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557" r:id="rId303"/>
    <p:sldId id="558" r:id="rId304"/>
    <p:sldId id="559" r:id="rId305"/>
    <p:sldId id="560" r:id="rId306"/>
    <p:sldId id="561" r:id="rId307"/>
    <p:sldId id="562" r:id="rId308"/>
    <p:sldId id="563" r:id="rId309"/>
    <p:sldId id="564" r:id="rId310"/>
    <p:sldId id="565" r:id="rId311"/>
    <p:sldId id="566" r:id="rId312"/>
    <p:sldId id="567" r:id="rId313"/>
    <p:sldId id="568" r:id="rId314"/>
    <p:sldId id="569" r:id="rId315"/>
    <p:sldId id="570" r:id="rId316"/>
    <p:sldId id="571" r:id="rId317"/>
    <p:sldId id="572" r:id="rId318"/>
    <p:sldId id="573" r:id="rId319"/>
    <p:sldId id="574" r:id="rId320"/>
    <p:sldId id="575" r:id="rId321"/>
    <p:sldId id="576" r:id="rId322"/>
    <p:sldId id="577" r:id="rId323"/>
    <p:sldId id="578" r:id="rId324"/>
    <p:sldId id="579" r:id="rId325"/>
    <p:sldId id="580" r:id="rId326"/>
    <p:sldId id="581" r:id="rId327"/>
    <p:sldId id="582" r:id="rId328"/>
    <p:sldId id="583" r:id="rId329"/>
    <p:sldId id="584" r:id="rId330"/>
    <p:sldId id="585" r:id="rId331"/>
    <p:sldId id="586" r:id="rId332"/>
    <p:sldId id="587" r:id="rId333"/>
    <p:sldId id="588" r:id="rId334"/>
    <p:sldId id="589" r:id="rId335"/>
    <p:sldId id="590" r:id="rId336"/>
    <p:sldId id="591" r:id="rId337"/>
    <p:sldId id="592" r:id="rId338"/>
    <p:sldId id="593" r:id="rId339"/>
    <p:sldId id="594" r:id="rId340"/>
    <p:sldId id="595" r:id="rId341"/>
    <p:sldId id="596" r:id="rId342"/>
    <p:sldId id="597" r:id="rId343"/>
    <p:sldId id="598" r:id="rId344"/>
    <p:sldId id="599" r:id="rId345"/>
    <p:sldId id="600" r:id="rId346"/>
    <p:sldId id="601" r:id="rId347"/>
    <p:sldId id="602" r:id="rId348"/>
    <p:sldId id="603" r:id="rId349"/>
    <p:sldId id="604" r:id="rId350"/>
    <p:sldId id="605" r:id="rId351"/>
    <p:sldId id="606" r:id="rId352"/>
    <p:sldId id="607" r:id="rId353"/>
    <p:sldId id="608" r:id="rId354"/>
    <p:sldId id="609" r:id="rId355"/>
    <p:sldId id="610" r:id="rId356"/>
    <p:sldId id="611" r:id="rId357"/>
    <p:sldId id="612" r:id="rId358"/>
    <p:sldId id="613" r:id="rId359"/>
    <p:sldId id="614" r:id="rId360"/>
    <p:sldId id="615" r:id="rId361"/>
    <p:sldId id="616" r:id="rId362"/>
    <p:sldId id="617" r:id="rId363"/>
    <p:sldId id="618" r:id="rId364"/>
    <p:sldId id="619" r:id="rId365"/>
    <p:sldId id="620" r:id="rId366"/>
    <p:sldId id="621" r:id="rId367"/>
    <p:sldId id="622" r:id="rId368"/>
    <p:sldId id="623" r:id="rId369"/>
    <p:sldId id="624" r:id="rId370"/>
    <p:sldId id="625" r:id="rId371"/>
    <p:sldId id="626" r:id="rId372"/>
    <p:sldId id="627" r:id="rId373"/>
    <p:sldId id="628" r:id="rId374"/>
    <p:sldId id="629" r:id="rId375"/>
    <p:sldId id="630" r:id="rId376"/>
    <p:sldId id="631" r:id="rId377"/>
    <p:sldId id="632" r:id="rId378"/>
    <p:sldId id="633" r:id="rId379"/>
    <p:sldId id="634" r:id="rId380"/>
    <p:sldId id="635" r:id="rId381"/>
    <p:sldId id="636" r:id="rId382"/>
    <p:sldId id="637" r:id="rId383"/>
    <p:sldId id="638" r:id="rId384"/>
    <p:sldId id="639" r:id="rId385"/>
    <p:sldId id="640" r:id="rId386"/>
    <p:sldId id="641" r:id="rId387"/>
    <p:sldId id="642" r:id="rId388"/>
    <p:sldId id="643" r:id="rId389"/>
    <p:sldId id="644" r:id="rId390"/>
    <p:sldId id="645" r:id="rId391"/>
    <p:sldId id="646" r:id="rId392"/>
    <p:sldId id="647" r:id="rId393"/>
    <p:sldId id="648" r:id="rId394"/>
    <p:sldId id="649" r:id="rId395"/>
    <p:sldId id="650" r:id="rId396"/>
    <p:sldId id="651" r:id="rId397"/>
    <p:sldId id="652" r:id="rId398"/>
    <p:sldId id="653" r:id="rId399"/>
    <p:sldId id="654" r:id="rId400"/>
    <p:sldId id="655" r:id="rId401"/>
    <p:sldId id="656" r:id="rId402"/>
    <p:sldId id="657" r:id="rId403"/>
    <p:sldId id="658" r:id="rId404"/>
    <p:sldId id="659" r:id="rId405"/>
    <p:sldId id="660" r:id="rId406"/>
    <p:sldId id="661" r:id="rId407"/>
    <p:sldId id="662" r:id="rId408"/>
    <p:sldId id="663" r:id="rId409"/>
    <p:sldId id="664" r:id="rId410"/>
    <p:sldId id="665" r:id="rId411"/>
    <p:sldId id="666" r:id="rId412"/>
    <p:sldId id="667" r:id="rId413"/>
    <p:sldId id="668" r:id="rId414"/>
    <p:sldId id="669" r:id="rId415"/>
    <p:sldId id="670" r:id="rId416"/>
    <p:sldId id="671" r:id="rId417"/>
    <p:sldId id="672" r:id="rId418"/>
    <p:sldId id="673" r:id="rId419"/>
    <p:sldId id="674" r:id="rId420"/>
    <p:sldId id="675" r:id="rId421"/>
    <p:sldId id="676" r:id="rId422"/>
    <p:sldId id="677" r:id="rId423"/>
    <p:sldId id="678" r:id="rId424"/>
    <p:sldId id="679" r:id="rId425"/>
    <p:sldId id="680" r:id="rId426"/>
    <p:sldId id="681" r:id="rId427"/>
    <p:sldId id="682" r:id="rId428"/>
    <p:sldId id="683" r:id="rId429"/>
    <p:sldId id="684" r:id="rId430"/>
    <p:sldId id="685" r:id="rId431"/>
    <p:sldId id="686" r:id="rId432"/>
    <p:sldId id="687" r:id="rId433"/>
    <p:sldId id="688" r:id="rId434"/>
    <p:sldId id="689" r:id="rId435"/>
    <p:sldId id="690" r:id="rId436"/>
    <p:sldId id="691" r:id="rId437"/>
    <p:sldId id="692" r:id="rId438"/>
    <p:sldId id="693" r:id="rId439"/>
    <p:sldId id="694" r:id="rId440"/>
    <p:sldId id="695" r:id="rId441"/>
    <p:sldId id="696" r:id="rId442"/>
    <p:sldId id="697" r:id="rId443"/>
    <p:sldId id="698" r:id="rId444"/>
    <p:sldId id="699" r:id="rId445"/>
    <p:sldId id="700" r:id="rId446"/>
    <p:sldId id="701" r:id="rId447"/>
    <p:sldId id="702" r:id="rId448"/>
    <p:sldId id="703" r:id="rId449"/>
    <p:sldId id="704" r:id="rId450"/>
    <p:sldId id="705" r:id="rId451"/>
    <p:sldId id="706" r:id="rId452"/>
    <p:sldId id="707" r:id="rId453"/>
    <p:sldId id="708" r:id="rId454"/>
    <p:sldId id="709" r:id="rId455"/>
    <p:sldId id="710" r:id="rId456"/>
    <p:sldId id="711" r:id="rId457"/>
    <p:sldId id="712" r:id="rId458"/>
    <p:sldId id="713" r:id="rId459"/>
    <p:sldId id="714" r:id="rId460"/>
    <p:sldId id="715" r:id="rId461"/>
    <p:sldId id="716" r:id="rId462"/>
    <p:sldId id="717" r:id="rId463"/>
    <p:sldId id="718" r:id="rId464"/>
    <p:sldId id="719" r:id="rId465"/>
    <p:sldId id="720" r:id="rId466"/>
    <p:sldId id="721" r:id="rId467"/>
    <p:sldId id="722" r:id="rId468"/>
    <p:sldId id="723" r:id="rId469"/>
    <p:sldId id="724" r:id="rId470"/>
    <p:sldId id="725" r:id="rId471"/>
    <p:sldId id="726" r:id="rId472"/>
    <p:sldId id="727" r:id="rId473"/>
    <p:sldId id="728" r:id="rId474"/>
    <p:sldId id="729" r:id="rId475"/>
    <p:sldId id="730" r:id="rId476"/>
    <p:sldId id="731" r:id="rId477"/>
    <p:sldId id="732" r:id="rId478"/>
    <p:sldId id="733" r:id="rId479"/>
    <p:sldId id="734" r:id="rId480"/>
    <p:sldId id="735" r:id="rId481"/>
    <p:sldId id="736" r:id="rId482"/>
    <p:sldId id="737" r:id="rId483"/>
    <p:sldId id="738" r:id="rId484"/>
    <p:sldId id="739" r:id="rId485"/>
    <p:sldId id="740" r:id="rId486"/>
    <p:sldId id="741" r:id="rId487"/>
    <p:sldId id="742" r:id="rId488"/>
    <p:sldId id="743" r:id="rId489"/>
    <p:sldId id="744" r:id="rId490"/>
    <p:sldId id="745" r:id="rId491"/>
    <p:sldId id="746" r:id="rId492"/>
    <p:sldId id="747" r:id="rId493"/>
    <p:sldId id="748" r:id="rId494"/>
    <p:sldId id="749" r:id="rId495"/>
    <p:sldId id="750" r:id="rId496"/>
    <p:sldId id="751" r:id="rId497"/>
    <p:sldId id="752" r:id="rId498"/>
    <p:sldId id="753" r:id="rId499"/>
    <p:sldId id="754" r:id="rId500"/>
    <p:sldId id="755" r:id="rId501"/>
    <p:sldId id="756" r:id="rId502"/>
    <p:sldId id="757" r:id="rId503"/>
    <p:sldId id="758" r:id="rId504"/>
    <p:sldId id="759" r:id="rId505"/>
    <p:sldId id="760" r:id="rId506"/>
    <p:sldId id="761" r:id="rId507"/>
    <p:sldId id="762" r:id="rId508"/>
    <p:sldId id="763" r:id="rId509"/>
    <p:sldId id="764" r:id="rId510"/>
    <p:sldId id="765" r:id="rId511"/>
    <p:sldId id="766" r:id="rId512"/>
    <p:sldId id="767" r:id="rId513"/>
    <p:sldId id="768" r:id="rId514"/>
    <p:sldId id="769" r:id="rId515"/>
    <p:sldId id="770" r:id="rId516"/>
    <p:sldId id="771" r:id="rId517"/>
    <p:sldId id="772" r:id="rId518"/>
    <p:sldId id="773" r:id="rId519"/>
    <p:sldId id="774" r:id="rId520"/>
    <p:sldId id="775" r:id="rId521"/>
    <p:sldId id="776" r:id="rId522"/>
    <p:sldId id="777" r:id="rId523"/>
    <p:sldId id="778" r:id="rId524"/>
    <p:sldId id="779" r:id="rId525"/>
    <p:sldId id="780" r:id="rId526"/>
    <p:sldId id="781" r:id="rId527"/>
    <p:sldId id="782" r:id="rId528"/>
    <p:sldId id="783" r:id="rId529"/>
    <p:sldId id="784" r:id="rId530"/>
    <p:sldId id="785" r:id="rId531"/>
    <p:sldId id="786" r:id="rId532"/>
    <p:sldId id="787" r:id="rId533"/>
    <p:sldId id="788" r:id="rId534"/>
    <p:sldId id="789" r:id="rId535"/>
    <p:sldId id="790" r:id="rId536"/>
    <p:sldId id="791" r:id="rId537"/>
    <p:sldId id="792" r:id="rId538"/>
    <p:sldId id="793" r:id="rId539"/>
    <p:sldId id="794" r:id="rId540"/>
    <p:sldId id="795" r:id="rId541"/>
    <p:sldId id="796" r:id="rId542"/>
    <p:sldId id="797" r:id="rId543"/>
    <p:sldId id="798" r:id="rId544"/>
    <p:sldId id="799" r:id="rId545"/>
    <p:sldId id="800" r:id="rId546"/>
    <p:sldId id="801" r:id="rId547"/>
    <p:sldId id="802" r:id="rId548"/>
    <p:sldId id="803" r:id="rId549"/>
    <p:sldId id="804" r:id="rId550"/>
    <p:sldId id="805" r:id="rId551"/>
    <p:sldId id="806" r:id="rId552"/>
    <p:sldId id="807" r:id="rId553"/>
    <p:sldId id="808" r:id="rId554"/>
    <p:sldId id="809" r:id="rId555"/>
    <p:sldId id="810" r:id="rId556"/>
    <p:sldId id="811" r:id="rId557"/>
    <p:sldId id="812" r:id="rId558"/>
    <p:sldId id="813" r:id="rId559"/>
    <p:sldId id="814" r:id="rId560"/>
    <p:sldId id="815" r:id="rId561"/>
    <p:sldId id="816" r:id="rId562"/>
    <p:sldId id="817" r:id="rId563"/>
    <p:sldId id="818" r:id="rId564"/>
    <p:sldId id="819" r:id="rId565"/>
    <p:sldId id="820" r:id="rId566"/>
    <p:sldId id="821" r:id="rId567"/>
    <p:sldId id="822" r:id="rId568"/>
    <p:sldId id="823" r:id="rId569"/>
    <p:sldId id="824" r:id="rId570"/>
    <p:sldId id="825" r:id="rId571"/>
    <p:sldId id="826" r:id="rId572"/>
    <p:sldId id="827" r:id="rId573"/>
    <p:sldId id="828" r:id="rId574"/>
    <p:sldId id="829" r:id="rId575"/>
    <p:sldId id="830" r:id="rId576"/>
    <p:sldId id="831" r:id="rId577"/>
    <p:sldId id="832" r:id="rId578"/>
    <p:sldId id="833" r:id="rId579"/>
    <p:sldId id="834" r:id="rId580"/>
    <p:sldId id="835" r:id="rId581"/>
    <p:sldId id="836" r:id="rId582"/>
    <p:sldId id="837" r:id="rId583"/>
    <p:sldId id="838" r:id="rId584"/>
    <p:sldId id="839" r:id="rId585"/>
    <p:sldId id="840" r:id="rId586"/>
    <p:sldId id="841" r:id="rId587"/>
    <p:sldId id="842" r:id="rId588"/>
    <p:sldId id="843" r:id="rId589"/>
    <p:sldId id="844" r:id="rId590"/>
    <p:sldId id="845" r:id="rId591"/>
    <p:sldId id="846" r:id="rId592"/>
    <p:sldId id="847" r:id="rId593"/>
    <p:sldId id="848" r:id="rId594"/>
    <p:sldId id="849" r:id="rId595"/>
    <p:sldId id="850" r:id="rId596"/>
    <p:sldId id="851" r:id="rId597"/>
    <p:sldId id="852" r:id="rId598"/>
    <p:sldId id="853" r:id="rId599"/>
    <p:sldId id="854" r:id="rId600"/>
    <p:sldId id="855" r:id="rId601"/>
    <p:sldId id="856" r:id="rId602"/>
    <p:sldId id="857" r:id="rId603"/>
    <p:sldId id="858" r:id="rId604"/>
    <p:sldId id="859" r:id="rId605"/>
    <p:sldId id="860" r:id="rId606"/>
    <p:sldId id="861" r:id="rId607"/>
    <p:sldId id="862" r:id="rId608"/>
    <p:sldId id="863" r:id="rId609"/>
    <p:sldId id="864" r:id="rId610"/>
    <p:sldId id="865" r:id="rId611"/>
    <p:sldId id="866" r:id="rId612"/>
    <p:sldId id="867" r:id="rId613"/>
    <p:sldId id="868" r:id="rId614"/>
    <p:sldId id="869" r:id="rId615"/>
    <p:sldId id="870" r:id="rId616"/>
    <p:sldId id="871" r:id="rId617"/>
    <p:sldId id="872" r:id="rId618"/>
    <p:sldId id="873" r:id="rId619"/>
    <p:sldId id="874" r:id="rId620"/>
    <p:sldId id="875" r:id="rId621"/>
    <p:sldId id="876" r:id="rId622"/>
    <p:sldId id="877" r:id="rId623"/>
    <p:sldId id="878" r:id="rId624"/>
    <p:sldId id="879" r:id="rId625"/>
    <p:sldId id="880" r:id="rId626"/>
    <p:sldId id="881" r:id="rId627"/>
    <p:sldId id="882" r:id="rId628"/>
    <p:sldId id="883" r:id="rId629"/>
    <p:sldId id="884" r:id="rId630"/>
    <p:sldId id="885" r:id="rId631"/>
    <p:sldId id="886" r:id="rId632"/>
    <p:sldId id="887" r:id="rId633"/>
    <p:sldId id="888" r:id="rId634"/>
    <p:sldId id="889" r:id="rId635"/>
    <p:sldId id="890" r:id="rId636"/>
    <p:sldId id="891" r:id="rId637"/>
    <p:sldId id="892" r:id="rId638"/>
    <p:sldId id="893" r:id="rId639"/>
    <p:sldId id="894" r:id="rId640"/>
    <p:sldId id="895" r:id="rId641"/>
    <p:sldId id="896" r:id="rId642"/>
    <p:sldId id="897" r:id="rId643"/>
    <p:sldId id="898" r:id="rId644"/>
    <p:sldId id="899" r:id="rId645"/>
    <p:sldId id="900" r:id="rId646"/>
    <p:sldId id="901" r:id="rId647"/>
    <p:sldId id="902" r:id="rId648"/>
    <p:sldId id="903" r:id="rId649"/>
    <p:sldId id="904" r:id="rId650"/>
    <p:sldId id="905" r:id="rId651"/>
    <p:sldId id="906" r:id="rId652"/>
    <p:sldId id="907" r:id="rId653"/>
    <p:sldId id="908" r:id="rId654"/>
    <p:sldId id="909" r:id="rId655"/>
    <p:sldId id="910" r:id="rId656"/>
    <p:sldId id="911" r:id="rId657"/>
    <p:sldId id="912" r:id="rId658"/>
    <p:sldId id="913" r:id="rId659"/>
    <p:sldId id="914" r:id="rId660"/>
    <p:sldId id="915" r:id="rId661"/>
    <p:sldId id="916" r:id="rId662"/>
    <p:sldId id="917" r:id="rId663"/>
    <p:sldId id="918" r:id="rId664"/>
    <p:sldId id="919" r:id="rId665"/>
    <p:sldId id="920" r:id="rId666"/>
    <p:sldId id="921" r:id="rId667"/>
    <p:sldId id="922" r:id="rId668"/>
    <p:sldId id="923" r:id="rId669"/>
    <p:sldId id="924" r:id="rId670"/>
    <p:sldId id="925" r:id="rId671"/>
    <p:sldId id="926" r:id="rId672"/>
    <p:sldId id="927" r:id="rId673"/>
    <p:sldId id="928" r:id="rId674"/>
    <p:sldId id="929" r:id="rId675"/>
    <p:sldId id="930" r:id="rId676"/>
    <p:sldId id="931" r:id="rId677"/>
    <p:sldId id="932" r:id="rId678"/>
    <p:sldId id="933" r:id="rId679"/>
    <p:sldId id="934" r:id="rId680"/>
    <p:sldId id="935" r:id="rId681"/>
    <p:sldId id="936" r:id="rId682"/>
    <p:sldId id="937" r:id="rId683"/>
    <p:sldId id="938" r:id="rId684"/>
    <p:sldId id="939" r:id="rId685"/>
    <p:sldId id="940" r:id="rId686"/>
    <p:sldId id="941" r:id="rId687"/>
    <p:sldId id="942" r:id="rId688"/>
    <p:sldId id="943" r:id="rId689"/>
    <p:sldId id="944" r:id="rId690"/>
    <p:sldId id="945" r:id="rId691"/>
    <p:sldId id="946" r:id="rId692"/>
    <p:sldId id="947" r:id="rId693"/>
    <p:sldId id="948" r:id="rId694"/>
    <p:sldId id="949" r:id="rId695"/>
    <p:sldId id="950" r:id="rId696"/>
    <p:sldId id="951" r:id="rId697"/>
    <p:sldId id="952" r:id="rId698"/>
    <p:sldId id="953" r:id="rId699"/>
    <p:sldId id="954" r:id="rId700"/>
    <p:sldId id="955" r:id="rId701"/>
    <p:sldId id="956" r:id="rId702"/>
    <p:sldId id="957" r:id="rId703"/>
    <p:sldId id="958" r:id="rId704"/>
    <p:sldId id="959" r:id="rId705"/>
    <p:sldId id="960" r:id="rId706"/>
    <p:sldId id="961" r:id="rId707"/>
    <p:sldId id="962" r:id="rId708"/>
    <p:sldId id="963" r:id="rId709"/>
    <p:sldId id="964" r:id="rId710"/>
    <p:sldId id="965" r:id="rId711"/>
    <p:sldId id="966" r:id="rId712"/>
    <p:sldId id="967" r:id="rId713"/>
    <p:sldId id="968" r:id="rId714"/>
    <p:sldId id="969" r:id="rId715"/>
    <p:sldId id="970" r:id="rId716"/>
    <p:sldId id="971" r:id="rId717"/>
    <p:sldId id="972" r:id="rId718"/>
    <p:sldId id="973" r:id="rId719"/>
    <p:sldId id="974" r:id="rId720"/>
    <p:sldId id="975" r:id="rId721"/>
    <p:sldId id="976" r:id="rId722"/>
    <p:sldId id="977" r:id="rId723"/>
    <p:sldId id="978" r:id="rId724"/>
    <p:sldId id="979" r:id="rId725"/>
    <p:sldId id="980" r:id="rId726"/>
    <p:sldId id="981" r:id="rId727"/>
    <p:sldId id="982" r:id="rId728"/>
    <p:sldId id="983" r:id="rId729"/>
    <p:sldId id="984" r:id="rId730"/>
    <p:sldId id="985" r:id="rId731"/>
    <p:sldId id="986" r:id="rId732"/>
    <p:sldId id="987" r:id="rId733"/>
    <p:sldId id="988" r:id="rId734"/>
    <p:sldId id="989" r:id="rId735"/>
    <p:sldId id="990" r:id="rId736"/>
    <p:sldId id="991" r:id="rId737"/>
    <p:sldId id="992" r:id="rId738"/>
    <p:sldId id="993" r:id="rId739"/>
    <p:sldId id="994" r:id="rId740"/>
    <p:sldId id="995" r:id="rId741"/>
    <p:sldId id="996" r:id="rId742"/>
    <p:sldId id="997" r:id="rId743"/>
    <p:sldId id="998" r:id="rId744"/>
    <p:sldId id="999" r:id="rId745"/>
    <p:sldId id="1000" r:id="rId746"/>
    <p:sldId id="1001" r:id="rId747"/>
    <p:sldId id="1002" r:id="rId748"/>
    <p:sldId id="1003" r:id="rId749"/>
    <p:sldId id="1004" r:id="rId750"/>
    <p:sldId id="1005" r:id="rId751"/>
    <p:sldId id="1006" r:id="rId752"/>
    <p:sldId id="1007" r:id="rId753"/>
    <p:sldId id="1008" r:id="rId754"/>
    <p:sldId id="1009" r:id="rId755"/>
    <p:sldId id="1010" r:id="rId756"/>
    <p:sldId id="1011" r:id="rId757"/>
    <p:sldId id="1012" r:id="rId758"/>
    <p:sldId id="1013" r:id="rId759"/>
    <p:sldId id="1014" r:id="rId760"/>
    <p:sldId id="1015" r:id="rId761"/>
    <p:sldId id="1016" r:id="rId762"/>
    <p:sldId id="1017" r:id="rId763"/>
    <p:sldId id="1018" r:id="rId764"/>
    <p:sldId id="1019" r:id="rId765"/>
    <p:sldId id="1020" r:id="rId766"/>
    <p:sldId id="1021" r:id="rId767"/>
    <p:sldId id="1022" r:id="rId768"/>
    <p:sldId id="1023" r:id="rId769"/>
    <p:sldId id="1024" r:id="rId770"/>
    <p:sldId id="1025" r:id="rId771"/>
    <p:sldId id="1026" r:id="rId772"/>
    <p:sldId id="1027" r:id="rId773"/>
    <p:sldId id="1028" r:id="rId774"/>
    <p:sldId id="1029" r:id="rId775"/>
    <p:sldId id="1030" r:id="rId776"/>
    <p:sldId id="1031" r:id="rId777"/>
    <p:sldId id="1032" r:id="rId778"/>
    <p:sldId id="1033" r:id="rId779"/>
    <p:sldId id="1034" r:id="rId780"/>
    <p:sldId id="1035" r:id="rId781"/>
    <p:sldId id="1036" r:id="rId782"/>
    <p:sldId id="1037" r:id="rId783"/>
    <p:sldId id="1038" r:id="rId784"/>
    <p:sldId id="1039" r:id="rId785"/>
    <p:sldId id="1040" r:id="rId786"/>
    <p:sldId id="1041" r:id="rId787"/>
    <p:sldId id="1042" r:id="rId788"/>
    <p:sldId id="1043" r:id="rId789"/>
    <p:sldId id="1044" r:id="rId790"/>
    <p:sldId id="1045" r:id="rId791"/>
    <p:sldId id="1046" r:id="rId792"/>
    <p:sldId id="1047" r:id="rId793"/>
    <p:sldId id="1048" r:id="rId794"/>
    <p:sldId id="1049" r:id="rId795"/>
    <p:sldId id="1050" r:id="rId796"/>
    <p:sldId id="1051" r:id="rId797"/>
    <p:sldId id="1052" r:id="rId798"/>
    <p:sldId id="1053" r:id="rId799"/>
    <p:sldId id="1054" r:id="rId800"/>
    <p:sldId id="1055" r:id="rId801"/>
    <p:sldId id="1056" r:id="rId802"/>
    <p:sldId id="1057" r:id="rId803"/>
    <p:sldId id="1058" r:id="rId804"/>
    <p:sldId id="1059" r:id="rId805"/>
    <p:sldId id="1060" r:id="rId806"/>
    <p:sldId id="1061" r:id="rId807"/>
    <p:sldId id="1062" r:id="rId808"/>
    <p:sldId id="1063" r:id="rId809"/>
    <p:sldId id="1064" r:id="rId810"/>
    <p:sldId id="1065" r:id="rId811"/>
    <p:sldId id="1066" r:id="rId812"/>
    <p:sldId id="1067" r:id="rId813"/>
    <p:sldId id="1068" r:id="rId814"/>
    <p:sldId id="1069" r:id="rId815"/>
    <p:sldId id="1070" r:id="rId816"/>
    <p:sldId id="1071" r:id="rId817"/>
    <p:sldId id="1072" r:id="rId818"/>
    <p:sldId id="1073" r:id="rId819"/>
    <p:sldId id="1074" r:id="rId820"/>
    <p:sldId id="1075" r:id="rId821"/>
    <p:sldId id="1076" r:id="rId822"/>
    <p:sldId id="1077" r:id="rId823"/>
    <p:sldId id="1078" r:id="rId824"/>
    <p:sldId id="1079" r:id="rId825"/>
    <p:sldId id="1080" r:id="rId826"/>
    <p:sldId id="1081" r:id="rId827"/>
    <p:sldId id="1082" r:id="rId828"/>
    <p:sldId id="1083" r:id="rId829"/>
    <p:sldId id="1084" r:id="rId830"/>
    <p:sldId id="1085" r:id="rId831"/>
    <p:sldId id="1086" r:id="rId832"/>
    <p:sldId id="1087" r:id="rId833"/>
    <p:sldId id="1088" r:id="rId834"/>
    <p:sldId id="1089" r:id="rId835"/>
    <p:sldId id="1090" r:id="rId836"/>
    <p:sldId id="1091" r:id="rId837"/>
    <p:sldId id="1092" r:id="rId838"/>
    <p:sldId id="1093" r:id="rId839"/>
    <p:sldId id="1094" r:id="rId840"/>
    <p:sldId id="1095" r:id="rId841"/>
    <p:sldId id="1096" r:id="rId842"/>
    <p:sldId id="1097" r:id="rId843"/>
    <p:sldId id="1098" r:id="rId844"/>
    <p:sldId id="1099" r:id="rId845"/>
    <p:sldId id="1100" r:id="rId846"/>
    <p:sldId id="1101" r:id="rId847"/>
    <p:sldId id="1102" r:id="rId848"/>
    <p:sldId id="1103" r:id="rId849"/>
    <p:sldId id="1104" r:id="rId850"/>
    <p:sldId id="1105" r:id="rId851"/>
    <p:sldId id="1106" r:id="rId852"/>
    <p:sldId id="1107" r:id="rId853"/>
    <p:sldId id="1108" r:id="rId854"/>
    <p:sldId id="1109" r:id="rId855"/>
    <p:sldId id="1110" r:id="rId856"/>
    <p:sldId id="1111" r:id="rId857"/>
    <p:sldId id="1112" r:id="rId858"/>
    <p:sldId id="1113" r:id="rId859"/>
    <p:sldId id="1114" r:id="rId860"/>
    <p:sldId id="1115" r:id="rId861"/>
    <p:sldId id="1116" r:id="rId862"/>
    <p:sldId id="1117" r:id="rId863"/>
    <p:sldId id="1118" r:id="rId864"/>
    <p:sldId id="1119" r:id="rId865"/>
    <p:sldId id="1120" r:id="rId866"/>
    <p:sldId id="1121" r:id="rId867"/>
    <p:sldId id="1122" r:id="rId868"/>
    <p:sldId id="1123" r:id="rId869"/>
    <p:sldId id="1124" r:id="rId870"/>
    <p:sldId id="1125" r:id="rId871"/>
    <p:sldId id="1126" r:id="rId872"/>
    <p:sldId id="1127" r:id="rId873"/>
    <p:sldId id="1128" r:id="rId874"/>
    <p:sldId id="1129" r:id="rId875"/>
    <p:sldId id="1130" r:id="rId876"/>
    <p:sldId id="1131" r:id="rId877"/>
    <p:sldId id="1132" r:id="rId878"/>
    <p:sldId id="1133" r:id="rId879"/>
    <p:sldId id="1134" r:id="rId880"/>
    <p:sldId id="1135" r:id="rId881"/>
    <p:sldId id="1136" r:id="rId882"/>
    <p:sldId id="1137" r:id="rId883"/>
    <p:sldId id="1138" r:id="rId884"/>
    <p:sldId id="1139" r:id="rId885"/>
    <p:sldId id="1140" r:id="rId886"/>
    <p:sldId id="1141" r:id="rId887"/>
    <p:sldId id="1142" r:id="rId888"/>
    <p:sldId id="1143" r:id="rId889"/>
    <p:sldId id="1144" r:id="rId890"/>
    <p:sldId id="1145" r:id="rId891"/>
    <p:sldId id="1146" r:id="rId892"/>
    <p:sldId id="1147" r:id="rId893"/>
    <p:sldId id="1148" r:id="rId894"/>
    <p:sldId id="1149" r:id="rId895"/>
    <p:sldId id="1150" r:id="rId896"/>
    <p:sldId id="1151" r:id="rId897"/>
    <p:sldId id="1152" r:id="rId898"/>
    <p:sldId id="1153" r:id="rId899"/>
    <p:sldId id="1154" r:id="rId900"/>
    <p:sldId id="1155" r:id="rId901"/>
    <p:sldId id="1156" r:id="rId902"/>
    <p:sldId id="1157" r:id="rId903"/>
    <p:sldId id="1158" r:id="rId904"/>
    <p:sldId id="1159" r:id="rId905"/>
    <p:sldId id="1160" r:id="rId906"/>
    <p:sldId id="1161" r:id="rId907"/>
    <p:sldId id="1162" r:id="rId908"/>
    <p:sldId id="1163" r:id="rId909"/>
    <p:sldId id="1164" r:id="rId910"/>
    <p:sldId id="1165" r:id="rId911"/>
    <p:sldId id="1166" r:id="rId912"/>
    <p:sldId id="1167" r:id="rId913"/>
    <p:sldId id="1168" r:id="rId914"/>
    <p:sldId id="1169" r:id="rId915"/>
    <p:sldId id="1170" r:id="rId916"/>
    <p:sldId id="1171" r:id="rId917"/>
    <p:sldId id="1172" r:id="rId918"/>
    <p:sldId id="1173" r:id="rId919"/>
    <p:sldId id="1174" r:id="rId920"/>
    <p:sldId id="1175" r:id="rId921"/>
    <p:sldId id="1176" r:id="rId922"/>
    <p:sldId id="1177" r:id="rId923"/>
    <p:sldId id="1178" r:id="rId924"/>
    <p:sldId id="1179" r:id="rId925"/>
    <p:sldId id="1180" r:id="rId926"/>
    <p:sldId id="1181" r:id="rId927"/>
    <p:sldId id="1182" r:id="rId928"/>
    <p:sldId id="1183" r:id="rId929"/>
    <p:sldId id="1184" r:id="rId930"/>
    <p:sldId id="1185" r:id="rId931"/>
    <p:sldId id="1186" r:id="rId932"/>
    <p:sldId id="1187" r:id="rId933"/>
    <p:sldId id="1188" r:id="rId934"/>
    <p:sldId id="1189" r:id="rId935"/>
    <p:sldId id="1190" r:id="rId936"/>
    <p:sldId id="1191" r:id="rId937"/>
    <p:sldId id="1192" r:id="rId938"/>
    <p:sldId id="1193" r:id="rId939"/>
    <p:sldId id="1194" r:id="rId940"/>
    <p:sldId id="1195" r:id="rId941"/>
    <p:sldId id="1196" r:id="rId942"/>
    <p:sldId id="1197" r:id="rId943"/>
    <p:sldId id="1198" r:id="rId944"/>
    <p:sldId id="1199" r:id="rId945"/>
    <p:sldId id="1200" r:id="rId946"/>
    <p:sldId id="1201" r:id="rId947"/>
    <p:sldId id="1202" r:id="rId948"/>
    <p:sldId id="1203" r:id="rId949"/>
    <p:sldId id="1204" r:id="rId950"/>
    <p:sldId id="1205" r:id="rId951"/>
    <p:sldId id="1206" r:id="rId952"/>
    <p:sldId id="1207" r:id="rId953"/>
    <p:sldId id="1208" r:id="rId954"/>
    <p:sldId id="1209" r:id="rId955"/>
    <p:sldId id="1210" r:id="rId956"/>
    <p:sldId id="1211" r:id="rId957"/>
    <p:sldId id="1212" r:id="rId958"/>
    <p:sldId id="1213" r:id="rId959"/>
    <p:sldId id="1214" r:id="rId960"/>
    <p:sldId id="1215" r:id="rId961"/>
    <p:sldId id="1216" r:id="rId962"/>
    <p:sldId id="1217" r:id="rId963"/>
    <p:sldId id="1218" r:id="rId964"/>
    <p:sldId id="1219" r:id="rId965"/>
    <p:sldId id="1220" r:id="rId966"/>
    <p:sldId id="1221" r:id="rId967"/>
    <p:sldId id="1222" r:id="rId968"/>
    <p:sldId id="1223" r:id="rId969"/>
    <p:sldId id="1224" r:id="rId970"/>
    <p:sldId id="1225" r:id="rId971"/>
    <p:sldId id="1226" r:id="rId972"/>
    <p:sldId id="1227" r:id="rId973"/>
    <p:sldId id="1228" r:id="rId974"/>
    <p:sldId id="1229" r:id="rId975"/>
    <p:sldId id="1230" r:id="rId976"/>
    <p:sldId id="1231" r:id="rId977"/>
    <p:sldId id="1232" r:id="rId978"/>
    <p:sldId id="1233" r:id="rId979"/>
    <p:sldId id="1234" r:id="rId980"/>
    <p:sldId id="1235" r:id="rId981"/>
    <p:sldId id="1236" r:id="rId982"/>
    <p:sldId id="1237" r:id="rId983"/>
    <p:sldId id="1238" r:id="rId984"/>
    <p:sldId id="1239" r:id="rId985"/>
    <p:sldId id="1240" r:id="rId986"/>
    <p:sldId id="1241" r:id="rId987"/>
    <p:sldId id="1242" r:id="rId988"/>
    <p:sldId id="1243" r:id="rId989"/>
    <p:sldId id="1244" r:id="rId990"/>
    <p:sldId id="1245" r:id="rId991"/>
    <p:sldId id="1246" r:id="rId992"/>
    <p:sldId id="1247" r:id="rId993"/>
    <p:sldId id="1248" r:id="rId994"/>
    <p:sldId id="1249" r:id="rId995"/>
    <p:sldId id="1250" r:id="rId996"/>
    <p:sldId id="1251" r:id="rId997"/>
    <p:sldId id="1252" r:id="rId998"/>
    <p:sldId id="1253" r:id="rId999"/>
    <p:sldId id="1254" r:id="rId1000"/>
    <p:sldId id="1255" r:id="rId1001"/>
    <p:sldId id="1256" r:id="rId1002"/>
    <p:sldId id="1257" r:id="rId1003"/>
    <p:sldId id="1258" r:id="rId1004"/>
    <p:sldId id="1259" r:id="rId1005"/>
    <p:sldId id="1260" r:id="rId1006"/>
    <p:sldId id="1261" r:id="rId1007"/>
    <p:sldId id="1262" r:id="rId1008"/>
    <p:sldId id="1263" r:id="rId1009"/>
    <p:sldId id="1264" r:id="rId1010"/>
    <p:sldId id="1265" r:id="rId1011"/>
    <p:sldId id="1266" r:id="rId1012"/>
    <p:sldId id="1267" r:id="rId1013"/>
    <p:sldId id="1268" r:id="rId1014"/>
    <p:sldId id="1269" r:id="rId1015"/>
    <p:sldId id="1270" r:id="rId1016"/>
    <p:sldId id="1271" r:id="rId1017"/>
    <p:sldId id="1272" r:id="rId1018"/>
    <p:sldId id="1273" r:id="rId1019"/>
    <p:sldId id="1274" r:id="rId1020"/>
    <p:sldId id="1275" r:id="rId1021"/>
    <p:sldId id="1276" r:id="rId1022"/>
    <p:sldId id="1277" r:id="rId1023"/>
    <p:sldId id="1278" r:id="rId1024"/>
    <p:sldId id="1279" r:id="rId1025"/>
    <p:sldId id="1280" r:id="rId1026"/>
    <p:sldId id="1281" r:id="rId1027"/>
    <p:sldId id="1282" r:id="rId1028"/>
    <p:sldId id="1283" r:id="rId1029"/>
    <p:sldId id="1284" r:id="rId1030"/>
    <p:sldId id="1285" r:id="rId1031"/>
    <p:sldId id="1286" r:id="rId1032"/>
    <p:sldId id="1287" r:id="rId1033"/>
    <p:sldId id="1288" r:id="rId1034"/>
    <p:sldId id="1289" r:id="rId1035"/>
    <p:sldId id="1290" r:id="rId1036"/>
    <p:sldId id="1291" r:id="rId1037"/>
    <p:sldId id="1292" r:id="rId1038"/>
    <p:sldId id="1293" r:id="rId1039"/>
    <p:sldId id="1294" r:id="rId1040"/>
    <p:sldId id="1295" r:id="rId1041"/>
    <p:sldId id="1296" r:id="rId1042"/>
    <p:sldId id="1297" r:id="rId1043"/>
    <p:sldId id="1298" r:id="rId1044"/>
    <p:sldId id="1299" r:id="rId1045"/>
    <p:sldId id="1300" r:id="rId1046"/>
    <p:sldId id="1301" r:id="rId1047"/>
    <p:sldId id="1302" r:id="rId1048"/>
    <p:sldId id="1303" r:id="rId1049"/>
    <p:sldId id="1304" r:id="rId1050"/>
    <p:sldId id="1305" r:id="rId1051"/>
    <p:sldId id="1306" r:id="rId1052"/>
    <p:sldId id="1307" r:id="rId1053"/>
    <p:sldId id="1308" r:id="rId1054"/>
    <p:sldId id="1309" r:id="rId1055"/>
    <p:sldId id="1310" r:id="rId1056"/>
    <p:sldId id="1311" r:id="rId1057"/>
    <p:sldId id="1312" r:id="rId1058"/>
    <p:sldId id="1313" r:id="rId1059"/>
    <p:sldId id="1314" r:id="rId1060"/>
    <p:sldId id="1315" r:id="rId1061"/>
    <p:sldId id="1316" r:id="rId1062"/>
    <p:sldId id="1317" r:id="rId1063"/>
    <p:sldId id="1318" r:id="rId1064"/>
    <p:sldId id="1319" r:id="rId1065"/>
    <p:sldId id="1320" r:id="rId1066"/>
    <p:sldId id="1321" r:id="rId1067"/>
    <p:sldId id="1322" r:id="rId1068"/>
    <p:sldId id="1323" r:id="rId1069"/>
    <p:sldId id="1324" r:id="rId1070"/>
    <p:sldId id="1325" r:id="rId1071"/>
    <p:sldId id="1326" r:id="rId1072"/>
    <p:sldId id="1327" r:id="rId1073"/>
    <p:sldId id="1328" r:id="rId1074"/>
    <p:sldId id="1329" r:id="rId1075"/>
    <p:sldId id="1330" r:id="rId1076"/>
    <p:sldId id="1331" r:id="rId1077"/>
    <p:sldId id="1332" r:id="rId1078"/>
    <p:sldId id="1333" r:id="rId1079"/>
    <p:sldId id="1334" r:id="rId1080"/>
    <p:sldId id="1335" r:id="rId1081"/>
    <p:sldId id="1336" r:id="rId1082"/>
    <p:sldId id="1337" r:id="rId1083"/>
    <p:sldId id="1338" r:id="rId1084"/>
    <p:sldId id="1339" r:id="rId1085"/>
    <p:sldId id="1340" r:id="rId1086"/>
    <p:sldId id="1341" r:id="rId1087"/>
    <p:sldId id="1342" r:id="rId1088"/>
    <p:sldId id="1343" r:id="rId1089"/>
    <p:sldId id="1344" r:id="rId1090"/>
    <p:sldId id="1345" r:id="rId1091"/>
    <p:sldId id="1346" r:id="rId1092"/>
    <p:sldId id="1347" r:id="rId1093"/>
    <p:sldId id="1348" r:id="rId1094"/>
    <p:sldId id="1349" r:id="rId1095"/>
    <p:sldId id="1350" r:id="rId1096"/>
    <p:sldId id="1351" r:id="rId1097"/>
    <p:sldId id="1352" r:id="rId1098"/>
    <p:sldId id="1353" r:id="rId1099"/>
    <p:sldId id="1354" r:id="rId1100"/>
    <p:sldId id="1355" r:id="rId1101"/>
    <p:sldId id="1356" r:id="rId1102"/>
    <p:sldId id="1357" r:id="rId1103"/>
    <p:sldId id="1358" r:id="rId1104"/>
    <p:sldId id="1359" r:id="rId1105"/>
    <p:sldId id="1360" r:id="rId1106"/>
    <p:sldId id="1361" r:id="rId1107"/>
    <p:sldId id="1362" r:id="rId1108"/>
    <p:sldId id="1363" r:id="rId1109"/>
    <p:sldId id="1364" r:id="rId1110"/>
    <p:sldId id="1365" r:id="rId1111"/>
    <p:sldId id="1366" r:id="rId1112"/>
    <p:sldId id="1367" r:id="rId1113"/>
    <p:sldId id="1368" r:id="rId1114"/>
    <p:sldId id="1369" r:id="rId1115"/>
    <p:sldId id="1370" r:id="rId1116"/>
    <p:sldId id="1371" r:id="rId1117"/>
    <p:sldId id="1372" r:id="rId1118"/>
    <p:sldId id="1373" r:id="rId1119"/>
    <p:sldId id="1374" r:id="rId1120"/>
    <p:sldId id="1375" r:id="rId1121"/>
    <p:sldId id="1376" r:id="rId1122"/>
    <p:sldId id="1377" r:id="rId1123"/>
    <p:sldId id="1378" r:id="rId1124"/>
    <p:sldId id="1379" r:id="rId1125"/>
    <p:sldId id="1380" r:id="rId1126"/>
    <p:sldId id="1381" r:id="rId1127"/>
    <p:sldId id="1382" r:id="rId1128"/>
    <p:sldId id="1383" r:id="rId1129"/>
    <p:sldId id="1384" r:id="rId1130"/>
    <p:sldId id="1385" r:id="rId1131"/>
    <p:sldId id="1386" r:id="rId1132"/>
    <p:sldId id="1387" r:id="rId1133"/>
    <p:sldId id="1388" r:id="rId1134"/>
    <p:sldId id="1389" r:id="rId1135"/>
    <p:sldId id="1390" r:id="rId1136"/>
    <p:sldId id="1391" r:id="rId1137"/>
    <p:sldId id="1392" r:id="rId1138"/>
    <p:sldId id="1393" r:id="rId1139"/>
    <p:sldId id="1394" r:id="rId1140"/>
    <p:sldId id="1395" r:id="rId1141"/>
    <p:sldId id="1396" r:id="rId1142"/>
    <p:sldId id="1397" r:id="rId1143"/>
    <p:sldId id="1398" r:id="rId1144"/>
    <p:sldId id="1399" r:id="rId1145"/>
    <p:sldId id="1400" r:id="rId1146"/>
    <p:sldId id="1401" r:id="rId1147"/>
    <p:sldId id="1402" r:id="rId1148"/>
    <p:sldId id="1403" r:id="rId1149"/>
    <p:sldId id="1404" r:id="rId1150"/>
    <p:sldId id="1405" r:id="rId1151"/>
    <p:sldId id="1406" r:id="rId1152"/>
    <p:sldId id="1407" r:id="rId1153"/>
    <p:sldId id="1408" r:id="rId1154"/>
    <p:sldId id="1409" r:id="rId1155"/>
    <p:sldId id="1410" r:id="rId1156"/>
    <p:sldId id="1411" r:id="rId1157"/>
    <p:sldId id="1412" r:id="rId1158"/>
    <p:sldId id="1413" r:id="rId1159"/>
    <p:sldId id="1414" r:id="rId1160"/>
    <p:sldId id="1415" r:id="rId1161"/>
    <p:sldId id="1416" r:id="rId1162"/>
    <p:sldId id="1417" r:id="rId1163"/>
    <p:sldId id="1418" r:id="rId1164"/>
    <p:sldId id="1419" r:id="rId1165"/>
    <p:sldId id="1420" r:id="rId1166"/>
    <p:sldId id="1421" r:id="rId1167"/>
    <p:sldId id="1422" r:id="rId1168"/>
    <p:sldId id="1423" r:id="rId1169"/>
    <p:sldId id="1424" r:id="rId1170"/>
    <p:sldId id="1425" r:id="rId1171"/>
    <p:sldId id="1426" r:id="rId1172"/>
    <p:sldId id="1427" r:id="rId1173"/>
    <p:sldId id="1428" r:id="rId1174"/>
    <p:sldId id="1429" r:id="rId1175"/>
    <p:sldId id="1430" r:id="rId1176"/>
    <p:sldId id="1431" r:id="rId1177"/>
    <p:sldId id="1432" r:id="rId1178"/>
    <p:sldId id="1433" r:id="rId1179"/>
    <p:sldId id="1434" r:id="rId1180"/>
    <p:sldId id="1435" r:id="rId1181"/>
    <p:sldId id="1436" r:id="rId1182"/>
    <p:sldId id="1437" r:id="rId1183"/>
    <p:sldId id="1438" r:id="rId1184"/>
    <p:sldId id="1439" r:id="rId1185"/>
    <p:sldId id="1440" r:id="rId1186"/>
    <p:sldId id="1441" r:id="rId1187"/>
    <p:sldId id="1442" r:id="rId1188"/>
    <p:sldId id="1443" r:id="rId1189"/>
    <p:sldId id="1444" r:id="rId1190"/>
    <p:sldId id="1445" r:id="rId1191"/>
    <p:sldId id="1446" r:id="rId1192"/>
    <p:sldId id="1447" r:id="rId1193"/>
    <p:sldId id="1448" r:id="rId1194"/>
    <p:sldId id="1449" r:id="rId1195"/>
    <p:sldId id="1450" r:id="rId1196"/>
    <p:sldId id="1451" r:id="rId1197"/>
    <p:sldId id="1452" r:id="rId1198"/>
    <p:sldId id="1453" r:id="rId1199"/>
    <p:sldId id="1454" r:id="rId1200"/>
    <p:sldId id="1455" r:id="rId1201"/>
    <p:sldId id="1456" r:id="rId1202"/>
    <p:sldId id="1457" r:id="rId1203"/>
    <p:sldId id="1458" r:id="rId1204"/>
    <p:sldId id="1459" r:id="rId1205"/>
    <p:sldId id="1460" r:id="rId1206"/>
    <p:sldId id="1461" r:id="rId1207"/>
    <p:sldId id="1462" r:id="rId1208"/>
    <p:sldId id="1463" r:id="rId1209"/>
    <p:sldId id="1464" r:id="rId1210"/>
    <p:sldId id="1465" r:id="rId1211"/>
    <p:sldId id="1466" r:id="rId1212"/>
    <p:sldId id="1467" r:id="rId1213"/>
    <p:sldId id="1468" r:id="rId1214"/>
    <p:sldId id="1469" r:id="rId1215"/>
    <p:sldId id="1470" r:id="rId1216"/>
    <p:sldId id="1471" r:id="rId1217"/>
    <p:sldId id="1472" r:id="rId1218"/>
    <p:sldId id="1473" r:id="rId1219"/>
    <p:sldId id="1474" r:id="rId1220"/>
    <p:sldId id="1475" r:id="rId1221"/>
    <p:sldId id="1476" r:id="rId1222"/>
    <p:sldId id="1477" r:id="rId1223"/>
    <p:sldId id="1478" r:id="rId1224"/>
    <p:sldId id="1479" r:id="rId1225"/>
    <p:sldId id="1480" r:id="rId1226"/>
    <p:sldId id="1481" r:id="rId1227"/>
    <p:sldId id="1482" r:id="rId1228"/>
    <p:sldId id="1483" r:id="rId1229"/>
    <p:sldId id="1484" r:id="rId1230"/>
    <p:sldId id="1485" r:id="rId1231"/>
    <p:sldId id="1486" r:id="rId1232"/>
    <p:sldId id="1487" r:id="rId1233"/>
    <p:sldId id="1488" r:id="rId1234"/>
    <p:sldId id="1489" r:id="rId1235"/>
    <p:sldId id="1490" r:id="rId1236"/>
    <p:sldId id="1491" r:id="rId1237"/>
    <p:sldId id="1492" r:id="rId1238"/>
    <p:sldId id="1493" r:id="rId1239"/>
    <p:sldId id="1494" r:id="rId1240"/>
    <p:sldId id="1495" r:id="rId1241"/>
    <p:sldId id="1496" r:id="rId1242"/>
    <p:sldId id="1497" r:id="rId1243"/>
    <p:sldId id="1498" r:id="rId1244"/>
    <p:sldId id="1499" r:id="rId1245"/>
    <p:sldId id="1500" r:id="rId1246"/>
    <p:sldId id="1501" r:id="rId1247"/>
    <p:sldId id="1502" r:id="rId1248"/>
    <p:sldId id="1503" r:id="rId1249"/>
    <p:sldId id="1504" r:id="rId1250"/>
    <p:sldId id="1505" r:id="rId1251"/>
    <p:sldId id="1506" r:id="rId1252"/>
    <p:sldId id="1507" r:id="rId1253"/>
    <p:sldId id="1508" r:id="rId1254"/>
    <p:sldId id="1509" r:id="rId1255"/>
    <p:sldId id="1510" r:id="rId1256"/>
    <p:sldId id="1511" r:id="rId1257"/>
    <p:sldId id="1512" r:id="rId1258"/>
    <p:sldId id="1513" r:id="rId1259"/>
    <p:sldId id="1514" r:id="rId1260"/>
    <p:sldId id="1515" r:id="rId1261"/>
    <p:sldId id="1516" r:id="rId1262"/>
    <p:sldId id="1517" r:id="rId1263"/>
    <p:sldId id="1518" r:id="rId1264"/>
    <p:sldId id="1519" r:id="rId1265"/>
    <p:sldId id="1520" r:id="rId1266"/>
    <p:sldId id="1521" r:id="rId1267"/>
    <p:sldId id="1522" r:id="rId1268"/>
    <p:sldId id="1523" r:id="rId1269"/>
    <p:sldId id="1524" r:id="rId1270"/>
    <p:sldId id="1525" r:id="rId1271"/>
    <p:sldId id="1526" r:id="rId1272"/>
    <p:sldId id="1527" r:id="rId1273"/>
    <p:sldId id="1528" r:id="rId1274"/>
    <p:sldId id="1529" r:id="rId1275"/>
    <p:sldId id="1530" r:id="rId1276"/>
    <p:sldId id="1531" r:id="rId1277"/>
    <p:sldId id="1532" r:id="rId1278"/>
    <p:sldId id="1533" r:id="rId1279"/>
    <p:sldId id="1534" r:id="rId1280"/>
    <p:sldId id="1535" r:id="rId1281"/>
    <p:sldId id="1536" r:id="rId1282"/>
    <p:sldId id="1537" r:id="rId1283"/>
    <p:sldId id="1538" r:id="rId1284"/>
    <p:sldId id="1539" r:id="rId1285"/>
    <p:sldId id="1540" r:id="rId1286"/>
    <p:sldId id="1541" r:id="rId1287"/>
    <p:sldId id="1542" r:id="rId1288"/>
    <p:sldId id="1543" r:id="rId1289"/>
    <p:sldId id="1544" r:id="rId1290"/>
    <p:sldId id="1545" r:id="rId1291"/>
    <p:sldId id="1546" r:id="rId1292"/>
    <p:sldId id="1547" r:id="rId1293"/>
    <p:sldId id="1548" r:id="rId1294"/>
    <p:sldId id="1549" r:id="rId1295"/>
    <p:sldId id="1550" r:id="rId1296"/>
    <p:sldId id="1551" r:id="rId1297"/>
    <p:sldId id="1552" r:id="rId1298"/>
    <p:sldId id="1553" r:id="rId1299"/>
    <p:sldId id="1554" r:id="rId1300"/>
    <p:sldId id="1555" r:id="rId1301"/>
    <p:sldId id="1556" r:id="rId1302"/>
    <p:sldId id="1557" r:id="rId1303"/>
    <p:sldId id="1558" r:id="rId1304"/>
    <p:sldId id="1559" r:id="rId1305"/>
    <p:sldId id="1560" r:id="rId1306"/>
    <p:sldId id="1561" r:id="rId1307"/>
    <p:sldId id="1562" r:id="rId1308"/>
    <p:sldId id="1563" r:id="rId1309"/>
    <p:sldId id="1564" r:id="rId1310"/>
    <p:sldId id="1565" r:id="rId1311"/>
    <p:sldId id="1566" r:id="rId1312"/>
    <p:sldId id="1567" r:id="rId1313"/>
    <p:sldId id="1568" r:id="rId1314"/>
    <p:sldId id="1569" r:id="rId1315"/>
    <p:sldId id="1570" r:id="rId1316"/>
    <p:sldId id="1571" r:id="rId1317"/>
    <p:sldId id="1572" r:id="rId1318"/>
    <p:sldId id="1573" r:id="rId1319"/>
    <p:sldId id="1574" r:id="rId1320"/>
    <p:sldId id="1575" r:id="rId1321"/>
    <p:sldId id="1576" r:id="rId1322"/>
    <p:sldId id="1577" r:id="rId1323"/>
    <p:sldId id="1578" r:id="rId1324"/>
    <p:sldId id="1579" r:id="rId1325"/>
    <p:sldId id="1580" r:id="rId1326"/>
  </p:sldIdLst>
  <p:sldSz cx="9144000" cy="5149850"/>
  <p:notesSz cx="9144000" cy="514985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Full" cryptAlgorithmClass="hash" cryptAlgorithmType="typeAny" cryptAlgorithmSid="4" spinCount="100000" saltData="Yl3rZXWJm9fNOaW0XyMHAQ==" hashData="ExX8Cug6tdRT2ZEklTZY9zDe+Es=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121" d="100"/>
          <a:sy n="121" d="100"/>
        </p:scale>
        <p:origin x="-102" y="-12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70" Type="http://schemas.openxmlformats.org/officeDocument/2006/relationships/slide" Target="slides/slide169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32" Type="http://schemas.openxmlformats.org/officeDocument/2006/relationships/slide" Target="slides/slide3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181" Type="http://schemas.openxmlformats.org/officeDocument/2006/relationships/slide" Target="slides/slide180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357" Type="http://schemas.openxmlformats.org/officeDocument/2006/relationships/slide" Target="slides/slide356.xml"/><Relationship Id="rId1110" Type="http://schemas.openxmlformats.org/officeDocument/2006/relationships/slide" Target="slides/slide1109.xml"/><Relationship Id="rId1194" Type="http://schemas.openxmlformats.org/officeDocument/2006/relationships/slide" Target="slides/slide1193.xml"/><Relationship Id="rId1208" Type="http://schemas.openxmlformats.org/officeDocument/2006/relationships/slide" Target="slides/slide1207.xml"/><Relationship Id="rId54" Type="http://schemas.openxmlformats.org/officeDocument/2006/relationships/slide" Target="slides/slide5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270" Type="http://schemas.openxmlformats.org/officeDocument/2006/relationships/slide" Target="slides/slide269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281" Type="http://schemas.openxmlformats.org/officeDocument/2006/relationships/slide" Target="slides/slide280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807" Type="http://schemas.openxmlformats.org/officeDocument/2006/relationships/slide" Target="slides/slide806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597" Type="http://schemas.openxmlformats.org/officeDocument/2006/relationships/slide" Target="slides/slide596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03" Type="http://schemas.openxmlformats.org/officeDocument/2006/relationships/slide" Target="slides/slide1002.xml"/><Relationship Id="rId1087" Type="http://schemas.openxmlformats.org/officeDocument/2006/relationships/slide" Target="slides/slide1086.xml"/><Relationship Id="rId1210" Type="http://schemas.openxmlformats.org/officeDocument/2006/relationships/slide" Target="slides/slide1209.xml"/><Relationship Id="rId1294" Type="http://schemas.openxmlformats.org/officeDocument/2006/relationships/slide" Target="slides/slide1293.xml"/><Relationship Id="rId1308" Type="http://schemas.openxmlformats.org/officeDocument/2006/relationships/slide" Target="slides/slide1307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4" Type="http://schemas.openxmlformats.org/officeDocument/2006/relationships/slide" Target="slides/slide13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98" Type="http://schemas.openxmlformats.org/officeDocument/2006/relationships/slide" Target="slides/slide97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1319" Type="http://schemas.openxmlformats.org/officeDocument/2006/relationships/slide" Target="slides/slide1318.xml"/><Relationship Id="rId25" Type="http://schemas.openxmlformats.org/officeDocument/2006/relationships/slide" Target="slides/slide24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01" Type="http://schemas.openxmlformats.org/officeDocument/2006/relationships/slide" Target="slides/slide100.xml"/><Relationship Id="rId185" Type="http://schemas.openxmlformats.org/officeDocument/2006/relationships/slide" Target="slides/slide184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392" Type="http://schemas.openxmlformats.org/officeDocument/2006/relationships/slide" Target="slides/slide391.xml"/><Relationship Id="rId613" Type="http://schemas.openxmlformats.org/officeDocument/2006/relationships/slide" Target="slides/slide612.xml"/><Relationship Id="rId697" Type="http://schemas.openxmlformats.org/officeDocument/2006/relationships/slide" Target="slides/slide696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252" Type="http://schemas.openxmlformats.org/officeDocument/2006/relationships/slide" Target="slides/slide251.xml"/><Relationship Id="rId1103" Type="http://schemas.openxmlformats.org/officeDocument/2006/relationships/slide" Target="slides/slide1102.xml"/><Relationship Id="rId1187" Type="http://schemas.openxmlformats.org/officeDocument/2006/relationships/slide" Target="slides/slide1186.xml"/><Relationship Id="rId1310" Type="http://schemas.openxmlformats.org/officeDocument/2006/relationships/slide" Target="slides/slide1309.xml"/><Relationship Id="rId47" Type="http://schemas.openxmlformats.org/officeDocument/2006/relationships/slide" Target="slides/slide4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201" Type="http://schemas.openxmlformats.org/officeDocument/2006/relationships/slide" Target="slides/slide200.xml"/><Relationship Id="rId285" Type="http://schemas.openxmlformats.org/officeDocument/2006/relationships/slide" Target="slides/slide284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492" Type="http://schemas.openxmlformats.org/officeDocument/2006/relationships/slide" Target="slides/slide491.xml"/><Relationship Id="rId713" Type="http://schemas.openxmlformats.org/officeDocument/2006/relationships/slide" Target="slides/slide712.xml"/><Relationship Id="rId797" Type="http://schemas.openxmlformats.org/officeDocument/2006/relationships/slide" Target="slides/slide796.xml"/><Relationship Id="rId920" Type="http://schemas.openxmlformats.org/officeDocument/2006/relationships/slide" Target="slides/slide919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03" Type="http://schemas.openxmlformats.org/officeDocument/2006/relationships/slide" Target="slides/slide1202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296" Type="http://schemas.openxmlformats.org/officeDocument/2006/relationships/slide" Target="slides/slide295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18" Type="http://schemas.openxmlformats.org/officeDocument/2006/relationships/slide" Target="slides/slide1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02" Type="http://schemas.openxmlformats.org/officeDocument/2006/relationships/slide" Target="slides/slide801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303" Type="http://schemas.openxmlformats.org/officeDocument/2006/relationships/slide" Target="slides/slide1302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20" Type="http://schemas.openxmlformats.org/officeDocument/2006/relationships/slide" Target="slides/slide19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02" Type="http://schemas.openxmlformats.org/officeDocument/2006/relationships/slide" Target="slides/slide901.xml"/><Relationship Id="rId986" Type="http://schemas.openxmlformats.org/officeDocument/2006/relationships/slide" Target="slides/slide985.xml"/><Relationship Id="rId31" Type="http://schemas.openxmlformats.org/officeDocument/2006/relationships/slide" Target="slides/slide30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42" Type="http://schemas.openxmlformats.org/officeDocument/2006/relationships/slide" Target="slides/slide4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1207" Type="http://schemas.openxmlformats.org/officeDocument/2006/relationships/slide" Target="slides/slide1206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64" Type="http://schemas.openxmlformats.org/officeDocument/2006/relationships/slide" Target="slides/slide6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280" Type="http://schemas.openxmlformats.org/officeDocument/2006/relationships/slide" Target="slides/slide279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806" Type="http://schemas.openxmlformats.org/officeDocument/2006/relationships/slide" Target="slides/slide805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307" Type="http://schemas.openxmlformats.org/officeDocument/2006/relationships/slide" Target="slides/slide1306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24" Type="http://schemas.openxmlformats.org/officeDocument/2006/relationships/slide" Target="slides/slide23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906" Type="http://schemas.openxmlformats.org/officeDocument/2006/relationships/slide" Target="slides/slide905.xml"/><Relationship Id="rId1329" Type="http://schemas.openxmlformats.org/officeDocument/2006/relationships/theme" Target="theme/theme1.xml"/><Relationship Id="rId35" Type="http://schemas.openxmlformats.org/officeDocument/2006/relationships/slide" Target="slides/slide34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46" Type="http://schemas.openxmlformats.org/officeDocument/2006/relationships/slide" Target="slides/slide4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11" Type="http://schemas.openxmlformats.org/officeDocument/2006/relationships/slide" Target="slides/slide110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13" Type="http://schemas.openxmlformats.org/officeDocument/2006/relationships/slide" Target="slides/slide1112.xml"/><Relationship Id="rId1197" Type="http://schemas.openxmlformats.org/officeDocument/2006/relationships/slide" Target="slides/slide1196.xml"/><Relationship Id="rId1320" Type="http://schemas.openxmlformats.org/officeDocument/2006/relationships/slide" Target="slides/slide1319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15" Type="http://schemas.openxmlformats.org/officeDocument/2006/relationships/slide" Target="slides/slide1014.xml"/><Relationship Id="rId1057" Type="http://schemas.openxmlformats.org/officeDocument/2006/relationships/slide" Target="slides/slide1056.xml"/><Relationship Id="rId1222" Type="http://schemas.openxmlformats.org/officeDocument/2006/relationships/slide" Target="slides/slide1221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634" Type="http://schemas.openxmlformats.org/officeDocument/2006/relationships/slide" Target="slides/slide633.xml"/><Relationship Id="rId676" Type="http://schemas.openxmlformats.org/officeDocument/2006/relationships/slide" Target="slides/slide675.xml"/><Relationship Id="rId841" Type="http://schemas.openxmlformats.org/officeDocument/2006/relationships/slide" Target="slides/slide840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1264" Type="http://schemas.openxmlformats.org/officeDocument/2006/relationships/slide" Target="slides/slide1263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166" Type="http://schemas.openxmlformats.org/officeDocument/2006/relationships/slide" Target="slides/slide1165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43" Type="http://schemas.openxmlformats.org/officeDocument/2006/relationships/slide" Target="slides/slide742.xml"/><Relationship Id="rId785" Type="http://schemas.openxmlformats.org/officeDocument/2006/relationships/slide" Target="slides/slide784.xml"/><Relationship Id="rId950" Type="http://schemas.openxmlformats.org/officeDocument/2006/relationships/slide" Target="slides/slide949.xml"/><Relationship Id="rId992" Type="http://schemas.openxmlformats.org/officeDocument/2006/relationships/slide" Target="slides/slide991.xml"/><Relationship Id="rId1026" Type="http://schemas.openxmlformats.org/officeDocument/2006/relationships/slide" Target="slides/slide1025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645" Type="http://schemas.openxmlformats.org/officeDocument/2006/relationships/slide" Target="slides/slide644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852" Type="http://schemas.openxmlformats.org/officeDocument/2006/relationships/slide" Target="slides/slide851.xml"/><Relationship Id="rId908" Type="http://schemas.openxmlformats.org/officeDocument/2006/relationships/slide" Target="slides/slide907.xml"/><Relationship Id="rId1068" Type="http://schemas.openxmlformats.org/officeDocument/2006/relationships/slide" Target="slides/slide1067.xml"/><Relationship Id="rId1233" Type="http://schemas.openxmlformats.org/officeDocument/2006/relationships/slide" Target="slides/slide1232.xml"/><Relationship Id="rId1275" Type="http://schemas.openxmlformats.org/officeDocument/2006/relationships/slide" Target="slides/slide1274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894" Type="http://schemas.openxmlformats.org/officeDocument/2006/relationships/slide" Target="slides/slide893.xml"/><Relationship Id="rId1135" Type="http://schemas.openxmlformats.org/officeDocument/2006/relationships/slide" Target="slides/slide1134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754" Type="http://schemas.openxmlformats.org/officeDocument/2006/relationships/slide" Target="slides/slide753.xml"/><Relationship Id="rId796" Type="http://schemas.openxmlformats.org/officeDocument/2006/relationships/slide" Target="slides/slide795.xml"/><Relationship Id="rId961" Type="http://schemas.openxmlformats.org/officeDocument/2006/relationships/slide" Target="slides/slide960.xml"/><Relationship Id="rId1202" Type="http://schemas.openxmlformats.org/officeDocument/2006/relationships/slide" Target="slides/slide1201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slide" Target="slides/slide613.xml"/><Relationship Id="rId656" Type="http://schemas.openxmlformats.org/officeDocument/2006/relationships/slide" Target="slides/slide655.xml"/><Relationship Id="rId821" Type="http://schemas.openxmlformats.org/officeDocument/2006/relationships/slide" Target="slides/slide820.xml"/><Relationship Id="rId863" Type="http://schemas.openxmlformats.org/officeDocument/2006/relationships/slide" Target="slides/slide862.xml"/><Relationship Id="rId1037" Type="http://schemas.openxmlformats.org/officeDocument/2006/relationships/slide" Target="slides/slide1036.xml"/><Relationship Id="rId1079" Type="http://schemas.openxmlformats.org/officeDocument/2006/relationships/slide" Target="slides/slide1078.xml"/><Relationship Id="rId1244" Type="http://schemas.openxmlformats.org/officeDocument/2006/relationships/slide" Target="slides/slide1243.xml"/><Relationship Id="rId1286" Type="http://schemas.openxmlformats.org/officeDocument/2006/relationships/slide" Target="slides/slide1285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146" Type="http://schemas.openxmlformats.org/officeDocument/2006/relationships/slide" Target="slides/slide1145.xml"/><Relationship Id="rId1311" Type="http://schemas.openxmlformats.org/officeDocument/2006/relationships/slide" Target="slides/slide1310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23" Type="http://schemas.openxmlformats.org/officeDocument/2006/relationships/slide" Target="slides/slide722.xml"/><Relationship Id="rId765" Type="http://schemas.openxmlformats.org/officeDocument/2006/relationships/slide" Target="slides/slide764.xml"/><Relationship Id="rId930" Type="http://schemas.openxmlformats.org/officeDocument/2006/relationships/slide" Target="slides/slide929.xml"/><Relationship Id="rId972" Type="http://schemas.openxmlformats.org/officeDocument/2006/relationships/slide" Target="slides/slide971.xml"/><Relationship Id="rId1006" Type="http://schemas.openxmlformats.org/officeDocument/2006/relationships/slide" Target="slides/slide1005.xml"/><Relationship Id="rId1188" Type="http://schemas.openxmlformats.org/officeDocument/2006/relationships/slide" Target="slides/slide1187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13" Type="http://schemas.openxmlformats.org/officeDocument/2006/relationships/slide" Target="slides/slide1212.xml"/><Relationship Id="rId1255" Type="http://schemas.openxmlformats.org/officeDocument/2006/relationships/slide" Target="slides/slide1254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Relationship Id="rId734" Type="http://schemas.openxmlformats.org/officeDocument/2006/relationships/slide" Target="slides/slide733.xml"/><Relationship Id="rId776" Type="http://schemas.openxmlformats.org/officeDocument/2006/relationships/slide" Target="slides/slide775.xml"/><Relationship Id="rId941" Type="http://schemas.openxmlformats.org/officeDocument/2006/relationships/slide" Target="slides/slide940.xml"/><Relationship Id="rId983" Type="http://schemas.openxmlformats.org/officeDocument/2006/relationships/slide" Target="slides/slide982.xml"/><Relationship Id="rId1157" Type="http://schemas.openxmlformats.org/officeDocument/2006/relationships/slide" Target="slides/slide1156.xml"/><Relationship Id="rId1199" Type="http://schemas.openxmlformats.org/officeDocument/2006/relationships/slide" Target="slides/slide1198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636" Type="http://schemas.openxmlformats.org/officeDocument/2006/relationships/slide" Target="slides/slide635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059" Type="http://schemas.openxmlformats.org/officeDocument/2006/relationships/slide" Target="slides/slide1058.xml"/><Relationship Id="rId1224" Type="http://schemas.openxmlformats.org/officeDocument/2006/relationships/slide" Target="slides/slide1223.xml"/><Relationship Id="rId1266" Type="http://schemas.openxmlformats.org/officeDocument/2006/relationships/slide" Target="slides/slide1265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43" Type="http://schemas.openxmlformats.org/officeDocument/2006/relationships/slide" Target="slides/slide842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1126" Type="http://schemas.openxmlformats.org/officeDocument/2006/relationships/slide" Target="slides/slide1125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538" Type="http://schemas.openxmlformats.org/officeDocument/2006/relationships/slide" Target="slides/slide537.xml"/><Relationship Id="rId703" Type="http://schemas.openxmlformats.org/officeDocument/2006/relationships/slide" Target="slides/slide702.xml"/><Relationship Id="rId745" Type="http://schemas.openxmlformats.org/officeDocument/2006/relationships/slide" Target="slides/slide744.xml"/><Relationship Id="rId910" Type="http://schemas.openxmlformats.org/officeDocument/2006/relationships/slide" Target="slides/slide909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787" Type="http://schemas.openxmlformats.org/officeDocument/2006/relationships/slide" Target="slides/slide786.xml"/><Relationship Id="rId812" Type="http://schemas.openxmlformats.org/officeDocument/2006/relationships/slide" Target="slides/slide811.xml"/><Relationship Id="rId994" Type="http://schemas.openxmlformats.org/officeDocument/2006/relationships/slide" Target="slides/slide993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647" Type="http://schemas.openxmlformats.org/officeDocument/2006/relationships/slide" Target="slides/slide646.xml"/><Relationship Id="rId689" Type="http://schemas.openxmlformats.org/officeDocument/2006/relationships/slide" Target="slides/slide688.xml"/><Relationship Id="rId854" Type="http://schemas.openxmlformats.org/officeDocument/2006/relationships/slide" Target="slides/slide853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1277" Type="http://schemas.openxmlformats.org/officeDocument/2006/relationships/slide" Target="slides/slide1276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49" Type="http://schemas.openxmlformats.org/officeDocument/2006/relationships/slide" Target="slides/slide548.xml"/><Relationship Id="rId714" Type="http://schemas.openxmlformats.org/officeDocument/2006/relationships/slide" Target="slides/slide713.xml"/><Relationship Id="rId756" Type="http://schemas.openxmlformats.org/officeDocument/2006/relationships/slide" Target="slides/slide755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179" Type="http://schemas.openxmlformats.org/officeDocument/2006/relationships/slide" Target="slides/slide117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16" Type="http://schemas.openxmlformats.org/officeDocument/2006/relationships/slide" Target="slides/slide615.xml"/><Relationship Id="rId658" Type="http://schemas.openxmlformats.org/officeDocument/2006/relationships/slide" Target="slides/slide657.xml"/><Relationship Id="rId823" Type="http://schemas.openxmlformats.org/officeDocument/2006/relationships/slide" Target="slides/slide822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092" Type="http://schemas.openxmlformats.org/officeDocument/2006/relationships/slide" Target="slides/slide1091.xml"/><Relationship Id="rId1106" Type="http://schemas.openxmlformats.org/officeDocument/2006/relationships/slide" Target="slides/slide1105.xml"/><Relationship Id="rId1148" Type="http://schemas.openxmlformats.org/officeDocument/2006/relationships/slide" Target="slides/slide1147.xml"/><Relationship Id="rId1313" Type="http://schemas.openxmlformats.org/officeDocument/2006/relationships/slide" Target="slides/slide1312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571" Type="http://schemas.openxmlformats.org/officeDocument/2006/relationships/slide" Target="slides/slide570.xml"/><Relationship Id="rId627" Type="http://schemas.openxmlformats.org/officeDocument/2006/relationships/slide" Target="slides/slide626.xml"/><Relationship Id="rId669" Type="http://schemas.openxmlformats.org/officeDocument/2006/relationships/slide" Target="slides/slide668.xml"/><Relationship Id="rId834" Type="http://schemas.openxmlformats.org/officeDocument/2006/relationships/slide" Target="slides/slide833.xml"/><Relationship Id="rId876" Type="http://schemas.openxmlformats.org/officeDocument/2006/relationships/slide" Target="slides/slide875.xml"/><Relationship Id="rId1257" Type="http://schemas.openxmlformats.org/officeDocument/2006/relationships/slide" Target="slides/slide1256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529" Type="http://schemas.openxmlformats.org/officeDocument/2006/relationships/slide" Target="slides/slide528.xml"/><Relationship Id="rId680" Type="http://schemas.openxmlformats.org/officeDocument/2006/relationships/slide" Target="slides/slide679.xml"/><Relationship Id="rId736" Type="http://schemas.openxmlformats.org/officeDocument/2006/relationships/slide" Target="slides/slide735.xml"/><Relationship Id="rId901" Type="http://schemas.openxmlformats.org/officeDocument/2006/relationships/slide" Target="slides/slide900.xml"/><Relationship Id="rId1061" Type="http://schemas.openxmlformats.org/officeDocument/2006/relationships/slide" Target="slides/slide1060.xml"/><Relationship Id="rId1117" Type="http://schemas.openxmlformats.org/officeDocument/2006/relationships/slide" Target="slides/slide1116.xml"/><Relationship Id="rId1159" Type="http://schemas.openxmlformats.org/officeDocument/2006/relationships/slide" Target="slides/slide1158.xml"/><Relationship Id="rId1324" Type="http://schemas.openxmlformats.org/officeDocument/2006/relationships/slide" Target="slides/slide1323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43" Type="http://schemas.openxmlformats.org/officeDocument/2006/relationships/slide" Target="slides/slide942.xml"/><Relationship Id="rId985" Type="http://schemas.openxmlformats.org/officeDocument/2006/relationships/slide" Target="slides/slide984.xml"/><Relationship Id="rId1019" Type="http://schemas.openxmlformats.org/officeDocument/2006/relationships/slide" Target="slides/slide1018.xml"/><Relationship Id="rId1170" Type="http://schemas.openxmlformats.org/officeDocument/2006/relationships/slide" Target="slides/slide1169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638" Type="http://schemas.openxmlformats.org/officeDocument/2006/relationships/slide" Target="slides/slide637.xml"/><Relationship Id="rId803" Type="http://schemas.openxmlformats.org/officeDocument/2006/relationships/slide" Target="slides/slide802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26" Type="http://schemas.openxmlformats.org/officeDocument/2006/relationships/slide" Target="slides/slide1225.xml"/><Relationship Id="rId1268" Type="http://schemas.openxmlformats.org/officeDocument/2006/relationships/slide" Target="slides/slide1267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42" Type="http://schemas.openxmlformats.org/officeDocument/2006/relationships/slide" Target="slides/slide441.xml"/><Relationship Id="rId484" Type="http://schemas.openxmlformats.org/officeDocument/2006/relationships/slide" Target="slides/slide483.xml"/><Relationship Id="rId705" Type="http://schemas.openxmlformats.org/officeDocument/2006/relationships/slide" Target="slides/slide704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128" Type="http://schemas.openxmlformats.org/officeDocument/2006/relationships/slide" Target="slides/slide1127.xml"/><Relationship Id="rId137" Type="http://schemas.openxmlformats.org/officeDocument/2006/relationships/slide" Target="slides/slide136.xml"/><Relationship Id="rId302" Type="http://schemas.openxmlformats.org/officeDocument/2006/relationships/slide" Target="slides/slide301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47" Type="http://schemas.openxmlformats.org/officeDocument/2006/relationships/slide" Target="slides/slide746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54" Type="http://schemas.openxmlformats.org/officeDocument/2006/relationships/slide" Target="slides/slide953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649" Type="http://schemas.openxmlformats.org/officeDocument/2006/relationships/slide" Target="slides/slide648.xml"/><Relationship Id="rId814" Type="http://schemas.openxmlformats.org/officeDocument/2006/relationships/slide" Target="slides/slide813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37" Type="http://schemas.openxmlformats.org/officeDocument/2006/relationships/slide" Target="slides/slide1236.xml"/><Relationship Id="rId1279" Type="http://schemas.openxmlformats.org/officeDocument/2006/relationships/slide" Target="slides/slide12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41" Type="http://schemas.openxmlformats.org/officeDocument/2006/relationships/slide" Target="slides/slide1040.xml"/><Relationship Id="rId1083" Type="http://schemas.openxmlformats.org/officeDocument/2006/relationships/slide" Target="slides/slide1082.xml"/><Relationship Id="rId1139" Type="http://schemas.openxmlformats.org/officeDocument/2006/relationships/slide" Target="slides/slide1138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758" Type="http://schemas.openxmlformats.org/officeDocument/2006/relationships/slide" Target="slides/slide757.xml"/><Relationship Id="rId923" Type="http://schemas.openxmlformats.org/officeDocument/2006/relationships/slide" Target="slides/slide922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62" Type="http://schemas.openxmlformats.org/officeDocument/2006/relationships/slide" Target="slides/slide561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192" Type="http://schemas.openxmlformats.org/officeDocument/2006/relationships/slide" Target="slides/slide1191.xml"/><Relationship Id="rId1206" Type="http://schemas.openxmlformats.org/officeDocument/2006/relationships/slide" Target="slides/slide1205.xml"/><Relationship Id="rId1248" Type="http://schemas.openxmlformats.org/officeDocument/2006/relationships/slide" Target="slides/slide1247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867" Type="http://schemas.openxmlformats.org/officeDocument/2006/relationships/slide" Target="slides/slide866.xml"/><Relationship Id="rId1010" Type="http://schemas.openxmlformats.org/officeDocument/2006/relationships/slide" Target="slides/slide1009.xml"/><Relationship Id="rId1052" Type="http://schemas.openxmlformats.org/officeDocument/2006/relationships/slide" Target="slides/slide1051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1217" Type="http://schemas.openxmlformats.org/officeDocument/2006/relationships/slide" Target="slides/slide1216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306" Type="http://schemas.openxmlformats.org/officeDocument/2006/relationships/slide" Target="slides/slide1305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317" Type="http://schemas.openxmlformats.org/officeDocument/2006/relationships/slide" Target="slides/slide1316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1230" Type="http://schemas.openxmlformats.org/officeDocument/2006/relationships/slide" Target="slides/slide1229.xml"/><Relationship Id="rId1328" Type="http://schemas.openxmlformats.org/officeDocument/2006/relationships/viewProps" Target="viewProps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tableStyles" Target="tableStyles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presProps" Target="presProps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6276" y="1596453"/>
            <a:ext cx="7777797" cy="10814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2552" y="2883916"/>
            <a:ext cx="6405245" cy="12874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21-Jan-21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21-Jan-21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517" y="1184465"/>
            <a:ext cx="3980402" cy="33989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12430" y="1184465"/>
            <a:ext cx="3980402" cy="33989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21-Jan-21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21-Jan-21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21-Jan-21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26435" y="129032"/>
            <a:ext cx="2697479" cy="254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77519" y="1011682"/>
            <a:ext cx="8195310" cy="34296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259707" y="4826853"/>
            <a:ext cx="606425" cy="2082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517" y="4789360"/>
            <a:ext cx="2104580" cy="2574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21-Jan-21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8252" y="4789360"/>
            <a:ext cx="2104580" cy="2574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06.xml"/><Relationship Id="rId13" Type="http://schemas.openxmlformats.org/officeDocument/2006/relationships/slide" Target="slide191.xml"/><Relationship Id="rId18" Type="http://schemas.openxmlformats.org/officeDocument/2006/relationships/slide" Target="slide308.xml"/><Relationship Id="rId3" Type="http://schemas.openxmlformats.org/officeDocument/2006/relationships/slide" Target="slide11.xml"/><Relationship Id="rId7" Type="http://schemas.openxmlformats.org/officeDocument/2006/relationships/slide" Target="slide87.xml"/><Relationship Id="rId12" Type="http://schemas.openxmlformats.org/officeDocument/2006/relationships/slide" Target="slide178.xml"/><Relationship Id="rId17" Type="http://schemas.openxmlformats.org/officeDocument/2006/relationships/slide" Target="slide284.xml"/><Relationship Id="rId2" Type="http://schemas.openxmlformats.org/officeDocument/2006/relationships/slide" Target="slide7.xml"/><Relationship Id="rId16" Type="http://schemas.openxmlformats.org/officeDocument/2006/relationships/slide" Target="slide260.xml"/><Relationship Id="rId1" Type="http://schemas.openxmlformats.org/officeDocument/2006/relationships/slideLayout" Target="../slideLayouts/slideLayout2.xml"/><Relationship Id="rId6" Type="http://schemas.openxmlformats.org/officeDocument/2006/relationships/slide" Target="slide68.xml"/><Relationship Id="rId11" Type="http://schemas.openxmlformats.org/officeDocument/2006/relationships/slide" Target="slide156.xml"/><Relationship Id="rId5" Type="http://schemas.openxmlformats.org/officeDocument/2006/relationships/slide" Target="slide48.xml"/><Relationship Id="rId15" Type="http://schemas.openxmlformats.org/officeDocument/2006/relationships/slide" Target="slide237.xml"/><Relationship Id="rId10" Type="http://schemas.openxmlformats.org/officeDocument/2006/relationships/slide" Target="slide136.xml"/><Relationship Id="rId4" Type="http://schemas.openxmlformats.org/officeDocument/2006/relationships/slide" Target="slide26.xml"/><Relationship Id="rId9" Type="http://schemas.openxmlformats.org/officeDocument/2006/relationships/slide" Target="slide121.xml"/><Relationship Id="rId14" Type="http://schemas.openxmlformats.org/officeDocument/2006/relationships/slide" Target="slide21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483.xml"/><Relationship Id="rId13" Type="http://schemas.openxmlformats.org/officeDocument/2006/relationships/slide" Target="slide577.xml"/><Relationship Id="rId18" Type="http://schemas.openxmlformats.org/officeDocument/2006/relationships/slide" Target="slide661.xml"/><Relationship Id="rId3" Type="http://schemas.openxmlformats.org/officeDocument/2006/relationships/slide" Target="slide356.xml"/><Relationship Id="rId7" Type="http://schemas.openxmlformats.org/officeDocument/2006/relationships/slide" Target="slide467.xml"/><Relationship Id="rId12" Type="http://schemas.openxmlformats.org/officeDocument/2006/relationships/slide" Target="slide560.xml"/><Relationship Id="rId17" Type="http://schemas.openxmlformats.org/officeDocument/2006/relationships/slide" Target="slide645.xml"/><Relationship Id="rId2" Type="http://schemas.openxmlformats.org/officeDocument/2006/relationships/slide" Target="slide330.xml"/><Relationship Id="rId16" Type="http://schemas.openxmlformats.org/officeDocument/2006/relationships/slide" Target="slide62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33.xml"/><Relationship Id="rId11" Type="http://schemas.openxmlformats.org/officeDocument/2006/relationships/slide" Target="slide545.xml"/><Relationship Id="rId5" Type="http://schemas.openxmlformats.org/officeDocument/2006/relationships/slide" Target="slide398.xml"/><Relationship Id="rId15" Type="http://schemas.openxmlformats.org/officeDocument/2006/relationships/slide" Target="slide612.xml"/><Relationship Id="rId10" Type="http://schemas.openxmlformats.org/officeDocument/2006/relationships/slide" Target="slide519.xml"/><Relationship Id="rId4" Type="http://schemas.openxmlformats.org/officeDocument/2006/relationships/slide" Target="slide379.xml"/><Relationship Id="rId9" Type="http://schemas.openxmlformats.org/officeDocument/2006/relationships/slide" Target="slide502.xml"/><Relationship Id="rId14" Type="http://schemas.openxmlformats.org/officeDocument/2006/relationships/slide" Target="slide59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763.xml"/><Relationship Id="rId13" Type="http://schemas.openxmlformats.org/officeDocument/2006/relationships/slide" Target="slide843.xml"/><Relationship Id="rId18" Type="http://schemas.openxmlformats.org/officeDocument/2006/relationships/slide" Target="slide913.xml"/><Relationship Id="rId3" Type="http://schemas.openxmlformats.org/officeDocument/2006/relationships/slide" Target="slide690.xml"/><Relationship Id="rId7" Type="http://schemas.openxmlformats.org/officeDocument/2006/relationships/slide" Target="slide747.xml"/><Relationship Id="rId12" Type="http://schemas.openxmlformats.org/officeDocument/2006/relationships/slide" Target="slide827.xml"/><Relationship Id="rId17" Type="http://schemas.openxmlformats.org/officeDocument/2006/relationships/slide" Target="slide898.xml"/><Relationship Id="rId2" Type="http://schemas.openxmlformats.org/officeDocument/2006/relationships/slide" Target="slide675.xml"/><Relationship Id="rId16" Type="http://schemas.openxmlformats.org/officeDocument/2006/relationships/slide" Target="slide88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732.xml"/><Relationship Id="rId11" Type="http://schemas.openxmlformats.org/officeDocument/2006/relationships/slide" Target="slide808.xml"/><Relationship Id="rId5" Type="http://schemas.openxmlformats.org/officeDocument/2006/relationships/slide" Target="slide717.xml"/><Relationship Id="rId15" Type="http://schemas.openxmlformats.org/officeDocument/2006/relationships/slide" Target="slide870.xml"/><Relationship Id="rId10" Type="http://schemas.openxmlformats.org/officeDocument/2006/relationships/slide" Target="slide799.xml"/><Relationship Id="rId4" Type="http://schemas.openxmlformats.org/officeDocument/2006/relationships/slide" Target="slide702.xml"/><Relationship Id="rId9" Type="http://schemas.openxmlformats.org/officeDocument/2006/relationships/slide" Target="slide780.xml"/><Relationship Id="rId14" Type="http://schemas.openxmlformats.org/officeDocument/2006/relationships/slide" Target="slide85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1016.xml"/><Relationship Id="rId13" Type="http://schemas.openxmlformats.org/officeDocument/2006/relationships/slide" Target="slide1082.xml"/><Relationship Id="rId18" Type="http://schemas.openxmlformats.org/officeDocument/2006/relationships/slide" Target="slide1155.xml"/><Relationship Id="rId3" Type="http://schemas.openxmlformats.org/officeDocument/2006/relationships/slide" Target="slide943.xml"/><Relationship Id="rId7" Type="http://schemas.openxmlformats.org/officeDocument/2006/relationships/slide" Target="slide1004.xml"/><Relationship Id="rId12" Type="http://schemas.openxmlformats.org/officeDocument/2006/relationships/slide" Target="slide1067.xml"/><Relationship Id="rId17" Type="http://schemas.openxmlformats.org/officeDocument/2006/relationships/slide" Target="slide1138.xml"/><Relationship Id="rId2" Type="http://schemas.openxmlformats.org/officeDocument/2006/relationships/slide" Target="slide926.xml"/><Relationship Id="rId16" Type="http://schemas.openxmlformats.org/officeDocument/2006/relationships/slide" Target="slide112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991.xml"/><Relationship Id="rId11" Type="http://schemas.openxmlformats.org/officeDocument/2006/relationships/slide" Target="slide1054.xml"/><Relationship Id="rId5" Type="http://schemas.openxmlformats.org/officeDocument/2006/relationships/slide" Target="slide977.xml"/><Relationship Id="rId15" Type="http://schemas.openxmlformats.org/officeDocument/2006/relationships/slide" Target="slide1111.xml"/><Relationship Id="rId10" Type="http://schemas.openxmlformats.org/officeDocument/2006/relationships/slide" Target="slide1043.xml"/><Relationship Id="rId4" Type="http://schemas.openxmlformats.org/officeDocument/2006/relationships/slide" Target="slide961.xml"/><Relationship Id="rId9" Type="http://schemas.openxmlformats.org/officeDocument/2006/relationships/slide" Target="slide1029.xml"/><Relationship Id="rId14" Type="http://schemas.openxmlformats.org/officeDocument/2006/relationships/slide" Target="slide1098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1244.xml"/><Relationship Id="rId3" Type="http://schemas.openxmlformats.org/officeDocument/2006/relationships/slide" Target="slide1180.xml"/><Relationship Id="rId7" Type="http://schemas.openxmlformats.org/officeDocument/2006/relationships/slide" Target="slide1233.xml"/><Relationship Id="rId2" Type="http://schemas.openxmlformats.org/officeDocument/2006/relationships/slide" Target="slide116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220.xml"/><Relationship Id="rId11" Type="http://schemas.openxmlformats.org/officeDocument/2006/relationships/slide" Target="slide1307.xml"/><Relationship Id="rId5" Type="http://schemas.openxmlformats.org/officeDocument/2006/relationships/slide" Target="slide1208.xml"/><Relationship Id="rId10" Type="http://schemas.openxmlformats.org/officeDocument/2006/relationships/slide" Target="slide1273.xml"/><Relationship Id="rId4" Type="http://schemas.openxmlformats.org/officeDocument/2006/relationships/slide" Target="slide1194.xml"/><Relationship Id="rId9" Type="http://schemas.openxmlformats.org/officeDocument/2006/relationships/slide" Target="slide125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369690" y="523874"/>
            <a:ext cx="5632070" cy="414004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00"/>
              </a:lnSpc>
              <a:spcBef>
                <a:spcPts val="5"/>
              </a:spcBef>
            </a:pPr>
            <a:r>
              <a:rPr sz="1200" b="1" spc="-5" dirty="0" smtClean="0">
                <a:latin typeface="Times New Roman"/>
                <a:cs typeface="Times New Roman"/>
              </a:rPr>
              <a:t>PARTE </a:t>
            </a:r>
            <a:r>
              <a:rPr sz="1200" b="1" spc="-5" dirty="0">
                <a:latin typeface="Times New Roman"/>
                <a:cs typeface="Times New Roman"/>
              </a:rPr>
              <a:t>IV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gli Insegnamenti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 dirty="0">
              <a:latin typeface="Times New Roman"/>
              <a:cs typeface="Times New Roman"/>
            </a:endParaRPr>
          </a:p>
          <a:p>
            <a:pPr marL="12700" marR="93345">
              <a:lnSpc>
                <a:spcPct val="95800"/>
              </a:lnSpc>
              <a:spcBef>
                <a:spcPts val="30"/>
              </a:spcBef>
            </a:pPr>
            <a:r>
              <a:rPr lang="it-IT" sz="1100" i="1" dirty="0" smtClean="0">
                <a:latin typeface="Times New Roman"/>
                <a:cs typeface="Times New Roman"/>
              </a:rPr>
              <a:t>"Io </a:t>
            </a:r>
            <a:r>
              <a:rPr lang="it-IT" sz="1100" i="1" dirty="0">
                <a:latin typeface="Times New Roman"/>
                <a:cs typeface="Times New Roman"/>
              </a:rPr>
              <a:t>sono l’Intermediario Celeste, che sotto la supervisione di una commissione paradisiaca di dodici membri, sotto la responsabilità di </a:t>
            </a:r>
            <a:r>
              <a:rPr lang="it-IT" sz="1100" i="1" dirty="0" err="1">
                <a:latin typeface="Times New Roman"/>
                <a:cs typeface="Times New Roman"/>
              </a:rPr>
              <a:t>Melchizedek</a:t>
            </a:r>
            <a:r>
              <a:rPr lang="it-IT" sz="1100" i="1" dirty="0">
                <a:latin typeface="Times New Roman"/>
                <a:cs typeface="Times New Roman"/>
              </a:rPr>
              <a:t>, è stato autorizzato a redigere il racconto delle attività, della vita e degli insegnamenti di Gesù di </a:t>
            </a:r>
            <a:r>
              <a:rPr lang="it-IT" sz="1100" i="1" dirty="0" err="1">
                <a:latin typeface="Times New Roman"/>
                <a:cs typeface="Times New Roman"/>
              </a:rPr>
              <a:t>Nazaret</a:t>
            </a:r>
            <a:r>
              <a:rPr lang="it-IT" sz="1100" i="1" dirty="0">
                <a:latin typeface="Times New Roman"/>
                <a:cs typeface="Times New Roman"/>
              </a:rPr>
              <a:t>, quali sono stati osservati dagli Ordini Celesti del Paradiso all'epoca degli avvenimenti rivelati, completati e confrontati con i fatti messi per iscritto dall'apostolo Andrea, di cui ero il custode temporale.</a:t>
            </a:r>
          </a:p>
          <a:p>
            <a:pPr marL="12700" marR="93345">
              <a:lnSpc>
                <a:spcPct val="95800"/>
              </a:lnSpc>
              <a:spcBef>
                <a:spcPts val="30"/>
              </a:spcBef>
            </a:pPr>
            <a:endParaRPr lang="it-IT" sz="800" i="1" dirty="0">
              <a:latin typeface="Times New Roman"/>
              <a:cs typeface="Times New Roman"/>
            </a:endParaRPr>
          </a:p>
          <a:p>
            <a:pPr marL="12700" marR="93345">
              <a:lnSpc>
                <a:spcPct val="95800"/>
              </a:lnSpc>
              <a:spcBef>
                <a:spcPts val="30"/>
              </a:spcBef>
            </a:pPr>
            <a:r>
              <a:rPr lang="it-IT" sz="1100" i="1" dirty="0">
                <a:latin typeface="Times New Roman"/>
                <a:cs typeface="Times New Roman"/>
              </a:rPr>
              <a:t>Solo per pochissimi episodi della vita di Gesù di </a:t>
            </a:r>
            <a:r>
              <a:rPr lang="it-IT" sz="1100" i="1" dirty="0" err="1">
                <a:latin typeface="Times New Roman"/>
                <a:cs typeface="Times New Roman"/>
              </a:rPr>
              <a:t>Nazaret</a:t>
            </a:r>
            <a:r>
              <a:rPr lang="it-IT" sz="1100" i="1" dirty="0">
                <a:latin typeface="Times New Roman"/>
                <a:cs typeface="Times New Roman"/>
              </a:rPr>
              <a:t> non sono stato autorizzato a divulgarli in forma dettagliata. Questi episodi saranno frutto di una rivelazione futura, quando la razza umana sarà più pronta ad accoglierli. </a:t>
            </a:r>
            <a:r>
              <a:rPr lang="it-IT" sz="1100" i="1" dirty="0" smtClean="0">
                <a:latin typeface="Times New Roman"/>
                <a:cs typeface="Times New Roman"/>
              </a:rPr>
              <a:t>Questa </a:t>
            </a:r>
            <a:r>
              <a:rPr lang="it-IT" sz="1100" i="1" dirty="0">
                <a:latin typeface="Times New Roman"/>
                <a:cs typeface="Times New Roman"/>
              </a:rPr>
              <a:t>narrazione dei fatti di Gesù non è stata modificata o adattata per avere una più facile accoglienza nei tempi odierni, ma è così come è realmente avvenuta</a:t>
            </a:r>
            <a:r>
              <a:rPr lang="it-IT" sz="1100" i="1" dirty="0" smtClean="0">
                <a:latin typeface="Times New Roman"/>
                <a:cs typeface="Times New Roman"/>
              </a:rPr>
              <a:t>. Questa </a:t>
            </a:r>
            <a:r>
              <a:rPr lang="it-IT" sz="1100" i="1" dirty="0">
                <a:latin typeface="Times New Roman"/>
                <a:cs typeface="Times New Roman"/>
              </a:rPr>
              <a:t>rivelazione non è dettata dalla necessità di una divulgazione generalizzata della vita e degli insegnamenti di Gesù di </a:t>
            </a:r>
            <a:r>
              <a:rPr lang="it-IT" sz="1100" i="1" dirty="0" err="1">
                <a:latin typeface="Times New Roman"/>
                <a:cs typeface="Times New Roman"/>
              </a:rPr>
              <a:t>Nazaret</a:t>
            </a:r>
            <a:r>
              <a:rPr lang="it-IT" sz="1100" i="1" dirty="0">
                <a:latin typeface="Times New Roman"/>
                <a:cs typeface="Times New Roman"/>
              </a:rPr>
              <a:t>; ma è quello di fissare in un testo scritto verità seminascoste, travisate o sommerse dai tempi.</a:t>
            </a:r>
          </a:p>
          <a:p>
            <a:pPr marL="12700" marR="93345">
              <a:lnSpc>
                <a:spcPct val="95800"/>
              </a:lnSpc>
              <a:spcBef>
                <a:spcPts val="30"/>
              </a:spcBef>
            </a:pPr>
            <a:endParaRPr lang="it-IT" sz="800" i="1" dirty="0">
              <a:latin typeface="Times New Roman"/>
              <a:cs typeface="Times New Roman"/>
            </a:endParaRPr>
          </a:p>
          <a:p>
            <a:pPr marL="12700" marR="93345">
              <a:lnSpc>
                <a:spcPct val="95800"/>
              </a:lnSpc>
              <a:spcBef>
                <a:spcPts val="30"/>
              </a:spcBef>
            </a:pPr>
            <a:r>
              <a:rPr lang="it-IT" sz="1100" i="1" dirty="0">
                <a:latin typeface="Times New Roman"/>
                <a:cs typeface="Times New Roman"/>
              </a:rPr>
              <a:t>La lettura di un racconto può insinuare il dubbio su credenze istituzionalizzate e pratiche cristallizzate; ma la verità non sarà mai rivelata da una lettura, ma dallo spirito dell'uomo che si apre alla continua ricerca di queste verità sempre più profonde e sempre più vere, ovunque esse siano. Gesù disse : </a:t>
            </a:r>
            <a:r>
              <a:rPr lang="it-IT" sz="1100" i="1" dirty="0" smtClean="0">
                <a:latin typeface="Times New Roman"/>
                <a:cs typeface="Times New Roman"/>
              </a:rPr>
              <a:t>‘Chi </a:t>
            </a:r>
            <a:r>
              <a:rPr lang="it-IT" sz="1100" i="1" dirty="0">
                <a:latin typeface="Times New Roman"/>
                <a:cs typeface="Times New Roman"/>
              </a:rPr>
              <a:t>mi cerca, mi </a:t>
            </a:r>
            <a:r>
              <a:rPr lang="it-IT" sz="1100" i="1" dirty="0" smtClean="0">
                <a:latin typeface="Times New Roman"/>
                <a:cs typeface="Times New Roman"/>
              </a:rPr>
              <a:t>troverà’".</a:t>
            </a:r>
            <a:endParaRPr lang="it-IT" sz="1200" dirty="0">
              <a:latin typeface="Times New Roman"/>
              <a:cs typeface="Times New Roman"/>
            </a:endParaRPr>
          </a:p>
          <a:p>
            <a:pPr marL="12700" marR="93345" algn="r">
              <a:lnSpc>
                <a:spcPct val="95800"/>
              </a:lnSpc>
              <a:spcBef>
                <a:spcPts val="30"/>
              </a:spcBef>
            </a:pPr>
            <a:r>
              <a:rPr lang="it-IT" sz="1050" dirty="0">
                <a:latin typeface="Times New Roman"/>
                <a:cs typeface="Times New Roman"/>
              </a:rPr>
              <a:t>Il Narratore Celeste</a:t>
            </a:r>
          </a:p>
          <a:p>
            <a:pPr marL="12700" marR="93345" algn="r">
              <a:lnSpc>
                <a:spcPct val="95800"/>
              </a:lnSpc>
              <a:spcBef>
                <a:spcPts val="30"/>
              </a:spcBef>
            </a:pPr>
            <a:r>
              <a:rPr lang="it-IT" sz="1050" dirty="0">
                <a:latin typeface="Times New Roman"/>
                <a:cs typeface="Times New Roman"/>
              </a:rPr>
              <a:t>Portavoce del Consiglio dei Dodici</a:t>
            </a:r>
          </a:p>
          <a:p>
            <a:pPr marL="12700" marR="93345" algn="r">
              <a:lnSpc>
                <a:spcPct val="95800"/>
              </a:lnSpc>
              <a:spcBef>
                <a:spcPts val="30"/>
              </a:spcBef>
            </a:pPr>
            <a:r>
              <a:rPr lang="it-IT" sz="1050" dirty="0">
                <a:latin typeface="Times New Roman"/>
                <a:cs typeface="Times New Roman"/>
              </a:rPr>
              <a:t>Sotto il coordinamento di </a:t>
            </a:r>
            <a:r>
              <a:rPr lang="it-IT" sz="1050" dirty="0" err="1">
                <a:latin typeface="Times New Roman"/>
                <a:cs typeface="Times New Roman"/>
              </a:rPr>
              <a:t>Melchizedek</a:t>
            </a:r>
            <a:endParaRPr sz="105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00" dirty="0">
              <a:latin typeface="Times New Roman"/>
              <a:cs typeface="Times New Roman"/>
            </a:endParaRPr>
          </a:p>
          <a:p>
            <a:pPr marL="1687830">
              <a:lnSpc>
                <a:spcPct val="100000"/>
              </a:lnSpc>
              <a:spcBef>
                <a:spcPts val="5"/>
              </a:spcBef>
            </a:pPr>
            <a:endParaRPr lang="it-IT" sz="1000" b="1" spc="-5" dirty="0" smtClean="0">
              <a:solidFill>
                <a:srgbClr val="404040"/>
              </a:solidFill>
              <a:latin typeface="Calibri"/>
              <a:cs typeface="Calibri"/>
            </a:endParaRPr>
          </a:p>
          <a:p>
            <a:pPr marL="1687830">
              <a:lnSpc>
                <a:spcPct val="100000"/>
              </a:lnSpc>
              <a:spcBef>
                <a:spcPts val="5"/>
              </a:spcBef>
            </a:pPr>
            <a:r>
              <a:rPr sz="1000" b="1" spc="-5" dirty="0" err="1" smtClean="0">
                <a:solidFill>
                  <a:srgbClr val="404040"/>
                </a:solidFill>
                <a:latin typeface="Calibri"/>
                <a:cs typeface="Calibri"/>
              </a:rPr>
              <a:t>Trasformato</a:t>
            </a:r>
            <a:r>
              <a:rPr sz="1000" b="1" spc="-5" dirty="0" smtClean="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404040"/>
                </a:solidFill>
                <a:latin typeface="Calibri"/>
                <a:cs typeface="Calibri"/>
              </a:rPr>
              <a:t>in presentazione Powerpoint da Maurizio</a:t>
            </a:r>
            <a:r>
              <a:rPr sz="1000" b="1" spc="45" dirty="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404040"/>
                </a:solidFill>
                <a:latin typeface="Calibri"/>
                <a:cs typeface="Calibri"/>
              </a:rPr>
              <a:t>Ammannato</a:t>
            </a:r>
            <a:endParaRPr sz="1000" dirty="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8625" y="523874"/>
            <a:ext cx="2835910" cy="4057650"/>
          </a:xfrm>
          <a:prstGeom prst="rect">
            <a:avLst/>
          </a:prstGeom>
        </p:spPr>
      </p:pic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85824" y="513333"/>
            <a:ext cx="5454015" cy="2486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8770" indent="-306705">
              <a:lnSpc>
                <a:spcPts val="1410"/>
              </a:lnSpc>
              <a:spcBef>
                <a:spcPts val="100"/>
              </a:spcBef>
              <a:buAutoNum type="arabicPeriod" startAt="183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l’arresto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83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Davanti al tribunale del Sinedrio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83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83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crocifissione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83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crocifissione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83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tomba . Commissione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83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risurrezione . Commissione di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83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apparizioni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183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apparizioni </a:t>
            </a:r>
            <a:r>
              <a:rPr sz="1200" spc="-5" dirty="0">
                <a:latin typeface="Times New Roman"/>
                <a:cs typeface="Times New Roman"/>
              </a:rPr>
              <a:t>agli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altri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influenti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183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apparizioni 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83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Apparizioni finali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ascensione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83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L’effusione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83"/>
              <a:tabLst>
                <a:tab pos="317500" algn="l"/>
              </a:tabLst>
            </a:pP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. Commissione di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buAutoNum type="arabicPeriod" startAt="183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546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89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(1373.5) 124:5.5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venerdì della </a:t>
            </a:r>
            <a:r>
              <a:rPr sz="1200" spc="-5" dirty="0">
                <a:latin typeface="Times New Roman"/>
                <a:cs typeface="Times New Roman"/>
              </a:rPr>
              <a:t>settimana precedente Giuseppe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tornato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Sefforis,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affidato l’incarico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costruire 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edificio </a:t>
            </a:r>
            <a:r>
              <a:rPr sz="1200" dirty="0">
                <a:latin typeface="Times New Roman"/>
                <a:cs typeface="Times New Roman"/>
              </a:rPr>
              <a:t>pubblico,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presente in questa </a:t>
            </a:r>
            <a:r>
              <a:rPr sz="1200" spc="-5" dirty="0">
                <a:latin typeface="Times New Roman"/>
                <a:cs typeface="Times New Roman"/>
              </a:rPr>
              <a:t>felice occasione. L’insegnante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credeva fermamente che </a:t>
            </a:r>
            <a:r>
              <a:rPr sz="1200" dirty="0">
                <a:latin typeface="Times New Roman"/>
                <a:cs typeface="Times New Roman"/>
              </a:rPr>
              <a:t>il suo  </a:t>
            </a:r>
            <a:r>
              <a:rPr sz="1200" spc="-5" dirty="0">
                <a:latin typeface="Times New Roman"/>
                <a:cs typeface="Times New Roman"/>
              </a:rPr>
              <a:t>sveglio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diligente allievo fosse destinato </a:t>
            </a:r>
            <a:r>
              <a:rPr sz="1200" dirty="0">
                <a:latin typeface="Times New Roman"/>
                <a:cs typeface="Times New Roman"/>
              </a:rPr>
              <a:t>a qualche </a:t>
            </a:r>
            <a:r>
              <a:rPr sz="1200" spc="-5" dirty="0">
                <a:latin typeface="Times New Roman"/>
                <a:cs typeface="Times New Roman"/>
              </a:rPr>
              <a:t>eminente carriera, </a:t>
            </a:r>
            <a:r>
              <a:rPr sz="1200" dirty="0">
                <a:latin typeface="Times New Roman"/>
                <a:cs typeface="Times New Roman"/>
              </a:rPr>
              <a:t>a qualche </a:t>
            </a:r>
            <a:r>
              <a:rPr sz="1200" spc="-5" dirty="0">
                <a:latin typeface="Times New Roman"/>
                <a:cs typeface="Times New Roman"/>
              </a:rPr>
              <a:t>alta missione. Gli </a:t>
            </a:r>
            <a:r>
              <a:rPr sz="1200" dirty="0">
                <a:latin typeface="Times New Roman"/>
                <a:cs typeface="Times New Roman"/>
              </a:rPr>
              <a:t>anziani, </a:t>
            </a:r>
            <a:r>
              <a:rPr sz="1200" spc="-5" dirty="0">
                <a:latin typeface="Times New Roman"/>
                <a:cs typeface="Times New Roman"/>
              </a:rPr>
              <a:t>malgrado </a:t>
            </a:r>
            <a:r>
              <a:rPr sz="1200" dirty="0">
                <a:latin typeface="Times New Roman"/>
                <a:cs typeface="Times New Roman"/>
              </a:rPr>
              <a:t>tutte le loro  noie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tendenze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conformiste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erano molto </a:t>
            </a:r>
            <a:r>
              <a:rPr sz="1200" spc="-5" dirty="0">
                <a:latin typeface="Times New Roman"/>
                <a:cs typeface="Times New Roman"/>
              </a:rPr>
              <a:t>fieri del giovane ed avevano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dei piani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 permettessero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la sua educazione nelle </a:t>
            </a:r>
            <a:r>
              <a:rPr sz="1200" spc="-5" dirty="0">
                <a:latin typeface="Times New Roman"/>
                <a:cs typeface="Times New Roman"/>
              </a:rPr>
              <a:t>rinomate accademie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4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(1373.6) 124:5.6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udiva di tanto in tanto </a:t>
            </a:r>
            <a:r>
              <a:rPr sz="1200" spc="-5" dirty="0">
                <a:latin typeface="Times New Roman"/>
                <a:cs typeface="Times New Roman"/>
              </a:rPr>
              <a:t>discutere questi </a:t>
            </a:r>
            <a:r>
              <a:rPr sz="1200" dirty="0">
                <a:latin typeface="Times New Roman"/>
                <a:cs typeface="Times New Roman"/>
              </a:rPr>
              <a:t>piani, tanto più </a:t>
            </a:r>
            <a:r>
              <a:rPr sz="1200" spc="-5" dirty="0">
                <a:latin typeface="Times New Roman"/>
                <a:cs typeface="Times New Roman"/>
              </a:rPr>
              <a:t>diveniva certo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mai andato 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studiare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rabbini. Ma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immaginava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tragedia così vicina che </a:t>
            </a:r>
            <a:r>
              <a:rPr sz="1200" dirty="0">
                <a:latin typeface="Times New Roman"/>
                <a:cs typeface="Times New Roman"/>
              </a:rPr>
              <a:t>l’avrebbe </a:t>
            </a:r>
            <a:r>
              <a:rPr sz="1200" spc="-5" dirty="0">
                <a:latin typeface="Times New Roman"/>
                <a:cs typeface="Times New Roman"/>
              </a:rPr>
              <a:t>obbligato </a:t>
            </a:r>
            <a:r>
              <a:rPr sz="1200" dirty="0">
                <a:latin typeface="Times New Roman"/>
                <a:cs typeface="Times New Roman"/>
              </a:rPr>
              <a:t>ad abbandonare </a:t>
            </a:r>
            <a:r>
              <a:rPr sz="1200" spc="5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per assumere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numerosa, composta </a:t>
            </a:r>
            <a:r>
              <a:rPr sz="1200" dirty="0">
                <a:latin typeface="Times New Roman"/>
                <a:cs typeface="Times New Roman"/>
              </a:rPr>
              <a:t>di lì 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di cinque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 tre </a:t>
            </a:r>
            <a:r>
              <a:rPr sz="1200" spc="-5" dirty="0">
                <a:latin typeface="Times New Roman"/>
                <a:cs typeface="Times New Roman"/>
              </a:rPr>
              <a:t>sorelle, </a:t>
            </a:r>
            <a:r>
              <a:rPr sz="1200" dirty="0">
                <a:latin typeface="Times New Roman"/>
                <a:cs typeface="Times New Roman"/>
              </a:rPr>
              <a:t>oltre 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e a lui </a:t>
            </a:r>
            <a:r>
              <a:rPr sz="1200" spc="-5" dirty="0">
                <a:latin typeface="Times New Roman"/>
                <a:cs typeface="Times New Roman"/>
              </a:rPr>
              <a:t>stesso. Per crescere questa famiglia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più estesa e prolungata di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accordato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padre Giuseppe;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mostrò </a:t>
            </a:r>
            <a:r>
              <a:rPr sz="1200" spc="-5" dirty="0">
                <a:latin typeface="Times New Roman"/>
                <a:cs typeface="Times New Roman"/>
              </a:rPr>
              <a:t>all’altezza del </a:t>
            </a:r>
            <a:r>
              <a:rPr sz="1200" dirty="0">
                <a:latin typeface="Times New Roman"/>
                <a:cs typeface="Times New Roman"/>
              </a:rPr>
              <a:t>modello che </a:t>
            </a:r>
            <a:r>
              <a:rPr sz="1200" spc="-5" dirty="0">
                <a:latin typeface="Times New Roman"/>
                <a:cs typeface="Times New Roman"/>
              </a:rPr>
              <a:t>stabilì successivamente per se stesso:  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saggio, </a:t>
            </a:r>
            <a:r>
              <a:rPr sz="1200" dirty="0">
                <a:latin typeface="Times New Roman"/>
                <a:cs typeface="Times New Roman"/>
              </a:rPr>
              <a:t>paziente, </a:t>
            </a:r>
            <a:r>
              <a:rPr sz="1200" spc="-5" dirty="0">
                <a:latin typeface="Times New Roman"/>
                <a:cs typeface="Times New Roman"/>
              </a:rPr>
              <a:t>comprensivo ed efficace educatore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fratello maggiore </a:t>
            </a:r>
            <a:r>
              <a:rPr sz="1200" dirty="0">
                <a:latin typeface="Times New Roman"/>
                <a:cs typeface="Times New Roman"/>
              </a:rPr>
              <a:t>di questa famiglia — 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così  improvvisamente colpita dal dolore per </a:t>
            </a:r>
            <a:r>
              <a:rPr sz="1200" dirty="0">
                <a:latin typeface="Times New Roman"/>
                <a:cs typeface="Times New Roman"/>
              </a:rPr>
              <a:t>questa perdita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inattesa.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viaggio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Gerusalemme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(1374.1) 124:6.1 </a:t>
            </a:r>
            <a:r>
              <a:rPr sz="1200" spc="-5" dirty="0">
                <a:latin typeface="Times New Roman"/>
                <a:cs typeface="Times New Roman"/>
              </a:rPr>
              <a:t>Gesù, avendo ora 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soglia della </a:t>
            </a:r>
            <a:r>
              <a:rPr sz="1200" dirty="0">
                <a:latin typeface="Times New Roman"/>
                <a:cs typeface="Times New Roman"/>
              </a:rPr>
              <a:t>virilità </a:t>
            </a:r>
            <a:r>
              <a:rPr sz="1200" spc="-5" dirty="0">
                <a:latin typeface="Times New Roman"/>
                <a:cs typeface="Times New Roman"/>
              </a:rPr>
              <a:t>ed essendo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ufficialmente </a:t>
            </a:r>
            <a:r>
              <a:rPr sz="1200" dirty="0">
                <a:latin typeface="Times New Roman"/>
                <a:cs typeface="Times New Roman"/>
              </a:rPr>
              <a:t>diplomato </a:t>
            </a:r>
            <a:r>
              <a:rPr sz="1200" spc="-5" dirty="0">
                <a:latin typeface="Times New Roman"/>
                <a:cs typeface="Times New Roman"/>
              </a:rPr>
              <a:t>dalla scuola della sinagoga,  era qualificato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partecipare </a:t>
            </a:r>
            <a:r>
              <a:rPr sz="1200" dirty="0">
                <a:latin typeface="Times New Roman"/>
                <a:cs typeface="Times New Roman"/>
              </a:rPr>
              <a:t>con loro </a:t>
            </a:r>
            <a:r>
              <a:rPr sz="1200" spc="-5" dirty="0">
                <a:latin typeface="Times New Roman"/>
                <a:cs typeface="Times New Roman"/>
              </a:rPr>
              <a:t>alla celebrazione della sua prima Pasqua.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di quest’anno </a:t>
            </a:r>
            <a:r>
              <a:rPr sz="1200" spc="-5" dirty="0">
                <a:latin typeface="Times New Roman"/>
                <a:cs typeface="Times New Roman"/>
              </a:rPr>
              <a:t>cadeva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9 aprile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7 d.C. </a:t>
            </a:r>
            <a:r>
              <a:rPr sz="1200" spc="-5" dirty="0">
                <a:latin typeface="Times New Roman"/>
                <a:cs typeface="Times New Roman"/>
              </a:rPr>
              <a:t>Un gruppo considerevole </a:t>
            </a:r>
            <a:r>
              <a:rPr sz="1200" dirty="0">
                <a:latin typeface="Times New Roman"/>
                <a:cs typeface="Times New Roman"/>
              </a:rPr>
              <a:t>(103 </a:t>
            </a:r>
            <a:r>
              <a:rPr sz="1200" spc="-5" dirty="0">
                <a:latin typeface="Times New Roman"/>
                <a:cs typeface="Times New Roman"/>
              </a:rPr>
              <a:t>persone) si preparò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partire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lunedì mattina presto, </a:t>
            </a:r>
            <a:r>
              <a:rPr sz="1200" dirty="0">
                <a:latin typeface="Times New Roman"/>
                <a:cs typeface="Times New Roman"/>
              </a:rPr>
              <a:t>4 aprile, </a:t>
            </a:r>
            <a:r>
              <a:rPr sz="1200" spc="-5" dirty="0">
                <a:latin typeface="Times New Roman"/>
                <a:cs typeface="Times New Roman"/>
              </a:rPr>
              <a:t>per Gerusalemme. Essi viaggiarono verso sud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direzione della Samaria,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presso  Izreel deviarono ad est, girando attorno al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Gelboe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valle del </a:t>
            </a:r>
            <a:r>
              <a:rPr sz="1200" dirty="0">
                <a:latin typeface="Times New Roman"/>
                <a:cs typeface="Times New Roman"/>
              </a:rPr>
              <a:t>Giordano, onde evitare di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Samaria. </a:t>
            </a:r>
            <a:r>
              <a:rPr sz="1200" spc="5" dirty="0">
                <a:latin typeface="Times New Roman"/>
                <a:cs typeface="Times New Roman"/>
              </a:rPr>
              <a:t>Giuseppe 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desiderato attraversare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Samaria </a:t>
            </a:r>
            <a:r>
              <a:rPr sz="1200" dirty="0">
                <a:latin typeface="Times New Roman"/>
                <a:cs typeface="Times New Roman"/>
              </a:rPr>
              <a:t>per la strada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pozzo di </a:t>
            </a:r>
            <a:r>
              <a:rPr sz="1200" spc="-5" dirty="0">
                <a:latin typeface="Times New Roman"/>
                <a:cs typeface="Times New Roman"/>
              </a:rPr>
              <a:t>Giacobbe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Betel, </a:t>
            </a:r>
            <a:r>
              <a:rPr sz="1200" dirty="0">
                <a:latin typeface="Times New Roman"/>
                <a:cs typeface="Times New Roman"/>
              </a:rPr>
              <a:t>ma poiché </a:t>
            </a:r>
            <a:r>
              <a:rPr sz="1200" spc="-5" dirty="0">
                <a:latin typeface="Times New Roman"/>
                <a:cs typeface="Times New Roman"/>
              </a:rPr>
              <a:t>gli Ebrei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amavano </a:t>
            </a:r>
            <a:r>
              <a:rPr sz="1200" dirty="0">
                <a:latin typeface="Times New Roman"/>
                <a:cs typeface="Times New Roman"/>
              </a:rPr>
              <a:t>avere a che </a:t>
            </a:r>
            <a:r>
              <a:rPr sz="1200" spc="-5" dirty="0">
                <a:latin typeface="Times New Roman"/>
                <a:cs typeface="Times New Roman"/>
              </a:rPr>
              <a:t>fare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Samaritani, decisero </a:t>
            </a:r>
            <a:r>
              <a:rPr sz="1200" dirty="0">
                <a:latin typeface="Times New Roman"/>
                <a:cs typeface="Times New Roman"/>
              </a:rPr>
              <a:t>di andare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per la valle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0384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9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(1902.3) 174:5.2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Filippo aveva </a:t>
            </a:r>
            <a:r>
              <a:rPr sz="1200" dirty="0">
                <a:latin typeface="Times New Roman"/>
                <a:cs typeface="Times New Roman"/>
              </a:rPr>
              <a:t>quasi finito di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provviste, egli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Andrea ritornarono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Giuseppe,  dove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ricevette.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sedettero vicino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mentre parlava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eminenti discepoli  riuniti 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pasto di </a:t>
            </a:r>
            <a:r>
              <a:rPr sz="1200" spc="-5" dirty="0">
                <a:latin typeface="Times New Roman"/>
                <a:cs typeface="Times New Roman"/>
              </a:rPr>
              <a:t>mezzogiorno. Gesù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98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(1902.4) 174:5.3 </a:t>
            </a:r>
            <a:r>
              <a:rPr sz="1200" spc="-1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rivelare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amorevole benevolenza ai figli degli </a:t>
            </a:r>
            <a:r>
              <a:rPr sz="1200" dirty="0">
                <a:latin typeface="Times New Roman"/>
                <a:cs typeface="Times New Roman"/>
              </a:rPr>
              <a:t>uomini, ma coloro 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per primi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rifiutato di </a:t>
            </a:r>
            <a:r>
              <a:rPr sz="1200" spc="-5" dirty="0">
                <a:latin typeface="Times New Roman"/>
                <a:cs typeface="Times New Roman"/>
              </a:rPr>
              <a:t>ricevermi.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molti di voi hanno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al mio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stessi,  ma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loro capi stanno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respingermi,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facendo così respingeranno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mi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mandato.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largamente 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salvezza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popolo; ho </a:t>
            </a:r>
            <a:r>
              <a:rPr sz="1200" spc="-5" dirty="0">
                <a:latin typeface="Times New Roman"/>
                <a:cs typeface="Times New Roman"/>
              </a:rPr>
              <a:t>parlato loro della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gioia,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 vita più </a:t>
            </a:r>
            <a:r>
              <a:rPr sz="1200" spc="-5" dirty="0">
                <a:latin typeface="Times New Roman"/>
                <a:cs typeface="Times New Roman"/>
              </a:rPr>
              <a:t>abbondante nello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Mio Padre </a:t>
            </a:r>
            <a:r>
              <a:rPr sz="1200" dirty="0">
                <a:latin typeface="Times New Roman"/>
                <a:cs typeface="Times New Roman"/>
              </a:rPr>
              <a:t>ha compiuto molte </a:t>
            </a:r>
            <a:r>
              <a:rPr sz="1200" spc="-5" dirty="0">
                <a:latin typeface="Times New Roman"/>
                <a:cs typeface="Times New Roman"/>
              </a:rPr>
              <a:t>opere meravigliose tra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tormentati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paura.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Isaia si riferì con </a:t>
            </a:r>
            <a:r>
              <a:rPr sz="1200" dirty="0">
                <a:latin typeface="Times New Roman"/>
                <a:cs typeface="Times New Roman"/>
              </a:rPr>
              <a:t>certezza a questo popolo quando </a:t>
            </a:r>
            <a:r>
              <a:rPr sz="1200" spc="-5" dirty="0">
                <a:latin typeface="Times New Roman"/>
                <a:cs typeface="Times New Roman"/>
              </a:rPr>
              <a:t>scrisse: ‘Signore, chi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creduto 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insegnamenti?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chi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rivelato?’ </a:t>
            </a:r>
            <a:r>
              <a:rPr sz="1200" spc="-2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del mio popolo hanno </a:t>
            </a:r>
            <a:r>
              <a:rPr sz="1200" spc="-5" dirty="0">
                <a:latin typeface="Times New Roman"/>
                <a:cs typeface="Times New Roman"/>
              </a:rPr>
              <a:t>deliberatamente chiuso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occhi per </a:t>
            </a:r>
            <a:r>
              <a:rPr sz="1200" dirty="0">
                <a:latin typeface="Times New Roman"/>
                <a:cs typeface="Times New Roman"/>
              </a:rPr>
              <a:t>non vedere e indurito il  loro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timore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e di essere salvati.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guarirli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incredulità, perché  ricevessero </a:t>
            </a:r>
            <a:r>
              <a:rPr sz="1200" dirty="0">
                <a:latin typeface="Times New Roman"/>
                <a:cs typeface="Times New Roman"/>
              </a:rPr>
              <a:t>la salvezza eterna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dirty="0">
                <a:latin typeface="Times New Roman"/>
                <a:cs typeface="Times New Roman"/>
              </a:rPr>
              <a:t>non tutti mi </a:t>
            </a:r>
            <a:r>
              <a:rPr sz="1200" spc="-5" dirty="0">
                <a:latin typeface="Times New Roman"/>
                <a:cs typeface="Times New Roman"/>
              </a:rPr>
              <a:t>hanno abbandonato; alcuni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creduto </a:t>
            </a:r>
            <a:r>
              <a:rPr sz="1200" dirty="0">
                <a:latin typeface="Times New Roman"/>
                <a:cs typeface="Times New Roman"/>
              </a:rPr>
              <a:t>al mio  </a:t>
            </a:r>
            <a:r>
              <a:rPr sz="1200" spc="-5" dirty="0">
                <a:latin typeface="Times New Roman"/>
                <a:cs typeface="Times New Roman"/>
              </a:rPr>
              <a:t>messaggio.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sala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ventina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hanno occupato alte  </a:t>
            </a:r>
            <a:r>
              <a:rPr sz="1200" dirty="0">
                <a:latin typeface="Times New Roman"/>
                <a:cs typeface="Times New Roman"/>
              </a:rPr>
              <a:t>posizioni </a:t>
            </a:r>
            <a:r>
              <a:rPr sz="1200" spc="-5" dirty="0">
                <a:latin typeface="Times New Roman"/>
                <a:cs typeface="Times New Roman"/>
              </a:rPr>
              <a:t>nei consigli della </a:t>
            </a:r>
            <a:r>
              <a:rPr sz="1200" dirty="0">
                <a:latin typeface="Times New Roman"/>
                <a:cs typeface="Times New Roman"/>
              </a:rPr>
              <a:t>nazione,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alcuni di voi siano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restii a </a:t>
            </a:r>
            <a:r>
              <a:rPr sz="1200" spc="-5" dirty="0">
                <a:latin typeface="Times New Roman"/>
                <a:cs typeface="Times New Roman"/>
              </a:rPr>
              <a:t>confessare apertamente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per paura di </a:t>
            </a:r>
            <a:r>
              <a:rPr sz="1200" spc="-5" dirty="0">
                <a:latin typeface="Times New Roman"/>
                <a:cs typeface="Times New Roman"/>
              </a:rPr>
              <a:t>essere  espulsi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sinagoga. </a:t>
            </a:r>
            <a:r>
              <a:rPr sz="1200" dirty="0">
                <a:latin typeface="Times New Roman"/>
                <a:cs typeface="Times New Roman"/>
              </a:rPr>
              <a:t>Alcuni di voi sono </a:t>
            </a:r>
            <a:r>
              <a:rPr sz="1200" spc="-5" dirty="0">
                <a:latin typeface="Times New Roman"/>
                <a:cs typeface="Times New Roman"/>
              </a:rPr>
              <a:t>tentati di preferire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degli uomini alla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costretto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mostrarmi indulgente, </a:t>
            </a:r>
            <a:r>
              <a:rPr sz="1200" dirty="0">
                <a:latin typeface="Times New Roman"/>
                <a:cs typeface="Times New Roman"/>
              </a:rPr>
              <a:t>poiché temo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sicurezza e 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persino di alcuni di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stati così a </a:t>
            </a:r>
            <a:r>
              <a:rPr sz="1200" spc="-5" dirty="0">
                <a:latin typeface="Times New Roman"/>
                <a:cs typeface="Times New Roman"/>
              </a:rPr>
              <a:t>lungo con </a:t>
            </a:r>
            <a:r>
              <a:rPr sz="1200" spc="20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 hanno vissuto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mio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fianco.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(1903.1) 174:5.4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del banchetto percepisco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riuniti Ebrei e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quasi uguale,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rivolgermi a  voi come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genere che </a:t>
            </a:r>
            <a:r>
              <a:rPr sz="1200" dirty="0">
                <a:latin typeface="Times New Roman"/>
                <a:cs typeface="Times New Roman"/>
              </a:rPr>
              <a:t>posso </a:t>
            </a:r>
            <a:r>
              <a:rPr sz="1200" spc="-5" dirty="0">
                <a:latin typeface="Times New Roman"/>
                <a:cs typeface="Times New Roman"/>
              </a:rPr>
              <a:t>istruire sugli affari del regno prima </a:t>
            </a:r>
            <a:r>
              <a:rPr sz="1200" dirty="0">
                <a:latin typeface="Times New Roman"/>
                <a:cs typeface="Times New Roman"/>
              </a:rPr>
              <a:t>di andare da mio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(1903.2) 174:5.5 </a:t>
            </a:r>
            <a:r>
              <a:rPr sz="1200" spc="-5" dirty="0">
                <a:latin typeface="Times New Roman"/>
                <a:cs typeface="Times New Roman"/>
              </a:rPr>
              <a:t>Questi Greci avevano seguito </a:t>
            </a:r>
            <a:r>
              <a:rPr sz="1200" dirty="0">
                <a:latin typeface="Times New Roman"/>
                <a:cs typeface="Times New Roman"/>
              </a:rPr>
              <a:t>fedelmente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 Tempio. Lunedì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tenuto una riunione 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Nicodemo,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durata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all’alba, e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deciso 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4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(1903.3) 174:5.6 </a:t>
            </a:r>
            <a:r>
              <a:rPr sz="1200" spc="-5" dirty="0">
                <a:latin typeface="Times New Roman"/>
                <a:cs typeface="Times New Roman"/>
              </a:rPr>
              <a:t>Mentre Gesù stava davanti </a:t>
            </a:r>
            <a:r>
              <a:rPr sz="1200" dirty="0">
                <a:latin typeface="Times New Roman"/>
                <a:cs typeface="Times New Roman"/>
              </a:rPr>
              <a:t>a loro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momento, </a:t>
            </a:r>
            <a:r>
              <a:rPr sz="1200" spc="-5" dirty="0">
                <a:latin typeface="Times New Roman"/>
                <a:cs typeface="Times New Roman"/>
              </a:rPr>
              <a:t>percepì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una dispensazione e l’inizio di </a:t>
            </a:r>
            <a:r>
              <a:rPr sz="1200" spc="-5" dirty="0">
                <a:latin typeface="Times New Roman"/>
                <a:cs typeface="Times New Roman"/>
              </a:rPr>
              <a:t>un’altra.  Volgendo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attenzione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Greci, </a:t>
            </a:r>
            <a:r>
              <a:rPr sz="1200" dirty="0">
                <a:latin typeface="Times New Roman"/>
                <a:cs typeface="Times New Roman"/>
              </a:rPr>
              <a:t>il Maestro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(1903.4) 174:5.7 </a:t>
            </a:r>
            <a:r>
              <a:rPr sz="1200" spc="-5" dirty="0">
                <a:latin typeface="Times New Roman"/>
                <a:cs typeface="Times New Roman"/>
              </a:rPr>
              <a:t>“Colui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vangelo, crede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in me ma in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mandato. Quando guardate me, vedete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e chiunque </a:t>
            </a:r>
            <a:r>
              <a:rPr sz="1200" spc="-5" dirty="0">
                <a:latin typeface="Times New Roman"/>
                <a:cs typeface="Times New Roman"/>
              </a:rPr>
              <a:t>crederà nel </a:t>
            </a:r>
            <a:r>
              <a:rPr sz="1200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dimorerà </a:t>
            </a:r>
            <a:r>
              <a:rPr sz="1200" dirty="0">
                <a:latin typeface="Times New Roman"/>
                <a:cs typeface="Times New Roman"/>
              </a:rPr>
              <a:t>più nelle </a:t>
            </a:r>
            <a:r>
              <a:rPr sz="1200" spc="-5" dirty="0">
                <a:latin typeface="Times New Roman"/>
                <a:cs typeface="Times New Roman"/>
              </a:rPr>
              <a:t>tenebre.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ascolterete, riceverete </a:t>
            </a:r>
            <a:r>
              <a:rPr sz="1200" dirty="0">
                <a:latin typeface="Times New Roman"/>
                <a:cs typeface="Times New Roman"/>
              </a:rPr>
              <a:t>le parole di vita </a:t>
            </a:r>
            <a:r>
              <a:rPr sz="1200" spc="-5" dirty="0">
                <a:latin typeface="Times New Roman"/>
                <a:cs typeface="Times New Roman"/>
              </a:rPr>
              <a:t>ed entrerete </a:t>
            </a:r>
            <a:r>
              <a:rPr sz="1200" dirty="0">
                <a:latin typeface="Times New Roman"/>
                <a:cs typeface="Times New Roman"/>
              </a:rPr>
              <a:t>subito nella  </a:t>
            </a:r>
            <a:r>
              <a:rPr sz="1200" spc="-5" dirty="0">
                <a:latin typeface="Times New Roman"/>
                <a:cs typeface="Times New Roman"/>
              </a:rPr>
              <a:t>gioiosa libertà </a:t>
            </a:r>
            <a:r>
              <a:rPr sz="1200" dirty="0">
                <a:latin typeface="Times New Roman"/>
                <a:cs typeface="Times New Roman"/>
              </a:rPr>
              <a:t>della verità </a:t>
            </a:r>
            <a:r>
              <a:rPr sz="1200" spc="-5" dirty="0">
                <a:latin typeface="Times New Roman"/>
                <a:cs typeface="Times New Roman"/>
              </a:rPr>
              <a:t>della filiazione con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compatrioti, gli Ebrei, scelgono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respingermi </a:t>
            </a:r>
            <a:r>
              <a:rPr sz="1200" dirty="0">
                <a:latin typeface="Times New Roman"/>
                <a:cs typeface="Times New Roman"/>
              </a:rPr>
              <a:t>e di rifiutare i miei  </a:t>
            </a:r>
            <a:r>
              <a:rPr sz="1200" spc="-5" dirty="0">
                <a:latin typeface="Times New Roman"/>
                <a:cs typeface="Times New Roman"/>
              </a:rPr>
              <a:t>insegnamenti,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sederò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perché </a:t>
            </a:r>
            <a:r>
              <a:rPr sz="1200" dirty="0">
                <a:latin typeface="Times New Roman"/>
                <a:cs typeface="Times New Roman"/>
              </a:rPr>
              <a:t>io non sono venuto a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il mondo, ma </a:t>
            </a:r>
            <a:r>
              <a:rPr sz="1200" spc="-5" dirty="0">
                <a:latin typeface="Times New Roman"/>
                <a:cs typeface="Times New Roman"/>
              </a:rPr>
              <a:t>ad offrirgli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salvezza.</a:t>
            </a:r>
            <a:endParaRPr sz="1200">
              <a:latin typeface="Times New Roman"/>
              <a:cs typeface="Times New Roman"/>
            </a:endParaRPr>
          </a:p>
          <a:p>
            <a:pPr marL="76200" marR="1371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Ciononostante, coloro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respingono </a:t>
            </a:r>
            <a:r>
              <a:rPr sz="1200" dirty="0">
                <a:latin typeface="Times New Roman"/>
                <a:cs typeface="Times New Roman"/>
              </a:rPr>
              <a:t>e rifiutano 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 saranno </a:t>
            </a:r>
            <a:r>
              <a:rPr sz="1200" dirty="0">
                <a:latin typeface="Times New Roman"/>
                <a:cs typeface="Times New Roman"/>
              </a:rPr>
              <a:t>tradotti 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spc="5" dirty="0">
                <a:latin typeface="Times New Roman"/>
                <a:cs typeface="Times New Roman"/>
              </a:rPr>
              <a:t>debito </a:t>
            </a:r>
            <a:r>
              <a:rPr sz="1200" dirty="0">
                <a:latin typeface="Times New Roman"/>
                <a:cs typeface="Times New Roman"/>
              </a:rPr>
              <a:t>da 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da coloro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sedere in </a:t>
            </a:r>
            <a:r>
              <a:rPr sz="1200" spc="-5" dirty="0">
                <a:latin typeface="Times New Roman"/>
                <a:cs typeface="Times New Roman"/>
              </a:rPr>
              <a:t>giudizio contro </a:t>
            </a:r>
            <a:r>
              <a:rPr sz="1200" dirty="0">
                <a:latin typeface="Times New Roman"/>
                <a:cs typeface="Times New Roman"/>
              </a:rPr>
              <a:t>tale rifiuto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dono della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verità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4870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salvezza. Ricordatevi, </a:t>
            </a:r>
            <a:r>
              <a:rPr sz="1200" dirty="0">
                <a:latin typeface="Times New Roman"/>
                <a:cs typeface="Times New Roman"/>
              </a:rPr>
              <a:t>voi tutti, che io non </a:t>
            </a:r>
            <a:r>
              <a:rPr sz="1200" spc="-5" dirty="0">
                <a:latin typeface="Times New Roman"/>
                <a:cs typeface="Times New Roman"/>
              </a:rPr>
              <a:t>parlo </a:t>
            </a:r>
            <a:r>
              <a:rPr sz="1200" dirty="0">
                <a:latin typeface="Times New Roman"/>
                <a:cs typeface="Times New Roman"/>
              </a:rPr>
              <a:t>da me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fedelmente proclamato </a:t>
            </a:r>
            <a:r>
              <a:rPr sz="1200" dirty="0">
                <a:latin typeface="Times New Roman"/>
                <a:cs typeface="Times New Roman"/>
              </a:rPr>
              <a:t>ciò 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ha  </a:t>
            </a:r>
            <a:r>
              <a:rPr sz="1200" spc="-5" dirty="0">
                <a:latin typeface="Times New Roman"/>
                <a:cs typeface="Times New Roman"/>
              </a:rPr>
              <a:t>comandato </a:t>
            </a:r>
            <a:r>
              <a:rPr sz="1200" dirty="0">
                <a:latin typeface="Times New Roman"/>
                <a:cs typeface="Times New Roman"/>
              </a:rPr>
              <a:t>di rivelare </a:t>
            </a:r>
            <a:r>
              <a:rPr sz="1200" spc="-5" dirty="0">
                <a:latin typeface="Times New Roman"/>
                <a:cs typeface="Times New Roman"/>
              </a:rPr>
              <a:t>ai figli degli </a:t>
            </a:r>
            <a:r>
              <a:rPr sz="1200" dirty="0">
                <a:latin typeface="Times New Roman"/>
                <a:cs typeface="Times New Roman"/>
              </a:rPr>
              <a:t>uomini. E </a:t>
            </a:r>
            <a:r>
              <a:rPr sz="1200" spc="-5" dirty="0">
                <a:latin typeface="Times New Roman"/>
                <a:cs typeface="Times New Roman"/>
              </a:rPr>
              <a:t>queste parole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ha ordinato di dire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sono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 divina,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perenne </a:t>
            </a:r>
            <a:r>
              <a:rPr sz="1200" dirty="0">
                <a:latin typeface="Times New Roman"/>
                <a:cs typeface="Times New Roman"/>
              </a:rPr>
              <a:t>e di vita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(1903.5) 174:5.8 </a:t>
            </a:r>
            <a:r>
              <a:rPr sz="1200" spc="-5" dirty="0">
                <a:latin typeface="Times New Roman"/>
                <a:cs typeface="Times New Roman"/>
              </a:rPr>
              <a:t>“Ma sia agli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ai Gentili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quasi giunta l’ora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Figlio dell’Uomo sarà glorificato.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sapete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se un </a:t>
            </a:r>
            <a:r>
              <a:rPr sz="1200" spc="-5" dirty="0">
                <a:latin typeface="Times New Roman"/>
                <a:cs typeface="Times New Roman"/>
              </a:rPr>
              <a:t>grano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frumento </a:t>
            </a:r>
            <a:r>
              <a:rPr sz="1200" dirty="0">
                <a:latin typeface="Times New Roman"/>
                <a:cs typeface="Times New Roman"/>
              </a:rPr>
              <a:t>non cade </a:t>
            </a:r>
            <a:r>
              <a:rPr sz="1200" spc="-5" dirty="0">
                <a:latin typeface="Times New Roman"/>
                <a:cs typeface="Times New Roman"/>
              </a:rPr>
              <a:t>nella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muore, resta isolato;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muore in un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buono,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sorge di  nuovo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e dà molti </a:t>
            </a:r>
            <a:r>
              <a:rPr sz="1200" spc="-5" dirty="0">
                <a:latin typeface="Times New Roman"/>
                <a:cs typeface="Times New Roman"/>
              </a:rPr>
              <a:t>frutti.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ama egoisticamente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è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perderla;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disposto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vita </a:t>
            </a:r>
            <a:r>
              <a:rPr sz="1200" spc="-5" dirty="0">
                <a:latin typeface="Times New Roman"/>
                <a:cs typeface="Times New Roman"/>
              </a:rPr>
              <a:t>per amore </a:t>
            </a:r>
            <a:r>
              <a:rPr sz="1200" dirty="0">
                <a:latin typeface="Times New Roman"/>
                <a:cs typeface="Times New Roman"/>
              </a:rPr>
              <a:t>mio e per il </a:t>
            </a:r>
            <a:r>
              <a:rPr sz="1200" spc="-5" dirty="0">
                <a:latin typeface="Times New Roman"/>
                <a:cs typeface="Times New Roman"/>
              </a:rPr>
              <a:t>vangelo godrà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abbondante sulla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eterna in cielo. Se  volete </a:t>
            </a:r>
            <a:r>
              <a:rPr sz="1200" spc="-5" dirty="0">
                <a:latin typeface="Times New Roman"/>
                <a:cs typeface="Times New Roman"/>
              </a:rPr>
              <a:t>veramente seguirmi, anche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sarò andato </a:t>
            </a:r>
            <a:r>
              <a:rPr sz="1200" dirty="0">
                <a:latin typeface="Times New Roman"/>
                <a:cs typeface="Times New Roman"/>
              </a:rPr>
              <a:t>da mio </a:t>
            </a:r>
            <a:r>
              <a:rPr sz="1200" spc="-5" dirty="0">
                <a:latin typeface="Times New Roman"/>
                <a:cs typeface="Times New Roman"/>
              </a:rPr>
              <a:t>Padre, allora diverrete </a:t>
            </a:r>
            <a:r>
              <a:rPr sz="1200" dirty="0">
                <a:latin typeface="Times New Roman"/>
                <a:cs typeface="Times New Roman"/>
              </a:rPr>
              <a:t>miei discepoli e i </a:t>
            </a:r>
            <a:r>
              <a:rPr sz="1200" spc="-5" dirty="0">
                <a:latin typeface="Times New Roman"/>
                <a:cs typeface="Times New Roman"/>
              </a:rPr>
              <a:t>servitori fedeli dei </a:t>
            </a:r>
            <a:r>
              <a:rPr sz="1200" dirty="0">
                <a:latin typeface="Times New Roman"/>
                <a:cs typeface="Times New Roman"/>
              </a:rPr>
              <a:t>vostri  simili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34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(1903.6) 174:5.9 </a:t>
            </a:r>
            <a:r>
              <a:rPr sz="1200" spc="-5" dirty="0">
                <a:latin typeface="Times New Roman"/>
                <a:cs typeface="Times New Roman"/>
              </a:rPr>
              <a:t>“So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avvicinando,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turbato. </a:t>
            </a:r>
            <a:r>
              <a:rPr sz="1200" dirty="0">
                <a:latin typeface="Times New Roman"/>
                <a:cs typeface="Times New Roman"/>
              </a:rPr>
              <a:t>Percepisco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mio popolo è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di ricevere </a:t>
            </a:r>
            <a:r>
              <a:rPr sz="1200" spc="-5" dirty="0">
                <a:latin typeface="Times New Roman"/>
                <a:cs typeface="Times New Roman"/>
              </a:rPr>
              <a:t>questi Gentili ricercatori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sono qui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informarsi </a:t>
            </a:r>
            <a:r>
              <a:rPr sz="1200" dirty="0">
                <a:latin typeface="Times New Roman"/>
                <a:cs typeface="Times New Roman"/>
              </a:rPr>
              <a:t>sulla via </a:t>
            </a:r>
            <a:r>
              <a:rPr sz="1200" spc="-5" dirty="0">
                <a:latin typeface="Times New Roman"/>
                <a:cs typeface="Times New Roman"/>
              </a:rPr>
              <a:t>della luce. </a:t>
            </a:r>
            <a:r>
              <a:rPr sz="1200" dirty="0">
                <a:latin typeface="Times New Roman"/>
                <a:cs typeface="Times New Roman"/>
              </a:rPr>
              <a:t>Tuttavia il mio 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sente pietà per il mio popolo, e la mia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sconvolta per ciò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aspetta.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dirò mentre guardo avanti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discerno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accadermi? Dirò: Padre preservami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quest’ora </a:t>
            </a:r>
            <a:r>
              <a:rPr sz="1200" dirty="0">
                <a:latin typeface="Times New Roman"/>
                <a:cs typeface="Times New Roman"/>
              </a:rPr>
              <a:t>tremenda? </a:t>
            </a:r>
            <a:r>
              <a:rPr sz="1200" spc="-5" dirty="0">
                <a:latin typeface="Times New Roman"/>
                <a:cs typeface="Times New Roman"/>
              </a:rPr>
              <a:t>No! Per questo </a:t>
            </a:r>
            <a:r>
              <a:rPr sz="1200" dirty="0">
                <a:latin typeface="Times New Roman"/>
                <a:cs typeface="Times New Roman"/>
              </a:rPr>
              <a:t>stesso proposito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nel  mondo e </a:t>
            </a:r>
            <a:r>
              <a:rPr sz="1200" spc="-5" dirty="0">
                <a:latin typeface="Times New Roman"/>
                <a:cs typeface="Times New Roman"/>
              </a:rPr>
              <a:t>sono rimasto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quest’ora. Dirò </a:t>
            </a:r>
            <a:r>
              <a:rPr sz="1200" dirty="0">
                <a:latin typeface="Times New Roman"/>
                <a:cs typeface="Times New Roman"/>
              </a:rPr>
              <a:t>piuttosto, e </a:t>
            </a:r>
            <a:r>
              <a:rPr sz="1200" spc="-5" dirty="0">
                <a:latin typeface="Times New Roman"/>
                <a:cs typeface="Times New Roman"/>
              </a:rPr>
              <a:t>pregherò perché </a:t>
            </a:r>
            <a:r>
              <a:rPr sz="1200" dirty="0">
                <a:latin typeface="Times New Roman"/>
                <a:cs typeface="Times New Roman"/>
              </a:rPr>
              <a:t>voi vi uniate a me: </a:t>
            </a:r>
            <a:r>
              <a:rPr sz="1200" spc="-5" dirty="0">
                <a:latin typeface="Times New Roman"/>
                <a:cs typeface="Times New Roman"/>
              </a:rPr>
              <a:t>Padre, glorifica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nome; </a:t>
            </a:r>
            <a:r>
              <a:rPr sz="1200" spc="1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la  tua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587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(1904.1) 174:5.10 </a:t>
            </a:r>
            <a:r>
              <a:rPr sz="1200" spc="-5" dirty="0">
                <a:latin typeface="Times New Roman"/>
                <a:cs typeface="Times New Roman"/>
              </a:rPr>
              <a:t>Quando Gesù ebbe parlato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Personalizzato che </a:t>
            </a:r>
            <a:r>
              <a:rPr sz="1200" spc="-5" dirty="0">
                <a:latin typeface="Times New Roman"/>
                <a:cs typeface="Times New Roman"/>
              </a:rPr>
              <a:t>l’aveva abitato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suo battesimo apparve  davanti </a:t>
            </a:r>
            <a:r>
              <a:rPr sz="1200" dirty="0">
                <a:latin typeface="Times New Roman"/>
                <a:cs typeface="Times New Roman"/>
              </a:rPr>
              <a:t>a lui,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s’interruppe </a:t>
            </a:r>
            <a:r>
              <a:rPr sz="1200" dirty="0">
                <a:latin typeface="Times New Roman"/>
                <a:cs typeface="Times New Roman"/>
              </a:rPr>
              <a:t>in modo evidente,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ora potente che </a:t>
            </a:r>
            <a:r>
              <a:rPr sz="1200" spc="-5" dirty="0">
                <a:latin typeface="Times New Roman"/>
                <a:cs typeface="Times New Roman"/>
              </a:rPr>
              <a:t>rappresentava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parlò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dicendo: “Ho glorificato </a:t>
            </a:r>
            <a:r>
              <a:rPr sz="1200" dirty="0">
                <a:latin typeface="Times New Roman"/>
                <a:cs typeface="Times New Roman"/>
              </a:rPr>
              <a:t>molte volte il mio nome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tuoi conferimenti, e lo </a:t>
            </a:r>
            <a:r>
              <a:rPr sz="1200" spc="-5" dirty="0">
                <a:latin typeface="Times New Roman"/>
                <a:cs typeface="Times New Roman"/>
              </a:rPr>
              <a:t>glorificherò ancora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6195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(1904.2) 174:5.11 </a:t>
            </a:r>
            <a:r>
              <a:rPr sz="1200" spc="-5" dirty="0">
                <a:latin typeface="Times New Roman"/>
                <a:cs typeface="Times New Roman"/>
              </a:rPr>
              <a:t>Mentre gli Ebrei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qui riuniti non udirono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voce, non </a:t>
            </a:r>
            <a:r>
              <a:rPr sz="1200" spc="-5" dirty="0">
                <a:latin typeface="Times New Roman"/>
                <a:cs typeface="Times New Roman"/>
              </a:rPr>
              <a:t>mancarono </a:t>
            </a:r>
            <a:r>
              <a:rPr sz="1200" dirty="0">
                <a:latin typeface="Times New Roman"/>
                <a:cs typeface="Times New Roman"/>
              </a:rPr>
              <a:t>di discernere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fermato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mentre un </a:t>
            </a:r>
            <a:r>
              <a:rPr sz="1200" spc="-5" dirty="0">
                <a:latin typeface="Times New Roman"/>
                <a:cs typeface="Times New Roman"/>
              </a:rPr>
              <a:t>messaggio gli </a:t>
            </a:r>
            <a:r>
              <a:rPr sz="1200" dirty="0">
                <a:latin typeface="Times New Roman"/>
                <a:cs typeface="Times New Roman"/>
              </a:rPr>
              <a:t>perveniva da qualche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superumana. </a:t>
            </a:r>
            <a:r>
              <a:rPr sz="1200" spc="-5" dirty="0">
                <a:latin typeface="Times New Roman"/>
                <a:cs typeface="Times New Roman"/>
              </a:rPr>
              <a:t>Essi dissero </a:t>
            </a:r>
            <a:r>
              <a:rPr sz="1200" dirty="0">
                <a:latin typeface="Times New Roman"/>
                <a:cs typeface="Times New Roman"/>
              </a:rPr>
              <a:t>tutti,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 vicino a lui: </a:t>
            </a:r>
            <a:r>
              <a:rPr sz="1200" spc="-5" dirty="0">
                <a:latin typeface="Times New Roman"/>
                <a:cs typeface="Times New Roman"/>
              </a:rPr>
              <a:t>“Un angelo gli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parlato.”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9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(1904.3) 174:5.12 </a:t>
            </a:r>
            <a:r>
              <a:rPr sz="1200" spc="-5" dirty="0">
                <a:latin typeface="Times New Roman"/>
                <a:cs typeface="Times New Roman"/>
              </a:rPr>
              <a:t>Poi Gesù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dire: “Tutto ciò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mio, ma vostro.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certezza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 </a:t>
            </a:r>
            <a:r>
              <a:rPr sz="1200" spc="-5" dirty="0">
                <a:latin typeface="Times New Roman"/>
                <a:cs typeface="Times New Roman"/>
              </a:rPr>
              <a:t>riceverà ed accetterà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mia </a:t>
            </a:r>
            <a:r>
              <a:rPr sz="1200" dirty="0">
                <a:latin typeface="Times New Roman"/>
                <a:cs typeface="Times New Roman"/>
              </a:rPr>
              <a:t>missione in vostro </a:t>
            </a:r>
            <a:r>
              <a:rPr sz="1200" spc="-5" dirty="0">
                <a:latin typeface="Times New Roman"/>
                <a:cs typeface="Times New Roman"/>
              </a:rPr>
              <a:t>favore, </a:t>
            </a:r>
            <a:r>
              <a:rPr sz="1200" dirty="0">
                <a:latin typeface="Times New Roman"/>
                <a:cs typeface="Times New Roman"/>
              </a:rPr>
              <a:t>ma è necessario che voi </a:t>
            </a:r>
            <a:r>
              <a:rPr sz="1200" spc="-5" dirty="0">
                <a:latin typeface="Times New Roman"/>
                <a:cs typeface="Times New Roman"/>
              </a:rPr>
              <a:t>siate incoraggiati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preparati alla </a:t>
            </a:r>
            <a:r>
              <a:rPr sz="1200" dirty="0">
                <a:latin typeface="Times New Roman"/>
                <a:cs typeface="Times New Roman"/>
              </a:rPr>
              <a:t>rude prova che è  </a:t>
            </a:r>
            <a:r>
              <a:rPr sz="1200" spc="-5" dirty="0">
                <a:latin typeface="Times New Roman"/>
                <a:cs typeface="Times New Roman"/>
              </a:rPr>
              <a:t>imminente. Vi assicuro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vittoria coronerà alla fine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congiunti per </a:t>
            </a:r>
            <a:r>
              <a:rPr sz="1200" spc="-5" dirty="0">
                <a:latin typeface="Times New Roman"/>
                <a:cs typeface="Times New Roman"/>
              </a:rPr>
              <a:t>illuminare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l’umanità.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88900" marR="1657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cose si sta presentando al giudizio.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abbattuto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saranno liberati  dalla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che </a:t>
            </a:r>
            <a:r>
              <a:rPr sz="1200" spc="-5" dirty="0">
                <a:latin typeface="Times New Roman"/>
                <a:cs typeface="Times New Roman"/>
              </a:rPr>
              <a:t>spargerò su </a:t>
            </a:r>
            <a:r>
              <a:rPr sz="1200" dirty="0">
                <a:latin typeface="Times New Roman"/>
                <a:cs typeface="Times New Roman"/>
              </a:rPr>
              <a:t>tutta la carne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sarò </a:t>
            </a:r>
            <a:r>
              <a:rPr sz="1200" spc="-5" dirty="0">
                <a:latin typeface="Times New Roman"/>
                <a:cs typeface="Times New Roman"/>
              </a:rPr>
              <a:t>asceso al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82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(1904.4) 174:5.13 </a:t>
            </a:r>
            <a:r>
              <a:rPr sz="1200" spc="-5" dirty="0">
                <a:latin typeface="Times New Roman"/>
                <a:cs typeface="Times New Roman"/>
              </a:rPr>
              <a:t>“Ed ora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dichiaro che,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sarò elevato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nella vostra </a:t>
            </a:r>
            <a:r>
              <a:rPr sz="1200" spc="-5" dirty="0">
                <a:latin typeface="Times New Roman"/>
                <a:cs typeface="Times New Roman"/>
              </a:rPr>
              <a:t>vita, attirerò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me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comunità di  mio </a:t>
            </a:r>
            <a:r>
              <a:rPr sz="1200" spc="-5" dirty="0">
                <a:latin typeface="Times New Roman"/>
                <a:cs typeface="Times New Roman"/>
              </a:rPr>
              <a:t>Padre. Voi avete creduto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abitasse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sempre, </a:t>
            </a:r>
            <a:r>
              <a:rPr sz="1200" dirty="0">
                <a:latin typeface="Times New Roman"/>
                <a:cs typeface="Times New Roman"/>
              </a:rPr>
              <a:t>ma io vi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sarà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69580" cy="16122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respinto dagli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che ritornerà al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sarò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per poco; soltanto </a:t>
            </a:r>
            <a:r>
              <a:rPr sz="1200" spc="-5" dirty="0">
                <a:latin typeface="Times New Roman"/>
                <a:cs typeface="Times New Roman"/>
              </a:rPr>
              <a:t>per poco </a:t>
            </a:r>
            <a:r>
              <a:rPr sz="1200" dirty="0">
                <a:latin typeface="Times New Roman"/>
                <a:cs typeface="Times New Roman"/>
              </a:rPr>
              <a:t>tempo la luce vivente resterà tra  </a:t>
            </a:r>
            <a:r>
              <a:rPr sz="1200" spc="-5" dirty="0">
                <a:latin typeface="Times New Roman"/>
                <a:cs typeface="Times New Roman"/>
              </a:rPr>
              <a:t>questa generazione ottenebrata. Camminate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luce, affinché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confusione incombenti </a:t>
            </a:r>
            <a:r>
              <a:rPr sz="1200" dirty="0">
                <a:latin typeface="Times New Roman"/>
                <a:cs typeface="Times New Roman"/>
              </a:rPr>
              <a:t>non vi  </a:t>
            </a:r>
            <a:r>
              <a:rPr sz="1200" spc="-5" dirty="0">
                <a:latin typeface="Times New Roman"/>
                <a:cs typeface="Times New Roman"/>
              </a:rPr>
              <a:t>sorprendano.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cammina </a:t>
            </a:r>
            <a:r>
              <a:rPr sz="1200" spc="-5" dirty="0">
                <a:latin typeface="Times New Roman"/>
                <a:cs typeface="Times New Roman"/>
              </a:rPr>
              <a:t>nelle tenebre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 dove va;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voi scegliete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camminare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luce,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diverrete tutti 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liberati.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tutti voi, venite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mentre ritorno al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per dire </a:t>
            </a:r>
            <a:r>
              <a:rPr sz="1200" dirty="0">
                <a:latin typeface="Times New Roman"/>
                <a:cs typeface="Times New Roman"/>
              </a:rPr>
              <a:t>delle parole di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sacerdoti,  </a:t>
            </a:r>
            <a:r>
              <a:rPr sz="1200" spc="-5" dirty="0">
                <a:latin typeface="Times New Roman"/>
                <a:cs typeface="Times New Roman"/>
              </a:rPr>
              <a:t>agli Scribi, ai Farisei, ai Sadducei, agli Erodiani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dirigenti ottenebrati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(1904.5) 174:5.14 </a:t>
            </a:r>
            <a:r>
              <a:rPr sz="1200" spc="-5" dirty="0">
                <a:latin typeface="Times New Roman"/>
                <a:cs typeface="Times New Roman"/>
              </a:rPr>
              <a:t>Dopo aver parlato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s’incamminò in </a:t>
            </a:r>
            <a:r>
              <a:rPr sz="1200" spc="-5" dirty="0">
                <a:latin typeface="Times New Roman"/>
                <a:cs typeface="Times New Roman"/>
              </a:rPr>
              <a:t>testa nelle strette </a:t>
            </a:r>
            <a:r>
              <a:rPr sz="1200" dirty="0">
                <a:latin typeface="Times New Roman"/>
                <a:cs typeface="Times New Roman"/>
              </a:rPr>
              <a:t>vie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ritornare al Tempio. Essi  avevano appena </a:t>
            </a:r>
            <a:r>
              <a:rPr sz="1200" dirty="0">
                <a:latin typeface="Times New Roman"/>
                <a:cs typeface="Times New Roman"/>
              </a:rPr>
              <a:t>sentito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questo sarebbe </a:t>
            </a:r>
            <a:r>
              <a:rPr sz="1200" dirty="0">
                <a:latin typeface="Times New Roman"/>
                <a:cs typeface="Times New Roman"/>
              </a:rPr>
              <a:t>stato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discorso di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in silenzio e in  </a:t>
            </a:r>
            <a:r>
              <a:rPr sz="1200" spc="-5" dirty="0">
                <a:latin typeface="Times New Roman"/>
                <a:cs typeface="Times New Roman"/>
              </a:rPr>
              <a:t>profonda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meditazione.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09905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175: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L’ultimo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discorso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al </a:t>
            </a:r>
            <a:r>
              <a:rPr sz="2200" b="1" spc="-40" dirty="0">
                <a:solidFill>
                  <a:srgbClr val="933634"/>
                </a:solidFill>
                <a:latin typeface="Times New Roman"/>
                <a:cs typeface="Times New Roman"/>
              </a:rPr>
              <a:t>Tempio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47050" cy="32543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65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(1905.1) 175:0.1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le due di questo </a:t>
            </a:r>
            <a:r>
              <a:rPr sz="1200" spc="-5" dirty="0">
                <a:latin typeface="Times New Roman"/>
                <a:cs typeface="Times New Roman"/>
              </a:rPr>
              <a:t>martedì pomeriggio, </a:t>
            </a:r>
            <a:r>
              <a:rPr sz="1200" dirty="0">
                <a:latin typeface="Times New Roman"/>
                <a:cs typeface="Times New Roman"/>
              </a:rPr>
              <a:t>Gesù,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undici </a:t>
            </a:r>
            <a:r>
              <a:rPr sz="1200" dirty="0">
                <a:latin typeface="Times New Roman"/>
                <a:cs typeface="Times New Roman"/>
              </a:rPr>
              <a:t>apostoli, da </a:t>
            </a:r>
            <a:r>
              <a:rPr sz="1200" spc="-5" dirty="0">
                <a:latin typeface="Times New Roman"/>
                <a:cs typeface="Times New Roman"/>
              </a:rPr>
              <a:t>Giuseppe d’Arimatea, dai  trenta Greci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discepoli, arrivò </a:t>
            </a:r>
            <a:r>
              <a:rPr sz="1200" dirty="0">
                <a:latin typeface="Times New Roman"/>
                <a:cs typeface="Times New Roman"/>
              </a:rPr>
              <a:t>al Tempio 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pronunciare </a:t>
            </a:r>
            <a:r>
              <a:rPr sz="1200" dirty="0">
                <a:latin typeface="Times New Roman"/>
                <a:cs typeface="Times New Roman"/>
              </a:rPr>
              <a:t>il suo ultimo </a:t>
            </a:r>
            <a:r>
              <a:rPr sz="1200" spc="-5" dirty="0">
                <a:latin typeface="Times New Roman"/>
                <a:cs typeface="Times New Roman"/>
              </a:rPr>
              <a:t>discorso nei cortili 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edificio. Questo discorso intendeva 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appello al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e l’accusa </a:t>
            </a:r>
            <a:r>
              <a:rPr sz="1200" spc="-5" dirty="0">
                <a:latin typeface="Times New Roman"/>
                <a:cs typeface="Times New Roman"/>
              </a:rPr>
              <a:t>finale contro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veementi </a:t>
            </a:r>
            <a:r>
              <a:rPr sz="1200" dirty="0">
                <a:latin typeface="Times New Roman"/>
                <a:cs typeface="Times New Roman"/>
              </a:rPr>
              <a:t>nemici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3079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di distruggerlo — </a:t>
            </a:r>
            <a:r>
              <a:rPr sz="1200" spc="-5" dirty="0">
                <a:latin typeface="Times New Roman"/>
                <a:cs typeface="Times New Roman"/>
              </a:rPr>
              <a:t>gli Scribi,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principali dirigenti d’Israele. 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mattinata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gruppi  avevano avuto </a:t>
            </a:r>
            <a:r>
              <a:rPr sz="1200" dirty="0">
                <a:latin typeface="Times New Roman"/>
                <a:cs typeface="Times New Roman"/>
              </a:rPr>
              <a:t>l’opportunità </a:t>
            </a:r>
            <a:r>
              <a:rPr sz="1200" spc="-5" dirty="0">
                <a:latin typeface="Times New Roman"/>
                <a:cs typeface="Times New Roman"/>
              </a:rPr>
              <a:t>d’interrogare Gesù; questo pomeriggio nessuno gli </a:t>
            </a:r>
            <a:r>
              <a:rPr sz="1200" dirty="0">
                <a:latin typeface="Times New Roman"/>
                <a:cs typeface="Times New Roman"/>
              </a:rPr>
              <a:t>pose 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domanda.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(1905.2) 175:0.2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cominciò </a:t>
            </a:r>
            <a:r>
              <a:rPr sz="1200" dirty="0">
                <a:latin typeface="Times New Roman"/>
                <a:cs typeface="Times New Roman"/>
              </a:rPr>
              <a:t>a parlare, il </a:t>
            </a:r>
            <a:r>
              <a:rPr sz="1200" spc="-5" dirty="0">
                <a:latin typeface="Times New Roman"/>
                <a:cs typeface="Times New Roman"/>
              </a:rPr>
              <a:t>cortile del Tempio era tranquillo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ordinato.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cambiavalute ed </a:t>
            </a:r>
            <a:r>
              <a:rPr sz="1200" dirty="0">
                <a:latin typeface="Times New Roman"/>
                <a:cs typeface="Times New Roman"/>
              </a:rPr>
              <a:t>i mercanti non  </a:t>
            </a:r>
            <a:r>
              <a:rPr sz="1200" spc="-5" dirty="0">
                <a:latin typeface="Times New Roman"/>
                <a:cs typeface="Times New Roman"/>
              </a:rPr>
              <a:t>avevano osato entrare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nel Tempio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folla eccitata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avevano cacciati </a:t>
            </a:r>
            <a:r>
              <a:rPr sz="1200" dirty="0">
                <a:latin typeface="Times New Roman"/>
                <a:cs typeface="Times New Roman"/>
              </a:rPr>
              <a:t>fuori il </a:t>
            </a:r>
            <a:r>
              <a:rPr sz="1200" spc="-5" dirty="0">
                <a:latin typeface="Times New Roman"/>
                <a:cs typeface="Times New Roman"/>
              </a:rPr>
              <a:t>giorno precedente. </a:t>
            </a:r>
            <a:r>
              <a:rPr sz="1200" dirty="0">
                <a:latin typeface="Times New Roman"/>
                <a:cs typeface="Times New Roman"/>
              </a:rPr>
              <a:t>Prima di 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discorso, Gesù guardò con </a:t>
            </a:r>
            <a:r>
              <a:rPr sz="1200" dirty="0">
                <a:latin typeface="Times New Roman"/>
                <a:cs typeface="Times New Roman"/>
              </a:rPr>
              <a:t>tenerezza </a:t>
            </a:r>
            <a:r>
              <a:rPr sz="1200" spc="-5" dirty="0">
                <a:latin typeface="Times New Roman"/>
                <a:cs typeface="Times New Roman"/>
              </a:rPr>
              <a:t>questo uditorio </a:t>
            </a:r>
            <a:r>
              <a:rPr sz="1200" dirty="0">
                <a:latin typeface="Times New Roman"/>
                <a:cs typeface="Times New Roman"/>
              </a:rPr>
              <a:t>che avrebbe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tra poco il </a:t>
            </a:r>
            <a:r>
              <a:rPr sz="1200" spc="-5" dirty="0">
                <a:latin typeface="Times New Roman"/>
                <a:cs typeface="Times New Roman"/>
              </a:rPr>
              <a:t>suo misericordioso </a:t>
            </a:r>
            <a:r>
              <a:rPr sz="1200" dirty="0">
                <a:latin typeface="Times New Roman"/>
                <a:cs typeface="Times New Roman"/>
              </a:rPr>
              <a:t>saluto 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di addio </a:t>
            </a:r>
            <a:r>
              <a:rPr sz="1200" spc="-5" dirty="0">
                <a:latin typeface="Times New Roman"/>
                <a:cs typeface="Times New Roman"/>
              </a:rPr>
              <a:t>all’umanità, </a:t>
            </a:r>
            <a:r>
              <a:rPr sz="1200" dirty="0">
                <a:latin typeface="Times New Roman"/>
                <a:cs typeface="Times New Roman"/>
              </a:rPr>
              <a:t>unito </a:t>
            </a:r>
            <a:r>
              <a:rPr sz="1200" spc="-5" dirty="0">
                <a:latin typeface="Times New Roman"/>
                <a:cs typeface="Times New Roman"/>
              </a:rPr>
              <a:t>alla sua ultima denuncia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falsi </a:t>
            </a:r>
            <a:r>
              <a:rPr sz="1200" dirty="0">
                <a:latin typeface="Times New Roman"/>
                <a:cs typeface="Times New Roman"/>
              </a:rPr>
              <a:t>educatori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capi settari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discorso</a:t>
            </a:r>
            <a:endParaRPr sz="1600">
              <a:latin typeface="Times New Roman"/>
              <a:cs typeface="Times New Roman"/>
            </a:endParaRPr>
          </a:p>
          <a:p>
            <a:pPr marL="63500" marR="17462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(1905.3) 175:1.1 </a:t>
            </a:r>
            <a:r>
              <a:rPr sz="1200" spc="-5" dirty="0">
                <a:latin typeface="Times New Roman"/>
                <a:cs typeface="Times New Roman"/>
              </a:rPr>
              <a:t>“Sono stato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con </a:t>
            </a:r>
            <a:r>
              <a:rPr sz="1200" dirty="0">
                <a:latin typeface="Times New Roman"/>
                <a:cs typeface="Times New Roman"/>
              </a:rPr>
              <a:t>voi, andando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giù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l’amore del Padre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uomini, e  molti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visto la luce </a:t>
            </a:r>
            <a:r>
              <a:rPr sz="1200" spc="-5" dirty="0">
                <a:latin typeface="Times New Roman"/>
                <a:cs typeface="Times New Roman"/>
              </a:rPr>
              <a:t>e, grazie alla fede,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entrati nel regno dei cieli.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opere meravigliose, persino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dalla </a:t>
            </a:r>
            <a:r>
              <a:rPr sz="1200" dirty="0">
                <a:latin typeface="Times New Roman"/>
                <a:cs typeface="Times New Roman"/>
              </a:rPr>
              <a:t>morte. Molti </a:t>
            </a:r>
            <a:r>
              <a:rPr sz="1200" spc="-5" dirty="0">
                <a:latin typeface="Times New Roman"/>
                <a:cs typeface="Times New Roman"/>
              </a:rPr>
              <a:t>ammalati ed afflitti </a:t>
            </a:r>
            <a:r>
              <a:rPr sz="1200" spc="10" dirty="0">
                <a:latin typeface="Times New Roman"/>
                <a:cs typeface="Times New Roman"/>
              </a:rPr>
              <a:t>sono 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risanati perché credevano; </a:t>
            </a:r>
            <a:r>
              <a:rPr sz="1200" dirty="0">
                <a:latin typeface="Times New Roman"/>
                <a:cs typeface="Times New Roman"/>
              </a:rPr>
              <a:t>ma 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di malattie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aperto </a:t>
            </a:r>
            <a:r>
              <a:rPr sz="1200" spc="-5" dirty="0">
                <a:latin typeface="Times New Roman"/>
                <a:cs typeface="Times New Roman"/>
              </a:rPr>
              <a:t>gli  occhi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rifiutano 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determinati a </a:t>
            </a:r>
            <a:r>
              <a:rPr sz="1200" spc="-5" dirty="0">
                <a:latin typeface="Times New Roman"/>
                <a:cs typeface="Times New Roman"/>
              </a:rPr>
              <a:t>respingere questo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(1905.4) 175:1.2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compatibile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della </a:t>
            </a:r>
            <a:r>
              <a:rPr sz="1200" dirty="0">
                <a:latin typeface="Times New Roman"/>
                <a:cs typeface="Times New Roman"/>
              </a:rPr>
              <a:t>volontà di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apostoli abbiamo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l’impossibile </a:t>
            </a:r>
            <a:r>
              <a:rPr sz="1200" spc="-5" dirty="0">
                <a:latin typeface="Times New Roman"/>
                <a:cs typeface="Times New Roman"/>
              </a:rPr>
              <a:t>per vivere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pace con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conformarci alle esigenze ragionevoli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tradizioni  </a:t>
            </a:r>
            <a:r>
              <a:rPr sz="1200" spc="-5" dirty="0">
                <a:latin typeface="Times New Roman"/>
                <a:cs typeface="Times New Roman"/>
              </a:rPr>
              <a:t>d’Israele. Abbiamo persistentemente cercato </a:t>
            </a:r>
            <a:r>
              <a:rPr sz="1200" dirty="0">
                <a:latin typeface="Times New Roman"/>
                <a:cs typeface="Times New Roman"/>
              </a:rPr>
              <a:t>la pace, ma i capi </a:t>
            </a:r>
            <a:r>
              <a:rPr sz="1200" spc="-5" dirty="0">
                <a:latin typeface="Times New Roman"/>
                <a:cs typeface="Times New Roman"/>
              </a:rPr>
              <a:t>d’Israele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vogliono averla. Respingendo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di 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luce  del cielo, </a:t>
            </a:r>
            <a:r>
              <a:rPr sz="1200" dirty="0">
                <a:latin typeface="Times New Roman"/>
                <a:cs typeface="Times New Roman"/>
              </a:rPr>
              <a:t>essi si </a:t>
            </a:r>
            <a:r>
              <a:rPr sz="1200" spc="-5" dirty="0">
                <a:latin typeface="Times New Roman"/>
                <a:cs typeface="Times New Roman"/>
              </a:rPr>
              <a:t>stanno schierando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parte dell’errore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tenebre.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esservi </a:t>
            </a:r>
            <a:r>
              <a:rPr sz="1200" dirty="0">
                <a:latin typeface="Times New Roman"/>
                <a:cs typeface="Times New Roman"/>
              </a:rPr>
              <a:t>pace tra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e le </a:t>
            </a:r>
            <a:r>
              <a:rPr sz="1200" spc="-5" dirty="0">
                <a:latin typeface="Times New Roman"/>
                <a:cs typeface="Times New Roman"/>
              </a:rPr>
              <a:t>tenebre, </a:t>
            </a:r>
            <a:r>
              <a:rPr sz="1200" dirty="0">
                <a:latin typeface="Times New Roman"/>
                <a:cs typeface="Times New Roman"/>
              </a:rPr>
              <a:t>tra la vita e la 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tra la verità 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l’errore.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(1905.5) 175:1.3 </a:t>
            </a:r>
            <a:r>
              <a:rPr sz="1200" spc="-5" dirty="0">
                <a:latin typeface="Times New Roman"/>
                <a:cs typeface="Times New Roman"/>
              </a:rPr>
              <a:t>“Molti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hanno osato credere ai miei insegnamenti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già entrati nella gioia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libertà della coscienza della 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Dio. E voi mi </a:t>
            </a:r>
            <a:r>
              <a:rPr sz="1200" spc="-5" dirty="0">
                <a:latin typeface="Times New Roman"/>
                <a:cs typeface="Times New Roman"/>
              </a:rPr>
              <a:t>renderete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ho offerto questa </a:t>
            </a:r>
            <a:r>
              <a:rPr sz="1200" spc="-5" dirty="0">
                <a:latin typeface="Times New Roman"/>
                <a:cs typeface="Times New Roman"/>
              </a:rPr>
              <a:t>stessa filiazione con </a:t>
            </a:r>
            <a:r>
              <a:rPr sz="1200" dirty="0">
                <a:latin typeface="Times New Roman"/>
                <a:cs typeface="Times New Roman"/>
              </a:rPr>
              <a:t>Dio a tutta la nazione ebrea,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stessi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ora la mia distruzione.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ora mio </a:t>
            </a:r>
            <a:r>
              <a:rPr sz="1200" spc="-5" dirty="0">
                <a:latin typeface="Times New Roman"/>
                <a:cs typeface="Times New Roman"/>
              </a:rPr>
              <a:t>Padre riceverebbe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educatori ciechi </a:t>
            </a:r>
            <a:r>
              <a:rPr sz="1200" dirty="0">
                <a:latin typeface="Times New Roman"/>
                <a:cs typeface="Times New Roman"/>
              </a:rPr>
              <a:t>e questi  </a:t>
            </a:r>
            <a:r>
              <a:rPr sz="1200" spc="-5" dirty="0">
                <a:latin typeface="Times New Roman"/>
                <a:cs typeface="Times New Roman"/>
              </a:rPr>
              <a:t>capi ipocriti se </a:t>
            </a:r>
            <a:r>
              <a:rPr sz="1200" dirty="0">
                <a:latin typeface="Times New Roman"/>
                <a:cs typeface="Times New Roman"/>
              </a:rPr>
              <a:t>solo volessero </a:t>
            </a:r>
            <a:r>
              <a:rPr sz="1200" spc="-5" dirty="0">
                <a:latin typeface="Times New Roman"/>
                <a:cs typeface="Times New Roman"/>
              </a:rPr>
              <a:t>rivolgersi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ed accettare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misericordia. Anche </a:t>
            </a:r>
            <a:r>
              <a:rPr sz="1200" dirty="0">
                <a:latin typeface="Times New Roman"/>
                <a:cs typeface="Times New Roman"/>
              </a:rPr>
              <a:t>ora non è troppo </a:t>
            </a:r>
            <a:r>
              <a:rPr sz="1200" spc="-5" dirty="0">
                <a:latin typeface="Times New Roman"/>
                <a:cs typeface="Times New Roman"/>
              </a:rPr>
              <a:t>tardi perché questo </a:t>
            </a:r>
            <a:r>
              <a:rPr sz="1200" dirty="0">
                <a:latin typeface="Times New Roman"/>
                <a:cs typeface="Times New Roman"/>
              </a:rPr>
              <a:t>popolo  </a:t>
            </a:r>
            <a:r>
              <a:rPr sz="1200" spc="-5" dirty="0">
                <a:latin typeface="Times New Roman"/>
                <a:cs typeface="Times New Roman"/>
              </a:rPr>
              <a:t>riceva </a:t>
            </a:r>
            <a:r>
              <a:rPr sz="1200" dirty="0">
                <a:latin typeface="Times New Roman"/>
                <a:cs typeface="Times New Roman"/>
              </a:rPr>
              <a:t>la parola del </a:t>
            </a:r>
            <a:r>
              <a:rPr sz="1200" spc="-5" dirty="0">
                <a:latin typeface="Times New Roman"/>
                <a:cs typeface="Times New Roman"/>
              </a:rPr>
              <a:t>cielo ed accolga favorevolmente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63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(1906.1) 175:1.4 </a:t>
            </a:r>
            <a:r>
              <a:rPr sz="1200" spc="-5" dirty="0">
                <a:latin typeface="Times New Roman"/>
                <a:cs typeface="Times New Roman"/>
              </a:rPr>
              <a:t>“Mio Padre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con misericordia questo </a:t>
            </a:r>
            <a:r>
              <a:rPr sz="1200" dirty="0">
                <a:latin typeface="Times New Roman"/>
                <a:cs typeface="Times New Roman"/>
              </a:rPr>
              <a:t>popolo.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dopo generazione noi </a:t>
            </a:r>
            <a:r>
              <a:rPr sz="1200" spc="-5" dirty="0">
                <a:latin typeface="Times New Roman"/>
                <a:cs typeface="Times New Roman"/>
              </a:rPr>
              <a:t>abbiamo inviato </a:t>
            </a:r>
            <a:r>
              <a:rPr sz="1200" dirty="0">
                <a:latin typeface="Times New Roman"/>
                <a:cs typeface="Times New Roman"/>
              </a:rPr>
              <a:t>i  nostri </a:t>
            </a:r>
            <a:r>
              <a:rPr sz="1200" spc="-5" dirty="0">
                <a:latin typeface="Times New Roman"/>
                <a:cs typeface="Times New Roman"/>
              </a:rPr>
              <a:t>profeti per </a:t>
            </a:r>
            <a:r>
              <a:rPr sz="1200" dirty="0">
                <a:latin typeface="Times New Roman"/>
                <a:cs typeface="Times New Roman"/>
              </a:rPr>
              <a:t>istruirli </a:t>
            </a:r>
            <a:r>
              <a:rPr sz="1200" spc="-5" dirty="0">
                <a:latin typeface="Times New Roman"/>
                <a:cs typeface="Times New Roman"/>
              </a:rPr>
              <a:t>ed avvertirli,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generazione essi hanno ucciso questi </a:t>
            </a:r>
            <a:r>
              <a:rPr sz="1200" dirty="0">
                <a:latin typeface="Times New Roman"/>
                <a:cs typeface="Times New Roman"/>
              </a:rPr>
              <a:t>istruttori inviati dal </a:t>
            </a:r>
            <a:r>
              <a:rPr sz="1200" spc="-5" dirty="0">
                <a:latin typeface="Times New Roman"/>
                <a:cs typeface="Times New Roman"/>
              </a:rPr>
              <a:t>cielo.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  vostri </a:t>
            </a:r>
            <a:r>
              <a:rPr sz="1200" spc="-5" dirty="0">
                <a:latin typeface="Times New Roman"/>
                <a:cs typeface="Times New Roman"/>
              </a:rPr>
              <a:t>ostinati </a:t>
            </a:r>
            <a:r>
              <a:rPr sz="1200" dirty="0">
                <a:latin typeface="Times New Roman"/>
                <a:cs typeface="Times New Roman"/>
              </a:rPr>
              <a:t>sommi </a:t>
            </a:r>
            <a:r>
              <a:rPr sz="1200" spc="-5" dirty="0">
                <a:latin typeface="Times New Roman"/>
                <a:cs typeface="Times New Roman"/>
              </a:rPr>
              <a:t>sacerdoti ed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testardi stanno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dirty="0">
                <a:latin typeface="Times New Roman"/>
                <a:cs typeface="Times New Roman"/>
              </a:rPr>
              <a:t>esattamente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stessa cosa. Come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ha provocato la  morte di Giovanni, voi similmente vi </a:t>
            </a:r>
            <a:r>
              <a:rPr sz="1200" spc="-5" dirty="0">
                <a:latin typeface="Times New Roman"/>
                <a:cs typeface="Times New Roman"/>
              </a:rPr>
              <a:t>preparate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ad uccidere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dirty="0">
                <a:latin typeface="Times New Roman"/>
                <a:cs typeface="Times New Roman"/>
              </a:rPr>
              <a:t> 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7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(1906.2) 175:1.5 </a:t>
            </a:r>
            <a:r>
              <a:rPr sz="1200" spc="-5" dirty="0">
                <a:latin typeface="Times New Roman"/>
                <a:cs typeface="Times New Roman"/>
              </a:rPr>
              <a:t>“Fintanto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possibilità </a:t>
            </a:r>
            <a:r>
              <a:rPr sz="1200" spc="-5" dirty="0">
                <a:latin typeface="Times New Roman"/>
                <a:cs typeface="Times New Roman"/>
              </a:rPr>
              <a:t>che gli Ebrei si rivolgano </a:t>
            </a:r>
            <a:r>
              <a:rPr sz="1200" dirty="0">
                <a:latin typeface="Times New Roman"/>
                <a:cs typeface="Times New Roman"/>
              </a:rPr>
              <a:t>a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cerchino la </a:t>
            </a:r>
            <a:r>
              <a:rPr sz="1200" spc="-5" dirty="0">
                <a:latin typeface="Times New Roman"/>
                <a:cs typeface="Times New Roman"/>
              </a:rPr>
              <a:t>salvezza,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Isacco </a:t>
            </a:r>
            <a:r>
              <a:rPr sz="1200" dirty="0">
                <a:latin typeface="Times New Roman"/>
                <a:cs typeface="Times New Roman"/>
              </a:rPr>
              <a:t>e di Giacobbe terrà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misericordiose </a:t>
            </a:r>
            <a:r>
              <a:rPr sz="1200" dirty="0">
                <a:latin typeface="Times New Roman"/>
                <a:cs typeface="Times New Roman"/>
              </a:rPr>
              <a:t>tese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voi; ma una volta </a:t>
            </a:r>
            <a:r>
              <a:rPr sz="1200" spc="-5" dirty="0">
                <a:latin typeface="Times New Roman"/>
                <a:cs typeface="Times New Roman"/>
              </a:rPr>
              <a:t>che avrete </a:t>
            </a:r>
            <a:r>
              <a:rPr sz="1200" dirty="0">
                <a:latin typeface="Times New Roman"/>
                <a:cs typeface="Times New Roman"/>
              </a:rPr>
              <a:t>riempito la vostra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coppa</a:t>
            </a:r>
            <a:endParaRPr sz="1200">
              <a:latin typeface="Times New Roman"/>
              <a:cs typeface="Times New Roman"/>
            </a:endParaRPr>
          </a:p>
          <a:p>
            <a:pPr marL="76200" marR="21780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d’impenitenza </a:t>
            </a:r>
            <a:r>
              <a:rPr sz="1200" dirty="0">
                <a:latin typeface="Times New Roman"/>
                <a:cs typeface="Times New Roman"/>
              </a:rPr>
              <a:t>e una volta </a:t>
            </a:r>
            <a:r>
              <a:rPr sz="1200" spc="-5" dirty="0">
                <a:latin typeface="Times New Roman"/>
                <a:cs typeface="Times New Roman"/>
              </a:rPr>
              <a:t>che avrete </a:t>
            </a:r>
            <a:r>
              <a:rPr sz="1200" dirty="0">
                <a:latin typeface="Times New Roman"/>
                <a:cs typeface="Times New Roman"/>
              </a:rPr>
              <a:t>definitivamente </a:t>
            </a:r>
            <a:r>
              <a:rPr sz="1200" spc="-5" dirty="0">
                <a:latin typeface="Times New Roman"/>
                <a:cs typeface="Times New Roman"/>
              </a:rPr>
              <a:t>respinto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Padre, questa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sarà abbandonata </a:t>
            </a:r>
            <a:r>
              <a:rPr sz="1200" spc="5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proprie </a:t>
            </a:r>
            <a:r>
              <a:rPr sz="1200" dirty="0">
                <a:latin typeface="Times New Roman"/>
                <a:cs typeface="Times New Roman"/>
              </a:rPr>
              <a:t>decisioni e </a:t>
            </a:r>
            <a:r>
              <a:rPr sz="1200" spc="-5" dirty="0">
                <a:latin typeface="Times New Roman"/>
                <a:cs typeface="Times New Roman"/>
              </a:rPr>
              <a:t>sarà rapidamente votata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fine ingloriosa. Questo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chiamato a divenire la 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a 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spirituale di una razza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conosce Dio, ma voi vi siete talmente </a:t>
            </a:r>
            <a:r>
              <a:rPr sz="1200" spc="-5" dirty="0">
                <a:latin typeface="Times New Roman"/>
                <a:cs typeface="Times New Roman"/>
              </a:rPr>
              <a:t>allontanati dal </a:t>
            </a:r>
            <a:r>
              <a:rPr sz="1200" dirty="0">
                <a:latin typeface="Times New Roman"/>
                <a:cs typeface="Times New Roman"/>
              </a:rPr>
              <a:t>compimento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privilegi  divini che i vostri </a:t>
            </a:r>
            <a:r>
              <a:rPr sz="1200" spc="-5" dirty="0">
                <a:latin typeface="Times New Roman"/>
                <a:cs typeface="Times New Roman"/>
              </a:rPr>
              <a:t>capi stanno per commettere </a:t>
            </a:r>
            <a:r>
              <a:rPr sz="1200" dirty="0">
                <a:latin typeface="Times New Roman"/>
                <a:cs typeface="Times New Roman"/>
              </a:rPr>
              <a:t>la follia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ere,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respingere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89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definitivamente </a:t>
            </a:r>
            <a:r>
              <a:rPr sz="1200" dirty="0">
                <a:latin typeface="Times New Roman"/>
                <a:cs typeface="Times New Roman"/>
              </a:rPr>
              <a:t>il dono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ere — la rivelazione </a:t>
            </a:r>
            <a:r>
              <a:rPr sz="1200" spc="-5" dirty="0">
                <a:latin typeface="Times New Roman"/>
                <a:cs typeface="Times New Roman"/>
              </a:rPr>
              <a:t>dell’amore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-5" dirty="0">
                <a:latin typeface="Times New Roman"/>
                <a:cs typeface="Times New Roman"/>
              </a:rPr>
              <a:t> 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(1906.3) 175:1.6 </a:t>
            </a:r>
            <a:r>
              <a:rPr sz="1200" spc="-5" dirty="0">
                <a:latin typeface="Times New Roman"/>
                <a:cs typeface="Times New Roman"/>
              </a:rPr>
              <a:t>“E quando avrete respinto questa </a:t>
            </a:r>
            <a:r>
              <a:rPr sz="1200" dirty="0">
                <a:latin typeface="Times New Roman"/>
                <a:cs typeface="Times New Roman"/>
              </a:rPr>
              <a:t>rivelazione di </a:t>
            </a:r>
            <a:r>
              <a:rPr sz="1200" spc="-5" dirty="0">
                <a:latin typeface="Times New Roman"/>
                <a:cs typeface="Times New Roman"/>
              </a:rPr>
              <a:t>Dio agli </a:t>
            </a:r>
            <a:r>
              <a:rPr sz="1200" dirty="0">
                <a:latin typeface="Times New Roman"/>
                <a:cs typeface="Times New Roman"/>
              </a:rPr>
              <a:t>uomini, il </a:t>
            </a:r>
            <a:r>
              <a:rPr sz="1200" spc="-5" dirty="0">
                <a:latin typeface="Times New Roman"/>
                <a:cs typeface="Times New Roman"/>
              </a:rPr>
              <a:t>regno dei cieli sarà </a:t>
            </a:r>
            <a:r>
              <a:rPr sz="1200" dirty="0">
                <a:latin typeface="Times New Roman"/>
                <a:cs typeface="Times New Roman"/>
              </a:rPr>
              <a:t>dato ad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popoli, a coloro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riceveranno con 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felicità. Nel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mi ha </a:t>
            </a:r>
            <a:r>
              <a:rPr sz="1200" spc="-5" dirty="0">
                <a:latin typeface="Times New Roman"/>
                <a:cs typeface="Times New Roman"/>
              </a:rPr>
              <a:t>mandato,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avverto </a:t>
            </a:r>
            <a:r>
              <a:rPr sz="1200" dirty="0">
                <a:latin typeface="Times New Roman"/>
                <a:cs typeface="Times New Roman"/>
              </a:rPr>
              <a:t>solennemente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state per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vostra 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come portabandiera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custodi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 divina.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sto offrendo </a:t>
            </a:r>
            <a:r>
              <a:rPr sz="1200" dirty="0">
                <a:latin typeface="Times New Roman"/>
                <a:cs typeface="Times New Roman"/>
              </a:rPr>
              <a:t>ora la vostra ultima  </a:t>
            </a:r>
            <a:r>
              <a:rPr sz="1200" spc="-5" dirty="0">
                <a:latin typeface="Times New Roman"/>
                <a:cs typeface="Times New Roman"/>
              </a:rPr>
              <a:t>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farvi avanti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pentirvi,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la vostra intenzione di </a:t>
            </a:r>
            <a:r>
              <a:rPr sz="1200" spc="-5" dirty="0">
                <a:latin typeface="Times New Roman"/>
                <a:cs typeface="Times New Roman"/>
              </a:rPr>
              <a:t>cercare Dio con </a:t>
            </a:r>
            <a:r>
              <a:rPr sz="1200" dirty="0">
                <a:latin typeface="Times New Roman"/>
                <a:cs typeface="Times New Roman"/>
              </a:rPr>
              <a:t>tutto il 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entrare,  come dei </a:t>
            </a:r>
            <a:r>
              <a:rPr sz="1200" dirty="0">
                <a:latin typeface="Times New Roman"/>
                <a:cs typeface="Times New Roman"/>
              </a:rPr>
              <a:t>bambini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fede sincera,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sicurezza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del regno 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2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(1906.4) 175:1.7 </a:t>
            </a:r>
            <a:r>
              <a:rPr sz="1200" spc="-5" dirty="0">
                <a:latin typeface="Times New Roman"/>
                <a:cs typeface="Times New Roman"/>
              </a:rPr>
              <a:t>“Mio Padre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operato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 la vostra </a:t>
            </a:r>
            <a:r>
              <a:rPr sz="1200" spc="-5" dirty="0">
                <a:latin typeface="Times New Roman"/>
                <a:cs typeface="Times New Roman"/>
              </a:rPr>
              <a:t>salvezza, ed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sceso </a:t>
            </a:r>
            <a:r>
              <a:rPr sz="1200" dirty="0">
                <a:latin typeface="Times New Roman"/>
                <a:cs typeface="Times New Roman"/>
              </a:rPr>
              <a:t>a vivere tra voi e a </a:t>
            </a:r>
            <a:r>
              <a:rPr sz="1200" spc="-5" dirty="0">
                <a:latin typeface="Times New Roman"/>
                <a:cs typeface="Times New Roman"/>
              </a:rPr>
              <a:t>mostrarvi personalmente </a:t>
            </a:r>
            <a:r>
              <a:rPr sz="1200" dirty="0">
                <a:latin typeface="Times New Roman"/>
                <a:cs typeface="Times New Roman"/>
              </a:rPr>
              <a:t>la  via. Molti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 Samaritani,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Gentili, </a:t>
            </a:r>
            <a:r>
              <a:rPr sz="1200" dirty="0">
                <a:latin typeface="Times New Roman"/>
                <a:cs typeface="Times New Roman"/>
              </a:rPr>
              <a:t>hanno creduto al vangelo 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avrebbero dovuto essere </a:t>
            </a:r>
            <a:r>
              <a:rPr sz="1200" dirty="0">
                <a:latin typeface="Times New Roman"/>
                <a:cs typeface="Times New Roman"/>
              </a:rPr>
              <a:t>i primi a  </a:t>
            </a:r>
            <a:r>
              <a:rPr sz="1200" spc="-5" dirty="0">
                <a:latin typeface="Times New Roman"/>
                <a:cs typeface="Times New Roman"/>
              </a:rPr>
              <a:t>farsi avanti ed 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 del cielo hanno </a:t>
            </a:r>
            <a:r>
              <a:rPr sz="1200" dirty="0">
                <a:latin typeface="Times New Roman"/>
                <a:cs typeface="Times New Roman"/>
              </a:rPr>
              <a:t>ostinatamente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alla rivelazione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di 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rivelato  </a:t>
            </a:r>
            <a:r>
              <a:rPr sz="1200" spc="-5" dirty="0">
                <a:latin typeface="Times New Roman"/>
                <a:cs typeface="Times New Roman"/>
              </a:rPr>
              <a:t>nell’uomo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(1906.5) 175:1.8 </a:t>
            </a:r>
            <a:r>
              <a:rPr sz="1200" spc="-5" dirty="0">
                <a:latin typeface="Times New Roman"/>
                <a:cs typeface="Times New Roman"/>
              </a:rPr>
              <a:t>“Questo pomeriggio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apostoli stanno qui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voi in </a:t>
            </a:r>
            <a:r>
              <a:rPr sz="1200" spc="-5" dirty="0">
                <a:latin typeface="Times New Roman"/>
                <a:cs typeface="Times New Roman"/>
              </a:rPr>
              <a:t>silenzio,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sentirete presto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voci annunciare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chiamata alla </a:t>
            </a:r>
            <a:r>
              <a:rPr sz="1200" dirty="0">
                <a:latin typeface="Times New Roman"/>
                <a:cs typeface="Times New Roman"/>
              </a:rPr>
              <a:t>salvezza e </a:t>
            </a:r>
            <a:r>
              <a:rPr sz="1200" spc="-5" dirty="0">
                <a:latin typeface="Times New Roman"/>
                <a:cs typeface="Times New Roman"/>
              </a:rPr>
              <a:t>l’esortazione ad </a:t>
            </a:r>
            <a:r>
              <a:rPr sz="1200" dirty="0">
                <a:latin typeface="Times New Roman"/>
                <a:cs typeface="Times New Roman"/>
              </a:rPr>
              <a:t>unirsi al </a:t>
            </a:r>
            <a:r>
              <a:rPr sz="1200" spc="-5" dirty="0">
                <a:latin typeface="Times New Roman"/>
                <a:cs typeface="Times New Roman"/>
              </a:rPr>
              <a:t>regno celeste come figli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vivente. Ed </a:t>
            </a:r>
            <a:r>
              <a:rPr sz="1200" dirty="0">
                <a:latin typeface="Times New Roman"/>
                <a:cs typeface="Times New Roman"/>
              </a:rPr>
              <a:t>ora io </a:t>
            </a:r>
            <a:r>
              <a:rPr sz="1200" spc="-5" dirty="0">
                <a:latin typeface="Times New Roman"/>
                <a:cs typeface="Times New Roman"/>
              </a:rPr>
              <a:t>chiamo </a:t>
            </a:r>
            <a:r>
              <a:rPr sz="1200" dirty="0">
                <a:latin typeface="Times New Roman"/>
                <a:cs typeface="Times New Roman"/>
              </a:rPr>
              <a:t>a testimoni questi miei 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credenti nel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regno, come </a:t>
            </a:r>
            <a:r>
              <a:rPr sz="1200" dirty="0">
                <a:latin typeface="Times New Roman"/>
                <a:cs typeface="Times New Roman"/>
              </a:rPr>
              <a:t>pure i </a:t>
            </a:r>
            <a:r>
              <a:rPr sz="1200" spc="-5" dirty="0">
                <a:latin typeface="Times New Roman"/>
                <a:cs typeface="Times New Roman"/>
              </a:rPr>
              <a:t>messaggeri invisibili </a:t>
            </a:r>
            <a:r>
              <a:rPr sz="1200" dirty="0">
                <a:latin typeface="Times New Roman"/>
                <a:cs typeface="Times New Roman"/>
              </a:rPr>
              <a:t>al loro </a:t>
            </a:r>
            <a:r>
              <a:rPr sz="1200" spc="-5" dirty="0">
                <a:latin typeface="Times New Roman"/>
                <a:cs typeface="Times New Roman"/>
              </a:rPr>
              <a:t>fianco, </a:t>
            </a:r>
            <a:r>
              <a:rPr sz="1200" dirty="0">
                <a:latin typeface="Times New Roman"/>
                <a:cs typeface="Times New Roman"/>
              </a:rPr>
              <a:t>che ho </a:t>
            </a:r>
            <a:r>
              <a:rPr sz="1200" spc="-5" dirty="0">
                <a:latin typeface="Times New Roman"/>
                <a:cs typeface="Times New Roman"/>
              </a:rPr>
              <a:t>offerto 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ad  Israele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capi 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e la salvezza.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voi tutti </a:t>
            </a:r>
            <a:r>
              <a:rPr sz="1200" spc="-5" dirty="0">
                <a:latin typeface="Times New Roman"/>
                <a:cs typeface="Times New Roman"/>
              </a:rPr>
              <a:t>vedete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del </a:t>
            </a:r>
            <a:r>
              <a:rPr sz="1200" dirty="0">
                <a:latin typeface="Times New Roman"/>
                <a:cs typeface="Times New Roman"/>
              </a:rPr>
              <a:t>Padre è </a:t>
            </a:r>
            <a:r>
              <a:rPr sz="1200" spc="-5" dirty="0">
                <a:latin typeface="Times New Roman"/>
                <a:cs typeface="Times New Roman"/>
              </a:rPr>
              <a:t>disdegnata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messaggeri della </a:t>
            </a:r>
            <a:r>
              <a:rPr sz="1200" dirty="0">
                <a:latin typeface="Times New Roman"/>
                <a:cs typeface="Times New Roman"/>
              </a:rPr>
              <a:t>verità sono </a:t>
            </a:r>
            <a:r>
              <a:rPr sz="1200" spc="-5" dirty="0">
                <a:latin typeface="Times New Roman"/>
                <a:cs typeface="Times New Roman"/>
              </a:rPr>
              <a:t>respinti. Ciononostante,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avverto 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siedono </a:t>
            </a:r>
            <a:r>
              <a:rPr sz="1200" spc="-5" dirty="0">
                <a:latin typeface="Times New Roman"/>
                <a:cs typeface="Times New Roman"/>
              </a:rPr>
              <a:t>ancora sul </a:t>
            </a:r>
            <a:r>
              <a:rPr sz="1200" dirty="0">
                <a:latin typeface="Times New Roman"/>
                <a:cs typeface="Times New Roman"/>
              </a:rPr>
              <a:t>seggio di </a:t>
            </a:r>
            <a:r>
              <a:rPr sz="1200" spc="-5" dirty="0">
                <a:latin typeface="Times New Roman"/>
                <a:cs typeface="Times New Roman"/>
              </a:rPr>
              <a:t>Mosè,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perciò,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gli Altissimi che governano nei regni degli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abbatteranno alla </a:t>
            </a:r>
            <a:r>
              <a:rPr sz="1200" dirty="0">
                <a:latin typeface="Times New Roman"/>
                <a:cs typeface="Times New Roman"/>
              </a:rPr>
              <a:t>fine questa </a:t>
            </a:r>
            <a:r>
              <a:rPr sz="1200" spc="-5" dirty="0">
                <a:latin typeface="Times New Roman"/>
                <a:cs typeface="Times New Roman"/>
              </a:rPr>
              <a:t>nazione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distruggeranno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sono questi capi,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chiedo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cooperare con questi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d’Israele.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uniate ai loro </a:t>
            </a:r>
            <a:r>
              <a:rPr sz="1200" dirty="0">
                <a:latin typeface="Times New Roman"/>
                <a:cs typeface="Times New Roman"/>
              </a:rPr>
              <a:t>piani per 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dell’Uomo, </a:t>
            </a:r>
            <a:r>
              <a:rPr sz="1200" dirty="0">
                <a:latin typeface="Times New Roman"/>
                <a:cs typeface="Times New Roman"/>
              </a:rPr>
              <a:t>ma in tutto ciò </a:t>
            </a:r>
            <a:r>
              <a:rPr sz="1200" spc="-5" dirty="0">
                <a:latin typeface="Times New Roman"/>
                <a:cs typeface="Times New Roman"/>
              </a:rPr>
              <a:t>che concerne </a:t>
            </a:r>
            <a:r>
              <a:rPr sz="1200" dirty="0">
                <a:latin typeface="Times New Roman"/>
                <a:cs typeface="Times New Roman"/>
              </a:rPr>
              <a:t>la pace </a:t>
            </a:r>
            <a:r>
              <a:rPr sz="1200" spc="-5" dirty="0">
                <a:latin typeface="Times New Roman"/>
                <a:cs typeface="Times New Roman"/>
              </a:rPr>
              <a:t>d’Israele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dovrete </a:t>
            </a:r>
            <a:r>
              <a:rPr sz="1200" dirty="0">
                <a:latin typeface="Times New Roman"/>
                <a:cs typeface="Times New Roman"/>
              </a:rPr>
              <a:t>sottomettervi a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queste 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fate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chiedono ed osservate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fondamenti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ma non imitate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cattive </a:t>
            </a:r>
            <a:r>
              <a:rPr sz="1200" spc="-5" dirty="0">
                <a:latin typeface="Times New Roman"/>
                <a:cs typeface="Times New Roman"/>
              </a:rPr>
              <a:t>azioni. </a:t>
            </a:r>
            <a:r>
              <a:rPr sz="1200" dirty="0">
                <a:latin typeface="Times New Roman"/>
                <a:cs typeface="Times New Roman"/>
              </a:rPr>
              <a:t>Ricordatevi,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8387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capi </a:t>
            </a:r>
            <a:r>
              <a:rPr sz="1200" dirty="0">
                <a:latin typeface="Times New Roman"/>
                <a:cs typeface="Times New Roman"/>
              </a:rPr>
              <a:t>è questo: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dicono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bene, </a:t>
            </a:r>
            <a:r>
              <a:rPr sz="1200" dirty="0">
                <a:latin typeface="Times New Roman"/>
                <a:cs typeface="Times New Roman"/>
              </a:rPr>
              <a:t>ma non lo fanno. </a:t>
            </a:r>
            <a:r>
              <a:rPr sz="1200" spc="-5" dirty="0">
                <a:latin typeface="Times New Roman"/>
                <a:cs typeface="Times New Roman"/>
              </a:rPr>
              <a:t>Voi sapete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capi legano </a:t>
            </a:r>
            <a:r>
              <a:rPr sz="1200" dirty="0">
                <a:latin typeface="Times New Roman"/>
                <a:cs typeface="Times New Roman"/>
              </a:rPr>
              <a:t>pesanti  </a:t>
            </a:r>
            <a:r>
              <a:rPr sz="1200" spc="-5" dirty="0">
                <a:latin typeface="Times New Roman"/>
                <a:cs typeface="Times New Roman"/>
              </a:rPr>
              <a:t>fardelli </a:t>
            </a:r>
            <a:r>
              <a:rPr sz="1200" dirty="0">
                <a:latin typeface="Times New Roman"/>
                <a:cs typeface="Times New Roman"/>
              </a:rPr>
              <a:t>sulle vostre spalle, </a:t>
            </a:r>
            <a:r>
              <a:rPr sz="1200" spc="-5" dirty="0">
                <a:latin typeface="Times New Roman"/>
                <a:cs typeface="Times New Roman"/>
              </a:rPr>
              <a:t>fardelli gravosi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portare,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alzano </a:t>
            </a:r>
            <a:r>
              <a:rPr sz="1200" dirty="0">
                <a:latin typeface="Times New Roman"/>
                <a:cs typeface="Times New Roman"/>
              </a:rPr>
              <a:t>nemmeno un dito </a:t>
            </a:r>
            <a:r>
              <a:rPr sz="1200" spc="-5" dirty="0">
                <a:latin typeface="Times New Roman"/>
                <a:cs typeface="Times New Roman"/>
              </a:rPr>
              <a:t>per aiutarvi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5" dirty="0">
                <a:latin typeface="Times New Roman"/>
                <a:cs typeface="Times New Roman"/>
              </a:rPr>
              <a:t>pesanti  </a:t>
            </a:r>
            <a:r>
              <a:rPr sz="1200" spc="-5" dirty="0">
                <a:latin typeface="Times New Roman"/>
                <a:cs typeface="Times New Roman"/>
              </a:rPr>
              <a:t>fardelli. 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oppressi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cerimonie e resi </a:t>
            </a:r>
            <a:r>
              <a:rPr sz="1200" spc="-5" dirty="0">
                <a:latin typeface="Times New Roman"/>
                <a:cs typeface="Times New Roman"/>
              </a:rPr>
              <a:t>schiavi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tradizioni.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(1907.1) 175:1.9 </a:t>
            </a:r>
            <a:r>
              <a:rPr sz="1200" spc="-5" dirty="0">
                <a:latin typeface="Times New Roman"/>
                <a:cs typeface="Times New Roman"/>
              </a:rPr>
              <a:t>“Inoltre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capi egocentrici si compiacciono </a:t>
            </a:r>
            <a:r>
              <a:rPr sz="1200" dirty="0">
                <a:latin typeface="Times New Roman"/>
                <a:cs typeface="Times New Roman"/>
              </a:rPr>
              <a:t>di fare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buone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visti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uomini. Essi  </a:t>
            </a:r>
            <a:r>
              <a:rPr sz="1200" spc="-5" dirty="0">
                <a:latin typeface="Times New Roman"/>
                <a:cs typeface="Times New Roman"/>
              </a:rPr>
              <a:t>ingrandiscono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filatteri ed allargano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bordo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vesti ufficiali. Cercano </a:t>
            </a:r>
            <a:r>
              <a:rPr sz="1200" dirty="0">
                <a:latin typeface="Times New Roman"/>
                <a:cs typeface="Times New Roman"/>
              </a:rPr>
              <a:t>i posti </a:t>
            </a:r>
            <a:r>
              <a:rPr sz="1200" spc="-5" dirty="0">
                <a:latin typeface="Times New Roman"/>
                <a:cs typeface="Times New Roman"/>
              </a:rPr>
              <a:t>migliori nelle feste ed </a:t>
            </a:r>
            <a:r>
              <a:rPr sz="1200" dirty="0">
                <a:latin typeface="Times New Roman"/>
                <a:cs typeface="Times New Roman"/>
              </a:rPr>
              <a:t>esigono i </a:t>
            </a:r>
            <a:r>
              <a:rPr sz="1200" spc="-5" dirty="0">
                <a:latin typeface="Times New Roman"/>
                <a:cs typeface="Times New Roman"/>
              </a:rPr>
              <a:t>seggi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importanti nelle sinagoghe. Bramano saluti </a:t>
            </a:r>
            <a:r>
              <a:rPr sz="1200" dirty="0">
                <a:latin typeface="Times New Roman"/>
                <a:cs typeface="Times New Roman"/>
              </a:rPr>
              <a:t>di elogio nelle piazze </a:t>
            </a:r>
            <a:r>
              <a:rPr sz="1200" spc="-5" dirty="0">
                <a:latin typeface="Times New Roman"/>
                <a:cs typeface="Times New Roman"/>
              </a:rPr>
              <a:t>del mercato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desiderano essere </a:t>
            </a:r>
            <a:r>
              <a:rPr sz="1200" dirty="0">
                <a:latin typeface="Times New Roman"/>
                <a:cs typeface="Times New Roman"/>
              </a:rPr>
              <a:t>chiamati </a:t>
            </a:r>
            <a:r>
              <a:rPr sz="1200" spc="-5" dirty="0">
                <a:latin typeface="Times New Roman"/>
                <a:cs typeface="Times New Roman"/>
              </a:rPr>
              <a:t>rabbi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 E </a:t>
            </a:r>
            <a:r>
              <a:rPr sz="1200" spc="-5" dirty="0">
                <a:latin typeface="Times New Roman"/>
                <a:cs typeface="Times New Roman"/>
              </a:rPr>
              <a:t>mentre cercano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onori dagli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segretamente prendono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case delle </a:t>
            </a:r>
            <a:r>
              <a:rPr sz="1200" dirty="0">
                <a:latin typeface="Times New Roman"/>
                <a:cs typeface="Times New Roman"/>
              </a:rPr>
              <a:t>vedove e traggono profitto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servizi del  </a:t>
            </a:r>
            <a:r>
              <a:rPr sz="1200" spc="-5" dirty="0">
                <a:latin typeface="Times New Roman"/>
                <a:cs typeface="Times New Roman"/>
              </a:rPr>
              <a:t>Tempio sacro. Per </a:t>
            </a:r>
            <a:r>
              <a:rPr sz="1200" dirty="0">
                <a:latin typeface="Times New Roman"/>
                <a:cs typeface="Times New Roman"/>
              </a:rPr>
              <a:t>finzione </a:t>
            </a:r>
            <a:r>
              <a:rPr sz="1200" spc="-5" dirty="0">
                <a:latin typeface="Times New Roman"/>
                <a:cs typeface="Times New Roman"/>
              </a:rPr>
              <a:t>questi ipocriti fanno lunghe </a:t>
            </a:r>
            <a:r>
              <a:rPr sz="1200" dirty="0">
                <a:latin typeface="Times New Roman"/>
                <a:cs typeface="Times New Roman"/>
              </a:rPr>
              <a:t>preghiere in pubblico e </a:t>
            </a:r>
            <a:r>
              <a:rPr sz="1200" spc="-5" dirty="0">
                <a:latin typeface="Times New Roman"/>
                <a:cs typeface="Times New Roman"/>
              </a:rPr>
              <a:t>danno </a:t>
            </a:r>
            <a:r>
              <a:rPr sz="1200" dirty="0">
                <a:latin typeface="Times New Roman"/>
                <a:cs typeface="Times New Roman"/>
              </a:rPr>
              <a:t>elemosine per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concittadini.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432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(1907.2) 175:1.10 </a:t>
            </a:r>
            <a:r>
              <a:rPr sz="1200" spc="-5" dirty="0">
                <a:latin typeface="Times New Roman"/>
                <a:cs typeface="Times New Roman"/>
              </a:rPr>
              <a:t>“Mentre dovreste </a:t>
            </a:r>
            <a:r>
              <a:rPr sz="1200" dirty="0">
                <a:latin typeface="Times New Roman"/>
                <a:cs typeface="Times New Roman"/>
              </a:rPr>
              <a:t>onorare i vostri capi e </a:t>
            </a:r>
            <a:r>
              <a:rPr sz="1200" spc="-5" dirty="0">
                <a:latin typeface="Times New Roman"/>
                <a:cs typeface="Times New Roman"/>
              </a:rPr>
              <a:t>riverire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dovreste chiamare nessun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senso  </a:t>
            </a:r>
            <a:r>
              <a:rPr sz="1200" spc="-5" dirty="0">
                <a:latin typeface="Times New Roman"/>
                <a:cs typeface="Times New Roman"/>
              </a:rPr>
              <a:t>spirituale, perché </a:t>
            </a:r>
            <a:r>
              <a:rPr sz="1200" dirty="0">
                <a:latin typeface="Times New Roman"/>
                <a:cs typeface="Times New Roman"/>
              </a:rPr>
              <a:t>c’è uno </a:t>
            </a:r>
            <a:r>
              <a:rPr sz="1200" spc="-5" dirty="0">
                <a:latin typeface="Times New Roman"/>
                <a:cs typeface="Times New Roman"/>
              </a:rPr>
              <a:t>solo che </a:t>
            </a:r>
            <a:r>
              <a:rPr sz="1200" dirty="0">
                <a:latin typeface="Times New Roman"/>
                <a:cs typeface="Times New Roman"/>
              </a:rPr>
              <a:t>è vostro </a:t>
            </a:r>
            <a:r>
              <a:rPr sz="1200" spc="-5" dirty="0">
                <a:latin typeface="Times New Roman"/>
                <a:cs typeface="Times New Roman"/>
              </a:rPr>
              <a:t>Padre, cioè Dio. Né dovreste cercare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tiranneggiare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vostri fratelli nel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Ricordatevi, </a:t>
            </a:r>
            <a:r>
              <a:rPr sz="1200" dirty="0">
                <a:latin typeface="Times New Roman"/>
                <a:cs typeface="Times New Roman"/>
              </a:rPr>
              <a:t>io vi ho </a:t>
            </a:r>
            <a:r>
              <a:rPr sz="1200" spc="-5" dirty="0">
                <a:latin typeface="Times New Roman"/>
                <a:cs typeface="Times New Roman"/>
              </a:rPr>
              <a:t>insegnato che colui </a:t>
            </a:r>
            <a:r>
              <a:rPr sz="1200" dirty="0">
                <a:latin typeface="Times New Roman"/>
                <a:cs typeface="Times New Roman"/>
              </a:rPr>
              <a:t>che vorrebbe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servitore </a:t>
            </a:r>
            <a:r>
              <a:rPr sz="1200" dirty="0">
                <a:latin typeface="Times New Roman"/>
                <a:cs typeface="Times New Roman"/>
              </a:rPr>
              <a:t>di tutti. Se  </a:t>
            </a:r>
            <a:r>
              <a:rPr sz="1200" spc="-5" dirty="0">
                <a:latin typeface="Times New Roman"/>
                <a:cs typeface="Times New Roman"/>
              </a:rPr>
              <a:t>pretenderete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esaltarvi davanti </a:t>
            </a:r>
            <a:r>
              <a:rPr sz="1200" dirty="0">
                <a:latin typeface="Times New Roman"/>
                <a:cs typeface="Times New Roman"/>
              </a:rPr>
              <a:t>a Dio, </a:t>
            </a:r>
            <a:r>
              <a:rPr sz="1200" spc="-5" dirty="0">
                <a:latin typeface="Times New Roman"/>
                <a:cs typeface="Times New Roman"/>
              </a:rPr>
              <a:t>sarete certamente umiliati;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chi veramente </a:t>
            </a:r>
            <a:r>
              <a:rPr sz="1200" dirty="0">
                <a:latin typeface="Times New Roman"/>
                <a:cs typeface="Times New Roman"/>
              </a:rPr>
              <a:t>umilia </a:t>
            </a:r>
            <a:r>
              <a:rPr sz="1200" spc="-5" dirty="0">
                <a:latin typeface="Times New Roman"/>
                <a:cs typeface="Times New Roman"/>
              </a:rPr>
              <a:t>se stesso sarà </a:t>
            </a:r>
            <a:r>
              <a:rPr sz="1200" dirty="0">
                <a:latin typeface="Times New Roman"/>
                <a:cs typeface="Times New Roman"/>
              </a:rPr>
              <a:t>certamente esaltato.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vostra vita quotidiana </a:t>
            </a:r>
            <a:r>
              <a:rPr sz="1200" spc="-5" dirty="0">
                <a:latin typeface="Times New Roman"/>
                <a:cs typeface="Times New Roman"/>
              </a:rPr>
              <a:t>cercate, </a:t>
            </a:r>
            <a:r>
              <a:rPr sz="1200" dirty="0">
                <a:latin typeface="Times New Roman"/>
                <a:cs typeface="Times New Roman"/>
              </a:rPr>
              <a:t>non la vostra </a:t>
            </a:r>
            <a:r>
              <a:rPr sz="1200" spc="-5" dirty="0">
                <a:latin typeface="Times New Roman"/>
                <a:cs typeface="Times New Roman"/>
              </a:rPr>
              <a:t>glorificazione,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Subordinate intelligentemente </a:t>
            </a:r>
            <a:r>
              <a:rPr sz="1200" dirty="0">
                <a:latin typeface="Times New Roman"/>
                <a:cs typeface="Times New Roman"/>
              </a:rPr>
              <a:t>la vostra volontà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nei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2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(1907.3) 175:1.11 </a:t>
            </a:r>
            <a:r>
              <a:rPr sz="1200" spc="-5" dirty="0">
                <a:latin typeface="Times New Roman"/>
                <a:cs typeface="Times New Roman"/>
              </a:rPr>
              <a:t>“Non fraintendete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parole.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ho </a:t>
            </a:r>
            <a:r>
              <a:rPr sz="1200" spc="-5" dirty="0">
                <a:latin typeface="Times New Roman"/>
                <a:cs typeface="Times New Roman"/>
              </a:rPr>
              <a:t>malanimo contro questi sommi 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che anche ora </a:t>
            </a:r>
            <a:r>
              <a:rPr sz="1200" spc="-5" dirty="0">
                <a:latin typeface="Times New Roman"/>
                <a:cs typeface="Times New Roman"/>
              </a:rPr>
              <a:t>cercano  </a:t>
            </a:r>
            <a:r>
              <a:rPr sz="1200" dirty="0">
                <a:latin typeface="Times New Roman"/>
                <a:cs typeface="Times New Roman"/>
              </a:rPr>
              <a:t>la mia distruzione; non </a:t>
            </a:r>
            <a:r>
              <a:rPr sz="1200" spc="-1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rancore per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che respingono i miei </a:t>
            </a:r>
            <a:r>
              <a:rPr sz="1200" spc="-5" dirty="0">
                <a:latin typeface="Times New Roman"/>
                <a:cs typeface="Times New Roman"/>
              </a:rPr>
              <a:t>insegnamenti.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molti di voi </a:t>
            </a:r>
            <a:r>
              <a:rPr sz="1200" spc="-5" dirty="0">
                <a:latin typeface="Times New Roman"/>
                <a:cs typeface="Times New Roman"/>
              </a:rPr>
              <a:t>credono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segreto,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professerete apertamente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devozione </a:t>
            </a:r>
            <a:r>
              <a:rPr sz="1200" spc="-5" dirty="0">
                <a:latin typeface="Times New Roman"/>
                <a:cs typeface="Times New Roman"/>
              </a:rPr>
              <a:t>al regno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verrà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ora.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si giustificheranno </a:t>
            </a:r>
            <a:r>
              <a:rPr sz="1200" dirty="0">
                <a:latin typeface="Times New Roman"/>
                <a:cs typeface="Times New Roman"/>
              </a:rPr>
              <a:t>i  vostri </a:t>
            </a:r>
            <a:r>
              <a:rPr sz="1200" spc="-5" dirty="0">
                <a:latin typeface="Times New Roman"/>
                <a:cs typeface="Times New Roman"/>
              </a:rPr>
              <a:t>rabbini, </a:t>
            </a:r>
            <a:r>
              <a:rPr sz="1200" dirty="0">
                <a:latin typeface="Times New Roman"/>
                <a:cs typeface="Times New Roman"/>
              </a:rPr>
              <a:t>poiché professano di </a:t>
            </a:r>
            <a:r>
              <a:rPr sz="1200" spc="-5" dirty="0">
                <a:latin typeface="Times New Roman"/>
                <a:cs typeface="Times New Roman"/>
              </a:rPr>
              <a:t>parlare con </a:t>
            </a:r>
            <a:r>
              <a:rPr sz="1200" dirty="0">
                <a:latin typeface="Times New Roman"/>
                <a:cs typeface="Times New Roman"/>
              </a:rPr>
              <a:t>Dio e poi </a:t>
            </a:r>
            <a:r>
              <a:rPr sz="1200" spc="-5" dirty="0">
                <a:latin typeface="Times New Roman"/>
                <a:cs typeface="Times New Roman"/>
              </a:rPr>
              <a:t>osano respingere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distruggere colui che </a:t>
            </a:r>
            <a:r>
              <a:rPr sz="1200" dirty="0">
                <a:latin typeface="Times New Roman"/>
                <a:cs typeface="Times New Roman"/>
              </a:rPr>
              <a:t>viene a rivelare il </a:t>
            </a:r>
            <a:r>
              <a:rPr sz="1200" spc="-5" dirty="0">
                <a:latin typeface="Times New Roman"/>
                <a:cs typeface="Times New Roman"/>
              </a:rPr>
              <a:t>Padre ai  mondi?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975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(1907.4) 175:1.12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Farisei ipocriti! Voi vorreste chiudere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sinceri perché si  trovano nell’ignoranza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del </a:t>
            </a:r>
            <a:r>
              <a:rPr sz="1200" dirty="0">
                <a:latin typeface="Times New Roman"/>
                <a:cs typeface="Times New Roman"/>
              </a:rPr>
              <a:t>vostro insegnamento. </a:t>
            </a:r>
            <a:r>
              <a:rPr sz="1200" spc="-5" dirty="0">
                <a:latin typeface="Times New Roman"/>
                <a:cs typeface="Times New Roman"/>
              </a:rPr>
              <a:t>Voi rifiutate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 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stesso tempo fate </a:t>
            </a:r>
            <a:r>
              <a:rPr sz="1200" dirty="0">
                <a:latin typeface="Times New Roman"/>
                <a:cs typeface="Times New Roman"/>
              </a:rPr>
              <a:t>tutto quanto è in  vostro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per impedire </a:t>
            </a:r>
            <a:r>
              <a:rPr sz="1200" spc="-5" dirty="0">
                <a:latin typeface="Times New Roman"/>
                <a:cs typeface="Times New Roman"/>
              </a:rPr>
              <a:t>agli altri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entrarvi.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girate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spalle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e lottate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5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 vorrebbero entrarvi.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2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(1907.5) 175:1.13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Farisei, ipocriti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siete! Perché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percorrete terra </a:t>
            </a:r>
            <a:r>
              <a:rPr sz="1200" dirty="0">
                <a:latin typeface="Times New Roman"/>
                <a:cs typeface="Times New Roman"/>
              </a:rPr>
              <a:t>e mare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dirty="0">
                <a:latin typeface="Times New Roman"/>
                <a:cs typeface="Times New Roman"/>
              </a:rPr>
              <a:t>un proselito, e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siete riusciti </a:t>
            </a:r>
            <a:r>
              <a:rPr sz="1200" dirty="0">
                <a:latin typeface="Times New Roman"/>
                <a:cs typeface="Times New Roman"/>
              </a:rPr>
              <a:t>non siete </a:t>
            </a:r>
            <a:r>
              <a:rPr sz="1200" spc="-5" dirty="0">
                <a:latin typeface="Times New Roman"/>
                <a:cs typeface="Times New Roman"/>
              </a:rPr>
              <a:t>soddisfatti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l’avete reso </a:t>
            </a:r>
            <a:r>
              <a:rPr sz="1200" dirty="0">
                <a:latin typeface="Times New Roman"/>
                <a:cs typeface="Times New Roman"/>
              </a:rPr>
              <a:t>due volte </a:t>
            </a:r>
            <a:r>
              <a:rPr sz="1200" spc="-5" dirty="0">
                <a:latin typeface="Times New Roman"/>
                <a:cs typeface="Times New Roman"/>
              </a:rPr>
              <a:t>peggiore 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 figlio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pagani.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(1907.6) 175:1.14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gran 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dirigenti che v’impadronite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proprietà dei </a:t>
            </a:r>
            <a:r>
              <a:rPr sz="1200" dirty="0">
                <a:latin typeface="Times New Roman"/>
                <a:cs typeface="Times New Roman"/>
              </a:rPr>
              <a:t>poveri </a:t>
            </a:r>
            <a:r>
              <a:rPr sz="1200" spc="-5" dirty="0">
                <a:latin typeface="Times New Roman"/>
                <a:cs typeface="Times New Roman"/>
              </a:rPr>
              <a:t>ed esigete pesanti </a:t>
            </a:r>
            <a:r>
              <a:rPr sz="1200" dirty="0">
                <a:latin typeface="Times New Roman"/>
                <a:cs typeface="Times New Roman"/>
              </a:rPr>
              <a:t>imposte da </a:t>
            </a:r>
            <a:r>
              <a:rPr sz="1200" spc="-5" dirty="0">
                <a:latin typeface="Times New Roman"/>
                <a:cs typeface="Times New Roman"/>
              </a:rPr>
              <a:t>coloro  che vorrebbero </a:t>
            </a:r>
            <a:r>
              <a:rPr sz="1200" dirty="0">
                <a:latin typeface="Times New Roman"/>
                <a:cs typeface="Times New Roman"/>
              </a:rPr>
              <a:t>servire Dio come loro </a:t>
            </a:r>
            <a:r>
              <a:rPr sz="1200" spc="-5" dirty="0">
                <a:latin typeface="Times New Roman"/>
                <a:cs typeface="Times New Roman"/>
              </a:rPr>
              <a:t>credono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ordinato Mosè! Voi </a:t>
            </a:r>
            <a:r>
              <a:rPr sz="1200" dirty="0">
                <a:latin typeface="Times New Roman"/>
                <a:cs typeface="Times New Roman"/>
              </a:rPr>
              <a:t>che rifiutate di </a:t>
            </a:r>
            <a:r>
              <a:rPr sz="1200" spc="-5" dirty="0">
                <a:latin typeface="Times New Roman"/>
                <a:cs typeface="Times New Roman"/>
              </a:rPr>
              <a:t>mostrare misericordia,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sperare  misericordia nei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7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(1907.7) 175:1.15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falsi insegnanti, guide cieche!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ci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nazione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cieco? Entrambi cadranno nell’abisso 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048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(1907.8) 175:1.16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nascondete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fate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giuramento!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degli imbroglioni poiché insegnate che </a:t>
            </a:r>
            <a:r>
              <a:rPr sz="1200" dirty="0">
                <a:latin typeface="Times New Roman"/>
                <a:cs typeface="Times New Roman"/>
              </a:rPr>
              <a:t>un uomo  può </a:t>
            </a:r>
            <a:r>
              <a:rPr sz="1200" spc="-5" dirty="0">
                <a:latin typeface="Times New Roman"/>
                <a:cs typeface="Times New Roman"/>
              </a:rPr>
              <a:t>prestare giuramento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rompere il </a:t>
            </a:r>
            <a:r>
              <a:rPr sz="1200" spc="-5" dirty="0">
                <a:latin typeface="Times New Roman"/>
                <a:cs typeface="Times New Roman"/>
              </a:rPr>
              <a:t>suo giuramento, </a:t>
            </a:r>
            <a:r>
              <a:rPr sz="1200" dirty="0">
                <a:latin typeface="Times New Roman"/>
                <a:cs typeface="Times New Roman"/>
              </a:rPr>
              <a:t>ma che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giurato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l’oro del Tempio deve </a:t>
            </a:r>
            <a:r>
              <a:rPr sz="1200" dirty="0">
                <a:latin typeface="Times New Roman"/>
                <a:cs typeface="Times New Roman"/>
              </a:rPr>
              <a:t>rimanere  </a:t>
            </a:r>
            <a:r>
              <a:rPr sz="1200" spc="-5" dirty="0">
                <a:latin typeface="Times New Roman"/>
                <a:cs typeface="Times New Roman"/>
              </a:rPr>
              <a:t>obbligato. Voi </a:t>
            </a:r>
            <a:r>
              <a:rPr sz="1200" dirty="0">
                <a:latin typeface="Times New Roman"/>
                <a:cs typeface="Times New Roman"/>
              </a:rPr>
              <a:t>siete tutti </a:t>
            </a:r>
            <a:r>
              <a:rPr sz="1200" spc="-5" dirty="0">
                <a:latin typeface="Times New Roman"/>
                <a:cs typeface="Times New Roman"/>
              </a:rPr>
              <a:t>sciocchi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ciechi. Non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nemmeno logici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disonestà, perché che </a:t>
            </a:r>
            <a:r>
              <a:rPr sz="1200" dirty="0">
                <a:latin typeface="Times New Roman"/>
                <a:cs typeface="Times New Roman"/>
              </a:rPr>
              <a:t>cos’è più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spc="5" dirty="0">
                <a:latin typeface="Times New Roman"/>
                <a:cs typeface="Times New Roman"/>
              </a:rPr>
              <a:t>l’oro </a:t>
            </a:r>
            <a:r>
              <a:rPr sz="1200" dirty="0">
                <a:latin typeface="Times New Roman"/>
                <a:cs typeface="Times New Roman"/>
              </a:rPr>
              <a:t>o il  </a:t>
            </a:r>
            <a:r>
              <a:rPr sz="1200" spc="-5" dirty="0">
                <a:latin typeface="Times New Roman"/>
                <a:cs typeface="Times New Roman"/>
              </a:rPr>
              <a:t>Tempio che si </a:t>
            </a:r>
            <a:r>
              <a:rPr sz="1200" dirty="0">
                <a:latin typeface="Times New Roman"/>
                <a:cs typeface="Times New Roman"/>
              </a:rPr>
              <a:t>ritiene abbia </a:t>
            </a:r>
            <a:r>
              <a:rPr sz="1200" spc="-5" dirty="0">
                <a:latin typeface="Times New Roman"/>
                <a:cs typeface="Times New Roman"/>
              </a:rPr>
              <a:t>santificato l’oro? Voi insegnate anche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giura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l’altare, ciò </a:t>
            </a:r>
            <a:r>
              <a:rPr sz="1200" dirty="0">
                <a:latin typeface="Times New Roman"/>
                <a:cs typeface="Times New Roman"/>
              </a:rPr>
              <a:t>non significa </a:t>
            </a:r>
            <a:r>
              <a:rPr sz="1200" spc="-5" dirty="0">
                <a:latin typeface="Times New Roman"/>
                <a:cs typeface="Times New Roman"/>
              </a:rPr>
              <a:t>nulla;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 se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giura </a:t>
            </a:r>
            <a:r>
              <a:rPr sz="1200" dirty="0">
                <a:latin typeface="Times New Roman"/>
                <a:cs typeface="Times New Roman"/>
              </a:rPr>
              <a:t>per il dono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sull’altare, allora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ritenuto debitore. </a:t>
            </a:r>
            <a:r>
              <a:rPr sz="1200" dirty="0">
                <a:latin typeface="Times New Roman"/>
                <a:cs typeface="Times New Roman"/>
              </a:rPr>
              <a:t>Anche in questo </a:t>
            </a:r>
            <a:r>
              <a:rPr sz="1200" spc="-5" dirty="0">
                <a:latin typeface="Times New Roman"/>
                <a:cs typeface="Times New Roman"/>
              </a:rPr>
              <a:t>caso siete ciechi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spc="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cos’è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il dono o l’altare che </a:t>
            </a:r>
            <a:r>
              <a:rPr sz="1200" spc="-5" dirty="0">
                <a:latin typeface="Times New Roman"/>
                <a:cs typeface="Times New Roman"/>
              </a:rPr>
              <a:t>santifica </a:t>
            </a:r>
            <a:r>
              <a:rPr sz="1200" dirty="0">
                <a:latin typeface="Times New Roman"/>
                <a:cs typeface="Times New Roman"/>
              </a:rPr>
              <a:t>il dono? Come </a:t>
            </a:r>
            <a:r>
              <a:rPr sz="1200" spc="-5" dirty="0">
                <a:latin typeface="Times New Roman"/>
                <a:cs typeface="Times New Roman"/>
              </a:rPr>
              <a:t>potete giustificare </a:t>
            </a:r>
            <a:r>
              <a:rPr sz="1200" dirty="0">
                <a:latin typeface="Times New Roman"/>
                <a:cs typeface="Times New Roman"/>
              </a:rPr>
              <a:t>una tale ipocrisia e </a:t>
            </a:r>
            <a:r>
              <a:rPr sz="1200" spc="-5" dirty="0">
                <a:latin typeface="Times New Roman"/>
                <a:cs typeface="Times New Roman"/>
              </a:rPr>
              <a:t>disonestà davanti al Dio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3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(1908.1) 175:1.17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altri ipocriti,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assicurate </a:t>
            </a:r>
            <a:r>
              <a:rPr sz="1200" dirty="0">
                <a:latin typeface="Times New Roman"/>
                <a:cs typeface="Times New Roman"/>
              </a:rPr>
              <a:t>di donare la </a:t>
            </a:r>
            <a:r>
              <a:rPr sz="1200" spc="-5" dirty="0">
                <a:latin typeface="Times New Roman"/>
                <a:cs typeface="Times New Roman"/>
              </a:rPr>
              <a:t>decima della menta, dell’anice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 cumino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stesso tempo trascurate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 della </a:t>
            </a:r>
            <a:r>
              <a:rPr sz="1200" dirty="0">
                <a:latin typeface="Times New Roman"/>
                <a:cs typeface="Times New Roman"/>
              </a:rPr>
              <a:t>legge — </a:t>
            </a:r>
            <a:r>
              <a:rPr sz="1200" spc="-5" dirty="0">
                <a:latin typeface="Times New Roman"/>
                <a:cs typeface="Times New Roman"/>
              </a:rPr>
              <a:t>fede, misericordia </a:t>
            </a:r>
            <a:r>
              <a:rPr sz="1200" dirty="0">
                <a:latin typeface="Times New Roman"/>
                <a:cs typeface="Times New Roman"/>
              </a:rPr>
              <a:t>e giudizio! </a:t>
            </a:r>
            <a:r>
              <a:rPr sz="1200" spc="-5" dirty="0">
                <a:latin typeface="Times New Roman"/>
                <a:cs typeface="Times New Roman"/>
              </a:rPr>
              <a:t>A ragione avreste 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le prime, ma non </a:t>
            </a:r>
            <a:r>
              <a:rPr sz="1200" spc="-5" dirty="0">
                <a:latin typeface="Times New Roman"/>
                <a:cs typeface="Times New Roman"/>
              </a:rPr>
              <a:t>avreste </a:t>
            </a:r>
            <a:r>
              <a:rPr sz="1200" dirty="0">
                <a:latin typeface="Times New Roman"/>
                <a:cs typeface="Times New Roman"/>
              </a:rPr>
              <a:t>dovuto lasciare non </a:t>
            </a:r>
            <a:r>
              <a:rPr sz="1200" spc="-5" dirty="0">
                <a:latin typeface="Times New Roman"/>
                <a:cs typeface="Times New Roman"/>
              </a:rPr>
              <a:t>fatte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altre. Voi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veramente delle guide cieche </a:t>
            </a:r>
            <a:r>
              <a:rPr sz="1200" dirty="0">
                <a:latin typeface="Times New Roman"/>
                <a:cs typeface="Times New Roman"/>
              </a:rPr>
              <a:t>e degli sciocchi  </a:t>
            </a:r>
            <a:r>
              <a:rPr sz="1200" spc="-5" dirty="0">
                <a:latin typeface="Times New Roman"/>
                <a:cs typeface="Times New Roman"/>
              </a:rPr>
              <a:t>educatori;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filtrate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moscerino ed inghiottite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cammello.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(1908.2) 175:1.18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Scribi, Farisei </a:t>
            </a:r>
            <a:r>
              <a:rPr sz="1200" dirty="0">
                <a:latin typeface="Times New Roman"/>
                <a:cs typeface="Times New Roman"/>
              </a:rPr>
              <a:t>ed ipocriti! </a:t>
            </a:r>
            <a:r>
              <a:rPr sz="1200" spc="-5" dirty="0">
                <a:latin typeface="Times New Roman"/>
                <a:cs typeface="Times New Roman"/>
              </a:rPr>
              <a:t>Perché siete scrupolosi nel </a:t>
            </a:r>
            <a:r>
              <a:rPr sz="1200" dirty="0">
                <a:latin typeface="Times New Roman"/>
                <a:cs typeface="Times New Roman"/>
              </a:rPr>
              <a:t>pulire </a:t>
            </a:r>
            <a:r>
              <a:rPr sz="1200" spc="-5" dirty="0">
                <a:latin typeface="Times New Roman"/>
                <a:cs typeface="Times New Roman"/>
              </a:rPr>
              <a:t>l’esterno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coppa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piatto,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all’interno lasciate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sporcizia dell’estorsione, degli eccessi </a:t>
            </a:r>
            <a:r>
              <a:rPr sz="1200" dirty="0">
                <a:latin typeface="Times New Roman"/>
                <a:cs typeface="Times New Roman"/>
              </a:rPr>
              <a:t>e dell’inganno. </a:t>
            </a:r>
            <a:r>
              <a:rPr sz="1200" spc="-5" dirty="0">
                <a:latin typeface="Times New Roman"/>
                <a:cs typeface="Times New Roman"/>
              </a:rPr>
              <a:t>Voi siete spiritualmente ciechi. Non </a:t>
            </a:r>
            <a:r>
              <a:rPr sz="1200" dirty="0">
                <a:latin typeface="Times New Roman"/>
                <a:cs typeface="Times New Roman"/>
              </a:rPr>
              <a:t>riconoscete </a:t>
            </a:r>
            <a:r>
              <a:rPr sz="1200" spc="-5" dirty="0">
                <a:latin typeface="Times New Roman"/>
                <a:cs typeface="Times New Roman"/>
              </a:rPr>
              <a:t>quanto  sarebbe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pulire prima </a:t>
            </a:r>
            <a:r>
              <a:rPr sz="1200" spc="-5" dirty="0">
                <a:latin typeface="Times New Roman"/>
                <a:cs typeface="Times New Roman"/>
              </a:rPr>
              <a:t>l’interno </a:t>
            </a:r>
            <a:r>
              <a:rPr sz="1200" dirty="0">
                <a:latin typeface="Times New Roman"/>
                <a:cs typeface="Times New Roman"/>
              </a:rPr>
              <a:t>della coppa, </a:t>
            </a:r>
            <a:r>
              <a:rPr sz="1200" spc="-5" dirty="0">
                <a:latin typeface="Times New Roman"/>
                <a:cs typeface="Times New Roman"/>
              </a:rPr>
              <a:t>ed allora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spande fuori </a:t>
            </a:r>
            <a:r>
              <a:rPr sz="1200" dirty="0">
                <a:latin typeface="Times New Roman"/>
                <a:cs typeface="Times New Roman"/>
              </a:rPr>
              <a:t>pulirebbe da </a:t>
            </a:r>
            <a:r>
              <a:rPr sz="1200" spc="-5" dirty="0">
                <a:latin typeface="Times New Roman"/>
                <a:cs typeface="Times New Roman"/>
              </a:rPr>
              <a:t>se stesso l’esterno? Voi  reprobi malvagi! </a:t>
            </a:r>
            <a:r>
              <a:rPr sz="1200" dirty="0">
                <a:latin typeface="Times New Roman"/>
                <a:cs typeface="Times New Roman"/>
              </a:rPr>
              <a:t>Compite </a:t>
            </a:r>
            <a:r>
              <a:rPr sz="1200" spc="-5" dirty="0">
                <a:latin typeface="Times New Roman"/>
                <a:cs typeface="Times New Roman"/>
              </a:rPr>
              <a:t>gli atti </a:t>
            </a:r>
            <a:r>
              <a:rPr sz="1200" dirty="0">
                <a:latin typeface="Times New Roman"/>
                <a:cs typeface="Times New Roman"/>
              </a:rPr>
              <a:t>esteriori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conformarvi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lettera </a:t>
            </a:r>
            <a:r>
              <a:rPr sz="1200" dirty="0">
                <a:latin typeface="Times New Roman"/>
                <a:cs typeface="Times New Roman"/>
              </a:rPr>
              <a:t>della vostra interpretazione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legge  di </a:t>
            </a:r>
            <a:r>
              <a:rPr sz="1200" spc="-5" dirty="0">
                <a:latin typeface="Times New Roman"/>
                <a:cs typeface="Times New Roman"/>
              </a:rPr>
              <a:t>Mosè, mentre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anime sono immerse </a:t>
            </a:r>
            <a:r>
              <a:rPr sz="1200" dirty="0">
                <a:latin typeface="Times New Roman"/>
                <a:cs typeface="Times New Roman"/>
              </a:rPr>
              <a:t>nell’iniquità e </a:t>
            </a:r>
            <a:r>
              <a:rPr sz="1200" spc="-5" dirty="0">
                <a:latin typeface="Times New Roman"/>
                <a:cs typeface="Times New Roman"/>
              </a:rPr>
              <a:t>sono piene </a:t>
            </a:r>
            <a:r>
              <a:rPr sz="1200" dirty="0">
                <a:latin typeface="Times New Roman"/>
                <a:cs typeface="Times New Roman"/>
              </a:rPr>
              <a:t>d’intenzioni </a:t>
            </a:r>
            <a:r>
              <a:rPr sz="1200" spc="-5" dirty="0">
                <a:latin typeface="Times New Roman"/>
                <a:cs typeface="Times New Roman"/>
              </a:rPr>
              <a:t>omicide.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(1908.3) 175:1.19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 tutti </a:t>
            </a:r>
            <a:r>
              <a:rPr sz="1200" spc="-5" dirty="0">
                <a:latin typeface="Times New Roman"/>
                <a:cs typeface="Times New Roman"/>
              </a:rPr>
              <a:t>che respingete </a:t>
            </a:r>
            <a:r>
              <a:rPr sz="1200" dirty="0">
                <a:latin typeface="Times New Roman"/>
                <a:cs typeface="Times New Roman"/>
              </a:rPr>
              <a:t>la verità e </a:t>
            </a:r>
            <a:r>
              <a:rPr sz="1200" spc="-5" dirty="0">
                <a:latin typeface="Times New Roman"/>
                <a:cs typeface="Times New Roman"/>
              </a:rPr>
              <a:t>rifiutate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misericordia! Molti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sono 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sepolcri imbiancati, che  esternamente sembrano </a:t>
            </a:r>
            <a:r>
              <a:rPr sz="1200" dirty="0">
                <a:latin typeface="Times New Roman"/>
                <a:cs typeface="Times New Roman"/>
              </a:rPr>
              <a:t>belli, ma </a:t>
            </a:r>
            <a:r>
              <a:rPr sz="1200" spc="-5" dirty="0">
                <a:latin typeface="Times New Roman"/>
                <a:cs typeface="Times New Roman"/>
              </a:rPr>
              <a:t>all’interno sono pieni </a:t>
            </a:r>
            <a:r>
              <a:rPr sz="1200" dirty="0">
                <a:latin typeface="Times New Roman"/>
                <a:cs typeface="Times New Roman"/>
              </a:rPr>
              <a:t>di ossa di uomini </a:t>
            </a:r>
            <a:r>
              <a:rPr sz="1200" spc="-5" dirty="0">
                <a:latin typeface="Times New Roman"/>
                <a:cs typeface="Times New Roman"/>
              </a:rPr>
              <a:t>morti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ogni sorta </a:t>
            </a:r>
            <a:r>
              <a:rPr sz="1200" dirty="0">
                <a:latin typeface="Times New Roman"/>
                <a:cs typeface="Times New Roman"/>
              </a:rPr>
              <a:t>d’impurità. Così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voi che  </a:t>
            </a:r>
            <a:r>
              <a:rPr sz="1200" spc="-5" dirty="0">
                <a:latin typeface="Times New Roman"/>
                <a:cs typeface="Times New Roman"/>
              </a:rPr>
              <a:t>rigettate coscientemente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apparite </a:t>
            </a:r>
            <a:r>
              <a:rPr sz="1200" spc="-5" dirty="0">
                <a:latin typeface="Times New Roman"/>
                <a:cs typeface="Times New Roman"/>
              </a:rPr>
              <a:t>esteriormente agli </a:t>
            </a:r>
            <a:r>
              <a:rPr sz="1200" dirty="0">
                <a:latin typeface="Times New Roman"/>
                <a:cs typeface="Times New Roman"/>
              </a:rPr>
              <a:t>uomini come santi e </a:t>
            </a:r>
            <a:r>
              <a:rPr sz="1200" spc="-5" dirty="0">
                <a:latin typeface="Times New Roman"/>
                <a:cs typeface="Times New Roman"/>
              </a:rPr>
              <a:t>giusti,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internamente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vostro </a:t>
            </a:r>
            <a:r>
              <a:rPr sz="1200" dirty="0">
                <a:latin typeface="Times New Roman"/>
                <a:cs typeface="Times New Roman"/>
              </a:rPr>
              <a:t>cuore è  pieno </a:t>
            </a:r>
            <a:r>
              <a:rPr sz="1200" spc="-5" dirty="0">
                <a:latin typeface="Times New Roman"/>
                <a:cs typeface="Times New Roman"/>
              </a:rPr>
              <a:t>d’ipocrisia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d’iniquità.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58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(1908.4) 175:1.20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false guide </a:t>
            </a:r>
            <a:r>
              <a:rPr sz="1200" dirty="0">
                <a:latin typeface="Times New Roman"/>
                <a:cs typeface="Times New Roman"/>
              </a:rPr>
              <a:t>di una nazione! </a:t>
            </a:r>
            <a:r>
              <a:rPr sz="1200" spc="-5" dirty="0">
                <a:latin typeface="Times New Roman"/>
                <a:cs typeface="Times New Roman"/>
              </a:rPr>
              <a:t>Avete eretto laggiù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monumento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profeti martirizzati </a:t>
            </a:r>
            <a:r>
              <a:rPr sz="1200" dirty="0">
                <a:latin typeface="Times New Roman"/>
                <a:cs typeface="Times New Roman"/>
              </a:rPr>
              <a:t>di un tempo, </a:t>
            </a:r>
            <a:r>
              <a:rPr sz="1200" spc="-5" dirty="0">
                <a:latin typeface="Times New Roman"/>
                <a:cs typeface="Times New Roman"/>
              </a:rPr>
              <a:t>mentre  complottate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colui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essi hanno parlato. Voi </a:t>
            </a:r>
            <a:r>
              <a:rPr sz="1200" dirty="0">
                <a:latin typeface="Times New Roman"/>
                <a:cs typeface="Times New Roman"/>
              </a:rPr>
              <a:t>ornate le tombe </a:t>
            </a:r>
            <a:r>
              <a:rPr sz="1200" spc="-5" dirty="0">
                <a:latin typeface="Times New Roman"/>
                <a:cs typeface="Times New Roman"/>
              </a:rPr>
              <a:t>dei giusti </a:t>
            </a:r>
            <a:r>
              <a:rPr sz="1200" dirty="0">
                <a:latin typeface="Times New Roman"/>
                <a:cs typeface="Times New Roman"/>
              </a:rPr>
              <a:t>e vi vantate </a:t>
            </a:r>
            <a:r>
              <a:rPr sz="1200" spc="-5" dirty="0">
                <a:latin typeface="Times New Roman"/>
                <a:cs typeface="Times New Roman"/>
              </a:rPr>
              <a:t>che, se aveste vissuto </a:t>
            </a:r>
            <a:r>
              <a:rPr sz="1200" dirty="0">
                <a:latin typeface="Times New Roman"/>
                <a:cs typeface="Times New Roman"/>
              </a:rPr>
              <a:t>ai tempi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padri, </a:t>
            </a:r>
            <a:r>
              <a:rPr sz="1200" dirty="0">
                <a:latin typeface="Times New Roman"/>
                <a:cs typeface="Times New Roman"/>
              </a:rPr>
              <a:t>non avreste </a:t>
            </a:r>
            <a:r>
              <a:rPr sz="1200" spc="-5" dirty="0">
                <a:latin typeface="Times New Roman"/>
                <a:cs typeface="Times New Roman"/>
              </a:rPr>
              <a:t>ucciso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profeti; </a:t>
            </a:r>
            <a:r>
              <a:rPr sz="1200" dirty="0">
                <a:latin typeface="Times New Roman"/>
                <a:cs typeface="Times New Roman"/>
              </a:rPr>
              <a:t>e poi a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di questo pensiero </a:t>
            </a:r>
            <a:r>
              <a:rPr sz="1200" spc="-5" dirty="0">
                <a:latin typeface="Times New Roman"/>
                <a:cs typeface="Times New Roman"/>
              </a:rPr>
              <a:t>farisaico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preparate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assassinare colui </a:t>
            </a:r>
            <a:r>
              <a:rPr sz="1200" dirty="0">
                <a:latin typeface="Times New Roman"/>
                <a:cs typeface="Times New Roman"/>
              </a:rPr>
              <a:t>di cui i  </a:t>
            </a:r>
            <a:r>
              <a:rPr sz="1200" spc="-5" dirty="0">
                <a:latin typeface="Times New Roman"/>
                <a:cs typeface="Times New Roman"/>
              </a:rPr>
              <a:t>profeti hanno parlato,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fate queste cose, </a:t>
            </a:r>
            <a:r>
              <a:rPr sz="1200" dirty="0">
                <a:latin typeface="Times New Roman"/>
                <a:cs typeface="Times New Roman"/>
              </a:rPr>
              <a:t>testimoniate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che </a:t>
            </a:r>
            <a:r>
              <a:rPr sz="1200" dirty="0">
                <a:latin typeface="Times New Roman"/>
                <a:cs typeface="Times New Roman"/>
              </a:rPr>
              <a:t>siete i </a:t>
            </a:r>
            <a:r>
              <a:rPr sz="1200" spc="-5" dirty="0">
                <a:latin typeface="Times New Roman"/>
                <a:cs typeface="Times New Roman"/>
              </a:rPr>
              <a:t>figli perversi </a:t>
            </a:r>
            <a:r>
              <a:rPr sz="1200" dirty="0">
                <a:latin typeface="Times New Roman"/>
                <a:cs typeface="Times New Roman"/>
              </a:rPr>
              <a:t>di coloro 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ucciso i </a:t>
            </a:r>
            <a:r>
              <a:rPr sz="1200" spc="-5" dirty="0">
                <a:latin typeface="Times New Roman"/>
                <a:cs typeface="Times New Roman"/>
              </a:rPr>
              <a:t>profeti. Continuate, dunque, </a:t>
            </a:r>
            <a:r>
              <a:rPr sz="1200" dirty="0">
                <a:latin typeface="Times New Roman"/>
                <a:cs typeface="Times New Roman"/>
              </a:rPr>
              <a:t>e riempite </a:t>
            </a:r>
            <a:r>
              <a:rPr sz="1200" spc="-5" dirty="0">
                <a:latin typeface="Times New Roman"/>
                <a:cs typeface="Times New Roman"/>
              </a:rPr>
              <a:t>fino all’orlo </a:t>
            </a:r>
            <a:r>
              <a:rPr sz="1200" dirty="0">
                <a:latin typeface="Times New Roman"/>
                <a:cs typeface="Times New Roman"/>
              </a:rPr>
              <a:t>la coppa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condanna!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245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(1374.2) 124:6.2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temutissimo Archelao </a:t>
            </a:r>
            <a:r>
              <a:rPr sz="1200" dirty="0">
                <a:latin typeface="Times New Roman"/>
                <a:cs typeface="Times New Roman"/>
              </a:rPr>
              <a:t>era stato deposto e non </a:t>
            </a:r>
            <a:r>
              <a:rPr sz="1200" spc="-5" dirty="0">
                <a:latin typeface="Times New Roman"/>
                <a:cs typeface="Times New Roman"/>
              </a:rPr>
              <a:t>c’era alcun </a:t>
            </a:r>
            <a:r>
              <a:rPr sz="1200" dirty="0">
                <a:latin typeface="Times New Roman"/>
                <a:cs typeface="Times New Roman"/>
              </a:rPr>
              <a:t>pericolo a </a:t>
            </a:r>
            <a:r>
              <a:rPr sz="1200" spc="-5" dirty="0">
                <a:latin typeface="Times New Roman"/>
                <a:cs typeface="Times New Roman"/>
              </a:rPr>
              <a:t>condurre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Erano trascorsi 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Erode </a:t>
            </a:r>
            <a:r>
              <a:rPr sz="1200" dirty="0">
                <a:latin typeface="Times New Roman"/>
                <a:cs typeface="Times New Roman"/>
              </a:rPr>
              <a:t>aveva cercato di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e nessuno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ora pensato di associare  </a:t>
            </a:r>
            <a:r>
              <a:rPr sz="1200" spc="-5" dirty="0">
                <a:latin typeface="Times New Roman"/>
                <a:cs typeface="Times New Roman"/>
              </a:rPr>
              <a:t>quel fatto all’oscuro giovane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3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(1374.3) 124:6.3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biforcazione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Izreel,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proseguivano il </a:t>
            </a:r>
            <a:r>
              <a:rPr sz="1200" spc="-5" dirty="0">
                <a:latin typeface="Times New Roman"/>
                <a:cs typeface="Times New Roman"/>
              </a:rPr>
              <a:t>loro viaggio,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passarono ben </a:t>
            </a:r>
            <a:r>
              <a:rPr sz="1200" dirty="0">
                <a:latin typeface="Times New Roman"/>
                <a:cs typeface="Times New Roman"/>
              </a:rPr>
              <a:t>presto a  </a:t>
            </a:r>
            <a:r>
              <a:rPr sz="1200" spc="-5" dirty="0">
                <a:latin typeface="Times New Roman"/>
                <a:cs typeface="Times New Roman"/>
              </a:rPr>
              <a:t>sinistra dell’antico villaggio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Sunem,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ascoltò nuovamente parlare della </a:t>
            </a:r>
            <a:r>
              <a:rPr sz="1200" dirty="0">
                <a:latin typeface="Times New Roman"/>
                <a:cs typeface="Times New Roman"/>
              </a:rPr>
              <a:t>più bella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10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che visse colà un  tempo,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opere </a:t>
            </a:r>
            <a:r>
              <a:rPr sz="1200" spc="-5" dirty="0">
                <a:latin typeface="Times New Roman"/>
                <a:cs typeface="Times New Roman"/>
              </a:rPr>
              <a:t>meravigliose compiute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luogo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Eliseo. Passando vicino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Izreel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gli  raccontarono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Acab </a:t>
            </a:r>
            <a:r>
              <a:rPr sz="1200" dirty="0">
                <a:latin typeface="Times New Roman"/>
                <a:cs typeface="Times New Roman"/>
              </a:rPr>
              <a:t>e di Jezabel e le imprese di Jeu. </a:t>
            </a:r>
            <a:r>
              <a:rPr sz="1200" spc="-5" dirty="0">
                <a:latin typeface="Times New Roman"/>
                <a:cs typeface="Times New Roman"/>
              </a:rPr>
              <a:t>Contornando </a:t>
            </a:r>
            <a:r>
              <a:rPr sz="1200" dirty="0">
                <a:latin typeface="Times New Roman"/>
                <a:cs typeface="Times New Roman"/>
              </a:rPr>
              <a:t>il Monte </a:t>
            </a:r>
            <a:r>
              <a:rPr sz="1200" spc="-5" dirty="0">
                <a:latin typeface="Times New Roman"/>
                <a:cs typeface="Times New Roman"/>
              </a:rPr>
              <a:t>Gelboe essi parlarono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Saul,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tolse la vita </a:t>
            </a:r>
            <a:r>
              <a:rPr sz="1200" spc="-5" dirty="0">
                <a:latin typeface="Times New Roman"/>
                <a:cs typeface="Times New Roman"/>
              </a:rPr>
              <a:t>sui fianchi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montagna, del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associati a </a:t>
            </a:r>
            <a:r>
              <a:rPr sz="1200" spc="-5" dirty="0">
                <a:latin typeface="Times New Roman"/>
                <a:cs typeface="Times New Roman"/>
              </a:rPr>
              <a:t>questo luogo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storico.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(1374.4) 124:6.4 </a:t>
            </a:r>
            <a:r>
              <a:rPr sz="1200" spc="-5" dirty="0">
                <a:latin typeface="Times New Roman"/>
                <a:cs typeface="Times New Roman"/>
              </a:rPr>
              <a:t>Girando attorno alla base del </a:t>
            </a:r>
            <a:r>
              <a:rPr sz="1200" dirty="0">
                <a:latin typeface="Times New Roman"/>
                <a:cs typeface="Times New Roman"/>
              </a:rPr>
              <a:t>Monte Gelboe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a destra la </a:t>
            </a:r>
            <a:r>
              <a:rPr sz="1200" spc="-5" dirty="0">
                <a:latin typeface="Times New Roman"/>
                <a:cs typeface="Times New Roman"/>
              </a:rPr>
              <a:t>città greca </a:t>
            </a:r>
            <a:r>
              <a:rPr sz="1200" dirty="0">
                <a:latin typeface="Times New Roman"/>
                <a:cs typeface="Times New Roman"/>
              </a:rPr>
              <a:t>di Scitopoli. </a:t>
            </a:r>
            <a:r>
              <a:rPr sz="1200" spc="-5" dirty="0">
                <a:latin typeface="Times New Roman"/>
                <a:cs typeface="Times New Roman"/>
              </a:rPr>
              <a:t>Essi  ammirarono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costruzioni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non si avvicinarono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città </a:t>
            </a:r>
            <a:r>
              <a:rPr sz="1200" dirty="0">
                <a:latin typeface="Times New Roman"/>
                <a:cs typeface="Times New Roman"/>
              </a:rPr>
              <a:t>di Gentili </a:t>
            </a:r>
            <a:r>
              <a:rPr sz="1200" spc="-5" dirty="0">
                <a:latin typeface="Times New Roman"/>
                <a:cs typeface="Times New Roman"/>
              </a:rPr>
              <a:t>per paura </a:t>
            </a:r>
            <a:r>
              <a:rPr sz="1200" dirty="0">
                <a:latin typeface="Times New Roman"/>
                <a:cs typeface="Times New Roman"/>
              </a:rPr>
              <a:t>di profanarsi e di non  poter </a:t>
            </a:r>
            <a:r>
              <a:rPr sz="1200" spc="-5" dirty="0">
                <a:latin typeface="Times New Roman"/>
                <a:cs typeface="Times New Roman"/>
              </a:rPr>
              <a:t>partecipare alle successive </a:t>
            </a:r>
            <a:r>
              <a:rPr sz="1200" dirty="0">
                <a:latin typeface="Times New Roman"/>
                <a:cs typeface="Times New Roman"/>
              </a:rPr>
              <a:t>cerimonie solenni e </a:t>
            </a:r>
            <a:r>
              <a:rPr sz="1200" spc="-5" dirty="0">
                <a:latin typeface="Times New Roman"/>
                <a:cs typeface="Times New Roman"/>
              </a:rPr>
              <a:t>sacre della Pasqua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Maria non </a:t>
            </a:r>
            <a:r>
              <a:rPr sz="1200" spc="-5" dirty="0">
                <a:latin typeface="Times New Roman"/>
                <a:cs typeface="Times New Roman"/>
              </a:rPr>
              <a:t>comprendeva </a:t>
            </a:r>
            <a:r>
              <a:rPr sz="1200" dirty="0">
                <a:latin typeface="Times New Roman"/>
                <a:cs typeface="Times New Roman"/>
              </a:rPr>
              <a:t>perché né 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né Gesù volessero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Scitopoli. Essa non </a:t>
            </a:r>
            <a:r>
              <a:rPr sz="1200" spc="-5" dirty="0">
                <a:latin typeface="Times New Roman"/>
                <a:cs typeface="Times New Roman"/>
              </a:rPr>
              <a:t>era al corrente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controversia dell’anno precedente,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non le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rivelato questo </a:t>
            </a:r>
            <a:r>
              <a:rPr sz="1200" spc="-5" dirty="0">
                <a:latin typeface="Times New Roman"/>
                <a:cs typeface="Times New Roman"/>
              </a:rPr>
              <a:t>episodio.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0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(1374.5) 124:6.5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scendeva rapidamente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valle tropicale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Giordano, </a:t>
            </a:r>
            <a:r>
              <a:rPr sz="1200" dirty="0">
                <a:latin typeface="Times New Roman"/>
                <a:cs typeface="Times New Roman"/>
              </a:rPr>
              <a:t>e presto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esposto al suo sguardo  meravigliato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sinuoso </a:t>
            </a:r>
            <a:r>
              <a:rPr sz="1200" dirty="0">
                <a:latin typeface="Times New Roman"/>
                <a:cs typeface="Times New Roman"/>
              </a:rPr>
              <a:t>e tortuoso </a:t>
            </a:r>
            <a:r>
              <a:rPr sz="1200" spc="-5" dirty="0">
                <a:latin typeface="Times New Roman"/>
                <a:cs typeface="Times New Roman"/>
              </a:rPr>
              <a:t>Giordano con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scintillanti ed </a:t>
            </a:r>
            <a:r>
              <a:rPr sz="1200" spc="-5" dirty="0">
                <a:latin typeface="Times New Roman"/>
                <a:cs typeface="Times New Roman"/>
              </a:rPr>
              <a:t>increspate che </a:t>
            </a:r>
            <a:r>
              <a:rPr sz="1200" dirty="0">
                <a:latin typeface="Times New Roman"/>
                <a:cs typeface="Times New Roman"/>
              </a:rPr>
              <a:t>scorreva verso il </a:t>
            </a:r>
            <a:r>
              <a:rPr sz="1200" spc="-5" dirty="0">
                <a:latin typeface="Times New Roman"/>
                <a:cs typeface="Times New Roman"/>
              </a:rPr>
              <a:t>Mar Morto. Essi si  levarono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mantelli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viaggiavano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valle </a:t>
            </a:r>
            <a:r>
              <a:rPr sz="1200" dirty="0">
                <a:latin typeface="Times New Roman"/>
                <a:cs typeface="Times New Roman"/>
              </a:rPr>
              <a:t>tropicale, </a:t>
            </a:r>
            <a:r>
              <a:rPr sz="1200" spc="-5" dirty="0">
                <a:latin typeface="Times New Roman"/>
                <a:cs typeface="Times New Roman"/>
              </a:rPr>
              <a:t>ammirando </a:t>
            </a:r>
            <a:r>
              <a:rPr sz="1200" dirty="0">
                <a:latin typeface="Times New Roman"/>
                <a:cs typeface="Times New Roman"/>
              </a:rPr>
              <a:t>i magnifici campi di </a:t>
            </a:r>
            <a:r>
              <a:rPr sz="1200" spc="-5" dirty="0">
                <a:latin typeface="Times New Roman"/>
                <a:cs typeface="Times New Roman"/>
              </a:rPr>
              <a:t>grano ed </a:t>
            </a:r>
            <a:r>
              <a:rPr sz="1200" dirty="0">
                <a:latin typeface="Times New Roman"/>
                <a:cs typeface="Times New Roman"/>
              </a:rPr>
              <a:t>i begli  </a:t>
            </a:r>
            <a:r>
              <a:rPr sz="1200" spc="-5" dirty="0">
                <a:latin typeface="Times New Roman"/>
                <a:cs typeface="Times New Roman"/>
              </a:rPr>
              <a:t>oleandri carichi </a:t>
            </a:r>
            <a:r>
              <a:rPr sz="1200" dirty="0">
                <a:latin typeface="Times New Roman"/>
                <a:cs typeface="Times New Roman"/>
              </a:rPr>
              <a:t>dei loro fiori </a:t>
            </a:r>
            <a:r>
              <a:rPr sz="1200" spc="-5" dirty="0">
                <a:latin typeface="Times New Roman"/>
                <a:cs typeface="Times New Roman"/>
              </a:rPr>
              <a:t>rosa, mentre </a:t>
            </a:r>
            <a:r>
              <a:rPr sz="1200" dirty="0">
                <a:latin typeface="Times New Roman"/>
                <a:cs typeface="Times New Roman"/>
              </a:rPr>
              <a:t>il massiccio del Monte Hermon </a:t>
            </a:r>
            <a:r>
              <a:rPr sz="1200" spc="-5" dirty="0">
                <a:latin typeface="Times New Roman"/>
                <a:cs typeface="Times New Roman"/>
              </a:rPr>
              <a:t>incappucciato </a:t>
            </a:r>
            <a:r>
              <a:rPr sz="1200" dirty="0">
                <a:latin typeface="Times New Roman"/>
                <a:cs typeface="Times New Roman"/>
              </a:rPr>
              <a:t>di neve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stagliava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nord,  dominando maestosamente questa storica </a:t>
            </a:r>
            <a:r>
              <a:rPr sz="1200" dirty="0">
                <a:latin typeface="Times New Roman"/>
                <a:cs typeface="Times New Roman"/>
              </a:rPr>
              <a:t>vallata.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tre ore dopo </a:t>
            </a:r>
            <a:r>
              <a:rPr sz="1200" spc="-5" dirty="0">
                <a:latin typeface="Times New Roman"/>
                <a:cs typeface="Times New Roman"/>
              </a:rPr>
              <a:t>aver passato </a:t>
            </a:r>
            <a:r>
              <a:rPr sz="1200" dirty="0">
                <a:latin typeface="Times New Roman"/>
                <a:cs typeface="Times New Roman"/>
              </a:rPr>
              <a:t>Scitopoli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arrivarono ad </a:t>
            </a:r>
            <a:r>
              <a:rPr sz="1200" dirty="0">
                <a:latin typeface="Times New Roman"/>
                <a:cs typeface="Times New Roman"/>
              </a:rPr>
              <a:t>una sorgente  </a:t>
            </a:r>
            <a:r>
              <a:rPr sz="1200" spc="-5" dirty="0">
                <a:latin typeface="Times New Roman"/>
                <a:cs typeface="Times New Roman"/>
              </a:rPr>
              <a:t>gorgogliante </a:t>
            </a:r>
            <a:r>
              <a:rPr sz="1200" dirty="0">
                <a:latin typeface="Times New Roman"/>
                <a:cs typeface="Times New Roman"/>
              </a:rPr>
              <a:t>e qui si </a:t>
            </a:r>
            <a:r>
              <a:rPr sz="1200" spc="-5" dirty="0">
                <a:latin typeface="Times New Roman"/>
                <a:cs typeface="Times New Roman"/>
              </a:rPr>
              <a:t>accamparono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notte, all’aperto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stellato.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753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58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(1908.5) 175:1.21 </a:t>
            </a:r>
            <a:r>
              <a:rPr sz="1200" spc="-5" dirty="0">
                <a:latin typeface="Times New Roman"/>
                <a:cs typeface="Times New Roman"/>
              </a:rPr>
              <a:t>“Guai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male!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chiamati giustamente </a:t>
            </a:r>
            <a:r>
              <a:rPr sz="1200" dirty="0">
                <a:latin typeface="Times New Roman"/>
                <a:cs typeface="Times New Roman"/>
              </a:rPr>
              <a:t>razza di </a:t>
            </a:r>
            <a:r>
              <a:rPr sz="1200" spc="-5" dirty="0">
                <a:latin typeface="Times New Roman"/>
                <a:cs typeface="Times New Roman"/>
              </a:rPr>
              <a:t>vipere,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chiedo come </a:t>
            </a:r>
            <a:r>
              <a:rPr sz="1200" dirty="0">
                <a:latin typeface="Times New Roman"/>
                <a:cs typeface="Times New Roman"/>
              </a:rPr>
              <a:t>potrete </a:t>
            </a:r>
            <a:r>
              <a:rPr sz="1200" spc="-5" dirty="0">
                <a:latin typeface="Times New Roman"/>
                <a:cs typeface="Times New Roman"/>
              </a:rPr>
              <a:t>sfuggire  al giudizio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pronunciato </a:t>
            </a:r>
            <a:r>
              <a:rPr sz="1200" dirty="0">
                <a:latin typeface="Times New Roman"/>
                <a:cs typeface="Times New Roman"/>
              </a:rPr>
              <a:t>contro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(1908.6) 175:1.22 </a:t>
            </a:r>
            <a:r>
              <a:rPr sz="1200" spc="-5" dirty="0">
                <a:latin typeface="Times New Roman"/>
                <a:cs typeface="Times New Roman"/>
              </a:rPr>
              <a:t>“Ma anche ora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offro </a:t>
            </a:r>
            <a:r>
              <a:rPr sz="1200" dirty="0">
                <a:latin typeface="Times New Roman"/>
                <a:cs typeface="Times New Roman"/>
              </a:rPr>
              <a:t>nel nome di mio </a:t>
            </a:r>
            <a:r>
              <a:rPr sz="1200" spc="-5" dirty="0">
                <a:latin typeface="Times New Roman"/>
                <a:cs typeface="Times New Roman"/>
              </a:rPr>
              <a:t>Padre 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perdono; anche </a:t>
            </a:r>
            <a:r>
              <a:rPr sz="1200" dirty="0">
                <a:latin typeface="Times New Roman"/>
                <a:cs typeface="Times New Roman"/>
              </a:rPr>
              <a:t>ora vi tendo la mano </a:t>
            </a:r>
            <a:r>
              <a:rPr sz="1200" spc="-5" dirty="0">
                <a:latin typeface="Times New Roman"/>
                <a:cs typeface="Times New Roman"/>
              </a:rPr>
              <a:t>amorevole della  comunione eterna. Mio Padre </a:t>
            </a:r>
            <a:r>
              <a:rPr sz="1200" dirty="0">
                <a:latin typeface="Times New Roman"/>
                <a:cs typeface="Times New Roman"/>
              </a:rPr>
              <a:t>vi ha mandato i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profeti; alcuni </a:t>
            </a:r>
            <a:r>
              <a:rPr sz="1200" dirty="0">
                <a:latin typeface="Times New Roman"/>
                <a:cs typeface="Times New Roman"/>
              </a:rPr>
              <a:t>li avete </a:t>
            </a:r>
            <a:r>
              <a:rPr sz="1200" spc="-5" dirty="0">
                <a:latin typeface="Times New Roman"/>
                <a:cs typeface="Times New Roman"/>
              </a:rPr>
              <a:t>perseguitati ed altri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avete uccisi. </a:t>
            </a:r>
            <a:r>
              <a:rPr sz="1200" dirty="0">
                <a:latin typeface="Times New Roman"/>
                <a:cs typeface="Times New Roman"/>
              </a:rPr>
              <a:t>Allora apparve  </a:t>
            </a:r>
            <a:r>
              <a:rPr sz="1200" spc="-5" dirty="0">
                <a:latin typeface="Times New Roman"/>
                <a:cs typeface="Times New Roman"/>
              </a:rPr>
              <a:t>Giovanni proclamando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del Figlio dell’Uomo,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l’avete ucciso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avevano creduto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insegnamento.  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preparate </a:t>
            </a:r>
            <a:r>
              <a:rPr sz="1200" dirty="0">
                <a:latin typeface="Times New Roman"/>
                <a:cs typeface="Times New Roman"/>
              </a:rPr>
              <a:t>a versare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innocente. </a:t>
            </a:r>
            <a:r>
              <a:rPr sz="1200" spc="-5" dirty="0">
                <a:latin typeface="Times New Roman"/>
                <a:cs typeface="Times New Roman"/>
              </a:rPr>
              <a:t>Non comprendete che verrà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terribile </a:t>
            </a:r>
            <a:r>
              <a:rPr sz="1200" dirty="0">
                <a:latin typeface="Times New Roman"/>
                <a:cs typeface="Times New Roman"/>
              </a:rPr>
              <a:t>giorno di </a:t>
            </a:r>
            <a:r>
              <a:rPr sz="1200" spc="-5" dirty="0">
                <a:latin typeface="Times New Roman"/>
                <a:cs typeface="Times New Roman"/>
              </a:rPr>
              <a:t>giudizio universale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esigerà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popolo un </a:t>
            </a:r>
            <a:r>
              <a:rPr sz="1200" spc="-5" dirty="0">
                <a:latin typeface="Times New Roman"/>
                <a:cs typeface="Times New Roman"/>
              </a:rPr>
              <a:t>rendiconto per </a:t>
            </a:r>
            <a:r>
              <a:rPr sz="1200" dirty="0">
                <a:latin typeface="Times New Roman"/>
                <a:cs typeface="Times New Roman"/>
              </a:rPr>
              <a:t>il modo in </a:t>
            </a:r>
            <a:r>
              <a:rPr sz="1200" spc="-5" dirty="0">
                <a:latin typeface="Times New Roman"/>
                <a:cs typeface="Times New Roman"/>
              </a:rPr>
              <a:t>cui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respinto, perseguitato </a:t>
            </a:r>
            <a:r>
              <a:rPr sz="1200" dirty="0">
                <a:latin typeface="Times New Roman"/>
                <a:cs typeface="Times New Roman"/>
              </a:rPr>
              <a:t>e ucciso  </a:t>
            </a:r>
            <a:r>
              <a:rPr sz="1200" spc="-5" dirty="0">
                <a:latin typeface="Times New Roman"/>
                <a:cs typeface="Times New Roman"/>
              </a:rPr>
              <a:t>questi messaggeri del </a:t>
            </a:r>
            <a:r>
              <a:rPr sz="1200" dirty="0">
                <a:latin typeface="Times New Roman"/>
                <a:cs typeface="Times New Roman"/>
              </a:rPr>
              <a:t>cielo? Non </a:t>
            </a:r>
            <a:r>
              <a:rPr sz="1200" spc="-5" dirty="0">
                <a:latin typeface="Times New Roman"/>
                <a:cs typeface="Times New Roman"/>
              </a:rPr>
              <a:t>comprendete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dovrete rendere conto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sangue dei giusti,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primo profeta </a:t>
            </a:r>
            <a:r>
              <a:rPr sz="1200" dirty="0">
                <a:latin typeface="Times New Roman"/>
                <a:cs typeface="Times New Roman"/>
              </a:rPr>
              <a:t>ucciso  fino </a:t>
            </a:r>
            <a:r>
              <a:rPr sz="1200" spc="-5" dirty="0">
                <a:latin typeface="Times New Roman"/>
                <a:cs typeface="Times New Roman"/>
              </a:rPr>
              <a:t>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Zaccaria, che fu assassinato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santuario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l’altare? </a:t>
            </a:r>
            <a:r>
              <a:rPr sz="1200" dirty="0">
                <a:latin typeface="Times New Roman"/>
                <a:cs typeface="Times New Roman"/>
              </a:rPr>
              <a:t>Se voi </a:t>
            </a:r>
            <a:r>
              <a:rPr sz="1200" spc="-5" dirty="0">
                <a:latin typeface="Times New Roman"/>
                <a:cs typeface="Times New Roman"/>
              </a:rPr>
              <a:t>perseverate nelle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cattive strade, </a:t>
            </a:r>
            <a:r>
              <a:rPr sz="1200" spc="5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resa dei  conti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richiesta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(1908.7) 175:1.23 </a:t>
            </a:r>
            <a:r>
              <a:rPr sz="1200" spc="-5" dirty="0">
                <a:latin typeface="Times New Roman"/>
                <a:cs typeface="Times New Roman"/>
              </a:rPr>
              <a:t>“O 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voi che avete </a:t>
            </a:r>
            <a:r>
              <a:rPr sz="1200" spc="-5" dirty="0">
                <a:latin typeface="Times New Roman"/>
                <a:cs typeface="Times New Roman"/>
              </a:rPr>
              <a:t>lapidato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ucciso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furono mandati, </a:t>
            </a:r>
            <a:r>
              <a:rPr sz="1200" dirty="0">
                <a:latin typeface="Times New Roman"/>
                <a:cs typeface="Times New Roman"/>
              </a:rPr>
              <a:t>anche ora 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riunire i vostri figli come una </a:t>
            </a:r>
            <a:r>
              <a:rPr sz="1200" spc="-5" dirty="0">
                <a:latin typeface="Times New Roman"/>
                <a:cs typeface="Times New Roman"/>
              </a:rPr>
              <a:t>chioccia raccoglie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pulcini </a:t>
            </a:r>
            <a:r>
              <a:rPr sz="1200" dirty="0">
                <a:latin typeface="Times New Roman"/>
                <a:cs typeface="Times New Roman"/>
              </a:rPr>
              <a:t>sotto le </a:t>
            </a:r>
            <a:r>
              <a:rPr sz="1200" spc="-5" dirty="0">
                <a:latin typeface="Times New Roman"/>
                <a:cs typeface="Times New Roman"/>
              </a:rPr>
              <a:t>sue ali, </a:t>
            </a:r>
            <a:r>
              <a:rPr sz="1200" dirty="0">
                <a:latin typeface="Times New Roman"/>
                <a:cs typeface="Times New Roman"/>
              </a:rPr>
              <a:t>ma voi non 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volete!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6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(1908.8) 175:1.24 </a:t>
            </a:r>
            <a:r>
              <a:rPr sz="1200" spc="-5" dirty="0">
                <a:latin typeface="Times New Roman"/>
                <a:cs typeface="Times New Roman"/>
              </a:rPr>
              <a:t>“Ed ora </a:t>
            </a:r>
            <a:r>
              <a:rPr sz="1200" dirty="0">
                <a:latin typeface="Times New Roman"/>
                <a:cs typeface="Times New Roman"/>
              </a:rPr>
              <a:t>io mi </a:t>
            </a:r>
            <a:r>
              <a:rPr sz="1200" spc="-5" dirty="0">
                <a:latin typeface="Times New Roman"/>
                <a:cs typeface="Times New Roman"/>
              </a:rPr>
              <a:t>congedo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avete preso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decisione. Coloro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hanno creduto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vangelo sono già </a:t>
            </a:r>
            <a:r>
              <a:rPr sz="1200" dirty="0">
                <a:latin typeface="Times New Roman"/>
                <a:cs typeface="Times New Roman"/>
              </a:rPr>
              <a:t>salvi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voi che avete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il dono di Dio, </a:t>
            </a:r>
            <a:r>
              <a:rPr sz="1200" spc="-5" dirty="0">
                <a:latin typeface="Times New Roman"/>
                <a:cs typeface="Times New Roman"/>
              </a:rPr>
              <a:t>dico che </a:t>
            </a:r>
            <a:r>
              <a:rPr sz="1200" dirty="0">
                <a:latin typeface="Times New Roman"/>
                <a:cs typeface="Times New Roman"/>
              </a:rPr>
              <a:t>non mi  </a:t>
            </a:r>
            <a:r>
              <a:rPr sz="1200" spc="-5" dirty="0">
                <a:latin typeface="Times New Roman"/>
                <a:cs typeface="Times New Roman"/>
              </a:rPr>
              <a:t>vedrete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opera per voi è </a:t>
            </a:r>
            <a:r>
              <a:rPr sz="1200" spc="-5" dirty="0">
                <a:latin typeface="Times New Roman"/>
                <a:cs typeface="Times New Roman"/>
              </a:rPr>
              <a:t>finita. Ecco, </a:t>
            </a:r>
            <a:r>
              <a:rPr sz="1200" dirty="0">
                <a:latin typeface="Times New Roman"/>
                <a:cs typeface="Times New Roman"/>
              </a:rPr>
              <a:t>io esco ora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casa è lasciata a voi 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desolazione!”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(1908.9) 175:1.25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il Maestro fece </a:t>
            </a:r>
            <a:r>
              <a:rPr sz="1200" dirty="0">
                <a:latin typeface="Times New Roman"/>
                <a:cs typeface="Times New Roman"/>
              </a:rPr>
              <a:t>segno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7209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Lo status dei singoli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Ebrei</a:t>
            </a:r>
            <a:endParaRPr sz="1600">
              <a:latin typeface="Times New Roman"/>
              <a:cs typeface="Times New Roman"/>
            </a:endParaRPr>
          </a:p>
          <a:p>
            <a:pPr marL="63500" marR="11874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(1909.1) 175:2.1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gli insegnanti religiosi 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abbiano </a:t>
            </a:r>
            <a:r>
              <a:rPr sz="1200" dirty="0">
                <a:latin typeface="Times New Roman"/>
                <a:cs typeface="Times New Roman"/>
              </a:rPr>
              <a:t>respinto un tempo </a:t>
            </a:r>
            <a:r>
              <a:rPr sz="1200" spc="-5" dirty="0">
                <a:latin typeface="Times New Roman"/>
                <a:cs typeface="Times New Roman"/>
              </a:rPr>
              <a:t>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cospirato </a:t>
            </a:r>
            <a:r>
              <a:rPr sz="1200" dirty="0">
                <a:latin typeface="Times New Roman"/>
                <a:cs typeface="Times New Roman"/>
              </a:rPr>
              <a:t>per provocare la </a:t>
            </a:r>
            <a:r>
              <a:rPr sz="1200" spc="-5" dirty="0">
                <a:latin typeface="Times New Roman"/>
                <a:cs typeface="Times New Roman"/>
              </a:rPr>
              <a:t>sua morte crudele, </a:t>
            </a:r>
            <a:r>
              <a:rPr sz="1200" dirty="0">
                <a:latin typeface="Times New Roman"/>
                <a:cs typeface="Times New Roman"/>
              </a:rPr>
              <a:t>non incide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sullo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singolo Ebreo nella  sua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Dio.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 spingere coloro che </a:t>
            </a:r>
            <a:r>
              <a:rPr sz="1200" dirty="0">
                <a:latin typeface="Times New Roman"/>
                <a:cs typeface="Times New Roman"/>
              </a:rPr>
              <a:t>professano di </a:t>
            </a:r>
            <a:r>
              <a:rPr sz="1200" spc="-5" dirty="0">
                <a:latin typeface="Times New Roman"/>
                <a:cs typeface="Times New Roman"/>
              </a:rPr>
              <a:t>essere seguaci </a:t>
            </a:r>
            <a:r>
              <a:rPr sz="1200" dirty="0">
                <a:latin typeface="Times New Roman"/>
                <a:cs typeface="Times New Roman"/>
              </a:rPr>
              <a:t>del Cristo a </a:t>
            </a:r>
            <a:r>
              <a:rPr sz="1200" spc="-5" dirty="0">
                <a:latin typeface="Times New Roman"/>
                <a:cs typeface="Times New Roman"/>
              </a:rPr>
              <a:t>mantenere dei  pregiudizi contro gli </a:t>
            </a:r>
            <a:r>
              <a:rPr sz="1200" dirty="0">
                <a:latin typeface="Times New Roman"/>
                <a:cs typeface="Times New Roman"/>
              </a:rPr>
              <a:t>Ebrei come loro simili </a:t>
            </a:r>
            <a:r>
              <a:rPr sz="1200" spc="-5" dirty="0">
                <a:latin typeface="Times New Roman"/>
                <a:cs typeface="Times New Roman"/>
              </a:rPr>
              <a:t>mortali. Gli Ebrei, </a:t>
            </a:r>
            <a:r>
              <a:rPr sz="1200" dirty="0">
                <a:latin typeface="Times New Roman"/>
                <a:cs typeface="Times New Roman"/>
              </a:rPr>
              <a:t>come nazione, </a:t>
            </a:r>
            <a:r>
              <a:rPr sz="1200" spc="-5" dirty="0">
                <a:latin typeface="Times New Roman"/>
                <a:cs typeface="Times New Roman"/>
              </a:rPr>
              <a:t>come gruppo </a:t>
            </a:r>
            <a:r>
              <a:rPr sz="1200" dirty="0">
                <a:latin typeface="Times New Roman"/>
                <a:cs typeface="Times New Roman"/>
              </a:rPr>
              <a:t>sociopolitico, </a:t>
            </a:r>
            <a:r>
              <a:rPr sz="1200" spc="-5" dirty="0">
                <a:latin typeface="Times New Roman"/>
                <a:cs typeface="Times New Roman"/>
              </a:rPr>
              <a:t>hanno pagato </a:t>
            </a:r>
            <a:r>
              <a:rPr sz="1200" dirty="0">
                <a:latin typeface="Times New Roman"/>
                <a:cs typeface="Times New Roman"/>
              </a:rPr>
              <a:t>in pieno il  </a:t>
            </a:r>
            <a:r>
              <a:rPr sz="1200" spc="-5" dirty="0">
                <a:latin typeface="Times New Roman"/>
                <a:cs typeface="Times New Roman"/>
              </a:rPr>
              <a:t>terrible </a:t>
            </a:r>
            <a:r>
              <a:rPr sz="1200" dirty="0">
                <a:latin typeface="Times New Roman"/>
                <a:cs typeface="Times New Roman"/>
              </a:rPr>
              <a:t>prezzo 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respinto il </a:t>
            </a:r>
            <a:r>
              <a:rPr sz="1200" spc="-5" dirty="0">
                <a:latin typeface="Times New Roman"/>
                <a:cs typeface="Times New Roman"/>
              </a:rPr>
              <a:t>Principe della Pace. Essi hanno cessato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portafiaccola </a:t>
            </a:r>
            <a:r>
              <a:rPr sz="1200" dirty="0">
                <a:latin typeface="Times New Roman"/>
                <a:cs typeface="Times New Roman"/>
              </a:rPr>
              <a:t>spirituali della  </a:t>
            </a:r>
            <a:r>
              <a:rPr sz="1200" spc="-5" dirty="0">
                <a:latin typeface="Times New Roman"/>
                <a:cs typeface="Times New Roman"/>
              </a:rPr>
              <a:t>verità divina presso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dell’umanità,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ragione valida perché ai singoli discendenti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di  un tempo </a:t>
            </a:r>
            <a:r>
              <a:rPr sz="1200" spc="-5" dirty="0">
                <a:latin typeface="Times New Roman"/>
                <a:cs typeface="Times New Roman"/>
              </a:rPr>
              <a:t>siano fatte </a:t>
            </a:r>
            <a:r>
              <a:rPr sz="1200" dirty="0">
                <a:latin typeface="Times New Roman"/>
                <a:cs typeface="Times New Roman"/>
              </a:rPr>
              <a:t>patire le </a:t>
            </a:r>
            <a:r>
              <a:rPr sz="1200" spc="-5" dirty="0">
                <a:latin typeface="Times New Roman"/>
                <a:cs typeface="Times New Roman"/>
              </a:rPr>
              <a:t>persecuzioni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inflitte </a:t>
            </a:r>
            <a:r>
              <a:rPr sz="1200" dirty="0">
                <a:latin typeface="Times New Roman"/>
                <a:cs typeface="Times New Roman"/>
              </a:rPr>
              <a:t>loro da </a:t>
            </a:r>
            <a:r>
              <a:rPr sz="1200" spc="-5" dirty="0">
                <a:latin typeface="Times New Roman"/>
                <a:cs typeface="Times New Roman"/>
              </a:rPr>
              <a:t>intolleranti, indegni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settari professati </a:t>
            </a:r>
            <a:r>
              <a:rPr sz="1200" dirty="0">
                <a:latin typeface="Times New Roman"/>
                <a:cs typeface="Times New Roman"/>
              </a:rPr>
              <a:t>seguaci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era,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nascita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(1909.2) 175:2.2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quest’odio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persecuzione </a:t>
            </a:r>
            <a:r>
              <a:rPr sz="1200" spc="-5" dirty="0">
                <a:latin typeface="Times New Roman"/>
                <a:cs typeface="Times New Roman"/>
              </a:rPr>
              <a:t>irragionevoli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indegni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contro gli </a:t>
            </a:r>
            <a:r>
              <a:rPr sz="1200" dirty="0">
                <a:latin typeface="Times New Roman"/>
                <a:cs typeface="Times New Roman"/>
              </a:rPr>
              <a:t>Ebrei  </a:t>
            </a:r>
            <a:r>
              <a:rPr sz="1200" spc="-5" dirty="0">
                <a:latin typeface="Times New Roman"/>
                <a:cs typeface="Times New Roman"/>
              </a:rPr>
              <a:t>contemporanei, sono </a:t>
            </a:r>
            <a:r>
              <a:rPr sz="1200" dirty="0">
                <a:latin typeface="Times New Roman"/>
                <a:cs typeface="Times New Roman"/>
              </a:rPr>
              <a:t>terminati </a:t>
            </a:r>
            <a:r>
              <a:rPr sz="1200" spc="-5" dirty="0">
                <a:latin typeface="Times New Roman"/>
                <a:cs typeface="Times New Roman"/>
              </a:rPr>
              <a:t>nella sofferenza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morte di un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innocente e </a:t>
            </a:r>
            <a:r>
              <a:rPr sz="1200" spc="-5" dirty="0">
                <a:latin typeface="Times New Roman"/>
                <a:cs typeface="Times New Roman"/>
              </a:rPr>
              <a:t>inoffensivo,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cui antenati, 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 avevano sinceramente accettato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vangelo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morti </a:t>
            </a:r>
            <a:r>
              <a:rPr sz="1200" dirty="0">
                <a:latin typeface="Times New Roman"/>
                <a:cs typeface="Times New Roman"/>
              </a:rPr>
              <a:t>stoicamente </a:t>
            </a:r>
            <a:r>
              <a:rPr sz="1200" spc="-5" dirty="0">
                <a:latin typeface="Times New Roman"/>
                <a:cs typeface="Times New Roman"/>
              </a:rPr>
              <a:t>per quella </a:t>
            </a:r>
            <a:r>
              <a:rPr sz="1200" dirty="0">
                <a:latin typeface="Times New Roman"/>
                <a:cs typeface="Times New Roman"/>
              </a:rPr>
              <a:t>verità alla </a:t>
            </a:r>
            <a:r>
              <a:rPr sz="1200" spc="-5" dirty="0">
                <a:latin typeface="Times New Roman"/>
                <a:cs typeface="Times New Roman"/>
              </a:rPr>
              <a:t>quale credevano con </a:t>
            </a:r>
            <a:r>
              <a:rPr sz="1200" spc="10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cuore. Quale brivido d’orrore </a:t>
            </a:r>
            <a:r>
              <a:rPr sz="1200" dirty="0">
                <a:latin typeface="Times New Roman"/>
                <a:cs typeface="Times New Roman"/>
              </a:rPr>
              <a:t>passa </a:t>
            </a:r>
            <a:r>
              <a:rPr sz="1200" spc="-5" dirty="0">
                <a:latin typeface="Times New Roman"/>
                <a:cs typeface="Times New Roman"/>
              </a:rPr>
              <a:t>sugli esseri </a:t>
            </a:r>
            <a:r>
              <a:rPr sz="1200" dirty="0">
                <a:latin typeface="Times New Roman"/>
                <a:cs typeface="Times New Roman"/>
              </a:rPr>
              <a:t>celesti che </a:t>
            </a:r>
            <a:r>
              <a:rPr sz="1200" spc="-5" dirty="0">
                <a:latin typeface="Times New Roman"/>
                <a:cs typeface="Times New Roman"/>
              </a:rPr>
              <a:t>stanno </a:t>
            </a:r>
            <a:r>
              <a:rPr sz="1200" dirty="0">
                <a:latin typeface="Times New Roman"/>
                <a:cs typeface="Times New Roman"/>
              </a:rPr>
              <a:t>osservando, </a:t>
            </a:r>
            <a:r>
              <a:rPr sz="1200" spc="-5" dirty="0">
                <a:latin typeface="Times New Roman"/>
                <a:cs typeface="Times New Roman"/>
              </a:rPr>
              <a:t>quando vedono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pretesi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compiacersi  nel perseguitare, </a:t>
            </a:r>
            <a:r>
              <a:rPr sz="1200" dirty="0">
                <a:latin typeface="Times New Roman"/>
                <a:cs typeface="Times New Roman"/>
              </a:rPr>
              <a:t>molestare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uccidere i </a:t>
            </a:r>
            <a:r>
              <a:rPr sz="1200" spc="-5" dirty="0">
                <a:latin typeface="Times New Roman"/>
                <a:cs typeface="Times New Roman"/>
              </a:rPr>
              <a:t>discendenti 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di Matteo e di altri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Palestina  </a:t>
            </a:r>
            <a:r>
              <a:rPr sz="1200" spc="-5" dirty="0">
                <a:latin typeface="Times New Roman"/>
                <a:cs typeface="Times New Roman"/>
              </a:rPr>
              <a:t>che donarono così gloriosamente </a:t>
            </a:r>
            <a:r>
              <a:rPr sz="1200" dirty="0">
                <a:latin typeface="Times New Roman"/>
                <a:cs typeface="Times New Roman"/>
              </a:rPr>
              <a:t>la loro vita come primi martiri del </a:t>
            </a:r>
            <a:r>
              <a:rPr sz="1200" spc="-5" dirty="0">
                <a:latin typeface="Times New Roman"/>
                <a:cs typeface="Times New Roman"/>
              </a:rPr>
              <a:t>vangelo del regno dei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731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(1909.3) 175:2.3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assurdo costringere dei figli innocenti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peccati dei loro progenitori, misfatti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 ignorano completamente </a:t>
            </a:r>
            <a:r>
              <a:rPr sz="1200" dirty="0">
                <a:latin typeface="Times New Roman"/>
                <a:cs typeface="Times New Roman"/>
              </a:rPr>
              <a:t>e di cui non possono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essere responsabili!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compiono tali </a:t>
            </a:r>
            <a:r>
              <a:rPr sz="1200" spc="-5" dirty="0">
                <a:latin typeface="Times New Roman"/>
                <a:cs typeface="Times New Roman"/>
              </a:rPr>
              <a:t>cattive azioni nel </a:t>
            </a:r>
            <a:r>
              <a:rPr sz="1200" dirty="0">
                <a:latin typeface="Times New Roman"/>
                <a:cs typeface="Times New Roman"/>
              </a:rPr>
              <a:t>nome di uno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discepoli ad amare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loro nemici!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divenuto necessario,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racconto </a:t>
            </a:r>
            <a:r>
              <a:rPr sz="1200" dirty="0">
                <a:latin typeface="Times New Roman"/>
                <a:cs typeface="Times New Roman"/>
              </a:rPr>
              <a:t>della vita di Gesù, 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il modo in </a:t>
            </a:r>
            <a:r>
              <a:rPr sz="1200" spc="-5" dirty="0">
                <a:latin typeface="Times New Roman"/>
                <a:cs typeface="Times New Roman"/>
              </a:rPr>
              <a:t>cui taluni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compatrioti ebrei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respinsero </a:t>
            </a:r>
            <a:r>
              <a:rPr sz="1200" dirty="0">
                <a:latin typeface="Times New Roman"/>
                <a:cs typeface="Times New Roman"/>
              </a:rPr>
              <a:t>e cospirarono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provocare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morte infamante. Ma  vorremmo </a:t>
            </a:r>
            <a:r>
              <a:rPr sz="1200" dirty="0">
                <a:latin typeface="Times New Roman"/>
                <a:cs typeface="Times New Roman"/>
              </a:rPr>
              <a:t>avvertire tutti </a:t>
            </a:r>
            <a:r>
              <a:rPr sz="1200" spc="-5" dirty="0">
                <a:latin typeface="Times New Roman"/>
                <a:cs typeface="Times New Roman"/>
              </a:rPr>
              <a:t>coloro che leggono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narrazione, che </a:t>
            </a:r>
            <a:r>
              <a:rPr sz="1200" dirty="0">
                <a:latin typeface="Times New Roman"/>
                <a:cs typeface="Times New Roman"/>
              </a:rPr>
              <a:t>la presentazione di un tale </a:t>
            </a:r>
            <a:r>
              <a:rPr sz="1200" spc="-5" dirty="0">
                <a:latin typeface="Times New Roman"/>
                <a:cs typeface="Times New Roman"/>
              </a:rPr>
              <a:t>racconto storico </a:t>
            </a:r>
            <a:r>
              <a:rPr sz="1200" dirty="0">
                <a:latin typeface="Times New Roman"/>
                <a:cs typeface="Times New Roman"/>
              </a:rPr>
              <a:t>non giustifica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640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01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l’odio </a:t>
            </a:r>
            <a:r>
              <a:rPr sz="1200" spc="-5" dirty="0">
                <a:latin typeface="Times New Roman"/>
                <a:cs typeface="Times New Roman"/>
              </a:rPr>
              <a:t>ingiusto,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perdona </a:t>
            </a:r>
            <a:r>
              <a:rPr sz="1200" dirty="0">
                <a:latin typeface="Times New Roman"/>
                <a:cs typeface="Times New Roman"/>
              </a:rPr>
              <a:t>l’iniquo </a:t>
            </a:r>
            <a:r>
              <a:rPr sz="1200" spc="-5" dirty="0">
                <a:latin typeface="Times New Roman"/>
                <a:cs typeface="Times New Roman"/>
              </a:rPr>
              <a:t>atteggiamento mentale </a:t>
            </a:r>
            <a:r>
              <a:rPr sz="1200" dirty="0">
                <a:latin typeface="Times New Roman"/>
                <a:cs typeface="Times New Roman"/>
              </a:rPr>
              <a:t>che così </a:t>
            </a:r>
            <a:r>
              <a:rPr sz="1200" spc="-5" dirty="0">
                <a:latin typeface="Times New Roman"/>
                <a:cs typeface="Times New Roman"/>
              </a:rPr>
              <a:t>tanti professati </a:t>
            </a:r>
            <a:r>
              <a:rPr sz="1200" dirty="0">
                <a:latin typeface="Times New Roman"/>
                <a:cs typeface="Times New Roman"/>
              </a:rPr>
              <a:t>cristiani </a:t>
            </a:r>
            <a:r>
              <a:rPr sz="1200" spc="-5" dirty="0">
                <a:latin typeface="Times New Roman"/>
                <a:cs typeface="Times New Roman"/>
              </a:rPr>
              <a:t>hanno mantenuto </a:t>
            </a:r>
            <a:r>
              <a:rPr sz="1200" dirty="0">
                <a:latin typeface="Times New Roman"/>
                <a:cs typeface="Times New Roman"/>
              </a:rPr>
              <a:t>verso i  </a:t>
            </a:r>
            <a:r>
              <a:rPr sz="1200" spc="-5" dirty="0">
                <a:latin typeface="Times New Roman"/>
                <a:cs typeface="Times New Roman"/>
              </a:rPr>
              <a:t>singoli Ebrei </a:t>
            </a:r>
            <a:r>
              <a:rPr sz="1200" dirty="0">
                <a:latin typeface="Times New Roman"/>
                <a:cs typeface="Times New Roman"/>
              </a:rPr>
              <a:t>per molti </a:t>
            </a:r>
            <a:r>
              <a:rPr sz="1200" spc="-5" dirty="0">
                <a:latin typeface="Times New Roman"/>
                <a:cs typeface="Times New Roman"/>
              </a:rPr>
              <a:t>secoli.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nel regno, coloro che </a:t>
            </a:r>
            <a:r>
              <a:rPr sz="1200" dirty="0">
                <a:latin typeface="Times New Roman"/>
                <a:cs typeface="Times New Roman"/>
              </a:rPr>
              <a:t>seguono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cessare </a:t>
            </a:r>
            <a:r>
              <a:rPr sz="1200" dirty="0">
                <a:latin typeface="Times New Roman"/>
                <a:cs typeface="Times New Roman"/>
              </a:rPr>
              <a:t>di maltrattare il  </a:t>
            </a:r>
            <a:r>
              <a:rPr sz="1200" spc="-5" dirty="0">
                <a:latin typeface="Times New Roman"/>
                <a:cs typeface="Times New Roman"/>
              </a:rPr>
              <a:t>singolo Ebreo come fosse colpevole </a:t>
            </a:r>
            <a:r>
              <a:rPr sz="1200" dirty="0">
                <a:latin typeface="Times New Roman"/>
                <a:cs typeface="Times New Roman"/>
              </a:rPr>
              <a:t>del ripudio e </a:t>
            </a:r>
            <a:r>
              <a:rPr sz="1200" spc="-5" dirty="0">
                <a:latin typeface="Times New Roman"/>
                <a:cs typeface="Times New Roman"/>
              </a:rPr>
              <a:t>della crocifissione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suo Figlio Creatore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cessato  di </a:t>
            </a:r>
            <a:r>
              <a:rPr sz="1200" spc="-5" dirty="0">
                <a:latin typeface="Times New Roman"/>
                <a:cs typeface="Times New Roman"/>
              </a:rPr>
              <a:t>amare gli Ebrei. Dio </a:t>
            </a:r>
            <a:r>
              <a:rPr sz="1200" dirty="0">
                <a:latin typeface="Times New Roman"/>
                <a:cs typeface="Times New Roman"/>
              </a:rPr>
              <a:t>non fa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è per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riunione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decisiva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Sinedrio</a:t>
            </a:r>
            <a:endParaRPr sz="1600">
              <a:latin typeface="Times New Roman"/>
              <a:cs typeface="Times New Roman"/>
            </a:endParaRPr>
          </a:p>
          <a:p>
            <a:pPr marL="63500" marR="18605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(1909.4) 175:3.1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decisiva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convocata </a:t>
            </a:r>
            <a:r>
              <a:rPr sz="1200" dirty="0">
                <a:latin typeface="Times New Roman"/>
                <a:cs typeface="Times New Roman"/>
              </a:rPr>
              <a:t>per le otto di questo </a:t>
            </a:r>
            <a:r>
              <a:rPr sz="1200" spc="-5" dirty="0">
                <a:latin typeface="Times New Roman"/>
                <a:cs typeface="Times New Roman"/>
              </a:rPr>
              <a:t>martedì sera.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occasioni precedenti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corte </a:t>
            </a:r>
            <a:r>
              <a:rPr sz="1200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aveva ufficiosamente </a:t>
            </a:r>
            <a:r>
              <a:rPr sz="1200" spc="-5" dirty="0">
                <a:latin typeface="Times New Roman"/>
                <a:cs typeface="Times New Roman"/>
              </a:rPr>
              <a:t>decretato </a:t>
            </a:r>
            <a:r>
              <a:rPr sz="1200" dirty="0">
                <a:latin typeface="Times New Roman"/>
                <a:cs typeface="Times New Roman"/>
              </a:rPr>
              <a:t>la morte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augusto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dirigente  </a:t>
            </a:r>
            <a:r>
              <a:rPr sz="1200" spc="-5" dirty="0">
                <a:latin typeface="Times New Roman"/>
                <a:cs typeface="Times New Roman"/>
              </a:rPr>
              <a:t>aveva determinato </a:t>
            </a:r>
            <a:r>
              <a:rPr sz="1200" dirty="0">
                <a:latin typeface="Times New Roman"/>
                <a:cs typeface="Times New Roman"/>
              </a:rPr>
              <a:t>di porre </a:t>
            </a:r>
            <a:r>
              <a:rPr sz="1200" spc="-5" dirty="0">
                <a:latin typeface="Times New Roman"/>
                <a:cs typeface="Times New Roman"/>
              </a:rPr>
              <a:t>fine alla sua </a:t>
            </a:r>
            <a:r>
              <a:rPr sz="1200" dirty="0">
                <a:latin typeface="Times New Roman"/>
                <a:cs typeface="Times New Roman"/>
              </a:rPr>
              <a:t>opera, ma mai </a:t>
            </a:r>
            <a:r>
              <a:rPr sz="1200" spc="-5" dirty="0">
                <a:latin typeface="Times New Roman"/>
                <a:cs typeface="Times New Roman"/>
              </a:rPr>
              <a:t>prima aveva </a:t>
            </a:r>
            <a:r>
              <a:rPr sz="1200" dirty="0">
                <a:latin typeface="Times New Roman"/>
                <a:cs typeface="Times New Roman"/>
              </a:rPr>
              <a:t>deciso di </a:t>
            </a:r>
            <a:r>
              <a:rPr sz="1200" spc="-5" dirty="0">
                <a:latin typeface="Times New Roman"/>
                <a:cs typeface="Times New Roman"/>
              </a:rPr>
              <a:t>arrestarlo </a:t>
            </a:r>
            <a:r>
              <a:rPr sz="1200" dirty="0">
                <a:latin typeface="Times New Roman"/>
                <a:cs typeface="Times New Roman"/>
              </a:rPr>
              <a:t>e di determinare la sua morte a qualsiasi  </a:t>
            </a:r>
            <a:r>
              <a:rPr sz="1200" spc="-5" dirty="0">
                <a:latin typeface="Times New Roman"/>
                <a:cs typeface="Times New Roman"/>
              </a:rPr>
              <a:t>costo. Fu poco </a:t>
            </a:r>
            <a:r>
              <a:rPr sz="1200" dirty="0">
                <a:latin typeface="Times New Roman"/>
                <a:cs typeface="Times New Roman"/>
              </a:rPr>
              <a:t>prima di mezzanotte di questo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aprile dell’anno </a:t>
            </a:r>
            <a:r>
              <a:rPr sz="1200" spc="5" dirty="0">
                <a:latin typeface="Times New Roman"/>
                <a:cs typeface="Times New Roman"/>
              </a:rPr>
              <a:t>30 </a:t>
            </a:r>
            <a:r>
              <a:rPr sz="1200" dirty="0">
                <a:latin typeface="Times New Roman"/>
                <a:cs typeface="Times New Roman"/>
              </a:rPr>
              <a:t>d.C.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Sinedrio, </a:t>
            </a:r>
            <a:r>
              <a:rPr sz="1200" dirty="0">
                <a:latin typeface="Times New Roman"/>
                <a:cs typeface="Times New Roman"/>
              </a:rPr>
              <a:t>qual </a:t>
            </a:r>
            <a:r>
              <a:rPr sz="1200" spc="-5" dirty="0">
                <a:latin typeface="Times New Roman"/>
                <a:cs typeface="Times New Roman"/>
              </a:rPr>
              <a:t>era allora costituito, </a:t>
            </a:r>
            <a:r>
              <a:rPr sz="1200" dirty="0">
                <a:latin typeface="Times New Roman"/>
                <a:cs typeface="Times New Roman"/>
              </a:rPr>
              <a:t>votò  </a:t>
            </a:r>
            <a:r>
              <a:rPr sz="1200" spc="-5" dirty="0">
                <a:latin typeface="Times New Roman"/>
                <a:cs typeface="Times New Roman"/>
              </a:rPr>
              <a:t>ufficialmente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all’unanimità </a:t>
            </a:r>
            <a:r>
              <a:rPr sz="1200" spc="-5" dirty="0">
                <a:latin typeface="Times New Roman"/>
                <a:cs typeface="Times New Roman"/>
              </a:rPr>
              <a:t>d’infliggere </a:t>
            </a:r>
            <a:r>
              <a:rPr sz="1200" dirty="0">
                <a:latin typeface="Times New Roman"/>
                <a:cs typeface="Times New Roman"/>
              </a:rPr>
              <a:t>la pena di </a:t>
            </a:r>
            <a:r>
              <a:rPr sz="1200" spc="-5" dirty="0">
                <a:latin typeface="Times New Roman"/>
                <a:cs typeface="Times New Roman"/>
              </a:rPr>
              <a:t>morte 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a </a:t>
            </a:r>
            <a:r>
              <a:rPr sz="1200" spc="-5" dirty="0">
                <a:latin typeface="Times New Roman"/>
                <a:cs typeface="Times New Roman"/>
              </a:rPr>
              <a:t>Lazzaro. Questa fu </a:t>
            </a:r>
            <a:r>
              <a:rPr sz="1200" dirty="0">
                <a:latin typeface="Times New Roman"/>
                <a:cs typeface="Times New Roman"/>
              </a:rPr>
              <a:t>la risposta </a:t>
            </a:r>
            <a:r>
              <a:rPr sz="1200" spc="-5" dirty="0">
                <a:latin typeface="Times New Roman"/>
                <a:cs typeface="Times New Roman"/>
              </a:rPr>
              <a:t>all’ultimo appello del  Maestro ai dirigenti degli Ebrei,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aveva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nel Tempio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poche ore prima,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rappresentava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reazione di aspro  </a:t>
            </a:r>
            <a:r>
              <a:rPr sz="1200" spc="-5" dirty="0">
                <a:latin typeface="Times New Roman"/>
                <a:cs typeface="Times New Roman"/>
              </a:rPr>
              <a:t>risentimento verso l’ultima vigorosa accusa di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contro questi stessi gran sacerdoti ed </a:t>
            </a:r>
            <a:r>
              <a:rPr sz="1200" dirty="0">
                <a:latin typeface="Times New Roman"/>
                <a:cs typeface="Times New Roman"/>
              </a:rPr>
              <a:t>impenitenti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Farisei.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L’approvazione della </a:t>
            </a:r>
            <a:r>
              <a:rPr sz="1200" dirty="0">
                <a:latin typeface="Times New Roman"/>
                <a:cs typeface="Times New Roman"/>
              </a:rPr>
              <a:t>condanna a morte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(prima ancora del suo giudizio)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replica del Sinedrio </a:t>
            </a:r>
            <a:r>
              <a:rPr sz="1200" dirty="0">
                <a:latin typeface="Times New Roman"/>
                <a:cs typeface="Times New Roman"/>
              </a:rPr>
              <a:t>all’ultima </a:t>
            </a:r>
            <a:r>
              <a:rPr sz="1200" spc="-5" dirty="0">
                <a:latin typeface="Times New Roman"/>
                <a:cs typeface="Times New Roman"/>
              </a:rPr>
              <a:t>offerta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celeste, </a:t>
            </a:r>
            <a:r>
              <a:rPr sz="1200" dirty="0">
                <a:latin typeface="Times New Roman"/>
                <a:cs typeface="Times New Roman"/>
              </a:rPr>
              <a:t>da estendersi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in quanto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282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(1910.1) 175:3.2 </a:t>
            </a:r>
            <a:r>
              <a:rPr sz="1200" spc="-5" dirty="0">
                <a:latin typeface="Times New Roman"/>
                <a:cs typeface="Times New Roman"/>
              </a:rPr>
              <a:t>A 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furono lasciati terminare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periodo di vita </a:t>
            </a:r>
            <a:r>
              <a:rPr sz="1200" spc="-5" dirty="0">
                <a:latin typeface="Times New Roman"/>
                <a:cs typeface="Times New Roman"/>
              </a:rPr>
              <a:t>nazionale </a:t>
            </a:r>
            <a:r>
              <a:rPr sz="1200" dirty="0">
                <a:latin typeface="Times New Roman"/>
                <a:cs typeface="Times New Roman"/>
              </a:rPr>
              <a:t>in completa  </a:t>
            </a:r>
            <a:r>
              <a:rPr sz="1200" spc="-5" dirty="0">
                <a:latin typeface="Times New Roman"/>
                <a:cs typeface="Times New Roman"/>
              </a:rPr>
              <a:t>conformità con </a:t>
            </a:r>
            <a:r>
              <a:rPr sz="1200" dirty="0">
                <a:latin typeface="Times New Roman"/>
                <a:cs typeface="Times New Roman"/>
              </a:rPr>
              <a:t>il loro status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Israele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ripudiato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dirty="0">
                <a:latin typeface="Times New Roman"/>
                <a:cs typeface="Times New Roman"/>
              </a:rPr>
              <a:t>che aveva fatto un  </a:t>
            </a:r>
            <a:r>
              <a:rPr sz="1200" spc="-5" dirty="0">
                <a:latin typeface="Times New Roman"/>
                <a:cs typeface="Times New Roman"/>
              </a:rPr>
              <a:t>patto con Abramo, </a:t>
            </a:r>
            <a:r>
              <a:rPr sz="1200" dirty="0">
                <a:latin typeface="Times New Roman"/>
                <a:cs typeface="Times New Roman"/>
              </a:rPr>
              <a:t>ed il piano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distrutto.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L’alleanza </a:t>
            </a:r>
            <a:r>
              <a:rPr sz="1200" dirty="0">
                <a:latin typeface="Times New Roman"/>
                <a:cs typeface="Times New Roman"/>
              </a:rPr>
              <a:t>divina era </a:t>
            </a:r>
            <a:r>
              <a:rPr sz="1200" spc="-5" dirty="0">
                <a:latin typeface="Times New Roman"/>
                <a:cs typeface="Times New Roman"/>
              </a:rPr>
              <a:t>stata abrogata </a:t>
            </a:r>
            <a:r>
              <a:rPr sz="1200" dirty="0">
                <a:latin typeface="Times New Roman"/>
                <a:cs typeface="Times New Roman"/>
              </a:rPr>
              <a:t>e la fine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si </a:t>
            </a:r>
            <a:r>
              <a:rPr sz="1200" dirty="0">
                <a:latin typeface="Times New Roman"/>
                <a:cs typeface="Times New Roman"/>
              </a:rPr>
              <a:t>avvicinava a </a:t>
            </a:r>
            <a:r>
              <a:rPr sz="1200" spc="-5" dirty="0">
                <a:latin typeface="Times New Roman"/>
                <a:cs typeface="Times New Roman"/>
              </a:rPr>
              <a:t>grandi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752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76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(1910.2) 175:3.3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ufficiali del Sinedrio ricevettero 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arrestare Gesù </a:t>
            </a:r>
            <a:r>
              <a:rPr sz="1200" dirty="0">
                <a:latin typeface="Times New Roman"/>
                <a:cs typeface="Times New Roman"/>
              </a:rPr>
              <a:t>il mattino </a:t>
            </a:r>
            <a:r>
              <a:rPr sz="1200" spc="-5" dirty="0">
                <a:latin typeface="Times New Roman"/>
                <a:cs typeface="Times New Roman"/>
              </a:rPr>
              <a:t>successivo presto,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doveva essere </a:t>
            </a:r>
            <a:r>
              <a:rPr sz="1200" dirty="0">
                <a:latin typeface="Times New Roman"/>
                <a:cs typeface="Times New Roman"/>
              </a:rPr>
              <a:t>preso in pubblico. </a:t>
            </a:r>
            <a:r>
              <a:rPr sz="1200" spc="-5" dirty="0">
                <a:latin typeface="Times New Roman"/>
                <a:cs typeface="Times New Roman"/>
              </a:rPr>
              <a:t>Essi dovevano organizzarsi per arrestarlo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segreto, </a:t>
            </a:r>
            <a:r>
              <a:rPr sz="1200" dirty="0">
                <a:latin typeface="Times New Roman"/>
                <a:cs typeface="Times New Roman"/>
              </a:rPr>
              <a:t>preferibilmente </a:t>
            </a:r>
            <a:r>
              <a:rPr sz="1200" spc="-5" dirty="0">
                <a:latin typeface="Times New Roman"/>
                <a:cs typeface="Times New Roman"/>
              </a:rPr>
              <a:t>all’improvviso </a:t>
            </a:r>
            <a:r>
              <a:rPr sz="1200" dirty="0">
                <a:latin typeface="Times New Roman"/>
                <a:cs typeface="Times New Roman"/>
              </a:rPr>
              <a:t>e di notte.  </a:t>
            </a:r>
            <a:r>
              <a:rPr sz="1200" spc="-5" dirty="0">
                <a:latin typeface="Times New Roman"/>
                <a:cs typeface="Times New Roman"/>
              </a:rPr>
              <a:t>Comprendendo che egli </a:t>
            </a:r>
            <a:r>
              <a:rPr sz="1200" dirty="0">
                <a:latin typeface="Times New Roman"/>
                <a:cs typeface="Times New Roman"/>
              </a:rPr>
              <a:t>poteva non </a:t>
            </a:r>
            <a:r>
              <a:rPr sz="1200" spc="-5" dirty="0">
                <a:latin typeface="Times New Roman"/>
                <a:cs typeface="Times New Roman"/>
              </a:rPr>
              <a:t>tornare quel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(mercoledì) per insegnare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Tempio, essi ordinarono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ufficiali del  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“condurlo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all’alta corte </a:t>
            </a:r>
            <a:r>
              <a:rPr sz="1200" dirty="0">
                <a:latin typeface="Times New Roman"/>
                <a:cs typeface="Times New Roman"/>
              </a:rPr>
              <a:t>ebraica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entro </a:t>
            </a:r>
            <a:r>
              <a:rPr sz="1200" dirty="0">
                <a:latin typeface="Times New Roman"/>
                <a:cs typeface="Times New Roman"/>
              </a:rPr>
              <a:t>mezzanotte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giovedì”.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situazione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Gerusalemme</a:t>
            </a:r>
            <a:endParaRPr sz="1600">
              <a:latin typeface="Times New Roman"/>
              <a:cs typeface="Times New Roman"/>
            </a:endParaRPr>
          </a:p>
          <a:p>
            <a:pPr marL="63500" marR="14668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(1910.3) 175:4.1 </a:t>
            </a:r>
            <a:r>
              <a:rPr sz="1200" spc="-5" dirty="0">
                <a:latin typeface="Times New Roman"/>
                <a:cs typeface="Times New Roman"/>
              </a:rPr>
              <a:t>Al termine dell’ultimo 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 Tempio,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furono lasciati </a:t>
            </a:r>
            <a:r>
              <a:rPr sz="1200" dirty="0">
                <a:latin typeface="Times New Roman"/>
                <a:cs typeface="Times New Roman"/>
              </a:rPr>
              <a:t>ancora una volta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confusione e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costernazione.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cominciasse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terribile </a:t>
            </a:r>
            <a:r>
              <a:rPr sz="1200" dirty="0">
                <a:latin typeface="Times New Roman"/>
                <a:cs typeface="Times New Roman"/>
              </a:rPr>
              <a:t>requisitoria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ebrei, </a:t>
            </a:r>
            <a:r>
              <a:rPr sz="1200" dirty="0">
                <a:latin typeface="Times New Roman"/>
                <a:cs typeface="Times New Roman"/>
              </a:rPr>
              <a:t>Giuda era </a:t>
            </a:r>
            <a:r>
              <a:rPr sz="1200" spc="-5" dirty="0">
                <a:latin typeface="Times New Roman"/>
                <a:cs typeface="Times New Roman"/>
              </a:rPr>
              <a:t>tornato al  Tempio, cosicché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dodici ascoltarono questa seconda </a:t>
            </a:r>
            <a:r>
              <a:rPr sz="1200" dirty="0">
                <a:latin typeface="Times New Roman"/>
                <a:cs typeface="Times New Roman"/>
              </a:rPr>
              <a:t>metà dell’ultimo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 </a:t>
            </a:r>
            <a:r>
              <a:rPr sz="1200" dirty="0">
                <a:latin typeface="Times New Roman"/>
                <a:cs typeface="Times New Roman"/>
              </a:rPr>
              <a:t>Tempio. È un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che Giuda 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ascoltato </a:t>
            </a:r>
            <a:r>
              <a:rPr sz="1200" dirty="0">
                <a:latin typeface="Times New Roman"/>
                <a:cs typeface="Times New Roman"/>
              </a:rPr>
              <a:t>la prima metà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profferta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addio. Egli </a:t>
            </a:r>
            <a:r>
              <a:rPr sz="1200" dirty="0">
                <a:latin typeface="Times New Roman"/>
                <a:cs typeface="Times New Roman"/>
              </a:rPr>
              <a:t>non aveva ascoltato  </a:t>
            </a:r>
            <a:r>
              <a:rPr sz="1200" spc="-5" dirty="0">
                <a:latin typeface="Times New Roman"/>
                <a:cs typeface="Times New Roman"/>
              </a:rPr>
              <a:t>quest’ultima offerta </a:t>
            </a:r>
            <a:r>
              <a:rPr sz="1200" dirty="0">
                <a:latin typeface="Times New Roman"/>
                <a:cs typeface="Times New Roman"/>
              </a:rPr>
              <a:t>di misericordia </a:t>
            </a:r>
            <a:r>
              <a:rPr sz="1200" spc="-5" dirty="0">
                <a:latin typeface="Times New Roman"/>
                <a:cs typeface="Times New Roman"/>
              </a:rPr>
              <a:t>ai capi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era ancora in riunione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parenti </a:t>
            </a:r>
            <a:r>
              <a:rPr sz="1200" spc="-5" dirty="0">
                <a:latin typeface="Times New Roman"/>
                <a:cs typeface="Times New Roman"/>
              </a:rPr>
              <a:t>ed amici Sadducei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quali aveva mangiato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cui aveva conferito sul </a:t>
            </a:r>
            <a:r>
              <a:rPr sz="1200" dirty="0">
                <a:latin typeface="Times New Roman"/>
                <a:cs typeface="Times New Roman"/>
              </a:rPr>
              <a:t>modo più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dissociarsi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apostoli. </a:t>
            </a:r>
            <a:r>
              <a:rPr sz="1200" spc="-1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mentre ascoltava </a:t>
            </a:r>
            <a:r>
              <a:rPr sz="1200" dirty="0">
                <a:latin typeface="Times New Roman"/>
                <a:cs typeface="Times New Roman"/>
              </a:rPr>
              <a:t>l’accusa </a:t>
            </a:r>
            <a:r>
              <a:rPr sz="1200" spc="-5" dirty="0">
                <a:latin typeface="Times New Roman"/>
                <a:cs typeface="Times New Roman"/>
              </a:rPr>
              <a:t>finale del Maestro ai </a:t>
            </a:r>
            <a:r>
              <a:rPr sz="1200" dirty="0">
                <a:latin typeface="Times New Roman"/>
                <a:cs typeface="Times New Roman"/>
              </a:rPr>
              <a:t>capi e </a:t>
            </a:r>
            <a:r>
              <a:rPr sz="1200" spc="-5" dirty="0">
                <a:latin typeface="Times New Roman"/>
                <a:cs typeface="Times New Roman"/>
              </a:rPr>
              <a:t>ai dirigenti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Giuda decise </a:t>
            </a:r>
            <a:r>
              <a:rPr sz="1200" dirty="0">
                <a:latin typeface="Times New Roman"/>
                <a:cs typeface="Times New Roman"/>
              </a:rPr>
              <a:t>di abbandonare definitivamente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812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evangelico </a:t>
            </a:r>
            <a:r>
              <a:rPr sz="1200" dirty="0">
                <a:latin typeface="Times New Roman"/>
                <a:cs typeface="Times New Roman"/>
              </a:rPr>
              <a:t>e di lavarsi le </a:t>
            </a:r>
            <a:r>
              <a:rPr sz="1200" spc="-5" dirty="0">
                <a:latin typeface="Times New Roman"/>
                <a:cs typeface="Times New Roman"/>
              </a:rPr>
              <a:t>mani dell’intera </a:t>
            </a:r>
            <a:r>
              <a:rPr sz="1200" dirty="0">
                <a:latin typeface="Times New Roman"/>
                <a:cs typeface="Times New Roman"/>
              </a:rPr>
              <a:t>impresa. </a:t>
            </a:r>
            <a:r>
              <a:rPr sz="1200" spc="-5" dirty="0">
                <a:latin typeface="Times New Roman"/>
                <a:cs typeface="Times New Roman"/>
              </a:rPr>
              <a:t>Ciononostante egli lasciò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 dei dodici,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Oliveto, </a:t>
            </a:r>
            <a:r>
              <a:rPr sz="1200" dirty="0">
                <a:latin typeface="Times New Roman"/>
                <a:cs typeface="Times New Roman"/>
              </a:rPr>
              <a:t>dove,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ascoltò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fatidico discorso </a:t>
            </a:r>
            <a:r>
              <a:rPr sz="1200" dirty="0">
                <a:latin typeface="Times New Roman"/>
                <a:cs typeface="Times New Roman"/>
              </a:rPr>
              <a:t>sulla distruzione di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ebraica, </a:t>
            </a:r>
            <a:r>
              <a:rPr sz="1200" dirty="0">
                <a:latin typeface="Times New Roman"/>
                <a:cs typeface="Times New Roman"/>
              </a:rPr>
              <a:t>e rimase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quel martedì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nuovo campo vicino 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Getsemani.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(1910.4) 175:4.2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che ascoltò Gesù passare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misericordioso </a:t>
            </a:r>
            <a:r>
              <a:rPr sz="1200" dirty="0">
                <a:latin typeface="Times New Roman"/>
                <a:cs typeface="Times New Roman"/>
              </a:rPr>
              <a:t>appello ai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a quell’improvviso </a:t>
            </a:r>
            <a:r>
              <a:rPr sz="1200" spc="-5" dirty="0">
                <a:latin typeface="Times New Roman"/>
                <a:cs typeface="Times New Roman"/>
              </a:rPr>
              <a:t>ed aspro  rimprovero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rasentava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spietata accusa, </a:t>
            </a:r>
            <a:r>
              <a:rPr sz="1200" dirty="0">
                <a:latin typeface="Times New Roman"/>
                <a:cs typeface="Times New Roman"/>
              </a:rPr>
              <a:t>rimase stordita e </a:t>
            </a:r>
            <a:r>
              <a:rPr sz="1200" spc="-5" dirty="0">
                <a:latin typeface="Times New Roman"/>
                <a:cs typeface="Times New Roman"/>
              </a:rPr>
              <a:t>confusa.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Sinedrio pronunciava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sentenza di  morte </a:t>
            </a:r>
            <a:r>
              <a:rPr sz="1200" spc="-5" dirty="0">
                <a:latin typeface="Times New Roman"/>
                <a:cs typeface="Times New Roman"/>
              </a:rPr>
              <a:t>contro Gesù, </a:t>
            </a:r>
            <a:r>
              <a:rPr sz="1200" dirty="0">
                <a:latin typeface="Times New Roman"/>
                <a:cs typeface="Times New Roman"/>
              </a:rPr>
              <a:t>e mentre il </a:t>
            </a:r>
            <a:r>
              <a:rPr sz="1200" spc="-5" dirty="0">
                <a:latin typeface="Times New Roman"/>
                <a:cs typeface="Times New Roman"/>
              </a:rPr>
              <a:t>Maestro stava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alcuni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sul Monte degli </a:t>
            </a:r>
            <a:r>
              <a:rPr sz="1200" dirty="0">
                <a:latin typeface="Times New Roman"/>
                <a:cs typeface="Times New Roman"/>
              </a:rPr>
              <a:t>Olivi </a:t>
            </a:r>
            <a:r>
              <a:rPr sz="1200" spc="-5" dirty="0">
                <a:latin typeface="Times New Roman"/>
                <a:cs typeface="Times New Roman"/>
              </a:rPr>
              <a:t>predicendo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ebraica,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Gerusalemme si era impegnata nella </a:t>
            </a:r>
            <a:r>
              <a:rPr sz="1200" spc="5" dirty="0">
                <a:latin typeface="Times New Roman"/>
                <a:cs typeface="Times New Roman"/>
              </a:rPr>
              <a:t>seria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prudente discussione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sola domanda: </a:t>
            </a:r>
            <a:r>
              <a:rPr sz="1200" dirty="0">
                <a:latin typeface="Times New Roman"/>
                <a:cs typeface="Times New Roman"/>
              </a:rPr>
              <a:t>“Che </a:t>
            </a:r>
            <a:r>
              <a:rPr sz="1200" spc="-5" dirty="0">
                <a:latin typeface="Times New Roman"/>
                <a:cs typeface="Times New Roman"/>
              </a:rPr>
              <a:t>cosa  faranno </a:t>
            </a:r>
            <a:r>
              <a:rPr sz="1200" dirty="0">
                <a:latin typeface="Times New Roman"/>
                <a:cs typeface="Times New Roman"/>
              </a:rPr>
              <a:t>di Gesù?”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41334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(1910.5) 175:4.3 </a:t>
            </a:r>
            <a:r>
              <a:rPr sz="1200" spc="-5" dirty="0">
                <a:latin typeface="Times New Roman"/>
                <a:cs typeface="Times New Roman"/>
              </a:rPr>
              <a:t>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Nicodemo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trenta eminenti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credevano segretamente nel regno si riunirono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discussero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condotta avrebbero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seguire nel caso </a:t>
            </a:r>
            <a:r>
              <a:rPr sz="1200" dirty="0">
                <a:latin typeface="Times New Roman"/>
                <a:cs typeface="Times New Roman"/>
              </a:rPr>
              <a:t>fosse avvenuta </a:t>
            </a:r>
            <a:r>
              <a:rPr sz="1200" spc="-5" dirty="0">
                <a:latin typeface="Times New Roman"/>
                <a:cs typeface="Times New Roman"/>
              </a:rPr>
              <a:t>un’aperta </a:t>
            </a:r>
            <a:r>
              <a:rPr sz="1200" dirty="0">
                <a:latin typeface="Times New Roman"/>
                <a:cs typeface="Times New Roman"/>
              </a:rPr>
              <a:t>rottura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presenti furono </a:t>
            </a:r>
            <a:r>
              <a:rPr sz="1200" dirty="0">
                <a:latin typeface="Times New Roman"/>
                <a:cs typeface="Times New Roman"/>
              </a:rPr>
              <a:t>d’accordo che  </a:t>
            </a:r>
            <a:r>
              <a:rPr sz="1200" spc="-5" dirty="0">
                <a:latin typeface="Times New Roman"/>
                <a:cs typeface="Times New Roman"/>
              </a:rPr>
              <a:t>avrebbero fatto </a:t>
            </a:r>
            <a:r>
              <a:rPr sz="1200" dirty="0">
                <a:latin typeface="Times New Roman"/>
                <a:cs typeface="Times New Roman"/>
              </a:rPr>
              <a:t>aperta ammissione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devozione al Maestro nello stesso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avessero avuto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del suo  arresto. </a:t>
            </a:r>
            <a:r>
              <a:rPr sz="1200" dirty="0">
                <a:latin typeface="Times New Roman"/>
                <a:cs typeface="Times New Roman"/>
              </a:rPr>
              <a:t>E questo è proprio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fecero.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07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(1911.1) 175:4.4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Sadducei, </a:t>
            </a:r>
            <a:r>
              <a:rPr sz="1200" dirty="0">
                <a:latin typeface="Times New Roman"/>
                <a:cs typeface="Times New Roman"/>
              </a:rPr>
              <a:t>che ora </a:t>
            </a:r>
            <a:r>
              <a:rPr sz="1200" spc="-5" dirty="0">
                <a:latin typeface="Times New Roman"/>
                <a:cs typeface="Times New Roman"/>
              </a:rPr>
              <a:t>controllavano </a:t>
            </a:r>
            <a:r>
              <a:rPr sz="1200" dirty="0">
                <a:latin typeface="Times New Roman"/>
                <a:cs typeface="Times New Roman"/>
              </a:rPr>
              <a:t>e dominavano il </a:t>
            </a:r>
            <a:r>
              <a:rPr sz="1200" spc="-5" dirty="0">
                <a:latin typeface="Times New Roman"/>
                <a:cs typeface="Times New Roman"/>
              </a:rPr>
              <a:t>Sinedrio, erano desiderosi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sbarazzarsi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per </a:t>
            </a:r>
            <a:r>
              <a:rPr sz="1200" dirty="0">
                <a:latin typeface="Times New Roman"/>
                <a:cs typeface="Times New Roman"/>
              </a:rPr>
              <a:t>le seguenti  </a:t>
            </a:r>
            <a:r>
              <a:rPr sz="1200" spc="-5" dirty="0">
                <a:latin typeface="Times New Roman"/>
                <a:cs typeface="Times New Roman"/>
              </a:rPr>
              <a:t>ragioni: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03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(1911.2) 175:4.5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Essi temevano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favore </a:t>
            </a:r>
            <a:r>
              <a:rPr sz="1200" spc="-5" dirty="0">
                <a:latin typeface="Times New Roman"/>
                <a:cs typeface="Times New Roman"/>
              </a:rPr>
              <a:t>popolare con cui </a:t>
            </a:r>
            <a:r>
              <a:rPr sz="1200" dirty="0">
                <a:latin typeface="Times New Roman"/>
                <a:cs typeface="Times New Roman"/>
              </a:rPr>
              <a:t>la moltitudine lo </a:t>
            </a:r>
            <a:r>
              <a:rPr sz="1200" spc="-5" dirty="0">
                <a:latin typeface="Times New Roman"/>
                <a:cs typeface="Times New Roman"/>
              </a:rPr>
              <a:t>considerava minacciasse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compromettere l’esistenza 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possibile conflitto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autorità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87045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(1911.3) 175:4.6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zelo per la </a:t>
            </a:r>
            <a:r>
              <a:rPr sz="1200" spc="-5" dirty="0">
                <a:latin typeface="Times New Roman"/>
                <a:cs typeface="Times New Roman"/>
              </a:rPr>
              <a:t>riforma del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riduceva direttamente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profitti;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purificazione del Tempio  toccava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borse.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90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(1911.4) 175:4.7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Essi si sentivano responsabili della conservazione dell’ordine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 dell’ulteriore espansione della strana </a:t>
            </a:r>
            <a:r>
              <a:rPr sz="1200" dirty="0">
                <a:latin typeface="Times New Roman"/>
                <a:cs typeface="Times New Roman"/>
              </a:rPr>
              <a:t>e nuova dottrina di </a:t>
            </a:r>
            <a:r>
              <a:rPr sz="1200" spc="-5" dirty="0">
                <a:latin typeface="Times New Roman"/>
                <a:cs typeface="Times New Roman"/>
              </a:rPr>
              <a:t>Gesù sulla fratellanza degli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(1911.5) 175:4.8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avevano </a:t>
            </a:r>
            <a:r>
              <a:rPr sz="1200" dirty="0">
                <a:latin typeface="Times New Roman"/>
                <a:cs typeface="Times New Roman"/>
              </a:rPr>
              <a:t>motivi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desiderare </a:t>
            </a:r>
            <a:r>
              <a:rPr sz="1200" dirty="0">
                <a:latin typeface="Times New Roman"/>
                <a:cs typeface="Times New Roman"/>
              </a:rPr>
              <a:t>di vedere </a:t>
            </a:r>
            <a:r>
              <a:rPr sz="1200" spc="-5" dirty="0">
                <a:latin typeface="Times New Roman"/>
                <a:cs typeface="Times New Roman"/>
              </a:rPr>
              <a:t>Gesù 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morte.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temevano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perché: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25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(1911.6) 175:4.9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Egli si era schierato </a:t>
            </a:r>
            <a:r>
              <a:rPr sz="1200" dirty="0">
                <a:latin typeface="Times New Roman"/>
                <a:cs typeface="Times New Roman"/>
              </a:rPr>
              <a:t>in fiera opposizione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influenza tradizionale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popolo. I </a:t>
            </a:r>
            <a:r>
              <a:rPr sz="1200" spc="-5" dirty="0">
                <a:latin typeface="Times New Roman"/>
                <a:cs typeface="Times New Roman"/>
              </a:rPr>
              <a:t>Farisei erano  ultraconservatori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risentirono </a:t>
            </a:r>
            <a:r>
              <a:rPr sz="1200" spc="-5" dirty="0">
                <a:latin typeface="Times New Roman"/>
                <a:cs typeface="Times New Roman"/>
              </a:rPr>
              <a:t>profondamente </a:t>
            </a:r>
            <a:r>
              <a:rPr sz="1200" dirty="0">
                <a:latin typeface="Times New Roman"/>
                <a:cs typeface="Times New Roman"/>
              </a:rPr>
              <a:t>per questi </a:t>
            </a:r>
            <a:r>
              <a:rPr sz="1200" spc="-5" dirty="0">
                <a:latin typeface="Times New Roman"/>
                <a:cs typeface="Times New Roman"/>
              </a:rPr>
              <a:t>attacchi </a:t>
            </a:r>
            <a:r>
              <a:rPr sz="1200" dirty="0">
                <a:latin typeface="Times New Roman"/>
                <a:cs typeface="Times New Roman"/>
              </a:rPr>
              <a:t>ritenuti </a:t>
            </a:r>
            <a:r>
              <a:rPr sz="1200" spc="-5" dirty="0">
                <a:latin typeface="Times New Roman"/>
                <a:cs typeface="Times New Roman"/>
              </a:rPr>
              <a:t>radicali contro </a:t>
            </a:r>
            <a:r>
              <a:rPr sz="1200" dirty="0">
                <a:latin typeface="Times New Roman"/>
                <a:cs typeface="Times New Roman"/>
              </a:rPr>
              <a:t>il loro acquisito </a:t>
            </a:r>
            <a:r>
              <a:rPr sz="1200" spc="-5" dirty="0">
                <a:latin typeface="Times New Roman"/>
                <a:cs typeface="Times New Roman"/>
              </a:rPr>
              <a:t>prestigio  come insegnanti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89265" cy="3201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4787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(1911.7) 175:4.10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Essi sostenevano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violatore della legge; che aveva mostrato </a:t>
            </a:r>
            <a:r>
              <a:rPr sz="1200" dirty="0">
                <a:latin typeface="Times New Roman"/>
                <a:cs typeface="Times New Roman"/>
              </a:rPr>
              <a:t>un disprezzo </a:t>
            </a:r>
            <a:r>
              <a:rPr sz="1200" spc="-5" dirty="0">
                <a:latin typeface="Times New Roman"/>
                <a:cs typeface="Times New Roman"/>
              </a:rPr>
              <a:t>totale 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numerose altre prescrizioni legali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cerimoniali.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(1911.8) 175:4.11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accusavano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bestemmia perché alludeva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fosse suo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5060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(1911.9) 175:4.12 </a:t>
            </a:r>
            <a:r>
              <a:rPr sz="1200" dirty="0">
                <a:latin typeface="Times New Roman"/>
                <a:cs typeface="Times New Roman"/>
              </a:rPr>
              <a:t>4. Ed </a:t>
            </a:r>
            <a:r>
              <a:rPr sz="1200" spc="-5" dirty="0">
                <a:latin typeface="Times New Roman"/>
                <a:cs typeface="Times New Roman"/>
              </a:rPr>
              <a:t>ora essi erano fortemente </a:t>
            </a:r>
            <a:r>
              <a:rPr sz="1200" dirty="0">
                <a:latin typeface="Times New Roman"/>
                <a:cs typeface="Times New Roman"/>
              </a:rPr>
              <a:t>irritati con lui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di dura </a:t>
            </a:r>
            <a:r>
              <a:rPr sz="1200" spc="-5" dirty="0">
                <a:latin typeface="Times New Roman"/>
                <a:cs typeface="Times New Roman"/>
              </a:rPr>
              <a:t>accusa </a:t>
            </a:r>
            <a:r>
              <a:rPr sz="1200" dirty="0">
                <a:latin typeface="Times New Roman"/>
                <a:cs typeface="Times New Roman"/>
              </a:rPr>
              <a:t>che aveva  </a:t>
            </a:r>
            <a:r>
              <a:rPr sz="1200" spc="-5" dirty="0">
                <a:latin typeface="Times New Roman"/>
                <a:cs typeface="Times New Roman"/>
              </a:rPr>
              <a:t>pronunciato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 nel Tempio 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conclusiva del suo </a:t>
            </a:r>
            <a:r>
              <a:rPr sz="1200" dirty="0">
                <a:latin typeface="Times New Roman"/>
                <a:cs typeface="Times New Roman"/>
              </a:rPr>
              <a:t>saluto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(1911.10) 175:4.13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Sinedrio, avendo ufficialmente </a:t>
            </a:r>
            <a:r>
              <a:rPr sz="1200" dirty="0">
                <a:latin typeface="Times New Roman"/>
                <a:cs typeface="Times New Roman"/>
              </a:rPr>
              <a:t>decretato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avendo impartito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arresto, </a:t>
            </a:r>
            <a:r>
              <a:rPr sz="1200" dirty="0">
                <a:latin typeface="Times New Roman"/>
                <a:cs typeface="Times New Roman"/>
              </a:rPr>
              <a:t>tolse la  </a:t>
            </a:r>
            <a:r>
              <a:rPr sz="1200" spc="-5" dirty="0">
                <a:latin typeface="Times New Roman"/>
                <a:cs typeface="Times New Roman"/>
              </a:rPr>
              <a:t>seduta questo martedì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mezzanotte,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convenuto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riunirsi </a:t>
            </a:r>
            <a:r>
              <a:rPr sz="1200" dirty="0">
                <a:latin typeface="Times New Roman"/>
                <a:cs typeface="Times New Roman"/>
              </a:rPr>
              <a:t>il mattino </a:t>
            </a:r>
            <a:r>
              <a:rPr sz="1200" spc="-5" dirty="0">
                <a:latin typeface="Times New Roman"/>
                <a:cs typeface="Times New Roman"/>
              </a:rPr>
              <a:t>seguente alle </a:t>
            </a:r>
            <a:r>
              <a:rPr sz="1200" dirty="0">
                <a:latin typeface="Times New Roman"/>
                <a:cs typeface="Times New Roman"/>
              </a:rPr>
              <a:t>dieci a </a:t>
            </a:r>
            <a:r>
              <a:rPr sz="1200" spc="-5" dirty="0">
                <a:latin typeface="Times New Roman"/>
                <a:cs typeface="Times New Roman"/>
              </a:rPr>
              <a:t>casa del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 Caifa per formulare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accuse secondo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Gesù sarebbe </a:t>
            </a:r>
            <a:r>
              <a:rPr sz="1200" dirty="0">
                <a:latin typeface="Times New Roman"/>
                <a:cs typeface="Times New Roman"/>
              </a:rPr>
              <a:t>stato portato 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(1911.11) 175:4.14 </a:t>
            </a:r>
            <a:r>
              <a:rPr sz="1200" spc="-5" dirty="0">
                <a:latin typeface="Times New Roman"/>
                <a:cs typeface="Times New Roman"/>
              </a:rPr>
              <a:t>Un piccolo gruppo </a:t>
            </a:r>
            <a:r>
              <a:rPr sz="1200" dirty="0">
                <a:latin typeface="Times New Roman"/>
                <a:cs typeface="Times New Roman"/>
              </a:rPr>
              <a:t>di Sadducei aveva 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proposto di eliminare </a:t>
            </a:r>
            <a:r>
              <a:rPr sz="1200" spc="-5" dirty="0">
                <a:latin typeface="Times New Roman"/>
                <a:cs typeface="Times New Roman"/>
              </a:rPr>
              <a:t>Gesù assassinandolo,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rifiutarono 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appoggiare </a:t>
            </a:r>
            <a:r>
              <a:rPr sz="1200" dirty="0">
                <a:latin typeface="Times New Roman"/>
                <a:cs typeface="Times New Roman"/>
              </a:rPr>
              <a:t>un tale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(1911.12) 175:4.15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situazione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in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movimentato,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concorso di  </a:t>
            </a:r>
            <a:r>
              <a:rPr sz="1200" spc="-5" dirty="0">
                <a:latin typeface="Times New Roman"/>
                <a:cs typeface="Times New Roman"/>
              </a:rPr>
              <a:t>esseri celesti si librava su questa memorabile </a:t>
            </a:r>
            <a:r>
              <a:rPr sz="1200" dirty="0">
                <a:latin typeface="Times New Roman"/>
                <a:cs typeface="Times New Roman"/>
              </a:rPr>
              <a:t>scena </a:t>
            </a:r>
            <a:r>
              <a:rPr sz="1200" spc="-5" dirty="0">
                <a:latin typeface="Times New Roman"/>
                <a:cs typeface="Times New Roman"/>
              </a:rPr>
              <a:t>terrena, ansiosi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amato Sovrano,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impossibilitati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agire perché erano efficacemente impediti </a:t>
            </a:r>
            <a:r>
              <a:rPr sz="1200" dirty="0">
                <a:latin typeface="Times New Roman"/>
                <a:cs typeface="Times New Roman"/>
              </a:rPr>
              <a:t>dai loro </a:t>
            </a:r>
            <a:r>
              <a:rPr sz="1200" spc="-5" dirty="0">
                <a:latin typeface="Times New Roman"/>
                <a:cs typeface="Times New Roman"/>
              </a:rPr>
              <a:t>comandanti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74103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martedì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sera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sul Monte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Oliveto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85784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20637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(1912.1) 176:0.1 </a:t>
            </a:r>
            <a:r>
              <a:rPr sz="1200" spc="-5" dirty="0">
                <a:latin typeface="Times New Roman"/>
                <a:cs typeface="Times New Roman"/>
              </a:rPr>
              <a:t>QUESTO martedì pomeriggio, mentre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uscivano dal Tempio per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campo di </a:t>
            </a:r>
            <a:r>
              <a:rPr sz="1200" spc="-5" dirty="0">
                <a:latin typeface="Times New Roman"/>
                <a:cs typeface="Times New Roman"/>
              </a:rPr>
              <a:t>Getsemani,  Matteo, attirando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sulla struttura del </a:t>
            </a:r>
            <a:r>
              <a:rPr sz="1200" dirty="0">
                <a:latin typeface="Times New Roman"/>
                <a:cs typeface="Times New Roman"/>
              </a:rPr>
              <a:t>Tempio, </a:t>
            </a:r>
            <a:r>
              <a:rPr sz="1200" spc="-5" dirty="0">
                <a:latin typeface="Times New Roman"/>
                <a:cs typeface="Times New Roman"/>
              </a:rPr>
              <a:t>disse: “Maestro, osserva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stile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costruzioni. Guarda </a:t>
            </a:r>
            <a:r>
              <a:rPr sz="1200" dirty="0">
                <a:latin typeface="Times New Roman"/>
                <a:cs typeface="Times New Roman"/>
              </a:rPr>
              <a:t>le pietre  </a:t>
            </a:r>
            <a:r>
              <a:rPr sz="1200" spc="-5" dirty="0">
                <a:latin typeface="Times New Roman"/>
                <a:cs typeface="Times New Roman"/>
              </a:rPr>
              <a:t>massicce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magnifico ornamento; </a:t>
            </a:r>
            <a:r>
              <a:rPr sz="1200" dirty="0">
                <a:latin typeface="Times New Roman"/>
                <a:cs typeface="Times New Roman"/>
              </a:rPr>
              <a:t>è possibile che </a:t>
            </a:r>
            <a:r>
              <a:rPr sz="1200" spc="-5" dirty="0">
                <a:latin typeface="Times New Roman"/>
                <a:cs typeface="Times New Roman"/>
              </a:rPr>
              <a:t>questi edifici </a:t>
            </a:r>
            <a:r>
              <a:rPr sz="1200" dirty="0">
                <a:latin typeface="Times New Roman"/>
                <a:cs typeface="Times New Roman"/>
              </a:rPr>
              <a:t>vengano distrutti?” </a:t>
            </a:r>
            <a:r>
              <a:rPr sz="1200" spc="-5" dirty="0">
                <a:latin typeface="Times New Roman"/>
                <a:cs typeface="Times New Roman"/>
              </a:rPr>
              <a:t>Mentre proseguivano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l’Oliveto,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disse: “Voi vedete queste pietre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massiccio;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 che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presto verranno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 lasciata </a:t>
            </a:r>
            <a:r>
              <a:rPr sz="1200" dirty="0">
                <a:latin typeface="Times New Roman"/>
                <a:cs typeface="Times New Roman"/>
              </a:rPr>
              <a:t>una pietra </a:t>
            </a:r>
            <a:r>
              <a:rPr sz="1200" spc="-5" dirty="0">
                <a:latin typeface="Times New Roman"/>
                <a:cs typeface="Times New Roman"/>
              </a:rPr>
              <a:t>sull’altra. Saranno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abbattute.” Questi commenti che descrivevano </a:t>
            </a:r>
            <a:r>
              <a:rPr sz="1200" dirty="0">
                <a:latin typeface="Times New Roman"/>
                <a:cs typeface="Times New Roman"/>
              </a:rPr>
              <a:t>la distruzione </a:t>
            </a:r>
            <a:r>
              <a:rPr sz="1200" spc="-5" dirty="0">
                <a:latin typeface="Times New Roman"/>
                <a:cs typeface="Times New Roman"/>
              </a:rPr>
              <a:t>del Tempio </a:t>
            </a:r>
            <a:r>
              <a:rPr sz="1200" dirty="0">
                <a:latin typeface="Times New Roman"/>
                <a:cs typeface="Times New Roman"/>
              </a:rPr>
              <a:t>sacro  </a:t>
            </a:r>
            <a:r>
              <a:rPr sz="1200" spc="-5" dirty="0">
                <a:latin typeface="Times New Roman"/>
                <a:cs typeface="Times New Roman"/>
              </a:rPr>
              <a:t>suscitarono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curiosità degli apostoli che camminavano dietro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concepire alcun evento, </a:t>
            </a:r>
            <a:r>
              <a:rPr sz="1200" spc="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causare </a:t>
            </a:r>
            <a:r>
              <a:rPr sz="1200" dirty="0">
                <a:latin typeface="Times New Roman"/>
                <a:cs typeface="Times New Roman"/>
              </a:rPr>
              <a:t>la distruzione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(1912.2) 176:0.2 </a:t>
            </a:r>
            <a:r>
              <a:rPr sz="1200" spc="-5" dirty="0">
                <a:latin typeface="Times New Roman"/>
                <a:cs typeface="Times New Roman"/>
              </a:rPr>
              <a:t>Per evitare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che </a:t>
            </a:r>
            <a:r>
              <a:rPr sz="1200" dirty="0">
                <a:latin typeface="Times New Roman"/>
                <a:cs typeface="Times New Roman"/>
              </a:rPr>
              <a:t>procedeva lungo la </a:t>
            </a:r>
            <a:r>
              <a:rPr sz="1200" spc="-5" dirty="0">
                <a:latin typeface="Times New Roman"/>
                <a:cs typeface="Times New Roman"/>
              </a:rPr>
              <a:t>valle del Cedron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Getsemani, Gesù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pensarono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risalire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tratto il </a:t>
            </a:r>
            <a:r>
              <a:rPr sz="1200" spc="-5" dirty="0">
                <a:latin typeface="Times New Roman"/>
                <a:cs typeface="Times New Roman"/>
              </a:rPr>
              <a:t>versante occidentale dell’Oliveto </a:t>
            </a:r>
            <a:r>
              <a:rPr sz="1200" dirty="0">
                <a:latin typeface="Times New Roman"/>
                <a:cs typeface="Times New Roman"/>
              </a:rPr>
              <a:t>e poi di seguire un </a:t>
            </a:r>
            <a:r>
              <a:rPr sz="1200" spc="-5" dirty="0">
                <a:latin typeface="Times New Roman"/>
                <a:cs typeface="Times New Roman"/>
              </a:rPr>
              <a:t>sentiero </a:t>
            </a:r>
            <a:r>
              <a:rPr sz="1200" dirty="0">
                <a:latin typeface="Times New Roman"/>
                <a:cs typeface="Times New Roman"/>
              </a:rPr>
              <a:t>che portava </a:t>
            </a:r>
            <a:r>
              <a:rPr sz="1200" spc="-5" dirty="0">
                <a:latin typeface="Times New Roman"/>
                <a:cs typeface="Times New Roman"/>
              </a:rPr>
              <a:t>al loro campo </a:t>
            </a:r>
            <a:r>
              <a:rPr sz="1200" dirty="0">
                <a:latin typeface="Times New Roman"/>
                <a:cs typeface="Times New Roman"/>
              </a:rPr>
              <a:t>privato vicino a  </a:t>
            </a:r>
            <a:r>
              <a:rPr sz="1200" spc="-5" dirty="0">
                <a:latin typeface="Times New Roman"/>
                <a:cs typeface="Times New Roman"/>
              </a:rPr>
              <a:t>Getsemani, </a:t>
            </a:r>
            <a:r>
              <a:rPr sz="1200" dirty="0">
                <a:latin typeface="Times New Roman"/>
                <a:cs typeface="Times New Roman"/>
              </a:rPr>
              <a:t>situato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sopra la zona </a:t>
            </a:r>
            <a:r>
              <a:rPr sz="1200" spc="-5" dirty="0">
                <a:latin typeface="Times New Roman"/>
                <a:cs typeface="Times New Roman"/>
              </a:rPr>
              <a:t>del campeggio </a:t>
            </a:r>
            <a:r>
              <a:rPr sz="1200" dirty="0">
                <a:latin typeface="Times New Roman"/>
                <a:cs typeface="Times New Roman"/>
              </a:rPr>
              <a:t>pubblico. </a:t>
            </a:r>
            <a:r>
              <a:rPr sz="1200" spc="-5" dirty="0">
                <a:latin typeface="Times New Roman"/>
                <a:cs typeface="Times New Roman"/>
              </a:rPr>
              <a:t>Quando girarono per lasciare </a:t>
            </a:r>
            <a:r>
              <a:rPr sz="1200" dirty="0">
                <a:latin typeface="Times New Roman"/>
                <a:cs typeface="Times New Roman"/>
              </a:rPr>
              <a:t>la strada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portava a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spc="5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contemplarono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Tempio, glorificato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del sole </a:t>
            </a:r>
            <a:r>
              <a:rPr sz="1200" spc="-5" dirty="0">
                <a:latin typeface="Times New Roman"/>
                <a:cs typeface="Times New Roman"/>
              </a:rPr>
              <a:t>che tramontava.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sostavano sul </a:t>
            </a:r>
            <a:r>
              <a:rPr sz="1200" dirty="0">
                <a:latin typeface="Times New Roman"/>
                <a:cs typeface="Times New Roman"/>
              </a:rPr>
              <a:t>monte, </a:t>
            </a:r>
            <a:r>
              <a:rPr sz="1200" spc="-5" dirty="0">
                <a:latin typeface="Times New Roman"/>
                <a:cs typeface="Times New Roman"/>
              </a:rPr>
              <a:t>videro accendersi </a:t>
            </a:r>
            <a:r>
              <a:rPr sz="1200" dirty="0">
                <a:latin typeface="Times New Roman"/>
                <a:cs typeface="Times New Roman"/>
              </a:rPr>
              <a:t>le luci  </a:t>
            </a:r>
            <a:r>
              <a:rPr sz="1200" spc="-5" dirty="0">
                <a:latin typeface="Times New Roman"/>
                <a:cs typeface="Times New Roman"/>
              </a:rPr>
              <a:t>della città ed </a:t>
            </a:r>
            <a:r>
              <a:rPr sz="1200" dirty="0">
                <a:latin typeface="Times New Roman"/>
                <a:cs typeface="Times New Roman"/>
              </a:rPr>
              <a:t>ammirarono la </a:t>
            </a:r>
            <a:r>
              <a:rPr sz="1200" spc="-5" dirty="0">
                <a:latin typeface="Times New Roman"/>
                <a:cs typeface="Times New Roman"/>
              </a:rPr>
              <a:t>bellezza del Tempio </a:t>
            </a:r>
            <a:r>
              <a:rPr sz="1200" dirty="0">
                <a:latin typeface="Times New Roman"/>
                <a:cs typeface="Times New Roman"/>
              </a:rPr>
              <a:t>illuminato; e </a:t>
            </a:r>
            <a:r>
              <a:rPr sz="1200" spc="-5" dirty="0">
                <a:latin typeface="Times New Roman"/>
                <a:cs typeface="Times New Roman"/>
              </a:rPr>
              <a:t>là,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dolce </a:t>
            </a:r>
            <a:r>
              <a:rPr sz="1200" dirty="0">
                <a:latin typeface="Times New Roman"/>
                <a:cs typeface="Times New Roman"/>
              </a:rPr>
              <a:t>luce della luna piena,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sedettero.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parlò con </a:t>
            </a:r>
            <a:r>
              <a:rPr sz="1200" dirty="0">
                <a:latin typeface="Times New Roman"/>
                <a:cs typeface="Times New Roman"/>
              </a:rPr>
              <a:t>loro e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pose subito </a:t>
            </a:r>
            <a:r>
              <a:rPr sz="1200" spc="-5" dirty="0">
                <a:latin typeface="Times New Roman"/>
                <a:cs typeface="Times New Roman"/>
              </a:rPr>
              <a:t>questa domanda: “Dicci, Maestro, come sapremo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staranno </a:t>
            </a:r>
            <a:r>
              <a:rPr sz="1200" dirty="0">
                <a:latin typeface="Times New Roman"/>
                <a:cs typeface="Times New Roman"/>
              </a:rPr>
              <a:t>per accadere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avvenimenti?”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distruzione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Gerusalemme</a:t>
            </a:r>
            <a:endParaRPr sz="1600">
              <a:latin typeface="Times New Roman"/>
              <a:cs typeface="Times New Roman"/>
            </a:endParaRPr>
          </a:p>
          <a:p>
            <a:pPr marL="63500" marR="8763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(1912.3) 176:1.1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alla </a:t>
            </a:r>
            <a:r>
              <a:rPr sz="1200" spc="-5" dirty="0">
                <a:latin typeface="Times New Roman"/>
                <a:cs typeface="Times New Roman"/>
              </a:rPr>
              <a:t>domanda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Natanaele, Gesù disse: “Sì,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parlerò del 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questo popolo </a:t>
            </a:r>
            <a:r>
              <a:rPr sz="1200" spc="-5" dirty="0">
                <a:latin typeface="Times New Roman"/>
                <a:cs typeface="Times New Roman"/>
              </a:rPr>
              <a:t>avrà </a:t>
            </a:r>
            <a:r>
              <a:rPr sz="1200" dirty="0">
                <a:latin typeface="Times New Roman"/>
                <a:cs typeface="Times New Roman"/>
              </a:rPr>
              <a:t>riempito la </a:t>
            </a:r>
            <a:r>
              <a:rPr sz="1200" spc="-5" dirty="0">
                <a:latin typeface="Times New Roman"/>
                <a:cs typeface="Times New Roman"/>
              </a:rPr>
              <a:t>coppa  della sua </a:t>
            </a:r>
            <a:r>
              <a:rPr sz="1200" dirty="0">
                <a:latin typeface="Times New Roman"/>
                <a:cs typeface="Times New Roman"/>
              </a:rPr>
              <a:t>iniquità,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si abbatterà rapidamente su questa città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padri.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per lasciarvi, vado dal</a:t>
            </a:r>
            <a:r>
              <a:rPr sz="1200" dirty="0">
                <a:latin typeface="Times New Roman"/>
                <a:cs typeface="Times New Roman"/>
              </a:rPr>
              <a:t> Padre.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150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461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vi avrò </a:t>
            </a:r>
            <a:r>
              <a:rPr sz="1200" spc="-5" dirty="0">
                <a:latin typeface="Times New Roman"/>
                <a:cs typeface="Times New Roman"/>
              </a:rPr>
              <a:t>lasciato, fate attenzione </a:t>
            </a:r>
            <a:r>
              <a:rPr sz="1200" dirty="0">
                <a:latin typeface="Times New Roman"/>
                <a:cs typeface="Times New Roman"/>
              </a:rPr>
              <a:t>che nessuno </a:t>
            </a:r>
            <a:r>
              <a:rPr sz="1200" spc="-5" dirty="0">
                <a:latin typeface="Times New Roman"/>
                <a:cs typeface="Times New Roman"/>
              </a:rPr>
              <a:t>v’inganni, perché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verranno come </a:t>
            </a:r>
            <a:r>
              <a:rPr sz="1200" dirty="0">
                <a:latin typeface="Times New Roman"/>
                <a:cs typeface="Times New Roman"/>
              </a:rPr>
              <a:t>liberatori e </a:t>
            </a:r>
            <a:r>
              <a:rPr sz="1200" spc="-5" dirty="0">
                <a:latin typeface="Times New Roman"/>
                <a:cs typeface="Times New Roman"/>
              </a:rPr>
              <a:t>indurranno </a:t>
            </a:r>
            <a:r>
              <a:rPr sz="1200" dirty="0">
                <a:latin typeface="Times New Roman"/>
                <a:cs typeface="Times New Roman"/>
              </a:rPr>
              <a:t>in errore  molte </a:t>
            </a:r>
            <a:r>
              <a:rPr sz="1200" spc="-5" dirty="0">
                <a:latin typeface="Times New Roman"/>
                <a:cs typeface="Times New Roman"/>
              </a:rPr>
              <a:t>persone. Quando sentirete parlare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e di rumori di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non siate </a:t>
            </a:r>
            <a:r>
              <a:rPr sz="1200" spc="-5" dirty="0">
                <a:latin typeface="Times New Roman"/>
                <a:cs typeface="Times New Roman"/>
              </a:rPr>
              <a:t>turbati, perché,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accadranno </a:t>
            </a:r>
            <a:r>
              <a:rPr sz="1200" dirty="0">
                <a:latin typeface="Times New Roman"/>
                <a:cs typeface="Times New Roman"/>
              </a:rPr>
              <a:t>tutte queste 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Gerusalemme non </a:t>
            </a:r>
            <a:r>
              <a:rPr sz="1200" spc="-5" dirty="0">
                <a:latin typeface="Times New Roman"/>
                <a:cs typeface="Times New Roman"/>
              </a:rPr>
              <a:t>sarà ancora </a:t>
            </a:r>
            <a:r>
              <a:rPr sz="1200" dirty="0">
                <a:latin typeface="Times New Roman"/>
                <a:cs typeface="Times New Roman"/>
              </a:rPr>
              <a:t>imminente. </a:t>
            </a:r>
            <a:r>
              <a:rPr sz="1200" spc="-5" dirty="0">
                <a:latin typeface="Times New Roman"/>
                <a:cs typeface="Times New Roman"/>
              </a:rPr>
              <a:t>Non allarmatevi per carestie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terremoti,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preoccupatevi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sarete  consegnati alle </a:t>
            </a:r>
            <a:r>
              <a:rPr sz="1200" dirty="0">
                <a:latin typeface="Times New Roman"/>
                <a:cs typeface="Times New Roman"/>
              </a:rPr>
              <a:t>autorità civili e </a:t>
            </a:r>
            <a:r>
              <a:rPr sz="1200" spc="-5" dirty="0">
                <a:latin typeface="Times New Roman"/>
                <a:cs typeface="Times New Roman"/>
              </a:rPr>
              <a:t>sarete perseguitati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vangelo. Voi sarete espulsi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in prigione a </a:t>
            </a:r>
            <a:r>
              <a:rPr sz="1200" spc="-5" dirty="0">
                <a:latin typeface="Times New Roman"/>
                <a:cs typeface="Times New Roman"/>
              </a:rPr>
              <a:t>causa  mia,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saranno uccisi. Quando sarete tradotti davanti ai governatori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capi, ciò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testimoniare </a:t>
            </a:r>
            <a:r>
              <a:rPr sz="1200" dirty="0">
                <a:latin typeface="Times New Roman"/>
                <a:cs typeface="Times New Roman"/>
              </a:rPr>
              <a:t>la vostra fede e  </a:t>
            </a:r>
            <a:r>
              <a:rPr sz="1200" spc="-5" dirty="0">
                <a:latin typeface="Times New Roman"/>
                <a:cs typeface="Times New Roman"/>
              </a:rPr>
              <a:t>per mostrare </a:t>
            </a:r>
            <a:r>
              <a:rPr sz="1200" dirty="0">
                <a:latin typeface="Times New Roman"/>
                <a:cs typeface="Times New Roman"/>
              </a:rPr>
              <a:t>la vostra fermezza </a:t>
            </a:r>
            <a:r>
              <a:rPr sz="1200" spc="-5" dirty="0">
                <a:latin typeface="Times New Roman"/>
                <a:cs typeface="Times New Roman"/>
              </a:rPr>
              <a:t>nel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comparirete davanti ai giudici,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preoccupatevi </a:t>
            </a:r>
            <a:r>
              <a:rPr sz="1200" dirty="0">
                <a:latin typeface="Times New Roman"/>
                <a:cs typeface="Times New Roman"/>
              </a:rPr>
              <a:t>in anticipo di ciò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dovrete </a:t>
            </a:r>
            <a:r>
              <a:rPr sz="1200" spc="-5" dirty="0">
                <a:latin typeface="Times New Roman"/>
                <a:cs typeface="Times New Roman"/>
              </a:rPr>
              <a:t>dire, </a:t>
            </a:r>
            <a:r>
              <a:rPr sz="1200" dirty="0">
                <a:latin typeface="Times New Roman"/>
                <a:cs typeface="Times New Roman"/>
              </a:rPr>
              <a:t>perché lo </a:t>
            </a:r>
            <a:r>
              <a:rPr sz="1200" spc="-5" dirty="0">
                <a:latin typeface="Times New Roman"/>
                <a:cs typeface="Times New Roman"/>
              </a:rPr>
              <a:t>spirito v’insegnerà </a:t>
            </a:r>
            <a:r>
              <a:rPr sz="1200" dirty="0">
                <a:latin typeface="Times New Roman"/>
                <a:cs typeface="Times New Roman"/>
              </a:rPr>
              <a:t>in quello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dovrete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ai vostri </a:t>
            </a:r>
            <a:r>
              <a:rPr sz="1200" spc="-5" dirty="0">
                <a:latin typeface="Times New Roman"/>
                <a:cs typeface="Times New Roman"/>
              </a:rPr>
              <a:t>avversari. </a:t>
            </a:r>
            <a:r>
              <a:rPr sz="1200" spc="-10" dirty="0">
                <a:latin typeface="Times New Roman"/>
                <a:cs typeface="Times New Roman"/>
              </a:rPr>
              <a:t>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63500" marR="48895">
              <a:lnSpc>
                <a:spcPct val="95600"/>
              </a:lnSpc>
            </a:pP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travaglio, anche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stessi parenti,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respinto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vi consegneranno  </a:t>
            </a:r>
            <a:r>
              <a:rPr sz="1200" spc="-5" dirty="0">
                <a:latin typeface="Times New Roman"/>
                <a:cs typeface="Times New Roman"/>
              </a:rPr>
              <a:t>alla prigione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potrete essere </a:t>
            </a:r>
            <a:r>
              <a:rPr sz="1200" dirty="0">
                <a:latin typeface="Times New Roman"/>
                <a:cs typeface="Times New Roman"/>
              </a:rPr>
              <a:t>odiati da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mia,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durante queste  </a:t>
            </a:r>
            <a:r>
              <a:rPr sz="1200" spc="-5" dirty="0">
                <a:latin typeface="Times New Roman"/>
                <a:cs typeface="Times New Roman"/>
              </a:rPr>
              <a:t>persecuzioni </a:t>
            </a:r>
            <a:r>
              <a:rPr sz="1200" dirty="0">
                <a:latin typeface="Times New Roman"/>
                <a:cs typeface="Times New Roman"/>
              </a:rPr>
              <a:t>io non vi </a:t>
            </a:r>
            <a:r>
              <a:rPr sz="1200" spc="-5" dirty="0">
                <a:latin typeface="Times New Roman"/>
                <a:cs typeface="Times New Roman"/>
              </a:rPr>
              <a:t>abbandonerò; </a:t>
            </a:r>
            <a:r>
              <a:rPr sz="1200" dirty="0">
                <a:latin typeface="Times New Roman"/>
                <a:cs typeface="Times New Roman"/>
              </a:rPr>
              <a:t>il mio spirito non vi </a:t>
            </a:r>
            <a:r>
              <a:rPr sz="1200" spc="-5" dirty="0">
                <a:latin typeface="Times New Roman"/>
                <a:cs typeface="Times New Roman"/>
              </a:rPr>
              <a:t>lascerà. </a:t>
            </a:r>
            <a:r>
              <a:rPr sz="1200" dirty="0">
                <a:latin typeface="Times New Roman"/>
                <a:cs typeface="Times New Roman"/>
              </a:rPr>
              <a:t>Siate pazienti! </a:t>
            </a:r>
            <a:r>
              <a:rPr sz="1200" spc="-5" dirty="0">
                <a:latin typeface="Times New Roman"/>
                <a:cs typeface="Times New Roman"/>
              </a:rPr>
              <a:t>Non abbiate </a:t>
            </a:r>
            <a:r>
              <a:rPr sz="1200" dirty="0">
                <a:latin typeface="Times New Roman"/>
                <a:cs typeface="Times New Roman"/>
              </a:rPr>
              <a:t>dubbi sul </a:t>
            </a:r>
            <a:r>
              <a:rPr sz="1200" spc="-5" dirty="0">
                <a:latin typeface="Times New Roman"/>
                <a:cs typeface="Times New Roman"/>
              </a:rPr>
              <a:t>fatto che questo </a:t>
            </a:r>
            <a:r>
              <a:rPr sz="1200" spc="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trionferà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alla fine, </a:t>
            </a:r>
            <a:r>
              <a:rPr sz="1200" dirty="0">
                <a:latin typeface="Times New Roman"/>
                <a:cs typeface="Times New Roman"/>
              </a:rPr>
              <a:t>sarà proclamato a tutte 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(1913.1) 176:1.2 </a:t>
            </a:r>
            <a:r>
              <a:rPr sz="1200" spc="-5" dirty="0">
                <a:latin typeface="Times New Roman"/>
                <a:cs typeface="Times New Roman"/>
              </a:rPr>
              <a:t>Gesù s’interruppe mentre guardava giù sulla città.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realizzò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rifiuto del concetto spirituale del Messia,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determinazione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aggrapparsi ostinatamente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ciecamente alla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del liberatore atteso, </a:t>
            </a:r>
            <a:r>
              <a:rPr sz="1200" spc="-5" dirty="0">
                <a:latin typeface="Times New Roman"/>
                <a:cs typeface="Times New Roman"/>
              </a:rPr>
              <a:t>avrebbe condotto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gli  Ebrei </a:t>
            </a:r>
            <a:r>
              <a:rPr sz="1200" dirty="0">
                <a:latin typeface="Times New Roman"/>
                <a:cs typeface="Times New Roman"/>
              </a:rPr>
              <a:t>ad un conflitto </a:t>
            </a:r>
            <a:r>
              <a:rPr sz="1200" spc="-5" dirty="0">
                <a:latin typeface="Times New Roman"/>
                <a:cs typeface="Times New Roman"/>
              </a:rPr>
              <a:t>diretto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potenti armate romane,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tale contesa </a:t>
            </a:r>
            <a:r>
              <a:rPr sz="1200" spc="-5" dirty="0">
                <a:latin typeface="Times New Roman"/>
                <a:cs typeface="Times New Roman"/>
              </a:rPr>
              <a:t>sarebbe terminata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distruzione </a:t>
            </a:r>
            <a:r>
              <a:rPr sz="1200" spc="-5" dirty="0">
                <a:latin typeface="Times New Roman"/>
                <a:cs typeface="Times New Roman"/>
              </a:rPr>
              <a:t>finale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 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respinse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conferimento spirituale e </a:t>
            </a:r>
            <a:r>
              <a:rPr sz="1200" spc="-5" dirty="0">
                <a:latin typeface="Times New Roman"/>
                <a:cs typeface="Times New Roman"/>
              </a:rPr>
              <a:t>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 che brillava così misericordiosamente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esso, suggellò con 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rovina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popolo indipendente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missione  </a:t>
            </a:r>
            <a:r>
              <a:rPr sz="1200" spc="-5" dirty="0">
                <a:latin typeface="Times New Roman"/>
                <a:cs typeface="Times New Roman"/>
              </a:rPr>
              <a:t>spirituale speciale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riconobbero successivamente che era stata questa </a:t>
            </a:r>
            <a:r>
              <a:rPr sz="1200" spc="-5" dirty="0">
                <a:latin typeface="Times New Roman"/>
                <a:cs typeface="Times New Roman"/>
              </a:rPr>
              <a:t>idea laica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condurre direttamente ai </a:t>
            </a:r>
            <a:r>
              <a:rPr sz="1200" dirty="0">
                <a:latin typeface="Times New Roman"/>
                <a:cs typeface="Times New Roman"/>
              </a:rPr>
              <a:t>disordini che </a:t>
            </a:r>
            <a:r>
              <a:rPr sz="1200" spc="-5" dirty="0">
                <a:latin typeface="Times New Roman"/>
                <a:cs typeface="Times New Roman"/>
              </a:rPr>
              <a:t>causarono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la loro distruzione.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71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(1913.2) 176:1.3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Gerusalemme doveva </a:t>
            </a:r>
            <a:r>
              <a:rPr sz="1200" dirty="0">
                <a:latin typeface="Times New Roman"/>
                <a:cs typeface="Times New Roman"/>
              </a:rPr>
              <a:t>diventare la </a:t>
            </a:r>
            <a:r>
              <a:rPr sz="1200" spc="-5" dirty="0">
                <a:latin typeface="Times New Roman"/>
                <a:cs typeface="Times New Roman"/>
              </a:rPr>
              <a:t>culla del movimento evangelico </a:t>
            </a:r>
            <a:r>
              <a:rPr sz="1200" dirty="0">
                <a:latin typeface="Times New Roman"/>
                <a:cs typeface="Times New Roman"/>
              </a:rPr>
              <a:t>primitivo,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 che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e predicatori </a:t>
            </a:r>
            <a:r>
              <a:rPr sz="1200" spc="-5" dirty="0">
                <a:latin typeface="Times New Roman"/>
                <a:cs typeface="Times New Roman"/>
              </a:rPr>
              <a:t>perissero nella terribile </a:t>
            </a:r>
            <a:r>
              <a:rPr sz="1200" dirty="0">
                <a:latin typeface="Times New Roman"/>
                <a:cs typeface="Times New Roman"/>
              </a:rPr>
              <a:t>rovina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distruzione di </a:t>
            </a:r>
            <a:r>
              <a:rPr sz="1200" spc="-5" dirty="0">
                <a:latin typeface="Times New Roman"/>
                <a:cs typeface="Times New Roman"/>
              </a:rPr>
              <a:t>Gerusalemme;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413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egli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seguaci. Gesù temeva </a:t>
            </a:r>
            <a:r>
              <a:rPr sz="1200" dirty="0">
                <a:latin typeface="Times New Roman"/>
                <a:cs typeface="Times New Roman"/>
              </a:rPr>
              <a:t>molto che alcuni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fossero coinvolti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 prossime rivolte </a:t>
            </a:r>
            <a:r>
              <a:rPr sz="1200" dirty="0">
                <a:latin typeface="Times New Roman"/>
                <a:cs typeface="Times New Roman"/>
              </a:rPr>
              <a:t>e perissero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nella caduta di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(1913.3) 176:1.4 </a:t>
            </a:r>
            <a:r>
              <a:rPr sz="1200" spc="-5" dirty="0">
                <a:latin typeface="Times New Roman"/>
                <a:cs typeface="Times New Roman"/>
              </a:rPr>
              <a:t>Allora Andrea chiese: </a:t>
            </a:r>
            <a:r>
              <a:rPr sz="1200" dirty="0">
                <a:latin typeface="Times New Roman"/>
                <a:cs typeface="Times New Roman"/>
              </a:rPr>
              <a:t>“Ma,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Città </a:t>
            </a:r>
            <a:r>
              <a:rPr sz="1200" spc="-5" dirty="0">
                <a:latin typeface="Times New Roman"/>
                <a:cs typeface="Times New Roman"/>
              </a:rPr>
              <a:t>Santa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saranno </a:t>
            </a:r>
            <a:r>
              <a:rPr sz="1200" dirty="0">
                <a:latin typeface="Times New Roman"/>
                <a:cs typeface="Times New Roman"/>
              </a:rPr>
              <a:t>distrutti,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qui a </a:t>
            </a:r>
            <a:r>
              <a:rPr sz="1200" spc="-5" dirty="0">
                <a:latin typeface="Times New Roman"/>
                <a:cs typeface="Times New Roman"/>
              </a:rPr>
              <a:t>dirigerci,  quando dovremo </a:t>
            </a:r>
            <a:r>
              <a:rPr sz="1200" dirty="0">
                <a:latin typeface="Times New Roman"/>
                <a:cs typeface="Times New Roman"/>
              </a:rPr>
              <a:t>abbandonare Gerusalemme?” </a:t>
            </a:r>
            <a:r>
              <a:rPr sz="1200" spc="-5" dirty="0">
                <a:latin typeface="Times New Roman"/>
                <a:cs typeface="Times New Roman"/>
              </a:rPr>
              <a:t>Gesù disse: “Voi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partenza, </a:t>
            </a:r>
            <a:r>
              <a:rPr sz="1200" dirty="0">
                <a:latin typeface="Times New Roman"/>
                <a:cs typeface="Times New Roman"/>
              </a:rPr>
              <a:t>anche durante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travaglio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accanita persecuzione,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vedrete alla fine Gerusalemme accerchiata dalle armate </a:t>
            </a:r>
            <a:r>
              <a:rPr sz="1200" dirty="0">
                <a:latin typeface="Times New Roman"/>
                <a:cs typeface="Times New Roman"/>
              </a:rPr>
              <a:t>romane  dopo la </a:t>
            </a:r>
            <a:r>
              <a:rPr sz="1200" spc="-5" dirty="0">
                <a:latin typeface="Times New Roman"/>
                <a:cs typeface="Times New Roman"/>
              </a:rPr>
              <a:t>rivolta dei falsi profeti, allora saprete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desolazione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vicina;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dovrete fuggire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montagne.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  abitante della città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sobborghi si attardi </a:t>
            </a:r>
            <a:r>
              <a:rPr sz="1200" dirty="0">
                <a:latin typeface="Times New Roman"/>
                <a:cs typeface="Times New Roman"/>
              </a:rPr>
              <a:t>a salvare </a:t>
            </a:r>
            <a:r>
              <a:rPr sz="1200" spc="-5" dirty="0">
                <a:latin typeface="Times New Roman"/>
                <a:cs typeface="Times New Roman"/>
              </a:rPr>
              <a:t>alcunché,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osino </a:t>
            </a:r>
            <a:r>
              <a:rPr sz="1200" spc="-5" dirty="0">
                <a:latin typeface="Times New Roman"/>
                <a:cs typeface="Times New Roman"/>
              </a:rPr>
              <a:t>entrarvi.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una grande  tribolazione,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della vendetta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Gentili. E dopo </a:t>
            </a:r>
            <a:r>
              <a:rPr sz="1200" spc="-5" dirty="0">
                <a:latin typeface="Times New Roman"/>
                <a:cs typeface="Times New Roman"/>
              </a:rPr>
              <a:t>che avrete </a:t>
            </a:r>
            <a:r>
              <a:rPr sz="1200" dirty="0">
                <a:latin typeface="Times New Roman"/>
                <a:cs typeface="Times New Roman"/>
              </a:rPr>
              <a:t>abbandonato la </a:t>
            </a:r>
            <a:r>
              <a:rPr sz="1200" spc="-5" dirty="0">
                <a:latin typeface="Times New Roman"/>
                <a:cs typeface="Times New Roman"/>
              </a:rPr>
              <a:t>città, questo </a:t>
            </a:r>
            <a:r>
              <a:rPr sz="1200" dirty="0">
                <a:latin typeface="Times New Roman"/>
                <a:cs typeface="Times New Roman"/>
              </a:rPr>
              <a:t>popolo  </a:t>
            </a:r>
            <a:r>
              <a:rPr sz="1200" spc="-5" dirty="0">
                <a:latin typeface="Times New Roman"/>
                <a:cs typeface="Times New Roman"/>
              </a:rPr>
              <a:t>disobbediente sarà </a:t>
            </a:r>
            <a:r>
              <a:rPr sz="1200" dirty="0">
                <a:latin typeface="Times New Roman"/>
                <a:cs typeface="Times New Roman"/>
              </a:rPr>
              <a:t>passato a </a:t>
            </a:r>
            <a:r>
              <a:rPr sz="1200" spc="-5" dirty="0">
                <a:latin typeface="Times New Roman"/>
                <a:cs typeface="Times New Roman"/>
              </a:rPr>
              <a:t>fil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spada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inviato prigioniero </a:t>
            </a:r>
            <a:r>
              <a:rPr sz="1200" dirty="0">
                <a:latin typeface="Times New Roman"/>
                <a:cs typeface="Times New Roman"/>
              </a:rPr>
              <a:t>in tutte le nazioni; e </a:t>
            </a:r>
            <a:r>
              <a:rPr sz="1200" spc="-5" dirty="0">
                <a:latin typeface="Times New Roman"/>
                <a:cs typeface="Times New Roman"/>
              </a:rPr>
              <a:t>così Gerusalemme sarà calpestata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5" dirty="0">
                <a:latin typeface="Times New Roman"/>
                <a:cs typeface="Times New Roman"/>
              </a:rPr>
              <a:t>Gentili. </a:t>
            </a:r>
            <a:r>
              <a:rPr sz="1200" spc="-5" dirty="0">
                <a:latin typeface="Times New Roman"/>
                <a:cs typeface="Times New Roman"/>
              </a:rPr>
              <a:t>Nel  frattempo, </a:t>
            </a:r>
            <a:r>
              <a:rPr sz="1200" dirty="0">
                <a:latin typeface="Times New Roman"/>
                <a:cs typeface="Times New Roman"/>
              </a:rPr>
              <a:t>vi avverto, non </a:t>
            </a:r>
            <a:r>
              <a:rPr sz="1200" spc="-5" dirty="0">
                <a:latin typeface="Times New Roman"/>
                <a:cs typeface="Times New Roman"/>
              </a:rPr>
              <a:t>lasciatevi </a:t>
            </a:r>
            <a:r>
              <a:rPr sz="1200" dirty="0">
                <a:latin typeface="Times New Roman"/>
                <a:cs typeface="Times New Roman"/>
              </a:rPr>
              <a:t>ingannare. Se un uomo </a:t>
            </a:r>
            <a:r>
              <a:rPr sz="1200" spc="-5" dirty="0">
                <a:latin typeface="Times New Roman"/>
                <a:cs typeface="Times New Roman"/>
              </a:rPr>
              <a:t>viene </a:t>
            </a:r>
            <a:r>
              <a:rPr sz="1200" dirty="0">
                <a:latin typeface="Times New Roman"/>
                <a:cs typeface="Times New Roman"/>
              </a:rPr>
              <a:t>da voi </a:t>
            </a:r>
            <a:r>
              <a:rPr sz="1200" spc="-5" dirty="0">
                <a:latin typeface="Times New Roman"/>
                <a:cs typeface="Times New Roman"/>
              </a:rPr>
              <a:t>dicendo: ‘Guarda,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è qui’, o </a:t>
            </a:r>
            <a:r>
              <a:rPr sz="1200" spc="-5" dirty="0">
                <a:latin typeface="Times New Roman"/>
                <a:cs typeface="Times New Roman"/>
              </a:rPr>
              <a:t>‘Guarda, </a:t>
            </a:r>
            <a:r>
              <a:rPr sz="1200" dirty="0">
                <a:latin typeface="Times New Roman"/>
                <a:cs typeface="Times New Roman"/>
              </a:rPr>
              <a:t>egli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322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là’,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credeteci, perché sorgeranno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falsi educatori </a:t>
            </a:r>
            <a:r>
              <a:rPr sz="1200" dirty="0">
                <a:latin typeface="Times New Roman"/>
                <a:cs typeface="Times New Roman"/>
              </a:rPr>
              <a:t>e molte persone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indotte in </a:t>
            </a:r>
            <a:r>
              <a:rPr sz="1200" spc="-5" dirty="0">
                <a:latin typeface="Times New Roman"/>
                <a:cs typeface="Times New Roman"/>
              </a:rPr>
              <a:t>errore. Ma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spc="5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ingannati, perché </a:t>
            </a:r>
            <a:r>
              <a:rPr sz="1200" dirty="0">
                <a:latin typeface="Times New Roman"/>
                <a:cs typeface="Times New Roman"/>
              </a:rPr>
              <a:t>vi ho annunciato tutto ciò 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anticipo.”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(1913.4) 176:1.5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rimasero seduti </a:t>
            </a:r>
            <a:r>
              <a:rPr sz="1200" dirty="0">
                <a:latin typeface="Times New Roman"/>
                <a:cs typeface="Times New Roman"/>
              </a:rPr>
              <a:t>in silenzio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molto tempo sotto la 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luna, mentre queste </a:t>
            </a:r>
            <a:r>
              <a:rPr sz="1200" spc="-5" dirty="0">
                <a:latin typeface="Times New Roman"/>
                <a:cs typeface="Times New Roman"/>
              </a:rPr>
              <a:t>sconvolgenti predizioni  del Maestro s’imprimevano nella </a:t>
            </a:r>
            <a:r>
              <a:rPr sz="1200" dirty="0">
                <a:latin typeface="Times New Roman"/>
                <a:cs typeface="Times New Roman"/>
              </a:rPr>
              <a:t>loro mente disorientata. E fu in </a:t>
            </a:r>
            <a:r>
              <a:rPr sz="1200" spc="-5" dirty="0">
                <a:latin typeface="Times New Roman"/>
                <a:cs typeface="Times New Roman"/>
              </a:rPr>
              <a:t>conformità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avvertimento che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l’intero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discepoli fuggì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alla </a:t>
            </a:r>
            <a:r>
              <a:rPr sz="1200" dirty="0">
                <a:latin typeface="Times New Roman"/>
                <a:cs typeface="Times New Roman"/>
              </a:rPr>
              <a:t>prima apparizione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truppe </a:t>
            </a:r>
            <a:r>
              <a:rPr sz="1200" spc="-5" dirty="0">
                <a:latin typeface="Times New Roman"/>
                <a:cs typeface="Times New Roman"/>
              </a:rPr>
              <a:t>romane, trovando rifugio sicuro </a:t>
            </a:r>
            <a:r>
              <a:rPr sz="1200" spc="5" dirty="0">
                <a:latin typeface="Times New Roman"/>
                <a:cs typeface="Times New Roman"/>
              </a:rPr>
              <a:t>verso  </a:t>
            </a:r>
            <a:r>
              <a:rPr sz="1200" dirty="0">
                <a:latin typeface="Times New Roman"/>
                <a:cs typeface="Times New Roman"/>
              </a:rPr>
              <a:t>nord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3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(1913.5) 176:1.6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questo avvertimento </a:t>
            </a:r>
            <a:r>
              <a:rPr sz="1200" dirty="0">
                <a:latin typeface="Times New Roman"/>
                <a:cs typeface="Times New Roman"/>
              </a:rPr>
              <a:t>esplicito, molti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interpretarono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predizioni come riferentisi </a:t>
            </a:r>
            <a:r>
              <a:rPr sz="1200" dirty="0">
                <a:latin typeface="Times New Roman"/>
                <a:cs typeface="Times New Roman"/>
              </a:rPr>
              <a:t>ai 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ovviamente </a:t>
            </a:r>
            <a:r>
              <a:rPr sz="1200" dirty="0">
                <a:latin typeface="Times New Roman"/>
                <a:cs typeface="Times New Roman"/>
              </a:rPr>
              <a:t>prodotti in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riapparizione del </a:t>
            </a:r>
            <a:r>
              <a:rPr sz="1200" dirty="0">
                <a:latin typeface="Times New Roman"/>
                <a:cs typeface="Times New Roman"/>
              </a:rPr>
              <a:t>Messia </a:t>
            </a:r>
            <a:r>
              <a:rPr sz="1200" spc="-5" dirty="0">
                <a:latin typeface="Times New Roman"/>
                <a:cs typeface="Times New Roman"/>
              </a:rPr>
              <a:t>avrebbe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causato</a:t>
            </a:r>
            <a:endParaRPr sz="1200">
              <a:latin typeface="Times New Roman"/>
              <a:cs typeface="Times New Roman"/>
            </a:endParaRPr>
          </a:p>
          <a:p>
            <a:pPr marL="76200" marR="2660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l’instaurazione della Nuova 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l’ampliamento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 per </a:t>
            </a:r>
            <a:r>
              <a:rPr sz="1200" dirty="0">
                <a:latin typeface="Times New Roman"/>
                <a:cs typeface="Times New Roman"/>
              </a:rPr>
              <a:t>divenire la capitale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mente questi  </a:t>
            </a:r>
            <a:r>
              <a:rPr sz="1200" spc="-5" dirty="0">
                <a:latin typeface="Times New Roman"/>
                <a:cs typeface="Times New Roman"/>
              </a:rPr>
              <a:t>Ebrei erano determinati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collegare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distruzione </a:t>
            </a:r>
            <a:r>
              <a:rPr sz="1200" spc="-5" dirty="0">
                <a:latin typeface="Times New Roman"/>
                <a:cs typeface="Times New Roman"/>
              </a:rPr>
              <a:t>del Tempio con </a:t>
            </a:r>
            <a:r>
              <a:rPr sz="1200" dirty="0">
                <a:latin typeface="Times New Roman"/>
                <a:cs typeface="Times New Roman"/>
              </a:rPr>
              <a:t>la “fine </a:t>
            </a:r>
            <a:r>
              <a:rPr sz="1200" spc="-5" dirty="0">
                <a:latin typeface="Times New Roman"/>
                <a:cs typeface="Times New Roman"/>
              </a:rPr>
              <a:t>del mondo”.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credevano che questa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52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Gerusalemme avrebbe compreso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Palestina;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sarebbe stata </a:t>
            </a:r>
            <a:r>
              <a:rPr sz="1200" dirty="0">
                <a:latin typeface="Times New Roman"/>
                <a:cs typeface="Times New Roman"/>
              </a:rPr>
              <a:t>seguita dall’apparizione </a:t>
            </a:r>
            <a:r>
              <a:rPr sz="1200" spc="-5" dirty="0">
                <a:latin typeface="Times New Roman"/>
                <a:cs typeface="Times New Roman"/>
              </a:rPr>
              <a:t>immediata </a:t>
            </a:r>
            <a:r>
              <a:rPr sz="1200" dirty="0">
                <a:latin typeface="Times New Roman"/>
                <a:cs typeface="Times New Roman"/>
              </a:rPr>
              <a:t>“dei  nuovi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terra”.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strano che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dicesse: “Maestro, sappiamo </a:t>
            </a:r>
            <a:r>
              <a:rPr sz="1200" dirty="0">
                <a:latin typeface="Times New Roman"/>
                <a:cs typeface="Times New Roman"/>
              </a:rPr>
              <a:t>che tutte le </a:t>
            </a:r>
            <a:r>
              <a:rPr sz="1200" spc="-5" dirty="0">
                <a:latin typeface="Times New Roman"/>
                <a:cs typeface="Times New Roman"/>
              </a:rPr>
              <a:t>cose avranno fine quando  appariranno </a:t>
            </a:r>
            <a:r>
              <a:rPr sz="1200" dirty="0">
                <a:latin typeface="Times New Roman"/>
                <a:cs typeface="Times New Roman"/>
              </a:rPr>
              <a:t>i nuovi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e la nuova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come </a:t>
            </a:r>
            <a:r>
              <a:rPr sz="1200" spc="-5" dirty="0">
                <a:latin typeface="Times New Roman"/>
                <a:cs typeface="Times New Roman"/>
              </a:rPr>
              <a:t>sapremo </a:t>
            </a:r>
            <a:r>
              <a:rPr sz="1200" dirty="0">
                <a:latin typeface="Times New Roman"/>
                <a:cs typeface="Times New Roman"/>
              </a:rPr>
              <a:t>quando tu </a:t>
            </a:r>
            <a:r>
              <a:rPr sz="1200" spc="-5" dirty="0">
                <a:latin typeface="Times New Roman"/>
                <a:cs typeface="Times New Roman"/>
              </a:rPr>
              <a:t>ritornerai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spc="5" dirty="0">
                <a:latin typeface="Times New Roman"/>
                <a:cs typeface="Times New Roman"/>
              </a:rPr>
              <a:t>tutto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ciò?”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(1914.1) 176:1.7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ciò, rimase </a:t>
            </a:r>
            <a:r>
              <a:rPr sz="1200" dirty="0">
                <a:latin typeface="Times New Roman"/>
                <a:cs typeface="Times New Roman"/>
              </a:rPr>
              <a:t>pensieroso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istante e poi </a:t>
            </a:r>
            <a:r>
              <a:rPr sz="1200" spc="-5" dirty="0">
                <a:latin typeface="Times New Roman"/>
                <a:cs typeface="Times New Roman"/>
              </a:rPr>
              <a:t>disse: “Voi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sbagliate continuamente perché tentate 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collegare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insegnamento al vecchio;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determinati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fraintendere </a:t>
            </a:r>
            <a:r>
              <a:rPr sz="1200" dirty="0">
                <a:latin typeface="Times New Roman"/>
                <a:cs typeface="Times New Roman"/>
              </a:rPr>
              <a:t>tutto il mio insegnamento;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insistete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nell’interpretare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secondo </a:t>
            </a:r>
            <a:r>
              <a:rPr sz="1200" dirty="0">
                <a:latin typeface="Times New Roman"/>
                <a:cs typeface="Times New Roman"/>
              </a:rPr>
              <a:t>le vostre credenze </a:t>
            </a:r>
            <a:r>
              <a:rPr sz="1200" spc="-5" dirty="0">
                <a:latin typeface="Times New Roman"/>
                <a:cs typeface="Times New Roman"/>
              </a:rPr>
              <a:t>stabilite. Ciononostante, tenterò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d’illuminarvi.”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seconda venuta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(1914.2) 176:2.1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parecchie occasioni Gesù aveva </a:t>
            </a:r>
            <a:r>
              <a:rPr sz="1200" dirty="0">
                <a:latin typeface="Times New Roman"/>
                <a:cs typeface="Times New Roman"/>
              </a:rPr>
              <a:t>fatto delle </a:t>
            </a:r>
            <a:r>
              <a:rPr sz="1200" spc="-5" dirty="0">
                <a:latin typeface="Times New Roman"/>
                <a:cs typeface="Times New Roman"/>
              </a:rPr>
              <a:t>affermazioni che avevano </a:t>
            </a:r>
            <a:r>
              <a:rPr sz="1200" dirty="0">
                <a:latin typeface="Times New Roman"/>
                <a:cs typeface="Times New Roman"/>
              </a:rPr>
              <a:t>indotto i suoi ascoltatori a dedurre che, sebbene  </a:t>
            </a:r>
            <a:r>
              <a:rPr sz="1200" spc="-5" dirty="0">
                <a:latin typeface="Times New Roman"/>
                <a:cs typeface="Times New Roman"/>
              </a:rPr>
              <a:t>egli intendesse lasciare presto 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certamente ritornato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l’opera </a:t>
            </a:r>
            <a:r>
              <a:rPr sz="1200" spc="-5" dirty="0">
                <a:latin typeface="Times New Roman"/>
                <a:cs typeface="Times New Roman"/>
              </a:rPr>
              <a:t>del regno dei cieli. Via </a:t>
            </a:r>
            <a:r>
              <a:rPr sz="1200" dirty="0">
                <a:latin typeface="Times New Roman"/>
                <a:cs typeface="Times New Roman"/>
              </a:rPr>
              <a:t>via  </a:t>
            </a:r>
            <a:r>
              <a:rPr sz="1200" spc="-5" dirty="0">
                <a:latin typeface="Times New Roman"/>
                <a:cs typeface="Times New Roman"/>
              </a:rPr>
              <a:t>che cresceva nei </a:t>
            </a:r>
            <a:r>
              <a:rPr sz="1200" dirty="0">
                <a:latin typeface="Times New Roman"/>
                <a:cs typeface="Times New Roman"/>
              </a:rPr>
              <a:t>suoi discepoli la </a:t>
            </a:r>
            <a:r>
              <a:rPr sz="1200" spc="-5" dirty="0">
                <a:latin typeface="Times New Roman"/>
                <a:cs typeface="Times New Roman"/>
              </a:rPr>
              <a:t>convinzione che egli stesse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lasciarli,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partito da questo mondo,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naturale  che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credenti si aggrappassero </a:t>
            </a:r>
            <a:r>
              <a:rPr sz="1200" dirty="0">
                <a:latin typeface="Times New Roman"/>
                <a:cs typeface="Times New Roman"/>
              </a:rPr>
              <a:t>saldamente a queste </a:t>
            </a:r>
            <a:r>
              <a:rPr sz="1200" spc="-5" dirty="0">
                <a:latin typeface="Times New Roman"/>
                <a:cs typeface="Times New Roman"/>
              </a:rPr>
              <a:t>promesse </a:t>
            </a:r>
            <a:r>
              <a:rPr sz="1200" dirty="0">
                <a:latin typeface="Times New Roman"/>
                <a:cs typeface="Times New Roman"/>
              </a:rPr>
              <a:t>di ritorno.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venuta del </a:t>
            </a:r>
            <a:r>
              <a:rPr sz="1200" dirty="0">
                <a:latin typeface="Times New Roman"/>
                <a:cs typeface="Times New Roman"/>
              </a:rPr>
              <a:t>Cristo fu così ben  </a:t>
            </a:r>
            <a:r>
              <a:rPr sz="1200" spc="-5" dirty="0">
                <a:latin typeface="Times New Roman"/>
                <a:cs typeface="Times New Roman"/>
              </a:rPr>
              <a:t>presto incorporata negli insegnamenti cristiani, </a:t>
            </a:r>
            <a:r>
              <a:rPr sz="1200" dirty="0">
                <a:latin typeface="Times New Roman"/>
                <a:cs typeface="Times New Roman"/>
              </a:rPr>
              <a:t>e quasi tutte le </a:t>
            </a:r>
            <a:r>
              <a:rPr sz="1200" spc="-5" dirty="0">
                <a:latin typeface="Times New Roman"/>
                <a:cs typeface="Times New Roman"/>
              </a:rPr>
              <a:t>generazioni successive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devotamente creduto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questa verità ed atteso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fiducia che </a:t>
            </a:r>
            <a:r>
              <a:rPr sz="1200" dirty="0">
                <a:latin typeface="Times New Roman"/>
                <a:cs typeface="Times New Roman"/>
              </a:rPr>
              <a:t>prima o poi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venisse.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8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(1914.3) 176:2.2 </a:t>
            </a:r>
            <a:r>
              <a:rPr sz="1200" spc="-5" dirty="0">
                <a:latin typeface="Times New Roman"/>
                <a:cs typeface="Times New Roman"/>
              </a:rPr>
              <a:t>Se dovevano essere </a:t>
            </a:r>
            <a:r>
              <a:rPr sz="1200" dirty="0">
                <a:latin typeface="Times New Roman"/>
                <a:cs typeface="Times New Roman"/>
              </a:rPr>
              <a:t>separati </a:t>
            </a:r>
            <a:r>
              <a:rPr sz="1200" spc="-5" dirty="0">
                <a:latin typeface="Times New Roman"/>
                <a:cs typeface="Times New Roman"/>
              </a:rPr>
              <a:t>dal loro Signore </a:t>
            </a:r>
            <a:r>
              <a:rPr sz="1200" dirty="0">
                <a:latin typeface="Times New Roman"/>
                <a:cs typeface="Times New Roman"/>
              </a:rPr>
              <a:t>e Maestro,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aggrapparono </a:t>
            </a:r>
            <a:r>
              <a:rPr sz="1200" dirty="0">
                <a:latin typeface="Times New Roman"/>
                <a:cs typeface="Times New Roman"/>
              </a:rPr>
              <a:t>ancor più a  </a:t>
            </a:r>
            <a:r>
              <a:rPr sz="1200" spc="-5" dirty="0">
                <a:latin typeface="Times New Roman"/>
                <a:cs typeface="Times New Roman"/>
              </a:rPr>
              <a:t>questa promessa </a:t>
            </a:r>
            <a:r>
              <a:rPr sz="1200" dirty="0">
                <a:latin typeface="Times New Roman"/>
                <a:cs typeface="Times New Roman"/>
              </a:rPr>
              <a:t>del ritorno, e non </a:t>
            </a:r>
            <a:r>
              <a:rPr sz="1200" spc="-5" dirty="0">
                <a:latin typeface="Times New Roman"/>
                <a:cs typeface="Times New Roman"/>
              </a:rPr>
              <a:t>tardarono ad associare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predetta </a:t>
            </a:r>
            <a:r>
              <a:rPr sz="1200" dirty="0">
                <a:latin typeface="Times New Roman"/>
                <a:cs typeface="Times New Roman"/>
              </a:rPr>
              <a:t>distruzione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venuta  promessa.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continuarono </a:t>
            </a:r>
            <a:r>
              <a:rPr sz="1200" spc="-5" dirty="0">
                <a:latin typeface="Times New Roman"/>
                <a:cs typeface="Times New Roman"/>
              </a:rPr>
              <a:t>ad interpretare </a:t>
            </a:r>
            <a:r>
              <a:rPr sz="1200" dirty="0">
                <a:latin typeface="Times New Roman"/>
                <a:cs typeface="Times New Roman"/>
              </a:rPr>
              <a:t>in tal modo le </a:t>
            </a:r>
            <a:r>
              <a:rPr sz="1200" spc="-5" dirty="0">
                <a:latin typeface="Times New Roman"/>
                <a:cs typeface="Times New Roman"/>
              </a:rPr>
              <a:t>sue parole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Oliveto, </a:t>
            </a:r>
            <a:r>
              <a:rPr sz="1200" spc="-5" dirty="0">
                <a:latin typeface="Times New Roman"/>
                <a:cs typeface="Times New Roman"/>
              </a:rPr>
              <a:t>si fosse particolarmente sforzato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prevenire proprio </a:t>
            </a:r>
            <a:r>
              <a:rPr sz="1200" dirty="0">
                <a:latin typeface="Times New Roman"/>
                <a:cs typeface="Times New Roman"/>
              </a:rPr>
              <a:t>un tale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errore.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4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(1374.6) 124:6.6 </a:t>
            </a:r>
            <a:r>
              <a:rPr sz="1200" spc="-5" dirty="0">
                <a:latin typeface="Times New Roman"/>
                <a:cs typeface="Times New Roman"/>
              </a:rPr>
              <a:t>Nel secondo giorno del loro </a:t>
            </a:r>
            <a:r>
              <a:rPr sz="1200" dirty="0">
                <a:latin typeface="Times New Roman"/>
                <a:cs typeface="Times New Roman"/>
              </a:rPr>
              <a:t>viaggio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luogo </a:t>
            </a:r>
            <a:r>
              <a:rPr sz="1200" dirty="0">
                <a:latin typeface="Times New Roman"/>
                <a:cs typeface="Times New Roman"/>
              </a:rPr>
              <a:t>in cui lo Jabbok, </a:t>
            </a:r>
            <a:r>
              <a:rPr sz="1200" spc="-5" dirty="0">
                <a:latin typeface="Times New Roman"/>
                <a:cs typeface="Times New Roman"/>
              </a:rPr>
              <a:t>provenendo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est, si </a:t>
            </a:r>
            <a:r>
              <a:rPr sz="1200" dirty="0">
                <a:latin typeface="Times New Roman"/>
                <a:cs typeface="Times New Roman"/>
              </a:rPr>
              <a:t>getta </a:t>
            </a:r>
            <a:r>
              <a:rPr sz="1200" spc="-5" dirty="0">
                <a:latin typeface="Times New Roman"/>
                <a:cs typeface="Times New Roman"/>
              </a:rPr>
              <a:t>nel  Giordano,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guardando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est verso questa </a:t>
            </a:r>
            <a:r>
              <a:rPr sz="1200" dirty="0">
                <a:latin typeface="Times New Roman"/>
                <a:cs typeface="Times New Roman"/>
              </a:rPr>
              <a:t>valle fluviale </a:t>
            </a:r>
            <a:r>
              <a:rPr sz="1200" spc="-5" dirty="0">
                <a:latin typeface="Times New Roman"/>
                <a:cs typeface="Times New Roman"/>
              </a:rPr>
              <a:t>ricordarono </a:t>
            </a:r>
            <a:r>
              <a:rPr sz="1200" dirty="0">
                <a:latin typeface="Times New Roman"/>
                <a:cs typeface="Times New Roman"/>
              </a:rPr>
              <a:t>i tempi di </a:t>
            </a:r>
            <a:r>
              <a:rPr sz="1200" spc="-5" dirty="0">
                <a:latin typeface="Times New Roman"/>
                <a:cs typeface="Times New Roman"/>
              </a:rPr>
              <a:t>Gedeone, quando </a:t>
            </a:r>
            <a:r>
              <a:rPr sz="1200" dirty="0">
                <a:latin typeface="Times New Roman"/>
                <a:cs typeface="Times New Roman"/>
              </a:rPr>
              <a:t>i Madianiti </a:t>
            </a:r>
            <a:r>
              <a:rPr sz="1200" spc="-5" dirty="0">
                <a:latin typeface="Times New Roman"/>
                <a:cs typeface="Times New Roman"/>
              </a:rPr>
              <a:t>si spinsero </a:t>
            </a:r>
            <a:r>
              <a:rPr sz="1200" dirty="0">
                <a:latin typeface="Times New Roman"/>
                <a:cs typeface="Times New Roman"/>
              </a:rPr>
              <a:t>in questa 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invadere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paese.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 secondo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accamparono alla </a:t>
            </a:r>
            <a:r>
              <a:rPr sz="1200" dirty="0">
                <a:latin typeface="Times New Roman"/>
                <a:cs typeface="Times New Roman"/>
              </a:rPr>
              <a:t>base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più alta montagna </a:t>
            </a:r>
            <a:r>
              <a:rPr sz="1200" spc="-5" dirty="0">
                <a:latin typeface="Times New Roman"/>
                <a:cs typeface="Times New Roman"/>
              </a:rPr>
              <a:t>che  dominava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valle del </a:t>
            </a:r>
            <a:r>
              <a:rPr sz="1200" dirty="0">
                <a:latin typeface="Times New Roman"/>
                <a:cs typeface="Times New Roman"/>
              </a:rPr>
              <a:t>Giordano, il Monte </a:t>
            </a:r>
            <a:r>
              <a:rPr sz="1200" spc="-5" dirty="0">
                <a:latin typeface="Times New Roman"/>
                <a:cs typeface="Times New Roman"/>
              </a:rPr>
              <a:t>Sartaba,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sommità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occupata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fortezza </a:t>
            </a:r>
            <a:r>
              <a:rPr sz="1200" spc="-5" dirty="0">
                <a:latin typeface="Times New Roman"/>
                <a:cs typeface="Times New Roman"/>
              </a:rPr>
              <a:t>Alessandrina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Erode aveva  </a:t>
            </a:r>
            <a:r>
              <a:rPr sz="1200" spc="-5" dirty="0">
                <a:latin typeface="Times New Roman"/>
                <a:cs typeface="Times New Roman"/>
              </a:rPr>
              <a:t>imprigionato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sepolto </a:t>
            </a:r>
            <a:r>
              <a:rPr sz="1200" dirty="0">
                <a:latin typeface="Times New Roman"/>
                <a:cs typeface="Times New Roman"/>
              </a:rPr>
              <a:t>i suoi due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strangolati.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(1375.1) 124:6.7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essi passarono </a:t>
            </a:r>
            <a:r>
              <a:rPr sz="1200" dirty="0">
                <a:latin typeface="Times New Roman"/>
                <a:cs typeface="Times New Roman"/>
              </a:rPr>
              <a:t>vicino a due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recentemente costruiti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Erode,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notarono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architettura superiore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bei </a:t>
            </a:r>
            <a:r>
              <a:rPr sz="1200" dirty="0">
                <a:latin typeface="Times New Roman"/>
                <a:cs typeface="Times New Roman"/>
              </a:rPr>
              <a:t>palmeti. </a:t>
            </a:r>
            <a:r>
              <a:rPr sz="1200" spc="-5" dirty="0">
                <a:latin typeface="Times New Roman"/>
                <a:cs typeface="Times New Roman"/>
              </a:rPr>
              <a:t>Mentre scendeva </a:t>
            </a:r>
            <a:r>
              <a:rPr sz="1200" dirty="0">
                <a:latin typeface="Times New Roman"/>
                <a:cs typeface="Times New Roman"/>
              </a:rPr>
              <a:t>la notte </a:t>
            </a:r>
            <a:r>
              <a:rPr sz="1200" spc="-5" dirty="0">
                <a:latin typeface="Times New Roman"/>
                <a:cs typeface="Times New Roman"/>
              </a:rPr>
              <a:t>raggiunsero Gerico,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rimasero sino all’indomani. </a:t>
            </a:r>
            <a:r>
              <a:rPr sz="1200" spc="5" dirty="0">
                <a:latin typeface="Times New Roman"/>
                <a:cs typeface="Times New Roman"/>
              </a:rPr>
              <a:t>Quella 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Giuseppe, Maria e </a:t>
            </a:r>
            <a:r>
              <a:rPr sz="1200" spc="-5" dirty="0">
                <a:latin typeface="Times New Roman"/>
                <a:cs typeface="Times New Roman"/>
              </a:rPr>
              <a:t>Gesù camminarono </a:t>
            </a:r>
            <a:r>
              <a:rPr sz="1200" dirty="0">
                <a:latin typeface="Times New Roman"/>
                <a:cs typeface="Times New Roman"/>
              </a:rPr>
              <a:t>per due chilometri e mezzo fino </a:t>
            </a:r>
            <a:r>
              <a:rPr sz="1200" spc="-5" dirty="0">
                <a:latin typeface="Times New Roman"/>
                <a:cs typeface="Times New Roman"/>
              </a:rPr>
              <a:t>al luogo dell’antica </a:t>
            </a:r>
            <a:r>
              <a:rPr sz="1200" dirty="0">
                <a:latin typeface="Times New Roman"/>
                <a:cs typeface="Times New Roman"/>
              </a:rPr>
              <a:t>Gerico, dove </a:t>
            </a:r>
            <a:r>
              <a:rPr sz="1200" spc="-5" dirty="0">
                <a:latin typeface="Times New Roman"/>
                <a:cs typeface="Times New Roman"/>
              </a:rPr>
              <a:t>Giosuè, </a:t>
            </a:r>
            <a:r>
              <a:rPr sz="1200" dirty="0">
                <a:latin typeface="Times New Roman"/>
                <a:cs typeface="Times New Roman"/>
              </a:rPr>
              <a:t>dal quale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il nome, aveva </a:t>
            </a:r>
            <a:r>
              <a:rPr sz="1200" spc="-5" dirty="0">
                <a:latin typeface="Times New Roman"/>
                <a:cs typeface="Times New Roman"/>
              </a:rPr>
              <a:t>compiuto, </a:t>
            </a:r>
            <a:r>
              <a:rPr sz="1200" dirty="0">
                <a:latin typeface="Times New Roman"/>
                <a:cs typeface="Times New Roman"/>
              </a:rPr>
              <a:t>secondo la </a:t>
            </a:r>
            <a:r>
              <a:rPr sz="1200" spc="-5" dirty="0">
                <a:latin typeface="Times New Roman"/>
                <a:cs typeface="Times New Roman"/>
              </a:rPr>
              <a:t>tradizione ebraica,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celebri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55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(1375.2) 124:6.8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la strada era una processione </a:t>
            </a:r>
            <a:r>
              <a:rPr sz="1200" spc="-5" dirty="0">
                <a:latin typeface="Times New Roman"/>
                <a:cs typeface="Times New Roman"/>
              </a:rPr>
              <a:t>ininterrotta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pellegrini. Essi cominciavano  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portavano </a:t>
            </a:r>
            <a:r>
              <a:rPr sz="1200" dirty="0">
                <a:latin typeface="Times New Roman"/>
                <a:cs typeface="Times New Roman"/>
              </a:rPr>
              <a:t>a Gerusalemme. </a:t>
            </a:r>
            <a:r>
              <a:rPr sz="1200" spc="-5" dirty="0">
                <a:latin typeface="Times New Roman"/>
                <a:cs typeface="Times New Roman"/>
              </a:rPr>
              <a:t>Avvicinandosi alla </a:t>
            </a:r>
            <a:r>
              <a:rPr sz="1200" dirty="0">
                <a:latin typeface="Times New Roman"/>
                <a:cs typeface="Times New Roman"/>
              </a:rPr>
              <a:t>sommità </a:t>
            </a:r>
            <a:r>
              <a:rPr sz="1200" spc="-5" dirty="0">
                <a:latin typeface="Times New Roman"/>
                <a:cs typeface="Times New Roman"/>
              </a:rPr>
              <a:t>essi poterono vedere </a:t>
            </a:r>
            <a:r>
              <a:rPr sz="1200" dirty="0">
                <a:latin typeface="Times New Roman"/>
                <a:cs typeface="Times New Roman"/>
              </a:rPr>
              <a:t>le montagne </a:t>
            </a:r>
            <a:r>
              <a:rPr sz="1200" spc="-5" dirty="0">
                <a:latin typeface="Times New Roman"/>
                <a:cs typeface="Times New Roman"/>
              </a:rPr>
              <a:t>dell’altra  </a:t>
            </a:r>
            <a:r>
              <a:rPr sz="1200" dirty="0">
                <a:latin typeface="Times New Roman"/>
                <a:cs typeface="Times New Roman"/>
              </a:rPr>
              <a:t>sponda </a:t>
            </a:r>
            <a:r>
              <a:rPr sz="1200" spc="-5" dirty="0">
                <a:latin typeface="Times New Roman"/>
                <a:cs typeface="Times New Roman"/>
              </a:rPr>
              <a:t>del Giordano </a:t>
            </a:r>
            <a:r>
              <a:rPr sz="1200" dirty="0">
                <a:latin typeface="Times New Roman"/>
                <a:cs typeface="Times New Roman"/>
              </a:rPr>
              <a:t>e verso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le acque pigre </a:t>
            </a:r>
            <a:r>
              <a:rPr sz="1200" spc="-5" dirty="0">
                <a:latin typeface="Times New Roman"/>
                <a:cs typeface="Times New Roman"/>
              </a:rPr>
              <a:t>del Mar </a:t>
            </a:r>
            <a:r>
              <a:rPr sz="1200" dirty="0">
                <a:latin typeface="Times New Roman"/>
                <a:cs typeface="Times New Roman"/>
              </a:rPr>
              <a:t>Morto.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a metà strada da </a:t>
            </a:r>
            <a:r>
              <a:rPr sz="1200" spc="-5" dirty="0">
                <a:latin typeface="Times New Roman"/>
                <a:cs typeface="Times New Roman"/>
              </a:rPr>
              <a:t>Gerusalemme, 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 il Monte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Olivi </a:t>
            </a:r>
            <a:r>
              <a:rPr sz="1200" spc="-5" dirty="0">
                <a:latin typeface="Times New Roman"/>
                <a:cs typeface="Times New Roman"/>
              </a:rPr>
              <a:t>(la regione che avrebbe avuto così tanta parte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successiva), </a:t>
            </a:r>
            <a:r>
              <a:rPr sz="1200" dirty="0">
                <a:latin typeface="Times New Roman"/>
                <a:cs typeface="Times New Roman"/>
              </a:rPr>
              <a:t>e Giuseppe </a:t>
            </a:r>
            <a:r>
              <a:rPr sz="1200" spc="-5" dirty="0">
                <a:latin typeface="Times New Roman"/>
                <a:cs typeface="Times New Roman"/>
              </a:rPr>
              <a:t>gli fece rimarcare </a:t>
            </a:r>
            <a:r>
              <a:rPr sz="1200" dirty="0">
                <a:latin typeface="Times New Roman"/>
                <a:cs typeface="Times New Roman"/>
              </a:rPr>
              <a:t>che la  Città Santa </a:t>
            </a:r>
            <a:r>
              <a:rPr sz="1200" spc="-5" dirty="0">
                <a:latin typeface="Times New Roman"/>
                <a:cs typeface="Times New Roman"/>
              </a:rPr>
              <a:t>era situata giusto </a:t>
            </a:r>
            <a:r>
              <a:rPr sz="1200" dirty="0">
                <a:latin typeface="Times New Roman"/>
                <a:cs typeface="Times New Roman"/>
              </a:rPr>
              <a:t>dietro </a:t>
            </a:r>
            <a:r>
              <a:rPr sz="1200" spc="-5" dirty="0">
                <a:latin typeface="Times New Roman"/>
                <a:cs typeface="Times New Roman"/>
              </a:rPr>
              <a:t>questa cima,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cuore del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5" dirty="0">
                <a:latin typeface="Times New Roman"/>
                <a:cs typeface="Times New Roman"/>
              </a:rPr>
              <a:t>pulsò </a:t>
            </a:r>
            <a:r>
              <a:rPr sz="1200" spc="-5" dirty="0">
                <a:latin typeface="Times New Roman"/>
                <a:cs typeface="Times New Roman"/>
              </a:rPr>
              <a:t>velocemente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gioiosa attesa </a:t>
            </a:r>
            <a:r>
              <a:rPr sz="1200" dirty="0">
                <a:latin typeface="Times New Roman"/>
                <a:cs typeface="Times New Roman"/>
              </a:rPr>
              <a:t>di vedere presto la 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casa del suo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5" dirty="0">
                <a:latin typeface="Times New Roman"/>
                <a:cs typeface="Times New Roman"/>
              </a:rPr>
              <a:t> 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(1375.3) 124:6.9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pendici orientali dell’Oliveto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riposarsi </a:t>
            </a:r>
            <a:r>
              <a:rPr sz="1200" dirty="0">
                <a:latin typeface="Times New Roman"/>
                <a:cs typeface="Times New Roman"/>
              </a:rPr>
              <a:t>ai bordi di un </a:t>
            </a:r>
            <a:r>
              <a:rPr sz="1200" spc="-5" dirty="0">
                <a:latin typeface="Times New Roman"/>
                <a:cs typeface="Times New Roman"/>
              </a:rPr>
              <a:t>piccolo villaggio chiamato Betania. Gli  </a:t>
            </a:r>
            <a:r>
              <a:rPr sz="1200" dirty="0">
                <a:latin typeface="Times New Roman"/>
                <a:cs typeface="Times New Roman"/>
              </a:rPr>
              <a:t>ospitali abitanti </a:t>
            </a:r>
            <a:r>
              <a:rPr sz="1200" spc="-5" dirty="0">
                <a:latin typeface="Times New Roman"/>
                <a:cs typeface="Times New Roman"/>
              </a:rPr>
              <a:t>del villaggio </a:t>
            </a:r>
            <a:r>
              <a:rPr sz="1200" dirty="0">
                <a:latin typeface="Times New Roman"/>
                <a:cs typeface="Times New Roman"/>
              </a:rPr>
              <a:t>offrirono i </a:t>
            </a:r>
            <a:r>
              <a:rPr sz="1200" spc="-5" dirty="0">
                <a:latin typeface="Times New Roman"/>
                <a:cs typeface="Times New Roman"/>
              </a:rPr>
              <a:t>loro servizi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pellegrini,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capitò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si fermarono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Simone,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tre </a:t>
            </a:r>
            <a:r>
              <a:rPr sz="1200" spc="-5" dirty="0">
                <a:latin typeface="Times New Roman"/>
                <a:cs typeface="Times New Roman"/>
              </a:rPr>
              <a:t>figli quasi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stessa 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Maria,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Lazzaro. Costoro invitarono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riposarsi presso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nacque </a:t>
            </a:r>
            <a:r>
              <a:rPr sz="1200" dirty="0">
                <a:latin typeface="Times New Roman"/>
                <a:cs typeface="Times New Roman"/>
              </a:rPr>
              <a:t>tra le due </a:t>
            </a:r>
            <a:r>
              <a:rPr sz="1200" spc="-5" dirty="0">
                <a:latin typeface="Times New Roman"/>
                <a:cs typeface="Times New Roman"/>
              </a:rPr>
              <a:t>famiglie un’amicizia 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della sua  movimentata </a:t>
            </a:r>
            <a:r>
              <a:rPr sz="1200" dirty="0">
                <a:latin typeface="Times New Roman"/>
                <a:cs typeface="Times New Roman"/>
              </a:rPr>
              <a:t>vita,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fermò </a:t>
            </a:r>
            <a:r>
              <a:rPr sz="1200" dirty="0">
                <a:latin typeface="Times New Roman"/>
                <a:cs typeface="Times New Roman"/>
              </a:rPr>
              <a:t>molte volte in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23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3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(1914.4) 176:2.3 </a:t>
            </a:r>
            <a:r>
              <a:rPr sz="1200" spc="-5" dirty="0">
                <a:latin typeface="Times New Roman"/>
                <a:cs typeface="Times New Roman"/>
              </a:rPr>
              <a:t>Rispondendo ulteriormente alla </a:t>
            </a:r>
            <a:r>
              <a:rPr sz="1200" dirty="0">
                <a:latin typeface="Times New Roman"/>
                <a:cs typeface="Times New Roman"/>
              </a:rPr>
              <a:t>domanda di Pietro, </a:t>
            </a:r>
            <a:r>
              <a:rPr sz="1200" spc="-5" dirty="0">
                <a:latin typeface="Times New Roman"/>
                <a:cs typeface="Times New Roman"/>
              </a:rPr>
              <a:t>Gesù disse: “Perché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aspettate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dell’Uomo  sieda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e sperate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sogni materiali degli Ebrei saranno realizzati? </a:t>
            </a:r>
            <a:r>
              <a:rPr sz="1200" dirty="0">
                <a:latin typeface="Times New Roman"/>
                <a:cs typeface="Times New Roman"/>
              </a:rPr>
              <a:t>Non vi ho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questi anni </a:t>
            </a:r>
            <a:r>
              <a:rPr sz="1200" dirty="0">
                <a:latin typeface="Times New Roman"/>
                <a:cs typeface="Times New Roman"/>
              </a:rPr>
              <a:t>che il mio 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 questo </a:t>
            </a:r>
            <a:r>
              <a:rPr sz="1200" spc="-5" dirty="0">
                <a:latin typeface="Times New Roman"/>
                <a:cs typeface="Times New Roman"/>
              </a:rPr>
              <a:t>mondo?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ora </a:t>
            </a:r>
            <a:r>
              <a:rPr sz="1200" spc="-5" dirty="0">
                <a:latin typeface="Times New Roman"/>
                <a:cs typeface="Times New Roman"/>
              </a:rPr>
              <a:t>osservate stanno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finire,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sarà un nuovo inizio dal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vangelo </a:t>
            </a:r>
            <a:r>
              <a:rPr sz="1200" spc="-5" dirty="0">
                <a:latin typeface="Times New Roman"/>
                <a:cs typeface="Times New Roman"/>
              </a:rPr>
              <a:t>del  regno si </a:t>
            </a:r>
            <a:r>
              <a:rPr sz="1200" dirty="0">
                <a:latin typeface="Times New Roman"/>
                <a:cs typeface="Times New Roman"/>
              </a:rPr>
              <a:t>diffonderà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sarà estesa </a:t>
            </a:r>
            <a:r>
              <a:rPr sz="1200" dirty="0">
                <a:latin typeface="Times New Roman"/>
                <a:cs typeface="Times New Roman"/>
              </a:rPr>
              <a:t>a tutti i popoli.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sarà giunto alla sua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piena</a:t>
            </a:r>
            <a:endParaRPr sz="1200">
              <a:latin typeface="Times New Roman"/>
              <a:cs typeface="Times New Roman"/>
            </a:endParaRPr>
          </a:p>
          <a:p>
            <a:pPr marL="63500" marR="628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maturità, siate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mancherà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visitarvi con </a:t>
            </a:r>
            <a:r>
              <a:rPr sz="1200" dirty="0">
                <a:latin typeface="Times New Roman"/>
                <a:cs typeface="Times New Roman"/>
              </a:rPr>
              <a:t>una rivelazione </a:t>
            </a:r>
            <a:r>
              <a:rPr sz="1200" spc="-5" dirty="0">
                <a:latin typeface="Times New Roman"/>
                <a:cs typeface="Times New Roman"/>
              </a:rPr>
              <a:t>ampliata della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un’accresciuta  dimostrazione di </a:t>
            </a:r>
            <a:r>
              <a:rPr sz="1200" spc="-5" dirty="0">
                <a:latin typeface="Times New Roman"/>
                <a:cs typeface="Times New Roman"/>
              </a:rPr>
              <a:t>rettitudine, come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conferito su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è divenuto il </a:t>
            </a:r>
            <a:r>
              <a:rPr sz="1200" spc="-5" dirty="0">
                <a:latin typeface="Times New Roman"/>
                <a:cs typeface="Times New Roman"/>
              </a:rPr>
              <a:t>principe delle tenebre, </a:t>
            </a:r>
            <a:r>
              <a:rPr sz="1200" dirty="0">
                <a:latin typeface="Times New Roman"/>
                <a:cs typeface="Times New Roman"/>
              </a:rPr>
              <a:t>e poi Adamo,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e in questi </a:t>
            </a:r>
            <a:r>
              <a:rPr sz="1200" spc="-5" dirty="0">
                <a:latin typeface="Times New Roman"/>
                <a:cs typeface="Times New Roman"/>
              </a:rPr>
              <a:t>giorni dal Figlio dell’Uomo.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continuerà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misericordia e  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amore, anche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oscuro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perverso. Anch’io,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avrà investito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potere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autorità, continuerò </a:t>
            </a:r>
            <a:r>
              <a:rPr sz="1200" dirty="0">
                <a:latin typeface="Times New Roman"/>
                <a:cs typeface="Times New Roman"/>
              </a:rPr>
              <a:t>a seguire la vostra sorte e a </a:t>
            </a:r>
            <a:r>
              <a:rPr sz="1200" spc="-5" dirty="0">
                <a:latin typeface="Times New Roman"/>
                <a:cs typeface="Times New Roman"/>
              </a:rPr>
              <a:t>guidarvi negli affari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mio spirito, </a:t>
            </a:r>
            <a:r>
              <a:rPr sz="1200" spc="-5" dirty="0">
                <a:latin typeface="Times New Roman"/>
                <a:cs typeface="Times New Roman"/>
              </a:rPr>
              <a:t>che sarà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sparso  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carne. Anche </a:t>
            </a:r>
            <a:r>
              <a:rPr sz="1200" dirty="0">
                <a:latin typeface="Times New Roman"/>
                <a:cs typeface="Times New Roman"/>
              </a:rPr>
              <a:t>se io </a:t>
            </a:r>
            <a:r>
              <a:rPr sz="1200" spc="-5" dirty="0">
                <a:latin typeface="Times New Roman"/>
                <a:cs typeface="Times New Roman"/>
              </a:rPr>
              <a:t>sarò presente così </a:t>
            </a:r>
            <a:r>
              <a:rPr sz="1200" dirty="0">
                <a:latin typeface="Times New Roman"/>
                <a:cs typeface="Times New Roman"/>
              </a:rPr>
              <a:t>presso di voi in spirito, </a:t>
            </a:r>
            <a:r>
              <a:rPr sz="1200" spc="-5" dirty="0">
                <a:latin typeface="Times New Roman"/>
                <a:cs typeface="Times New Roman"/>
              </a:rPr>
              <a:t>prometto che ritornerò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su questo </a:t>
            </a:r>
            <a:r>
              <a:rPr sz="1200" dirty="0">
                <a:latin typeface="Times New Roman"/>
                <a:cs typeface="Times New Roman"/>
              </a:rPr>
              <a:t>mondo, dove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</a:t>
            </a:r>
            <a:endParaRPr sz="1200">
              <a:latin typeface="Times New Roman"/>
              <a:cs typeface="Times New Roman"/>
            </a:endParaRPr>
          </a:p>
          <a:p>
            <a:pPr marL="63500" marR="1733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vissuto questa vita </a:t>
            </a:r>
            <a:r>
              <a:rPr sz="1200" spc="-5" dirty="0">
                <a:latin typeface="Times New Roman"/>
                <a:cs typeface="Times New Roman"/>
              </a:rPr>
              <a:t>nella carne 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compiuto l’esperienza simultanea </a:t>
            </a:r>
            <a:r>
              <a:rPr sz="1200" dirty="0">
                <a:latin typeface="Times New Roman"/>
                <a:cs typeface="Times New Roman"/>
              </a:rPr>
              <a:t>di rivelare </a:t>
            </a:r>
            <a:r>
              <a:rPr sz="1200" spc="-5" dirty="0">
                <a:latin typeface="Times New Roman"/>
                <a:cs typeface="Times New Roman"/>
              </a:rPr>
              <a:t>Dio all’uomo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l’uomo a Dio. Molto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dovrò lasciarvi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affidato,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abbiate coraggio, </a:t>
            </a:r>
            <a:r>
              <a:rPr sz="1200" dirty="0">
                <a:latin typeface="Times New Roman"/>
                <a:cs typeface="Times New Roman"/>
              </a:rPr>
              <a:t>perché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ritornerò. </a:t>
            </a:r>
            <a:r>
              <a:rPr sz="1200" spc="-5" dirty="0">
                <a:latin typeface="Times New Roman"/>
                <a:cs typeface="Times New Roman"/>
              </a:rPr>
              <a:t>Nel  frattempo, </a:t>
            </a:r>
            <a:r>
              <a:rPr sz="1200" dirty="0">
                <a:latin typeface="Times New Roman"/>
                <a:cs typeface="Times New Roman"/>
              </a:rPr>
              <a:t>il mio Spirito </a:t>
            </a:r>
            <a:r>
              <a:rPr sz="1200" spc="-5" dirty="0">
                <a:latin typeface="Times New Roman"/>
                <a:cs typeface="Times New Roman"/>
              </a:rPr>
              <a:t>della Verità di </a:t>
            </a:r>
            <a:r>
              <a:rPr sz="1200" dirty="0">
                <a:latin typeface="Times New Roman"/>
                <a:cs typeface="Times New Roman"/>
              </a:rPr>
              <a:t>un universo vi </a:t>
            </a:r>
            <a:r>
              <a:rPr sz="1200" spc="-5" dirty="0">
                <a:latin typeface="Times New Roman"/>
                <a:cs typeface="Times New Roman"/>
              </a:rPr>
              <a:t>conforterà </a:t>
            </a:r>
            <a:r>
              <a:rPr sz="1200" dirty="0">
                <a:latin typeface="Times New Roman"/>
                <a:cs typeface="Times New Roman"/>
              </a:rPr>
              <a:t>e vi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guiderà.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(1915.1) 176:2.4 </a:t>
            </a:r>
            <a:r>
              <a:rPr sz="1200" spc="-5" dirty="0">
                <a:latin typeface="Times New Roman"/>
                <a:cs typeface="Times New Roman"/>
              </a:rPr>
              <a:t>“Voi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vedete ora debole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ritornerò sarà con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spirito. </a:t>
            </a:r>
            <a:r>
              <a:rPr sz="1200" spc="-5" dirty="0">
                <a:latin typeface="Times New Roman"/>
                <a:cs typeface="Times New Roman"/>
              </a:rPr>
              <a:t>L’occhio </a:t>
            </a:r>
            <a:r>
              <a:rPr sz="1200" dirty="0">
                <a:latin typeface="Times New Roman"/>
                <a:cs typeface="Times New Roman"/>
              </a:rPr>
              <a:t>di carne vede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717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l’occhio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vedrà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glorificato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apparirà </a:t>
            </a:r>
            <a:r>
              <a:rPr sz="1200" spc="1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 nel suo stesso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13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(1915.2) 176:2.5 </a:t>
            </a:r>
            <a:r>
              <a:rPr sz="1200" spc="-5" dirty="0">
                <a:latin typeface="Times New Roman"/>
                <a:cs typeface="Times New Roman"/>
              </a:rPr>
              <a:t>“Ma </a:t>
            </a:r>
            <a:r>
              <a:rPr sz="1200" dirty="0">
                <a:latin typeface="Times New Roman"/>
                <a:cs typeface="Times New Roman"/>
              </a:rPr>
              <a:t>i tempi </a:t>
            </a:r>
            <a:r>
              <a:rPr sz="1200" spc="-5" dirty="0">
                <a:latin typeface="Times New Roman"/>
                <a:cs typeface="Times New Roman"/>
              </a:rPr>
              <a:t>della riapparizione del Figlio dell’Uomo </a:t>
            </a:r>
            <a:r>
              <a:rPr sz="1200" dirty="0">
                <a:latin typeface="Times New Roman"/>
                <a:cs typeface="Times New Roman"/>
              </a:rPr>
              <a:t>sono conosciuti </a:t>
            </a:r>
            <a:r>
              <a:rPr sz="1200" spc="-5" dirty="0">
                <a:latin typeface="Times New Roman"/>
                <a:cs typeface="Times New Roman"/>
              </a:rPr>
              <a:t>soltanto nei consigli del Paradiso;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gli  angeli del cielo </a:t>
            </a:r>
            <a:r>
              <a:rPr sz="1200" dirty="0">
                <a:latin typeface="Times New Roman"/>
                <a:cs typeface="Times New Roman"/>
              </a:rPr>
              <a:t>sanno quando </a:t>
            </a:r>
            <a:r>
              <a:rPr sz="1200" spc="-5" dirty="0">
                <a:latin typeface="Times New Roman"/>
                <a:cs typeface="Times New Roman"/>
              </a:rPr>
              <a:t>ciò avverrà. </a:t>
            </a:r>
            <a:r>
              <a:rPr sz="1200" dirty="0">
                <a:latin typeface="Times New Roman"/>
                <a:cs typeface="Times New Roman"/>
              </a:rPr>
              <a:t>Tuttavia, voi </a:t>
            </a:r>
            <a:r>
              <a:rPr sz="1200" spc="-5" dirty="0">
                <a:latin typeface="Times New Roman"/>
                <a:cs typeface="Times New Roman"/>
              </a:rPr>
              <a:t>dovreste comprendere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regno sarà stato 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a tutto il mondo per 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di tutti i popoli, e </a:t>
            </a:r>
            <a:r>
              <a:rPr sz="1200" spc="-5" dirty="0">
                <a:latin typeface="Times New Roman"/>
                <a:cs typeface="Times New Roman"/>
              </a:rPr>
              <a:t>quando sarà </a:t>
            </a:r>
            <a:r>
              <a:rPr sz="1200" dirty="0">
                <a:latin typeface="Times New Roman"/>
                <a:cs typeface="Times New Roman"/>
              </a:rPr>
              <a:t>giunta la pienezza </a:t>
            </a:r>
            <a:r>
              <a:rPr sz="1200" spc="-5" dirty="0">
                <a:latin typeface="Times New Roman"/>
                <a:cs typeface="Times New Roman"/>
              </a:rPr>
              <a:t>dell’era,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manderà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 conferimento dispensazionale, altrimenti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ritornerà per giudicare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86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(1915.3) 176:2.6 </a:t>
            </a:r>
            <a:r>
              <a:rPr sz="1200" spc="-5" dirty="0">
                <a:latin typeface="Times New Roman"/>
                <a:cs typeface="Times New Roman"/>
              </a:rPr>
              <a:t>“Ed ora, riguardo al travaglio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parlato,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passerà questa generazione senza </a:t>
            </a:r>
            <a:r>
              <a:rPr sz="1200" dirty="0">
                <a:latin typeface="Times New Roman"/>
                <a:cs typeface="Times New Roman"/>
              </a:rPr>
              <a:t>che le mie  </a:t>
            </a:r>
            <a:r>
              <a:rPr sz="1200" spc="-5" dirty="0">
                <a:latin typeface="Times New Roman"/>
                <a:cs typeface="Times New Roman"/>
              </a:rPr>
              <a:t>parole siano compiute;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ciò che </a:t>
            </a:r>
            <a:r>
              <a:rPr sz="1200" dirty="0">
                <a:latin typeface="Times New Roman"/>
                <a:cs typeface="Times New Roman"/>
              </a:rPr>
              <a:t>concerne i </a:t>
            </a:r>
            <a:r>
              <a:rPr sz="1200" spc="-5" dirty="0">
                <a:latin typeface="Times New Roman"/>
                <a:cs typeface="Times New Roman"/>
              </a:rPr>
              <a:t>tempi del ritorno del Figlio dell’Uomo, </a:t>
            </a:r>
            <a:r>
              <a:rPr sz="1200" dirty="0">
                <a:latin typeface="Times New Roman"/>
                <a:cs typeface="Times New Roman"/>
              </a:rPr>
              <a:t>nessuno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o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pretendere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parlarne.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dovreste essere accorti riguardo alla </a:t>
            </a:r>
            <a:r>
              <a:rPr sz="1200" dirty="0">
                <a:latin typeface="Times New Roman"/>
                <a:cs typeface="Times New Roman"/>
              </a:rPr>
              <a:t>maturazione di </a:t>
            </a:r>
            <a:r>
              <a:rPr sz="1200" spc="-5" dirty="0">
                <a:latin typeface="Times New Roman"/>
                <a:cs typeface="Times New Roman"/>
              </a:rPr>
              <a:t>un’era; dovreste essere vigili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dei tempi.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sapete </a:t>
            </a:r>
            <a:r>
              <a:rPr sz="1200" spc="-5" dirty="0">
                <a:latin typeface="Times New Roman"/>
                <a:cs typeface="Times New Roman"/>
              </a:rPr>
              <a:t>che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fico </a:t>
            </a:r>
            <a:r>
              <a:rPr sz="1200" dirty="0">
                <a:latin typeface="Times New Roman"/>
                <a:cs typeface="Times New Roman"/>
              </a:rPr>
              <a:t>mostra i </a:t>
            </a:r>
            <a:r>
              <a:rPr sz="1200" spc="-5" dirty="0">
                <a:latin typeface="Times New Roman"/>
                <a:cs typeface="Times New Roman"/>
              </a:rPr>
              <a:t>suoi rami teneri </a:t>
            </a:r>
            <a:r>
              <a:rPr sz="1200" dirty="0">
                <a:latin typeface="Times New Roman"/>
                <a:cs typeface="Times New Roman"/>
              </a:rPr>
              <a:t>e fa </a:t>
            </a:r>
            <a:r>
              <a:rPr sz="1200" spc="-5" dirty="0">
                <a:latin typeface="Times New Roman"/>
                <a:cs typeface="Times New Roman"/>
              </a:rPr>
              <a:t>uscire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foglie l’estate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vicina. </a:t>
            </a:r>
            <a:r>
              <a:rPr sz="1200" dirty="0">
                <a:latin typeface="Times New Roman"/>
                <a:cs typeface="Times New Roman"/>
              </a:rPr>
              <a:t>Similmente,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sarà passato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lungo inverno della </a:t>
            </a:r>
            <a:r>
              <a:rPr sz="1200" dirty="0">
                <a:latin typeface="Times New Roman"/>
                <a:cs typeface="Times New Roman"/>
              </a:rPr>
              <a:t>mentalità </a:t>
            </a:r>
            <a:r>
              <a:rPr sz="1200" spc="-5" dirty="0">
                <a:latin typeface="Times New Roman"/>
                <a:cs typeface="Times New Roman"/>
              </a:rPr>
              <a:t>materialista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discernerete </a:t>
            </a:r>
            <a:r>
              <a:rPr sz="1200" dirty="0">
                <a:latin typeface="Times New Roman"/>
                <a:cs typeface="Times New Roman"/>
              </a:rPr>
              <a:t>la venuta della </a:t>
            </a:r>
            <a:r>
              <a:rPr sz="1200" spc="-5" dirty="0">
                <a:latin typeface="Times New Roman"/>
                <a:cs typeface="Times New Roman"/>
              </a:rPr>
              <a:t>primavera </a:t>
            </a:r>
            <a:r>
              <a:rPr sz="1200" dirty="0">
                <a:latin typeface="Times New Roman"/>
                <a:cs typeface="Times New Roman"/>
              </a:rPr>
              <a:t>spirituale di una  nuova dispensazione, </a:t>
            </a:r>
            <a:r>
              <a:rPr sz="1200" spc="-5" dirty="0">
                <a:latin typeface="Times New Roman"/>
                <a:cs typeface="Times New Roman"/>
              </a:rPr>
              <a:t>saprete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l’estate </a:t>
            </a:r>
            <a:r>
              <a:rPr sz="1200" dirty="0">
                <a:latin typeface="Times New Roman"/>
                <a:cs typeface="Times New Roman"/>
              </a:rPr>
              <a:t>di una nuova visitazione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avvicina.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5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(1915.4) 176:2.7 </a:t>
            </a:r>
            <a:r>
              <a:rPr sz="1200" spc="-5" dirty="0">
                <a:latin typeface="Times New Roman"/>
                <a:cs typeface="Times New Roman"/>
              </a:rPr>
              <a:t>“Ma qual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Dio? Non </a:t>
            </a:r>
            <a:r>
              <a:rPr sz="1200" spc="-5" dirty="0">
                <a:latin typeface="Times New Roman"/>
                <a:cs typeface="Times New Roman"/>
              </a:rPr>
              <a:t>percepite che, quando ciascuno </a:t>
            </a:r>
            <a:r>
              <a:rPr sz="1200" dirty="0">
                <a:latin typeface="Times New Roman"/>
                <a:cs typeface="Times New Roman"/>
              </a:rPr>
              <a:t>di  voi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chiamato ad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vita e a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il portale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morte, vi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nella presenza </a:t>
            </a:r>
            <a:r>
              <a:rPr sz="1200" spc="-5" dirty="0">
                <a:latin typeface="Times New Roman"/>
                <a:cs typeface="Times New Roman"/>
              </a:rPr>
              <a:t>immediata  del 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faccia a </a:t>
            </a:r>
            <a:r>
              <a:rPr sz="1200" spc="-5" dirty="0">
                <a:latin typeface="Times New Roman"/>
                <a:cs typeface="Times New Roman"/>
              </a:rPr>
              <a:t>faccia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di una nuova dispensazione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nel piano </a:t>
            </a:r>
            <a:r>
              <a:rPr sz="1200" spc="-5" dirty="0">
                <a:latin typeface="Times New Roman"/>
                <a:cs typeface="Times New Roman"/>
              </a:rPr>
              <a:t>eterno del Padre </a:t>
            </a:r>
            <a:r>
              <a:rPr sz="1200" dirty="0">
                <a:latin typeface="Times New Roman"/>
                <a:cs typeface="Times New Roman"/>
              </a:rPr>
              <a:t>infinito? Ciò che il  mondo </a:t>
            </a:r>
            <a:r>
              <a:rPr sz="1200" spc="-5" dirty="0">
                <a:latin typeface="Times New Roman"/>
                <a:cs typeface="Times New Roman"/>
              </a:rPr>
              <a:t>intero deve affrontare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letterale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un’era,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individui, </a:t>
            </a:r>
            <a:r>
              <a:rPr sz="1200" spc="-5" dirty="0">
                <a:latin typeface="Times New Roman"/>
                <a:cs typeface="Times New Roman"/>
              </a:rPr>
              <a:t>dovrete ciascuno affrontare </a:t>
            </a:r>
            <a:r>
              <a:rPr sz="1200" spc="5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certamente come esperienza personale quando arriverete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procederete così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confrontati 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condizioni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esigenze inerenti alla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successiva della progressione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16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(1915.5) 176:2.8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fece ai suoi </a:t>
            </a:r>
            <a:r>
              <a:rPr sz="1200" spc="-5" dirty="0">
                <a:latin typeface="Times New Roman"/>
                <a:cs typeface="Times New Roman"/>
              </a:rPr>
              <a:t>apostoli, nessuno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generò </a:t>
            </a:r>
            <a:r>
              <a:rPr sz="1200" dirty="0">
                <a:latin typeface="Times New Roman"/>
                <a:cs typeface="Times New Roman"/>
              </a:rPr>
              <a:t>in loro una confusione </a:t>
            </a:r>
            <a:r>
              <a:rPr sz="1200" spc="-5" dirty="0">
                <a:latin typeface="Times New Roman"/>
                <a:cs typeface="Times New Roman"/>
              </a:rPr>
              <a:t>mentale maggiore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questo, pronunciato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martedì sera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Olivi, </a:t>
            </a:r>
            <a:r>
              <a:rPr sz="1200" spc="-5" dirty="0">
                <a:latin typeface="Times New Roman"/>
                <a:cs typeface="Times New Roman"/>
              </a:rPr>
              <a:t>sul duplice soggetto della </a:t>
            </a:r>
            <a:r>
              <a:rPr sz="1200" dirty="0">
                <a:latin typeface="Times New Roman"/>
                <a:cs typeface="Times New Roman"/>
              </a:rPr>
              <a:t>distruzione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venuta. </a:t>
            </a:r>
            <a:r>
              <a:rPr sz="1200" spc="-5" dirty="0">
                <a:latin typeface="Times New Roman"/>
                <a:cs typeface="Times New Roman"/>
              </a:rPr>
              <a:t>Vi fu, perciò, </a:t>
            </a:r>
            <a:r>
              <a:rPr sz="1200" dirty="0">
                <a:latin typeface="Times New Roman"/>
                <a:cs typeface="Times New Roman"/>
              </a:rPr>
              <a:t>poca </a:t>
            </a:r>
            <a:r>
              <a:rPr sz="1200" spc="-5" dirty="0">
                <a:latin typeface="Times New Roman"/>
                <a:cs typeface="Times New Roman"/>
              </a:rPr>
              <a:t>concordanza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successivi resoconti scritti basati sui ricordi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disse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questa occasione straordinaria. Di conseguenza,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lasciati </a:t>
            </a:r>
            <a:r>
              <a:rPr sz="1200" spc="-5" dirty="0">
                <a:latin typeface="Times New Roman"/>
                <a:cs typeface="Times New Roman"/>
              </a:rPr>
              <a:t>mancanti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di ciò che </a:t>
            </a:r>
            <a:r>
              <a:rPr sz="1200" spc="-5" dirty="0">
                <a:latin typeface="Times New Roman"/>
                <a:cs typeface="Times New Roman"/>
              </a:rPr>
              <a:t>fu detto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martedì sera, sorsero numerose tradizioni. All’inizio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secondo secolo, un’apocalisse ebrea sul Messia scritta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spc="5" dirty="0">
                <a:latin typeface="Times New Roman"/>
                <a:cs typeface="Times New Roman"/>
              </a:rPr>
              <a:t>Selta,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addetto </a:t>
            </a:r>
            <a:r>
              <a:rPr sz="1200" spc="-5" dirty="0">
                <a:latin typeface="Times New Roman"/>
                <a:cs typeface="Times New Roman"/>
              </a:rPr>
              <a:t>alla corte dell’imperatore Caligola, fu interamente </a:t>
            </a:r>
            <a:r>
              <a:rPr sz="1200" dirty="0">
                <a:latin typeface="Times New Roman"/>
                <a:cs typeface="Times New Roman"/>
              </a:rPr>
              <a:t>inserita </a:t>
            </a:r>
            <a:r>
              <a:rPr sz="1200" spc="-5" dirty="0">
                <a:latin typeface="Times New Roman"/>
                <a:cs typeface="Times New Roman"/>
              </a:rPr>
              <a:t>nel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aggiunta </a:t>
            </a:r>
            <a:r>
              <a:rPr sz="1200" dirty="0">
                <a:latin typeface="Times New Roman"/>
                <a:cs typeface="Times New Roman"/>
              </a:rPr>
              <a:t>(in  </a:t>
            </a:r>
            <a:r>
              <a:rPr sz="1200" spc="-5" dirty="0">
                <a:latin typeface="Times New Roman"/>
                <a:cs typeface="Times New Roman"/>
              </a:rPr>
              <a:t>parte) agli scritti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10" dirty="0">
                <a:latin typeface="Times New Roman"/>
                <a:cs typeface="Times New Roman"/>
              </a:rPr>
              <a:t>Luca. Fu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scritti </a:t>
            </a:r>
            <a:r>
              <a:rPr sz="1200" dirty="0">
                <a:latin typeface="Times New Roman"/>
                <a:cs typeface="Times New Roman"/>
              </a:rPr>
              <a:t>di Selta </a:t>
            </a:r>
            <a:r>
              <a:rPr sz="1200" spc="-5" dirty="0">
                <a:latin typeface="Times New Roman"/>
                <a:cs typeface="Times New Roman"/>
              </a:rPr>
              <a:t>che apparve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parabola delle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vergini. Nessuna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 scritti evangelici soffrì mai </a:t>
            </a:r>
            <a:r>
              <a:rPr sz="1200" dirty="0">
                <a:latin typeface="Times New Roman"/>
                <a:cs typeface="Times New Roman"/>
              </a:rPr>
              <a:t>di una tale </a:t>
            </a:r>
            <a:r>
              <a:rPr sz="1200" spc="-5" dirty="0">
                <a:latin typeface="Times New Roman"/>
                <a:cs typeface="Times New Roman"/>
              </a:rPr>
              <a:t>ingannevole errata interpretazione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sera.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l’apostolo  Giovanni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lasciò mai confondere su questo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3559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(1915.6) 176:2.9 </a:t>
            </a:r>
            <a:r>
              <a:rPr sz="1200" spc="-5" dirty="0">
                <a:latin typeface="Times New Roman"/>
                <a:cs typeface="Times New Roman"/>
              </a:rPr>
              <a:t>Quando questi tredici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ripresero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cammino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campo, erano </a:t>
            </a:r>
            <a:r>
              <a:rPr sz="1200" dirty="0">
                <a:latin typeface="Times New Roman"/>
                <a:cs typeface="Times New Roman"/>
              </a:rPr>
              <a:t>muti e sotto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tensione emotiva.  Giuda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definitivamente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ad abbandonare i suoi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dirty="0">
                <a:latin typeface="Times New Roman"/>
                <a:cs typeface="Times New Roman"/>
              </a:rPr>
              <a:t>Era tardi quando </a:t>
            </a:r>
            <a:r>
              <a:rPr sz="1200" spc="-5" dirty="0">
                <a:latin typeface="Times New Roman"/>
                <a:cs typeface="Times New Roman"/>
              </a:rPr>
              <a:t>Davide Zebedeo, Giovanni Marco ed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discepoli eminenti accolsero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campo,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voglia </a:t>
            </a:r>
            <a:r>
              <a:rPr sz="1200" dirty="0">
                <a:latin typeface="Times New Roman"/>
                <a:cs typeface="Times New Roman"/>
              </a:rPr>
              <a:t>di dormire; essi  </a:t>
            </a:r>
            <a:r>
              <a:rPr sz="1200" spc="-5" dirty="0">
                <a:latin typeface="Times New Roman"/>
                <a:cs typeface="Times New Roman"/>
              </a:rPr>
              <a:t>volevano </a:t>
            </a:r>
            <a:r>
              <a:rPr sz="1200" dirty="0">
                <a:latin typeface="Times New Roman"/>
                <a:cs typeface="Times New Roman"/>
              </a:rPr>
              <a:t>saperne di più sulla distruzione 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sulla fine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seguito della discussione al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campo</a:t>
            </a:r>
            <a:endParaRPr sz="1600">
              <a:latin typeface="Times New Roman"/>
              <a:cs typeface="Times New Roman"/>
            </a:endParaRPr>
          </a:p>
          <a:p>
            <a:pPr marL="63500" marR="14097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(1916.1) 176:3.1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si riunivano attorno al fuoco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bivacco, Tommaso chiese: </a:t>
            </a:r>
            <a:r>
              <a:rPr sz="1200" dirty="0">
                <a:latin typeface="Times New Roman"/>
                <a:cs typeface="Times New Roman"/>
              </a:rPr>
              <a:t>“Poiché tu devi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l’opera 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dovrà essere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comportamento mentre sei lontano per </a:t>
            </a:r>
            <a:r>
              <a:rPr sz="1200" dirty="0">
                <a:latin typeface="Times New Roman"/>
                <a:cs typeface="Times New Roman"/>
              </a:rPr>
              <a:t>occuparti </a:t>
            </a:r>
            <a:r>
              <a:rPr sz="1200" spc="-5" dirty="0">
                <a:latin typeface="Times New Roman"/>
                <a:cs typeface="Times New Roman"/>
              </a:rPr>
              <a:t>degli affari del </a:t>
            </a:r>
            <a:r>
              <a:rPr sz="1200" dirty="0">
                <a:latin typeface="Times New Roman"/>
                <a:cs typeface="Times New Roman"/>
              </a:rPr>
              <a:t>Padre?”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dopo averli </a:t>
            </a:r>
            <a:r>
              <a:rPr sz="1200" spc="-5" dirty="0">
                <a:latin typeface="Times New Roman"/>
                <a:cs typeface="Times New Roman"/>
              </a:rPr>
              <a:t>guardati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 fuoco,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(1916.2) 176:3.2 </a:t>
            </a:r>
            <a:r>
              <a:rPr sz="1200" spc="-5" dirty="0">
                <a:latin typeface="Times New Roman"/>
                <a:cs typeface="Times New Roman"/>
              </a:rPr>
              <a:t>“Anche </a:t>
            </a:r>
            <a:r>
              <a:rPr sz="1200" dirty="0">
                <a:latin typeface="Times New Roman"/>
                <a:cs typeface="Times New Roman"/>
              </a:rPr>
              <a:t>tu, Tommaso, non </a:t>
            </a:r>
            <a:r>
              <a:rPr sz="1200" spc="-5" dirty="0">
                <a:latin typeface="Times New Roman"/>
                <a:cs typeface="Times New Roman"/>
              </a:rPr>
              <a:t>riesci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ciò </a:t>
            </a:r>
            <a:r>
              <a:rPr sz="1200" dirty="0">
                <a:latin typeface="Times New Roman"/>
                <a:cs typeface="Times New Roman"/>
              </a:rPr>
              <a:t>che ho detto.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per tutto </a:t>
            </a:r>
            <a:r>
              <a:rPr sz="1200" spc="-5" dirty="0">
                <a:latin typeface="Times New Roman"/>
                <a:cs typeface="Times New Roman"/>
              </a:rPr>
              <a:t>questo tempo </a:t>
            </a:r>
            <a:r>
              <a:rPr sz="1200" dirty="0">
                <a:latin typeface="Times New Roman"/>
                <a:cs typeface="Times New Roman"/>
              </a:rPr>
              <a:t>che la  vostra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spirituale e </a:t>
            </a:r>
            <a:r>
              <a:rPr sz="1200" spc="-5" dirty="0">
                <a:latin typeface="Times New Roman"/>
                <a:cs typeface="Times New Roman"/>
              </a:rPr>
              <a:t>individuale,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esperienza </a:t>
            </a:r>
            <a:r>
              <a:rPr sz="1200" spc="-5" dirty="0">
                <a:latin typeface="Times New Roman"/>
                <a:cs typeface="Times New Roman"/>
              </a:rPr>
              <a:t>personale nello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realizzazione per fede che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Dio?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devo </a:t>
            </a:r>
            <a:r>
              <a:rPr sz="1200" dirty="0">
                <a:latin typeface="Times New Roman"/>
                <a:cs typeface="Times New Roman"/>
              </a:rPr>
              <a:t>dire di più?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caduta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nazioni, il </a:t>
            </a:r>
            <a:r>
              <a:rPr sz="1200" spc="-5" dirty="0">
                <a:latin typeface="Times New Roman"/>
                <a:cs typeface="Times New Roman"/>
              </a:rPr>
              <a:t>crollo degli imperi,  </a:t>
            </a:r>
            <a:r>
              <a:rPr sz="1200" dirty="0">
                <a:latin typeface="Times New Roman"/>
                <a:cs typeface="Times New Roman"/>
              </a:rPr>
              <a:t>la distruzione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la fine di </a:t>
            </a:r>
            <a:r>
              <a:rPr sz="1200" spc="-5" dirty="0">
                <a:latin typeface="Times New Roman"/>
                <a:cs typeface="Times New Roman"/>
              </a:rPr>
              <a:t>un’era,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 mondo,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fare queste cose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che crede </a:t>
            </a:r>
            <a:r>
              <a:rPr sz="1200" dirty="0">
                <a:latin typeface="Times New Roman"/>
                <a:cs typeface="Times New Roman"/>
              </a:rPr>
              <a:t>in questo vangelo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celato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 eterno? </a:t>
            </a:r>
            <a:r>
              <a:rPr sz="1200" spc="-5" dirty="0">
                <a:latin typeface="Times New Roman"/>
                <a:cs typeface="Times New Roman"/>
              </a:rPr>
              <a:t>Voi che conoscete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credete </a:t>
            </a:r>
            <a:r>
              <a:rPr sz="1200" spc="-5" dirty="0">
                <a:latin typeface="Times New Roman"/>
                <a:cs typeface="Times New Roman"/>
              </a:rPr>
              <a:t>al  vangelo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già ricevuto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assicurazioni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Poiché la vostra vita è stata </a:t>
            </a:r>
            <a:r>
              <a:rPr sz="1200" spc="-5" dirty="0">
                <a:latin typeface="Times New Roman"/>
                <a:cs typeface="Times New Roman"/>
              </a:rPr>
              <a:t>vissuta </a:t>
            </a:r>
            <a:r>
              <a:rPr sz="1200" dirty="0">
                <a:latin typeface="Times New Roman"/>
                <a:cs typeface="Times New Roman"/>
              </a:rPr>
              <a:t>nello spirito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Padre, niente  può </a:t>
            </a:r>
            <a:r>
              <a:rPr sz="1200" spc="-5" dirty="0">
                <a:latin typeface="Times New Roman"/>
                <a:cs typeface="Times New Roman"/>
              </a:rPr>
              <a:t>inquietarvi seriamente.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costruttori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accreditati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celesti,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disturbati da  </a:t>
            </a:r>
            <a:r>
              <a:rPr sz="1200" spc="-5" dirty="0">
                <a:latin typeface="Times New Roman"/>
                <a:cs typeface="Times New Roman"/>
              </a:rPr>
              <a:t>sconvolgimenti </a:t>
            </a:r>
            <a:r>
              <a:rPr sz="1200" dirty="0">
                <a:latin typeface="Times New Roman"/>
                <a:cs typeface="Times New Roman"/>
              </a:rPr>
              <a:t>temporali o </a:t>
            </a:r>
            <a:r>
              <a:rPr sz="1200" spc="-5" dirty="0">
                <a:latin typeface="Times New Roman"/>
                <a:cs typeface="Times New Roman"/>
              </a:rPr>
              <a:t>preoccupati </a:t>
            </a:r>
            <a:r>
              <a:rPr sz="1200" dirty="0">
                <a:latin typeface="Times New Roman"/>
                <a:cs typeface="Times New Roman"/>
              </a:rPr>
              <a:t>da cataclismi </a:t>
            </a:r>
            <a:r>
              <a:rPr sz="1200" spc="-5" dirty="0">
                <a:latin typeface="Times New Roman"/>
                <a:cs typeface="Times New Roman"/>
              </a:rPr>
              <a:t>terrestri.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importa a voi che </a:t>
            </a:r>
            <a:r>
              <a:rPr sz="1200" spc="-5" dirty="0">
                <a:latin typeface="Times New Roman"/>
                <a:cs typeface="Times New Roman"/>
              </a:rPr>
              <a:t>credete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se  delle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vengono rovesciate, se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finisce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tutte le cose visibili vanno in </a:t>
            </a:r>
            <a:r>
              <a:rPr sz="1200" spc="-5" dirty="0">
                <a:latin typeface="Times New Roman"/>
                <a:cs typeface="Times New Roman"/>
              </a:rPr>
              <a:t>rovina, poiché </a:t>
            </a:r>
            <a:r>
              <a:rPr sz="1200" dirty="0">
                <a:latin typeface="Times New Roman"/>
                <a:cs typeface="Times New Roman"/>
              </a:rPr>
              <a:t>sapete che la vostra vita è il dono 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eternamente </a:t>
            </a:r>
            <a:r>
              <a:rPr sz="1200" spc="-5" dirty="0">
                <a:latin typeface="Times New Roman"/>
                <a:cs typeface="Times New Roman"/>
              </a:rPr>
              <a:t>sicura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Padre? Avendo vissuto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temporale con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avendo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 </a:t>
            </a:r>
            <a:r>
              <a:rPr sz="1200" spc="-5" dirty="0">
                <a:latin typeface="Times New Roman"/>
                <a:cs typeface="Times New Roman"/>
              </a:rPr>
              <a:t>nella forma </a:t>
            </a:r>
            <a:r>
              <a:rPr sz="1200" dirty="0">
                <a:latin typeface="Times New Roman"/>
                <a:cs typeface="Times New Roman"/>
              </a:rPr>
              <a:t>di rettitudine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verso i vostri simili, voi </a:t>
            </a:r>
            <a:r>
              <a:rPr sz="1200" spc="-5" dirty="0">
                <a:latin typeface="Times New Roman"/>
                <a:cs typeface="Times New Roman"/>
              </a:rPr>
              <a:t>potete guardare con </a:t>
            </a:r>
            <a:r>
              <a:rPr sz="1200" dirty="0">
                <a:latin typeface="Times New Roman"/>
                <a:cs typeface="Times New Roman"/>
              </a:rPr>
              <a:t>fiducia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prossima tappa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562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25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carriera eterna con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nella sopravvivenza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accompagnato attraverso </a:t>
            </a:r>
            <a:r>
              <a:rPr sz="1200" dirty="0">
                <a:latin typeface="Times New Roman"/>
                <a:cs typeface="Times New Roman"/>
              </a:rPr>
              <a:t>la vostra prima </a:t>
            </a:r>
            <a:r>
              <a:rPr sz="1200" spc="-5" dirty="0">
                <a:latin typeface="Times New Roman"/>
                <a:cs typeface="Times New Roman"/>
              </a:rPr>
              <a:t>avventura </a:t>
            </a:r>
            <a:r>
              <a:rPr sz="1200" dirty="0">
                <a:latin typeface="Times New Roman"/>
                <a:cs typeface="Times New Roman"/>
              </a:rPr>
              <a:t>terrena di  filiazione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(1916.3) 176:3.3 </a:t>
            </a:r>
            <a:r>
              <a:rPr sz="1200" spc="-5" dirty="0">
                <a:latin typeface="Times New Roman"/>
                <a:cs typeface="Times New Roman"/>
              </a:rPr>
              <a:t>“Ogni </a:t>
            </a:r>
            <a:r>
              <a:rPr sz="1200" dirty="0">
                <a:latin typeface="Times New Roman"/>
                <a:cs typeface="Times New Roman"/>
              </a:rPr>
              <a:t>generazione 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lavoro, in </a:t>
            </a:r>
            <a:r>
              <a:rPr sz="1200" spc="-5" dirty="0">
                <a:latin typeface="Times New Roman"/>
                <a:cs typeface="Times New Roman"/>
              </a:rPr>
              <a:t>vista del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ritorno del Figlio dell’Uomo,  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ogni singolo credente prosegue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della sua vita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vista dell’inevitabile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sempre incombente. 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siete stabiliti per </a:t>
            </a:r>
            <a:r>
              <a:rPr sz="1200" spc="-5" dirty="0">
                <a:latin typeface="Times New Roman"/>
                <a:cs typeface="Times New Roman"/>
              </a:rPr>
              <a:t>fede come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nient’altro 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certezza della sopravvivenza.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ingannatevi!  Questa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nella sopravvivenza </a:t>
            </a:r>
            <a:r>
              <a:rPr sz="1200" dirty="0">
                <a:latin typeface="Times New Roman"/>
                <a:cs typeface="Times New Roman"/>
              </a:rPr>
              <a:t>è una fede vivente, e </a:t>
            </a:r>
            <a:r>
              <a:rPr sz="1200" spc="-5" dirty="0">
                <a:latin typeface="Times New Roman"/>
                <a:cs typeface="Times New Roman"/>
              </a:rPr>
              <a:t>manifesta sempre </a:t>
            </a:r>
            <a:r>
              <a:rPr sz="1200" dirty="0">
                <a:latin typeface="Times New Roman"/>
                <a:cs typeface="Times New Roman"/>
              </a:rPr>
              <a:t>più 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spirito divino che </a:t>
            </a:r>
            <a:r>
              <a:rPr sz="1200" dirty="0">
                <a:latin typeface="Times New Roman"/>
                <a:cs typeface="Times New Roman"/>
              </a:rPr>
              <a:t>l’ha ispirata  inizialmente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voi abbiate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filiazione nel regno </a:t>
            </a:r>
            <a:r>
              <a:rPr sz="1200" dirty="0">
                <a:latin typeface="Times New Roman"/>
                <a:cs typeface="Times New Roman"/>
              </a:rPr>
              <a:t>celeste non vi </a:t>
            </a:r>
            <a:r>
              <a:rPr sz="1200" spc="-5" dirty="0">
                <a:latin typeface="Times New Roman"/>
                <a:cs typeface="Times New Roman"/>
              </a:rPr>
              <a:t>salverà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  rifiuto cosciente </a:t>
            </a:r>
            <a:r>
              <a:rPr sz="1200" dirty="0">
                <a:latin typeface="Times New Roman"/>
                <a:cs typeface="Times New Roman"/>
              </a:rPr>
              <a:t>e persistente di </a:t>
            </a:r>
            <a:r>
              <a:rPr sz="1200" spc="-5" dirty="0">
                <a:latin typeface="Times New Roman"/>
                <a:cs typeface="Times New Roman"/>
              </a:rPr>
              <a:t>quelle verità che concernono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fecondità spirituale progressiva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nella carne. </a:t>
            </a:r>
            <a:r>
              <a:rPr sz="1200" spc="-5" dirty="0">
                <a:latin typeface="Times New Roman"/>
                <a:cs typeface="Times New Roman"/>
              </a:rPr>
              <a:t>Voi che  </a:t>
            </a:r>
            <a:r>
              <a:rPr sz="1200" dirty="0">
                <a:latin typeface="Times New Roman"/>
                <a:cs typeface="Times New Roman"/>
              </a:rPr>
              <a:t>siete stati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negli affari del </a:t>
            </a:r>
            <a:r>
              <a:rPr sz="1200" dirty="0">
                <a:latin typeface="Times New Roman"/>
                <a:cs typeface="Times New Roman"/>
              </a:rPr>
              <a:t>Padre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potete anche ora disertare il </a:t>
            </a:r>
            <a:r>
              <a:rPr sz="1200" spc="-5" dirty="0">
                <a:latin typeface="Times New Roman"/>
                <a:cs typeface="Times New Roman"/>
              </a:rPr>
              <a:t>regno se </a:t>
            </a:r>
            <a:r>
              <a:rPr sz="1200" dirty="0">
                <a:latin typeface="Times New Roman"/>
                <a:cs typeface="Times New Roman"/>
              </a:rPr>
              <a:t>costatate che non </a:t>
            </a:r>
            <a:r>
              <a:rPr sz="1200" spc="-5" dirty="0">
                <a:latin typeface="Times New Roman"/>
                <a:cs typeface="Times New Roman"/>
              </a:rPr>
              <a:t>amate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(1916.4) 176:3.4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quanto individui, e </a:t>
            </a:r>
            <a:r>
              <a:rPr sz="1200" spc="-5" dirty="0">
                <a:latin typeface="Times New Roman"/>
                <a:cs typeface="Times New Roman"/>
              </a:rPr>
              <a:t>come generazione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credenti, ascoltate mentre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parabola: </a:t>
            </a:r>
            <a:r>
              <a:rPr sz="1200" dirty="0">
                <a:latin typeface="Times New Roman"/>
                <a:cs typeface="Times New Roman"/>
              </a:rPr>
              <a:t>c’era un uomo  </a:t>
            </a:r>
            <a:r>
              <a:rPr sz="1200" spc="-5" dirty="0">
                <a:latin typeface="Times New Roman"/>
                <a:cs typeface="Times New Roman"/>
              </a:rPr>
              <a:t>importante che,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viaggio in un paese </a:t>
            </a:r>
            <a:r>
              <a:rPr sz="1200" spc="-5" dirty="0">
                <a:latin typeface="Times New Roman"/>
                <a:cs typeface="Times New Roman"/>
              </a:rPr>
              <a:t>lontano, </a:t>
            </a:r>
            <a:r>
              <a:rPr sz="1200" dirty="0">
                <a:latin typeface="Times New Roman"/>
                <a:cs typeface="Times New Roman"/>
              </a:rPr>
              <a:t>chiamò tutti i </a:t>
            </a:r>
            <a:r>
              <a:rPr sz="1200" spc="-5" dirty="0">
                <a:latin typeface="Times New Roman"/>
                <a:cs typeface="Times New Roman"/>
              </a:rPr>
              <a:t>suoi servi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davanti </a:t>
            </a:r>
            <a:r>
              <a:rPr sz="1200" dirty="0">
                <a:latin typeface="Times New Roman"/>
                <a:cs typeface="Times New Roman"/>
              </a:rPr>
              <a:t>a lui e mise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mani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beni.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diede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talenti,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due, e </a:t>
            </a:r>
            <a:r>
              <a:rPr sz="1200" spc="-5" dirty="0">
                <a:latin typeface="Times New Roman"/>
                <a:cs typeface="Times New Roman"/>
              </a:rPr>
              <a:t>ad altro uno.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seguito,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l’intero gruppo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stimati,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affidò 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i suoi beni secondo le </a:t>
            </a:r>
            <a:r>
              <a:rPr sz="1200" spc="-5" dirty="0">
                <a:latin typeface="Times New Roman"/>
                <a:cs typeface="Times New Roman"/>
              </a:rPr>
              <a:t>loro diverse capacità;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partì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viaggio. </a:t>
            </a:r>
            <a:r>
              <a:rPr sz="1200" dirty="0">
                <a:latin typeface="Times New Roman"/>
                <a:cs typeface="Times New Roman"/>
              </a:rPr>
              <a:t>Quando il loro </a:t>
            </a:r>
            <a:r>
              <a:rPr sz="1200" spc="-5" dirty="0">
                <a:latin typeface="Times New Roman"/>
                <a:cs typeface="Times New Roman"/>
              </a:rPr>
              <a:t>signore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partito,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servi si misero al lavoro </a:t>
            </a:r>
            <a:r>
              <a:rPr sz="1200" dirty="0">
                <a:latin typeface="Times New Roman"/>
                <a:cs typeface="Times New Roman"/>
              </a:rPr>
              <a:t>per trarre profitto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ricchezze loro </a:t>
            </a:r>
            <a:r>
              <a:rPr sz="1200" spc="-5" dirty="0">
                <a:latin typeface="Times New Roman"/>
                <a:cs typeface="Times New Roman"/>
              </a:rPr>
              <a:t>affidate. </a:t>
            </a:r>
            <a:r>
              <a:rPr sz="1200" dirty="0">
                <a:latin typeface="Times New Roman"/>
                <a:cs typeface="Times New Roman"/>
              </a:rPr>
              <a:t>Colui che 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cinque talenti  </a:t>
            </a:r>
            <a:r>
              <a:rPr sz="1200" spc="-5" dirty="0">
                <a:latin typeface="Times New Roman"/>
                <a:cs typeface="Times New Roman"/>
              </a:rPr>
              <a:t>cominciò immediatamente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commerciare con essi </a:t>
            </a:r>
            <a:r>
              <a:rPr sz="1200" dirty="0">
                <a:latin typeface="Times New Roman"/>
                <a:cs typeface="Times New Roman"/>
              </a:rPr>
              <a:t>e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ebbe fatto un </a:t>
            </a:r>
            <a:r>
              <a:rPr sz="1200" spc="-5" dirty="0">
                <a:latin typeface="Times New Roman"/>
                <a:cs typeface="Times New Roman"/>
              </a:rPr>
              <a:t>profitto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cinque talenti.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spc="5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talenti </a:t>
            </a:r>
            <a:r>
              <a:rPr sz="1200" dirty="0">
                <a:latin typeface="Times New Roman"/>
                <a:cs typeface="Times New Roman"/>
              </a:rPr>
              <a:t>ne ebbe </a:t>
            </a:r>
            <a:r>
              <a:rPr sz="1200" spc="-5" dirty="0">
                <a:latin typeface="Times New Roman"/>
                <a:cs typeface="Times New Roman"/>
              </a:rPr>
              <a:t>presto guadagnato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due. </a:t>
            </a:r>
            <a:r>
              <a:rPr sz="1200" dirty="0">
                <a:latin typeface="Times New Roman"/>
                <a:cs typeface="Times New Roman"/>
              </a:rPr>
              <a:t>E così tutti questi </a:t>
            </a:r>
            <a:r>
              <a:rPr sz="1200" spc="-5" dirty="0">
                <a:latin typeface="Times New Roman"/>
                <a:cs typeface="Times New Roman"/>
              </a:rPr>
              <a:t>servi fecero dei guadagni </a:t>
            </a:r>
            <a:r>
              <a:rPr sz="1200" dirty="0">
                <a:latin typeface="Times New Roman"/>
                <a:cs typeface="Times New Roman"/>
              </a:rPr>
              <a:t>per il loro  </a:t>
            </a:r>
            <a:r>
              <a:rPr sz="1200" spc="-5" dirty="0">
                <a:latin typeface="Times New Roman"/>
                <a:cs typeface="Times New Roman"/>
              </a:rPr>
              <a:t>padrone,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colui che aveva ricevuto </a:t>
            </a:r>
            <a:r>
              <a:rPr sz="1200" dirty="0">
                <a:latin typeface="Times New Roman"/>
                <a:cs typeface="Times New Roman"/>
              </a:rPr>
              <a:t>un solo talento.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allontanò da solo e </a:t>
            </a:r>
            <a:r>
              <a:rPr sz="1200" spc="-5" dirty="0">
                <a:latin typeface="Times New Roman"/>
                <a:cs typeface="Times New Roman"/>
              </a:rPr>
              <a:t>scavò </a:t>
            </a:r>
            <a:r>
              <a:rPr sz="1200" dirty="0">
                <a:latin typeface="Times New Roman"/>
                <a:cs typeface="Times New Roman"/>
              </a:rPr>
              <a:t>un buco per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nascose </a:t>
            </a:r>
            <a:r>
              <a:rPr sz="1200" dirty="0">
                <a:latin typeface="Times New Roman"/>
                <a:cs typeface="Times New Roman"/>
              </a:rPr>
              <a:t>il denaro  </a:t>
            </a:r>
            <a:r>
              <a:rPr sz="1200" spc="-5" dirty="0">
                <a:latin typeface="Times New Roman"/>
                <a:cs typeface="Times New Roman"/>
              </a:rPr>
              <a:t>del suo padrone. </a:t>
            </a:r>
            <a:r>
              <a:rPr sz="1200" dirty="0">
                <a:latin typeface="Times New Roman"/>
                <a:cs typeface="Times New Roman"/>
              </a:rPr>
              <a:t>Subito dopo il </a:t>
            </a:r>
            <a:r>
              <a:rPr sz="1200" spc="-5" dirty="0">
                <a:latin typeface="Times New Roman"/>
                <a:cs typeface="Times New Roman"/>
              </a:rPr>
              <a:t>padrone </a:t>
            </a:r>
            <a:r>
              <a:rPr sz="1200" dirty="0">
                <a:latin typeface="Times New Roman"/>
                <a:cs typeface="Times New Roman"/>
              </a:rPr>
              <a:t>di quei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all’improvviso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convocò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intendenti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rendiconto. </a:t>
            </a:r>
            <a:r>
              <a:rPr sz="1200" dirty="0">
                <a:latin typeface="Times New Roman"/>
                <a:cs typeface="Times New Roman"/>
              </a:rPr>
              <a:t>E quando 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riuniti davanti al loro padrone, colui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i cinque </a:t>
            </a:r>
            <a:r>
              <a:rPr sz="1200" spc="-5" dirty="0">
                <a:latin typeface="Times New Roman"/>
                <a:cs typeface="Times New Roman"/>
              </a:rPr>
              <a:t>talenti si fece avanti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denaro che gli </a:t>
            </a:r>
            <a:r>
              <a:rPr sz="1200" dirty="0">
                <a:latin typeface="Times New Roman"/>
                <a:cs typeface="Times New Roman"/>
              </a:rPr>
              <a:t>era stato 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e portò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talenti in </a:t>
            </a:r>
            <a:r>
              <a:rPr sz="1200" spc="-5" dirty="0">
                <a:latin typeface="Times New Roman"/>
                <a:cs typeface="Times New Roman"/>
              </a:rPr>
              <a:t>aggiunta,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‘Signore, </a:t>
            </a:r>
            <a:r>
              <a:rPr sz="1200" dirty="0">
                <a:latin typeface="Times New Roman"/>
                <a:cs typeface="Times New Roman"/>
              </a:rPr>
              <a:t>tu mi hai </a:t>
            </a:r>
            <a:r>
              <a:rPr sz="1200" spc="-5" dirty="0">
                <a:latin typeface="Times New Roman"/>
                <a:cs typeface="Times New Roman"/>
              </a:rPr>
              <a:t>dato cinque talenti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investire,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felice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porgerti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30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98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cinque talenti </a:t>
            </a:r>
            <a:r>
              <a:rPr sz="1200" dirty="0">
                <a:latin typeface="Times New Roman"/>
                <a:cs typeface="Times New Roman"/>
              </a:rPr>
              <a:t>come mio </a:t>
            </a:r>
            <a:r>
              <a:rPr sz="1200" spc="-5" dirty="0">
                <a:latin typeface="Times New Roman"/>
                <a:cs typeface="Times New Roman"/>
              </a:rPr>
              <a:t>guadagno.’ Ed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padrone gli disse: </a:t>
            </a:r>
            <a:r>
              <a:rPr sz="1200" dirty="0">
                <a:latin typeface="Times New Roman"/>
                <a:cs typeface="Times New Roman"/>
              </a:rPr>
              <a:t>‘Ben </a:t>
            </a:r>
            <a:r>
              <a:rPr sz="1200" spc="-5" dirty="0">
                <a:latin typeface="Times New Roman"/>
                <a:cs typeface="Times New Roman"/>
              </a:rPr>
              <a:t>fatto, </a:t>
            </a:r>
            <a:r>
              <a:rPr sz="1200" dirty="0">
                <a:latin typeface="Times New Roman"/>
                <a:cs typeface="Times New Roman"/>
              </a:rPr>
              <a:t>buono e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servitore, tu </a:t>
            </a:r>
            <a:r>
              <a:rPr sz="1200" spc="-5" dirty="0">
                <a:latin typeface="Times New Roman"/>
                <a:cs typeface="Times New Roman"/>
              </a:rPr>
              <a:t>sei stato fedele nel poco;  ora </a:t>
            </a:r>
            <a:r>
              <a:rPr sz="1200" dirty="0">
                <a:latin typeface="Times New Roman"/>
                <a:cs typeface="Times New Roman"/>
              </a:rPr>
              <a:t>io ti </a:t>
            </a:r>
            <a:r>
              <a:rPr sz="1200" spc="-5" dirty="0">
                <a:latin typeface="Times New Roman"/>
                <a:cs typeface="Times New Roman"/>
              </a:rPr>
              <a:t>farò amministratore </a:t>
            </a:r>
            <a:r>
              <a:rPr sz="1200" dirty="0">
                <a:latin typeface="Times New Roman"/>
                <a:cs typeface="Times New Roman"/>
              </a:rPr>
              <a:t>di molto; </a:t>
            </a:r>
            <a:r>
              <a:rPr sz="1200" spc="-5" dirty="0">
                <a:latin typeface="Times New Roman"/>
                <a:cs typeface="Times New Roman"/>
              </a:rPr>
              <a:t>partecipa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della gioia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padrone.’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si fece avanti colui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i due  </a:t>
            </a:r>
            <a:r>
              <a:rPr sz="1200" spc="-5" dirty="0">
                <a:latin typeface="Times New Roman"/>
                <a:cs typeface="Times New Roman"/>
              </a:rPr>
              <a:t>talenti, dicendo: </a:t>
            </a:r>
            <a:r>
              <a:rPr sz="1200" dirty="0">
                <a:latin typeface="Times New Roman"/>
                <a:cs typeface="Times New Roman"/>
              </a:rPr>
              <a:t>‘Signore, tu hai </a:t>
            </a:r>
            <a:r>
              <a:rPr sz="1200" spc="-5" dirty="0">
                <a:latin typeface="Times New Roman"/>
                <a:cs typeface="Times New Roman"/>
              </a:rPr>
              <a:t>consegnato </a:t>
            </a:r>
            <a:r>
              <a:rPr sz="1200" dirty="0">
                <a:latin typeface="Times New Roman"/>
                <a:cs typeface="Times New Roman"/>
              </a:rPr>
              <a:t>nelle mie mani due </a:t>
            </a:r>
            <a:r>
              <a:rPr sz="1200" spc="-5" dirty="0">
                <a:latin typeface="Times New Roman"/>
                <a:cs typeface="Times New Roman"/>
              </a:rPr>
              <a:t>talenti; ecco,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guadagnato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talenti.’ </a:t>
            </a:r>
            <a:r>
              <a:rPr sz="1200" spc="10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padrone 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allora: ‘Ben </a:t>
            </a:r>
            <a:r>
              <a:rPr sz="1200" dirty="0">
                <a:latin typeface="Times New Roman"/>
                <a:cs typeface="Times New Roman"/>
              </a:rPr>
              <a:t>fatto, buono e </a:t>
            </a:r>
            <a:r>
              <a:rPr sz="1200" spc="-5" dirty="0">
                <a:latin typeface="Times New Roman"/>
                <a:cs typeface="Times New Roman"/>
              </a:rPr>
              <a:t>fedele amministratore; anche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stato fedele </a:t>
            </a:r>
            <a:r>
              <a:rPr sz="1200" dirty="0">
                <a:latin typeface="Times New Roman"/>
                <a:cs typeface="Times New Roman"/>
              </a:rPr>
              <a:t>nel poco,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io t’incaricherò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endParaRPr sz="1200">
              <a:latin typeface="Times New Roman"/>
              <a:cs typeface="Times New Roman"/>
            </a:endParaRPr>
          </a:p>
          <a:p>
            <a:pPr marL="63500" marR="1162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molto; </a:t>
            </a:r>
            <a:r>
              <a:rPr sz="1200" spc="-5" dirty="0">
                <a:latin typeface="Times New Roman"/>
                <a:cs typeface="Times New Roman"/>
              </a:rPr>
              <a:t>partecipa della gioia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padrone.’ </a:t>
            </a:r>
            <a:r>
              <a:rPr sz="1200" dirty="0">
                <a:latin typeface="Times New Roman"/>
                <a:cs typeface="Times New Roman"/>
              </a:rPr>
              <a:t>E poi venne a rendere </a:t>
            </a:r>
            <a:r>
              <a:rPr sz="1200" spc="-5" dirty="0">
                <a:latin typeface="Times New Roman"/>
                <a:cs typeface="Times New Roman"/>
              </a:rPr>
              <a:t>conto colui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talento. Questo servo si  fece avanti dicendo: </a:t>
            </a:r>
            <a:r>
              <a:rPr sz="1200" dirty="0">
                <a:latin typeface="Times New Roman"/>
                <a:cs typeface="Times New Roman"/>
              </a:rPr>
              <a:t>‘Signore, io ti ho </a:t>
            </a:r>
            <a:r>
              <a:rPr sz="1200" spc="-5" dirty="0">
                <a:latin typeface="Times New Roman"/>
                <a:cs typeface="Times New Roman"/>
              </a:rPr>
              <a:t>conosciuto 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capito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eri </a:t>
            </a:r>
            <a:r>
              <a:rPr sz="1200" dirty="0">
                <a:latin typeface="Times New Roman"/>
                <a:cs typeface="Times New Roman"/>
              </a:rPr>
              <a:t>un uomo astuto,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aspettavi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guadagni </a:t>
            </a:r>
            <a:r>
              <a:rPr sz="1200" dirty="0">
                <a:latin typeface="Times New Roman"/>
                <a:cs typeface="Times New Roman"/>
              </a:rPr>
              <a:t>dove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63500" marR="304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avevi personalmente lavorato; perciò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paura di rischiare </a:t>
            </a:r>
            <a:r>
              <a:rPr sz="1200" spc="-5" dirty="0">
                <a:latin typeface="Times New Roman"/>
                <a:cs typeface="Times New Roman"/>
              </a:rPr>
              <a:t>alcunché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era stato </a:t>
            </a:r>
            <a:r>
              <a:rPr sz="1200" spc="-5" dirty="0">
                <a:latin typeface="Times New Roman"/>
                <a:cs typeface="Times New Roman"/>
              </a:rPr>
              <a:t>affidato. Ho </a:t>
            </a:r>
            <a:r>
              <a:rPr sz="1200" dirty="0">
                <a:latin typeface="Times New Roman"/>
                <a:cs typeface="Times New Roman"/>
              </a:rPr>
              <a:t>nascosto al </a:t>
            </a:r>
            <a:r>
              <a:rPr sz="1200" spc="-5" dirty="0">
                <a:latin typeface="Times New Roman"/>
                <a:cs typeface="Times New Roman"/>
              </a:rPr>
              <a:t>sicuro </a:t>
            </a:r>
            <a:r>
              <a:rPr sz="1200" dirty="0">
                <a:latin typeface="Times New Roman"/>
                <a:cs typeface="Times New Roman"/>
              </a:rPr>
              <a:t>il  tuo </a:t>
            </a:r>
            <a:r>
              <a:rPr sz="1200" spc="-5" dirty="0">
                <a:latin typeface="Times New Roman"/>
                <a:cs typeface="Times New Roman"/>
              </a:rPr>
              <a:t>talento nella terra; eccolo,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ti </a:t>
            </a:r>
            <a:r>
              <a:rPr sz="1200" spc="-5" dirty="0">
                <a:latin typeface="Times New Roman"/>
                <a:cs typeface="Times New Roman"/>
              </a:rPr>
              <a:t>appartiene.’ Ma </a:t>
            </a:r>
            <a:r>
              <a:rPr sz="1200" dirty="0">
                <a:latin typeface="Times New Roman"/>
                <a:cs typeface="Times New Roman"/>
              </a:rPr>
              <a:t>il padrone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‘Tu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amministratore indolente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255904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parassita. </a:t>
            </a:r>
            <a:r>
              <a:rPr sz="1200" dirty="0">
                <a:latin typeface="Times New Roman"/>
                <a:cs typeface="Times New Roman"/>
              </a:rPr>
              <a:t>Con le tue stesse </a:t>
            </a:r>
            <a:r>
              <a:rPr sz="1200" spc="-5" dirty="0">
                <a:latin typeface="Times New Roman"/>
                <a:cs typeface="Times New Roman"/>
              </a:rPr>
              <a:t>parole confessi </a:t>
            </a:r>
            <a:r>
              <a:rPr sz="1200" dirty="0">
                <a:latin typeface="Times New Roman"/>
                <a:cs typeface="Times New Roman"/>
              </a:rPr>
              <a:t>che sapevi che </a:t>
            </a:r>
            <a:r>
              <a:rPr sz="1200" spc="-5" dirty="0">
                <a:latin typeface="Times New Roman"/>
                <a:cs typeface="Times New Roman"/>
              </a:rPr>
              <a:t>avrei </a:t>
            </a:r>
            <a:r>
              <a:rPr sz="1200" dirty="0">
                <a:latin typeface="Times New Roman"/>
                <a:cs typeface="Times New Roman"/>
              </a:rPr>
              <a:t>preteso da te un </a:t>
            </a:r>
            <a:r>
              <a:rPr sz="1200" spc="-5" dirty="0">
                <a:latin typeface="Times New Roman"/>
                <a:cs typeface="Times New Roman"/>
              </a:rPr>
              <a:t>rendiconto con </a:t>
            </a:r>
            <a:r>
              <a:rPr sz="1200" dirty="0">
                <a:latin typeface="Times New Roman"/>
                <a:cs typeface="Times New Roman"/>
              </a:rPr>
              <a:t>un ragionevole </a:t>
            </a:r>
            <a:r>
              <a:rPr sz="1200" spc="-5" dirty="0">
                <a:latin typeface="Times New Roman"/>
                <a:cs typeface="Times New Roman"/>
              </a:rPr>
              <a:t>profitto,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diligenti compagni servitori </a:t>
            </a:r>
            <a:r>
              <a:rPr sz="1200" dirty="0">
                <a:latin typeface="Times New Roman"/>
                <a:cs typeface="Times New Roman"/>
              </a:rPr>
              <a:t>mi hanno </a:t>
            </a:r>
            <a:r>
              <a:rPr sz="1200" spc="-5" dirty="0">
                <a:latin typeface="Times New Roman"/>
                <a:cs typeface="Times New Roman"/>
              </a:rPr>
              <a:t>presentato oggi. </a:t>
            </a:r>
            <a:r>
              <a:rPr sz="1200" dirty="0">
                <a:latin typeface="Times New Roman"/>
                <a:cs typeface="Times New Roman"/>
              </a:rPr>
              <a:t>Sapendo </a:t>
            </a:r>
            <a:r>
              <a:rPr sz="1200" spc="-5" dirty="0">
                <a:latin typeface="Times New Roman"/>
                <a:cs typeface="Times New Roman"/>
              </a:rPr>
              <a:t>ciò, avresti </a:t>
            </a:r>
            <a:r>
              <a:rPr sz="1200" dirty="0">
                <a:latin typeface="Times New Roman"/>
                <a:cs typeface="Times New Roman"/>
              </a:rPr>
              <a:t>dovuto quindi almeno </a:t>
            </a:r>
            <a:r>
              <a:rPr sz="1200" spc="-5" dirty="0">
                <a:latin typeface="Times New Roman"/>
                <a:cs typeface="Times New Roman"/>
              </a:rPr>
              <a:t>aver messo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23558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denaro nelle </a:t>
            </a:r>
            <a:r>
              <a:rPr sz="1200" dirty="0">
                <a:latin typeface="Times New Roman"/>
                <a:cs typeface="Times New Roman"/>
              </a:rPr>
              <a:t>mani dei </a:t>
            </a:r>
            <a:r>
              <a:rPr sz="1200" spc="-5" dirty="0">
                <a:latin typeface="Times New Roman"/>
                <a:cs typeface="Times New Roman"/>
              </a:rPr>
              <a:t>banchieri, affinché al </a:t>
            </a:r>
            <a:r>
              <a:rPr sz="1200" dirty="0">
                <a:latin typeface="Times New Roman"/>
                <a:cs typeface="Times New Roman"/>
              </a:rPr>
              <a:t>mio ritorno io </a:t>
            </a:r>
            <a:r>
              <a:rPr sz="1200" spc="-5" dirty="0">
                <a:latin typeface="Times New Roman"/>
                <a:cs typeface="Times New Roman"/>
              </a:rPr>
              <a:t>potessi aver ricevuto </a:t>
            </a:r>
            <a:r>
              <a:rPr sz="1200" dirty="0">
                <a:latin typeface="Times New Roman"/>
                <a:cs typeface="Times New Roman"/>
              </a:rPr>
              <a:t>il mio 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interessi.’ Ed </a:t>
            </a:r>
            <a:r>
              <a:rPr sz="1200" spc="-5" dirty="0">
                <a:latin typeface="Times New Roman"/>
                <a:cs typeface="Times New Roman"/>
              </a:rPr>
              <a:t>allora questo  signore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al capo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amministratori: ‘Togli quest’unico talento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servitore infruttuoso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ha i </a:t>
            </a:r>
            <a:r>
              <a:rPr sz="1200" spc="-5" dirty="0">
                <a:latin typeface="Times New Roman"/>
                <a:cs typeface="Times New Roman"/>
              </a:rPr>
              <a:t>dieci  talenti.’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6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(1917.1) 176:3.5 </a:t>
            </a:r>
            <a:r>
              <a:rPr sz="1200" spc="-5" dirty="0">
                <a:latin typeface="Times New Roman"/>
                <a:cs typeface="Times New Roman"/>
              </a:rPr>
              <a:t>“A chiunque ha, sarà </a:t>
            </a:r>
            <a:r>
              <a:rPr sz="1200" dirty="0">
                <a:latin typeface="Times New Roman"/>
                <a:cs typeface="Times New Roman"/>
              </a:rPr>
              <a:t>dato di più, e </a:t>
            </a:r>
            <a:r>
              <a:rPr sz="1200" spc="-5" dirty="0">
                <a:latin typeface="Times New Roman"/>
                <a:cs typeface="Times New Roman"/>
              </a:rPr>
              <a:t>questi avrà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abbondanza; </a:t>
            </a:r>
            <a:r>
              <a:rPr sz="1200" dirty="0">
                <a:latin typeface="Times New Roman"/>
                <a:cs typeface="Times New Roman"/>
              </a:rPr>
              <a:t>ma a colui che non ha, sarà tolto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ha.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inoperosi </a:t>
            </a:r>
            <a:r>
              <a:rPr sz="1200" spc="-5" dirty="0">
                <a:latin typeface="Times New Roman"/>
                <a:cs typeface="Times New Roman"/>
              </a:rPr>
              <a:t>negli affari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eterno. Mio Padre chiede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suoi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conoscenza della </a:t>
            </a:r>
            <a:r>
              <a:rPr sz="1200" dirty="0">
                <a:latin typeface="Times New Roman"/>
                <a:cs typeface="Times New Roman"/>
              </a:rPr>
              <a:t>verità. </a:t>
            </a:r>
            <a:r>
              <a:rPr sz="1200" spc="-5" dirty="0">
                <a:latin typeface="Times New Roman"/>
                <a:cs typeface="Times New Roman"/>
              </a:rPr>
              <a:t>Voi che conoscete queste verità, dovete </a:t>
            </a:r>
            <a:r>
              <a:rPr sz="1200" dirty="0">
                <a:latin typeface="Times New Roman"/>
                <a:cs typeface="Times New Roman"/>
              </a:rPr>
              <a:t>produrre </a:t>
            </a:r>
            <a:r>
              <a:rPr sz="1200" spc="-5" dirty="0">
                <a:latin typeface="Times New Roman"/>
                <a:cs typeface="Times New Roman"/>
              </a:rPr>
              <a:t>l’accrescimento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e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una  devozione </a:t>
            </a:r>
            <a:r>
              <a:rPr sz="1200" spc="-5" dirty="0">
                <a:latin typeface="Times New Roman"/>
                <a:cs typeface="Times New Roman"/>
              </a:rPr>
              <a:t>crescente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disinteressato dei </a:t>
            </a:r>
            <a:r>
              <a:rPr sz="1200" dirty="0">
                <a:latin typeface="Times New Roman"/>
                <a:cs typeface="Times New Roman"/>
              </a:rPr>
              <a:t>vostri simili che </a:t>
            </a:r>
            <a:r>
              <a:rPr sz="1200" spc="-5" dirty="0">
                <a:latin typeface="Times New Roman"/>
                <a:cs typeface="Times New Roman"/>
              </a:rPr>
              <a:t>servono con </a:t>
            </a:r>
            <a:r>
              <a:rPr sz="1200" dirty="0">
                <a:latin typeface="Times New Roman"/>
                <a:cs typeface="Times New Roman"/>
              </a:rPr>
              <a:t>voi. E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assistete il  più umile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fratelli, avrete reso questo </a:t>
            </a:r>
            <a:r>
              <a:rPr sz="1200" dirty="0">
                <a:latin typeface="Times New Roman"/>
                <a:cs typeface="Times New Roman"/>
              </a:rPr>
              <a:t>servizio 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74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(1917.2) 176:3.6 </a:t>
            </a:r>
            <a:r>
              <a:rPr sz="1200" spc="-5" dirty="0">
                <a:latin typeface="Times New Roman"/>
                <a:cs typeface="Times New Roman"/>
              </a:rPr>
              <a:t>“È così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dovreste occuparvi del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degli affari del </a:t>
            </a:r>
            <a:r>
              <a:rPr sz="1200" dirty="0">
                <a:latin typeface="Times New Roman"/>
                <a:cs typeface="Times New Roman"/>
              </a:rPr>
              <a:t>Padre, ora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l’eternità. Proseguite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mio ritorno. </a:t>
            </a:r>
            <a:r>
              <a:rPr sz="1200" spc="-5" dirty="0">
                <a:latin typeface="Times New Roman"/>
                <a:cs typeface="Times New Roman"/>
              </a:rPr>
              <a:t>Eseguite fedelmente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affidato,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sarete allora pronti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chiamata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rendiconto alla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34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384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avendo vissuto </a:t>
            </a:r>
            <a:r>
              <a:rPr sz="1200" dirty="0">
                <a:latin typeface="Times New Roman"/>
                <a:cs typeface="Times New Roman"/>
              </a:rPr>
              <a:t>così per 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del </a:t>
            </a:r>
            <a:r>
              <a:rPr sz="1200" dirty="0">
                <a:latin typeface="Times New Roman"/>
                <a:cs typeface="Times New Roman"/>
              </a:rPr>
              <a:t>Figlio, </a:t>
            </a:r>
            <a:r>
              <a:rPr sz="1200" spc="-5" dirty="0">
                <a:latin typeface="Times New Roman"/>
                <a:cs typeface="Times New Roman"/>
              </a:rPr>
              <a:t>entrerete con 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piacere </a:t>
            </a:r>
            <a:r>
              <a:rPr sz="1200" dirty="0">
                <a:latin typeface="Times New Roman"/>
                <a:cs typeface="Times New Roman"/>
              </a:rPr>
              <a:t>estremo </a:t>
            </a:r>
            <a:r>
              <a:rPr sz="1200" spc="1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servizio perpetuo </a:t>
            </a:r>
            <a:r>
              <a:rPr sz="1200" dirty="0">
                <a:latin typeface="Times New Roman"/>
                <a:cs typeface="Times New Roman"/>
              </a:rPr>
              <a:t>del regno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(1917.3) 176:3.7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vivente; lo Spirito </a:t>
            </a:r>
            <a:r>
              <a:rPr sz="1200" spc="-5" dirty="0">
                <a:latin typeface="Times New Roman"/>
                <a:cs typeface="Times New Roman"/>
              </a:rPr>
              <a:t>della Verità conduce </a:t>
            </a:r>
            <a:r>
              <a:rPr sz="1200" dirty="0">
                <a:latin typeface="Times New Roman"/>
                <a:cs typeface="Times New Roman"/>
              </a:rPr>
              <a:t>sempre i figli della </a:t>
            </a:r>
            <a:r>
              <a:rPr sz="1200" spc="-5" dirty="0">
                <a:latin typeface="Times New Roman"/>
                <a:cs typeface="Times New Roman"/>
              </a:rPr>
              <a:t>luce nei </a:t>
            </a:r>
            <a:r>
              <a:rPr sz="1200" dirty="0">
                <a:latin typeface="Times New Roman"/>
                <a:cs typeface="Times New Roman"/>
              </a:rPr>
              <a:t>nuovi regni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del  servizio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non vi è </a:t>
            </a:r>
            <a:r>
              <a:rPr sz="1200" spc="-5" dirty="0">
                <a:latin typeface="Times New Roman"/>
                <a:cs typeface="Times New Roman"/>
              </a:rPr>
              <a:t>data perché </a:t>
            </a:r>
            <a:r>
              <a:rPr sz="1200" dirty="0">
                <a:latin typeface="Times New Roman"/>
                <a:cs typeface="Times New Roman"/>
              </a:rPr>
              <a:t>la cristallizziate in </a:t>
            </a:r>
            <a:r>
              <a:rPr sz="1200" spc="-5" dirty="0">
                <a:latin typeface="Times New Roman"/>
                <a:cs typeface="Times New Roman"/>
              </a:rPr>
              <a:t>forme fisse, sicure ed onorate.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 </a:t>
            </a:r>
            <a:r>
              <a:rPr sz="1200" spc="-5" dirty="0">
                <a:latin typeface="Times New Roman"/>
                <a:cs typeface="Times New Roman"/>
              </a:rPr>
              <a:t>deve essere elevata </a:t>
            </a:r>
            <a:r>
              <a:rPr sz="1200" dirty="0">
                <a:latin typeface="Times New Roman"/>
                <a:cs typeface="Times New Roman"/>
              </a:rPr>
              <a:t>passando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esperienza personale, </a:t>
            </a:r>
            <a:r>
              <a:rPr sz="1200" dirty="0">
                <a:latin typeface="Times New Roman"/>
                <a:cs typeface="Times New Roman"/>
              </a:rPr>
              <a:t>in modo che una nuova bellezza e </a:t>
            </a:r>
            <a:r>
              <a:rPr sz="1200" spc="-5" dirty="0">
                <a:latin typeface="Times New Roman"/>
                <a:cs typeface="Times New Roman"/>
              </a:rPr>
              <a:t>reali guadagni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saranno  rivelati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osservano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spirituali ed 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siano portati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glorificare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nei 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dirty="0">
                <a:latin typeface="Times New Roman"/>
                <a:cs typeface="Times New Roman"/>
              </a:rPr>
              <a:t>Solo quei </a:t>
            </a:r>
            <a:r>
              <a:rPr sz="1200" spc="-5" dirty="0">
                <a:latin typeface="Times New Roman"/>
                <a:cs typeface="Times New Roman"/>
              </a:rPr>
              <a:t>fedeli servitori </a:t>
            </a:r>
            <a:r>
              <a:rPr sz="1200" dirty="0">
                <a:latin typeface="Times New Roman"/>
                <a:cs typeface="Times New Roman"/>
              </a:rPr>
              <a:t>che crescono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nella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sviluppano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apprezzamento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delle realtà spirituali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“partecipare pienamente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gioia del loro Signore”. Quale </a:t>
            </a:r>
            <a:r>
              <a:rPr sz="1200" dirty="0">
                <a:latin typeface="Times New Roman"/>
                <a:cs typeface="Times New Roman"/>
              </a:rPr>
              <a:t>triste  visione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generazioni successive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professati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proposito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gestione della verità divina: “Ecco,  Maestro, </a:t>
            </a:r>
            <a:r>
              <a:rPr sz="1200" dirty="0">
                <a:latin typeface="Times New Roman"/>
                <a:cs typeface="Times New Roman"/>
              </a:rPr>
              <a:t>è la verità che ci hai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cento o mille </a:t>
            </a:r>
            <a:r>
              <a:rPr sz="1200" spc="-5" dirty="0">
                <a:latin typeface="Times New Roman"/>
                <a:cs typeface="Times New Roman"/>
              </a:rPr>
              <a:t>anni fa.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perso nulla; </a:t>
            </a:r>
            <a:r>
              <a:rPr sz="1200" spc="-5" dirty="0">
                <a:latin typeface="Times New Roman"/>
                <a:cs typeface="Times New Roman"/>
              </a:rPr>
              <a:t>abbiamo preservato fedelmente </a:t>
            </a:r>
            <a:r>
              <a:rPr sz="1200" dirty="0">
                <a:latin typeface="Times New Roman"/>
                <a:cs typeface="Times New Roman"/>
              </a:rPr>
              <a:t>tutto ciò che 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dato;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consentito alcun cambiamento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insegnato; ecco </a:t>
            </a:r>
            <a:r>
              <a:rPr sz="1200" dirty="0">
                <a:latin typeface="Times New Roman"/>
                <a:cs typeface="Times New Roman"/>
              </a:rPr>
              <a:t>qui la </a:t>
            </a:r>
            <a:r>
              <a:rPr sz="1200" spc="-5" dirty="0">
                <a:latin typeface="Times New Roman"/>
                <a:cs typeface="Times New Roman"/>
              </a:rPr>
              <a:t>verità che ci </a:t>
            </a:r>
            <a:r>
              <a:rPr sz="1200" dirty="0">
                <a:latin typeface="Times New Roman"/>
                <a:cs typeface="Times New Roman"/>
              </a:rPr>
              <a:t>hai dato.”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  <a:p>
            <a:pPr marL="63500" marR="42227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giustificazione </a:t>
            </a:r>
            <a:r>
              <a:rPr sz="1200" dirty="0">
                <a:latin typeface="Times New Roman"/>
                <a:cs typeface="Times New Roman"/>
              </a:rPr>
              <a:t>concernente </a:t>
            </a:r>
            <a:r>
              <a:rPr sz="1200" spc="-5" dirty="0">
                <a:latin typeface="Times New Roman"/>
                <a:cs typeface="Times New Roman"/>
              </a:rPr>
              <a:t>l’indolenza spirituale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giustificherà agli </a:t>
            </a:r>
            <a:r>
              <a:rPr sz="1200" dirty="0">
                <a:latin typeface="Times New Roman"/>
                <a:cs typeface="Times New Roman"/>
              </a:rPr>
              <a:t>occhi del </a:t>
            </a:r>
            <a:r>
              <a:rPr sz="1200" spc="-5" dirty="0">
                <a:latin typeface="Times New Roman"/>
                <a:cs typeface="Times New Roman"/>
              </a:rPr>
              <a:t>Padrone l’amministratore improduttivo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verità. Conformemente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verità affidata alle </a:t>
            </a:r>
            <a:r>
              <a:rPr sz="1200" dirty="0">
                <a:latin typeface="Times New Roman"/>
                <a:cs typeface="Times New Roman"/>
              </a:rPr>
              <a:t>vostre mani il </a:t>
            </a:r>
            <a:r>
              <a:rPr sz="1200" spc="-5" dirty="0">
                <a:latin typeface="Times New Roman"/>
                <a:cs typeface="Times New Roman"/>
              </a:rPr>
              <a:t>Padrone della verità esigerà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resoconto.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82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(1918.1) 176:3.8 </a:t>
            </a:r>
            <a:r>
              <a:rPr sz="1200" spc="-5" dirty="0">
                <a:latin typeface="Times New Roman"/>
                <a:cs typeface="Times New Roman"/>
              </a:rPr>
              <a:t>Nel prossimo </a:t>
            </a:r>
            <a:r>
              <a:rPr sz="1200" dirty="0">
                <a:latin typeface="Times New Roman"/>
                <a:cs typeface="Times New Roman"/>
              </a:rPr>
              <a:t>mondo vi </a:t>
            </a:r>
            <a:r>
              <a:rPr sz="1200" spc="-5" dirty="0">
                <a:latin typeface="Times New Roman"/>
                <a:cs typeface="Times New Roman"/>
              </a:rPr>
              <a:t>sarà 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conto </a:t>
            </a:r>
            <a:r>
              <a:rPr sz="1200" dirty="0">
                <a:latin typeface="Times New Roman"/>
                <a:cs typeface="Times New Roman"/>
              </a:rPr>
              <a:t>delle vostre dotazioni e </a:t>
            </a:r>
            <a:r>
              <a:rPr sz="1200" spc="-5" dirty="0">
                <a:latin typeface="Times New Roman"/>
                <a:cs typeface="Times New Roman"/>
              </a:rPr>
              <a:t>della gestione </a:t>
            </a:r>
            <a:r>
              <a:rPr sz="1200" dirty="0">
                <a:latin typeface="Times New Roman"/>
                <a:cs typeface="Times New Roman"/>
              </a:rPr>
              <a:t>di questo mondo. Che i  vostri </a:t>
            </a:r>
            <a:r>
              <a:rPr sz="1200" spc="-5" dirty="0">
                <a:latin typeface="Times New Roman"/>
                <a:cs typeface="Times New Roman"/>
              </a:rPr>
              <a:t>talenti </a:t>
            </a:r>
            <a:r>
              <a:rPr sz="1200" dirty="0">
                <a:latin typeface="Times New Roman"/>
                <a:cs typeface="Times New Roman"/>
              </a:rPr>
              <a:t>innati siano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o molti,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un rendiconto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misericordioso. Se </a:t>
            </a:r>
            <a:r>
              <a:rPr sz="1200" dirty="0">
                <a:latin typeface="Times New Roman"/>
                <a:cs typeface="Times New Roman"/>
              </a:rPr>
              <a:t>le doti sono </a:t>
            </a:r>
            <a:r>
              <a:rPr sz="1200" spc="-5" dirty="0">
                <a:latin typeface="Times New Roman"/>
                <a:cs typeface="Times New Roman"/>
              </a:rPr>
              <a:t>usate soltanto </a:t>
            </a:r>
            <a:r>
              <a:rPr sz="1200" dirty="0">
                <a:latin typeface="Times New Roman"/>
                <a:cs typeface="Times New Roman"/>
              </a:rPr>
              <a:t>per  fini </a:t>
            </a:r>
            <a:r>
              <a:rPr sz="1200" spc="-5" dirty="0">
                <a:latin typeface="Times New Roman"/>
                <a:cs typeface="Times New Roman"/>
              </a:rPr>
              <a:t>egoistici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concede alcuna attenzione al dovere </a:t>
            </a:r>
            <a:r>
              <a:rPr sz="1200" dirty="0">
                <a:latin typeface="Times New Roman"/>
                <a:cs typeface="Times New Roman"/>
              </a:rPr>
              <a:t>superiore di ottenere un raccolto </a:t>
            </a:r>
            <a:r>
              <a:rPr sz="1200" spc="-5" dirty="0">
                <a:latin typeface="Times New Roman"/>
                <a:cs typeface="Times New Roman"/>
              </a:rPr>
              <a:t>maggiore dei frutti </a:t>
            </a:r>
            <a:r>
              <a:rPr sz="1200" dirty="0">
                <a:latin typeface="Times New Roman"/>
                <a:cs typeface="Times New Roman"/>
              </a:rPr>
              <a:t>dello spirito, quali  sono </a:t>
            </a:r>
            <a:r>
              <a:rPr sz="1200" spc="-5" dirty="0">
                <a:latin typeface="Times New Roman"/>
                <a:cs typeface="Times New Roman"/>
              </a:rPr>
              <a:t>manifestati nel </a:t>
            </a:r>
            <a:r>
              <a:rPr sz="1200" dirty="0">
                <a:latin typeface="Times New Roman"/>
                <a:cs typeface="Times New Roman"/>
              </a:rPr>
              <a:t>servizio in </a:t>
            </a:r>
            <a:r>
              <a:rPr sz="1200" spc="-5" dirty="0">
                <a:latin typeface="Times New Roman"/>
                <a:cs typeface="Times New Roman"/>
              </a:rPr>
              <a:t>continua espansione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nell’adorazione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questi amministratori egoisti </a:t>
            </a:r>
            <a:r>
              <a:rPr sz="1200" dirty="0">
                <a:latin typeface="Times New Roman"/>
                <a:cs typeface="Times New Roman"/>
              </a:rPr>
              <a:t>devono 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scelta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deliberata.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65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8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(1918.2) 176:3.9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quanto tutti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egoisti assomigliano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servo </a:t>
            </a:r>
            <a:r>
              <a:rPr sz="1200" spc="-5" dirty="0">
                <a:latin typeface="Times New Roman"/>
                <a:cs typeface="Times New Roman"/>
              </a:rPr>
              <a:t>infedele con </a:t>
            </a:r>
            <a:r>
              <a:rPr sz="1200" dirty="0">
                <a:latin typeface="Times New Roman"/>
                <a:cs typeface="Times New Roman"/>
              </a:rPr>
              <a:t>un solo talento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incolpò della </a:t>
            </a:r>
            <a:r>
              <a:rPr sz="1200" spc="-5" dirty="0">
                <a:latin typeface="Times New Roman"/>
                <a:cs typeface="Times New Roman"/>
              </a:rPr>
              <a:t>propria  </a:t>
            </a:r>
            <a:r>
              <a:rPr sz="1200" dirty="0">
                <a:latin typeface="Times New Roman"/>
                <a:cs typeface="Times New Roman"/>
              </a:rPr>
              <a:t>indolenza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padrone. Quanto </a:t>
            </a:r>
            <a:r>
              <a:rPr sz="1200" dirty="0">
                <a:latin typeface="Times New Roman"/>
                <a:cs typeface="Times New Roman"/>
              </a:rPr>
              <a:t>è incline l’uomo,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posto di </a:t>
            </a:r>
            <a:r>
              <a:rPr sz="1200" spc="-5" dirty="0">
                <a:latin typeface="Times New Roman"/>
                <a:cs typeface="Times New Roman"/>
              </a:rPr>
              <a:t>fronte agli errori del suo stesso agire, ad  incolpare gli altri, spesse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meno 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meritano!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40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(1918.3) 176:3.10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quella sera al </a:t>
            </a:r>
            <a:r>
              <a:rPr sz="1200" dirty="0">
                <a:latin typeface="Times New Roman"/>
                <a:cs typeface="Times New Roman"/>
              </a:rPr>
              <a:t>momento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riposare: “Voi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ricevuto generosamente; perciò dovreste </a:t>
            </a:r>
            <a:r>
              <a:rPr sz="1200" dirty="0">
                <a:latin typeface="Times New Roman"/>
                <a:cs typeface="Times New Roman"/>
              </a:rPr>
              <a:t>donare  </a:t>
            </a:r>
            <a:r>
              <a:rPr sz="1200" spc="-5" dirty="0">
                <a:latin typeface="Times New Roman"/>
                <a:cs typeface="Times New Roman"/>
              </a:rPr>
              <a:t>generosamente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del cielo,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donarla,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verità si moltiplicherà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rivelerà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crescente della grazia </a:t>
            </a:r>
            <a:r>
              <a:rPr sz="1200" dirty="0">
                <a:latin typeface="Times New Roman"/>
                <a:cs typeface="Times New Roman"/>
              </a:rPr>
              <a:t>salvifica,  </a:t>
            </a:r>
            <a:r>
              <a:rPr sz="1200" spc="-5" dirty="0">
                <a:latin typeface="Times New Roman"/>
                <a:cs typeface="Times New Roman"/>
              </a:rPr>
              <a:t>proprio mentre </a:t>
            </a:r>
            <a:r>
              <a:rPr sz="1200" dirty="0">
                <a:latin typeface="Times New Roman"/>
                <a:cs typeface="Times New Roman"/>
              </a:rPr>
              <a:t>voi la </a:t>
            </a:r>
            <a:r>
              <a:rPr sz="1200" spc="-5" dirty="0">
                <a:latin typeface="Times New Roman"/>
                <a:cs typeface="Times New Roman"/>
              </a:rPr>
              <a:t>dispenserete.”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ritorno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Micael</a:t>
            </a:r>
            <a:endParaRPr sz="1600">
              <a:latin typeface="Times New Roman"/>
              <a:cs typeface="Times New Roman"/>
            </a:endParaRPr>
          </a:p>
          <a:p>
            <a:pPr marL="76200" marR="20129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(1918.4) 176:4.1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nessun aspetto </a:t>
            </a:r>
            <a:r>
              <a:rPr sz="1200" dirty="0">
                <a:latin typeface="Times New Roman"/>
                <a:cs typeface="Times New Roman"/>
              </a:rPr>
              <a:t>è stato così </a:t>
            </a:r>
            <a:r>
              <a:rPr sz="1200" spc="-5" dirty="0">
                <a:latin typeface="Times New Roman"/>
                <a:cs typeface="Times New Roman"/>
              </a:rPr>
              <a:t>mal compreso 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promessa </a:t>
            </a:r>
            <a:r>
              <a:rPr sz="1200" dirty="0">
                <a:latin typeface="Times New Roman"/>
                <a:cs typeface="Times New Roman"/>
              </a:rPr>
              <a:t>di ritornare un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persona in questo mondo. Non è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fosse interessato 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sul pianeta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</a:t>
            </a:r>
            <a:endParaRPr sz="1200">
              <a:latin typeface="Times New Roman"/>
              <a:cs typeface="Times New Roman"/>
            </a:endParaRPr>
          </a:p>
          <a:p>
            <a:pPr marL="76200" marR="1606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del suo </a:t>
            </a:r>
            <a:r>
              <a:rPr sz="1200" dirty="0">
                <a:latin typeface="Times New Roman"/>
                <a:cs typeface="Times New Roman"/>
              </a:rPr>
              <a:t>settimo ed ultimo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mortale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regno.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naturale credere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Nazaret, </a:t>
            </a:r>
            <a:r>
              <a:rPr sz="1200" spc="-5" dirty="0">
                <a:latin typeface="Times New Roman"/>
                <a:cs typeface="Times New Roman"/>
              </a:rPr>
              <a:t>ora  capo sovrano </a:t>
            </a:r>
            <a:r>
              <a:rPr sz="1200" dirty="0">
                <a:latin typeface="Times New Roman"/>
                <a:cs typeface="Times New Roman"/>
              </a:rPr>
              <a:t>di un vasto </a:t>
            </a:r>
            <a:r>
              <a:rPr sz="1200" spc="-5" dirty="0">
                <a:latin typeface="Times New Roman"/>
                <a:cs typeface="Times New Roman"/>
              </a:rPr>
              <a:t>universo, sia interessato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non solo una,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molte volte, nel mondo in cui ha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una  vita </a:t>
            </a:r>
            <a:r>
              <a:rPr sz="1200" spc="-5" dirty="0">
                <a:latin typeface="Times New Roman"/>
                <a:cs typeface="Times New Roman"/>
              </a:rPr>
              <a:t>così straordinaria ed </a:t>
            </a:r>
            <a:r>
              <a:rPr sz="1200" dirty="0">
                <a:latin typeface="Times New Roman"/>
                <a:cs typeface="Times New Roman"/>
              </a:rPr>
              <a:t>ha infine </a:t>
            </a:r>
            <a:r>
              <a:rPr sz="1200" spc="-5" dirty="0">
                <a:latin typeface="Times New Roman"/>
                <a:cs typeface="Times New Roman"/>
              </a:rPr>
              <a:t>conquistato per se stesso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illimitato del Padre del </a:t>
            </a:r>
            <a:r>
              <a:rPr sz="1200" dirty="0">
                <a:latin typeface="Times New Roman"/>
                <a:cs typeface="Times New Roman"/>
              </a:rPr>
              <a:t>potere e </a:t>
            </a:r>
            <a:r>
              <a:rPr sz="1200" spc="-5" dirty="0">
                <a:latin typeface="Times New Roman"/>
                <a:cs typeface="Times New Roman"/>
              </a:rPr>
              <a:t>dell’autorità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sull’universo.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Urantia resterà eternamente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sette sfere natali di Micael nella conquista </a:t>
            </a:r>
            <a:r>
              <a:rPr sz="1200" spc="-5" dirty="0">
                <a:latin typeface="Times New Roman"/>
                <a:cs typeface="Times New Roman"/>
              </a:rPr>
              <a:t>della sovranità sul suo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(1918.5) 176:4.2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dichiarato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occasioni e a molte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in questo mondo.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discepoli si rendevano 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avrebbe </a:t>
            </a:r>
            <a:r>
              <a:rPr sz="1200" spc="-5" dirty="0">
                <a:latin typeface="Times New Roman"/>
                <a:cs typeface="Times New Roman"/>
              </a:rPr>
              <a:t>agito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liberatore temporale, ed ascoltavano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predizioni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distruzione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crollo 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ebraica, cominciarono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naturalmente ad </a:t>
            </a:r>
            <a:r>
              <a:rPr sz="1200" dirty="0">
                <a:latin typeface="Times New Roman"/>
                <a:cs typeface="Times New Roman"/>
              </a:rPr>
              <a:t>associare il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avvenimenti catastrofici. Ma quando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eserciti romani abbatterono </a:t>
            </a:r>
            <a:r>
              <a:rPr sz="1200" dirty="0">
                <a:latin typeface="Times New Roman"/>
                <a:cs typeface="Times New Roman"/>
              </a:rPr>
              <a:t>le mura di </a:t>
            </a:r>
            <a:r>
              <a:rPr sz="1200" spc="-5" dirty="0">
                <a:latin typeface="Times New Roman"/>
                <a:cs typeface="Times New Roman"/>
              </a:rPr>
              <a:t>Gerusalemme, distrussero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dispersero gli Ebrei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Giudea, ed ancora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rivelava in potere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discepoli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74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la formulazione di </a:t>
            </a:r>
            <a:r>
              <a:rPr sz="1200" spc="-5" dirty="0">
                <a:latin typeface="Times New Roman"/>
                <a:cs typeface="Times New Roman"/>
              </a:rPr>
              <a:t>quella credenza che finì per </a:t>
            </a:r>
            <a:r>
              <a:rPr sz="1200" dirty="0">
                <a:latin typeface="Times New Roman"/>
                <a:cs typeface="Times New Roman"/>
              </a:rPr>
              <a:t>associare 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venuta di Cristo alla </a:t>
            </a:r>
            <a:r>
              <a:rPr sz="1200" spc="-5" dirty="0">
                <a:latin typeface="Times New Roman"/>
                <a:cs typeface="Times New Roman"/>
              </a:rPr>
              <a:t>fine dell’era, ed anche alla 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(1918.6) 176:4.3 </a:t>
            </a:r>
            <a:r>
              <a:rPr sz="1200" spc="-5" dirty="0">
                <a:latin typeface="Times New Roman"/>
                <a:cs typeface="Times New Roman"/>
              </a:rPr>
              <a:t>Gesù promise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due cose dopo la </a:t>
            </a:r>
            <a:r>
              <a:rPr sz="1200" spc="-5" dirty="0">
                <a:latin typeface="Times New Roman"/>
                <a:cs typeface="Times New Roman"/>
              </a:rPr>
              <a:t>sua ascensione al Padre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ogni </a:t>
            </a:r>
            <a:r>
              <a:rPr sz="1200" dirty="0">
                <a:latin typeface="Times New Roman"/>
                <a:cs typeface="Times New Roman"/>
              </a:rPr>
              <a:t>potere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terra erano </a:t>
            </a:r>
            <a:r>
              <a:rPr sz="1200" dirty="0">
                <a:latin typeface="Times New Roman"/>
                <a:cs typeface="Times New Roman"/>
              </a:rPr>
              <a:t>stati  posti nelle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mani. </a:t>
            </a:r>
            <a:r>
              <a:rPr sz="1200" spc="-5" dirty="0">
                <a:latin typeface="Times New Roman"/>
                <a:cs typeface="Times New Roman"/>
              </a:rPr>
              <a:t>Promise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mandare </a:t>
            </a:r>
            <a:r>
              <a:rPr sz="1200" dirty="0">
                <a:latin typeface="Times New Roman"/>
                <a:cs typeface="Times New Roman"/>
              </a:rPr>
              <a:t>nel mondo,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sua </a:t>
            </a:r>
            <a:r>
              <a:rPr sz="1200" spc="-5" dirty="0">
                <a:latin typeface="Times New Roman"/>
                <a:cs typeface="Times New Roman"/>
              </a:rPr>
              <a:t>vece,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insegnante,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Verità; </a:t>
            </a:r>
            <a:r>
              <a:rPr sz="1200" dirty="0">
                <a:latin typeface="Times New Roman"/>
                <a:cs typeface="Times New Roman"/>
              </a:rPr>
              <a:t>e lo  ha </a:t>
            </a:r>
            <a:r>
              <a:rPr sz="1200" spc="-5" dirty="0">
                <a:latin typeface="Times New Roman"/>
                <a:cs typeface="Times New Roman"/>
              </a:rPr>
              <a:t>fatto 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secondo luogo, ha </a:t>
            </a:r>
            <a:r>
              <a:rPr sz="1200" spc="-5" dirty="0">
                <a:latin typeface="Times New Roman"/>
                <a:cs typeface="Times New Roman"/>
              </a:rPr>
              <a:t>certamente promesso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tornato  personalmente su questo </a:t>
            </a:r>
            <a:r>
              <a:rPr sz="1200" dirty="0">
                <a:latin typeface="Times New Roman"/>
                <a:cs typeface="Times New Roman"/>
              </a:rPr>
              <a:t>mondo. Ma non ha </a:t>
            </a:r>
            <a:r>
              <a:rPr sz="1200" spc="-5" dirty="0">
                <a:latin typeface="Times New Roman"/>
                <a:cs typeface="Times New Roman"/>
              </a:rPr>
              <a:t>detto come, </a:t>
            </a:r>
            <a:r>
              <a:rPr sz="1200" dirty="0">
                <a:latin typeface="Times New Roman"/>
                <a:cs typeface="Times New Roman"/>
              </a:rPr>
              <a:t>dove e quando </a:t>
            </a:r>
            <a:r>
              <a:rPr sz="1200" spc="-5" dirty="0">
                <a:latin typeface="Times New Roman"/>
                <a:cs typeface="Times New Roman"/>
              </a:rPr>
              <a:t>avrebbe rivisitato </a:t>
            </a:r>
            <a:r>
              <a:rPr sz="1200" dirty="0">
                <a:latin typeface="Times New Roman"/>
                <a:cs typeface="Times New Roman"/>
              </a:rPr>
              <a:t>questo pianeta </a:t>
            </a:r>
            <a:r>
              <a:rPr sz="1200" spc="-5" dirty="0">
                <a:latin typeface="Times New Roman"/>
                <a:cs typeface="Times New Roman"/>
              </a:rPr>
              <a:t>della sua esperienza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un’occasione </a:t>
            </a:r>
            <a:r>
              <a:rPr sz="1200" dirty="0">
                <a:latin typeface="Times New Roman"/>
                <a:cs typeface="Times New Roman"/>
              </a:rPr>
              <a:t>dichiarò </a:t>
            </a:r>
            <a:r>
              <a:rPr sz="1200" spc="-5" dirty="0">
                <a:latin typeface="Times New Roman"/>
                <a:cs typeface="Times New Roman"/>
              </a:rPr>
              <a:t>che, mentre l’occhio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lo aveva visto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viveva qui nella carne, </a:t>
            </a:r>
            <a:r>
              <a:rPr sz="1200" spc="-5" dirty="0">
                <a:latin typeface="Times New Roman"/>
                <a:cs typeface="Times New Roman"/>
              </a:rPr>
              <a:t>al  suo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(o almeno </a:t>
            </a:r>
            <a:r>
              <a:rPr sz="1200" dirty="0">
                <a:latin typeface="Times New Roman"/>
                <a:cs typeface="Times New Roman"/>
              </a:rPr>
              <a:t>in una delle </a:t>
            </a:r>
            <a:r>
              <a:rPr sz="1200" spc="-5" dirty="0">
                <a:latin typeface="Times New Roman"/>
                <a:cs typeface="Times New Roman"/>
              </a:rPr>
              <a:t>sue possibili visite) egli sarebbe stato percepito solo dall’occhio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(1919.1) 176:4.4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noi sono </a:t>
            </a:r>
            <a:r>
              <a:rPr sz="1200" dirty="0">
                <a:latin typeface="Times New Roman"/>
                <a:cs typeface="Times New Roman"/>
              </a:rPr>
              <a:t>inclini 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ritornerà su </a:t>
            </a:r>
            <a:r>
              <a:rPr sz="1200" dirty="0">
                <a:latin typeface="Times New Roman"/>
                <a:cs typeface="Times New Roman"/>
              </a:rPr>
              <a:t>Urantia molte volte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 future. Noi </a:t>
            </a:r>
            <a:r>
              <a:rPr sz="1200" dirty="0">
                <a:latin typeface="Times New Roman"/>
                <a:cs typeface="Times New Roman"/>
              </a:rPr>
              <a:t>non abbiamo  la </a:t>
            </a:r>
            <a:r>
              <a:rPr sz="1200" spc="-5" dirty="0">
                <a:latin typeface="Times New Roman"/>
                <a:cs typeface="Times New Roman"/>
              </a:rPr>
              <a:t>sua promessa </a:t>
            </a:r>
            <a:r>
              <a:rPr sz="1200" dirty="0">
                <a:latin typeface="Times New Roman"/>
                <a:cs typeface="Times New Roman"/>
              </a:rPr>
              <a:t>specifica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farà queste molteplici </a:t>
            </a:r>
            <a:r>
              <a:rPr sz="1200" spc="-5" dirty="0">
                <a:latin typeface="Times New Roman"/>
                <a:cs typeface="Times New Roman"/>
              </a:rPr>
              <a:t>visite,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probabile che colui che </a:t>
            </a:r>
            <a:r>
              <a:rPr sz="1200" dirty="0">
                <a:latin typeface="Times New Roman"/>
                <a:cs typeface="Times New Roman"/>
              </a:rPr>
              <a:t>porta tra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titoli </a:t>
            </a:r>
            <a:r>
              <a:rPr sz="1200" spc="-5" dirty="0">
                <a:latin typeface="Times New Roman"/>
                <a:cs typeface="Times New Roman"/>
              </a:rPr>
              <a:t>universali  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visiterà molte volte il mondo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conquista </a:t>
            </a:r>
            <a:r>
              <a:rPr sz="1200" spc="-5" dirty="0">
                <a:latin typeface="Times New Roman"/>
                <a:cs typeface="Times New Roman"/>
              </a:rPr>
              <a:t>gli valse </a:t>
            </a:r>
            <a:r>
              <a:rPr sz="1200" dirty="0">
                <a:latin typeface="Times New Roman"/>
                <a:cs typeface="Times New Roman"/>
              </a:rPr>
              <a:t>un tale titolo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straordinario.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95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(1919.2) 176:4.5 </a:t>
            </a:r>
            <a:r>
              <a:rPr sz="1200" spc="-5" dirty="0">
                <a:latin typeface="Times New Roman"/>
                <a:cs typeface="Times New Roman"/>
              </a:rPr>
              <a:t>Noi crediamo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fermamente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verrà di nuovo in </a:t>
            </a:r>
            <a:r>
              <a:rPr sz="1200" spc="-5" dirty="0">
                <a:latin typeface="Times New Roman"/>
                <a:cs typeface="Times New Roman"/>
              </a:rPr>
              <a:t>persona su Urantia,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la minima </a:t>
            </a:r>
            <a:r>
              <a:rPr sz="1200" spc="-5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o in quale modo </a:t>
            </a:r>
            <a:r>
              <a:rPr sz="1200" spc="-5" dirty="0">
                <a:latin typeface="Times New Roman"/>
                <a:cs typeface="Times New Roman"/>
              </a:rPr>
              <a:t>egli sceglierà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seconda venuta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sarà sincronizzata in modo da </a:t>
            </a:r>
            <a:r>
              <a:rPr sz="1200" spc="-5" dirty="0">
                <a:latin typeface="Times New Roman"/>
                <a:cs typeface="Times New Roman"/>
              </a:rPr>
              <a:t>avvenire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quest’era, con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senza l’apparizione associata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Magistrale? Verrà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qualche era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Urantia? </a:t>
            </a:r>
            <a:r>
              <a:rPr sz="1200" spc="-10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annunciato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avvenimento isolato? Noi </a:t>
            </a:r>
            <a:r>
              <a:rPr sz="1200" dirty="0">
                <a:latin typeface="Times New Roman"/>
                <a:cs typeface="Times New Roman"/>
              </a:rPr>
              <a:t>non lo  </a:t>
            </a:r>
            <a:r>
              <a:rPr sz="1200" spc="-5" dirty="0">
                <a:latin typeface="Times New Roman"/>
                <a:cs typeface="Times New Roman"/>
              </a:rPr>
              <a:t>sappiamo. Di </a:t>
            </a:r>
            <a:r>
              <a:rPr sz="1200" dirty="0">
                <a:latin typeface="Times New Roman"/>
                <a:cs typeface="Times New Roman"/>
              </a:rPr>
              <a:t>una sola cosa siamo </a:t>
            </a:r>
            <a:r>
              <a:rPr sz="1200" spc="-5" dirty="0">
                <a:latin typeface="Times New Roman"/>
                <a:cs typeface="Times New Roman"/>
              </a:rPr>
              <a:t>certi,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quando ritornerà </a:t>
            </a:r>
            <a:r>
              <a:rPr sz="1200" dirty="0">
                <a:latin typeface="Times New Roman"/>
                <a:cs typeface="Times New Roman"/>
              </a:rPr>
              <a:t>tutto il mondo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informato, </a:t>
            </a:r>
            <a:r>
              <a:rPr sz="1200" spc="-5" dirty="0">
                <a:latin typeface="Times New Roman"/>
                <a:cs typeface="Times New Roman"/>
              </a:rPr>
              <a:t>perché egli  </a:t>
            </a:r>
            <a:r>
              <a:rPr sz="1200" dirty="0">
                <a:latin typeface="Times New Roman"/>
                <a:cs typeface="Times New Roman"/>
              </a:rPr>
              <a:t>dovrà venire </a:t>
            </a:r>
            <a:r>
              <a:rPr sz="1200" spc="-5" dirty="0">
                <a:latin typeface="Times New Roman"/>
                <a:cs typeface="Times New Roman"/>
              </a:rPr>
              <a:t>come capo </a:t>
            </a:r>
            <a:r>
              <a:rPr sz="1200" dirty="0">
                <a:latin typeface="Times New Roman"/>
                <a:cs typeface="Times New Roman"/>
              </a:rPr>
              <a:t>supremo 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come l’oscuro </a:t>
            </a:r>
            <a:r>
              <a:rPr sz="1200" dirty="0">
                <a:latin typeface="Times New Roman"/>
                <a:cs typeface="Times New Roman"/>
              </a:rPr>
              <a:t>neonato di </a:t>
            </a:r>
            <a:r>
              <a:rPr sz="1200" spc="-5" dirty="0">
                <a:latin typeface="Times New Roman"/>
                <a:cs typeface="Times New Roman"/>
              </a:rPr>
              <a:t>Betlemme. Ma se ogni </a:t>
            </a:r>
            <a:r>
              <a:rPr sz="1200" dirty="0">
                <a:latin typeface="Times New Roman"/>
                <a:cs typeface="Times New Roman"/>
              </a:rPr>
              <a:t>occhio dovrà vederlo, e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occhi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percepiranno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venuta </a:t>
            </a:r>
            <a:r>
              <a:rPr sz="1200" dirty="0">
                <a:latin typeface="Times New Roman"/>
                <a:cs typeface="Times New Roman"/>
              </a:rPr>
              <a:t>dovrà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2130" cy="24892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(1919.3) 176:4.6 </a:t>
            </a:r>
            <a:r>
              <a:rPr sz="1200" spc="-5" dirty="0">
                <a:latin typeface="Times New Roman"/>
                <a:cs typeface="Times New Roman"/>
              </a:rPr>
              <a:t>Voi fareste bene, </a:t>
            </a:r>
            <a:r>
              <a:rPr sz="1200" dirty="0">
                <a:latin typeface="Times New Roman"/>
                <a:cs typeface="Times New Roman"/>
              </a:rPr>
              <a:t>quindi, a </a:t>
            </a:r>
            <a:r>
              <a:rPr sz="1200" spc="-5" dirty="0">
                <a:latin typeface="Times New Roman"/>
                <a:cs typeface="Times New Roman"/>
              </a:rPr>
              <a:t>dissociare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da qualsiasi </a:t>
            </a:r>
            <a:r>
              <a:rPr sz="1200" spc="-5" dirty="0">
                <a:latin typeface="Times New Roman"/>
                <a:cs typeface="Times New Roman"/>
              </a:rPr>
              <a:t>avvenimento stabilito </a:t>
            </a:r>
            <a:r>
              <a:rPr sz="1200" dirty="0">
                <a:latin typeface="Times New Roman"/>
                <a:cs typeface="Times New Roman"/>
              </a:rPr>
              <a:t>o da  </a:t>
            </a:r>
            <a:r>
              <a:rPr sz="1200" spc="-5" dirty="0">
                <a:latin typeface="Times New Roman"/>
                <a:cs typeface="Times New Roman"/>
              </a:rPr>
              <a:t>epoche determinate. Noi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soltanto di una </a:t>
            </a:r>
            <a:r>
              <a:rPr sz="1200" spc="-5" dirty="0">
                <a:latin typeface="Times New Roman"/>
                <a:cs typeface="Times New Roman"/>
              </a:rPr>
              <a:t>cosa: egli </a:t>
            </a:r>
            <a:r>
              <a:rPr sz="1200" dirty="0">
                <a:latin typeface="Times New Roman"/>
                <a:cs typeface="Times New Roman"/>
              </a:rPr>
              <a:t>ha promesso di </a:t>
            </a:r>
            <a:r>
              <a:rPr sz="1200" spc="-5" dirty="0">
                <a:latin typeface="Times New Roman"/>
                <a:cs typeface="Times New Roman"/>
              </a:rPr>
              <a:t>ritornare. Noi </a:t>
            </a:r>
            <a:r>
              <a:rPr sz="1200" dirty="0">
                <a:latin typeface="Times New Roman"/>
                <a:cs typeface="Times New Roman"/>
              </a:rPr>
              <a:t>non abbiamo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idea di quando </a:t>
            </a:r>
            <a:r>
              <a:rPr sz="1200" spc="-5" dirty="0">
                <a:latin typeface="Times New Roman"/>
                <a:cs typeface="Times New Roman"/>
              </a:rPr>
              <a:t>egli  adempirà </a:t>
            </a:r>
            <a:r>
              <a:rPr sz="1200" dirty="0">
                <a:latin typeface="Times New Roman"/>
                <a:cs typeface="Times New Roman"/>
              </a:rPr>
              <a:t>a questa promessa o in </a:t>
            </a:r>
            <a:r>
              <a:rPr sz="1200" spc="-5" dirty="0">
                <a:latin typeface="Times New Roman"/>
                <a:cs typeface="Times New Roman"/>
              </a:rPr>
              <a:t>quale connessione. Per quanto </a:t>
            </a:r>
            <a:r>
              <a:rPr sz="1200" dirty="0">
                <a:latin typeface="Times New Roman"/>
                <a:cs typeface="Times New Roman"/>
              </a:rPr>
              <a:t>ne sappiamo,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può apparire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giorno, </a:t>
            </a:r>
            <a:r>
              <a:rPr sz="1200" dirty="0">
                <a:latin typeface="Times New Roman"/>
                <a:cs typeface="Times New Roman"/>
              </a:rPr>
              <a:t>e può  non </a:t>
            </a:r>
            <a:r>
              <a:rPr sz="1200" spc="-5" dirty="0">
                <a:latin typeface="Times New Roman"/>
                <a:cs typeface="Times New Roman"/>
              </a:rPr>
              <a:t>venire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ere ed ere </a:t>
            </a:r>
            <a:r>
              <a:rPr sz="1200" dirty="0">
                <a:latin typeface="Times New Roman"/>
                <a:cs typeface="Times New Roman"/>
              </a:rPr>
              <a:t>non siano </a:t>
            </a:r>
            <a:r>
              <a:rPr sz="1200" spc="-5" dirty="0">
                <a:latin typeface="Times New Roman"/>
                <a:cs typeface="Times New Roman"/>
              </a:rPr>
              <a:t>passate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siano state debitamente giudicate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associati del corpo del 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1733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(1919.4) 176:4.7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venuta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sulla terra è un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di enorme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sentimentale </a:t>
            </a:r>
            <a:r>
              <a:rPr sz="1200" spc="-5" dirty="0">
                <a:latin typeface="Times New Roman"/>
                <a:cs typeface="Times New Roman"/>
              </a:rPr>
              <a:t>sia per gli intermedi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 gli </a:t>
            </a:r>
            <a:r>
              <a:rPr sz="1200" dirty="0">
                <a:latin typeface="Times New Roman"/>
                <a:cs typeface="Times New Roman"/>
              </a:rPr>
              <a:t>umani; ma </a:t>
            </a:r>
            <a:r>
              <a:rPr sz="1200" spc="-5" dirty="0">
                <a:latin typeface="Times New Roman"/>
                <a:cs typeface="Times New Roman"/>
              </a:rPr>
              <a:t>altrimenti essa </a:t>
            </a:r>
            <a:r>
              <a:rPr sz="1200" dirty="0">
                <a:latin typeface="Times New Roman"/>
                <a:cs typeface="Times New Roman"/>
              </a:rPr>
              <a:t>non è di alcuna </a:t>
            </a:r>
            <a:r>
              <a:rPr sz="1200" spc="-5" dirty="0">
                <a:latin typeface="Times New Roman"/>
                <a:cs typeface="Times New Roman"/>
              </a:rPr>
              <a:t>importanza immediata per gli intermedi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alcuna maggiore importanza </a:t>
            </a:r>
            <a:r>
              <a:rPr sz="1200" dirty="0">
                <a:latin typeface="Times New Roman"/>
                <a:cs typeface="Times New Roman"/>
              </a:rPr>
              <a:t>pratica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gli esseri umani rispetto all’avvenimento </a:t>
            </a:r>
            <a:r>
              <a:rPr sz="1200" dirty="0">
                <a:latin typeface="Times New Roman"/>
                <a:cs typeface="Times New Roman"/>
              </a:rPr>
              <a:t>ordinario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precipita l’uomo mortale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presa immediata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avvenimenti </a:t>
            </a:r>
            <a:r>
              <a:rPr sz="1200" spc="-5" dirty="0">
                <a:latin typeface="Times New Roman"/>
                <a:cs typeface="Times New Roman"/>
              </a:rPr>
              <a:t>universali che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direttamente alla </a:t>
            </a:r>
            <a:r>
              <a:rPr sz="1200" dirty="0">
                <a:latin typeface="Times New Roman"/>
                <a:cs typeface="Times New Roman"/>
              </a:rPr>
              <a:t>presenza di questo </a:t>
            </a:r>
            <a:r>
              <a:rPr sz="1200" spc="-5" dirty="0">
                <a:latin typeface="Times New Roman"/>
                <a:cs typeface="Times New Roman"/>
              </a:rPr>
              <a:t>stesso Gesù,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capo sovrano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universo.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luce sono tutti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vederlo, </a:t>
            </a:r>
            <a:r>
              <a:rPr sz="1200" dirty="0">
                <a:latin typeface="Times New Roman"/>
                <a:cs typeface="Times New Roman"/>
              </a:rPr>
              <a:t>e non ha una </a:t>
            </a:r>
            <a:r>
              <a:rPr sz="1200" spc="-5" dirty="0">
                <a:latin typeface="Times New Roman"/>
                <a:cs typeface="Times New Roman"/>
              </a:rPr>
              <a:t>grande importanza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5" dirty="0">
                <a:latin typeface="Times New Roman"/>
                <a:cs typeface="Times New Roman"/>
              </a:rPr>
              <a:t>andiamo  </a:t>
            </a:r>
            <a:r>
              <a:rPr sz="1200" dirty="0">
                <a:latin typeface="Times New Roman"/>
                <a:cs typeface="Times New Roman"/>
              </a:rPr>
              <a:t>da lui 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venga </a:t>
            </a:r>
            <a:r>
              <a:rPr sz="1200" dirty="0">
                <a:latin typeface="Times New Roman"/>
                <a:cs typeface="Times New Roman"/>
              </a:rPr>
              <a:t>prima da noi. Siate quindi </a:t>
            </a:r>
            <a:r>
              <a:rPr sz="1200" spc="-5" dirty="0">
                <a:latin typeface="Times New Roman"/>
                <a:cs typeface="Times New Roman"/>
              </a:rPr>
              <a:t>sempre pronti ad accoglierlo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come </a:t>
            </a:r>
            <a:r>
              <a:rPr sz="1200" dirty="0">
                <a:latin typeface="Times New Roman"/>
                <a:cs typeface="Times New Roman"/>
              </a:rPr>
              <a:t>lui è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accogliervi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cielo.  Noi aspettiamo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gloriosa apparizione, ed </a:t>
            </a:r>
            <a:r>
              <a:rPr sz="1200" dirty="0">
                <a:latin typeface="Times New Roman"/>
                <a:cs typeface="Times New Roman"/>
              </a:rPr>
              <a:t>anche visite ripetute, ma </a:t>
            </a:r>
            <a:r>
              <a:rPr sz="1200" spc="-5" dirty="0">
                <a:latin typeface="Times New Roman"/>
                <a:cs typeface="Times New Roman"/>
              </a:rPr>
              <a:t>ignoriamo completamente come, </a:t>
            </a:r>
            <a:r>
              <a:rPr sz="1200" dirty="0">
                <a:latin typeface="Times New Roman"/>
                <a:cs typeface="Times New Roman"/>
              </a:rPr>
              <a:t>quando o in  </a:t>
            </a:r>
            <a:r>
              <a:rPr sz="1200" spc="-5" dirty="0">
                <a:latin typeface="Times New Roman"/>
                <a:cs typeface="Times New Roman"/>
              </a:rPr>
              <a:t>quale connessione egli sia destinato </a:t>
            </a:r>
            <a:r>
              <a:rPr sz="1200" dirty="0">
                <a:latin typeface="Times New Roman"/>
                <a:cs typeface="Times New Roman"/>
              </a:rPr>
              <a:t>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apparire.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85784" cy="36963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mercoledì,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giorno di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riposo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(1920.1) 177:0.1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d’insegnamento al </a:t>
            </a:r>
            <a:r>
              <a:rPr sz="1200" dirty="0">
                <a:latin typeface="Times New Roman"/>
                <a:cs typeface="Times New Roman"/>
              </a:rPr>
              <a:t>popolo non li </a:t>
            </a:r>
            <a:r>
              <a:rPr sz="1200" spc="-5" dirty="0">
                <a:latin typeface="Times New Roman"/>
                <a:cs typeface="Times New Roman"/>
              </a:rPr>
              <a:t>pressava,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suoi apostoli riposarsi </a:t>
            </a:r>
            <a:r>
              <a:rPr sz="1200" dirty="0">
                <a:latin typeface="Times New Roman"/>
                <a:cs typeface="Times New Roman"/>
              </a:rPr>
              <a:t>dai  loro </a:t>
            </a:r>
            <a:r>
              <a:rPr sz="1200" spc="-5" dirty="0">
                <a:latin typeface="Times New Roman"/>
                <a:cs typeface="Times New Roman"/>
              </a:rPr>
              <a:t>lavori ogni </a:t>
            </a:r>
            <a:r>
              <a:rPr sz="1200" dirty="0">
                <a:latin typeface="Times New Roman"/>
                <a:cs typeface="Times New Roman"/>
              </a:rPr>
              <a:t>mercoledì.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particolare </a:t>
            </a:r>
            <a:r>
              <a:rPr sz="1200" spc="-5" dirty="0">
                <a:latin typeface="Times New Roman"/>
                <a:cs typeface="Times New Roman"/>
              </a:rPr>
              <a:t>mercoledì essi </a:t>
            </a:r>
            <a:r>
              <a:rPr sz="1200" dirty="0">
                <a:latin typeface="Times New Roman"/>
                <a:cs typeface="Times New Roman"/>
              </a:rPr>
              <a:t>fecero colazione un po’ più </a:t>
            </a:r>
            <a:r>
              <a:rPr sz="1200" spc="-5" dirty="0">
                <a:latin typeface="Times New Roman"/>
                <a:cs typeface="Times New Roman"/>
              </a:rPr>
              <a:t>tardi del solito,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campo era pervaso 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sinistro silenzio; furono dette poche </a:t>
            </a:r>
            <a:r>
              <a:rPr sz="1200" dirty="0">
                <a:latin typeface="Times New Roman"/>
                <a:cs typeface="Times New Roman"/>
              </a:rPr>
              <a:t>parole durante la prima metà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pasto </a:t>
            </a:r>
            <a:r>
              <a:rPr sz="1200" spc="-5" dirty="0">
                <a:latin typeface="Times New Roman"/>
                <a:cs typeface="Times New Roman"/>
              </a:rPr>
              <a:t>mattutino. Alla fine Gesù disse: “Io </a:t>
            </a:r>
            <a:r>
              <a:rPr sz="1200" dirty="0">
                <a:latin typeface="Times New Roman"/>
                <a:cs typeface="Times New Roman"/>
              </a:rPr>
              <a:t>desidero  </a:t>
            </a:r>
            <a:r>
              <a:rPr sz="1200" spc="-5" dirty="0">
                <a:latin typeface="Times New Roman"/>
                <a:cs typeface="Times New Roman"/>
              </a:rPr>
              <a:t>che oggi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riposiate. Prendete del tempo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riflettere su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avvenuto dopo il nostro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meditate 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ci </a:t>
            </a:r>
            <a:r>
              <a:rPr sz="1200" dirty="0">
                <a:latin typeface="Times New Roman"/>
                <a:cs typeface="Times New Roman"/>
              </a:rPr>
              <a:t>aspetta e 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chiaramente. </a:t>
            </a:r>
            <a:r>
              <a:rPr sz="1200" spc="-5" dirty="0">
                <a:latin typeface="Times New Roman"/>
                <a:cs typeface="Times New Roman"/>
              </a:rPr>
              <a:t>Assicuratevi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verità dimori </a:t>
            </a:r>
            <a:r>
              <a:rPr sz="1200" dirty="0">
                <a:latin typeface="Times New Roman"/>
                <a:cs typeface="Times New Roman"/>
              </a:rPr>
              <a:t>nella vostra vita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cresciate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giornalmente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grazia.”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114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(1920.2) 177:0.2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colazione,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informò Andrea che </a:t>
            </a:r>
            <a:r>
              <a:rPr sz="1200" dirty="0">
                <a:latin typeface="Times New Roman"/>
                <a:cs typeface="Times New Roman"/>
              </a:rPr>
              <a:t>intendeva </a:t>
            </a:r>
            <a:r>
              <a:rPr sz="1200" spc="-5" dirty="0">
                <a:latin typeface="Times New Roman"/>
                <a:cs typeface="Times New Roman"/>
              </a:rPr>
              <a:t>assentarsi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suggerì </a:t>
            </a:r>
            <a:r>
              <a:rPr sz="1200" spc="-5" dirty="0">
                <a:latin typeface="Times New Roman"/>
                <a:cs typeface="Times New Roman"/>
              </a:rPr>
              <a:t>che agli apostoli fosse 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il tempo a loro </a:t>
            </a:r>
            <a:r>
              <a:rPr sz="1200" spc="-5" dirty="0">
                <a:latin typeface="Times New Roman"/>
                <a:cs typeface="Times New Roman"/>
              </a:rPr>
              <a:t>piacimento,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riserva che </a:t>
            </a:r>
            <a:r>
              <a:rPr sz="1200" dirty="0">
                <a:latin typeface="Times New Roman"/>
                <a:cs typeface="Times New Roman"/>
              </a:rPr>
              <a:t>in nessuna circostanza avrebbero </a:t>
            </a:r>
            <a:r>
              <a:rPr sz="1200" spc="-5" dirty="0">
                <a:latin typeface="Times New Roman"/>
                <a:cs typeface="Times New Roman"/>
              </a:rPr>
              <a:t>dovuto entrare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87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(1920.3) 177:0.3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solo, Davide Zebedeo </a:t>
            </a:r>
            <a:r>
              <a:rPr sz="1200" dirty="0">
                <a:latin typeface="Times New Roman"/>
                <a:cs typeface="Times New Roman"/>
              </a:rPr>
              <a:t>lo avvicinò dicendo: </a:t>
            </a:r>
            <a:r>
              <a:rPr sz="1200" spc="-5" dirty="0">
                <a:latin typeface="Times New Roman"/>
                <a:cs typeface="Times New Roman"/>
              </a:rPr>
              <a:t>“Tu sai bene, Maestro, 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distruggerti, </a:t>
            </a:r>
            <a:r>
              <a:rPr sz="1200" dirty="0">
                <a:latin typeface="Times New Roman"/>
                <a:cs typeface="Times New Roman"/>
              </a:rPr>
              <a:t>e tuttavia ti </a:t>
            </a:r>
            <a:r>
              <a:rPr sz="1200" spc="-5" dirty="0">
                <a:latin typeface="Times New Roman"/>
                <a:cs typeface="Times New Roman"/>
              </a:rPr>
              <a:t>appresti ad </a:t>
            </a:r>
            <a:r>
              <a:rPr sz="1200" dirty="0">
                <a:latin typeface="Times New Roman"/>
                <a:cs typeface="Times New Roman"/>
              </a:rPr>
              <a:t>andare da solo sulle </a:t>
            </a:r>
            <a:r>
              <a:rPr sz="1200" spc="-5" dirty="0">
                <a:latin typeface="Times New Roman"/>
                <a:cs typeface="Times New Roman"/>
              </a:rPr>
              <a:t>colline. Fare questo </a:t>
            </a:r>
            <a:r>
              <a:rPr sz="1200" dirty="0">
                <a:latin typeface="Times New Roman"/>
                <a:cs typeface="Times New Roman"/>
              </a:rPr>
              <a:t>è 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follia;</a:t>
            </a:r>
            <a:endParaRPr sz="1200">
              <a:latin typeface="Times New Roman"/>
              <a:cs typeface="Times New Roman"/>
            </a:endParaRPr>
          </a:p>
          <a:p>
            <a:pPr marL="63500" marR="2800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manderò quindi </a:t>
            </a:r>
            <a:r>
              <a:rPr sz="1200" dirty="0">
                <a:latin typeface="Times New Roman"/>
                <a:cs typeface="Times New Roman"/>
              </a:rPr>
              <a:t>tre uomini con te </a:t>
            </a:r>
            <a:r>
              <a:rPr sz="1200" spc="-5" dirty="0">
                <a:latin typeface="Times New Roman"/>
                <a:cs typeface="Times New Roman"/>
              </a:rPr>
              <a:t>ben 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vegliare </a:t>
            </a:r>
            <a:r>
              <a:rPr sz="1200" dirty="0">
                <a:latin typeface="Times New Roman"/>
                <a:cs typeface="Times New Roman"/>
              </a:rPr>
              <a:t>che non ti accada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male.” </a:t>
            </a:r>
            <a:r>
              <a:rPr sz="1200" spc="-5" dirty="0">
                <a:latin typeface="Times New Roman"/>
                <a:cs typeface="Times New Roman"/>
              </a:rPr>
              <a:t>Gesù guardò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robusti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spc="5" dirty="0">
                <a:latin typeface="Times New Roman"/>
                <a:cs typeface="Times New Roman"/>
              </a:rPr>
              <a:t>armati  </a:t>
            </a:r>
            <a:r>
              <a:rPr sz="1200" spc="-5" dirty="0">
                <a:latin typeface="Times New Roman"/>
                <a:cs typeface="Times New Roman"/>
              </a:rPr>
              <a:t>Galilei </a:t>
            </a:r>
            <a:r>
              <a:rPr sz="1200" dirty="0">
                <a:latin typeface="Times New Roman"/>
                <a:cs typeface="Times New Roman"/>
              </a:rPr>
              <a:t>e disse a Davide: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tua intenzione è buona, ma </a:t>
            </a:r>
            <a:r>
              <a:rPr sz="1200" spc="-5" dirty="0">
                <a:latin typeface="Times New Roman"/>
                <a:cs typeface="Times New Roman"/>
              </a:rPr>
              <a:t>sbagli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difenda. Nessuno metterà </a:t>
            </a:r>
            <a:r>
              <a:rPr sz="1200" dirty="0">
                <a:latin typeface="Times New Roman"/>
                <a:cs typeface="Times New Roman"/>
              </a:rPr>
              <a:t>le mani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me prima </a:t>
            </a:r>
            <a:r>
              <a:rPr sz="1200" spc="-5" dirty="0">
                <a:latin typeface="Times New Roman"/>
                <a:cs typeface="Times New Roman"/>
              </a:rPr>
              <a:t>dell’ora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sarò pronto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la mia vita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781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conformità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Padre. Questi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possono accompagnarmi.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desidero </a:t>
            </a:r>
            <a:r>
              <a:rPr sz="1200" dirty="0">
                <a:latin typeface="Times New Roman"/>
                <a:cs typeface="Times New Roman"/>
              </a:rPr>
              <a:t>andare da 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comunicare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563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(1375.4) 124:6.10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affrettarono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rimettersi </a:t>
            </a:r>
            <a:r>
              <a:rPr sz="1200" dirty="0">
                <a:latin typeface="Times New Roman"/>
                <a:cs typeface="Times New Roman"/>
              </a:rPr>
              <a:t>in cammino, giungendo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margini dell’Oliveto,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vide per la prima  volta </a:t>
            </a:r>
            <a:r>
              <a:rPr sz="1200" spc="-5" dirty="0">
                <a:latin typeface="Times New Roman"/>
                <a:cs typeface="Times New Roman"/>
              </a:rPr>
              <a:t>(nella sua memoria) </a:t>
            </a:r>
            <a:r>
              <a:rPr sz="1200" dirty="0">
                <a:latin typeface="Times New Roman"/>
                <a:cs typeface="Times New Roman"/>
              </a:rPr>
              <a:t>la Città </a:t>
            </a:r>
            <a:r>
              <a:rPr sz="1200" spc="-5" dirty="0">
                <a:latin typeface="Times New Roman"/>
                <a:cs typeface="Times New Roman"/>
              </a:rPr>
              <a:t>Santa, </a:t>
            </a:r>
            <a:r>
              <a:rPr sz="1200" dirty="0">
                <a:latin typeface="Times New Roman"/>
                <a:cs typeface="Times New Roman"/>
              </a:rPr>
              <a:t>i palazzi </a:t>
            </a:r>
            <a:r>
              <a:rPr sz="1200" spc="-5" dirty="0">
                <a:latin typeface="Times New Roman"/>
                <a:cs typeface="Times New Roman"/>
              </a:rPr>
              <a:t>pretenziosi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ispirante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Padre. Gesù </a:t>
            </a:r>
            <a:r>
              <a:rPr sz="1200" dirty="0">
                <a:latin typeface="Times New Roman"/>
                <a:cs typeface="Times New Roman"/>
              </a:rPr>
              <a:t>non provò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nella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un’emozione puramente umana paragonabile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che in quel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soggiogò così completamente mentre </a:t>
            </a:r>
            <a:r>
              <a:rPr sz="1200" dirty="0">
                <a:latin typeface="Times New Roman"/>
                <a:cs typeface="Times New Roman"/>
              </a:rPr>
              <a:t>stava là in  </a:t>
            </a:r>
            <a:r>
              <a:rPr sz="1200" spc="-5" dirty="0">
                <a:latin typeface="Times New Roman"/>
                <a:cs typeface="Times New Roman"/>
              </a:rPr>
              <a:t>questo pomeriggio </a:t>
            </a:r>
            <a:r>
              <a:rPr sz="1200" dirty="0">
                <a:latin typeface="Times New Roman"/>
                <a:cs typeface="Times New Roman"/>
              </a:rPr>
              <a:t>di aprile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Olivi, </a:t>
            </a:r>
            <a:r>
              <a:rPr sz="1200" spc="-5" dirty="0">
                <a:latin typeface="Times New Roman"/>
                <a:cs typeface="Times New Roman"/>
              </a:rPr>
              <a:t>bevendo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prima veduta di </a:t>
            </a:r>
            <a:r>
              <a:rPr sz="1200" spc="-5" dirty="0">
                <a:latin typeface="Times New Roman"/>
                <a:cs typeface="Times New Roman"/>
              </a:rPr>
              <a:t>Gerusalemme. Alcuni </a:t>
            </a:r>
            <a:r>
              <a:rPr sz="1200" dirty="0">
                <a:latin typeface="Times New Roman"/>
                <a:cs typeface="Times New Roman"/>
              </a:rPr>
              <a:t>anni più </a:t>
            </a:r>
            <a:r>
              <a:rPr sz="1200" spc="-5" dirty="0">
                <a:latin typeface="Times New Roman"/>
                <a:cs typeface="Times New Roman"/>
              </a:rPr>
              <a:t>tardi egli si fermò 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stesso luogo </a:t>
            </a:r>
            <a:r>
              <a:rPr sz="1200" dirty="0">
                <a:latin typeface="Times New Roman"/>
                <a:cs typeface="Times New Roman"/>
              </a:rPr>
              <a:t>e pianse sulla </a:t>
            </a:r>
            <a:r>
              <a:rPr sz="1200" spc="-5" dirty="0">
                <a:latin typeface="Times New Roman"/>
                <a:cs typeface="Times New Roman"/>
              </a:rPr>
              <a:t>città 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respingere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profeta, l’ultimo ed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dei suoi maestri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(1375.5) 124:6.11 </a:t>
            </a:r>
            <a:r>
              <a:rPr sz="1200" spc="-5" dirty="0">
                <a:latin typeface="Times New Roman"/>
                <a:cs typeface="Times New Roman"/>
              </a:rPr>
              <a:t>Ma essi si affrettarono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Gerusalemme. Ora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giovedì pomeriggio. Raggiungendo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città, passarono </a:t>
            </a:r>
            <a:r>
              <a:rPr sz="1200" dirty="0">
                <a:latin typeface="Times New Roman"/>
                <a:cs typeface="Times New Roman"/>
              </a:rPr>
              <a:t>davanti al 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e mai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visto una tale folla di </a:t>
            </a:r>
            <a:r>
              <a:rPr sz="1200" spc="-5" dirty="0">
                <a:latin typeface="Times New Roman"/>
                <a:cs typeface="Times New Roman"/>
              </a:rPr>
              <a:t>esseri umani. Egli </a:t>
            </a:r>
            <a:r>
              <a:rPr sz="1200" dirty="0">
                <a:latin typeface="Times New Roman"/>
                <a:cs typeface="Times New Roman"/>
              </a:rPr>
              <a:t>meditò </a:t>
            </a:r>
            <a:r>
              <a:rPr sz="1200" spc="-5" dirty="0">
                <a:latin typeface="Times New Roman"/>
                <a:cs typeface="Times New Roman"/>
              </a:rPr>
              <a:t>profondamente </a:t>
            </a:r>
            <a:r>
              <a:rPr sz="1200" dirty="0">
                <a:latin typeface="Times New Roman"/>
                <a:cs typeface="Times New Roman"/>
              </a:rPr>
              <a:t>sulla ragione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quale </a:t>
            </a:r>
            <a:r>
              <a:rPr sz="1200" spc="-5" dirty="0">
                <a:latin typeface="Times New Roman"/>
                <a:cs typeface="Times New Roman"/>
              </a:rPr>
              <a:t>questi Ebrei si  erano </a:t>
            </a:r>
            <a:r>
              <a:rPr sz="1200" dirty="0">
                <a:latin typeface="Times New Roman"/>
                <a:cs typeface="Times New Roman"/>
              </a:rPr>
              <a:t>riuniti qui, venendo </a:t>
            </a:r>
            <a:r>
              <a:rPr sz="1200" spc="-5" dirty="0">
                <a:latin typeface="Times New Roman"/>
                <a:cs typeface="Times New Roman"/>
              </a:rPr>
              <a:t>dai paesi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del mondo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(1375.6) 124:6.12 </a:t>
            </a:r>
            <a:r>
              <a:rPr sz="1200" spc="-5" dirty="0">
                <a:latin typeface="Times New Roman"/>
                <a:cs typeface="Times New Roman"/>
              </a:rPr>
              <a:t>Essi raggiunsero 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preparato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sistemazione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settimana di Pasqua, la </a:t>
            </a:r>
            <a:r>
              <a:rPr sz="1200" spc="-5" dirty="0">
                <a:latin typeface="Times New Roman"/>
                <a:cs typeface="Times New Roman"/>
              </a:rPr>
              <a:t>grande casa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ricco parente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venuto a conoscenza, </a:t>
            </a:r>
            <a:r>
              <a:rPr sz="1200" spc="-5" dirty="0">
                <a:latin typeface="Times New Roman"/>
                <a:cs typeface="Times New Roman"/>
              </a:rPr>
              <a:t>tramite Zaccaria,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vecchia </a:t>
            </a:r>
            <a:r>
              <a:rPr sz="1200" dirty="0">
                <a:latin typeface="Times New Roman"/>
                <a:cs typeface="Times New Roman"/>
              </a:rPr>
              <a:t>storia di Giovanni e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 seguente, giorno della </a:t>
            </a:r>
            <a:r>
              <a:rPr sz="1200" dirty="0">
                <a:latin typeface="Times New Roman"/>
                <a:cs typeface="Times New Roman"/>
              </a:rPr>
              <a:t>preparazione, </a:t>
            </a:r>
            <a:r>
              <a:rPr sz="1200" spc="-5" dirty="0">
                <a:latin typeface="Times New Roman"/>
                <a:cs typeface="Times New Roman"/>
              </a:rPr>
              <a:t>essi si predisposero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celebrare convenientemente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16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(1375.7) 124:6.13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Gerusalemme era indaffarata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Pasqua, Giuseppe </a:t>
            </a:r>
            <a:r>
              <a:rPr sz="1200" dirty="0">
                <a:latin typeface="Times New Roman"/>
                <a:cs typeface="Times New Roman"/>
              </a:rPr>
              <a:t>trovò il tempo di </a:t>
            </a:r>
            <a:r>
              <a:rPr sz="1200" spc="-5" dirty="0">
                <a:latin typeface="Times New Roman"/>
                <a:cs typeface="Times New Roman"/>
              </a:rPr>
              <a:t>condurre suo figlio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visitare l’accademia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era stato </a:t>
            </a:r>
            <a:r>
              <a:rPr sz="1200" dirty="0">
                <a:latin typeface="Times New Roman"/>
                <a:cs typeface="Times New Roman"/>
              </a:rPr>
              <a:t>convenuto che </a:t>
            </a:r>
            <a:r>
              <a:rPr sz="1200" spc="-5" dirty="0">
                <a:latin typeface="Times New Roman"/>
                <a:cs typeface="Times New Roman"/>
              </a:rPr>
              <a:t>avrebbe ripreso </a:t>
            </a:r>
            <a:r>
              <a:rPr sz="1200" dirty="0">
                <a:latin typeface="Times New Roman"/>
                <a:cs typeface="Times New Roman"/>
              </a:rPr>
              <a:t>la sua educazione 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più tardi, </a:t>
            </a:r>
            <a:r>
              <a:rPr sz="1200" spc="-5" dirty="0">
                <a:latin typeface="Times New Roman"/>
                <a:cs typeface="Times New Roman"/>
              </a:rPr>
              <a:t>quando avesse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raggiunto</a:t>
            </a:r>
            <a:endParaRPr sz="1200">
              <a:latin typeface="Times New Roman"/>
              <a:cs typeface="Times New Roman"/>
            </a:endParaRPr>
          </a:p>
          <a:p>
            <a:pPr marL="88900" marR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l’età richiesta </a:t>
            </a:r>
            <a:r>
              <a:rPr sz="1200" dirty="0">
                <a:latin typeface="Times New Roman"/>
                <a:cs typeface="Times New Roman"/>
              </a:rPr>
              <a:t>di quindici </a:t>
            </a:r>
            <a:r>
              <a:rPr sz="1200" spc="-5" dirty="0">
                <a:latin typeface="Times New Roman"/>
                <a:cs typeface="Times New Roman"/>
              </a:rPr>
              <a:t>anni. Giuseppe </a:t>
            </a:r>
            <a:r>
              <a:rPr sz="1200" dirty="0">
                <a:latin typeface="Times New Roman"/>
                <a:cs typeface="Times New Roman"/>
              </a:rPr>
              <a:t>era veramente </a:t>
            </a:r>
            <a:r>
              <a:rPr sz="1200" spc="-5" dirty="0">
                <a:latin typeface="Times New Roman"/>
                <a:cs typeface="Times New Roman"/>
              </a:rPr>
              <a:t>perplesso </a:t>
            </a:r>
            <a:r>
              <a:rPr sz="1200" dirty="0">
                <a:latin typeface="Times New Roman"/>
                <a:cs typeface="Times New Roman"/>
              </a:rPr>
              <a:t>osservando il </a:t>
            </a:r>
            <a:r>
              <a:rPr sz="1200" spc="-5" dirty="0">
                <a:latin typeface="Times New Roman"/>
                <a:cs typeface="Times New Roman"/>
              </a:rPr>
              <a:t>poco interesse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dimostrava per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piani  così attentamente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elaborati.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(1375.8) 124:6.14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profondamente impressionato dal Tempio </a:t>
            </a:r>
            <a:r>
              <a:rPr sz="1200" dirty="0">
                <a:latin typeface="Times New Roman"/>
                <a:cs typeface="Times New Roman"/>
              </a:rPr>
              <a:t>e da tutti i servizi e le </a:t>
            </a:r>
            <a:r>
              <a:rPr sz="1200" spc="-5" dirty="0">
                <a:latin typeface="Times New Roman"/>
                <a:cs typeface="Times New Roman"/>
              </a:rPr>
              <a:t>altre attività associate.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volta</a:t>
            </a:r>
            <a:endParaRPr sz="120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dall’età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quattro anni egli </a:t>
            </a:r>
            <a:r>
              <a:rPr sz="1200" dirty="0">
                <a:latin typeface="Times New Roman"/>
                <a:cs typeface="Times New Roman"/>
              </a:rPr>
              <a:t>era troppo </a:t>
            </a:r>
            <a:r>
              <a:rPr sz="1200" spc="-5" dirty="0">
                <a:latin typeface="Times New Roman"/>
                <a:cs typeface="Times New Roman"/>
              </a:rPr>
              <a:t>preoccupato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proprie riflessioni </a:t>
            </a:r>
            <a:r>
              <a:rPr sz="1200" dirty="0">
                <a:latin typeface="Times New Roman"/>
                <a:cs typeface="Times New Roman"/>
              </a:rPr>
              <a:t>per porre molte domande.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pose tuttavia a suo </a:t>
            </a:r>
            <a:r>
              <a:rPr sz="1200" spc="-5" dirty="0">
                <a:latin typeface="Times New Roman"/>
                <a:cs typeface="Times New Roman"/>
              </a:rPr>
              <a:t>padre  parecchie </a:t>
            </a:r>
            <a:r>
              <a:rPr sz="1200" dirty="0">
                <a:latin typeface="Times New Roman"/>
                <a:cs typeface="Times New Roman"/>
              </a:rPr>
              <a:t>domande imbarazzanti </a:t>
            </a:r>
            <a:r>
              <a:rPr sz="1200" spc="-5" dirty="0">
                <a:latin typeface="Times New Roman"/>
                <a:cs typeface="Times New Roman"/>
              </a:rPr>
              <a:t>(come aveva </a:t>
            </a:r>
            <a:r>
              <a:rPr sz="1200" dirty="0">
                <a:latin typeface="Times New Roman"/>
                <a:cs typeface="Times New Roman"/>
              </a:rPr>
              <a:t>fatto in precedenti occasioni) </a:t>
            </a:r>
            <a:r>
              <a:rPr sz="1200" spc="-5" dirty="0">
                <a:latin typeface="Times New Roman"/>
                <a:cs typeface="Times New Roman"/>
              </a:rPr>
              <a:t>sul perché </a:t>
            </a:r>
            <a:r>
              <a:rPr sz="1200" dirty="0">
                <a:latin typeface="Times New Roman"/>
                <a:cs typeface="Times New Roman"/>
              </a:rPr>
              <a:t>il Padre celeste </a:t>
            </a:r>
            <a:r>
              <a:rPr sz="1200" spc="-5" dirty="0">
                <a:latin typeface="Times New Roman"/>
                <a:cs typeface="Times New Roman"/>
              </a:rPr>
              <a:t>esigesse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massacro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98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(1920.4) 177:0.4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sentito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Davide e le </a:t>
            </a:r>
            <a:r>
              <a:rPr sz="1200" spc="-5" dirty="0">
                <a:latin typeface="Times New Roman"/>
                <a:cs typeface="Times New Roman"/>
              </a:rPr>
              <a:t>sue guardie armate si ritirarono;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mentre Gesù partiva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solo, </a:t>
            </a:r>
            <a:r>
              <a:rPr sz="1200" spc="-5" dirty="0">
                <a:latin typeface="Times New Roman"/>
                <a:cs typeface="Times New Roman"/>
              </a:rPr>
              <a:t>Giovanni  Marco si fece avanti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cesto </a:t>
            </a:r>
            <a:r>
              <a:rPr sz="1200" dirty="0">
                <a:latin typeface="Times New Roman"/>
                <a:cs typeface="Times New Roman"/>
              </a:rPr>
              <a:t>contenente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e acqua e suggerì </a:t>
            </a:r>
            <a:r>
              <a:rPr sz="1200" spc="-5" dirty="0">
                <a:latin typeface="Times New Roman"/>
                <a:cs typeface="Times New Roman"/>
              </a:rPr>
              <a:t>che, se egli </a:t>
            </a:r>
            <a:r>
              <a:rPr sz="1200" dirty="0">
                <a:latin typeface="Times New Roman"/>
                <a:cs typeface="Times New Roman"/>
              </a:rPr>
              <a:t>intendeva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via tutto il </a:t>
            </a:r>
            <a:r>
              <a:rPr sz="1200" spc="-5" dirty="0">
                <a:latin typeface="Times New Roman"/>
                <a:cs typeface="Times New Roman"/>
              </a:rPr>
              <a:t>giorno,  avrebbe </a:t>
            </a:r>
            <a:r>
              <a:rPr sz="1200" dirty="0">
                <a:latin typeface="Times New Roman"/>
                <a:cs typeface="Times New Roman"/>
              </a:rPr>
              <a:t>potuto avere </a:t>
            </a:r>
            <a:r>
              <a:rPr sz="1200" spc="-5" dirty="0">
                <a:latin typeface="Times New Roman"/>
                <a:cs typeface="Times New Roman"/>
              </a:rPr>
              <a:t>fame.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sorrise a Giovanni e </a:t>
            </a:r>
            <a:r>
              <a:rPr sz="1200" spc="-5" dirty="0">
                <a:latin typeface="Times New Roman"/>
                <a:cs typeface="Times New Roman"/>
              </a:rPr>
              <a:t>allungò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 per prendere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Un giorno da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solo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76200" marR="16573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(1920.5) 177:1.1 </a:t>
            </a:r>
            <a:r>
              <a:rPr sz="1200" spc="-5" dirty="0">
                <a:latin typeface="Times New Roman"/>
                <a:cs typeface="Times New Roman"/>
              </a:rPr>
              <a:t>Mentre Gesù stava per </a:t>
            </a:r>
            <a:r>
              <a:rPr sz="1200" dirty="0">
                <a:latin typeface="Times New Roman"/>
                <a:cs typeface="Times New Roman"/>
              </a:rPr>
              <a:t>prendere il cesto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pranzo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si avventurò </a:t>
            </a:r>
            <a:r>
              <a:rPr sz="1200" dirty="0">
                <a:latin typeface="Times New Roman"/>
                <a:cs typeface="Times New Roman"/>
              </a:rPr>
              <a:t>a dire: </a:t>
            </a:r>
            <a:r>
              <a:rPr sz="1200" spc="-5" dirty="0">
                <a:latin typeface="Times New Roman"/>
                <a:cs typeface="Times New Roman"/>
              </a:rPr>
              <a:t>“Ma,  Maestro, potresti </a:t>
            </a:r>
            <a:r>
              <a:rPr sz="1200" dirty="0">
                <a:latin typeface="Times New Roman"/>
                <a:cs typeface="Times New Roman"/>
              </a:rPr>
              <a:t>posare il </a:t>
            </a:r>
            <a:r>
              <a:rPr sz="1200" spc="-5" dirty="0">
                <a:latin typeface="Times New Roman"/>
                <a:cs typeface="Times New Roman"/>
              </a:rPr>
              <a:t>cesto mentre </a:t>
            </a:r>
            <a:r>
              <a:rPr sz="1200" dirty="0">
                <a:latin typeface="Times New Roman"/>
                <a:cs typeface="Times New Roman"/>
              </a:rPr>
              <a:t>te ne </a:t>
            </a:r>
            <a:r>
              <a:rPr sz="1200" spc="-5" dirty="0">
                <a:latin typeface="Times New Roman"/>
                <a:cs typeface="Times New Roman"/>
              </a:rPr>
              <a:t>vai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senza di </a:t>
            </a:r>
            <a:r>
              <a:rPr sz="1200" spc="-5" dirty="0">
                <a:latin typeface="Times New Roman"/>
                <a:cs typeface="Times New Roman"/>
              </a:rPr>
              <a:t>esso. Inoltre, se </a:t>
            </a:r>
            <a:r>
              <a:rPr sz="1200" dirty="0">
                <a:latin typeface="Times New Roman"/>
                <a:cs typeface="Times New Roman"/>
              </a:rPr>
              <a:t>io ti </a:t>
            </a:r>
            <a:r>
              <a:rPr sz="1200" spc="-5" dirty="0">
                <a:latin typeface="Times New Roman"/>
                <a:cs typeface="Times New Roman"/>
              </a:rPr>
              <a:t>accompagnassi per </a:t>
            </a:r>
            <a:r>
              <a:rPr sz="1200" dirty="0">
                <a:latin typeface="Times New Roman"/>
                <a:cs typeface="Times New Roman"/>
              </a:rPr>
              <a:t>portare il  </a:t>
            </a:r>
            <a:r>
              <a:rPr sz="1200" spc="-5" dirty="0">
                <a:latin typeface="Times New Roman"/>
                <a:cs typeface="Times New Roman"/>
              </a:rPr>
              <a:t>pranzo,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saresti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adorare,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starò sicuramente </a:t>
            </a:r>
            <a:r>
              <a:rPr sz="1200" dirty="0">
                <a:latin typeface="Times New Roman"/>
                <a:cs typeface="Times New Roman"/>
              </a:rPr>
              <a:t>in silenzio.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porrò alcuna </a:t>
            </a:r>
            <a:r>
              <a:rPr sz="1200" dirty="0">
                <a:latin typeface="Times New Roman"/>
                <a:cs typeface="Times New Roman"/>
              </a:rPr>
              <a:t>domanda e </a:t>
            </a:r>
            <a:r>
              <a:rPr sz="1200" spc="-5" dirty="0">
                <a:latin typeface="Times New Roman"/>
                <a:cs typeface="Times New Roman"/>
              </a:rPr>
              <a:t>starò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cesto  </a:t>
            </a:r>
            <a:r>
              <a:rPr sz="1200" spc="-5" dirty="0">
                <a:latin typeface="Times New Roman"/>
                <a:cs typeface="Times New Roman"/>
              </a:rPr>
              <a:t>quando andrai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pregare.”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95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(1920.6) 177:1.2 </a:t>
            </a:r>
            <a:r>
              <a:rPr sz="1200" spc="-5" dirty="0">
                <a:latin typeface="Times New Roman"/>
                <a:cs typeface="Times New Roman"/>
              </a:rPr>
              <a:t>Mentre diceva queste cose,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temerarietà stupì alcuni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vicini che ascoltavano, Giovanni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l’audacia </a:t>
            </a:r>
            <a:r>
              <a:rPr sz="1200" dirty="0">
                <a:latin typeface="Times New Roman"/>
                <a:cs typeface="Times New Roman"/>
              </a:rPr>
              <a:t>di tenere  </a:t>
            </a:r>
            <a:r>
              <a:rPr sz="1200" spc="-5" dirty="0">
                <a:latin typeface="Times New Roman"/>
                <a:cs typeface="Times New Roman"/>
              </a:rPr>
              <a:t>stretto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cesto. Essi stavano </a:t>
            </a:r>
            <a:r>
              <a:rPr sz="120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tenendo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cesto.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andare subito, e </a:t>
            </a:r>
            <a:r>
              <a:rPr sz="1200" spc="-5" dirty="0">
                <a:latin typeface="Times New Roman"/>
                <a:cs typeface="Times New Roman"/>
              </a:rPr>
              <a:t>guardando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ragazzo disse: “Poiché desideri </a:t>
            </a:r>
            <a:r>
              <a:rPr sz="1200" dirty="0">
                <a:latin typeface="Times New Roman"/>
                <a:cs typeface="Times New Roman"/>
              </a:rPr>
              <a:t>con tutto il tuo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venire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sarà negato. </a:t>
            </a:r>
            <a:r>
              <a:rPr sz="1200" dirty="0">
                <a:latin typeface="Times New Roman"/>
                <a:cs typeface="Times New Roman"/>
              </a:rPr>
              <a:t>Partiremo da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faremo </a:t>
            </a:r>
            <a:r>
              <a:rPr sz="1200" dirty="0">
                <a:latin typeface="Times New Roman"/>
                <a:cs typeface="Times New Roman"/>
              </a:rPr>
              <a:t>una bella  </a:t>
            </a:r>
            <a:r>
              <a:rPr sz="1200" spc="-5" dirty="0">
                <a:latin typeface="Times New Roman"/>
                <a:cs typeface="Times New Roman"/>
              </a:rPr>
              <a:t>gita. </a:t>
            </a:r>
            <a:r>
              <a:rPr sz="1200" dirty="0">
                <a:latin typeface="Times New Roman"/>
                <a:cs typeface="Times New Roman"/>
              </a:rPr>
              <a:t>Tu potrai pormi tutte le domande </a:t>
            </a:r>
            <a:r>
              <a:rPr sz="1200" spc="-5" dirty="0">
                <a:latin typeface="Times New Roman"/>
                <a:cs typeface="Times New Roman"/>
              </a:rPr>
              <a:t>che sorgeranno nel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conforteremo </a:t>
            </a:r>
            <a:r>
              <a:rPr sz="1200" dirty="0">
                <a:latin typeface="Times New Roman"/>
                <a:cs typeface="Times New Roman"/>
              </a:rPr>
              <a:t>e consoleremo l’un </a:t>
            </a:r>
            <a:r>
              <a:rPr sz="1200" spc="-5" dirty="0">
                <a:latin typeface="Times New Roman"/>
                <a:cs typeface="Times New Roman"/>
              </a:rPr>
              <a:t>l’altro. All’inizio </a:t>
            </a:r>
            <a:r>
              <a:rPr sz="1200" spc="10" dirty="0">
                <a:latin typeface="Times New Roman"/>
                <a:cs typeface="Times New Roman"/>
              </a:rPr>
              <a:t>tu  </a:t>
            </a:r>
            <a:r>
              <a:rPr sz="1200" spc="-5" dirty="0">
                <a:latin typeface="Times New Roman"/>
                <a:cs typeface="Times New Roman"/>
              </a:rPr>
              <a:t>porterai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pranzo,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sarai stanco </a:t>
            </a:r>
            <a:r>
              <a:rPr sz="1200" dirty="0">
                <a:latin typeface="Times New Roman"/>
                <a:cs typeface="Times New Roman"/>
              </a:rPr>
              <a:t>io ti aiuterò.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Seguimi.”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5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(1921.1) 177:1.3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 campo </a:t>
            </a:r>
            <a:r>
              <a:rPr sz="1200" dirty="0">
                <a:latin typeface="Times New Roman"/>
                <a:cs typeface="Times New Roman"/>
              </a:rPr>
              <a:t>quella sera solo dopo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tramonto.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trascorse </a:t>
            </a:r>
            <a:r>
              <a:rPr sz="1200" dirty="0">
                <a:latin typeface="Times New Roman"/>
                <a:cs typeface="Times New Roman"/>
              </a:rPr>
              <a:t>questo ultimo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tranquillità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terra insieme con questo giovane assetato </a:t>
            </a:r>
            <a:r>
              <a:rPr sz="1200" dirty="0">
                <a:latin typeface="Times New Roman"/>
                <a:cs typeface="Times New Roman"/>
              </a:rPr>
              <a:t>di verità e </a:t>
            </a:r>
            <a:r>
              <a:rPr sz="1200" spc="-5" dirty="0">
                <a:latin typeface="Times New Roman"/>
                <a:cs typeface="Times New Roman"/>
              </a:rPr>
              <a:t>parlando con 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Paradiso. Questo avvenimento </a:t>
            </a:r>
            <a:r>
              <a:rPr sz="1200" dirty="0">
                <a:latin typeface="Times New Roman"/>
                <a:cs typeface="Times New Roman"/>
              </a:rPr>
              <a:t>fu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conosciuto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nell’alto come “il giorno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trascorse con Dio sulle colline”. Questa occasione </a:t>
            </a:r>
            <a:r>
              <a:rPr sz="1200" dirty="0">
                <a:latin typeface="Times New Roman"/>
                <a:cs typeface="Times New Roman"/>
              </a:rPr>
              <a:t>illustra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compiacenza del </a:t>
            </a:r>
            <a:r>
              <a:rPr sz="1200" dirty="0">
                <a:latin typeface="Times New Roman"/>
                <a:cs typeface="Times New Roman"/>
              </a:rPr>
              <a:t>Creatore di </a:t>
            </a:r>
            <a:r>
              <a:rPr sz="1200" spc="-5" dirty="0">
                <a:latin typeface="Times New Roman"/>
                <a:cs typeface="Times New Roman"/>
              </a:rPr>
              <a:t>fraternizzare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creatura.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giovane,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del suo cuore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spc="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l’attenzione e </a:t>
            </a:r>
            <a:r>
              <a:rPr sz="1200" spc="-5" dirty="0">
                <a:latin typeface="Times New Roman"/>
                <a:cs typeface="Times New Roman"/>
              </a:rPr>
              <a:t>godere della compagnia affettuosa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sperimentare effettivamente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l’estasi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69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52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indimenticabile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da solo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intero.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straordinaria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Giovanni  </a:t>
            </a:r>
            <a:r>
              <a:rPr sz="1200" spc="-5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in questo mercoledì sulle </a:t>
            </a:r>
            <a:r>
              <a:rPr sz="1200" spc="-5" dirty="0">
                <a:latin typeface="Times New Roman"/>
                <a:cs typeface="Times New Roman"/>
              </a:rPr>
              <a:t>colline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(1921.2) 177:1.4 </a:t>
            </a:r>
            <a:r>
              <a:rPr sz="1200" spc="-5" dirty="0">
                <a:latin typeface="Times New Roman"/>
                <a:cs typeface="Times New Roman"/>
              </a:rPr>
              <a:t>Gesù s’intrattenne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con Giovanni, parlando apertamente degli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e di quello futuro.  </a:t>
            </a:r>
            <a:r>
              <a:rPr sz="1200" spc="-5" dirty="0">
                <a:latin typeface="Times New Roman"/>
                <a:cs typeface="Times New Roman"/>
              </a:rPr>
              <a:t>Giovanni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gli dispiaceva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apostoli, ed espresse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grande riconoscenza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essergli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stare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prima predicazione al guado del Giordano, </a:t>
            </a:r>
            <a:r>
              <a:rPr sz="1200" dirty="0">
                <a:latin typeface="Times New Roman"/>
                <a:cs typeface="Times New Roman"/>
              </a:rPr>
              <a:t>vicino a  </a:t>
            </a:r>
            <a:r>
              <a:rPr sz="1200" spc="-5" dirty="0">
                <a:latin typeface="Times New Roman"/>
                <a:cs typeface="Times New Roman"/>
              </a:rPr>
              <a:t>Gerico,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Fenicia. Gesù </a:t>
            </a:r>
            <a:r>
              <a:rPr sz="1200" dirty="0">
                <a:latin typeface="Times New Roman"/>
                <a:cs typeface="Times New Roman"/>
              </a:rPr>
              <a:t>avvertì 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lasciarsi scoraggiare dagli avvenimenti imminenti </a:t>
            </a:r>
            <a:r>
              <a:rPr sz="1200" dirty="0">
                <a:latin typeface="Times New Roman"/>
                <a:cs typeface="Times New Roman"/>
              </a:rPr>
              <a:t>e lo  </a:t>
            </a:r>
            <a:r>
              <a:rPr sz="1200" spc="-5" dirty="0">
                <a:latin typeface="Times New Roman"/>
                <a:cs typeface="Times New Roman"/>
              </a:rPr>
              <a:t>assicurò che </a:t>
            </a:r>
            <a:r>
              <a:rPr sz="1200" dirty="0">
                <a:latin typeface="Times New Roman"/>
                <a:cs typeface="Times New Roman"/>
              </a:rPr>
              <a:t>sarebbe divenuto un </a:t>
            </a:r>
            <a:r>
              <a:rPr sz="1200" spc="-5" dirty="0">
                <a:latin typeface="Times New Roman"/>
                <a:cs typeface="Times New Roman"/>
              </a:rPr>
              <a:t>potente messaggero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(1921.3) 177:1.5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spc="-10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galvanizzato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ricordo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sulle colline,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dimenticò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l’ultima  raccomandazione del </a:t>
            </a:r>
            <a:r>
              <a:rPr sz="1200" dirty="0">
                <a:latin typeface="Times New Roman"/>
                <a:cs typeface="Times New Roman"/>
              </a:rPr>
              <a:t>Maestro, </a:t>
            </a:r>
            <a:r>
              <a:rPr sz="1200" spc="-5" dirty="0">
                <a:latin typeface="Times New Roman"/>
                <a:cs typeface="Times New Roman"/>
              </a:rPr>
              <a:t>data al </a:t>
            </a:r>
            <a:r>
              <a:rPr sz="1200" dirty="0">
                <a:latin typeface="Times New Roman"/>
                <a:cs typeface="Times New Roman"/>
              </a:rPr>
              <a:t>momento di </a:t>
            </a:r>
            <a:r>
              <a:rPr sz="1200" spc="-5" dirty="0">
                <a:latin typeface="Times New Roman"/>
                <a:cs typeface="Times New Roman"/>
              </a:rPr>
              <a:t>ritornare al </a:t>
            </a:r>
            <a:r>
              <a:rPr sz="1200" dirty="0">
                <a:latin typeface="Times New Roman"/>
                <a:cs typeface="Times New Roman"/>
              </a:rPr>
              <a:t>campo di </a:t>
            </a:r>
            <a:r>
              <a:rPr sz="1200" spc="-5" dirty="0">
                <a:latin typeface="Times New Roman"/>
                <a:cs typeface="Times New Roman"/>
              </a:rPr>
              <a:t>Getsemani,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“Bene, Giovanni, </a:t>
            </a:r>
            <a:r>
              <a:rPr sz="1200" dirty="0">
                <a:latin typeface="Times New Roman"/>
                <a:cs typeface="Times New Roman"/>
              </a:rPr>
              <a:t>abbiamo 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bella gita,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riposo, ma </a:t>
            </a:r>
            <a:r>
              <a:rPr sz="1200" spc="-5" dirty="0">
                <a:latin typeface="Times New Roman"/>
                <a:cs typeface="Times New Roman"/>
              </a:rPr>
              <a:t>bada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ti ho </a:t>
            </a:r>
            <a:r>
              <a:rPr sz="1200" spc="-5" dirty="0">
                <a:latin typeface="Times New Roman"/>
                <a:cs typeface="Times New Roman"/>
              </a:rPr>
              <a:t>detto.”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Marco non  </a:t>
            </a:r>
            <a:r>
              <a:rPr sz="1200" spc="-5" dirty="0">
                <a:latin typeface="Times New Roman"/>
                <a:cs typeface="Times New Roman"/>
              </a:rPr>
              <a:t>rivelò mai </a:t>
            </a:r>
            <a:r>
              <a:rPr sz="1200" dirty="0">
                <a:latin typeface="Times New Roman"/>
                <a:cs typeface="Times New Roman"/>
              </a:rPr>
              <a:t>nulla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avvenuto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che trascorse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sulle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6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(1921.4) 177:1.6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rimanenti poche </a:t>
            </a:r>
            <a:r>
              <a:rPr sz="1200" dirty="0">
                <a:latin typeface="Times New Roman"/>
                <a:cs typeface="Times New Roman"/>
              </a:rPr>
              <a:t>ore di 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lasciò mai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fosse a </a:t>
            </a:r>
            <a:r>
              <a:rPr sz="1200" spc="-5" dirty="0">
                <a:latin typeface="Times New Roman"/>
                <a:cs typeface="Times New Roman"/>
              </a:rPr>
              <a:t>lungo  fuori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vista.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 nascosto </a:t>
            </a:r>
            <a:r>
              <a:rPr sz="1200" spc="-5" dirty="0">
                <a:latin typeface="Times New Roman"/>
                <a:cs typeface="Times New Roman"/>
              </a:rPr>
              <a:t>nelle vicinanze; egli </a:t>
            </a:r>
            <a:r>
              <a:rPr sz="1200" dirty="0">
                <a:latin typeface="Times New Roman"/>
                <a:cs typeface="Times New Roman"/>
              </a:rPr>
              <a:t>dormiva soltanto </a:t>
            </a:r>
            <a:r>
              <a:rPr sz="1200" spc="-5" dirty="0">
                <a:latin typeface="Times New Roman"/>
                <a:cs typeface="Times New Roman"/>
              </a:rPr>
              <a:t>quando dormiva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L’infanzia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in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famiglia</a:t>
            </a:r>
            <a:endParaRPr sz="1600">
              <a:latin typeface="Times New Roman"/>
              <a:cs typeface="Times New Roman"/>
            </a:endParaRPr>
          </a:p>
          <a:p>
            <a:pPr marL="88900" marR="2197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(1921.5) 177:2.1 </a:t>
            </a:r>
            <a:r>
              <a:rPr sz="1200" spc="-5" dirty="0">
                <a:latin typeface="Times New Roman"/>
                <a:cs typeface="Times New Roman"/>
              </a:rPr>
              <a:t>Nel corso dei </a:t>
            </a:r>
            <a:r>
              <a:rPr sz="1200" dirty="0">
                <a:latin typeface="Times New Roman"/>
                <a:cs typeface="Times New Roman"/>
              </a:rPr>
              <a:t>colloqui di questo </a:t>
            </a:r>
            <a:r>
              <a:rPr sz="1200" spc="-5" dirty="0">
                <a:latin typeface="Times New Roman"/>
                <a:cs typeface="Times New Roman"/>
              </a:rPr>
              <a:t>giorno con Giovanni Marco, Gesù passò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considerevole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comparare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esperienze della </a:t>
            </a:r>
            <a:r>
              <a:rPr sz="1200" dirty="0">
                <a:latin typeface="Times New Roman"/>
                <a:cs typeface="Times New Roman"/>
              </a:rPr>
              <a:t>loro infanzia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adolescenza. Benché </a:t>
            </a:r>
            <a:r>
              <a:rPr sz="1200" dirty="0">
                <a:latin typeface="Times New Roman"/>
                <a:cs typeface="Times New Roman"/>
              </a:rPr>
              <a:t>i genitori di Giovanni </a:t>
            </a:r>
            <a:r>
              <a:rPr sz="1200" spc="-5" dirty="0">
                <a:latin typeface="Times New Roman"/>
                <a:cs typeface="Times New Roman"/>
              </a:rPr>
              <a:t>possedessero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beni terreni </a:t>
            </a:r>
            <a:r>
              <a:rPr sz="1200" dirty="0">
                <a:latin typeface="Times New Roman"/>
                <a:cs typeface="Times New Roman"/>
              </a:rPr>
              <a:t>dei genitori di  </a:t>
            </a:r>
            <a:r>
              <a:rPr sz="1200" spc="-5" dirty="0">
                <a:latin typeface="Times New Roman"/>
                <a:cs typeface="Times New Roman"/>
              </a:rPr>
              <a:t>Gesù, c’era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esperienza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adolescenza che era assai simile. Gesù disse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aiutarono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capire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734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111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i suoi genitori e gli </a:t>
            </a:r>
            <a:r>
              <a:rPr sz="1200" spc="-5" dirty="0">
                <a:latin typeface="Times New Roman"/>
                <a:cs typeface="Times New Roman"/>
              </a:rPr>
              <a:t>altri membri della sua famiglia. </a:t>
            </a:r>
            <a:r>
              <a:rPr sz="1200" dirty="0">
                <a:latin typeface="Times New Roman"/>
                <a:cs typeface="Times New Roman"/>
              </a:rPr>
              <a:t>Quando il ragazzo </a:t>
            </a:r>
            <a:r>
              <a:rPr sz="1200" spc="-5" dirty="0">
                <a:latin typeface="Times New Roman"/>
                <a:cs typeface="Times New Roman"/>
              </a:rPr>
              <a:t>chiese al Maestro come poteva </a:t>
            </a:r>
            <a:r>
              <a:rPr sz="1200" dirty="0">
                <a:latin typeface="Times New Roman"/>
                <a:cs typeface="Times New Roman"/>
              </a:rPr>
              <a:t>sapere </a:t>
            </a:r>
            <a:r>
              <a:rPr sz="1200" spc="-5" dirty="0">
                <a:latin typeface="Times New Roman"/>
                <a:cs typeface="Times New Roman"/>
              </a:rPr>
              <a:t>che egli  sarebbe </a:t>
            </a:r>
            <a:r>
              <a:rPr sz="1200" dirty="0">
                <a:latin typeface="Times New Roman"/>
                <a:cs typeface="Times New Roman"/>
              </a:rPr>
              <a:t>divenuto un “potente </a:t>
            </a:r>
            <a:r>
              <a:rPr sz="1200" spc="-5" dirty="0">
                <a:latin typeface="Times New Roman"/>
                <a:cs typeface="Times New Roman"/>
              </a:rPr>
              <a:t>messaggero del </a:t>
            </a:r>
            <a:r>
              <a:rPr sz="1200" dirty="0">
                <a:latin typeface="Times New Roman"/>
                <a:cs typeface="Times New Roman"/>
              </a:rPr>
              <a:t>regno”,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(1921.6) 177:2.2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mostrerai fedele al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perché </a:t>
            </a:r>
            <a:r>
              <a:rPr sz="1200" dirty="0">
                <a:latin typeface="Times New Roman"/>
                <a:cs typeface="Times New Roman"/>
              </a:rPr>
              <a:t>posso </a:t>
            </a:r>
            <a:r>
              <a:rPr sz="1200" spc="-5" dirty="0">
                <a:latin typeface="Times New Roman"/>
                <a:cs typeface="Times New Roman"/>
              </a:rPr>
              <a:t>contare sulla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sul tuo </a:t>
            </a:r>
            <a:r>
              <a:rPr sz="1200" spc="-5" dirty="0">
                <a:latin typeface="Times New Roman"/>
                <a:cs typeface="Times New Roman"/>
              </a:rPr>
              <a:t>amore presenti, </a:t>
            </a:r>
            <a:r>
              <a:rPr sz="1200" dirty="0">
                <a:latin typeface="Times New Roman"/>
                <a:cs typeface="Times New Roman"/>
              </a:rPr>
              <a:t>poiché  </a:t>
            </a:r>
            <a:r>
              <a:rPr sz="1200" spc="-5" dirty="0">
                <a:latin typeface="Times New Roman"/>
                <a:cs typeface="Times New Roman"/>
              </a:rPr>
              <a:t>queste qualità sono basate su un’educazione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quale hai </a:t>
            </a:r>
            <a:r>
              <a:rPr sz="1200" dirty="0">
                <a:latin typeface="Times New Roman"/>
                <a:cs typeface="Times New Roman"/>
              </a:rPr>
              <a:t>ricevuto in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prodotto di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hanno l’uno </a:t>
            </a:r>
            <a:r>
              <a:rPr sz="1200" spc="-5" dirty="0">
                <a:latin typeface="Times New Roman"/>
                <a:cs typeface="Times New Roman"/>
              </a:rPr>
              <a:t>per l’altro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sincero, </a:t>
            </a:r>
            <a:r>
              <a:rPr sz="1200" dirty="0">
                <a:latin typeface="Times New Roman"/>
                <a:cs typeface="Times New Roman"/>
              </a:rPr>
              <a:t>e quindi tu non </a:t>
            </a:r>
            <a:r>
              <a:rPr sz="1200" spc="-5" dirty="0">
                <a:latin typeface="Times New Roman"/>
                <a:cs typeface="Times New Roman"/>
              </a:rPr>
              <a:t>sei stato vezzeggiato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esaltare </a:t>
            </a:r>
            <a:r>
              <a:rPr sz="1200" dirty="0">
                <a:latin typeface="Times New Roman"/>
                <a:cs typeface="Times New Roman"/>
              </a:rPr>
              <a:t>nocivamente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 della </a:t>
            </a:r>
            <a:r>
              <a:rPr sz="1200" dirty="0">
                <a:latin typeface="Times New Roman"/>
                <a:cs typeface="Times New Roman"/>
              </a:rPr>
              <a:t>tua importanza.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subìto alterazioni </a:t>
            </a:r>
            <a:r>
              <a:rPr sz="1200" dirty="0">
                <a:latin typeface="Times New Roman"/>
                <a:cs typeface="Times New Roman"/>
              </a:rPr>
              <a:t>in conseguenza </a:t>
            </a:r>
            <a:r>
              <a:rPr sz="1200" spc="-5" dirty="0">
                <a:latin typeface="Times New Roman"/>
                <a:cs typeface="Times New Roman"/>
              </a:rPr>
              <a:t>dell’agire </a:t>
            </a:r>
            <a:r>
              <a:rPr sz="1200" dirty="0">
                <a:latin typeface="Times New Roman"/>
                <a:cs typeface="Times New Roman"/>
              </a:rPr>
              <a:t>privo d’amore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genitori, l’uno  </a:t>
            </a:r>
            <a:r>
              <a:rPr sz="1200" spc="-5" dirty="0">
                <a:latin typeface="Times New Roman"/>
                <a:cs typeface="Times New Roman"/>
              </a:rPr>
              <a:t>contro l’altro,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e la tua fedeltà. Tu </a:t>
            </a:r>
            <a:r>
              <a:rPr sz="1200" spc="-5" dirty="0">
                <a:latin typeface="Times New Roman"/>
                <a:cs typeface="Times New Roman"/>
              </a:rPr>
              <a:t>hai goduto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quell’amore genitoriale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assicura </a:t>
            </a:r>
            <a:r>
              <a:rPr sz="1200" dirty="0">
                <a:latin typeface="Times New Roman"/>
                <a:cs typeface="Times New Roman"/>
              </a:rPr>
              <a:t>una lodevole </a:t>
            </a:r>
            <a:r>
              <a:rPr sz="1200" spc="-5" dirty="0">
                <a:latin typeface="Times New Roman"/>
                <a:cs typeface="Times New Roman"/>
              </a:rPr>
              <a:t>fiducia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favorisce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sentimenti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sicurezza. Ma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anche avuto </a:t>
            </a:r>
            <a:r>
              <a:rPr sz="1200" dirty="0">
                <a:latin typeface="Times New Roman"/>
                <a:cs typeface="Times New Roman"/>
              </a:rPr>
              <a:t>la fortuna che i tuoi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possedessero  saggezza oltre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amore; ed è stata la saggezza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ha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dirty="0">
                <a:latin typeface="Times New Roman"/>
                <a:cs typeface="Times New Roman"/>
              </a:rPr>
              <a:t>a rinunciare </a:t>
            </a:r>
            <a:r>
              <a:rPr sz="1200" spc="-5" dirty="0">
                <a:latin typeface="Times New Roman"/>
                <a:cs typeface="Times New Roman"/>
              </a:rPr>
              <a:t>alla maggior </a:t>
            </a:r>
            <a:r>
              <a:rPr sz="1200" dirty="0">
                <a:latin typeface="Times New Roman"/>
                <a:cs typeface="Times New Roman"/>
              </a:rPr>
              <a:t>parte dei piaceri </a:t>
            </a:r>
            <a:r>
              <a:rPr sz="1200" spc="-5" dirty="0">
                <a:latin typeface="Times New Roman"/>
                <a:cs typeface="Times New Roman"/>
              </a:rPr>
              <a:t>ed ai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lussi 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procurare, mentre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mandavano alla scuola della sinagoga </a:t>
            </a:r>
            <a:r>
              <a:rPr sz="1200" dirty="0">
                <a:latin typeface="Times New Roman"/>
                <a:cs typeface="Times New Roman"/>
              </a:rPr>
              <a:t>con i tuoi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gioco del vicinato, </a:t>
            </a:r>
            <a:r>
              <a:rPr sz="1200" dirty="0">
                <a:latin typeface="Times New Roman"/>
                <a:cs typeface="Times New Roman"/>
              </a:rPr>
              <a:t>e ti </a:t>
            </a:r>
            <a:r>
              <a:rPr sz="1200" spc="-5" dirty="0">
                <a:latin typeface="Times New Roman"/>
                <a:cs typeface="Times New Roman"/>
              </a:rPr>
              <a:t>hanno anche  incoraggiato ad </a:t>
            </a:r>
            <a:r>
              <a:rPr sz="1200" dirty="0">
                <a:latin typeface="Times New Roman"/>
                <a:cs typeface="Times New Roman"/>
              </a:rPr>
              <a:t>imparare </a:t>
            </a:r>
            <a:r>
              <a:rPr sz="1200" spc="-5" dirty="0">
                <a:latin typeface="Times New Roman"/>
                <a:cs typeface="Times New Roman"/>
              </a:rPr>
              <a:t>come vivere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permettendoti </a:t>
            </a:r>
            <a:r>
              <a:rPr sz="1200" dirty="0">
                <a:latin typeface="Times New Roman"/>
                <a:cs typeface="Times New Roman"/>
              </a:rPr>
              <a:t>di avere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originale. Tu </a:t>
            </a:r>
            <a:r>
              <a:rPr sz="1200" spc="-5" dirty="0">
                <a:latin typeface="Times New Roman"/>
                <a:cs typeface="Times New Roman"/>
              </a:rPr>
              <a:t>sei venuto </a:t>
            </a:r>
            <a:r>
              <a:rPr sz="1200" dirty="0">
                <a:latin typeface="Times New Roman"/>
                <a:cs typeface="Times New Roman"/>
              </a:rPr>
              <a:t>al Giordano,  dove noi </a:t>
            </a:r>
            <a:r>
              <a:rPr sz="1200" spc="-5" dirty="0">
                <a:latin typeface="Times New Roman"/>
                <a:cs typeface="Times New Roman"/>
              </a:rPr>
              <a:t>predicavamo </a:t>
            </a:r>
            <a:r>
              <a:rPr sz="1200" dirty="0">
                <a:latin typeface="Times New Roman"/>
                <a:cs typeface="Times New Roman"/>
              </a:rPr>
              <a:t>e dove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battezzavano, col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giovane amico Amos.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desideravate entrambi </a:t>
            </a:r>
            <a:r>
              <a:rPr sz="1200" dirty="0">
                <a:latin typeface="Times New Roman"/>
                <a:cs typeface="Times New Roman"/>
              </a:rPr>
              <a:t>venire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tornato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genitori acconsentirono;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Amos </a:t>
            </a:r>
            <a:r>
              <a:rPr sz="1200" dirty="0">
                <a:latin typeface="Times New Roman"/>
                <a:cs typeface="Times New Roman"/>
              </a:rPr>
              <a:t>rifiutarono; </a:t>
            </a:r>
            <a:r>
              <a:rPr sz="1200" spc="-5" dirty="0">
                <a:latin typeface="Times New Roman"/>
                <a:cs typeface="Times New Roman"/>
              </a:rPr>
              <a:t>essi amavano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figlio al </a:t>
            </a:r>
            <a:r>
              <a:rPr sz="1200" dirty="0">
                <a:latin typeface="Times New Roman"/>
                <a:cs typeface="Times New Roman"/>
              </a:rPr>
              <a:t>punto da negargli </a:t>
            </a:r>
            <a:r>
              <a:rPr sz="1200" spc="-5" dirty="0">
                <a:latin typeface="Times New Roman"/>
                <a:cs typeface="Times New Roman"/>
              </a:rPr>
              <a:t>l’esperienza benedetta </a:t>
            </a:r>
            <a:r>
              <a:rPr sz="1200" dirty="0">
                <a:latin typeface="Times New Roman"/>
                <a:cs typeface="Times New Roman"/>
              </a:rPr>
              <a:t>che tu hai </a:t>
            </a:r>
            <a:r>
              <a:rPr sz="1200" spc="-5" dirty="0">
                <a:latin typeface="Times New Roman"/>
                <a:cs typeface="Times New Roman"/>
              </a:rPr>
              <a:t>avuto,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godi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giorno.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fosse fuggito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casa,  Amos avrebbe </a:t>
            </a:r>
            <a:r>
              <a:rPr sz="1200" dirty="0">
                <a:latin typeface="Times New Roman"/>
                <a:cs typeface="Times New Roman"/>
              </a:rPr>
              <a:t>potuto unirsi a noi, ma </a:t>
            </a:r>
            <a:r>
              <a:rPr sz="1200" spc="-5" dirty="0">
                <a:latin typeface="Times New Roman"/>
                <a:cs typeface="Times New Roman"/>
              </a:rPr>
              <a:t>così facendo avrebbe ferito </a:t>
            </a:r>
            <a:r>
              <a:rPr sz="1200" dirty="0">
                <a:latin typeface="Times New Roman"/>
                <a:cs typeface="Times New Roman"/>
              </a:rPr>
              <a:t>l’amore e </a:t>
            </a:r>
            <a:r>
              <a:rPr sz="1200" spc="-5" dirty="0">
                <a:latin typeface="Times New Roman"/>
                <a:cs typeface="Times New Roman"/>
              </a:rPr>
              <a:t>sacrificato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comportamento  sarebbe stato </a:t>
            </a:r>
            <a:r>
              <a:rPr sz="1200" dirty="0">
                <a:latin typeface="Times New Roman"/>
                <a:cs typeface="Times New Roman"/>
              </a:rPr>
              <a:t>saggio, il prezzo da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l’esperienza, l’indipendenza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sarebbe risultato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alto. Dei </a:t>
            </a:r>
            <a:r>
              <a:rPr sz="1200" dirty="0">
                <a:latin typeface="Times New Roman"/>
                <a:cs typeface="Times New Roman"/>
              </a:rPr>
              <a:t>genitori  </a:t>
            </a:r>
            <a:r>
              <a:rPr sz="1200" spc="-5" dirty="0">
                <a:latin typeface="Times New Roman"/>
                <a:cs typeface="Times New Roman"/>
              </a:rPr>
              <a:t>accorti </a:t>
            </a:r>
            <a:r>
              <a:rPr sz="1200" dirty="0">
                <a:latin typeface="Times New Roman"/>
                <a:cs typeface="Times New Roman"/>
              </a:rPr>
              <a:t>come i tuoi badano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non abbiano a </a:t>
            </a:r>
            <a:r>
              <a:rPr sz="1200" spc="-5" dirty="0">
                <a:latin typeface="Times New Roman"/>
                <a:cs typeface="Times New Roman"/>
              </a:rPr>
              <a:t>ferire </a:t>
            </a:r>
            <a:r>
              <a:rPr sz="1200" dirty="0">
                <a:latin typeface="Times New Roman"/>
                <a:cs typeface="Times New Roman"/>
              </a:rPr>
              <a:t>l’amore o a </a:t>
            </a:r>
            <a:r>
              <a:rPr sz="1200" spc="-5" dirty="0">
                <a:latin typeface="Times New Roman"/>
                <a:cs typeface="Times New Roman"/>
              </a:rPr>
              <a:t>soffocare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per sviluppare </a:t>
            </a:r>
            <a:r>
              <a:rPr sz="1200" spc="-5" dirty="0">
                <a:latin typeface="Times New Roman"/>
                <a:cs typeface="Times New Roman"/>
              </a:rPr>
              <a:t>l’indipendenza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una libertà </a:t>
            </a:r>
            <a:r>
              <a:rPr sz="1200" spc="-5" dirty="0">
                <a:latin typeface="Times New Roman"/>
                <a:cs typeface="Times New Roman"/>
              </a:rPr>
              <a:t>fortificante quando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tua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62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(1922.1) 177:2.3 </a:t>
            </a:r>
            <a:r>
              <a:rPr sz="1200" spc="-5" dirty="0">
                <a:latin typeface="Times New Roman"/>
                <a:cs typeface="Times New Roman"/>
              </a:rPr>
              <a:t>“L’amore, Giovanni,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realtà suprema dell’universo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donato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esseri infinitamente saggi, </a:t>
            </a:r>
            <a:r>
              <a:rPr sz="1200" dirty="0">
                <a:latin typeface="Times New Roman"/>
                <a:cs typeface="Times New Roman"/>
              </a:rPr>
              <a:t>ma è un fattore  </a:t>
            </a:r>
            <a:r>
              <a:rPr sz="1200" spc="-5" dirty="0">
                <a:latin typeface="Times New Roman"/>
                <a:cs typeface="Times New Roman"/>
              </a:rPr>
              <a:t>pericoloso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semiegoistico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manifestato nell’esperienza dei genitori mortali.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sarai sposato ed avrai dei  figli </a:t>
            </a:r>
            <a:r>
              <a:rPr sz="1200" dirty="0">
                <a:latin typeface="Times New Roman"/>
                <a:cs typeface="Times New Roman"/>
              </a:rPr>
              <a:t>tuoi da </a:t>
            </a:r>
            <a:r>
              <a:rPr sz="1200" spc="-5" dirty="0">
                <a:latin typeface="Times New Roman"/>
                <a:cs typeface="Times New Roman"/>
              </a:rPr>
              <a:t>allevare, assicurati che </a:t>
            </a:r>
            <a:r>
              <a:rPr sz="1200" dirty="0">
                <a:latin typeface="Times New Roman"/>
                <a:cs typeface="Times New Roman"/>
              </a:rPr>
              <a:t>il tuo amore </a:t>
            </a:r>
            <a:r>
              <a:rPr sz="1200" spc="-5" dirty="0">
                <a:latin typeface="Times New Roman"/>
                <a:cs typeface="Times New Roman"/>
              </a:rPr>
              <a:t>sia consigliato </a:t>
            </a:r>
            <a:r>
              <a:rPr sz="1200" dirty="0">
                <a:latin typeface="Times New Roman"/>
                <a:cs typeface="Times New Roman"/>
              </a:rPr>
              <a:t>dalla saggezza e </a:t>
            </a:r>
            <a:r>
              <a:rPr sz="1200" spc="-5" dirty="0">
                <a:latin typeface="Times New Roman"/>
                <a:cs typeface="Times New Roman"/>
              </a:rPr>
              <a:t>guidato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dall’intelligenza.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35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(1922.2) 177:2.4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giovane amico Amos crede </a:t>
            </a:r>
            <a:r>
              <a:rPr sz="1200" dirty="0">
                <a:latin typeface="Times New Roman"/>
                <a:cs typeface="Times New Roman"/>
              </a:rPr>
              <a:t>quanto te in questo </a:t>
            </a:r>
            <a:r>
              <a:rPr sz="1200" spc="-5" dirty="0">
                <a:latin typeface="Times New Roman"/>
                <a:cs typeface="Times New Roman"/>
              </a:rPr>
              <a:t>vangelo del regno, </a:t>
            </a:r>
            <a:r>
              <a:rPr sz="1200" dirty="0">
                <a:latin typeface="Times New Roman"/>
                <a:cs typeface="Times New Roman"/>
              </a:rPr>
              <a:t>ma io non posso </a:t>
            </a:r>
            <a:r>
              <a:rPr sz="1200" spc="-5" dirty="0">
                <a:latin typeface="Times New Roman"/>
                <a:cs typeface="Times New Roman"/>
              </a:rPr>
              <a:t>contare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lui;  non sono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di ciò che </a:t>
            </a:r>
            <a:r>
              <a:rPr sz="1200" spc="-5" dirty="0">
                <a:latin typeface="Times New Roman"/>
                <a:cs typeface="Times New Roman"/>
              </a:rPr>
              <a:t>farà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futuri.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infanzia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non è stata tale da produrre una persona totalmente  </a:t>
            </a:r>
            <a:r>
              <a:rPr sz="1200" spc="-5" dirty="0">
                <a:latin typeface="Times New Roman"/>
                <a:cs typeface="Times New Roman"/>
              </a:rPr>
              <a:t>affidabile. Amos assomiglia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degli </a:t>
            </a:r>
            <a:r>
              <a:rPr sz="1200" spc="-5" dirty="0">
                <a:latin typeface="Times New Roman"/>
                <a:cs typeface="Times New Roman"/>
              </a:rPr>
              <a:t>apostoli che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goduto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un’educazione familiare normale, affettuosa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saggia. </a:t>
            </a:r>
            <a:r>
              <a:rPr sz="1200" dirty="0">
                <a:latin typeface="Times New Roman"/>
                <a:cs typeface="Times New Roman"/>
              </a:rPr>
              <a:t>Tutta la tua vita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sarà più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affidabile perché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i tuoi primi otto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in una famiglia normale e  </a:t>
            </a:r>
            <a:r>
              <a:rPr sz="1200" spc="-5" dirty="0">
                <a:latin typeface="Times New Roman"/>
                <a:cs typeface="Times New Roman"/>
              </a:rPr>
              <a:t>ben regolata.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possiedi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forte e ben </a:t>
            </a:r>
            <a:r>
              <a:rPr sz="1200" spc="-5" dirty="0">
                <a:latin typeface="Times New Roman"/>
                <a:cs typeface="Times New Roman"/>
              </a:rPr>
              <a:t>equilibrato perché </a:t>
            </a:r>
            <a:r>
              <a:rPr sz="1200" dirty="0">
                <a:latin typeface="Times New Roman"/>
                <a:cs typeface="Times New Roman"/>
              </a:rPr>
              <a:t>sei </a:t>
            </a:r>
            <a:r>
              <a:rPr sz="1200" spc="-5" dirty="0">
                <a:latin typeface="Times New Roman"/>
                <a:cs typeface="Times New Roman"/>
              </a:rPr>
              <a:t>cresciuto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prevaleva </a:t>
            </a:r>
            <a:r>
              <a:rPr sz="1200" dirty="0">
                <a:latin typeface="Times New Roman"/>
                <a:cs typeface="Times New Roman"/>
              </a:rPr>
              <a:t>l’amore e </a:t>
            </a:r>
            <a:r>
              <a:rPr sz="1200" spc="-5" dirty="0">
                <a:latin typeface="Times New Roman"/>
                <a:cs typeface="Times New Roman"/>
              </a:rPr>
              <a:t>regnava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saggezza. Una </a:t>
            </a:r>
            <a:r>
              <a:rPr sz="1200" dirty="0">
                <a:latin typeface="Times New Roman"/>
                <a:cs typeface="Times New Roman"/>
              </a:rPr>
              <a:t>tale educazione </a:t>
            </a:r>
            <a:r>
              <a:rPr sz="1200" spc="-5" dirty="0">
                <a:latin typeface="Times New Roman"/>
                <a:cs typeface="Times New Roman"/>
              </a:rPr>
              <a:t>nell’infanzia produce </a:t>
            </a:r>
            <a:r>
              <a:rPr sz="1200" dirty="0">
                <a:latin typeface="Times New Roman"/>
                <a:cs typeface="Times New Roman"/>
              </a:rPr>
              <a:t>un tipo 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assicura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proseguirai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spc="5" dirty="0">
                <a:latin typeface="Times New Roman"/>
                <a:cs typeface="Times New Roman"/>
              </a:rPr>
              <a:t>che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hai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iniziato.”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159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(1922.3) 177:2.5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un’ora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continuarono </a:t>
            </a:r>
            <a:r>
              <a:rPr sz="1200" spc="-5" dirty="0">
                <a:latin typeface="Times New Roman"/>
                <a:cs typeface="Times New Roman"/>
              </a:rPr>
              <a:t>questa discussione sulla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spiegò </a:t>
            </a:r>
            <a:r>
              <a:rPr sz="1200" dirty="0">
                <a:latin typeface="Times New Roman"/>
                <a:cs typeface="Times New Roman"/>
              </a:rPr>
              <a:t>a Giovanni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sia completamente </a:t>
            </a:r>
            <a:r>
              <a:rPr sz="1200" dirty="0">
                <a:latin typeface="Times New Roman"/>
                <a:cs typeface="Times New Roman"/>
              </a:rPr>
              <a:t>dipendente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e dalla 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associata per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primi 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 cosa intellettuale, sociale, morale ed </a:t>
            </a:r>
            <a:r>
              <a:rPr sz="1200" dirty="0">
                <a:latin typeface="Times New Roman"/>
                <a:cs typeface="Times New Roman"/>
              </a:rPr>
              <a:t>anche spirituale,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rappresenta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giovane figlio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può 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sapere delle relazioni </a:t>
            </a:r>
            <a:r>
              <a:rPr sz="1200" dirty="0">
                <a:latin typeface="Times New Roman"/>
                <a:cs typeface="Times New Roman"/>
              </a:rPr>
              <a:t>umane e </a:t>
            </a:r>
            <a:r>
              <a:rPr sz="1200" spc="-5" dirty="0">
                <a:latin typeface="Times New Roman"/>
                <a:cs typeface="Times New Roman"/>
              </a:rPr>
              <a:t>divine.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derivare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prime </a:t>
            </a:r>
            <a:r>
              <a:rPr sz="1200" dirty="0">
                <a:latin typeface="Times New Roman"/>
                <a:cs typeface="Times New Roman"/>
              </a:rPr>
              <a:t>impressioni </a:t>
            </a:r>
            <a:r>
              <a:rPr sz="1200" spc="-5" dirty="0">
                <a:latin typeface="Times New Roman"/>
                <a:cs typeface="Times New Roman"/>
              </a:rPr>
              <a:t>sull’universo dalle </a:t>
            </a:r>
            <a:r>
              <a:rPr sz="1200" dirty="0">
                <a:latin typeface="Times New Roman"/>
                <a:cs typeface="Times New Roman"/>
              </a:rPr>
              <a:t>cure della  </a:t>
            </a:r>
            <a:r>
              <a:rPr sz="1200" spc="-5" dirty="0">
                <a:latin typeface="Times New Roman"/>
                <a:cs typeface="Times New Roman"/>
              </a:rPr>
              <a:t>madre; egli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terreno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sue prime idee </a:t>
            </a:r>
            <a:r>
              <a:rPr sz="1200" spc="-5" dirty="0">
                <a:latin typeface="Times New Roman"/>
                <a:cs typeface="Times New Roman"/>
              </a:rPr>
              <a:t>sul Padre celeste.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successiva del figlio </a:t>
            </a:r>
            <a:r>
              <a:rPr sz="1200" dirty="0">
                <a:latin typeface="Times New Roman"/>
                <a:cs typeface="Times New Roman"/>
              </a:rPr>
              <a:t>è resa 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infelice, facile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difficile,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iniziale vita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emotiva, condizionata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relazioni sociali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famiglia. L’intera </a:t>
            </a:r>
            <a:r>
              <a:rPr sz="1200" dirty="0">
                <a:latin typeface="Times New Roman"/>
                <a:cs typeface="Times New Roman"/>
              </a:rPr>
              <a:t>vita di adulto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è </a:t>
            </a:r>
            <a:r>
              <a:rPr sz="1200" spc="-5" dirty="0">
                <a:latin typeface="Times New Roman"/>
                <a:cs typeface="Times New Roman"/>
              </a:rPr>
              <a:t>enormemente influenzata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avviene durante i primi  </a:t>
            </a:r>
            <a:r>
              <a:rPr sz="1200" spc="-5" dirty="0">
                <a:latin typeface="Times New Roman"/>
                <a:cs typeface="Times New Roman"/>
              </a:rPr>
              <a:t>anni dell’esistenza.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159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(1922.4) 177:2.6 </a:t>
            </a:r>
            <a:r>
              <a:rPr sz="1200" spc="-5" dirty="0">
                <a:latin typeface="Times New Roman"/>
                <a:cs typeface="Times New Roman"/>
              </a:rPr>
              <a:t>Noi crediamo sinceramente che </a:t>
            </a:r>
            <a:r>
              <a:rPr sz="1200" dirty="0">
                <a:latin typeface="Times New Roman"/>
                <a:cs typeface="Times New Roman"/>
              </a:rPr>
              <a:t>l’insegnamento 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fondato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sulla relazione tra </a:t>
            </a:r>
            <a:r>
              <a:rPr sz="1200" dirty="0">
                <a:latin typeface="Times New Roman"/>
                <a:cs typeface="Times New Roman"/>
              </a:rPr>
              <a:t>padre e figlio,  non potrà </a:t>
            </a:r>
            <a:r>
              <a:rPr sz="1200" spc="-5" dirty="0">
                <a:latin typeface="Times New Roman"/>
                <a:cs typeface="Times New Roman"/>
              </a:rPr>
              <a:t>essere accettato dal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famiglia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civilizzati moderni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conterrà </a:t>
            </a:r>
            <a:r>
              <a:rPr sz="1200" dirty="0">
                <a:latin typeface="Times New Roman"/>
                <a:cs typeface="Times New Roman"/>
              </a:rPr>
              <a:t>più amore e  </a:t>
            </a:r>
            <a:r>
              <a:rPr sz="1200" spc="-5" dirty="0">
                <a:latin typeface="Times New Roman"/>
                <a:cs typeface="Times New Roman"/>
              </a:rPr>
              <a:t>maggiore saggezza.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ventesimo secolo posseggano grandi </a:t>
            </a:r>
            <a:r>
              <a:rPr sz="1200" dirty="0">
                <a:latin typeface="Times New Roman"/>
                <a:cs typeface="Times New Roman"/>
              </a:rPr>
              <a:t>conoscenze e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per migliorare  l’ambiente familiare </a:t>
            </a:r>
            <a:r>
              <a:rPr sz="1200" dirty="0">
                <a:latin typeface="Times New Roman"/>
                <a:cs typeface="Times New Roman"/>
              </a:rPr>
              <a:t>e nobilitare la vita di </a:t>
            </a:r>
            <a:r>
              <a:rPr sz="1200" spc="-5" dirty="0">
                <a:latin typeface="Times New Roman"/>
                <a:cs typeface="Times New Roman"/>
              </a:rPr>
              <a:t>famiglia, resta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pochissime famiglie </a:t>
            </a:r>
            <a:r>
              <a:rPr sz="1200" dirty="0">
                <a:latin typeface="Times New Roman"/>
                <a:cs typeface="Times New Roman"/>
              </a:rPr>
              <a:t>moderne sono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validi in </a:t>
            </a:r>
            <a:r>
              <a:rPr sz="1200" spc="10" dirty="0">
                <a:latin typeface="Times New Roman"/>
                <a:cs typeface="Times New Roman"/>
              </a:rPr>
              <a:t>cui  </a:t>
            </a:r>
            <a:r>
              <a:rPr sz="1200" spc="-5" dirty="0">
                <a:latin typeface="Times New Roman"/>
                <a:cs typeface="Times New Roman"/>
              </a:rPr>
              <a:t>allevare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figlie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Marco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anche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l’accettazione del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porterà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immediato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familiare.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affettuosa </a:t>
            </a:r>
            <a:r>
              <a:rPr sz="1200" dirty="0">
                <a:latin typeface="Times New Roman"/>
                <a:cs typeface="Times New Roman"/>
              </a:rPr>
              <a:t>in 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saggio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9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ambiente familiare </a:t>
            </a:r>
            <a:r>
              <a:rPr sz="1200" dirty="0">
                <a:latin typeface="Times New Roman"/>
                <a:cs typeface="Times New Roman"/>
              </a:rPr>
              <a:t>e la devozione </a:t>
            </a:r>
            <a:r>
              <a:rPr sz="1200" spc="-5" dirty="0">
                <a:latin typeface="Times New Roman"/>
                <a:cs typeface="Times New Roman"/>
              </a:rPr>
              <a:t>fedele alla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esercitano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reciproca. </a:t>
            </a:r>
            <a:r>
              <a:rPr sz="1200" dirty="0">
                <a:latin typeface="Times New Roman"/>
                <a:cs typeface="Times New Roman"/>
              </a:rPr>
              <a:t>Una simile vita di </a:t>
            </a:r>
            <a:r>
              <a:rPr sz="1200" spc="-5" dirty="0">
                <a:latin typeface="Times New Roman"/>
                <a:cs typeface="Times New Roman"/>
              </a:rPr>
              <a:t>famiglia 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risalto alla religione,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vera religione glorifica sempre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(1923.1) 177:2.7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deplorevoli che arrestano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ed altre caratteristiche restrittive </a:t>
            </a:r>
            <a:r>
              <a:rPr sz="1200" dirty="0">
                <a:latin typeface="Times New Roman"/>
                <a:cs typeface="Times New Roman"/>
              </a:rPr>
              <a:t>di queste  </a:t>
            </a:r>
            <a:r>
              <a:rPr sz="1200" spc="-5" dirty="0">
                <a:latin typeface="Times New Roman"/>
                <a:cs typeface="Times New Roman"/>
              </a:rPr>
              <a:t>antiche famiglie ebree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praticamente </a:t>
            </a:r>
            <a:r>
              <a:rPr sz="1200" dirty="0">
                <a:latin typeface="Times New Roman"/>
                <a:cs typeface="Times New Roman"/>
              </a:rPr>
              <a:t>eliminate in molte </a:t>
            </a:r>
            <a:r>
              <a:rPr sz="1200" spc="-5" dirty="0">
                <a:latin typeface="Times New Roman"/>
                <a:cs typeface="Times New Roman"/>
              </a:rPr>
              <a:t>delle famiglie moderne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organizzate. C’è,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indipendenza spontanea </a:t>
            </a:r>
            <a:r>
              <a:rPr sz="1200" dirty="0">
                <a:latin typeface="Times New Roman"/>
                <a:cs typeface="Times New Roman"/>
              </a:rPr>
              <a:t>e molta più </a:t>
            </a:r>
            <a:r>
              <a:rPr sz="1200" spc="-5" dirty="0">
                <a:latin typeface="Times New Roman"/>
                <a:cs typeface="Times New Roman"/>
              </a:rPr>
              <a:t>libertà personale,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libertà non è contenuta </a:t>
            </a:r>
            <a:r>
              <a:rPr sz="1200" spc="-5" dirty="0">
                <a:latin typeface="Times New Roman"/>
                <a:cs typeface="Times New Roman"/>
              </a:rPr>
              <a:t>dall’amore, </a:t>
            </a:r>
            <a:r>
              <a:rPr sz="1200" dirty="0">
                <a:latin typeface="Times New Roman"/>
                <a:cs typeface="Times New Roman"/>
              </a:rPr>
              <a:t>né motivata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fedeltà, né  </a:t>
            </a:r>
            <a:r>
              <a:rPr sz="1200" spc="-5" dirty="0">
                <a:latin typeface="Times New Roman"/>
                <a:cs typeface="Times New Roman"/>
              </a:rPr>
              <a:t>diretta dall’intelligente </a:t>
            </a:r>
            <a:r>
              <a:rPr sz="1200" dirty="0">
                <a:latin typeface="Times New Roman"/>
                <a:cs typeface="Times New Roman"/>
              </a:rPr>
              <a:t>disciplina </a:t>
            </a:r>
            <a:r>
              <a:rPr sz="1200" spc="-5" dirty="0">
                <a:latin typeface="Times New Roman"/>
                <a:cs typeface="Times New Roman"/>
              </a:rPr>
              <a:t>della saggezza.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insegniamo ai figli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pregare: </a:t>
            </a:r>
            <a:r>
              <a:rPr sz="1200" dirty="0">
                <a:latin typeface="Times New Roman"/>
                <a:cs typeface="Times New Roman"/>
              </a:rPr>
              <a:t>“Padre nostro </a:t>
            </a:r>
            <a:r>
              <a:rPr sz="1200" spc="-5" dirty="0">
                <a:latin typeface="Times New Roman"/>
                <a:cs typeface="Times New Roman"/>
              </a:rPr>
              <a:t>che sei nei cieli”,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padri terreni </a:t>
            </a:r>
            <a:r>
              <a:rPr sz="1200" dirty="0">
                <a:latin typeface="Times New Roman"/>
                <a:cs typeface="Times New Roman"/>
              </a:rPr>
              <a:t>avranno </a:t>
            </a:r>
            <a:r>
              <a:rPr sz="1200" spc="-5" dirty="0">
                <a:latin typeface="Times New Roman"/>
                <a:cs typeface="Times New Roman"/>
              </a:rPr>
              <a:t>l’enorme responsabilità </a:t>
            </a:r>
            <a:r>
              <a:rPr sz="1200" dirty="0">
                <a:latin typeface="Times New Roman"/>
                <a:cs typeface="Times New Roman"/>
              </a:rPr>
              <a:t>di vivere e di organizzare la loro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i="1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sia  </a:t>
            </a:r>
            <a:r>
              <a:rPr sz="1200" spc="-5" dirty="0">
                <a:latin typeface="Times New Roman"/>
                <a:cs typeface="Times New Roman"/>
              </a:rPr>
              <a:t>degnamente conservata </a:t>
            </a:r>
            <a:r>
              <a:rPr sz="1200" dirty="0">
                <a:latin typeface="Times New Roman"/>
                <a:cs typeface="Times New Roman"/>
              </a:rPr>
              <a:t>nella mente e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figli che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giornata al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campo</a:t>
            </a:r>
            <a:endParaRPr sz="1600">
              <a:latin typeface="Times New Roman"/>
              <a:cs typeface="Times New Roman"/>
            </a:endParaRPr>
          </a:p>
          <a:p>
            <a:pPr marL="76200" marR="1689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(1923.2) 177:3.1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questo giorno passeggiando sul </a:t>
            </a:r>
            <a:r>
              <a:rPr sz="1200" dirty="0">
                <a:latin typeface="Times New Roman"/>
                <a:cs typeface="Times New Roman"/>
              </a:rPr>
              <a:t>Monte Oliveto ed </a:t>
            </a:r>
            <a:r>
              <a:rPr sz="1200" spc="-5" dirty="0">
                <a:latin typeface="Times New Roman"/>
                <a:cs typeface="Times New Roman"/>
              </a:rPr>
              <a:t>intrattenendosi 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discepoli che erano </a:t>
            </a:r>
            <a:r>
              <a:rPr sz="1200" dirty="0">
                <a:latin typeface="Times New Roman"/>
                <a:cs typeface="Times New Roman"/>
              </a:rPr>
              <a:t>accampati con loro, ma all’inizio del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provarono il vivo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 </a:t>
            </a:r>
            <a:r>
              <a:rPr sz="1200" dirty="0">
                <a:latin typeface="Times New Roman"/>
                <a:cs typeface="Times New Roman"/>
              </a:rPr>
              <a:t>tornare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passavano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ore, essi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preoccupati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sicurezza; senza di lui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sentivano </a:t>
            </a:r>
            <a:r>
              <a:rPr sz="1200" spc="-5" dirty="0">
                <a:latin typeface="Times New Roman"/>
                <a:cs typeface="Times New Roman"/>
              </a:rPr>
              <a:t>inesprimibilmente </a:t>
            </a:r>
            <a:r>
              <a:rPr sz="1200" dirty="0">
                <a:latin typeface="Times New Roman"/>
                <a:cs typeface="Times New Roman"/>
              </a:rPr>
              <a:t>soli. </a:t>
            </a:r>
            <a:r>
              <a:rPr sz="1200" spc="-5" dirty="0">
                <a:latin typeface="Times New Roman"/>
                <a:cs typeface="Times New Roman"/>
              </a:rPr>
              <a:t>Si  discusse </a:t>
            </a:r>
            <a:r>
              <a:rPr sz="1200" dirty="0">
                <a:latin typeface="Times New Roman"/>
                <a:cs typeface="Times New Roman"/>
              </a:rPr>
              <a:t>molto per tutto il </a:t>
            </a:r>
            <a:r>
              <a:rPr sz="1200" spc="-5" dirty="0">
                <a:latin typeface="Times New Roman"/>
                <a:cs typeface="Times New Roman"/>
              </a:rPr>
              <a:t>giorno se era </a:t>
            </a:r>
            <a:r>
              <a:rPr sz="1200" dirty="0">
                <a:latin typeface="Times New Roman"/>
                <a:cs typeface="Times New Roman"/>
              </a:rPr>
              <a:t>stato ragionevole </a:t>
            </a:r>
            <a:r>
              <a:rPr sz="1200" spc="-5" dirty="0">
                <a:latin typeface="Times New Roman"/>
                <a:cs typeface="Times New Roman"/>
              </a:rPr>
              <a:t>lasciar andare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da solo,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spc="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da  un </a:t>
            </a:r>
            <a:r>
              <a:rPr sz="1200" spc="-5" dirty="0">
                <a:latin typeface="Times New Roman"/>
                <a:cs typeface="Times New Roman"/>
              </a:rPr>
              <a:t>ragazzo. Sebbene </a:t>
            </a:r>
            <a:r>
              <a:rPr sz="1200" dirty="0">
                <a:latin typeface="Times New Roman"/>
                <a:cs typeface="Times New Roman"/>
              </a:rPr>
              <a:t>nessuno </a:t>
            </a:r>
            <a:r>
              <a:rPr sz="1200" spc="-5" dirty="0">
                <a:latin typeface="Times New Roman"/>
                <a:cs typeface="Times New Roman"/>
              </a:rPr>
              <a:t>esprimesse apertamente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pensieri, </a:t>
            </a:r>
            <a:r>
              <a:rPr sz="1200" dirty="0">
                <a:latin typeface="Times New Roman"/>
                <a:cs typeface="Times New Roman"/>
              </a:rPr>
              <a:t>non c’era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loro, salvo Giuda </a:t>
            </a:r>
            <a:r>
              <a:rPr sz="1200" spc="-5" dirty="0">
                <a:latin typeface="Times New Roman"/>
                <a:cs typeface="Times New Roman"/>
              </a:rPr>
              <a:t>Iscariota, 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desiderasse </a:t>
            </a:r>
            <a:r>
              <a:rPr sz="1200" dirty="0">
                <a:latin typeface="Times New Roman"/>
                <a:cs typeface="Times New Roman"/>
              </a:rPr>
              <a:t>trovarsi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Giovanni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(1923.3) 177:3.2 </a:t>
            </a:r>
            <a:r>
              <a:rPr sz="1200" spc="-5" dirty="0">
                <a:latin typeface="Times New Roman"/>
                <a:cs typeface="Times New Roman"/>
              </a:rPr>
              <a:t>Era circa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Natanaele pronunciò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discorso sul “Desiderio supremo” ad </a:t>
            </a:r>
            <a:r>
              <a:rPr sz="1200" dirty="0">
                <a:latin typeface="Times New Roman"/>
                <a:cs typeface="Times New Roman"/>
              </a:rPr>
              <a:t>una mezza dozzina  di apostoli ed </a:t>
            </a:r>
            <a:r>
              <a:rPr sz="1200" spc="-5" dirty="0">
                <a:latin typeface="Times New Roman"/>
                <a:cs typeface="Times New Roman"/>
              </a:rPr>
              <a:t>altrettanti discepoli, che </a:t>
            </a:r>
            <a:r>
              <a:rPr sz="1200" dirty="0">
                <a:latin typeface="Times New Roman"/>
                <a:cs typeface="Times New Roman"/>
              </a:rPr>
              <a:t>terminò così: “Ciò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noi è </a:t>
            </a:r>
            <a:r>
              <a:rPr sz="1200" spc="-5" dirty="0">
                <a:latin typeface="Times New Roman"/>
                <a:cs typeface="Times New Roman"/>
              </a:rPr>
              <a:t>che siamo purtroppo  indifferenti. Noi </a:t>
            </a:r>
            <a:r>
              <a:rPr sz="1200" dirty="0">
                <a:latin typeface="Times New Roman"/>
                <a:cs typeface="Times New Roman"/>
              </a:rPr>
              <a:t>non amiamo il </a:t>
            </a:r>
            <a:r>
              <a:rPr sz="1200" spc="-5" dirty="0">
                <a:latin typeface="Times New Roman"/>
                <a:cs typeface="Times New Roman"/>
              </a:rPr>
              <a:t>Maestro come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5" dirty="0">
                <a:latin typeface="Times New Roman"/>
                <a:cs typeface="Times New Roman"/>
              </a:rPr>
              <a:t>Se avessimo desiderato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andare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Marco, egli  ci avrebbe sicuramente </a:t>
            </a:r>
            <a:r>
              <a:rPr sz="1200" dirty="0">
                <a:latin typeface="Times New Roman"/>
                <a:cs typeface="Times New Roman"/>
              </a:rPr>
              <a:t>portato tutti.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rimasti </a:t>
            </a:r>
            <a:r>
              <a:rPr sz="1200" dirty="0">
                <a:latin typeface="Times New Roman"/>
                <a:cs typeface="Times New Roman"/>
              </a:rPr>
              <a:t>là a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ragazzo si avvicinava al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offriva </a:t>
            </a:r>
            <a:r>
              <a:rPr sz="1200" spc="5" dirty="0">
                <a:latin typeface="Times New Roman"/>
                <a:cs typeface="Times New Roman"/>
              </a:rPr>
              <a:t>il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cesto,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05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prese, </a:t>
            </a:r>
            <a:r>
              <a:rPr sz="1200" dirty="0">
                <a:latin typeface="Times New Roman"/>
                <a:cs typeface="Times New Roman"/>
              </a:rPr>
              <a:t>il ragazzo non lo </a:t>
            </a:r>
            <a:r>
              <a:rPr sz="1200" spc="-5" dirty="0">
                <a:latin typeface="Times New Roman"/>
                <a:cs typeface="Times New Roman"/>
              </a:rPr>
              <a:t>lasciò andare.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ci </a:t>
            </a:r>
            <a:r>
              <a:rPr sz="1200" dirty="0">
                <a:latin typeface="Times New Roman"/>
                <a:cs typeface="Times New Roman"/>
              </a:rPr>
              <a:t>ha lasciati qui, </a:t>
            </a:r>
            <a:r>
              <a:rPr sz="1200" spc="-5" dirty="0">
                <a:latin typeface="Times New Roman"/>
                <a:cs typeface="Times New Roman"/>
              </a:rPr>
              <a:t>mentre egli </a:t>
            </a:r>
            <a:r>
              <a:rPr sz="1200" dirty="0">
                <a:latin typeface="Times New Roman"/>
                <a:cs typeface="Times New Roman"/>
              </a:rPr>
              <a:t>andava in </a:t>
            </a:r>
            <a:r>
              <a:rPr sz="1200" spc="5" dirty="0">
                <a:latin typeface="Times New Roman"/>
                <a:cs typeface="Times New Roman"/>
              </a:rPr>
              <a:t>collina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paniere,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resto.”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66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(1923.4) 177:3.3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quattro vennero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corrieri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Davide Zebedeo portandogli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notizie di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e della madre di  </a:t>
            </a:r>
            <a:r>
              <a:rPr sz="1200" spc="-5" dirty="0">
                <a:latin typeface="Times New Roman"/>
                <a:cs typeface="Times New Roman"/>
              </a:rPr>
              <a:t>Gesù. Parecchi giorni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Davide si </a:t>
            </a:r>
            <a:r>
              <a:rPr sz="1200" dirty="0">
                <a:latin typeface="Times New Roman"/>
                <a:cs typeface="Times New Roman"/>
              </a:rPr>
              <a:t>era convinto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stessero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uccidere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sapeva  che essi erano </a:t>
            </a:r>
            <a:r>
              <a:rPr sz="1200" dirty="0">
                <a:latin typeface="Times New Roman"/>
                <a:cs typeface="Times New Roman"/>
              </a:rPr>
              <a:t>decisi a </a:t>
            </a:r>
            <a:r>
              <a:rPr sz="1200" spc="-5" dirty="0">
                <a:latin typeface="Times New Roman"/>
                <a:cs typeface="Times New Roman"/>
              </a:rPr>
              <a:t>sopprimere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convinto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esercitato 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per  salvare se stesso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seguaci </a:t>
            </a:r>
            <a:r>
              <a:rPr sz="1200" dirty="0">
                <a:latin typeface="Times New Roman"/>
                <a:cs typeface="Times New Roman"/>
              </a:rPr>
              <a:t>d’impiegare 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difenderlo. Essendo pervenuto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conclusioni, egli si  affrettò ad inviare </a:t>
            </a:r>
            <a:r>
              <a:rPr sz="1200" dirty="0">
                <a:latin typeface="Times New Roman"/>
                <a:cs typeface="Times New Roman"/>
              </a:rPr>
              <a:t>un messaggio a sua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esortandola a venire immediatamente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a portare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la madre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membri della sua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5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(1923.5) 177:3.4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madre di </a:t>
            </a:r>
            <a:r>
              <a:rPr sz="1200" spc="-5" dirty="0">
                <a:latin typeface="Times New Roman"/>
                <a:cs typeface="Times New Roman"/>
              </a:rPr>
              <a:t>Davide fece come suo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aveva chiesto, ed </a:t>
            </a:r>
            <a:r>
              <a:rPr sz="1200" dirty="0">
                <a:latin typeface="Times New Roman"/>
                <a:cs typeface="Times New Roman"/>
              </a:rPr>
              <a:t>ora i </a:t>
            </a:r>
            <a:r>
              <a:rPr sz="1200" spc="-5" dirty="0">
                <a:latin typeface="Times New Roman"/>
                <a:cs typeface="Times New Roman"/>
              </a:rPr>
              <a:t>corrieri tornavano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portando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che  sua madre </a:t>
            </a:r>
            <a:r>
              <a:rPr sz="1200" dirty="0">
                <a:latin typeface="Times New Roman"/>
                <a:cs typeface="Times New Roman"/>
              </a:rPr>
              <a:t>e tutta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sarebbero arrivati </a:t>
            </a:r>
            <a:r>
              <a:rPr sz="1200" dirty="0">
                <a:latin typeface="Times New Roman"/>
                <a:cs typeface="Times New Roman"/>
              </a:rPr>
              <a:t>il giorno </a:t>
            </a:r>
            <a:r>
              <a:rPr sz="1200" spc="-5" dirty="0">
                <a:latin typeface="Times New Roman"/>
                <a:cs typeface="Times New Roman"/>
              </a:rPr>
              <a:t>seguente </a:t>
            </a:r>
            <a:r>
              <a:rPr sz="1200" dirty="0">
                <a:latin typeface="Times New Roman"/>
                <a:cs typeface="Times New Roman"/>
              </a:rPr>
              <a:t>a tarda </a:t>
            </a:r>
            <a:r>
              <a:rPr sz="1200" spc="15" dirty="0">
                <a:latin typeface="Times New Roman"/>
                <a:cs typeface="Times New Roman"/>
              </a:rPr>
              <a:t>ora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  <a:p>
            <a:pPr marL="88900" marR="10223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domani </a:t>
            </a:r>
            <a:r>
              <a:rPr sz="1200" spc="-5" dirty="0">
                <a:latin typeface="Times New Roman"/>
                <a:cs typeface="Times New Roman"/>
              </a:rPr>
              <a:t>l’altro mattina. Poiché Davide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fatto questo </a:t>
            </a:r>
            <a:r>
              <a:rPr sz="1200" dirty="0">
                <a:latin typeface="Times New Roman"/>
                <a:cs typeface="Times New Roman"/>
              </a:rPr>
              <a:t>di propria iniziativa, </a:t>
            </a:r>
            <a:r>
              <a:rPr sz="1200" spc="-5" dirty="0">
                <a:latin typeface="Times New Roman"/>
                <a:cs typeface="Times New Roman"/>
              </a:rPr>
              <a:t>ritenne opportuno 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sé. 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nessuno,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2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(1924.1) 177:3.5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mezzogiorno,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venti dei Greci che si </a:t>
            </a:r>
            <a:r>
              <a:rPr sz="1200" dirty="0">
                <a:latin typeface="Times New Roman"/>
                <a:cs typeface="Times New Roman"/>
              </a:rPr>
              <a:t>erano incontrati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e i dodici 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Giuseppe  d’Arimatea arrivarono al campo,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trascorsero parecchie ore </a:t>
            </a:r>
            <a:r>
              <a:rPr sz="1200" dirty="0">
                <a:latin typeface="Times New Roman"/>
                <a:cs typeface="Times New Roman"/>
              </a:rPr>
              <a:t>in riunione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Questi Greci,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almeno  parecchi </a:t>
            </a:r>
            <a:r>
              <a:rPr sz="1200" dirty="0">
                <a:latin typeface="Times New Roman"/>
                <a:cs typeface="Times New Roman"/>
              </a:rPr>
              <a:t>di loro,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avanzati nella conoscenza del regno, essendo </a:t>
            </a:r>
            <a:r>
              <a:rPr sz="1200" dirty="0">
                <a:latin typeface="Times New Roman"/>
                <a:cs typeface="Times New Roman"/>
              </a:rPr>
              <a:t>stati istruiti da </a:t>
            </a:r>
            <a:r>
              <a:rPr sz="1200" spc="-5" dirty="0">
                <a:latin typeface="Times New Roman"/>
                <a:cs typeface="Times New Roman"/>
              </a:rPr>
              <a:t>Rodano 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Alessandria.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24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(1924.2) 177:3.6 </a:t>
            </a:r>
            <a:r>
              <a:rPr sz="1200" spc="-5" dirty="0">
                <a:latin typeface="Times New Roman"/>
                <a:cs typeface="Times New Roman"/>
              </a:rPr>
              <a:t>Quella sera,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tornato al campo, </a:t>
            </a:r>
            <a:r>
              <a:rPr sz="1200" spc="-5" dirty="0">
                <a:latin typeface="Times New Roman"/>
                <a:cs typeface="Times New Roman"/>
              </a:rPr>
              <a:t>Gesù si trattenne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Greci, </a:t>
            </a:r>
            <a:r>
              <a:rPr sz="1200" dirty="0">
                <a:latin typeface="Times New Roman"/>
                <a:cs typeface="Times New Roman"/>
              </a:rPr>
              <a:t>e se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tale comportamento  </a:t>
            </a:r>
            <a:r>
              <a:rPr sz="1200" spc="-5" dirty="0">
                <a:latin typeface="Times New Roman"/>
                <a:cs typeface="Times New Roman"/>
              </a:rPr>
              <a:t>avrebbe grandemente </a:t>
            </a:r>
            <a:r>
              <a:rPr sz="1200" dirty="0">
                <a:latin typeface="Times New Roman"/>
                <a:cs typeface="Times New Roman"/>
              </a:rPr>
              <a:t>disturbato 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discepoli,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avrebbe ordinato </a:t>
            </a:r>
            <a:r>
              <a:rPr sz="1200" spc="-5" dirty="0">
                <a:latin typeface="Times New Roman"/>
                <a:cs typeface="Times New Roman"/>
              </a:rPr>
              <a:t>questi venti Greci come  aveva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11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(1924.3) 177:3.7 </a:t>
            </a:r>
            <a:r>
              <a:rPr sz="1200" spc="-5" dirty="0">
                <a:latin typeface="Times New Roman"/>
                <a:cs typeface="Times New Roman"/>
              </a:rPr>
              <a:t>Mentre avveniva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campo,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anziani erano </a:t>
            </a:r>
            <a:r>
              <a:rPr sz="1200" spc="-5" dirty="0">
                <a:latin typeface="Times New Roman"/>
                <a:cs typeface="Times New Roman"/>
              </a:rPr>
              <a:t>meravigliati che Gesù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tornasse per </a:t>
            </a:r>
            <a:r>
              <a:rPr sz="1200" dirty="0">
                <a:latin typeface="Times New Roman"/>
                <a:cs typeface="Times New Roman"/>
              </a:rPr>
              <a:t>parlare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moltitudini.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il </a:t>
            </a:r>
            <a:r>
              <a:rPr sz="1200" spc="-5" dirty="0">
                <a:latin typeface="Times New Roman"/>
                <a:cs typeface="Times New Roman"/>
              </a:rPr>
              <a:t>giorno prima, quando egli lasciò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Tempio, aveva </a:t>
            </a:r>
            <a:r>
              <a:rPr sz="1200" dirty="0">
                <a:latin typeface="Times New Roman"/>
                <a:cs typeface="Times New Roman"/>
              </a:rPr>
              <a:t>detto: </a:t>
            </a:r>
            <a:r>
              <a:rPr sz="1200" spc="-5" dirty="0">
                <a:latin typeface="Times New Roman"/>
                <a:cs typeface="Times New Roman"/>
              </a:rPr>
              <a:t>“Lascio </a:t>
            </a:r>
            <a:r>
              <a:rPr sz="1200" dirty="0">
                <a:latin typeface="Times New Roman"/>
                <a:cs typeface="Times New Roman"/>
              </a:rPr>
              <a:t>a voi la vostra  </a:t>
            </a:r>
            <a:r>
              <a:rPr sz="1200" spc="-5" dirty="0">
                <a:latin typeface="Times New Roman"/>
                <a:cs typeface="Times New Roman"/>
              </a:rPr>
              <a:t>casa desolata.” 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comprendere perché </a:t>
            </a:r>
            <a:r>
              <a:rPr sz="1200" spc="-5" dirty="0">
                <a:latin typeface="Times New Roman"/>
                <a:cs typeface="Times New Roman"/>
              </a:rPr>
              <a:t>egli rinunciasse al grande vantaggio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era assicurato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l’atteggiamento amichevole delle folle.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temevano che egli sollevasse </a:t>
            </a:r>
            <a:r>
              <a:rPr sz="1200" dirty="0">
                <a:latin typeface="Times New Roman"/>
                <a:cs typeface="Times New Roman"/>
              </a:rPr>
              <a:t>un tumulto tra il popolo,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le ultime </a:t>
            </a:r>
            <a:r>
              <a:rPr sz="1200" spc="-5" dirty="0">
                <a:latin typeface="Times New Roman"/>
                <a:cs typeface="Times New Roman"/>
              </a:rPr>
              <a:t>parole del  Maestro alla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erano state un’esortazione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conformarsi </a:t>
            </a:r>
            <a:r>
              <a:rPr sz="1200" dirty="0">
                <a:latin typeface="Times New Roman"/>
                <a:cs typeface="Times New Roman"/>
              </a:rPr>
              <a:t>in tutti i modi </a:t>
            </a:r>
            <a:r>
              <a:rPr sz="1200" spc="-5" dirty="0">
                <a:latin typeface="Times New Roman"/>
                <a:cs typeface="Times New Roman"/>
              </a:rPr>
              <a:t>ragionevoli </a:t>
            </a:r>
            <a:r>
              <a:rPr sz="1200" dirty="0">
                <a:latin typeface="Times New Roman"/>
                <a:cs typeface="Times New Roman"/>
              </a:rPr>
              <a:t>all’autorità 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“che siedono </a:t>
            </a:r>
            <a:r>
              <a:rPr sz="1200" spc="-5" dirty="0">
                <a:latin typeface="Times New Roman"/>
                <a:cs typeface="Times New Roman"/>
              </a:rPr>
              <a:t>sul  seggio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Mosè”. Ma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movimentato nella </a:t>
            </a:r>
            <a:r>
              <a:rPr sz="1200" spc="-5" dirty="0">
                <a:latin typeface="Times New Roman"/>
                <a:cs typeface="Times New Roman"/>
              </a:rPr>
              <a:t>città, perché essi si preparavano simultaneamente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e mettevano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punto i loro piani </a:t>
            </a:r>
            <a:r>
              <a:rPr sz="1200" spc="-5" dirty="0">
                <a:latin typeface="Times New Roman"/>
                <a:cs typeface="Times New Roman"/>
              </a:rPr>
              <a:t>per sopprimere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2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(1924.4) 177:3.8 </a:t>
            </a:r>
            <a:r>
              <a:rPr sz="1200" spc="-5" dirty="0">
                <a:latin typeface="Times New Roman"/>
                <a:cs typeface="Times New Roman"/>
              </a:rPr>
              <a:t>Al campo non venne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gente,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suo allestimento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rimasto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custodito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coloro che  sapevano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contava 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ogni </a:t>
            </a:r>
            <a:r>
              <a:rPr sz="1200" dirty="0">
                <a:latin typeface="Times New Roman"/>
                <a:cs typeface="Times New Roman"/>
              </a:rPr>
              <a:t>sera a Betania.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Giuda e i capi dei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sacerdoti</a:t>
            </a:r>
            <a:endParaRPr sz="1600">
              <a:latin typeface="Times New Roman"/>
              <a:cs typeface="Times New Roman"/>
            </a:endParaRPr>
          </a:p>
          <a:p>
            <a:pPr marL="76200" marR="7366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(1924.5) 177:4.1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Marco ebbero lasciato </a:t>
            </a:r>
            <a:r>
              <a:rPr sz="1200" dirty="0">
                <a:latin typeface="Times New Roman"/>
                <a:cs typeface="Times New Roman"/>
              </a:rPr>
              <a:t>il campo, Giuda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scomparve </a:t>
            </a:r>
            <a:r>
              <a:rPr sz="1200" spc="-5" dirty="0">
                <a:latin typeface="Times New Roman"/>
                <a:cs typeface="Times New Roman"/>
              </a:rPr>
              <a:t>dal gruppo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 </a:t>
            </a:r>
            <a:r>
              <a:rPr sz="1200" dirty="0">
                <a:latin typeface="Times New Roman"/>
                <a:cs typeface="Times New Roman"/>
              </a:rPr>
              <a:t>e non tornò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tardo pomeriggio. </a:t>
            </a:r>
            <a:r>
              <a:rPr sz="1200" dirty="0">
                <a:latin typeface="Times New Roman"/>
                <a:cs typeface="Times New Roman"/>
              </a:rPr>
              <a:t>Questo confuso e </a:t>
            </a:r>
            <a:r>
              <a:rPr sz="1200" spc="-5" dirty="0">
                <a:latin typeface="Times New Roman"/>
                <a:cs typeface="Times New Roman"/>
              </a:rPr>
              <a:t>scontento apostolo, </a:t>
            </a:r>
            <a:r>
              <a:rPr sz="1200" dirty="0">
                <a:latin typeface="Times New Roman"/>
                <a:cs typeface="Times New Roman"/>
              </a:rPr>
              <a:t>nonostante la </a:t>
            </a:r>
            <a:r>
              <a:rPr sz="1200" spc="-5" dirty="0">
                <a:latin typeface="Times New Roman"/>
                <a:cs typeface="Times New Roman"/>
              </a:rPr>
              <a:t>specifica raccomandazione del suo  Maestro </a:t>
            </a:r>
            <a:r>
              <a:rPr sz="1200" dirty="0">
                <a:latin typeface="Times New Roman"/>
                <a:cs typeface="Times New Roman"/>
              </a:rPr>
              <a:t>di non entrare a </a:t>
            </a:r>
            <a:r>
              <a:rPr sz="1200" spc="-5" dirty="0">
                <a:latin typeface="Times New Roman"/>
                <a:cs typeface="Times New Roman"/>
              </a:rPr>
              <a:t>Gerusalemme, si recò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al suo </a:t>
            </a:r>
            <a:r>
              <a:rPr sz="1200" dirty="0">
                <a:latin typeface="Times New Roman"/>
                <a:cs typeface="Times New Roman"/>
              </a:rPr>
              <a:t>appuntamento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nemici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del </a:t>
            </a:r>
            <a:r>
              <a:rPr sz="1200" dirty="0">
                <a:latin typeface="Times New Roman"/>
                <a:cs typeface="Times New Roman"/>
              </a:rPr>
              <a:t>sommo sacerdote  </a:t>
            </a:r>
            <a:r>
              <a:rPr sz="1200" spc="-5" dirty="0">
                <a:latin typeface="Times New Roman"/>
                <a:cs typeface="Times New Roman"/>
              </a:rPr>
              <a:t>Caifa. Questa era </a:t>
            </a:r>
            <a:r>
              <a:rPr sz="1200" dirty="0">
                <a:latin typeface="Times New Roman"/>
                <a:cs typeface="Times New Roman"/>
              </a:rPr>
              <a:t>una riunione </a:t>
            </a:r>
            <a:r>
              <a:rPr sz="1200" spc="-5" dirty="0">
                <a:latin typeface="Times New Roman"/>
                <a:cs typeface="Times New Roman"/>
              </a:rPr>
              <a:t>informale del </a:t>
            </a:r>
            <a:r>
              <a:rPr sz="1200" dirty="0">
                <a:latin typeface="Times New Roman"/>
                <a:cs typeface="Times New Roman"/>
              </a:rPr>
              <a:t>Sinedrio 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fissata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le dieci di </a:t>
            </a:r>
            <a:r>
              <a:rPr sz="1200" spc="-5" dirty="0">
                <a:latin typeface="Times New Roman"/>
                <a:cs typeface="Times New Roman"/>
              </a:rPr>
              <a:t>quella mattina. Questa </a:t>
            </a:r>
            <a:r>
              <a:rPr sz="1200" dirty="0">
                <a:latin typeface="Times New Roman"/>
                <a:cs typeface="Times New Roman"/>
              </a:rPr>
              <a:t>riunione  fu </a:t>
            </a:r>
            <a:r>
              <a:rPr sz="1200" spc="-5" dirty="0">
                <a:latin typeface="Times New Roman"/>
                <a:cs typeface="Times New Roman"/>
              </a:rPr>
              <a:t>convocata per </a:t>
            </a:r>
            <a:r>
              <a:rPr sz="1200" dirty="0">
                <a:latin typeface="Times New Roman"/>
                <a:cs typeface="Times New Roman"/>
              </a:rPr>
              <a:t>discutere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accuse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dovevano essere </a:t>
            </a:r>
            <a:r>
              <a:rPr sz="1200" dirty="0">
                <a:latin typeface="Times New Roman"/>
                <a:cs typeface="Times New Roman"/>
              </a:rPr>
              <a:t>presentate </a:t>
            </a:r>
            <a:r>
              <a:rPr sz="1200" spc="-5" dirty="0">
                <a:latin typeface="Times New Roman"/>
                <a:cs typeface="Times New Roman"/>
              </a:rPr>
              <a:t>contro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decidere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procedura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seguire  </a:t>
            </a:r>
            <a:r>
              <a:rPr sz="1200" spc="-5" dirty="0">
                <a:latin typeface="Times New Roman"/>
                <a:cs typeface="Times New Roman"/>
              </a:rPr>
              <a:t>per portarlo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alle autorità romane allo </a:t>
            </a:r>
            <a:r>
              <a:rPr sz="1200" dirty="0">
                <a:latin typeface="Times New Roman"/>
                <a:cs typeface="Times New Roman"/>
              </a:rPr>
              <a:t>scopo di </a:t>
            </a:r>
            <a:r>
              <a:rPr sz="1200" spc="-5" dirty="0">
                <a:latin typeface="Times New Roman"/>
                <a:cs typeface="Times New Roman"/>
              </a:rPr>
              <a:t>assicurarsi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necessaria conferma civile della sentenza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che essi  avevano già pronunciato contro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(1924.6) 177:4.2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precedente </a:t>
            </a:r>
            <a:r>
              <a:rPr sz="1200" dirty="0">
                <a:latin typeface="Times New Roman"/>
                <a:cs typeface="Times New Roman"/>
              </a:rPr>
              <a:t>Giuda aveva rivelato </a:t>
            </a:r>
            <a:r>
              <a:rPr sz="1200" spc="-5" dirty="0">
                <a:latin typeface="Times New Roman"/>
                <a:cs typeface="Times New Roman"/>
              </a:rPr>
              <a:t>ad alcuni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parenti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 era giunto alla </a:t>
            </a:r>
            <a:r>
              <a:rPr sz="1200" dirty="0">
                <a:latin typeface="Times New Roman"/>
                <a:cs typeface="Times New Roman"/>
              </a:rPr>
              <a:t>conclusione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fosse un </a:t>
            </a:r>
            <a:r>
              <a:rPr sz="1200" spc="-5" dirty="0">
                <a:latin typeface="Times New Roman"/>
                <a:cs typeface="Times New Roman"/>
              </a:rPr>
              <a:t>sognatore </a:t>
            </a:r>
            <a:r>
              <a:rPr sz="1200" dirty="0">
                <a:latin typeface="Times New Roman"/>
                <a:cs typeface="Times New Roman"/>
              </a:rPr>
              <a:t>e un idealista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intenzionato, </a:t>
            </a:r>
            <a:r>
              <a:rPr sz="1200" spc="-5" dirty="0">
                <a:latin typeface="Times New Roman"/>
                <a:cs typeface="Times New Roman"/>
              </a:rPr>
              <a:t>non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atteso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451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58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d’Israele. Giuda </a:t>
            </a:r>
            <a:r>
              <a:rPr sz="1200" dirty="0">
                <a:latin typeface="Times New Roman"/>
                <a:cs typeface="Times New Roman"/>
              </a:rPr>
              <a:t>disse che </a:t>
            </a:r>
            <a:r>
              <a:rPr sz="1200" spc="-5" dirty="0">
                <a:latin typeface="Times New Roman"/>
                <a:cs typeface="Times New Roman"/>
              </a:rPr>
              <a:t>desiderava moltissimo trovare </a:t>
            </a:r>
            <a:r>
              <a:rPr sz="1200" dirty="0">
                <a:latin typeface="Times New Roman"/>
                <a:cs typeface="Times New Roman"/>
              </a:rPr>
              <a:t>un qualche modo </a:t>
            </a:r>
            <a:r>
              <a:rPr sz="1200" spc="-5" dirty="0">
                <a:latin typeface="Times New Roman"/>
                <a:cs typeface="Times New Roman"/>
              </a:rPr>
              <a:t>per ritirarsi con </a:t>
            </a:r>
            <a:r>
              <a:rPr sz="1200" dirty="0">
                <a:latin typeface="Times New Roman"/>
                <a:cs typeface="Times New Roman"/>
              </a:rPr>
              <a:t>discrezione da tutto il </a:t>
            </a:r>
            <a:r>
              <a:rPr sz="1200" spc="-5" dirty="0">
                <a:latin typeface="Times New Roman"/>
                <a:cs typeface="Times New Roman"/>
              </a:rPr>
              <a:t>movimento.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assicurarono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lusinghe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ritiro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salutato dai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avvenimento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troppo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portarono a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onori </a:t>
            </a:r>
            <a:r>
              <a:rPr sz="1200" spc="-5" dirty="0">
                <a:latin typeface="Times New Roman"/>
                <a:cs typeface="Times New Roman"/>
              </a:rPr>
              <a:t>dal Sinedrio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alla </a:t>
            </a:r>
            <a:r>
              <a:rPr sz="1200" dirty="0">
                <a:latin typeface="Times New Roman"/>
                <a:cs typeface="Times New Roman"/>
              </a:rPr>
              <a:t>fine  </a:t>
            </a:r>
            <a:r>
              <a:rPr sz="1200" spc="-5" dirty="0">
                <a:latin typeface="Times New Roman"/>
                <a:cs typeface="Times New Roman"/>
              </a:rPr>
              <a:t>sarebbe stato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cancellare l’ignominia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ben </a:t>
            </a:r>
            <a:r>
              <a:rPr sz="1200" dirty="0">
                <a:latin typeface="Times New Roman"/>
                <a:cs typeface="Times New Roman"/>
              </a:rPr>
              <a:t>intenzionata ma </a:t>
            </a:r>
            <a:r>
              <a:rPr sz="1200" spc="-5" dirty="0">
                <a:latin typeface="Times New Roman"/>
                <a:cs typeface="Times New Roman"/>
              </a:rPr>
              <a:t>“infelice associazione con dei Galilei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ignoranti”.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35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(1924.7) 177:4.3 </a:t>
            </a:r>
            <a:r>
              <a:rPr sz="1200" dirty="0">
                <a:latin typeface="Times New Roman"/>
                <a:cs typeface="Times New Roman"/>
              </a:rPr>
              <a:t>Giuda non </a:t>
            </a:r>
            <a:r>
              <a:rPr sz="1200" spc="-5" dirty="0">
                <a:latin typeface="Times New Roman"/>
                <a:cs typeface="Times New Roman"/>
              </a:rPr>
              <a:t>riusciva affatto </a:t>
            </a:r>
            <a:r>
              <a:rPr sz="1200" dirty="0">
                <a:latin typeface="Times New Roman"/>
                <a:cs typeface="Times New Roman"/>
              </a:rPr>
              <a:t>a credere che le potenti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fossero state </a:t>
            </a:r>
            <a:r>
              <a:rPr sz="1200" dirty="0">
                <a:latin typeface="Times New Roman"/>
                <a:cs typeface="Times New Roman"/>
              </a:rPr>
              <a:t>compiute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del </a:t>
            </a:r>
            <a:r>
              <a:rPr sz="1200" dirty="0">
                <a:latin typeface="Times New Roman"/>
                <a:cs typeface="Times New Roman"/>
              </a:rPr>
              <a:t>principe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demoni, 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oramai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convinto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esercitato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esaltare se stesso.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infine  </a:t>
            </a:r>
            <a:r>
              <a:rPr sz="1200" spc="-5" dirty="0">
                <a:latin typeface="Times New Roman"/>
                <a:cs typeface="Times New Roman"/>
              </a:rPr>
              <a:t>convinto che Gesù si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lasciato uccidere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dirigenti ebrei,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l’umiliante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identificato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movimento sconfitto. Egli </a:t>
            </a:r>
            <a:r>
              <a:rPr sz="1200" dirty="0">
                <a:latin typeface="Times New Roman"/>
                <a:cs typeface="Times New Roman"/>
              </a:rPr>
              <a:t>rifiutava di </a:t>
            </a:r>
            <a:r>
              <a:rPr sz="1200" spc="-5" dirty="0">
                <a:latin typeface="Times New Roman"/>
                <a:cs typeface="Times New Roman"/>
              </a:rPr>
              <a:t>accettare l’idea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apparente fallimento. Egli comprendeva </a:t>
            </a:r>
            <a:r>
              <a:rPr sz="1200" dirty="0">
                <a:latin typeface="Times New Roman"/>
                <a:cs typeface="Times New Roman"/>
              </a:rPr>
              <a:t>pienamente  la </a:t>
            </a:r>
            <a:r>
              <a:rPr sz="1200" spc="-5" dirty="0">
                <a:latin typeface="Times New Roman"/>
                <a:cs typeface="Times New Roman"/>
              </a:rPr>
              <a:t>fermezza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e la perspicacia 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maestosa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misericordiosa,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provò piacere dall’accettare,  seppure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l’insinuazione di uno </a:t>
            </a:r>
            <a:r>
              <a:rPr sz="1200" spc="-5" dirty="0">
                <a:latin typeface="Times New Roman"/>
                <a:cs typeface="Times New Roman"/>
              </a:rPr>
              <a:t>dei suoi parenti secondo </a:t>
            </a:r>
            <a:r>
              <a:rPr sz="1200" dirty="0">
                <a:latin typeface="Times New Roman"/>
                <a:cs typeface="Times New Roman"/>
              </a:rPr>
              <a:t>la quale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 fanatico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intenzionato, </a:t>
            </a:r>
            <a:r>
              <a:rPr sz="1200" spc="-5" dirty="0">
                <a:latin typeface="Times New Roman"/>
                <a:cs typeface="Times New Roman"/>
              </a:rPr>
              <a:t>era  probabilmente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mente; era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parso </a:t>
            </a:r>
            <a:r>
              <a:rPr sz="1200" dirty="0">
                <a:latin typeface="Times New Roman"/>
                <a:cs typeface="Times New Roman"/>
              </a:rPr>
              <a:t>una persona </a:t>
            </a:r>
            <a:r>
              <a:rPr sz="1200" spc="-5" dirty="0">
                <a:latin typeface="Times New Roman"/>
                <a:cs typeface="Times New Roman"/>
              </a:rPr>
              <a:t>strana 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incompresa.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(1925.1) 177:4.4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come mai prima, </a:t>
            </a:r>
            <a:r>
              <a:rPr sz="1200" dirty="0">
                <a:latin typeface="Times New Roman"/>
                <a:cs typeface="Times New Roman"/>
              </a:rPr>
              <a:t>Giuda cominciava a provare uno strano </a:t>
            </a:r>
            <a:r>
              <a:rPr sz="1200" spc="-5" dirty="0">
                <a:latin typeface="Times New Roman"/>
                <a:cs typeface="Times New Roman"/>
              </a:rPr>
              <a:t>risentimento perché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mai </a:t>
            </a:r>
            <a:r>
              <a:rPr sz="1200" spc="-5" dirty="0">
                <a:latin typeface="Times New Roman"/>
                <a:cs typeface="Times New Roman"/>
              </a:rPr>
              <a:t>assegnato  </a:t>
            </a:r>
            <a:r>
              <a:rPr sz="1200" dirty="0">
                <a:latin typeface="Times New Roman"/>
                <a:cs typeface="Times New Roman"/>
              </a:rPr>
              <a:t>una posizione di </a:t>
            </a:r>
            <a:r>
              <a:rPr sz="1200" spc="-5" dirty="0">
                <a:latin typeface="Times New Roman"/>
                <a:cs typeface="Times New Roman"/>
              </a:rPr>
              <a:t>maggiore riguardo. Egli </a:t>
            </a:r>
            <a:r>
              <a:rPr sz="1200" dirty="0">
                <a:latin typeface="Times New Roman"/>
                <a:cs typeface="Times New Roman"/>
              </a:rPr>
              <a:t>aveva sempre apprezzato </a:t>
            </a:r>
            <a:r>
              <a:rPr sz="1200" spc="-5" dirty="0">
                <a:latin typeface="Times New Roman"/>
                <a:cs typeface="Times New Roman"/>
              </a:rPr>
              <a:t>l’onore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tesoriere apostolico, ma ora </a:t>
            </a:r>
            <a:r>
              <a:rPr sz="1200" spc="-5" dirty="0">
                <a:latin typeface="Times New Roman"/>
                <a:cs typeface="Times New Roman"/>
              </a:rPr>
              <a:t>cominciava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sentire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apprezzato, che le </a:t>
            </a:r>
            <a:r>
              <a:rPr sz="1200" spc="-5" dirty="0">
                <a:latin typeface="Times New Roman"/>
                <a:cs typeface="Times New Roman"/>
              </a:rPr>
              <a:t>sue capacità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riconosciute. Egli fu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da indignazione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Pietro, 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erano stati onorati </a:t>
            </a:r>
            <a:r>
              <a:rPr sz="1200" dirty="0">
                <a:latin typeface="Times New Roman"/>
                <a:cs typeface="Times New Roman"/>
              </a:rPr>
              <a:t>da una stretta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Gesù,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questo momento, </a:t>
            </a:r>
            <a:r>
              <a:rPr sz="1200" spc="-5" dirty="0">
                <a:latin typeface="Times New Roman"/>
                <a:cs typeface="Times New Roman"/>
              </a:rPr>
              <a:t>mentre si dirigeva </a:t>
            </a:r>
            <a:r>
              <a:rPr sz="1200" dirty="0">
                <a:latin typeface="Times New Roman"/>
                <a:cs typeface="Times New Roman"/>
              </a:rPr>
              <a:t>verso la  </a:t>
            </a:r>
            <a:r>
              <a:rPr sz="1200" spc="-5" dirty="0">
                <a:latin typeface="Times New Roman"/>
                <a:cs typeface="Times New Roman"/>
              </a:rPr>
              <a:t>casa del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sacerdote, era </a:t>
            </a:r>
            <a:r>
              <a:rPr sz="1200" dirty="0">
                <a:latin typeface="Times New Roman"/>
                <a:cs typeface="Times New Roman"/>
              </a:rPr>
              <a:t>più propenso a </a:t>
            </a:r>
            <a:r>
              <a:rPr sz="1200" spc="-5" dirty="0">
                <a:latin typeface="Times New Roman"/>
                <a:cs typeface="Times New Roman"/>
              </a:rPr>
              <a:t>prendersela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che a pensare di </a:t>
            </a:r>
            <a:r>
              <a:rPr sz="1200" spc="-5" dirty="0">
                <a:latin typeface="Times New Roman"/>
                <a:cs typeface="Times New Roman"/>
              </a:rPr>
              <a:t>tradire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Ma soprattutto </a:t>
            </a:r>
            <a:r>
              <a:rPr sz="1200" dirty="0">
                <a:latin typeface="Times New Roman"/>
                <a:cs typeface="Times New Roman"/>
              </a:rPr>
              <a:t>e più di tutto,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allora un nuovo </a:t>
            </a:r>
            <a:r>
              <a:rPr sz="1200" spc="-5" dirty="0">
                <a:latin typeface="Times New Roman"/>
                <a:cs typeface="Times New Roman"/>
              </a:rPr>
              <a:t>pensiero dominante </a:t>
            </a:r>
            <a:r>
              <a:rPr sz="1200" dirty="0">
                <a:latin typeface="Times New Roman"/>
                <a:cs typeface="Times New Roman"/>
              </a:rPr>
              <a:t>cominciò ad </a:t>
            </a:r>
            <a:r>
              <a:rPr sz="1200" spc="-5" dirty="0">
                <a:latin typeface="Times New Roman"/>
                <a:cs typeface="Times New Roman"/>
              </a:rPr>
              <a:t>occupare </a:t>
            </a:r>
            <a:r>
              <a:rPr sz="1200" dirty="0">
                <a:latin typeface="Times New Roman"/>
                <a:cs typeface="Times New Roman"/>
              </a:rPr>
              <a:t>il primo posto </a:t>
            </a:r>
            <a:r>
              <a:rPr sz="1200" spc="-5" dirty="0">
                <a:latin typeface="Times New Roman"/>
                <a:cs typeface="Times New Roman"/>
              </a:rPr>
              <a:t>nella sua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63500" marR="8064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cosciente: egli </a:t>
            </a:r>
            <a:r>
              <a:rPr sz="1200" dirty="0">
                <a:latin typeface="Times New Roman"/>
                <a:cs typeface="Times New Roman"/>
              </a:rPr>
              <a:t>era partito </a:t>
            </a:r>
            <a:r>
              <a:rPr sz="1200" spc="-5" dirty="0">
                <a:latin typeface="Times New Roman"/>
                <a:cs typeface="Times New Roman"/>
              </a:rPr>
              <a:t>per procurare onori </a:t>
            </a:r>
            <a:r>
              <a:rPr sz="1200" dirty="0">
                <a:latin typeface="Times New Roman"/>
                <a:cs typeface="Times New Roman"/>
              </a:rPr>
              <a:t>per se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ciò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assicurato </a:t>
            </a:r>
            <a:r>
              <a:rPr sz="1200" dirty="0">
                <a:latin typeface="Times New Roman"/>
                <a:cs typeface="Times New Roman"/>
              </a:rPr>
              <a:t>prendendo </a:t>
            </a:r>
            <a:r>
              <a:rPr sz="1200" spc="-5" dirty="0">
                <a:latin typeface="Times New Roman"/>
                <a:cs typeface="Times New Roman"/>
              </a:rPr>
              <a:t>contemporaneamente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rivincita su coloro che avevano contribuito </a:t>
            </a:r>
            <a:r>
              <a:rPr sz="1200" dirty="0">
                <a:latin typeface="Times New Roman"/>
                <a:cs typeface="Times New Roman"/>
              </a:rPr>
              <a:t>alla più </a:t>
            </a:r>
            <a:r>
              <a:rPr sz="1200" spc="-5" dirty="0">
                <a:latin typeface="Times New Roman"/>
                <a:cs typeface="Times New Roman"/>
              </a:rPr>
              <a:t>grande delusione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vita,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meglio.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preda di un </a:t>
            </a:r>
            <a:r>
              <a:rPr sz="1200" spc="-5" dirty="0">
                <a:latin typeface="Times New Roman"/>
                <a:cs typeface="Times New Roman"/>
              </a:rPr>
              <a:t>terribile  insieme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confusione,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orgoglio,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disperazione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determinazione.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chiarire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per denaro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stava  </a:t>
            </a:r>
            <a:r>
              <a:rPr sz="1200" spc="-5" dirty="0">
                <a:latin typeface="Times New Roman"/>
                <a:cs typeface="Times New Roman"/>
              </a:rPr>
              <a:t>allora andando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Caifa per concordare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70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(1925.2) 177:4.5 </a:t>
            </a:r>
            <a:r>
              <a:rPr sz="1200" spc="-5" dirty="0">
                <a:latin typeface="Times New Roman"/>
                <a:cs typeface="Times New Roman"/>
              </a:rPr>
              <a:t>Mentre Giuda si avvicinava alla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Caifa, giunse alla </a:t>
            </a:r>
            <a:r>
              <a:rPr sz="1200" dirty="0">
                <a:latin typeface="Times New Roman"/>
                <a:cs typeface="Times New Roman"/>
              </a:rPr>
              <a:t>decisione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abbandonare Gesù </a:t>
            </a:r>
            <a:r>
              <a:rPr sz="1200" dirty="0">
                <a:latin typeface="Times New Roman"/>
                <a:cs typeface="Times New Roman"/>
              </a:rPr>
              <a:t>e i suoi compagni  </a:t>
            </a:r>
            <a:r>
              <a:rPr sz="1200" spc="-5" dirty="0">
                <a:latin typeface="Times New Roman"/>
                <a:cs typeface="Times New Roman"/>
              </a:rPr>
              <a:t>apostoli;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avendo così preso </a:t>
            </a:r>
            <a:r>
              <a:rPr sz="1200" dirty="0">
                <a:latin typeface="Times New Roman"/>
                <a:cs typeface="Times New Roman"/>
              </a:rPr>
              <a:t>la risoluzione di </a:t>
            </a:r>
            <a:r>
              <a:rPr sz="1200" spc="-5" dirty="0">
                <a:latin typeface="Times New Roman"/>
                <a:cs typeface="Times New Roman"/>
              </a:rPr>
              <a:t>disertare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del regno dei cieli, era determinato ad assicurarsi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 </a:t>
            </a:r>
            <a:r>
              <a:rPr sz="1200" dirty="0">
                <a:latin typeface="Times New Roman"/>
                <a:cs typeface="Times New Roman"/>
              </a:rPr>
              <a:t>possibile di </a:t>
            </a:r>
            <a:r>
              <a:rPr sz="1200" spc="-5" dirty="0">
                <a:latin typeface="Times New Roman"/>
                <a:cs typeface="Times New Roman"/>
              </a:rPr>
              <a:t>quell’onore </a:t>
            </a:r>
            <a:r>
              <a:rPr sz="1200" dirty="0">
                <a:latin typeface="Times New Roman"/>
                <a:cs typeface="Times New Roman"/>
              </a:rPr>
              <a:t>e di quella </a:t>
            </a:r>
            <a:r>
              <a:rPr sz="1200" spc="-5" dirty="0">
                <a:latin typeface="Times New Roman"/>
                <a:cs typeface="Times New Roman"/>
              </a:rPr>
              <a:t>gloria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sperato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ottenere quando </a:t>
            </a:r>
            <a:r>
              <a:rPr sz="1200" spc="-5" dirty="0">
                <a:latin typeface="Times New Roman"/>
                <a:cs typeface="Times New Roman"/>
              </a:rPr>
              <a:t>s’identificò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apostoli avevano </a:t>
            </a:r>
            <a:r>
              <a:rPr sz="1200" dirty="0">
                <a:latin typeface="Times New Roman"/>
                <a:cs typeface="Times New Roman"/>
              </a:rPr>
              <a:t>un tempo condiviso </a:t>
            </a:r>
            <a:r>
              <a:rPr sz="1200" spc="-5" dirty="0">
                <a:latin typeface="Times New Roman"/>
                <a:cs typeface="Times New Roman"/>
              </a:rPr>
              <a:t>questa ambizione con Giuda,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essi avevano imparato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ammirare </a:t>
            </a:r>
            <a:r>
              <a:rPr sz="1200" dirty="0">
                <a:latin typeface="Times New Roman"/>
                <a:cs typeface="Times New Roman"/>
              </a:rPr>
              <a:t>la verità e </a:t>
            </a:r>
            <a:r>
              <a:rPr sz="1200" spc="-5" dirty="0">
                <a:latin typeface="Times New Roman"/>
                <a:cs typeface="Times New Roman"/>
              </a:rPr>
              <a:t>ad amare Gesù, </a:t>
            </a:r>
            <a:r>
              <a:rPr sz="1200" dirty="0">
                <a:latin typeface="Times New Roman"/>
                <a:cs typeface="Times New Roman"/>
              </a:rPr>
              <a:t>almeno più di </a:t>
            </a:r>
            <a:r>
              <a:rPr sz="1200" spc="-5" dirty="0">
                <a:latin typeface="Times New Roman"/>
                <a:cs typeface="Times New Roman"/>
              </a:rPr>
              <a:t>quanto fece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(1925.3) 177:4.6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presentato </a:t>
            </a:r>
            <a:r>
              <a:rPr sz="1200" dirty="0">
                <a:latin typeface="Times New Roman"/>
                <a:cs typeface="Times New Roman"/>
              </a:rPr>
              <a:t>a Caifa e </a:t>
            </a:r>
            <a:r>
              <a:rPr sz="1200" spc="-5" dirty="0">
                <a:latin typeface="Times New Roman"/>
                <a:cs typeface="Times New Roman"/>
              </a:rPr>
              <a:t>ai dirigenti ebrei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cugino,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spiegò che </a:t>
            </a:r>
            <a:r>
              <a:rPr sz="1200" dirty="0">
                <a:latin typeface="Times New Roman"/>
                <a:cs typeface="Times New Roman"/>
              </a:rPr>
              <a:t>Giuda,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scoperto il </a:t>
            </a:r>
            <a:r>
              <a:rPr sz="1200" spc="-5" dirty="0">
                <a:latin typeface="Times New Roman"/>
                <a:cs typeface="Times New Roman"/>
              </a:rPr>
              <a:t>suo  errore nel </a:t>
            </a:r>
            <a:r>
              <a:rPr sz="1200" dirty="0">
                <a:latin typeface="Times New Roman"/>
                <a:cs typeface="Times New Roman"/>
              </a:rPr>
              <a:t>consentire di </a:t>
            </a:r>
            <a:r>
              <a:rPr sz="1200" spc="-5" dirty="0">
                <a:latin typeface="Times New Roman"/>
                <a:cs typeface="Times New Roman"/>
              </a:rPr>
              <a:t>essere sviato </a:t>
            </a:r>
            <a:r>
              <a:rPr sz="1200" dirty="0">
                <a:latin typeface="Times New Roman"/>
                <a:cs typeface="Times New Roman"/>
              </a:rPr>
              <a:t>dal sottile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arrivato 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desiderare </a:t>
            </a:r>
            <a:r>
              <a:rPr sz="1200" dirty="0">
                <a:latin typeface="Times New Roman"/>
                <a:cs typeface="Times New Roman"/>
              </a:rPr>
              <a:t>di fare un ripudio pubblico  </a:t>
            </a:r>
            <a:r>
              <a:rPr sz="1200" spc="-5" dirty="0">
                <a:latin typeface="Times New Roman"/>
                <a:cs typeface="Times New Roman"/>
              </a:rPr>
              <a:t>ed ufficiale della sua associazione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Galileo,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ristabilito nella fiducia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comunità  </a:t>
            </a:r>
            <a:r>
              <a:rPr sz="1200" spc="-5" dirty="0">
                <a:latin typeface="Times New Roman"/>
                <a:cs typeface="Times New Roman"/>
              </a:rPr>
              <a:t>dei suoi fratelli giudei. Questo portavoce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 proseguì spiegando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Giuda riconosceva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meglio per </a:t>
            </a:r>
            <a:r>
              <a:rPr sz="1200" dirty="0">
                <a:latin typeface="Times New Roman"/>
                <a:cs typeface="Times New Roman"/>
              </a:rPr>
              <a:t>la pace d’Israele  </a:t>
            </a:r>
            <a:r>
              <a:rPr sz="1200" spc="-5" dirty="0">
                <a:latin typeface="Times New Roman"/>
                <a:cs typeface="Times New Roman"/>
              </a:rPr>
              <a:t>che Gesù fosse messo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come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del suo dispiacere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aver partecipato </a:t>
            </a:r>
            <a:r>
              <a:rPr sz="1200" dirty="0">
                <a:latin typeface="Times New Roman"/>
                <a:cs typeface="Times New Roman"/>
              </a:rPr>
              <a:t>ad un tale movimento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sua sincerità </a:t>
            </a:r>
            <a:r>
              <a:rPr sz="1200" dirty="0">
                <a:latin typeface="Times New Roman"/>
                <a:cs typeface="Times New Roman"/>
              </a:rPr>
              <a:t>a tornare ora </a:t>
            </a:r>
            <a:r>
              <a:rPr sz="1200" spc="-5" dirty="0">
                <a:latin typeface="Times New Roman"/>
                <a:cs typeface="Times New Roman"/>
              </a:rPr>
              <a:t>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Mosè, era </a:t>
            </a:r>
            <a:r>
              <a:rPr sz="1200" dirty="0">
                <a:latin typeface="Times New Roman"/>
                <a:cs typeface="Times New Roman"/>
              </a:rPr>
              <a:t>venuto ad offrirsi al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poteva prendere accordi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che </a:t>
            </a:r>
            <a:r>
              <a:rPr sz="1200" dirty="0">
                <a:latin typeface="Times New Roman"/>
                <a:cs typeface="Times New Roman"/>
              </a:rPr>
              <a:t>aveva ordine di </a:t>
            </a:r>
            <a:r>
              <a:rPr sz="1200" spc="-5" dirty="0">
                <a:latin typeface="Times New Roman"/>
                <a:cs typeface="Times New Roman"/>
              </a:rPr>
              <a:t>arrestare Gesù, affinché potesse essere preso </a:t>
            </a:r>
            <a:r>
              <a:rPr sz="1200" dirty="0">
                <a:latin typeface="Times New Roman"/>
                <a:cs typeface="Times New Roman"/>
              </a:rPr>
              <a:t>in custodia senza </a:t>
            </a:r>
            <a:r>
              <a:rPr sz="1200" spc="-5" dirty="0">
                <a:latin typeface="Times New Roman"/>
                <a:cs typeface="Times New Roman"/>
              </a:rPr>
              <a:t>clamore, evitando così ogni pericolo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sollevare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rimandare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arresto </a:t>
            </a:r>
            <a:r>
              <a:rPr sz="1200" dirty="0">
                <a:latin typeface="Times New Roman"/>
                <a:cs typeface="Times New Roman"/>
              </a:rPr>
              <a:t>fino a dopo 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70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(1925.4) 177:4.7 </a:t>
            </a:r>
            <a:r>
              <a:rPr sz="1200" spc="-5" dirty="0">
                <a:latin typeface="Times New Roman"/>
                <a:cs typeface="Times New Roman"/>
              </a:rPr>
              <a:t>Quando suo cugino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presentò Giuda, </a:t>
            </a:r>
            <a:r>
              <a:rPr sz="1200" dirty="0">
                <a:latin typeface="Times New Roman"/>
                <a:cs typeface="Times New Roman"/>
              </a:rPr>
              <a:t>il quale, </a:t>
            </a:r>
            <a:r>
              <a:rPr sz="1200" spc="-5" dirty="0">
                <a:latin typeface="Times New Roman"/>
                <a:cs typeface="Times New Roman"/>
              </a:rPr>
              <a:t>avvicinatosi al sommo sacerdote, disse: “Tutto  quello che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cugino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io lo </a:t>
            </a:r>
            <a:r>
              <a:rPr sz="1200" spc="-5" dirty="0">
                <a:latin typeface="Times New Roman"/>
                <a:cs typeface="Times New Roman"/>
              </a:rPr>
              <a:t>farò,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cosa avete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darmi per questo </a:t>
            </a:r>
            <a:r>
              <a:rPr sz="1200" dirty="0">
                <a:latin typeface="Times New Roman"/>
                <a:cs typeface="Times New Roman"/>
              </a:rPr>
              <a:t>servizio?”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sembrò  discernere l’espressione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sdegno 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disgusto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passò sul viso dell’insensibile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vanitoso Caifa;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troppo 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vantarsi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desiderare ardentemente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soddisfare l’esaltazione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(1926.1) 177:4.8 </a:t>
            </a:r>
            <a:r>
              <a:rPr sz="1200" spc="-5" dirty="0">
                <a:latin typeface="Times New Roman"/>
                <a:cs typeface="Times New Roman"/>
              </a:rPr>
              <a:t>Allora Caifa guardò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“Giuda,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dal capitano delle guardie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prendi accordi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ufficiale  </a:t>
            </a:r>
            <a:r>
              <a:rPr sz="1200" spc="-5" dirty="0">
                <a:latin typeface="Times New Roman"/>
                <a:cs typeface="Times New Roman"/>
              </a:rPr>
              <a:t>perché ci </a:t>
            </a:r>
            <a:r>
              <a:rPr sz="1200" dirty="0">
                <a:latin typeface="Times New Roman"/>
                <a:cs typeface="Times New Roman"/>
              </a:rPr>
              <a:t>conduca il tuo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questa sera o domani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egli sarà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da te nelle nostre mani, </a:t>
            </a:r>
            <a:r>
              <a:rPr sz="1200" spc="-5" dirty="0">
                <a:latin typeface="Times New Roman"/>
                <a:cs typeface="Times New Roman"/>
              </a:rPr>
              <a:t>riceverai </a:t>
            </a:r>
            <a:r>
              <a:rPr sz="1200" dirty="0">
                <a:latin typeface="Times New Roman"/>
                <a:cs typeface="Times New Roman"/>
              </a:rPr>
              <a:t>la tua  </a:t>
            </a:r>
            <a:r>
              <a:rPr sz="1200" spc="-5" dirty="0">
                <a:latin typeface="Times New Roman"/>
                <a:cs typeface="Times New Roman"/>
              </a:rPr>
              <a:t>ricompensa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servizio.” </a:t>
            </a:r>
            <a:r>
              <a:rPr sz="1200" spc="-5" dirty="0">
                <a:latin typeface="Times New Roman"/>
                <a:cs typeface="Times New Roman"/>
              </a:rPr>
              <a:t>Dopo aver </a:t>
            </a:r>
            <a:r>
              <a:rPr sz="1200" dirty="0">
                <a:latin typeface="Times New Roman"/>
                <a:cs typeface="Times New Roman"/>
              </a:rPr>
              <a:t>udito </a:t>
            </a:r>
            <a:r>
              <a:rPr sz="1200" spc="-5" dirty="0">
                <a:latin typeface="Times New Roman"/>
                <a:cs typeface="Times New Roman"/>
              </a:rPr>
              <a:t>ciò, Giuda lasciò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per consigliarsi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capitano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975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890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delle guardie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 sul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catturare </a:t>
            </a:r>
            <a:r>
              <a:rPr sz="1200" dirty="0">
                <a:latin typeface="Times New Roman"/>
                <a:cs typeface="Times New Roman"/>
              </a:rPr>
              <a:t>Gesù. Giuda </a:t>
            </a:r>
            <a:r>
              <a:rPr sz="1200" spc="-5" dirty="0">
                <a:latin typeface="Times New Roman"/>
                <a:cs typeface="Times New Roman"/>
              </a:rPr>
              <a:t>sapeva 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assente </a:t>
            </a:r>
            <a:r>
              <a:rPr sz="1200" dirty="0">
                <a:latin typeface="Times New Roman"/>
                <a:cs typeface="Times New Roman"/>
              </a:rPr>
              <a:t>dal campo e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alcuna idea  di quando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tornato </a:t>
            </a:r>
            <a:r>
              <a:rPr sz="1200" spc="-5" dirty="0">
                <a:latin typeface="Times New Roman"/>
                <a:cs typeface="Times New Roman"/>
              </a:rPr>
              <a:t>quella sera,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essi concordarono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arrestare Gesù </a:t>
            </a:r>
            <a:r>
              <a:rPr sz="1200" dirty="0">
                <a:latin typeface="Times New Roman"/>
                <a:cs typeface="Times New Roman"/>
              </a:rPr>
              <a:t>la sera </a:t>
            </a:r>
            <a:r>
              <a:rPr sz="1200" spc="-5" dirty="0">
                <a:latin typeface="Times New Roman"/>
                <a:cs typeface="Times New Roman"/>
              </a:rPr>
              <a:t>successiva (giovedì)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popolo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in visita </a:t>
            </a:r>
            <a:r>
              <a:rPr sz="1200" spc="-5" dirty="0">
                <a:latin typeface="Times New Roman"/>
                <a:cs typeface="Times New Roman"/>
              </a:rPr>
              <a:t>si fossero ritirati 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(1926.2) 177:4.9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ritornò al campo </a:t>
            </a:r>
            <a:r>
              <a:rPr sz="1200" dirty="0">
                <a:latin typeface="Times New Roman"/>
                <a:cs typeface="Times New Roman"/>
              </a:rPr>
              <a:t>dai suoi associati </a:t>
            </a:r>
            <a:r>
              <a:rPr sz="1200" spc="-5" dirty="0">
                <a:latin typeface="Times New Roman"/>
                <a:cs typeface="Times New Roman"/>
              </a:rPr>
              <a:t>inebriato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grandezza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come non ne aveva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Egli si era </a:t>
            </a:r>
            <a:r>
              <a:rPr sz="1200" dirty="0">
                <a:latin typeface="Times New Roman"/>
                <a:cs typeface="Times New Roman"/>
              </a:rPr>
              <a:t>unito a </a:t>
            </a:r>
            <a:r>
              <a:rPr sz="1200" spc="-5" dirty="0">
                <a:latin typeface="Times New Roman"/>
                <a:cs typeface="Times New Roman"/>
              </a:rPr>
              <a:t>Gesù nella </a:t>
            </a:r>
            <a:r>
              <a:rPr sz="1200" dirty="0">
                <a:latin typeface="Times New Roman"/>
                <a:cs typeface="Times New Roman"/>
              </a:rPr>
              <a:t>speranza 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uomo nel nuovo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si </a:t>
            </a:r>
            <a:r>
              <a:rPr sz="1200" dirty="0">
                <a:latin typeface="Times New Roman"/>
                <a:cs typeface="Times New Roman"/>
              </a:rPr>
              <a:t>rese </a:t>
            </a:r>
            <a:r>
              <a:rPr sz="1200" spc="-5" dirty="0">
                <a:latin typeface="Times New Roman"/>
                <a:cs typeface="Times New Roman"/>
              </a:rPr>
              <a:t>conto 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sperato. Ma si compiacque </a:t>
            </a:r>
            <a:r>
              <a:rPr sz="1200" dirty="0">
                <a:latin typeface="Times New Roman"/>
                <a:cs typeface="Times New Roman"/>
              </a:rPr>
              <a:t>di essere così </a:t>
            </a:r>
            <a:r>
              <a:rPr sz="1200" spc="-5" dirty="0">
                <a:latin typeface="Times New Roman"/>
                <a:cs typeface="Times New Roman"/>
              </a:rPr>
              <a:t>sagace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barattare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1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delusione per </a:t>
            </a:r>
            <a:r>
              <a:rPr sz="1200" dirty="0">
                <a:latin typeface="Times New Roman"/>
                <a:cs typeface="Times New Roman"/>
              </a:rPr>
              <a:t>non aver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in un 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sperato con la </a:t>
            </a:r>
            <a:r>
              <a:rPr sz="1200" spc="-5" dirty="0">
                <a:latin typeface="Times New Roman"/>
                <a:cs typeface="Times New Roman"/>
              </a:rPr>
              <a:t>realizzazione immediata </a:t>
            </a:r>
            <a:r>
              <a:rPr sz="1200" dirty="0">
                <a:latin typeface="Times New Roman"/>
                <a:cs typeface="Times New Roman"/>
              </a:rPr>
              <a:t>di onori e di </a:t>
            </a:r>
            <a:r>
              <a:rPr sz="1200" spc="-5" dirty="0">
                <a:latin typeface="Times New Roman"/>
                <a:cs typeface="Times New Roman"/>
              </a:rPr>
              <a:t>ricompense nel  vecchio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che ora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credeva sarebbe </a:t>
            </a:r>
            <a:r>
              <a:rPr sz="1200" spc="-5" dirty="0">
                <a:latin typeface="Times New Roman"/>
                <a:cs typeface="Times New Roman"/>
              </a:rPr>
              <a:t>sopravvissuto </a:t>
            </a:r>
            <a:r>
              <a:rPr sz="1200" dirty="0">
                <a:latin typeface="Times New Roman"/>
                <a:cs typeface="Times New Roman"/>
              </a:rPr>
              <a:t>e che era </a:t>
            </a:r>
            <a:r>
              <a:rPr sz="1200" spc="-5" dirty="0">
                <a:latin typeface="Times New Roman"/>
                <a:cs typeface="Times New Roman"/>
              </a:rPr>
              <a:t>certo avrebbe </a:t>
            </a:r>
            <a:r>
              <a:rPr sz="1200" dirty="0">
                <a:latin typeface="Times New Roman"/>
                <a:cs typeface="Times New Roman"/>
              </a:rPr>
              <a:t>distrutto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rappresentava.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movente </a:t>
            </a:r>
            <a:r>
              <a:rPr sz="1200" spc="-5" dirty="0">
                <a:latin typeface="Times New Roman"/>
                <a:cs typeface="Times New Roman"/>
              </a:rPr>
              <a:t>d’intenzione cosciente, </a:t>
            </a:r>
            <a:r>
              <a:rPr sz="1200" dirty="0">
                <a:latin typeface="Times New Roman"/>
                <a:cs typeface="Times New Roman"/>
              </a:rPr>
              <a:t>il tradimento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Giuda fu l’atto </a:t>
            </a:r>
            <a:r>
              <a:rPr sz="1200" dirty="0">
                <a:latin typeface="Times New Roman"/>
                <a:cs typeface="Times New Roman"/>
              </a:rPr>
              <a:t>vile di un </a:t>
            </a:r>
            <a:r>
              <a:rPr sz="1200" spc="-5" dirty="0">
                <a:latin typeface="Times New Roman"/>
                <a:cs typeface="Times New Roman"/>
              </a:rPr>
              <a:t>disertore  egoista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solo pensiero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sicurezza e </a:t>
            </a:r>
            <a:r>
              <a:rPr sz="1200" spc="-5" dirty="0">
                <a:latin typeface="Times New Roman"/>
                <a:cs typeface="Times New Roman"/>
              </a:rPr>
              <a:t>glorificazione, indipendentemente dai </a:t>
            </a:r>
            <a:r>
              <a:rPr sz="1200" dirty="0">
                <a:latin typeface="Times New Roman"/>
                <a:cs typeface="Times New Roman"/>
              </a:rPr>
              <a:t>risultati della </a:t>
            </a:r>
            <a:r>
              <a:rPr sz="1200" spc="-5" dirty="0">
                <a:latin typeface="Times New Roman"/>
                <a:cs typeface="Times New Roman"/>
              </a:rPr>
              <a:t>sua condotta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Maestro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vecchi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(1926.3) 177:4.10 </a:t>
            </a:r>
            <a:r>
              <a:rPr sz="1200" spc="-5" dirty="0">
                <a:latin typeface="Times New Roman"/>
                <a:cs typeface="Times New Roman"/>
              </a:rPr>
              <a:t>Ma era sempre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così. </a:t>
            </a:r>
            <a:r>
              <a:rPr sz="1200" dirty="0">
                <a:latin typeface="Times New Roman"/>
                <a:cs typeface="Times New Roman"/>
              </a:rPr>
              <a:t>Giuda era impegnato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in questa </a:t>
            </a:r>
            <a:r>
              <a:rPr sz="1200" spc="-5" dirty="0">
                <a:latin typeface="Times New Roman"/>
                <a:cs typeface="Times New Roman"/>
              </a:rPr>
              <a:t>coscienza deliberata, persistente, </a:t>
            </a:r>
            <a:r>
              <a:rPr sz="1200" dirty="0">
                <a:latin typeface="Times New Roman"/>
                <a:cs typeface="Times New Roman"/>
              </a:rPr>
              <a:t>egoistica e  </a:t>
            </a:r>
            <a:r>
              <a:rPr sz="1200" spc="-5" dirty="0">
                <a:latin typeface="Times New Roman"/>
                <a:cs typeface="Times New Roman"/>
              </a:rPr>
              <a:t>vendicativa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accumulare progressivamente nelle sua mente,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intrattenere nel suo cuore, questi </a:t>
            </a:r>
            <a:r>
              <a:rPr sz="1200" dirty="0">
                <a:latin typeface="Times New Roman"/>
                <a:cs typeface="Times New Roman"/>
              </a:rPr>
              <a:t>desideri odiosi e perversi di  </a:t>
            </a:r>
            <a:r>
              <a:rPr sz="1200" spc="-5" dirty="0">
                <a:latin typeface="Times New Roman"/>
                <a:cs typeface="Times New Roman"/>
              </a:rPr>
              <a:t>vendetta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d’infedeltà. Gesù amava Giuda ed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lui quanto amava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fidava </a:t>
            </a:r>
            <a:r>
              <a:rPr sz="1200" spc="-5" dirty="0">
                <a:latin typeface="Times New Roman"/>
                <a:cs typeface="Times New Roman"/>
              </a:rPr>
              <a:t>degli altri apostoli,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Giuda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63500" marR="1549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manifestava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leale e non provava un amore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in ricambio. 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dannosa può divenire </a:t>
            </a:r>
            <a:r>
              <a:rPr sz="1200" spc="-5" dirty="0">
                <a:latin typeface="Times New Roman"/>
                <a:cs typeface="Times New Roman"/>
              </a:rPr>
              <a:t>l’ambizione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 sposa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con l’egocentrismo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supremamente </a:t>
            </a:r>
            <a:r>
              <a:rPr sz="1200" dirty="0">
                <a:latin typeface="Times New Roman"/>
                <a:cs typeface="Times New Roman"/>
              </a:rPr>
              <a:t>motivata da </a:t>
            </a:r>
            <a:r>
              <a:rPr sz="1200" spc="-5" dirty="0">
                <a:latin typeface="Times New Roman"/>
                <a:cs typeface="Times New Roman"/>
              </a:rPr>
              <a:t>un’astiosa vendetta </a:t>
            </a:r>
            <a:r>
              <a:rPr sz="1200" dirty="0">
                <a:latin typeface="Times New Roman"/>
                <a:cs typeface="Times New Roman"/>
              </a:rPr>
              <a:t>covata a </a:t>
            </a:r>
            <a:r>
              <a:rPr sz="1200" spc="-5" dirty="0">
                <a:latin typeface="Times New Roman"/>
                <a:cs typeface="Times New Roman"/>
              </a:rPr>
              <a:t>lungo! Quale </a:t>
            </a:r>
            <a:r>
              <a:rPr sz="1200" dirty="0">
                <a:latin typeface="Times New Roman"/>
                <a:cs typeface="Times New Roman"/>
              </a:rPr>
              <a:t>cosa opprimente è  la </a:t>
            </a:r>
            <a:r>
              <a:rPr sz="1200" spc="-5" dirty="0">
                <a:latin typeface="Times New Roman"/>
                <a:cs typeface="Times New Roman"/>
              </a:rPr>
              <a:t>delusione nella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quelle persone </a:t>
            </a:r>
            <a:r>
              <a:rPr sz="1200" dirty="0">
                <a:latin typeface="Times New Roman"/>
                <a:cs typeface="Times New Roman"/>
              </a:rPr>
              <a:t>insensate </a:t>
            </a:r>
            <a:r>
              <a:rPr sz="1200" spc="-5" dirty="0">
                <a:latin typeface="Times New Roman"/>
                <a:cs typeface="Times New Roman"/>
              </a:rPr>
              <a:t>che, fissando </a:t>
            </a:r>
            <a:r>
              <a:rPr sz="1200" dirty="0">
                <a:latin typeface="Times New Roman"/>
                <a:cs typeface="Times New Roman"/>
              </a:rPr>
              <a:t>il loro sguardo sulle </a:t>
            </a:r>
            <a:r>
              <a:rPr sz="1200" spc="-5" dirty="0">
                <a:latin typeface="Times New Roman"/>
                <a:cs typeface="Times New Roman"/>
              </a:rPr>
              <a:t>attrattive </a:t>
            </a:r>
            <a:r>
              <a:rPr sz="1200" dirty="0">
                <a:latin typeface="Times New Roman"/>
                <a:cs typeface="Times New Roman"/>
              </a:rPr>
              <a:t>illusorie </a:t>
            </a:r>
            <a:r>
              <a:rPr sz="1200" spc="-5" dirty="0">
                <a:latin typeface="Times New Roman"/>
                <a:cs typeface="Times New Roman"/>
              </a:rPr>
              <a:t>ed evanescenti </a:t>
            </a:r>
            <a:r>
              <a:rPr sz="1200" spc="1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tempo,</a:t>
            </a:r>
            <a:endParaRPr sz="1200">
              <a:latin typeface="Times New Roman"/>
              <a:cs typeface="Times New Roman"/>
            </a:endParaRPr>
          </a:p>
          <a:p>
            <a:pPr marL="63500" marR="6286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divengono cieche al raggiungimento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reale delle realizzazioni perpetue dei </a:t>
            </a:r>
            <a:r>
              <a:rPr sz="1200" dirty="0">
                <a:latin typeface="Times New Roman"/>
                <a:cs typeface="Times New Roman"/>
              </a:rPr>
              <a:t>mondi eterni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divini e di </a:t>
            </a:r>
            <a:r>
              <a:rPr sz="1200" spc="-5" dirty="0">
                <a:latin typeface="Times New Roman"/>
                <a:cs typeface="Times New Roman"/>
              </a:rPr>
              <a:t>vere  realtà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mente Giuda bramava </a:t>
            </a:r>
            <a:r>
              <a:rPr sz="1200" spc="-5" dirty="0">
                <a:latin typeface="Times New Roman"/>
                <a:cs typeface="Times New Roman"/>
              </a:rPr>
              <a:t>gli onori terreni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con tutto il </a:t>
            </a:r>
            <a:r>
              <a:rPr sz="1200" spc="-5" dirty="0">
                <a:latin typeface="Times New Roman"/>
                <a:cs typeface="Times New Roman"/>
              </a:rPr>
              <a:t>suo cuore.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 altri apostoli desideravano ardentemente questi </a:t>
            </a:r>
            <a:r>
              <a:rPr sz="1200" dirty="0">
                <a:latin typeface="Times New Roman"/>
                <a:cs typeface="Times New Roman"/>
              </a:rPr>
              <a:t>stessi </a:t>
            </a:r>
            <a:r>
              <a:rPr sz="1200" spc="-5" dirty="0">
                <a:latin typeface="Times New Roman"/>
                <a:cs typeface="Times New Roman"/>
              </a:rPr>
              <a:t>onori terreni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loro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essi amavano Gesù </a:t>
            </a:r>
            <a:r>
              <a:rPr sz="1200" dirty="0">
                <a:latin typeface="Times New Roman"/>
                <a:cs typeface="Times New Roman"/>
              </a:rPr>
              <a:t>e stavano 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meglio per imparare ad amare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verità che insegnava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276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tanti animali </a:t>
            </a:r>
            <a:r>
              <a:rPr sz="1200" spc="-5" dirty="0">
                <a:latin typeface="Times New Roman"/>
                <a:cs typeface="Times New Roman"/>
              </a:rPr>
              <a:t>innocenti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indifesi. </a:t>
            </a:r>
            <a:r>
              <a:rPr sz="1200" dirty="0">
                <a:latin typeface="Times New Roman"/>
                <a:cs typeface="Times New Roman"/>
              </a:rPr>
              <a:t>E suo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bene, dall’espressione del viso del ragazzo,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risposte ed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soddisfacenti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profondità </a:t>
            </a:r>
            <a:r>
              <a:rPr sz="1200" dirty="0">
                <a:latin typeface="Times New Roman"/>
                <a:cs typeface="Times New Roman"/>
              </a:rPr>
              <a:t>di pensiero e </a:t>
            </a:r>
            <a:r>
              <a:rPr sz="1200" spc="-5" dirty="0">
                <a:latin typeface="Times New Roman"/>
                <a:cs typeface="Times New Roman"/>
              </a:rPr>
              <a:t>l’acutezza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ragionamento </a:t>
            </a:r>
            <a:r>
              <a:rPr sz="1200" dirty="0">
                <a:latin typeface="Times New Roman"/>
                <a:cs typeface="Times New Roman"/>
              </a:rPr>
              <a:t>di suo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(1376.1) 124:6.15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vigilia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un flusso d’illuminazione </a:t>
            </a:r>
            <a:r>
              <a:rPr sz="1200" spc="-5" dirty="0">
                <a:latin typeface="Times New Roman"/>
                <a:cs typeface="Times New Roman"/>
              </a:rPr>
              <a:t>spirituale attraversò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fece  </a:t>
            </a:r>
            <a:r>
              <a:rPr sz="1200" spc="-5" dirty="0">
                <a:latin typeface="Times New Roman"/>
                <a:cs typeface="Times New Roman"/>
              </a:rPr>
              <a:t>debordare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dirty="0">
                <a:latin typeface="Times New Roman"/>
                <a:cs typeface="Times New Roman"/>
              </a:rPr>
              <a:t>umano di pietà </a:t>
            </a:r>
            <a:r>
              <a:rPr sz="1200" spc="-5" dirty="0">
                <a:latin typeface="Times New Roman"/>
                <a:cs typeface="Times New Roman"/>
              </a:rPr>
              <a:t>affettuosa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cieche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moralmente </a:t>
            </a:r>
            <a:r>
              <a:rPr sz="1200" dirty="0">
                <a:latin typeface="Times New Roman"/>
                <a:cs typeface="Times New Roman"/>
              </a:rPr>
              <a:t>ignoranti </a:t>
            </a:r>
            <a:r>
              <a:rPr sz="1200" spc="-5" dirty="0">
                <a:latin typeface="Times New Roman"/>
                <a:cs typeface="Times New Roman"/>
              </a:rPr>
              <a:t>riunite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celebrazione  della commemorazione dell’antica Pasqua. Questo fu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giorni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straordinari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trascorse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carne;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notte,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carriera terrena, gli </a:t>
            </a:r>
            <a:r>
              <a:rPr sz="1200" dirty="0">
                <a:latin typeface="Times New Roman"/>
                <a:cs typeface="Times New Roman"/>
              </a:rPr>
              <a:t>apparve un </a:t>
            </a:r>
            <a:r>
              <a:rPr sz="1200" spc="-5" dirty="0">
                <a:latin typeface="Times New Roman"/>
                <a:cs typeface="Times New Roman"/>
              </a:rPr>
              <a:t>messaggero speciale </a:t>
            </a:r>
            <a:r>
              <a:rPr sz="1200" dirty="0">
                <a:latin typeface="Times New Roman"/>
                <a:cs typeface="Times New Roman"/>
              </a:rPr>
              <a:t>inviato da </a:t>
            </a:r>
            <a:r>
              <a:rPr sz="1200" spc="-5" dirty="0">
                <a:latin typeface="Times New Roman"/>
                <a:cs typeface="Times New Roman"/>
              </a:rPr>
              <a:t>Salvington, incaricato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Emanuele, che disse: “L’ora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venuta. </a:t>
            </a:r>
            <a:r>
              <a:rPr sz="1200" dirty="0">
                <a:latin typeface="Times New Roman"/>
                <a:cs typeface="Times New Roman"/>
              </a:rPr>
              <a:t>È tempo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cominci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occuparti </a:t>
            </a:r>
            <a:r>
              <a:rPr sz="1200" spc="-5" dirty="0">
                <a:latin typeface="Times New Roman"/>
                <a:cs typeface="Times New Roman"/>
              </a:rPr>
              <a:t>degli affari </a:t>
            </a:r>
            <a:r>
              <a:rPr sz="1200" dirty="0">
                <a:latin typeface="Times New Roman"/>
                <a:cs typeface="Times New Roman"/>
              </a:rPr>
              <a:t>di tuo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(1376.2) 124:6.16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ancor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pesanti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ricadessero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sue giovani </a:t>
            </a:r>
            <a:r>
              <a:rPr sz="1200" dirty="0">
                <a:latin typeface="Times New Roman"/>
                <a:cs typeface="Times New Roman"/>
              </a:rPr>
              <a:t>spalle,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</a:t>
            </a:r>
            <a:endParaRPr sz="1200">
              <a:latin typeface="Times New Roman"/>
              <a:cs typeface="Times New Roman"/>
            </a:endParaRPr>
          </a:p>
          <a:p>
            <a:pPr marL="76200" marR="14224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arrivava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per ricordare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tredici anni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l’ora di cominciare a riprendere  le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universo. Questo </a:t>
            </a:r>
            <a:r>
              <a:rPr sz="1200" dirty="0">
                <a:latin typeface="Times New Roman"/>
                <a:cs typeface="Times New Roman"/>
              </a:rPr>
              <a:t>fu il primo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successione di </a:t>
            </a:r>
            <a:r>
              <a:rPr sz="1200" spc="-5" dirty="0">
                <a:latin typeface="Times New Roman"/>
                <a:cs typeface="Times New Roman"/>
              </a:rPr>
              <a:t>eventi che </a:t>
            </a:r>
            <a:r>
              <a:rPr sz="1200" dirty="0">
                <a:latin typeface="Times New Roman"/>
                <a:cs typeface="Times New Roman"/>
              </a:rPr>
              <a:t>culminarono </a:t>
            </a:r>
            <a:r>
              <a:rPr sz="1200" spc="-5" dirty="0">
                <a:latin typeface="Times New Roman"/>
                <a:cs typeface="Times New Roman"/>
              </a:rPr>
              <a:t>alla fine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conferimento del </a:t>
            </a:r>
            <a:r>
              <a:rPr sz="1200" spc="-5" dirty="0">
                <a:latin typeface="Times New Roman"/>
                <a:cs typeface="Times New Roman"/>
              </a:rPr>
              <a:t>Figlio su 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riporre </a:t>
            </a:r>
            <a:r>
              <a:rPr sz="1200" spc="-5" dirty="0">
                <a:latin typeface="Times New Roman"/>
                <a:cs typeface="Times New Roman"/>
              </a:rPr>
              <a:t>“il governo 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sulle sue spalle </a:t>
            </a:r>
            <a:r>
              <a:rPr sz="1200" dirty="0">
                <a:latin typeface="Times New Roman"/>
                <a:cs typeface="Times New Roman"/>
              </a:rPr>
              <a:t>umane 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(1376.3) 124:6.17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tempo passava, il </a:t>
            </a:r>
            <a:r>
              <a:rPr sz="1200" spc="-5" dirty="0">
                <a:latin typeface="Times New Roman"/>
                <a:cs typeface="Times New Roman"/>
              </a:rPr>
              <a:t>mistero dell’incarnazione diveniva per </a:t>
            </a:r>
            <a:r>
              <a:rPr sz="1200" dirty="0">
                <a:latin typeface="Times New Roman"/>
                <a:cs typeface="Times New Roman"/>
              </a:rPr>
              <a:t>tutti noi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insondabile.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malapena comprendevamo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ragazzo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comprendiamo oggi come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stesso Figlio </a:t>
            </a:r>
            <a:r>
              <a:rPr sz="1200" dirty="0">
                <a:latin typeface="Times New Roman"/>
                <a:cs typeface="Times New Roman"/>
              </a:rPr>
              <a:t>Creatore e lo spirito di </a:t>
            </a:r>
            <a:r>
              <a:rPr sz="1200" spc="-5" dirty="0">
                <a:latin typeface="Times New Roman"/>
                <a:cs typeface="Times New Roman"/>
              </a:rPr>
              <a:t>suo Padre del </a:t>
            </a:r>
            <a:r>
              <a:rPr sz="1200" dirty="0">
                <a:latin typeface="Times New Roman"/>
                <a:cs typeface="Times New Roman"/>
              </a:rPr>
              <a:t>Paradiso sono </a:t>
            </a:r>
            <a:r>
              <a:rPr sz="1200" spc="-5" dirty="0">
                <a:latin typeface="Times New Roman"/>
                <a:cs typeface="Times New Roman"/>
              </a:rPr>
              <a:t>associati alle anime dell’umanità.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</a:t>
            </a:r>
            <a:r>
              <a:rPr sz="1200" dirty="0">
                <a:latin typeface="Times New Roman"/>
                <a:cs typeface="Times New Roman"/>
              </a:rPr>
              <a:t>tempo  noi </a:t>
            </a:r>
            <a:r>
              <a:rPr sz="1200" spc="-5" dirty="0">
                <a:latin typeface="Times New Roman"/>
                <a:cs typeface="Times New Roman"/>
              </a:rPr>
              <a:t>potevamo vedere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viveva la sua vita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discerneva </a:t>
            </a:r>
            <a:r>
              <a:rPr sz="1200" spc="-5" dirty="0">
                <a:latin typeface="Times New Roman"/>
                <a:cs typeface="Times New Roman"/>
              </a:rPr>
              <a:t>sempre meglio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riposava </a:t>
            </a:r>
            <a:r>
              <a:rPr sz="1200" dirty="0">
                <a:latin typeface="Times New Roman"/>
                <a:cs typeface="Times New Roman"/>
              </a:rPr>
              <a:t>sulle sue spalle.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32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8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(1926.4) 177:4.11 </a:t>
            </a:r>
            <a:r>
              <a:rPr sz="1200" dirty="0">
                <a:latin typeface="Times New Roman"/>
                <a:cs typeface="Times New Roman"/>
              </a:rPr>
              <a:t>Giuda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non lo </a:t>
            </a:r>
            <a:r>
              <a:rPr sz="1200" spc="-5" dirty="0">
                <a:latin typeface="Times New Roman"/>
                <a:cs typeface="Times New Roman"/>
              </a:rPr>
              <a:t>realizzava,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sempre </a:t>
            </a:r>
            <a:r>
              <a:rPr sz="1200" spc="-5" dirty="0">
                <a:latin typeface="Times New Roman"/>
                <a:cs typeface="Times New Roman"/>
              </a:rPr>
              <a:t>criticato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subcosciente </a:t>
            </a:r>
            <a:r>
              <a:rPr sz="1200" dirty="0">
                <a:latin typeface="Times New Roman"/>
                <a:cs typeface="Times New Roman"/>
              </a:rPr>
              <a:t>da quando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decapitato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Erode. Nel profondo del suo </a:t>
            </a:r>
            <a:r>
              <a:rPr sz="1200" dirty="0">
                <a:latin typeface="Times New Roman"/>
                <a:cs typeface="Times New Roman"/>
              </a:rPr>
              <a:t>cuore Giuda </a:t>
            </a:r>
            <a:r>
              <a:rPr sz="1200" spc="-5" dirty="0">
                <a:latin typeface="Times New Roman"/>
                <a:cs typeface="Times New Roman"/>
              </a:rPr>
              <a:t>si risentì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del 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 salvato Giovanni.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deve dimenticare </a:t>
            </a:r>
            <a:r>
              <a:rPr sz="1200" dirty="0">
                <a:latin typeface="Times New Roman"/>
                <a:cs typeface="Times New Roman"/>
              </a:rPr>
              <a:t>che Giuda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un discepolo di Giovanni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seguace </a:t>
            </a:r>
            <a:r>
              <a:rPr sz="1200" dirty="0">
                <a:latin typeface="Times New Roman"/>
                <a:cs typeface="Times New Roman"/>
              </a:rPr>
              <a:t>di Gesù. E  tutto questo insieme di </a:t>
            </a:r>
            <a:r>
              <a:rPr sz="1200" spc="-5" dirty="0">
                <a:latin typeface="Times New Roman"/>
                <a:cs typeface="Times New Roman"/>
              </a:rPr>
              <a:t>risentimento </a:t>
            </a:r>
            <a:r>
              <a:rPr sz="1200" dirty="0">
                <a:latin typeface="Times New Roman"/>
                <a:cs typeface="Times New Roman"/>
              </a:rPr>
              <a:t>umano e di </a:t>
            </a:r>
            <a:r>
              <a:rPr sz="1200" spc="-5" dirty="0">
                <a:latin typeface="Times New Roman"/>
                <a:cs typeface="Times New Roman"/>
              </a:rPr>
              <a:t>amara delusione che </a:t>
            </a:r>
            <a:r>
              <a:rPr sz="1200" dirty="0">
                <a:latin typeface="Times New Roman"/>
                <a:cs typeface="Times New Roman"/>
              </a:rPr>
              <a:t>Giuda aveva </a:t>
            </a:r>
            <a:r>
              <a:rPr sz="1200" spc="-5" dirty="0">
                <a:latin typeface="Times New Roman"/>
                <a:cs typeface="Times New Roman"/>
              </a:rPr>
              <a:t>accumulato </a:t>
            </a:r>
            <a:r>
              <a:rPr sz="1200" dirty="0">
                <a:latin typeface="Times New Roman"/>
                <a:cs typeface="Times New Roman"/>
              </a:rPr>
              <a:t>nel suo </a:t>
            </a:r>
            <a:r>
              <a:rPr sz="1200" spc="-5" dirty="0">
                <a:latin typeface="Times New Roman"/>
                <a:cs typeface="Times New Roman"/>
              </a:rPr>
              <a:t>animo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odio </a:t>
            </a:r>
            <a:r>
              <a:rPr sz="1200" spc="-5" dirty="0">
                <a:latin typeface="Times New Roman"/>
                <a:cs typeface="Times New Roman"/>
              </a:rPr>
              <a:t>era  ora ben </a:t>
            </a:r>
            <a:r>
              <a:rPr sz="1200" dirty="0">
                <a:latin typeface="Times New Roman"/>
                <a:cs typeface="Times New Roman"/>
              </a:rPr>
              <a:t>organizzato 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subcosciente e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balzare fuori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sommergerlo quando avesse osato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separarsi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dall’influenza sostenitrice dei suoi fratelli, esponendosi allo stesso tempo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abili </a:t>
            </a:r>
            <a:r>
              <a:rPr sz="1200" dirty="0">
                <a:latin typeface="Times New Roman"/>
                <a:cs typeface="Times New Roman"/>
              </a:rPr>
              <a:t>insinuazioni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sottile scherno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nemici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Gesù.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Giuda aveva </a:t>
            </a:r>
            <a:r>
              <a:rPr sz="1200" spc="-5" dirty="0">
                <a:latin typeface="Times New Roman"/>
                <a:cs typeface="Times New Roman"/>
              </a:rPr>
              <a:t>consentito alle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di librarsi in alto 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aveva fatto o </a:t>
            </a:r>
            <a:r>
              <a:rPr sz="1200" spc="-5" dirty="0">
                <a:latin typeface="Times New Roman"/>
                <a:cs typeface="Times New Roman"/>
              </a:rPr>
              <a:t>detto qualcosa per  distruggerle, </a:t>
            </a:r>
            <a:r>
              <a:rPr sz="1200" dirty="0">
                <a:latin typeface="Times New Roman"/>
                <a:cs typeface="Times New Roman"/>
              </a:rPr>
              <a:t>era sempre rimasta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di Giuda una </a:t>
            </a:r>
            <a:r>
              <a:rPr sz="1200" spc="-5" dirty="0">
                <a:latin typeface="Times New Roman"/>
                <a:cs typeface="Times New Roman"/>
              </a:rPr>
              <a:t>cicatrice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aspro risentimento.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queste cicatrici si  moltiplicavano,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quel cuore, così spesso </a:t>
            </a:r>
            <a:r>
              <a:rPr sz="1200" dirty="0">
                <a:latin typeface="Times New Roman"/>
                <a:cs typeface="Times New Roman"/>
              </a:rPr>
              <a:t>ferito, </a:t>
            </a:r>
            <a:r>
              <a:rPr sz="1200" spc="-5" dirty="0">
                <a:latin typeface="Times New Roman"/>
                <a:cs typeface="Times New Roman"/>
              </a:rPr>
              <a:t>perse ogni affetto reale per colui che </a:t>
            </a:r>
            <a:r>
              <a:rPr sz="1200" dirty="0">
                <a:latin typeface="Times New Roman"/>
                <a:cs typeface="Times New Roman"/>
              </a:rPr>
              <a:t>aveva inflitto questa </a:t>
            </a:r>
            <a:r>
              <a:rPr sz="1200" spc="-5" dirty="0">
                <a:latin typeface="Times New Roman"/>
                <a:cs typeface="Times New Roman"/>
              </a:rPr>
              <a:t>esperienza  spiacevole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ben intenzionata, </a:t>
            </a:r>
            <a:r>
              <a:rPr sz="1200" dirty="0">
                <a:latin typeface="Times New Roman"/>
                <a:cs typeface="Times New Roman"/>
              </a:rPr>
              <a:t>ma vile </a:t>
            </a:r>
            <a:r>
              <a:rPr sz="1200" spc="-5" dirty="0">
                <a:latin typeface="Times New Roman"/>
                <a:cs typeface="Times New Roman"/>
              </a:rPr>
              <a:t>ed egocentrica. </a:t>
            </a:r>
            <a:r>
              <a:rPr sz="1200" dirty="0">
                <a:latin typeface="Times New Roman"/>
                <a:cs typeface="Times New Roman"/>
              </a:rPr>
              <a:t>Giuda non lo </a:t>
            </a:r>
            <a:r>
              <a:rPr sz="1200" spc="-5" dirty="0">
                <a:latin typeface="Times New Roman"/>
                <a:cs typeface="Times New Roman"/>
              </a:rPr>
              <a:t>realizzava,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vile. Di </a:t>
            </a:r>
            <a:r>
              <a:rPr sz="1200" dirty="0">
                <a:latin typeface="Times New Roman"/>
                <a:cs typeface="Times New Roman"/>
              </a:rPr>
              <a:t>conseguenza 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sempre incline </a:t>
            </a:r>
            <a:r>
              <a:rPr sz="1200" spc="-5" dirty="0">
                <a:latin typeface="Times New Roman"/>
                <a:cs typeface="Times New Roman"/>
              </a:rPr>
              <a:t>ad attribuire alla </a:t>
            </a:r>
            <a:r>
              <a:rPr sz="1200" dirty="0">
                <a:latin typeface="Times New Roman"/>
                <a:cs typeface="Times New Roman"/>
              </a:rPr>
              <a:t>codardia i motivi </a:t>
            </a:r>
            <a:r>
              <a:rPr sz="1200" spc="-5" dirty="0">
                <a:latin typeface="Times New Roman"/>
                <a:cs typeface="Times New Roman"/>
              </a:rPr>
              <a:t>che portarono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spesso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rifiutare d’impadronirsi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della  gloria,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erano apparentemente facili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raggiungere.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bene come </a:t>
            </a:r>
            <a:r>
              <a:rPr sz="1200" dirty="0">
                <a:latin typeface="Times New Roman"/>
                <a:cs typeface="Times New Roman"/>
              </a:rPr>
              <a:t>l’amore, 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sincero, possa, </a:t>
            </a:r>
            <a:r>
              <a:rPr sz="1200" dirty="0">
                <a:latin typeface="Times New Roman"/>
                <a:cs typeface="Times New Roman"/>
              </a:rPr>
              <a:t>a causa della </a:t>
            </a:r>
            <a:r>
              <a:rPr sz="1200" spc="-5" dirty="0">
                <a:latin typeface="Times New Roman"/>
                <a:cs typeface="Times New Roman"/>
              </a:rPr>
              <a:t>delusione, della gelosia </a:t>
            </a:r>
            <a:r>
              <a:rPr sz="1200" dirty="0">
                <a:latin typeface="Times New Roman"/>
                <a:cs typeface="Times New Roman"/>
              </a:rPr>
              <a:t>e di un </a:t>
            </a:r>
            <a:r>
              <a:rPr sz="1200" spc="-5" dirty="0">
                <a:latin typeface="Times New Roman"/>
                <a:cs typeface="Times New Roman"/>
              </a:rPr>
              <a:t>risentimento </a:t>
            </a:r>
            <a:r>
              <a:rPr sz="1200" dirty="0">
                <a:latin typeface="Times New Roman"/>
                <a:cs typeface="Times New Roman"/>
              </a:rPr>
              <a:t>covato a </a:t>
            </a:r>
            <a:r>
              <a:rPr sz="1200" spc="-5" dirty="0">
                <a:latin typeface="Times New Roman"/>
                <a:cs typeface="Times New Roman"/>
              </a:rPr>
              <a:t>lungo, </a:t>
            </a:r>
            <a:r>
              <a:rPr sz="1200" dirty="0">
                <a:latin typeface="Times New Roman"/>
                <a:cs typeface="Times New Roman"/>
              </a:rPr>
              <a:t>trasformarsi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260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(1927.1) 177:4.12 </a:t>
            </a:r>
            <a:r>
              <a:rPr sz="1200" spc="-5" dirty="0">
                <a:latin typeface="Times New Roman"/>
                <a:cs typeface="Times New Roman"/>
              </a:rPr>
              <a:t>Finalmente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potevano respirare tranquillamente per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ora. Essi </a:t>
            </a:r>
            <a:r>
              <a:rPr sz="1200" dirty="0">
                <a:latin typeface="Times New Roman"/>
                <a:cs typeface="Times New Roman"/>
              </a:rPr>
              <a:t>non volevano  </a:t>
            </a:r>
            <a:r>
              <a:rPr sz="1200" spc="-5" dirty="0">
                <a:latin typeface="Times New Roman"/>
                <a:cs typeface="Times New Roman"/>
              </a:rPr>
              <a:t>dover arrestare Gesù </a:t>
            </a:r>
            <a:r>
              <a:rPr sz="1200" dirty="0">
                <a:latin typeface="Times New Roman"/>
                <a:cs typeface="Times New Roman"/>
              </a:rPr>
              <a:t>in pubblico, e la </a:t>
            </a:r>
            <a:r>
              <a:rPr sz="1200" spc="-5" dirty="0">
                <a:latin typeface="Times New Roman"/>
                <a:cs typeface="Times New Roman"/>
              </a:rPr>
              <a:t>garanzia </a:t>
            </a:r>
            <a:r>
              <a:rPr sz="1200" dirty="0">
                <a:latin typeface="Times New Roman"/>
                <a:cs typeface="Times New Roman"/>
              </a:rPr>
              <a:t>di Giuda </a:t>
            </a:r>
            <a:r>
              <a:rPr sz="1200" spc="-5" dirty="0">
                <a:latin typeface="Times New Roman"/>
                <a:cs typeface="Times New Roman"/>
              </a:rPr>
              <a:t>come traditore alleato assicurava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sfuggito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giurisdizione come aveva fatto </a:t>
            </a:r>
            <a:r>
              <a:rPr sz="1200" dirty="0">
                <a:latin typeface="Times New Roman"/>
                <a:cs typeface="Times New Roman"/>
              </a:rPr>
              <a:t>molte volte 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L’ultima ora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insieme</a:t>
            </a:r>
            <a:endParaRPr sz="1600">
              <a:latin typeface="Times New Roman"/>
              <a:cs typeface="Times New Roman"/>
            </a:endParaRPr>
          </a:p>
          <a:p>
            <a:pPr marL="63500" marR="806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(1927.2) 177:5.1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era mercoledì,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serata al campo </a:t>
            </a:r>
            <a:r>
              <a:rPr sz="1200" dirty="0">
                <a:latin typeface="Times New Roman"/>
                <a:cs typeface="Times New Roman"/>
              </a:rPr>
              <a:t>fu un momento di socialità.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cercò </a:t>
            </a:r>
            <a:r>
              <a:rPr sz="1200" spc="-5" dirty="0">
                <a:latin typeface="Times New Roman"/>
                <a:cs typeface="Times New Roman"/>
              </a:rPr>
              <a:t>d’incoraggiare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depressi,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quasi impossibile. </a:t>
            </a:r>
            <a:r>
              <a:rPr sz="1200" spc="-5" dirty="0">
                <a:latin typeface="Times New Roman"/>
                <a:cs typeface="Times New Roman"/>
              </a:rPr>
              <a:t>Essi cominciavano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comprendere che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avvenimenti sconcertanti ed </a:t>
            </a:r>
            <a:r>
              <a:rPr sz="1200" dirty="0">
                <a:latin typeface="Times New Roman"/>
                <a:cs typeface="Times New Roman"/>
              </a:rPr>
              <a:t>opprimenti  </a:t>
            </a:r>
            <a:r>
              <a:rPr sz="1200" spc="-5" dirty="0">
                <a:latin typeface="Times New Roman"/>
                <a:cs typeface="Times New Roman"/>
              </a:rPr>
              <a:t>erano imminenti.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ad essere allegri nemmeno quando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ricordò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movimentata 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73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28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amichevole. Gesù s’informò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cura sulle famiglie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rivolgendosi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Davide Zebedeo chiese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qualcuno </a:t>
            </a:r>
            <a:r>
              <a:rPr sz="1200" spc="5" dirty="0">
                <a:latin typeface="Times New Roman"/>
                <a:cs typeface="Times New Roman"/>
              </a:rPr>
              <a:t>avesse  </a:t>
            </a:r>
            <a:r>
              <a:rPr sz="1200" dirty="0">
                <a:latin typeface="Times New Roman"/>
                <a:cs typeface="Times New Roman"/>
              </a:rPr>
              <a:t>notizie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sorella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degli altri membri della sua famiglia.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abbassò gli occhi;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rispondere.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(1927.3) 177:5.2 </a:t>
            </a:r>
            <a:r>
              <a:rPr sz="1200" spc="-5" dirty="0">
                <a:latin typeface="Times New Roman"/>
                <a:cs typeface="Times New Roman"/>
              </a:rPr>
              <a:t>Questa fu l’occasione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Gesù avvertì 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fidarsi del sostegno </a:t>
            </a:r>
            <a:r>
              <a:rPr sz="1200" dirty="0">
                <a:latin typeface="Times New Roman"/>
                <a:cs typeface="Times New Roman"/>
              </a:rPr>
              <a:t>della moltitudine.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ricordò le  loro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in Galilea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folle li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seguiti </a:t>
            </a:r>
            <a:r>
              <a:rPr sz="1200" spc="-5" dirty="0">
                <a:latin typeface="Times New Roman"/>
                <a:cs typeface="Times New Roman"/>
              </a:rPr>
              <a:t>con entusiasmo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si erano altrettanto </a:t>
            </a:r>
            <a:r>
              <a:rPr sz="1200" dirty="0">
                <a:latin typeface="Times New Roman"/>
                <a:cs typeface="Times New Roman"/>
              </a:rPr>
              <a:t>ardentemente  </a:t>
            </a:r>
            <a:r>
              <a:rPr sz="1200" spc="-5" dirty="0">
                <a:latin typeface="Times New Roman"/>
                <a:cs typeface="Times New Roman"/>
              </a:rPr>
              <a:t>rivoltate 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ed erano </a:t>
            </a:r>
            <a:r>
              <a:rPr sz="1200" dirty="0">
                <a:latin typeface="Times New Roman"/>
                <a:cs typeface="Times New Roman"/>
              </a:rPr>
              <a:t>tornate </a:t>
            </a:r>
            <a:r>
              <a:rPr sz="1200" spc="-5" dirty="0">
                <a:latin typeface="Times New Roman"/>
                <a:cs typeface="Times New Roman"/>
              </a:rPr>
              <a:t>ai loro </a:t>
            </a:r>
            <a:r>
              <a:rPr sz="1200" dirty="0">
                <a:latin typeface="Times New Roman"/>
                <a:cs typeface="Times New Roman"/>
              </a:rPr>
              <a:t>modi 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e di vivere </a:t>
            </a:r>
            <a:r>
              <a:rPr sz="1200" spc="-5" dirty="0">
                <a:latin typeface="Times New Roman"/>
                <a:cs typeface="Times New Roman"/>
              </a:rPr>
              <a:t>precedenti.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egli disse: “Non dovete </a:t>
            </a:r>
            <a:r>
              <a:rPr sz="1200" spc="5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lasciarvi  ingannare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folle </a:t>
            </a:r>
            <a:r>
              <a:rPr sz="1200" spc="-5" dirty="0">
                <a:latin typeface="Times New Roman"/>
                <a:cs typeface="Times New Roman"/>
              </a:rPr>
              <a:t>che ci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ascoltato nel Tempio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sembrate credere 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insegnamenti. Queste  </a:t>
            </a:r>
            <a:r>
              <a:rPr sz="1200" dirty="0">
                <a:latin typeface="Times New Roman"/>
                <a:cs typeface="Times New Roman"/>
              </a:rPr>
              <a:t>moltitudini </a:t>
            </a:r>
            <a:r>
              <a:rPr sz="1200" spc="-5" dirty="0">
                <a:latin typeface="Times New Roman"/>
                <a:cs typeface="Times New Roman"/>
              </a:rPr>
              <a:t>ascoltano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credono </a:t>
            </a:r>
            <a:r>
              <a:rPr sz="1200" dirty="0">
                <a:latin typeface="Times New Roman"/>
                <a:cs typeface="Times New Roman"/>
              </a:rPr>
              <a:t>superficialmente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mente, ma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permettono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attecchire </a:t>
            </a:r>
            <a:r>
              <a:rPr sz="1200" dirty="0">
                <a:latin typeface="Times New Roman"/>
                <a:cs typeface="Times New Roman"/>
              </a:rPr>
              <a:t>nel cuore con </a:t>
            </a:r>
            <a:r>
              <a:rPr sz="1200" spc="-5" dirty="0">
                <a:latin typeface="Times New Roman"/>
                <a:cs typeface="Times New Roman"/>
              </a:rPr>
              <a:t>radici </a:t>
            </a:r>
            <a:r>
              <a:rPr sz="1200" dirty="0">
                <a:latin typeface="Times New Roman"/>
                <a:cs typeface="Times New Roman"/>
              </a:rPr>
              <a:t>viventi. Coloro che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solo nella mente, </a:t>
            </a:r>
            <a:r>
              <a:rPr sz="1200" dirty="0">
                <a:latin typeface="Times New Roman"/>
                <a:cs typeface="Times New Roman"/>
              </a:rPr>
              <a:t>e che non </a:t>
            </a:r>
            <a:r>
              <a:rPr sz="1200" spc="-5" dirty="0">
                <a:latin typeface="Times New Roman"/>
                <a:cs typeface="Times New Roman"/>
              </a:rPr>
              <a:t>l’hanno sperimentato nel  cuore, </a:t>
            </a:r>
            <a:r>
              <a:rPr sz="1200" dirty="0">
                <a:latin typeface="Times New Roman"/>
                <a:cs typeface="Times New Roman"/>
              </a:rPr>
              <a:t>non possono essere </a:t>
            </a:r>
            <a:r>
              <a:rPr sz="1200" spc="-5" dirty="0">
                <a:latin typeface="Times New Roman"/>
                <a:cs typeface="Times New Roman"/>
              </a:rPr>
              <a:t>affidabili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sopravvengono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reali.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degli Ebrei si saranno </a:t>
            </a:r>
            <a:r>
              <a:rPr sz="1200" dirty="0">
                <a:latin typeface="Times New Roman"/>
                <a:cs typeface="Times New Roman"/>
              </a:rPr>
              <a:t>accordati per 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raggiungeranno l’unanimità, vedrete </a:t>
            </a:r>
            <a:r>
              <a:rPr sz="1200" dirty="0">
                <a:latin typeface="Times New Roman"/>
                <a:cs typeface="Times New Roman"/>
              </a:rPr>
              <a:t>la moltitudine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spaventata o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silenzioso  </a:t>
            </a:r>
            <a:r>
              <a:rPr sz="1200" dirty="0">
                <a:latin typeface="Times New Roman"/>
                <a:cs typeface="Times New Roman"/>
              </a:rPr>
              <a:t>stupore </a:t>
            </a:r>
            <a:r>
              <a:rPr sz="1200" spc="-5" dirty="0">
                <a:latin typeface="Times New Roman"/>
                <a:cs typeface="Times New Roman"/>
              </a:rPr>
              <a:t>mentre questi dirigenti furiosi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ciechi porteranno gli insegnanti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del </a:t>
            </a:r>
            <a:r>
              <a:rPr sz="1200" dirty="0">
                <a:latin typeface="Times New Roman"/>
                <a:cs typeface="Times New Roman"/>
              </a:rPr>
              <a:t>vangelo alla loro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dirty="0">
                <a:latin typeface="Times New Roman"/>
                <a:cs typeface="Times New Roman"/>
              </a:rPr>
              <a:t>E poi,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  <a:p>
            <a:pPr marL="63500" marR="23431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l’avversità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persecuzione si abbatteranno su </a:t>
            </a:r>
            <a:r>
              <a:rPr sz="1200" dirty="0">
                <a:latin typeface="Times New Roman"/>
                <a:cs typeface="Times New Roman"/>
              </a:rPr>
              <a:t>di voi, altri </a:t>
            </a:r>
            <a:r>
              <a:rPr sz="1200" spc="-5" dirty="0">
                <a:latin typeface="Times New Roman"/>
                <a:cs typeface="Times New Roman"/>
              </a:rPr>
              <a:t>ancora 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ritenete amino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si disperderanno, ed alcuni  rinunceranno al </a:t>
            </a:r>
            <a:r>
              <a:rPr sz="1200" dirty="0">
                <a:latin typeface="Times New Roman"/>
                <a:cs typeface="Times New Roman"/>
              </a:rPr>
              <a:t>vangelo e vi </a:t>
            </a:r>
            <a:r>
              <a:rPr sz="1200" spc="-5" dirty="0">
                <a:latin typeface="Times New Roman"/>
                <a:cs typeface="Times New Roman"/>
              </a:rPr>
              <a:t>abbandoneranno. </a:t>
            </a:r>
            <a:r>
              <a:rPr sz="1200" dirty="0">
                <a:latin typeface="Times New Roman"/>
                <a:cs typeface="Times New Roman"/>
              </a:rPr>
              <a:t>Certuni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a noi hanno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deciso di </a:t>
            </a:r>
            <a:r>
              <a:rPr sz="1200" spc="-5" dirty="0">
                <a:latin typeface="Times New Roman"/>
                <a:cs typeface="Times New Roman"/>
              </a:rPr>
              <a:t>disertare. Voi </a:t>
            </a:r>
            <a:r>
              <a:rPr sz="1200" dirty="0">
                <a:latin typeface="Times New Roman"/>
                <a:cs typeface="Times New Roman"/>
              </a:rPr>
              <a:t>vi siete  </a:t>
            </a:r>
            <a:r>
              <a:rPr sz="1200" spc="-5" dirty="0">
                <a:latin typeface="Times New Roman"/>
                <a:cs typeface="Times New Roman"/>
              </a:rPr>
              <a:t>riposati oggi </a:t>
            </a:r>
            <a:r>
              <a:rPr sz="1200" dirty="0">
                <a:latin typeface="Times New Roman"/>
                <a:cs typeface="Times New Roman"/>
              </a:rPr>
              <a:t>in preparazione di quei tempi che sono </a:t>
            </a:r>
            <a:r>
              <a:rPr sz="1200" spc="-5" dirty="0">
                <a:latin typeface="Times New Roman"/>
                <a:cs typeface="Times New Roman"/>
              </a:rPr>
              <a:t>ora imminenti. Vegliate, dunque,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pregate affinché </a:t>
            </a:r>
            <a:r>
              <a:rPr sz="1200" dirty="0">
                <a:latin typeface="Times New Roman"/>
                <a:cs typeface="Times New Roman"/>
              </a:rPr>
              <a:t>domani </a:t>
            </a:r>
            <a:r>
              <a:rPr sz="1200" spc="-5" dirty="0">
                <a:latin typeface="Times New Roman"/>
                <a:cs typeface="Times New Roman"/>
              </a:rPr>
              <a:t>possiate essere  fortificati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aspettano.”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(1927.4) 177:5.3 </a:t>
            </a:r>
            <a:r>
              <a:rPr sz="1200" spc="-5" dirty="0">
                <a:latin typeface="Times New Roman"/>
                <a:cs typeface="Times New Roman"/>
              </a:rPr>
              <a:t>L’atmosfera del campo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di una tensione </a:t>
            </a:r>
            <a:r>
              <a:rPr sz="1200" spc="-5" dirty="0">
                <a:latin typeface="Times New Roman"/>
                <a:cs typeface="Times New Roman"/>
              </a:rPr>
              <a:t>inspiegabile. Messaggeri </a:t>
            </a:r>
            <a:r>
              <a:rPr sz="1200" dirty="0">
                <a:latin typeface="Times New Roman"/>
                <a:cs typeface="Times New Roman"/>
              </a:rPr>
              <a:t>silenziosi </a:t>
            </a:r>
            <a:r>
              <a:rPr sz="1200" spc="-5" dirty="0">
                <a:latin typeface="Times New Roman"/>
                <a:cs typeface="Times New Roman"/>
              </a:rPr>
              <a:t>andavano </a:t>
            </a:r>
            <a:r>
              <a:rPr sz="1200" dirty="0">
                <a:latin typeface="Times New Roman"/>
                <a:cs typeface="Times New Roman"/>
              </a:rPr>
              <a:t>e venivano,  </a:t>
            </a:r>
            <a:r>
              <a:rPr sz="1200" spc="-5" dirty="0">
                <a:latin typeface="Times New Roman"/>
                <a:cs typeface="Times New Roman"/>
              </a:rPr>
              <a:t>comunicando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Zebedeo. </a:t>
            </a:r>
            <a:r>
              <a:rPr sz="1200" dirty="0">
                <a:latin typeface="Times New Roman"/>
                <a:cs typeface="Times New Roman"/>
              </a:rPr>
              <a:t>Prima della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sera alcuni </a:t>
            </a:r>
            <a:r>
              <a:rPr sz="1200" spc="-5" dirty="0">
                <a:latin typeface="Times New Roman"/>
                <a:cs typeface="Times New Roman"/>
              </a:rPr>
              <a:t>sapevano che Lazzaro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fuggito precipitosamente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Betania. Giovanni Marco era sinistramente </a:t>
            </a:r>
            <a:r>
              <a:rPr sz="1200" dirty="0">
                <a:latin typeface="Times New Roman"/>
                <a:cs typeface="Times New Roman"/>
              </a:rPr>
              <a:t>silenzioso dopo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al campo, nonostante </a:t>
            </a:r>
            <a:r>
              <a:rPr sz="1200" dirty="0">
                <a:latin typeface="Times New Roman"/>
                <a:cs typeface="Times New Roman"/>
              </a:rPr>
              <a:t>avesse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giornata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compagnia del </a:t>
            </a:r>
            <a:r>
              <a:rPr sz="1200" dirty="0">
                <a:latin typeface="Times New Roman"/>
                <a:cs typeface="Times New Roman"/>
              </a:rPr>
              <a:t>Maestro.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persuaderlo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rivelava solo </a:t>
            </a:r>
            <a:r>
              <a:rPr sz="1200" spc="-5" dirty="0">
                <a:latin typeface="Times New Roman"/>
                <a:cs typeface="Times New Roman"/>
              </a:rPr>
              <a:t>chiaramente che Gesù gli aveva detto </a:t>
            </a:r>
            <a:r>
              <a:rPr sz="1200" dirty="0">
                <a:latin typeface="Times New Roman"/>
                <a:cs typeface="Times New Roman"/>
              </a:rPr>
              <a:t>di non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parlare.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7998459" cy="23164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(1928.1) 177:5.4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buonumore del Maestro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insolita </a:t>
            </a:r>
            <a:r>
              <a:rPr sz="1200" spc="-5" dirty="0">
                <a:latin typeface="Times New Roman"/>
                <a:cs typeface="Times New Roman"/>
              </a:rPr>
              <a:t>socialità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spaventavano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sentivano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l’avvicinarsi certo del  terribile isolamento che realizzavano si stesse abbattendo su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rovinosa </a:t>
            </a:r>
            <a:r>
              <a:rPr sz="1200" spc="-5" dirty="0">
                <a:latin typeface="Times New Roman"/>
                <a:cs typeface="Times New Roman"/>
              </a:rPr>
              <a:t>subitaneità ed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terrore. Essi </a:t>
            </a:r>
            <a:r>
              <a:rPr sz="1200" dirty="0">
                <a:latin typeface="Times New Roman"/>
                <a:cs typeface="Times New Roman"/>
              </a:rPr>
              <a:t>intuivano  </a:t>
            </a:r>
            <a:r>
              <a:rPr sz="1200" spc="-5" dirty="0">
                <a:latin typeface="Times New Roman"/>
                <a:cs typeface="Times New Roman"/>
              </a:rPr>
              <a:t>vagamente ciò </a:t>
            </a:r>
            <a:r>
              <a:rPr sz="1200" dirty="0">
                <a:latin typeface="Times New Roman"/>
                <a:cs typeface="Times New Roman"/>
              </a:rPr>
              <a:t>che stava </a:t>
            </a:r>
            <a:r>
              <a:rPr sz="1200" spc="-5" dirty="0">
                <a:latin typeface="Times New Roman"/>
                <a:cs typeface="Times New Roman"/>
              </a:rPr>
              <a:t>per succedere, </a:t>
            </a:r>
            <a:r>
              <a:rPr sz="1200" dirty="0">
                <a:latin typeface="Times New Roman"/>
                <a:cs typeface="Times New Roman"/>
              </a:rPr>
              <a:t>e nessuno </a:t>
            </a:r>
            <a:r>
              <a:rPr sz="1200" spc="-5" dirty="0">
                <a:latin typeface="Times New Roman"/>
                <a:cs typeface="Times New Roman"/>
              </a:rPr>
              <a:t>si sentiva pronto </a:t>
            </a:r>
            <a:r>
              <a:rPr sz="1200" dirty="0">
                <a:latin typeface="Times New Roman"/>
                <a:cs typeface="Times New Roman"/>
              </a:rPr>
              <a:t>ad affrontare la </a:t>
            </a:r>
            <a:r>
              <a:rPr sz="1200" spc="-5" dirty="0">
                <a:latin typeface="Times New Roman"/>
                <a:cs typeface="Times New Roman"/>
              </a:rPr>
              <a:t>prova.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era rimasto </a:t>
            </a:r>
            <a:r>
              <a:rPr sz="1200" dirty="0">
                <a:latin typeface="Times New Roman"/>
                <a:cs typeface="Times New Roman"/>
              </a:rPr>
              <a:t>assente tutto il  </a:t>
            </a:r>
            <a:r>
              <a:rPr sz="1200" spc="-5" dirty="0">
                <a:latin typeface="Times New Roman"/>
                <a:cs typeface="Times New Roman"/>
              </a:rPr>
              <a:t>giorno;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mancato 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terribilmente.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(1928.2) 177:5.5 </a:t>
            </a:r>
            <a:r>
              <a:rPr sz="1200" spc="-5" dirty="0">
                <a:latin typeface="Times New Roman"/>
                <a:cs typeface="Times New Roman"/>
              </a:rPr>
              <a:t>Questo mercoledì sera segnò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più basso </a:t>
            </a:r>
            <a:r>
              <a:rPr sz="1200" spc="-5" dirty="0">
                <a:latin typeface="Times New Roman"/>
                <a:cs typeface="Times New Roman"/>
              </a:rPr>
              <a:t>del loro status spirituale fino all’ora stessa 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 marL="63500" marR="54991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 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ancora 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tragico venerdì, egli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era ancora 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ed essi  trascorsero queste </a:t>
            </a:r>
            <a:r>
              <a:rPr sz="1200" dirty="0">
                <a:latin typeface="Times New Roman"/>
                <a:cs typeface="Times New Roman"/>
              </a:rPr>
              <a:t>ore d’ansia </a:t>
            </a:r>
            <a:r>
              <a:rPr sz="1200" spc="-5" dirty="0">
                <a:latin typeface="Times New Roman"/>
                <a:cs typeface="Times New Roman"/>
              </a:rPr>
              <a:t>con maggior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(1928.3) 177:5.6 </a:t>
            </a:r>
            <a:r>
              <a:rPr sz="1200" spc="-5" dirty="0">
                <a:latin typeface="Times New Roman"/>
                <a:cs typeface="Times New Roman"/>
              </a:rPr>
              <a:t>Era poco </a:t>
            </a:r>
            <a:r>
              <a:rPr sz="1200" dirty="0">
                <a:latin typeface="Times New Roman"/>
                <a:cs typeface="Times New Roman"/>
              </a:rPr>
              <a:t>prima di mezzanotte </a:t>
            </a:r>
            <a:r>
              <a:rPr sz="1200" spc="-5" dirty="0">
                <a:latin typeface="Times New Roman"/>
                <a:cs typeface="Times New Roman"/>
              </a:rPr>
              <a:t>quando Gesù, sapendo che questa sarebbe </a:t>
            </a:r>
            <a:r>
              <a:rPr sz="1200" dirty="0">
                <a:latin typeface="Times New Roman"/>
                <a:cs typeface="Times New Roman"/>
              </a:rPr>
              <a:t>stata l’ultima notte in </a:t>
            </a:r>
            <a:r>
              <a:rPr sz="1200" spc="-5" dirty="0">
                <a:latin typeface="Times New Roman"/>
                <a:cs typeface="Times New Roman"/>
              </a:rPr>
              <a:t>cui avrebbe </a:t>
            </a:r>
            <a:r>
              <a:rPr sz="1200" dirty="0">
                <a:latin typeface="Times New Roman"/>
                <a:cs typeface="Times New Roman"/>
              </a:rPr>
              <a:t>potuto  dormire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scelta sulla terra, disse, mentre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congedava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notte: </a:t>
            </a:r>
            <a:r>
              <a:rPr sz="1200" dirty="0">
                <a:latin typeface="Times New Roman"/>
                <a:cs typeface="Times New Roman"/>
              </a:rPr>
              <a:t>“Andate a dormire, </a:t>
            </a:r>
            <a:r>
              <a:rPr sz="1200" spc="-5" dirty="0">
                <a:latin typeface="Times New Roman"/>
                <a:cs typeface="Times New Roman"/>
              </a:rPr>
              <a:t>fratelli miei,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pace sia su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</a:t>
            </a:r>
            <a:r>
              <a:rPr sz="1200" spc="-5" dirty="0">
                <a:latin typeface="Times New Roman"/>
                <a:cs typeface="Times New Roman"/>
              </a:rPr>
              <a:t>ci alzeremo </a:t>
            </a:r>
            <a:r>
              <a:rPr sz="1200" dirty="0">
                <a:latin typeface="Times New Roman"/>
                <a:cs typeface="Times New Roman"/>
              </a:rPr>
              <a:t>domani, un altro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per fare la volontà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provare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di sapere  </a:t>
            </a:r>
            <a:r>
              <a:rPr sz="1200" spc="-5" dirty="0">
                <a:latin typeface="Times New Roman"/>
                <a:cs typeface="Times New Roman"/>
              </a:rPr>
              <a:t>che siamo figli suoi.”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80250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178: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L’ultimo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giorno al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campo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76259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6604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(1929.1) 178:0.1 </a:t>
            </a:r>
            <a:r>
              <a:rPr sz="1200" spc="-5" dirty="0">
                <a:latin typeface="Times New Roman"/>
                <a:cs typeface="Times New Roman"/>
              </a:rPr>
              <a:t>GESÙ progettò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passare questo giovedì,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come Figlio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incarnato, con </a:t>
            </a:r>
            <a:r>
              <a:rPr sz="1200" dirty="0">
                <a:latin typeface="Times New Roman"/>
                <a:cs typeface="Times New Roman"/>
              </a:rPr>
              <a:t>i  suoi apostoli e </a:t>
            </a:r>
            <a:r>
              <a:rPr sz="1200" spc="-5" dirty="0">
                <a:latin typeface="Times New Roman"/>
                <a:cs typeface="Times New Roman"/>
              </a:rPr>
              <a:t>con alcuni discepoli fedeli </a:t>
            </a:r>
            <a:r>
              <a:rPr sz="1200" dirty="0">
                <a:latin typeface="Times New Roman"/>
                <a:cs typeface="Times New Roman"/>
              </a:rPr>
              <a:t>e devoti. Subito dopo </a:t>
            </a:r>
            <a:r>
              <a:rPr sz="1200" spc="-5" dirty="0">
                <a:latin typeface="Times New Roman"/>
                <a:cs typeface="Times New Roman"/>
              </a:rPr>
              <a:t>l’ora </a:t>
            </a:r>
            <a:r>
              <a:rPr sz="1200" dirty="0">
                <a:latin typeface="Times New Roman"/>
                <a:cs typeface="Times New Roman"/>
              </a:rPr>
              <a:t>di colazione in </a:t>
            </a:r>
            <a:r>
              <a:rPr sz="1200" spc="-5" dirty="0">
                <a:latin typeface="Times New Roman"/>
                <a:cs typeface="Times New Roman"/>
              </a:rPr>
              <a:t>questa splendida mattina,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condusse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luogo appartato, </a:t>
            </a:r>
            <a:r>
              <a:rPr sz="1200" dirty="0">
                <a:latin typeface="Times New Roman"/>
                <a:cs typeface="Times New Roman"/>
              </a:rPr>
              <a:t>situato a breve distanza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sopra il loro </a:t>
            </a:r>
            <a:r>
              <a:rPr sz="1200" spc="-5" dirty="0">
                <a:latin typeface="Times New Roman"/>
                <a:cs typeface="Times New Roman"/>
              </a:rPr>
              <a:t>campo, </a:t>
            </a:r>
            <a:r>
              <a:rPr sz="1200" dirty="0">
                <a:latin typeface="Times New Roman"/>
                <a:cs typeface="Times New Roman"/>
              </a:rPr>
              <a:t>e là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loro molte nuove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 Gesù quel giorno rivolse altri discorsi agli apostoli durante </a:t>
            </a:r>
            <a:r>
              <a:rPr sz="1200" dirty="0">
                <a:latin typeface="Times New Roman"/>
                <a:cs typeface="Times New Roman"/>
              </a:rPr>
              <a:t>le prime ore della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questo di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discorso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gruppo del </a:t>
            </a:r>
            <a:r>
              <a:rPr sz="1200" dirty="0">
                <a:latin typeface="Times New Roman"/>
                <a:cs typeface="Times New Roman"/>
              </a:rPr>
              <a:t>campo che </a:t>
            </a:r>
            <a:r>
              <a:rPr sz="1200" spc="-5" dirty="0">
                <a:latin typeface="Times New Roman"/>
                <a:cs typeface="Times New Roman"/>
              </a:rPr>
              <a:t>comprendeva gli </a:t>
            </a:r>
            <a:r>
              <a:rPr sz="1200" dirty="0">
                <a:latin typeface="Times New Roman"/>
                <a:cs typeface="Times New Roman"/>
              </a:rPr>
              <a:t>apostoli e i </a:t>
            </a:r>
            <a:r>
              <a:rPr sz="1200" spc="-5" dirty="0">
                <a:latin typeface="Times New Roman"/>
                <a:cs typeface="Times New Roman"/>
              </a:rPr>
              <a:t>discepoli scelti, sia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Gentili.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tutti presenti, </a:t>
            </a:r>
            <a:r>
              <a:rPr sz="1200" spc="-5" dirty="0">
                <a:latin typeface="Times New Roman"/>
                <a:cs typeface="Times New Roman"/>
              </a:rPr>
              <a:t>salvo  Giuda.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dei commenti </a:t>
            </a:r>
            <a:r>
              <a:rPr sz="1200" spc="-5" dirty="0">
                <a:latin typeface="Times New Roman"/>
                <a:cs typeface="Times New Roman"/>
              </a:rPr>
              <a:t>sulla sua assenza, ed 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pensarono che Gesù l’avesse </a:t>
            </a:r>
            <a:r>
              <a:rPr sz="1200" spc="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città per occuparsi </a:t>
            </a:r>
            <a:r>
              <a:rPr sz="1200" dirty="0">
                <a:latin typeface="Times New Roman"/>
                <a:cs typeface="Times New Roman"/>
              </a:rPr>
              <a:t>di qualche </a:t>
            </a:r>
            <a:r>
              <a:rPr sz="1200" spc="-5" dirty="0">
                <a:latin typeface="Times New Roman"/>
                <a:cs typeface="Times New Roman"/>
              </a:rPr>
              <a:t>questione,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per mettere </a:t>
            </a:r>
            <a:r>
              <a:rPr sz="1200" dirty="0">
                <a:latin typeface="Times New Roman"/>
                <a:cs typeface="Times New Roman"/>
              </a:rPr>
              <a:t>a punto i </a:t>
            </a:r>
            <a:r>
              <a:rPr sz="1200" spc="-5" dirty="0">
                <a:latin typeface="Times New Roman"/>
                <a:cs typeface="Times New Roman"/>
              </a:rPr>
              <a:t>dettagli della </a:t>
            </a:r>
            <a:r>
              <a:rPr sz="1200" dirty="0">
                <a:latin typeface="Times New Roman"/>
                <a:cs typeface="Times New Roman"/>
              </a:rPr>
              <a:t>loro prossima </a:t>
            </a:r>
            <a:r>
              <a:rPr sz="1200" spc="-5" dirty="0">
                <a:latin typeface="Times New Roman"/>
                <a:cs typeface="Times New Roman"/>
              </a:rPr>
              <a:t>celebrazione della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 marL="63500" marR="45656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Giuda non </a:t>
            </a:r>
            <a:r>
              <a:rPr sz="1200" spc="-5" dirty="0">
                <a:latin typeface="Times New Roman"/>
                <a:cs typeface="Times New Roman"/>
              </a:rPr>
              <a:t>ritornò al </a:t>
            </a:r>
            <a:r>
              <a:rPr sz="1200" dirty="0">
                <a:latin typeface="Times New Roman"/>
                <a:cs typeface="Times New Roman"/>
              </a:rPr>
              <a:t>campo che a metà </a:t>
            </a:r>
            <a:r>
              <a:rPr sz="1200" spc="-5" dirty="0">
                <a:latin typeface="Times New Roman"/>
                <a:cs typeface="Times New Roman"/>
              </a:rPr>
              <a:t>pomeriggio, 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Gesù conducesse </a:t>
            </a:r>
            <a:r>
              <a:rPr sz="1200" dirty="0">
                <a:latin typeface="Times New Roman"/>
                <a:cs typeface="Times New Roman"/>
              </a:rPr>
              <a:t>i dodici a </a:t>
            </a:r>
            <a:r>
              <a:rPr sz="1200" spc="-5" dirty="0">
                <a:latin typeface="Times New Roman"/>
                <a:cs typeface="Times New Roman"/>
              </a:rPr>
              <a:t>Gerusalemme per partecipare  all’Ultima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discorso sulla filiazione e 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cittadinanza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(1929.2) 178:1.1 </a:t>
            </a:r>
            <a:r>
              <a:rPr sz="1200" spc="-5" dirty="0">
                <a:latin typeface="Times New Roman"/>
                <a:cs typeface="Times New Roman"/>
              </a:rPr>
              <a:t>Gesù parlò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cinquantina </a:t>
            </a:r>
            <a:r>
              <a:rPr sz="1200" dirty="0">
                <a:latin typeface="Times New Roman"/>
                <a:cs typeface="Times New Roman"/>
              </a:rPr>
              <a:t>di suoi </a:t>
            </a:r>
            <a:r>
              <a:rPr sz="1200" spc="-5" dirty="0">
                <a:latin typeface="Times New Roman"/>
                <a:cs typeface="Times New Roman"/>
              </a:rPr>
              <a:t>discepoli fedeli per </a:t>
            </a:r>
            <a:r>
              <a:rPr sz="1200" dirty="0">
                <a:latin typeface="Times New Roman"/>
                <a:cs typeface="Times New Roman"/>
              </a:rPr>
              <a:t>quasi due </a:t>
            </a:r>
            <a:r>
              <a:rPr sz="1200" spc="-5" dirty="0">
                <a:latin typeface="Times New Roman"/>
                <a:cs typeface="Times New Roman"/>
              </a:rPr>
              <a:t>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rispose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domande riguardanti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questo mondo, 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tra la filiazione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e la cittadinanza </a:t>
            </a:r>
            <a:r>
              <a:rPr sz="1200" spc="-5" dirty="0">
                <a:latin typeface="Times New Roman"/>
                <a:cs typeface="Times New Roman"/>
              </a:rPr>
              <a:t>nei  governi terreni. Questo </a:t>
            </a:r>
            <a:r>
              <a:rPr sz="1200" dirty="0">
                <a:latin typeface="Times New Roman"/>
                <a:cs typeface="Times New Roman"/>
              </a:rPr>
              <a:t>discorso,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risposte </a:t>
            </a:r>
            <a:r>
              <a:rPr sz="1200" spc="-5" dirty="0">
                <a:latin typeface="Times New Roman"/>
                <a:cs typeface="Times New Roman"/>
              </a:rPr>
              <a:t>alle domande,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riassunto e </a:t>
            </a:r>
            <a:r>
              <a:rPr sz="1200" spc="-5" dirty="0">
                <a:latin typeface="Times New Roman"/>
                <a:cs typeface="Times New Roman"/>
              </a:rPr>
              <a:t>riesposto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linguaggio moderno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(1929.3) 178:1.2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questo mondo, </a:t>
            </a:r>
            <a:r>
              <a:rPr sz="1200" spc="-5" dirty="0">
                <a:latin typeface="Times New Roman"/>
                <a:cs typeface="Times New Roman"/>
              </a:rPr>
              <a:t>essendo materiali, possono spesso trovare </a:t>
            </a:r>
            <a:r>
              <a:rPr sz="1200" dirty="0">
                <a:latin typeface="Times New Roman"/>
                <a:cs typeface="Times New Roman"/>
              </a:rPr>
              <a:t>necessario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fisica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1390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l’applicazione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mantenimento dell’ordine. Nel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credenti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ricorreranno all’impiego della  forza fisica.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cieli, essendo </a:t>
            </a:r>
            <a:r>
              <a:rPr sz="1200" dirty="0">
                <a:latin typeface="Times New Roman"/>
                <a:cs typeface="Times New Roman"/>
              </a:rPr>
              <a:t>una fraternità spirituale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nati dallo spirito, può </a:t>
            </a:r>
            <a:r>
              <a:rPr sz="1200" spc="-5" dirty="0">
                <a:latin typeface="Times New Roman"/>
                <a:cs typeface="Times New Roman"/>
              </a:rPr>
              <a:t>essere promulgato </a:t>
            </a:r>
            <a:r>
              <a:rPr sz="1200" dirty="0">
                <a:latin typeface="Times New Roman"/>
                <a:cs typeface="Times New Roman"/>
              </a:rPr>
              <a:t>soltanto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2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49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potere 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distinzione di </a:t>
            </a:r>
            <a:r>
              <a:rPr sz="1200" spc="-5" dirty="0">
                <a:latin typeface="Times New Roman"/>
                <a:cs typeface="Times New Roman"/>
              </a:rPr>
              <a:t>procedura si riferisce alle </a:t>
            </a:r>
            <a:r>
              <a:rPr sz="1200" dirty="0">
                <a:latin typeface="Times New Roman"/>
                <a:cs typeface="Times New Roman"/>
              </a:rPr>
              <a:t>relazioni tra il </a:t>
            </a:r>
            <a:r>
              <a:rPr sz="1200" spc="-5" dirty="0">
                <a:latin typeface="Times New Roman"/>
                <a:cs typeface="Times New Roman"/>
              </a:rPr>
              <a:t>regno dei credenti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 secolare,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annulla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dei gruppi sociali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fila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disciplinare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membri  ribelli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indegni.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(1929.4) 178:1.3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d’incompatibile </a:t>
            </a:r>
            <a:r>
              <a:rPr sz="1200" dirty="0">
                <a:latin typeface="Times New Roman"/>
                <a:cs typeface="Times New Roman"/>
              </a:rPr>
              <a:t>tra la filiazione </a:t>
            </a:r>
            <a:r>
              <a:rPr sz="1200" spc="-5" dirty="0">
                <a:latin typeface="Times New Roman"/>
                <a:cs typeface="Times New Roman"/>
              </a:rPr>
              <a:t>nel regno spirituale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cittadinanza nel governo secolare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civile.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dovere del credente </a:t>
            </a:r>
            <a:r>
              <a:rPr sz="1200" dirty="0">
                <a:latin typeface="Times New Roman"/>
                <a:cs typeface="Times New Roman"/>
              </a:rPr>
              <a:t>rendere a Cesare 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Cesare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sono di Dio. Non può </a:t>
            </a:r>
            <a:r>
              <a:rPr sz="1200" spc="-5" dirty="0">
                <a:latin typeface="Times New Roman"/>
                <a:cs typeface="Times New Roman"/>
              </a:rPr>
              <a:t>esservi alcun </a:t>
            </a:r>
            <a:r>
              <a:rPr sz="1200" dirty="0">
                <a:latin typeface="Times New Roman"/>
                <a:cs typeface="Times New Roman"/>
              </a:rPr>
              <a:t>disaccordo  tra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esigenze, </a:t>
            </a:r>
            <a:r>
              <a:rPr sz="1200" dirty="0">
                <a:latin typeface="Times New Roman"/>
                <a:cs typeface="Times New Roman"/>
              </a:rPr>
              <a:t>l’una </a:t>
            </a:r>
            <a:r>
              <a:rPr sz="1200" spc="-5" dirty="0">
                <a:latin typeface="Times New Roman"/>
                <a:cs typeface="Times New Roman"/>
              </a:rPr>
              <a:t>essendo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l’altra spirituale,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avvenga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Cesare </a:t>
            </a:r>
            <a:r>
              <a:rPr sz="1200" dirty="0">
                <a:latin typeface="Times New Roman"/>
                <a:cs typeface="Times New Roman"/>
              </a:rPr>
              <a:t>pretenda di usurpare le 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esiga che gli si </a:t>
            </a:r>
            <a:r>
              <a:rPr sz="1200" dirty="0">
                <a:latin typeface="Times New Roman"/>
                <a:cs typeface="Times New Roman"/>
              </a:rPr>
              <a:t>renda un </a:t>
            </a:r>
            <a:r>
              <a:rPr sz="1200" spc="-5" dirty="0">
                <a:latin typeface="Times New Roman"/>
                <a:cs typeface="Times New Roman"/>
              </a:rPr>
              <a:t>omaggio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culto supremo.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caso voi </a:t>
            </a:r>
            <a:r>
              <a:rPr sz="1200" spc="-5" dirty="0">
                <a:latin typeface="Times New Roman"/>
                <a:cs typeface="Times New Roman"/>
              </a:rPr>
              <a:t>adorerete soltanto </a:t>
            </a:r>
            <a:r>
              <a:rPr sz="1200" dirty="0">
                <a:latin typeface="Times New Roman"/>
                <a:cs typeface="Times New Roman"/>
              </a:rPr>
              <a:t>Dio,  </a:t>
            </a:r>
            <a:r>
              <a:rPr sz="1200" spc="-5" dirty="0">
                <a:latin typeface="Times New Roman"/>
                <a:cs typeface="Times New Roman"/>
              </a:rPr>
              <a:t>mentre cercherete d’illuminare questi capi terreni sviati portandoli così anche </a:t>
            </a:r>
            <a:r>
              <a:rPr sz="1200" dirty="0">
                <a:latin typeface="Times New Roman"/>
                <a:cs typeface="Times New Roman"/>
              </a:rPr>
              <a:t>a riconoscere il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cieli. Voi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renderete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terreni;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impiegherete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fisiche di </a:t>
            </a:r>
            <a:r>
              <a:rPr sz="1200" spc="-5" dirty="0">
                <a:latin typeface="Times New Roman"/>
                <a:cs typeface="Times New Roman"/>
              </a:rPr>
              <a:t>governi terreni,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possono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divenire  </a:t>
            </a:r>
            <a:r>
              <a:rPr sz="1200" spc="-5" dirty="0">
                <a:latin typeface="Times New Roman"/>
                <a:cs typeface="Times New Roman"/>
              </a:rPr>
              <a:t>dei credenti, nel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far progredire </a:t>
            </a:r>
            <a:r>
              <a:rPr sz="1200" dirty="0">
                <a:latin typeface="Times New Roman"/>
                <a:cs typeface="Times New Roman"/>
              </a:rPr>
              <a:t>la missione </a:t>
            </a:r>
            <a:r>
              <a:rPr sz="1200" spc="-5" dirty="0">
                <a:latin typeface="Times New Roman"/>
                <a:cs typeface="Times New Roman"/>
              </a:rPr>
              <a:t>del regno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95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(1930.1) 178:1.4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filiazione nel regno, dal </a:t>
            </a:r>
            <a:r>
              <a:rPr sz="1200" dirty="0">
                <a:latin typeface="Times New Roman"/>
                <a:cs typeface="Times New Roman"/>
              </a:rPr>
              <a:t>punto di vista 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progresso, </a:t>
            </a:r>
            <a:r>
              <a:rPr sz="1200" spc="-5" dirty="0">
                <a:latin typeface="Times New Roman"/>
                <a:cs typeface="Times New Roman"/>
              </a:rPr>
              <a:t>dovrebbe aiutarvi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ideali dei  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poiché la </a:t>
            </a:r>
            <a:r>
              <a:rPr sz="1200" spc="-5" dirty="0">
                <a:latin typeface="Times New Roman"/>
                <a:cs typeface="Times New Roman"/>
              </a:rPr>
              <a:t>fratellanza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pietre angolari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regno. </a:t>
            </a:r>
            <a:r>
              <a:rPr sz="1200" spc="-5" dirty="0">
                <a:latin typeface="Times New Roman"/>
                <a:cs typeface="Times New Roman"/>
              </a:rPr>
              <a:t>L’appello </a:t>
            </a:r>
            <a:r>
              <a:rPr sz="1200" dirty="0">
                <a:latin typeface="Times New Roman"/>
                <a:cs typeface="Times New Roman"/>
              </a:rPr>
              <a:t>all’amore del  </a:t>
            </a:r>
            <a:r>
              <a:rPr sz="1200" spc="-5" dirty="0">
                <a:latin typeface="Times New Roman"/>
                <a:cs typeface="Times New Roman"/>
              </a:rPr>
              <a:t>regno spirituale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rivelarsi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distruttore efficace della spinta </a:t>
            </a:r>
            <a:r>
              <a:rPr sz="1200" dirty="0">
                <a:latin typeface="Times New Roman"/>
                <a:cs typeface="Times New Roman"/>
              </a:rPr>
              <a:t>all’odio </a:t>
            </a:r>
            <a:r>
              <a:rPr sz="1200" spc="-5" dirty="0">
                <a:latin typeface="Times New Roman"/>
                <a:cs typeface="Times New Roman"/>
              </a:rPr>
              <a:t>dei cittadini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bellicosi dei </a:t>
            </a:r>
            <a:r>
              <a:rPr sz="1200" dirty="0">
                <a:latin typeface="Times New Roman"/>
                <a:cs typeface="Times New Roman"/>
              </a:rPr>
              <a:t>regni  </a:t>
            </a:r>
            <a:r>
              <a:rPr sz="1200" spc="-5" dirty="0">
                <a:latin typeface="Times New Roman"/>
                <a:cs typeface="Times New Roman"/>
              </a:rPr>
              <a:t>terreni. Ma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materialisti </a:t>
            </a:r>
            <a:r>
              <a:rPr sz="1200" dirty="0">
                <a:latin typeface="Times New Roman"/>
                <a:cs typeface="Times New Roman"/>
              </a:rPr>
              <a:t>che vivono nelle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conosceranno </a:t>
            </a:r>
            <a:r>
              <a:rPr sz="1200" dirty="0">
                <a:latin typeface="Times New Roman"/>
                <a:cs typeface="Times New Roman"/>
              </a:rPr>
              <a:t>mai la vostra luce spirituale di </a:t>
            </a:r>
            <a:r>
              <a:rPr sz="1200" spc="-5" dirty="0">
                <a:latin typeface="Times New Roman"/>
                <a:cs typeface="Times New Roman"/>
              </a:rPr>
              <a:t>verità se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vi  </a:t>
            </a:r>
            <a:r>
              <a:rPr sz="1200" spc="-5" dirty="0">
                <a:latin typeface="Times New Roman"/>
                <a:cs typeface="Times New Roman"/>
              </a:rPr>
              <a:t>accostate </a:t>
            </a:r>
            <a:r>
              <a:rPr sz="1200" dirty="0">
                <a:latin typeface="Times New Roman"/>
                <a:cs typeface="Times New Roman"/>
              </a:rPr>
              <a:t>strettamente a loro </a:t>
            </a:r>
            <a:r>
              <a:rPr sz="1200" spc="-5" dirty="0">
                <a:latin typeface="Times New Roman"/>
                <a:cs typeface="Times New Roman"/>
              </a:rPr>
              <a:t>con quel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sociale disinteressato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risultato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della produzione </a:t>
            </a:r>
            <a:r>
              <a:rPr sz="1200" spc="-5" dirty="0">
                <a:latin typeface="Times New Roman"/>
                <a:cs typeface="Times New Roman"/>
              </a:rPr>
              <a:t>dei frutti </a:t>
            </a:r>
            <a:r>
              <a:rPr sz="1200" dirty="0">
                <a:latin typeface="Times New Roman"/>
                <a:cs typeface="Times New Roman"/>
              </a:rPr>
              <a:t>dello  </a:t>
            </a:r>
            <a:r>
              <a:rPr sz="1200" spc="-5" dirty="0">
                <a:latin typeface="Times New Roman"/>
                <a:cs typeface="Times New Roman"/>
              </a:rPr>
              <a:t>spirito nell’esperienza </a:t>
            </a:r>
            <a:r>
              <a:rPr sz="1200" dirty="0">
                <a:latin typeface="Times New Roman"/>
                <a:cs typeface="Times New Roman"/>
              </a:rPr>
              <a:t>di vita di </a:t>
            </a:r>
            <a:r>
              <a:rPr sz="1200" spc="-5" dirty="0">
                <a:latin typeface="Times New Roman"/>
                <a:cs typeface="Times New Roman"/>
              </a:rPr>
              <a:t>ogni singolo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(1930.2) 178:1.5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voi siete in </a:t>
            </a:r>
            <a:r>
              <a:rPr sz="1200" spc="-5" dirty="0">
                <a:latin typeface="Times New Roman"/>
                <a:cs typeface="Times New Roman"/>
              </a:rPr>
              <a:t>verità cittadini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terreni,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dovreste essere </a:t>
            </a:r>
            <a:r>
              <a:rPr sz="1200" dirty="0">
                <a:latin typeface="Times New Roman"/>
                <a:cs typeface="Times New Roman"/>
              </a:rPr>
              <a:t>buoni cittadini, i  </a:t>
            </a:r>
            <a:r>
              <a:rPr sz="1200" spc="-5" dirty="0">
                <a:latin typeface="Times New Roman"/>
                <a:cs typeface="Times New Roman"/>
              </a:rPr>
              <a:t>migliori essendo </a:t>
            </a:r>
            <a:r>
              <a:rPr sz="1200" dirty="0">
                <a:latin typeface="Times New Roman"/>
                <a:cs typeface="Times New Roman"/>
              </a:rPr>
              <a:t>voi divenuti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rinati del regno celeste.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figli del regno </a:t>
            </a:r>
            <a:r>
              <a:rPr sz="1200" dirty="0">
                <a:latin typeface="Times New Roman"/>
                <a:cs typeface="Times New Roman"/>
              </a:rPr>
              <a:t>dei cieli </a:t>
            </a:r>
            <a:r>
              <a:rPr sz="1200" spc="-5" dirty="0">
                <a:latin typeface="Times New Roman"/>
                <a:cs typeface="Times New Roman"/>
              </a:rPr>
              <a:t>illuminati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liberati  dallo </a:t>
            </a:r>
            <a:r>
              <a:rPr sz="1200" dirty="0">
                <a:latin typeface="Times New Roman"/>
                <a:cs typeface="Times New Roman"/>
              </a:rPr>
              <a:t>spirito, voi siete di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responsabilità, il </a:t>
            </a:r>
            <a:r>
              <a:rPr sz="1200" spc="-5" dirty="0">
                <a:latin typeface="Times New Roman"/>
                <a:cs typeface="Times New Roman"/>
              </a:rPr>
              <a:t>dovere verso gli </a:t>
            </a:r>
            <a:r>
              <a:rPr sz="1200" dirty="0">
                <a:latin typeface="Times New Roman"/>
                <a:cs typeface="Times New Roman"/>
              </a:rPr>
              <a:t>uomini e il </a:t>
            </a:r>
            <a:r>
              <a:rPr sz="1200" spc="-5" dirty="0">
                <a:latin typeface="Times New Roman"/>
                <a:cs typeface="Times New Roman"/>
              </a:rPr>
              <a:t>dovere verso Dio, mentre </a:t>
            </a:r>
            <a:r>
              <a:rPr sz="1200" dirty="0">
                <a:latin typeface="Times New Roman"/>
                <a:cs typeface="Times New Roman"/>
              </a:rPr>
              <a:t>assumete  </a:t>
            </a:r>
            <a:r>
              <a:rPr sz="1200" spc="-5" dirty="0">
                <a:latin typeface="Times New Roman"/>
                <a:cs typeface="Times New Roman"/>
              </a:rPr>
              <a:t>volontariamente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terzo obbligo </a:t>
            </a:r>
            <a:r>
              <a:rPr sz="1200" dirty="0">
                <a:latin typeface="Times New Roman"/>
                <a:cs typeface="Times New Roman"/>
              </a:rPr>
              <a:t>sacro,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fraternità dei </a:t>
            </a:r>
            <a:r>
              <a:rPr sz="1200" dirty="0">
                <a:latin typeface="Times New Roman"/>
                <a:cs typeface="Times New Roman"/>
              </a:rPr>
              <a:t>credenti </a:t>
            </a:r>
            <a:r>
              <a:rPr sz="1200" spc="-5" dirty="0">
                <a:latin typeface="Times New Roman"/>
                <a:cs typeface="Times New Roman"/>
              </a:rPr>
              <a:t>che conoscono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03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47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(1930.3) 178:1.6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adorare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capi temporali,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dovreste impiegare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temporale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progredire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 spirituale;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manifestare il </a:t>
            </a:r>
            <a:r>
              <a:rPr sz="1200" spc="-5" dirty="0">
                <a:latin typeface="Times New Roman"/>
                <a:cs typeface="Times New Roman"/>
              </a:rPr>
              <a:t>retto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amorevole sia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che </a:t>
            </a:r>
            <a:r>
              <a:rPr sz="1200" dirty="0">
                <a:latin typeface="Times New Roman"/>
                <a:cs typeface="Times New Roman"/>
              </a:rPr>
              <a:t>i non </a:t>
            </a:r>
            <a:r>
              <a:rPr sz="1200" spc="-5" dirty="0">
                <a:latin typeface="Times New Roman"/>
                <a:cs typeface="Times New Roman"/>
              </a:rPr>
              <a:t>credenti. Nel vangelo del  regno </a:t>
            </a:r>
            <a:r>
              <a:rPr sz="1200" dirty="0">
                <a:latin typeface="Times New Roman"/>
                <a:cs typeface="Times New Roman"/>
              </a:rPr>
              <a:t>risiede il possente Spirito </a:t>
            </a:r>
            <a:r>
              <a:rPr sz="1200" spc="-5" dirty="0">
                <a:latin typeface="Times New Roman"/>
                <a:cs typeface="Times New Roman"/>
              </a:rPr>
              <a:t>della Verità,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spargerò presto questo </a:t>
            </a:r>
            <a:r>
              <a:rPr sz="1200" dirty="0">
                <a:latin typeface="Times New Roman"/>
                <a:cs typeface="Times New Roman"/>
              </a:rPr>
              <a:t>stesso spirito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dello </a:t>
            </a:r>
            <a:r>
              <a:rPr sz="1200" dirty="0">
                <a:latin typeface="Times New Roman"/>
                <a:cs typeface="Times New Roman"/>
              </a:rPr>
              <a:t>spirito, il  vostro </a:t>
            </a:r>
            <a:r>
              <a:rPr sz="1200" spc="-5" dirty="0">
                <a:latin typeface="Times New Roman"/>
                <a:cs typeface="Times New Roman"/>
              </a:rPr>
              <a:t>servizio sincero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amorevole, </a:t>
            </a:r>
            <a:r>
              <a:rPr sz="1200" dirty="0">
                <a:latin typeface="Times New Roman"/>
                <a:cs typeface="Times New Roman"/>
              </a:rPr>
              <a:t>sono la potente </a:t>
            </a:r>
            <a:r>
              <a:rPr sz="1200" spc="-5" dirty="0">
                <a:latin typeface="Times New Roman"/>
                <a:cs typeface="Times New Roman"/>
              </a:rPr>
              <a:t>leva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sollevare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dalle tenebre,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 </a:t>
            </a:r>
            <a:r>
              <a:rPr sz="1200" spc="-5" dirty="0">
                <a:latin typeface="Times New Roman"/>
                <a:cs typeface="Times New Roman"/>
              </a:rPr>
              <a:t>diverrà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fulcro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moltiplica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potere.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(1930.4) 178:1.7 </a:t>
            </a:r>
            <a:r>
              <a:rPr sz="1200" spc="-5" dirty="0">
                <a:latin typeface="Times New Roman"/>
                <a:cs typeface="Times New Roman"/>
              </a:rPr>
              <a:t>Mostratevi saggi </a:t>
            </a:r>
            <a:r>
              <a:rPr sz="1200" dirty="0">
                <a:latin typeface="Times New Roman"/>
                <a:cs typeface="Times New Roman"/>
              </a:rPr>
              <a:t>e date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di sagacia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vostri rapporti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civili non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discrezione, mostrate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essere abili nell’appianare dissensi </a:t>
            </a:r>
            <a:r>
              <a:rPr sz="1200" dirty="0">
                <a:latin typeface="Times New Roman"/>
                <a:cs typeface="Times New Roman"/>
              </a:rPr>
              <a:t>minori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comporre </a:t>
            </a:r>
            <a:r>
              <a:rPr sz="1200" spc="-5" dirty="0">
                <a:latin typeface="Times New Roman"/>
                <a:cs typeface="Times New Roman"/>
              </a:rPr>
              <a:t>piccoli malintesi.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modo possibile — </a:t>
            </a:r>
            <a:r>
              <a:rPr sz="1200" spc="-5" dirty="0">
                <a:latin typeface="Times New Roman"/>
                <a:cs typeface="Times New Roman"/>
              </a:rPr>
              <a:t>purché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intaccata la  vostra devozione </a:t>
            </a:r>
            <a:r>
              <a:rPr sz="1200" spc="-5" dirty="0">
                <a:latin typeface="Times New Roman"/>
                <a:cs typeface="Times New Roman"/>
              </a:rPr>
              <a:t>spirituale ai capi </a:t>
            </a:r>
            <a:r>
              <a:rPr sz="1200" dirty="0">
                <a:latin typeface="Times New Roman"/>
                <a:cs typeface="Times New Roman"/>
              </a:rPr>
              <a:t>dell’universo —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di vivere in pace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Siate </a:t>
            </a:r>
            <a:r>
              <a:rPr sz="1200" spc="-5" dirty="0">
                <a:latin typeface="Times New Roman"/>
                <a:cs typeface="Times New Roman"/>
              </a:rPr>
              <a:t>sempre accorti come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serpenti,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inoffensivi come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colombe.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(1930.5) 178:1.8 </a:t>
            </a:r>
            <a:r>
              <a:rPr sz="1200" spc="-5" dirty="0">
                <a:latin typeface="Times New Roman"/>
                <a:cs typeface="Times New Roman"/>
              </a:rPr>
              <a:t>Voi dovreste diventare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cittadini migliori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secolare come risultato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figli </a:t>
            </a:r>
            <a:r>
              <a:rPr sz="1200" dirty="0">
                <a:latin typeface="Times New Roman"/>
                <a:cs typeface="Times New Roman"/>
              </a:rPr>
              <a:t>illuminati del </a:t>
            </a:r>
            <a:r>
              <a:rPr sz="1200" spc="-5" dirty="0">
                <a:latin typeface="Times New Roman"/>
                <a:cs typeface="Times New Roman"/>
              </a:rPr>
              <a:t>regno; 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governi terreni </a:t>
            </a:r>
            <a:r>
              <a:rPr sz="1200" dirty="0">
                <a:latin typeface="Times New Roman"/>
                <a:cs typeface="Times New Roman"/>
              </a:rPr>
              <a:t>dovranno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negli affari civili come risultato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disposizione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disinteressato </a:t>
            </a:r>
            <a:r>
              <a:rPr sz="1200" dirty="0">
                <a:latin typeface="Times New Roman"/>
                <a:cs typeface="Times New Roman"/>
              </a:rPr>
              <a:t>dell’uomo e </a:t>
            </a:r>
            <a:r>
              <a:rPr sz="1200" spc="-5" dirty="0">
                <a:latin typeface="Times New Roman"/>
                <a:cs typeface="Times New Roman"/>
              </a:rPr>
              <a:t>all’adorazione intelligente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dovrebbe 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migliori </a:t>
            </a:r>
            <a:r>
              <a:rPr sz="1200" dirty="0">
                <a:latin typeface="Times New Roman"/>
                <a:cs typeface="Times New Roman"/>
              </a:rPr>
              <a:t>del mondo, </a:t>
            </a:r>
            <a:r>
              <a:rPr sz="1200" spc="-5" dirty="0">
                <a:latin typeface="Times New Roman"/>
                <a:cs typeface="Times New Roman"/>
              </a:rPr>
              <a:t>mentre 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onesto e di </a:t>
            </a:r>
            <a:r>
              <a:rPr sz="1200" spc="-5" dirty="0">
                <a:latin typeface="Times New Roman"/>
                <a:cs typeface="Times New Roman"/>
              </a:rPr>
              <a:t>devozione sincera al  proprio dovere temporale dovrebbe </a:t>
            </a:r>
            <a:r>
              <a:rPr sz="1200" dirty="0">
                <a:latin typeface="Times New Roman"/>
                <a:cs typeface="Times New Roman"/>
              </a:rPr>
              <a:t>contribuire a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facilmente accessibili all’appello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filiazione  </a:t>
            </a:r>
            <a:r>
              <a:rPr sz="1200" spc="-5" dirty="0">
                <a:latin typeface="Times New Roman"/>
                <a:cs typeface="Times New Roman"/>
              </a:rPr>
              <a:t>nel regno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1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(1930.6) 178:1.9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governi terreni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l’autorità </a:t>
            </a:r>
            <a:r>
              <a:rPr sz="1200" spc="-5" dirty="0">
                <a:latin typeface="Times New Roman"/>
                <a:cs typeface="Times New Roman"/>
              </a:rPr>
              <a:t>di dittatori religiosi, </a:t>
            </a:r>
            <a:r>
              <a:rPr sz="1200" dirty="0">
                <a:latin typeface="Times New Roman"/>
                <a:cs typeface="Times New Roman"/>
              </a:rPr>
              <a:t>voi che </a:t>
            </a:r>
            <a:r>
              <a:rPr sz="1200" spc="-5" dirty="0">
                <a:latin typeface="Times New Roman"/>
                <a:cs typeface="Times New Roman"/>
              </a:rPr>
              <a:t>credete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 vangelo potete aspettarvi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difficoltà, persecuzioni ed anche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morte. Ma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stessa che </a:t>
            </a:r>
            <a:r>
              <a:rPr sz="1200" dirty="0">
                <a:latin typeface="Times New Roman"/>
                <a:cs typeface="Times New Roman"/>
              </a:rPr>
              <a:t>voi portate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la  </a:t>
            </a:r>
            <a:r>
              <a:rPr sz="1200" spc="-5" dirty="0">
                <a:latin typeface="Times New Roman"/>
                <a:cs typeface="Times New Roman"/>
              </a:rPr>
              <a:t>maniera stessa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soffrirete </a:t>
            </a:r>
            <a:r>
              <a:rPr sz="1200" dirty="0">
                <a:latin typeface="Times New Roman"/>
                <a:cs typeface="Times New Roman"/>
              </a:rPr>
              <a:t>e morirete per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illumineranno alla </a:t>
            </a:r>
            <a:r>
              <a:rPr sz="1200" dirty="0">
                <a:latin typeface="Times New Roman"/>
                <a:cs typeface="Times New Roman"/>
              </a:rPr>
              <a:t>fine, da se </a:t>
            </a:r>
            <a:r>
              <a:rPr sz="1200" spc="-5" dirty="0">
                <a:latin typeface="Times New Roman"/>
                <a:cs typeface="Times New Roman"/>
              </a:rPr>
              <a:t>stesse,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porteranno al </a:t>
            </a:r>
            <a:r>
              <a:rPr sz="1200" dirty="0">
                <a:latin typeface="Times New Roman"/>
                <a:cs typeface="Times New Roman"/>
              </a:rPr>
              <a:t>divorzio </a:t>
            </a:r>
            <a:r>
              <a:rPr sz="1200" spc="-5" dirty="0">
                <a:latin typeface="Times New Roman"/>
                <a:cs typeface="Times New Roman"/>
              </a:rPr>
              <a:t>graduale della politica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predicazione </a:t>
            </a:r>
            <a:r>
              <a:rPr sz="1200" spc="-5" dirty="0">
                <a:latin typeface="Times New Roman"/>
                <a:cs typeface="Times New Roman"/>
              </a:rPr>
              <a:t>persistente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porterà un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 tutte le nazioni una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ed incredibile,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intellettuale e la </a:t>
            </a:r>
            <a:r>
              <a:rPr sz="1200" spc="-5" dirty="0">
                <a:latin typeface="Times New Roman"/>
                <a:cs typeface="Times New Roman"/>
              </a:rPr>
              <a:t>libertà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25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(1931.1) 178:1.10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persecuzioni imminenti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odiano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libertà, </a:t>
            </a:r>
            <a:r>
              <a:rPr sz="1200" dirty="0">
                <a:latin typeface="Times New Roman"/>
                <a:cs typeface="Times New Roman"/>
              </a:rPr>
              <a:t>voi vi </a:t>
            </a:r>
            <a:r>
              <a:rPr sz="1200" spc="-5" dirty="0">
                <a:latin typeface="Times New Roman"/>
                <a:cs typeface="Times New Roman"/>
              </a:rPr>
              <a:t>svilupperete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prospererà. </a:t>
            </a:r>
            <a:r>
              <a:rPr sz="1200" dirty="0">
                <a:latin typeface="Times New Roman"/>
                <a:cs typeface="Times New Roman"/>
              </a:rPr>
              <a:t>Ma voi vi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in tempi </a:t>
            </a:r>
            <a:r>
              <a:rPr sz="1200" spc="-5" dirty="0">
                <a:latin typeface="Times New Roman"/>
                <a:cs typeface="Times New Roman"/>
              </a:rPr>
              <a:t>successivi,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degli uomini parleranno  </a:t>
            </a:r>
            <a:r>
              <a:rPr sz="1200" spc="-5" dirty="0">
                <a:latin typeface="Times New Roman"/>
                <a:cs typeface="Times New Roman"/>
              </a:rPr>
              <a:t>bene dei credenti nel </a:t>
            </a:r>
            <a:r>
              <a:rPr sz="1200" dirty="0">
                <a:latin typeface="Times New Roman"/>
                <a:cs typeface="Times New Roman"/>
              </a:rPr>
              <a:t>regno e molti </a:t>
            </a:r>
            <a:r>
              <a:rPr sz="1200" spc="-5" dirty="0">
                <a:latin typeface="Times New Roman"/>
                <a:cs typeface="Times New Roman"/>
              </a:rPr>
              <a:t>che occupano </a:t>
            </a:r>
            <a:r>
              <a:rPr sz="1200" dirty="0">
                <a:latin typeface="Times New Roman"/>
                <a:cs typeface="Times New Roman"/>
              </a:rPr>
              <a:t>posizioni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accetteranno </a:t>
            </a:r>
            <a:r>
              <a:rPr sz="1200" spc="-5" dirty="0">
                <a:latin typeface="Times New Roman"/>
                <a:cs typeface="Times New Roman"/>
              </a:rPr>
              <a:t>nominalmente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 marL="76200" marR="1530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Imparate ad essere fedeli al regno </a:t>
            </a:r>
            <a:r>
              <a:rPr sz="1200" dirty="0">
                <a:latin typeface="Times New Roman"/>
                <a:cs typeface="Times New Roman"/>
              </a:rPr>
              <a:t>anche in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di prosperità. </a:t>
            </a:r>
            <a:r>
              <a:rPr sz="1200" spc="-5" dirty="0">
                <a:latin typeface="Times New Roman"/>
                <a:cs typeface="Times New Roman"/>
              </a:rPr>
              <a:t>Non tentate gli angeli che esercitano </a:t>
            </a:r>
            <a:r>
              <a:rPr sz="1200" dirty="0">
                <a:latin typeface="Times New Roman"/>
                <a:cs typeface="Times New Roman"/>
              </a:rPr>
              <a:t>la supervisione su di  voi a </a:t>
            </a:r>
            <a:r>
              <a:rPr sz="1200" spc="-5" dirty="0">
                <a:latin typeface="Times New Roman"/>
                <a:cs typeface="Times New Roman"/>
              </a:rPr>
              <a:t>portarvi </a:t>
            </a:r>
            <a:r>
              <a:rPr sz="1200" dirty="0">
                <a:latin typeface="Times New Roman"/>
                <a:cs typeface="Times New Roman"/>
              </a:rPr>
              <a:t>in vie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disciplina destinata a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anime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indolenti.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(1931.2) 178:1.11 </a:t>
            </a:r>
            <a:r>
              <a:rPr sz="1200" spc="-5" dirty="0">
                <a:latin typeface="Times New Roman"/>
                <a:cs typeface="Times New Roman"/>
              </a:rPr>
              <a:t>Ricordate </a:t>
            </a:r>
            <a:r>
              <a:rPr sz="1200" dirty="0">
                <a:latin typeface="Times New Roman"/>
                <a:cs typeface="Times New Roman"/>
              </a:rPr>
              <a:t>che voi siete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questo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supremo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 Padre, </a:t>
            </a:r>
            <a:r>
              <a:rPr sz="1200" dirty="0">
                <a:latin typeface="Times New Roman"/>
                <a:cs typeface="Times New Roman"/>
              </a:rPr>
              <a:t>unito </a:t>
            </a:r>
            <a:r>
              <a:rPr sz="1200" spc="-5" dirty="0">
                <a:latin typeface="Times New Roman"/>
                <a:cs typeface="Times New Roman"/>
              </a:rPr>
              <a:t>alla gioia </a:t>
            </a:r>
            <a:r>
              <a:rPr sz="1200" dirty="0">
                <a:latin typeface="Times New Roman"/>
                <a:cs typeface="Times New Roman"/>
              </a:rPr>
              <a:t>suprema di realizzare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fede la </a:t>
            </a:r>
            <a:r>
              <a:rPr sz="1200" spc="-5" dirty="0">
                <a:latin typeface="Times New Roman"/>
                <a:cs typeface="Times New Roman"/>
              </a:rPr>
              <a:t>filiazione con Dio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dovete </a:t>
            </a:r>
            <a:r>
              <a:rPr sz="1200" spc="-5" dirty="0">
                <a:latin typeface="Times New Roman"/>
                <a:cs typeface="Times New Roman"/>
              </a:rPr>
              <a:t>permettere ad alcunché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distogliere 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consacrazione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quest’unico dovere. </a:t>
            </a:r>
            <a:r>
              <a:rPr sz="1200" dirty="0">
                <a:latin typeface="Times New Roman"/>
                <a:cs typeface="Times New Roman"/>
              </a:rPr>
              <a:t>Che tutta </a:t>
            </a:r>
            <a:r>
              <a:rPr sz="1200" spc="-5" dirty="0">
                <a:latin typeface="Times New Roman"/>
                <a:cs typeface="Times New Roman"/>
              </a:rPr>
              <a:t>l’umanità tragga beneficio </a:t>
            </a:r>
            <a:r>
              <a:rPr sz="1200" dirty="0">
                <a:latin typeface="Times New Roman"/>
                <a:cs typeface="Times New Roman"/>
              </a:rPr>
              <a:t>dalla profusione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amorevole, dalla </a:t>
            </a:r>
            <a:r>
              <a:rPr sz="1200" dirty="0">
                <a:latin typeface="Times New Roman"/>
                <a:cs typeface="Times New Roman"/>
              </a:rPr>
              <a:t>vostra comunione </a:t>
            </a:r>
            <a:r>
              <a:rPr sz="1200" spc="-5" dirty="0">
                <a:latin typeface="Times New Roman"/>
                <a:cs typeface="Times New Roman"/>
              </a:rPr>
              <a:t>intellettuale illuminante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vostro servizio </a:t>
            </a:r>
            <a:r>
              <a:rPr sz="1200" spc="-5" dirty="0">
                <a:latin typeface="Times New Roman"/>
                <a:cs typeface="Times New Roman"/>
              </a:rPr>
              <a:t>sociale edificante;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opere  </a:t>
            </a:r>
            <a:r>
              <a:rPr sz="1200" spc="-5" dirty="0">
                <a:latin typeface="Times New Roman"/>
                <a:cs typeface="Times New Roman"/>
              </a:rPr>
              <a:t>umanitarie,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 loro </a:t>
            </a:r>
            <a:r>
              <a:rPr sz="1200" dirty="0">
                <a:latin typeface="Times New Roman"/>
                <a:cs typeface="Times New Roman"/>
              </a:rPr>
              <a:t>insieme, </a:t>
            </a:r>
            <a:r>
              <a:rPr sz="1200" spc="-5" dirty="0">
                <a:latin typeface="Times New Roman"/>
                <a:cs typeface="Times New Roman"/>
              </a:rPr>
              <a:t>dovrà essere </a:t>
            </a:r>
            <a:r>
              <a:rPr sz="1200" dirty="0">
                <a:latin typeface="Times New Roman"/>
                <a:cs typeface="Times New Roman"/>
              </a:rPr>
              <a:t>permesso di sostituire la </a:t>
            </a:r>
            <a:r>
              <a:rPr sz="1200" spc="-5" dirty="0">
                <a:latin typeface="Times New Roman"/>
                <a:cs typeface="Times New Roman"/>
              </a:rPr>
              <a:t>proclamazione del vangelo. </a:t>
            </a:r>
            <a:r>
              <a:rPr sz="1200" dirty="0">
                <a:latin typeface="Times New Roman"/>
                <a:cs typeface="Times New Roman"/>
              </a:rPr>
              <a:t>Questi potenti </a:t>
            </a:r>
            <a:r>
              <a:rPr sz="1200" spc="-5" dirty="0">
                <a:latin typeface="Times New Roman"/>
                <a:cs typeface="Times New Roman"/>
              </a:rPr>
              <a:t>ministeri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sottoprodotti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dei ministeri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trasformazioni 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potenti </a:t>
            </a:r>
            <a:r>
              <a:rPr sz="1200" dirty="0">
                <a:latin typeface="Times New Roman"/>
                <a:cs typeface="Times New Roman"/>
              </a:rPr>
              <a:t>e sublimi compiuti nel </a:t>
            </a:r>
            <a:r>
              <a:rPr sz="1200" spc="-5" dirty="0">
                <a:latin typeface="Times New Roman"/>
                <a:cs typeface="Times New Roman"/>
              </a:rPr>
              <a:t>cuore del </a:t>
            </a:r>
            <a:r>
              <a:rPr sz="1200" dirty="0">
                <a:latin typeface="Times New Roman"/>
                <a:cs typeface="Times New Roman"/>
              </a:rPr>
              <a:t>credente </a:t>
            </a:r>
            <a:r>
              <a:rPr sz="1200" spc="-5" dirty="0">
                <a:latin typeface="Times New Roman"/>
                <a:cs typeface="Times New Roman"/>
              </a:rPr>
              <a:t>al regno </a:t>
            </a:r>
            <a:r>
              <a:rPr sz="1200" dirty="0">
                <a:latin typeface="Times New Roman"/>
                <a:cs typeface="Times New Roman"/>
              </a:rPr>
              <a:t>dallo  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vivente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personale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di un uomo nato </a:t>
            </a:r>
            <a:r>
              <a:rPr sz="1200" spc="-5" dirty="0">
                <a:latin typeface="Times New Roman"/>
                <a:cs typeface="Times New Roman"/>
              </a:rPr>
              <a:t>dallo spirito gli conferisce </a:t>
            </a:r>
            <a:r>
              <a:rPr sz="1200" dirty="0">
                <a:latin typeface="Times New Roman"/>
                <a:cs typeface="Times New Roman"/>
              </a:rPr>
              <a:t>l’assicurazione di  una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vivente con il </a:t>
            </a:r>
            <a:r>
              <a:rPr sz="1200" spc="-5" dirty="0">
                <a:latin typeface="Times New Roman"/>
                <a:cs typeface="Times New Roman"/>
              </a:rPr>
              <a:t>Dio 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953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(1931.3) 178:1.12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dovete cercare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promulgare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né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dei governi civili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 l’applicazione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leggi secolari. Voi potete sempre operare per </a:t>
            </a:r>
            <a:r>
              <a:rPr sz="1200" dirty="0">
                <a:latin typeface="Times New Roman"/>
                <a:cs typeface="Times New Roman"/>
              </a:rPr>
              <a:t>persuadere la </a:t>
            </a:r>
            <a:r>
              <a:rPr sz="1200" spc="-5" dirty="0">
                <a:latin typeface="Times New Roman"/>
                <a:cs typeface="Times New Roman"/>
              </a:rPr>
              <a:t>mente degli </a:t>
            </a:r>
            <a:r>
              <a:rPr sz="1200" dirty="0">
                <a:latin typeface="Times New Roman"/>
                <a:cs typeface="Times New Roman"/>
              </a:rPr>
              <a:t>uomini, ma non </a:t>
            </a:r>
            <a:r>
              <a:rPr sz="1200" spc="-5" dirty="0">
                <a:latin typeface="Times New Roman"/>
                <a:cs typeface="Times New Roman"/>
              </a:rPr>
              <a:t>dovete mai </a:t>
            </a:r>
            <a:r>
              <a:rPr sz="1200" dirty="0">
                <a:latin typeface="Times New Roman"/>
                <a:cs typeface="Times New Roman"/>
              </a:rPr>
              <a:t>osare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4311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costringerla. Non </a:t>
            </a:r>
            <a:r>
              <a:rPr sz="1200" dirty="0">
                <a:latin typeface="Times New Roman"/>
                <a:cs typeface="Times New Roman"/>
              </a:rPr>
              <a:t>dovete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legge dell’equità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in forma </a:t>
            </a:r>
            <a:r>
              <a:rPr sz="1200" spc="-5" dirty="0">
                <a:latin typeface="Times New Roman"/>
                <a:cs typeface="Times New Roman"/>
              </a:rPr>
              <a:t>positiva: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cosa  vorreste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facessero </a:t>
            </a:r>
            <a:r>
              <a:rPr sz="1200" dirty="0">
                <a:latin typeface="Times New Roman"/>
                <a:cs typeface="Times New Roman"/>
              </a:rPr>
              <a:t>a voi, fatela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2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(1931.4) 178:1.13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credente nel regno </a:t>
            </a:r>
            <a:r>
              <a:rPr sz="1200" dirty="0">
                <a:latin typeface="Times New Roman"/>
                <a:cs typeface="Times New Roman"/>
              </a:rPr>
              <a:t>è chiamato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civile, </a:t>
            </a:r>
            <a:r>
              <a:rPr sz="1200" spc="-5" dirty="0">
                <a:latin typeface="Times New Roman"/>
                <a:cs typeface="Times New Roman"/>
              </a:rPr>
              <a:t>che svolga </a:t>
            </a:r>
            <a:r>
              <a:rPr sz="1200" dirty="0">
                <a:latin typeface="Times New Roman"/>
                <a:cs typeface="Times New Roman"/>
              </a:rPr>
              <a:t>tale servizio come </a:t>
            </a:r>
            <a:r>
              <a:rPr sz="1200" spc="-5" dirty="0">
                <a:latin typeface="Times New Roman"/>
                <a:cs typeface="Times New Roman"/>
              </a:rPr>
              <a:t>cittadino temporale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governo;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questo credente dovrebbe manifestare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servizio civile tutte le </a:t>
            </a:r>
            <a:r>
              <a:rPr sz="1200" spc="-5" dirty="0">
                <a:latin typeface="Times New Roman"/>
                <a:cs typeface="Times New Roman"/>
              </a:rPr>
              <a:t>sue qualità ordinarie </a:t>
            </a:r>
            <a:r>
              <a:rPr sz="1200" dirty="0">
                <a:latin typeface="Times New Roman"/>
                <a:cs typeface="Times New Roman"/>
              </a:rPr>
              <a:t>di cittadino, quali  </a:t>
            </a:r>
            <a:r>
              <a:rPr sz="1200" spc="-5" dirty="0">
                <a:latin typeface="Times New Roman"/>
                <a:cs typeface="Times New Roman"/>
              </a:rPr>
              <a:t>sono state elevate </a:t>
            </a:r>
            <a:r>
              <a:rPr sz="1200" dirty="0">
                <a:latin typeface="Times New Roman"/>
                <a:cs typeface="Times New Roman"/>
              </a:rPr>
              <a:t>dall’illuminazione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risultante </a:t>
            </a:r>
            <a:r>
              <a:rPr sz="1200" spc="-5" dirty="0">
                <a:latin typeface="Times New Roman"/>
                <a:cs typeface="Times New Roman"/>
              </a:rPr>
              <a:t>dall’associazione nobilitante della sua </a:t>
            </a:r>
            <a:r>
              <a:rPr sz="1200" dirty="0">
                <a:latin typeface="Times New Roman"/>
                <a:cs typeface="Times New Roman"/>
              </a:rPr>
              <a:t>mente di uomo </a:t>
            </a:r>
            <a:r>
              <a:rPr sz="1200" spc="-5" dirty="0">
                <a:latin typeface="Times New Roman"/>
                <a:cs typeface="Times New Roman"/>
              </a:rPr>
              <a:t>mortale 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112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del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eterno. Se </a:t>
            </a:r>
            <a:r>
              <a:rPr sz="1200" dirty="0">
                <a:latin typeface="Times New Roman"/>
                <a:cs typeface="Times New Roman"/>
              </a:rPr>
              <a:t>il non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qualificarsi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funzionario </a:t>
            </a:r>
            <a:r>
              <a:rPr sz="1200" dirty="0">
                <a:latin typeface="Times New Roman"/>
                <a:cs typeface="Times New Roman"/>
              </a:rPr>
              <a:t>civile </a:t>
            </a:r>
            <a:r>
              <a:rPr sz="1200" spc="-5" dirty="0">
                <a:latin typeface="Times New Roman"/>
                <a:cs typeface="Times New Roman"/>
              </a:rPr>
              <a:t>superiore, dovreste </a:t>
            </a:r>
            <a:r>
              <a:rPr sz="1200" dirty="0">
                <a:latin typeface="Times New Roman"/>
                <a:cs typeface="Times New Roman"/>
              </a:rPr>
              <a:t>chiedervi  </a:t>
            </a:r>
            <a:r>
              <a:rPr sz="1200" spc="-5" dirty="0">
                <a:latin typeface="Times New Roman"/>
                <a:cs typeface="Times New Roman"/>
              </a:rPr>
              <a:t>seriamente 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radici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nel </a:t>
            </a:r>
            <a:r>
              <a:rPr sz="1200" dirty="0">
                <a:latin typeface="Times New Roman"/>
                <a:cs typeface="Times New Roman"/>
              </a:rPr>
              <a:t>vostro cuore non siano morte </a:t>
            </a:r>
            <a:r>
              <a:rPr sz="1200" spc="-5" dirty="0">
                <a:latin typeface="Times New Roman"/>
                <a:cs typeface="Times New Roman"/>
              </a:rPr>
              <a:t>per mancanza delle </a:t>
            </a:r>
            <a:r>
              <a:rPr sz="1200" dirty="0">
                <a:latin typeface="Times New Roman"/>
                <a:cs typeface="Times New Roman"/>
              </a:rPr>
              <a:t>acque viventi </a:t>
            </a:r>
            <a:r>
              <a:rPr sz="1200" spc="-5" dirty="0">
                <a:latin typeface="Times New Roman"/>
                <a:cs typeface="Times New Roman"/>
              </a:rPr>
              <a:t>della comunione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congiunta al servizio sociale.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animare </a:t>
            </a:r>
            <a:r>
              <a:rPr sz="1200" dirty="0">
                <a:latin typeface="Times New Roman"/>
                <a:cs typeface="Times New Roman"/>
              </a:rPr>
              <a:t>l’intera vita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uomo, donna e  </a:t>
            </a:r>
            <a:r>
              <a:rPr sz="1200" spc="-5" dirty="0">
                <a:latin typeface="Times New Roman"/>
                <a:cs typeface="Times New Roman"/>
              </a:rPr>
              <a:t>bambino che </a:t>
            </a:r>
            <a:r>
              <a:rPr sz="1200" dirty="0">
                <a:latin typeface="Times New Roman"/>
                <a:cs typeface="Times New Roman"/>
              </a:rPr>
              <a:t>è divenuto </a:t>
            </a:r>
            <a:r>
              <a:rPr sz="1200" spc="-5" dirty="0">
                <a:latin typeface="Times New Roman"/>
                <a:cs typeface="Times New Roman"/>
              </a:rPr>
              <a:t>possessore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potente </a:t>
            </a:r>
            <a:r>
              <a:rPr sz="1200" dirty="0">
                <a:latin typeface="Times New Roman"/>
                <a:cs typeface="Times New Roman"/>
              </a:rPr>
              <a:t>stimolo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insiti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(1931.5) 178:1.14 </a:t>
            </a:r>
            <a:r>
              <a:rPr sz="1200" dirty="0">
                <a:latin typeface="Times New Roman"/>
                <a:cs typeface="Times New Roman"/>
              </a:rPr>
              <a:t>Non siate </a:t>
            </a:r>
            <a:r>
              <a:rPr sz="1200" spc="-5" dirty="0">
                <a:latin typeface="Times New Roman"/>
                <a:cs typeface="Times New Roman"/>
              </a:rPr>
              <a:t>mistici passivi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asceti indifferenti;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diventate dei sognatori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indolenti che </a:t>
            </a:r>
            <a:r>
              <a:rPr sz="1200" spc="-5" dirty="0">
                <a:latin typeface="Times New Roman"/>
                <a:cs typeface="Times New Roman"/>
              </a:rPr>
              <a:t>sperano </a:t>
            </a:r>
            <a:r>
              <a:rPr sz="1200" dirty="0">
                <a:latin typeface="Times New Roman"/>
                <a:cs typeface="Times New Roman"/>
              </a:rPr>
              <a:t>supinamente  in una Provvidenza </a:t>
            </a:r>
            <a:r>
              <a:rPr sz="1200" spc="-5" dirty="0">
                <a:latin typeface="Times New Roman"/>
                <a:cs typeface="Times New Roman"/>
              </a:rPr>
              <a:t>fittizia che </a:t>
            </a:r>
            <a:r>
              <a:rPr sz="1200" dirty="0">
                <a:latin typeface="Times New Roman"/>
                <a:cs typeface="Times New Roman"/>
              </a:rPr>
              <a:t>provveda </a:t>
            </a:r>
            <a:r>
              <a:rPr sz="1200" spc="-5" dirty="0">
                <a:latin typeface="Times New Roman"/>
                <a:cs typeface="Times New Roman"/>
              </a:rPr>
              <a:t>anche al necessario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vivere. </a:t>
            </a:r>
            <a:r>
              <a:rPr sz="1200" dirty="0">
                <a:latin typeface="Times New Roman"/>
                <a:cs typeface="Times New Roman"/>
              </a:rPr>
              <a:t>Siate in </a:t>
            </a:r>
            <a:r>
              <a:rPr sz="1200" spc="-5" dirty="0">
                <a:latin typeface="Times New Roman"/>
                <a:cs typeface="Times New Roman"/>
              </a:rPr>
              <a:t>verità gentili nei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sviati,  pazienti nei vostri </a:t>
            </a:r>
            <a:r>
              <a:rPr sz="1200" spc="-5" dirty="0">
                <a:latin typeface="Times New Roman"/>
                <a:cs typeface="Times New Roman"/>
              </a:rPr>
              <a:t>contatti con gli ignoranti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tolleranti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provocazione; </a:t>
            </a:r>
            <a:r>
              <a:rPr sz="1200" dirty="0">
                <a:latin typeface="Times New Roman"/>
                <a:cs typeface="Times New Roman"/>
              </a:rPr>
              <a:t>ma siate anche intrepidi </a:t>
            </a:r>
            <a:r>
              <a:rPr sz="1200" spc="-5" dirty="0">
                <a:latin typeface="Times New Roman"/>
                <a:cs typeface="Times New Roman"/>
              </a:rPr>
              <a:t>nella difesa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rettitudine, potenti nella promulgazione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ed energici nella predicazione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vangelo del regno,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confini </a:t>
            </a:r>
            <a:r>
              <a:rPr sz="1200" spc="-5" dirty="0">
                <a:latin typeface="Times New Roman"/>
                <a:cs typeface="Times New Roman"/>
              </a:rPr>
              <a:t>stessi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732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(1931.6) 178:1.15 </a:t>
            </a:r>
            <a:r>
              <a:rPr sz="1200" spc="-5" dirty="0">
                <a:latin typeface="Times New Roman"/>
                <a:cs typeface="Times New Roman"/>
              </a:rPr>
              <a:t>Questo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una verità </a:t>
            </a:r>
            <a:r>
              <a:rPr sz="1200" spc="-5" dirty="0">
                <a:latin typeface="Times New Roman"/>
                <a:cs typeface="Times New Roman"/>
              </a:rPr>
              <a:t>vivente.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detto che è simile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lievito nella </a:t>
            </a:r>
            <a:r>
              <a:rPr sz="1200" spc="-5" dirty="0">
                <a:latin typeface="Times New Roman"/>
                <a:cs typeface="Times New Roman"/>
              </a:rPr>
              <a:t>pasta,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al grano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senape; </a:t>
            </a:r>
            <a:r>
              <a:rPr sz="1200" dirty="0">
                <a:latin typeface="Times New Roman"/>
                <a:cs typeface="Times New Roman"/>
              </a:rPr>
              <a:t>ed ora dichiaro che è </a:t>
            </a:r>
            <a:r>
              <a:rPr sz="1200" spc="-5" dirty="0">
                <a:latin typeface="Times New Roman"/>
                <a:cs typeface="Times New Roman"/>
              </a:rPr>
              <a:t>simile al seme dell’essere vivente, 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generazione,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rimanendo </a:t>
            </a:r>
            <a:r>
              <a:rPr sz="1200" dirty="0">
                <a:latin typeface="Times New Roman"/>
                <a:cs typeface="Times New Roman"/>
              </a:rPr>
              <a:t>lo stesso seme  </a:t>
            </a:r>
            <a:r>
              <a:rPr sz="1200" spc="-5" dirty="0">
                <a:latin typeface="Times New Roman"/>
                <a:cs typeface="Times New Roman"/>
              </a:rPr>
              <a:t>vivente, si manifesta infallibilmente </a:t>
            </a:r>
            <a:r>
              <a:rPr sz="1200" dirty="0">
                <a:latin typeface="Times New Roman"/>
                <a:cs typeface="Times New Roman"/>
              </a:rPr>
              <a:t>in nuove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cresce accettabilmente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adattamento alle </a:t>
            </a:r>
            <a:r>
              <a:rPr sz="1200" dirty="0">
                <a:latin typeface="Times New Roman"/>
                <a:cs typeface="Times New Roman"/>
              </a:rPr>
              <a:t>necessità e  condizioni </a:t>
            </a:r>
            <a:r>
              <a:rPr sz="1200" spc="-5" dirty="0">
                <a:latin typeface="Times New Roman"/>
                <a:cs typeface="Times New Roman"/>
              </a:rPr>
              <a:t>peculiari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generazione successiva.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i="1" dirty="0">
                <a:latin typeface="Times New Roman"/>
                <a:cs typeface="Times New Roman"/>
              </a:rPr>
              <a:t>rivelazione </a:t>
            </a:r>
            <a:r>
              <a:rPr sz="1200" i="1" spc="-5" dirty="0">
                <a:latin typeface="Times New Roman"/>
                <a:cs typeface="Times New Roman"/>
              </a:rPr>
              <a:t>vivente,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desidero che </a:t>
            </a:r>
            <a:r>
              <a:rPr sz="1200" dirty="0">
                <a:latin typeface="Times New Roman"/>
                <a:cs typeface="Times New Roman"/>
              </a:rPr>
              <a:t>essa  </a:t>
            </a:r>
            <a:r>
              <a:rPr sz="1200" spc="-5" dirty="0">
                <a:latin typeface="Times New Roman"/>
                <a:cs typeface="Times New Roman"/>
              </a:rPr>
              <a:t>produca dei frutti appropriati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generazione, conformemente alle leggi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spirituale,</a:t>
            </a: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dell’incremento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sviluppo di </a:t>
            </a:r>
            <a:r>
              <a:rPr sz="1200" spc="-5" dirty="0">
                <a:latin typeface="Times New Roman"/>
                <a:cs typeface="Times New Roman"/>
              </a:rPr>
              <a:t>adattamento. Di 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generazione questo vangelo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vitalità crescente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una profondità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Non deve essergli consentito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semplice ricordo </a:t>
            </a:r>
            <a:r>
              <a:rPr sz="1200" spc="5" dirty="0">
                <a:latin typeface="Times New Roman"/>
                <a:cs typeface="Times New Roman"/>
              </a:rPr>
              <a:t>sacro,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mera </a:t>
            </a:r>
            <a:r>
              <a:rPr sz="1200" dirty="0">
                <a:latin typeface="Times New Roman"/>
                <a:cs typeface="Times New Roman"/>
              </a:rPr>
              <a:t>tradizione a proposito di me e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in cui noi ora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(1932.1) 178:1.16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dimenticate: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abbiamo attaccato direttamente </a:t>
            </a:r>
            <a:r>
              <a:rPr sz="1200" dirty="0">
                <a:latin typeface="Times New Roman"/>
                <a:cs typeface="Times New Roman"/>
              </a:rPr>
              <a:t>né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siedono sul seggio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Mosè; abbiamo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offerto </a:t>
            </a:r>
            <a:r>
              <a:rPr sz="1200" dirty="0">
                <a:latin typeface="Times New Roman"/>
                <a:cs typeface="Times New Roman"/>
              </a:rPr>
              <a:t>loro la nuova luce che essi hanno </a:t>
            </a:r>
            <a:r>
              <a:rPr sz="1200" spc="-5" dirty="0">
                <a:latin typeface="Times New Roman"/>
                <a:cs typeface="Times New Roman"/>
              </a:rPr>
              <a:t>così energicamente </a:t>
            </a:r>
            <a:r>
              <a:rPr sz="1200" dirty="0">
                <a:latin typeface="Times New Roman"/>
                <a:cs typeface="Times New Roman"/>
              </a:rPr>
              <a:t>respinto.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abbiamo attaccati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denunciando </a:t>
            </a:r>
            <a:r>
              <a:rPr sz="1200" dirty="0">
                <a:latin typeface="Times New Roman"/>
                <a:cs typeface="Times New Roman"/>
              </a:rPr>
              <a:t>la loro slealtà </a:t>
            </a:r>
            <a:r>
              <a:rPr sz="1200" spc="-5" dirty="0">
                <a:latin typeface="Times New Roman"/>
                <a:cs typeface="Times New Roman"/>
              </a:rPr>
              <a:t>spirituale verso </a:t>
            </a:r>
            <a:r>
              <a:rPr sz="1200" dirty="0">
                <a:latin typeface="Times New Roman"/>
                <a:cs typeface="Times New Roman"/>
              </a:rPr>
              <a:t>le verità </a:t>
            </a:r>
            <a:r>
              <a:rPr sz="1200" spc="-5" dirty="0">
                <a:latin typeface="Times New Roman"/>
                <a:cs typeface="Times New Roman"/>
              </a:rPr>
              <a:t>stesse che essi professano d’insegnare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salvaguardare. </a:t>
            </a:r>
            <a:r>
              <a:rPr sz="1200" dirty="0">
                <a:latin typeface="Times New Roman"/>
                <a:cs typeface="Times New Roman"/>
              </a:rPr>
              <a:t>Siamo entrati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46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questi dirigenti </a:t>
            </a:r>
            <a:r>
              <a:rPr sz="1200" dirty="0">
                <a:latin typeface="Times New Roman"/>
                <a:cs typeface="Times New Roman"/>
              </a:rPr>
              <a:t>stabiliti e </a:t>
            </a:r>
            <a:r>
              <a:rPr sz="1200" spc="-5" dirty="0">
                <a:latin typeface="Times New Roman"/>
                <a:cs typeface="Times New Roman"/>
              </a:rPr>
              <a:t>questi capi </a:t>
            </a:r>
            <a:r>
              <a:rPr sz="1200" dirty="0">
                <a:latin typeface="Times New Roman"/>
                <a:cs typeface="Times New Roman"/>
              </a:rPr>
              <a:t>riconosciuti solo </a:t>
            </a:r>
            <a:r>
              <a:rPr sz="1200" spc="-5" dirty="0">
                <a:latin typeface="Times New Roman"/>
                <a:cs typeface="Times New Roman"/>
              </a:rPr>
              <a:t>quando essi si </a:t>
            </a:r>
            <a:r>
              <a:rPr sz="1200" dirty="0">
                <a:latin typeface="Times New Roman"/>
                <a:cs typeface="Times New Roman"/>
              </a:rPr>
              <a:t>sono opposti </a:t>
            </a:r>
            <a:r>
              <a:rPr sz="1200" spc="-5" dirty="0">
                <a:latin typeface="Times New Roman"/>
                <a:cs typeface="Times New Roman"/>
              </a:rPr>
              <a:t>direttamente alla predicazione del 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ai figli degli </a:t>
            </a:r>
            <a:r>
              <a:rPr sz="1200" dirty="0">
                <a:latin typeface="Times New Roman"/>
                <a:cs typeface="Times New Roman"/>
              </a:rPr>
              <a:t>uomini. Ed anche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che attacchiamo </a:t>
            </a:r>
            <a:r>
              <a:rPr sz="1200" dirty="0">
                <a:latin typeface="Times New Roman"/>
                <a:cs typeface="Times New Roman"/>
              </a:rPr>
              <a:t>loro, ma sono </a:t>
            </a:r>
            <a:r>
              <a:rPr sz="1200" spc="-5" dirty="0">
                <a:latin typeface="Times New Roman"/>
                <a:cs typeface="Times New Roman"/>
              </a:rPr>
              <a:t>essi che cercano </a:t>
            </a:r>
            <a:r>
              <a:rPr sz="1200" dirty="0">
                <a:latin typeface="Times New Roman"/>
                <a:cs typeface="Times New Roman"/>
              </a:rPr>
              <a:t>la nostra  distruzione. </a:t>
            </a:r>
            <a:r>
              <a:rPr sz="1200" spc="-5" dirty="0">
                <a:latin typeface="Times New Roman"/>
                <a:cs typeface="Times New Roman"/>
              </a:rPr>
              <a:t>Non dimenticate </a:t>
            </a:r>
            <a:r>
              <a:rPr sz="1200" dirty="0">
                <a:latin typeface="Times New Roman"/>
                <a:cs typeface="Times New Roman"/>
              </a:rPr>
              <a:t>che voi siete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solo la buona </a:t>
            </a:r>
            <a:r>
              <a:rPr sz="1200" spc="-5" dirty="0">
                <a:latin typeface="Times New Roman"/>
                <a:cs typeface="Times New Roman"/>
              </a:rPr>
              <a:t>novella.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dovete attaccare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vecchi </a:t>
            </a:r>
            <a:r>
              <a:rPr sz="1200" dirty="0">
                <a:latin typeface="Times New Roman"/>
                <a:cs typeface="Times New Roman"/>
              </a:rPr>
              <a:t>modi  di </a:t>
            </a:r>
            <a:r>
              <a:rPr sz="1200" spc="-5" dirty="0">
                <a:latin typeface="Times New Roman"/>
                <a:cs typeface="Times New Roman"/>
              </a:rPr>
              <a:t>vivere; </a:t>
            </a:r>
            <a:r>
              <a:rPr sz="1200" dirty="0">
                <a:latin typeface="Times New Roman"/>
                <a:cs typeface="Times New Roman"/>
              </a:rPr>
              <a:t>dovete mettere </a:t>
            </a:r>
            <a:r>
              <a:rPr sz="1200" spc="-5" dirty="0">
                <a:latin typeface="Times New Roman"/>
                <a:cs typeface="Times New Roman"/>
              </a:rPr>
              <a:t>abilmente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lievito della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alle antiche credenze. Lasciate 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lavoro. Avviate delle </a:t>
            </a:r>
            <a:r>
              <a:rPr sz="1200" dirty="0">
                <a:latin typeface="Times New Roman"/>
                <a:cs typeface="Times New Roman"/>
              </a:rPr>
              <a:t>controversie 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ne siete costretti da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disprezzano la </a:t>
            </a:r>
            <a:r>
              <a:rPr sz="1200" spc="-5" dirty="0">
                <a:latin typeface="Times New Roman"/>
                <a:cs typeface="Times New Roman"/>
              </a:rPr>
              <a:t>verità. Ma </a:t>
            </a:r>
            <a:r>
              <a:rPr sz="1200" dirty="0">
                <a:latin typeface="Times New Roman"/>
                <a:cs typeface="Times New Roman"/>
              </a:rPr>
              <a:t>quando vi  </a:t>
            </a:r>
            <a:r>
              <a:rPr sz="1200" spc="-5" dirty="0">
                <a:latin typeface="Times New Roman"/>
                <a:cs typeface="Times New Roman"/>
              </a:rPr>
              <a:t>attacca </a:t>
            </a:r>
            <a:r>
              <a:rPr sz="1200" dirty="0">
                <a:latin typeface="Times New Roman"/>
                <a:cs typeface="Times New Roman"/>
              </a:rPr>
              <a:t>il non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ostinato, non </a:t>
            </a:r>
            <a:r>
              <a:rPr sz="1200" spc="-5" dirty="0">
                <a:latin typeface="Times New Roman"/>
                <a:cs typeface="Times New Roman"/>
              </a:rPr>
              <a:t>esitate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difendere energicamente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ha salvato 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santificato.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4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(1932.2) 178:1.17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vicissitudini della vita </a:t>
            </a:r>
            <a:r>
              <a:rPr sz="1200" spc="-5" dirty="0">
                <a:latin typeface="Times New Roman"/>
                <a:cs typeface="Times New Roman"/>
              </a:rPr>
              <a:t>ricordatevi sempre </a:t>
            </a:r>
            <a:r>
              <a:rPr sz="1200" dirty="0">
                <a:latin typeface="Times New Roman"/>
                <a:cs typeface="Times New Roman"/>
              </a:rPr>
              <a:t>di amarvi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altri. Non combattete contro gli </a:t>
            </a:r>
            <a:r>
              <a:rPr sz="1200" dirty="0">
                <a:latin typeface="Times New Roman"/>
                <a:cs typeface="Times New Roman"/>
              </a:rPr>
              <a:t>uomini,  </a:t>
            </a:r>
            <a:r>
              <a:rPr sz="1200" spc="-5" dirty="0">
                <a:latin typeface="Times New Roman"/>
                <a:cs typeface="Times New Roman"/>
              </a:rPr>
              <a:t>nemmeno contro </a:t>
            </a:r>
            <a:r>
              <a:rPr sz="1200" dirty="0">
                <a:latin typeface="Times New Roman"/>
                <a:cs typeface="Times New Roman"/>
              </a:rPr>
              <a:t>i non </a:t>
            </a:r>
            <a:r>
              <a:rPr sz="1200" spc="-5" dirty="0">
                <a:latin typeface="Times New Roman"/>
                <a:cs typeface="Times New Roman"/>
              </a:rPr>
              <a:t>credenti. Mostrate misericordia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verso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abusano </a:t>
            </a:r>
            <a:r>
              <a:rPr sz="1200" dirty="0">
                <a:latin typeface="Times New Roman"/>
                <a:cs typeface="Times New Roman"/>
              </a:rPr>
              <a:t>perfidamente di voi. </a:t>
            </a:r>
            <a:r>
              <a:rPr sz="1200" spc="-5" dirty="0">
                <a:latin typeface="Times New Roman"/>
                <a:cs typeface="Times New Roman"/>
              </a:rPr>
              <a:t>Mostrate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 cittadini leali, artigiani </a:t>
            </a:r>
            <a:r>
              <a:rPr sz="1200" dirty="0">
                <a:latin typeface="Times New Roman"/>
                <a:cs typeface="Times New Roman"/>
              </a:rPr>
              <a:t>onesti, vicini </a:t>
            </a:r>
            <a:r>
              <a:rPr sz="1200" spc="-5" dirty="0">
                <a:latin typeface="Times New Roman"/>
                <a:cs typeface="Times New Roman"/>
              </a:rPr>
              <a:t>degni </a:t>
            </a:r>
            <a:r>
              <a:rPr sz="1200" dirty="0">
                <a:latin typeface="Times New Roman"/>
                <a:cs typeface="Times New Roman"/>
              </a:rPr>
              <a:t>di lode, </a:t>
            </a:r>
            <a:r>
              <a:rPr sz="1200" spc="-5" dirty="0">
                <a:latin typeface="Times New Roman"/>
                <a:cs typeface="Times New Roman"/>
              </a:rPr>
              <a:t>parenti devoti, genitori comprensivi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sinceri </a:t>
            </a:r>
            <a:r>
              <a:rPr sz="1200" spc="-5" dirty="0">
                <a:latin typeface="Times New Roman"/>
                <a:cs typeface="Times New Roman"/>
              </a:rPr>
              <a:t>nella fraternità del regno  del Padre. </a:t>
            </a:r>
            <a:r>
              <a:rPr sz="1200" dirty="0">
                <a:latin typeface="Times New Roman"/>
                <a:cs typeface="Times New Roman"/>
              </a:rPr>
              <a:t>Ed il mio spirito </a:t>
            </a:r>
            <a:r>
              <a:rPr sz="1200" spc="-5" dirty="0">
                <a:latin typeface="Times New Roman"/>
                <a:cs typeface="Times New Roman"/>
              </a:rPr>
              <a:t>sarà su </a:t>
            </a:r>
            <a:r>
              <a:rPr sz="1200" dirty="0">
                <a:latin typeface="Times New Roman"/>
                <a:cs typeface="Times New Roman"/>
              </a:rPr>
              <a:t>di voi, ora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sino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0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(1932.3) 178:1.18 </a:t>
            </a:r>
            <a:r>
              <a:rPr sz="1200" spc="-5" dirty="0">
                <a:latin typeface="Times New Roman"/>
                <a:cs typeface="Times New Roman"/>
              </a:rPr>
              <a:t>Quando Gesù ebbe terminato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era quasi l’una,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tornarono </a:t>
            </a:r>
            <a:r>
              <a:rPr sz="1200" spc="-5" dirty="0">
                <a:latin typeface="Times New Roman"/>
                <a:cs typeface="Times New Roman"/>
              </a:rPr>
              <a:t>immediatamente al </a:t>
            </a:r>
            <a:r>
              <a:rPr sz="1200" dirty="0">
                <a:latin typeface="Times New Roman"/>
                <a:cs typeface="Times New Roman"/>
              </a:rPr>
              <a:t>campo, dove  </a:t>
            </a:r>
            <a:r>
              <a:rPr sz="1200" spc="-5" dirty="0">
                <a:latin typeface="Times New Roman"/>
                <a:cs typeface="Times New Roman"/>
              </a:rPr>
              <a:t>Davide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avevano preparato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Dopo il pasto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mezzogiorno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(1932.4) 178:2.1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molti ascoltatori del Maestro </a:t>
            </a:r>
            <a:r>
              <a:rPr sz="1200" dirty="0">
                <a:latin typeface="Times New Roman"/>
                <a:cs typeface="Times New Roman"/>
              </a:rPr>
              <a:t>riuscirono a </a:t>
            </a:r>
            <a:r>
              <a:rPr sz="1200" spc="-5" dirty="0">
                <a:latin typeface="Times New Roman"/>
                <a:cs typeface="Times New Roman"/>
              </a:rPr>
              <a:t>capire,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discorso della </a:t>
            </a:r>
            <a:r>
              <a:rPr sz="1200" spc="-5" dirty="0">
                <a:latin typeface="Times New Roman"/>
                <a:cs typeface="Times New Roman"/>
              </a:rPr>
              <a:t>mattina. 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lo  </a:t>
            </a:r>
            <a:r>
              <a:rPr sz="1200" spc="-5" dirty="0">
                <a:latin typeface="Times New Roman"/>
                <a:cs typeface="Times New Roman"/>
              </a:rPr>
              <a:t>ascoltarono, </a:t>
            </a:r>
            <a:r>
              <a:rPr sz="1200" dirty="0">
                <a:latin typeface="Times New Roman"/>
                <a:cs typeface="Times New Roman"/>
              </a:rPr>
              <a:t>furono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compresero meglio.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apostoli </a:t>
            </a:r>
            <a:r>
              <a:rPr sz="1200" spc="-5" dirty="0">
                <a:latin typeface="Times New Roman"/>
                <a:cs typeface="Times New Roman"/>
              </a:rPr>
              <a:t>furono sconcertati dalle sue allusioni </a:t>
            </a:r>
            <a:r>
              <a:rPr sz="1200" dirty="0">
                <a:latin typeface="Times New Roman"/>
                <a:cs typeface="Times New Roman"/>
              </a:rPr>
              <a:t>a regni  </a:t>
            </a:r>
            <a:r>
              <a:rPr sz="1200" spc="-5" dirty="0">
                <a:latin typeface="Times New Roman"/>
                <a:cs typeface="Times New Roman"/>
              </a:rPr>
              <a:t>politici </a:t>
            </a:r>
            <a:r>
              <a:rPr sz="1200" dirty="0">
                <a:latin typeface="Times New Roman"/>
                <a:cs typeface="Times New Roman"/>
              </a:rPr>
              <a:t>futuri e a </a:t>
            </a:r>
            <a:r>
              <a:rPr sz="1200" spc="-5" dirty="0">
                <a:latin typeface="Times New Roman"/>
                <a:cs typeface="Times New Roman"/>
              </a:rPr>
              <a:t>generazioni successive </a:t>
            </a:r>
            <a:r>
              <a:rPr sz="1200" dirty="0">
                <a:latin typeface="Times New Roman"/>
                <a:cs typeface="Times New Roman"/>
              </a:rPr>
              <a:t>di credenti </a:t>
            </a:r>
            <a:r>
              <a:rPr sz="1200" spc="-5" dirty="0">
                <a:latin typeface="Times New Roman"/>
                <a:cs typeface="Times New Roman"/>
              </a:rPr>
              <a:t>nel regno.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devoti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dirty="0">
                <a:latin typeface="Times New Roman"/>
                <a:cs typeface="Times New Roman"/>
              </a:rPr>
              <a:t>la fine  </a:t>
            </a:r>
            <a:r>
              <a:rPr sz="1200" spc="-5" dirty="0">
                <a:latin typeface="Times New Roman"/>
                <a:cs typeface="Times New Roman"/>
              </a:rPr>
              <a:t>imminente del suo ministero terreno con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riferimenti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futuro di attività </a:t>
            </a:r>
            <a:r>
              <a:rPr sz="1200" spc="-5" dirty="0">
                <a:latin typeface="Times New Roman"/>
                <a:cs typeface="Times New Roman"/>
              </a:rPr>
              <a:t>evangeliche. 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spc="5" dirty="0">
                <a:latin typeface="Times New Roman"/>
                <a:cs typeface="Times New Roman"/>
              </a:rPr>
              <a:t>credenti </a:t>
            </a:r>
            <a:r>
              <a:rPr sz="1200" spc="-5" dirty="0">
                <a:latin typeface="Times New Roman"/>
                <a:cs typeface="Times New Roman"/>
              </a:rPr>
              <a:t>ebrei  stavano cominciando ad </a:t>
            </a:r>
            <a:r>
              <a:rPr sz="1200" dirty="0">
                <a:latin typeface="Times New Roman"/>
                <a:cs typeface="Times New Roman"/>
              </a:rPr>
              <a:t>intuire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verificarsi </a:t>
            </a:r>
            <a:r>
              <a:rPr sz="1200" dirty="0">
                <a:latin typeface="Times New Roman"/>
                <a:cs typeface="Times New Roman"/>
              </a:rPr>
              <a:t>la più grande tragedia </a:t>
            </a:r>
            <a:r>
              <a:rPr sz="1200" spc="-5" dirty="0">
                <a:latin typeface="Times New Roman"/>
                <a:cs typeface="Times New Roman"/>
              </a:rPr>
              <a:t>della terra,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conciliare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imminente disastro </a:t>
            </a:r>
            <a:r>
              <a:rPr sz="1200" dirty="0">
                <a:latin typeface="Times New Roman"/>
                <a:cs typeface="Times New Roman"/>
              </a:rPr>
              <a:t>né con il </a:t>
            </a:r>
            <a:r>
              <a:rPr sz="1200" spc="-5" dirty="0">
                <a:latin typeface="Times New Roman"/>
                <a:cs typeface="Times New Roman"/>
              </a:rPr>
              <a:t>comportamento personale d’indifferente allegria del Maestro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discorso della </a:t>
            </a:r>
            <a:r>
              <a:rPr sz="1200" dirty="0">
                <a:latin typeface="Times New Roman"/>
                <a:cs typeface="Times New Roman"/>
              </a:rPr>
              <a:t>mattina,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30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397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cui egli aveva fatto </a:t>
            </a:r>
            <a:r>
              <a:rPr sz="1200" dirty="0">
                <a:latin typeface="Times New Roman"/>
                <a:cs typeface="Times New Roman"/>
              </a:rPr>
              <a:t>ripetute </a:t>
            </a:r>
            <a:r>
              <a:rPr sz="1200" spc="-5" dirty="0">
                <a:latin typeface="Times New Roman"/>
                <a:cs typeface="Times New Roman"/>
              </a:rPr>
              <a:t>allusioni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attività future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celeste,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estendevano su </a:t>
            </a:r>
            <a:r>
              <a:rPr sz="1200" dirty="0">
                <a:latin typeface="Times New Roman"/>
                <a:cs typeface="Times New Roman"/>
              </a:rPr>
              <a:t>vasti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tempo </a:t>
            </a:r>
            <a:r>
              <a:rPr sz="1200" spc="-5" dirty="0">
                <a:latin typeface="Times New Roman"/>
                <a:cs typeface="Times New Roman"/>
              </a:rPr>
              <a:t>ed  abbracciavano relazioni </a:t>
            </a:r>
            <a:r>
              <a:rPr sz="1200" dirty="0">
                <a:latin typeface="Times New Roman"/>
                <a:cs typeface="Times New Roman"/>
              </a:rPr>
              <a:t>con molti e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regni </a:t>
            </a:r>
            <a:r>
              <a:rPr sz="1200" spc="-5" dirty="0">
                <a:latin typeface="Times New Roman"/>
                <a:cs typeface="Times New Roman"/>
              </a:rPr>
              <a:t>temporali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6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(1932.5) 178:2.2 </a:t>
            </a:r>
            <a:r>
              <a:rPr sz="1200" spc="-5" dirty="0">
                <a:latin typeface="Times New Roman"/>
                <a:cs typeface="Times New Roman"/>
              </a:rPr>
              <a:t>A mezzodì di questo giorno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e i </a:t>
            </a:r>
            <a:r>
              <a:rPr sz="1200" spc="-5" dirty="0">
                <a:latin typeface="Times New Roman"/>
                <a:cs typeface="Times New Roman"/>
              </a:rPr>
              <a:t>discepoli avevano saputo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fuga </a:t>
            </a:r>
            <a:r>
              <a:rPr sz="1200" dirty="0">
                <a:latin typeface="Times New Roman"/>
                <a:cs typeface="Times New Roman"/>
              </a:rPr>
              <a:t>precipitosa di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Betania.  Essi cominciavano </a:t>
            </a:r>
            <a:r>
              <a:rPr sz="1200" dirty="0">
                <a:latin typeface="Times New Roman"/>
                <a:cs typeface="Times New Roman"/>
              </a:rPr>
              <a:t>a percepire la </a:t>
            </a:r>
            <a:r>
              <a:rPr sz="1200" spc="-5" dirty="0">
                <a:latin typeface="Times New Roman"/>
                <a:cs typeface="Times New Roman"/>
              </a:rPr>
              <a:t>ferma </a:t>
            </a:r>
            <a:r>
              <a:rPr sz="1200" dirty="0">
                <a:latin typeface="Times New Roman"/>
                <a:cs typeface="Times New Roman"/>
              </a:rPr>
              <a:t>determinazione </a:t>
            </a:r>
            <a:r>
              <a:rPr sz="1200" spc="-5" dirty="0">
                <a:latin typeface="Times New Roman"/>
                <a:cs typeface="Times New Roman"/>
              </a:rPr>
              <a:t>dei dirigenti 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sterminare Gesù ed </a:t>
            </a:r>
            <a:r>
              <a:rPr sz="1200" dirty="0">
                <a:latin typeface="Times New Roman"/>
                <a:cs typeface="Times New Roman"/>
              </a:rPr>
              <a:t>i suoi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9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(1932.6) 178:2.3 </a:t>
            </a:r>
            <a:r>
              <a:rPr sz="1200" spc="-5" dirty="0">
                <a:latin typeface="Times New Roman"/>
                <a:cs typeface="Times New Roman"/>
              </a:rPr>
              <a:t>Davide Zebedeo, grazie al lavoro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agenti segreti </a:t>
            </a:r>
            <a:r>
              <a:rPr sz="1200" dirty="0">
                <a:latin typeface="Times New Roman"/>
                <a:cs typeface="Times New Roman"/>
              </a:rPr>
              <a:t>a Gerusalemme, </a:t>
            </a:r>
            <a:r>
              <a:rPr sz="1200" spc="-5" dirty="0">
                <a:latin typeface="Times New Roman"/>
                <a:cs typeface="Times New Roman"/>
              </a:rPr>
              <a:t>era pienamente informato sui </a:t>
            </a:r>
            <a:r>
              <a:rPr sz="1200" dirty="0">
                <a:latin typeface="Times New Roman"/>
                <a:cs typeface="Times New Roman"/>
              </a:rPr>
              <a:t>progressi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per arrestare ed </a:t>
            </a:r>
            <a:r>
              <a:rPr sz="1200" dirty="0">
                <a:latin typeface="Times New Roman"/>
                <a:cs typeface="Times New Roman"/>
              </a:rPr>
              <a:t>uccidere </a:t>
            </a:r>
            <a:r>
              <a:rPr sz="1200" spc="-5" dirty="0">
                <a:latin typeface="Times New Roman"/>
                <a:cs typeface="Times New Roman"/>
              </a:rPr>
              <a:t>Gesù. Egli </a:t>
            </a:r>
            <a:r>
              <a:rPr sz="1200" dirty="0">
                <a:latin typeface="Times New Roman"/>
                <a:cs typeface="Times New Roman"/>
              </a:rPr>
              <a:t>sapeva tutto </a:t>
            </a:r>
            <a:r>
              <a:rPr sz="1200" spc="-5" dirty="0">
                <a:latin typeface="Times New Roman"/>
                <a:cs typeface="Times New Roman"/>
              </a:rPr>
              <a:t>sul ruolo </a:t>
            </a:r>
            <a:r>
              <a:rPr sz="1200" dirty="0">
                <a:latin typeface="Times New Roman"/>
                <a:cs typeface="Times New Roman"/>
              </a:rPr>
              <a:t>di Giuda </a:t>
            </a:r>
            <a:r>
              <a:rPr sz="1200" spc="-5" dirty="0">
                <a:latin typeface="Times New Roman"/>
                <a:cs typeface="Times New Roman"/>
              </a:rPr>
              <a:t>in questo </a:t>
            </a:r>
            <a:r>
              <a:rPr sz="1200" dirty="0">
                <a:latin typeface="Times New Roman"/>
                <a:cs typeface="Times New Roman"/>
              </a:rPr>
              <a:t>complotto, ma non </a:t>
            </a:r>
            <a:r>
              <a:rPr sz="1200" spc="-5" dirty="0">
                <a:latin typeface="Times New Roman"/>
                <a:cs typeface="Times New Roman"/>
              </a:rPr>
              <a:t>rivelò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questa  conoscenza agli altri </a:t>
            </a:r>
            <a:r>
              <a:rPr sz="1200" dirty="0">
                <a:latin typeface="Times New Roman"/>
                <a:cs typeface="Times New Roman"/>
              </a:rPr>
              <a:t>apostoli né </a:t>
            </a:r>
            <a:r>
              <a:rPr sz="1200" spc="-5" dirty="0">
                <a:latin typeface="Times New Roman"/>
                <a:cs typeface="Times New Roman"/>
              </a:rPr>
              <a:t>ad alcuno dei </a:t>
            </a:r>
            <a:r>
              <a:rPr sz="1200" dirty="0">
                <a:latin typeface="Times New Roman"/>
                <a:cs typeface="Times New Roman"/>
              </a:rPr>
              <a:t>discepoli.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il pranzo </a:t>
            </a:r>
            <a:r>
              <a:rPr sz="1200" spc="-5" dirty="0">
                <a:latin typeface="Times New Roman"/>
                <a:cs typeface="Times New Roman"/>
              </a:rPr>
              <a:t>egli prese Gesù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e, facendosi </a:t>
            </a:r>
            <a:r>
              <a:rPr sz="1200" dirty="0">
                <a:latin typeface="Times New Roman"/>
                <a:cs typeface="Times New Roman"/>
              </a:rPr>
              <a:t>coraggio, </a:t>
            </a:r>
            <a:r>
              <a:rPr sz="1200" spc="-5" dirty="0">
                <a:latin typeface="Times New Roman"/>
                <a:cs typeface="Times New Roman"/>
              </a:rPr>
              <a:t>gli  chiese se sapeva </a:t>
            </a:r>
            <a:r>
              <a:rPr sz="1200" dirty="0">
                <a:latin typeface="Times New Roman"/>
                <a:cs typeface="Times New Roman"/>
              </a:rPr>
              <a:t>— ma non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domanda.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alzando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interruppe dicendo: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Davide, sono  al corrente </a:t>
            </a:r>
            <a:r>
              <a:rPr sz="1200" dirty="0">
                <a:latin typeface="Times New Roman"/>
                <a:cs typeface="Times New Roman"/>
              </a:rPr>
              <a:t>di tutto, e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che tu sai, ma </a:t>
            </a:r>
            <a:r>
              <a:rPr sz="1200" spc="-5" dirty="0">
                <a:latin typeface="Times New Roman"/>
                <a:cs typeface="Times New Roman"/>
              </a:rPr>
              <a:t>bada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parlarne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nessuno. </a:t>
            </a:r>
            <a:r>
              <a:rPr sz="1200" dirty="0">
                <a:latin typeface="Times New Roman"/>
                <a:cs typeface="Times New Roman"/>
              </a:rPr>
              <a:t>Solo non </a:t>
            </a:r>
            <a:r>
              <a:rPr sz="1200" spc="-5" dirty="0">
                <a:latin typeface="Times New Roman"/>
                <a:cs typeface="Times New Roman"/>
              </a:rPr>
              <a:t>dubitare nel </a:t>
            </a:r>
            <a:r>
              <a:rPr sz="1200" dirty="0">
                <a:latin typeface="Times New Roman"/>
                <a:cs typeface="Times New Roman"/>
              </a:rPr>
              <a:t>tuo cuore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alla  </a:t>
            </a:r>
            <a:r>
              <a:rPr sz="1200" dirty="0">
                <a:latin typeface="Times New Roman"/>
                <a:cs typeface="Times New Roman"/>
              </a:rPr>
              <a:t>fine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prevarrà.”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(1933.1) 178:2.4 </a:t>
            </a:r>
            <a:r>
              <a:rPr sz="1200" spc="-5" dirty="0">
                <a:latin typeface="Times New Roman"/>
                <a:cs typeface="Times New Roman"/>
              </a:rPr>
              <a:t>Questa conversazione con Davide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interrotta dall’arrivo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messaggero proveniente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Filadelfia che </a:t>
            </a:r>
            <a:r>
              <a:rPr sz="1200" dirty="0">
                <a:latin typeface="Times New Roman"/>
                <a:cs typeface="Times New Roman"/>
              </a:rPr>
              <a:t>portava la  notizia </a:t>
            </a:r>
            <a:r>
              <a:rPr sz="1200" spc="-5" dirty="0">
                <a:latin typeface="Times New Roman"/>
                <a:cs typeface="Times New Roman"/>
              </a:rPr>
              <a:t>che Abner aveva saputo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complotto per uccidere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chiedeva se doveva </a:t>
            </a:r>
            <a:r>
              <a:rPr sz="1200" dirty="0">
                <a:latin typeface="Times New Roman"/>
                <a:cs typeface="Times New Roman"/>
              </a:rPr>
              <a:t>partire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Gerusalemme. Questo </a:t>
            </a:r>
            <a:r>
              <a:rPr sz="1200" dirty="0">
                <a:latin typeface="Times New Roman"/>
                <a:cs typeface="Times New Roman"/>
              </a:rPr>
              <a:t>corriere  </a:t>
            </a:r>
            <a:r>
              <a:rPr sz="1200" spc="-5" dirty="0">
                <a:latin typeface="Times New Roman"/>
                <a:cs typeface="Times New Roman"/>
              </a:rPr>
              <a:t>ripartì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Filadelfia con questo messaggio per Abner: “Prosegui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lavoro. </a:t>
            </a:r>
            <a:r>
              <a:rPr sz="1200" dirty="0">
                <a:latin typeface="Times New Roman"/>
                <a:cs typeface="Times New Roman"/>
              </a:rPr>
              <a:t>Se io mi </a:t>
            </a:r>
            <a:r>
              <a:rPr sz="1200" spc="-5" dirty="0">
                <a:latin typeface="Times New Roman"/>
                <a:cs typeface="Times New Roman"/>
              </a:rPr>
              <a:t>separo </a:t>
            </a:r>
            <a:r>
              <a:rPr sz="1200" dirty="0">
                <a:latin typeface="Times New Roman"/>
                <a:cs typeface="Times New Roman"/>
              </a:rPr>
              <a:t>da voi nella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è solo per  poter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spirito. 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abbandonerò. Sarò con </a:t>
            </a:r>
            <a:r>
              <a:rPr sz="1200" dirty="0">
                <a:latin typeface="Times New Roman"/>
                <a:cs typeface="Times New Roman"/>
              </a:rPr>
              <a:t>voi sino alla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403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(1933.2) 178:2.5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dal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chiese: </a:t>
            </a:r>
            <a:r>
              <a:rPr sz="1200" dirty="0">
                <a:latin typeface="Times New Roman"/>
                <a:cs typeface="Times New Roman"/>
              </a:rPr>
              <a:t>“Maestro, visto che il tempo </a:t>
            </a:r>
            <a:r>
              <a:rPr sz="1200" spc="-5" dirty="0">
                <a:latin typeface="Times New Roman"/>
                <a:cs typeface="Times New Roman"/>
              </a:rPr>
              <a:t>della Pasqua si avvicina, </a:t>
            </a:r>
            <a:r>
              <a:rPr sz="1200" dirty="0">
                <a:latin typeface="Times New Roman"/>
                <a:cs typeface="Times New Roman"/>
              </a:rPr>
              <a:t>dove  </a:t>
            </a:r>
            <a:r>
              <a:rPr sz="1200" spc="-5" dirty="0">
                <a:latin typeface="Times New Roman"/>
                <a:cs typeface="Times New Roman"/>
              </a:rPr>
              <a:t>vorresti che preparassimo </a:t>
            </a:r>
            <a:r>
              <a:rPr sz="1200" dirty="0">
                <a:latin typeface="Times New Roman"/>
                <a:cs typeface="Times New Roman"/>
              </a:rPr>
              <a:t>per mangiarla?” E </a:t>
            </a:r>
            <a:r>
              <a:rPr sz="1200" spc="-5" dirty="0">
                <a:latin typeface="Times New Roman"/>
                <a:cs typeface="Times New Roman"/>
              </a:rPr>
              <a:t>quando Gesù ebbe ascoltato </a:t>
            </a:r>
            <a:r>
              <a:rPr sz="1200" dirty="0">
                <a:latin typeface="Times New Roman"/>
                <a:cs typeface="Times New Roman"/>
              </a:rPr>
              <a:t>la domanda di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Pietro e 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darò delle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sulla cena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mangeremo </a:t>
            </a:r>
            <a:r>
              <a:rPr sz="1200" dirty="0">
                <a:latin typeface="Times New Roman"/>
                <a:cs typeface="Times New Roman"/>
              </a:rPr>
              <a:t>insieme questa </a:t>
            </a:r>
            <a:r>
              <a:rPr sz="1200" spc="-5" dirty="0">
                <a:latin typeface="Times New Roman"/>
                <a:cs typeface="Times New Roman"/>
              </a:rPr>
              <a:t>sera. </a:t>
            </a:r>
            <a:r>
              <a:rPr sz="1200" dirty="0">
                <a:latin typeface="Times New Roman"/>
                <a:cs typeface="Times New Roman"/>
              </a:rPr>
              <a:t>Quanto alla </a:t>
            </a:r>
            <a:r>
              <a:rPr sz="1200" spc="-5" dirty="0">
                <a:latin typeface="Times New Roman"/>
                <a:cs typeface="Times New Roman"/>
              </a:rPr>
              <a:t>Pasqua,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prenderete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abbiamo prima fatto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8134984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(1376.4) 124:6.18 </a:t>
            </a:r>
            <a:r>
              <a:rPr sz="1200" spc="-5" dirty="0">
                <a:latin typeface="Times New Roman"/>
                <a:cs typeface="Times New Roman"/>
              </a:rPr>
              <a:t>Così termina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del </a:t>
            </a:r>
            <a:r>
              <a:rPr sz="1200" dirty="0">
                <a:latin typeface="Times New Roman"/>
                <a:cs typeface="Times New Roman"/>
              </a:rPr>
              <a:t>ragazzo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ed inizia 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del giovane adolescente </a:t>
            </a:r>
            <a:r>
              <a:rPr sz="1200" dirty="0">
                <a:latin typeface="Times New Roman"/>
                <a:cs typeface="Times New Roman"/>
              </a:rPr>
              <a:t>— l’umano  divino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ora comincia la </a:t>
            </a:r>
            <a:r>
              <a:rPr sz="1200" spc="-5" dirty="0">
                <a:latin typeface="Times New Roman"/>
                <a:cs typeface="Times New Roman"/>
              </a:rPr>
              <a:t>contemplazione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carriera nel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mentre si sforza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conciliare  </a:t>
            </a:r>
            <a:r>
              <a:rPr sz="1200" dirty="0">
                <a:latin typeface="Times New Roman"/>
                <a:cs typeface="Times New Roman"/>
              </a:rPr>
              <a:t>i propositi sempre più vasti </a:t>
            </a:r>
            <a:r>
              <a:rPr sz="1200" spc="-5" dirty="0">
                <a:latin typeface="Times New Roman"/>
                <a:cs typeface="Times New Roman"/>
              </a:rPr>
              <a:t>della sua vita con </a:t>
            </a:r>
            <a:r>
              <a:rPr sz="1200" dirty="0">
                <a:latin typeface="Times New Roman"/>
                <a:cs typeface="Times New Roman"/>
              </a:rPr>
              <a:t>i desideri dei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obblighi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e la società </a:t>
            </a:r>
            <a:r>
              <a:rPr sz="1200" spc="-5" dirty="0">
                <a:latin typeface="Times New Roman"/>
                <a:cs typeface="Times New Roman"/>
              </a:rPr>
              <a:t>del suo 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9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(1933.3) 178:2.6 </a:t>
            </a:r>
            <a:r>
              <a:rPr sz="1200" spc="-5" dirty="0">
                <a:latin typeface="Times New Roman"/>
                <a:cs typeface="Times New Roman"/>
              </a:rPr>
              <a:t>Quando Giuda </a:t>
            </a:r>
            <a:r>
              <a:rPr sz="1200" dirty="0">
                <a:latin typeface="Times New Roman"/>
                <a:cs typeface="Times New Roman"/>
              </a:rPr>
              <a:t>udì il </a:t>
            </a:r>
            <a:r>
              <a:rPr sz="1200" spc="-5" dirty="0">
                <a:latin typeface="Times New Roman"/>
                <a:cs typeface="Times New Roman"/>
              </a:rPr>
              <a:t>Maestro parlare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materie, si </a:t>
            </a:r>
            <a:r>
              <a:rPr sz="1200" dirty="0">
                <a:latin typeface="Times New Roman"/>
                <a:cs typeface="Times New Roman"/>
              </a:rPr>
              <a:t>avvicinò in modo da </a:t>
            </a:r>
            <a:r>
              <a:rPr sz="1200" spc="-5" dirty="0">
                <a:latin typeface="Times New Roman"/>
                <a:cs typeface="Times New Roman"/>
              </a:rPr>
              <a:t>poter ascoltare </a:t>
            </a:r>
            <a:r>
              <a:rPr sz="1200" dirty="0">
                <a:latin typeface="Times New Roman"/>
                <a:cs typeface="Times New Roman"/>
              </a:rPr>
              <a:t>di nascosto la  loro </a:t>
            </a:r>
            <a:r>
              <a:rPr sz="1200" spc="-5" dirty="0">
                <a:latin typeface="Times New Roman"/>
                <a:cs typeface="Times New Roman"/>
              </a:rPr>
              <a:t>conversazione. Ma Davide Zebedeo, </a:t>
            </a:r>
            <a:r>
              <a:rPr sz="1200" dirty="0">
                <a:latin typeface="Times New Roman"/>
                <a:cs typeface="Times New Roman"/>
              </a:rPr>
              <a:t>che stava lì vicino, </a:t>
            </a:r>
            <a:r>
              <a:rPr sz="1200" spc="-5" dirty="0">
                <a:latin typeface="Times New Roman"/>
                <a:cs typeface="Times New Roman"/>
              </a:rPr>
              <a:t>si fece </a:t>
            </a:r>
            <a:r>
              <a:rPr sz="1200" dirty="0">
                <a:latin typeface="Times New Roman"/>
                <a:cs typeface="Times New Roman"/>
              </a:rPr>
              <a:t>avanti ed </a:t>
            </a:r>
            <a:r>
              <a:rPr sz="1200" spc="-5" dirty="0">
                <a:latin typeface="Times New Roman"/>
                <a:cs typeface="Times New Roman"/>
              </a:rPr>
              <a:t>intrattenne </a:t>
            </a:r>
            <a:r>
              <a:rPr sz="1200" dirty="0">
                <a:latin typeface="Times New Roman"/>
                <a:cs typeface="Times New Roman"/>
              </a:rPr>
              <a:t>Giuda in </a:t>
            </a:r>
            <a:r>
              <a:rPr sz="1200" spc="-5" dirty="0">
                <a:latin typeface="Times New Roman"/>
                <a:cs typeface="Times New Roman"/>
              </a:rPr>
              <a:t>conversazione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Filippo, 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andavano in </a:t>
            </a:r>
            <a:r>
              <a:rPr sz="1200" spc="-5" dirty="0">
                <a:latin typeface="Times New Roman"/>
                <a:cs typeface="Times New Roman"/>
              </a:rPr>
              <a:t>disparte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con il</a:t>
            </a:r>
            <a:r>
              <a:rPr sz="1200" spc="-5" dirty="0">
                <a:latin typeface="Times New Roman"/>
                <a:cs typeface="Times New Roman"/>
              </a:rPr>
              <a:t> 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9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(1933.4) 178:2.7 </a:t>
            </a:r>
            <a:r>
              <a:rPr sz="1200" spc="-5" dirty="0">
                <a:latin typeface="Times New Roman"/>
                <a:cs typeface="Times New Roman"/>
              </a:rPr>
              <a:t>Gesù disse ai tre: “Andate </a:t>
            </a:r>
            <a:r>
              <a:rPr sz="1200" dirty="0">
                <a:latin typeface="Times New Roman"/>
                <a:cs typeface="Times New Roman"/>
              </a:rPr>
              <a:t>immediatamente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oltrepasserete </a:t>
            </a:r>
            <a:r>
              <a:rPr sz="1200" dirty="0">
                <a:latin typeface="Times New Roman"/>
                <a:cs typeface="Times New Roman"/>
              </a:rPr>
              <a:t>la porta, </a:t>
            </a:r>
            <a:r>
              <a:rPr sz="1200" spc="-5" dirty="0">
                <a:latin typeface="Times New Roman"/>
                <a:cs typeface="Times New Roman"/>
              </a:rPr>
              <a:t>incontrerete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porta una </a:t>
            </a:r>
            <a:r>
              <a:rPr sz="1200" spc="-5" dirty="0">
                <a:latin typeface="Times New Roman"/>
                <a:cs typeface="Times New Roman"/>
              </a:rPr>
              <a:t>brocca </a:t>
            </a:r>
            <a:r>
              <a:rPr sz="1200" dirty="0">
                <a:latin typeface="Times New Roman"/>
                <a:cs typeface="Times New Roman"/>
              </a:rPr>
              <a:t>d’acqua.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parlerà,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voi lo </a:t>
            </a:r>
            <a:r>
              <a:rPr sz="1200" spc="-5" dirty="0">
                <a:latin typeface="Times New Roman"/>
                <a:cs typeface="Times New Roman"/>
              </a:rPr>
              <a:t>seguirete. 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condurrà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casa, seguitelo </a:t>
            </a:r>
            <a:r>
              <a:rPr sz="1200" dirty="0">
                <a:latin typeface="Times New Roman"/>
                <a:cs typeface="Times New Roman"/>
              </a:rPr>
              <a:t>e chiedete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buon uomo di quella </a:t>
            </a:r>
            <a:r>
              <a:rPr sz="1200" spc="-5" dirty="0">
                <a:latin typeface="Times New Roman"/>
                <a:cs typeface="Times New Roman"/>
              </a:rPr>
              <a:t>casa: ‘Dov’è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sala degli </a:t>
            </a:r>
            <a:r>
              <a:rPr sz="1200" dirty="0">
                <a:latin typeface="Times New Roman"/>
                <a:cs typeface="Times New Roman"/>
              </a:rPr>
              <a:t>ospiti nella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mangerà </a:t>
            </a:r>
            <a:r>
              <a:rPr sz="1200" dirty="0">
                <a:latin typeface="Times New Roman"/>
                <a:cs typeface="Times New Roman"/>
              </a:rPr>
              <a:t>la cena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apostoli?’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sarete  informati </a:t>
            </a:r>
            <a:r>
              <a:rPr sz="1200" dirty="0">
                <a:latin typeface="Times New Roman"/>
                <a:cs typeface="Times New Roman"/>
              </a:rPr>
              <a:t>così, questo padrone </a:t>
            </a:r>
            <a:r>
              <a:rPr sz="1200" spc="-5" dirty="0">
                <a:latin typeface="Times New Roman"/>
                <a:cs typeface="Times New Roman"/>
              </a:rPr>
              <a:t>della casa </a:t>
            </a:r>
            <a:r>
              <a:rPr sz="1200" dirty="0">
                <a:latin typeface="Times New Roman"/>
                <a:cs typeface="Times New Roman"/>
              </a:rPr>
              <a:t>vi mostrerà una grande </a:t>
            </a:r>
            <a:r>
              <a:rPr sz="1200" spc="-5" dirty="0">
                <a:latin typeface="Times New Roman"/>
                <a:cs typeface="Times New Roman"/>
              </a:rPr>
              <a:t>stanza al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addobbata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pronta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69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(1933.5) 178:2.8 </a:t>
            </a:r>
            <a:r>
              <a:rPr sz="1200" spc="-5" dirty="0">
                <a:latin typeface="Times New Roman"/>
                <a:cs typeface="Times New Roman"/>
              </a:rPr>
              <a:t>Quando gli apostoli giunsero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città, incontrarono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brocca d’acqua </a:t>
            </a:r>
            <a:r>
              <a:rPr sz="1200" dirty="0">
                <a:latin typeface="Times New Roman"/>
                <a:cs typeface="Times New Roman"/>
              </a:rPr>
              <a:t>vicino alla porta e lo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fino  </a:t>
            </a:r>
            <a:r>
              <a:rPr sz="1200" spc="-5" dirty="0">
                <a:latin typeface="Times New Roman"/>
                <a:cs typeface="Times New Roman"/>
              </a:rPr>
              <a:t>alla casa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Marco, </a:t>
            </a:r>
            <a:r>
              <a:rPr sz="1200" dirty="0">
                <a:latin typeface="Times New Roman"/>
                <a:cs typeface="Times New Roman"/>
              </a:rPr>
              <a:t>dove il padre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ragazzo li </a:t>
            </a:r>
            <a:r>
              <a:rPr sz="1200" spc="-5" dirty="0">
                <a:latin typeface="Times New Roman"/>
                <a:cs typeface="Times New Roman"/>
              </a:rPr>
              <a:t>accolse </a:t>
            </a:r>
            <a:r>
              <a:rPr sz="1200" dirty="0">
                <a:latin typeface="Times New Roman"/>
                <a:cs typeface="Times New Roman"/>
              </a:rPr>
              <a:t>e mostrò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 stanza </a:t>
            </a:r>
            <a:r>
              <a:rPr sz="1200" spc="-5" dirty="0">
                <a:latin typeface="Times New Roman"/>
                <a:cs typeface="Times New Roman"/>
              </a:rPr>
              <a:t>al piano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preparata </a:t>
            </a:r>
            <a:r>
              <a:rPr sz="1200" dirty="0">
                <a:latin typeface="Times New Roman"/>
                <a:cs typeface="Times New Roman"/>
              </a:rPr>
              <a:t>per il pasto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8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(1933.6) 178:2.9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tutto ciò avvenne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un’intesa conclusa tra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Marco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 precedente quando erano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soli sulle colline. Gesù voleva essere </a:t>
            </a:r>
            <a:r>
              <a:rPr sz="1200" dirty="0">
                <a:latin typeface="Times New Roman"/>
                <a:cs typeface="Times New Roman"/>
              </a:rPr>
              <a:t>certo di prendere </a:t>
            </a:r>
            <a:r>
              <a:rPr sz="1200" spc="-5" dirty="0">
                <a:latin typeface="Times New Roman"/>
                <a:cs typeface="Times New Roman"/>
              </a:rPr>
              <a:t>quest’ultimo pasto con </a:t>
            </a:r>
            <a:r>
              <a:rPr sz="1200" dirty="0">
                <a:latin typeface="Times New Roman"/>
                <a:cs typeface="Times New Roman"/>
              </a:rPr>
              <a:t>i suoi apostoli </a:t>
            </a:r>
            <a:r>
              <a:rPr sz="1200" spc="-5" dirty="0">
                <a:latin typeface="Times New Roman"/>
                <a:cs typeface="Times New Roman"/>
              </a:rPr>
              <a:t>senza  essere </a:t>
            </a:r>
            <a:r>
              <a:rPr sz="1200" dirty="0">
                <a:latin typeface="Times New Roman"/>
                <a:cs typeface="Times New Roman"/>
              </a:rPr>
              <a:t>disturbato, e </a:t>
            </a:r>
            <a:r>
              <a:rPr sz="1200" spc="-5" dirty="0">
                <a:latin typeface="Times New Roman"/>
                <a:cs typeface="Times New Roman"/>
              </a:rPr>
              <a:t>pensando che se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dirty="0">
                <a:latin typeface="Times New Roman"/>
                <a:cs typeface="Times New Roman"/>
              </a:rPr>
              <a:t>in anticipo il loro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d’incontro </a:t>
            </a:r>
            <a:r>
              <a:rPr sz="1200" spc="-5" dirty="0">
                <a:latin typeface="Times New Roman"/>
                <a:cs typeface="Times New Roman"/>
              </a:rPr>
              <a:t>poteva accordarsi con </a:t>
            </a:r>
            <a:r>
              <a:rPr sz="1200" dirty="0">
                <a:latin typeface="Times New Roman"/>
                <a:cs typeface="Times New Roman"/>
              </a:rPr>
              <a:t>i suoi nemici </a:t>
            </a:r>
            <a:r>
              <a:rPr sz="1200" spc="-5" dirty="0">
                <a:latin typeface="Times New Roman"/>
                <a:cs typeface="Times New Roman"/>
              </a:rPr>
              <a:t>per  catturarlo,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questo accordo segreto </a:t>
            </a:r>
            <a:r>
              <a:rPr sz="1200" dirty="0">
                <a:latin typeface="Times New Roman"/>
                <a:cs typeface="Times New Roman"/>
              </a:rPr>
              <a:t>con Giovanni </a:t>
            </a:r>
            <a:r>
              <a:rPr sz="1200" spc="-5" dirty="0">
                <a:latin typeface="Times New Roman"/>
                <a:cs typeface="Times New Roman"/>
              </a:rPr>
              <a:t>Marco.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modo Giuda non </a:t>
            </a:r>
            <a:r>
              <a:rPr sz="1200" spc="-5" dirty="0">
                <a:latin typeface="Times New Roman"/>
                <a:cs typeface="Times New Roman"/>
              </a:rPr>
              <a:t>seppe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luogo </a:t>
            </a:r>
            <a:r>
              <a:rPr sz="1200" dirty="0">
                <a:latin typeface="Times New Roman"/>
                <a:cs typeface="Times New Roman"/>
              </a:rPr>
              <a:t>di riunione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arrivò </a:t>
            </a:r>
            <a:r>
              <a:rPr sz="1200" dirty="0">
                <a:latin typeface="Times New Roman"/>
                <a:cs typeface="Times New Roman"/>
              </a:rPr>
              <a:t>là 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degli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2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(1933.7) 178:2.10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aveva molti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regolare con Giuda, cosicché questi fu </a:t>
            </a:r>
            <a:r>
              <a:rPr sz="1200" dirty="0">
                <a:latin typeface="Times New Roman"/>
                <a:cs typeface="Times New Roman"/>
              </a:rPr>
              <a:t>facilmente </a:t>
            </a:r>
            <a:r>
              <a:rPr sz="1200" spc="-5" dirty="0">
                <a:latin typeface="Times New Roman"/>
                <a:cs typeface="Times New Roman"/>
              </a:rPr>
              <a:t>impedito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Pietro,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fare. </a:t>
            </a:r>
            <a:r>
              <a:rPr sz="1200" dirty="0">
                <a:latin typeface="Times New Roman"/>
                <a:cs typeface="Times New Roman"/>
              </a:rPr>
              <a:t>Quando Giuda diede a Davide una certa somma di denaro per le </a:t>
            </a:r>
            <a:r>
              <a:rPr sz="1200" spc="-5" dirty="0">
                <a:latin typeface="Times New Roman"/>
                <a:cs typeface="Times New Roman"/>
              </a:rPr>
              <a:t>provviste, </a:t>
            </a:r>
            <a:r>
              <a:rPr sz="1200" dirty="0">
                <a:latin typeface="Times New Roman"/>
                <a:cs typeface="Times New Roman"/>
              </a:rPr>
              <a:t>Davide  </a:t>
            </a:r>
            <a:r>
              <a:rPr sz="1200" spc="-5" dirty="0">
                <a:latin typeface="Times New Roman"/>
                <a:cs typeface="Times New Roman"/>
              </a:rPr>
              <a:t>gli disse: “Giuda,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opportuno, </a:t>
            </a:r>
            <a:r>
              <a:rPr sz="1200" dirty="0">
                <a:latin typeface="Times New Roman"/>
                <a:cs typeface="Times New Roman"/>
              </a:rPr>
              <a:t>date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circostanze,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anticipassi </a:t>
            </a:r>
            <a:r>
              <a:rPr sz="1200" dirty="0">
                <a:latin typeface="Times New Roman"/>
                <a:cs typeface="Times New Roman"/>
              </a:rPr>
              <a:t>un po’ di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per le mie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attuali?” E 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riflettuto un </a:t>
            </a:r>
            <a:r>
              <a:rPr sz="1200" spc="-5" dirty="0">
                <a:latin typeface="Times New Roman"/>
                <a:cs typeface="Times New Roman"/>
              </a:rPr>
              <a:t>istante, rispose: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Davide, credo che sarebbe </a:t>
            </a:r>
            <a:r>
              <a:rPr sz="1200" dirty="0">
                <a:latin typeface="Times New Roman"/>
                <a:cs typeface="Times New Roman"/>
              </a:rPr>
              <a:t>saggio. </a:t>
            </a:r>
            <a:r>
              <a:rPr sz="1200" spc="-5" dirty="0">
                <a:latin typeface="Times New Roman"/>
                <a:cs typeface="Times New Roman"/>
              </a:rPr>
              <a:t>Infatti, viste </a:t>
            </a:r>
            <a:r>
              <a:rPr sz="1200" dirty="0">
                <a:latin typeface="Times New Roman"/>
                <a:cs typeface="Times New Roman"/>
              </a:rPr>
              <a:t>le condizioni </a:t>
            </a:r>
            <a:r>
              <a:rPr sz="1200" spc="-5" dirty="0">
                <a:latin typeface="Times New Roman"/>
                <a:cs typeface="Times New Roman"/>
              </a:rPr>
              <a:t>turbate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62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660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Gerusalemme, credo che sarebbe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consegnare </a:t>
            </a:r>
            <a:r>
              <a:rPr sz="1200" dirty="0">
                <a:latin typeface="Times New Roman"/>
                <a:cs typeface="Times New Roman"/>
              </a:rPr>
              <a:t>a te tutto il </a:t>
            </a:r>
            <a:r>
              <a:rPr sz="1200" spc="-5" dirty="0">
                <a:latin typeface="Times New Roman"/>
                <a:cs typeface="Times New Roman"/>
              </a:rPr>
              <a:t>denaro. Si complotta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caso mi  </a:t>
            </a:r>
            <a:r>
              <a:rPr sz="1200" spc="-5" dirty="0">
                <a:latin typeface="Times New Roman"/>
                <a:cs typeface="Times New Roman"/>
              </a:rPr>
              <a:t>accadesse qualcosa,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saresti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difficoltà.”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8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(1934.1) 178:2.11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Davide ricevette </a:t>
            </a:r>
            <a:r>
              <a:rPr sz="1200" dirty="0">
                <a:latin typeface="Times New Roman"/>
                <a:cs typeface="Times New Roman"/>
              </a:rPr>
              <a:t>tutti i fondi </a:t>
            </a:r>
            <a:r>
              <a:rPr sz="1200" spc="-5" dirty="0">
                <a:latin typeface="Times New Roman"/>
                <a:cs typeface="Times New Roman"/>
              </a:rPr>
              <a:t>apostolici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ricevute </a:t>
            </a:r>
            <a:r>
              <a:rPr sz="1200" dirty="0">
                <a:latin typeface="Times New Roman"/>
                <a:cs typeface="Times New Roman"/>
              </a:rPr>
              <a:t>di tutto il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in deposito.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non  </a:t>
            </a:r>
            <a:r>
              <a:rPr sz="1200" spc="-5" dirty="0">
                <a:latin typeface="Times New Roman"/>
                <a:cs typeface="Times New Roman"/>
              </a:rPr>
              <a:t>seppero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operazione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sera del giorno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7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(1934.2) 178:2.12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 ritornarono ed informarono Gesù </a:t>
            </a:r>
            <a:r>
              <a:rPr sz="1200" dirty="0">
                <a:latin typeface="Times New Roman"/>
                <a:cs typeface="Times New Roman"/>
              </a:rPr>
              <a:t>che tutto </a:t>
            </a:r>
            <a:r>
              <a:rPr sz="1200" spc="-5" dirty="0">
                <a:latin typeface="Times New Roman"/>
                <a:cs typeface="Times New Roman"/>
              </a:rPr>
              <a:t>era pronto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cena.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preparò immediatamente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dodici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sul sentiero che </a:t>
            </a:r>
            <a:r>
              <a:rPr sz="1200" dirty="0">
                <a:latin typeface="Times New Roman"/>
                <a:cs typeface="Times New Roman"/>
              </a:rPr>
              <a:t>portava </a:t>
            </a:r>
            <a:r>
              <a:rPr sz="1200" spc="-5" dirty="0">
                <a:latin typeface="Times New Roman"/>
                <a:cs typeface="Times New Roman"/>
              </a:rPr>
              <a:t>alla strada per Betania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viaggio che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fece con </a:t>
            </a:r>
            <a:r>
              <a:rPr sz="1200" dirty="0">
                <a:latin typeface="Times New Roman"/>
                <a:cs typeface="Times New Roman"/>
              </a:rPr>
              <a:t>tutti 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dodici.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In cammino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verso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 cena</a:t>
            </a:r>
            <a:endParaRPr sz="1600">
              <a:latin typeface="Times New Roman"/>
              <a:cs typeface="Times New Roman"/>
            </a:endParaRPr>
          </a:p>
          <a:p>
            <a:pPr marL="88900" marR="55880">
              <a:lnSpc>
                <a:spcPct val="956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(1934.3) 178:3.1 </a:t>
            </a:r>
            <a:r>
              <a:rPr sz="1200" spc="-5" dirty="0">
                <a:latin typeface="Times New Roman"/>
                <a:cs typeface="Times New Roman"/>
              </a:rPr>
              <a:t>Cercando </a:t>
            </a:r>
            <a:r>
              <a:rPr sz="1200" dirty="0">
                <a:latin typeface="Times New Roman"/>
                <a:cs typeface="Times New Roman"/>
              </a:rPr>
              <a:t>di nuovo 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 che passavano per </a:t>
            </a:r>
            <a:r>
              <a:rPr sz="1200" dirty="0">
                <a:latin typeface="Times New Roman"/>
                <a:cs typeface="Times New Roman"/>
              </a:rPr>
              <a:t>la valle </a:t>
            </a:r>
            <a:r>
              <a:rPr sz="1200" spc="-5" dirty="0">
                <a:latin typeface="Times New Roman"/>
                <a:cs typeface="Times New Roman"/>
              </a:rPr>
              <a:t>del Cedron </a:t>
            </a:r>
            <a:r>
              <a:rPr sz="1200" dirty="0">
                <a:latin typeface="Times New Roman"/>
                <a:cs typeface="Times New Roman"/>
              </a:rPr>
              <a:t>andando e venendo tra il </a:t>
            </a:r>
            <a:r>
              <a:rPr sz="1200" spc="-5" dirty="0">
                <a:latin typeface="Times New Roman"/>
                <a:cs typeface="Times New Roman"/>
              </a:rPr>
              <a:t>Parco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Getsemani </a:t>
            </a:r>
            <a:r>
              <a:rPr sz="1200" dirty="0">
                <a:latin typeface="Times New Roman"/>
                <a:cs typeface="Times New Roman"/>
              </a:rPr>
              <a:t>e Gerusalemme,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camminarono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cresta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Monte Oliveto 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strada </a:t>
            </a:r>
            <a:r>
              <a:rPr sz="1200" spc="-5" dirty="0">
                <a:latin typeface="Times New Roman"/>
                <a:cs typeface="Times New Roman"/>
              </a:rPr>
              <a:t>che  scendeva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città. Quando si avvicinarono al 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Gesù si era fermato </a:t>
            </a:r>
            <a:r>
              <a:rPr sz="1200" dirty="0">
                <a:latin typeface="Times New Roman"/>
                <a:cs typeface="Times New Roman"/>
              </a:rPr>
              <a:t>le sera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parlare della  </a:t>
            </a:r>
            <a:r>
              <a:rPr sz="1200" dirty="0">
                <a:latin typeface="Times New Roman"/>
                <a:cs typeface="Times New Roman"/>
              </a:rPr>
              <a:t>distruzione di </a:t>
            </a:r>
            <a:r>
              <a:rPr sz="1200" spc="-5" dirty="0">
                <a:latin typeface="Times New Roman"/>
                <a:cs typeface="Times New Roman"/>
              </a:rPr>
              <a:t>Gerusalemme, essi fecero </a:t>
            </a:r>
            <a:r>
              <a:rPr sz="1200" dirty="0">
                <a:latin typeface="Times New Roman"/>
                <a:cs typeface="Times New Roman"/>
              </a:rPr>
              <a:t>inconsciamente una </a:t>
            </a:r>
            <a:r>
              <a:rPr sz="1200" spc="-5" dirty="0">
                <a:latin typeface="Times New Roman"/>
                <a:cs typeface="Times New Roman"/>
              </a:rPr>
              <a:t>sosta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stettero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guardando </a:t>
            </a:r>
            <a:r>
              <a:rPr sz="1200" dirty="0">
                <a:latin typeface="Times New Roman"/>
                <a:cs typeface="Times New Roman"/>
              </a:rPr>
              <a:t>in silenzio la </a:t>
            </a:r>
            <a:r>
              <a:rPr sz="1200" spc="-5" dirty="0">
                <a:latin typeface="Times New Roman"/>
                <a:cs typeface="Times New Roman"/>
              </a:rPr>
              <a:t>città. Poiché erano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po’ in  </a:t>
            </a:r>
            <a:r>
              <a:rPr sz="1200" spc="-5" dirty="0">
                <a:latin typeface="Times New Roman"/>
                <a:cs typeface="Times New Roman"/>
              </a:rPr>
              <a:t>anticipo,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poiché Gesù </a:t>
            </a:r>
            <a:r>
              <a:rPr sz="1200" dirty="0">
                <a:latin typeface="Times New Roman"/>
                <a:cs typeface="Times New Roman"/>
              </a:rPr>
              <a:t>non voleva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città prima del tramonto, disse ai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(1934.4) 178:3.2 </a:t>
            </a:r>
            <a:r>
              <a:rPr sz="1200" spc="-5" dirty="0">
                <a:latin typeface="Times New Roman"/>
                <a:cs typeface="Times New Roman"/>
              </a:rPr>
              <a:t>“Sedetevi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riposatevi mentre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parlo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deve </a:t>
            </a:r>
            <a:r>
              <a:rPr sz="1200" spc="-5" dirty="0">
                <a:latin typeface="Times New Roman"/>
                <a:cs typeface="Times New Roman"/>
              </a:rPr>
              <a:t>accadere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poco.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con voi </a:t>
            </a:r>
            <a:r>
              <a:rPr sz="1200" spc="-5" dirty="0">
                <a:latin typeface="Times New Roman"/>
                <a:cs typeface="Times New Roman"/>
              </a:rPr>
              <a:t>come se  </a:t>
            </a:r>
            <a:r>
              <a:rPr sz="1200" dirty="0">
                <a:latin typeface="Times New Roman"/>
                <a:cs typeface="Times New Roman"/>
              </a:rPr>
              <a:t>foste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fratelli, e vi </a:t>
            </a:r>
            <a:r>
              <a:rPr sz="1200" spc="-5" dirty="0">
                <a:latin typeface="Times New Roman"/>
                <a:cs typeface="Times New Roman"/>
              </a:rPr>
              <a:t>ho insegnato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sul regno </a:t>
            </a:r>
            <a:r>
              <a:rPr sz="1200" spc="-5" dirty="0">
                <a:latin typeface="Times New Roman"/>
                <a:cs typeface="Times New Roman"/>
              </a:rPr>
              <a:t>dei cieli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ho </a:t>
            </a:r>
            <a:r>
              <a:rPr sz="1200" dirty="0">
                <a:latin typeface="Times New Roman"/>
                <a:cs typeface="Times New Roman"/>
              </a:rPr>
              <a:t>rivelato i </a:t>
            </a:r>
            <a:r>
              <a:rPr sz="1200" spc="-5" dirty="0">
                <a:latin typeface="Times New Roman"/>
                <a:cs typeface="Times New Roman"/>
              </a:rPr>
              <a:t>misteri. E mio Padre </a:t>
            </a:r>
            <a:r>
              <a:rPr sz="1200" dirty="0">
                <a:latin typeface="Times New Roman"/>
                <a:cs typeface="Times New Roman"/>
              </a:rPr>
              <a:t>ha in verità compiuto molte  </a:t>
            </a:r>
            <a:r>
              <a:rPr sz="1200" spc="-5" dirty="0">
                <a:latin typeface="Times New Roman"/>
                <a:cs typeface="Times New Roman"/>
              </a:rPr>
              <a:t>opere meravigliose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Voi </a:t>
            </a:r>
            <a:r>
              <a:rPr sz="1200" dirty="0">
                <a:latin typeface="Times New Roman"/>
                <a:cs typeface="Times New Roman"/>
              </a:rPr>
              <a:t>siete stati testimoni di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ed avete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partecipato</a:t>
            </a:r>
            <a:endParaRPr sz="1200">
              <a:latin typeface="Times New Roman"/>
              <a:cs typeface="Times New Roman"/>
            </a:endParaRPr>
          </a:p>
          <a:p>
            <a:pPr marL="88900" marR="6667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all’esperienza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lavorato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mi </a:t>
            </a:r>
            <a:r>
              <a:rPr sz="1200" spc="-5" dirty="0">
                <a:latin typeface="Times New Roman"/>
                <a:cs typeface="Times New Roman"/>
              </a:rPr>
              <a:t>attesterete </a:t>
            </a:r>
            <a:r>
              <a:rPr sz="1200" dirty="0">
                <a:latin typeface="Times New Roman"/>
                <a:cs typeface="Times New Roman"/>
              </a:rPr>
              <a:t>che da qualche tempo io vi ho </a:t>
            </a:r>
            <a:r>
              <a:rPr sz="1200" spc="-5" dirty="0">
                <a:latin typeface="Times New Roman"/>
                <a:cs typeface="Times New Roman"/>
              </a:rPr>
              <a:t>avvertiti che presto dovrò </a:t>
            </a:r>
            <a:r>
              <a:rPr sz="1200" dirty="0">
                <a:latin typeface="Times New Roman"/>
                <a:cs typeface="Times New Roman"/>
              </a:rPr>
              <a:t>tornare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compito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ha assegnato; vi ho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che devo lasciarvi nel </a:t>
            </a:r>
            <a:r>
              <a:rPr sz="1200" dirty="0">
                <a:latin typeface="Times New Roman"/>
                <a:cs typeface="Times New Roman"/>
              </a:rPr>
              <a:t>mondo per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avanti </a:t>
            </a:r>
            <a:r>
              <a:rPr sz="1200" spc="-5" dirty="0">
                <a:latin typeface="Times New Roman"/>
                <a:cs typeface="Times New Roman"/>
              </a:rPr>
              <a:t>l’opera del regno.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08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25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questa ragione che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colline di </a:t>
            </a:r>
            <a:r>
              <a:rPr sz="1200" spc="-5" dirty="0">
                <a:latin typeface="Times New Roman"/>
                <a:cs typeface="Times New Roman"/>
              </a:rPr>
              <a:t>Cafarnao. L’esperienza 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con me, </a:t>
            </a:r>
            <a:r>
              <a:rPr sz="1200" spc="-5" dirty="0">
                <a:latin typeface="Times New Roman"/>
                <a:cs typeface="Times New Roman"/>
              </a:rPr>
              <a:t>ora dovete essere </a:t>
            </a:r>
            <a:r>
              <a:rPr sz="1200" spc="5" dirty="0">
                <a:latin typeface="Times New Roman"/>
                <a:cs typeface="Times New Roman"/>
              </a:rPr>
              <a:t>pronti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condividerla con altri.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me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per mandare </a:t>
            </a:r>
            <a:r>
              <a:rPr sz="1200" dirty="0">
                <a:latin typeface="Times New Roman"/>
                <a:cs typeface="Times New Roman"/>
              </a:rPr>
              <a:t>voi a </a:t>
            </a:r>
            <a:r>
              <a:rPr sz="1200" spc="-5" dirty="0">
                <a:latin typeface="Times New Roman"/>
                <a:cs typeface="Times New Roman"/>
              </a:rPr>
              <a:t>rappresentarmi </a:t>
            </a:r>
            <a:r>
              <a:rPr sz="1200" dirty="0">
                <a:latin typeface="Times New Roman"/>
                <a:cs typeface="Times New Roman"/>
              </a:rPr>
              <a:t>e a completare  </a:t>
            </a:r>
            <a:r>
              <a:rPr sz="1200" spc="-5" dirty="0">
                <a:latin typeface="Times New Roman"/>
                <a:cs typeface="Times New Roman"/>
              </a:rPr>
              <a:t>l’opera 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cominciato.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83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(1934.5) 178:3.3 </a:t>
            </a:r>
            <a:r>
              <a:rPr sz="1200" spc="-5" dirty="0">
                <a:latin typeface="Times New Roman"/>
                <a:cs typeface="Times New Roman"/>
              </a:rPr>
              <a:t>“Voi guardate laggiù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con </a:t>
            </a:r>
            <a:r>
              <a:rPr sz="1200" dirty="0">
                <a:latin typeface="Times New Roman"/>
                <a:cs typeface="Times New Roman"/>
              </a:rPr>
              <a:t>tristezza,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annunciavano </a:t>
            </a:r>
            <a:r>
              <a:rPr sz="1200" dirty="0">
                <a:latin typeface="Times New Roman"/>
                <a:cs typeface="Times New Roman"/>
              </a:rPr>
              <a:t>la fine di 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avvertiti in anticipo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periate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distruzione e non </a:t>
            </a:r>
            <a:r>
              <a:rPr sz="1200" spc="-5" dirty="0">
                <a:latin typeface="Times New Roman"/>
                <a:cs typeface="Times New Roman"/>
              </a:rPr>
              <a:t>ritardiate 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proclamazione del 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Similmente vi </a:t>
            </a:r>
            <a:r>
              <a:rPr sz="1200" spc="-5" dirty="0">
                <a:latin typeface="Times New Roman"/>
                <a:cs typeface="Times New Roman"/>
              </a:rPr>
              <a:t>avverto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attenzione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esporvi </a:t>
            </a:r>
            <a:r>
              <a:rPr sz="1200" dirty="0">
                <a:latin typeface="Times New Roman"/>
                <a:cs typeface="Times New Roman"/>
              </a:rPr>
              <a:t>inutilmente </a:t>
            </a:r>
            <a:r>
              <a:rPr sz="1200" spc="-5" dirty="0">
                <a:latin typeface="Times New Roman"/>
                <a:cs typeface="Times New Roman"/>
              </a:rPr>
              <a:t>al pericolo quando verranno </a:t>
            </a:r>
            <a:r>
              <a:rPr sz="1200" dirty="0">
                <a:latin typeface="Times New Roman"/>
                <a:cs typeface="Times New Roman"/>
              </a:rPr>
              <a:t>a prendere il  </a:t>
            </a:r>
            <a:r>
              <a:rPr sz="1200" spc="-5" dirty="0">
                <a:latin typeface="Times New Roman"/>
                <a:cs typeface="Times New Roman"/>
              </a:rPr>
              <a:t>Figlio dell’Uomo.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devo </a:t>
            </a:r>
            <a:r>
              <a:rPr sz="1200" spc="-5" dirty="0">
                <a:latin typeface="Times New Roman"/>
                <a:cs typeface="Times New Roman"/>
              </a:rPr>
              <a:t>andarmene, </a:t>
            </a:r>
            <a:r>
              <a:rPr sz="1200" dirty="0">
                <a:latin typeface="Times New Roman"/>
                <a:cs typeface="Times New Roman"/>
              </a:rPr>
              <a:t>ma voi dovete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testimoniare questo </a:t>
            </a:r>
            <a:r>
              <a:rPr sz="1200" dirty="0">
                <a:latin typeface="Times New Roman"/>
                <a:cs typeface="Times New Roman"/>
              </a:rPr>
              <a:t>vangelo quando io me ne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andato, </a:t>
            </a:r>
            <a:r>
              <a:rPr sz="1200" spc="-5" dirty="0">
                <a:latin typeface="Times New Roman"/>
                <a:cs typeface="Times New Roman"/>
              </a:rPr>
              <a:t>così  come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collera degli </a:t>
            </a:r>
            <a:r>
              <a:rPr sz="1200" dirty="0">
                <a:latin typeface="Times New Roman"/>
                <a:cs typeface="Times New Roman"/>
              </a:rPr>
              <a:t>uomini per poter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 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Dio. Se è </a:t>
            </a:r>
            <a:r>
              <a:rPr sz="1200" spc="5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 Padre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parta, </a:t>
            </a:r>
            <a:r>
              <a:rPr sz="1200" dirty="0">
                <a:latin typeface="Times New Roman"/>
                <a:cs typeface="Times New Roman"/>
              </a:rPr>
              <a:t>voi non potete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niente che possa </a:t>
            </a:r>
            <a:r>
              <a:rPr sz="1200" spc="-5" dirty="0">
                <a:latin typeface="Times New Roman"/>
                <a:cs typeface="Times New Roman"/>
              </a:rPr>
              <a:t>contrastare </a:t>
            </a:r>
            <a:r>
              <a:rPr sz="1200" dirty="0">
                <a:latin typeface="Times New Roman"/>
                <a:cs typeface="Times New Roman"/>
              </a:rPr>
              <a:t>il piano divino. </a:t>
            </a:r>
            <a:r>
              <a:rPr sz="1200" spc="-5" dirty="0">
                <a:latin typeface="Times New Roman"/>
                <a:cs typeface="Times New Roman"/>
              </a:rPr>
              <a:t>Riguardatevi affinché essi </a:t>
            </a:r>
            <a:r>
              <a:rPr sz="1200" dirty="0">
                <a:latin typeface="Times New Roman"/>
                <a:cs typeface="Times New Roman"/>
              </a:rPr>
              <a:t>non uccidano anche  voi. Che le vostre </a:t>
            </a:r>
            <a:r>
              <a:rPr sz="1200" spc="-5" dirty="0">
                <a:latin typeface="Times New Roman"/>
                <a:cs typeface="Times New Roman"/>
              </a:rPr>
              <a:t>anime difendano coraggiosamente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 potere spirituale,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lasciatevi </a:t>
            </a:r>
            <a:r>
              <a:rPr sz="1200" dirty="0">
                <a:latin typeface="Times New Roman"/>
                <a:cs typeface="Times New Roman"/>
              </a:rPr>
              <a:t>fuorviare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qualche folle </a:t>
            </a:r>
            <a:r>
              <a:rPr sz="1200" dirty="0">
                <a:latin typeface="Times New Roman"/>
                <a:cs typeface="Times New Roman"/>
              </a:rPr>
              <a:t>tentativo di </a:t>
            </a:r>
            <a:r>
              <a:rPr sz="1200" spc="-5" dirty="0">
                <a:latin typeface="Times New Roman"/>
                <a:cs typeface="Times New Roman"/>
              </a:rPr>
              <a:t>difendere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ho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difesa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dell’uomo;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ora vicine; ma io sono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cieli,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sottometterci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quello che ci </a:t>
            </a:r>
            <a:r>
              <a:rPr sz="1200" dirty="0">
                <a:latin typeface="Times New Roman"/>
                <a:cs typeface="Times New Roman"/>
              </a:rPr>
              <a:t>accadrà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0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(1934.6) 178:3.4 </a:t>
            </a:r>
            <a:r>
              <a:rPr sz="1200" spc="-5" dirty="0">
                <a:latin typeface="Times New Roman"/>
                <a:cs typeface="Times New Roman"/>
              </a:rPr>
              <a:t>“Quando vedrete questa città distrutta,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che siete già entrati nella </a:t>
            </a:r>
            <a:r>
              <a:rPr sz="1200" dirty="0">
                <a:latin typeface="Times New Roman"/>
                <a:cs typeface="Times New Roman"/>
              </a:rPr>
              <a:t>vita eterna di </a:t>
            </a:r>
            <a:r>
              <a:rPr sz="1200" spc="-5" dirty="0">
                <a:latin typeface="Times New Roman"/>
                <a:cs typeface="Times New Roman"/>
              </a:rPr>
              <a:t>perpetuo servizio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continuo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anche del cielo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5" dirty="0">
                <a:latin typeface="Times New Roman"/>
                <a:cs typeface="Times New Roman"/>
              </a:rPr>
              <a:t>Voi dovreste sapere che nell’universo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mio vi  sono molte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attende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luce 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il cui </a:t>
            </a:r>
            <a:r>
              <a:rPr sz="1200" spc="-5" dirty="0">
                <a:latin typeface="Times New Roman"/>
                <a:cs typeface="Times New Roman"/>
              </a:rPr>
              <a:t>costruttore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mondi 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abitudini di vita  sono 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gioia nella verità.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qui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dichiaro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voi che vi  </a:t>
            </a:r>
            <a:r>
              <a:rPr sz="1200" spc="-5" dirty="0">
                <a:latin typeface="Times New Roman"/>
                <a:cs typeface="Times New Roman"/>
              </a:rPr>
              <a:t>entreranno per fede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resteranno grazie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vivente della verità, ascenderanno sicuramente 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 sederanno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spirituale di nostro </a:t>
            </a:r>
            <a:r>
              <a:rPr sz="1200" spc="-5" dirty="0">
                <a:latin typeface="Times New Roman"/>
                <a:cs typeface="Times New Roman"/>
              </a:rPr>
              <a:t>Padre. Ma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dovete prepararvi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l’opera che avete iniziato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5" dirty="0">
                <a:latin typeface="Times New Roman"/>
                <a:cs typeface="Times New Roman"/>
              </a:rPr>
              <a:t>Dovete  prima passare per </a:t>
            </a:r>
            <a:r>
              <a:rPr sz="1200" dirty="0">
                <a:latin typeface="Times New Roman"/>
                <a:cs typeface="Times New Roman"/>
              </a:rPr>
              <a:t>molte tribolazioni e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dispiaceri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prove sono ora </a:t>
            </a:r>
            <a:r>
              <a:rPr sz="1200" spc="-5" dirty="0">
                <a:latin typeface="Times New Roman"/>
                <a:cs typeface="Times New Roman"/>
              </a:rPr>
              <a:t>imminenti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quando avrete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terminato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2284" cy="1965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54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la vostra opera sulla terra, </a:t>
            </a:r>
            <a:r>
              <a:rPr sz="1200" spc="-5" dirty="0">
                <a:latin typeface="Times New Roman"/>
                <a:cs typeface="Times New Roman"/>
              </a:rPr>
              <a:t>entrerete nella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gioia, così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terminato l’opera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sto per </a:t>
            </a:r>
            <a:r>
              <a:rPr sz="1200" dirty="0">
                <a:latin typeface="Times New Roman"/>
                <a:cs typeface="Times New Roman"/>
              </a:rPr>
              <a:t>ritornare </a:t>
            </a:r>
            <a:r>
              <a:rPr sz="1200" spc="-5" dirty="0">
                <a:latin typeface="Times New Roman"/>
                <a:cs typeface="Times New Roman"/>
              </a:rPr>
              <a:t>al  suo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abbraccio.”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(1935.1) 178:3.5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si </a:t>
            </a:r>
            <a:r>
              <a:rPr sz="1200" dirty="0">
                <a:latin typeface="Times New Roman"/>
                <a:cs typeface="Times New Roman"/>
              </a:rPr>
              <a:t>alzò, e tutti loro lo </a:t>
            </a:r>
            <a:r>
              <a:rPr sz="1200" spc="-5" dirty="0">
                <a:latin typeface="Times New Roman"/>
                <a:cs typeface="Times New Roman"/>
              </a:rPr>
              <a:t>seguirono giù dall’Oliveto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città. </a:t>
            </a:r>
            <a:r>
              <a:rPr sz="1200" spc="5" dirty="0">
                <a:latin typeface="Times New Roman"/>
                <a:cs typeface="Times New Roman"/>
              </a:rPr>
              <a:t>Nessuno  </a:t>
            </a:r>
            <a:r>
              <a:rPr sz="1200" spc="-5" dirty="0">
                <a:latin typeface="Times New Roman"/>
                <a:cs typeface="Times New Roman"/>
              </a:rPr>
              <a:t>degli apostoli, salvo tre, </a:t>
            </a:r>
            <a:r>
              <a:rPr sz="1200" dirty="0">
                <a:latin typeface="Times New Roman"/>
                <a:cs typeface="Times New Roman"/>
              </a:rPr>
              <a:t>sapeva dove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mentre proseguivano lungo </a:t>
            </a:r>
            <a:r>
              <a:rPr sz="1200" dirty="0">
                <a:latin typeface="Times New Roman"/>
                <a:cs typeface="Times New Roman"/>
              </a:rPr>
              <a:t>le vie </a:t>
            </a:r>
            <a:r>
              <a:rPr sz="1200" spc="-5" dirty="0">
                <a:latin typeface="Times New Roman"/>
                <a:cs typeface="Times New Roman"/>
              </a:rPr>
              <a:t>strette nell’approssimarsi </a:t>
            </a:r>
            <a:r>
              <a:rPr sz="1200" dirty="0">
                <a:latin typeface="Times New Roman"/>
                <a:cs typeface="Times New Roman"/>
              </a:rPr>
              <a:t>dell’oscurità.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folla li </a:t>
            </a:r>
            <a:r>
              <a:rPr sz="1200" spc="-5" dirty="0">
                <a:latin typeface="Times New Roman"/>
                <a:cs typeface="Times New Roman"/>
              </a:rPr>
              <a:t>urtava,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riconobbe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seppe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passando per andare verso </a:t>
            </a:r>
            <a:r>
              <a:rPr sz="1200" dirty="0">
                <a:latin typeface="Times New Roman"/>
                <a:cs typeface="Times New Roman"/>
              </a:rPr>
              <a:t>l’ultimo incontro di </a:t>
            </a:r>
            <a:r>
              <a:rPr sz="1200" spc="-5" dirty="0">
                <a:latin typeface="Times New Roman"/>
                <a:cs typeface="Times New Roman"/>
              </a:rPr>
              <a:t>mortale 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ambasciatori </a:t>
            </a:r>
            <a:r>
              <a:rPr sz="1200" dirty="0">
                <a:latin typeface="Times New Roman"/>
                <a:cs typeface="Times New Roman"/>
              </a:rPr>
              <a:t>scelti 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gli apostoli sapevano che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entrato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cospirazione per  consegnare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nelle mani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68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(1935.2) 178:3.6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spc="-10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seguiti per tutta la </a:t>
            </a:r>
            <a:r>
              <a:rPr sz="1200" spc="-5" dirty="0">
                <a:latin typeface="Times New Roman"/>
                <a:cs typeface="Times New Roman"/>
              </a:rPr>
              <a:t>strada fin </a:t>
            </a:r>
            <a:r>
              <a:rPr sz="1200" dirty="0">
                <a:latin typeface="Times New Roman"/>
                <a:cs typeface="Times New Roman"/>
              </a:rPr>
              <a:t>dentro la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ebbero superato </a:t>
            </a:r>
            <a:r>
              <a:rPr sz="1200" dirty="0">
                <a:latin typeface="Times New Roman"/>
                <a:cs typeface="Times New Roman"/>
              </a:rPr>
              <a:t>la porta corse avanti  </a:t>
            </a:r>
            <a:r>
              <a:rPr sz="1200" spc="-5" dirty="0">
                <a:latin typeface="Times New Roman"/>
                <a:cs typeface="Times New Roman"/>
              </a:rPr>
              <a:t>per un’altra strada, cosicché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stava aspettando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accoglierli </a:t>
            </a:r>
            <a:r>
              <a:rPr sz="1200" dirty="0">
                <a:latin typeface="Times New Roman"/>
                <a:cs typeface="Times New Roman"/>
              </a:rPr>
              <a:t>al loro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80070" cy="36995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179: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L’ultima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cena</a:t>
            </a:r>
            <a:endParaRPr sz="2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(1936.1) 179:0.1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giovedì,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ricordò </a:t>
            </a:r>
            <a:r>
              <a:rPr sz="1200" spc="-5" dirty="0">
                <a:latin typeface="Times New Roman"/>
                <a:cs typeface="Times New Roman"/>
              </a:rPr>
              <a:t>al Maestro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si avvicinava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s’informò  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celebrarla, </a:t>
            </a:r>
            <a:r>
              <a:rPr sz="1200" dirty="0">
                <a:latin typeface="Times New Roman"/>
                <a:cs typeface="Times New Roman"/>
              </a:rPr>
              <a:t>pensava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cena di </a:t>
            </a:r>
            <a:r>
              <a:rPr sz="1200" spc="-5" dirty="0">
                <a:latin typeface="Times New Roman"/>
                <a:cs typeface="Times New Roman"/>
              </a:rPr>
              <a:t>Pasqua che </a:t>
            </a:r>
            <a:r>
              <a:rPr sz="1200" dirty="0">
                <a:latin typeface="Times New Roman"/>
                <a:cs typeface="Times New Roman"/>
              </a:rPr>
              <a:t>doveva essere </a:t>
            </a:r>
            <a:r>
              <a:rPr sz="1200" spc="-5" dirty="0">
                <a:latin typeface="Times New Roman"/>
                <a:cs typeface="Times New Roman"/>
              </a:rPr>
              <a:t>consumata </a:t>
            </a:r>
            <a:r>
              <a:rPr sz="1200" dirty="0">
                <a:latin typeface="Times New Roman"/>
                <a:cs typeface="Times New Roman"/>
              </a:rPr>
              <a:t>la sera del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dopo, </a:t>
            </a:r>
            <a:r>
              <a:rPr sz="1200" spc="-5" dirty="0">
                <a:latin typeface="Times New Roman"/>
                <a:cs typeface="Times New Roman"/>
              </a:rPr>
              <a:t>venerdì.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costume cominciare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preparativi </a:t>
            </a:r>
            <a:r>
              <a:rPr sz="1200" dirty="0">
                <a:latin typeface="Times New Roman"/>
                <a:cs typeface="Times New Roman"/>
              </a:rPr>
              <a:t>per la celebrazione </a:t>
            </a:r>
            <a:r>
              <a:rPr sz="1200" spc="-5" dirty="0">
                <a:latin typeface="Times New Roman"/>
                <a:cs typeface="Times New Roman"/>
              </a:rPr>
              <a:t>della Pasqua </a:t>
            </a:r>
            <a:r>
              <a:rPr sz="1200" dirty="0">
                <a:latin typeface="Times New Roman"/>
                <a:cs typeface="Times New Roman"/>
              </a:rPr>
              <a:t>non più tardi di </a:t>
            </a:r>
            <a:r>
              <a:rPr sz="1200" spc="-5" dirty="0">
                <a:latin typeface="Times New Roman"/>
                <a:cs typeface="Times New Roman"/>
              </a:rPr>
              <a:t>mezzogiorno del giorno precedente.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gli  Ebrei </a:t>
            </a:r>
            <a:r>
              <a:rPr sz="1200" dirty="0">
                <a:latin typeface="Times New Roman"/>
                <a:cs typeface="Times New Roman"/>
              </a:rPr>
              <a:t>contavano 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tramonto,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significava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cena del sabato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consumata il </a:t>
            </a:r>
            <a:r>
              <a:rPr sz="1200" spc="-5" dirty="0">
                <a:latin typeface="Times New Roman"/>
                <a:cs typeface="Times New Roman"/>
              </a:rPr>
              <a:t>venerdì  sera, poco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mezzanotte.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51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(1936.2) 179:0.2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apostoli, quindi, 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l’annuncio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avrebbero celebrato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prima. </a:t>
            </a:r>
            <a:r>
              <a:rPr sz="1200" spc="-5" dirty="0">
                <a:latin typeface="Times New Roman"/>
                <a:cs typeface="Times New Roman"/>
              </a:rPr>
              <a:t>Essi pensarono, almeno </a:t>
            </a:r>
            <a:r>
              <a:rPr sz="1200" dirty="0">
                <a:latin typeface="Times New Roman"/>
                <a:cs typeface="Times New Roman"/>
              </a:rPr>
              <a:t>alcuni di </a:t>
            </a:r>
            <a:r>
              <a:rPr sz="1200" spc="-5" dirty="0">
                <a:latin typeface="Times New Roman"/>
                <a:cs typeface="Times New Roman"/>
              </a:rPr>
              <a:t>loro, che egli sapesse che </a:t>
            </a:r>
            <a:r>
              <a:rPr sz="1200" dirty="0">
                <a:latin typeface="Times New Roman"/>
                <a:cs typeface="Times New Roman"/>
              </a:rPr>
              <a:t>sarebbe stato arrestato prima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momento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cena di Pasqua di </a:t>
            </a:r>
            <a:r>
              <a:rPr sz="1200" spc="-5" dirty="0">
                <a:latin typeface="Times New Roman"/>
                <a:cs typeface="Times New Roman"/>
              </a:rPr>
              <a:t>venerdì sera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avesse perciò </a:t>
            </a:r>
            <a:r>
              <a:rPr sz="1200" dirty="0">
                <a:latin typeface="Times New Roman"/>
                <a:cs typeface="Times New Roman"/>
              </a:rPr>
              <a:t>riuniti per una cena </a:t>
            </a:r>
            <a:r>
              <a:rPr sz="1200" spc="-5" dirty="0">
                <a:latin typeface="Times New Roman"/>
                <a:cs typeface="Times New Roman"/>
              </a:rPr>
              <a:t>speciale questo giovedì sera. </a:t>
            </a:r>
            <a:r>
              <a:rPr sz="1200" dirty="0">
                <a:latin typeface="Times New Roman"/>
                <a:cs typeface="Times New Roman"/>
              </a:rPr>
              <a:t>Altri pensarono che  </a:t>
            </a:r>
            <a:r>
              <a:rPr sz="1200" spc="-5" dirty="0">
                <a:latin typeface="Times New Roman"/>
                <a:cs typeface="Times New Roman"/>
              </a:rPr>
              <a:t>questa fosse semplicemente un’occasione particolare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precedeva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celebrazione regolare della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(1936.3) 179:0.3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sapevano che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celebrato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Pasque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l’agnello;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sapevano che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partecipava</a:t>
            </a: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personalmente ad alcun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sacrificale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ebraico.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mangiato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l’agnello pasquale come </a:t>
            </a:r>
            <a:r>
              <a:rPr sz="1200" dirty="0">
                <a:latin typeface="Times New Roman"/>
                <a:cs typeface="Times New Roman"/>
              </a:rPr>
              <a:t>invitato,  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era ospite non era mai servito </a:t>
            </a:r>
            <a:r>
              <a:rPr sz="1200" spc="-5" dirty="0">
                <a:latin typeface="Times New Roman"/>
                <a:cs typeface="Times New Roman"/>
              </a:rPr>
              <a:t>agnello.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stata una grande </a:t>
            </a:r>
            <a:r>
              <a:rPr sz="1200" spc="-5" dirty="0">
                <a:latin typeface="Times New Roman"/>
                <a:cs typeface="Times New Roman"/>
              </a:rPr>
              <a:t>sorpresa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omesso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l’agnello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questa cena aveva luogo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prima,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pensarono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mancanza.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664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(1936.4) 179:0.4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ricevuto </a:t>
            </a:r>
            <a:r>
              <a:rPr sz="1200" dirty="0">
                <a:latin typeface="Times New Roman"/>
                <a:cs typeface="Times New Roman"/>
              </a:rPr>
              <a:t>i saluti di benvenuto 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dalla madre di Giovanni </a:t>
            </a:r>
            <a:r>
              <a:rPr sz="1200" spc="-5" dirty="0">
                <a:latin typeface="Times New Roman"/>
                <a:cs typeface="Times New Roman"/>
              </a:rPr>
              <a:t>Marco, gli apostoli </a:t>
            </a:r>
            <a:r>
              <a:rPr sz="1200" dirty="0">
                <a:latin typeface="Times New Roman"/>
                <a:cs typeface="Times New Roman"/>
              </a:rPr>
              <a:t>salirono  </a:t>
            </a:r>
            <a:r>
              <a:rPr sz="1200" spc="-5" dirty="0">
                <a:latin typeface="Times New Roman"/>
                <a:cs typeface="Times New Roman"/>
              </a:rPr>
              <a:t>immediatamente nella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al piano </a:t>
            </a:r>
            <a:r>
              <a:rPr sz="1200" dirty="0">
                <a:latin typeface="Times New Roman"/>
                <a:cs typeface="Times New Roman"/>
              </a:rPr>
              <a:t>superiore mentre </a:t>
            </a:r>
            <a:r>
              <a:rPr sz="1200" spc="-5" dirty="0">
                <a:latin typeface="Times New Roman"/>
                <a:cs typeface="Times New Roman"/>
              </a:rPr>
              <a:t>Gesù si attardava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familiari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88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58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(1936.5) 179:0.5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convenuto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anticipo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avrebbe celebrato questa festa </a:t>
            </a:r>
            <a:r>
              <a:rPr sz="1200" dirty="0">
                <a:latin typeface="Times New Roman"/>
                <a:cs typeface="Times New Roman"/>
              </a:rPr>
              <a:t>da solo con i suoi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apostoli; </a:t>
            </a:r>
            <a:r>
              <a:rPr sz="1200" spc="-5" dirty="0">
                <a:latin typeface="Times New Roman"/>
                <a:cs typeface="Times New Roman"/>
              </a:rPr>
              <a:t>perciò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previsto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servitore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servirli.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desiderio di essere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preferito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(1936.6) 179:1.1 </a:t>
            </a:r>
            <a:r>
              <a:rPr sz="1200" spc="-5" dirty="0">
                <a:latin typeface="Times New Roman"/>
                <a:cs typeface="Times New Roman"/>
              </a:rPr>
              <a:t>Quando gli apostoli furono condotti </a:t>
            </a:r>
            <a:r>
              <a:rPr sz="1200" dirty="0">
                <a:latin typeface="Times New Roman"/>
                <a:cs typeface="Times New Roman"/>
              </a:rPr>
              <a:t>al piano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Marco, </a:t>
            </a:r>
            <a:r>
              <a:rPr sz="1200" dirty="0">
                <a:latin typeface="Times New Roman"/>
                <a:cs typeface="Times New Roman"/>
              </a:rPr>
              <a:t>videro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vasta e </a:t>
            </a:r>
            <a:r>
              <a:rPr sz="1200" spc="-5" dirty="0">
                <a:latin typeface="Times New Roman"/>
                <a:cs typeface="Times New Roman"/>
              </a:rPr>
              <a:t>comoda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sala,</a:t>
            </a:r>
            <a:endParaRPr sz="1200">
              <a:latin typeface="Times New Roman"/>
              <a:cs typeface="Times New Roman"/>
            </a:endParaRPr>
          </a:p>
          <a:p>
            <a:pPr marL="88900" marR="229235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completamente preparata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cena, ed </a:t>
            </a:r>
            <a:r>
              <a:rPr sz="1200" dirty="0">
                <a:latin typeface="Times New Roman"/>
                <a:cs typeface="Times New Roman"/>
              </a:rPr>
              <a:t>osservarono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pane, </a:t>
            </a:r>
            <a:r>
              <a:rPr sz="1200" dirty="0">
                <a:latin typeface="Times New Roman"/>
                <a:cs typeface="Times New Roman"/>
              </a:rPr>
              <a:t>il vino,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erbe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pronti ad </a:t>
            </a:r>
            <a:r>
              <a:rPr sz="1200" dirty="0">
                <a:latin typeface="Times New Roman"/>
                <a:cs typeface="Times New Roman"/>
              </a:rPr>
              <a:t>un’estremità della  </a:t>
            </a:r>
            <a:r>
              <a:rPr sz="1200" spc="-5" dirty="0">
                <a:latin typeface="Times New Roman"/>
                <a:cs typeface="Times New Roman"/>
              </a:rPr>
              <a:t>tavola.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all’estremità su cui stava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e il vino, questa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tavola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circondata da tredici divani </a:t>
            </a:r>
            <a:r>
              <a:rPr sz="1200" spc="-5" dirty="0">
                <a:latin typeface="Times New Roman"/>
                <a:cs typeface="Times New Roman"/>
              </a:rPr>
              <a:t>per stendersi,  esattamente </a:t>
            </a:r>
            <a:r>
              <a:rPr sz="1200" dirty="0">
                <a:latin typeface="Times New Roman"/>
                <a:cs typeface="Times New Roman"/>
              </a:rPr>
              <a:t>come sarebbe stata </a:t>
            </a:r>
            <a:r>
              <a:rPr sz="1200" spc="-5" dirty="0">
                <a:latin typeface="Times New Roman"/>
                <a:cs typeface="Times New Roman"/>
              </a:rPr>
              <a:t>preparata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celebrazione della Pasqua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ebrea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benestante.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(1936.7) 179:1.2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entravano </a:t>
            </a:r>
            <a:r>
              <a:rPr sz="1200" dirty="0">
                <a:latin typeface="Times New Roman"/>
                <a:cs typeface="Times New Roman"/>
              </a:rPr>
              <a:t>in questa sala, </a:t>
            </a:r>
            <a:r>
              <a:rPr sz="1200" spc="-5" dirty="0">
                <a:latin typeface="Times New Roman"/>
                <a:cs typeface="Times New Roman"/>
              </a:rPr>
              <a:t>notarono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porta le </a:t>
            </a:r>
            <a:r>
              <a:rPr sz="1200" spc="-5" dirty="0">
                <a:latin typeface="Times New Roman"/>
                <a:cs typeface="Times New Roman"/>
              </a:rPr>
              <a:t>brocche </a:t>
            </a:r>
            <a:r>
              <a:rPr sz="1200" dirty="0">
                <a:latin typeface="Times New Roman"/>
                <a:cs typeface="Times New Roman"/>
              </a:rPr>
              <a:t>d’acqua, le </a:t>
            </a:r>
            <a:r>
              <a:rPr sz="1200" spc="-5" dirty="0">
                <a:latin typeface="Times New Roman"/>
                <a:cs typeface="Times New Roman"/>
              </a:rPr>
              <a:t>bacinelle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asciugamani 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lavaggio </a:t>
            </a:r>
            <a:r>
              <a:rPr sz="1200" dirty="0">
                <a:latin typeface="Times New Roman"/>
                <a:cs typeface="Times New Roman"/>
              </a:rPr>
              <a:t>dei loro piedi </a:t>
            </a:r>
            <a:r>
              <a:rPr sz="1200" spc="-5" dirty="0">
                <a:latin typeface="Times New Roman"/>
                <a:cs typeface="Times New Roman"/>
              </a:rPr>
              <a:t>impolverati;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previsto alcun </a:t>
            </a:r>
            <a:r>
              <a:rPr sz="1200" spc="-5" dirty="0">
                <a:latin typeface="Times New Roman"/>
                <a:cs typeface="Times New Roman"/>
              </a:rPr>
              <a:t>servitore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svolgere questo servizio, gli apostoli 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guardarsi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l’altro non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Giovanni Marco </a:t>
            </a:r>
            <a:r>
              <a:rPr sz="1200" dirty="0">
                <a:latin typeface="Times New Roman"/>
                <a:cs typeface="Times New Roman"/>
              </a:rPr>
              <a:t>li ebbe </a:t>
            </a:r>
            <a:r>
              <a:rPr sz="1200" spc="-5" dirty="0">
                <a:latin typeface="Times New Roman"/>
                <a:cs typeface="Times New Roman"/>
              </a:rPr>
              <a:t>lasciati, </a:t>
            </a:r>
            <a:r>
              <a:rPr sz="1200" dirty="0">
                <a:latin typeface="Times New Roman"/>
                <a:cs typeface="Times New Roman"/>
              </a:rPr>
              <a:t>e ciascuno cominciò a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tra sé: Chi </a:t>
            </a:r>
            <a:r>
              <a:rPr sz="1200" spc="-5" dirty="0">
                <a:latin typeface="Times New Roman"/>
                <a:cs typeface="Times New Roman"/>
              </a:rPr>
              <a:t>laverà 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piedi?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pensò anche che </a:t>
            </a:r>
            <a:r>
              <a:rPr sz="1200" dirty="0">
                <a:latin typeface="Times New Roman"/>
                <a:cs typeface="Times New Roman"/>
              </a:rPr>
              <a:t>non sarebbe stato lui che avrebbe svolto questo ruolo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servitore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3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(1937.1) 179:1.3 </a:t>
            </a:r>
            <a:r>
              <a:rPr sz="1200" spc="-5" dirty="0">
                <a:latin typeface="Times New Roman"/>
                <a:cs typeface="Times New Roman"/>
              </a:rPr>
              <a:t>Mentre essi stavano </a:t>
            </a:r>
            <a:r>
              <a:rPr sz="120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riflettendo </a:t>
            </a:r>
            <a:r>
              <a:rPr sz="1200" dirty="0">
                <a:latin typeface="Times New Roman"/>
                <a:cs typeface="Times New Roman"/>
              </a:rPr>
              <a:t>in cuor </a:t>
            </a:r>
            <a:r>
              <a:rPr sz="1200" spc="-5" dirty="0">
                <a:latin typeface="Times New Roman"/>
                <a:cs typeface="Times New Roman"/>
              </a:rPr>
              <a:t>loro, diedero uno </a:t>
            </a:r>
            <a:r>
              <a:rPr sz="1200" dirty="0">
                <a:latin typeface="Times New Roman"/>
                <a:cs typeface="Times New Roman"/>
              </a:rPr>
              <a:t>sguardo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sistemazione dei posti a </a:t>
            </a:r>
            <a:r>
              <a:rPr sz="1200" spc="-5" dirty="0">
                <a:latin typeface="Times New Roman"/>
                <a:cs typeface="Times New Roman"/>
              </a:rPr>
              <a:t>tavola, </a:t>
            </a:r>
            <a:r>
              <a:rPr sz="1200" dirty="0">
                <a:latin typeface="Times New Roman"/>
                <a:cs typeface="Times New Roman"/>
              </a:rPr>
              <a:t>e notarono il  divano più </a:t>
            </a:r>
            <a:r>
              <a:rPr sz="1200" spc="-5" dirty="0">
                <a:latin typeface="Times New Roman"/>
                <a:cs typeface="Times New Roman"/>
              </a:rPr>
              <a:t>elevato dell’ospite d’onore con </a:t>
            </a:r>
            <a:r>
              <a:rPr sz="1200" dirty="0">
                <a:latin typeface="Times New Roman"/>
                <a:cs typeface="Times New Roman"/>
              </a:rPr>
              <a:t>un divano </a:t>
            </a:r>
            <a:r>
              <a:rPr sz="1200" spc="-5" dirty="0">
                <a:latin typeface="Times New Roman"/>
                <a:cs typeface="Times New Roman"/>
              </a:rPr>
              <a:t>alla destra </a:t>
            </a:r>
            <a:r>
              <a:rPr sz="1200" dirty="0">
                <a:latin typeface="Times New Roman"/>
                <a:cs typeface="Times New Roman"/>
              </a:rPr>
              <a:t>e undici disposti attorno </a:t>
            </a:r>
            <a:r>
              <a:rPr sz="1200" spc="-5" dirty="0">
                <a:latin typeface="Times New Roman"/>
                <a:cs typeface="Times New Roman"/>
              </a:rPr>
              <a:t>alla tavola, che terminavano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questo secondo seggio </a:t>
            </a:r>
            <a:r>
              <a:rPr sz="1200" dirty="0">
                <a:latin typeface="Times New Roman"/>
                <a:cs typeface="Times New Roman"/>
              </a:rPr>
              <a:t>d’onore posto </a:t>
            </a:r>
            <a:r>
              <a:rPr sz="1200" spc="-5" dirty="0">
                <a:latin typeface="Times New Roman"/>
                <a:cs typeface="Times New Roman"/>
              </a:rPr>
              <a:t>alla destra </a:t>
            </a:r>
            <a:r>
              <a:rPr sz="1200" dirty="0">
                <a:latin typeface="Times New Roman"/>
                <a:cs typeface="Times New Roman"/>
              </a:rPr>
              <a:t>dell’ospite.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(1937.2) 179:1.4 </a:t>
            </a:r>
            <a:r>
              <a:rPr sz="1200" spc="-5" dirty="0">
                <a:latin typeface="Times New Roman"/>
                <a:cs typeface="Times New Roman"/>
              </a:rPr>
              <a:t>Essi aspettarono per qualche momento 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incerti </a:t>
            </a:r>
            <a:r>
              <a:rPr sz="1200" spc="-5" dirty="0">
                <a:latin typeface="Times New Roman"/>
                <a:cs typeface="Times New Roman"/>
              </a:rPr>
              <a:t>se sedersi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venuta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contare su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per l’assegnazione dei loro </a:t>
            </a:r>
            <a:r>
              <a:rPr sz="1200" dirty="0">
                <a:latin typeface="Times New Roman"/>
                <a:cs typeface="Times New Roman"/>
              </a:rPr>
              <a:t>posti. </a:t>
            </a:r>
            <a:r>
              <a:rPr sz="1200" spc="-5" dirty="0">
                <a:latin typeface="Times New Roman"/>
                <a:cs typeface="Times New Roman"/>
              </a:rPr>
              <a:t>Mentre esitavano, Giuda avanzò verso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d’onore alla sinistra </a:t>
            </a:r>
            <a:r>
              <a:rPr sz="1200" dirty="0">
                <a:latin typeface="Times New Roman"/>
                <a:cs typeface="Times New Roman"/>
              </a:rPr>
              <a:t>dell’ospite, e  </a:t>
            </a:r>
            <a:r>
              <a:rPr sz="1200" spc="-5" dirty="0">
                <a:latin typeface="Times New Roman"/>
                <a:cs typeface="Times New Roman"/>
              </a:rPr>
              <a:t>significò </a:t>
            </a:r>
            <a:r>
              <a:rPr sz="1200" dirty="0">
                <a:latin typeface="Times New Roman"/>
                <a:cs typeface="Times New Roman"/>
              </a:rPr>
              <a:t>che intendeva </a:t>
            </a:r>
            <a:r>
              <a:rPr sz="1200" spc="-5" dirty="0">
                <a:latin typeface="Times New Roman"/>
                <a:cs typeface="Times New Roman"/>
              </a:rPr>
              <a:t>sdraiarvisi come </a:t>
            </a:r>
            <a:r>
              <a:rPr sz="1200" dirty="0">
                <a:latin typeface="Times New Roman"/>
                <a:cs typeface="Times New Roman"/>
              </a:rPr>
              <a:t>ospite </a:t>
            </a:r>
            <a:r>
              <a:rPr sz="1200" spc="-5" dirty="0">
                <a:latin typeface="Times New Roman"/>
                <a:cs typeface="Times New Roman"/>
              </a:rPr>
              <a:t>preferito. Questo </a:t>
            </a:r>
            <a:r>
              <a:rPr sz="1200" dirty="0">
                <a:latin typeface="Times New Roman"/>
                <a:cs typeface="Times New Roman"/>
              </a:rPr>
              <a:t>atto di </a:t>
            </a:r>
            <a:r>
              <a:rPr sz="1200" spc="-5" dirty="0">
                <a:latin typeface="Times New Roman"/>
                <a:cs typeface="Times New Roman"/>
              </a:rPr>
              <a:t>Giuda provocò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un’accesa </a:t>
            </a:r>
            <a:r>
              <a:rPr sz="1200" dirty="0">
                <a:latin typeface="Times New Roman"/>
                <a:cs typeface="Times New Roman"/>
              </a:rPr>
              <a:t>disputa tra </a:t>
            </a:r>
            <a:r>
              <a:rPr sz="1200" spc="-5" dirty="0">
                <a:latin typeface="Times New Roman"/>
                <a:cs typeface="Times New Roman"/>
              </a:rPr>
              <a:t>gli  altri apostoli. Giuda </a:t>
            </a:r>
            <a:r>
              <a:rPr sz="1200" dirty="0">
                <a:latin typeface="Times New Roman"/>
                <a:cs typeface="Times New Roman"/>
              </a:rPr>
              <a:t>aveva appena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possesso </a:t>
            </a:r>
            <a:r>
              <a:rPr sz="1200" spc="-5" dirty="0">
                <a:latin typeface="Times New Roman"/>
                <a:cs typeface="Times New Roman"/>
              </a:rPr>
              <a:t>del seggio </a:t>
            </a:r>
            <a:r>
              <a:rPr sz="1200" dirty="0">
                <a:latin typeface="Times New Roman"/>
                <a:cs typeface="Times New Roman"/>
              </a:rPr>
              <a:t>d’onore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Zebedeo rivendicò l’altro seggio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preferito,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98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quello alla destra </a:t>
            </a:r>
            <a:r>
              <a:rPr sz="1200" dirty="0">
                <a:latin typeface="Times New Roman"/>
                <a:cs typeface="Times New Roman"/>
              </a:rPr>
              <a:t>dell’ospite. </a:t>
            </a:r>
            <a:r>
              <a:rPr sz="1200" spc="-5" dirty="0">
                <a:latin typeface="Times New Roman"/>
                <a:cs typeface="Times New Roman"/>
              </a:rPr>
              <a:t>Simon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 arrabbiò talmente per questa pretesa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che, 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gli sguardi degli altri apostoli irritati, camminò deciso attorno alla </a:t>
            </a:r>
            <a:r>
              <a:rPr sz="1200" dirty="0">
                <a:latin typeface="Times New Roman"/>
                <a:cs typeface="Times New Roman"/>
              </a:rPr>
              <a:t>tavola e prese posto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divano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importante, </a:t>
            </a:r>
            <a:r>
              <a:rPr sz="1200" spc="-5" dirty="0">
                <a:latin typeface="Times New Roman"/>
                <a:cs typeface="Times New Roman"/>
              </a:rPr>
              <a:t>alla fine  dell’ordine </a:t>
            </a:r>
            <a:r>
              <a:rPr sz="1200" dirty="0">
                <a:latin typeface="Times New Roman"/>
                <a:cs typeface="Times New Roman"/>
              </a:rPr>
              <a:t>di posti ed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Zebedeo.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i posti più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alti,</a:t>
            </a:r>
            <a:endParaRPr sz="1200">
              <a:latin typeface="Times New Roman"/>
              <a:cs typeface="Times New Roman"/>
            </a:endParaRPr>
          </a:p>
          <a:p>
            <a:pPr marL="76200" marR="15494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pensò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il più basso, 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questo non </a:t>
            </a:r>
            <a:r>
              <a:rPr sz="1200" spc="-5" dirty="0">
                <a:latin typeface="Times New Roman"/>
                <a:cs typeface="Times New Roman"/>
              </a:rPr>
              <a:t>solo per protestare contro l’orgoglio indecoroso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ma con la 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fosse venuto </a:t>
            </a:r>
            <a:r>
              <a:rPr sz="1200" dirty="0">
                <a:latin typeface="Times New Roman"/>
                <a:cs typeface="Times New Roman"/>
              </a:rPr>
              <a:t>e l’avesse visto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posto di minor </a:t>
            </a:r>
            <a:r>
              <a:rPr sz="1200" spc="-5" dirty="0">
                <a:latin typeface="Times New Roman"/>
                <a:cs typeface="Times New Roman"/>
              </a:rPr>
              <a:t>onore, l’avrebbe </a:t>
            </a:r>
            <a:r>
              <a:rPr sz="1200" dirty="0">
                <a:latin typeface="Times New Roman"/>
                <a:cs typeface="Times New Roman"/>
              </a:rPr>
              <a:t>chiamato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posto più alto,  </a:t>
            </a:r>
            <a:r>
              <a:rPr sz="1200" spc="-5" dirty="0">
                <a:latin typeface="Times New Roman"/>
                <a:cs typeface="Times New Roman"/>
              </a:rPr>
              <a:t>spostando così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preteso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onorarsi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(1937.3) 179:1.5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posizioni </a:t>
            </a:r>
            <a:r>
              <a:rPr sz="1200" dirty="0">
                <a:latin typeface="Times New Roman"/>
                <a:cs typeface="Times New Roman"/>
              </a:rPr>
              <a:t>più importanti e più </a:t>
            </a:r>
            <a:r>
              <a:rPr sz="1200" spc="-5" dirty="0">
                <a:latin typeface="Times New Roman"/>
                <a:cs typeface="Times New Roman"/>
              </a:rPr>
              <a:t>umili così occupate, gli altri apostoli scelsero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posti, chi vicino a Giuda e </a:t>
            </a:r>
            <a:r>
              <a:rPr sz="1200" spc="-5" dirty="0">
                <a:latin typeface="Times New Roman"/>
                <a:cs typeface="Times New Roman"/>
              </a:rPr>
              <a:t>chi  </a:t>
            </a:r>
            <a:r>
              <a:rPr sz="1200" dirty="0">
                <a:latin typeface="Times New Roman"/>
                <a:cs typeface="Times New Roman"/>
              </a:rPr>
              <a:t>vicino a Pietro,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accomodati. Essi erano seduti su </a:t>
            </a:r>
            <a:r>
              <a:rPr sz="1200" dirty="0">
                <a:latin typeface="Times New Roman"/>
                <a:cs typeface="Times New Roman"/>
              </a:rPr>
              <a:t>questi divani </a:t>
            </a:r>
            <a:r>
              <a:rPr sz="1200" spc="-5" dirty="0">
                <a:latin typeface="Times New Roman"/>
                <a:cs typeface="Times New Roman"/>
              </a:rPr>
              <a:t>attorno alla </a:t>
            </a:r>
            <a:r>
              <a:rPr sz="1200" dirty="0">
                <a:latin typeface="Times New Roman"/>
                <a:cs typeface="Times New Roman"/>
              </a:rPr>
              <a:t>tavola 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 </a:t>
            </a:r>
            <a:r>
              <a:rPr sz="1200" dirty="0">
                <a:latin typeface="Times New Roman"/>
                <a:cs typeface="Times New Roman"/>
              </a:rPr>
              <a:t>nell’ordine  </a:t>
            </a:r>
            <a:r>
              <a:rPr sz="1200" spc="-5" dirty="0">
                <a:latin typeface="Times New Roman"/>
                <a:cs typeface="Times New Roman"/>
              </a:rPr>
              <a:t>seguente: alla </a:t>
            </a:r>
            <a:r>
              <a:rPr sz="1200" dirty="0">
                <a:latin typeface="Times New Roman"/>
                <a:cs typeface="Times New Roman"/>
              </a:rPr>
              <a:t>destra </a:t>
            </a:r>
            <a:r>
              <a:rPr sz="1200" spc="-5" dirty="0">
                <a:latin typeface="Times New Roman"/>
                <a:cs typeface="Times New Roman"/>
              </a:rPr>
              <a:t>del Maestro, Giovanni; alla </a:t>
            </a:r>
            <a:r>
              <a:rPr sz="1200" dirty="0">
                <a:latin typeface="Times New Roman"/>
                <a:cs typeface="Times New Roman"/>
              </a:rPr>
              <a:t>sinistra,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Zelota, </a:t>
            </a:r>
            <a:r>
              <a:rPr sz="1200" dirty="0">
                <a:latin typeface="Times New Roman"/>
                <a:cs typeface="Times New Roman"/>
              </a:rPr>
              <a:t>Matteo, </a:t>
            </a:r>
            <a:r>
              <a:rPr sz="1200" spc="-5" dirty="0">
                <a:latin typeface="Times New Roman"/>
                <a:cs typeface="Times New Roman"/>
              </a:rPr>
              <a:t>Giacomo Zebedeo, </a:t>
            </a:r>
            <a:r>
              <a:rPr sz="1200" dirty="0">
                <a:latin typeface="Times New Roman"/>
                <a:cs typeface="Times New Roman"/>
              </a:rPr>
              <a:t>Andrea, i gemelli  </a:t>
            </a:r>
            <a:r>
              <a:rPr sz="1200" spc="-5" dirty="0">
                <a:latin typeface="Times New Roman"/>
                <a:cs typeface="Times New Roman"/>
              </a:rPr>
              <a:t>Alfeo, Filippo, Natanaele, Tommaso </a:t>
            </a:r>
            <a:r>
              <a:rPr sz="1200" dirty="0">
                <a:latin typeface="Times New Roman"/>
                <a:cs typeface="Times New Roman"/>
              </a:rPr>
              <a:t>e Simon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(1937.4) 179:1.6 </a:t>
            </a:r>
            <a:r>
              <a:rPr sz="1200" spc="-5" dirty="0">
                <a:latin typeface="Times New Roman"/>
                <a:cs typeface="Times New Roman"/>
              </a:rPr>
              <a:t>Essi sono riuniti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celebrare, almeno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spirito, un’istituzione che </a:t>
            </a:r>
            <a:r>
              <a:rPr sz="1200" dirty="0">
                <a:latin typeface="Times New Roman"/>
                <a:cs typeface="Times New Roman"/>
              </a:rPr>
              <a:t>datava da prima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Mosè 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riferiva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padri erano </a:t>
            </a:r>
            <a:r>
              <a:rPr sz="1200" dirty="0">
                <a:latin typeface="Times New Roman"/>
                <a:cs typeface="Times New Roman"/>
              </a:rPr>
              <a:t>schiavi in </a:t>
            </a:r>
            <a:r>
              <a:rPr sz="1200" spc="-5" dirty="0">
                <a:latin typeface="Times New Roman"/>
                <a:cs typeface="Times New Roman"/>
              </a:rPr>
              <a:t>Egitto. Questa </a:t>
            </a:r>
            <a:r>
              <a:rPr sz="1200" dirty="0">
                <a:latin typeface="Times New Roman"/>
                <a:cs typeface="Times New Roman"/>
              </a:rPr>
              <a:t>cena è il loro ultimo </a:t>
            </a:r>
            <a:r>
              <a:rPr sz="1200" spc="-5" dirty="0">
                <a:latin typeface="Times New Roman"/>
                <a:cs typeface="Times New Roman"/>
              </a:rPr>
              <a:t>incontro con Gesù, </a:t>
            </a:r>
            <a:r>
              <a:rPr sz="1200" dirty="0">
                <a:latin typeface="Times New Roman"/>
                <a:cs typeface="Times New Roman"/>
              </a:rPr>
              <a:t>ed anche in </a:t>
            </a:r>
            <a:r>
              <a:rPr sz="1200" spc="-5" dirty="0">
                <a:latin typeface="Times New Roman"/>
                <a:cs typeface="Times New Roman"/>
              </a:rPr>
              <a:t>tale quadro </a:t>
            </a:r>
            <a:r>
              <a:rPr sz="1200" dirty="0">
                <a:latin typeface="Times New Roman"/>
                <a:cs typeface="Times New Roman"/>
              </a:rPr>
              <a:t>solenne,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di Giuda,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sono </a:t>
            </a:r>
            <a:r>
              <a:rPr sz="1200" spc="-5" dirty="0">
                <a:latin typeface="Times New Roman"/>
                <a:cs typeface="Times New Roman"/>
              </a:rPr>
              <a:t>portati ancora </a:t>
            </a:r>
            <a:r>
              <a:rPr sz="1200" dirty="0">
                <a:latin typeface="Times New Roman"/>
                <a:cs typeface="Times New Roman"/>
              </a:rPr>
              <a:t>una volta a cedere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vecchia predilezione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onori,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preferenza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l’esaltazione 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(1937.5) 179:1.7 </a:t>
            </a:r>
            <a:r>
              <a:rPr sz="1200" spc="-5" dirty="0">
                <a:latin typeface="Times New Roman"/>
                <a:cs typeface="Times New Roman"/>
              </a:rPr>
              <a:t>Essi erano ancora impegnati </a:t>
            </a:r>
            <a:r>
              <a:rPr sz="1200" dirty="0">
                <a:latin typeface="Times New Roman"/>
                <a:cs typeface="Times New Roman"/>
              </a:rPr>
              <a:t>in vocianti, </a:t>
            </a:r>
            <a:r>
              <a:rPr sz="1200" spc="-5" dirty="0">
                <a:latin typeface="Times New Roman"/>
                <a:cs typeface="Times New Roman"/>
              </a:rPr>
              <a:t>irate recriminazioni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vano </a:t>
            </a:r>
            <a:r>
              <a:rPr sz="1200" spc="-5" dirty="0">
                <a:latin typeface="Times New Roman"/>
                <a:cs typeface="Times New Roman"/>
              </a:rPr>
              <a:t>della porta,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esitò  </a:t>
            </a:r>
            <a:r>
              <a:rPr sz="1200" dirty="0">
                <a:latin typeface="Times New Roman"/>
                <a:cs typeface="Times New Roman"/>
              </a:rPr>
              <a:t>un istante, </a:t>
            </a:r>
            <a:r>
              <a:rPr sz="1200" spc="-5" dirty="0">
                <a:latin typeface="Times New Roman"/>
                <a:cs typeface="Times New Roman"/>
              </a:rPr>
              <a:t>mentre un’espressione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disappunto </a:t>
            </a:r>
            <a:r>
              <a:rPr sz="1200" dirty="0">
                <a:latin typeface="Times New Roman"/>
                <a:cs typeface="Times New Roman"/>
              </a:rPr>
              <a:t>appariva lentamente </a:t>
            </a:r>
            <a:r>
              <a:rPr sz="1200" spc="-5" dirty="0">
                <a:latin typeface="Times New Roman"/>
                <a:cs typeface="Times New Roman"/>
              </a:rPr>
              <a:t>sul suo </a:t>
            </a:r>
            <a:r>
              <a:rPr sz="1200" dirty="0">
                <a:latin typeface="Times New Roman"/>
                <a:cs typeface="Times New Roman"/>
              </a:rPr>
              <a:t>viso. Senza </a:t>
            </a:r>
            <a:r>
              <a:rPr sz="1200" spc="-5" dirty="0">
                <a:latin typeface="Times New Roman"/>
                <a:cs typeface="Times New Roman"/>
              </a:rPr>
              <a:t>commenti egli andò al suo </a:t>
            </a:r>
            <a:r>
              <a:rPr sz="1200" dirty="0">
                <a:latin typeface="Times New Roman"/>
                <a:cs typeface="Times New Roman"/>
              </a:rPr>
              <a:t>posto e non  mutò la </a:t>
            </a:r>
            <a:r>
              <a:rPr sz="1200" spc="-5" dirty="0">
                <a:latin typeface="Times New Roman"/>
                <a:cs typeface="Times New Roman"/>
              </a:rPr>
              <a:t>disposizione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essi si erano messi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sedere.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11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(1937.6) 179:1.8 </a:t>
            </a:r>
            <a:r>
              <a:rPr sz="1200" spc="-5" dirty="0">
                <a:latin typeface="Times New Roman"/>
                <a:cs typeface="Times New Roman"/>
              </a:rPr>
              <a:t>Erano ora pronti ad 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cena, </a:t>
            </a:r>
            <a:r>
              <a:rPr sz="1200" dirty="0">
                <a:latin typeface="Times New Roman"/>
                <a:cs typeface="Times New Roman"/>
              </a:rPr>
              <a:t>salvo che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piedi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lavati </a:t>
            </a:r>
            <a:r>
              <a:rPr sz="1200" dirty="0">
                <a:latin typeface="Times New Roman"/>
                <a:cs typeface="Times New Roman"/>
              </a:rPr>
              <a:t>e che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affatto di buonumore.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arrivò il </a:t>
            </a:r>
            <a:r>
              <a:rPr sz="1200" spc="-5" dirty="0">
                <a:latin typeface="Times New Roman"/>
                <a:cs typeface="Times New Roman"/>
              </a:rPr>
              <a:t>Maestro essi si stavano ancora rimproverando </a:t>
            </a:r>
            <a:r>
              <a:rPr sz="1200" dirty="0">
                <a:latin typeface="Times New Roman"/>
                <a:cs typeface="Times New Roman"/>
              </a:rPr>
              <a:t>l’un l’altro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tanti complimenti,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dei pensieri di 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controllo emotivo per </a:t>
            </a:r>
            <a:r>
              <a:rPr sz="1200" spc="-5" dirty="0">
                <a:latin typeface="Times New Roman"/>
                <a:cs typeface="Times New Roman"/>
              </a:rPr>
              <a:t>astenersi dall’esprimere apertamente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sentimenti.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L’inizio della cena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(1937.7) 179:2.1 </a:t>
            </a:r>
            <a:r>
              <a:rPr sz="1200" spc="-5" dirty="0">
                <a:latin typeface="Times New Roman"/>
                <a:cs typeface="Times New Roman"/>
              </a:rPr>
              <a:t>Per alcuni </a:t>
            </a:r>
            <a:r>
              <a:rPr sz="1200" dirty="0">
                <a:latin typeface="Times New Roman"/>
                <a:cs typeface="Times New Roman"/>
              </a:rPr>
              <a:t>istanti dopo che il </a:t>
            </a:r>
            <a:r>
              <a:rPr sz="1200" spc="-5" dirty="0">
                <a:latin typeface="Times New Roman"/>
                <a:cs typeface="Times New Roman"/>
              </a:rPr>
              <a:t>Maestro ebbe preso </a:t>
            </a:r>
            <a:r>
              <a:rPr sz="1200" dirty="0">
                <a:latin typeface="Times New Roman"/>
                <a:cs typeface="Times New Roman"/>
              </a:rPr>
              <a:t>posto non </a:t>
            </a:r>
            <a:r>
              <a:rPr sz="1200" spc="-5" dirty="0">
                <a:latin typeface="Times New Roman"/>
                <a:cs typeface="Times New Roman"/>
              </a:rPr>
              <a:t>fu detta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parola. Gesù </a:t>
            </a:r>
            <a:r>
              <a:rPr sz="1200" dirty="0">
                <a:latin typeface="Times New Roman"/>
                <a:cs typeface="Times New Roman"/>
              </a:rPr>
              <a:t>passò il </a:t>
            </a:r>
            <a:r>
              <a:rPr sz="1200" spc="-5" dirty="0">
                <a:latin typeface="Times New Roman"/>
                <a:cs typeface="Times New Roman"/>
              </a:rPr>
              <a:t>suo sguardo 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loro e,  mitigando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tensione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sorriso, disse: “Ho desiderato grandemente mangiare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con voi. Volevo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con voi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prima di </a:t>
            </a:r>
            <a:r>
              <a:rPr sz="1200" spc="-5" dirty="0">
                <a:latin typeface="Times New Roman"/>
                <a:cs typeface="Times New Roman"/>
              </a:rPr>
              <a:t>soffrire,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sapendo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la mia ora ho disposto di </a:t>
            </a:r>
            <a:r>
              <a:rPr sz="1200" spc="-5" dirty="0">
                <a:latin typeface="Times New Roman"/>
                <a:cs typeface="Times New Roman"/>
              </a:rPr>
              <a:t>cenare con </a:t>
            </a:r>
            <a:r>
              <a:rPr sz="1200" dirty="0">
                <a:latin typeface="Times New Roman"/>
                <a:cs typeface="Times New Roman"/>
              </a:rPr>
              <a:t>voi questa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perché, per quanto 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domani,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volontà io sono venuto ad </a:t>
            </a:r>
            <a:r>
              <a:rPr sz="1200" spc="-5" dirty="0">
                <a:latin typeface="Times New Roman"/>
                <a:cs typeface="Times New Roman"/>
              </a:rPr>
              <a:t>eseguire.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mangerò </a:t>
            </a:r>
            <a:r>
              <a:rPr sz="1200" dirty="0">
                <a:latin typeface="Times New Roman"/>
                <a:cs typeface="Times New Roman"/>
              </a:rPr>
              <a:t>nuovamente con voi  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sederete con me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che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darà </a:t>
            </a:r>
            <a:r>
              <a:rPr sz="1200" dirty="0">
                <a:latin typeface="Times New Roman"/>
                <a:cs typeface="Times New Roman"/>
              </a:rPr>
              <a:t>quando avrò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per cui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mondo.”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(1938.1) 179:2.2 </a:t>
            </a: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l’acqua furono stati mescolati,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portarono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quale, </a:t>
            </a:r>
            <a:r>
              <a:rPr sz="1200" spc="-5" dirty="0">
                <a:latin typeface="Times New Roman"/>
                <a:cs typeface="Times New Roman"/>
              </a:rPr>
              <a:t>quando l’ebbe ricevuta dalle 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-5" dirty="0">
                <a:latin typeface="Times New Roman"/>
                <a:cs typeface="Times New Roman"/>
              </a:rPr>
              <a:t>Taddeo,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tenne mentre rendeva grazie.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ebbe </a:t>
            </a:r>
            <a:r>
              <a:rPr sz="1200" dirty="0">
                <a:latin typeface="Times New Roman"/>
                <a:cs typeface="Times New Roman"/>
              </a:rPr>
              <a:t>finito di </a:t>
            </a:r>
            <a:r>
              <a:rPr sz="1200" spc="-5" dirty="0">
                <a:latin typeface="Times New Roman"/>
                <a:cs typeface="Times New Roman"/>
              </a:rPr>
              <a:t>rendere grazie,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“Prendete questa </a:t>
            </a:r>
            <a:r>
              <a:rPr sz="1200" dirty="0">
                <a:latin typeface="Times New Roman"/>
                <a:cs typeface="Times New Roman"/>
              </a:rPr>
              <a:t>coppa e dividetela  tra di voi </a:t>
            </a:r>
            <a:r>
              <a:rPr sz="1200" spc="-5" dirty="0">
                <a:latin typeface="Times New Roman"/>
                <a:cs typeface="Times New Roman"/>
              </a:rPr>
              <a:t>e, quando </a:t>
            </a:r>
            <a:r>
              <a:rPr sz="1200" dirty="0">
                <a:latin typeface="Times New Roman"/>
                <a:cs typeface="Times New Roman"/>
              </a:rPr>
              <a:t>ne berrete, </a:t>
            </a:r>
            <a:r>
              <a:rPr sz="1200" spc="-5" dirty="0">
                <a:latin typeface="Times New Roman"/>
                <a:cs typeface="Times New Roman"/>
              </a:rPr>
              <a:t>realizzate che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berrò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il </a:t>
            </a:r>
            <a:r>
              <a:rPr sz="1200" spc="-5" dirty="0">
                <a:latin typeface="Times New Roman"/>
                <a:cs typeface="Times New Roman"/>
              </a:rPr>
              <a:t>frutto della vite, </a:t>
            </a:r>
            <a:r>
              <a:rPr sz="1200" dirty="0">
                <a:latin typeface="Times New Roman"/>
                <a:cs typeface="Times New Roman"/>
              </a:rPr>
              <a:t>poiché questa è la nostra ultima </a:t>
            </a:r>
            <a:r>
              <a:rPr sz="1200" spc="-5" dirty="0">
                <a:latin typeface="Times New Roman"/>
                <a:cs typeface="Times New Roman"/>
              </a:rPr>
              <a:t>cena.  Quando sederemo </a:t>
            </a:r>
            <a:r>
              <a:rPr sz="1200" dirty="0">
                <a:latin typeface="Times New Roman"/>
                <a:cs typeface="Times New Roman"/>
              </a:rPr>
              <a:t>di nuovo in questo modo, </a:t>
            </a:r>
            <a:r>
              <a:rPr sz="1200" spc="-5" dirty="0">
                <a:latin typeface="Times New Roman"/>
                <a:cs typeface="Times New Roman"/>
              </a:rPr>
              <a:t>sarà nel regno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(1938.2) 179:2.3 </a:t>
            </a:r>
            <a:r>
              <a:rPr sz="1200" spc="-5" dirty="0">
                <a:latin typeface="Times New Roman"/>
                <a:cs typeface="Times New Roman"/>
              </a:rPr>
              <a:t>Gesù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così </a:t>
            </a:r>
            <a:r>
              <a:rPr sz="1200" dirty="0">
                <a:latin typeface="Times New Roman"/>
                <a:cs typeface="Times New Roman"/>
              </a:rPr>
              <a:t>ai suoi apostoli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sapeva 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ora era </a:t>
            </a:r>
            <a:r>
              <a:rPr sz="1200" spc="-5" dirty="0">
                <a:latin typeface="Times New Roman"/>
                <a:cs typeface="Times New Roman"/>
              </a:rPr>
              <a:t>giunta. Egli </a:t>
            </a:r>
            <a:r>
              <a:rPr sz="1200" dirty="0">
                <a:latin typeface="Times New Roman"/>
                <a:cs typeface="Times New Roman"/>
              </a:rPr>
              <a:t>comprendeva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arrivato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sulla terra </a:t>
            </a:r>
            <a:r>
              <a:rPr sz="1200" spc="-5" dirty="0">
                <a:latin typeface="Times New Roman"/>
                <a:cs typeface="Times New Roman"/>
              </a:rPr>
              <a:t>era quasi </a:t>
            </a:r>
            <a:r>
              <a:rPr sz="1200" dirty="0">
                <a:latin typeface="Times New Roman"/>
                <a:cs typeface="Times New Roman"/>
              </a:rPr>
              <a:t>terminata.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sapeva che aveva rivelato 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l’amore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misericordia </a:t>
            </a:r>
            <a:r>
              <a:rPr sz="1200" dirty="0">
                <a:latin typeface="Times New Roman"/>
                <a:cs typeface="Times New Roman"/>
              </a:rPr>
              <a:t>all’umanità e </a:t>
            </a:r>
            <a:r>
              <a:rPr sz="1200" spc="-5" dirty="0">
                <a:latin typeface="Times New Roman"/>
                <a:cs typeface="Times New Roman"/>
              </a:rPr>
              <a:t>che aveva </a:t>
            </a:r>
            <a:r>
              <a:rPr sz="1200" dirty="0">
                <a:latin typeface="Times New Roman"/>
                <a:cs typeface="Times New Roman"/>
              </a:rPr>
              <a:t>completato ciò </a:t>
            </a:r>
            <a:r>
              <a:rPr sz="1200" spc="-5" dirty="0">
                <a:latin typeface="Times New Roman"/>
                <a:cs typeface="Times New Roman"/>
              </a:rPr>
              <a:t>per cui era </a:t>
            </a:r>
            <a:r>
              <a:rPr sz="1200" dirty="0">
                <a:latin typeface="Times New Roman"/>
                <a:cs typeface="Times New Roman"/>
              </a:rPr>
              <a:t>venuto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l’autorità </a:t>
            </a:r>
            <a:r>
              <a:rPr sz="1200" spc="-5" dirty="0">
                <a:latin typeface="Times New Roman"/>
                <a:cs typeface="Times New Roman"/>
              </a:rPr>
              <a:t>nel 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terra.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5" dirty="0">
                <a:latin typeface="Times New Roman"/>
                <a:cs typeface="Times New Roman"/>
              </a:rPr>
              <a:t>egli sapeva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Giuda Iscariota </a:t>
            </a:r>
            <a:r>
              <a:rPr sz="1200" spc="5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deciso  pienamente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consegnarlo quella sera </a:t>
            </a:r>
            <a:r>
              <a:rPr sz="1200" dirty="0">
                <a:latin typeface="Times New Roman"/>
                <a:cs typeface="Times New Roman"/>
              </a:rPr>
              <a:t>nelle mani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nemici. Egli </a:t>
            </a:r>
            <a:r>
              <a:rPr sz="1200" dirty="0">
                <a:latin typeface="Times New Roman"/>
                <a:cs typeface="Times New Roman"/>
              </a:rPr>
              <a:t>realizzava perfettamente che </a:t>
            </a:r>
            <a:r>
              <a:rPr sz="1200" spc="-5" dirty="0">
                <a:latin typeface="Times New Roman"/>
                <a:cs typeface="Times New Roman"/>
              </a:rPr>
              <a:t>questo tradimento era </a:t>
            </a:r>
            <a:r>
              <a:rPr sz="1200" dirty="0">
                <a:latin typeface="Times New Roman"/>
                <a:cs typeface="Times New Roman"/>
              </a:rPr>
              <a:t>opera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324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25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Giuda, ma che esso </a:t>
            </a:r>
            <a:r>
              <a:rPr sz="1200" dirty="0">
                <a:latin typeface="Times New Roman"/>
                <a:cs typeface="Times New Roman"/>
              </a:rPr>
              <a:t>faceva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anche a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delle tenebre. Ma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temeva </a:t>
            </a:r>
            <a:r>
              <a:rPr sz="1200" spc="5" dirty="0">
                <a:latin typeface="Times New Roman"/>
                <a:cs typeface="Times New Roman"/>
              </a:rPr>
              <a:t>nessuno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cercavano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sconfitta spirituale, </a:t>
            </a:r>
            <a:r>
              <a:rPr sz="1200" dirty="0">
                <a:latin typeface="Times New Roman"/>
                <a:cs typeface="Times New Roman"/>
              </a:rPr>
              <a:t>non più di </a:t>
            </a:r>
            <a:r>
              <a:rPr sz="1200" spc="-5" dirty="0">
                <a:latin typeface="Times New Roman"/>
                <a:cs typeface="Times New Roman"/>
              </a:rPr>
              <a:t>quanto temeva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cercavano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attuare </a:t>
            </a:r>
            <a:r>
              <a:rPr sz="1200" dirty="0">
                <a:latin typeface="Times New Roman"/>
                <a:cs typeface="Times New Roman"/>
              </a:rPr>
              <a:t>la sua morte </a:t>
            </a:r>
            <a:r>
              <a:rPr sz="1200" spc="-5" dirty="0">
                <a:latin typeface="Times New Roman"/>
                <a:cs typeface="Times New Roman"/>
              </a:rPr>
              <a:t>fisica.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una sola preoccupazione,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per la </a:t>
            </a:r>
            <a:r>
              <a:rPr sz="1200" spc="-5" dirty="0">
                <a:latin typeface="Times New Roman"/>
                <a:cs typeface="Times New Roman"/>
              </a:rPr>
              <a:t>sicurezza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salvezza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scelti.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con la piena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aveva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sotto la </a:t>
            </a:r>
            <a:r>
              <a:rPr sz="1200" spc="-5" dirty="0">
                <a:latin typeface="Times New Roman"/>
                <a:cs typeface="Times New Roman"/>
              </a:rPr>
              <a:t>sua autorità,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si preparò </a:t>
            </a:r>
            <a:r>
              <a:rPr sz="1200" dirty="0">
                <a:latin typeface="Times New Roman"/>
                <a:cs typeface="Times New Roman"/>
              </a:rPr>
              <a:t>ora a porre in atto la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dell’amore  </a:t>
            </a:r>
            <a:r>
              <a:rPr sz="1200" spc="-5" dirty="0">
                <a:latin typeface="Times New Roman"/>
                <a:cs typeface="Times New Roman"/>
              </a:rPr>
              <a:t>fraterno.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lavaggio dei piedi degli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apostoli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(1938.3) 179:3.1 </a:t>
            </a:r>
            <a:r>
              <a:rPr sz="1200" spc="-5" dirty="0">
                <a:latin typeface="Times New Roman"/>
                <a:cs typeface="Times New Roman"/>
              </a:rPr>
              <a:t>Dopo aver bevuto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coppa della Pasqua, era costume ebraico che </a:t>
            </a:r>
            <a:r>
              <a:rPr sz="1200" dirty="0">
                <a:latin typeface="Times New Roman"/>
                <a:cs typeface="Times New Roman"/>
              </a:rPr>
              <a:t>l’ospite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alzasse da tavola e </a:t>
            </a:r>
            <a:r>
              <a:rPr sz="1200" spc="-5" dirty="0">
                <a:latin typeface="Times New Roman"/>
                <a:cs typeface="Times New Roman"/>
              </a:rPr>
              <a:t>si lavasse </a:t>
            </a:r>
            <a:r>
              <a:rPr sz="1200" dirty="0">
                <a:latin typeface="Times New Roman"/>
                <a:cs typeface="Times New Roman"/>
              </a:rPr>
              <a:t>le  mani. </a:t>
            </a:r>
            <a:r>
              <a:rPr sz="1200" spc="-5" dirty="0">
                <a:latin typeface="Times New Roman"/>
                <a:cs typeface="Times New Roman"/>
              </a:rPr>
              <a:t>Più avanti 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pasto e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seconda </a:t>
            </a:r>
            <a:r>
              <a:rPr sz="1200" spc="-5" dirty="0">
                <a:latin typeface="Times New Roman"/>
                <a:cs typeface="Times New Roman"/>
              </a:rPr>
              <a:t>coppa, si alzavano </a:t>
            </a:r>
            <a:r>
              <a:rPr sz="1200" dirty="0">
                <a:latin typeface="Times New Roman"/>
                <a:cs typeface="Times New Roman"/>
              </a:rPr>
              <a:t>similmente tutti </a:t>
            </a:r>
            <a:r>
              <a:rPr sz="1200" spc="-5" dirty="0">
                <a:latin typeface="Times New Roman"/>
                <a:cs typeface="Times New Roman"/>
              </a:rPr>
              <a:t>gli invitati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lavavano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mani. </a:t>
            </a:r>
            <a:r>
              <a:rPr sz="1200" dirty="0">
                <a:latin typeface="Times New Roman"/>
                <a:cs typeface="Times New Roman"/>
              </a:rPr>
              <a:t>Poiché  </a:t>
            </a:r>
            <a:r>
              <a:rPr sz="1200" spc="-5" dirty="0">
                <a:latin typeface="Times New Roman"/>
                <a:cs typeface="Times New Roman"/>
              </a:rPr>
              <a:t>gli apostoli sapevano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osservava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questi riti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lavaggio cerimoniale </a:t>
            </a:r>
            <a:r>
              <a:rPr sz="1200" dirty="0">
                <a:latin typeface="Times New Roman"/>
                <a:cs typeface="Times New Roman"/>
              </a:rPr>
              <a:t>delle mani,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5" dirty="0">
                <a:latin typeface="Times New Roman"/>
                <a:cs typeface="Times New Roman"/>
              </a:rPr>
              <a:t>curiosi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sapere che cosa </a:t>
            </a:r>
            <a:r>
              <a:rPr sz="1200" dirty="0">
                <a:latin typeface="Times New Roman"/>
                <a:cs typeface="Times New Roman"/>
              </a:rPr>
              <a:t>intendeva </a:t>
            </a:r>
            <a:r>
              <a:rPr sz="1200" spc="-5" dirty="0">
                <a:latin typeface="Times New Roman"/>
                <a:cs typeface="Times New Roman"/>
              </a:rPr>
              <a:t>fare quando,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ebbero </a:t>
            </a:r>
            <a:r>
              <a:rPr sz="1200" dirty="0">
                <a:latin typeface="Times New Roman"/>
                <a:cs typeface="Times New Roman"/>
              </a:rPr>
              <a:t>tutti bevuto da questa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coppa,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alzò da tavola e </a:t>
            </a:r>
            <a:r>
              <a:rPr sz="1200" spc="-5" dirty="0">
                <a:latin typeface="Times New Roman"/>
                <a:cs typeface="Times New Roman"/>
              </a:rPr>
              <a:t>si diresse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silenzio verso </a:t>
            </a:r>
            <a:r>
              <a:rPr sz="1200" dirty="0">
                <a:latin typeface="Times New Roman"/>
                <a:cs typeface="Times New Roman"/>
              </a:rPr>
              <a:t>la porta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erano stati </a:t>
            </a:r>
            <a:r>
              <a:rPr sz="1200" dirty="0">
                <a:latin typeface="Times New Roman"/>
                <a:cs typeface="Times New Roman"/>
              </a:rPr>
              <a:t>posti le </a:t>
            </a:r>
            <a:r>
              <a:rPr sz="1200" spc="-5" dirty="0">
                <a:latin typeface="Times New Roman"/>
                <a:cs typeface="Times New Roman"/>
              </a:rPr>
              <a:t>brocche </a:t>
            </a:r>
            <a:r>
              <a:rPr sz="1200" dirty="0">
                <a:latin typeface="Times New Roman"/>
                <a:cs typeface="Times New Roman"/>
              </a:rPr>
              <a:t>d’acqua, le </a:t>
            </a:r>
            <a:r>
              <a:rPr sz="1200" spc="-5" dirty="0">
                <a:latin typeface="Times New Roman"/>
                <a:cs typeface="Times New Roman"/>
              </a:rPr>
              <a:t>bacinelle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asciugamani. E la loro curiosità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mutò  in </a:t>
            </a:r>
            <a:r>
              <a:rPr sz="1200" spc="-5" dirty="0">
                <a:latin typeface="Times New Roman"/>
                <a:cs typeface="Times New Roman"/>
              </a:rPr>
              <a:t>stupore quando videro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togliersi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sopravveste, cingersi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asciugamano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versare </a:t>
            </a:r>
            <a:r>
              <a:rPr sz="1200" dirty="0">
                <a:latin typeface="Times New Roman"/>
                <a:cs typeface="Times New Roman"/>
              </a:rPr>
              <a:t>dell’acqua in una  </a:t>
            </a:r>
            <a:r>
              <a:rPr sz="1200" spc="-5" dirty="0">
                <a:latin typeface="Times New Roman"/>
                <a:cs typeface="Times New Roman"/>
              </a:rPr>
              <a:t>delle bacinelle </a:t>
            </a:r>
            <a:r>
              <a:rPr sz="1200" dirty="0">
                <a:latin typeface="Times New Roman"/>
                <a:cs typeface="Times New Roman"/>
              </a:rPr>
              <a:t>per i piedi. </a:t>
            </a:r>
            <a:r>
              <a:rPr sz="1200" spc="-5" dirty="0">
                <a:latin typeface="Times New Roman"/>
                <a:cs typeface="Times New Roman"/>
              </a:rPr>
              <a:t>Immaginate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meraviglia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uomini, che avevano </a:t>
            </a:r>
            <a:r>
              <a:rPr sz="1200" dirty="0">
                <a:latin typeface="Times New Roman"/>
                <a:cs typeface="Times New Roman"/>
              </a:rPr>
              <a:t>appena rifiutato di </a:t>
            </a:r>
            <a:r>
              <a:rPr sz="1200" spc="-5" dirty="0">
                <a:latin typeface="Times New Roman"/>
                <a:cs typeface="Times New Roman"/>
              </a:rPr>
              <a:t>lavarsi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i  piedi, e </a:t>
            </a:r>
            <a:r>
              <a:rPr sz="1200" spc="-5" dirty="0">
                <a:latin typeface="Times New Roman"/>
                <a:cs typeface="Times New Roman"/>
              </a:rPr>
              <a:t>che si erano impegnati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indecorose </a:t>
            </a:r>
            <a:r>
              <a:rPr sz="1200" dirty="0">
                <a:latin typeface="Times New Roman"/>
                <a:cs typeface="Times New Roman"/>
              </a:rPr>
              <a:t>dispute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d’onore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tavola, quando </a:t>
            </a:r>
            <a:r>
              <a:rPr sz="1200" dirty="0">
                <a:latin typeface="Times New Roman"/>
                <a:cs typeface="Times New Roman"/>
              </a:rPr>
              <a:t>lo videro </a:t>
            </a:r>
            <a:r>
              <a:rPr sz="1200" spc="-5" dirty="0">
                <a:latin typeface="Times New Roman"/>
                <a:cs typeface="Times New Roman"/>
              </a:rPr>
              <a:t>avviarsi </a:t>
            </a:r>
            <a:r>
              <a:rPr sz="1200" dirty="0">
                <a:latin typeface="Times New Roman"/>
                <a:cs typeface="Times New Roman"/>
              </a:rPr>
              <a:t>attorno all’estremità  non </a:t>
            </a:r>
            <a:r>
              <a:rPr sz="1200" spc="-5" dirty="0">
                <a:latin typeface="Times New Roman"/>
                <a:cs typeface="Times New Roman"/>
              </a:rPr>
              <a:t>occupata </a:t>
            </a:r>
            <a:r>
              <a:rPr sz="1200" dirty="0">
                <a:latin typeface="Times New Roman"/>
                <a:cs typeface="Times New Roman"/>
              </a:rPr>
              <a:t>della tavola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posto più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banchetto, </a:t>
            </a:r>
            <a:r>
              <a:rPr sz="1200" dirty="0">
                <a:latin typeface="Times New Roman"/>
                <a:cs typeface="Times New Roman"/>
              </a:rPr>
              <a:t>dove stava Simon Pietro, </a:t>
            </a:r>
            <a:r>
              <a:rPr sz="1200" spc="-5" dirty="0">
                <a:latin typeface="Times New Roman"/>
                <a:cs typeface="Times New Roman"/>
              </a:rPr>
              <a:t>e, inginocchiatosi nell’atteggiamento </a:t>
            </a:r>
            <a:r>
              <a:rPr sz="1200" dirty="0">
                <a:latin typeface="Times New Roman"/>
                <a:cs typeface="Times New Roman"/>
              </a:rPr>
              <a:t>di  un </a:t>
            </a:r>
            <a:r>
              <a:rPr sz="1200" spc="-5" dirty="0">
                <a:latin typeface="Times New Roman"/>
                <a:cs typeface="Times New Roman"/>
              </a:rPr>
              <a:t>servo, prepararsi </a:t>
            </a:r>
            <a:r>
              <a:rPr sz="1200" dirty="0">
                <a:latin typeface="Times New Roman"/>
                <a:cs typeface="Times New Roman"/>
              </a:rPr>
              <a:t>a lavare 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Simone.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Maestro s’inginocchiò, </a:t>
            </a:r>
            <a:r>
              <a:rPr sz="1200" dirty="0">
                <a:latin typeface="Times New Roman"/>
                <a:cs typeface="Times New Roman"/>
              </a:rPr>
              <a:t>tutti i dodici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alzarono 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5" dirty="0">
                <a:latin typeface="Times New Roman"/>
                <a:cs typeface="Times New Roman"/>
              </a:rPr>
              <a:t>solo  </a:t>
            </a:r>
            <a:r>
              <a:rPr sz="1200" dirty="0">
                <a:latin typeface="Times New Roman"/>
                <a:cs typeface="Times New Roman"/>
              </a:rPr>
              <a:t>uomo;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dimenticò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infamia al </a:t>
            </a:r>
            <a:r>
              <a:rPr sz="1200" dirty="0">
                <a:latin typeface="Times New Roman"/>
                <a:cs typeface="Times New Roman"/>
              </a:rPr>
              <a:t>punto di alzarsi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compagni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in questa 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sorpresa,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rispetto e di </a:t>
            </a:r>
            <a:r>
              <a:rPr sz="1200" spc="-5" dirty="0">
                <a:latin typeface="Times New Roman"/>
                <a:cs typeface="Times New Roman"/>
              </a:rPr>
              <a:t>profondo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stupore.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25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(1938.4) 179:3.2 </a:t>
            </a:r>
            <a:r>
              <a:rPr sz="1200" dirty="0">
                <a:latin typeface="Times New Roman"/>
                <a:cs typeface="Times New Roman"/>
              </a:rPr>
              <a:t>Simon Pietro stava là, </a:t>
            </a:r>
            <a:r>
              <a:rPr sz="1200" spc="-5" dirty="0">
                <a:latin typeface="Times New Roman"/>
                <a:cs typeface="Times New Roman"/>
              </a:rPr>
              <a:t>guardando </a:t>
            </a:r>
            <a:r>
              <a:rPr sz="1200" dirty="0">
                <a:latin typeface="Times New Roman"/>
                <a:cs typeface="Times New Roman"/>
              </a:rPr>
              <a:t>il viso rivolto in </a:t>
            </a:r>
            <a:r>
              <a:rPr sz="1200" spc="-5" dirty="0">
                <a:latin typeface="Times New Roman"/>
                <a:cs typeface="Times New Roman"/>
              </a:rPr>
              <a:t>su del suo Maestro.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nulla;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necessario che  </a:t>
            </a:r>
            <a:r>
              <a:rPr sz="1200" spc="-5" dirty="0">
                <a:latin typeface="Times New Roman"/>
                <a:cs typeface="Times New Roman"/>
              </a:rPr>
              <a:t>parlasse.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atteggiamento </a:t>
            </a:r>
            <a:r>
              <a:rPr sz="1200" dirty="0">
                <a:latin typeface="Times New Roman"/>
                <a:cs typeface="Times New Roman"/>
              </a:rPr>
              <a:t>rivelava </a:t>
            </a:r>
            <a:r>
              <a:rPr sz="1200" spc="-5" dirty="0">
                <a:latin typeface="Times New Roman"/>
                <a:cs typeface="Times New Roman"/>
              </a:rPr>
              <a:t>chiaramente che aveva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lavare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di Simon Pietro.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9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debolezze </a:t>
            </a:r>
            <a:r>
              <a:rPr sz="1200" spc="-5" dirty="0">
                <a:latin typeface="Times New Roman"/>
                <a:cs typeface="Times New Roman"/>
              </a:rPr>
              <a:t>umane,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amava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pescatore galileo fu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a credere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tutto il cuore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divinità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a fare piena e pubblica confessione di questa </a:t>
            </a:r>
            <a:r>
              <a:rPr sz="1200" spc="-5" dirty="0">
                <a:latin typeface="Times New Roman"/>
                <a:cs typeface="Times New Roman"/>
              </a:rPr>
              <a:t>credenza. </a:t>
            </a:r>
            <a:r>
              <a:rPr sz="1200" dirty="0">
                <a:latin typeface="Times New Roman"/>
                <a:cs typeface="Times New Roman"/>
              </a:rPr>
              <a:t>E Pietro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non aveva mai più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dubitato 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divina del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Poiché Pietro riveriva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onorava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Gesù nel suo cuore,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stupirsi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anima si risentisse all’idea che Gesù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inginocchiato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nell’atteggiamento </a:t>
            </a:r>
            <a:r>
              <a:rPr sz="1200" dirty="0">
                <a:latin typeface="Times New Roman"/>
                <a:cs typeface="Times New Roman"/>
              </a:rPr>
              <a:t>di un comune </a:t>
            </a:r>
            <a:r>
              <a:rPr sz="1200" spc="-5" dirty="0">
                <a:latin typeface="Times New Roman"/>
                <a:cs typeface="Times New Roman"/>
              </a:rPr>
              <a:t>servitore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proponesse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piedi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fatto uno schiavo.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Pietro subito dopo </a:t>
            </a:r>
            <a:r>
              <a:rPr sz="1200" spc="-5" dirty="0">
                <a:latin typeface="Times New Roman"/>
                <a:cs typeface="Times New Roman"/>
              </a:rPr>
              <a:t>si riprese </a:t>
            </a:r>
            <a:r>
              <a:rPr sz="1200" dirty="0">
                <a:latin typeface="Times New Roman"/>
                <a:cs typeface="Times New Roman"/>
              </a:rPr>
              <a:t>a sufficienza </a:t>
            </a:r>
            <a:r>
              <a:rPr sz="1200" spc="-5" dirty="0">
                <a:latin typeface="Times New Roman"/>
                <a:cs typeface="Times New Roman"/>
              </a:rPr>
              <a:t>per rivolgersi al </a:t>
            </a:r>
            <a:r>
              <a:rPr sz="1200" spc="5" dirty="0">
                <a:latin typeface="Times New Roman"/>
                <a:cs typeface="Times New Roman"/>
              </a:rPr>
              <a:t>Maestro,  </a:t>
            </a:r>
            <a:r>
              <a:rPr sz="1200" spc="-5" dirty="0">
                <a:latin typeface="Times New Roman"/>
                <a:cs typeface="Times New Roman"/>
              </a:rPr>
              <a:t>espresse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affettuosi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compagni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4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(1939.1) 179:3.3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istanti di questo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imbarazzo, Pietro </a:t>
            </a:r>
            <a:r>
              <a:rPr sz="1200" spc="-5" dirty="0">
                <a:latin typeface="Times New Roman"/>
                <a:cs typeface="Times New Roman"/>
              </a:rPr>
              <a:t>disse: “Maestro, hai veramente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lavarmi </a:t>
            </a:r>
            <a:r>
              <a:rPr sz="1200" dirty="0">
                <a:latin typeface="Times New Roman"/>
                <a:cs typeface="Times New Roman"/>
              </a:rPr>
              <a:t>i piedi?”  Ed </a:t>
            </a:r>
            <a:r>
              <a:rPr sz="1200" spc="-5" dirty="0">
                <a:latin typeface="Times New Roman"/>
                <a:cs typeface="Times New Roman"/>
              </a:rPr>
              <a:t>allora, guardando </a:t>
            </a:r>
            <a:r>
              <a:rPr sz="1200" dirty="0">
                <a:latin typeface="Times New Roman"/>
                <a:cs typeface="Times New Roman"/>
              </a:rPr>
              <a:t>in viso Pietro, </a:t>
            </a:r>
            <a:r>
              <a:rPr sz="1200" spc="-5" dirty="0">
                <a:latin typeface="Times New Roman"/>
                <a:cs typeface="Times New Roman"/>
              </a:rPr>
              <a:t>Gesù disse: “Tu </a:t>
            </a:r>
            <a:r>
              <a:rPr sz="1200" dirty="0">
                <a:latin typeface="Times New Roman"/>
                <a:cs typeface="Times New Roman"/>
              </a:rPr>
              <a:t>puoi non </a:t>
            </a:r>
            <a:r>
              <a:rPr sz="1200" spc="-5" dirty="0">
                <a:latin typeface="Times New Roman"/>
                <a:cs typeface="Times New Roman"/>
              </a:rPr>
              <a:t>comprendere pienamente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seguito  conoscerai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-5" dirty="0">
                <a:latin typeface="Times New Roman"/>
                <a:cs typeface="Times New Roman"/>
              </a:rPr>
              <a:t>queste cose.” Allora </a:t>
            </a:r>
            <a:r>
              <a:rPr sz="1200" dirty="0">
                <a:latin typeface="Times New Roman"/>
                <a:cs typeface="Times New Roman"/>
              </a:rPr>
              <a:t>Simon Pietro, </a:t>
            </a:r>
            <a:r>
              <a:rPr sz="1200" spc="-5" dirty="0">
                <a:latin typeface="Times New Roman"/>
                <a:cs typeface="Times New Roman"/>
              </a:rPr>
              <a:t>tirando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respiro, disse: “Maestro, </a:t>
            </a:r>
            <a:r>
              <a:rPr sz="1200" dirty="0">
                <a:latin typeface="Times New Roman"/>
                <a:cs typeface="Times New Roman"/>
              </a:rPr>
              <a:t>tu non laverai mai i  </a:t>
            </a:r>
            <a:r>
              <a:rPr sz="1200" spc="-5" dirty="0">
                <a:latin typeface="Times New Roman"/>
                <a:cs typeface="Times New Roman"/>
              </a:rPr>
              <a:t>miei piedi!”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degli apostoli manifestò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cenno del </a:t>
            </a:r>
            <a:r>
              <a:rPr sz="1200" dirty="0">
                <a:latin typeface="Times New Roman"/>
                <a:cs typeface="Times New Roman"/>
              </a:rPr>
              <a:t>capo 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approvazione alla ferma dichiarazione </a:t>
            </a:r>
            <a:r>
              <a:rPr sz="1200" dirty="0">
                <a:latin typeface="Times New Roman"/>
                <a:cs typeface="Times New Roman"/>
              </a:rPr>
              <a:t>di Pietro di  </a:t>
            </a:r>
            <a:r>
              <a:rPr sz="1200" spc="-5" dirty="0">
                <a:latin typeface="Times New Roman"/>
                <a:cs typeface="Times New Roman"/>
              </a:rPr>
              <a:t>rifiuto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consentire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umiliarsi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(1939.2) 179:3.4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drammatico appello </a:t>
            </a:r>
            <a:r>
              <a:rPr sz="1200" dirty="0">
                <a:latin typeface="Times New Roman"/>
                <a:cs typeface="Times New Roman"/>
              </a:rPr>
              <a:t>di questa scena insolita </a:t>
            </a:r>
            <a:r>
              <a:rPr sz="1200" spc="-5" dirty="0">
                <a:latin typeface="Times New Roman"/>
                <a:cs typeface="Times New Roman"/>
              </a:rPr>
              <a:t>toccò inizialmente anche </a:t>
            </a:r>
            <a:r>
              <a:rPr sz="1200" dirty="0">
                <a:latin typeface="Times New Roman"/>
                <a:cs typeface="Times New Roman"/>
              </a:rPr>
              <a:t>il cuore di Giuda </a:t>
            </a:r>
            <a:r>
              <a:rPr sz="1200" spc="-5" dirty="0">
                <a:latin typeface="Times New Roman"/>
                <a:cs typeface="Times New Roman"/>
              </a:rPr>
              <a:t>Iscariota;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vanitoso </a:t>
            </a:r>
            <a:r>
              <a:rPr sz="1200" dirty="0">
                <a:latin typeface="Times New Roman"/>
                <a:cs typeface="Times New Roman"/>
              </a:rPr>
              <a:t>intelletto </a:t>
            </a:r>
            <a:r>
              <a:rPr sz="1200" spc="-5" dirty="0">
                <a:latin typeface="Times New Roman"/>
                <a:cs typeface="Times New Roman"/>
              </a:rPr>
              <a:t>giudicò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spettacolo, concluse che questo gesto </a:t>
            </a:r>
            <a:r>
              <a:rPr sz="1200" dirty="0">
                <a:latin typeface="Times New Roman"/>
                <a:cs typeface="Times New Roman"/>
              </a:rPr>
              <a:t>di umiltà </a:t>
            </a:r>
            <a:r>
              <a:rPr sz="1200" spc="-5" dirty="0">
                <a:latin typeface="Times New Roman"/>
                <a:cs typeface="Times New Roman"/>
              </a:rPr>
              <a:t>era semplicemente </a:t>
            </a:r>
            <a:r>
              <a:rPr sz="1200" dirty="0">
                <a:latin typeface="Times New Roman"/>
                <a:cs typeface="Times New Roman"/>
              </a:rPr>
              <a:t>un ulteriore </a:t>
            </a:r>
            <a:r>
              <a:rPr sz="1200" spc="-5" dirty="0">
                <a:latin typeface="Times New Roman"/>
                <a:cs typeface="Times New Roman"/>
              </a:rPr>
              <a:t>episodio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provava  </a:t>
            </a:r>
            <a:r>
              <a:rPr sz="1200" spc="-5" dirty="0">
                <a:latin typeface="Times New Roman"/>
                <a:cs typeface="Times New Roman"/>
              </a:rPr>
              <a:t>definitivamente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qualificato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d’Israele,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lui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commesso alcun  </a:t>
            </a:r>
            <a:r>
              <a:rPr sz="1200" spc="-5" dirty="0">
                <a:latin typeface="Times New Roman"/>
                <a:cs typeface="Times New Roman"/>
              </a:rPr>
              <a:t>errore nel </a:t>
            </a:r>
            <a:r>
              <a:rPr sz="1200" dirty="0">
                <a:latin typeface="Times New Roman"/>
                <a:cs typeface="Times New Roman"/>
              </a:rPr>
              <a:t>decidere di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(1939.3) 179:3.5 </a:t>
            </a:r>
            <a:r>
              <a:rPr sz="1200" spc="-5" dirty="0">
                <a:latin typeface="Times New Roman"/>
                <a:cs typeface="Times New Roman"/>
              </a:rPr>
              <a:t>Mentre stavano </a:t>
            </a:r>
            <a:r>
              <a:rPr sz="1200" dirty="0">
                <a:latin typeface="Times New Roman"/>
                <a:cs typeface="Times New Roman"/>
              </a:rPr>
              <a:t>tutti là </a:t>
            </a:r>
            <a:r>
              <a:rPr sz="1200" spc="-5" dirty="0">
                <a:latin typeface="Times New Roman"/>
                <a:cs typeface="Times New Roman"/>
              </a:rPr>
              <a:t>stupefatti </a:t>
            </a:r>
            <a:r>
              <a:rPr sz="1200" dirty="0">
                <a:latin typeface="Times New Roman"/>
                <a:cs typeface="Times New Roman"/>
              </a:rPr>
              <a:t>col </a:t>
            </a:r>
            <a:r>
              <a:rPr sz="1200" spc="-5" dirty="0">
                <a:latin typeface="Times New Roman"/>
                <a:cs typeface="Times New Roman"/>
              </a:rPr>
              <a:t>fiato sospeso, Gesù disse: “Pietro,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se non </a:t>
            </a:r>
            <a:r>
              <a:rPr sz="1200" dirty="0">
                <a:latin typeface="Times New Roman"/>
                <a:cs typeface="Times New Roman"/>
              </a:rPr>
              <a:t>lavo i tuoi piedi, tu non  </a:t>
            </a:r>
            <a:r>
              <a:rPr sz="1200" spc="-5" dirty="0">
                <a:latin typeface="Times New Roman"/>
                <a:cs typeface="Times New Roman"/>
              </a:rPr>
              <a:t>parteciperai </a:t>
            </a:r>
            <a:r>
              <a:rPr sz="1200" dirty="0">
                <a:latin typeface="Times New Roman"/>
                <a:cs typeface="Times New Roman"/>
              </a:rPr>
              <a:t>con me a quello </a:t>
            </a:r>
            <a:r>
              <a:rPr sz="1200" spc="-5" dirty="0">
                <a:latin typeface="Times New Roman"/>
                <a:cs typeface="Times New Roman"/>
              </a:rPr>
              <a:t>che sto per </a:t>
            </a:r>
            <a:r>
              <a:rPr sz="1200" dirty="0">
                <a:latin typeface="Times New Roman"/>
                <a:cs typeface="Times New Roman"/>
              </a:rPr>
              <a:t>compiere.”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Pietro udì </a:t>
            </a:r>
            <a:r>
              <a:rPr sz="1200" spc="-5" dirty="0">
                <a:latin typeface="Times New Roman"/>
                <a:cs typeface="Times New Roman"/>
              </a:rPr>
              <a:t>questa dichiarazione,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 fatto che Gesù </a:t>
            </a:r>
            <a:r>
              <a:rPr sz="1200" dirty="0">
                <a:latin typeface="Times New Roman"/>
                <a:cs typeface="Times New Roman"/>
              </a:rPr>
              <a:t>continuava a 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inginocchiato ai </a:t>
            </a:r>
            <a:r>
              <a:rPr sz="1200" dirty="0">
                <a:latin typeface="Times New Roman"/>
                <a:cs typeface="Times New Roman"/>
              </a:rPr>
              <a:t>suoi piedi,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prese una di quelle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cieco consenso </a:t>
            </a:r>
            <a:r>
              <a:rPr sz="1200" dirty="0">
                <a:latin typeface="Times New Roman"/>
                <a:cs typeface="Times New Roman"/>
              </a:rPr>
              <a:t>in adesione </a:t>
            </a:r>
            <a:r>
              <a:rPr sz="1200" spc="-5" dirty="0">
                <a:latin typeface="Times New Roman"/>
                <a:cs typeface="Times New Roman"/>
              </a:rPr>
              <a:t>al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rispettava ed amava. </a:t>
            </a:r>
            <a:r>
              <a:rPr sz="1200" dirty="0">
                <a:latin typeface="Times New Roman"/>
                <a:cs typeface="Times New Roman"/>
              </a:rPr>
              <a:t>Quando Simon Pietro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rendersi conto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attribuito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progettato atto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significato che </a:t>
            </a:r>
            <a:r>
              <a:rPr sz="1200" dirty="0">
                <a:latin typeface="Times New Roman"/>
                <a:cs typeface="Times New Roman"/>
              </a:rPr>
              <a:t>determinava il </a:t>
            </a:r>
            <a:r>
              <a:rPr sz="1200" spc="-5" dirty="0">
                <a:latin typeface="Times New Roman"/>
                <a:cs typeface="Times New Roman"/>
              </a:rPr>
              <a:t>proprio futuro legame con l’opera del Maestro,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si rassegnò all’idea </a:t>
            </a:r>
            <a:r>
              <a:rPr sz="1200" dirty="0">
                <a:latin typeface="Times New Roman"/>
                <a:cs typeface="Times New Roman"/>
              </a:rPr>
              <a:t>di permettere 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79434" cy="38715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125: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Gesù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Gerusalemme</a:t>
            </a:r>
            <a:endParaRPr sz="2200">
              <a:latin typeface="Times New Roman"/>
              <a:cs typeface="Times New Roman"/>
            </a:endParaRPr>
          </a:p>
          <a:p>
            <a:pPr marL="63500" marR="70866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(1377.1) 125:0.1 </a:t>
            </a:r>
            <a:r>
              <a:rPr sz="1200" spc="-5" dirty="0">
                <a:latin typeface="Times New Roman"/>
                <a:cs typeface="Times New Roman"/>
              </a:rPr>
              <a:t>NESSUN avvenimento </a:t>
            </a:r>
            <a:r>
              <a:rPr sz="1200" dirty="0">
                <a:latin typeface="Times New Roman"/>
                <a:cs typeface="Times New Roman"/>
              </a:rPr>
              <a:t>di tutta la movimentata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terrena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più avvincente, più </a:t>
            </a:r>
            <a:r>
              <a:rPr sz="1200" spc="-5" dirty="0">
                <a:latin typeface="Times New Roman"/>
                <a:cs typeface="Times New Roman"/>
              </a:rPr>
              <a:t>umanamente  entusiasmante quanto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prima visita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conservò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ricordo. Egli fu particolarmente stimolato  dall’esperienza </a:t>
            </a:r>
            <a:r>
              <a:rPr sz="1200" dirty="0">
                <a:latin typeface="Times New Roman"/>
                <a:cs typeface="Times New Roman"/>
              </a:rPr>
              <a:t>di assistere di </a:t>
            </a:r>
            <a:r>
              <a:rPr sz="1200" spc="-5" dirty="0">
                <a:latin typeface="Times New Roman"/>
                <a:cs typeface="Times New Roman"/>
              </a:rPr>
              <a:t>persona alle </a:t>
            </a:r>
            <a:r>
              <a:rPr sz="1200" dirty="0">
                <a:latin typeface="Times New Roman"/>
                <a:cs typeface="Times New Roman"/>
              </a:rPr>
              <a:t>discussioni </a:t>
            </a:r>
            <a:r>
              <a:rPr sz="1200" spc="-5" dirty="0">
                <a:latin typeface="Times New Roman"/>
                <a:cs typeface="Times New Roman"/>
              </a:rPr>
              <a:t>del Tempio,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restò a </a:t>
            </a:r>
            <a:r>
              <a:rPr sz="1200" spc="-5" dirty="0">
                <a:latin typeface="Times New Roman"/>
                <a:cs typeface="Times New Roman"/>
              </a:rPr>
              <a:t>lungo nella </a:t>
            </a:r>
            <a:r>
              <a:rPr sz="1200" dirty="0">
                <a:latin typeface="Times New Roman"/>
                <a:cs typeface="Times New Roman"/>
              </a:rPr>
              <a:t>sua memoria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fanciullezza </a:t>
            </a:r>
            <a:r>
              <a:rPr sz="1200" dirty="0">
                <a:latin typeface="Times New Roman"/>
                <a:cs typeface="Times New Roman"/>
              </a:rPr>
              <a:t>e dell’inizio della </a:t>
            </a:r>
            <a:r>
              <a:rPr sz="1200" spc="-5" dirty="0">
                <a:latin typeface="Times New Roman"/>
                <a:cs typeface="Times New Roman"/>
              </a:rPr>
              <a:t>sua giovinezza. Questa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 giorni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indipendente,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e venire senza costrizioni e restrizioni. </a:t>
            </a:r>
            <a:r>
              <a:rPr sz="1200" spc="-5" dirty="0">
                <a:latin typeface="Times New Roman"/>
                <a:cs typeface="Times New Roman"/>
              </a:rPr>
              <a:t>Questo breve periodo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senza direttive,  durante </a:t>
            </a:r>
            <a:r>
              <a:rPr sz="1200" dirty="0">
                <a:latin typeface="Times New Roman"/>
                <a:cs typeface="Times New Roman"/>
              </a:rPr>
              <a:t>la settimana successiva </a:t>
            </a:r>
            <a:r>
              <a:rPr sz="1200" spc="-5" dirty="0">
                <a:latin typeface="Times New Roman"/>
                <a:cs typeface="Times New Roman"/>
              </a:rPr>
              <a:t>alla Pasqua,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prima completamente </a:t>
            </a:r>
            <a:r>
              <a:rPr sz="1200" dirty="0">
                <a:latin typeface="Times New Roman"/>
                <a:cs typeface="Times New Roman"/>
              </a:rPr>
              <a:t>libera da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avesse mai goduto. </a:t>
            </a:r>
            <a:r>
              <a:rPr sz="1200" dirty="0">
                <a:latin typeface="Times New Roman"/>
                <a:cs typeface="Times New Roman"/>
              </a:rPr>
              <a:t>E ci  </a:t>
            </a:r>
            <a:r>
              <a:rPr sz="1200" spc="-5" dirty="0">
                <a:latin typeface="Times New Roman"/>
                <a:cs typeface="Times New Roman"/>
              </a:rPr>
              <a:t>vollero </a:t>
            </a:r>
            <a:r>
              <a:rPr sz="1200" dirty="0">
                <a:latin typeface="Times New Roman"/>
                <a:cs typeface="Times New Roman"/>
              </a:rPr>
              <a:t>molti anni </a:t>
            </a:r>
            <a:r>
              <a:rPr sz="1200" spc="-5" dirty="0">
                <a:latin typeface="Times New Roman"/>
                <a:cs typeface="Times New Roman"/>
              </a:rPr>
              <a:t>per avere </a:t>
            </a:r>
            <a:r>
              <a:rPr sz="1200" dirty="0">
                <a:latin typeface="Times New Roman"/>
                <a:cs typeface="Times New Roman"/>
              </a:rPr>
              <a:t>ancora, </a:t>
            </a:r>
            <a:r>
              <a:rPr sz="1200" spc="-5" dirty="0">
                <a:latin typeface="Times New Roman"/>
                <a:cs typeface="Times New Roman"/>
              </a:rPr>
              <a:t>sia pure </a:t>
            </a:r>
            <a:r>
              <a:rPr sz="1200" dirty="0">
                <a:latin typeface="Times New Roman"/>
                <a:cs typeface="Times New Roman"/>
              </a:rPr>
              <a:t>per poco tempo, un </a:t>
            </a:r>
            <a:r>
              <a:rPr sz="1200" spc="-5" dirty="0">
                <a:latin typeface="Times New Roman"/>
                <a:cs typeface="Times New Roman"/>
              </a:rPr>
              <a:t>periodo altrettanto libero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senso 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responsabilità.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905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(1377.2) 125:0.2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assistevano raramente alla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della Pasqua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Gerusalemme;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richiesta. </a:t>
            </a:r>
            <a:r>
              <a:rPr sz="1200" dirty="0">
                <a:latin typeface="Times New Roman"/>
                <a:cs typeface="Times New Roman"/>
              </a:rPr>
              <a:t>Tuttavia  </a:t>
            </a:r>
            <a:r>
              <a:rPr sz="1200" spc="-5" dirty="0">
                <a:latin typeface="Times New Roman"/>
                <a:cs typeface="Times New Roman"/>
              </a:rPr>
              <a:t>Gesù rifiutò praticamente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se sua </a:t>
            </a:r>
            <a:r>
              <a:rPr sz="1200" dirty="0">
                <a:latin typeface="Times New Roman"/>
                <a:cs typeface="Times New Roman"/>
              </a:rPr>
              <a:t>madre non </a:t>
            </a:r>
            <a:r>
              <a:rPr sz="1200" spc="5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avesse accompagnati.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sua madre si decise ad andare, </a:t>
            </a:r>
            <a:r>
              <a:rPr sz="1200" dirty="0">
                <a:latin typeface="Times New Roman"/>
                <a:cs typeface="Times New Roman"/>
              </a:rPr>
              <a:t>molte altre  donne di </a:t>
            </a:r>
            <a:r>
              <a:rPr sz="1200" spc="-5" dirty="0">
                <a:latin typeface="Times New Roman"/>
                <a:cs typeface="Times New Roman"/>
              </a:rPr>
              <a:t>Nazaret si convinsero </a:t>
            </a:r>
            <a:r>
              <a:rPr sz="1200" dirty="0">
                <a:latin typeface="Times New Roman"/>
                <a:cs typeface="Times New Roman"/>
              </a:rPr>
              <a:t>a fare il </a:t>
            </a:r>
            <a:r>
              <a:rPr sz="1200" spc="-5" dirty="0">
                <a:latin typeface="Times New Roman"/>
                <a:cs typeface="Times New Roman"/>
              </a:rPr>
              <a:t>viaggio, cosicché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pasquale </a:t>
            </a:r>
            <a:r>
              <a:rPr sz="1200" spc="-5" dirty="0">
                <a:latin typeface="Times New Roman"/>
                <a:cs typeface="Times New Roman"/>
              </a:rPr>
              <a:t>comprendeva,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agli </a:t>
            </a:r>
            <a:r>
              <a:rPr sz="1200" dirty="0">
                <a:latin typeface="Times New Roman"/>
                <a:cs typeface="Times New Roman"/>
              </a:rPr>
              <a:t>uomini, il maggior 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donne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mai </a:t>
            </a:r>
            <a:r>
              <a:rPr sz="1200" spc="-5" dirty="0">
                <a:latin typeface="Times New Roman"/>
                <a:cs typeface="Times New Roman"/>
              </a:rPr>
              <a:t>partito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Nazaret 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Pasqua. </a:t>
            </a:r>
            <a:r>
              <a:rPr sz="1200" dirty="0">
                <a:latin typeface="Times New Roman"/>
                <a:cs typeface="Times New Roman"/>
              </a:rPr>
              <a:t>Sulla strada </a:t>
            </a:r>
            <a:r>
              <a:rPr sz="1200" spc="-5" dirty="0">
                <a:latin typeface="Times New Roman"/>
                <a:cs typeface="Times New Roman"/>
              </a:rPr>
              <a:t>per Gerusalemme essi cantarono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il  </a:t>
            </a:r>
            <a:r>
              <a:rPr sz="1200" spc="-5" dirty="0">
                <a:latin typeface="Times New Roman"/>
                <a:cs typeface="Times New Roman"/>
              </a:rPr>
              <a:t>Salmo centotrenta.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92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(1377.3) 125:0.3 </a:t>
            </a:r>
            <a:r>
              <a:rPr sz="1200" spc="-5" dirty="0">
                <a:latin typeface="Times New Roman"/>
                <a:cs typeface="Times New Roman"/>
              </a:rPr>
              <a:t>Dal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lasciarono </a:t>
            </a:r>
            <a:r>
              <a:rPr sz="1200" dirty="0">
                <a:latin typeface="Times New Roman"/>
                <a:cs typeface="Times New Roman"/>
              </a:rPr>
              <a:t>Nazaret fino 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giunsero </a:t>
            </a:r>
            <a:r>
              <a:rPr sz="1200" dirty="0">
                <a:latin typeface="Times New Roman"/>
                <a:cs typeface="Times New Roman"/>
              </a:rPr>
              <a:t>sulla sommità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Olivi,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rimase  </a:t>
            </a:r>
            <a:r>
              <a:rPr sz="1200" spc="-5" dirty="0">
                <a:latin typeface="Times New Roman"/>
                <a:cs typeface="Times New Roman"/>
              </a:rPr>
              <a:t>costantemente teso nell’aspettativa. Durante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gioiosa fanciullezza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inteso </a:t>
            </a:r>
            <a:r>
              <a:rPr sz="1200" dirty="0">
                <a:latin typeface="Times New Roman"/>
                <a:cs typeface="Times New Roman"/>
              </a:rPr>
              <a:t>parlare </a:t>
            </a:r>
            <a:r>
              <a:rPr sz="1200" spc="-5" dirty="0">
                <a:latin typeface="Times New Roman"/>
                <a:cs typeface="Times New Roman"/>
              </a:rPr>
              <a:t>con rispetto </a:t>
            </a:r>
            <a:r>
              <a:rPr sz="1200" dirty="0">
                <a:latin typeface="Times New Roman"/>
                <a:cs typeface="Times New Roman"/>
              </a:rPr>
              <a:t>di Gerusalemme  e </a:t>
            </a:r>
            <a:r>
              <a:rPr sz="1200" spc="-5" dirty="0">
                <a:latin typeface="Times New Roman"/>
                <a:cs typeface="Times New Roman"/>
              </a:rPr>
              <a:t>del suo Tempio; </a:t>
            </a:r>
            <a:r>
              <a:rPr sz="1200" dirty="0">
                <a:latin typeface="Times New Roman"/>
                <a:cs typeface="Times New Roman"/>
              </a:rPr>
              <a:t>ora li </a:t>
            </a:r>
            <a:r>
              <a:rPr sz="1200" spc="-5" dirty="0">
                <a:latin typeface="Times New Roman"/>
                <a:cs typeface="Times New Roman"/>
              </a:rPr>
              <a:t>avrebbe presto </a:t>
            </a:r>
            <a:r>
              <a:rPr sz="1200" dirty="0">
                <a:latin typeface="Times New Roman"/>
                <a:cs typeface="Times New Roman"/>
              </a:rPr>
              <a:t>contemplati </a:t>
            </a:r>
            <a:r>
              <a:rPr sz="1200" spc="-5" dirty="0">
                <a:latin typeface="Times New Roman"/>
                <a:cs typeface="Times New Roman"/>
              </a:rPr>
              <a:t>realmente.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degli Olivi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dall’esterno, esaminandolo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dirty="0">
                <a:latin typeface="Times New Roman"/>
                <a:cs typeface="Times New Roman"/>
              </a:rPr>
              <a:t>vicino, il </a:t>
            </a:r>
            <a:r>
              <a:rPr sz="1200" spc="-5" dirty="0">
                <a:latin typeface="Times New Roman"/>
                <a:cs typeface="Times New Roman"/>
              </a:rPr>
              <a:t>Tempio aveva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soddisfatto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aspettative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ma quando </a:t>
            </a:r>
            <a:r>
              <a:rPr sz="1200" spc="-5" dirty="0">
                <a:latin typeface="Times New Roman"/>
                <a:cs typeface="Times New Roman"/>
              </a:rPr>
              <a:t>ebbe varcato </a:t>
            </a:r>
            <a:r>
              <a:rPr sz="1200" dirty="0">
                <a:latin typeface="Times New Roman"/>
                <a:cs typeface="Times New Roman"/>
              </a:rPr>
              <a:t>le sue porte </a:t>
            </a:r>
            <a:r>
              <a:rPr sz="1200" spc="-5" dirty="0">
                <a:latin typeface="Times New Roman"/>
                <a:cs typeface="Times New Roman"/>
              </a:rPr>
              <a:t>sacre cominciò </a:t>
            </a:r>
            <a:r>
              <a:rPr sz="1200" dirty="0">
                <a:latin typeface="Times New Roman"/>
                <a:cs typeface="Times New Roman"/>
              </a:rPr>
              <a:t>la grande  </a:t>
            </a:r>
            <a:r>
              <a:rPr sz="1200" spc="-5" dirty="0">
                <a:latin typeface="Times New Roman"/>
                <a:cs typeface="Times New Roman"/>
              </a:rPr>
              <a:t>disillusione.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8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14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lavargli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piedi ma, nella sua caratteristica ed impetuosa maniera, disse: “Allora, Maestro, </a:t>
            </a:r>
            <a:r>
              <a:rPr sz="1200" dirty="0">
                <a:latin typeface="Times New Roman"/>
                <a:cs typeface="Times New Roman"/>
              </a:rPr>
              <a:t>non lavarmi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-5" dirty="0">
                <a:latin typeface="Times New Roman"/>
                <a:cs typeface="Times New Roman"/>
              </a:rPr>
              <a:t> testa.”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59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(1939.4) 179:3.6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si accingeva ad 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lavaggio </a:t>
            </a:r>
            <a:r>
              <a:rPr sz="1200" dirty="0">
                <a:latin typeface="Times New Roman"/>
                <a:cs typeface="Times New Roman"/>
              </a:rPr>
              <a:t>dei piedi di Pietro,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“Colui che è </a:t>
            </a:r>
            <a:r>
              <a:rPr sz="1200" spc="-5" dirty="0">
                <a:latin typeface="Times New Roman"/>
                <a:cs typeface="Times New Roman"/>
              </a:rPr>
              <a:t>già puro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bisogno  soltanto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lavati i </a:t>
            </a:r>
            <a:r>
              <a:rPr sz="1200" spc="-5" dirty="0">
                <a:latin typeface="Times New Roman"/>
                <a:cs typeface="Times New Roman"/>
              </a:rPr>
              <a:t>suoi piedi. Voi </a:t>
            </a:r>
            <a:r>
              <a:rPr sz="1200" dirty="0">
                <a:latin typeface="Times New Roman"/>
                <a:cs typeface="Times New Roman"/>
              </a:rPr>
              <a:t>che sedete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sera siete </a:t>
            </a:r>
            <a:r>
              <a:rPr sz="1200" spc="-5" dirty="0">
                <a:latin typeface="Times New Roman"/>
                <a:cs typeface="Times New Roman"/>
              </a:rPr>
              <a:t>puri </a:t>
            </a:r>
            <a:r>
              <a:rPr sz="1200" dirty="0">
                <a:latin typeface="Times New Roman"/>
                <a:cs typeface="Times New Roman"/>
              </a:rPr>
              <a:t>— ma non tutti.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polvere </a:t>
            </a:r>
            <a:r>
              <a:rPr sz="1200" dirty="0">
                <a:latin typeface="Times New Roman"/>
                <a:cs typeface="Times New Roman"/>
              </a:rPr>
              <a:t>dei vostri piedi 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lavata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sedeste </a:t>
            </a:r>
            <a:r>
              <a:rPr sz="1200" dirty="0">
                <a:latin typeface="Times New Roman"/>
                <a:cs typeface="Times New Roman"/>
              </a:rPr>
              <a:t>a tavola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5" dirty="0">
                <a:latin typeface="Times New Roman"/>
                <a:cs typeface="Times New Roman"/>
              </a:rPr>
              <a:t>Inoltre, vorrei </a:t>
            </a:r>
            <a:r>
              <a:rPr sz="1200" dirty="0">
                <a:latin typeface="Times New Roman"/>
                <a:cs typeface="Times New Roman"/>
              </a:rPr>
              <a:t>compiere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servizio per voi come una 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illustrare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comandamento che presto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darò.”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96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(1939.5) 179:3.7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Maestro fece </a:t>
            </a:r>
            <a:r>
              <a:rPr sz="1200" dirty="0">
                <a:latin typeface="Times New Roman"/>
                <a:cs typeface="Times New Roman"/>
              </a:rPr>
              <a:t>il giro </a:t>
            </a:r>
            <a:r>
              <a:rPr sz="1200" spc="-5" dirty="0">
                <a:latin typeface="Times New Roman"/>
                <a:cs typeface="Times New Roman"/>
              </a:rPr>
              <a:t>della tavola, </a:t>
            </a:r>
            <a:r>
              <a:rPr sz="1200" dirty="0">
                <a:latin typeface="Times New Roman"/>
                <a:cs typeface="Times New Roman"/>
              </a:rPr>
              <a:t>in silenzio, </a:t>
            </a:r>
            <a:r>
              <a:rPr sz="1200" spc="-5" dirty="0">
                <a:latin typeface="Times New Roman"/>
                <a:cs typeface="Times New Roman"/>
              </a:rPr>
              <a:t>lavando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dei suoi dodici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escludere Giuda.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ebbe finito </a:t>
            </a:r>
            <a:r>
              <a:rPr sz="1200" dirty="0">
                <a:latin typeface="Times New Roman"/>
                <a:cs typeface="Times New Roman"/>
              </a:rPr>
              <a:t>di lavare 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dei dodici,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indossò la </a:t>
            </a:r>
            <a:r>
              <a:rPr sz="1200" spc="-5" dirty="0">
                <a:latin typeface="Times New Roman"/>
                <a:cs typeface="Times New Roman"/>
              </a:rPr>
              <a:t>sua sopravveste,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ospite, </a:t>
            </a:r>
            <a:r>
              <a:rPr sz="1200" dirty="0">
                <a:latin typeface="Times New Roman"/>
                <a:cs typeface="Times New Roman"/>
              </a:rPr>
              <a:t>e  dopo </a:t>
            </a:r>
            <a:r>
              <a:rPr sz="1200" spc="-5" dirty="0">
                <a:latin typeface="Times New Roman"/>
                <a:cs typeface="Times New Roman"/>
              </a:rPr>
              <a:t>aver guardato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sconcertati,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(1939.6) 179:3.8 </a:t>
            </a:r>
            <a:r>
              <a:rPr sz="1200" spc="-5" dirty="0">
                <a:latin typeface="Times New Roman"/>
                <a:cs typeface="Times New Roman"/>
              </a:rPr>
              <a:t>“Comprendete veramente ciò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fatto? Voi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chiamate Maestro, </a:t>
            </a:r>
            <a:r>
              <a:rPr sz="1200" dirty="0">
                <a:latin typeface="Times New Roman"/>
                <a:cs typeface="Times New Roman"/>
              </a:rPr>
              <a:t>e dite bene, perché lo </a:t>
            </a:r>
            <a:r>
              <a:rPr sz="1200" spc="-5" dirty="0">
                <a:latin typeface="Times New Roman"/>
                <a:cs typeface="Times New Roman"/>
              </a:rPr>
              <a:t>sono. Se </a:t>
            </a:r>
            <a:r>
              <a:rPr sz="1200" dirty="0">
                <a:latin typeface="Times New Roman"/>
                <a:cs typeface="Times New Roman"/>
              </a:rPr>
              <a:t>dunque 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ha lavato i vostri </a:t>
            </a:r>
            <a:r>
              <a:rPr sz="1200" spc="-5" dirty="0">
                <a:latin typeface="Times New Roman"/>
                <a:cs typeface="Times New Roman"/>
              </a:rPr>
              <a:t>piedi, </a:t>
            </a:r>
            <a:r>
              <a:rPr sz="1200" dirty="0">
                <a:latin typeface="Times New Roman"/>
                <a:cs typeface="Times New Roman"/>
              </a:rPr>
              <a:t>come mai voi non </a:t>
            </a:r>
            <a:r>
              <a:rPr sz="1200" spc="-5" dirty="0">
                <a:latin typeface="Times New Roman"/>
                <a:cs typeface="Times New Roman"/>
              </a:rPr>
              <a:t>eravate 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lavarvi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l’altro? Quale </a:t>
            </a:r>
            <a:r>
              <a:rPr sz="1200" dirty="0">
                <a:latin typeface="Times New Roman"/>
                <a:cs typeface="Times New Roman"/>
              </a:rPr>
              <a:t>lezione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imparare da  </a:t>
            </a:r>
            <a:r>
              <a:rPr sz="1200" spc="-5" dirty="0">
                <a:latin typeface="Times New Roman"/>
                <a:cs typeface="Times New Roman"/>
              </a:rPr>
              <a:t>questa parabola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svolge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volentieri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servizio che 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l’uno per </a:t>
            </a:r>
            <a:r>
              <a:rPr sz="1200" spc="-5" dirty="0">
                <a:latin typeface="Times New Roman"/>
                <a:cs typeface="Times New Roman"/>
              </a:rPr>
              <a:t>l’altro?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vi dico: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non è più </a:t>
            </a:r>
            <a:r>
              <a:rPr sz="1200" spc="-5" dirty="0">
                <a:latin typeface="Times New Roman"/>
                <a:cs typeface="Times New Roman"/>
              </a:rPr>
              <a:t>grande del suo padrone;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è mandato è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colui che lo </a:t>
            </a:r>
            <a:r>
              <a:rPr sz="1200" spc="5" dirty="0">
                <a:latin typeface="Times New Roman"/>
                <a:cs typeface="Times New Roman"/>
              </a:rPr>
              <a:t>manda. </a:t>
            </a:r>
            <a:r>
              <a:rPr sz="1200" spc="-5" dirty="0">
                <a:latin typeface="Times New Roman"/>
                <a:cs typeface="Times New Roman"/>
              </a:rPr>
              <a:t>Voi  avete </a:t>
            </a:r>
            <a:r>
              <a:rPr sz="1200" dirty="0">
                <a:latin typeface="Times New Roman"/>
                <a:cs typeface="Times New Roman"/>
              </a:rPr>
              <a:t>visto il modo di </a:t>
            </a:r>
            <a:r>
              <a:rPr sz="1200" spc="-5" dirty="0">
                <a:latin typeface="Times New Roman"/>
                <a:cs typeface="Times New Roman"/>
              </a:rPr>
              <a:t>servire nella </a:t>
            </a:r>
            <a:r>
              <a:rPr sz="1200" dirty="0">
                <a:latin typeface="Times New Roman"/>
                <a:cs typeface="Times New Roman"/>
              </a:rPr>
              <a:t>mia vita tra di voi, e </a:t>
            </a:r>
            <a:r>
              <a:rPr sz="1200" spc="-5" dirty="0">
                <a:latin typeface="Times New Roman"/>
                <a:cs typeface="Times New Roman"/>
              </a:rPr>
              <a:t>benedetti </a:t>
            </a:r>
            <a:r>
              <a:rPr sz="1200" dirty="0">
                <a:latin typeface="Times New Roman"/>
                <a:cs typeface="Times New Roman"/>
              </a:rPr>
              <a:t>sono coloro </a:t>
            </a:r>
            <a:r>
              <a:rPr sz="1200" spc="-5" dirty="0">
                <a:latin typeface="Times New Roman"/>
                <a:cs typeface="Times New Roman"/>
              </a:rPr>
              <a:t>che avranno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grazia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così.</a:t>
            </a:r>
            <a:endParaRPr sz="1200">
              <a:latin typeface="Times New Roman"/>
              <a:cs typeface="Times New Roman"/>
            </a:endParaRPr>
          </a:p>
          <a:p>
            <a:pPr marL="88900" marR="2844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Ma perché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così lenti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capire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grandezza del regno </a:t>
            </a:r>
            <a:r>
              <a:rPr sz="1200" dirty="0">
                <a:latin typeface="Times New Roman"/>
                <a:cs typeface="Times New Roman"/>
              </a:rPr>
              <a:t>spirituale non è simile </a:t>
            </a:r>
            <a:r>
              <a:rPr sz="1200" spc="-5" dirty="0">
                <a:latin typeface="Times New Roman"/>
                <a:cs typeface="Times New Roman"/>
              </a:rPr>
              <a:t>ai 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materiale?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9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(1940.1) 179:3.9 </a:t>
            </a:r>
            <a:r>
              <a:rPr sz="1200" spc="-5" dirty="0">
                <a:latin typeface="Times New Roman"/>
                <a:cs typeface="Times New Roman"/>
              </a:rPr>
              <a:t>“Quando sono entrato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sala stasera,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eravate </a:t>
            </a:r>
            <a:r>
              <a:rPr sz="1200" dirty="0">
                <a:latin typeface="Times New Roman"/>
                <a:cs typeface="Times New Roman"/>
              </a:rPr>
              <a:t>contenti di </a:t>
            </a:r>
            <a:r>
              <a:rPr sz="1200" spc="-5" dirty="0">
                <a:latin typeface="Times New Roman"/>
                <a:cs typeface="Times New Roman"/>
              </a:rPr>
              <a:t>rifiutare orgogliosamente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lavarvi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l’un  </a:t>
            </a:r>
            <a:r>
              <a:rPr sz="1200" spc="-5" dirty="0">
                <a:latin typeface="Times New Roman"/>
                <a:cs typeface="Times New Roman"/>
              </a:rPr>
              <a:t>l’altro, </a:t>
            </a:r>
            <a:r>
              <a:rPr sz="1200" dirty="0">
                <a:latin typeface="Times New Roman"/>
                <a:cs typeface="Times New Roman"/>
              </a:rPr>
              <a:t>ma dovevate anche </a:t>
            </a:r>
            <a:r>
              <a:rPr sz="1200" spc="-5" dirty="0">
                <a:latin typeface="Times New Roman"/>
                <a:cs typeface="Times New Roman"/>
              </a:rPr>
              <a:t>abbassarvi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disputare </a:t>
            </a:r>
            <a:r>
              <a:rPr sz="1200" dirty="0">
                <a:latin typeface="Times New Roman"/>
                <a:cs typeface="Times New Roman"/>
              </a:rPr>
              <a:t>tra di voi </a:t>
            </a:r>
            <a:r>
              <a:rPr sz="1200" spc="-5" dirty="0">
                <a:latin typeface="Times New Roman"/>
                <a:cs typeface="Times New Roman"/>
              </a:rPr>
              <a:t>su chi avrebbe </a:t>
            </a:r>
            <a:r>
              <a:rPr sz="1200" dirty="0">
                <a:latin typeface="Times New Roman"/>
                <a:cs typeface="Times New Roman"/>
              </a:rPr>
              <a:t>avuto i posti </a:t>
            </a:r>
            <a:r>
              <a:rPr sz="1200" spc="-5" dirty="0">
                <a:latin typeface="Times New Roman"/>
                <a:cs typeface="Times New Roman"/>
              </a:rPr>
              <a:t>d’onore 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tavola. Questi </a:t>
            </a:r>
            <a:r>
              <a:rPr sz="1200" spc="5" dirty="0">
                <a:latin typeface="Times New Roman"/>
                <a:cs typeface="Times New Roman"/>
              </a:rPr>
              <a:t>onori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questo mondo, ma non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ambasciatori del regno celeste.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sapete che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37801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7399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alcun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preferenza alla </a:t>
            </a:r>
            <a:r>
              <a:rPr sz="1200" dirty="0">
                <a:latin typeface="Times New Roman"/>
                <a:cs typeface="Times New Roman"/>
              </a:rPr>
              <a:t>mia tavola? Non </a:t>
            </a:r>
            <a:r>
              <a:rPr sz="1200" spc="-5" dirty="0">
                <a:latin typeface="Times New Roman"/>
                <a:cs typeface="Times New Roman"/>
              </a:rPr>
              <a:t>comprendete che </a:t>
            </a:r>
            <a:r>
              <a:rPr sz="1200" dirty="0">
                <a:latin typeface="Times New Roman"/>
                <a:cs typeface="Times New Roman"/>
              </a:rPr>
              <a:t>io amo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quanto gli altri? </a:t>
            </a:r>
            <a:r>
              <a:rPr sz="1200" dirty="0">
                <a:latin typeface="Times New Roman"/>
                <a:cs typeface="Times New Roman"/>
              </a:rPr>
              <a:t>Non sapete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posto 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me, secondo come gli </a:t>
            </a:r>
            <a:r>
              <a:rPr sz="1200" dirty="0">
                <a:latin typeface="Times New Roman"/>
                <a:cs typeface="Times New Roman"/>
              </a:rPr>
              <a:t>uomini considerano tali onori, può non </a:t>
            </a:r>
            <a:r>
              <a:rPr sz="1200" spc="-5" dirty="0">
                <a:latin typeface="Times New Roman"/>
                <a:cs typeface="Times New Roman"/>
              </a:rPr>
              <a:t>significare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riguardo alla </a:t>
            </a:r>
            <a:r>
              <a:rPr sz="1200" dirty="0">
                <a:latin typeface="Times New Roman"/>
                <a:cs typeface="Times New Roman"/>
              </a:rPr>
              <a:t>vostra  posizione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cieli? Voi sapete che </a:t>
            </a:r>
            <a:r>
              <a:rPr sz="1200" dirty="0">
                <a:latin typeface="Times New Roman"/>
                <a:cs typeface="Times New Roman"/>
              </a:rPr>
              <a:t>i re dei </a:t>
            </a:r>
            <a:r>
              <a:rPr sz="1200" spc="-5" dirty="0">
                <a:latin typeface="Times New Roman"/>
                <a:cs typeface="Times New Roman"/>
              </a:rPr>
              <a:t>Gentili hanno </a:t>
            </a:r>
            <a:r>
              <a:rPr sz="1200" dirty="0">
                <a:latin typeface="Times New Roman"/>
                <a:cs typeface="Times New Roman"/>
              </a:rPr>
              <a:t>la sovranità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loro sudditi, e </a:t>
            </a:r>
            <a:r>
              <a:rPr sz="1200" spc="-5" dirty="0">
                <a:latin typeface="Times New Roman"/>
                <a:cs typeface="Times New Roman"/>
              </a:rPr>
              <a:t>che coloro </a:t>
            </a:r>
            <a:r>
              <a:rPr sz="1200" dirty="0">
                <a:latin typeface="Times New Roman"/>
                <a:cs typeface="Times New Roman"/>
              </a:rPr>
              <a:t>che esercitano questa 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talvolta chiamati benefattori. Ma </a:t>
            </a:r>
            <a:r>
              <a:rPr sz="1200" dirty="0">
                <a:latin typeface="Times New Roman"/>
                <a:cs typeface="Times New Roman"/>
              </a:rPr>
              <a:t>non sarà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dei cieli.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essere grande </a:t>
            </a:r>
            <a:r>
              <a:rPr sz="1200" dirty="0">
                <a:latin typeface="Times New Roman"/>
                <a:cs typeface="Times New Roman"/>
              </a:rPr>
              <a:t>tra di voi,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divenga il più </a:t>
            </a:r>
            <a:r>
              <a:rPr sz="1200" spc="-5" dirty="0">
                <a:latin typeface="Times New Roman"/>
                <a:cs typeface="Times New Roman"/>
              </a:rPr>
              <a:t>piccolo,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capo, </a:t>
            </a:r>
            <a:r>
              <a:rPr sz="1200" spc="-5" dirty="0">
                <a:latin typeface="Times New Roman"/>
                <a:cs typeface="Times New Roman"/>
              </a:rPr>
              <a:t>che divenga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serve. </a:t>
            </a:r>
            <a:r>
              <a:rPr sz="1200" dirty="0">
                <a:latin typeface="Times New Roman"/>
                <a:cs typeface="Times New Roman"/>
              </a:rPr>
              <a:t>Chi è più </a:t>
            </a:r>
            <a:r>
              <a:rPr sz="1200" spc="-5" dirty="0">
                <a:latin typeface="Times New Roman"/>
                <a:cs typeface="Times New Roman"/>
              </a:rPr>
              <a:t>grande, colui che </a:t>
            </a:r>
            <a:r>
              <a:rPr sz="1200" dirty="0">
                <a:latin typeface="Times New Roman"/>
                <a:cs typeface="Times New Roman"/>
              </a:rPr>
              <a:t>siede a </a:t>
            </a:r>
            <a:r>
              <a:rPr sz="1200" spc="5" dirty="0">
                <a:latin typeface="Times New Roman"/>
                <a:cs typeface="Times New Roman"/>
              </a:rPr>
              <a:t>tavola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colui che serve?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considera </a:t>
            </a:r>
            <a:r>
              <a:rPr sz="1200" dirty="0">
                <a:latin typeface="Times New Roman"/>
                <a:cs typeface="Times New Roman"/>
              </a:rPr>
              <a:t>comunemente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chi siede </a:t>
            </a:r>
            <a:r>
              <a:rPr sz="1200" dirty="0">
                <a:latin typeface="Times New Roman"/>
                <a:cs typeface="Times New Roman"/>
              </a:rPr>
              <a:t>a tavola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grande? Ma voi osserverete </a:t>
            </a:r>
            <a:r>
              <a:rPr sz="1200" dirty="0">
                <a:latin typeface="Times New Roman"/>
                <a:cs typeface="Times New Roman"/>
              </a:rPr>
              <a:t>che io sono tra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serve. 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intenzionati a </a:t>
            </a:r>
            <a:r>
              <a:rPr sz="1200" spc="-5" dirty="0">
                <a:latin typeface="Times New Roman"/>
                <a:cs typeface="Times New Roman"/>
              </a:rPr>
              <a:t>divenire dei </a:t>
            </a:r>
            <a:r>
              <a:rPr sz="1200" dirty="0">
                <a:latin typeface="Times New Roman"/>
                <a:cs typeface="Times New Roman"/>
              </a:rPr>
              <a:t>servitori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 compimento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del Padre, nel </a:t>
            </a:r>
            <a:r>
              <a:rPr sz="1200" spc="5" dirty="0">
                <a:latin typeface="Times New Roman"/>
                <a:cs typeface="Times New Roman"/>
              </a:rPr>
              <a:t>regno  </a:t>
            </a:r>
            <a:r>
              <a:rPr sz="1200" spc="-5" dirty="0">
                <a:latin typeface="Times New Roman"/>
                <a:cs typeface="Times New Roman"/>
              </a:rPr>
              <a:t>futuro sederete con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potenza, continuando </a:t>
            </a:r>
            <a:r>
              <a:rPr sz="1200" dirty="0">
                <a:latin typeface="Times New Roman"/>
                <a:cs typeface="Times New Roman"/>
              </a:rPr>
              <a:t>a fare la volontà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gloria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(1940.2) 179:3.10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Alfeo portarono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vino, con le erbe amare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pasta </a:t>
            </a:r>
            <a:r>
              <a:rPr sz="1200" dirty="0">
                <a:latin typeface="Times New Roman"/>
                <a:cs typeface="Times New Roman"/>
              </a:rPr>
              <a:t>di frutta  </a:t>
            </a:r>
            <a:r>
              <a:rPr sz="1200" spc="-5" dirty="0">
                <a:latin typeface="Times New Roman"/>
                <a:cs typeface="Times New Roman"/>
              </a:rPr>
              <a:t>secca,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portata </a:t>
            </a:r>
            <a:r>
              <a:rPr sz="1200" spc="-5" dirty="0">
                <a:latin typeface="Times New Roman"/>
                <a:cs typeface="Times New Roman"/>
              </a:rPr>
              <a:t>dell’Ultima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ultime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parole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traditore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(1940.3) 179:4.1 </a:t>
            </a:r>
            <a:r>
              <a:rPr sz="1200" spc="-5" dirty="0">
                <a:latin typeface="Times New Roman"/>
                <a:cs typeface="Times New Roman"/>
              </a:rPr>
              <a:t>Per alcuni </a:t>
            </a:r>
            <a:r>
              <a:rPr sz="1200" dirty="0">
                <a:latin typeface="Times New Roman"/>
                <a:cs typeface="Times New Roman"/>
              </a:rPr>
              <a:t>minuti </a:t>
            </a:r>
            <a:r>
              <a:rPr sz="1200" spc="-5" dirty="0">
                <a:latin typeface="Times New Roman"/>
                <a:cs typeface="Times New Roman"/>
              </a:rPr>
              <a:t>gli apostoli mangiarono </a:t>
            </a:r>
            <a:r>
              <a:rPr sz="1200" dirty="0">
                <a:latin typeface="Times New Roman"/>
                <a:cs typeface="Times New Roman"/>
              </a:rPr>
              <a:t>in silenzio, ma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del buonumore del Maestro si misero presto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conversare,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pasto proseguì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 niente </a:t>
            </a:r>
            <a:r>
              <a:rPr sz="1200" dirty="0">
                <a:latin typeface="Times New Roman"/>
                <a:cs typeface="Times New Roman"/>
              </a:rPr>
              <a:t>d’insolito </a:t>
            </a:r>
            <a:r>
              <a:rPr sz="1200" spc="-5" dirty="0">
                <a:latin typeface="Times New Roman"/>
                <a:cs typeface="Times New Roman"/>
              </a:rPr>
              <a:t>avesse interferito nella </a:t>
            </a:r>
            <a:r>
              <a:rPr sz="1200" dirty="0">
                <a:latin typeface="Times New Roman"/>
                <a:cs typeface="Times New Roman"/>
              </a:rPr>
              <a:t>buona disposizione e </a:t>
            </a:r>
            <a:r>
              <a:rPr sz="1200" spc="-5" dirty="0">
                <a:latin typeface="Times New Roman"/>
                <a:cs typeface="Times New Roman"/>
              </a:rPr>
              <a:t>nell’armonia sociale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occasione straordinaria. Dopo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po’,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portata del pasto, Gesù, passando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sguardo su </a:t>
            </a:r>
            <a:r>
              <a:rPr sz="1200" dirty="0">
                <a:latin typeface="Times New Roman"/>
                <a:cs typeface="Times New Roman"/>
              </a:rPr>
              <a:t>di  loro, </a:t>
            </a:r>
            <a:r>
              <a:rPr sz="1200" spc="-5" dirty="0">
                <a:latin typeface="Times New Roman"/>
                <a:cs typeface="Times New Roman"/>
              </a:rPr>
              <a:t>disse: “Vi </a:t>
            </a:r>
            <a:r>
              <a:rPr sz="1200" dirty="0">
                <a:latin typeface="Times New Roman"/>
                <a:cs typeface="Times New Roman"/>
              </a:rPr>
              <a:t>ho detto quanto </a:t>
            </a:r>
            <a:r>
              <a:rPr sz="1200" spc="-5" dirty="0">
                <a:latin typeface="Times New Roman"/>
                <a:cs typeface="Times New Roman"/>
              </a:rPr>
              <a:t>desideravo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fare questa </a:t>
            </a:r>
            <a:r>
              <a:rPr sz="1200" dirty="0">
                <a:latin typeface="Times New Roman"/>
                <a:cs typeface="Times New Roman"/>
              </a:rPr>
              <a:t>cena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voi, e </a:t>
            </a:r>
            <a:r>
              <a:rPr sz="1200" spc="-5" dirty="0">
                <a:latin typeface="Times New Roman"/>
                <a:cs typeface="Times New Roman"/>
              </a:rPr>
              <a:t>sapendo </a:t>
            </a:r>
            <a:r>
              <a:rPr sz="1200" dirty="0">
                <a:latin typeface="Times New Roman"/>
                <a:cs typeface="Times New Roman"/>
              </a:rPr>
              <a:t>come le forze </a:t>
            </a:r>
            <a:r>
              <a:rPr sz="1200" spc="-5" dirty="0">
                <a:latin typeface="Times New Roman"/>
                <a:cs typeface="Times New Roman"/>
              </a:rPr>
              <a:t>maligne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cospirato </a:t>
            </a:r>
            <a:r>
              <a:rPr sz="1200" dirty="0">
                <a:latin typeface="Times New Roman"/>
                <a:cs typeface="Times New Roman"/>
              </a:rPr>
              <a:t>per provocare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Figlio dell’Uomo,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questa cena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stanza segreta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 </a:t>
            </a:r>
            <a:r>
              <a:rPr sz="1200" dirty="0">
                <a:latin typeface="Times New Roman"/>
                <a:cs typeface="Times New Roman"/>
              </a:rPr>
              <a:t>in anticipo </a:t>
            </a:r>
            <a:r>
              <a:rPr sz="1200" spc="-5" dirty="0">
                <a:latin typeface="Times New Roman"/>
                <a:cs typeface="Times New Roman"/>
              </a:rPr>
              <a:t>sulla Pasqua, </a:t>
            </a:r>
            <a:r>
              <a:rPr sz="1200" dirty="0">
                <a:latin typeface="Times New Roman"/>
                <a:cs typeface="Times New Roman"/>
              </a:rPr>
              <a:t>poiché domani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quest’ora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sarò con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ho detto ripetutamente </a:t>
            </a:r>
            <a:r>
              <a:rPr sz="1200" spc="-5" dirty="0">
                <a:latin typeface="Times New Roman"/>
                <a:cs typeface="Times New Roman"/>
              </a:rPr>
              <a:t>che devo </a:t>
            </a:r>
            <a:r>
              <a:rPr sz="1200" dirty="0">
                <a:latin typeface="Times New Roman"/>
                <a:cs typeface="Times New Roman"/>
              </a:rPr>
              <a:t>tornare </a:t>
            </a:r>
            <a:r>
              <a:rPr sz="1200" spc="-5" dirty="0">
                <a:latin typeface="Times New Roman"/>
                <a:cs typeface="Times New Roman"/>
              </a:rPr>
              <a:t>dal Padre.  Adesso </a:t>
            </a:r>
            <a:r>
              <a:rPr sz="1200" dirty="0">
                <a:latin typeface="Times New Roman"/>
                <a:cs typeface="Times New Roman"/>
              </a:rPr>
              <a:t>la mia ora è venuta, ma non </a:t>
            </a:r>
            <a:r>
              <a:rPr sz="1200" spc="-5" dirty="0">
                <a:latin typeface="Times New Roman"/>
                <a:cs typeface="Times New Roman"/>
              </a:rPr>
              <a:t>era necessario che </a:t>
            </a:r>
            <a:r>
              <a:rPr sz="1200" dirty="0">
                <a:latin typeface="Times New Roman"/>
                <a:cs typeface="Times New Roman"/>
              </a:rPr>
              <a:t>uno di voi mi </a:t>
            </a:r>
            <a:r>
              <a:rPr sz="1200" spc="-5" dirty="0">
                <a:latin typeface="Times New Roman"/>
                <a:cs typeface="Times New Roman"/>
              </a:rPr>
              <a:t>tradisse per consegnarmi 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miei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nemici.”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76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(1940.4) 179:4.2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ciò, essendo già stati privati </a:t>
            </a:r>
            <a:r>
              <a:rPr sz="1200" dirty="0">
                <a:latin typeface="Times New Roman"/>
                <a:cs typeface="Times New Roman"/>
              </a:rPr>
              <a:t>di molta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arroganza e fiducia in </a:t>
            </a:r>
            <a:r>
              <a:rPr sz="1200" spc="-5" dirty="0">
                <a:latin typeface="Times New Roman"/>
                <a:cs typeface="Times New Roman"/>
              </a:rPr>
              <a:t>se stessi dalla parabola  del lavaggio </a:t>
            </a:r>
            <a:r>
              <a:rPr sz="1200" dirty="0">
                <a:latin typeface="Times New Roman"/>
                <a:cs typeface="Times New Roman"/>
              </a:rPr>
              <a:t>dei piedi e dal </a:t>
            </a:r>
            <a:r>
              <a:rPr sz="1200" spc="-5" dirty="0">
                <a:latin typeface="Times New Roman"/>
                <a:cs typeface="Times New Roman"/>
              </a:rPr>
              <a:t>successivo discorso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Maestro,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guardarsi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mentre in tono </a:t>
            </a:r>
            <a:r>
              <a:rPr sz="1200" spc="-10" dirty="0">
                <a:latin typeface="Times New Roman"/>
                <a:cs typeface="Times New Roman"/>
              </a:rPr>
              <a:t>sorpreso  </a:t>
            </a:r>
            <a:r>
              <a:rPr sz="1200" spc="-5" dirty="0">
                <a:latin typeface="Times New Roman"/>
                <a:cs typeface="Times New Roman"/>
              </a:rPr>
              <a:t>chiedevano con esitazione: “Sono </a:t>
            </a:r>
            <a:r>
              <a:rPr sz="1200" dirty="0">
                <a:latin typeface="Times New Roman"/>
                <a:cs typeface="Times New Roman"/>
              </a:rPr>
              <a:t>io?” E </a:t>
            </a:r>
            <a:r>
              <a:rPr sz="1200" spc="-5" dirty="0">
                <a:latin typeface="Times New Roman"/>
                <a:cs typeface="Times New Roman"/>
              </a:rPr>
              <a:t>quando essi ebbero </a:t>
            </a:r>
            <a:r>
              <a:rPr sz="1200" dirty="0">
                <a:latin typeface="Times New Roman"/>
                <a:cs typeface="Times New Roman"/>
              </a:rPr>
              <a:t>tutti posto la </a:t>
            </a:r>
            <a:r>
              <a:rPr sz="1200" spc="-10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domanda, </a:t>
            </a:r>
            <a:r>
              <a:rPr sz="1200" spc="-5" dirty="0">
                <a:latin typeface="Times New Roman"/>
                <a:cs typeface="Times New Roman"/>
              </a:rPr>
              <a:t>Gesù disse: “Anche 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che  </a:t>
            </a:r>
            <a:r>
              <a:rPr sz="1200" dirty="0">
                <a:latin typeface="Times New Roman"/>
                <a:cs typeface="Times New Roman"/>
              </a:rPr>
              <a:t>io ritorni </a:t>
            </a:r>
            <a:r>
              <a:rPr sz="1200" spc="-5" dirty="0">
                <a:latin typeface="Times New Roman"/>
                <a:cs typeface="Times New Roman"/>
              </a:rPr>
              <a:t>dal Padre,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bisogno </a:t>
            </a:r>
            <a:r>
              <a:rPr sz="1200" dirty="0">
                <a:latin typeface="Times New Roman"/>
                <a:cs typeface="Times New Roman"/>
              </a:rPr>
              <a:t>che uno di voi </a:t>
            </a:r>
            <a:r>
              <a:rPr sz="1200" spc="-5" dirty="0">
                <a:latin typeface="Times New Roman"/>
                <a:cs typeface="Times New Roman"/>
              </a:rPr>
              <a:t>divenisse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traditore per compiere </a:t>
            </a:r>
            <a:r>
              <a:rPr sz="1200" dirty="0">
                <a:latin typeface="Times New Roman"/>
                <a:cs typeface="Times New Roman"/>
              </a:rPr>
              <a:t>la volontà del </a:t>
            </a:r>
            <a:r>
              <a:rPr sz="1200" spc="-5" dirty="0">
                <a:latin typeface="Times New Roman"/>
                <a:cs typeface="Times New Roman"/>
              </a:rPr>
              <a:t>Padre. Questa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maturazione del male nascosto nel cuore </a:t>
            </a:r>
            <a:r>
              <a:rPr sz="1200" dirty="0">
                <a:latin typeface="Times New Roman"/>
                <a:cs typeface="Times New Roman"/>
              </a:rPr>
              <a:t>di uno che non è </a:t>
            </a:r>
            <a:r>
              <a:rPr sz="1200" spc="-5" dirty="0">
                <a:latin typeface="Times New Roman"/>
                <a:cs typeface="Times New Roman"/>
              </a:rPr>
              <a:t>riuscito ad amare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con tutta la </a:t>
            </a:r>
            <a:r>
              <a:rPr sz="1200" spc="-5" dirty="0">
                <a:latin typeface="Times New Roman"/>
                <a:cs typeface="Times New Roman"/>
              </a:rPr>
              <a:t>sua anima. Quanto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ingannevole</a:t>
            </a: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l’orgoglio intellettuale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precede </a:t>
            </a:r>
            <a:r>
              <a:rPr sz="1200" dirty="0">
                <a:latin typeface="Times New Roman"/>
                <a:cs typeface="Times New Roman"/>
              </a:rPr>
              <a:t>la rovina </a:t>
            </a:r>
            <a:r>
              <a:rPr sz="1200" spc="-5" dirty="0">
                <a:latin typeface="Times New Roman"/>
                <a:cs typeface="Times New Roman"/>
              </a:rPr>
              <a:t>spirituale!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amico di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data, che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ora mangiando il mio </a:t>
            </a:r>
            <a:r>
              <a:rPr sz="1200" spc="-5" dirty="0">
                <a:latin typeface="Times New Roman"/>
                <a:cs typeface="Times New Roman"/>
              </a:rPr>
              <a:t>pane, </a:t>
            </a:r>
            <a:r>
              <a:rPr sz="1200" dirty="0">
                <a:latin typeface="Times New Roman"/>
                <a:cs typeface="Times New Roman"/>
              </a:rPr>
              <a:t>sarà pronto a  </a:t>
            </a:r>
            <a:r>
              <a:rPr sz="1200" spc="-5" dirty="0">
                <a:latin typeface="Times New Roman"/>
                <a:cs typeface="Times New Roman"/>
              </a:rPr>
              <a:t>tradirmi, anche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intinge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(1940.5) 179:4.3 </a:t>
            </a:r>
            <a:r>
              <a:rPr sz="1200" spc="-5" dirty="0">
                <a:latin typeface="Times New Roman"/>
                <a:cs typeface="Times New Roman"/>
              </a:rPr>
              <a:t>Quando Gesù ebbe parlato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modo, tutti loro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di nuovo: </a:t>
            </a:r>
            <a:r>
              <a:rPr sz="1200" spc="-5" dirty="0">
                <a:latin typeface="Times New Roman"/>
                <a:cs typeface="Times New Roman"/>
              </a:rPr>
              <a:t>“Sono </a:t>
            </a:r>
            <a:r>
              <a:rPr sz="1200" dirty="0">
                <a:latin typeface="Times New Roman"/>
                <a:cs typeface="Times New Roman"/>
              </a:rPr>
              <a:t>io?” E </a:t>
            </a:r>
            <a:r>
              <a:rPr sz="1200" spc="-5" dirty="0">
                <a:latin typeface="Times New Roman"/>
                <a:cs typeface="Times New Roman"/>
              </a:rPr>
              <a:t>quando Giuda,  seduto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sinistra del suo Maestro, </a:t>
            </a:r>
            <a:r>
              <a:rPr sz="1200" dirty="0">
                <a:latin typeface="Times New Roman"/>
                <a:cs typeface="Times New Roman"/>
              </a:rPr>
              <a:t>chiese di nuovo: </a:t>
            </a:r>
            <a:r>
              <a:rPr sz="1200" spc="-5" dirty="0">
                <a:latin typeface="Times New Roman"/>
                <a:cs typeface="Times New Roman"/>
              </a:rPr>
              <a:t>“Sono </a:t>
            </a:r>
            <a:r>
              <a:rPr sz="1200" dirty="0">
                <a:latin typeface="Times New Roman"/>
                <a:cs typeface="Times New Roman"/>
              </a:rPr>
              <a:t>io?” </a:t>
            </a:r>
            <a:r>
              <a:rPr sz="1200" spc="-5" dirty="0">
                <a:latin typeface="Times New Roman"/>
                <a:cs typeface="Times New Roman"/>
              </a:rPr>
              <a:t>Gesù, intingendo </a:t>
            </a:r>
            <a:r>
              <a:rPr sz="1200" dirty="0">
                <a:latin typeface="Times New Roman"/>
                <a:cs typeface="Times New Roman"/>
              </a:rPr>
              <a:t>il pane </a:t>
            </a:r>
            <a:r>
              <a:rPr sz="1200" spc="-5" dirty="0">
                <a:latin typeface="Times New Roman"/>
                <a:cs typeface="Times New Roman"/>
              </a:rPr>
              <a:t>nel piatto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erbe, </a:t>
            </a:r>
            <a:r>
              <a:rPr sz="1200" dirty="0">
                <a:latin typeface="Times New Roman"/>
                <a:cs typeface="Times New Roman"/>
              </a:rPr>
              <a:t>lo porse a </a:t>
            </a:r>
            <a:r>
              <a:rPr sz="1200" spc="5" dirty="0">
                <a:latin typeface="Times New Roman"/>
                <a:cs typeface="Times New Roman"/>
              </a:rPr>
              <a:t>Giuda  </a:t>
            </a:r>
            <a:r>
              <a:rPr sz="1200" spc="-5" dirty="0">
                <a:latin typeface="Times New Roman"/>
                <a:cs typeface="Times New Roman"/>
              </a:rPr>
              <a:t>dicendo: “Tu l’hai </a:t>
            </a:r>
            <a:r>
              <a:rPr sz="1200" dirty="0">
                <a:latin typeface="Times New Roman"/>
                <a:cs typeface="Times New Roman"/>
              </a:rPr>
              <a:t>detto.” </a:t>
            </a:r>
            <a:r>
              <a:rPr sz="1200" spc="-5" dirty="0">
                <a:latin typeface="Times New Roman"/>
                <a:cs typeface="Times New Roman"/>
              </a:rPr>
              <a:t>Ma gli altri </a:t>
            </a:r>
            <a:r>
              <a:rPr sz="1200" dirty="0">
                <a:latin typeface="Times New Roman"/>
                <a:cs typeface="Times New Roman"/>
              </a:rPr>
              <a:t>non udirono </a:t>
            </a:r>
            <a:r>
              <a:rPr sz="1200" spc="-5" dirty="0">
                <a:latin typeface="Times New Roman"/>
                <a:cs typeface="Times New Roman"/>
              </a:rPr>
              <a:t>Gesù parlare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Giuda. Giovanni, </a:t>
            </a:r>
            <a:r>
              <a:rPr sz="1200" dirty="0">
                <a:latin typeface="Times New Roman"/>
                <a:cs typeface="Times New Roman"/>
              </a:rPr>
              <a:t>che era sdraiato </a:t>
            </a:r>
            <a:r>
              <a:rPr sz="1200" spc="-5" dirty="0">
                <a:latin typeface="Times New Roman"/>
                <a:cs typeface="Times New Roman"/>
              </a:rPr>
              <a:t>alla destra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si sporse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chiese al Maestro: </a:t>
            </a:r>
            <a:r>
              <a:rPr sz="1200" dirty="0">
                <a:latin typeface="Times New Roman"/>
                <a:cs typeface="Times New Roman"/>
              </a:rPr>
              <a:t>“Chi è? </a:t>
            </a:r>
            <a:r>
              <a:rPr sz="1200" spc="-5" dirty="0">
                <a:latin typeface="Times New Roman"/>
                <a:cs typeface="Times New Roman"/>
              </a:rPr>
              <a:t>Noi vorremmo sapere </a:t>
            </a:r>
            <a:r>
              <a:rPr sz="1200" dirty="0">
                <a:latin typeface="Times New Roman"/>
                <a:cs typeface="Times New Roman"/>
              </a:rPr>
              <a:t>chi è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mostrato infedele al suo impegno.” 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“Ve </a:t>
            </a:r>
            <a:r>
              <a:rPr sz="1200" dirty="0">
                <a:latin typeface="Times New Roman"/>
                <a:cs typeface="Times New Roman"/>
              </a:rPr>
              <a:t>l’ho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spc="5" dirty="0">
                <a:latin typeface="Times New Roman"/>
                <a:cs typeface="Times New Roman"/>
              </a:rPr>
              <a:t>detto,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colui al </a:t>
            </a:r>
            <a:r>
              <a:rPr sz="1200" dirty="0">
                <a:latin typeface="Times New Roman"/>
                <a:cs typeface="Times New Roman"/>
              </a:rPr>
              <a:t>quale ho dato il pezzo di pane intinto.” </a:t>
            </a:r>
            <a:r>
              <a:rPr sz="1200" spc="-5" dirty="0">
                <a:latin typeface="Times New Roman"/>
                <a:cs typeface="Times New Roman"/>
              </a:rPr>
              <a:t>Ma era così </a:t>
            </a:r>
            <a:r>
              <a:rPr sz="1200" dirty="0">
                <a:latin typeface="Times New Roman"/>
                <a:cs typeface="Times New Roman"/>
              </a:rPr>
              <a:t>naturale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l’ospite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un pezzo di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intinto a </a:t>
            </a:r>
            <a:r>
              <a:rPr sz="1200" spc="-5" dirty="0">
                <a:latin typeface="Times New Roman"/>
                <a:cs typeface="Times New Roman"/>
              </a:rPr>
              <a:t>chi sedeva alla sua  sinistra che nessuno </a:t>
            </a:r>
            <a:r>
              <a:rPr sz="1200" dirty="0">
                <a:latin typeface="Times New Roman"/>
                <a:cs typeface="Times New Roman"/>
              </a:rPr>
              <a:t>di loro vi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prestato attenzione,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avesse parlato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chiaramente. Ma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fu  dolorosamente cosciente del significato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parole del Maestro associate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atto, </a:t>
            </a:r>
            <a:r>
              <a:rPr sz="1200" dirty="0">
                <a:latin typeface="Times New Roman"/>
                <a:cs typeface="Times New Roman"/>
              </a:rPr>
              <a:t>e temé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si </a:t>
            </a:r>
            <a:r>
              <a:rPr sz="1200" dirty="0">
                <a:latin typeface="Times New Roman"/>
                <a:cs typeface="Times New Roman"/>
              </a:rPr>
              <a:t>rendessero ora  similmente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054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(1941.1) 179:4.4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era estremamente </a:t>
            </a:r>
            <a:r>
              <a:rPr sz="1200" dirty="0">
                <a:latin typeface="Times New Roman"/>
                <a:cs typeface="Times New Roman"/>
              </a:rPr>
              <a:t>turbato da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detto,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sporgendosi sulla tavola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Giovanni: “Chiedigli chi </a:t>
            </a:r>
            <a:r>
              <a:rPr sz="1200" dirty="0">
                <a:latin typeface="Times New Roman"/>
                <a:cs typeface="Times New Roman"/>
              </a:rPr>
              <a:t>è,  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te l’ha rivelato, dimmi chi è il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traditore.”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(1941.2) 179:4.5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5" dirty="0">
                <a:latin typeface="Times New Roman"/>
                <a:cs typeface="Times New Roman"/>
              </a:rPr>
              <a:t>fine al loro </a:t>
            </a:r>
            <a:r>
              <a:rPr sz="1200" dirty="0">
                <a:latin typeface="Times New Roman"/>
                <a:cs typeface="Times New Roman"/>
              </a:rPr>
              <a:t>mormorio dicendo: “Sono </a:t>
            </a:r>
            <a:r>
              <a:rPr sz="1200" spc="-5" dirty="0">
                <a:latin typeface="Times New Roman"/>
                <a:cs typeface="Times New Roman"/>
              </a:rPr>
              <a:t>addolorato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cattiva </a:t>
            </a:r>
            <a:r>
              <a:rPr sz="1200" spc="-5" dirty="0">
                <a:latin typeface="Times New Roman"/>
                <a:cs typeface="Times New Roman"/>
              </a:rPr>
              <a:t>azione si sia verificata 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sperato </a:t>
            </a:r>
            <a:r>
              <a:rPr sz="1200" dirty="0">
                <a:latin typeface="Times New Roman"/>
                <a:cs typeface="Times New Roman"/>
              </a:rPr>
              <a:t>fino  a questo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potere della </a:t>
            </a:r>
            <a:r>
              <a:rPr sz="1200" dirty="0">
                <a:latin typeface="Times New Roman"/>
                <a:cs typeface="Times New Roman"/>
              </a:rPr>
              <a:t>verità potesse </a:t>
            </a:r>
            <a:r>
              <a:rPr sz="1200" spc="-5" dirty="0">
                <a:latin typeface="Times New Roman"/>
                <a:cs typeface="Times New Roman"/>
              </a:rPr>
              <a:t>trionfare sull’inganno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ma tali </a:t>
            </a:r>
            <a:r>
              <a:rPr sz="1200" spc="-5" dirty="0">
                <a:latin typeface="Times New Roman"/>
                <a:cs typeface="Times New Roman"/>
              </a:rPr>
              <a:t>vittorie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conquistano senza </a:t>
            </a:r>
            <a:r>
              <a:rPr sz="1200" dirty="0">
                <a:latin typeface="Times New Roman"/>
                <a:cs typeface="Times New Roman"/>
              </a:rPr>
              <a:t>la fede  di un </a:t>
            </a:r>
            <a:r>
              <a:rPr sz="1200" spc="-5" dirty="0">
                <a:latin typeface="Times New Roman"/>
                <a:cs typeface="Times New Roman"/>
              </a:rPr>
              <a:t>sincero amore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avrei </a:t>
            </a:r>
            <a:r>
              <a:rPr sz="1200" dirty="0">
                <a:latin typeface="Times New Roman"/>
                <a:cs typeface="Times New Roman"/>
              </a:rPr>
              <a:t>voluto dirvi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a questa nostra ultima </a:t>
            </a:r>
            <a:r>
              <a:rPr sz="1200" spc="-5" dirty="0">
                <a:latin typeface="Times New Roman"/>
                <a:cs typeface="Times New Roman"/>
              </a:rPr>
              <a:t>cena,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desidero avvertirvi </a:t>
            </a:r>
            <a:r>
              <a:rPr sz="1200" spc="15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22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dispiaceri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prepararvi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aspetta. 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perché </a:t>
            </a:r>
            <a:r>
              <a:rPr sz="1200" dirty="0">
                <a:latin typeface="Times New Roman"/>
                <a:cs typeface="Times New Roman"/>
              </a:rPr>
              <a:t>desidero che </a:t>
            </a:r>
            <a:r>
              <a:rPr sz="1200" spc="-5" dirty="0">
                <a:latin typeface="Times New Roman"/>
                <a:cs typeface="Times New Roman"/>
              </a:rPr>
              <a:t>ricordiate,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 ne sarò </a:t>
            </a:r>
            <a:r>
              <a:rPr sz="1200" spc="5" dirty="0">
                <a:latin typeface="Times New Roman"/>
                <a:cs typeface="Times New Roman"/>
              </a:rPr>
              <a:t>andato, </a:t>
            </a:r>
            <a:r>
              <a:rPr sz="1200" spc="-5" dirty="0">
                <a:latin typeface="Times New Roman"/>
                <a:cs typeface="Times New Roman"/>
              </a:rPr>
              <a:t>che  conoscevo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perfidi complotti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preavvertiti che sarei stato tradito.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faccio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possiate </a:t>
            </a:r>
            <a:r>
              <a:rPr sz="1200" spc="-5" dirty="0">
                <a:latin typeface="Times New Roman"/>
                <a:cs typeface="Times New Roman"/>
              </a:rPr>
              <a:t>essere  fortificati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vista delle </a:t>
            </a:r>
            <a:r>
              <a:rPr sz="1200" dirty="0">
                <a:latin typeface="Times New Roman"/>
                <a:cs typeface="Times New Roman"/>
              </a:rPr>
              <a:t>tentazioni e </a:t>
            </a:r>
            <a:r>
              <a:rPr sz="1200" spc="-5" dirty="0">
                <a:latin typeface="Times New Roman"/>
                <a:cs typeface="Times New Roman"/>
              </a:rPr>
              <a:t>delle prove imminenti.”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3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(1941.3) 179:4.6 </a:t>
            </a:r>
            <a:r>
              <a:rPr sz="1200" spc="-5" dirty="0">
                <a:latin typeface="Times New Roman"/>
                <a:cs typeface="Times New Roman"/>
              </a:rPr>
              <a:t>Dopo aver parlato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Gesù si piegò verso Giuda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deciso di </a:t>
            </a:r>
            <a:r>
              <a:rPr sz="1200" spc="-5" dirty="0">
                <a:latin typeface="Times New Roman"/>
                <a:cs typeface="Times New Roman"/>
              </a:rPr>
              <a:t>fare, </a:t>
            </a:r>
            <a:r>
              <a:rPr sz="1200" dirty="0">
                <a:latin typeface="Times New Roman"/>
                <a:cs typeface="Times New Roman"/>
              </a:rPr>
              <a:t>fallo </a:t>
            </a:r>
            <a:r>
              <a:rPr sz="1200" spc="-5" dirty="0">
                <a:latin typeface="Times New Roman"/>
                <a:cs typeface="Times New Roman"/>
              </a:rPr>
              <a:t>subito.”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Giuda  </a:t>
            </a:r>
            <a:r>
              <a:rPr sz="1200" dirty="0">
                <a:latin typeface="Times New Roman"/>
                <a:cs typeface="Times New Roman"/>
              </a:rPr>
              <a:t>udì queste </a:t>
            </a:r>
            <a:r>
              <a:rPr sz="1200" spc="-5" dirty="0">
                <a:latin typeface="Times New Roman"/>
                <a:cs typeface="Times New Roman"/>
              </a:rPr>
              <a:t>parole, si </a:t>
            </a:r>
            <a:r>
              <a:rPr sz="1200" dirty="0">
                <a:latin typeface="Times New Roman"/>
                <a:cs typeface="Times New Roman"/>
              </a:rPr>
              <a:t>alzò da tavola e lasciò in fretta la </a:t>
            </a:r>
            <a:r>
              <a:rPr sz="1200" spc="-5" dirty="0">
                <a:latin typeface="Times New Roman"/>
                <a:cs typeface="Times New Roman"/>
              </a:rPr>
              <a:t>sala, uscendo nella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per fare quello </a:t>
            </a:r>
            <a:r>
              <a:rPr sz="1200" dirty="0">
                <a:latin typeface="Times New Roman"/>
                <a:cs typeface="Times New Roman"/>
              </a:rPr>
              <a:t>che aveva deciso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compiere.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Quando gli altri apostoli videro </a:t>
            </a:r>
            <a:r>
              <a:rPr sz="1200" dirty="0">
                <a:latin typeface="Times New Roman"/>
                <a:cs typeface="Times New Roman"/>
              </a:rPr>
              <a:t>Giuda uscire in fretta dopo </a:t>
            </a:r>
            <a:r>
              <a:rPr sz="1200" spc="-5" dirty="0">
                <a:latin typeface="Times New Roman"/>
                <a:cs typeface="Times New Roman"/>
              </a:rPr>
              <a:t>che Gesù 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parlato, pensarono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andato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prendere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dell’altro cibo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cena o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altra </a:t>
            </a:r>
            <a:r>
              <a:rPr sz="1200" dirty="0">
                <a:latin typeface="Times New Roman"/>
                <a:cs typeface="Times New Roman"/>
              </a:rPr>
              <a:t>commissione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supponevano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portasse </a:t>
            </a:r>
            <a:r>
              <a:rPr sz="1200" dirty="0">
                <a:latin typeface="Times New Roman"/>
                <a:cs typeface="Times New Roman"/>
              </a:rPr>
              <a:t>ancora 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borsa.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(1941.4) 179:4.7 </a:t>
            </a:r>
            <a:r>
              <a:rPr sz="1200" spc="-5" dirty="0">
                <a:latin typeface="Times New Roman"/>
                <a:cs typeface="Times New Roman"/>
              </a:rPr>
              <a:t>Gesù sapeva che oramai </a:t>
            </a:r>
            <a:r>
              <a:rPr sz="1200" dirty="0">
                <a:latin typeface="Times New Roman"/>
                <a:cs typeface="Times New Roman"/>
              </a:rPr>
              <a:t>non c’era più nulla da </a:t>
            </a:r>
            <a:r>
              <a:rPr sz="1200" spc="-5" dirty="0">
                <a:latin typeface="Times New Roman"/>
                <a:cs typeface="Times New Roman"/>
              </a:rPr>
              <a:t>fare per </a:t>
            </a:r>
            <a:r>
              <a:rPr sz="1200" dirty="0">
                <a:latin typeface="Times New Roman"/>
                <a:cs typeface="Times New Roman"/>
              </a:rPr>
              <a:t>impedire a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tradire. Egli aveva cominciato con </a:t>
            </a:r>
            <a:r>
              <a:rPr sz="1200" dirty="0">
                <a:latin typeface="Times New Roman"/>
                <a:cs typeface="Times New Roman"/>
              </a:rPr>
              <a:t>dodici 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ne aveva undici.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scelto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di questi apostoli, e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tra quelli nominati dai suoi </a:t>
            </a:r>
            <a:r>
              <a:rPr sz="1200" spc="-5" dirty="0">
                <a:latin typeface="Times New Roman"/>
                <a:cs typeface="Times New Roman"/>
              </a:rPr>
              <a:t>apostoli  scelti </a:t>
            </a:r>
            <a:r>
              <a:rPr sz="1200" dirty="0">
                <a:latin typeface="Times New Roman"/>
                <a:cs typeface="Times New Roman"/>
              </a:rPr>
              <a:t>per primi, il </a:t>
            </a:r>
            <a:r>
              <a:rPr sz="1200" spc="-5" dirty="0">
                <a:latin typeface="Times New Roman"/>
                <a:cs typeface="Times New Roman"/>
              </a:rPr>
              <a:t>Maestro l’aveva accettato </a:t>
            </a:r>
            <a:r>
              <a:rPr sz="1200" dirty="0">
                <a:latin typeface="Times New Roman"/>
                <a:cs typeface="Times New Roman"/>
              </a:rPr>
              <a:t>e, fino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momento, aveva </a:t>
            </a:r>
            <a:r>
              <a:rPr sz="1200" dirty="0">
                <a:latin typeface="Times New Roman"/>
                <a:cs typeface="Times New Roman"/>
              </a:rPr>
              <a:t>fatto tutto il </a:t>
            </a:r>
            <a:r>
              <a:rPr sz="1200" spc="-5" dirty="0">
                <a:latin typeface="Times New Roman"/>
                <a:cs typeface="Times New Roman"/>
              </a:rPr>
              <a:t>possibile per santificarlo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salvarlo,  proprio </a:t>
            </a:r>
            <a:r>
              <a:rPr sz="1200" dirty="0">
                <a:latin typeface="Times New Roman"/>
                <a:cs typeface="Times New Roman"/>
              </a:rPr>
              <a:t>come aveva </a:t>
            </a:r>
            <a:r>
              <a:rPr sz="1200" spc="-5" dirty="0">
                <a:latin typeface="Times New Roman"/>
                <a:cs typeface="Times New Roman"/>
              </a:rPr>
              <a:t>lavorato </a:t>
            </a:r>
            <a:r>
              <a:rPr sz="1200" dirty="0">
                <a:latin typeface="Times New Roman"/>
                <a:cs typeface="Times New Roman"/>
              </a:rPr>
              <a:t>per la pace e la salvezza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17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(1941.5) 179:4.8 </a:t>
            </a:r>
            <a:r>
              <a:rPr sz="1200" spc="-5" dirty="0">
                <a:latin typeface="Times New Roman"/>
                <a:cs typeface="Times New Roman"/>
              </a:rPr>
              <a:t>Questa cena, con </a:t>
            </a:r>
            <a:r>
              <a:rPr sz="1200" dirty="0">
                <a:latin typeface="Times New Roman"/>
                <a:cs typeface="Times New Roman"/>
              </a:rPr>
              <a:t>i suoi episodi di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ed i toni </a:t>
            </a:r>
            <a:r>
              <a:rPr sz="1200" spc="-5" dirty="0">
                <a:latin typeface="Times New Roman"/>
                <a:cs typeface="Times New Roman"/>
              </a:rPr>
              <a:t>mitigati, fu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appello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disertore Giuda,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servì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nulla. Una </a:t>
            </a:r>
            <a:r>
              <a:rPr sz="1200" dirty="0">
                <a:latin typeface="Times New Roman"/>
                <a:cs typeface="Times New Roman"/>
              </a:rPr>
              <a:t>volta che l’amore 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morto, </a:t>
            </a:r>
            <a:r>
              <a:rPr sz="1200" spc="-5" dirty="0">
                <a:latin typeface="Times New Roman"/>
                <a:cs typeface="Times New Roman"/>
              </a:rPr>
              <a:t>l’avvertimento, </a:t>
            </a:r>
            <a:r>
              <a:rPr sz="1200" dirty="0">
                <a:latin typeface="Times New Roman"/>
                <a:cs typeface="Times New Roman"/>
              </a:rPr>
              <a:t>anche quando è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con il massimo </a:t>
            </a:r>
            <a:r>
              <a:rPr sz="1200" spc="-5" dirty="0">
                <a:latin typeface="Times New Roman"/>
                <a:cs typeface="Times New Roman"/>
              </a:rPr>
              <a:t>tatto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trasmesso nello  spirito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amichevole,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 intensifica solo </a:t>
            </a:r>
            <a:r>
              <a:rPr sz="1200" dirty="0">
                <a:latin typeface="Times New Roman"/>
                <a:cs typeface="Times New Roman"/>
              </a:rPr>
              <a:t>l’odio ed </a:t>
            </a:r>
            <a:r>
              <a:rPr sz="1200" spc="-5" dirty="0">
                <a:latin typeface="Times New Roman"/>
                <a:cs typeface="Times New Roman"/>
              </a:rPr>
              <a:t>accende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cattiva determinazione </a:t>
            </a:r>
            <a:r>
              <a:rPr sz="1200" dirty="0">
                <a:latin typeface="Times New Roman"/>
                <a:cs typeface="Times New Roman"/>
              </a:rPr>
              <a:t>a portare a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i propri  </a:t>
            </a:r>
            <a:r>
              <a:rPr sz="1200" spc="-5" dirty="0">
                <a:latin typeface="Times New Roman"/>
                <a:cs typeface="Times New Roman"/>
              </a:rPr>
              <a:t>progetti egoisti.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L’istituzione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cena del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ricordo</a:t>
            </a:r>
            <a:endParaRPr sz="1600">
              <a:latin typeface="Times New Roman"/>
              <a:cs typeface="Times New Roman"/>
            </a:endParaRPr>
          </a:p>
          <a:p>
            <a:pPr marL="88900" marR="723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(1941.6) 179:5.1 </a:t>
            </a:r>
            <a:r>
              <a:rPr sz="1200" spc="-5" dirty="0">
                <a:latin typeface="Times New Roman"/>
                <a:cs typeface="Times New Roman"/>
              </a:rPr>
              <a:t>Quando essi portarono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coppa </a:t>
            </a:r>
            <a:r>
              <a:rPr sz="1200" dirty="0">
                <a:latin typeface="Times New Roman"/>
                <a:cs typeface="Times New Roman"/>
              </a:rPr>
              <a:t>di vino, la </a:t>
            </a:r>
            <a:r>
              <a:rPr sz="1200" spc="-5" dirty="0">
                <a:latin typeface="Times New Roman"/>
                <a:cs typeface="Times New Roman"/>
              </a:rPr>
              <a:t>“coppa della benedizione”, egli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dal divano e, prendendo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coppa nelle </a:t>
            </a:r>
            <a:r>
              <a:rPr sz="1200" dirty="0">
                <a:latin typeface="Times New Roman"/>
                <a:cs typeface="Times New Roman"/>
              </a:rPr>
              <a:t>sue mani, la </a:t>
            </a:r>
            <a:r>
              <a:rPr sz="1200" spc="-5" dirty="0">
                <a:latin typeface="Times New Roman"/>
                <a:cs typeface="Times New Roman"/>
              </a:rPr>
              <a:t>benedisse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“Prendete questa coppa </a:t>
            </a:r>
            <a:r>
              <a:rPr sz="1200" dirty="0">
                <a:latin typeface="Times New Roman"/>
                <a:cs typeface="Times New Roman"/>
              </a:rPr>
              <a:t>e bevetene tutti. </a:t>
            </a:r>
            <a:r>
              <a:rPr sz="1200" spc="-5" dirty="0">
                <a:latin typeface="Times New Roman"/>
                <a:cs typeface="Times New Roman"/>
              </a:rPr>
              <a:t>Questa sarà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1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ricordo.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108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coppa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benedizione </a:t>
            </a:r>
            <a:r>
              <a:rPr sz="1200" dirty="0">
                <a:latin typeface="Times New Roman"/>
                <a:cs typeface="Times New Roman"/>
              </a:rPr>
              <a:t>di una nuova dispensazione di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di verità. </a:t>
            </a:r>
            <a:r>
              <a:rPr sz="1200" spc="-5" dirty="0">
                <a:latin typeface="Times New Roman"/>
                <a:cs typeface="Times New Roman"/>
              </a:rPr>
              <a:t>Essa sarà per </a:t>
            </a:r>
            <a:r>
              <a:rPr sz="1200" dirty="0">
                <a:latin typeface="Times New Roman"/>
                <a:cs typeface="Times New Roman"/>
              </a:rPr>
              <a:t>voi il </a:t>
            </a:r>
            <a:r>
              <a:rPr sz="1200" spc="-5" dirty="0">
                <a:latin typeface="Times New Roman"/>
                <a:cs typeface="Times New Roman"/>
              </a:rPr>
              <a:t>simbolo dell’effusione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 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divino. </a:t>
            </a:r>
            <a:r>
              <a:rPr sz="1200" dirty="0">
                <a:latin typeface="Times New Roman"/>
                <a:cs typeface="Times New Roman"/>
              </a:rPr>
              <a:t>Ed io non </a:t>
            </a:r>
            <a:r>
              <a:rPr sz="1200" spc="-5" dirty="0">
                <a:latin typeface="Times New Roman"/>
                <a:cs typeface="Times New Roman"/>
              </a:rPr>
              <a:t>berrò nuovamente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coppa con </a:t>
            </a:r>
            <a:r>
              <a:rPr sz="1200" dirty="0">
                <a:latin typeface="Times New Roman"/>
                <a:cs typeface="Times New Roman"/>
              </a:rPr>
              <a:t>voi 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berrò </a:t>
            </a:r>
            <a:r>
              <a:rPr sz="1200" dirty="0">
                <a:latin typeface="Times New Roman"/>
                <a:cs typeface="Times New Roman"/>
              </a:rPr>
              <a:t>nella  nuova </a:t>
            </a:r>
            <a:r>
              <a:rPr sz="1200" spc="-5" dirty="0">
                <a:latin typeface="Times New Roman"/>
                <a:cs typeface="Times New Roman"/>
              </a:rPr>
              <a:t>forma con </a:t>
            </a:r>
            <a:r>
              <a:rPr sz="1200" dirty="0">
                <a:latin typeface="Times New Roman"/>
                <a:cs typeface="Times New Roman"/>
              </a:rPr>
              <a:t>voi 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(1942.1) 179:5.2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intuirono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che 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stava per </a:t>
            </a:r>
            <a:r>
              <a:rPr sz="1200" spc="-5" dirty="0">
                <a:latin typeface="Times New Roman"/>
                <a:cs typeface="Times New Roman"/>
              </a:rPr>
              <a:t>accadere </a:t>
            </a:r>
            <a:r>
              <a:rPr sz="1200" dirty="0">
                <a:latin typeface="Times New Roman"/>
                <a:cs typeface="Times New Roman"/>
              </a:rPr>
              <a:t>mentre bevevano da </a:t>
            </a:r>
            <a:r>
              <a:rPr sz="1200" spc="-5" dirty="0">
                <a:latin typeface="Times New Roman"/>
                <a:cs typeface="Times New Roman"/>
              </a:rPr>
              <a:t>questa coppa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benedizione con </a:t>
            </a:r>
            <a:r>
              <a:rPr sz="1200" dirty="0">
                <a:latin typeface="Times New Roman"/>
                <a:cs typeface="Times New Roman"/>
              </a:rPr>
              <a:t>profondo </a:t>
            </a:r>
            <a:r>
              <a:rPr sz="1200" spc="-5" dirty="0">
                <a:latin typeface="Times New Roman"/>
                <a:cs typeface="Times New Roman"/>
              </a:rPr>
              <a:t>rispetto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silenzio.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vecchia Pasqua commemorava l’emersione dei loro padri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 </a:t>
            </a:r>
            <a:r>
              <a:rPr sz="1200" dirty="0">
                <a:latin typeface="Times New Roman"/>
                <a:cs typeface="Times New Roman"/>
              </a:rPr>
              <a:t>di schiavitù razziale </a:t>
            </a:r>
            <a:r>
              <a:rPr sz="1200" spc="-5" dirty="0">
                <a:latin typeface="Times New Roman"/>
                <a:cs typeface="Times New Roman"/>
              </a:rPr>
              <a:t>alla libertà individuale. 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stava istituendo </a:t>
            </a:r>
            <a:r>
              <a:rPr sz="1200" dirty="0">
                <a:latin typeface="Times New Roman"/>
                <a:cs typeface="Times New Roman"/>
              </a:rPr>
              <a:t>una nuova cena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ricordo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simbolo della nuova  dispensazione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l’individuo </a:t>
            </a:r>
            <a:r>
              <a:rPr sz="1200" spc="-5" dirty="0">
                <a:latin typeface="Times New Roman"/>
                <a:cs typeface="Times New Roman"/>
              </a:rPr>
              <a:t>asservito emerge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schiavitù del cerimonialismo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dell’egoismo alla gioia spirituale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e della comunione </a:t>
            </a:r>
            <a:r>
              <a:rPr sz="1200" spc="-5" dirty="0">
                <a:latin typeface="Times New Roman"/>
                <a:cs typeface="Times New Roman"/>
              </a:rPr>
              <a:t>dei figli del Dio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liberati dalla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(1942.2) 179:5.3 </a:t>
            </a:r>
            <a:r>
              <a:rPr sz="1200" spc="-5" dirty="0">
                <a:latin typeface="Times New Roman"/>
                <a:cs typeface="Times New Roman"/>
              </a:rPr>
              <a:t>Quando essi ebbero finito </a:t>
            </a:r>
            <a:r>
              <a:rPr sz="1200" dirty="0">
                <a:latin typeface="Times New Roman"/>
                <a:cs typeface="Times New Roman"/>
              </a:rPr>
              <a:t>di bere questa nuova </a:t>
            </a:r>
            <a:r>
              <a:rPr sz="1200" spc="-5" dirty="0">
                <a:latin typeface="Times New Roman"/>
                <a:cs typeface="Times New Roman"/>
              </a:rPr>
              <a:t>coppa </a:t>
            </a:r>
            <a:r>
              <a:rPr sz="1200" dirty="0">
                <a:latin typeface="Times New Roman"/>
                <a:cs typeface="Times New Roman"/>
              </a:rPr>
              <a:t>del ricordo, il </a:t>
            </a:r>
            <a:r>
              <a:rPr sz="1200" spc="-5" dirty="0">
                <a:latin typeface="Times New Roman"/>
                <a:cs typeface="Times New Roman"/>
              </a:rPr>
              <a:t>Maestro 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reso grazie, </a:t>
            </a:r>
            <a:r>
              <a:rPr sz="1200" dirty="0">
                <a:latin typeface="Times New Roman"/>
                <a:cs typeface="Times New Roman"/>
              </a:rPr>
              <a:t>lo  ruppe in pezzi e, </a:t>
            </a:r>
            <a:r>
              <a:rPr sz="1200" spc="-5" dirty="0">
                <a:latin typeface="Times New Roman"/>
                <a:cs typeface="Times New Roman"/>
              </a:rPr>
              <a:t>ordinando 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passarselo,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“Prendete questo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del ricordo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mangiatelo. 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 della vita.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è la vita </a:t>
            </a:r>
            <a:r>
              <a:rPr sz="1200" spc="-5" dirty="0">
                <a:latin typeface="Times New Roman"/>
                <a:cs typeface="Times New Roman"/>
              </a:rPr>
              <a:t>congiunta del Padre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dono.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del Padre, qual </a:t>
            </a:r>
            <a:r>
              <a:rPr sz="1200" dirty="0">
                <a:latin typeface="Times New Roman"/>
                <a:cs typeface="Times New Roman"/>
              </a:rPr>
              <a:t>è rivelata </a:t>
            </a:r>
            <a:r>
              <a:rPr sz="1200" spc="-5" dirty="0">
                <a:latin typeface="Times New Roman"/>
                <a:cs typeface="Times New Roman"/>
              </a:rPr>
              <a:t>nel  Figlio, </a:t>
            </a:r>
            <a:r>
              <a:rPr sz="1200" dirty="0">
                <a:latin typeface="Times New Roman"/>
                <a:cs typeface="Times New Roman"/>
              </a:rPr>
              <a:t>è in verità il pane di vita.” </a:t>
            </a:r>
            <a:r>
              <a:rPr sz="1200" spc="-5" dirty="0">
                <a:latin typeface="Times New Roman"/>
                <a:cs typeface="Times New Roman"/>
              </a:rPr>
              <a:t>Quando essi si </a:t>
            </a:r>
            <a:r>
              <a:rPr sz="1200" dirty="0">
                <a:latin typeface="Times New Roman"/>
                <a:cs typeface="Times New Roman"/>
              </a:rPr>
              <a:t>furono distribuiti il </a:t>
            </a:r>
            <a:r>
              <a:rPr sz="1200" spc="-5" dirty="0">
                <a:latin typeface="Times New Roman"/>
                <a:cs typeface="Times New Roman"/>
              </a:rPr>
              <a:t>pane del ricordo,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simbolo della parola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 </a:t>
            </a:r>
            <a:r>
              <a:rPr sz="1200" spc="-5" dirty="0">
                <a:latin typeface="Times New Roman"/>
                <a:cs typeface="Times New Roman"/>
              </a:rPr>
              <a:t>incarnata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carne mortale, </a:t>
            </a:r>
            <a:r>
              <a:rPr sz="1200" spc="-5" dirty="0">
                <a:latin typeface="Times New Roman"/>
                <a:cs typeface="Times New Roman"/>
              </a:rPr>
              <a:t>si sedettero </a:t>
            </a:r>
            <a:r>
              <a:rPr sz="1200" dirty="0">
                <a:latin typeface="Times New Roman"/>
                <a:cs typeface="Times New Roman"/>
              </a:rPr>
              <a:t>tutti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nuovo.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62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(1942.3) 179:5.4 </a:t>
            </a:r>
            <a:r>
              <a:rPr sz="1200" spc="-5" dirty="0">
                <a:latin typeface="Times New Roman"/>
                <a:cs typeface="Times New Roman"/>
              </a:rPr>
              <a:t>Istituendo questa cena del </a:t>
            </a:r>
            <a:r>
              <a:rPr sz="1200" dirty="0">
                <a:latin typeface="Times New Roman"/>
                <a:cs typeface="Times New Roman"/>
              </a:rPr>
              <a:t>ricordo, il </a:t>
            </a:r>
            <a:r>
              <a:rPr sz="1200" spc="-5" dirty="0">
                <a:latin typeface="Times New Roman"/>
                <a:cs typeface="Times New Roman"/>
              </a:rPr>
              <a:t>Maestro, com’era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sua abitudine, fece </a:t>
            </a:r>
            <a:r>
              <a:rPr sz="1200" dirty="0">
                <a:latin typeface="Times New Roman"/>
                <a:cs typeface="Times New Roman"/>
              </a:rPr>
              <a:t>ricorso a </a:t>
            </a:r>
            <a:r>
              <a:rPr sz="1200" spc="-5" dirty="0">
                <a:latin typeface="Times New Roman"/>
                <a:cs typeface="Times New Roman"/>
              </a:rPr>
              <a:t>parabole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simboli. Egli  impiegò dei </a:t>
            </a:r>
            <a:r>
              <a:rPr sz="1200" dirty="0">
                <a:latin typeface="Times New Roman"/>
                <a:cs typeface="Times New Roman"/>
              </a:rPr>
              <a:t>simboli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insegnare certe grandi verità </a:t>
            </a:r>
            <a:r>
              <a:rPr sz="1200" dirty="0">
                <a:latin typeface="Times New Roman"/>
                <a:cs typeface="Times New Roman"/>
              </a:rPr>
              <a:t>spirituali 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rendere </a:t>
            </a:r>
            <a:r>
              <a:rPr sz="1200" spc="-5" dirty="0">
                <a:latin typeface="Times New Roman"/>
                <a:cs typeface="Times New Roman"/>
              </a:rPr>
              <a:t>difficile ai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successori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attribuire delle </a:t>
            </a:r>
            <a:r>
              <a:rPr sz="1200" dirty="0">
                <a:latin typeface="Times New Roman"/>
                <a:cs typeface="Times New Roman"/>
              </a:rPr>
              <a:t>interpretazioni </a:t>
            </a:r>
            <a:r>
              <a:rPr sz="1200" spc="-5" dirty="0">
                <a:latin typeface="Times New Roman"/>
                <a:cs typeface="Times New Roman"/>
              </a:rPr>
              <a:t>precise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significati definiti alle sue parole.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egli cercò d’impedire </a:t>
            </a:r>
            <a:r>
              <a:rPr sz="1200" spc="5" dirty="0">
                <a:latin typeface="Times New Roman"/>
                <a:cs typeface="Times New Roman"/>
              </a:rPr>
              <a:t>alle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generazioni</a:t>
            </a: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cristallizzare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legare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significati </a:t>
            </a:r>
            <a:r>
              <a:rPr sz="1200" dirty="0">
                <a:latin typeface="Times New Roman"/>
                <a:cs typeface="Times New Roman"/>
              </a:rPr>
              <a:t>spirituali alle catene morte </a:t>
            </a:r>
            <a:r>
              <a:rPr sz="1200" spc="-5" dirty="0">
                <a:latin typeface="Times New Roman"/>
                <a:cs typeface="Times New Roman"/>
              </a:rPr>
              <a:t>delle tradizioni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dogmi.  </a:t>
            </a:r>
            <a:r>
              <a:rPr sz="1200" dirty="0">
                <a:latin typeface="Times New Roman"/>
                <a:cs typeface="Times New Roman"/>
              </a:rPr>
              <a:t>Stabilendo </a:t>
            </a:r>
            <a:r>
              <a:rPr sz="1200" spc="-5" dirty="0">
                <a:latin typeface="Times New Roman"/>
                <a:cs typeface="Times New Roman"/>
              </a:rPr>
              <a:t>l’unica cerimonia,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sacramento, associata all’intera missione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vita, Gesù ebbe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suggerire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impegnarsi in </a:t>
            </a:r>
            <a:r>
              <a:rPr sz="1200" i="1" spc="-5" dirty="0">
                <a:latin typeface="Times New Roman"/>
                <a:cs typeface="Times New Roman"/>
              </a:rPr>
              <a:t>definizioni precise.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distruggere il concetto individuale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468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114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stabilendo </a:t>
            </a:r>
            <a:r>
              <a:rPr sz="1200" dirty="0">
                <a:latin typeface="Times New Roman"/>
                <a:cs typeface="Times New Roman"/>
              </a:rPr>
              <a:t>una forma </a:t>
            </a:r>
            <a:r>
              <a:rPr sz="1200" spc="-5" dirty="0">
                <a:latin typeface="Times New Roman"/>
                <a:cs typeface="Times New Roman"/>
              </a:rPr>
              <a:t>precisa;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desiderava limitare l’immaginazione spirituale del credente comprimendola </a:t>
            </a:r>
            <a:r>
              <a:rPr sz="1200" dirty="0">
                <a:latin typeface="Times New Roman"/>
                <a:cs typeface="Times New Roman"/>
              </a:rPr>
              <a:t>formalmente.  </a:t>
            </a:r>
            <a:r>
              <a:rPr sz="1200" spc="-5" dirty="0">
                <a:latin typeface="Times New Roman"/>
                <a:cs typeface="Times New Roman"/>
              </a:rPr>
              <a:t>Egli cercava </a:t>
            </a:r>
            <a:r>
              <a:rPr sz="1200" dirty="0">
                <a:latin typeface="Times New Roman"/>
                <a:cs typeface="Times New Roman"/>
              </a:rPr>
              <a:t>piuttosto di </a:t>
            </a:r>
            <a:r>
              <a:rPr sz="1200" spc="-5" dirty="0">
                <a:latin typeface="Times New Roman"/>
                <a:cs typeface="Times New Roman"/>
              </a:rPr>
              <a:t>rendere libera </a:t>
            </a:r>
            <a:r>
              <a:rPr sz="1200" dirty="0">
                <a:latin typeface="Times New Roman"/>
                <a:cs typeface="Times New Roman"/>
              </a:rPr>
              <a:t>l’anima umana </a:t>
            </a:r>
            <a:r>
              <a:rPr sz="1200" spc="-5" dirty="0">
                <a:latin typeface="Times New Roman"/>
                <a:cs typeface="Times New Roman"/>
              </a:rPr>
              <a:t>rinata sulle ali </a:t>
            </a:r>
            <a:r>
              <a:rPr sz="1200" dirty="0">
                <a:latin typeface="Times New Roman"/>
                <a:cs typeface="Times New Roman"/>
              </a:rPr>
              <a:t>gioiose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spirituale nuova 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(1942.4) 179:5.5 </a:t>
            </a:r>
            <a:r>
              <a:rPr sz="1200" spc="-5" dirty="0">
                <a:latin typeface="Times New Roman"/>
                <a:cs typeface="Times New Roman"/>
              </a:rPr>
              <a:t>Nonostante lo sforzo del Maestro </a:t>
            </a:r>
            <a:r>
              <a:rPr sz="1200" dirty="0">
                <a:latin typeface="Times New Roman"/>
                <a:cs typeface="Times New Roman"/>
              </a:rPr>
              <a:t>d’istituire </a:t>
            </a:r>
            <a:r>
              <a:rPr sz="1200" spc="-5" dirty="0">
                <a:latin typeface="Times New Roman"/>
                <a:cs typeface="Times New Roman"/>
              </a:rPr>
              <a:t>così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sacramento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ricordo,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vennero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lui  </a:t>
            </a:r>
            <a:r>
              <a:rPr sz="1200" spc="-5" dirty="0">
                <a:latin typeface="Times New Roman"/>
                <a:cs typeface="Times New Roman"/>
              </a:rPr>
              <a:t>nei secoli successivi badarono </a:t>
            </a:r>
            <a:r>
              <a:rPr sz="1200" dirty="0">
                <a:latin typeface="Times New Roman"/>
                <a:cs typeface="Times New Roman"/>
              </a:rPr>
              <a:t>a che il </a:t>
            </a:r>
            <a:r>
              <a:rPr sz="1200" spc="-5" dirty="0">
                <a:latin typeface="Times New Roman"/>
                <a:cs typeface="Times New Roman"/>
              </a:rPr>
              <a:t>suo espresso desiderio fosse </a:t>
            </a:r>
            <a:r>
              <a:rPr sz="1200" dirty="0">
                <a:latin typeface="Times New Roman"/>
                <a:cs typeface="Times New Roman"/>
              </a:rPr>
              <a:t>efficacemente </a:t>
            </a:r>
            <a:r>
              <a:rPr sz="1200" spc="-5" dirty="0">
                <a:latin typeface="Times New Roman"/>
                <a:cs typeface="Times New Roman"/>
              </a:rPr>
              <a:t>contrastato, </a:t>
            </a:r>
            <a:r>
              <a:rPr sz="1200" dirty="0">
                <a:latin typeface="Times New Roman"/>
                <a:cs typeface="Times New Roman"/>
              </a:rPr>
              <a:t>riducendo il </a:t>
            </a:r>
            <a:r>
              <a:rPr sz="1200" spc="-5" dirty="0">
                <a:latin typeface="Times New Roman"/>
                <a:cs typeface="Times New Roman"/>
              </a:rPr>
              <a:t>suo semplice simbolismo 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quell’ultima sera nella carne </a:t>
            </a:r>
            <a:r>
              <a:rPr sz="1200" dirty="0">
                <a:latin typeface="Times New Roman"/>
                <a:cs typeface="Times New Roman"/>
              </a:rPr>
              <a:t>a delle </a:t>
            </a:r>
            <a:r>
              <a:rPr sz="1200" spc="-5" dirty="0">
                <a:latin typeface="Times New Roman"/>
                <a:cs typeface="Times New Roman"/>
              </a:rPr>
              <a:t>interpretazioni rigorose </a:t>
            </a:r>
            <a:r>
              <a:rPr sz="1200" dirty="0">
                <a:latin typeface="Times New Roman"/>
                <a:cs typeface="Times New Roman"/>
              </a:rPr>
              <a:t>e sottoponendolo alla </a:t>
            </a:r>
            <a:r>
              <a:rPr sz="1200" spc="-5" dirty="0">
                <a:latin typeface="Times New Roman"/>
                <a:cs typeface="Times New Roman"/>
              </a:rPr>
              <a:t>precisione quasi </a:t>
            </a:r>
            <a:r>
              <a:rPr sz="1200" dirty="0">
                <a:latin typeface="Times New Roman"/>
                <a:cs typeface="Times New Roman"/>
              </a:rPr>
              <a:t>matematica di una  </a:t>
            </a:r>
            <a:r>
              <a:rPr sz="1200" spc="-5" dirty="0">
                <a:latin typeface="Times New Roman"/>
                <a:cs typeface="Times New Roman"/>
              </a:rPr>
              <a:t>formula fissa. 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nessuno è </a:t>
            </a:r>
            <a:r>
              <a:rPr sz="1200" spc="-5" dirty="0">
                <a:latin typeface="Times New Roman"/>
                <a:cs typeface="Times New Roman"/>
              </a:rPr>
              <a:t>divenuto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standardizzato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tradizione.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9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(1942.5) 179:5.6 </a:t>
            </a:r>
            <a:r>
              <a:rPr sz="1200" spc="-5" dirty="0">
                <a:latin typeface="Times New Roman"/>
                <a:cs typeface="Times New Roman"/>
              </a:rPr>
              <a:t>Questa cena del ricordo, quando </a:t>
            </a:r>
            <a:r>
              <a:rPr sz="1200" dirty="0">
                <a:latin typeface="Times New Roman"/>
                <a:cs typeface="Times New Roman"/>
              </a:rPr>
              <a:t>vi partecipano coloro </a:t>
            </a:r>
            <a:r>
              <a:rPr sz="1200" spc="-5" dirty="0">
                <a:latin typeface="Times New Roman"/>
                <a:cs typeface="Times New Roman"/>
              </a:rPr>
              <a:t>che credono nel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conoscono Dio, non ha bisogno di  </a:t>
            </a:r>
            <a:r>
              <a:rPr sz="1200" spc="-5" dirty="0">
                <a:latin typeface="Times New Roman"/>
                <a:cs typeface="Times New Roman"/>
              </a:rPr>
              <a:t>essere associata ad alcun </a:t>
            </a:r>
            <a:r>
              <a:rPr sz="1200" dirty="0">
                <a:latin typeface="Times New Roman"/>
                <a:cs typeface="Times New Roman"/>
              </a:rPr>
              <a:t>simbolismo di </a:t>
            </a:r>
            <a:r>
              <a:rPr sz="1200" spc="-5" dirty="0">
                <a:latin typeface="Times New Roman"/>
                <a:cs typeface="Times New Roman"/>
              </a:rPr>
              <a:t>puerili errate interpretazioni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significato della presenza </a:t>
            </a:r>
            <a:r>
              <a:rPr sz="1200" spc="-5" dirty="0">
                <a:latin typeface="Times New Roman"/>
                <a:cs typeface="Times New Roman"/>
              </a:rPr>
              <a:t>divina, perché </a:t>
            </a:r>
            <a:r>
              <a:rPr sz="1200" dirty="0">
                <a:latin typeface="Times New Roman"/>
                <a:cs typeface="Times New Roman"/>
              </a:rPr>
              <a:t>in tutte  </a:t>
            </a:r>
            <a:r>
              <a:rPr sz="1200" spc="-5" dirty="0">
                <a:latin typeface="Times New Roman"/>
                <a:cs typeface="Times New Roman"/>
              </a:rPr>
              <a:t>queste occasioni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realmente presente.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ricordo è l’incontro </a:t>
            </a:r>
            <a:r>
              <a:rPr sz="1200" spc="-5" dirty="0">
                <a:latin typeface="Times New Roman"/>
                <a:cs typeface="Times New Roman"/>
              </a:rPr>
              <a:t>simbolico del credente con Micael. Quando </a:t>
            </a:r>
            <a:r>
              <a:rPr sz="1200" dirty="0">
                <a:latin typeface="Times New Roman"/>
                <a:cs typeface="Times New Roman"/>
              </a:rPr>
              <a:t>voi  divenite in tal </a:t>
            </a:r>
            <a:r>
              <a:rPr sz="1200" spc="-5" dirty="0">
                <a:latin typeface="Times New Roman"/>
                <a:cs typeface="Times New Roman"/>
              </a:rPr>
              <a:t>modo coscienti </a:t>
            </a:r>
            <a:r>
              <a:rPr sz="1200" dirty="0">
                <a:latin typeface="Times New Roman"/>
                <a:cs typeface="Times New Roman"/>
              </a:rPr>
              <a:t>in spirito,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effettivamente presente,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fraternizza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interiore di  </a:t>
            </a:r>
            <a:r>
              <a:rPr sz="1200" spc="-5" dirty="0">
                <a:latin typeface="Times New Roman"/>
                <a:cs typeface="Times New Roman"/>
              </a:rPr>
              <a:t>suo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3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(1942.6) 179:5.7 </a:t>
            </a:r>
            <a:r>
              <a:rPr sz="1200" spc="-5" dirty="0">
                <a:latin typeface="Times New Roman"/>
                <a:cs typeface="Times New Roman"/>
              </a:rPr>
              <a:t>Dopo che essi ebbero meditato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alcuni istanti, Gesù proseguì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dire: </a:t>
            </a:r>
            <a:r>
              <a:rPr sz="1200" dirty="0">
                <a:latin typeface="Times New Roman"/>
                <a:cs typeface="Times New Roman"/>
              </a:rPr>
              <a:t>“Quando </a:t>
            </a:r>
            <a:r>
              <a:rPr sz="1200" spc="-5" dirty="0">
                <a:latin typeface="Times New Roman"/>
                <a:cs typeface="Times New Roman"/>
              </a:rPr>
              <a:t>farete queste cose, ricordatevi </a:t>
            </a:r>
            <a:r>
              <a:rPr sz="1200" dirty="0">
                <a:latin typeface="Times New Roman"/>
                <a:cs typeface="Times New Roman"/>
              </a:rPr>
              <a:t>della 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tra di voi e rallegratevi che io stia </a:t>
            </a:r>
            <a:r>
              <a:rPr sz="1200" spc="-5" dirty="0">
                <a:latin typeface="Times New Roman"/>
                <a:cs typeface="Times New Roman"/>
              </a:rPr>
              <a:t>continuando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con </a:t>
            </a:r>
            <a:r>
              <a:rPr sz="1200" dirty="0">
                <a:latin typeface="Times New Roman"/>
                <a:cs typeface="Times New Roman"/>
              </a:rPr>
              <a:t>voi e a </a:t>
            </a:r>
            <a:r>
              <a:rPr sz="1200" spc="-5" dirty="0">
                <a:latin typeface="Times New Roman"/>
                <a:cs typeface="Times New Roman"/>
              </a:rPr>
              <a:t>servire tramite </a:t>
            </a:r>
            <a:r>
              <a:rPr sz="1200" dirty="0">
                <a:latin typeface="Times New Roman"/>
                <a:cs typeface="Times New Roman"/>
              </a:rPr>
              <a:t>voi.  Come individui, non </a:t>
            </a:r>
            <a:r>
              <a:rPr sz="1200" spc="-5" dirty="0">
                <a:latin typeface="Times New Roman"/>
                <a:cs typeface="Times New Roman"/>
              </a:rPr>
              <a:t>litigate </a:t>
            </a:r>
            <a:r>
              <a:rPr sz="1200" dirty="0">
                <a:latin typeface="Times New Roman"/>
                <a:cs typeface="Times New Roman"/>
              </a:rPr>
              <a:t>tra di voi </a:t>
            </a:r>
            <a:r>
              <a:rPr sz="1200" spc="-5" dirty="0">
                <a:latin typeface="Times New Roman"/>
                <a:cs typeface="Times New Roman"/>
              </a:rPr>
              <a:t>su chi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grande. </a:t>
            </a:r>
            <a:r>
              <a:rPr sz="1200" dirty="0">
                <a:latin typeface="Times New Roman"/>
                <a:cs typeface="Times New Roman"/>
              </a:rPr>
              <a:t>Siate tutti </a:t>
            </a:r>
            <a:r>
              <a:rPr sz="1200" spc="-5" dirty="0">
                <a:latin typeface="Times New Roman"/>
                <a:cs typeface="Times New Roman"/>
              </a:rPr>
              <a:t>come fratelli.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crescerà al </a:t>
            </a:r>
            <a:r>
              <a:rPr sz="1200" spc="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inglobare grandi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astenetevi </a:t>
            </a:r>
            <a:r>
              <a:rPr sz="1200" spc="-5" dirty="0">
                <a:latin typeface="Times New Roman"/>
                <a:cs typeface="Times New Roman"/>
              </a:rPr>
              <a:t>similmente dal lottare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grandezza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 cercare degli onori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gruppi.”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38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(1943.1) 179:5.8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grandioso avvenimento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luogo nella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al piano superiore </a:t>
            </a:r>
            <a:r>
              <a:rPr sz="1200" dirty="0">
                <a:latin typeface="Times New Roman"/>
                <a:cs typeface="Times New Roman"/>
              </a:rPr>
              <a:t>di un amico. Non vi fu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forma sacra o  </a:t>
            </a:r>
            <a:r>
              <a:rPr sz="1200" spc="-5" dirty="0">
                <a:latin typeface="Times New Roman"/>
                <a:cs typeface="Times New Roman"/>
              </a:rPr>
              <a:t>consacrazione cerimoniale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ricordo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istituita senza </a:t>
            </a:r>
            <a:r>
              <a:rPr sz="1200" spc="-5" dirty="0">
                <a:latin typeface="Times New Roman"/>
                <a:cs typeface="Times New Roman"/>
              </a:rPr>
              <a:t>approvazione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ecclesiastica.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5780" cy="14370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(1943.2) 179:5.9 </a:t>
            </a:r>
            <a:r>
              <a:rPr sz="1200" spc="-5" dirty="0">
                <a:latin typeface="Times New Roman"/>
                <a:cs typeface="Times New Roman"/>
              </a:rPr>
              <a:t>Dopo che Gesù ebbe </a:t>
            </a:r>
            <a:r>
              <a:rPr sz="1200" dirty="0">
                <a:latin typeface="Times New Roman"/>
                <a:cs typeface="Times New Roman"/>
              </a:rPr>
              <a:t>istituito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 del </a:t>
            </a:r>
            <a:r>
              <a:rPr sz="1200" dirty="0">
                <a:latin typeface="Times New Roman"/>
                <a:cs typeface="Times New Roman"/>
              </a:rPr>
              <a:t>ricordo,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agli apostoli: </a:t>
            </a:r>
            <a:r>
              <a:rPr sz="1200" spc="-5" dirty="0">
                <a:latin typeface="Times New Roman"/>
                <a:cs typeface="Times New Roman"/>
              </a:rPr>
              <a:t>“Tutte </a:t>
            </a:r>
            <a:r>
              <a:rPr sz="1200" dirty="0">
                <a:latin typeface="Times New Roman"/>
                <a:cs typeface="Times New Roman"/>
              </a:rPr>
              <a:t>le volte </a:t>
            </a:r>
            <a:r>
              <a:rPr sz="1200" spc="-5" dirty="0">
                <a:latin typeface="Times New Roman"/>
                <a:cs typeface="Times New Roman"/>
              </a:rPr>
              <a:t>che farete questo, fatelo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memoria </a:t>
            </a:r>
            <a:r>
              <a:rPr sz="1200" dirty="0">
                <a:latin typeface="Times New Roman"/>
                <a:cs typeface="Times New Roman"/>
              </a:rPr>
              <a:t>di me. E quando vi </a:t>
            </a:r>
            <a:r>
              <a:rPr sz="1200" spc="-5" dirty="0">
                <a:latin typeface="Times New Roman"/>
                <a:cs typeface="Times New Roman"/>
              </a:rPr>
              <a:t>ricorderete </a:t>
            </a:r>
            <a:r>
              <a:rPr sz="1200" dirty="0">
                <a:latin typeface="Times New Roman"/>
                <a:cs typeface="Times New Roman"/>
              </a:rPr>
              <a:t>di me, </a:t>
            </a:r>
            <a:r>
              <a:rPr sz="1200" spc="-5" dirty="0">
                <a:latin typeface="Times New Roman"/>
                <a:cs typeface="Times New Roman"/>
              </a:rPr>
              <a:t>riandate prima alla </a:t>
            </a:r>
            <a:r>
              <a:rPr sz="1200" dirty="0">
                <a:latin typeface="Times New Roman"/>
                <a:cs typeface="Times New Roman"/>
              </a:rPr>
              <a:t>mia vita </a:t>
            </a:r>
            <a:r>
              <a:rPr sz="1200" spc="-5" dirty="0">
                <a:latin typeface="Times New Roman"/>
                <a:cs typeface="Times New Roman"/>
              </a:rPr>
              <a:t>nella carne, ricordatevi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 voi,  e poi, per mezzo </a:t>
            </a:r>
            <a:r>
              <a:rPr sz="1200" spc="-5" dirty="0">
                <a:latin typeface="Times New Roman"/>
                <a:cs typeface="Times New Roman"/>
              </a:rPr>
              <a:t>della fede, discernete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cenerete </a:t>
            </a:r>
            <a:r>
              <a:rPr sz="1200" dirty="0">
                <a:latin typeface="Times New Roman"/>
                <a:cs typeface="Times New Roman"/>
              </a:rPr>
              <a:t>tutti un </a:t>
            </a:r>
            <a:r>
              <a:rPr sz="1200" spc="-5" dirty="0">
                <a:latin typeface="Times New Roman"/>
                <a:cs typeface="Times New Roman"/>
              </a:rPr>
              <a:t>giorno 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5" dirty="0">
                <a:latin typeface="Times New Roman"/>
                <a:cs typeface="Times New Roman"/>
              </a:rPr>
              <a:t>Pasqua </a:t>
            </a:r>
            <a:r>
              <a:rPr sz="1200" spc="-5" dirty="0">
                <a:latin typeface="Times New Roman"/>
                <a:cs typeface="Times New Roman"/>
              </a:rPr>
              <a:t>che  lascio </a:t>
            </a:r>
            <a:r>
              <a:rPr sz="1200" dirty="0">
                <a:latin typeface="Times New Roman"/>
                <a:cs typeface="Times New Roman"/>
              </a:rPr>
              <a:t>a voi, il </a:t>
            </a:r>
            <a:r>
              <a:rPr sz="1200" spc="-5" dirty="0">
                <a:latin typeface="Times New Roman"/>
                <a:cs typeface="Times New Roman"/>
              </a:rPr>
              <a:t>ricordo stesso </a:t>
            </a:r>
            <a:r>
              <a:rPr sz="1200" dirty="0">
                <a:latin typeface="Times New Roman"/>
                <a:cs typeface="Times New Roman"/>
              </a:rPr>
              <a:t>della mia vita 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la parola di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 amore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l’effusione del </a:t>
            </a:r>
            <a:r>
              <a:rPr sz="1200" spc="5" dirty="0">
                <a:latin typeface="Times New Roman"/>
                <a:cs typeface="Times New Roman"/>
              </a:rPr>
              <a:t>mio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su </a:t>
            </a:r>
            <a:r>
              <a:rPr sz="1200" dirty="0">
                <a:latin typeface="Times New Roman"/>
                <a:cs typeface="Times New Roman"/>
              </a:rPr>
              <a:t>tutta la</a:t>
            </a:r>
            <a:r>
              <a:rPr sz="1200" spc="-5" dirty="0">
                <a:latin typeface="Times New Roman"/>
                <a:cs typeface="Times New Roman"/>
              </a:rPr>
              <a:t> carne.”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49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(1943.3) 179:5.10 </a:t>
            </a:r>
            <a:r>
              <a:rPr sz="1200" dirty="0">
                <a:latin typeface="Times New Roman"/>
                <a:cs typeface="Times New Roman"/>
              </a:rPr>
              <a:t>E poi essi </a:t>
            </a:r>
            <a:r>
              <a:rPr sz="1200" spc="-5" dirty="0">
                <a:latin typeface="Times New Roman"/>
                <a:cs typeface="Times New Roman"/>
              </a:rPr>
              <a:t>terminarono questa </a:t>
            </a:r>
            <a:r>
              <a:rPr sz="1200" dirty="0">
                <a:latin typeface="Times New Roman"/>
                <a:cs typeface="Times New Roman"/>
              </a:rPr>
              <a:t>celebrazione </a:t>
            </a:r>
            <a:r>
              <a:rPr sz="1200" spc="-5" dirty="0">
                <a:latin typeface="Times New Roman"/>
                <a:cs typeface="Times New Roman"/>
              </a:rPr>
              <a:t>dell’antica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incruenta Pasqua,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l’inaugurazione della  </a:t>
            </a:r>
            <a:r>
              <a:rPr sz="1200" dirty="0">
                <a:latin typeface="Times New Roman"/>
                <a:cs typeface="Times New Roman"/>
              </a:rPr>
              <a:t>nuova cena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ricordo, </a:t>
            </a:r>
            <a:r>
              <a:rPr sz="1200" spc="-5" dirty="0">
                <a:latin typeface="Times New Roman"/>
                <a:cs typeface="Times New Roman"/>
              </a:rPr>
              <a:t>cantando </a:t>
            </a:r>
            <a:r>
              <a:rPr sz="1200" dirty="0">
                <a:latin typeface="Times New Roman"/>
                <a:cs typeface="Times New Roman"/>
              </a:rPr>
              <a:t>tutti insieme il </a:t>
            </a:r>
            <a:r>
              <a:rPr sz="1200" spc="-5" dirty="0">
                <a:latin typeface="Times New Roman"/>
                <a:cs typeface="Times New Roman"/>
              </a:rPr>
              <a:t>Salmo centodiciotto.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05257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discorso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addio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01659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67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(1944.1) 180:0.1 </a:t>
            </a:r>
            <a:r>
              <a:rPr sz="1200" spc="-5" dirty="0">
                <a:latin typeface="Times New Roman"/>
                <a:cs typeface="Times New Roman"/>
              </a:rPr>
              <a:t>DOPO aver cantato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Salmo alla conclusione dell’Ultima Cena, gli apostoli pensarono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intendesse </a:t>
            </a:r>
            <a:r>
              <a:rPr sz="1200" spc="-5" dirty="0">
                <a:latin typeface="Times New Roman"/>
                <a:cs typeface="Times New Roman"/>
              </a:rPr>
              <a:t>ritornare  immediatamente al </a:t>
            </a:r>
            <a:r>
              <a:rPr sz="1200" dirty="0">
                <a:latin typeface="Times New Roman"/>
                <a:cs typeface="Times New Roman"/>
              </a:rPr>
              <a:t>campo, ma </a:t>
            </a:r>
            <a:r>
              <a:rPr sz="1200" spc="-5" dirty="0">
                <a:latin typeface="Times New Roman"/>
                <a:cs typeface="Times New Roman"/>
              </a:rPr>
              <a:t>egli fece segno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sedessero.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(1944.2) 180:0.2 </a:t>
            </a:r>
            <a:r>
              <a:rPr sz="1200" spc="-5" dirty="0">
                <a:latin typeface="Times New Roman"/>
                <a:cs typeface="Times New Roman"/>
              </a:rPr>
              <a:t>“Vi ricordate bene quando </a:t>
            </a:r>
            <a:r>
              <a:rPr sz="1200" dirty="0">
                <a:latin typeface="Times New Roman"/>
                <a:cs typeface="Times New Roman"/>
              </a:rPr>
              <a:t>vi ho mandato in </a:t>
            </a:r>
            <a:r>
              <a:rPr sz="1200" spc="-5" dirty="0">
                <a:latin typeface="Times New Roman"/>
                <a:cs typeface="Times New Roman"/>
              </a:rPr>
              <a:t>missione senza </a:t>
            </a:r>
            <a:r>
              <a:rPr sz="1200" dirty="0">
                <a:latin typeface="Times New Roman"/>
                <a:cs typeface="Times New Roman"/>
              </a:rPr>
              <a:t>borsa né </a:t>
            </a:r>
            <a:r>
              <a:rPr sz="1200" spc="-5" dirty="0">
                <a:latin typeface="Times New Roman"/>
                <a:cs typeface="Times New Roman"/>
              </a:rPr>
              <a:t>bisaccia </a:t>
            </a:r>
            <a:r>
              <a:rPr sz="1200" dirty="0">
                <a:latin typeface="Times New Roman"/>
                <a:cs typeface="Times New Roman"/>
              </a:rPr>
              <a:t>e vi ho anche </a:t>
            </a:r>
            <a:r>
              <a:rPr sz="1200" spc="-5" dirty="0">
                <a:latin typeface="Times New Roman"/>
                <a:cs typeface="Times New Roman"/>
              </a:rPr>
              <a:t>raccomandato </a:t>
            </a:r>
            <a:r>
              <a:rPr sz="1200" dirty="0">
                <a:latin typeface="Times New Roman"/>
                <a:cs typeface="Times New Roman"/>
              </a:rPr>
              <a:t>di non  </a:t>
            </a:r>
            <a:r>
              <a:rPr sz="1200" spc="-5" dirty="0">
                <a:latin typeface="Times New Roman"/>
                <a:cs typeface="Times New Roman"/>
              </a:rPr>
              <a:t>portare con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veste di </a:t>
            </a:r>
            <a:r>
              <a:rPr sz="1200" spc="-5" dirty="0">
                <a:latin typeface="Times New Roman"/>
                <a:cs typeface="Times New Roman"/>
              </a:rPr>
              <a:t>ricambio.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ricorderete </a:t>
            </a:r>
            <a:r>
              <a:rPr sz="1200" dirty="0">
                <a:latin typeface="Times New Roman"/>
                <a:cs typeface="Times New Roman"/>
              </a:rPr>
              <a:t>tutti che non vi è </a:t>
            </a:r>
            <a:r>
              <a:rPr sz="1200" spc="-5" dirty="0">
                <a:latin typeface="Times New Roman"/>
                <a:cs typeface="Times New Roman"/>
              </a:rPr>
              <a:t>mancato </a:t>
            </a:r>
            <a:r>
              <a:rPr sz="1200" dirty="0">
                <a:latin typeface="Times New Roman"/>
                <a:cs typeface="Times New Roman"/>
              </a:rPr>
              <a:t>nulla.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ora sono </a:t>
            </a:r>
            <a:r>
              <a:rPr sz="1200" spc="-5" dirty="0">
                <a:latin typeface="Times New Roman"/>
                <a:cs typeface="Times New Roman"/>
              </a:rPr>
              <a:t>sopraggiunti tempi difficili. 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potrete </a:t>
            </a:r>
            <a:r>
              <a:rPr sz="1200" dirty="0">
                <a:latin typeface="Times New Roman"/>
                <a:cs typeface="Times New Roman"/>
              </a:rPr>
              <a:t>più contare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buona volontà delle </a:t>
            </a:r>
            <a:r>
              <a:rPr sz="1200" spc="-5" dirty="0">
                <a:latin typeface="Times New Roman"/>
                <a:cs typeface="Times New Roman"/>
              </a:rPr>
              <a:t>folle. D’ora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ha una borsa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porti con </a:t>
            </a:r>
            <a:r>
              <a:rPr sz="1200" spc="-5" dirty="0">
                <a:latin typeface="Times New Roman"/>
                <a:cs typeface="Times New Roman"/>
              </a:rPr>
              <a:t>sé. Quando andrete </a:t>
            </a:r>
            <a:r>
              <a:rPr sz="1200" spc="10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 a proclamare questo </a:t>
            </a:r>
            <a:r>
              <a:rPr sz="1200" spc="-5" dirty="0">
                <a:latin typeface="Times New Roman"/>
                <a:cs typeface="Times New Roman"/>
              </a:rPr>
              <a:t>vangelo, prendete </a:t>
            </a:r>
            <a:r>
              <a:rPr sz="1200" dirty="0">
                <a:latin typeface="Times New Roman"/>
                <a:cs typeface="Times New Roman"/>
              </a:rPr>
              <a:t>tante provviste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quante vi </a:t>
            </a:r>
            <a:r>
              <a:rPr sz="1200" spc="-5" dirty="0">
                <a:latin typeface="Times New Roman"/>
                <a:cs typeface="Times New Roman"/>
              </a:rPr>
              <a:t>sembrerà </a:t>
            </a:r>
            <a:r>
              <a:rPr sz="1200" dirty="0">
                <a:latin typeface="Times New Roman"/>
                <a:cs typeface="Times New Roman"/>
              </a:rPr>
              <a:t>più opportuno.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apparirà </a:t>
            </a:r>
            <a:r>
              <a:rPr sz="1200" dirty="0">
                <a:latin typeface="Times New Roman"/>
                <a:cs typeface="Times New Roman"/>
              </a:rPr>
              <a:t>prima di un </a:t>
            </a:r>
            <a:r>
              <a:rPr sz="1200" spc="-5" dirty="0">
                <a:latin typeface="Times New Roman"/>
                <a:cs typeface="Times New Roman"/>
              </a:rPr>
              <a:t>certo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9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(1944.3) 180:0.3 </a:t>
            </a:r>
            <a:r>
              <a:rPr sz="1200" spc="-5" dirty="0">
                <a:latin typeface="Times New Roman"/>
                <a:cs typeface="Times New Roman"/>
              </a:rPr>
              <a:t>“È giunta l’ora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glorificato,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Padre sarà glorificato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miei, io </a:t>
            </a:r>
            <a:r>
              <a:rPr sz="1200" spc="-5" dirty="0">
                <a:latin typeface="Times New Roman"/>
                <a:cs typeface="Times New Roman"/>
              </a:rPr>
              <a:t>sarò con 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poco. Presto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cercherete,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troverete, perché </a:t>
            </a:r>
            <a:r>
              <a:rPr sz="1200" dirty="0">
                <a:latin typeface="Times New Roman"/>
                <a:cs typeface="Times New Roman"/>
              </a:rPr>
              <a:t>sto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dove voi non </a:t>
            </a:r>
            <a:r>
              <a:rPr sz="1200" spc="-5" dirty="0">
                <a:latin typeface="Times New Roman"/>
                <a:cs typeface="Times New Roman"/>
              </a:rPr>
              <a:t>potete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momento venire.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avrete </a:t>
            </a:r>
            <a:r>
              <a:rPr sz="1200" dirty="0">
                <a:latin typeface="Times New Roman"/>
                <a:cs typeface="Times New Roman"/>
              </a:rPr>
              <a:t>terminato la vostra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sulla terra come io ho </a:t>
            </a:r>
            <a:r>
              <a:rPr sz="1200" spc="-5" dirty="0">
                <a:latin typeface="Times New Roman"/>
                <a:cs typeface="Times New Roman"/>
              </a:rPr>
              <a:t>ora terminato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mia, allora verrete </a:t>
            </a:r>
            <a:r>
              <a:rPr sz="1200" dirty="0">
                <a:latin typeface="Times New Roman"/>
                <a:cs typeface="Times New Roman"/>
              </a:rPr>
              <a:t>da me, </a:t>
            </a:r>
            <a:r>
              <a:rPr sz="1200" spc="-5" dirty="0">
                <a:latin typeface="Times New Roman"/>
                <a:cs typeface="Times New Roman"/>
              </a:rPr>
              <a:t>così  come </a:t>
            </a:r>
            <a:r>
              <a:rPr sz="1200" dirty="0">
                <a:latin typeface="Times New Roman"/>
                <a:cs typeface="Times New Roman"/>
              </a:rPr>
              <a:t>io mi </a:t>
            </a:r>
            <a:r>
              <a:rPr sz="1200" spc="-5" dirty="0">
                <a:latin typeface="Times New Roman"/>
                <a:cs typeface="Times New Roman"/>
              </a:rPr>
              <a:t>preparo </a:t>
            </a:r>
            <a:r>
              <a:rPr sz="1200" dirty="0">
                <a:latin typeface="Times New Roman"/>
                <a:cs typeface="Times New Roman"/>
              </a:rPr>
              <a:t>ora ad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tempo vi </a:t>
            </a:r>
            <a:r>
              <a:rPr sz="1200" spc="-5" dirty="0">
                <a:latin typeface="Times New Roman"/>
                <a:cs typeface="Times New Roman"/>
              </a:rPr>
              <a:t>lascerò, </a:t>
            </a:r>
            <a:r>
              <a:rPr sz="1200" dirty="0">
                <a:latin typeface="Times New Roman"/>
                <a:cs typeface="Times New Roman"/>
              </a:rPr>
              <a:t>voi non mi </a:t>
            </a:r>
            <a:r>
              <a:rPr sz="1200" spc="-5" dirty="0">
                <a:latin typeface="Times New Roman"/>
                <a:cs typeface="Times New Roman"/>
              </a:rPr>
              <a:t>vedrete </a:t>
            </a:r>
            <a:r>
              <a:rPr sz="1200" dirty="0">
                <a:latin typeface="Times New Roman"/>
                <a:cs typeface="Times New Roman"/>
              </a:rPr>
              <a:t>più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mi </a:t>
            </a:r>
            <a:r>
              <a:rPr sz="1200" spc="-5" dirty="0">
                <a:latin typeface="Times New Roman"/>
                <a:cs typeface="Times New Roman"/>
              </a:rPr>
              <a:t>vedrete </a:t>
            </a:r>
            <a:r>
              <a:rPr sz="1200" spc="5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nell’era futura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ascenderete al regno </a:t>
            </a:r>
            <a:r>
              <a:rPr sz="1200" dirty="0">
                <a:latin typeface="Times New Roman"/>
                <a:cs typeface="Times New Roman"/>
              </a:rPr>
              <a:t>che mio Padre mi ha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nuovo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comandamento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(1944.4) 180:1.1 </a:t>
            </a:r>
            <a:r>
              <a:rPr sz="1200" spc="-5" dirty="0">
                <a:latin typeface="Times New Roman"/>
                <a:cs typeface="Times New Roman"/>
              </a:rPr>
              <a:t>Dopo pochi istanti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conversazione informale, Gesù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disse: “Quando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rappresentato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parabola</a:t>
            </a: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indicante come dovreste essere 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servirvi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detto che desideravo </a:t>
            </a:r>
            <a:r>
              <a:rPr sz="1200" dirty="0">
                <a:latin typeface="Times New Roman"/>
                <a:cs typeface="Times New Roman"/>
              </a:rPr>
              <a:t>darvi un nuovo </a:t>
            </a:r>
            <a:r>
              <a:rPr sz="1200" spc="-5" dirty="0">
                <a:latin typeface="Times New Roman"/>
                <a:cs typeface="Times New Roman"/>
              </a:rPr>
              <a:t>comandamento; </a:t>
            </a:r>
            <a:r>
              <a:rPr sz="1200" dirty="0">
                <a:latin typeface="Times New Roman"/>
                <a:cs typeface="Times New Roman"/>
              </a:rPr>
              <a:t>e vorrei </a:t>
            </a:r>
            <a:r>
              <a:rPr sz="1200" spc="-5" dirty="0">
                <a:latin typeface="Times New Roman"/>
                <a:cs typeface="Times New Roman"/>
              </a:rPr>
              <a:t>farlo  ora che 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lasciarvi. Voi conoscete </a:t>
            </a:r>
            <a:r>
              <a:rPr sz="1200" dirty="0">
                <a:latin typeface="Times New Roman"/>
                <a:cs typeface="Times New Roman"/>
              </a:rPr>
              <a:t>bene il </a:t>
            </a:r>
            <a:r>
              <a:rPr sz="1200" spc="-5" dirty="0">
                <a:latin typeface="Times New Roman"/>
                <a:cs typeface="Times New Roman"/>
              </a:rPr>
              <a:t>comandamento che </a:t>
            </a:r>
            <a:r>
              <a:rPr sz="1200" dirty="0">
                <a:latin typeface="Times New Roman"/>
                <a:cs typeface="Times New Roman"/>
              </a:rPr>
              <a:t>ordina di </a:t>
            </a:r>
            <a:r>
              <a:rPr sz="1200" spc="-5" dirty="0">
                <a:latin typeface="Times New Roman"/>
                <a:cs typeface="Times New Roman"/>
              </a:rPr>
              <a:t>amarvi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prossimo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85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58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stessi. Ma </a:t>
            </a:r>
            <a:r>
              <a:rPr sz="1200" dirty="0">
                <a:latin typeface="Times New Roman"/>
                <a:cs typeface="Times New Roman"/>
              </a:rPr>
              <a:t>io non sono </a:t>
            </a:r>
            <a:r>
              <a:rPr sz="1200" spc="-5" dirty="0">
                <a:latin typeface="Times New Roman"/>
                <a:cs typeface="Times New Roman"/>
              </a:rPr>
              <a:t>pienamente soddisfatto nemmeno </a:t>
            </a:r>
            <a:r>
              <a:rPr sz="1200" dirty="0">
                <a:latin typeface="Times New Roman"/>
                <a:cs typeface="Times New Roman"/>
              </a:rPr>
              <a:t>di questa devozione sincera da parte </a:t>
            </a:r>
            <a:r>
              <a:rPr sz="1200" spc="-5" dirty="0">
                <a:latin typeface="Times New Roman"/>
                <a:cs typeface="Times New Roman"/>
              </a:rPr>
              <a:t>dei miei figli. Vorrei </a:t>
            </a:r>
            <a:r>
              <a:rPr sz="1200" dirty="0">
                <a:latin typeface="Times New Roman"/>
                <a:cs typeface="Times New Roman"/>
              </a:rPr>
              <a:t>vedervi  </a:t>
            </a:r>
            <a:r>
              <a:rPr sz="1200" spc="-5" dirty="0">
                <a:latin typeface="Times New Roman"/>
                <a:cs typeface="Times New Roman"/>
              </a:rPr>
              <a:t>compiere degli atti d’amore </a:t>
            </a:r>
            <a:r>
              <a:rPr sz="1200" dirty="0">
                <a:latin typeface="Times New Roman"/>
                <a:cs typeface="Times New Roman"/>
              </a:rPr>
              <a:t>ancora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della </a:t>
            </a:r>
            <a:r>
              <a:rPr sz="1200" dirty="0">
                <a:latin typeface="Times New Roman"/>
                <a:cs typeface="Times New Roman"/>
              </a:rPr>
              <a:t>fraternità </a:t>
            </a:r>
            <a:r>
              <a:rPr sz="1200" spc="-5" dirty="0">
                <a:latin typeface="Times New Roman"/>
                <a:cs typeface="Times New Roman"/>
              </a:rPr>
              <a:t>dei credenti.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vi do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comandamento: che  vi amiate l’un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voi. E da ciò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sapranno che siete miei </a:t>
            </a:r>
            <a:r>
              <a:rPr sz="1200" dirty="0">
                <a:latin typeface="Times New Roman"/>
                <a:cs typeface="Times New Roman"/>
              </a:rPr>
              <a:t>discepoli, </a:t>
            </a:r>
            <a:r>
              <a:rPr sz="1200" spc="-5" dirty="0">
                <a:latin typeface="Times New Roman"/>
                <a:cs typeface="Times New Roman"/>
              </a:rPr>
              <a:t>se vi amate così </a:t>
            </a:r>
            <a:r>
              <a:rPr sz="1200" dirty="0">
                <a:latin typeface="Times New Roman"/>
                <a:cs typeface="Times New Roman"/>
              </a:rPr>
              <a:t>l’un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7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(1944.5) 180:1.2 </a:t>
            </a:r>
            <a:r>
              <a:rPr sz="1200" spc="-5" dirty="0">
                <a:latin typeface="Times New Roman"/>
                <a:cs typeface="Times New Roman"/>
              </a:rPr>
              <a:t>Dandovi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comandamento,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pongo alcun fardello </a:t>
            </a:r>
            <a:r>
              <a:rPr sz="1200" dirty="0">
                <a:latin typeface="Times New Roman"/>
                <a:cs typeface="Times New Roman"/>
              </a:rPr>
              <a:t>nuovo sulle vostre </a:t>
            </a:r>
            <a:r>
              <a:rPr sz="1200" spc="-5" dirty="0">
                <a:latin typeface="Times New Roman"/>
                <a:cs typeface="Times New Roman"/>
              </a:rPr>
              <a:t>anime; </a:t>
            </a:r>
            <a:r>
              <a:rPr sz="1200" dirty="0">
                <a:latin typeface="Times New Roman"/>
                <a:cs typeface="Times New Roman"/>
              </a:rPr>
              <a:t>vi porto piuttosto una  nuova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vi do la possibilità di </a:t>
            </a:r>
            <a:r>
              <a:rPr sz="1200" spc="-5" dirty="0">
                <a:latin typeface="Times New Roman"/>
                <a:cs typeface="Times New Roman"/>
              </a:rPr>
              <a:t>provare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conoscendo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delizie </a:t>
            </a:r>
            <a:r>
              <a:rPr sz="1200" spc="-5" dirty="0">
                <a:latin typeface="Times New Roman"/>
                <a:cs typeface="Times New Roman"/>
              </a:rPr>
              <a:t>dell’effusione dell’affetto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sui 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simili.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per </a:t>
            </a:r>
            <a:r>
              <a:rPr sz="1200" dirty="0">
                <a:latin typeface="Times New Roman"/>
                <a:cs typeface="Times New Roman"/>
              </a:rPr>
              <a:t>provare la </a:t>
            </a:r>
            <a:r>
              <a:rPr sz="1200" spc="-5" dirty="0">
                <a:latin typeface="Times New Roman"/>
                <a:cs typeface="Times New Roman"/>
              </a:rPr>
              <a:t>gioia suprema,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soffrendo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afflizioni esteriori, nell’effusione </a:t>
            </a:r>
            <a:r>
              <a:rPr sz="1200" dirty="0">
                <a:latin typeface="Times New Roman"/>
                <a:cs typeface="Times New Roman"/>
              </a:rPr>
              <a:t>del mio </a:t>
            </a:r>
            <a:r>
              <a:rPr sz="1200" spc="-5" dirty="0">
                <a:latin typeface="Times New Roman"/>
                <a:cs typeface="Times New Roman"/>
              </a:rPr>
              <a:t>affetto su </a:t>
            </a:r>
            <a:r>
              <a:rPr sz="1200" dirty="0">
                <a:latin typeface="Times New Roman"/>
                <a:cs typeface="Times New Roman"/>
              </a:rPr>
              <a:t>di voi e </a:t>
            </a:r>
            <a:r>
              <a:rPr sz="1200" spc="-5" dirty="0">
                <a:latin typeface="Times New Roman"/>
                <a:cs typeface="Times New Roman"/>
              </a:rPr>
              <a:t>sui  </a:t>
            </a:r>
            <a:r>
              <a:rPr sz="1200" dirty="0">
                <a:latin typeface="Times New Roman"/>
                <a:cs typeface="Times New Roman"/>
              </a:rPr>
              <a:t>vostri simili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(1944.6) 180:1.3 </a:t>
            </a:r>
            <a:r>
              <a:rPr sz="1200" spc="-5" dirty="0">
                <a:latin typeface="Times New Roman"/>
                <a:cs typeface="Times New Roman"/>
              </a:rPr>
              <a:t>“Quando </a:t>
            </a:r>
            <a:r>
              <a:rPr sz="1200" dirty="0">
                <a:latin typeface="Times New Roman"/>
                <a:cs typeface="Times New Roman"/>
              </a:rPr>
              <a:t>v’invito ad </a:t>
            </a:r>
            <a:r>
              <a:rPr sz="1200" spc="-5" dirty="0">
                <a:latin typeface="Times New Roman"/>
                <a:cs typeface="Times New Roman"/>
              </a:rPr>
              <a:t>amarvi </a:t>
            </a:r>
            <a:r>
              <a:rPr sz="1200" dirty="0">
                <a:latin typeface="Times New Roman"/>
                <a:cs typeface="Times New Roman"/>
              </a:rPr>
              <a:t>l’un l’altro,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io ho amato voi, vi </a:t>
            </a:r>
            <a:r>
              <a:rPr sz="1200" spc="-5" dirty="0">
                <a:latin typeface="Times New Roman"/>
                <a:cs typeface="Times New Roman"/>
              </a:rPr>
              <a:t>presento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misura suprema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affetto,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nessuno può avere 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questo: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disposto a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per i suoi amici. 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5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miei  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continuerete ad esserlo se </a:t>
            </a:r>
            <a:r>
              <a:rPr sz="1200" dirty="0">
                <a:latin typeface="Times New Roman"/>
                <a:cs typeface="Times New Roman"/>
              </a:rPr>
              <a:t>siete disposti a fare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insegnato. Voi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avete chiamato Maestro, </a:t>
            </a:r>
            <a:r>
              <a:rPr sz="1200" dirty="0">
                <a:latin typeface="Times New Roman"/>
                <a:cs typeface="Times New Roman"/>
              </a:rPr>
              <a:t>ma io non vi chiamo  </a:t>
            </a:r>
            <a:r>
              <a:rPr sz="1200" spc="-5" dirty="0">
                <a:latin typeface="Times New Roman"/>
                <a:cs typeface="Times New Roman"/>
              </a:rPr>
              <a:t>servi.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amerete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come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amo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ed io vi dirò </a:t>
            </a:r>
            <a:r>
              <a:rPr sz="1200" spc="-5" dirty="0">
                <a:latin typeface="Times New Roman"/>
                <a:cs typeface="Times New Roman"/>
              </a:rPr>
              <a:t>sempre 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(1945.1) 180:1.4 </a:t>
            </a:r>
            <a:r>
              <a:rPr sz="1200" spc="-5" dirty="0">
                <a:latin typeface="Times New Roman"/>
                <a:cs typeface="Times New Roman"/>
              </a:rPr>
              <a:t>“Non soltanto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avete scelto </a:t>
            </a:r>
            <a:r>
              <a:rPr sz="1200" dirty="0">
                <a:latin typeface="Times New Roman"/>
                <a:cs typeface="Times New Roman"/>
              </a:rPr>
              <a:t>me, ma </a:t>
            </a:r>
            <a:r>
              <a:rPr sz="1200" spc="-5" dirty="0">
                <a:latin typeface="Times New Roman"/>
                <a:cs typeface="Times New Roman"/>
              </a:rPr>
              <a:t>anch’io </a:t>
            </a:r>
            <a:r>
              <a:rPr sz="1200" dirty="0">
                <a:latin typeface="Times New Roman"/>
                <a:cs typeface="Times New Roman"/>
              </a:rPr>
              <a:t>ho scelto voi, e vi ho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nel </a:t>
            </a:r>
            <a:r>
              <a:rPr sz="1200" dirty="0">
                <a:latin typeface="Times New Roman"/>
                <a:cs typeface="Times New Roman"/>
              </a:rPr>
              <a:t>mondo a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i frutti del  </a:t>
            </a:r>
            <a:r>
              <a:rPr sz="1200" spc="-5" dirty="0">
                <a:latin typeface="Times New Roman"/>
                <a:cs typeface="Times New Roman"/>
              </a:rPr>
              <a:t>servizio amorevole verso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simili,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tra voi e vi ho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lavoreremo </a:t>
            </a:r>
            <a:r>
              <a:rPr sz="1200" dirty="0">
                <a:latin typeface="Times New Roman"/>
                <a:cs typeface="Times New Roman"/>
              </a:rPr>
              <a:t>entrambi con  voi, e voi </a:t>
            </a:r>
            <a:r>
              <a:rPr sz="1200" spc="-5" dirty="0">
                <a:latin typeface="Times New Roman"/>
                <a:cs typeface="Times New Roman"/>
              </a:rPr>
              <a:t>sperimenterete </a:t>
            </a:r>
            <a:r>
              <a:rPr sz="1200" dirty="0">
                <a:latin typeface="Times New Roman"/>
                <a:cs typeface="Times New Roman"/>
              </a:rPr>
              <a:t>la pienezza divina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gioia </a:t>
            </a:r>
            <a:r>
              <a:rPr sz="1200" spc="-5" dirty="0">
                <a:latin typeface="Times New Roman"/>
                <a:cs typeface="Times New Roman"/>
              </a:rPr>
              <a:t>se solo obbedirete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amarvi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così </a:t>
            </a:r>
            <a:r>
              <a:rPr sz="1200" dirty="0">
                <a:latin typeface="Times New Roman"/>
                <a:cs typeface="Times New Roman"/>
              </a:rPr>
              <a:t>come io </a:t>
            </a:r>
            <a:r>
              <a:rPr sz="1200" spc="5" dirty="0">
                <a:latin typeface="Times New Roman"/>
                <a:cs typeface="Times New Roman"/>
              </a:rPr>
              <a:t>ho 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voi.”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1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(1945.2) 180:1.5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volete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dovrete condividere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amore </a:t>
            </a:r>
            <a:r>
              <a:rPr sz="1200" dirty="0">
                <a:latin typeface="Times New Roman"/>
                <a:cs typeface="Times New Roman"/>
              </a:rPr>
              <a:t>significa </a:t>
            </a:r>
            <a:r>
              <a:rPr sz="1200" spc="-5" dirty="0">
                <a:latin typeface="Times New Roman"/>
                <a:cs typeface="Times New Roman"/>
              </a:rPr>
              <a:t>aver  condiviso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servizio.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d’amore non vi </a:t>
            </a:r>
            <a:r>
              <a:rPr sz="1200" spc="-5" dirty="0">
                <a:latin typeface="Times New Roman"/>
                <a:cs typeface="Times New Roman"/>
              </a:rPr>
              <a:t>libera dalle difficoltà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mondo; essa non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un mondo  nuovo, 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certezza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mondo nuovo.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9590" cy="3952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3898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(1945.3) 180:1.6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che è 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e non 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chiede.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quell’affetto sincero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 fatto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gioia suprema. L’idea del </a:t>
            </a:r>
            <a:r>
              <a:rPr sz="1200" i="1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significa che </a:t>
            </a:r>
            <a:r>
              <a:rPr sz="1200" dirty="0">
                <a:latin typeface="Times New Roman"/>
                <a:cs typeface="Times New Roman"/>
              </a:rPr>
              <a:t>siete  intenzionati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e quindi non </a:t>
            </a:r>
            <a:r>
              <a:rPr sz="1200" spc="-5" dirty="0">
                <a:latin typeface="Times New Roman"/>
                <a:cs typeface="Times New Roman"/>
              </a:rPr>
              <a:t>provate </a:t>
            </a:r>
            <a:r>
              <a:rPr sz="1200" dirty="0">
                <a:latin typeface="Times New Roman"/>
                <a:cs typeface="Times New Roman"/>
              </a:rPr>
              <a:t>la potente </a:t>
            </a:r>
            <a:r>
              <a:rPr sz="1200" spc="-5" dirty="0">
                <a:latin typeface="Times New Roman"/>
                <a:cs typeface="Times New Roman"/>
              </a:rPr>
              <a:t>eccitazione </a:t>
            </a:r>
            <a:r>
              <a:rPr sz="1200" dirty="0">
                <a:latin typeface="Times New Roman"/>
                <a:cs typeface="Times New Roman"/>
              </a:rPr>
              <a:t>di compiere il vostro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amico.  </a:t>
            </a:r>
            <a:r>
              <a:rPr sz="1200" spc="-5" dirty="0">
                <a:latin typeface="Times New Roman"/>
                <a:cs typeface="Times New Roman"/>
              </a:rPr>
              <a:t>L’impulso dell’amicizia trascende ogni </a:t>
            </a:r>
            <a:r>
              <a:rPr sz="1200" dirty="0">
                <a:latin typeface="Times New Roman"/>
                <a:cs typeface="Times New Roman"/>
              </a:rPr>
              <a:t>convinzione </a:t>
            </a:r>
            <a:r>
              <a:rPr sz="1200" spc="-5" dirty="0">
                <a:latin typeface="Times New Roman"/>
                <a:cs typeface="Times New Roman"/>
              </a:rPr>
              <a:t>del dovere,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amico per </a:t>
            </a:r>
            <a:r>
              <a:rPr sz="1200" dirty="0">
                <a:latin typeface="Times New Roman"/>
                <a:cs typeface="Times New Roman"/>
              </a:rPr>
              <a:t>un amico non può mai </a:t>
            </a:r>
            <a:r>
              <a:rPr sz="1200" spc="-5" dirty="0">
                <a:latin typeface="Times New Roman"/>
                <a:cs typeface="Times New Roman"/>
              </a:rPr>
              <a:t>essere  qualificato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sacrificio.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insegnato agli apostoli che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li aveva </a:t>
            </a:r>
            <a:r>
              <a:rPr sz="1200" spc="-5" dirty="0">
                <a:latin typeface="Times New Roman"/>
                <a:cs typeface="Times New Roman"/>
              </a:rPr>
              <a:t>chiamati fratelli, ed </a:t>
            </a:r>
            <a:r>
              <a:rPr sz="1200" dirty="0">
                <a:latin typeface="Times New Roman"/>
                <a:cs typeface="Times New Roman"/>
              </a:rPr>
              <a:t>ora,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lasciarli, </a:t>
            </a:r>
            <a:r>
              <a:rPr sz="1200" dirty="0">
                <a:latin typeface="Times New Roman"/>
                <a:cs typeface="Times New Roman"/>
              </a:rPr>
              <a:t>li chiama suoi amici.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vite ed 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tralci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8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(1945.4) 180:2.1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alzò di nuovo e </a:t>
            </a:r>
            <a:r>
              <a:rPr sz="1200" spc="-5" dirty="0">
                <a:latin typeface="Times New Roman"/>
                <a:cs typeface="Times New Roman"/>
              </a:rPr>
              <a:t>continuò ad </a:t>
            </a:r>
            <a:r>
              <a:rPr sz="1200" dirty="0">
                <a:latin typeface="Times New Roman"/>
                <a:cs typeface="Times New Roman"/>
              </a:rPr>
              <a:t>istruire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apostoli: </a:t>
            </a:r>
            <a:r>
              <a:rPr sz="1200" spc="-5" dirty="0">
                <a:latin typeface="Times New Roman"/>
                <a:cs typeface="Times New Roman"/>
              </a:rPr>
              <a:t>“Io sono </a:t>
            </a:r>
            <a:r>
              <a:rPr sz="1200" dirty="0">
                <a:latin typeface="Times New Roman"/>
                <a:cs typeface="Times New Roman"/>
              </a:rPr>
              <a:t>la vera vite e </a:t>
            </a:r>
            <a:r>
              <a:rPr sz="1200" spc="5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coltivatore. </a:t>
            </a:r>
            <a:r>
              <a:rPr sz="1200" dirty="0">
                <a:latin typeface="Times New Roman"/>
                <a:cs typeface="Times New Roman"/>
              </a:rPr>
              <a:t>Io sono  la vite e voi siete i </a:t>
            </a:r>
            <a:r>
              <a:rPr sz="1200" spc="-5" dirty="0">
                <a:latin typeface="Times New Roman"/>
                <a:cs typeface="Times New Roman"/>
              </a:rPr>
              <a:t>tralci.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chiede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portiate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frutti.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vite viene potata 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accrescere la  </a:t>
            </a:r>
            <a:r>
              <a:rPr sz="1200" spc="-5" dirty="0">
                <a:latin typeface="Times New Roman"/>
                <a:cs typeface="Times New Roman"/>
              </a:rPr>
              <a:t>produttività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tralci. Ogni tralcio </a:t>
            </a:r>
            <a:r>
              <a:rPr sz="1200" dirty="0">
                <a:latin typeface="Times New Roman"/>
                <a:cs typeface="Times New Roman"/>
              </a:rPr>
              <a:t>uscito da me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porta frutto,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lo taglierà.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tralcio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frutto sarà  </a:t>
            </a:r>
            <a:r>
              <a:rPr sz="1200" spc="-5" dirty="0">
                <a:latin typeface="Times New Roman"/>
                <a:cs typeface="Times New Roman"/>
              </a:rPr>
              <a:t>purificato </a:t>
            </a:r>
            <a:r>
              <a:rPr sz="1200" dirty="0">
                <a:latin typeface="Times New Roman"/>
                <a:cs typeface="Times New Roman"/>
              </a:rPr>
              <a:t>dal Padre </a:t>
            </a:r>
            <a:r>
              <a:rPr sz="1200" spc="-5" dirty="0">
                <a:latin typeface="Times New Roman"/>
                <a:cs typeface="Times New Roman"/>
              </a:rPr>
              <a:t>affinché possa </a:t>
            </a:r>
            <a:r>
              <a:rPr sz="1200" dirty="0">
                <a:latin typeface="Times New Roman"/>
                <a:cs typeface="Times New Roman"/>
              </a:rPr>
              <a:t>dare più frutti. </a:t>
            </a:r>
            <a:r>
              <a:rPr sz="1200" spc="-5" dirty="0">
                <a:latin typeface="Times New Roman"/>
                <a:cs typeface="Times New Roman"/>
              </a:rPr>
              <a:t>Voi siete già purificati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che io ho pronunciato, ma </a:t>
            </a:r>
            <a:r>
              <a:rPr sz="1200" spc="-5" dirty="0">
                <a:latin typeface="Times New Roman"/>
                <a:cs typeface="Times New Roman"/>
              </a:rPr>
              <a:t>dovete </a:t>
            </a:r>
            <a:r>
              <a:rPr sz="1200" dirty="0">
                <a:latin typeface="Times New Roman"/>
                <a:cs typeface="Times New Roman"/>
              </a:rPr>
              <a:t>continuare 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puri.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dovete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in 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in voi; il </a:t>
            </a:r>
            <a:r>
              <a:rPr sz="1200" spc="-5" dirty="0">
                <a:latin typeface="Times New Roman"/>
                <a:cs typeface="Times New Roman"/>
              </a:rPr>
              <a:t>tralcio </a:t>
            </a:r>
            <a:r>
              <a:rPr sz="1200" dirty="0">
                <a:latin typeface="Times New Roman"/>
                <a:cs typeface="Times New Roman"/>
              </a:rPr>
              <a:t>morirà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dirty="0">
                <a:latin typeface="Times New Roman"/>
                <a:cs typeface="Times New Roman"/>
              </a:rPr>
              <a:t>dalla vite. Come il </a:t>
            </a:r>
            <a:r>
              <a:rPr sz="1200" spc="-5" dirty="0">
                <a:latin typeface="Times New Roman"/>
                <a:cs typeface="Times New Roman"/>
              </a:rPr>
              <a:t>tralcio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portare  frutti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dimora nella vite, così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potete produrre </a:t>
            </a:r>
            <a:r>
              <a:rPr sz="1200" dirty="0">
                <a:latin typeface="Times New Roman"/>
                <a:cs typeface="Times New Roman"/>
              </a:rPr>
              <a:t>i frutti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amorevole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dimorate </a:t>
            </a:r>
            <a:r>
              <a:rPr sz="1200" dirty="0">
                <a:latin typeface="Times New Roman"/>
                <a:cs typeface="Times New Roman"/>
              </a:rPr>
              <a:t>in me. Ricordatevi: io  sono 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vite e voi siete i </a:t>
            </a:r>
            <a:r>
              <a:rPr sz="1200" spc="-5" dirty="0">
                <a:latin typeface="Times New Roman"/>
                <a:cs typeface="Times New Roman"/>
              </a:rPr>
              <a:t>tralci </a:t>
            </a:r>
            <a:r>
              <a:rPr sz="1200" dirty="0">
                <a:latin typeface="Times New Roman"/>
                <a:cs typeface="Times New Roman"/>
              </a:rPr>
              <a:t>viventi.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in lui, </a:t>
            </a:r>
            <a:r>
              <a:rPr sz="1200" spc="-5" dirty="0">
                <a:latin typeface="Times New Roman"/>
                <a:cs typeface="Times New Roman"/>
              </a:rPr>
              <a:t>porterà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frutti dello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sperimenterà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 suprema </a:t>
            </a:r>
            <a:r>
              <a:rPr sz="1200" dirty="0">
                <a:latin typeface="Times New Roman"/>
                <a:cs typeface="Times New Roman"/>
              </a:rPr>
              <a:t>di produrre questa </a:t>
            </a:r>
            <a:r>
              <a:rPr sz="1200" spc="-5" dirty="0">
                <a:latin typeface="Times New Roman"/>
                <a:cs typeface="Times New Roman"/>
              </a:rPr>
              <a:t>messe spirituale. 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manterrete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spirituale vivente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porterete </a:t>
            </a:r>
            <a:r>
              <a:rPr sz="1200" dirty="0">
                <a:latin typeface="Times New Roman"/>
                <a:cs typeface="Times New Roman"/>
              </a:rPr>
              <a:t>frutti in  </a:t>
            </a:r>
            <a:r>
              <a:rPr sz="1200" spc="-5" dirty="0">
                <a:latin typeface="Times New Roman"/>
                <a:cs typeface="Times New Roman"/>
              </a:rPr>
              <a:t>abbondanza. 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dimorate </a:t>
            </a:r>
            <a:r>
              <a:rPr sz="1200" dirty="0">
                <a:latin typeface="Times New Roman"/>
                <a:cs typeface="Times New Roman"/>
              </a:rPr>
              <a:t>in me e le mie parole vivono in voi, </a:t>
            </a:r>
            <a:r>
              <a:rPr sz="1200" spc="-5" dirty="0">
                <a:latin typeface="Times New Roman"/>
                <a:cs typeface="Times New Roman"/>
              </a:rPr>
              <a:t>sarete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liberamente con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ed allora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 spirito vivente potrà </a:t>
            </a:r>
            <a:r>
              <a:rPr sz="1200" spc="-5" dirty="0">
                <a:latin typeface="Times New Roman"/>
                <a:cs typeface="Times New Roman"/>
              </a:rPr>
              <a:t>impregnarvi </a:t>
            </a:r>
            <a:r>
              <a:rPr sz="1200" dirty="0">
                <a:latin typeface="Times New Roman"/>
                <a:cs typeface="Times New Roman"/>
              </a:rPr>
              <a:t>in modo tale che </a:t>
            </a:r>
            <a:r>
              <a:rPr sz="1200" spc="-5" dirty="0">
                <a:latin typeface="Times New Roman"/>
                <a:cs typeface="Times New Roman"/>
              </a:rPr>
              <a:t>potrete chiedere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il mio spirito </a:t>
            </a:r>
            <a:r>
              <a:rPr sz="1200" spc="-5" dirty="0">
                <a:latin typeface="Times New Roman"/>
                <a:cs typeface="Times New Roman"/>
              </a:rPr>
              <a:t>vuole, </a:t>
            </a:r>
            <a:r>
              <a:rPr sz="1200" dirty="0">
                <a:latin typeface="Times New Roman"/>
                <a:cs typeface="Times New Roman"/>
              </a:rPr>
              <a:t>e fare tutto ciò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certezza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accoglierà </a:t>
            </a:r>
            <a:r>
              <a:rPr sz="1200" dirty="0">
                <a:latin typeface="Times New Roman"/>
                <a:cs typeface="Times New Roman"/>
              </a:rPr>
              <a:t>la nostra petizione.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è </a:t>
            </a:r>
            <a:r>
              <a:rPr sz="1200" spc="-5" dirty="0">
                <a:latin typeface="Times New Roman"/>
                <a:cs typeface="Times New Roman"/>
              </a:rPr>
              <a:t>glorificato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questo: che </a:t>
            </a:r>
            <a:r>
              <a:rPr sz="1200" dirty="0">
                <a:latin typeface="Times New Roman"/>
                <a:cs typeface="Times New Roman"/>
              </a:rPr>
              <a:t>la vite </a:t>
            </a: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tralci </a:t>
            </a:r>
            <a:r>
              <a:rPr sz="1200" dirty="0">
                <a:latin typeface="Times New Roman"/>
                <a:cs typeface="Times New Roman"/>
              </a:rPr>
              <a:t>viventi e </a:t>
            </a:r>
            <a:r>
              <a:rPr sz="1200" spc="-5" dirty="0">
                <a:latin typeface="Times New Roman"/>
                <a:cs typeface="Times New Roman"/>
              </a:rPr>
              <a:t>che ogni  tralcio porti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frutti.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vedrà questi tralci che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— i miei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amano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così come 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amato loro </a:t>
            </a:r>
            <a:r>
              <a:rPr sz="1200" dirty="0">
                <a:latin typeface="Times New Roman"/>
                <a:cs typeface="Times New Roman"/>
              </a:rPr>
              <a:t>—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sapranno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siete veramente miei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discepoli.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324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38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(1377.4) 125:0.4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Gesù attraversò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recinti </a:t>
            </a:r>
            <a:r>
              <a:rPr sz="1200" dirty="0">
                <a:latin typeface="Times New Roman"/>
                <a:cs typeface="Times New Roman"/>
              </a:rPr>
              <a:t>del Tempio </a:t>
            </a:r>
            <a:r>
              <a:rPr sz="1200" spc="-5" dirty="0">
                <a:latin typeface="Times New Roman"/>
                <a:cs typeface="Times New Roman"/>
              </a:rPr>
              <a:t>per 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dei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figli  della legge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consacrati cittadini d’Israele. Egli fu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deluso dal </a:t>
            </a:r>
            <a:r>
              <a:rPr sz="1200" dirty="0">
                <a:latin typeface="Times New Roman"/>
                <a:cs typeface="Times New Roman"/>
              </a:rPr>
              <a:t>comportamento </a:t>
            </a:r>
            <a:r>
              <a:rPr sz="1200" spc="-5" dirty="0">
                <a:latin typeface="Times New Roman"/>
                <a:cs typeface="Times New Roman"/>
              </a:rPr>
              <a:t>generale della </a:t>
            </a:r>
            <a:r>
              <a:rPr sz="1200" spc="5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nel  Tempio, </a:t>
            </a:r>
            <a:r>
              <a:rPr sz="1200" dirty="0">
                <a:latin typeface="Times New Roman"/>
                <a:cs typeface="Times New Roman"/>
              </a:rPr>
              <a:t>ma il primo </a:t>
            </a:r>
            <a:r>
              <a:rPr sz="1200" spc="-5" dirty="0">
                <a:latin typeface="Times New Roman"/>
                <a:cs typeface="Times New Roman"/>
              </a:rPr>
              <a:t>grande shock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quando sua </a:t>
            </a:r>
            <a:r>
              <a:rPr sz="1200" dirty="0">
                <a:latin typeface="Times New Roman"/>
                <a:cs typeface="Times New Roman"/>
              </a:rPr>
              <a:t>madre li lasciò per andare nella </a:t>
            </a:r>
            <a:r>
              <a:rPr sz="1200" spc="-5" dirty="0">
                <a:latin typeface="Times New Roman"/>
                <a:cs typeface="Times New Roman"/>
              </a:rPr>
              <a:t>galleria delle </a:t>
            </a:r>
            <a:r>
              <a:rPr sz="1200" dirty="0">
                <a:latin typeface="Times New Roman"/>
                <a:cs typeface="Times New Roman"/>
              </a:rPr>
              <a:t>donne. </a:t>
            </a:r>
            <a:r>
              <a:rPr sz="1200" spc="-5" dirty="0">
                <a:latin typeface="Times New Roman"/>
                <a:cs typeface="Times New Roman"/>
              </a:rPr>
              <a:t>A Gesù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accompagnasse alle </a:t>
            </a:r>
            <a:r>
              <a:rPr sz="1200" dirty="0">
                <a:latin typeface="Times New Roman"/>
                <a:cs typeface="Times New Roman"/>
              </a:rPr>
              <a:t>cerimonie di </a:t>
            </a:r>
            <a:r>
              <a:rPr sz="1200" spc="-5" dirty="0">
                <a:latin typeface="Times New Roman"/>
                <a:cs typeface="Times New Roman"/>
              </a:rPr>
              <a:t>consacrazione, ed era </a:t>
            </a:r>
            <a:r>
              <a:rPr sz="1200" dirty="0">
                <a:latin typeface="Times New Roman"/>
                <a:cs typeface="Times New Roman"/>
              </a:rPr>
              <a:t>indignatissimo che </a:t>
            </a:r>
            <a:r>
              <a:rPr sz="1200" spc="-5" dirty="0">
                <a:latin typeface="Times New Roman"/>
                <a:cs typeface="Times New Roman"/>
              </a:rPr>
              <a:t>essa dovesse  subire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così ingiusta </a:t>
            </a:r>
            <a:r>
              <a:rPr sz="1200" dirty="0">
                <a:latin typeface="Times New Roman"/>
                <a:cs typeface="Times New Roman"/>
              </a:rPr>
              <a:t>discriminazione.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fu profondamente </a:t>
            </a:r>
            <a:r>
              <a:rPr sz="1200" dirty="0">
                <a:latin typeface="Times New Roman"/>
                <a:cs typeface="Times New Roman"/>
              </a:rPr>
              <a:t>risentito, 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qualche protesta </a:t>
            </a:r>
            <a:r>
              <a:rPr sz="1200" spc="-5" dirty="0">
                <a:latin typeface="Times New Roman"/>
                <a:cs typeface="Times New Roman"/>
              </a:rPr>
              <a:t>con suo padre,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disse nulla. Ma rifletté,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rifletté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fondo, come </a:t>
            </a:r>
            <a:r>
              <a:rPr sz="1200" dirty="0">
                <a:latin typeface="Times New Roman"/>
                <a:cs typeface="Times New Roman"/>
              </a:rPr>
              <a:t>le sue domande </a:t>
            </a:r>
            <a:r>
              <a:rPr sz="1200" spc="-5" dirty="0">
                <a:latin typeface="Times New Roman"/>
                <a:cs typeface="Times New Roman"/>
              </a:rPr>
              <a:t>agli Scribi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rivelarono </a:t>
            </a:r>
            <a:r>
              <a:rPr sz="1200" dirty="0">
                <a:latin typeface="Times New Roman"/>
                <a:cs typeface="Times New Roman"/>
              </a:rPr>
              <a:t>una settimana più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(1377.5) 125:0.5 </a:t>
            </a:r>
            <a:r>
              <a:rPr sz="1200" spc="-5" dirty="0">
                <a:latin typeface="Times New Roman"/>
                <a:cs typeface="Times New Roman"/>
              </a:rPr>
              <a:t>Egli passò </a:t>
            </a:r>
            <a:r>
              <a:rPr sz="1200" dirty="0">
                <a:latin typeface="Times New Roman"/>
                <a:cs typeface="Times New Roman"/>
              </a:rPr>
              <a:t>per i riti </a:t>
            </a:r>
            <a:r>
              <a:rPr sz="1200" spc="-5" dirty="0">
                <a:latin typeface="Times New Roman"/>
                <a:cs typeface="Times New Roman"/>
              </a:rPr>
              <a:t>della consacrazione,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deluso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loro carattere </a:t>
            </a:r>
            <a:r>
              <a:rPr sz="1200" dirty="0">
                <a:latin typeface="Times New Roman"/>
                <a:cs typeface="Times New Roman"/>
              </a:rPr>
              <a:t>superficiale e </a:t>
            </a:r>
            <a:r>
              <a:rPr sz="1200" spc="-5" dirty="0">
                <a:latin typeface="Times New Roman"/>
                <a:cs typeface="Times New Roman"/>
              </a:rPr>
              <a:t>ordinario. </a:t>
            </a:r>
            <a:r>
              <a:rPr sz="1200" dirty="0">
                <a:latin typeface="Times New Roman"/>
                <a:cs typeface="Times New Roman"/>
              </a:rPr>
              <a:t>Non vi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trovò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quell’interesse personale che caratterizzava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cerimonie della sinagoga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Nazaret. Egli ritornò </a:t>
            </a:r>
            <a:r>
              <a:rPr sz="1200" dirty="0">
                <a:latin typeface="Times New Roman"/>
                <a:cs typeface="Times New Roman"/>
              </a:rPr>
              <a:t>poi a </a:t>
            </a:r>
            <a:r>
              <a:rPr sz="1200" spc="-5" dirty="0">
                <a:latin typeface="Times New Roman"/>
                <a:cs typeface="Times New Roman"/>
              </a:rPr>
              <a:t>salutare sua </a:t>
            </a:r>
            <a:r>
              <a:rPr sz="1200" dirty="0">
                <a:latin typeface="Times New Roman"/>
                <a:cs typeface="Times New Roman"/>
              </a:rPr>
              <a:t>madre e </a:t>
            </a:r>
            <a:r>
              <a:rPr sz="1200" spc="2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preparò  ad accompagnare 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nel suo primo giro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vari cortili, gallerie </a:t>
            </a:r>
            <a:r>
              <a:rPr sz="1200" dirty="0">
                <a:latin typeface="Times New Roman"/>
                <a:cs typeface="Times New Roman"/>
              </a:rPr>
              <a:t>e corridoi. I recinti </a:t>
            </a:r>
            <a:r>
              <a:rPr sz="1200" spc="-5" dirty="0">
                <a:latin typeface="Times New Roman"/>
                <a:cs typeface="Times New Roman"/>
              </a:rPr>
              <a:t>del Tempio </a:t>
            </a:r>
            <a:r>
              <a:rPr sz="1200" dirty="0">
                <a:latin typeface="Times New Roman"/>
                <a:cs typeface="Times New Roman"/>
              </a:rPr>
              <a:t>potevano  </a:t>
            </a:r>
            <a:r>
              <a:rPr sz="1200" spc="-5" dirty="0">
                <a:latin typeface="Times New Roman"/>
                <a:cs typeface="Times New Roman"/>
              </a:rPr>
              <a:t>contenere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duecentomila fedeli per </a:t>
            </a:r>
            <a:r>
              <a:rPr sz="1200" dirty="0">
                <a:latin typeface="Times New Roman"/>
                <a:cs typeface="Times New Roman"/>
              </a:rPr>
              <a:t>volta, e sebbene l’immensità di </a:t>
            </a:r>
            <a:r>
              <a:rPr sz="1200" spc="-5" dirty="0">
                <a:latin typeface="Times New Roman"/>
                <a:cs typeface="Times New Roman"/>
              </a:rPr>
              <a:t>queste costruzioni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paragone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 già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endParaRPr sz="1200">
              <a:latin typeface="Times New Roman"/>
              <a:cs typeface="Times New Roman"/>
            </a:endParaRPr>
          </a:p>
          <a:p>
            <a:pPr marL="63500" marR="113664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avesse fatto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impressione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mente, egli fu maggiormente interessato </a:t>
            </a:r>
            <a:r>
              <a:rPr sz="1200" dirty="0">
                <a:latin typeface="Times New Roman"/>
                <a:cs typeface="Times New Roman"/>
              </a:rPr>
              <a:t>dalla riflessione sul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delle cerimonie </a:t>
            </a:r>
            <a:r>
              <a:rPr sz="1200" dirty="0">
                <a:latin typeface="Times New Roman"/>
                <a:cs typeface="Times New Roman"/>
              </a:rPr>
              <a:t>del Tempio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che vi era</a:t>
            </a:r>
            <a:r>
              <a:rPr sz="1200" spc="-5" dirty="0">
                <a:latin typeface="Times New Roman"/>
                <a:cs typeface="Times New Roman"/>
              </a:rPr>
              <a:t> associato.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0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(1378.1) 125:0.6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molti riti del </a:t>
            </a:r>
            <a:r>
              <a:rPr sz="1200" spc="-5" dirty="0">
                <a:latin typeface="Times New Roman"/>
                <a:cs typeface="Times New Roman"/>
              </a:rPr>
              <a:t>Tempio avevano colpito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toccante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senso del </a:t>
            </a:r>
            <a:r>
              <a:rPr sz="1200" dirty="0">
                <a:latin typeface="Times New Roman"/>
                <a:cs typeface="Times New Roman"/>
              </a:rPr>
              <a:t>bello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simbolico,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sempre  </a:t>
            </a:r>
            <a:r>
              <a:rPr sz="1200" spc="-5" dirty="0">
                <a:latin typeface="Times New Roman"/>
                <a:cs typeface="Times New Roman"/>
              </a:rPr>
              <a:t>deluso dalle spiegazioni dei significati reali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genitori </a:t>
            </a:r>
            <a:r>
              <a:rPr sz="1200" spc="-5" dirty="0">
                <a:latin typeface="Times New Roman"/>
                <a:cs typeface="Times New Roman"/>
              </a:rPr>
              <a:t>gli offrivano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alle sue molteplici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penetranti domande. Gesù semplicemente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accettava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spiegazioni sul culto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devozione religiosa che implicavano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sdegno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 nella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dell’Onnipotente.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nuova discussione </a:t>
            </a:r>
            <a:r>
              <a:rPr sz="1200" spc="-5" dirty="0">
                <a:latin typeface="Times New Roman"/>
                <a:cs typeface="Times New Roman"/>
              </a:rPr>
              <a:t>su tali questioni,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termine della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  Tempio, quando suo </a:t>
            </a:r>
            <a:r>
              <a:rPr sz="1200" dirty="0">
                <a:latin typeface="Times New Roman"/>
                <a:cs typeface="Times New Roman"/>
              </a:rPr>
              <a:t>padre insisté </a:t>
            </a:r>
            <a:r>
              <a:rPr sz="1200" spc="-5" dirty="0">
                <a:latin typeface="Times New Roman"/>
                <a:cs typeface="Times New Roman"/>
              </a:rPr>
              <a:t>dolcemente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accettasse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credenze ortodosse degli Ebrei,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si girò improvvisamente  verso </a:t>
            </a:r>
            <a:r>
              <a:rPr sz="1200" dirty="0">
                <a:latin typeface="Times New Roman"/>
                <a:cs typeface="Times New Roman"/>
              </a:rPr>
              <a:t>i suoi genitori, guardò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supplichevole,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“Padre </a:t>
            </a:r>
            <a:r>
              <a:rPr sz="1200" dirty="0">
                <a:latin typeface="Times New Roman"/>
                <a:cs typeface="Times New Roman"/>
              </a:rPr>
              <a:t>mio,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vero — il Padre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 suoi </a:t>
            </a:r>
            <a:r>
              <a:rPr sz="1200" spc="-5" dirty="0">
                <a:latin typeface="Times New Roman"/>
                <a:cs typeface="Times New Roman"/>
              </a:rPr>
              <a:t>figli che sbagliano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spc="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meno di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tu ami </a:t>
            </a:r>
            <a:r>
              <a:rPr sz="1200" spc="-5" dirty="0">
                <a:latin typeface="Times New Roman"/>
                <a:cs typeface="Times New Roman"/>
              </a:rPr>
              <a:t>me. </a:t>
            </a:r>
            <a:r>
              <a:rPr sz="1200" dirty="0">
                <a:latin typeface="Times New Roman"/>
                <a:cs typeface="Times New Roman"/>
              </a:rPr>
              <a:t>Ed 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malaccorti </a:t>
            </a:r>
            <a:r>
              <a:rPr sz="1200" dirty="0">
                <a:latin typeface="Times New Roman"/>
                <a:cs typeface="Times New Roman"/>
              </a:rPr>
              <a:t>siano i miei atti, tu non </a:t>
            </a:r>
            <a:r>
              <a:rPr sz="1200" spc="-5" dirty="0">
                <a:latin typeface="Times New Roman"/>
                <a:cs typeface="Times New Roman"/>
              </a:rPr>
              <a:t>potrai mai riversare </a:t>
            </a:r>
            <a:r>
              <a:rPr sz="1200" dirty="0">
                <a:latin typeface="Times New Roman"/>
                <a:cs typeface="Times New Roman"/>
              </a:rPr>
              <a:t>la tua ira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me né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22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(1945.5) 180:2.2 </a:t>
            </a:r>
            <a:r>
              <a:rPr sz="1200" spc="-5" dirty="0">
                <a:latin typeface="Times New Roman"/>
                <a:cs typeface="Times New Roman"/>
              </a:rPr>
              <a:t>“Come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amato </a:t>
            </a:r>
            <a:r>
              <a:rPr sz="1200" spc="-5" dirty="0">
                <a:latin typeface="Times New Roman"/>
                <a:cs typeface="Times New Roman"/>
              </a:rPr>
              <a:t>me, così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Vivete nel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amore così </a:t>
            </a:r>
            <a:r>
              <a:rPr sz="1200" dirty="0">
                <a:latin typeface="Times New Roman"/>
                <a:cs typeface="Times New Roman"/>
              </a:rPr>
              <a:t>come io vivo </a:t>
            </a:r>
            <a:r>
              <a:rPr sz="1200" spc="-5" dirty="0">
                <a:latin typeface="Times New Roman"/>
                <a:cs typeface="Times New Roman"/>
              </a:rPr>
              <a:t>nell’amore del </a:t>
            </a:r>
            <a:r>
              <a:rPr sz="1200" dirty="0">
                <a:latin typeface="Times New Roman"/>
                <a:cs typeface="Times New Roman"/>
              </a:rPr>
              <a:t>Padre. Se  </a:t>
            </a:r>
            <a:r>
              <a:rPr sz="1200" spc="-5" dirty="0">
                <a:latin typeface="Times New Roman"/>
                <a:cs typeface="Times New Roman"/>
              </a:rPr>
              <a:t>fate come </a:t>
            </a:r>
            <a:r>
              <a:rPr sz="1200" dirty="0">
                <a:latin typeface="Times New Roman"/>
                <a:cs typeface="Times New Roman"/>
              </a:rPr>
              <a:t>vi ho insegnato, </a:t>
            </a:r>
            <a:r>
              <a:rPr sz="1200" spc="-5" dirty="0">
                <a:latin typeface="Times New Roman"/>
                <a:cs typeface="Times New Roman"/>
              </a:rPr>
              <a:t>dimorerete </a:t>
            </a:r>
            <a:r>
              <a:rPr sz="1200" dirty="0">
                <a:latin typeface="Times New Roman"/>
                <a:cs typeface="Times New Roman"/>
              </a:rPr>
              <a:t>nel mio </a:t>
            </a:r>
            <a:r>
              <a:rPr sz="1200" spc="-5" dirty="0">
                <a:latin typeface="Times New Roman"/>
                <a:cs typeface="Times New Roman"/>
              </a:rPr>
              <a:t>amore così </a:t>
            </a:r>
            <a:r>
              <a:rPr sz="1200" dirty="0">
                <a:latin typeface="Times New Roman"/>
                <a:cs typeface="Times New Roman"/>
              </a:rPr>
              <a:t>come io ho mantenuto 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dimoro eternamente nel suo  amore.”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(1946.1) 180:2.3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avevano insegnato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sarebbe stato “un tralcio originato </a:t>
            </a:r>
            <a:r>
              <a:rPr sz="1200" dirty="0">
                <a:latin typeface="Times New Roman"/>
                <a:cs typeface="Times New Roman"/>
              </a:rPr>
              <a:t>dalla vite” </a:t>
            </a:r>
            <a:r>
              <a:rPr sz="1200" spc="-5" dirty="0">
                <a:latin typeface="Times New Roman"/>
                <a:cs typeface="Times New Roman"/>
              </a:rPr>
              <a:t>degli antenati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ed </a:t>
            </a:r>
            <a:r>
              <a:rPr sz="1200" dirty="0">
                <a:latin typeface="Times New Roman"/>
                <a:cs typeface="Times New Roman"/>
              </a:rPr>
              <a:t>in commemorazione di </a:t>
            </a:r>
            <a:r>
              <a:rPr sz="1200" spc="-5" dirty="0">
                <a:latin typeface="Times New Roman"/>
                <a:cs typeface="Times New Roman"/>
              </a:rPr>
              <a:t>questo antico insegnamento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emblema del grappolo attaccato </a:t>
            </a:r>
            <a:r>
              <a:rPr sz="1200" dirty="0">
                <a:latin typeface="Times New Roman"/>
                <a:cs typeface="Times New Roman"/>
              </a:rPr>
              <a:t>alla vite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decorava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l’entrata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apostoli si ricordarono </a:t>
            </a:r>
            <a:r>
              <a:rPr sz="1200" dirty="0">
                <a:latin typeface="Times New Roman"/>
                <a:cs typeface="Times New Roman"/>
              </a:rPr>
              <a:t>di queste cose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parlava loro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nella sala al  </a:t>
            </a:r>
            <a:r>
              <a:rPr sz="1200" dirty="0">
                <a:latin typeface="Times New Roman"/>
                <a:cs typeface="Times New Roman"/>
              </a:rPr>
              <a:t>piano</a:t>
            </a:r>
            <a:r>
              <a:rPr sz="1200" spc="-5" dirty="0">
                <a:latin typeface="Times New Roman"/>
                <a:cs typeface="Times New Roman"/>
              </a:rPr>
              <a:t> superiore.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7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(1946.2) 180:2.4 </a:t>
            </a:r>
            <a:r>
              <a:rPr sz="1200" spc="-5" dirty="0">
                <a:latin typeface="Times New Roman"/>
                <a:cs typeface="Times New Roman"/>
              </a:rPr>
              <a:t>Ma grandi disagi seguirono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all’errata </a:t>
            </a:r>
            <a:r>
              <a:rPr sz="1200" dirty="0">
                <a:latin typeface="Times New Roman"/>
                <a:cs typeface="Times New Roman"/>
              </a:rPr>
              <a:t>interpretazione </a:t>
            </a:r>
            <a:r>
              <a:rPr sz="1200" spc="-5" dirty="0">
                <a:latin typeface="Times New Roman"/>
                <a:cs typeface="Times New Roman"/>
              </a:rPr>
              <a:t>delle conclusioni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riguardo alla preghiera.  Questi insegnamenti avrebbero comportato </a:t>
            </a:r>
            <a:r>
              <a:rPr sz="1200" dirty="0">
                <a:latin typeface="Times New Roman"/>
                <a:cs typeface="Times New Roman"/>
              </a:rPr>
              <a:t>poca difficoltà </a:t>
            </a:r>
            <a:r>
              <a:rPr sz="1200" spc="-5" dirty="0">
                <a:latin typeface="Times New Roman"/>
                <a:cs typeface="Times New Roman"/>
              </a:rPr>
              <a:t>se fossero state ricordate </a:t>
            </a:r>
            <a:r>
              <a:rPr sz="1200" dirty="0">
                <a:latin typeface="Times New Roman"/>
                <a:cs typeface="Times New Roman"/>
              </a:rPr>
              <a:t>la sue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esatte e </a:t>
            </a:r>
            <a:r>
              <a:rPr sz="1200" spc="-5" dirty="0">
                <a:latin typeface="Times New Roman"/>
                <a:cs typeface="Times New Roman"/>
              </a:rPr>
              <a:t>se successivamente  fossero state trascritte correttamente.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come 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fatta la </a:t>
            </a:r>
            <a:r>
              <a:rPr sz="1200" spc="-5" dirty="0">
                <a:latin typeface="Times New Roman"/>
                <a:cs typeface="Times New Roman"/>
              </a:rPr>
              <a:t>trascrizione,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finirono per considerare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in  nome di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una sorta di </a:t>
            </a:r>
            <a:r>
              <a:rPr sz="1200" spc="-5" dirty="0">
                <a:latin typeface="Times New Roman"/>
                <a:cs typeface="Times New Roman"/>
              </a:rPr>
              <a:t>magia suprema, pensando che avrebbero ricevuto </a:t>
            </a:r>
            <a:r>
              <a:rPr sz="1200" dirty="0">
                <a:latin typeface="Times New Roman"/>
                <a:cs typeface="Times New Roman"/>
              </a:rPr>
              <a:t>dal Padre qualunque </a:t>
            </a:r>
            <a:r>
              <a:rPr sz="1200" spc="-5" dirty="0">
                <a:latin typeface="Times New Roman"/>
                <a:cs typeface="Times New Roman"/>
              </a:rPr>
              <a:t>cosa avessero </a:t>
            </a:r>
            <a:r>
              <a:rPr sz="1200" dirty="0">
                <a:latin typeface="Times New Roman"/>
                <a:cs typeface="Times New Roman"/>
              </a:rPr>
              <a:t>chiesto. </a:t>
            </a:r>
            <a:r>
              <a:rPr sz="1200" spc="-5" dirty="0">
                <a:latin typeface="Times New Roman"/>
                <a:cs typeface="Times New Roman"/>
              </a:rPr>
              <a:t>Per  secoli anime oneste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naufragare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fede contro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scoglio. </a:t>
            </a:r>
            <a:r>
              <a:rPr sz="1200" dirty="0">
                <a:latin typeface="Times New Roman"/>
                <a:cs typeface="Times New Roman"/>
              </a:rPr>
              <a:t>Quanto tempo ci </a:t>
            </a:r>
            <a:r>
              <a:rPr sz="1200" spc="-5" dirty="0">
                <a:latin typeface="Times New Roman"/>
                <a:cs typeface="Times New Roman"/>
              </a:rPr>
              <a:t>vorrà al </a:t>
            </a:r>
            <a:r>
              <a:rPr sz="1200" dirty="0">
                <a:latin typeface="Times New Roman"/>
                <a:cs typeface="Times New Roman"/>
              </a:rPr>
              <a:t>mondo dei 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comprendere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vuole, ma piuttosto un </a:t>
            </a:r>
            <a:r>
              <a:rPr sz="1200" spc="-5" dirty="0">
                <a:latin typeface="Times New Roman"/>
                <a:cs typeface="Times New Roman"/>
              </a:rPr>
              <a:t>programma per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seguire</a:t>
            </a:r>
            <a:endParaRPr sz="1200">
              <a:latin typeface="Times New Roman"/>
              <a:cs typeface="Times New Roman"/>
            </a:endParaRPr>
          </a:p>
          <a:p>
            <a:pPr marL="76200" marR="7810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la via di </a:t>
            </a:r>
            <a:r>
              <a:rPr sz="1200" spc="-5" dirty="0">
                <a:latin typeface="Times New Roman"/>
                <a:cs typeface="Times New Roman"/>
              </a:rPr>
              <a:t>Dio, un’esperienza per imparare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eseguire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vero che,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 volontà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allineata alla sua, </a:t>
            </a:r>
            <a:r>
              <a:rPr sz="1200" dirty="0">
                <a:latin typeface="Times New Roman"/>
                <a:cs typeface="Times New Roman"/>
              </a:rPr>
              <a:t>voi potete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qualunque cosa </a:t>
            </a:r>
            <a:r>
              <a:rPr sz="1200" spc="-5" dirty="0">
                <a:latin typeface="Times New Roman"/>
                <a:cs typeface="Times New Roman"/>
              </a:rPr>
              <a:t>concepita </a:t>
            </a:r>
            <a:r>
              <a:rPr sz="1200" dirty="0">
                <a:latin typeface="Times New Roman"/>
                <a:cs typeface="Times New Roman"/>
              </a:rPr>
              <a:t>da quell’unione di volontà,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spc="5" dirty="0">
                <a:latin typeface="Times New Roman"/>
                <a:cs typeface="Times New Roman"/>
              </a:rPr>
              <a:t>sarà  </a:t>
            </a:r>
            <a:r>
              <a:rPr sz="1200" spc="-5" dirty="0">
                <a:latin typeface="Times New Roman"/>
                <a:cs typeface="Times New Roman"/>
              </a:rPr>
              <a:t>accordato.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unione di volontà è </a:t>
            </a:r>
            <a:r>
              <a:rPr sz="1200" spc="-5" dirty="0">
                <a:latin typeface="Times New Roman"/>
                <a:cs typeface="Times New Roman"/>
              </a:rPr>
              <a:t>effettuata </a:t>
            </a:r>
            <a:r>
              <a:rPr sz="1200" dirty="0">
                <a:latin typeface="Times New Roman"/>
                <a:cs typeface="Times New Roman"/>
              </a:rPr>
              <a:t>da e </a:t>
            </a:r>
            <a:r>
              <a:rPr sz="1200" spc="-5" dirty="0">
                <a:latin typeface="Times New Roman"/>
                <a:cs typeface="Times New Roman"/>
              </a:rPr>
              <a:t>attraverso Gesù, così </a:t>
            </a:r>
            <a:r>
              <a:rPr sz="1200" dirty="0">
                <a:latin typeface="Times New Roman"/>
                <a:cs typeface="Times New Roman"/>
              </a:rPr>
              <a:t>come la vita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vite fluisce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tralci  </a:t>
            </a:r>
            <a:r>
              <a:rPr sz="1200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(1946.3) 180:2.5 </a:t>
            </a:r>
            <a:r>
              <a:rPr sz="1200" spc="-5" dirty="0">
                <a:latin typeface="Times New Roman"/>
                <a:cs typeface="Times New Roman"/>
              </a:rPr>
              <a:t>Quando esiste questa connessione </a:t>
            </a:r>
            <a:r>
              <a:rPr sz="1200" dirty="0">
                <a:latin typeface="Times New Roman"/>
                <a:cs typeface="Times New Roman"/>
              </a:rPr>
              <a:t>vivente tra la divinità e l’umanità, </a:t>
            </a:r>
            <a:r>
              <a:rPr sz="1200" spc="-5" dirty="0">
                <a:latin typeface="Times New Roman"/>
                <a:cs typeface="Times New Roman"/>
              </a:rPr>
              <a:t>se l’umanità prega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insensato ed </a:t>
            </a:r>
            <a:r>
              <a:rPr sz="1200" dirty="0">
                <a:latin typeface="Times New Roman"/>
                <a:cs typeface="Times New Roman"/>
              </a:rPr>
              <a:t>ignorante  </a:t>
            </a:r>
            <a:r>
              <a:rPr sz="1200" spc="-5" dirty="0">
                <a:latin typeface="Times New Roman"/>
                <a:cs typeface="Times New Roman"/>
              </a:rPr>
              <a:t>per comodità egoiste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vanitosi, può </a:t>
            </a:r>
            <a:r>
              <a:rPr sz="1200" spc="-5" dirty="0">
                <a:latin typeface="Times New Roman"/>
                <a:cs typeface="Times New Roman"/>
              </a:rPr>
              <a:t>esservi soltanto </a:t>
            </a:r>
            <a:r>
              <a:rPr sz="1200" dirty="0">
                <a:latin typeface="Times New Roman"/>
                <a:cs typeface="Times New Roman"/>
              </a:rPr>
              <a:t>una risposta </a:t>
            </a:r>
            <a:r>
              <a:rPr sz="1200" spc="-5" dirty="0">
                <a:latin typeface="Times New Roman"/>
                <a:cs typeface="Times New Roman"/>
              </a:rPr>
              <a:t>divina: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produzione di 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steli </a:t>
            </a:r>
            <a:r>
              <a:rPr sz="1200" spc="-5" dirty="0">
                <a:latin typeface="Times New Roman"/>
                <a:cs typeface="Times New Roman"/>
              </a:rPr>
              <a:t>dei tralci </a:t>
            </a:r>
            <a:r>
              <a:rPr sz="1200" dirty="0">
                <a:latin typeface="Times New Roman"/>
                <a:cs typeface="Times New Roman"/>
              </a:rPr>
              <a:t>viventi. Quando il </a:t>
            </a:r>
            <a:r>
              <a:rPr sz="1200" spc="-5" dirty="0">
                <a:latin typeface="Times New Roman"/>
                <a:cs typeface="Times New Roman"/>
              </a:rPr>
              <a:t>tralcio della </a:t>
            </a:r>
            <a:r>
              <a:rPr sz="1200" dirty="0">
                <a:latin typeface="Times New Roman"/>
                <a:cs typeface="Times New Roman"/>
              </a:rPr>
              <a:t>vite è </a:t>
            </a:r>
            <a:r>
              <a:rPr sz="1200" spc="-5" dirty="0">
                <a:latin typeface="Times New Roman"/>
                <a:cs typeface="Times New Roman"/>
              </a:rPr>
              <a:t>vivente, ci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soltanto una risposta a tutte le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9539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petizioni: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produzione </a:t>
            </a:r>
            <a:r>
              <a:rPr sz="1200" spc="-5" dirty="0">
                <a:latin typeface="Times New Roman"/>
                <a:cs typeface="Times New Roman"/>
              </a:rPr>
              <a:t>d’uva. Infatti,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tralcio esiste solo </a:t>
            </a:r>
            <a:r>
              <a:rPr sz="1200" dirty="0">
                <a:latin typeface="Times New Roman"/>
                <a:cs typeface="Times New Roman"/>
              </a:rPr>
              <a:t>per portare </a:t>
            </a:r>
            <a:r>
              <a:rPr sz="1200" spc="-5" dirty="0">
                <a:latin typeface="Times New Roman"/>
                <a:cs typeface="Times New Roman"/>
              </a:rPr>
              <a:t>frutti, per </a:t>
            </a:r>
            <a:r>
              <a:rPr sz="1200" dirty="0">
                <a:latin typeface="Times New Roman"/>
                <a:cs typeface="Times New Roman"/>
              </a:rPr>
              <a:t>produrre uva, e non può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nient’altro.  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vero credente esiste </a:t>
            </a:r>
            <a:r>
              <a:rPr sz="1200" dirty="0">
                <a:latin typeface="Times New Roman"/>
                <a:cs typeface="Times New Roman"/>
              </a:rPr>
              <a:t>solo allo scopo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 frutti dello spirito: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lui è </a:t>
            </a:r>
            <a:r>
              <a:rPr sz="1200" spc="-5" dirty="0">
                <a:latin typeface="Times New Roman"/>
                <a:cs typeface="Times New Roman"/>
              </a:rPr>
              <a:t>stato amato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amarci </a:t>
            </a:r>
            <a:r>
              <a:rPr sz="1200" dirty="0">
                <a:latin typeface="Times New Roman"/>
                <a:cs typeface="Times New Roman"/>
              </a:rPr>
              <a:t>l’un l’altro,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amato</a:t>
            </a:r>
            <a:r>
              <a:rPr sz="1200" dirty="0">
                <a:latin typeface="Times New Roman"/>
                <a:cs typeface="Times New Roman"/>
              </a:rPr>
              <a:t> noi.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(1946.4) 180:2.6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mano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disciplina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stesa </a:t>
            </a:r>
            <a:r>
              <a:rPr sz="1200" dirty="0">
                <a:latin typeface="Times New Roman"/>
                <a:cs typeface="Times New Roman"/>
              </a:rPr>
              <a:t>sulla vite, </a:t>
            </a:r>
            <a:r>
              <a:rPr sz="1200" spc="-5" dirty="0">
                <a:latin typeface="Times New Roman"/>
                <a:cs typeface="Times New Roman"/>
              </a:rPr>
              <a:t>ciò viene fatto </a:t>
            </a:r>
            <a:r>
              <a:rPr sz="1200" dirty="0">
                <a:latin typeface="Times New Roman"/>
                <a:cs typeface="Times New Roman"/>
              </a:rPr>
              <a:t>per amore,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tralci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portare 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frutti.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coltivatore accorto taglia </a:t>
            </a:r>
            <a:r>
              <a:rPr sz="1200" dirty="0">
                <a:latin typeface="Times New Roman"/>
                <a:cs typeface="Times New Roman"/>
              </a:rPr>
              <a:t>soltanto i </a:t>
            </a:r>
            <a:r>
              <a:rPr sz="1200" spc="-5" dirty="0">
                <a:latin typeface="Times New Roman"/>
                <a:cs typeface="Times New Roman"/>
              </a:rPr>
              <a:t>tralci </a:t>
            </a:r>
            <a:r>
              <a:rPr sz="1200" dirty="0">
                <a:latin typeface="Times New Roman"/>
                <a:cs typeface="Times New Roman"/>
              </a:rPr>
              <a:t>morti 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sterili.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4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(1946.5) 180:2.7 </a:t>
            </a:r>
            <a:r>
              <a:rPr sz="1200" spc="-5" dirty="0">
                <a:latin typeface="Times New Roman"/>
                <a:cs typeface="Times New Roman"/>
              </a:rPr>
              <a:t>Gesù ebbe grande 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stessi apostoli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una funzione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credenti  </a:t>
            </a:r>
            <a:r>
              <a:rPr sz="1200" spc="-5" dirty="0">
                <a:latin typeface="Times New Roman"/>
                <a:cs typeface="Times New Roman"/>
              </a:rPr>
              <a:t>nati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nel regno dominato </a:t>
            </a:r>
            <a:r>
              <a:rPr sz="1200" dirty="0">
                <a:latin typeface="Times New Roman"/>
                <a:cs typeface="Times New Roman"/>
              </a:rPr>
              <a:t>dallo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L’inimicizia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mondo</a:t>
            </a:r>
            <a:endParaRPr sz="1600">
              <a:latin typeface="Times New Roman"/>
              <a:cs typeface="Times New Roman"/>
            </a:endParaRPr>
          </a:p>
          <a:p>
            <a:pPr marL="76200" marR="148590">
              <a:lnSpc>
                <a:spcPts val="137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(1946.6) 180:3.1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undici avevano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cessato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commenti sul discorso della </a:t>
            </a:r>
            <a:r>
              <a:rPr sz="1200" dirty="0">
                <a:latin typeface="Times New Roman"/>
                <a:cs typeface="Times New Roman"/>
              </a:rPr>
              <a:t>vite e </a:t>
            </a:r>
            <a:r>
              <a:rPr sz="1200" spc="-5" dirty="0">
                <a:latin typeface="Times New Roman"/>
                <a:cs typeface="Times New Roman"/>
              </a:rPr>
              <a:t>dei tralci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indicando </a:t>
            </a:r>
            <a:r>
              <a:rPr sz="1200" spc="-5" dirty="0">
                <a:latin typeface="Times New Roman"/>
                <a:cs typeface="Times New Roman"/>
              </a:rPr>
              <a:t>che  desiderava parlare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e sapendo </a:t>
            </a:r>
            <a:r>
              <a:rPr sz="1200" spc="-5" dirty="0">
                <a:latin typeface="Times New Roman"/>
                <a:cs typeface="Times New Roman"/>
              </a:rPr>
              <a:t>che gli restava poco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disse: “Quando </a:t>
            </a:r>
            <a:r>
              <a:rPr sz="1200" dirty="0">
                <a:latin typeface="Times New Roman"/>
                <a:cs typeface="Times New Roman"/>
              </a:rPr>
              <a:t>vi avrò </a:t>
            </a:r>
            <a:r>
              <a:rPr sz="1200" spc="-5" dirty="0">
                <a:latin typeface="Times New Roman"/>
                <a:cs typeface="Times New Roman"/>
              </a:rPr>
              <a:t>lasciati,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scoraggiatevi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l’inimicizia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Non abbattetevi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quando dei credenti </a:t>
            </a:r>
            <a:r>
              <a:rPr sz="1200" dirty="0">
                <a:latin typeface="Times New Roman"/>
                <a:cs typeface="Times New Roman"/>
              </a:rPr>
              <a:t>codardi </a:t>
            </a:r>
            <a:r>
              <a:rPr sz="1200" spc="-5" dirty="0">
                <a:latin typeface="Times New Roman"/>
                <a:cs typeface="Times New Roman"/>
              </a:rPr>
              <a:t>si rivolteranno </a:t>
            </a:r>
            <a:r>
              <a:rPr sz="1200" dirty="0">
                <a:latin typeface="Times New Roman"/>
                <a:cs typeface="Times New Roman"/>
              </a:rPr>
              <a:t>contro di voi e </a:t>
            </a:r>
            <a:r>
              <a:rPr sz="1200" spc="-5" dirty="0">
                <a:latin typeface="Times New Roman"/>
                <a:cs typeface="Times New Roman"/>
              </a:rPr>
              <a:t>si uniranno ai </a:t>
            </a:r>
            <a:r>
              <a:rPr sz="1200" dirty="0">
                <a:latin typeface="Times New Roman"/>
                <a:cs typeface="Times New Roman"/>
              </a:rPr>
              <a:t>nemici  </a:t>
            </a:r>
            <a:r>
              <a:rPr sz="1200" spc="-5" dirty="0">
                <a:latin typeface="Times New Roman"/>
                <a:cs typeface="Times New Roman"/>
              </a:rPr>
              <a:t>del regno. Se </a:t>
            </a:r>
            <a:r>
              <a:rPr sz="1200" dirty="0">
                <a:latin typeface="Times New Roman"/>
                <a:cs typeface="Times New Roman"/>
              </a:rPr>
              <a:t>il mondo vi </a:t>
            </a:r>
            <a:r>
              <a:rPr sz="1200" spc="-5" dirty="0">
                <a:latin typeface="Times New Roman"/>
                <a:cs typeface="Times New Roman"/>
              </a:rPr>
              <a:t>odierà,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che </a:t>
            </a:r>
            <a:r>
              <a:rPr sz="1200" dirty="0">
                <a:latin typeface="Times New Roman"/>
                <a:cs typeface="Times New Roman"/>
              </a:rPr>
              <a:t>ha odiato me prima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odiare voi. Se voi </a:t>
            </a:r>
            <a:r>
              <a:rPr sz="1200" spc="5" dirty="0">
                <a:latin typeface="Times New Roman"/>
                <a:cs typeface="Times New Roman"/>
              </a:rPr>
              <a:t>foste </a:t>
            </a:r>
            <a:r>
              <a:rPr sz="1200" dirty="0">
                <a:latin typeface="Times New Roman"/>
                <a:cs typeface="Times New Roman"/>
              </a:rPr>
              <a:t>di questo mondo, allora  il mondo </a:t>
            </a:r>
            <a:r>
              <a:rPr sz="1200" spc="-5" dirty="0">
                <a:latin typeface="Times New Roman"/>
                <a:cs typeface="Times New Roman"/>
              </a:rPr>
              <a:t>amerebbe ciò </a:t>
            </a:r>
            <a:r>
              <a:rPr sz="1200" dirty="0">
                <a:latin typeface="Times New Roman"/>
                <a:cs typeface="Times New Roman"/>
              </a:rPr>
              <a:t>che è suo, ma poiché non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siete,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rifiuta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amarvi. Voi siete </a:t>
            </a:r>
            <a:r>
              <a:rPr sz="1200" dirty="0">
                <a:latin typeface="Times New Roman"/>
                <a:cs typeface="Times New Roman"/>
              </a:rPr>
              <a:t>in questo mondo, ma le vostre vite  non </a:t>
            </a:r>
            <a:r>
              <a:rPr sz="1200" spc="-5" dirty="0">
                <a:latin typeface="Times New Roman"/>
                <a:cs typeface="Times New Roman"/>
              </a:rPr>
              <a:t>saranno vissute alla maniera 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dal mondo per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lo spirito di un altro mondo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mondo da </a:t>
            </a:r>
            <a:r>
              <a:rPr sz="1200" spc="-5" dirty="0">
                <a:latin typeface="Times New Roman"/>
                <a:cs typeface="Times New Roman"/>
              </a:rPr>
              <a:t>cui siete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scelti. Ma ricordatevi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ho detto: il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non è più </a:t>
            </a:r>
            <a:r>
              <a:rPr sz="1200" spc="-5" dirty="0">
                <a:latin typeface="Times New Roman"/>
                <a:cs typeface="Times New Roman"/>
              </a:rPr>
              <a:t>grande del suo padrone. 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osano </a:t>
            </a:r>
            <a:r>
              <a:rPr sz="1200" spc="-5" dirty="0">
                <a:latin typeface="Times New Roman"/>
                <a:cs typeface="Times New Roman"/>
              </a:rPr>
              <a:t>perseguitare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perseguiteranno </a:t>
            </a:r>
            <a:r>
              <a:rPr sz="1200" dirty="0">
                <a:latin typeface="Times New Roman"/>
                <a:cs typeface="Times New Roman"/>
              </a:rPr>
              <a:t>anche voi.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offendono i non credenti, anche le vostre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offenderanno i  </a:t>
            </a:r>
            <a:r>
              <a:rPr sz="1200" spc="-5" dirty="0">
                <a:latin typeface="Times New Roman"/>
                <a:cs typeface="Times New Roman"/>
              </a:rPr>
              <a:t>malvagi.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faranno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credono </a:t>
            </a:r>
            <a:r>
              <a:rPr sz="1200" dirty="0">
                <a:latin typeface="Times New Roman"/>
                <a:cs typeface="Times New Roman"/>
              </a:rPr>
              <a:t>né in me né in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mandato; </a:t>
            </a:r>
            <a:r>
              <a:rPr sz="1200" dirty="0">
                <a:latin typeface="Times New Roman"/>
                <a:cs typeface="Times New Roman"/>
              </a:rPr>
              <a:t>così voi </a:t>
            </a:r>
            <a:r>
              <a:rPr sz="1200" spc="-5" dirty="0">
                <a:latin typeface="Times New Roman"/>
                <a:cs typeface="Times New Roman"/>
              </a:rPr>
              <a:t>subirete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causa del </a:t>
            </a:r>
            <a:r>
              <a:rPr sz="1200" dirty="0">
                <a:latin typeface="Times New Roman"/>
                <a:cs typeface="Times New Roman"/>
              </a:rPr>
              <a:t>mio vangelo. Ma </a:t>
            </a:r>
            <a:r>
              <a:rPr sz="1200" spc="-5" dirty="0">
                <a:latin typeface="Times New Roman"/>
                <a:cs typeface="Times New Roman"/>
              </a:rPr>
              <a:t>quando soffrirete </a:t>
            </a:r>
            <a:r>
              <a:rPr sz="1200" dirty="0">
                <a:latin typeface="Times New Roman"/>
                <a:cs typeface="Times New Roman"/>
              </a:rPr>
              <a:t>queste tribolazioni, </a:t>
            </a:r>
            <a:r>
              <a:rPr sz="1200" spc="-5" dirty="0">
                <a:latin typeface="Times New Roman"/>
                <a:cs typeface="Times New Roman"/>
              </a:rPr>
              <a:t>ricordatevi che </a:t>
            </a:r>
            <a:r>
              <a:rPr sz="1200" dirty="0">
                <a:latin typeface="Times New Roman"/>
                <a:cs typeface="Times New Roman"/>
              </a:rPr>
              <a:t>anch’io ho </a:t>
            </a:r>
            <a:r>
              <a:rPr sz="1200" spc="-5" dirty="0">
                <a:latin typeface="Times New Roman"/>
                <a:cs typeface="Times New Roman"/>
              </a:rPr>
              <a:t>sofferto prima </a:t>
            </a:r>
            <a:r>
              <a:rPr sz="1200" dirty="0">
                <a:latin typeface="Times New Roman"/>
                <a:cs typeface="Times New Roman"/>
              </a:rPr>
              <a:t>di voi a </a:t>
            </a:r>
            <a:r>
              <a:rPr sz="1200" spc="-5" dirty="0">
                <a:latin typeface="Times New Roman"/>
                <a:cs typeface="Times New Roman"/>
              </a:rPr>
              <a:t>causa di questo 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(1947.1) 180:3.2 </a:t>
            </a:r>
            <a:r>
              <a:rPr sz="1200" spc="-5" dirty="0">
                <a:latin typeface="Times New Roman"/>
                <a:cs typeface="Times New Roman"/>
              </a:rPr>
              <a:t>“Molti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assaliranno </a:t>
            </a:r>
            <a:r>
              <a:rPr sz="1200" dirty="0">
                <a:latin typeface="Times New Roman"/>
                <a:cs typeface="Times New Roman"/>
              </a:rPr>
              <a:t>ignorano 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certuni che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ci perseguitano. </a:t>
            </a:r>
            <a:r>
              <a:rPr sz="1200" dirty="0">
                <a:latin typeface="Times New Roman"/>
                <a:cs typeface="Times New Roman"/>
              </a:rPr>
              <a:t>Se  non </a:t>
            </a:r>
            <a:r>
              <a:rPr sz="1200" spc="-5" dirty="0">
                <a:latin typeface="Times New Roman"/>
                <a:cs typeface="Times New Roman"/>
              </a:rPr>
              <a:t>avessimo insegnato loro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potrebbero fare </a:t>
            </a:r>
            <a:r>
              <a:rPr sz="1200" dirty="0">
                <a:latin typeface="Times New Roman"/>
                <a:cs typeface="Times New Roman"/>
              </a:rPr>
              <a:t>molte cose strane senza </a:t>
            </a:r>
            <a:r>
              <a:rPr sz="1200" spc="-5" dirty="0">
                <a:latin typeface="Times New Roman"/>
                <a:cs typeface="Times New Roman"/>
              </a:rPr>
              <a:t>incorrere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condanna,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poiché hanno 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 ed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osato respingerla,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alcuna </a:t>
            </a:r>
            <a:r>
              <a:rPr sz="1200" dirty="0">
                <a:latin typeface="Times New Roman"/>
                <a:cs typeface="Times New Roman"/>
              </a:rPr>
              <a:t>scusa per il </a:t>
            </a:r>
            <a:r>
              <a:rPr sz="1200" spc="-5" dirty="0">
                <a:latin typeface="Times New Roman"/>
                <a:cs typeface="Times New Roman"/>
              </a:rPr>
              <a:t>loro comportamento. </a:t>
            </a:r>
            <a:r>
              <a:rPr sz="1200" dirty="0">
                <a:latin typeface="Times New Roman"/>
                <a:cs typeface="Times New Roman"/>
              </a:rPr>
              <a:t>Chi odia me odia mio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Non  può </a:t>
            </a:r>
            <a:r>
              <a:rPr sz="1200" spc="-5" dirty="0">
                <a:latin typeface="Times New Roman"/>
                <a:cs typeface="Times New Roman"/>
              </a:rPr>
              <a:t>essere altrimenti; </a:t>
            </a:r>
            <a:r>
              <a:rPr sz="1200" dirty="0">
                <a:latin typeface="Times New Roman"/>
                <a:cs typeface="Times New Roman"/>
              </a:rPr>
              <a:t>la luce che vi </a:t>
            </a:r>
            <a:r>
              <a:rPr sz="1200" spc="-5" dirty="0">
                <a:latin typeface="Times New Roman"/>
                <a:cs typeface="Times New Roman"/>
              </a:rPr>
              <a:t>salverebbe se accettata, </a:t>
            </a:r>
            <a:r>
              <a:rPr sz="1200" dirty="0">
                <a:latin typeface="Times New Roman"/>
                <a:cs typeface="Times New Roman"/>
              </a:rPr>
              <a:t>può solo </a:t>
            </a:r>
            <a:r>
              <a:rPr sz="1200" spc="-5" dirty="0">
                <a:latin typeface="Times New Roman"/>
                <a:cs typeface="Times New Roman"/>
              </a:rPr>
              <a:t>condannarvi se coscientemente respinta.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cosa ho </a:t>
            </a:r>
            <a:r>
              <a:rPr sz="1200" dirty="0">
                <a:latin typeface="Times New Roman"/>
                <a:cs typeface="Times New Roman"/>
              </a:rPr>
              <a:t>fatto io  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mi </a:t>
            </a:r>
            <a:r>
              <a:rPr sz="1200" dirty="0">
                <a:latin typeface="Times New Roman"/>
                <a:cs typeface="Times New Roman"/>
              </a:rPr>
              <a:t>odino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astio così terribile? </a:t>
            </a:r>
            <a:r>
              <a:rPr sz="1200" dirty="0">
                <a:latin typeface="Times New Roman"/>
                <a:cs typeface="Times New Roman"/>
              </a:rPr>
              <a:t>Nulla,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salvezza in cielo. </a:t>
            </a:r>
            <a:r>
              <a:rPr sz="1200" spc="-5" dirty="0">
                <a:latin typeface="Times New Roman"/>
                <a:cs typeface="Times New Roman"/>
              </a:rPr>
              <a:t>Ma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letto nella </a:t>
            </a:r>
            <a:r>
              <a:rPr sz="1200" dirty="0">
                <a:latin typeface="Times New Roman"/>
                <a:cs typeface="Times New Roman"/>
              </a:rPr>
              <a:t>Scrittura il </a:t>
            </a:r>
            <a:r>
              <a:rPr sz="1200" spc="-5" dirty="0">
                <a:latin typeface="Times New Roman"/>
                <a:cs typeface="Times New Roman"/>
              </a:rPr>
              <a:t>versetto: </a:t>
            </a:r>
            <a:r>
              <a:rPr sz="1200" dirty="0">
                <a:latin typeface="Times New Roman"/>
                <a:cs typeface="Times New Roman"/>
              </a:rPr>
              <a:t>‘Ed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odiato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causa’?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2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(1947.2) 180:3.3 </a:t>
            </a:r>
            <a:r>
              <a:rPr sz="1200" spc="-5" dirty="0">
                <a:latin typeface="Times New Roman"/>
                <a:cs typeface="Times New Roman"/>
              </a:rPr>
              <a:t>“Ma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1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lascerò soli </a:t>
            </a:r>
            <a:r>
              <a:rPr sz="1200" dirty="0">
                <a:latin typeface="Times New Roman"/>
                <a:cs typeface="Times New Roman"/>
              </a:rPr>
              <a:t>nel mondo. Molto </a:t>
            </a:r>
            <a:r>
              <a:rPr sz="1200" spc="-5" dirty="0">
                <a:latin typeface="Times New Roman"/>
                <a:cs typeface="Times New Roman"/>
              </a:rPr>
              <a:t>presto,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 ne </a:t>
            </a:r>
            <a:r>
              <a:rPr sz="1200" spc="-5" dirty="0">
                <a:latin typeface="Times New Roman"/>
                <a:cs typeface="Times New Roman"/>
              </a:rPr>
              <a:t>sarò andato, </a:t>
            </a:r>
            <a:r>
              <a:rPr sz="1200" dirty="0">
                <a:latin typeface="Times New Roman"/>
                <a:cs typeface="Times New Roman"/>
              </a:rPr>
              <a:t>vi manderò un </a:t>
            </a:r>
            <a:r>
              <a:rPr sz="1200" spc="-5" dirty="0">
                <a:latin typeface="Times New Roman"/>
                <a:cs typeface="Times New Roman"/>
              </a:rPr>
              <a:t>aiutante spirituale.  Avrete con </a:t>
            </a:r>
            <a:r>
              <a:rPr sz="1200" dirty="0">
                <a:latin typeface="Times New Roman"/>
                <a:cs typeface="Times New Roman"/>
              </a:rPr>
              <a:t>voi 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prenderà il mio posto tra di voi, </a:t>
            </a:r>
            <a:r>
              <a:rPr sz="1200" spc="5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continuerà ad insegnarvi </a:t>
            </a:r>
            <a:r>
              <a:rPr sz="1200" dirty="0">
                <a:latin typeface="Times New Roman"/>
                <a:cs typeface="Times New Roman"/>
              </a:rPr>
              <a:t>la via della </a:t>
            </a:r>
            <a:r>
              <a:rPr sz="1200" spc="-5" dirty="0">
                <a:latin typeface="Times New Roman"/>
                <a:cs typeface="Times New Roman"/>
              </a:rPr>
              <a:t>verità,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consolerà.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3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(1947.3) 180:3.4 </a:t>
            </a:r>
            <a:r>
              <a:rPr sz="1200" spc="-5" dirty="0">
                <a:latin typeface="Times New Roman"/>
                <a:cs typeface="Times New Roman"/>
              </a:rPr>
              <a:t>“Che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cuore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turbato. </a:t>
            </a:r>
            <a:r>
              <a:rPr sz="1200" spc="-5" dirty="0">
                <a:latin typeface="Times New Roman"/>
                <a:cs typeface="Times New Roman"/>
              </a:rPr>
              <a:t>Voi credete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Dio; continuate </a:t>
            </a:r>
            <a:r>
              <a:rPr sz="1200" dirty="0">
                <a:latin typeface="Times New Roman"/>
                <a:cs typeface="Times New Roman"/>
              </a:rPr>
              <a:t>a credere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me.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io debba </a:t>
            </a:r>
            <a:r>
              <a:rPr sz="1200" spc="-5" dirty="0">
                <a:latin typeface="Times New Roman"/>
                <a:cs typeface="Times New Roman"/>
              </a:rPr>
              <a:t>lasciarvi,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lontano da voi.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che nell’universo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fosse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non vi  </a:t>
            </a:r>
            <a:r>
              <a:rPr sz="1200" spc="-5" dirty="0">
                <a:latin typeface="Times New Roman"/>
                <a:cs typeface="Times New Roman"/>
              </a:rPr>
              <a:t>avrei </a:t>
            </a:r>
            <a:r>
              <a:rPr sz="1200" dirty="0">
                <a:latin typeface="Times New Roman"/>
                <a:cs typeface="Times New Roman"/>
              </a:rPr>
              <a:t>ripetutamente parlato di </a:t>
            </a:r>
            <a:r>
              <a:rPr sz="1200" spc="-5" dirty="0">
                <a:latin typeface="Times New Roman"/>
                <a:cs typeface="Times New Roman"/>
              </a:rPr>
              <a:t>essi.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per </a:t>
            </a:r>
            <a:r>
              <a:rPr sz="1200" dirty="0">
                <a:latin typeface="Times New Roman"/>
                <a:cs typeface="Times New Roman"/>
              </a:rPr>
              <a:t>tornare in questi mondi di </a:t>
            </a:r>
            <a:r>
              <a:rPr sz="1200" spc="-5" dirty="0">
                <a:latin typeface="Times New Roman"/>
                <a:cs typeface="Times New Roman"/>
              </a:rPr>
              <a:t>luce, </a:t>
            </a:r>
            <a:r>
              <a:rPr sz="1200" dirty="0">
                <a:latin typeface="Times New Roman"/>
                <a:cs typeface="Times New Roman"/>
              </a:rPr>
              <a:t>in queste stazioni </a:t>
            </a:r>
            <a:r>
              <a:rPr sz="1200" spc="-5" dirty="0">
                <a:latin typeface="Times New Roman"/>
                <a:cs typeface="Times New Roman"/>
              </a:rPr>
              <a:t>nel cielo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alle </a:t>
            </a:r>
            <a:r>
              <a:rPr sz="1200" dirty="0">
                <a:latin typeface="Times New Roman"/>
                <a:cs typeface="Times New Roman"/>
              </a:rPr>
              <a:t>quali  </a:t>
            </a:r>
            <a:r>
              <a:rPr sz="1200" spc="-5" dirty="0">
                <a:latin typeface="Times New Roman"/>
                <a:cs typeface="Times New Roman"/>
              </a:rPr>
              <a:t>ascenderete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giorno. </a:t>
            </a:r>
            <a:r>
              <a:rPr sz="1200" dirty="0">
                <a:latin typeface="Times New Roman"/>
                <a:cs typeface="Times New Roman"/>
              </a:rPr>
              <a:t>Da tali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venuto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è vicino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dovrò </a:t>
            </a:r>
            <a:r>
              <a:rPr sz="1200" spc="-5" dirty="0">
                <a:latin typeface="Times New Roman"/>
                <a:cs typeface="Times New Roman"/>
              </a:rPr>
              <a:t>tornare all’opera </a:t>
            </a:r>
            <a:r>
              <a:rPr sz="1200" dirty="0">
                <a:latin typeface="Times New Roman"/>
                <a:cs typeface="Times New Roman"/>
              </a:rPr>
              <a:t>di  mio </a:t>
            </a:r>
            <a:r>
              <a:rPr sz="1200" spc="-5" dirty="0">
                <a:latin typeface="Times New Roman"/>
                <a:cs typeface="Times New Roman"/>
              </a:rPr>
              <a:t>Padre nelle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del cielo.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0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(1947.4) 180:3.5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precedo così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vi manderò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a cercare </a:t>
            </a:r>
            <a:r>
              <a:rPr sz="1200" spc="-5" dirty="0">
                <a:latin typeface="Times New Roman"/>
                <a:cs typeface="Times New Roman"/>
              </a:rPr>
              <a:t>affinché possiate essere 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nei  luoghi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stati preparati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fosse.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devo lasciarvi, </a:t>
            </a:r>
            <a:r>
              <a:rPr sz="1200" dirty="0">
                <a:latin typeface="Times New Roman"/>
                <a:cs typeface="Times New Roman"/>
              </a:rPr>
              <a:t>sarò presente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voi in spirito, 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con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in persona </a:t>
            </a:r>
            <a:r>
              <a:rPr sz="1200" spc="-5" dirty="0">
                <a:latin typeface="Times New Roman"/>
                <a:cs typeface="Times New Roman"/>
              </a:rPr>
              <a:t>quando sarete ascesi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per ascendere </a:t>
            </a:r>
            <a:r>
              <a:rPr sz="1200" dirty="0">
                <a:latin typeface="Times New Roman"/>
                <a:cs typeface="Times New Roman"/>
              </a:rPr>
              <a:t>a  mio </a:t>
            </a:r>
            <a:r>
              <a:rPr sz="1200" spc="-5" dirty="0">
                <a:latin typeface="Times New Roman"/>
                <a:cs typeface="Times New Roman"/>
              </a:rPr>
              <a:t>Padre nel suo </a:t>
            </a:r>
            <a:r>
              <a:rPr sz="1200" dirty="0">
                <a:latin typeface="Times New Roman"/>
                <a:cs typeface="Times New Roman"/>
              </a:rPr>
              <a:t>universo più </a:t>
            </a:r>
            <a:r>
              <a:rPr sz="1200" spc="-5" dirty="0">
                <a:latin typeface="Times New Roman"/>
                <a:cs typeface="Times New Roman"/>
              </a:rPr>
              <a:t>grande.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ho detto è </a:t>
            </a:r>
            <a:r>
              <a:rPr sz="1200" spc="-5" dirty="0">
                <a:latin typeface="Times New Roman"/>
                <a:cs typeface="Times New Roman"/>
              </a:rPr>
              <a:t>vero ed eterno, benché </a:t>
            </a:r>
            <a:r>
              <a:rPr sz="1200" dirty="0">
                <a:latin typeface="Times New Roman"/>
                <a:cs typeface="Times New Roman"/>
              </a:rPr>
              <a:t>voi non possiate </a:t>
            </a:r>
            <a:r>
              <a:rPr sz="1200" spc="-5" dirty="0">
                <a:latin typeface="Times New Roman"/>
                <a:cs typeface="Times New Roman"/>
              </a:rPr>
              <a:t>comprenderlo </a:t>
            </a:r>
            <a:r>
              <a:rPr sz="1200" dirty="0">
                <a:latin typeface="Times New Roman"/>
                <a:cs typeface="Times New Roman"/>
              </a:rPr>
              <a:t>pienamente. </a:t>
            </a:r>
            <a:r>
              <a:rPr sz="1200" spc="-10" dirty="0">
                <a:latin typeface="Times New Roman"/>
                <a:cs typeface="Times New Roman"/>
              </a:rPr>
              <a:t>Io  </a:t>
            </a:r>
            <a:r>
              <a:rPr sz="1200" spc="-5" dirty="0">
                <a:latin typeface="Times New Roman"/>
                <a:cs typeface="Times New Roman"/>
              </a:rPr>
              <a:t>vado dal Padre, </a:t>
            </a:r>
            <a:r>
              <a:rPr sz="1200" dirty="0">
                <a:latin typeface="Times New Roman"/>
                <a:cs typeface="Times New Roman"/>
              </a:rPr>
              <a:t>e sebbene voi non possiate </a:t>
            </a:r>
            <a:r>
              <a:rPr sz="1200" spc="-5" dirty="0">
                <a:latin typeface="Times New Roman"/>
                <a:cs typeface="Times New Roman"/>
              </a:rPr>
              <a:t>seguirmi ora,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seguirete certamente nelle </a:t>
            </a:r>
            <a:r>
              <a:rPr sz="1200" dirty="0">
                <a:latin typeface="Times New Roman"/>
                <a:cs typeface="Times New Roman"/>
              </a:rPr>
              <a:t>epoche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3373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271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(1947.5) 180:3.6 </a:t>
            </a:r>
            <a:r>
              <a:rPr sz="1200" spc="-5" dirty="0">
                <a:latin typeface="Times New Roman"/>
                <a:cs typeface="Times New Roman"/>
              </a:rPr>
              <a:t>Quando Gesù si sedette, Tommaso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disse: “Maestro,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dove tu </a:t>
            </a:r>
            <a:r>
              <a:rPr sz="1200" spc="-5" dirty="0">
                <a:latin typeface="Times New Roman"/>
                <a:cs typeface="Times New Roman"/>
              </a:rPr>
              <a:t>stai andando;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certamente 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la via.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seguiremo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sera stessa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ci mostrerai </a:t>
            </a:r>
            <a:r>
              <a:rPr sz="1200" dirty="0">
                <a:latin typeface="Times New Roman"/>
                <a:cs typeface="Times New Roman"/>
              </a:rPr>
              <a:t>la via.”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68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(1947.6) 180:3.7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ascoltato </a:t>
            </a:r>
            <a:r>
              <a:rPr sz="1200" dirty="0">
                <a:latin typeface="Times New Roman"/>
                <a:cs typeface="Times New Roman"/>
              </a:rPr>
              <a:t>Tommaso,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“Tommaso,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via,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la vita.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al Padre se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attraverso me.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trovano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trovano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5" dirty="0">
                <a:latin typeface="Times New Roman"/>
                <a:cs typeface="Times New Roman"/>
              </a:rPr>
              <a:t>Se conoscete me, conoscete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Padre. E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mi  </a:t>
            </a:r>
            <a:r>
              <a:rPr sz="1200" spc="-5" dirty="0">
                <a:latin typeface="Times New Roman"/>
                <a:cs typeface="Times New Roman"/>
              </a:rPr>
              <a:t>conoscete, </a:t>
            </a:r>
            <a:r>
              <a:rPr sz="1200" dirty="0">
                <a:latin typeface="Times New Roman"/>
                <a:cs typeface="Times New Roman"/>
              </a:rPr>
              <a:t>perché avete vissuto con 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mi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vedete.”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6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(1947.7) 180:3.8 </a:t>
            </a:r>
            <a:r>
              <a:rPr sz="1200" spc="-5" dirty="0">
                <a:latin typeface="Times New Roman"/>
                <a:cs typeface="Times New Roman"/>
              </a:rPr>
              <a:t>Ma questo insegnamento </a:t>
            </a:r>
            <a:r>
              <a:rPr sz="1200" dirty="0">
                <a:latin typeface="Times New Roman"/>
                <a:cs typeface="Times New Roman"/>
              </a:rPr>
              <a:t>era troppo profondo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apostoli, e </a:t>
            </a:r>
            <a:r>
              <a:rPr sz="1200" spc="-5" dirty="0">
                <a:latin typeface="Times New Roman"/>
                <a:cs typeface="Times New Roman"/>
              </a:rPr>
              <a:t>specialmente per Filippo,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</a:t>
            </a:r>
            <a:r>
              <a:rPr sz="1200" dirty="0">
                <a:latin typeface="Times New Roman"/>
                <a:cs typeface="Times New Roman"/>
              </a:rPr>
              <a:t>dopo aver  </a:t>
            </a:r>
            <a:r>
              <a:rPr sz="1200" spc="-5" dirty="0">
                <a:latin typeface="Times New Roman"/>
                <a:cs typeface="Times New Roman"/>
              </a:rPr>
              <a:t>detto alcune </a:t>
            </a:r>
            <a:r>
              <a:rPr sz="1200" dirty="0">
                <a:latin typeface="Times New Roman"/>
                <a:cs typeface="Times New Roman"/>
              </a:rPr>
              <a:t>parole a </a:t>
            </a:r>
            <a:r>
              <a:rPr sz="1200" spc="-5" dirty="0">
                <a:latin typeface="Times New Roman"/>
                <a:cs typeface="Times New Roman"/>
              </a:rPr>
              <a:t>Natanaele,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disse: “Maestro. Mostraci </a:t>
            </a:r>
            <a:r>
              <a:rPr sz="1200" dirty="0">
                <a:latin typeface="Times New Roman"/>
                <a:cs typeface="Times New Roman"/>
              </a:rPr>
              <a:t>il Padre, 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hai detto </a:t>
            </a:r>
            <a:r>
              <a:rPr sz="1200" spc="-5" dirty="0">
                <a:latin typeface="Times New Roman"/>
                <a:cs typeface="Times New Roman"/>
              </a:rPr>
              <a:t>diverrà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chiaro.”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969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(1947.8) 180:3.9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Filippo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parlato,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disse: “Filippo,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così a </a:t>
            </a:r>
            <a:r>
              <a:rPr sz="1200" spc="-5" dirty="0">
                <a:latin typeface="Times New Roman"/>
                <a:cs typeface="Times New Roman"/>
              </a:rPr>
              <a:t>lungo 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ed ancora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conosci? Dichiaro  </a:t>
            </a:r>
            <a:r>
              <a:rPr sz="1200" dirty="0">
                <a:latin typeface="Times New Roman"/>
                <a:cs typeface="Times New Roman"/>
              </a:rPr>
              <a:t>di nuovo che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ha visto me ha visto 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Come puoi allora </a:t>
            </a:r>
            <a:r>
              <a:rPr sz="1200" spc="-5" dirty="0">
                <a:latin typeface="Times New Roman"/>
                <a:cs typeface="Times New Roman"/>
              </a:rPr>
              <a:t>dire: mostraci </a:t>
            </a:r>
            <a:r>
              <a:rPr sz="1200" dirty="0">
                <a:latin typeface="Times New Roman"/>
                <a:cs typeface="Times New Roman"/>
              </a:rPr>
              <a:t>il Padre? Non </a:t>
            </a:r>
            <a:r>
              <a:rPr sz="1200" spc="-5" dirty="0">
                <a:latin typeface="Times New Roman"/>
                <a:cs typeface="Times New Roman"/>
              </a:rPr>
              <a:t>credi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sia nel 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me? </a:t>
            </a:r>
            <a:r>
              <a:rPr sz="1200" dirty="0">
                <a:latin typeface="Times New Roman"/>
                <a:cs typeface="Times New Roman"/>
              </a:rPr>
              <a:t>Non ti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parole che </a:t>
            </a:r>
            <a:r>
              <a:rPr sz="1200" dirty="0">
                <a:latin typeface="Times New Roman"/>
                <a:cs typeface="Times New Roman"/>
              </a:rPr>
              <a:t>dico non sono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mie ma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parlo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me 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ho fatto. </a:t>
            </a:r>
            <a:r>
              <a:rPr sz="1200" spc="-5" dirty="0">
                <a:latin typeface="Times New Roman"/>
                <a:cs typeface="Times New Roman"/>
              </a:rPr>
              <a:t>Mio Padre dimora </a:t>
            </a:r>
            <a:r>
              <a:rPr sz="1200" dirty="0">
                <a:latin typeface="Times New Roman"/>
                <a:cs typeface="Times New Roman"/>
              </a:rPr>
              <a:t>in 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attraverso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me.</a:t>
            </a:r>
            <a:endParaRPr sz="1200">
              <a:latin typeface="Times New Roman"/>
              <a:cs typeface="Times New Roman"/>
            </a:endParaRPr>
          </a:p>
          <a:p>
            <a:pPr marL="88900" marR="590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Credetemi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dico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in me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nel Padre, oppure credetemi per </a:t>
            </a:r>
            <a:r>
              <a:rPr sz="1200" dirty="0">
                <a:latin typeface="Times New Roman"/>
                <a:cs typeface="Times New Roman"/>
              </a:rPr>
              <a:t>la vita stessa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mie  </a:t>
            </a:r>
            <a:r>
              <a:rPr sz="1200" spc="-5" dirty="0">
                <a:latin typeface="Times New Roman"/>
                <a:cs typeface="Times New Roman"/>
              </a:rPr>
              <a:t>opere.”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(1948.1) 180:3.10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allontanava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rinfrescarsi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dell’acqua, 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si misero </a:t>
            </a:r>
            <a:r>
              <a:rPr sz="1200" dirty="0">
                <a:latin typeface="Times New Roman"/>
                <a:cs typeface="Times New Roman"/>
              </a:rPr>
              <a:t>a discutere </a:t>
            </a:r>
            <a:r>
              <a:rPr sz="1200" spc="-5" dirty="0">
                <a:latin typeface="Times New Roman"/>
                <a:cs typeface="Times New Roman"/>
              </a:rPr>
              <a:t>animatamente su questi  insegnamenti, </a:t>
            </a:r>
            <a:r>
              <a:rPr sz="1200" dirty="0">
                <a:latin typeface="Times New Roman"/>
                <a:cs typeface="Times New Roman"/>
              </a:rPr>
              <a:t>e Pietro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preparando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discorso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ritornò e fece loro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sedersi.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832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L’aiutante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promesso</a:t>
            </a:r>
            <a:endParaRPr sz="1600">
              <a:latin typeface="Times New Roman"/>
              <a:cs typeface="Times New Roman"/>
            </a:endParaRPr>
          </a:p>
          <a:p>
            <a:pPr marL="63500" marR="100330">
              <a:lnSpc>
                <a:spcPct val="958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(1948.2) 180:4.1 </a:t>
            </a:r>
            <a:r>
              <a:rPr sz="1200" spc="-5" dirty="0">
                <a:latin typeface="Times New Roman"/>
                <a:cs typeface="Times New Roman"/>
              </a:rPr>
              <a:t>Gesù continuò ad insegnare dicendo: “Quando sarò andato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avrà pienamente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l’opera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per voi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avrò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la sovranità finale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stesso dominio, </a:t>
            </a:r>
            <a:r>
              <a:rPr sz="1200" dirty="0">
                <a:latin typeface="Times New Roman"/>
                <a:cs typeface="Times New Roman"/>
              </a:rPr>
              <a:t>dirò a mio </a:t>
            </a:r>
            <a:r>
              <a:rPr sz="1200" spc="-5" dirty="0">
                <a:latin typeface="Times New Roman"/>
                <a:cs typeface="Times New Roman"/>
              </a:rPr>
              <a:t>Padre: </a:t>
            </a:r>
            <a:r>
              <a:rPr sz="1200" spc="5" dirty="0">
                <a:latin typeface="Times New Roman"/>
                <a:cs typeface="Times New Roman"/>
              </a:rPr>
              <a:t>Avendo 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da soli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conforme </a:t>
            </a:r>
            <a:r>
              <a:rPr sz="1200" dirty="0">
                <a:latin typeface="Times New Roman"/>
                <a:cs typeface="Times New Roman"/>
              </a:rPr>
              <a:t>alla mia </a:t>
            </a:r>
            <a:r>
              <a:rPr sz="1200" spc="-5" dirty="0">
                <a:latin typeface="Times New Roman"/>
                <a:cs typeface="Times New Roman"/>
              </a:rPr>
              <a:t>promessa inviare </a:t>
            </a:r>
            <a:r>
              <a:rPr sz="1200" dirty="0">
                <a:latin typeface="Times New Roman"/>
                <a:cs typeface="Times New Roman"/>
              </a:rPr>
              <a:t>loro un nuovo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approverà,  spargerò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dirty="0">
                <a:latin typeface="Times New Roman"/>
                <a:cs typeface="Times New Roman"/>
              </a:rPr>
              <a:t>Lo Spirito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verrà questo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avrete  anche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così come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ora il </a:t>
            </a:r>
            <a:r>
              <a:rPr sz="1200" spc="-5" dirty="0">
                <a:latin typeface="Times New Roman"/>
                <a:cs typeface="Times New Roman"/>
              </a:rPr>
              <a:t>Padre. Questo </a:t>
            </a:r>
            <a:r>
              <a:rPr sz="1200" dirty="0">
                <a:latin typeface="Times New Roman"/>
                <a:cs typeface="Times New Roman"/>
              </a:rPr>
              <a:t>nuovo dono è lo spirito </a:t>
            </a:r>
            <a:r>
              <a:rPr sz="1200" spc="-5" dirty="0">
                <a:latin typeface="Times New Roman"/>
                <a:cs typeface="Times New Roman"/>
              </a:rPr>
              <a:t>della verità vivente. </a:t>
            </a:r>
            <a:r>
              <a:rPr sz="1200" dirty="0">
                <a:latin typeface="Times New Roman"/>
                <a:cs typeface="Times New Roman"/>
              </a:rPr>
              <a:t>I non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inizialmente non  </a:t>
            </a:r>
            <a:r>
              <a:rPr sz="1200" spc="-5" dirty="0">
                <a:latin typeface="Times New Roman"/>
                <a:cs typeface="Times New Roman"/>
              </a:rPr>
              <a:t>ascolteranno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spirito, ma i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luce lo </a:t>
            </a:r>
            <a:r>
              <a:rPr sz="1200" spc="-5" dirty="0">
                <a:latin typeface="Times New Roman"/>
                <a:cs typeface="Times New Roman"/>
              </a:rPr>
              <a:t>accoglieranno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con 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cuore. </a:t>
            </a:r>
            <a:r>
              <a:rPr sz="1200" dirty="0">
                <a:latin typeface="Times New Roman"/>
                <a:cs typeface="Times New Roman"/>
              </a:rPr>
              <a:t>E voi  </a:t>
            </a:r>
            <a:r>
              <a:rPr sz="1200" spc="-5" dirty="0">
                <a:latin typeface="Times New Roman"/>
                <a:cs typeface="Times New Roman"/>
              </a:rPr>
              <a:t>conoscerete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quando verrà,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avete conosciuto </a:t>
            </a:r>
            <a:r>
              <a:rPr sz="1200" dirty="0">
                <a:latin typeface="Times New Roman"/>
                <a:cs typeface="Times New Roman"/>
              </a:rPr>
              <a:t>me, e </a:t>
            </a:r>
            <a:r>
              <a:rPr sz="1200" spc="-5" dirty="0">
                <a:latin typeface="Times New Roman"/>
                <a:cs typeface="Times New Roman"/>
              </a:rPr>
              <a:t>riceverete </a:t>
            </a:r>
            <a:r>
              <a:rPr sz="1200" dirty="0">
                <a:latin typeface="Times New Roman"/>
                <a:cs typeface="Times New Roman"/>
              </a:rPr>
              <a:t>questo dono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cuore, ed esso  dimorerà </a:t>
            </a:r>
            <a:r>
              <a:rPr sz="1200" dirty="0">
                <a:latin typeface="Times New Roman"/>
                <a:cs typeface="Times New Roman"/>
              </a:rPr>
              <a:t>in voi. </a:t>
            </a:r>
            <a:r>
              <a:rPr sz="1200" spc="-5" dirty="0">
                <a:latin typeface="Times New Roman"/>
                <a:cs typeface="Times New Roman"/>
              </a:rPr>
              <a:t>Percepite </a:t>
            </a:r>
            <a:r>
              <a:rPr sz="1200" dirty="0">
                <a:latin typeface="Times New Roman"/>
                <a:cs typeface="Times New Roman"/>
              </a:rPr>
              <a:t>dunque che io non </a:t>
            </a:r>
            <a:r>
              <a:rPr sz="1200" spc="-5" dirty="0">
                <a:latin typeface="Times New Roman"/>
                <a:cs typeface="Times New Roman"/>
              </a:rPr>
              <a:t>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lasciarvi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aiuto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guida.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lascerò nella desolazione. </a:t>
            </a:r>
            <a:r>
              <a:rPr sz="1200" spc="10" dirty="0">
                <a:latin typeface="Times New Roman"/>
                <a:cs typeface="Times New Roman"/>
              </a:rPr>
              <a:t>Oggi  </a:t>
            </a:r>
            <a:r>
              <a:rPr sz="1200" spc="-5" dirty="0">
                <a:latin typeface="Times New Roman"/>
                <a:cs typeface="Times New Roman"/>
              </a:rPr>
              <a:t>posso essere con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persona. Nei tempi futuri sarò con </a:t>
            </a:r>
            <a:r>
              <a:rPr sz="1200" dirty="0">
                <a:latin typeface="Times New Roman"/>
                <a:cs typeface="Times New Roman"/>
              </a:rPr>
              <a:t>voi e con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desiderano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presenza,  </a:t>
            </a:r>
            <a:r>
              <a:rPr sz="1200" dirty="0">
                <a:latin typeface="Times New Roman"/>
                <a:cs typeface="Times New Roman"/>
              </a:rPr>
              <a:t>ovunque siate e </a:t>
            </a:r>
            <a:r>
              <a:rPr sz="1200" spc="-5" dirty="0">
                <a:latin typeface="Times New Roman"/>
                <a:cs typeface="Times New Roman"/>
              </a:rPr>
              <a:t>con 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simultaneamente.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discernete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che io me ne vada; che vi </a:t>
            </a:r>
            <a:r>
              <a:rPr sz="1200" spc="-5" dirty="0">
                <a:latin typeface="Times New Roman"/>
                <a:cs typeface="Times New Roman"/>
              </a:rPr>
              <a:t>lasci </a:t>
            </a:r>
            <a:r>
              <a:rPr sz="1200" dirty="0">
                <a:latin typeface="Times New Roman"/>
                <a:cs typeface="Times New Roman"/>
              </a:rPr>
              <a:t>fisicamente in  modo da </a:t>
            </a:r>
            <a:r>
              <a:rPr sz="1200" spc="-5" dirty="0">
                <a:latin typeface="Times New Roman"/>
                <a:cs typeface="Times New Roman"/>
              </a:rPr>
              <a:t>poter essere meglio </a:t>
            </a:r>
            <a:r>
              <a:rPr sz="1200" dirty="0">
                <a:latin typeface="Times New Roman"/>
                <a:cs typeface="Times New Roman"/>
              </a:rPr>
              <a:t>e più completamente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(1948.3) 180:4.2 </a:t>
            </a:r>
            <a:r>
              <a:rPr sz="1200" spc="-5" dirty="0">
                <a:latin typeface="Times New Roman"/>
                <a:cs typeface="Times New Roman"/>
              </a:rPr>
              <a:t>“Tra poche </a:t>
            </a:r>
            <a:r>
              <a:rPr sz="1200" dirty="0">
                <a:latin typeface="Times New Roman"/>
                <a:cs typeface="Times New Roman"/>
              </a:rPr>
              <a:t>ore il mondo non mi </a:t>
            </a:r>
            <a:r>
              <a:rPr sz="1200" spc="-5" dirty="0">
                <a:latin typeface="Times New Roman"/>
                <a:cs typeface="Times New Roman"/>
              </a:rPr>
              <a:t>vedrà </a:t>
            </a:r>
            <a:r>
              <a:rPr sz="1200" dirty="0">
                <a:latin typeface="Times New Roman"/>
                <a:cs typeface="Times New Roman"/>
              </a:rPr>
              <a:t>più, ma voi </a:t>
            </a:r>
            <a:r>
              <a:rPr sz="1200" spc="-5" dirty="0">
                <a:latin typeface="Times New Roman"/>
                <a:cs typeface="Times New Roman"/>
              </a:rPr>
              <a:t>continuerete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conoscermi nel </a:t>
            </a:r>
            <a:r>
              <a:rPr sz="1200" dirty="0">
                <a:latin typeface="Times New Roman"/>
                <a:cs typeface="Times New Roman"/>
              </a:rPr>
              <a:t>vostro cuore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vi manderò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Verità. </a:t>
            </a:r>
            <a:r>
              <a:rPr sz="1200" dirty="0">
                <a:latin typeface="Times New Roman"/>
                <a:cs typeface="Times New Roman"/>
              </a:rPr>
              <a:t>Come ho </a:t>
            </a:r>
            <a:r>
              <a:rPr sz="1200" spc="-5" dirty="0">
                <a:latin typeface="Times New Roman"/>
                <a:cs typeface="Times New Roman"/>
              </a:rPr>
              <a:t>vissuto con </a:t>
            </a:r>
            <a:r>
              <a:rPr sz="1200" dirty="0">
                <a:latin typeface="Times New Roman"/>
                <a:cs typeface="Times New Roman"/>
              </a:rPr>
              <a:t>voi in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allora vivrò in voi;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vostra  </a:t>
            </a:r>
            <a:r>
              <a:rPr sz="1200" spc="-5" dirty="0">
                <a:latin typeface="Times New Roman"/>
                <a:cs typeface="Times New Roman"/>
              </a:rPr>
              <a:t>esperienza personale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dello </a:t>
            </a:r>
            <a:r>
              <a:rPr sz="1200" dirty="0">
                <a:latin typeface="Times New Roman"/>
                <a:cs typeface="Times New Roman"/>
              </a:rPr>
              <a:t>spirito. E quando </a:t>
            </a:r>
            <a:r>
              <a:rPr sz="1200" spc="-5" dirty="0">
                <a:latin typeface="Times New Roman"/>
                <a:cs typeface="Times New Roman"/>
              </a:rPr>
              <a:t>avverrà questo, </a:t>
            </a:r>
            <a:r>
              <a:rPr sz="1200" dirty="0">
                <a:latin typeface="Times New Roman"/>
                <a:cs typeface="Times New Roman"/>
              </a:rPr>
              <a:t>saprete </a:t>
            </a:r>
            <a:r>
              <a:rPr sz="1200" spc="-5" dirty="0">
                <a:latin typeface="Times New Roman"/>
                <a:cs typeface="Times New Roman"/>
              </a:rPr>
              <a:t>sicuramente che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nel 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spc="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 vostra vita è celata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me, </a:t>
            </a:r>
            <a:r>
              <a:rPr sz="1200" dirty="0">
                <a:latin typeface="Times New Roman"/>
                <a:cs typeface="Times New Roman"/>
              </a:rPr>
              <a:t>anch’io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voi.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osservato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parola; </a:t>
            </a:r>
            <a:r>
              <a:rPr sz="1200" dirty="0">
                <a:latin typeface="Times New Roman"/>
                <a:cs typeface="Times New Roman"/>
              </a:rPr>
              <a:t>voi avete amato me  </a:t>
            </a:r>
            <a:r>
              <a:rPr sz="1200" spc="-5" dirty="0">
                <a:latin typeface="Times New Roman"/>
                <a:cs typeface="Times New Roman"/>
              </a:rPr>
              <a:t>ed osserverete </a:t>
            </a:r>
            <a:r>
              <a:rPr sz="1200" dirty="0">
                <a:latin typeface="Times New Roman"/>
                <a:cs typeface="Times New Roman"/>
              </a:rPr>
              <a:t>la mia parola. Come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donato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darò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 che spargerò su </a:t>
            </a:r>
            <a:r>
              <a:rPr sz="1200" dirty="0">
                <a:latin typeface="Times New Roman"/>
                <a:cs typeface="Times New Roman"/>
              </a:rPr>
              <a:t>di voi vi </a:t>
            </a:r>
            <a:r>
              <a:rPr sz="1200" spc="-5" dirty="0">
                <a:latin typeface="Times New Roman"/>
                <a:cs typeface="Times New Roman"/>
              </a:rPr>
              <a:t>guiderà, </a:t>
            </a:r>
            <a:r>
              <a:rPr sz="1200" dirty="0">
                <a:latin typeface="Times New Roman"/>
                <a:cs typeface="Times New Roman"/>
              </a:rPr>
              <a:t>vi consolerà e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condurrà </a:t>
            </a:r>
            <a:r>
              <a:rPr sz="1200" dirty="0">
                <a:latin typeface="Times New Roman"/>
                <a:cs typeface="Times New Roman"/>
              </a:rPr>
              <a:t>in tutta 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143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(1948.4) 180:4.3 </a:t>
            </a:r>
            <a:r>
              <a:rPr sz="1200" spc="-5" dirty="0">
                <a:latin typeface="Times New Roman"/>
                <a:cs typeface="Times New Roman"/>
              </a:rPr>
              <a:t>“Vi </a:t>
            </a:r>
            <a:r>
              <a:rPr sz="1200" dirty="0">
                <a:latin typeface="Times New Roman"/>
                <a:cs typeface="Times New Roman"/>
              </a:rPr>
              <a:t>dico </a:t>
            </a:r>
            <a:r>
              <a:rPr sz="1200" spc="-5" dirty="0">
                <a:latin typeface="Times New Roman"/>
                <a:cs typeface="Times New Roman"/>
              </a:rPr>
              <a:t>queste cose mentre sono ancora con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spc="-5" dirty="0">
                <a:latin typeface="Times New Roman"/>
                <a:cs typeface="Times New Roman"/>
              </a:rPr>
              <a:t>meglio 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le prove che </a:t>
            </a:r>
            <a:r>
              <a:rPr sz="1200" spc="-5" dirty="0">
                <a:latin typeface="Times New Roman"/>
                <a:cs typeface="Times New Roman"/>
              </a:rPr>
              <a:t>sono oramai  imminenti.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sorgerà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abitati dal Figlio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dal Padre.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doni del </a:t>
            </a:r>
            <a:r>
              <a:rPr sz="1200" spc="-5" dirty="0">
                <a:latin typeface="Times New Roman"/>
                <a:cs typeface="Times New Roman"/>
              </a:rPr>
              <a:t>cielo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agiranno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70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l’altro,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abbiamo operato sulla </a:t>
            </a:r>
            <a:r>
              <a:rPr sz="1200" dirty="0">
                <a:latin typeface="Times New Roman"/>
                <a:cs typeface="Times New Roman"/>
              </a:rPr>
              <a:t>terra e davanti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stessi occhi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sola persona,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porterà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ricordare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ho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(1948.5) 180:4.4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faceva </a:t>
            </a:r>
            <a:r>
              <a:rPr sz="1200" dirty="0">
                <a:latin typeface="Times New Roman"/>
                <a:cs typeface="Times New Roman"/>
              </a:rPr>
              <a:t>una breve pausa, </a:t>
            </a:r>
            <a:r>
              <a:rPr sz="1200" spc="-5" dirty="0">
                <a:latin typeface="Times New Roman"/>
                <a:cs typeface="Times New Roman"/>
              </a:rPr>
              <a:t>Giuda Alfeo si </a:t>
            </a:r>
            <a:r>
              <a:rPr sz="1200" dirty="0">
                <a:latin typeface="Times New Roman"/>
                <a:cs typeface="Times New Roman"/>
              </a:rPr>
              <a:t>azzardò a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rare domande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lui o </a:t>
            </a:r>
            <a:r>
              <a:rPr sz="1200" spc="-5" dirty="0">
                <a:latin typeface="Times New Roman"/>
                <a:cs typeface="Times New Roman"/>
              </a:rPr>
              <a:t>suo fratello  avessero </a:t>
            </a:r>
            <a:r>
              <a:rPr sz="1200" dirty="0">
                <a:latin typeface="Times New Roman"/>
                <a:cs typeface="Times New Roman"/>
              </a:rPr>
              <a:t>mai rivolte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pubblico. Giuda disse: “Maestro, </a:t>
            </a:r>
            <a:r>
              <a:rPr sz="1200" dirty="0">
                <a:latin typeface="Times New Roman"/>
                <a:cs typeface="Times New Roman"/>
              </a:rPr>
              <a:t>tu hai sempre vissuto tra di noi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amico; </a:t>
            </a:r>
            <a:r>
              <a:rPr sz="1200" dirty="0">
                <a:latin typeface="Times New Roman"/>
                <a:cs typeface="Times New Roman"/>
              </a:rPr>
              <a:t>come ti  </a:t>
            </a:r>
            <a:r>
              <a:rPr sz="1200" spc="-5" dirty="0">
                <a:latin typeface="Times New Roman"/>
                <a:cs typeface="Times New Roman"/>
              </a:rPr>
              <a:t>conosceremo </a:t>
            </a:r>
            <a:r>
              <a:rPr sz="1200" dirty="0">
                <a:latin typeface="Times New Roman"/>
                <a:cs typeface="Times New Roman"/>
              </a:rPr>
              <a:t>quando non ti </a:t>
            </a:r>
            <a:r>
              <a:rPr sz="1200" spc="-5" dirty="0">
                <a:latin typeface="Times New Roman"/>
                <a:cs typeface="Times New Roman"/>
              </a:rPr>
              <a:t>manifesterai </a:t>
            </a:r>
            <a:r>
              <a:rPr sz="1200" dirty="0">
                <a:latin typeface="Times New Roman"/>
                <a:cs typeface="Times New Roman"/>
              </a:rPr>
              <a:t>più a noi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tramite questo spirito? Se </a:t>
            </a:r>
            <a:r>
              <a:rPr sz="1200" dirty="0">
                <a:latin typeface="Times New Roman"/>
                <a:cs typeface="Times New Roman"/>
              </a:rPr>
              <a:t>il mondo non ti </a:t>
            </a:r>
            <a:r>
              <a:rPr sz="1200" spc="-5" dirty="0">
                <a:latin typeface="Times New Roman"/>
                <a:cs typeface="Times New Roman"/>
              </a:rPr>
              <a:t>vede, come saremo certi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te?  </a:t>
            </a:r>
            <a:r>
              <a:rPr sz="1200" dirty="0">
                <a:latin typeface="Times New Roman"/>
                <a:cs typeface="Times New Roman"/>
              </a:rPr>
              <a:t>Come ti </a:t>
            </a:r>
            <a:r>
              <a:rPr sz="1200" spc="-5" dirty="0">
                <a:latin typeface="Times New Roman"/>
                <a:cs typeface="Times New Roman"/>
              </a:rPr>
              <a:t>mostrerai </a:t>
            </a:r>
            <a:r>
              <a:rPr sz="1200" dirty="0">
                <a:latin typeface="Times New Roman"/>
                <a:cs typeface="Times New Roman"/>
              </a:rPr>
              <a:t>a noi?”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(1949.1) 180:4.5 </a:t>
            </a:r>
            <a:r>
              <a:rPr sz="1200" spc="-5" dirty="0">
                <a:latin typeface="Times New Roman"/>
                <a:cs typeface="Times New Roman"/>
              </a:rPr>
              <a:t>Gesù guardò </a:t>
            </a:r>
            <a:r>
              <a:rPr sz="1200" dirty="0">
                <a:latin typeface="Times New Roman"/>
                <a:cs typeface="Times New Roman"/>
              </a:rPr>
              <a:t>tutti loro, </a:t>
            </a:r>
            <a:r>
              <a:rPr sz="1200" spc="-5" dirty="0">
                <a:latin typeface="Times New Roman"/>
                <a:cs typeface="Times New Roman"/>
              </a:rPr>
              <a:t>sorrise,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“Miei </a:t>
            </a:r>
            <a:r>
              <a:rPr sz="1200" spc="-5" dirty="0">
                <a:latin typeface="Times New Roman"/>
                <a:cs typeface="Times New Roman"/>
              </a:rPr>
              <a:t>piccoli figli, </a:t>
            </a:r>
            <a:r>
              <a:rPr sz="1200" dirty="0">
                <a:latin typeface="Times New Roman"/>
                <a:cs typeface="Times New Roman"/>
              </a:rPr>
              <a:t>io me ne </a:t>
            </a:r>
            <a:r>
              <a:rPr sz="1200" spc="-5" dirty="0">
                <a:latin typeface="Times New Roman"/>
                <a:cs typeface="Times New Roman"/>
              </a:rPr>
              <a:t>sto andando, ritorno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Padre. Tra </a:t>
            </a:r>
            <a:r>
              <a:rPr sz="1200" dirty="0">
                <a:latin typeface="Times New Roman"/>
                <a:cs typeface="Times New Roman"/>
              </a:rPr>
              <a:t>poco non mi  </a:t>
            </a:r>
            <a:r>
              <a:rPr sz="1200" spc="-5" dirty="0">
                <a:latin typeface="Times New Roman"/>
                <a:cs typeface="Times New Roman"/>
              </a:rPr>
              <a:t>vedrete come adesso </a:t>
            </a:r>
            <a:r>
              <a:rPr sz="1200" dirty="0">
                <a:latin typeface="Times New Roman"/>
                <a:cs typeface="Times New Roman"/>
              </a:rPr>
              <a:t>qui, in </a:t>
            </a:r>
            <a:r>
              <a:rPr sz="1200" spc="-5" dirty="0">
                <a:latin typeface="Times New Roman"/>
                <a:cs typeface="Times New Roman"/>
              </a:rPr>
              <a:t>carne ed ossa.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manderò </a:t>
            </a:r>
            <a:r>
              <a:rPr sz="1200" dirty="0">
                <a:latin typeface="Times New Roman"/>
                <a:cs typeface="Times New Roman"/>
              </a:rPr>
              <a:t>il mio spirito,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simile a me,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per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corpo materiale. Questo </a:t>
            </a:r>
            <a:r>
              <a:rPr sz="1200" dirty="0">
                <a:latin typeface="Times New Roman"/>
                <a:cs typeface="Times New Roman"/>
              </a:rPr>
              <a:t>nuovo istruttore è lo Spirito 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vivrà </a:t>
            </a:r>
            <a:r>
              <a:rPr sz="1200" spc="-5" dirty="0">
                <a:latin typeface="Times New Roman"/>
                <a:cs typeface="Times New Roman"/>
              </a:rPr>
              <a:t>con ciascuno </a:t>
            </a:r>
            <a:r>
              <a:rPr sz="1200" dirty="0">
                <a:latin typeface="Times New Roman"/>
                <a:cs typeface="Times New Roman"/>
              </a:rPr>
              <a:t>di voi,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fatti uno e </a:t>
            </a:r>
            <a:r>
              <a:rPr sz="1200" spc="-5" dirty="0">
                <a:latin typeface="Times New Roman"/>
                <a:cs typeface="Times New Roman"/>
              </a:rPr>
              <a:t>saranno attratti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verso l’altro.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modo mio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potremo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vivere</a:t>
            </a:r>
            <a:endParaRPr sz="1200">
              <a:latin typeface="Times New Roman"/>
              <a:cs typeface="Times New Roman"/>
            </a:endParaRPr>
          </a:p>
          <a:p>
            <a:pPr marL="88900" marR="2838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nell’anima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ci amano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rendono </a:t>
            </a:r>
            <a:r>
              <a:rPr sz="1200" spc="-5" dirty="0">
                <a:latin typeface="Times New Roman"/>
                <a:cs typeface="Times New Roman"/>
              </a:rPr>
              <a:t>reale quell’amore </a:t>
            </a:r>
            <a:r>
              <a:rPr sz="1200" dirty="0">
                <a:latin typeface="Times New Roman"/>
                <a:cs typeface="Times New Roman"/>
              </a:rPr>
              <a:t>nelle loro 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amandosi l’un </a:t>
            </a:r>
            <a:r>
              <a:rPr sz="1200" spc="-5" dirty="0">
                <a:latin typeface="Times New Roman"/>
                <a:cs typeface="Times New Roman"/>
              </a:rPr>
              <a:t>l’altro, così </a:t>
            </a:r>
            <a:r>
              <a:rPr sz="1200" dirty="0">
                <a:latin typeface="Times New Roman"/>
                <a:cs typeface="Times New Roman"/>
              </a:rPr>
              <a:t>come io ora </a:t>
            </a:r>
            <a:r>
              <a:rPr sz="1200" spc="-5" dirty="0">
                <a:latin typeface="Times New Roman"/>
                <a:cs typeface="Times New Roman"/>
              </a:rPr>
              <a:t>amo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02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(1949.2) 180:4.6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Alfeo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il Maestro, ma </a:t>
            </a:r>
            <a:r>
              <a:rPr sz="1200" spc="-5" dirty="0">
                <a:latin typeface="Times New Roman"/>
                <a:cs typeface="Times New Roman"/>
              </a:rPr>
              <a:t>afferrò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promessa del </a:t>
            </a:r>
            <a:r>
              <a:rPr sz="1200" dirty="0">
                <a:latin typeface="Times New Roman"/>
                <a:cs typeface="Times New Roman"/>
              </a:rPr>
              <a:t>nuovo maestro, e  </a:t>
            </a:r>
            <a:r>
              <a:rPr sz="1200" spc="-5" dirty="0">
                <a:latin typeface="Times New Roman"/>
                <a:cs typeface="Times New Roman"/>
              </a:rPr>
              <a:t>dall’espressione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 egli </a:t>
            </a:r>
            <a:r>
              <a:rPr sz="1200" dirty="0">
                <a:latin typeface="Times New Roman"/>
                <a:cs typeface="Times New Roman"/>
              </a:rPr>
              <a:t>percepì 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domanda 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risposta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soddisfacente.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Lo Spirito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Verità</a:t>
            </a:r>
            <a:endParaRPr sz="1600">
              <a:latin typeface="Times New Roman"/>
              <a:cs typeface="Times New Roman"/>
            </a:endParaRPr>
          </a:p>
          <a:p>
            <a:pPr marL="88900" marR="10033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(1949.3) 180:5.1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aiutante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promise di </a:t>
            </a:r>
            <a:r>
              <a:rPr sz="1200" spc="-5" dirty="0">
                <a:latin typeface="Times New Roman"/>
                <a:cs typeface="Times New Roman"/>
              </a:rPr>
              <a:t>mandare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-5" dirty="0">
                <a:latin typeface="Times New Roman"/>
                <a:cs typeface="Times New Roman"/>
              </a:rPr>
              <a:t>dei credenti,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spargere 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i="1" dirty="0">
                <a:latin typeface="Times New Roman"/>
                <a:cs typeface="Times New Roman"/>
              </a:rPr>
              <a:t>Spirito della  </a:t>
            </a:r>
            <a:r>
              <a:rPr sz="1200" i="1" spc="-5" dirty="0">
                <a:latin typeface="Times New Roman"/>
                <a:cs typeface="Times New Roman"/>
              </a:rPr>
              <a:t>Verità.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dono divino non è la </a:t>
            </a:r>
            <a:r>
              <a:rPr sz="1200" spc="-5" dirty="0">
                <a:latin typeface="Times New Roman"/>
                <a:cs typeface="Times New Roman"/>
              </a:rPr>
              <a:t>lettera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né è destinato 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come forma o </a:t>
            </a:r>
            <a:r>
              <a:rPr sz="1200" spc="-5" dirty="0">
                <a:latin typeface="Times New Roman"/>
                <a:cs typeface="Times New Roman"/>
              </a:rPr>
              <a:t>come espressione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18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79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i="1" spc="-5" dirty="0">
                <a:latin typeface="Times New Roman"/>
                <a:cs typeface="Times New Roman"/>
              </a:rPr>
              <a:t>convinzione </a:t>
            </a:r>
            <a:r>
              <a:rPr sz="1200" i="1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l’assicurazione dei </a:t>
            </a:r>
            <a:r>
              <a:rPr sz="1200" dirty="0">
                <a:latin typeface="Times New Roman"/>
                <a:cs typeface="Times New Roman"/>
              </a:rPr>
              <a:t>veri </a:t>
            </a:r>
            <a:r>
              <a:rPr sz="1200" spc="-5" dirty="0">
                <a:latin typeface="Times New Roman"/>
                <a:cs typeface="Times New Roman"/>
              </a:rPr>
              <a:t>significati su </a:t>
            </a:r>
            <a:r>
              <a:rPr sz="1200" dirty="0">
                <a:latin typeface="Times New Roman"/>
                <a:cs typeface="Times New Roman"/>
              </a:rPr>
              <a:t>livelli spirituali </a:t>
            </a:r>
            <a:r>
              <a:rPr sz="1200" spc="-5" dirty="0">
                <a:latin typeface="Times New Roman"/>
                <a:cs typeface="Times New Roman"/>
              </a:rPr>
              <a:t>reali.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vivente e </a:t>
            </a:r>
            <a:r>
              <a:rPr sz="1200" spc="-5" dirty="0">
                <a:latin typeface="Times New Roman"/>
                <a:cs typeface="Times New Roman"/>
              </a:rPr>
              <a:t>crescente,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espande,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rivela e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(1949.4) 180:5.2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divina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percepita dallo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sui livelli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realizzazione della divinità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verità e potete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verità; potete 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nell’anima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la libertà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illuminazione </a:t>
            </a:r>
            <a:r>
              <a:rPr sz="1200" spc="-5" dirty="0">
                <a:latin typeface="Times New Roman"/>
                <a:cs typeface="Times New Roman"/>
              </a:rPr>
              <a:t>nella mente,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potete imprigionare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formule, codici, credo, </a:t>
            </a:r>
            <a:r>
              <a:rPr sz="1200" dirty="0">
                <a:latin typeface="Times New Roman"/>
                <a:cs typeface="Times New Roman"/>
              </a:rPr>
              <a:t>o modelli </a:t>
            </a:r>
            <a:r>
              <a:rPr sz="1200" spc="-5" dirty="0">
                <a:latin typeface="Times New Roman"/>
                <a:cs typeface="Times New Roman"/>
              </a:rPr>
              <a:t>intellettuali </a:t>
            </a:r>
            <a:r>
              <a:rPr sz="1200" dirty="0">
                <a:latin typeface="Times New Roman"/>
                <a:cs typeface="Times New Roman"/>
              </a:rPr>
              <a:t>di condotta umana. </a:t>
            </a:r>
            <a:r>
              <a:rPr sz="1200" spc="-5" dirty="0">
                <a:latin typeface="Times New Roman"/>
                <a:cs typeface="Times New Roman"/>
              </a:rPr>
              <a:t>Quando intraprendete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formulazione umana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verità divina, essa </a:t>
            </a:r>
            <a:r>
              <a:rPr sz="1200" dirty="0">
                <a:latin typeface="Times New Roman"/>
                <a:cs typeface="Times New Roman"/>
              </a:rPr>
              <a:t>muore </a:t>
            </a:r>
            <a:r>
              <a:rPr sz="1200" spc="-5" dirty="0">
                <a:latin typeface="Times New Roman"/>
                <a:cs typeface="Times New Roman"/>
              </a:rPr>
              <a:t>rapidamente.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salvataggio </a:t>
            </a:r>
            <a:r>
              <a:rPr sz="1200" dirty="0">
                <a:latin typeface="Times New Roman"/>
                <a:cs typeface="Times New Roman"/>
              </a:rPr>
              <a:t>postumo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imprigionata, anche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migliore dei casi, </a:t>
            </a:r>
            <a:r>
              <a:rPr sz="1200" dirty="0">
                <a:latin typeface="Times New Roman"/>
                <a:cs typeface="Times New Roman"/>
              </a:rPr>
              <a:t>può risolversi  </a:t>
            </a:r>
            <a:r>
              <a:rPr sz="1200" spc="-5" dirty="0">
                <a:latin typeface="Times New Roman"/>
                <a:cs typeface="Times New Roman"/>
              </a:rPr>
              <a:t>solo nella realizzazione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particolare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glorificata intellettualizzata.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statica è una </a:t>
            </a:r>
            <a:r>
              <a:rPr sz="1200" spc="-5" dirty="0">
                <a:latin typeface="Times New Roman"/>
                <a:cs typeface="Times New Roman"/>
              </a:rPr>
              <a:t>verità morta, </a:t>
            </a:r>
            <a:r>
              <a:rPr sz="1200" dirty="0">
                <a:latin typeface="Times New Roman"/>
                <a:cs typeface="Times New Roman"/>
              </a:rPr>
              <a:t>e solo  la </a:t>
            </a:r>
            <a:r>
              <a:rPr sz="1200" spc="-5" dirty="0">
                <a:latin typeface="Times New Roman"/>
                <a:cs typeface="Times New Roman"/>
              </a:rPr>
              <a:t>verità morta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considerata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teoria.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è dinamica e può </a:t>
            </a:r>
            <a:r>
              <a:rPr sz="1200" spc="-5" dirty="0">
                <a:latin typeface="Times New Roman"/>
                <a:cs typeface="Times New Roman"/>
              </a:rPr>
              <a:t>godere solo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 esperienziale nella 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(1949.5) 180:5.3 </a:t>
            </a:r>
            <a:r>
              <a:rPr sz="1200" spc="-5" dirty="0">
                <a:latin typeface="Times New Roman"/>
                <a:cs typeface="Times New Roman"/>
              </a:rPr>
              <a:t>L’intelligenza si </a:t>
            </a:r>
            <a:r>
              <a:rPr sz="1200" dirty="0">
                <a:latin typeface="Times New Roman"/>
                <a:cs typeface="Times New Roman"/>
              </a:rPr>
              <a:t>sviluppa da </a:t>
            </a:r>
            <a:r>
              <a:rPr sz="1200" spc="-5" dirty="0">
                <a:latin typeface="Times New Roman"/>
                <a:cs typeface="Times New Roman"/>
              </a:rPr>
              <a:t>un’esistenza materiale </a:t>
            </a:r>
            <a:r>
              <a:rPr sz="1200" dirty="0">
                <a:latin typeface="Times New Roman"/>
                <a:cs typeface="Times New Roman"/>
              </a:rPr>
              <a:t>che è illuminata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 </a:t>
            </a:r>
            <a:r>
              <a:rPr sz="1200" spc="-5" dirty="0">
                <a:latin typeface="Times New Roman"/>
                <a:cs typeface="Times New Roman"/>
              </a:rPr>
              <a:t>comporta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 elevata </a:t>
            </a:r>
            <a:r>
              <a:rPr sz="1200" dirty="0">
                <a:latin typeface="Times New Roman"/>
                <a:cs typeface="Times New Roman"/>
              </a:rPr>
              <a:t>a nuovi livelli di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attivata 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universale  dell’aiuto della saggezza.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un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spirituale </a:t>
            </a:r>
            <a:r>
              <a:rPr sz="1200" dirty="0">
                <a:latin typeface="Times New Roman"/>
                <a:cs typeface="Times New Roman"/>
              </a:rPr>
              <a:t>di cui fanno </a:t>
            </a:r>
            <a:r>
              <a:rPr sz="1200" spc="-5" dirty="0">
                <a:latin typeface="Times New Roman"/>
                <a:cs typeface="Times New Roman"/>
              </a:rPr>
              <a:t>l’esperienza solo gli esseri 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universale,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realizzazione della verità, permettono al suo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attivatore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regnare </a:t>
            </a:r>
            <a:r>
              <a:rPr sz="1200" dirty="0">
                <a:latin typeface="Times New Roman"/>
                <a:cs typeface="Times New Roman"/>
              </a:rPr>
              <a:t>nella 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8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(1949.6) 180:5.4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figlio </a:t>
            </a:r>
            <a:r>
              <a:rPr sz="1200" dirty="0">
                <a:latin typeface="Times New Roman"/>
                <a:cs typeface="Times New Roman"/>
              </a:rPr>
              <a:t>dotato di </a:t>
            </a:r>
            <a:r>
              <a:rPr sz="1200" spc="-5" dirty="0">
                <a:latin typeface="Times New Roman"/>
                <a:cs typeface="Times New Roman"/>
              </a:rPr>
              <a:t>percezione universale cerca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saggia affermazione.  L’individuo </a:t>
            </a:r>
            <a:r>
              <a:rPr sz="1200" dirty="0">
                <a:latin typeface="Times New Roman"/>
                <a:cs typeface="Times New Roman"/>
              </a:rPr>
              <a:t>che conosce </a:t>
            </a:r>
            <a:r>
              <a:rPr sz="1200" spc="-5" dirty="0">
                <a:latin typeface="Times New Roman"/>
                <a:cs typeface="Times New Roman"/>
              </a:rPr>
              <a:t>Dio eleva </a:t>
            </a:r>
            <a:r>
              <a:rPr sz="1200" dirty="0">
                <a:latin typeface="Times New Roman"/>
                <a:cs typeface="Times New Roman"/>
              </a:rPr>
              <a:t>costantemente la </a:t>
            </a:r>
            <a:r>
              <a:rPr sz="1200" spc="-5" dirty="0">
                <a:latin typeface="Times New Roman"/>
                <a:cs typeface="Times New Roman"/>
              </a:rPr>
              <a:t>saggezza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della verità vivente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divino; </a:t>
            </a:r>
            <a:r>
              <a:rPr sz="1200" spc="-5" dirty="0">
                <a:latin typeface="Times New Roman"/>
                <a:cs typeface="Times New Roman"/>
              </a:rPr>
              <a:t>l’anima  spiritualmente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progressiva trascina costantemente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sterili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dominio di una semplice  </a:t>
            </a:r>
            <a:r>
              <a:rPr sz="1200" spc="-5" dirty="0">
                <a:latin typeface="Times New Roman"/>
                <a:cs typeface="Times New Roman"/>
              </a:rPr>
              <a:t>conoscenza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esaltata.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(1949.7) 180:5.5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d’oro,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priva </a:t>
            </a:r>
            <a:r>
              <a:rPr sz="1200" spc="-5" dirty="0">
                <a:latin typeface="Times New Roman"/>
                <a:cs typeface="Times New Roman"/>
              </a:rPr>
              <a:t>della percezione superumana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Verità, diviene </a:t>
            </a:r>
            <a:r>
              <a:rPr sz="1200" dirty="0">
                <a:latin typeface="Times New Roman"/>
                <a:cs typeface="Times New Roman"/>
              </a:rPr>
              <a:t>niente di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altamente </a:t>
            </a:r>
            <a:r>
              <a:rPr sz="1200" spc="-5" dirty="0">
                <a:latin typeface="Times New Roman"/>
                <a:cs typeface="Times New Roman"/>
              </a:rPr>
              <a:t>etica.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d’oro, quando è </a:t>
            </a:r>
            <a:r>
              <a:rPr sz="1200" spc="-5" dirty="0">
                <a:latin typeface="Times New Roman"/>
                <a:cs typeface="Times New Roman"/>
              </a:rPr>
              <a:t>interpretata alla lettera, </a:t>
            </a:r>
            <a:r>
              <a:rPr sz="1200" dirty="0">
                <a:latin typeface="Times New Roman"/>
                <a:cs typeface="Times New Roman"/>
              </a:rPr>
              <a:t>può diventare uno </a:t>
            </a:r>
            <a:r>
              <a:rPr sz="1200" spc="-5" dirty="0">
                <a:latin typeface="Times New Roman"/>
                <a:cs typeface="Times New Roman"/>
              </a:rPr>
              <a:t>strumento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offesa 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simili. </a:t>
            </a:r>
            <a:r>
              <a:rPr sz="1200" dirty="0">
                <a:latin typeface="Times New Roman"/>
                <a:cs typeface="Times New Roman"/>
              </a:rPr>
              <a:t>Senza un </a:t>
            </a:r>
            <a:r>
              <a:rPr sz="1200" spc="-5" dirty="0">
                <a:latin typeface="Times New Roman"/>
                <a:cs typeface="Times New Roman"/>
              </a:rPr>
              <a:t>discernimento spirituale della regola d’oro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ragionare che, </a:t>
            </a:r>
            <a:r>
              <a:rPr sz="1200" dirty="0">
                <a:latin typeface="Times New Roman"/>
                <a:cs typeface="Times New Roman"/>
              </a:rPr>
              <a:t>poiché  </a:t>
            </a:r>
            <a:r>
              <a:rPr sz="1200" spc="-5" dirty="0">
                <a:latin typeface="Times New Roman"/>
                <a:cs typeface="Times New Roman"/>
              </a:rPr>
              <a:t>desiderate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vi </a:t>
            </a:r>
            <a:r>
              <a:rPr sz="1200" spc="-5" dirty="0">
                <a:latin typeface="Times New Roman"/>
                <a:cs typeface="Times New Roman"/>
              </a:rPr>
              <a:t>dicano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e franca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della loro mente, voi </a:t>
            </a:r>
            <a:r>
              <a:rPr sz="1200" spc="-5" dirty="0">
                <a:latin typeface="Times New Roman"/>
                <a:cs typeface="Times New Roman"/>
              </a:rPr>
              <a:t>dovreste perciò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e francamente  tutto ciò </a:t>
            </a:r>
            <a:r>
              <a:rPr sz="1200" spc="-5" dirty="0">
                <a:latin typeface="Times New Roman"/>
                <a:cs typeface="Times New Roman"/>
              </a:rPr>
              <a:t>che pensate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simili.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interpretazione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 della regola d’oro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portare ad infelicità </a:t>
            </a:r>
            <a:r>
              <a:rPr sz="1200" dirty="0">
                <a:latin typeface="Times New Roman"/>
                <a:cs typeface="Times New Roman"/>
              </a:rPr>
              <a:t>indicibili e a  </a:t>
            </a:r>
            <a:r>
              <a:rPr sz="1200" spc="-5" dirty="0">
                <a:latin typeface="Times New Roman"/>
                <a:cs typeface="Times New Roman"/>
              </a:rPr>
              <a:t>dispiaceri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-5" dirty="0">
                <a:latin typeface="Times New Roman"/>
                <a:cs typeface="Times New Roman"/>
              </a:rPr>
              <a:t> fine.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(1950.1) 180:5.6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intendono ed interpretano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d’oro </a:t>
            </a:r>
            <a:r>
              <a:rPr sz="1200" spc="-5" dirty="0">
                <a:latin typeface="Times New Roman"/>
                <a:cs typeface="Times New Roman"/>
              </a:rPr>
              <a:t>come un’affermazione </a:t>
            </a:r>
            <a:r>
              <a:rPr sz="1200" dirty="0">
                <a:latin typeface="Times New Roman"/>
                <a:cs typeface="Times New Roman"/>
              </a:rPr>
              <a:t>puramente intellettuale </a:t>
            </a:r>
            <a:r>
              <a:rPr sz="1200" spc="-5" dirty="0">
                <a:latin typeface="Times New Roman"/>
                <a:cs typeface="Times New Roman"/>
              </a:rPr>
              <a:t>della fratellanza  umana.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sperimentano questa espressione </a:t>
            </a:r>
            <a:r>
              <a:rPr sz="1200" dirty="0">
                <a:latin typeface="Times New Roman"/>
                <a:cs typeface="Times New Roman"/>
              </a:rPr>
              <a:t>di rapporto umano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gratificazione emotiva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delicati sentimenti della  personalità umana. Altri mortali prendono questa stessa regola d’oro come </a:t>
            </a:r>
            <a:r>
              <a:rPr sz="1200" dirty="0">
                <a:latin typeface="Times New Roman"/>
                <a:cs typeface="Times New Roman"/>
              </a:rPr>
              <a:t>metro </a:t>
            </a:r>
            <a:r>
              <a:rPr sz="1200" spc="-5" dirty="0">
                <a:latin typeface="Times New Roman"/>
                <a:cs typeface="Times New Roman"/>
              </a:rPr>
              <a:t>per misurare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relazioni sociali, come  criterio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sociale. Altri ancora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considerano come l’ingiunzione </a:t>
            </a:r>
            <a:r>
              <a:rPr sz="1200" dirty="0">
                <a:latin typeface="Times New Roman"/>
                <a:cs typeface="Times New Roman"/>
              </a:rPr>
              <a:t>positiva di un </a:t>
            </a:r>
            <a:r>
              <a:rPr sz="1200" spc="-5" dirty="0">
                <a:latin typeface="Times New Roman"/>
                <a:cs typeface="Times New Roman"/>
              </a:rPr>
              <a:t>grande insegnante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incorporato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enunciazione il più </a:t>
            </a:r>
            <a:r>
              <a:rPr sz="1200" spc="-5" dirty="0">
                <a:latin typeface="Times New Roman"/>
                <a:cs typeface="Times New Roman"/>
              </a:rPr>
              <a:t>alto concetto dell’obbligo morale riguardo </a:t>
            </a:r>
            <a:r>
              <a:rPr sz="1200" dirty="0">
                <a:latin typeface="Times New Roman"/>
                <a:cs typeface="Times New Roman"/>
              </a:rPr>
              <a:t>a tutte le relazioni </a:t>
            </a:r>
            <a:r>
              <a:rPr sz="1200" spc="-5" dirty="0">
                <a:latin typeface="Times New Roman"/>
                <a:cs typeface="Times New Roman"/>
              </a:rPr>
              <a:t>fraterne. Nella </a:t>
            </a:r>
            <a:r>
              <a:rPr sz="1200" dirty="0">
                <a:latin typeface="Times New Roman"/>
                <a:cs typeface="Times New Roman"/>
              </a:rPr>
              <a:t>vita di tali  </a:t>
            </a:r>
            <a:r>
              <a:rPr sz="1200" spc="-5" dirty="0">
                <a:latin typeface="Times New Roman"/>
                <a:cs typeface="Times New Roman"/>
              </a:rPr>
              <a:t>esseri morali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d’oro diviene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circonferenza della </a:t>
            </a:r>
            <a:r>
              <a:rPr sz="1200" dirty="0">
                <a:latin typeface="Times New Roman"/>
                <a:cs typeface="Times New Roman"/>
              </a:rPr>
              <a:t>saggezza di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loro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9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(1950.2) 180:5.7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fraternità credente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amano </a:t>
            </a:r>
            <a:r>
              <a:rPr sz="1200" dirty="0">
                <a:latin typeface="Times New Roman"/>
                <a:cs typeface="Times New Roman"/>
              </a:rPr>
              <a:t>la verità e che </a:t>
            </a:r>
            <a:r>
              <a:rPr sz="1200" spc="-5" dirty="0">
                <a:latin typeface="Times New Roman"/>
                <a:cs typeface="Times New Roman"/>
              </a:rPr>
              <a:t>conoscono Dio, questa regola d’oro acquisisce  qualità viventi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spirituale su quei livelli superiori d’interpretazione che portano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 questa ingiunzione del Maestro come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si relazionino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 in modo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stessi traggano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maggior beneficio possibile dal loro contatto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credenti. Questa </a:t>
            </a:r>
            <a:r>
              <a:rPr sz="1200" dirty="0">
                <a:latin typeface="Times New Roman"/>
                <a:cs typeface="Times New Roman"/>
              </a:rPr>
              <a:t>è l’essenza </a:t>
            </a:r>
            <a:r>
              <a:rPr sz="1200" spc="-5" dirty="0">
                <a:latin typeface="Times New Roman"/>
                <a:cs typeface="Times New Roman"/>
              </a:rPr>
              <a:t>della vera religione: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amiate </a:t>
            </a:r>
            <a:r>
              <a:rPr sz="1200" dirty="0">
                <a:latin typeface="Times New Roman"/>
                <a:cs typeface="Times New Roman"/>
              </a:rPr>
              <a:t>il vostro prossimo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1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(1950.3) 180:5.8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e l’interpretazione più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regola d’oro consiste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coscienza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 verità della realtà </a:t>
            </a:r>
            <a:r>
              <a:rPr sz="1200" dirty="0">
                <a:latin typeface="Times New Roman"/>
                <a:cs typeface="Times New Roman"/>
              </a:rPr>
              <a:t>permanente e vivente di una tale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cosmico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della relazione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rivelato soltanto nella sua realizzazione spirituale, nell’interpretazione della legge </a:t>
            </a:r>
            <a:r>
              <a:rPr sz="1200" dirty="0">
                <a:latin typeface="Times New Roman"/>
                <a:cs typeface="Times New Roman"/>
              </a:rPr>
              <a:t>di condotta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588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verso lo </a:t>
            </a:r>
            <a:r>
              <a:rPr sz="1200" spc="-5" dirty="0">
                <a:latin typeface="Times New Roman"/>
                <a:cs typeface="Times New Roman"/>
              </a:rPr>
              <a:t>spirito del Padre che </a:t>
            </a:r>
            <a:r>
              <a:rPr sz="1200" dirty="0">
                <a:latin typeface="Times New Roman"/>
                <a:cs typeface="Times New Roman"/>
              </a:rPr>
              <a:t>dimora </a:t>
            </a:r>
            <a:r>
              <a:rPr sz="1200" spc="-5" dirty="0">
                <a:latin typeface="Times New Roman"/>
                <a:cs typeface="Times New Roman"/>
              </a:rPr>
              <a:t>nell’anima dell’uomo mortale.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guidati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realizzano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vero 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regola d’oro, traboccano della </a:t>
            </a:r>
            <a:r>
              <a:rPr sz="1200" dirty="0">
                <a:latin typeface="Times New Roman"/>
                <a:cs typeface="Times New Roman"/>
              </a:rPr>
              <a:t>certezza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cittadini di un </a:t>
            </a:r>
            <a:r>
              <a:rPr sz="1200" spc="-5" dirty="0">
                <a:latin typeface="Times New Roman"/>
                <a:cs typeface="Times New Roman"/>
              </a:rPr>
              <a:t>universo amichevole,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sono soddisfatti soltanto </a:t>
            </a:r>
            <a:r>
              <a:rPr sz="1200" spc="-5" dirty="0">
                <a:latin typeface="Times New Roman"/>
                <a:cs typeface="Times New Roman"/>
              </a:rPr>
              <a:t>quando amano </a:t>
            </a:r>
            <a:r>
              <a:rPr sz="1200" dirty="0">
                <a:latin typeface="Times New Roman"/>
                <a:cs typeface="Times New Roman"/>
              </a:rPr>
              <a:t>i loro simili come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tutti noi;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realizzazione dell’amore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2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(1950.4) 180:5.9 </a:t>
            </a:r>
            <a:r>
              <a:rPr sz="1200" spc="-5" dirty="0">
                <a:latin typeface="Times New Roman"/>
                <a:cs typeface="Times New Roman"/>
              </a:rPr>
              <a:t>Questa stessa filosofia della flessibilità vivente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dell’adattabilità cosmica della </a:t>
            </a:r>
            <a:r>
              <a:rPr sz="1200" dirty="0">
                <a:latin typeface="Times New Roman"/>
                <a:cs typeface="Times New Roman"/>
              </a:rPr>
              <a:t>verità divina </a:t>
            </a:r>
            <a:r>
              <a:rPr sz="1200" spc="-5" dirty="0">
                <a:latin typeface="Times New Roman"/>
                <a:cs typeface="Times New Roman"/>
              </a:rPr>
              <a:t>alle esigenze </a:t>
            </a:r>
            <a:r>
              <a:rPr sz="1200" dirty="0">
                <a:latin typeface="Times New Roman"/>
                <a:cs typeface="Times New Roman"/>
              </a:rPr>
              <a:t>individuali e  </a:t>
            </a:r>
            <a:r>
              <a:rPr sz="1200" spc="-5" dirty="0">
                <a:latin typeface="Times New Roman"/>
                <a:cs typeface="Times New Roman"/>
              </a:rPr>
              <a:t>alla capacità </a:t>
            </a:r>
            <a:r>
              <a:rPr sz="1200" dirty="0">
                <a:latin typeface="Times New Roman"/>
                <a:cs typeface="Times New Roman"/>
              </a:rPr>
              <a:t>di ciascun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percepita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possiate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comprendere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adeguatamente</a:t>
            </a:r>
            <a:endParaRPr sz="1200">
              <a:latin typeface="Times New Roman"/>
              <a:cs typeface="Times New Roman"/>
            </a:endParaRPr>
          </a:p>
          <a:p>
            <a:pPr marL="76200" marR="25907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pratica del Maestro circa </a:t>
            </a:r>
            <a:r>
              <a:rPr sz="1200" dirty="0">
                <a:latin typeface="Times New Roman"/>
                <a:cs typeface="Times New Roman"/>
              </a:rPr>
              <a:t>la non </a:t>
            </a:r>
            <a:r>
              <a:rPr sz="1200" spc="-5" dirty="0">
                <a:latin typeface="Times New Roman"/>
                <a:cs typeface="Times New Roman"/>
              </a:rPr>
              <a:t>resistenza al male. L’insegnamento del 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fondamentalmente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proclama spirituale. </a:t>
            </a:r>
            <a:r>
              <a:rPr sz="1200" dirty="0">
                <a:latin typeface="Times New Roman"/>
                <a:cs typeface="Times New Roman"/>
              </a:rPr>
              <a:t>Anche le implicazioni </a:t>
            </a:r>
            <a:r>
              <a:rPr sz="1200" spc="-5" dirty="0">
                <a:latin typeface="Times New Roman"/>
                <a:cs typeface="Times New Roman"/>
              </a:rPr>
              <a:t>materiali della sua filosofia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utilmente considerate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delle  loro </a:t>
            </a:r>
            <a:r>
              <a:rPr sz="1200" spc="-5" dirty="0">
                <a:latin typeface="Times New Roman"/>
                <a:cs typeface="Times New Roman"/>
              </a:rPr>
              <a:t>correlazioni spirituali.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dell’ingiunzione del Maestro consiste nella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reazioni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egoistiche</a:t>
            </a:r>
            <a:endParaRPr sz="1200">
              <a:latin typeface="Times New Roman"/>
              <a:cs typeface="Times New Roman"/>
            </a:endParaRPr>
          </a:p>
          <a:p>
            <a:pPr marL="76200" marR="3987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all’universo,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 raggiungimento </a:t>
            </a:r>
            <a:r>
              <a:rPr sz="1200" dirty="0">
                <a:latin typeface="Times New Roman"/>
                <a:cs typeface="Times New Roman"/>
              </a:rPr>
              <a:t>attivo e </a:t>
            </a:r>
            <a:r>
              <a:rPr sz="1200" spc="-5" dirty="0">
                <a:latin typeface="Times New Roman"/>
                <a:cs typeface="Times New Roman"/>
              </a:rPr>
              <a:t>progressivo </a:t>
            </a:r>
            <a:r>
              <a:rPr sz="1200" dirty="0">
                <a:latin typeface="Times New Roman"/>
                <a:cs typeface="Times New Roman"/>
              </a:rPr>
              <a:t>di livelli di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 valori </a:t>
            </a:r>
            <a:r>
              <a:rPr sz="1200" dirty="0">
                <a:latin typeface="Times New Roman"/>
                <a:cs typeface="Times New Roman"/>
              </a:rPr>
              <a:t>spirituali: bellezza </a:t>
            </a:r>
            <a:r>
              <a:rPr sz="1200" spc="-5" dirty="0">
                <a:latin typeface="Times New Roman"/>
                <a:cs typeface="Times New Roman"/>
              </a:rPr>
              <a:t>divina, bontà  </a:t>
            </a:r>
            <a:r>
              <a:rPr sz="1200" dirty="0">
                <a:latin typeface="Times New Roman"/>
                <a:cs typeface="Times New Roman"/>
              </a:rPr>
              <a:t>infinita e </a:t>
            </a:r>
            <a:r>
              <a:rPr sz="1200" spc="-5" dirty="0">
                <a:latin typeface="Times New Roman"/>
                <a:cs typeface="Times New Roman"/>
              </a:rPr>
              <a:t>verità eterna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conoscere Dio </a:t>
            </a:r>
            <a:r>
              <a:rPr sz="1200" dirty="0">
                <a:latin typeface="Times New Roman"/>
                <a:cs typeface="Times New Roman"/>
              </a:rPr>
              <a:t>e divenire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simili 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(1950.5) 180:5.10 </a:t>
            </a:r>
            <a:r>
              <a:rPr sz="1200" spc="-5" dirty="0">
                <a:latin typeface="Times New Roman"/>
                <a:cs typeface="Times New Roman"/>
              </a:rPr>
              <a:t>L’amore, </a:t>
            </a:r>
            <a:r>
              <a:rPr sz="1200" dirty="0">
                <a:latin typeface="Times New Roman"/>
                <a:cs typeface="Times New Roman"/>
              </a:rPr>
              <a:t>l’altruismo, deve </a:t>
            </a:r>
            <a:r>
              <a:rPr sz="1200" spc="-5" dirty="0">
                <a:latin typeface="Times New Roman"/>
                <a:cs typeface="Times New Roman"/>
              </a:rPr>
              <a:t>subire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costante </a:t>
            </a:r>
            <a:r>
              <a:rPr sz="1200" dirty="0">
                <a:latin typeface="Times New Roman"/>
                <a:cs typeface="Times New Roman"/>
              </a:rPr>
              <a:t>e vivente interpretazione </a:t>
            </a:r>
            <a:r>
              <a:rPr sz="1200" spc="-5" dirty="0">
                <a:latin typeface="Times New Roman"/>
                <a:cs typeface="Times New Roman"/>
              </a:rPr>
              <a:t>riadattativa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  direttive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Verità. L’amore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afferrare 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continuo mutamento ed ampliamento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spc="5" dirty="0">
                <a:latin typeface="Times New Roman"/>
                <a:cs typeface="Times New Roman"/>
              </a:rPr>
              <a:t>cosmico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dell’individuo che è </a:t>
            </a:r>
            <a:r>
              <a:rPr sz="1200" spc="-5" dirty="0">
                <a:latin typeface="Times New Roman"/>
                <a:cs typeface="Times New Roman"/>
              </a:rPr>
              <a:t>amato. </a:t>
            </a:r>
            <a:r>
              <a:rPr sz="1200" dirty="0">
                <a:latin typeface="Times New Roman"/>
                <a:cs typeface="Times New Roman"/>
              </a:rPr>
              <a:t>E poi l’amore </a:t>
            </a:r>
            <a:r>
              <a:rPr sz="1200" spc="-5" dirty="0">
                <a:latin typeface="Times New Roman"/>
                <a:cs typeface="Times New Roman"/>
              </a:rPr>
              <a:t>prosegue </a:t>
            </a:r>
            <a:r>
              <a:rPr sz="1200" dirty="0">
                <a:latin typeface="Times New Roman"/>
                <a:cs typeface="Times New Roman"/>
              </a:rPr>
              <a:t>assumendo </a:t>
            </a:r>
            <a:r>
              <a:rPr sz="1200" spc="-5" dirty="0">
                <a:latin typeface="Times New Roman"/>
                <a:cs typeface="Times New Roman"/>
              </a:rPr>
              <a:t>questo stesso atteggiamento verso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individui  </a:t>
            </a:r>
            <a:r>
              <a:rPr sz="1200" spc="-5" dirty="0">
                <a:latin typeface="Times New Roman"/>
                <a:cs typeface="Times New Roman"/>
              </a:rPr>
              <a:t>suscettibili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influenzati dalla relazione crescente </a:t>
            </a:r>
            <a:r>
              <a:rPr sz="1200" dirty="0">
                <a:latin typeface="Times New Roman"/>
                <a:cs typeface="Times New Roman"/>
              </a:rPr>
              <a:t>e vivente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guidato dallo spirito per </a:t>
            </a:r>
            <a:r>
              <a:rPr sz="1200" spc="-10" dirty="0">
                <a:latin typeface="Times New Roman"/>
                <a:cs typeface="Times New Roman"/>
              </a:rPr>
              <a:t>gli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endParaRPr sz="1200">
              <a:latin typeface="Times New Roman"/>
              <a:cs typeface="Times New Roman"/>
            </a:endParaRPr>
          </a:p>
          <a:p>
            <a:pPr marL="76200" marR="1123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cittadini dell’universo. </a:t>
            </a:r>
            <a:r>
              <a:rPr sz="1200" dirty="0">
                <a:latin typeface="Times New Roman"/>
                <a:cs typeface="Times New Roman"/>
              </a:rPr>
              <a:t>E tutto questo </a:t>
            </a:r>
            <a:r>
              <a:rPr sz="1200" spc="-5" dirty="0">
                <a:latin typeface="Times New Roman"/>
                <a:cs typeface="Times New Roman"/>
              </a:rPr>
              <a:t>adattamento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dell’amore deve essere effettuato tenendo conto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delle circostanze del 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presente che </a:t>
            </a:r>
            <a:r>
              <a:rPr sz="1200" dirty="0">
                <a:latin typeface="Times New Roman"/>
                <a:cs typeface="Times New Roman"/>
              </a:rPr>
              <a:t>del fine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del </a:t>
            </a:r>
            <a:r>
              <a:rPr sz="1200" dirty="0">
                <a:latin typeface="Times New Roman"/>
                <a:cs typeface="Times New Roman"/>
              </a:rPr>
              <a:t>destino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(1950.6) 180:5.11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dobbiamo riconoscere chiaramente che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d’oro </a:t>
            </a:r>
            <a:r>
              <a:rPr sz="1200" dirty="0">
                <a:latin typeface="Times New Roman"/>
                <a:cs typeface="Times New Roman"/>
              </a:rPr>
              <a:t>né l’insegnamento della non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 correttamente compresi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dogmi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precetti.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possono essere </a:t>
            </a:r>
            <a:r>
              <a:rPr sz="1200" dirty="0">
                <a:latin typeface="Times New Roman"/>
                <a:cs typeface="Times New Roman"/>
              </a:rPr>
              <a:t>compresi solo </a:t>
            </a:r>
            <a:r>
              <a:rPr sz="1200" spc="-5" dirty="0">
                <a:latin typeface="Times New Roman"/>
                <a:cs typeface="Times New Roman"/>
              </a:rPr>
              <a:t>vivendoli, realizzando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significati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nell’interpretazione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Verità, che </a:t>
            </a:r>
            <a:r>
              <a:rPr sz="1200" dirty="0">
                <a:latin typeface="Times New Roman"/>
                <a:cs typeface="Times New Roman"/>
              </a:rPr>
              <a:t>ordina il </a:t>
            </a:r>
            <a:r>
              <a:rPr sz="1200" spc="-5" dirty="0">
                <a:latin typeface="Times New Roman"/>
                <a:cs typeface="Times New Roman"/>
              </a:rPr>
              <a:t>contatto affettuoso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27365" cy="41275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9525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(1951.1) 180:5.12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indica chiaramente </a:t>
            </a:r>
            <a:r>
              <a:rPr sz="1200" dirty="0">
                <a:latin typeface="Times New Roman"/>
                <a:cs typeface="Times New Roman"/>
              </a:rPr>
              <a:t>la differenza tra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vecchia religione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nuova.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vecchia </a:t>
            </a:r>
            <a:r>
              <a:rPr sz="1200" spc="-5" dirty="0">
                <a:latin typeface="Times New Roman"/>
                <a:cs typeface="Times New Roman"/>
              </a:rPr>
              <a:t>religione insegnava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di se </a:t>
            </a:r>
            <a:r>
              <a:rPr sz="1200" spc="-5" dirty="0">
                <a:latin typeface="Times New Roman"/>
                <a:cs typeface="Times New Roman"/>
              </a:rPr>
              <a:t>stessi; </a:t>
            </a:r>
            <a:r>
              <a:rPr sz="1200" dirty="0">
                <a:latin typeface="Times New Roman"/>
                <a:cs typeface="Times New Roman"/>
              </a:rPr>
              <a:t>la nuova </a:t>
            </a:r>
            <a:r>
              <a:rPr sz="1200" spc="-5" dirty="0">
                <a:latin typeface="Times New Roman"/>
                <a:cs typeface="Times New Roman"/>
              </a:rPr>
              <a:t>religione insegna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l’altruismo, eleva </a:t>
            </a:r>
            <a:r>
              <a:rPr sz="1200" dirty="0">
                <a:latin typeface="Times New Roman"/>
                <a:cs typeface="Times New Roman"/>
              </a:rPr>
              <a:t>l’autorealizzazione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sociale congiunto </a:t>
            </a:r>
            <a:r>
              <a:rPr sz="1200" dirty="0">
                <a:latin typeface="Times New Roman"/>
                <a:cs typeface="Times New Roman"/>
              </a:rPr>
              <a:t>e nella  </a:t>
            </a:r>
            <a:r>
              <a:rPr sz="1200" spc="-5" dirty="0">
                <a:latin typeface="Times New Roman"/>
                <a:cs typeface="Times New Roman"/>
              </a:rPr>
              <a:t>comprensione dell’universo.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vecchia religione era </a:t>
            </a:r>
            <a:r>
              <a:rPr sz="1200" dirty="0">
                <a:latin typeface="Times New Roman"/>
                <a:cs typeface="Times New Roman"/>
              </a:rPr>
              <a:t>motivata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paura;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dominato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convinzione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eterna ed universale. </a:t>
            </a:r>
            <a:r>
              <a:rPr sz="1200" dirty="0">
                <a:latin typeface="Times New Roman"/>
                <a:cs typeface="Times New Roman"/>
              </a:rPr>
              <a:t>E nessun </a:t>
            </a:r>
            <a:r>
              <a:rPr sz="1200" spc="-5" dirty="0">
                <a:latin typeface="Times New Roman"/>
                <a:cs typeface="Times New Roman"/>
              </a:rPr>
              <a:t>ammontare </a:t>
            </a:r>
            <a:r>
              <a:rPr sz="1200" dirty="0">
                <a:latin typeface="Times New Roman"/>
                <a:cs typeface="Times New Roman"/>
              </a:rPr>
              <a:t>di pietà o di </a:t>
            </a:r>
            <a:r>
              <a:rPr sz="1200" spc="-5" dirty="0">
                <a:latin typeface="Times New Roman"/>
                <a:cs typeface="Times New Roman"/>
              </a:rPr>
              <a:t>fedeltà ad </a:t>
            </a:r>
            <a:r>
              <a:rPr sz="1200" dirty="0">
                <a:latin typeface="Times New Roman"/>
                <a:cs typeface="Times New Roman"/>
              </a:rPr>
              <a:t>un credo può  </a:t>
            </a:r>
            <a:r>
              <a:rPr sz="1200" spc="-5" dirty="0">
                <a:latin typeface="Times New Roman"/>
                <a:cs typeface="Times New Roman"/>
              </a:rPr>
              <a:t>compensare l’assenza, nell’esperienza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dei credenti al regno,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spontanea, generosa </a:t>
            </a:r>
            <a:r>
              <a:rPr sz="1200" dirty="0">
                <a:latin typeface="Times New Roman"/>
                <a:cs typeface="Times New Roman"/>
              </a:rPr>
              <a:t>e sincera benevolenza che  </a:t>
            </a:r>
            <a:r>
              <a:rPr sz="1200" spc="-5" dirty="0">
                <a:latin typeface="Times New Roman"/>
                <a:cs typeface="Times New Roman"/>
              </a:rPr>
              <a:t>caratterizza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Dio vivente nati dallo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tradizione </a:t>
            </a:r>
            <a:r>
              <a:rPr sz="1200" dirty="0">
                <a:latin typeface="Times New Roman"/>
                <a:cs typeface="Times New Roman"/>
              </a:rPr>
              <a:t>né un sistema </a:t>
            </a:r>
            <a:r>
              <a:rPr sz="1200" spc="-5" dirty="0">
                <a:latin typeface="Times New Roman"/>
                <a:cs typeface="Times New Roman"/>
              </a:rPr>
              <a:t>cerimoniale </a:t>
            </a:r>
            <a:r>
              <a:rPr sz="1200" dirty="0">
                <a:latin typeface="Times New Roman"/>
                <a:cs typeface="Times New Roman"/>
              </a:rPr>
              <a:t>di culto </a:t>
            </a:r>
            <a:r>
              <a:rPr sz="1200" spc="-5" dirty="0">
                <a:latin typeface="Times New Roman"/>
                <a:cs typeface="Times New Roman"/>
              </a:rPr>
              <a:t>ufficiale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la mancanza di una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sincera per i </a:t>
            </a:r>
            <a:r>
              <a:rPr sz="1200" spc="-5" dirty="0">
                <a:latin typeface="Times New Roman"/>
                <a:cs typeface="Times New Roman"/>
              </a:rPr>
              <a:t>propri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necessità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partire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8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(1951.2) 180:6.1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Pietro, Giacomo, </a:t>
            </a:r>
            <a:r>
              <a:rPr sz="1200" dirty="0">
                <a:latin typeface="Times New Roman"/>
                <a:cs typeface="Times New Roman"/>
              </a:rPr>
              <a:t>Giovanni e Matteo </a:t>
            </a:r>
            <a:r>
              <a:rPr sz="1200" spc="-5" dirty="0">
                <a:latin typeface="Times New Roman"/>
                <a:cs typeface="Times New Roman"/>
              </a:rPr>
              <a:t>ebbero posto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numerose domande,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continuò il </a:t>
            </a:r>
            <a:r>
              <a:rPr sz="1200" spc="-5" dirty="0">
                <a:latin typeface="Times New Roman"/>
                <a:cs typeface="Times New Roman"/>
              </a:rPr>
              <a:t>suo  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“Vi sto raccontando </a:t>
            </a:r>
            <a:r>
              <a:rPr sz="1200" dirty="0">
                <a:latin typeface="Times New Roman"/>
                <a:cs typeface="Times New Roman"/>
              </a:rPr>
              <a:t>tutto questo prima di </a:t>
            </a:r>
            <a:r>
              <a:rPr sz="1200" spc="-5" dirty="0">
                <a:latin typeface="Times New Roman"/>
                <a:cs typeface="Times New Roman"/>
              </a:rPr>
              <a:t>lasciarvi affinché possiate essere 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per  accadervi, così che </a:t>
            </a:r>
            <a:r>
              <a:rPr sz="1200" dirty="0">
                <a:latin typeface="Times New Roman"/>
                <a:cs typeface="Times New Roman"/>
              </a:rPr>
              <a:t>non cadiate in </a:t>
            </a:r>
            <a:r>
              <a:rPr sz="1200" spc="-5" dirty="0">
                <a:latin typeface="Times New Roman"/>
                <a:cs typeface="Times New Roman"/>
              </a:rPr>
              <a:t>gravi errori.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accontenteranno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espellervi dalle </a:t>
            </a:r>
            <a:r>
              <a:rPr sz="1200" dirty="0">
                <a:latin typeface="Times New Roman"/>
                <a:cs typeface="Times New Roman"/>
              </a:rPr>
              <a:t>sinagoghe; vi </a:t>
            </a:r>
            <a:r>
              <a:rPr sz="1200" spc="-5" dirty="0">
                <a:latin typeface="Times New Roman"/>
                <a:cs typeface="Times New Roman"/>
              </a:rPr>
              <a:t>avverto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avvicina </a:t>
            </a:r>
            <a:r>
              <a:rPr sz="1200" dirty="0">
                <a:latin typeface="Times New Roman"/>
                <a:cs typeface="Times New Roman"/>
              </a:rPr>
              <a:t>l’ora in cui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uccideranno </a:t>
            </a:r>
            <a:r>
              <a:rPr sz="1200" spc="-5" dirty="0">
                <a:latin typeface="Times New Roman"/>
                <a:cs typeface="Times New Roman"/>
              </a:rPr>
              <a:t>penseranno </a:t>
            </a:r>
            <a:r>
              <a:rPr sz="1200" dirty="0">
                <a:latin typeface="Times New Roman"/>
                <a:cs typeface="Times New Roman"/>
              </a:rPr>
              <a:t>di stare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faranno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a voi e a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porterete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Essi hanno rifiutato </a:t>
            </a:r>
            <a:r>
              <a:rPr sz="1200" dirty="0">
                <a:latin typeface="Times New Roman"/>
                <a:cs typeface="Times New Roman"/>
              </a:rPr>
              <a:t>di conoscere il </a:t>
            </a:r>
            <a:r>
              <a:rPr sz="1200" spc="-5" dirty="0">
                <a:latin typeface="Times New Roman"/>
                <a:cs typeface="Times New Roman"/>
              </a:rPr>
              <a:t>Padre rifiutando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me; e </a:t>
            </a:r>
            <a:r>
              <a:rPr sz="1200" spc="-5" dirty="0">
                <a:latin typeface="Times New Roman"/>
                <a:cs typeface="Times New Roman"/>
              </a:rPr>
              <a:t>rifiutano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quando respingono </a:t>
            </a:r>
            <a:r>
              <a:rPr sz="1200" dirty="0">
                <a:latin typeface="Times New Roman"/>
                <a:cs typeface="Times New Roman"/>
              </a:rPr>
              <a:t>voi, purché voi </a:t>
            </a:r>
            <a:r>
              <a:rPr sz="1200" spc="-5" dirty="0">
                <a:latin typeface="Times New Roman"/>
                <a:cs typeface="Times New Roman"/>
              </a:rPr>
              <a:t>abbiate osservato </a:t>
            </a:r>
            <a:r>
              <a:rPr sz="1200" dirty="0">
                <a:latin typeface="Times New Roman"/>
                <a:cs typeface="Times New Roman"/>
              </a:rPr>
              <a:t>il mio nuovo </a:t>
            </a:r>
            <a:r>
              <a:rPr sz="1200" spc="-5" dirty="0">
                <a:latin typeface="Times New Roman"/>
                <a:cs typeface="Times New Roman"/>
              </a:rPr>
              <a:t>comandamento </a:t>
            </a:r>
            <a:r>
              <a:rPr sz="1200" dirty="0">
                <a:latin typeface="Times New Roman"/>
                <a:cs typeface="Times New Roman"/>
              </a:rPr>
              <a:t>di amarvi  l’un </a:t>
            </a:r>
            <a:r>
              <a:rPr sz="1200" spc="-5" dirty="0">
                <a:latin typeface="Times New Roman"/>
                <a:cs typeface="Times New Roman"/>
              </a:rPr>
              <a:t>l’altro così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sto </a:t>
            </a:r>
            <a:r>
              <a:rPr sz="1200" spc="-5" dirty="0">
                <a:latin typeface="Times New Roman"/>
                <a:cs typeface="Times New Roman"/>
              </a:rPr>
              <a:t>dicendo </a:t>
            </a:r>
            <a:r>
              <a:rPr sz="1200" dirty="0">
                <a:latin typeface="Times New Roman"/>
                <a:cs typeface="Times New Roman"/>
              </a:rPr>
              <a:t>in anticipo </a:t>
            </a:r>
            <a:r>
              <a:rPr sz="1200" spc="-5" dirty="0">
                <a:latin typeface="Times New Roman"/>
                <a:cs typeface="Times New Roman"/>
              </a:rPr>
              <a:t>queste cose affinché, quando </a:t>
            </a:r>
            <a:r>
              <a:rPr sz="1200" dirty="0">
                <a:latin typeface="Times New Roman"/>
                <a:cs typeface="Times New Roman"/>
              </a:rPr>
              <a:t>verrà la vostra </a:t>
            </a:r>
            <a:r>
              <a:rPr sz="1200" spc="-5" dirty="0">
                <a:latin typeface="Times New Roman"/>
                <a:cs typeface="Times New Roman"/>
              </a:rPr>
              <a:t>ora, come </a:t>
            </a:r>
            <a:r>
              <a:rPr sz="1200" dirty="0">
                <a:latin typeface="Times New Roman"/>
                <a:cs typeface="Times New Roman"/>
              </a:rPr>
              <a:t>adesso è 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mia, possiate essere fortificati nella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sapevo tutto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mio spirito </a:t>
            </a:r>
            <a:r>
              <a:rPr sz="1200" spc="-5" dirty="0">
                <a:latin typeface="Times New Roman"/>
                <a:cs typeface="Times New Roman"/>
              </a:rPr>
              <a:t>sarà con </a:t>
            </a:r>
            <a:r>
              <a:rPr sz="1200" dirty="0">
                <a:latin typeface="Times New Roman"/>
                <a:cs typeface="Times New Roman"/>
              </a:rPr>
              <a:t>voi in tutte le vostre  </a:t>
            </a:r>
            <a:r>
              <a:rPr sz="1200" spc="-5" dirty="0">
                <a:latin typeface="Times New Roman"/>
                <a:cs typeface="Times New Roman"/>
              </a:rPr>
              <a:t>sofferenze per causa </a:t>
            </a:r>
            <a:r>
              <a:rPr sz="1200" dirty="0">
                <a:latin typeface="Times New Roman"/>
                <a:cs typeface="Times New Roman"/>
              </a:rPr>
              <a:t>mia e </a:t>
            </a:r>
            <a:r>
              <a:rPr sz="1200" spc="-5" dirty="0">
                <a:latin typeface="Times New Roman"/>
                <a:cs typeface="Times New Roman"/>
              </a:rPr>
              <a:t>del vangelo. </a:t>
            </a:r>
            <a:r>
              <a:rPr sz="1200" dirty="0">
                <a:latin typeface="Times New Roman"/>
                <a:cs typeface="Times New Roman"/>
              </a:rPr>
              <a:t>È per questo motivo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così chiaramente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dall’inizio.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avvertiti  </a:t>
            </a:r>
            <a:r>
              <a:rPr sz="1200" spc="-5" dirty="0">
                <a:latin typeface="Times New Roman"/>
                <a:cs typeface="Times New Roman"/>
              </a:rPr>
              <a:t>che nemici </a:t>
            </a:r>
            <a:r>
              <a:rPr sz="1200" dirty="0">
                <a:latin typeface="Times New Roman"/>
                <a:cs typeface="Times New Roman"/>
              </a:rPr>
              <a:t>di un uomo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propria famiglia.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manchi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nell’anima del singolo credente, esso </a:t>
            </a:r>
            <a:r>
              <a:rPr sz="1200" dirty="0">
                <a:latin typeface="Times New Roman"/>
                <a:cs typeface="Times New Roman"/>
              </a:rPr>
              <a:t>non porterà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fino a che l’uomo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disposto a 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cuore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istituire 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fare la volontà </a:t>
            </a:r>
            <a:r>
              <a:rPr sz="1200" spc="-5" dirty="0">
                <a:latin typeface="Times New Roman"/>
                <a:cs typeface="Times New Roman"/>
              </a:rPr>
              <a:t>del Padre come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vivere la </a:t>
            </a:r>
            <a:r>
              <a:rPr sz="1200" dirty="0">
                <a:latin typeface="Times New Roman"/>
                <a:cs typeface="Times New Roman"/>
              </a:rPr>
              <a:t>vita  di</a:t>
            </a:r>
            <a:r>
              <a:rPr sz="1200" spc="-5" dirty="0">
                <a:latin typeface="Times New Roman"/>
                <a:cs typeface="Times New Roman"/>
              </a:rPr>
              <a:t> mortale.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737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04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collera con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tu, mio </a:t>
            </a:r>
            <a:r>
              <a:rPr sz="1200" spc="-5" dirty="0">
                <a:latin typeface="Times New Roman"/>
                <a:cs typeface="Times New Roman"/>
              </a:rPr>
              <a:t>padre terreno, </a:t>
            </a:r>
            <a:r>
              <a:rPr sz="1200" dirty="0">
                <a:latin typeface="Times New Roman"/>
                <a:cs typeface="Times New Roman"/>
              </a:rPr>
              <a:t>possiedi </a:t>
            </a:r>
            <a:r>
              <a:rPr sz="1200" spc="-5" dirty="0">
                <a:latin typeface="Times New Roman"/>
                <a:cs typeface="Times New Roman"/>
              </a:rPr>
              <a:t>tali riflessi umani </a:t>
            </a:r>
            <a:r>
              <a:rPr sz="1200" dirty="0">
                <a:latin typeface="Times New Roman"/>
                <a:cs typeface="Times New Roman"/>
              </a:rPr>
              <a:t>del Divino, quanto più il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pieno di  bontà e </a:t>
            </a:r>
            <a:r>
              <a:rPr sz="1200" spc="-5" dirty="0">
                <a:latin typeface="Times New Roman"/>
                <a:cs typeface="Times New Roman"/>
              </a:rPr>
              <a:t>traboccante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rifiuto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mi </a:t>
            </a:r>
            <a:r>
              <a:rPr sz="1200" spc="-5" dirty="0">
                <a:latin typeface="Times New Roman"/>
                <a:cs typeface="Times New Roman"/>
              </a:rPr>
              <a:t>ami </a:t>
            </a:r>
            <a:r>
              <a:rPr sz="1200" dirty="0">
                <a:latin typeface="Times New Roman"/>
                <a:cs typeface="Times New Roman"/>
              </a:rPr>
              <a:t>meno di mio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terreno.”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(1378.2) 125:0.7 </a:t>
            </a:r>
            <a:r>
              <a:rPr sz="1200" spc="-5" dirty="0">
                <a:latin typeface="Times New Roman"/>
                <a:cs typeface="Times New Roman"/>
              </a:rPr>
              <a:t>Quando Giuseppe </a:t>
            </a:r>
            <a:r>
              <a:rPr sz="1200" dirty="0">
                <a:latin typeface="Times New Roman"/>
                <a:cs typeface="Times New Roman"/>
              </a:rPr>
              <a:t>e Maria udirono queste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figlio primogenito, tacquero.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tentarono </a:t>
            </a:r>
            <a:r>
              <a:rPr sz="1200" dirty="0">
                <a:latin typeface="Times New Roman"/>
                <a:cs typeface="Times New Roman"/>
              </a:rPr>
              <a:t>più di cambiare 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misericordia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nei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Gesù visita il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Tempio</a:t>
            </a:r>
            <a:endParaRPr sz="1600">
              <a:latin typeface="Times New Roman"/>
              <a:cs typeface="Times New Roman"/>
            </a:endParaRPr>
          </a:p>
          <a:p>
            <a:pPr marL="88900" marR="9588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(1378.3) 125:1.1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cortili del Tempio che Gesù attraversò, fu colpito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disgustato dallo spirito d’irriverenza che </a:t>
            </a:r>
            <a:r>
              <a:rPr sz="1200" dirty="0">
                <a:latin typeface="Times New Roman"/>
                <a:cs typeface="Times New Roman"/>
              </a:rPr>
              <a:t>vi notò. </a:t>
            </a:r>
            <a:r>
              <a:rPr sz="1200" spc="-5" dirty="0">
                <a:latin typeface="Times New Roman"/>
                <a:cs typeface="Times New Roman"/>
              </a:rPr>
              <a:t>Gli  sembrava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delle folle nel Tempio fosse incompatibile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presenza nella “casa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Padre”. Ma egli ebbe </a:t>
            </a:r>
            <a:r>
              <a:rPr sz="1200" dirty="0">
                <a:latin typeface="Times New Roman"/>
                <a:cs typeface="Times New Roman"/>
              </a:rPr>
              <a:t>il  più </a:t>
            </a:r>
            <a:r>
              <a:rPr sz="1200" spc="-5" dirty="0">
                <a:latin typeface="Times New Roman"/>
                <a:cs typeface="Times New Roman"/>
              </a:rPr>
              <a:t>grande shock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giovane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accompagnò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cortile dei Gentili </a:t>
            </a:r>
            <a:r>
              <a:rPr sz="1200" dirty="0">
                <a:latin typeface="Times New Roman"/>
                <a:cs typeface="Times New Roman"/>
              </a:rPr>
              <a:t>dove il loro </a:t>
            </a:r>
            <a:r>
              <a:rPr sz="1200" spc="-10" dirty="0">
                <a:latin typeface="Times New Roman"/>
                <a:cs typeface="Times New Roman"/>
              </a:rPr>
              <a:t>gergo </a:t>
            </a:r>
            <a:r>
              <a:rPr sz="1200" spc="-5" dirty="0">
                <a:latin typeface="Times New Roman"/>
                <a:cs typeface="Times New Roman"/>
              </a:rPr>
              <a:t>rumoroso,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schiamazzi e le </a:t>
            </a:r>
            <a:r>
              <a:rPr sz="1200" spc="-5" dirty="0">
                <a:latin typeface="Times New Roman"/>
                <a:cs typeface="Times New Roman"/>
              </a:rPr>
              <a:t>imprecazioni si mescolavano caoticamente ai belati delle pecore ed al </a:t>
            </a:r>
            <a:r>
              <a:rPr sz="1200" dirty="0">
                <a:latin typeface="Times New Roman"/>
                <a:cs typeface="Times New Roman"/>
              </a:rPr>
              <a:t>vociare scomposto che </a:t>
            </a:r>
            <a:r>
              <a:rPr sz="1200" spc="-5" dirty="0">
                <a:latin typeface="Times New Roman"/>
                <a:cs typeface="Times New Roman"/>
              </a:rPr>
              <a:t>tradiva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presenza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agenti di </a:t>
            </a:r>
            <a:r>
              <a:rPr sz="1200" spc="-5" dirty="0">
                <a:latin typeface="Times New Roman"/>
                <a:cs typeface="Times New Roman"/>
              </a:rPr>
              <a:t>cambio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venditori di </a:t>
            </a:r>
            <a:r>
              <a:rPr sz="1200" spc="-5" dirty="0">
                <a:latin typeface="Times New Roman"/>
                <a:cs typeface="Times New Roman"/>
              </a:rPr>
              <a:t>animali sacrificali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varie altre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mercanzie.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(1378.4) 125:1.2 </a:t>
            </a:r>
            <a:r>
              <a:rPr sz="1200" spc="-5" dirty="0">
                <a:latin typeface="Times New Roman"/>
                <a:cs typeface="Times New Roman"/>
              </a:rPr>
              <a:t>Ma soprattutto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senso del decoro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offeso </a:t>
            </a:r>
            <a:r>
              <a:rPr sz="1200" dirty="0">
                <a:latin typeface="Times New Roman"/>
                <a:cs typeface="Times New Roman"/>
              </a:rPr>
              <a:t>dalla vista </a:t>
            </a:r>
            <a:r>
              <a:rPr sz="1200" spc="-5" dirty="0">
                <a:latin typeface="Times New Roman"/>
                <a:cs typeface="Times New Roman"/>
              </a:rPr>
              <a:t>delle frivole cortigiane che si pavoneggiavano all’interno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recinto del </a:t>
            </a:r>
            <a:r>
              <a:rPr sz="1200" dirty="0">
                <a:latin typeface="Times New Roman"/>
                <a:cs typeface="Times New Roman"/>
              </a:rPr>
              <a:t>Tempio,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come le donne </a:t>
            </a:r>
            <a:r>
              <a:rPr sz="1200" spc="-5" dirty="0">
                <a:latin typeface="Times New Roman"/>
                <a:cs typeface="Times New Roman"/>
              </a:rPr>
              <a:t>imbellettate che </a:t>
            </a:r>
            <a:r>
              <a:rPr sz="1200" dirty="0">
                <a:latin typeface="Times New Roman"/>
                <a:cs typeface="Times New Roman"/>
              </a:rPr>
              <a:t>aveva visto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sua visita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Sefforis.</a:t>
            </a:r>
            <a:endParaRPr sz="1200">
              <a:latin typeface="Times New Roman"/>
              <a:cs typeface="Times New Roman"/>
            </a:endParaRPr>
          </a:p>
          <a:p>
            <a:pPr marL="88900" marR="4305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profanazione del Tempio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culmine la </a:t>
            </a:r>
            <a:r>
              <a:rPr sz="1200" spc="-5" dirty="0">
                <a:latin typeface="Times New Roman"/>
                <a:cs typeface="Times New Roman"/>
              </a:rPr>
              <a:t>sua giovanile indignazione ed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esitò ad esprimerla apertamente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Giuseppe.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9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(1378.5) 125:1.3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ammirò </a:t>
            </a:r>
            <a:r>
              <a:rPr sz="1200" spc="-5" dirty="0">
                <a:latin typeface="Times New Roman"/>
                <a:cs typeface="Times New Roman"/>
              </a:rPr>
              <a:t>l’atmosfera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colpito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bruttezza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traspariva </a:t>
            </a:r>
            <a:r>
              <a:rPr sz="1200" dirty="0">
                <a:latin typeface="Times New Roman"/>
                <a:cs typeface="Times New Roman"/>
              </a:rPr>
              <a:t>dai visi di  tanti </a:t>
            </a:r>
            <a:r>
              <a:rPr sz="1200" spc="-5" dirty="0">
                <a:latin typeface="Times New Roman"/>
                <a:cs typeface="Times New Roman"/>
              </a:rPr>
              <a:t>adoratori spensierati.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7534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22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(1951.3) 180:6.2 </a:t>
            </a:r>
            <a:r>
              <a:rPr sz="1200" spc="-5" dirty="0">
                <a:latin typeface="Times New Roman"/>
                <a:cs typeface="Times New Roman"/>
              </a:rPr>
              <a:t>“Ora che sto per lasciarvi, </a:t>
            </a:r>
            <a:r>
              <a:rPr sz="1200" dirty="0">
                <a:latin typeface="Times New Roman"/>
                <a:cs typeface="Times New Roman"/>
              </a:rPr>
              <a:t>poiché è </a:t>
            </a:r>
            <a:r>
              <a:rPr sz="1200" spc="-5" dirty="0">
                <a:latin typeface="Times New Roman"/>
                <a:cs typeface="Times New Roman"/>
              </a:rPr>
              <a:t>giunta l’ora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ritorni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sono sorpreso che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voi mi abbia  </a:t>
            </a:r>
            <a:r>
              <a:rPr sz="1200" spc="-5" dirty="0">
                <a:latin typeface="Times New Roman"/>
                <a:cs typeface="Times New Roman"/>
              </a:rPr>
              <a:t>chiesto: perché ci lasci? Tuttavia, so che </a:t>
            </a:r>
            <a:r>
              <a:rPr sz="1200" dirty="0">
                <a:latin typeface="Times New Roman"/>
                <a:cs typeface="Times New Roman"/>
              </a:rPr>
              <a:t>vi ponete </a:t>
            </a:r>
            <a:r>
              <a:rPr sz="1200" spc="-5" dirty="0">
                <a:latin typeface="Times New Roman"/>
                <a:cs typeface="Times New Roman"/>
              </a:rPr>
              <a:t>queste domande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cuore. Vi parlerò chiaramente,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amico ad </a:t>
            </a:r>
            <a:r>
              <a:rPr sz="1200" spc="5" dirty="0">
                <a:latin typeface="Times New Roman"/>
                <a:cs typeface="Times New Roman"/>
              </a:rPr>
              <a:t>amico.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utile per voi che io me ne vada.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me ne andassi, il nuovo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venire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cuore. Bisogna 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 spogliato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corpo 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ristabilito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posto nell’alto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 mandare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insegnante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e a condurre il vostro </a:t>
            </a:r>
            <a:r>
              <a:rPr sz="1200" spc="-5" dirty="0">
                <a:latin typeface="Times New Roman"/>
                <a:cs typeface="Times New Roman"/>
              </a:rPr>
              <a:t>spirito nella verità.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spirito verrà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in voi,  </a:t>
            </a:r>
            <a:r>
              <a:rPr sz="1200" spc="-5" dirty="0">
                <a:latin typeface="Times New Roman"/>
                <a:cs typeface="Times New Roman"/>
              </a:rPr>
              <a:t>illuminerà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la rettitudine e vi </a:t>
            </a:r>
            <a:r>
              <a:rPr sz="1200" spc="-5" dirty="0">
                <a:latin typeface="Times New Roman"/>
                <a:cs typeface="Times New Roman"/>
              </a:rPr>
              <a:t>renderà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 saggiamente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cuore al </a:t>
            </a:r>
            <a:r>
              <a:rPr sz="1200" spc="5" dirty="0">
                <a:latin typeface="Times New Roman"/>
                <a:cs typeface="Times New Roman"/>
              </a:rPr>
              <a:t>loro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riguardo.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4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(1951.4) 180:6.3 </a:t>
            </a:r>
            <a:r>
              <a:rPr sz="1200" spc="-5" dirty="0">
                <a:latin typeface="Times New Roman"/>
                <a:cs typeface="Times New Roman"/>
              </a:rPr>
              <a:t>“Ho ancora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da </a:t>
            </a:r>
            <a:r>
              <a:rPr sz="1200" dirty="0">
                <a:latin typeface="Times New Roman"/>
                <a:cs typeface="Times New Roman"/>
              </a:rPr>
              <a:t>dirvi, ma ora non potete sopportarne di più. </a:t>
            </a:r>
            <a:r>
              <a:rPr sz="1200" spc="-5" dirty="0">
                <a:latin typeface="Times New Roman"/>
                <a:cs typeface="Times New Roman"/>
              </a:rPr>
              <a:t>Tuttavia, quando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verrà,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guiderà alla </a:t>
            </a:r>
            <a:r>
              <a:rPr sz="1200" dirty="0">
                <a:latin typeface="Times New Roman"/>
                <a:cs typeface="Times New Roman"/>
              </a:rPr>
              <a:t>fine in tutta la </a:t>
            </a:r>
            <a:r>
              <a:rPr sz="1200" spc="-5" dirty="0">
                <a:latin typeface="Times New Roman"/>
                <a:cs typeface="Times New Roman"/>
              </a:rPr>
              <a:t>verità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passerete </a:t>
            </a:r>
            <a:r>
              <a:rPr sz="1200" dirty="0">
                <a:latin typeface="Times New Roman"/>
                <a:cs typeface="Times New Roman"/>
              </a:rPr>
              <a:t>per le numerose </a:t>
            </a:r>
            <a:r>
              <a:rPr sz="1200" spc="-5" dirty="0">
                <a:latin typeface="Times New Roman"/>
                <a:cs typeface="Times New Roman"/>
              </a:rPr>
              <a:t>dimore nell’universo </a:t>
            </a:r>
            <a:r>
              <a:rPr sz="1200" dirty="0">
                <a:latin typeface="Times New Roman"/>
                <a:cs typeface="Times New Roman"/>
              </a:rPr>
              <a:t>di mio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3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(1951.5) 180:6.4 </a:t>
            </a:r>
            <a:r>
              <a:rPr sz="1200" spc="-5" dirty="0">
                <a:latin typeface="Times New Roman"/>
                <a:cs typeface="Times New Roman"/>
              </a:rPr>
              <a:t>“Questo spirito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parlerà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stesso, ma vi </a:t>
            </a:r>
            <a:r>
              <a:rPr sz="1200" spc="-5" dirty="0">
                <a:latin typeface="Times New Roman"/>
                <a:cs typeface="Times New Roman"/>
              </a:rPr>
              <a:t>proclamerà 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rivelato </a:t>
            </a:r>
            <a:r>
              <a:rPr sz="1200" spc="-5" dirty="0">
                <a:latin typeface="Times New Roman"/>
                <a:cs typeface="Times New Roman"/>
              </a:rPr>
              <a:t>al Figlio, </a:t>
            </a:r>
            <a:r>
              <a:rPr sz="1200" dirty="0">
                <a:latin typeface="Times New Roman"/>
                <a:cs typeface="Times New Roman"/>
              </a:rPr>
              <a:t>e vi mostrerà anche le  </a:t>
            </a:r>
            <a:r>
              <a:rPr sz="1200" spc="-5" dirty="0">
                <a:latin typeface="Times New Roman"/>
                <a:cs typeface="Times New Roman"/>
              </a:rPr>
              <a:t>cose future; egli glorificherà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glorificato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Padre. Questo </a:t>
            </a:r>
            <a:r>
              <a:rPr sz="1200" dirty="0">
                <a:latin typeface="Times New Roman"/>
                <a:cs typeface="Times New Roman"/>
              </a:rPr>
              <a:t>spirito è uscito da me e vi </a:t>
            </a:r>
            <a:r>
              <a:rPr sz="1200" spc="-5" dirty="0">
                <a:latin typeface="Times New Roman"/>
                <a:cs typeface="Times New Roman"/>
              </a:rPr>
              <a:t>rivelerà </a:t>
            </a:r>
            <a:r>
              <a:rPr sz="1200" dirty="0">
                <a:latin typeface="Times New Roman"/>
                <a:cs typeface="Times New Roman"/>
              </a:rPr>
              <a:t>la mia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possiede in questo dominio è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mio; 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detto che questo </a:t>
            </a:r>
            <a:r>
              <a:rPr sz="1200" dirty="0">
                <a:latin typeface="Times New Roman"/>
                <a:cs typeface="Times New Roman"/>
              </a:rPr>
              <a:t>nuovo istruttore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preso 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è mio e </a:t>
            </a:r>
            <a:r>
              <a:rPr sz="1200" spc="-5" dirty="0">
                <a:latin typeface="Times New Roman"/>
                <a:cs typeface="Times New Roman"/>
              </a:rPr>
              <a:t>l’avrebbe </a:t>
            </a:r>
            <a:r>
              <a:rPr sz="1200" dirty="0">
                <a:latin typeface="Times New Roman"/>
                <a:cs typeface="Times New Roman"/>
              </a:rPr>
              <a:t>rivelato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68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(1952.1) 180:6.5 </a:t>
            </a:r>
            <a:r>
              <a:rPr sz="1200" spc="-5" dirty="0">
                <a:latin typeface="Times New Roman"/>
                <a:cs typeface="Times New Roman"/>
              </a:rPr>
              <a:t>“Molto presto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lascerò per </a:t>
            </a:r>
            <a:r>
              <a:rPr sz="1200" dirty="0">
                <a:latin typeface="Times New Roman"/>
                <a:cs typeface="Times New Roman"/>
              </a:rPr>
              <a:t>breve tempo. </a:t>
            </a:r>
            <a:r>
              <a:rPr sz="1200" spc="-5" dirty="0">
                <a:latin typeface="Times New Roman"/>
                <a:cs typeface="Times New Roman"/>
              </a:rPr>
              <a:t>Successivamente, quando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rivedrete, </a:t>
            </a:r>
            <a:r>
              <a:rPr sz="1200" dirty="0">
                <a:latin typeface="Times New Roman"/>
                <a:cs typeface="Times New Roman"/>
              </a:rPr>
              <a:t>sarò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in cammino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 cosicché anche allora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vedrete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lungo.”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476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(1952.2) 180:6.6 </a:t>
            </a:r>
            <a:r>
              <a:rPr sz="1200" spc="-5" dirty="0">
                <a:latin typeface="Times New Roman"/>
                <a:cs typeface="Times New Roman"/>
              </a:rPr>
              <a:t>Mentre egli </a:t>
            </a:r>
            <a:r>
              <a:rPr sz="1200" dirty="0">
                <a:latin typeface="Times New Roman"/>
                <a:cs typeface="Times New Roman"/>
              </a:rPr>
              <a:t>faceva una breve pausa, gli </a:t>
            </a:r>
            <a:r>
              <a:rPr sz="1200" spc="-5" dirty="0">
                <a:latin typeface="Times New Roman"/>
                <a:cs typeface="Times New Roman"/>
              </a:rPr>
              <a:t>apostoli cominciarono </a:t>
            </a:r>
            <a:r>
              <a:rPr sz="1200" dirty="0">
                <a:latin typeface="Times New Roman"/>
                <a:cs typeface="Times New Roman"/>
              </a:rPr>
              <a:t>a dire tra di </a:t>
            </a:r>
            <a:r>
              <a:rPr sz="1200" spc="-5" dirty="0">
                <a:latin typeface="Times New Roman"/>
                <a:cs typeface="Times New Roman"/>
              </a:rPr>
              <a:t>loro: </a:t>
            </a:r>
            <a:r>
              <a:rPr sz="1200" dirty="0">
                <a:latin typeface="Times New Roman"/>
                <a:cs typeface="Times New Roman"/>
              </a:rPr>
              <a:t>“Che </a:t>
            </a:r>
            <a:r>
              <a:rPr sz="1200" spc="-5" dirty="0">
                <a:latin typeface="Times New Roman"/>
                <a:cs typeface="Times New Roman"/>
              </a:rPr>
              <a:t>cos’è che ci racconta? ‘Tra poco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lascerò’,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‘quando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rivedrete </a:t>
            </a:r>
            <a:r>
              <a:rPr sz="1200" dirty="0">
                <a:latin typeface="Times New Roman"/>
                <a:cs typeface="Times New Roman"/>
              </a:rPr>
              <a:t>non sarà per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sarò in </a:t>
            </a:r>
            <a:r>
              <a:rPr sz="1200" spc="-5" dirty="0">
                <a:latin typeface="Times New Roman"/>
                <a:cs typeface="Times New Roman"/>
              </a:rPr>
              <a:t>cammino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Padre.’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vuol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con questo  ‘tra poco’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‘non </a:t>
            </a:r>
            <a:r>
              <a:rPr sz="1200" dirty="0">
                <a:latin typeface="Times New Roman"/>
                <a:cs typeface="Times New Roman"/>
              </a:rPr>
              <a:t>per molto </a:t>
            </a:r>
            <a:r>
              <a:rPr sz="1200" spc="-5" dirty="0">
                <a:latin typeface="Times New Roman"/>
                <a:cs typeface="Times New Roman"/>
              </a:rPr>
              <a:t>tempo’?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ciò che ci 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dicendo.”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690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(1952.3) 180:6.7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Gesù sapeva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si </a:t>
            </a:r>
            <a:r>
              <a:rPr sz="1200" dirty="0">
                <a:latin typeface="Times New Roman"/>
                <a:cs typeface="Times New Roman"/>
              </a:rPr>
              <a:t>ponevano </a:t>
            </a:r>
            <a:r>
              <a:rPr sz="1200" spc="-5" dirty="0">
                <a:latin typeface="Times New Roman"/>
                <a:cs typeface="Times New Roman"/>
              </a:rPr>
              <a:t>queste domande, disse: “Voi </a:t>
            </a:r>
            <a:r>
              <a:rPr sz="1200" dirty="0">
                <a:latin typeface="Times New Roman"/>
                <a:cs typeface="Times New Roman"/>
              </a:rPr>
              <a:t>vi chiedete </a:t>
            </a:r>
            <a:r>
              <a:rPr sz="1200" spc="-5" dirty="0">
                <a:latin typeface="Times New Roman"/>
                <a:cs typeface="Times New Roman"/>
              </a:rPr>
              <a:t>che cosa ho inteso quando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detto  che </a:t>
            </a:r>
            <a:r>
              <a:rPr sz="1200" dirty="0">
                <a:latin typeface="Times New Roman"/>
                <a:cs typeface="Times New Roman"/>
              </a:rPr>
              <a:t>tra poco non </a:t>
            </a:r>
            <a:r>
              <a:rPr sz="1200" spc="-5" dirty="0">
                <a:latin typeface="Times New Roman"/>
                <a:cs typeface="Times New Roman"/>
              </a:rPr>
              <a:t>sarei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con voi, 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quando mi </a:t>
            </a:r>
            <a:r>
              <a:rPr sz="1200" spc="-5" dirty="0">
                <a:latin typeface="Times New Roman"/>
                <a:cs typeface="Times New Roman"/>
              </a:rPr>
              <a:t>avreste rivisto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sarei stato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Padre? 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5" dirty="0">
                <a:latin typeface="Times New Roman"/>
                <a:cs typeface="Times New Roman"/>
              </a:rPr>
              <a:t>detto  </a:t>
            </a:r>
            <a:r>
              <a:rPr sz="1200" spc="-5" dirty="0">
                <a:latin typeface="Times New Roman"/>
                <a:cs typeface="Times New Roman"/>
              </a:rPr>
              <a:t>chiaramente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deve morire, ma </a:t>
            </a:r>
            <a:r>
              <a:rPr sz="1200" spc="-5" dirty="0">
                <a:latin typeface="Times New Roman"/>
                <a:cs typeface="Times New Roman"/>
              </a:rPr>
              <a:t>che risusciterà. Non </a:t>
            </a:r>
            <a:r>
              <a:rPr sz="1200" dirty="0">
                <a:latin typeface="Times New Roman"/>
                <a:cs typeface="Times New Roman"/>
              </a:rPr>
              <a:t>riuscite allora a discernere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delle mie </a:t>
            </a:r>
            <a:r>
              <a:rPr sz="1200" spc="-5" dirty="0">
                <a:latin typeface="Times New Roman"/>
                <a:cs typeface="Times New Roman"/>
              </a:rPr>
              <a:t>parole?  Sarete prima </a:t>
            </a:r>
            <a:r>
              <a:rPr sz="1200" dirty="0">
                <a:latin typeface="Times New Roman"/>
                <a:cs typeface="Times New Roman"/>
              </a:rPr>
              <a:t>rattristati, ma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rallegrerete con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che comprenderanno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saranno </a:t>
            </a:r>
            <a:r>
              <a:rPr sz="1200" dirty="0">
                <a:latin typeface="Times New Roman"/>
                <a:cs typeface="Times New Roman"/>
              </a:rPr>
              <a:t>avvenute. </a:t>
            </a:r>
            <a:r>
              <a:rPr sz="1200" spc="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verità una </a:t>
            </a:r>
            <a:r>
              <a:rPr sz="1200" dirty="0">
                <a:latin typeface="Times New Roman"/>
                <a:cs typeface="Times New Roman"/>
              </a:rPr>
              <a:t>donna è ansiosa </a:t>
            </a:r>
            <a:r>
              <a:rPr sz="1200" spc="-5" dirty="0">
                <a:latin typeface="Times New Roman"/>
                <a:cs typeface="Times New Roman"/>
              </a:rPr>
              <a:t>nell’ora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travaglio, </a:t>
            </a:r>
            <a:r>
              <a:rPr sz="1200" dirty="0">
                <a:latin typeface="Times New Roman"/>
                <a:cs typeface="Times New Roman"/>
              </a:rPr>
              <a:t>ma 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dimentica </a:t>
            </a:r>
            <a:r>
              <a:rPr sz="1200" dirty="0">
                <a:latin typeface="Times New Roman"/>
                <a:cs typeface="Times New Roman"/>
              </a:rPr>
              <a:t>immediatamente  la </a:t>
            </a:r>
            <a:r>
              <a:rPr sz="1200" spc="-5" dirty="0">
                <a:latin typeface="Times New Roman"/>
                <a:cs typeface="Times New Roman"/>
              </a:rPr>
              <a:t>sua angustia nella </a:t>
            </a:r>
            <a:r>
              <a:rPr sz="1200" dirty="0">
                <a:latin typeface="Times New Roman"/>
                <a:cs typeface="Times New Roman"/>
              </a:rPr>
              <a:t>gioia di </a:t>
            </a:r>
            <a:r>
              <a:rPr sz="1200" spc="-5" dirty="0">
                <a:latin typeface="Times New Roman"/>
                <a:cs typeface="Times New Roman"/>
              </a:rPr>
              <a:t>sapere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è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nel mondo.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che siete </a:t>
            </a:r>
            <a:r>
              <a:rPr sz="1200" spc="-5" dirty="0">
                <a:latin typeface="Times New Roman"/>
                <a:cs typeface="Times New Roman"/>
              </a:rPr>
              <a:t>dispiaciuti </a:t>
            </a:r>
            <a:r>
              <a:rPr sz="1200" dirty="0">
                <a:latin typeface="Times New Roman"/>
                <a:cs typeface="Times New Roman"/>
              </a:rPr>
              <a:t>per la mia </a:t>
            </a:r>
            <a:r>
              <a:rPr sz="1200" spc="-5" dirty="0">
                <a:latin typeface="Times New Roman"/>
                <a:cs typeface="Times New Roman"/>
              </a:rPr>
              <a:t>partenza,  </a:t>
            </a:r>
            <a:r>
              <a:rPr sz="1200" dirty="0">
                <a:latin typeface="Times New Roman"/>
                <a:cs typeface="Times New Roman"/>
              </a:rPr>
              <a:t>ma io vi </a:t>
            </a:r>
            <a:r>
              <a:rPr sz="1200" spc="-5" dirty="0">
                <a:latin typeface="Times New Roman"/>
                <a:cs typeface="Times New Roman"/>
              </a:rPr>
              <a:t>rivedrò presto,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dolore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trasformerà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data una nuova rivelazione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di </a:t>
            </a:r>
            <a:r>
              <a:rPr sz="1200" spc="-5" dirty="0">
                <a:latin typeface="Times New Roman"/>
                <a:cs typeface="Times New Roman"/>
              </a:rPr>
              <a:t>Dio  che nessun </a:t>
            </a:r>
            <a:r>
              <a:rPr sz="1200" dirty="0">
                <a:latin typeface="Times New Roman"/>
                <a:cs typeface="Times New Roman"/>
              </a:rPr>
              <a:t>uomo potrà mai </a:t>
            </a:r>
            <a:r>
              <a:rPr sz="1200" spc="-5" dirty="0">
                <a:latin typeface="Times New Roman"/>
                <a:cs typeface="Times New Roman"/>
              </a:rPr>
              <a:t>togliervi. </a:t>
            </a:r>
            <a:r>
              <a:rPr sz="1200" dirty="0">
                <a:latin typeface="Times New Roman"/>
                <a:cs typeface="Times New Roman"/>
              </a:rPr>
              <a:t>E tutti i mondi </a:t>
            </a:r>
            <a:r>
              <a:rPr sz="1200" spc="-5" dirty="0">
                <a:latin typeface="Times New Roman"/>
                <a:cs typeface="Times New Roman"/>
              </a:rPr>
              <a:t>saranno benedetti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stessa rivelazione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trionfa </a:t>
            </a:r>
            <a:r>
              <a:rPr sz="1200" spc="5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morte.  Fino </a:t>
            </a:r>
            <a:r>
              <a:rPr sz="1200" dirty="0">
                <a:latin typeface="Times New Roman"/>
                <a:cs typeface="Times New Roman"/>
              </a:rPr>
              <a:t>ad ora voi </a:t>
            </a:r>
            <a:r>
              <a:rPr sz="1200" spc="-5" dirty="0">
                <a:latin typeface="Times New Roman"/>
                <a:cs typeface="Times New Roman"/>
              </a:rPr>
              <a:t>avete formulato </a:t>
            </a:r>
            <a:r>
              <a:rPr sz="1200" dirty="0">
                <a:latin typeface="Times New Roman"/>
                <a:cs typeface="Times New Roman"/>
              </a:rPr>
              <a:t>tutte le vostre richieste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nome di mio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avrete rivisto,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potrete chiedere  anche </a:t>
            </a:r>
            <a:r>
              <a:rPr sz="1200" dirty="0">
                <a:latin typeface="Times New Roman"/>
                <a:cs typeface="Times New Roman"/>
              </a:rPr>
              <a:t>in nome mio,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vi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ascolterò.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22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(1952.4) 180:6.8 </a:t>
            </a:r>
            <a:r>
              <a:rPr sz="1200" spc="-5" dirty="0">
                <a:latin typeface="Times New Roman"/>
                <a:cs typeface="Times New Roman"/>
              </a:rPr>
              <a:t>“Quaggiù </a:t>
            </a:r>
            <a:r>
              <a:rPr sz="1200" dirty="0">
                <a:latin typeface="Times New Roman"/>
                <a:cs typeface="Times New Roman"/>
              </a:rPr>
              <a:t>io vi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con proverbi e vi ho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parabole. Ho fatto questo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eravate 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bambini; ma </a:t>
            </a:r>
            <a:r>
              <a:rPr sz="1200" spc="-5" dirty="0">
                <a:latin typeface="Times New Roman"/>
                <a:cs typeface="Times New Roman"/>
              </a:rPr>
              <a:t>sta per 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parlerò apertamente 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regno.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farò </a:t>
            </a:r>
            <a:r>
              <a:rPr sz="1200" dirty="0">
                <a:latin typeface="Times New Roman"/>
                <a:cs typeface="Times New Roman"/>
              </a:rPr>
              <a:t>questo perché il  </a:t>
            </a:r>
            <a:r>
              <a:rPr sz="1200" spc="-5" dirty="0">
                <a:latin typeface="Times New Roman"/>
                <a:cs typeface="Times New Roman"/>
              </a:rPr>
              <a:t>Padre stesso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e desidera </a:t>
            </a:r>
            <a:r>
              <a:rPr sz="1200" spc="-5" dirty="0">
                <a:latin typeface="Times New Roman"/>
                <a:cs typeface="Times New Roman"/>
              </a:rPr>
              <a:t>esservi rivelato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pienamente. L’uomo </a:t>
            </a:r>
            <a:r>
              <a:rPr sz="1200" dirty="0">
                <a:latin typeface="Times New Roman"/>
                <a:cs typeface="Times New Roman"/>
              </a:rPr>
              <a:t>mortale non può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spirito; per questo </a:t>
            </a:r>
            <a:r>
              <a:rPr sz="1200" dirty="0">
                <a:latin typeface="Times New Roman"/>
                <a:cs typeface="Times New Roman"/>
              </a:rPr>
              <a:t>io sono 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nel mondo 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creature.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sarete divenuti perfetti nella crescita </a:t>
            </a:r>
            <a:r>
              <a:rPr sz="1200" dirty="0">
                <a:latin typeface="Times New Roman"/>
                <a:cs typeface="Times New Roman"/>
              </a:rPr>
              <a:t>spirituale, allora  </a:t>
            </a:r>
            <a:r>
              <a:rPr sz="1200" spc="-5" dirty="0">
                <a:latin typeface="Times New Roman"/>
                <a:cs typeface="Times New Roman"/>
              </a:rPr>
              <a:t>vedrete </a:t>
            </a:r>
            <a:r>
              <a:rPr sz="1200" dirty="0">
                <a:latin typeface="Times New Roman"/>
                <a:cs typeface="Times New Roman"/>
              </a:rPr>
              <a:t>il Padre</a:t>
            </a:r>
            <a:r>
              <a:rPr sz="1200" spc="-5" dirty="0">
                <a:latin typeface="Times New Roman"/>
                <a:cs typeface="Times New Roman"/>
              </a:rPr>
              <a:t> stesso.”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2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(1952.5) 180:6.9 </a:t>
            </a:r>
            <a:r>
              <a:rPr sz="1200" spc="-5" dirty="0">
                <a:latin typeface="Times New Roman"/>
                <a:cs typeface="Times New Roman"/>
              </a:rPr>
              <a:t>Dopo che 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l’ebbero ascoltato parlare, si dissero </a:t>
            </a:r>
            <a:r>
              <a:rPr sz="1200" dirty="0">
                <a:latin typeface="Times New Roman"/>
                <a:cs typeface="Times New Roman"/>
              </a:rPr>
              <a:t>l’un l’altro: </a:t>
            </a:r>
            <a:r>
              <a:rPr sz="1200" spc="-5" dirty="0">
                <a:latin typeface="Times New Roman"/>
                <a:cs typeface="Times New Roman"/>
              </a:rPr>
              <a:t>“Ecco, egli ci </a:t>
            </a:r>
            <a:r>
              <a:rPr sz="1200" dirty="0">
                <a:latin typeface="Times New Roman"/>
                <a:cs typeface="Times New Roman"/>
              </a:rPr>
              <a:t>parla </a:t>
            </a:r>
            <a:r>
              <a:rPr sz="1200" spc="-5" dirty="0">
                <a:latin typeface="Times New Roman"/>
                <a:cs typeface="Times New Roman"/>
              </a:rPr>
              <a:t>chiaramente. </a:t>
            </a:r>
            <a:r>
              <a:rPr sz="1200" dirty="0">
                <a:latin typeface="Times New Roman"/>
                <a:cs typeface="Times New Roman"/>
              </a:rPr>
              <a:t>Certamente 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venuto da </a:t>
            </a:r>
            <a:r>
              <a:rPr sz="1200" spc="-5" dirty="0">
                <a:latin typeface="Times New Roman"/>
                <a:cs typeface="Times New Roman"/>
              </a:rPr>
              <a:t>Dio. Ma perché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dal Padre?”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essi ancora </a:t>
            </a:r>
            <a:r>
              <a:rPr sz="1200" dirty="0">
                <a:latin typeface="Times New Roman"/>
                <a:cs typeface="Times New Roman"/>
              </a:rPr>
              <a:t>una volta non </a:t>
            </a:r>
            <a:r>
              <a:rPr sz="1200" spc="-5" dirty="0">
                <a:latin typeface="Times New Roman"/>
                <a:cs typeface="Times New Roman"/>
              </a:rPr>
              <a:t>l’avevano  compreso. Questi </a:t>
            </a:r>
            <a:r>
              <a:rPr sz="1200" dirty="0">
                <a:latin typeface="Times New Roman"/>
                <a:cs typeface="Times New Roman"/>
              </a:rPr>
              <a:t>undici uomini 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separarsi dalle </a:t>
            </a:r>
            <a:r>
              <a:rPr sz="1200" dirty="0">
                <a:latin typeface="Times New Roman"/>
                <a:cs typeface="Times New Roman"/>
              </a:rPr>
              <a:t>loro idee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nutrite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ebraico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Messia. Più essi  credevano pienamente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divenivano </a:t>
            </a:r>
            <a:r>
              <a:rPr sz="1200" dirty="0">
                <a:latin typeface="Times New Roman"/>
                <a:cs typeface="Times New Roman"/>
              </a:rPr>
              <a:t>inopportune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nozioni </a:t>
            </a:r>
            <a:r>
              <a:rPr sz="1200" spc="-5" dirty="0">
                <a:latin typeface="Times New Roman"/>
                <a:cs typeface="Times New Roman"/>
              </a:rPr>
              <a:t>profondamente radicate sul glorioso  </a:t>
            </a:r>
            <a:r>
              <a:rPr sz="1200" dirty="0">
                <a:latin typeface="Times New Roman"/>
                <a:cs typeface="Times New Roman"/>
              </a:rPr>
              <a:t>trionfo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89597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181: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Ultime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esortazioni ed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avvertimenti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51495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0604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(1953.1) 181:0.1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conclusione del discorso </a:t>
            </a:r>
            <a:r>
              <a:rPr sz="1200" dirty="0">
                <a:latin typeface="Times New Roman"/>
                <a:cs typeface="Times New Roman"/>
              </a:rPr>
              <a:t>di addio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undici, </a:t>
            </a:r>
            <a:r>
              <a:rPr sz="1200" spc="-5" dirty="0">
                <a:latin typeface="Times New Roman"/>
                <a:cs typeface="Times New Roman"/>
              </a:rPr>
              <a:t>Gesù si trattenne </a:t>
            </a:r>
            <a:r>
              <a:rPr sz="1200" dirty="0">
                <a:latin typeface="Times New Roman"/>
                <a:cs typeface="Times New Roman"/>
              </a:rPr>
              <a:t>informalmente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e ricordò molte 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riguardavano come gruppo </a:t>
            </a:r>
            <a:r>
              <a:rPr sz="1200" dirty="0">
                <a:latin typeface="Times New Roman"/>
                <a:cs typeface="Times New Roman"/>
              </a:rPr>
              <a:t>e come individui. Alla </a:t>
            </a:r>
            <a:r>
              <a:rPr sz="1200" spc="-5" dirty="0">
                <a:latin typeface="Times New Roman"/>
                <a:cs typeface="Times New Roman"/>
              </a:rPr>
              <a:t>fine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farsi </a:t>
            </a:r>
            <a:r>
              <a:rPr sz="1200" dirty="0">
                <a:latin typeface="Times New Roman"/>
                <a:cs typeface="Times New Roman"/>
              </a:rPr>
              <a:t>evidente a </a:t>
            </a:r>
            <a:r>
              <a:rPr sz="1200" spc="-5" dirty="0">
                <a:latin typeface="Times New Roman"/>
                <a:cs typeface="Times New Roman"/>
              </a:rPr>
              <a:t>questi Galilei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amico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maestro stava </a:t>
            </a:r>
            <a:r>
              <a:rPr sz="1200" dirty="0">
                <a:latin typeface="Times New Roman"/>
                <a:cs typeface="Times New Roman"/>
              </a:rPr>
              <a:t>per lasciarli, 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speranza </a:t>
            </a:r>
            <a:r>
              <a:rPr sz="1200" spc="-5" dirty="0">
                <a:latin typeface="Times New Roman"/>
                <a:cs typeface="Times New Roman"/>
              </a:rPr>
              <a:t>si aggrappava alla </a:t>
            </a:r>
            <a:r>
              <a:rPr sz="1200" dirty="0">
                <a:latin typeface="Times New Roman"/>
                <a:cs typeface="Times New Roman"/>
              </a:rPr>
              <a:t>promessa </a:t>
            </a:r>
            <a:r>
              <a:rPr sz="1200" spc="-5" dirty="0">
                <a:latin typeface="Times New Roman"/>
                <a:cs typeface="Times New Roman"/>
              </a:rPr>
              <a:t>che, poco </a:t>
            </a:r>
            <a:r>
              <a:rPr sz="1200" dirty="0">
                <a:latin typeface="Times New Roman"/>
                <a:cs typeface="Times New Roman"/>
              </a:rPr>
              <a:t>tempo dopo, </a:t>
            </a:r>
            <a:r>
              <a:rPr sz="1200" spc="-5" dirty="0">
                <a:latin typeface="Times New Roman"/>
                <a:cs typeface="Times New Roman"/>
              </a:rPr>
              <a:t>egli sarebbe </a:t>
            </a:r>
            <a:r>
              <a:rPr sz="1200" dirty="0">
                <a:latin typeface="Times New Roman"/>
                <a:cs typeface="Times New Roman"/>
              </a:rPr>
              <a:t>stato di </a:t>
            </a:r>
            <a:r>
              <a:rPr sz="1200" spc="5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loro, ma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inclini a </a:t>
            </a:r>
            <a:r>
              <a:rPr sz="1200" spc="-5" dirty="0">
                <a:latin typeface="Times New Roman"/>
                <a:cs typeface="Times New Roman"/>
              </a:rPr>
              <a:t>dimenticare che </a:t>
            </a:r>
            <a:r>
              <a:rPr sz="1200" dirty="0">
                <a:latin typeface="Times New Roman"/>
                <a:cs typeface="Times New Roman"/>
              </a:rPr>
              <a:t>questa visita di </a:t>
            </a:r>
            <a:r>
              <a:rPr sz="1200" spc="-5" dirty="0">
                <a:latin typeface="Times New Roman"/>
                <a:cs typeface="Times New Roman"/>
              </a:rPr>
              <a:t>ritorno sarebbe stata anch’essa </a:t>
            </a:r>
            <a:r>
              <a:rPr sz="1200" dirty="0">
                <a:latin typeface="Times New Roman"/>
                <a:cs typeface="Times New Roman"/>
              </a:rPr>
              <a:t>di breve </a:t>
            </a:r>
            <a:r>
              <a:rPr sz="1200" spc="-5" dirty="0">
                <a:latin typeface="Times New Roman"/>
                <a:cs typeface="Times New Roman"/>
              </a:rPr>
              <a:t>durata. Molti degli apostoli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dei principali discepoli credevano realmente 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di tornare </a:t>
            </a:r>
            <a:r>
              <a:rPr sz="1200" spc="-5" dirty="0">
                <a:latin typeface="Times New Roman"/>
                <a:cs typeface="Times New Roman"/>
              </a:rPr>
              <a:t>per breve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(il </a:t>
            </a:r>
            <a:r>
              <a:rPr sz="1200" dirty="0">
                <a:latin typeface="Times New Roman"/>
                <a:cs typeface="Times New Roman"/>
              </a:rPr>
              <a:t>breve </a:t>
            </a:r>
            <a:r>
              <a:rPr sz="1200" spc="-5" dirty="0">
                <a:latin typeface="Times New Roman"/>
                <a:cs typeface="Times New Roman"/>
              </a:rPr>
              <a:t>intervallo </a:t>
            </a:r>
            <a:r>
              <a:rPr sz="1200" dirty="0">
                <a:latin typeface="Times New Roman"/>
                <a:cs typeface="Times New Roman"/>
              </a:rPr>
              <a:t>tra la risurrezione e  </a:t>
            </a:r>
            <a:r>
              <a:rPr sz="1200" spc="-5" dirty="0">
                <a:latin typeface="Times New Roman"/>
                <a:cs typeface="Times New Roman"/>
              </a:rPr>
              <a:t>l’ascensione) indicasse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solo per </a:t>
            </a:r>
            <a:r>
              <a:rPr sz="1200" dirty="0">
                <a:latin typeface="Times New Roman"/>
                <a:cs typeface="Times New Roman"/>
              </a:rPr>
              <a:t>una breve visita a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che sarebbe </a:t>
            </a:r>
            <a:r>
              <a:rPr sz="1200" dirty="0">
                <a:latin typeface="Times New Roman"/>
                <a:cs typeface="Times New Roman"/>
              </a:rPr>
              <a:t>tornato per  </a:t>
            </a:r>
            <a:r>
              <a:rPr sz="1200" spc="-5" dirty="0">
                <a:latin typeface="Times New Roman"/>
                <a:cs typeface="Times New Roman"/>
              </a:rPr>
              <a:t>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interpretazione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conforme sia alle </a:t>
            </a:r>
            <a:r>
              <a:rPr sz="1200" dirty="0">
                <a:latin typeface="Times New Roman"/>
                <a:cs typeface="Times New Roman"/>
              </a:rPr>
              <a:t>loro credenze </a:t>
            </a:r>
            <a:r>
              <a:rPr sz="1200" spc="-5" dirty="0">
                <a:latin typeface="Times New Roman"/>
                <a:cs typeface="Times New Roman"/>
              </a:rPr>
              <a:t>preconcette che alle </a:t>
            </a:r>
            <a:r>
              <a:rPr sz="1200" spc="1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ardenti speranze. </a:t>
            </a:r>
            <a:r>
              <a:rPr sz="1200" dirty="0">
                <a:latin typeface="Times New Roman"/>
                <a:cs typeface="Times New Roman"/>
              </a:rPr>
              <a:t>Poiché le </a:t>
            </a:r>
            <a:r>
              <a:rPr sz="1200" spc="-5" dirty="0">
                <a:latin typeface="Times New Roman"/>
                <a:cs typeface="Times New Roman"/>
              </a:rPr>
              <a:t>loro antiche credenze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di vedere realizzati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voti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corrisposte, </a:t>
            </a:r>
            <a:r>
              <a:rPr sz="1200" dirty="0">
                <a:latin typeface="Times New Roman"/>
                <a:cs typeface="Times New Roman"/>
              </a:rPr>
              <a:t>non fu  </a:t>
            </a:r>
            <a:r>
              <a:rPr sz="1200" spc="-5" dirty="0">
                <a:latin typeface="Times New Roman"/>
                <a:cs typeface="Times New Roman"/>
              </a:rPr>
              <a:t>difficile per loro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un’interpretazione delle parole del Maestro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giustificasse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intensi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desideri.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0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(1953.2) 181:0.2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analizzato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assimilato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mente, Gesù </a:t>
            </a:r>
            <a:r>
              <a:rPr sz="1200" dirty="0">
                <a:latin typeface="Times New Roman"/>
                <a:cs typeface="Times New Roman"/>
              </a:rPr>
              <a:t>riunì di nuovo </a:t>
            </a:r>
            <a:r>
              <a:rPr sz="1200" spc="-5" dirty="0">
                <a:latin typeface="Times New Roman"/>
                <a:cs typeface="Times New Roman"/>
              </a:rPr>
              <a:t>gli  apostoli per comunicare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ultime esortazioni 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avvertimenti.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Le ultime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parole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conforto</a:t>
            </a:r>
            <a:endParaRPr sz="1600">
              <a:latin typeface="Times New Roman"/>
              <a:cs typeface="Times New Roman"/>
            </a:endParaRPr>
          </a:p>
          <a:p>
            <a:pPr marL="63500" marR="9271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(1953.3) 181:1.1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ebbero ripreso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posto,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alzò e disse loro: </a:t>
            </a:r>
            <a:r>
              <a:rPr sz="1200" spc="-5" dirty="0">
                <a:latin typeface="Times New Roman"/>
                <a:cs typeface="Times New Roman"/>
              </a:rPr>
              <a:t>“Fintanto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sono con </a:t>
            </a:r>
            <a:r>
              <a:rPr sz="1200" dirty="0">
                <a:latin typeface="Times New Roman"/>
                <a:cs typeface="Times New Roman"/>
              </a:rPr>
              <a:t>voi nella </a:t>
            </a:r>
            <a:r>
              <a:rPr sz="1200" spc="-5" dirty="0">
                <a:latin typeface="Times New Roman"/>
                <a:cs typeface="Times New Roman"/>
              </a:rPr>
              <a:t>carne,  posso essere </a:t>
            </a:r>
            <a:r>
              <a:rPr sz="1200" dirty="0">
                <a:latin typeface="Times New Roman"/>
                <a:cs typeface="Times New Roman"/>
              </a:rPr>
              <a:t>solo un individuo tra voi o nel mondo </a:t>
            </a:r>
            <a:r>
              <a:rPr sz="1200" spc="-5" dirty="0">
                <a:latin typeface="Times New Roman"/>
                <a:cs typeface="Times New Roman"/>
              </a:rPr>
              <a:t>intero. Ma quando </a:t>
            </a:r>
            <a:r>
              <a:rPr sz="1200" dirty="0">
                <a:latin typeface="Times New Roman"/>
                <a:cs typeface="Times New Roman"/>
              </a:rPr>
              <a:t>sarò stato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rivestimento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mortale, 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ritornare </a:t>
            </a:r>
            <a:r>
              <a:rPr sz="1200" spc="-5" dirty="0">
                <a:latin typeface="Times New Roman"/>
                <a:cs typeface="Times New Roman"/>
              </a:rPr>
              <a:t>come dimoratore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e di tutti </a:t>
            </a:r>
            <a:r>
              <a:rPr sz="1200" spc="-5" dirty="0">
                <a:latin typeface="Times New Roman"/>
                <a:cs typeface="Times New Roman"/>
              </a:rPr>
              <a:t>gli altri credenti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 modo il </a:t>
            </a:r>
            <a:r>
              <a:rPr sz="1200" spc="-5" dirty="0">
                <a:latin typeface="Times New Roman"/>
                <a:cs typeface="Times New Roman"/>
              </a:rPr>
              <a:t>Figlio dell’Uomo diverrà </a:t>
            </a:r>
            <a:r>
              <a:rPr sz="1200" dirty="0">
                <a:latin typeface="Times New Roman"/>
                <a:cs typeface="Times New Roman"/>
              </a:rPr>
              <a:t>un’incarnazione </a:t>
            </a:r>
            <a:r>
              <a:rPr sz="1200" spc="-5" dirty="0">
                <a:latin typeface="Times New Roman"/>
                <a:cs typeface="Times New Roman"/>
              </a:rPr>
              <a:t>spirituale nell’anima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veri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credenti.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25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(1953.4) 181:1.2 </a:t>
            </a:r>
            <a:r>
              <a:rPr sz="1200" spc="-5" dirty="0">
                <a:latin typeface="Times New Roman"/>
                <a:cs typeface="Times New Roman"/>
              </a:rPr>
              <a:t>“Quando sarò ritornato </a:t>
            </a:r>
            <a:r>
              <a:rPr sz="1200" dirty="0">
                <a:latin typeface="Times New Roman"/>
                <a:cs typeface="Times New Roman"/>
              </a:rPr>
              <a:t>a vivere in voi 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operare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voi, potrò </a:t>
            </a:r>
            <a:r>
              <a:rPr sz="1200" spc="-5" dirty="0">
                <a:latin typeface="Times New Roman"/>
                <a:cs typeface="Times New Roman"/>
              </a:rPr>
              <a:t>condurvi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miglior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possibile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guidarvi 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dimore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futura nel cielo </a:t>
            </a:r>
            <a:r>
              <a:rPr sz="1200" dirty="0">
                <a:latin typeface="Times New Roman"/>
                <a:cs typeface="Times New Roman"/>
              </a:rPr>
              <a:t>dei cieli.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nella </a:t>
            </a:r>
            <a:r>
              <a:rPr sz="1200" spc="-5" dirty="0">
                <a:latin typeface="Times New Roman"/>
                <a:cs typeface="Times New Roman"/>
              </a:rPr>
              <a:t>creazione eterna del </a:t>
            </a:r>
            <a:r>
              <a:rPr sz="1200" dirty="0">
                <a:latin typeface="Times New Roman"/>
                <a:cs typeface="Times New Roman"/>
              </a:rPr>
              <a:t>Padre non è un  riposo </a:t>
            </a:r>
            <a:r>
              <a:rPr sz="1200" spc="-5" dirty="0">
                <a:latin typeface="Times New Roman"/>
                <a:cs typeface="Times New Roman"/>
              </a:rPr>
              <a:t>senza fine nell’inattività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proprie </a:t>
            </a:r>
            <a:r>
              <a:rPr sz="1200" dirty="0">
                <a:latin typeface="Times New Roman"/>
                <a:cs typeface="Times New Roman"/>
              </a:rPr>
              <a:t>comodità, ma piuttosto una </a:t>
            </a:r>
            <a:r>
              <a:rPr sz="1200" spc="-5" dirty="0">
                <a:latin typeface="Times New Roman"/>
                <a:cs typeface="Times New Roman"/>
              </a:rPr>
              <a:t>progressione incessante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grazia,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gloria.  Ognuna delle </a:t>
            </a:r>
            <a:r>
              <a:rPr sz="1200" dirty="0">
                <a:latin typeface="Times New Roman"/>
                <a:cs typeface="Times New Roman"/>
              </a:rPr>
              <a:t>numerosissime stazioni </a:t>
            </a:r>
            <a:r>
              <a:rPr sz="1200" spc="-5" dirty="0">
                <a:latin typeface="Times New Roman"/>
                <a:cs typeface="Times New Roman"/>
              </a:rPr>
              <a:t>nella casa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sosta,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quella  successiva.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proseguiranno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divino in cui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spiritualmente  </a:t>
            </a:r>
            <a:r>
              <a:rPr sz="1200" spc="-5" dirty="0">
                <a:latin typeface="Times New Roman"/>
                <a:cs typeface="Times New Roman"/>
              </a:rPr>
              <a:t>resi perfetti, </a:t>
            </a:r>
            <a:r>
              <a:rPr sz="1200" dirty="0">
                <a:latin typeface="Times New Roman"/>
                <a:cs typeface="Times New Roman"/>
              </a:rPr>
              <a:t>così come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in tutte le</a:t>
            </a:r>
            <a:r>
              <a:rPr sz="1200" spc="-5" dirty="0">
                <a:latin typeface="Times New Roman"/>
                <a:cs typeface="Times New Roman"/>
              </a:rPr>
              <a:t> 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(1953.5) 181:1.3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voleste </a:t>
            </a:r>
            <a:r>
              <a:rPr sz="1200" spc="-5" dirty="0">
                <a:latin typeface="Times New Roman"/>
                <a:cs typeface="Times New Roman"/>
              </a:rPr>
              <a:t>seguirmi quando </a:t>
            </a:r>
            <a:r>
              <a:rPr sz="1200" dirty="0">
                <a:latin typeface="Times New Roman"/>
                <a:cs typeface="Times New Roman"/>
              </a:rPr>
              <a:t>vi lascerò, </a:t>
            </a:r>
            <a:r>
              <a:rPr sz="1200" spc="-5" dirty="0">
                <a:latin typeface="Times New Roman"/>
                <a:cs typeface="Times New Roman"/>
              </a:rPr>
              <a:t>fate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ferventi per </a:t>
            </a:r>
            <a:r>
              <a:rPr sz="1200" dirty="0">
                <a:latin typeface="Times New Roman"/>
                <a:cs typeface="Times New Roman"/>
              </a:rPr>
              <a:t>vivere </a:t>
            </a:r>
            <a:r>
              <a:rPr sz="1200" spc="-5" dirty="0">
                <a:latin typeface="Times New Roman"/>
                <a:cs typeface="Times New Roman"/>
              </a:rPr>
              <a:t>conformemente allo spirito dei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miei</a:t>
            </a:r>
            <a:endParaRPr sz="1200">
              <a:latin typeface="Times New Roman"/>
              <a:cs typeface="Times New Roman"/>
            </a:endParaRPr>
          </a:p>
          <a:p>
            <a:pPr marL="76200" marR="1181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all’ideale della </a:t>
            </a:r>
            <a:r>
              <a:rPr sz="1200" dirty="0">
                <a:latin typeface="Times New Roman"/>
                <a:cs typeface="Times New Roman"/>
              </a:rPr>
              <a:t>mia vita — il </a:t>
            </a:r>
            <a:r>
              <a:rPr sz="1200" spc="-5" dirty="0">
                <a:latin typeface="Times New Roman"/>
                <a:cs typeface="Times New Roman"/>
              </a:rPr>
              <a:t>compimento della </a:t>
            </a:r>
            <a:r>
              <a:rPr sz="1200" dirty="0">
                <a:latin typeface="Times New Roman"/>
                <a:cs typeface="Times New Roman"/>
              </a:rPr>
              <a:t>volontà di mio </a:t>
            </a:r>
            <a:r>
              <a:rPr sz="1200" spc="-5" dirty="0">
                <a:latin typeface="Times New Roman"/>
                <a:cs typeface="Times New Roman"/>
              </a:rPr>
              <a:t>Padre. Fate questo invece </a:t>
            </a:r>
            <a:r>
              <a:rPr sz="1200" dirty="0">
                <a:latin typeface="Times New Roman"/>
                <a:cs typeface="Times New Roman"/>
              </a:rPr>
              <a:t>di tentare d’imitare la mia  vita </a:t>
            </a:r>
            <a:r>
              <a:rPr sz="1200" spc="-5" dirty="0">
                <a:latin typeface="Times New Roman"/>
                <a:cs typeface="Times New Roman"/>
              </a:rPr>
              <a:t>naturale nella carne quale </a:t>
            </a:r>
            <a:r>
              <a:rPr sz="1200" dirty="0">
                <a:latin typeface="Times New Roman"/>
                <a:cs typeface="Times New Roman"/>
              </a:rPr>
              <a:t>mi è </a:t>
            </a:r>
            <a:r>
              <a:rPr sz="1200" spc="-5" dirty="0">
                <a:latin typeface="Times New Roman"/>
                <a:cs typeface="Times New Roman"/>
              </a:rPr>
              <a:t>stata chiesta, per necessità,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79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(1954.1) 181:1.4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Padre 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pochi di voi hanno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accogliermi pienamente.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spargerò il  mio spirito </a:t>
            </a:r>
            <a:r>
              <a:rPr sz="1200" spc="-5" dirty="0">
                <a:latin typeface="Times New Roman"/>
                <a:cs typeface="Times New Roman"/>
              </a:rPr>
              <a:t>su 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ma non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sceglieranno </a:t>
            </a:r>
            <a:r>
              <a:rPr sz="1200" dirty="0">
                <a:latin typeface="Times New Roman"/>
                <a:cs typeface="Times New Roman"/>
              </a:rPr>
              <a:t>di ricevere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istruttore </a:t>
            </a:r>
            <a:r>
              <a:rPr sz="1200" spc="-5" dirty="0">
                <a:latin typeface="Times New Roman"/>
                <a:cs typeface="Times New Roman"/>
              </a:rPr>
              <a:t>come guida </a:t>
            </a:r>
            <a:r>
              <a:rPr sz="1200" dirty="0">
                <a:latin typeface="Times New Roman"/>
                <a:cs typeface="Times New Roman"/>
              </a:rPr>
              <a:t>e consigliere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anima. Ma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riceveranno </a:t>
            </a:r>
            <a:r>
              <a:rPr sz="1200" dirty="0">
                <a:latin typeface="Times New Roman"/>
                <a:cs typeface="Times New Roman"/>
              </a:rPr>
              <a:t>saranno illuminati, </a:t>
            </a:r>
            <a:r>
              <a:rPr sz="1200" spc="-5" dirty="0">
                <a:latin typeface="Times New Roman"/>
                <a:cs typeface="Times New Roman"/>
              </a:rPr>
              <a:t>purificati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confortati.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diverrà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loro  una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d’acqua viva </a:t>
            </a:r>
            <a:r>
              <a:rPr sz="1200" spc="-5" dirty="0">
                <a:latin typeface="Times New Roman"/>
                <a:cs typeface="Times New Roman"/>
              </a:rPr>
              <a:t>che zampillerà fino alla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(1954.2) 181:1.5 </a:t>
            </a:r>
            <a:r>
              <a:rPr sz="1200" spc="-5" dirty="0">
                <a:latin typeface="Times New Roman"/>
                <a:cs typeface="Times New Roman"/>
              </a:rPr>
              <a:t>“Ed ora, mentre sto per lasciarvi, vorrei pronunciare delle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conforto. Vi lascio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pace, </a:t>
            </a:r>
            <a:r>
              <a:rPr sz="1200" dirty="0">
                <a:latin typeface="Times New Roman"/>
                <a:cs typeface="Times New Roman"/>
              </a:rPr>
              <a:t>vi do la mia </a:t>
            </a:r>
            <a:r>
              <a:rPr sz="1200" spc="-5" dirty="0">
                <a:latin typeface="Times New Roman"/>
                <a:cs typeface="Times New Roman"/>
              </a:rPr>
              <a:t>pace. Vi  faccio </a:t>
            </a:r>
            <a:r>
              <a:rPr sz="1200" dirty="0">
                <a:latin typeface="Times New Roman"/>
                <a:cs typeface="Times New Roman"/>
              </a:rPr>
              <a:t>questi doni non alla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del mondo — </a:t>
            </a:r>
            <a:r>
              <a:rPr sz="1200" spc="-5" dirty="0">
                <a:latin typeface="Times New Roman"/>
                <a:cs typeface="Times New Roman"/>
              </a:rPr>
              <a:t>con parsimonia </a:t>
            </a:r>
            <a:r>
              <a:rPr sz="1200" dirty="0">
                <a:latin typeface="Times New Roman"/>
                <a:cs typeface="Times New Roman"/>
              </a:rPr>
              <a:t>— io do 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ricevere. </a:t>
            </a:r>
            <a:r>
              <a:rPr sz="1200" dirty="0">
                <a:latin typeface="Times New Roman"/>
                <a:cs typeface="Times New Roman"/>
              </a:rPr>
              <a:t>Che il  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turbato, né </a:t>
            </a:r>
            <a:r>
              <a:rPr sz="1200" spc="-5" dirty="0">
                <a:latin typeface="Times New Roman"/>
                <a:cs typeface="Times New Roman"/>
              </a:rPr>
              <a:t>timoroso.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vinto il mondo,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me voi </a:t>
            </a:r>
            <a:r>
              <a:rPr sz="1200" spc="-5" dirty="0">
                <a:latin typeface="Times New Roman"/>
                <a:cs typeface="Times New Roman"/>
              </a:rPr>
              <a:t>trionferete </a:t>
            </a:r>
            <a:r>
              <a:rPr sz="1200" dirty="0">
                <a:latin typeface="Times New Roman"/>
                <a:cs typeface="Times New Roman"/>
              </a:rPr>
              <a:t>tutti per mezzo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fede. Vi </a:t>
            </a:r>
            <a:r>
              <a:rPr sz="1200" dirty="0">
                <a:latin typeface="Times New Roman"/>
                <a:cs typeface="Times New Roman"/>
              </a:rPr>
              <a:t>ho avvertiti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sarà ucciso, ma vi assicuro </a:t>
            </a:r>
            <a:r>
              <a:rPr sz="1200" spc="-5" dirty="0">
                <a:latin typeface="Times New Roman"/>
                <a:cs typeface="Times New Roman"/>
              </a:rPr>
              <a:t>che ritornerò prima </a:t>
            </a:r>
            <a:r>
              <a:rPr sz="1200" dirty="0">
                <a:latin typeface="Times New Roman"/>
                <a:cs typeface="Times New Roman"/>
              </a:rPr>
              <a:t>di andare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Padre, anche </a:t>
            </a:r>
            <a:r>
              <a:rPr sz="1200" spc="-5" dirty="0">
                <a:latin typeface="Times New Roman"/>
                <a:cs typeface="Times New Roman"/>
              </a:rPr>
              <a:t>se sarà solo per </a:t>
            </a:r>
            <a:r>
              <a:rPr sz="1200" dirty="0">
                <a:latin typeface="Times New Roman"/>
                <a:cs typeface="Times New Roman"/>
              </a:rPr>
              <a:t>poco. E </a:t>
            </a:r>
            <a:r>
              <a:rPr sz="1200" spc="1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 sarò asceso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manderò certamente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maestro perché </a:t>
            </a:r>
            <a:r>
              <a:rPr sz="1200" dirty="0">
                <a:latin typeface="Times New Roman"/>
                <a:cs typeface="Times New Roman"/>
              </a:rPr>
              <a:t>stia con voi e dimori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stesso cuore.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vedrete  accadere </a:t>
            </a:r>
            <a:r>
              <a:rPr sz="1200" dirty="0">
                <a:latin typeface="Times New Roman"/>
                <a:cs typeface="Times New Roman"/>
              </a:rPr>
              <a:t>tutto ciò, non </a:t>
            </a:r>
            <a:r>
              <a:rPr sz="1200" spc="-5" dirty="0">
                <a:latin typeface="Times New Roman"/>
                <a:cs typeface="Times New Roman"/>
              </a:rPr>
              <a:t>spaventatevi,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credete,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conosciuto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anticipo.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amato con grande  affetto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lasciarvi, 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volontà di mio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ora è </a:t>
            </a:r>
            <a:r>
              <a:rPr sz="1200" spc="-5" dirty="0">
                <a:latin typeface="Times New Roman"/>
                <a:cs typeface="Times New Roman"/>
              </a:rPr>
              <a:t>venuta.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578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(1954.3) 181:1.6 </a:t>
            </a:r>
            <a:r>
              <a:rPr sz="1200" spc="-5" dirty="0">
                <a:latin typeface="Times New Roman"/>
                <a:cs typeface="Times New Roman"/>
              </a:rPr>
              <a:t>“Non dubitate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di queste verità,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sarete dispersi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persecuzioni ed abbattuti per </a:t>
            </a:r>
            <a:r>
              <a:rPr sz="1200" dirty="0">
                <a:latin typeface="Times New Roman"/>
                <a:cs typeface="Times New Roman"/>
              </a:rPr>
              <a:t>i molti  </a:t>
            </a:r>
            <a:r>
              <a:rPr sz="1200" spc="-5" dirty="0">
                <a:latin typeface="Times New Roman"/>
                <a:cs typeface="Times New Roman"/>
              </a:rPr>
              <a:t>dispiaceri. 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sentirete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mondo, io </a:t>
            </a:r>
            <a:r>
              <a:rPr sz="1200" spc="-5" dirty="0">
                <a:latin typeface="Times New Roman"/>
                <a:cs typeface="Times New Roman"/>
              </a:rPr>
              <a:t>saprò del </a:t>
            </a:r>
            <a:r>
              <a:rPr sz="1200" dirty="0">
                <a:latin typeface="Times New Roman"/>
                <a:cs typeface="Times New Roman"/>
              </a:rPr>
              <a:t>vostro isolamento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sarete </a:t>
            </a:r>
            <a:r>
              <a:rPr sz="1200" spc="-5" dirty="0">
                <a:latin typeface="Times New Roman"/>
                <a:cs typeface="Times New Roman"/>
              </a:rPr>
              <a:t>dispersi ciascuno </a:t>
            </a:r>
            <a:r>
              <a:rPr sz="1200" dirty="0">
                <a:latin typeface="Times New Roman"/>
                <a:cs typeface="Times New Roman"/>
              </a:rPr>
              <a:t>per conto  </a:t>
            </a:r>
            <a:r>
              <a:rPr sz="1200" spc="-5" dirty="0">
                <a:latin typeface="Times New Roman"/>
                <a:cs typeface="Times New Roman"/>
              </a:rPr>
              <a:t>proprio, lasciando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mani dei suoi nemici,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saprete del </a:t>
            </a:r>
            <a:r>
              <a:rPr sz="1200" dirty="0">
                <a:latin typeface="Times New Roman"/>
                <a:cs typeface="Times New Roman"/>
              </a:rPr>
              <a:t>mio. Ma io non sono mai </a:t>
            </a:r>
            <a:r>
              <a:rPr sz="1200" spc="-5" dirty="0">
                <a:latin typeface="Times New Roman"/>
                <a:cs typeface="Times New Roman"/>
              </a:rPr>
              <a:t>solo;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sempre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me. Anche in un </a:t>
            </a:r>
            <a:r>
              <a:rPr sz="1200" spc="-5" dirty="0">
                <a:latin typeface="Times New Roman"/>
                <a:cs typeface="Times New Roman"/>
              </a:rPr>
              <a:t>tale momento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pregherò </a:t>
            </a:r>
            <a:r>
              <a:rPr sz="1200" dirty="0">
                <a:latin typeface="Times New Roman"/>
                <a:cs typeface="Times New Roman"/>
              </a:rPr>
              <a:t>per voi.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detto tutte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possiate avere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averla più  </a:t>
            </a:r>
            <a:r>
              <a:rPr sz="1200" spc="-5" dirty="0">
                <a:latin typeface="Times New Roman"/>
                <a:cs typeface="Times New Roman"/>
              </a:rPr>
              <a:t>abbondantemente.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mondo voi </a:t>
            </a:r>
            <a:r>
              <a:rPr sz="1200" spc="-5" dirty="0">
                <a:latin typeface="Times New Roman"/>
                <a:cs typeface="Times New Roman"/>
              </a:rPr>
              <a:t>avrete </a:t>
            </a:r>
            <a:r>
              <a:rPr sz="1200" dirty="0">
                <a:latin typeface="Times New Roman"/>
                <a:cs typeface="Times New Roman"/>
              </a:rPr>
              <a:t>delle tribolazioni, ma </a:t>
            </a:r>
            <a:r>
              <a:rPr sz="1200" spc="-5" dirty="0">
                <a:latin typeface="Times New Roman"/>
                <a:cs typeface="Times New Roman"/>
              </a:rPr>
              <a:t>abbiate coraggio;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trionfato nel </a:t>
            </a:r>
            <a:r>
              <a:rPr sz="1200" dirty="0">
                <a:latin typeface="Times New Roman"/>
                <a:cs typeface="Times New Roman"/>
              </a:rPr>
              <a:t>mondo e vi ho mostrato la  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perpetuo.”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(1954.4) 181:1.7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dona 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compie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la volontà di Dio, ma 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gioie </a:t>
            </a:r>
            <a:r>
              <a:rPr sz="1200" dirty="0">
                <a:latin typeface="Times New Roman"/>
                <a:cs typeface="Times New Roman"/>
              </a:rPr>
              <a:t>e le soddisfazioni di questo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endParaRPr sz="1200">
              <a:latin typeface="Times New Roman"/>
              <a:cs typeface="Times New Roman"/>
            </a:endParaRPr>
          </a:p>
          <a:p>
            <a:pPr marL="63500" marR="1035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materialisti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fatalisti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credenti possono sperare </a:t>
            </a:r>
            <a:r>
              <a:rPr sz="1200" dirty="0">
                <a:latin typeface="Times New Roman"/>
                <a:cs typeface="Times New Roman"/>
              </a:rPr>
              <a:t>di godere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due tipi 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dell’anima: devono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 stoici,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ferma risoluzione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affrontare </a:t>
            </a:r>
            <a:r>
              <a:rPr sz="1200" spc="-5" dirty="0">
                <a:latin typeface="Times New Roman"/>
                <a:cs typeface="Times New Roman"/>
              </a:rPr>
              <a:t>l’inevitabile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peggio; oppure devono essere </a:t>
            </a:r>
            <a:r>
              <a:rPr sz="1200" dirty="0">
                <a:latin typeface="Times New Roman"/>
                <a:cs typeface="Times New Roman"/>
              </a:rPr>
              <a:t>ottimisti,  </a:t>
            </a:r>
            <a:r>
              <a:rPr sz="1200" spc="-5" dirty="0">
                <a:latin typeface="Times New Roman"/>
                <a:cs typeface="Times New Roman"/>
              </a:rPr>
              <a:t>indulgendo </a:t>
            </a:r>
            <a:r>
              <a:rPr sz="1200" dirty="0">
                <a:latin typeface="Times New Roman"/>
                <a:cs typeface="Times New Roman"/>
              </a:rPr>
              <a:t>sempre a quella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sgorga eternamente </a:t>
            </a:r>
            <a:r>
              <a:rPr sz="1200" dirty="0">
                <a:latin typeface="Times New Roman"/>
                <a:cs typeface="Times New Roman"/>
              </a:rPr>
              <a:t>nel seno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desiderando </a:t>
            </a:r>
            <a:r>
              <a:rPr sz="1200" dirty="0">
                <a:latin typeface="Times New Roman"/>
                <a:cs typeface="Times New Roman"/>
              </a:rPr>
              <a:t>vanamente una pace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realtà  </a:t>
            </a:r>
            <a:r>
              <a:rPr sz="1200" dirty="0">
                <a:latin typeface="Times New Roman"/>
                <a:cs typeface="Times New Roman"/>
              </a:rPr>
              <a:t>non viene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7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(1954.5) 181:1.8 </a:t>
            </a:r>
            <a:r>
              <a:rPr sz="1200" spc="-5" dirty="0">
                <a:latin typeface="Times New Roman"/>
                <a:cs typeface="Times New Roman"/>
              </a:rPr>
              <a:t>Una certa </a:t>
            </a:r>
            <a:r>
              <a:rPr sz="1200" dirty="0">
                <a:latin typeface="Times New Roman"/>
                <a:cs typeface="Times New Roman"/>
              </a:rPr>
              <a:t>quantità di stoicismo e di </a:t>
            </a:r>
            <a:r>
              <a:rPr sz="1200" spc="-5" dirty="0">
                <a:latin typeface="Times New Roman"/>
                <a:cs typeface="Times New Roman"/>
              </a:rPr>
              <a:t>ottimismo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utili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una vita sulla terra, 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due ha niente 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quella </a:t>
            </a:r>
            <a:r>
              <a:rPr sz="1200" dirty="0">
                <a:latin typeface="Times New Roman"/>
                <a:cs typeface="Times New Roman"/>
              </a:rPr>
              <a:t>pace stupenda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diffonde 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incarnati.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che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dona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 terreni </a:t>
            </a:r>
            <a:r>
              <a:rPr sz="1200" dirty="0">
                <a:latin typeface="Times New Roman"/>
                <a:cs typeface="Times New Roman"/>
              </a:rPr>
              <a:t>è quella pace stessa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riempito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quando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la vita mortale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in questo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mondo.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 che conosce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 al trionfo d’imparare </a:t>
            </a:r>
            <a:r>
              <a:rPr sz="1200" dirty="0">
                <a:latin typeface="Times New Roman"/>
                <a:cs typeface="Times New Roman"/>
              </a:rPr>
              <a:t>pienamente come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mentre vive la vita mortale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mentale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fondata su una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umana assoluta </a:t>
            </a:r>
            <a:r>
              <a:rPr sz="1200" spc="-5" dirty="0">
                <a:latin typeface="Times New Roman"/>
                <a:cs typeface="Times New Roman"/>
              </a:rPr>
              <a:t>nella  realtà della </a:t>
            </a:r>
            <a:r>
              <a:rPr sz="1200" dirty="0">
                <a:latin typeface="Times New Roman"/>
                <a:cs typeface="Times New Roman"/>
              </a:rPr>
              <a:t>saggia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affettuosa </a:t>
            </a:r>
            <a:r>
              <a:rPr sz="1200" spc="-5" dirty="0">
                <a:latin typeface="Times New Roman"/>
                <a:cs typeface="Times New Roman"/>
              </a:rPr>
              <a:t>attenzione del Padre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ebbe delle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fu anche chiamato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torto</a:t>
            </a:r>
            <a:endParaRPr sz="1200">
              <a:latin typeface="Times New Roman"/>
              <a:cs typeface="Times New Roman"/>
            </a:endParaRPr>
          </a:p>
          <a:p>
            <a:pPr marL="63500" marR="3187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“l’uomo dei dolori”,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esperienze, ed attraverso esse, egli godette del </a:t>
            </a:r>
            <a:r>
              <a:rPr sz="1200" dirty="0">
                <a:latin typeface="Times New Roman"/>
                <a:cs typeface="Times New Roman"/>
              </a:rPr>
              <a:t>conforto di quella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permise 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proseguire nel proposito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con 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compiendo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(1954.6) 181:1.9 </a:t>
            </a:r>
            <a:r>
              <a:rPr sz="1200" spc="-5" dirty="0">
                <a:latin typeface="Times New Roman"/>
                <a:cs typeface="Times New Roman"/>
              </a:rPr>
              <a:t>Gesù era determinato, perseverante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interamente consacrato al compimento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missione,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uno stoico  insensibile e indurito; </a:t>
            </a:r>
            <a:r>
              <a:rPr sz="1200" spc="-5" dirty="0">
                <a:latin typeface="Times New Roman"/>
                <a:cs typeface="Times New Roman"/>
              </a:rPr>
              <a:t>egli cercava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aspetti </a:t>
            </a:r>
            <a:r>
              <a:rPr sz="1200" spc="-5" dirty="0">
                <a:latin typeface="Times New Roman"/>
                <a:cs typeface="Times New Roman"/>
              </a:rPr>
              <a:t>incoraggianti </a:t>
            </a:r>
            <a:r>
              <a:rPr sz="1200" dirty="0">
                <a:latin typeface="Times New Roman"/>
                <a:cs typeface="Times New Roman"/>
              </a:rPr>
              <a:t>delle sue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vita, ma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ottimista cieco ed  autoilluso.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conosceva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aspettava, </a:t>
            </a:r>
            <a:r>
              <a:rPr sz="1200" dirty="0">
                <a:latin typeface="Times New Roman"/>
                <a:cs typeface="Times New Roman"/>
              </a:rPr>
              <a:t>e non lo temeva. 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diffuso questa pace </a:t>
            </a:r>
            <a:r>
              <a:rPr sz="1200" spc="-5" dirty="0">
                <a:latin typeface="Times New Roman"/>
                <a:cs typeface="Times New Roman"/>
              </a:rPr>
              <a:t>su ciascuno </a:t>
            </a:r>
            <a:r>
              <a:rPr sz="1200" dirty="0">
                <a:latin typeface="Times New Roman"/>
                <a:cs typeface="Times New Roman"/>
              </a:rPr>
              <a:t>dei suoi  </a:t>
            </a:r>
            <a:r>
              <a:rPr sz="1200" spc="-5" dirty="0">
                <a:latin typeface="Times New Roman"/>
                <a:cs typeface="Times New Roman"/>
              </a:rPr>
              <a:t>discepoli, egli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coerentemente </a:t>
            </a:r>
            <a:r>
              <a:rPr sz="1200" dirty="0">
                <a:latin typeface="Times New Roman"/>
                <a:cs typeface="Times New Roman"/>
              </a:rPr>
              <a:t>dire: “Che il 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turbato, né </a:t>
            </a:r>
            <a:r>
              <a:rPr sz="1200" spc="-5" dirty="0">
                <a:latin typeface="Times New Roman"/>
                <a:cs typeface="Times New Roman"/>
              </a:rPr>
              <a:t>abbia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timore.”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5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(1955.1) 181:1.10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allora 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 fermamente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carriera nel tempo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nell’eternità sia </a:t>
            </a:r>
            <a:r>
              <a:rPr sz="1200" dirty="0">
                <a:latin typeface="Times New Roman"/>
                <a:cs typeface="Times New Roman"/>
              </a:rPr>
              <a:t>pienamente e </a:t>
            </a:r>
            <a:r>
              <a:rPr sz="1200" spc="-5" dirty="0">
                <a:latin typeface="Times New Roman"/>
                <a:cs typeface="Times New Roman"/>
              </a:rPr>
              <a:t>sicuramente nella </a:t>
            </a:r>
            <a:r>
              <a:rPr sz="1200" dirty="0">
                <a:latin typeface="Times New Roman"/>
                <a:cs typeface="Times New Roman"/>
              </a:rPr>
              <a:t>cura e </a:t>
            </a:r>
            <a:r>
              <a:rPr sz="1200" spc="-5" dirty="0">
                <a:latin typeface="Times New Roman"/>
                <a:cs typeface="Times New Roman"/>
              </a:rPr>
              <a:t>nella custodia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Padre spirituale </a:t>
            </a:r>
            <a:r>
              <a:rPr sz="1200" dirty="0">
                <a:latin typeface="Times New Roman"/>
                <a:cs typeface="Times New Roman"/>
              </a:rPr>
              <a:t>infinitamente </a:t>
            </a:r>
            <a:r>
              <a:rPr sz="1200" spc="-5" dirty="0">
                <a:latin typeface="Times New Roman"/>
                <a:cs typeface="Times New Roman"/>
              </a:rPr>
              <a:t>saggio,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infinitamente</a:t>
            </a:r>
            <a:endParaRPr sz="1200">
              <a:latin typeface="Times New Roman"/>
              <a:cs typeface="Times New Roman"/>
            </a:endParaRPr>
          </a:p>
          <a:p>
            <a:pPr marL="76200" marR="21780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amorevole ed </a:t>
            </a:r>
            <a:r>
              <a:rPr sz="1200" dirty="0">
                <a:latin typeface="Times New Roman"/>
                <a:cs typeface="Times New Roman"/>
              </a:rPr>
              <a:t>onnipotente. E </a:t>
            </a:r>
            <a:r>
              <a:rPr sz="1200" spc="-5" dirty="0">
                <a:latin typeface="Times New Roman"/>
                <a:cs typeface="Times New Roman"/>
              </a:rPr>
              <a:t>questa è, </a:t>
            </a:r>
            <a:r>
              <a:rPr sz="1200" dirty="0">
                <a:latin typeface="Times New Roman"/>
                <a:cs typeface="Times New Roman"/>
              </a:rPr>
              <a:t>in verità, una pace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trascende 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di una mente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ma che può </a:t>
            </a:r>
            <a:r>
              <a:rPr sz="1200" spc="-5" dirty="0">
                <a:latin typeface="Times New Roman"/>
                <a:cs typeface="Times New Roman"/>
              </a:rPr>
              <a:t>essere  goduta </a:t>
            </a:r>
            <a:r>
              <a:rPr sz="1200" dirty="0">
                <a:latin typeface="Times New Roman"/>
                <a:cs typeface="Times New Roman"/>
              </a:rPr>
              <a:t>pienamente dal cuore umano che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Le esortazioni personali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commiato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(1955.2) 181:2.1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di dare le sue istruzioni di </a:t>
            </a:r>
            <a:r>
              <a:rPr sz="1200" spc="-5" dirty="0">
                <a:latin typeface="Times New Roman"/>
                <a:cs typeface="Times New Roman"/>
              </a:rPr>
              <a:t>commiato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d’impartire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esortazioni finali agli </a:t>
            </a:r>
            <a:r>
              <a:rPr sz="1200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come gruppo. Egli si accinse ora </a:t>
            </a:r>
            <a:r>
              <a:rPr sz="1200" dirty="0">
                <a:latin typeface="Times New Roman"/>
                <a:cs typeface="Times New Roman"/>
              </a:rPr>
              <a:t>a salutarli </a:t>
            </a:r>
            <a:r>
              <a:rPr sz="1200" spc="-5" dirty="0">
                <a:latin typeface="Times New Roman"/>
                <a:cs typeface="Times New Roman"/>
              </a:rPr>
              <a:t>individualmente </a:t>
            </a:r>
            <a:r>
              <a:rPr sz="1200" dirty="0">
                <a:latin typeface="Times New Roman"/>
                <a:cs typeface="Times New Roman"/>
              </a:rPr>
              <a:t>e a dare a ciascuno </a:t>
            </a:r>
            <a:r>
              <a:rPr sz="1200" spc="-5" dirty="0">
                <a:latin typeface="Times New Roman"/>
                <a:cs typeface="Times New Roman"/>
              </a:rPr>
              <a:t>dei consigli </a:t>
            </a:r>
            <a:r>
              <a:rPr sz="1200" dirty="0">
                <a:latin typeface="Times New Roman"/>
                <a:cs typeface="Times New Roman"/>
              </a:rPr>
              <a:t>personali, </a:t>
            </a:r>
            <a:r>
              <a:rPr sz="1200" spc="-5" dirty="0">
                <a:latin typeface="Times New Roman"/>
                <a:cs typeface="Times New Roman"/>
              </a:rPr>
              <a:t>assieme alla sua </a:t>
            </a:r>
            <a:r>
              <a:rPr sz="1200" dirty="0">
                <a:latin typeface="Times New Roman"/>
                <a:cs typeface="Times New Roman"/>
              </a:rPr>
              <a:t>benedizione  di </a:t>
            </a:r>
            <a:r>
              <a:rPr sz="1200" spc="-5" dirty="0">
                <a:latin typeface="Times New Roman"/>
                <a:cs typeface="Times New Roman"/>
              </a:rPr>
              <a:t>congedo.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seduti </a:t>
            </a:r>
            <a:r>
              <a:rPr sz="1200" dirty="0">
                <a:latin typeface="Times New Roman"/>
                <a:cs typeface="Times New Roman"/>
              </a:rPr>
              <a:t>a tavola </a:t>
            </a:r>
            <a:r>
              <a:rPr sz="1200" spc="-5" dirty="0">
                <a:latin typeface="Times New Roman"/>
                <a:cs typeface="Times New Roman"/>
              </a:rPr>
              <a:t>nell’ordine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erano </a:t>
            </a:r>
            <a:r>
              <a:rPr sz="1200" dirty="0">
                <a:latin typeface="Times New Roman"/>
                <a:cs typeface="Times New Roman"/>
              </a:rPr>
              <a:t>posti all’inizio per </a:t>
            </a:r>
            <a:r>
              <a:rPr sz="1200" spc="-5" dirty="0">
                <a:latin typeface="Times New Roman"/>
                <a:cs typeface="Times New Roman"/>
              </a:rPr>
              <a:t>partecipare all’Ultima Cena, </a:t>
            </a:r>
            <a:r>
              <a:rPr sz="1200" dirty="0">
                <a:latin typeface="Times New Roman"/>
                <a:cs typeface="Times New Roman"/>
              </a:rPr>
              <a:t>e via 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girò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tavola per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ciascuno si </a:t>
            </a:r>
            <a:r>
              <a:rPr sz="1200" dirty="0">
                <a:latin typeface="Times New Roman"/>
                <a:cs typeface="Times New Roman"/>
              </a:rPr>
              <a:t>alzò 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rivolse 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16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(1955.3) 181:2.2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Giovanni, Gesù disse: “Tu, </a:t>
            </a:r>
            <a:r>
              <a:rPr sz="1200" dirty="0">
                <a:latin typeface="Times New Roman"/>
                <a:cs typeface="Times New Roman"/>
              </a:rPr>
              <a:t>Giovanni,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giovane dei miei fratelli.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stato </a:t>
            </a:r>
            <a:r>
              <a:rPr sz="1200" dirty="0">
                <a:latin typeface="Times New Roman"/>
                <a:cs typeface="Times New Roman"/>
              </a:rPr>
              <a:t>molto vicino a me, e pur  </a:t>
            </a:r>
            <a:r>
              <a:rPr sz="1200" spc="-5" dirty="0">
                <a:latin typeface="Times New Roman"/>
                <a:cs typeface="Times New Roman"/>
              </a:rPr>
              <a:t>amandovi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amore che </a:t>
            </a:r>
            <a:r>
              <a:rPr sz="1200" dirty="0">
                <a:latin typeface="Times New Roman"/>
                <a:cs typeface="Times New Roman"/>
              </a:rPr>
              <a:t>un padre </a:t>
            </a:r>
            <a:r>
              <a:rPr sz="1200" spc="-5" dirty="0">
                <a:latin typeface="Times New Roman"/>
                <a:cs typeface="Times New Roman"/>
              </a:rPr>
              <a:t>conferisce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tu fosti </a:t>
            </a:r>
            <a:r>
              <a:rPr sz="1200" spc="-5" dirty="0">
                <a:latin typeface="Times New Roman"/>
                <a:cs typeface="Times New Roman"/>
              </a:rPr>
              <a:t>designato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Andrea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che  dovevano </a:t>
            </a:r>
            <a:r>
              <a:rPr sz="1200" dirty="0">
                <a:latin typeface="Times New Roman"/>
                <a:cs typeface="Times New Roman"/>
              </a:rPr>
              <a:t>rimanere sempre vicino a me. </a:t>
            </a:r>
            <a:r>
              <a:rPr sz="1200" spc="-5" dirty="0">
                <a:latin typeface="Times New Roman"/>
                <a:cs typeface="Times New Roman"/>
              </a:rPr>
              <a:t>Inoltre,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agito in </a:t>
            </a:r>
            <a:r>
              <a:rPr sz="1200" spc="-5" dirty="0">
                <a:latin typeface="Times New Roman"/>
                <a:cs typeface="Times New Roman"/>
              </a:rPr>
              <a:t>vece mia,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devi continuare </a:t>
            </a:r>
            <a:r>
              <a:rPr sz="1200" dirty="0">
                <a:latin typeface="Times New Roman"/>
                <a:cs typeface="Times New Roman"/>
              </a:rPr>
              <a:t>a farlo, in molte </a:t>
            </a:r>
            <a:r>
              <a:rPr sz="1200" spc="-5" dirty="0">
                <a:latin typeface="Times New Roman"/>
                <a:cs typeface="Times New Roman"/>
              </a:rPr>
              <a:t>questioni concernenti </a:t>
            </a:r>
            <a:r>
              <a:rPr sz="1200" dirty="0">
                <a:latin typeface="Times New Roman"/>
                <a:cs typeface="Times New Roman"/>
              </a:rPr>
              <a:t>la  mia </a:t>
            </a:r>
            <a:r>
              <a:rPr sz="1200" spc="-5" dirty="0">
                <a:latin typeface="Times New Roman"/>
                <a:cs typeface="Times New Roman"/>
              </a:rPr>
              <a:t>famiglia terrena. </a:t>
            </a:r>
            <a:r>
              <a:rPr sz="1200" dirty="0">
                <a:latin typeface="Times New Roman"/>
                <a:cs typeface="Times New Roman"/>
              </a:rPr>
              <a:t>Ed io vado </a:t>
            </a:r>
            <a:r>
              <a:rPr sz="1200" spc="-5" dirty="0">
                <a:latin typeface="Times New Roman"/>
                <a:cs typeface="Times New Roman"/>
              </a:rPr>
              <a:t>dal Padre, </a:t>
            </a:r>
            <a:r>
              <a:rPr sz="1200" dirty="0">
                <a:latin typeface="Times New Roman"/>
                <a:cs typeface="Times New Roman"/>
              </a:rPr>
              <a:t>Giovanni, con la piena fiducia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continuerai </a:t>
            </a:r>
            <a:r>
              <a:rPr sz="1200" dirty="0">
                <a:latin typeface="Times New Roman"/>
                <a:cs typeface="Times New Roman"/>
              </a:rPr>
              <a:t>ad aver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miei  nella carne. Bada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riguardo 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t’impedisca </a:t>
            </a:r>
            <a:r>
              <a:rPr sz="1200" dirty="0">
                <a:latin typeface="Times New Roman"/>
                <a:cs typeface="Times New Roman"/>
              </a:rPr>
              <a:t>in alcun modo di </a:t>
            </a:r>
            <a:r>
              <a:rPr sz="1200" spc="-5" dirty="0">
                <a:latin typeface="Times New Roman"/>
                <a:cs typeface="Times New Roman"/>
              </a:rPr>
              <a:t>accordare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ogni  comprensione, consiglio ed aiuto, come sai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avrei fatto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se fossi </a:t>
            </a:r>
            <a:r>
              <a:rPr sz="1200" dirty="0">
                <a:latin typeface="Times New Roman"/>
                <a:cs typeface="Times New Roman"/>
              </a:rPr>
              <a:t>rimasto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giungeranno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5" dirty="0">
                <a:latin typeface="Times New Roman"/>
                <a:cs typeface="Times New Roman"/>
              </a:rPr>
              <a:t>vedere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23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ad entrare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nel regno, </a:t>
            </a:r>
            <a:r>
              <a:rPr sz="1200" dirty="0">
                <a:latin typeface="Times New Roman"/>
                <a:cs typeface="Times New Roman"/>
              </a:rPr>
              <a:t>mentre voi tutti li </a:t>
            </a:r>
            <a:r>
              <a:rPr sz="1200" spc="-5" dirty="0">
                <a:latin typeface="Times New Roman"/>
                <a:cs typeface="Times New Roman"/>
              </a:rPr>
              <a:t>accoglierete con gioia, conto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te, Giovanni, </a:t>
            </a:r>
            <a:r>
              <a:rPr sz="1200" dirty="0">
                <a:latin typeface="Times New Roman"/>
                <a:cs typeface="Times New Roman"/>
              </a:rPr>
              <a:t>per dar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 benvenuto  da </a:t>
            </a:r>
            <a:r>
              <a:rPr sz="1200" spc="-5" dirty="0">
                <a:latin typeface="Times New Roman"/>
                <a:cs typeface="Times New Roman"/>
              </a:rPr>
              <a:t>parte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(1955.4) 181:2.3 </a:t>
            </a:r>
            <a:r>
              <a:rPr sz="1200" spc="-5" dirty="0">
                <a:latin typeface="Times New Roman"/>
                <a:cs typeface="Times New Roman"/>
              </a:rPr>
              <a:t>“Ed ora, mentre entro nelle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finali </a:t>
            </a:r>
            <a:r>
              <a:rPr sz="1200" dirty="0">
                <a:latin typeface="Times New Roman"/>
                <a:cs typeface="Times New Roman"/>
              </a:rPr>
              <a:t>della mia </a:t>
            </a:r>
            <a:r>
              <a:rPr sz="1200" spc="-5" dirty="0">
                <a:latin typeface="Times New Roman"/>
                <a:cs typeface="Times New Roman"/>
              </a:rPr>
              <a:t>carriera terrena, restami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lasciarti </a:t>
            </a:r>
            <a:r>
              <a:rPr sz="1200" dirty="0">
                <a:latin typeface="Times New Roman"/>
                <a:cs typeface="Times New Roman"/>
              </a:rPr>
              <a:t>qualche  </a:t>
            </a:r>
            <a:r>
              <a:rPr sz="1200" spc="-5" dirty="0">
                <a:latin typeface="Times New Roman"/>
                <a:cs typeface="Times New Roman"/>
              </a:rPr>
              <a:t>messaggio riguardante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famiglia. Quanto </a:t>
            </a:r>
            <a:r>
              <a:rPr sz="1200" dirty="0">
                <a:latin typeface="Times New Roman"/>
                <a:cs typeface="Times New Roman"/>
              </a:rPr>
              <a:t>all’opera </a:t>
            </a:r>
            <a:r>
              <a:rPr sz="1200" spc="-5" dirty="0">
                <a:latin typeface="Times New Roman"/>
                <a:cs typeface="Times New Roman"/>
              </a:rPr>
              <a:t>affidatami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è ora </a:t>
            </a:r>
            <a:r>
              <a:rPr sz="1200" spc="-5" dirty="0">
                <a:latin typeface="Times New Roman"/>
                <a:cs typeface="Times New Roman"/>
              </a:rPr>
              <a:t>compiuta salvo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morte </a:t>
            </a:r>
            <a:r>
              <a:rPr sz="1200" spc="-5" dirty="0">
                <a:latin typeface="Times New Roman"/>
                <a:cs typeface="Times New Roman"/>
              </a:rPr>
              <a:t>nella carne, ed </a:t>
            </a:r>
            <a:r>
              <a:rPr sz="1200" dirty="0">
                <a:latin typeface="Times New Roman"/>
                <a:cs typeface="Times New Roman"/>
              </a:rPr>
              <a:t>io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pronto a bere </a:t>
            </a:r>
            <a:r>
              <a:rPr sz="1200" spc="-5" dirty="0">
                <a:latin typeface="Times New Roman"/>
                <a:cs typeface="Times New Roman"/>
              </a:rPr>
              <a:t>quest’ultima coppa. Ma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lasciatemi </a:t>
            </a:r>
            <a:r>
              <a:rPr sz="1200" dirty="0">
                <a:latin typeface="Times New Roman"/>
                <a:cs typeface="Times New Roman"/>
              </a:rPr>
              <a:t>da mio </a:t>
            </a:r>
            <a:r>
              <a:rPr sz="1200" spc="-5" dirty="0">
                <a:latin typeface="Times New Roman"/>
                <a:cs typeface="Times New Roman"/>
              </a:rPr>
              <a:t>padre terreno, Giuseppe,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dirty="0">
                <a:latin typeface="Times New Roman"/>
                <a:cs typeface="Times New Roman"/>
              </a:rPr>
              <a:t>le ho </a:t>
            </a:r>
            <a:r>
              <a:rPr sz="1200" spc="-5" dirty="0">
                <a:latin typeface="Times New Roman"/>
                <a:cs typeface="Times New Roman"/>
              </a:rPr>
              <a:t>assunte 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vita, devo ora </a:t>
            </a:r>
            <a:r>
              <a:rPr sz="1200" dirty="0">
                <a:latin typeface="Times New Roman"/>
                <a:cs typeface="Times New Roman"/>
              </a:rPr>
              <a:t>contare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te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agisca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vece </a:t>
            </a:r>
            <a:r>
              <a:rPr sz="1200" dirty="0">
                <a:latin typeface="Times New Roman"/>
                <a:cs typeface="Times New Roman"/>
              </a:rPr>
              <a:t>mia in tutte queste </a:t>
            </a:r>
            <a:r>
              <a:rPr sz="1200" spc="-5" dirty="0">
                <a:latin typeface="Times New Roman"/>
                <a:cs typeface="Times New Roman"/>
              </a:rPr>
              <a:t>materie. </a:t>
            </a:r>
            <a:r>
              <a:rPr sz="1200" dirty="0">
                <a:latin typeface="Times New Roman"/>
                <a:cs typeface="Times New Roman"/>
              </a:rPr>
              <a:t>Ed ho scelto te </a:t>
            </a:r>
            <a:r>
              <a:rPr sz="1200" spc="-5" dirty="0">
                <a:latin typeface="Times New Roman"/>
                <a:cs typeface="Times New Roman"/>
              </a:rPr>
              <a:t>per  fare ciò </a:t>
            </a:r>
            <a:r>
              <a:rPr sz="1200" dirty="0">
                <a:latin typeface="Times New Roman"/>
                <a:cs typeface="Times New Roman"/>
              </a:rPr>
              <a:t>per me, Giovanni,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vivrai molto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78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(1955.5) 181:2.4 </a:t>
            </a:r>
            <a:r>
              <a:rPr sz="1200" spc="-5" dirty="0">
                <a:latin typeface="Times New Roman"/>
                <a:cs typeface="Times New Roman"/>
              </a:rPr>
              <a:t>“Un tempo chiamavamo </a:t>
            </a:r>
            <a:r>
              <a:rPr sz="1200" dirty="0">
                <a:latin typeface="Times New Roman"/>
                <a:cs typeface="Times New Roman"/>
              </a:rPr>
              <a:t>te e tuo fratello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tuono. Tu </a:t>
            </a:r>
            <a:r>
              <a:rPr sz="1200" spc="-5" dirty="0">
                <a:latin typeface="Times New Roman"/>
                <a:cs typeface="Times New Roman"/>
              </a:rPr>
              <a:t>hai cominciato con </a:t>
            </a:r>
            <a:r>
              <a:rPr sz="1200" dirty="0">
                <a:latin typeface="Times New Roman"/>
                <a:cs typeface="Times New Roman"/>
              </a:rPr>
              <a:t>noi autoritario </a:t>
            </a:r>
            <a:r>
              <a:rPr sz="1200" spc="-5" dirty="0">
                <a:latin typeface="Times New Roman"/>
                <a:cs typeface="Times New Roman"/>
              </a:rPr>
              <a:t>ed intollerante,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sei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cambiato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cui volevi </a:t>
            </a:r>
            <a:r>
              <a:rPr sz="1200" spc="-5" dirty="0">
                <a:latin typeface="Times New Roman"/>
                <a:cs typeface="Times New Roman"/>
              </a:rPr>
              <a:t>che facessi scendere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sulla testa di non </a:t>
            </a:r>
            <a:r>
              <a:rPr sz="1200" spc="-5" dirty="0">
                <a:latin typeface="Times New Roman"/>
                <a:cs typeface="Times New Roman"/>
              </a:rPr>
              <a:t>credenti sciocchi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ignoranti.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devi</a:t>
            </a: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ancora di più. Tu </a:t>
            </a:r>
            <a:r>
              <a:rPr sz="1200" spc="-5" dirty="0">
                <a:latin typeface="Times New Roman"/>
                <a:cs typeface="Times New Roman"/>
              </a:rPr>
              <a:t>dovresti diventare </a:t>
            </a:r>
            <a:r>
              <a:rPr sz="1200" dirty="0">
                <a:latin typeface="Times New Roman"/>
                <a:cs typeface="Times New Roman"/>
              </a:rPr>
              <a:t>l’apostolo del nuovo </a:t>
            </a:r>
            <a:r>
              <a:rPr sz="1200" spc="-5" dirty="0">
                <a:latin typeface="Times New Roman"/>
                <a:cs typeface="Times New Roman"/>
              </a:rPr>
              <a:t>comandamento che </a:t>
            </a:r>
            <a:r>
              <a:rPr sz="1200" dirty="0">
                <a:latin typeface="Times New Roman"/>
                <a:cs typeface="Times New Roman"/>
              </a:rPr>
              <a:t>vi ho dato </a:t>
            </a:r>
            <a:r>
              <a:rPr sz="1200" spc="-5" dirty="0">
                <a:latin typeface="Times New Roman"/>
                <a:cs typeface="Times New Roman"/>
              </a:rPr>
              <a:t>questa sera. </a:t>
            </a:r>
            <a:r>
              <a:rPr sz="1200" dirty="0">
                <a:latin typeface="Times New Roman"/>
                <a:cs typeface="Times New Roman"/>
              </a:rPr>
              <a:t>Consacra la tua </a:t>
            </a:r>
            <a:r>
              <a:rPr sz="1200" spc="5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ad insegnare 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amarsi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l’altro, così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amato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(1955.6) 181:2.5 </a:t>
            </a:r>
            <a:r>
              <a:rPr sz="1200" spc="-5" dirty="0">
                <a:latin typeface="Times New Roman"/>
                <a:cs typeface="Times New Roman"/>
              </a:rPr>
              <a:t>Mentre Giovanni Zebedeo </a:t>
            </a:r>
            <a:r>
              <a:rPr sz="1200" dirty="0">
                <a:latin typeface="Times New Roman"/>
                <a:cs typeface="Times New Roman"/>
              </a:rPr>
              <a:t>stava là in piedi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al piano superiore, con </a:t>
            </a:r>
            <a:r>
              <a:rPr sz="1200" dirty="0">
                <a:latin typeface="Times New Roman"/>
                <a:cs typeface="Times New Roman"/>
              </a:rPr>
              <a:t>le lacrime che </a:t>
            </a:r>
            <a:r>
              <a:rPr sz="1200" spc="-5" dirty="0">
                <a:latin typeface="Times New Roman"/>
                <a:cs typeface="Times New Roman"/>
              </a:rPr>
              <a:t>scendevano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sue  guance, guardò </a:t>
            </a:r>
            <a:r>
              <a:rPr sz="1200" dirty="0">
                <a:latin typeface="Times New Roman"/>
                <a:cs typeface="Times New Roman"/>
              </a:rPr>
              <a:t>in viso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“E </a:t>
            </a:r>
            <a:r>
              <a:rPr sz="1200" spc="-5" dirty="0">
                <a:latin typeface="Times New Roman"/>
                <a:cs typeface="Times New Roman"/>
              </a:rPr>
              <a:t>così farò,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ma come posso </a:t>
            </a:r>
            <a:r>
              <a:rPr sz="1200" spc="-5" dirty="0">
                <a:latin typeface="Times New Roman"/>
                <a:cs typeface="Times New Roman"/>
              </a:rPr>
              <a:t>imparare ad </a:t>
            </a:r>
            <a:r>
              <a:rPr sz="1200" dirty="0">
                <a:latin typeface="Times New Roman"/>
                <a:cs typeface="Times New Roman"/>
              </a:rPr>
              <a:t>amare di più i miei fratelli?” Ed  </a:t>
            </a:r>
            <a:r>
              <a:rPr sz="1200" spc="-5" dirty="0">
                <a:latin typeface="Times New Roman"/>
                <a:cs typeface="Times New Roman"/>
              </a:rPr>
              <a:t>allora 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“Imparerai ad </a:t>
            </a:r>
            <a:r>
              <a:rPr sz="1200" dirty="0">
                <a:latin typeface="Times New Roman"/>
                <a:cs typeface="Times New Roman"/>
              </a:rPr>
              <a:t>amare di più i tuoi </a:t>
            </a:r>
            <a:r>
              <a:rPr sz="1200" spc="-5" dirty="0">
                <a:latin typeface="Times New Roman"/>
                <a:cs typeface="Times New Roman"/>
              </a:rPr>
              <a:t>fratelli quando imparerai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amare di più il </a:t>
            </a:r>
            <a:r>
              <a:rPr sz="1200" spc="-5" dirty="0">
                <a:latin typeface="Times New Roman"/>
                <a:cs typeface="Times New Roman"/>
              </a:rPr>
              <a:t>loro Padre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cieli, </a:t>
            </a:r>
            <a:r>
              <a:rPr sz="1200" dirty="0">
                <a:latin typeface="Times New Roman"/>
                <a:cs typeface="Times New Roman"/>
              </a:rPr>
              <a:t>e 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interessato al loro benessere 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nell’eternità. </a:t>
            </a:r>
            <a:r>
              <a:rPr sz="1200" dirty="0">
                <a:latin typeface="Times New Roman"/>
                <a:cs typeface="Times New Roman"/>
              </a:rPr>
              <a:t>E tutto questo </a:t>
            </a:r>
            <a:r>
              <a:rPr sz="1200" spc="-5" dirty="0">
                <a:latin typeface="Times New Roman"/>
                <a:cs typeface="Times New Roman"/>
              </a:rPr>
              <a:t>interesse umano </a:t>
            </a:r>
            <a:r>
              <a:rPr sz="1200" dirty="0">
                <a:latin typeface="Times New Roman"/>
                <a:cs typeface="Times New Roman"/>
              </a:rPr>
              <a:t>è nutrito  da una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affettuosa, un </a:t>
            </a:r>
            <a:r>
              <a:rPr sz="1200" spc="-5" dirty="0">
                <a:latin typeface="Times New Roman"/>
                <a:cs typeface="Times New Roman"/>
              </a:rPr>
              <a:t>servizio disinteressato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illimitato. </a:t>
            </a:r>
            <a:r>
              <a:rPr sz="1200" spc="-5" dirty="0">
                <a:latin typeface="Times New Roman"/>
                <a:cs typeface="Times New Roman"/>
              </a:rPr>
              <a:t>Nessuno dovrebbe </a:t>
            </a:r>
            <a:r>
              <a:rPr sz="1200" dirty="0">
                <a:latin typeface="Times New Roman"/>
                <a:cs typeface="Times New Roman"/>
              </a:rPr>
              <a:t>disprezzare 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tua</a:t>
            </a:r>
            <a:endParaRPr sz="1200">
              <a:latin typeface="Times New Roman"/>
              <a:cs typeface="Times New Roman"/>
            </a:endParaRPr>
          </a:p>
          <a:p>
            <a:pPr marL="76200" marR="736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giovinezza, </a:t>
            </a:r>
            <a:r>
              <a:rPr sz="1200" dirty="0">
                <a:latin typeface="Times New Roman"/>
                <a:cs typeface="Times New Roman"/>
              </a:rPr>
              <a:t>ma ti </a:t>
            </a:r>
            <a:r>
              <a:rPr sz="1200" spc="-5" dirty="0">
                <a:latin typeface="Times New Roman"/>
                <a:cs typeface="Times New Roman"/>
              </a:rPr>
              <a:t>esorto sempre </a:t>
            </a:r>
            <a:r>
              <a:rPr sz="1200" dirty="0">
                <a:latin typeface="Times New Roman"/>
                <a:cs typeface="Times New Roman"/>
              </a:rPr>
              <a:t>a tenere in debita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l’età rappresenta spesso l’esperienza,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affari  </a:t>
            </a:r>
            <a:r>
              <a:rPr sz="1200" dirty="0">
                <a:latin typeface="Times New Roman"/>
                <a:cs typeface="Times New Roman"/>
              </a:rPr>
              <a:t>umani nulla può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posto di </a:t>
            </a:r>
            <a:r>
              <a:rPr sz="1200" spc="-5" dirty="0">
                <a:latin typeface="Times New Roman"/>
                <a:cs typeface="Times New Roman"/>
              </a:rPr>
              <a:t>un’effettiva esperienza. Sforzati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pace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con i tuoi 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fraternità del regno celeste. </a:t>
            </a:r>
            <a:r>
              <a:rPr sz="1200" dirty="0">
                <a:latin typeface="Times New Roman"/>
                <a:cs typeface="Times New Roman"/>
              </a:rPr>
              <a:t>E, Giovanni, </a:t>
            </a:r>
            <a:r>
              <a:rPr sz="1200" spc="-5" dirty="0">
                <a:latin typeface="Times New Roman"/>
                <a:cs typeface="Times New Roman"/>
              </a:rPr>
              <a:t>ricordati sempre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lottare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vorresti conquistare 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79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(1956.1) 181:2.6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il Maestro, girando attorno al </a:t>
            </a:r>
            <a:r>
              <a:rPr sz="1200" dirty="0">
                <a:latin typeface="Times New Roman"/>
                <a:cs typeface="Times New Roman"/>
              </a:rPr>
              <a:t>proprio posto, si </a:t>
            </a:r>
            <a:r>
              <a:rPr sz="1200" spc="-5" dirty="0">
                <a:latin typeface="Times New Roman"/>
                <a:cs typeface="Times New Roman"/>
              </a:rPr>
              <a:t>fermò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istante 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 Iscariota. Gli </a:t>
            </a:r>
            <a:r>
              <a:rPr sz="1200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sorpresi </a:t>
            </a:r>
            <a:r>
              <a:rPr sz="1200" dirty="0">
                <a:latin typeface="Times New Roman"/>
                <a:cs typeface="Times New Roman"/>
              </a:rPr>
              <a:t>che Giuda non </a:t>
            </a:r>
            <a:r>
              <a:rPr sz="1200" spc="-5" dirty="0">
                <a:latin typeface="Times New Roman"/>
                <a:cs typeface="Times New Roman"/>
              </a:rPr>
              <a:t>fosse ancora tornato,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curiosi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triste 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mentre stava vicino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posto vuoto del </a:t>
            </a:r>
            <a:r>
              <a:rPr sz="1200" spc="-5" dirty="0">
                <a:latin typeface="Times New Roman"/>
                <a:cs typeface="Times New Roman"/>
              </a:rPr>
              <a:t>traditore. Ma </a:t>
            </a:r>
            <a:r>
              <a:rPr sz="1200" dirty="0">
                <a:latin typeface="Times New Roman"/>
                <a:cs typeface="Times New Roman"/>
              </a:rPr>
              <a:t>nessuno di loro, </a:t>
            </a:r>
            <a:r>
              <a:rPr sz="1200" spc="-5" dirty="0">
                <a:latin typeface="Times New Roman"/>
                <a:cs typeface="Times New Roman"/>
              </a:rPr>
              <a:t>salvo forse Andrea,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sospettava</a:t>
            </a:r>
            <a:endParaRPr sz="1200">
              <a:latin typeface="Times New Roman"/>
              <a:cs typeface="Times New Roman"/>
            </a:endParaRPr>
          </a:p>
          <a:p>
            <a:pPr marL="76200" marR="2298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minimamente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tesoriere </a:t>
            </a:r>
            <a:r>
              <a:rPr sz="1200" dirty="0">
                <a:latin typeface="Times New Roman"/>
                <a:cs typeface="Times New Roman"/>
              </a:rPr>
              <a:t>fosse andato a tradire il </a:t>
            </a:r>
            <a:r>
              <a:rPr sz="1200" spc="-5" dirty="0">
                <a:latin typeface="Times New Roman"/>
                <a:cs typeface="Times New Roman"/>
              </a:rPr>
              <a:t>suo Maestro,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annunciato loro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della serata e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cena. Erano successe così </a:t>
            </a:r>
            <a:r>
              <a:rPr sz="1200" dirty="0">
                <a:latin typeface="Times New Roman"/>
                <a:cs typeface="Times New Roman"/>
              </a:rPr>
              <a:t>tante cose che,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momento, </a:t>
            </a:r>
            <a:r>
              <a:rPr sz="1200" spc="-5" dirty="0">
                <a:latin typeface="Times New Roman"/>
                <a:cs typeface="Times New Roman"/>
              </a:rPr>
              <a:t>essi avevano completamente dimenticato l’annuncio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Maestro che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loro l’avrebbe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tradito.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(1956.2) 181:2.7 </a:t>
            </a:r>
            <a:r>
              <a:rPr sz="1200" spc="-5" dirty="0">
                <a:latin typeface="Times New Roman"/>
                <a:cs typeface="Times New Roman"/>
              </a:rPr>
              <a:t>Gesù si avvicinò </a:t>
            </a:r>
            <a:r>
              <a:rPr sz="1200" dirty="0">
                <a:latin typeface="Times New Roman"/>
                <a:cs typeface="Times New Roman"/>
              </a:rPr>
              <a:t>poi a Simone </a:t>
            </a:r>
            <a:r>
              <a:rPr sz="1200" spc="-5" dirty="0">
                <a:latin typeface="Times New Roman"/>
                <a:cs typeface="Times New Roman"/>
              </a:rPr>
              <a:t>Zelota, che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ed ascoltò </a:t>
            </a:r>
            <a:r>
              <a:rPr sz="1200" dirty="0">
                <a:latin typeface="Times New Roman"/>
                <a:cs typeface="Times New Roman"/>
              </a:rPr>
              <a:t>questa esortazione: </a:t>
            </a:r>
            <a:r>
              <a:rPr sz="1200" spc="-5" dirty="0">
                <a:latin typeface="Times New Roman"/>
                <a:cs typeface="Times New Roman"/>
              </a:rPr>
              <a:t>“Tu sei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ci è voluto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fare di te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regno celeste.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amano </a:t>
            </a:r>
            <a:r>
              <a:rPr sz="1200" dirty="0">
                <a:latin typeface="Times New Roman"/>
                <a:cs typeface="Times New Roman"/>
              </a:rPr>
              <a:t>tutti i tuoi </a:t>
            </a:r>
            <a:r>
              <a:rPr sz="1200" spc="-5" dirty="0">
                <a:latin typeface="Times New Roman"/>
                <a:cs typeface="Times New Roman"/>
              </a:rPr>
              <a:t>fratelli.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ami,</a:t>
            </a:r>
            <a:endParaRPr sz="1200">
              <a:latin typeface="Times New Roman"/>
              <a:cs typeface="Times New Roman"/>
            </a:endParaRPr>
          </a:p>
          <a:p>
            <a:pPr marL="76200" marR="965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Simone,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ami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ma tu sei </a:t>
            </a:r>
            <a:r>
              <a:rPr sz="1200" spc="-5" dirty="0">
                <a:latin typeface="Times New Roman"/>
                <a:cs typeface="Times New Roman"/>
              </a:rPr>
              <a:t>ancora fermo all’idea </a:t>
            </a:r>
            <a:r>
              <a:rPr sz="1200" dirty="0">
                <a:latin typeface="Times New Roman"/>
                <a:cs typeface="Times New Roman"/>
              </a:rPr>
              <a:t>di rendere </a:t>
            </a:r>
            <a:r>
              <a:rPr sz="1200" spc="-5" dirty="0">
                <a:latin typeface="Times New Roman"/>
                <a:cs typeface="Times New Roman"/>
              </a:rPr>
              <a:t>questo regno conforme </a:t>
            </a:r>
            <a:r>
              <a:rPr sz="1200" dirty="0">
                <a:latin typeface="Times New Roman"/>
                <a:cs typeface="Times New Roman"/>
              </a:rPr>
              <a:t>al tuo </a:t>
            </a:r>
            <a:r>
              <a:rPr sz="1200" spc="-5" dirty="0">
                <a:latin typeface="Times New Roman"/>
                <a:cs typeface="Times New Roman"/>
              </a:rPr>
              <a:t>gradimento. </a:t>
            </a:r>
            <a:r>
              <a:rPr sz="1200" dirty="0">
                <a:latin typeface="Times New Roman"/>
                <a:cs typeface="Times New Roman"/>
              </a:rPr>
              <a:t>So  </a:t>
            </a:r>
            <a:r>
              <a:rPr sz="1200" spc="-5" dirty="0">
                <a:latin typeface="Times New Roman"/>
                <a:cs typeface="Times New Roman"/>
              </a:rPr>
              <a:t>benissimo che alla fine afferrerai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spirituali del mio </a:t>
            </a:r>
            <a:r>
              <a:rPr sz="1200" spc="-5" dirty="0">
                <a:latin typeface="Times New Roman"/>
                <a:cs typeface="Times New Roman"/>
              </a:rPr>
              <a:t>vangelo,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lavorerai valorosamente alla sua  proclamazione,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preoccupato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potrà </a:t>
            </a:r>
            <a:r>
              <a:rPr sz="1200" spc="-5" dirty="0">
                <a:latin typeface="Times New Roman"/>
                <a:cs typeface="Times New Roman"/>
              </a:rPr>
              <a:t>succederti </a:t>
            </a:r>
            <a:r>
              <a:rPr sz="1200" dirty="0">
                <a:latin typeface="Times New Roman"/>
                <a:cs typeface="Times New Roman"/>
              </a:rPr>
              <a:t>dopo la mia partenza. </a:t>
            </a:r>
            <a:r>
              <a:rPr sz="1200" spc="-5" dirty="0">
                <a:latin typeface="Times New Roman"/>
                <a:cs typeface="Times New Roman"/>
              </a:rPr>
              <a:t>Mi piacerebbe sapere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vacillerai;  sarei felice se potessi </a:t>
            </a:r>
            <a:r>
              <a:rPr sz="1200" dirty="0">
                <a:latin typeface="Times New Roman"/>
                <a:cs typeface="Times New Roman"/>
              </a:rPr>
              <a:t>sapere che, dopo che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andato dal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cesserai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apostolo,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comporterai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accettabile come ambasciatore del regno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(1956.3) 181:2.8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a 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che il fiero </a:t>
            </a:r>
            <a:r>
              <a:rPr sz="1200" spc="-5" dirty="0">
                <a:latin typeface="Times New Roman"/>
                <a:cs typeface="Times New Roman"/>
              </a:rPr>
              <a:t>patriota, asciugandosi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occhi, rispose: “Maestro,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temere </a:t>
            </a:r>
            <a:r>
              <a:rPr sz="1200" dirty="0">
                <a:latin typeface="Times New Roman"/>
                <a:cs typeface="Times New Roman"/>
              </a:rPr>
              <a:t>per la mia </a:t>
            </a:r>
            <a:r>
              <a:rPr sz="1200" spc="-5" dirty="0">
                <a:latin typeface="Times New Roman"/>
                <a:cs typeface="Times New Roman"/>
              </a:rPr>
              <a:t>fedeltà. Ho girato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spalle </a:t>
            </a:r>
            <a:r>
              <a:rPr sz="1200" dirty="0">
                <a:latin typeface="Times New Roman"/>
                <a:cs typeface="Times New Roman"/>
              </a:rPr>
              <a:t>a tutto </a:t>
            </a:r>
            <a:r>
              <a:rPr sz="1200" spc="-5" dirty="0">
                <a:latin typeface="Times New Roman"/>
                <a:cs typeface="Times New Roman"/>
              </a:rPr>
              <a:t>per poter consacrare </a:t>
            </a:r>
            <a:r>
              <a:rPr sz="1200" dirty="0">
                <a:latin typeface="Times New Roman"/>
                <a:cs typeface="Times New Roman"/>
              </a:rPr>
              <a:t>la mia vita </a:t>
            </a:r>
            <a:r>
              <a:rPr sz="1200" spc="-5" dirty="0">
                <a:latin typeface="Times New Roman"/>
                <a:cs typeface="Times New Roman"/>
              </a:rPr>
              <a:t>all’instaurazione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regno sulla terra, </a:t>
            </a:r>
            <a:r>
              <a:rPr sz="1200" dirty="0">
                <a:latin typeface="Times New Roman"/>
                <a:cs typeface="Times New Roman"/>
              </a:rPr>
              <a:t>e non  </a:t>
            </a:r>
            <a:r>
              <a:rPr sz="1200" spc="-5" dirty="0">
                <a:latin typeface="Times New Roman"/>
                <a:cs typeface="Times New Roman"/>
              </a:rPr>
              <a:t>vacillerò. Fino ad </a:t>
            </a:r>
            <a:r>
              <a:rPr sz="1200" dirty="0">
                <a:latin typeface="Times New Roman"/>
                <a:cs typeface="Times New Roman"/>
              </a:rPr>
              <a:t>ora sono </a:t>
            </a:r>
            <a:r>
              <a:rPr sz="1200" spc="-5" dirty="0">
                <a:latin typeface="Times New Roman"/>
                <a:cs typeface="Times New Roman"/>
              </a:rPr>
              <a:t>sopravvissuto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delusioni, </a:t>
            </a:r>
            <a:r>
              <a:rPr sz="1200" dirty="0">
                <a:latin typeface="Times New Roman"/>
                <a:cs typeface="Times New Roman"/>
              </a:rPr>
              <a:t>e non 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abbandonerò.”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(1956.4) 181:2.9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posando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spalla di Simone, </a:t>
            </a:r>
            <a:r>
              <a:rPr sz="1200" spc="-5" dirty="0">
                <a:latin typeface="Times New Roman"/>
                <a:cs typeface="Times New Roman"/>
              </a:rPr>
              <a:t>Gesù disse: “In verità </a:t>
            </a:r>
            <a:r>
              <a:rPr sz="1200" dirty="0">
                <a:latin typeface="Times New Roman"/>
                <a:cs typeface="Times New Roman"/>
              </a:rPr>
              <a:t>è confortante </a:t>
            </a:r>
            <a:r>
              <a:rPr sz="1200" spc="-5" dirty="0">
                <a:latin typeface="Times New Roman"/>
                <a:cs typeface="Times New Roman"/>
              </a:rPr>
              <a:t>sentirti parlare così,  specialmente </a:t>
            </a:r>
            <a:r>
              <a:rPr sz="1200" dirty="0">
                <a:latin typeface="Times New Roman"/>
                <a:cs typeface="Times New Roman"/>
              </a:rPr>
              <a:t>in un momento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questo, ma, mio buon amico, tu non </a:t>
            </a:r>
            <a:r>
              <a:rPr sz="1200" spc="-5" dirty="0">
                <a:latin typeface="Times New Roman"/>
                <a:cs typeface="Times New Roman"/>
              </a:rPr>
              <a:t>sai ancora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stai </a:t>
            </a:r>
            <a:r>
              <a:rPr sz="1200" spc="-5" dirty="0">
                <a:latin typeface="Times New Roman"/>
                <a:cs typeface="Times New Roman"/>
              </a:rPr>
              <a:t>parlando.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dubito per un  solo istante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fedeltà, 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devozione; so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esiteresti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lanciarti nella battaglia </a:t>
            </a:r>
            <a:r>
              <a:rPr sz="1200" dirty="0">
                <a:latin typeface="Times New Roman"/>
                <a:cs typeface="Times New Roman"/>
              </a:rPr>
              <a:t>e a morire </a:t>
            </a:r>
            <a:r>
              <a:rPr sz="1200" spc="-5" dirty="0">
                <a:latin typeface="Times New Roman"/>
                <a:cs typeface="Times New Roman"/>
              </a:rPr>
              <a:t>per me,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farebbero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altri” (ed essi </a:t>
            </a:r>
            <a:r>
              <a:rPr sz="1200" dirty="0">
                <a:latin typeface="Times New Roman"/>
                <a:cs typeface="Times New Roman"/>
              </a:rPr>
              <a:t>fecero tutti un </a:t>
            </a:r>
            <a:r>
              <a:rPr sz="1200" spc="-5" dirty="0">
                <a:latin typeface="Times New Roman"/>
                <a:cs typeface="Times New Roman"/>
              </a:rPr>
              <a:t>vigoroso </a:t>
            </a:r>
            <a:r>
              <a:rPr sz="1200" dirty="0">
                <a:latin typeface="Times New Roman"/>
                <a:cs typeface="Times New Roman"/>
              </a:rPr>
              <a:t>cenno di </a:t>
            </a:r>
            <a:r>
              <a:rPr sz="1200" spc="-5" dirty="0">
                <a:latin typeface="Times New Roman"/>
                <a:cs typeface="Times New Roman"/>
              </a:rPr>
              <a:t>approvazione), “ma ciò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sarà richiesto. </a:t>
            </a:r>
            <a:r>
              <a:rPr sz="1200" dirty="0">
                <a:latin typeface="Times New Roman"/>
                <a:cs typeface="Times New Roman"/>
              </a:rPr>
              <a:t>Ti ho </a:t>
            </a:r>
            <a:r>
              <a:rPr sz="1200" spc="-5" dirty="0">
                <a:latin typeface="Times New Roman"/>
                <a:cs typeface="Times New Roman"/>
              </a:rPr>
              <a:t>detto ripetutamente che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259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20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 questo mondo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non combatteranno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instaurazione. </a:t>
            </a:r>
            <a:r>
              <a:rPr sz="1200" spc="-5" dirty="0">
                <a:latin typeface="Times New Roman"/>
                <a:cs typeface="Times New Roman"/>
              </a:rPr>
              <a:t>Ti </a:t>
            </a:r>
            <a:r>
              <a:rPr sz="1200" dirty="0">
                <a:latin typeface="Times New Roman"/>
                <a:cs typeface="Times New Roman"/>
              </a:rPr>
              <a:t>ho detto questo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volte,  </a:t>
            </a:r>
            <a:r>
              <a:rPr sz="1200" spc="-5" dirty="0">
                <a:latin typeface="Times New Roman"/>
                <a:cs typeface="Times New Roman"/>
              </a:rPr>
              <a:t>Simone, </a:t>
            </a:r>
            <a:r>
              <a:rPr sz="1200" dirty="0">
                <a:latin typeface="Times New Roman"/>
                <a:cs typeface="Times New Roman"/>
              </a:rPr>
              <a:t>ma tu </a:t>
            </a:r>
            <a:r>
              <a:rPr sz="1200" spc="-5" dirty="0">
                <a:latin typeface="Times New Roman"/>
                <a:cs typeface="Times New Roman"/>
              </a:rPr>
              <a:t>rifiuti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la verità.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preoccupato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ed al regno,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cosa farai  quando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partito e tu </a:t>
            </a:r>
            <a:r>
              <a:rPr sz="1200" spc="-5" dirty="0">
                <a:latin typeface="Times New Roman"/>
                <a:cs typeface="Times New Roman"/>
              </a:rPr>
              <a:t>infine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sveglierai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realizzazione che </a:t>
            </a:r>
            <a:r>
              <a:rPr sz="1200" dirty="0">
                <a:latin typeface="Times New Roman"/>
                <a:cs typeface="Times New Roman"/>
              </a:rPr>
              <a:t>non avevi colto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 mio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devi  aggiustare </a:t>
            </a:r>
            <a:r>
              <a:rPr sz="1200" dirty="0">
                <a:latin typeface="Times New Roman"/>
                <a:cs typeface="Times New Roman"/>
              </a:rPr>
              <a:t>le tue </a:t>
            </a:r>
            <a:r>
              <a:rPr sz="1200" spc="-5" dirty="0">
                <a:latin typeface="Times New Roman"/>
                <a:cs typeface="Times New Roman"/>
              </a:rPr>
              <a:t>errate interpretazioni alla realtà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altro </a:t>
            </a:r>
            <a:r>
              <a:rPr sz="1200" spc="-5" dirty="0">
                <a:latin typeface="Times New Roman"/>
                <a:cs typeface="Times New Roman"/>
              </a:rPr>
              <a:t>ordine spirituale degli affari 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(1956.5) 181:2.10 </a:t>
            </a:r>
            <a:r>
              <a:rPr sz="1200" spc="-5" dirty="0">
                <a:latin typeface="Times New Roman"/>
                <a:cs typeface="Times New Roman"/>
              </a:rPr>
              <a:t>Simone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parlare ancora,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alzò la </a:t>
            </a:r>
            <a:r>
              <a:rPr sz="1200" spc="-5" dirty="0">
                <a:latin typeface="Times New Roman"/>
                <a:cs typeface="Times New Roman"/>
              </a:rPr>
              <a:t>mano per fermarlo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dire: “Nessuno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apostoli è più  </a:t>
            </a:r>
            <a:r>
              <a:rPr sz="1200" spc="-5" dirty="0">
                <a:latin typeface="Times New Roman"/>
                <a:cs typeface="Times New Roman"/>
              </a:rPr>
              <a:t>sincero ed </a:t>
            </a:r>
            <a:r>
              <a:rPr sz="1200" dirty="0">
                <a:latin typeface="Times New Roman"/>
                <a:cs typeface="Times New Roman"/>
              </a:rPr>
              <a:t>onesto di cuore di </a:t>
            </a:r>
            <a:r>
              <a:rPr sz="1200" spc="-5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sarà così sconvolto ed abbattuto </a:t>
            </a:r>
            <a:r>
              <a:rPr sz="1200" dirty="0">
                <a:latin typeface="Times New Roman"/>
                <a:cs typeface="Times New Roman"/>
              </a:rPr>
              <a:t>come te 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partenza.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tuo  </a:t>
            </a:r>
            <a:r>
              <a:rPr sz="1200" spc="-5" dirty="0">
                <a:latin typeface="Times New Roman"/>
                <a:cs typeface="Times New Roman"/>
              </a:rPr>
              <a:t>scoraggiamento </a:t>
            </a:r>
            <a:r>
              <a:rPr sz="1200" dirty="0">
                <a:latin typeface="Times New Roman"/>
                <a:cs typeface="Times New Roman"/>
              </a:rPr>
              <a:t>il mio spirito </a:t>
            </a:r>
            <a:r>
              <a:rPr sz="1200" spc="-5" dirty="0">
                <a:latin typeface="Times New Roman"/>
                <a:cs typeface="Times New Roman"/>
              </a:rPr>
              <a:t>dimorerà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e questi 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abbandoneranno.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dimenticare ciò che </a:t>
            </a:r>
            <a:r>
              <a:rPr sz="1200" dirty="0">
                <a:latin typeface="Times New Roman"/>
                <a:cs typeface="Times New Roman"/>
              </a:rPr>
              <a:t>ti ho insegnato  </a:t>
            </a:r>
            <a:r>
              <a:rPr sz="1200" spc="-5" dirty="0">
                <a:latin typeface="Times New Roman"/>
                <a:cs typeface="Times New Roman"/>
              </a:rPr>
              <a:t>sui rapporti </a:t>
            </a:r>
            <a:r>
              <a:rPr sz="1200" dirty="0">
                <a:latin typeface="Times New Roman"/>
                <a:cs typeface="Times New Roman"/>
              </a:rPr>
              <a:t>tra la cittadinanza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filiazione nel regno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Padre. Rifletti </a:t>
            </a:r>
            <a:r>
              <a:rPr sz="1200" dirty="0">
                <a:latin typeface="Times New Roman"/>
                <a:cs typeface="Times New Roman"/>
              </a:rPr>
              <a:t>bene su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ho </a:t>
            </a:r>
            <a:r>
              <a:rPr sz="1200" spc="5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circa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sono di Cesare 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sono di Dio. </a:t>
            </a:r>
            <a:r>
              <a:rPr sz="1200" spc="-5" dirty="0">
                <a:latin typeface="Times New Roman"/>
                <a:cs typeface="Times New Roman"/>
              </a:rPr>
              <a:t>Consacra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vita, Simone,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spc="10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 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adempiere accettabilmente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ingiunzione concernente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simultaneo del dovere temporale 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civili e </a:t>
            </a:r>
            <a:r>
              <a:rPr sz="1200" spc="-5" dirty="0">
                <a:latin typeface="Times New Roman"/>
                <a:cs typeface="Times New Roman"/>
              </a:rPr>
              <a:t>del servizio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nella fraternità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accetterai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istruito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Verità, non  ci sarà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esigenze della </a:t>
            </a:r>
            <a:r>
              <a:rPr sz="1200" dirty="0">
                <a:latin typeface="Times New Roman"/>
                <a:cs typeface="Times New Roman"/>
              </a:rPr>
              <a:t>cittadinanza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la filiazione </a:t>
            </a:r>
            <a:r>
              <a:rPr sz="1200" spc="-5" dirty="0">
                <a:latin typeface="Times New Roman"/>
                <a:cs typeface="Times New Roman"/>
              </a:rPr>
              <a:t>nel cielo,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temporali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pretendano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esigere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dirty="0">
                <a:latin typeface="Times New Roman"/>
                <a:cs typeface="Times New Roman"/>
              </a:rPr>
              <a:t>l’omaggio e </a:t>
            </a:r>
            <a:r>
              <a:rPr sz="1200" spc="-5" dirty="0">
                <a:latin typeface="Times New Roman"/>
                <a:cs typeface="Times New Roman"/>
              </a:rPr>
              <a:t>l’adorazione che spettano solo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5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(1957.1) 181:2.11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Simone, quando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vedrai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sarai liberato </a:t>
            </a:r>
            <a:r>
              <a:rPr sz="1200" dirty="0">
                <a:latin typeface="Times New Roman"/>
                <a:cs typeface="Times New Roman"/>
              </a:rPr>
              <a:t>della tua </a:t>
            </a:r>
            <a:r>
              <a:rPr sz="1200" spc="-5" dirty="0">
                <a:latin typeface="Times New Roman"/>
                <a:cs typeface="Times New Roman"/>
              </a:rPr>
              <a:t>depressione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sarai </a:t>
            </a:r>
            <a:r>
              <a:rPr sz="1200" dirty="0">
                <a:latin typeface="Times New Roman"/>
                <a:cs typeface="Times New Roman"/>
              </a:rPr>
              <a:t>partito </a:t>
            </a:r>
            <a:r>
              <a:rPr sz="1200" spc="-5" dirty="0">
                <a:latin typeface="Times New Roman"/>
                <a:cs typeface="Times New Roman"/>
              </a:rPr>
              <a:t>per  proclamare questo </a:t>
            </a:r>
            <a:r>
              <a:rPr sz="1200" dirty="0">
                <a:latin typeface="Times New Roman"/>
                <a:cs typeface="Times New Roman"/>
              </a:rPr>
              <a:t>vangelo con </a:t>
            </a:r>
            <a:r>
              <a:rPr sz="1200" spc="-5" dirty="0">
                <a:latin typeface="Times New Roman"/>
                <a:cs typeface="Times New Roman"/>
              </a:rPr>
              <a:t>grande potenza,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mai che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ero con </a:t>
            </a:r>
            <a:r>
              <a:rPr sz="1200" dirty="0">
                <a:latin typeface="Times New Roman"/>
                <a:cs typeface="Times New Roman"/>
              </a:rPr>
              <a:t>te in tutti i tuoi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scoraggiamento, e </a:t>
            </a:r>
            <a:r>
              <a:rPr sz="1200" spc="-5" dirty="0">
                <a:latin typeface="Times New Roman"/>
                <a:cs typeface="Times New Roman"/>
              </a:rPr>
              <a:t>che  sarò con </a:t>
            </a:r>
            <a:r>
              <a:rPr sz="1200" dirty="0">
                <a:latin typeface="Times New Roman"/>
                <a:cs typeface="Times New Roman"/>
              </a:rPr>
              <a:t>te sino </a:t>
            </a:r>
            <a:r>
              <a:rPr sz="1200" spc="-5" dirty="0">
                <a:latin typeface="Times New Roman"/>
                <a:cs typeface="Times New Roman"/>
              </a:rPr>
              <a:t>alla fine.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sarai sempre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apostolo,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avrai accettato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con </a:t>
            </a:r>
            <a:r>
              <a:rPr sz="1200" dirty="0">
                <a:latin typeface="Times New Roman"/>
                <a:cs typeface="Times New Roman"/>
              </a:rPr>
              <a:t>l’occhio dello spirito e di  </a:t>
            </a:r>
            <a:r>
              <a:rPr sz="1200" spc="-5" dirty="0">
                <a:latin typeface="Times New Roman"/>
                <a:cs typeface="Times New Roman"/>
              </a:rPr>
              <a:t>sottomettere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la tua volontà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nei cieli, allora </a:t>
            </a:r>
            <a:r>
              <a:rPr sz="1200" spc="-5" dirty="0">
                <a:latin typeface="Times New Roman"/>
                <a:cs typeface="Times New Roman"/>
              </a:rPr>
              <a:t>tornerai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come </a:t>
            </a:r>
            <a:r>
              <a:rPr sz="1200" dirty="0">
                <a:latin typeface="Times New Roman"/>
                <a:cs typeface="Times New Roman"/>
              </a:rPr>
              <a:t>mio ambasciatore, e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toglierà </a:t>
            </a:r>
            <a:r>
              <a:rPr sz="1200" dirty="0">
                <a:latin typeface="Times New Roman"/>
                <a:cs typeface="Times New Roman"/>
              </a:rPr>
              <a:t>l’autorità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ho </a:t>
            </a:r>
            <a:r>
              <a:rPr sz="1200" spc="-5" dirty="0">
                <a:latin typeface="Times New Roman"/>
                <a:cs typeface="Times New Roman"/>
              </a:rPr>
              <a:t>conferito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tua lentezza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le verità che ti ho </a:t>
            </a:r>
            <a:r>
              <a:rPr sz="1200" spc="-5" dirty="0">
                <a:latin typeface="Times New Roman"/>
                <a:cs typeface="Times New Roman"/>
              </a:rPr>
              <a:t>insegnato.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 Simone,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avverto ancora </a:t>
            </a:r>
            <a:r>
              <a:rPr sz="1200" dirty="0">
                <a:latin typeface="Times New Roman"/>
                <a:cs typeface="Times New Roman"/>
              </a:rPr>
              <a:t>una volta che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combattono </a:t>
            </a:r>
            <a:r>
              <a:rPr sz="1200" dirty="0">
                <a:latin typeface="Times New Roman"/>
                <a:cs typeface="Times New Roman"/>
              </a:rPr>
              <a:t>con la spada </a:t>
            </a:r>
            <a:r>
              <a:rPr sz="1200" spc="-5" dirty="0">
                <a:latin typeface="Times New Roman"/>
                <a:cs typeface="Times New Roman"/>
              </a:rPr>
              <a:t>periscono </a:t>
            </a:r>
            <a:r>
              <a:rPr sz="1200" dirty="0">
                <a:latin typeface="Times New Roman"/>
                <a:cs typeface="Times New Roman"/>
              </a:rPr>
              <a:t>di spada, mentre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lavorano </a:t>
            </a:r>
            <a:r>
              <a:rPr sz="1200" spc="5" dirty="0">
                <a:latin typeface="Times New Roman"/>
                <a:cs typeface="Times New Roman"/>
              </a:rPr>
              <a:t>nello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ottengono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 nel regno futuro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pace nel regno presente. </a:t>
            </a:r>
            <a:r>
              <a:rPr sz="1200" dirty="0">
                <a:latin typeface="Times New Roman"/>
                <a:cs typeface="Times New Roman"/>
              </a:rPr>
              <a:t>E quando il </a:t>
            </a:r>
            <a:r>
              <a:rPr sz="1200" spc="-5" dirty="0">
                <a:latin typeface="Times New Roman"/>
                <a:cs typeface="Times New Roman"/>
              </a:rPr>
              <a:t>lavoro che </a:t>
            </a:r>
            <a:r>
              <a:rPr sz="1200" dirty="0">
                <a:latin typeface="Times New Roman"/>
                <a:cs typeface="Times New Roman"/>
              </a:rPr>
              <a:t>ti è </a:t>
            </a:r>
            <a:r>
              <a:rPr sz="1200" spc="-5" dirty="0">
                <a:latin typeface="Times New Roman"/>
                <a:cs typeface="Times New Roman"/>
              </a:rPr>
              <a:t>affidato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sarà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65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terminato sulla terra, </a:t>
            </a:r>
            <a:r>
              <a:rPr sz="1200" dirty="0">
                <a:latin typeface="Times New Roman"/>
                <a:cs typeface="Times New Roman"/>
              </a:rPr>
              <a:t>tu, </a:t>
            </a:r>
            <a:r>
              <a:rPr sz="1200" spc="-5" dirty="0">
                <a:latin typeface="Times New Roman"/>
                <a:cs typeface="Times New Roman"/>
              </a:rPr>
              <a:t>Simone, sederai </a:t>
            </a:r>
            <a:r>
              <a:rPr sz="1200" dirty="0">
                <a:latin typeface="Times New Roman"/>
                <a:cs typeface="Times New Roman"/>
              </a:rPr>
              <a:t>con me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regno dell’aldilà.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vedrai realmente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ardentemente  </a:t>
            </a:r>
            <a:r>
              <a:rPr sz="1200" spc="-5" dirty="0">
                <a:latin typeface="Times New Roman"/>
                <a:cs typeface="Times New Roman"/>
              </a:rPr>
              <a:t>desiderato, </a:t>
            </a:r>
            <a:r>
              <a:rPr sz="1200" dirty="0">
                <a:latin typeface="Times New Roman"/>
                <a:cs typeface="Times New Roman"/>
              </a:rPr>
              <a:t>ma non in questa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Continua a credere in 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ti ho </a:t>
            </a:r>
            <a:r>
              <a:rPr sz="1200" spc="-5" dirty="0">
                <a:latin typeface="Times New Roman"/>
                <a:cs typeface="Times New Roman"/>
              </a:rPr>
              <a:t>rivelato,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riceverai </a:t>
            </a:r>
            <a:r>
              <a:rPr sz="1200" dirty="0">
                <a:latin typeface="Times New Roman"/>
                <a:cs typeface="Times New Roman"/>
              </a:rPr>
              <a:t>il dono della vita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3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(1957.2) 181:2.12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a Simone </a:t>
            </a:r>
            <a:r>
              <a:rPr sz="1200" spc="-5" dirty="0">
                <a:latin typeface="Times New Roman"/>
                <a:cs typeface="Times New Roman"/>
              </a:rPr>
              <a:t>Zelota, andò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Matteo Levi </a:t>
            </a:r>
            <a:r>
              <a:rPr sz="1200" dirty="0">
                <a:latin typeface="Times New Roman"/>
                <a:cs typeface="Times New Roman"/>
              </a:rPr>
              <a:t>e disse: </a:t>
            </a:r>
            <a:r>
              <a:rPr sz="1200" spc="-5" dirty="0">
                <a:latin typeface="Times New Roman"/>
                <a:cs typeface="Times New Roman"/>
              </a:rPr>
              <a:t>“Tu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più 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provvedere alla tesoreria del gruppo apostolico. Presto,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dispersi;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sarà permesso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godere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dell’associazione confortante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sostenitrice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fratelli. Mentre proseguite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predicazione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vangelo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 marR="100330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dovrete </a:t>
            </a:r>
            <a:r>
              <a:rPr sz="1200" spc="-5" dirty="0">
                <a:latin typeface="Times New Roman"/>
                <a:cs typeface="Times New Roman"/>
              </a:rPr>
              <a:t>trovarvi </a:t>
            </a:r>
            <a:r>
              <a:rPr sz="1200" dirty="0">
                <a:latin typeface="Times New Roman"/>
                <a:cs typeface="Times New Roman"/>
              </a:rPr>
              <a:t>dei nuovi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fatto uscire </a:t>
            </a:r>
            <a:r>
              <a:rPr sz="1200" dirty="0">
                <a:latin typeface="Times New Roman"/>
                <a:cs typeface="Times New Roman"/>
              </a:rPr>
              <a:t>a due a due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formazione, </a:t>
            </a:r>
            <a:r>
              <a:rPr sz="1200" dirty="0">
                <a:latin typeface="Times New Roman"/>
                <a:cs typeface="Times New Roman"/>
              </a:rPr>
              <a:t>ma ora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sto lasciando,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sarete ripresi </a:t>
            </a:r>
            <a:r>
              <a:rPr sz="1200" dirty="0">
                <a:latin typeface="Times New Roman"/>
                <a:cs typeface="Times New Roman"/>
              </a:rPr>
              <a:t>dallo shock, </a:t>
            </a:r>
            <a:r>
              <a:rPr sz="1200" spc="-5" dirty="0">
                <a:latin typeface="Times New Roman"/>
                <a:cs typeface="Times New Roman"/>
              </a:rPr>
              <a:t>uscirete </a:t>
            </a:r>
            <a:r>
              <a:rPr sz="1200" dirty="0">
                <a:latin typeface="Times New Roman"/>
                <a:cs typeface="Times New Roman"/>
              </a:rPr>
              <a:t>da soli e sino </a:t>
            </a:r>
            <a:r>
              <a:rPr sz="1200" spc="-5" dirty="0">
                <a:latin typeface="Times New Roman"/>
                <a:cs typeface="Times New Roman"/>
              </a:rPr>
              <a:t>ai confini della </a:t>
            </a:r>
            <a:r>
              <a:rPr sz="1200" dirty="0">
                <a:latin typeface="Times New Roman"/>
                <a:cs typeface="Times New Roman"/>
              </a:rPr>
              <a:t>terra proclamando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buona novella: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vivificati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fede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(1957.3) 181:2.13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spc="-10" dirty="0">
                <a:latin typeface="Times New Roman"/>
                <a:cs typeface="Times New Roman"/>
              </a:rPr>
              <a:t>Matteo </a:t>
            </a:r>
            <a:r>
              <a:rPr sz="1200" spc="-5" dirty="0">
                <a:latin typeface="Times New Roman"/>
                <a:cs typeface="Times New Roman"/>
              </a:rPr>
              <a:t>disse: “Ma, Maestro, </a:t>
            </a:r>
            <a:r>
              <a:rPr sz="1200" dirty="0">
                <a:latin typeface="Times New Roman"/>
                <a:cs typeface="Times New Roman"/>
              </a:rPr>
              <a:t>chi ci </a:t>
            </a:r>
            <a:r>
              <a:rPr sz="1200" spc="-5" dirty="0">
                <a:latin typeface="Times New Roman"/>
                <a:cs typeface="Times New Roman"/>
              </a:rPr>
              <a:t>manderà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sapremo dove </a:t>
            </a:r>
            <a:r>
              <a:rPr sz="1200" spc="-5" dirty="0">
                <a:latin typeface="Times New Roman"/>
                <a:cs typeface="Times New Roman"/>
              </a:rPr>
              <a:t>andare? Andrea ci </a:t>
            </a:r>
            <a:r>
              <a:rPr sz="1200" dirty="0">
                <a:latin typeface="Times New Roman"/>
                <a:cs typeface="Times New Roman"/>
              </a:rPr>
              <a:t>mostrerà la via?” E </a:t>
            </a:r>
            <a:r>
              <a:rPr sz="1200" spc="-5" dirty="0">
                <a:latin typeface="Times New Roman"/>
                <a:cs typeface="Times New Roman"/>
              </a:rPr>
              <a:t>Gesù  rispose: “No, Levi, </a:t>
            </a:r>
            <a:r>
              <a:rPr sz="1200" dirty="0">
                <a:latin typeface="Times New Roman"/>
                <a:cs typeface="Times New Roman"/>
              </a:rPr>
              <a:t>Andrea non vi </a:t>
            </a:r>
            <a:r>
              <a:rPr sz="1200" spc="-5" dirty="0">
                <a:latin typeface="Times New Roman"/>
                <a:cs typeface="Times New Roman"/>
              </a:rPr>
              <a:t>guiderà </a:t>
            </a:r>
            <a:r>
              <a:rPr sz="1200" dirty="0">
                <a:latin typeface="Times New Roman"/>
                <a:cs typeface="Times New Roman"/>
              </a:rPr>
              <a:t>più nella </a:t>
            </a:r>
            <a:r>
              <a:rPr sz="1200" spc="-5" dirty="0">
                <a:latin typeface="Times New Roman"/>
                <a:cs typeface="Times New Roman"/>
              </a:rPr>
              <a:t>proclamazione del vangelo. Egli continuerà,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ad essere </a:t>
            </a:r>
            <a:r>
              <a:rPr sz="1200" dirty="0">
                <a:latin typeface="Times New Roman"/>
                <a:cs typeface="Times New Roman"/>
              </a:rPr>
              <a:t>vostro amico e  </a:t>
            </a:r>
            <a:r>
              <a:rPr sz="1200" spc="-5" dirty="0">
                <a:latin typeface="Times New Roman"/>
                <a:cs typeface="Times New Roman"/>
              </a:rPr>
              <a:t>consigliere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il nuovo maestro, </a:t>
            </a:r>
            <a:r>
              <a:rPr sz="1200" spc="-5" dirty="0">
                <a:latin typeface="Times New Roman"/>
                <a:cs typeface="Times New Roman"/>
              </a:rPr>
              <a:t>ed allora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guiderà </a:t>
            </a:r>
            <a:r>
              <a:rPr sz="1200" dirty="0">
                <a:latin typeface="Times New Roman"/>
                <a:cs typeface="Times New Roman"/>
              </a:rPr>
              <a:t>ciascuno di voi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 per l’espansione del regno.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avvenuti </a:t>
            </a:r>
            <a:r>
              <a:rPr sz="1200" dirty="0">
                <a:latin typeface="Times New Roman"/>
                <a:cs typeface="Times New Roman"/>
              </a:rPr>
              <a:t>in te </a:t>
            </a:r>
            <a:r>
              <a:rPr sz="1200" spc="-5" dirty="0">
                <a:latin typeface="Times New Roman"/>
                <a:cs typeface="Times New Roman"/>
              </a:rPr>
              <a:t>dal giorno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eri nell’ufficio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dogana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cominciasti 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a </a:t>
            </a:r>
            <a:r>
              <a:rPr sz="1200" spc="-5" dirty="0">
                <a:latin typeface="Times New Roman"/>
                <a:cs typeface="Times New Roman"/>
              </a:rPr>
              <a:t>seguirmi;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devi </a:t>
            </a:r>
            <a:r>
              <a:rPr sz="1200" dirty="0">
                <a:latin typeface="Times New Roman"/>
                <a:cs typeface="Times New Roman"/>
              </a:rPr>
              <a:t>subirne molti </a:t>
            </a:r>
            <a:r>
              <a:rPr sz="1200" spc="-5" dirty="0">
                <a:latin typeface="Times New Roman"/>
                <a:cs typeface="Times New Roman"/>
              </a:rPr>
              <a:t>altri prima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avere la visione di una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Gentile </a:t>
            </a:r>
            <a:r>
              <a:rPr sz="1200" spc="5" dirty="0">
                <a:latin typeface="Times New Roman"/>
                <a:cs typeface="Times New Roman"/>
              </a:rPr>
              <a:t>siede  </a:t>
            </a:r>
            <a:r>
              <a:rPr sz="1200" spc="-5" dirty="0">
                <a:latin typeface="Times New Roman"/>
                <a:cs typeface="Times New Roman"/>
              </a:rPr>
              <a:t>accanto all’Ebreo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fraterna. Ma </a:t>
            </a:r>
            <a:r>
              <a:rPr sz="1200" dirty="0">
                <a:latin typeface="Times New Roman"/>
                <a:cs typeface="Times New Roman"/>
              </a:rPr>
              <a:t>continua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i tuoi fratelli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sarai  </a:t>
            </a:r>
            <a:r>
              <a:rPr sz="1200" spc="-5" dirty="0">
                <a:latin typeface="Times New Roman"/>
                <a:cs typeface="Times New Roman"/>
              </a:rPr>
              <a:t>pienamente soddisfatto,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rivolgiti </a:t>
            </a:r>
            <a:r>
              <a:rPr sz="1200" dirty="0">
                <a:latin typeface="Times New Roman"/>
                <a:cs typeface="Times New Roman"/>
              </a:rPr>
              <a:t>con potenza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Gentili. Di </a:t>
            </a:r>
            <a:r>
              <a:rPr sz="1200" dirty="0">
                <a:latin typeface="Times New Roman"/>
                <a:cs typeface="Times New Roman"/>
              </a:rPr>
              <a:t>una cosa </a:t>
            </a:r>
            <a:r>
              <a:rPr sz="1200" spc="-5" dirty="0">
                <a:latin typeface="Times New Roman"/>
                <a:cs typeface="Times New Roman"/>
              </a:rPr>
              <a:t>puoi essere </a:t>
            </a:r>
            <a:r>
              <a:rPr sz="1200" dirty="0">
                <a:latin typeface="Times New Roman"/>
                <a:cs typeface="Times New Roman"/>
              </a:rPr>
              <a:t>certo, </a:t>
            </a:r>
            <a:r>
              <a:rPr sz="1200" spc="-5" dirty="0">
                <a:latin typeface="Times New Roman"/>
                <a:cs typeface="Times New Roman"/>
              </a:rPr>
              <a:t>Levi: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conquistato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fiducia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l’affetto dei </a:t>
            </a:r>
            <a:r>
              <a:rPr sz="1200" dirty="0">
                <a:latin typeface="Times New Roman"/>
                <a:cs typeface="Times New Roman"/>
              </a:rPr>
              <a:t>tuoi fratelli;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amano </a:t>
            </a:r>
            <a:r>
              <a:rPr sz="1200" dirty="0">
                <a:latin typeface="Times New Roman"/>
                <a:cs typeface="Times New Roman"/>
              </a:rPr>
              <a:t>tutti. </a:t>
            </a:r>
            <a:r>
              <a:rPr sz="1200" spc="-5" dirty="0">
                <a:latin typeface="Times New Roman"/>
                <a:cs typeface="Times New Roman"/>
              </a:rPr>
              <a:t>(E tutti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dieci manifestarono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assenso alle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(1958.1) 181:2.14 </a:t>
            </a:r>
            <a:r>
              <a:rPr sz="1200" spc="-5" dirty="0">
                <a:latin typeface="Times New Roman"/>
                <a:cs typeface="Times New Roman"/>
              </a:rPr>
              <a:t>“Levi,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preoccupazioni,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rifornire la </a:t>
            </a:r>
            <a:r>
              <a:rPr sz="1200" spc="-5" dirty="0">
                <a:latin typeface="Times New Roman"/>
                <a:cs typeface="Times New Roman"/>
              </a:rPr>
              <a:t>tesoreria che </a:t>
            </a:r>
            <a:r>
              <a:rPr sz="1200" dirty="0">
                <a:latin typeface="Times New Roman"/>
                <a:cs typeface="Times New Roman"/>
              </a:rPr>
              <a:t>i tuoi fratelli  non </a:t>
            </a:r>
            <a:r>
              <a:rPr sz="1200" spc="-5" dirty="0">
                <a:latin typeface="Times New Roman"/>
                <a:cs typeface="Times New Roman"/>
              </a:rPr>
              <a:t>sanno,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contento </a:t>
            </a:r>
            <a:r>
              <a:rPr sz="1200" spc="-5" dirty="0">
                <a:latin typeface="Times New Roman"/>
                <a:cs typeface="Times New Roman"/>
              </a:rPr>
              <a:t>che, sebbene colui che portava </a:t>
            </a:r>
            <a:r>
              <a:rPr sz="1200" dirty="0">
                <a:latin typeface="Times New Roman"/>
                <a:cs typeface="Times New Roman"/>
              </a:rPr>
              <a:t>la borsa </a:t>
            </a:r>
            <a:r>
              <a:rPr sz="1200" spc="-5" dirty="0">
                <a:latin typeface="Times New Roman"/>
                <a:cs typeface="Times New Roman"/>
              </a:rPr>
              <a:t>sia assente, l’ambasciatore </a:t>
            </a:r>
            <a:r>
              <a:rPr sz="1200" dirty="0">
                <a:latin typeface="Times New Roman"/>
                <a:cs typeface="Times New Roman"/>
              </a:rPr>
              <a:t>pubblicano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qui alla mia riunione  di addio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del regno.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prego </a:t>
            </a:r>
            <a:r>
              <a:rPr sz="1200" dirty="0">
                <a:latin typeface="Times New Roman"/>
                <a:cs typeface="Times New Roman"/>
              </a:rPr>
              <a:t>affinché tu </a:t>
            </a:r>
            <a:r>
              <a:rPr sz="1200" spc="-5" dirty="0">
                <a:latin typeface="Times New Roman"/>
                <a:cs typeface="Times New Roman"/>
              </a:rPr>
              <a:t>possa discernere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 mio </a:t>
            </a:r>
            <a:r>
              <a:rPr sz="1200" spc="-5" dirty="0">
                <a:latin typeface="Times New Roman"/>
                <a:cs typeface="Times New Roman"/>
              </a:rPr>
              <a:t>insegnamento con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dello  spirito.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verrà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cuore, seguilo </a:t>
            </a:r>
            <a:r>
              <a:rPr sz="1200" dirty="0">
                <a:latin typeface="Times New Roman"/>
                <a:cs typeface="Times New Roman"/>
              </a:rPr>
              <a:t>dove ti </a:t>
            </a:r>
            <a:r>
              <a:rPr sz="1200" spc="-5" dirty="0">
                <a:latin typeface="Times New Roman"/>
                <a:cs typeface="Times New Roman"/>
              </a:rPr>
              <a:t>condurrà </a:t>
            </a:r>
            <a:r>
              <a:rPr sz="1200" dirty="0">
                <a:latin typeface="Times New Roman"/>
                <a:cs typeface="Times New Roman"/>
              </a:rPr>
              <a:t>e fa vedere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intero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784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35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(1378.6) 125:1.4 </a:t>
            </a:r>
            <a:r>
              <a:rPr sz="1200" spc="-5" dirty="0">
                <a:latin typeface="Times New Roman"/>
                <a:cs typeface="Times New Roman"/>
              </a:rPr>
              <a:t>Essi scesero </a:t>
            </a:r>
            <a:r>
              <a:rPr sz="1200" dirty="0">
                <a:latin typeface="Times New Roman"/>
                <a:cs typeface="Times New Roman"/>
              </a:rPr>
              <a:t>poi nel </a:t>
            </a:r>
            <a:r>
              <a:rPr sz="1200" spc="-5" dirty="0">
                <a:latin typeface="Times New Roman"/>
                <a:cs typeface="Times New Roman"/>
              </a:rPr>
              <a:t>cortile dei </a:t>
            </a:r>
            <a:r>
              <a:rPr sz="1200" dirty="0">
                <a:latin typeface="Times New Roman"/>
                <a:cs typeface="Times New Roman"/>
              </a:rPr>
              <a:t>sacerdoti sotto il bordo di </a:t>
            </a:r>
            <a:r>
              <a:rPr sz="1200" spc="-5" dirty="0">
                <a:latin typeface="Times New Roman"/>
                <a:cs typeface="Times New Roman"/>
              </a:rPr>
              <a:t>pietra davanti al Tempio,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c’era l’altare, </a:t>
            </a:r>
            <a:r>
              <a:rPr sz="1200" dirty="0">
                <a:latin typeface="Times New Roman"/>
                <a:cs typeface="Times New Roman"/>
              </a:rPr>
              <a:t>per osservare  </a:t>
            </a:r>
            <a:r>
              <a:rPr sz="1200" spc="-5" dirty="0">
                <a:latin typeface="Times New Roman"/>
                <a:cs typeface="Times New Roman"/>
              </a:rPr>
              <a:t>l’uccisione dei branchi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lavaggio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sangue dalle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dei sacerdoti sacrificatori alla fontana </a:t>
            </a:r>
            <a:r>
              <a:rPr sz="1200" dirty="0">
                <a:latin typeface="Times New Roman"/>
                <a:cs typeface="Times New Roman"/>
              </a:rPr>
              <a:t>di bronzo.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pavimento macchiato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imbrattate </a:t>
            </a:r>
            <a:r>
              <a:rPr sz="1200" dirty="0">
                <a:latin typeface="Times New Roman"/>
                <a:cs typeface="Times New Roman"/>
              </a:rPr>
              <a:t>di sangue </a:t>
            </a:r>
            <a:r>
              <a:rPr sz="1200" spc="-5" dirty="0">
                <a:latin typeface="Times New Roman"/>
                <a:cs typeface="Times New Roman"/>
              </a:rPr>
              <a:t>dei sacerdoti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urla degli animali </a:t>
            </a:r>
            <a:r>
              <a:rPr sz="1200" dirty="0">
                <a:latin typeface="Times New Roman"/>
                <a:cs typeface="Times New Roman"/>
              </a:rPr>
              <a:t>morenti </a:t>
            </a:r>
            <a:r>
              <a:rPr sz="1200" spc="-5" dirty="0">
                <a:latin typeface="Times New Roman"/>
                <a:cs typeface="Times New Roman"/>
              </a:rPr>
              <a:t>superarono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limite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511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sopportazione di </a:t>
            </a:r>
            <a:r>
              <a:rPr sz="1200" spc="-5" dirty="0">
                <a:latin typeface="Times New Roman"/>
                <a:cs typeface="Times New Roman"/>
              </a:rPr>
              <a:t>questo giovane amante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natura. Questo terribile spettacolo disgustò questo </a:t>
            </a:r>
            <a:r>
              <a:rPr sz="1200" spc="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Nazaret; egli si attaccò  al braccio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supplicò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condurlo via. Essi riattraversarono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cortile dei Gentili, </a:t>
            </a:r>
            <a:r>
              <a:rPr sz="1200" dirty="0">
                <a:latin typeface="Times New Roman"/>
                <a:cs typeface="Times New Roman"/>
              </a:rPr>
              <a:t>e persino le </a:t>
            </a:r>
            <a:r>
              <a:rPr sz="1200" spc="-5" dirty="0">
                <a:latin typeface="Times New Roman"/>
                <a:cs typeface="Times New Roman"/>
              </a:rPr>
              <a:t>risa </a:t>
            </a:r>
            <a:r>
              <a:rPr sz="1200" dirty="0">
                <a:latin typeface="Times New Roman"/>
                <a:cs typeface="Times New Roman"/>
              </a:rPr>
              <a:t>sguaiate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motteggi </a:t>
            </a:r>
            <a:r>
              <a:rPr sz="1200" dirty="0">
                <a:latin typeface="Times New Roman"/>
                <a:cs typeface="Times New Roman"/>
              </a:rPr>
              <a:t>profani che vi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sollievo rispetto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ch’egli </a:t>
            </a:r>
            <a:r>
              <a:rPr sz="1200" dirty="0">
                <a:latin typeface="Times New Roman"/>
                <a:cs typeface="Times New Roman"/>
              </a:rPr>
              <a:t>aveva appena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(1379.1) 125:1.5 </a:t>
            </a:r>
            <a:r>
              <a:rPr sz="1200" spc="-5" dirty="0">
                <a:latin typeface="Times New Roman"/>
                <a:cs typeface="Times New Roman"/>
              </a:rPr>
              <a:t>Giuseppe vide come suo figlio fosse disgustato dalla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riti </a:t>
            </a:r>
            <a:r>
              <a:rPr sz="1200" spc="-5" dirty="0">
                <a:latin typeface="Times New Roman"/>
                <a:cs typeface="Times New Roman"/>
              </a:rPr>
              <a:t>del Tempio </a:t>
            </a:r>
            <a:r>
              <a:rPr sz="1200" dirty="0">
                <a:latin typeface="Times New Roman"/>
                <a:cs typeface="Times New Roman"/>
              </a:rPr>
              <a:t>e lo condusse </a:t>
            </a:r>
            <a:r>
              <a:rPr sz="1200" spc="-5" dirty="0">
                <a:latin typeface="Times New Roman"/>
                <a:cs typeface="Times New Roman"/>
              </a:rPr>
              <a:t>saggiamente </a:t>
            </a:r>
            <a:r>
              <a:rPr sz="1200" dirty="0">
                <a:latin typeface="Times New Roman"/>
                <a:cs typeface="Times New Roman"/>
              </a:rPr>
              <a:t>a vedere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“porta della </a:t>
            </a:r>
            <a:r>
              <a:rPr sz="1200" dirty="0">
                <a:latin typeface="Times New Roman"/>
                <a:cs typeface="Times New Roman"/>
              </a:rPr>
              <a:t>bellezza”, la </a:t>
            </a:r>
            <a:r>
              <a:rPr sz="1200" spc="-5" dirty="0">
                <a:latin typeface="Times New Roman"/>
                <a:cs typeface="Times New Roman"/>
              </a:rPr>
              <a:t>porta artistica </a:t>
            </a:r>
            <a:r>
              <a:rPr sz="1200" dirty="0">
                <a:latin typeface="Times New Roman"/>
                <a:cs typeface="Times New Roman"/>
              </a:rPr>
              <a:t>fatta di bronzo </a:t>
            </a:r>
            <a:r>
              <a:rPr sz="1200" spc="-5" dirty="0">
                <a:latin typeface="Times New Roman"/>
                <a:cs typeface="Times New Roman"/>
              </a:rPr>
              <a:t>corinzio.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ne aveva </a:t>
            </a:r>
            <a:r>
              <a:rPr sz="1200" spc="-5" dirty="0">
                <a:latin typeface="Times New Roman"/>
                <a:cs typeface="Times New Roman"/>
              </a:rPr>
              <a:t>avuto abbastanza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prima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  Tempio.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tornarono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Maria nel </a:t>
            </a:r>
            <a:r>
              <a:rPr sz="1200" dirty="0">
                <a:latin typeface="Times New Roman"/>
                <a:cs typeface="Times New Roman"/>
              </a:rPr>
              <a:t>cortile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e camminarono </a:t>
            </a:r>
            <a:r>
              <a:rPr sz="1200" spc="-5" dirty="0">
                <a:latin typeface="Times New Roman"/>
                <a:cs typeface="Times New Roman"/>
              </a:rPr>
              <a:t>per un’ora all’aria </a:t>
            </a:r>
            <a:r>
              <a:rPr sz="1200" dirty="0">
                <a:latin typeface="Times New Roman"/>
                <a:cs typeface="Times New Roman"/>
              </a:rPr>
              <a:t>aperta </a:t>
            </a:r>
            <a:r>
              <a:rPr sz="1200" spc="-5" dirty="0">
                <a:latin typeface="Times New Roman"/>
                <a:cs typeface="Times New Roman"/>
              </a:rPr>
              <a:t>lontano dalla folla  guardando </a:t>
            </a:r>
            <a:r>
              <a:rPr sz="1200" dirty="0">
                <a:latin typeface="Times New Roman"/>
                <a:cs typeface="Times New Roman"/>
              </a:rPr>
              <a:t>il palazzo di </a:t>
            </a:r>
            <a:r>
              <a:rPr sz="1200" spc="-5" dirty="0">
                <a:latin typeface="Times New Roman"/>
                <a:cs typeface="Times New Roman"/>
              </a:rPr>
              <a:t>Asmoneo, l’imponente </a:t>
            </a:r>
            <a:r>
              <a:rPr sz="1200" dirty="0">
                <a:latin typeface="Times New Roman"/>
                <a:cs typeface="Times New Roman"/>
              </a:rPr>
              <a:t>abitazione di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torre delle guardie romane. Durante questa </a:t>
            </a:r>
            <a:r>
              <a:rPr sz="1200" dirty="0">
                <a:latin typeface="Times New Roman"/>
                <a:cs typeface="Times New Roman"/>
              </a:rPr>
              <a:t>passeggiata  </a:t>
            </a:r>
            <a:r>
              <a:rPr sz="1200" spc="-5" dirty="0">
                <a:latin typeface="Times New Roman"/>
                <a:cs typeface="Times New Roman"/>
              </a:rPr>
              <a:t>Giuseppe spiegò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avevano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assistere ai sacrifici </a:t>
            </a:r>
            <a:r>
              <a:rPr sz="1200" dirty="0">
                <a:latin typeface="Times New Roman"/>
                <a:cs typeface="Times New Roman"/>
              </a:rPr>
              <a:t>quotidiani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Tempio, e  </a:t>
            </a:r>
            <a:r>
              <a:rPr sz="1200" spc="-5" dirty="0">
                <a:latin typeface="Times New Roman"/>
                <a:cs typeface="Times New Roman"/>
              </a:rPr>
              <a:t>che gli abitanti della </a:t>
            </a:r>
            <a:r>
              <a:rPr sz="1200" dirty="0">
                <a:latin typeface="Times New Roman"/>
                <a:cs typeface="Times New Roman"/>
              </a:rPr>
              <a:t>Galilea </a:t>
            </a:r>
            <a:r>
              <a:rPr sz="1200" spc="-5" dirty="0">
                <a:latin typeface="Times New Roman"/>
                <a:cs typeface="Times New Roman"/>
              </a:rPr>
              <a:t>ci venivano solo </a:t>
            </a:r>
            <a:r>
              <a:rPr sz="1200" dirty="0">
                <a:latin typeface="Times New Roman"/>
                <a:cs typeface="Times New Roman"/>
              </a:rPr>
              <a:t>tre volte </a:t>
            </a:r>
            <a:r>
              <a:rPr sz="1200" spc="-5" dirty="0">
                <a:latin typeface="Times New Roman"/>
                <a:cs typeface="Times New Roman"/>
              </a:rPr>
              <a:t>all’anno per partecipare al culto: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Pasqua, alla festa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Pentecoste (sette  settimane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Pasqua)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Tabernacoli in </a:t>
            </a:r>
            <a:r>
              <a:rPr sz="1200" spc="-5" dirty="0">
                <a:latin typeface="Times New Roman"/>
                <a:cs typeface="Times New Roman"/>
              </a:rPr>
              <a:t>ottobre. Queste </a:t>
            </a:r>
            <a:r>
              <a:rPr sz="1200" dirty="0">
                <a:latin typeface="Times New Roman"/>
                <a:cs typeface="Times New Roman"/>
              </a:rPr>
              <a:t>feste </a:t>
            </a:r>
            <a:r>
              <a:rPr sz="1200" spc="-5" dirty="0">
                <a:latin typeface="Times New Roman"/>
                <a:cs typeface="Times New Roman"/>
              </a:rPr>
              <a:t>erano state </a:t>
            </a:r>
            <a:r>
              <a:rPr sz="1200" dirty="0">
                <a:latin typeface="Times New Roman"/>
                <a:cs typeface="Times New Roman"/>
              </a:rPr>
              <a:t>istituite da </a:t>
            </a:r>
            <a:r>
              <a:rPr sz="1200" spc="-5" dirty="0">
                <a:latin typeface="Times New Roman"/>
                <a:cs typeface="Times New Roman"/>
              </a:rPr>
              <a:t>Mosè. Essi </a:t>
            </a:r>
            <a:r>
              <a:rPr sz="1200" dirty="0">
                <a:latin typeface="Times New Roman"/>
                <a:cs typeface="Times New Roman"/>
              </a:rPr>
              <a:t>discussero poi delle  due ultime </a:t>
            </a:r>
            <a:r>
              <a:rPr sz="1200" spc="-5" dirty="0">
                <a:latin typeface="Times New Roman"/>
                <a:cs typeface="Times New Roman"/>
              </a:rPr>
              <a:t>feste </a:t>
            </a:r>
            <a:r>
              <a:rPr sz="1200" dirty="0">
                <a:latin typeface="Times New Roman"/>
                <a:cs typeface="Times New Roman"/>
              </a:rPr>
              <a:t>stabilite, </a:t>
            </a:r>
            <a:r>
              <a:rPr sz="1200" spc="-5" dirty="0">
                <a:latin typeface="Times New Roman"/>
                <a:cs typeface="Times New Roman"/>
              </a:rPr>
              <a:t>quella della Dedicazione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Purim. </a:t>
            </a:r>
            <a:r>
              <a:rPr sz="1200" spc="-5" dirty="0">
                <a:latin typeface="Times New Roman"/>
                <a:cs typeface="Times New Roman"/>
              </a:rPr>
              <a:t>Dopodiché tornarono al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alloggio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prepararono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celebrazione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Gesù e 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Pasqua</a:t>
            </a:r>
            <a:endParaRPr sz="1600">
              <a:latin typeface="Times New Roman"/>
              <a:cs typeface="Times New Roman"/>
            </a:endParaRPr>
          </a:p>
          <a:p>
            <a:pPr marL="63500" marR="1530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(1379.2) 125:2.1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furono </a:t>
            </a:r>
            <a:r>
              <a:rPr sz="1200" dirty="0">
                <a:latin typeface="Times New Roman"/>
                <a:cs typeface="Times New Roman"/>
              </a:rPr>
              <a:t>ospiti 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Simone di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dirty="0">
                <a:latin typeface="Times New Roman"/>
                <a:cs typeface="Times New Roman"/>
              </a:rPr>
              <a:t>o associate </a:t>
            </a:r>
            <a:r>
              <a:rPr sz="1200" spc="-5" dirty="0">
                <a:latin typeface="Times New Roman"/>
                <a:cs typeface="Times New Roman"/>
              </a:rPr>
              <a:t>ad essa,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celebrazione  della Pasqua, avendo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acquistato l’agnello pasquale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compagnia. </a:t>
            </a:r>
            <a:r>
              <a:rPr sz="1200" dirty="0">
                <a:latin typeface="Times New Roman"/>
                <a:cs typeface="Times New Roman"/>
              </a:rPr>
              <a:t>Era il massacro di questi </a:t>
            </a:r>
            <a:r>
              <a:rPr sz="1200" spc="-5" dirty="0">
                <a:latin typeface="Times New Roman"/>
                <a:cs typeface="Times New Roman"/>
              </a:rPr>
              <a:t>agnelli </a:t>
            </a:r>
            <a:r>
              <a:rPr sz="1200" dirty="0">
                <a:latin typeface="Times New Roman"/>
                <a:cs typeface="Times New Roman"/>
              </a:rPr>
              <a:t>in numero </a:t>
            </a:r>
            <a:r>
              <a:rPr sz="1200" spc="-5" dirty="0">
                <a:latin typeface="Times New Roman"/>
                <a:cs typeface="Times New Roman"/>
              </a:rPr>
              <a:t>così  enorme </a:t>
            </a:r>
            <a:r>
              <a:rPr sz="1200" dirty="0">
                <a:latin typeface="Times New Roman"/>
                <a:cs typeface="Times New Roman"/>
              </a:rPr>
              <a:t>che aveva talmente </a:t>
            </a:r>
            <a:r>
              <a:rPr sz="1200" spc="-5" dirty="0">
                <a:latin typeface="Times New Roman"/>
                <a:cs typeface="Times New Roman"/>
              </a:rPr>
              <a:t>colpito Gesù 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visita al Tempio.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previsto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consumare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persuase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genitori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l’invito di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Betania.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4195" cy="38912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2953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esattore </a:t>
            </a:r>
            <a:r>
              <a:rPr sz="1200" dirty="0">
                <a:latin typeface="Times New Roman"/>
                <a:cs typeface="Times New Roman"/>
              </a:rPr>
              <a:t>d’imposte odiato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osato seguire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 Fin </a:t>
            </a:r>
            <a:r>
              <a:rPr sz="1200" dirty="0">
                <a:latin typeface="Times New Roman"/>
                <a:cs typeface="Times New Roman"/>
              </a:rPr>
              <a:t>dall’inizio, </a:t>
            </a:r>
            <a:r>
              <a:rPr sz="1200" spc="-10" dirty="0">
                <a:latin typeface="Times New Roman"/>
                <a:cs typeface="Times New Roman"/>
              </a:rPr>
              <a:t>Levi, </a:t>
            </a:r>
            <a:r>
              <a:rPr sz="1200" dirty="0">
                <a:latin typeface="Times New Roman"/>
                <a:cs typeface="Times New Roman"/>
              </a:rPr>
              <a:t>io ti ho </a:t>
            </a:r>
            <a:r>
              <a:rPr sz="1200" spc="-5" dirty="0">
                <a:latin typeface="Times New Roman"/>
                <a:cs typeface="Times New Roman"/>
              </a:rPr>
              <a:t>amato come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altri Galilei. Sapendo allora così </a:t>
            </a:r>
            <a:r>
              <a:rPr sz="1200" dirty="0">
                <a:latin typeface="Times New Roman"/>
                <a:cs typeface="Times New Roman"/>
              </a:rPr>
              <a:t>bene che né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né il Figlio fanno 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bada di non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distinzioni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diverranno </a:t>
            </a:r>
            <a:r>
              <a:rPr sz="1200" spc="-5" dirty="0">
                <a:latin typeface="Times New Roman"/>
                <a:cs typeface="Times New Roman"/>
              </a:rPr>
              <a:t>credenti al </a:t>
            </a:r>
            <a:r>
              <a:rPr sz="1200" dirty="0">
                <a:latin typeface="Times New Roman"/>
                <a:cs typeface="Times New Roman"/>
              </a:rPr>
              <a:t>vangelo </a:t>
            </a:r>
            <a:r>
              <a:rPr sz="1200" spc="-5" dirty="0">
                <a:latin typeface="Times New Roman"/>
                <a:cs typeface="Times New Roman"/>
              </a:rPr>
              <a:t>grazie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ministero.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 Matteo, consacra </a:t>
            </a:r>
            <a:r>
              <a:rPr sz="1200" dirty="0">
                <a:latin typeface="Times New Roman"/>
                <a:cs typeface="Times New Roman"/>
              </a:rPr>
              <a:t>tutta la tua vita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di servizio 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eccezione di </a:t>
            </a:r>
            <a:r>
              <a:rPr sz="1200" spc="-5" dirty="0">
                <a:latin typeface="Times New Roman"/>
                <a:cs typeface="Times New Roman"/>
              </a:rPr>
              <a:t>persone;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agli occhi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comunità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uguali,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(1958.2) 181:2.15 </a:t>
            </a:r>
            <a:r>
              <a:rPr sz="1200" spc="-1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 andò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Giacomo Zebedeo, che </a:t>
            </a:r>
            <a:r>
              <a:rPr sz="1200" dirty="0">
                <a:latin typeface="Times New Roman"/>
                <a:cs typeface="Times New Roman"/>
              </a:rPr>
              <a:t>stette 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in silenzio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rivolgeva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dicendo:  “Giacomo, </a:t>
            </a:r>
            <a:r>
              <a:rPr sz="1200" dirty="0">
                <a:latin typeface="Times New Roman"/>
                <a:cs typeface="Times New Roman"/>
              </a:rPr>
              <a:t>quando tu e tuo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venuti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da me </a:t>
            </a:r>
            <a:r>
              <a:rPr sz="1200" spc="-5" dirty="0">
                <a:latin typeface="Times New Roman"/>
                <a:cs typeface="Times New Roman"/>
              </a:rPr>
              <a:t>per chiedere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preferiti negli onori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ed  </a:t>
            </a:r>
            <a:r>
              <a:rPr sz="1200" dirty="0">
                <a:latin typeface="Times New Roman"/>
                <a:cs typeface="Times New Roman"/>
              </a:rPr>
              <a:t>io vi ho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spettava </a:t>
            </a:r>
            <a:r>
              <a:rPr sz="1200" spc="-5" dirty="0">
                <a:latin typeface="Times New Roman"/>
                <a:cs typeface="Times New Roman"/>
              </a:rPr>
              <a:t>al Padre </a:t>
            </a:r>
            <a:r>
              <a:rPr sz="1200" dirty="0">
                <a:latin typeface="Times New Roman"/>
                <a:cs typeface="Times New Roman"/>
              </a:rPr>
              <a:t>dispensare tali </a:t>
            </a:r>
            <a:r>
              <a:rPr sz="1200" spc="-5" dirty="0">
                <a:latin typeface="Times New Roman"/>
                <a:cs typeface="Times New Roman"/>
              </a:rPr>
              <a:t>onori,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chiesto se eravate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bere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coppa, ed entrambi </a:t>
            </a:r>
            <a:r>
              <a:rPr sz="1200" dirty="0">
                <a:latin typeface="Times New Roman"/>
                <a:cs typeface="Times New Roman"/>
              </a:rPr>
              <a:t>avete  risposto di </a:t>
            </a:r>
            <a:r>
              <a:rPr sz="1200" spc="-5" dirty="0">
                <a:latin typeface="Times New Roman"/>
                <a:cs typeface="Times New Roman"/>
              </a:rPr>
              <a:t>sì. Anche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eravate capaci </a:t>
            </a:r>
            <a:r>
              <a:rPr sz="1200" dirty="0">
                <a:latin typeface="Times New Roman"/>
                <a:cs typeface="Times New Roman"/>
              </a:rPr>
              <a:t>allora e </a:t>
            </a:r>
            <a:r>
              <a:rPr sz="1200" spc="-5" dirty="0">
                <a:latin typeface="Times New Roman"/>
                <a:cs typeface="Times New Roman"/>
              </a:rPr>
              <a:t>se non siete capaci </a:t>
            </a:r>
            <a:r>
              <a:rPr sz="1200" dirty="0">
                <a:latin typeface="Times New Roman"/>
                <a:cs typeface="Times New Roman"/>
              </a:rPr>
              <a:t>ora, </a:t>
            </a:r>
            <a:r>
              <a:rPr sz="1200" spc="-5" dirty="0">
                <a:latin typeface="Times New Roman"/>
                <a:cs typeface="Times New Roman"/>
              </a:rPr>
              <a:t>sarete presto </a:t>
            </a:r>
            <a:r>
              <a:rPr sz="1200" spc="5" dirty="0">
                <a:latin typeface="Times New Roman"/>
                <a:cs typeface="Times New Roman"/>
              </a:rPr>
              <a:t>pronti </a:t>
            </a:r>
            <a:r>
              <a:rPr sz="1200" dirty="0">
                <a:latin typeface="Times New Roman"/>
                <a:cs typeface="Times New Roman"/>
              </a:rPr>
              <a:t>per un tale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grazie</a:t>
            </a:r>
            <a:endParaRPr sz="1200">
              <a:latin typeface="Times New Roman"/>
              <a:cs typeface="Times New Roman"/>
            </a:endParaRPr>
          </a:p>
          <a:p>
            <a:pPr marL="50800" marR="98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all’esperienza </a:t>
            </a:r>
            <a:r>
              <a:rPr sz="1200" dirty="0">
                <a:latin typeface="Times New Roman"/>
                <a:cs typeface="Times New Roman"/>
              </a:rPr>
              <a:t>per la quale </a:t>
            </a:r>
            <a:r>
              <a:rPr sz="1200" spc="-5" dirty="0">
                <a:latin typeface="Times New Roman"/>
                <a:cs typeface="Times New Roman"/>
              </a:rPr>
              <a:t>state per passare. </a:t>
            </a:r>
            <a:r>
              <a:rPr sz="1200" dirty="0">
                <a:latin typeface="Times New Roman"/>
                <a:cs typeface="Times New Roman"/>
              </a:rPr>
              <a:t>Con tale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tu hai irritato i 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in quel </a:t>
            </a:r>
            <a:r>
              <a:rPr sz="1200" spc="-5" dirty="0">
                <a:latin typeface="Times New Roman"/>
                <a:cs typeface="Times New Roman"/>
              </a:rPr>
              <a:t>momento.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hanno già  interamente perdonato,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faranno </a:t>
            </a:r>
            <a:r>
              <a:rPr sz="1200" dirty="0">
                <a:latin typeface="Times New Roman"/>
                <a:cs typeface="Times New Roman"/>
              </a:rPr>
              <a:t>quando ti </a:t>
            </a:r>
            <a:r>
              <a:rPr sz="1200" spc="-5" dirty="0">
                <a:latin typeface="Times New Roman"/>
                <a:cs typeface="Times New Roman"/>
              </a:rPr>
              <a:t>vedranno bere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coppa. </a:t>
            </a:r>
            <a:r>
              <a:rPr sz="1200" dirty="0">
                <a:latin typeface="Times New Roman"/>
                <a:cs typeface="Times New Roman"/>
              </a:rPr>
              <a:t>Che il tuo ministero </a:t>
            </a:r>
            <a:r>
              <a:rPr sz="1200" spc="-5" dirty="0">
                <a:latin typeface="Times New Roman"/>
                <a:cs typeface="Times New Roman"/>
              </a:rPr>
              <a:t>sia lungo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breve, </a:t>
            </a:r>
            <a:r>
              <a:rPr sz="1200" dirty="0">
                <a:latin typeface="Times New Roman"/>
                <a:cs typeface="Times New Roman"/>
              </a:rPr>
              <a:t>mantieni calma la  tua </a:t>
            </a:r>
            <a:r>
              <a:rPr sz="1200" spc="-5" dirty="0">
                <a:latin typeface="Times New Roman"/>
                <a:cs typeface="Times New Roman"/>
              </a:rPr>
              <a:t>anima. Quando </a:t>
            </a:r>
            <a:r>
              <a:rPr sz="1200" dirty="0">
                <a:latin typeface="Times New Roman"/>
                <a:cs typeface="Times New Roman"/>
              </a:rPr>
              <a:t>verrà il nuovo </a:t>
            </a:r>
            <a:r>
              <a:rPr sz="1200" spc="-5" dirty="0">
                <a:latin typeface="Times New Roman"/>
                <a:cs typeface="Times New Roman"/>
              </a:rPr>
              <a:t>maestro, lascia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t’insegni l’equilibrio della compassione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tolleranza </a:t>
            </a:r>
            <a:r>
              <a:rPr sz="1200" dirty="0">
                <a:latin typeface="Times New Roman"/>
                <a:cs typeface="Times New Roman"/>
              </a:rPr>
              <a:t>affettuosa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50800" marR="276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nasce dalla </a:t>
            </a:r>
            <a:r>
              <a:rPr sz="1200" dirty="0">
                <a:latin typeface="Times New Roman"/>
                <a:cs typeface="Times New Roman"/>
              </a:rPr>
              <a:t>sublime fiducia in me e </a:t>
            </a:r>
            <a:r>
              <a:rPr sz="1200" spc="-5" dirty="0">
                <a:latin typeface="Times New Roman"/>
                <a:cs typeface="Times New Roman"/>
              </a:rPr>
              <a:t>dalla perfetta </a:t>
            </a:r>
            <a:r>
              <a:rPr sz="1200" dirty="0">
                <a:latin typeface="Times New Roman"/>
                <a:cs typeface="Times New Roman"/>
              </a:rPr>
              <a:t>sottomissione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Consacra la tua vita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dimostrazione di  </a:t>
            </a:r>
            <a:r>
              <a:rPr sz="1200" spc="-5" dirty="0">
                <a:latin typeface="Times New Roman"/>
                <a:cs typeface="Times New Roman"/>
              </a:rPr>
              <a:t>quell’affetto </a:t>
            </a:r>
            <a:r>
              <a:rPr sz="1200" dirty="0">
                <a:latin typeface="Times New Roman"/>
                <a:cs typeface="Times New Roman"/>
              </a:rPr>
              <a:t>umano congiunto </a:t>
            </a:r>
            <a:r>
              <a:rPr sz="1200" spc="-5" dirty="0">
                <a:latin typeface="Times New Roman"/>
                <a:cs typeface="Times New Roman"/>
              </a:rPr>
              <a:t>alla dignità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 discepolo </a:t>
            </a:r>
            <a:r>
              <a:rPr sz="1200" dirty="0">
                <a:latin typeface="Times New Roman"/>
                <a:cs typeface="Times New Roman"/>
              </a:rPr>
              <a:t>che conosce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crede nel </a:t>
            </a:r>
            <a:r>
              <a:rPr sz="1200" dirty="0">
                <a:latin typeface="Times New Roman"/>
                <a:cs typeface="Times New Roman"/>
              </a:rPr>
              <a:t>Figlio. E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spc="5" dirty="0">
                <a:latin typeface="Times New Roman"/>
                <a:cs typeface="Times New Roman"/>
              </a:rPr>
              <a:t>vivono  </a:t>
            </a:r>
            <a:r>
              <a:rPr sz="1200" spc="-5" dirty="0">
                <a:latin typeface="Times New Roman"/>
                <a:cs typeface="Times New Roman"/>
              </a:rPr>
              <a:t>così riveleranno </a:t>
            </a:r>
            <a:r>
              <a:rPr sz="1200" dirty="0">
                <a:latin typeface="Times New Roman"/>
                <a:cs typeface="Times New Roman"/>
              </a:rPr>
              <a:t>il vangelo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morire. </a:t>
            </a:r>
            <a:r>
              <a:rPr sz="1200" dirty="0">
                <a:latin typeface="Times New Roman"/>
                <a:cs typeface="Times New Roman"/>
              </a:rPr>
              <a:t>Tu e tuo fratello </a:t>
            </a:r>
            <a:r>
              <a:rPr sz="1200" spc="-5" dirty="0">
                <a:latin typeface="Times New Roman"/>
                <a:cs typeface="Times New Roman"/>
              </a:rPr>
              <a:t>Giovanni seguirete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diverse, ed </a:t>
            </a:r>
            <a:r>
              <a:rPr sz="1200" dirty="0">
                <a:latin typeface="Times New Roman"/>
                <a:cs typeface="Times New Roman"/>
              </a:rPr>
              <a:t>uno di voi potrà  </a:t>
            </a:r>
            <a:r>
              <a:rPr sz="1200" spc="-5" dirty="0">
                <a:latin typeface="Times New Roman"/>
                <a:cs typeface="Times New Roman"/>
              </a:rPr>
              <a:t>sedere 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 regno eterno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dell’altro. Ti aiuterebbe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se imparassi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saggezza include il 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coraggio. Dovresti imparare ad accompagnare </a:t>
            </a:r>
            <a:r>
              <a:rPr sz="1200" dirty="0">
                <a:latin typeface="Times New Roman"/>
                <a:cs typeface="Times New Roman"/>
              </a:rPr>
              <a:t>la sagacia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aggressività. Arriveranno quei  momenti supremi </a:t>
            </a:r>
            <a:r>
              <a:rPr sz="1200" dirty="0">
                <a:latin typeface="Times New Roman"/>
                <a:cs typeface="Times New Roman"/>
              </a:rPr>
              <a:t>in cui i </a:t>
            </a:r>
            <a:r>
              <a:rPr sz="1200" spc="-5" dirty="0">
                <a:latin typeface="Times New Roman"/>
                <a:cs typeface="Times New Roman"/>
              </a:rPr>
              <a:t>miei discepoli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vangelo, ma in tutte 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circostanze</a:t>
            </a:r>
            <a:endParaRPr sz="1200">
              <a:latin typeface="Times New Roman"/>
              <a:cs typeface="Times New Roman"/>
            </a:endParaRPr>
          </a:p>
          <a:p>
            <a:pPr marL="50800" marR="1212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ordinarie sarebbe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meglio placare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dei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credenti affinché possiate vivere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predicare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 </a:t>
            </a:r>
            <a:r>
              <a:rPr sz="1200" spc="-5" dirty="0">
                <a:latin typeface="Times New Roman"/>
                <a:cs typeface="Times New Roman"/>
              </a:rPr>
              <a:t>novella. Per quanto </a:t>
            </a:r>
            <a:r>
              <a:rPr sz="1200" dirty="0">
                <a:latin typeface="Times New Roman"/>
                <a:cs typeface="Times New Roman"/>
              </a:rPr>
              <a:t>è in tuo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vivi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affinché </a:t>
            </a:r>
            <a:r>
              <a:rPr sz="1200" dirty="0">
                <a:latin typeface="Times New Roman"/>
                <a:cs typeface="Times New Roman"/>
              </a:rPr>
              <a:t>la tua vita di molti </a:t>
            </a:r>
            <a:r>
              <a:rPr sz="1200" spc="-5" dirty="0">
                <a:latin typeface="Times New Roman"/>
                <a:cs typeface="Times New Roman"/>
              </a:rPr>
              <a:t>anni possa conquistare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5" dirty="0">
                <a:latin typeface="Times New Roman"/>
                <a:cs typeface="Times New Roman"/>
              </a:rPr>
              <a:t>anime </a:t>
            </a:r>
            <a:r>
              <a:rPr sz="1200" spc="-5" dirty="0">
                <a:latin typeface="Times New Roman"/>
                <a:cs typeface="Times New Roman"/>
              </a:rPr>
              <a:t>al regno  celeste.”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1334" cy="3891279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5270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(1958.3) 181:2.16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ebbe </a:t>
            </a:r>
            <a:r>
              <a:rPr sz="1200" dirty="0">
                <a:latin typeface="Times New Roman"/>
                <a:cs typeface="Times New Roman"/>
              </a:rPr>
              <a:t>finito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Giacomo Zebedeo, girò attorno all’estremità della </a:t>
            </a:r>
            <a:r>
              <a:rPr sz="1200" dirty="0">
                <a:latin typeface="Times New Roman"/>
                <a:cs typeface="Times New Roman"/>
              </a:rPr>
              <a:t>tavola dov’era seduto 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guardando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fedele aiutante negli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disse: “Andrea,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5" dirty="0">
                <a:latin typeface="Times New Roman"/>
                <a:cs typeface="Times New Roman"/>
              </a:rPr>
              <a:t>mi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rappresentato </a:t>
            </a:r>
            <a:r>
              <a:rPr sz="1200" dirty="0">
                <a:latin typeface="Times New Roman"/>
                <a:cs typeface="Times New Roman"/>
              </a:rPr>
              <a:t>fedelmente </a:t>
            </a:r>
            <a:r>
              <a:rPr sz="1200" spc="-5" dirty="0">
                <a:latin typeface="Times New Roman"/>
                <a:cs typeface="Times New Roman"/>
              </a:rPr>
              <a:t>come capo </a:t>
            </a:r>
            <a:r>
              <a:rPr sz="1200" dirty="0">
                <a:latin typeface="Times New Roman"/>
                <a:cs typeface="Times New Roman"/>
              </a:rPr>
              <a:t>aggiunto </a:t>
            </a:r>
            <a:r>
              <a:rPr sz="1200" spc="-5" dirty="0">
                <a:latin typeface="Times New Roman"/>
                <a:cs typeface="Times New Roman"/>
              </a:rPr>
              <a:t>degli  ambasciatori del regno celeste. Sebbene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talvolta dubitato ed in </a:t>
            </a:r>
            <a:r>
              <a:rPr sz="1200" spc="-5" dirty="0">
                <a:latin typeface="Times New Roman"/>
                <a:cs typeface="Times New Roman"/>
              </a:rPr>
              <a:t>altri momenti manifestato </a:t>
            </a:r>
            <a:r>
              <a:rPr sz="1200" dirty="0">
                <a:latin typeface="Times New Roman"/>
                <a:cs typeface="Times New Roman"/>
              </a:rPr>
              <a:t>una timidezza </a:t>
            </a:r>
            <a:r>
              <a:rPr sz="1200" spc="-5" dirty="0">
                <a:latin typeface="Times New Roman"/>
                <a:cs typeface="Times New Roman"/>
              </a:rPr>
              <a:t>pericolosa, </a:t>
            </a:r>
            <a:r>
              <a:rPr sz="1200" dirty="0">
                <a:latin typeface="Times New Roman"/>
                <a:cs typeface="Times New Roman"/>
              </a:rPr>
              <a:t>tuttavia  </a:t>
            </a:r>
            <a:r>
              <a:rPr sz="1200" spc="-5" dirty="0">
                <a:latin typeface="Times New Roman"/>
                <a:cs typeface="Times New Roman"/>
              </a:rPr>
              <a:t>sei sempre stato sinceramente giusto ed eminentemente equo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rapporti con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associati. Dopo l’ordinazione </a:t>
            </a:r>
            <a:r>
              <a:rPr sz="1200" dirty="0">
                <a:latin typeface="Times New Roman"/>
                <a:cs typeface="Times New Roman"/>
              </a:rPr>
              <a:t>di te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 </a:t>
            </a:r>
            <a:r>
              <a:rPr sz="1200" spc="-5" dirty="0">
                <a:latin typeface="Times New Roman"/>
                <a:cs typeface="Times New Roman"/>
              </a:rPr>
              <a:t>fratelli come messaggeri del regno,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agito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autonomo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affari amministrativi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ho  </a:t>
            </a:r>
            <a:r>
              <a:rPr sz="1200" spc="-5" dirty="0">
                <a:latin typeface="Times New Roman"/>
                <a:cs typeface="Times New Roman"/>
              </a:rPr>
              <a:t>designato come capo </a:t>
            </a:r>
            <a:r>
              <a:rPr sz="1200" dirty="0">
                <a:latin typeface="Times New Roman"/>
                <a:cs typeface="Times New Roman"/>
              </a:rPr>
              <a:t>aggiunto di questi uomini </a:t>
            </a:r>
            <a:r>
              <a:rPr sz="1200" spc="-5" dirty="0">
                <a:latin typeface="Times New Roman"/>
                <a:cs typeface="Times New Roman"/>
              </a:rPr>
              <a:t>scelti.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nessun’altra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agito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dirigere </a:t>
            </a:r>
            <a:r>
              <a:rPr sz="1200" dirty="0">
                <a:latin typeface="Times New Roman"/>
                <a:cs typeface="Times New Roman"/>
              </a:rPr>
              <a:t>od influenzare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tue  </a:t>
            </a:r>
            <a:r>
              <a:rPr sz="1200" spc="-5" dirty="0">
                <a:latin typeface="Times New Roman"/>
                <a:cs typeface="Times New Roman"/>
              </a:rPr>
              <a:t>decisioni. </a:t>
            </a:r>
            <a:r>
              <a:rPr sz="1200" dirty="0">
                <a:latin typeface="Times New Roman"/>
                <a:cs typeface="Times New Roman"/>
              </a:rPr>
              <a:t>Ed ho </a:t>
            </a:r>
            <a:r>
              <a:rPr sz="1200" spc="-5" dirty="0">
                <a:latin typeface="Times New Roman"/>
                <a:cs typeface="Times New Roman"/>
              </a:rPr>
              <a:t>fatto questo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preparare un </a:t>
            </a:r>
            <a:r>
              <a:rPr sz="1200" spc="-5" dirty="0">
                <a:latin typeface="Times New Roman"/>
                <a:cs typeface="Times New Roman"/>
              </a:rPr>
              <a:t>capo che </a:t>
            </a:r>
            <a:r>
              <a:rPr sz="1200" dirty="0">
                <a:latin typeface="Times New Roman"/>
                <a:cs typeface="Times New Roman"/>
              </a:rPr>
              <a:t>dirigesse tutte le vostre </a:t>
            </a:r>
            <a:r>
              <a:rPr sz="1200" spc="-5" dirty="0">
                <a:latin typeface="Times New Roman"/>
                <a:cs typeface="Times New Roman"/>
              </a:rPr>
              <a:t>successive deliberazioni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50800" marR="177800" algn="just">
              <a:lnSpc>
                <a:spcPct val="954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nell’universo degli universi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sono trattati come </a:t>
            </a:r>
            <a:r>
              <a:rPr sz="1200" dirty="0">
                <a:latin typeface="Times New Roman"/>
                <a:cs typeface="Times New Roman"/>
              </a:rPr>
              <a:t>individui in tutte le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relazioni  spirituali, </a:t>
            </a:r>
            <a:r>
              <a:rPr sz="1200" dirty="0">
                <a:latin typeface="Times New Roman"/>
                <a:cs typeface="Times New Roman"/>
              </a:rPr>
              <a:t>ma in tutte le relazioni 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noi stabiliamo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definito.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regno d’ordine, </a:t>
            </a:r>
            <a:r>
              <a:rPr sz="1200" dirty="0">
                <a:latin typeface="Times New Roman"/>
                <a:cs typeface="Times New Roman"/>
              </a:rPr>
              <a:t>e  dove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in cooperazione due o più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volontà, è </a:t>
            </a:r>
            <a:r>
              <a:rPr sz="1200" spc="-5" dirty="0">
                <a:latin typeface="Times New Roman"/>
                <a:cs typeface="Times New Roman"/>
              </a:rPr>
              <a:t>sempre prevista </a:t>
            </a:r>
            <a:r>
              <a:rPr sz="1200" dirty="0">
                <a:latin typeface="Times New Roman"/>
                <a:cs typeface="Times New Roman"/>
              </a:rPr>
              <a:t>l’autorità di </a:t>
            </a:r>
            <a:r>
              <a:rPr sz="1200" spc="5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(1959.1) 181:2.17 </a:t>
            </a:r>
            <a:r>
              <a:rPr sz="1200" spc="-5" dirty="0">
                <a:latin typeface="Times New Roman"/>
                <a:cs typeface="Times New Roman"/>
              </a:rPr>
              <a:t>“Ed ora, Andrea, </a:t>
            </a:r>
            <a:r>
              <a:rPr sz="1200" dirty="0">
                <a:latin typeface="Times New Roman"/>
                <a:cs typeface="Times New Roman"/>
              </a:rPr>
              <a:t>poiché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dell’autorità che </a:t>
            </a:r>
            <a:r>
              <a:rPr sz="1200" dirty="0">
                <a:latin typeface="Times New Roman"/>
                <a:cs typeface="Times New Roman"/>
              </a:rPr>
              <a:t>ti ho conferito, e poiché hai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in  tale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come mio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personale, e visto che </a:t>
            </a:r>
            <a:r>
              <a:rPr sz="1200" spc="-5" dirty="0">
                <a:latin typeface="Times New Roman"/>
                <a:cs typeface="Times New Roman"/>
              </a:rPr>
              <a:t>sto per lasciarvi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spc="5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sciolgo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responsabilità 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concerne questi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temporali </a:t>
            </a:r>
            <a:r>
              <a:rPr sz="1200" spc="-5" dirty="0">
                <a:latin typeface="Times New Roman"/>
                <a:cs typeface="Times New Roman"/>
              </a:rPr>
              <a:t>ed amministrativi. D’ora </a:t>
            </a:r>
            <a:r>
              <a:rPr sz="1200" dirty="0">
                <a:latin typeface="Times New Roman"/>
                <a:cs typeface="Times New Roman"/>
              </a:rPr>
              <a:t>in poi non </a:t>
            </a:r>
            <a:r>
              <a:rPr sz="1200" spc="-5" dirty="0">
                <a:latin typeface="Times New Roman"/>
                <a:cs typeface="Times New Roman"/>
              </a:rPr>
              <a:t>potrai esercitare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giurisdizione sui </a:t>
            </a:r>
            <a:r>
              <a:rPr sz="1200" dirty="0">
                <a:latin typeface="Times New Roman"/>
                <a:cs typeface="Times New Roman"/>
              </a:rPr>
              <a:t>tuoi 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sei meritato con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capacità come capo </a:t>
            </a:r>
            <a:r>
              <a:rPr sz="1200" dirty="0">
                <a:latin typeface="Times New Roman"/>
                <a:cs typeface="Times New Roman"/>
              </a:rPr>
              <a:t>spirituale, e che i 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quindi riconosceranno  </a:t>
            </a:r>
            <a:r>
              <a:rPr sz="1200" spc="-5" dirty="0">
                <a:latin typeface="Times New Roman"/>
                <a:cs typeface="Times New Roman"/>
              </a:rPr>
              <a:t>liberamente.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momento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potrai esercitare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sui tuoi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a meno 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rimettano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giurisdizione con </a:t>
            </a:r>
            <a:r>
              <a:rPr sz="1200" dirty="0">
                <a:latin typeface="Times New Roman"/>
                <a:cs typeface="Times New Roman"/>
              </a:rPr>
              <a:t>un loro </a:t>
            </a:r>
            <a:r>
              <a:rPr sz="1200" spc="-5" dirty="0">
                <a:latin typeface="Times New Roman"/>
                <a:cs typeface="Times New Roman"/>
              </a:rPr>
              <a:t>atto legislativo formale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tornato dal </a:t>
            </a:r>
            <a:r>
              <a:rPr sz="1200" spc="-5" dirty="0">
                <a:latin typeface="Times New Roman"/>
                <a:cs typeface="Times New Roman"/>
              </a:rPr>
              <a:t>Padre. Ma </a:t>
            </a:r>
            <a:r>
              <a:rPr sz="1200" dirty="0">
                <a:latin typeface="Times New Roman"/>
                <a:cs typeface="Times New Roman"/>
              </a:rPr>
              <a:t>questa liberazione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responsabilità di  </a:t>
            </a:r>
            <a:r>
              <a:rPr sz="1200" spc="-5" dirty="0">
                <a:latin typeface="Times New Roman"/>
                <a:cs typeface="Times New Roman"/>
              </a:rPr>
              <a:t>capo amministrativo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non sminuisce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la tua </a:t>
            </a:r>
            <a:r>
              <a:rPr sz="1200" spc="-5" dirty="0">
                <a:latin typeface="Times New Roman"/>
                <a:cs typeface="Times New Roman"/>
              </a:rPr>
              <a:t>responsabilità morale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in tuo </a:t>
            </a:r>
            <a:r>
              <a:rPr sz="1200" spc="-5" dirty="0">
                <a:latin typeface="Times New Roman"/>
                <a:cs typeface="Times New Roman"/>
              </a:rPr>
              <a:t>potere per  tenere </a:t>
            </a:r>
            <a:r>
              <a:rPr sz="1200" dirty="0">
                <a:latin typeface="Times New Roman"/>
                <a:cs typeface="Times New Roman"/>
              </a:rPr>
              <a:t>uniti i tuoi </a:t>
            </a:r>
            <a:r>
              <a:rPr sz="1200" spc="-5" dirty="0">
                <a:latin typeface="Times New Roman"/>
                <a:cs typeface="Times New Roman"/>
              </a:rPr>
              <a:t>fratelli con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ferma ed amorevole 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ore difficili che stanno </a:t>
            </a:r>
            <a:r>
              <a:rPr sz="1200" spc="-5" dirty="0">
                <a:latin typeface="Times New Roman"/>
                <a:cs typeface="Times New Roman"/>
              </a:rPr>
              <a:t>per giungere, quei giorni che </a:t>
            </a:r>
            <a:r>
              <a:rPr sz="1200" spc="5" dirty="0">
                <a:latin typeface="Times New Roman"/>
                <a:cs typeface="Times New Roman"/>
              </a:rPr>
              <a:t>devono  </a:t>
            </a:r>
            <a:r>
              <a:rPr sz="1200" spc="-5" dirty="0">
                <a:latin typeface="Times New Roman"/>
                <a:cs typeface="Times New Roman"/>
              </a:rPr>
              <a:t>intercorrere </a:t>
            </a:r>
            <a:r>
              <a:rPr sz="1200" dirty="0">
                <a:latin typeface="Times New Roman"/>
                <a:cs typeface="Times New Roman"/>
              </a:rPr>
              <a:t>tra la mia partenza </a:t>
            </a:r>
            <a:r>
              <a:rPr sz="1200" spc="-5" dirty="0">
                <a:latin typeface="Times New Roman"/>
                <a:cs typeface="Times New Roman"/>
              </a:rPr>
              <a:t>nella carne </a:t>
            </a:r>
            <a:r>
              <a:rPr sz="1200" dirty="0">
                <a:latin typeface="Times New Roman"/>
                <a:cs typeface="Times New Roman"/>
              </a:rPr>
              <a:t>e l’invio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che vivrà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condurrà </a:t>
            </a:r>
            <a:r>
              <a:rPr sz="1200" dirty="0">
                <a:latin typeface="Times New Roman"/>
                <a:cs typeface="Times New Roman"/>
              </a:rPr>
              <a:t>a tutta  la </a:t>
            </a:r>
            <a:r>
              <a:rPr sz="1200" spc="-5" dirty="0">
                <a:latin typeface="Times New Roman"/>
                <a:cs typeface="Times New Roman"/>
              </a:rPr>
              <a:t>verità. Mentre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preparo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lasciarvi, </a:t>
            </a:r>
            <a:r>
              <a:rPr sz="1200" dirty="0">
                <a:latin typeface="Times New Roman"/>
                <a:cs typeface="Times New Roman"/>
              </a:rPr>
              <a:t>vorrei </a:t>
            </a:r>
            <a:r>
              <a:rPr sz="1200" spc="-5" dirty="0">
                <a:latin typeface="Times New Roman"/>
                <a:cs typeface="Times New Roman"/>
              </a:rPr>
              <a:t>liberarti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amministrativa che </a:t>
            </a:r>
            <a:r>
              <a:rPr sz="1200" dirty="0">
                <a:latin typeface="Times New Roman"/>
                <a:cs typeface="Times New Roman"/>
              </a:rPr>
              <a:t>ha il </a:t>
            </a:r>
            <a:r>
              <a:rPr sz="1200" spc="-5" dirty="0">
                <a:latin typeface="Times New Roman"/>
                <a:cs typeface="Times New Roman"/>
              </a:rPr>
              <a:t>suo inizio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1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autorità  nella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come uno tra di voi. </a:t>
            </a:r>
            <a:r>
              <a:rPr sz="1200" spc="-5" dirty="0">
                <a:latin typeface="Times New Roman"/>
                <a:cs typeface="Times New Roman"/>
              </a:rPr>
              <a:t>D’ora </a:t>
            </a:r>
            <a:r>
              <a:rPr sz="1200" dirty="0">
                <a:latin typeface="Times New Roman"/>
                <a:cs typeface="Times New Roman"/>
              </a:rPr>
              <a:t>in poi io </a:t>
            </a:r>
            <a:r>
              <a:rPr sz="1200" spc="-5" dirty="0">
                <a:latin typeface="Times New Roman"/>
                <a:cs typeface="Times New Roman"/>
              </a:rPr>
              <a:t>eserciterò su </a:t>
            </a:r>
            <a:r>
              <a:rPr sz="1200" dirty="0">
                <a:latin typeface="Times New Roman"/>
                <a:cs typeface="Times New Roman"/>
              </a:rPr>
              <a:t>di voi e tra di voi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un’autorità</a:t>
            </a:r>
            <a:r>
              <a:rPr sz="1200" spc="-5" dirty="0">
                <a:latin typeface="Times New Roman"/>
                <a:cs typeface="Times New Roman"/>
              </a:rPr>
              <a:t> 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8955" cy="4066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243204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(1959.2) 181:2.18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fratelli desiderano </a:t>
            </a:r>
            <a:r>
              <a:rPr sz="1200" dirty="0">
                <a:latin typeface="Times New Roman"/>
                <a:cs typeface="Times New Roman"/>
              </a:rPr>
              <a:t>mantenerti </a:t>
            </a:r>
            <a:r>
              <a:rPr sz="1200" spc="-5" dirty="0">
                <a:latin typeface="Times New Roman"/>
                <a:cs typeface="Times New Roman"/>
              </a:rPr>
              <a:t>come loro consigliere, </a:t>
            </a:r>
            <a:r>
              <a:rPr sz="1200" dirty="0">
                <a:latin typeface="Times New Roman"/>
                <a:cs typeface="Times New Roman"/>
              </a:rPr>
              <a:t>ti ordino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tutto il possibile, in tutte le questioni  </a:t>
            </a:r>
            <a:r>
              <a:rPr sz="1200" spc="-5" dirty="0">
                <a:latin typeface="Times New Roman"/>
                <a:cs typeface="Times New Roman"/>
              </a:rPr>
              <a:t>temporali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la pace e l’armonia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sinceri al </a:t>
            </a:r>
            <a:r>
              <a:rPr sz="1200" dirty="0">
                <a:latin typeface="Times New Roman"/>
                <a:cs typeface="Times New Roman"/>
              </a:rPr>
              <a:t>vangelo. </a:t>
            </a:r>
            <a:r>
              <a:rPr sz="1200" spc="-5" dirty="0">
                <a:latin typeface="Times New Roman"/>
                <a:cs typeface="Times New Roman"/>
              </a:rPr>
              <a:t>Dedica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della </a:t>
            </a:r>
            <a:r>
              <a:rPr sz="1200" dirty="0">
                <a:latin typeface="Times New Roman"/>
                <a:cs typeface="Times New Roman"/>
              </a:rPr>
              <a:t>tua  vita a </a:t>
            </a:r>
            <a:r>
              <a:rPr sz="1200" spc="-5" dirty="0">
                <a:latin typeface="Times New Roman"/>
                <a:cs typeface="Times New Roman"/>
              </a:rPr>
              <a:t>promuovere gli aspetti pratici dell’amore fraterno </a:t>
            </a:r>
            <a:r>
              <a:rPr sz="1200" dirty="0">
                <a:latin typeface="Times New Roman"/>
                <a:cs typeface="Times New Roman"/>
              </a:rPr>
              <a:t>tra i tuoi </a:t>
            </a:r>
            <a:r>
              <a:rPr sz="1200" spc="-5" dirty="0">
                <a:latin typeface="Times New Roman"/>
                <a:cs typeface="Times New Roman"/>
              </a:rPr>
              <a:t>fratelli. </a:t>
            </a:r>
            <a:r>
              <a:rPr sz="1200" dirty="0">
                <a:latin typeface="Times New Roman"/>
                <a:cs typeface="Times New Roman"/>
              </a:rPr>
              <a:t>Sii </a:t>
            </a:r>
            <a:r>
              <a:rPr sz="1200" spc="-5" dirty="0">
                <a:latin typeface="Times New Roman"/>
                <a:cs typeface="Times New Roman"/>
              </a:rPr>
              <a:t>benevolo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fratelli di </a:t>
            </a:r>
            <a:r>
              <a:rPr sz="1200" spc="-5" dirty="0">
                <a:latin typeface="Times New Roman"/>
                <a:cs typeface="Times New Roman"/>
              </a:rPr>
              <a:t>sangue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  <a:p>
            <a:pPr marL="50800" marR="1009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giungeranno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pienamente a </a:t>
            </a:r>
            <a:r>
              <a:rPr sz="1200" spc="-5" dirty="0">
                <a:latin typeface="Times New Roman"/>
                <a:cs typeface="Times New Roman"/>
              </a:rPr>
              <a:t>questo vangelo; manifesta </a:t>
            </a:r>
            <a:r>
              <a:rPr sz="1200" dirty="0">
                <a:latin typeface="Times New Roman"/>
                <a:cs typeface="Times New Roman"/>
              </a:rPr>
              <a:t>una devozione </a:t>
            </a:r>
            <a:r>
              <a:rPr sz="1200" spc="-5" dirty="0">
                <a:latin typeface="Times New Roman"/>
                <a:cs typeface="Times New Roman"/>
              </a:rPr>
              <a:t>affettuosa ed </a:t>
            </a:r>
            <a:r>
              <a:rPr sz="1200" dirty="0">
                <a:latin typeface="Times New Roman"/>
                <a:cs typeface="Times New Roman"/>
              </a:rPr>
              <a:t>imparziale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ad occidente e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Abner </a:t>
            </a:r>
            <a:r>
              <a:rPr sz="1200" spc="-5" dirty="0">
                <a:latin typeface="Times New Roman"/>
                <a:cs typeface="Times New Roman"/>
              </a:rPr>
              <a:t>ad oriente. Anche se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dovranno presto disperdersi ai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angoli della </a:t>
            </a:r>
            <a:r>
              <a:rPr sz="1200" spc="5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proclamarvi la 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della filiazione con </a:t>
            </a:r>
            <a:r>
              <a:rPr sz="1200" dirty="0">
                <a:latin typeface="Times New Roman"/>
                <a:cs typeface="Times New Roman"/>
              </a:rPr>
              <a:t>Dio, spetta a te tenerli uniti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ore </a:t>
            </a:r>
            <a:r>
              <a:rPr sz="1200" spc="-5" dirty="0">
                <a:latin typeface="Times New Roman"/>
                <a:cs typeface="Times New Roman"/>
              </a:rPr>
              <a:t>difficili imminenti, quel </a:t>
            </a:r>
            <a:r>
              <a:rPr sz="1200" dirty="0">
                <a:latin typeface="Times New Roman"/>
                <a:cs typeface="Times New Roman"/>
              </a:rPr>
              <a:t>periodo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d’intensa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quale dovrete imparare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vangelo </a:t>
            </a:r>
            <a:r>
              <a:rPr sz="1200" dirty="0">
                <a:latin typeface="Times New Roman"/>
                <a:cs typeface="Times New Roman"/>
              </a:rPr>
              <a:t>senza la mia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personale, </a:t>
            </a:r>
            <a:r>
              <a:rPr sz="1200" spc="-5" dirty="0">
                <a:latin typeface="Times New Roman"/>
                <a:cs typeface="Times New Roman"/>
              </a:rPr>
              <a:t>mentre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aspettate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6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pazientemente l’arrivo </a:t>
            </a:r>
            <a:r>
              <a:rPr sz="1200" dirty="0">
                <a:latin typeface="Times New Roman"/>
                <a:cs typeface="Times New Roman"/>
              </a:rPr>
              <a:t>del nuovo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della Verità.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Andrea, </a:t>
            </a:r>
            <a:r>
              <a:rPr sz="1200" dirty="0">
                <a:latin typeface="Times New Roman"/>
                <a:cs typeface="Times New Roman"/>
              </a:rPr>
              <a:t>benché possa non </a:t>
            </a:r>
            <a:r>
              <a:rPr sz="1200" spc="-5" dirty="0">
                <a:latin typeface="Times New Roman"/>
                <a:cs typeface="Times New Roman"/>
              </a:rPr>
              <a:t>spettare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 opere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accontentati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l’insegnante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compiono </a:t>
            </a:r>
            <a:r>
              <a:rPr sz="1200" spc="-5" dirty="0">
                <a:latin typeface="Times New Roman"/>
                <a:cs typeface="Times New Roman"/>
              </a:rPr>
              <a:t>tali cose. Prosegui </a:t>
            </a:r>
            <a:r>
              <a:rPr sz="1200" dirty="0">
                <a:latin typeface="Times New Roman"/>
                <a:cs typeface="Times New Roman"/>
              </a:rPr>
              <a:t>il tuo 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fine,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continuerai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ministero nel regno eterno, perché </a:t>
            </a:r>
            <a:r>
              <a:rPr sz="1200" dirty="0">
                <a:latin typeface="Times New Roman"/>
                <a:cs typeface="Times New Roman"/>
              </a:rPr>
              <a:t>non ti ho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altre  pecore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gregge?”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97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(1959.3) 181:2.19 </a:t>
            </a:r>
            <a:r>
              <a:rPr sz="1200" spc="-5" dirty="0">
                <a:latin typeface="Times New Roman"/>
                <a:cs typeface="Times New Roman"/>
              </a:rPr>
              <a:t>Gesù andò </a:t>
            </a:r>
            <a:r>
              <a:rPr sz="1200" dirty="0">
                <a:latin typeface="Times New Roman"/>
                <a:cs typeface="Times New Roman"/>
              </a:rPr>
              <a:t>poi dai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Alfeo e </a:t>
            </a:r>
            <a:r>
              <a:rPr sz="1200" spc="-5" dirty="0">
                <a:latin typeface="Times New Roman"/>
                <a:cs typeface="Times New Roman"/>
              </a:rPr>
              <a:t>stando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disse: </a:t>
            </a:r>
            <a:r>
              <a:rPr sz="1200" dirty="0">
                <a:latin typeface="Times New Roman"/>
                <a:cs typeface="Times New Roman"/>
              </a:rPr>
              <a:t>“Miei </a:t>
            </a:r>
            <a:r>
              <a:rPr sz="1200" spc="-5" dirty="0">
                <a:latin typeface="Times New Roman"/>
                <a:cs typeface="Times New Roman"/>
              </a:rPr>
              <a:t>piccoli figli, </a:t>
            </a:r>
            <a:r>
              <a:rPr sz="1200" dirty="0">
                <a:latin typeface="Times New Roman"/>
                <a:cs typeface="Times New Roman"/>
              </a:rPr>
              <a:t>voi siete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fratelli  che hanno 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seguirmi.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sei avete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a lavorare in pace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spc="5" dirty="0">
                <a:latin typeface="Times New Roman"/>
                <a:cs typeface="Times New Roman"/>
              </a:rPr>
              <a:t>l’ha </a:t>
            </a:r>
            <a:r>
              <a:rPr sz="1200" dirty="0">
                <a:latin typeface="Times New Roman"/>
                <a:cs typeface="Times New Roman"/>
              </a:rPr>
              <a:t>fatto 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di voi. Ci </a:t>
            </a:r>
            <a:r>
              <a:rPr sz="1200" spc="-5" dirty="0">
                <a:latin typeface="Times New Roman"/>
                <a:cs typeface="Times New Roman"/>
              </a:rPr>
              <a:t>attendono momenti </a:t>
            </a:r>
            <a:r>
              <a:rPr sz="1200" dirty="0">
                <a:latin typeface="Times New Roman"/>
                <a:cs typeface="Times New Roman"/>
              </a:rPr>
              <a:t>duri. </a:t>
            </a:r>
            <a:r>
              <a:rPr sz="1200" spc="-5" dirty="0">
                <a:latin typeface="Times New Roman"/>
                <a:cs typeface="Times New Roman"/>
              </a:rPr>
              <a:t>Voi potete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accadrà </a:t>
            </a:r>
            <a:r>
              <a:rPr sz="1200" dirty="0">
                <a:latin typeface="Times New Roman"/>
                <a:cs typeface="Times New Roman"/>
              </a:rPr>
              <a:t>a voi 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dubitate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 lavorare per il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Per qualche tempo non vi saranno moltitudini da guidare, ma  non </a:t>
            </a:r>
            <a:r>
              <a:rPr sz="1200" spc="-5" dirty="0">
                <a:latin typeface="Times New Roman"/>
                <a:cs typeface="Times New Roman"/>
              </a:rPr>
              <a:t>scoraggiatevi;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lavoro della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terminato, io vi </a:t>
            </a:r>
            <a:r>
              <a:rPr sz="1200" spc="-5" dirty="0">
                <a:latin typeface="Times New Roman"/>
                <a:cs typeface="Times New Roman"/>
              </a:rPr>
              <a:t>riceverò nell’alto, </a:t>
            </a:r>
            <a:r>
              <a:rPr sz="1200" dirty="0">
                <a:latin typeface="Times New Roman"/>
                <a:cs typeface="Times New Roman"/>
              </a:rPr>
              <a:t>dove in </a:t>
            </a:r>
            <a:r>
              <a:rPr sz="1200" spc="-5" dirty="0">
                <a:latin typeface="Times New Roman"/>
                <a:cs typeface="Times New Roman"/>
              </a:rPr>
              <a:t>gloria racconterete della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salvezza alle schiere serafiche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moltitudini </a:t>
            </a:r>
            <a:r>
              <a:rPr sz="1200" spc="-5" dirty="0">
                <a:latin typeface="Times New Roman"/>
                <a:cs typeface="Times New Roman"/>
              </a:rPr>
              <a:t>dei Figli 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Consacrate </a:t>
            </a:r>
            <a:r>
              <a:rPr sz="1200" dirty="0">
                <a:latin typeface="Times New Roman"/>
                <a:cs typeface="Times New Roman"/>
              </a:rPr>
              <a:t>la vostra vita </a:t>
            </a:r>
            <a:r>
              <a:rPr sz="1200" spc="-5" dirty="0">
                <a:latin typeface="Times New Roman"/>
                <a:cs typeface="Times New Roman"/>
              </a:rPr>
              <a:t>all’esaltazione del </a:t>
            </a:r>
            <a:r>
              <a:rPr sz="1200" spc="10" dirty="0">
                <a:latin typeface="Times New Roman"/>
                <a:cs typeface="Times New Roman"/>
              </a:rPr>
              <a:t>duro </a:t>
            </a:r>
            <a:r>
              <a:rPr sz="1200" spc="-5" dirty="0">
                <a:latin typeface="Times New Roman"/>
                <a:cs typeface="Times New Roman"/>
              </a:rPr>
              <a:t>lavoro  ordinario. Mostrate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del cielo </a:t>
            </a:r>
            <a:r>
              <a:rPr sz="1200" dirty="0">
                <a:latin typeface="Times New Roman"/>
                <a:cs typeface="Times New Roman"/>
              </a:rPr>
              <a:t>come un 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ritornare con 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suo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prima,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Dio. 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momento il  vostro </a:t>
            </a:r>
            <a:r>
              <a:rPr sz="1200" spc="-5" dirty="0">
                <a:latin typeface="Times New Roman"/>
                <a:cs typeface="Times New Roman"/>
              </a:rPr>
              <a:t>lavoro negli affari esterni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fosse </a:t>
            </a:r>
            <a:r>
              <a:rPr sz="1200" dirty="0">
                <a:latin typeface="Times New Roman"/>
                <a:cs typeface="Times New Roman"/>
              </a:rPr>
              <a:t>completato, </a:t>
            </a:r>
            <a:r>
              <a:rPr sz="1200" spc="-5" dirty="0">
                <a:latin typeface="Times New Roman"/>
                <a:cs typeface="Times New Roman"/>
              </a:rPr>
              <a:t>dovreste ritornare alle </a:t>
            </a:r>
            <a:r>
              <a:rPr sz="1200" dirty="0">
                <a:latin typeface="Times New Roman"/>
                <a:cs typeface="Times New Roman"/>
              </a:rPr>
              <a:t>vostre occupazioni </a:t>
            </a:r>
            <a:r>
              <a:rPr sz="1200" spc="-5" dirty="0">
                <a:latin typeface="Times New Roman"/>
                <a:cs typeface="Times New Roman"/>
              </a:rPr>
              <a:t>precedenti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nuova</a:t>
            </a:r>
            <a:endParaRPr sz="1200">
              <a:latin typeface="Times New Roman"/>
              <a:cs typeface="Times New Roman"/>
            </a:endParaRPr>
          </a:p>
          <a:p>
            <a:pPr marL="50800" marR="22288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illuminazione </a:t>
            </a:r>
            <a:r>
              <a:rPr sz="1200" spc="-5" dirty="0">
                <a:latin typeface="Times New Roman"/>
                <a:cs typeface="Times New Roman"/>
              </a:rPr>
              <a:t>dell’esperienza della filiazione con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elevata che,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conosce Dio, </a:t>
            </a:r>
            <a:r>
              <a:rPr sz="1200" dirty="0">
                <a:latin typeface="Times New Roman"/>
                <a:cs typeface="Times New Roman"/>
              </a:rPr>
              <a:t>non esiste né  </a:t>
            </a:r>
            <a:r>
              <a:rPr sz="1200" spc="-5" dirty="0">
                <a:latin typeface="Times New Roman"/>
                <a:cs typeface="Times New Roman"/>
              </a:rPr>
              <a:t>lavoro banale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fatica secolare. </a:t>
            </a:r>
            <a:r>
              <a:rPr sz="1200" dirty="0">
                <a:latin typeface="Times New Roman"/>
                <a:cs typeface="Times New Roman"/>
              </a:rPr>
              <a:t>Per voi </a:t>
            </a:r>
            <a:r>
              <a:rPr sz="1200" spc="-5" dirty="0">
                <a:latin typeface="Times New Roman"/>
                <a:cs typeface="Times New Roman"/>
              </a:rPr>
              <a:t>che avete lavorato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me,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divenute sacre, ed ogni </a:t>
            </a:r>
            <a:r>
              <a:rPr sz="1200" dirty="0">
                <a:latin typeface="Times New Roman"/>
                <a:cs typeface="Times New Roman"/>
              </a:rPr>
              <a:t>lavoro terreno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9115" cy="371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50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divenuto un </a:t>
            </a:r>
            <a:r>
              <a:rPr sz="1200" spc="-5" dirty="0">
                <a:latin typeface="Times New Roman"/>
                <a:cs typeface="Times New Roman"/>
              </a:rPr>
              <a:t>servizio anche per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sentirete parlare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vecchi associati apostolici, gioite con  </a:t>
            </a:r>
            <a:r>
              <a:rPr sz="1200" dirty="0">
                <a:latin typeface="Times New Roman"/>
                <a:cs typeface="Times New Roman"/>
              </a:rPr>
              <a:t>loro e </a:t>
            </a:r>
            <a:r>
              <a:rPr sz="1200" spc="-5" dirty="0">
                <a:latin typeface="Times New Roman"/>
                <a:cs typeface="Times New Roman"/>
              </a:rPr>
              <a:t>continuate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quotidiano </a:t>
            </a:r>
            <a:r>
              <a:rPr sz="1200" spc="-5" dirty="0">
                <a:latin typeface="Times New Roman"/>
                <a:cs typeface="Times New Roman"/>
              </a:rPr>
              <a:t>come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aspettano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mentre aspettano. </a:t>
            </a:r>
            <a:r>
              <a:rPr sz="1200" spc="-5" dirty="0">
                <a:latin typeface="Times New Roman"/>
                <a:cs typeface="Times New Roman"/>
              </a:rPr>
              <a:t>Voi siete stati miei apostoli 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sarete sempre, ed </a:t>
            </a:r>
            <a:r>
              <a:rPr sz="1200" dirty="0">
                <a:latin typeface="Times New Roman"/>
                <a:cs typeface="Times New Roman"/>
              </a:rPr>
              <a:t>io mi </a:t>
            </a:r>
            <a:r>
              <a:rPr sz="1200" spc="-5" dirty="0">
                <a:latin typeface="Times New Roman"/>
                <a:cs typeface="Times New Roman"/>
              </a:rPr>
              <a:t>ricorderò </a:t>
            </a:r>
            <a:r>
              <a:rPr sz="1200" dirty="0">
                <a:latin typeface="Times New Roman"/>
                <a:cs typeface="Times New Roman"/>
              </a:rPr>
              <a:t>di voi nel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(1960.1) 181:2.20 </a:t>
            </a:r>
            <a:r>
              <a:rPr sz="1200" spc="-1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 andò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</a:t>
            </a:r>
            <a:r>
              <a:rPr sz="1200" dirty="0">
                <a:latin typeface="Times New Roman"/>
                <a:cs typeface="Times New Roman"/>
              </a:rPr>
              <a:t>alzatosi, </a:t>
            </a:r>
            <a:r>
              <a:rPr sz="1200" spc="-5" dirty="0">
                <a:latin typeface="Times New Roman"/>
                <a:cs typeface="Times New Roman"/>
              </a:rPr>
              <a:t>ascoltò questo messaggio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Maestro: “Filippo, </a:t>
            </a:r>
            <a:r>
              <a:rPr sz="1200" dirty="0">
                <a:latin typeface="Times New Roman"/>
                <a:cs typeface="Times New Roman"/>
              </a:rPr>
              <a:t>tu 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posto molte  domande </a:t>
            </a:r>
            <a:r>
              <a:rPr sz="1200" spc="-5" dirty="0">
                <a:latin typeface="Times New Roman"/>
                <a:cs typeface="Times New Roman"/>
              </a:rPr>
              <a:t>insensate, ed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fatto quanto possibile per rispondere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esse, 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vorrei rispondere all’ultima </a:t>
            </a:r>
            <a:r>
              <a:rPr sz="1200" dirty="0">
                <a:latin typeface="Times New Roman"/>
                <a:cs typeface="Times New Roman"/>
              </a:rPr>
              <a:t>di queste  domande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sorta nella tua mente molto </a:t>
            </a:r>
            <a:r>
              <a:rPr sz="1200" spc="-5" dirty="0">
                <a:latin typeface="Times New Roman"/>
                <a:cs typeface="Times New Roman"/>
              </a:rPr>
              <a:t>onesta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poco spirituale.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giravo attorno alla </a:t>
            </a:r>
            <a:r>
              <a:rPr sz="1200" dirty="0">
                <a:latin typeface="Times New Roman"/>
                <a:cs typeface="Times New Roman"/>
              </a:rPr>
              <a:t>tavola </a:t>
            </a:r>
            <a:r>
              <a:rPr sz="1200" spc="-5" dirty="0">
                <a:latin typeface="Times New Roman"/>
                <a:cs typeface="Times New Roman"/>
              </a:rPr>
              <a:t>per venire </a:t>
            </a:r>
            <a:r>
              <a:rPr sz="1200" dirty="0">
                <a:latin typeface="Times New Roman"/>
                <a:cs typeface="Times New Roman"/>
              </a:rPr>
              <a:t>da te, ti stavi  </a:t>
            </a:r>
            <a:r>
              <a:rPr sz="1200" spc="-5" dirty="0">
                <a:latin typeface="Times New Roman"/>
                <a:cs typeface="Times New Roman"/>
              </a:rPr>
              <a:t>chiedendo: </a:t>
            </a:r>
            <a:r>
              <a:rPr sz="1200" dirty="0">
                <a:latin typeface="Times New Roman"/>
                <a:cs typeface="Times New Roman"/>
              </a:rPr>
              <a:t>‘Che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farò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5" dirty="0">
                <a:latin typeface="Times New Roman"/>
                <a:cs typeface="Times New Roman"/>
              </a:rPr>
              <a:t>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lascia soli nel </a:t>
            </a:r>
            <a:r>
              <a:rPr sz="1200" dirty="0">
                <a:latin typeface="Times New Roman"/>
                <a:cs typeface="Times New Roman"/>
              </a:rPr>
              <a:t>mondo?’ O uomo di </a:t>
            </a:r>
            <a:r>
              <a:rPr sz="1200" spc="-5" dirty="0">
                <a:latin typeface="Times New Roman"/>
                <a:cs typeface="Times New Roman"/>
              </a:rPr>
              <a:t>poca fede! </a:t>
            </a:r>
            <a:r>
              <a:rPr sz="1200" dirty="0">
                <a:latin typeface="Times New Roman"/>
                <a:cs typeface="Times New Roman"/>
              </a:rPr>
              <a:t>Eppure ne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quasi quanto 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molti dei tuoi </a:t>
            </a:r>
            <a:r>
              <a:rPr sz="1200" spc="-5" dirty="0">
                <a:latin typeface="Times New Roman"/>
                <a:cs typeface="Times New Roman"/>
              </a:rPr>
              <a:t>fratelli.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stato </a:t>
            </a:r>
            <a:r>
              <a:rPr sz="1200" dirty="0">
                <a:latin typeface="Times New Roman"/>
                <a:cs typeface="Times New Roman"/>
              </a:rPr>
              <a:t>un buon </a:t>
            </a:r>
            <a:r>
              <a:rPr sz="1200" spc="-5" dirty="0">
                <a:latin typeface="Times New Roman"/>
                <a:cs typeface="Times New Roman"/>
              </a:rPr>
              <a:t>amministratore, Filippo. Hai sbagliato </a:t>
            </a:r>
            <a:r>
              <a:rPr sz="1200" dirty="0">
                <a:latin typeface="Times New Roman"/>
                <a:cs typeface="Times New Roman"/>
              </a:rPr>
              <a:t>solo poche </a:t>
            </a:r>
            <a:r>
              <a:rPr sz="1200" spc="-5" dirty="0">
                <a:latin typeface="Times New Roman"/>
                <a:cs typeface="Times New Roman"/>
              </a:rPr>
              <a:t>volte, ed abbiamo </a:t>
            </a:r>
            <a:r>
              <a:rPr sz="1200" dirty="0">
                <a:latin typeface="Times New Roman"/>
                <a:cs typeface="Times New Roman"/>
              </a:rPr>
              <a:t>utilizzato  uno di questi </a:t>
            </a:r>
            <a:r>
              <a:rPr sz="1200" spc="-5" dirty="0">
                <a:latin typeface="Times New Roman"/>
                <a:cs typeface="Times New Roman"/>
              </a:rPr>
              <a:t>errori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servizio d’intendente sta per finire. Dovrai presto svolgere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eri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regno.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sempre voluto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dimostrazioni, e </a:t>
            </a:r>
            <a:r>
              <a:rPr sz="1200" spc="-5" dirty="0">
                <a:latin typeface="Times New Roman"/>
                <a:cs typeface="Times New Roman"/>
              </a:rPr>
              <a:t>molto presto vedrai grandi </a:t>
            </a:r>
            <a:r>
              <a:rPr sz="1200" dirty="0">
                <a:latin typeface="Times New Roman"/>
                <a:cs typeface="Times New Roman"/>
              </a:rPr>
              <a:t>cose.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molto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avessi </a:t>
            </a:r>
            <a:r>
              <a:rPr sz="1200" dirty="0">
                <a:latin typeface="Times New Roman"/>
                <a:cs typeface="Times New Roman"/>
              </a:rPr>
              <a:t>visto tutto ciò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della </a:t>
            </a:r>
            <a:r>
              <a:rPr sz="1200" spc="-5" dirty="0">
                <a:latin typeface="Times New Roman"/>
                <a:cs typeface="Times New Roman"/>
              </a:rPr>
              <a:t>fede,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poiché eri </a:t>
            </a:r>
            <a:r>
              <a:rPr sz="1200" dirty="0">
                <a:latin typeface="Times New Roman"/>
                <a:cs typeface="Times New Roman"/>
              </a:rPr>
              <a:t>sincero anche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tue vedute materiali, </a:t>
            </a:r>
            <a:r>
              <a:rPr sz="1200" spc="-5" dirty="0">
                <a:latin typeface="Times New Roman"/>
                <a:cs typeface="Times New Roman"/>
              </a:rPr>
              <a:t>vivrai </a:t>
            </a:r>
            <a:r>
              <a:rPr sz="1200" dirty="0">
                <a:latin typeface="Times New Roman"/>
                <a:cs typeface="Times New Roman"/>
              </a:rPr>
              <a:t>per vedere il compimento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mie parole. E poi, quando </a:t>
            </a:r>
            <a:r>
              <a:rPr sz="1200" spc="-5" dirty="0">
                <a:latin typeface="Times New Roman"/>
                <a:cs typeface="Times New Roman"/>
              </a:rPr>
              <a:t>sarai </a:t>
            </a:r>
            <a:r>
              <a:rPr sz="1200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benedetto dalla </a:t>
            </a:r>
            <a:r>
              <a:rPr sz="1200" dirty="0">
                <a:latin typeface="Times New Roman"/>
                <a:cs typeface="Times New Roman"/>
              </a:rPr>
              <a:t>visione spirituale, va a fare il tuo lavoro </a:t>
            </a:r>
            <a:r>
              <a:rPr sz="1200" spc="-5" dirty="0">
                <a:latin typeface="Times New Roman"/>
                <a:cs typeface="Times New Roman"/>
              </a:rPr>
              <a:t>consacrando </a:t>
            </a:r>
            <a:r>
              <a:rPr sz="1200" dirty="0">
                <a:latin typeface="Times New Roman"/>
                <a:cs typeface="Times New Roman"/>
              </a:rPr>
              <a:t>la tua vita </a:t>
            </a:r>
            <a:r>
              <a:rPr sz="1200" spc="-5" dirty="0">
                <a:latin typeface="Times New Roman"/>
                <a:cs typeface="Times New Roman"/>
              </a:rPr>
              <a:t>alla causa di guidare l’umanità alla </a:t>
            </a:r>
            <a:r>
              <a:rPr sz="1200" dirty="0">
                <a:latin typeface="Times New Roman"/>
                <a:cs typeface="Times New Roman"/>
              </a:rPr>
              <a:t>ricerca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delle realtà eterne con l’occhio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spirituale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occhi della </a:t>
            </a:r>
            <a:r>
              <a:rPr sz="1200" spc="-5" dirty="0">
                <a:latin typeface="Times New Roman"/>
                <a:cs typeface="Times New Roman"/>
              </a:rPr>
              <a:t>mente materiale. Ricordati, Filippo,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missione sulla </a:t>
            </a:r>
            <a:r>
              <a:rPr sz="1200" spc="-5" dirty="0">
                <a:latin typeface="Times New Roman"/>
                <a:cs typeface="Times New Roman"/>
              </a:rPr>
              <a:t>terra, perché </a:t>
            </a:r>
            <a:r>
              <a:rPr sz="1200" dirty="0">
                <a:latin typeface="Times New Roman"/>
                <a:cs typeface="Times New Roman"/>
              </a:rPr>
              <a:t>il mondo è pieno di </a:t>
            </a:r>
            <a:r>
              <a:rPr sz="1200" spc="-5" dirty="0">
                <a:latin typeface="Times New Roman"/>
                <a:cs typeface="Times New Roman"/>
              </a:rPr>
              <a:t>coloro che guardano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avuto tendenza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tu.  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lavoro da </a:t>
            </a:r>
            <a:r>
              <a:rPr sz="1200" spc="-5" dirty="0">
                <a:latin typeface="Times New Roman"/>
                <a:cs typeface="Times New Roman"/>
              </a:rPr>
              <a:t>svolgere,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esso sarà compiuto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verrai da me nel mio </a:t>
            </a:r>
            <a:r>
              <a:rPr sz="1200" spc="-5" dirty="0">
                <a:latin typeface="Times New Roman"/>
                <a:cs typeface="Times New Roman"/>
              </a:rPr>
              <a:t>regno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proverò </a:t>
            </a:r>
            <a:r>
              <a:rPr sz="1200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a mostrarti ciò che </a:t>
            </a:r>
            <a:r>
              <a:rPr sz="1200" spc="-5" dirty="0">
                <a:latin typeface="Times New Roman"/>
                <a:cs typeface="Times New Roman"/>
              </a:rPr>
              <a:t>l’occhio </a:t>
            </a:r>
            <a:r>
              <a:rPr sz="1200" dirty="0">
                <a:latin typeface="Times New Roman"/>
                <a:cs typeface="Times New Roman"/>
              </a:rPr>
              <a:t>non ha visto, </a:t>
            </a:r>
            <a:r>
              <a:rPr sz="1200" spc="-5" dirty="0">
                <a:latin typeface="Times New Roman"/>
                <a:cs typeface="Times New Roman"/>
              </a:rPr>
              <a:t>l’orecchio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udito, né la </a:t>
            </a:r>
            <a:r>
              <a:rPr sz="1200" spc="-5" dirty="0">
                <a:latin typeface="Times New Roman"/>
                <a:cs typeface="Times New Roman"/>
              </a:rPr>
              <a:t>mente mortale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concepito. Nel frattempo </a:t>
            </a:r>
            <a:r>
              <a:rPr sz="1200" dirty="0">
                <a:latin typeface="Times New Roman"/>
                <a:cs typeface="Times New Roman"/>
              </a:rPr>
              <a:t>divieni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bambino nel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permettimi,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di guidarti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spirituale. Ed  in questo modo potrò </a:t>
            </a:r>
            <a:r>
              <a:rPr sz="1200" spc="-5" dirty="0">
                <a:latin typeface="Times New Roman"/>
                <a:cs typeface="Times New Roman"/>
              </a:rPr>
              <a:t>fare per </a:t>
            </a:r>
            <a:r>
              <a:rPr sz="1200" dirty="0">
                <a:latin typeface="Times New Roman"/>
                <a:cs typeface="Times New Roman"/>
              </a:rPr>
              <a:t>te molte 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ho potuto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soggiornavo con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mortale 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ricordati sempre, Filippo, che chi </a:t>
            </a:r>
            <a:r>
              <a:rPr sz="1200" dirty="0">
                <a:latin typeface="Times New Roman"/>
                <a:cs typeface="Times New Roman"/>
              </a:rPr>
              <a:t>ha visto me ha visto 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0858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(1960.2) 181:2.21 </a:t>
            </a:r>
            <a:r>
              <a:rPr sz="1200" spc="-10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andò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Natanaele.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Natanaele si </a:t>
            </a:r>
            <a:r>
              <a:rPr sz="1200" dirty="0">
                <a:latin typeface="Times New Roman"/>
                <a:cs typeface="Times New Roman"/>
              </a:rPr>
              <a:t>alzò,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pregò </a:t>
            </a:r>
            <a:r>
              <a:rPr sz="1200" dirty="0">
                <a:latin typeface="Times New Roman"/>
                <a:cs typeface="Times New Roman"/>
              </a:rPr>
              <a:t>di rimanere </a:t>
            </a:r>
            <a:r>
              <a:rPr sz="1200" spc="-5" dirty="0">
                <a:latin typeface="Times New Roman"/>
                <a:cs typeface="Times New Roman"/>
              </a:rPr>
              <a:t>seduto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sedutosi </a:t>
            </a:r>
            <a:r>
              <a:rPr sz="1200" dirty="0">
                <a:latin typeface="Times New Roman"/>
                <a:cs typeface="Times New Roman"/>
              </a:rPr>
              <a:t>al suo  </a:t>
            </a:r>
            <a:r>
              <a:rPr sz="1200" spc="-5" dirty="0">
                <a:latin typeface="Times New Roman"/>
                <a:cs typeface="Times New Roman"/>
              </a:rPr>
              <a:t>fianco, disse: “Natanaele,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-5" dirty="0">
                <a:latin typeface="Times New Roman"/>
                <a:cs typeface="Times New Roman"/>
              </a:rPr>
              <a:t>dei pregiudizi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praticare </a:t>
            </a:r>
            <a:r>
              <a:rPr sz="1200" dirty="0">
                <a:latin typeface="Times New Roman"/>
                <a:cs typeface="Times New Roman"/>
              </a:rPr>
              <a:t>una tolleranza </a:t>
            </a:r>
            <a:r>
              <a:rPr sz="1200" spc="-5" dirty="0">
                <a:latin typeface="Times New Roman"/>
                <a:cs typeface="Times New Roman"/>
              </a:rPr>
              <a:t>accresciuta </a:t>
            </a:r>
            <a:r>
              <a:rPr sz="1200" dirty="0">
                <a:latin typeface="Times New Roman"/>
                <a:cs typeface="Times New Roman"/>
              </a:rPr>
              <a:t>dopo che sei  divenuto mio </a:t>
            </a:r>
            <a:r>
              <a:rPr sz="1200" spc="-5" dirty="0">
                <a:latin typeface="Times New Roman"/>
                <a:cs typeface="Times New Roman"/>
              </a:rPr>
              <a:t>apostolo. Ma hai </a:t>
            </a:r>
            <a:r>
              <a:rPr sz="1200" dirty="0">
                <a:latin typeface="Times New Roman"/>
                <a:cs typeface="Times New Roman"/>
              </a:rPr>
              <a:t>ancora molto da </a:t>
            </a:r>
            <a:r>
              <a:rPr sz="1200" spc="-5" dirty="0">
                <a:latin typeface="Times New Roman"/>
                <a:cs typeface="Times New Roman"/>
              </a:rPr>
              <a:t>imparare.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stato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benedizione per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compagni perché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esortati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perseverante sincerità. </a:t>
            </a:r>
            <a:r>
              <a:rPr sz="1200" dirty="0">
                <a:latin typeface="Times New Roman"/>
                <a:cs typeface="Times New Roman"/>
              </a:rPr>
              <a:t>Dopo la mia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darsi che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franchezza t’impedisca </a:t>
            </a:r>
            <a:r>
              <a:rPr sz="1200" dirty="0">
                <a:latin typeface="Times New Roman"/>
                <a:cs typeface="Times New Roman"/>
              </a:rPr>
              <a:t>di andare  </a:t>
            </a:r>
            <a:r>
              <a:rPr sz="1200" spc="-5" dirty="0">
                <a:latin typeface="Times New Roman"/>
                <a:cs typeface="Times New Roman"/>
              </a:rPr>
              <a:t>d’accordo con </a:t>
            </a:r>
            <a:r>
              <a:rPr sz="1200" dirty="0">
                <a:latin typeface="Times New Roman"/>
                <a:cs typeface="Times New Roman"/>
              </a:rPr>
              <a:t>i tuoi fratelli, </a:t>
            </a:r>
            <a:r>
              <a:rPr sz="1200" spc="-5" dirty="0">
                <a:latin typeface="Times New Roman"/>
                <a:cs typeface="Times New Roman"/>
              </a:rPr>
              <a:t>sia vecchi </a:t>
            </a:r>
            <a:r>
              <a:rPr sz="1200" dirty="0">
                <a:latin typeface="Times New Roman"/>
                <a:cs typeface="Times New Roman"/>
              </a:rPr>
              <a:t>che nuovi. </a:t>
            </a:r>
            <a:r>
              <a:rPr sz="1200" spc="-5" dirty="0">
                <a:latin typeface="Times New Roman"/>
                <a:cs typeface="Times New Roman"/>
              </a:rPr>
              <a:t>Dovresti imparare </a:t>
            </a:r>
            <a:r>
              <a:rPr sz="1200" dirty="0">
                <a:latin typeface="Times New Roman"/>
                <a:cs typeface="Times New Roman"/>
              </a:rPr>
              <a:t>che anche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di un pensiero buono deve </a:t>
            </a:r>
            <a:r>
              <a:rPr sz="1200" spc="5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modulata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intellettuale e lo </a:t>
            </a:r>
            <a:r>
              <a:rPr sz="1200" spc="-5" dirty="0">
                <a:latin typeface="Times New Roman"/>
                <a:cs typeface="Times New Roman"/>
              </a:rPr>
              <a:t>sviluppo spirituale dell’ascoltatore.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sincerità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maggiormente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nell’opera  del regno quando </a:t>
            </a:r>
            <a:r>
              <a:rPr sz="1200" dirty="0">
                <a:latin typeface="Times New Roman"/>
                <a:cs typeface="Times New Roman"/>
              </a:rPr>
              <a:t>è unita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discernimento.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0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(1961.1) 181:2.22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imparassi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con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fratelli, potresti compiere delle opere </a:t>
            </a:r>
            <a:r>
              <a:rPr sz="1200" dirty="0">
                <a:latin typeface="Times New Roman"/>
                <a:cs typeface="Times New Roman"/>
              </a:rPr>
              <a:t>più durevoli, ma </a:t>
            </a:r>
            <a:r>
              <a:rPr sz="1200" spc="-5" dirty="0">
                <a:latin typeface="Times New Roman"/>
                <a:cs typeface="Times New Roman"/>
              </a:rPr>
              <a:t>se vai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coloro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pensano come te,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</a:t>
            </a:r>
            <a:r>
              <a:rPr sz="1200" spc="-5" dirty="0">
                <a:latin typeface="Times New Roman"/>
                <a:cs typeface="Times New Roman"/>
              </a:rPr>
              <a:t>caso consacra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vita a </a:t>
            </a:r>
            <a:r>
              <a:rPr sz="1200" spc="-5" dirty="0">
                <a:latin typeface="Times New Roman"/>
                <a:cs typeface="Times New Roman"/>
              </a:rPr>
              <a:t>provare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che conosce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costruttore </a:t>
            </a:r>
            <a:r>
              <a:rPr sz="1200" spc="-5" dirty="0">
                <a:latin typeface="Times New Roman"/>
                <a:cs typeface="Times New Roman"/>
              </a:rPr>
              <a:t>del  regno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solo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totalmente isolato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compagni credenti.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sarai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fine, </a:t>
            </a:r>
            <a:r>
              <a:rPr sz="1200" dirty="0">
                <a:latin typeface="Times New Roman"/>
                <a:cs typeface="Times New Roman"/>
              </a:rPr>
              <a:t>e ti  </a:t>
            </a:r>
            <a:r>
              <a:rPr sz="1200" spc="-5" dirty="0">
                <a:latin typeface="Times New Roman"/>
                <a:cs typeface="Times New Roman"/>
              </a:rPr>
              <a:t>accoglierò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nel servizio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esteso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nell’alto.”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(1961.2) 181:2.23 </a:t>
            </a:r>
            <a:r>
              <a:rPr sz="1200" spc="-5" dirty="0">
                <a:latin typeface="Times New Roman"/>
                <a:cs typeface="Times New Roman"/>
              </a:rPr>
              <a:t>Allora Natanaele </a:t>
            </a:r>
            <a:r>
              <a:rPr sz="1200" dirty="0">
                <a:latin typeface="Times New Roman"/>
                <a:cs typeface="Times New Roman"/>
              </a:rPr>
              <a:t>parlò, </a:t>
            </a:r>
            <a:r>
              <a:rPr sz="1200" spc="-5" dirty="0">
                <a:latin typeface="Times New Roman"/>
                <a:cs typeface="Times New Roman"/>
              </a:rPr>
              <a:t>ponendo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questa domanda: </a:t>
            </a:r>
            <a:r>
              <a:rPr sz="1200" dirty="0">
                <a:latin typeface="Times New Roman"/>
                <a:cs typeface="Times New Roman"/>
              </a:rPr>
              <a:t>“Ho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insegnamento fin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mi  </a:t>
            </a:r>
            <a:r>
              <a:rPr sz="1200" spc="-5" dirty="0">
                <a:latin typeface="Times New Roman"/>
                <a:cs typeface="Times New Roman"/>
              </a:rPr>
              <a:t>hai chiamato al </a:t>
            </a:r>
            <a:r>
              <a:rPr sz="1200" dirty="0">
                <a:latin typeface="Times New Roman"/>
                <a:cs typeface="Times New Roman"/>
              </a:rPr>
              <a:t>servizio di questo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onestamente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pieno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che ci dici. </a:t>
            </a:r>
            <a:r>
              <a:rPr sz="1200" spc="-15" dirty="0">
                <a:latin typeface="Times New Roman"/>
                <a:cs typeface="Times New Roman"/>
              </a:rPr>
              <a:t>Io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 che cosa </a:t>
            </a:r>
            <a:r>
              <a:rPr sz="1200" dirty="0">
                <a:latin typeface="Times New Roman"/>
                <a:cs typeface="Times New Roman"/>
              </a:rPr>
              <a:t>devo </a:t>
            </a:r>
            <a:r>
              <a:rPr sz="1200" spc="-5" dirty="0">
                <a:latin typeface="Times New Roman"/>
                <a:cs typeface="Times New Roman"/>
              </a:rPr>
              <a:t>aspettarmi,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miei </a:t>
            </a:r>
            <a:r>
              <a:rPr sz="1200" spc="-5" dirty="0">
                <a:latin typeface="Times New Roman"/>
                <a:cs typeface="Times New Roman"/>
              </a:rPr>
              <a:t>fratelli siano ugualmente </a:t>
            </a:r>
            <a:r>
              <a:rPr sz="1200" dirty="0">
                <a:latin typeface="Times New Roman"/>
                <a:cs typeface="Times New Roman"/>
              </a:rPr>
              <a:t>disorientati, ma </a:t>
            </a:r>
            <a:r>
              <a:rPr sz="1200" spc="-5" dirty="0">
                <a:latin typeface="Times New Roman"/>
                <a:cs typeface="Times New Roman"/>
              </a:rPr>
              <a:t>che esitino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confessare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confusione. </a:t>
            </a:r>
            <a:r>
              <a:rPr sz="1200" spc="-5" dirty="0">
                <a:latin typeface="Times New Roman"/>
                <a:cs typeface="Times New Roman"/>
              </a:rPr>
              <a:t>Puoi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aiutarmi?” Gesù, ponendo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sulla spalla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Natanaele,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“Amico </a:t>
            </a:r>
            <a:r>
              <a:rPr sz="1200" dirty="0">
                <a:latin typeface="Times New Roman"/>
                <a:cs typeface="Times New Roman"/>
              </a:rPr>
              <a:t>mio, non </a:t>
            </a:r>
            <a:r>
              <a:rPr sz="1200" spc="-5" dirty="0">
                <a:latin typeface="Times New Roman"/>
                <a:cs typeface="Times New Roman"/>
              </a:rPr>
              <a:t>c’è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sorprendersi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sia imbarazzato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dei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spirituali dal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sei  </a:t>
            </a:r>
            <a:r>
              <a:rPr sz="1200" dirty="0">
                <a:latin typeface="Times New Roman"/>
                <a:cs typeface="Times New Roman"/>
              </a:rPr>
              <a:t>talmente condizionato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idee preconcette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tradizione ebraica </a:t>
            </a:r>
            <a:r>
              <a:rPr sz="1200" dirty="0">
                <a:latin typeface="Times New Roman"/>
                <a:cs typeface="Times New Roman"/>
              </a:rPr>
              <a:t>e così </a:t>
            </a:r>
            <a:r>
              <a:rPr sz="1200" spc="-5" dirty="0">
                <a:latin typeface="Times New Roman"/>
                <a:cs typeface="Times New Roman"/>
              </a:rPr>
              <a:t>confuso dalla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persistente tendenza ad interpretare 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vangelo secondo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insegnamenti degli </a:t>
            </a:r>
            <a:r>
              <a:rPr sz="1200" dirty="0">
                <a:latin typeface="Times New Roman"/>
                <a:cs typeface="Times New Roman"/>
              </a:rPr>
              <a:t>Scribi 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Farisei.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8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(1961.3) 181:2.24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la mia vita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Ho fatto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possibile per  illuminare </a:t>
            </a:r>
            <a:r>
              <a:rPr sz="1200" dirty="0">
                <a:latin typeface="Times New Roman"/>
                <a:cs typeface="Times New Roman"/>
              </a:rPr>
              <a:t>la vostra mente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liberare la vostra </a:t>
            </a:r>
            <a:r>
              <a:rPr sz="1200" spc="-5" dirty="0">
                <a:latin typeface="Times New Roman"/>
                <a:cs typeface="Times New Roman"/>
              </a:rPr>
              <a:t>anima,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non siete stati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trarre dai miei insegnamenti </a:t>
            </a:r>
            <a:r>
              <a:rPr sz="1200" dirty="0">
                <a:latin typeface="Times New Roman"/>
                <a:cs typeface="Times New Roman"/>
              </a:rPr>
              <a:t>e dalla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494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dovete ora </a:t>
            </a:r>
            <a:r>
              <a:rPr sz="1200" dirty="0">
                <a:latin typeface="Times New Roman"/>
                <a:cs typeface="Times New Roman"/>
              </a:rPr>
              <a:t>prepararvi ad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dalla mano 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l’esperienza reale. </a:t>
            </a:r>
            <a:r>
              <a:rPr sz="1200" dirty="0">
                <a:latin typeface="Times New Roman"/>
                <a:cs typeface="Times New Roman"/>
              </a:rPr>
              <a:t>Ed in 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che ora vi </a:t>
            </a:r>
            <a:r>
              <a:rPr sz="1200" spc="-5" dirty="0">
                <a:latin typeface="Times New Roman"/>
                <a:cs typeface="Times New Roman"/>
              </a:rPr>
              <a:t>aspetta,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precederò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della Verità sarà </a:t>
            </a:r>
            <a:r>
              <a:rPr sz="1200" dirty="0">
                <a:latin typeface="Times New Roman"/>
                <a:cs typeface="Times New Roman"/>
              </a:rPr>
              <a:t>con voi. Non </a:t>
            </a:r>
            <a:r>
              <a:rPr sz="1200" spc="-5" dirty="0">
                <a:latin typeface="Times New Roman"/>
                <a:cs typeface="Times New Roman"/>
              </a:rPr>
              <a:t>temete; ciò </a:t>
            </a:r>
            <a:r>
              <a:rPr sz="1200" dirty="0">
                <a:latin typeface="Times New Roman"/>
                <a:cs typeface="Times New Roman"/>
              </a:rPr>
              <a:t>che ora non comprendete, il  nuovo </a:t>
            </a:r>
            <a:r>
              <a:rPr sz="1200" spc="-5" dirty="0">
                <a:latin typeface="Times New Roman"/>
                <a:cs typeface="Times New Roman"/>
              </a:rPr>
              <a:t>maestro, quando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venuto, </a:t>
            </a:r>
            <a:r>
              <a:rPr sz="1200" spc="5" dirty="0">
                <a:latin typeface="Times New Roman"/>
                <a:cs typeface="Times New Roman"/>
              </a:rPr>
              <a:t>ve </a:t>
            </a:r>
            <a:r>
              <a:rPr sz="1200" dirty="0">
                <a:latin typeface="Times New Roman"/>
                <a:cs typeface="Times New Roman"/>
              </a:rPr>
              <a:t>lo rivelerà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vostra vita sulla </a:t>
            </a:r>
            <a:r>
              <a:rPr sz="1200" spc="-5" dirty="0">
                <a:latin typeface="Times New Roman"/>
                <a:cs typeface="Times New Roman"/>
              </a:rPr>
              <a:t>terra ed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preparazione nelle </a:t>
            </a:r>
            <a:r>
              <a:rPr sz="1200" dirty="0">
                <a:latin typeface="Times New Roman"/>
                <a:cs typeface="Times New Roman"/>
              </a:rPr>
              <a:t>ere</a:t>
            </a:r>
            <a:r>
              <a:rPr sz="1200" spc="-5" dirty="0">
                <a:latin typeface="Times New Roman"/>
                <a:cs typeface="Times New Roman"/>
              </a:rPr>
              <a:t> eterne.”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(1961.4) 181:2.25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il Maestro, rivolgendosi </a:t>
            </a:r>
            <a:r>
              <a:rPr sz="1200" dirty="0">
                <a:latin typeface="Times New Roman"/>
                <a:cs typeface="Times New Roman"/>
              </a:rPr>
              <a:t>a tutti loro, </a:t>
            </a:r>
            <a:r>
              <a:rPr sz="1200" spc="-5" dirty="0">
                <a:latin typeface="Times New Roman"/>
                <a:cs typeface="Times New Roman"/>
              </a:rPr>
              <a:t>disse: “Non siate costernati perché </a:t>
            </a:r>
            <a:r>
              <a:rPr sz="1200" dirty="0">
                <a:latin typeface="Times New Roman"/>
                <a:cs typeface="Times New Roman"/>
              </a:rPr>
              <a:t>non riuscite 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pieno </a:t>
            </a:r>
            <a:r>
              <a:rPr sz="1200" spc="-5" dirty="0">
                <a:latin typeface="Times New Roman"/>
                <a:cs typeface="Times New Roman"/>
              </a:rPr>
              <a:t>significato  del vangelo. Voi </a:t>
            </a:r>
            <a:r>
              <a:rPr sz="1200" dirty="0">
                <a:latin typeface="Times New Roman"/>
                <a:cs typeface="Times New Roman"/>
              </a:rPr>
              <a:t>siete solo </a:t>
            </a:r>
            <a:r>
              <a:rPr sz="1200" spc="-5" dirty="0">
                <a:latin typeface="Times New Roman"/>
                <a:cs typeface="Times New Roman"/>
              </a:rPr>
              <a:t>degli esseri finiti,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è infinito, divino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eterno. Siate  pazienti ed </a:t>
            </a:r>
            <a:r>
              <a:rPr sz="1200" spc="-5" dirty="0">
                <a:latin typeface="Times New Roman"/>
                <a:cs typeface="Times New Roman"/>
              </a:rPr>
              <a:t>abbiate coraggio, poiché avete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ere eterne davanti a voi nelle quali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conseguimento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progressivo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di divenire </a:t>
            </a:r>
            <a:r>
              <a:rPr sz="1200" spc="-5" dirty="0">
                <a:latin typeface="Times New Roman"/>
                <a:cs typeface="Times New Roman"/>
              </a:rPr>
              <a:t>perfetti, </a:t>
            </a:r>
            <a:r>
              <a:rPr sz="1200" dirty="0">
                <a:latin typeface="Times New Roman"/>
                <a:cs typeface="Times New Roman"/>
              </a:rPr>
              <a:t>così come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Paradiso è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1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(1961.5) 181:2.26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Gesù andò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Tommaso, </a:t>
            </a:r>
            <a:r>
              <a:rPr sz="1200" dirty="0">
                <a:latin typeface="Times New Roman"/>
                <a:cs typeface="Times New Roman"/>
              </a:rPr>
              <a:t>il quale, </a:t>
            </a:r>
            <a:r>
              <a:rPr sz="1200" spc="-5" dirty="0">
                <a:latin typeface="Times New Roman"/>
                <a:cs typeface="Times New Roman"/>
              </a:rPr>
              <a:t>alzatosi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ascoltò dire: “Tommaso,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spesso mancato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fede;  tuttavia, quando hai </a:t>
            </a:r>
            <a:r>
              <a:rPr sz="1200" dirty="0">
                <a:latin typeface="Times New Roman"/>
                <a:cs typeface="Times New Roman"/>
              </a:rPr>
              <a:t>avuto i tuoi momenti di </a:t>
            </a:r>
            <a:r>
              <a:rPr sz="1200" spc="-5" dirty="0">
                <a:latin typeface="Times New Roman"/>
                <a:cs typeface="Times New Roman"/>
              </a:rPr>
              <a:t>dubbio,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hai mai mancato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coraggio.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falsi profeti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insegnanti  illegittimi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t’inganneranno. Dopo </a:t>
            </a:r>
            <a:r>
              <a:rPr sz="1200" dirty="0">
                <a:latin typeface="Times New Roman"/>
                <a:cs typeface="Times New Roman"/>
              </a:rPr>
              <a:t>la mia partenza i tuoi </a:t>
            </a:r>
            <a:r>
              <a:rPr sz="1200" spc="-5" dirty="0">
                <a:latin typeface="Times New Roman"/>
                <a:cs typeface="Times New Roman"/>
              </a:rPr>
              <a:t>fratelli apprezzeranno </a:t>
            </a:r>
            <a:r>
              <a:rPr sz="1200" dirty="0">
                <a:latin typeface="Times New Roman"/>
                <a:cs typeface="Times New Roman"/>
              </a:rPr>
              <a:t>di più il tuo modo </a:t>
            </a:r>
            <a:r>
              <a:rPr sz="1200" spc="-5" dirty="0">
                <a:latin typeface="Times New Roman"/>
                <a:cs typeface="Times New Roman"/>
              </a:rPr>
              <a:t>critico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i nuovi  </a:t>
            </a:r>
            <a:r>
              <a:rPr sz="1200" spc="-5" dirty="0">
                <a:latin typeface="Times New Roman"/>
                <a:cs typeface="Times New Roman"/>
              </a:rPr>
              <a:t>insegnamenti.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sarete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dispersi </a:t>
            </a:r>
            <a:r>
              <a:rPr sz="1200" dirty="0">
                <a:latin typeface="Times New Roman"/>
                <a:cs typeface="Times New Roman"/>
              </a:rPr>
              <a:t>ai confini </a:t>
            </a:r>
            <a:r>
              <a:rPr sz="1200" spc="-5" dirty="0">
                <a:latin typeface="Times New Roman"/>
                <a:cs typeface="Times New Roman"/>
              </a:rPr>
              <a:t>della terra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tempi futuri, ricordati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sei ancora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ambasciatore.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Consacra </a:t>
            </a:r>
            <a:r>
              <a:rPr sz="1200" dirty="0">
                <a:latin typeface="Times New Roman"/>
                <a:cs typeface="Times New Roman"/>
              </a:rPr>
              <a:t>la tua vita </a:t>
            </a:r>
            <a:r>
              <a:rPr sz="1200" spc="-5" dirty="0">
                <a:latin typeface="Times New Roman"/>
                <a:cs typeface="Times New Roman"/>
              </a:rPr>
              <a:t>alla grande </a:t>
            </a:r>
            <a:r>
              <a:rPr sz="1200" dirty="0">
                <a:latin typeface="Times New Roman"/>
                <a:cs typeface="Times New Roman"/>
              </a:rPr>
              <a:t>opera di mostrare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mente critica </a:t>
            </a:r>
            <a:r>
              <a:rPr sz="1200" spc="-5" dirty="0">
                <a:latin typeface="Times New Roman"/>
                <a:cs typeface="Times New Roman"/>
              </a:rPr>
              <a:t>materiale dell’uomo </a:t>
            </a:r>
            <a:r>
              <a:rPr sz="1200" dirty="0">
                <a:latin typeface="Times New Roman"/>
                <a:cs typeface="Times New Roman"/>
              </a:rPr>
              <a:t>può trionfare </a:t>
            </a:r>
            <a:r>
              <a:rPr sz="1200" spc="-5" dirty="0">
                <a:latin typeface="Times New Roman"/>
                <a:cs typeface="Times New Roman"/>
              </a:rPr>
              <a:t>sull’inerzia del </a:t>
            </a:r>
            <a:r>
              <a:rPr sz="1200" spc="5" dirty="0">
                <a:latin typeface="Times New Roman"/>
                <a:cs typeface="Times New Roman"/>
              </a:rPr>
              <a:t>dubbio  </a:t>
            </a:r>
            <a:r>
              <a:rPr sz="1200" spc="-5" dirty="0">
                <a:latin typeface="Times New Roman"/>
                <a:cs typeface="Times New Roman"/>
              </a:rPr>
              <a:t>intellettuale quando si </a:t>
            </a:r>
            <a:r>
              <a:rPr sz="1200" dirty="0">
                <a:latin typeface="Times New Roman"/>
                <a:cs typeface="Times New Roman"/>
              </a:rPr>
              <a:t>trova di </a:t>
            </a:r>
            <a:r>
              <a:rPr sz="1200" spc="-5" dirty="0">
                <a:latin typeface="Times New Roman"/>
                <a:cs typeface="Times New Roman"/>
              </a:rPr>
              <a:t>fronte alla </a:t>
            </a:r>
            <a:r>
              <a:rPr sz="1200" dirty="0">
                <a:latin typeface="Times New Roman"/>
                <a:cs typeface="Times New Roman"/>
              </a:rPr>
              <a:t>dimostrazione </a:t>
            </a:r>
            <a:r>
              <a:rPr sz="1200" spc="-5" dirty="0">
                <a:latin typeface="Times New Roman"/>
                <a:cs typeface="Times New Roman"/>
              </a:rPr>
              <a:t>della manifestazione della verità </a:t>
            </a:r>
            <a:r>
              <a:rPr sz="1200" dirty="0">
                <a:latin typeface="Times New Roman"/>
                <a:cs typeface="Times New Roman"/>
              </a:rPr>
              <a:t>vivente quale </a:t>
            </a:r>
            <a:r>
              <a:rPr sz="1200" spc="-5" dirty="0">
                <a:latin typeface="Times New Roman"/>
                <a:cs typeface="Times New Roman"/>
              </a:rPr>
              <a:t>opera nell’esperienza degli 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nati dallo spirito, che </a:t>
            </a:r>
            <a:r>
              <a:rPr sz="1200" dirty="0">
                <a:latin typeface="Times New Roman"/>
                <a:cs typeface="Times New Roman"/>
              </a:rPr>
              <a:t>producono 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vita e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amano l’un </a:t>
            </a:r>
            <a:r>
              <a:rPr sz="1200" spc="-5" dirty="0">
                <a:latin typeface="Times New Roman"/>
                <a:cs typeface="Times New Roman"/>
              </a:rPr>
              <a:t>l’altro, </a:t>
            </a:r>
            <a:r>
              <a:rPr sz="1200" dirty="0">
                <a:latin typeface="Times New Roman"/>
                <a:cs typeface="Times New Roman"/>
              </a:rPr>
              <a:t>così come io ho 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voi. Tommaso, sono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che ti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unito a noi, e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dirty="0">
                <a:latin typeface="Times New Roman"/>
                <a:cs typeface="Times New Roman"/>
              </a:rPr>
              <a:t>dopo un breve periodo di </a:t>
            </a:r>
            <a:r>
              <a:rPr sz="1200" spc="-5" dirty="0">
                <a:latin typeface="Times New Roman"/>
                <a:cs typeface="Times New Roman"/>
              </a:rPr>
              <a:t>perplessità continuerai </a:t>
            </a:r>
            <a:r>
              <a:rPr sz="1200" dirty="0">
                <a:latin typeface="Times New Roman"/>
                <a:cs typeface="Times New Roman"/>
              </a:rPr>
              <a:t>nel servizio </a:t>
            </a:r>
            <a:r>
              <a:rPr sz="1200" spc="-5" dirty="0">
                <a:latin typeface="Times New Roman"/>
                <a:cs typeface="Times New Roman"/>
              </a:rPr>
              <a:t>del  regno. </a:t>
            </a:r>
            <a:r>
              <a:rPr sz="1200" dirty="0">
                <a:latin typeface="Times New Roman"/>
                <a:cs typeface="Times New Roman"/>
              </a:rPr>
              <a:t>I tuoi dubbi hanno </a:t>
            </a:r>
            <a:r>
              <a:rPr sz="1200" spc="-5" dirty="0">
                <a:latin typeface="Times New Roman"/>
                <a:cs typeface="Times New Roman"/>
              </a:rPr>
              <a:t>confuso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te e ti </a:t>
            </a:r>
            <a:r>
              <a:rPr sz="1200" spc="-5" dirty="0">
                <a:latin typeface="Times New Roman"/>
                <a:cs typeface="Times New Roman"/>
              </a:rPr>
              <a:t>precederò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spc="5" dirty="0">
                <a:latin typeface="Times New Roman"/>
                <a:cs typeface="Times New Roman"/>
              </a:rPr>
              <a:t>confini  </a:t>
            </a:r>
            <a:r>
              <a:rPr sz="1200" spc="-5" dirty="0">
                <a:latin typeface="Times New Roman"/>
                <a:cs typeface="Times New Roman"/>
              </a:rPr>
              <a:t>estremi della terra.”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4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(1962.1) 181:2.27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andò </a:t>
            </a:r>
            <a:r>
              <a:rPr sz="1200" dirty="0">
                <a:latin typeface="Times New Roman"/>
                <a:cs typeface="Times New Roman"/>
              </a:rPr>
              <a:t>da Simon Pietro,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alzò in </a:t>
            </a:r>
            <a:r>
              <a:rPr sz="1200" spc="-5" dirty="0">
                <a:latin typeface="Times New Roman"/>
                <a:cs typeface="Times New Roman"/>
              </a:rPr>
              <a:t>piedi mentre Gesù gli diceva: </a:t>
            </a:r>
            <a:r>
              <a:rPr sz="1200" dirty="0">
                <a:latin typeface="Times New Roman"/>
                <a:cs typeface="Times New Roman"/>
              </a:rPr>
              <a:t>“Pietro,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 consacrerai </a:t>
            </a:r>
            <a:r>
              <a:rPr sz="1200" dirty="0">
                <a:latin typeface="Times New Roman"/>
                <a:cs typeface="Times New Roman"/>
              </a:rPr>
              <a:t>la tua vita alla </a:t>
            </a:r>
            <a:r>
              <a:rPr sz="1200" spc="-5" dirty="0">
                <a:latin typeface="Times New Roman"/>
                <a:cs typeface="Times New Roman"/>
              </a:rPr>
              <a:t>proclamazione </a:t>
            </a:r>
            <a:r>
              <a:rPr sz="1200" dirty="0">
                <a:latin typeface="Times New Roman"/>
                <a:cs typeface="Times New Roman"/>
              </a:rPr>
              <a:t>pubblica di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agli Ebrei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Gentili, ma sono </a:t>
            </a:r>
            <a:r>
              <a:rPr sz="1200" spc="-5" dirty="0">
                <a:latin typeface="Times New Roman"/>
                <a:cs typeface="Times New Roman"/>
              </a:rPr>
              <a:t>addolorato </a:t>
            </a:r>
            <a:r>
              <a:rPr sz="1200" dirty="0">
                <a:latin typeface="Times New Roman"/>
                <a:cs typeface="Times New Roman"/>
              </a:rPr>
              <a:t>che 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tuoi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704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una tale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con me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abbiano aiutato </a:t>
            </a:r>
            <a:r>
              <a:rPr sz="1200" dirty="0">
                <a:latin typeface="Times New Roman"/>
                <a:cs typeface="Times New Roman"/>
              </a:rPr>
              <a:t>di più a </a:t>
            </a:r>
            <a:r>
              <a:rPr sz="1200" spc="-5" dirty="0">
                <a:latin typeface="Times New Roman"/>
                <a:cs typeface="Times New Roman"/>
              </a:rPr>
              <a:t>riflettere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parlare. Per quale </a:t>
            </a:r>
            <a:r>
              <a:rPr sz="1200" dirty="0">
                <a:latin typeface="Times New Roman"/>
                <a:cs typeface="Times New Roman"/>
              </a:rPr>
              <a:t>esperienza devi 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a mettere un </a:t>
            </a:r>
            <a:r>
              <a:rPr sz="1200" spc="-5" dirty="0">
                <a:latin typeface="Times New Roman"/>
                <a:cs typeface="Times New Roman"/>
              </a:rPr>
              <a:t>freno alle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labbra? Quante difficoltà </a:t>
            </a:r>
            <a:r>
              <a:rPr sz="1200" dirty="0">
                <a:latin typeface="Times New Roman"/>
                <a:cs typeface="Times New Roman"/>
              </a:rPr>
              <a:t>ci hai causato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impulsivo,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tua  </a:t>
            </a:r>
            <a:r>
              <a:rPr sz="1200" spc="-5" dirty="0">
                <a:latin typeface="Times New Roman"/>
                <a:cs typeface="Times New Roman"/>
              </a:rPr>
              <a:t>presuntuosa fiducia </a:t>
            </a:r>
            <a:r>
              <a:rPr sz="1200" dirty="0">
                <a:latin typeface="Times New Roman"/>
                <a:cs typeface="Times New Roman"/>
              </a:rPr>
              <a:t>in te </a:t>
            </a:r>
            <a:r>
              <a:rPr sz="1200" spc="-5" dirty="0">
                <a:latin typeface="Times New Roman"/>
                <a:cs typeface="Times New Roman"/>
              </a:rPr>
              <a:t>stesso!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sei destinato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attirarti ancora maggiori difficoltà se </a:t>
            </a:r>
            <a:r>
              <a:rPr sz="1200" dirty="0">
                <a:latin typeface="Times New Roman"/>
                <a:cs typeface="Times New Roman"/>
              </a:rPr>
              <a:t>non domini questo </a:t>
            </a:r>
            <a:r>
              <a:rPr sz="1200" spc="-5" dirty="0">
                <a:latin typeface="Times New Roman"/>
                <a:cs typeface="Times New Roman"/>
              </a:rPr>
              <a:t>difetto.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i tuoi 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amano malgrado questa debolezza, </a:t>
            </a:r>
            <a:r>
              <a:rPr sz="1200" dirty="0">
                <a:latin typeface="Times New Roman"/>
                <a:cs typeface="Times New Roman"/>
              </a:rPr>
              <a:t>e dovresti </a:t>
            </a:r>
            <a:r>
              <a:rPr sz="1200" spc="-5" dirty="0">
                <a:latin typeface="Times New Roman"/>
                <a:cs typeface="Times New Roman"/>
              </a:rPr>
              <a:t>anche comprendere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difetto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intacca minimamente </a:t>
            </a:r>
            <a:r>
              <a:rPr sz="1200" dirty="0">
                <a:latin typeface="Times New Roman"/>
                <a:cs typeface="Times New Roman"/>
              </a:rPr>
              <a:t>il mio 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diminuisce la tua utilità e non </a:t>
            </a:r>
            <a:r>
              <a:rPr sz="1200" spc="-5" dirty="0">
                <a:latin typeface="Times New Roman"/>
                <a:cs typeface="Times New Roman"/>
              </a:rPr>
              <a:t>cessa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procurarti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noie. Ma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riceverai </a:t>
            </a:r>
            <a:r>
              <a:rPr sz="1200" dirty="0">
                <a:latin typeface="Times New Roman"/>
                <a:cs typeface="Times New Roman"/>
              </a:rPr>
              <a:t>senza dubbio 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grande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aiuto dall’esperienza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quale passerai </a:t>
            </a:r>
            <a:r>
              <a:rPr sz="1200" dirty="0">
                <a:latin typeface="Times New Roman"/>
                <a:cs typeface="Times New Roman"/>
              </a:rPr>
              <a:t>questa notte </a:t>
            </a:r>
            <a:r>
              <a:rPr sz="1200" spc="-5" dirty="0">
                <a:latin typeface="Times New Roman"/>
                <a:cs typeface="Times New Roman"/>
              </a:rPr>
              <a:t>stessa.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dico </a:t>
            </a:r>
            <a:r>
              <a:rPr sz="1200" dirty="0">
                <a:latin typeface="Times New Roman"/>
                <a:cs typeface="Times New Roman"/>
              </a:rPr>
              <a:t>ora a te, Simon Pietro, lo </a:t>
            </a:r>
            <a:r>
              <a:rPr sz="1200" spc="-5" dirty="0">
                <a:latin typeface="Times New Roman"/>
                <a:cs typeface="Times New Roman"/>
              </a:rPr>
              <a:t>dico anche </a:t>
            </a:r>
            <a:r>
              <a:rPr sz="1200" dirty="0">
                <a:latin typeface="Times New Roman"/>
                <a:cs typeface="Times New Roman"/>
              </a:rPr>
              <a:t>a tutti 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tuoi</a:t>
            </a:r>
            <a:endParaRPr sz="1200">
              <a:latin typeface="Times New Roman"/>
              <a:cs typeface="Times New Roman"/>
            </a:endParaRPr>
          </a:p>
          <a:p>
            <a:pPr marL="63500" marR="21780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qui riuniti: questa </a:t>
            </a:r>
            <a:r>
              <a:rPr sz="1200" spc="-5" dirty="0">
                <a:latin typeface="Times New Roman"/>
                <a:cs typeface="Times New Roman"/>
              </a:rPr>
              <a:t>sera sarete </a:t>
            </a:r>
            <a:r>
              <a:rPr sz="1200" dirty="0">
                <a:latin typeface="Times New Roman"/>
                <a:cs typeface="Times New Roman"/>
              </a:rPr>
              <a:t>tutti in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vacillare riguardo </a:t>
            </a:r>
            <a:r>
              <a:rPr sz="1200" dirty="0">
                <a:latin typeface="Times New Roman"/>
                <a:cs typeface="Times New Roman"/>
              </a:rPr>
              <a:t>a me.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sapete che </a:t>
            </a:r>
            <a:r>
              <a:rPr sz="1200" spc="-5" dirty="0">
                <a:latin typeface="Times New Roman"/>
                <a:cs typeface="Times New Roman"/>
              </a:rPr>
              <a:t>sta scritto: ‘Il pastore </a:t>
            </a:r>
            <a:r>
              <a:rPr sz="1200" dirty="0">
                <a:latin typeface="Times New Roman"/>
                <a:cs typeface="Times New Roman"/>
              </a:rPr>
              <a:t>sarà  </a:t>
            </a:r>
            <a:r>
              <a:rPr sz="1200" spc="-5" dirty="0">
                <a:latin typeface="Times New Roman"/>
                <a:cs typeface="Times New Roman"/>
              </a:rPr>
              <a:t>percosso </a:t>
            </a:r>
            <a:r>
              <a:rPr sz="1200" dirty="0">
                <a:latin typeface="Times New Roman"/>
                <a:cs typeface="Times New Roman"/>
              </a:rPr>
              <a:t>e le pecore saranno </a:t>
            </a:r>
            <a:r>
              <a:rPr sz="1200" spc="-5" dirty="0">
                <a:latin typeface="Times New Roman"/>
                <a:cs typeface="Times New Roman"/>
              </a:rPr>
              <a:t>disperse.’ Quando </a:t>
            </a:r>
            <a:r>
              <a:rPr sz="1200" dirty="0">
                <a:latin typeface="Times New Roman"/>
                <a:cs typeface="Times New Roman"/>
              </a:rPr>
              <a:t>sarò </a:t>
            </a:r>
            <a:r>
              <a:rPr sz="1200" spc="-5" dirty="0">
                <a:latin typeface="Times New Roman"/>
                <a:cs typeface="Times New Roman"/>
              </a:rPr>
              <a:t>assente, ci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soccombano ai </a:t>
            </a:r>
            <a:r>
              <a:rPr sz="1200" dirty="0">
                <a:latin typeface="Times New Roman"/>
                <a:cs typeface="Times New Roman"/>
              </a:rPr>
              <a:t>dubbi e  </a:t>
            </a:r>
            <a:r>
              <a:rPr sz="1200" spc="-5" dirty="0">
                <a:latin typeface="Times New Roman"/>
                <a:cs typeface="Times New Roman"/>
              </a:rPr>
              <a:t>vacillino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di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accade </a:t>
            </a:r>
            <a:r>
              <a:rPr sz="1200" dirty="0">
                <a:latin typeface="Times New Roman"/>
                <a:cs typeface="Times New Roman"/>
              </a:rPr>
              <a:t>a me.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vi prometto ora </a:t>
            </a:r>
            <a:r>
              <a:rPr sz="1200" spc="-5" dirty="0">
                <a:latin typeface="Times New Roman"/>
                <a:cs typeface="Times New Roman"/>
              </a:rPr>
              <a:t>che ritornerò </a:t>
            </a:r>
            <a:r>
              <a:rPr sz="1200" dirty="0">
                <a:latin typeface="Times New Roman"/>
                <a:cs typeface="Times New Roman"/>
              </a:rPr>
              <a:t>da voi per breve tempo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poi vi </a:t>
            </a:r>
            <a:r>
              <a:rPr sz="1200" spc="-5" dirty="0">
                <a:latin typeface="Times New Roman"/>
                <a:cs typeface="Times New Roman"/>
              </a:rPr>
              <a:t>precederò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30"/>
              </a:lnSpc>
            </a:pPr>
            <a:r>
              <a:rPr sz="1200" spc="-5" dirty="0">
                <a:latin typeface="Times New Roman"/>
                <a:cs typeface="Times New Roman"/>
              </a:rPr>
              <a:t>Galilea.”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5848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(1962.2) 181:2.28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Pietro, ponendo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sulla </a:t>
            </a:r>
            <a:r>
              <a:rPr sz="1200" spc="-5" dirty="0">
                <a:latin typeface="Times New Roman"/>
                <a:cs typeface="Times New Roman"/>
              </a:rPr>
              <a:t>spalla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disse: “Poco </a:t>
            </a:r>
            <a:r>
              <a:rPr sz="1200" dirty="0">
                <a:latin typeface="Times New Roman"/>
                <a:cs typeface="Times New Roman"/>
              </a:rPr>
              <a:t>importa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miei fratelli dovessero  soccombere ai </a:t>
            </a:r>
            <a:r>
              <a:rPr sz="1200" dirty="0">
                <a:latin typeface="Times New Roman"/>
                <a:cs typeface="Times New Roman"/>
              </a:rPr>
              <a:t>dubbi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confronti;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prometto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vacillerò su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tu potrai </a:t>
            </a:r>
            <a:r>
              <a:rPr sz="1200" spc="-5" dirty="0">
                <a:latin typeface="Times New Roman"/>
                <a:cs typeface="Times New Roman"/>
              </a:rPr>
              <a:t>fare.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verrò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 e </a:t>
            </a:r>
            <a:r>
              <a:rPr sz="1200" spc="-5" dirty="0">
                <a:latin typeface="Times New Roman"/>
                <a:cs typeface="Times New Roman"/>
              </a:rPr>
              <a:t>se  necessario morirò 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7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(1962.3) 181:2.29 </a:t>
            </a:r>
            <a:r>
              <a:rPr sz="1200" spc="-5" dirty="0">
                <a:latin typeface="Times New Roman"/>
                <a:cs typeface="Times New Roman"/>
              </a:rPr>
              <a:t>Mentre Pietro stava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davanti al suo Maestro,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tremante </a:t>
            </a:r>
            <a:r>
              <a:rPr sz="1200" dirty="0">
                <a:latin typeface="Times New Roman"/>
                <a:cs typeface="Times New Roman"/>
              </a:rPr>
              <a:t>d’intensa </a:t>
            </a:r>
            <a:r>
              <a:rPr sz="1200" spc="-5" dirty="0">
                <a:latin typeface="Times New Roman"/>
                <a:cs typeface="Times New Roman"/>
              </a:rPr>
              <a:t>emozione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straripante d’amore sincero </a:t>
            </a:r>
            <a:r>
              <a:rPr sz="1200" dirty="0">
                <a:latin typeface="Times New Roman"/>
                <a:cs typeface="Times New Roman"/>
              </a:rPr>
              <a:t>per lui,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guardò </a:t>
            </a:r>
            <a:r>
              <a:rPr sz="1200" dirty="0">
                <a:latin typeface="Times New Roman"/>
                <a:cs typeface="Times New Roman"/>
              </a:rPr>
              <a:t>diritto nei </a:t>
            </a:r>
            <a:r>
              <a:rPr sz="1200" spc="-5" dirty="0">
                <a:latin typeface="Times New Roman"/>
                <a:cs typeface="Times New Roman"/>
              </a:rPr>
              <a:t>suoi occhi </a:t>
            </a:r>
            <a:r>
              <a:rPr sz="1200" dirty="0">
                <a:latin typeface="Times New Roman"/>
                <a:cs typeface="Times New Roman"/>
              </a:rPr>
              <a:t>umidi di </a:t>
            </a:r>
            <a:r>
              <a:rPr sz="1200" spc="-5" dirty="0">
                <a:latin typeface="Times New Roman"/>
                <a:cs typeface="Times New Roman"/>
              </a:rPr>
              <a:t>lacrime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“Pietro,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dico, questa </a:t>
            </a:r>
            <a:r>
              <a:rPr sz="1200" dirty="0">
                <a:latin typeface="Times New Roman"/>
                <a:cs typeface="Times New Roman"/>
              </a:rPr>
              <a:t>notte il </a:t>
            </a:r>
            <a:r>
              <a:rPr sz="1200" spc="-5" dirty="0">
                <a:latin typeface="Times New Roman"/>
                <a:cs typeface="Times New Roman"/>
              </a:rPr>
              <a:t>gallo </a:t>
            </a:r>
            <a:r>
              <a:rPr sz="1200" dirty="0">
                <a:latin typeface="Times New Roman"/>
                <a:cs typeface="Times New Roman"/>
              </a:rPr>
              <a:t>non canterà 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tu non mi abbia </a:t>
            </a:r>
            <a:r>
              <a:rPr sz="1200" spc="-5" dirty="0">
                <a:latin typeface="Times New Roman"/>
                <a:cs typeface="Times New Roman"/>
              </a:rPr>
              <a:t>rinnegato </a:t>
            </a:r>
            <a:r>
              <a:rPr sz="1200" dirty="0">
                <a:latin typeface="Times New Roman"/>
                <a:cs typeface="Times New Roman"/>
              </a:rPr>
              <a:t>tre o </a:t>
            </a:r>
            <a:r>
              <a:rPr sz="1200" spc="-5" dirty="0">
                <a:latin typeface="Times New Roman"/>
                <a:cs typeface="Times New Roman"/>
              </a:rPr>
              <a:t>quattro volte.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ciò che non </a:t>
            </a:r>
            <a:r>
              <a:rPr sz="1200" spc="-5" dirty="0">
                <a:latin typeface="Times New Roman"/>
                <a:cs typeface="Times New Roman"/>
              </a:rPr>
              <a:t>hai imparato </a:t>
            </a:r>
            <a:r>
              <a:rPr sz="1200" dirty="0">
                <a:latin typeface="Times New Roman"/>
                <a:cs typeface="Times New Roman"/>
              </a:rPr>
              <a:t>dalla pacifica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me, lo  </a:t>
            </a:r>
            <a:r>
              <a:rPr sz="1200" spc="-5" dirty="0">
                <a:latin typeface="Times New Roman"/>
                <a:cs typeface="Times New Roman"/>
              </a:rPr>
              <a:t>imparerai attraverso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grandi dispiaceri.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avrai </a:t>
            </a:r>
            <a:r>
              <a:rPr sz="1200" dirty="0">
                <a:latin typeface="Times New Roman"/>
                <a:cs typeface="Times New Roman"/>
              </a:rPr>
              <a:t>realmente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indispensabile </a:t>
            </a:r>
            <a:r>
              <a:rPr sz="1200" dirty="0">
                <a:latin typeface="Times New Roman"/>
                <a:cs typeface="Times New Roman"/>
              </a:rPr>
              <a:t>lezione, </a:t>
            </a:r>
            <a:r>
              <a:rPr sz="1200" spc="-5" dirty="0">
                <a:latin typeface="Times New Roman"/>
                <a:cs typeface="Times New Roman"/>
              </a:rPr>
              <a:t>dovrai  fortificare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vivere una vita </a:t>
            </a:r>
            <a:r>
              <a:rPr sz="1200" spc="-5" dirty="0">
                <a:latin typeface="Times New Roman"/>
                <a:cs typeface="Times New Roman"/>
              </a:rPr>
              <a:t>consacrata </a:t>
            </a:r>
            <a:r>
              <a:rPr sz="1200" dirty="0">
                <a:latin typeface="Times New Roman"/>
                <a:cs typeface="Times New Roman"/>
              </a:rPr>
              <a:t>a predicare </a:t>
            </a:r>
            <a:r>
              <a:rPr sz="1200" spc="-5" dirty="0">
                <a:latin typeface="Times New Roman"/>
                <a:cs typeface="Times New Roman"/>
              </a:rPr>
              <a:t>questo vangelo,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potrai essere messo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e forse </a:t>
            </a:r>
            <a:r>
              <a:rPr sz="1200" spc="-5" dirty="0">
                <a:latin typeface="Times New Roman"/>
                <a:cs typeface="Times New Roman"/>
              </a:rPr>
              <a:t>seguirmi nel pagare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amorevole </a:t>
            </a:r>
            <a:r>
              <a:rPr sz="1200" spc="-5" dirty="0">
                <a:latin typeface="Times New Roman"/>
                <a:cs typeface="Times New Roman"/>
              </a:rPr>
              <a:t>nell’edificazione del regno 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29905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(1962.4) 181:2.30 </a:t>
            </a:r>
            <a:r>
              <a:rPr sz="1200" spc="-5" dirty="0">
                <a:latin typeface="Times New Roman"/>
                <a:cs typeface="Times New Roman"/>
              </a:rPr>
              <a:t>“Ma ricordati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promessa: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sarò risuscitato,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fermerò con </a:t>
            </a:r>
            <a:r>
              <a:rPr sz="1200" dirty="0">
                <a:latin typeface="Times New Roman"/>
                <a:cs typeface="Times New Roman"/>
              </a:rPr>
              <a:t>voi per qualche tempo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sera stessa </a:t>
            </a:r>
            <a:r>
              <a:rPr sz="1200" spc="-5" dirty="0">
                <a:latin typeface="Times New Roman"/>
                <a:cs typeface="Times New Roman"/>
              </a:rPr>
              <a:t>supplicherò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fortificare 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prove che </a:t>
            </a:r>
            <a:r>
              <a:rPr sz="1200" dirty="0">
                <a:latin typeface="Times New Roman"/>
                <a:cs typeface="Times New Roman"/>
              </a:rPr>
              <a:t>dovrete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breve.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amo  tutti </a:t>
            </a:r>
            <a:r>
              <a:rPr sz="1200" spc="-5" dirty="0">
                <a:latin typeface="Times New Roman"/>
                <a:cs typeface="Times New Roman"/>
              </a:rPr>
              <a:t>con l’amore con 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ama me, </a:t>
            </a:r>
            <a:r>
              <a:rPr sz="1200" dirty="0">
                <a:latin typeface="Times New Roman"/>
                <a:cs typeface="Times New Roman"/>
              </a:rPr>
              <a:t>e quindi voi </a:t>
            </a:r>
            <a:r>
              <a:rPr sz="1200" spc="-5" dirty="0">
                <a:latin typeface="Times New Roman"/>
                <a:cs typeface="Times New Roman"/>
              </a:rPr>
              <a:t>dovreste amarvi </a:t>
            </a:r>
            <a:r>
              <a:rPr sz="1200" dirty="0">
                <a:latin typeface="Times New Roman"/>
                <a:cs typeface="Times New Roman"/>
              </a:rPr>
              <a:t>d’ora innanzi l’un </a:t>
            </a:r>
            <a:r>
              <a:rPr sz="1200" spc="-5" dirty="0">
                <a:latin typeface="Times New Roman"/>
                <a:cs typeface="Times New Roman"/>
              </a:rPr>
              <a:t>l’altro, </a:t>
            </a:r>
            <a:r>
              <a:rPr sz="1200" dirty="0">
                <a:latin typeface="Times New Roman"/>
                <a:cs typeface="Times New Roman"/>
              </a:rPr>
              <a:t>così come io ho </a:t>
            </a:r>
            <a:r>
              <a:rPr sz="1200" spc="-5" dirty="0">
                <a:latin typeface="Times New Roman"/>
                <a:cs typeface="Times New Roman"/>
              </a:rPr>
              <a:t>amato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(1962.5) 181:2.31 </a:t>
            </a:r>
            <a:r>
              <a:rPr sz="1200" dirty="0">
                <a:latin typeface="Times New Roman"/>
                <a:cs typeface="Times New Roman"/>
              </a:rPr>
              <a:t>E poi, dopo </a:t>
            </a:r>
            <a:r>
              <a:rPr sz="1200" spc="-5" dirty="0">
                <a:latin typeface="Times New Roman"/>
                <a:cs typeface="Times New Roman"/>
              </a:rPr>
              <a:t>aver cantato </a:t>
            </a:r>
            <a:r>
              <a:rPr sz="1200" dirty="0">
                <a:latin typeface="Times New Roman"/>
                <a:cs typeface="Times New Roman"/>
              </a:rPr>
              <a:t>un inno, </a:t>
            </a:r>
            <a:r>
              <a:rPr sz="1200" spc="-5" dirty="0">
                <a:latin typeface="Times New Roman"/>
                <a:cs typeface="Times New Roman"/>
              </a:rPr>
              <a:t>essi partirono per </a:t>
            </a:r>
            <a:r>
              <a:rPr sz="1200" dirty="0">
                <a:latin typeface="Times New Roman"/>
                <a:cs typeface="Times New Roman"/>
              </a:rPr>
              <a:t>il campo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Olivi.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30835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</a:t>
            </a:r>
            <a:r>
              <a:rPr sz="2200" b="1" spc="-16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Getsemani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63559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(1963.1) 182:0.1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giovedì sera quando Gesù </a:t>
            </a:r>
            <a:r>
              <a:rPr sz="1200" dirty="0">
                <a:latin typeface="Times New Roman"/>
                <a:cs typeface="Times New Roman"/>
              </a:rPr>
              <a:t>condusse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 dalla casa </a:t>
            </a:r>
            <a:r>
              <a:rPr sz="1200" dirty="0">
                <a:latin typeface="Times New Roman"/>
                <a:cs typeface="Times New Roman"/>
              </a:rPr>
              <a:t>di Elia e di Maria  </a:t>
            </a:r>
            <a:r>
              <a:rPr sz="1200" spc="-5" dirty="0">
                <a:latin typeface="Times New Roman"/>
                <a:cs typeface="Times New Roman"/>
              </a:rPr>
              <a:t>Marco sulla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al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Getsemani. Da quel giorno sulle </a:t>
            </a:r>
            <a:r>
              <a:rPr sz="1200" dirty="0">
                <a:latin typeface="Times New Roman"/>
                <a:cs typeface="Times New Roman"/>
              </a:rPr>
              <a:t>colline, </a:t>
            </a:r>
            <a:r>
              <a:rPr sz="1200" spc="-5" dirty="0">
                <a:latin typeface="Times New Roman"/>
                <a:cs typeface="Times New Roman"/>
              </a:rPr>
              <a:t>Giovanni Marco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assunto l’incarico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tenere  un </a:t>
            </a:r>
            <a:r>
              <a:rPr sz="1200" spc="-5" dirty="0">
                <a:latin typeface="Times New Roman"/>
                <a:cs typeface="Times New Roman"/>
              </a:rPr>
              <a:t>occhio vigile su Gesù. Giovanni, avendo </a:t>
            </a:r>
            <a:r>
              <a:rPr sz="1200" dirty="0">
                <a:latin typeface="Times New Roman"/>
                <a:cs typeface="Times New Roman"/>
              </a:rPr>
              <a:t>bisogno di </a:t>
            </a:r>
            <a:r>
              <a:rPr sz="1200" spc="-5" dirty="0">
                <a:latin typeface="Times New Roman"/>
                <a:cs typeface="Times New Roman"/>
              </a:rPr>
              <a:t>dormire, </a:t>
            </a:r>
            <a:r>
              <a:rPr sz="1200" dirty="0">
                <a:latin typeface="Times New Roman"/>
                <a:cs typeface="Times New Roman"/>
              </a:rPr>
              <a:t>aveva riposato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ore mentre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rimasto </a:t>
            </a:r>
            <a:r>
              <a:rPr sz="1200" dirty="0">
                <a:latin typeface="Times New Roman"/>
                <a:cs typeface="Times New Roman"/>
              </a:rPr>
              <a:t>con i  suoi </a:t>
            </a:r>
            <a:r>
              <a:rPr sz="1200" spc="-5" dirty="0">
                <a:latin typeface="Times New Roman"/>
                <a:cs typeface="Times New Roman"/>
              </a:rPr>
              <a:t>apostoli nella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al piano superiore, </a:t>
            </a:r>
            <a:r>
              <a:rPr sz="1200" dirty="0">
                <a:latin typeface="Times New Roman"/>
                <a:cs typeface="Times New Roman"/>
              </a:rPr>
              <a:t>ma sentendoli </a:t>
            </a:r>
            <a:r>
              <a:rPr sz="1200" spc="-5" dirty="0">
                <a:latin typeface="Times New Roman"/>
                <a:cs typeface="Times New Roman"/>
              </a:rPr>
              <a:t>scendere, egli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e, buttatosi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spalle </a:t>
            </a:r>
            <a:r>
              <a:rPr sz="1200" spc="1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mantello </a:t>
            </a:r>
            <a:r>
              <a:rPr sz="1200" dirty="0">
                <a:latin typeface="Times New Roman"/>
                <a:cs typeface="Times New Roman"/>
              </a:rPr>
              <a:t>di lino, li  </a:t>
            </a:r>
            <a:r>
              <a:rPr sz="1200" spc="-5" dirty="0">
                <a:latin typeface="Times New Roman"/>
                <a:cs typeface="Times New Roman"/>
              </a:rPr>
              <a:t>seguì attraverso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città, passò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torrente Cedron,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loro accampamento privato adiacente al </a:t>
            </a:r>
            <a:r>
              <a:rPr sz="1200" dirty="0">
                <a:latin typeface="Times New Roman"/>
                <a:cs typeface="Times New Roman"/>
              </a:rPr>
              <a:t>Parco di Getsemani. E  </a:t>
            </a:r>
            <a:r>
              <a:rPr sz="1200" spc="-5" dirty="0">
                <a:latin typeface="Times New Roman"/>
                <a:cs typeface="Times New Roman"/>
              </a:rPr>
              <a:t>Giovanni Marco </a:t>
            </a:r>
            <a:r>
              <a:rPr sz="1200" dirty="0">
                <a:latin typeface="Times New Roman"/>
                <a:cs typeface="Times New Roman"/>
              </a:rPr>
              <a:t>rimase talmente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Maestro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notte ed il </a:t>
            </a:r>
            <a:r>
              <a:rPr sz="1200" spc="-5" dirty="0">
                <a:latin typeface="Times New Roman"/>
                <a:cs typeface="Times New Roman"/>
              </a:rPr>
              <a:t>giorno successivo, </a:t>
            </a:r>
            <a:r>
              <a:rPr sz="1200" dirty="0">
                <a:latin typeface="Times New Roman"/>
                <a:cs typeface="Times New Roman"/>
              </a:rPr>
              <a:t>che fu </a:t>
            </a:r>
            <a:r>
              <a:rPr sz="1200" spc="-5" dirty="0">
                <a:latin typeface="Times New Roman"/>
                <a:cs typeface="Times New Roman"/>
              </a:rPr>
              <a:t>testimone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ed  ascoltò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nascosto gran parte </a:t>
            </a:r>
            <a:r>
              <a:rPr sz="1200" dirty="0">
                <a:latin typeface="Times New Roman"/>
                <a:cs typeface="Times New Roman"/>
              </a:rPr>
              <a:t>di ciò 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disse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fino all’ora 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crocifissione.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70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(1963.2) 182:0.2 </a:t>
            </a:r>
            <a:r>
              <a:rPr sz="1200" spc="-5" dirty="0">
                <a:latin typeface="Times New Roman"/>
                <a:cs typeface="Times New Roman"/>
              </a:rPr>
              <a:t>Mentre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tornavano al campo, gli apostoli cominciarono ad interrogarsi sul </a:t>
            </a:r>
            <a:r>
              <a:rPr sz="1200" dirty="0">
                <a:latin typeface="Times New Roman"/>
                <a:cs typeface="Times New Roman"/>
              </a:rPr>
              <a:t>significato della </a:t>
            </a:r>
            <a:r>
              <a:rPr sz="1200" spc="-5" dirty="0">
                <a:latin typeface="Times New Roman"/>
                <a:cs typeface="Times New Roman"/>
              </a:rPr>
              <a:t>prolungata  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discussero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sulla </a:t>
            </a:r>
            <a:r>
              <a:rPr sz="1200" dirty="0">
                <a:latin typeface="Times New Roman"/>
                <a:cs typeface="Times New Roman"/>
              </a:rPr>
              <a:t>predizione </a:t>
            </a:r>
            <a:r>
              <a:rPr sz="1200" spc="-5" dirty="0">
                <a:latin typeface="Times New Roman"/>
                <a:cs typeface="Times New Roman"/>
              </a:rPr>
              <a:t>del Maestro che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loro l’avrebbe </a:t>
            </a:r>
            <a:r>
              <a:rPr sz="1200" dirty="0">
                <a:latin typeface="Times New Roman"/>
                <a:cs typeface="Times New Roman"/>
              </a:rPr>
              <a:t>tradito,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5" dirty="0">
                <a:latin typeface="Times New Roman"/>
                <a:cs typeface="Times New Roman"/>
              </a:rPr>
              <a:t>volta  </a:t>
            </a:r>
            <a:r>
              <a:rPr sz="1200" spc="-5" dirty="0">
                <a:latin typeface="Times New Roman"/>
                <a:cs typeface="Times New Roman"/>
              </a:rPr>
              <a:t>sospettarono che </a:t>
            </a:r>
            <a:r>
              <a:rPr sz="1200" dirty="0">
                <a:latin typeface="Times New Roman"/>
                <a:cs typeface="Times New Roman"/>
              </a:rPr>
              <a:t>non tutto </a:t>
            </a:r>
            <a:r>
              <a:rPr sz="1200" spc="-5" dirty="0">
                <a:latin typeface="Times New Roman"/>
                <a:cs typeface="Times New Roman"/>
              </a:rPr>
              <a:t>andasse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con Giuda Iscariota. 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s’impegnarono </a:t>
            </a:r>
            <a:r>
              <a:rPr sz="1200" dirty="0">
                <a:latin typeface="Times New Roman"/>
                <a:cs typeface="Times New Roman"/>
              </a:rPr>
              <a:t>in aperti commenti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e costatare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era là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aspettare per </a:t>
            </a:r>
            <a:r>
              <a:rPr sz="1200" spc="-5" dirty="0">
                <a:latin typeface="Times New Roman"/>
                <a:cs typeface="Times New Roman"/>
              </a:rPr>
              <a:t>accoglierli. Quando </a:t>
            </a:r>
            <a:r>
              <a:rPr sz="1200" dirty="0">
                <a:latin typeface="Times New Roman"/>
                <a:cs typeface="Times New Roman"/>
              </a:rPr>
              <a:t>assediarono tutti </a:t>
            </a:r>
            <a:r>
              <a:rPr sz="1200" spc="-5" dirty="0">
                <a:latin typeface="Times New Roman"/>
                <a:cs typeface="Times New Roman"/>
              </a:rPr>
              <a:t>Andrea per </a:t>
            </a:r>
            <a:r>
              <a:rPr sz="1200" dirty="0">
                <a:latin typeface="Times New Roman"/>
                <a:cs typeface="Times New Roman"/>
              </a:rPr>
              <a:t>sapere </a:t>
            </a:r>
            <a:r>
              <a:rPr sz="1200" spc="-5" dirty="0">
                <a:latin typeface="Times New Roman"/>
                <a:cs typeface="Times New Roman"/>
              </a:rPr>
              <a:t>che  cosa era successo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capo si </a:t>
            </a:r>
            <a:r>
              <a:rPr sz="1200" dirty="0">
                <a:latin typeface="Times New Roman"/>
                <a:cs typeface="Times New Roman"/>
              </a:rPr>
              <a:t>limitò a </a:t>
            </a:r>
            <a:r>
              <a:rPr sz="1200" spc="-5" dirty="0">
                <a:latin typeface="Times New Roman"/>
                <a:cs typeface="Times New Roman"/>
              </a:rPr>
              <a:t>rispondere: “Non so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sia Giuda, </a:t>
            </a:r>
            <a:r>
              <a:rPr sz="1200" dirty="0">
                <a:latin typeface="Times New Roman"/>
                <a:cs typeface="Times New Roman"/>
              </a:rPr>
              <a:t>ma temo 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abbia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abbandonato.”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L’ultima preghiera in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comune</a:t>
            </a:r>
            <a:endParaRPr sz="1600">
              <a:latin typeface="Times New Roman"/>
              <a:cs typeface="Times New Roman"/>
            </a:endParaRPr>
          </a:p>
          <a:p>
            <a:pPr marL="63500" marR="6540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(1963.3) 182:1.1 </a:t>
            </a:r>
            <a:r>
              <a:rPr sz="1200" spc="-5" dirty="0">
                <a:latin typeface="Times New Roman"/>
                <a:cs typeface="Times New Roman"/>
              </a:rPr>
              <a:t>Alcuni istanti </a:t>
            </a:r>
            <a:r>
              <a:rPr sz="1200" dirty="0">
                <a:latin typeface="Times New Roman"/>
                <a:cs typeface="Times New Roman"/>
              </a:rPr>
              <a:t>dopo il loro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al campo, </a:t>
            </a:r>
            <a:r>
              <a:rPr sz="1200" spc="-5" dirty="0">
                <a:latin typeface="Times New Roman"/>
                <a:cs typeface="Times New Roman"/>
              </a:rPr>
              <a:t>Gesù disse loro: </a:t>
            </a:r>
            <a:r>
              <a:rPr sz="1200" dirty="0">
                <a:latin typeface="Times New Roman"/>
                <a:cs typeface="Times New Roman"/>
              </a:rPr>
              <a:t>“Amici e </a:t>
            </a:r>
            <a:r>
              <a:rPr sz="1200" spc="-5" dirty="0">
                <a:latin typeface="Times New Roman"/>
                <a:cs typeface="Times New Roman"/>
              </a:rPr>
              <a:t>fratelli miei,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 voi è ora  </a:t>
            </a:r>
            <a:r>
              <a:rPr sz="1200" spc="-5" dirty="0">
                <a:latin typeface="Times New Roman"/>
                <a:cs typeface="Times New Roman"/>
              </a:rPr>
              <a:t>pochissimo,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appartiamo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pregare nostro Padre che è nei cieli di </a:t>
            </a:r>
            <a:r>
              <a:rPr sz="1200" spc="-5" dirty="0">
                <a:latin typeface="Times New Roman"/>
                <a:cs typeface="Times New Roman"/>
              </a:rPr>
              <a:t>darci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sostenerci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quest’ora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l’opera che </a:t>
            </a: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in nome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suo.”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784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(1963.4) 182:1.2 </a:t>
            </a:r>
            <a:r>
              <a:rPr sz="1200" spc="-5" dirty="0">
                <a:latin typeface="Times New Roman"/>
                <a:cs typeface="Times New Roman"/>
              </a:rPr>
              <a:t>Dopo aver parlato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condusse </a:t>
            </a:r>
            <a:r>
              <a:rPr sz="1200" dirty="0">
                <a:latin typeface="Times New Roman"/>
                <a:cs typeface="Times New Roman"/>
              </a:rPr>
              <a:t>a breve distanza </a:t>
            </a:r>
            <a:r>
              <a:rPr sz="1200" spc="-5" dirty="0">
                <a:latin typeface="Times New Roman"/>
                <a:cs typeface="Times New Roman"/>
              </a:rPr>
              <a:t>sull’Oliveto, </a:t>
            </a:r>
            <a:r>
              <a:rPr sz="1200" dirty="0">
                <a:latin typeface="Times New Roman"/>
                <a:cs typeface="Times New Roman"/>
              </a:rPr>
              <a:t>ed in piena vista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li invitò ad  </a:t>
            </a:r>
            <a:r>
              <a:rPr sz="1200" spc="-5" dirty="0">
                <a:latin typeface="Times New Roman"/>
                <a:cs typeface="Times New Roman"/>
              </a:rPr>
              <a:t>inginocchiarsi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larga roccia </a:t>
            </a:r>
            <a:r>
              <a:rPr sz="1200" dirty="0">
                <a:latin typeface="Times New Roman"/>
                <a:cs typeface="Times New Roman"/>
              </a:rPr>
              <a:t>piatta in cerchio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fatto nel giorno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ordinazione;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poi, </a:t>
            </a:r>
            <a:r>
              <a:rPr sz="1200" spc="-5" dirty="0">
                <a:latin typeface="Times New Roman"/>
                <a:cs typeface="Times New Roman"/>
              </a:rPr>
              <a:t>mentre  egli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in mezzo a loro </a:t>
            </a:r>
            <a:r>
              <a:rPr sz="1200" spc="-5" dirty="0">
                <a:latin typeface="Times New Roman"/>
                <a:cs typeface="Times New Roman"/>
              </a:rPr>
              <a:t>glorificato </a:t>
            </a:r>
            <a:r>
              <a:rPr sz="1200" dirty="0">
                <a:latin typeface="Times New Roman"/>
                <a:cs typeface="Times New Roman"/>
              </a:rPr>
              <a:t>nella dolce luce </a:t>
            </a:r>
            <a:r>
              <a:rPr sz="1200" spc="-5" dirty="0">
                <a:latin typeface="Times New Roman"/>
                <a:cs typeface="Times New Roman"/>
              </a:rPr>
              <a:t>lunare,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gli occhi al cielo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pregò: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0322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(1963.5) 182:1.3 </a:t>
            </a:r>
            <a:r>
              <a:rPr sz="1200" spc="-5" dirty="0">
                <a:latin typeface="Times New Roman"/>
                <a:cs typeface="Times New Roman"/>
              </a:rPr>
              <a:t>“Padre,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mia </a:t>
            </a:r>
            <a:r>
              <a:rPr sz="1200" dirty="0">
                <a:latin typeface="Times New Roman"/>
                <a:cs typeface="Times New Roman"/>
              </a:rPr>
              <a:t>ora è venuta; </a:t>
            </a:r>
            <a:r>
              <a:rPr sz="1200" spc="-5" dirty="0">
                <a:latin typeface="Times New Roman"/>
                <a:cs typeface="Times New Roman"/>
              </a:rPr>
              <a:t>glorifica ora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Figlio affinché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glorificare </a:t>
            </a:r>
            <a:r>
              <a:rPr sz="1200" dirty="0">
                <a:latin typeface="Times New Roman"/>
                <a:cs typeface="Times New Roman"/>
              </a:rPr>
              <a:t>te.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dato piena  </a:t>
            </a:r>
            <a:r>
              <a:rPr sz="1200" spc="-5" dirty="0">
                <a:latin typeface="Times New Roman"/>
                <a:cs typeface="Times New Roman"/>
              </a:rPr>
              <a:t>autorità 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viventi del mio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ed io </a:t>
            </a:r>
            <a:r>
              <a:rPr sz="1200" spc="-5" dirty="0">
                <a:latin typeface="Times New Roman"/>
                <a:cs typeface="Times New Roman"/>
              </a:rPr>
              <a:t>darò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diverranno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vita </a:t>
            </a:r>
            <a:r>
              <a:rPr sz="1200" spc="-5" dirty="0">
                <a:latin typeface="Times New Roman"/>
                <a:cs typeface="Times New Roman"/>
              </a:rPr>
              <a:t>eterna: </a:t>
            </a:r>
            <a:r>
              <a:rPr sz="1200" dirty="0">
                <a:latin typeface="Times New Roman"/>
                <a:cs typeface="Times New Roman"/>
              </a:rPr>
              <a:t>che le mie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conoscano come </a:t>
            </a:r>
            <a:r>
              <a:rPr sz="1200" dirty="0">
                <a:latin typeface="Times New Roman"/>
                <a:cs typeface="Times New Roman"/>
              </a:rPr>
              <a:t>il solo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Dio e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tutti, e </a:t>
            </a:r>
            <a:r>
              <a:rPr sz="1200" spc="-5" dirty="0">
                <a:latin typeface="Times New Roman"/>
                <a:cs typeface="Times New Roman"/>
              </a:rPr>
              <a:t>che credano </a:t>
            </a:r>
            <a:r>
              <a:rPr sz="1200" dirty="0">
                <a:latin typeface="Times New Roman"/>
                <a:cs typeface="Times New Roman"/>
              </a:rPr>
              <a:t>in colui che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hai</a:t>
            </a:r>
            <a:endParaRPr sz="1200">
              <a:latin typeface="Times New Roman"/>
              <a:cs typeface="Times New Roman"/>
            </a:endParaRPr>
          </a:p>
          <a:p>
            <a:pPr marL="63500" marR="12382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io ti ho </a:t>
            </a:r>
            <a:r>
              <a:rPr sz="1200" spc="-5" dirty="0">
                <a:latin typeface="Times New Roman"/>
                <a:cs typeface="Times New Roman"/>
              </a:rPr>
              <a:t>esaltato sulla terra ed </a:t>
            </a:r>
            <a:r>
              <a:rPr sz="1200" dirty="0">
                <a:latin typeface="Times New Roman"/>
                <a:cs typeface="Times New Roman"/>
              </a:rPr>
              <a:t>ho portato a </a:t>
            </a:r>
            <a:r>
              <a:rPr sz="1200" spc="-5" dirty="0">
                <a:latin typeface="Times New Roman"/>
                <a:cs typeface="Times New Roman"/>
              </a:rPr>
              <a:t>termine l’opera che </a:t>
            </a:r>
            <a:r>
              <a:rPr sz="1200" dirty="0">
                <a:latin typeface="Times New Roman"/>
                <a:cs typeface="Times New Roman"/>
              </a:rPr>
              <a:t>mi hai dato da </a:t>
            </a:r>
            <a:r>
              <a:rPr sz="1200" spc="-5" dirty="0">
                <a:latin typeface="Times New Roman"/>
                <a:cs typeface="Times New Roman"/>
              </a:rPr>
              <a:t>compiere. Ho quasi  terminato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conferimento ai figli </a:t>
            </a:r>
            <a:r>
              <a:rPr sz="1200" dirty="0">
                <a:latin typeface="Times New Roman"/>
                <a:cs typeface="Times New Roman"/>
              </a:rPr>
              <a:t>da noi stessi </a:t>
            </a:r>
            <a:r>
              <a:rPr sz="1200" spc="-5" dirty="0">
                <a:latin typeface="Times New Roman"/>
                <a:cs typeface="Times New Roman"/>
              </a:rPr>
              <a:t>creati;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rimane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la mia vita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dirty="0">
                <a:latin typeface="Times New Roman"/>
                <a:cs typeface="Times New Roman"/>
              </a:rPr>
              <a:t>Ed ora, o </a:t>
            </a:r>
            <a:r>
              <a:rPr sz="1200" spc="-5" dirty="0">
                <a:latin typeface="Times New Roman"/>
                <a:cs typeface="Times New Roman"/>
              </a:rPr>
              <a:t>Padre 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glorificami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che avevo presso </a:t>
            </a:r>
            <a:r>
              <a:rPr sz="1200" dirty="0">
                <a:latin typeface="Times New Roman"/>
                <a:cs typeface="Times New Roman"/>
              </a:rPr>
              <a:t>di te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questo mondo </a:t>
            </a:r>
            <a:r>
              <a:rPr sz="1200" spc="-5" dirty="0">
                <a:latin typeface="Times New Roman"/>
                <a:cs typeface="Times New Roman"/>
              </a:rPr>
              <a:t>fosse ed accoglimi 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49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(1964.1) 182:1.4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ti ho </a:t>
            </a:r>
            <a:r>
              <a:rPr sz="1200" spc="-5" dirty="0">
                <a:latin typeface="Times New Roman"/>
                <a:cs typeface="Times New Roman"/>
              </a:rPr>
              <a:t>manifestato agli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hai scelto dal </a:t>
            </a:r>
            <a:r>
              <a:rPr sz="1200" dirty="0">
                <a:latin typeface="Times New Roman"/>
                <a:cs typeface="Times New Roman"/>
              </a:rPr>
              <a:t>mondo e che 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dato. Essi </a:t>
            </a:r>
            <a:r>
              <a:rPr sz="1200" spc="-5" dirty="0">
                <a:latin typeface="Times New Roman"/>
                <a:cs typeface="Times New Roman"/>
              </a:rPr>
              <a:t>sono tuoi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tutta la vita è </a:t>
            </a:r>
            <a:r>
              <a:rPr sz="1200" spc="-5" dirty="0">
                <a:latin typeface="Times New Roman"/>
                <a:cs typeface="Times New Roman"/>
              </a:rPr>
              <a:t>nelle 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— tu me li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dati ed io 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loro, insegnando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della vita, ed essi </a:t>
            </a:r>
            <a:r>
              <a:rPr sz="1200" spc="5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creduto. </a:t>
            </a:r>
            <a:r>
              <a:rPr sz="1200" dirty="0">
                <a:latin typeface="Times New Roman"/>
                <a:cs typeface="Times New Roman"/>
              </a:rPr>
              <a:t>Questi uomini  stanno </a:t>
            </a:r>
            <a:r>
              <a:rPr sz="1200" spc="-5" dirty="0">
                <a:latin typeface="Times New Roman"/>
                <a:cs typeface="Times New Roman"/>
              </a:rPr>
              <a:t>imparando </a:t>
            </a:r>
            <a:r>
              <a:rPr sz="1200" dirty="0">
                <a:latin typeface="Times New Roman"/>
                <a:cs typeface="Times New Roman"/>
              </a:rPr>
              <a:t>che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proviene </a:t>
            </a:r>
            <a:r>
              <a:rPr sz="1200" dirty="0">
                <a:latin typeface="Times New Roman"/>
                <a:cs typeface="Times New Roman"/>
              </a:rPr>
              <a:t>da te, e che la vita che vivo nella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è destinata a </a:t>
            </a:r>
            <a:r>
              <a:rPr sz="1200" spc="-5" dirty="0">
                <a:latin typeface="Times New Roman"/>
                <a:cs typeface="Times New Roman"/>
              </a:rPr>
              <a:t>far conoscere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che tu mi hai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io l’ho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a loro. </a:t>
            </a:r>
            <a:r>
              <a:rPr sz="1200" spc="-5" dirty="0">
                <a:latin typeface="Times New Roman"/>
                <a:cs typeface="Times New Roman"/>
              </a:rPr>
              <a:t>Questi miei </a:t>
            </a:r>
            <a:r>
              <a:rPr sz="1200" dirty="0">
                <a:latin typeface="Times New Roman"/>
                <a:cs typeface="Times New Roman"/>
              </a:rPr>
              <a:t>amici ed </a:t>
            </a:r>
            <a:r>
              <a:rPr sz="1200" spc="-5" dirty="0">
                <a:latin typeface="Times New Roman"/>
                <a:cs typeface="Times New Roman"/>
              </a:rPr>
              <a:t>ambasciatori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sinceramente accettato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parola. Ho detto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provenuto da </a:t>
            </a:r>
            <a:r>
              <a:rPr sz="1200" spc="-5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che tu mi hai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che 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te. 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prego </a:t>
            </a:r>
            <a:r>
              <a:rPr sz="1200" dirty="0">
                <a:latin typeface="Times New Roman"/>
                <a:cs typeface="Times New Roman"/>
              </a:rPr>
              <a:t>per questi uomini </a:t>
            </a:r>
            <a:r>
              <a:rPr sz="1200" spc="-5" dirty="0">
                <a:latin typeface="Times New Roman"/>
                <a:cs typeface="Times New Roman"/>
              </a:rPr>
              <a:t>scelti.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come pregherei </a:t>
            </a:r>
            <a:r>
              <a:rPr sz="1200" dirty="0">
                <a:latin typeface="Times New Roman"/>
                <a:cs typeface="Times New Roman"/>
              </a:rPr>
              <a:t>per il mondo, ma </a:t>
            </a:r>
            <a:r>
              <a:rPr sz="1200" spc="-5" dirty="0">
                <a:latin typeface="Times New Roman"/>
                <a:cs typeface="Times New Roman"/>
              </a:rPr>
              <a:t>come per coloro che </a:t>
            </a:r>
            <a:r>
              <a:rPr sz="1200" dirty="0">
                <a:latin typeface="Times New Roman"/>
                <a:cs typeface="Times New Roman"/>
              </a:rPr>
              <a:t>ho scelto </a:t>
            </a:r>
            <a:r>
              <a:rPr sz="1200" spc="-5" dirty="0">
                <a:latin typeface="Times New Roman"/>
                <a:cs typeface="Times New Roman"/>
              </a:rPr>
              <a:t>dal  </a:t>
            </a:r>
            <a:r>
              <a:rPr sz="1200" dirty="0">
                <a:latin typeface="Times New Roman"/>
                <a:cs typeface="Times New Roman"/>
              </a:rPr>
              <a:t>mondo per </a:t>
            </a:r>
            <a:r>
              <a:rPr sz="1200" spc="-5" dirty="0">
                <a:latin typeface="Times New Roman"/>
                <a:cs typeface="Times New Roman"/>
              </a:rPr>
              <a:t>rappresentarmi nel </a:t>
            </a:r>
            <a:r>
              <a:rPr sz="1200" dirty="0">
                <a:latin typeface="Times New Roman"/>
                <a:cs typeface="Times New Roman"/>
              </a:rPr>
              <a:t>mondo dopo </a:t>
            </a:r>
            <a:r>
              <a:rPr sz="1200" spc="-5" dirty="0">
                <a:latin typeface="Times New Roman"/>
                <a:cs typeface="Times New Roman"/>
              </a:rPr>
              <a:t>che sarò ritornato </a:t>
            </a:r>
            <a:r>
              <a:rPr sz="1200" dirty="0">
                <a:latin typeface="Times New Roman"/>
                <a:cs typeface="Times New Roman"/>
              </a:rPr>
              <a:t>alla tua </a:t>
            </a:r>
            <a:r>
              <a:rPr sz="1200" spc="-5" dirty="0">
                <a:latin typeface="Times New Roman"/>
                <a:cs typeface="Times New Roman"/>
              </a:rPr>
              <a:t>opera, così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rappresentato </a:t>
            </a:r>
            <a:r>
              <a:rPr sz="1200" dirty="0">
                <a:latin typeface="Times New Roman"/>
                <a:cs typeface="Times New Roman"/>
              </a:rPr>
              <a:t>te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soggiorno nella carne. 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miei; </a:t>
            </a:r>
            <a:r>
              <a:rPr sz="1200" dirty="0">
                <a:latin typeface="Times New Roman"/>
                <a:cs typeface="Times New Roman"/>
              </a:rPr>
              <a:t>tu me li </a:t>
            </a:r>
            <a:r>
              <a:rPr sz="1200" spc="-5" dirty="0">
                <a:latin typeface="Times New Roman"/>
                <a:cs typeface="Times New Roman"/>
              </a:rPr>
              <a:t>hai dati; </a:t>
            </a:r>
            <a:r>
              <a:rPr sz="1200" dirty="0">
                <a:latin typeface="Times New Roman"/>
                <a:cs typeface="Times New Roman"/>
              </a:rPr>
              <a:t>ma tutte le </a:t>
            </a:r>
            <a:r>
              <a:rPr sz="1200" spc="5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mie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tue, e  tutto ciò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tuo tu hai ora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mio. Tu </a:t>
            </a:r>
            <a:r>
              <a:rPr sz="1200" spc="-5" dirty="0">
                <a:latin typeface="Times New Roman"/>
                <a:cs typeface="Times New Roman"/>
              </a:rPr>
              <a:t>sei stato esaltato </a:t>
            </a:r>
            <a:r>
              <a:rPr sz="1200" dirty="0">
                <a:latin typeface="Times New Roman"/>
                <a:cs typeface="Times New Roman"/>
              </a:rPr>
              <a:t>in me,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io </a:t>
            </a:r>
            <a:r>
              <a:rPr sz="1200" spc="-5" dirty="0">
                <a:latin typeface="Times New Roman"/>
                <a:cs typeface="Times New Roman"/>
              </a:rPr>
              <a:t>prego </a:t>
            </a:r>
            <a:r>
              <a:rPr sz="1200" dirty="0">
                <a:latin typeface="Times New Roman"/>
                <a:cs typeface="Times New Roman"/>
              </a:rPr>
              <a:t>di poter </a:t>
            </a:r>
            <a:r>
              <a:rPr sz="1200" spc="-5" dirty="0">
                <a:latin typeface="Times New Roman"/>
                <a:cs typeface="Times New Roman"/>
              </a:rPr>
              <a:t>essere onorato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questi  uomini.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 rimanere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in questo mondo; </a:t>
            </a:r>
            <a:r>
              <a:rPr sz="1200" spc="-5" dirty="0">
                <a:latin typeface="Times New Roman"/>
                <a:cs typeface="Times New Roman"/>
              </a:rPr>
              <a:t>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ritornare al lavoro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dato da </a:t>
            </a:r>
            <a:r>
              <a:rPr sz="1200" spc="-5" dirty="0">
                <a:latin typeface="Times New Roman"/>
                <a:cs typeface="Times New Roman"/>
              </a:rPr>
              <a:t>compiere. </a:t>
            </a:r>
            <a:r>
              <a:rPr sz="1200" dirty="0">
                <a:latin typeface="Times New Roman"/>
                <a:cs typeface="Times New Roman"/>
              </a:rPr>
              <a:t>Devo </a:t>
            </a:r>
            <a:r>
              <a:rPr sz="1200" spc="-5" dirty="0">
                <a:latin typeface="Times New Roman"/>
                <a:cs typeface="Times New Roman"/>
              </a:rPr>
              <a:t>lasciare  indietro questi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noi ed il nostro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Padre, preserva fedeli </a:t>
            </a:r>
            <a:r>
              <a:rPr sz="1200" dirty="0">
                <a:latin typeface="Times New Roman"/>
                <a:cs typeface="Times New Roman"/>
              </a:rPr>
              <a:t>questi uomini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io mi  </a:t>
            </a:r>
            <a:r>
              <a:rPr sz="1200" spc="-5" dirty="0">
                <a:latin typeface="Times New Roman"/>
                <a:cs typeface="Times New Roman"/>
              </a:rPr>
              <a:t>preparo ad </a:t>
            </a:r>
            <a:r>
              <a:rPr sz="1200" dirty="0">
                <a:latin typeface="Times New Roman"/>
                <a:cs typeface="Times New Roman"/>
              </a:rPr>
              <a:t>abbandonare la mia vita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dirty="0">
                <a:latin typeface="Times New Roman"/>
                <a:cs typeface="Times New Roman"/>
              </a:rPr>
              <a:t>Aiuta </a:t>
            </a:r>
            <a:r>
              <a:rPr sz="1200" spc="-5" dirty="0">
                <a:latin typeface="Times New Roman"/>
                <a:cs typeface="Times New Roman"/>
              </a:rPr>
              <a:t>questi miei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spc="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in spirito, </a:t>
            </a:r>
            <a:r>
              <a:rPr sz="1200" spc="-5" dirty="0">
                <a:latin typeface="Times New Roman"/>
                <a:cs typeface="Times New Roman"/>
              </a:rPr>
              <a:t>così come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uno.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Finché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8005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conferimento di Micael su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Urantia</a:t>
            </a:r>
            <a:endParaRPr sz="2200">
              <a:latin typeface="Times New Roman"/>
              <a:cs typeface="Times New Roman"/>
            </a:endParaRPr>
          </a:p>
          <a:p>
            <a:pPr marL="63500" marR="116839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(1323.1) 120:0.1 </a:t>
            </a:r>
            <a:r>
              <a:rPr sz="1200" spc="-5" dirty="0">
                <a:latin typeface="Times New Roman"/>
                <a:cs typeface="Times New Roman"/>
              </a:rPr>
              <a:t>INCARICATO da Gabriele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la supervisione </a:t>
            </a:r>
            <a:r>
              <a:rPr sz="1200" spc="-5" dirty="0">
                <a:latin typeface="Times New Roman"/>
                <a:cs typeface="Times New Roman"/>
              </a:rPr>
              <a:t>della riesposizione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Micael visse su Urantia nelle  sembianze della carne </a:t>
            </a:r>
            <a:r>
              <a:rPr sz="1200" dirty="0">
                <a:latin typeface="Times New Roman"/>
                <a:cs typeface="Times New Roman"/>
              </a:rPr>
              <a:t>mortale, io, il </a:t>
            </a:r>
            <a:r>
              <a:rPr sz="1200" spc="-5" dirty="0">
                <a:latin typeface="Times New Roman"/>
                <a:cs typeface="Times New Roman"/>
              </a:rPr>
              <a:t>Melchizedek direttore della 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rivelazione cui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affidato questo </a:t>
            </a:r>
            <a:r>
              <a:rPr sz="1200" dirty="0">
                <a:latin typeface="Times New Roman"/>
                <a:cs typeface="Times New Roman"/>
              </a:rPr>
              <a:t>compito,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autorizzato a </a:t>
            </a:r>
            <a:r>
              <a:rPr sz="1200" spc="-5" dirty="0">
                <a:latin typeface="Times New Roman"/>
                <a:cs typeface="Times New Roman"/>
              </a:rPr>
              <a:t>presentare questa </a:t>
            </a:r>
            <a:r>
              <a:rPr sz="1200" dirty="0">
                <a:latin typeface="Times New Roman"/>
                <a:cs typeface="Times New Roman"/>
              </a:rPr>
              <a:t>narrazione di </a:t>
            </a:r>
            <a:r>
              <a:rPr sz="1200" spc="-5" dirty="0">
                <a:latin typeface="Times New Roman"/>
                <a:cs typeface="Times New Roman"/>
              </a:rPr>
              <a:t>certi avvenimenti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immediatamente preceduto l’arrivo 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63500" marR="7937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Creatore su Urantia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intraprendere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terminale </a:t>
            </a:r>
            <a:r>
              <a:rPr sz="1200" spc="-5" dirty="0">
                <a:latin typeface="Times New Roman"/>
                <a:cs typeface="Times New Roman"/>
              </a:rPr>
              <a:t>della sua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nell’universo.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tali vite identiche 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impone </a:t>
            </a:r>
            <a:r>
              <a:rPr sz="1200" spc="-5" dirty="0">
                <a:latin typeface="Times New Roman"/>
                <a:cs typeface="Times New Roman"/>
              </a:rPr>
              <a:t>agli esseri intelligenti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stesso creati, </a:t>
            </a:r>
            <a:r>
              <a:rPr sz="1200" dirty="0">
                <a:latin typeface="Times New Roman"/>
                <a:cs typeface="Times New Roman"/>
              </a:rPr>
              <a:t>conferirsi in tal modo nelle </a:t>
            </a:r>
            <a:r>
              <a:rPr sz="1200" spc="-5" dirty="0">
                <a:latin typeface="Times New Roman"/>
                <a:cs typeface="Times New Roman"/>
              </a:rPr>
              <a:t>sembianze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vari ordini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esseri creati, fa </a:t>
            </a:r>
            <a:r>
              <a:rPr sz="1200" dirty="0">
                <a:latin typeface="Times New Roman"/>
                <a:cs typeface="Times New Roman"/>
              </a:rPr>
              <a:t>parte del prezzo </a:t>
            </a:r>
            <a:r>
              <a:rPr sz="1200" spc="-5" dirty="0">
                <a:latin typeface="Times New Roman"/>
                <a:cs typeface="Times New Roman"/>
              </a:rPr>
              <a:t>che ogni Figlio </a:t>
            </a:r>
            <a:r>
              <a:rPr sz="1200" dirty="0">
                <a:latin typeface="Times New Roman"/>
                <a:cs typeface="Times New Roman"/>
              </a:rPr>
              <a:t>Creatore deve pagare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acquisire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piena e suprema </a:t>
            </a:r>
            <a:r>
              <a:rPr sz="1200" spc="-5" dirty="0">
                <a:latin typeface="Times New Roman"/>
                <a:cs typeface="Times New Roman"/>
              </a:rPr>
              <a:t>sovranità dell’universo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esseri da lui stesso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(1323.2) 120:0.2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degli avvenimenti che sto per descrivere,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si era conferito sei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di </a:t>
            </a:r>
            <a:r>
              <a:rPr sz="1200" spc="-5" dirty="0">
                <a:latin typeface="Times New Roman"/>
                <a:cs typeface="Times New Roman"/>
              </a:rPr>
              <a:t>sei  ordini differenti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diversificata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intelligenti. Poi si preparò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discendere su Urantia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 carne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più basso </a:t>
            </a:r>
            <a:r>
              <a:rPr sz="1200" spc="-5" dirty="0">
                <a:latin typeface="Times New Roman"/>
                <a:cs typeface="Times New Roman"/>
              </a:rPr>
              <a:t>delle sue creature intelligenti </a:t>
            </a:r>
            <a:r>
              <a:rPr sz="1200" dirty="0">
                <a:latin typeface="Times New Roman"/>
                <a:cs typeface="Times New Roman"/>
              </a:rPr>
              <a:t>dotate di volontà, </a:t>
            </a:r>
            <a:r>
              <a:rPr sz="1200" spc="-5" dirty="0">
                <a:latin typeface="Times New Roman"/>
                <a:cs typeface="Times New Roman"/>
              </a:rPr>
              <a:t>e,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umano del regno materiale, ad eseguire  l’atto finale del </a:t>
            </a:r>
            <a:r>
              <a:rPr sz="1200" dirty="0">
                <a:latin typeface="Times New Roman"/>
                <a:cs typeface="Times New Roman"/>
              </a:rPr>
              <a:t>dramma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l’acquisizione </a:t>
            </a:r>
            <a:r>
              <a:rPr sz="1200" spc="-5" dirty="0">
                <a:latin typeface="Times New Roman"/>
                <a:cs typeface="Times New Roman"/>
              </a:rPr>
              <a:t>della sovranità sul suo universo conformemente alle direttive dei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Capi  Paradisiaci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(1323.3) 120:0.3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precedenti conferimenti Micael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acquisì </a:t>
            </a:r>
            <a:r>
              <a:rPr sz="1200" dirty="0">
                <a:latin typeface="Times New Roman"/>
                <a:cs typeface="Times New Roman"/>
              </a:rPr>
              <a:t>l’esperienza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suoi  </a:t>
            </a:r>
            <a:r>
              <a:rPr sz="1200" spc="-5" dirty="0">
                <a:latin typeface="Times New Roman"/>
                <a:cs typeface="Times New Roman"/>
              </a:rPr>
              <a:t>esseri creati,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acquisì anche un’essenziale </a:t>
            </a:r>
            <a:r>
              <a:rPr sz="1200" dirty="0">
                <a:latin typeface="Times New Roman"/>
                <a:cs typeface="Times New Roman"/>
              </a:rPr>
              <a:t>esperienza di </a:t>
            </a:r>
            <a:r>
              <a:rPr sz="1200" spc="-5" dirty="0">
                <a:latin typeface="Times New Roman"/>
                <a:cs typeface="Times New Roman"/>
              </a:rPr>
              <a:t>cooperazione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che avrebbe </a:t>
            </a:r>
            <a:r>
              <a:rPr sz="1200" spc="-5" dirty="0">
                <a:latin typeface="Times New Roman"/>
                <a:cs typeface="Times New Roman"/>
              </a:rPr>
              <a:t>portato,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se  stessa,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ulteriore </a:t>
            </a:r>
            <a:r>
              <a:rPr sz="1200" dirty="0">
                <a:latin typeface="Times New Roman"/>
                <a:cs typeface="Times New Roman"/>
              </a:rPr>
              <a:t>contributo </a:t>
            </a:r>
            <a:r>
              <a:rPr sz="1200" spc="-5" dirty="0">
                <a:latin typeface="Times New Roman"/>
                <a:cs typeface="Times New Roman"/>
              </a:rPr>
              <a:t>per costituirlo sovrano dell’universo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edificato. </a:t>
            </a:r>
            <a:r>
              <a:rPr sz="1200" spc="-5" dirty="0">
                <a:latin typeface="Times New Roman"/>
                <a:cs typeface="Times New Roman"/>
              </a:rPr>
              <a:t>Ad ogni momento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il tempo  passato dell’universo </a:t>
            </a:r>
            <a:r>
              <a:rPr sz="1200" dirty="0">
                <a:latin typeface="Times New Roman"/>
                <a:cs typeface="Times New Roman"/>
              </a:rPr>
              <a:t>locale, </a:t>
            </a:r>
            <a:r>
              <a:rPr sz="1200" spc="-5" dirty="0">
                <a:latin typeface="Times New Roman"/>
                <a:cs typeface="Times New Roman"/>
              </a:rPr>
              <a:t>Micael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rivendicare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personale come Figlio Creatore,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universo nella maniera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stesso scelta.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Emanuele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associati  </a:t>
            </a:r>
            <a:r>
              <a:rPr sz="1200" spc="-5" dirty="0">
                <a:latin typeface="Times New Roman"/>
                <a:cs typeface="Times New Roman"/>
              </a:rPr>
              <a:t>avrebbero lasciato </a:t>
            </a:r>
            <a:r>
              <a:rPr sz="1200" dirty="0">
                <a:latin typeface="Times New Roman"/>
                <a:cs typeface="Times New Roman"/>
              </a:rPr>
              <a:t>l’universo. </a:t>
            </a:r>
            <a:r>
              <a:rPr sz="1200" spc="-5" dirty="0">
                <a:latin typeface="Times New Roman"/>
                <a:cs typeface="Times New Roman"/>
              </a:rPr>
              <a:t>Ma Micael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desiderava governare </a:t>
            </a:r>
            <a:r>
              <a:rPr sz="1200" dirty="0">
                <a:latin typeface="Times New Roman"/>
                <a:cs typeface="Times New Roman"/>
              </a:rPr>
              <a:t>Nebadon </a:t>
            </a:r>
            <a:r>
              <a:rPr sz="1200" spc="-5" dirty="0">
                <a:latin typeface="Times New Roman"/>
                <a:cs typeface="Times New Roman"/>
              </a:rPr>
              <a:t>soltanto per proprio </a:t>
            </a:r>
            <a:r>
              <a:rPr sz="1200" dirty="0">
                <a:latin typeface="Times New Roman"/>
                <a:cs typeface="Times New Roman"/>
              </a:rPr>
              <a:t>diritto, </a:t>
            </a:r>
            <a:r>
              <a:rPr sz="1200" spc="-5" dirty="0">
                <a:latin typeface="Times New Roman"/>
                <a:cs typeface="Times New Roman"/>
              </a:rPr>
              <a:t>come Figlio Creatore.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0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08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(1379.3) 125:2.2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essi si </a:t>
            </a:r>
            <a:r>
              <a:rPr sz="1200" dirty="0">
                <a:latin typeface="Times New Roman"/>
                <a:cs typeface="Times New Roman"/>
              </a:rPr>
              <a:t>riunirono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Pasqua, mangiando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arrostita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pane senza </a:t>
            </a:r>
            <a:r>
              <a:rPr sz="1200" spc="-5" dirty="0">
                <a:latin typeface="Times New Roman"/>
                <a:cs typeface="Times New Roman"/>
              </a:rPr>
              <a:t>lievito ed erbe amare.  Essendo Gesù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figlio dell’alleanza, gli fu 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origini della Pasqua, cosa che fece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bene, </a:t>
            </a:r>
            <a:r>
              <a:rPr sz="1200" spc="5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sconcertò </a:t>
            </a:r>
            <a:r>
              <a:rPr sz="1200" dirty="0">
                <a:latin typeface="Times New Roman"/>
                <a:cs typeface="Times New Roman"/>
              </a:rPr>
              <a:t>un po’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genitori </a:t>
            </a:r>
            <a:r>
              <a:rPr sz="1200" spc="-5" dirty="0">
                <a:latin typeface="Times New Roman"/>
                <a:cs typeface="Times New Roman"/>
              </a:rPr>
              <a:t>includendovi numerosi commenti che riflettevano con </a:t>
            </a:r>
            <a:r>
              <a:rPr sz="1200" dirty="0">
                <a:latin typeface="Times New Roman"/>
                <a:cs typeface="Times New Roman"/>
              </a:rPr>
              <a:t>moderazione le </a:t>
            </a:r>
            <a:r>
              <a:rPr sz="1200" spc="-5" dirty="0">
                <a:latin typeface="Times New Roman"/>
                <a:cs typeface="Times New Roman"/>
              </a:rPr>
              <a:t>impressioni </a:t>
            </a:r>
            <a:r>
              <a:rPr sz="1200" dirty="0">
                <a:latin typeface="Times New Roman"/>
                <a:cs typeface="Times New Roman"/>
              </a:rPr>
              <a:t>che avevano 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giovane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riflessiva 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così recentemente </a:t>
            </a:r>
            <a:r>
              <a:rPr sz="1200" dirty="0">
                <a:latin typeface="Times New Roman"/>
                <a:cs typeface="Times New Roman"/>
              </a:rPr>
              <a:t>visto e udito.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l’inizio dei </a:t>
            </a:r>
            <a:r>
              <a:rPr sz="1200" spc="-5" dirty="0">
                <a:latin typeface="Times New Roman"/>
                <a:cs typeface="Times New Roman"/>
              </a:rPr>
              <a:t>sette giorni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cerimonie della </a:t>
            </a:r>
            <a:r>
              <a:rPr sz="1200" dirty="0">
                <a:latin typeface="Times New Roman"/>
                <a:cs typeface="Times New Roman"/>
              </a:rPr>
              <a:t>festa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5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(1379.4) 125:2.3 </a:t>
            </a:r>
            <a:r>
              <a:rPr sz="1200" spc="-5" dirty="0">
                <a:latin typeface="Times New Roman"/>
                <a:cs typeface="Times New Roman"/>
              </a:rPr>
              <a:t>Anche se così giovane, </a:t>
            </a:r>
            <a:r>
              <a:rPr sz="1200" dirty="0">
                <a:latin typeface="Times New Roman"/>
                <a:cs typeface="Times New Roman"/>
              </a:rPr>
              <a:t>e benché non </a:t>
            </a:r>
            <a:r>
              <a:rPr sz="1200" spc="-5" dirty="0">
                <a:latin typeface="Times New Roman"/>
                <a:cs typeface="Times New Roman"/>
              </a:rPr>
              <a:t>avesse detto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a questo proposito,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cominciato a  </a:t>
            </a:r>
            <a:r>
              <a:rPr sz="1200" spc="-5" dirty="0">
                <a:latin typeface="Times New Roman"/>
                <a:cs typeface="Times New Roman"/>
              </a:rPr>
              <a:t>meditare sull’opportunità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celebrare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sacrificare l’agnello. Egli fu mentalmente </a:t>
            </a:r>
            <a:r>
              <a:rPr sz="1200" dirty="0">
                <a:latin typeface="Times New Roman"/>
                <a:cs typeface="Times New Roman"/>
              </a:rPr>
              <a:t>certo </a:t>
            </a:r>
            <a:r>
              <a:rPr sz="1200" spc="-5" dirty="0">
                <a:latin typeface="Times New Roman"/>
                <a:cs typeface="Times New Roman"/>
              </a:rPr>
              <a:t>che questo spettacolo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offerte sacrificali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piaceva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Padre celeste,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anni seguenti,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d’istituire un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celebrazione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spargimento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sangue.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(1379.5) 125:2.4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dormì molto poco </a:t>
            </a:r>
            <a:r>
              <a:rPr sz="1200" spc="-5" dirty="0">
                <a:latin typeface="Times New Roman"/>
                <a:cs typeface="Times New Roman"/>
              </a:rPr>
              <a:t>quella notte.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sonno fu </a:t>
            </a:r>
            <a:r>
              <a:rPr sz="1200" spc="-5" dirty="0">
                <a:latin typeface="Times New Roman"/>
                <a:cs typeface="Times New Roman"/>
              </a:rPr>
              <a:t>assai disturbato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disgustosi </a:t>
            </a:r>
            <a:r>
              <a:rPr sz="1200" dirty="0">
                <a:latin typeface="Times New Roman"/>
                <a:cs typeface="Times New Roman"/>
              </a:rPr>
              <a:t>sogni di </a:t>
            </a:r>
            <a:r>
              <a:rPr sz="1200" spc="-5" dirty="0">
                <a:latin typeface="Times New Roman"/>
                <a:cs typeface="Times New Roman"/>
              </a:rPr>
              <a:t>massacri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sofferenze.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mente era </a:t>
            </a:r>
            <a:r>
              <a:rPr sz="1200" dirty="0">
                <a:latin typeface="Times New Roman"/>
                <a:cs typeface="Times New Roman"/>
              </a:rPr>
              <a:t>afflitta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cuore lacerato </a:t>
            </a:r>
            <a:r>
              <a:rPr sz="1200" dirty="0">
                <a:latin typeface="Times New Roman"/>
                <a:cs typeface="Times New Roman"/>
              </a:rPr>
              <a:t>dalle incoerenze e dalle assurdità </a:t>
            </a:r>
            <a:r>
              <a:rPr sz="1200" spc="-5" dirty="0">
                <a:latin typeface="Times New Roman"/>
                <a:cs typeface="Times New Roman"/>
              </a:rPr>
              <a:t>della teologia </a:t>
            </a:r>
            <a:r>
              <a:rPr sz="1200" dirty="0">
                <a:latin typeface="Times New Roman"/>
                <a:cs typeface="Times New Roman"/>
              </a:rPr>
              <a:t>di tutto il </a:t>
            </a:r>
            <a:r>
              <a:rPr sz="1200" spc="-5" dirty="0">
                <a:latin typeface="Times New Roman"/>
                <a:cs typeface="Times New Roman"/>
              </a:rPr>
              <a:t>sistema cerimoniale ebraico. 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genitori </a:t>
            </a:r>
            <a:r>
              <a:rPr sz="1200" dirty="0">
                <a:latin typeface="Times New Roman"/>
                <a:cs typeface="Times New Roman"/>
              </a:rPr>
              <a:t>dormirono </a:t>
            </a:r>
            <a:r>
              <a:rPr sz="1200" spc="-5" dirty="0">
                <a:latin typeface="Times New Roman"/>
                <a:cs typeface="Times New Roman"/>
              </a:rPr>
              <a:t>poco. Essi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sconcertati dagli avvenimenti della giornata appena conclusa; erano  completamente sconvolti nel loro cuore dall’atteggiamento, </a:t>
            </a:r>
            <a:r>
              <a:rPr sz="1200" dirty="0">
                <a:latin typeface="Times New Roman"/>
                <a:cs typeface="Times New Roman"/>
              </a:rPr>
              <a:t>secondo loro strano e </a:t>
            </a:r>
            <a:r>
              <a:rPr sz="1200" spc="-5" dirty="0">
                <a:latin typeface="Times New Roman"/>
                <a:cs typeface="Times New Roman"/>
              </a:rPr>
              <a:t>risoluto, </a:t>
            </a:r>
            <a:r>
              <a:rPr sz="1200" dirty="0">
                <a:latin typeface="Times New Roman"/>
                <a:cs typeface="Times New Roman"/>
              </a:rPr>
              <a:t>del ragazzo. </a:t>
            </a:r>
            <a:r>
              <a:rPr sz="1200" spc="-5" dirty="0">
                <a:latin typeface="Times New Roman"/>
                <a:cs typeface="Times New Roman"/>
              </a:rPr>
              <a:t>Maria ebbe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nervi </a:t>
            </a:r>
            <a:r>
              <a:rPr sz="1200" dirty="0">
                <a:latin typeface="Times New Roman"/>
                <a:cs typeface="Times New Roman"/>
              </a:rPr>
              <a:t>agitati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notte, ma </a:t>
            </a:r>
            <a:r>
              <a:rPr sz="1200" spc="-5" dirty="0">
                <a:latin typeface="Times New Roman"/>
                <a:cs typeface="Times New Roman"/>
              </a:rPr>
              <a:t>Giuseppe rimase calmo, </a:t>
            </a:r>
            <a:r>
              <a:rPr sz="1200" dirty="0">
                <a:latin typeface="Times New Roman"/>
                <a:cs typeface="Times New Roman"/>
              </a:rPr>
              <a:t>benché anche lui </a:t>
            </a:r>
            <a:r>
              <a:rPr sz="1200" spc="-5" dirty="0">
                <a:latin typeface="Times New Roman"/>
                <a:cs typeface="Times New Roman"/>
              </a:rPr>
              <a:t>fosse perplesso. </a:t>
            </a:r>
            <a:r>
              <a:rPr sz="1200" dirty="0">
                <a:latin typeface="Times New Roman"/>
                <a:cs typeface="Times New Roman"/>
              </a:rPr>
              <a:t>Entrambi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 apertamente </a:t>
            </a:r>
            <a:r>
              <a:rPr sz="1200" dirty="0">
                <a:latin typeface="Times New Roman"/>
                <a:cs typeface="Times New Roman"/>
              </a:rPr>
              <a:t>di questi problemi con il </a:t>
            </a:r>
            <a:r>
              <a:rPr sz="1200" spc="-5" dirty="0">
                <a:latin typeface="Times New Roman"/>
                <a:cs typeface="Times New Roman"/>
              </a:rPr>
              <a:t>ragazzo, mentre Gesù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parlato volentieri </a:t>
            </a:r>
            <a:r>
              <a:rPr sz="1200" dirty="0">
                <a:latin typeface="Times New Roman"/>
                <a:cs typeface="Times New Roman"/>
              </a:rPr>
              <a:t>con i suoi genitori </a:t>
            </a:r>
            <a:r>
              <a:rPr sz="1200" spc="-5" dirty="0">
                <a:latin typeface="Times New Roman"/>
                <a:cs typeface="Times New Roman"/>
              </a:rPr>
              <a:t>se avessero </a:t>
            </a:r>
            <a:r>
              <a:rPr sz="1200" dirty="0">
                <a:latin typeface="Times New Roman"/>
                <a:cs typeface="Times New Roman"/>
              </a:rPr>
              <a:t>osato  </a:t>
            </a:r>
            <a:r>
              <a:rPr sz="1200" spc="-5" dirty="0">
                <a:latin typeface="Times New Roman"/>
                <a:cs typeface="Times New Roman"/>
              </a:rPr>
              <a:t>incoraggiarlo.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3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(1379.6) 125:2.5 </a:t>
            </a:r>
            <a:r>
              <a:rPr sz="1200" dirty="0">
                <a:latin typeface="Times New Roman"/>
                <a:cs typeface="Times New Roman"/>
              </a:rPr>
              <a:t>I servizi al </a:t>
            </a:r>
            <a:r>
              <a:rPr sz="1200" spc="-5" dirty="0">
                <a:latin typeface="Times New Roman"/>
                <a:cs typeface="Times New Roman"/>
              </a:rPr>
              <a:t>Tempio del giorno </a:t>
            </a:r>
            <a:r>
              <a:rPr sz="1200" dirty="0">
                <a:latin typeface="Times New Roman"/>
                <a:cs typeface="Times New Roman"/>
              </a:rPr>
              <a:t>dopo furono più </a:t>
            </a:r>
            <a:r>
              <a:rPr sz="1200" spc="-5" dirty="0">
                <a:latin typeface="Times New Roman"/>
                <a:cs typeface="Times New Roman"/>
              </a:rPr>
              <a:t>accettabili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contribuirono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far dimenticare gli  spiacevoli ricordi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precedente.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seguente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Lazzaro si prese </a:t>
            </a:r>
            <a:r>
              <a:rPr sz="1200" dirty="0">
                <a:latin typeface="Times New Roman"/>
                <a:cs typeface="Times New Roman"/>
              </a:rPr>
              <a:t>cura di Gesù e i due </a:t>
            </a:r>
            <a:r>
              <a:rPr sz="1200" spc="-5" dirty="0">
                <a:latin typeface="Times New Roman"/>
                <a:cs typeface="Times New Roman"/>
              </a:rPr>
              <a:t>comincia rono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esplorare </a:t>
            </a:r>
            <a:r>
              <a:rPr sz="1200" dirty="0">
                <a:latin typeface="Times New Roman"/>
                <a:cs typeface="Times New Roman"/>
              </a:rPr>
              <a:t>sistematicamente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dintorni. Prima </a:t>
            </a:r>
            <a:r>
              <a:rPr sz="1200" spc="-5" dirty="0">
                <a:latin typeface="Times New Roman"/>
                <a:cs typeface="Times New Roman"/>
              </a:rPr>
              <a:t>della fine del giorno Gesù scoprì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luoghi vicino </a:t>
            </a:r>
            <a:r>
              <a:rPr sz="1200" dirty="0">
                <a:latin typeface="Times New Roman"/>
                <a:cs typeface="Times New Roman"/>
              </a:rPr>
              <a:t>al Tempio  dove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conferenze destinate all’insegnamento ed articolate </a:t>
            </a:r>
            <a:r>
              <a:rPr sz="1200" dirty="0">
                <a:latin typeface="Times New Roman"/>
                <a:cs typeface="Times New Roman"/>
              </a:rPr>
              <a:t>su domande e </a:t>
            </a:r>
            <a:r>
              <a:rPr sz="1200" spc="-5" dirty="0">
                <a:latin typeface="Times New Roman"/>
                <a:cs typeface="Times New Roman"/>
              </a:rPr>
              <a:t>risposte.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una qualche visita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084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144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potevo </a:t>
            </a:r>
            <a:r>
              <a:rPr sz="1200" spc="-5" dirty="0">
                <a:latin typeface="Times New Roman"/>
                <a:cs typeface="Times New Roman"/>
              </a:rPr>
              <a:t>stare con </a:t>
            </a:r>
            <a:r>
              <a:rPr sz="1200" dirty="0">
                <a:latin typeface="Times New Roman"/>
                <a:cs typeface="Times New Roman"/>
              </a:rPr>
              <a:t>loro, potevo </a:t>
            </a:r>
            <a:r>
              <a:rPr sz="1200" spc="-5" dirty="0">
                <a:latin typeface="Times New Roman"/>
                <a:cs typeface="Times New Roman"/>
              </a:rPr>
              <a:t>vegliare su </a:t>
            </a:r>
            <a:r>
              <a:rPr sz="1200" dirty="0">
                <a:latin typeface="Times New Roman"/>
                <a:cs typeface="Times New Roman"/>
              </a:rPr>
              <a:t>di loro e </a:t>
            </a:r>
            <a:r>
              <a:rPr sz="1200" spc="-5" dirty="0">
                <a:latin typeface="Times New Roman"/>
                <a:cs typeface="Times New Roman"/>
              </a:rPr>
              <a:t>guidarli, </a:t>
            </a:r>
            <a:r>
              <a:rPr sz="1200" dirty="0">
                <a:latin typeface="Times New Roman"/>
                <a:cs typeface="Times New Roman"/>
              </a:rPr>
              <a:t>ma ora </a:t>
            </a:r>
            <a:r>
              <a:rPr sz="1200" spc="-5" dirty="0">
                <a:latin typeface="Times New Roman"/>
                <a:cs typeface="Times New Roman"/>
              </a:rPr>
              <a:t>sto per partire. </a:t>
            </a:r>
            <a:r>
              <a:rPr sz="1200" dirty="0">
                <a:latin typeface="Times New Roman"/>
                <a:cs typeface="Times New Roman"/>
              </a:rPr>
              <a:t>Rimani vicino a loro,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finché non possiamo  </a:t>
            </a:r>
            <a:r>
              <a:rPr sz="1200" spc="-5" dirty="0">
                <a:latin typeface="Times New Roman"/>
                <a:cs typeface="Times New Roman"/>
              </a:rPr>
              <a:t>inviare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confortarli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fortificarli.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(1964.2) 182:1.5 </a:t>
            </a:r>
            <a:r>
              <a:rPr sz="1200" spc="-5" dirty="0">
                <a:latin typeface="Times New Roman"/>
                <a:cs typeface="Times New Roman"/>
              </a:rPr>
              <a:t>“Tu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hai dato dodici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li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conservati </a:t>
            </a:r>
            <a:r>
              <a:rPr sz="1200" dirty="0">
                <a:latin typeface="Times New Roman"/>
                <a:cs typeface="Times New Roman"/>
              </a:rPr>
              <a:t>tutti salvo uno, il </a:t>
            </a:r>
            <a:r>
              <a:rPr sz="1200" spc="-5" dirty="0">
                <a:latin typeface="Times New Roman"/>
                <a:cs typeface="Times New Roman"/>
              </a:rPr>
              <a:t>figlio della vendetta, che </a:t>
            </a:r>
            <a:r>
              <a:rPr sz="1200" dirty="0">
                <a:latin typeface="Times New Roman"/>
                <a:cs typeface="Times New Roman"/>
              </a:rPr>
              <a:t>non ha voluto </a:t>
            </a:r>
            <a:r>
              <a:rPr sz="1200" spc="-5" dirty="0">
                <a:latin typeface="Times New Roman"/>
                <a:cs typeface="Times New Roman"/>
              </a:rPr>
              <a:t>rimanere  ancora con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deboli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fragili,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 che possiamo </a:t>
            </a:r>
            <a:r>
              <a:rPr sz="1200" dirty="0">
                <a:latin typeface="Times New Roman"/>
                <a:cs typeface="Times New Roman"/>
              </a:rPr>
              <a:t>avere fiducia in loro; io li ho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prova;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mi  </a:t>
            </a:r>
            <a:r>
              <a:rPr sz="1200" spc="-5" dirty="0">
                <a:latin typeface="Times New Roman"/>
                <a:cs typeface="Times New Roman"/>
              </a:rPr>
              <a:t>amano,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riveriscono </a:t>
            </a:r>
            <a:r>
              <a:rPr sz="1200" dirty="0">
                <a:latin typeface="Times New Roman"/>
                <a:cs typeface="Times New Roman"/>
              </a:rPr>
              <a:t>te. </a:t>
            </a:r>
            <a:r>
              <a:rPr sz="1200" spc="-5" dirty="0">
                <a:latin typeface="Times New Roman"/>
                <a:cs typeface="Times New Roman"/>
              </a:rPr>
              <a:t>Benché essi </a:t>
            </a:r>
            <a:r>
              <a:rPr sz="1200" dirty="0">
                <a:latin typeface="Times New Roman"/>
                <a:cs typeface="Times New Roman"/>
              </a:rPr>
              <a:t>debbano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causa mia,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desidero </a:t>
            </a:r>
            <a:r>
              <a:rPr sz="1200" dirty="0">
                <a:latin typeface="Times New Roman"/>
                <a:cs typeface="Times New Roman"/>
              </a:rPr>
              <a:t>che siano </a:t>
            </a:r>
            <a:r>
              <a:rPr sz="1200" spc="-5" dirty="0">
                <a:latin typeface="Times New Roman"/>
                <a:cs typeface="Times New Roman"/>
              </a:rPr>
              <a:t>anche ripieni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certezza della filiazione nel regno celeste. Ho </a:t>
            </a:r>
            <a:r>
              <a:rPr sz="1200" dirty="0">
                <a:latin typeface="Times New Roman"/>
                <a:cs typeface="Times New Roman"/>
              </a:rPr>
              <a:t>dato la tua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ed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loro 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1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odiarli, 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odiato me, ma io non </a:t>
            </a:r>
            <a:r>
              <a:rPr sz="1200" spc="-5" dirty="0">
                <a:latin typeface="Times New Roman"/>
                <a:cs typeface="Times New Roman"/>
              </a:rPr>
              <a:t>chiedo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5" dirty="0">
                <a:latin typeface="Times New Roman"/>
                <a:cs typeface="Times New Roman"/>
              </a:rPr>
              <a:t>li </a:t>
            </a:r>
            <a:r>
              <a:rPr sz="1200" dirty="0">
                <a:latin typeface="Times New Roman"/>
                <a:cs typeface="Times New Roman"/>
              </a:rPr>
              <a:t>porti </a:t>
            </a:r>
            <a:r>
              <a:rPr sz="1200" spc="-5" dirty="0">
                <a:latin typeface="Times New Roman"/>
                <a:cs typeface="Times New Roman"/>
              </a:rPr>
              <a:t>fuori dal </a:t>
            </a:r>
            <a:r>
              <a:rPr sz="1200" dirty="0">
                <a:latin typeface="Times New Roman"/>
                <a:cs typeface="Times New Roman"/>
              </a:rPr>
              <a:t>mondo, ma solo che li </a:t>
            </a:r>
            <a:r>
              <a:rPr sz="1200" spc="-5" dirty="0">
                <a:latin typeface="Times New Roman"/>
                <a:cs typeface="Times New Roman"/>
              </a:rPr>
              <a:t>preservi dal male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 marL="63500" marR="8382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Santificali nella verità;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è verità. E come tu </a:t>
            </a:r>
            <a:r>
              <a:rPr sz="1200" spc="-5" dirty="0">
                <a:latin typeface="Times New Roman"/>
                <a:cs typeface="Times New Roman"/>
              </a:rPr>
              <a:t>hai mandato </a:t>
            </a:r>
            <a:r>
              <a:rPr sz="1200" dirty="0">
                <a:latin typeface="Times New Roman"/>
                <a:cs typeface="Times New Roman"/>
              </a:rPr>
              <a:t>me in questo mondo,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per mandare questi </a:t>
            </a:r>
            <a:r>
              <a:rPr sz="1200" spc="5" dirty="0">
                <a:latin typeface="Times New Roman"/>
                <a:cs typeface="Times New Roman"/>
              </a:rPr>
              <a:t>uomini </a:t>
            </a:r>
            <a:r>
              <a:rPr sz="1200" dirty="0">
                <a:latin typeface="Times New Roman"/>
                <a:cs typeface="Times New Roman"/>
              </a:rPr>
              <a:t>nel  mondo. </a:t>
            </a:r>
            <a:r>
              <a:rPr sz="1200" spc="-5" dirty="0">
                <a:latin typeface="Times New Roman"/>
                <a:cs typeface="Times New Roman"/>
              </a:rPr>
              <a:t>Per loro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ed ho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la mia vita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tuo servizio per </a:t>
            </a:r>
            <a:r>
              <a:rPr sz="1200" spc="-5" dirty="0">
                <a:latin typeface="Times New Roman"/>
                <a:cs typeface="Times New Roman"/>
              </a:rPr>
              <a:t>poterli ispirare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fossero</a:t>
            </a:r>
            <a:endParaRPr sz="1200">
              <a:latin typeface="Times New Roman"/>
              <a:cs typeface="Times New Roman"/>
            </a:endParaRPr>
          </a:p>
          <a:p>
            <a:pPr marL="63500" marR="876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purificati attraverso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insegnato loro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all’amore 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rivelato loro.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bene, Padre </a:t>
            </a:r>
            <a:r>
              <a:rPr sz="1200" dirty="0">
                <a:latin typeface="Times New Roman"/>
                <a:cs typeface="Times New Roman"/>
              </a:rPr>
              <a:t>mio, che non ho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chiederti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vegliare su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 ne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andato;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dirty="0">
                <a:latin typeface="Times New Roman"/>
                <a:cs typeface="Times New Roman"/>
              </a:rPr>
              <a:t>tu li </a:t>
            </a:r>
            <a:r>
              <a:rPr sz="1200" spc="-5" dirty="0">
                <a:latin typeface="Times New Roman"/>
                <a:cs typeface="Times New Roman"/>
              </a:rPr>
              <a:t>ami quanto me,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faccio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perché essi </a:t>
            </a:r>
            <a:r>
              <a:rPr sz="1200" dirty="0">
                <a:latin typeface="Times New Roman"/>
                <a:cs typeface="Times New Roman"/>
              </a:rPr>
              <a:t>possano  </a:t>
            </a:r>
            <a:r>
              <a:rPr sz="1200" spc="-5" dirty="0">
                <a:latin typeface="Times New Roman"/>
                <a:cs typeface="Times New Roman"/>
              </a:rPr>
              <a:t>comprendere meglio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ama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come li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(1964.3) 182:1.6 </a:t>
            </a:r>
            <a:r>
              <a:rPr sz="1200" spc="-5" dirty="0">
                <a:latin typeface="Times New Roman"/>
                <a:cs typeface="Times New Roman"/>
              </a:rPr>
              <a:t>“Ed ora, Padre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pregare non solo </a:t>
            </a:r>
            <a:r>
              <a:rPr sz="1200" spc="-5" dirty="0">
                <a:latin typeface="Times New Roman"/>
                <a:cs typeface="Times New Roman"/>
              </a:rPr>
              <a:t>per questi </a:t>
            </a:r>
            <a:r>
              <a:rPr sz="1200" dirty="0">
                <a:latin typeface="Times New Roman"/>
                <a:cs typeface="Times New Roman"/>
              </a:rPr>
              <a:t>undici uomini, ma </a:t>
            </a:r>
            <a:r>
              <a:rPr sz="1200" spc="-5" dirty="0">
                <a:latin typeface="Times New Roman"/>
                <a:cs typeface="Times New Roman"/>
              </a:rPr>
              <a:t>anche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che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credono,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 potranno credere </a:t>
            </a:r>
            <a:r>
              <a:rPr sz="1200" dirty="0">
                <a:latin typeface="Times New Roman"/>
                <a:cs typeface="Times New Roman"/>
              </a:rPr>
              <a:t>in seguito nel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grazie alla parola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futuro ministero.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desidero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loro </a:t>
            </a:r>
            <a:r>
              <a:rPr sz="1200" spc="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uno,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tu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uno.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in 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in te,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desidero che questi credenti siano anch’essi </a:t>
            </a:r>
            <a:r>
              <a:rPr sz="1200" dirty="0">
                <a:latin typeface="Times New Roman"/>
                <a:cs typeface="Times New Roman"/>
              </a:rPr>
              <a:t>in noi; che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nostri  </a:t>
            </a:r>
            <a:r>
              <a:rPr sz="1200" spc="-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dimorino in loro.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figli sono </a:t>
            </a:r>
            <a:r>
              <a:rPr sz="1200" dirty="0">
                <a:latin typeface="Times New Roman"/>
                <a:cs typeface="Times New Roman"/>
              </a:rPr>
              <a:t>uno come noi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uno, e </a:t>
            </a:r>
            <a:r>
              <a:rPr sz="1200" spc="-5" dirty="0">
                <a:latin typeface="Times New Roman"/>
                <a:cs typeface="Times New Roman"/>
              </a:rPr>
              <a:t>se essi si amano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come io li ho </a:t>
            </a:r>
            <a:r>
              <a:rPr sz="1200" spc="-5" dirty="0">
                <a:latin typeface="Times New Roman"/>
                <a:cs typeface="Times New Roman"/>
              </a:rPr>
              <a:t>amati, </a:t>
            </a:r>
            <a:r>
              <a:rPr sz="1200" dirty="0">
                <a:latin typeface="Times New Roman"/>
                <a:cs typeface="Times New Roman"/>
              </a:rPr>
              <a:t>allora tutti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crederanno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provengo </a:t>
            </a:r>
            <a:r>
              <a:rPr sz="1200" dirty="0">
                <a:latin typeface="Times New Roman"/>
                <a:cs typeface="Times New Roman"/>
              </a:rPr>
              <a:t>da te </a:t>
            </a:r>
            <a:r>
              <a:rPr sz="1200" spc="-5" dirty="0">
                <a:latin typeface="Times New Roman"/>
                <a:cs typeface="Times New Roman"/>
              </a:rPr>
              <a:t>ed accetteranno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rivelazione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gloria che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fatto.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gloria che </a:t>
            </a:r>
            <a:r>
              <a:rPr sz="1200" dirty="0">
                <a:latin typeface="Times New Roman"/>
                <a:cs typeface="Times New Roman"/>
              </a:rPr>
              <a:t>tu mi hai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io l’ho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credenti. </a:t>
            </a:r>
            <a:r>
              <a:rPr sz="1200" dirty="0">
                <a:latin typeface="Times New Roman"/>
                <a:cs typeface="Times New Roman"/>
              </a:rPr>
              <a:t>Come tu hai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con me in </a:t>
            </a:r>
            <a:r>
              <a:rPr sz="1200" spc="-5" dirty="0">
                <a:latin typeface="Times New Roman"/>
                <a:cs typeface="Times New Roman"/>
              </a:rPr>
              <a:t>spirito, così </a:t>
            </a:r>
            <a:r>
              <a:rPr sz="1200" dirty="0">
                <a:latin typeface="Times New Roman"/>
                <a:cs typeface="Times New Roman"/>
              </a:rPr>
              <a:t>io ho vissuto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nella  carne. </a:t>
            </a:r>
            <a:r>
              <a:rPr sz="1200" dirty="0">
                <a:latin typeface="Times New Roman"/>
                <a:cs typeface="Times New Roman"/>
              </a:rPr>
              <a:t>Come tu </a:t>
            </a:r>
            <a:r>
              <a:rPr sz="1200" spc="-5" dirty="0">
                <a:latin typeface="Times New Roman"/>
                <a:cs typeface="Times New Roman"/>
              </a:rPr>
              <a:t>sei stato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uno con loro,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maestro sarà </a:t>
            </a:r>
            <a:r>
              <a:rPr sz="1200" dirty="0">
                <a:latin typeface="Times New Roman"/>
                <a:cs typeface="Times New Roman"/>
              </a:rPr>
              <a:t>sempre 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 marL="63500" marR="13970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Ed ho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fratelli nella </a:t>
            </a:r>
            <a:r>
              <a:rPr sz="1200" dirty="0">
                <a:latin typeface="Times New Roman"/>
                <a:cs typeface="Times New Roman"/>
              </a:rPr>
              <a:t>carne possano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ama quanto </a:t>
            </a:r>
            <a:r>
              <a:rPr sz="1200" dirty="0">
                <a:latin typeface="Times New Roman"/>
                <a:cs typeface="Times New Roman"/>
              </a:rPr>
              <a:t>li ama 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ami loro  </a:t>
            </a:r>
            <a:r>
              <a:rPr sz="1200" spc="-5" dirty="0">
                <a:latin typeface="Times New Roman"/>
                <a:cs typeface="Times New Roman"/>
              </a:rPr>
              <a:t>come ami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per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credenti, affinché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venire a stare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in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proseguire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1974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44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poi per unirsi a te </a:t>
            </a:r>
            <a:r>
              <a:rPr sz="1200" spc="-5" dirty="0">
                <a:latin typeface="Times New Roman"/>
                <a:cs typeface="Times New Roman"/>
              </a:rPr>
              <a:t>nell’abbraccio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nell’umiliazione </a:t>
            </a:r>
            <a:r>
              <a:rPr sz="1200" dirty="0">
                <a:latin typeface="Times New Roman"/>
                <a:cs typeface="Times New Roman"/>
              </a:rPr>
              <a:t>li vorrei con me in </a:t>
            </a:r>
            <a:r>
              <a:rPr sz="1200" spc="-5" dirty="0">
                <a:latin typeface="Times New Roman"/>
                <a:cs typeface="Times New Roman"/>
              </a:rPr>
              <a:t>gloria, </a:t>
            </a:r>
            <a:r>
              <a:rPr sz="1200" dirty="0">
                <a:latin typeface="Times New Roman"/>
                <a:cs typeface="Times New Roman"/>
              </a:rPr>
              <a:t>affinché  possano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tutto quello che tu hai posto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mie mani </a:t>
            </a:r>
            <a:r>
              <a:rPr sz="1200" spc="-5" dirty="0">
                <a:latin typeface="Times New Roman"/>
                <a:cs typeface="Times New Roman"/>
              </a:rPr>
              <a:t>come messe eterna del </a:t>
            </a:r>
            <a:r>
              <a:rPr sz="1200" dirty="0">
                <a:latin typeface="Times New Roman"/>
                <a:cs typeface="Times New Roman"/>
              </a:rPr>
              <a:t>seme </a:t>
            </a:r>
            <a:r>
              <a:rPr sz="1200" spc="-5" dirty="0">
                <a:latin typeface="Times New Roman"/>
                <a:cs typeface="Times New Roman"/>
              </a:rPr>
              <a:t>del tempo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carne  </a:t>
            </a:r>
            <a:r>
              <a:rPr sz="1200" spc="-5" dirty="0">
                <a:latin typeface="Times New Roman"/>
                <a:cs typeface="Times New Roman"/>
              </a:rPr>
              <a:t>mortale.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desidero </a:t>
            </a:r>
            <a:r>
              <a:rPr sz="1200" spc="-5" dirty="0">
                <a:latin typeface="Times New Roman"/>
                <a:cs typeface="Times New Roman"/>
              </a:rPr>
              <a:t>ardentemente mostrare 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fratelli terreni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che </a:t>
            </a:r>
            <a:r>
              <a:rPr sz="1200" dirty="0">
                <a:latin typeface="Times New Roman"/>
                <a:cs typeface="Times New Roman"/>
              </a:rPr>
              <a:t>avevo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fondazione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conosce </a:t>
            </a:r>
            <a:r>
              <a:rPr sz="1200" dirty="0">
                <a:latin typeface="Times New Roman"/>
                <a:cs typeface="Times New Roman"/>
              </a:rPr>
              <a:t>molto poco di te, o </a:t>
            </a:r>
            <a:r>
              <a:rPr sz="1200" spc="-5" dirty="0">
                <a:latin typeface="Times New Roman"/>
                <a:cs typeface="Times New Roman"/>
              </a:rPr>
              <a:t>Padre giusto, </a:t>
            </a:r>
            <a:r>
              <a:rPr sz="1200" dirty="0">
                <a:latin typeface="Times New Roman"/>
                <a:cs typeface="Times New Roman"/>
              </a:rPr>
              <a:t>ma io ti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e ti ho </a:t>
            </a:r>
            <a:r>
              <a:rPr sz="1200" spc="-5" dirty="0">
                <a:latin typeface="Times New Roman"/>
                <a:cs typeface="Times New Roman"/>
              </a:rPr>
              <a:t>fatto conoscere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credenti,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 faranno conoscere </a:t>
            </a:r>
            <a:r>
              <a:rPr sz="1200" dirty="0">
                <a:latin typeface="Times New Roman"/>
                <a:cs typeface="Times New Roman"/>
              </a:rPr>
              <a:t>il tuo nome </a:t>
            </a:r>
            <a:r>
              <a:rPr sz="1200" spc="-5" dirty="0">
                <a:latin typeface="Times New Roman"/>
                <a:cs typeface="Times New Roman"/>
              </a:rPr>
              <a:t>ad altre generazioni.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prometto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sarai con </a:t>
            </a:r>
            <a:r>
              <a:rPr sz="1200" spc="-5" dirty="0">
                <a:latin typeface="Times New Roman"/>
                <a:cs typeface="Times New Roman"/>
              </a:rPr>
              <a:t>loro nel </a:t>
            </a:r>
            <a:r>
              <a:rPr sz="1200" dirty="0">
                <a:latin typeface="Times New Roman"/>
                <a:cs typeface="Times New Roman"/>
              </a:rPr>
              <a:t>mondo come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stato con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(1965.1) 182:1.7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undici rimasero inginocchiati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attorno a </a:t>
            </a:r>
            <a:r>
              <a:rPr sz="1200" spc="-5" dirty="0">
                <a:latin typeface="Times New Roman"/>
                <a:cs typeface="Times New Roman"/>
              </a:rPr>
              <a:t>Gesù per parecchi </a:t>
            </a:r>
            <a:r>
              <a:rPr sz="1200" dirty="0">
                <a:latin typeface="Times New Roman"/>
                <a:cs typeface="Times New Roman"/>
              </a:rPr>
              <a:t>minuti prima di alzarsi e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in  silenzio al </a:t>
            </a:r>
            <a:r>
              <a:rPr sz="1200" spc="-5" dirty="0">
                <a:latin typeface="Times New Roman"/>
                <a:cs typeface="Times New Roman"/>
              </a:rPr>
              <a:t>campo vicino.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(1965.2) 182:1.8 </a:t>
            </a:r>
            <a:r>
              <a:rPr sz="1200" spc="-5" dirty="0">
                <a:latin typeface="Times New Roman"/>
                <a:cs typeface="Times New Roman"/>
              </a:rPr>
              <a:t>Gesù pregò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unità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discepoli, ma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desiderava l’uniformità.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sterile</a:t>
            </a:r>
            <a:endParaRPr sz="1200">
              <a:latin typeface="Times New Roman"/>
              <a:cs typeface="Times New Roman"/>
            </a:endParaRPr>
          </a:p>
          <a:p>
            <a:pPr marL="88900" marR="69215" algn="just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d’inerzia cattiva, </a:t>
            </a:r>
            <a:r>
              <a:rPr sz="1200" dirty="0">
                <a:latin typeface="Times New Roman"/>
                <a:cs typeface="Times New Roman"/>
              </a:rPr>
              <a:t>ma la rettitudine </a:t>
            </a:r>
            <a:r>
              <a:rPr sz="1200" spc="-5" dirty="0">
                <a:latin typeface="Times New Roman"/>
                <a:cs typeface="Times New Roman"/>
              </a:rPr>
              <a:t>nutre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creativo dell’esperienza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nelle realtà </a:t>
            </a:r>
            <a:r>
              <a:rPr sz="1200" dirty="0">
                <a:latin typeface="Times New Roman"/>
                <a:cs typeface="Times New Roman"/>
              </a:rPr>
              <a:t>viventi 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eterna e </a:t>
            </a:r>
            <a:r>
              <a:rPr sz="1200" spc="-5" dirty="0">
                <a:latin typeface="Times New Roman"/>
                <a:cs typeface="Times New Roman"/>
              </a:rPr>
              <a:t>nella  comunione progressiva degli </a:t>
            </a:r>
            <a:r>
              <a:rPr sz="1200" dirty="0">
                <a:latin typeface="Times New Roman"/>
                <a:cs typeface="Times New Roman"/>
              </a:rPr>
              <a:t>spiriti divini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Figlio. </a:t>
            </a:r>
            <a:r>
              <a:rPr sz="1200" dirty="0">
                <a:latin typeface="Times New Roman"/>
                <a:cs typeface="Times New Roman"/>
              </a:rPr>
              <a:t>Nella comunione spirituale </a:t>
            </a:r>
            <a:r>
              <a:rPr sz="1200" spc="-5" dirty="0">
                <a:latin typeface="Times New Roman"/>
                <a:cs typeface="Times New Roman"/>
              </a:rPr>
              <a:t>del figlio credente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divino 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mai essere </a:t>
            </a:r>
            <a:r>
              <a:rPr sz="1200" dirty="0">
                <a:latin typeface="Times New Roman"/>
                <a:cs typeface="Times New Roman"/>
              </a:rPr>
              <a:t>finalità </a:t>
            </a:r>
            <a:r>
              <a:rPr sz="1200" spc="-5" dirty="0">
                <a:latin typeface="Times New Roman"/>
                <a:cs typeface="Times New Roman"/>
              </a:rPr>
              <a:t>dottrinale </a:t>
            </a:r>
            <a:r>
              <a:rPr sz="1200" dirty="0">
                <a:latin typeface="Times New Roman"/>
                <a:cs typeface="Times New Roman"/>
              </a:rPr>
              <a:t>e superiorità </a:t>
            </a:r>
            <a:r>
              <a:rPr sz="1200" spc="-5" dirty="0">
                <a:latin typeface="Times New Roman"/>
                <a:cs typeface="Times New Roman"/>
              </a:rPr>
              <a:t>settaria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(1965.3) 182:1.9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preghiera </a:t>
            </a:r>
            <a:r>
              <a:rPr sz="1200" dirty="0">
                <a:latin typeface="Times New Roman"/>
                <a:cs typeface="Times New Roman"/>
              </a:rPr>
              <a:t>finale con i suoi apostoli il </a:t>
            </a:r>
            <a:r>
              <a:rPr sz="1200" spc="-5" dirty="0">
                <a:latin typeface="Times New Roman"/>
                <a:cs typeface="Times New Roman"/>
              </a:rPr>
              <a:t>Maestro fece allusione al fatto che egli </a:t>
            </a:r>
            <a:r>
              <a:rPr sz="1200" dirty="0">
                <a:latin typeface="Times New Roman"/>
                <a:cs typeface="Times New Roman"/>
              </a:rPr>
              <a:t>aveva manifestato il  </a:t>
            </a:r>
            <a:r>
              <a:rPr sz="1200" i="1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egli fece rivelando Dio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perfezionata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aveva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di rivelarsi a Mosè, ma non poté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detto “IO SONO”.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fu pressato 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rivelazione di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solo svelato: “IO SONO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SONO”.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ebbe </a:t>
            </a:r>
            <a:r>
              <a:rPr sz="1200" dirty="0">
                <a:latin typeface="Times New Roman"/>
                <a:cs typeface="Times New Roman"/>
              </a:rPr>
              <a:t>terminato 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terrena, questo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era stato talmente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che il Maestro,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incarnato, </a:t>
            </a:r>
            <a:r>
              <a:rPr sz="1200" spc="-5" dirty="0">
                <a:latin typeface="Times New Roman"/>
                <a:cs typeface="Times New Roman"/>
              </a:rPr>
              <a:t>poteva veramente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(1965.4) 182:1.10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il pane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3661410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(1965.5) 182:1.11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l’acqua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(1965.6) 182:1.12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la luce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(1965.7) 182:1.13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il desiderio di tutte le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ere.</a:t>
            </a:r>
            <a:endParaRPr sz="1200">
              <a:latin typeface="Times New Roman"/>
              <a:cs typeface="Times New Roman"/>
            </a:endParaRPr>
          </a:p>
          <a:p>
            <a:pPr marL="38100" marR="213360">
              <a:lnSpc>
                <a:spcPct val="192900"/>
              </a:lnSpc>
              <a:spcBef>
                <a:spcPts val="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(1965.8) 182:1.14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la porta </a:t>
            </a:r>
            <a:r>
              <a:rPr sz="1200" spc="-5" dirty="0">
                <a:latin typeface="Times New Roman"/>
                <a:cs typeface="Times New Roman"/>
              </a:rPr>
              <a:t>aperta alla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eterna.  </a:t>
            </a:r>
            <a:r>
              <a:rPr sz="1200" spc="-7" baseline="38194" dirty="0">
                <a:latin typeface="Times New Roman"/>
                <a:cs typeface="Times New Roman"/>
              </a:rPr>
              <a:t>(1965.9) 182:1.15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realtà della </a:t>
            </a:r>
            <a:r>
              <a:rPr sz="1200" dirty="0">
                <a:latin typeface="Times New Roman"/>
                <a:cs typeface="Times New Roman"/>
              </a:rPr>
              <a:t>vita senza </a:t>
            </a:r>
            <a:r>
              <a:rPr sz="1200" spc="-5" dirty="0">
                <a:latin typeface="Times New Roman"/>
                <a:cs typeface="Times New Roman"/>
              </a:rPr>
              <a:t>fine.  </a:t>
            </a:r>
            <a:r>
              <a:rPr sz="1200" spc="-7" baseline="38194" dirty="0">
                <a:latin typeface="Times New Roman"/>
                <a:cs typeface="Times New Roman"/>
              </a:rPr>
              <a:t>(1965.10) 182:1.16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il buon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pastore.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(1965.11) 182:1.17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sentiero della perfezione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(1965.12) 182:1.18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la risurrezione e la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(1965.13) 182:1.19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sopravvivenza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(1965.14) 182:1.20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la via,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(1965.15) 182:1.21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infinito dei </a:t>
            </a:r>
            <a:r>
              <a:rPr sz="1200" spc="-5" dirty="0">
                <a:latin typeface="Times New Roman"/>
                <a:cs typeface="Times New Roman"/>
              </a:rPr>
              <a:t>miei figli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(1965.16) 182:1.22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la vera </a:t>
            </a:r>
            <a:r>
              <a:rPr sz="1200" spc="-5" dirty="0">
                <a:latin typeface="Times New Roman"/>
                <a:cs typeface="Times New Roman"/>
              </a:rPr>
              <a:t>vite; </a:t>
            </a:r>
            <a:r>
              <a:rPr sz="1200" dirty="0">
                <a:latin typeface="Times New Roman"/>
                <a:cs typeface="Times New Roman"/>
              </a:rPr>
              <a:t>voi siete 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tralci.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3875" cy="3963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(1965.17) 182:1.23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la speranza di 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la verità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(1965.18) 182:1.24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ponte vivente da un mondo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all’altro.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(1965.19) 182:1.25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legame </a:t>
            </a:r>
            <a:r>
              <a:rPr sz="1200" dirty="0">
                <a:latin typeface="Times New Roman"/>
                <a:cs typeface="Times New Roman"/>
              </a:rPr>
              <a:t>vivente tra il tempo 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(1965.20) 182:1.26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ampliò la </a:t>
            </a:r>
            <a:r>
              <a:rPr sz="1200" spc="-5" dirty="0">
                <a:latin typeface="Times New Roman"/>
                <a:cs typeface="Times New Roman"/>
              </a:rPr>
              <a:t>rivelazione vivente del </a:t>
            </a:r>
            <a:r>
              <a:rPr sz="1200" dirty="0">
                <a:latin typeface="Times New Roman"/>
                <a:cs typeface="Times New Roman"/>
              </a:rPr>
              <a:t>nome di Dio per tutte le </a:t>
            </a:r>
            <a:r>
              <a:rPr sz="1200" spc="-5" dirty="0">
                <a:latin typeface="Times New Roman"/>
                <a:cs typeface="Times New Roman"/>
              </a:rPr>
              <a:t>generazioni.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divino rivela 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Dio, la verità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svela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in </a:t>
            </a:r>
            <a:r>
              <a:rPr sz="1200" spc="-5" dirty="0">
                <a:latin typeface="Times New Roman"/>
                <a:cs typeface="Times New Roman"/>
              </a:rPr>
              <a:t>proporzioni sempre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L’ultima ora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tradimento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(1966.1) 182:2.1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furono grandemente sorpresi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tornarono al </a:t>
            </a:r>
            <a:r>
              <a:rPr sz="1200" dirty="0">
                <a:latin typeface="Times New Roman"/>
                <a:cs typeface="Times New Roman"/>
              </a:rPr>
              <a:t>campo e non </a:t>
            </a:r>
            <a:r>
              <a:rPr sz="1200" spc="-5" dirty="0">
                <a:latin typeface="Times New Roman"/>
                <a:cs typeface="Times New Roman"/>
              </a:rPr>
              <a:t>trovarono Giuda. Mentre gli </a:t>
            </a:r>
            <a:r>
              <a:rPr sz="1200" dirty="0">
                <a:latin typeface="Times New Roman"/>
                <a:cs typeface="Times New Roman"/>
              </a:rPr>
              <a:t>undici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un’accesa </a:t>
            </a:r>
            <a:r>
              <a:rPr sz="1200" dirty="0">
                <a:latin typeface="Times New Roman"/>
                <a:cs typeface="Times New Roman"/>
              </a:rPr>
              <a:t>discussione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compagno apostolo traditore, Davide Zebedeo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Marco presero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rivelarono che avevano tenuto Giuda sotto </a:t>
            </a:r>
            <a:r>
              <a:rPr sz="1200" spc="-5" dirty="0">
                <a:latin typeface="Times New Roman"/>
                <a:cs typeface="Times New Roman"/>
              </a:rPr>
              <a:t>osservazione per parecchi </a:t>
            </a:r>
            <a:r>
              <a:rPr sz="1200" dirty="0">
                <a:latin typeface="Times New Roman"/>
                <a:cs typeface="Times New Roman"/>
              </a:rPr>
              <a:t>giorni, e </a:t>
            </a:r>
            <a:r>
              <a:rPr sz="1200" spc="-5" dirty="0">
                <a:latin typeface="Times New Roman"/>
                <a:cs typeface="Times New Roman"/>
              </a:rPr>
              <a:t>che sapevano che egli </a:t>
            </a:r>
            <a:r>
              <a:rPr sz="1200" dirty="0">
                <a:latin typeface="Times New Roman"/>
                <a:cs typeface="Times New Roman"/>
              </a:rPr>
              <a:t>intendeva consegnarlo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dei suoi nemici. 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ascoltò, </a:t>
            </a:r>
            <a:r>
              <a:rPr sz="1200" dirty="0">
                <a:latin typeface="Times New Roman"/>
                <a:cs typeface="Times New Roman"/>
              </a:rPr>
              <a:t>ma disse </a:t>
            </a:r>
            <a:r>
              <a:rPr sz="1200" spc="-5" dirty="0">
                <a:latin typeface="Times New Roman"/>
                <a:cs typeface="Times New Roman"/>
              </a:rPr>
              <a:t>solo: “Amici miei, niente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accadere al </a:t>
            </a:r>
            <a:r>
              <a:rPr sz="1200" dirty="0">
                <a:latin typeface="Times New Roman"/>
                <a:cs typeface="Times New Roman"/>
              </a:rPr>
              <a:t>Figlio dell’Uomo 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non lo </a:t>
            </a:r>
            <a:r>
              <a:rPr sz="1200" spc="-5" dirty="0">
                <a:latin typeface="Times New Roman"/>
                <a:cs typeface="Times New Roman"/>
              </a:rPr>
              <a:t>voglia. </a:t>
            </a:r>
            <a:r>
              <a:rPr sz="1200" dirty="0">
                <a:latin typeface="Times New Roman"/>
                <a:cs typeface="Times New Roman"/>
              </a:rPr>
              <a:t>Che il vostro cuore non </a:t>
            </a:r>
            <a:r>
              <a:rPr sz="1200" spc="-5" dirty="0">
                <a:latin typeface="Times New Roman"/>
                <a:cs typeface="Times New Roman"/>
              </a:rPr>
              <a:t>sia turbato;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lavoreranno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salvezza degli </a:t>
            </a:r>
            <a:r>
              <a:rPr sz="1200" dirty="0">
                <a:latin typeface="Times New Roman"/>
                <a:cs typeface="Times New Roman"/>
              </a:rPr>
              <a:t>uomini.”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01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(1966.2) 182:2.2 </a:t>
            </a:r>
            <a:r>
              <a:rPr sz="1200" spc="-5" dirty="0">
                <a:latin typeface="Times New Roman"/>
                <a:cs typeface="Times New Roman"/>
              </a:rPr>
              <a:t>L’atteggiamento gioioso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stava scemando. </a:t>
            </a:r>
            <a:r>
              <a:rPr sz="1200" dirty="0">
                <a:latin typeface="Times New Roman"/>
                <a:cs typeface="Times New Roman"/>
              </a:rPr>
              <a:t>Con il passare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diveniva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serio, </a:t>
            </a:r>
            <a:r>
              <a:rPr sz="1200" dirty="0">
                <a:latin typeface="Times New Roman"/>
                <a:cs typeface="Times New Roman"/>
              </a:rPr>
              <a:t>persino  </a:t>
            </a:r>
            <a:r>
              <a:rPr sz="1200" spc="-5" dirty="0">
                <a:latin typeface="Times New Roman"/>
                <a:cs typeface="Times New Roman"/>
              </a:rPr>
              <a:t>triste. Gli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agitati, erano </a:t>
            </a:r>
            <a:r>
              <a:rPr sz="1200" dirty="0">
                <a:latin typeface="Times New Roman"/>
                <a:cs typeface="Times New Roman"/>
              </a:rPr>
              <a:t>restii a </a:t>
            </a:r>
            <a:r>
              <a:rPr sz="1200" spc="-5" dirty="0">
                <a:latin typeface="Times New Roman"/>
                <a:cs typeface="Times New Roman"/>
              </a:rPr>
              <a:t>ritornare nelle </a:t>
            </a:r>
            <a:r>
              <a:rPr sz="1200" dirty="0">
                <a:latin typeface="Times New Roman"/>
                <a:cs typeface="Times New Roman"/>
              </a:rPr>
              <a:t>loro tende 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stesso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5" dirty="0">
                <a:latin typeface="Times New Roman"/>
                <a:cs typeface="Times New Roman"/>
              </a:rPr>
              <a:t>invitò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farlo. Al 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dal suo incontro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e Giovanni, </a:t>
            </a:r>
            <a:r>
              <a:rPr sz="1200" spc="-5" dirty="0">
                <a:latin typeface="Times New Roman"/>
                <a:cs typeface="Times New Roman"/>
              </a:rPr>
              <a:t>egli rivolse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ultime parole 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dicendo: </a:t>
            </a:r>
            <a:r>
              <a:rPr sz="1200" spc="-5" dirty="0">
                <a:latin typeface="Times New Roman"/>
                <a:cs typeface="Times New Roman"/>
              </a:rPr>
              <a:t>“Amici </a:t>
            </a:r>
            <a:r>
              <a:rPr sz="1200" dirty="0">
                <a:latin typeface="Times New Roman"/>
                <a:cs typeface="Times New Roman"/>
              </a:rPr>
              <a:t>miei, andate a  </a:t>
            </a:r>
            <a:r>
              <a:rPr sz="1200" spc="-5" dirty="0">
                <a:latin typeface="Times New Roman"/>
                <a:cs typeface="Times New Roman"/>
              </a:rPr>
              <a:t>riposare. Preparatevi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domani. Ricordatevi che </a:t>
            </a:r>
            <a:r>
              <a:rPr sz="1200" dirty="0">
                <a:latin typeface="Times New Roman"/>
                <a:cs typeface="Times New Roman"/>
              </a:rPr>
              <a:t>dovremmo </a:t>
            </a:r>
            <a:r>
              <a:rPr sz="1200" spc="-5" dirty="0">
                <a:latin typeface="Times New Roman"/>
                <a:cs typeface="Times New Roman"/>
              </a:rPr>
              <a:t>sottometterci </a:t>
            </a:r>
            <a:r>
              <a:rPr sz="1200" dirty="0">
                <a:latin typeface="Times New Roman"/>
                <a:cs typeface="Times New Roman"/>
              </a:rPr>
              <a:t>tutti alla </a:t>
            </a:r>
            <a:r>
              <a:rPr sz="1200" spc="-5" dirty="0">
                <a:latin typeface="Times New Roman"/>
                <a:cs typeface="Times New Roman"/>
              </a:rPr>
              <a:t>volontà del Padre </a:t>
            </a:r>
            <a:r>
              <a:rPr sz="1200" dirty="0">
                <a:latin typeface="Times New Roman"/>
                <a:cs typeface="Times New Roman"/>
              </a:rPr>
              <a:t>che è nei cieli.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658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90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lascio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pace.”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cenno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tende, </a:t>
            </a:r>
            <a:r>
              <a:rPr sz="1200" dirty="0">
                <a:latin typeface="Times New Roman"/>
                <a:cs typeface="Times New Roman"/>
              </a:rPr>
              <a:t>ma mentre vi </a:t>
            </a:r>
            <a:r>
              <a:rPr sz="1200" spc="-5" dirty="0">
                <a:latin typeface="Times New Roman"/>
                <a:cs typeface="Times New Roman"/>
              </a:rPr>
              <a:t>andavano, chiamò </a:t>
            </a:r>
            <a:r>
              <a:rPr sz="1200" dirty="0">
                <a:latin typeface="Times New Roman"/>
                <a:cs typeface="Times New Roman"/>
              </a:rPr>
              <a:t>Pietro, 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dicendo loro: </a:t>
            </a:r>
            <a:r>
              <a:rPr sz="1200" spc="-5" dirty="0">
                <a:latin typeface="Times New Roman"/>
                <a:cs typeface="Times New Roman"/>
              </a:rPr>
              <a:t>“Desidero 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restiate con </a:t>
            </a:r>
            <a:r>
              <a:rPr sz="1200" dirty="0">
                <a:latin typeface="Times New Roman"/>
                <a:cs typeface="Times New Roman"/>
              </a:rPr>
              <a:t>me per qualche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momento.”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(1966.3) 182:2.3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addormentarono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perché erano letteralmente esausti; </a:t>
            </a:r>
            <a:r>
              <a:rPr sz="1200" dirty="0">
                <a:latin typeface="Times New Roman"/>
                <a:cs typeface="Times New Roman"/>
              </a:rPr>
              <a:t>dal loro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essi </a:t>
            </a:r>
            <a:r>
              <a:rPr sz="1200" dirty="0">
                <a:latin typeface="Times New Roman"/>
                <a:cs typeface="Times New Roman"/>
              </a:rPr>
              <a:t>avevano  dormito </a:t>
            </a:r>
            <a:r>
              <a:rPr sz="1200" spc="-5" dirty="0">
                <a:latin typeface="Times New Roman"/>
                <a:cs typeface="Times New Roman"/>
              </a:rPr>
              <a:t>poco.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andassero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loro singoli alloggi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dormire,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li portò tutti </a:t>
            </a:r>
            <a:r>
              <a:rPr sz="1200" spc="-5" dirty="0">
                <a:latin typeface="Times New Roman"/>
                <a:cs typeface="Times New Roman"/>
              </a:rPr>
              <a:t>nella sua tenda, </a:t>
            </a:r>
            <a:r>
              <a:rPr sz="1200" dirty="0">
                <a:latin typeface="Times New Roman"/>
                <a:cs typeface="Times New Roman"/>
              </a:rPr>
              <a:t>dove erano  </a:t>
            </a:r>
            <a:r>
              <a:rPr sz="1200" spc="-5" dirty="0">
                <a:latin typeface="Times New Roman"/>
                <a:cs typeface="Times New Roman"/>
              </a:rPr>
              <a:t>conservate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spade ed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armi,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fornì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questo </a:t>
            </a:r>
            <a:r>
              <a:rPr sz="1200" dirty="0">
                <a:latin typeface="Times New Roman"/>
                <a:cs typeface="Times New Roman"/>
              </a:rPr>
              <a:t>equipaggiamento da combattimento. Tutti loro </a:t>
            </a:r>
            <a:r>
              <a:rPr sz="1200" spc="-5" dirty="0">
                <a:latin typeface="Times New Roman"/>
                <a:cs typeface="Times New Roman"/>
              </a:rPr>
              <a:t>ricevettero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armi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cinsero, salvo Natanaele. Natanaele, </a:t>
            </a:r>
            <a:r>
              <a:rPr sz="1200" dirty="0">
                <a:latin typeface="Times New Roman"/>
                <a:cs typeface="Times New Roman"/>
              </a:rPr>
              <a:t>rifiutando di </a:t>
            </a:r>
            <a:r>
              <a:rPr sz="1200" spc="-5" dirty="0">
                <a:latin typeface="Times New Roman"/>
                <a:cs typeface="Times New Roman"/>
              </a:rPr>
              <a:t>armarsi, disse: “Fratelli miei,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ripetutamente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regno </a:t>
            </a:r>
            <a:r>
              <a:rPr sz="1200" dirty="0">
                <a:latin typeface="Times New Roman"/>
                <a:cs typeface="Times New Roman"/>
              </a:rPr>
              <a:t>non è di questo mondo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dovrebbero </a:t>
            </a:r>
            <a:r>
              <a:rPr sz="1200" dirty="0">
                <a:latin typeface="Times New Roman"/>
                <a:cs typeface="Times New Roman"/>
              </a:rPr>
              <a:t>combattere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spada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determinarne </a:t>
            </a:r>
            <a:r>
              <a:rPr sz="1200" dirty="0">
                <a:latin typeface="Times New Roman"/>
                <a:cs typeface="Times New Roman"/>
              </a:rPr>
              <a:t>l’instaurazione. 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penso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che noi usiamo la spada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difenderlo. Abbiamo visto tutti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5" dirty="0">
                <a:latin typeface="Times New Roman"/>
                <a:cs typeface="Times New Roman"/>
              </a:rPr>
              <a:t>enorme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sappiamo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difendersi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nemici 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volesse. Se egli </a:t>
            </a:r>
            <a:r>
              <a:rPr sz="1200" dirty="0">
                <a:latin typeface="Times New Roman"/>
                <a:cs typeface="Times New Roman"/>
              </a:rPr>
              <a:t>non vuole </a:t>
            </a:r>
            <a:r>
              <a:rPr sz="1200" spc="-5" dirty="0">
                <a:latin typeface="Times New Roman"/>
                <a:cs typeface="Times New Roman"/>
              </a:rPr>
              <a:t>resistere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 perché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suo Padre.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pregherò, </a:t>
            </a:r>
            <a:r>
              <a:rPr sz="1200" dirty="0">
                <a:latin typeface="Times New Roman"/>
                <a:cs typeface="Times New Roman"/>
              </a:rPr>
              <a:t>ma non brandirò la  </a:t>
            </a:r>
            <a:r>
              <a:rPr sz="1200" spc="-5" dirty="0">
                <a:latin typeface="Times New Roman"/>
                <a:cs typeface="Times New Roman"/>
              </a:rPr>
              <a:t>spada.” Dopo che ebbe ascoltato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Natanaele, Andrea </a:t>
            </a:r>
            <a:r>
              <a:rPr sz="1200" dirty="0">
                <a:latin typeface="Times New Roman"/>
                <a:cs typeface="Times New Roman"/>
              </a:rPr>
              <a:t>restituì la </a:t>
            </a:r>
            <a:r>
              <a:rPr sz="1200" spc="-5" dirty="0">
                <a:latin typeface="Times New Roman"/>
                <a:cs typeface="Times New Roman"/>
              </a:rPr>
              <a:t>sua spada </a:t>
            </a:r>
            <a:r>
              <a:rPr sz="1200" dirty="0">
                <a:latin typeface="Times New Roman"/>
                <a:cs typeface="Times New Roman"/>
              </a:rPr>
              <a:t>a Simone </a:t>
            </a:r>
            <a:r>
              <a:rPr sz="1200" spc="-5" dirty="0">
                <a:latin typeface="Times New Roman"/>
                <a:cs typeface="Times New Roman"/>
              </a:rPr>
              <a:t>Zelota.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nove di </a:t>
            </a:r>
            <a:r>
              <a:rPr sz="1200" spc="-5" dirty="0">
                <a:latin typeface="Times New Roman"/>
                <a:cs typeface="Times New Roman"/>
              </a:rPr>
              <a:t>loro erano  armati quando si separarono 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841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(1966.4) 182:2.4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risentimento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Giuda era un </a:t>
            </a:r>
            <a:r>
              <a:rPr sz="1200" spc="-5" dirty="0">
                <a:latin typeface="Times New Roman"/>
                <a:cs typeface="Times New Roman"/>
              </a:rPr>
              <a:t>traditore eclissava per </a:t>
            </a:r>
            <a:r>
              <a:rPr sz="1200" dirty="0">
                <a:latin typeface="Times New Roman"/>
                <a:cs typeface="Times New Roman"/>
              </a:rPr>
              <a:t>il momento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cosa nella </a:t>
            </a:r>
            <a:r>
              <a:rPr sz="1200" dirty="0">
                <a:latin typeface="Times New Roman"/>
                <a:cs typeface="Times New Roman"/>
              </a:rPr>
              <a:t>mente degli apostoli.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commento del </a:t>
            </a:r>
            <a:r>
              <a:rPr sz="1200" spc="-5" dirty="0">
                <a:latin typeface="Times New Roman"/>
                <a:cs typeface="Times New Roman"/>
              </a:rPr>
              <a:t>Maestro su Giuda, fatto nel corso dell’ultima preghiera, </a:t>
            </a:r>
            <a:r>
              <a:rPr sz="1200" dirty="0">
                <a:latin typeface="Times New Roman"/>
                <a:cs typeface="Times New Roman"/>
              </a:rPr>
              <a:t>aveva aperto i </a:t>
            </a:r>
            <a:r>
              <a:rPr sz="1200" spc="-5" dirty="0">
                <a:latin typeface="Times New Roman"/>
                <a:cs typeface="Times New Roman"/>
              </a:rPr>
              <a:t>loro occhi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fatto che egli </a:t>
            </a:r>
            <a:r>
              <a:rPr sz="1200" dirty="0">
                <a:latin typeface="Times New Roman"/>
                <a:cs typeface="Times New Roman"/>
              </a:rPr>
              <a:t>li aveva  </a:t>
            </a:r>
            <a:r>
              <a:rPr sz="1200" spc="-5" dirty="0">
                <a:latin typeface="Times New Roman"/>
                <a:cs typeface="Times New Roman"/>
              </a:rPr>
              <a:t>abbandonati.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(1966.5) 182:2.5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apostoli si furono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ritirati nelle </a:t>
            </a:r>
            <a:r>
              <a:rPr sz="1200" dirty="0">
                <a:latin typeface="Times New Roman"/>
                <a:cs typeface="Times New Roman"/>
              </a:rPr>
              <a:t>loro tende,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Pietro, Giacomo 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erano pronti a  </a:t>
            </a:r>
            <a:r>
              <a:rPr sz="1200" spc="-5" dirty="0">
                <a:latin typeface="Times New Roman"/>
                <a:cs typeface="Times New Roman"/>
              </a:rPr>
              <a:t>ricevere gli </a:t>
            </a:r>
            <a:r>
              <a:rPr sz="1200" dirty="0">
                <a:latin typeface="Times New Roman"/>
                <a:cs typeface="Times New Roman"/>
              </a:rPr>
              <a:t>ordini del </a:t>
            </a:r>
            <a:r>
              <a:rPr sz="1200" spc="-5" dirty="0">
                <a:latin typeface="Times New Roman"/>
                <a:cs typeface="Times New Roman"/>
              </a:rPr>
              <a:t>Maestro, Gesù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Davide Zebedeo: “Mandami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veloce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fidato.” Quando </a:t>
            </a:r>
            <a:r>
              <a:rPr sz="1200" dirty="0">
                <a:latin typeface="Times New Roman"/>
                <a:cs typeface="Times New Roman"/>
              </a:rPr>
              <a:t>Davide  </a:t>
            </a:r>
            <a:r>
              <a:rPr sz="1200" spc="-5" dirty="0">
                <a:latin typeface="Times New Roman"/>
                <a:cs typeface="Times New Roman"/>
              </a:rPr>
              <a:t>condusse dal Maestro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Giacobbe,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corriere nel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messaggeri notturni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Betsaida, </a:t>
            </a:r>
            <a:r>
              <a:rPr sz="1200" spc="-5" dirty="0">
                <a:latin typeface="Times New Roman"/>
                <a:cs typeface="Times New Roman"/>
              </a:rPr>
              <a:t>Gesù,  rivolgendosi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disse: “Recati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digli: </a:t>
            </a:r>
            <a:r>
              <a:rPr sz="1200" spc="-10" dirty="0">
                <a:latin typeface="Times New Roman"/>
                <a:cs typeface="Times New Roman"/>
              </a:rPr>
              <a:t>‘Il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ti manda i suoi </a:t>
            </a:r>
            <a:r>
              <a:rPr sz="1200" spc="-5" dirty="0">
                <a:latin typeface="Times New Roman"/>
                <a:cs typeface="Times New Roman"/>
              </a:rPr>
              <a:t>saluti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dice che è  </a:t>
            </a:r>
            <a:r>
              <a:rPr sz="1200" spc="-5" dirty="0">
                <a:latin typeface="Times New Roman"/>
                <a:cs typeface="Times New Roman"/>
              </a:rPr>
              <a:t>venuta l’ora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egli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consegnato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mani dei suoi nemici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metteranno </a:t>
            </a:r>
            <a:r>
              <a:rPr sz="1200" dirty="0">
                <a:latin typeface="Times New Roman"/>
                <a:cs typeface="Times New Roman"/>
              </a:rPr>
              <a:t>a morte, ma che risusciterà dalla morte 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785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85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apparirà presto,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ti darà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le direttive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momento in cui il nuovo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verrà 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nel vostro  </a:t>
            </a:r>
            <a:r>
              <a:rPr sz="1200" spc="-5" dirty="0">
                <a:latin typeface="Times New Roman"/>
                <a:cs typeface="Times New Roman"/>
              </a:rPr>
              <a:t>cuore.’” </a:t>
            </a:r>
            <a:r>
              <a:rPr sz="1200" dirty="0">
                <a:latin typeface="Times New Roman"/>
                <a:cs typeface="Times New Roman"/>
              </a:rPr>
              <a:t>E dopo che </a:t>
            </a:r>
            <a:r>
              <a:rPr sz="1200" spc="-5" dirty="0">
                <a:latin typeface="Times New Roman"/>
                <a:cs typeface="Times New Roman"/>
              </a:rPr>
              <a:t>Giacobbe ebbe </a:t>
            </a:r>
            <a:r>
              <a:rPr sz="1200" dirty="0">
                <a:latin typeface="Times New Roman"/>
                <a:cs typeface="Times New Roman"/>
              </a:rPr>
              <a:t>ripetuto </a:t>
            </a:r>
            <a:r>
              <a:rPr sz="1200" spc="-5" dirty="0">
                <a:latin typeface="Times New Roman"/>
                <a:cs typeface="Times New Roman"/>
              </a:rPr>
              <a:t>questo messaggio con soddisfazione del Maestro, 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sollecitò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dicendo:  </a:t>
            </a:r>
            <a:r>
              <a:rPr sz="1200" spc="-5" dirty="0">
                <a:latin typeface="Times New Roman"/>
                <a:cs typeface="Times New Roman"/>
              </a:rPr>
              <a:t>“Non </a:t>
            </a:r>
            <a:r>
              <a:rPr sz="1200" dirty="0">
                <a:latin typeface="Times New Roman"/>
                <a:cs typeface="Times New Roman"/>
              </a:rPr>
              <a:t>temere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qualcuno possa </a:t>
            </a:r>
            <a:r>
              <a:rPr sz="1200" spc="-5" dirty="0">
                <a:latin typeface="Times New Roman"/>
                <a:cs typeface="Times New Roman"/>
              </a:rPr>
              <a:t>farti qualcosa, Giacobbe,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notte 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invisibile </a:t>
            </a:r>
            <a:r>
              <a:rPr sz="1200" spc="-5" dirty="0">
                <a:latin typeface="Times New Roman"/>
                <a:cs typeface="Times New Roman"/>
              </a:rPr>
              <a:t>correrà al </a:t>
            </a:r>
            <a:r>
              <a:rPr sz="1200" dirty="0">
                <a:latin typeface="Times New Roman"/>
                <a:cs typeface="Times New Roman"/>
              </a:rPr>
              <a:t>tuo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fianco.”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(1967.1) 182:2.6 </a:t>
            </a:r>
            <a:r>
              <a:rPr sz="1200" spc="-5" dirty="0">
                <a:latin typeface="Times New Roman"/>
                <a:cs typeface="Times New Roman"/>
              </a:rPr>
              <a:t>Poi Gesù si rivolse al capo dei </a:t>
            </a:r>
            <a:r>
              <a:rPr sz="1200" dirty="0">
                <a:latin typeface="Times New Roman"/>
                <a:cs typeface="Times New Roman"/>
              </a:rPr>
              <a:t>visitatori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accampati con </a:t>
            </a:r>
            <a:r>
              <a:rPr sz="1200" dirty="0">
                <a:latin typeface="Times New Roman"/>
                <a:cs typeface="Times New Roman"/>
              </a:rPr>
              <a:t>loro e disse: </a:t>
            </a:r>
            <a:r>
              <a:rPr sz="1200" spc="-5" dirty="0">
                <a:latin typeface="Times New Roman"/>
                <a:cs typeface="Times New Roman"/>
              </a:rPr>
              <a:t>“Fratello </a:t>
            </a:r>
            <a:r>
              <a:rPr sz="1200" dirty="0">
                <a:latin typeface="Times New Roman"/>
                <a:cs typeface="Times New Roman"/>
              </a:rPr>
              <a:t>mio,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turbato da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accadere, </a:t>
            </a:r>
            <a:r>
              <a:rPr sz="1200" dirty="0">
                <a:latin typeface="Times New Roman"/>
                <a:cs typeface="Times New Roman"/>
              </a:rPr>
              <a:t>poiché ti ho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preavvertito.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sarà messo a morte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istigazione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nemici, i </a:t>
            </a:r>
            <a:r>
              <a:rPr sz="1200" spc="-5" dirty="0">
                <a:latin typeface="Times New Roman"/>
                <a:cs typeface="Times New Roman"/>
              </a:rPr>
              <a:t>capi  dei 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ebrei, </a:t>
            </a:r>
            <a:r>
              <a:rPr sz="1200" dirty="0">
                <a:latin typeface="Times New Roman"/>
                <a:cs typeface="Times New Roman"/>
              </a:rPr>
              <a:t>ma io </a:t>
            </a:r>
            <a:r>
              <a:rPr sz="1200" spc="-5" dirty="0">
                <a:latin typeface="Times New Roman"/>
                <a:cs typeface="Times New Roman"/>
              </a:rPr>
              <a:t>risusciterò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un po’ di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prima di </a:t>
            </a:r>
            <a:r>
              <a:rPr sz="1200" spc="-5" dirty="0">
                <a:latin typeface="Times New Roman"/>
                <a:cs typeface="Times New Roman"/>
              </a:rPr>
              <a:t>andare dal Padre.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visto  </a:t>
            </a:r>
            <a:r>
              <a:rPr sz="1200" spc="-5" dirty="0">
                <a:latin typeface="Times New Roman"/>
                <a:cs typeface="Times New Roman"/>
              </a:rPr>
              <a:t>accadere </a:t>
            </a:r>
            <a:r>
              <a:rPr sz="1200" dirty="0">
                <a:latin typeface="Times New Roman"/>
                <a:cs typeface="Times New Roman"/>
              </a:rPr>
              <a:t>tutto ciò, </a:t>
            </a:r>
            <a:r>
              <a:rPr sz="1200" spc="-5" dirty="0">
                <a:latin typeface="Times New Roman"/>
                <a:cs typeface="Times New Roman"/>
              </a:rPr>
              <a:t>glorifica Dio </a:t>
            </a:r>
            <a:r>
              <a:rPr sz="1200" dirty="0">
                <a:latin typeface="Times New Roman"/>
                <a:cs typeface="Times New Roman"/>
              </a:rPr>
              <a:t>e fortifica i tuoi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fratelli.”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0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(1967.2) 182:2.7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circostanze ordinarie gli apostoli avrebbero augurato </a:t>
            </a:r>
            <a:r>
              <a:rPr sz="1200" dirty="0">
                <a:latin typeface="Times New Roman"/>
                <a:cs typeface="Times New Roman"/>
              </a:rPr>
              <a:t>personalmente la buona notte </a:t>
            </a:r>
            <a:r>
              <a:rPr sz="1200" spc="-5" dirty="0">
                <a:latin typeface="Times New Roman"/>
                <a:cs typeface="Times New Roman"/>
              </a:rPr>
              <a:t>al Maestro,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sera erano  talmente </a:t>
            </a:r>
            <a:r>
              <a:rPr sz="1200" spc="-5" dirty="0">
                <a:latin typeface="Times New Roman"/>
                <a:cs typeface="Times New Roman"/>
              </a:rPr>
              <a:t>preoccupati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improvvisa della </a:t>
            </a:r>
            <a:r>
              <a:rPr sz="1200" dirty="0">
                <a:latin typeface="Times New Roman"/>
                <a:cs typeface="Times New Roman"/>
              </a:rPr>
              <a:t>diserzione di </a:t>
            </a:r>
            <a:r>
              <a:rPr sz="1200" spc="-5" dirty="0">
                <a:latin typeface="Times New Roman"/>
                <a:cs typeface="Times New Roman"/>
              </a:rPr>
              <a:t>Giuda, ed erano così </a:t>
            </a:r>
            <a:r>
              <a:rPr sz="1200" dirty="0">
                <a:latin typeface="Times New Roman"/>
                <a:cs typeface="Times New Roman"/>
              </a:rPr>
              <a:t>commossi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insolita </a:t>
            </a:r>
            <a:r>
              <a:rPr sz="1200" spc="-5" dirty="0">
                <a:latin typeface="Times New Roman"/>
                <a:cs typeface="Times New Roman"/>
              </a:rPr>
              <a:t>della  preghiera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commiato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limitarono ad ascoltare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saluto di addio 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via in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silenzio.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652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(1967.3) 182:2.8 </a:t>
            </a:r>
            <a:r>
              <a:rPr sz="1200" spc="-5" dirty="0">
                <a:latin typeface="Times New Roman"/>
                <a:cs typeface="Times New Roman"/>
              </a:rPr>
              <a:t>Gesù disse questo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Andrea quando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quella notte: </a:t>
            </a:r>
            <a:r>
              <a:rPr sz="1200" spc="-5" dirty="0">
                <a:latin typeface="Times New Roman"/>
                <a:cs typeface="Times New Roman"/>
              </a:rPr>
              <a:t>“Andrea,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puoi per tenere uniti i 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quando ritornerò </a:t>
            </a:r>
            <a:r>
              <a:rPr sz="1200" dirty="0">
                <a:latin typeface="Times New Roman"/>
                <a:cs typeface="Times New Roman"/>
              </a:rPr>
              <a:t>da voi dopo </a:t>
            </a:r>
            <a:r>
              <a:rPr sz="1200" spc="-5" dirty="0">
                <a:latin typeface="Times New Roman"/>
                <a:cs typeface="Times New Roman"/>
              </a:rPr>
              <a:t>aver bevuto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coppa. Fortifica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fratelli, poiché </a:t>
            </a:r>
            <a:r>
              <a:rPr sz="1200" dirty="0">
                <a:latin typeface="Times New Roman"/>
                <a:cs typeface="Times New Roman"/>
              </a:rPr>
              <a:t>ti ho </a:t>
            </a:r>
            <a:r>
              <a:rPr sz="1200" spc="-5" dirty="0">
                <a:latin typeface="Times New Roman"/>
                <a:cs typeface="Times New Roman"/>
              </a:rPr>
              <a:t>già detto </a:t>
            </a:r>
            <a:r>
              <a:rPr sz="1200" dirty="0">
                <a:latin typeface="Times New Roman"/>
                <a:cs typeface="Times New Roman"/>
              </a:rPr>
              <a:t>tutto.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con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58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(1967.4) 182:2.9 </a:t>
            </a:r>
            <a:r>
              <a:rPr sz="1200" spc="-5" dirty="0">
                <a:latin typeface="Times New Roman"/>
                <a:cs typeface="Times New Roman"/>
              </a:rPr>
              <a:t>Nessuno degli apostoli si aspettava che capitasse qualcosa di straordinario </a:t>
            </a:r>
            <a:r>
              <a:rPr sz="1200" dirty="0">
                <a:latin typeface="Times New Roman"/>
                <a:cs typeface="Times New Roman"/>
              </a:rPr>
              <a:t>quella notte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tardi. Essi  cercarono </a:t>
            </a:r>
            <a:r>
              <a:rPr sz="1200" dirty="0">
                <a:latin typeface="Times New Roman"/>
                <a:cs typeface="Times New Roman"/>
              </a:rPr>
              <a:t>di dormire </a:t>
            </a:r>
            <a:r>
              <a:rPr sz="1200" spc="-5" dirty="0">
                <a:latin typeface="Times New Roman"/>
                <a:cs typeface="Times New Roman"/>
              </a:rPr>
              <a:t>per potersi </a:t>
            </a:r>
            <a:r>
              <a:rPr sz="1200" dirty="0">
                <a:latin typeface="Times New Roman"/>
                <a:cs typeface="Times New Roman"/>
              </a:rPr>
              <a:t>alzare presto il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dopo ed </a:t>
            </a:r>
            <a:r>
              <a:rPr sz="1200" spc="-5" dirty="0">
                <a:latin typeface="Times New Roman"/>
                <a:cs typeface="Times New Roman"/>
              </a:rPr>
              <a:t>essere preparati al peggio. Essi </a:t>
            </a:r>
            <a:r>
              <a:rPr sz="1200" dirty="0">
                <a:latin typeface="Times New Roman"/>
                <a:cs typeface="Times New Roman"/>
              </a:rPr>
              <a:t>pensavano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sacerdoti  </a:t>
            </a:r>
            <a:r>
              <a:rPr sz="1200" spc="-5" dirty="0">
                <a:latin typeface="Times New Roman"/>
                <a:cs typeface="Times New Roman"/>
              </a:rPr>
              <a:t>avrebbero tentato d’impadronirsi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il mattino </a:t>
            </a:r>
            <a:r>
              <a:rPr sz="1200" spc="-5" dirty="0">
                <a:latin typeface="Times New Roman"/>
                <a:cs typeface="Times New Roman"/>
              </a:rPr>
              <a:t>presto, perché nessun lavoro profano </a:t>
            </a:r>
            <a:r>
              <a:rPr sz="1200" dirty="0">
                <a:latin typeface="Times New Roman"/>
                <a:cs typeface="Times New Roman"/>
              </a:rPr>
              <a:t>veniva </a:t>
            </a:r>
            <a:r>
              <a:rPr sz="1200" spc="-5" dirty="0">
                <a:latin typeface="Times New Roman"/>
                <a:cs typeface="Times New Roman"/>
              </a:rPr>
              <a:t>mai fatto </a:t>
            </a:r>
            <a:r>
              <a:rPr sz="1200" dirty="0">
                <a:latin typeface="Times New Roman"/>
                <a:cs typeface="Times New Roman"/>
              </a:rPr>
              <a:t>dopo il  </a:t>
            </a:r>
            <a:r>
              <a:rPr sz="1200" spc="-5" dirty="0">
                <a:latin typeface="Times New Roman"/>
                <a:cs typeface="Times New Roman"/>
              </a:rPr>
              <a:t>mezzogiorno nella giornata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alla </a:t>
            </a:r>
            <a:r>
              <a:rPr sz="1200" dirty="0">
                <a:latin typeface="Times New Roman"/>
                <a:cs typeface="Times New Roman"/>
              </a:rPr>
              <a:t>Pasqua. Solo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Marco compresero </a:t>
            </a:r>
            <a:r>
              <a:rPr sz="1200" dirty="0">
                <a:latin typeface="Times New Roman"/>
                <a:cs typeface="Times New Roman"/>
              </a:rPr>
              <a:t>che i nemici di </a:t>
            </a:r>
            <a:r>
              <a:rPr sz="1200" spc="-5" dirty="0">
                <a:latin typeface="Times New Roman"/>
                <a:cs typeface="Times New Roman"/>
              </a:rPr>
              <a:t>Gesù  sarebbero venuti con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8763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(1967.5) 182:2.10 </a:t>
            </a:r>
            <a:r>
              <a:rPr sz="1200" spc="-5" dirty="0">
                <a:latin typeface="Times New Roman"/>
                <a:cs typeface="Times New Roman"/>
              </a:rPr>
              <a:t>Davide aveva </a:t>
            </a:r>
            <a:r>
              <a:rPr sz="1200" dirty="0">
                <a:latin typeface="Times New Roman"/>
                <a:cs typeface="Times New Roman"/>
              </a:rPr>
              <a:t>disposto di </a:t>
            </a:r>
            <a:r>
              <a:rPr sz="1200" spc="-5" dirty="0">
                <a:latin typeface="Times New Roman"/>
                <a:cs typeface="Times New Roman"/>
              </a:rPr>
              <a:t>stare </a:t>
            </a:r>
            <a:r>
              <a:rPr sz="1200" dirty="0">
                <a:latin typeface="Times New Roman"/>
                <a:cs typeface="Times New Roman"/>
              </a:rPr>
              <a:t>di guardia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 sulla pista </a:t>
            </a:r>
            <a:r>
              <a:rPr sz="1200" spc="-5" dirty="0">
                <a:latin typeface="Times New Roman"/>
                <a:cs typeface="Times New Roman"/>
              </a:rPr>
              <a:t>superiore che </a:t>
            </a:r>
            <a:r>
              <a:rPr sz="1200" dirty="0">
                <a:latin typeface="Times New Roman"/>
                <a:cs typeface="Times New Roman"/>
              </a:rPr>
              <a:t>portava </a:t>
            </a:r>
            <a:r>
              <a:rPr sz="1200" spc="-5" dirty="0">
                <a:latin typeface="Times New Roman"/>
                <a:cs typeface="Times New Roman"/>
              </a:rPr>
              <a:t>alla strada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mentre Giovanni </a:t>
            </a:r>
            <a:r>
              <a:rPr sz="1200" spc="-5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vegliare </a:t>
            </a:r>
            <a:r>
              <a:rPr sz="1200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che </a:t>
            </a:r>
            <a:r>
              <a:rPr sz="1200" dirty="0">
                <a:latin typeface="Times New Roman"/>
                <a:cs typeface="Times New Roman"/>
              </a:rPr>
              <a:t>saliva </a:t>
            </a:r>
            <a:r>
              <a:rPr sz="1200" spc="-5" dirty="0">
                <a:latin typeface="Times New Roman"/>
                <a:cs typeface="Times New Roman"/>
              </a:rPr>
              <a:t>dal Cedron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Getsemani. </a:t>
            </a:r>
            <a:r>
              <a:rPr sz="1200" dirty="0">
                <a:latin typeface="Times New Roman"/>
                <a:cs typeface="Times New Roman"/>
              </a:rPr>
              <a:t>Prima di partire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incarico volontario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esterno, Davide prese congedo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dicendo: “Maestro,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provato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gioia nel </a:t>
            </a:r>
            <a:r>
              <a:rPr sz="1200" spc="10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fratelli </a:t>
            </a:r>
            <a:r>
              <a:rPr sz="1200" dirty="0">
                <a:latin typeface="Times New Roman"/>
                <a:cs typeface="Times New Roman"/>
              </a:rPr>
              <a:t>sono tuoi apostoli,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provato piacere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più </a:t>
            </a:r>
            <a:r>
              <a:rPr sz="1200" dirty="0">
                <a:latin typeface="Times New Roman"/>
                <a:cs typeface="Times New Roman"/>
              </a:rPr>
              <a:t>piccole </a:t>
            </a:r>
            <a:r>
              <a:rPr sz="1200" spc="-5" dirty="0">
                <a:latin typeface="Times New Roman"/>
                <a:cs typeface="Times New Roman"/>
              </a:rPr>
              <a:t>come dovevano essere fatte, </a:t>
            </a:r>
            <a:r>
              <a:rPr sz="1200" dirty="0">
                <a:latin typeface="Times New Roman"/>
                <a:cs typeface="Times New Roman"/>
              </a:rPr>
              <a:t>e  ti </a:t>
            </a:r>
            <a:r>
              <a:rPr sz="1200" spc="-5" dirty="0">
                <a:latin typeface="Times New Roman"/>
                <a:cs typeface="Times New Roman"/>
              </a:rPr>
              <a:t>rimpiangerò con </a:t>
            </a:r>
            <a:r>
              <a:rPr sz="1200" dirty="0">
                <a:latin typeface="Times New Roman"/>
                <a:cs typeface="Times New Roman"/>
              </a:rPr>
              <a:t>tutto il mio </a:t>
            </a:r>
            <a:r>
              <a:rPr sz="1200" spc="-5" dirty="0">
                <a:latin typeface="Times New Roman"/>
                <a:cs typeface="Times New Roman"/>
              </a:rPr>
              <a:t>cuore quando sarai partito”.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Gesù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Davide: “Davide, 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spc="5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fatto  ciò </a:t>
            </a:r>
            <a:r>
              <a:rPr sz="1200" dirty="0">
                <a:latin typeface="Times New Roman"/>
                <a:cs typeface="Times New Roman"/>
              </a:rPr>
              <a:t>che era stato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ordinato di </a:t>
            </a:r>
            <a:r>
              <a:rPr sz="1200" spc="-5" dirty="0">
                <a:latin typeface="Times New Roman"/>
                <a:cs typeface="Times New Roman"/>
              </a:rPr>
              <a:t>fare,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servizio tu </a:t>
            </a:r>
            <a:r>
              <a:rPr sz="1200" spc="-5" dirty="0">
                <a:latin typeface="Times New Roman"/>
                <a:cs typeface="Times New Roman"/>
              </a:rPr>
              <a:t>l’hai fatto </a:t>
            </a:r>
            <a:r>
              <a:rPr sz="1200" dirty="0">
                <a:latin typeface="Times New Roman"/>
                <a:cs typeface="Times New Roman"/>
              </a:rPr>
              <a:t>di tua iniziativa,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ho notato </a:t>
            </a:r>
            <a:r>
              <a:rPr sz="1200" spc="-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devozione. </a:t>
            </a:r>
            <a:r>
              <a:rPr sz="1200" dirty="0">
                <a:latin typeface="Times New Roman"/>
                <a:cs typeface="Times New Roman"/>
              </a:rPr>
              <a:t>Anche tu un  </a:t>
            </a:r>
            <a:r>
              <a:rPr sz="1200" spc="-5" dirty="0">
                <a:latin typeface="Times New Roman"/>
                <a:cs typeface="Times New Roman"/>
              </a:rPr>
              <a:t>giorno servirai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3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(1967.6) 182:2.11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mentre si </a:t>
            </a:r>
            <a:r>
              <a:rPr sz="1200" dirty="0">
                <a:latin typeface="Times New Roman"/>
                <a:cs typeface="Times New Roman"/>
              </a:rPr>
              <a:t>preparava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andare a montare di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sulla pista </a:t>
            </a:r>
            <a:r>
              <a:rPr sz="1200" spc="-5" dirty="0">
                <a:latin typeface="Times New Roman"/>
                <a:cs typeface="Times New Roman"/>
              </a:rPr>
              <a:t>superiore,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</a:t>
            </a:r>
            <a:r>
              <a:rPr sz="1200" dirty="0">
                <a:latin typeface="Times New Roman"/>
                <a:cs typeface="Times New Roman"/>
              </a:rPr>
              <a:t>“Tu sai,  </a:t>
            </a:r>
            <a:r>
              <a:rPr sz="1200" spc="-5" dirty="0">
                <a:latin typeface="Times New Roman"/>
                <a:cs typeface="Times New Roman"/>
              </a:rPr>
              <a:t>Maestro, 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famiglia, ed </a:t>
            </a:r>
            <a:r>
              <a:rPr sz="1200" dirty="0">
                <a:latin typeface="Times New Roman"/>
                <a:cs typeface="Times New Roman"/>
              </a:rPr>
              <a:t>ho notizia da 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questa notte a </a:t>
            </a:r>
            <a:r>
              <a:rPr sz="1200" spc="-5" dirty="0">
                <a:latin typeface="Times New Roman"/>
                <a:cs typeface="Times New Roman"/>
              </a:rPr>
              <a:t>Gerico. </a:t>
            </a:r>
            <a:r>
              <a:rPr sz="1200" dirty="0">
                <a:latin typeface="Times New Roman"/>
                <a:cs typeface="Times New Roman"/>
              </a:rPr>
              <a:t>Saranno  qui </a:t>
            </a:r>
            <a:r>
              <a:rPr sz="1200" spc="-5" dirty="0">
                <a:latin typeface="Times New Roman"/>
                <a:cs typeface="Times New Roman"/>
              </a:rPr>
              <a:t>domani mattina presto, perché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rischioso </a:t>
            </a:r>
            <a:r>
              <a:rPr sz="1200" spc="-5" dirty="0">
                <a:latin typeface="Times New Roman"/>
                <a:cs typeface="Times New Roman"/>
              </a:rPr>
              <a:t>per loro salire </a:t>
            </a:r>
            <a:r>
              <a:rPr sz="1200" dirty="0">
                <a:latin typeface="Times New Roman"/>
                <a:cs typeface="Times New Roman"/>
              </a:rPr>
              <a:t>di notte </a:t>
            </a:r>
            <a:r>
              <a:rPr sz="1200" spc="-5" dirty="0">
                <a:latin typeface="Times New Roman"/>
                <a:cs typeface="Times New Roman"/>
              </a:rPr>
              <a:t>questo sentiero pericoloso.”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guardando  Davide,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solo: “Così </a:t>
            </a:r>
            <a:r>
              <a:rPr sz="1200" dirty="0">
                <a:latin typeface="Times New Roman"/>
                <a:cs typeface="Times New Roman"/>
              </a:rPr>
              <a:t>sia,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Davide.”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(1967.7) 182:2.12 </a:t>
            </a:r>
            <a:r>
              <a:rPr sz="1200" spc="-5" dirty="0">
                <a:latin typeface="Times New Roman"/>
                <a:cs typeface="Times New Roman"/>
              </a:rPr>
              <a:t>Quando Davide fu salito sull’Oliveto, Giovanni Marco si mise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strada che </a:t>
            </a:r>
            <a:r>
              <a:rPr sz="1200" dirty="0">
                <a:latin typeface="Times New Roman"/>
                <a:cs typeface="Times New Roman"/>
              </a:rPr>
              <a:t>scendeva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torrente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sarebbe rimasto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grande </a:t>
            </a:r>
            <a:r>
              <a:rPr sz="1200" dirty="0">
                <a:latin typeface="Times New Roman"/>
                <a:cs typeface="Times New Roman"/>
              </a:rPr>
              <a:t>desiderio di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sapere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 accadendo.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Davide </a:t>
            </a:r>
            <a:r>
              <a:rPr sz="1200" dirty="0">
                <a:latin typeface="Times New Roman"/>
                <a:cs typeface="Times New Roman"/>
              </a:rPr>
              <a:t>l’ebbe </a:t>
            </a:r>
            <a:r>
              <a:rPr sz="1200" spc="-5" dirty="0">
                <a:latin typeface="Times New Roman"/>
                <a:cs typeface="Times New Roman"/>
              </a:rPr>
              <a:t>lasciato,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Giovanni Marco ebbe </a:t>
            </a:r>
            <a:r>
              <a:rPr sz="1200" spc="5" dirty="0">
                <a:latin typeface="Times New Roman"/>
                <a:cs typeface="Times New Roman"/>
              </a:rPr>
              <a:t>notato  </a:t>
            </a:r>
            <a:r>
              <a:rPr sz="1200" spc="-5" dirty="0">
                <a:latin typeface="Times New Roman"/>
                <a:cs typeface="Times New Roman"/>
              </a:rPr>
              <a:t>Gesù ritirarsi con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forra vicina, </a:t>
            </a:r>
            <a:r>
              <a:rPr sz="1200" dirty="0">
                <a:latin typeface="Times New Roman"/>
                <a:cs typeface="Times New Roman"/>
              </a:rPr>
              <a:t>fu talmente </a:t>
            </a:r>
            <a:r>
              <a:rPr sz="1200" spc="-5" dirty="0">
                <a:latin typeface="Times New Roman"/>
                <a:cs typeface="Times New Roman"/>
              </a:rPr>
              <a:t>sopraffatto dalla </a:t>
            </a:r>
            <a:r>
              <a:rPr sz="1200" dirty="0">
                <a:latin typeface="Times New Roman"/>
                <a:cs typeface="Times New Roman"/>
              </a:rPr>
              <a:t>devozione unita </a:t>
            </a:r>
            <a:r>
              <a:rPr sz="1200" spc="-5" dirty="0">
                <a:latin typeface="Times New Roman"/>
                <a:cs typeface="Times New Roman"/>
              </a:rPr>
              <a:t>alla curiosità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abbandonò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sentinella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seguì, nascondendosi nei cespugli, </a:t>
            </a:r>
            <a:r>
              <a:rPr sz="1200" dirty="0">
                <a:latin typeface="Times New Roman"/>
                <a:cs typeface="Times New Roman"/>
              </a:rPr>
              <a:t>da dove vide e sentì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accadde </a:t>
            </a:r>
            <a:r>
              <a:rPr sz="1200" spc="5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quegli 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che Giuda e le </a:t>
            </a:r>
            <a:r>
              <a:rPr sz="1200" spc="-5" dirty="0">
                <a:latin typeface="Times New Roman"/>
                <a:cs typeface="Times New Roman"/>
              </a:rPr>
              <a:t>guardie armate apparissero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arrestare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(1968.1) 182:2.13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avveniva tutto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conferendo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capitano delle guardie del  Tempio, che </a:t>
            </a:r>
            <a:r>
              <a:rPr sz="1200" dirty="0">
                <a:latin typeface="Times New Roman"/>
                <a:cs typeface="Times New Roman"/>
              </a:rPr>
              <a:t>aveva riunito i suoi uomini in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partire, </a:t>
            </a:r>
            <a:r>
              <a:rPr sz="1200" dirty="0">
                <a:latin typeface="Times New Roman"/>
                <a:cs typeface="Times New Roman"/>
              </a:rPr>
              <a:t>sotto la guida </a:t>
            </a:r>
            <a:r>
              <a:rPr sz="1200" spc="-5" dirty="0">
                <a:latin typeface="Times New Roman"/>
                <a:cs typeface="Times New Roman"/>
              </a:rPr>
              <a:t>del traditore, per arrestare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1020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Da solo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al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Getsemani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(1968.2) 182:3.1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silenzioso e </a:t>
            </a:r>
            <a:r>
              <a:rPr sz="1200" spc="-5" dirty="0">
                <a:latin typeface="Times New Roman"/>
                <a:cs typeface="Times New Roman"/>
              </a:rPr>
              <a:t>tranquillo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campo, Gesù, con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Giovanni,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a breve distanza  una vicina forra dove egli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andato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 </a:t>
            </a:r>
            <a:r>
              <a:rPr sz="1200" dirty="0">
                <a:latin typeface="Times New Roman"/>
                <a:cs typeface="Times New Roman"/>
              </a:rPr>
              <a:t>a pregare e a </a:t>
            </a:r>
            <a:r>
              <a:rPr sz="1200" spc="-5" dirty="0">
                <a:latin typeface="Times New Roman"/>
                <a:cs typeface="Times New Roman"/>
              </a:rPr>
              <a:t>comunicare.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poterono </a:t>
            </a:r>
            <a:r>
              <a:rPr sz="1200" dirty="0">
                <a:latin typeface="Times New Roman"/>
                <a:cs typeface="Times New Roman"/>
              </a:rPr>
              <a:t>fare a meno di  </a:t>
            </a:r>
            <a:r>
              <a:rPr sz="1200" spc="-5" dirty="0">
                <a:latin typeface="Times New Roman"/>
                <a:cs typeface="Times New Roman"/>
              </a:rPr>
              <a:t>costatare che egli era profondamente depresso;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visto prima il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così triste </a:t>
            </a:r>
            <a:r>
              <a:rPr sz="1200" spc="-5" dirty="0">
                <a:latin typeface="Times New Roman"/>
                <a:cs typeface="Times New Roman"/>
              </a:rPr>
              <a:t>ed abbattuto.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giunsero sul luogo delle </a:t>
            </a:r>
            <a:r>
              <a:rPr sz="1200" dirty="0">
                <a:latin typeface="Times New Roman"/>
                <a:cs typeface="Times New Roman"/>
              </a:rPr>
              <a:t>sue devozioni,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invitò i tre a sedersi e a </a:t>
            </a:r>
            <a:r>
              <a:rPr sz="1200" spc="-5" dirty="0">
                <a:latin typeface="Times New Roman"/>
                <a:cs typeface="Times New Roman"/>
              </a:rPr>
              <a:t>vegliare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mentre si allontanava ad </a:t>
            </a:r>
            <a:r>
              <a:rPr sz="1200" dirty="0">
                <a:latin typeface="Times New Roman"/>
                <a:cs typeface="Times New Roman"/>
              </a:rPr>
              <a:t>un tiro di </a:t>
            </a:r>
            <a:r>
              <a:rPr sz="1200" spc="-5" dirty="0">
                <a:latin typeface="Times New Roman"/>
                <a:cs typeface="Times New Roman"/>
              </a:rPr>
              <a:t>sasso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pregare. Dopo essere </a:t>
            </a:r>
            <a:r>
              <a:rPr sz="1200" dirty="0">
                <a:latin typeface="Times New Roman"/>
                <a:cs typeface="Times New Roman"/>
              </a:rPr>
              <a:t>caduto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terra, egli pregò: </a:t>
            </a:r>
            <a:r>
              <a:rPr sz="1200" dirty="0">
                <a:latin typeface="Times New Roman"/>
                <a:cs typeface="Times New Roman"/>
              </a:rPr>
              <a:t>“Padre mio, 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e così ho  </a:t>
            </a:r>
            <a:r>
              <a:rPr sz="1200" spc="-5" dirty="0">
                <a:latin typeface="Times New Roman"/>
                <a:cs typeface="Times New Roman"/>
              </a:rPr>
              <a:t>fatto.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l’ora di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dirty="0">
                <a:latin typeface="Times New Roman"/>
                <a:cs typeface="Times New Roman"/>
              </a:rPr>
              <a:t>questa vita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e non mi </a:t>
            </a:r>
            <a:r>
              <a:rPr sz="1200" spc="-5" dirty="0">
                <a:latin typeface="Times New Roman"/>
                <a:cs typeface="Times New Roman"/>
              </a:rPr>
              <a:t>sottraggo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sapere se è tua volontà che io  </a:t>
            </a:r>
            <a:r>
              <a:rPr sz="1200" spc="-5" dirty="0">
                <a:latin typeface="Times New Roman"/>
                <a:cs typeface="Times New Roman"/>
              </a:rPr>
              <a:t>beva questa coppa. </a:t>
            </a:r>
            <a:r>
              <a:rPr sz="1200" dirty="0">
                <a:latin typeface="Times New Roman"/>
                <a:cs typeface="Times New Roman"/>
              </a:rPr>
              <a:t>Dammi </a:t>
            </a:r>
            <a:r>
              <a:rPr sz="1200" spc="-5" dirty="0">
                <a:latin typeface="Times New Roman"/>
                <a:cs typeface="Times New Roman"/>
              </a:rPr>
              <a:t>l’assicurazione 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soddisferò nella </a:t>
            </a:r>
            <a:r>
              <a:rPr sz="1200" dirty="0">
                <a:latin typeface="Times New Roman"/>
                <a:cs typeface="Times New Roman"/>
              </a:rPr>
              <a:t>mia morte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ho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5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(1968.3) 182:3.2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rimase in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 per alcuni </a:t>
            </a:r>
            <a:r>
              <a:rPr sz="1200" dirty="0">
                <a:latin typeface="Times New Roman"/>
                <a:cs typeface="Times New Roman"/>
              </a:rPr>
              <a:t>istanti, e poi, </a:t>
            </a:r>
            <a:r>
              <a:rPr sz="1200" spc="-5" dirty="0">
                <a:latin typeface="Times New Roman"/>
                <a:cs typeface="Times New Roman"/>
              </a:rPr>
              <a:t>tornato verso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li trovò  </a:t>
            </a:r>
            <a:r>
              <a:rPr sz="1200" spc="-5" dirty="0">
                <a:latin typeface="Times New Roman"/>
                <a:cs typeface="Times New Roman"/>
              </a:rPr>
              <a:t>profondamente addormentati, perché </a:t>
            </a:r>
            <a:r>
              <a:rPr sz="1200" dirty="0">
                <a:latin typeface="Times New Roman"/>
                <a:cs typeface="Times New Roman"/>
              </a:rPr>
              <a:t>le loro pupille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pesanti e non riuscivano a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svegli. Dopo </a:t>
            </a:r>
            <a:r>
              <a:rPr sz="1200" spc="-5" dirty="0">
                <a:latin typeface="Times New Roman"/>
                <a:cs typeface="Times New Roman"/>
              </a:rPr>
              <a:t>averli svegliati,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disse: “Come! Non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vegliare con </a:t>
            </a:r>
            <a:r>
              <a:rPr sz="1200" dirty="0">
                <a:latin typeface="Times New Roman"/>
                <a:cs typeface="Times New Roman"/>
              </a:rPr>
              <a:t>me nemmeno </a:t>
            </a:r>
            <a:r>
              <a:rPr sz="1200" spc="-5" dirty="0">
                <a:latin typeface="Times New Roman"/>
                <a:cs typeface="Times New Roman"/>
              </a:rPr>
              <a:t>per un’ora? Non riuscite </a:t>
            </a:r>
            <a:r>
              <a:rPr sz="1200" dirty="0">
                <a:latin typeface="Times New Roman"/>
                <a:cs typeface="Times New Roman"/>
              </a:rPr>
              <a:t>a vedere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mia anima è </a:t>
            </a:r>
            <a:r>
              <a:rPr sz="1200" spc="-5" dirty="0">
                <a:latin typeface="Times New Roman"/>
                <a:cs typeface="Times New Roman"/>
              </a:rPr>
              <a:t>estremamente triste, </a:t>
            </a:r>
            <a:r>
              <a:rPr sz="1200" dirty="0">
                <a:latin typeface="Times New Roman"/>
                <a:cs typeface="Times New Roman"/>
              </a:rPr>
              <a:t>di  una tristezza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desidero ardentemente </a:t>
            </a:r>
            <a:r>
              <a:rPr sz="1200" dirty="0">
                <a:latin typeface="Times New Roman"/>
                <a:cs typeface="Times New Roman"/>
              </a:rPr>
              <a:t>la vostra compagnia?” </a:t>
            </a: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si furono destati dal loro torpore,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si </a:t>
            </a:r>
            <a:r>
              <a:rPr sz="1200" dirty="0">
                <a:latin typeface="Times New Roman"/>
                <a:cs typeface="Times New Roman"/>
              </a:rPr>
              <a:t>appartò di nuovo e, </a:t>
            </a:r>
            <a:r>
              <a:rPr sz="1200" spc="-5" dirty="0">
                <a:latin typeface="Times New Roman"/>
                <a:cs typeface="Times New Roman"/>
              </a:rPr>
              <a:t>prostratosi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pregò </a:t>
            </a:r>
            <a:r>
              <a:rPr sz="1200" spc="-5" dirty="0">
                <a:latin typeface="Times New Roman"/>
                <a:cs typeface="Times New Roman"/>
              </a:rPr>
              <a:t>ancora: “Padre, so </a:t>
            </a:r>
            <a:r>
              <a:rPr sz="1200" dirty="0">
                <a:latin typeface="Times New Roman"/>
                <a:cs typeface="Times New Roman"/>
              </a:rPr>
              <a:t>che è possibile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coppa </a:t>
            </a:r>
            <a:r>
              <a:rPr sz="1200" dirty="0">
                <a:latin typeface="Times New Roman"/>
                <a:cs typeface="Times New Roman"/>
              </a:rPr>
              <a:t>— tutto è possibile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te — ma 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venuto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e benché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coppa sia </a:t>
            </a:r>
            <a:r>
              <a:rPr sz="1200" spc="-5" dirty="0">
                <a:latin typeface="Times New Roman"/>
                <a:cs typeface="Times New Roman"/>
              </a:rPr>
              <a:t>amara,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berrò se tale </a:t>
            </a:r>
            <a:r>
              <a:rPr sz="1200" dirty="0">
                <a:latin typeface="Times New Roman"/>
                <a:cs typeface="Times New Roman"/>
              </a:rPr>
              <a:t>è la tua </a:t>
            </a:r>
            <a:r>
              <a:rPr sz="1200" spc="-5" dirty="0">
                <a:latin typeface="Times New Roman"/>
                <a:cs typeface="Times New Roman"/>
              </a:rPr>
              <a:t>volontà.” </a:t>
            </a:r>
            <a:r>
              <a:rPr sz="1200" dirty="0">
                <a:latin typeface="Times New Roman"/>
                <a:cs typeface="Times New Roman"/>
              </a:rPr>
              <a:t>E dopo che  </a:t>
            </a:r>
            <a:r>
              <a:rPr sz="1200" spc="-5" dirty="0">
                <a:latin typeface="Times New Roman"/>
                <a:cs typeface="Times New Roman"/>
              </a:rPr>
              <a:t>ebbe pregato </a:t>
            </a:r>
            <a:r>
              <a:rPr sz="1200" dirty="0">
                <a:latin typeface="Times New Roman"/>
                <a:cs typeface="Times New Roman"/>
              </a:rPr>
              <a:t>così, un angelo </a:t>
            </a:r>
            <a:r>
              <a:rPr sz="1200" spc="-5" dirty="0">
                <a:latin typeface="Times New Roman"/>
                <a:cs typeface="Times New Roman"/>
              </a:rPr>
              <a:t>possente discese al suo fianco e, parlandogli,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toccò </a:t>
            </a:r>
            <a:r>
              <a:rPr sz="1200" dirty="0">
                <a:latin typeface="Times New Roman"/>
                <a:cs typeface="Times New Roman"/>
              </a:rPr>
              <a:t>e 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fortificò.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09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(1968.4) 182:3.3 </a:t>
            </a:r>
            <a:r>
              <a:rPr sz="1200" spc="-5" dirty="0">
                <a:latin typeface="Times New Roman"/>
                <a:cs typeface="Times New Roman"/>
              </a:rPr>
              <a:t>Quando Gesù tornò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con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li trovò di </a:t>
            </a:r>
            <a:r>
              <a:rPr sz="1200" spc="-5" dirty="0">
                <a:latin typeface="Times New Roman"/>
                <a:cs typeface="Times New Roman"/>
              </a:rPr>
              <a:t>nuovo profondamente addormentati. 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svegliò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 “In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vegliate </a:t>
            </a:r>
            <a:r>
              <a:rPr sz="1200" dirty="0">
                <a:latin typeface="Times New Roman"/>
                <a:cs typeface="Times New Roman"/>
              </a:rPr>
              <a:t>e preghiate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—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avete bisogno </a:t>
            </a:r>
            <a:r>
              <a:rPr sz="1200" dirty="0">
                <a:latin typeface="Times New Roman"/>
                <a:cs typeface="Times New Roman"/>
              </a:rPr>
              <a:t>di pregare per non </a:t>
            </a:r>
            <a:r>
              <a:rPr sz="1200" spc="-5" dirty="0">
                <a:latin typeface="Times New Roman"/>
                <a:cs typeface="Times New Roman"/>
              </a:rPr>
              <a:t>soccombere </a:t>
            </a:r>
            <a:r>
              <a:rPr sz="1200" dirty="0">
                <a:latin typeface="Times New Roman"/>
                <a:cs typeface="Times New Roman"/>
              </a:rPr>
              <a:t>alla  tentazione —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addormentate quando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lascio?”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9779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(1968.5) 182:3.4 </a:t>
            </a:r>
            <a:r>
              <a:rPr sz="1200" dirty="0">
                <a:latin typeface="Times New Roman"/>
                <a:cs typeface="Times New Roman"/>
              </a:rPr>
              <a:t>E poi, per </a:t>
            </a:r>
            <a:r>
              <a:rPr sz="1200" spc="-5" dirty="0">
                <a:latin typeface="Times New Roman"/>
                <a:cs typeface="Times New Roman"/>
              </a:rPr>
              <a:t>una terza volta,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ritirò e </a:t>
            </a:r>
            <a:r>
              <a:rPr sz="1200" spc="-5" dirty="0">
                <a:latin typeface="Times New Roman"/>
                <a:cs typeface="Times New Roman"/>
              </a:rPr>
              <a:t>pregò: </a:t>
            </a:r>
            <a:r>
              <a:rPr sz="1200" dirty="0">
                <a:latin typeface="Times New Roman"/>
                <a:cs typeface="Times New Roman"/>
              </a:rPr>
              <a:t>“Padre, </a:t>
            </a:r>
            <a:r>
              <a:rPr sz="1200" spc="5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vedi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addormentati; </a:t>
            </a:r>
            <a:r>
              <a:rPr sz="1200" dirty="0">
                <a:latin typeface="Times New Roman"/>
                <a:cs typeface="Times New Roman"/>
              </a:rPr>
              <a:t>abbi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 loro.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lo spirito è </a:t>
            </a:r>
            <a:r>
              <a:rPr sz="1200" spc="-5" dirty="0">
                <a:latin typeface="Times New Roman"/>
                <a:cs typeface="Times New Roman"/>
              </a:rPr>
              <a:t>pronto,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è debole. </a:t>
            </a:r>
            <a:r>
              <a:rPr sz="1200" spc="-5" dirty="0">
                <a:latin typeface="Times New Roman"/>
                <a:cs typeface="Times New Roman"/>
              </a:rPr>
              <a:t>Ed ora,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Padre, se questa coppa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allontanata, allora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berrò. 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non la mia,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volontà.” E </a:t>
            </a:r>
            <a:r>
              <a:rPr sz="1200" spc="-5" dirty="0">
                <a:latin typeface="Times New Roman"/>
                <a:cs typeface="Times New Roman"/>
              </a:rPr>
              <a:t>quando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pregare,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rimase per </a:t>
            </a:r>
            <a:r>
              <a:rPr sz="1200" dirty="0">
                <a:latin typeface="Times New Roman"/>
                <a:cs typeface="Times New Roman"/>
              </a:rPr>
              <a:t>un momento </a:t>
            </a:r>
            <a:r>
              <a:rPr sz="1200" spc="-5" dirty="0">
                <a:latin typeface="Times New Roman"/>
                <a:cs typeface="Times New Roman"/>
              </a:rPr>
              <a:t>prostrato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suolo.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ritornò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apostoli, ancora </a:t>
            </a:r>
            <a:r>
              <a:rPr sz="1200" dirty="0">
                <a:latin typeface="Times New Roman"/>
                <a:cs typeface="Times New Roman"/>
              </a:rPr>
              <a:t>una volta li trovò </a:t>
            </a:r>
            <a:r>
              <a:rPr sz="1200" spc="-5" dirty="0">
                <a:latin typeface="Times New Roman"/>
                <a:cs typeface="Times New Roman"/>
              </a:rPr>
              <a:t>addormentati. 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osservò e,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pietà, disse </a:t>
            </a:r>
            <a:r>
              <a:rPr sz="1200" dirty="0">
                <a:latin typeface="Times New Roman"/>
                <a:cs typeface="Times New Roman"/>
              </a:rPr>
              <a:t>teneramente:  </a:t>
            </a:r>
            <a:r>
              <a:rPr sz="1200" spc="-5" dirty="0">
                <a:latin typeface="Times New Roman"/>
                <a:cs typeface="Times New Roman"/>
              </a:rPr>
              <a:t>“Continuate </a:t>
            </a:r>
            <a:r>
              <a:rPr sz="1200" dirty="0">
                <a:latin typeface="Times New Roman"/>
                <a:cs typeface="Times New Roman"/>
              </a:rPr>
              <a:t>a dormire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riposatevi;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è passato. È </a:t>
            </a:r>
            <a:r>
              <a:rPr sz="1200" spc="-5" dirty="0">
                <a:latin typeface="Times New Roman"/>
                <a:cs typeface="Times New Roman"/>
              </a:rPr>
              <a:t>ormai prossima l’ora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Figlio dell’Uomo sarà  tradito 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dei suoi nemici.” Mentre si </a:t>
            </a:r>
            <a:r>
              <a:rPr sz="1200" dirty="0">
                <a:latin typeface="Times New Roman"/>
                <a:cs typeface="Times New Roman"/>
              </a:rPr>
              <a:t>piegò </a:t>
            </a:r>
            <a:r>
              <a:rPr sz="1200" spc="-5" dirty="0">
                <a:latin typeface="Times New Roman"/>
                <a:cs typeface="Times New Roman"/>
              </a:rPr>
              <a:t>per scuoterli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svegliarli, egli disse: “Alzatevi, </a:t>
            </a:r>
            <a:r>
              <a:rPr sz="1200" dirty="0">
                <a:latin typeface="Times New Roman"/>
                <a:cs typeface="Times New Roman"/>
              </a:rPr>
              <a:t>ritorniamo al </a:t>
            </a:r>
            <a:r>
              <a:rPr sz="1200" spc="-5" dirty="0">
                <a:latin typeface="Times New Roman"/>
                <a:cs typeface="Times New Roman"/>
              </a:rPr>
              <a:t>campo, </a:t>
            </a:r>
            <a:r>
              <a:rPr sz="1200" dirty="0">
                <a:latin typeface="Times New Roman"/>
                <a:cs typeface="Times New Roman"/>
              </a:rPr>
              <a:t>perché,  </a:t>
            </a:r>
            <a:r>
              <a:rPr sz="1200" spc="-5" dirty="0">
                <a:latin typeface="Times New Roman"/>
                <a:cs typeface="Times New Roman"/>
              </a:rPr>
              <a:t>ecco, colui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tradisce </a:t>
            </a:r>
            <a:r>
              <a:rPr sz="1200" dirty="0">
                <a:latin typeface="Times New Roman"/>
                <a:cs typeface="Times New Roman"/>
              </a:rPr>
              <a:t>è vicino,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l’ora in cui il mio </a:t>
            </a:r>
            <a:r>
              <a:rPr sz="1200" spc="-5" dirty="0">
                <a:latin typeface="Times New Roman"/>
                <a:cs typeface="Times New Roman"/>
              </a:rPr>
              <a:t>gregge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disperso. Ma </a:t>
            </a:r>
            <a:r>
              <a:rPr sz="1200" dirty="0">
                <a:latin typeface="Times New Roman"/>
                <a:cs typeface="Times New Roman"/>
              </a:rPr>
              <a:t>io vi ho </a:t>
            </a:r>
            <a:r>
              <a:rPr sz="1200" spc="-5" dirty="0">
                <a:latin typeface="Times New Roman"/>
                <a:cs typeface="Times New Roman"/>
              </a:rPr>
              <a:t>già parlato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(1968.6) 182:3.5 </a:t>
            </a:r>
            <a:r>
              <a:rPr sz="1200" spc="-5" dirty="0">
                <a:latin typeface="Times New Roman"/>
                <a:cs typeface="Times New Roman"/>
              </a:rPr>
              <a:t>Durante gli </a:t>
            </a:r>
            <a:r>
              <a:rPr sz="1200" dirty="0">
                <a:latin typeface="Times New Roman"/>
                <a:cs typeface="Times New Roman"/>
              </a:rPr>
              <a:t>anni che </a:t>
            </a:r>
            <a:r>
              <a:rPr sz="1200" spc="-5" dirty="0">
                <a:latin typeface="Times New Roman"/>
                <a:cs typeface="Times New Roman"/>
              </a:rPr>
              <a:t>Gesù visse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suoi discepoli, essi ebbero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natura divina,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proprio  ora essi </a:t>
            </a:r>
            <a:r>
              <a:rPr sz="1200" dirty="0">
                <a:latin typeface="Times New Roman"/>
                <a:cs typeface="Times New Roman"/>
              </a:rPr>
              <a:t>stanno per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umanità.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più grande di tutte le </a:t>
            </a:r>
            <a:r>
              <a:rPr sz="1200" spc="-5" dirty="0">
                <a:latin typeface="Times New Roman"/>
                <a:cs typeface="Times New Roman"/>
              </a:rPr>
              <a:t>rivelazioni della sua divinità,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risurrezione, devono ora </a:t>
            </a:r>
            <a:r>
              <a:rPr sz="1200" dirty="0">
                <a:latin typeface="Times New Roman"/>
                <a:cs typeface="Times New Roman"/>
              </a:rPr>
              <a:t>venire le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più grandi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mortale,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umiliazione e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crocifissione.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6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(1969.1) 182:3.6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pregato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giardino, </a:t>
            </a:r>
            <a:r>
              <a:rPr sz="1200" dirty="0">
                <a:latin typeface="Times New Roman"/>
                <a:cs typeface="Times New Roman"/>
              </a:rPr>
              <a:t>la sua umanità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appoggiata </a:t>
            </a:r>
            <a:r>
              <a:rPr sz="1200" spc="-5" dirty="0">
                <a:latin typeface="Times New Roman"/>
                <a:cs typeface="Times New Roman"/>
              </a:rPr>
              <a:t>fermamente,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 divinità;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 </a:t>
            </a:r>
            <a:r>
              <a:rPr sz="1200" dirty="0">
                <a:latin typeface="Times New Roman"/>
                <a:cs typeface="Times New Roman"/>
              </a:rPr>
              <a:t>umana divenne più completamente una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volontà divina di </a:t>
            </a:r>
            <a:r>
              <a:rPr sz="1200" spc="-5" dirty="0">
                <a:latin typeface="Times New Roman"/>
                <a:cs typeface="Times New Roman"/>
              </a:rPr>
              <a:t>suo Padre.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parole </a:t>
            </a:r>
            <a:r>
              <a:rPr sz="1200" dirty="0">
                <a:latin typeface="Times New Roman"/>
                <a:cs typeface="Times New Roman"/>
              </a:rPr>
              <a:t>dettegli </a:t>
            </a:r>
            <a:r>
              <a:rPr sz="1200" spc="-5" dirty="0">
                <a:latin typeface="Times New Roman"/>
                <a:cs typeface="Times New Roman"/>
              </a:rPr>
              <a:t>dal  </a:t>
            </a:r>
            <a:r>
              <a:rPr sz="1200" dirty="0">
                <a:latin typeface="Times New Roman"/>
                <a:cs typeface="Times New Roman"/>
              </a:rPr>
              <a:t>possente </a:t>
            </a:r>
            <a:r>
              <a:rPr sz="1200" spc="-5" dirty="0">
                <a:latin typeface="Times New Roman"/>
                <a:cs typeface="Times New Roman"/>
              </a:rPr>
              <a:t>angelo </a:t>
            </a:r>
            <a:r>
              <a:rPr sz="1200" dirty="0">
                <a:latin typeface="Times New Roman"/>
                <a:cs typeface="Times New Roman"/>
              </a:rPr>
              <a:t>c’era il </a:t>
            </a:r>
            <a:r>
              <a:rPr sz="1200" spc="-5" dirty="0">
                <a:latin typeface="Times New Roman"/>
                <a:cs typeface="Times New Roman"/>
              </a:rPr>
              <a:t>messaggio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desiderava che suo Figlio terminasse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passando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l’esperienza 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come creatura, proprio </a:t>
            </a:r>
            <a:r>
              <a:rPr sz="1200" dirty="0">
                <a:latin typeface="Times New Roman"/>
                <a:cs typeface="Times New Roman"/>
              </a:rPr>
              <a:t>come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devono </a:t>
            </a:r>
            <a:r>
              <a:rPr sz="1200" spc="-5" dirty="0">
                <a:latin typeface="Times New Roman"/>
                <a:cs typeface="Times New Roman"/>
              </a:rPr>
              <a:t>fare l’esperienza della </a:t>
            </a:r>
            <a:r>
              <a:rPr sz="1200" dirty="0">
                <a:latin typeface="Times New Roman"/>
                <a:cs typeface="Times New Roman"/>
              </a:rPr>
              <a:t>dissoluzione materiale  </a:t>
            </a:r>
            <a:r>
              <a:rPr sz="1200" spc="-5" dirty="0">
                <a:latin typeface="Times New Roman"/>
                <a:cs typeface="Times New Roman"/>
              </a:rPr>
              <a:t>passando dall’esistenza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progressione</a:t>
            </a:r>
            <a:r>
              <a:rPr sz="1200" dirty="0">
                <a:latin typeface="Times New Roman"/>
                <a:cs typeface="Times New Roman"/>
              </a:rPr>
              <a:t> 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8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(1969.2) 182:3.7 </a:t>
            </a:r>
            <a:r>
              <a:rPr sz="1200" spc="-5" dirty="0">
                <a:latin typeface="Times New Roman"/>
                <a:cs typeface="Times New Roman"/>
              </a:rPr>
              <a:t>A tarda sera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sembrato così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bere la </a:t>
            </a:r>
            <a:r>
              <a:rPr sz="1200" spc="-5" dirty="0">
                <a:latin typeface="Times New Roman"/>
                <a:cs typeface="Times New Roman"/>
              </a:rPr>
              <a:t>coppa,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Gesù umano disse addio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li  mandò a </a:t>
            </a:r>
            <a:r>
              <a:rPr sz="1200" spc="-5" dirty="0">
                <a:latin typeface="Times New Roman"/>
                <a:cs typeface="Times New Roman"/>
              </a:rPr>
              <a:t>riposare, </a:t>
            </a:r>
            <a:r>
              <a:rPr sz="1200" dirty="0">
                <a:latin typeface="Times New Roman"/>
                <a:cs typeface="Times New Roman"/>
              </a:rPr>
              <a:t>la prova divenne più terribile. </a:t>
            </a:r>
            <a:r>
              <a:rPr sz="1200" spc="-5" dirty="0">
                <a:latin typeface="Times New Roman"/>
                <a:cs typeface="Times New Roman"/>
              </a:rPr>
              <a:t>Gesù provava </a:t>
            </a:r>
            <a:r>
              <a:rPr sz="1200" dirty="0">
                <a:latin typeface="Times New Roman"/>
                <a:cs typeface="Times New Roman"/>
              </a:rPr>
              <a:t>quel naturale </a:t>
            </a:r>
            <a:r>
              <a:rPr sz="1200" spc="-5" dirty="0">
                <a:latin typeface="Times New Roman"/>
                <a:cs typeface="Times New Roman"/>
              </a:rPr>
              <a:t>flusso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riflusso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5" dirty="0">
                <a:latin typeface="Times New Roman"/>
                <a:cs typeface="Times New Roman"/>
              </a:rPr>
              <a:t>comune </a:t>
            </a:r>
            <a:r>
              <a:rPr sz="1200" spc="-5" dirty="0">
                <a:latin typeface="Times New Roman"/>
                <a:cs typeface="Times New Roman"/>
              </a:rPr>
              <a:t>ad ogni  esperienza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stanco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lavoro, </a:t>
            </a:r>
            <a:r>
              <a:rPr sz="1200" dirty="0">
                <a:latin typeface="Times New Roman"/>
                <a:cs typeface="Times New Roman"/>
              </a:rPr>
              <a:t>spossato dalle </a:t>
            </a:r>
            <a:r>
              <a:rPr sz="1200" spc="-5" dirty="0">
                <a:latin typeface="Times New Roman"/>
                <a:cs typeface="Times New Roman"/>
              </a:rPr>
              <a:t>lunghe </a:t>
            </a:r>
            <a:r>
              <a:rPr sz="1200" dirty="0">
                <a:latin typeface="Times New Roman"/>
                <a:cs typeface="Times New Roman"/>
              </a:rPr>
              <a:t>ore di strenua </a:t>
            </a:r>
            <a:r>
              <a:rPr sz="1200" spc="-5" dirty="0">
                <a:latin typeface="Times New Roman"/>
                <a:cs typeface="Times New Roman"/>
              </a:rPr>
              <a:t>fatica </a:t>
            </a:r>
            <a:r>
              <a:rPr sz="1200" dirty="0">
                <a:latin typeface="Times New Roman"/>
                <a:cs typeface="Times New Roman"/>
              </a:rPr>
              <a:t>e di penosa </a:t>
            </a:r>
            <a:r>
              <a:rPr sz="1200" spc="-5" dirty="0">
                <a:latin typeface="Times New Roman"/>
                <a:cs typeface="Times New Roman"/>
              </a:rPr>
              <a:t>ansietà  per </a:t>
            </a:r>
            <a:r>
              <a:rPr sz="1200" dirty="0">
                <a:latin typeface="Times New Roman"/>
                <a:cs typeface="Times New Roman"/>
              </a:rPr>
              <a:t>la sicurezza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apostoli. Benché nessun mortale possa pretendere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 pensieri e i sentimenti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incarnato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momento come questo, </a:t>
            </a:r>
            <a:r>
              <a:rPr sz="1200" dirty="0">
                <a:latin typeface="Times New Roman"/>
                <a:cs typeface="Times New Roman"/>
              </a:rPr>
              <a:t>noi sappiamo che </a:t>
            </a:r>
            <a:r>
              <a:rPr sz="1200" spc="-5" dirty="0">
                <a:latin typeface="Times New Roman"/>
                <a:cs typeface="Times New Roman"/>
              </a:rPr>
              <a:t>egli provò </a:t>
            </a:r>
            <a:r>
              <a:rPr sz="1200" dirty="0">
                <a:latin typeface="Times New Roman"/>
                <a:cs typeface="Times New Roman"/>
              </a:rPr>
              <a:t>una grande </a:t>
            </a:r>
            <a:r>
              <a:rPr sz="1200" spc="-5" dirty="0">
                <a:latin typeface="Times New Roman"/>
                <a:cs typeface="Times New Roman"/>
              </a:rPr>
              <a:t>angoscia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soffrì </a:t>
            </a:r>
            <a:r>
              <a:rPr sz="1200" dirty="0">
                <a:latin typeface="Times New Roman"/>
                <a:cs typeface="Times New Roman"/>
              </a:rPr>
              <a:t>di una tristezza </a:t>
            </a:r>
            <a:r>
              <a:rPr sz="1200" spc="-5" dirty="0">
                <a:latin typeface="Times New Roman"/>
                <a:cs typeface="Times New Roman"/>
              </a:rPr>
              <a:t>indicibile,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perché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52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il sudore </a:t>
            </a:r>
            <a:r>
              <a:rPr sz="1200" spc="-5" dirty="0">
                <a:latin typeface="Times New Roman"/>
                <a:cs typeface="Times New Roman"/>
              </a:rPr>
              <a:t>colava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grosse gocce sul suo </a:t>
            </a:r>
            <a:r>
              <a:rPr sz="1200" dirty="0">
                <a:latin typeface="Times New Roman"/>
                <a:cs typeface="Times New Roman"/>
              </a:rPr>
              <a:t>viso.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convinto 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intendeva </a:t>
            </a:r>
            <a:r>
              <a:rPr sz="1200" dirty="0">
                <a:latin typeface="Times New Roman"/>
                <a:cs typeface="Times New Roman"/>
              </a:rPr>
              <a:t>lasciare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eventi </a:t>
            </a:r>
            <a:r>
              <a:rPr sz="1200" spc="-5" dirty="0">
                <a:latin typeface="Times New Roman"/>
                <a:cs typeface="Times New Roman"/>
              </a:rPr>
              <a:t>naturali  seguissero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corso; </a:t>
            </a:r>
            <a:r>
              <a:rPr sz="1200" dirty="0">
                <a:latin typeface="Times New Roman"/>
                <a:cs typeface="Times New Roman"/>
              </a:rPr>
              <a:t>era pienamente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impiegare alcuno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sovrani poteri </a:t>
            </a:r>
            <a:r>
              <a:rPr sz="1200" dirty="0">
                <a:latin typeface="Times New Roman"/>
                <a:cs typeface="Times New Roman"/>
              </a:rPr>
              <a:t>di capo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per  salvare se </a:t>
            </a:r>
            <a:r>
              <a:rPr sz="1200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(1969.3) 182:3.8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schiere riunite di una </a:t>
            </a:r>
            <a:r>
              <a:rPr sz="1200" spc="-5" dirty="0">
                <a:latin typeface="Times New Roman"/>
                <a:cs typeface="Times New Roman"/>
              </a:rPr>
              <a:t>vasta creazione si stavano ora </a:t>
            </a:r>
            <a:r>
              <a:rPr sz="1200" dirty="0">
                <a:latin typeface="Times New Roman"/>
                <a:cs typeface="Times New Roman"/>
              </a:rPr>
              <a:t>librando </a:t>
            </a:r>
            <a:r>
              <a:rPr sz="1200" spc="-5" dirty="0">
                <a:latin typeface="Times New Roman"/>
                <a:cs typeface="Times New Roman"/>
              </a:rPr>
              <a:t>su questa </a:t>
            </a:r>
            <a:r>
              <a:rPr sz="1200" dirty="0">
                <a:latin typeface="Times New Roman"/>
                <a:cs typeface="Times New Roman"/>
              </a:rPr>
              <a:t>scena sotto il </a:t>
            </a:r>
            <a:r>
              <a:rPr sz="1200" spc="-5" dirty="0">
                <a:latin typeface="Times New Roman"/>
                <a:cs typeface="Times New Roman"/>
              </a:rPr>
              <a:t>comando congiunto temporaneo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e dell’Aggiustatore </a:t>
            </a:r>
            <a:r>
              <a:rPr sz="1200" spc="-5" dirty="0">
                <a:latin typeface="Times New Roman"/>
                <a:cs typeface="Times New Roman"/>
              </a:rPr>
              <a:t>Personalizzato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comandanti </a:t>
            </a:r>
            <a:r>
              <a:rPr sz="1200" dirty="0">
                <a:latin typeface="Times New Roman"/>
                <a:cs typeface="Times New Roman"/>
              </a:rPr>
              <a:t>di divisione di queste </a:t>
            </a:r>
            <a:r>
              <a:rPr sz="1200" spc="-5" dirty="0">
                <a:latin typeface="Times New Roman"/>
                <a:cs typeface="Times New Roman"/>
              </a:rPr>
              <a:t>armate celesti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ripetutamente  </a:t>
            </a:r>
            <a:r>
              <a:rPr sz="1200" spc="-5" dirty="0">
                <a:latin typeface="Times New Roman"/>
                <a:cs typeface="Times New Roman"/>
              </a:rPr>
              <a:t>avvertiti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interferire </a:t>
            </a:r>
            <a:r>
              <a:rPr sz="1200" dirty="0">
                <a:latin typeface="Times New Roman"/>
                <a:cs typeface="Times New Roman"/>
              </a:rPr>
              <a:t>in queste operazioni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a meno che </a:t>
            </a:r>
            <a:r>
              <a:rPr sz="1200" spc="-5" dirty="0">
                <a:latin typeface="Times New Roman"/>
                <a:cs typeface="Times New Roman"/>
              </a:rPr>
              <a:t>Gesù stesso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ordinasse loro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d’intervenire.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(1969.4) 182:3.9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separarsi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apostoli esercitava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tensione </a:t>
            </a:r>
            <a:r>
              <a:rPr sz="1200" spc="-5" dirty="0">
                <a:latin typeface="Times New Roman"/>
                <a:cs typeface="Times New Roman"/>
              </a:rPr>
              <a:t>sul cuore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Gesù; questo dispiacere  d’amore si </a:t>
            </a:r>
            <a:r>
              <a:rPr sz="1200" dirty="0">
                <a:latin typeface="Times New Roman"/>
                <a:cs typeface="Times New Roman"/>
              </a:rPr>
              <a:t>abbatté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rese più </a:t>
            </a:r>
            <a:r>
              <a:rPr sz="1200" spc="-5" dirty="0">
                <a:latin typeface="Times New Roman"/>
                <a:cs typeface="Times New Roman"/>
              </a:rPr>
              <a:t>difficile affrontare </a:t>
            </a:r>
            <a:r>
              <a:rPr sz="1200" dirty="0">
                <a:latin typeface="Times New Roman"/>
                <a:cs typeface="Times New Roman"/>
              </a:rPr>
              <a:t>una morte come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attendeva. Egli  realizzò quanto </a:t>
            </a:r>
            <a:r>
              <a:rPr sz="1200" dirty="0">
                <a:latin typeface="Times New Roman"/>
                <a:cs typeface="Times New Roman"/>
              </a:rPr>
              <a:t>deboli ed </a:t>
            </a:r>
            <a:r>
              <a:rPr sz="1200" spc="-5" dirty="0">
                <a:latin typeface="Times New Roman"/>
                <a:cs typeface="Times New Roman"/>
              </a:rPr>
              <a:t>ignoranti fossero </a:t>
            </a:r>
            <a:r>
              <a:rPr sz="1200" dirty="0">
                <a:latin typeface="Times New Roman"/>
                <a:cs typeface="Times New Roman"/>
              </a:rPr>
              <a:t>i suoi apostoli, </a:t>
            </a:r>
            <a:r>
              <a:rPr sz="1200" spc="-5" dirty="0">
                <a:latin typeface="Times New Roman"/>
                <a:cs typeface="Times New Roman"/>
              </a:rPr>
              <a:t>ed aveva </a:t>
            </a:r>
            <a:r>
              <a:rPr sz="1200" dirty="0">
                <a:latin typeface="Times New Roman"/>
                <a:cs typeface="Times New Roman"/>
              </a:rPr>
              <a:t>paura a </a:t>
            </a:r>
            <a:r>
              <a:rPr sz="1200" spc="-5" dirty="0">
                <a:latin typeface="Times New Roman"/>
                <a:cs typeface="Times New Roman"/>
              </a:rPr>
              <a:t>lasciarli </a:t>
            </a:r>
            <a:r>
              <a:rPr sz="1200" dirty="0">
                <a:latin typeface="Times New Roman"/>
                <a:cs typeface="Times New Roman"/>
              </a:rPr>
              <a:t>soli.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giunto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partenza,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ardentemente di </a:t>
            </a:r>
            <a:r>
              <a:rPr sz="1200" spc="-5" dirty="0">
                <a:latin typeface="Times New Roman"/>
                <a:cs typeface="Times New Roman"/>
              </a:rPr>
              <a:t>scoprire se non ci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qualche via  </a:t>
            </a:r>
            <a:r>
              <a:rPr sz="1200" spc="-5" dirty="0">
                <a:latin typeface="Times New Roman"/>
                <a:cs typeface="Times New Roman"/>
              </a:rPr>
              <a:t>d’uscita legittima per sfuggire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terribile situazione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tristezza. E dopo </a:t>
            </a:r>
            <a:r>
              <a:rPr sz="1200" spc="-5" dirty="0">
                <a:latin typeface="Times New Roman"/>
                <a:cs typeface="Times New Roman"/>
              </a:rPr>
              <a:t>che ebbe cercato </a:t>
            </a:r>
            <a:r>
              <a:rPr sz="1200" dirty="0">
                <a:latin typeface="Times New Roman"/>
                <a:cs typeface="Times New Roman"/>
              </a:rPr>
              <a:t>così una </a:t>
            </a:r>
            <a:r>
              <a:rPr sz="1200" spc="-5" dirty="0">
                <a:latin typeface="Times New Roman"/>
                <a:cs typeface="Times New Roman"/>
              </a:rPr>
              <a:t>scappatoia, 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riuscirvi, egli </a:t>
            </a:r>
            <a:r>
              <a:rPr sz="1200" dirty="0">
                <a:latin typeface="Times New Roman"/>
                <a:cs typeface="Times New Roman"/>
              </a:rPr>
              <a:t>accettò di </a:t>
            </a:r>
            <a:r>
              <a:rPr sz="1200" spc="-5" dirty="0">
                <a:latin typeface="Times New Roman"/>
                <a:cs typeface="Times New Roman"/>
              </a:rPr>
              <a:t>bere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divina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sapeva che aveva </a:t>
            </a:r>
            <a:r>
              <a:rPr sz="1200" spc="-5" dirty="0">
                <a:latin typeface="Times New Roman"/>
                <a:cs typeface="Times New Roman"/>
              </a:rPr>
              <a:t>fatto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meglio per </a:t>
            </a:r>
            <a:r>
              <a:rPr sz="1200" dirty="0">
                <a:latin typeface="Times New Roman"/>
                <a:cs typeface="Times New Roman"/>
              </a:rPr>
              <a:t>i dodici apostoli,  ma 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Gesù desiderava che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per loro prima che fossero lasciati </a:t>
            </a:r>
            <a:r>
              <a:rPr sz="1200" dirty="0">
                <a:latin typeface="Times New Roman"/>
                <a:cs typeface="Times New Roman"/>
              </a:rPr>
              <a:t>soli nel mondo.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stava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spezzato; </a:t>
            </a:r>
            <a:r>
              <a:rPr sz="1200" spc="-5" dirty="0">
                <a:latin typeface="Times New Roman"/>
                <a:cs typeface="Times New Roman"/>
              </a:rPr>
              <a:t>egli amava </a:t>
            </a:r>
            <a:r>
              <a:rPr sz="1200" dirty="0">
                <a:latin typeface="Times New Roman"/>
                <a:cs typeface="Times New Roman"/>
              </a:rPr>
              <a:t>veramente i suoi </a:t>
            </a:r>
            <a:r>
              <a:rPr sz="1200" spc="-5" dirty="0">
                <a:latin typeface="Times New Roman"/>
                <a:cs typeface="Times New Roman"/>
              </a:rPr>
              <a:t>fratelli.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isolato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famiglia carnale;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associati scelti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stava tradendo.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popolo di suo </a:t>
            </a:r>
            <a:r>
              <a:rPr sz="1200" spc="-5" dirty="0">
                <a:latin typeface="Times New Roman"/>
                <a:cs typeface="Times New Roman"/>
              </a:rPr>
              <a:t>padre Giuseppe l’aveva respinto ed aveva con ciò suggellato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spc="5" dirty="0">
                <a:latin typeface="Times New Roman"/>
                <a:cs typeface="Times New Roman"/>
              </a:rPr>
              <a:t>destino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missione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sulla terra.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anima era </a:t>
            </a:r>
            <a:r>
              <a:rPr sz="1200" dirty="0">
                <a:latin typeface="Times New Roman"/>
                <a:cs typeface="Times New Roman"/>
              </a:rPr>
              <a:t>torturata </a:t>
            </a:r>
            <a:r>
              <a:rPr sz="1200" spc="-5" dirty="0">
                <a:latin typeface="Times New Roman"/>
                <a:cs typeface="Times New Roman"/>
              </a:rPr>
              <a:t>dall’amore </a:t>
            </a:r>
            <a:r>
              <a:rPr sz="1200" dirty="0">
                <a:latin typeface="Times New Roman"/>
                <a:cs typeface="Times New Roman"/>
              </a:rPr>
              <a:t>deluso e dalla </a:t>
            </a:r>
            <a:r>
              <a:rPr sz="1200" spc="-5" dirty="0">
                <a:latin typeface="Times New Roman"/>
                <a:cs typeface="Times New Roman"/>
              </a:rPr>
              <a:t>misericordia respinta. Era  proprio </a:t>
            </a:r>
            <a:r>
              <a:rPr sz="1200" dirty="0">
                <a:latin typeface="Times New Roman"/>
                <a:cs typeface="Times New Roman"/>
              </a:rPr>
              <a:t>uno di quei </a:t>
            </a:r>
            <a:r>
              <a:rPr sz="1200" spc="-5" dirty="0">
                <a:latin typeface="Times New Roman"/>
                <a:cs typeface="Times New Roman"/>
              </a:rPr>
              <a:t>terribili </a:t>
            </a:r>
            <a:r>
              <a:rPr sz="1200" dirty="0">
                <a:latin typeface="Times New Roman"/>
                <a:cs typeface="Times New Roman"/>
              </a:rPr>
              <a:t>momenti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sembra abbattersi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crudeltà schiacciante ed un’angoscia  terribile.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25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(1969.5) 182:3.10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insensibile a </a:t>
            </a:r>
            <a:r>
              <a:rPr sz="1200" spc="-5" dirty="0">
                <a:latin typeface="Times New Roman"/>
                <a:cs typeface="Times New Roman"/>
              </a:rPr>
              <a:t>questa situazione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solitudine personale, d’infamia pubblica </a:t>
            </a:r>
            <a:r>
              <a:rPr sz="1200" dirty="0">
                <a:latin typeface="Times New Roman"/>
                <a:cs typeface="Times New Roman"/>
              </a:rPr>
              <a:t>e di apparente 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causa.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schiacciavano con un’oppressione </a:t>
            </a:r>
            <a:r>
              <a:rPr sz="1200" dirty="0">
                <a:latin typeface="Times New Roman"/>
                <a:cs typeface="Times New Roman"/>
              </a:rPr>
              <a:t>indescrivibile.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grande </a:t>
            </a:r>
            <a:r>
              <a:rPr sz="1200" spc="5" dirty="0">
                <a:latin typeface="Times New Roman"/>
                <a:cs typeface="Times New Roman"/>
              </a:rPr>
              <a:t>tristezza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6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22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Santi,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chiese </a:t>
            </a:r>
            <a:r>
              <a:rPr sz="1200" spc="-5" dirty="0">
                <a:latin typeface="Times New Roman"/>
                <a:cs typeface="Times New Roman"/>
              </a:rPr>
              <a:t>con meraviglia che cosa ci fosse realmente </a:t>
            </a:r>
            <a:r>
              <a:rPr sz="1200" dirty="0">
                <a:latin typeface="Times New Roman"/>
                <a:cs typeface="Times New Roman"/>
              </a:rPr>
              <a:t>dietro il </a:t>
            </a:r>
            <a:r>
              <a:rPr sz="1200" spc="-5" dirty="0">
                <a:latin typeface="Times New Roman"/>
                <a:cs typeface="Times New Roman"/>
              </a:rPr>
              <a:t>velo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separazione, egli passò </a:t>
            </a:r>
            <a:r>
              <a:rPr sz="1200" dirty="0">
                <a:latin typeface="Times New Roman"/>
                <a:cs typeface="Times New Roman"/>
              </a:rPr>
              <a:t>la maggior parte 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vicino </a:t>
            </a:r>
            <a:r>
              <a:rPr sz="1200" spc="-5" dirty="0">
                <a:latin typeface="Times New Roman"/>
                <a:cs typeface="Times New Roman"/>
              </a:rPr>
              <a:t>al Tempio </a:t>
            </a:r>
            <a:r>
              <a:rPr sz="1200" dirty="0">
                <a:latin typeface="Times New Roman"/>
                <a:cs typeface="Times New Roman"/>
              </a:rPr>
              <a:t>in queste conferenze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d’insegnamento.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(1380.1) 125:2.6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Pasqua, </a:t>
            </a:r>
            <a:r>
              <a:rPr sz="1200" spc="-5" dirty="0">
                <a:latin typeface="Times New Roman"/>
                <a:cs typeface="Times New Roman"/>
              </a:rPr>
              <a:t>Gesù occupò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posto tra i nuovi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comandamento,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significava </a:t>
            </a:r>
            <a:r>
              <a:rPr sz="1200" spc="-5" dirty="0">
                <a:latin typeface="Times New Roman"/>
                <a:cs typeface="Times New Roman"/>
              </a:rPr>
              <a:t>che  doveva </a:t>
            </a:r>
            <a:r>
              <a:rPr sz="1200" dirty="0">
                <a:latin typeface="Times New Roman"/>
                <a:cs typeface="Times New Roman"/>
              </a:rPr>
              <a:t>sedersi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transenne che </a:t>
            </a:r>
            <a:r>
              <a:rPr sz="1200" dirty="0">
                <a:latin typeface="Times New Roman"/>
                <a:cs typeface="Times New Roman"/>
              </a:rPr>
              <a:t>separavano tutte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cittadinanza </a:t>
            </a:r>
            <a:r>
              <a:rPr sz="1200" spc="-5" dirty="0">
                <a:latin typeface="Times New Roman"/>
                <a:cs typeface="Times New Roman"/>
              </a:rPr>
              <a:t>d’Israele. Reso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 modo </a:t>
            </a:r>
            <a:r>
              <a:rPr sz="1200" spc="-5" dirty="0">
                <a:latin typeface="Times New Roman"/>
                <a:cs typeface="Times New Roman"/>
              </a:rPr>
              <a:t>cosciente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giovane età, egli si trattenne dal </a:t>
            </a:r>
            <a:r>
              <a:rPr sz="1200" dirty="0">
                <a:latin typeface="Times New Roman"/>
                <a:cs typeface="Times New Roman"/>
              </a:rPr>
              <a:t>porre le molte domande </a:t>
            </a:r>
            <a:r>
              <a:rPr sz="1200" spc="-5" dirty="0">
                <a:latin typeface="Times New Roman"/>
                <a:cs typeface="Times New Roman"/>
              </a:rPr>
              <a:t>che fluivano </a:t>
            </a:r>
            <a:r>
              <a:rPr sz="1200" dirty="0">
                <a:latin typeface="Times New Roman"/>
                <a:cs typeface="Times New Roman"/>
              </a:rPr>
              <a:t>avanti e </a:t>
            </a:r>
            <a:r>
              <a:rPr sz="1200" spc="-5" dirty="0">
                <a:latin typeface="Times New Roman"/>
                <a:cs typeface="Times New Roman"/>
              </a:rPr>
              <a:t>indietro nella sua </a:t>
            </a:r>
            <a:r>
              <a:rPr sz="1200" spc="5" dirty="0">
                <a:latin typeface="Times New Roman"/>
                <a:cs typeface="Times New Roman"/>
              </a:rPr>
              <a:t>mente;  </a:t>
            </a:r>
            <a:r>
              <a:rPr sz="1200" spc="-5" dirty="0">
                <a:latin typeface="Times New Roman"/>
                <a:cs typeface="Times New Roman"/>
              </a:rPr>
              <a:t>quanto meno se </a:t>
            </a:r>
            <a:r>
              <a:rPr sz="1200" dirty="0">
                <a:latin typeface="Times New Roman"/>
                <a:cs typeface="Times New Roman"/>
              </a:rPr>
              <a:t>ne astenne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la </a:t>
            </a:r>
            <a:r>
              <a:rPr sz="1200" spc="-5" dirty="0">
                <a:latin typeface="Times New Roman"/>
                <a:cs typeface="Times New Roman"/>
              </a:rPr>
              <a:t>celebrazione della Pasqua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terminata </a:t>
            </a:r>
            <a:r>
              <a:rPr sz="1200" dirty="0">
                <a:latin typeface="Times New Roman"/>
                <a:cs typeface="Times New Roman"/>
              </a:rPr>
              <a:t>e le restrizioni </a:t>
            </a:r>
            <a:r>
              <a:rPr sz="1200" spc="-5" dirty="0">
                <a:latin typeface="Times New Roman"/>
                <a:cs typeface="Times New Roman"/>
              </a:rPr>
              <a:t>imposte ai giovani appena consacrati  furono </a:t>
            </a:r>
            <a:r>
              <a:rPr sz="1200" dirty="0">
                <a:latin typeface="Times New Roman"/>
                <a:cs typeface="Times New Roman"/>
              </a:rPr>
              <a:t>tolte.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(1380.2) 125:2.7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mercoledì della </a:t>
            </a:r>
            <a:r>
              <a:rPr sz="1200" dirty="0">
                <a:latin typeface="Times New Roman"/>
                <a:cs typeface="Times New Roman"/>
              </a:rPr>
              <a:t>settimana di Pasqua,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autorizzato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Lazzaro per passare </a:t>
            </a:r>
            <a:r>
              <a:rPr sz="1200" dirty="0">
                <a:latin typeface="Times New Roman"/>
                <a:cs typeface="Times New Roman"/>
              </a:rPr>
              <a:t>la notte a Betania. 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Lazzaro, Marta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ascoltarono Gesù </a:t>
            </a:r>
            <a:r>
              <a:rPr sz="1200" dirty="0">
                <a:latin typeface="Times New Roman"/>
                <a:cs typeface="Times New Roman"/>
              </a:rPr>
              <a:t>discutere di cose temporali </a:t>
            </a:r>
            <a:r>
              <a:rPr sz="1200" spc="-5" dirty="0">
                <a:latin typeface="Times New Roman"/>
                <a:cs typeface="Times New Roman"/>
              </a:rPr>
              <a:t>ed eterne, </a:t>
            </a:r>
            <a:r>
              <a:rPr sz="1200" dirty="0">
                <a:latin typeface="Times New Roman"/>
                <a:cs typeface="Times New Roman"/>
              </a:rPr>
              <a:t>umane e </a:t>
            </a:r>
            <a:r>
              <a:rPr sz="1200" spc="-5" dirty="0">
                <a:latin typeface="Times New Roman"/>
                <a:cs typeface="Times New Roman"/>
              </a:rPr>
              <a:t>divine,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sera tutti e  tre lo </a:t>
            </a:r>
            <a:r>
              <a:rPr sz="1200" spc="-5" dirty="0">
                <a:latin typeface="Times New Roman"/>
                <a:cs typeface="Times New Roman"/>
              </a:rPr>
              <a:t>amarono come se </a:t>
            </a:r>
            <a:r>
              <a:rPr sz="1200" dirty="0">
                <a:latin typeface="Times New Roman"/>
                <a:cs typeface="Times New Roman"/>
              </a:rPr>
              <a:t>fosse stato loro</a:t>
            </a:r>
            <a:r>
              <a:rPr sz="1200" spc="-5" dirty="0">
                <a:latin typeface="Times New Roman"/>
                <a:cs typeface="Times New Roman"/>
              </a:rPr>
              <a:t> fratello.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(1380.3) 125:2.8 </a:t>
            </a:r>
            <a:r>
              <a:rPr sz="1200" spc="-5" dirty="0">
                <a:latin typeface="Times New Roman"/>
                <a:cs typeface="Times New Roman"/>
              </a:rPr>
              <a:t>Alla fine della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vide meno </a:t>
            </a:r>
            <a:r>
              <a:rPr sz="1200" spc="-5" dirty="0">
                <a:latin typeface="Times New Roman"/>
                <a:cs typeface="Times New Roman"/>
              </a:rPr>
              <a:t>spesso Lazzaro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accesso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al  cerchio esterno delle </a:t>
            </a:r>
            <a:r>
              <a:rPr sz="1200" dirty="0">
                <a:latin typeface="Times New Roman"/>
                <a:cs typeface="Times New Roman"/>
              </a:rPr>
              <a:t>discussioni al </a:t>
            </a:r>
            <a:r>
              <a:rPr sz="1200" spc="-5" dirty="0">
                <a:latin typeface="Times New Roman"/>
                <a:cs typeface="Times New Roman"/>
              </a:rPr>
              <a:t>Tempio, anche se assisté </a:t>
            </a:r>
            <a:r>
              <a:rPr sz="1200" dirty="0">
                <a:latin typeface="Times New Roman"/>
                <a:cs typeface="Times New Roman"/>
              </a:rPr>
              <a:t>a qualche discorso pubblico </a:t>
            </a:r>
            <a:r>
              <a:rPr sz="1200" spc="-5" dirty="0">
                <a:latin typeface="Times New Roman"/>
                <a:cs typeface="Times New Roman"/>
              </a:rPr>
              <a:t>pronunciato nei cortili esterni. Lazzaro  aveva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età </a:t>
            </a:r>
            <a:r>
              <a:rPr sz="1200" dirty="0">
                <a:latin typeface="Times New Roman"/>
                <a:cs typeface="Times New Roman"/>
              </a:rPr>
              <a:t>di Gesù, ma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 giovani </a:t>
            </a:r>
            <a:r>
              <a:rPr sz="1200" spc="-5" dirty="0">
                <a:latin typeface="Times New Roman"/>
                <a:cs typeface="Times New Roman"/>
              </a:rPr>
              <a:t>erano raramente ammessi alla consacrazione dei figli della legge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aver compiuto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tredici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(1380.4) 125:2.9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settimana di Pasqua 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trovarono moltissime volte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seduto in </a:t>
            </a:r>
            <a:r>
              <a:rPr sz="1200" spc="-5" dirty="0">
                <a:latin typeface="Times New Roman"/>
                <a:cs typeface="Times New Roman"/>
              </a:rPr>
              <a:t>disparte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riflettere</a:t>
            </a:r>
            <a:endParaRPr sz="1200">
              <a:latin typeface="Times New Roman"/>
              <a:cs typeface="Times New Roman"/>
            </a:endParaRPr>
          </a:p>
          <a:p>
            <a:pPr marL="88900" marR="6350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profondamente con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fra </a:t>
            </a:r>
            <a:r>
              <a:rPr sz="1200" dirty="0">
                <a:latin typeface="Times New Roman"/>
                <a:cs typeface="Times New Roman"/>
              </a:rPr>
              <a:t>le mani. Essi non </a:t>
            </a:r>
            <a:r>
              <a:rPr sz="1200" spc="-5" dirty="0">
                <a:latin typeface="Times New Roman"/>
                <a:cs typeface="Times New Roman"/>
              </a:rPr>
              <a:t>l’avevano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visto comportarsi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non sapendo fino 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egli fosse </a:t>
            </a:r>
            <a:r>
              <a:rPr sz="1200" dirty="0">
                <a:latin typeface="Times New Roman"/>
                <a:cs typeface="Times New Roman"/>
              </a:rPr>
              <a:t>confuso </a:t>
            </a:r>
            <a:r>
              <a:rPr sz="1200" spc="-5" dirty="0">
                <a:latin typeface="Times New Roman"/>
                <a:cs typeface="Times New Roman"/>
              </a:rPr>
              <a:t>nella sua mente </a:t>
            </a:r>
            <a:r>
              <a:rPr sz="1200" dirty="0">
                <a:latin typeface="Times New Roman"/>
                <a:cs typeface="Times New Roman"/>
              </a:rPr>
              <a:t>e turbato 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dalle esperienze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passando, erano  dolorosamente perplessi;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sapevano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fare. Essi accolsero con gioia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settimana di Pasqua e </a:t>
            </a:r>
            <a:r>
              <a:rPr sz="1200" spc="-5" dirty="0">
                <a:latin typeface="Times New Roman"/>
                <a:cs typeface="Times New Roman"/>
              </a:rPr>
              <a:t>desideravano  ardentemente </a:t>
            </a:r>
            <a:r>
              <a:rPr sz="1200" dirty="0">
                <a:latin typeface="Times New Roman"/>
                <a:cs typeface="Times New Roman"/>
              </a:rPr>
              <a:t>vedere il loro </a:t>
            </a:r>
            <a:r>
              <a:rPr sz="1200" spc="-5" dirty="0">
                <a:latin typeface="Times New Roman"/>
                <a:cs typeface="Times New Roman"/>
              </a:rPr>
              <a:t>figlio dallo strano comportamento ritornare </a:t>
            </a:r>
            <a:r>
              <a:rPr sz="1200" dirty="0">
                <a:latin typeface="Times New Roman"/>
                <a:cs typeface="Times New Roman"/>
              </a:rPr>
              <a:t>sicuro 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45450" cy="17875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sua mente ritornò ai giorni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fanciullezza a </a:t>
            </a:r>
            <a:r>
              <a:rPr sz="1200" spc="-5" dirty="0">
                <a:latin typeface="Times New Roman"/>
                <a:cs typeface="Times New Roman"/>
              </a:rPr>
              <a:t>Nazaret ed ai </a:t>
            </a:r>
            <a:r>
              <a:rPr sz="1200" dirty="0">
                <a:latin typeface="Times New Roman"/>
                <a:cs typeface="Times New Roman"/>
              </a:rPr>
              <a:t>suoi primi </a:t>
            </a:r>
            <a:r>
              <a:rPr sz="1200" spc="-5" dirty="0">
                <a:latin typeface="Times New Roman"/>
                <a:cs typeface="Times New Roman"/>
              </a:rPr>
              <a:t>lavori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Galilea. Nel </a:t>
            </a:r>
            <a:r>
              <a:rPr sz="1200" dirty="0">
                <a:latin typeface="Times New Roman"/>
                <a:cs typeface="Times New Roman"/>
              </a:rPr>
              <a:t>momento di questa </a:t>
            </a:r>
            <a:r>
              <a:rPr sz="1200" spc="-5" dirty="0">
                <a:latin typeface="Times New Roman"/>
                <a:cs typeface="Times New Roman"/>
              </a:rPr>
              <a:t>grande prova  sorsero nella </a:t>
            </a:r>
            <a:r>
              <a:rPr sz="1200" dirty="0">
                <a:latin typeface="Times New Roman"/>
                <a:cs typeface="Times New Roman"/>
              </a:rPr>
              <a:t>sua mente molte di </a:t>
            </a:r>
            <a:r>
              <a:rPr sz="1200" spc="-5" dirty="0">
                <a:latin typeface="Times New Roman"/>
                <a:cs typeface="Times New Roman"/>
              </a:rPr>
              <a:t>quelle scene piacevoli del suo ministero terreno.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vecchi ricordi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del Monte Hermon e </a:t>
            </a:r>
            <a:r>
              <a:rPr sz="1200" spc="-5" dirty="0">
                <a:latin typeface="Times New Roman"/>
                <a:cs typeface="Times New Roman"/>
              </a:rPr>
              <a:t>del sorgere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tramontare del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sul scintillante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si calmò al </a:t>
            </a:r>
            <a:r>
              <a:rPr sz="1200" dirty="0">
                <a:latin typeface="Times New Roman"/>
                <a:cs typeface="Times New Roman"/>
              </a:rPr>
              <a:t>punto da 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e pronto ad </a:t>
            </a:r>
            <a:r>
              <a:rPr sz="1200" spc="-5" dirty="0">
                <a:latin typeface="Times New Roman"/>
                <a:cs typeface="Times New Roman"/>
              </a:rPr>
              <a:t>incontrare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rinnegato </a:t>
            </a:r>
            <a:r>
              <a:rPr sz="1200" dirty="0">
                <a:latin typeface="Times New Roman"/>
                <a:cs typeface="Times New Roman"/>
              </a:rPr>
              <a:t>che doveva di lì a </a:t>
            </a:r>
            <a:r>
              <a:rPr sz="1200" spc="-5" dirty="0">
                <a:latin typeface="Times New Roman"/>
                <a:cs typeface="Times New Roman"/>
              </a:rPr>
              <a:t>poco</a:t>
            </a:r>
            <a:r>
              <a:rPr sz="1200" dirty="0">
                <a:latin typeface="Times New Roman"/>
                <a:cs typeface="Times New Roman"/>
              </a:rPr>
              <a:t> tradirlo.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(1970.1) 182:3.11 </a:t>
            </a:r>
            <a:r>
              <a:rPr sz="1200" spc="-5" dirty="0">
                <a:latin typeface="Times New Roman"/>
                <a:cs typeface="Times New Roman"/>
              </a:rPr>
              <a:t>Prima che arrivassero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soldati, il </a:t>
            </a:r>
            <a:r>
              <a:rPr sz="1200" spc="-5" dirty="0">
                <a:latin typeface="Times New Roman"/>
                <a:cs typeface="Times New Roman"/>
              </a:rPr>
              <a:t>Maestro aveva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ripreso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equilibrio abituale; </a:t>
            </a:r>
            <a:r>
              <a:rPr sz="1200" dirty="0">
                <a:latin typeface="Times New Roman"/>
                <a:cs typeface="Times New Roman"/>
              </a:rPr>
              <a:t>lo spirito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trionfato sulla </a:t>
            </a:r>
            <a:r>
              <a:rPr sz="1200" spc="-5" dirty="0">
                <a:latin typeface="Times New Roman"/>
                <a:cs typeface="Times New Roman"/>
              </a:rPr>
              <a:t>carne;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si era affermata 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tendenze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paura o </a:t>
            </a:r>
            <a:r>
              <a:rPr sz="1200" spc="-5" dirty="0">
                <a:latin typeface="Times New Roman"/>
                <a:cs typeface="Times New Roman"/>
              </a:rPr>
              <a:t>ad avere </a:t>
            </a:r>
            <a:r>
              <a:rPr sz="1200" dirty="0">
                <a:latin typeface="Times New Roman"/>
                <a:cs typeface="Times New Roman"/>
              </a:rPr>
              <a:t>dei dubbi.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5" dirty="0">
                <a:latin typeface="Times New Roman"/>
                <a:cs typeface="Times New Roman"/>
              </a:rPr>
              <a:t>suprema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piena realizzazione 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 era stata </a:t>
            </a:r>
            <a:r>
              <a:rPr sz="1200" spc="-5" dirty="0">
                <a:latin typeface="Times New Roman"/>
                <a:cs typeface="Times New Roman"/>
              </a:rPr>
              <a:t>affrontata ed accettabilmente superata. Ancora </a:t>
            </a:r>
            <a:r>
              <a:rPr sz="1200" dirty="0">
                <a:latin typeface="Times New Roman"/>
                <a:cs typeface="Times New Roman"/>
              </a:rPr>
              <a:t>una volta il </a:t>
            </a:r>
            <a:r>
              <a:rPr sz="1200" spc="-5" dirty="0">
                <a:latin typeface="Times New Roman"/>
                <a:cs typeface="Times New Roman"/>
              </a:rPr>
              <a:t>Figlio dell’Uomo  era pronto ad affrontare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serenità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assicurazione della sua invincibilità come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spc="5" dirty="0">
                <a:latin typeface="Times New Roman"/>
                <a:cs typeface="Times New Roman"/>
              </a:rPr>
              <a:t>votato 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a fare la volontà 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7370" cy="38715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tradimento e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l’arresto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</a:t>
            </a:r>
            <a:r>
              <a:rPr sz="2200" b="1" spc="3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Gesù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(1971.1) 183:0.1 </a:t>
            </a:r>
            <a:r>
              <a:rPr sz="1200" spc="-5" dirty="0">
                <a:latin typeface="Times New Roman"/>
                <a:cs typeface="Times New Roman"/>
              </a:rPr>
              <a:t>DOPO che Gesù ebbe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svegliato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Giovanni, </a:t>
            </a:r>
            <a:r>
              <a:rPr sz="1200" spc="-5" dirty="0">
                <a:latin typeface="Times New Roman"/>
                <a:cs typeface="Times New Roman"/>
              </a:rPr>
              <a:t>suggerì </a:t>
            </a:r>
            <a:r>
              <a:rPr sz="1200" dirty="0">
                <a:latin typeface="Times New Roman"/>
                <a:cs typeface="Times New Roman"/>
              </a:rPr>
              <a:t>loro di tornare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tende e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 dormire </a:t>
            </a:r>
            <a:r>
              <a:rPr sz="1200" spc="-5" dirty="0">
                <a:latin typeface="Times New Roman"/>
                <a:cs typeface="Times New Roman"/>
              </a:rPr>
              <a:t>per prepararsi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impegni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dopo. </a:t>
            </a:r>
            <a:r>
              <a:rPr sz="1200" spc="-5" dirty="0">
                <a:latin typeface="Times New Roman"/>
                <a:cs typeface="Times New Roman"/>
              </a:rPr>
              <a:t>Ma oramai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 erano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svegli; essi erano stati ristorati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loro  brevi sonnellini, ed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erano stimolati </a:t>
            </a:r>
            <a:r>
              <a:rPr sz="1200" dirty="0">
                <a:latin typeface="Times New Roman"/>
                <a:cs typeface="Times New Roman"/>
              </a:rPr>
              <a:t>ed eccitati </a:t>
            </a:r>
            <a:r>
              <a:rPr sz="1200" spc="-5" dirty="0">
                <a:latin typeface="Times New Roman"/>
                <a:cs typeface="Times New Roman"/>
              </a:rPr>
              <a:t>dall’arrivo sulla scena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messaggeri agitati che chiesero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Davide 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in fretta </a:t>
            </a:r>
            <a:r>
              <a:rPr sz="1200" spc="-5" dirty="0">
                <a:latin typeface="Times New Roman"/>
                <a:cs typeface="Times New Roman"/>
              </a:rPr>
              <a:t>alla sua ricerca </a:t>
            </a:r>
            <a:r>
              <a:rPr sz="1200" dirty="0">
                <a:latin typeface="Times New Roman"/>
                <a:cs typeface="Times New Roman"/>
              </a:rPr>
              <a:t>quando Pietro li </a:t>
            </a:r>
            <a:r>
              <a:rPr sz="1200" spc="-5" dirty="0">
                <a:latin typeface="Times New Roman"/>
                <a:cs typeface="Times New Roman"/>
              </a:rPr>
              <a:t>informò dov’era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guardia.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2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(1971.2) 183:0.2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degli apostoli fossero </a:t>
            </a:r>
            <a:r>
              <a:rPr sz="1200" dirty="0">
                <a:latin typeface="Times New Roman"/>
                <a:cs typeface="Times New Roman"/>
              </a:rPr>
              <a:t>profondamente addormentati,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accampati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loro erano </a:t>
            </a:r>
            <a:r>
              <a:rPr sz="1200" dirty="0">
                <a:latin typeface="Times New Roman"/>
                <a:cs typeface="Times New Roman"/>
              </a:rPr>
              <a:t>più  timorosi di disordini, </a:t>
            </a:r>
            <a:r>
              <a:rPr sz="1200" spc="-5" dirty="0">
                <a:latin typeface="Times New Roman"/>
                <a:cs typeface="Times New Roman"/>
              </a:rPr>
              <a:t>al punto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posto una sentinella che </a:t>
            </a:r>
            <a:r>
              <a:rPr sz="1200" spc="-5" dirty="0">
                <a:latin typeface="Times New Roman"/>
                <a:cs typeface="Times New Roman"/>
              </a:rPr>
              <a:t>desse l’allarme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pericolo. </a:t>
            </a:r>
            <a:r>
              <a:rPr sz="1200" spc="-5" dirty="0">
                <a:latin typeface="Times New Roman"/>
                <a:cs typeface="Times New Roman"/>
              </a:rPr>
              <a:t>Quando questi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messaggeri entrarono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corsa nel campo, </a:t>
            </a:r>
            <a:r>
              <a:rPr sz="1200" dirty="0">
                <a:latin typeface="Times New Roman"/>
                <a:cs typeface="Times New Roman"/>
              </a:rPr>
              <a:t>la sentinella </a:t>
            </a:r>
            <a:r>
              <a:rPr sz="1200" spc="-5" dirty="0">
                <a:latin typeface="Times New Roman"/>
                <a:cs typeface="Times New Roman"/>
              </a:rPr>
              <a:t>greca procedette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svegliare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compatrioti,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uscirono </a:t>
            </a:r>
            <a:r>
              <a:rPr sz="1200" spc="-5" dirty="0">
                <a:latin typeface="Times New Roman"/>
                <a:cs typeface="Times New Roman"/>
              </a:rPr>
              <a:t>dalle  </a:t>
            </a:r>
            <a:r>
              <a:rPr sz="1200" dirty="0">
                <a:latin typeface="Times New Roman"/>
                <a:cs typeface="Times New Roman"/>
              </a:rPr>
              <a:t>loro tende </a:t>
            </a:r>
            <a:r>
              <a:rPr sz="1200" spc="-5" dirty="0">
                <a:latin typeface="Times New Roman"/>
                <a:cs typeface="Times New Roman"/>
              </a:rPr>
              <a:t>completamente vestiti ed armati.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campo era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sveglio salvo gli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apostoli. Pietro desiderava chiamare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compagni,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glielo impedì decisamente.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esortò </a:t>
            </a:r>
            <a:r>
              <a:rPr sz="1200" dirty="0">
                <a:latin typeface="Times New Roman"/>
                <a:cs typeface="Times New Roman"/>
              </a:rPr>
              <a:t>dolcemente tutti a </a:t>
            </a:r>
            <a:r>
              <a:rPr sz="1200" spc="-5" dirty="0">
                <a:latin typeface="Times New Roman"/>
                <a:cs typeface="Times New Roman"/>
              </a:rPr>
              <a:t>ritornare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tende,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erano  </a:t>
            </a:r>
            <a:r>
              <a:rPr sz="1200" dirty="0">
                <a:latin typeface="Times New Roman"/>
                <a:cs typeface="Times New Roman"/>
              </a:rPr>
              <a:t>riluttanti 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invito.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9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(1971.3) 183:0.3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 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disperdere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scese verso </a:t>
            </a:r>
            <a:r>
              <a:rPr sz="1200" dirty="0">
                <a:latin typeface="Times New Roman"/>
                <a:cs typeface="Times New Roman"/>
              </a:rPr>
              <a:t>il frantoio vicino </a:t>
            </a: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Getsemani. </a:t>
            </a:r>
            <a:r>
              <a:rPr sz="1200" dirty="0">
                <a:latin typeface="Times New Roman"/>
                <a:cs typeface="Times New Roman"/>
              </a:rPr>
              <a:t>Sebbene i tre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i Greci e </a:t>
            </a:r>
            <a:r>
              <a:rPr sz="1200" spc="-5" dirty="0">
                <a:latin typeface="Times New Roman"/>
                <a:cs typeface="Times New Roman"/>
              </a:rPr>
              <a:t>gli altri membri del </a:t>
            </a:r>
            <a:r>
              <a:rPr sz="1200" dirty="0">
                <a:latin typeface="Times New Roman"/>
                <a:cs typeface="Times New Roman"/>
              </a:rPr>
              <a:t>campo </a:t>
            </a:r>
            <a:r>
              <a:rPr sz="1200" spc="-5" dirty="0">
                <a:latin typeface="Times New Roman"/>
                <a:cs typeface="Times New Roman"/>
              </a:rPr>
              <a:t>esitassero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seguirlo </a:t>
            </a:r>
            <a:r>
              <a:rPr sz="1200" dirty="0">
                <a:latin typeface="Times New Roman"/>
                <a:cs typeface="Times New Roman"/>
              </a:rPr>
              <a:t>da vicino,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spc="5" dirty="0">
                <a:latin typeface="Times New Roman"/>
                <a:cs typeface="Times New Roman"/>
              </a:rPr>
              <a:t>Marco 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giro attraverso gli </a:t>
            </a:r>
            <a:r>
              <a:rPr sz="1200" dirty="0">
                <a:latin typeface="Times New Roman"/>
                <a:cs typeface="Times New Roman"/>
              </a:rPr>
              <a:t>olivi e </a:t>
            </a:r>
            <a:r>
              <a:rPr sz="1200" spc="-5" dirty="0">
                <a:latin typeface="Times New Roman"/>
                <a:cs typeface="Times New Roman"/>
              </a:rPr>
              <a:t>si nascose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baracca vicino </a:t>
            </a:r>
            <a:r>
              <a:rPr sz="1200" spc="-5" dirty="0">
                <a:latin typeface="Times New Roman"/>
                <a:cs typeface="Times New Roman"/>
              </a:rPr>
              <a:t>al frantoio. Gesù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allontanò dal campo </a:t>
            </a:r>
            <a:r>
              <a:rPr sz="1200" dirty="0">
                <a:latin typeface="Times New Roman"/>
                <a:cs typeface="Times New Roman"/>
              </a:rPr>
              <a:t>e dai suoi  </a:t>
            </a:r>
            <a:r>
              <a:rPr sz="1200" spc="-5" dirty="0">
                <a:latin typeface="Times New Roman"/>
                <a:cs typeface="Times New Roman"/>
              </a:rPr>
              <a:t>amici affinché coloro che erano venuti </a:t>
            </a:r>
            <a:r>
              <a:rPr sz="1200" dirty="0">
                <a:latin typeface="Times New Roman"/>
                <a:cs typeface="Times New Roman"/>
              </a:rPr>
              <a:t>a prenderlo, </a:t>
            </a:r>
            <a:r>
              <a:rPr sz="1200" spc="-5" dirty="0">
                <a:latin typeface="Times New Roman"/>
                <a:cs typeface="Times New Roman"/>
              </a:rPr>
              <a:t>quando fossero arrivati, potessero arrestarlo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disturbare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temeva che </a:t>
            </a:r>
            <a:r>
              <a:rPr sz="1200" dirty="0">
                <a:latin typeface="Times New Roman"/>
                <a:cs typeface="Times New Roman"/>
              </a:rPr>
              <a:t>i suoi apostoli </a:t>
            </a:r>
            <a:r>
              <a:rPr sz="1200" spc="-5" dirty="0">
                <a:latin typeface="Times New Roman"/>
                <a:cs typeface="Times New Roman"/>
              </a:rPr>
              <a:t>fossero svegli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presenti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suo arresto </a:t>
            </a:r>
            <a:r>
              <a:rPr sz="1200" dirty="0">
                <a:latin typeface="Times New Roman"/>
                <a:cs typeface="Times New Roman"/>
              </a:rPr>
              <a:t>affinché lo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di Giuda che </a:t>
            </a:r>
            <a:r>
              <a:rPr sz="1200" spc="15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tradiva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suscitasse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animosità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farli resistere ai soldati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essere portati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temeva </a:t>
            </a:r>
            <a:r>
              <a:rPr sz="1200" spc="-5" dirty="0">
                <a:latin typeface="Times New Roman"/>
                <a:cs typeface="Times New Roman"/>
              </a:rPr>
              <a:t>che,  se fossero stati arrestati </a:t>
            </a:r>
            <a:r>
              <a:rPr sz="1200" dirty="0">
                <a:latin typeface="Times New Roman"/>
                <a:cs typeface="Times New Roman"/>
              </a:rPr>
              <a:t>con lui, </a:t>
            </a:r>
            <a:r>
              <a:rPr sz="1200" spc="-5" dirty="0">
                <a:latin typeface="Times New Roman"/>
                <a:cs typeface="Times New Roman"/>
              </a:rPr>
              <a:t>potessero anche </a:t>
            </a:r>
            <a:r>
              <a:rPr sz="1200" dirty="0">
                <a:latin typeface="Times New Roman"/>
                <a:cs typeface="Times New Roman"/>
              </a:rPr>
              <a:t>morire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(1971.4) 183:0.4 </a:t>
            </a:r>
            <a:r>
              <a:rPr sz="1200" spc="-5" dirty="0">
                <a:latin typeface="Times New Roman"/>
                <a:cs typeface="Times New Roman"/>
              </a:rPr>
              <a:t>Anche se Gesù sapeva </a:t>
            </a:r>
            <a:r>
              <a:rPr sz="1200" dirty="0">
                <a:latin typeface="Times New Roman"/>
                <a:cs typeface="Times New Roman"/>
              </a:rPr>
              <a:t>che il piano per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morire aveva la sua </a:t>
            </a:r>
            <a:r>
              <a:rPr sz="1200" spc="-5" dirty="0">
                <a:latin typeface="Times New Roman"/>
                <a:cs typeface="Times New Roman"/>
              </a:rPr>
              <a:t>origine nei consigli dei dirigenti ebrei, </a:t>
            </a:r>
            <a:r>
              <a:rPr sz="1200" dirty="0">
                <a:latin typeface="Times New Roman"/>
                <a:cs typeface="Times New Roman"/>
              </a:rPr>
              <a:t>era anche  </a:t>
            </a:r>
            <a:r>
              <a:rPr sz="1200" spc="-5" dirty="0">
                <a:latin typeface="Times New Roman"/>
                <a:cs typeface="Times New Roman"/>
              </a:rPr>
              <a:t>consapevole che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nefasti </a:t>
            </a:r>
            <a:r>
              <a:rPr sz="1200" dirty="0">
                <a:latin typeface="Times New Roman"/>
                <a:cs typeface="Times New Roman"/>
              </a:rPr>
              <a:t>progetti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approvazione 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Caligastia. </a:t>
            </a:r>
            <a:r>
              <a:rPr sz="1200" dirty="0">
                <a:latin typeface="Times New Roman"/>
                <a:cs typeface="Times New Roman"/>
              </a:rPr>
              <a:t>E sapeva bene che  </a:t>
            </a:r>
            <a:r>
              <a:rPr sz="1200" spc="-5" dirty="0">
                <a:latin typeface="Times New Roman"/>
                <a:cs typeface="Times New Roman"/>
              </a:rPr>
              <a:t>questi ribelli dei regni sarebbero stati felici </a:t>
            </a:r>
            <a:r>
              <a:rPr sz="1200" dirty="0">
                <a:latin typeface="Times New Roman"/>
                <a:cs typeface="Times New Roman"/>
              </a:rPr>
              <a:t>di vedere anche tutti </a:t>
            </a:r>
            <a:r>
              <a:rPr sz="1200" spc="-5" dirty="0">
                <a:latin typeface="Times New Roman"/>
                <a:cs typeface="Times New Roman"/>
              </a:rPr>
              <a:t>gli apostoli sterminati 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(1971.5) 183:0.5 </a:t>
            </a:r>
            <a:r>
              <a:rPr sz="1200" spc="-5" dirty="0">
                <a:latin typeface="Times New Roman"/>
                <a:cs typeface="Times New Roman"/>
              </a:rPr>
              <a:t>Gesù si sedette </a:t>
            </a:r>
            <a:r>
              <a:rPr sz="1200" dirty="0">
                <a:latin typeface="Times New Roman"/>
                <a:cs typeface="Times New Roman"/>
              </a:rPr>
              <a:t>da solo </a:t>
            </a:r>
            <a:r>
              <a:rPr sz="1200" spc="-5" dirty="0">
                <a:latin typeface="Times New Roman"/>
                <a:cs typeface="Times New Roman"/>
              </a:rPr>
              <a:t>sul frantoio, </a:t>
            </a:r>
            <a:r>
              <a:rPr sz="1200" dirty="0">
                <a:latin typeface="Times New Roman"/>
                <a:cs typeface="Times New Roman"/>
              </a:rPr>
              <a:t>dove attese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del traditore,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visto in questo momento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 Marco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schiera innumerevole </a:t>
            </a:r>
            <a:r>
              <a:rPr sz="1200" dirty="0">
                <a:latin typeface="Times New Roman"/>
                <a:cs typeface="Times New Roman"/>
              </a:rPr>
              <a:t>di osservatori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volontà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(1971.6) 183:1.1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fraintendere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numerose </a:t>
            </a:r>
            <a:r>
              <a:rPr sz="1200" spc="-5" dirty="0">
                <a:latin typeface="Times New Roman"/>
                <a:cs typeface="Times New Roman"/>
              </a:rPr>
              <a:t>affermazioni </a:t>
            </a:r>
            <a:r>
              <a:rPr sz="1200" dirty="0">
                <a:latin typeface="Times New Roman"/>
                <a:cs typeface="Times New Roman"/>
              </a:rPr>
              <a:t>e di molti </a:t>
            </a:r>
            <a:r>
              <a:rPr sz="1200" spc="-5" dirty="0">
                <a:latin typeface="Times New Roman"/>
                <a:cs typeface="Times New Roman"/>
              </a:rPr>
              <a:t>avvenimenti associati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 della carriera 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trattamento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servi </a:t>
            </a:r>
            <a:r>
              <a:rPr sz="1200" dirty="0">
                <a:latin typeface="Times New Roman"/>
                <a:cs typeface="Times New Roman"/>
              </a:rPr>
              <a:t>ignoranti e dei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insensibili, la </a:t>
            </a:r>
            <a:r>
              <a:rPr sz="1200" spc="-5" dirty="0">
                <a:latin typeface="Times New Roman"/>
                <a:cs typeface="Times New Roman"/>
              </a:rPr>
              <a:t>condotta  </a:t>
            </a:r>
            <a:r>
              <a:rPr sz="1200" dirty="0">
                <a:latin typeface="Times New Roman"/>
                <a:cs typeface="Times New Roman"/>
              </a:rPr>
              <a:t>iniqua </a:t>
            </a:r>
            <a:r>
              <a:rPr sz="1200" spc="-5" dirty="0">
                <a:latin typeface="Times New Roman"/>
                <a:cs typeface="Times New Roman"/>
              </a:rPr>
              <a:t>del suo 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l’atteggiamento spietato dei capi religiosi </a:t>
            </a:r>
            <a:r>
              <a:rPr sz="1200" dirty="0">
                <a:latin typeface="Times New Roman"/>
                <a:cs typeface="Times New Roman"/>
              </a:rPr>
              <a:t>riconosciuti, non devono </a:t>
            </a:r>
            <a:r>
              <a:rPr sz="1200" spc="-5" dirty="0">
                <a:latin typeface="Times New Roman"/>
                <a:cs typeface="Times New Roman"/>
              </a:rPr>
              <a:t>essere confusi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Gesù,  sottoponendosi pazientemente </a:t>
            </a:r>
            <a:r>
              <a:rPr sz="1200" dirty="0">
                <a:latin typeface="Times New Roman"/>
                <a:cs typeface="Times New Roman"/>
              </a:rPr>
              <a:t>a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sofferenze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umiliazioni, </a:t>
            </a:r>
            <a:r>
              <a:rPr sz="1200" spc="-5" dirty="0">
                <a:latin typeface="Times New Roman"/>
                <a:cs typeface="Times New Roman"/>
              </a:rPr>
              <a:t>stava compiendo veramente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del  Paradiso. Era </a:t>
            </a:r>
            <a:r>
              <a:rPr sz="1200" dirty="0">
                <a:latin typeface="Times New Roman"/>
                <a:cs typeface="Times New Roman"/>
              </a:rPr>
              <a:t>di fatto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suo Figlio </a:t>
            </a:r>
            <a:r>
              <a:rPr sz="1200" dirty="0">
                <a:latin typeface="Times New Roman"/>
                <a:cs typeface="Times New Roman"/>
              </a:rPr>
              <a:t>bevesse fino in fondo la </a:t>
            </a:r>
            <a:r>
              <a:rPr sz="1200" spc="-5" dirty="0">
                <a:latin typeface="Times New Roman"/>
                <a:cs typeface="Times New Roman"/>
              </a:rPr>
              <a:t>coppa dell’esperienza dei mortali dalla  nascita alla </a:t>
            </a:r>
            <a:r>
              <a:rPr sz="1200" dirty="0">
                <a:latin typeface="Times New Roman"/>
                <a:cs typeface="Times New Roman"/>
              </a:rPr>
              <a:t>morte, ma il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non ebbe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nulla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provocazione </a:t>
            </a:r>
            <a:r>
              <a:rPr sz="1200" spc="-5" dirty="0">
                <a:latin typeface="Times New Roman"/>
                <a:cs typeface="Times New Roman"/>
              </a:rPr>
              <a:t>della barbara condotta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 esseri umani presunti </a:t>
            </a:r>
            <a:r>
              <a:rPr sz="1200" dirty="0">
                <a:latin typeface="Times New Roman"/>
                <a:cs typeface="Times New Roman"/>
              </a:rPr>
              <a:t>civilizzati </a:t>
            </a:r>
            <a:r>
              <a:rPr sz="1200" spc="-5" dirty="0">
                <a:latin typeface="Times New Roman"/>
                <a:cs typeface="Times New Roman"/>
              </a:rPr>
              <a:t>che torturarono </a:t>
            </a:r>
            <a:r>
              <a:rPr sz="1200" dirty="0">
                <a:latin typeface="Times New Roman"/>
                <a:cs typeface="Times New Roman"/>
              </a:rPr>
              <a:t>così brutalmente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riversarono così </a:t>
            </a:r>
            <a:r>
              <a:rPr sz="1200" dirty="0">
                <a:latin typeface="Times New Roman"/>
                <a:cs typeface="Times New Roman"/>
              </a:rPr>
              <a:t>orribilmente </a:t>
            </a:r>
            <a:r>
              <a:rPr sz="1200" spc="-5" dirty="0">
                <a:latin typeface="Times New Roman"/>
                <a:cs typeface="Times New Roman"/>
              </a:rPr>
              <a:t>successive offese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sua persona che </a:t>
            </a:r>
            <a:r>
              <a:rPr sz="1200" dirty="0">
                <a:latin typeface="Times New Roman"/>
                <a:cs typeface="Times New Roman"/>
              </a:rPr>
              <a:t>non opponeva </a:t>
            </a:r>
            <a:r>
              <a:rPr sz="1200" spc="-5" dirty="0">
                <a:latin typeface="Times New Roman"/>
                <a:cs typeface="Times New Roman"/>
              </a:rPr>
              <a:t>resistenza. Queste esperienze disumane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scioccanti che Gesù </a:t>
            </a:r>
            <a:r>
              <a:rPr sz="1200" dirty="0">
                <a:latin typeface="Times New Roman"/>
                <a:cs typeface="Times New Roman"/>
              </a:rPr>
              <a:t>fu chiamato a subire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ultime </a:t>
            </a:r>
            <a:r>
              <a:rPr sz="1200" spc="10" dirty="0">
                <a:latin typeface="Times New Roman"/>
                <a:cs typeface="Times New Roman"/>
              </a:rPr>
              <a:t>ore  </a:t>
            </a:r>
            <a:r>
              <a:rPr sz="1200" spc="-5" dirty="0">
                <a:latin typeface="Times New Roman"/>
                <a:cs typeface="Times New Roman"/>
              </a:rPr>
              <a:t>della sua vita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parte in alcun senso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divina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 era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trionfalmente impegnata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rendiconto </a:t>
            </a:r>
            <a:r>
              <a:rPr sz="1200" dirty="0">
                <a:latin typeface="Times New Roman"/>
                <a:cs typeface="Times New Roman"/>
              </a:rPr>
              <a:t>finale dell’uomo 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espresso nella </a:t>
            </a:r>
            <a:r>
              <a:rPr sz="1200" dirty="0">
                <a:latin typeface="Times New Roman"/>
                <a:cs typeface="Times New Roman"/>
              </a:rPr>
              <a:t>triplice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formulò </a:t>
            </a:r>
            <a:r>
              <a:rPr sz="1200" spc="-5" dirty="0">
                <a:latin typeface="Times New Roman"/>
                <a:cs typeface="Times New Roman"/>
              </a:rPr>
              <a:t>nel giardino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stanchi </a:t>
            </a:r>
            <a:r>
              <a:rPr sz="1200" dirty="0">
                <a:latin typeface="Times New Roman"/>
                <a:cs typeface="Times New Roman"/>
              </a:rPr>
              <a:t>dormivano il sonno </a:t>
            </a:r>
            <a:r>
              <a:rPr sz="1200" spc="-5" dirty="0">
                <a:latin typeface="Times New Roman"/>
                <a:cs typeface="Times New Roman"/>
              </a:rPr>
              <a:t>della spossatezza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(1972.1) 183:1.2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desiderava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terminasse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terrena </a:t>
            </a:r>
            <a:r>
              <a:rPr sz="1200" i="1" dirty="0">
                <a:latin typeface="Times New Roman"/>
                <a:cs typeface="Times New Roman"/>
              </a:rPr>
              <a:t>in modo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naturale,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proprio come </a:t>
            </a:r>
            <a:r>
              <a:rPr sz="1200" dirty="0">
                <a:latin typeface="Times New Roman"/>
                <a:cs typeface="Times New Roman"/>
              </a:rPr>
              <a:t>tutti i mortali </a:t>
            </a:r>
            <a:r>
              <a:rPr sz="1200" spc="-5" dirty="0">
                <a:latin typeface="Times New Roman"/>
                <a:cs typeface="Times New Roman"/>
              </a:rPr>
              <a:t>devono terminare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vita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carne. 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ordinari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0225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1430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aspettarsi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ultime ore sulla terra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susseguente episodio </a:t>
            </a:r>
            <a:r>
              <a:rPr sz="1200" dirty="0">
                <a:latin typeface="Times New Roman"/>
                <a:cs typeface="Times New Roman"/>
              </a:rPr>
              <a:t>della morte siano </a:t>
            </a:r>
            <a:r>
              <a:rPr sz="1200" spc="-5" dirty="0">
                <a:latin typeface="Times New Roman"/>
                <a:cs typeface="Times New Roman"/>
              </a:rPr>
              <a:t>facilitati </a:t>
            </a:r>
            <a:r>
              <a:rPr sz="1200" dirty="0">
                <a:latin typeface="Times New Roman"/>
                <a:cs typeface="Times New Roman"/>
              </a:rPr>
              <a:t>da una dispensa speciale. </a:t>
            </a:r>
            <a:r>
              <a:rPr sz="1200" spc="-5" dirty="0">
                <a:latin typeface="Times New Roman"/>
                <a:cs typeface="Times New Roman"/>
              </a:rPr>
              <a:t>Di  conseguenza Gesù 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maniera conforme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degli eventi naturali,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rifiutò  fermamente </a:t>
            </a:r>
            <a:r>
              <a:rPr sz="1200" dirty="0">
                <a:latin typeface="Times New Roman"/>
                <a:cs typeface="Times New Roman"/>
              </a:rPr>
              <a:t>di svincolarsi dalle </a:t>
            </a:r>
            <a:r>
              <a:rPr sz="1200" spc="-5" dirty="0">
                <a:latin typeface="Times New Roman"/>
                <a:cs typeface="Times New Roman"/>
              </a:rPr>
              <a:t>grinfie crudeli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perfida cospirazione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avvenimenti disumani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portavano con </a:t>
            </a:r>
            <a:r>
              <a:rPr sz="1200" spc="5" dirty="0">
                <a:latin typeface="Times New Roman"/>
                <a:cs typeface="Times New Roman"/>
              </a:rPr>
              <a:t>orribile  </a:t>
            </a:r>
            <a:r>
              <a:rPr sz="1200" spc="-5" dirty="0">
                <a:latin typeface="Times New Roman"/>
                <a:cs typeface="Times New Roman"/>
              </a:rPr>
              <a:t>certezza verso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incredibile </a:t>
            </a:r>
            <a:r>
              <a:rPr sz="1200" dirty="0">
                <a:latin typeface="Times New Roman"/>
                <a:cs typeface="Times New Roman"/>
              </a:rPr>
              <a:t>umiliazione 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 ignominiosa. 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elemento di tutta </a:t>
            </a:r>
            <a:r>
              <a:rPr sz="1200" spc="-5" dirty="0">
                <a:latin typeface="Times New Roman"/>
                <a:cs typeface="Times New Roman"/>
              </a:rPr>
              <a:t>questa stupefacente  manifestazione </a:t>
            </a:r>
            <a:r>
              <a:rPr sz="1200" dirty="0">
                <a:latin typeface="Times New Roman"/>
                <a:cs typeface="Times New Roman"/>
              </a:rPr>
              <a:t>di odio e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dimostrazione </a:t>
            </a:r>
            <a:r>
              <a:rPr sz="1200" spc="-5" dirty="0">
                <a:latin typeface="Times New Roman"/>
                <a:cs typeface="Times New Roman"/>
              </a:rPr>
              <a:t>senza precedenti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crudeltà fu </a:t>
            </a:r>
            <a:r>
              <a:rPr sz="1200" dirty="0">
                <a:latin typeface="Times New Roman"/>
                <a:cs typeface="Times New Roman"/>
              </a:rPr>
              <a:t>opera di uomini </a:t>
            </a:r>
            <a:r>
              <a:rPr sz="1200" spc="-5" dirty="0">
                <a:latin typeface="Times New Roman"/>
                <a:cs typeface="Times New Roman"/>
              </a:rPr>
              <a:t>cattivi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malvagi. </a:t>
            </a:r>
            <a:r>
              <a:rPr sz="1200" spc="-5" dirty="0">
                <a:latin typeface="Times New Roman"/>
                <a:cs typeface="Times New Roman"/>
              </a:rPr>
              <a:t>Dio  nei cieli </a:t>
            </a:r>
            <a:r>
              <a:rPr sz="1200" dirty="0">
                <a:latin typeface="Times New Roman"/>
                <a:cs typeface="Times New Roman"/>
              </a:rPr>
              <a:t>non ha voluto </a:t>
            </a:r>
            <a:r>
              <a:rPr sz="1200" spc="-5" dirty="0">
                <a:latin typeface="Times New Roman"/>
                <a:cs typeface="Times New Roman"/>
              </a:rPr>
              <a:t>questo, </a:t>
            </a:r>
            <a:r>
              <a:rPr sz="1200" dirty="0">
                <a:latin typeface="Times New Roman"/>
                <a:cs typeface="Times New Roman"/>
              </a:rPr>
              <a:t>né è stato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dai nemici </a:t>
            </a:r>
            <a:r>
              <a:rPr sz="1200" spc="-5" dirty="0">
                <a:latin typeface="Times New Roman"/>
                <a:cs typeface="Times New Roman"/>
              </a:rPr>
              <a:t>accaniti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sebbene essi avessero fatto </a:t>
            </a:r>
            <a:r>
              <a:rPr sz="1200" dirty="0">
                <a:latin typeface="Times New Roman"/>
                <a:cs typeface="Times New Roman"/>
              </a:rPr>
              <a:t>molto per </a:t>
            </a:r>
            <a:r>
              <a:rPr sz="1200" spc="-5" dirty="0">
                <a:latin typeface="Times New Roman"/>
                <a:cs typeface="Times New Roman"/>
              </a:rPr>
              <a:t>assicurarsi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ottusi e </a:t>
            </a:r>
            <a:r>
              <a:rPr sz="1200" spc="-5" dirty="0">
                <a:latin typeface="Times New Roman"/>
                <a:cs typeface="Times New Roman"/>
              </a:rPr>
              <a:t>malvagi respingessero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conferitosi.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peccato distolse il </a:t>
            </a:r>
            <a:r>
              <a:rPr sz="1200" spc="-5" dirty="0">
                <a:latin typeface="Times New Roman"/>
                <a:cs typeface="Times New Roman"/>
              </a:rPr>
              <a:t>suo sguardo </a:t>
            </a:r>
            <a:r>
              <a:rPr sz="1200" spc="5" dirty="0">
                <a:latin typeface="Times New Roman"/>
                <a:cs typeface="Times New Roman"/>
              </a:rPr>
              <a:t>dallo  </a:t>
            </a:r>
            <a:r>
              <a:rPr sz="1200" dirty="0">
                <a:latin typeface="Times New Roman"/>
                <a:cs typeface="Times New Roman"/>
              </a:rPr>
              <a:t>straziante </a:t>
            </a:r>
            <a:r>
              <a:rPr sz="1200" spc="-5" dirty="0">
                <a:latin typeface="Times New Roman"/>
                <a:cs typeface="Times New Roman"/>
              </a:rPr>
              <a:t>orrore </a:t>
            </a:r>
            <a:r>
              <a:rPr sz="1200" dirty="0">
                <a:latin typeface="Times New Roman"/>
                <a:cs typeface="Times New Roman"/>
              </a:rPr>
              <a:t>della scena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crocifissione.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Giuda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in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città</a:t>
            </a:r>
            <a:endParaRPr sz="1600">
              <a:latin typeface="Times New Roman"/>
              <a:cs typeface="Times New Roman"/>
            </a:endParaRPr>
          </a:p>
          <a:p>
            <a:pPr marL="63500" marR="1054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(1972.2) 183:2.1 </a:t>
            </a:r>
            <a:r>
              <a:rPr sz="1200" spc="-5" dirty="0">
                <a:latin typeface="Times New Roman"/>
                <a:cs typeface="Times New Roman"/>
              </a:rPr>
              <a:t>Dopo che Giuda lasciò </a:t>
            </a:r>
            <a:r>
              <a:rPr sz="1200" dirty="0">
                <a:latin typeface="Times New Roman"/>
                <a:cs typeface="Times New Roman"/>
              </a:rPr>
              <a:t>così bruscamente la tavola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partecipava </a:t>
            </a:r>
            <a:r>
              <a:rPr sz="1200" spc="-5" dirty="0">
                <a:latin typeface="Times New Roman"/>
                <a:cs typeface="Times New Roman"/>
              </a:rPr>
              <a:t>all’Ultima Cena,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 cugino </a:t>
            </a:r>
            <a:r>
              <a:rPr sz="1200" dirty="0">
                <a:latin typeface="Times New Roman"/>
                <a:cs typeface="Times New Roman"/>
              </a:rPr>
              <a:t>e poi i due andarono di </a:t>
            </a:r>
            <a:r>
              <a:rPr sz="1200" spc="-5" dirty="0">
                <a:latin typeface="Times New Roman"/>
                <a:cs typeface="Times New Roman"/>
              </a:rPr>
              <a:t>filato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capitano delle guardie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Tempio.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chiese al capitano </a:t>
            </a:r>
            <a:r>
              <a:rPr sz="1200" dirty="0">
                <a:latin typeface="Times New Roman"/>
                <a:cs typeface="Times New Roman"/>
              </a:rPr>
              <a:t>di riunire le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63500" marR="1428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informò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condurli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Essendo </a:t>
            </a:r>
            <a:r>
              <a:rPr sz="1200" spc="-5" dirty="0">
                <a:latin typeface="Times New Roman"/>
                <a:cs typeface="Times New Roman"/>
              </a:rPr>
              <a:t>Giuda apparso sulla </a:t>
            </a:r>
            <a:r>
              <a:rPr sz="1200" dirty="0">
                <a:latin typeface="Times New Roman"/>
                <a:cs typeface="Times New Roman"/>
              </a:rPr>
              <a:t>scena un po’ prima di quanto fosse </a:t>
            </a:r>
            <a:r>
              <a:rPr sz="1200" spc="-5" dirty="0">
                <a:latin typeface="Times New Roman"/>
                <a:cs typeface="Times New Roman"/>
              </a:rPr>
              <a:t>atteso,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qualche  </a:t>
            </a:r>
            <a:r>
              <a:rPr sz="1200" spc="-5" dirty="0">
                <a:latin typeface="Times New Roman"/>
                <a:cs typeface="Times New Roman"/>
              </a:rPr>
              <a:t>ritardo per essere 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per la casa di </a:t>
            </a:r>
            <a:r>
              <a:rPr sz="1200" spc="-5" dirty="0">
                <a:latin typeface="Times New Roman"/>
                <a:cs typeface="Times New Roman"/>
              </a:rPr>
              <a:t>Marco, </a:t>
            </a:r>
            <a:r>
              <a:rPr sz="1200" dirty="0">
                <a:latin typeface="Times New Roman"/>
                <a:cs typeface="Times New Roman"/>
              </a:rPr>
              <a:t>dove Giuda </a:t>
            </a:r>
            <a:r>
              <a:rPr sz="1200" spc="-5" dirty="0">
                <a:latin typeface="Times New Roman"/>
                <a:cs typeface="Times New Roman"/>
              </a:rPr>
              <a:t>si aspettava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Gesù </a:t>
            </a:r>
            <a:r>
              <a:rPr sz="1200" dirty="0">
                <a:latin typeface="Times New Roman"/>
                <a:cs typeface="Times New Roman"/>
              </a:rPr>
              <a:t>ancora in riunione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lasciarono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Elia </a:t>
            </a:r>
            <a:r>
              <a:rPr sz="1200" spc="-5" dirty="0">
                <a:latin typeface="Times New Roman"/>
                <a:cs typeface="Times New Roman"/>
              </a:rPr>
              <a:t>Marco esattamente </a:t>
            </a:r>
            <a:r>
              <a:rPr sz="1200" dirty="0">
                <a:latin typeface="Times New Roman"/>
                <a:cs typeface="Times New Roman"/>
              </a:rPr>
              <a:t>quindici minuti 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guardie.  Al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plotone raggiunse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Marco,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erano ben fuori </a:t>
            </a:r>
            <a:r>
              <a:rPr sz="1200" dirty="0">
                <a:latin typeface="Times New Roman"/>
                <a:cs typeface="Times New Roman"/>
              </a:rPr>
              <a:t>delle mura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 ed </a:t>
            </a:r>
            <a:r>
              <a:rPr sz="1200" dirty="0">
                <a:latin typeface="Times New Roman"/>
                <a:cs typeface="Times New Roman"/>
              </a:rPr>
              <a:t>in cammino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</a:t>
            </a:r>
            <a:r>
              <a:rPr sz="1200" dirty="0">
                <a:latin typeface="Times New Roman"/>
                <a:cs typeface="Times New Roman"/>
              </a:rPr>
              <a:t> dell’Oliveto.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(1972.3) 183:2.2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fu molto turbato </a:t>
            </a:r>
            <a:r>
              <a:rPr sz="1200" dirty="0">
                <a:latin typeface="Times New Roman"/>
                <a:cs typeface="Times New Roman"/>
              </a:rPr>
              <a:t>per non aver trovato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Marco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degli </a:t>
            </a:r>
            <a:r>
              <a:rPr sz="1200" dirty="0">
                <a:latin typeface="Times New Roman"/>
                <a:cs typeface="Times New Roman"/>
              </a:rPr>
              <a:t>undici uomini,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erano armati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resistere. Gli era capitato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sapere che, nel pomeriggio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avevano </a:t>
            </a:r>
            <a:r>
              <a:rPr sz="1200" dirty="0">
                <a:latin typeface="Times New Roman"/>
                <a:cs typeface="Times New Roman"/>
              </a:rPr>
              <a:t>lasciato il </a:t>
            </a:r>
            <a:r>
              <a:rPr sz="1200" spc="-5" dirty="0">
                <a:latin typeface="Times New Roman"/>
                <a:cs typeface="Times New Roman"/>
              </a:rPr>
              <a:t>campo,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Simon  </a:t>
            </a:r>
            <a:r>
              <a:rPr sz="1200" dirty="0">
                <a:latin typeface="Times New Roman"/>
                <a:cs typeface="Times New Roman"/>
              </a:rPr>
              <a:t>Pietro e Simone </a:t>
            </a:r>
            <a:r>
              <a:rPr sz="1200" spc="-5" dirty="0">
                <a:latin typeface="Times New Roman"/>
                <a:cs typeface="Times New Roman"/>
              </a:rPr>
              <a:t>Zelota si erano cinti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spada. </a:t>
            </a:r>
            <a:r>
              <a:rPr sz="1200" dirty="0">
                <a:latin typeface="Times New Roman"/>
                <a:cs typeface="Times New Roman"/>
              </a:rPr>
              <a:t>Giuda aveva </a:t>
            </a:r>
            <a:r>
              <a:rPr sz="1200" spc="-5" dirty="0">
                <a:latin typeface="Times New Roman"/>
                <a:cs typeface="Times New Roman"/>
              </a:rPr>
              <a:t>sperato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Gesù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era </a:t>
            </a:r>
            <a:r>
              <a:rPr sz="1200" dirty="0">
                <a:latin typeface="Times New Roman"/>
                <a:cs typeface="Times New Roman"/>
              </a:rPr>
              <a:t>tranquilla e </a:t>
            </a:r>
            <a:r>
              <a:rPr sz="1200" spc="-5" dirty="0">
                <a:latin typeface="Times New Roman"/>
                <a:cs typeface="Times New Roman"/>
              </a:rPr>
              <a:t>quando c’erano  poche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resistenza.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temeva </a:t>
            </a:r>
            <a:r>
              <a:rPr sz="1200" spc="-5" dirty="0">
                <a:latin typeface="Times New Roman"/>
                <a:cs typeface="Times New Roman"/>
              </a:rPr>
              <a:t>che, se </a:t>
            </a:r>
            <a:r>
              <a:rPr sz="1200" dirty="0">
                <a:latin typeface="Times New Roman"/>
                <a:cs typeface="Times New Roman"/>
              </a:rPr>
              <a:t>li aspettava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loro ritorno </a:t>
            </a:r>
            <a:r>
              <a:rPr sz="1200" spc="-5" dirty="0">
                <a:latin typeface="Times New Roman"/>
                <a:cs typeface="Times New Roman"/>
              </a:rPr>
              <a:t>al campo, </a:t>
            </a:r>
            <a:r>
              <a:rPr sz="1200" dirty="0">
                <a:latin typeface="Times New Roman"/>
                <a:cs typeface="Times New Roman"/>
              </a:rPr>
              <a:t>avrebbe dovuto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054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001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sessanta discepoli devoti,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disponeva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un’ampia scorta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armi. Giuda stava diventando </a:t>
            </a:r>
            <a:r>
              <a:rPr sz="1200" spc="5" dirty="0">
                <a:latin typeface="Times New Roman"/>
                <a:cs typeface="Times New Roman"/>
              </a:rPr>
              <a:t>sempre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nervoso pensando </a:t>
            </a:r>
            <a:r>
              <a:rPr sz="1200" dirty="0">
                <a:latin typeface="Times New Roman"/>
                <a:cs typeface="Times New Roman"/>
              </a:rPr>
              <a:t>a quanto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 leali </a:t>
            </a:r>
            <a:r>
              <a:rPr sz="1200" dirty="0">
                <a:latin typeface="Times New Roman"/>
                <a:cs typeface="Times New Roman"/>
              </a:rPr>
              <a:t>l’avrebbero detestato, e </a:t>
            </a:r>
            <a:r>
              <a:rPr sz="1200" spc="-5" dirty="0">
                <a:latin typeface="Times New Roman"/>
                <a:cs typeface="Times New Roman"/>
              </a:rPr>
              <a:t>temeva che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tutti di </a:t>
            </a:r>
            <a:r>
              <a:rPr sz="1200" spc="-5" dirty="0">
                <a:latin typeface="Times New Roman"/>
                <a:cs typeface="Times New Roman"/>
              </a:rPr>
              <a:t>ucciderlo. Egli 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era sleale,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cuor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era anche un vero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codardo.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6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(1973.1) 183:2.3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trovarono Gesù </a:t>
            </a:r>
            <a:r>
              <a:rPr sz="1200" dirty="0">
                <a:latin typeface="Times New Roman"/>
                <a:cs typeface="Times New Roman"/>
              </a:rPr>
              <a:t>nella sala </a:t>
            </a:r>
            <a:r>
              <a:rPr sz="1200" spc="-5" dirty="0">
                <a:latin typeface="Times New Roman"/>
                <a:cs typeface="Times New Roman"/>
              </a:rPr>
              <a:t>al piano superiore,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chiese al capitano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di ritornare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Tempio.  A </a:t>
            </a:r>
            <a:r>
              <a:rPr sz="1200" spc="-5" dirty="0">
                <a:latin typeface="Times New Roman"/>
                <a:cs typeface="Times New Roman"/>
              </a:rPr>
              <a:t>quest’ora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avevano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riunirsi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sommo sacerdote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prepararsi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Gesù, visto </a:t>
            </a:r>
            <a:r>
              <a:rPr sz="1200" dirty="0">
                <a:latin typeface="Times New Roman"/>
                <a:cs typeface="Times New Roman"/>
              </a:rPr>
              <a:t>che il loro 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comportava </a:t>
            </a:r>
            <a:r>
              <a:rPr sz="1200" spc="-5" dirty="0">
                <a:latin typeface="Times New Roman"/>
                <a:cs typeface="Times New Roman"/>
              </a:rPr>
              <a:t>l’arresto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entro </a:t>
            </a:r>
            <a:r>
              <a:rPr sz="1200" dirty="0">
                <a:latin typeface="Times New Roman"/>
                <a:cs typeface="Times New Roman"/>
              </a:rPr>
              <a:t>la mezzanotte di quel </a:t>
            </a:r>
            <a:r>
              <a:rPr sz="1200" spc="-5" dirty="0">
                <a:latin typeface="Times New Roman"/>
                <a:cs typeface="Times New Roman"/>
              </a:rPr>
              <a:t>giorno. Giuda spiegò ai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associati che essi  </a:t>
            </a:r>
            <a:r>
              <a:rPr sz="1200" spc="-5" dirty="0">
                <a:latin typeface="Times New Roman"/>
                <a:cs typeface="Times New Roman"/>
              </a:rPr>
              <a:t>avevano mancato </a:t>
            </a:r>
            <a:r>
              <a:rPr sz="1200" dirty="0">
                <a:latin typeface="Times New Roman"/>
                <a:cs typeface="Times New Roman"/>
              </a:rPr>
              <a:t>Gesù alla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andare a </a:t>
            </a:r>
            <a:r>
              <a:rPr sz="1200" spc="-5" dirty="0">
                <a:latin typeface="Times New Roman"/>
                <a:cs typeface="Times New Roman"/>
              </a:rPr>
              <a:t>Getsemani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arrestarlo.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proseguì  </a:t>
            </a:r>
            <a:r>
              <a:rPr sz="1200" spc="-5" dirty="0">
                <a:latin typeface="Times New Roman"/>
                <a:cs typeface="Times New Roman"/>
              </a:rPr>
              <a:t>precisando che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sessanta discepoli devoti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accampati </a:t>
            </a:r>
            <a:r>
              <a:rPr sz="1200" dirty="0">
                <a:latin typeface="Times New Roman"/>
                <a:cs typeface="Times New Roman"/>
              </a:rPr>
              <a:t>con lui e 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bene armati.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degli </a:t>
            </a:r>
            <a:r>
              <a:rPr sz="1200" dirty="0">
                <a:latin typeface="Times New Roman"/>
                <a:cs typeface="Times New Roman"/>
              </a:rPr>
              <a:t>Ebrei ricordarono  a Giuda che </a:t>
            </a:r>
            <a:r>
              <a:rPr sz="1200" spc="-5" dirty="0">
                <a:latin typeface="Times New Roman"/>
                <a:cs typeface="Times New Roman"/>
              </a:rPr>
              <a:t>Gesù aveva sempre predicato </a:t>
            </a:r>
            <a:r>
              <a:rPr sz="1200" dirty="0">
                <a:latin typeface="Times New Roman"/>
                <a:cs typeface="Times New Roman"/>
              </a:rPr>
              <a:t>la non </a:t>
            </a:r>
            <a:r>
              <a:rPr sz="1200" spc="-5" dirty="0">
                <a:latin typeface="Times New Roman"/>
                <a:cs typeface="Times New Roman"/>
              </a:rPr>
              <a:t>resistenza,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Giuda replicò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poteva contare che tutti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 obbedissero </a:t>
            </a:r>
            <a:r>
              <a:rPr sz="1200" dirty="0">
                <a:latin typeface="Times New Roman"/>
                <a:cs typeface="Times New Roman"/>
              </a:rPr>
              <a:t>a tale insegnamento.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temeva realmente </a:t>
            </a:r>
            <a:r>
              <a:rPr sz="1200" spc="-5" dirty="0">
                <a:latin typeface="Times New Roman"/>
                <a:cs typeface="Times New Roman"/>
              </a:rPr>
              <a:t>per 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osò chiedere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quaranta </a:t>
            </a:r>
            <a:r>
              <a:rPr sz="1200" dirty="0">
                <a:latin typeface="Times New Roman"/>
                <a:cs typeface="Times New Roman"/>
              </a:rPr>
              <a:t>soldati  </a:t>
            </a:r>
            <a:r>
              <a:rPr sz="1200" spc="-5" dirty="0">
                <a:latin typeface="Times New Roman"/>
                <a:cs typeface="Times New Roman"/>
              </a:rPr>
              <a:t>armati. </a:t>
            </a:r>
            <a:r>
              <a:rPr sz="1200" dirty="0">
                <a:latin typeface="Times New Roman"/>
                <a:cs typeface="Times New Roman"/>
              </a:rPr>
              <a:t>Poiché le </a:t>
            </a:r>
            <a:r>
              <a:rPr sz="1200" spc="-5" dirty="0">
                <a:latin typeface="Times New Roman"/>
                <a:cs typeface="Times New Roman"/>
              </a:rPr>
              <a:t>autorità ebraiche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uomini armati sotto la </a:t>
            </a:r>
            <a:r>
              <a:rPr sz="1200" spc="-5" dirty="0">
                <a:latin typeface="Times New Roman"/>
                <a:cs typeface="Times New Roman"/>
              </a:rPr>
              <a:t>loro giurisdizione, andarono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alla  fortezza </a:t>
            </a:r>
            <a:r>
              <a:rPr sz="1200" dirty="0">
                <a:latin typeface="Times New Roman"/>
                <a:cs typeface="Times New Roman"/>
              </a:rPr>
              <a:t>di Antonia e </a:t>
            </a:r>
            <a:r>
              <a:rPr sz="1200" spc="-5" dirty="0">
                <a:latin typeface="Times New Roman"/>
                <a:cs typeface="Times New Roman"/>
              </a:rPr>
              <a:t>chiesero al comandante romano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loro questa </a:t>
            </a:r>
            <a:r>
              <a:rPr sz="1200" spc="-5" dirty="0">
                <a:latin typeface="Times New Roman"/>
                <a:cs typeface="Times New Roman"/>
              </a:rPr>
              <a:t>guardia;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sentì </a:t>
            </a:r>
            <a:r>
              <a:rPr sz="1200" spc="-5" dirty="0">
                <a:latin typeface="Times New Roman"/>
                <a:cs typeface="Times New Roman"/>
              </a:rPr>
              <a:t>che intendevano arrestare  Gesù, egli rifiutò immediatamente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acconsentire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e li mandò </a:t>
            </a:r>
            <a:r>
              <a:rPr sz="1200" spc="-5" dirty="0">
                <a:latin typeface="Times New Roman"/>
                <a:cs typeface="Times New Roman"/>
              </a:rPr>
              <a:t>dal suo ufficiale superiore.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persa più  di </a:t>
            </a:r>
            <a:r>
              <a:rPr sz="1200" spc="-5" dirty="0">
                <a:latin typeface="Times New Roman"/>
                <a:cs typeface="Times New Roman"/>
              </a:rPr>
              <a:t>un’ora per </a:t>
            </a:r>
            <a:r>
              <a:rPr sz="1200" dirty="0">
                <a:latin typeface="Times New Roman"/>
                <a:cs typeface="Times New Roman"/>
              </a:rPr>
              <a:t>andare da un’autorità </a:t>
            </a:r>
            <a:r>
              <a:rPr sz="1200" spc="-5" dirty="0">
                <a:latin typeface="Times New Roman"/>
                <a:cs typeface="Times New Roman"/>
              </a:rPr>
              <a:t>all’altra,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essi furono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costretti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Pilato stesso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ottenere</a:t>
            </a:r>
            <a:endParaRPr sz="1200">
              <a:latin typeface="Times New Roman"/>
              <a:cs typeface="Times New Roman"/>
            </a:endParaRPr>
          </a:p>
          <a:p>
            <a:pPr marL="63500" marR="62865">
              <a:lnSpc>
                <a:spcPct val="95900"/>
              </a:lnSpc>
            </a:pPr>
            <a:r>
              <a:rPr sz="1200" dirty="0">
                <a:latin typeface="Times New Roman"/>
                <a:cs typeface="Times New Roman"/>
              </a:rPr>
              <a:t>l’autorizzazione </a:t>
            </a:r>
            <a:r>
              <a:rPr sz="1200" spc="-5" dirty="0">
                <a:latin typeface="Times New Roman"/>
                <a:cs typeface="Times New Roman"/>
              </a:rPr>
              <a:t>ad impiegare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armate romane. Era </a:t>
            </a:r>
            <a:r>
              <a:rPr sz="1200" dirty="0">
                <a:latin typeface="Times New Roman"/>
                <a:cs typeface="Times New Roman"/>
              </a:rPr>
              <a:t>tardi </a:t>
            </a:r>
            <a:r>
              <a:rPr sz="1200" spc="-5" dirty="0">
                <a:latin typeface="Times New Roman"/>
                <a:cs typeface="Times New Roman"/>
              </a:rPr>
              <a:t>quando arrivarono </a:t>
            </a:r>
            <a:r>
              <a:rPr sz="1200" dirty="0">
                <a:latin typeface="Times New Roman"/>
                <a:cs typeface="Times New Roman"/>
              </a:rPr>
              <a:t>a casa di Pilato, ed </a:t>
            </a:r>
            <a:r>
              <a:rPr sz="1200" spc="-5" dirty="0">
                <a:latin typeface="Times New Roman"/>
                <a:cs typeface="Times New Roman"/>
              </a:rPr>
              <a:t>egli si era ritirato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sua  moglie nelle </a:t>
            </a:r>
            <a:r>
              <a:rPr sz="1200" dirty="0">
                <a:latin typeface="Times New Roman"/>
                <a:cs typeface="Times New Roman"/>
              </a:rPr>
              <a:t>proprie stanze </a:t>
            </a:r>
            <a:r>
              <a:rPr sz="1200" spc="-5" dirty="0">
                <a:latin typeface="Times New Roman"/>
                <a:cs typeface="Times New Roman"/>
              </a:rPr>
              <a:t>private. Egli esitò ad immischiarsi minimamente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faccenda, </a:t>
            </a:r>
            <a:r>
              <a:rPr sz="1200" dirty="0">
                <a:latin typeface="Times New Roman"/>
                <a:cs typeface="Times New Roman"/>
              </a:rPr>
              <a:t>tanto più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moglie gli  aveva chiesto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aderire alla richiesta. Ma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presente il </a:t>
            </a:r>
            <a:r>
              <a:rPr sz="1200" spc="-5" dirty="0">
                <a:latin typeface="Times New Roman"/>
                <a:cs typeface="Times New Roman"/>
              </a:rPr>
              <a:t>presidente del Sinedrio ebreo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personalmente  </a:t>
            </a:r>
            <a:r>
              <a:rPr sz="1200" spc="-5" dirty="0">
                <a:latin typeface="Times New Roman"/>
                <a:cs typeface="Times New Roman"/>
              </a:rPr>
              <a:t>questa assistenza,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</a:t>
            </a:r>
            <a:r>
              <a:rPr sz="1200" dirty="0">
                <a:latin typeface="Times New Roman"/>
                <a:cs typeface="Times New Roman"/>
              </a:rPr>
              <a:t>ritenne </a:t>
            </a:r>
            <a:r>
              <a:rPr sz="1200" spc="-5" dirty="0">
                <a:latin typeface="Times New Roman"/>
                <a:cs typeface="Times New Roman"/>
              </a:rPr>
              <a:t>saggio aderire alla </a:t>
            </a:r>
            <a:r>
              <a:rPr sz="1200" dirty="0">
                <a:latin typeface="Times New Roman"/>
                <a:cs typeface="Times New Roman"/>
              </a:rPr>
              <a:t>petizione, </a:t>
            </a:r>
            <a:r>
              <a:rPr sz="1200" spc="-5" dirty="0">
                <a:latin typeface="Times New Roman"/>
                <a:cs typeface="Times New Roman"/>
              </a:rPr>
              <a:t>pensando </a:t>
            </a:r>
            <a:r>
              <a:rPr sz="1200" dirty="0">
                <a:latin typeface="Times New Roman"/>
                <a:cs typeface="Times New Roman"/>
              </a:rPr>
              <a:t>di poter </a:t>
            </a:r>
            <a:r>
              <a:rPr sz="1200" spc="-5" dirty="0">
                <a:latin typeface="Times New Roman"/>
                <a:cs typeface="Times New Roman"/>
              </a:rPr>
              <a:t>rettificare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cattiva  azione </a:t>
            </a:r>
            <a:r>
              <a:rPr sz="1200" spc="-5" dirty="0">
                <a:latin typeface="Times New Roman"/>
                <a:cs typeface="Times New Roman"/>
              </a:rPr>
              <a:t>che essi avessero </a:t>
            </a:r>
            <a:r>
              <a:rPr sz="1200" dirty="0">
                <a:latin typeface="Times New Roman"/>
                <a:cs typeface="Times New Roman"/>
              </a:rPr>
              <a:t>intenzione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commettere.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(1973.2) 183:2.4 </a:t>
            </a:r>
            <a:r>
              <a:rPr sz="1200" spc="-5" dirty="0">
                <a:latin typeface="Times New Roman"/>
                <a:cs typeface="Times New Roman"/>
              </a:rPr>
              <a:t>Di conseguenza, quando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 partì dal Tempio, </a:t>
            </a:r>
            <a:r>
              <a:rPr sz="1200" dirty="0">
                <a:latin typeface="Times New Roman"/>
                <a:cs typeface="Times New Roman"/>
              </a:rPr>
              <a:t>verso le undici e mezzo, </a:t>
            </a:r>
            <a:r>
              <a:rPr sz="1200" spc="-5" dirty="0">
                <a:latin typeface="Times New Roman"/>
                <a:cs typeface="Times New Roman"/>
              </a:rPr>
              <a:t>era accompagnato </a:t>
            </a:r>
            <a:r>
              <a:rPr sz="1200" dirty="0">
                <a:latin typeface="Times New Roman"/>
                <a:cs typeface="Times New Roman"/>
              </a:rPr>
              <a:t>da più di </a:t>
            </a:r>
            <a:r>
              <a:rPr sz="1200" spc="-5" dirty="0">
                <a:latin typeface="Times New Roman"/>
                <a:cs typeface="Times New Roman"/>
              </a:rPr>
              <a:t>sessanta  persone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guardie del </a:t>
            </a:r>
            <a:r>
              <a:rPr sz="1200" dirty="0">
                <a:latin typeface="Times New Roman"/>
                <a:cs typeface="Times New Roman"/>
              </a:rPr>
              <a:t>Tempio, </a:t>
            </a:r>
            <a:r>
              <a:rPr sz="1200" spc="-5" dirty="0">
                <a:latin typeface="Times New Roman"/>
                <a:cs typeface="Times New Roman"/>
              </a:rPr>
              <a:t>soldati romani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servi curiosi dei </a:t>
            </a:r>
            <a:r>
              <a:rPr sz="1200" dirty="0">
                <a:latin typeface="Times New Roman"/>
                <a:cs typeface="Times New Roman"/>
              </a:rPr>
              <a:t>capi 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dei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dirigenti.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943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L’arresto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Maestro</a:t>
            </a:r>
            <a:endParaRPr sz="1600">
              <a:latin typeface="Times New Roman"/>
              <a:cs typeface="Times New Roman"/>
            </a:endParaRPr>
          </a:p>
          <a:p>
            <a:pPr marL="63500" marR="13589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(1973.3) 183:3.1 </a:t>
            </a:r>
            <a:r>
              <a:rPr sz="1200" spc="-5" dirty="0">
                <a:latin typeface="Times New Roman"/>
                <a:cs typeface="Times New Roman"/>
              </a:rPr>
              <a:t>Mentre questa 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guardie armate, portando torce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lanterne, si </a:t>
            </a:r>
            <a:r>
              <a:rPr sz="1200" dirty="0">
                <a:latin typeface="Times New Roman"/>
                <a:cs typeface="Times New Roman"/>
              </a:rPr>
              <a:t>avvicinava </a:t>
            </a:r>
            <a:r>
              <a:rPr sz="1200" spc="-5" dirty="0">
                <a:latin typeface="Times New Roman"/>
                <a:cs typeface="Times New Roman"/>
              </a:rPr>
              <a:t>al giardino, </a:t>
            </a:r>
            <a:r>
              <a:rPr sz="1200" dirty="0">
                <a:latin typeface="Times New Roman"/>
                <a:cs typeface="Times New Roman"/>
              </a:rPr>
              <a:t>Giuda  </a:t>
            </a:r>
            <a:r>
              <a:rPr sz="1200" spc="-5" dirty="0">
                <a:latin typeface="Times New Roman"/>
                <a:cs typeface="Times New Roman"/>
              </a:rPr>
              <a:t>camminava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avanti al gruppo per essere </a:t>
            </a:r>
            <a:r>
              <a:rPr sz="1200" dirty="0">
                <a:latin typeface="Times New Roman"/>
                <a:cs typeface="Times New Roman"/>
              </a:rPr>
              <a:t>pronto ad </a:t>
            </a:r>
            <a:r>
              <a:rPr sz="1200" spc="-5" dirty="0">
                <a:latin typeface="Times New Roman"/>
                <a:cs typeface="Times New Roman"/>
              </a:rPr>
              <a:t>identificare rapidamente Gesù </a:t>
            </a:r>
            <a:r>
              <a:rPr sz="1200" dirty="0">
                <a:latin typeface="Times New Roman"/>
                <a:cs typeface="Times New Roman"/>
              </a:rPr>
              <a:t>in modo che </a:t>
            </a:r>
            <a:r>
              <a:rPr sz="1200" spc="-5" dirty="0">
                <a:latin typeface="Times New Roman"/>
                <a:cs typeface="Times New Roman"/>
              </a:rPr>
              <a:t>gli 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arrestarlo  potessero facilmente </a:t>
            </a:r>
            <a:r>
              <a:rPr sz="1200" dirty="0">
                <a:latin typeface="Times New Roman"/>
                <a:cs typeface="Times New Roman"/>
              </a:rPr>
              <a:t>mettere le </a:t>
            </a:r>
            <a:r>
              <a:rPr sz="1200" spc="-5" dirty="0">
                <a:latin typeface="Times New Roman"/>
                <a:cs typeface="Times New Roman"/>
              </a:rPr>
              <a:t>mani su </a:t>
            </a:r>
            <a:r>
              <a:rPr sz="1200" dirty="0">
                <a:latin typeface="Times New Roman"/>
                <a:cs typeface="Times New Roman"/>
              </a:rPr>
              <a:t>di lui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associati avessero </a:t>
            </a:r>
            <a:r>
              <a:rPr sz="1200" dirty="0">
                <a:latin typeface="Times New Roman"/>
                <a:cs typeface="Times New Roman"/>
              </a:rPr>
              <a:t>il tempo di </a:t>
            </a:r>
            <a:r>
              <a:rPr sz="1200" spc="-5" dirty="0">
                <a:latin typeface="Times New Roman"/>
                <a:cs typeface="Times New Roman"/>
              </a:rPr>
              <a:t>radunarsi </a:t>
            </a:r>
            <a:r>
              <a:rPr sz="1200" dirty="0">
                <a:latin typeface="Times New Roman"/>
                <a:cs typeface="Times New Roman"/>
              </a:rPr>
              <a:t>in sua </a:t>
            </a:r>
            <a:r>
              <a:rPr sz="1200" spc="-5" dirty="0">
                <a:latin typeface="Times New Roman"/>
                <a:cs typeface="Times New Roman"/>
              </a:rPr>
              <a:t>difesa.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c’era </a:t>
            </a:r>
            <a:r>
              <a:rPr sz="1200" spc="-5" dirty="0">
                <a:latin typeface="Times New Roman"/>
                <a:cs typeface="Times New Roman"/>
              </a:rPr>
              <a:t>anche  un’altra </a:t>
            </a:r>
            <a:r>
              <a:rPr sz="1200" dirty="0">
                <a:latin typeface="Times New Roman"/>
                <a:cs typeface="Times New Roman"/>
              </a:rPr>
              <a:t>ragione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di precedere i nemici </a:t>
            </a:r>
            <a:r>
              <a:rPr sz="1200" spc="-5" dirty="0">
                <a:latin typeface="Times New Roman"/>
                <a:cs typeface="Times New Roman"/>
              </a:rPr>
              <a:t>del Maestro: egli </a:t>
            </a:r>
            <a:r>
              <a:rPr sz="1200" dirty="0">
                <a:latin typeface="Times New Roman"/>
                <a:cs typeface="Times New Roman"/>
              </a:rPr>
              <a:t>pensava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sembrato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arrivato sulla 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prima dei </a:t>
            </a:r>
            <a:r>
              <a:rPr sz="1200" spc="-5" dirty="0">
                <a:latin typeface="Times New Roman"/>
                <a:cs typeface="Times New Roman"/>
              </a:rPr>
              <a:t>soldati, cosicché 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riuniti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potevano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collegarlo direttamente con </a:t>
            </a:r>
            <a:r>
              <a:rPr sz="1200" dirty="0">
                <a:latin typeface="Times New Roman"/>
                <a:cs typeface="Times New Roman"/>
              </a:rPr>
              <a:t>le guardie  </a:t>
            </a:r>
            <a:r>
              <a:rPr sz="1200" spc="-5" dirty="0">
                <a:latin typeface="Times New Roman"/>
                <a:cs typeface="Times New Roman"/>
              </a:rPr>
              <a:t>armate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seguivano così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vicino. </a:t>
            </a:r>
            <a:r>
              <a:rPr sz="1200" dirty="0">
                <a:latin typeface="Times New Roman"/>
                <a:cs typeface="Times New Roman"/>
              </a:rPr>
              <a:t>Giuda aveva anche </a:t>
            </a:r>
            <a:r>
              <a:rPr sz="1200" spc="-5" dirty="0">
                <a:latin typeface="Times New Roman"/>
                <a:cs typeface="Times New Roman"/>
              </a:rPr>
              <a:t>pensato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 si fosse affrettato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avvertirli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venuta delle guardie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arrestarlo,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piano fu </a:t>
            </a:r>
            <a:r>
              <a:rPr sz="1200" spc="-5" dirty="0">
                <a:latin typeface="Times New Roman"/>
                <a:cs typeface="Times New Roman"/>
              </a:rPr>
              <a:t>frustrato </a:t>
            </a:r>
            <a:r>
              <a:rPr sz="1200" dirty="0">
                <a:latin typeface="Times New Roman"/>
                <a:cs typeface="Times New Roman"/>
              </a:rPr>
              <a:t>dal modo </a:t>
            </a:r>
            <a:r>
              <a:rPr sz="1200" spc="-5" dirty="0">
                <a:latin typeface="Times New Roman"/>
                <a:cs typeface="Times New Roman"/>
              </a:rPr>
              <a:t>sdegnoso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salutare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traditore. Anche </a:t>
            </a:r>
            <a:r>
              <a:rPr sz="1200" spc="20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parlò </a:t>
            </a:r>
            <a:r>
              <a:rPr sz="1200" dirty="0">
                <a:latin typeface="Times New Roman"/>
                <a:cs typeface="Times New Roman"/>
              </a:rPr>
              <a:t>a Giuda amabilmente, lo </a:t>
            </a:r>
            <a:r>
              <a:rPr sz="1200" spc="-5" dirty="0">
                <a:latin typeface="Times New Roman"/>
                <a:cs typeface="Times New Roman"/>
              </a:rPr>
              <a:t>salutò come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traditore.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(1973.4) 183:3.2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trentina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compagni campeggiatori, videro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armato </a:t>
            </a:r>
            <a:r>
              <a:rPr sz="1200" dirty="0">
                <a:latin typeface="Times New Roman"/>
                <a:cs typeface="Times New Roman"/>
              </a:rPr>
              <a:t>munito  di </a:t>
            </a:r>
            <a:r>
              <a:rPr sz="1200" spc="-5" dirty="0">
                <a:latin typeface="Times New Roman"/>
                <a:cs typeface="Times New Roman"/>
              </a:rPr>
              <a:t>torce che </a:t>
            </a:r>
            <a:r>
              <a:rPr sz="1200" dirty="0">
                <a:latin typeface="Times New Roman"/>
                <a:cs typeface="Times New Roman"/>
              </a:rPr>
              <a:t>superava la cima </a:t>
            </a:r>
            <a:r>
              <a:rPr sz="1200" spc="-5" dirty="0">
                <a:latin typeface="Times New Roman"/>
                <a:cs typeface="Times New Roman"/>
              </a:rPr>
              <a:t>della collina, capirono 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venendo ad arrestare 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scesero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precipitosamente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frantoio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seduto </a:t>
            </a:r>
            <a:r>
              <a:rPr sz="1200" dirty="0">
                <a:latin typeface="Times New Roman"/>
                <a:cs typeface="Times New Roman"/>
              </a:rPr>
              <a:t>da solo al </a:t>
            </a:r>
            <a:r>
              <a:rPr sz="1200" spc="-5" dirty="0">
                <a:latin typeface="Times New Roman"/>
                <a:cs typeface="Times New Roman"/>
              </a:rPr>
              <a:t>chiaro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luna.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soldati si  avvicinava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lato, i tre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avvicinavano dall’altro. </a:t>
            </a:r>
            <a:r>
              <a:rPr sz="1200" spc="-5" dirty="0">
                <a:latin typeface="Times New Roman"/>
                <a:cs typeface="Times New Roman"/>
              </a:rPr>
              <a:t>Quando Giuda si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avanti per avvicinarsi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gruppi si fermarono, </a:t>
            </a:r>
            <a:r>
              <a:rPr sz="1200" dirty="0">
                <a:latin typeface="Times New Roman"/>
                <a:cs typeface="Times New Roman"/>
              </a:rPr>
              <a:t>immobili,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e Giuda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preparava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imprimere il </a:t>
            </a:r>
            <a:r>
              <a:rPr sz="1200" spc="-5" dirty="0">
                <a:latin typeface="Times New Roman"/>
                <a:cs typeface="Times New Roman"/>
              </a:rPr>
              <a:t>bacio </a:t>
            </a:r>
            <a:r>
              <a:rPr sz="1200" dirty="0">
                <a:latin typeface="Times New Roman"/>
                <a:cs typeface="Times New Roman"/>
              </a:rPr>
              <a:t>traditore  sulla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fronte.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(1974.1) 183:3.3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aveva sperato, dopo aver condotto le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Getsemani, </a:t>
            </a:r>
            <a:r>
              <a:rPr sz="1200" dirty="0">
                <a:latin typeface="Times New Roman"/>
                <a:cs typeface="Times New Roman"/>
              </a:rPr>
              <a:t>di poter semplicemente </a:t>
            </a:r>
            <a:r>
              <a:rPr sz="1200" spc="-5" dirty="0">
                <a:latin typeface="Times New Roman"/>
                <a:cs typeface="Times New Roman"/>
              </a:rPr>
              <a:t>indicare Gesù </a:t>
            </a:r>
            <a:r>
              <a:rPr sz="1200" dirty="0">
                <a:latin typeface="Times New Roman"/>
                <a:cs typeface="Times New Roman"/>
              </a:rPr>
              <a:t>ai soldati o  </a:t>
            </a:r>
            <a:r>
              <a:rPr sz="1200" spc="-5" dirty="0">
                <a:latin typeface="Times New Roman"/>
                <a:cs typeface="Times New Roman"/>
              </a:rPr>
              <a:t>tutt’al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salutarlo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bacio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ritirarsi velocemente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scena. Giuda temeva </a:t>
            </a:r>
            <a:r>
              <a:rPr sz="1200" dirty="0">
                <a:latin typeface="Times New Roman"/>
                <a:cs typeface="Times New Roman"/>
              </a:rPr>
              <a:t>grandemente  </a:t>
            </a:r>
            <a:r>
              <a:rPr sz="1200" spc="-5" dirty="0">
                <a:latin typeface="Times New Roman"/>
                <a:cs typeface="Times New Roman"/>
              </a:rPr>
              <a:t>che gli apostoli fossero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concentrassero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attacco su </a:t>
            </a:r>
            <a:r>
              <a:rPr sz="1200" dirty="0">
                <a:latin typeface="Times New Roman"/>
                <a:cs typeface="Times New Roman"/>
              </a:rPr>
              <a:t>di lui per punirlo </a:t>
            </a:r>
            <a:r>
              <a:rPr sz="1200" spc="-5" dirty="0">
                <a:latin typeface="Times New Roman"/>
                <a:cs typeface="Times New Roman"/>
              </a:rPr>
              <a:t>d’aver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tradire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amato maestro.  Ma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l’accolse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traditore, egli fu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confuso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alcun </a:t>
            </a:r>
            <a:r>
              <a:rPr sz="1200" dirty="0">
                <a:latin typeface="Times New Roman"/>
                <a:cs typeface="Times New Roman"/>
              </a:rPr>
              <a:t>tentativo 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fuggire.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64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7493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(1974.2) 183:3.4 </a:t>
            </a:r>
            <a:r>
              <a:rPr sz="1200" spc="-5" dirty="0">
                <a:latin typeface="Times New Roman"/>
                <a:cs typeface="Times New Roman"/>
              </a:rPr>
              <a:t>Gesù fece </a:t>
            </a:r>
            <a:r>
              <a:rPr sz="1200" dirty="0">
                <a:latin typeface="Times New Roman"/>
                <a:cs typeface="Times New Roman"/>
              </a:rPr>
              <a:t>un ultimo sforzo </a:t>
            </a:r>
            <a:r>
              <a:rPr sz="1200" spc="-5" dirty="0">
                <a:latin typeface="Times New Roman"/>
                <a:cs typeface="Times New Roman"/>
              </a:rPr>
              <a:t>per evitare </a:t>
            </a:r>
            <a:r>
              <a:rPr sz="1200" dirty="0">
                <a:latin typeface="Times New Roman"/>
                <a:cs typeface="Times New Roman"/>
              </a:rPr>
              <a:t>a Giuda di </a:t>
            </a:r>
            <a:r>
              <a:rPr sz="1200" spc="-5" dirty="0">
                <a:latin typeface="Times New Roman"/>
                <a:cs typeface="Times New Roman"/>
              </a:rPr>
              <a:t>tradirlo </a:t>
            </a:r>
            <a:r>
              <a:rPr sz="1200" dirty="0">
                <a:latin typeface="Times New Roman"/>
                <a:cs typeface="Times New Roman"/>
              </a:rPr>
              <a:t>effettivamente;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raggiungesse, fece  qualche passo </a:t>
            </a:r>
            <a:r>
              <a:rPr sz="1200" dirty="0">
                <a:latin typeface="Times New Roman"/>
                <a:cs typeface="Times New Roman"/>
              </a:rPr>
              <a:t>di lato, e </a:t>
            </a:r>
            <a:r>
              <a:rPr sz="1200" spc="-5" dirty="0">
                <a:latin typeface="Times New Roman"/>
                <a:cs typeface="Times New Roman"/>
              </a:rPr>
              <a:t>rivolgendosi 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soldato sulla sinistra,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dei </a:t>
            </a:r>
            <a:r>
              <a:rPr sz="1200" dirty="0">
                <a:latin typeface="Times New Roman"/>
                <a:cs typeface="Times New Roman"/>
              </a:rPr>
              <a:t>Romani,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“Chi cerchi?”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capitano rispose:  </a:t>
            </a:r>
            <a:r>
              <a:rPr sz="1200" spc="-5" dirty="0">
                <a:latin typeface="Times New Roman"/>
                <a:cs typeface="Times New Roman"/>
              </a:rPr>
              <a:t>“Gesù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Nazaret.”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pose immediatamente </a:t>
            </a:r>
            <a:r>
              <a:rPr sz="1200" spc="-5" dirty="0">
                <a:latin typeface="Times New Roman"/>
                <a:cs typeface="Times New Roman"/>
              </a:rPr>
              <a:t>davanti all’ufficiale e, stando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serena </a:t>
            </a:r>
            <a:r>
              <a:rPr sz="1200" spc="-5" dirty="0">
                <a:latin typeface="Times New Roman"/>
                <a:cs typeface="Times New Roman"/>
              </a:rPr>
              <a:t>maestà del Dio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questa  creazione,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“Sono </a:t>
            </a:r>
            <a:r>
              <a:rPr sz="1200" dirty="0">
                <a:latin typeface="Times New Roman"/>
                <a:cs typeface="Times New Roman"/>
              </a:rPr>
              <a:t>io.”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 armato avevano sentito Gesù insegnare nel </a:t>
            </a:r>
            <a:r>
              <a:rPr sz="1200" dirty="0">
                <a:latin typeface="Times New Roman"/>
                <a:cs typeface="Times New Roman"/>
              </a:rPr>
              <a:t>Tempio, </a:t>
            </a:r>
            <a:r>
              <a:rPr sz="1200" spc="-5" dirty="0">
                <a:latin typeface="Times New Roman"/>
                <a:cs typeface="Times New Roman"/>
              </a:rPr>
              <a:t>altri avevano inteso parlare  delle sue potenti opere,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sentirono annunciare così coraggiosamente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identità, quelli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prime file  indietreggiarono </a:t>
            </a:r>
            <a:r>
              <a:rPr sz="1200" dirty="0">
                <a:latin typeface="Times New Roman"/>
                <a:cs typeface="Times New Roman"/>
              </a:rPr>
              <a:t>subito. </a:t>
            </a:r>
            <a:r>
              <a:rPr sz="1200" spc="-5" dirty="0">
                <a:latin typeface="Times New Roman"/>
                <a:cs typeface="Times New Roman"/>
              </a:rPr>
              <a:t>Essi furono sopraffatti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sorpresa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calmo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maestoso </a:t>
            </a:r>
            <a:r>
              <a:rPr sz="1200" dirty="0">
                <a:latin typeface="Times New Roman"/>
                <a:cs typeface="Times New Roman"/>
              </a:rPr>
              <a:t>annuncio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identità. Non  </a:t>
            </a:r>
            <a:r>
              <a:rPr sz="1200" spc="-5" dirty="0">
                <a:latin typeface="Times New Roman"/>
                <a:cs typeface="Times New Roman"/>
              </a:rPr>
              <a:t>c’era, dunque, alcun bisogno </a:t>
            </a:r>
            <a:r>
              <a:rPr sz="1200" dirty="0">
                <a:latin typeface="Times New Roman"/>
                <a:cs typeface="Times New Roman"/>
              </a:rPr>
              <a:t>che Giuda proseguisse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piano di tradimento.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coraggiosamente rivelato 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avrebbero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prenderlo senza l’assistenza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doveva fare </a:t>
            </a:r>
            <a:r>
              <a:rPr sz="1200" dirty="0">
                <a:latin typeface="Times New Roman"/>
                <a:cs typeface="Times New Roman"/>
              </a:rPr>
              <a:t>qualcosa per </a:t>
            </a:r>
            <a:r>
              <a:rPr sz="1200" spc="-5" dirty="0">
                <a:latin typeface="Times New Roman"/>
                <a:cs typeface="Times New Roman"/>
              </a:rPr>
              <a:t>giustificare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presenza con questa </a:t>
            </a:r>
            <a:r>
              <a:rPr sz="1200" dirty="0">
                <a:latin typeface="Times New Roman"/>
                <a:cs typeface="Times New Roman"/>
              </a:rPr>
              <a:t>truppa </a:t>
            </a:r>
            <a:r>
              <a:rPr sz="1200" spc="-5" dirty="0">
                <a:latin typeface="Times New Roman"/>
                <a:cs typeface="Times New Roman"/>
              </a:rPr>
              <a:t>armata, ed </a:t>
            </a:r>
            <a:r>
              <a:rPr sz="1200" dirty="0">
                <a:latin typeface="Times New Roman"/>
                <a:cs typeface="Times New Roman"/>
              </a:rPr>
              <a:t>inoltre voleva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una dimostrazione di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la sua parte </a:t>
            </a:r>
            <a:r>
              <a:rPr sz="1200" spc="-5" dirty="0">
                <a:latin typeface="Times New Roman"/>
                <a:cs typeface="Times New Roman"/>
              </a:rPr>
              <a:t>dell’accordo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tradimento  fatto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degli </a:t>
            </a:r>
            <a:r>
              <a:rPr sz="1200" dirty="0">
                <a:latin typeface="Times New Roman"/>
                <a:cs typeface="Times New Roman"/>
              </a:rPr>
              <a:t>Ebrei, al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grosse ricompense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onori di </a:t>
            </a:r>
            <a:r>
              <a:rPr sz="1200" spc="-5" dirty="0">
                <a:latin typeface="Times New Roman"/>
                <a:cs typeface="Times New Roman"/>
              </a:rPr>
              <a:t>cui sperava essere colmato </a:t>
            </a:r>
            <a:r>
              <a:rPr sz="1200" dirty="0">
                <a:latin typeface="Times New Roman"/>
                <a:cs typeface="Times New Roman"/>
              </a:rPr>
              <a:t>a compenso </a:t>
            </a:r>
            <a:r>
              <a:rPr sz="1200" spc="-5" dirty="0">
                <a:latin typeface="Times New Roman"/>
                <a:cs typeface="Times New Roman"/>
              </a:rPr>
              <a:t>della  sua promessa </a:t>
            </a:r>
            <a:r>
              <a:rPr sz="1200" dirty="0">
                <a:latin typeface="Times New Roman"/>
                <a:cs typeface="Times New Roman"/>
              </a:rPr>
              <a:t>di consegnare </a:t>
            </a:r>
            <a:r>
              <a:rPr sz="1200" spc="-5" dirty="0">
                <a:latin typeface="Times New Roman"/>
                <a:cs typeface="Times New Roman"/>
              </a:rPr>
              <a:t>Gesù nelle </a:t>
            </a:r>
            <a:r>
              <a:rPr sz="1200" dirty="0">
                <a:latin typeface="Times New Roman"/>
                <a:cs typeface="Times New Roman"/>
              </a:rPr>
              <a:t>loro 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(1974.3) 183:3.5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si riprendevano </a:t>
            </a:r>
            <a:r>
              <a:rPr sz="1200" dirty="0">
                <a:latin typeface="Times New Roman"/>
                <a:cs typeface="Times New Roman"/>
              </a:rPr>
              <a:t>dalla loro iniziale </a:t>
            </a:r>
            <a:r>
              <a:rPr sz="1200" spc="-5" dirty="0">
                <a:latin typeface="Times New Roman"/>
                <a:cs typeface="Times New Roman"/>
              </a:rPr>
              <a:t>esitazione alla </a:t>
            </a:r>
            <a:r>
              <a:rPr sz="1200" dirty="0">
                <a:latin typeface="Times New Roman"/>
                <a:cs typeface="Times New Roman"/>
              </a:rPr>
              <a:t>vista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suono </a:t>
            </a:r>
            <a:r>
              <a:rPr sz="1200" spc="-5" dirty="0">
                <a:latin typeface="Times New Roman"/>
                <a:cs typeface="Times New Roman"/>
              </a:rPr>
              <a:t>della sua voce straordinaria,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gli apostoli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discepoli si avvicinavano, </a:t>
            </a:r>
            <a:r>
              <a:rPr sz="1200" dirty="0">
                <a:latin typeface="Times New Roman"/>
                <a:cs typeface="Times New Roman"/>
              </a:rPr>
              <a:t>Giuda avanzò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e, dandogli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bacio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fronte, disse: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“Salve,</a:t>
            </a:r>
            <a:endParaRPr sz="1200">
              <a:latin typeface="Times New Roman"/>
              <a:cs typeface="Times New Roman"/>
            </a:endParaRPr>
          </a:p>
          <a:p>
            <a:pPr marL="63500" marR="1460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Maestro.”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Giuda abbracciò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suo Maestro, Gesù disse: “Amico,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basta fare questo! </a:t>
            </a:r>
            <a:r>
              <a:rPr sz="1200" spc="5" dirty="0">
                <a:latin typeface="Times New Roman"/>
                <a:cs typeface="Times New Roman"/>
              </a:rPr>
              <a:t>Vuoi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tradire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bacio?”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366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(1974.4) 183:3.6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e i </a:t>
            </a:r>
            <a:r>
              <a:rPr sz="1200" spc="-5" dirty="0">
                <a:latin typeface="Times New Roman"/>
                <a:cs typeface="Times New Roman"/>
              </a:rPr>
              <a:t>discepoli erano </a:t>
            </a:r>
            <a:r>
              <a:rPr sz="1200" dirty="0">
                <a:latin typeface="Times New Roman"/>
                <a:cs typeface="Times New Roman"/>
              </a:rPr>
              <a:t>letteralmente </a:t>
            </a:r>
            <a:r>
              <a:rPr sz="1200" spc="-5" dirty="0">
                <a:latin typeface="Times New Roman"/>
                <a:cs typeface="Times New Roman"/>
              </a:rPr>
              <a:t>sbalorditi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vedevano. Per </a:t>
            </a:r>
            <a:r>
              <a:rPr sz="1200" dirty="0">
                <a:latin typeface="Times New Roman"/>
                <a:cs typeface="Times New Roman"/>
              </a:rPr>
              <a:t>un istante </a:t>
            </a:r>
            <a:r>
              <a:rPr sz="1200" spc="-5" dirty="0">
                <a:latin typeface="Times New Roman"/>
                <a:cs typeface="Times New Roman"/>
              </a:rPr>
              <a:t>nessuno si mosse. Poi Gesù,  liberandosi dall’abbraccio traditore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avanzò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e i soldati 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di nuovo: </a:t>
            </a:r>
            <a:r>
              <a:rPr sz="1200" spc="-5" dirty="0">
                <a:latin typeface="Times New Roman"/>
                <a:cs typeface="Times New Roman"/>
              </a:rPr>
              <a:t>“Chi </a:t>
            </a:r>
            <a:r>
              <a:rPr sz="1200" dirty="0">
                <a:latin typeface="Times New Roman"/>
                <a:cs typeface="Times New Roman"/>
              </a:rPr>
              <a:t>cercate?” E di </a:t>
            </a:r>
            <a:r>
              <a:rPr sz="1200" spc="5" dirty="0">
                <a:latin typeface="Times New Roman"/>
                <a:cs typeface="Times New Roman"/>
              </a:rPr>
              <a:t>nuovo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capitano disse: “Gesù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Nazaret.” </a:t>
            </a:r>
            <a:r>
              <a:rPr sz="1200" dirty="0">
                <a:latin typeface="Times New Roman"/>
                <a:cs typeface="Times New Roman"/>
              </a:rPr>
              <a:t>E di nuovo Gesù rispose: </a:t>
            </a:r>
            <a:r>
              <a:rPr sz="1200" spc="-5" dirty="0">
                <a:latin typeface="Times New Roman"/>
                <a:cs typeface="Times New Roman"/>
              </a:rPr>
              <a:t>“Ti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io. Se dunque </a:t>
            </a:r>
            <a:r>
              <a:rPr sz="1200" spc="-5" dirty="0">
                <a:latin typeface="Times New Roman"/>
                <a:cs typeface="Times New Roman"/>
              </a:rPr>
              <a:t>cerchi me, lascia che questi altri  vadano 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strada.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pronto 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seguirti.”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784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(1974.5) 183:3.7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pronto 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guardie,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capitano dei soldati </a:t>
            </a:r>
            <a:r>
              <a:rPr sz="1200" dirty="0">
                <a:latin typeface="Times New Roman"/>
                <a:cs typeface="Times New Roman"/>
              </a:rPr>
              <a:t>era pienamente disposto a </a:t>
            </a:r>
            <a:r>
              <a:rPr sz="1200" spc="-5" dirty="0">
                <a:latin typeface="Times New Roman"/>
                <a:cs typeface="Times New Roman"/>
              </a:rPr>
              <a:t>permettere  ai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loro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in pace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strada. Ma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essi avessero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ripartire,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stava 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aspettando gli </a:t>
            </a:r>
            <a:r>
              <a:rPr sz="1200" dirty="0">
                <a:latin typeface="Times New Roman"/>
                <a:cs typeface="Times New Roman"/>
              </a:rPr>
              <a:t>ordini del </a:t>
            </a:r>
            <a:r>
              <a:rPr sz="1200" spc="-5" dirty="0">
                <a:latin typeface="Times New Roman"/>
                <a:cs typeface="Times New Roman"/>
              </a:rPr>
              <a:t>capitano, </a:t>
            </a:r>
            <a:r>
              <a:rPr sz="1200" dirty="0">
                <a:latin typeface="Times New Roman"/>
                <a:cs typeface="Times New Roman"/>
              </a:rPr>
              <a:t>un certo Malchus, la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del corpo </a:t>
            </a:r>
            <a:r>
              <a:rPr sz="1200" spc="-5" dirty="0">
                <a:latin typeface="Times New Roman"/>
                <a:cs typeface="Times New Roman"/>
              </a:rPr>
              <a:t>siriana del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sacerdote, avanzò verso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preparò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legargli </a:t>
            </a:r>
            <a:r>
              <a:rPr sz="1200" dirty="0">
                <a:latin typeface="Times New Roman"/>
                <a:cs typeface="Times New Roman"/>
              </a:rPr>
              <a:t>le mani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schiena, </a:t>
            </a:r>
            <a:r>
              <a:rPr sz="1200" dirty="0">
                <a:latin typeface="Times New Roman"/>
                <a:cs typeface="Times New Roman"/>
              </a:rPr>
              <a:t>benché il </a:t>
            </a:r>
            <a:r>
              <a:rPr sz="1200" spc="-5" dirty="0">
                <a:latin typeface="Times New Roman"/>
                <a:cs typeface="Times New Roman"/>
              </a:rPr>
              <a:t>capitano romano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ordinato che Gesù fosse legato </a:t>
            </a:r>
            <a:r>
              <a:rPr sz="1200" dirty="0">
                <a:latin typeface="Times New Roman"/>
                <a:cs typeface="Times New Roman"/>
              </a:rPr>
              <a:t>in tal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  <a:p>
            <a:pPr marL="63500" marR="160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Pietro e i </a:t>
            </a:r>
            <a:r>
              <a:rPr sz="1200" spc="-5" dirty="0">
                <a:latin typeface="Times New Roman"/>
                <a:cs typeface="Times New Roman"/>
              </a:rPr>
              <a:t>suoi associati videro </a:t>
            </a:r>
            <a:r>
              <a:rPr sz="1200" dirty="0">
                <a:latin typeface="Times New Roman"/>
                <a:cs typeface="Times New Roman"/>
              </a:rPr>
              <a:t>il loro Maestro sottoposto a </a:t>
            </a:r>
            <a:r>
              <a:rPr sz="1200" spc="-5" dirty="0">
                <a:latin typeface="Times New Roman"/>
                <a:cs typeface="Times New Roman"/>
              </a:rPr>
              <a:t>questo affronto,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trattenersi.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trasse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spada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precipitò avanti </a:t>
            </a:r>
            <a:r>
              <a:rPr sz="1200" spc="-5" dirty="0">
                <a:latin typeface="Times New Roman"/>
                <a:cs typeface="Times New Roman"/>
              </a:rPr>
              <a:t>con gli altri </a:t>
            </a:r>
            <a:r>
              <a:rPr sz="1200" dirty="0">
                <a:latin typeface="Times New Roman"/>
                <a:cs typeface="Times New Roman"/>
              </a:rPr>
              <a:t>per colpire </a:t>
            </a:r>
            <a:r>
              <a:rPr sz="1200" spc="-5" dirty="0">
                <a:latin typeface="Times New Roman"/>
                <a:cs typeface="Times New Roman"/>
              </a:rPr>
              <a:t>Malchus. Ma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potessero accorrere </a:t>
            </a:r>
            <a:r>
              <a:rPr sz="1200" dirty="0">
                <a:latin typeface="Times New Roman"/>
                <a:cs typeface="Times New Roman"/>
              </a:rPr>
              <a:t>in difesa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servo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12255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sacerdote, Gesù </a:t>
            </a:r>
            <a:r>
              <a:rPr sz="1200" dirty="0">
                <a:latin typeface="Times New Roman"/>
                <a:cs typeface="Times New Roman"/>
              </a:rPr>
              <a:t>alzò una mano </a:t>
            </a:r>
            <a:r>
              <a:rPr sz="1200" spc="-5" dirty="0">
                <a:latin typeface="Times New Roman"/>
                <a:cs typeface="Times New Roman"/>
              </a:rPr>
              <a:t>verso Pietro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10" dirty="0">
                <a:latin typeface="Times New Roman"/>
                <a:cs typeface="Times New Roman"/>
              </a:rPr>
              <a:t>gesto </a:t>
            </a:r>
            <a:r>
              <a:rPr sz="1200" spc="-5" dirty="0">
                <a:latin typeface="Times New Roman"/>
                <a:cs typeface="Times New Roman"/>
              </a:rPr>
              <a:t>d’interdizione,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parlandogli aspramente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“Pietro, rinfodera </a:t>
            </a:r>
            <a:r>
              <a:rPr sz="1200" dirty="0">
                <a:latin typeface="Times New Roman"/>
                <a:cs typeface="Times New Roman"/>
              </a:rPr>
              <a:t>la  tua </a:t>
            </a:r>
            <a:r>
              <a:rPr sz="1200" spc="-5" dirty="0">
                <a:latin typeface="Times New Roman"/>
                <a:cs typeface="Times New Roman"/>
              </a:rPr>
              <a:t>spada. Coloro che </a:t>
            </a:r>
            <a:r>
              <a:rPr sz="1200" dirty="0">
                <a:latin typeface="Times New Roman"/>
                <a:cs typeface="Times New Roman"/>
              </a:rPr>
              <a:t>prendono la </a:t>
            </a:r>
            <a:r>
              <a:rPr sz="1200" spc="-5" dirty="0">
                <a:latin typeface="Times New Roman"/>
                <a:cs typeface="Times New Roman"/>
              </a:rPr>
              <a:t>spada </a:t>
            </a:r>
            <a:r>
              <a:rPr sz="1200" dirty="0">
                <a:latin typeface="Times New Roman"/>
                <a:cs typeface="Times New Roman"/>
              </a:rPr>
              <a:t>moriranno di </a:t>
            </a:r>
            <a:r>
              <a:rPr sz="1200" spc="-5" dirty="0">
                <a:latin typeface="Times New Roman"/>
                <a:cs typeface="Times New Roman"/>
              </a:rPr>
              <a:t>spada. </a:t>
            </a:r>
            <a:r>
              <a:rPr sz="1200" dirty="0">
                <a:latin typeface="Times New Roman"/>
                <a:cs typeface="Times New Roman"/>
              </a:rPr>
              <a:t>Non comprendi che è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beva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coppa?</a:t>
            </a:r>
            <a:endParaRPr sz="1200">
              <a:latin typeface="Times New Roman"/>
              <a:cs typeface="Times New Roman"/>
            </a:endParaRPr>
          </a:p>
          <a:p>
            <a:pPr marL="63500" marR="73025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Non sai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anche ora potrei comandare più di dodici </a:t>
            </a:r>
            <a:r>
              <a:rPr sz="1200" spc="-5" dirty="0">
                <a:latin typeface="Times New Roman"/>
                <a:cs typeface="Times New Roman"/>
              </a:rPr>
              <a:t>legioni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loro associati,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libererebbero dalle </a:t>
            </a:r>
            <a:r>
              <a:rPr sz="1200" dirty="0">
                <a:latin typeface="Times New Roman"/>
                <a:cs typeface="Times New Roman"/>
              </a:rPr>
              <a:t>mani  di questi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uomini?”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(1975.1) 183:3.8 </a:t>
            </a:r>
            <a:r>
              <a:rPr sz="1200" spc="-5" dirty="0">
                <a:latin typeface="Times New Roman"/>
                <a:cs typeface="Times New Roman"/>
              </a:rPr>
              <a:t>Benché Gesù avesse </a:t>
            </a:r>
            <a:r>
              <a:rPr sz="1200" dirty="0">
                <a:latin typeface="Times New Roman"/>
                <a:cs typeface="Times New Roman"/>
              </a:rPr>
              <a:t>posto fine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dimostrazione di </a:t>
            </a:r>
            <a:r>
              <a:rPr sz="1200" spc="-5" dirty="0">
                <a:latin typeface="Times New Roman"/>
                <a:cs typeface="Times New Roman"/>
              </a:rPr>
              <a:t>resistenza fisica </a:t>
            </a:r>
            <a:r>
              <a:rPr sz="1200" dirty="0">
                <a:latin typeface="Times New Roman"/>
                <a:cs typeface="Times New Roman"/>
              </a:rPr>
              <a:t>da parte dei suoi </a:t>
            </a:r>
            <a:r>
              <a:rPr sz="1200" spc="-5" dirty="0">
                <a:latin typeface="Times New Roman"/>
                <a:cs typeface="Times New Roman"/>
              </a:rPr>
              <a:t>discepoli, ciò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63500" marR="17462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suscitare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capitano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ora, con </a:t>
            </a:r>
            <a:r>
              <a:rPr sz="1200" dirty="0">
                <a:latin typeface="Times New Roman"/>
                <a:cs typeface="Times New Roman"/>
              </a:rPr>
              <a:t>l’aiuto dei </a:t>
            </a:r>
            <a:r>
              <a:rPr sz="1200" spc="-5" dirty="0">
                <a:latin typeface="Times New Roman"/>
                <a:cs typeface="Times New Roman"/>
              </a:rPr>
              <a:t>suoi soldati, mise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forti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1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lo  </a:t>
            </a:r>
            <a:r>
              <a:rPr sz="1200" spc="-5" dirty="0">
                <a:latin typeface="Times New Roman"/>
                <a:cs typeface="Times New Roman"/>
              </a:rPr>
              <a:t>legò rapidamente.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essi gli legavano </a:t>
            </a:r>
            <a:r>
              <a:rPr sz="1200" dirty="0">
                <a:latin typeface="Times New Roman"/>
                <a:cs typeface="Times New Roman"/>
              </a:rPr>
              <a:t>le mani con </a:t>
            </a:r>
            <a:r>
              <a:rPr sz="1200" spc="-5" dirty="0">
                <a:latin typeface="Times New Roman"/>
                <a:cs typeface="Times New Roman"/>
              </a:rPr>
              <a:t>delle robuste corde, Gesù disse loro: </a:t>
            </a:r>
            <a:r>
              <a:rPr sz="1200" dirty="0">
                <a:latin typeface="Times New Roman"/>
                <a:cs typeface="Times New Roman"/>
              </a:rPr>
              <a:t>“Perché uscite contro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me con  spade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bastoni </a:t>
            </a:r>
            <a:r>
              <a:rPr sz="1200" spc="-5" dirty="0">
                <a:latin typeface="Times New Roman"/>
                <a:cs typeface="Times New Roman"/>
              </a:rPr>
              <a:t>come se doveste </a:t>
            </a:r>
            <a:r>
              <a:rPr sz="1200" dirty="0">
                <a:latin typeface="Times New Roman"/>
                <a:cs typeface="Times New Roman"/>
              </a:rPr>
              <a:t>prendere un </a:t>
            </a:r>
            <a:r>
              <a:rPr sz="1200" spc="-5" dirty="0">
                <a:latin typeface="Times New Roman"/>
                <a:cs typeface="Times New Roman"/>
              </a:rPr>
              <a:t>ladro?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con voi </a:t>
            </a:r>
            <a:r>
              <a:rPr sz="1200" spc="-5" dirty="0">
                <a:latin typeface="Times New Roman"/>
                <a:cs typeface="Times New Roman"/>
              </a:rPr>
              <a:t>nel Tempio, insegnando pubblicamente al  </a:t>
            </a:r>
            <a:r>
              <a:rPr sz="1200" dirty="0">
                <a:latin typeface="Times New Roman"/>
                <a:cs typeface="Times New Roman"/>
              </a:rPr>
              <a:t>popolo e non </a:t>
            </a:r>
            <a:r>
              <a:rPr sz="1200" spc="-5" dirty="0">
                <a:latin typeface="Times New Roman"/>
                <a:cs typeface="Times New Roman"/>
              </a:rPr>
              <a:t>avete fatto alcun tentativo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prendermi.”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9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(1975.2) 183:3.9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legato,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capitano, </a:t>
            </a:r>
            <a:r>
              <a:rPr sz="1200" dirty="0">
                <a:latin typeface="Times New Roman"/>
                <a:cs typeface="Times New Roman"/>
              </a:rPr>
              <a:t>temendo che i </a:t>
            </a:r>
            <a:r>
              <a:rPr sz="1200" spc="-5" dirty="0">
                <a:latin typeface="Times New Roman"/>
                <a:cs typeface="Times New Roman"/>
              </a:rPr>
              <a:t>discepoli del Maestro </a:t>
            </a:r>
            <a:r>
              <a:rPr sz="1200" dirty="0">
                <a:latin typeface="Times New Roman"/>
                <a:cs typeface="Times New Roman"/>
              </a:rPr>
              <a:t>tentassero di </a:t>
            </a:r>
            <a:r>
              <a:rPr sz="1200" spc="-5" dirty="0">
                <a:latin typeface="Times New Roman"/>
                <a:cs typeface="Times New Roman"/>
              </a:rPr>
              <a:t>liberarlo, </a:t>
            </a:r>
            <a:r>
              <a:rPr sz="1200" dirty="0">
                <a:latin typeface="Times New Roman"/>
                <a:cs typeface="Times New Roman"/>
              </a:rPr>
              <a:t>diede ordine </a:t>
            </a:r>
            <a:r>
              <a:rPr sz="1200" spc="-5" dirty="0">
                <a:latin typeface="Times New Roman"/>
                <a:cs typeface="Times New Roman"/>
              </a:rPr>
              <a:t>che fossero  arrestati;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rapidi perché, avendo </a:t>
            </a:r>
            <a:r>
              <a:rPr sz="1200" dirty="0">
                <a:latin typeface="Times New Roman"/>
                <a:cs typeface="Times New Roman"/>
              </a:rPr>
              <a:t>sentito gli ordini </a:t>
            </a:r>
            <a:r>
              <a:rPr sz="1200" spc="-5" dirty="0">
                <a:latin typeface="Times New Roman"/>
                <a:cs typeface="Times New Roman"/>
              </a:rPr>
              <a:t>del capitano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arrestarli, </a:t>
            </a:r>
            <a:r>
              <a:rPr sz="1200" dirty="0">
                <a:latin typeface="Times New Roman"/>
                <a:cs typeface="Times New Roman"/>
              </a:rPr>
              <a:t>i discepoli di </a:t>
            </a:r>
            <a:r>
              <a:rPr sz="1200" spc="-5" dirty="0">
                <a:latin typeface="Times New Roman"/>
                <a:cs typeface="Times New Roman"/>
              </a:rPr>
              <a:t>Gesù  fuggirono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forra. Per </a:t>
            </a:r>
            <a:r>
              <a:rPr sz="1200" dirty="0">
                <a:latin typeface="Times New Roman"/>
                <a:cs typeface="Times New Roman"/>
              </a:rPr>
              <a:t>tutto questo tempo </a:t>
            </a:r>
            <a:r>
              <a:rPr sz="1200" spc="-5" dirty="0">
                <a:latin typeface="Times New Roman"/>
                <a:cs typeface="Times New Roman"/>
              </a:rPr>
              <a:t>Giovanni Marco era </a:t>
            </a:r>
            <a:r>
              <a:rPr sz="1200" dirty="0">
                <a:latin typeface="Times New Roman"/>
                <a:cs typeface="Times New Roman"/>
              </a:rPr>
              <a:t>rimasto </a:t>
            </a:r>
            <a:r>
              <a:rPr sz="1200" spc="-5" dirty="0">
                <a:latin typeface="Times New Roman"/>
                <a:cs typeface="Times New Roman"/>
              </a:rPr>
              <a:t>rinchiuso nella </a:t>
            </a:r>
            <a:r>
              <a:rPr sz="1200" dirty="0">
                <a:latin typeface="Times New Roman"/>
                <a:cs typeface="Times New Roman"/>
              </a:rPr>
              <a:t>vicina </a:t>
            </a:r>
            <a:r>
              <a:rPr sz="1200" spc="-5" dirty="0">
                <a:latin typeface="Times New Roman"/>
                <a:cs typeface="Times New Roman"/>
              </a:rPr>
              <a:t>baracca. 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 ripartirono per Gerusalemme con Gesù, Giovanni Marco </a:t>
            </a:r>
            <a:r>
              <a:rPr sz="1200" dirty="0">
                <a:latin typeface="Times New Roman"/>
                <a:cs typeface="Times New Roman"/>
              </a:rPr>
              <a:t>tentò di uscire </a:t>
            </a:r>
            <a:r>
              <a:rPr sz="1200" spc="-5" dirty="0">
                <a:latin typeface="Times New Roman"/>
                <a:cs typeface="Times New Roman"/>
              </a:rPr>
              <a:t>furtivamente dalla baracca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gli </a:t>
            </a:r>
            <a:r>
              <a:rPr sz="1200" dirty="0">
                <a:latin typeface="Times New Roman"/>
                <a:cs typeface="Times New Roman"/>
              </a:rPr>
              <a:t>apostoli e i  </a:t>
            </a:r>
            <a:r>
              <a:rPr sz="1200" spc="-5" dirty="0">
                <a:latin typeface="Times New Roman"/>
                <a:cs typeface="Times New Roman"/>
              </a:rPr>
              <a:t>discepoli che stavano fuggendo; </a:t>
            </a:r>
            <a:r>
              <a:rPr sz="1200" dirty="0">
                <a:latin typeface="Times New Roman"/>
                <a:cs typeface="Times New Roman"/>
              </a:rPr>
              <a:t>ma proprio mentre </a:t>
            </a:r>
            <a:r>
              <a:rPr sz="1200" spc="-5" dirty="0">
                <a:latin typeface="Times New Roman"/>
                <a:cs typeface="Times New Roman"/>
              </a:rPr>
              <a:t>usciva,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soldati che tornavano </a:t>
            </a:r>
            <a:r>
              <a:rPr sz="1200" dirty="0">
                <a:latin typeface="Times New Roman"/>
                <a:cs typeface="Times New Roman"/>
              </a:rPr>
              <a:t>dall’aver </a:t>
            </a:r>
            <a:r>
              <a:rPr sz="1200" spc="-5" dirty="0">
                <a:latin typeface="Times New Roman"/>
                <a:cs typeface="Times New Roman"/>
              </a:rPr>
              <a:t>inseguito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in  fuga stava passando vicino, e </a:t>
            </a:r>
            <a:r>
              <a:rPr sz="1200" spc="-5" dirty="0">
                <a:latin typeface="Times New Roman"/>
                <a:cs typeface="Times New Roman"/>
              </a:rPr>
              <a:t>vedendo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giovane nella sua </a:t>
            </a:r>
            <a:r>
              <a:rPr sz="1200" dirty="0">
                <a:latin typeface="Times New Roman"/>
                <a:cs typeface="Times New Roman"/>
              </a:rPr>
              <a:t>tunica di lino,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diede la </a:t>
            </a:r>
            <a:r>
              <a:rPr sz="1200" spc="-5" dirty="0">
                <a:latin typeface="Times New Roman"/>
                <a:cs typeface="Times New Roman"/>
              </a:rPr>
              <a:t>caccia, riuscendo quasi </a:t>
            </a:r>
            <a:r>
              <a:rPr sz="1200" dirty="0">
                <a:latin typeface="Times New Roman"/>
                <a:cs typeface="Times New Roman"/>
              </a:rPr>
              <a:t>a prenderlo.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01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effetti,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soldato arrivò </a:t>
            </a:r>
            <a:r>
              <a:rPr sz="1200" dirty="0">
                <a:latin typeface="Times New Roman"/>
                <a:cs typeface="Times New Roman"/>
              </a:rPr>
              <a:t>abbastanza vicino a Giovanni da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la sua tunica, ma il </a:t>
            </a:r>
            <a:r>
              <a:rPr sz="1200" spc="-5" dirty="0">
                <a:latin typeface="Times New Roman"/>
                <a:cs typeface="Times New Roman"/>
              </a:rPr>
              <a:t>giovane si liberò della </a:t>
            </a:r>
            <a:r>
              <a:rPr sz="1200" dirty="0">
                <a:latin typeface="Times New Roman"/>
                <a:cs typeface="Times New Roman"/>
              </a:rPr>
              <a:t>veste, </a:t>
            </a:r>
            <a:r>
              <a:rPr sz="1200" spc="-5" dirty="0">
                <a:latin typeface="Times New Roman"/>
                <a:cs typeface="Times New Roman"/>
              </a:rPr>
              <a:t>fuggendo </a:t>
            </a:r>
            <a:r>
              <a:rPr sz="1200" dirty="0">
                <a:latin typeface="Times New Roman"/>
                <a:cs typeface="Times New Roman"/>
              </a:rPr>
              <a:t>nudo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soldato teneva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tunica </a:t>
            </a:r>
            <a:r>
              <a:rPr sz="1200" dirty="0">
                <a:latin typeface="Times New Roman"/>
                <a:cs typeface="Times New Roman"/>
              </a:rPr>
              <a:t>vuota. </a:t>
            </a:r>
            <a:r>
              <a:rPr sz="1200" spc="-5" dirty="0">
                <a:latin typeface="Times New Roman"/>
                <a:cs typeface="Times New Roman"/>
              </a:rPr>
              <a:t>Giovanni Marco si recò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sulla pista </a:t>
            </a:r>
            <a:r>
              <a:rPr sz="1200" spc="-5" dirty="0">
                <a:latin typeface="Times New Roman"/>
                <a:cs typeface="Times New Roman"/>
              </a:rPr>
              <a:t>superiore.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ebbe raccontato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Davide ciò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successo, </a:t>
            </a:r>
            <a:r>
              <a:rPr sz="1200" dirty="0">
                <a:latin typeface="Times New Roman"/>
                <a:cs typeface="Times New Roman"/>
              </a:rPr>
              <a:t>ritornarono </a:t>
            </a:r>
            <a:r>
              <a:rPr sz="1200" spc="-5" dirty="0">
                <a:latin typeface="Times New Roman"/>
                <a:cs typeface="Times New Roman"/>
              </a:rPr>
              <a:t>entrambi velocemente alle </a:t>
            </a:r>
            <a:r>
              <a:rPr sz="1200" dirty="0">
                <a:latin typeface="Times New Roman"/>
                <a:cs typeface="Times New Roman"/>
              </a:rPr>
              <a:t>tende degli apostoli che </a:t>
            </a:r>
            <a:r>
              <a:rPr sz="1200" spc="-5" dirty="0">
                <a:latin typeface="Times New Roman"/>
                <a:cs typeface="Times New Roman"/>
              </a:rPr>
              <a:t>dormivano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informarono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del tradimento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dell’arresto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(1975.3) 183:3.10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apostoli stavano per essere svegliati,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fuggiti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forra </a:t>
            </a:r>
            <a:r>
              <a:rPr sz="1200" dirty="0">
                <a:latin typeface="Times New Roman"/>
                <a:cs typeface="Times New Roman"/>
              </a:rPr>
              <a:t>stavano tornando,  e </a:t>
            </a:r>
            <a:r>
              <a:rPr sz="1200" spc="-5" dirty="0">
                <a:latin typeface="Times New Roman"/>
                <a:cs typeface="Times New Roman"/>
              </a:rPr>
              <a:t>si radunarono </a:t>
            </a:r>
            <a:r>
              <a:rPr sz="1200" dirty="0">
                <a:latin typeface="Times New Roman"/>
                <a:cs typeface="Times New Roman"/>
              </a:rPr>
              <a:t>tutti vicino </a:t>
            </a:r>
            <a:r>
              <a:rPr sz="1200" spc="-5" dirty="0">
                <a:latin typeface="Times New Roman"/>
                <a:cs typeface="Times New Roman"/>
              </a:rPr>
              <a:t>al frantoio per </a:t>
            </a:r>
            <a:r>
              <a:rPr sz="1200" dirty="0">
                <a:latin typeface="Times New Roman"/>
                <a:cs typeface="Times New Roman"/>
              </a:rPr>
              <a:t>discutere </a:t>
            </a:r>
            <a:r>
              <a:rPr sz="1200" spc="-5" dirty="0">
                <a:latin typeface="Times New Roman"/>
                <a:cs typeface="Times New Roman"/>
              </a:rPr>
              <a:t>su che cosa si dovesse fare. Nel frattempo </a:t>
            </a:r>
            <a:r>
              <a:rPr sz="1200" dirty="0">
                <a:latin typeface="Times New Roman"/>
                <a:cs typeface="Times New Roman"/>
              </a:rPr>
              <a:t>Simon Pietro 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Zebedeo, 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nascosti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olivi, </a:t>
            </a:r>
            <a:r>
              <a:rPr sz="1200" spc="-5" dirty="0">
                <a:latin typeface="Times New Roman"/>
                <a:cs typeface="Times New Roman"/>
              </a:rPr>
              <a:t>erano già </a:t>
            </a:r>
            <a:r>
              <a:rPr sz="1200" dirty="0">
                <a:latin typeface="Times New Roman"/>
                <a:cs typeface="Times New Roman"/>
              </a:rPr>
              <a:t>partiti </a:t>
            </a:r>
            <a:r>
              <a:rPr sz="1200" spc="-5" dirty="0">
                <a:latin typeface="Times New Roman"/>
                <a:cs typeface="Times New Roman"/>
              </a:rPr>
              <a:t>per 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soldati,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e servi che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ora conducendo </a:t>
            </a:r>
            <a:r>
              <a:rPr sz="1200" spc="-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come avrebbero condotto </a:t>
            </a:r>
            <a:r>
              <a:rPr sz="1200" dirty="0">
                <a:latin typeface="Times New Roman"/>
                <a:cs typeface="Times New Roman"/>
              </a:rPr>
              <a:t>un criminale </a:t>
            </a:r>
            <a:r>
              <a:rPr sz="1200" spc="-5" dirty="0">
                <a:latin typeface="Times New Roman"/>
                <a:cs typeface="Times New Roman"/>
              </a:rPr>
              <a:t>inveterato.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marmaglia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vicino, e Pietro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lontano.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fuggito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grinfie del </a:t>
            </a:r>
            <a:r>
              <a:rPr sz="1200" dirty="0">
                <a:latin typeface="Times New Roman"/>
                <a:cs typeface="Times New Roman"/>
              </a:rPr>
              <a:t>soldato,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coperto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mantello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nella  tenda di Simon Pietro e di Giovanni </a:t>
            </a:r>
            <a:r>
              <a:rPr sz="1200" spc="-5" dirty="0">
                <a:latin typeface="Times New Roman"/>
                <a:cs typeface="Times New Roman"/>
              </a:rPr>
              <a:t>Zebedeo. Egli </a:t>
            </a:r>
            <a:r>
              <a:rPr sz="1200" dirty="0">
                <a:latin typeface="Times New Roman"/>
                <a:cs typeface="Times New Roman"/>
              </a:rPr>
              <a:t>sospettava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stessero andando </a:t>
            </a:r>
            <a:r>
              <a:rPr sz="1200" dirty="0">
                <a:latin typeface="Times New Roman"/>
                <a:cs typeface="Times New Roman"/>
              </a:rPr>
              <a:t>a portare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Anna,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emerito; così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giro attraverso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oliveti ed arrivò </a:t>
            </a:r>
            <a:r>
              <a:rPr sz="1200" dirty="0">
                <a:latin typeface="Times New Roman"/>
                <a:cs typeface="Times New Roman"/>
              </a:rPr>
              <a:t>là prima </a:t>
            </a:r>
            <a:r>
              <a:rPr sz="1200" spc="-5" dirty="0">
                <a:latin typeface="Times New Roman"/>
                <a:cs typeface="Times New Roman"/>
              </a:rPr>
              <a:t>del gruppo, nascondendosi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d’entrata del </a:t>
            </a:r>
            <a:r>
              <a:rPr sz="1200" dirty="0">
                <a:latin typeface="Times New Roman"/>
                <a:cs typeface="Times New Roman"/>
              </a:rPr>
              <a:t>palazzo </a:t>
            </a:r>
            <a:r>
              <a:rPr sz="1200" spc="-5" dirty="0">
                <a:latin typeface="Times New Roman"/>
                <a:cs typeface="Times New Roman"/>
              </a:rPr>
              <a:t>del sommo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sacerdote.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discussione presso il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frantoio</a:t>
            </a:r>
            <a:endParaRPr sz="1600">
              <a:latin typeface="Times New Roman"/>
              <a:cs typeface="Times New Roman"/>
            </a:endParaRPr>
          </a:p>
          <a:p>
            <a:pPr marL="76200" marR="18923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(1975.4) 183:4.1 </a:t>
            </a:r>
            <a:r>
              <a:rPr sz="1200" spc="-5" dirty="0">
                <a:latin typeface="Times New Roman"/>
                <a:cs typeface="Times New Roman"/>
              </a:rPr>
              <a:t>Giacomo Zebedeo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Simon Pietro e da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Giovanni, cosicché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unì ora </a:t>
            </a:r>
            <a:r>
              <a:rPr sz="1200" spc="-5" dirty="0">
                <a:latin typeface="Times New Roman"/>
                <a:cs typeface="Times New Roman"/>
              </a:rPr>
              <a:t>agli altri </a:t>
            </a:r>
            <a:r>
              <a:rPr sz="1200" dirty="0">
                <a:latin typeface="Times New Roman"/>
                <a:cs typeface="Times New Roman"/>
              </a:rPr>
              <a:t>apostoli e  </a:t>
            </a:r>
            <a:r>
              <a:rPr sz="1200" spc="-5" dirty="0">
                <a:latin typeface="Times New Roman"/>
                <a:cs typeface="Times New Roman"/>
              </a:rPr>
              <a:t>ai loro compagni campeggiatori 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frantoio per decidere che cosa si dovesse fare riguardo all’arresto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(1975.5) 183:4.2 </a:t>
            </a:r>
            <a:r>
              <a:rPr sz="1200" spc="-5" dirty="0">
                <a:latin typeface="Times New Roman"/>
                <a:cs typeface="Times New Roman"/>
              </a:rPr>
              <a:t>Andrea era </a:t>
            </a:r>
            <a:r>
              <a:rPr sz="1200" dirty="0">
                <a:latin typeface="Times New Roman"/>
                <a:cs typeface="Times New Roman"/>
              </a:rPr>
              <a:t>stato sciolto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nella direzione del gruppo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apostoli;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conseguenza,  nella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vita, egli rimase </a:t>
            </a:r>
            <a:r>
              <a:rPr sz="1200" dirty="0">
                <a:latin typeface="Times New Roman"/>
                <a:cs typeface="Times New Roman"/>
              </a:rPr>
              <a:t>in silenzio. Dopo una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discussione </a:t>
            </a:r>
            <a:r>
              <a:rPr sz="1200" spc="-5" dirty="0">
                <a:latin typeface="Times New Roman"/>
                <a:cs typeface="Times New Roman"/>
              </a:rPr>
              <a:t>informale, </a:t>
            </a:r>
            <a:r>
              <a:rPr sz="1200" dirty="0">
                <a:latin typeface="Times New Roman"/>
                <a:cs typeface="Times New Roman"/>
              </a:rPr>
              <a:t>Simone Zelota salì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muretto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del frantoio e, facendo un’appassionata perorazione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della fedeltà al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causa </a:t>
            </a:r>
            <a:r>
              <a:rPr sz="1200" dirty="0">
                <a:latin typeface="Times New Roman"/>
                <a:cs typeface="Times New Roman"/>
              </a:rPr>
              <a:t>del regno,  </a:t>
            </a:r>
            <a:r>
              <a:rPr sz="1200" spc="-5" dirty="0">
                <a:latin typeface="Times New Roman"/>
                <a:cs typeface="Times New Roman"/>
              </a:rPr>
              <a:t>esortò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discepoli a </a:t>
            </a:r>
            <a:r>
              <a:rPr sz="1200" spc="-5" dirty="0">
                <a:latin typeface="Times New Roman"/>
                <a:cs typeface="Times New Roman"/>
              </a:rPr>
              <a:t>correre </a:t>
            </a:r>
            <a:r>
              <a:rPr sz="1200" dirty="0">
                <a:latin typeface="Times New Roman"/>
                <a:cs typeface="Times New Roman"/>
              </a:rPr>
              <a:t>dietro </a:t>
            </a:r>
            <a:r>
              <a:rPr sz="1200" spc="-5" dirty="0">
                <a:latin typeface="Times New Roman"/>
                <a:cs typeface="Times New Roman"/>
              </a:rPr>
              <a:t>alla marmaglia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liberare Gesù.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del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43180">
              <a:lnSpc>
                <a:spcPct val="958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stata disposta 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condotta aggressiva se non </a:t>
            </a:r>
            <a:r>
              <a:rPr sz="1200" dirty="0">
                <a:latin typeface="Times New Roman"/>
                <a:cs typeface="Times New Roman"/>
              </a:rPr>
              <a:t>fosse stato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parere </a:t>
            </a:r>
            <a:r>
              <a:rPr sz="1200" dirty="0">
                <a:latin typeface="Times New Roman"/>
                <a:cs typeface="Times New Roman"/>
              </a:rPr>
              <a:t>di Natanaele, il quale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richiamò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attenzione </a:t>
            </a:r>
            <a:r>
              <a:rPr sz="1200" spc="-5" dirty="0">
                <a:latin typeface="Times New Roman"/>
                <a:cs typeface="Times New Roman"/>
              </a:rPr>
              <a:t>sui ripetuti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circa la non </a:t>
            </a:r>
            <a:r>
              <a:rPr sz="1200" spc="-5" dirty="0">
                <a:latin typeface="Times New Roman"/>
                <a:cs typeface="Times New Roman"/>
              </a:rPr>
              <a:t>resistenza. Egli </a:t>
            </a:r>
            <a:r>
              <a:rPr sz="1200" spc="5" dirty="0">
                <a:latin typeface="Times New Roman"/>
                <a:cs typeface="Times New Roman"/>
              </a:rPr>
              <a:t>ricordò  </a:t>
            </a:r>
            <a:r>
              <a:rPr sz="1200" dirty="0">
                <a:latin typeface="Times New Roman"/>
                <a:cs typeface="Times New Roman"/>
              </a:rPr>
              <a:t>loro inoltre </a:t>
            </a:r>
            <a:r>
              <a:rPr sz="1200" spc="-5" dirty="0">
                <a:latin typeface="Times New Roman"/>
                <a:cs typeface="Times New Roman"/>
              </a:rPr>
              <a:t>che quella </a:t>
            </a:r>
            <a:r>
              <a:rPr sz="1200" dirty="0">
                <a:latin typeface="Times New Roman"/>
                <a:cs typeface="Times New Roman"/>
              </a:rPr>
              <a:t>stessa notte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ordinato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preservare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fossero andati nel </a:t>
            </a:r>
            <a:r>
              <a:rPr sz="1200" dirty="0">
                <a:latin typeface="Times New Roman"/>
                <a:cs typeface="Times New Roman"/>
              </a:rPr>
              <a:t>mondo a 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celeste.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Natanaele fu incoraggiato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da Giacomo 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raccontò ora </a:t>
            </a:r>
            <a:r>
              <a:rPr sz="1200" spc="-5" dirty="0">
                <a:latin typeface="Times New Roman"/>
                <a:cs typeface="Times New Roman"/>
              </a:rPr>
              <a:t>come Pietro ed altri avevano </a:t>
            </a:r>
            <a:r>
              <a:rPr sz="1200" dirty="0">
                <a:latin typeface="Times New Roman"/>
                <a:cs typeface="Times New Roman"/>
              </a:rPr>
              <a:t>sfoderato le loro </a:t>
            </a:r>
            <a:r>
              <a:rPr sz="1200" spc="-5" dirty="0">
                <a:latin typeface="Times New Roman"/>
                <a:cs typeface="Times New Roman"/>
              </a:rPr>
              <a:t>spade per </a:t>
            </a:r>
            <a:r>
              <a:rPr sz="1200" dirty="0">
                <a:latin typeface="Times New Roman"/>
                <a:cs typeface="Times New Roman"/>
              </a:rPr>
              <a:t>impedire </a:t>
            </a:r>
            <a:r>
              <a:rPr sz="1200" spc="-5" dirty="0">
                <a:latin typeface="Times New Roman"/>
                <a:cs typeface="Times New Roman"/>
              </a:rPr>
              <a:t>l’arresto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invitò Simon Pietro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armati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rinfoderare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lame. Anche Matteo e </a:t>
            </a:r>
            <a:r>
              <a:rPr sz="1200" spc="-5" dirty="0">
                <a:latin typeface="Times New Roman"/>
                <a:cs typeface="Times New Roman"/>
              </a:rPr>
              <a:t>Filippo parlarono,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preciso  </a:t>
            </a:r>
            <a:r>
              <a:rPr sz="1200" spc="-5" dirty="0">
                <a:latin typeface="Times New Roman"/>
                <a:cs typeface="Times New Roman"/>
              </a:rPr>
              <a:t>uscì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discussione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Tommaso, </a:t>
            </a:r>
            <a:r>
              <a:rPr sz="1200" dirty="0">
                <a:latin typeface="Times New Roman"/>
                <a:cs typeface="Times New Roman"/>
              </a:rPr>
              <a:t>richiamando la loro attenzione </a:t>
            </a:r>
            <a:r>
              <a:rPr sz="1200" spc="-5" dirty="0">
                <a:latin typeface="Times New Roman"/>
                <a:cs typeface="Times New Roman"/>
              </a:rPr>
              <a:t>sul fatto che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consigliato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di  non </a:t>
            </a:r>
            <a:r>
              <a:rPr sz="1200" spc="-5" dirty="0">
                <a:latin typeface="Times New Roman"/>
                <a:cs typeface="Times New Roman"/>
              </a:rPr>
              <a:t>esporsi </a:t>
            </a:r>
            <a:r>
              <a:rPr sz="1200" dirty="0">
                <a:latin typeface="Times New Roman"/>
                <a:cs typeface="Times New Roman"/>
              </a:rPr>
              <a:t>alla morte, fece notare </a:t>
            </a:r>
            <a:r>
              <a:rPr sz="1200" spc="-5" dirty="0">
                <a:latin typeface="Times New Roman"/>
                <a:cs typeface="Times New Roman"/>
              </a:rPr>
              <a:t>che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fare niente per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rifiutato di  </a:t>
            </a:r>
            <a:r>
              <a:rPr sz="1200" spc="-5" dirty="0">
                <a:latin typeface="Times New Roman"/>
                <a:cs typeface="Times New Roman"/>
              </a:rPr>
              <a:t>consentire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difenderlo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persisteva nell’astenersi dall’usare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poteri </a:t>
            </a:r>
            <a:r>
              <a:rPr sz="1200" dirty="0">
                <a:latin typeface="Times New Roman"/>
                <a:cs typeface="Times New Roman"/>
              </a:rPr>
              <a:t>divini per </a:t>
            </a:r>
            <a:r>
              <a:rPr sz="1200" spc="-5" dirty="0">
                <a:latin typeface="Times New Roman"/>
                <a:cs typeface="Times New Roman"/>
              </a:rPr>
              <a:t>contrastare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  umani.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persuase </a:t>
            </a:r>
            <a:r>
              <a:rPr sz="1200" dirty="0">
                <a:latin typeface="Times New Roman"/>
                <a:cs typeface="Times New Roman"/>
              </a:rPr>
              <a:t>a disperdersi, ciascuno </a:t>
            </a:r>
            <a:r>
              <a:rPr sz="1200" spc="-5" dirty="0">
                <a:latin typeface="Times New Roman"/>
                <a:cs typeface="Times New Roman"/>
              </a:rPr>
              <a:t>per conto </a:t>
            </a:r>
            <a:r>
              <a:rPr sz="1200" dirty="0">
                <a:latin typeface="Times New Roman"/>
                <a:cs typeface="Times New Roman"/>
              </a:rPr>
              <a:t>proprio, </a:t>
            </a:r>
            <a:r>
              <a:rPr sz="1200" spc="-5" dirty="0">
                <a:latin typeface="Times New Roman"/>
                <a:cs typeface="Times New Roman"/>
              </a:rPr>
              <a:t>con l’intesa che Davide Zebedeo restasse al campo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un punto di </a:t>
            </a:r>
            <a:r>
              <a:rPr sz="1200" spc="-5" dirty="0">
                <a:latin typeface="Times New Roman"/>
                <a:cs typeface="Times New Roman"/>
              </a:rPr>
              <a:t>riferimento </a:t>
            </a:r>
            <a:r>
              <a:rPr sz="1200" dirty="0">
                <a:latin typeface="Times New Roman"/>
                <a:cs typeface="Times New Roman"/>
              </a:rPr>
              <a:t>ed un quartier generale di </a:t>
            </a:r>
            <a:r>
              <a:rPr sz="1200" spc="-5" dirty="0">
                <a:latin typeface="Times New Roman"/>
                <a:cs typeface="Times New Roman"/>
              </a:rPr>
              <a:t>messaggeri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gruppo. Verso </a:t>
            </a:r>
            <a:r>
              <a:rPr sz="1200" dirty="0">
                <a:latin typeface="Times New Roman"/>
                <a:cs typeface="Times New Roman"/>
              </a:rPr>
              <a:t>le due e mezzo di quel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veniva </a:t>
            </a:r>
            <a:r>
              <a:rPr sz="1200" spc="-5" dirty="0">
                <a:latin typeface="Times New Roman"/>
                <a:cs typeface="Times New Roman"/>
              </a:rPr>
              <a:t>abbandonato;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Davide restava </a:t>
            </a:r>
            <a:r>
              <a:rPr sz="1200" dirty="0">
                <a:latin typeface="Times New Roman"/>
                <a:cs typeface="Times New Roman"/>
              </a:rPr>
              <a:t>a disposizione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tre o </a:t>
            </a:r>
            <a:r>
              <a:rPr sz="1200" spc="-5" dirty="0">
                <a:latin typeface="Times New Roman"/>
                <a:cs typeface="Times New Roman"/>
              </a:rPr>
              <a:t>quattro messaggeri, avendo </a:t>
            </a:r>
            <a:r>
              <a:rPr sz="1200" dirty="0">
                <a:latin typeface="Times New Roman"/>
                <a:cs typeface="Times New Roman"/>
              </a:rPr>
              <a:t>spedito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a raccogliere  </a:t>
            </a:r>
            <a:r>
              <a:rPr sz="1200" spc="-5" dirty="0">
                <a:latin typeface="Times New Roman"/>
                <a:cs typeface="Times New Roman"/>
              </a:rPr>
              <a:t>informazioni sul 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portato Gesù e </a:t>
            </a:r>
            <a:r>
              <a:rPr sz="1200" spc="-5" dirty="0">
                <a:latin typeface="Times New Roman"/>
                <a:cs typeface="Times New Roman"/>
              </a:rPr>
              <a:t>su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stessero facendo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(1976.1) 183:4.3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degli apostoli, Natanaele, Matteo, Filippo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gemelli, </a:t>
            </a:r>
            <a:r>
              <a:rPr sz="1200" dirty="0">
                <a:latin typeface="Times New Roman"/>
                <a:cs typeface="Times New Roman"/>
              </a:rPr>
              <a:t>andarono a nascondersi a </a:t>
            </a:r>
            <a:r>
              <a:rPr sz="1200" spc="-5" dirty="0">
                <a:latin typeface="Times New Roman"/>
                <a:cs typeface="Times New Roman"/>
              </a:rPr>
              <a:t>Betfage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Betania. </a:t>
            </a:r>
            <a:r>
              <a:rPr sz="1200" dirty="0">
                <a:latin typeface="Times New Roman"/>
                <a:cs typeface="Times New Roman"/>
              </a:rPr>
              <a:t>Tommaso,  </a:t>
            </a:r>
            <a:r>
              <a:rPr sz="1200" spc="-5" dirty="0">
                <a:latin typeface="Times New Roman"/>
                <a:cs typeface="Times New Roman"/>
              </a:rPr>
              <a:t>Andrea, Giacomo </a:t>
            </a:r>
            <a:r>
              <a:rPr sz="1200" dirty="0">
                <a:latin typeface="Times New Roman"/>
                <a:cs typeface="Times New Roman"/>
              </a:rPr>
              <a:t>e Simone </a:t>
            </a:r>
            <a:r>
              <a:rPr sz="1200" spc="-5" dirty="0">
                <a:latin typeface="Times New Roman"/>
                <a:cs typeface="Times New Roman"/>
              </a:rPr>
              <a:t>Zelota si </a:t>
            </a:r>
            <a:r>
              <a:rPr sz="1200" dirty="0">
                <a:latin typeface="Times New Roman"/>
                <a:cs typeface="Times New Roman"/>
              </a:rPr>
              <a:t>nascosero in </a:t>
            </a:r>
            <a:r>
              <a:rPr sz="1200" spc="-5" dirty="0">
                <a:latin typeface="Times New Roman"/>
                <a:cs typeface="Times New Roman"/>
              </a:rPr>
              <a:t>città. </a:t>
            </a:r>
            <a:r>
              <a:rPr sz="1200" dirty="0">
                <a:latin typeface="Times New Roman"/>
                <a:cs typeface="Times New Roman"/>
              </a:rPr>
              <a:t>Simon Pietro 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Zebedeo proseguirono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casa 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(1976.2) 183:4.4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l’alba, Simon </a:t>
            </a:r>
            <a:r>
              <a:rPr sz="1200" dirty="0">
                <a:latin typeface="Times New Roman"/>
                <a:cs typeface="Times New Roman"/>
              </a:rPr>
              <a:t>Pietro, una mesta </a:t>
            </a:r>
            <a:r>
              <a:rPr sz="1200" spc="-5" dirty="0">
                <a:latin typeface="Times New Roman"/>
                <a:cs typeface="Times New Roman"/>
              </a:rPr>
              <a:t>immagine </a:t>
            </a:r>
            <a:r>
              <a:rPr sz="1200" dirty="0">
                <a:latin typeface="Times New Roman"/>
                <a:cs typeface="Times New Roman"/>
              </a:rPr>
              <a:t>di profonda </a:t>
            </a:r>
            <a:r>
              <a:rPr sz="1200" spc="-5" dirty="0">
                <a:latin typeface="Times New Roman"/>
                <a:cs typeface="Times New Roman"/>
              </a:rPr>
              <a:t>disperazione, ritornò al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Getsemani. Davide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fece accompagnare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raggiungesse suo fratello Andrea,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Nicodemo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(1976.3) 183:4.5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 estrema della crocifissione, Giovanni Zebedeo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vicino, </a:t>
            </a:r>
            <a:r>
              <a:rPr sz="1200" spc="-5" dirty="0">
                <a:latin typeface="Times New Roman"/>
                <a:cs typeface="Times New Roman"/>
              </a:rPr>
              <a:t>come Gesù gli </a:t>
            </a:r>
            <a:r>
              <a:rPr sz="1200" dirty="0">
                <a:latin typeface="Times New Roman"/>
                <a:cs typeface="Times New Roman"/>
              </a:rPr>
              <a:t>aveva ordinato, e </a:t>
            </a:r>
            <a:r>
              <a:rPr sz="1200" spc="-5" dirty="0">
                <a:latin typeface="Times New Roman"/>
                <a:cs typeface="Times New Roman"/>
              </a:rPr>
              <a:t>fu 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che fornì </a:t>
            </a:r>
            <a:r>
              <a:rPr sz="1200" dirty="0">
                <a:latin typeface="Times New Roman"/>
                <a:cs typeface="Times New Roman"/>
              </a:rPr>
              <a:t>ora per ora ai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informazioni che essi portavano </a:t>
            </a:r>
            <a:r>
              <a:rPr sz="1200" dirty="0">
                <a:latin typeface="Times New Roman"/>
                <a:cs typeface="Times New Roman"/>
              </a:rPr>
              <a:t>a Davide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campo </a:t>
            </a:r>
            <a:r>
              <a:rPr sz="1200" spc="-5" dirty="0">
                <a:latin typeface="Times New Roman"/>
                <a:cs typeface="Times New Roman"/>
              </a:rPr>
              <a:t>del giardino, </a:t>
            </a:r>
            <a:r>
              <a:rPr sz="1200" dirty="0">
                <a:latin typeface="Times New Roman"/>
                <a:cs typeface="Times New Roman"/>
              </a:rPr>
              <a:t>e che erano poi  </a:t>
            </a:r>
            <a:r>
              <a:rPr sz="1200" spc="-5" dirty="0">
                <a:latin typeface="Times New Roman"/>
                <a:cs typeface="Times New Roman"/>
              </a:rPr>
              <a:t>ritrasmesse agli apostoli nascosti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famiglia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10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476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(1380.5) 125:2.10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Gesù </a:t>
            </a:r>
            <a:r>
              <a:rPr sz="1200" dirty="0">
                <a:latin typeface="Times New Roman"/>
                <a:cs typeface="Times New Roman"/>
              </a:rPr>
              <a:t>faceva un </a:t>
            </a:r>
            <a:r>
              <a:rPr sz="1200" spc="-5" dirty="0">
                <a:latin typeface="Times New Roman"/>
                <a:cs typeface="Times New Roman"/>
              </a:rPr>
              <a:t>riesame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problemi.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fatto molti  </a:t>
            </a:r>
            <a:r>
              <a:rPr sz="1200" spc="-5" dirty="0">
                <a:latin typeface="Times New Roman"/>
                <a:cs typeface="Times New Roman"/>
              </a:rPr>
              <a:t>aggiustamenti; </a:t>
            </a:r>
            <a:r>
              <a:rPr sz="1200" dirty="0">
                <a:latin typeface="Times New Roman"/>
                <a:cs typeface="Times New Roman"/>
              </a:rPr>
              <a:t>ma quando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giovane mente formicolava </a:t>
            </a:r>
            <a:r>
              <a:rPr sz="1200" spc="-5" dirty="0">
                <a:latin typeface="Times New Roman"/>
                <a:cs typeface="Times New Roman"/>
              </a:rPr>
              <a:t>ancora d’incertezze ed era  assalita </a:t>
            </a:r>
            <a:r>
              <a:rPr sz="1200" dirty="0">
                <a:latin typeface="Times New Roman"/>
                <a:cs typeface="Times New Roman"/>
              </a:rPr>
              <a:t>da una moltitudine di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senza risposta e di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risolti.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2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(1380.6) 125:2.11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Gerusalemme </a:t>
            </a:r>
            <a:r>
              <a:rPr sz="1200" dirty="0">
                <a:latin typeface="Times New Roman"/>
                <a:cs typeface="Times New Roman"/>
              </a:rPr>
              <a:t>in compagnia </a:t>
            </a:r>
            <a:r>
              <a:rPr sz="1200" spc="-5" dirty="0">
                <a:latin typeface="Times New Roman"/>
                <a:cs typeface="Times New Roman"/>
              </a:rPr>
              <a:t>dell’insegnante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presero </a:t>
            </a:r>
            <a:r>
              <a:rPr sz="1200" dirty="0">
                <a:latin typeface="Times New Roman"/>
                <a:cs typeface="Times New Roman"/>
              </a:rPr>
              <a:t>accordi  </a:t>
            </a:r>
            <a:r>
              <a:rPr sz="1200" spc="-5" dirty="0">
                <a:latin typeface="Times New Roman"/>
                <a:cs typeface="Times New Roman"/>
              </a:rPr>
              <a:t>precisi per </a:t>
            </a:r>
            <a:r>
              <a:rPr sz="1200" dirty="0">
                <a:latin typeface="Times New Roman"/>
                <a:cs typeface="Times New Roman"/>
              </a:rPr>
              <a:t>il ritorno di </a:t>
            </a:r>
            <a:r>
              <a:rPr sz="1200" spc="-5" dirty="0">
                <a:latin typeface="Times New Roman"/>
                <a:cs typeface="Times New Roman"/>
              </a:rPr>
              <a:t>Gesù quando avesse </a:t>
            </a:r>
            <a:r>
              <a:rPr sz="1200" dirty="0">
                <a:latin typeface="Times New Roman"/>
                <a:cs typeface="Times New Roman"/>
              </a:rPr>
              <a:t>compiuto i </a:t>
            </a:r>
            <a:r>
              <a:rPr sz="1200" spc="-5" dirty="0">
                <a:latin typeface="Times New Roman"/>
                <a:cs typeface="Times New Roman"/>
              </a:rPr>
              <a:t>quindici </a:t>
            </a:r>
            <a:r>
              <a:rPr sz="1200" dirty="0">
                <a:latin typeface="Times New Roman"/>
                <a:cs typeface="Times New Roman"/>
              </a:rPr>
              <a:t>anni, </a:t>
            </a:r>
            <a:r>
              <a:rPr sz="1200" spc="-5" dirty="0">
                <a:latin typeface="Times New Roman"/>
                <a:cs typeface="Times New Roman"/>
              </a:rPr>
              <a:t>per 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lungo corso </a:t>
            </a:r>
            <a:r>
              <a:rPr sz="1200" dirty="0">
                <a:latin typeface="Times New Roman"/>
                <a:cs typeface="Times New Roman"/>
              </a:rPr>
              <a:t>di studi in una </a:t>
            </a:r>
            <a:r>
              <a:rPr sz="1200" spc="-5" dirty="0">
                <a:latin typeface="Times New Roman"/>
                <a:cs typeface="Times New Roman"/>
              </a:rPr>
              <a:t>delle accademie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rabbini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rinomate. Gesù accompagnò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insegnante nella </a:t>
            </a:r>
            <a:r>
              <a:rPr sz="1200" dirty="0">
                <a:latin typeface="Times New Roman"/>
                <a:cs typeface="Times New Roman"/>
              </a:rPr>
              <a:t>loro visita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scuola, ma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desolati nel constatare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egli sembrasse indifferente </a:t>
            </a:r>
            <a:r>
              <a:rPr sz="1200" dirty="0">
                <a:latin typeface="Times New Roman"/>
                <a:cs typeface="Times New Roman"/>
              </a:rPr>
              <a:t>a tutto ciò </a:t>
            </a:r>
            <a:r>
              <a:rPr sz="1200" spc="-5" dirty="0">
                <a:latin typeface="Times New Roman"/>
                <a:cs typeface="Times New Roman"/>
              </a:rPr>
              <a:t>che dicevano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facevano.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era profondamente </a:t>
            </a:r>
            <a:r>
              <a:rPr sz="1200" spc="5" dirty="0">
                <a:latin typeface="Times New Roman"/>
                <a:cs typeface="Times New Roman"/>
              </a:rPr>
              <a:t>afflitta  </a:t>
            </a:r>
            <a:r>
              <a:rPr sz="1200" spc="-5" dirty="0">
                <a:latin typeface="Times New Roman"/>
                <a:cs typeface="Times New Roman"/>
              </a:rPr>
              <a:t>dalle sue reazioni alla </a:t>
            </a:r>
            <a:r>
              <a:rPr sz="1200" dirty="0">
                <a:latin typeface="Times New Roman"/>
                <a:cs typeface="Times New Roman"/>
              </a:rPr>
              <a:t>visita 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e Giuseppe era profondamente </a:t>
            </a:r>
            <a:r>
              <a:rPr sz="1200" spc="-5" dirty="0">
                <a:latin typeface="Times New Roman"/>
                <a:cs typeface="Times New Roman"/>
              </a:rPr>
              <a:t>perplesso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alle strane </a:t>
            </a:r>
            <a:r>
              <a:rPr sz="1200" dirty="0">
                <a:latin typeface="Times New Roman"/>
                <a:cs typeface="Times New Roman"/>
              </a:rPr>
              <a:t>osservazioni e </a:t>
            </a:r>
            <a:r>
              <a:rPr sz="1200" spc="-5" dirty="0">
                <a:latin typeface="Times New Roman"/>
                <a:cs typeface="Times New Roman"/>
              </a:rPr>
              <a:t>alla  condotta </a:t>
            </a:r>
            <a:r>
              <a:rPr sz="1200" dirty="0">
                <a:latin typeface="Times New Roman"/>
                <a:cs typeface="Times New Roman"/>
              </a:rPr>
              <a:t>insolita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ragazzo.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(1380.7) 125:2.12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sommato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 era </a:t>
            </a:r>
            <a:r>
              <a:rPr sz="1200" dirty="0">
                <a:latin typeface="Times New Roman"/>
                <a:cs typeface="Times New Roman"/>
              </a:rPr>
              <a:t>stata un </a:t>
            </a:r>
            <a:r>
              <a:rPr sz="1200" spc="-5" dirty="0">
                <a:latin typeface="Times New Roman"/>
                <a:cs typeface="Times New Roman"/>
              </a:rPr>
              <a:t>grande avvenimento </a:t>
            </a:r>
            <a:r>
              <a:rPr sz="1200" dirty="0">
                <a:latin typeface="Times New Roman"/>
                <a:cs typeface="Times New Roman"/>
              </a:rPr>
              <a:t>nella vita di </a:t>
            </a:r>
            <a:r>
              <a:rPr sz="1200" spc="-5" dirty="0">
                <a:latin typeface="Times New Roman"/>
                <a:cs typeface="Times New Roman"/>
              </a:rPr>
              <a:t>Gesù.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avuto l’occasione  d’incontrare </a:t>
            </a:r>
            <a:r>
              <a:rPr sz="1200" dirty="0">
                <a:latin typeface="Times New Roman"/>
                <a:cs typeface="Times New Roman"/>
              </a:rPr>
              <a:t>decine di </a:t>
            </a:r>
            <a:r>
              <a:rPr sz="1200" spc="-5" dirty="0">
                <a:latin typeface="Times New Roman"/>
                <a:cs typeface="Times New Roman"/>
              </a:rPr>
              <a:t>ragazzi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età, candidati come </a:t>
            </a:r>
            <a:r>
              <a:rPr sz="1200" dirty="0">
                <a:latin typeface="Times New Roman"/>
                <a:cs typeface="Times New Roman"/>
              </a:rPr>
              <a:t>lui alla </a:t>
            </a:r>
            <a:r>
              <a:rPr sz="1200" spc="-5" dirty="0">
                <a:latin typeface="Times New Roman"/>
                <a:cs typeface="Times New Roman"/>
              </a:rPr>
              <a:t>consacrazione, ed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utilizzato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contatti come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apprendere come </a:t>
            </a:r>
            <a:r>
              <a:rPr sz="1200" dirty="0">
                <a:latin typeface="Times New Roman"/>
                <a:cs typeface="Times New Roman"/>
              </a:rPr>
              <a:t>vivevano le </a:t>
            </a:r>
            <a:r>
              <a:rPr sz="1200" spc="-5" dirty="0">
                <a:latin typeface="Times New Roman"/>
                <a:cs typeface="Times New Roman"/>
              </a:rPr>
              <a:t>genti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Mesopotamia, nel Turkestan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Partia,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province </a:t>
            </a:r>
            <a:r>
              <a:rPr sz="1200" spc="-5" dirty="0">
                <a:latin typeface="Times New Roman"/>
                <a:cs typeface="Times New Roman"/>
              </a:rPr>
              <a:t>romane dell’Estremo  Occidente.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abbastanza al corrente del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si sviluppava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gioventù dell’Egitto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altre regioni </a:t>
            </a:r>
            <a:r>
              <a:rPr sz="1200" dirty="0">
                <a:latin typeface="Times New Roman"/>
                <a:cs typeface="Times New Roman"/>
              </a:rPr>
              <a:t>vicine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63500" marR="13398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Palestina.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 momento </a:t>
            </a:r>
            <a:r>
              <a:rPr sz="1200" spc="-5" dirty="0">
                <a:latin typeface="Times New Roman"/>
                <a:cs typeface="Times New Roman"/>
              </a:rPr>
              <a:t>c’erano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incontrò </a:t>
            </a:r>
            <a:r>
              <a:rPr sz="1200" spc="-5" dirty="0">
                <a:latin typeface="Times New Roman"/>
                <a:cs typeface="Times New Roman"/>
              </a:rPr>
              <a:t>personalmente ed  interrogò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approfondita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centocinquanta </a:t>
            </a:r>
            <a:r>
              <a:rPr sz="1200" dirty="0">
                <a:latin typeface="Times New Roman"/>
                <a:cs typeface="Times New Roman"/>
              </a:rPr>
              <a:t>di loro.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particolarmente interessato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venivano dall’Estremo </a:t>
            </a:r>
            <a:r>
              <a:rPr sz="1200" dirty="0">
                <a:latin typeface="Times New Roman"/>
                <a:cs typeface="Times New Roman"/>
              </a:rPr>
              <a:t>Oriente e </a:t>
            </a:r>
            <a:r>
              <a:rPr sz="1200" spc="-5" dirty="0">
                <a:latin typeface="Times New Roman"/>
                <a:cs typeface="Times New Roman"/>
              </a:rPr>
              <a:t>dai paesi </a:t>
            </a:r>
            <a:r>
              <a:rPr sz="1200" dirty="0">
                <a:latin typeface="Times New Roman"/>
                <a:cs typeface="Times New Roman"/>
              </a:rPr>
              <a:t>lontani </a:t>
            </a:r>
            <a:r>
              <a:rPr sz="1200" spc="-5" dirty="0">
                <a:latin typeface="Times New Roman"/>
                <a:cs typeface="Times New Roman"/>
              </a:rPr>
              <a:t>dell’Occidente. </a:t>
            </a:r>
            <a:r>
              <a:rPr sz="1200" dirty="0">
                <a:latin typeface="Times New Roman"/>
                <a:cs typeface="Times New Roman"/>
              </a:rPr>
              <a:t>Come risultato di </a:t>
            </a:r>
            <a:r>
              <a:rPr sz="1200" spc="-5" dirty="0">
                <a:latin typeface="Times New Roman"/>
                <a:cs typeface="Times New Roman"/>
              </a:rPr>
              <a:t>questi contatti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cominciò </a:t>
            </a:r>
            <a:r>
              <a:rPr sz="1200" dirty="0">
                <a:latin typeface="Times New Roman"/>
                <a:cs typeface="Times New Roman"/>
              </a:rPr>
              <a:t>a provare il 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viaggiare </a:t>
            </a:r>
            <a:r>
              <a:rPr sz="1200" dirty="0">
                <a:latin typeface="Times New Roman"/>
                <a:cs typeface="Times New Roman"/>
              </a:rPr>
              <a:t>per il mondo 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apprendere come </a:t>
            </a:r>
            <a:r>
              <a:rPr sz="1200" dirty="0">
                <a:latin typeface="Times New Roman"/>
                <a:cs typeface="Times New Roman"/>
              </a:rPr>
              <a:t>i vari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suoi </a:t>
            </a:r>
            <a:r>
              <a:rPr sz="1200" spc="-5" dirty="0">
                <a:latin typeface="Times New Roman"/>
                <a:cs typeface="Times New Roman"/>
              </a:rPr>
              <a:t>contemporanei lavoravano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guadagnarsi 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5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(1976.4) 183:4.6 </a:t>
            </a:r>
            <a:r>
              <a:rPr sz="1200" spc="-5" dirty="0">
                <a:latin typeface="Times New Roman"/>
                <a:cs typeface="Times New Roman"/>
              </a:rPr>
              <a:t>Certo,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percosso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pecore sono </a:t>
            </a:r>
            <a:r>
              <a:rPr sz="1200" spc="-5" dirty="0">
                <a:latin typeface="Times New Roman"/>
                <a:cs typeface="Times New Roman"/>
              </a:rPr>
              <a:t>disperse!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essi realizzano </a:t>
            </a:r>
            <a:r>
              <a:rPr sz="1200" dirty="0">
                <a:latin typeface="Times New Roman"/>
                <a:cs typeface="Times New Roman"/>
              </a:rPr>
              <a:t>vagamente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li ha </a:t>
            </a:r>
            <a:r>
              <a:rPr sz="1200" spc="-5" dirty="0">
                <a:latin typeface="Times New Roman"/>
                <a:cs typeface="Times New Roman"/>
              </a:rPr>
              <a:t>preavvertiti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stessa situazione, sono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duramente </a:t>
            </a:r>
            <a:r>
              <a:rPr sz="1200" dirty="0">
                <a:latin typeface="Times New Roman"/>
                <a:cs typeface="Times New Roman"/>
              </a:rPr>
              <a:t>colpiti </a:t>
            </a:r>
            <a:r>
              <a:rPr sz="1200" spc="-5" dirty="0">
                <a:latin typeface="Times New Roman"/>
                <a:cs typeface="Times New Roman"/>
              </a:rPr>
              <a:t>dall’improvvisa scomparsa del Maestro per essere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 normalmente </a:t>
            </a:r>
            <a:r>
              <a:rPr sz="1200" dirty="0">
                <a:latin typeface="Times New Roman"/>
                <a:cs typeface="Times New Roman"/>
              </a:rPr>
              <a:t>la loro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(1976.5) 183:4.7 </a:t>
            </a:r>
            <a:r>
              <a:rPr sz="1200" spc="-5" dirty="0">
                <a:latin typeface="Times New Roman"/>
                <a:cs typeface="Times New Roman"/>
              </a:rPr>
              <a:t>Fu appena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l’alba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che Pietro </a:t>
            </a:r>
            <a:r>
              <a:rPr sz="1200" spc="-5" dirty="0">
                <a:latin typeface="Times New Roman"/>
                <a:cs typeface="Times New Roman"/>
              </a:rPr>
              <a:t>era stato </a:t>
            </a:r>
            <a:r>
              <a:rPr sz="1200" dirty="0">
                <a:latin typeface="Times New Roman"/>
                <a:cs typeface="Times New Roman"/>
              </a:rPr>
              <a:t>mandato a </a:t>
            </a:r>
            <a:r>
              <a:rPr sz="1200" spc="-5" dirty="0">
                <a:latin typeface="Times New Roman"/>
                <a:cs typeface="Times New Roman"/>
              </a:rPr>
              <a:t>raggiungere suo </a:t>
            </a:r>
            <a:r>
              <a:rPr sz="1200" dirty="0">
                <a:latin typeface="Times New Roman"/>
                <a:cs typeface="Times New Roman"/>
              </a:rPr>
              <a:t>fratello, che Giuda, il fratello </a:t>
            </a:r>
            <a:r>
              <a:rPr sz="1200" spc="-5" dirty="0">
                <a:latin typeface="Times New Roman"/>
                <a:cs typeface="Times New Roman"/>
              </a:rPr>
              <a:t>carnale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arrivò al campo quasi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fiato </a:t>
            </a:r>
            <a:r>
              <a:rPr sz="1200" dirty="0">
                <a:latin typeface="Times New Roman"/>
                <a:cs typeface="Times New Roman"/>
              </a:rPr>
              <a:t>e in anticipo </a:t>
            </a:r>
            <a:r>
              <a:rPr sz="1200" spc="-5" dirty="0">
                <a:latin typeface="Times New Roman"/>
                <a:cs typeface="Times New Roman"/>
              </a:rPr>
              <a:t>sul resto </a:t>
            </a:r>
            <a:r>
              <a:rPr sz="1200" dirty="0">
                <a:latin typeface="Times New Roman"/>
                <a:cs typeface="Times New Roman"/>
              </a:rPr>
              <a:t>della famiglia di </a:t>
            </a:r>
            <a:r>
              <a:rPr sz="1200" spc="-5" dirty="0">
                <a:latin typeface="Times New Roman"/>
                <a:cs typeface="Times New Roman"/>
              </a:rPr>
              <a:t>Gesù, per sapere </a:t>
            </a:r>
            <a:r>
              <a:rPr sz="1200" dirty="0">
                <a:latin typeface="Times New Roman"/>
                <a:cs typeface="Times New Roman"/>
              </a:rPr>
              <a:t>solo 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stato  posto in stato </a:t>
            </a:r>
            <a:r>
              <a:rPr sz="1200" spc="-5" dirty="0">
                <a:latin typeface="Times New Roman"/>
                <a:cs typeface="Times New Roman"/>
              </a:rPr>
              <a:t>d’arresto;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si affrettò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ridiscendere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 per portare </a:t>
            </a:r>
            <a:r>
              <a:rPr sz="1200" dirty="0">
                <a:latin typeface="Times New Roman"/>
                <a:cs typeface="Times New Roman"/>
              </a:rPr>
              <a:t>questa informazione a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sorelle. Davide Zebedeo </a:t>
            </a:r>
            <a:r>
              <a:rPr sz="1200" dirty="0">
                <a:latin typeface="Times New Roman"/>
                <a:cs typeface="Times New Roman"/>
              </a:rPr>
              <a:t>mandò a dire </a:t>
            </a:r>
            <a:r>
              <a:rPr sz="1200" spc="-5" dirty="0">
                <a:latin typeface="Times New Roman"/>
                <a:cs typeface="Times New Roman"/>
              </a:rPr>
              <a:t>alla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tramite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riunirsi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Maria a </a:t>
            </a:r>
            <a:r>
              <a:rPr sz="1200" spc="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là le notizie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messaggeri avrebbero regolarmente </a:t>
            </a:r>
            <a:r>
              <a:rPr sz="1200" dirty="0">
                <a:latin typeface="Times New Roman"/>
                <a:cs typeface="Times New Roman"/>
              </a:rPr>
              <a:t>portato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5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(1976.6) 183:4.8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situazione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seconda metà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notte di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ore del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venerdì riguardo  agli apostoli, ai principali discepoli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famiglia 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questi gruppi </a:t>
            </a:r>
            <a:r>
              <a:rPr sz="1200" dirty="0">
                <a:latin typeface="Times New Roman"/>
                <a:cs typeface="Times New Roman"/>
              </a:rPr>
              <a:t>e questi individui rimanevano in contatto tra  di </a:t>
            </a:r>
            <a:r>
              <a:rPr sz="1200" spc="-5" dirty="0">
                <a:latin typeface="Times New Roman"/>
                <a:cs typeface="Times New Roman"/>
              </a:rPr>
              <a:t>loro 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che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Zebedeo continuava </a:t>
            </a:r>
            <a:r>
              <a:rPr sz="1200" dirty="0">
                <a:latin typeface="Times New Roman"/>
                <a:cs typeface="Times New Roman"/>
              </a:rPr>
              <a:t>a far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al campo </a:t>
            </a:r>
            <a:r>
              <a:rPr sz="1200" spc="2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Getsemani.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In cammino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verso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palazzo del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sommo</a:t>
            </a:r>
            <a:r>
              <a:rPr sz="1600" b="1" spc="4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sacerdote</a:t>
            </a:r>
            <a:endParaRPr sz="1600">
              <a:latin typeface="Times New Roman"/>
              <a:cs typeface="Times New Roman"/>
            </a:endParaRPr>
          </a:p>
          <a:p>
            <a:pPr marL="76200" marR="10096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(1977.1) 183:5.1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partire dal giardino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Gesù, si accese </a:t>
            </a:r>
            <a:r>
              <a:rPr sz="1200" dirty="0">
                <a:latin typeface="Times New Roman"/>
                <a:cs typeface="Times New Roman"/>
              </a:rPr>
              <a:t>una disputa tra il </a:t>
            </a:r>
            <a:r>
              <a:rPr sz="1200" spc="-5" dirty="0">
                <a:latin typeface="Times New Roman"/>
                <a:cs typeface="Times New Roman"/>
              </a:rPr>
              <a:t>capitano ebreo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guardie del </a:t>
            </a:r>
            <a:r>
              <a:rPr sz="1200" dirty="0">
                <a:latin typeface="Times New Roman"/>
                <a:cs typeface="Times New Roman"/>
              </a:rPr>
              <a:t>Tempio e il </a:t>
            </a:r>
            <a:r>
              <a:rPr sz="1200" spc="-5" dirty="0">
                <a:latin typeface="Times New Roman"/>
                <a:cs typeface="Times New Roman"/>
              </a:rPr>
              <a:t>capitano  romano della 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soldati su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dovessero portare Gesù.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capitano </a:t>
            </a:r>
            <a:r>
              <a:rPr sz="1200" spc="-5" dirty="0">
                <a:latin typeface="Times New Roman"/>
                <a:cs typeface="Times New Roman"/>
              </a:rPr>
              <a:t>delle guardie del </a:t>
            </a:r>
            <a:r>
              <a:rPr sz="1200" dirty="0">
                <a:latin typeface="Times New Roman"/>
                <a:cs typeface="Times New Roman"/>
              </a:rPr>
              <a:t>Tempio diede ordine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Caifa, </a:t>
            </a:r>
            <a:r>
              <a:rPr sz="1200" dirty="0">
                <a:latin typeface="Times New Roman"/>
                <a:cs typeface="Times New Roman"/>
              </a:rPr>
              <a:t>il sommo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dei soldati </a:t>
            </a:r>
            <a:r>
              <a:rPr sz="1200" dirty="0">
                <a:latin typeface="Times New Roman"/>
                <a:cs typeface="Times New Roman"/>
              </a:rPr>
              <a:t>romani ordinò </a:t>
            </a:r>
            <a:r>
              <a:rPr sz="1200" spc="-5" dirty="0">
                <a:latin typeface="Times New Roman"/>
                <a:cs typeface="Times New Roman"/>
              </a:rPr>
              <a:t>che Gesù fosse </a:t>
            </a:r>
            <a:r>
              <a:rPr sz="1200" dirty="0">
                <a:latin typeface="Times New Roman"/>
                <a:cs typeface="Times New Roman"/>
              </a:rPr>
              <a:t>condotto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palazzo di </a:t>
            </a:r>
            <a:r>
              <a:rPr sz="1200" spc="-5" dirty="0">
                <a:latin typeface="Times New Roman"/>
                <a:cs typeface="Times New Roman"/>
              </a:rPr>
              <a:t>Anna,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precedente sommo sacerdote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suocero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Caifa.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perché i Romani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direttamente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Anna tutte le questioni </a:t>
            </a:r>
            <a:r>
              <a:rPr sz="1200" spc="-5" dirty="0">
                <a:latin typeface="Times New Roman"/>
                <a:cs typeface="Times New Roman"/>
              </a:rPr>
              <a:t>concernenti l’applicazione delle leggi ecclesiastiche ebraiche.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del </a:t>
            </a:r>
            <a:r>
              <a:rPr sz="1200" spc="-5" dirty="0">
                <a:latin typeface="Times New Roman"/>
                <a:cs typeface="Times New Roman"/>
              </a:rPr>
              <a:t>capitano romano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eseguiti; essi portarono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Anna per un </a:t>
            </a:r>
            <a:r>
              <a:rPr sz="1200" spc="-5" dirty="0">
                <a:latin typeface="Times New Roman"/>
                <a:cs typeface="Times New Roman"/>
              </a:rPr>
              <a:t>interrogatorio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preliminare.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150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795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(1977.2) 183:5.2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camminava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ai capitani, </a:t>
            </a:r>
            <a:r>
              <a:rPr sz="1200" dirty="0">
                <a:latin typeface="Times New Roman"/>
                <a:cs typeface="Times New Roman"/>
              </a:rPr>
              <a:t>udendo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veniva </a:t>
            </a:r>
            <a:r>
              <a:rPr sz="1200" spc="-5" dirty="0">
                <a:latin typeface="Times New Roman"/>
                <a:cs typeface="Times New Roman"/>
              </a:rPr>
              <a:t>detto,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prendere </a:t>
            </a:r>
            <a:r>
              <a:rPr sz="1200" spc="-5" dirty="0">
                <a:latin typeface="Times New Roman"/>
                <a:cs typeface="Times New Roman"/>
              </a:rPr>
              <a:t>parte alla </a:t>
            </a:r>
            <a:r>
              <a:rPr sz="1200" dirty="0">
                <a:latin typeface="Times New Roman"/>
                <a:cs typeface="Times New Roman"/>
              </a:rPr>
              <a:t>disputa, perché </a:t>
            </a:r>
            <a:r>
              <a:rPr sz="1200" spc="-5" dirty="0">
                <a:latin typeface="Times New Roman"/>
                <a:cs typeface="Times New Roman"/>
              </a:rPr>
              <a:t>sia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ebreo che </a:t>
            </a:r>
            <a:r>
              <a:rPr sz="1200" dirty="0">
                <a:latin typeface="Times New Roman"/>
                <a:cs typeface="Times New Roman"/>
              </a:rPr>
              <a:t>l’ufficiale </a:t>
            </a:r>
            <a:r>
              <a:rPr sz="1200" spc="-5" dirty="0">
                <a:latin typeface="Times New Roman"/>
                <a:cs typeface="Times New Roman"/>
              </a:rPr>
              <a:t>romano </a:t>
            </a:r>
            <a:r>
              <a:rPr sz="1200" dirty="0">
                <a:latin typeface="Times New Roman"/>
                <a:cs typeface="Times New Roman"/>
              </a:rPr>
              <a:t>non volevano </a:t>
            </a:r>
            <a:r>
              <a:rPr sz="1200" spc="-5" dirty="0">
                <a:latin typeface="Times New Roman"/>
                <a:cs typeface="Times New Roman"/>
              </a:rPr>
              <a:t>nemmeno parlare al traditore </a:t>
            </a:r>
            <a:r>
              <a:rPr sz="1200" dirty="0">
                <a:latin typeface="Times New Roman"/>
                <a:cs typeface="Times New Roman"/>
              </a:rPr>
              <a:t>— talmente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disprezzavano.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62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(1977.3) 183:5.3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Giovanni Zebedeo, ricordandosi </a:t>
            </a:r>
            <a:r>
              <a:rPr sz="1200" dirty="0">
                <a:latin typeface="Times New Roman"/>
                <a:cs typeface="Times New Roman"/>
              </a:rPr>
              <a:t>le istruzioni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sempre </a:t>
            </a:r>
            <a:r>
              <a:rPr sz="1200" dirty="0">
                <a:latin typeface="Times New Roman"/>
                <a:cs typeface="Times New Roman"/>
              </a:rPr>
              <a:t>nelle vicinanze,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portò vicino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camminava tra i due capitani.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comandante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guardie del </a:t>
            </a:r>
            <a:r>
              <a:rPr sz="1200" dirty="0">
                <a:latin typeface="Times New Roman"/>
                <a:cs typeface="Times New Roman"/>
              </a:rPr>
              <a:t>Tempio, vedendo </a:t>
            </a:r>
            <a:r>
              <a:rPr sz="1200" spc="-5" dirty="0">
                <a:latin typeface="Times New Roman"/>
                <a:cs typeface="Times New Roman"/>
              </a:rPr>
              <a:t>Giovanni venirgli </a:t>
            </a:r>
            <a:r>
              <a:rPr sz="1200" dirty="0">
                <a:latin typeface="Times New Roman"/>
                <a:cs typeface="Times New Roman"/>
              </a:rPr>
              <a:t>vicino,  disse </a:t>
            </a:r>
            <a:r>
              <a:rPr sz="1200" spc="-5" dirty="0">
                <a:latin typeface="Times New Roman"/>
                <a:cs typeface="Times New Roman"/>
              </a:rPr>
              <a:t>al suo assistente: “Prendi </a:t>
            </a:r>
            <a:r>
              <a:rPr sz="1200" dirty="0">
                <a:latin typeface="Times New Roman"/>
                <a:cs typeface="Times New Roman"/>
              </a:rPr>
              <a:t>quest’uomo e legalo. È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discepoli di costui.”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romano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ciò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e,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voltatosi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diede ordine che l’apostolo venisse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lui e che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molestasse. </a:t>
            </a:r>
            <a:r>
              <a:rPr sz="1200" dirty="0">
                <a:latin typeface="Times New Roman"/>
                <a:cs typeface="Times New Roman"/>
              </a:rPr>
              <a:t>Poi il </a:t>
            </a:r>
            <a:r>
              <a:rPr sz="1200" spc="-5" dirty="0">
                <a:latin typeface="Times New Roman"/>
                <a:cs typeface="Times New Roman"/>
              </a:rPr>
              <a:t>capitano romano disse al  capitano ebreo: “Quest’uomo </a:t>
            </a:r>
            <a:r>
              <a:rPr sz="1200" dirty="0">
                <a:latin typeface="Times New Roman"/>
                <a:cs typeface="Times New Roman"/>
              </a:rPr>
              <a:t>non è né un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né un codardo.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l’ho visto </a:t>
            </a:r>
            <a:r>
              <a:rPr sz="1200" spc="-5" dirty="0">
                <a:latin typeface="Times New Roman"/>
                <a:cs typeface="Times New Roman"/>
              </a:rPr>
              <a:t>nel giardino,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tirato fuori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spada per  resisterci. Egli </a:t>
            </a:r>
            <a:r>
              <a:rPr sz="1200" dirty="0">
                <a:latin typeface="Times New Roman"/>
                <a:cs typeface="Times New Roman"/>
              </a:rPr>
              <a:t>ha 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farsi </a:t>
            </a:r>
            <a:r>
              <a:rPr sz="1200" spc="-5" dirty="0">
                <a:latin typeface="Times New Roman"/>
                <a:cs typeface="Times New Roman"/>
              </a:rPr>
              <a:t>avanti per </a:t>
            </a:r>
            <a:r>
              <a:rPr sz="1200" dirty="0">
                <a:latin typeface="Times New Roman"/>
                <a:cs typeface="Times New Roman"/>
              </a:rPr>
              <a:t>stare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nessuno metterà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su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spc="5" dirty="0">
                <a:latin typeface="Times New Roman"/>
                <a:cs typeface="Times New Roman"/>
              </a:rPr>
              <a:t>romana 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prigioniero possa avere almeno </a:t>
            </a:r>
            <a:r>
              <a:rPr sz="1200" dirty="0">
                <a:latin typeface="Times New Roman"/>
                <a:cs typeface="Times New Roman"/>
              </a:rPr>
              <a:t>un amico </a:t>
            </a:r>
            <a:r>
              <a:rPr sz="1200" spc="-5" dirty="0">
                <a:latin typeface="Times New Roman"/>
                <a:cs typeface="Times New Roman"/>
              </a:rPr>
              <a:t>che l’accompagni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sbarra </a:t>
            </a:r>
            <a:r>
              <a:rPr sz="1200" dirty="0">
                <a:latin typeface="Times New Roman"/>
                <a:cs typeface="Times New Roman"/>
              </a:rPr>
              <a:t>del tribunale, e non </a:t>
            </a:r>
            <a:r>
              <a:rPr sz="1200" spc="-5" dirty="0">
                <a:latin typeface="Times New Roman"/>
                <a:cs typeface="Times New Roman"/>
              </a:rPr>
              <a:t>sarà impedito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del suo Maestro,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prigioniero.”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Giuda udì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ebbe tale vergogna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umiliazione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ritirò </a:t>
            </a:r>
            <a:r>
              <a:rPr sz="1200" spc="-5" dirty="0">
                <a:latin typeface="Times New Roman"/>
                <a:cs typeface="Times New Roman"/>
              </a:rPr>
              <a:t>dietro al </a:t>
            </a:r>
            <a:r>
              <a:rPr sz="1200" dirty="0">
                <a:latin typeface="Times New Roman"/>
                <a:cs typeface="Times New Roman"/>
              </a:rPr>
              <a:t>gruppo, </a:t>
            </a:r>
            <a:r>
              <a:rPr sz="1200" spc="-5" dirty="0">
                <a:latin typeface="Times New Roman"/>
                <a:cs typeface="Times New Roman"/>
              </a:rPr>
              <a:t>arrivando al </a:t>
            </a:r>
            <a:r>
              <a:rPr sz="1200" dirty="0">
                <a:latin typeface="Times New Roman"/>
                <a:cs typeface="Times New Roman"/>
              </a:rPr>
              <a:t>palazzo di Anna 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5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(1977.4) 183:5.4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spiega perché Giovanni Zebedeo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vicino a Gesù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durata </a:t>
            </a:r>
            <a:r>
              <a:rPr sz="1200" spc="-5" dirty="0">
                <a:latin typeface="Times New Roman"/>
                <a:cs typeface="Times New Roman"/>
              </a:rPr>
              <a:t>delle sue dure esperienze </a:t>
            </a:r>
            <a:r>
              <a:rPr sz="1200" dirty="0">
                <a:latin typeface="Times New Roman"/>
                <a:cs typeface="Times New Roman"/>
              </a:rPr>
              <a:t>questa notte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successivo. Gli Ebrei temevano </a:t>
            </a:r>
            <a:r>
              <a:rPr sz="1200" dirty="0">
                <a:latin typeface="Times New Roman"/>
                <a:cs typeface="Times New Roman"/>
              </a:rPr>
              <a:t>di dire </a:t>
            </a:r>
            <a:r>
              <a:rPr sz="1200" spc="-5" dirty="0">
                <a:latin typeface="Times New Roman"/>
                <a:cs typeface="Times New Roman"/>
              </a:rPr>
              <a:t>alcunché </a:t>
            </a:r>
            <a:r>
              <a:rPr sz="1200" dirty="0">
                <a:latin typeface="Times New Roman"/>
                <a:cs typeface="Times New Roman"/>
              </a:rPr>
              <a:t>a Giovanni o di </a:t>
            </a:r>
            <a:r>
              <a:rPr sz="1200" spc="-5" dirty="0">
                <a:latin typeface="Times New Roman"/>
                <a:cs typeface="Times New Roman"/>
              </a:rPr>
              <a:t>molestarlo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modo perché aveva un po’ lo 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designato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agire come osservatore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operazioni del tribunale ecclesiastico ebreo.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posizione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sicura </a:t>
            </a:r>
            <a:r>
              <a:rPr sz="1200" dirty="0">
                <a:latin typeface="Times New Roman"/>
                <a:cs typeface="Times New Roman"/>
              </a:rPr>
              <a:t>quando, </a:t>
            </a:r>
            <a:r>
              <a:rPr sz="1200" spc="-5" dirty="0">
                <a:latin typeface="Times New Roman"/>
                <a:cs typeface="Times New Roman"/>
              </a:rPr>
              <a:t>consegnando Gesù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capitano delle guardie del Tempio alla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palazzo  di </a:t>
            </a:r>
            <a:r>
              <a:rPr sz="1200" spc="-5" dirty="0">
                <a:latin typeface="Times New Roman"/>
                <a:cs typeface="Times New Roman"/>
              </a:rPr>
              <a:t>Anna,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</a:t>
            </a:r>
            <a:r>
              <a:rPr sz="1200" dirty="0">
                <a:latin typeface="Times New Roman"/>
                <a:cs typeface="Times New Roman"/>
              </a:rPr>
              <a:t>romano, </a:t>
            </a:r>
            <a:r>
              <a:rPr sz="1200" spc="-5" dirty="0">
                <a:latin typeface="Times New Roman"/>
                <a:cs typeface="Times New Roman"/>
              </a:rPr>
              <a:t>rivolgendosi al suo assistente, disse: “Accompagna questo prigioniero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vedi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uccidano senza </a:t>
            </a:r>
            <a:r>
              <a:rPr sz="1200" dirty="0">
                <a:latin typeface="Times New Roman"/>
                <a:cs typeface="Times New Roman"/>
              </a:rPr>
              <a:t>il consenso di </a:t>
            </a:r>
            <a:r>
              <a:rPr sz="1200" spc="-5" dirty="0">
                <a:latin typeface="Times New Roman"/>
                <a:cs typeface="Times New Roman"/>
              </a:rPr>
              <a:t>Pilato. Bada che </a:t>
            </a:r>
            <a:r>
              <a:rPr sz="1200" dirty="0">
                <a:latin typeface="Times New Roman"/>
                <a:cs typeface="Times New Roman"/>
              </a:rPr>
              <a:t>essi non lo </a:t>
            </a:r>
            <a:r>
              <a:rPr sz="1200" spc="-5" dirty="0">
                <a:latin typeface="Times New Roman"/>
                <a:cs typeface="Times New Roman"/>
              </a:rPr>
              <a:t>assassinino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vedi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amico, </a:t>
            </a:r>
            <a:r>
              <a:rPr sz="1200" dirty="0">
                <a:latin typeface="Times New Roman"/>
                <a:cs typeface="Times New Roman"/>
              </a:rPr>
              <a:t>il Galileo, </a:t>
            </a:r>
            <a:r>
              <a:rPr sz="1200" spc="-5" dirty="0">
                <a:latin typeface="Times New Roman"/>
                <a:cs typeface="Times New Roman"/>
              </a:rPr>
              <a:t>possa stargli </a:t>
            </a:r>
            <a:r>
              <a:rPr sz="1200" dirty="0">
                <a:latin typeface="Times New Roman"/>
                <a:cs typeface="Times New Roman"/>
              </a:rPr>
              <a:t>vicino ed 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accade.” E </a:t>
            </a:r>
            <a:r>
              <a:rPr sz="1200" spc="-5" dirty="0">
                <a:latin typeface="Times New Roman"/>
                <a:cs typeface="Times New Roman"/>
              </a:rPr>
              <a:t>così Giovanni </a:t>
            </a:r>
            <a:r>
              <a:rPr sz="1200" dirty="0">
                <a:latin typeface="Times New Roman"/>
                <a:cs typeface="Times New Roman"/>
              </a:rPr>
              <a:t>fu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essere vicino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sua morte sulla </a:t>
            </a:r>
            <a:r>
              <a:rPr sz="1200" spc="5" dirty="0">
                <a:latin typeface="Times New Roman"/>
                <a:cs typeface="Times New Roman"/>
              </a:rPr>
              <a:t>croce,  </a:t>
            </a:r>
            <a:r>
              <a:rPr sz="1200" spc="-5" dirty="0">
                <a:latin typeface="Times New Roman"/>
                <a:cs typeface="Times New Roman"/>
              </a:rPr>
              <a:t>mentre gli altri dieci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furono costretti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rimanere nascosti. Giovanni era </a:t>
            </a:r>
            <a:r>
              <a:rPr sz="1200" dirty="0">
                <a:latin typeface="Times New Roman"/>
                <a:cs typeface="Times New Roman"/>
              </a:rPr>
              <a:t>sotto la protezione romana e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non osarono  </a:t>
            </a:r>
            <a:r>
              <a:rPr sz="1200" spc="-5" dirty="0">
                <a:latin typeface="Times New Roman"/>
                <a:cs typeface="Times New Roman"/>
              </a:rPr>
              <a:t>molestarlo </a:t>
            </a:r>
            <a:r>
              <a:rPr sz="1200" dirty="0">
                <a:latin typeface="Times New Roman"/>
                <a:cs typeface="Times New Roman"/>
              </a:rPr>
              <a:t>fino a dopo la morte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7452359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(1977.5) 183:5.5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il tragitto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palazzo di </a:t>
            </a:r>
            <a:r>
              <a:rPr sz="1200" spc="-5" dirty="0">
                <a:latin typeface="Times New Roman"/>
                <a:cs typeface="Times New Roman"/>
              </a:rPr>
              <a:t>Anna,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aprì bocca. 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suo arresto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sua  apparizione davanti ad </a:t>
            </a:r>
            <a:r>
              <a:rPr sz="1200" dirty="0">
                <a:latin typeface="Times New Roman"/>
                <a:cs typeface="Times New Roman"/>
              </a:rPr>
              <a:t>Anna,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dell’Uomo 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parola.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68769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Davanti al tribunale del Sinedrio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81340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(1978.1) 184:0.1 </a:t>
            </a:r>
            <a:r>
              <a:rPr sz="1200" spc="-5" dirty="0">
                <a:latin typeface="Times New Roman"/>
                <a:cs typeface="Times New Roman"/>
              </a:rPr>
              <a:t>DEGLI incaricati </a:t>
            </a:r>
            <a:r>
              <a:rPr sz="1200" dirty="0">
                <a:latin typeface="Times New Roman"/>
                <a:cs typeface="Times New Roman"/>
              </a:rPr>
              <a:t>di Anna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ordinato </a:t>
            </a:r>
            <a:r>
              <a:rPr sz="1200" spc="-5" dirty="0">
                <a:latin typeface="Times New Roman"/>
                <a:cs typeface="Times New Roman"/>
              </a:rPr>
              <a:t>segretamente al capitano dei soldati romani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immediatamente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palazzo </a:t>
            </a:r>
            <a:r>
              <a:rPr sz="1200" dirty="0">
                <a:latin typeface="Times New Roman"/>
                <a:cs typeface="Times New Roman"/>
              </a:rPr>
              <a:t>di Anna dopo il </a:t>
            </a:r>
            <a:r>
              <a:rPr sz="1200" spc="-5" dirty="0">
                <a:latin typeface="Times New Roman"/>
                <a:cs typeface="Times New Roman"/>
              </a:rPr>
              <a:t>suo arresto. Il vecchio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desiderava mantenere il </a:t>
            </a:r>
            <a:r>
              <a:rPr sz="1200" spc="-5" dirty="0">
                <a:latin typeface="Times New Roman"/>
                <a:cs typeface="Times New Roman"/>
              </a:rPr>
              <a:t>suo prestigio </a:t>
            </a:r>
            <a:r>
              <a:rPr sz="1200" dirty="0">
                <a:latin typeface="Times New Roman"/>
                <a:cs typeface="Times New Roman"/>
              </a:rPr>
              <a:t>come principale  </a:t>
            </a:r>
            <a:r>
              <a:rPr sz="1200" spc="-5" dirty="0">
                <a:latin typeface="Times New Roman"/>
                <a:cs typeface="Times New Roman"/>
              </a:rPr>
              <a:t>autorità ecclesiastica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Ebrei. Egli </a:t>
            </a:r>
            <a:r>
              <a:rPr sz="1200" dirty="0">
                <a:latin typeface="Times New Roman"/>
                <a:cs typeface="Times New Roman"/>
              </a:rPr>
              <a:t>aveva anche un </a:t>
            </a:r>
            <a:r>
              <a:rPr sz="1200" spc="-5" dirty="0">
                <a:latin typeface="Times New Roman"/>
                <a:cs typeface="Times New Roman"/>
              </a:rPr>
              <a:t>altro scopo </a:t>
            </a:r>
            <a:r>
              <a:rPr sz="1200" dirty="0">
                <a:latin typeface="Times New Roman"/>
                <a:cs typeface="Times New Roman"/>
              </a:rPr>
              <a:t>trattenendo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sua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alcune ore, ed </a:t>
            </a:r>
            <a:r>
              <a:rPr sz="1200" dirty="0">
                <a:latin typeface="Times New Roman"/>
                <a:cs typeface="Times New Roman"/>
              </a:rPr>
              <a:t>era di consentire di  </a:t>
            </a:r>
            <a:r>
              <a:rPr sz="1200" spc="-5" dirty="0">
                <a:latin typeface="Times New Roman"/>
                <a:cs typeface="Times New Roman"/>
              </a:rPr>
              <a:t>convocare legalmente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tribunale del </a:t>
            </a:r>
            <a:r>
              <a:rPr sz="1200" dirty="0">
                <a:latin typeface="Times New Roman"/>
                <a:cs typeface="Times New Roman"/>
              </a:rPr>
              <a:t>Sinedrio. Era </a:t>
            </a:r>
            <a:r>
              <a:rPr sz="1200" spc="-5" dirty="0">
                <a:latin typeface="Times New Roman"/>
                <a:cs typeface="Times New Roman"/>
              </a:rPr>
              <a:t>illegale riunire </a:t>
            </a:r>
            <a:r>
              <a:rPr sz="1200" dirty="0">
                <a:latin typeface="Times New Roman"/>
                <a:cs typeface="Times New Roman"/>
              </a:rPr>
              <a:t>il tribunale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dell’offerta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sacrificio  </a:t>
            </a:r>
            <a:r>
              <a:rPr sz="1200" dirty="0">
                <a:latin typeface="Times New Roman"/>
                <a:cs typeface="Times New Roman"/>
              </a:rPr>
              <a:t>mattutino nel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sacrificio era </a:t>
            </a:r>
            <a:r>
              <a:rPr sz="1200" dirty="0">
                <a:latin typeface="Times New Roman"/>
                <a:cs typeface="Times New Roman"/>
              </a:rPr>
              <a:t>offerto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tre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99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(1978.2) 184:0.2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sapeva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tribunale </a:t>
            </a:r>
            <a:r>
              <a:rPr sz="1200" dirty="0">
                <a:latin typeface="Times New Roman"/>
                <a:cs typeface="Times New Roman"/>
              </a:rPr>
              <a:t>di Sinedristi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attesa nel palazzo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genero, Caifa. Una trentina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Sinedrio si erano </a:t>
            </a:r>
            <a:r>
              <a:rPr sz="1200" dirty="0">
                <a:latin typeface="Times New Roman"/>
                <a:cs typeface="Times New Roman"/>
              </a:rPr>
              <a:t>riuniti a </a:t>
            </a:r>
            <a:r>
              <a:rPr sz="1200" spc="-5" dirty="0">
                <a:latin typeface="Times New Roman"/>
                <a:cs typeface="Times New Roman"/>
              </a:rPr>
              <a:t>casa del </a:t>
            </a:r>
            <a:r>
              <a:rPr sz="1200" dirty="0">
                <a:latin typeface="Times New Roman"/>
                <a:cs typeface="Times New Roman"/>
              </a:rPr>
              <a:t>sommo sacerdote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mezzanotte </a:t>
            </a:r>
            <a:r>
              <a:rPr sz="1200" spc="-5" dirty="0">
                <a:latin typeface="Times New Roman"/>
                <a:cs typeface="Times New Roman"/>
              </a:rPr>
              <a:t>per essere 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giudicare Gesù quando fosse </a:t>
            </a:r>
            <a:r>
              <a:rPr sz="1200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condotto davanti </a:t>
            </a:r>
            <a:r>
              <a:rPr sz="1200" dirty="0">
                <a:latin typeface="Times New Roman"/>
                <a:cs typeface="Times New Roman"/>
              </a:rPr>
              <a:t>a loro. </a:t>
            </a:r>
            <a:r>
              <a:rPr sz="1200" spc="-5" dirty="0">
                <a:latin typeface="Times New Roman"/>
                <a:cs typeface="Times New Roman"/>
              </a:rPr>
              <a:t>Erano stati convocati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quei membri che erano fortemente ed </a:t>
            </a:r>
            <a:r>
              <a:rPr sz="1200" dirty="0">
                <a:latin typeface="Times New Roman"/>
                <a:cs typeface="Times New Roman"/>
              </a:rPr>
              <a:t>apertamente </a:t>
            </a:r>
            <a:r>
              <a:rPr sz="1200" spc="-5" dirty="0">
                <a:latin typeface="Times New Roman"/>
                <a:cs typeface="Times New Roman"/>
              </a:rPr>
              <a:t>contrari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insegnamenti, </a:t>
            </a:r>
            <a:r>
              <a:rPr sz="1200" dirty="0">
                <a:latin typeface="Times New Roman"/>
                <a:cs typeface="Times New Roman"/>
              </a:rPr>
              <a:t>poiché ne </a:t>
            </a:r>
            <a:r>
              <a:rPr sz="1200" spc="-5" dirty="0">
                <a:latin typeface="Times New Roman"/>
                <a:cs typeface="Times New Roman"/>
              </a:rPr>
              <a:t>bastavano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ventitré per costituire </a:t>
            </a:r>
            <a:r>
              <a:rPr sz="1200" dirty="0">
                <a:latin typeface="Times New Roman"/>
                <a:cs typeface="Times New Roman"/>
              </a:rPr>
              <a:t>una corte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(1978.3) 184:0.3 </a:t>
            </a:r>
            <a:r>
              <a:rPr sz="1200" spc="-5" dirty="0">
                <a:latin typeface="Times New Roman"/>
                <a:cs typeface="Times New Roman"/>
              </a:rPr>
              <a:t>Gesù passò circa </a:t>
            </a:r>
            <a:r>
              <a:rPr sz="1200" dirty="0">
                <a:latin typeface="Times New Roman"/>
                <a:cs typeface="Times New Roman"/>
              </a:rPr>
              <a:t>tre ore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palazzo di Anna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Oliveto, non </a:t>
            </a:r>
            <a:r>
              <a:rPr sz="1200" spc="-5" dirty="0">
                <a:latin typeface="Times New Roman"/>
                <a:cs typeface="Times New Roman"/>
              </a:rPr>
              <a:t>lontano dal 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Getsemani, </a:t>
            </a:r>
            <a:r>
              <a:rPr sz="1200" dirty="0">
                <a:latin typeface="Times New Roman"/>
                <a:cs typeface="Times New Roman"/>
              </a:rPr>
              <a:t>dove fu  </a:t>
            </a:r>
            <a:r>
              <a:rPr sz="1200" spc="-5" dirty="0">
                <a:latin typeface="Times New Roman"/>
                <a:cs typeface="Times New Roman"/>
              </a:rPr>
              <a:t>arrestato.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Zebedeo era </a:t>
            </a:r>
            <a:r>
              <a:rPr sz="1200" dirty="0">
                <a:latin typeface="Times New Roman"/>
                <a:cs typeface="Times New Roman"/>
              </a:rPr>
              <a:t>libero e sicuro nel palazzo di </a:t>
            </a:r>
            <a:r>
              <a:rPr sz="1200" spc="-5" dirty="0">
                <a:latin typeface="Times New Roman"/>
                <a:cs typeface="Times New Roman"/>
              </a:rPr>
              <a:t>Anna,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capitano romano,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lui e </a:t>
            </a:r>
            <a:r>
              <a:rPr sz="1200" spc="-5" dirty="0">
                <a:latin typeface="Times New Roman"/>
                <a:cs typeface="Times New Roman"/>
              </a:rPr>
              <a:t>suo fratello Giacomo erano ben </a:t>
            </a:r>
            <a:r>
              <a:rPr sz="1200" dirty="0">
                <a:latin typeface="Times New Roman"/>
                <a:cs typeface="Times New Roman"/>
              </a:rPr>
              <a:t>conosciuti dai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dirty="0">
                <a:latin typeface="Times New Roman"/>
                <a:cs typeface="Times New Roman"/>
              </a:rPr>
              <a:t>più anziani, </a:t>
            </a:r>
            <a:r>
              <a:rPr sz="1200" spc="-5" dirty="0">
                <a:latin typeface="Times New Roman"/>
                <a:cs typeface="Times New Roman"/>
              </a:rPr>
              <a:t>essendo stati </a:t>
            </a:r>
            <a:r>
              <a:rPr sz="1200" dirty="0">
                <a:latin typeface="Times New Roman"/>
                <a:cs typeface="Times New Roman"/>
              </a:rPr>
              <a:t>molte volte ospiti a palazzo, in </a:t>
            </a:r>
            <a:r>
              <a:rPr sz="1200" spc="-5" dirty="0">
                <a:latin typeface="Times New Roman"/>
                <a:cs typeface="Times New Roman"/>
              </a:rPr>
              <a:t>quanto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parente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madre,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Salomè.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L’interrogatorio da parte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Anna</a:t>
            </a:r>
            <a:endParaRPr sz="16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(1978.4) 184:1.1 </a:t>
            </a:r>
            <a:r>
              <a:rPr sz="1200" spc="-5" dirty="0">
                <a:latin typeface="Times New Roman"/>
                <a:cs typeface="Times New Roman"/>
              </a:rPr>
              <a:t>Anna, arricchito dalle entrate del </a:t>
            </a:r>
            <a:r>
              <a:rPr sz="1200" dirty="0">
                <a:latin typeface="Times New Roman"/>
                <a:cs typeface="Times New Roman"/>
              </a:rPr>
              <a:t>Tempio, </a:t>
            </a:r>
            <a:r>
              <a:rPr sz="1200" spc="-5" dirty="0">
                <a:latin typeface="Times New Roman"/>
                <a:cs typeface="Times New Roman"/>
              </a:rPr>
              <a:t>con suo genero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relazioni 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autorità romane, era </a:t>
            </a:r>
            <a:r>
              <a:rPr sz="1200" dirty="0">
                <a:latin typeface="Times New Roman"/>
                <a:cs typeface="Times New Roman"/>
              </a:rPr>
              <a:t>veramente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più potente di tutto il mondo </a:t>
            </a:r>
            <a:r>
              <a:rPr sz="1200" spc="-5" dirty="0">
                <a:latin typeface="Times New Roman"/>
                <a:cs typeface="Times New Roman"/>
              </a:rPr>
              <a:t>ebraico.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garbato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abile nei </a:t>
            </a:r>
            <a:r>
              <a:rPr sz="1200" dirty="0">
                <a:latin typeface="Times New Roman"/>
                <a:cs typeface="Times New Roman"/>
              </a:rPr>
              <a:t>suoi piani e nei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28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0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intrighi. Egli desiderava prendere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la questione </a:t>
            </a:r>
            <a:r>
              <a:rPr sz="1200" spc="-5" dirty="0">
                <a:latin typeface="Times New Roman"/>
                <a:cs typeface="Times New Roman"/>
              </a:rPr>
              <a:t>dell’eliminazione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temeva di affidare una tale importante  </a:t>
            </a:r>
            <a:r>
              <a:rPr sz="1200" spc="-5" dirty="0">
                <a:latin typeface="Times New Roman"/>
                <a:cs typeface="Times New Roman"/>
              </a:rPr>
              <a:t>operazione interamente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rude </a:t>
            </a:r>
            <a:r>
              <a:rPr sz="1200" spc="-5" dirty="0">
                <a:latin typeface="Times New Roman"/>
                <a:cs typeface="Times New Roman"/>
              </a:rPr>
              <a:t>ed aggressivo genero. </a:t>
            </a:r>
            <a:r>
              <a:rPr sz="1200" dirty="0">
                <a:latin typeface="Times New Roman"/>
                <a:cs typeface="Times New Roman"/>
              </a:rPr>
              <a:t>Anna voleva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certo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restasse nelle </a:t>
            </a:r>
            <a:r>
              <a:rPr sz="1200" dirty="0">
                <a:latin typeface="Times New Roman"/>
                <a:cs typeface="Times New Roman"/>
              </a:rPr>
              <a:t>mani  </a:t>
            </a:r>
            <a:r>
              <a:rPr sz="1200" spc="-5" dirty="0">
                <a:latin typeface="Times New Roman"/>
                <a:cs typeface="Times New Roman"/>
              </a:rPr>
              <a:t>dei Sadducei; temeva </a:t>
            </a:r>
            <a:r>
              <a:rPr sz="1200" dirty="0">
                <a:latin typeface="Times New Roman"/>
                <a:cs typeface="Times New Roman"/>
              </a:rPr>
              <a:t>la possibile </a:t>
            </a:r>
            <a:r>
              <a:rPr sz="1200" spc="-5" dirty="0">
                <a:latin typeface="Times New Roman"/>
                <a:cs typeface="Times New Roman"/>
              </a:rPr>
              <a:t>simpatia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Farisei, perché </a:t>
            </a:r>
            <a:r>
              <a:rPr sz="1200" dirty="0">
                <a:latin typeface="Times New Roman"/>
                <a:cs typeface="Times New Roman"/>
              </a:rPr>
              <a:t>praticamente tutti </a:t>
            </a:r>
            <a:r>
              <a:rPr sz="1200" spc="-5" dirty="0">
                <a:latin typeface="Times New Roman"/>
                <a:cs typeface="Times New Roman"/>
              </a:rPr>
              <a:t>quei membri del Sinedrio </a:t>
            </a:r>
            <a:r>
              <a:rPr sz="1200" dirty="0">
                <a:latin typeface="Times New Roman"/>
                <a:cs typeface="Times New Roman"/>
              </a:rPr>
              <a:t>che avevano  </a:t>
            </a:r>
            <a:r>
              <a:rPr sz="1200" spc="-5" dirty="0">
                <a:latin typeface="Times New Roman"/>
                <a:cs typeface="Times New Roman"/>
              </a:rPr>
              <a:t>sposato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erano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Farisei.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5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(1978.5) 184:1.2 </a:t>
            </a:r>
            <a:r>
              <a:rPr sz="1200" spc="-5" dirty="0">
                <a:latin typeface="Times New Roman"/>
                <a:cs typeface="Times New Roman"/>
              </a:rPr>
              <a:t>Anna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parecchi anni, </a:t>
            </a:r>
            <a:r>
              <a:rPr sz="1200" spc="-5" dirty="0">
                <a:latin typeface="Times New Roman"/>
                <a:cs typeface="Times New Roman"/>
              </a:rPr>
              <a:t>dall’epoca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venne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via immediatamente  notando la </a:t>
            </a:r>
            <a:r>
              <a:rPr sz="1200" spc="-5" dirty="0">
                <a:latin typeface="Times New Roman"/>
                <a:cs typeface="Times New Roman"/>
              </a:rPr>
              <a:t>sua freddezza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riserbo nel </a:t>
            </a:r>
            <a:r>
              <a:rPr sz="1200" dirty="0">
                <a:latin typeface="Times New Roman"/>
                <a:cs typeface="Times New Roman"/>
              </a:rPr>
              <a:t>riceverlo. Anna aveva pensato di </a:t>
            </a:r>
            <a:r>
              <a:rPr sz="1200" spc="-5" dirty="0">
                <a:latin typeface="Times New Roman"/>
                <a:cs typeface="Times New Roman"/>
              </a:rPr>
              <a:t>fare assegnamento su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vecchia </a:t>
            </a:r>
            <a:r>
              <a:rPr sz="1200" dirty="0">
                <a:latin typeface="Times New Roman"/>
                <a:cs typeface="Times New Roman"/>
              </a:rPr>
              <a:t>conoscenza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persuadere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pretese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riluttante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partecipare </a:t>
            </a:r>
            <a:r>
              <a:rPr sz="1200" dirty="0">
                <a:latin typeface="Times New Roman"/>
                <a:cs typeface="Times New Roman"/>
              </a:rPr>
              <a:t>all’uccisione di un  uomo per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pensato che Gesù potesse 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paese 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subire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e risoluto </a:t>
            </a:r>
            <a:r>
              <a:rPr sz="1200" spc="-5" dirty="0">
                <a:latin typeface="Times New Roman"/>
                <a:cs typeface="Times New Roman"/>
              </a:rPr>
              <a:t>Galileo, si rese </a:t>
            </a:r>
            <a:r>
              <a:rPr sz="1200" dirty="0">
                <a:latin typeface="Times New Roman"/>
                <a:cs typeface="Times New Roman"/>
              </a:rPr>
              <a:t>subito conto </a:t>
            </a:r>
            <a:r>
              <a:rPr sz="1200" spc="-5" dirty="0">
                <a:latin typeface="Times New Roman"/>
                <a:cs typeface="Times New Roman"/>
              </a:rPr>
              <a:t>che sarebbe </a:t>
            </a:r>
            <a:r>
              <a:rPr sz="1200" dirty="0">
                <a:latin typeface="Times New Roman"/>
                <a:cs typeface="Times New Roman"/>
              </a:rPr>
              <a:t>stato inutile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tali proposte.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maestoso </a:t>
            </a:r>
            <a:r>
              <a:rPr sz="1200" dirty="0">
                <a:latin typeface="Times New Roman"/>
                <a:cs typeface="Times New Roman"/>
              </a:rPr>
              <a:t>e padrone 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di quanto Anna 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ricordasse.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06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(1979.1) 184:1.3 </a:t>
            </a:r>
            <a:r>
              <a:rPr sz="1200" spc="-5" dirty="0">
                <a:latin typeface="Times New Roman"/>
                <a:cs typeface="Times New Roman"/>
              </a:rPr>
              <a:t>Quando Gesù era giovane,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interessato </a:t>
            </a:r>
            <a:r>
              <a:rPr sz="1200" dirty="0">
                <a:latin typeface="Times New Roman"/>
                <a:cs typeface="Times New Roman"/>
              </a:rPr>
              <a:t>a lui, 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entrate erano minacciate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 aveva recentemente fatto cacciando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cambiavalute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commercianti dal Tempio. Questo </a:t>
            </a:r>
            <a:r>
              <a:rPr sz="1200" dirty="0">
                <a:latin typeface="Times New Roman"/>
                <a:cs typeface="Times New Roman"/>
              </a:rPr>
              <a:t>atto </a:t>
            </a:r>
            <a:r>
              <a:rPr sz="1200" spc="-5" dirty="0">
                <a:latin typeface="Times New Roman"/>
                <a:cs typeface="Times New Roman"/>
              </a:rPr>
              <a:t>aveva suscitato </a:t>
            </a:r>
            <a:r>
              <a:rPr sz="1200" dirty="0">
                <a:latin typeface="Times New Roman"/>
                <a:cs typeface="Times New Roman"/>
              </a:rPr>
              <a:t>l’inimicizia </a:t>
            </a:r>
            <a:r>
              <a:rPr sz="1200" spc="-5" dirty="0">
                <a:latin typeface="Times New Roman"/>
                <a:cs typeface="Times New Roman"/>
              </a:rPr>
              <a:t>del  vecchio </a:t>
            </a:r>
            <a:r>
              <a:rPr sz="1200" dirty="0">
                <a:latin typeface="Times New Roman"/>
                <a:cs typeface="Times New Roman"/>
              </a:rPr>
              <a:t>sommo sacerdote molto più di quanto </a:t>
            </a:r>
            <a:r>
              <a:rPr sz="1200" spc="-5" dirty="0">
                <a:latin typeface="Times New Roman"/>
                <a:cs typeface="Times New Roman"/>
              </a:rPr>
              <a:t>avessero fatto gli insegnamenti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2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(1979.2) 184:1.4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entrò nella sua spaziosa sala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udienze, si sedette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poltrona e ordinò </a:t>
            </a:r>
            <a:r>
              <a:rPr sz="1200" spc="-5" dirty="0">
                <a:latin typeface="Times New Roman"/>
                <a:cs typeface="Times New Roman"/>
              </a:rPr>
              <a:t>che Gesù fosse </a:t>
            </a:r>
            <a:r>
              <a:rPr sz="1200" dirty="0">
                <a:latin typeface="Times New Roman"/>
                <a:cs typeface="Times New Roman"/>
              </a:rPr>
              <a:t>condotto 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lui. Dopo </a:t>
            </a:r>
            <a:r>
              <a:rPr sz="1200" spc="-5" dirty="0">
                <a:latin typeface="Times New Roman"/>
                <a:cs typeface="Times New Roman"/>
              </a:rPr>
              <a:t>aver osservato </a:t>
            </a:r>
            <a:r>
              <a:rPr sz="1200" dirty="0">
                <a:latin typeface="Times New Roman"/>
                <a:cs typeface="Times New Roman"/>
              </a:rPr>
              <a:t>il Maestro in </a:t>
            </a:r>
            <a:r>
              <a:rPr sz="1200" spc="-5" dirty="0">
                <a:latin typeface="Times New Roman"/>
                <a:cs typeface="Times New Roman"/>
              </a:rPr>
              <a:t>silenzio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istanti, </a:t>
            </a:r>
            <a:r>
              <a:rPr sz="1200" spc="-5" dirty="0">
                <a:latin typeface="Times New Roman"/>
                <a:cs typeface="Times New Roman"/>
              </a:rPr>
              <a:t>egli disse: “Tu comprendi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fare qualcosa  </a:t>
            </a:r>
            <a:r>
              <a:rPr sz="1200" spc="-5" dirty="0">
                <a:latin typeface="Times New Roman"/>
                <a:cs typeface="Times New Roman"/>
              </a:rPr>
              <a:t>riguardo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insegnamento, poiché stai </a:t>
            </a:r>
            <a:r>
              <a:rPr sz="1200" dirty="0">
                <a:latin typeface="Times New Roman"/>
                <a:cs typeface="Times New Roman"/>
              </a:rPr>
              <a:t>turbando 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paese.” </a:t>
            </a:r>
            <a:r>
              <a:rPr sz="1200" dirty="0">
                <a:latin typeface="Times New Roman"/>
                <a:cs typeface="Times New Roman"/>
              </a:rPr>
              <a:t>Mentre Anna </a:t>
            </a:r>
            <a:r>
              <a:rPr sz="1200" spc="-5" dirty="0">
                <a:latin typeface="Times New Roman"/>
                <a:cs typeface="Times New Roman"/>
              </a:rPr>
              <a:t>gettava </a:t>
            </a:r>
            <a:r>
              <a:rPr sz="1200" dirty="0">
                <a:latin typeface="Times New Roman"/>
                <a:cs typeface="Times New Roman"/>
              </a:rPr>
              <a:t>uno sguardo  </a:t>
            </a:r>
            <a:r>
              <a:rPr sz="1200" spc="-5" dirty="0">
                <a:latin typeface="Times New Roman"/>
                <a:cs typeface="Times New Roman"/>
              </a:rPr>
              <a:t>indagatore su 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guardò </a:t>
            </a:r>
            <a:r>
              <a:rPr sz="1200" dirty="0">
                <a:latin typeface="Times New Roman"/>
                <a:cs typeface="Times New Roman"/>
              </a:rPr>
              <a:t>dritto </a:t>
            </a:r>
            <a:r>
              <a:rPr sz="1200" spc="-5" dirty="0">
                <a:latin typeface="Times New Roman"/>
                <a:cs typeface="Times New Roman"/>
              </a:rPr>
              <a:t>negli occhi </a:t>
            </a:r>
            <a:r>
              <a:rPr sz="1200" dirty="0">
                <a:latin typeface="Times New Roman"/>
                <a:cs typeface="Times New Roman"/>
              </a:rPr>
              <a:t>ma non diede alcuna </a:t>
            </a:r>
            <a:r>
              <a:rPr sz="1200" spc="-5" dirty="0">
                <a:latin typeface="Times New Roman"/>
                <a:cs typeface="Times New Roman"/>
              </a:rPr>
              <a:t>risposta.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riprese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dire: “Quali sono </a:t>
            </a:r>
            <a:r>
              <a:rPr sz="1200" dirty="0">
                <a:latin typeface="Times New Roman"/>
                <a:cs typeface="Times New Roman"/>
              </a:rPr>
              <a:t>i nomi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discepoli, </a:t>
            </a:r>
            <a:r>
              <a:rPr sz="1200" dirty="0">
                <a:latin typeface="Times New Roman"/>
                <a:cs typeface="Times New Roman"/>
              </a:rPr>
              <a:t>oltre a Simone </a:t>
            </a:r>
            <a:r>
              <a:rPr sz="1200" spc="-5" dirty="0">
                <a:latin typeface="Times New Roman"/>
                <a:cs typeface="Times New Roman"/>
              </a:rPr>
              <a:t>Zelota, </a:t>
            </a:r>
            <a:r>
              <a:rPr sz="1200" dirty="0">
                <a:latin typeface="Times New Roman"/>
                <a:cs typeface="Times New Roman"/>
              </a:rPr>
              <a:t>l’agitatore?”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guardò, </a:t>
            </a:r>
            <a:r>
              <a:rPr sz="1200" dirty="0">
                <a:latin typeface="Times New Roman"/>
                <a:cs typeface="Times New Roman"/>
              </a:rPr>
              <a:t>ma non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771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(1979.3) 184:1.5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fu molto seccato </a:t>
            </a:r>
            <a:r>
              <a:rPr sz="1200" dirty="0">
                <a:latin typeface="Times New Roman"/>
                <a:cs typeface="Times New Roman"/>
              </a:rPr>
              <a:t>dal rifiuto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sue domande,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disse: “Non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preoccupa  affatto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o meno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disposto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te? Non </a:t>
            </a:r>
            <a:r>
              <a:rPr sz="1200" spc="-5" dirty="0">
                <a:latin typeface="Times New Roman"/>
                <a:cs typeface="Times New Roman"/>
              </a:rPr>
              <a:t>hai alcuna </a:t>
            </a:r>
            <a:r>
              <a:rPr sz="1200" dirty="0">
                <a:latin typeface="Times New Roman"/>
                <a:cs typeface="Times New Roman"/>
              </a:rPr>
              <a:t>considerazione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dispongo per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l’esito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giudizio?” </a:t>
            </a:r>
            <a:r>
              <a:rPr sz="1200" spc="-5" dirty="0">
                <a:latin typeface="Times New Roman"/>
                <a:cs typeface="Times New Roman"/>
              </a:rPr>
              <a:t>Quando Gesù sentì </a:t>
            </a:r>
            <a:r>
              <a:rPr sz="1200" dirty="0">
                <a:latin typeface="Times New Roman"/>
                <a:cs typeface="Times New Roman"/>
              </a:rPr>
              <a:t>ciò,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“Anna, tu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potresti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alcun potere su </a:t>
            </a:r>
            <a:r>
              <a:rPr sz="1200" dirty="0">
                <a:latin typeface="Times New Roman"/>
                <a:cs typeface="Times New Roman"/>
              </a:rPr>
              <a:t>di me senza il 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Padre. Alcuni vorrebbero </a:t>
            </a:r>
            <a:r>
              <a:rPr sz="1200" dirty="0">
                <a:latin typeface="Times New Roman"/>
                <a:cs typeface="Times New Roman"/>
              </a:rPr>
              <a:t>uccidere il </a:t>
            </a:r>
            <a:r>
              <a:rPr sz="1200" spc="-5" dirty="0">
                <a:latin typeface="Times New Roman"/>
                <a:cs typeface="Times New Roman"/>
              </a:rPr>
              <a:t>Figlio dell’Uomo perché sono ignoranti;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niente di meglio,  ma tu, </a:t>
            </a:r>
            <a:r>
              <a:rPr sz="1200" spc="-5" dirty="0">
                <a:latin typeface="Times New Roman"/>
                <a:cs typeface="Times New Roman"/>
              </a:rPr>
              <a:t>amico, sai ciò </a:t>
            </a:r>
            <a:r>
              <a:rPr sz="1200" dirty="0">
                <a:latin typeface="Times New Roman"/>
                <a:cs typeface="Times New Roman"/>
              </a:rPr>
              <a:t>che stai </a:t>
            </a:r>
            <a:r>
              <a:rPr sz="1200" spc="-5" dirty="0">
                <a:latin typeface="Times New Roman"/>
                <a:cs typeface="Times New Roman"/>
              </a:rPr>
              <a:t>facendo. </a:t>
            </a:r>
            <a:r>
              <a:rPr sz="1200" dirty="0">
                <a:latin typeface="Times New Roman"/>
                <a:cs typeface="Times New Roman"/>
              </a:rPr>
              <a:t>Come puoi, </a:t>
            </a:r>
            <a:r>
              <a:rPr sz="1200" spc="-5" dirty="0">
                <a:latin typeface="Times New Roman"/>
                <a:cs typeface="Times New Roman"/>
              </a:rPr>
              <a:t>dunque, </a:t>
            </a:r>
            <a:r>
              <a:rPr sz="1200" dirty="0">
                <a:latin typeface="Times New Roman"/>
                <a:cs typeface="Times New Roman"/>
              </a:rPr>
              <a:t>respingere la luce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4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(1979.4) 184:1.6 </a:t>
            </a:r>
            <a:r>
              <a:rPr sz="1200" spc="-5" dirty="0">
                <a:latin typeface="Times New Roman"/>
                <a:cs typeface="Times New Roman"/>
              </a:rPr>
              <a:t>L’amabile maniera con cui Gesù </a:t>
            </a:r>
            <a:r>
              <a:rPr sz="1200" dirty="0">
                <a:latin typeface="Times New Roman"/>
                <a:cs typeface="Times New Roman"/>
              </a:rPr>
              <a:t>parlò </a:t>
            </a:r>
            <a:r>
              <a:rPr sz="1200" spc="-5" dirty="0">
                <a:latin typeface="Times New Roman"/>
                <a:cs typeface="Times New Roman"/>
              </a:rPr>
              <a:t>ad Anna quasi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sconcertò. Ma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deciso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mente che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dovesse lasciare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morire;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al suo coraggio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chiese: </a:t>
            </a:r>
            <a:r>
              <a:rPr sz="1200" dirty="0">
                <a:latin typeface="Times New Roman"/>
                <a:cs typeface="Times New Roman"/>
              </a:rPr>
              <a:t>“Che cos’è esattamente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tentando</a:t>
            </a: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d’insegnare al </a:t>
            </a:r>
            <a:r>
              <a:rPr sz="1200" dirty="0">
                <a:latin typeface="Times New Roman"/>
                <a:cs typeface="Times New Roman"/>
              </a:rPr>
              <a:t>popolo? </a:t>
            </a:r>
            <a:r>
              <a:rPr sz="1200" spc="-5" dirty="0">
                <a:latin typeface="Times New Roman"/>
                <a:cs typeface="Times New Roman"/>
              </a:rPr>
              <a:t>Che cosa pretendi </a:t>
            </a:r>
            <a:r>
              <a:rPr sz="1200" dirty="0">
                <a:latin typeface="Times New Roman"/>
                <a:cs typeface="Times New Roman"/>
              </a:rPr>
              <a:t>di essere?”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“Tu sai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bene che </a:t>
            </a:r>
            <a:r>
              <a:rPr sz="1200" dirty="0">
                <a:latin typeface="Times New Roman"/>
                <a:cs typeface="Times New Roman"/>
              </a:rPr>
              <a:t>ho parlato </a:t>
            </a:r>
            <a:r>
              <a:rPr sz="1200" spc="-5" dirty="0">
                <a:latin typeface="Times New Roman"/>
                <a:cs typeface="Times New Roman"/>
              </a:rPr>
              <a:t>apertamente al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Ho  insegnato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sinagoghe </a:t>
            </a:r>
            <a:r>
              <a:rPr sz="1200" dirty="0">
                <a:latin typeface="Times New Roman"/>
                <a:cs typeface="Times New Roman"/>
              </a:rPr>
              <a:t>e molte volte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Tempio, dove tutti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dei Gentili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ascoltato.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ho detto nulla  in </a:t>
            </a:r>
            <a:r>
              <a:rPr sz="1200" spc="-5" dirty="0">
                <a:latin typeface="Times New Roman"/>
                <a:cs typeface="Times New Roman"/>
              </a:rPr>
              <a:t>segreto; perché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m’interroghi sul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insegnamento? Perché </a:t>
            </a:r>
            <a:r>
              <a:rPr sz="1200" dirty="0">
                <a:latin typeface="Times New Roman"/>
                <a:cs typeface="Times New Roman"/>
              </a:rPr>
              <a:t>non convochi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mi hanno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chiedi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loro? Ecco,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ascoltato ciò </a:t>
            </a:r>
            <a:r>
              <a:rPr sz="1200" dirty="0">
                <a:latin typeface="Times New Roman"/>
                <a:cs typeface="Times New Roman"/>
              </a:rPr>
              <a:t>che ho </a:t>
            </a:r>
            <a:r>
              <a:rPr sz="1200" spc="-5" dirty="0">
                <a:latin typeface="Times New Roman"/>
                <a:cs typeface="Times New Roman"/>
              </a:rPr>
              <a:t>detto,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non hai ascoltato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insegnamenti.” Ma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rispondere,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intendenti del </a:t>
            </a:r>
            <a:r>
              <a:rPr sz="1200" dirty="0">
                <a:latin typeface="Times New Roman"/>
                <a:cs typeface="Times New Roman"/>
              </a:rPr>
              <a:t>palazzo, </a:t>
            </a:r>
            <a:r>
              <a:rPr sz="1200" spc="-5" dirty="0">
                <a:latin typeface="Times New Roman"/>
                <a:cs typeface="Times New Roman"/>
              </a:rPr>
              <a:t>che si trovava </a:t>
            </a:r>
            <a:r>
              <a:rPr sz="1200" dirty="0">
                <a:latin typeface="Times New Roman"/>
                <a:cs typeface="Times New Roman"/>
              </a:rPr>
              <a:t>vicino, </a:t>
            </a:r>
            <a:r>
              <a:rPr sz="1200" spc="-5" dirty="0">
                <a:latin typeface="Times New Roman"/>
                <a:cs typeface="Times New Roman"/>
              </a:rPr>
              <a:t>colpì Gesù </a:t>
            </a:r>
            <a:r>
              <a:rPr sz="1200" dirty="0">
                <a:latin typeface="Times New Roman"/>
                <a:cs typeface="Times New Roman"/>
              </a:rPr>
              <a:t>in viso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mano</a:t>
            </a:r>
            <a:endParaRPr sz="1200">
              <a:latin typeface="Times New Roman"/>
              <a:cs typeface="Times New Roman"/>
            </a:endParaRPr>
          </a:p>
          <a:p>
            <a:pPr marL="76200" marR="1714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“Come osi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al sommo sacerdote?” Anna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alcun </a:t>
            </a:r>
            <a:r>
              <a:rPr sz="1200" dirty="0">
                <a:latin typeface="Times New Roman"/>
                <a:cs typeface="Times New Roman"/>
              </a:rPr>
              <a:t>rimprovero </a:t>
            </a:r>
            <a:r>
              <a:rPr sz="1200" spc="-5" dirty="0">
                <a:latin typeface="Times New Roman"/>
                <a:cs typeface="Times New Roman"/>
              </a:rPr>
              <a:t>al suo intendente,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 si rivolse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dicendo: “Amico </a:t>
            </a:r>
            <a:r>
              <a:rPr sz="1200" dirty="0">
                <a:latin typeface="Times New Roman"/>
                <a:cs typeface="Times New Roman"/>
              </a:rPr>
              <a:t>mio, se ho </a:t>
            </a:r>
            <a:r>
              <a:rPr sz="1200" spc="-5" dirty="0">
                <a:latin typeface="Times New Roman"/>
                <a:cs typeface="Times New Roman"/>
              </a:rPr>
              <a:t>parlato male, </a:t>
            </a:r>
            <a:r>
              <a:rPr sz="1200" dirty="0">
                <a:latin typeface="Times New Roman"/>
                <a:cs typeface="Times New Roman"/>
              </a:rPr>
              <a:t>testimonia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perché allora </a:t>
            </a:r>
            <a:r>
              <a:rPr sz="1200" dirty="0">
                <a:latin typeface="Times New Roman"/>
                <a:cs typeface="Times New Roman"/>
              </a:rPr>
              <a:t>mi  </a:t>
            </a:r>
            <a:r>
              <a:rPr sz="1200" spc="-5" dirty="0">
                <a:latin typeface="Times New Roman"/>
                <a:cs typeface="Times New Roman"/>
              </a:rPr>
              <a:t>colpisci?”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57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(1979.5) 184:1.7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fosse dispiaciuto che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intendente avesse </a:t>
            </a:r>
            <a:r>
              <a:rPr sz="1200" dirty="0">
                <a:latin typeface="Times New Roman"/>
                <a:cs typeface="Times New Roman"/>
              </a:rPr>
              <a:t>colpito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era troppo </a:t>
            </a:r>
            <a:r>
              <a:rPr sz="1200" spc="-5" dirty="0">
                <a:latin typeface="Times New Roman"/>
                <a:cs typeface="Times New Roman"/>
              </a:rPr>
              <a:t>orgoglioso per </a:t>
            </a:r>
            <a:r>
              <a:rPr sz="1200" dirty="0">
                <a:latin typeface="Times New Roman"/>
                <a:cs typeface="Times New Roman"/>
              </a:rPr>
              <a:t>dare peso alla </a:t>
            </a:r>
            <a:r>
              <a:rPr sz="1200" spc="-5" dirty="0">
                <a:latin typeface="Times New Roman"/>
                <a:cs typeface="Times New Roman"/>
              </a:rPr>
              <a:t>cosa.  Nella sua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egli andò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un’altra stanza, lasciando Gesù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guardie del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quasi  </a:t>
            </a:r>
            <a:r>
              <a:rPr sz="1200" spc="-5" dirty="0">
                <a:latin typeface="Times New Roman"/>
                <a:cs typeface="Times New Roman"/>
              </a:rPr>
              <a:t>un’ora.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81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(1979.6) 184:1.8 </a:t>
            </a:r>
            <a:r>
              <a:rPr sz="1200" spc="-5" dirty="0">
                <a:latin typeface="Times New Roman"/>
                <a:cs typeface="Times New Roman"/>
              </a:rPr>
              <a:t>Quando ritornò, avvicinatosi al Maestro, egli disse: </a:t>
            </a:r>
            <a:r>
              <a:rPr sz="1200" dirty="0">
                <a:latin typeface="Times New Roman"/>
                <a:cs typeface="Times New Roman"/>
              </a:rPr>
              <a:t>“Tu </a:t>
            </a:r>
            <a:r>
              <a:rPr sz="1200" spc="-5" dirty="0">
                <a:latin typeface="Times New Roman"/>
                <a:cs typeface="Times New Roman"/>
              </a:rPr>
              <a:t>pretendi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d’Israele?” </a:t>
            </a:r>
            <a:r>
              <a:rPr sz="1200" spc="-5" dirty="0">
                <a:latin typeface="Times New Roman"/>
                <a:cs typeface="Times New Roman"/>
              </a:rPr>
              <a:t>Gesù disse:  “Anna,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hai conosciuto dai tempi 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giovinezza.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io non </a:t>
            </a:r>
            <a:r>
              <a:rPr sz="1200" spc="-5" dirty="0">
                <a:latin typeface="Times New Roman"/>
                <a:cs typeface="Times New Roman"/>
              </a:rPr>
              <a:t>pretendo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nient’altro </a:t>
            </a:r>
            <a:r>
              <a:rPr sz="1200" spc="-5" dirty="0">
                <a:latin typeface="Times New Roman"/>
                <a:cs typeface="Times New Roman"/>
              </a:rPr>
              <a:t>che ciò che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5" dirty="0">
                <a:latin typeface="Times New Roman"/>
                <a:cs typeface="Times New Roman"/>
              </a:rPr>
              <a:t>Padre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51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stabilito,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stato mandato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sia Gentili che Ebrei.” Allora Anna disse: </a:t>
            </a:r>
            <a:r>
              <a:rPr sz="1200" dirty="0">
                <a:latin typeface="Times New Roman"/>
                <a:cs typeface="Times New Roman"/>
              </a:rPr>
              <a:t>“Mi è </a:t>
            </a:r>
            <a:r>
              <a:rPr sz="1200" spc="-5" dirty="0">
                <a:latin typeface="Times New Roman"/>
                <a:cs typeface="Times New Roman"/>
              </a:rPr>
              <a:t>stato detto che hai </a:t>
            </a:r>
            <a:r>
              <a:rPr sz="1200" dirty="0">
                <a:latin typeface="Times New Roman"/>
                <a:cs typeface="Times New Roman"/>
              </a:rPr>
              <a:t>preteso di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Messia; </a:t>
            </a:r>
            <a:r>
              <a:rPr sz="1200" dirty="0">
                <a:latin typeface="Times New Roman"/>
                <a:cs typeface="Times New Roman"/>
              </a:rPr>
              <a:t>è vero?” </a:t>
            </a:r>
            <a:r>
              <a:rPr sz="1200" spc="-5" dirty="0">
                <a:latin typeface="Times New Roman"/>
                <a:cs typeface="Times New Roman"/>
              </a:rPr>
              <a:t>Gesù guardò Anna, </a:t>
            </a:r>
            <a:r>
              <a:rPr sz="1200" dirty="0">
                <a:latin typeface="Times New Roman"/>
                <a:cs typeface="Times New Roman"/>
              </a:rPr>
              <a:t>ma rispose </a:t>
            </a:r>
            <a:r>
              <a:rPr sz="1200" spc="-5" dirty="0">
                <a:latin typeface="Times New Roman"/>
                <a:cs typeface="Times New Roman"/>
              </a:rPr>
              <a:t>soltanto: </a:t>
            </a:r>
            <a:r>
              <a:rPr sz="1200" dirty="0">
                <a:latin typeface="Times New Roman"/>
                <a:cs typeface="Times New Roman"/>
              </a:rPr>
              <a:t>“Così 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detto.”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(1980.1) 184:1.9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arrivarono dal </a:t>
            </a:r>
            <a:r>
              <a:rPr sz="1200" dirty="0">
                <a:latin typeface="Times New Roman"/>
                <a:cs typeface="Times New Roman"/>
              </a:rPr>
              <a:t>palazzo di </a:t>
            </a:r>
            <a:r>
              <a:rPr sz="1200" spc="-5" dirty="0">
                <a:latin typeface="Times New Roman"/>
                <a:cs typeface="Times New Roman"/>
              </a:rPr>
              <a:t>Caifa dei messaggeri per </a:t>
            </a:r>
            <a:r>
              <a:rPr sz="1200" dirty="0">
                <a:latin typeface="Times New Roman"/>
                <a:cs typeface="Times New Roman"/>
              </a:rPr>
              <a:t>sapere quando </a:t>
            </a:r>
            <a:r>
              <a:rPr sz="1200" spc="-5" dirty="0">
                <a:latin typeface="Times New Roman"/>
                <a:cs typeface="Times New Roman"/>
              </a:rPr>
              <a:t>Gesù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condotto davanti  al tribunale del Sinedrio, </a:t>
            </a:r>
            <a:r>
              <a:rPr sz="1200" dirty="0">
                <a:latin typeface="Times New Roman"/>
                <a:cs typeface="Times New Roman"/>
              </a:rPr>
              <a:t>e poiché 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l’alba, </a:t>
            </a:r>
            <a:r>
              <a:rPr sz="1200" spc="-5" dirty="0">
                <a:latin typeface="Times New Roman"/>
                <a:cs typeface="Times New Roman"/>
              </a:rPr>
              <a:t>Anna pensò </a:t>
            </a:r>
            <a:r>
              <a:rPr sz="1200" dirty="0">
                <a:latin typeface="Times New Roman"/>
                <a:cs typeface="Times New Roman"/>
              </a:rPr>
              <a:t>fosse meglio </a:t>
            </a:r>
            <a:r>
              <a:rPr sz="1200" spc="-5" dirty="0">
                <a:latin typeface="Times New Roman"/>
                <a:cs typeface="Times New Roman"/>
              </a:rPr>
              <a:t>mandare Gesù, legato </a:t>
            </a:r>
            <a:r>
              <a:rPr sz="1200" dirty="0">
                <a:latin typeface="Times New Roman"/>
                <a:cs typeface="Times New Roman"/>
              </a:rPr>
              <a:t>e in custodia </a:t>
            </a:r>
            <a:r>
              <a:rPr sz="1200" spc="-5" dirty="0">
                <a:latin typeface="Times New Roman"/>
                <a:cs typeface="Times New Roman"/>
              </a:rPr>
              <a:t>alle guardie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Caifa. Egli stesso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Pietro nel cortile</a:t>
            </a:r>
            <a:endParaRPr sz="1600">
              <a:latin typeface="Times New Roman"/>
              <a:cs typeface="Times New Roman"/>
            </a:endParaRPr>
          </a:p>
          <a:p>
            <a:pPr marL="76200" marR="9906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(1980.2) 184:2.1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e di soldati </a:t>
            </a:r>
            <a:r>
              <a:rPr sz="1200" spc="-5" dirty="0">
                <a:latin typeface="Times New Roman"/>
                <a:cs typeface="Times New Roman"/>
              </a:rPr>
              <a:t>si avvicinava all’entrata del </a:t>
            </a:r>
            <a:r>
              <a:rPr sz="1200" dirty="0">
                <a:latin typeface="Times New Roman"/>
                <a:cs typeface="Times New Roman"/>
              </a:rPr>
              <a:t>palazzo di </a:t>
            </a:r>
            <a:r>
              <a:rPr sz="1200" spc="-5" dirty="0">
                <a:latin typeface="Times New Roman"/>
                <a:cs typeface="Times New Roman"/>
              </a:rPr>
              <a:t>Anna, Giovanni Zebedeo camminava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fianco del capitano dei </a:t>
            </a:r>
            <a:r>
              <a:rPr sz="1200" dirty="0">
                <a:latin typeface="Times New Roman"/>
                <a:cs typeface="Times New Roman"/>
              </a:rPr>
              <a:t>soldati </a:t>
            </a:r>
            <a:r>
              <a:rPr sz="1200" spc="-5" dirty="0">
                <a:latin typeface="Times New Roman"/>
                <a:cs typeface="Times New Roman"/>
              </a:rPr>
              <a:t>romani.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rimasto </a:t>
            </a:r>
            <a:r>
              <a:rPr sz="1200" spc="-5" dirty="0">
                <a:latin typeface="Times New Roman"/>
                <a:cs typeface="Times New Roman"/>
              </a:rPr>
              <a:t>dietro ad </a:t>
            </a:r>
            <a:r>
              <a:rPr sz="1200" dirty="0">
                <a:latin typeface="Times New Roman"/>
                <a:cs typeface="Times New Roman"/>
              </a:rPr>
              <a:t>una certa </a:t>
            </a:r>
            <a:r>
              <a:rPr sz="1200" spc="-5" dirty="0">
                <a:latin typeface="Times New Roman"/>
                <a:cs typeface="Times New Roman"/>
              </a:rPr>
              <a:t>distanza, </a:t>
            </a:r>
            <a:r>
              <a:rPr sz="1200" dirty="0">
                <a:latin typeface="Times New Roman"/>
                <a:cs typeface="Times New Roman"/>
              </a:rPr>
              <a:t>e Simon Pietro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lontano. </a:t>
            </a:r>
            <a:r>
              <a:rPr sz="1200" spc="5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 Giovanni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entrato </a:t>
            </a:r>
            <a:r>
              <a:rPr sz="1200" dirty="0">
                <a:latin typeface="Times New Roman"/>
                <a:cs typeface="Times New Roman"/>
              </a:rPr>
              <a:t>nel cortile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palazzo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guardie, </a:t>
            </a:r>
            <a:r>
              <a:rPr sz="1200" dirty="0">
                <a:latin typeface="Times New Roman"/>
                <a:cs typeface="Times New Roman"/>
              </a:rPr>
              <a:t>Giuda arrivò al </a:t>
            </a:r>
            <a:r>
              <a:rPr sz="1200" spc="-5" dirty="0">
                <a:latin typeface="Times New Roman"/>
                <a:cs typeface="Times New Roman"/>
              </a:rPr>
              <a:t>portone ma, </a:t>
            </a:r>
            <a:r>
              <a:rPr sz="1200" dirty="0">
                <a:latin typeface="Times New Roman"/>
                <a:cs typeface="Times New Roman"/>
              </a:rPr>
              <a:t>vedendo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proseguì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casa di </a:t>
            </a:r>
            <a:r>
              <a:rPr sz="1200" spc="-5" dirty="0">
                <a:latin typeface="Times New Roman"/>
                <a:cs typeface="Times New Roman"/>
              </a:rPr>
              <a:t>Caifa,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sapeva che avrebbe </a:t>
            </a:r>
            <a:r>
              <a:rPr sz="1200" dirty="0">
                <a:latin typeface="Times New Roman"/>
                <a:cs typeface="Times New Roman"/>
              </a:rPr>
              <a:t>avuto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il vero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Subito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fu  andato, </a:t>
            </a:r>
            <a:r>
              <a:rPr sz="1200" dirty="0">
                <a:latin typeface="Times New Roman"/>
                <a:cs typeface="Times New Roman"/>
              </a:rPr>
              <a:t>arrivò Simon </a:t>
            </a:r>
            <a:r>
              <a:rPr sz="1200" spc="-5" dirty="0">
                <a:latin typeface="Times New Roman"/>
                <a:cs typeface="Times New Roman"/>
              </a:rPr>
              <a:t>Pietro,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stava davanti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portone,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lo vide </a:t>
            </a:r>
            <a:r>
              <a:rPr sz="1200" spc="-5" dirty="0">
                <a:latin typeface="Times New Roman"/>
                <a:cs typeface="Times New Roman"/>
              </a:rPr>
              <a:t>proprio 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stavano per </a:t>
            </a:r>
            <a:r>
              <a:rPr sz="1200" dirty="0">
                <a:latin typeface="Times New Roman"/>
                <a:cs typeface="Times New Roman"/>
              </a:rPr>
              <a:t>condurre  </a:t>
            </a:r>
            <a:r>
              <a:rPr sz="1200" spc="-5" dirty="0">
                <a:latin typeface="Times New Roman"/>
                <a:cs typeface="Times New Roman"/>
              </a:rPr>
              <a:t>Gesù dentro </a:t>
            </a:r>
            <a:r>
              <a:rPr sz="1200" dirty="0">
                <a:latin typeface="Times New Roman"/>
                <a:cs typeface="Times New Roman"/>
              </a:rPr>
              <a:t>il palazzo.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portinaia che </a:t>
            </a:r>
            <a:r>
              <a:rPr sz="1200" spc="-5" dirty="0">
                <a:latin typeface="Times New Roman"/>
                <a:cs typeface="Times New Roman"/>
              </a:rPr>
              <a:t>aprì </a:t>
            </a:r>
            <a:r>
              <a:rPr sz="1200" dirty="0">
                <a:latin typeface="Times New Roman"/>
                <a:cs typeface="Times New Roman"/>
              </a:rPr>
              <a:t>il portone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dirty="0">
                <a:latin typeface="Times New Roman"/>
                <a:cs typeface="Times New Roman"/>
              </a:rPr>
              <a:t>Giovanni, e </a:t>
            </a:r>
            <a:r>
              <a:rPr sz="1200" spc="-5" dirty="0">
                <a:latin typeface="Times New Roman"/>
                <a:cs typeface="Times New Roman"/>
              </a:rPr>
              <a:t>quando si rivolse </a:t>
            </a:r>
            <a:r>
              <a:rPr sz="1200" dirty="0">
                <a:latin typeface="Times New Roman"/>
                <a:cs typeface="Times New Roman"/>
              </a:rPr>
              <a:t>a lei, </a:t>
            </a:r>
            <a:r>
              <a:rPr sz="1200" spc="-5" dirty="0">
                <a:latin typeface="Times New Roman"/>
                <a:cs typeface="Times New Roman"/>
              </a:rPr>
              <a:t>chiedendole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entrare 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essa acconsentì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grado.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24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(1980.3) 184:2.2 </a:t>
            </a:r>
            <a:r>
              <a:rPr sz="1200" spc="-5" dirty="0">
                <a:latin typeface="Times New Roman"/>
                <a:cs typeface="Times New Roman"/>
              </a:rPr>
              <a:t>Entrato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cortile, Pietro si diresse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riscaldarsi,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notte era fredda.  </a:t>
            </a:r>
            <a:r>
              <a:rPr sz="1200" spc="-5" dirty="0">
                <a:latin typeface="Times New Roman"/>
                <a:cs typeface="Times New Roman"/>
              </a:rPr>
              <a:t>Egli si sentiva </a:t>
            </a:r>
            <a:r>
              <a:rPr sz="1200" dirty="0">
                <a:latin typeface="Times New Roman"/>
                <a:cs typeface="Times New Roman"/>
              </a:rPr>
              <a:t>molto fuori posto qui tra i nemici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non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posto.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nelle vicinanze come </a:t>
            </a:r>
            <a:r>
              <a:rPr sz="1200" spc="-5" dirty="0">
                <a:latin typeface="Times New Roman"/>
                <a:cs typeface="Times New Roman"/>
              </a:rPr>
              <a:t>aveva chiesto </a:t>
            </a:r>
            <a:r>
              <a:rPr sz="1200" dirty="0">
                <a:latin typeface="Times New Roman"/>
                <a:cs typeface="Times New Roman"/>
              </a:rPr>
              <a:t>a Giovanni. Pietro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altri apostoli, che erano stati </a:t>
            </a:r>
            <a:r>
              <a:rPr sz="1200" dirty="0">
                <a:latin typeface="Times New Roman"/>
                <a:cs typeface="Times New Roman"/>
              </a:rPr>
              <a:t>espressamente  </a:t>
            </a:r>
            <a:r>
              <a:rPr sz="1200" spc="-5" dirty="0">
                <a:latin typeface="Times New Roman"/>
                <a:cs typeface="Times New Roman"/>
              </a:rPr>
              <a:t>avvertiti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la loro vita durante questi </a:t>
            </a:r>
            <a:r>
              <a:rPr sz="1200" spc="-5" dirty="0">
                <a:latin typeface="Times New Roman"/>
                <a:cs typeface="Times New Roman"/>
              </a:rPr>
              <a:t>momenti del 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crocifissione del loro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(1980.4) 184:2.3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 era sbarazzato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spada poco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arrivare al </a:t>
            </a:r>
            <a:r>
              <a:rPr sz="1200" dirty="0">
                <a:latin typeface="Times New Roman"/>
                <a:cs typeface="Times New Roman"/>
              </a:rPr>
              <a:t>portone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palazzo, </a:t>
            </a:r>
            <a:r>
              <a:rPr sz="1200" spc="-5" dirty="0">
                <a:latin typeface="Times New Roman"/>
                <a:cs typeface="Times New Roman"/>
              </a:rPr>
              <a:t>cosicché entrò nel </a:t>
            </a:r>
            <a:r>
              <a:rPr sz="1200" dirty="0">
                <a:latin typeface="Times New Roman"/>
                <a:cs typeface="Times New Roman"/>
              </a:rPr>
              <a:t>cortile di Anna  </a:t>
            </a:r>
            <a:r>
              <a:rPr sz="1200" spc="-5" dirty="0">
                <a:latin typeface="Times New Roman"/>
                <a:cs typeface="Times New Roman"/>
              </a:rPr>
              <a:t>disarmato.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turbine </a:t>
            </a:r>
            <a:r>
              <a:rPr sz="1200" dirty="0">
                <a:latin typeface="Times New Roman"/>
                <a:cs typeface="Times New Roman"/>
              </a:rPr>
              <a:t>di confusione;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concepire che Gesù </a:t>
            </a:r>
            <a:r>
              <a:rPr sz="1200" dirty="0">
                <a:latin typeface="Times New Roman"/>
                <a:cs typeface="Times New Roman"/>
              </a:rPr>
              <a:t>fosse stato </a:t>
            </a:r>
            <a:r>
              <a:rPr sz="1200" spc="-5" dirty="0">
                <a:latin typeface="Times New Roman"/>
                <a:cs typeface="Times New Roman"/>
              </a:rPr>
              <a:t>arrestato.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arrivava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situazione —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era qui, nel </a:t>
            </a:r>
            <a:r>
              <a:rPr sz="1200" spc="-5" dirty="0">
                <a:latin typeface="Times New Roman"/>
                <a:cs typeface="Times New Roman"/>
              </a:rPr>
              <a:t>cortile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scaldarsi accanto ai servi del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 chiedeva che cosa stessero facendo gli altri apostoli,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rimuginando </a:t>
            </a:r>
            <a:r>
              <a:rPr sz="1200" dirty="0">
                <a:latin typeface="Times New Roman"/>
                <a:cs typeface="Times New Roman"/>
              </a:rPr>
              <a:t>nella sua mente </a:t>
            </a:r>
            <a:r>
              <a:rPr sz="1200" spc="-5" dirty="0">
                <a:latin typeface="Times New Roman"/>
                <a:cs typeface="Times New Roman"/>
              </a:rPr>
              <a:t>come Giovanni avesse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ammesso </a:t>
            </a:r>
            <a:r>
              <a:rPr sz="1200" dirty="0">
                <a:latin typeface="Times New Roman"/>
                <a:cs typeface="Times New Roman"/>
              </a:rPr>
              <a:t>a  palazzo, </a:t>
            </a:r>
            <a:r>
              <a:rPr sz="1200" spc="-5" dirty="0">
                <a:latin typeface="Times New Roman"/>
                <a:cs typeface="Times New Roman"/>
              </a:rPr>
              <a:t>concluse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servi, poiché </a:t>
            </a:r>
            <a:r>
              <a:rPr sz="1200" dirty="0">
                <a:latin typeface="Times New Roman"/>
                <a:cs typeface="Times New Roman"/>
              </a:rPr>
              <a:t>aveva chiesto alla portinaia di </a:t>
            </a:r>
            <a:r>
              <a:rPr sz="1200" spc="-5" dirty="0">
                <a:latin typeface="Times New Roman"/>
                <a:cs typeface="Times New Roman"/>
              </a:rPr>
              <a:t>lasciarlo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0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(1980.5) 184:2.4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portinaia </a:t>
            </a:r>
            <a:r>
              <a:rPr sz="1200" dirty="0">
                <a:latin typeface="Times New Roman"/>
                <a:cs typeface="Times New Roman"/>
              </a:rPr>
              <a:t>ebbe consentito a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egli si </a:t>
            </a:r>
            <a:r>
              <a:rPr sz="1200" dirty="0">
                <a:latin typeface="Times New Roman"/>
                <a:cs typeface="Times New Roman"/>
              </a:rPr>
              <a:t>stava scaldando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fuoco,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si  avvicinò </a:t>
            </a:r>
            <a:r>
              <a:rPr sz="1200" dirty="0">
                <a:latin typeface="Times New Roman"/>
                <a:cs typeface="Times New Roman"/>
              </a:rPr>
              <a:t>a lui e disse maliziosamente: </a:t>
            </a:r>
            <a:r>
              <a:rPr sz="1200" spc="-5" dirty="0">
                <a:latin typeface="Times New Roman"/>
                <a:cs typeface="Times New Roman"/>
              </a:rPr>
              <a:t>“Non sei </a:t>
            </a:r>
            <a:r>
              <a:rPr sz="1200" dirty="0">
                <a:latin typeface="Times New Roman"/>
                <a:cs typeface="Times New Roman"/>
              </a:rPr>
              <a:t>anche tu uno dei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quest’uomo?”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Pietro 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dovuto essere  </a:t>
            </a:r>
            <a:r>
              <a:rPr sz="1200" spc="-5" dirty="0">
                <a:latin typeface="Times New Roman"/>
                <a:cs typeface="Times New Roman"/>
              </a:rPr>
              <a:t>sorpreso </a:t>
            </a:r>
            <a:r>
              <a:rPr sz="1200" dirty="0">
                <a:latin typeface="Times New Roman"/>
                <a:cs typeface="Times New Roman"/>
              </a:rPr>
              <a:t>da questo riconoscimento, perché era stato Giovanni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chiesto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donna di </a:t>
            </a:r>
            <a:r>
              <a:rPr sz="1200" spc="-5" dirty="0">
                <a:latin typeface="Times New Roman"/>
                <a:cs typeface="Times New Roman"/>
              </a:rPr>
              <a:t>lasciarlo passare </a:t>
            </a:r>
            <a:r>
              <a:rPr sz="1200" dirty="0">
                <a:latin typeface="Times New Roman"/>
                <a:cs typeface="Times New Roman"/>
              </a:rPr>
              <a:t>per il portone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palazzo; ma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stato di tensione nervosa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identificazione come discepolo gli fece </a:t>
            </a:r>
            <a:r>
              <a:rPr sz="1200" dirty="0">
                <a:latin typeface="Times New Roman"/>
                <a:cs typeface="Times New Roman"/>
              </a:rPr>
              <a:t>perdere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controllo, 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dominante </a:t>
            </a:r>
            <a:r>
              <a:rPr sz="1200" spc="-5" dirty="0">
                <a:latin typeface="Times New Roman"/>
                <a:cs typeface="Times New Roman"/>
              </a:rPr>
              <a:t>nella sua mente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uscire </a:t>
            </a:r>
            <a:r>
              <a:rPr sz="1200" dirty="0">
                <a:latin typeface="Times New Roman"/>
                <a:cs typeface="Times New Roman"/>
              </a:rPr>
              <a:t>vivo — </a:t>
            </a:r>
            <a:r>
              <a:rPr sz="1200" spc="-5" dirty="0">
                <a:latin typeface="Times New Roman"/>
                <a:cs typeface="Times New Roman"/>
              </a:rPr>
              <a:t>rispose prontamente </a:t>
            </a:r>
            <a:r>
              <a:rPr sz="1200" dirty="0">
                <a:latin typeface="Times New Roman"/>
                <a:cs typeface="Times New Roman"/>
              </a:rPr>
              <a:t>alla domanda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serva  </a:t>
            </a:r>
            <a:r>
              <a:rPr sz="1200" spc="-5" dirty="0">
                <a:latin typeface="Times New Roman"/>
                <a:cs typeface="Times New Roman"/>
              </a:rPr>
              <a:t>dicendo: “Non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(1980.6) 184:2.5 </a:t>
            </a:r>
            <a:r>
              <a:rPr sz="1200" dirty="0">
                <a:latin typeface="Times New Roman"/>
                <a:cs typeface="Times New Roman"/>
              </a:rPr>
              <a:t>Subito dopo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serva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avvicinò a Pietro e </a:t>
            </a:r>
            <a:r>
              <a:rPr sz="1200" spc="-5" dirty="0">
                <a:latin typeface="Times New Roman"/>
                <a:cs typeface="Times New Roman"/>
              </a:rPr>
              <a:t>gli chiese: </a:t>
            </a:r>
            <a:r>
              <a:rPr sz="1200" dirty="0">
                <a:latin typeface="Times New Roman"/>
                <a:cs typeface="Times New Roman"/>
              </a:rPr>
              <a:t>“Non ti ho visto nel </a:t>
            </a:r>
            <a:r>
              <a:rPr sz="1200" spc="-5" dirty="0">
                <a:latin typeface="Times New Roman"/>
                <a:cs typeface="Times New Roman"/>
              </a:rPr>
              <a:t>giardino quando hanno arrestato  quest’uomo? Non sei anche </a:t>
            </a:r>
            <a:r>
              <a:rPr sz="1200" dirty="0">
                <a:latin typeface="Times New Roman"/>
                <a:cs typeface="Times New Roman"/>
              </a:rPr>
              <a:t>tu uno dei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discepoli?” Pietro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ora completamente </a:t>
            </a:r>
            <a:r>
              <a:rPr sz="1200" spc="-5" dirty="0">
                <a:latin typeface="Times New Roman"/>
                <a:cs typeface="Times New Roman"/>
              </a:rPr>
              <a:t>spaventato;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vedeva </a:t>
            </a:r>
            <a:r>
              <a:rPr sz="1200" dirty="0">
                <a:latin typeface="Times New Roman"/>
                <a:cs typeface="Times New Roman"/>
              </a:rPr>
              <a:t>alcun modo per  </a:t>
            </a:r>
            <a:r>
              <a:rPr sz="1200" spc="-5" dirty="0">
                <a:latin typeface="Times New Roman"/>
                <a:cs typeface="Times New Roman"/>
              </a:rPr>
              <a:t>fuggire sano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accusatori; così </a:t>
            </a:r>
            <a:r>
              <a:rPr sz="1200" dirty="0">
                <a:latin typeface="Times New Roman"/>
                <a:cs typeface="Times New Roman"/>
              </a:rPr>
              <a:t>negò </a:t>
            </a:r>
            <a:r>
              <a:rPr sz="1200" spc="-5" dirty="0">
                <a:latin typeface="Times New Roman"/>
                <a:cs typeface="Times New Roman"/>
              </a:rPr>
              <a:t>con veemenza ogni connessione con Gesù,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“Non conosco </a:t>
            </a:r>
            <a:r>
              <a:rPr sz="1200" dirty="0">
                <a:latin typeface="Times New Roman"/>
                <a:cs typeface="Times New Roman"/>
              </a:rPr>
              <a:t>quest’uomo,  né sono uno </a:t>
            </a:r>
            <a:r>
              <a:rPr sz="1200" spc="-5" dirty="0">
                <a:latin typeface="Times New Roman"/>
                <a:cs typeface="Times New Roman"/>
              </a:rPr>
              <a:t>dei suoi discepoli.”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1242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(1980.7) 184:2.6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la </a:t>
            </a:r>
            <a:r>
              <a:rPr sz="1200" spc="-5" dirty="0">
                <a:latin typeface="Times New Roman"/>
                <a:cs typeface="Times New Roman"/>
              </a:rPr>
              <a:t>portinaia trasse </a:t>
            </a:r>
            <a:r>
              <a:rPr sz="1200" dirty="0">
                <a:latin typeface="Times New Roman"/>
                <a:cs typeface="Times New Roman"/>
              </a:rPr>
              <a:t>Pietro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sicura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Gesù, 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uno dei suoi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lasciarti entrare nel </a:t>
            </a:r>
            <a:r>
              <a:rPr sz="1200" dirty="0">
                <a:latin typeface="Times New Roman"/>
                <a:cs typeface="Times New Roman"/>
              </a:rPr>
              <a:t>cortile,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sorella </a:t>
            </a:r>
            <a:r>
              <a:rPr sz="1200" dirty="0">
                <a:latin typeface="Times New Roman"/>
                <a:cs typeface="Times New Roman"/>
              </a:rPr>
              <a:t>qui ti ha visto </a:t>
            </a:r>
            <a:r>
              <a:rPr sz="1200" spc="-5" dirty="0">
                <a:latin typeface="Times New Roman"/>
                <a:cs typeface="Times New Roman"/>
              </a:rPr>
              <a:t>nel  Tempio con quest’uomo. Perché neghi </a:t>
            </a:r>
            <a:r>
              <a:rPr sz="1200" dirty="0">
                <a:latin typeface="Times New Roman"/>
                <a:cs typeface="Times New Roman"/>
              </a:rPr>
              <a:t>ciò?”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sentì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serva accusarlo, </a:t>
            </a:r>
            <a:r>
              <a:rPr sz="1200" dirty="0">
                <a:latin typeface="Times New Roman"/>
                <a:cs typeface="Times New Roman"/>
              </a:rPr>
              <a:t>negò di conoscere </a:t>
            </a:r>
            <a:r>
              <a:rPr sz="1200" spc="-5" dirty="0">
                <a:latin typeface="Times New Roman"/>
                <a:cs typeface="Times New Roman"/>
              </a:rPr>
              <a:t>Gesù 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molte</a:t>
            </a:r>
            <a:endParaRPr sz="1200">
              <a:latin typeface="Times New Roman"/>
              <a:cs typeface="Times New Roman"/>
            </a:endParaRPr>
          </a:p>
          <a:p>
            <a:pPr marL="76200" marR="17208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imprecazioni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giuramenti, dicendo nuovamente: “Io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di quest’uomo; non lo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nemmeno; non ho </a:t>
            </a:r>
            <a:r>
              <a:rPr sz="1200" spc="-5" dirty="0">
                <a:latin typeface="Times New Roman"/>
                <a:cs typeface="Times New Roman"/>
              </a:rPr>
              <a:t>mai  sentito parlare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prima.”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18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73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(1981.1) 184:2.7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 allontanò dal fuoco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istante </a:t>
            </a:r>
            <a:r>
              <a:rPr sz="1200" dirty="0">
                <a:latin typeface="Times New Roman"/>
                <a:cs typeface="Times New Roman"/>
              </a:rPr>
              <a:t>e camminò nel </a:t>
            </a:r>
            <a:r>
              <a:rPr sz="1200" spc="-5" dirty="0">
                <a:latin typeface="Times New Roman"/>
                <a:cs typeface="Times New Roman"/>
              </a:rPr>
              <a:t>cortile. Egli avrebbe desiderato fuggire, </a:t>
            </a:r>
            <a:r>
              <a:rPr sz="1200" dirty="0">
                <a:latin typeface="Times New Roman"/>
                <a:cs typeface="Times New Roman"/>
              </a:rPr>
              <a:t>ma temeva di 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Avendo freddo,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il fuoco,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si trovavano </a:t>
            </a:r>
            <a:r>
              <a:rPr sz="1200" dirty="0">
                <a:latin typeface="Times New Roman"/>
                <a:cs typeface="Times New Roman"/>
              </a:rPr>
              <a:t>vicino a lui </a:t>
            </a:r>
            <a:r>
              <a:rPr sz="1200" spc="-5" dirty="0">
                <a:latin typeface="Times New Roman"/>
                <a:cs typeface="Times New Roman"/>
              </a:rPr>
              <a:t>disse:  “Certamente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quest’uomo. </a:t>
            </a:r>
            <a:r>
              <a:rPr sz="1200" spc="-5" dirty="0">
                <a:latin typeface="Times New Roman"/>
                <a:cs typeface="Times New Roman"/>
              </a:rPr>
              <a:t>Questo 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Galileo e il tuo modo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tradisce,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  </a:t>
            </a:r>
            <a:r>
              <a:rPr sz="1200" spc="-5" dirty="0">
                <a:latin typeface="Times New Roman"/>
                <a:cs typeface="Times New Roman"/>
              </a:rPr>
              <a:t>parli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Galileo.” </a:t>
            </a:r>
            <a:r>
              <a:rPr sz="1200" dirty="0">
                <a:latin typeface="Times New Roman"/>
                <a:cs typeface="Times New Roman"/>
              </a:rPr>
              <a:t>E di nuovo Pietro </a:t>
            </a:r>
            <a:r>
              <a:rPr sz="1200" spc="-5" dirty="0">
                <a:latin typeface="Times New Roman"/>
                <a:cs typeface="Times New Roman"/>
              </a:rPr>
              <a:t>negò ogni connessione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(1981.2) 184:2.8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agitato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 suoi </a:t>
            </a:r>
            <a:r>
              <a:rPr sz="1200" spc="-5" dirty="0">
                <a:latin typeface="Times New Roman"/>
                <a:cs typeface="Times New Roman"/>
              </a:rPr>
              <a:t>accusatori </a:t>
            </a:r>
            <a:r>
              <a:rPr sz="1200" dirty="0">
                <a:latin typeface="Times New Roman"/>
                <a:cs typeface="Times New Roman"/>
              </a:rPr>
              <a:t>allontanandosi </a:t>
            </a:r>
            <a:r>
              <a:rPr sz="1200" spc="-5" dirty="0">
                <a:latin typeface="Times New Roman"/>
                <a:cs typeface="Times New Roman"/>
              </a:rPr>
              <a:t>dal fuoco </a:t>
            </a:r>
            <a:r>
              <a:rPr sz="1200" dirty="0">
                <a:latin typeface="Times New Roman"/>
                <a:cs typeface="Times New Roman"/>
              </a:rPr>
              <a:t>e mettendosi  </a:t>
            </a:r>
            <a:r>
              <a:rPr sz="1200" spc="-5" dirty="0">
                <a:latin typeface="Times New Roman"/>
                <a:cs typeface="Times New Roman"/>
              </a:rPr>
              <a:t>per conto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portico. Dopo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un’ora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isolamento, </a:t>
            </a:r>
            <a:r>
              <a:rPr sz="1200" dirty="0">
                <a:latin typeface="Times New Roman"/>
                <a:cs typeface="Times New Roman"/>
              </a:rPr>
              <a:t>la portinaia e </a:t>
            </a:r>
            <a:r>
              <a:rPr sz="1200" spc="-5" dirty="0">
                <a:latin typeface="Times New Roman"/>
                <a:cs typeface="Times New Roman"/>
              </a:rPr>
              <a:t>sua sorella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incontrarono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caso ed  entrambe </a:t>
            </a:r>
            <a:r>
              <a:rPr sz="1200" dirty="0">
                <a:latin typeface="Times New Roman"/>
                <a:cs typeface="Times New Roman"/>
              </a:rPr>
              <a:t>lo accusarono di nuovo in modo </a:t>
            </a:r>
            <a:r>
              <a:rPr sz="1200" spc="-5" dirty="0">
                <a:latin typeface="Times New Roman"/>
                <a:cs typeface="Times New Roman"/>
              </a:rPr>
              <a:t>molesto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discepolo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 di nuovo </a:t>
            </a:r>
            <a:r>
              <a:rPr sz="1200" spc="-5" dirty="0">
                <a:latin typeface="Times New Roman"/>
                <a:cs typeface="Times New Roman"/>
              </a:rPr>
              <a:t>egli negò </a:t>
            </a:r>
            <a:r>
              <a:rPr sz="1200" dirty="0">
                <a:latin typeface="Times New Roman"/>
                <a:cs typeface="Times New Roman"/>
              </a:rPr>
              <a:t>l’accusa.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ebbe negato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connessione </a:t>
            </a:r>
            <a:r>
              <a:rPr sz="1200" spc="-5" dirty="0">
                <a:latin typeface="Times New Roman"/>
                <a:cs typeface="Times New Roman"/>
              </a:rPr>
              <a:t>con 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gallo </a:t>
            </a:r>
            <a:r>
              <a:rPr sz="1200" dirty="0">
                <a:latin typeface="Times New Roman"/>
                <a:cs typeface="Times New Roman"/>
              </a:rPr>
              <a:t>cantò, e </a:t>
            </a:r>
            <a:r>
              <a:rPr sz="1200" spc="-5" dirty="0">
                <a:latin typeface="Times New Roman"/>
                <a:cs typeface="Times New Roman"/>
              </a:rPr>
              <a:t>Pietro ricordò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avvertimento dettegli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in precedenza </a:t>
            </a:r>
            <a:r>
              <a:rPr sz="1200" spc="-5" dirty="0">
                <a:latin typeface="Times New Roman"/>
                <a:cs typeface="Times New Roman"/>
              </a:rPr>
              <a:t>quella stessa notte. Mentre egli </a:t>
            </a:r>
            <a:r>
              <a:rPr sz="1200" dirty="0">
                <a:latin typeface="Times New Roman"/>
                <a:cs typeface="Times New Roman"/>
              </a:rPr>
              <a:t>stava là,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greve ed oppresso dal 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colpa,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palazzo </a:t>
            </a:r>
            <a:r>
              <a:rPr sz="1200" spc="-5" dirty="0">
                <a:latin typeface="Times New Roman"/>
                <a:cs typeface="Times New Roman"/>
              </a:rPr>
              <a:t>si aprirono ed uscirono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per condurre Gesù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Caifa.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passava vicino a Pietro, vide,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 </a:t>
            </a:r>
            <a:r>
              <a:rPr sz="1200" spc="-5" dirty="0">
                <a:latin typeface="Times New Roman"/>
                <a:cs typeface="Times New Roman"/>
              </a:rPr>
              <a:t>delle torce, l’espressione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disperazione sul viso del suo vecchio </a:t>
            </a:r>
            <a:r>
              <a:rPr sz="1200" dirty="0">
                <a:latin typeface="Times New Roman"/>
                <a:cs typeface="Times New Roman"/>
              </a:rPr>
              <a:t>apostolo sicuro di sé e </a:t>
            </a:r>
            <a:r>
              <a:rPr sz="1200" spc="-5" dirty="0">
                <a:latin typeface="Times New Roman"/>
                <a:cs typeface="Times New Roman"/>
              </a:rPr>
              <a:t>superficialmente coraggioso,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voltò a 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Pietro. Pietro non </a:t>
            </a:r>
            <a:r>
              <a:rPr sz="1200" spc="-5" dirty="0">
                <a:latin typeface="Times New Roman"/>
                <a:cs typeface="Times New Roman"/>
              </a:rPr>
              <a:t>dimenticò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quello sguardo finché visse. Era </a:t>
            </a:r>
            <a:r>
              <a:rPr sz="1200" dirty="0">
                <a:latin typeface="Times New Roman"/>
                <a:cs typeface="Times New Roman"/>
              </a:rPr>
              <a:t>un tale sguardo misto di </a:t>
            </a:r>
            <a:r>
              <a:rPr sz="1200" spc="-5" dirty="0">
                <a:latin typeface="Times New Roman"/>
                <a:cs typeface="Times New Roman"/>
              </a:rPr>
              <a:t>pietà </a:t>
            </a:r>
            <a:r>
              <a:rPr sz="1200" dirty="0">
                <a:latin typeface="Times New Roman"/>
                <a:cs typeface="Times New Roman"/>
              </a:rPr>
              <a:t>e d’amore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un uomo 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visto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viso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(1981.3) 184:2.9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guardie ebbero oltrepassato </a:t>
            </a:r>
            <a:r>
              <a:rPr sz="1200" dirty="0">
                <a:latin typeface="Times New Roman"/>
                <a:cs typeface="Times New Roman"/>
              </a:rPr>
              <a:t>le porte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palazzo, Pietro li </a:t>
            </a:r>
            <a:r>
              <a:rPr sz="1200" spc="-5" dirty="0">
                <a:latin typeface="Times New Roman"/>
                <a:cs typeface="Times New Roman"/>
              </a:rPr>
              <a:t>seguì, </a:t>
            </a:r>
            <a:r>
              <a:rPr sz="1200" dirty="0">
                <a:latin typeface="Times New Roman"/>
                <a:cs typeface="Times New Roman"/>
              </a:rPr>
              <a:t>ma 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tratto.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andare oltre.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sedette sul </a:t>
            </a:r>
            <a:r>
              <a:rPr sz="1200" dirty="0">
                <a:latin typeface="Times New Roman"/>
                <a:cs typeface="Times New Roman"/>
              </a:rPr>
              <a:t>lato </a:t>
            </a:r>
            <a:r>
              <a:rPr sz="1200" spc="-5" dirty="0">
                <a:latin typeface="Times New Roman"/>
                <a:cs typeface="Times New Roman"/>
              </a:rPr>
              <a:t>della strada </a:t>
            </a:r>
            <a:r>
              <a:rPr sz="1200" dirty="0">
                <a:latin typeface="Times New Roman"/>
                <a:cs typeface="Times New Roman"/>
              </a:rPr>
              <a:t>e pianse </a:t>
            </a:r>
            <a:r>
              <a:rPr sz="1200" spc="-5" dirty="0">
                <a:latin typeface="Times New Roman"/>
                <a:cs typeface="Times New Roman"/>
              </a:rPr>
              <a:t>amaramente.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versato queste lacrime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angoscia,  riprese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campo, sperando </a:t>
            </a:r>
            <a:r>
              <a:rPr sz="1200" dirty="0">
                <a:latin typeface="Times New Roman"/>
                <a:cs typeface="Times New Roman"/>
              </a:rPr>
              <a:t>di trovarvi </a:t>
            </a:r>
            <a:r>
              <a:rPr sz="1200" spc="-5" dirty="0">
                <a:latin typeface="Times New Roman"/>
                <a:cs typeface="Times New Roman"/>
              </a:rPr>
              <a:t>suo fratello Andrea. Arrivato </a:t>
            </a:r>
            <a:r>
              <a:rPr sz="1200" dirty="0">
                <a:latin typeface="Times New Roman"/>
                <a:cs typeface="Times New Roman"/>
              </a:rPr>
              <a:t>al campo,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trovò solo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Zebedeo, il  </a:t>
            </a:r>
            <a:r>
              <a:rPr sz="1200" spc="-5" dirty="0">
                <a:latin typeface="Times New Roman"/>
                <a:cs typeface="Times New Roman"/>
              </a:rPr>
              <a:t>quale mandò </a:t>
            </a:r>
            <a:r>
              <a:rPr sz="1200" dirty="0">
                <a:latin typeface="Times New Roman"/>
                <a:cs typeface="Times New Roman"/>
              </a:rPr>
              <a:t>un messaggero a </a:t>
            </a:r>
            <a:r>
              <a:rPr sz="1200" spc="-5" dirty="0">
                <a:latin typeface="Times New Roman"/>
                <a:cs typeface="Times New Roman"/>
              </a:rPr>
              <a:t>guidarlo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nascondersi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1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(1981.4) 184:2.10 </a:t>
            </a:r>
            <a:r>
              <a:rPr sz="1200" spc="-5" dirty="0">
                <a:latin typeface="Times New Roman"/>
                <a:cs typeface="Times New Roman"/>
              </a:rPr>
              <a:t>L’intera esperienza </a:t>
            </a:r>
            <a:r>
              <a:rPr sz="1200" dirty="0">
                <a:latin typeface="Times New Roman"/>
                <a:cs typeface="Times New Roman"/>
              </a:rPr>
              <a:t>di Pietro </a:t>
            </a:r>
            <a:r>
              <a:rPr sz="1200" spc="-5" dirty="0">
                <a:latin typeface="Times New Roman"/>
                <a:cs typeface="Times New Roman"/>
              </a:rPr>
              <a:t>ebbe luogo nel cortile del </a:t>
            </a:r>
            <a:r>
              <a:rPr sz="1200" dirty="0">
                <a:latin typeface="Times New Roman"/>
                <a:cs typeface="Times New Roman"/>
              </a:rPr>
              <a:t>palazzo di </a:t>
            </a:r>
            <a:r>
              <a:rPr sz="1200" spc="-5" dirty="0">
                <a:latin typeface="Times New Roman"/>
                <a:cs typeface="Times New Roman"/>
              </a:rPr>
              <a:t>Anna sul Monte Oliveto.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seguì Gesù </a:t>
            </a:r>
            <a:r>
              <a:rPr sz="1200" dirty="0">
                <a:latin typeface="Times New Roman"/>
                <a:cs typeface="Times New Roman"/>
              </a:rPr>
              <a:t>al  palazzo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Caifa.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stato indotto a </a:t>
            </a:r>
            <a:r>
              <a:rPr sz="1200" spc="-5" dirty="0">
                <a:latin typeface="Times New Roman"/>
                <a:cs typeface="Times New Roman"/>
              </a:rPr>
              <a:t>rendersi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ripetutamente rinnegato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69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279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Maestro dal </a:t>
            </a:r>
            <a:r>
              <a:rPr sz="1200" dirty="0">
                <a:latin typeface="Times New Roman"/>
                <a:cs typeface="Times New Roman"/>
              </a:rPr>
              <a:t>canto di </a:t>
            </a:r>
            <a:r>
              <a:rPr sz="1200" spc="-5" dirty="0">
                <a:latin typeface="Times New Roman"/>
                <a:cs typeface="Times New Roman"/>
              </a:rPr>
              <a:t>un gallo indica che </a:t>
            </a:r>
            <a:r>
              <a:rPr sz="1200" dirty="0">
                <a:latin typeface="Times New Roman"/>
                <a:cs typeface="Times New Roman"/>
              </a:rPr>
              <a:t>tutto ciò accadde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poiché era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tenere del </a:t>
            </a:r>
            <a:r>
              <a:rPr sz="1200" spc="5" dirty="0">
                <a:latin typeface="Times New Roman"/>
                <a:cs typeface="Times New Roman"/>
              </a:rPr>
              <a:t>pollame  </a:t>
            </a:r>
            <a:r>
              <a:rPr sz="1200" spc="-5" dirty="0">
                <a:latin typeface="Times New Roman"/>
                <a:cs typeface="Times New Roman"/>
              </a:rPr>
              <a:t>all’interno della città </a:t>
            </a:r>
            <a:r>
              <a:rPr sz="1200" dirty="0">
                <a:latin typeface="Times New Roman"/>
                <a:cs typeface="Times New Roman"/>
              </a:rPr>
              <a:t>vera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06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(1981.5) 184:2.11 </a:t>
            </a:r>
            <a:r>
              <a:rPr sz="1200" spc="-5" dirty="0">
                <a:latin typeface="Times New Roman"/>
                <a:cs typeface="Times New Roman"/>
              </a:rPr>
              <a:t>Finché </a:t>
            </a:r>
            <a:r>
              <a:rPr sz="1200" dirty="0">
                <a:latin typeface="Times New Roman"/>
                <a:cs typeface="Times New Roman"/>
              </a:rPr>
              <a:t>il canto del </a:t>
            </a:r>
            <a:r>
              <a:rPr sz="1200" spc="-5" dirty="0">
                <a:latin typeface="Times New Roman"/>
                <a:cs typeface="Times New Roman"/>
              </a:rPr>
              <a:t>gallo </a:t>
            </a:r>
            <a:r>
              <a:rPr sz="1200" dirty="0">
                <a:latin typeface="Times New Roman"/>
                <a:cs typeface="Times New Roman"/>
              </a:rPr>
              <a:t>non ebbe </a:t>
            </a:r>
            <a:r>
              <a:rPr sz="1200" spc="-5" dirty="0">
                <a:latin typeface="Times New Roman"/>
                <a:cs typeface="Times New Roman"/>
              </a:rPr>
              <a:t>riportato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senso, egli aveva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pensato, mentre </a:t>
            </a:r>
            <a:r>
              <a:rPr sz="1200" dirty="0">
                <a:latin typeface="Times New Roman"/>
                <a:cs typeface="Times New Roman"/>
              </a:rPr>
              <a:t>camminava 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giù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portico per riscaldarsi, </a:t>
            </a:r>
            <a:r>
              <a:rPr sz="1200" dirty="0">
                <a:latin typeface="Times New Roman"/>
                <a:cs typeface="Times New Roman"/>
              </a:rPr>
              <a:t>a come aveva </a:t>
            </a:r>
            <a:r>
              <a:rPr sz="1200" spc="-5" dirty="0">
                <a:latin typeface="Times New Roman"/>
                <a:cs typeface="Times New Roman"/>
              </a:rPr>
              <a:t>abilmente eluso </a:t>
            </a:r>
            <a:r>
              <a:rPr sz="1200" dirty="0">
                <a:latin typeface="Times New Roman"/>
                <a:cs typeface="Times New Roman"/>
              </a:rPr>
              <a:t>le accuse </a:t>
            </a:r>
            <a:r>
              <a:rPr sz="1200" spc="-5" dirty="0">
                <a:latin typeface="Times New Roman"/>
                <a:cs typeface="Times New Roman"/>
              </a:rPr>
              <a:t>dei servi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modo in cui aveva </a:t>
            </a:r>
            <a:r>
              <a:rPr sz="1200" spc="-5" dirty="0">
                <a:latin typeface="Times New Roman"/>
                <a:cs typeface="Times New Roman"/>
              </a:rPr>
              <a:t>frustrato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proposito d’identificarlo con Gesù. Per </a:t>
            </a:r>
            <a:r>
              <a:rPr sz="1200" dirty="0">
                <a:latin typeface="Times New Roman"/>
                <a:cs typeface="Times New Roman"/>
              </a:rPr>
              <a:t>il momento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soltanto considerato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servi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alcun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diritto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legale d’interrogarlo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modo, e </a:t>
            </a:r>
            <a:r>
              <a:rPr sz="1200" spc="-5" dirty="0">
                <a:latin typeface="Times New Roman"/>
                <a:cs typeface="Times New Roman"/>
              </a:rPr>
              <a:t>si congratulò realmente con se stesso per </a:t>
            </a:r>
            <a:r>
              <a:rPr sz="1200" dirty="0">
                <a:latin typeface="Times New Roman"/>
                <a:cs typeface="Times New Roman"/>
              </a:rPr>
              <a:t>il modo in cui credeva di avere evitato di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identificato e forse </a:t>
            </a:r>
            <a:r>
              <a:rPr sz="1200" spc="-5" dirty="0">
                <a:latin typeface="Times New Roman"/>
                <a:cs typeface="Times New Roman"/>
              </a:rPr>
              <a:t>arrestato ed imprigionato.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canto </a:t>
            </a:r>
            <a:r>
              <a:rPr sz="1200" dirty="0">
                <a:latin typeface="Times New Roman"/>
                <a:cs typeface="Times New Roman"/>
              </a:rPr>
              <a:t>del gallo Pietro non </a:t>
            </a:r>
            <a:r>
              <a:rPr sz="1200" spc="-5" dirty="0">
                <a:latin typeface="Times New Roman"/>
                <a:cs typeface="Times New Roman"/>
              </a:rPr>
              <a:t>si rese conto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rinnegato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Maestro.  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guardò, egli </a:t>
            </a:r>
            <a:r>
              <a:rPr sz="1200" dirty="0">
                <a:latin typeface="Times New Roman"/>
                <a:cs typeface="Times New Roman"/>
              </a:rPr>
              <a:t>non realizzò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aver tenuto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privilegi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ambasciatore del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(1981.6) 184:2.12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fatto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passo sul sentiero del compromesso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minima </a:t>
            </a:r>
            <a:r>
              <a:rPr sz="1200" spc="-5" dirty="0">
                <a:latin typeface="Times New Roman"/>
                <a:cs typeface="Times New Roman"/>
              </a:rPr>
              <a:t>resistenza, </a:t>
            </a:r>
            <a:r>
              <a:rPr sz="1200" dirty="0">
                <a:latin typeface="Times New Roman"/>
                <a:cs typeface="Times New Roman"/>
              </a:rPr>
              <a:t>Pietro non vide </a:t>
            </a:r>
            <a:r>
              <a:rPr sz="1200" spc="-5" dirty="0">
                <a:latin typeface="Times New Roman"/>
                <a:cs typeface="Times New Roman"/>
              </a:rPr>
              <a:t>altra </a:t>
            </a:r>
            <a:r>
              <a:rPr sz="1200" dirty="0">
                <a:latin typeface="Times New Roman"/>
                <a:cs typeface="Times New Roman"/>
              </a:rPr>
              <a:t>soluzione  </a:t>
            </a:r>
            <a:r>
              <a:rPr sz="1200" spc="-5" dirty="0">
                <a:latin typeface="Times New Roman"/>
                <a:cs typeface="Times New Roman"/>
              </a:rPr>
              <a:t>che proseguire </a:t>
            </a:r>
            <a:r>
              <a:rPr sz="1200" dirty="0">
                <a:latin typeface="Times New Roman"/>
                <a:cs typeface="Times New Roman"/>
              </a:rPr>
              <a:t>la linea di </a:t>
            </a:r>
            <a:r>
              <a:rPr sz="1200" spc="-5" dirty="0">
                <a:latin typeface="Times New Roman"/>
                <a:cs typeface="Times New Roman"/>
              </a:rPr>
              <a:t>condotta che aveva adottato. </a:t>
            </a:r>
            <a:r>
              <a:rPr sz="1200" dirty="0">
                <a:latin typeface="Times New Roman"/>
                <a:cs typeface="Times New Roman"/>
              </a:rPr>
              <a:t>Ci vuole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nobile </a:t>
            </a:r>
            <a:r>
              <a:rPr sz="1200" spc="-5" dirty="0">
                <a:latin typeface="Times New Roman"/>
                <a:cs typeface="Times New Roman"/>
              </a:rPr>
              <a:t>carattere,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cominciato male,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88900" marR="1276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tornare indietro </a:t>
            </a:r>
            <a:r>
              <a:rPr sz="1200" dirty="0">
                <a:latin typeface="Times New Roman"/>
                <a:cs typeface="Times New Roman"/>
              </a:rPr>
              <a:t>e prendere la via </a:t>
            </a:r>
            <a:r>
              <a:rPr sz="1200" spc="-5" dirty="0">
                <a:latin typeface="Times New Roman"/>
                <a:cs typeface="Times New Roman"/>
              </a:rPr>
              <a:t>giusta. Troppo spesso </a:t>
            </a:r>
            <a:r>
              <a:rPr sz="1200" dirty="0">
                <a:latin typeface="Times New Roman"/>
                <a:cs typeface="Times New Roman"/>
              </a:rPr>
              <a:t>la nostra mente tende a </a:t>
            </a:r>
            <a:r>
              <a:rPr sz="1200" spc="-5" dirty="0">
                <a:latin typeface="Times New Roman"/>
                <a:cs typeface="Times New Roman"/>
              </a:rPr>
              <a:t>giustificare </a:t>
            </a:r>
            <a:r>
              <a:rPr sz="1200" dirty="0">
                <a:latin typeface="Times New Roman"/>
                <a:cs typeface="Times New Roman"/>
              </a:rPr>
              <a:t>la prosecuzione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via dell’errore una 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è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705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(1982.1) 184:2.13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credette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totalmente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perdonato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incontrò il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dopo la 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e 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accolto 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prima delle esperienze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tragica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dinieghi.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Davanti al tribunale dei</a:t>
            </a:r>
            <a:r>
              <a:rPr sz="1600" b="1" spc="-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Sinedristi</a:t>
            </a:r>
            <a:endParaRPr sz="1600">
              <a:latin typeface="Times New Roman"/>
              <a:cs typeface="Times New Roman"/>
            </a:endParaRPr>
          </a:p>
          <a:p>
            <a:pPr marL="88900" marR="195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(1982.2) 184:3.1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tre e mezzo di questo </a:t>
            </a:r>
            <a:r>
              <a:rPr sz="1200" spc="-5" dirty="0">
                <a:latin typeface="Times New Roman"/>
                <a:cs typeface="Times New Roman"/>
              </a:rPr>
              <a:t>venerdì mattina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sommo sacerdote </a:t>
            </a:r>
            <a:r>
              <a:rPr sz="1200" dirty="0">
                <a:latin typeface="Times New Roman"/>
                <a:cs typeface="Times New Roman"/>
              </a:rPr>
              <a:t>Caifa riunì il </a:t>
            </a:r>
            <a:r>
              <a:rPr sz="1200" spc="-5" dirty="0">
                <a:latin typeface="Times New Roman"/>
                <a:cs typeface="Times New Roman"/>
              </a:rPr>
              <a:t>tribunale d’inchiesta del  Sinedrio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chiedere che Gesù fosse condotto </a:t>
            </a:r>
            <a:r>
              <a:rPr sz="1200" dirty="0">
                <a:latin typeface="Times New Roman"/>
                <a:cs typeface="Times New Roman"/>
              </a:rPr>
              <a:t>davanti a loro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giudizio formale.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precedenti occasioni </a:t>
            </a:r>
            <a:r>
              <a:rPr sz="1200" dirty="0">
                <a:latin typeface="Times New Roman"/>
                <a:cs typeface="Times New Roman"/>
              </a:rPr>
              <a:t>il Sinedrio,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137525" cy="34251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partenza di Giuseppe 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Maria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8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(1381.1) 125:3.1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convenuto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si sarebbe </a:t>
            </a:r>
            <a:r>
              <a:rPr sz="1200" dirty="0">
                <a:latin typeface="Times New Roman"/>
                <a:cs typeface="Times New Roman"/>
              </a:rPr>
              <a:t>radunato nei </a:t>
            </a:r>
            <a:r>
              <a:rPr sz="1200" spc="-5" dirty="0">
                <a:latin typeface="Times New Roman"/>
                <a:cs typeface="Times New Roman"/>
              </a:rPr>
              <a:t>pressi del Tempio </a:t>
            </a:r>
            <a:r>
              <a:rPr sz="1200" dirty="0">
                <a:latin typeface="Times New Roman"/>
                <a:cs typeface="Times New Roman"/>
              </a:rPr>
              <a:t>a metà mattina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giorno  della </a:t>
            </a:r>
            <a:r>
              <a:rPr sz="1200" dirty="0">
                <a:latin typeface="Times New Roman"/>
                <a:cs typeface="Times New Roman"/>
              </a:rPr>
              <a:t>settimana dopo la fine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festa di Pasqua. Così </a:t>
            </a:r>
            <a:r>
              <a:rPr sz="1200" spc="-5" dirty="0">
                <a:latin typeface="Times New Roman"/>
                <a:cs typeface="Times New Roman"/>
              </a:rPr>
              <a:t>essi fecero </a:t>
            </a:r>
            <a:r>
              <a:rPr sz="1200" dirty="0">
                <a:latin typeface="Times New Roman"/>
                <a:cs typeface="Times New Roman"/>
              </a:rPr>
              <a:t>e partirono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ritorno a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andato al  </a:t>
            </a:r>
            <a:r>
              <a:rPr sz="1200" spc="-5" dirty="0">
                <a:latin typeface="Times New Roman"/>
                <a:cs typeface="Times New Roman"/>
              </a:rPr>
              <a:t>Tempio per assistere alle </a:t>
            </a:r>
            <a:r>
              <a:rPr sz="1200" dirty="0">
                <a:latin typeface="Times New Roman"/>
                <a:cs typeface="Times New Roman"/>
              </a:rPr>
              <a:t>discussioni,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genitori </a:t>
            </a:r>
            <a:r>
              <a:rPr sz="1200" dirty="0">
                <a:latin typeface="Times New Roman"/>
                <a:cs typeface="Times New Roman"/>
              </a:rPr>
              <a:t>aspettavano il raduno </a:t>
            </a:r>
            <a:r>
              <a:rPr sz="1200" spc="-5" dirty="0">
                <a:latin typeface="Times New Roman"/>
                <a:cs typeface="Times New Roman"/>
              </a:rPr>
              <a:t>dei loro 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viaggio. Ben </a:t>
            </a:r>
            <a:r>
              <a:rPr sz="1200" dirty="0">
                <a:latin typeface="Times New Roman"/>
                <a:cs typeface="Times New Roman"/>
              </a:rPr>
              <a:t>presto la  </a:t>
            </a:r>
            <a:r>
              <a:rPr sz="1200" spc="-5" dirty="0">
                <a:latin typeface="Times New Roman"/>
                <a:cs typeface="Times New Roman"/>
              </a:rPr>
              <a:t>compagnia si preparò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partire, gli </a:t>
            </a:r>
            <a:r>
              <a:rPr sz="1200" dirty="0">
                <a:latin typeface="Times New Roman"/>
                <a:cs typeface="Times New Roman"/>
              </a:rPr>
              <a:t>uomini in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e le donne in un altro, </a:t>
            </a:r>
            <a:r>
              <a:rPr sz="1200" spc="-5" dirty="0">
                <a:latin typeface="Times New Roman"/>
                <a:cs typeface="Times New Roman"/>
              </a:rPr>
              <a:t>come era </a:t>
            </a:r>
            <a:r>
              <a:rPr sz="1200" dirty="0">
                <a:latin typeface="Times New Roman"/>
                <a:cs typeface="Times New Roman"/>
              </a:rPr>
              <a:t>loro abitudine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feste di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tornarne.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donne. Ora, essendo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 </a:t>
            </a:r>
            <a:r>
              <a:rPr sz="1200" spc="-5" dirty="0">
                <a:latin typeface="Times New Roman"/>
                <a:cs typeface="Times New Roman"/>
              </a:rPr>
              <a:t>consacrato, </a:t>
            </a:r>
            <a:r>
              <a:rPr sz="1200" dirty="0">
                <a:latin typeface="Times New Roman"/>
                <a:cs typeface="Times New Roman"/>
              </a:rPr>
              <a:t>era autorizzato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 compagnia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 degli uomini. </a:t>
            </a:r>
            <a:r>
              <a:rPr sz="1200" spc="-5" dirty="0">
                <a:latin typeface="Times New Roman"/>
                <a:cs typeface="Times New Roman"/>
              </a:rPr>
              <a:t>Ma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partiva </a:t>
            </a:r>
            <a:r>
              <a:rPr sz="1200" spc="-5" dirty="0">
                <a:latin typeface="Times New Roman"/>
                <a:cs typeface="Times New Roman"/>
              </a:rPr>
              <a:t>per Betania,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 Tempio completamente assorbito nella discussione sugli angeli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totalmente </a:t>
            </a:r>
            <a:r>
              <a:rPr sz="1200" dirty="0">
                <a:latin typeface="Times New Roman"/>
                <a:cs typeface="Times New Roman"/>
              </a:rPr>
              <a:t>dimentico </a:t>
            </a:r>
            <a:r>
              <a:rPr sz="1200" spc="-5" dirty="0">
                <a:latin typeface="Times New Roman"/>
                <a:cs typeface="Times New Roman"/>
              </a:rPr>
              <a:t>che  era passata </a:t>
            </a:r>
            <a:r>
              <a:rPr sz="1200" dirty="0">
                <a:latin typeface="Times New Roman"/>
                <a:cs typeface="Times New Roman"/>
              </a:rPr>
              <a:t>l’ora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partenza </a:t>
            </a:r>
            <a:r>
              <a:rPr sz="1200" spc="-5" dirty="0">
                <a:latin typeface="Times New Roman"/>
                <a:cs typeface="Times New Roman"/>
              </a:rPr>
              <a:t>dei suoi genitori.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rese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stato lasciato indietro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mezzogiorno, al  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sospensione delle </a:t>
            </a:r>
            <a:r>
              <a:rPr sz="1200" dirty="0">
                <a:latin typeface="Times New Roman"/>
                <a:cs typeface="Times New Roman"/>
              </a:rPr>
              <a:t>conferenze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57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(1381.2) 125:3.2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viaggiatori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notarono l’assenza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Maria supponeva che viaggiasse con 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mentre  Giuseppe </a:t>
            </a:r>
            <a:r>
              <a:rPr sz="1200" dirty="0">
                <a:latin typeface="Times New Roman"/>
                <a:cs typeface="Times New Roman"/>
              </a:rPr>
              <a:t>pensava che </a:t>
            </a:r>
            <a:r>
              <a:rPr sz="1200" spc="-5" dirty="0">
                <a:latin typeface="Times New Roman"/>
                <a:cs typeface="Times New Roman"/>
              </a:rPr>
              <a:t>viaggiasse con </a:t>
            </a:r>
            <a:r>
              <a:rPr sz="1200" dirty="0">
                <a:latin typeface="Times New Roman"/>
                <a:cs typeface="Times New Roman"/>
              </a:rPr>
              <a:t>le donne, poiché era </a:t>
            </a:r>
            <a:r>
              <a:rPr sz="1200" spc="-5" dirty="0">
                <a:latin typeface="Times New Roman"/>
                <a:cs typeface="Times New Roman"/>
              </a:rPr>
              <a:t>andato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con </a:t>
            </a:r>
            <a:r>
              <a:rPr sz="1200" dirty="0">
                <a:latin typeface="Times New Roman"/>
                <a:cs typeface="Times New Roman"/>
              </a:rPr>
              <a:t>le donne, </a:t>
            </a:r>
            <a:r>
              <a:rPr sz="1200" spc="-5" dirty="0">
                <a:latin typeface="Times New Roman"/>
                <a:cs typeface="Times New Roman"/>
              </a:rPr>
              <a:t>conducendo l’asino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scoprirono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assenza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prepararono </a:t>
            </a:r>
            <a:r>
              <a:rPr sz="1200" spc="-5" dirty="0">
                <a:latin typeface="Times New Roman"/>
                <a:cs typeface="Times New Roman"/>
              </a:rPr>
              <a:t>ad accamparsi </a:t>
            </a:r>
            <a:r>
              <a:rPr sz="1200" dirty="0">
                <a:latin typeface="Times New Roman"/>
                <a:cs typeface="Times New Roman"/>
              </a:rPr>
              <a:t>per la notte. Dopo </a:t>
            </a:r>
            <a:r>
              <a:rPr sz="1200" spc="-5" dirty="0">
                <a:latin typeface="Times New Roman"/>
                <a:cs typeface="Times New Roman"/>
              </a:rPr>
              <a:t>aver chiesto  informazioni ai ritardatari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che </a:t>
            </a:r>
            <a:r>
              <a:rPr sz="1200" dirty="0">
                <a:latin typeface="Times New Roman"/>
                <a:cs typeface="Times New Roman"/>
              </a:rPr>
              <a:t>arrivavano a </a:t>
            </a:r>
            <a:r>
              <a:rPr sz="1200" spc="-5" dirty="0">
                <a:latin typeface="Times New Roman"/>
                <a:cs typeface="Times New Roman"/>
              </a:rPr>
              <a:t>Gerico ed </a:t>
            </a:r>
            <a:r>
              <a:rPr sz="1200" dirty="0">
                <a:latin typeface="Times New Roman"/>
                <a:cs typeface="Times New Roman"/>
              </a:rPr>
              <a:t>aver saputo </a:t>
            </a:r>
            <a:r>
              <a:rPr sz="1200" spc="-5" dirty="0">
                <a:latin typeface="Times New Roman"/>
                <a:cs typeface="Times New Roman"/>
              </a:rPr>
              <a:t>che nessuno </a:t>
            </a:r>
            <a:r>
              <a:rPr sz="1200" dirty="0">
                <a:latin typeface="Times New Roman"/>
                <a:cs typeface="Times New Roman"/>
              </a:rPr>
              <a:t>di loro aveva visto il loro </a:t>
            </a:r>
            <a:r>
              <a:rPr sz="1200" spc="-5" dirty="0">
                <a:latin typeface="Times New Roman"/>
                <a:cs typeface="Times New Roman"/>
              </a:rPr>
              <a:t>figlio, essi  trascorsero una </a:t>
            </a:r>
            <a:r>
              <a:rPr sz="1200" dirty="0">
                <a:latin typeface="Times New Roman"/>
                <a:cs typeface="Times New Roman"/>
              </a:rPr>
              <a:t>notte insonne, </a:t>
            </a:r>
            <a:r>
              <a:rPr sz="1200" spc="-5" dirty="0">
                <a:latin typeface="Times New Roman"/>
                <a:cs typeface="Times New Roman"/>
              </a:rPr>
              <a:t>rimuginando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mente che cosa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essergli accaduto, ricordando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reazioni  insolite </a:t>
            </a:r>
            <a:r>
              <a:rPr sz="1200" spc="-5" dirty="0">
                <a:latin typeface="Times New Roman"/>
                <a:cs typeface="Times New Roman"/>
              </a:rPr>
              <a:t>agli avvenimenti della settimana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rimproverandosi </a:t>
            </a:r>
            <a:r>
              <a:rPr sz="1200" dirty="0">
                <a:latin typeface="Times New Roman"/>
                <a:cs typeface="Times New Roman"/>
              </a:rPr>
              <a:t>dolcemente l’un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aver controllato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nel  gruppo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98484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825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larga maggioranza </a:t>
            </a:r>
            <a:r>
              <a:rPr sz="1200" dirty="0">
                <a:latin typeface="Times New Roman"/>
                <a:cs typeface="Times New Roman"/>
              </a:rPr>
              <a:t>di voti, </a:t>
            </a:r>
            <a:r>
              <a:rPr sz="1200" spc="-5" dirty="0">
                <a:latin typeface="Times New Roman"/>
                <a:cs typeface="Times New Roman"/>
              </a:rPr>
              <a:t>aveva decretato </a:t>
            </a:r>
            <a:r>
              <a:rPr sz="1200" dirty="0">
                <a:latin typeface="Times New Roman"/>
                <a:cs typeface="Times New Roman"/>
              </a:rPr>
              <a:t>la morte di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meritevole di morte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l’imputazione </a:t>
            </a:r>
            <a:r>
              <a:rPr sz="1200" spc="-5" dirty="0">
                <a:latin typeface="Times New Roman"/>
                <a:cs typeface="Times New Roman"/>
              </a:rPr>
              <a:t>ufficiosa  </a:t>
            </a:r>
            <a:r>
              <a:rPr sz="1200" dirty="0">
                <a:latin typeface="Times New Roman"/>
                <a:cs typeface="Times New Roman"/>
              </a:rPr>
              <a:t>di violazione </a:t>
            </a:r>
            <a:r>
              <a:rPr sz="1200" spc="-5" dirty="0">
                <a:latin typeface="Times New Roman"/>
                <a:cs typeface="Times New Roman"/>
              </a:rPr>
              <a:t>della legge, </a:t>
            </a:r>
            <a:r>
              <a:rPr sz="1200" dirty="0">
                <a:latin typeface="Times New Roman"/>
                <a:cs typeface="Times New Roman"/>
              </a:rPr>
              <a:t>di bestemmia e di </a:t>
            </a:r>
            <a:r>
              <a:rPr sz="1200" spc="-5" dirty="0">
                <a:latin typeface="Times New Roman"/>
                <a:cs typeface="Times New Roman"/>
              </a:rPr>
              <a:t>disprezzo delle tradizioni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padri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83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(1982.3) 184:3.2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del Sinedrio </a:t>
            </a:r>
            <a:r>
              <a:rPr sz="1200" spc="-5" dirty="0">
                <a:latin typeface="Times New Roman"/>
                <a:cs typeface="Times New Roman"/>
              </a:rPr>
              <a:t>convocata regolarmente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tenuta nel </a:t>
            </a:r>
            <a:r>
              <a:rPr sz="1200" spc="-5" dirty="0">
                <a:latin typeface="Times New Roman"/>
                <a:cs typeface="Times New Roman"/>
              </a:rPr>
              <a:t>luogo abituale,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sala </a:t>
            </a:r>
            <a:r>
              <a:rPr sz="1200" dirty="0">
                <a:latin typeface="Times New Roman"/>
                <a:cs typeface="Times New Roman"/>
              </a:rPr>
              <a:t>di pietra  </a:t>
            </a:r>
            <a:r>
              <a:rPr sz="1200" spc="-5" dirty="0">
                <a:latin typeface="Times New Roman"/>
                <a:cs typeface="Times New Roman"/>
              </a:rPr>
              <a:t>tagliata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Tempio. Questa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corte </a:t>
            </a:r>
            <a:r>
              <a:rPr sz="1200" dirty="0">
                <a:latin typeface="Times New Roman"/>
                <a:cs typeface="Times New Roman"/>
              </a:rPr>
              <a:t>di giudizio </a:t>
            </a:r>
            <a:r>
              <a:rPr sz="1200" spc="-5" dirty="0">
                <a:latin typeface="Times New Roman"/>
                <a:cs typeface="Times New Roman"/>
              </a:rPr>
              <a:t>speciale composta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trentina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Sinedristi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riunita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palazzo </a:t>
            </a:r>
            <a:r>
              <a:rPr sz="1200" spc="-10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era presente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per tutto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cosiddetto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(1982.4) 184:3.3 </a:t>
            </a:r>
            <a:r>
              <a:rPr sz="1200" spc="-5" dirty="0">
                <a:latin typeface="Times New Roman"/>
                <a:cs typeface="Times New Roman"/>
              </a:rPr>
              <a:t>Quanto questi 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Scribi,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alcuni Farisei si compiacevano che 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disturbatore </a:t>
            </a:r>
            <a:r>
              <a:rPr sz="1200" dirty="0">
                <a:latin typeface="Times New Roman"/>
                <a:cs typeface="Times New Roman"/>
              </a:rPr>
              <a:t>della loro  posizione e lo sfidante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autorità, fosse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al sicuro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mani! Ed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decisi a non </a:t>
            </a:r>
            <a:r>
              <a:rPr sz="1200" spc="-5" dirty="0">
                <a:latin typeface="Times New Roman"/>
                <a:cs typeface="Times New Roman"/>
              </a:rPr>
              <a:t>lasciarlo fuggire </a:t>
            </a:r>
            <a:r>
              <a:rPr sz="1200" dirty="0">
                <a:latin typeface="Times New Roman"/>
                <a:cs typeface="Times New Roman"/>
              </a:rPr>
              <a:t>vivo dalle  loro </a:t>
            </a:r>
            <a:r>
              <a:rPr sz="1200" spc="-5" dirty="0">
                <a:latin typeface="Times New Roman"/>
                <a:cs typeface="Times New Roman"/>
              </a:rPr>
              <a:t>grinfie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vendicative.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56210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(1982.5) 184:3.4 </a:t>
            </a:r>
            <a:r>
              <a:rPr sz="1200" spc="-5" dirty="0">
                <a:latin typeface="Times New Roman"/>
                <a:cs typeface="Times New Roman"/>
              </a:rPr>
              <a:t>Ordinariamente gli </a:t>
            </a:r>
            <a:r>
              <a:rPr sz="1200" dirty="0">
                <a:latin typeface="Times New Roman"/>
                <a:cs typeface="Times New Roman"/>
              </a:rPr>
              <a:t>Ebrei, quando </a:t>
            </a:r>
            <a:r>
              <a:rPr sz="1200" spc="-5" dirty="0">
                <a:latin typeface="Times New Roman"/>
                <a:cs typeface="Times New Roman"/>
              </a:rPr>
              <a:t>giudicavano </a:t>
            </a:r>
            <a:r>
              <a:rPr sz="1200" dirty="0">
                <a:latin typeface="Times New Roman"/>
                <a:cs typeface="Times New Roman"/>
              </a:rPr>
              <a:t>qualcuno </a:t>
            </a:r>
            <a:r>
              <a:rPr sz="1200" spc="-5" dirty="0">
                <a:latin typeface="Times New Roman"/>
                <a:cs typeface="Times New Roman"/>
              </a:rPr>
              <a:t>su un’accusa capitale, procedevano con grande </a:t>
            </a:r>
            <a:r>
              <a:rPr sz="1200" dirty="0">
                <a:latin typeface="Times New Roman"/>
                <a:cs typeface="Times New Roman"/>
              </a:rPr>
              <a:t>prudenza e  </a:t>
            </a:r>
            <a:r>
              <a:rPr sz="1200" spc="-5" dirty="0">
                <a:latin typeface="Times New Roman"/>
                <a:cs typeface="Times New Roman"/>
              </a:rPr>
              <a:t>fornivano ogni garanzia </a:t>
            </a:r>
            <a:r>
              <a:rPr sz="1200" dirty="0">
                <a:latin typeface="Times New Roman"/>
                <a:cs typeface="Times New Roman"/>
              </a:rPr>
              <a:t>di equità </a:t>
            </a:r>
            <a:r>
              <a:rPr sz="1200" spc="-5" dirty="0">
                <a:latin typeface="Times New Roman"/>
                <a:cs typeface="Times New Roman"/>
              </a:rPr>
              <a:t>nella scelta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testimoni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nell’intera </a:t>
            </a:r>
            <a:r>
              <a:rPr sz="1200" dirty="0">
                <a:latin typeface="Times New Roman"/>
                <a:cs typeface="Times New Roman"/>
              </a:rPr>
              <a:t>condotta </a:t>
            </a:r>
            <a:r>
              <a:rPr sz="1200" spc="-5" dirty="0">
                <a:latin typeface="Times New Roman"/>
                <a:cs typeface="Times New Roman"/>
              </a:rPr>
              <a:t>del giudizio. </a:t>
            </a:r>
            <a:r>
              <a:rPr sz="1200" dirty="0">
                <a:latin typeface="Times New Roman"/>
                <a:cs typeface="Times New Roman"/>
              </a:rPr>
              <a:t>Ma in questa </a:t>
            </a:r>
            <a:r>
              <a:rPr sz="1200" spc="-5" dirty="0">
                <a:latin typeface="Times New Roman"/>
                <a:cs typeface="Times New Roman"/>
              </a:rPr>
              <a:t>occasione Caifa </a:t>
            </a:r>
            <a:r>
              <a:rPr sz="1200" dirty="0">
                <a:latin typeface="Times New Roman"/>
                <a:cs typeface="Times New Roman"/>
              </a:rPr>
              <a:t>fu più  un </a:t>
            </a:r>
            <a:r>
              <a:rPr sz="1200" spc="-5" dirty="0">
                <a:latin typeface="Times New Roman"/>
                <a:cs typeface="Times New Roman"/>
              </a:rPr>
              <a:t>accusatore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giudice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imparziale.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(1982.6) 184:3.5 </a:t>
            </a:r>
            <a:r>
              <a:rPr sz="1200" spc="-5" dirty="0">
                <a:latin typeface="Times New Roman"/>
                <a:cs typeface="Times New Roman"/>
              </a:rPr>
              <a:t>Gesù comparve davanti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tribunale vestito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vesti abituali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legate </a:t>
            </a:r>
            <a:r>
              <a:rPr sz="1200" dirty="0">
                <a:latin typeface="Times New Roman"/>
                <a:cs typeface="Times New Roman"/>
              </a:rPr>
              <a:t>dietro la </a:t>
            </a:r>
            <a:r>
              <a:rPr sz="1200" spc="-5" dirty="0">
                <a:latin typeface="Times New Roman"/>
                <a:cs typeface="Times New Roman"/>
              </a:rPr>
              <a:t>schiena. </a:t>
            </a:r>
            <a:r>
              <a:rPr sz="1200" dirty="0">
                <a:latin typeface="Times New Roman"/>
                <a:cs typeface="Times New Roman"/>
              </a:rPr>
              <a:t>Tutta la  </a:t>
            </a:r>
            <a:r>
              <a:rPr sz="1200" spc="-5" dirty="0">
                <a:latin typeface="Times New Roman"/>
                <a:cs typeface="Times New Roman"/>
              </a:rPr>
              <a:t>corte rimase impressionata ed </a:t>
            </a:r>
            <a:r>
              <a:rPr sz="1200" dirty="0">
                <a:latin typeface="Times New Roman"/>
                <a:cs typeface="Times New Roman"/>
              </a:rPr>
              <a:t>un po’ turbata </a:t>
            </a:r>
            <a:r>
              <a:rPr sz="1200" spc="-5" dirty="0">
                <a:latin typeface="Times New Roman"/>
                <a:cs typeface="Times New Roman"/>
              </a:rPr>
              <a:t>dalla sua apparenza maestosa.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visto un simile </a:t>
            </a:r>
            <a:r>
              <a:rPr sz="1200" spc="-5" dirty="0">
                <a:latin typeface="Times New Roman"/>
                <a:cs typeface="Times New Roman"/>
              </a:rPr>
              <a:t>prigioniero </a:t>
            </a:r>
            <a:r>
              <a:rPr sz="1200" spc="2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erano stati </a:t>
            </a:r>
            <a:r>
              <a:rPr sz="1200" dirty="0">
                <a:latin typeface="Times New Roman"/>
                <a:cs typeface="Times New Roman"/>
              </a:rPr>
              <a:t>testimoni di una tale compostezza in un uomo 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841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(1982.7) 184:3.6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ebraica esigeva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due testimoni </a:t>
            </a:r>
            <a:r>
              <a:rPr sz="1200" spc="-5" dirty="0">
                <a:latin typeface="Times New Roman"/>
                <a:cs typeface="Times New Roman"/>
              </a:rPr>
              <a:t>fossero d’accordo su </a:t>
            </a:r>
            <a:r>
              <a:rPr sz="1200" dirty="0">
                <a:latin typeface="Times New Roman"/>
                <a:cs typeface="Times New Roman"/>
              </a:rPr>
              <a:t>un punto qualunque prima </a:t>
            </a:r>
            <a:r>
              <a:rPr sz="1200" spc="-5" dirty="0">
                <a:latin typeface="Times New Roman"/>
                <a:cs typeface="Times New Roman"/>
              </a:rPr>
              <a:t>che potesse essere  portata un’accusa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prigioniero. Giuda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usato come testimone </a:t>
            </a:r>
            <a:r>
              <a:rPr sz="1200" spc="-5" dirty="0">
                <a:latin typeface="Times New Roman"/>
                <a:cs typeface="Times New Roman"/>
              </a:rPr>
              <a:t>contro Gesù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ebraica </a:t>
            </a:r>
            <a:r>
              <a:rPr sz="1200" dirty="0">
                <a:latin typeface="Times New Roman"/>
                <a:cs typeface="Times New Roman"/>
              </a:rPr>
              <a:t>proibiva  </a:t>
            </a:r>
            <a:r>
              <a:rPr sz="1200" spc="-5" dirty="0">
                <a:latin typeface="Times New Roman"/>
                <a:cs typeface="Times New Roman"/>
              </a:rPr>
              <a:t>specificamente </a:t>
            </a:r>
            <a:r>
              <a:rPr sz="1200" dirty="0">
                <a:latin typeface="Times New Roman"/>
                <a:cs typeface="Times New Roman"/>
              </a:rPr>
              <a:t>la testimonianza di un </a:t>
            </a:r>
            <a:r>
              <a:rPr sz="1200" spc="-5" dirty="0">
                <a:latin typeface="Times New Roman"/>
                <a:cs typeface="Times New Roman"/>
              </a:rPr>
              <a:t>traditore. Più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falsi </a:t>
            </a:r>
            <a:r>
              <a:rPr sz="1200" dirty="0">
                <a:latin typeface="Times New Roman"/>
                <a:cs typeface="Times New Roman"/>
              </a:rPr>
              <a:t>testimoni </a:t>
            </a:r>
            <a:r>
              <a:rPr sz="1200" spc="-5" dirty="0">
                <a:latin typeface="Times New Roman"/>
                <a:cs typeface="Times New Roman"/>
              </a:rPr>
              <a:t>furono 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testimoniare contro Gesù, </a:t>
            </a:r>
            <a:r>
              <a:rPr sz="1200" dirty="0">
                <a:latin typeface="Times New Roman"/>
                <a:cs typeface="Times New Roman"/>
              </a:rPr>
              <a:t>ma la  loro testimonianza </a:t>
            </a:r>
            <a:r>
              <a:rPr sz="1200" spc="-5" dirty="0">
                <a:latin typeface="Times New Roman"/>
                <a:cs typeface="Times New Roman"/>
              </a:rPr>
              <a:t>fu così contraddittoria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evidentemente </a:t>
            </a:r>
            <a:r>
              <a:rPr sz="1200" spc="-5" dirty="0">
                <a:latin typeface="Times New Roman"/>
                <a:cs typeface="Times New Roman"/>
              </a:rPr>
              <a:t>inventata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stessi Sinedristi si vergognarono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6719" y="513333"/>
            <a:ext cx="8224520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1187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dell’accaduto. Gesù </a:t>
            </a:r>
            <a:r>
              <a:rPr sz="1200" dirty="0">
                <a:latin typeface="Times New Roman"/>
                <a:cs typeface="Times New Roman"/>
              </a:rPr>
              <a:t>stava là, </a:t>
            </a:r>
            <a:r>
              <a:rPr sz="1200" spc="-5" dirty="0">
                <a:latin typeface="Times New Roman"/>
                <a:cs typeface="Times New Roman"/>
              </a:rPr>
              <a:t>guardando benignamente questi spergiuri,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stessa </a:t>
            </a:r>
            <a:r>
              <a:rPr sz="1200" dirty="0">
                <a:latin typeface="Times New Roman"/>
                <a:cs typeface="Times New Roman"/>
              </a:rPr>
              <a:t>calma </a:t>
            </a:r>
            <a:r>
              <a:rPr sz="1200" spc="-5" dirty="0">
                <a:latin typeface="Times New Roman"/>
                <a:cs typeface="Times New Roman"/>
              </a:rPr>
              <a:t>sconcertava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testimoni menzogneri.  Durante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false </a:t>
            </a:r>
            <a:r>
              <a:rPr sz="1200" dirty="0">
                <a:latin typeface="Times New Roman"/>
                <a:cs typeface="Times New Roman"/>
              </a:rPr>
              <a:t>testimonianze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mai una </a:t>
            </a:r>
            <a:r>
              <a:rPr sz="1200" spc="-5" dirty="0">
                <a:latin typeface="Times New Roman"/>
                <a:cs typeface="Times New Roman"/>
              </a:rPr>
              <a:t>parola;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replicò alcunché </a:t>
            </a:r>
            <a:r>
              <a:rPr sz="1200" dirty="0">
                <a:latin typeface="Times New Roman"/>
                <a:cs typeface="Times New Roman"/>
              </a:rPr>
              <a:t>alle loro </a:t>
            </a:r>
            <a:r>
              <a:rPr sz="1200" spc="-5" dirty="0">
                <a:latin typeface="Times New Roman"/>
                <a:cs typeface="Times New Roman"/>
              </a:rPr>
              <a:t>numerose false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accuse.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143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(1982.8) 184:3.7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due 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testimoni </a:t>
            </a:r>
            <a:r>
              <a:rPr sz="1200" spc="-5" dirty="0">
                <a:latin typeface="Times New Roman"/>
                <a:cs typeface="Times New Roman"/>
              </a:rPr>
              <a:t>si avvicinarono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parvenza </a:t>
            </a:r>
            <a:r>
              <a:rPr sz="1200" dirty="0">
                <a:latin typeface="Times New Roman"/>
                <a:cs typeface="Times New Roman"/>
              </a:rPr>
              <a:t>di concordanza </a:t>
            </a:r>
            <a:r>
              <a:rPr sz="1200" spc="-5" dirty="0">
                <a:latin typeface="Times New Roman"/>
                <a:cs typeface="Times New Roman"/>
              </a:rPr>
              <a:t>fu quando </a:t>
            </a:r>
            <a:r>
              <a:rPr sz="1200" dirty="0">
                <a:latin typeface="Times New Roman"/>
                <a:cs typeface="Times New Roman"/>
              </a:rPr>
              <a:t>due uomini  </a:t>
            </a:r>
            <a:r>
              <a:rPr sz="1200" spc="-5" dirty="0">
                <a:latin typeface="Times New Roman"/>
                <a:cs typeface="Times New Roman"/>
              </a:rPr>
              <a:t>testimoniarono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Gesù dire, nel corso </a:t>
            </a:r>
            <a:r>
              <a:rPr sz="1200" dirty="0">
                <a:latin typeface="Times New Roman"/>
                <a:cs typeface="Times New Roman"/>
              </a:rPr>
              <a:t>di uno dei suoi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Tempio, che egli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“distrutto questo </a:t>
            </a:r>
            <a:r>
              <a:rPr sz="1200" dirty="0">
                <a:latin typeface="Times New Roman"/>
                <a:cs typeface="Times New Roman"/>
              </a:rPr>
              <a:t>Tempio 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da mani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giorni avrebbe costruito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Tempio senza </a:t>
            </a:r>
            <a:r>
              <a:rPr sz="1200" dirty="0">
                <a:latin typeface="Times New Roman"/>
                <a:cs typeface="Times New Roman"/>
              </a:rPr>
              <a:t>mani.”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esattamente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10" dirty="0">
                <a:latin typeface="Times New Roman"/>
                <a:cs typeface="Times New Roman"/>
              </a:rPr>
              <a:t>Gesù,  </a:t>
            </a:r>
            <a:r>
              <a:rPr sz="1200" spc="-5" dirty="0">
                <a:latin typeface="Times New Roman"/>
                <a:cs typeface="Times New Roman"/>
              </a:rPr>
              <a:t>indipendentemente 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egli si riferiva al suo stesso corpo quando fece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14300" marR="212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(1982.9) 184:3.8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sommo sacerdote avesse gridato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“Non </a:t>
            </a:r>
            <a:r>
              <a:rPr sz="1200" dirty="0">
                <a:latin typeface="Times New Roman"/>
                <a:cs typeface="Times New Roman"/>
              </a:rPr>
              <a:t>rispondi ad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di queste accuse?”,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aprì bocca.  Egli </a:t>
            </a:r>
            <a:r>
              <a:rPr sz="1200" dirty="0">
                <a:latin typeface="Times New Roman"/>
                <a:cs typeface="Times New Roman"/>
              </a:rPr>
              <a:t>stette là in silenzio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falsi </a:t>
            </a:r>
            <a:r>
              <a:rPr sz="1200" dirty="0">
                <a:latin typeface="Times New Roman"/>
                <a:cs typeface="Times New Roman"/>
              </a:rPr>
              <a:t>testimoni </a:t>
            </a:r>
            <a:r>
              <a:rPr sz="1200" spc="-5" dirty="0">
                <a:latin typeface="Times New Roman"/>
                <a:cs typeface="Times New Roman"/>
              </a:rPr>
              <a:t>portavano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testimonianza. </a:t>
            </a:r>
            <a:r>
              <a:rPr sz="1200" dirty="0">
                <a:latin typeface="Times New Roman"/>
                <a:cs typeface="Times New Roman"/>
              </a:rPr>
              <a:t>Odio, </a:t>
            </a:r>
            <a:r>
              <a:rPr sz="1200" spc="-5" dirty="0">
                <a:latin typeface="Times New Roman"/>
                <a:cs typeface="Times New Roman"/>
              </a:rPr>
              <a:t>fanatismo </a:t>
            </a:r>
            <a:r>
              <a:rPr sz="1200" dirty="0">
                <a:latin typeface="Times New Roman"/>
                <a:cs typeface="Times New Roman"/>
              </a:rPr>
              <a:t>ed esagerazione senza  </a:t>
            </a:r>
            <a:r>
              <a:rPr sz="1200" spc="-5" dirty="0">
                <a:latin typeface="Times New Roman"/>
                <a:cs typeface="Times New Roman"/>
              </a:rPr>
              <a:t>scrupoli caratterizzavano </a:t>
            </a:r>
            <a:r>
              <a:rPr sz="1200" dirty="0">
                <a:latin typeface="Times New Roman"/>
                <a:cs typeface="Times New Roman"/>
              </a:rPr>
              <a:t>talmente 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spergiuri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testimonianze </a:t>
            </a:r>
            <a:r>
              <a:rPr sz="1200" spc="-5" dirty="0">
                <a:latin typeface="Times New Roman"/>
                <a:cs typeface="Times New Roman"/>
              </a:rPr>
              <a:t>cadevano </a:t>
            </a:r>
            <a:r>
              <a:rPr sz="1200" dirty="0">
                <a:latin typeface="Times New Roman"/>
                <a:cs typeface="Times New Roman"/>
              </a:rPr>
              <a:t>nelle loro </a:t>
            </a:r>
            <a:r>
              <a:rPr sz="1200" spc="-5" dirty="0">
                <a:latin typeface="Times New Roman"/>
                <a:cs typeface="Times New Roman"/>
              </a:rPr>
              <a:t>stesse reti.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confutazione migliore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false accuse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calma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maestoso </a:t>
            </a:r>
            <a:r>
              <a:rPr sz="1200" dirty="0">
                <a:latin typeface="Times New Roman"/>
                <a:cs typeface="Times New Roman"/>
              </a:rPr>
              <a:t>silenzio 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139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(1983.1) 184:3.9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l’inizio della </a:t>
            </a:r>
            <a:r>
              <a:rPr sz="1200" spc="-5" dirty="0">
                <a:latin typeface="Times New Roman"/>
                <a:cs typeface="Times New Roman"/>
              </a:rPr>
              <a:t>testimonianza dei falsi </a:t>
            </a:r>
            <a:r>
              <a:rPr sz="1200" dirty="0">
                <a:latin typeface="Times New Roman"/>
                <a:cs typeface="Times New Roman"/>
              </a:rPr>
              <a:t>testimoni </a:t>
            </a:r>
            <a:r>
              <a:rPr sz="1200" spc="-5" dirty="0">
                <a:latin typeface="Times New Roman"/>
                <a:cs typeface="Times New Roman"/>
              </a:rPr>
              <a:t>arrivò Anna </a:t>
            </a:r>
            <a:r>
              <a:rPr sz="1200" dirty="0">
                <a:latin typeface="Times New Roman"/>
                <a:cs typeface="Times New Roman"/>
              </a:rPr>
              <a:t>e prese posto accanto a </a:t>
            </a:r>
            <a:r>
              <a:rPr sz="1200" spc="-5" dirty="0">
                <a:latin typeface="Times New Roman"/>
                <a:cs typeface="Times New Roman"/>
              </a:rPr>
              <a:t>Caifa.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sostenne 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era </a:t>
            </a:r>
            <a:r>
              <a:rPr sz="1200" dirty="0">
                <a:latin typeface="Times New Roman"/>
                <a:cs typeface="Times New Roman"/>
              </a:rPr>
              <a:t>sufficiente a </a:t>
            </a:r>
            <a:r>
              <a:rPr sz="1200" spc="-5" dirty="0">
                <a:latin typeface="Times New Roman"/>
                <a:cs typeface="Times New Roman"/>
              </a:rPr>
              <a:t>garantire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d’accusa contro 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8540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(1983.2) 184:3.10 </a:t>
            </a:r>
            <a:r>
              <a:rPr sz="1200" dirty="0">
                <a:latin typeface="Times New Roman"/>
                <a:cs typeface="Times New Roman"/>
              </a:rPr>
              <a:t>1.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pericoloso diffamatore del </a:t>
            </a:r>
            <a:r>
              <a:rPr sz="1200" dirty="0">
                <a:latin typeface="Times New Roman"/>
                <a:cs typeface="Times New Roman"/>
              </a:rPr>
              <a:t>popolo. Che insegnava loro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cose impossibili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ingannava </a:t>
            </a:r>
            <a:r>
              <a:rPr sz="1200" dirty="0">
                <a:latin typeface="Times New Roman"/>
                <a:cs typeface="Times New Roman"/>
              </a:rPr>
              <a:t>in altro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689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(1983.3) 184:3.11 </a:t>
            </a:r>
            <a:r>
              <a:rPr sz="1200" dirty="0">
                <a:latin typeface="Times New Roman"/>
                <a:cs typeface="Times New Roman"/>
              </a:rPr>
              <a:t>2.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fanatico rivoluzionario, nel senso che </a:t>
            </a:r>
            <a:r>
              <a:rPr sz="1200" dirty="0">
                <a:latin typeface="Times New Roman"/>
                <a:cs typeface="Times New Roman"/>
              </a:rPr>
              <a:t>propugnava di </a:t>
            </a:r>
            <a:r>
              <a:rPr sz="1200" spc="-5" dirty="0">
                <a:latin typeface="Times New Roman"/>
                <a:cs typeface="Times New Roman"/>
              </a:rPr>
              <a:t>usare </a:t>
            </a:r>
            <a:r>
              <a:rPr sz="1200" dirty="0">
                <a:latin typeface="Times New Roman"/>
                <a:cs typeface="Times New Roman"/>
              </a:rPr>
              <a:t>la violenza contro il </a:t>
            </a:r>
            <a:r>
              <a:rPr sz="1200" spc="-5" dirty="0">
                <a:latin typeface="Times New Roman"/>
                <a:cs typeface="Times New Roman"/>
              </a:rPr>
              <a:t>Tempio  sacro, altrimenti come avrebbe </a:t>
            </a:r>
            <a:r>
              <a:rPr sz="1200" dirty="0">
                <a:latin typeface="Times New Roman"/>
                <a:cs typeface="Times New Roman"/>
              </a:rPr>
              <a:t>potuto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distruggerlo?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71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(1983.4) 184:3.12 </a:t>
            </a:r>
            <a:r>
              <a:rPr sz="1200" dirty="0">
                <a:latin typeface="Times New Roman"/>
                <a:cs typeface="Times New Roman"/>
              </a:rPr>
              <a:t>3. Che </a:t>
            </a:r>
            <a:r>
              <a:rPr sz="1200" spc="-5" dirty="0">
                <a:latin typeface="Times New Roman"/>
                <a:cs typeface="Times New Roman"/>
              </a:rPr>
              <a:t>insegnava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promesso di costruire un nuovo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e ciò senza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46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(1983.5) 184:3.13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Sinedristi erano già d’accordo che Gesù era colpevole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trasgressioni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legge ebraica che </a:t>
            </a:r>
            <a:r>
              <a:rPr sz="1200" dirty="0">
                <a:latin typeface="Times New Roman"/>
                <a:cs typeface="Times New Roman"/>
              </a:rPr>
              <a:t>meritavano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 erano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preoccupati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sviluppare delle accuse riguardo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condotta ed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 che </a:t>
            </a:r>
            <a:r>
              <a:rPr sz="1200" spc="5" dirty="0">
                <a:latin typeface="Times New Roman"/>
                <a:cs typeface="Times New Roman"/>
              </a:rPr>
              <a:t>potessero  </a:t>
            </a:r>
            <a:r>
              <a:rPr sz="1200" spc="-5" dirty="0">
                <a:latin typeface="Times New Roman"/>
                <a:cs typeface="Times New Roman"/>
              </a:rPr>
              <a:t>giustificare Pilato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pronunciare </a:t>
            </a:r>
            <a:r>
              <a:rPr sz="1200" dirty="0">
                <a:latin typeface="Times New Roman"/>
                <a:cs typeface="Times New Roman"/>
              </a:rPr>
              <a:t>la sentenza di </a:t>
            </a:r>
            <a:r>
              <a:rPr sz="1200" spc="-5" dirty="0">
                <a:latin typeface="Times New Roman"/>
                <a:cs typeface="Times New Roman"/>
              </a:rPr>
              <a:t>morte nei </a:t>
            </a:r>
            <a:r>
              <a:rPr sz="1200" dirty="0">
                <a:latin typeface="Times New Roman"/>
                <a:cs typeface="Times New Roman"/>
              </a:rPr>
              <a:t>confronti </a:t>
            </a:r>
            <a:r>
              <a:rPr sz="1200" spc="-5" dirty="0">
                <a:latin typeface="Times New Roman"/>
                <a:cs typeface="Times New Roman"/>
              </a:rPr>
              <a:t>del loro prigioniero. Essi </a:t>
            </a:r>
            <a:r>
              <a:rPr sz="1200" dirty="0">
                <a:latin typeface="Times New Roman"/>
                <a:cs typeface="Times New Roman"/>
              </a:rPr>
              <a:t>sapevano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consenso del governatore romano prima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potesse essere messo legalmente </a:t>
            </a:r>
            <a:r>
              <a:rPr sz="1200" dirty="0">
                <a:latin typeface="Times New Roman"/>
                <a:cs typeface="Times New Roman"/>
              </a:rPr>
              <a:t>a morte.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intenzionato a procedere 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linea di condotta </a:t>
            </a:r>
            <a:r>
              <a:rPr sz="1200" spc="-5" dirty="0">
                <a:latin typeface="Times New Roman"/>
                <a:cs typeface="Times New Roman"/>
              </a:rPr>
              <a:t>tendente </a:t>
            </a:r>
            <a:r>
              <a:rPr sz="1200" dirty="0">
                <a:latin typeface="Times New Roman"/>
                <a:cs typeface="Times New Roman"/>
              </a:rPr>
              <a:t>a far apparire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insegnante troppo pericoloso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lasciato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 popolo.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(1983.6) 184:3.14 </a:t>
            </a:r>
            <a:r>
              <a:rPr sz="1200" spc="-5" dirty="0">
                <a:latin typeface="Times New Roman"/>
                <a:cs typeface="Times New Roman"/>
              </a:rPr>
              <a:t>Ma Caifa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sopportare più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vista del Maestro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compostezza e in continuo  silenzio. </a:t>
            </a:r>
            <a:r>
              <a:rPr sz="1200" spc="-5" dirty="0">
                <a:latin typeface="Times New Roman"/>
                <a:cs typeface="Times New Roman"/>
              </a:rPr>
              <a:t>Egli pensò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almeno </a:t>
            </a:r>
            <a:r>
              <a:rPr sz="1200" dirty="0">
                <a:latin typeface="Times New Roman"/>
                <a:cs typeface="Times New Roman"/>
              </a:rPr>
              <a:t>un modo in cui il </a:t>
            </a:r>
            <a:r>
              <a:rPr sz="1200" spc="-5" dirty="0">
                <a:latin typeface="Times New Roman"/>
                <a:cs typeface="Times New Roman"/>
              </a:rPr>
              <a:t>prigioniero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indotto a </a:t>
            </a:r>
            <a:r>
              <a:rPr sz="1200" spc="-5" dirty="0">
                <a:latin typeface="Times New Roman"/>
                <a:cs typeface="Times New Roman"/>
              </a:rPr>
              <a:t>parlare. Di conseguenza si </a:t>
            </a:r>
            <a:r>
              <a:rPr sz="1200" dirty="0">
                <a:latin typeface="Times New Roman"/>
                <a:cs typeface="Times New Roman"/>
              </a:rPr>
              <a:t>precipitò  </a:t>
            </a:r>
            <a:r>
              <a:rPr sz="1200" spc="-5" dirty="0">
                <a:latin typeface="Times New Roman"/>
                <a:cs typeface="Times New Roman"/>
              </a:rPr>
              <a:t>accanto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e, agitando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dito </a:t>
            </a:r>
            <a:r>
              <a:rPr sz="1200" spc="-5" dirty="0">
                <a:latin typeface="Times New Roman"/>
                <a:cs typeface="Times New Roman"/>
              </a:rPr>
              <a:t>accusatore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faccia al Maestro,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“T’impongo, </a:t>
            </a:r>
            <a:r>
              <a:rPr sz="1200" dirty="0">
                <a:latin typeface="Times New Roman"/>
                <a:cs typeface="Times New Roman"/>
              </a:rPr>
              <a:t>nel nome </a:t>
            </a:r>
            <a:r>
              <a:rPr sz="1200" spc="-5" dirty="0">
                <a:latin typeface="Times New Roman"/>
                <a:cs typeface="Times New Roman"/>
              </a:rPr>
              <a:t>del Dio vivente,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dirci </a:t>
            </a:r>
            <a:r>
              <a:rPr sz="1200" dirty="0">
                <a:latin typeface="Times New Roman"/>
                <a:cs typeface="Times New Roman"/>
              </a:rPr>
              <a:t>se tu 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Gesù </a:t>
            </a:r>
            <a:r>
              <a:rPr sz="1200" dirty="0">
                <a:latin typeface="Times New Roman"/>
                <a:cs typeface="Times New Roman"/>
              </a:rPr>
              <a:t>rispose a </a:t>
            </a:r>
            <a:r>
              <a:rPr sz="1200" spc="-5" dirty="0">
                <a:latin typeface="Times New Roman"/>
                <a:cs typeface="Times New Roman"/>
              </a:rPr>
              <a:t>Caifa: “Lo sono. Presto </a:t>
            </a:r>
            <a:r>
              <a:rPr sz="1200" dirty="0">
                <a:latin typeface="Times New Roman"/>
                <a:cs typeface="Times New Roman"/>
              </a:rPr>
              <a:t>andrò </a:t>
            </a:r>
            <a:r>
              <a:rPr sz="1200" spc="-5" dirty="0">
                <a:latin typeface="Times New Roman"/>
                <a:cs typeface="Times New Roman"/>
              </a:rPr>
              <a:t>dal 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rivestito  del 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regnerà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sulle schiere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(1983.7) 184:3.15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sommo sacerdote </a:t>
            </a:r>
            <a:r>
              <a:rPr sz="1200" dirty="0">
                <a:latin typeface="Times New Roman"/>
                <a:cs typeface="Times New Roman"/>
              </a:rPr>
              <a:t>udì Gesù </a:t>
            </a:r>
            <a:r>
              <a:rPr sz="1200" spc="-5" dirty="0">
                <a:latin typeface="Times New Roman"/>
                <a:cs typeface="Times New Roman"/>
              </a:rPr>
              <a:t>pronunciare queste </a:t>
            </a:r>
            <a:r>
              <a:rPr sz="1200" dirty="0">
                <a:latin typeface="Times New Roman"/>
                <a:cs typeface="Times New Roman"/>
              </a:rPr>
              <a:t>parole, </a:t>
            </a:r>
            <a:r>
              <a:rPr sz="1200" spc="-5" dirty="0">
                <a:latin typeface="Times New Roman"/>
                <a:cs typeface="Times New Roman"/>
              </a:rPr>
              <a:t>si arrabbiò </a:t>
            </a:r>
            <a:r>
              <a:rPr sz="1200" dirty="0">
                <a:latin typeface="Times New Roman"/>
                <a:cs typeface="Times New Roman"/>
              </a:rPr>
              <a:t>moltissimo, e </a:t>
            </a:r>
            <a:r>
              <a:rPr sz="1200" spc="-5" dirty="0">
                <a:latin typeface="Times New Roman"/>
                <a:cs typeface="Times New Roman"/>
              </a:rPr>
              <a:t>stracciandosi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vesti</a:t>
            </a: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esclamò: “Abbiamo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testimoni? Ecco, </a:t>
            </a:r>
            <a:r>
              <a:rPr sz="1200" dirty="0">
                <a:latin typeface="Times New Roman"/>
                <a:cs typeface="Times New Roman"/>
              </a:rPr>
              <a:t>ora avete udito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bestemmia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quest’uomo.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pensate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che  si </a:t>
            </a:r>
            <a:r>
              <a:rPr sz="1200" dirty="0">
                <a:latin typeface="Times New Roman"/>
                <a:cs typeface="Times New Roman"/>
              </a:rPr>
              <a:t>debba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di questo violatore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legge e bestemmiatore?” Ed </a:t>
            </a:r>
            <a:r>
              <a:rPr sz="1200" spc="-5" dirty="0">
                <a:latin typeface="Times New Roman"/>
                <a:cs typeface="Times New Roman"/>
              </a:rPr>
              <a:t>essi risposero </a:t>
            </a:r>
            <a:r>
              <a:rPr sz="1200" dirty="0">
                <a:latin typeface="Times New Roman"/>
                <a:cs typeface="Times New Roman"/>
              </a:rPr>
              <a:t>tutti all’unisono: </a:t>
            </a:r>
            <a:r>
              <a:rPr sz="1200" spc="-5" dirty="0">
                <a:latin typeface="Times New Roman"/>
                <a:cs typeface="Times New Roman"/>
              </a:rPr>
              <a:t>“È meritevole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 crocefisso.”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27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(1983.8) 184:3.16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manifestò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alle domande </a:t>
            </a:r>
            <a:r>
              <a:rPr sz="1200" spc="-5" dirty="0">
                <a:latin typeface="Times New Roman"/>
                <a:cs typeface="Times New Roman"/>
              </a:rPr>
              <a:t>postegli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Anna 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Sinedristi, salvo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domanda relativa  </a:t>
            </a:r>
            <a:r>
              <a:rPr sz="1200" spc="-5" dirty="0">
                <a:latin typeface="Times New Roman"/>
                <a:cs typeface="Times New Roman"/>
              </a:rPr>
              <a:t>alla sua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conferimento. Quando gli fu chiesto se 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rispose </a:t>
            </a:r>
            <a:r>
              <a:rPr sz="1200" dirty="0">
                <a:latin typeface="Times New Roman"/>
                <a:cs typeface="Times New Roman"/>
              </a:rPr>
              <a:t>subito ed </a:t>
            </a:r>
            <a:r>
              <a:rPr sz="1200" spc="-5" dirty="0">
                <a:latin typeface="Times New Roman"/>
                <a:cs typeface="Times New Roman"/>
              </a:rPr>
              <a:t>inequivocabilmente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affermativo.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85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(1983.9) 184:3.17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giudizio proseguisse ancora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fossero formulate delle accuse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precisa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ai  rapporti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 </a:t>
            </a:r>
            <a:r>
              <a:rPr sz="1200" dirty="0">
                <a:latin typeface="Times New Roman"/>
                <a:cs typeface="Times New Roman"/>
              </a:rPr>
              <a:t>la legge </a:t>
            </a:r>
            <a:r>
              <a:rPr sz="1200" spc="-5" dirty="0">
                <a:latin typeface="Times New Roman"/>
                <a:cs typeface="Times New Roman"/>
              </a:rPr>
              <a:t>romana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istituzioni romane, per essere presentate </a:t>
            </a:r>
            <a:r>
              <a:rPr sz="1200" dirty="0">
                <a:latin typeface="Times New Roman"/>
                <a:cs typeface="Times New Roman"/>
              </a:rPr>
              <a:t>poi a Pilato. I consiglieri </a:t>
            </a:r>
            <a:r>
              <a:rPr sz="1200" spc="-5" dirty="0">
                <a:latin typeface="Times New Roman"/>
                <a:cs typeface="Times New Roman"/>
              </a:rPr>
              <a:t>erano ansiosi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termine rapidamente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faccenda,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alla Pasqua </a:t>
            </a:r>
            <a:r>
              <a:rPr sz="1200" dirty="0">
                <a:latin typeface="Times New Roman"/>
                <a:cs typeface="Times New Roman"/>
              </a:rPr>
              <a:t>e nessun </a:t>
            </a:r>
            <a:r>
              <a:rPr sz="1200" spc="-5" dirty="0">
                <a:latin typeface="Times New Roman"/>
                <a:cs typeface="Times New Roman"/>
              </a:rPr>
              <a:t>lavoro profano </a:t>
            </a:r>
            <a:r>
              <a:rPr sz="1200" spc="5" dirty="0">
                <a:latin typeface="Times New Roman"/>
                <a:cs typeface="Times New Roman"/>
              </a:rPr>
              <a:t>doveva  </a:t>
            </a:r>
            <a:r>
              <a:rPr sz="1200" spc="-5" dirty="0">
                <a:latin typeface="Times New Roman"/>
                <a:cs typeface="Times New Roman"/>
              </a:rPr>
              <a:t>essere fatto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mezzogiorno,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essi temevano che </a:t>
            </a:r>
            <a:r>
              <a:rPr sz="1200" dirty="0">
                <a:latin typeface="Times New Roman"/>
                <a:cs typeface="Times New Roman"/>
              </a:rPr>
              <a:t>in qualsiasi momento </a:t>
            </a:r>
            <a:r>
              <a:rPr sz="1200" spc="-5" dirty="0">
                <a:latin typeface="Times New Roman"/>
                <a:cs typeface="Times New Roman"/>
              </a:rPr>
              <a:t>Pilato tornasse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Cesarea, </a:t>
            </a:r>
            <a:r>
              <a:rPr sz="1200" dirty="0">
                <a:latin typeface="Times New Roman"/>
                <a:cs typeface="Times New Roman"/>
              </a:rPr>
              <a:t>capitale  </a:t>
            </a:r>
            <a:r>
              <a:rPr sz="1200" spc="-5" dirty="0">
                <a:latin typeface="Times New Roman"/>
                <a:cs typeface="Times New Roman"/>
              </a:rPr>
              <a:t>romana della </a:t>
            </a:r>
            <a:r>
              <a:rPr sz="1200" dirty="0">
                <a:latin typeface="Times New Roman"/>
                <a:cs typeface="Times New Roman"/>
              </a:rPr>
              <a:t>Giudea, poiché 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solo per la celebrazione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(1983.10) 184:3.18 </a:t>
            </a:r>
            <a:r>
              <a:rPr sz="1200" spc="-5" dirty="0">
                <a:latin typeface="Times New Roman"/>
                <a:cs typeface="Times New Roman"/>
              </a:rPr>
              <a:t>Ma Anna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mantenere il controllo </a:t>
            </a:r>
            <a:r>
              <a:rPr sz="1200" spc="-5" dirty="0">
                <a:latin typeface="Times New Roman"/>
                <a:cs typeface="Times New Roman"/>
              </a:rPr>
              <a:t>della corte.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ebbe risposto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Caifa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così  inaspettato, </a:t>
            </a:r>
            <a:r>
              <a:rPr sz="1200" dirty="0">
                <a:latin typeface="Times New Roman"/>
                <a:cs typeface="Times New Roman"/>
              </a:rPr>
              <a:t>il sommo </a:t>
            </a:r>
            <a:r>
              <a:rPr sz="1200" spc="-5" dirty="0">
                <a:latin typeface="Times New Roman"/>
                <a:cs typeface="Times New Roman"/>
              </a:rPr>
              <a:t>sacerdote si </a:t>
            </a:r>
            <a:r>
              <a:rPr sz="1200" dirty="0">
                <a:latin typeface="Times New Roman"/>
                <a:cs typeface="Times New Roman"/>
              </a:rPr>
              <a:t>fece avanti e lo </a:t>
            </a:r>
            <a:r>
              <a:rPr sz="1200" spc="-5" dirty="0">
                <a:latin typeface="Times New Roman"/>
                <a:cs typeface="Times New Roman"/>
              </a:rPr>
              <a:t>colpì </a:t>
            </a:r>
            <a:r>
              <a:rPr sz="1200" dirty="0">
                <a:latin typeface="Times New Roman"/>
                <a:cs typeface="Times New Roman"/>
              </a:rPr>
              <a:t>in viso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mano.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fu veramente scioccato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membri  </a:t>
            </a:r>
            <a:r>
              <a:rPr sz="1200" spc="-5" dirty="0">
                <a:latin typeface="Times New Roman"/>
                <a:cs typeface="Times New Roman"/>
              </a:rPr>
              <a:t>della corte, nell’uscire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sala, sputarono </a:t>
            </a:r>
            <a:r>
              <a:rPr sz="1200" dirty="0">
                <a:latin typeface="Times New Roman"/>
                <a:cs typeface="Times New Roman"/>
              </a:rPr>
              <a:t>in faccia 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molti di </a:t>
            </a:r>
            <a:r>
              <a:rPr sz="1200" spc="-5" dirty="0">
                <a:latin typeface="Times New Roman"/>
                <a:cs typeface="Times New Roman"/>
              </a:rPr>
              <a:t>loro, schernendolo, </a:t>
            </a:r>
            <a:r>
              <a:rPr sz="1200" dirty="0">
                <a:latin typeface="Times New Roman"/>
                <a:cs typeface="Times New Roman"/>
              </a:rPr>
              <a:t>lo colpirono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palmo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 mano.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disordine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confusione senza </a:t>
            </a:r>
            <a:r>
              <a:rPr sz="1200" spc="-5" dirty="0">
                <a:latin typeface="Times New Roman"/>
                <a:cs typeface="Times New Roman"/>
              </a:rPr>
              <a:t>precedenti,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prima sessione del </a:t>
            </a:r>
            <a:r>
              <a:rPr sz="1200" dirty="0">
                <a:latin typeface="Times New Roman"/>
                <a:cs typeface="Times New Roman"/>
              </a:rPr>
              <a:t>giudizio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Sinedristi terminò alle quattro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mezzo.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2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(1984.1) 184:3.19 </a:t>
            </a:r>
            <a:r>
              <a:rPr sz="1200" spc="-5" dirty="0">
                <a:latin typeface="Times New Roman"/>
                <a:cs typeface="Times New Roman"/>
              </a:rPr>
              <a:t>Trenta falsi giudici prevenuti ed accecati dalla tradizione, assieme ai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falsi </a:t>
            </a:r>
            <a:r>
              <a:rPr sz="1200" spc="-5" dirty="0">
                <a:latin typeface="Times New Roman"/>
                <a:cs typeface="Times New Roman"/>
              </a:rPr>
              <a:t>testimoni, stavano osando giudicare </a:t>
            </a:r>
            <a:r>
              <a:rPr sz="1200" dirty="0">
                <a:latin typeface="Times New Roman"/>
                <a:cs typeface="Times New Roman"/>
              </a:rPr>
              <a:t>il  virtuoso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un universo. E </a:t>
            </a:r>
            <a:r>
              <a:rPr sz="1200" spc="-5" dirty="0">
                <a:latin typeface="Times New Roman"/>
                <a:cs typeface="Times New Roman"/>
              </a:rPr>
              <a:t>questi accusatori infiammati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esasperati dal maestoso </a:t>
            </a:r>
            <a:r>
              <a:rPr sz="1200" dirty="0">
                <a:latin typeface="Times New Roman"/>
                <a:cs typeface="Times New Roman"/>
              </a:rPr>
              <a:t>silenzio e </a:t>
            </a:r>
            <a:r>
              <a:rPr sz="1200" spc="-5" dirty="0">
                <a:latin typeface="Times New Roman"/>
                <a:cs typeface="Times New Roman"/>
              </a:rPr>
              <a:t>dal magnifico </a:t>
            </a:r>
            <a:r>
              <a:rPr sz="1200" dirty="0">
                <a:latin typeface="Times New Roman"/>
                <a:cs typeface="Times New Roman"/>
              </a:rPr>
              <a:t>portamento  di questo </a:t>
            </a:r>
            <a:r>
              <a:rPr sz="1200" spc="-5" dirty="0">
                <a:latin typeface="Times New Roman"/>
                <a:cs typeface="Times New Roman"/>
              </a:rPr>
              <a:t>Dio-uomo.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suo silenzio è </a:t>
            </a:r>
            <a:r>
              <a:rPr sz="1200" spc="-5" dirty="0">
                <a:latin typeface="Times New Roman"/>
                <a:cs typeface="Times New Roman"/>
              </a:rPr>
              <a:t>terribile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sopportare;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parole sono una sfida </a:t>
            </a:r>
            <a:r>
              <a:rPr sz="1200" spc="-5" dirty="0">
                <a:latin typeface="Times New Roman"/>
                <a:cs typeface="Times New Roman"/>
              </a:rPr>
              <a:t>intrepida. Egli resta impassibile </a:t>
            </a:r>
            <a:r>
              <a:rPr sz="1200" dirty="0">
                <a:latin typeface="Times New Roman"/>
                <a:cs typeface="Times New Roman"/>
              </a:rPr>
              <a:t>alle loro  </a:t>
            </a:r>
            <a:r>
              <a:rPr sz="1200" spc="-5" dirty="0">
                <a:latin typeface="Times New Roman"/>
                <a:cs typeface="Times New Roman"/>
              </a:rPr>
              <a:t>minacce ed imperterrito ai loro assalti.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giudicano </a:t>
            </a:r>
            <a:r>
              <a:rPr sz="1200" dirty="0">
                <a:latin typeface="Times New Roman"/>
                <a:cs typeface="Times New Roman"/>
              </a:rPr>
              <a:t>Dio, ma </a:t>
            </a:r>
            <a:r>
              <a:rPr sz="1200" spc="-5" dirty="0">
                <a:latin typeface="Times New Roman"/>
                <a:cs typeface="Times New Roman"/>
              </a:rPr>
              <a:t>anche allora 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vorrebbe </a:t>
            </a:r>
            <a:r>
              <a:rPr sz="1200" dirty="0">
                <a:latin typeface="Times New Roman"/>
                <a:cs typeface="Times New Roman"/>
              </a:rPr>
              <a:t>salvarli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L’ora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dell’umiliazione</a:t>
            </a:r>
            <a:endParaRPr sz="1600">
              <a:latin typeface="Times New Roman"/>
              <a:cs typeface="Times New Roman"/>
            </a:endParaRPr>
          </a:p>
          <a:p>
            <a:pPr marL="76200" marR="19685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(1984.2) 184:4.1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ebraica esigeva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quando si doveva emettere </a:t>
            </a:r>
            <a:r>
              <a:rPr sz="1200" dirty="0">
                <a:latin typeface="Times New Roman"/>
                <a:cs typeface="Times New Roman"/>
              </a:rPr>
              <a:t>una sentenza di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sessioni della </a:t>
            </a:r>
            <a:r>
              <a:rPr sz="1200" dirty="0">
                <a:latin typeface="Times New Roman"/>
                <a:cs typeface="Times New Roman"/>
              </a:rPr>
              <a:t>corte.  </a:t>
            </a:r>
            <a:r>
              <a:rPr sz="1200" spc="-5" dirty="0">
                <a:latin typeface="Times New Roman"/>
                <a:cs typeface="Times New Roman"/>
              </a:rPr>
              <a:t>Questa seconda sessione si doveva 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prima,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l’intervallo doveva essere passato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corte nel  digiuno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cordoglio. Ma questi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aspettare il </a:t>
            </a:r>
            <a:r>
              <a:rPr sz="1200" spc="-5" dirty="0">
                <a:latin typeface="Times New Roman"/>
                <a:cs typeface="Times New Roman"/>
              </a:rPr>
              <a:t>giorno successivo per confermare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decisione </a:t>
            </a:r>
            <a:r>
              <a:rPr sz="1200" spc="-5" dirty="0">
                <a:latin typeface="Times New Roman"/>
                <a:cs typeface="Times New Roman"/>
              </a:rPr>
              <a:t>che Gesù  doveva morire. </a:t>
            </a:r>
            <a:r>
              <a:rPr sz="1200" dirty="0">
                <a:latin typeface="Times New Roman"/>
                <a:cs typeface="Times New Roman"/>
              </a:rPr>
              <a:t>Essi aspettarono </a:t>
            </a:r>
            <a:r>
              <a:rPr sz="1200" spc="-5" dirty="0">
                <a:latin typeface="Times New Roman"/>
                <a:cs typeface="Times New Roman"/>
              </a:rPr>
              <a:t>soltanto un’ora. Nel frattempo </a:t>
            </a:r>
            <a:r>
              <a:rPr sz="1200" dirty="0">
                <a:latin typeface="Times New Roman"/>
                <a:cs typeface="Times New Roman"/>
              </a:rPr>
              <a:t>Gesù fu </a:t>
            </a:r>
            <a:r>
              <a:rPr sz="1200" spc="-5" dirty="0">
                <a:latin typeface="Times New Roman"/>
                <a:cs typeface="Times New Roman"/>
              </a:rPr>
              <a:t>lasciato nella sala </a:t>
            </a:r>
            <a:r>
              <a:rPr sz="1200" dirty="0">
                <a:latin typeface="Times New Roman"/>
                <a:cs typeface="Times New Roman"/>
              </a:rPr>
              <a:t>delle udienze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custodia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66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guardie del </a:t>
            </a:r>
            <a:r>
              <a:rPr sz="1200" dirty="0">
                <a:latin typeface="Times New Roman"/>
                <a:cs typeface="Times New Roman"/>
              </a:rPr>
              <a:t>Tempio, le </a:t>
            </a:r>
            <a:r>
              <a:rPr sz="1200" spc="-5" dirty="0">
                <a:latin typeface="Times New Roman"/>
                <a:cs typeface="Times New Roman"/>
              </a:rPr>
              <a:t>quali,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 del sommo sacerdote, si </a:t>
            </a:r>
            <a:r>
              <a:rPr sz="1200" dirty="0">
                <a:latin typeface="Times New Roman"/>
                <a:cs typeface="Times New Roman"/>
              </a:rPr>
              <a:t>divertirono a </a:t>
            </a:r>
            <a:r>
              <a:rPr sz="1200" spc="-5" dirty="0">
                <a:latin typeface="Times New Roman"/>
                <a:cs typeface="Times New Roman"/>
              </a:rPr>
              <a:t>riversare ogni sorta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offese sul Figlio dell’Uomo.  Essi si burlarono </a:t>
            </a:r>
            <a:r>
              <a:rPr sz="1200" dirty="0">
                <a:latin typeface="Times New Roman"/>
                <a:cs typeface="Times New Roman"/>
              </a:rPr>
              <a:t>di lui, </a:t>
            </a:r>
            <a:r>
              <a:rPr sz="1200" spc="-5" dirty="0">
                <a:latin typeface="Times New Roman"/>
                <a:cs typeface="Times New Roman"/>
              </a:rPr>
              <a:t>sputarono su </a:t>
            </a:r>
            <a:r>
              <a:rPr sz="1200" dirty="0">
                <a:latin typeface="Times New Roman"/>
                <a:cs typeface="Times New Roman"/>
              </a:rPr>
              <a:t>di lui e lo </a:t>
            </a:r>
            <a:r>
              <a:rPr sz="1200" spc="-5" dirty="0">
                <a:latin typeface="Times New Roman"/>
                <a:cs typeface="Times New Roman"/>
              </a:rPr>
              <a:t>schiaffeggiarono </a:t>
            </a:r>
            <a:r>
              <a:rPr sz="1200" dirty="0">
                <a:latin typeface="Times New Roman"/>
                <a:cs typeface="Times New Roman"/>
              </a:rPr>
              <a:t>crudelmente.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colpivano in viso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verga e </a:t>
            </a:r>
            <a:r>
              <a:rPr sz="1200" spc="10" dirty="0">
                <a:latin typeface="Times New Roman"/>
                <a:cs typeface="Times New Roman"/>
              </a:rPr>
              <a:t>poi  </a:t>
            </a:r>
            <a:r>
              <a:rPr sz="1200" spc="-5" dirty="0">
                <a:latin typeface="Times New Roman"/>
                <a:cs typeface="Times New Roman"/>
              </a:rPr>
              <a:t>dicevano: </a:t>
            </a:r>
            <a:r>
              <a:rPr sz="1200" dirty="0">
                <a:latin typeface="Times New Roman"/>
                <a:cs typeface="Times New Roman"/>
              </a:rPr>
              <a:t>“Profetizzaci, </a:t>
            </a:r>
            <a:r>
              <a:rPr sz="1200" spc="-5" dirty="0">
                <a:latin typeface="Times New Roman"/>
                <a:cs typeface="Times New Roman"/>
              </a:rPr>
              <a:t>tu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Liberatore, chi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colpirti.” Ed essi continuarono così </a:t>
            </a:r>
            <a:r>
              <a:rPr sz="1200" dirty="0">
                <a:latin typeface="Times New Roman"/>
                <a:cs typeface="Times New Roman"/>
              </a:rPr>
              <a:t>per un’ora </a:t>
            </a:r>
            <a:r>
              <a:rPr sz="1200" spc="-5" dirty="0">
                <a:latin typeface="Times New Roman"/>
                <a:cs typeface="Times New Roman"/>
              </a:rPr>
              <a:t>intera, insultando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maltrattando quest’uomo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 che </a:t>
            </a:r>
            <a:r>
              <a:rPr sz="1200" dirty="0">
                <a:latin typeface="Times New Roman"/>
                <a:cs typeface="Times New Roman"/>
              </a:rPr>
              <a:t>non opponeva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63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(1984.3) 184:4.2 </a:t>
            </a:r>
            <a:r>
              <a:rPr sz="1200" spc="-5" dirty="0">
                <a:latin typeface="Times New Roman"/>
                <a:cs typeface="Times New Roman"/>
              </a:rPr>
              <a:t>Durante questa tragica </a:t>
            </a:r>
            <a:r>
              <a:rPr sz="1200" dirty="0">
                <a:latin typeface="Times New Roman"/>
                <a:cs typeface="Times New Roman"/>
              </a:rPr>
              <a:t>ora di sofferenze e di scherni </a:t>
            </a:r>
            <a:r>
              <a:rPr sz="1200" spc="-5" dirty="0">
                <a:latin typeface="Times New Roman"/>
                <a:cs typeface="Times New Roman"/>
              </a:rPr>
              <a:t>davanti alle guardie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servi ignoranti ed </a:t>
            </a:r>
            <a:r>
              <a:rPr sz="1200" dirty="0">
                <a:latin typeface="Times New Roman"/>
                <a:cs typeface="Times New Roman"/>
              </a:rPr>
              <a:t>insensibili, </a:t>
            </a:r>
            <a:r>
              <a:rPr sz="1200" spc="-5" dirty="0">
                <a:latin typeface="Times New Roman"/>
                <a:cs typeface="Times New Roman"/>
              </a:rPr>
              <a:t>Giovanni  Zebedeo attendeva </a:t>
            </a:r>
            <a:r>
              <a:rPr sz="1200" dirty="0">
                <a:latin typeface="Times New Roman"/>
                <a:cs typeface="Times New Roman"/>
              </a:rPr>
              <a:t>terrorizzato da solo in una sala </a:t>
            </a:r>
            <a:r>
              <a:rPr sz="1200" spc="-5" dirty="0">
                <a:latin typeface="Times New Roman"/>
                <a:cs typeface="Times New Roman"/>
              </a:rPr>
              <a:t>adiacente. Quando cominciarono questi maltrattamenti, Gesù </a:t>
            </a:r>
            <a:r>
              <a:rPr sz="1200" dirty="0">
                <a:latin typeface="Times New Roman"/>
                <a:cs typeface="Times New Roman"/>
              </a:rPr>
              <a:t>indicò a </a:t>
            </a:r>
            <a:r>
              <a:rPr sz="1200" spc="5" dirty="0">
                <a:latin typeface="Times New Roman"/>
                <a:cs typeface="Times New Roman"/>
              </a:rPr>
              <a:t>Giovanni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cenno </a:t>
            </a:r>
            <a:r>
              <a:rPr sz="1200" dirty="0">
                <a:latin typeface="Times New Roman"/>
                <a:cs typeface="Times New Roman"/>
              </a:rPr>
              <a:t>della testa </a:t>
            </a:r>
            <a:r>
              <a:rPr sz="1200" spc="-5" dirty="0">
                <a:latin typeface="Times New Roman"/>
                <a:cs typeface="Times New Roman"/>
              </a:rPr>
              <a:t>che si ritirasse.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bene che,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avesse permesso 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apostolo di </a:t>
            </a:r>
            <a:r>
              <a:rPr sz="1200" spc="-5" dirty="0">
                <a:latin typeface="Times New Roman"/>
                <a:cs typeface="Times New Roman"/>
              </a:rPr>
              <a:t>restare nella </a:t>
            </a:r>
            <a:r>
              <a:rPr sz="1200" dirty="0">
                <a:latin typeface="Times New Roman"/>
                <a:cs typeface="Times New Roman"/>
              </a:rPr>
              <a:t>stanza </a:t>
            </a:r>
            <a:r>
              <a:rPr sz="1200" spc="-5" dirty="0">
                <a:latin typeface="Times New Roman"/>
                <a:cs typeface="Times New Roman"/>
              </a:rPr>
              <a:t>ad  assistere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oltraggi, Giovanni avrebbe </a:t>
            </a:r>
            <a:r>
              <a:rPr sz="1200" dirty="0">
                <a:latin typeface="Times New Roman"/>
                <a:cs typeface="Times New Roman"/>
              </a:rPr>
              <a:t>provato un </a:t>
            </a:r>
            <a:r>
              <a:rPr sz="1200" spc="-5" dirty="0">
                <a:latin typeface="Times New Roman"/>
                <a:cs typeface="Times New Roman"/>
              </a:rPr>
              <a:t>tale risentimento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provocare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scoppio d’indignata protesta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probabilmente portato </a:t>
            </a:r>
            <a:r>
              <a:rPr sz="1200" spc="-5" dirty="0">
                <a:latin typeface="Times New Roman"/>
                <a:cs typeface="Times New Roman"/>
              </a:rPr>
              <a:t>alla sua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(1984.4) 184:4.3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terribile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pronunciò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parola. Per quest’anima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delicata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sensibile, </a:t>
            </a:r>
            <a:r>
              <a:rPr sz="1200" dirty="0">
                <a:latin typeface="Times New Roman"/>
                <a:cs typeface="Times New Roman"/>
              </a:rPr>
              <a:t>unita in 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questo universo,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fu parte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amara della </a:t>
            </a:r>
            <a:r>
              <a:rPr sz="1200" dirty="0">
                <a:latin typeface="Times New Roman"/>
                <a:cs typeface="Times New Roman"/>
              </a:rPr>
              <a:t>sua coppa di umiliazione di questa  </a:t>
            </a:r>
            <a:r>
              <a:rPr sz="1200" spc="-5" dirty="0">
                <a:latin typeface="Times New Roman"/>
                <a:cs typeface="Times New Roman"/>
              </a:rPr>
              <a:t>terribile ora alla mercé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guardie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ignoranti e </a:t>
            </a:r>
            <a:r>
              <a:rPr sz="1200" spc="-5" dirty="0">
                <a:latin typeface="Times New Roman"/>
                <a:cs typeface="Times New Roman"/>
              </a:rPr>
              <a:t>crudeli, che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incitati a </a:t>
            </a:r>
            <a:r>
              <a:rPr sz="1200" spc="-5" dirty="0">
                <a:latin typeface="Times New Roman"/>
                <a:cs typeface="Times New Roman"/>
              </a:rPr>
              <a:t>maltrattarlo dall’esempio dei </a:t>
            </a:r>
            <a:r>
              <a:rPr sz="1200" dirty="0">
                <a:latin typeface="Times New Roman"/>
                <a:cs typeface="Times New Roman"/>
              </a:rPr>
              <a:t>membri di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tribunale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Sinedrio.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22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(1984.5) 184:4.4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cuore umano non può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fremito d’indignazione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percorse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universo, mentre le intelligenze  </a:t>
            </a:r>
            <a:r>
              <a:rPr sz="1200" spc="-5" dirty="0">
                <a:latin typeface="Times New Roman"/>
                <a:cs typeface="Times New Roman"/>
              </a:rPr>
              <a:t>celesti assistevano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amato Sovrano che si </a:t>
            </a:r>
            <a:r>
              <a:rPr sz="1200" dirty="0">
                <a:latin typeface="Times New Roman"/>
                <a:cs typeface="Times New Roman"/>
              </a:rPr>
              <a:t>sottometteva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delle </a:t>
            </a:r>
            <a:r>
              <a:rPr sz="1200" spc="-5" dirty="0">
                <a:latin typeface="Times New Roman"/>
                <a:cs typeface="Times New Roman"/>
              </a:rPr>
              <a:t>sue creature ignoranti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fuorviate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sfortunata sfera </a:t>
            </a:r>
            <a:r>
              <a:rPr sz="1200" dirty="0">
                <a:latin typeface="Times New Roman"/>
                <a:cs typeface="Times New Roman"/>
              </a:rPr>
              <a:t>di Urantia offuscata </a:t>
            </a:r>
            <a:r>
              <a:rPr sz="1200" spc="-5" dirty="0">
                <a:latin typeface="Times New Roman"/>
                <a:cs typeface="Times New Roman"/>
              </a:rPr>
              <a:t>dal 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(1984.6) 184:4.5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cos’è questo tratto dell’animalità nell’uomo che </a:t>
            </a:r>
            <a:r>
              <a:rPr sz="1200" dirty="0">
                <a:latin typeface="Times New Roman"/>
                <a:cs typeface="Times New Roman"/>
              </a:rPr>
              <a:t>lo porta a </a:t>
            </a:r>
            <a:r>
              <a:rPr sz="1200" spc="-5" dirty="0">
                <a:latin typeface="Times New Roman"/>
                <a:cs typeface="Times New Roman"/>
              </a:rPr>
              <a:t>desiderare </a:t>
            </a:r>
            <a:r>
              <a:rPr sz="1200" dirty="0">
                <a:latin typeface="Times New Roman"/>
                <a:cs typeface="Times New Roman"/>
              </a:rPr>
              <a:t>d’insultare </a:t>
            </a:r>
            <a:r>
              <a:rPr sz="1200" spc="-5" dirty="0">
                <a:latin typeface="Times New Roman"/>
                <a:cs typeface="Times New Roman"/>
              </a:rPr>
              <a:t>ed assalire fisicamente ciò </a:t>
            </a:r>
            <a:r>
              <a:rPr sz="1200" dirty="0">
                <a:latin typeface="Times New Roman"/>
                <a:cs typeface="Times New Roman"/>
              </a:rPr>
              <a:t>che non  può </a:t>
            </a:r>
            <a:r>
              <a:rPr sz="1200" spc="-5" dirty="0">
                <a:latin typeface="Times New Roman"/>
                <a:cs typeface="Times New Roman"/>
              </a:rPr>
              <a:t>raggiungere spiritualmente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compiere intellettualmente? Nell’uomo semicivilizzato si cela ancora </a:t>
            </a:r>
            <a:r>
              <a:rPr sz="1200" dirty="0">
                <a:latin typeface="Times New Roman"/>
                <a:cs typeface="Times New Roman"/>
              </a:rPr>
              <a:t>una brutalità </a:t>
            </a:r>
            <a:r>
              <a:rPr sz="1200" spc="-5" dirty="0">
                <a:latin typeface="Times New Roman"/>
                <a:cs typeface="Times New Roman"/>
              </a:rPr>
              <a:t>perversa che  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sfogarsi su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saggezza e in </a:t>
            </a:r>
            <a:r>
              <a:rPr sz="1200" spc="-5" dirty="0">
                <a:latin typeface="Times New Roman"/>
                <a:cs typeface="Times New Roman"/>
              </a:rPr>
              <a:t>compimento spirituale. Osservate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malvagia </a:t>
            </a:r>
            <a:r>
              <a:rPr sz="1200" dirty="0">
                <a:latin typeface="Times New Roman"/>
                <a:cs typeface="Times New Roman"/>
              </a:rPr>
              <a:t>rudezza e 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brutale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959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7432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ferocia </a:t>
            </a:r>
            <a:r>
              <a:rPr sz="1200" dirty="0">
                <a:latin typeface="Times New Roman"/>
                <a:cs typeface="Times New Roman"/>
              </a:rPr>
              <a:t>di questi uomini </a:t>
            </a:r>
            <a:r>
              <a:rPr sz="1200" spc="-5" dirty="0">
                <a:latin typeface="Times New Roman"/>
                <a:cs typeface="Times New Roman"/>
              </a:rPr>
              <a:t>reputati civilizzati che traevano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piacere animale </a:t>
            </a:r>
            <a:r>
              <a:rPr sz="1200" dirty="0">
                <a:latin typeface="Times New Roman"/>
                <a:cs typeface="Times New Roman"/>
              </a:rPr>
              <a:t>da questa </a:t>
            </a:r>
            <a:r>
              <a:rPr sz="1200" spc="-5" dirty="0">
                <a:latin typeface="Times New Roman"/>
                <a:cs typeface="Times New Roman"/>
              </a:rPr>
              <a:t>aggressione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al Figlio  dell’Uomo </a:t>
            </a:r>
            <a:r>
              <a:rPr sz="1200" dirty="0">
                <a:latin typeface="Times New Roman"/>
                <a:cs typeface="Times New Roman"/>
              </a:rPr>
              <a:t>che non opponeva </a:t>
            </a:r>
            <a:r>
              <a:rPr sz="1200" spc="-5" dirty="0">
                <a:latin typeface="Times New Roman"/>
                <a:cs typeface="Times New Roman"/>
              </a:rPr>
              <a:t>resistenza. </a:t>
            </a:r>
            <a:r>
              <a:rPr sz="1200" dirty="0">
                <a:latin typeface="Times New Roman"/>
                <a:cs typeface="Times New Roman"/>
              </a:rPr>
              <a:t>Mentre questi insulti, </a:t>
            </a:r>
            <a:r>
              <a:rPr sz="1200" spc="-5" dirty="0">
                <a:latin typeface="Times New Roman"/>
                <a:cs typeface="Times New Roman"/>
              </a:rPr>
              <a:t>sarcasmi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percosse cadevano su Gesù,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difendeva, </a:t>
            </a:r>
            <a:r>
              <a:rPr sz="1200" dirty="0">
                <a:latin typeface="Times New Roman"/>
                <a:cs typeface="Times New Roman"/>
              </a:rPr>
              <a:t>ma 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difesa. </a:t>
            </a:r>
            <a:r>
              <a:rPr sz="1200" dirty="0">
                <a:latin typeface="Times New Roman"/>
                <a:cs typeface="Times New Roman"/>
              </a:rPr>
              <a:t>Gesù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vinto; semplicemente non lottava in senso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98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(1985.1) 184:4.6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momenti 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vittorie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lunga e movimentata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sostenitore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salvatore </a:t>
            </a:r>
            <a:r>
              <a:rPr sz="1200" dirty="0">
                <a:latin typeface="Times New Roman"/>
                <a:cs typeface="Times New Roman"/>
              </a:rPr>
              <a:t>di un vasto ed </a:t>
            </a:r>
            <a:r>
              <a:rPr sz="1200" spc="-5" dirty="0">
                <a:latin typeface="Times New Roman"/>
                <a:cs typeface="Times New Roman"/>
              </a:rPr>
              <a:t>esteso universo. Avendo vissuto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pienezza </a:t>
            </a:r>
            <a:r>
              <a:rPr sz="1200" dirty="0">
                <a:latin typeface="Times New Roman"/>
                <a:cs typeface="Times New Roman"/>
              </a:rPr>
              <a:t>una vita di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agli  uomini,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una nuova rivelazione </a:t>
            </a:r>
            <a:r>
              <a:rPr sz="1200" spc="-5" dirty="0">
                <a:latin typeface="Times New Roman"/>
                <a:cs typeface="Times New Roman"/>
              </a:rPr>
              <a:t>senza precedenti dell’uomo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 Gesù sta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rivelando ai </a:t>
            </a:r>
            <a:r>
              <a:rPr sz="1200" dirty="0">
                <a:latin typeface="Times New Roman"/>
                <a:cs typeface="Times New Roman"/>
              </a:rPr>
              <a:t>mondi il  trionfo </a:t>
            </a:r>
            <a:r>
              <a:rPr sz="1200" spc="-5" dirty="0">
                <a:latin typeface="Times New Roman"/>
                <a:cs typeface="Times New Roman"/>
              </a:rPr>
              <a:t>finale 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paure dell’isolamento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finalmente </a:t>
            </a:r>
            <a:r>
              <a:rPr sz="1200" dirty="0">
                <a:latin typeface="Times New Roman"/>
                <a:cs typeface="Times New Roman"/>
              </a:rPr>
              <a:t>raggiunto la  </a:t>
            </a:r>
            <a:r>
              <a:rPr sz="1200" spc="-5" dirty="0">
                <a:latin typeface="Times New Roman"/>
                <a:cs typeface="Times New Roman"/>
              </a:rPr>
              <a:t>realizzazione della sua identità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Figlio di Dio.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esita ad affermare </a:t>
            </a:r>
            <a:r>
              <a:rPr sz="1200" dirty="0">
                <a:latin typeface="Times New Roman"/>
                <a:cs typeface="Times New Roman"/>
              </a:rPr>
              <a:t>che 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Padre sono uno; e sulla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suprema e </a:t>
            </a:r>
            <a:r>
              <a:rPr sz="1200" spc="-5" dirty="0">
                <a:latin typeface="Times New Roman"/>
                <a:cs typeface="Times New Roman"/>
              </a:rPr>
              <a:t>celeste, egli </a:t>
            </a:r>
            <a:r>
              <a:rPr sz="1200" dirty="0">
                <a:latin typeface="Times New Roman"/>
                <a:cs typeface="Times New Roman"/>
              </a:rPr>
              <a:t>esorta </a:t>
            </a:r>
            <a:r>
              <a:rPr sz="1200" spc="-5" dirty="0">
                <a:latin typeface="Times New Roman"/>
                <a:cs typeface="Times New Roman"/>
              </a:rPr>
              <a:t>ogni credente al regno </a:t>
            </a:r>
            <a:r>
              <a:rPr sz="1200" dirty="0">
                <a:latin typeface="Times New Roman"/>
                <a:cs typeface="Times New Roman"/>
              </a:rPr>
              <a:t>a divenire 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così come </a:t>
            </a:r>
            <a:r>
              <a:rPr sz="1200" dirty="0">
                <a:latin typeface="Times New Roman"/>
                <a:cs typeface="Times New Roman"/>
              </a:rPr>
              <a:t>lui e  </a:t>
            </a:r>
            <a:r>
              <a:rPr sz="1200" spc="-5" dirty="0">
                <a:latin typeface="Times New Roman"/>
                <a:cs typeface="Times New Roman"/>
              </a:rPr>
              <a:t>suo Padre sono </a:t>
            </a:r>
            <a:r>
              <a:rPr sz="1200" dirty="0">
                <a:latin typeface="Times New Roman"/>
                <a:cs typeface="Times New Roman"/>
              </a:rPr>
              <a:t>uno.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nella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diviene così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sicura e </a:t>
            </a:r>
            <a:r>
              <a:rPr sz="1200" spc="-5" dirty="0">
                <a:latin typeface="Times New Roman"/>
                <a:cs typeface="Times New Roman"/>
              </a:rPr>
              <a:t>certa con cui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della terra  spiritualmente isolati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cosmicamente soli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sottrarsi all’isolamento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personalità, 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sue implicazioni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paure </a:t>
            </a:r>
            <a:r>
              <a:rPr sz="1200" dirty="0">
                <a:latin typeface="Times New Roman"/>
                <a:cs typeface="Times New Roman"/>
              </a:rPr>
              <a:t>e  di sentimenti </a:t>
            </a:r>
            <a:r>
              <a:rPr sz="1200" spc="-5" dirty="0">
                <a:latin typeface="Times New Roman"/>
                <a:cs typeface="Times New Roman"/>
              </a:rPr>
              <a:t>associati d’impotenza. Nelle realtà fraterne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fede trovano la </a:t>
            </a:r>
            <a:r>
              <a:rPr sz="1200" spc="-5" dirty="0">
                <a:latin typeface="Times New Roman"/>
                <a:cs typeface="Times New Roman"/>
              </a:rPr>
              <a:t>liberazione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dall’isolamento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sé, sia personale che </a:t>
            </a:r>
            <a:r>
              <a:rPr sz="1200" dirty="0">
                <a:latin typeface="Times New Roman"/>
                <a:cs typeface="Times New Roman"/>
              </a:rPr>
              <a:t>planetario.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credente che conosce </a:t>
            </a:r>
            <a:r>
              <a:rPr sz="1200" spc="-5" dirty="0">
                <a:latin typeface="Times New Roman"/>
                <a:cs typeface="Times New Roman"/>
              </a:rPr>
              <a:t>Dio sperimenta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l’estasi </a:t>
            </a:r>
            <a:r>
              <a:rPr sz="1200" dirty="0">
                <a:latin typeface="Times New Roman"/>
                <a:cs typeface="Times New Roman"/>
              </a:rPr>
              <a:t>e la grandiosità </a:t>
            </a:r>
            <a:r>
              <a:rPr sz="1200" spc="-5" dirty="0">
                <a:latin typeface="Times New Roman"/>
                <a:cs typeface="Times New Roman"/>
              </a:rPr>
              <a:t>della  socializzazione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 scala universale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cittadinanza celeste </a:t>
            </a:r>
            <a:r>
              <a:rPr sz="1200" dirty="0">
                <a:latin typeface="Times New Roman"/>
                <a:cs typeface="Times New Roman"/>
              </a:rPr>
              <a:t>associata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eterna del </a:t>
            </a:r>
            <a:r>
              <a:rPr sz="1200" dirty="0">
                <a:latin typeface="Times New Roman"/>
                <a:cs typeface="Times New Roman"/>
              </a:rPr>
              <a:t>destino divino di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5" dirty="0">
                <a:latin typeface="Times New Roman"/>
                <a:cs typeface="Times New Roman"/>
              </a:rPr>
              <a:t> perfezione.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seconda sessione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corte</a:t>
            </a:r>
            <a:endParaRPr sz="1600">
              <a:latin typeface="Times New Roman"/>
              <a:cs typeface="Times New Roman"/>
            </a:endParaRPr>
          </a:p>
          <a:p>
            <a:pPr marL="63500" marR="3765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(1985.2) 184:5.1 </a:t>
            </a:r>
            <a:r>
              <a:rPr sz="1200" spc="-5" dirty="0">
                <a:latin typeface="Times New Roman"/>
                <a:cs typeface="Times New Roman"/>
              </a:rPr>
              <a:t>Alle cinque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del mattino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corte si </a:t>
            </a:r>
            <a:r>
              <a:rPr sz="1200" dirty="0">
                <a:latin typeface="Times New Roman"/>
                <a:cs typeface="Times New Roman"/>
              </a:rPr>
              <a:t>riunì </a:t>
            </a:r>
            <a:r>
              <a:rPr sz="1200" spc="-5" dirty="0">
                <a:latin typeface="Times New Roman"/>
                <a:cs typeface="Times New Roman"/>
              </a:rPr>
              <a:t>nuovamente,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nella sala </a:t>
            </a:r>
            <a:r>
              <a:rPr sz="1200" spc="-5" dirty="0">
                <a:latin typeface="Times New Roman"/>
                <a:cs typeface="Times New Roman"/>
              </a:rPr>
              <a:t>adiacente, </a:t>
            </a:r>
            <a:r>
              <a:rPr sz="1200" dirty="0">
                <a:latin typeface="Times New Roman"/>
                <a:cs typeface="Times New Roman"/>
              </a:rPr>
              <a:t>dove stava  </a:t>
            </a:r>
            <a:r>
              <a:rPr sz="1200" spc="-5" dirty="0">
                <a:latin typeface="Times New Roman"/>
                <a:cs typeface="Times New Roman"/>
              </a:rPr>
              <a:t>aspettando Giovanni. </a:t>
            </a:r>
            <a:r>
              <a:rPr sz="1200" dirty="0">
                <a:latin typeface="Times New Roman"/>
                <a:cs typeface="Times New Roman"/>
              </a:rPr>
              <a:t>Qui il </a:t>
            </a:r>
            <a:r>
              <a:rPr sz="1200" spc="-5" dirty="0">
                <a:latin typeface="Times New Roman"/>
                <a:cs typeface="Times New Roman"/>
              </a:rPr>
              <a:t>soldato romano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guardie del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sorvegliarono Gesù mentre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corte cominciava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formulazione delle </a:t>
            </a:r>
            <a:r>
              <a:rPr sz="1200" dirty="0">
                <a:latin typeface="Times New Roman"/>
                <a:cs typeface="Times New Roman"/>
              </a:rPr>
              <a:t>accuse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presentate a </a:t>
            </a:r>
            <a:r>
              <a:rPr sz="1200" spc="-5" dirty="0">
                <a:latin typeface="Times New Roman"/>
                <a:cs typeface="Times New Roman"/>
              </a:rPr>
              <a:t>Pilato. Anna chiarì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associati che l’accusa </a:t>
            </a:r>
            <a:r>
              <a:rPr sz="1200" dirty="0">
                <a:latin typeface="Times New Roman"/>
                <a:cs typeface="Times New Roman"/>
              </a:rPr>
              <a:t>di bestemmia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645" cy="37287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096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avrebbe avuto alcun </a:t>
            </a:r>
            <a:r>
              <a:rPr sz="1200" dirty="0">
                <a:latin typeface="Times New Roman"/>
                <a:cs typeface="Times New Roman"/>
              </a:rPr>
              <a:t>peso </a:t>
            </a:r>
            <a:r>
              <a:rPr sz="1200" spc="-5" dirty="0">
                <a:latin typeface="Times New Roman"/>
                <a:cs typeface="Times New Roman"/>
              </a:rPr>
              <a:t>su Pilato.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era presente durante </a:t>
            </a:r>
            <a:r>
              <a:rPr sz="1200" dirty="0">
                <a:latin typeface="Times New Roman"/>
                <a:cs typeface="Times New Roman"/>
              </a:rPr>
              <a:t>questa seconda </a:t>
            </a:r>
            <a:r>
              <a:rPr sz="1200" spc="-5" dirty="0">
                <a:latin typeface="Times New Roman"/>
                <a:cs typeface="Times New Roman"/>
              </a:rPr>
              <a:t>riunione della corte,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fornì </a:t>
            </a:r>
            <a:r>
              <a:rPr sz="1200" dirty="0">
                <a:latin typeface="Times New Roman"/>
                <a:cs typeface="Times New Roman"/>
              </a:rPr>
              <a:t>alcuna  </a:t>
            </a:r>
            <a:r>
              <a:rPr sz="1200" spc="-5" dirty="0">
                <a:latin typeface="Times New Roman"/>
                <a:cs typeface="Times New Roman"/>
              </a:rPr>
              <a:t>testimonianza.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56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(1985.3) 184:5.2 </a:t>
            </a:r>
            <a:r>
              <a:rPr sz="1200" spc="-5" dirty="0">
                <a:latin typeface="Times New Roman"/>
                <a:cs typeface="Times New Roman"/>
              </a:rPr>
              <a:t>Questa sessione della </a:t>
            </a:r>
            <a:r>
              <a:rPr sz="1200" dirty="0">
                <a:latin typeface="Times New Roman"/>
                <a:cs typeface="Times New Roman"/>
              </a:rPr>
              <a:t>corte durò soltanto una </a:t>
            </a:r>
            <a:r>
              <a:rPr sz="1200" spc="-5" dirty="0">
                <a:latin typeface="Times New Roman"/>
                <a:cs typeface="Times New Roman"/>
              </a:rPr>
              <a:t>mezz’ora,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l’aggiornarono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Pilato, </a:t>
            </a:r>
            <a:r>
              <a:rPr sz="1200" dirty="0">
                <a:latin typeface="Times New Roman"/>
                <a:cs typeface="Times New Roman"/>
              </a:rPr>
              <a:t>essi avevano  </a:t>
            </a:r>
            <a:r>
              <a:rPr sz="1200" spc="-5" dirty="0">
                <a:latin typeface="Times New Roman"/>
                <a:cs typeface="Times New Roman"/>
              </a:rPr>
              <a:t>redatto </a:t>
            </a:r>
            <a:r>
              <a:rPr sz="1200" dirty="0">
                <a:latin typeface="Times New Roman"/>
                <a:cs typeface="Times New Roman"/>
              </a:rPr>
              <a:t>l’imputazione di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meritevole di morte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capi</a:t>
            </a:r>
            <a:r>
              <a:rPr sz="1200" dirty="0">
                <a:latin typeface="Times New Roman"/>
                <a:cs typeface="Times New Roman"/>
              </a:rPr>
              <a:t> d’accusa: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(1985.4) 184:5.3 </a:t>
            </a:r>
            <a:r>
              <a:rPr sz="1200" dirty="0">
                <a:latin typeface="Times New Roman"/>
                <a:cs typeface="Times New Roman"/>
              </a:rPr>
              <a:t>1.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pervertitore </a:t>
            </a:r>
            <a:r>
              <a:rPr sz="1200" dirty="0">
                <a:latin typeface="Times New Roman"/>
                <a:cs typeface="Times New Roman"/>
              </a:rPr>
              <a:t>della nazione </a:t>
            </a:r>
            <a:r>
              <a:rPr sz="1200" spc="-5" dirty="0">
                <a:latin typeface="Times New Roman"/>
                <a:cs typeface="Times New Roman"/>
              </a:rPr>
              <a:t>ebraica; ingannava </a:t>
            </a:r>
            <a:r>
              <a:rPr sz="1200" dirty="0">
                <a:latin typeface="Times New Roman"/>
                <a:cs typeface="Times New Roman"/>
              </a:rPr>
              <a:t>il popolo e lo incitava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ribellione.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(1985.5) 184:5.4 </a:t>
            </a:r>
            <a:r>
              <a:rPr sz="1200" dirty="0">
                <a:latin typeface="Times New Roman"/>
                <a:cs typeface="Times New Roman"/>
              </a:rPr>
              <a:t>2. Che </a:t>
            </a:r>
            <a:r>
              <a:rPr sz="1200" spc="-5" dirty="0">
                <a:latin typeface="Times New Roman"/>
                <a:cs typeface="Times New Roman"/>
              </a:rPr>
              <a:t>insegnava al </a:t>
            </a:r>
            <a:r>
              <a:rPr sz="1200" dirty="0">
                <a:latin typeface="Times New Roman"/>
                <a:cs typeface="Times New Roman"/>
              </a:rPr>
              <a:t>popolo a rifiutare 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tributo 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Cesare.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26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(1985.6) 184:5.5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Che, pretendendo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re e il </a:t>
            </a:r>
            <a:r>
              <a:rPr sz="1200" spc="-5" dirty="0">
                <a:latin typeface="Times New Roman"/>
                <a:cs typeface="Times New Roman"/>
              </a:rPr>
              <a:t>fondatore </a:t>
            </a:r>
            <a:r>
              <a:rPr sz="1200" dirty="0">
                <a:latin typeface="Times New Roman"/>
                <a:cs typeface="Times New Roman"/>
              </a:rPr>
              <a:t>di una nuova sorta di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incitava </a:t>
            </a:r>
            <a:r>
              <a:rPr sz="1200" spc="-5" dirty="0">
                <a:latin typeface="Times New Roman"/>
                <a:cs typeface="Times New Roman"/>
              </a:rPr>
              <a:t>al tradimento  contro l’imperatore.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(1985.7) 184:5.6 </a:t>
            </a:r>
            <a:r>
              <a:rPr sz="1200" spc="-5" dirty="0">
                <a:latin typeface="Times New Roman"/>
                <a:cs typeface="Times New Roman"/>
              </a:rPr>
              <a:t>Tutta questa procedura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irregolare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totalmente contraria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leggi ebraiche.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erano stati </a:t>
            </a:r>
            <a:r>
              <a:rPr sz="1200" dirty="0">
                <a:latin typeface="Times New Roman"/>
                <a:cs typeface="Times New Roman"/>
              </a:rPr>
              <a:t>due testimoni  </a:t>
            </a:r>
            <a:r>
              <a:rPr sz="1200" spc="-5" dirty="0">
                <a:latin typeface="Times New Roman"/>
                <a:cs typeface="Times New Roman"/>
              </a:rPr>
              <a:t>d’accordo su </a:t>
            </a:r>
            <a:r>
              <a:rPr sz="1200" dirty="0">
                <a:latin typeface="Times New Roman"/>
                <a:cs typeface="Times New Roman"/>
              </a:rPr>
              <a:t>un punto qualunque,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che avevano testimoniato sull’affermazione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distrutto il </a:t>
            </a:r>
            <a:r>
              <a:rPr sz="1200" spc="-5" dirty="0">
                <a:latin typeface="Times New Roman"/>
                <a:cs typeface="Times New Roman"/>
              </a:rPr>
              <a:t>Tempio 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avrebbe ricostruito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su quel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nessun testimone aveva parlato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difesa e neppure era stato 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spiegare </a:t>
            </a:r>
            <a:r>
              <a:rPr sz="1200" spc="-5" dirty="0">
                <a:latin typeface="Times New Roman"/>
                <a:cs typeface="Times New Roman"/>
              </a:rPr>
              <a:t>che cosa intendesse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(1985.8) 184:5.7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solo punto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quale la </a:t>
            </a:r>
            <a:r>
              <a:rPr sz="1200" spc="-5" dirty="0">
                <a:latin typeface="Times New Roman"/>
                <a:cs typeface="Times New Roman"/>
              </a:rPr>
              <a:t>corte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giudicarlo </a:t>
            </a:r>
            <a:r>
              <a:rPr sz="1200" dirty="0">
                <a:latin typeface="Times New Roman"/>
                <a:cs typeface="Times New Roman"/>
              </a:rPr>
              <a:t>coerentemente </a:t>
            </a:r>
            <a:r>
              <a:rPr sz="1200" spc="-5" dirty="0">
                <a:latin typeface="Times New Roman"/>
                <a:cs typeface="Times New Roman"/>
              </a:rPr>
              <a:t>era quello </a:t>
            </a:r>
            <a:r>
              <a:rPr sz="1200" dirty="0">
                <a:latin typeface="Times New Roman"/>
                <a:cs typeface="Times New Roman"/>
              </a:rPr>
              <a:t>di bestemmia, e </a:t>
            </a:r>
            <a:r>
              <a:rPr sz="1200" spc="-5" dirty="0">
                <a:latin typeface="Times New Roman"/>
                <a:cs typeface="Times New Roman"/>
              </a:rPr>
              <a:t>ciò si sarebbe basato  interamente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testimonianza. Anche riguardo alla </a:t>
            </a:r>
            <a:r>
              <a:rPr sz="1200" dirty="0">
                <a:latin typeface="Times New Roman"/>
                <a:cs typeface="Times New Roman"/>
              </a:rPr>
              <a:t>bestemmia,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proceduto ad una votazione ufficiale  sulla </a:t>
            </a:r>
            <a:r>
              <a:rPr sz="1200" spc="-5" dirty="0">
                <a:latin typeface="Times New Roman"/>
                <a:cs typeface="Times New Roman"/>
              </a:rPr>
              <a:t>pena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24936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48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(1985.9) 184:5.8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si permettevano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accuse con cui </a:t>
            </a:r>
            <a:r>
              <a:rPr sz="1200" dirty="0">
                <a:latin typeface="Times New Roman"/>
                <a:cs typeface="Times New Roman"/>
              </a:rPr>
              <a:t>presentarsi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Pilato,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quali nessun testimone era 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e sulle quali </a:t>
            </a:r>
            <a:r>
              <a:rPr sz="1200" spc="-5" dirty="0">
                <a:latin typeface="Times New Roman"/>
                <a:cs typeface="Times New Roman"/>
              </a:rPr>
              <a:t>si erano accordati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prigioniero accusato era </a:t>
            </a:r>
            <a:r>
              <a:rPr sz="1200" dirty="0">
                <a:latin typeface="Times New Roman"/>
                <a:cs typeface="Times New Roman"/>
              </a:rPr>
              <a:t>assente. Quando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fatto,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Farisei </a:t>
            </a:r>
            <a:r>
              <a:rPr sz="1200" spc="-5" dirty="0">
                <a:latin typeface="Times New Roman"/>
                <a:cs typeface="Times New Roman"/>
              </a:rPr>
              <a:t>si  ritirarono; essi volevano che Gesù fosse </a:t>
            </a:r>
            <a:r>
              <a:rPr sz="1200" dirty="0">
                <a:latin typeface="Times New Roman"/>
                <a:cs typeface="Times New Roman"/>
              </a:rPr>
              <a:t>ucciso, ma non </a:t>
            </a:r>
            <a:r>
              <a:rPr sz="1200" spc="-5" dirty="0">
                <a:latin typeface="Times New Roman"/>
                <a:cs typeface="Times New Roman"/>
              </a:rPr>
              <a:t>volevano </a:t>
            </a:r>
            <a:r>
              <a:rPr sz="1200" dirty="0">
                <a:latin typeface="Times New Roman"/>
                <a:cs typeface="Times New Roman"/>
              </a:rPr>
              <a:t>formulare </a:t>
            </a:r>
            <a:r>
              <a:rPr sz="1200" spc="-5" dirty="0">
                <a:latin typeface="Times New Roman"/>
                <a:cs typeface="Times New Roman"/>
              </a:rPr>
              <a:t>delle accuse contro </a:t>
            </a:r>
            <a:r>
              <a:rPr sz="1200" dirty="0">
                <a:latin typeface="Times New Roman"/>
                <a:cs typeface="Times New Roman"/>
              </a:rPr>
              <a:t>di lui senza testimoni ed in </a:t>
            </a:r>
            <a:r>
              <a:rPr sz="1200" spc="-1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assenza.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(1986.1) 184:5.9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comparve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davanti al </a:t>
            </a:r>
            <a:r>
              <a:rPr sz="1200" dirty="0">
                <a:latin typeface="Times New Roman"/>
                <a:cs typeface="Times New Roman"/>
              </a:rPr>
              <a:t>tribunale </a:t>
            </a:r>
            <a:r>
              <a:rPr sz="1200" spc="-5" dirty="0">
                <a:latin typeface="Times New Roman"/>
                <a:cs typeface="Times New Roman"/>
              </a:rPr>
              <a:t>dei Sinedristi.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volevano rivedere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viso </a:t>
            </a:r>
            <a:r>
              <a:rPr sz="1200" spc="-5" dirty="0">
                <a:latin typeface="Times New Roman"/>
                <a:cs typeface="Times New Roman"/>
              </a:rPr>
              <a:t>mentre sedevano per  giudicare </a:t>
            </a:r>
            <a:r>
              <a:rPr sz="1200" dirty="0">
                <a:latin typeface="Times New Roman"/>
                <a:cs typeface="Times New Roman"/>
              </a:rPr>
              <a:t>la sua vita </a:t>
            </a:r>
            <a:r>
              <a:rPr sz="1200" spc="-5" dirty="0">
                <a:latin typeface="Times New Roman"/>
                <a:cs typeface="Times New Roman"/>
              </a:rPr>
              <a:t>innocente.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conobbe (come </a:t>
            </a:r>
            <a:r>
              <a:rPr sz="1200" dirty="0">
                <a:latin typeface="Times New Roman"/>
                <a:cs typeface="Times New Roman"/>
              </a:rPr>
              <a:t>uomo) le </a:t>
            </a:r>
            <a:r>
              <a:rPr sz="1200" spc="-5" dirty="0">
                <a:latin typeface="Times New Roman"/>
                <a:cs typeface="Times New Roman"/>
              </a:rPr>
              <a:t>loro accuse ufficiali fino </a:t>
            </a:r>
            <a:r>
              <a:rPr sz="1200" dirty="0">
                <a:latin typeface="Times New Roman"/>
                <a:cs typeface="Times New Roman"/>
              </a:rPr>
              <a:t>a quando non le </a:t>
            </a:r>
            <a:r>
              <a:rPr sz="1200" spc="-5" dirty="0">
                <a:latin typeface="Times New Roman"/>
                <a:cs typeface="Times New Roman"/>
              </a:rPr>
              <a:t>sentì recitare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6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(1986.2) 184:5.10 </a:t>
            </a:r>
            <a:r>
              <a:rPr sz="1200" spc="-5" dirty="0">
                <a:latin typeface="Times New Roman"/>
                <a:cs typeface="Times New Roman"/>
              </a:rPr>
              <a:t>Mentre Gesù era nella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con Giovanni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guardie, </a:t>
            </a:r>
            <a:r>
              <a:rPr sz="1200" dirty="0">
                <a:latin typeface="Times New Roman"/>
                <a:cs typeface="Times New Roman"/>
              </a:rPr>
              <a:t>e mentre la </a:t>
            </a:r>
            <a:r>
              <a:rPr sz="1200" spc="-5" dirty="0">
                <a:latin typeface="Times New Roman"/>
                <a:cs typeface="Times New Roman"/>
              </a:rPr>
              <a:t>corte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seconda sessione, alcune </a:t>
            </a:r>
            <a:r>
              <a:rPr sz="1200" dirty="0">
                <a:latin typeface="Times New Roman"/>
                <a:cs typeface="Times New Roman"/>
              </a:rPr>
              <a:t>delle donne  vicine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palazzo </a:t>
            </a:r>
            <a:r>
              <a:rPr sz="1200" spc="-5" dirty="0">
                <a:latin typeface="Times New Roman"/>
                <a:cs typeface="Times New Roman"/>
              </a:rPr>
              <a:t>del sommo sacerdote </a:t>
            </a:r>
            <a:r>
              <a:rPr sz="1200" dirty="0">
                <a:latin typeface="Times New Roman"/>
                <a:cs typeface="Times New Roman"/>
              </a:rPr>
              <a:t>vennero con i </a:t>
            </a:r>
            <a:r>
              <a:rPr sz="1200" spc="-5" dirty="0">
                <a:latin typeface="Times New Roman"/>
                <a:cs typeface="Times New Roman"/>
              </a:rPr>
              <a:t>loro amici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strano prigioniero, ed </a:t>
            </a:r>
            <a:r>
              <a:rPr sz="1200" dirty="0">
                <a:latin typeface="Times New Roman"/>
                <a:cs typeface="Times New Roman"/>
              </a:rPr>
              <a:t>una di </a:t>
            </a:r>
            <a:r>
              <a:rPr sz="1200" spc="-5" dirty="0">
                <a:latin typeface="Times New Roman"/>
                <a:cs typeface="Times New Roman"/>
              </a:rPr>
              <a:t>loro gli chiese: </a:t>
            </a:r>
            <a:r>
              <a:rPr sz="1200" dirty="0">
                <a:latin typeface="Times New Roman"/>
                <a:cs typeface="Times New Roman"/>
              </a:rPr>
              <a:t>“Sei tu il 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te lo dico, tu non mi </a:t>
            </a:r>
            <a:r>
              <a:rPr sz="1200" spc="-5" dirty="0">
                <a:latin typeface="Times New Roman"/>
                <a:cs typeface="Times New Roman"/>
              </a:rPr>
              <a:t>crederai;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te lo </a:t>
            </a:r>
            <a:r>
              <a:rPr sz="1200" spc="-5" dirty="0">
                <a:latin typeface="Times New Roman"/>
                <a:cs typeface="Times New Roman"/>
              </a:rPr>
              <a:t>chiedo, </a:t>
            </a:r>
            <a:r>
              <a:rPr sz="1200" dirty="0">
                <a:latin typeface="Times New Roman"/>
                <a:cs typeface="Times New Roman"/>
              </a:rPr>
              <a:t>tu non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risponderai.”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2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(1986.3) 184:5.11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mattino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dalla casa </a:t>
            </a:r>
            <a:r>
              <a:rPr sz="1200" dirty="0">
                <a:latin typeface="Times New Roman"/>
                <a:cs typeface="Times New Roman"/>
              </a:rPr>
              <a:t>di Caifa </a:t>
            </a:r>
            <a:r>
              <a:rPr sz="1200" spc="-5" dirty="0">
                <a:latin typeface="Times New Roman"/>
                <a:cs typeface="Times New Roman"/>
              </a:rPr>
              <a:t>per comparire </a:t>
            </a:r>
            <a:r>
              <a:rPr sz="1200" dirty="0">
                <a:latin typeface="Times New Roman"/>
                <a:cs typeface="Times New Roman"/>
              </a:rPr>
              <a:t>davanti 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conferma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sentenza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Sinedristi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così ingiustamente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irregolarmente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decretato.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210550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giudizio davanti a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Pilato</a:t>
            </a:r>
            <a:endParaRPr sz="2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(1987.1) 185:0.1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venerdì mattina, </a:t>
            </a:r>
            <a:r>
              <a:rPr sz="1200" dirty="0">
                <a:latin typeface="Times New Roman"/>
                <a:cs typeface="Times New Roman"/>
              </a:rPr>
              <a:t>7 </a:t>
            </a:r>
            <a:r>
              <a:rPr sz="1200" spc="-5" dirty="0">
                <a:latin typeface="Times New Roman"/>
                <a:cs typeface="Times New Roman"/>
              </a:rPr>
              <a:t>aprile dell’anno </a:t>
            </a:r>
            <a:r>
              <a:rPr sz="1200" dirty="0">
                <a:latin typeface="Times New Roman"/>
                <a:cs typeface="Times New Roman"/>
              </a:rPr>
              <a:t>30 d.C.,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condotto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Pilato,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procuratore romano che governava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Samaria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l’Idumea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diretta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legato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Siria.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fu  portato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presenza del governatore romano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Tempio, legato,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cinquantina </a:t>
            </a:r>
            <a:r>
              <a:rPr sz="1200" dirty="0">
                <a:latin typeface="Times New Roman"/>
                <a:cs typeface="Times New Roman"/>
              </a:rPr>
              <a:t>di suoi  </a:t>
            </a:r>
            <a:r>
              <a:rPr sz="1200" spc="-5" dirty="0">
                <a:latin typeface="Times New Roman"/>
                <a:cs typeface="Times New Roman"/>
              </a:rPr>
              <a:t>accusatori, inclusi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 tribunale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Sinedristi (principalmente Sadducei), </a:t>
            </a:r>
            <a:r>
              <a:rPr sz="1200" dirty="0">
                <a:latin typeface="Times New Roman"/>
                <a:cs typeface="Times New Roman"/>
              </a:rPr>
              <a:t>da Giuda </a:t>
            </a:r>
            <a:r>
              <a:rPr sz="1200" spc="-5" dirty="0">
                <a:latin typeface="Times New Roman"/>
                <a:cs typeface="Times New Roman"/>
              </a:rPr>
              <a:t>Iscariota, dal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Caifa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dall’apostolo Giovanni. Anna </a:t>
            </a:r>
            <a:r>
              <a:rPr sz="1200" dirty="0">
                <a:latin typeface="Times New Roman"/>
                <a:cs typeface="Times New Roman"/>
              </a:rPr>
              <a:t>non comparve davanti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(1987.2) 185:0.2 </a:t>
            </a:r>
            <a:r>
              <a:rPr sz="1200" spc="-5" dirty="0">
                <a:latin typeface="Times New Roman"/>
                <a:cs typeface="Times New Roman"/>
              </a:rPr>
              <a:t>Pilato era alzato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visitatori mattinieri, essendo stato informato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che  avevano ottenuto </a:t>
            </a:r>
            <a:r>
              <a:rPr sz="1200" dirty="0">
                <a:latin typeface="Times New Roman"/>
                <a:cs typeface="Times New Roman"/>
              </a:rPr>
              <a:t>la sera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consenso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romani per </a:t>
            </a:r>
            <a:r>
              <a:rPr sz="1200" spc="-5" dirty="0">
                <a:latin typeface="Times New Roman"/>
                <a:cs typeface="Times New Roman"/>
              </a:rPr>
              <a:t>arrestare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sarebbe 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presto davanti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disposto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giudizio </a:t>
            </a:r>
            <a:r>
              <a:rPr sz="1200" spc="-5" dirty="0">
                <a:latin typeface="Times New Roman"/>
                <a:cs typeface="Times New Roman"/>
              </a:rPr>
              <a:t>si tenesse davanti al pretorio, </a:t>
            </a:r>
            <a:r>
              <a:rPr sz="1200" dirty="0">
                <a:latin typeface="Times New Roman"/>
                <a:cs typeface="Times New Roman"/>
              </a:rPr>
              <a:t>una costruzione  </a:t>
            </a:r>
            <a:r>
              <a:rPr sz="1200" spc="-5" dirty="0">
                <a:latin typeface="Times New Roman"/>
                <a:cs typeface="Times New Roman"/>
              </a:rPr>
              <a:t>annessa alla fortezza </a:t>
            </a:r>
            <a:r>
              <a:rPr sz="1200" dirty="0">
                <a:latin typeface="Times New Roman"/>
                <a:cs typeface="Times New Roman"/>
              </a:rPr>
              <a:t>di Antonia, dove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sua moglie </a:t>
            </a:r>
            <a:r>
              <a:rPr sz="1200" dirty="0">
                <a:latin typeface="Times New Roman"/>
                <a:cs typeface="Times New Roman"/>
              </a:rPr>
              <a:t>stabilivano il </a:t>
            </a:r>
            <a:r>
              <a:rPr sz="1200" spc="-5" dirty="0">
                <a:latin typeface="Times New Roman"/>
                <a:cs typeface="Times New Roman"/>
              </a:rPr>
              <a:t>loro quartier generale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fermavano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(1987.3) 185:0.3 </a:t>
            </a:r>
            <a:r>
              <a:rPr sz="1200" spc="-5" dirty="0">
                <a:latin typeface="Times New Roman"/>
                <a:cs typeface="Times New Roman"/>
              </a:rPr>
              <a:t>Anche se Pilato </a:t>
            </a:r>
            <a:r>
              <a:rPr sz="1200" dirty="0">
                <a:latin typeface="Times New Roman"/>
                <a:cs typeface="Times New Roman"/>
              </a:rPr>
              <a:t>condusse </a:t>
            </a:r>
            <a:r>
              <a:rPr sz="1200" spc="-5" dirty="0">
                <a:latin typeface="Times New Roman"/>
                <a:cs typeface="Times New Roman"/>
              </a:rPr>
              <a:t>gran parte dell’interrogatorio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dentro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sale </a:t>
            </a:r>
            <a:r>
              <a:rPr sz="1200" dirty="0">
                <a:latin typeface="Times New Roman"/>
                <a:cs typeface="Times New Roman"/>
              </a:rPr>
              <a:t>del pretorio, 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pubblico </a:t>
            </a:r>
            <a:r>
              <a:rPr sz="1200" spc="-5" dirty="0">
                <a:latin typeface="Times New Roman"/>
                <a:cs typeface="Times New Roman"/>
              </a:rPr>
              <a:t>avvenne  fuori sui gradini che portavano all’entrata </a:t>
            </a:r>
            <a:r>
              <a:rPr sz="1200" dirty="0">
                <a:latin typeface="Times New Roman"/>
                <a:cs typeface="Times New Roman"/>
              </a:rPr>
              <a:t>principale.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una concessione </a:t>
            </a:r>
            <a:r>
              <a:rPr sz="1200" spc="-5" dirty="0">
                <a:latin typeface="Times New Roman"/>
                <a:cs typeface="Times New Roman"/>
              </a:rPr>
              <a:t>agli Ebrei,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rifiutavano </a:t>
            </a:r>
            <a:r>
              <a:rPr sz="1200" dirty="0">
                <a:latin typeface="Times New Roman"/>
                <a:cs typeface="Times New Roman"/>
              </a:rPr>
              <a:t>di entrare in </a:t>
            </a:r>
            <a:r>
              <a:rPr sz="1200" spc="-5" dirty="0">
                <a:latin typeface="Times New Roman"/>
                <a:cs typeface="Times New Roman"/>
              </a:rPr>
              <a:t>qualsiasi 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dei Gentili </a:t>
            </a:r>
            <a:r>
              <a:rPr sz="1200" dirty="0">
                <a:latin typeface="Times New Roman"/>
                <a:cs typeface="Times New Roman"/>
              </a:rPr>
              <a:t>dove 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impiegato del </a:t>
            </a:r>
            <a:r>
              <a:rPr sz="1200" spc="-5" dirty="0">
                <a:latin typeface="Times New Roman"/>
                <a:cs typeface="Times New Roman"/>
              </a:rPr>
              <a:t>lievito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alla Pasqua. Tale condotta </a:t>
            </a:r>
            <a:r>
              <a:rPr sz="1200" dirty="0">
                <a:latin typeface="Times New Roman"/>
                <a:cs typeface="Times New Roman"/>
              </a:rPr>
              <a:t>non  solo li </a:t>
            </a:r>
            <a:r>
              <a:rPr sz="1200" spc="-5" dirty="0">
                <a:latin typeface="Times New Roman"/>
                <a:cs typeface="Times New Roman"/>
              </a:rPr>
              <a:t>avrebbe resi </a:t>
            </a:r>
            <a:r>
              <a:rPr sz="1200" dirty="0">
                <a:latin typeface="Times New Roman"/>
                <a:cs typeface="Times New Roman"/>
              </a:rPr>
              <a:t>cerimonialmente impuri e quindi </a:t>
            </a:r>
            <a:r>
              <a:rPr sz="1200" spc="-5" dirty="0">
                <a:latin typeface="Times New Roman"/>
                <a:cs typeface="Times New Roman"/>
              </a:rPr>
              <a:t>esclusi dalla </a:t>
            </a:r>
            <a:r>
              <a:rPr sz="1200" dirty="0">
                <a:latin typeface="Times New Roman"/>
                <a:cs typeface="Times New Roman"/>
              </a:rPr>
              <a:t>partecipazione </a:t>
            </a:r>
            <a:r>
              <a:rPr sz="1200" spc="-5" dirty="0">
                <a:latin typeface="Times New Roman"/>
                <a:cs typeface="Times New Roman"/>
              </a:rPr>
              <a:t>alle celebrazioni pomeridiane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ringraziamento,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sarebbero stati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costretti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sottoporsi alle cerimonie </a:t>
            </a:r>
            <a:r>
              <a:rPr sz="1200" dirty="0">
                <a:latin typeface="Times New Roman"/>
                <a:cs typeface="Times New Roman"/>
              </a:rPr>
              <a:t>di purificazione dopo il </a:t>
            </a:r>
            <a:r>
              <a:rPr sz="1200" spc="-5" dirty="0">
                <a:latin typeface="Times New Roman"/>
                <a:cs typeface="Times New Roman"/>
              </a:rPr>
              <a:t>tramonto,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di essere ammessi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partecipare alla </a:t>
            </a:r>
            <a:r>
              <a:rPr sz="1200" dirty="0">
                <a:latin typeface="Times New Roman"/>
                <a:cs typeface="Times New Roman"/>
              </a:rPr>
              <a:t>cena della</a:t>
            </a:r>
            <a:r>
              <a:rPr sz="1200" spc="-5" dirty="0">
                <a:latin typeface="Times New Roman"/>
                <a:cs typeface="Times New Roman"/>
              </a:rPr>
              <a:t> 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146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(1987.4) 185:0.4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avessero assolutamente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turbata mentre </a:t>
            </a:r>
            <a:r>
              <a:rPr sz="1200" spc="-5" dirty="0">
                <a:latin typeface="Times New Roman"/>
                <a:cs typeface="Times New Roman"/>
              </a:rPr>
              <a:t>complottavano per compiere l’assassinio  legale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erano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scrupolosi su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materie </a:t>
            </a:r>
            <a:r>
              <a:rPr sz="1200" dirty="0">
                <a:latin typeface="Times New Roman"/>
                <a:cs typeface="Times New Roman"/>
              </a:rPr>
              <a:t>di purezza </a:t>
            </a:r>
            <a:r>
              <a:rPr sz="1200" spc="-5" dirty="0">
                <a:latin typeface="Times New Roman"/>
                <a:cs typeface="Times New Roman"/>
              </a:rPr>
              <a:t>cerimoniale </a:t>
            </a:r>
            <a:r>
              <a:rPr sz="1200" dirty="0">
                <a:latin typeface="Times New Roman"/>
                <a:cs typeface="Times New Roman"/>
              </a:rPr>
              <a:t>e di regolarità </a:t>
            </a:r>
            <a:r>
              <a:rPr sz="1200" spc="-5" dirty="0">
                <a:latin typeface="Times New Roman"/>
                <a:cs typeface="Times New Roman"/>
              </a:rPr>
              <a:t>tradizionale.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8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i soli a non </a:t>
            </a:r>
            <a:r>
              <a:rPr sz="1200" spc="-5" dirty="0">
                <a:latin typeface="Times New Roman"/>
                <a:cs typeface="Times New Roman"/>
              </a:rPr>
              <a:t>riconoscere gli alti </a:t>
            </a:r>
            <a:r>
              <a:rPr sz="1200" dirty="0">
                <a:latin typeface="Times New Roman"/>
                <a:cs typeface="Times New Roman"/>
              </a:rPr>
              <a:t>e santi </a:t>
            </a:r>
            <a:r>
              <a:rPr sz="1200" spc="-5" dirty="0">
                <a:latin typeface="Times New Roman"/>
                <a:cs typeface="Times New Roman"/>
              </a:rPr>
              <a:t>obblighi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divina, mentre accordavano </a:t>
            </a:r>
            <a:r>
              <a:rPr sz="1200" dirty="0">
                <a:latin typeface="Times New Roman"/>
                <a:cs typeface="Times New Roman"/>
              </a:rPr>
              <a:t>una meticolosa attenzione a </a:t>
            </a:r>
            <a:r>
              <a:rPr sz="1200" spc="-5" dirty="0">
                <a:latin typeface="Times New Roman"/>
                <a:cs typeface="Times New Roman"/>
              </a:rPr>
              <a:t>cose  </a:t>
            </a:r>
            <a:r>
              <a:rPr sz="1200" dirty="0">
                <a:latin typeface="Times New Roman"/>
                <a:cs typeface="Times New Roman"/>
              </a:rPr>
              <a:t>di poca </a:t>
            </a:r>
            <a:r>
              <a:rPr sz="1200" spc="-5" dirty="0">
                <a:latin typeface="Times New Roman"/>
                <a:cs typeface="Times New Roman"/>
              </a:rPr>
              <a:t>importanza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sia nel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Ponzio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Pilato</a:t>
            </a:r>
            <a:endParaRPr sz="1600">
              <a:latin typeface="Times New Roman"/>
              <a:cs typeface="Times New Roman"/>
            </a:endParaRPr>
          </a:p>
          <a:p>
            <a:pPr marL="76200" marR="8064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(1987.5) 185:1.1 </a:t>
            </a:r>
            <a:r>
              <a:rPr sz="1200" spc="-5" dirty="0">
                <a:latin typeface="Times New Roman"/>
                <a:cs typeface="Times New Roman"/>
              </a:rPr>
              <a:t>Se Ponzio Pilato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un </a:t>
            </a:r>
            <a:r>
              <a:rPr sz="1200" spc="-5" dirty="0">
                <a:latin typeface="Times New Roman"/>
                <a:cs typeface="Times New Roman"/>
              </a:rPr>
              <a:t>governatore sufficientemente valido delle province </a:t>
            </a:r>
            <a:r>
              <a:rPr sz="1200" dirty="0">
                <a:latin typeface="Times New Roman"/>
                <a:cs typeface="Times New Roman"/>
              </a:rPr>
              <a:t>minori, </a:t>
            </a:r>
            <a:r>
              <a:rPr sz="1200" spc="-5" dirty="0">
                <a:latin typeface="Times New Roman"/>
                <a:cs typeface="Times New Roman"/>
              </a:rPr>
              <a:t>Tiberio avrebbe  difficilmente permesso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restasse </a:t>
            </a:r>
            <a:r>
              <a:rPr sz="1200" dirty="0">
                <a:latin typeface="Times New Roman"/>
                <a:cs typeface="Times New Roman"/>
              </a:rPr>
              <a:t>procuratore della </a:t>
            </a:r>
            <a:r>
              <a:rPr sz="1200" spc="-5" dirty="0">
                <a:latin typeface="Times New Roman"/>
                <a:cs typeface="Times New Roman"/>
              </a:rPr>
              <a:t>Giudea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anni. </a:t>
            </a:r>
            <a:r>
              <a:rPr sz="1200" spc="-5" dirty="0">
                <a:latin typeface="Times New Roman"/>
                <a:cs typeface="Times New Roman"/>
              </a:rPr>
              <a:t>Benché egli fosse </a:t>
            </a:r>
            <a:r>
              <a:rPr sz="1200" dirty="0">
                <a:latin typeface="Times New Roman"/>
                <a:cs typeface="Times New Roman"/>
              </a:rPr>
              <a:t>un amministratore abbastanza </a:t>
            </a:r>
            <a:r>
              <a:rPr sz="1200" spc="-5" dirty="0">
                <a:latin typeface="Times New Roman"/>
                <a:cs typeface="Times New Roman"/>
              </a:rPr>
              <a:t>bravo,  era moralmente </a:t>
            </a:r>
            <a:r>
              <a:rPr sz="1200" dirty="0">
                <a:latin typeface="Times New Roman"/>
                <a:cs typeface="Times New Roman"/>
              </a:rPr>
              <a:t>un codardo.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uomo abbastanza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governatore degli  Ebrei.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colse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che questi Ebrei </a:t>
            </a:r>
            <a:r>
              <a:rPr sz="1200" dirty="0">
                <a:latin typeface="Times New Roman"/>
                <a:cs typeface="Times New Roman"/>
              </a:rPr>
              <a:t>avevano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i="1" dirty="0">
                <a:latin typeface="Times New Roman"/>
                <a:cs typeface="Times New Roman"/>
              </a:rPr>
              <a:t>reale,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per la quale erano </a:t>
            </a:r>
            <a:r>
              <a:rPr sz="1200" spc="-5" dirty="0">
                <a:latin typeface="Times New Roman"/>
                <a:cs typeface="Times New Roman"/>
              </a:rPr>
              <a:t>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morire,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55435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milioni e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sparsi </a:t>
            </a:r>
            <a:r>
              <a:rPr sz="1200" dirty="0">
                <a:latin typeface="Times New Roman"/>
                <a:cs typeface="Times New Roman"/>
              </a:rPr>
              <a:t>qua e là in tutto </a:t>
            </a:r>
            <a:r>
              <a:rPr sz="1200" spc="-5" dirty="0">
                <a:latin typeface="Times New Roman"/>
                <a:cs typeface="Times New Roman"/>
              </a:rPr>
              <a:t>l’impero, consideravano Gerusalemme come </a:t>
            </a:r>
            <a:r>
              <a:rPr sz="1200" dirty="0">
                <a:latin typeface="Times New Roman"/>
                <a:cs typeface="Times New Roman"/>
              </a:rPr>
              <a:t>il luogo </a:t>
            </a:r>
            <a:r>
              <a:rPr sz="1200" spc="-5" dirty="0">
                <a:latin typeface="Times New Roman"/>
                <a:cs typeface="Times New Roman"/>
              </a:rPr>
              <a:t>sacro della </a:t>
            </a:r>
            <a:r>
              <a:rPr sz="1200" dirty="0">
                <a:latin typeface="Times New Roman"/>
                <a:cs typeface="Times New Roman"/>
              </a:rPr>
              <a:t>loro fede e  </a:t>
            </a:r>
            <a:r>
              <a:rPr sz="1200" spc="-5" dirty="0">
                <a:latin typeface="Times New Roman"/>
                <a:cs typeface="Times New Roman"/>
              </a:rPr>
              <a:t>rispettavano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come il più </a:t>
            </a:r>
            <a:r>
              <a:rPr sz="1200" spc="-5" dirty="0">
                <a:latin typeface="Times New Roman"/>
                <a:cs typeface="Times New Roman"/>
              </a:rPr>
              <a:t>alto tribunale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(1988.1) 185:1.2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amava gli Ebrei, </a:t>
            </a:r>
            <a:r>
              <a:rPr sz="1200" dirty="0">
                <a:latin typeface="Times New Roman"/>
                <a:cs typeface="Times New Roman"/>
              </a:rPr>
              <a:t>e quest’odio </a:t>
            </a:r>
            <a:r>
              <a:rPr sz="1200" spc="-5" dirty="0">
                <a:latin typeface="Times New Roman"/>
                <a:cs typeface="Times New Roman"/>
              </a:rPr>
              <a:t>profondo cominciò </a:t>
            </a:r>
            <a:r>
              <a:rPr sz="1200" dirty="0">
                <a:latin typeface="Times New Roman"/>
                <a:cs typeface="Times New Roman"/>
              </a:rPr>
              <a:t>presto a </a:t>
            </a:r>
            <a:r>
              <a:rPr sz="1200" spc="-5" dirty="0">
                <a:latin typeface="Times New Roman"/>
                <a:cs typeface="Times New Roman"/>
              </a:rPr>
              <a:t>manifestarsi. 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province romane, nessuna  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governare 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Giudea. </a:t>
            </a:r>
            <a:r>
              <a:rPr sz="1200" dirty="0">
                <a:latin typeface="Times New Roman"/>
                <a:cs typeface="Times New Roman"/>
              </a:rPr>
              <a:t>Pilato non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che comportava </a:t>
            </a:r>
            <a:r>
              <a:rPr sz="1200" dirty="0">
                <a:latin typeface="Times New Roman"/>
                <a:cs typeface="Times New Roman"/>
              </a:rPr>
              <a:t>l’amministrazione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Ebrei, e quindi, sin dall’inizio della </a:t>
            </a:r>
            <a:r>
              <a:rPr sz="1200" spc="-5" dirty="0">
                <a:latin typeface="Times New Roman"/>
                <a:cs typeface="Times New Roman"/>
              </a:rPr>
              <a:t>sua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governatore, </a:t>
            </a:r>
            <a:r>
              <a:rPr sz="1200" dirty="0">
                <a:latin typeface="Times New Roman"/>
                <a:cs typeface="Times New Roman"/>
              </a:rPr>
              <a:t>fece una serie di </a:t>
            </a:r>
            <a:r>
              <a:rPr sz="1200" spc="-5" dirty="0">
                <a:latin typeface="Times New Roman"/>
                <a:cs typeface="Times New Roman"/>
              </a:rPr>
              <a:t>errori gravi quasi fatali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pressoché  </a:t>
            </a:r>
            <a:r>
              <a:rPr sz="1200" dirty="0">
                <a:latin typeface="Times New Roman"/>
                <a:cs typeface="Times New Roman"/>
              </a:rPr>
              <a:t>suicidi. E </a:t>
            </a:r>
            <a:r>
              <a:rPr sz="1200" spc="-5" dirty="0">
                <a:latin typeface="Times New Roman"/>
                <a:cs typeface="Times New Roman"/>
              </a:rPr>
              <a:t>furono questi gravi errori che </a:t>
            </a:r>
            <a:r>
              <a:rPr sz="1200" dirty="0">
                <a:latin typeface="Times New Roman"/>
                <a:cs typeface="Times New Roman"/>
              </a:rPr>
              <a:t>diedero agli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potere su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Quando volevano influenzare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decisioni,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minacciare </a:t>
            </a:r>
            <a:r>
              <a:rPr sz="1200" dirty="0">
                <a:latin typeface="Times New Roman"/>
                <a:cs typeface="Times New Roman"/>
              </a:rPr>
              <a:t>una rivolta, e </a:t>
            </a:r>
            <a:r>
              <a:rPr sz="1200" spc="-5" dirty="0">
                <a:latin typeface="Times New Roman"/>
                <a:cs typeface="Times New Roman"/>
              </a:rPr>
              <a:t>Pilato capitolava </a:t>
            </a:r>
            <a:r>
              <a:rPr sz="1200" dirty="0">
                <a:latin typeface="Times New Roman"/>
                <a:cs typeface="Times New Roman"/>
              </a:rPr>
              <a:t>rapidamente.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evidente </a:t>
            </a:r>
            <a:r>
              <a:rPr sz="1200" spc="-5" dirty="0">
                <a:latin typeface="Times New Roman"/>
                <a:cs typeface="Times New Roman"/>
              </a:rPr>
              <a:t>incertezza,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coraggio  morale, del procuratore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 ricordo di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controversie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 fatto che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essi avevano avuto </a:t>
            </a:r>
            <a:r>
              <a:rPr sz="1200" dirty="0">
                <a:latin typeface="Times New Roman"/>
                <a:cs typeface="Times New Roman"/>
              </a:rPr>
              <a:t>la meglio. </a:t>
            </a:r>
            <a:r>
              <a:rPr sz="1200" spc="-5" dirty="0">
                <a:latin typeface="Times New Roman"/>
                <a:cs typeface="Times New Roman"/>
              </a:rPr>
              <a:t>Gli Ebrei sapevano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Pilato aveva </a:t>
            </a:r>
            <a:r>
              <a:rPr sz="1200" dirty="0">
                <a:latin typeface="Times New Roman"/>
                <a:cs typeface="Times New Roman"/>
              </a:rPr>
              <a:t>paura di loro,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temeva per 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posizione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Tiberio, ed essi </a:t>
            </a:r>
            <a:r>
              <a:rPr sz="1200" dirty="0">
                <a:latin typeface="Times New Roman"/>
                <a:cs typeface="Times New Roman"/>
              </a:rPr>
              <a:t>utilizzarono </a:t>
            </a:r>
            <a:r>
              <a:rPr sz="1200" spc="-5" dirty="0">
                <a:latin typeface="Times New Roman"/>
                <a:cs typeface="Times New Roman"/>
              </a:rPr>
              <a:t>questa conoscenza con grande svantaggio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governatore </a:t>
            </a:r>
            <a:r>
              <a:rPr sz="1200" dirty="0">
                <a:latin typeface="Times New Roman"/>
                <a:cs typeface="Times New Roman"/>
              </a:rPr>
              <a:t>in numerose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occasioni.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(1988.2) 185:1.3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sfavore di </a:t>
            </a:r>
            <a:r>
              <a:rPr sz="1200" spc="-5" dirty="0">
                <a:latin typeface="Times New Roman"/>
                <a:cs typeface="Times New Roman"/>
              </a:rPr>
              <a:t>Pilato presso gli Ebrei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incontri sfortunati.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luogo 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preso  sul serio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pregiudizio profondamente </a:t>
            </a:r>
            <a:r>
              <a:rPr sz="1200" dirty="0">
                <a:latin typeface="Times New Roman"/>
                <a:cs typeface="Times New Roman"/>
              </a:rPr>
              <a:t>radicato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immagini </a:t>
            </a:r>
            <a:r>
              <a:rPr sz="1200" dirty="0">
                <a:latin typeface="Times New Roman"/>
                <a:cs typeface="Times New Roman"/>
              </a:rPr>
              <a:t>quali simboli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idolatra. Perciò egli </a:t>
            </a:r>
            <a:r>
              <a:rPr sz="1200" dirty="0">
                <a:latin typeface="Times New Roman"/>
                <a:cs typeface="Times New Roman"/>
              </a:rPr>
              <a:t>permise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2736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primo ed il secondo giorno nel</a:t>
            </a:r>
            <a:r>
              <a:rPr sz="1600" b="1" spc="4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Tempio</a:t>
            </a:r>
            <a:endParaRPr sz="1600">
              <a:latin typeface="Times New Roman"/>
              <a:cs typeface="Times New Roman"/>
            </a:endParaRPr>
          </a:p>
          <a:p>
            <a:pPr marL="63500" marR="6921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(1381.3) 125:4.1 </a:t>
            </a:r>
            <a:r>
              <a:rPr sz="1200" spc="-5" dirty="0">
                <a:latin typeface="Times New Roman"/>
                <a:cs typeface="Times New Roman"/>
              </a:rPr>
              <a:t>Nel frattempo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rimasto </a:t>
            </a:r>
            <a:r>
              <a:rPr sz="1200" dirty="0">
                <a:latin typeface="Times New Roman"/>
                <a:cs typeface="Times New Roman"/>
              </a:rPr>
              <a:t>nel Tempio tutto il </a:t>
            </a:r>
            <a:r>
              <a:rPr sz="1200" spc="-5" dirty="0">
                <a:latin typeface="Times New Roman"/>
                <a:cs typeface="Times New Roman"/>
              </a:rPr>
              <a:t>pomeriggio, ascoltando </a:t>
            </a:r>
            <a:r>
              <a:rPr sz="1200" dirty="0">
                <a:latin typeface="Times New Roman"/>
                <a:cs typeface="Times New Roman"/>
              </a:rPr>
              <a:t>le discussioni ed </a:t>
            </a:r>
            <a:r>
              <a:rPr sz="1200" spc="-5" dirty="0">
                <a:latin typeface="Times New Roman"/>
                <a:cs typeface="Times New Roman"/>
              </a:rPr>
              <a:t>apprezzando l’atmosfera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calma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decorosa, giacché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folle della settimana di Pasqua </a:t>
            </a:r>
            <a:r>
              <a:rPr sz="1200" spc="-5" dirty="0">
                <a:latin typeface="Times New Roman"/>
                <a:cs typeface="Times New Roman"/>
              </a:rPr>
              <a:t>erano quasi scomparse.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delle </a:t>
            </a:r>
            <a:r>
              <a:rPr sz="1200" dirty="0">
                <a:latin typeface="Times New Roman"/>
                <a:cs typeface="Times New Roman"/>
              </a:rPr>
              <a:t>discussioni del  </a:t>
            </a:r>
            <a:r>
              <a:rPr sz="1200" spc="-5" dirty="0">
                <a:latin typeface="Times New Roman"/>
                <a:cs typeface="Times New Roman"/>
              </a:rPr>
              <a:t>pomeriggio,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quali Gesù partecipò, si recò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dirty="0">
                <a:latin typeface="Times New Roman"/>
                <a:cs typeface="Times New Roman"/>
              </a:rPr>
              <a:t>dove arrivò </a:t>
            </a:r>
            <a:r>
              <a:rPr sz="1200" spc="-5" dirty="0">
                <a:latin typeface="Times New Roman"/>
                <a:cs typeface="Times New Roman"/>
              </a:rPr>
              <a:t>proprio al </a:t>
            </a:r>
            <a:r>
              <a:rPr sz="1200" dirty="0">
                <a:latin typeface="Times New Roman"/>
                <a:cs typeface="Times New Roman"/>
              </a:rPr>
              <a:t>momento in cui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si  preparava al </a:t>
            </a:r>
            <a:r>
              <a:rPr sz="1200" dirty="0">
                <a:latin typeface="Times New Roman"/>
                <a:cs typeface="Times New Roman"/>
              </a:rPr>
              <a:t>pasto </a:t>
            </a:r>
            <a:r>
              <a:rPr sz="1200" spc="-5" dirty="0">
                <a:latin typeface="Times New Roman"/>
                <a:cs typeface="Times New Roman"/>
              </a:rPr>
              <a:t>serale. </a:t>
            </a:r>
            <a:r>
              <a:rPr sz="1200" dirty="0">
                <a:latin typeface="Times New Roman"/>
                <a:cs typeface="Times New Roman"/>
              </a:rPr>
              <a:t>I tre giovani </a:t>
            </a:r>
            <a:r>
              <a:rPr sz="1200" spc="-5" dirty="0">
                <a:latin typeface="Times New Roman"/>
                <a:cs typeface="Times New Roman"/>
              </a:rPr>
              <a:t>furono felicissimi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accogliere Gesù, ed egli rimase nella </a:t>
            </a:r>
            <a:r>
              <a:rPr sz="1200" dirty="0">
                <a:latin typeface="Times New Roman"/>
                <a:cs typeface="Times New Roman"/>
              </a:rPr>
              <a:t>casa di Simone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notte. Egli  </a:t>
            </a:r>
            <a:r>
              <a:rPr sz="1200" dirty="0">
                <a:latin typeface="Times New Roman"/>
                <a:cs typeface="Times New Roman"/>
              </a:rPr>
              <a:t>stette molto poco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sera, trascorrendo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suo tempo </a:t>
            </a:r>
            <a:r>
              <a:rPr sz="1200" dirty="0">
                <a:latin typeface="Times New Roman"/>
                <a:cs typeface="Times New Roman"/>
              </a:rPr>
              <a:t>da solo a </a:t>
            </a:r>
            <a:r>
              <a:rPr sz="1200" spc="-5" dirty="0">
                <a:latin typeface="Times New Roman"/>
                <a:cs typeface="Times New Roman"/>
              </a:rPr>
              <a:t>meditare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(1381.4) 125:4.2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alzò di buon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recarsi al </a:t>
            </a:r>
            <a:r>
              <a:rPr sz="1200" dirty="0">
                <a:latin typeface="Times New Roman"/>
                <a:cs typeface="Times New Roman"/>
              </a:rPr>
              <a:t>Tempio. Sul </a:t>
            </a:r>
            <a:r>
              <a:rPr sz="1200" spc="-5" dirty="0">
                <a:latin typeface="Times New Roman"/>
                <a:cs typeface="Times New Roman"/>
              </a:rPr>
              <a:t>versante dell’Oliveto egli si fermò </a:t>
            </a:r>
            <a:r>
              <a:rPr sz="1200" dirty="0">
                <a:latin typeface="Times New Roman"/>
                <a:cs typeface="Times New Roman"/>
              </a:rPr>
              <a:t>e pianse </a:t>
            </a:r>
            <a:r>
              <a:rPr sz="1200" spc="-5" dirty="0">
                <a:latin typeface="Times New Roman"/>
                <a:cs typeface="Times New Roman"/>
              </a:rPr>
              <a:t>sullo  spettacolo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contemplavano </a:t>
            </a:r>
            <a:r>
              <a:rPr sz="1200" dirty="0">
                <a:latin typeface="Times New Roman"/>
                <a:cs typeface="Times New Roman"/>
              </a:rPr>
              <a:t>— un popolo </a:t>
            </a:r>
            <a:r>
              <a:rPr sz="1200" spc="-5" dirty="0">
                <a:latin typeface="Times New Roman"/>
                <a:cs typeface="Times New Roman"/>
              </a:rPr>
              <a:t>spiritualmente povero, prigioniero delle </a:t>
            </a:r>
            <a:r>
              <a:rPr sz="1200" dirty="0">
                <a:latin typeface="Times New Roman"/>
                <a:cs typeface="Times New Roman"/>
              </a:rPr>
              <a:t>tradizioni e vivente sotto la  </a:t>
            </a:r>
            <a:r>
              <a:rPr sz="1200" spc="-5" dirty="0">
                <a:latin typeface="Times New Roman"/>
                <a:cs typeface="Times New Roman"/>
              </a:rPr>
              <a:t>sorveglianza delle </a:t>
            </a:r>
            <a:r>
              <a:rPr sz="1200" dirty="0">
                <a:latin typeface="Times New Roman"/>
                <a:cs typeface="Times New Roman"/>
              </a:rPr>
              <a:t>legioni </a:t>
            </a:r>
            <a:r>
              <a:rPr sz="1200" spc="-5" dirty="0">
                <a:latin typeface="Times New Roman"/>
                <a:cs typeface="Times New Roman"/>
              </a:rPr>
              <a:t>romane.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presto lo trovò </a:t>
            </a:r>
            <a:r>
              <a:rPr sz="1200" spc="-5" dirty="0">
                <a:latin typeface="Times New Roman"/>
                <a:cs typeface="Times New Roman"/>
              </a:rPr>
              <a:t>nel Tempio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l’idea precisa </a:t>
            </a:r>
            <a:r>
              <a:rPr sz="1200" dirty="0">
                <a:latin typeface="Times New Roman"/>
                <a:cs typeface="Times New Roman"/>
              </a:rPr>
              <a:t>di prendere parte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discussioni.</a:t>
            </a:r>
            <a:endParaRPr sz="1200">
              <a:latin typeface="Times New Roman"/>
              <a:cs typeface="Times New Roman"/>
            </a:endParaRPr>
          </a:p>
          <a:p>
            <a:pPr marL="63500" marR="1187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Frattanto Giuseppe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si erano anche </a:t>
            </a:r>
            <a:r>
              <a:rPr sz="1200" dirty="0">
                <a:latin typeface="Times New Roman"/>
                <a:cs typeface="Times New Roman"/>
              </a:rPr>
              <a:t>loro alzati </a:t>
            </a:r>
            <a:r>
              <a:rPr sz="1200" spc="-5" dirty="0">
                <a:latin typeface="Times New Roman"/>
                <a:cs typeface="Times New Roman"/>
              </a:rPr>
              <a:t>all’alba con </a:t>
            </a:r>
            <a:r>
              <a:rPr sz="1200" dirty="0">
                <a:latin typeface="Times New Roman"/>
                <a:cs typeface="Times New Roman"/>
              </a:rPr>
              <a:t>l’intenzione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si recarono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parenti,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avevano alloggiato </a:t>
            </a:r>
            <a:r>
              <a:rPr sz="1200" dirty="0">
                <a:latin typeface="Times New Roman"/>
                <a:cs typeface="Times New Roman"/>
              </a:rPr>
              <a:t>come famiglia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settimana di </a:t>
            </a:r>
            <a:r>
              <a:rPr sz="1200" spc="-5" dirty="0">
                <a:latin typeface="Times New Roman"/>
                <a:cs typeface="Times New Roman"/>
              </a:rPr>
              <a:t>Pasqua,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l’indagine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rivelò</a:t>
            </a:r>
            <a:endParaRPr sz="1200">
              <a:latin typeface="Times New Roman"/>
              <a:cs typeface="Times New Roman"/>
            </a:endParaRPr>
          </a:p>
          <a:p>
            <a:pPr marL="63500" marR="1187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che nessuno </a:t>
            </a:r>
            <a:r>
              <a:rPr sz="1200" dirty="0">
                <a:latin typeface="Times New Roman"/>
                <a:cs typeface="Times New Roman"/>
              </a:rPr>
              <a:t>aveva visto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averlo cercato </a:t>
            </a:r>
            <a:r>
              <a:rPr sz="1200" dirty="0">
                <a:latin typeface="Times New Roman"/>
                <a:cs typeface="Times New Roman"/>
              </a:rPr>
              <a:t>per tutto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traccia </a:t>
            </a:r>
            <a:r>
              <a:rPr sz="1200" dirty="0">
                <a:latin typeface="Times New Roman"/>
                <a:cs typeface="Times New Roman"/>
              </a:rPr>
              <a:t>di lui, </a:t>
            </a:r>
            <a:r>
              <a:rPr sz="1200" spc="-5" dirty="0">
                <a:latin typeface="Times New Roman"/>
                <a:cs typeface="Times New Roman"/>
              </a:rPr>
              <a:t>essi ritornarono 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notte 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parenti.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(1382.1) 125:4.3 </a:t>
            </a:r>
            <a:r>
              <a:rPr sz="1200" spc="-5" dirty="0">
                <a:latin typeface="Times New Roman"/>
                <a:cs typeface="Times New Roman"/>
              </a:rPr>
              <a:t>Alla seconda conferenza Gesù si </a:t>
            </a:r>
            <a:r>
              <a:rPr sz="1200" dirty="0">
                <a:latin typeface="Times New Roman"/>
                <a:cs typeface="Times New Roman"/>
              </a:rPr>
              <a:t>era azzardato a </a:t>
            </a:r>
            <a:r>
              <a:rPr sz="1200" spc="-5" dirty="0">
                <a:latin typeface="Times New Roman"/>
                <a:cs typeface="Times New Roman"/>
              </a:rPr>
              <a:t>porre delle </a:t>
            </a:r>
            <a:r>
              <a:rPr sz="1200" dirty="0">
                <a:latin typeface="Times New Roman"/>
                <a:cs typeface="Times New Roman"/>
              </a:rPr>
              <a:t>domande, e </a:t>
            </a:r>
            <a:r>
              <a:rPr sz="1200" spc="-5" dirty="0">
                <a:latin typeface="Times New Roman"/>
                <a:cs typeface="Times New Roman"/>
              </a:rPr>
              <a:t>partecipò </a:t>
            </a:r>
            <a:r>
              <a:rPr sz="1200" dirty="0">
                <a:latin typeface="Times New Roman"/>
                <a:cs typeface="Times New Roman"/>
              </a:rPr>
              <a:t>alle discussioni del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stupefacente,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compatibile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giovane </a:t>
            </a:r>
            <a:r>
              <a:rPr sz="1200" dirty="0">
                <a:latin typeface="Times New Roman"/>
                <a:cs typeface="Times New Roman"/>
              </a:rPr>
              <a:t>età. </a:t>
            </a:r>
            <a:r>
              <a:rPr sz="1200" spc="-5" dirty="0">
                <a:latin typeface="Times New Roman"/>
                <a:cs typeface="Times New Roman"/>
              </a:rPr>
              <a:t>Talvolta egli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spc="1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po’  </a:t>
            </a:r>
            <a:r>
              <a:rPr sz="1200" spc="-5" dirty="0">
                <a:latin typeface="Times New Roman"/>
                <a:cs typeface="Times New Roman"/>
              </a:rPr>
              <a:t>imbarazzanti 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eruditi </a:t>
            </a:r>
            <a:r>
              <a:rPr sz="1200" spc="-5" dirty="0">
                <a:latin typeface="Times New Roman"/>
                <a:cs typeface="Times New Roman"/>
              </a:rPr>
              <a:t>insegnanti della legge ebraica,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dimostrava un tale spirito di candida </a:t>
            </a:r>
            <a:r>
              <a:rPr sz="1200" spc="-5" dirty="0">
                <a:latin typeface="Times New Roman"/>
                <a:cs typeface="Times New Roman"/>
              </a:rPr>
              <a:t>onestà, unitamente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sete evidente </a:t>
            </a:r>
            <a:r>
              <a:rPr sz="1200" dirty="0">
                <a:latin typeface="Times New Roman"/>
                <a:cs typeface="Times New Roman"/>
              </a:rPr>
              <a:t>di conoscenza,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degli insegnanti del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disposta a </a:t>
            </a:r>
            <a:r>
              <a:rPr sz="1200" spc="-5" dirty="0">
                <a:latin typeface="Times New Roman"/>
                <a:cs typeface="Times New Roman"/>
              </a:rPr>
              <a:t>trattarlo con ogni considerazione. Ma  quando si permise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chiedere se era giusto </a:t>
            </a:r>
            <a:r>
              <a:rPr sz="1200" dirty="0">
                <a:latin typeface="Times New Roman"/>
                <a:cs typeface="Times New Roman"/>
              </a:rPr>
              <a:t>mettere a morte un </a:t>
            </a:r>
            <a:r>
              <a:rPr sz="1200" spc="-5" dirty="0">
                <a:latin typeface="Times New Roman"/>
                <a:cs typeface="Times New Roman"/>
              </a:rPr>
              <a:t>Gentile </a:t>
            </a:r>
            <a:r>
              <a:rPr sz="1200" dirty="0">
                <a:latin typeface="Times New Roman"/>
                <a:cs typeface="Times New Roman"/>
              </a:rPr>
              <a:t>ubriaco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uscito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cortile </a:t>
            </a:r>
            <a:r>
              <a:rPr sz="1200" spc="-5" dirty="0">
                <a:latin typeface="Times New Roman"/>
                <a:cs typeface="Times New Roman"/>
              </a:rPr>
              <a:t>dei Gentili ed era entrato  inconsciamente nei </a:t>
            </a:r>
            <a:r>
              <a:rPr sz="1200" dirty="0">
                <a:latin typeface="Times New Roman"/>
                <a:cs typeface="Times New Roman"/>
              </a:rPr>
              <a:t>recinti proibiti e </a:t>
            </a:r>
            <a:r>
              <a:rPr sz="1200" spc="-5" dirty="0">
                <a:latin typeface="Times New Roman"/>
                <a:cs typeface="Times New Roman"/>
              </a:rPr>
              <a:t>reputati sacri del Tempio,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insegnanti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intolleranti si </a:t>
            </a:r>
            <a:r>
              <a:rPr sz="1200" dirty="0">
                <a:latin typeface="Times New Roman"/>
                <a:cs typeface="Times New Roman"/>
              </a:rPr>
              <a:t>spazientì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critiche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implicite del ragazzo e, guardandolo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cagnesco, gli chiese </a:t>
            </a:r>
            <a:r>
              <a:rPr sz="1200" dirty="0">
                <a:latin typeface="Times New Roman"/>
                <a:cs typeface="Times New Roman"/>
              </a:rPr>
              <a:t>quanti </a:t>
            </a:r>
            <a:r>
              <a:rPr sz="1200" spc="-5" dirty="0">
                <a:latin typeface="Times New Roman"/>
                <a:cs typeface="Times New Roman"/>
              </a:rPr>
              <a:t>anni avesse. 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“Tredici </a:t>
            </a:r>
            <a:r>
              <a:rPr sz="1200" dirty="0">
                <a:latin typeface="Times New Roman"/>
                <a:cs typeface="Times New Roman"/>
              </a:rPr>
              <a:t>anni meno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038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765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suoi soldati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senza togliere le </a:t>
            </a:r>
            <a:r>
              <a:rPr sz="1200" spc="-5" dirty="0">
                <a:latin typeface="Times New Roman"/>
                <a:cs typeface="Times New Roman"/>
              </a:rPr>
              <a:t>effigi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Cesare dai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stendardi, come </a:t>
            </a:r>
            <a:r>
              <a:rPr sz="1200" dirty="0">
                <a:latin typeface="Times New Roman"/>
                <a:cs typeface="Times New Roman"/>
              </a:rPr>
              <a:t>i soldati </a:t>
            </a:r>
            <a:r>
              <a:rPr sz="1200" spc="-5" dirty="0">
                <a:latin typeface="Times New Roman"/>
                <a:cs typeface="Times New Roman"/>
              </a:rPr>
              <a:t>romani erano </a:t>
            </a:r>
            <a:r>
              <a:rPr sz="1200" dirty="0">
                <a:latin typeface="Times New Roman"/>
                <a:cs typeface="Times New Roman"/>
              </a:rPr>
              <a:t>soliti </a:t>
            </a:r>
            <a:r>
              <a:rPr sz="1200" spc="-5" dirty="0">
                <a:latin typeface="Times New Roman"/>
                <a:cs typeface="Times New Roman"/>
              </a:rPr>
              <a:t>fare 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suo predecessore. Una numerosa </a:t>
            </a:r>
            <a:r>
              <a:rPr sz="1200" dirty="0">
                <a:latin typeface="Times New Roman"/>
                <a:cs typeface="Times New Roman"/>
              </a:rPr>
              <a:t>delegazione di </a:t>
            </a:r>
            <a:r>
              <a:rPr sz="1200" spc="-5" dirty="0">
                <a:latin typeface="Times New Roman"/>
                <a:cs typeface="Times New Roman"/>
              </a:rPr>
              <a:t>Ebrei fece </a:t>
            </a:r>
            <a:r>
              <a:rPr sz="1200" dirty="0">
                <a:latin typeface="Times New Roman"/>
                <a:cs typeface="Times New Roman"/>
              </a:rPr>
              <a:t>visita a Pilato per </a:t>
            </a:r>
            <a:r>
              <a:rPr sz="1200" spc="-5" dirty="0">
                <a:latin typeface="Times New Roman"/>
                <a:cs typeface="Times New Roman"/>
              </a:rPr>
              <a:t>cinque giorni, </a:t>
            </a:r>
            <a:r>
              <a:rPr sz="1200" dirty="0">
                <a:latin typeface="Times New Roman"/>
                <a:cs typeface="Times New Roman"/>
              </a:rPr>
              <a:t>implorandolo di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rimuovere  </a:t>
            </a:r>
            <a:r>
              <a:rPr sz="1200" spc="-5" dirty="0">
                <a:latin typeface="Times New Roman"/>
                <a:cs typeface="Times New Roman"/>
              </a:rPr>
              <a:t>queste effigi dagli </a:t>
            </a:r>
            <a:r>
              <a:rPr sz="1200" dirty="0">
                <a:latin typeface="Times New Roman"/>
                <a:cs typeface="Times New Roman"/>
              </a:rPr>
              <a:t>stendardi </a:t>
            </a:r>
            <a:r>
              <a:rPr sz="1200" spc="-5" dirty="0">
                <a:latin typeface="Times New Roman"/>
                <a:cs typeface="Times New Roman"/>
              </a:rPr>
              <a:t>militari. Egli rifiutò seccamente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richiesta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minacciò </a:t>
            </a:r>
            <a:r>
              <a:rPr sz="1200" dirty="0">
                <a:latin typeface="Times New Roman"/>
                <a:cs typeface="Times New Roman"/>
              </a:rPr>
              <a:t>di morte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immediata.</a:t>
            </a:r>
            <a:endParaRPr sz="1200">
              <a:latin typeface="Times New Roman"/>
              <a:cs typeface="Times New Roman"/>
            </a:endParaRPr>
          </a:p>
          <a:p>
            <a:pPr marL="63500" marR="304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scettico, </a:t>
            </a:r>
            <a:r>
              <a:rPr sz="1200" dirty="0">
                <a:latin typeface="Times New Roman"/>
                <a:cs typeface="Times New Roman"/>
              </a:rPr>
              <a:t>Pilato non </a:t>
            </a:r>
            <a:r>
              <a:rPr sz="1200" spc="-5" dirty="0">
                <a:latin typeface="Times New Roman"/>
                <a:cs typeface="Times New Roman"/>
              </a:rPr>
              <a:t>comprendeva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forti sentimenti religiosi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esitassero </a:t>
            </a:r>
            <a:r>
              <a:rPr sz="1200" dirty="0">
                <a:latin typeface="Times New Roman"/>
                <a:cs typeface="Times New Roman"/>
              </a:rPr>
              <a:t>a morire per le </a:t>
            </a:r>
            <a:r>
              <a:rPr sz="1200" spc="10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convinzioni </a:t>
            </a:r>
            <a:r>
              <a:rPr sz="1200" spc="-5" dirty="0">
                <a:latin typeface="Times New Roman"/>
                <a:cs typeface="Times New Roman"/>
              </a:rPr>
              <a:t>religiose;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rimase </a:t>
            </a:r>
            <a:r>
              <a:rPr sz="1200" dirty="0">
                <a:latin typeface="Times New Roman"/>
                <a:cs typeface="Times New Roman"/>
              </a:rPr>
              <a:t>sgomento quando </a:t>
            </a:r>
            <a:r>
              <a:rPr sz="1200" spc="-5" dirty="0">
                <a:latin typeface="Times New Roman"/>
                <a:cs typeface="Times New Roman"/>
              </a:rPr>
              <a:t>questi Ebrei si disposero davanti al suo </a:t>
            </a:r>
            <a:r>
              <a:rPr sz="1200" dirty="0">
                <a:latin typeface="Times New Roman"/>
                <a:cs typeface="Times New Roman"/>
              </a:rPr>
              <a:t>palazzo in </a:t>
            </a:r>
            <a:r>
              <a:rPr sz="1200" spc="-5" dirty="0">
                <a:latin typeface="Times New Roman"/>
                <a:cs typeface="Times New Roman"/>
              </a:rPr>
              <a:t>gesto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sfida, si  prostrarono </a:t>
            </a:r>
            <a:r>
              <a:rPr sz="1200" dirty="0">
                <a:latin typeface="Times New Roman"/>
                <a:cs typeface="Times New Roman"/>
              </a:rPr>
              <a:t>faccia 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fecero </a:t>
            </a:r>
            <a:r>
              <a:rPr sz="1200" spc="-5" dirty="0">
                <a:latin typeface="Times New Roman"/>
                <a:cs typeface="Times New Roman"/>
              </a:rPr>
              <a:t>sapere che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morire. </a:t>
            </a:r>
            <a:r>
              <a:rPr sz="1200" dirty="0">
                <a:latin typeface="Times New Roman"/>
                <a:cs typeface="Times New Roman"/>
              </a:rPr>
              <a:t>Pilato </a:t>
            </a:r>
            <a:r>
              <a:rPr sz="1200" spc="-5" dirty="0">
                <a:latin typeface="Times New Roman"/>
                <a:cs typeface="Times New Roman"/>
              </a:rPr>
              <a:t>comprese allora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63500" marR="23114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disposto a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atto. </a:t>
            </a:r>
            <a:r>
              <a:rPr sz="1200" spc="-5" dirty="0">
                <a:latin typeface="Times New Roman"/>
                <a:cs typeface="Times New Roman"/>
              </a:rPr>
              <a:t>Egli cedette, </a:t>
            </a:r>
            <a:r>
              <a:rPr sz="1200" dirty="0">
                <a:latin typeface="Times New Roman"/>
                <a:cs typeface="Times New Roman"/>
              </a:rPr>
              <a:t>ordinò che le </a:t>
            </a:r>
            <a:r>
              <a:rPr sz="1200" spc="-5" dirty="0">
                <a:latin typeface="Times New Roman"/>
                <a:cs typeface="Times New Roman"/>
              </a:rPr>
              <a:t>effigi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rimosse dagli </a:t>
            </a:r>
            <a:r>
              <a:rPr sz="1200" dirty="0">
                <a:latin typeface="Times New Roman"/>
                <a:cs typeface="Times New Roman"/>
              </a:rPr>
              <a:t>stendardi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a Gerusalemme, 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trovò da </a:t>
            </a:r>
            <a:r>
              <a:rPr sz="1200" spc="-5" dirty="0">
                <a:latin typeface="Times New Roman"/>
                <a:cs typeface="Times New Roman"/>
              </a:rPr>
              <a:t>quel giorno sottomesso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ai capricci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dirigenti ebrei,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scoperto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debolezza  </a:t>
            </a:r>
            <a:r>
              <a:rPr sz="1200" spc="-5" dirty="0">
                <a:latin typeface="Times New Roman"/>
                <a:cs typeface="Times New Roman"/>
              </a:rPr>
              <a:t>nel fare delle minacce </a:t>
            </a:r>
            <a:r>
              <a:rPr sz="1200" dirty="0">
                <a:latin typeface="Times New Roman"/>
                <a:cs typeface="Times New Roman"/>
              </a:rPr>
              <a:t>che aveva paura di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esecuzione.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(1988.3) 185:1.4 </a:t>
            </a:r>
            <a:r>
              <a:rPr sz="1200" spc="-5" dirty="0">
                <a:latin typeface="Times New Roman"/>
                <a:cs typeface="Times New Roman"/>
              </a:rPr>
              <a:t>Pilato decise successivamente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riguadagnare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prestigio perduto,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fece apporre 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stemmi</a:t>
            </a:r>
            <a:endParaRPr sz="1200">
              <a:latin typeface="Times New Roman"/>
              <a:cs typeface="Times New Roman"/>
            </a:endParaRPr>
          </a:p>
          <a:p>
            <a:pPr marL="63500" marR="10541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dell’imperatore,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erano comunemente </a:t>
            </a:r>
            <a:r>
              <a:rPr sz="1200" dirty="0">
                <a:latin typeface="Times New Roman"/>
                <a:cs typeface="Times New Roman"/>
              </a:rPr>
              <a:t>impiegati </a:t>
            </a:r>
            <a:r>
              <a:rPr sz="1200" spc="-5" dirty="0">
                <a:latin typeface="Times New Roman"/>
                <a:cs typeface="Times New Roman"/>
              </a:rPr>
              <a:t>per adorare </a:t>
            </a:r>
            <a:r>
              <a:rPr sz="1200" dirty="0">
                <a:latin typeface="Times New Roman"/>
                <a:cs typeface="Times New Roman"/>
              </a:rPr>
              <a:t>Cesare, sulle </a:t>
            </a:r>
            <a:r>
              <a:rPr sz="1200" spc="-5" dirty="0">
                <a:latin typeface="Times New Roman"/>
                <a:cs typeface="Times New Roman"/>
              </a:rPr>
              <a:t>mura del </a:t>
            </a:r>
            <a:r>
              <a:rPr sz="1200" dirty="0">
                <a:latin typeface="Times New Roman"/>
                <a:cs typeface="Times New Roman"/>
              </a:rPr>
              <a:t>palazzo di Erode 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protestarono, egli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mostrò </a:t>
            </a:r>
            <a:r>
              <a:rPr sz="1200" spc="-5" dirty="0">
                <a:latin typeface="Times New Roman"/>
                <a:cs typeface="Times New Roman"/>
              </a:rPr>
              <a:t>inflessibile. Quando egli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proteste, essi </a:t>
            </a:r>
            <a:r>
              <a:rPr sz="1200" spc="-5" dirty="0">
                <a:latin typeface="Times New Roman"/>
                <a:cs typeface="Times New Roman"/>
              </a:rPr>
              <a:t>si appellarono </a:t>
            </a:r>
            <a:r>
              <a:rPr sz="1200" dirty="0">
                <a:latin typeface="Times New Roman"/>
                <a:cs typeface="Times New Roman"/>
              </a:rPr>
              <a:t>prontamente a  Roma, e </a:t>
            </a:r>
            <a:r>
              <a:rPr sz="1200" spc="-5" dirty="0">
                <a:latin typeface="Times New Roman"/>
                <a:cs typeface="Times New Roman"/>
              </a:rPr>
              <a:t>l’imperatore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prontamente di </a:t>
            </a:r>
            <a:r>
              <a:rPr sz="1200" spc="-5" dirty="0">
                <a:latin typeface="Times New Roman"/>
                <a:cs typeface="Times New Roman"/>
              </a:rPr>
              <a:t>rimuovere gli </a:t>
            </a:r>
            <a:r>
              <a:rPr sz="1200" dirty="0">
                <a:latin typeface="Times New Roman"/>
                <a:cs typeface="Times New Roman"/>
              </a:rPr>
              <a:t>stemmi </a:t>
            </a:r>
            <a:r>
              <a:rPr sz="1200" spc="-5" dirty="0">
                <a:latin typeface="Times New Roman"/>
                <a:cs typeface="Times New Roman"/>
              </a:rPr>
              <a:t>offensivi.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Pilato </a:t>
            </a:r>
            <a:r>
              <a:rPr sz="1200" dirty="0">
                <a:latin typeface="Times New Roman"/>
                <a:cs typeface="Times New Roman"/>
              </a:rPr>
              <a:t>fu tenuto in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minor 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(1988.4) 185:1.5 </a:t>
            </a:r>
            <a:r>
              <a:rPr sz="1200" spc="-5" dirty="0">
                <a:latin typeface="Times New Roman"/>
                <a:cs typeface="Times New Roman"/>
              </a:rPr>
              <a:t>Un’altra cosa che </a:t>
            </a:r>
            <a:r>
              <a:rPr sz="1200" dirty="0">
                <a:latin typeface="Times New Roman"/>
                <a:cs typeface="Times New Roman"/>
              </a:rPr>
              <a:t>lo portò in grande </a:t>
            </a:r>
            <a:r>
              <a:rPr sz="1200" spc="-5" dirty="0">
                <a:latin typeface="Times New Roman"/>
                <a:cs typeface="Times New Roman"/>
              </a:rPr>
              <a:t>sfavore agli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fu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osò </a:t>
            </a:r>
            <a:r>
              <a:rPr sz="1200" spc="-5" dirty="0">
                <a:latin typeface="Times New Roman"/>
                <a:cs typeface="Times New Roman"/>
              </a:rPr>
              <a:t>prelevare del </a:t>
            </a:r>
            <a:r>
              <a:rPr sz="1200" dirty="0">
                <a:latin typeface="Times New Roman"/>
                <a:cs typeface="Times New Roman"/>
              </a:rPr>
              <a:t>denaro dal </a:t>
            </a:r>
            <a:r>
              <a:rPr sz="1200" spc="-5" dirty="0">
                <a:latin typeface="Times New Roman"/>
                <a:cs typeface="Times New Roman"/>
              </a:rPr>
              <a:t>tesoro del  Tempio per pagare </a:t>
            </a:r>
            <a:r>
              <a:rPr sz="1200" dirty="0">
                <a:latin typeface="Times New Roman"/>
                <a:cs typeface="Times New Roman"/>
              </a:rPr>
              <a:t>la costruzione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acquedotto per fornire </a:t>
            </a:r>
            <a:r>
              <a:rPr sz="1200" dirty="0">
                <a:latin typeface="Times New Roman"/>
                <a:cs typeface="Times New Roman"/>
              </a:rPr>
              <a:t>più acqua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visitatori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nei periodi  </a:t>
            </a:r>
            <a:r>
              <a:rPr sz="1200" spc="-5" dirty="0">
                <a:latin typeface="Times New Roman"/>
                <a:cs typeface="Times New Roman"/>
              </a:rPr>
              <a:t>delle grandi </a:t>
            </a:r>
            <a:r>
              <a:rPr sz="1200" dirty="0">
                <a:latin typeface="Times New Roman"/>
                <a:cs typeface="Times New Roman"/>
              </a:rPr>
              <a:t>feste </a:t>
            </a:r>
            <a:r>
              <a:rPr sz="1200" spc="-5" dirty="0">
                <a:latin typeface="Times New Roman"/>
                <a:cs typeface="Times New Roman"/>
              </a:rPr>
              <a:t>religiose. Gli Ebrei ritenevano </a:t>
            </a:r>
            <a:r>
              <a:rPr sz="1200" dirty="0">
                <a:latin typeface="Times New Roman"/>
                <a:cs typeface="Times New Roman"/>
              </a:rPr>
              <a:t>che soltanto il </a:t>
            </a:r>
            <a:r>
              <a:rPr sz="1200" spc="-5" dirty="0">
                <a:latin typeface="Times New Roman"/>
                <a:cs typeface="Times New Roman"/>
              </a:rPr>
              <a:t>Sinedrio potesse disporre </a:t>
            </a:r>
            <a:r>
              <a:rPr sz="1200" dirty="0">
                <a:latin typeface="Times New Roman"/>
                <a:cs typeface="Times New Roman"/>
              </a:rPr>
              <a:t>dei fondi </a:t>
            </a:r>
            <a:r>
              <a:rPr sz="1200" spc="-5" dirty="0">
                <a:latin typeface="Times New Roman"/>
                <a:cs typeface="Times New Roman"/>
              </a:rPr>
              <a:t>del Tempio, ed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cessato </a:t>
            </a:r>
            <a:r>
              <a:rPr sz="1200" dirty="0">
                <a:latin typeface="Times New Roman"/>
                <a:cs typeface="Times New Roman"/>
              </a:rPr>
              <a:t>d’inveire contro </a:t>
            </a:r>
            <a:r>
              <a:rPr sz="1200" spc="-5" dirty="0">
                <a:latin typeface="Times New Roman"/>
                <a:cs typeface="Times New Roman"/>
              </a:rPr>
              <a:t>Pilato per questa decisione presuntuosa.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provocò non meno di una </a:t>
            </a:r>
            <a:r>
              <a:rPr sz="1200" spc="-5" dirty="0">
                <a:latin typeface="Times New Roman"/>
                <a:cs typeface="Times New Roman"/>
              </a:rPr>
              <a:t>ventina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sommosse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massacri. L’ultima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gravi insurrezioni provocò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strage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numeroso gruppo </a:t>
            </a:r>
            <a:r>
              <a:rPr sz="1200" dirty="0">
                <a:latin typeface="Times New Roman"/>
                <a:cs typeface="Times New Roman"/>
              </a:rPr>
              <a:t>di Galilei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erano  in </a:t>
            </a:r>
            <a:r>
              <a:rPr sz="1200" spc="-5" dirty="0">
                <a:latin typeface="Times New Roman"/>
                <a:cs typeface="Times New Roman"/>
              </a:rPr>
              <a:t>adorazione presso l’altare.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66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(1988.5) 185:1.6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significativo che, mentre </a:t>
            </a:r>
            <a:r>
              <a:rPr sz="1200" dirty="0">
                <a:latin typeface="Times New Roman"/>
                <a:cs typeface="Times New Roman"/>
              </a:rPr>
              <a:t>questo capo </a:t>
            </a:r>
            <a:r>
              <a:rPr sz="1200" spc="-5" dirty="0">
                <a:latin typeface="Times New Roman"/>
                <a:cs typeface="Times New Roman"/>
              </a:rPr>
              <a:t>romano esitante sacrificò Gesù </a:t>
            </a:r>
            <a:r>
              <a:rPr sz="1200" dirty="0">
                <a:latin typeface="Times New Roman"/>
                <a:cs typeface="Times New Roman"/>
              </a:rPr>
              <a:t>alla sua paura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salvaguardia  della sua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personale, alla fine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dell’inutile massacro </a:t>
            </a:r>
            <a:r>
              <a:rPr sz="1200" dirty="0">
                <a:latin typeface="Times New Roman"/>
                <a:cs typeface="Times New Roman"/>
              </a:rPr>
              <a:t>di Samaritani 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pretese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falso Messia </a:t>
            </a:r>
            <a:r>
              <a:rPr sz="1200" dirty="0">
                <a:latin typeface="Times New Roman"/>
                <a:cs typeface="Times New Roman"/>
              </a:rPr>
              <a:t>che condusse una </a:t>
            </a:r>
            <a:r>
              <a:rPr sz="1200" spc="-5" dirty="0">
                <a:latin typeface="Times New Roman"/>
                <a:cs typeface="Times New Roman"/>
              </a:rPr>
              <a:t>folla sul </a:t>
            </a:r>
            <a:r>
              <a:rPr sz="1200" dirty="0">
                <a:latin typeface="Times New Roman"/>
                <a:cs typeface="Times New Roman"/>
              </a:rPr>
              <a:t>Monte Garizim, dove </a:t>
            </a:r>
            <a:r>
              <a:rPr sz="1200" spc="-5" dirty="0">
                <a:latin typeface="Times New Roman"/>
                <a:cs typeface="Times New Roman"/>
              </a:rPr>
              <a:t>egli affermava che erano </a:t>
            </a:r>
            <a:r>
              <a:rPr sz="1200" dirty="0">
                <a:latin typeface="Times New Roman"/>
                <a:cs typeface="Times New Roman"/>
              </a:rPr>
              <a:t>sepolti dei vasi del </a:t>
            </a:r>
            <a:r>
              <a:rPr sz="1200" spc="-5" dirty="0">
                <a:latin typeface="Times New Roman"/>
                <a:cs typeface="Times New Roman"/>
              </a:rPr>
              <a:t>Tempio. </a:t>
            </a:r>
            <a:r>
              <a:rPr sz="1200" dirty="0">
                <a:latin typeface="Times New Roman"/>
                <a:cs typeface="Times New Roman"/>
              </a:rPr>
              <a:t>Violenti </a:t>
            </a:r>
            <a:r>
              <a:rPr sz="1200" spc="-5" dirty="0">
                <a:latin typeface="Times New Roman"/>
                <a:cs typeface="Times New Roman"/>
              </a:rPr>
              <a:t>tumulti  scoppiarono quando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rivelare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nascosti i vasi sacri, </a:t>
            </a:r>
            <a:r>
              <a:rPr sz="1200" spc="-5" dirty="0">
                <a:latin typeface="Times New Roman"/>
                <a:cs typeface="Times New Roman"/>
              </a:rPr>
              <a:t>come aveva promesso.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a questo  </a:t>
            </a:r>
            <a:r>
              <a:rPr sz="1200" spc="-5" dirty="0">
                <a:latin typeface="Times New Roman"/>
                <a:cs typeface="Times New Roman"/>
              </a:rPr>
              <a:t>episodio,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legato </a:t>
            </a:r>
            <a:r>
              <a:rPr sz="1200" dirty="0">
                <a:latin typeface="Times New Roman"/>
                <a:cs typeface="Times New Roman"/>
              </a:rPr>
              <a:t>della Siria </a:t>
            </a:r>
            <a:r>
              <a:rPr sz="1200" spc="-5" dirty="0">
                <a:latin typeface="Times New Roman"/>
                <a:cs typeface="Times New Roman"/>
              </a:rPr>
              <a:t>ordinò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a Roma. </a:t>
            </a:r>
            <a:r>
              <a:rPr sz="1200" spc="-5" dirty="0">
                <a:latin typeface="Times New Roman"/>
                <a:cs typeface="Times New Roman"/>
              </a:rPr>
              <a:t>Tiberio </a:t>
            </a:r>
            <a:r>
              <a:rPr sz="1200" dirty="0">
                <a:latin typeface="Times New Roman"/>
                <a:cs typeface="Times New Roman"/>
              </a:rPr>
              <a:t>morì </a:t>
            </a:r>
            <a:r>
              <a:rPr sz="1200" spc="-5" dirty="0">
                <a:latin typeface="Times New Roman"/>
                <a:cs typeface="Times New Roman"/>
              </a:rPr>
              <a:t>mentre Pilato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per Roma,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fu  </a:t>
            </a:r>
            <a:r>
              <a:rPr sz="1200" spc="-5" dirty="0">
                <a:latin typeface="Times New Roman"/>
                <a:cs typeface="Times New Roman"/>
              </a:rPr>
              <a:t>riconfermato procuratore della Giudea. Pilato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riprese </a:t>
            </a:r>
            <a:r>
              <a:rPr sz="1200" dirty="0">
                <a:latin typeface="Times New Roman"/>
                <a:cs typeface="Times New Roman"/>
              </a:rPr>
              <a:t>mai completamente </a:t>
            </a:r>
            <a:r>
              <a:rPr sz="1200" spc="-5" dirty="0">
                <a:latin typeface="Times New Roman"/>
                <a:cs typeface="Times New Roman"/>
              </a:rPr>
              <a:t>dall’incresciosa decisione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acconsentito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crocifissione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trovando </a:t>
            </a:r>
            <a:r>
              <a:rPr sz="1200" dirty="0">
                <a:latin typeface="Times New Roman"/>
                <a:cs typeface="Times New Roman"/>
              </a:rPr>
              <a:t>favore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occhi del nuovo </a:t>
            </a:r>
            <a:r>
              <a:rPr sz="1200" spc="-5" dirty="0">
                <a:latin typeface="Times New Roman"/>
                <a:cs typeface="Times New Roman"/>
              </a:rPr>
              <a:t>imperatore, egli si </a:t>
            </a:r>
            <a:r>
              <a:rPr sz="1200" dirty="0">
                <a:latin typeface="Times New Roman"/>
                <a:cs typeface="Times New Roman"/>
              </a:rPr>
              <a:t>ritirò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provincia di </a:t>
            </a:r>
            <a:r>
              <a:rPr sz="1200" spc="-5" dirty="0">
                <a:latin typeface="Times New Roman"/>
                <a:cs typeface="Times New Roman"/>
              </a:rPr>
              <a:t>Losanna,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 si </a:t>
            </a:r>
            <a:r>
              <a:rPr sz="1200" dirty="0">
                <a:latin typeface="Times New Roman"/>
                <a:cs typeface="Times New Roman"/>
              </a:rPr>
              <a:t>suicidò.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16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(1989.1) 185:1.7 </a:t>
            </a:r>
            <a:r>
              <a:rPr sz="1200" dirty="0">
                <a:latin typeface="Times New Roman"/>
                <a:cs typeface="Times New Roman"/>
              </a:rPr>
              <a:t>Claudia </a:t>
            </a:r>
            <a:r>
              <a:rPr sz="1200" spc="-5" dirty="0">
                <a:latin typeface="Times New Roman"/>
                <a:cs typeface="Times New Roman"/>
              </a:rPr>
              <a:t>Procula,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Pilato, aveva 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Gesù dalla sua cameriera personale, che era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credente fenicia al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Dopo la morte di Pilato, Claudia </a:t>
            </a:r>
            <a:r>
              <a:rPr sz="1200" spc="-5" dirty="0">
                <a:latin typeface="Times New Roman"/>
                <a:cs typeface="Times New Roman"/>
              </a:rPr>
              <a:t>svolse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importante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diffusione della </a:t>
            </a:r>
            <a:r>
              <a:rPr sz="1200" spc="5" dirty="0">
                <a:latin typeface="Times New Roman"/>
                <a:cs typeface="Times New Roman"/>
              </a:rPr>
              <a:t>buona  </a:t>
            </a:r>
            <a:r>
              <a:rPr sz="1200" spc="-5" dirty="0">
                <a:latin typeface="Times New Roman"/>
                <a:cs typeface="Times New Roman"/>
              </a:rPr>
              <a:t>novella.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1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(1989.2) 185:1.8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tutto ciò spiega gran </a:t>
            </a:r>
            <a:r>
              <a:rPr sz="1200" dirty="0">
                <a:latin typeface="Times New Roman"/>
                <a:cs typeface="Times New Roman"/>
              </a:rPr>
              <a:t>parte di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avvenne in questo </a:t>
            </a:r>
            <a:r>
              <a:rPr sz="1200" spc="-5" dirty="0">
                <a:latin typeface="Times New Roman"/>
                <a:cs typeface="Times New Roman"/>
              </a:rPr>
              <a:t>tragico venerdì mattina.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facile comprendere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gli  Ebrei si permisero </a:t>
            </a:r>
            <a:r>
              <a:rPr sz="1200" dirty="0">
                <a:latin typeface="Times New Roman"/>
                <a:cs typeface="Times New Roman"/>
              </a:rPr>
              <a:t>di dare ordini a Pilato — di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alzare </a:t>
            </a:r>
            <a:r>
              <a:rPr sz="1200" spc="-5" dirty="0">
                <a:latin typeface="Times New Roman"/>
                <a:cs typeface="Times New Roman"/>
              </a:rPr>
              <a:t>alle sei del </a:t>
            </a:r>
            <a:r>
              <a:rPr sz="1200" dirty="0">
                <a:latin typeface="Times New Roman"/>
                <a:cs typeface="Times New Roman"/>
              </a:rPr>
              <a:t>mattino per </a:t>
            </a:r>
            <a:r>
              <a:rPr sz="1200" spc="-5" dirty="0">
                <a:latin typeface="Times New Roman"/>
                <a:cs typeface="Times New Roman"/>
              </a:rPr>
              <a:t>giudicare Gesù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esitarono  a </a:t>
            </a:r>
            <a:r>
              <a:rPr sz="1200" spc="-5" dirty="0">
                <a:latin typeface="Times New Roman"/>
                <a:cs typeface="Times New Roman"/>
              </a:rPr>
              <a:t>minacciare </a:t>
            </a:r>
            <a:r>
              <a:rPr sz="1200" dirty="0">
                <a:latin typeface="Times New Roman"/>
                <a:cs typeface="Times New Roman"/>
              </a:rPr>
              <a:t>di accusarlo di </a:t>
            </a:r>
            <a:r>
              <a:rPr sz="1200" spc="-5" dirty="0">
                <a:latin typeface="Times New Roman"/>
                <a:cs typeface="Times New Roman"/>
              </a:rPr>
              <a:t>tradimento davanti all’imperatore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richieste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a morte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27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(1989.3) 185:1.9 </a:t>
            </a:r>
            <a:r>
              <a:rPr sz="1200" spc="-5" dirty="0">
                <a:latin typeface="Times New Roman"/>
                <a:cs typeface="Times New Roman"/>
              </a:rPr>
              <a:t>Un degno governatore romano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sfavorevolmente coinvolto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Ebrei 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fanatici religiosi assetati </a:t>
            </a:r>
            <a:r>
              <a:rPr sz="1200" dirty="0">
                <a:latin typeface="Times New Roman"/>
                <a:cs typeface="Times New Roman"/>
              </a:rPr>
              <a:t>di sangue di </a:t>
            </a:r>
            <a:r>
              <a:rPr sz="1200" spc="-5" dirty="0">
                <a:latin typeface="Times New Roman"/>
                <a:cs typeface="Times New Roman"/>
              </a:rPr>
              <a:t>causare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un uomo che lui </a:t>
            </a:r>
            <a:r>
              <a:rPr sz="1200" spc="-5" dirty="0">
                <a:latin typeface="Times New Roman"/>
                <a:cs typeface="Times New Roman"/>
              </a:rPr>
              <a:t>stesso aveva dichiarato </a:t>
            </a:r>
            <a:r>
              <a:rPr sz="1200" dirty="0">
                <a:latin typeface="Times New Roman"/>
                <a:cs typeface="Times New Roman"/>
              </a:rPr>
              <a:t>innocente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false accuse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colpa. </a:t>
            </a:r>
            <a:r>
              <a:rPr sz="1200" dirty="0">
                <a:latin typeface="Times New Roman"/>
                <a:cs typeface="Times New Roman"/>
              </a:rPr>
              <a:t>Roma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errore, </a:t>
            </a:r>
            <a:r>
              <a:rPr sz="1200" dirty="0">
                <a:latin typeface="Times New Roman"/>
                <a:cs typeface="Times New Roman"/>
              </a:rPr>
              <a:t>un errore dalle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profonde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terreni,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mandò il </a:t>
            </a:r>
            <a:r>
              <a:rPr sz="1200" spc="-5" dirty="0">
                <a:latin typeface="Times New Roman"/>
                <a:cs typeface="Times New Roman"/>
              </a:rPr>
              <a:t>mediocre Pilato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la Palestina. </a:t>
            </a:r>
            <a:r>
              <a:rPr sz="1200" spc="-5" dirty="0">
                <a:latin typeface="Times New Roman"/>
                <a:cs typeface="Times New Roman"/>
              </a:rPr>
              <a:t>Tiberio avrebbe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meglio ad </a:t>
            </a:r>
            <a:r>
              <a:rPr sz="1200" dirty="0">
                <a:latin typeface="Times New Roman"/>
                <a:cs typeface="Times New Roman"/>
              </a:rPr>
              <a:t>inviare </a:t>
            </a:r>
            <a:r>
              <a:rPr sz="1200" spc="-5" dirty="0">
                <a:latin typeface="Times New Roman"/>
                <a:cs typeface="Times New Roman"/>
              </a:rPr>
              <a:t>agli Ebrei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migliore amministratore  provinciale dell’impero.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85784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Gesù compare davanti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Pilato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(1989.4) 185:2.1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e i suoi </a:t>
            </a:r>
            <a:r>
              <a:rPr sz="1200" spc="-5" dirty="0">
                <a:latin typeface="Times New Roman"/>
                <a:cs typeface="Times New Roman"/>
              </a:rPr>
              <a:t>accusatori </a:t>
            </a:r>
            <a:r>
              <a:rPr sz="1200" dirty="0">
                <a:latin typeface="Times New Roman"/>
                <a:cs typeface="Times New Roman"/>
              </a:rPr>
              <a:t>furono riuniti </a:t>
            </a:r>
            <a:r>
              <a:rPr sz="1200" spc="-5" dirty="0">
                <a:latin typeface="Times New Roman"/>
                <a:cs typeface="Times New Roman"/>
              </a:rPr>
              <a:t>davanti alla </a:t>
            </a:r>
            <a:r>
              <a:rPr sz="1200" dirty="0">
                <a:latin typeface="Times New Roman"/>
                <a:cs typeface="Times New Roman"/>
              </a:rPr>
              <a:t>sala 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Pilato,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romano uscì e,  rivolgendosi alla </a:t>
            </a:r>
            <a:r>
              <a:rPr sz="1200" dirty="0">
                <a:latin typeface="Times New Roman"/>
                <a:cs typeface="Times New Roman"/>
              </a:rPr>
              <a:t>compagnia </a:t>
            </a:r>
            <a:r>
              <a:rPr sz="1200" spc="-5" dirty="0">
                <a:latin typeface="Times New Roman"/>
                <a:cs typeface="Times New Roman"/>
              </a:rPr>
              <a:t>riunita, chiese: “Quale accusa </a:t>
            </a:r>
            <a:r>
              <a:rPr sz="1200" dirty="0">
                <a:latin typeface="Times New Roman"/>
                <a:cs typeface="Times New Roman"/>
              </a:rPr>
              <a:t>portate </a:t>
            </a:r>
            <a:r>
              <a:rPr sz="1200" spc="-5" dirty="0">
                <a:latin typeface="Times New Roman"/>
                <a:cs typeface="Times New Roman"/>
              </a:rPr>
              <a:t>contro quest’uomo?”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consiglieri che si </a:t>
            </a:r>
            <a:r>
              <a:rPr sz="1200" spc="5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sbarazzarsi di </a:t>
            </a:r>
            <a:r>
              <a:rPr sz="1200" spc="-5" dirty="0">
                <a:latin typeface="Times New Roman"/>
                <a:cs typeface="Times New Roman"/>
              </a:rPr>
              <a:t>Gesù avevano 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davanti a Pilato a </a:t>
            </a:r>
            <a:r>
              <a:rPr sz="1200" spc="-5" dirty="0">
                <a:latin typeface="Times New Roman"/>
                <a:cs typeface="Times New Roman"/>
              </a:rPr>
              <a:t>chiedere conferma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sentenza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pronunciata  contro Gesù senza </a:t>
            </a:r>
            <a:r>
              <a:rPr sz="1200" dirty="0">
                <a:latin typeface="Times New Roman"/>
                <a:cs typeface="Times New Roman"/>
              </a:rPr>
              <a:t>portare </a:t>
            </a:r>
            <a:r>
              <a:rPr sz="1200" spc="-5" dirty="0">
                <a:latin typeface="Times New Roman"/>
                <a:cs typeface="Times New Roman"/>
              </a:rPr>
              <a:t>delle accuse precise. Perciò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portavoce </a:t>
            </a:r>
            <a:r>
              <a:rPr sz="1200" dirty="0">
                <a:latin typeface="Times New Roman"/>
                <a:cs typeface="Times New Roman"/>
              </a:rPr>
              <a:t>della corte </a:t>
            </a:r>
            <a:r>
              <a:rPr sz="1200" spc="-5" dirty="0">
                <a:latin typeface="Times New Roman"/>
                <a:cs typeface="Times New Roman"/>
              </a:rPr>
              <a:t>sinedrista rispose </a:t>
            </a:r>
            <a:r>
              <a:rPr sz="1200" dirty="0">
                <a:latin typeface="Times New Roman"/>
                <a:cs typeface="Times New Roman"/>
              </a:rPr>
              <a:t>a Pilato: “Se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malfattore </a:t>
            </a:r>
            <a:r>
              <a:rPr sz="1200" dirty="0">
                <a:latin typeface="Times New Roman"/>
                <a:cs typeface="Times New Roman"/>
              </a:rPr>
              <a:t>non te l’avremmo</a:t>
            </a:r>
            <a:r>
              <a:rPr sz="1200" spc="-5" dirty="0">
                <a:latin typeface="Times New Roman"/>
                <a:cs typeface="Times New Roman"/>
              </a:rPr>
              <a:t> consegnato.”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9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(1989.5) 185:2.2 </a:t>
            </a:r>
            <a:r>
              <a:rPr sz="1200" spc="-5" dirty="0">
                <a:latin typeface="Times New Roman"/>
                <a:cs typeface="Times New Roman"/>
              </a:rPr>
              <a:t>Quando Pilato </a:t>
            </a:r>
            <a:r>
              <a:rPr sz="1200" dirty="0">
                <a:latin typeface="Times New Roman"/>
                <a:cs typeface="Times New Roman"/>
              </a:rPr>
              <a:t>notò che </a:t>
            </a:r>
            <a:r>
              <a:rPr sz="1200" spc="-5" dirty="0">
                <a:latin typeface="Times New Roman"/>
                <a:cs typeface="Times New Roman"/>
              </a:rPr>
              <a:t>erano restii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accuse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sapesse che erano stati </a:t>
            </a:r>
            <a:r>
              <a:rPr sz="1200" dirty="0">
                <a:latin typeface="Times New Roman"/>
                <a:cs typeface="Times New Roman"/>
              </a:rPr>
              <a:t>impegnati  tutta la notte a </a:t>
            </a:r>
            <a:r>
              <a:rPr sz="1200" spc="-5" dirty="0">
                <a:latin typeface="Times New Roman"/>
                <a:cs typeface="Times New Roman"/>
              </a:rPr>
              <a:t>deliberare sulla sua colpevolezza, rispose </a:t>
            </a:r>
            <a:r>
              <a:rPr sz="1200" dirty="0">
                <a:latin typeface="Times New Roman"/>
                <a:cs typeface="Times New Roman"/>
              </a:rPr>
              <a:t>loro: </a:t>
            </a:r>
            <a:r>
              <a:rPr sz="1200" spc="-5" dirty="0">
                <a:latin typeface="Times New Roman"/>
                <a:cs typeface="Times New Roman"/>
              </a:rPr>
              <a:t>“Poiché </a:t>
            </a:r>
            <a:r>
              <a:rPr sz="1200" dirty="0">
                <a:latin typeface="Times New Roman"/>
                <a:cs typeface="Times New Roman"/>
              </a:rPr>
              <a:t>non siete </a:t>
            </a:r>
            <a:r>
              <a:rPr sz="1200" spc="-5" dirty="0">
                <a:latin typeface="Times New Roman"/>
                <a:cs typeface="Times New Roman"/>
              </a:rPr>
              <a:t>d’accordo su delle accuse precise, perché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portate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giudicate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 </a:t>
            </a:r>
            <a:r>
              <a:rPr sz="1200" dirty="0">
                <a:latin typeface="Times New Roman"/>
                <a:cs typeface="Times New Roman"/>
              </a:rPr>
              <a:t>vostre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leggi?”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(1989.6) 185:2.3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cancelliere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tribunale del Sinedrio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Pilato: “Noi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diritto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a morte un uomo, e  </a:t>
            </a:r>
            <a:r>
              <a:rPr sz="1200" spc="-5" dirty="0">
                <a:latin typeface="Times New Roman"/>
                <a:cs typeface="Times New Roman"/>
              </a:rPr>
              <a:t>questo perturbatore della </a:t>
            </a:r>
            <a:r>
              <a:rPr sz="1200" dirty="0">
                <a:latin typeface="Times New Roman"/>
                <a:cs typeface="Times New Roman"/>
              </a:rPr>
              <a:t>nostra nazione è </a:t>
            </a:r>
            <a:r>
              <a:rPr sz="1200" spc="-5" dirty="0">
                <a:latin typeface="Times New Roman"/>
                <a:cs typeface="Times New Roman"/>
              </a:rPr>
              <a:t>meritevole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e fatto.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venuti davanti </a:t>
            </a:r>
            <a:r>
              <a:rPr sz="1200" dirty="0">
                <a:latin typeface="Times New Roman"/>
                <a:cs typeface="Times New Roman"/>
              </a:rPr>
              <a:t>a te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conferma </a:t>
            </a:r>
            <a:r>
              <a:rPr sz="1200" dirty="0">
                <a:latin typeface="Times New Roman"/>
                <a:cs typeface="Times New Roman"/>
              </a:rPr>
              <a:t>di questa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72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(1989.7) 185:2.4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governatore romano per cercare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scappatoia rivelò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malanimo </a:t>
            </a:r>
            <a:r>
              <a:rPr sz="1200" dirty="0">
                <a:latin typeface="Times New Roman"/>
                <a:cs typeface="Times New Roman"/>
              </a:rPr>
              <a:t>e la stizza </a:t>
            </a:r>
            <a:r>
              <a:rPr sz="1200" spc="-5" dirty="0">
                <a:latin typeface="Times New Roman"/>
                <a:cs typeface="Times New Roman"/>
              </a:rPr>
              <a:t>dei Sinedristi verso  Gesù, </a:t>
            </a:r>
            <a:r>
              <a:rPr sz="1200" dirty="0">
                <a:latin typeface="Times New Roman"/>
                <a:cs typeface="Times New Roman"/>
              </a:rPr>
              <a:t>come pure la </a:t>
            </a:r>
            <a:r>
              <a:rPr sz="1200" spc="-5" dirty="0">
                <a:latin typeface="Times New Roman"/>
                <a:cs typeface="Times New Roman"/>
              </a:rPr>
              <a:t>loro mancanza </a:t>
            </a:r>
            <a:r>
              <a:rPr sz="1200" dirty="0">
                <a:latin typeface="Times New Roman"/>
                <a:cs typeface="Times New Roman"/>
              </a:rPr>
              <a:t>di rispetto per </a:t>
            </a:r>
            <a:r>
              <a:rPr sz="1200" spc="-5" dirty="0">
                <a:latin typeface="Times New Roman"/>
                <a:cs typeface="Times New Roman"/>
              </a:rPr>
              <a:t>l’equità, l’onore </a:t>
            </a:r>
            <a:r>
              <a:rPr sz="1200" dirty="0">
                <a:latin typeface="Times New Roman"/>
                <a:cs typeface="Times New Roman"/>
              </a:rPr>
              <a:t>e la dignità di Pilato. </a:t>
            </a:r>
            <a:r>
              <a:rPr sz="1200" spc="-5" dirty="0">
                <a:latin typeface="Times New Roman"/>
                <a:cs typeface="Times New Roman"/>
              </a:rPr>
              <a:t>Quale sfrontatezza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88900" marR="1479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sottomessi </a:t>
            </a:r>
            <a:r>
              <a:rPr sz="1200" spc="-5" dirty="0">
                <a:latin typeface="Times New Roman"/>
                <a:cs typeface="Times New Roman"/>
              </a:rPr>
              <a:t>comparire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loro governatore </a:t>
            </a:r>
            <a:r>
              <a:rPr sz="1200" dirty="0">
                <a:latin typeface="Times New Roman"/>
                <a:cs typeface="Times New Roman"/>
              </a:rPr>
              <a:t>provinciale per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un decreto d’esecuzione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5" dirty="0">
                <a:latin typeface="Times New Roman"/>
                <a:cs typeface="Times New Roman"/>
              </a:rPr>
              <a:t>prima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avergli assicurato </a:t>
            </a:r>
            <a:r>
              <a:rPr sz="1200" dirty="0">
                <a:latin typeface="Times New Roman"/>
                <a:cs typeface="Times New Roman"/>
              </a:rPr>
              <a:t>un giudizio equo e senza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accuse </a:t>
            </a:r>
            <a:r>
              <a:rPr sz="1200" dirty="0">
                <a:latin typeface="Times New Roman"/>
                <a:cs typeface="Times New Roman"/>
              </a:rPr>
              <a:t>precise di </a:t>
            </a:r>
            <a:r>
              <a:rPr sz="1200" spc="-5" dirty="0">
                <a:latin typeface="Times New Roman"/>
                <a:cs typeface="Times New Roman"/>
              </a:rPr>
              <a:t>crimine contro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0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(1989.8) 185:2.5 </a:t>
            </a:r>
            <a:r>
              <a:rPr sz="1200" spc="-5" dirty="0">
                <a:latin typeface="Times New Roman"/>
                <a:cs typeface="Times New Roman"/>
              </a:rPr>
              <a:t>Pilato conosceva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dell’opera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Ebrei,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suppose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accuse </a:t>
            </a:r>
            <a:r>
              <a:rPr sz="1200" dirty="0">
                <a:latin typeface="Times New Roman"/>
                <a:cs typeface="Times New Roman"/>
              </a:rPr>
              <a:t>che potevano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portate contro  di lui </a:t>
            </a:r>
            <a:r>
              <a:rPr sz="1200" spc="-5" dirty="0">
                <a:latin typeface="Times New Roman"/>
                <a:cs typeface="Times New Roman"/>
              </a:rPr>
              <a:t>concernessero </a:t>
            </a:r>
            <a:r>
              <a:rPr sz="1200" dirty="0">
                <a:latin typeface="Times New Roman"/>
                <a:cs typeface="Times New Roman"/>
              </a:rPr>
              <a:t>infrazioni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spc="-10" dirty="0">
                <a:latin typeface="Times New Roman"/>
                <a:cs typeface="Times New Roman"/>
              </a:rPr>
              <a:t>leggi </a:t>
            </a:r>
            <a:r>
              <a:rPr sz="1200" spc="-5" dirty="0">
                <a:latin typeface="Times New Roman"/>
                <a:cs typeface="Times New Roman"/>
              </a:rPr>
              <a:t>ecclesiastiche ebree; cercò </a:t>
            </a:r>
            <a:r>
              <a:rPr sz="1200" dirty="0">
                <a:latin typeface="Times New Roman"/>
                <a:cs typeface="Times New Roman"/>
              </a:rPr>
              <a:t>quindi di </a:t>
            </a:r>
            <a:r>
              <a:rPr sz="1200" spc="-5" dirty="0">
                <a:latin typeface="Times New Roman"/>
                <a:cs typeface="Times New Roman"/>
              </a:rPr>
              <a:t>rinviare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al loro </a:t>
            </a:r>
            <a:r>
              <a:rPr sz="1200" spc="-5" dirty="0">
                <a:latin typeface="Times New Roman"/>
                <a:cs typeface="Times New Roman"/>
              </a:rPr>
              <a:t>stesso tribunale. Inoltre,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Pilato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6719" y="513333"/>
            <a:ext cx="8255000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1543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provò piacere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confessare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pubblicamente che erano </a:t>
            </a:r>
            <a:r>
              <a:rPr sz="1200" dirty="0">
                <a:latin typeface="Times New Roman"/>
                <a:cs typeface="Times New Roman"/>
              </a:rPr>
              <a:t>impotenti a </a:t>
            </a:r>
            <a:r>
              <a:rPr sz="1200" spc="-5" dirty="0">
                <a:latin typeface="Times New Roman"/>
                <a:cs typeface="Times New Roman"/>
              </a:rPr>
              <a:t>pronunciare ed eseguire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sentenza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anche </a:t>
            </a:r>
            <a:r>
              <a:rPr sz="1200" spc="5" dirty="0">
                <a:latin typeface="Times New Roman"/>
                <a:cs typeface="Times New Roman"/>
              </a:rPr>
              <a:t>contro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stessa razza, che erano giunti </a:t>
            </a:r>
            <a:r>
              <a:rPr sz="1200" dirty="0">
                <a:latin typeface="Times New Roman"/>
                <a:cs typeface="Times New Roman"/>
              </a:rPr>
              <a:t>a disprezzare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odio </a:t>
            </a:r>
            <a:r>
              <a:rPr sz="1200" spc="-5" dirty="0">
                <a:latin typeface="Times New Roman"/>
                <a:cs typeface="Times New Roman"/>
              </a:rPr>
              <a:t>profondo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carico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d’invidia.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5467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(1990.1) 185:2.6 </a:t>
            </a:r>
            <a:r>
              <a:rPr sz="1200" spc="-5" dirty="0">
                <a:latin typeface="Times New Roman"/>
                <a:cs typeface="Times New Roman"/>
              </a:rPr>
              <a:t>Fu qualche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addietro, </a:t>
            </a:r>
            <a:r>
              <a:rPr sz="1200" dirty="0">
                <a:latin typeface="Times New Roman"/>
                <a:cs typeface="Times New Roman"/>
              </a:rPr>
              <a:t>poco prima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mezzanotte e dopo </a:t>
            </a:r>
            <a:r>
              <a:rPr sz="1200" spc="-5" dirty="0">
                <a:latin typeface="Times New Roman"/>
                <a:cs typeface="Times New Roman"/>
              </a:rPr>
              <a:t>che ebbe </a:t>
            </a:r>
            <a:r>
              <a:rPr sz="1200" dirty="0">
                <a:latin typeface="Times New Roman"/>
                <a:cs typeface="Times New Roman"/>
              </a:rPr>
              <a:t>autorizzato </a:t>
            </a:r>
            <a:r>
              <a:rPr sz="1200" spc="-5" dirty="0">
                <a:latin typeface="Times New Roman"/>
                <a:cs typeface="Times New Roman"/>
              </a:rPr>
              <a:t>l’impiego dei soldati romani per  arrestare </a:t>
            </a:r>
            <a:r>
              <a:rPr sz="1200" dirty="0">
                <a:latin typeface="Times New Roman"/>
                <a:cs typeface="Times New Roman"/>
              </a:rPr>
              <a:t>segretamente </a:t>
            </a:r>
            <a:r>
              <a:rPr sz="1200" spc="-5" dirty="0">
                <a:latin typeface="Times New Roman"/>
                <a:cs typeface="Times New Roman"/>
              </a:rPr>
              <a:t>Gesù, che Pilato </a:t>
            </a:r>
            <a:r>
              <a:rPr sz="1200" dirty="0">
                <a:latin typeface="Times New Roman"/>
                <a:cs typeface="Times New Roman"/>
              </a:rPr>
              <a:t>aveva ricevuto </a:t>
            </a:r>
            <a:r>
              <a:rPr sz="1200" spc="-5" dirty="0">
                <a:latin typeface="Times New Roman"/>
                <a:cs typeface="Times New Roman"/>
              </a:rPr>
              <a:t>ulteriori informazioni su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suo insegnamento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sua moglie,  Claudia, che </a:t>
            </a:r>
            <a:r>
              <a:rPr sz="1200" dirty="0">
                <a:latin typeface="Times New Roman"/>
                <a:cs typeface="Times New Roman"/>
              </a:rPr>
              <a:t>era parzialmente convertita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Giudaismo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divenne più tardi </a:t>
            </a:r>
            <a:r>
              <a:rPr sz="1200" spc="-5" dirty="0">
                <a:latin typeface="Times New Roman"/>
                <a:cs typeface="Times New Roman"/>
              </a:rPr>
              <a:t>totalmente credente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(1990.2) 185:2.7 </a:t>
            </a:r>
            <a:r>
              <a:rPr sz="1200" spc="-5" dirty="0">
                <a:latin typeface="Times New Roman"/>
                <a:cs typeface="Times New Roman"/>
              </a:rPr>
              <a:t>Pilato avrebbe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rinviare questa </a:t>
            </a:r>
            <a:r>
              <a:rPr sz="1200" dirty="0">
                <a:latin typeface="Times New Roman"/>
                <a:cs typeface="Times New Roman"/>
              </a:rPr>
              <a:t>udienza, ma 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erano </a:t>
            </a:r>
            <a:r>
              <a:rPr sz="1200" dirty="0">
                <a:latin typeface="Times New Roman"/>
                <a:cs typeface="Times New Roman"/>
              </a:rPr>
              <a:t>decisi a </a:t>
            </a:r>
            <a:r>
              <a:rPr sz="1200" spc="-5" dirty="0">
                <a:latin typeface="Times New Roman"/>
                <a:cs typeface="Times New Roman"/>
              </a:rPr>
              <a:t>procedere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caso. Egli  sapeva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non solo la </a:t>
            </a:r>
            <a:r>
              <a:rPr sz="1200" spc="-5" dirty="0">
                <a:latin typeface="Times New Roman"/>
                <a:cs typeface="Times New Roman"/>
              </a:rPr>
              <a:t>mattina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alla Pasqua, </a:t>
            </a:r>
            <a:r>
              <a:rPr sz="1200" dirty="0">
                <a:latin typeface="Times New Roman"/>
                <a:cs typeface="Times New Roman"/>
              </a:rPr>
              <a:t>ma che </a:t>
            </a:r>
            <a:r>
              <a:rPr sz="1200" spc="-5" dirty="0">
                <a:latin typeface="Times New Roman"/>
                <a:cs typeface="Times New Roman"/>
              </a:rPr>
              <a:t>questo giorno, essendo venerdì, </a:t>
            </a:r>
            <a:r>
              <a:rPr sz="1200" dirty="0">
                <a:latin typeface="Times New Roman"/>
                <a:cs typeface="Times New Roman"/>
              </a:rPr>
              <a:t>era anche il </a:t>
            </a:r>
            <a:r>
              <a:rPr sz="1200" spc="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preparazione al sabato ebreo </a:t>
            </a:r>
            <a:r>
              <a:rPr sz="1200" dirty="0">
                <a:latin typeface="Times New Roman"/>
                <a:cs typeface="Times New Roman"/>
              </a:rPr>
              <a:t>di riposo e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14300" marR="9842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(1990.3) 185:2.8 </a:t>
            </a:r>
            <a:r>
              <a:rPr sz="1200" spc="-5" dirty="0">
                <a:latin typeface="Times New Roman"/>
                <a:cs typeface="Times New Roman"/>
              </a:rPr>
              <a:t>Pilato, essendo fortemente urtato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irriverente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l’avevano </a:t>
            </a:r>
            <a:r>
              <a:rPr sz="1200" spc="-5" dirty="0">
                <a:latin typeface="Times New Roman"/>
                <a:cs typeface="Times New Roman"/>
              </a:rPr>
              <a:t>contattato,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intenzionato </a:t>
            </a:r>
            <a:r>
              <a:rPr sz="1200" spc="-5" dirty="0">
                <a:latin typeface="Times New Roman"/>
                <a:cs typeface="Times New Roman"/>
              </a:rPr>
              <a:t>ad accogliere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richieste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condannare Gesù </a:t>
            </a:r>
            <a:r>
              <a:rPr sz="1200" dirty="0">
                <a:latin typeface="Times New Roman"/>
                <a:cs typeface="Times New Roman"/>
              </a:rPr>
              <a:t>a morte senza un </a:t>
            </a:r>
            <a:r>
              <a:rPr sz="1200" spc="-5" dirty="0">
                <a:latin typeface="Times New Roman"/>
                <a:cs typeface="Times New Roman"/>
              </a:rPr>
              <a:t>giudizio. Perciò, </a:t>
            </a:r>
            <a:r>
              <a:rPr sz="1200" spc="5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atteso alcuni </a:t>
            </a:r>
            <a:r>
              <a:rPr sz="1200" dirty="0">
                <a:latin typeface="Times New Roman"/>
                <a:cs typeface="Times New Roman"/>
              </a:rPr>
              <a:t>istanti </a:t>
            </a:r>
            <a:r>
              <a:rPr sz="1200" spc="-5" dirty="0">
                <a:latin typeface="Times New Roman"/>
                <a:cs typeface="Times New Roman"/>
              </a:rPr>
              <a:t>per  consentire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accuse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prigioniero, si rivolse </a:t>
            </a:r>
            <a:r>
              <a:rPr sz="1200" dirty="0">
                <a:latin typeface="Times New Roman"/>
                <a:cs typeface="Times New Roman"/>
              </a:rPr>
              <a:t>loro e </a:t>
            </a:r>
            <a:r>
              <a:rPr sz="1200" spc="-5" dirty="0">
                <a:latin typeface="Times New Roman"/>
                <a:cs typeface="Times New Roman"/>
              </a:rPr>
              <a:t>disse: “Non condannerò </a:t>
            </a:r>
            <a:r>
              <a:rPr sz="1200" dirty="0">
                <a:latin typeface="Times New Roman"/>
                <a:cs typeface="Times New Roman"/>
              </a:rPr>
              <a:t>a morte quest’uomo senza  un </a:t>
            </a:r>
            <a:r>
              <a:rPr sz="1200" spc="-5" dirty="0">
                <a:latin typeface="Times New Roman"/>
                <a:cs typeface="Times New Roman"/>
              </a:rPr>
              <a:t>giudizio;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consentirò che sia interrogato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abbiate presentato le vostre accuse contro di lui per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iscritto.”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14300" marR="464184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(1990.4) 185:2.9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sommo sacerdote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udirono Pilato dire </a:t>
            </a:r>
            <a:r>
              <a:rPr sz="1200" spc="-5" dirty="0">
                <a:latin typeface="Times New Roman"/>
                <a:cs typeface="Times New Roman"/>
              </a:rPr>
              <a:t>questo, fecero segno al cancelliere del tribunale, </a:t>
            </a:r>
            <a:r>
              <a:rPr sz="1200" dirty="0">
                <a:latin typeface="Times New Roman"/>
                <a:cs typeface="Times New Roman"/>
              </a:rPr>
              <a:t>il quale  </a:t>
            </a:r>
            <a:r>
              <a:rPr sz="1200" spc="-5" dirty="0">
                <a:latin typeface="Times New Roman"/>
                <a:cs typeface="Times New Roman"/>
              </a:rPr>
              <a:t>consegnò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le accuse </a:t>
            </a:r>
            <a:r>
              <a:rPr sz="1200" spc="-5" dirty="0">
                <a:latin typeface="Times New Roman"/>
                <a:cs typeface="Times New Roman"/>
              </a:rPr>
              <a:t>scritte contro Gesù.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accuse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151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(1990.5) 185:2.10 </a:t>
            </a:r>
            <a:r>
              <a:rPr sz="1200" spc="-5" dirty="0">
                <a:latin typeface="Times New Roman"/>
                <a:cs typeface="Times New Roman"/>
              </a:rPr>
              <a:t>“Noi troviamo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tribunale del Sinedrio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malfattore ed </a:t>
            </a:r>
            <a:r>
              <a:rPr sz="1200" dirty="0">
                <a:latin typeface="Times New Roman"/>
                <a:cs typeface="Times New Roman"/>
              </a:rPr>
              <a:t>un perturbatore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nazione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colpevole</a:t>
            </a:r>
            <a:r>
              <a:rPr sz="1200" dirty="0">
                <a:latin typeface="Times New Roman"/>
                <a:cs typeface="Times New Roman"/>
              </a:rPr>
              <a:t> di: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71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(1990.6) 185:2.11 </a:t>
            </a:r>
            <a:r>
              <a:rPr sz="1200" spc="-5" dirty="0">
                <a:latin typeface="Times New Roman"/>
                <a:cs typeface="Times New Roman"/>
              </a:rPr>
              <a:t>“1. Pervertire </a:t>
            </a:r>
            <a:r>
              <a:rPr sz="1200" dirty="0">
                <a:latin typeface="Times New Roman"/>
                <a:cs typeface="Times New Roman"/>
              </a:rPr>
              <a:t>la nostra nazione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incitare il nostro </a:t>
            </a:r>
            <a:r>
              <a:rPr sz="1200" spc="-5" dirty="0">
                <a:latin typeface="Times New Roman"/>
                <a:cs typeface="Times New Roman"/>
              </a:rPr>
              <a:t>popolo </a:t>
            </a:r>
            <a:r>
              <a:rPr sz="1200" dirty="0">
                <a:latin typeface="Times New Roman"/>
                <a:cs typeface="Times New Roman"/>
              </a:rPr>
              <a:t>alla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ribellione.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138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(1990.7) 185:2.12 </a:t>
            </a:r>
            <a:r>
              <a:rPr sz="1200" spc="-5" dirty="0">
                <a:latin typeface="Times New Roman"/>
                <a:cs typeface="Times New Roman"/>
              </a:rPr>
              <a:t>“2. Vietare </a:t>
            </a:r>
            <a:r>
              <a:rPr sz="1200" dirty="0">
                <a:latin typeface="Times New Roman"/>
                <a:cs typeface="Times New Roman"/>
              </a:rPr>
              <a:t>al popolo 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tributo 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Cesare.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(1990.8) 185:2.13 </a:t>
            </a:r>
            <a:r>
              <a:rPr sz="1200" spc="-5" dirty="0">
                <a:latin typeface="Times New Roman"/>
                <a:cs typeface="Times New Roman"/>
              </a:rPr>
              <a:t>“3. Qualificare se stesso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Giudei ed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fondazione </a:t>
            </a:r>
            <a:r>
              <a:rPr sz="1200" dirty="0">
                <a:latin typeface="Times New Roman"/>
                <a:cs typeface="Times New Roman"/>
              </a:rPr>
              <a:t>di un nuovo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55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(1990.9) 185:2.14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regolarmente giudicato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legalmente </a:t>
            </a:r>
            <a:r>
              <a:rPr sz="1200" dirty="0">
                <a:latin typeface="Times New Roman"/>
                <a:cs typeface="Times New Roman"/>
              </a:rPr>
              <a:t>riconosciuto colpevole di alcuna di queste </a:t>
            </a:r>
            <a:r>
              <a:rPr sz="1200" spc="-5" dirty="0">
                <a:latin typeface="Times New Roman"/>
                <a:cs typeface="Times New Roman"/>
              </a:rPr>
              <a:t>accuse. 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ascoltato queste accuse quando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formulate </a:t>
            </a:r>
            <a:r>
              <a:rPr sz="1200" dirty="0">
                <a:latin typeface="Times New Roman"/>
                <a:cs typeface="Times New Roman"/>
              </a:rPr>
              <a:t>per la prima </a:t>
            </a:r>
            <a:r>
              <a:rPr sz="1200" spc="-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ma Pilato lo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portare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pretorio, </a:t>
            </a:r>
            <a:r>
              <a:rPr sz="1200" spc="1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 trovava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custodia delle guardie, ed </a:t>
            </a:r>
            <a:r>
              <a:rPr sz="1200" dirty="0">
                <a:latin typeface="Times New Roman"/>
                <a:cs typeface="Times New Roman"/>
              </a:rPr>
              <a:t>insisté che </a:t>
            </a:r>
            <a:r>
              <a:rPr sz="1200" spc="-5" dirty="0">
                <a:latin typeface="Times New Roman"/>
                <a:cs typeface="Times New Roman"/>
              </a:rPr>
              <a:t>queste accuse fossero </a:t>
            </a:r>
            <a:r>
              <a:rPr sz="1200" dirty="0">
                <a:latin typeface="Times New Roman"/>
                <a:cs typeface="Times New Roman"/>
              </a:rPr>
              <a:t>ripetute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6395" algn="just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(1990.10) 185:2.15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queste accuse, </a:t>
            </a:r>
            <a:r>
              <a:rPr sz="1200" dirty="0">
                <a:latin typeface="Times New Roman"/>
                <a:cs typeface="Times New Roman"/>
              </a:rPr>
              <a:t>sapeva 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ascoltato su questi argomenti davanti al tribunale  ebreo,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sapevano Giovanni Zebedeo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accusatori,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replicò alle </a:t>
            </a:r>
            <a:r>
              <a:rPr sz="1200" dirty="0">
                <a:latin typeface="Times New Roman"/>
                <a:cs typeface="Times New Roman"/>
              </a:rPr>
              <a:t>loro false accuse.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pregò </a:t>
            </a:r>
            <a:r>
              <a:rPr sz="1200" dirty="0">
                <a:latin typeface="Times New Roman"/>
                <a:cs typeface="Times New Roman"/>
              </a:rPr>
              <a:t>di rispondere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accusatori, egli </a:t>
            </a:r>
            <a:r>
              <a:rPr sz="1200" dirty="0">
                <a:latin typeface="Times New Roman"/>
                <a:cs typeface="Times New Roman"/>
              </a:rPr>
              <a:t>non aprì </a:t>
            </a:r>
            <a:r>
              <a:rPr sz="1200" spc="-5" dirty="0">
                <a:latin typeface="Times New Roman"/>
                <a:cs typeface="Times New Roman"/>
              </a:rPr>
              <a:t>bocca. Pilato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stupito </a:t>
            </a:r>
            <a:r>
              <a:rPr sz="1200" spc="-5" dirty="0">
                <a:latin typeface="Times New Roman"/>
                <a:cs typeface="Times New Roman"/>
              </a:rPr>
              <a:t>dall’ingiustizia dell’intero procedimento </a:t>
            </a:r>
            <a:r>
              <a:rPr sz="1200" dirty="0">
                <a:latin typeface="Times New Roman"/>
                <a:cs typeface="Times New Roman"/>
              </a:rPr>
              <a:t>e così  </a:t>
            </a:r>
            <a:r>
              <a:rPr sz="1200" spc="-5" dirty="0">
                <a:latin typeface="Times New Roman"/>
                <a:cs typeface="Times New Roman"/>
              </a:rPr>
              <a:t>impressionato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silenzio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serena condotta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prigioniero </a:t>
            </a:r>
            <a:r>
              <a:rPr sz="1200" dirty="0">
                <a:latin typeface="Times New Roman"/>
                <a:cs typeface="Times New Roman"/>
              </a:rPr>
              <a:t>dentro </a:t>
            </a:r>
            <a:r>
              <a:rPr sz="1200" spc="-5" dirty="0">
                <a:latin typeface="Times New Roman"/>
                <a:cs typeface="Times New Roman"/>
              </a:rPr>
              <a:t>all’aula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d’interrogarlo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privato.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(1990.11) 185:2.16 </a:t>
            </a:r>
            <a:r>
              <a:rPr sz="1200" spc="-5" dirty="0">
                <a:latin typeface="Times New Roman"/>
                <a:cs typeface="Times New Roman"/>
              </a:rPr>
              <a:t>Pilato aveva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confusa, </a:t>
            </a:r>
            <a:r>
              <a:rPr sz="1200" dirty="0">
                <a:latin typeface="Times New Roman"/>
                <a:cs typeface="Times New Roman"/>
              </a:rPr>
              <a:t>in cuor </a:t>
            </a:r>
            <a:r>
              <a:rPr sz="1200" spc="-5" dirty="0">
                <a:latin typeface="Times New Roman"/>
                <a:cs typeface="Times New Roman"/>
              </a:rPr>
              <a:t>suo era </a:t>
            </a:r>
            <a:r>
              <a:rPr sz="1200" dirty="0">
                <a:latin typeface="Times New Roman"/>
                <a:cs typeface="Times New Roman"/>
              </a:rPr>
              <a:t>timoroso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fortemente </a:t>
            </a:r>
            <a:r>
              <a:rPr sz="1200" dirty="0">
                <a:latin typeface="Times New Roman"/>
                <a:cs typeface="Times New Roman"/>
              </a:rPr>
              <a:t>scosso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dallo spettacolo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stava là </a:t>
            </a:r>
            <a:r>
              <a:rPr sz="1200" spc="-5" dirty="0">
                <a:latin typeface="Times New Roman"/>
                <a:cs typeface="Times New Roman"/>
              </a:rPr>
              <a:t>maestosamente davanti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accusatori assetati </a:t>
            </a:r>
            <a:r>
              <a:rPr sz="1200" dirty="0">
                <a:latin typeface="Times New Roman"/>
                <a:cs typeface="Times New Roman"/>
              </a:rPr>
              <a:t>di sangue, </a:t>
            </a:r>
            <a:r>
              <a:rPr sz="1200" spc="-5" dirty="0">
                <a:latin typeface="Times New Roman"/>
                <a:cs typeface="Times New Roman"/>
              </a:rPr>
              <a:t>guardandoli </a:t>
            </a:r>
            <a:r>
              <a:rPr sz="1200" dirty="0">
                <a:latin typeface="Times New Roman"/>
                <a:cs typeface="Times New Roman"/>
              </a:rPr>
              <a:t>non in silenzioso </a:t>
            </a:r>
            <a:r>
              <a:rPr sz="1200" spc="-5" dirty="0">
                <a:latin typeface="Times New Roman"/>
                <a:cs typeface="Times New Roman"/>
              </a:rPr>
              <a:t>disprezzo, ma con  un’espressione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pietà e di </a:t>
            </a:r>
            <a:r>
              <a:rPr sz="1200" spc="-5" dirty="0">
                <a:latin typeface="Times New Roman"/>
                <a:cs typeface="Times New Roman"/>
              </a:rPr>
              <a:t>addolorato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L’interrogatorio privato di Pilato</a:t>
            </a:r>
            <a:endParaRPr sz="1600">
              <a:latin typeface="Times New Roman"/>
              <a:cs typeface="Times New Roman"/>
            </a:endParaRPr>
          </a:p>
          <a:p>
            <a:pPr marL="76200" marR="1758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(1991.1) 185:3.1 </a:t>
            </a:r>
            <a:r>
              <a:rPr sz="1200" spc="-5" dirty="0">
                <a:latin typeface="Times New Roman"/>
                <a:cs typeface="Times New Roman"/>
              </a:rPr>
              <a:t>Pilato condusse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Zebedeo </a:t>
            </a:r>
            <a:r>
              <a:rPr sz="1200" dirty="0">
                <a:latin typeface="Times New Roman"/>
                <a:cs typeface="Times New Roman"/>
              </a:rPr>
              <a:t>in una stanza </a:t>
            </a:r>
            <a:r>
              <a:rPr sz="1200" spc="-5" dirty="0">
                <a:latin typeface="Times New Roman"/>
                <a:cs typeface="Times New Roman"/>
              </a:rPr>
              <a:t>privata, lasciando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nella sala, ed </a:t>
            </a:r>
            <a:r>
              <a:rPr sz="1200" dirty="0">
                <a:latin typeface="Times New Roman"/>
                <a:cs typeface="Times New Roman"/>
              </a:rPr>
              <a:t>invitato il  </a:t>
            </a:r>
            <a:r>
              <a:rPr sz="1200" spc="-5" dirty="0">
                <a:latin typeface="Times New Roman"/>
                <a:cs typeface="Times New Roman"/>
              </a:rPr>
              <a:t>prigioniero </a:t>
            </a:r>
            <a:r>
              <a:rPr sz="1200" dirty="0">
                <a:latin typeface="Times New Roman"/>
                <a:cs typeface="Times New Roman"/>
              </a:rPr>
              <a:t>a sedersi, </a:t>
            </a:r>
            <a:r>
              <a:rPr sz="1200" spc="-5" dirty="0">
                <a:latin typeface="Times New Roman"/>
                <a:cs typeface="Times New Roman"/>
              </a:rPr>
              <a:t>gli si sedette accanto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domande.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cominciò il </a:t>
            </a:r>
            <a:r>
              <a:rPr sz="1200" spc="-5" dirty="0">
                <a:latin typeface="Times New Roman"/>
                <a:cs typeface="Times New Roman"/>
              </a:rPr>
              <a:t>suo colloquio con Gesù </a:t>
            </a:r>
            <a:r>
              <a:rPr sz="1200" dirty="0">
                <a:latin typeface="Times New Roman"/>
                <a:cs typeface="Times New Roman"/>
              </a:rPr>
              <a:t>assicurandolo 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non credeva </a:t>
            </a:r>
            <a:r>
              <a:rPr sz="1200" spc="-5" dirty="0">
                <a:latin typeface="Times New Roman"/>
                <a:cs typeface="Times New Roman"/>
              </a:rPr>
              <a:t>alla prima accusa contro </a:t>
            </a:r>
            <a:r>
              <a:rPr sz="1200" dirty="0">
                <a:latin typeface="Times New Roman"/>
                <a:cs typeface="Times New Roman"/>
              </a:rPr>
              <a:t>di lui, cioè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un pervertitore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nazione </a:t>
            </a:r>
            <a:r>
              <a:rPr sz="1200" dirty="0">
                <a:latin typeface="Times New Roman"/>
                <a:cs typeface="Times New Roman"/>
              </a:rPr>
              <a:t>e che incitasse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ribellione.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1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52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gli chiese: “Hai mai insegnato che si doveva rifiutare </a:t>
            </a:r>
            <a:r>
              <a:rPr sz="1200" dirty="0">
                <a:latin typeface="Times New Roman"/>
                <a:cs typeface="Times New Roman"/>
              </a:rPr>
              <a:t>il tributo a Cesare?” </a:t>
            </a:r>
            <a:r>
              <a:rPr sz="1200" spc="-5" dirty="0">
                <a:latin typeface="Times New Roman"/>
                <a:cs typeface="Times New Roman"/>
              </a:rPr>
              <a:t>Gesù, indicando Giovanni, disse: “Chiedi </a:t>
            </a:r>
            <a:r>
              <a:rPr sz="1200" dirty="0">
                <a:latin typeface="Times New Roman"/>
                <a:cs typeface="Times New Roman"/>
              </a:rPr>
              <a:t>a lui o a 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altra persona che ha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insegnamento.” Allora Pilato interrogò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faccenda del </a:t>
            </a:r>
            <a:r>
              <a:rPr sz="1200" dirty="0">
                <a:latin typeface="Times New Roman"/>
                <a:cs typeface="Times New Roman"/>
              </a:rPr>
              <a:t>tributo,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Giovanni testimoniò sull’insegnamento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spiegò che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pagavano </a:t>
            </a:r>
            <a:r>
              <a:rPr sz="1200" dirty="0">
                <a:latin typeface="Times New Roman"/>
                <a:cs typeface="Times New Roman"/>
              </a:rPr>
              <a:t>le imposte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  Tempio. Dopo che Pilato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interrogato Giovanni, disse: “Non dire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con te.” 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non rivelò </a:t>
            </a:r>
            <a:r>
              <a:rPr sz="1200" spc="-5" dirty="0">
                <a:latin typeface="Times New Roman"/>
                <a:cs typeface="Times New Roman"/>
              </a:rPr>
              <a:t>mai  questo </a:t>
            </a:r>
            <a:r>
              <a:rPr sz="1200" dirty="0">
                <a:latin typeface="Times New Roman"/>
                <a:cs typeface="Times New Roman"/>
              </a:rPr>
              <a:t>episodio.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(1991.2) 185:3.2 </a:t>
            </a:r>
            <a:r>
              <a:rPr sz="1200" spc="-5" dirty="0">
                <a:latin typeface="Times New Roman"/>
                <a:cs typeface="Times New Roman"/>
              </a:rPr>
              <a:t>Pilato si volse </a:t>
            </a:r>
            <a:r>
              <a:rPr sz="1200" dirty="0">
                <a:latin typeface="Times New Roman"/>
                <a:cs typeface="Times New Roman"/>
              </a:rPr>
              <a:t>poi per </a:t>
            </a:r>
            <a:r>
              <a:rPr sz="1200" spc="-5" dirty="0">
                <a:latin typeface="Times New Roman"/>
                <a:cs typeface="Times New Roman"/>
              </a:rPr>
              <a:t>interrogare ancora Gesù,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accusa </a:t>
            </a:r>
            <a:r>
              <a:rPr sz="1200" dirty="0">
                <a:latin typeface="Times New Roman"/>
                <a:cs typeface="Times New Roman"/>
              </a:rPr>
              <a:t>contro di </a:t>
            </a:r>
            <a:r>
              <a:rPr sz="1200" spc="-5" dirty="0">
                <a:latin typeface="Times New Roman"/>
                <a:cs typeface="Times New Roman"/>
              </a:rPr>
              <a:t>te, sei </a:t>
            </a:r>
            <a:r>
              <a:rPr sz="1200" dirty="0">
                <a:latin typeface="Times New Roman"/>
                <a:cs typeface="Times New Roman"/>
              </a:rPr>
              <a:t>tu il re </a:t>
            </a:r>
            <a:r>
              <a:rPr sz="1200" spc="-5" dirty="0">
                <a:latin typeface="Times New Roman"/>
                <a:cs typeface="Times New Roman"/>
              </a:rPr>
              <a:t>dei  Giudei?” Poiché c’era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di Pilato un tono di domanda </a:t>
            </a:r>
            <a:r>
              <a:rPr sz="1200" spc="-5" dirty="0">
                <a:latin typeface="Times New Roman"/>
                <a:cs typeface="Times New Roman"/>
              </a:rPr>
              <a:t>assolutamente sincero, Gesù sorrise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procuratore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“Pilato,  </a:t>
            </a:r>
            <a:r>
              <a:rPr sz="1200" spc="-5" dirty="0">
                <a:latin typeface="Times New Roman"/>
                <a:cs typeface="Times New Roman"/>
              </a:rPr>
              <a:t>chiedi questo </a:t>
            </a:r>
            <a:r>
              <a:rPr sz="1200" dirty="0">
                <a:latin typeface="Times New Roman"/>
                <a:cs typeface="Times New Roman"/>
              </a:rPr>
              <a:t>da te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fai </a:t>
            </a:r>
            <a:r>
              <a:rPr sz="1200" dirty="0">
                <a:latin typeface="Times New Roman"/>
                <a:cs typeface="Times New Roman"/>
              </a:rPr>
              <a:t>questa domanda per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accusatori?” </a:t>
            </a:r>
            <a:r>
              <a:rPr sz="1200" spc="-5" dirty="0">
                <a:latin typeface="Times New Roman"/>
                <a:cs typeface="Times New Roman"/>
              </a:rPr>
              <a:t>Al che, con </a:t>
            </a:r>
            <a:r>
              <a:rPr sz="1200" dirty="0">
                <a:latin typeface="Times New Roman"/>
                <a:cs typeface="Times New Roman"/>
              </a:rPr>
              <a:t>tono di parziale </a:t>
            </a:r>
            <a:r>
              <a:rPr sz="1200" spc="-5" dirty="0">
                <a:latin typeface="Times New Roman"/>
                <a:cs typeface="Times New Roman"/>
              </a:rPr>
              <a:t>indignazione,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governatore rispose: </a:t>
            </a:r>
            <a:r>
              <a:rPr sz="1200" dirty="0">
                <a:latin typeface="Times New Roman"/>
                <a:cs typeface="Times New Roman"/>
              </a:rPr>
              <a:t>“Sono io un </a:t>
            </a:r>
            <a:r>
              <a:rPr sz="1200" spc="-5" dirty="0">
                <a:latin typeface="Times New Roman"/>
                <a:cs typeface="Times New Roman"/>
              </a:rPr>
              <a:t>Ebreo?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popolo e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ti hanno </a:t>
            </a:r>
            <a:r>
              <a:rPr sz="1200" spc="-5" dirty="0">
                <a:latin typeface="Times New Roman"/>
                <a:cs typeface="Times New Roman"/>
              </a:rPr>
              <a:t>consegnato </a:t>
            </a:r>
            <a:r>
              <a:rPr sz="1200" dirty="0">
                <a:latin typeface="Times New Roman"/>
                <a:cs typeface="Times New Roman"/>
              </a:rPr>
              <a:t>a me e mi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chiesto di  </a:t>
            </a:r>
            <a:r>
              <a:rPr sz="1200" spc="-5" dirty="0">
                <a:latin typeface="Times New Roman"/>
                <a:cs typeface="Times New Roman"/>
              </a:rPr>
              <a:t>condannarti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contesto la </a:t>
            </a:r>
            <a:r>
              <a:rPr sz="1200" spc="-5" dirty="0">
                <a:latin typeface="Times New Roman"/>
                <a:cs typeface="Times New Roman"/>
              </a:rPr>
              <a:t>validità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accuse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sto </a:t>
            </a:r>
            <a:r>
              <a:rPr sz="1200" dirty="0">
                <a:latin typeface="Times New Roman"/>
                <a:cs typeface="Times New Roman"/>
              </a:rPr>
              <a:t>solo tentando 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per me stesso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spc="5" dirty="0">
                <a:latin typeface="Times New Roman"/>
                <a:cs typeface="Times New Roman"/>
              </a:rPr>
              <a:t>fatto. </a:t>
            </a:r>
            <a:r>
              <a:rPr sz="1200" dirty="0">
                <a:latin typeface="Times New Roman"/>
                <a:cs typeface="Times New Roman"/>
              </a:rPr>
              <a:t>Dimmi, 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dei </a:t>
            </a:r>
            <a:r>
              <a:rPr sz="1200" dirty="0">
                <a:latin typeface="Times New Roman"/>
                <a:cs typeface="Times New Roman"/>
              </a:rPr>
              <a:t>Giudei </a:t>
            </a:r>
            <a:r>
              <a:rPr sz="1200" spc="-5" dirty="0">
                <a:latin typeface="Times New Roman"/>
                <a:cs typeface="Times New Roman"/>
              </a:rPr>
              <a:t>ed hai </a:t>
            </a:r>
            <a:r>
              <a:rPr sz="1200" dirty="0">
                <a:latin typeface="Times New Roman"/>
                <a:cs typeface="Times New Roman"/>
              </a:rPr>
              <a:t>cercato di </a:t>
            </a:r>
            <a:r>
              <a:rPr sz="1200" spc="-5" dirty="0">
                <a:latin typeface="Times New Roman"/>
                <a:cs typeface="Times New Roman"/>
              </a:rPr>
              <a:t>fondare </a:t>
            </a:r>
            <a:r>
              <a:rPr sz="1200" dirty="0">
                <a:latin typeface="Times New Roman"/>
                <a:cs typeface="Times New Roman"/>
              </a:rPr>
              <a:t>un nuovo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41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(1991.3) 185:3.3 </a:t>
            </a:r>
            <a:r>
              <a:rPr sz="1200" spc="-5" dirty="0">
                <a:latin typeface="Times New Roman"/>
                <a:cs typeface="Times New Roman"/>
              </a:rPr>
              <a:t>Allora Gesù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Pilato: “Non percepisci che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 questo </a:t>
            </a:r>
            <a:r>
              <a:rPr sz="1200" spc="-5" dirty="0">
                <a:latin typeface="Times New Roman"/>
                <a:cs typeface="Times New Roman"/>
              </a:rPr>
              <a:t>mondo? Se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fosse di </a:t>
            </a:r>
            <a:r>
              <a:rPr sz="1200" spc="-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discepoli si sarebbero </a:t>
            </a:r>
            <a:r>
              <a:rPr sz="1200" dirty="0">
                <a:latin typeface="Times New Roman"/>
                <a:cs typeface="Times New Roman"/>
              </a:rPr>
              <a:t>battuti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fossi consegnato </a:t>
            </a:r>
            <a:r>
              <a:rPr sz="1200" dirty="0">
                <a:latin typeface="Times New Roman"/>
                <a:cs typeface="Times New Roman"/>
              </a:rPr>
              <a:t>nelle mani degli </a:t>
            </a:r>
            <a:r>
              <a:rPr sz="1200" spc="-5" dirty="0">
                <a:latin typeface="Times New Roman"/>
                <a:cs typeface="Times New Roman"/>
              </a:rPr>
              <a:t>Ebrei.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presenza qui 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te 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ceppi è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che il 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un dominio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la fraternità stessa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che, grazie alla 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all’amore, </a:t>
            </a:r>
            <a:r>
              <a:rPr sz="1200" dirty="0">
                <a:latin typeface="Times New Roman"/>
                <a:cs typeface="Times New Roman"/>
              </a:rPr>
              <a:t>sono divenuti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salvezza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Gentili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per gli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92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(1991.4) 185:3.4 </a:t>
            </a:r>
            <a:r>
              <a:rPr sz="1200" spc="-5" dirty="0">
                <a:latin typeface="Times New Roman"/>
                <a:cs typeface="Times New Roman"/>
              </a:rPr>
              <a:t>“Allora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re dopotutto?” disse </a:t>
            </a:r>
            <a:r>
              <a:rPr sz="1200" spc="-5" dirty="0">
                <a:latin typeface="Times New Roman"/>
                <a:cs typeface="Times New Roman"/>
              </a:rPr>
              <a:t>Pilato.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“Sì,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re di questo </a:t>
            </a:r>
            <a:r>
              <a:rPr sz="1200" spc="-5" dirty="0">
                <a:latin typeface="Times New Roman"/>
                <a:cs typeface="Times New Roman"/>
              </a:rPr>
              <a:t>genere, </a:t>
            </a:r>
            <a:r>
              <a:rPr sz="1200" dirty="0">
                <a:latin typeface="Times New Roman"/>
                <a:cs typeface="Times New Roman"/>
              </a:rPr>
              <a:t>e il 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per fede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nei cieli. 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proposito io sono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proprio per rivelare </a:t>
            </a:r>
            <a:r>
              <a:rPr sz="1200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testimoniare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di </a:t>
            </a:r>
            <a:r>
              <a:rPr sz="1200" dirty="0">
                <a:latin typeface="Times New Roman"/>
                <a:cs typeface="Times New Roman"/>
              </a:rPr>
              <a:t>Dio.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ora ti </a:t>
            </a:r>
            <a:r>
              <a:rPr sz="1200" spc="-5" dirty="0">
                <a:latin typeface="Times New Roman"/>
                <a:cs typeface="Times New Roman"/>
              </a:rPr>
              <a:t>dichiaro che chiunque ama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sente </a:t>
            </a:r>
            <a:r>
              <a:rPr sz="1200" dirty="0">
                <a:latin typeface="Times New Roman"/>
                <a:cs typeface="Times New Roman"/>
              </a:rPr>
              <a:t>la mia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voce.”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(1991.5) 185:3.5 </a:t>
            </a:r>
            <a:r>
              <a:rPr sz="1200" spc="-5" dirty="0">
                <a:latin typeface="Times New Roman"/>
                <a:cs typeface="Times New Roman"/>
              </a:rPr>
              <a:t>Allora Pilato disse,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ironicamente </a:t>
            </a:r>
            <a:r>
              <a:rPr sz="1200" dirty="0">
                <a:latin typeface="Times New Roman"/>
                <a:cs typeface="Times New Roman"/>
              </a:rPr>
              <a:t>e metà </a:t>
            </a:r>
            <a:r>
              <a:rPr sz="1200" spc="-5" dirty="0">
                <a:latin typeface="Times New Roman"/>
                <a:cs typeface="Times New Roman"/>
              </a:rPr>
              <a:t>sinceramente: </a:t>
            </a:r>
            <a:r>
              <a:rPr sz="1200" dirty="0">
                <a:latin typeface="Times New Roman"/>
                <a:cs typeface="Times New Roman"/>
              </a:rPr>
              <a:t>“Verità, </a:t>
            </a:r>
            <a:r>
              <a:rPr sz="1200" spc="-5" dirty="0">
                <a:latin typeface="Times New Roman"/>
                <a:cs typeface="Times New Roman"/>
              </a:rPr>
              <a:t>che cos’è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conosce?”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1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2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(1991.6) 185:3.6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del suo regno spirituale,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era certo che il </a:t>
            </a:r>
            <a:r>
              <a:rPr sz="1200" spc="-5" dirty="0">
                <a:latin typeface="Times New Roman"/>
                <a:cs typeface="Times New Roman"/>
              </a:rPr>
              <a:t>prigioniero non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che meritasse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 marR="2520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convincere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mite e </a:t>
            </a:r>
            <a:r>
              <a:rPr sz="1200" spc="-5" dirty="0">
                <a:latin typeface="Times New Roman"/>
                <a:cs typeface="Times New Roman"/>
              </a:rPr>
              <a:t>stanco,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maestoso ed onesto,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turbolento </a:t>
            </a:r>
            <a:r>
              <a:rPr sz="1200" dirty="0">
                <a:latin typeface="Times New Roman"/>
                <a:cs typeface="Times New Roman"/>
              </a:rPr>
              <a:t>e pericoloso  </a:t>
            </a:r>
            <a:r>
              <a:rPr sz="1200" spc="-5" dirty="0">
                <a:latin typeface="Times New Roman"/>
                <a:cs typeface="Times New Roman"/>
              </a:rPr>
              <a:t>rivoluzionario </a:t>
            </a:r>
            <a:r>
              <a:rPr sz="1200" dirty="0">
                <a:latin typeface="Times New Roman"/>
                <a:cs typeface="Times New Roman"/>
              </a:rPr>
              <a:t>che aspirava a stabilirsi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temporale d’Israele. Pilato pensò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compreso </a:t>
            </a:r>
            <a:r>
              <a:rPr sz="1200" dirty="0">
                <a:latin typeface="Times New Roman"/>
                <a:cs typeface="Times New Roman"/>
              </a:rPr>
              <a:t>qualcosa di ciò che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  <a:p>
            <a:pPr marL="76200" marR="1714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intendeva </a:t>
            </a:r>
            <a:r>
              <a:rPr sz="1200" dirty="0">
                <a:latin typeface="Times New Roman"/>
                <a:cs typeface="Times New Roman"/>
              </a:rPr>
              <a:t>dire quando </a:t>
            </a:r>
            <a:r>
              <a:rPr sz="1200" spc="-5" dirty="0">
                <a:latin typeface="Times New Roman"/>
                <a:cs typeface="Times New Roman"/>
              </a:rPr>
              <a:t>qualificò se stesso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re, </a:t>
            </a:r>
            <a:r>
              <a:rPr sz="1200" dirty="0">
                <a:latin typeface="Times New Roman"/>
                <a:cs typeface="Times New Roman"/>
              </a:rPr>
              <a:t>perché conosceva </a:t>
            </a:r>
            <a:r>
              <a:rPr sz="1200" spc="-5" dirty="0">
                <a:latin typeface="Times New Roman"/>
                <a:cs typeface="Times New Roman"/>
              </a:rPr>
              <a:t>gli insegnamenti degli Stoici,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proclamavano che </a:t>
            </a:r>
            <a:r>
              <a:rPr sz="1200" spc="5" dirty="0">
                <a:latin typeface="Times New Roman"/>
                <a:cs typeface="Times New Roman"/>
              </a:rPr>
              <a:t>“l’uomo 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re”. Pilato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convinto che,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di essere un pericoloso </a:t>
            </a:r>
            <a:r>
              <a:rPr sz="1200" spc="-5" dirty="0">
                <a:latin typeface="Times New Roman"/>
                <a:cs typeface="Times New Roman"/>
              </a:rPr>
              <a:t>fautore </a:t>
            </a:r>
            <a:r>
              <a:rPr sz="1200" dirty="0">
                <a:latin typeface="Times New Roman"/>
                <a:cs typeface="Times New Roman"/>
              </a:rPr>
              <a:t>di sedizione,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era né più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né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visionario </a:t>
            </a:r>
            <a:r>
              <a:rPr sz="1200" dirty="0">
                <a:latin typeface="Times New Roman"/>
                <a:cs typeface="Times New Roman"/>
              </a:rPr>
              <a:t>inoffensivo, un </a:t>
            </a:r>
            <a:r>
              <a:rPr sz="1200" spc="-5" dirty="0">
                <a:latin typeface="Times New Roman"/>
                <a:cs typeface="Times New Roman"/>
              </a:rPr>
              <a:t>fanatico</a:t>
            </a:r>
            <a:r>
              <a:rPr sz="1200" dirty="0">
                <a:latin typeface="Times New Roman"/>
                <a:cs typeface="Times New Roman"/>
              </a:rPr>
              <a:t> innocente.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(1991.7) 185:3.7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interrogato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Pilato ritornò </a:t>
            </a:r>
            <a:r>
              <a:rPr sz="1200" spc="-5" dirty="0">
                <a:latin typeface="Times New Roman"/>
                <a:cs typeface="Times New Roman"/>
              </a:rPr>
              <a:t>dai capi </a:t>
            </a:r>
            <a:r>
              <a:rPr sz="1200" dirty="0">
                <a:latin typeface="Times New Roman"/>
                <a:cs typeface="Times New Roman"/>
              </a:rPr>
              <a:t>dei sacerdoti e </a:t>
            </a:r>
            <a:r>
              <a:rPr sz="1200" spc="-5" dirty="0">
                <a:latin typeface="Times New Roman"/>
                <a:cs typeface="Times New Roman"/>
              </a:rPr>
              <a:t>dagli accusatori </a:t>
            </a:r>
            <a:r>
              <a:rPr sz="1200" dirty="0">
                <a:latin typeface="Times New Roman"/>
                <a:cs typeface="Times New Roman"/>
              </a:rPr>
              <a:t>di Gesù e </a:t>
            </a:r>
            <a:r>
              <a:rPr sz="1200" spc="-5" dirty="0">
                <a:latin typeface="Times New Roman"/>
                <a:cs typeface="Times New Roman"/>
              </a:rPr>
              <a:t>disse: “Ho interrogato  quest’uomo </a:t>
            </a:r>
            <a:r>
              <a:rPr sz="1200" dirty="0">
                <a:latin typeface="Times New Roman"/>
                <a:cs typeface="Times New Roman"/>
              </a:rPr>
              <a:t>e non trovo </a:t>
            </a:r>
            <a:r>
              <a:rPr sz="1200" spc="-5" dirty="0">
                <a:latin typeface="Times New Roman"/>
                <a:cs typeface="Times New Roman"/>
              </a:rPr>
              <a:t>nessuna colpa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penso che sia </a:t>
            </a:r>
            <a:r>
              <a:rPr sz="1200" dirty="0">
                <a:latin typeface="Times New Roman"/>
                <a:cs typeface="Times New Roman"/>
              </a:rPr>
              <a:t>colpevole </a:t>
            </a:r>
            <a:r>
              <a:rPr sz="1200" spc="-5" dirty="0">
                <a:latin typeface="Times New Roman"/>
                <a:cs typeface="Times New Roman"/>
              </a:rPr>
              <a:t>delle accuse </a:t>
            </a:r>
            <a:r>
              <a:rPr sz="1200" dirty="0">
                <a:latin typeface="Times New Roman"/>
                <a:cs typeface="Times New Roman"/>
              </a:rPr>
              <a:t>che avete </a:t>
            </a:r>
            <a:r>
              <a:rPr sz="1200" spc="-5" dirty="0">
                <a:latin typeface="Times New Roman"/>
                <a:cs typeface="Times New Roman"/>
              </a:rPr>
              <a:t>formulato contro </a:t>
            </a:r>
            <a:r>
              <a:rPr sz="1200" dirty="0">
                <a:latin typeface="Times New Roman"/>
                <a:cs typeface="Times New Roman"/>
              </a:rPr>
              <a:t>di lui; </a:t>
            </a:r>
            <a:r>
              <a:rPr sz="1200" spc="5" dirty="0">
                <a:latin typeface="Times New Roman"/>
                <a:cs typeface="Times New Roman"/>
              </a:rPr>
              <a:t>penso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liberato.”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gli Ebrei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ciò, furono colti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grande furore, al </a:t>
            </a:r>
            <a:r>
              <a:rPr sz="1200" spc="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gridare sfrenatamente che  Gesù doveva </a:t>
            </a:r>
            <a:r>
              <a:rPr sz="1200" dirty="0">
                <a:latin typeface="Times New Roman"/>
                <a:cs typeface="Times New Roman"/>
              </a:rPr>
              <a:t>morire; e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Sinedristi </a:t>
            </a:r>
            <a:r>
              <a:rPr sz="1200" spc="-5" dirty="0">
                <a:latin typeface="Times New Roman"/>
                <a:cs typeface="Times New Roman"/>
              </a:rPr>
              <a:t>salì audacemente accanto </a:t>
            </a:r>
            <a:r>
              <a:rPr sz="1200" dirty="0">
                <a:latin typeface="Times New Roman"/>
                <a:cs typeface="Times New Roman"/>
              </a:rPr>
              <a:t>a Pilato </a:t>
            </a:r>
            <a:r>
              <a:rPr sz="1200" spc="-5" dirty="0">
                <a:latin typeface="Times New Roman"/>
                <a:cs typeface="Times New Roman"/>
              </a:rPr>
              <a:t>dicendo: “Quest’uomo agita </a:t>
            </a:r>
            <a:r>
              <a:rPr sz="1200" dirty="0">
                <a:latin typeface="Times New Roman"/>
                <a:cs typeface="Times New Roman"/>
              </a:rPr>
              <a:t>il popolo, a </a:t>
            </a:r>
            <a:r>
              <a:rPr sz="1200" spc="-5" dirty="0">
                <a:latin typeface="Times New Roman"/>
                <a:cs typeface="Times New Roman"/>
              </a:rPr>
              <a:t>cominciare  dalla Galilea </a:t>
            </a:r>
            <a:r>
              <a:rPr sz="1200" dirty="0">
                <a:latin typeface="Times New Roman"/>
                <a:cs typeface="Times New Roman"/>
              </a:rPr>
              <a:t>e continuando in tutta la </a:t>
            </a:r>
            <a:r>
              <a:rPr sz="1200" spc="-5" dirty="0">
                <a:latin typeface="Times New Roman"/>
                <a:cs typeface="Times New Roman"/>
              </a:rPr>
              <a:t>Giudea.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seminatore </a:t>
            </a:r>
            <a:r>
              <a:rPr sz="1200" dirty="0">
                <a:latin typeface="Times New Roman"/>
                <a:cs typeface="Times New Roman"/>
              </a:rPr>
              <a:t>di disordine e un </a:t>
            </a:r>
            <a:r>
              <a:rPr sz="1200" spc="-5" dirty="0">
                <a:latin typeface="Times New Roman"/>
                <a:cs typeface="Times New Roman"/>
              </a:rPr>
              <a:t>malfattore.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rimpiangerai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rimetterai  quest’uomo perverso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libertà.”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(1992.1) 185:3.8 </a:t>
            </a:r>
            <a:r>
              <a:rPr sz="1200" spc="-5" dirty="0">
                <a:latin typeface="Times New Roman"/>
                <a:cs typeface="Times New Roman"/>
              </a:rPr>
              <a:t>Pilato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difficoltà non sapendo </a:t>
            </a:r>
            <a:r>
              <a:rPr sz="1200" spc="-5" dirty="0">
                <a:latin typeface="Times New Roman"/>
                <a:cs typeface="Times New Roman"/>
              </a:rPr>
              <a:t>che cosa fare </a:t>
            </a:r>
            <a:r>
              <a:rPr sz="1200" dirty="0">
                <a:latin typeface="Times New Roman"/>
                <a:cs typeface="Times New Roman"/>
              </a:rPr>
              <a:t>di Gesù; </a:t>
            </a:r>
            <a:r>
              <a:rPr sz="1200" spc="-5" dirty="0">
                <a:latin typeface="Times New Roman"/>
                <a:cs typeface="Times New Roman"/>
              </a:rPr>
              <a:t>perciò, </a:t>
            </a:r>
            <a:r>
              <a:rPr sz="1200" dirty="0">
                <a:latin typeface="Times New Roman"/>
                <a:cs typeface="Times New Roman"/>
              </a:rPr>
              <a:t>quando li </a:t>
            </a:r>
            <a:r>
              <a:rPr sz="1200" spc="-5" dirty="0">
                <a:latin typeface="Times New Roman"/>
                <a:cs typeface="Times New Roman"/>
              </a:rPr>
              <a:t>sentì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aveva </a:t>
            </a:r>
            <a:r>
              <a:rPr sz="1200" dirty="0">
                <a:latin typeface="Times New Roman"/>
                <a:cs typeface="Times New Roman"/>
              </a:rPr>
              <a:t>cominciato la </a:t>
            </a:r>
            <a:r>
              <a:rPr sz="1200" spc="-5" dirty="0">
                <a:latin typeface="Times New Roman"/>
                <a:cs typeface="Times New Roman"/>
              </a:rPr>
              <a:t>sua  opera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pensò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alla </a:t>
            </a:r>
            <a:r>
              <a:rPr sz="1200" dirty="0">
                <a:latin typeface="Times New Roman"/>
                <a:cs typeface="Times New Roman"/>
              </a:rPr>
              <a:t>responsabilità di </a:t>
            </a:r>
            <a:r>
              <a:rPr sz="1200" spc="-5" dirty="0">
                <a:latin typeface="Times New Roman"/>
                <a:cs typeface="Times New Roman"/>
              </a:rPr>
              <a:t>decidere </a:t>
            </a:r>
            <a:r>
              <a:rPr sz="1200" dirty="0">
                <a:latin typeface="Times New Roman"/>
                <a:cs typeface="Times New Roman"/>
              </a:rPr>
              <a:t>il caso, o </a:t>
            </a:r>
            <a:r>
              <a:rPr sz="1200" spc="-5" dirty="0">
                <a:latin typeface="Times New Roman"/>
                <a:cs typeface="Times New Roman"/>
              </a:rPr>
              <a:t>quantomeno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guadagnare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per riflettere,  mandando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comparire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ad Erode,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per assistere alla Pasqua. Pilato </a:t>
            </a:r>
            <a:r>
              <a:rPr sz="1200" dirty="0">
                <a:latin typeface="Times New Roman"/>
                <a:cs typeface="Times New Roman"/>
              </a:rPr>
              <a:t>pensò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1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questo gesto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antidoto all’aspro </a:t>
            </a:r>
            <a:r>
              <a:rPr sz="1200" dirty="0">
                <a:latin typeface="Times New Roman"/>
                <a:cs typeface="Times New Roman"/>
              </a:rPr>
              <a:t>sentimento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esistito </a:t>
            </a:r>
            <a:r>
              <a:rPr sz="1200" dirty="0">
                <a:latin typeface="Times New Roman"/>
                <a:cs typeface="Times New Roman"/>
              </a:rPr>
              <a:t>per qualche tempo tra lui ed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a seguito di  </a:t>
            </a:r>
            <a:r>
              <a:rPr sz="1200" spc="-5" dirty="0">
                <a:latin typeface="Times New Roman"/>
                <a:cs typeface="Times New Roman"/>
              </a:rPr>
              <a:t>numerosi malintesi su </a:t>
            </a:r>
            <a:r>
              <a:rPr sz="1200" dirty="0">
                <a:latin typeface="Times New Roman"/>
                <a:cs typeface="Times New Roman"/>
              </a:rPr>
              <a:t>questioni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giurisdizione.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0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(1992.2) 185:3.9 </a:t>
            </a:r>
            <a:r>
              <a:rPr sz="1200" spc="-5" dirty="0">
                <a:latin typeface="Times New Roman"/>
                <a:cs typeface="Times New Roman"/>
              </a:rPr>
              <a:t>Pilato, chiamate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guardie, disse: “Quest’uomo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Galileo. </a:t>
            </a:r>
            <a:r>
              <a:rPr sz="1200" dirty="0">
                <a:latin typeface="Times New Roman"/>
                <a:cs typeface="Times New Roman"/>
              </a:rPr>
              <a:t>Conducetelo immediatamente da </a:t>
            </a:r>
            <a:r>
              <a:rPr sz="1200" spc="-5" dirty="0">
                <a:latin typeface="Times New Roman"/>
                <a:cs typeface="Times New Roman"/>
              </a:rPr>
              <a:t>Erode,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egli  l’avrà interrogato, </a:t>
            </a:r>
            <a:r>
              <a:rPr sz="1200" dirty="0">
                <a:latin typeface="Times New Roman"/>
                <a:cs typeface="Times New Roman"/>
              </a:rPr>
              <a:t>riferitemi le </a:t>
            </a:r>
            <a:r>
              <a:rPr sz="1200" spc="-5" dirty="0">
                <a:latin typeface="Times New Roman"/>
                <a:cs typeface="Times New Roman"/>
              </a:rPr>
              <a:t>sue conclusioni.”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condussero Gesù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Erode.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6259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Gesù davanti ad Erode</a:t>
            </a:r>
            <a:endParaRPr sz="1600">
              <a:latin typeface="Times New Roman"/>
              <a:cs typeface="Times New Roman"/>
            </a:endParaRPr>
          </a:p>
          <a:p>
            <a:pPr marL="63500" marR="132080">
              <a:lnSpc>
                <a:spcPct val="958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(1992.3) 185:4.1 </a:t>
            </a:r>
            <a:r>
              <a:rPr sz="1200" spc="-5" dirty="0">
                <a:latin typeface="Times New Roman"/>
                <a:cs typeface="Times New Roman"/>
              </a:rPr>
              <a:t>Quando Erode Antipa si fermava </a:t>
            </a:r>
            <a:r>
              <a:rPr sz="1200" dirty="0">
                <a:latin typeface="Times New Roman"/>
                <a:cs typeface="Times New Roman"/>
              </a:rPr>
              <a:t>a Gerusalemme, </a:t>
            </a:r>
            <a:r>
              <a:rPr sz="1200" spc="-5" dirty="0">
                <a:latin typeface="Times New Roman"/>
                <a:cs typeface="Times New Roman"/>
              </a:rPr>
              <a:t>abitava nell’antico </a:t>
            </a:r>
            <a:r>
              <a:rPr sz="1200" dirty="0">
                <a:latin typeface="Times New Roman"/>
                <a:cs typeface="Times New Roman"/>
              </a:rPr>
              <a:t>palazzo </a:t>
            </a:r>
            <a:r>
              <a:rPr sz="1200" spc="-5" dirty="0">
                <a:latin typeface="Times New Roman"/>
                <a:cs typeface="Times New Roman"/>
              </a:rPr>
              <a:t>maccabeo </a:t>
            </a:r>
            <a:r>
              <a:rPr sz="1200" dirty="0">
                <a:latin typeface="Times New Roman"/>
                <a:cs typeface="Times New Roman"/>
              </a:rPr>
              <a:t>di Erode il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questa casa dell’antico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ora condotto dalle guardie </a:t>
            </a:r>
            <a:r>
              <a:rPr sz="1200" dirty="0">
                <a:latin typeface="Times New Roman"/>
                <a:cs typeface="Times New Roman"/>
              </a:rPr>
              <a:t>del Tempio, e </a:t>
            </a:r>
            <a:r>
              <a:rPr sz="1200" spc="-5" dirty="0">
                <a:latin typeface="Times New Roman"/>
                <a:cs typeface="Times New Roman"/>
              </a:rPr>
              <a:t>fu seguito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accusatori </a:t>
            </a:r>
            <a:r>
              <a:rPr sz="1200" dirty="0">
                <a:latin typeface="Times New Roman"/>
                <a:cs typeface="Times New Roman"/>
              </a:rPr>
              <a:t>e da una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crescente. </a:t>
            </a:r>
            <a:r>
              <a:rPr sz="1200" dirty="0">
                <a:latin typeface="Times New Roman"/>
                <a:cs typeface="Times New Roman"/>
              </a:rPr>
              <a:t>Erode aveva 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era molto </a:t>
            </a:r>
            <a:r>
              <a:rPr sz="1200" spc="-5" dirty="0">
                <a:latin typeface="Times New Roman"/>
                <a:cs typeface="Times New Roman"/>
              </a:rPr>
              <a:t>curioso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conoscerlo.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lui questo venerdì </a:t>
            </a:r>
            <a:r>
              <a:rPr sz="1200" spc="-5" dirty="0">
                <a:latin typeface="Times New Roman"/>
                <a:cs typeface="Times New Roman"/>
              </a:rPr>
              <a:t>mattina,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perfido Idumeo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ricordò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istante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ragazzo di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che era  </a:t>
            </a:r>
            <a:r>
              <a:rPr sz="1200" spc="-5" dirty="0">
                <a:latin typeface="Times New Roman"/>
                <a:cs typeface="Times New Roman"/>
              </a:rPr>
              <a:t>comparso </a:t>
            </a:r>
            <a:r>
              <a:rPr sz="1200" dirty="0">
                <a:latin typeface="Times New Roman"/>
                <a:cs typeface="Times New Roman"/>
              </a:rPr>
              <a:t>davanti a lui a </a:t>
            </a:r>
            <a:r>
              <a:rPr sz="1200" spc="-5" dirty="0">
                <a:latin typeface="Times New Roman"/>
                <a:cs typeface="Times New Roman"/>
              </a:rPr>
              <a:t>Sefforis </a:t>
            </a:r>
            <a:r>
              <a:rPr sz="1200" dirty="0">
                <a:latin typeface="Times New Roman"/>
                <a:cs typeface="Times New Roman"/>
              </a:rPr>
              <a:t>chiedendo una giusta </a:t>
            </a:r>
            <a:r>
              <a:rPr sz="1200" spc="-5" dirty="0">
                <a:latin typeface="Times New Roman"/>
                <a:cs typeface="Times New Roman"/>
              </a:rPr>
              <a:t>decisione circa </a:t>
            </a:r>
            <a:r>
              <a:rPr sz="1200" dirty="0">
                <a:latin typeface="Times New Roman"/>
                <a:cs typeface="Times New Roman"/>
              </a:rPr>
              <a:t>il denaro </a:t>
            </a:r>
            <a:r>
              <a:rPr sz="1200" spc="-5" dirty="0">
                <a:latin typeface="Times New Roman"/>
                <a:cs typeface="Times New Roman"/>
              </a:rPr>
              <a:t>dovuto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padre,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rimasto </a:t>
            </a:r>
            <a:r>
              <a:rPr sz="1200" dirty="0">
                <a:latin typeface="Times New Roman"/>
                <a:cs typeface="Times New Roman"/>
              </a:rPr>
              <a:t>ucciso  </a:t>
            </a:r>
            <a:r>
              <a:rPr sz="1200" spc="-5" dirty="0">
                <a:latin typeface="Times New Roman"/>
                <a:cs typeface="Times New Roman"/>
              </a:rPr>
              <a:t>accidentalmente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lavorava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edifici </a:t>
            </a:r>
            <a:r>
              <a:rPr sz="1200" spc="-5" dirty="0">
                <a:latin typeface="Times New Roman"/>
                <a:cs typeface="Times New Roman"/>
              </a:rPr>
              <a:t>pubblici. Per quanto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sapeva Erode, </a:t>
            </a:r>
            <a:r>
              <a:rPr sz="1200" dirty="0">
                <a:latin typeface="Times New Roman"/>
                <a:cs typeface="Times New Roman"/>
              </a:rPr>
              <a:t>non aveva mai visto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sebbene  </a:t>
            </a:r>
            <a:r>
              <a:rPr sz="1200" spc="-5" dirty="0">
                <a:latin typeface="Times New Roman"/>
                <a:cs typeface="Times New Roman"/>
              </a:rPr>
              <a:t>avesse avuto </a:t>
            </a:r>
            <a:r>
              <a:rPr sz="1200" dirty="0">
                <a:latin typeface="Times New Roman"/>
                <a:cs typeface="Times New Roman"/>
              </a:rPr>
              <a:t>molte preoccupazioni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sua quando </a:t>
            </a:r>
            <a:r>
              <a:rPr sz="1200" spc="-5" dirty="0">
                <a:latin typeface="Times New Roman"/>
                <a:cs typeface="Times New Roman"/>
              </a:rPr>
              <a:t>l’attività del Maestro era stata concentrata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Galilea. Ora che egli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Giudei,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era desideroso di </a:t>
            </a:r>
            <a:r>
              <a:rPr sz="1200" spc="-5" dirty="0">
                <a:latin typeface="Times New Roman"/>
                <a:cs typeface="Times New Roman"/>
              </a:rPr>
              <a:t>vederlo, sentendosi sicuro contro qualsiasi </a:t>
            </a:r>
            <a:r>
              <a:rPr sz="1200" dirty="0">
                <a:latin typeface="Times New Roman"/>
                <a:cs typeface="Times New Roman"/>
              </a:rPr>
              <a:t>disordine dovuto a lui in </a:t>
            </a:r>
            <a:r>
              <a:rPr sz="1200" spc="-5" dirty="0">
                <a:latin typeface="Times New Roman"/>
                <a:cs typeface="Times New Roman"/>
              </a:rPr>
              <a:t>futuro.  Erode </a:t>
            </a:r>
            <a:r>
              <a:rPr sz="1200" dirty="0">
                <a:latin typeface="Times New Roman"/>
                <a:cs typeface="Times New Roman"/>
              </a:rPr>
              <a:t>aveva sentito parlare molto dei </a:t>
            </a:r>
            <a:r>
              <a:rPr sz="1200" spc="-5" dirty="0">
                <a:latin typeface="Times New Roman"/>
                <a:cs typeface="Times New Roman"/>
              </a:rPr>
              <a:t>miracoli operati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sperava </a:t>
            </a:r>
            <a:r>
              <a:rPr sz="1200" dirty="0">
                <a:latin typeface="Times New Roman"/>
                <a:cs typeface="Times New Roman"/>
              </a:rPr>
              <a:t>realmente di </a:t>
            </a:r>
            <a:r>
              <a:rPr sz="1200" spc="-5" dirty="0">
                <a:latin typeface="Times New Roman"/>
                <a:cs typeface="Times New Roman"/>
              </a:rPr>
              <a:t>vederlo compiere </a:t>
            </a:r>
            <a:r>
              <a:rPr sz="1200" dirty="0">
                <a:latin typeface="Times New Roman"/>
                <a:cs typeface="Times New Roman"/>
              </a:rPr>
              <a:t>qualche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prodigio.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596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(1992.4) 185:4.2 </a:t>
            </a:r>
            <a:r>
              <a:rPr sz="1200" spc="-5" dirty="0">
                <a:latin typeface="Times New Roman"/>
                <a:cs typeface="Times New Roman"/>
              </a:rPr>
              <a:t>Quando condussero Gesù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ad Erode,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tetrarca fu colpito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portamento </a:t>
            </a:r>
            <a:r>
              <a:rPr sz="1200" dirty="0">
                <a:latin typeface="Times New Roman"/>
                <a:cs typeface="Times New Roman"/>
              </a:rPr>
              <a:t>solenne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serena compostezza 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volto.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quindicina </a:t>
            </a:r>
            <a:r>
              <a:rPr sz="1200" dirty="0">
                <a:latin typeface="Times New Roman"/>
                <a:cs typeface="Times New Roman"/>
              </a:rPr>
              <a:t>di minuti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domande 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rispondere. Erode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derise </a:t>
            </a:r>
            <a:r>
              <a:rPr sz="1200" dirty="0">
                <a:latin typeface="Times New Roman"/>
                <a:cs typeface="Times New Roman"/>
              </a:rPr>
              <a:t>e  lo sfidò 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miracolo,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replicare alle </a:t>
            </a:r>
            <a:r>
              <a:rPr sz="1200" dirty="0">
                <a:latin typeface="Times New Roman"/>
                <a:cs typeface="Times New Roman"/>
              </a:rPr>
              <a:t>sue numerose domande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rispondere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-5" dirty="0">
                <a:latin typeface="Times New Roman"/>
                <a:cs typeface="Times New Roman"/>
              </a:rPr>
              <a:t> sarcasmi.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(1992.5) 185:4.3 </a:t>
            </a:r>
            <a:r>
              <a:rPr sz="1200" spc="-5" dirty="0">
                <a:latin typeface="Times New Roman"/>
                <a:cs typeface="Times New Roman"/>
              </a:rPr>
              <a:t>Allora Erode si </a:t>
            </a:r>
            <a:r>
              <a:rPr sz="1200" dirty="0">
                <a:latin typeface="Times New Roman"/>
                <a:cs typeface="Times New Roman"/>
              </a:rPr>
              <a:t>rivolse </a:t>
            </a:r>
            <a:r>
              <a:rPr sz="1200" spc="-5" dirty="0">
                <a:latin typeface="Times New Roman"/>
                <a:cs typeface="Times New Roman"/>
              </a:rPr>
              <a:t>ai capi </a:t>
            </a:r>
            <a:r>
              <a:rPr sz="1200" dirty="0">
                <a:latin typeface="Times New Roman"/>
                <a:cs typeface="Times New Roman"/>
              </a:rPr>
              <a:t>dei sacerdoti e </a:t>
            </a:r>
            <a:r>
              <a:rPr sz="1200" spc="-5" dirty="0">
                <a:latin typeface="Times New Roman"/>
                <a:cs typeface="Times New Roman"/>
              </a:rPr>
              <a:t>ai Sadducei </a:t>
            </a:r>
            <a:r>
              <a:rPr sz="1200" dirty="0">
                <a:latin typeface="Times New Roman"/>
                <a:cs typeface="Times New Roman"/>
              </a:rPr>
              <a:t>e, prestando </a:t>
            </a:r>
            <a:r>
              <a:rPr sz="1200" spc="-5" dirty="0">
                <a:latin typeface="Times New Roman"/>
                <a:cs typeface="Times New Roman"/>
              </a:rPr>
              <a:t>orecchio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loro accuse, ascoltò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detto a </a:t>
            </a:r>
            <a:r>
              <a:rPr sz="1200" spc="-5" dirty="0">
                <a:latin typeface="Times New Roman"/>
                <a:cs typeface="Times New Roman"/>
              </a:rPr>
              <a:t>Pilato,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più, </a:t>
            </a:r>
            <a:r>
              <a:rPr sz="1200" spc="-5" dirty="0">
                <a:latin typeface="Times New Roman"/>
                <a:cs typeface="Times New Roman"/>
              </a:rPr>
              <a:t>sui pretesi misfatti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dell’Uomo. Alla fine, convinto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parlato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prodigio per </a:t>
            </a:r>
            <a:r>
              <a:rPr sz="1200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Erode, </a:t>
            </a:r>
            <a:r>
              <a:rPr sz="1200" dirty="0">
                <a:latin typeface="Times New Roman"/>
                <a:cs typeface="Times New Roman"/>
              </a:rPr>
              <a:t>dopo essersi </a:t>
            </a:r>
            <a:r>
              <a:rPr sz="1200" spc="-5" dirty="0">
                <a:latin typeface="Times New Roman"/>
                <a:cs typeface="Times New Roman"/>
              </a:rPr>
              <a:t>beffato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qualche tempo, lo </a:t>
            </a:r>
            <a:r>
              <a:rPr sz="1200" spc="-5" dirty="0">
                <a:latin typeface="Times New Roman"/>
                <a:cs typeface="Times New Roman"/>
              </a:rPr>
              <a:t>rivestì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vecchia veste </a:t>
            </a:r>
            <a:r>
              <a:rPr sz="1200" dirty="0">
                <a:latin typeface="Times New Roman"/>
                <a:cs typeface="Times New Roman"/>
              </a:rPr>
              <a:t>regale di  </a:t>
            </a:r>
            <a:r>
              <a:rPr sz="1200" spc="-5" dirty="0">
                <a:latin typeface="Times New Roman"/>
                <a:cs typeface="Times New Roman"/>
              </a:rPr>
              <a:t>porpora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rimandò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Pilato. </a:t>
            </a:r>
            <a:r>
              <a:rPr sz="120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avere alcuna giurisdizione su 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Giudea. Sebbene fosse felice </a:t>
            </a:r>
            <a:r>
              <a:rPr sz="1200" dirty="0">
                <a:latin typeface="Times New Roman"/>
                <a:cs typeface="Times New Roman"/>
              </a:rPr>
              <a:t>di credere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finalmente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liberato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egli </a:t>
            </a:r>
            <a:r>
              <a:rPr sz="1200" dirty="0">
                <a:latin typeface="Times New Roman"/>
                <a:cs typeface="Times New Roman"/>
              </a:rPr>
              <a:t>era contento che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Pilato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avere la responsabilità di </a:t>
            </a:r>
            <a:r>
              <a:rPr sz="1200" spc="-5" dirty="0">
                <a:latin typeface="Times New Roman"/>
                <a:cs typeface="Times New Roman"/>
              </a:rPr>
              <a:t>metterlo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morte. Erode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mai </a:t>
            </a:r>
            <a:r>
              <a:rPr sz="1200" spc="-5" dirty="0">
                <a:latin typeface="Times New Roman"/>
                <a:cs typeface="Times New Roman"/>
              </a:rPr>
              <a:t>pienamente ripreso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paura che </a:t>
            </a:r>
            <a:r>
              <a:rPr sz="1200" dirty="0">
                <a:latin typeface="Times New Roman"/>
                <a:cs typeface="Times New Roman"/>
              </a:rPr>
              <a:t>lo perseguitava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maledizione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uccidere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certi momenti Erode aveva anche temuto che </a:t>
            </a:r>
            <a:r>
              <a:rPr sz="1200" spc="-5" dirty="0">
                <a:latin typeface="Times New Roman"/>
                <a:cs typeface="Times New Roman"/>
              </a:rPr>
              <a:t>Gesù fosse Giovanni risuscitato dalla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14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notò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era un tipo di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differente dallo schietto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focoso profeta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osato  </a:t>
            </a:r>
            <a:r>
              <a:rPr sz="1200" spc="-5" dirty="0">
                <a:latin typeface="Times New Roman"/>
                <a:cs typeface="Times New Roman"/>
              </a:rPr>
              <a:t>svelare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denunciare </a:t>
            </a:r>
            <a:r>
              <a:rPr sz="1200" dirty="0">
                <a:latin typeface="Times New Roman"/>
                <a:cs typeface="Times New Roman"/>
              </a:rPr>
              <a:t>la sua vita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privata.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Gesù ritorna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Pilato</a:t>
            </a:r>
            <a:endParaRPr sz="1600">
              <a:latin typeface="Times New Roman"/>
              <a:cs typeface="Times New Roman"/>
            </a:endParaRPr>
          </a:p>
          <a:p>
            <a:pPr marL="76200" marR="16700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(1993.1) 185:5.1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ricondotto Gesù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Pilato, </a:t>
            </a:r>
            <a:r>
              <a:rPr sz="1200" dirty="0">
                <a:latin typeface="Times New Roman"/>
                <a:cs typeface="Times New Roman"/>
              </a:rPr>
              <a:t>questi uscì </a:t>
            </a:r>
            <a:r>
              <a:rPr sz="1200" spc="-5" dirty="0">
                <a:latin typeface="Times New Roman"/>
                <a:cs typeface="Times New Roman"/>
              </a:rPr>
              <a:t>sui gradini del </a:t>
            </a:r>
            <a:r>
              <a:rPr sz="1200" dirty="0">
                <a:latin typeface="Times New Roman"/>
                <a:cs typeface="Times New Roman"/>
              </a:rPr>
              <a:t>pretorio, dove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posto il </a:t>
            </a:r>
            <a:r>
              <a:rPr sz="1200" spc="-5" dirty="0">
                <a:latin typeface="Times New Roman"/>
                <a:cs typeface="Times New Roman"/>
              </a:rPr>
              <a:t>suo  seggio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riuniti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Sinedristi disse loro: “Avete condotto quest’uomo davanti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l’accusa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pervertire </a:t>
            </a:r>
            <a:r>
              <a:rPr sz="1200" dirty="0">
                <a:latin typeface="Times New Roman"/>
                <a:cs typeface="Times New Roman"/>
              </a:rPr>
              <a:t>il popolo, d’impedire il </a:t>
            </a:r>
            <a:r>
              <a:rPr sz="1200" spc="-5" dirty="0">
                <a:latin typeface="Times New Roman"/>
                <a:cs typeface="Times New Roman"/>
              </a:rPr>
              <a:t>pagamento </a:t>
            </a:r>
            <a:r>
              <a:rPr sz="1200" dirty="0">
                <a:latin typeface="Times New Roman"/>
                <a:cs typeface="Times New Roman"/>
              </a:rPr>
              <a:t>delle imposte e di </a:t>
            </a:r>
            <a:r>
              <a:rPr sz="1200" spc="-5" dirty="0">
                <a:latin typeface="Times New Roman"/>
                <a:cs typeface="Times New Roman"/>
              </a:rPr>
              <a:t>proclamarsi re dei Giudei.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l’ho </a:t>
            </a:r>
            <a:r>
              <a:rPr sz="1200" spc="-5" dirty="0">
                <a:latin typeface="Times New Roman"/>
                <a:cs typeface="Times New Roman"/>
              </a:rPr>
              <a:t>interrogato </a:t>
            </a:r>
            <a:r>
              <a:rPr sz="1200" dirty="0">
                <a:latin typeface="Times New Roman"/>
                <a:cs typeface="Times New Roman"/>
              </a:rPr>
              <a:t>e non l’ho trovato  </a:t>
            </a:r>
            <a:r>
              <a:rPr sz="1200" spc="-5" dirty="0">
                <a:latin typeface="Times New Roman"/>
                <a:cs typeface="Times New Roman"/>
              </a:rPr>
              <a:t>colpevole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accuse.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effetti, </a:t>
            </a:r>
            <a:r>
              <a:rPr sz="1200" dirty="0">
                <a:latin typeface="Times New Roman"/>
                <a:cs typeface="Times New Roman"/>
              </a:rPr>
              <a:t>non trovo alcuna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l’ho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Erode,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tetrarca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giunto </a:t>
            </a:r>
            <a:r>
              <a:rPr sz="1200" spc="-5" dirty="0">
                <a:latin typeface="Times New Roman"/>
                <a:cs typeface="Times New Roman"/>
              </a:rPr>
              <a:t>alla  stessa conclusione,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l’ha </a:t>
            </a:r>
            <a:r>
              <a:rPr sz="1200" spc="-5" dirty="0">
                <a:latin typeface="Times New Roman"/>
                <a:cs typeface="Times New Roman"/>
              </a:rPr>
              <a:t>rimandato. Certamente </a:t>
            </a:r>
            <a:r>
              <a:rPr sz="1200" dirty="0">
                <a:latin typeface="Times New Roman"/>
                <a:cs typeface="Times New Roman"/>
              </a:rPr>
              <a:t>niente che </a:t>
            </a:r>
            <a:r>
              <a:rPr sz="1200" spc="-5" dirty="0">
                <a:latin typeface="Times New Roman"/>
                <a:cs typeface="Times New Roman"/>
              </a:rPr>
              <a:t>meriti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commesso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quest’uomo. </a:t>
            </a:r>
            <a:r>
              <a:rPr sz="1200" dirty="0">
                <a:latin typeface="Times New Roman"/>
                <a:cs typeface="Times New Roman"/>
              </a:rPr>
              <a:t>Se voi  </a:t>
            </a:r>
            <a:r>
              <a:rPr sz="1200" spc="-5" dirty="0">
                <a:latin typeface="Times New Roman"/>
                <a:cs typeface="Times New Roman"/>
              </a:rPr>
              <a:t>pensate ancora che egli debba essere </a:t>
            </a:r>
            <a:r>
              <a:rPr sz="1200" dirty="0">
                <a:latin typeface="Times New Roman"/>
                <a:cs typeface="Times New Roman"/>
              </a:rPr>
              <a:t>disciplinato, </a:t>
            </a:r>
            <a:r>
              <a:rPr sz="1200" spc="-5" dirty="0">
                <a:latin typeface="Times New Roman"/>
                <a:cs typeface="Times New Roman"/>
              </a:rPr>
              <a:t>sono disposto </a:t>
            </a:r>
            <a:r>
              <a:rPr sz="1200" dirty="0">
                <a:latin typeface="Times New Roman"/>
                <a:cs typeface="Times New Roman"/>
              </a:rPr>
              <a:t>a punirlo prima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rilasciarlo.”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(1993.2) 185:5.2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gli Ebrei stavano </a:t>
            </a:r>
            <a:r>
              <a:rPr sz="1200" dirty="0">
                <a:latin typeface="Times New Roman"/>
                <a:cs typeface="Times New Roman"/>
              </a:rPr>
              <a:t>iniziando a </a:t>
            </a:r>
            <a:r>
              <a:rPr sz="1200" spc="-5" dirty="0">
                <a:latin typeface="Times New Roman"/>
                <a:cs typeface="Times New Roman"/>
              </a:rPr>
              <a:t>gridare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proteste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rilascio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 </a:t>
            </a:r>
            <a:r>
              <a:rPr sz="1200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verso il pretorio </a:t>
            </a:r>
            <a:r>
              <a:rPr sz="1200" spc="-5" dirty="0">
                <a:latin typeface="Times New Roman"/>
                <a:cs typeface="Times New Roman"/>
              </a:rPr>
              <a:t>per chiedere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prigioniero </a:t>
            </a:r>
            <a:r>
              <a:rPr sz="1200" dirty="0">
                <a:latin typeface="Times New Roman"/>
                <a:cs typeface="Times New Roman"/>
              </a:rPr>
              <a:t>in onore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festa di </a:t>
            </a:r>
            <a:r>
              <a:rPr sz="1200" spc="-5" dirty="0">
                <a:latin typeface="Times New Roman"/>
                <a:cs typeface="Times New Roman"/>
              </a:rPr>
              <a:t>Pasqua. Da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costume dei governatori romani </a:t>
            </a:r>
            <a:r>
              <a:rPr sz="1200" dirty="0">
                <a:latin typeface="Times New Roman"/>
                <a:cs typeface="Times New Roman"/>
              </a:rPr>
              <a:t>di concedere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popolazione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un prigioniero o un </a:t>
            </a:r>
            <a:r>
              <a:rPr sz="1200" spc="-5" dirty="0">
                <a:latin typeface="Times New Roman"/>
                <a:cs typeface="Times New Roman"/>
              </a:rPr>
              <a:t>condannato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 amnistiato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Pasqua.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che questa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davanti a lui 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rilascio </a:t>
            </a:r>
            <a:r>
              <a:rPr sz="1200" dirty="0">
                <a:latin typeface="Times New Roman"/>
                <a:cs typeface="Times New Roman"/>
              </a:rPr>
              <a:t>di un prigioniero, e poiché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recentemente in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favore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le moltitudini, venne in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che poteva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trarsi fuori </a:t>
            </a:r>
            <a:r>
              <a:rPr sz="1200" spc="-5" dirty="0">
                <a:latin typeface="Times New Roman"/>
                <a:cs typeface="Times New Roman"/>
              </a:rPr>
              <a:t>dalla  difficile situazione proponendo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rilasciare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 come segno </a:t>
            </a:r>
            <a:r>
              <a:rPr sz="1200" dirty="0">
                <a:latin typeface="Times New Roman"/>
                <a:cs typeface="Times New Roman"/>
              </a:rPr>
              <a:t>di buona volontà in occasione  </a:t>
            </a:r>
            <a:r>
              <a:rPr sz="1200" spc="-5" dirty="0">
                <a:latin typeface="Times New Roman"/>
                <a:cs typeface="Times New Roman"/>
              </a:rPr>
              <a:t>della Pasqua,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era attualmente detenuto davanti al suo seggio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(1993.3) 185:5.3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si ammassava sui gradini </a:t>
            </a:r>
            <a:r>
              <a:rPr sz="1200" dirty="0">
                <a:latin typeface="Times New Roman"/>
                <a:cs typeface="Times New Roman"/>
              </a:rPr>
              <a:t>del palazzo,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sentì gridare </a:t>
            </a:r>
            <a:r>
              <a:rPr sz="1200" dirty="0">
                <a:latin typeface="Times New Roman"/>
                <a:cs typeface="Times New Roman"/>
              </a:rPr>
              <a:t>il nome di un </a:t>
            </a:r>
            <a:r>
              <a:rPr sz="1200" spc="-5" dirty="0">
                <a:latin typeface="Times New Roman"/>
                <a:cs typeface="Times New Roman"/>
              </a:rPr>
              <a:t>certo Barabba. Barabba era </a:t>
            </a:r>
            <a:r>
              <a:rPr sz="1200" dirty="0">
                <a:latin typeface="Times New Roman"/>
                <a:cs typeface="Times New Roman"/>
              </a:rPr>
              <a:t>un  noto </a:t>
            </a:r>
            <a:r>
              <a:rPr sz="1200" spc="-5" dirty="0">
                <a:latin typeface="Times New Roman"/>
                <a:cs typeface="Times New Roman"/>
              </a:rPr>
              <a:t>agitatore politico </a:t>
            </a:r>
            <a:r>
              <a:rPr sz="1200" dirty="0">
                <a:latin typeface="Times New Roman"/>
                <a:cs typeface="Times New Roman"/>
              </a:rPr>
              <a:t>e un </a:t>
            </a:r>
            <a:r>
              <a:rPr sz="1200" spc="-5" dirty="0">
                <a:latin typeface="Times New Roman"/>
                <a:cs typeface="Times New Roman"/>
              </a:rPr>
              <a:t>ladro assassino, figlio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sacerdote, che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recentemente arrestato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flagrante delitto </a:t>
            </a:r>
            <a:r>
              <a:rPr sz="1200" dirty="0">
                <a:latin typeface="Times New Roman"/>
                <a:cs typeface="Times New Roman"/>
              </a:rPr>
              <a:t>di rapina e  di omicidio sulla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Gerico. Quest’uomo era stato condannato </a:t>
            </a:r>
            <a:r>
              <a:rPr sz="1200" dirty="0">
                <a:latin typeface="Times New Roman"/>
                <a:cs typeface="Times New Roman"/>
              </a:rPr>
              <a:t>a morire appena </a:t>
            </a:r>
            <a:r>
              <a:rPr sz="1200" spc="-5" dirty="0">
                <a:latin typeface="Times New Roman"/>
                <a:cs typeface="Times New Roman"/>
              </a:rPr>
              <a:t>fossero passate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festività della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92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57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(1993.4) 185:5.4 </a:t>
            </a:r>
            <a:r>
              <a:rPr sz="1200" spc="-5" dirty="0">
                <a:latin typeface="Times New Roman"/>
                <a:cs typeface="Times New Roman"/>
              </a:rPr>
              <a:t>Pilato si alzò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spiegò alla folla che Gesù gli era </a:t>
            </a:r>
            <a:r>
              <a:rPr sz="1200" dirty="0">
                <a:latin typeface="Times New Roman"/>
                <a:cs typeface="Times New Roman"/>
              </a:rPr>
              <a:t>stato portato </a:t>
            </a:r>
            <a:r>
              <a:rPr sz="1200" spc="-5" dirty="0">
                <a:latin typeface="Times New Roman"/>
                <a:cs typeface="Times New Roman"/>
              </a:rPr>
              <a:t>dai capi </a:t>
            </a:r>
            <a:r>
              <a:rPr sz="1200" dirty="0">
                <a:latin typeface="Times New Roman"/>
                <a:cs typeface="Times New Roman"/>
              </a:rPr>
              <a:t>dei sacerdoti, i quali </a:t>
            </a:r>
            <a:r>
              <a:rPr sz="1200" spc="-5" dirty="0">
                <a:latin typeface="Times New Roman"/>
                <a:cs typeface="Times New Roman"/>
              </a:rPr>
              <a:t>chiedevano </a:t>
            </a:r>
            <a:r>
              <a:rPr sz="1200" dirty="0">
                <a:latin typeface="Times New Roman"/>
                <a:cs typeface="Times New Roman"/>
              </a:rPr>
              <a:t>che  fosse messo a morte </a:t>
            </a:r>
            <a:r>
              <a:rPr sz="1200" spc="-5" dirty="0">
                <a:latin typeface="Times New Roman"/>
                <a:cs typeface="Times New Roman"/>
              </a:rPr>
              <a:t>sulla base </a:t>
            </a:r>
            <a:r>
              <a:rPr sz="1200" dirty="0">
                <a:latin typeface="Times New Roman"/>
                <a:cs typeface="Times New Roman"/>
              </a:rPr>
              <a:t>di certe </a:t>
            </a:r>
            <a:r>
              <a:rPr sz="1200" spc="-5" dirty="0">
                <a:latin typeface="Times New Roman"/>
                <a:cs typeface="Times New Roman"/>
              </a:rPr>
              <a:t>accuse,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riteneva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fosse meritevole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morte. Pilato disse: </a:t>
            </a:r>
            <a:r>
              <a:rPr sz="1200" dirty="0">
                <a:latin typeface="Times New Roman"/>
                <a:cs typeface="Times New Roman"/>
              </a:rPr>
              <a:t>“Chi,  </a:t>
            </a:r>
            <a:r>
              <a:rPr sz="1200" spc="-5" dirty="0">
                <a:latin typeface="Times New Roman"/>
                <a:cs typeface="Times New Roman"/>
              </a:rPr>
              <a:t>dunque, preferireste che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rilasciassi,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Barabba, l’assassino, </a:t>
            </a:r>
            <a:r>
              <a:rPr sz="1200" dirty="0">
                <a:latin typeface="Times New Roman"/>
                <a:cs typeface="Times New Roman"/>
              </a:rPr>
              <a:t>o questo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Pilato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parlato così,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consiglieri del Sinedrio gridarono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loro voce: “Barabba, Barabba!” </a:t>
            </a:r>
            <a:r>
              <a:rPr sz="1200" dirty="0">
                <a:latin typeface="Times New Roman"/>
                <a:cs typeface="Times New Roman"/>
              </a:rPr>
              <a:t>E quando il popolo  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capi dei sacerdoti </a:t>
            </a:r>
            <a:r>
              <a:rPr sz="1200" spc="-5" dirty="0">
                <a:latin typeface="Times New Roman"/>
                <a:cs typeface="Times New Roman"/>
              </a:rPr>
              <a:t>volevano che Gesù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morte, si </a:t>
            </a:r>
            <a:r>
              <a:rPr sz="1200" dirty="0">
                <a:latin typeface="Times New Roman"/>
                <a:cs typeface="Times New Roman"/>
              </a:rPr>
              <a:t>unì subito alla </a:t>
            </a:r>
            <a:r>
              <a:rPr sz="1200" spc="-5" dirty="0">
                <a:latin typeface="Times New Roman"/>
                <a:cs typeface="Times New Roman"/>
              </a:rPr>
              <a:t>richiesta della sua esecuzione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chiedeva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voce il </a:t>
            </a:r>
            <a:r>
              <a:rPr sz="1200" spc="-5" dirty="0">
                <a:latin typeface="Times New Roman"/>
                <a:cs typeface="Times New Roman"/>
              </a:rPr>
              <a:t>rilascio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Barabba.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3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(1993.5) 185:5.5 </a:t>
            </a:r>
            <a:r>
              <a:rPr sz="1200" spc="-5" dirty="0">
                <a:latin typeface="Times New Roman"/>
                <a:cs typeface="Times New Roman"/>
              </a:rPr>
              <a:t>Pochi giorni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aveva soggezione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plebaglia </a:t>
            </a:r>
            <a:r>
              <a:rPr sz="1200" dirty="0">
                <a:latin typeface="Times New Roman"/>
                <a:cs typeface="Times New Roman"/>
              </a:rPr>
              <a:t>non aveva più considerazione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affermato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ora prigioniero </a:t>
            </a:r>
            <a:r>
              <a:rPr sz="1200" spc="-5" dirty="0">
                <a:latin typeface="Times New Roman"/>
                <a:cs typeface="Times New Roman"/>
              </a:rPr>
              <a:t>dei 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dirigenti, </a:t>
            </a:r>
            <a:r>
              <a:rPr sz="1200" dirty="0">
                <a:latin typeface="Times New Roman"/>
                <a:cs typeface="Times New Roman"/>
              </a:rPr>
              <a:t>e tradotto in  </a:t>
            </a:r>
            <a:r>
              <a:rPr sz="1200" spc="-5" dirty="0">
                <a:latin typeface="Times New Roman"/>
                <a:cs typeface="Times New Roman"/>
              </a:rPr>
              <a:t>giudizio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morte.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eroe </a:t>
            </a:r>
            <a:r>
              <a:rPr sz="1200" spc="-5" dirty="0">
                <a:latin typeface="Times New Roman"/>
                <a:cs typeface="Times New Roman"/>
              </a:rPr>
              <a:t>agli occhi </a:t>
            </a:r>
            <a:r>
              <a:rPr sz="1200" dirty="0">
                <a:latin typeface="Times New Roman"/>
                <a:cs typeface="Times New Roman"/>
              </a:rPr>
              <a:t>della popolazione </a:t>
            </a:r>
            <a:r>
              <a:rPr sz="1200" spc="-5" dirty="0">
                <a:latin typeface="Times New Roman"/>
                <a:cs typeface="Times New Roman"/>
              </a:rPr>
              <a:t>quando stava cacciando dal  Tempio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cambiavalute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mercanti, </a:t>
            </a:r>
            <a:r>
              <a:rPr sz="1200" dirty="0">
                <a:latin typeface="Times New Roman"/>
                <a:cs typeface="Times New Roman"/>
              </a:rPr>
              <a:t>ma non quando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prigioniero </a:t>
            </a:r>
            <a:r>
              <a:rPr sz="1200" dirty="0">
                <a:latin typeface="Times New Roman"/>
                <a:cs typeface="Times New Roman"/>
              </a:rPr>
              <a:t>inerme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(1993.6) 185:5.6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vedendo che i capi dei </a:t>
            </a:r>
            <a:r>
              <a:rPr sz="1200" spc="-5" dirty="0">
                <a:latin typeface="Times New Roman"/>
                <a:cs typeface="Times New Roman"/>
              </a:rPr>
              <a:t>sacerdoti chiedevano ad alta </a:t>
            </a:r>
            <a:r>
              <a:rPr sz="1200" dirty="0">
                <a:latin typeface="Times New Roman"/>
                <a:cs typeface="Times New Roman"/>
              </a:rPr>
              <a:t>voce il perdono di un noto </a:t>
            </a:r>
            <a:r>
              <a:rPr sz="1200" spc="-5" dirty="0">
                <a:latin typeface="Times New Roman"/>
                <a:cs typeface="Times New Roman"/>
              </a:rPr>
              <a:t>assassino mentre  urlavano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Egli </a:t>
            </a:r>
            <a:r>
              <a:rPr sz="1200" dirty="0">
                <a:latin typeface="Times New Roman"/>
                <a:cs typeface="Times New Roman"/>
              </a:rPr>
              <a:t>vide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malizia e il loro odio e </a:t>
            </a:r>
            <a:r>
              <a:rPr sz="1200" spc="-5" dirty="0">
                <a:latin typeface="Times New Roman"/>
                <a:cs typeface="Times New Roman"/>
              </a:rPr>
              <a:t>percepì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pregiudizio e la loro invidia. </a:t>
            </a:r>
            <a:r>
              <a:rPr sz="1200" spc="-5" dirty="0">
                <a:latin typeface="Times New Roman"/>
                <a:cs typeface="Times New Roman"/>
              </a:rPr>
              <a:t>Perciò  </a:t>
            </a:r>
            <a:r>
              <a:rPr sz="1200" dirty="0">
                <a:latin typeface="Times New Roman"/>
                <a:cs typeface="Times New Roman"/>
              </a:rPr>
              <a:t>disse loro: “Come </a:t>
            </a:r>
            <a:r>
              <a:rPr sz="1200" spc="-5" dirty="0">
                <a:latin typeface="Times New Roman"/>
                <a:cs typeface="Times New Roman"/>
              </a:rPr>
              <a:t>potete scegliere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un </a:t>
            </a:r>
            <a:r>
              <a:rPr sz="1200" spc="-5" dirty="0">
                <a:latin typeface="Times New Roman"/>
                <a:cs typeface="Times New Roman"/>
              </a:rPr>
              <a:t>assassino </a:t>
            </a:r>
            <a:r>
              <a:rPr sz="1200" dirty="0">
                <a:latin typeface="Times New Roman"/>
                <a:cs typeface="Times New Roman"/>
              </a:rPr>
              <a:t>rispetto 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quest’uomo, </a:t>
            </a:r>
            <a:r>
              <a:rPr sz="1200" dirty="0">
                <a:latin typeface="Times New Roman"/>
                <a:cs typeface="Times New Roman"/>
              </a:rPr>
              <a:t>il cui </a:t>
            </a:r>
            <a:r>
              <a:rPr sz="1200" spc="-5" dirty="0">
                <a:latin typeface="Times New Roman"/>
                <a:cs typeface="Times New Roman"/>
              </a:rPr>
              <a:t>peggior crimine consiste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63500" marR="1524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qualificarsi simbolicamente re dei Giudei?” Ma questa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un’affermazione saggia </a:t>
            </a:r>
            <a:r>
              <a:rPr sz="1200" dirty="0">
                <a:latin typeface="Times New Roman"/>
                <a:cs typeface="Times New Roman"/>
              </a:rPr>
              <a:t>da parte di Pilato. I </a:t>
            </a:r>
            <a:r>
              <a:rPr sz="1200" spc="-5" dirty="0">
                <a:latin typeface="Times New Roman"/>
                <a:cs typeface="Times New Roman"/>
              </a:rPr>
              <a:t>Giudei </a:t>
            </a:r>
            <a:r>
              <a:rPr sz="1200" dirty="0">
                <a:latin typeface="Times New Roman"/>
                <a:cs typeface="Times New Roman"/>
              </a:rPr>
              <a:t>erano un </a:t>
            </a:r>
            <a:r>
              <a:rPr sz="1200" spc="5" dirty="0">
                <a:latin typeface="Times New Roman"/>
                <a:cs typeface="Times New Roman"/>
              </a:rPr>
              <a:t>popolo  </a:t>
            </a:r>
            <a:r>
              <a:rPr sz="1200" spc="-5" dirty="0">
                <a:latin typeface="Times New Roman"/>
                <a:cs typeface="Times New Roman"/>
              </a:rPr>
              <a:t>fiero, allora sottomesso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giogo politico romano,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fiducioso nella </a:t>
            </a:r>
            <a:r>
              <a:rPr sz="1200" dirty="0">
                <a:latin typeface="Times New Roman"/>
                <a:cs typeface="Times New Roman"/>
              </a:rPr>
              <a:t>venuta di un </a:t>
            </a:r>
            <a:r>
              <a:rPr sz="1200" spc="-5" dirty="0">
                <a:latin typeface="Times New Roman"/>
                <a:cs typeface="Times New Roman"/>
              </a:rPr>
              <a:t>Messia che </a:t>
            </a:r>
            <a:r>
              <a:rPr sz="1200" dirty="0">
                <a:latin typeface="Times New Roman"/>
                <a:cs typeface="Times New Roman"/>
              </a:rPr>
              <a:t>li avrebbe </a:t>
            </a:r>
            <a:r>
              <a:rPr sz="1200" spc="-5" dirty="0">
                <a:latin typeface="Times New Roman"/>
                <a:cs typeface="Times New Roman"/>
              </a:rPr>
              <a:t>liberati dalla </a:t>
            </a:r>
            <a:r>
              <a:rPr sz="1200" dirty="0">
                <a:latin typeface="Times New Roman"/>
                <a:cs typeface="Times New Roman"/>
              </a:rPr>
              <a:t>schiavitù </a:t>
            </a:r>
            <a:r>
              <a:rPr sz="1200" spc="-5" dirty="0">
                <a:latin typeface="Times New Roman"/>
                <a:cs typeface="Times New Roman"/>
              </a:rPr>
              <a:t>dei  Gentili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spiegamento di potenza e di </a:t>
            </a:r>
            <a:r>
              <a:rPr sz="1200" spc="-5" dirty="0">
                <a:latin typeface="Times New Roman"/>
                <a:cs typeface="Times New Roman"/>
              </a:rPr>
              <a:t>gloria. Essi si </a:t>
            </a:r>
            <a:r>
              <a:rPr sz="1200" dirty="0">
                <a:latin typeface="Times New Roman"/>
                <a:cs typeface="Times New Roman"/>
              </a:rPr>
              <a:t>risentirono più 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Pilato </a:t>
            </a:r>
            <a:r>
              <a:rPr sz="1200" spc="-5" dirty="0">
                <a:latin typeface="Times New Roman"/>
                <a:cs typeface="Times New Roman"/>
              </a:rPr>
              <a:t>potesse immaginare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l’affermazione che questo insegnante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strane </a:t>
            </a:r>
            <a:r>
              <a:rPr sz="1200" dirty="0">
                <a:latin typeface="Times New Roman"/>
                <a:cs typeface="Times New Roman"/>
              </a:rPr>
              <a:t>dottrine,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comportamento mite,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arresto </a:t>
            </a:r>
            <a:r>
              <a:rPr sz="1200" dirty="0">
                <a:latin typeface="Times New Roman"/>
                <a:cs typeface="Times New Roman"/>
              </a:rPr>
              <a:t>ed incolpato di </a:t>
            </a:r>
            <a:r>
              <a:rPr sz="1200" spc="-5" dirty="0">
                <a:latin typeface="Times New Roman"/>
                <a:cs typeface="Times New Roman"/>
              </a:rPr>
              <a:t>crimini meritevoli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morte, fosse </a:t>
            </a:r>
            <a:r>
              <a:rPr sz="1200" dirty="0">
                <a:latin typeface="Times New Roman"/>
                <a:cs typeface="Times New Roman"/>
              </a:rPr>
              <a:t>definito </a:t>
            </a:r>
            <a:r>
              <a:rPr sz="1200" spc="-5" dirty="0">
                <a:latin typeface="Times New Roman"/>
                <a:cs typeface="Times New Roman"/>
              </a:rPr>
              <a:t>“il re dei Giudei”.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presero questa osservazione </a:t>
            </a:r>
            <a:r>
              <a:rPr sz="1200" dirty="0">
                <a:latin typeface="Times New Roman"/>
                <a:cs typeface="Times New Roman"/>
              </a:rPr>
              <a:t>come un insulto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sacro </a:t>
            </a:r>
            <a:r>
              <a:rPr sz="1200" spc="-5" dirty="0">
                <a:latin typeface="Times New Roman"/>
                <a:cs typeface="Times New Roman"/>
              </a:rPr>
              <a:t>ed  onorevole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esistenza nazionale,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lasciarono </a:t>
            </a:r>
            <a:r>
              <a:rPr sz="1200" dirty="0">
                <a:latin typeface="Times New Roman"/>
                <a:cs typeface="Times New Roman"/>
              </a:rPr>
              <a:t>andare tutti a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clamori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rilascio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Barabba </a:t>
            </a:r>
            <a:r>
              <a:rPr sz="1200" dirty="0">
                <a:latin typeface="Times New Roman"/>
                <a:cs typeface="Times New Roman"/>
              </a:rPr>
              <a:t>e la morte di 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340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quattro mesi.” “Allora”, replicò l’insegnante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adirato, “perché sei </a:t>
            </a:r>
            <a:r>
              <a:rPr sz="1200" dirty="0">
                <a:latin typeface="Times New Roman"/>
                <a:cs typeface="Times New Roman"/>
              </a:rPr>
              <a:t>qui quando non </a:t>
            </a:r>
            <a:r>
              <a:rPr sz="1200" spc="-5" dirty="0">
                <a:latin typeface="Times New Roman"/>
                <a:cs typeface="Times New Roman"/>
              </a:rPr>
              <a:t>hai l’età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della </a:t>
            </a:r>
            <a:r>
              <a:rPr sz="1200" dirty="0">
                <a:latin typeface="Times New Roman"/>
                <a:cs typeface="Times New Roman"/>
              </a:rPr>
              <a:t>legge?” E 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spiegato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consacrazione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studente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che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completato gli studi scolastici, gli insegnanti replicarono unanimemente </a:t>
            </a:r>
            <a:r>
              <a:rPr sz="1200" dirty="0">
                <a:latin typeface="Times New Roman"/>
                <a:cs typeface="Times New Roman"/>
              </a:rPr>
              <a:t>con tono di </a:t>
            </a:r>
            <a:r>
              <a:rPr sz="1200" spc="-5" dirty="0">
                <a:latin typeface="Times New Roman"/>
                <a:cs typeface="Times New Roman"/>
              </a:rPr>
              <a:t>derisione: “Avremmo </a:t>
            </a:r>
            <a:r>
              <a:rPr sz="1200" spc="5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saperlo; </a:t>
            </a:r>
            <a:r>
              <a:rPr sz="1200" dirty="0">
                <a:latin typeface="Times New Roman"/>
                <a:cs typeface="Times New Roman"/>
              </a:rPr>
              <a:t>è di  </a:t>
            </a:r>
            <a:r>
              <a:rPr sz="1200" spc="-5" dirty="0">
                <a:latin typeface="Times New Roman"/>
                <a:cs typeface="Times New Roman"/>
              </a:rPr>
              <a:t>Nazaret.” </a:t>
            </a:r>
            <a:r>
              <a:rPr sz="1200" dirty="0">
                <a:latin typeface="Times New Roman"/>
                <a:cs typeface="Times New Roman"/>
              </a:rPr>
              <a:t>Ma il loro </a:t>
            </a:r>
            <a:r>
              <a:rPr sz="1200" spc="-5" dirty="0">
                <a:latin typeface="Times New Roman"/>
                <a:cs typeface="Times New Roman"/>
              </a:rPr>
              <a:t>capo insisté che Gesù </a:t>
            </a:r>
            <a:r>
              <a:rPr sz="1200" dirty="0">
                <a:latin typeface="Times New Roman"/>
                <a:cs typeface="Times New Roman"/>
              </a:rPr>
              <a:t>non era da </a:t>
            </a:r>
            <a:r>
              <a:rPr sz="1200" spc="-5" dirty="0">
                <a:latin typeface="Times New Roman"/>
                <a:cs typeface="Times New Roman"/>
              </a:rPr>
              <a:t>biasimare se </a:t>
            </a:r>
            <a:r>
              <a:rPr sz="1200" dirty="0">
                <a:latin typeface="Times New Roman"/>
                <a:cs typeface="Times New Roman"/>
              </a:rPr>
              <a:t>i dirigenti </a:t>
            </a:r>
            <a:r>
              <a:rPr sz="1200" spc="-5" dirty="0">
                <a:latin typeface="Times New Roman"/>
                <a:cs typeface="Times New Roman"/>
              </a:rPr>
              <a:t>della 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l’avevano </a:t>
            </a:r>
            <a:r>
              <a:rPr sz="1200" dirty="0">
                <a:latin typeface="Times New Roman"/>
                <a:cs typeface="Times New Roman"/>
              </a:rPr>
              <a:t>tecnicamente  diplomato a dodici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anziché a </a:t>
            </a:r>
            <a:r>
              <a:rPr sz="1200" spc="-5" dirty="0">
                <a:latin typeface="Times New Roman"/>
                <a:cs typeface="Times New Roman"/>
              </a:rPr>
              <a:t>tredici. </a:t>
            </a:r>
            <a:r>
              <a:rPr sz="1200" dirty="0">
                <a:latin typeface="Times New Roman"/>
                <a:cs typeface="Times New Roman"/>
              </a:rPr>
              <a:t>E nonostante </a:t>
            </a:r>
            <a:r>
              <a:rPr sz="1200" spc="-5" dirty="0">
                <a:latin typeface="Times New Roman"/>
                <a:cs typeface="Times New Roman"/>
              </a:rPr>
              <a:t>che parecchi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detrattori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fossero andati,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deciso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prendere parte come </a:t>
            </a:r>
            <a:r>
              <a:rPr sz="1200" spc="-5" dirty="0">
                <a:latin typeface="Times New Roman"/>
                <a:cs typeface="Times New Roman"/>
              </a:rPr>
              <a:t>allievo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discussioni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(1382.2) 125:4.4 </a:t>
            </a:r>
            <a:r>
              <a:rPr sz="1200" spc="-5" dirty="0">
                <a:latin typeface="Times New Roman"/>
                <a:cs typeface="Times New Roman"/>
              </a:rPr>
              <a:t>Quando questo suo secondo giorno al Tempio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terminato,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ritornò </a:t>
            </a:r>
            <a:r>
              <a:rPr sz="1200" dirty="0">
                <a:latin typeface="Times New Roman"/>
                <a:cs typeface="Times New Roman"/>
              </a:rPr>
              <a:t>di nuovo a </a:t>
            </a:r>
            <a:r>
              <a:rPr sz="1200" spc="-5" dirty="0">
                <a:latin typeface="Times New Roman"/>
                <a:cs typeface="Times New Roman"/>
              </a:rPr>
              <a:t>Betania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notte. </a:t>
            </a:r>
            <a:r>
              <a:rPr sz="1200" dirty="0">
                <a:latin typeface="Times New Roman"/>
                <a:cs typeface="Times New Roman"/>
              </a:rPr>
              <a:t>E di nuovo </a:t>
            </a:r>
            <a:r>
              <a:rPr sz="1200" spc="-5" dirty="0">
                <a:latin typeface="Times New Roman"/>
                <a:cs typeface="Times New Roman"/>
              </a:rPr>
              <a:t>uscì  nel giardino </a:t>
            </a:r>
            <a:r>
              <a:rPr sz="1200" dirty="0">
                <a:latin typeface="Times New Roman"/>
                <a:cs typeface="Times New Roman"/>
              </a:rPr>
              <a:t>a meditare e a </a:t>
            </a:r>
            <a:r>
              <a:rPr sz="1200" spc="-5" dirty="0">
                <a:latin typeface="Times New Roman"/>
                <a:cs typeface="Times New Roman"/>
              </a:rPr>
              <a:t>pregare. </a:t>
            </a:r>
            <a:r>
              <a:rPr sz="1200" dirty="0">
                <a:latin typeface="Times New Roman"/>
                <a:cs typeface="Times New Roman"/>
              </a:rPr>
              <a:t>Era evidente 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assorbita </a:t>
            </a:r>
            <a:r>
              <a:rPr sz="1200" spc="-5" dirty="0">
                <a:latin typeface="Times New Roman"/>
                <a:cs typeface="Times New Roman"/>
              </a:rPr>
              <a:t>nella riflessione su gravi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terzo giorno nel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Tempio</a:t>
            </a:r>
            <a:endParaRPr sz="1600">
              <a:latin typeface="Times New Roman"/>
              <a:cs typeface="Times New Roman"/>
            </a:endParaRPr>
          </a:p>
          <a:p>
            <a:pPr marL="88900" marR="1403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(1382.3) 125:5.1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 Tempio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l’afflusso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spettatori </a:t>
            </a:r>
            <a:r>
              <a:rPr sz="1200" dirty="0">
                <a:latin typeface="Times New Roman"/>
                <a:cs typeface="Times New Roman"/>
              </a:rPr>
              <a:t>che, avendo  </a:t>
            </a:r>
            <a:r>
              <a:rPr sz="1200" spc="-5" dirty="0">
                <a:latin typeface="Times New Roman"/>
                <a:cs typeface="Times New Roman"/>
              </a:rPr>
              <a:t>sentito parlare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giovane della Galilea, </a:t>
            </a:r>
            <a:r>
              <a:rPr sz="1200" dirty="0">
                <a:latin typeface="Times New Roman"/>
                <a:cs typeface="Times New Roman"/>
              </a:rPr>
              <a:t>vennero a </a:t>
            </a:r>
            <a:r>
              <a:rPr sz="1200" spc="-5" dirty="0">
                <a:latin typeface="Times New Roman"/>
                <a:cs typeface="Times New Roman"/>
              </a:rPr>
              <a:t>godere 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un ragazzo </a:t>
            </a:r>
            <a:r>
              <a:rPr sz="1200" spc="-5" dirty="0">
                <a:latin typeface="Times New Roman"/>
                <a:cs typeface="Times New Roman"/>
              </a:rPr>
              <a:t>che confonde </a:t>
            </a:r>
            <a:r>
              <a:rPr sz="1200" dirty="0">
                <a:latin typeface="Times New Roman"/>
                <a:cs typeface="Times New Roman"/>
              </a:rPr>
              <a:t>i sapienti </a:t>
            </a:r>
            <a:r>
              <a:rPr sz="1200" spc="5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della legge. </a:t>
            </a:r>
            <a:r>
              <a:rPr sz="1200" dirty="0">
                <a:latin typeface="Times New Roman"/>
                <a:cs typeface="Times New Roman"/>
              </a:rPr>
              <a:t>Anche Simone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vedere ciò </a:t>
            </a:r>
            <a:r>
              <a:rPr sz="1200" dirty="0">
                <a:latin typeface="Times New Roman"/>
                <a:cs typeface="Times New Roman"/>
              </a:rPr>
              <a:t>che il ragazzo </a:t>
            </a:r>
            <a:r>
              <a:rPr sz="1200" spc="-5" dirty="0">
                <a:latin typeface="Times New Roman"/>
                <a:cs typeface="Times New Roman"/>
              </a:rPr>
              <a:t>avrebbe fatto. 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Giuseppe e  </a:t>
            </a:r>
            <a:r>
              <a:rPr sz="1200" spc="-5" dirty="0">
                <a:latin typeface="Times New Roman"/>
                <a:cs typeface="Times New Roman"/>
              </a:rPr>
              <a:t>Maria continuarono </a:t>
            </a:r>
            <a:r>
              <a:rPr sz="1200" dirty="0">
                <a:latin typeface="Times New Roman"/>
                <a:cs typeface="Times New Roman"/>
              </a:rPr>
              <a:t>l’affannosa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andando anche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nel Tempio,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pensando </a:t>
            </a:r>
            <a:r>
              <a:rPr sz="1200" dirty="0">
                <a:latin typeface="Times New Roman"/>
                <a:cs typeface="Times New Roman"/>
              </a:rPr>
              <a:t>mai d’indagare tra i  </a:t>
            </a:r>
            <a:r>
              <a:rPr sz="1200" spc="-5" dirty="0">
                <a:latin typeface="Times New Roman"/>
                <a:cs typeface="Times New Roman"/>
              </a:rPr>
              <a:t>vari gruppi impegnati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discussioni, anche se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giunsero quasi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portata della sua affascinante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2290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(1382.4) 125:5.2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fine del giorno </a:t>
            </a:r>
            <a:r>
              <a:rPr sz="1200" dirty="0">
                <a:latin typeface="Times New Roman"/>
                <a:cs typeface="Times New Roman"/>
              </a:rPr>
              <a:t>tutta l’attenzione </a:t>
            </a:r>
            <a:r>
              <a:rPr sz="1200" spc="-5" dirty="0">
                <a:latin typeface="Times New Roman"/>
                <a:cs typeface="Times New Roman"/>
              </a:rPr>
              <a:t>del principale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discussioni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 era concentrata </a:t>
            </a:r>
            <a:r>
              <a:rPr sz="1200" dirty="0">
                <a:latin typeface="Times New Roman"/>
                <a:cs typeface="Times New Roman"/>
              </a:rPr>
              <a:t>sulle  domande poste da </a:t>
            </a:r>
            <a:r>
              <a:rPr sz="1200" spc="-5" dirty="0">
                <a:latin typeface="Times New Roman"/>
                <a:cs typeface="Times New Roman"/>
              </a:rPr>
              <a:t>Gesù.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numerose domande vi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(1382.5) 125:5.3 </a:t>
            </a:r>
            <a:r>
              <a:rPr sz="1200" dirty="0">
                <a:latin typeface="Times New Roman"/>
                <a:cs typeface="Times New Roman"/>
              </a:rPr>
              <a:t>1. 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realmente nel </a:t>
            </a:r>
            <a:r>
              <a:rPr sz="1200" dirty="0">
                <a:latin typeface="Times New Roman"/>
                <a:cs typeface="Times New Roman"/>
              </a:rPr>
              <a:t>Santo dei Santi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velo?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642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05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(1994.1) 185:5.7 </a:t>
            </a:r>
            <a:r>
              <a:rPr sz="1200" spc="-5" dirty="0">
                <a:latin typeface="Times New Roman"/>
                <a:cs typeface="Times New Roman"/>
              </a:rPr>
              <a:t>Pilato sapeva che Gesù era </a:t>
            </a:r>
            <a:r>
              <a:rPr sz="1200" dirty="0">
                <a:latin typeface="Times New Roman"/>
                <a:cs typeface="Times New Roman"/>
              </a:rPr>
              <a:t>innocente </a:t>
            </a:r>
            <a:r>
              <a:rPr sz="1200" spc="-5" dirty="0">
                <a:latin typeface="Times New Roman"/>
                <a:cs typeface="Times New Roman"/>
              </a:rPr>
              <a:t>delle accuse portate </a:t>
            </a:r>
            <a:r>
              <a:rPr sz="1200" dirty="0">
                <a:latin typeface="Times New Roman"/>
                <a:cs typeface="Times New Roman"/>
              </a:rPr>
              <a:t>contro di lui, e </a:t>
            </a:r>
            <a:r>
              <a:rPr sz="1200" spc="-5" dirty="0">
                <a:latin typeface="Times New Roman"/>
                <a:cs typeface="Times New Roman"/>
              </a:rPr>
              <a:t>se fosse </a:t>
            </a:r>
            <a:r>
              <a:rPr sz="1200" dirty="0">
                <a:latin typeface="Times New Roman"/>
                <a:cs typeface="Times New Roman"/>
              </a:rPr>
              <a:t>stato un </a:t>
            </a:r>
            <a:r>
              <a:rPr sz="1200" spc="-5" dirty="0">
                <a:latin typeface="Times New Roman"/>
                <a:cs typeface="Times New Roman"/>
              </a:rPr>
              <a:t>giudice giusto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coraggioso,  l’avrebbe assolto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rilasciato. Ma egli </a:t>
            </a:r>
            <a:r>
              <a:rPr sz="1200" dirty="0">
                <a:latin typeface="Times New Roman"/>
                <a:cs typeface="Times New Roman"/>
              </a:rPr>
              <a:t>aveva paura di </a:t>
            </a:r>
            <a:r>
              <a:rPr sz="1200" spc="-5" dirty="0">
                <a:latin typeface="Times New Roman"/>
                <a:cs typeface="Times New Roman"/>
              </a:rPr>
              <a:t>sfidare questi Giudei </a:t>
            </a:r>
            <a:r>
              <a:rPr sz="1200" dirty="0">
                <a:latin typeface="Times New Roman"/>
                <a:cs typeface="Times New Roman"/>
              </a:rPr>
              <a:t>irritati,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esitava a fare il </a:t>
            </a:r>
            <a:r>
              <a:rPr sz="1200" spc="-5" dirty="0">
                <a:latin typeface="Times New Roman"/>
                <a:cs typeface="Times New Roman"/>
              </a:rPr>
              <a:t>proprio dovere, arrivò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consegnò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messaggio sigillato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moglie,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Claudia.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(1994.2) 185:5.8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indicò 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lui </a:t>
            </a:r>
            <a:r>
              <a:rPr sz="1200" dirty="0">
                <a:latin typeface="Times New Roman"/>
                <a:cs typeface="Times New Roman"/>
              </a:rPr>
              <a:t>che desiderava </a:t>
            </a:r>
            <a:r>
              <a:rPr sz="1200" spc="-5" dirty="0">
                <a:latin typeface="Times New Roman"/>
                <a:cs typeface="Times New Roman"/>
              </a:rPr>
              <a:t>leggere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comunicazione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appena ricevuto 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l’esame </a:t>
            </a:r>
            <a:r>
              <a:rPr sz="1200" spc="-5" dirty="0">
                <a:latin typeface="Times New Roman"/>
                <a:cs typeface="Times New Roman"/>
              </a:rPr>
              <a:t>della questione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corso. Quando Pilato aprì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lettera inviata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sua moglie, lesse: “Ti </a:t>
            </a:r>
            <a:r>
              <a:rPr sz="1200" dirty="0">
                <a:latin typeface="Times New Roman"/>
                <a:cs typeface="Times New Roman"/>
              </a:rPr>
              <a:t>supplico di  non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niente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quest’uomo innocente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giusto che </a:t>
            </a:r>
            <a:r>
              <a:rPr sz="1200" dirty="0">
                <a:latin typeface="Times New Roman"/>
                <a:cs typeface="Times New Roman"/>
              </a:rPr>
              <a:t>chiamano </a:t>
            </a:r>
            <a:r>
              <a:rPr sz="1200" spc="-5" dirty="0">
                <a:latin typeface="Times New Roman"/>
                <a:cs typeface="Times New Roman"/>
              </a:rPr>
              <a:t>Gesù. Ho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sofferto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sogno questa </a:t>
            </a:r>
            <a:r>
              <a:rPr sz="1200" dirty="0">
                <a:latin typeface="Times New Roman"/>
                <a:cs typeface="Times New Roman"/>
              </a:rPr>
              <a:t>notte a  </a:t>
            </a:r>
            <a:r>
              <a:rPr sz="1200" spc="-5" dirty="0">
                <a:latin typeface="Times New Roman"/>
                <a:cs typeface="Times New Roman"/>
              </a:rPr>
              <a:t>causa sua.” Questa </a:t>
            </a:r>
            <a:r>
              <a:rPr sz="1200" dirty="0">
                <a:latin typeface="Times New Roman"/>
                <a:cs typeface="Times New Roman"/>
              </a:rPr>
              <a:t>nota di Claudia 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turbò </a:t>
            </a:r>
            <a:r>
              <a:rPr sz="1200" spc="-5" dirty="0">
                <a:latin typeface="Times New Roman"/>
                <a:cs typeface="Times New Roman"/>
              </a:rPr>
              <a:t>grandemente Pilato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ritardò così </a:t>
            </a:r>
            <a:r>
              <a:rPr sz="1200" dirty="0">
                <a:latin typeface="Times New Roman"/>
                <a:cs typeface="Times New Roman"/>
              </a:rPr>
              <a:t>la definizione </a:t>
            </a:r>
            <a:r>
              <a:rPr sz="1200" spc="-5" dirty="0">
                <a:latin typeface="Times New Roman"/>
                <a:cs typeface="Times New Roman"/>
              </a:rPr>
              <a:t>della questione,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sfortunatamente fornì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ai dirigenti ebrei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considerevole </a:t>
            </a:r>
            <a:r>
              <a:rPr sz="1200" spc="-5" dirty="0">
                <a:latin typeface="Times New Roman"/>
                <a:cs typeface="Times New Roman"/>
              </a:rPr>
              <a:t>per circolare liberamente 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ed </a:t>
            </a:r>
            <a:r>
              <a:rPr sz="1200" dirty="0">
                <a:latin typeface="Times New Roman"/>
                <a:cs typeface="Times New Roman"/>
              </a:rPr>
              <a:t>incitare il popolo a 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rilascio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Barabba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reclamare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 voce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crocifissione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035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(1994.3) 185:5.9 </a:t>
            </a:r>
            <a:r>
              <a:rPr sz="1200" spc="-10" dirty="0">
                <a:latin typeface="Times New Roman"/>
                <a:cs typeface="Times New Roman"/>
              </a:rPr>
              <a:t>Infine </a:t>
            </a:r>
            <a:r>
              <a:rPr sz="1200" dirty="0">
                <a:latin typeface="Times New Roman"/>
                <a:cs typeface="Times New Roman"/>
              </a:rPr>
              <a:t>Pilato tornò </a:t>
            </a:r>
            <a:r>
              <a:rPr sz="1200" spc="-5" dirty="0">
                <a:latin typeface="Times New Roman"/>
                <a:cs typeface="Times New Roman"/>
              </a:rPr>
              <a:t>ad occuparsi della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problema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stava davanti, chiedendo </a:t>
            </a:r>
            <a:r>
              <a:rPr sz="1200" spc="-5" dirty="0">
                <a:latin typeface="Times New Roman"/>
                <a:cs typeface="Times New Roman"/>
              </a:rPr>
              <a:t>all’assemblea mista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e di persone </a:t>
            </a:r>
            <a:r>
              <a:rPr sz="1200" spc="-5" dirty="0">
                <a:latin typeface="Times New Roman"/>
                <a:cs typeface="Times New Roman"/>
              </a:rPr>
              <a:t>che chiedevano </a:t>
            </a:r>
            <a:r>
              <a:rPr sz="1200" dirty="0">
                <a:latin typeface="Times New Roman"/>
                <a:cs typeface="Times New Roman"/>
              </a:rPr>
              <a:t>un’amnistia: </a:t>
            </a:r>
            <a:r>
              <a:rPr sz="1200" spc="-5" dirty="0">
                <a:latin typeface="Times New Roman"/>
                <a:cs typeface="Times New Roman"/>
              </a:rPr>
              <a:t>“Che cosa farò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il re </a:t>
            </a:r>
            <a:r>
              <a:rPr sz="1200" spc="-5" dirty="0">
                <a:latin typeface="Times New Roman"/>
                <a:cs typeface="Times New Roman"/>
              </a:rPr>
              <a:t>dei Giudei?” </a:t>
            </a:r>
            <a:r>
              <a:rPr sz="1200" dirty="0">
                <a:latin typeface="Times New Roman"/>
                <a:cs typeface="Times New Roman"/>
              </a:rPr>
              <a:t>Essi gridarono  tutti </a:t>
            </a:r>
            <a:r>
              <a:rPr sz="1200" spc="-5" dirty="0">
                <a:latin typeface="Times New Roman"/>
                <a:cs typeface="Times New Roman"/>
              </a:rPr>
              <a:t>all’unisono: “Crocifiggilo! Crocifiggilo!” L’unanimità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moltitudine </a:t>
            </a:r>
            <a:r>
              <a:rPr sz="1200" spc="-5" dirty="0">
                <a:latin typeface="Times New Roman"/>
                <a:cs typeface="Times New Roman"/>
              </a:rPr>
              <a:t>eterogenea </a:t>
            </a:r>
            <a:r>
              <a:rPr sz="1200" dirty="0">
                <a:latin typeface="Times New Roman"/>
                <a:cs typeface="Times New Roman"/>
              </a:rPr>
              <a:t>spaventò </a:t>
            </a:r>
            <a:r>
              <a:rPr sz="1200" spc="-5" dirty="0">
                <a:latin typeface="Times New Roman"/>
                <a:cs typeface="Times New Roman"/>
              </a:rPr>
              <a:t>ed  allarmò Pilato, giudice ingiusto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dominato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867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(1994.4) 185:5.10 </a:t>
            </a:r>
            <a:r>
              <a:rPr sz="1200" spc="-5" dirty="0">
                <a:latin typeface="Times New Roman"/>
                <a:cs typeface="Times New Roman"/>
              </a:rPr>
              <a:t>Allora Pilato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volta: “Perché </a:t>
            </a:r>
            <a:r>
              <a:rPr sz="1200" dirty="0">
                <a:latin typeface="Times New Roman"/>
                <a:cs typeface="Times New Roman"/>
              </a:rPr>
              <a:t>vorreste </a:t>
            </a:r>
            <a:r>
              <a:rPr sz="1200" spc="-5" dirty="0">
                <a:latin typeface="Times New Roman"/>
                <a:cs typeface="Times New Roman"/>
              </a:rPr>
              <a:t>crocifiggere quest’uomo? </a:t>
            </a:r>
            <a:r>
              <a:rPr sz="1200" dirty="0">
                <a:latin typeface="Times New Roman"/>
                <a:cs typeface="Times New Roman"/>
              </a:rPr>
              <a:t>Che male ha fatto? Chi </a:t>
            </a:r>
            <a:r>
              <a:rPr sz="1200" spc="-5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testimoniare contro </a:t>
            </a:r>
            <a:r>
              <a:rPr sz="1200" dirty="0">
                <a:latin typeface="Times New Roman"/>
                <a:cs typeface="Times New Roman"/>
              </a:rPr>
              <a:t>di lui?”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sentirono Pilato parlare </a:t>
            </a:r>
            <a:r>
              <a:rPr sz="1200" dirty="0">
                <a:latin typeface="Times New Roman"/>
                <a:cs typeface="Times New Roman"/>
              </a:rPr>
              <a:t>in difesa di </a:t>
            </a:r>
            <a:r>
              <a:rPr sz="1200" spc="-5" dirty="0">
                <a:latin typeface="Times New Roman"/>
                <a:cs typeface="Times New Roman"/>
              </a:rPr>
              <a:t>Gesù, essi si limitarono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gridare </a:t>
            </a:r>
            <a:r>
              <a:rPr sz="1200" dirty="0">
                <a:latin typeface="Times New Roman"/>
                <a:cs typeface="Times New Roman"/>
              </a:rPr>
              <a:t>di nuovo:  </a:t>
            </a:r>
            <a:r>
              <a:rPr sz="1200" spc="-5" dirty="0">
                <a:latin typeface="Times New Roman"/>
                <a:cs typeface="Times New Roman"/>
              </a:rPr>
              <a:t>“Crocifiggilo! Crocifiggilo!”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(1994.5) 185:5.11 </a:t>
            </a:r>
            <a:r>
              <a:rPr sz="1200" spc="-5" dirty="0">
                <a:latin typeface="Times New Roman"/>
                <a:cs typeface="Times New Roman"/>
              </a:rPr>
              <a:t>Allora Pilato fece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appello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rilascio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prigioniero </a:t>
            </a:r>
            <a:r>
              <a:rPr sz="1200" dirty="0">
                <a:latin typeface="Times New Roman"/>
                <a:cs typeface="Times New Roman"/>
              </a:rPr>
              <a:t>per la Pasqua, </a:t>
            </a:r>
            <a:r>
              <a:rPr sz="1200" spc="-5" dirty="0">
                <a:latin typeface="Times New Roman"/>
                <a:cs typeface="Times New Roman"/>
              </a:rPr>
              <a:t>dicendo: “Vi chiedo ancora </a:t>
            </a:r>
            <a:r>
              <a:rPr sz="1200" spc="5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volta, quale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prigionieri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rilascerò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vostro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Pasqua?” </a:t>
            </a:r>
            <a:r>
              <a:rPr sz="1200" dirty="0">
                <a:latin typeface="Times New Roman"/>
                <a:cs typeface="Times New Roman"/>
              </a:rPr>
              <a:t>E di nuovo 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gridò: </a:t>
            </a:r>
            <a:r>
              <a:rPr sz="1200" spc="-5" dirty="0">
                <a:latin typeface="Times New Roman"/>
                <a:cs typeface="Times New Roman"/>
              </a:rPr>
              <a:t>“Dacci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Barabba!”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54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17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(1994.6) 185:5.12 </a:t>
            </a:r>
            <a:r>
              <a:rPr sz="1200" spc="-5" dirty="0">
                <a:latin typeface="Times New Roman"/>
                <a:cs typeface="Times New Roman"/>
              </a:rPr>
              <a:t>Allora Pilato disse: </a:t>
            </a:r>
            <a:r>
              <a:rPr sz="1200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rilascio l’assassino Barabba,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farò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la moltitudine </a:t>
            </a:r>
            <a:r>
              <a:rPr sz="1200" spc="-5" dirty="0">
                <a:latin typeface="Times New Roman"/>
                <a:cs typeface="Times New Roman"/>
              </a:rPr>
              <a:t>gridò  all’unisono: “Crocifiggilo!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Crocifiggilo!”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2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(1994.7) 185:5.13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terrorizzato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clamore </a:t>
            </a:r>
            <a:r>
              <a:rPr sz="1200" dirty="0">
                <a:latin typeface="Times New Roman"/>
                <a:cs typeface="Times New Roman"/>
              </a:rPr>
              <a:t>insistente </a:t>
            </a:r>
            <a:r>
              <a:rPr sz="1200" spc="-5" dirty="0">
                <a:latin typeface="Times New Roman"/>
                <a:cs typeface="Times New Roman"/>
              </a:rPr>
              <a:t>della plebaglia,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agiva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dei capi </a:t>
            </a:r>
            <a:r>
              <a:rPr sz="1200" dirty="0">
                <a:latin typeface="Times New Roman"/>
                <a:cs typeface="Times New Roman"/>
              </a:rPr>
              <a:t>dei sacerdoti e </a:t>
            </a:r>
            <a:r>
              <a:rPr sz="1200" spc="-5" dirty="0">
                <a:latin typeface="Times New Roman"/>
                <a:cs typeface="Times New Roman"/>
              </a:rPr>
              <a:t>dei  consiglieri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Sinedrio; ciononostante, egli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fare almeno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ulteriore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e di salvare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L’ultimo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appello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Pilato</a:t>
            </a:r>
            <a:endParaRPr sz="16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(1994.8) 185:6.1 </a:t>
            </a:r>
            <a:r>
              <a:rPr sz="1200" spc="-5" dirty="0">
                <a:latin typeface="Times New Roman"/>
                <a:cs typeface="Times New Roman"/>
              </a:rPr>
              <a:t>A tutto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 avvenendo questo venerdì mattina presto </a:t>
            </a:r>
            <a:r>
              <a:rPr sz="1200" dirty="0">
                <a:latin typeface="Times New Roman"/>
                <a:cs typeface="Times New Roman"/>
              </a:rPr>
              <a:t>davanti a </a:t>
            </a:r>
            <a:r>
              <a:rPr sz="1200" spc="-5" dirty="0">
                <a:latin typeface="Times New Roman"/>
                <a:cs typeface="Times New Roman"/>
              </a:rPr>
              <a:t>Pilato stanno partecipando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 </a:t>
            </a:r>
            <a:r>
              <a:rPr sz="1200" dirty="0">
                <a:latin typeface="Times New Roman"/>
                <a:cs typeface="Times New Roman"/>
              </a:rPr>
              <a:t>I suoi numerosi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sanno ancora del suo arresto notturno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suo giudizio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del mattino,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 nascondono  per paura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anch’essi presi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condannati </a:t>
            </a:r>
            <a:r>
              <a:rPr sz="1200" dirty="0">
                <a:latin typeface="Times New Roman"/>
                <a:cs typeface="Times New Roman"/>
              </a:rPr>
              <a:t>a morte </a:t>
            </a:r>
            <a:r>
              <a:rPr sz="1200" spc="-5" dirty="0">
                <a:latin typeface="Times New Roman"/>
                <a:cs typeface="Times New Roman"/>
              </a:rPr>
              <a:t>perché credenti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Tra </a:t>
            </a:r>
            <a:r>
              <a:rPr sz="1200" dirty="0">
                <a:latin typeface="Times New Roman"/>
                <a:cs typeface="Times New Roman"/>
              </a:rPr>
              <a:t>la moltitudine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grida </a:t>
            </a:r>
            <a:r>
              <a:rPr sz="120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morte del </a:t>
            </a:r>
            <a:r>
              <a:rPr sz="1200" spc="-5" dirty="0">
                <a:latin typeface="Times New Roman"/>
                <a:cs typeface="Times New Roman"/>
              </a:rPr>
              <a:t>Maestro si trovano </a:t>
            </a:r>
            <a:r>
              <a:rPr sz="1200" dirty="0">
                <a:latin typeface="Times New Roman"/>
                <a:cs typeface="Times New Roman"/>
              </a:rPr>
              <a:t>soltanto suoi </a:t>
            </a:r>
            <a:r>
              <a:rPr sz="1200" spc="-5" dirty="0">
                <a:latin typeface="Times New Roman"/>
                <a:cs typeface="Times New Roman"/>
              </a:rPr>
              <a:t>nemici giurati </a:t>
            </a:r>
            <a:r>
              <a:rPr sz="1200" dirty="0">
                <a:latin typeface="Times New Roman"/>
                <a:cs typeface="Times New Roman"/>
              </a:rPr>
              <a:t>e la popolazione </a:t>
            </a:r>
            <a:r>
              <a:rPr sz="1200" spc="-5" dirty="0">
                <a:latin typeface="Times New Roman"/>
                <a:cs typeface="Times New Roman"/>
              </a:rPr>
              <a:t>sconsiderata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manovrare.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(1995.1) 185:6.2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volle </a:t>
            </a:r>
            <a:r>
              <a:rPr sz="1200" spc="-10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 ultimo </a:t>
            </a:r>
            <a:r>
              <a:rPr sz="1200" spc="-5" dirty="0">
                <a:latin typeface="Times New Roman"/>
                <a:cs typeface="Times New Roman"/>
              </a:rPr>
              <a:t>appello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pietà. Avendo </a:t>
            </a:r>
            <a:r>
              <a:rPr sz="1200" dirty="0">
                <a:latin typeface="Times New Roman"/>
                <a:cs typeface="Times New Roman"/>
              </a:rPr>
              <a:t>paura di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il clamore di questa </a:t>
            </a:r>
            <a:r>
              <a:rPr sz="1200" spc="-5" dirty="0">
                <a:latin typeface="Times New Roman"/>
                <a:cs typeface="Times New Roman"/>
              </a:rPr>
              <a:t>plebaglia sviata che  reclamava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alle guardie ebree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soldati </a:t>
            </a:r>
            <a:r>
              <a:rPr sz="1200" dirty="0">
                <a:latin typeface="Times New Roman"/>
                <a:cs typeface="Times New Roman"/>
              </a:rPr>
              <a:t>romani di </a:t>
            </a:r>
            <a:r>
              <a:rPr sz="1200" spc="-5" dirty="0">
                <a:latin typeface="Times New Roman"/>
                <a:cs typeface="Times New Roman"/>
              </a:rPr>
              <a:t>prendere Gesù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flagellarlo. Questa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 stessa </a:t>
            </a:r>
            <a:r>
              <a:rPr sz="1200" dirty="0">
                <a:latin typeface="Times New Roman"/>
                <a:cs typeface="Times New Roman"/>
              </a:rPr>
              <a:t>una procedura ingiusta e </a:t>
            </a:r>
            <a:r>
              <a:rPr sz="1200" spc="-5" dirty="0">
                <a:latin typeface="Times New Roman"/>
                <a:cs typeface="Times New Roman"/>
              </a:rPr>
              <a:t>illegale, perché </a:t>
            </a:r>
            <a:r>
              <a:rPr sz="1200" dirty="0">
                <a:latin typeface="Times New Roman"/>
                <a:cs typeface="Times New Roman"/>
              </a:rPr>
              <a:t>la legge romana prevedeva che solo i </a:t>
            </a:r>
            <a:r>
              <a:rPr sz="1200" spc="-5" dirty="0">
                <a:latin typeface="Times New Roman"/>
                <a:cs typeface="Times New Roman"/>
              </a:rPr>
              <a:t>condannati </a:t>
            </a:r>
            <a:r>
              <a:rPr sz="1200" dirty="0">
                <a:latin typeface="Times New Roman"/>
                <a:cs typeface="Times New Roman"/>
              </a:rPr>
              <a:t>a morte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crocifissione  </a:t>
            </a:r>
            <a:r>
              <a:rPr sz="1200" spc="-5" dirty="0">
                <a:latin typeface="Times New Roman"/>
                <a:cs typeface="Times New Roman"/>
              </a:rPr>
              <a:t>fossero assoggettati così alla flagellazione.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guardie </a:t>
            </a:r>
            <a:r>
              <a:rPr sz="1200" spc="-5" dirty="0">
                <a:latin typeface="Times New Roman"/>
                <a:cs typeface="Times New Roman"/>
              </a:rPr>
              <a:t>condussero Gesù nel cortile aperto del </a:t>
            </a:r>
            <a:r>
              <a:rPr sz="1200" dirty="0">
                <a:latin typeface="Times New Roman"/>
                <a:cs typeface="Times New Roman"/>
              </a:rPr>
              <a:t>pretorio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supplizio. </a:t>
            </a:r>
            <a:r>
              <a:rPr sz="1200" spc="5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 non </a:t>
            </a:r>
            <a:r>
              <a:rPr sz="1200" spc="-5" dirty="0">
                <a:latin typeface="Times New Roman"/>
                <a:cs typeface="Times New Roman"/>
              </a:rPr>
              <a:t>assisterono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flagellazione,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assisté </a:t>
            </a:r>
            <a:r>
              <a:rPr sz="1200" dirty="0">
                <a:latin typeface="Times New Roman"/>
                <a:cs typeface="Times New Roman"/>
              </a:rPr>
              <a:t>Pilato, e prima </a:t>
            </a:r>
            <a:r>
              <a:rPr sz="1200" spc="-5" dirty="0">
                <a:latin typeface="Times New Roman"/>
                <a:cs typeface="Times New Roman"/>
              </a:rPr>
              <a:t>che avessero </a:t>
            </a:r>
            <a:r>
              <a:rPr sz="1200" dirty="0">
                <a:latin typeface="Times New Roman"/>
                <a:cs typeface="Times New Roman"/>
              </a:rPr>
              <a:t>portato a </a:t>
            </a:r>
            <a:r>
              <a:rPr sz="1200" spc="-5" dirty="0">
                <a:latin typeface="Times New Roman"/>
                <a:cs typeface="Times New Roman"/>
              </a:rPr>
              <a:t>termine questo </a:t>
            </a:r>
            <a:r>
              <a:rPr sz="1200" dirty="0">
                <a:latin typeface="Times New Roman"/>
                <a:cs typeface="Times New Roman"/>
              </a:rPr>
              <a:t>flagrante  </a:t>
            </a:r>
            <a:r>
              <a:rPr sz="1200" spc="-5" dirty="0">
                <a:latin typeface="Times New Roman"/>
                <a:cs typeface="Times New Roman"/>
              </a:rPr>
              <a:t>abuso, egli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ai flagellatori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segno che Gesù fosse </a:t>
            </a:r>
            <a:r>
              <a:rPr sz="1200" dirty="0">
                <a:latin typeface="Times New Roman"/>
                <a:cs typeface="Times New Roman"/>
              </a:rPr>
              <a:t>condotto da lui.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flagellatori </a:t>
            </a:r>
            <a:r>
              <a:rPr sz="1200" dirty="0">
                <a:latin typeface="Times New Roman"/>
                <a:cs typeface="Times New Roman"/>
              </a:rPr>
              <a:t>calassero i loro  nodosi </a:t>
            </a:r>
            <a:r>
              <a:rPr sz="1200" spc="-5" dirty="0">
                <a:latin typeface="Times New Roman"/>
                <a:cs typeface="Times New Roman"/>
              </a:rPr>
              <a:t>scudisci su Gesù,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legato al palo </a:t>
            </a:r>
            <a:r>
              <a:rPr sz="1200" spc="-5" dirty="0">
                <a:latin typeface="Times New Roman"/>
                <a:cs typeface="Times New Roman"/>
              </a:rPr>
              <a:t>della flagellazione,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rivestirono con </a:t>
            </a:r>
            <a:r>
              <a:rPr sz="1200" dirty="0">
                <a:latin typeface="Times New Roman"/>
                <a:cs typeface="Times New Roman"/>
              </a:rPr>
              <a:t>la veste di </a:t>
            </a:r>
            <a:r>
              <a:rPr sz="1200" spc="-5" dirty="0">
                <a:latin typeface="Times New Roman"/>
                <a:cs typeface="Times New Roman"/>
              </a:rPr>
              <a:t>porpora,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intrecciata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corona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spine gliela </a:t>
            </a:r>
            <a:r>
              <a:rPr sz="1200" dirty="0">
                <a:latin typeface="Times New Roman"/>
                <a:cs typeface="Times New Roman"/>
              </a:rPr>
              <a:t>posero </a:t>
            </a:r>
            <a:r>
              <a:rPr sz="1200" spc="-5" dirty="0">
                <a:latin typeface="Times New Roman"/>
                <a:cs typeface="Times New Roman"/>
              </a:rPr>
              <a:t>sulla fronte.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avergli </a:t>
            </a:r>
            <a:r>
              <a:rPr sz="1200" dirty="0">
                <a:latin typeface="Times New Roman"/>
                <a:cs typeface="Times New Roman"/>
              </a:rPr>
              <a:t>messo una canna nella mano </a:t>
            </a:r>
            <a:r>
              <a:rPr sz="1200" spc="-5" dirty="0">
                <a:latin typeface="Times New Roman"/>
                <a:cs typeface="Times New Roman"/>
              </a:rPr>
              <a:t>come finto </a:t>
            </a:r>
            <a:r>
              <a:rPr sz="1200" dirty="0">
                <a:latin typeface="Times New Roman"/>
                <a:cs typeface="Times New Roman"/>
              </a:rPr>
              <a:t>scettro, </a:t>
            </a:r>
            <a:r>
              <a:rPr sz="1200" spc="-5" dirty="0">
                <a:latin typeface="Times New Roman"/>
                <a:cs typeface="Times New Roman"/>
              </a:rPr>
              <a:t>s’inginocchiarono </a:t>
            </a:r>
            <a:r>
              <a:rPr sz="1200" dirty="0">
                <a:latin typeface="Times New Roman"/>
                <a:cs typeface="Times New Roman"/>
              </a:rPr>
              <a:t>davanti  a lui e lo </a:t>
            </a:r>
            <a:r>
              <a:rPr sz="1200" spc="-5" dirty="0">
                <a:latin typeface="Times New Roman"/>
                <a:cs typeface="Times New Roman"/>
              </a:rPr>
              <a:t>beffeggiarono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“Salve,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Giudei!” E </a:t>
            </a:r>
            <a:r>
              <a:rPr sz="1200" spc="-5" dirty="0">
                <a:latin typeface="Times New Roman"/>
                <a:cs typeface="Times New Roman"/>
              </a:rPr>
              <a:t>sputarono su </a:t>
            </a:r>
            <a:r>
              <a:rPr sz="1200" dirty="0">
                <a:latin typeface="Times New Roman"/>
                <a:cs typeface="Times New Roman"/>
              </a:rPr>
              <a:t>di lui e lo colpirono in </a:t>
            </a:r>
            <a:r>
              <a:rPr sz="1200" spc="-5" dirty="0">
                <a:latin typeface="Times New Roman"/>
                <a:cs typeface="Times New Roman"/>
              </a:rPr>
              <a:t>viso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mani. </a:t>
            </a:r>
            <a:r>
              <a:rPr sz="1200" dirty="0">
                <a:latin typeface="Times New Roman"/>
                <a:cs typeface="Times New Roman"/>
              </a:rPr>
              <a:t>E uno di loro,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ricondurlo </a:t>
            </a:r>
            <a:r>
              <a:rPr sz="1200" dirty="0">
                <a:latin typeface="Times New Roman"/>
                <a:cs typeface="Times New Roman"/>
              </a:rPr>
              <a:t>da Pilato,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prese la </a:t>
            </a:r>
            <a:r>
              <a:rPr sz="1200" spc="-5" dirty="0">
                <a:latin typeface="Times New Roman"/>
                <a:cs typeface="Times New Roman"/>
              </a:rPr>
              <a:t>canna </a:t>
            </a:r>
            <a:r>
              <a:rPr sz="1200" dirty="0">
                <a:latin typeface="Times New Roman"/>
                <a:cs typeface="Times New Roman"/>
              </a:rPr>
              <a:t>dalla mano e lo colpì sulla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testa.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737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556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(1995.2) 185:6.3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condusse </a:t>
            </a:r>
            <a:r>
              <a:rPr sz="1200" spc="-5" dirty="0">
                <a:latin typeface="Times New Roman"/>
                <a:cs typeface="Times New Roman"/>
              </a:rPr>
              <a:t>fuori questo prigioniero sanguinante </a:t>
            </a:r>
            <a:r>
              <a:rPr sz="1200" dirty="0">
                <a:latin typeface="Times New Roman"/>
                <a:cs typeface="Times New Roman"/>
              </a:rPr>
              <a:t>e lacero, e </a:t>
            </a:r>
            <a:r>
              <a:rPr sz="1200" spc="-5" dirty="0">
                <a:latin typeface="Times New Roman"/>
                <a:cs typeface="Times New Roman"/>
              </a:rPr>
              <a:t>presentandolo alla </a:t>
            </a:r>
            <a:r>
              <a:rPr sz="1200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variopinta disse: “Ecco  </a:t>
            </a:r>
            <a:r>
              <a:rPr sz="1200" dirty="0">
                <a:latin typeface="Times New Roman"/>
                <a:cs typeface="Times New Roman"/>
              </a:rPr>
              <a:t>l’uomo!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 io vi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non trovo alcuna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in lui, e dopo averlo </a:t>
            </a:r>
            <a:r>
              <a:rPr sz="1200" spc="-5" dirty="0">
                <a:latin typeface="Times New Roman"/>
                <a:cs typeface="Times New Roman"/>
              </a:rPr>
              <a:t>flagellato vorrei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rilasciarlo.”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(1995.3) 185:6.4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stava </a:t>
            </a:r>
            <a:r>
              <a:rPr sz="1200" dirty="0">
                <a:latin typeface="Times New Roman"/>
                <a:cs typeface="Times New Roman"/>
              </a:rPr>
              <a:t>là, vestito di una </a:t>
            </a:r>
            <a:r>
              <a:rPr sz="1200" spc="-5" dirty="0">
                <a:latin typeface="Times New Roman"/>
                <a:cs typeface="Times New Roman"/>
              </a:rPr>
              <a:t>vecchia </a:t>
            </a:r>
            <a:r>
              <a:rPr sz="1200" dirty="0">
                <a:latin typeface="Times New Roman"/>
                <a:cs typeface="Times New Roman"/>
              </a:rPr>
              <a:t>veste </a:t>
            </a:r>
            <a:r>
              <a:rPr sz="1200" spc="-5" dirty="0">
                <a:latin typeface="Times New Roman"/>
                <a:cs typeface="Times New Roman"/>
              </a:rPr>
              <a:t>regale purpurea, con </a:t>
            </a:r>
            <a:r>
              <a:rPr sz="1200" dirty="0">
                <a:latin typeface="Times New Roman"/>
                <a:cs typeface="Times New Roman"/>
              </a:rPr>
              <a:t>una corona di spine </a:t>
            </a:r>
            <a:r>
              <a:rPr sz="1200" spc="-5" dirty="0">
                <a:latin typeface="Times New Roman"/>
                <a:cs typeface="Times New Roman"/>
              </a:rPr>
              <a:t>che trafiggeva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fronte serena.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suo viso </a:t>
            </a:r>
            <a:r>
              <a:rPr sz="1200" spc="-5" dirty="0">
                <a:latin typeface="Times New Roman"/>
                <a:cs typeface="Times New Roman"/>
              </a:rPr>
              <a:t>era macchiato </a:t>
            </a:r>
            <a:r>
              <a:rPr sz="1200" dirty="0">
                <a:latin typeface="Times New Roman"/>
                <a:cs typeface="Times New Roman"/>
              </a:rPr>
              <a:t>di sangue e il </a:t>
            </a:r>
            <a:r>
              <a:rPr sz="1200" spc="-5" dirty="0">
                <a:latin typeface="Times New Roman"/>
                <a:cs typeface="Times New Roman"/>
              </a:rPr>
              <a:t>suo corpo piegato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dall’angoscia. Ma </a:t>
            </a:r>
            <a:r>
              <a:rPr sz="1200" dirty="0">
                <a:latin typeface="Times New Roman"/>
                <a:cs typeface="Times New Roman"/>
              </a:rPr>
              <a:t>niente può smuovere il 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insensibile di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vittime di un intenso odio emotivo e </a:t>
            </a:r>
            <a:r>
              <a:rPr sz="1200" spc="-5" dirty="0">
                <a:latin typeface="Times New Roman"/>
                <a:cs typeface="Times New Roman"/>
              </a:rPr>
              <a:t>schiavi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pregiudizi religiosi. Questo spettacolo </a:t>
            </a:r>
            <a:r>
              <a:rPr sz="1200" dirty="0">
                <a:latin typeface="Times New Roman"/>
                <a:cs typeface="Times New Roman"/>
              </a:rPr>
              <a:t>trasmise  un </a:t>
            </a:r>
            <a:r>
              <a:rPr sz="1200" spc="-5" dirty="0">
                <a:latin typeface="Times New Roman"/>
                <a:cs typeface="Times New Roman"/>
              </a:rPr>
              <a:t>profondo fremito d’orrore nei regni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vasto universo,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toccò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nella loro mente di  </a:t>
            </a:r>
            <a:r>
              <a:rPr sz="1200" spc="-5" dirty="0">
                <a:latin typeface="Times New Roman"/>
                <a:cs typeface="Times New Roman"/>
              </a:rPr>
              <a:t>distruggere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1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(1995.4) 185:6.5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si furono ripresi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shock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del Maestro, essi </a:t>
            </a:r>
            <a:r>
              <a:rPr sz="1200" dirty="0">
                <a:latin typeface="Times New Roman"/>
                <a:cs typeface="Times New Roman"/>
              </a:rPr>
              <a:t>ripresero a </a:t>
            </a:r>
            <a:r>
              <a:rPr sz="1200" spc="-5" dirty="0">
                <a:latin typeface="Times New Roman"/>
                <a:cs typeface="Times New Roman"/>
              </a:rPr>
              <a:t>gridare </a:t>
            </a:r>
            <a:r>
              <a:rPr sz="1200" dirty="0">
                <a:latin typeface="Times New Roman"/>
                <a:cs typeface="Times New Roman"/>
              </a:rPr>
              <a:t>più forte  e più a </a:t>
            </a:r>
            <a:r>
              <a:rPr sz="1200" spc="-5" dirty="0">
                <a:latin typeface="Times New Roman"/>
                <a:cs typeface="Times New Roman"/>
              </a:rPr>
              <a:t>lungo: “Crocifiggilo! Crocifiggilo!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Crocifiggilo!”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(1995.5) 185:6.6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Pilato comprese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futile appellarsi ai loro </a:t>
            </a:r>
            <a:r>
              <a:rPr sz="1200" dirty="0">
                <a:latin typeface="Times New Roman"/>
                <a:cs typeface="Times New Roman"/>
              </a:rPr>
              <a:t>ipotetici sentimenti di </a:t>
            </a:r>
            <a:r>
              <a:rPr sz="1200" spc="-5" dirty="0">
                <a:latin typeface="Times New Roman"/>
                <a:cs typeface="Times New Roman"/>
              </a:rPr>
              <a:t>pietà. Egli si fece avanti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 “Percepisco che siete determinati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quest’uomo debba morire,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ha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meritare </a:t>
            </a:r>
            <a:r>
              <a:rPr sz="1200" dirty="0">
                <a:latin typeface="Times New Roman"/>
                <a:cs typeface="Times New Roman"/>
              </a:rPr>
              <a:t>la morte? Chi vuole </a:t>
            </a:r>
            <a:r>
              <a:rPr sz="1200" spc="-5" dirty="0">
                <a:latin typeface="Times New Roman"/>
                <a:cs typeface="Times New Roman"/>
              </a:rPr>
              <a:t>dichiarare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crimine?”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7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(1995.6) 185:6.7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sommo sacerdote stesso si </a:t>
            </a:r>
            <a:r>
              <a:rPr sz="1200" dirty="0">
                <a:latin typeface="Times New Roman"/>
                <a:cs typeface="Times New Roman"/>
              </a:rPr>
              <a:t>fece avanti </a:t>
            </a:r>
            <a:r>
              <a:rPr sz="1200" spc="-5" dirty="0">
                <a:latin typeface="Times New Roman"/>
                <a:cs typeface="Times New Roman"/>
              </a:rPr>
              <a:t>e, salito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Pilato, dichiarò con </a:t>
            </a:r>
            <a:r>
              <a:rPr sz="1200" dirty="0">
                <a:latin typeface="Times New Roman"/>
                <a:cs typeface="Times New Roman"/>
              </a:rPr>
              <a:t>irritazione: </a:t>
            </a:r>
            <a:r>
              <a:rPr sz="1200" spc="-5" dirty="0">
                <a:latin typeface="Times New Roman"/>
                <a:cs typeface="Times New Roman"/>
              </a:rPr>
              <a:t>“Noi abbiamo </a:t>
            </a:r>
            <a:r>
              <a:rPr sz="1200" dirty="0">
                <a:latin typeface="Times New Roman"/>
                <a:cs typeface="Times New Roman"/>
              </a:rPr>
              <a:t>una legge  </a:t>
            </a:r>
            <a:r>
              <a:rPr sz="1200" spc="-5" dirty="0">
                <a:latin typeface="Times New Roman"/>
                <a:cs typeface="Times New Roman"/>
              </a:rPr>
              <a:t>sacra,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tale legge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dovrebbe morire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ha lui </a:t>
            </a:r>
            <a:r>
              <a:rPr sz="1200" spc="-5" dirty="0">
                <a:latin typeface="Times New Roman"/>
                <a:cs typeface="Times New Roman"/>
              </a:rPr>
              <a:t>stesso proclamato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Pilato  </a:t>
            </a:r>
            <a:r>
              <a:rPr sz="1200" dirty="0">
                <a:latin typeface="Times New Roman"/>
                <a:cs typeface="Times New Roman"/>
              </a:rPr>
              <a:t>udì ciò, </a:t>
            </a:r>
            <a:r>
              <a:rPr sz="1200" spc="-5" dirty="0">
                <a:latin typeface="Times New Roman"/>
                <a:cs typeface="Times New Roman"/>
              </a:rPr>
              <a:t>ebbe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Ebrei, ma </a:t>
            </a:r>
            <a:r>
              <a:rPr sz="1200" spc="-5" dirty="0">
                <a:latin typeface="Times New Roman"/>
                <a:cs typeface="Times New Roman"/>
              </a:rPr>
              <a:t>ricordando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moglie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mitologia greca degli dei che  scendono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egli tremava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personaggio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un cenno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mano  </a:t>
            </a:r>
            <a:r>
              <a:rPr sz="1200" spc="-5" dirty="0">
                <a:latin typeface="Times New Roman"/>
                <a:cs typeface="Times New Roman"/>
              </a:rPr>
              <a:t>alla folla per farla tacere, mentre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braccio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ricondusse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dell’edificio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poterlo </a:t>
            </a:r>
            <a:r>
              <a:rPr sz="1200" dirty="0">
                <a:latin typeface="Times New Roman"/>
                <a:cs typeface="Times New Roman"/>
              </a:rPr>
              <a:t>interrogare </a:t>
            </a:r>
            <a:r>
              <a:rPr sz="1200" spc="-5" dirty="0">
                <a:latin typeface="Times New Roman"/>
                <a:cs typeface="Times New Roman"/>
              </a:rPr>
              <a:t>ancora.  Pilato era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confuso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paura, sconcertato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superstizione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turbato dall’ostinato atteggiamento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plebaglia.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8451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L’ultimo colloquio con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Pilato</a:t>
            </a:r>
            <a:endParaRPr sz="1600">
              <a:latin typeface="Times New Roman"/>
              <a:cs typeface="Times New Roman"/>
            </a:endParaRPr>
          </a:p>
          <a:p>
            <a:pPr marL="88900" marR="2254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(1995.7) 185:7.1 </a:t>
            </a:r>
            <a:r>
              <a:rPr sz="1200" spc="-5" dirty="0">
                <a:latin typeface="Times New Roman"/>
                <a:cs typeface="Times New Roman"/>
              </a:rPr>
              <a:t>Mentre Pilato, tremante </a:t>
            </a:r>
            <a:r>
              <a:rPr sz="1200" dirty="0">
                <a:latin typeface="Times New Roman"/>
                <a:cs typeface="Times New Roman"/>
              </a:rPr>
              <a:t>di paura e d’emozione, </a:t>
            </a:r>
            <a:r>
              <a:rPr sz="1200" spc="-5" dirty="0">
                <a:latin typeface="Times New Roman"/>
                <a:cs typeface="Times New Roman"/>
              </a:rPr>
              <a:t>si sedeva </a:t>
            </a:r>
            <a:r>
              <a:rPr sz="1200" dirty="0">
                <a:latin typeface="Times New Roman"/>
                <a:cs typeface="Times New Roman"/>
              </a:rPr>
              <a:t>accanto a </a:t>
            </a:r>
            <a:r>
              <a:rPr sz="1200" spc="-5" dirty="0">
                <a:latin typeface="Times New Roman"/>
                <a:cs typeface="Times New Roman"/>
              </a:rPr>
              <a:t>Gesù, chiese: </a:t>
            </a:r>
            <a:r>
              <a:rPr sz="1200" dirty="0">
                <a:latin typeface="Times New Roman"/>
                <a:cs typeface="Times New Roman"/>
              </a:rPr>
              <a:t>“Da dove vieni? Chi </a:t>
            </a:r>
            <a:r>
              <a:rPr sz="1200" spc="-5" dirty="0">
                <a:latin typeface="Times New Roman"/>
                <a:cs typeface="Times New Roman"/>
              </a:rPr>
              <a:t>sei realmente? 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dicono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sei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31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(1996.1) 185:7.2 </a:t>
            </a:r>
            <a:r>
              <a:rPr sz="1200" spc="-5" dirty="0">
                <a:latin typeface="Times New Roman"/>
                <a:cs typeface="Times New Roman"/>
              </a:rPr>
              <a:t>Ma Gesù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poste da un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timoroso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debole e </a:t>
            </a:r>
            <a:r>
              <a:rPr sz="1200" spc="-5" dirty="0">
                <a:latin typeface="Times New Roman"/>
                <a:cs typeface="Times New Roman"/>
              </a:rPr>
              <a:t>titubante, che 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così ingiusto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farlo fustigare </a:t>
            </a:r>
            <a:r>
              <a:rPr sz="1200" dirty="0">
                <a:latin typeface="Times New Roman"/>
                <a:cs typeface="Times New Roman"/>
              </a:rPr>
              <a:t>anche dopo </a:t>
            </a:r>
            <a:r>
              <a:rPr sz="1200" spc="-5" dirty="0">
                <a:latin typeface="Times New Roman"/>
                <a:cs typeface="Times New Roman"/>
              </a:rPr>
              <a:t>averlo dichiarato </a:t>
            </a:r>
            <a:r>
              <a:rPr sz="1200" dirty="0">
                <a:latin typeface="Times New Roman"/>
                <a:cs typeface="Times New Roman"/>
              </a:rPr>
              <a:t>innocente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delitto e prima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debitamente  </a:t>
            </a:r>
            <a:r>
              <a:rPr sz="1200" spc="-5" dirty="0">
                <a:latin typeface="Times New Roman"/>
                <a:cs typeface="Times New Roman"/>
              </a:rPr>
              <a:t>condannato </a:t>
            </a:r>
            <a:r>
              <a:rPr sz="1200" dirty="0">
                <a:latin typeface="Times New Roman"/>
                <a:cs typeface="Times New Roman"/>
              </a:rPr>
              <a:t>a morte. </a:t>
            </a:r>
            <a:r>
              <a:rPr sz="1200" spc="-5" dirty="0">
                <a:latin typeface="Times New Roman"/>
                <a:cs typeface="Times New Roman"/>
              </a:rPr>
              <a:t>Gesù guardò Pilato </a:t>
            </a:r>
            <a:r>
              <a:rPr sz="1200" dirty="0">
                <a:latin typeface="Times New Roman"/>
                <a:cs typeface="Times New Roman"/>
              </a:rPr>
              <a:t>diritto </a:t>
            </a:r>
            <a:r>
              <a:rPr sz="1200" spc="-5" dirty="0">
                <a:latin typeface="Times New Roman"/>
                <a:cs typeface="Times New Roman"/>
              </a:rPr>
              <a:t>negli occhi,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rispose. </a:t>
            </a:r>
            <a:r>
              <a:rPr sz="1200" spc="-5" dirty="0">
                <a:latin typeface="Times New Roman"/>
                <a:cs typeface="Times New Roman"/>
              </a:rPr>
              <a:t>Allora Pilato disse: “Rifiuti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parlarmi? </a:t>
            </a:r>
            <a:r>
              <a:rPr sz="1200" spc="5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comprendi </a:t>
            </a:r>
            <a:r>
              <a:rPr sz="1200" dirty="0">
                <a:latin typeface="Times New Roman"/>
                <a:cs typeface="Times New Roman"/>
              </a:rPr>
              <a:t>che ho ancora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rilasciarti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crocifiggerti?” Allora Gesù disse: “Tu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avresti alcun potere su </a:t>
            </a:r>
            <a:r>
              <a:rPr sz="1200" dirty="0">
                <a:latin typeface="Times New Roman"/>
                <a:cs typeface="Times New Roman"/>
              </a:rPr>
              <a:t>di me </a:t>
            </a:r>
            <a:r>
              <a:rPr sz="1200" spc="-5" dirty="0">
                <a:latin typeface="Times New Roman"/>
                <a:cs typeface="Times New Roman"/>
              </a:rPr>
              <a:t>se ciò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permesso </a:t>
            </a:r>
            <a:r>
              <a:rPr sz="1200" dirty="0">
                <a:latin typeface="Times New Roman"/>
                <a:cs typeface="Times New Roman"/>
              </a:rPr>
              <a:t>dall’alto. Tu non </a:t>
            </a:r>
            <a:r>
              <a:rPr sz="1200" spc="-5" dirty="0">
                <a:latin typeface="Times New Roman"/>
                <a:cs typeface="Times New Roman"/>
              </a:rPr>
              <a:t>potresti esercitare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autorità sul Figlio dell’Uomo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non lo  </a:t>
            </a:r>
            <a:r>
              <a:rPr sz="1200" spc="-5" dirty="0">
                <a:latin typeface="Times New Roman"/>
                <a:cs typeface="Times New Roman"/>
              </a:rPr>
              <a:t>permettesse. Ma </a:t>
            </a:r>
            <a:r>
              <a:rPr sz="1200" dirty="0">
                <a:latin typeface="Times New Roman"/>
                <a:cs typeface="Times New Roman"/>
              </a:rPr>
              <a:t>tu non sei così colpevole, poiché </a:t>
            </a:r>
            <a:r>
              <a:rPr sz="1200" spc="-5" dirty="0">
                <a:latin typeface="Times New Roman"/>
                <a:cs typeface="Times New Roman"/>
              </a:rPr>
              <a:t>ignori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vangelo. </a:t>
            </a:r>
            <a:r>
              <a:rPr sz="1200" dirty="0">
                <a:latin typeface="Times New Roman"/>
                <a:cs typeface="Times New Roman"/>
              </a:rPr>
              <a:t>Colui che mi ha </a:t>
            </a:r>
            <a:r>
              <a:rPr sz="1200" spc="-5" dirty="0">
                <a:latin typeface="Times New Roman"/>
                <a:cs typeface="Times New Roman"/>
              </a:rPr>
              <a:t>tradito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mi ha </a:t>
            </a:r>
            <a:r>
              <a:rPr sz="1200" spc="-5" dirty="0">
                <a:latin typeface="Times New Roman"/>
                <a:cs typeface="Times New Roman"/>
              </a:rPr>
              <a:t>consegnato </a:t>
            </a:r>
            <a:r>
              <a:rPr sz="1200" dirty="0">
                <a:latin typeface="Times New Roman"/>
                <a:cs typeface="Times New Roman"/>
              </a:rPr>
              <a:t>a te, </a:t>
            </a:r>
            <a:r>
              <a:rPr sz="1200" spc="-5" dirty="0">
                <a:latin typeface="Times New Roman"/>
                <a:cs typeface="Times New Roman"/>
              </a:rPr>
              <a:t>essi  hanno commesso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(1996.2) 185:7.3 </a:t>
            </a:r>
            <a:r>
              <a:rPr sz="1200" spc="-5" dirty="0">
                <a:latin typeface="Times New Roman"/>
                <a:cs typeface="Times New Roman"/>
              </a:rPr>
              <a:t>Quest’ultimo colloquio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terrorizzò </a:t>
            </a:r>
            <a:r>
              <a:rPr sz="1200" spc="-5" dirty="0">
                <a:latin typeface="Times New Roman"/>
                <a:cs typeface="Times New Roman"/>
              </a:rPr>
              <a:t>del tutto </a:t>
            </a:r>
            <a:r>
              <a:rPr sz="1200" dirty="0">
                <a:latin typeface="Times New Roman"/>
                <a:cs typeface="Times New Roman"/>
              </a:rPr>
              <a:t>Pilato. </a:t>
            </a:r>
            <a:r>
              <a:rPr sz="1200" spc="-1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codardo </a:t>
            </a:r>
            <a:r>
              <a:rPr sz="1200" dirty="0">
                <a:latin typeface="Times New Roman"/>
                <a:cs typeface="Times New Roman"/>
              </a:rPr>
              <a:t>morale e </a:t>
            </a:r>
            <a:r>
              <a:rPr sz="1200" spc="-5" dirty="0">
                <a:latin typeface="Times New Roman"/>
                <a:cs typeface="Times New Roman"/>
              </a:rPr>
              <a:t>giudice debole </a:t>
            </a:r>
            <a:r>
              <a:rPr sz="1200" dirty="0">
                <a:latin typeface="Times New Roman"/>
                <a:cs typeface="Times New Roman"/>
              </a:rPr>
              <a:t>penava ora sotto il  </a:t>
            </a:r>
            <a:r>
              <a:rPr sz="1200" spc="-5" dirty="0">
                <a:latin typeface="Times New Roman"/>
                <a:cs typeface="Times New Roman"/>
              </a:rPr>
              <a:t>duplice fardello del timore </a:t>
            </a:r>
            <a:r>
              <a:rPr sz="1200" dirty="0">
                <a:latin typeface="Times New Roman"/>
                <a:cs typeface="Times New Roman"/>
              </a:rPr>
              <a:t>superstizioso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paura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dei dirigenti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2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(1996.3) 185:7.4 </a:t>
            </a:r>
            <a:r>
              <a:rPr sz="1200" spc="-5" dirty="0">
                <a:latin typeface="Times New Roman"/>
                <a:cs typeface="Times New Roman"/>
              </a:rPr>
              <a:t>Pilato comparve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davanti alla </a:t>
            </a:r>
            <a:r>
              <a:rPr sz="1200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dicendo: “Io sono </a:t>
            </a:r>
            <a:r>
              <a:rPr sz="1200" dirty="0">
                <a:latin typeface="Times New Roman"/>
                <a:cs typeface="Times New Roman"/>
              </a:rPr>
              <a:t>certo </a:t>
            </a:r>
            <a:r>
              <a:rPr sz="1200" spc="-5" dirty="0">
                <a:latin typeface="Times New Roman"/>
                <a:cs typeface="Times New Roman"/>
              </a:rPr>
              <a:t>che quest’uomo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trasgressore religioso.  Dovreste prenderlo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giudicarlo secondo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legge. Perché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aspettate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acconsenta alla </a:t>
            </a:r>
            <a:r>
              <a:rPr sz="1200" dirty="0">
                <a:latin typeface="Times New Roman"/>
                <a:cs typeface="Times New Roman"/>
              </a:rPr>
              <a:t>sua morte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entrato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con le vostre tradizioni?”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(1996.4) 185:7.5 </a:t>
            </a:r>
            <a:r>
              <a:rPr sz="1200" spc="-5" dirty="0">
                <a:latin typeface="Times New Roman"/>
                <a:cs typeface="Times New Roman"/>
              </a:rPr>
              <a:t>Pilato era sul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liberare Gesù quando Caifa, </a:t>
            </a:r>
            <a:r>
              <a:rPr sz="1200" dirty="0">
                <a:latin typeface="Times New Roman"/>
                <a:cs typeface="Times New Roman"/>
              </a:rPr>
              <a:t>il sommo </a:t>
            </a:r>
            <a:r>
              <a:rPr sz="1200" spc="-5" dirty="0">
                <a:latin typeface="Times New Roman"/>
                <a:cs typeface="Times New Roman"/>
              </a:rPr>
              <a:t>sacerdote, si </a:t>
            </a:r>
            <a:r>
              <a:rPr sz="1200" dirty="0">
                <a:latin typeface="Times New Roman"/>
                <a:cs typeface="Times New Roman"/>
              </a:rPr>
              <a:t>avvicinò al codardo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romano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e,</a:t>
            </a:r>
            <a:endParaRPr sz="1200">
              <a:latin typeface="Times New Roman"/>
              <a:cs typeface="Times New Roman"/>
            </a:endParaRPr>
          </a:p>
          <a:p>
            <a:pPr marL="88900" marR="539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agitando </a:t>
            </a:r>
            <a:r>
              <a:rPr sz="1200" dirty="0">
                <a:latin typeface="Times New Roman"/>
                <a:cs typeface="Times New Roman"/>
              </a:rPr>
              <a:t>un dito vendicatore in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Pilato, disse con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che tutta la moltitudine </a:t>
            </a:r>
            <a:r>
              <a:rPr sz="1200" spc="-5" dirty="0">
                <a:latin typeface="Times New Roman"/>
                <a:cs typeface="Times New Roman"/>
              </a:rPr>
              <a:t>poté udire: </a:t>
            </a:r>
            <a:r>
              <a:rPr sz="1200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rilasci quest’uomo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amico di </a:t>
            </a:r>
            <a:r>
              <a:rPr sz="1200" spc="-5" dirty="0">
                <a:latin typeface="Times New Roman"/>
                <a:cs typeface="Times New Roman"/>
              </a:rPr>
              <a:t>Cesare,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vedrò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l’imperatore sappia </a:t>
            </a:r>
            <a:r>
              <a:rPr sz="1200" dirty="0">
                <a:latin typeface="Times New Roman"/>
                <a:cs typeface="Times New Roman"/>
              </a:rPr>
              <a:t>tutto.”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minaccia pubblica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Pilato.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timore </a:t>
            </a:r>
            <a:r>
              <a:rPr sz="1200" dirty="0">
                <a:latin typeface="Times New Roman"/>
                <a:cs typeface="Times New Roman"/>
              </a:rPr>
              <a:t>per 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895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38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personale eclissò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altra considerazione, e il </a:t>
            </a:r>
            <a:r>
              <a:rPr sz="1200" spc="-5" dirty="0">
                <a:latin typeface="Times New Roman"/>
                <a:cs typeface="Times New Roman"/>
              </a:rPr>
              <a:t>codardo governatore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portato davanti al seggio  del giudizio.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stava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loro,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lo indicò </a:t>
            </a:r>
            <a:r>
              <a:rPr sz="1200" spc="-5" dirty="0">
                <a:latin typeface="Times New Roman"/>
                <a:cs typeface="Times New Roman"/>
              </a:rPr>
              <a:t>col </a:t>
            </a:r>
            <a:r>
              <a:rPr sz="1200" dirty="0">
                <a:latin typeface="Times New Roman"/>
                <a:cs typeface="Times New Roman"/>
              </a:rPr>
              <a:t>dito e disse </a:t>
            </a:r>
            <a:r>
              <a:rPr sz="1200" spc="-5" dirty="0">
                <a:latin typeface="Times New Roman"/>
                <a:cs typeface="Times New Roman"/>
              </a:rPr>
              <a:t>sarcasticamente: “Ecco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re.”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Ebrei  risposero: “Portalo </a:t>
            </a:r>
            <a:r>
              <a:rPr sz="1200" dirty="0">
                <a:latin typeface="Times New Roman"/>
                <a:cs typeface="Times New Roman"/>
              </a:rPr>
              <a:t>via. </a:t>
            </a:r>
            <a:r>
              <a:rPr sz="1200" spc="-5" dirty="0">
                <a:latin typeface="Times New Roman"/>
                <a:cs typeface="Times New Roman"/>
              </a:rPr>
              <a:t>Crocifiggilo!”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Pilato disse con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ironia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sarcasmo: “Crocifiggerò </a:t>
            </a:r>
            <a:r>
              <a:rPr sz="1200" dirty="0">
                <a:latin typeface="Times New Roman"/>
                <a:cs typeface="Times New Roman"/>
              </a:rPr>
              <a:t>il vostro re?” 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 </a:t>
            </a:r>
            <a:r>
              <a:rPr sz="1200" spc="-5" dirty="0">
                <a:latin typeface="Times New Roman"/>
                <a:cs typeface="Times New Roman"/>
              </a:rPr>
              <a:t>risposero: “Sì, crocifiggilo! Non abbiamo altro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che Cesare.”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Pilato si rese conto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salvare Gesù, poiché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disposto a sfidare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tragica resa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Pilato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(1996.5) 185:8.1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-5" dirty="0">
                <a:latin typeface="Times New Roman"/>
                <a:cs typeface="Times New Roman"/>
              </a:rPr>
              <a:t>incarnato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stava là. Era stato </a:t>
            </a:r>
            <a:r>
              <a:rPr sz="1200" spc="-5" dirty="0">
                <a:latin typeface="Times New Roman"/>
                <a:cs typeface="Times New Roman"/>
              </a:rPr>
              <a:t>arrestato </a:t>
            </a:r>
            <a:r>
              <a:rPr sz="1200" dirty="0">
                <a:latin typeface="Times New Roman"/>
                <a:cs typeface="Times New Roman"/>
              </a:rPr>
              <a:t>senza colpa; </a:t>
            </a:r>
            <a:r>
              <a:rPr sz="1200" spc="-5" dirty="0">
                <a:latin typeface="Times New Roman"/>
                <a:cs typeface="Times New Roman"/>
              </a:rPr>
              <a:t>accusato </a:t>
            </a:r>
            <a:r>
              <a:rPr sz="1200" dirty="0">
                <a:latin typeface="Times New Roman"/>
                <a:cs typeface="Times New Roman"/>
              </a:rPr>
              <a:t>senza prove;  </a:t>
            </a:r>
            <a:r>
              <a:rPr sz="1200" spc="-5" dirty="0">
                <a:latin typeface="Times New Roman"/>
                <a:cs typeface="Times New Roman"/>
              </a:rPr>
              <a:t>giudicato </a:t>
            </a:r>
            <a:r>
              <a:rPr sz="1200" dirty="0">
                <a:latin typeface="Times New Roman"/>
                <a:cs typeface="Times New Roman"/>
              </a:rPr>
              <a:t>senza testimoni; punito senza un </a:t>
            </a:r>
            <a:r>
              <a:rPr sz="1200" spc="-5" dirty="0">
                <a:latin typeface="Times New Roman"/>
                <a:cs typeface="Times New Roman"/>
              </a:rPr>
              <a:t>verdetto;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stava per </a:t>
            </a:r>
            <a:r>
              <a:rPr sz="1200" spc="-5" dirty="0">
                <a:latin typeface="Times New Roman"/>
                <a:cs typeface="Times New Roman"/>
              </a:rPr>
              <a:t>essere condannato </a:t>
            </a:r>
            <a:r>
              <a:rPr sz="1200" dirty="0">
                <a:latin typeface="Times New Roman"/>
                <a:cs typeface="Times New Roman"/>
              </a:rPr>
              <a:t>a morte 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giudice ingiusto che  confessava </a:t>
            </a:r>
            <a:r>
              <a:rPr sz="1200" dirty="0">
                <a:latin typeface="Times New Roman"/>
                <a:cs typeface="Times New Roman"/>
              </a:rPr>
              <a:t>di non riuscire a trovare alcuna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Se Pilato aveva </a:t>
            </a:r>
            <a:r>
              <a:rPr sz="1200" dirty="0">
                <a:latin typeface="Times New Roman"/>
                <a:cs typeface="Times New Roman"/>
              </a:rPr>
              <a:t>pensato di appellarsi </a:t>
            </a:r>
            <a:r>
              <a:rPr sz="1200" spc="-5" dirty="0">
                <a:latin typeface="Times New Roman"/>
                <a:cs typeface="Times New Roman"/>
              </a:rPr>
              <a:t>al loro patriottismo chiamando Gesù  “re dei Giudei”, aveva completamente sbagliato. 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stavano aspettando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dichiarazione dei </a:t>
            </a:r>
            <a:r>
              <a:rPr sz="1200" dirty="0">
                <a:latin typeface="Times New Roman"/>
                <a:cs typeface="Times New Roman"/>
              </a:rPr>
              <a:t>capi dei sacerdoti  e </a:t>
            </a:r>
            <a:r>
              <a:rPr sz="1200" spc="-5" dirty="0">
                <a:latin typeface="Times New Roman"/>
                <a:cs typeface="Times New Roman"/>
              </a:rPr>
              <a:t>dei Sadducei “non </a:t>
            </a:r>
            <a:r>
              <a:rPr sz="1200" dirty="0">
                <a:latin typeface="Times New Roman"/>
                <a:cs typeface="Times New Roman"/>
              </a:rPr>
              <a:t>abbiamo altro </a:t>
            </a:r>
            <a:r>
              <a:rPr sz="1200" spc="-5" dirty="0">
                <a:latin typeface="Times New Roman"/>
                <a:cs typeface="Times New Roman"/>
              </a:rPr>
              <a:t>re che Cesare”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uno shock </a:t>
            </a:r>
            <a:r>
              <a:rPr sz="1200" dirty="0">
                <a:latin typeface="Times New Roman"/>
                <a:cs typeface="Times New Roman"/>
              </a:rPr>
              <a:t>anche per la popolazione </a:t>
            </a:r>
            <a:r>
              <a:rPr sz="1200" spc="-5" dirty="0">
                <a:latin typeface="Times New Roman"/>
                <a:cs typeface="Times New Roman"/>
              </a:rPr>
              <a:t>ignorante,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oramai </a:t>
            </a:r>
            <a:r>
              <a:rPr sz="1200" dirty="0">
                <a:latin typeface="Times New Roman"/>
                <a:cs typeface="Times New Roman"/>
              </a:rPr>
              <a:t>era troppo tardi per  </a:t>
            </a:r>
            <a:r>
              <a:rPr sz="1200" spc="-5" dirty="0">
                <a:latin typeface="Times New Roman"/>
                <a:cs typeface="Times New Roman"/>
              </a:rPr>
              <a:t>salvare Gesù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popolino </a:t>
            </a:r>
            <a:r>
              <a:rPr sz="1200" spc="-5" dirty="0">
                <a:latin typeface="Times New Roman"/>
                <a:cs typeface="Times New Roman"/>
              </a:rPr>
              <a:t>avesse osato sposare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(1996.6) 185:8.2 </a:t>
            </a:r>
            <a:r>
              <a:rPr sz="1200" spc="-5" dirty="0">
                <a:latin typeface="Times New Roman"/>
                <a:cs typeface="Times New Roman"/>
              </a:rPr>
              <a:t>Pilato temeva </a:t>
            </a:r>
            <a:r>
              <a:rPr sz="1200" dirty="0">
                <a:latin typeface="Times New Roman"/>
                <a:cs typeface="Times New Roman"/>
              </a:rPr>
              <a:t>un tumulto o una </a:t>
            </a:r>
            <a:r>
              <a:rPr sz="1200" spc="-5" dirty="0">
                <a:latin typeface="Times New Roman"/>
                <a:cs typeface="Times New Roman"/>
              </a:rPr>
              <a:t>rivolta.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osò </a:t>
            </a:r>
            <a:r>
              <a:rPr sz="1200" dirty="0">
                <a:latin typeface="Times New Roman"/>
                <a:cs typeface="Times New Roman"/>
              </a:rPr>
              <a:t>rischiare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tali disordini durante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Gerusalemme. Aveva ricevuto recentemente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rimprovero </a:t>
            </a:r>
            <a:r>
              <a:rPr sz="1200" dirty="0">
                <a:latin typeface="Times New Roman"/>
                <a:cs typeface="Times New Roman"/>
              </a:rPr>
              <a:t>da Cesare e non voleva </a:t>
            </a:r>
            <a:r>
              <a:rPr sz="1200" spc="-5" dirty="0">
                <a:latin typeface="Times New Roman"/>
                <a:cs typeface="Times New Roman"/>
              </a:rPr>
              <a:t>rischiarne </a:t>
            </a:r>
            <a:r>
              <a:rPr sz="1200" dirty="0">
                <a:latin typeface="Times New Roman"/>
                <a:cs typeface="Times New Roman"/>
              </a:rPr>
              <a:t>un altro.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popolino applaudì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ordinò il </a:t>
            </a:r>
            <a:r>
              <a:rPr sz="1200" spc="-5" dirty="0">
                <a:latin typeface="Times New Roman"/>
                <a:cs typeface="Times New Roman"/>
              </a:rPr>
              <a:t>rilascio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Barabba.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portare una </a:t>
            </a:r>
            <a:r>
              <a:rPr sz="1200" spc="-5" dirty="0">
                <a:latin typeface="Times New Roman"/>
                <a:cs typeface="Times New Roman"/>
              </a:rPr>
              <a:t>bacinella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dell’acqua, </a:t>
            </a:r>
            <a:r>
              <a:rPr sz="1200" dirty="0">
                <a:latin typeface="Times New Roman"/>
                <a:cs typeface="Times New Roman"/>
              </a:rPr>
              <a:t>e là </a:t>
            </a:r>
            <a:r>
              <a:rPr sz="1200" spc="-5" dirty="0">
                <a:latin typeface="Times New Roman"/>
                <a:cs typeface="Times New Roman"/>
              </a:rPr>
              <a:t>davanti alla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lavò le </a:t>
            </a:r>
            <a:r>
              <a:rPr sz="1200" spc="-5" dirty="0">
                <a:latin typeface="Times New Roman"/>
                <a:cs typeface="Times New Roman"/>
              </a:rPr>
              <a:t>mani  dicendo: “Io sono </a:t>
            </a:r>
            <a:r>
              <a:rPr sz="1200" dirty="0">
                <a:latin typeface="Times New Roman"/>
                <a:cs typeface="Times New Roman"/>
              </a:rPr>
              <a:t>innocente </a:t>
            </a:r>
            <a:r>
              <a:rPr sz="1200" spc="-5" dirty="0">
                <a:latin typeface="Times New Roman"/>
                <a:cs typeface="Times New Roman"/>
              </a:rPr>
              <a:t>del sangue </a:t>
            </a:r>
            <a:r>
              <a:rPr sz="1200" dirty="0">
                <a:latin typeface="Times New Roman"/>
                <a:cs typeface="Times New Roman"/>
              </a:rPr>
              <a:t>di quest’uomo. </a:t>
            </a:r>
            <a:r>
              <a:rPr sz="1200" spc="-5" dirty="0">
                <a:latin typeface="Times New Roman"/>
                <a:cs typeface="Times New Roman"/>
              </a:rPr>
              <a:t>Voi siete determinati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egli muoia, </a:t>
            </a:r>
            <a:r>
              <a:rPr sz="1200" dirty="0">
                <a:latin typeface="Times New Roman"/>
                <a:cs typeface="Times New Roman"/>
              </a:rPr>
              <a:t>ma io non ho </a:t>
            </a:r>
            <a:r>
              <a:rPr sz="1200" spc="-5" dirty="0">
                <a:latin typeface="Times New Roman"/>
                <a:cs typeface="Times New Roman"/>
              </a:rPr>
              <a:t>trovato alcuna </a:t>
            </a:r>
            <a:r>
              <a:rPr sz="1200" spc="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in  lui. </a:t>
            </a:r>
            <a:r>
              <a:rPr sz="1200" spc="-5" dirty="0">
                <a:latin typeface="Times New Roman"/>
                <a:cs typeface="Times New Roman"/>
              </a:rPr>
              <a:t>Occupatevene </a:t>
            </a:r>
            <a:r>
              <a:rPr sz="1200" dirty="0">
                <a:latin typeface="Times New Roman"/>
                <a:cs typeface="Times New Roman"/>
              </a:rPr>
              <a:t>voi. I soldati lo </a:t>
            </a:r>
            <a:r>
              <a:rPr sz="1200" spc="-5" dirty="0">
                <a:latin typeface="Times New Roman"/>
                <a:cs typeface="Times New Roman"/>
              </a:rPr>
              <a:t>condurranno </a:t>
            </a:r>
            <a:r>
              <a:rPr sz="1200" dirty="0">
                <a:latin typeface="Times New Roman"/>
                <a:cs typeface="Times New Roman"/>
              </a:rPr>
              <a:t>via.” 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popolino applaudì e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“Che il </a:t>
            </a:r>
            <a:r>
              <a:rPr sz="1200" spc="-5" dirty="0">
                <a:latin typeface="Times New Roman"/>
                <a:cs typeface="Times New Roman"/>
              </a:rPr>
              <a:t>suo sangue </a:t>
            </a:r>
            <a:r>
              <a:rPr sz="1200" dirty="0">
                <a:latin typeface="Times New Roman"/>
                <a:cs typeface="Times New Roman"/>
              </a:rPr>
              <a:t>ricada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noi e  </a:t>
            </a:r>
            <a:r>
              <a:rPr sz="1200" spc="-5" dirty="0">
                <a:latin typeface="Times New Roman"/>
                <a:cs typeface="Times New Roman"/>
              </a:rPr>
              <a:t>sui nostri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55940" cy="33458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Poco prima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crocifissione</a:t>
            </a:r>
            <a:endParaRPr sz="2200">
              <a:latin typeface="Times New Roman"/>
              <a:cs typeface="Times New Roman"/>
            </a:endParaRPr>
          </a:p>
          <a:p>
            <a:pPr marL="63500" marR="10160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(1997.1) 186:0.1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accusatori </a:t>
            </a:r>
            <a:r>
              <a:rPr sz="1200" dirty="0">
                <a:latin typeface="Times New Roman"/>
                <a:cs typeface="Times New Roman"/>
              </a:rPr>
              <a:t>partirono </a:t>
            </a:r>
            <a:r>
              <a:rPr sz="1200" spc="-5" dirty="0">
                <a:latin typeface="Times New Roman"/>
                <a:cs typeface="Times New Roman"/>
              </a:rPr>
              <a:t>per andare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Erode, il </a:t>
            </a:r>
            <a:r>
              <a:rPr sz="1200" spc="-5" dirty="0">
                <a:latin typeface="Times New Roman"/>
                <a:cs typeface="Times New Roman"/>
              </a:rPr>
              <a:t>Maestro si rivolse all’apostolo 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disse: “Giovanni, </a:t>
            </a:r>
            <a:r>
              <a:rPr sz="1200" dirty="0">
                <a:latin typeface="Times New Roman"/>
                <a:cs typeface="Times New Roman"/>
              </a:rPr>
              <a:t>non puoi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più nulla per </a:t>
            </a:r>
            <a:r>
              <a:rPr sz="1200" spc="-5" dirty="0">
                <a:latin typeface="Times New Roman"/>
                <a:cs typeface="Times New Roman"/>
              </a:rPr>
              <a:t>me. Va </a:t>
            </a:r>
            <a:r>
              <a:rPr sz="1200" dirty="0">
                <a:latin typeface="Times New Roman"/>
                <a:cs typeface="Times New Roman"/>
              </a:rPr>
              <a:t>da mia madre e conducila a vedermi prima che io muoia.” </a:t>
            </a:r>
            <a:r>
              <a:rPr sz="1200" spc="-5" dirty="0">
                <a:latin typeface="Times New Roman"/>
                <a:cs typeface="Times New Roman"/>
              </a:rPr>
              <a:t>Quando Giovanni  sentì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richiesta del suo Maestro,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riluttante a </a:t>
            </a:r>
            <a:r>
              <a:rPr sz="1200" spc="-5" dirty="0">
                <a:latin typeface="Times New Roman"/>
                <a:cs typeface="Times New Roman"/>
              </a:rPr>
              <a:t>lasciarlo </a:t>
            </a:r>
            <a:r>
              <a:rPr sz="1200" dirty="0">
                <a:latin typeface="Times New Roman"/>
                <a:cs typeface="Times New Roman"/>
              </a:rPr>
              <a:t>da solo tra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nemici, </a:t>
            </a:r>
            <a:r>
              <a:rPr sz="1200" spc="-5" dirty="0">
                <a:latin typeface="Times New Roman"/>
                <a:cs typeface="Times New Roman"/>
              </a:rPr>
              <a:t>si avviò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verso Betania, </a:t>
            </a:r>
            <a:r>
              <a:rPr sz="1200" dirty="0">
                <a:latin typeface="Times New Roman"/>
                <a:cs typeface="Times New Roman"/>
              </a:rPr>
              <a:t>dove  tutta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riunita in attesa a casa di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le sorelle di </a:t>
            </a:r>
            <a:r>
              <a:rPr sz="1200" spc="-5" dirty="0">
                <a:latin typeface="Times New Roman"/>
                <a:cs typeface="Times New Roman"/>
              </a:rPr>
              <a:t>Lazzaro che Gesù aveva risuscitato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(1997.2) 186:0.2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mattinata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 avevano </a:t>
            </a:r>
            <a:r>
              <a:rPr sz="1200" dirty="0">
                <a:latin typeface="Times New Roman"/>
                <a:cs typeface="Times New Roman"/>
              </a:rPr>
              <a:t>portato a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notizie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5" dirty="0">
                <a:latin typeface="Times New Roman"/>
                <a:cs typeface="Times New Roman"/>
              </a:rPr>
              <a:t>del processo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minuti </a:t>
            </a:r>
            <a:r>
              <a:rPr sz="1200" spc="-5" dirty="0">
                <a:latin typeface="Times New Roman"/>
                <a:cs typeface="Times New Roman"/>
              </a:rPr>
              <a:t>prima che arrivasse Giovanni portando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sua madre prima di </a:t>
            </a:r>
            <a:r>
              <a:rPr sz="1200" spc="-5" dirty="0">
                <a:latin typeface="Times New Roman"/>
                <a:cs typeface="Times New Roman"/>
              </a:rPr>
              <a:t>essere messo </a:t>
            </a:r>
            <a:r>
              <a:rPr sz="1200" dirty="0">
                <a:latin typeface="Times New Roman"/>
                <a:cs typeface="Times New Roman"/>
              </a:rPr>
              <a:t>a morte. Dopo </a:t>
            </a:r>
            <a:r>
              <a:rPr sz="1200" spc="-5" dirty="0">
                <a:latin typeface="Times New Roman"/>
                <a:cs typeface="Times New Roman"/>
              </a:rPr>
              <a:t>che Giovanni Zebedeo ebbe </a:t>
            </a:r>
            <a:r>
              <a:rPr sz="1200" dirty="0">
                <a:latin typeface="Times New Roman"/>
                <a:cs typeface="Times New Roman"/>
              </a:rPr>
              <a:t>raccontato loro tutto ciò </a:t>
            </a:r>
            <a:r>
              <a:rPr sz="1200" spc="-5" dirty="0">
                <a:latin typeface="Times New Roman"/>
                <a:cs typeface="Times New Roman"/>
              </a:rPr>
              <a:t>che era successo </a:t>
            </a:r>
            <a:r>
              <a:rPr sz="1200" spc="5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l’arresto </a:t>
            </a:r>
            <a:r>
              <a:rPr sz="1200" dirty="0">
                <a:latin typeface="Times New Roman"/>
                <a:cs typeface="Times New Roman"/>
              </a:rPr>
              <a:t>di Gesù a </a:t>
            </a:r>
            <a:r>
              <a:rPr sz="1200" spc="-5" dirty="0">
                <a:latin typeface="Times New Roman"/>
                <a:cs typeface="Times New Roman"/>
              </a:rPr>
              <a:t>mezzanotte, Maria sua </a:t>
            </a:r>
            <a:r>
              <a:rPr sz="1200" dirty="0">
                <a:latin typeface="Times New Roman"/>
                <a:cs typeface="Times New Roman"/>
              </a:rPr>
              <a:t>madre partì subito 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per vedere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figlio primogenito. Nel 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Maria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raggiunsero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città, Gesù, accompagnato dai soldati romani che dovevano crocifiggerlo, era </a:t>
            </a:r>
            <a:r>
              <a:rPr sz="1200" spc="5" dirty="0">
                <a:latin typeface="Times New Roman"/>
                <a:cs typeface="Times New Roman"/>
              </a:rPr>
              <a:t>già  </a:t>
            </a:r>
            <a:r>
              <a:rPr sz="1200" spc="-5" dirty="0">
                <a:latin typeface="Times New Roman"/>
                <a:cs typeface="Times New Roman"/>
              </a:rPr>
              <a:t>arrivato 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Golgota.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(1997.3) 186:0.3 </a:t>
            </a:r>
            <a:r>
              <a:rPr sz="1200" spc="-5" dirty="0">
                <a:latin typeface="Times New Roman"/>
                <a:cs typeface="Times New Roman"/>
              </a:rPr>
              <a:t>Quando Maria madre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per andare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figlio,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sorella </a:t>
            </a:r>
            <a:r>
              <a:rPr sz="1200" dirty="0">
                <a:latin typeface="Times New Roman"/>
                <a:cs typeface="Times New Roman"/>
              </a:rPr>
              <a:t>Rut </a:t>
            </a:r>
            <a:r>
              <a:rPr sz="1200" spc="-5" dirty="0">
                <a:latin typeface="Times New Roman"/>
                <a:cs typeface="Times New Roman"/>
              </a:rPr>
              <a:t>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indietro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era decisa </a:t>
            </a:r>
            <a:r>
              <a:rPr sz="1200" spc="-5" dirty="0">
                <a:latin typeface="Times New Roman"/>
                <a:cs typeface="Times New Roman"/>
              </a:rPr>
              <a:t>ad accompagnare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Giuda partì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resto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famiglia </a:t>
            </a:r>
            <a:r>
              <a:rPr sz="1200" spc="-5" dirty="0">
                <a:latin typeface="Times New Roman"/>
                <a:cs typeface="Times New Roman"/>
              </a:rPr>
              <a:t>del  Maestro rimase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ogni </a:t>
            </a:r>
            <a:r>
              <a:rPr sz="1200" dirty="0">
                <a:latin typeface="Times New Roman"/>
                <a:cs typeface="Times New Roman"/>
              </a:rPr>
              <a:t>ora 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Zebedeo portavano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notizie 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svolgimento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terribile vicenda,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a morte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fratello maggiore, 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9023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fine di Giuda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Iscariota</a:t>
            </a:r>
            <a:endParaRPr sz="1600">
              <a:latin typeface="Times New Roman"/>
              <a:cs typeface="Times New Roman"/>
            </a:endParaRPr>
          </a:p>
          <a:p>
            <a:pPr marL="63500" marR="1968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(1997.4) 186:1.1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otto e mezzo di questo </a:t>
            </a:r>
            <a:r>
              <a:rPr sz="1200" spc="-5" dirty="0">
                <a:latin typeface="Times New Roman"/>
                <a:cs typeface="Times New Roman"/>
              </a:rPr>
              <a:t>venerdì mattina quando </a:t>
            </a:r>
            <a:r>
              <a:rPr sz="1200" dirty="0">
                <a:latin typeface="Times New Roman"/>
                <a:cs typeface="Times New Roman"/>
              </a:rPr>
              <a:t>l’udienza di </a:t>
            </a:r>
            <a:r>
              <a:rPr sz="1200" spc="-5" dirty="0">
                <a:latin typeface="Times New Roman"/>
                <a:cs typeface="Times New Roman"/>
              </a:rPr>
              <a:t>Gesù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terminata </a:t>
            </a:r>
            <a:r>
              <a:rPr sz="1200" dirty="0">
                <a:latin typeface="Times New Roman"/>
                <a:cs typeface="Times New Roman"/>
              </a:rPr>
              <a:t>e il  </a:t>
            </a:r>
            <a:r>
              <a:rPr sz="1200" spc="-5" dirty="0">
                <a:latin typeface="Times New Roman"/>
                <a:cs typeface="Times New Roman"/>
              </a:rPr>
              <a:t>Maestro fu consegnato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soldati romani 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crocifiggerlo. </a:t>
            </a:r>
            <a:r>
              <a:rPr sz="1200" dirty="0">
                <a:latin typeface="Times New Roman"/>
                <a:cs typeface="Times New Roman"/>
              </a:rPr>
              <a:t>Appena i Romani </a:t>
            </a:r>
            <a:r>
              <a:rPr sz="1200" spc="-5" dirty="0">
                <a:latin typeface="Times New Roman"/>
                <a:cs typeface="Times New Roman"/>
              </a:rPr>
              <a:t>presero 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delle  guardie ebree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al loro quartier generale al Tempio.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Sinedristi  seguirono </a:t>
            </a:r>
            <a:r>
              <a:rPr sz="1200" dirty="0">
                <a:latin typeface="Times New Roman"/>
                <a:cs typeface="Times New Roman"/>
              </a:rPr>
              <a:t>da vicino le </a:t>
            </a:r>
            <a:r>
              <a:rPr sz="1200" spc="-5" dirty="0">
                <a:latin typeface="Times New Roman"/>
                <a:cs typeface="Times New Roman"/>
              </a:rPr>
              <a:t>guardie,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direttamente al loro usuale luogo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riunione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sala di </a:t>
            </a:r>
            <a:r>
              <a:rPr sz="1200" spc="-5" dirty="0">
                <a:latin typeface="Times New Roman"/>
                <a:cs typeface="Times New Roman"/>
              </a:rPr>
              <a:t>pietra tagliata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Tempio. Qui  essi trovarono numerosi altri membri del Sinedrio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aspettavano </a:t>
            </a:r>
            <a:r>
              <a:rPr sz="1200" dirty="0">
                <a:latin typeface="Times New Roman"/>
                <a:cs typeface="Times New Roman"/>
              </a:rPr>
              <a:t>di sapere </a:t>
            </a:r>
            <a:r>
              <a:rPr sz="1200" spc="-5" dirty="0">
                <a:latin typeface="Times New Roman"/>
                <a:cs typeface="Times New Roman"/>
              </a:rPr>
              <a:t>che cosa </a:t>
            </a:r>
            <a:r>
              <a:rPr sz="1200" dirty="0">
                <a:latin typeface="Times New Roman"/>
                <a:cs typeface="Times New Roman"/>
              </a:rPr>
              <a:t>era stato fatto di </a:t>
            </a:r>
            <a:r>
              <a:rPr sz="1200" spc="-5" dirty="0">
                <a:latin typeface="Times New Roman"/>
                <a:cs typeface="Times New Roman"/>
              </a:rPr>
              <a:t>Gesù. Mentre </a:t>
            </a:r>
            <a:r>
              <a:rPr sz="1200" dirty="0">
                <a:latin typeface="Times New Roman"/>
                <a:cs typeface="Times New Roman"/>
              </a:rPr>
              <a:t>Caifa </a:t>
            </a:r>
            <a:r>
              <a:rPr sz="1200" spc="-5" dirty="0">
                <a:latin typeface="Times New Roman"/>
                <a:cs typeface="Times New Roman"/>
              </a:rPr>
              <a:t>si  apprestava </a:t>
            </a:r>
            <a:r>
              <a:rPr sz="1200" dirty="0">
                <a:latin typeface="Times New Roman"/>
                <a:cs typeface="Times New Roman"/>
              </a:rPr>
              <a:t>a fare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rapporto </a:t>
            </a:r>
            <a:r>
              <a:rPr sz="1200" spc="-5" dirty="0">
                <a:latin typeface="Times New Roman"/>
                <a:cs typeface="Times New Roman"/>
              </a:rPr>
              <a:t>al Sinedrio sul </a:t>
            </a:r>
            <a:r>
              <a:rPr sz="1200" dirty="0">
                <a:latin typeface="Times New Roman"/>
                <a:cs typeface="Times New Roman"/>
              </a:rPr>
              <a:t>giudizio e la </a:t>
            </a:r>
            <a:r>
              <a:rPr sz="1200" spc="-5" dirty="0">
                <a:latin typeface="Times New Roman"/>
                <a:cs typeface="Times New Roman"/>
              </a:rPr>
              <a:t>condanna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comparve </a:t>
            </a:r>
            <a:r>
              <a:rPr sz="1200" dirty="0">
                <a:latin typeface="Times New Roman"/>
                <a:cs typeface="Times New Roman"/>
              </a:rPr>
              <a:t>davanti a loro </a:t>
            </a:r>
            <a:r>
              <a:rPr sz="1200" spc="-5" dirty="0">
                <a:latin typeface="Times New Roman"/>
                <a:cs typeface="Times New Roman"/>
              </a:rPr>
              <a:t>reclamando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ricompensa </a:t>
            </a:r>
            <a:r>
              <a:rPr sz="1200" dirty="0">
                <a:latin typeface="Times New Roman"/>
                <a:cs typeface="Times New Roman"/>
              </a:rPr>
              <a:t>per il ruolo che aveva </a:t>
            </a:r>
            <a:r>
              <a:rPr sz="1200" spc="-5" dirty="0">
                <a:latin typeface="Times New Roman"/>
                <a:cs typeface="Times New Roman"/>
              </a:rPr>
              <a:t>svolto nell’arresto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condanna a morte </a:t>
            </a:r>
            <a:r>
              <a:rPr sz="1200" spc="-5" dirty="0">
                <a:latin typeface="Times New Roman"/>
                <a:cs typeface="Times New Roman"/>
              </a:rPr>
              <a:t>del suo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(1997.5) 186:1.2 </a:t>
            </a:r>
            <a:r>
              <a:rPr sz="1200" spc="-5" dirty="0">
                <a:latin typeface="Times New Roman"/>
                <a:cs typeface="Times New Roman"/>
              </a:rPr>
              <a:t>Tutti questi Ebrei detestavano Giuda; essi avevano </a:t>
            </a:r>
            <a:r>
              <a:rPr sz="1200" dirty="0">
                <a:latin typeface="Times New Roman"/>
                <a:cs typeface="Times New Roman"/>
              </a:rPr>
              <a:t>per il traditore solo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totale </a:t>
            </a:r>
            <a:r>
              <a:rPr sz="1200" dirty="0">
                <a:latin typeface="Times New Roman"/>
                <a:cs typeface="Times New Roman"/>
              </a:rPr>
              <a:t>disprezzo.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Caifa </a:t>
            </a:r>
            <a:r>
              <a:rPr sz="1200" dirty="0">
                <a:latin typeface="Times New Roman"/>
                <a:cs typeface="Times New Roman"/>
              </a:rPr>
              <a:t>e durante la sua comparizione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provò </a:t>
            </a:r>
            <a:r>
              <a:rPr sz="1200" dirty="0">
                <a:latin typeface="Times New Roman"/>
                <a:cs typeface="Times New Roman"/>
              </a:rPr>
              <a:t>rimorso </a:t>
            </a:r>
            <a:r>
              <a:rPr sz="1200" spc="-5" dirty="0">
                <a:latin typeface="Times New Roman"/>
                <a:cs typeface="Times New Roman"/>
              </a:rPr>
              <a:t>nella sua coscienza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condotta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traditore.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cominciava ad essere </a:t>
            </a:r>
            <a:r>
              <a:rPr sz="1200" dirty="0">
                <a:latin typeface="Times New Roman"/>
                <a:cs typeface="Times New Roman"/>
              </a:rPr>
              <a:t>anche un po’ disilluso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ricompensa </a:t>
            </a:r>
            <a:r>
              <a:rPr sz="1200" dirty="0">
                <a:latin typeface="Times New Roman"/>
                <a:cs typeface="Times New Roman"/>
              </a:rPr>
              <a:t>che avrebbe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pagamento dei </a:t>
            </a:r>
            <a:r>
              <a:rPr sz="1200" dirty="0">
                <a:latin typeface="Times New Roman"/>
                <a:cs typeface="Times New Roman"/>
              </a:rPr>
              <a:t>suoi servizi per </a:t>
            </a:r>
            <a:r>
              <a:rPr sz="1200" spc="-5" dirty="0">
                <a:latin typeface="Times New Roman"/>
                <a:cs typeface="Times New Roman"/>
              </a:rPr>
              <a:t>aver tradito Gesù. Egli </a:t>
            </a:r>
            <a:r>
              <a:rPr sz="1200" dirty="0">
                <a:latin typeface="Times New Roman"/>
                <a:cs typeface="Times New Roman"/>
              </a:rPr>
              <a:t>non amava la freddezza e il </a:t>
            </a:r>
            <a:r>
              <a:rPr sz="1200" spc="-5" dirty="0">
                <a:latin typeface="Times New Roman"/>
                <a:cs typeface="Times New Roman"/>
              </a:rPr>
              <a:t>distacco delle autorità ebraiche; </a:t>
            </a:r>
            <a:r>
              <a:rPr sz="1200" dirty="0">
                <a:latin typeface="Times New Roman"/>
                <a:cs typeface="Times New Roman"/>
              </a:rPr>
              <a:t>ciò nonostante, </a:t>
            </a:r>
            <a:r>
              <a:rPr sz="1200" spc="-5" dirty="0">
                <a:latin typeface="Times New Roman"/>
                <a:cs typeface="Times New Roman"/>
              </a:rPr>
              <a:t>si  aspettava </a:t>
            </a:r>
            <a:r>
              <a:rPr sz="1200" dirty="0">
                <a:latin typeface="Times New Roman"/>
                <a:cs typeface="Times New Roman"/>
              </a:rPr>
              <a:t>di essere largamente </a:t>
            </a:r>
            <a:r>
              <a:rPr sz="1200" spc="-5" dirty="0">
                <a:latin typeface="Times New Roman"/>
                <a:cs typeface="Times New Roman"/>
              </a:rPr>
              <a:t>ricompensato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vile condotta. Egli si aspettava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chiamato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tutto il </a:t>
            </a:r>
            <a:r>
              <a:rPr sz="1200" spc="-5" dirty="0">
                <a:latin typeface="Times New Roman"/>
                <a:cs typeface="Times New Roman"/>
              </a:rPr>
              <a:t>Sinedrio  per ascoltare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elogio mentre gli </a:t>
            </a:r>
            <a:r>
              <a:rPr sz="1200" dirty="0">
                <a:latin typeface="Times New Roman"/>
                <a:cs typeface="Times New Roman"/>
              </a:rPr>
              <a:t>conferivano </a:t>
            </a:r>
            <a:r>
              <a:rPr sz="1200" spc="-5" dirty="0">
                <a:latin typeface="Times New Roman"/>
                <a:cs typeface="Times New Roman"/>
              </a:rPr>
              <a:t>degli onori </a:t>
            </a:r>
            <a:r>
              <a:rPr sz="1200" dirty="0">
                <a:latin typeface="Times New Roman"/>
                <a:cs typeface="Times New Roman"/>
              </a:rPr>
              <a:t>appropriati quale </a:t>
            </a:r>
            <a:r>
              <a:rPr sz="1200" spc="-5" dirty="0">
                <a:latin typeface="Times New Roman"/>
                <a:cs typeface="Times New Roman"/>
              </a:rPr>
              <a:t>compenso del grande servizio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compiaceva  di </a:t>
            </a:r>
            <a:r>
              <a:rPr sz="1200" spc="-5" dirty="0">
                <a:latin typeface="Times New Roman"/>
                <a:cs typeface="Times New Roman"/>
              </a:rPr>
              <a:t>aver reso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nazione. </a:t>
            </a:r>
            <a:r>
              <a:rPr sz="1200" spc="-5" dirty="0">
                <a:latin typeface="Times New Roman"/>
                <a:cs typeface="Times New Roman"/>
              </a:rPr>
              <a:t>Immaginate </a:t>
            </a:r>
            <a:r>
              <a:rPr sz="1200" dirty="0">
                <a:latin typeface="Times New Roman"/>
                <a:cs typeface="Times New Roman"/>
              </a:rPr>
              <a:t>quindi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sorpresa di questo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egoista quando un </a:t>
            </a:r>
            <a:r>
              <a:rPr sz="1200" spc="-5" dirty="0">
                <a:latin typeface="Times New Roman"/>
                <a:cs typeface="Times New Roman"/>
              </a:rPr>
              <a:t>servo del </a:t>
            </a:r>
            <a:r>
              <a:rPr sz="1200" dirty="0">
                <a:latin typeface="Times New Roman"/>
                <a:cs typeface="Times New Roman"/>
              </a:rPr>
              <a:t>sommo  </a:t>
            </a:r>
            <a:r>
              <a:rPr sz="1200" spc="-5" dirty="0">
                <a:latin typeface="Times New Roman"/>
                <a:cs typeface="Times New Roman"/>
              </a:rPr>
              <a:t>sacerdote, battendogli sulla spalla,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chiamò fuori dalla sala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disse: </a:t>
            </a:r>
            <a:r>
              <a:rPr sz="1200" dirty="0">
                <a:latin typeface="Times New Roman"/>
                <a:cs typeface="Times New Roman"/>
              </a:rPr>
              <a:t>“Giuda, </a:t>
            </a:r>
            <a:r>
              <a:rPr sz="1200" spc="-5" dirty="0">
                <a:latin typeface="Times New Roman"/>
                <a:cs typeface="Times New Roman"/>
              </a:rPr>
              <a:t>sono stato 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pagarti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Gesù. Ecco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ricompensa.”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dicendo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Caifa consegnò </a:t>
            </a:r>
            <a:r>
              <a:rPr sz="1200" dirty="0">
                <a:latin typeface="Times New Roman"/>
                <a:cs typeface="Times New Roman"/>
              </a:rPr>
              <a:t>a Giuda una borsa </a:t>
            </a:r>
            <a:r>
              <a:rPr sz="1200" spc="-5" dirty="0">
                <a:latin typeface="Times New Roman"/>
                <a:cs typeface="Times New Roman"/>
              </a:rPr>
              <a:t>contenente trenta </a:t>
            </a:r>
            <a:r>
              <a:rPr sz="1200" dirty="0">
                <a:latin typeface="Times New Roman"/>
                <a:cs typeface="Times New Roman"/>
              </a:rPr>
              <a:t>pezzi </a:t>
            </a:r>
            <a:r>
              <a:rPr sz="1200" spc="-5" dirty="0">
                <a:latin typeface="Times New Roman"/>
                <a:cs typeface="Times New Roman"/>
              </a:rPr>
              <a:t>d’argento </a:t>
            </a:r>
            <a:r>
              <a:rPr sz="1200" dirty="0">
                <a:latin typeface="Times New Roman"/>
                <a:cs typeface="Times New Roman"/>
              </a:rPr>
              <a:t>— il  prezzo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di un buon </a:t>
            </a:r>
            <a:r>
              <a:rPr sz="1200" spc="-5" dirty="0">
                <a:latin typeface="Times New Roman"/>
                <a:cs typeface="Times New Roman"/>
              </a:rPr>
              <a:t>schiavo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valido.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82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(1998.1) 186:1.3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rimase </a:t>
            </a:r>
            <a:r>
              <a:rPr sz="1200" dirty="0">
                <a:latin typeface="Times New Roman"/>
                <a:cs typeface="Times New Roman"/>
              </a:rPr>
              <a:t>stordito, muto di </a:t>
            </a:r>
            <a:r>
              <a:rPr sz="1200" spc="-5" dirty="0">
                <a:latin typeface="Times New Roman"/>
                <a:cs typeface="Times New Roman"/>
              </a:rPr>
              <a:t>stupore. Egli si precipitò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rientrare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sala, </a:t>
            </a:r>
            <a:r>
              <a:rPr sz="1200" dirty="0">
                <a:latin typeface="Times New Roman"/>
                <a:cs typeface="Times New Roman"/>
              </a:rPr>
              <a:t>ma ne </a:t>
            </a:r>
            <a:r>
              <a:rPr sz="1200" spc="-5" dirty="0">
                <a:latin typeface="Times New Roman"/>
                <a:cs typeface="Times New Roman"/>
              </a:rPr>
              <a:t>fu impedito dal guardiano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porta. Egli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appellarsi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Sinedrio,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rifiutarono di </a:t>
            </a:r>
            <a:r>
              <a:rPr sz="1200" spc="-5" dirty="0">
                <a:latin typeface="Times New Roman"/>
                <a:cs typeface="Times New Roman"/>
              </a:rPr>
              <a:t>riceverlo. </a:t>
            </a:r>
            <a:r>
              <a:rPr sz="1200" dirty="0">
                <a:latin typeface="Times New Roman"/>
                <a:cs typeface="Times New Roman"/>
              </a:rPr>
              <a:t>Giuda non </a:t>
            </a:r>
            <a:r>
              <a:rPr sz="1200" spc="-5" dirty="0">
                <a:latin typeface="Times New Roman"/>
                <a:cs typeface="Times New Roman"/>
              </a:rPr>
              <a:t>poteva </a:t>
            </a:r>
            <a:r>
              <a:rPr sz="1200" dirty="0">
                <a:latin typeface="Times New Roman"/>
                <a:cs typeface="Times New Roman"/>
              </a:rPr>
              <a:t>credere </a:t>
            </a:r>
            <a:r>
              <a:rPr sz="1200" spc="-5" dirty="0">
                <a:latin typeface="Times New Roman"/>
                <a:cs typeface="Times New Roman"/>
              </a:rPr>
              <a:t>che questi dirigenti degli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3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gli avessero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e il </a:t>
            </a:r>
            <a:r>
              <a:rPr sz="1200" spc="-5" dirty="0">
                <a:latin typeface="Times New Roman"/>
                <a:cs typeface="Times New Roman"/>
              </a:rPr>
              <a:t>suo Maestro per offrirgli </a:t>
            </a:r>
            <a:r>
              <a:rPr sz="1200" dirty="0">
                <a:latin typeface="Times New Roman"/>
                <a:cs typeface="Times New Roman"/>
              </a:rPr>
              <a:t>poi come </a:t>
            </a:r>
            <a:r>
              <a:rPr sz="1200" spc="-5" dirty="0">
                <a:latin typeface="Times New Roman"/>
                <a:cs typeface="Times New Roman"/>
              </a:rPr>
              <a:t>ricompensa </a:t>
            </a:r>
            <a:r>
              <a:rPr sz="1200" dirty="0">
                <a:latin typeface="Times New Roman"/>
                <a:cs typeface="Times New Roman"/>
              </a:rPr>
              <a:t>trenta pezzi </a:t>
            </a:r>
            <a:r>
              <a:rPr sz="1200" spc="-5" dirty="0">
                <a:latin typeface="Times New Roman"/>
                <a:cs typeface="Times New Roman"/>
              </a:rPr>
              <a:t>d’argento. Egli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umiliato, disilluso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distrutto. </a:t>
            </a:r>
            <a:r>
              <a:rPr sz="1200" spc="-5" dirty="0">
                <a:latin typeface="Times New Roman"/>
                <a:cs typeface="Times New Roman"/>
              </a:rPr>
              <a:t>Si allontanò dal Tempio, per così dire,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trance. Fece cadere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automa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borsa  </a:t>
            </a:r>
            <a:r>
              <a:rPr sz="1200" spc="-5" dirty="0">
                <a:latin typeface="Times New Roman"/>
                <a:cs typeface="Times New Roman"/>
              </a:rPr>
              <a:t>del denaro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tasca profonda,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tasca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portato così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borsa contenente i </a:t>
            </a:r>
            <a:r>
              <a:rPr sz="1200" spc="-5" dirty="0">
                <a:latin typeface="Times New Roman"/>
                <a:cs typeface="Times New Roman"/>
              </a:rPr>
              <a:t>fondi </a:t>
            </a:r>
            <a:r>
              <a:rPr sz="1200" dirty="0">
                <a:latin typeface="Times New Roman"/>
                <a:cs typeface="Times New Roman"/>
              </a:rPr>
              <a:t>apostolici. Ed </a:t>
            </a:r>
            <a:r>
              <a:rPr sz="1200" spc="-5" dirty="0">
                <a:latin typeface="Times New Roman"/>
                <a:cs typeface="Times New Roman"/>
              </a:rPr>
              <a:t>errò  per </a:t>
            </a:r>
            <a:r>
              <a:rPr sz="1200" dirty="0">
                <a:latin typeface="Times New Roman"/>
                <a:cs typeface="Times New Roman"/>
              </a:rPr>
              <a:t>la città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la folla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assistere alle</a:t>
            </a:r>
            <a:r>
              <a:rPr sz="1200" dirty="0">
                <a:latin typeface="Times New Roman"/>
                <a:cs typeface="Times New Roman"/>
              </a:rPr>
              <a:t> crocifissioni.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24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(1998.2) 186:1.4 </a:t>
            </a:r>
            <a:r>
              <a:rPr sz="1200" spc="-5" dirty="0">
                <a:latin typeface="Times New Roman"/>
                <a:cs typeface="Times New Roman"/>
              </a:rPr>
              <a:t>Da lontano Giuda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rizzavano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croce su cui </a:t>
            </a:r>
            <a:r>
              <a:rPr sz="1200" dirty="0">
                <a:latin typeface="Times New Roman"/>
                <a:cs typeface="Times New Roman"/>
              </a:rPr>
              <a:t>era inchiodato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egli ritornò </a:t>
            </a:r>
            <a:r>
              <a:rPr sz="1200" dirty="0">
                <a:latin typeface="Times New Roman"/>
                <a:cs typeface="Times New Roman"/>
              </a:rPr>
              <a:t>precipitosamente  </a:t>
            </a:r>
            <a:r>
              <a:rPr sz="1200" spc="-5" dirty="0">
                <a:latin typeface="Times New Roman"/>
                <a:cs typeface="Times New Roman"/>
              </a:rPr>
              <a:t>al Tempio, superò </a:t>
            </a:r>
            <a:r>
              <a:rPr sz="1200" dirty="0">
                <a:latin typeface="Times New Roman"/>
                <a:cs typeface="Times New Roman"/>
              </a:rPr>
              <a:t>di forza il </a:t>
            </a:r>
            <a:r>
              <a:rPr sz="1200" spc="-5" dirty="0">
                <a:latin typeface="Times New Roman"/>
                <a:cs typeface="Times New Roman"/>
              </a:rPr>
              <a:t>guardiano della </a:t>
            </a:r>
            <a:r>
              <a:rPr sz="1200" dirty="0">
                <a:latin typeface="Times New Roman"/>
                <a:cs typeface="Times New Roman"/>
              </a:rPr>
              <a:t>porta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trovò in </a:t>
            </a:r>
            <a:r>
              <a:rPr sz="1200" spc="-5" dirty="0">
                <a:latin typeface="Times New Roman"/>
                <a:cs typeface="Times New Roman"/>
              </a:rPr>
              <a:t>presenza del Sinedrio,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sessione.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profondamente sconvolto,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balbettare queste parole: “Io </a:t>
            </a:r>
            <a:r>
              <a:rPr sz="1200" dirty="0">
                <a:latin typeface="Times New Roman"/>
                <a:cs typeface="Times New Roman"/>
              </a:rPr>
              <a:t>ho peccato per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tradito </a:t>
            </a:r>
            <a:r>
              <a:rPr sz="1200" spc="-5" dirty="0">
                <a:latin typeface="Times New Roman"/>
                <a:cs typeface="Times New Roman"/>
              </a:rPr>
              <a:t>del sangue  innocente. Voi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insultato. </a:t>
            </a:r>
            <a:r>
              <a:rPr sz="1200" spc="-5" dirty="0">
                <a:latin typeface="Times New Roman"/>
                <a:cs typeface="Times New Roman"/>
              </a:rPr>
              <a:t>Mi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offerto come ricompensa per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— il prezzo di uno </a:t>
            </a:r>
            <a:r>
              <a:rPr sz="1200" spc="-5" dirty="0">
                <a:latin typeface="Times New Roman"/>
                <a:cs typeface="Times New Roman"/>
              </a:rPr>
              <a:t>schiavo. </a:t>
            </a:r>
            <a:r>
              <a:rPr sz="1200" spc="-15" dirty="0">
                <a:latin typeface="Times New Roman"/>
                <a:cs typeface="Times New Roman"/>
              </a:rPr>
              <a:t>Io 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pento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questo; ecco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denaro. Voglio sottrarmi alla colpa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4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(1998.3) 186:1.5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ebbero ascoltato </a:t>
            </a:r>
            <a:r>
              <a:rPr sz="1200" spc="-5" dirty="0">
                <a:latin typeface="Times New Roman"/>
                <a:cs typeface="Times New Roman"/>
              </a:rPr>
              <a:t>Giuda, si fecero </a:t>
            </a:r>
            <a:r>
              <a:rPr sz="1200" dirty="0">
                <a:latin typeface="Times New Roman"/>
                <a:cs typeface="Times New Roman"/>
              </a:rPr>
              <a:t>beffe di lui. Uno di </a:t>
            </a:r>
            <a:r>
              <a:rPr sz="1200" spc="-5" dirty="0">
                <a:latin typeface="Times New Roman"/>
                <a:cs typeface="Times New Roman"/>
              </a:rPr>
              <a:t>loro seduto accanto </a:t>
            </a:r>
            <a:r>
              <a:rPr sz="1200" dirty="0">
                <a:latin typeface="Times New Roman"/>
                <a:cs typeface="Times New Roman"/>
              </a:rPr>
              <a:t>a dove stava Giuda  lo invitò 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“Il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stato 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morte dai </a:t>
            </a:r>
            <a:r>
              <a:rPr sz="1200" dirty="0">
                <a:latin typeface="Times New Roman"/>
                <a:cs typeface="Times New Roman"/>
              </a:rPr>
              <a:t>Romani, 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alla tua </a:t>
            </a:r>
            <a:r>
              <a:rPr sz="1200" spc="-5" dirty="0">
                <a:latin typeface="Times New Roman"/>
                <a:cs typeface="Times New Roman"/>
              </a:rPr>
              <a:t>colpa,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spc="5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importa? Arrangiati </a:t>
            </a:r>
            <a:r>
              <a:rPr sz="1200" dirty="0">
                <a:latin typeface="Times New Roman"/>
                <a:cs typeface="Times New Roman"/>
              </a:rPr>
              <a:t>— 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vattene!”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5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(1998.4) 186:1.6 </a:t>
            </a:r>
            <a:r>
              <a:rPr sz="1200" spc="-5" dirty="0">
                <a:latin typeface="Times New Roman"/>
                <a:cs typeface="Times New Roman"/>
              </a:rPr>
              <a:t>Lasciando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sala del Sinedrio, Giuda </a:t>
            </a:r>
            <a:r>
              <a:rPr sz="1200" dirty="0">
                <a:latin typeface="Times New Roman"/>
                <a:cs typeface="Times New Roman"/>
              </a:rPr>
              <a:t>tolse i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pezzi </a:t>
            </a:r>
            <a:r>
              <a:rPr sz="1200" spc="-5" dirty="0">
                <a:latin typeface="Times New Roman"/>
                <a:cs typeface="Times New Roman"/>
              </a:rPr>
              <a:t>d’argento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borsa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gettò sul pavimento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Tempio. 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lasciò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era quasi 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sé. Giuda stava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passando per 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realizzazione della vera  natura del </a:t>
            </a:r>
            <a:r>
              <a:rPr sz="1200" dirty="0">
                <a:latin typeface="Times New Roman"/>
                <a:cs typeface="Times New Roman"/>
              </a:rPr>
              <a:t>peccato. </a:t>
            </a:r>
            <a:r>
              <a:rPr sz="1200" spc="-5" dirty="0">
                <a:latin typeface="Times New Roman"/>
                <a:cs typeface="Times New Roman"/>
              </a:rPr>
              <a:t>L’attrattiva,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fascino </a:t>
            </a:r>
            <a:r>
              <a:rPr sz="1200" dirty="0">
                <a:latin typeface="Times New Roman"/>
                <a:cs typeface="Times New Roman"/>
              </a:rPr>
              <a:t>e l’ebbrezza </a:t>
            </a:r>
            <a:r>
              <a:rPr sz="1200" spc="-5" dirty="0">
                <a:latin typeface="Times New Roman"/>
                <a:cs typeface="Times New Roman"/>
              </a:rPr>
              <a:t>della cattiva azione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svaniti. 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malfattore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solo, </a:t>
            </a:r>
            <a:r>
              <a:rPr sz="1200" spc="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faccia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verdetto del giudizio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anima disincantata </a:t>
            </a:r>
            <a:r>
              <a:rPr sz="1200" dirty="0">
                <a:latin typeface="Times New Roman"/>
                <a:cs typeface="Times New Roman"/>
              </a:rPr>
              <a:t>e delusa.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ammaliante </a:t>
            </a:r>
            <a:r>
              <a:rPr sz="1200" spc="-5" dirty="0">
                <a:latin typeface="Times New Roman"/>
                <a:cs typeface="Times New Roman"/>
              </a:rPr>
              <a:t>ed avventuroso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commetterlo, </a:t>
            </a:r>
            <a:r>
              <a:rPr sz="1200" dirty="0">
                <a:latin typeface="Times New Roman"/>
                <a:cs typeface="Times New Roman"/>
              </a:rPr>
              <a:t>ma ora </a:t>
            </a:r>
            <a:r>
              <a:rPr sz="1200" spc="-5" dirty="0">
                <a:latin typeface="Times New Roman"/>
                <a:cs typeface="Times New Roman"/>
              </a:rPr>
              <a:t>egli doveva affrontare </a:t>
            </a:r>
            <a:r>
              <a:rPr sz="1200" dirty="0">
                <a:latin typeface="Times New Roman"/>
                <a:cs typeface="Times New Roman"/>
              </a:rPr>
              <a:t>la messe </a:t>
            </a:r>
            <a:r>
              <a:rPr sz="1200" spc="-5" dirty="0">
                <a:latin typeface="Times New Roman"/>
                <a:cs typeface="Times New Roman"/>
              </a:rPr>
              <a:t>dei fatti </a:t>
            </a:r>
            <a:r>
              <a:rPr sz="1200" dirty="0">
                <a:latin typeface="Times New Roman"/>
                <a:cs typeface="Times New Roman"/>
              </a:rPr>
              <a:t>nudi e </a:t>
            </a:r>
            <a:r>
              <a:rPr sz="1200" spc="-5" dirty="0">
                <a:latin typeface="Times New Roman"/>
                <a:cs typeface="Times New Roman"/>
              </a:rPr>
              <a:t>crudi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romanticismo.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95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(1998.5) 186:1.7 </a:t>
            </a:r>
            <a:r>
              <a:rPr sz="1200" spc="-5" dirty="0">
                <a:latin typeface="Times New Roman"/>
                <a:cs typeface="Times New Roman"/>
              </a:rPr>
              <a:t>Questo,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ambasciatore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errava </a:t>
            </a:r>
            <a:r>
              <a:rPr sz="1200" dirty="0">
                <a:latin typeface="Times New Roman"/>
                <a:cs typeface="Times New Roman"/>
              </a:rPr>
              <a:t>ora per le strade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solo e  </a:t>
            </a:r>
            <a:r>
              <a:rPr sz="1200" spc="-5" dirty="0">
                <a:latin typeface="Times New Roman"/>
                <a:cs typeface="Times New Roman"/>
              </a:rPr>
              <a:t>abbandonato.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disperazione era enorme e quasi assoluta.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proseguì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uscì </a:t>
            </a:r>
            <a:r>
              <a:rPr sz="1200" spc="-5" dirty="0">
                <a:latin typeface="Times New Roman"/>
                <a:cs typeface="Times New Roman"/>
              </a:rPr>
              <a:t>dalle mura, fino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terribile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959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319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luogo solitario della valle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Hinnom,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salì su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rocce scoscese e, presa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cintura della sua veste,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fissò </a:t>
            </a:r>
            <a:r>
              <a:rPr sz="1200" dirty="0">
                <a:latin typeface="Times New Roman"/>
                <a:cs typeface="Times New Roman"/>
              </a:rPr>
              <a:t>un’estremità </a:t>
            </a:r>
            <a:r>
              <a:rPr sz="1200" spc="-5" dirty="0">
                <a:latin typeface="Times New Roman"/>
                <a:cs typeface="Times New Roman"/>
              </a:rPr>
              <a:t>ad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albero, </a:t>
            </a:r>
            <a:r>
              <a:rPr sz="1200" dirty="0">
                <a:latin typeface="Times New Roman"/>
                <a:cs typeface="Times New Roman"/>
              </a:rPr>
              <a:t>annodò </a:t>
            </a:r>
            <a:r>
              <a:rPr sz="1200" spc="-5" dirty="0">
                <a:latin typeface="Times New Roman"/>
                <a:cs typeface="Times New Roman"/>
              </a:rPr>
              <a:t>l’altra attorno al suo </a:t>
            </a:r>
            <a:r>
              <a:rPr sz="1200" dirty="0">
                <a:latin typeface="Times New Roman"/>
                <a:cs typeface="Times New Roman"/>
              </a:rPr>
              <a:t>collo, e </a:t>
            </a:r>
            <a:r>
              <a:rPr sz="1200" spc="-5" dirty="0">
                <a:latin typeface="Times New Roman"/>
                <a:cs typeface="Times New Roman"/>
              </a:rPr>
              <a:t>si gettò nel </a:t>
            </a:r>
            <a:r>
              <a:rPr sz="1200" dirty="0">
                <a:latin typeface="Times New Roman"/>
                <a:cs typeface="Times New Roman"/>
              </a:rPr>
              <a:t>precipizio. Prima </a:t>
            </a:r>
            <a:r>
              <a:rPr sz="1200" spc="-5" dirty="0">
                <a:latin typeface="Times New Roman"/>
                <a:cs typeface="Times New Roman"/>
              </a:rPr>
              <a:t>che fosse </a:t>
            </a:r>
            <a:r>
              <a:rPr sz="1200" dirty="0">
                <a:latin typeface="Times New Roman"/>
                <a:cs typeface="Times New Roman"/>
              </a:rPr>
              <a:t>morto, il nodo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fatto le  </a:t>
            </a:r>
            <a:r>
              <a:rPr sz="1200" spc="-5" dirty="0">
                <a:latin typeface="Times New Roman"/>
                <a:cs typeface="Times New Roman"/>
              </a:rPr>
              <a:t>sue mani nervose si </a:t>
            </a:r>
            <a:r>
              <a:rPr sz="1200" dirty="0">
                <a:latin typeface="Times New Roman"/>
                <a:cs typeface="Times New Roman"/>
              </a:rPr>
              <a:t>sciolse, e il </a:t>
            </a:r>
            <a:r>
              <a:rPr sz="1200" spc="-5" dirty="0">
                <a:latin typeface="Times New Roman"/>
                <a:cs typeface="Times New Roman"/>
              </a:rPr>
              <a:t>corpo del traditore si sfracellò cadendo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sottostanti rocce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appuntite.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comportamento del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Maestro</a:t>
            </a:r>
            <a:endParaRPr sz="1600">
              <a:latin typeface="Times New Roman"/>
              <a:cs typeface="Times New Roman"/>
            </a:endParaRPr>
          </a:p>
          <a:p>
            <a:pPr marL="76200" marR="7239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(1999.1) 186:2.1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arrestato,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carne mortale era </a:t>
            </a:r>
            <a:r>
              <a:rPr sz="1200" spc="-5" dirty="0">
                <a:latin typeface="Times New Roman"/>
                <a:cs typeface="Times New Roman"/>
              </a:rPr>
              <a:t>terminata. Egli  comprendeva </a:t>
            </a:r>
            <a:r>
              <a:rPr sz="1200" dirty="0">
                <a:latin typeface="Times New Roman"/>
                <a:cs typeface="Times New Roman"/>
              </a:rPr>
              <a:t>pienamente il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morte di cui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morto, e </a:t>
            </a:r>
            <a:r>
              <a:rPr sz="1200" spc="-5" dirty="0">
                <a:latin typeface="Times New Roman"/>
                <a:cs typeface="Times New Roman"/>
              </a:rPr>
              <a:t>non si preoccupò affatto dei dettagli dei </a:t>
            </a:r>
            <a:r>
              <a:rPr sz="1200" dirty="0">
                <a:latin typeface="Times New Roman"/>
                <a:cs typeface="Times New Roman"/>
              </a:rPr>
              <a:t>suoi cosiddetti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giudizi.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(1999.2) 186:2.2 </a:t>
            </a:r>
            <a:r>
              <a:rPr sz="1200" spc="-5" dirty="0">
                <a:latin typeface="Times New Roman"/>
                <a:cs typeface="Times New Roman"/>
              </a:rPr>
              <a:t>Davanti al tribunale del Sinedrio,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alle testimonianze di </a:t>
            </a:r>
            <a:r>
              <a:rPr sz="1200" spc="-5" dirty="0">
                <a:latin typeface="Times New Roman"/>
                <a:cs typeface="Times New Roman"/>
              </a:rPr>
              <a:t>testimoni spergiuri.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sola  domanda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provocò sempre una </a:t>
            </a:r>
            <a:r>
              <a:rPr sz="1200" spc="-5" dirty="0">
                <a:latin typeface="Times New Roman"/>
                <a:cs typeface="Times New Roman"/>
              </a:rPr>
              <a:t>risposta, fosse essa </a:t>
            </a:r>
            <a:r>
              <a:rPr sz="1200" dirty="0">
                <a:latin typeface="Times New Roman"/>
                <a:cs typeface="Times New Roman"/>
              </a:rPr>
              <a:t>posta </a:t>
            </a:r>
            <a:r>
              <a:rPr sz="1200" spc="-5" dirty="0">
                <a:latin typeface="Times New Roman"/>
                <a:cs typeface="Times New Roman"/>
              </a:rPr>
              <a:t>da amici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quella concernente </a:t>
            </a:r>
            <a:r>
              <a:rPr sz="1200" dirty="0">
                <a:latin typeface="Times New Roman"/>
                <a:cs typeface="Times New Roman"/>
              </a:rPr>
              <a:t>la natura e la divinità 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missione sulla </a:t>
            </a:r>
            <a:r>
              <a:rPr sz="1200" spc="-5" dirty="0">
                <a:latin typeface="Times New Roman"/>
                <a:cs typeface="Times New Roman"/>
              </a:rPr>
              <a:t>terra. Quando gli chiesero se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egli </a:t>
            </a:r>
            <a:r>
              <a:rPr sz="1200" spc="-5" dirty="0">
                <a:latin typeface="Times New Roman"/>
                <a:cs typeface="Times New Roman"/>
              </a:rPr>
              <a:t>rispose immancabilmente. Egli rifiutò </a:t>
            </a:r>
            <a:r>
              <a:rPr sz="1200" dirty="0">
                <a:latin typeface="Times New Roman"/>
                <a:cs typeface="Times New Roman"/>
              </a:rPr>
              <a:t>fermamente di 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 curioso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iniquo </a:t>
            </a:r>
            <a:r>
              <a:rPr sz="1200" spc="-5" dirty="0">
                <a:latin typeface="Times New Roman"/>
                <a:cs typeface="Times New Roman"/>
              </a:rPr>
              <a:t>Erode.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parlò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quando pensò che Pilato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qualche altra </a:t>
            </a:r>
            <a:r>
              <a:rPr sz="1200" dirty="0">
                <a:latin typeface="Times New Roman"/>
                <a:cs typeface="Times New Roman"/>
              </a:rPr>
              <a:t>persona 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aiutati a </a:t>
            </a:r>
            <a:r>
              <a:rPr sz="1200" spc="-5" dirty="0">
                <a:latin typeface="Times New Roman"/>
                <a:cs typeface="Times New Roman"/>
              </a:rPr>
              <a:t>conoscere meglio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da ciò </a:t>
            </a:r>
            <a:r>
              <a:rPr sz="1200" dirty="0">
                <a:latin typeface="Times New Roman"/>
                <a:cs typeface="Times New Roman"/>
              </a:rPr>
              <a:t>che diceva.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apostoli </a:t>
            </a:r>
            <a:r>
              <a:rPr sz="1200" dirty="0">
                <a:latin typeface="Times New Roman"/>
                <a:cs typeface="Times New Roman"/>
              </a:rPr>
              <a:t>l’inutilità di  </a:t>
            </a:r>
            <a:r>
              <a:rPr sz="1200" spc="-5" dirty="0">
                <a:latin typeface="Times New Roman"/>
                <a:cs typeface="Times New Roman"/>
              </a:rPr>
              <a:t>gettare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perle </a:t>
            </a:r>
            <a:r>
              <a:rPr sz="1200" spc="-5" dirty="0">
                <a:latin typeface="Times New Roman"/>
                <a:cs typeface="Times New Roman"/>
              </a:rPr>
              <a:t>ai porci,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osava </a:t>
            </a:r>
            <a:r>
              <a:rPr sz="1200" dirty="0">
                <a:latin typeface="Times New Roman"/>
                <a:cs typeface="Times New Roman"/>
              </a:rPr>
              <a:t>praticare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insegnato.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condotta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esemplificava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paziente </a:t>
            </a:r>
            <a:r>
              <a:rPr sz="1200" dirty="0">
                <a:latin typeface="Times New Roman"/>
                <a:cs typeface="Times New Roman"/>
              </a:rPr>
              <a:t>sottomissione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umana, unita </a:t>
            </a:r>
            <a:r>
              <a:rPr sz="1200" spc="-5" dirty="0">
                <a:latin typeface="Times New Roman"/>
                <a:cs typeface="Times New Roman"/>
              </a:rPr>
              <a:t>al maestoso </a:t>
            </a:r>
            <a:r>
              <a:rPr sz="1200" dirty="0">
                <a:latin typeface="Times New Roman"/>
                <a:cs typeface="Times New Roman"/>
              </a:rPr>
              <a:t>silenzio e alla </a:t>
            </a:r>
            <a:r>
              <a:rPr sz="1200" spc="-5" dirty="0">
                <a:latin typeface="Times New Roman"/>
                <a:cs typeface="Times New Roman"/>
              </a:rPr>
              <a:t>solenne dignità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divina. Egli </a:t>
            </a:r>
            <a:r>
              <a:rPr sz="1200" dirty="0">
                <a:latin typeface="Times New Roman"/>
                <a:cs typeface="Times New Roman"/>
              </a:rPr>
              <a:t>era del tutto  disposto a </a:t>
            </a:r>
            <a:r>
              <a:rPr sz="1200" spc="-5" dirty="0">
                <a:latin typeface="Times New Roman"/>
                <a:cs typeface="Times New Roman"/>
              </a:rPr>
              <a:t>discutere con Pilato qualsiasi </a:t>
            </a:r>
            <a:r>
              <a:rPr sz="1200" dirty="0">
                <a:latin typeface="Times New Roman"/>
                <a:cs typeface="Times New Roman"/>
              </a:rPr>
              <a:t>questione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accuse </a:t>
            </a:r>
            <a:r>
              <a:rPr sz="1200" dirty="0">
                <a:latin typeface="Times New Roman"/>
                <a:cs typeface="Times New Roman"/>
              </a:rPr>
              <a:t>politiche </a:t>
            </a:r>
            <a:r>
              <a:rPr sz="1200" spc="-5" dirty="0">
                <a:latin typeface="Times New Roman"/>
                <a:cs typeface="Times New Roman"/>
              </a:rPr>
              <a:t>portate contro </a:t>
            </a:r>
            <a:r>
              <a:rPr sz="1200" dirty="0">
                <a:latin typeface="Times New Roman"/>
                <a:cs typeface="Times New Roman"/>
              </a:rPr>
              <a:t>di lui —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questione </a:t>
            </a:r>
            <a:r>
              <a:rPr sz="1200" spc="-5" dirty="0">
                <a:latin typeface="Times New Roman"/>
                <a:cs typeface="Times New Roman"/>
              </a:rPr>
              <a:t>che  egli </a:t>
            </a:r>
            <a:r>
              <a:rPr sz="1200" dirty="0">
                <a:latin typeface="Times New Roman"/>
                <a:cs typeface="Times New Roman"/>
              </a:rPr>
              <a:t>riconosceva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pertinente </a:t>
            </a:r>
            <a:r>
              <a:rPr sz="1200" spc="-5" dirty="0">
                <a:latin typeface="Times New Roman"/>
                <a:cs typeface="Times New Roman"/>
              </a:rPr>
              <a:t>alla giurisdizione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(1999.3) 186:2.3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convinto </a:t>
            </a:r>
            <a:r>
              <a:rPr sz="1200" spc="-5" dirty="0">
                <a:latin typeface="Times New Roman"/>
                <a:cs typeface="Times New Roman"/>
              </a:rPr>
              <a:t>che fosse </a:t>
            </a:r>
            <a:r>
              <a:rPr sz="1200" dirty="0">
                <a:latin typeface="Times New Roman"/>
                <a:cs typeface="Times New Roman"/>
              </a:rPr>
              <a:t>volontà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sottomettesse </a:t>
            </a:r>
            <a:r>
              <a:rPr sz="1200" spc="-5" dirty="0">
                <a:latin typeface="Times New Roman"/>
                <a:cs typeface="Times New Roman"/>
              </a:rPr>
              <a:t>al corso </a:t>
            </a:r>
            <a:r>
              <a:rPr sz="1200" dirty="0">
                <a:latin typeface="Times New Roman"/>
                <a:cs typeface="Times New Roman"/>
              </a:rPr>
              <a:t>naturale e ordinario </a:t>
            </a:r>
            <a:r>
              <a:rPr sz="1200" spc="-5" dirty="0">
                <a:latin typeface="Times New Roman"/>
                <a:cs typeface="Times New Roman"/>
              </a:rPr>
              <a:t>degli eventi </a:t>
            </a:r>
            <a:r>
              <a:rPr sz="1200" spc="5" dirty="0">
                <a:latin typeface="Times New Roman"/>
                <a:cs typeface="Times New Roman"/>
              </a:rPr>
              <a:t>umani,  </a:t>
            </a:r>
            <a:r>
              <a:rPr sz="1200" spc="-5" dirty="0">
                <a:latin typeface="Times New Roman"/>
                <a:cs typeface="Times New Roman"/>
              </a:rPr>
              <a:t>proprio come </a:t>
            </a:r>
            <a:r>
              <a:rPr sz="1200" dirty="0">
                <a:latin typeface="Times New Roman"/>
                <a:cs typeface="Times New Roman"/>
              </a:rPr>
              <a:t>deve fare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mortale, e </a:t>
            </a:r>
            <a:r>
              <a:rPr sz="1200" spc="-5" dirty="0">
                <a:latin typeface="Times New Roman"/>
                <a:cs typeface="Times New Roman"/>
              </a:rPr>
              <a:t>perciò rifiutò d’impiegare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suoi poteri puramente </a:t>
            </a:r>
            <a:r>
              <a:rPr sz="1200" dirty="0">
                <a:latin typeface="Times New Roman"/>
                <a:cs typeface="Times New Roman"/>
              </a:rPr>
              <a:t>umani di eloquenza  </a:t>
            </a:r>
            <a:r>
              <a:rPr sz="1200" spc="-5" dirty="0">
                <a:latin typeface="Times New Roman"/>
                <a:cs typeface="Times New Roman"/>
              </a:rPr>
              <a:t>persuasiva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influenzare l’esito delle macchinazioni dei suoi simili mortali socialmente </a:t>
            </a:r>
            <a:r>
              <a:rPr sz="1200" dirty="0">
                <a:latin typeface="Times New Roman"/>
                <a:cs typeface="Times New Roman"/>
              </a:rPr>
              <a:t>miopi e </a:t>
            </a:r>
            <a:r>
              <a:rPr sz="1200" spc="-5" dirty="0">
                <a:latin typeface="Times New Roman"/>
                <a:cs typeface="Times New Roman"/>
              </a:rPr>
              <a:t>spiritualmente ciechi.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Sebbene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6325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587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Gesù sia </a:t>
            </a:r>
            <a:r>
              <a:rPr sz="1200" dirty="0">
                <a:latin typeface="Times New Roman"/>
                <a:cs typeface="Times New Roman"/>
              </a:rPr>
              <a:t>vissuto e </a:t>
            </a:r>
            <a:r>
              <a:rPr sz="1200" spc="-5" dirty="0">
                <a:latin typeface="Times New Roman"/>
                <a:cs typeface="Times New Roman"/>
              </a:rPr>
              <a:t>morto su Urantia,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umana, dall’inizio alla </a:t>
            </a:r>
            <a:r>
              <a:rPr sz="1200" spc="-5" dirty="0">
                <a:latin typeface="Times New Roman"/>
                <a:cs typeface="Times New Roman"/>
              </a:rPr>
              <a:t>fine, fu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spettacolo destinato </a:t>
            </a:r>
            <a:r>
              <a:rPr sz="1200" dirty="0">
                <a:latin typeface="Times New Roman"/>
                <a:cs typeface="Times New Roman"/>
              </a:rPr>
              <a:t>ad influenzare e </a:t>
            </a:r>
            <a:r>
              <a:rPr sz="1200" spc="-5" dirty="0">
                <a:latin typeface="Times New Roman"/>
                <a:cs typeface="Times New Roman"/>
              </a:rPr>
              <a:t>ad  </a:t>
            </a:r>
            <a:r>
              <a:rPr sz="1200" dirty="0">
                <a:latin typeface="Times New Roman"/>
                <a:cs typeface="Times New Roman"/>
              </a:rPr>
              <a:t>istruire </a:t>
            </a:r>
            <a:r>
              <a:rPr sz="1200" spc="-5" dirty="0">
                <a:latin typeface="Times New Roman"/>
                <a:cs typeface="Times New Roman"/>
              </a:rPr>
              <a:t>l’intero universo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creato ed incessantemente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sostenuto.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(1999.4) 186:2.4 </a:t>
            </a:r>
            <a:r>
              <a:rPr sz="1200" spc="-5" dirty="0">
                <a:latin typeface="Times New Roman"/>
                <a:cs typeface="Times New Roman"/>
              </a:rPr>
              <a:t>Questi Ebrei </a:t>
            </a:r>
            <a:r>
              <a:rPr sz="1200" dirty="0">
                <a:latin typeface="Times New Roman"/>
                <a:cs typeface="Times New Roman"/>
              </a:rPr>
              <a:t>miopi </a:t>
            </a:r>
            <a:r>
              <a:rPr sz="1200" spc="-5" dirty="0">
                <a:latin typeface="Times New Roman"/>
                <a:cs typeface="Times New Roman"/>
              </a:rPr>
              <a:t>urlavano scompostamente per chiedere </a:t>
            </a:r>
            <a:r>
              <a:rPr sz="1200" dirty="0">
                <a:latin typeface="Times New Roman"/>
                <a:cs typeface="Times New Roman"/>
              </a:rPr>
              <a:t>la morte </a:t>
            </a:r>
            <a:r>
              <a:rPr sz="1200" spc="-5" dirty="0">
                <a:latin typeface="Times New Roman"/>
                <a:cs typeface="Times New Roman"/>
              </a:rPr>
              <a:t>del Maestro,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terribile </a:t>
            </a:r>
            <a:r>
              <a:rPr sz="1200" dirty="0">
                <a:latin typeface="Times New Roman"/>
                <a:cs typeface="Times New Roman"/>
              </a:rPr>
              <a:t>silenzio  </a:t>
            </a:r>
            <a:r>
              <a:rPr sz="1200" spc="-5" dirty="0">
                <a:latin typeface="Times New Roman"/>
                <a:cs typeface="Times New Roman"/>
              </a:rPr>
              <a:t>osservando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della morte di una nazione — </a:t>
            </a:r>
            <a:r>
              <a:rPr sz="1200" spc="-5" dirty="0">
                <a:latin typeface="Times New Roman"/>
                <a:cs typeface="Times New Roman"/>
              </a:rPr>
              <a:t>dello stesso </a:t>
            </a:r>
            <a:r>
              <a:rPr sz="1200" dirty="0">
                <a:latin typeface="Times New Roman"/>
                <a:cs typeface="Times New Roman"/>
              </a:rPr>
              <a:t>popolo di </a:t>
            </a:r>
            <a:r>
              <a:rPr sz="1200" spc="-1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178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(1999.5) 186:2.5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acquisito quel tipo 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umano che può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padronanza </a:t>
            </a:r>
            <a:r>
              <a:rPr sz="1200" spc="-5" dirty="0">
                <a:latin typeface="Times New Roman"/>
                <a:cs typeface="Times New Roman"/>
              </a:rPr>
              <a:t>ed affermare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dignità di 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insulti continuati e </a:t>
            </a:r>
            <a:r>
              <a:rPr sz="1200" spc="-5" dirty="0">
                <a:latin typeface="Times New Roman"/>
                <a:cs typeface="Times New Roman"/>
              </a:rPr>
              <a:t>gratuiti. Egli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intimidito. </a:t>
            </a:r>
            <a:r>
              <a:rPr sz="1200" spc="-5" dirty="0">
                <a:latin typeface="Times New Roman"/>
                <a:cs typeface="Times New Roman"/>
              </a:rPr>
              <a:t>Quando fu assalito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dal servo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Anna, </a:t>
            </a:r>
            <a:r>
              <a:rPr sz="1200" spc="-5" dirty="0">
                <a:latin typeface="Times New Roman"/>
                <a:cs typeface="Times New Roman"/>
              </a:rPr>
              <a:t>egli  aveva soltanto suggerito 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chiamare dei testimoni che potessero testimoniare debitamente contro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565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(1999.6) 186:2.6 </a:t>
            </a:r>
            <a:r>
              <a:rPr sz="1200" spc="-5" dirty="0">
                <a:latin typeface="Times New Roman"/>
                <a:cs typeface="Times New Roman"/>
              </a:rPr>
              <a:t>Dall’inizio alla fine del suo cosiddetto giudizio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celesti </a:t>
            </a:r>
            <a:r>
              <a:rPr sz="1200" dirty="0">
                <a:latin typeface="Times New Roman"/>
                <a:cs typeface="Times New Roman"/>
              </a:rPr>
              <a:t>in osservazione non </a:t>
            </a:r>
            <a:r>
              <a:rPr sz="1200" spc="-5" dirty="0">
                <a:latin typeface="Times New Roman"/>
                <a:cs typeface="Times New Roman"/>
              </a:rPr>
              <a:t>poterono  trattenersi dal </a:t>
            </a:r>
            <a:r>
              <a:rPr sz="1200" dirty="0">
                <a:latin typeface="Times New Roman"/>
                <a:cs typeface="Times New Roman"/>
              </a:rPr>
              <a:t>diffondere </a:t>
            </a:r>
            <a:r>
              <a:rPr sz="1200" spc="-5" dirty="0">
                <a:latin typeface="Times New Roman"/>
                <a:cs typeface="Times New Roman"/>
              </a:rPr>
              <a:t>all’universo </a:t>
            </a:r>
            <a:r>
              <a:rPr sz="1200" dirty="0">
                <a:latin typeface="Times New Roman"/>
                <a:cs typeface="Times New Roman"/>
              </a:rPr>
              <a:t>la descrizione </a:t>
            </a:r>
            <a:r>
              <a:rPr sz="1200" spc="-5" dirty="0">
                <a:latin typeface="Times New Roman"/>
                <a:cs typeface="Times New Roman"/>
              </a:rPr>
              <a:t>della scena </a:t>
            </a:r>
            <a:r>
              <a:rPr sz="1200" dirty="0">
                <a:latin typeface="Times New Roman"/>
                <a:cs typeface="Times New Roman"/>
              </a:rPr>
              <a:t>di “Pilato in </a:t>
            </a:r>
            <a:r>
              <a:rPr sz="1200" spc="-5" dirty="0">
                <a:latin typeface="Times New Roman"/>
                <a:cs typeface="Times New Roman"/>
              </a:rPr>
              <a:t>giudizio davanti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19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(1999.7) 186:2.7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Caifa, </a:t>
            </a:r>
            <a:r>
              <a:rPr sz="1200" dirty="0">
                <a:latin typeface="Times New Roman"/>
                <a:cs typeface="Times New Roman"/>
              </a:rPr>
              <a:t>e dopo che </a:t>
            </a:r>
            <a:r>
              <a:rPr sz="1200" spc="-5" dirty="0">
                <a:latin typeface="Times New Roman"/>
                <a:cs typeface="Times New Roman"/>
              </a:rPr>
              <a:t>ogni testimonianza spergiura </a:t>
            </a:r>
            <a:r>
              <a:rPr sz="1200" dirty="0">
                <a:latin typeface="Times New Roman"/>
                <a:cs typeface="Times New Roman"/>
              </a:rPr>
              <a:t>era crollata,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rispondere alla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sacerdote, </a:t>
            </a:r>
            <a:r>
              <a:rPr sz="1200" dirty="0">
                <a:latin typeface="Times New Roman"/>
                <a:cs typeface="Times New Roman"/>
              </a:rPr>
              <a:t>fornendo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sua stessa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desideravano come </a:t>
            </a:r>
            <a:r>
              <a:rPr sz="1200" dirty="0">
                <a:latin typeface="Times New Roman"/>
                <a:cs typeface="Times New Roman"/>
              </a:rPr>
              <a:t>base </a:t>
            </a:r>
            <a:r>
              <a:rPr sz="1200" spc="-5" dirty="0">
                <a:latin typeface="Times New Roman"/>
                <a:cs typeface="Times New Roman"/>
              </a:rPr>
              <a:t>per giudicarlo colpevole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bestemmia.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4097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(1999.8) 186:2.8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manifestò mai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minimo interesse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sforzi </a:t>
            </a:r>
            <a:r>
              <a:rPr sz="1200" dirty="0">
                <a:latin typeface="Times New Roman"/>
                <a:cs typeface="Times New Roman"/>
              </a:rPr>
              <a:t>ben intenzionati ma </a:t>
            </a:r>
            <a:r>
              <a:rPr sz="1200" spc="-5" dirty="0">
                <a:latin typeface="Times New Roman"/>
                <a:cs typeface="Times New Roman"/>
              </a:rPr>
              <a:t>tiepidi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giungere al suo  rilascio.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realmente pietà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sforzò sinceramente </a:t>
            </a:r>
            <a:r>
              <a:rPr sz="1200" dirty="0">
                <a:latin typeface="Times New Roman"/>
                <a:cs typeface="Times New Roman"/>
              </a:rPr>
              <a:t>d’illuminare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ottenebrata. Egli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totalmente  passivo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appelli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governatore romano agli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perché ritirassero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accuse </a:t>
            </a:r>
            <a:r>
              <a:rPr sz="1200" dirty="0">
                <a:latin typeface="Times New Roman"/>
                <a:cs typeface="Times New Roman"/>
              </a:rPr>
              <a:t>criminali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lui. Durante </a:t>
            </a:r>
            <a:r>
              <a:rPr sz="1200" spc="-5" dirty="0">
                <a:latin typeface="Times New Roman"/>
                <a:cs typeface="Times New Roman"/>
              </a:rPr>
              <a:t>l’intera  </a:t>
            </a:r>
            <a:r>
              <a:rPr sz="1200" dirty="0">
                <a:latin typeface="Times New Roman"/>
                <a:cs typeface="Times New Roman"/>
              </a:rPr>
              <a:t>triste </a:t>
            </a:r>
            <a:r>
              <a:rPr sz="1200" spc="-5" dirty="0">
                <a:latin typeface="Times New Roman"/>
                <a:cs typeface="Times New Roman"/>
              </a:rPr>
              <a:t>prova egli si </a:t>
            </a:r>
            <a:r>
              <a:rPr sz="1200" dirty="0">
                <a:latin typeface="Times New Roman"/>
                <a:cs typeface="Times New Roman"/>
              </a:rPr>
              <a:t>comportò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semplice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maestà senza ostentazione.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nemmeno fare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insinuazioni </a:t>
            </a:r>
            <a:r>
              <a:rPr sz="1200" spc="-5" dirty="0">
                <a:latin typeface="Times New Roman"/>
                <a:cs typeface="Times New Roman"/>
              </a:rPr>
              <a:t>sull’insincerità di coloro che </a:t>
            </a:r>
            <a:r>
              <a:rPr sz="1200" dirty="0">
                <a:latin typeface="Times New Roman"/>
                <a:cs typeface="Times New Roman"/>
              </a:rPr>
              <a:t>volevano </a:t>
            </a:r>
            <a:r>
              <a:rPr sz="1200" spc="-5" dirty="0">
                <a:latin typeface="Times New Roman"/>
                <a:cs typeface="Times New Roman"/>
              </a:rPr>
              <a:t>assassinarlo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chiesero se </a:t>
            </a:r>
            <a:r>
              <a:rPr sz="1200" dirty="0">
                <a:latin typeface="Times New Roman"/>
                <a:cs typeface="Times New Roman"/>
              </a:rPr>
              <a:t>era “re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Giudei”. Con 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56880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(1382.6) 125:5.4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le madri devono restare </a:t>
            </a:r>
            <a:r>
              <a:rPr sz="1200" spc="-5" dirty="0">
                <a:latin typeface="Times New Roman"/>
                <a:cs typeface="Times New Roman"/>
              </a:rPr>
              <a:t>separate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fedeli maschi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Tempio?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7740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(1382.7) 125:5.5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Se 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figli, perché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massacro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guadagnare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divino —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Mosè 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mal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compreso?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721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(1382.8) 125:5.6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Dal momento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consacrato all’adorazione del Padre celeste,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logico permettervi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scambi profani </a:t>
            </a:r>
            <a:r>
              <a:rPr sz="1200" dirty="0">
                <a:latin typeface="Times New Roman"/>
                <a:cs typeface="Times New Roman"/>
              </a:rPr>
              <a:t>e nel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commercio?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194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(1382.9) 125:5.7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atteso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un principe </a:t>
            </a:r>
            <a:r>
              <a:rPr sz="1200" spc="-5" dirty="0">
                <a:latin typeface="Times New Roman"/>
                <a:cs typeface="Times New Roman"/>
              </a:rPr>
              <a:t>temporale che </a:t>
            </a:r>
            <a:r>
              <a:rPr sz="1200" dirty="0">
                <a:latin typeface="Times New Roman"/>
                <a:cs typeface="Times New Roman"/>
              </a:rPr>
              <a:t>sederà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agirà </a:t>
            </a:r>
            <a:r>
              <a:rPr sz="1200" dirty="0">
                <a:latin typeface="Times New Roman"/>
                <a:cs typeface="Times New Roman"/>
              </a:rPr>
              <a:t>come la luce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nell’istituzione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 spirituale?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(1383.1) 125:5.8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il giorno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ascoltavano si meravigliarono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domande, </a:t>
            </a:r>
            <a:r>
              <a:rPr sz="1200" dirty="0">
                <a:latin typeface="Times New Roman"/>
                <a:cs typeface="Times New Roman"/>
              </a:rPr>
              <a:t>e nessuno fu più stupito di </a:t>
            </a:r>
            <a:r>
              <a:rPr sz="1200" spc="-5" dirty="0">
                <a:latin typeface="Times New Roman"/>
                <a:cs typeface="Times New Roman"/>
              </a:rPr>
              <a:t>Simone.  Per </a:t>
            </a:r>
            <a:r>
              <a:rPr sz="1200" dirty="0">
                <a:latin typeface="Times New Roman"/>
                <a:cs typeface="Times New Roman"/>
              </a:rPr>
              <a:t>più di quattro </a:t>
            </a:r>
            <a:r>
              <a:rPr sz="1200" spc="-5" dirty="0">
                <a:latin typeface="Times New Roman"/>
                <a:cs typeface="Times New Roman"/>
              </a:rPr>
              <a:t>ore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incalzò </a:t>
            </a:r>
            <a:r>
              <a:rPr sz="1200" spc="-5" dirty="0">
                <a:latin typeface="Times New Roman"/>
                <a:cs typeface="Times New Roman"/>
              </a:rPr>
              <a:t>gli insegnanti ebrei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inducevano </a:t>
            </a:r>
            <a:r>
              <a:rPr sz="1200" dirty="0">
                <a:latin typeface="Times New Roman"/>
                <a:cs typeface="Times New Roman"/>
              </a:rPr>
              <a:t>a riflettere e </a:t>
            </a:r>
            <a:r>
              <a:rPr sz="1200" spc="-5" dirty="0">
                <a:latin typeface="Times New Roman"/>
                <a:cs typeface="Times New Roman"/>
              </a:rPr>
              <a:t>che  sondavano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cuori. Egli fece pochi commenti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osservazioni </a:t>
            </a:r>
            <a:r>
              <a:rPr sz="1200" dirty="0">
                <a:latin typeface="Times New Roman"/>
                <a:cs typeface="Times New Roman"/>
              </a:rPr>
              <a:t>di quelli più anziani di </a:t>
            </a:r>
            <a:r>
              <a:rPr sz="1200" spc="-5" dirty="0">
                <a:latin typeface="Times New Roman"/>
                <a:cs typeface="Times New Roman"/>
              </a:rPr>
              <a:t>lui. Egli trasmetteva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insegnamento tramite </a:t>
            </a:r>
            <a:r>
              <a:rPr sz="1200" dirty="0">
                <a:latin typeface="Times New Roman"/>
                <a:cs typeface="Times New Roman"/>
              </a:rPr>
              <a:t>le domande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poneva. Con il modo </a:t>
            </a:r>
            <a:r>
              <a:rPr sz="1200" spc="-5" dirty="0">
                <a:latin typeface="Times New Roman"/>
                <a:cs typeface="Times New Roman"/>
              </a:rPr>
              <a:t>scaltro </a:t>
            </a:r>
            <a:r>
              <a:rPr sz="1200" dirty="0">
                <a:latin typeface="Times New Roman"/>
                <a:cs typeface="Times New Roman"/>
              </a:rPr>
              <a:t>e sottile di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una domanda </a:t>
            </a:r>
            <a:r>
              <a:rPr sz="1200" spc="-5" dirty="0">
                <a:latin typeface="Times New Roman"/>
                <a:cs typeface="Times New Roman"/>
              </a:rPr>
              <a:t>egli perveniva  simultaneamente </a:t>
            </a:r>
            <a:r>
              <a:rPr sz="1200" dirty="0">
                <a:latin typeface="Times New Roman"/>
                <a:cs typeface="Times New Roman"/>
              </a:rPr>
              <a:t>a mettere in </a:t>
            </a:r>
            <a:r>
              <a:rPr sz="1200" spc="-5" dirty="0">
                <a:latin typeface="Times New Roman"/>
                <a:cs typeface="Times New Roman"/>
              </a:rPr>
              <a:t>discussione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e a suggerire il </a:t>
            </a:r>
            <a:r>
              <a:rPr sz="1200" spc="-5" dirty="0">
                <a:latin typeface="Times New Roman"/>
                <a:cs typeface="Times New Roman"/>
              </a:rPr>
              <a:t>proprio. Nel suo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c’era  un’attraente 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sagacia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arguzia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benvolere anche da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lamentavano 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giovane età. Egli </a:t>
            </a:r>
            <a:r>
              <a:rPr sz="1200" dirty="0">
                <a:latin typeface="Times New Roman"/>
                <a:cs typeface="Times New Roman"/>
              </a:rPr>
              <a:t>era sempre </a:t>
            </a:r>
            <a:r>
              <a:rPr sz="1200" spc="-5" dirty="0">
                <a:latin typeface="Times New Roman"/>
                <a:cs typeface="Times New Roman"/>
              </a:rPr>
              <a:t>eminentemente leale </a:t>
            </a:r>
            <a:r>
              <a:rPr sz="1200" dirty="0">
                <a:latin typeface="Times New Roman"/>
                <a:cs typeface="Times New Roman"/>
              </a:rPr>
              <a:t>e pieno di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domande penetranti.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movimentato pomeriggio nel Tempio egli </a:t>
            </a:r>
            <a:r>
              <a:rPr sz="1200" dirty="0">
                <a:latin typeface="Times New Roman"/>
                <a:cs typeface="Times New Roman"/>
              </a:rPr>
              <a:t>manifestò la </a:t>
            </a:r>
            <a:r>
              <a:rPr sz="1200" spc="-5" dirty="0">
                <a:latin typeface="Times New Roman"/>
                <a:cs typeface="Times New Roman"/>
              </a:rPr>
              <a:t>stessa riluttanza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avversario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vantaggio sleale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caratterizzò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intero ministero pubblico successivo.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adolescente,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come </a:t>
            </a:r>
            <a:r>
              <a:rPr sz="1200" dirty="0">
                <a:latin typeface="Times New Roman"/>
                <a:cs typeface="Times New Roman"/>
              </a:rPr>
              <a:t>uomo,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sembrava completamente  </a:t>
            </a:r>
            <a:r>
              <a:rPr sz="1200" spc="-5" dirty="0">
                <a:latin typeface="Times New Roman"/>
                <a:cs typeface="Times New Roman"/>
              </a:rPr>
              <a:t>scevro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desiderio </a:t>
            </a:r>
            <a:r>
              <a:rPr sz="1200" spc="-5" dirty="0">
                <a:latin typeface="Times New Roman"/>
                <a:cs typeface="Times New Roman"/>
              </a:rPr>
              <a:t>egoista </a:t>
            </a:r>
            <a:r>
              <a:rPr sz="1200" dirty="0">
                <a:latin typeface="Times New Roman"/>
                <a:cs typeface="Times New Roman"/>
              </a:rPr>
              <a:t>di vincere una </a:t>
            </a:r>
            <a:r>
              <a:rPr sz="1200" spc="-5" dirty="0">
                <a:latin typeface="Times New Roman"/>
                <a:cs typeface="Times New Roman"/>
              </a:rPr>
              <a:t>discussione semplicemente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di trionfare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simili con </a:t>
            </a:r>
            <a:r>
              <a:rPr sz="1200" dirty="0">
                <a:latin typeface="Times New Roman"/>
                <a:cs typeface="Times New Roman"/>
              </a:rPr>
              <a:t>la logica,  </a:t>
            </a:r>
            <a:r>
              <a:rPr sz="1200" spc="-5" dirty="0">
                <a:latin typeface="Times New Roman"/>
                <a:cs typeface="Times New Roman"/>
              </a:rPr>
              <a:t>essendo supremamente interessato ad </a:t>
            </a:r>
            <a:r>
              <a:rPr sz="1200" dirty="0">
                <a:latin typeface="Times New Roman"/>
                <a:cs typeface="Times New Roman"/>
              </a:rPr>
              <a:t>una sola cosa: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eterna ed effettuare così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più completa </a:t>
            </a:r>
            <a:r>
              <a:rPr sz="1200" spc="-5" dirty="0">
                <a:latin typeface="Times New Roman"/>
                <a:cs typeface="Times New Roman"/>
              </a:rPr>
              <a:t>del  Dio eterno.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292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87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chiarimento egli </a:t>
            </a:r>
            <a:r>
              <a:rPr sz="1200" spc="-5" dirty="0">
                <a:latin typeface="Times New Roman"/>
                <a:cs typeface="Times New Roman"/>
              </a:rPr>
              <a:t>accettò </a:t>
            </a:r>
            <a:r>
              <a:rPr sz="1200" dirty="0">
                <a:latin typeface="Times New Roman"/>
                <a:cs typeface="Times New Roman"/>
              </a:rPr>
              <a:t>la designazione, </a:t>
            </a:r>
            <a:r>
              <a:rPr sz="1200" spc="-5" dirty="0">
                <a:latin typeface="Times New Roman"/>
                <a:cs typeface="Times New Roman"/>
              </a:rPr>
              <a:t>sapendo che, avendo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respingerlo,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sarebbe stato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ad  offrire </a:t>
            </a:r>
            <a:r>
              <a:rPr sz="1200" dirty="0">
                <a:latin typeface="Times New Roman"/>
                <a:cs typeface="Times New Roman"/>
              </a:rPr>
              <a:t>loro una </a:t>
            </a:r>
            <a:r>
              <a:rPr sz="1200" spc="-5" dirty="0">
                <a:latin typeface="Times New Roman"/>
                <a:cs typeface="Times New Roman"/>
              </a:rPr>
              <a:t>reale guida nazionale, </a:t>
            </a:r>
            <a:r>
              <a:rPr sz="1200" dirty="0">
                <a:latin typeface="Times New Roman"/>
                <a:cs typeface="Times New Roman"/>
              </a:rPr>
              <a:t>anche in senso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(2000.1) 186:2.9 </a:t>
            </a:r>
            <a:r>
              <a:rPr sz="1200" spc="-5" dirty="0">
                <a:latin typeface="Times New Roman"/>
                <a:cs typeface="Times New Roman"/>
              </a:rPr>
              <a:t>Gesù parlò poco durante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processi,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disse abbastanza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umano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può </a:t>
            </a:r>
            <a:r>
              <a:rPr sz="1200" spc="-5" dirty="0">
                <a:latin typeface="Times New Roman"/>
                <a:cs typeface="Times New Roman"/>
              </a:rPr>
              <a:t>perfezionare </a:t>
            </a:r>
            <a:r>
              <a:rPr sz="1200" dirty="0">
                <a:latin typeface="Times New Roman"/>
                <a:cs typeface="Times New Roman"/>
              </a:rPr>
              <a:t>in associazione </a:t>
            </a:r>
            <a:r>
              <a:rPr sz="1200" spc="-5" dirty="0">
                <a:latin typeface="Times New Roman"/>
                <a:cs typeface="Times New Roman"/>
              </a:rPr>
              <a:t>con Dio,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rivelare </a:t>
            </a:r>
            <a:r>
              <a:rPr sz="1200" dirty="0">
                <a:latin typeface="Times New Roman"/>
                <a:cs typeface="Times New Roman"/>
              </a:rPr>
              <a:t>a tutto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il modo in cui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manifesto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quando tale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sceglie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di fare 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divenendo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attivo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 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67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(2000.2) 186:2.10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ignoranti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rivelato dalla </a:t>
            </a:r>
            <a:r>
              <a:rPr sz="1200" spc="-5" dirty="0">
                <a:latin typeface="Times New Roman"/>
                <a:cs typeface="Times New Roman"/>
              </a:rPr>
              <a:t>sua pazienza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sua grande </a:t>
            </a:r>
            <a:r>
              <a:rPr sz="1200" dirty="0">
                <a:latin typeface="Times New Roman"/>
                <a:cs typeface="Times New Roman"/>
              </a:rPr>
              <a:t>padronanza 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fronte agli </a:t>
            </a:r>
            <a:r>
              <a:rPr sz="1200" dirty="0">
                <a:latin typeface="Times New Roman"/>
                <a:cs typeface="Times New Roman"/>
              </a:rPr>
              <a:t>scherni, </a:t>
            </a:r>
            <a:r>
              <a:rPr sz="1200" spc="-5" dirty="0">
                <a:latin typeface="Times New Roman"/>
                <a:cs typeface="Times New Roman"/>
              </a:rPr>
              <a:t>alle percosse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schiaffi dei </a:t>
            </a:r>
            <a:r>
              <a:rPr sz="1200" dirty="0">
                <a:latin typeface="Times New Roman"/>
                <a:cs typeface="Times New Roman"/>
              </a:rPr>
              <a:t>rozzi soldati e </a:t>
            </a:r>
            <a:r>
              <a:rPr sz="1200" spc="-5" dirty="0">
                <a:latin typeface="Times New Roman"/>
                <a:cs typeface="Times New Roman"/>
              </a:rPr>
              <a:t>dei servi sciocchi.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irritò nemmeno quando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bendarono e, colpendolo con derisione </a:t>
            </a:r>
            <a:r>
              <a:rPr sz="1200" dirty="0">
                <a:latin typeface="Times New Roman"/>
                <a:cs typeface="Times New Roman"/>
              </a:rPr>
              <a:t>in viso, </a:t>
            </a:r>
            <a:r>
              <a:rPr sz="1200" spc="-5" dirty="0">
                <a:latin typeface="Times New Roman"/>
                <a:cs typeface="Times New Roman"/>
              </a:rPr>
              <a:t>esclamavano: </a:t>
            </a:r>
            <a:r>
              <a:rPr sz="1200" dirty="0">
                <a:latin typeface="Times New Roman"/>
                <a:cs typeface="Times New Roman"/>
              </a:rPr>
              <a:t>“Profetizzaci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ti ha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colpito”.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(2000.3) 186:2.11 </a:t>
            </a:r>
            <a:r>
              <a:rPr sz="1200" spc="-5" dirty="0">
                <a:latin typeface="Times New Roman"/>
                <a:cs typeface="Times New Roman"/>
              </a:rPr>
              <a:t>Pilato 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di quanto </a:t>
            </a:r>
            <a:r>
              <a:rPr sz="1200" spc="-5" dirty="0">
                <a:latin typeface="Times New Roman"/>
                <a:cs typeface="Times New Roman"/>
              </a:rPr>
              <a:t>pensasse quando,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fatto flagellare Gesù,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presentò </a:t>
            </a:r>
            <a:r>
              <a:rPr sz="1200" dirty="0">
                <a:latin typeface="Times New Roman"/>
                <a:cs typeface="Times New Roman"/>
              </a:rPr>
              <a:t>alla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folla</a:t>
            </a:r>
            <a:endParaRPr sz="1200">
              <a:latin typeface="Times New Roman"/>
              <a:cs typeface="Times New Roman"/>
            </a:endParaRPr>
          </a:p>
          <a:p>
            <a:pPr marL="76200" marR="1828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esclamando: “Ecco </a:t>
            </a:r>
            <a:r>
              <a:rPr sz="1200" dirty="0">
                <a:latin typeface="Times New Roman"/>
                <a:cs typeface="Times New Roman"/>
              </a:rPr>
              <a:t>l’uomo!”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romano </a:t>
            </a:r>
            <a:r>
              <a:rPr sz="1200" dirty="0">
                <a:latin typeface="Times New Roman"/>
                <a:cs typeface="Times New Roman"/>
              </a:rPr>
              <a:t>dominato dalla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immaginava affatto che </a:t>
            </a:r>
            <a:r>
              <a:rPr sz="1200" dirty="0">
                <a:latin typeface="Times New Roman"/>
                <a:cs typeface="Times New Roman"/>
              </a:rPr>
              <a:t>proprio in </a:t>
            </a:r>
            <a:r>
              <a:rPr sz="1200" spc="-5" dirty="0">
                <a:latin typeface="Times New Roman"/>
                <a:cs typeface="Times New Roman"/>
              </a:rPr>
              <a:t>quel  momento l’universo fosse sul chi vive, </a:t>
            </a:r>
            <a:r>
              <a:rPr sz="1200" dirty="0">
                <a:latin typeface="Times New Roman"/>
                <a:cs typeface="Times New Roman"/>
              </a:rPr>
              <a:t>contemplando </a:t>
            </a:r>
            <a:r>
              <a:rPr sz="1200" spc="-5" dirty="0">
                <a:latin typeface="Times New Roman"/>
                <a:cs typeface="Times New Roman"/>
              </a:rPr>
              <a:t>questa scena </a:t>
            </a:r>
            <a:r>
              <a:rPr sz="1200" dirty="0">
                <a:latin typeface="Times New Roman"/>
                <a:cs typeface="Times New Roman"/>
              </a:rPr>
              <a:t>unica del </a:t>
            </a:r>
            <a:r>
              <a:rPr sz="1200" spc="-5" dirty="0">
                <a:latin typeface="Times New Roman"/>
                <a:cs typeface="Times New Roman"/>
              </a:rPr>
              <a:t>suo amato Sovrano </a:t>
            </a:r>
            <a:r>
              <a:rPr sz="1200" dirty="0">
                <a:latin typeface="Times New Roman"/>
                <a:cs typeface="Times New Roman"/>
              </a:rPr>
              <a:t>assoggettato in modo così  </a:t>
            </a:r>
            <a:r>
              <a:rPr sz="1200" spc="-5" dirty="0">
                <a:latin typeface="Times New Roman"/>
                <a:cs typeface="Times New Roman"/>
              </a:rPr>
              <a:t>umiliante ai sarcasmi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percosse </a:t>
            </a:r>
            <a:r>
              <a:rPr sz="1200" dirty="0">
                <a:latin typeface="Times New Roman"/>
                <a:cs typeface="Times New Roman"/>
              </a:rPr>
              <a:t>dei suoi sudditi mortali </a:t>
            </a:r>
            <a:r>
              <a:rPr sz="1200" spc="-5" dirty="0">
                <a:latin typeface="Times New Roman"/>
                <a:cs typeface="Times New Roman"/>
              </a:rPr>
              <a:t>ottenebrati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degradati.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Pilato parlava, riecheggiò </a:t>
            </a:r>
            <a:r>
              <a:rPr sz="1200" spc="2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Nebadon: “Ecco Dio </a:t>
            </a:r>
            <a:r>
              <a:rPr sz="1200" dirty="0">
                <a:latin typeface="Times New Roman"/>
                <a:cs typeface="Times New Roman"/>
              </a:rPr>
              <a:t>e l’uomo!”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un </a:t>
            </a:r>
            <a:r>
              <a:rPr sz="1200" spc="-5" dirty="0">
                <a:latin typeface="Times New Roman"/>
                <a:cs typeface="Times New Roman"/>
              </a:rPr>
              <a:t>universo, innumerevoli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creature hanno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sempre continuato a  </a:t>
            </a:r>
            <a:r>
              <a:rPr sz="1200" spc="-5" dirty="0">
                <a:latin typeface="Times New Roman"/>
                <a:cs typeface="Times New Roman"/>
              </a:rPr>
              <a:t>contemplare </a:t>
            </a:r>
            <a:r>
              <a:rPr sz="1200" dirty="0">
                <a:latin typeface="Times New Roman"/>
                <a:cs typeface="Times New Roman"/>
              </a:rPr>
              <a:t>quell’uomo,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supremo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universi, </a:t>
            </a:r>
            <a:r>
              <a:rPr sz="1200" dirty="0">
                <a:latin typeface="Times New Roman"/>
                <a:cs typeface="Times New Roman"/>
              </a:rPr>
              <a:t>accetta l’uomo di </a:t>
            </a:r>
            <a:r>
              <a:rPr sz="1200" spc="-5" dirty="0">
                <a:latin typeface="Times New Roman"/>
                <a:cs typeface="Times New Roman"/>
              </a:rPr>
              <a:t>Nazaret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soddisfacimento </a:t>
            </a:r>
            <a:r>
              <a:rPr sz="1200" dirty="0">
                <a:latin typeface="Times New Roman"/>
                <a:cs typeface="Times New Roman"/>
              </a:rPr>
              <a:t>dell’ideale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mortali di questo </a:t>
            </a:r>
            <a:r>
              <a:rPr sz="1200" spc="-5" dirty="0">
                <a:latin typeface="Times New Roman"/>
                <a:cs typeface="Times New Roman"/>
              </a:rPr>
              <a:t>universo locale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spazio. Nella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incomparabile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mancò mai di </a:t>
            </a:r>
            <a:r>
              <a:rPr sz="1200" spc="-5" dirty="0">
                <a:latin typeface="Times New Roman"/>
                <a:cs typeface="Times New Roman"/>
              </a:rPr>
              <a:t>rivelare Dio all’uomo. Ora,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episodi finali della sua carriera </a:t>
            </a:r>
            <a:r>
              <a:rPr sz="1200" dirty="0">
                <a:latin typeface="Times New Roman"/>
                <a:cs typeface="Times New Roman"/>
              </a:rPr>
              <a:t>di mortale e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morte successiva, 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commovente </a:t>
            </a:r>
            <a:r>
              <a:rPr sz="1200" dirty="0">
                <a:latin typeface="Times New Roman"/>
                <a:cs typeface="Times New Roman"/>
              </a:rPr>
              <a:t>dell’uomo a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47684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fidato Davide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Zebedeo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(2000.4) 186:3.1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riconsegnato ai soldati romani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conclusione dell’udienza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Pilato,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distaccamento delle guardie del Tempio partì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per Getsemani </a:t>
            </a:r>
            <a:r>
              <a:rPr sz="1200" dirty="0">
                <a:latin typeface="Times New Roman"/>
                <a:cs typeface="Times New Roman"/>
              </a:rPr>
              <a:t>per disperdere o </a:t>
            </a:r>
            <a:r>
              <a:rPr sz="1200" spc="-5" dirty="0">
                <a:latin typeface="Times New Roman"/>
                <a:cs typeface="Times New Roman"/>
              </a:rPr>
              <a:t>arrestare </a:t>
            </a:r>
            <a:r>
              <a:rPr sz="1200" dirty="0">
                <a:latin typeface="Times New Roman"/>
                <a:cs typeface="Times New Roman"/>
              </a:rPr>
              <a:t>i discepoli </a:t>
            </a:r>
            <a:r>
              <a:rPr sz="1200" spc="-5" dirty="0">
                <a:latin typeface="Times New Roman"/>
                <a:cs typeface="Times New Roman"/>
              </a:rPr>
              <a:t>del Maestro. Ma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prima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discepoli si erano sparpagliati.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erano ritirati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nascondigli prestabiliti;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si </a:t>
            </a:r>
            <a:r>
              <a:rPr sz="1200" spc="5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separati ed erano andati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case a Gerusalemme; </a:t>
            </a:r>
            <a:r>
              <a:rPr sz="1200" spc="-5" dirty="0">
                <a:latin typeface="Times New Roman"/>
                <a:cs typeface="Times New Roman"/>
              </a:rPr>
              <a:t>gli altri discepoli erano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spariti.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riteneva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sarebbero tornati, cosicché </a:t>
            </a:r>
            <a:r>
              <a:rPr sz="1200" dirty="0">
                <a:latin typeface="Times New Roman"/>
                <a:cs typeface="Times New Roman"/>
              </a:rPr>
              <a:t>trasferì subito cinque o </a:t>
            </a:r>
            <a:r>
              <a:rPr sz="1200" spc="-5" dirty="0">
                <a:latin typeface="Times New Roman"/>
                <a:cs typeface="Times New Roman"/>
              </a:rPr>
              <a:t>sei tende </a:t>
            </a:r>
            <a:r>
              <a:rPr sz="1200" dirty="0">
                <a:latin typeface="Times New Roman"/>
                <a:cs typeface="Times New Roman"/>
              </a:rPr>
              <a:t>più in </a:t>
            </a:r>
            <a:r>
              <a:rPr sz="1200" spc="-5" dirty="0">
                <a:latin typeface="Times New Roman"/>
                <a:cs typeface="Times New Roman"/>
              </a:rPr>
              <a:t>alto nella forra, </a:t>
            </a:r>
            <a:r>
              <a:rPr sz="1200" dirty="0">
                <a:latin typeface="Times New Roman"/>
                <a:cs typeface="Times New Roman"/>
              </a:rPr>
              <a:t>vicino al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il Maestro  </a:t>
            </a:r>
            <a:r>
              <a:rPr sz="1200" spc="-5" dirty="0">
                <a:latin typeface="Times New Roman"/>
                <a:cs typeface="Times New Roman"/>
              </a:rPr>
              <a:t>si era ritirato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adorare. Egli si proponeva </a:t>
            </a:r>
            <a:r>
              <a:rPr sz="1200" dirty="0">
                <a:latin typeface="Times New Roman"/>
                <a:cs typeface="Times New Roman"/>
              </a:rPr>
              <a:t>di nascondersi qui e di </a:t>
            </a:r>
            <a:r>
              <a:rPr sz="1200" spc="-5" dirty="0">
                <a:latin typeface="Times New Roman"/>
                <a:cs typeface="Times New Roman"/>
              </a:rPr>
              <a:t>mantenere allo stesso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o  stazione di </a:t>
            </a:r>
            <a:r>
              <a:rPr sz="1200" spc="-5" dirty="0">
                <a:latin typeface="Times New Roman"/>
                <a:cs typeface="Times New Roman"/>
              </a:rPr>
              <a:t>coordinamento,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messaggeri.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aveva appena </a:t>
            </a:r>
            <a:r>
              <a:rPr sz="1200" dirty="0">
                <a:latin typeface="Times New Roman"/>
                <a:cs typeface="Times New Roman"/>
              </a:rPr>
              <a:t>lasciato il </a:t>
            </a:r>
            <a:r>
              <a:rPr sz="1200" spc="-5" dirty="0">
                <a:latin typeface="Times New Roman"/>
                <a:cs typeface="Times New Roman"/>
              </a:rPr>
              <a:t>campo quando giunsero </a:t>
            </a:r>
            <a:r>
              <a:rPr sz="1200" dirty="0">
                <a:latin typeface="Times New Roman"/>
                <a:cs typeface="Times New Roman"/>
              </a:rPr>
              <a:t>le guardie </a:t>
            </a:r>
            <a:r>
              <a:rPr sz="1200" spc="-5" dirty="0">
                <a:latin typeface="Times New Roman"/>
                <a:cs typeface="Times New Roman"/>
              </a:rPr>
              <a:t>del  Tempio. Non trovando nessuno </a:t>
            </a:r>
            <a:r>
              <a:rPr sz="1200" dirty="0">
                <a:latin typeface="Times New Roman"/>
                <a:cs typeface="Times New Roman"/>
              </a:rPr>
              <a:t>sul posto, essi si </a:t>
            </a:r>
            <a:r>
              <a:rPr sz="1200" spc="-5" dirty="0">
                <a:latin typeface="Times New Roman"/>
                <a:cs typeface="Times New Roman"/>
              </a:rPr>
              <a:t>accontentarono </a:t>
            </a:r>
            <a:r>
              <a:rPr sz="1200" dirty="0">
                <a:latin typeface="Times New Roman"/>
                <a:cs typeface="Times New Roman"/>
              </a:rPr>
              <a:t>d’incendiare 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poi in fretta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 marL="63500" marR="100965">
              <a:lnSpc>
                <a:spcPts val="138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Ascoltando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rapporto,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rassicurato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erano così completamente spaventati </a:t>
            </a:r>
            <a:r>
              <a:rPr sz="1200" dirty="0">
                <a:latin typeface="Times New Roman"/>
                <a:cs typeface="Times New Roman"/>
              </a:rPr>
              <a:t>e soggiogati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alcun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sommossa o possibile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liberare Gesù </a:t>
            </a:r>
            <a:r>
              <a:rPr sz="1200" dirty="0">
                <a:latin typeface="Times New Roman"/>
                <a:cs typeface="Times New Roman"/>
              </a:rPr>
              <a:t>dalle mani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carnefici. Essi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potevano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finalmente respirare </a:t>
            </a:r>
            <a:r>
              <a:rPr sz="1200" dirty="0">
                <a:latin typeface="Times New Roman"/>
                <a:cs typeface="Times New Roman"/>
              </a:rPr>
              <a:t>tranquilli, e </a:t>
            </a:r>
            <a:r>
              <a:rPr sz="1200" spc="-5" dirty="0">
                <a:latin typeface="Times New Roman"/>
                <a:cs typeface="Times New Roman"/>
              </a:rPr>
              <a:t>così si separarono, andando ciascuno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strada a prepararsi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(2000.5) 186:3.2 </a:t>
            </a:r>
            <a:r>
              <a:rPr sz="1200" spc="-5" dirty="0">
                <a:latin typeface="Times New Roman"/>
                <a:cs typeface="Times New Roman"/>
              </a:rPr>
              <a:t>Appena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riconsegnato ai soldati romani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crocifisso,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partì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per  Getsemani </a:t>
            </a:r>
            <a:r>
              <a:rPr sz="1200" dirty="0">
                <a:latin typeface="Times New Roman"/>
                <a:cs typeface="Times New Roman"/>
              </a:rPr>
              <a:t>per informare </a:t>
            </a:r>
            <a:r>
              <a:rPr sz="1200" spc="-5" dirty="0">
                <a:latin typeface="Times New Roman"/>
                <a:cs typeface="Times New Roman"/>
              </a:rPr>
              <a:t>Davide, </a:t>
            </a:r>
            <a:r>
              <a:rPr sz="1200" dirty="0">
                <a:latin typeface="Times New Roman"/>
                <a:cs typeface="Times New Roman"/>
              </a:rPr>
              <a:t>e nello spazio di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minuti dei </a:t>
            </a:r>
            <a:r>
              <a:rPr sz="1200" spc="-5" dirty="0">
                <a:latin typeface="Times New Roman"/>
                <a:cs typeface="Times New Roman"/>
              </a:rPr>
              <a:t>corrieri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Pella, Filadelfia,  Sidone, </a:t>
            </a:r>
            <a:r>
              <a:rPr sz="1200" spc="-5" dirty="0">
                <a:latin typeface="Times New Roman"/>
                <a:cs typeface="Times New Roman"/>
              </a:rPr>
              <a:t>Sichem, Hebron, Damasco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Alessandria.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messaggeri portavano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che Gesù stava per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crocifisso dai  </a:t>
            </a:r>
            <a:r>
              <a:rPr sz="1200" dirty="0">
                <a:latin typeface="Times New Roman"/>
                <a:cs typeface="Times New Roman"/>
              </a:rPr>
              <a:t>Romani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insistente </a:t>
            </a:r>
            <a:r>
              <a:rPr sz="1200" spc="-5" dirty="0">
                <a:latin typeface="Times New Roman"/>
                <a:cs typeface="Times New Roman"/>
              </a:rPr>
              <a:t>richiesta dei dirigenti 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7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(2001.1) 186:3.3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tragica giornata,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partì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deposto nella </a:t>
            </a:r>
            <a:r>
              <a:rPr sz="1200" dirty="0">
                <a:latin typeface="Times New Roman"/>
                <a:cs typeface="Times New Roman"/>
              </a:rPr>
              <a:t>tomba, 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inviò circa </a:t>
            </a:r>
            <a:r>
              <a:rPr sz="1200" spc="-5" dirty="0">
                <a:latin typeface="Times New Roman"/>
                <a:cs typeface="Times New Roman"/>
              </a:rPr>
              <a:t>ogni mezz’ora dei messaggeri con rapporti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apostoli,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terrena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riunita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messaggeri partirono con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che Gesù era </a:t>
            </a:r>
            <a:r>
              <a:rPr sz="1200" dirty="0">
                <a:latin typeface="Times New Roman"/>
                <a:cs typeface="Times New Roman"/>
              </a:rPr>
              <a:t>stato sepolto, Davide </a:t>
            </a:r>
            <a:r>
              <a:rPr sz="1200" spc="-5" dirty="0">
                <a:latin typeface="Times New Roman"/>
                <a:cs typeface="Times New Roman"/>
              </a:rPr>
              <a:t>congedò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corrieri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51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locali per </a:t>
            </a:r>
            <a:r>
              <a:rPr sz="1200" dirty="0">
                <a:latin typeface="Times New Roman"/>
                <a:cs typeface="Times New Roman"/>
              </a:rPr>
              <a:t>la celebrazione della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riposo del sabato successivo, </a:t>
            </a:r>
            <a:r>
              <a:rPr sz="1200" dirty="0">
                <a:latin typeface="Times New Roman"/>
                <a:cs typeface="Times New Roman"/>
              </a:rPr>
              <a:t>ordinando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presentarsi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discreto </a:t>
            </a:r>
            <a:r>
              <a:rPr sz="1200" dirty="0">
                <a:latin typeface="Times New Roman"/>
                <a:cs typeface="Times New Roman"/>
              </a:rPr>
              <a:t>a lui la 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mattina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Nicodemo,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proponeva di andare a nascondersi </a:t>
            </a:r>
            <a:r>
              <a:rPr sz="1200" spc="-5" dirty="0">
                <a:latin typeface="Times New Roman"/>
                <a:cs typeface="Times New Roman"/>
              </a:rPr>
              <a:t>per alcuni </a:t>
            </a:r>
            <a:r>
              <a:rPr sz="1200" dirty="0">
                <a:latin typeface="Times New Roman"/>
                <a:cs typeface="Times New Roman"/>
              </a:rPr>
              <a:t>giorni con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Simon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(2001.2) 186:3.4 </a:t>
            </a:r>
            <a:r>
              <a:rPr sz="1200" spc="-5" dirty="0">
                <a:latin typeface="Times New Roman"/>
                <a:cs typeface="Times New Roman"/>
              </a:rPr>
              <a:t>Questo Davide Zebedeo 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particolare fu </a:t>
            </a:r>
            <a:r>
              <a:rPr sz="1200" dirty="0">
                <a:latin typeface="Times New Roman"/>
                <a:cs typeface="Times New Roman"/>
              </a:rPr>
              <a:t>il solo tra i </a:t>
            </a:r>
            <a:r>
              <a:rPr sz="1200" spc="-5" dirty="0">
                <a:latin typeface="Times New Roman"/>
                <a:cs typeface="Times New Roman"/>
              </a:rPr>
              <a:t>principali discepoli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incline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avere una  visione </a:t>
            </a:r>
            <a:r>
              <a:rPr sz="1200" spc="-5" dirty="0">
                <a:latin typeface="Times New Roman"/>
                <a:cs typeface="Times New Roman"/>
              </a:rPr>
              <a:t>chiara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precisa dell’affermazione del Maestro che sarebbe </a:t>
            </a:r>
            <a:r>
              <a:rPr sz="1200" dirty="0">
                <a:latin typeface="Times New Roman"/>
                <a:cs typeface="Times New Roman"/>
              </a:rPr>
              <a:t>morto e </a:t>
            </a:r>
            <a:r>
              <a:rPr sz="1200" spc="-5" dirty="0">
                <a:latin typeface="Times New Roman"/>
                <a:cs typeface="Times New Roman"/>
              </a:rPr>
              <a:t>“risuscitato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giorno”. Davide l’aveva </a:t>
            </a:r>
            <a:r>
              <a:rPr sz="1200" dirty="0">
                <a:latin typeface="Times New Roman"/>
                <a:cs typeface="Times New Roman"/>
              </a:rPr>
              <a:t>inteso una  volta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questa predizione, </a:t>
            </a:r>
            <a:r>
              <a:rPr sz="1200" spc="-5" dirty="0">
                <a:latin typeface="Times New Roman"/>
                <a:cs typeface="Times New Roman"/>
              </a:rPr>
              <a:t>ed essendo </a:t>
            </a:r>
            <a:r>
              <a:rPr sz="1200" dirty="0">
                <a:latin typeface="Times New Roman"/>
                <a:cs typeface="Times New Roman"/>
              </a:rPr>
              <a:t>di mente </a:t>
            </a:r>
            <a:r>
              <a:rPr sz="1200" spc="-5" dirty="0">
                <a:latin typeface="Times New Roman"/>
                <a:cs typeface="Times New Roman"/>
              </a:rPr>
              <a:t>pratica, si </a:t>
            </a:r>
            <a:r>
              <a:rPr sz="1200" dirty="0">
                <a:latin typeface="Times New Roman"/>
                <a:cs typeface="Times New Roman"/>
              </a:rPr>
              <a:t>proponeva ora di riunire i </a:t>
            </a:r>
            <a:r>
              <a:rPr sz="1200" spc="-5" dirty="0">
                <a:latin typeface="Times New Roman"/>
                <a:cs typeface="Times New Roman"/>
              </a:rPr>
              <a:t>suoi messaggeri domenica </a:t>
            </a:r>
            <a:r>
              <a:rPr sz="1200" dirty="0">
                <a:latin typeface="Times New Roman"/>
                <a:cs typeface="Times New Roman"/>
              </a:rPr>
              <a:t>mattina presto a 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Nicodemo </a:t>
            </a:r>
            <a:r>
              <a:rPr sz="1200" spc="-5" dirty="0">
                <a:latin typeface="Times New Roman"/>
                <a:cs typeface="Times New Roman"/>
              </a:rPr>
              <a:t>perché fossero pronti </a:t>
            </a:r>
            <a:r>
              <a:rPr sz="1200" dirty="0">
                <a:latin typeface="Times New Roman"/>
                <a:cs typeface="Times New Roman"/>
              </a:rPr>
              <a:t>a diffondere la notizia </a:t>
            </a:r>
            <a:r>
              <a:rPr sz="1200" spc="-5" dirty="0">
                <a:latin typeface="Times New Roman"/>
                <a:cs typeface="Times New Roman"/>
              </a:rPr>
              <a:t>nel caso Gesù fosse 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morte. Davide </a:t>
            </a:r>
            <a:r>
              <a:rPr sz="1200" dirty="0">
                <a:latin typeface="Times New Roman"/>
                <a:cs typeface="Times New Roman"/>
              </a:rPr>
              <a:t>non tardò a 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aspettava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tornasse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presto dalla </a:t>
            </a:r>
            <a:r>
              <a:rPr sz="1200" spc="-5" dirty="0">
                <a:latin typeface="Times New Roman"/>
                <a:cs typeface="Times New Roman"/>
              </a:rPr>
              <a:t>tomba. Perciò egli parlò poco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credenza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nulla sulla mobilitazione di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per </a:t>
            </a:r>
            <a:r>
              <a:rPr sz="1200" dirty="0">
                <a:latin typeface="Times New Roman"/>
                <a:cs typeface="Times New Roman"/>
              </a:rPr>
              <a:t>domenica mattina </a:t>
            </a:r>
            <a:r>
              <a:rPr sz="1200" spc="-5" dirty="0">
                <a:latin typeface="Times New Roman"/>
                <a:cs typeface="Times New Roman"/>
              </a:rPr>
              <a:t>presto, salvo </a:t>
            </a:r>
            <a:r>
              <a:rPr sz="1200" dirty="0">
                <a:latin typeface="Times New Roman"/>
                <a:cs typeface="Times New Roman"/>
              </a:rPr>
              <a:t>ai corrieri </a:t>
            </a:r>
            <a:r>
              <a:rPr sz="1200" spc="-5" dirty="0">
                <a:latin typeface="Times New Roman"/>
                <a:cs typeface="Times New Roman"/>
              </a:rPr>
              <a:t>che 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mandati </a:t>
            </a:r>
            <a:r>
              <a:rPr sz="1200" dirty="0">
                <a:latin typeface="Times New Roman"/>
                <a:cs typeface="Times New Roman"/>
              </a:rPr>
              <a:t>il venerdì </a:t>
            </a:r>
            <a:r>
              <a:rPr sz="1200" spc="-5" dirty="0">
                <a:latin typeface="Times New Roman"/>
                <a:cs typeface="Times New Roman"/>
              </a:rPr>
              <a:t>mattina nelle città </a:t>
            </a:r>
            <a:r>
              <a:rPr sz="1200" dirty="0">
                <a:latin typeface="Times New Roman"/>
                <a:cs typeface="Times New Roman"/>
              </a:rPr>
              <a:t>lontane e </a:t>
            </a:r>
            <a:r>
              <a:rPr sz="1200" spc="-5" dirty="0">
                <a:latin typeface="Times New Roman"/>
                <a:cs typeface="Times New Roman"/>
              </a:rPr>
              <a:t>nei centri dei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01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(2001.3) 186:3.5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questi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sparsi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nei suoi </a:t>
            </a:r>
            <a:r>
              <a:rPr sz="1200" spc="-5" dirty="0">
                <a:latin typeface="Times New Roman"/>
                <a:cs typeface="Times New Roman"/>
              </a:rPr>
              <a:t>dintorni, </a:t>
            </a:r>
            <a:r>
              <a:rPr sz="1200" dirty="0">
                <a:latin typeface="Times New Roman"/>
                <a:cs typeface="Times New Roman"/>
              </a:rPr>
              <a:t>quella notte </a:t>
            </a:r>
            <a:r>
              <a:rPr sz="1200" spc="-5" dirty="0">
                <a:latin typeface="Times New Roman"/>
                <a:cs typeface="Times New Roman"/>
              </a:rPr>
              <a:t>condivisero </a:t>
            </a:r>
            <a:r>
              <a:rPr sz="1200" dirty="0">
                <a:latin typeface="Times New Roman"/>
                <a:cs typeface="Times New Roman"/>
              </a:rPr>
              <a:t>la Pasqua e il  </a:t>
            </a:r>
            <a:r>
              <a:rPr sz="1200" spc="-5" dirty="0">
                <a:latin typeface="Times New Roman"/>
                <a:cs typeface="Times New Roman"/>
              </a:rPr>
              <a:t>giorno successivo </a:t>
            </a:r>
            <a:r>
              <a:rPr sz="1200" dirty="0">
                <a:latin typeface="Times New Roman"/>
                <a:cs typeface="Times New Roman"/>
              </a:rPr>
              <a:t>rimasero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nascosti.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 preparativi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per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</a:t>
            </a:r>
            <a:r>
              <a:rPr sz="1600" b="1" spc="-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crocifissione</a:t>
            </a:r>
            <a:endParaRPr sz="1600">
              <a:latin typeface="Times New Roman"/>
              <a:cs typeface="Times New Roman"/>
            </a:endParaRPr>
          </a:p>
          <a:p>
            <a:pPr marL="76200" marR="939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(2001.4) 186:4.1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Pilato si fu lavato </a:t>
            </a:r>
            <a:r>
              <a:rPr sz="1200" dirty="0">
                <a:latin typeface="Times New Roman"/>
                <a:cs typeface="Times New Roman"/>
              </a:rPr>
              <a:t>le mani davanti </a:t>
            </a:r>
            <a:r>
              <a:rPr sz="1200" spc="-5" dirty="0">
                <a:latin typeface="Times New Roman"/>
                <a:cs typeface="Times New Roman"/>
              </a:rPr>
              <a:t>alla moltitudine, cercando 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alla colpa </a:t>
            </a:r>
            <a:r>
              <a:rPr sz="1200" dirty="0">
                <a:latin typeface="Times New Roman"/>
                <a:cs typeface="Times New Roman"/>
              </a:rPr>
              <a:t>di aver consegnato un  </a:t>
            </a:r>
            <a:r>
              <a:rPr sz="1200" spc="-5" dirty="0">
                <a:latin typeface="Times New Roman"/>
                <a:cs typeface="Times New Roman"/>
              </a:rPr>
              <a:t>innocente per essere </a:t>
            </a:r>
            <a:r>
              <a:rPr sz="1200" dirty="0">
                <a:latin typeface="Times New Roman"/>
                <a:cs typeface="Times New Roman"/>
              </a:rPr>
              <a:t>crocifisso solo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aveva paura di </a:t>
            </a:r>
            <a:r>
              <a:rPr sz="1200" spc="-5" dirty="0">
                <a:latin typeface="Times New Roman"/>
                <a:cs typeface="Times New Roman"/>
              </a:rPr>
              <a:t>resistere al </a:t>
            </a:r>
            <a:r>
              <a:rPr sz="1200" dirty="0">
                <a:latin typeface="Times New Roman"/>
                <a:cs typeface="Times New Roman"/>
              </a:rPr>
              <a:t>clamore </a:t>
            </a:r>
            <a:r>
              <a:rPr sz="1200" spc="-5" dirty="0">
                <a:latin typeface="Times New Roman"/>
                <a:cs typeface="Times New Roman"/>
              </a:rPr>
              <a:t>dei dirigenti </a:t>
            </a:r>
            <a:r>
              <a:rPr sz="1200" dirty="0">
                <a:latin typeface="Times New Roman"/>
                <a:cs typeface="Times New Roman"/>
              </a:rPr>
              <a:t>ebrei, ordinò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consegnato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romani e diede istruzioni </a:t>
            </a:r>
            <a:r>
              <a:rPr sz="1200" spc="-5" dirty="0">
                <a:latin typeface="Times New Roman"/>
                <a:cs typeface="Times New Roman"/>
              </a:rPr>
              <a:t>al loro capitano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crocifisso immediatamente. Dopo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in consegna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ricondussero nel cortile </a:t>
            </a:r>
            <a:r>
              <a:rPr sz="1200" dirty="0">
                <a:latin typeface="Times New Roman"/>
                <a:cs typeface="Times New Roman"/>
              </a:rPr>
              <a:t>del pretorio, e dopo </a:t>
            </a:r>
            <a:r>
              <a:rPr sz="1200" spc="-5" dirty="0">
                <a:latin typeface="Times New Roman"/>
                <a:cs typeface="Times New Roman"/>
              </a:rPr>
              <a:t>avergli levato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veste che Erode 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messo, </a:t>
            </a:r>
            <a:r>
              <a:rPr sz="1200" dirty="0">
                <a:latin typeface="Times New Roman"/>
                <a:cs typeface="Times New Roman"/>
              </a:rPr>
              <a:t>lo vestirono con le  </a:t>
            </a:r>
            <a:r>
              <a:rPr sz="1200" spc="-5" dirty="0">
                <a:latin typeface="Times New Roman"/>
                <a:cs typeface="Times New Roman"/>
              </a:rPr>
              <a:t>sue vesti. Questi soldati si burlarono </a:t>
            </a:r>
            <a:r>
              <a:rPr sz="1200" dirty="0">
                <a:latin typeface="Times New Roman"/>
                <a:cs typeface="Times New Roman"/>
              </a:rPr>
              <a:t>di lui e lo </a:t>
            </a:r>
            <a:r>
              <a:rPr sz="1200" spc="-5" dirty="0">
                <a:latin typeface="Times New Roman"/>
                <a:cs typeface="Times New Roman"/>
              </a:rPr>
              <a:t>derisero,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gli inflissero altre </a:t>
            </a:r>
            <a:r>
              <a:rPr sz="1200" dirty="0">
                <a:latin typeface="Times New Roman"/>
                <a:cs typeface="Times New Roman"/>
              </a:rPr>
              <a:t>punizioni </a:t>
            </a:r>
            <a:r>
              <a:rPr sz="1200" spc="-5" dirty="0">
                <a:latin typeface="Times New Roman"/>
                <a:cs typeface="Times New Roman"/>
              </a:rPr>
              <a:t>fisiche. Gesù </a:t>
            </a:r>
            <a:r>
              <a:rPr sz="1200" dirty="0">
                <a:latin typeface="Times New Roman"/>
                <a:cs typeface="Times New Roman"/>
              </a:rPr>
              <a:t>era ora 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questi  soldati </a:t>
            </a:r>
            <a:r>
              <a:rPr sz="1200" spc="-5" dirty="0">
                <a:latin typeface="Times New Roman"/>
                <a:cs typeface="Times New Roman"/>
              </a:rPr>
              <a:t>romani. </a:t>
            </a:r>
            <a:r>
              <a:rPr sz="1200" dirty="0">
                <a:latin typeface="Times New Roman"/>
                <a:cs typeface="Times New Roman"/>
              </a:rPr>
              <a:t>I suoi amici </a:t>
            </a:r>
            <a:r>
              <a:rPr sz="1200" spc="-5" dirty="0">
                <a:latin typeface="Times New Roman"/>
                <a:cs typeface="Times New Roman"/>
              </a:rPr>
              <a:t>erano nascosti; </a:t>
            </a:r>
            <a:r>
              <a:rPr sz="1200" dirty="0">
                <a:latin typeface="Times New Roman"/>
                <a:cs typeface="Times New Roman"/>
              </a:rPr>
              <a:t>i suoi nemici </a:t>
            </a:r>
            <a:r>
              <a:rPr sz="1200" spc="-5" dirty="0">
                <a:latin typeface="Times New Roman"/>
                <a:cs typeface="Times New Roman"/>
              </a:rPr>
              <a:t>erano andati 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strada; </a:t>
            </a:r>
            <a:r>
              <a:rPr sz="1200" dirty="0">
                <a:latin typeface="Times New Roman"/>
                <a:cs typeface="Times New Roman"/>
              </a:rPr>
              <a:t>anche Giovanni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non era più al </a:t>
            </a:r>
            <a:r>
              <a:rPr sz="1200" spc="-5" dirty="0">
                <a:latin typeface="Times New Roman"/>
                <a:cs typeface="Times New Roman"/>
              </a:rPr>
              <a:t>suo  fianco.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25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(2001.5) 186:4.2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poco passate </a:t>
            </a:r>
            <a:r>
              <a:rPr sz="1200" dirty="0">
                <a:latin typeface="Times New Roman"/>
                <a:cs typeface="Times New Roman"/>
              </a:rPr>
              <a:t>le otto del mattino </a:t>
            </a:r>
            <a:r>
              <a:rPr sz="1200" spc="-5" dirty="0">
                <a:latin typeface="Times New Roman"/>
                <a:cs typeface="Times New Roman"/>
              </a:rPr>
              <a:t>quando Pilato consegnò Gesù </a:t>
            </a:r>
            <a:r>
              <a:rPr sz="1200" dirty="0">
                <a:latin typeface="Times New Roman"/>
                <a:cs typeface="Times New Roman"/>
              </a:rPr>
              <a:t>ai soldati, e poco meno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nove quando </a:t>
            </a:r>
            <a:r>
              <a:rPr sz="1200" spc="-5" dirty="0">
                <a:latin typeface="Times New Roman"/>
                <a:cs typeface="Times New Roman"/>
              </a:rPr>
              <a:t>essi  partirono per </a:t>
            </a:r>
            <a:r>
              <a:rPr sz="1200" dirty="0">
                <a:latin typeface="Times New Roman"/>
                <a:cs typeface="Times New Roman"/>
              </a:rPr>
              <a:t>la scena della </a:t>
            </a:r>
            <a:r>
              <a:rPr sz="1200" spc="-5" dirty="0">
                <a:latin typeface="Times New Roman"/>
                <a:cs typeface="Times New Roman"/>
              </a:rPr>
              <a:t>crocifissione. Durante questo periodo </a:t>
            </a:r>
            <a:r>
              <a:rPr sz="1200" dirty="0">
                <a:latin typeface="Times New Roman"/>
                <a:cs typeface="Times New Roman"/>
              </a:rPr>
              <a:t>di più di </a:t>
            </a:r>
            <a:r>
              <a:rPr sz="1200" spc="-5" dirty="0">
                <a:latin typeface="Times New Roman"/>
                <a:cs typeface="Times New Roman"/>
              </a:rPr>
              <a:t>mezz’ora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parola. Gli </a:t>
            </a:r>
            <a:r>
              <a:rPr sz="1200" dirty="0">
                <a:latin typeface="Times New Roman"/>
                <a:cs typeface="Times New Roman"/>
              </a:rPr>
              <a:t>affari  </a:t>
            </a:r>
            <a:r>
              <a:rPr sz="1200" spc="-5" dirty="0">
                <a:latin typeface="Times New Roman"/>
                <a:cs typeface="Times New Roman"/>
              </a:rPr>
              <a:t>amministrativi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grande universo erano </a:t>
            </a:r>
            <a:r>
              <a:rPr sz="1200" dirty="0">
                <a:latin typeface="Times New Roman"/>
                <a:cs typeface="Times New Roman"/>
              </a:rPr>
              <a:t>praticamente </a:t>
            </a:r>
            <a:r>
              <a:rPr sz="1200" spc="-5" dirty="0">
                <a:latin typeface="Times New Roman"/>
                <a:cs typeface="Times New Roman"/>
              </a:rPr>
              <a:t>fermi. Gabriele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principali dirigenti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erano </a:t>
            </a:r>
            <a:r>
              <a:rPr sz="1200" dirty="0">
                <a:latin typeface="Times New Roman"/>
                <a:cs typeface="Times New Roman"/>
              </a:rPr>
              <a:t>riuniti qui </a:t>
            </a:r>
            <a:r>
              <a:rPr sz="1200" spc="-5" dirty="0">
                <a:latin typeface="Times New Roman"/>
                <a:cs typeface="Times New Roman"/>
              </a:rPr>
              <a:t>su  Urantia, </a:t>
            </a:r>
            <a:r>
              <a:rPr sz="1200" dirty="0">
                <a:latin typeface="Times New Roman"/>
                <a:cs typeface="Times New Roman"/>
              </a:rPr>
              <a:t>oppure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vigile attesa </a:t>
            </a:r>
            <a:r>
              <a:rPr sz="1200" dirty="0">
                <a:latin typeface="Times New Roman"/>
                <a:cs typeface="Times New Roman"/>
              </a:rPr>
              <a:t>dei rapporti spaziali </a:t>
            </a:r>
            <a:r>
              <a:rPr sz="1200" spc="-5" dirty="0">
                <a:latin typeface="Times New Roman"/>
                <a:cs typeface="Times New Roman"/>
              </a:rPr>
              <a:t>degli arcangeli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informati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accadendo al Figlio  dell’Uomo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(2001.6) 186:4.3 </a:t>
            </a:r>
            <a:r>
              <a:rPr sz="1200" spc="-5" dirty="0">
                <a:latin typeface="Times New Roman"/>
                <a:cs typeface="Times New Roman"/>
              </a:rPr>
              <a:t>Al momento </a:t>
            </a:r>
            <a:r>
              <a:rPr sz="1200" dirty="0">
                <a:latin typeface="Times New Roman"/>
                <a:cs typeface="Times New Roman"/>
              </a:rPr>
              <a:t>in cui i soldati </a:t>
            </a:r>
            <a:r>
              <a:rPr sz="1200" spc="-5" dirty="0">
                <a:latin typeface="Times New Roman"/>
                <a:cs typeface="Times New Roman"/>
              </a:rPr>
              <a:t>furono 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con Gesù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Golgota, avevano </a:t>
            </a:r>
            <a:r>
              <a:rPr sz="1200" dirty="0">
                <a:latin typeface="Times New Roman"/>
                <a:cs typeface="Times New Roman"/>
              </a:rPr>
              <a:t>cominciato ad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impressionati  </a:t>
            </a:r>
            <a:r>
              <a:rPr sz="1200" spc="-5" dirty="0">
                <a:latin typeface="Times New Roman"/>
                <a:cs typeface="Times New Roman"/>
              </a:rPr>
              <a:t>dalla sua eccezionale </a:t>
            </a:r>
            <a:r>
              <a:rPr sz="1200" dirty="0">
                <a:latin typeface="Times New Roman"/>
                <a:cs typeface="Times New Roman"/>
              </a:rPr>
              <a:t>compostezza e </a:t>
            </a:r>
            <a:r>
              <a:rPr sz="1200" spc="-5" dirty="0">
                <a:latin typeface="Times New Roman"/>
                <a:cs typeface="Times New Roman"/>
              </a:rPr>
              <a:t>dalla sua straordinaria dignità,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rassegnato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silenzio.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60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(2001.7) 186:4.4 </a:t>
            </a:r>
            <a:r>
              <a:rPr sz="1200" spc="-5" dirty="0">
                <a:latin typeface="Times New Roman"/>
                <a:cs typeface="Times New Roman"/>
              </a:rPr>
              <a:t>Gran parte del ritardo nel condurre Gesù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della crocifissione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dovuto ad una </a:t>
            </a:r>
            <a:r>
              <a:rPr sz="1200" spc="-5" dirty="0">
                <a:latin typeface="Times New Roman"/>
                <a:cs typeface="Times New Roman"/>
              </a:rPr>
              <a:t>decisione del capitano, </a:t>
            </a:r>
            <a:r>
              <a:rPr sz="1200" dirty="0">
                <a:latin typeface="Times New Roman"/>
                <a:cs typeface="Times New Roman"/>
              </a:rPr>
              <a:t>presa  </a:t>
            </a:r>
            <a:r>
              <a:rPr sz="1200" spc="-5" dirty="0">
                <a:latin typeface="Times New Roman"/>
                <a:cs typeface="Times New Roman"/>
              </a:rPr>
              <a:t>all’ultimo momento,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anche due </a:t>
            </a:r>
            <a:r>
              <a:rPr sz="1200" spc="-5" dirty="0">
                <a:latin typeface="Times New Roman"/>
                <a:cs typeface="Times New Roman"/>
              </a:rPr>
              <a:t>ladri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condannati </a:t>
            </a:r>
            <a:r>
              <a:rPr sz="1200" dirty="0">
                <a:latin typeface="Times New Roman"/>
                <a:cs typeface="Times New Roman"/>
              </a:rPr>
              <a:t>a morte; poiché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crocifisso </a:t>
            </a:r>
            <a:r>
              <a:rPr sz="1200" dirty="0">
                <a:latin typeface="Times New Roman"/>
                <a:cs typeface="Times New Roman"/>
              </a:rPr>
              <a:t>quella  </a:t>
            </a:r>
            <a:r>
              <a:rPr sz="1200" spc="-5" dirty="0">
                <a:latin typeface="Times New Roman"/>
                <a:cs typeface="Times New Roman"/>
              </a:rPr>
              <a:t>mattina,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pensò che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potevano anch’essi </a:t>
            </a:r>
            <a:r>
              <a:rPr sz="1200" dirty="0">
                <a:latin typeface="Times New Roman"/>
                <a:cs typeface="Times New Roman"/>
              </a:rPr>
              <a:t>morire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piuttosto </a:t>
            </a:r>
            <a:r>
              <a:rPr sz="1200" spc="-5" dirty="0">
                <a:latin typeface="Times New Roman"/>
                <a:cs typeface="Times New Roman"/>
              </a:rPr>
              <a:t>che attendere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delle festività  </a:t>
            </a:r>
            <a:r>
              <a:rPr sz="1200" spc="-5" dirty="0">
                <a:latin typeface="Times New Roman"/>
                <a:cs typeface="Times New Roman"/>
              </a:rPr>
              <a:t>pasquali.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49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(2002.1) 186:4.5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ladri poterono essere pronti, furono portati </a:t>
            </a:r>
            <a:r>
              <a:rPr sz="1200" dirty="0">
                <a:latin typeface="Times New Roman"/>
                <a:cs typeface="Times New Roman"/>
              </a:rPr>
              <a:t>nel cortile, dove </a:t>
            </a:r>
            <a:r>
              <a:rPr sz="1200" spc="-5" dirty="0">
                <a:latin typeface="Times New Roman"/>
                <a:cs typeface="Times New Roman"/>
              </a:rPr>
              <a:t>guardarono Gesù,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loro per </a:t>
            </a:r>
            <a:r>
              <a:rPr sz="1200" dirty="0">
                <a:latin typeface="Times New Roman"/>
                <a:cs typeface="Times New Roman"/>
              </a:rPr>
              <a:t>la prima volta,  ma </a:t>
            </a:r>
            <a:r>
              <a:rPr sz="1200" spc="-5" dirty="0">
                <a:latin typeface="Times New Roman"/>
                <a:cs typeface="Times New Roman"/>
              </a:rPr>
              <a:t>l’altro l’aveva spesso sentito parlare sia </a:t>
            </a:r>
            <a:r>
              <a:rPr sz="1200" dirty="0">
                <a:latin typeface="Times New Roman"/>
                <a:cs typeface="Times New Roman"/>
              </a:rPr>
              <a:t>nel Tempio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molti mesi </a:t>
            </a:r>
            <a:r>
              <a:rPr sz="1200" spc="-5" dirty="0">
                <a:latin typeface="Times New Roman"/>
                <a:cs typeface="Times New Roman"/>
              </a:rPr>
              <a:t>prima al campo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Relazione tra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 Gesù e la</a:t>
            </a:r>
            <a:r>
              <a:rPr sz="1600" b="1" spc="6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Pasqua</a:t>
            </a:r>
            <a:endParaRPr sz="1600">
              <a:latin typeface="Times New Roman"/>
              <a:cs typeface="Times New Roman"/>
            </a:endParaRPr>
          </a:p>
          <a:p>
            <a:pPr marL="88900" marR="2584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(2002.2) 186:5.1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relazione diretta </a:t>
            </a:r>
            <a:r>
              <a:rPr sz="1200" dirty="0">
                <a:latin typeface="Times New Roman"/>
                <a:cs typeface="Times New Roman"/>
              </a:rPr>
              <a:t>tra la morte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Pasqua ebraica. </a:t>
            </a:r>
            <a:r>
              <a:rPr sz="1200" dirty="0">
                <a:latin typeface="Times New Roman"/>
                <a:cs typeface="Times New Roman"/>
              </a:rPr>
              <a:t>È vero, il </a:t>
            </a:r>
            <a:r>
              <a:rPr sz="1200" spc="-5" dirty="0">
                <a:latin typeface="Times New Roman"/>
                <a:cs typeface="Times New Roman"/>
              </a:rPr>
              <a:t>Maestro sacrificò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della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alla Pasqua ebraica,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press’a poco </a:t>
            </a:r>
            <a:r>
              <a:rPr sz="1200" dirty="0">
                <a:latin typeface="Times New Roman"/>
                <a:cs typeface="Times New Roman"/>
              </a:rPr>
              <a:t>nel momento in </a:t>
            </a:r>
            <a:r>
              <a:rPr sz="1200" spc="-5" dirty="0">
                <a:latin typeface="Times New Roman"/>
                <a:cs typeface="Times New Roman"/>
              </a:rPr>
              <a:t>cui si sacrificavano gli  agnelli pasquali nel </a:t>
            </a:r>
            <a:r>
              <a:rPr sz="1200" dirty="0">
                <a:latin typeface="Times New Roman"/>
                <a:cs typeface="Times New Roman"/>
              </a:rPr>
              <a:t>Tempio.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coincidenza </a:t>
            </a:r>
            <a:r>
              <a:rPr sz="1200" dirty="0">
                <a:latin typeface="Times New Roman"/>
                <a:cs typeface="Times New Roman"/>
              </a:rPr>
              <a:t>casuale di questi avvenimenti non </a:t>
            </a:r>
            <a:r>
              <a:rPr sz="1200" spc="-5" dirty="0">
                <a:latin typeface="Times New Roman"/>
                <a:cs typeface="Times New Roman"/>
              </a:rPr>
              <a:t>indica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che la </a:t>
            </a:r>
            <a:r>
              <a:rPr sz="1200" spc="-5" dirty="0">
                <a:latin typeface="Times New Roman"/>
                <a:cs typeface="Times New Roman"/>
              </a:rPr>
              <a:t>morte del Figlio  dell’Uomo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abbia una qualche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sacrificale ebraico. Gesù </a:t>
            </a:r>
            <a:r>
              <a:rPr sz="1200" dirty="0">
                <a:latin typeface="Times New Roman"/>
                <a:cs typeface="Times New Roman"/>
              </a:rPr>
              <a:t>era un Ebreo, ma come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72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3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dell’Uomo era </a:t>
            </a:r>
            <a:r>
              <a:rPr sz="1200" dirty="0">
                <a:latin typeface="Times New Roman"/>
                <a:cs typeface="Times New Roman"/>
              </a:rPr>
              <a:t>un mortale </a:t>
            </a:r>
            <a:r>
              <a:rPr sz="1200" spc="-5" dirty="0">
                <a:latin typeface="Times New Roman"/>
                <a:cs typeface="Times New Roman"/>
              </a:rPr>
              <a:t>dei regni. Gli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già narrati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sfocianti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quest’ora </a:t>
            </a:r>
            <a:r>
              <a:rPr sz="1200" dirty="0">
                <a:latin typeface="Times New Roman"/>
                <a:cs typeface="Times New Roman"/>
              </a:rPr>
              <a:t>dell’imminente </a:t>
            </a:r>
            <a:r>
              <a:rPr sz="1200" spc="-5" dirty="0">
                <a:latin typeface="Times New Roman"/>
                <a:cs typeface="Times New Roman"/>
              </a:rPr>
              <a:t>crocifissione </a:t>
            </a:r>
            <a:r>
              <a:rPr sz="1200" dirty="0">
                <a:latin typeface="Times New Roman"/>
                <a:cs typeface="Times New Roman"/>
              </a:rPr>
              <a:t>del Maestro  </a:t>
            </a:r>
            <a:r>
              <a:rPr sz="1200" spc="-5" dirty="0">
                <a:latin typeface="Times New Roman"/>
                <a:cs typeface="Times New Roman"/>
              </a:rPr>
              <a:t>sono sufficienti ad </a:t>
            </a:r>
            <a:r>
              <a:rPr sz="1200" dirty="0">
                <a:latin typeface="Times New Roman"/>
                <a:cs typeface="Times New Roman"/>
              </a:rPr>
              <a:t>indicare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morte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evento puramente naturale </a:t>
            </a:r>
            <a:r>
              <a:rPr sz="1200" dirty="0">
                <a:latin typeface="Times New Roman"/>
                <a:cs typeface="Times New Roman"/>
              </a:rPr>
              <a:t>e dovuto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(2002.3) 186:5.2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l’uomo e non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progettò </a:t>
            </a:r>
            <a:r>
              <a:rPr sz="1200" spc="-5" dirty="0">
                <a:latin typeface="Times New Roman"/>
                <a:cs typeface="Times New Roman"/>
              </a:rPr>
              <a:t>ed eseguì </a:t>
            </a:r>
            <a:r>
              <a:rPr sz="1200" dirty="0">
                <a:latin typeface="Times New Roman"/>
                <a:cs typeface="Times New Roman"/>
              </a:rPr>
              <a:t>la morte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rifiutò d’interferire </a:t>
            </a:r>
            <a:r>
              <a:rPr sz="1200" dirty="0">
                <a:latin typeface="Times New Roman"/>
                <a:cs typeface="Times New Roman"/>
              </a:rPr>
              <a:t>nello  </a:t>
            </a:r>
            <a:r>
              <a:rPr sz="1200" spc="-5" dirty="0">
                <a:latin typeface="Times New Roman"/>
                <a:cs typeface="Times New Roman"/>
              </a:rPr>
              <a:t>svolgersi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eventi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ma il Padre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non decretò, né </a:t>
            </a:r>
            <a:r>
              <a:rPr sz="1200" spc="-5" dirty="0">
                <a:latin typeface="Times New Roman"/>
                <a:cs typeface="Times New Roman"/>
              </a:rPr>
              <a:t>pretese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richiese </a:t>
            </a:r>
            <a:r>
              <a:rPr sz="1200" dirty="0">
                <a:latin typeface="Times New Roman"/>
                <a:cs typeface="Times New Roman"/>
              </a:rPr>
              <a:t>la morte di </a:t>
            </a:r>
            <a:r>
              <a:rPr sz="1200" spc="5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in qualche modo,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tardi, Gesù avrebbe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svestirsi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corpo mortale,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incarnazione nella carne,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innumerevoli </a:t>
            </a:r>
            <a:r>
              <a:rPr sz="1200" dirty="0">
                <a:latin typeface="Times New Roman"/>
                <a:cs typeface="Times New Roman"/>
              </a:rPr>
              <a:t>modi senza morire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tra due ladroni. 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dell’uomo, non di</a:t>
            </a:r>
            <a:r>
              <a:rPr sz="1200" spc="-5" dirty="0">
                <a:latin typeface="Times New Roman"/>
                <a:cs typeface="Times New Roman"/>
              </a:rPr>
              <a:t>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2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(2002.4) 186:5.3 </a:t>
            </a:r>
            <a:r>
              <a:rPr sz="1200" spc="-5" dirty="0">
                <a:latin typeface="Times New Roman"/>
                <a:cs typeface="Times New Roman"/>
              </a:rPr>
              <a:t>Al momento del suo battesimo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aveva già completato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dell’esperienza richiesta sulla terra </a:t>
            </a:r>
            <a:r>
              <a:rPr sz="1200" dirty="0">
                <a:latin typeface="Times New Roman"/>
                <a:cs typeface="Times New Roman"/>
              </a:rPr>
              <a:t>e nella  </a:t>
            </a:r>
            <a:r>
              <a:rPr sz="1200" spc="-5" dirty="0">
                <a:latin typeface="Times New Roman"/>
                <a:cs typeface="Times New Roman"/>
              </a:rPr>
              <a:t>carne necessaria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settimo ed ultimo </a:t>
            </a:r>
            <a:r>
              <a:rPr sz="1200" spc="-5" dirty="0">
                <a:latin typeface="Times New Roman"/>
                <a:cs typeface="Times New Roman"/>
              </a:rPr>
              <a:t>conferimento nell’universo.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il compito di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era terminato. Tutta la vita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visse poi,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modo in </a:t>
            </a:r>
            <a:r>
              <a:rPr sz="1200" spc="-5" dirty="0">
                <a:latin typeface="Times New Roman"/>
                <a:cs typeface="Times New Roman"/>
              </a:rPr>
              <a:t>cui morì, furono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ministero puramente </a:t>
            </a:r>
            <a:r>
              <a:rPr sz="1200" dirty="0">
                <a:latin typeface="Times New Roman"/>
                <a:cs typeface="Times New Roman"/>
              </a:rPr>
              <a:t>personale da  </a:t>
            </a:r>
            <a:r>
              <a:rPr sz="1200" spc="-5" dirty="0">
                <a:latin typeface="Times New Roman"/>
                <a:cs typeface="Times New Roman"/>
              </a:rPr>
              <a:t>parte sua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l’elevazione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questo mondo e </a:t>
            </a:r>
            <a:r>
              <a:rPr sz="1200" spc="-5" dirty="0">
                <a:latin typeface="Times New Roman"/>
                <a:cs typeface="Times New Roman"/>
              </a:rPr>
              <a:t>su altri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(2002.5) 186:5.4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della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divenire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essere figlio </a:t>
            </a:r>
            <a:r>
              <a:rPr sz="1200" dirty="0">
                <a:latin typeface="Times New Roman"/>
                <a:cs typeface="Times New Roman"/>
              </a:rPr>
              <a:t>di Dio, non dipende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straordinariamente illuminato  dalla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Maestro, ma lo è stato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dalla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63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(2002.6) 186:5.5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disse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fece sulla </a:t>
            </a:r>
            <a:r>
              <a:rPr sz="1200" dirty="0">
                <a:latin typeface="Times New Roman"/>
                <a:cs typeface="Times New Roman"/>
              </a:rPr>
              <a:t>terra abbellì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le dottrine </a:t>
            </a:r>
            <a:r>
              <a:rPr sz="1200" spc="-5" dirty="0">
                <a:latin typeface="Times New Roman"/>
                <a:cs typeface="Times New Roman"/>
              </a:rPr>
              <a:t>della filiazione con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fratellanza degli </a:t>
            </a:r>
            <a:r>
              <a:rPr sz="1200" dirty="0">
                <a:latin typeface="Times New Roman"/>
                <a:cs typeface="Times New Roman"/>
              </a:rPr>
              <a:t>uomini, ma </a:t>
            </a:r>
            <a:r>
              <a:rPr sz="1200" spc="-5" dirty="0">
                <a:latin typeface="Times New Roman"/>
                <a:cs typeface="Times New Roman"/>
              </a:rPr>
              <a:t>queste essenziali </a:t>
            </a:r>
            <a:r>
              <a:rPr sz="1200" dirty="0">
                <a:latin typeface="Times New Roman"/>
                <a:cs typeface="Times New Roman"/>
              </a:rPr>
              <a:t>relazioni tra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insite </a:t>
            </a:r>
            <a:r>
              <a:rPr sz="1200" spc="-5" dirty="0">
                <a:latin typeface="Times New Roman"/>
                <a:cs typeface="Times New Roman"/>
              </a:rPr>
              <a:t>nei fatti universali dell’amore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per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dell’innata misericordia dei Figli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5" dirty="0">
                <a:latin typeface="Times New Roman"/>
                <a:cs typeface="Times New Roman"/>
              </a:rPr>
              <a:t>Queste relazioni toccanti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divinamente belle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suo Creatore su  questo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dell’intero universo degli 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esistite dall’eternità.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non dipendono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 senso dall’effettuazione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periodici conferimenti dei Figli Creatori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che </a:t>
            </a:r>
            <a:r>
              <a:rPr sz="1200" dirty="0">
                <a:latin typeface="Times New Roman"/>
                <a:cs typeface="Times New Roman"/>
              </a:rPr>
              <a:t>assumono così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le sembianze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97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62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intelligenze create </a:t>
            </a:r>
            <a:r>
              <a:rPr sz="1200" dirty="0">
                <a:latin typeface="Times New Roman"/>
                <a:cs typeface="Times New Roman"/>
              </a:rPr>
              <a:t>da loro </a:t>
            </a:r>
            <a:r>
              <a:rPr sz="1200" spc="-5" dirty="0">
                <a:latin typeface="Times New Roman"/>
                <a:cs typeface="Times New Roman"/>
              </a:rPr>
              <a:t>come parte </a:t>
            </a:r>
            <a:r>
              <a:rPr sz="1200" dirty="0">
                <a:latin typeface="Times New Roman"/>
                <a:cs typeface="Times New Roman"/>
              </a:rPr>
              <a:t>del prezzo </a:t>
            </a:r>
            <a:r>
              <a:rPr sz="1200" spc="-5" dirty="0">
                <a:latin typeface="Times New Roman"/>
                <a:cs typeface="Times New Roman"/>
              </a:rPr>
              <a:t>che devono </a:t>
            </a:r>
            <a:r>
              <a:rPr sz="1200" dirty="0">
                <a:latin typeface="Times New Roman"/>
                <a:cs typeface="Times New Roman"/>
              </a:rPr>
              <a:t>pagare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l’acquisizione </a:t>
            </a:r>
            <a:r>
              <a:rPr sz="1200" spc="-5" dirty="0">
                <a:latin typeface="Times New Roman"/>
                <a:cs typeface="Times New Roman"/>
              </a:rPr>
              <a:t>definitiva della sovranità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sui loro  rispettivi universi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12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(2002.7) 186:5.6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amava l’uomo </a:t>
            </a:r>
            <a:r>
              <a:rPr sz="1200" spc="-5" dirty="0">
                <a:latin typeface="Times New Roman"/>
                <a:cs typeface="Times New Roman"/>
              </a:rPr>
              <a:t>mortale della </a:t>
            </a:r>
            <a:r>
              <a:rPr sz="1200" dirty="0">
                <a:latin typeface="Times New Roman"/>
                <a:cs typeface="Times New Roman"/>
              </a:rPr>
              <a:t>terra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Gesù su Urantia, </a:t>
            </a:r>
            <a:r>
              <a:rPr sz="1200" dirty="0">
                <a:latin typeface="Times New Roman"/>
                <a:cs typeface="Times New Roman"/>
              </a:rPr>
              <a:t>tanto quanto  dopo </a:t>
            </a:r>
            <a:r>
              <a:rPr sz="1200" spc="-5" dirty="0">
                <a:latin typeface="Times New Roman"/>
                <a:cs typeface="Times New Roman"/>
              </a:rPr>
              <a:t>questa manifestazione trascendente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co-associazione </a:t>
            </a:r>
            <a:r>
              <a:rPr sz="1200" dirty="0">
                <a:latin typeface="Times New Roman"/>
                <a:cs typeface="Times New Roman"/>
              </a:rPr>
              <a:t>di uomo e </a:t>
            </a:r>
            <a:r>
              <a:rPr sz="1200" spc="-5" dirty="0">
                <a:latin typeface="Times New Roman"/>
                <a:cs typeface="Times New Roman"/>
              </a:rPr>
              <a:t>Dio. Questa </a:t>
            </a:r>
            <a:r>
              <a:rPr sz="1200" dirty="0">
                <a:latin typeface="Times New Roman"/>
                <a:cs typeface="Times New Roman"/>
              </a:rPr>
              <a:t>potente operazione </a:t>
            </a:r>
            <a:r>
              <a:rPr sz="1200" spc="-5" dirty="0">
                <a:latin typeface="Times New Roman"/>
                <a:cs typeface="Times New Roman"/>
              </a:rPr>
              <a:t>dell’incarnazione del Dio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come </a:t>
            </a:r>
            <a:r>
              <a:rPr sz="1200" dirty="0">
                <a:latin typeface="Times New Roman"/>
                <a:cs typeface="Times New Roman"/>
              </a:rPr>
              <a:t>uomo 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accrescere gli attributi del Padre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arricchì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88900" marR="17335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illuminò </a:t>
            </a:r>
            <a:r>
              <a:rPr sz="1200" spc="-5" dirty="0">
                <a:latin typeface="Times New Roman"/>
                <a:cs typeface="Times New Roman"/>
              </a:rPr>
              <a:t>tutti gli altri amministratori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creature dell’universo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nei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ama maggiormente  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questo conferimento 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intelligenze celesti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fanno.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Gesù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fece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all’uomo,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anche parimenti una nuova rivelazione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intelligenze celesti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degli 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240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(2003.1) 186:5.7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sta per morire </a:t>
            </a:r>
            <a:r>
              <a:rPr sz="1200" dirty="0">
                <a:latin typeface="Times New Roman"/>
                <a:cs typeface="Times New Roman"/>
              </a:rPr>
              <a:t>a titolo di </a:t>
            </a:r>
            <a:r>
              <a:rPr sz="1200" spc="-5" dirty="0">
                <a:latin typeface="Times New Roman"/>
                <a:cs typeface="Times New Roman"/>
              </a:rPr>
              <a:t>sacrificio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sta andando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ammenda </a:t>
            </a:r>
            <a:r>
              <a:rPr sz="1200" spc="-5" dirty="0">
                <a:latin typeface="Times New Roman"/>
                <a:cs typeface="Times New Roman"/>
              </a:rPr>
              <a:t>della colpa </a:t>
            </a:r>
            <a:r>
              <a:rPr sz="1200" dirty="0">
                <a:latin typeface="Times New Roman"/>
                <a:cs typeface="Times New Roman"/>
              </a:rPr>
              <a:t>morale innata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L’umanità </a:t>
            </a:r>
            <a:r>
              <a:rPr sz="1200" dirty="0">
                <a:latin typeface="Times New Roman"/>
                <a:cs typeface="Times New Roman"/>
              </a:rPr>
              <a:t>non ha una tale colpa razziale </a:t>
            </a:r>
            <a:r>
              <a:rPr sz="1200" spc="-5" dirty="0">
                <a:latin typeface="Times New Roman"/>
                <a:cs typeface="Times New Roman"/>
              </a:rPr>
              <a:t>al cospetto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è una mera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personale  e di </a:t>
            </a:r>
            <a:r>
              <a:rPr sz="1200" spc="-5" dirty="0">
                <a:latin typeface="Times New Roman"/>
                <a:cs typeface="Times New Roman"/>
              </a:rPr>
              <a:t>ribellione cosciente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deliberata contro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l’amministrazione dei suoi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0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(2003.2) 186:5.8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niente a che 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fondamentale piano </a:t>
            </a:r>
            <a:r>
              <a:rPr sz="1200" dirty="0">
                <a:latin typeface="Times New Roman"/>
                <a:cs typeface="Times New Roman"/>
              </a:rPr>
              <a:t>di conferimento dei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 Dio,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sembri a noi che il piano di salvezza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aspetto diretto del </a:t>
            </a:r>
            <a:r>
              <a:rPr sz="1200" dirty="0">
                <a:latin typeface="Times New Roman"/>
                <a:cs typeface="Times New Roman"/>
              </a:rPr>
              <a:t>piano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4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(2003.3) 186:5.9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sarebbe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altrettanto efficace ed infallibilmente certa se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 stato 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morte dalle crudeli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-5" dirty="0">
                <a:latin typeface="Times New Roman"/>
                <a:cs typeface="Times New Roman"/>
              </a:rPr>
              <a:t>mortali ignoranti.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fosse stato </a:t>
            </a:r>
            <a:r>
              <a:rPr sz="1200" spc="-5" dirty="0">
                <a:latin typeface="Times New Roman"/>
                <a:cs typeface="Times New Roman"/>
              </a:rPr>
              <a:t>accolto favorevolmente dai 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partito da </a:t>
            </a:r>
            <a:r>
              <a:rPr sz="1200" spc="-5" dirty="0">
                <a:latin typeface="Times New Roman"/>
                <a:cs typeface="Times New Roman"/>
              </a:rPr>
              <a:t>Urantia per abbandono </a:t>
            </a:r>
            <a:r>
              <a:rPr sz="1200" dirty="0">
                <a:latin typeface="Times New Roman"/>
                <a:cs typeface="Times New Roman"/>
              </a:rPr>
              <a:t>volontario </a:t>
            </a:r>
            <a:r>
              <a:rPr sz="1200" spc="-5" dirty="0">
                <a:latin typeface="Times New Roman"/>
                <a:cs typeface="Times New Roman"/>
              </a:rPr>
              <a:t>della sua vita nella </a:t>
            </a:r>
            <a:r>
              <a:rPr sz="1200" dirty="0">
                <a:latin typeface="Times New Roman"/>
                <a:cs typeface="Times New Roman"/>
              </a:rPr>
              <a:t>carne, il </a:t>
            </a:r>
            <a:r>
              <a:rPr sz="1200" spc="-5" dirty="0">
                <a:latin typeface="Times New Roman"/>
                <a:cs typeface="Times New Roman"/>
              </a:rPr>
              <a:t>fatto dell’amore </a:t>
            </a:r>
            <a:r>
              <a:rPr sz="1200" dirty="0">
                <a:latin typeface="Times New Roman"/>
                <a:cs typeface="Times New Roman"/>
              </a:rPr>
              <a:t>di Dio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misericordia del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intaccato </a:t>
            </a:r>
            <a:r>
              <a:rPr sz="1200" dirty="0">
                <a:latin typeface="Times New Roman"/>
                <a:cs typeface="Times New Roman"/>
              </a:rPr>
              <a:t>in alcun modo. </a:t>
            </a:r>
            <a:r>
              <a:rPr sz="1200" spc="-5" dirty="0">
                <a:latin typeface="Times New Roman"/>
                <a:cs typeface="Times New Roman"/>
              </a:rPr>
              <a:t>Voi mortali siete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Dio, e solo una 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è richiesta per rendere </a:t>
            </a:r>
            <a:r>
              <a:rPr sz="1200" spc="-5" dirty="0">
                <a:latin typeface="Times New Roman"/>
                <a:cs typeface="Times New Roman"/>
              </a:rPr>
              <a:t>fattuale </a:t>
            </a:r>
            <a:r>
              <a:rPr sz="1200" dirty="0">
                <a:latin typeface="Times New Roman"/>
                <a:cs typeface="Times New Roman"/>
              </a:rPr>
              <a:t>tale verità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esperienza personale,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fede nata </a:t>
            </a:r>
            <a:r>
              <a:rPr sz="1200" spc="-5" dirty="0">
                <a:latin typeface="Times New Roman"/>
                <a:cs typeface="Times New Roman"/>
              </a:rPr>
              <a:t>dallo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98484" cy="38747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</a:t>
            </a:r>
            <a:r>
              <a:rPr sz="2200" b="1" spc="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crocifissione</a:t>
            </a:r>
            <a:endParaRPr sz="2200">
              <a:latin typeface="Times New Roman"/>
              <a:cs typeface="Times New Roman"/>
            </a:endParaRPr>
          </a:p>
          <a:p>
            <a:pPr marL="76200" marR="9779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(2004.1) 187:0.1 </a:t>
            </a: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briganti furono stati preparati,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soldati,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il comando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centurione, partirono </a:t>
            </a:r>
            <a:r>
              <a:rPr sz="1200" dirty="0">
                <a:latin typeface="Times New Roman"/>
                <a:cs typeface="Times New Roman"/>
              </a:rPr>
              <a:t>per la scena </a:t>
            </a:r>
            <a:r>
              <a:rPr sz="1200" spc="-5" dirty="0">
                <a:latin typeface="Times New Roman"/>
                <a:cs typeface="Times New Roman"/>
              </a:rPr>
              <a:t>della  crocifissione.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centurione </a:t>
            </a:r>
            <a:r>
              <a:rPr sz="1200" spc="-5" dirty="0">
                <a:latin typeface="Times New Roman"/>
                <a:cs typeface="Times New Roman"/>
              </a:rPr>
              <a:t>che comandava questi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soldati era </a:t>
            </a:r>
            <a:r>
              <a:rPr sz="1200" dirty="0">
                <a:latin typeface="Times New Roman"/>
                <a:cs typeface="Times New Roman"/>
              </a:rPr>
              <a:t>lo stesso </a:t>
            </a:r>
            <a:r>
              <a:rPr sz="1200" spc="-5" dirty="0">
                <a:latin typeface="Times New Roman"/>
                <a:cs typeface="Times New Roman"/>
              </a:rPr>
              <a:t>capitano che </a:t>
            </a:r>
            <a:r>
              <a:rPr sz="1200" dirty="0">
                <a:latin typeface="Times New Roman"/>
                <a:cs typeface="Times New Roman"/>
              </a:rPr>
              <a:t>aveva condotto i </a:t>
            </a:r>
            <a:r>
              <a:rPr sz="1200" spc="5" dirty="0">
                <a:latin typeface="Times New Roman"/>
                <a:cs typeface="Times New Roman"/>
              </a:rPr>
              <a:t>soldati </a:t>
            </a:r>
            <a:r>
              <a:rPr sz="1200" spc="-5" dirty="0">
                <a:latin typeface="Times New Roman"/>
                <a:cs typeface="Times New Roman"/>
              </a:rPr>
              <a:t>romani </a:t>
            </a:r>
            <a:r>
              <a:rPr sz="1200" dirty="0">
                <a:latin typeface="Times New Roman"/>
                <a:cs typeface="Times New Roman"/>
              </a:rPr>
              <a:t>la notte 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arrestare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Getsemani. </a:t>
            </a:r>
            <a:r>
              <a:rPr sz="1200" dirty="0">
                <a:latin typeface="Times New Roman"/>
                <a:cs typeface="Times New Roman"/>
              </a:rPr>
              <a:t>I Romani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assegnare quattro soldati ad ogni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doveva  </a:t>
            </a:r>
            <a:r>
              <a:rPr sz="1200" spc="-5" dirty="0">
                <a:latin typeface="Times New Roman"/>
                <a:cs typeface="Times New Roman"/>
              </a:rPr>
              <a:t>essere crocifissa. </a:t>
            </a:r>
            <a:r>
              <a:rPr sz="1200" dirty="0">
                <a:latin typeface="Times New Roman"/>
                <a:cs typeface="Times New Roman"/>
              </a:rPr>
              <a:t>I due briganti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debitamente </a:t>
            </a:r>
            <a:r>
              <a:rPr sz="1200" spc="-5" dirty="0">
                <a:latin typeface="Times New Roman"/>
                <a:cs typeface="Times New Roman"/>
              </a:rPr>
              <a:t>flagellati </a:t>
            </a:r>
            <a:r>
              <a:rPr sz="1200" dirty="0">
                <a:latin typeface="Times New Roman"/>
                <a:cs typeface="Times New Roman"/>
              </a:rPr>
              <a:t>prima di essere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crocifissi, 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subì  nuove punizioni </a:t>
            </a:r>
            <a:r>
              <a:rPr sz="1200" spc="-5" dirty="0">
                <a:latin typeface="Times New Roman"/>
                <a:cs typeface="Times New Roman"/>
              </a:rPr>
              <a:t>fisiche; </a:t>
            </a:r>
            <a:r>
              <a:rPr sz="1200" dirty="0">
                <a:latin typeface="Times New Roman"/>
                <a:cs typeface="Times New Roman"/>
              </a:rPr>
              <a:t>senza dubbio il </a:t>
            </a:r>
            <a:r>
              <a:rPr sz="1200" spc="-5" dirty="0">
                <a:latin typeface="Times New Roman"/>
                <a:cs typeface="Times New Roman"/>
              </a:rPr>
              <a:t>capitano riteneva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fosse già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sufficientemente flagellato </a:t>
            </a:r>
            <a:r>
              <a:rPr sz="1200" dirty="0">
                <a:latin typeface="Times New Roman"/>
                <a:cs typeface="Times New Roman"/>
              </a:rPr>
              <a:t>prima ancora della </a:t>
            </a:r>
            <a:r>
              <a:rPr sz="1200" spc="-5" dirty="0">
                <a:latin typeface="Times New Roman"/>
                <a:cs typeface="Times New Roman"/>
              </a:rPr>
              <a:t>sua  condanna.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84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(2004.2) 187:0.2 </a:t>
            </a:r>
            <a:r>
              <a:rPr sz="1200" dirty="0">
                <a:latin typeface="Times New Roman"/>
                <a:cs typeface="Times New Roman"/>
              </a:rPr>
              <a:t>I due ladri </a:t>
            </a:r>
            <a:r>
              <a:rPr sz="1200" spc="-5" dirty="0">
                <a:latin typeface="Times New Roman"/>
                <a:cs typeface="Times New Roman"/>
              </a:rPr>
              <a:t>crocifissi con Gesù erano </a:t>
            </a:r>
            <a:r>
              <a:rPr sz="1200" dirty="0">
                <a:latin typeface="Times New Roman"/>
                <a:cs typeface="Times New Roman"/>
              </a:rPr>
              <a:t>associati di </a:t>
            </a:r>
            <a:r>
              <a:rPr sz="1200" spc="-5" dirty="0">
                <a:latin typeface="Times New Roman"/>
                <a:cs typeface="Times New Roman"/>
              </a:rPr>
              <a:t>Barabba </a:t>
            </a:r>
            <a:r>
              <a:rPr sz="1200" dirty="0">
                <a:latin typeface="Times New Roman"/>
                <a:cs typeface="Times New Roman"/>
              </a:rPr>
              <a:t>e avrebbero </a:t>
            </a:r>
            <a:r>
              <a:rPr sz="1200" spc="-5" dirty="0">
                <a:latin typeface="Times New Roman"/>
                <a:cs typeface="Times New Roman"/>
              </a:rPr>
              <a:t>dovuto </a:t>
            </a:r>
            <a:r>
              <a:rPr sz="1200" dirty="0">
                <a:latin typeface="Times New Roman"/>
                <a:cs typeface="Times New Roman"/>
              </a:rPr>
              <a:t>essere messi a morte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capo se questi </a:t>
            </a:r>
            <a:r>
              <a:rPr sz="1200" dirty="0">
                <a:latin typeface="Times New Roman"/>
                <a:cs typeface="Times New Roman"/>
              </a:rPr>
              <a:t>non fosse stato </a:t>
            </a:r>
            <a:r>
              <a:rPr sz="1200" spc="-5" dirty="0">
                <a:latin typeface="Times New Roman"/>
                <a:cs typeface="Times New Roman"/>
              </a:rPr>
              <a:t>rilasciato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 perdono </a:t>
            </a:r>
            <a:r>
              <a:rPr sz="1200" dirty="0">
                <a:latin typeface="Times New Roman"/>
                <a:cs typeface="Times New Roman"/>
              </a:rPr>
              <a:t>di Pilato per la </a:t>
            </a:r>
            <a:r>
              <a:rPr sz="1200" spc="-5" dirty="0">
                <a:latin typeface="Times New Roman"/>
                <a:cs typeface="Times New Roman"/>
              </a:rPr>
              <a:t>Pasqua.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crocifisso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posto 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Barabba.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(2004.3) 187:0.3 </a:t>
            </a:r>
            <a:r>
              <a:rPr sz="1200" dirty="0">
                <a:latin typeface="Times New Roman"/>
                <a:cs typeface="Times New Roman"/>
              </a:rPr>
              <a:t>Ciò che </a:t>
            </a:r>
            <a:r>
              <a:rPr sz="1200" spc="-5" dirty="0">
                <a:latin typeface="Times New Roman"/>
                <a:cs typeface="Times New Roman"/>
              </a:rPr>
              <a:t>Gesù sta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per fare, sottomettersi alla </a:t>
            </a:r>
            <a:r>
              <a:rPr sz="1200" dirty="0">
                <a:latin typeface="Times New Roman"/>
                <a:cs typeface="Times New Roman"/>
              </a:rPr>
              <a:t>morte sulla </a:t>
            </a:r>
            <a:r>
              <a:rPr sz="1200" spc="-5" dirty="0">
                <a:latin typeface="Times New Roman"/>
                <a:cs typeface="Times New Roman"/>
              </a:rPr>
              <a:t>croce, </a:t>
            </a:r>
            <a:r>
              <a:rPr sz="1200" dirty="0">
                <a:latin typeface="Times New Roman"/>
                <a:cs typeface="Times New Roman"/>
              </a:rPr>
              <a:t>lo fa di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libera </a:t>
            </a:r>
            <a:r>
              <a:rPr sz="1200" spc="-5" dirty="0">
                <a:latin typeface="Times New Roman"/>
                <a:cs typeface="Times New Roman"/>
              </a:rPr>
              <a:t>volontà. Predicendo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esperienza egli disse: “Il Padre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e mi </a:t>
            </a:r>
            <a:r>
              <a:rPr sz="1200" spc="-5" dirty="0">
                <a:latin typeface="Times New Roman"/>
                <a:cs typeface="Times New Roman"/>
              </a:rPr>
              <a:t>sostiene perché sono disposto ad abbandonare </a:t>
            </a:r>
            <a:r>
              <a:rPr sz="1200" dirty="0">
                <a:latin typeface="Times New Roman"/>
                <a:cs typeface="Times New Roman"/>
              </a:rPr>
              <a:t>la mia vita.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la </a:t>
            </a:r>
            <a:r>
              <a:rPr sz="1200" spc="-5" dirty="0">
                <a:latin typeface="Times New Roman"/>
                <a:cs typeface="Times New Roman"/>
              </a:rPr>
              <a:t>riprenderò. </a:t>
            </a:r>
            <a:r>
              <a:rPr sz="1200" dirty="0">
                <a:latin typeface="Times New Roman"/>
                <a:cs typeface="Times New Roman"/>
              </a:rPr>
              <a:t>Nessuno  può </a:t>
            </a:r>
            <a:r>
              <a:rPr sz="1200" spc="-5" dirty="0">
                <a:latin typeface="Times New Roman"/>
                <a:cs typeface="Times New Roman"/>
              </a:rPr>
              <a:t>togliermi </a:t>
            </a:r>
            <a:r>
              <a:rPr sz="1200" dirty="0">
                <a:latin typeface="Times New Roman"/>
                <a:cs typeface="Times New Roman"/>
              </a:rPr>
              <a:t>la vita —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l’abbandono </a:t>
            </a:r>
            <a:r>
              <a:rPr sz="1200" dirty="0">
                <a:latin typeface="Times New Roman"/>
                <a:cs typeface="Times New Roman"/>
              </a:rPr>
              <a:t>da me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l’autorità </a:t>
            </a:r>
            <a:r>
              <a:rPr sz="1200" spc="-5" dirty="0">
                <a:latin typeface="Times New Roman"/>
                <a:cs typeface="Times New Roman"/>
              </a:rPr>
              <a:t>per abbandonarla ed </a:t>
            </a:r>
            <a:r>
              <a:rPr sz="1200" dirty="0">
                <a:latin typeface="Times New Roman"/>
                <a:cs typeface="Times New Roman"/>
              </a:rPr>
              <a:t>ho l’autorità </a:t>
            </a:r>
            <a:r>
              <a:rPr sz="1200" spc="-5" dirty="0">
                <a:latin typeface="Times New Roman"/>
                <a:cs typeface="Times New Roman"/>
              </a:rPr>
              <a:t>per riprenderla. Ho ricevuto 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comandamento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09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(2004.4) 187:0.4 </a:t>
            </a:r>
            <a:r>
              <a:rPr sz="1200" spc="-5" dirty="0">
                <a:latin typeface="Times New Roman"/>
                <a:cs typeface="Times New Roman"/>
              </a:rPr>
              <a:t>Era 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nove di questa mattina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soldati </a:t>
            </a:r>
            <a:r>
              <a:rPr sz="1200" spc="-5" dirty="0">
                <a:latin typeface="Times New Roman"/>
                <a:cs typeface="Times New Roman"/>
              </a:rPr>
              <a:t>condussero Gesù dal pretorio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Golgota. Essi erano  seguiti </a:t>
            </a:r>
            <a:r>
              <a:rPr sz="1200" dirty="0">
                <a:latin typeface="Times New Roman"/>
                <a:cs typeface="Times New Roman"/>
              </a:rPr>
              <a:t>da molti </a:t>
            </a:r>
            <a:r>
              <a:rPr sz="1200" spc="-5" dirty="0">
                <a:latin typeface="Times New Roman"/>
                <a:cs typeface="Times New Roman"/>
              </a:rPr>
              <a:t>che simpatizzavano segretamente per 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duecento </a:t>
            </a:r>
            <a:r>
              <a:rPr sz="1200" dirty="0">
                <a:latin typeface="Times New Roman"/>
                <a:cs typeface="Times New Roman"/>
              </a:rPr>
              <a:t>o più persone </a:t>
            </a:r>
            <a:r>
              <a:rPr sz="1200" spc="-5" dirty="0">
                <a:latin typeface="Times New Roman"/>
                <a:cs typeface="Times New Roman"/>
              </a:rPr>
              <a:t>erano  suoi nemici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fannulloni curiosi che desideravano semplicemente godere </a:t>
            </a:r>
            <a:r>
              <a:rPr sz="1200" dirty="0">
                <a:latin typeface="Times New Roman"/>
                <a:cs typeface="Times New Roman"/>
              </a:rPr>
              <a:t>l’emozione di </a:t>
            </a:r>
            <a:r>
              <a:rPr sz="1200" spc="-5" dirty="0">
                <a:latin typeface="Times New Roman"/>
                <a:cs typeface="Times New Roman"/>
              </a:rPr>
              <a:t>assistere alle crocifissioni.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5" dirty="0">
                <a:latin typeface="Times New Roman"/>
                <a:cs typeface="Times New Roman"/>
              </a:rPr>
              <a:t>alcuni  </a:t>
            </a:r>
            <a:r>
              <a:rPr sz="1200" spc="-5" dirty="0">
                <a:latin typeface="Times New Roman"/>
                <a:cs typeface="Times New Roman"/>
              </a:rPr>
              <a:t>dei dirigenti ebrei </a:t>
            </a:r>
            <a:r>
              <a:rPr sz="1200" dirty="0">
                <a:latin typeface="Times New Roman"/>
                <a:cs typeface="Times New Roman"/>
              </a:rPr>
              <a:t>andarono a </a:t>
            </a:r>
            <a:r>
              <a:rPr sz="1200" spc="-5" dirty="0">
                <a:latin typeface="Times New Roman"/>
                <a:cs typeface="Times New Roman"/>
              </a:rPr>
              <a:t>vedere Gesù </a:t>
            </a:r>
            <a:r>
              <a:rPr sz="1200" dirty="0">
                <a:latin typeface="Times New Roman"/>
                <a:cs typeface="Times New Roman"/>
              </a:rPr>
              <a:t>morire sulla </a:t>
            </a:r>
            <a:r>
              <a:rPr sz="1200" spc="-5" dirty="0">
                <a:latin typeface="Times New Roman"/>
                <a:cs typeface="Times New Roman"/>
              </a:rPr>
              <a:t>croce. </a:t>
            </a:r>
            <a:r>
              <a:rPr sz="1200" dirty="0">
                <a:latin typeface="Times New Roman"/>
                <a:cs typeface="Times New Roman"/>
              </a:rPr>
              <a:t>Sapendo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consegnato </a:t>
            </a:r>
            <a:r>
              <a:rPr sz="1200" dirty="0">
                <a:latin typeface="Times New Roman"/>
                <a:cs typeface="Times New Roman"/>
              </a:rPr>
              <a:t>da Pilato ai </a:t>
            </a:r>
            <a:r>
              <a:rPr sz="1200" spc="-5" dirty="0">
                <a:latin typeface="Times New Roman"/>
                <a:cs typeface="Times New Roman"/>
              </a:rPr>
              <a:t>soldati romani,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806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era condannato </a:t>
            </a:r>
            <a:r>
              <a:rPr sz="1200" dirty="0">
                <a:latin typeface="Times New Roman"/>
                <a:cs typeface="Times New Roman"/>
              </a:rPr>
              <a:t>a morire, </a:t>
            </a:r>
            <a:r>
              <a:rPr sz="1200" spc="-5" dirty="0">
                <a:latin typeface="Times New Roman"/>
                <a:cs typeface="Times New Roman"/>
              </a:rPr>
              <a:t>essi si occuparono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riunione nel Tempio,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discussero </a:t>
            </a:r>
            <a:r>
              <a:rPr sz="1200" dirty="0">
                <a:latin typeface="Times New Roman"/>
                <a:cs typeface="Times New Roman"/>
              </a:rPr>
              <a:t>che cosa </a:t>
            </a:r>
            <a:r>
              <a:rPr sz="1200" spc="-5" dirty="0">
                <a:latin typeface="Times New Roman"/>
                <a:cs typeface="Times New Roman"/>
              </a:rPr>
              <a:t>si dovesse fare </a:t>
            </a:r>
            <a:r>
              <a:rPr sz="1200" dirty="0">
                <a:latin typeface="Times New Roman"/>
                <a:cs typeface="Times New Roman"/>
              </a:rPr>
              <a:t>dei suoi  </a:t>
            </a:r>
            <a:r>
              <a:rPr sz="1200" spc="-5" dirty="0">
                <a:latin typeface="Times New Roman"/>
                <a:cs typeface="Times New Roman"/>
              </a:rPr>
              <a:t>discepoli.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Sulla via per il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Golgota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(2004.5) 187:1.1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cortile del </a:t>
            </a:r>
            <a:r>
              <a:rPr sz="1200" dirty="0">
                <a:latin typeface="Times New Roman"/>
                <a:cs typeface="Times New Roman"/>
              </a:rPr>
              <a:t>pretorio, i </a:t>
            </a:r>
            <a:r>
              <a:rPr sz="1200" spc="-5" dirty="0">
                <a:latin typeface="Times New Roman"/>
                <a:cs typeface="Times New Roman"/>
              </a:rPr>
              <a:t>soldati posero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trave trasversale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spalle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Era costume obbligare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condannato </a:t>
            </a:r>
            <a:r>
              <a:rPr sz="1200" dirty="0">
                <a:latin typeface="Times New Roman"/>
                <a:cs typeface="Times New Roman"/>
              </a:rPr>
              <a:t>a portare la trave </a:t>
            </a:r>
            <a:r>
              <a:rPr sz="1200" spc="-5" dirty="0">
                <a:latin typeface="Times New Roman"/>
                <a:cs typeface="Times New Roman"/>
              </a:rPr>
              <a:t>trasversale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luogo della crocifissione. Tale condannato </a:t>
            </a:r>
            <a:r>
              <a:rPr sz="1200" dirty="0">
                <a:latin typeface="Times New Roman"/>
                <a:cs typeface="Times New Roman"/>
              </a:rPr>
              <a:t>non portava tutta la </a:t>
            </a:r>
            <a:r>
              <a:rPr sz="1200" spc="-5" dirty="0">
                <a:latin typeface="Times New Roman"/>
                <a:cs typeface="Times New Roman"/>
              </a:rPr>
              <a:t>croce, </a:t>
            </a:r>
            <a:r>
              <a:rPr sz="1200" dirty="0">
                <a:latin typeface="Times New Roman"/>
                <a:cs typeface="Times New Roman"/>
              </a:rPr>
              <a:t>ma soltanto  </a:t>
            </a:r>
            <a:r>
              <a:rPr sz="1200" spc="-5" dirty="0">
                <a:latin typeface="Times New Roman"/>
                <a:cs typeface="Times New Roman"/>
              </a:rPr>
              <a:t>questa grossa </a:t>
            </a:r>
            <a:r>
              <a:rPr sz="1200" dirty="0">
                <a:latin typeface="Times New Roman"/>
                <a:cs typeface="Times New Roman"/>
              </a:rPr>
              <a:t>trave più corta. I pezzi di </a:t>
            </a:r>
            <a:r>
              <a:rPr sz="1200" spc="-5" dirty="0">
                <a:latin typeface="Times New Roman"/>
                <a:cs typeface="Times New Roman"/>
              </a:rPr>
              <a:t>trave verticali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per le tre </a:t>
            </a:r>
            <a:r>
              <a:rPr sz="1200" spc="-5" dirty="0">
                <a:latin typeface="Times New Roman"/>
                <a:cs typeface="Times New Roman"/>
              </a:rPr>
              <a:t>croci erano già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trasportati sul </a:t>
            </a:r>
            <a:r>
              <a:rPr sz="1200" dirty="0">
                <a:latin typeface="Times New Roman"/>
                <a:cs typeface="Times New Roman"/>
              </a:rPr>
              <a:t>Golgota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i soldati e i loro </a:t>
            </a:r>
            <a:r>
              <a:rPr sz="1200" spc="-5" dirty="0">
                <a:latin typeface="Times New Roman"/>
                <a:cs typeface="Times New Roman"/>
              </a:rPr>
              <a:t>prigionieri, erano stati saldamente </a:t>
            </a:r>
            <a:r>
              <a:rPr sz="1200" dirty="0">
                <a:latin typeface="Times New Roman"/>
                <a:cs typeface="Times New Roman"/>
              </a:rPr>
              <a:t>piantati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97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(2004.6) 187:1.2 </a:t>
            </a:r>
            <a:r>
              <a:rPr sz="1200" spc="-5" dirty="0">
                <a:latin typeface="Times New Roman"/>
                <a:cs typeface="Times New Roman"/>
              </a:rPr>
              <a:t>Conformemente al costume,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condusse </a:t>
            </a:r>
            <a:r>
              <a:rPr sz="1200" dirty="0">
                <a:latin typeface="Times New Roman"/>
                <a:cs typeface="Times New Roman"/>
              </a:rPr>
              <a:t>la processione </a:t>
            </a:r>
            <a:r>
              <a:rPr sz="1200" spc="-5" dirty="0">
                <a:latin typeface="Times New Roman"/>
                <a:cs typeface="Times New Roman"/>
              </a:rPr>
              <a:t>portando delle assicelle bianche su cui erano </a:t>
            </a:r>
            <a:r>
              <a:rPr sz="1200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scritti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carboncino </a:t>
            </a:r>
            <a:r>
              <a:rPr sz="1200" dirty="0">
                <a:latin typeface="Times New Roman"/>
                <a:cs typeface="Times New Roman"/>
              </a:rPr>
              <a:t>i nomi </a:t>
            </a:r>
            <a:r>
              <a:rPr sz="1200" spc="-5" dirty="0">
                <a:latin typeface="Times New Roman"/>
                <a:cs typeface="Times New Roman"/>
              </a:rPr>
              <a:t>dei criminali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natura dei crimini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erano stati condannati.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ladri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centurione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dei cartelli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indicavano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nomi,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era scritta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sola parola: “Brigante”. </a:t>
            </a:r>
            <a:r>
              <a:rPr sz="1200" dirty="0">
                <a:latin typeface="Times New Roman"/>
                <a:cs typeface="Times New Roman"/>
              </a:rPr>
              <a:t>Era costume,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vittima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 </a:t>
            </a:r>
            <a:r>
              <a:rPr sz="1200" spc="-5" dirty="0">
                <a:latin typeface="Times New Roman"/>
                <a:cs typeface="Times New Roman"/>
              </a:rPr>
              <a:t>inchiodata sulla trave trasversale </a:t>
            </a:r>
            <a:r>
              <a:rPr sz="1200" dirty="0">
                <a:latin typeface="Times New Roman"/>
                <a:cs typeface="Times New Roman"/>
              </a:rPr>
              <a:t>e issata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posto sulla </a:t>
            </a:r>
            <a:r>
              <a:rPr sz="1200" spc="-5" dirty="0">
                <a:latin typeface="Times New Roman"/>
                <a:cs typeface="Times New Roman"/>
              </a:rPr>
              <a:t>trave verticale, </a:t>
            </a:r>
            <a:r>
              <a:rPr sz="1200" dirty="0">
                <a:latin typeface="Times New Roman"/>
                <a:cs typeface="Times New Roman"/>
              </a:rPr>
              <a:t>d’inchiodare questo </a:t>
            </a:r>
            <a:r>
              <a:rPr sz="1200" spc="-5" dirty="0">
                <a:latin typeface="Times New Roman"/>
                <a:cs typeface="Times New Roman"/>
              </a:rPr>
              <a:t>cartello </a:t>
            </a:r>
            <a:r>
              <a:rPr sz="1200" dirty="0">
                <a:latin typeface="Times New Roman"/>
                <a:cs typeface="Times New Roman"/>
              </a:rPr>
              <a:t>sulla sommità </a:t>
            </a:r>
            <a:r>
              <a:rPr sz="1200" spc="-5" dirty="0">
                <a:latin typeface="Times New Roman"/>
                <a:cs typeface="Times New Roman"/>
              </a:rPr>
              <a:t>della croce,  appena </a:t>
            </a:r>
            <a:r>
              <a:rPr sz="1200" dirty="0">
                <a:latin typeface="Times New Roman"/>
                <a:cs typeface="Times New Roman"/>
              </a:rPr>
              <a:t>sopra la </a:t>
            </a:r>
            <a:r>
              <a:rPr sz="1200" spc="-5" dirty="0">
                <a:latin typeface="Times New Roman"/>
                <a:cs typeface="Times New Roman"/>
              </a:rPr>
              <a:t>testa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criminale, affinché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testimoni potessero sapere per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crimine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condannato </a:t>
            </a:r>
            <a:r>
              <a:rPr sz="1200" dirty="0">
                <a:latin typeface="Times New Roman"/>
                <a:cs typeface="Times New Roman"/>
              </a:rPr>
              <a:t>era crocifisso.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didascalia </a:t>
            </a:r>
            <a:r>
              <a:rPr sz="1200" dirty="0">
                <a:latin typeface="Times New Roman"/>
                <a:cs typeface="Times New Roman"/>
              </a:rPr>
              <a:t>che il centurione portò </a:t>
            </a:r>
            <a:r>
              <a:rPr sz="1200" spc="-5" dirty="0">
                <a:latin typeface="Times New Roman"/>
                <a:cs typeface="Times New Roman"/>
              </a:rPr>
              <a:t>per metterlo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scritta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Pilato stesso </a:t>
            </a:r>
            <a:r>
              <a:rPr sz="1200" dirty="0">
                <a:latin typeface="Times New Roman"/>
                <a:cs typeface="Times New Roman"/>
              </a:rPr>
              <a:t>in latino, in </a:t>
            </a:r>
            <a:r>
              <a:rPr sz="1200" spc="-5" dirty="0">
                <a:latin typeface="Times New Roman"/>
                <a:cs typeface="Times New Roman"/>
              </a:rPr>
              <a:t>greco </a:t>
            </a:r>
            <a:r>
              <a:rPr sz="1200" dirty="0">
                <a:latin typeface="Times New Roman"/>
                <a:cs typeface="Times New Roman"/>
              </a:rPr>
              <a:t>e in aramaico, e  </a:t>
            </a:r>
            <a:r>
              <a:rPr sz="1200" spc="-5" dirty="0">
                <a:latin typeface="Times New Roman"/>
                <a:cs typeface="Times New Roman"/>
              </a:rPr>
              <a:t>diceva: “Gesù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— il Re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Giudei.”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56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(2005.1) 187:1.3 </a:t>
            </a:r>
            <a:r>
              <a:rPr sz="1200" spc="-5" dirty="0">
                <a:latin typeface="Times New Roman"/>
                <a:cs typeface="Times New Roman"/>
              </a:rPr>
              <a:t>Alcune delle autorità ebraiche </a:t>
            </a:r>
            <a:r>
              <a:rPr sz="1200" dirty="0">
                <a:latin typeface="Times New Roman"/>
                <a:cs typeface="Times New Roman"/>
              </a:rPr>
              <a:t>che erano </a:t>
            </a:r>
            <a:r>
              <a:rPr sz="1200" spc="-5" dirty="0">
                <a:latin typeface="Times New Roman"/>
                <a:cs typeface="Times New Roman"/>
              </a:rPr>
              <a:t>ancora presenti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Pilato scrisse questa didascalia protestarono  vigorosamente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qualifica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quale “re </a:t>
            </a:r>
            <a:r>
              <a:rPr sz="1200" spc="-5" dirty="0">
                <a:latin typeface="Times New Roman"/>
                <a:cs typeface="Times New Roman"/>
              </a:rPr>
              <a:t>dei Giudei”.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Pilato ricordò </a:t>
            </a:r>
            <a:r>
              <a:rPr sz="1200" dirty="0">
                <a:latin typeface="Times New Roman"/>
                <a:cs typeface="Times New Roman"/>
              </a:rPr>
              <a:t>loro che tale accusa </a:t>
            </a:r>
            <a:r>
              <a:rPr sz="1200" spc="-5" dirty="0">
                <a:latin typeface="Times New Roman"/>
                <a:cs typeface="Times New Roman"/>
              </a:rPr>
              <a:t>faceva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76200" marR="7366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dell’imputazione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condanna.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Giudei </a:t>
            </a:r>
            <a:r>
              <a:rPr sz="1200" dirty="0">
                <a:latin typeface="Times New Roman"/>
                <a:cs typeface="Times New Roman"/>
              </a:rPr>
              <a:t>videro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potuto influire </a:t>
            </a:r>
            <a:r>
              <a:rPr sz="1200" spc="-5" dirty="0">
                <a:latin typeface="Times New Roman"/>
                <a:cs typeface="Times New Roman"/>
              </a:rPr>
              <a:t>su Pilato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fargli  cambiare </a:t>
            </a:r>
            <a:r>
              <a:rPr sz="1200" dirty="0">
                <a:latin typeface="Times New Roman"/>
                <a:cs typeface="Times New Roman"/>
              </a:rPr>
              <a:t>idea, </a:t>
            </a:r>
            <a:r>
              <a:rPr sz="1200" spc="-5" dirty="0">
                <a:latin typeface="Times New Roman"/>
                <a:cs typeface="Times New Roman"/>
              </a:rPr>
              <a:t>chiesero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modificata in: </a:t>
            </a:r>
            <a:r>
              <a:rPr sz="1200" spc="-5" dirty="0">
                <a:latin typeface="Times New Roman"/>
                <a:cs typeface="Times New Roman"/>
              </a:rPr>
              <a:t>“Egli </a:t>
            </a:r>
            <a:r>
              <a:rPr sz="1200" dirty="0">
                <a:latin typeface="Times New Roman"/>
                <a:cs typeface="Times New Roman"/>
              </a:rPr>
              <a:t>ha detto: </a:t>
            </a:r>
            <a:r>
              <a:rPr sz="1200" spc="-10" dirty="0">
                <a:latin typeface="Times New Roman"/>
                <a:cs typeface="Times New Roman"/>
              </a:rPr>
              <a:t>‘Io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re </a:t>
            </a:r>
            <a:r>
              <a:rPr sz="1200" spc="-5" dirty="0">
                <a:latin typeface="Times New Roman"/>
                <a:cs typeface="Times New Roman"/>
              </a:rPr>
              <a:t>dei Giudei.’ </a:t>
            </a:r>
            <a:r>
              <a:rPr sz="1200" dirty="0">
                <a:latin typeface="Times New Roman"/>
                <a:cs typeface="Times New Roman"/>
              </a:rPr>
              <a:t>” </a:t>
            </a:r>
            <a:r>
              <a:rPr sz="1200" spc="-5" dirty="0">
                <a:latin typeface="Times New Roman"/>
                <a:cs typeface="Times New Roman"/>
              </a:rPr>
              <a:t>Ma Pilato fu </a:t>
            </a:r>
            <a:r>
              <a:rPr sz="1200" dirty="0">
                <a:latin typeface="Times New Roman"/>
                <a:cs typeface="Times New Roman"/>
              </a:rPr>
              <a:t>inflessibile e  non volle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lo scritto. A tutte le </a:t>
            </a:r>
            <a:r>
              <a:rPr sz="1200" spc="-5" dirty="0">
                <a:latin typeface="Times New Roman"/>
                <a:cs typeface="Times New Roman"/>
              </a:rPr>
              <a:t>suppliche successive egli si </a:t>
            </a:r>
            <a:r>
              <a:rPr sz="1200" dirty="0">
                <a:latin typeface="Times New Roman"/>
                <a:cs typeface="Times New Roman"/>
              </a:rPr>
              <a:t>limitò a </a:t>
            </a:r>
            <a:r>
              <a:rPr sz="1200" spc="-5" dirty="0">
                <a:latin typeface="Times New Roman"/>
                <a:cs typeface="Times New Roman"/>
              </a:rPr>
              <a:t>rispondere: “Ciò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scritto, </a:t>
            </a:r>
            <a:r>
              <a:rPr sz="1200" dirty="0">
                <a:latin typeface="Times New Roman"/>
                <a:cs typeface="Times New Roman"/>
              </a:rPr>
              <a:t>ho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scritto.”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(2005.2) 187:1.4 </a:t>
            </a:r>
            <a:r>
              <a:rPr sz="1200" spc="-5" dirty="0">
                <a:latin typeface="Times New Roman"/>
                <a:cs typeface="Times New Roman"/>
              </a:rPr>
              <a:t>Ordinariamente era costume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al Golgota </a:t>
            </a:r>
            <a:r>
              <a:rPr sz="1200" dirty="0">
                <a:latin typeface="Times New Roman"/>
                <a:cs typeface="Times New Roman"/>
              </a:rPr>
              <a:t>per la via più </a:t>
            </a:r>
            <a:r>
              <a:rPr sz="1200" spc="-5" dirty="0">
                <a:latin typeface="Times New Roman"/>
                <a:cs typeface="Times New Roman"/>
              </a:rPr>
              <a:t>lunga, affinché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potessero 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criminale </a:t>
            </a:r>
            <a:r>
              <a:rPr sz="1200" spc="-5" dirty="0">
                <a:latin typeface="Times New Roman"/>
                <a:cs typeface="Times New Roman"/>
              </a:rPr>
              <a:t>condannato,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essi presero </a:t>
            </a:r>
            <a:r>
              <a:rPr sz="1200" dirty="0">
                <a:latin typeface="Times New Roman"/>
                <a:cs typeface="Times New Roman"/>
              </a:rPr>
              <a:t>la via più diretta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porta di </a:t>
            </a:r>
            <a:r>
              <a:rPr sz="1200" spc="-5" dirty="0">
                <a:latin typeface="Times New Roman"/>
                <a:cs typeface="Times New Roman"/>
              </a:rPr>
              <a:t>Damasco, che </a:t>
            </a:r>
            <a:r>
              <a:rPr sz="1200" dirty="0">
                <a:latin typeface="Times New Roman"/>
                <a:cs typeface="Times New Roman"/>
              </a:rPr>
              <a:t>portava fuori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  verso </a:t>
            </a:r>
            <a:r>
              <a:rPr sz="1200" dirty="0">
                <a:latin typeface="Times New Roman"/>
                <a:cs typeface="Times New Roman"/>
              </a:rPr>
              <a:t>nord, e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percorso, essi arrivarono presto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Golgota,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ufficiale delle </a:t>
            </a:r>
            <a:r>
              <a:rPr sz="1200" dirty="0">
                <a:latin typeface="Times New Roman"/>
                <a:cs typeface="Times New Roman"/>
              </a:rPr>
              <a:t>crocifissioni 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Oltre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Golgota c’erano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ville </a:t>
            </a:r>
            <a:r>
              <a:rPr sz="1200" spc="-5" dirty="0">
                <a:latin typeface="Times New Roman"/>
                <a:cs typeface="Times New Roman"/>
              </a:rPr>
              <a:t>dei ricchi, </a:t>
            </a:r>
            <a:r>
              <a:rPr sz="1200" dirty="0">
                <a:latin typeface="Times New Roman"/>
                <a:cs typeface="Times New Roman"/>
              </a:rPr>
              <a:t>e dall’altra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strada c’erano </a:t>
            </a:r>
            <a:r>
              <a:rPr sz="1200" dirty="0">
                <a:latin typeface="Times New Roman"/>
                <a:cs typeface="Times New Roman"/>
              </a:rPr>
              <a:t>le tombe di molti </a:t>
            </a:r>
            <a:r>
              <a:rPr sz="1200" spc="-5" dirty="0">
                <a:latin typeface="Times New Roman"/>
                <a:cs typeface="Times New Roman"/>
              </a:rPr>
              <a:t>Ebrei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33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(2005.3) 187:1.5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crocifissione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punizione </a:t>
            </a:r>
            <a:r>
              <a:rPr sz="1200" spc="-5" dirty="0">
                <a:latin typeface="Times New Roman"/>
                <a:cs typeface="Times New Roman"/>
              </a:rPr>
              <a:t>ebrea.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e i Romani </a:t>
            </a:r>
            <a:r>
              <a:rPr sz="1200" spc="-5" dirty="0">
                <a:latin typeface="Times New Roman"/>
                <a:cs typeface="Times New Roman"/>
              </a:rPr>
              <a:t>appresero questo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d’esecuzione dai  Fenici. </a:t>
            </a:r>
            <a:r>
              <a:rPr sz="1200" dirty="0">
                <a:latin typeface="Times New Roman"/>
                <a:cs typeface="Times New Roman"/>
              </a:rPr>
              <a:t>Anche Erode,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crudeltà,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ricorso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crocifissione. I Romani non </a:t>
            </a:r>
            <a:r>
              <a:rPr sz="1200" spc="-5" dirty="0">
                <a:latin typeface="Times New Roman"/>
                <a:cs typeface="Times New Roman"/>
              </a:rPr>
              <a:t>crocifissero </a:t>
            </a:r>
            <a:r>
              <a:rPr sz="1200" dirty="0">
                <a:latin typeface="Times New Roman"/>
                <a:cs typeface="Times New Roman"/>
              </a:rPr>
              <a:t>mai un cittadino  </a:t>
            </a:r>
            <a:r>
              <a:rPr sz="1200" spc="-5" dirty="0">
                <a:latin typeface="Times New Roman"/>
                <a:cs typeface="Times New Roman"/>
              </a:rPr>
              <a:t>romano; soltanto schiavi </a:t>
            </a:r>
            <a:r>
              <a:rPr sz="1200" dirty="0">
                <a:latin typeface="Times New Roman"/>
                <a:cs typeface="Times New Roman"/>
              </a:rPr>
              <a:t>e popoli </a:t>
            </a:r>
            <a:r>
              <a:rPr sz="1200" spc="-5" dirty="0">
                <a:latin typeface="Times New Roman"/>
                <a:cs typeface="Times New Roman"/>
              </a:rPr>
              <a:t>assoggettati erano sottoposti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genere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disonorevole. </a:t>
            </a:r>
            <a:r>
              <a:rPr sz="1200" spc="-5" dirty="0">
                <a:latin typeface="Times New Roman"/>
                <a:cs typeface="Times New Roman"/>
              </a:rPr>
              <a:t>Durante l’assedio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Gerusalemme, giusto quarant’anni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crocifissione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Golgota fu coperto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croci </a:t>
            </a:r>
            <a:r>
              <a:rPr sz="1200" spc="5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quali, giorno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giorno, periva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fior </a:t>
            </a:r>
            <a:r>
              <a:rPr sz="1200" dirty="0">
                <a:latin typeface="Times New Roman"/>
                <a:cs typeface="Times New Roman"/>
              </a:rPr>
              <a:t>fiore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ebraica. Un terribile raccolto, </a:t>
            </a:r>
            <a:r>
              <a:rPr sz="1200" dirty="0">
                <a:latin typeface="Times New Roman"/>
                <a:cs typeface="Times New Roman"/>
              </a:rPr>
              <a:t>in verità, </a:t>
            </a:r>
            <a:r>
              <a:rPr sz="1200" spc="-5" dirty="0">
                <a:latin typeface="Times New Roman"/>
                <a:cs typeface="Times New Roman"/>
              </a:rPr>
              <a:t>della semina </a:t>
            </a:r>
            <a:r>
              <a:rPr sz="1200" dirty="0">
                <a:latin typeface="Times New Roman"/>
                <a:cs typeface="Times New Roman"/>
              </a:rPr>
              <a:t>di questo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(2005.4) 187:1.6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funebre </a:t>
            </a:r>
            <a:r>
              <a:rPr sz="1200" dirty="0">
                <a:latin typeface="Times New Roman"/>
                <a:cs typeface="Times New Roman"/>
              </a:rPr>
              <a:t>passava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strette vie 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molte donne </a:t>
            </a:r>
            <a:r>
              <a:rPr sz="1200" spc="-5" dirty="0">
                <a:latin typeface="Times New Roman"/>
                <a:cs typeface="Times New Roman"/>
              </a:rPr>
              <a:t>ebree dal </a:t>
            </a:r>
            <a:r>
              <a:rPr sz="1200" dirty="0">
                <a:latin typeface="Times New Roman"/>
                <a:cs typeface="Times New Roman"/>
              </a:rPr>
              <a:t>cuore tenero </a:t>
            </a:r>
            <a:r>
              <a:rPr sz="1200" spc="-5" dirty="0">
                <a:latin typeface="Times New Roman"/>
                <a:cs typeface="Times New Roman"/>
              </a:rPr>
              <a:t>che  avevano ascoltato </a:t>
            </a:r>
            <a:r>
              <a:rPr sz="1200" dirty="0">
                <a:latin typeface="Times New Roman"/>
                <a:cs typeface="Times New Roman"/>
              </a:rPr>
              <a:t>le parole </a:t>
            </a:r>
            <a:r>
              <a:rPr sz="1200" spc="-5" dirty="0">
                <a:latin typeface="Times New Roman"/>
                <a:cs typeface="Times New Roman"/>
              </a:rPr>
              <a:t>d’incoraggiamento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conoscevano </a:t>
            </a:r>
            <a:r>
              <a:rPr sz="1200" dirty="0">
                <a:latin typeface="Times New Roman"/>
                <a:cs typeface="Times New Roman"/>
              </a:rPr>
              <a:t>la sua vita di </a:t>
            </a:r>
            <a:r>
              <a:rPr sz="1200" spc="-5" dirty="0">
                <a:latin typeface="Times New Roman"/>
                <a:cs typeface="Times New Roman"/>
              </a:rPr>
              <a:t>ministero amorevole,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seppero trattenersi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piangere </a:t>
            </a:r>
            <a:r>
              <a:rPr sz="1200" dirty="0">
                <a:latin typeface="Times New Roman"/>
                <a:cs typeface="Times New Roman"/>
              </a:rPr>
              <a:t>quando lo </a:t>
            </a:r>
            <a:r>
              <a:rPr sz="1200" spc="-5" dirty="0">
                <a:latin typeface="Times New Roman"/>
                <a:cs typeface="Times New Roman"/>
              </a:rPr>
              <a:t>videro condotto verso </a:t>
            </a:r>
            <a:r>
              <a:rPr sz="1200" dirty="0">
                <a:latin typeface="Times New Roman"/>
                <a:cs typeface="Times New Roman"/>
              </a:rPr>
              <a:t>una morte </a:t>
            </a:r>
            <a:r>
              <a:rPr sz="1200" spc="-5" dirty="0">
                <a:latin typeface="Times New Roman"/>
                <a:cs typeface="Times New Roman"/>
              </a:rPr>
              <a:t>tanto ignobile. 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molte di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piangevano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lamentavano.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alcune di </a:t>
            </a:r>
            <a:r>
              <a:rPr sz="1200" spc="-5" dirty="0">
                <a:latin typeface="Times New Roman"/>
                <a:cs typeface="Times New Roman"/>
              </a:rPr>
              <a:t>loro osarono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seguirlo camminando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fianco,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</a:t>
            </a:r>
            <a:r>
              <a:rPr sz="1200" spc="5" dirty="0">
                <a:latin typeface="Times New Roman"/>
                <a:cs typeface="Times New Roman"/>
              </a:rPr>
              <a:t>volse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loro e </a:t>
            </a:r>
            <a:r>
              <a:rPr sz="1200" spc="-5" dirty="0">
                <a:latin typeface="Times New Roman"/>
                <a:cs typeface="Times New Roman"/>
              </a:rPr>
              <a:t>disse: “Figlie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piangete per </a:t>
            </a:r>
            <a:r>
              <a:rPr sz="1200" dirty="0">
                <a:latin typeface="Times New Roman"/>
                <a:cs typeface="Times New Roman"/>
              </a:rPr>
              <a:t>me, ma piangete piuttosto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vostri figli.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è quasi </a:t>
            </a:r>
            <a:r>
              <a:rPr sz="1200" spc="-5" dirty="0">
                <a:latin typeface="Times New Roman"/>
                <a:cs typeface="Times New Roman"/>
              </a:rPr>
              <a:t>terminata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andrò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— ma i tempi di </a:t>
            </a:r>
            <a:r>
              <a:rPr sz="1200" spc="-5" dirty="0">
                <a:latin typeface="Times New Roman"/>
                <a:cs typeface="Times New Roman"/>
              </a:rPr>
              <a:t>terribili afflizioni per Gerusalemme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per  cominciare. Ecco, stanno per giungere giorni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direte: benedette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sterili 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seno non ha mai </a:t>
            </a:r>
            <a:r>
              <a:rPr sz="1200" spc="-5" dirty="0">
                <a:latin typeface="Times New Roman"/>
                <a:cs typeface="Times New Roman"/>
              </a:rPr>
              <a:t>allattato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piccoli.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quei giorni voi </a:t>
            </a:r>
            <a:r>
              <a:rPr sz="1200" spc="-5" dirty="0">
                <a:latin typeface="Times New Roman"/>
                <a:cs typeface="Times New Roman"/>
              </a:rPr>
              <a:t>pregherete </a:t>
            </a:r>
            <a:r>
              <a:rPr sz="1200" dirty="0">
                <a:latin typeface="Times New Roman"/>
                <a:cs typeface="Times New Roman"/>
              </a:rPr>
              <a:t>le rocce </a:t>
            </a:r>
            <a:r>
              <a:rPr sz="1200" spc="-5" dirty="0">
                <a:latin typeface="Times New Roman"/>
                <a:cs typeface="Times New Roman"/>
              </a:rPr>
              <a:t>delle colline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cadere su </a:t>
            </a:r>
            <a:r>
              <a:rPr sz="1200" dirty="0">
                <a:latin typeface="Times New Roman"/>
                <a:cs typeface="Times New Roman"/>
              </a:rPr>
              <a:t>di voi per </a:t>
            </a:r>
            <a:r>
              <a:rPr sz="1200" spc="-5" dirty="0">
                <a:latin typeface="Times New Roman"/>
                <a:cs typeface="Times New Roman"/>
              </a:rPr>
              <a:t>essere liberate dal terrore </a:t>
            </a:r>
            <a:r>
              <a:rPr sz="1200" dirty="0">
                <a:latin typeface="Times New Roman"/>
                <a:cs typeface="Times New Roman"/>
              </a:rPr>
              <a:t>delle vostre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18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(2005.5) 187:1.7 </a:t>
            </a:r>
            <a:r>
              <a:rPr sz="1200" spc="-5" dirty="0">
                <a:latin typeface="Times New Roman"/>
                <a:cs typeface="Times New Roman"/>
              </a:rPr>
              <a:t>Queste donne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furono veramente coraggiose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manifestare simpatia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Gesù, perché </a:t>
            </a:r>
            <a:r>
              <a:rPr sz="1200" dirty="0">
                <a:latin typeface="Times New Roman"/>
                <a:cs typeface="Times New Roman"/>
              </a:rPr>
              <a:t>era severamente  </a:t>
            </a:r>
            <a:r>
              <a:rPr sz="1200" spc="-5" dirty="0">
                <a:latin typeface="Times New Roman"/>
                <a:cs typeface="Times New Roman"/>
              </a:rPr>
              <a:t>proibito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legge mostrare </a:t>
            </a:r>
            <a:r>
              <a:rPr sz="1200" dirty="0">
                <a:latin typeface="Times New Roman"/>
                <a:cs typeface="Times New Roman"/>
              </a:rPr>
              <a:t>sentimenti amichevoli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per </a:t>
            </a:r>
            <a:r>
              <a:rPr sz="1200" spc="-5" dirty="0">
                <a:latin typeface="Times New Roman"/>
                <a:cs typeface="Times New Roman"/>
              </a:rPr>
              <a:t>essere condotto alla crocifissione. Era </a:t>
            </a:r>
            <a:r>
              <a:rPr sz="1200" dirty="0">
                <a:latin typeface="Times New Roman"/>
                <a:cs typeface="Times New Roman"/>
              </a:rPr>
              <a:t>solo permesso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schernire, beffeggiare </a:t>
            </a:r>
            <a:r>
              <a:rPr sz="1200" dirty="0">
                <a:latin typeface="Times New Roman"/>
                <a:cs typeface="Times New Roman"/>
              </a:rPr>
              <a:t>e canzonare il condannato, ma non </a:t>
            </a:r>
            <a:r>
              <a:rPr sz="1200" spc="-5" dirty="0">
                <a:latin typeface="Times New Roman"/>
                <a:cs typeface="Times New Roman"/>
              </a:rPr>
              <a:t>era permesso esprimere alcuna </a:t>
            </a:r>
            <a:r>
              <a:rPr sz="1200" dirty="0">
                <a:latin typeface="Times New Roman"/>
                <a:cs typeface="Times New Roman"/>
              </a:rPr>
              <a:t>simpatia. </a:t>
            </a:r>
            <a:r>
              <a:rPr sz="1200" spc="-5" dirty="0">
                <a:latin typeface="Times New Roman"/>
                <a:cs typeface="Times New Roman"/>
              </a:rPr>
              <a:t>Anche se Gesù </a:t>
            </a:r>
            <a:r>
              <a:rPr sz="1200" spc="5" dirty="0">
                <a:latin typeface="Times New Roman"/>
                <a:cs typeface="Times New Roman"/>
              </a:rPr>
              <a:t>apprezzò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49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simpatia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quest’ora </a:t>
            </a:r>
            <a:r>
              <a:rPr sz="1200" dirty="0">
                <a:latin typeface="Times New Roman"/>
                <a:cs typeface="Times New Roman"/>
              </a:rPr>
              <a:t>oscura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amici erano </a:t>
            </a:r>
            <a:r>
              <a:rPr sz="1200" dirty="0">
                <a:latin typeface="Times New Roman"/>
                <a:cs typeface="Times New Roman"/>
              </a:rPr>
              <a:t>nascosti, non volle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queste donne di buon cuore  </a:t>
            </a:r>
            <a:r>
              <a:rPr sz="1200" spc="-5" dirty="0">
                <a:latin typeface="Times New Roman"/>
                <a:cs typeface="Times New Roman"/>
              </a:rPr>
              <a:t>incorressero nel </a:t>
            </a:r>
            <a:r>
              <a:rPr sz="1200" dirty="0">
                <a:latin typeface="Times New Roman"/>
                <a:cs typeface="Times New Roman"/>
              </a:rPr>
              <a:t>rigore delle </a:t>
            </a:r>
            <a:r>
              <a:rPr sz="1200" spc="-5" dirty="0">
                <a:latin typeface="Times New Roman"/>
                <a:cs typeface="Times New Roman"/>
              </a:rPr>
              <a:t>autorità per aver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mostrare compassione </a:t>
            </a:r>
            <a:r>
              <a:rPr sz="1200" dirty="0">
                <a:latin typeface="Times New Roman"/>
                <a:cs typeface="Times New Roman"/>
              </a:rPr>
              <a:t>nei suoi </a:t>
            </a:r>
            <a:r>
              <a:rPr sz="1200" spc="-5" dirty="0">
                <a:latin typeface="Times New Roman"/>
                <a:cs typeface="Times New Roman"/>
              </a:rPr>
              <a:t>confronti. Anche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pensava </a:t>
            </a:r>
            <a:r>
              <a:rPr sz="1200" spc="-5" dirty="0">
                <a:latin typeface="Times New Roman"/>
                <a:cs typeface="Times New Roman"/>
              </a:rPr>
              <a:t>affatto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ai terribili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tregenda che aspettavano 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nazione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(2006.1) 187:1.8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avanzava faticosamente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crocifissione, si sentì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affaticato; era quasi </a:t>
            </a:r>
            <a:r>
              <a:rPr sz="1200" dirty="0">
                <a:latin typeface="Times New Roman"/>
                <a:cs typeface="Times New Roman"/>
              </a:rPr>
              <a:t>esausto.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aveva ricevuto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bevanda dall’Ultima Cena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Elia </a:t>
            </a:r>
            <a:r>
              <a:rPr sz="1200" spc="-5" dirty="0">
                <a:latin typeface="Times New Roman"/>
                <a:cs typeface="Times New Roman"/>
              </a:rPr>
              <a:t>Marco;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istante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sonno.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Inoltre c’era 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interrogatorio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all’ora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condanna, senza menzionare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flagellazioni </a:t>
            </a:r>
            <a:r>
              <a:rPr sz="1200" spc="-5" dirty="0">
                <a:latin typeface="Times New Roman"/>
                <a:cs typeface="Times New Roman"/>
              </a:rPr>
              <a:t>abusive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conseguenti sofferenze fisiche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perdite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sangue. </a:t>
            </a:r>
            <a:r>
              <a:rPr sz="1200" dirty="0">
                <a:latin typeface="Times New Roman"/>
                <a:cs typeface="Times New Roman"/>
              </a:rPr>
              <a:t>Sovrapposti a tutto </a:t>
            </a:r>
            <a:r>
              <a:rPr sz="1200" spc="-5" dirty="0">
                <a:latin typeface="Times New Roman"/>
                <a:cs typeface="Times New Roman"/>
              </a:rPr>
              <a:t>ciò c’erano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estrema angoscia mentale,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acuta  </a:t>
            </a:r>
            <a:r>
              <a:rPr sz="1200" dirty="0">
                <a:latin typeface="Times New Roman"/>
                <a:cs typeface="Times New Roman"/>
              </a:rPr>
              <a:t>tensione 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terribile sentimento </a:t>
            </a:r>
            <a:r>
              <a:rPr sz="1200" dirty="0">
                <a:latin typeface="Times New Roman"/>
                <a:cs typeface="Times New Roman"/>
              </a:rPr>
              <a:t>di solitudine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(2006.2) 187:1.9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oltrepassato </a:t>
            </a:r>
            <a:r>
              <a:rPr sz="1200" dirty="0">
                <a:latin typeface="Times New Roman"/>
                <a:cs typeface="Times New Roman"/>
              </a:rPr>
              <a:t>la porta </a:t>
            </a:r>
            <a:r>
              <a:rPr sz="1200" spc="-5" dirty="0">
                <a:latin typeface="Times New Roman"/>
                <a:cs typeface="Times New Roman"/>
              </a:rPr>
              <a:t>che conduceva 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città, mentre Gesù </a:t>
            </a:r>
            <a:r>
              <a:rPr sz="1200" dirty="0">
                <a:latin typeface="Times New Roman"/>
                <a:cs typeface="Times New Roman"/>
              </a:rPr>
              <a:t>barcollava </a:t>
            </a:r>
            <a:r>
              <a:rPr sz="1200" spc="-5" dirty="0">
                <a:latin typeface="Times New Roman"/>
                <a:cs typeface="Times New Roman"/>
              </a:rPr>
              <a:t>portando </a:t>
            </a:r>
            <a:r>
              <a:rPr sz="1200" dirty="0">
                <a:latin typeface="Times New Roman"/>
                <a:cs typeface="Times New Roman"/>
              </a:rPr>
              <a:t>la trave  </a:t>
            </a:r>
            <a:r>
              <a:rPr sz="1200" spc="-5" dirty="0">
                <a:latin typeface="Times New Roman"/>
                <a:cs typeface="Times New Roman"/>
              </a:rPr>
              <a:t>trasversale,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forze fisiche </a:t>
            </a:r>
            <a:r>
              <a:rPr sz="1200" spc="-5" dirty="0">
                <a:latin typeface="Times New Roman"/>
                <a:cs typeface="Times New Roman"/>
              </a:rPr>
              <a:t>vennero </a:t>
            </a:r>
            <a:r>
              <a:rPr sz="1200" dirty="0">
                <a:latin typeface="Times New Roman"/>
                <a:cs typeface="Times New Roman"/>
              </a:rPr>
              <a:t>momentaneamente meno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cadde sotto il peso </a:t>
            </a:r>
            <a:r>
              <a:rPr sz="1200" spc="-5" dirty="0">
                <a:latin typeface="Times New Roman"/>
                <a:cs typeface="Times New Roman"/>
              </a:rPr>
              <a:t>del suo pesante fardello.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soldati  </a:t>
            </a:r>
            <a:r>
              <a:rPr sz="1200" spc="-5" dirty="0">
                <a:latin typeface="Times New Roman"/>
                <a:cs typeface="Times New Roman"/>
              </a:rPr>
              <a:t>inveirono contro </a:t>
            </a:r>
            <a:r>
              <a:rPr sz="1200" dirty="0">
                <a:latin typeface="Times New Roman"/>
                <a:cs typeface="Times New Roman"/>
              </a:rPr>
              <a:t>di lui e </a:t>
            </a:r>
            <a:r>
              <a:rPr sz="1200" spc="-5" dirty="0">
                <a:latin typeface="Times New Roman"/>
                <a:cs typeface="Times New Roman"/>
              </a:rPr>
              <a:t>gli diedero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calci,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riusciva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alzarsi.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ciò, sapendo </a:t>
            </a:r>
            <a:r>
              <a:rPr sz="1200" dirty="0">
                <a:latin typeface="Times New Roman"/>
                <a:cs typeface="Times New Roman"/>
              </a:rPr>
              <a:t>quello che </a:t>
            </a:r>
            <a:r>
              <a:rPr sz="1200" spc="-5" dirty="0">
                <a:latin typeface="Times New Roman"/>
                <a:cs typeface="Times New Roman"/>
              </a:rPr>
              <a:t>Gesù  aveva già </a:t>
            </a:r>
            <a:r>
              <a:rPr sz="1200" dirty="0">
                <a:latin typeface="Times New Roman"/>
                <a:cs typeface="Times New Roman"/>
              </a:rPr>
              <a:t>subito, comandò </a:t>
            </a:r>
            <a:r>
              <a:rPr sz="1200" spc="-5" dirty="0">
                <a:latin typeface="Times New Roman"/>
                <a:cs typeface="Times New Roman"/>
              </a:rPr>
              <a:t>ai soldati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desistere. Poi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passante,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Simone di </a:t>
            </a:r>
            <a:r>
              <a:rPr sz="1200" spc="-5" dirty="0">
                <a:latin typeface="Times New Roman"/>
                <a:cs typeface="Times New Roman"/>
              </a:rPr>
              <a:t>Cirene,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togliere </a:t>
            </a:r>
            <a:r>
              <a:rPr sz="1200" dirty="0">
                <a:latin typeface="Times New Roman"/>
                <a:cs typeface="Times New Roman"/>
              </a:rPr>
              <a:t>la trave  </a:t>
            </a:r>
            <a:r>
              <a:rPr sz="1200" spc="-5" dirty="0">
                <a:latin typeface="Times New Roman"/>
                <a:cs typeface="Times New Roman"/>
              </a:rPr>
              <a:t>trasversale dalle </a:t>
            </a:r>
            <a:r>
              <a:rPr sz="1200" dirty="0">
                <a:latin typeface="Times New Roman"/>
                <a:cs typeface="Times New Roman"/>
              </a:rPr>
              <a:t>spalle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costrinse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portarla per </a:t>
            </a:r>
            <a:r>
              <a:rPr sz="1200" dirty="0">
                <a:latin typeface="Times New Roman"/>
                <a:cs typeface="Times New Roman"/>
              </a:rPr>
              <a:t>il resto della strada sino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Golgota.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57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(2006.3) 187:1.10 </a:t>
            </a:r>
            <a:r>
              <a:rPr sz="1200" spc="-5" dirty="0">
                <a:latin typeface="Times New Roman"/>
                <a:cs typeface="Times New Roman"/>
              </a:rPr>
              <a:t>Questo Simone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percorso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Cirene, nell’Africa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alla Pasqua. Egli si era  fermato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altri Cirenei appena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mura della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recando in città </a:t>
            </a:r>
            <a:r>
              <a:rPr sz="1200" spc="-5" dirty="0">
                <a:latin typeface="Times New Roman"/>
                <a:cs typeface="Times New Roman"/>
              </a:rPr>
              <a:t>ad assistere ai </a:t>
            </a:r>
            <a:r>
              <a:rPr sz="1200" dirty="0">
                <a:latin typeface="Times New Roman"/>
                <a:cs typeface="Times New Roman"/>
              </a:rPr>
              <a:t>servizi del </a:t>
            </a:r>
            <a:r>
              <a:rPr sz="1200" spc="-5" dirty="0">
                <a:latin typeface="Times New Roman"/>
                <a:cs typeface="Times New Roman"/>
              </a:rPr>
              <a:t>Tempio quando il  capitano romano gli </a:t>
            </a:r>
            <a:r>
              <a:rPr sz="1200" dirty="0">
                <a:latin typeface="Times New Roman"/>
                <a:cs typeface="Times New Roman"/>
              </a:rPr>
              <a:t>ordinò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trave </a:t>
            </a:r>
            <a:r>
              <a:rPr sz="1200" spc="-5" dirty="0">
                <a:latin typeface="Times New Roman"/>
                <a:cs typeface="Times New Roman"/>
              </a:rPr>
              <a:t>trasversale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si trattenne per </a:t>
            </a:r>
            <a:r>
              <a:rPr sz="1200" dirty="0">
                <a:latin typeface="Times New Roman"/>
                <a:cs typeface="Times New Roman"/>
              </a:rPr>
              <a:t>tutto il periodo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Maestro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croce, parlando con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nemici. Dopo 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e prima di </a:t>
            </a:r>
            <a:r>
              <a:rPr sz="1200" spc="-5" dirty="0">
                <a:latin typeface="Times New Roman"/>
                <a:cs typeface="Times New Roman"/>
              </a:rPr>
              <a:t>lasciare Gerusalemme, egli 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intrepido </a:t>
            </a:r>
            <a:r>
              <a:rPr sz="1200" dirty="0">
                <a:latin typeface="Times New Roman"/>
                <a:cs typeface="Times New Roman"/>
              </a:rPr>
              <a:t>credente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vangelo del regno, e </a:t>
            </a:r>
            <a:r>
              <a:rPr sz="1200" spc="-5" dirty="0">
                <a:latin typeface="Times New Roman"/>
                <a:cs typeface="Times New Roman"/>
              </a:rPr>
              <a:t>quando ritornò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fece entrare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nel regno celeste. </a:t>
            </a:r>
            <a:r>
              <a:rPr sz="1200" dirty="0">
                <a:latin typeface="Times New Roman"/>
                <a:cs typeface="Times New Roman"/>
              </a:rPr>
              <a:t>I suoi  due </a:t>
            </a:r>
            <a:r>
              <a:rPr sz="1200" spc="-5" dirty="0">
                <a:latin typeface="Times New Roman"/>
                <a:cs typeface="Times New Roman"/>
              </a:rPr>
              <a:t>figli, Alessandro </a:t>
            </a:r>
            <a:r>
              <a:rPr sz="1200" dirty="0">
                <a:latin typeface="Times New Roman"/>
                <a:cs typeface="Times New Roman"/>
              </a:rPr>
              <a:t>e Rufo, </a:t>
            </a:r>
            <a:r>
              <a:rPr sz="1200" spc="-5" dirty="0">
                <a:latin typeface="Times New Roman"/>
                <a:cs typeface="Times New Roman"/>
              </a:rPr>
              <a:t>divennero degli insegnanti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del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Africa. Ma </a:t>
            </a:r>
            <a:r>
              <a:rPr sz="1200" dirty="0">
                <a:latin typeface="Times New Roman"/>
                <a:cs typeface="Times New Roman"/>
              </a:rPr>
              <a:t>Simone non </a:t>
            </a:r>
            <a:r>
              <a:rPr sz="1200" spc="-5" dirty="0">
                <a:latin typeface="Times New Roman"/>
                <a:cs typeface="Times New Roman"/>
              </a:rPr>
              <a:t>seppe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che  Gesù,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aveva portato il </a:t>
            </a:r>
            <a:r>
              <a:rPr sz="1200" spc="-5" dirty="0">
                <a:latin typeface="Times New Roman"/>
                <a:cs typeface="Times New Roman"/>
              </a:rPr>
              <a:t>fardello, ed </a:t>
            </a:r>
            <a:r>
              <a:rPr sz="1200" dirty="0">
                <a:latin typeface="Times New Roman"/>
                <a:cs typeface="Times New Roman"/>
              </a:rPr>
              <a:t>il precettore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che un tempo aveva soccorso </a:t>
            </a:r>
            <a:r>
              <a:rPr sz="1200" spc="-5" dirty="0">
                <a:latin typeface="Times New Roman"/>
                <a:cs typeface="Times New Roman"/>
              </a:rPr>
              <a:t>suo figlio ferito, erano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3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(1383.2) 125:5.9 </a:t>
            </a:r>
            <a:r>
              <a:rPr sz="1200" spc="-5" dirty="0">
                <a:latin typeface="Times New Roman"/>
                <a:cs typeface="Times New Roman"/>
              </a:rPr>
              <a:t>Al termine della giornata Simone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ritornarono </a:t>
            </a:r>
            <a:r>
              <a:rPr sz="1200" dirty="0">
                <a:latin typeface="Times New Roman"/>
                <a:cs typeface="Times New Roman"/>
              </a:rPr>
              <a:t>a Betania.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del tragitto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ragazzo rimasero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silenzio. 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Gesù si fermò sulle pendici dell’Oliveto,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guardando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1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pianse;  reclinò solamente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in silenziosa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devozione.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165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(1383.3) 125:5.10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pasto della sera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egli rifiutò ancora </a:t>
            </a:r>
            <a:r>
              <a:rPr sz="1200" dirty="0">
                <a:latin typeface="Times New Roman"/>
                <a:cs typeface="Times New Roman"/>
              </a:rPr>
              <a:t>una volta di unirsi </a:t>
            </a:r>
            <a:r>
              <a:rPr sz="1200" spc="-5" dirty="0">
                <a:latin typeface="Times New Roman"/>
                <a:cs typeface="Times New Roman"/>
              </a:rPr>
              <a:t>all’allegra compagnia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invece in  </a:t>
            </a:r>
            <a:r>
              <a:rPr sz="1200" spc="-5" dirty="0">
                <a:latin typeface="Times New Roman"/>
                <a:cs typeface="Times New Roman"/>
              </a:rPr>
              <a:t>giardino,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attardò </a:t>
            </a:r>
            <a:r>
              <a:rPr sz="1200" dirty="0">
                <a:latin typeface="Times New Roman"/>
                <a:cs typeface="Times New Roman"/>
              </a:rPr>
              <a:t>fino a notte </a:t>
            </a:r>
            <a:r>
              <a:rPr sz="1200" spc="-5" dirty="0">
                <a:latin typeface="Times New Roman"/>
                <a:cs typeface="Times New Roman"/>
              </a:rPr>
              <a:t>inoltrata, </a:t>
            </a:r>
            <a:r>
              <a:rPr sz="1200" dirty="0">
                <a:latin typeface="Times New Roman"/>
                <a:cs typeface="Times New Roman"/>
              </a:rPr>
              <a:t>tentando vanamente di </a:t>
            </a:r>
            <a:r>
              <a:rPr sz="1200" spc="-5" dirty="0">
                <a:latin typeface="Times New Roman"/>
                <a:cs typeface="Times New Roman"/>
              </a:rPr>
              <a:t>elaborare </a:t>
            </a:r>
            <a:r>
              <a:rPr sz="1200" dirty="0">
                <a:latin typeface="Times New Roman"/>
                <a:cs typeface="Times New Roman"/>
              </a:rPr>
              <a:t>un piano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problema</a:t>
            </a:r>
            <a:endParaRPr sz="1200">
              <a:latin typeface="Times New Roman"/>
              <a:cs typeface="Times New Roman"/>
            </a:endParaRPr>
          </a:p>
          <a:p>
            <a:pPr marL="76200" marR="19367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dell’opera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scegliere </a:t>
            </a:r>
            <a:r>
              <a:rPr sz="1200" dirty="0">
                <a:latin typeface="Times New Roman"/>
                <a:cs typeface="Times New Roman"/>
              </a:rPr>
              <a:t>il modo migliore di rivelare </a:t>
            </a:r>
            <a:r>
              <a:rPr sz="1200" spc="-5" dirty="0">
                <a:latin typeface="Times New Roman"/>
                <a:cs typeface="Times New Roman"/>
              </a:rPr>
              <a:t>ai suoi compatrioti spiritualmente ciechi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bello  del Padre celeste, </a:t>
            </a:r>
            <a:r>
              <a:rPr sz="1200" dirty="0">
                <a:latin typeface="Times New Roman"/>
                <a:cs typeface="Times New Roman"/>
              </a:rPr>
              <a:t>e liberarli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dalla loro </a:t>
            </a:r>
            <a:r>
              <a:rPr sz="1200" spc="-5" dirty="0">
                <a:latin typeface="Times New Roman"/>
                <a:cs typeface="Times New Roman"/>
              </a:rPr>
              <a:t>terribile schiavitù alla legge, al </a:t>
            </a:r>
            <a:r>
              <a:rPr sz="1200" dirty="0">
                <a:latin typeface="Times New Roman"/>
                <a:cs typeface="Times New Roman"/>
              </a:rPr>
              <a:t>rituale, </a:t>
            </a:r>
            <a:r>
              <a:rPr sz="1200" spc="-5" dirty="0">
                <a:latin typeface="Times New Roman"/>
                <a:cs typeface="Times New Roman"/>
              </a:rPr>
              <a:t>al cerimoniale </a:t>
            </a:r>
            <a:r>
              <a:rPr sz="1200" dirty="0">
                <a:latin typeface="Times New Roman"/>
                <a:cs typeface="Times New Roman"/>
              </a:rPr>
              <a:t>e alla </a:t>
            </a:r>
            <a:r>
              <a:rPr sz="1200" spc="-5" dirty="0">
                <a:latin typeface="Times New Roman"/>
                <a:cs typeface="Times New Roman"/>
              </a:rPr>
              <a:t>tradizione antiquata. </a:t>
            </a:r>
            <a:r>
              <a:rPr sz="1200" dirty="0">
                <a:latin typeface="Times New Roman"/>
                <a:cs typeface="Times New Roman"/>
              </a:rPr>
              <a:t>Ma la  </a:t>
            </a:r>
            <a:r>
              <a:rPr sz="1200" spc="-5" dirty="0">
                <a:latin typeface="Times New Roman"/>
                <a:cs typeface="Times New Roman"/>
              </a:rPr>
              <a:t>chiara </a:t>
            </a:r>
            <a:r>
              <a:rPr sz="1200" dirty="0">
                <a:latin typeface="Times New Roman"/>
                <a:cs typeface="Times New Roman"/>
              </a:rPr>
              <a:t>luce non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alla ricerca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quarto giorno nel Tempio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(1383.4) 125:6.1 </a:t>
            </a:r>
            <a:r>
              <a:rPr sz="1200" spc="-5" dirty="0">
                <a:latin typeface="Times New Roman"/>
                <a:cs typeface="Times New Roman"/>
              </a:rPr>
              <a:t>Gesù si era stranamente dimenticato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genitori terreni; </a:t>
            </a:r>
            <a:r>
              <a:rPr sz="1200" dirty="0">
                <a:latin typeface="Times New Roman"/>
                <a:cs typeface="Times New Roman"/>
              </a:rPr>
              <a:t>anche a </a:t>
            </a:r>
            <a:r>
              <a:rPr sz="1200" spc="-5" dirty="0">
                <a:latin typeface="Times New Roman"/>
                <a:cs typeface="Times New Roman"/>
              </a:rPr>
              <a:t>colazione,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fece notare 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genitori dovevano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quel momento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sembrò rendersi </a:t>
            </a:r>
            <a:r>
              <a:rPr sz="1200" dirty="0">
                <a:latin typeface="Times New Roman"/>
                <a:cs typeface="Times New Roman"/>
              </a:rPr>
              <a:t>conto che </a:t>
            </a:r>
            <a:r>
              <a:rPr sz="1200" spc="-5" dirty="0">
                <a:latin typeface="Times New Roman"/>
                <a:cs typeface="Times New Roman"/>
              </a:rPr>
              <a:t>dovevano essere  alquanto preoccupati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che egli fosse </a:t>
            </a:r>
            <a:r>
              <a:rPr sz="1200" dirty="0">
                <a:latin typeface="Times New Roman"/>
                <a:cs typeface="Times New Roman"/>
              </a:rPr>
              <a:t>rimasto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indietro.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33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(1383.5) 125:6.2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egli si recò al Tempio,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fermò sulla sommità dell’Oliveto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meditare. Nel corso delle </a:t>
            </a:r>
            <a:r>
              <a:rPr sz="1200" dirty="0">
                <a:latin typeface="Times New Roman"/>
                <a:cs typeface="Times New Roman"/>
              </a:rPr>
              <a:t>discussioni del  mattino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dedicata alla </a:t>
            </a:r>
            <a:r>
              <a:rPr sz="1200" dirty="0">
                <a:latin typeface="Times New Roman"/>
                <a:cs typeface="Times New Roman"/>
              </a:rPr>
              <a:t>legge e </a:t>
            </a:r>
            <a:r>
              <a:rPr sz="1200" spc="-5" dirty="0">
                <a:latin typeface="Times New Roman"/>
                <a:cs typeface="Times New Roman"/>
              </a:rPr>
              <a:t>ai profeti,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insegnanti furono </a:t>
            </a:r>
            <a:r>
              <a:rPr sz="1200" dirty="0">
                <a:latin typeface="Times New Roman"/>
                <a:cs typeface="Times New Roman"/>
              </a:rPr>
              <a:t>stupiti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conoscesse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Scritture,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ebraico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greco. Ma essi </a:t>
            </a:r>
            <a:r>
              <a:rPr sz="1200" dirty="0">
                <a:latin typeface="Times New Roman"/>
                <a:cs typeface="Times New Roman"/>
              </a:rPr>
              <a:t>erano stupiti non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conoscenza </a:t>
            </a:r>
            <a:r>
              <a:rPr sz="1200" dirty="0">
                <a:latin typeface="Times New Roman"/>
                <a:cs typeface="Times New Roman"/>
              </a:rPr>
              <a:t>della verità,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giovane  età.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65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(2006.4) 187:1.11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poco passate </a:t>
            </a:r>
            <a:r>
              <a:rPr sz="1200" dirty="0">
                <a:latin typeface="Times New Roman"/>
                <a:cs typeface="Times New Roman"/>
              </a:rPr>
              <a:t>le nove quando la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arrivò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Golgota,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soldati romani si misero all’opera  per inchiodare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briganti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Figlio dell’Uomo sulle loro rispettive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crocifissione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(2006.5) 187:2.1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legarono </a:t>
            </a:r>
            <a:r>
              <a:rPr sz="1200" dirty="0">
                <a:latin typeface="Times New Roman"/>
                <a:cs typeface="Times New Roman"/>
              </a:rPr>
              <a:t>prima le </a:t>
            </a:r>
            <a:r>
              <a:rPr sz="1200" spc="-5" dirty="0">
                <a:latin typeface="Times New Roman"/>
                <a:cs typeface="Times New Roman"/>
              </a:rPr>
              <a:t>braccia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alla </a:t>
            </a:r>
            <a:r>
              <a:rPr sz="1200" dirty="0">
                <a:latin typeface="Times New Roman"/>
                <a:cs typeface="Times New Roman"/>
              </a:rPr>
              <a:t>trave </a:t>
            </a:r>
            <a:r>
              <a:rPr sz="1200" spc="-5" dirty="0">
                <a:latin typeface="Times New Roman"/>
                <a:cs typeface="Times New Roman"/>
              </a:rPr>
              <a:t>trasversale con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corde,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inchiodarono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 al  </a:t>
            </a:r>
            <a:r>
              <a:rPr sz="1200" spc="-5" dirty="0">
                <a:latin typeface="Times New Roman"/>
                <a:cs typeface="Times New Roman"/>
              </a:rPr>
              <a:t>legno. </a:t>
            </a:r>
            <a:r>
              <a:rPr sz="1200" dirty="0">
                <a:latin typeface="Times New Roman"/>
                <a:cs typeface="Times New Roman"/>
              </a:rPr>
              <a:t>Quando ebbero issato questa trave </a:t>
            </a:r>
            <a:r>
              <a:rPr sz="1200" spc="-5" dirty="0">
                <a:latin typeface="Times New Roman"/>
                <a:cs typeface="Times New Roman"/>
              </a:rPr>
              <a:t>trasversale sul montante, </a:t>
            </a:r>
            <a:r>
              <a:rPr sz="1200" dirty="0">
                <a:latin typeface="Times New Roman"/>
                <a:cs typeface="Times New Roman"/>
              </a:rPr>
              <a:t>e dopo averla </a:t>
            </a:r>
            <a:r>
              <a:rPr sz="1200" spc="-5" dirty="0">
                <a:latin typeface="Times New Roman"/>
                <a:cs typeface="Times New Roman"/>
              </a:rPr>
              <a:t>solidamente </a:t>
            </a:r>
            <a:r>
              <a:rPr sz="1200" dirty="0">
                <a:latin typeface="Times New Roman"/>
                <a:cs typeface="Times New Roman"/>
              </a:rPr>
              <a:t>inchiodata sulla </a:t>
            </a:r>
            <a:r>
              <a:rPr sz="1200" spc="-5" dirty="0">
                <a:latin typeface="Times New Roman"/>
                <a:cs typeface="Times New Roman"/>
              </a:rPr>
              <a:t>trave </a:t>
            </a:r>
            <a:r>
              <a:rPr sz="1200" dirty="0">
                <a:latin typeface="Times New Roman"/>
                <a:cs typeface="Times New Roman"/>
              </a:rPr>
              <a:t>verticale </a:t>
            </a:r>
            <a:r>
              <a:rPr sz="1200" spc="-5" dirty="0">
                <a:latin typeface="Times New Roman"/>
                <a:cs typeface="Times New Roman"/>
              </a:rPr>
              <a:t>della  croce, essi legarono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inchiodarono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legno </a:t>
            </a:r>
            <a:r>
              <a:rPr sz="1200" dirty="0">
                <a:latin typeface="Times New Roman"/>
                <a:cs typeface="Times New Roman"/>
              </a:rPr>
              <a:t>usando un solo </a:t>
            </a:r>
            <a:r>
              <a:rPr sz="1200" spc="-5" dirty="0">
                <a:latin typeface="Times New Roman"/>
                <a:cs typeface="Times New Roman"/>
              </a:rPr>
              <a:t>chiodo lungo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forare 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piedi.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trave verticale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grosso </a:t>
            </a:r>
            <a:r>
              <a:rPr sz="1200" dirty="0">
                <a:latin typeface="Times New Roman"/>
                <a:cs typeface="Times New Roman"/>
              </a:rPr>
              <a:t>piolo inserito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altezza </a:t>
            </a:r>
            <a:r>
              <a:rPr sz="1200" spc="-5" dirty="0">
                <a:latin typeface="Times New Roman"/>
                <a:cs typeface="Times New Roman"/>
              </a:rPr>
              <a:t>adeguata, che </a:t>
            </a:r>
            <a:r>
              <a:rPr sz="1200" dirty="0">
                <a:latin typeface="Times New Roman"/>
                <a:cs typeface="Times New Roman"/>
              </a:rPr>
              <a:t>serviva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sellino </a:t>
            </a:r>
            <a:r>
              <a:rPr sz="1200" dirty="0">
                <a:latin typeface="Times New Roman"/>
                <a:cs typeface="Times New Roman"/>
              </a:rPr>
              <a:t>per sostenere il </a:t>
            </a:r>
            <a:r>
              <a:rPr sz="1200" spc="-5" dirty="0">
                <a:latin typeface="Times New Roman"/>
                <a:cs typeface="Times New Roman"/>
              </a:rPr>
              <a:t>peso del corpo.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croce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alta; </a:t>
            </a:r>
            <a:r>
              <a:rPr sz="1200" dirty="0">
                <a:latin typeface="Times New Roman"/>
                <a:cs typeface="Times New Roman"/>
              </a:rPr>
              <a:t>i piedi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solo 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metro dal </a:t>
            </a:r>
            <a:r>
              <a:rPr sz="1200" dirty="0">
                <a:latin typeface="Times New Roman"/>
                <a:cs typeface="Times New Roman"/>
              </a:rPr>
              <a:t>suolo.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udire tutto ciò </a:t>
            </a:r>
            <a:r>
              <a:rPr sz="1200" spc="-5" dirty="0">
                <a:latin typeface="Times New Roman"/>
                <a:cs typeface="Times New Roman"/>
              </a:rPr>
              <a:t>che fu detto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deriderlo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distinguere bene l’espressione del </a:t>
            </a:r>
            <a:r>
              <a:rPr sz="1200" dirty="0">
                <a:latin typeface="Times New Roman"/>
                <a:cs typeface="Times New Roman"/>
              </a:rPr>
              <a:t>viso di tutti </a:t>
            </a:r>
            <a:r>
              <a:rPr sz="1200" spc="-5" dirty="0">
                <a:latin typeface="Times New Roman"/>
                <a:cs typeface="Times New Roman"/>
              </a:rPr>
              <a:t>coloro che si burlarono così irriguardosamente </a:t>
            </a:r>
            <a:r>
              <a:rPr sz="1200" dirty="0">
                <a:latin typeface="Times New Roman"/>
                <a:cs typeface="Times New Roman"/>
              </a:rPr>
              <a:t>di lui. Ed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coloro  </a:t>
            </a:r>
            <a:r>
              <a:rPr sz="1200" spc="-5" dirty="0">
                <a:latin typeface="Times New Roman"/>
                <a:cs typeface="Times New Roman"/>
              </a:rPr>
              <a:t>che erano presenti </a:t>
            </a:r>
            <a:r>
              <a:rPr sz="1200" dirty="0">
                <a:latin typeface="Times New Roman"/>
                <a:cs typeface="Times New Roman"/>
              </a:rPr>
              <a:t>poterono udire </a:t>
            </a:r>
            <a:r>
              <a:rPr sz="1200" spc="-5" dirty="0">
                <a:latin typeface="Times New Roman"/>
                <a:cs typeface="Times New Roman"/>
              </a:rPr>
              <a:t>facilmente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Gesù disse durante queste </a:t>
            </a:r>
            <a:r>
              <a:rPr sz="1200" dirty="0">
                <a:latin typeface="Times New Roman"/>
                <a:cs typeface="Times New Roman"/>
              </a:rPr>
              <a:t>ore di prolungata tortura e di </a:t>
            </a:r>
            <a:r>
              <a:rPr sz="1200" spc="-5" dirty="0">
                <a:latin typeface="Times New Roman"/>
                <a:cs typeface="Times New Roman"/>
              </a:rPr>
              <a:t>morte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lenta.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3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(2007.1) 187:2.2 </a:t>
            </a:r>
            <a:r>
              <a:rPr sz="1200" spc="-5" dirty="0">
                <a:latin typeface="Times New Roman"/>
                <a:cs typeface="Times New Roman"/>
              </a:rPr>
              <a:t>Era costume togliere </a:t>
            </a:r>
            <a:r>
              <a:rPr sz="1200" dirty="0">
                <a:latin typeface="Times New Roman"/>
                <a:cs typeface="Times New Roman"/>
              </a:rPr>
              <a:t>tutti i vestiti a coloro </a:t>
            </a:r>
            <a:r>
              <a:rPr sz="1200" spc="-5" dirty="0">
                <a:latin typeface="Times New Roman"/>
                <a:cs typeface="Times New Roman"/>
              </a:rPr>
              <a:t>che stavano </a:t>
            </a:r>
            <a:r>
              <a:rPr sz="1200" dirty="0">
                <a:latin typeface="Times New Roman"/>
                <a:cs typeface="Times New Roman"/>
              </a:rPr>
              <a:t>per essere </a:t>
            </a:r>
            <a:r>
              <a:rPr sz="1200" spc="-5" dirty="0">
                <a:latin typeface="Times New Roman"/>
                <a:cs typeface="Times New Roman"/>
              </a:rPr>
              <a:t>crocifissi,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si opponevano  grandemente all’esposizione </a:t>
            </a:r>
            <a:r>
              <a:rPr sz="1200" dirty="0">
                <a:latin typeface="Times New Roman"/>
                <a:cs typeface="Times New Roman"/>
              </a:rPr>
              <a:t>pubblica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figura umana </a:t>
            </a:r>
            <a:r>
              <a:rPr sz="1200" spc="-5" dirty="0">
                <a:latin typeface="Times New Roman"/>
                <a:cs typeface="Times New Roman"/>
              </a:rPr>
              <a:t>nuda, </a:t>
            </a:r>
            <a:r>
              <a:rPr sz="1200" dirty="0">
                <a:latin typeface="Times New Roman"/>
                <a:cs typeface="Times New Roman"/>
              </a:rPr>
              <a:t>i Romani </a:t>
            </a:r>
            <a:r>
              <a:rPr sz="1200" spc="-5" dirty="0">
                <a:latin typeface="Times New Roman"/>
                <a:cs typeface="Times New Roman"/>
              </a:rPr>
              <a:t>mettevano sempre un’apposita fascia ai fianchi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persone crocifisse </a:t>
            </a:r>
            <a:r>
              <a:rPr sz="1200" dirty="0">
                <a:latin typeface="Times New Roman"/>
                <a:cs typeface="Times New Roman"/>
              </a:rPr>
              <a:t>a Gerusalemme. </a:t>
            </a:r>
            <a:r>
              <a:rPr sz="1200" spc="-5" dirty="0">
                <a:latin typeface="Times New Roman"/>
                <a:cs typeface="Times New Roman"/>
              </a:rPr>
              <a:t>Di conseguenza,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furono tolte le </a:t>
            </a:r>
            <a:r>
              <a:rPr sz="1200" spc="-5" dirty="0">
                <a:latin typeface="Times New Roman"/>
                <a:cs typeface="Times New Roman"/>
              </a:rPr>
              <a:t>vesti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egli fu </a:t>
            </a:r>
            <a:r>
              <a:rPr sz="1200" dirty="0">
                <a:latin typeface="Times New Roman"/>
                <a:cs typeface="Times New Roman"/>
              </a:rPr>
              <a:t>cinto in tal modo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 messo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1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(2007.2) 187:2.3 </a:t>
            </a:r>
            <a:r>
              <a:rPr sz="1200" spc="-5" dirty="0">
                <a:latin typeface="Times New Roman"/>
                <a:cs typeface="Times New Roman"/>
              </a:rPr>
              <a:t>Si ricorreva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crocifissione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infliggere </a:t>
            </a:r>
            <a:r>
              <a:rPr sz="1200" dirty="0">
                <a:latin typeface="Times New Roman"/>
                <a:cs typeface="Times New Roman"/>
              </a:rPr>
              <a:t>una punizione crudele e </a:t>
            </a:r>
            <a:r>
              <a:rPr sz="1200" spc="-5" dirty="0">
                <a:latin typeface="Times New Roman"/>
                <a:cs typeface="Times New Roman"/>
              </a:rPr>
              <a:t>prolungata; </a:t>
            </a:r>
            <a:r>
              <a:rPr sz="1200" dirty="0">
                <a:latin typeface="Times New Roman"/>
                <a:cs typeface="Times New Roman"/>
              </a:rPr>
              <a:t>la vittima </a:t>
            </a:r>
            <a:r>
              <a:rPr sz="1200" spc="-5" dirty="0">
                <a:latin typeface="Times New Roman"/>
                <a:cs typeface="Times New Roman"/>
              </a:rPr>
              <a:t>talvolta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moriva </a:t>
            </a:r>
            <a:r>
              <a:rPr sz="1200" dirty="0">
                <a:latin typeface="Times New Roman"/>
                <a:cs typeface="Times New Roman"/>
              </a:rPr>
              <a:t>che dopo  </a:t>
            </a:r>
            <a:r>
              <a:rPr sz="1200" spc="-5" dirty="0">
                <a:latin typeface="Times New Roman"/>
                <a:cs typeface="Times New Roman"/>
              </a:rPr>
              <a:t>parecchi giorni. </a:t>
            </a:r>
            <a:r>
              <a:rPr sz="1200" dirty="0">
                <a:latin typeface="Times New Roman"/>
                <a:cs typeface="Times New Roman"/>
              </a:rPr>
              <a:t>A Gerusalemme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considerevole sentimento </a:t>
            </a:r>
            <a:r>
              <a:rPr sz="1200" dirty="0">
                <a:latin typeface="Times New Roman"/>
                <a:cs typeface="Times New Roman"/>
              </a:rPr>
              <a:t>di opposizione </a:t>
            </a:r>
            <a:r>
              <a:rPr sz="1200" spc="-5" dirty="0">
                <a:latin typeface="Times New Roman"/>
                <a:cs typeface="Times New Roman"/>
              </a:rPr>
              <a:t>alla crocifissione, ed esisteva un’associazione </a:t>
            </a:r>
            <a:r>
              <a:rPr sz="1200" dirty="0">
                <a:latin typeface="Times New Roman"/>
                <a:cs typeface="Times New Roman"/>
              </a:rPr>
              <a:t>di  donne </a:t>
            </a:r>
            <a:r>
              <a:rPr sz="1200" spc="-5" dirty="0">
                <a:latin typeface="Times New Roman"/>
                <a:cs typeface="Times New Roman"/>
              </a:rPr>
              <a:t>ebree </a:t>
            </a:r>
            <a:r>
              <a:rPr sz="1200" dirty="0">
                <a:latin typeface="Times New Roman"/>
                <a:cs typeface="Times New Roman"/>
              </a:rPr>
              <a:t>che mandava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rappresentante alle crocifissioni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offrire alla </a:t>
            </a:r>
            <a:r>
              <a:rPr sz="1200" dirty="0">
                <a:latin typeface="Times New Roman"/>
                <a:cs typeface="Times New Roman"/>
              </a:rPr>
              <a:t>vittima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vino </a:t>
            </a:r>
            <a:r>
              <a:rPr sz="1200" spc="-5" dirty="0">
                <a:latin typeface="Times New Roman"/>
                <a:cs typeface="Times New Roman"/>
              </a:rPr>
              <a:t>drogato </a:t>
            </a:r>
            <a:r>
              <a:rPr sz="1200" dirty="0">
                <a:latin typeface="Times New Roman"/>
                <a:cs typeface="Times New Roman"/>
              </a:rPr>
              <a:t>per diminuire le </a:t>
            </a:r>
            <a:r>
              <a:rPr sz="1200" spc="-5" dirty="0">
                <a:latin typeface="Times New Roman"/>
                <a:cs typeface="Times New Roman"/>
              </a:rPr>
              <a:t>sue  sofferenze. Ma quando Gesù assaggiò </a:t>
            </a:r>
            <a:r>
              <a:rPr sz="1200" dirty="0">
                <a:latin typeface="Times New Roman"/>
                <a:cs typeface="Times New Roman"/>
              </a:rPr>
              <a:t>questo vino </a:t>
            </a:r>
            <a:r>
              <a:rPr sz="1200" spc="-5" dirty="0">
                <a:latin typeface="Times New Roman"/>
                <a:cs typeface="Times New Roman"/>
              </a:rPr>
              <a:t>narcotizzato, benché egli fosse assetato, </a:t>
            </a:r>
            <a:r>
              <a:rPr sz="1200" dirty="0">
                <a:latin typeface="Times New Roman"/>
                <a:cs typeface="Times New Roman"/>
              </a:rPr>
              <a:t>rifiutò di </a:t>
            </a:r>
            <a:r>
              <a:rPr sz="1200" spc="-5" dirty="0">
                <a:latin typeface="Times New Roman"/>
                <a:cs typeface="Times New Roman"/>
              </a:rPr>
              <a:t>berlo.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scelse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34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65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la sua coscienza umana </a:t>
            </a:r>
            <a:r>
              <a:rPr sz="1200" spc="-5" dirty="0">
                <a:latin typeface="Times New Roman"/>
                <a:cs typeface="Times New Roman"/>
              </a:rPr>
              <a:t>fino all’estremo. Egli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morte, anche sotto questa forma crudele </a:t>
            </a:r>
            <a:r>
              <a:rPr sz="1200" dirty="0">
                <a:latin typeface="Times New Roman"/>
                <a:cs typeface="Times New Roman"/>
              </a:rPr>
              <a:t>e disumana, e  </a:t>
            </a:r>
            <a:r>
              <a:rPr sz="1200" spc="-5" dirty="0">
                <a:latin typeface="Times New Roman"/>
                <a:cs typeface="Times New Roman"/>
              </a:rPr>
              <a:t>vincerla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sottomissione volontaria alla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(2007.3) 187:2.4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Gesù fosse messo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croce,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briganti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già stati </a:t>
            </a:r>
            <a:r>
              <a:rPr sz="1200" dirty="0">
                <a:latin typeface="Times New Roman"/>
                <a:cs typeface="Times New Roman"/>
              </a:rPr>
              <a:t>posti sulle </a:t>
            </a:r>
            <a:r>
              <a:rPr sz="1200" spc="-5" dirty="0">
                <a:latin typeface="Times New Roman"/>
                <a:cs typeface="Times New Roman"/>
              </a:rPr>
              <a:t>loro croci, maledicendo  continuamente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carnefici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sputando su </a:t>
            </a:r>
            <a:r>
              <a:rPr sz="1200" dirty="0">
                <a:latin typeface="Times New Roman"/>
                <a:cs typeface="Times New Roman"/>
              </a:rPr>
              <a:t>di loro.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sole parole di Gesù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inchiodavano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trave trasversale </a:t>
            </a:r>
            <a:r>
              <a:rPr sz="1200" spc="5" dirty="0">
                <a:latin typeface="Times New Roman"/>
                <a:cs typeface="Times New Roman"/>
              </a:rPr>
              <a:t>furono:  </a:t>
            </a:r>
            <a:r>
              <a:rPr sz="1200" spc="-5" dirty="0">
                <a:latin typeface="Times New Roman"/>
                <a:cs typeface="Times New Roman"/>
              </a:rPr>
              <a:t>“Padre, </a:t>
            </a:r>
            <a:r>
              <a:rPr sz="1200" dirty="0">
                <a:latin typeface="Times New Roman"/>
                <a:cs typeface="Times New Roman"/>
              </a:rPr>
              <a:t>perdona loro, perché non </a:t>
            </a:r>
            <a:r>
              <a:rPr sz="1200" spc="-5" dirty="0">
                <a:latin typeface="Times New Roman"/>
                <a:cs typeface="Times New Roman"/>
              </a:rPr>
              <a:t>sanno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fanno.” Egli </a:t>
            </a:r>
            <a:r>
              <a:rPr sz="1200" dirty="0">
                <a:latin typeface="Times New Roman"/>
                <a:cs typeface="Times New Roman"/>
              </a:rPr>
              <a:t>non avrebbe potuto </a:t>
            </a:r>
            <a:r>
              <a:rPr sz="1200" spc="-5" dirty="0">
                <a:latin typeface="Times New Roman"/>
                <a:cs typeface="Times New Roman"/>
              </a:rPr>
              <a:t>intercedere </a:t>
            </a:r>
            <a:r>
              <a:rPr sz="1200" dirty="0">
                <a:latin typeface="Times New Roman"/>
                <a:cs typeface="Times New Roman"/>
              </a:rPr>
              <a:t>con tanta </a:t>
            </a:r>
            <a:r>
              <a:rPr sz="1200" spc="-5" dirty="0">
                <a:latin typeface="Times New Roman"/>
                <a:cs typeface="Times New Roman"/>
              </a:rPr>
              <a:t>misericordia ed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carnefici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questi pensieri </a:t>
            </a:r>
            <a:r>
              <a:rPr sz="1200" dirty="0">
                <a:latin typeface="Times New Roman"/>
                <a:cs typeface="Times New Roman"/>
              </a:rPr>
              <a:t>di devozione </a:t>
            </a:r>
            <a:r>
              <a:rPr sz="1200" spc="-5" dirty="0">
                <a:latin typeface="Times New Roman"/>
                <a:cs typeface="Times New Roman"/>
              </a:rPr>
              <a:t>affettuosa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stati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movente principale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di servizio  </a:t>
            </a:r>
            <a:r>
              <a:rPr sz="1200" spc="-5" dirty="0">
                <a:latin typeface="Times New Roman"/>
                <a:cs typeface="Times New Roman"/>
              </a:rPr>
              <a:t>altruista.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idee, </a:t>
            </a:r>
            <a:r>
              <a:rPr sz="1200" dirty="0">
                <a:latin typeface="Times New Roman"/>
                <a:cs typeface="Times New Roman"/>
              </a:rPr>
              <a:t>i moventi e i </a:t>
            </a:r>
            <a:r>
              <a:rPr sz="1200" spc="-5" dirty="0">
                <a:latin typeface="Times New Roman"/>
                <a:cs typeface="Times New Roman"/>
              </a:rPr>
              <a:t>desideri ardenti </a:t>
            </a:r>
            <a:r>
              <a:rPr sz="1200" dirty="0">
                <a:latin typeface="Times New Roman"/>
                <a:cs typeface="Times New Roman"/>
              </a:rPr>
              <a:t>di tutta una vita </a:t>
            </a:r>
            <a:r>
              <a:rPr sz="1200" spc="-5" dirty="0">
                <a:latin typeface="Times New Roman"/>
                <a:cs typeface="Times New Roman"/>
              </a:rPr>
              <a:t>si rivelano apertamente </a:t>
            </a:r>
            <a:r>
              <a:rPr sz="1200" dirty="0">
                <a:latin typeface="Times New Roman"/>
                <a:cs typeface="Times New Roman"/>
              </a:rPr>
              <a:t>in 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(2007.4) 187:2.5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fu issato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</a:t>
            </a:r>
            <a:r>
              <a:rPr sz="1200" dirty="0">
                <a:latin typeface="Times New Roman"/>
                <a:cs typeface="Times New Roman"/>
              </a:rPr>
              <a:t>inchiodò il titolo sopra la </a:t>
            </a:r>
            <a:r>
              <a:rPr sz="1200" spc="-5" dirty="0">
                <a:latin typeface="Times New Roman"/>
                <a:cs typeface="Times New Roman"/>
              </a:rPr>
              <a:t>sua testa,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si leggeva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5" dirty="0">
                <a:latin typeface="Times New Roman"/>
                <a:cs typeface="Times New Roman"/>
              </a:rPr>
              <a:t>lingue:  </a:t>
            </a:r>
            <a:r>
              <a:rPr sz="1200" spc="-5" dirty="0">
                <a:latin typeface="Times New Roman"/>
                <a:cs typeface="Times New Roman"/>
              </a:rPr>
              <a:t>“Gesù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— il Re </a:t>
            </a:r>
            <a:r>
              <a:rPr sz="1200" spc="-5" dirty="0">
                <a:latin typeface="Times New Roman"/>
                <a:cs typeface="Times New Roman"/>
              </a:rPr>
              <a:t>dei Giudei.”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Giudei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infuriati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presunto </a:t>
            </a:r>
            <a:r>
              <a:rPr sz="1200" dirty="0">
                <a:latin typeface="Times New Roman"/>
                <a:cs typeface="Times New Roman"/>
              </a:rPr>
              <a:t>insulto. </a:t>
            </a:r>
            <a:r>
              <a:rPr sz="1200" spc="-5" dirty="0">
                <a:latin typeface="Times New Roman"/>
                <a:cs typeface="Times New Roman"/>
              </a:rPr>
              <a:t>Ma Pilato era irritato </a:t>
            </a:r>
            <a:r>
              <a:rPr sz="1200" dirty="0">
                <a:latin typeface="Times New Roman"/>
                <a:cs typeface="Times New Roman"/>
              </a:rPr>
              <a:t>per le loro </a:t>
            </a:r>
            <a:r>
              <a:rPr sz="1200" spc="-5" dirty="0">
                <a:latin typeface="Times New Roman"/>
                <a:cs typeface="Times New Roman"/>
              </a:rPr>
              <a:t>maniere  irriverenti; egli </a:t>
            </a:r>
            <a:r>
              <a:rPr sz="1200" dirty="0">
                <a:latin typeface="Times New Roman"/>
                <a:cs typeface="Times New Roman"/>
              </a:rPr>
              <a:t>sentiva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intimidito e </a:t>
            </a:r>
            <a:r>
              <a:rPr sz="1200" spc="-5" dirty="0">
                <a:latin typeface="Times New Roman"/>
                <a:cs typeface="Times New Roman"/>
              </a:rPr>
              <a:t>umiliato,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adottò questo metodo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meschina </a:t>
            </a:r>
            <a:r>
              <a:rPr sz="1200" dirty="0">
                <a:latin typeface="Times New Roman"/>
                <a:cs typeface="Times New Roman"/>
              </a:rPr>
              <a:t>vendetta. </a:t>
            </a:r>
            <a:r>
              <a:rPr sz="1200" spc="-5" dirty="0">
                <a:latin typeface="Times New Roman"/>
                <a:cs typeface="Times New Roman"/>
              </a:rPr>
              <a:t>Egli 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scrivere: “Gesù, </a:t>
            </a:r>
            <a:r>
              <a:rPr sz="1200" dirty="0">
                <a:latin typeface="Times New Roman"/>
                <a:cs typeface="Times New Roman"/>
              </a:rPr>
              <a:t>un ribelle.” </a:t>
            </a:r>
            <a:r>
              <a:rPr sz="1200" spc="-5" dirty="0">
                <a:latin typeface="Times New Roman"/>
                <a:cs typeface="Times New Roman"/>
              </a:rPr>
              <a:t>Ma egli sapeva bene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questi 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detestavano </a:t>
            </a:r>
            <a:r>
              <a:rPr sz="1200" dirty="0">
                <a:latin typeface="Times New Roman"/>
                <a:cs typeface="Times New Roman"/>
              </a:rPr>
              <a:t>il nome </a:t>
            </a:r>
            <a:r>
              <a:rPr sz="1200" spc="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determinato ad </a:t>
            </a:r>
            <a:r>
              <a:rPr sz="1200" spc="-5" dirty="0">
                <a:latin typeface="Times New Roman"/>
                <a:cs typeface="Times New Roman"/>
              </a:rPr>
              <a:t>umiliarli </a:t>
            </a:r>
            <a:r>
              <a:rPr sz="1200" dirty="0">
                <a:latin typeface="Times New Roman"/>
                <a:cs typeface="Times New Roman"/>
              </a:rPr>
              <a:t>in questo modo.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sapeva anche </a:t>
            </a:r>
            <a:r>
              <a:rPr sz="1200" spc="-5" dirty="0">
                <a:latin typeface="Times New Roman"/>
                <a:cs typeface="Times New Roman"/>
              </a:rPr>
              <a:t>che essi sarebbero stati feriti </a:t>
            </a:r>
            <a:r>
              <a:rPr sz="1200" dirty="0">
                <a:latin typeface="Times New Roman"/>
                <a:cs typeface="Times New Roman"/>
              </a:rPr>
              <a:t>proprio nel vivo vedendo  </a:t>
            </a:r>
            <a:r>
              <a:rPr sz="1200" spc="-5" dirty="0">
                <a:latin typeface="Times New Roman"/>
                <a:cs typeface="Times New Roman"/>
              </a:rPr>
              <a:t>chiamare questo Galileo giustiziato “il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Giudei”.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63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(2007.5) 187:2.6 </a:t>
            </a:r>
            <a:r>
              <a:rPr sz="1200" spc="-5" dirty="0">
                <a:latin typeface="Times New Roman"/>
                <a:cs typeface="Times New Roman"/>
              </a:rPr>
              <a:t>Molti dirigenti ebrei,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seppero come </a:t>
            </a:r>
            <a:r>
              <a:rPr sz="1200" dirty="0">
                <a:latin typeface="Times New Roman"/>
                <a:cs typeface="Times New Roman"/>
              </a:rPr>
              <a:t>Pilato </a:t>
            </a:r>
            <a:r>
              <a:rPr sz="1200" spc="-5" dirty="0">
                <a:latin typeface="Times New Roman"/>
                <a:cs typeface="Times New Roman"/>
              </a:rPr>
              <a:t>aveva 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ponendo </a:t>
            </a:r>
            <a:r>
              <a:rPr sz="1200" spc="-5" dirty="0">
                <a:latin typeface="Times New Roman"/>
                <a:cs typeface="Times New Roman"/>
              </a:rPr>
              <a:t>questa iscrizione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si affrettarono ad andare sul </a:t>
            </a:r>
            <a:r>
              <a:rPr sz="1200" dirty="0">
                <a:latin typeface="Times New Roman"/>
                <a:cs typeface="Times New Roman"/>
              </a:rPr>
              <a:t>Golgota, ma non </a:t>
            </a:r>
            <a:r>
              <a:rPr sz="1200" spc="-5" dirty="0">
                <a:latin typeface="Times New Roman"/>
                <a:cs typeface="Times New Roman"/>
              </a:rPr>
              <a:t>osarono </a:t>
            </a:r>
            <a:r>
              <a:rPr sz="1200" dirty="0">
                <a:latin typeface="Times New Roman"/>
                <a:cs typeface="Times New Roman"/>
              </a:rPr>
              <a:t>tentare di </a:t>
            </a:r>
            <a:r>
              <a:rPr sz="1200" spc="-5" dirty="0">
                <a:latin typeface="Times New Roman"/>
                <a:cs typeface="Times New Roman"/>
              </a:rPr>
              <a:t>rimuoverla perché </a:t>
            </a:r>
            <a:r>
              <a:rPr sz="1200" dirty="0">
                <a:latin typeface="Times New Roman"/>
                <a:cs typeface="Times New Roman"/>
              </a:rPr>
              <a:t>i soldati </a:t>
            </a:r>
            <a:r>
              <a:rPr sz="1200" spc="-5" dirty="0">
                <a:latin typeface="Times New Roman"/>
                <a:cs typeface="Times New Roman"/>
              </a:rPr>
              <a:t>romani montavano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guardia.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potendo rimuovere </a:t>
            </a:r>
            <a:r>
              <a:rPr sz="1200" dirty="0">
                <a:latin typeface="Times New Roman"/>
                <a:cs typeface="Times New Roman"/>
              </a:rPr>
              <a:t>il titolo, </a:t>
            </a:r>
            <a:r>
              <a:rPr sz="1200" spc="-5" dirty="0">
                <a:latin typeface="Times New Roman"/>
                <a:cs typeface="Times New Roman"/>
              </a:rPr>
              <a:t>questi capi si mescolarono alla </a:t>
            </a:r>
            <a:r>
              <a:rPr sz="1200" dirty="0">
                <a:latin typeface="Times New Roman"/>
                <a:cs typeface="Times New Roman"/>
              </a:rPr>
              <a:t>folla 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tutto il possibile </a:t>
            </a:r>
            <a:r>
              <a:rPr sz="1200" spc="-5" dirty="0">
                <a:latin typeface="Times New Roman"/>
                <a:cs typeface="Times New Roman"/>
              </a:rPr>
              <a:t>per incitare alla </a:t>
            </a:r>
            <a:r>
              <a:rPr sz="1200" dirty="0">
                <a:latin typeface="Times New Roman"/>
                <a:cs typeface="Times New Roman"/>
              </a:rPr>
              <a:t>derisione e  </a:t>
            </a:r>
            <a:r>
              <a:rPr sz="1200" spc="-5" dirty="0">
                <a:latin typeface="Times New Roman"/>
                <a:cs typeface="Times New Roman"/>
              </a:rPr>
              <a:t>allo scherno,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timore </a:t>
            </a:r>
            <a:r>
              <a:rPr sz="1200" dirty="0">
                <a:latin typeface="Times New Roman"/>
                <a:cs typeface="Times New Roman"/>
              </a:rPr>
              <a:t>che qualcuno </a:t>
            </a:r>
            <a:r>
              <a:rPr sz="1200" spc="-5" dirty="0">
                <a:latin typeface="Times New Roman"/>
                <a:cs typeface="Times New Roman"/>
              </a:rPr>
              <a:t>prendesse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serio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l’iscrizione.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8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(2007.6) 187:2.7 </a:t>
            </a:r>
            <a:r>
              <a:rPr sz="1200" spc="-5" dirty="0">
                <a:latin typeface="Times New Roman"/>
                <a:cs typeface="Times New Roman"/>
              </a:rPr>
              <a:t>L’apostolo </a:t>
            </a:r>
            <a:r>
              <a:rPr sz="1200" dirty="0">
                <a:latin typeface="Times New Roman"/>
                <a:cs typeface="Times New Roman"/>
              </a:rPr>
              <a:t>Giovanni, </a:t>
            </a:r>
            <a:r>
              <a:rPr sz="1200" spc="-5" dirty="0">
                <a:latin typeface="Times New Roman"/>
                <a:cs typeface="Times New Roman"/>
              </a:rPr>
              <a:t>con Maria </a:t>
            </a:r>
            <a:r>
              <a:rPr sz="1200" dirty="0">
                <a:latin typeface="Times New Roman"/>
                <a:cs typeface="Times New Roman"/>
              </a:rPr>
              <a:t>madre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Rut e </a:t>
            </a:r>
            <a:r>
              <a:rPr sz="1200" spc="-5" dirty="0">
                <a:latin typeface="Times New Roman"/>
                <a:cs typeface="Times New Roman"/>
              </a:rPr>
              <a:t>Giuda, arrivò sulla scena subito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issato  nella sua </a:t>
            </a:r>
            <a:r>
              <a:rPr sz="1200" dirty="0">
                <a:latin typeface="Times New Roman"/>
                <a:cs typeface="Times New Roman"/>
              </a:rPr>
              <a:t>posizione sulla </a:t>
            </a:r>
            <a:r>
              <a:rPr sz="1200" spc="-5" dirty="0">
                <a:latin typeface="Times New Roman"/>
                <a:cs typeface="Times New Roman"/>
              </a:rPr>
              <a:t>croce,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stava </a:t>
            </a:r>
            <a:r>
              <a:rPr sz="1200" dirty="0">
                <a:latin typeface="Times New Roman"/>
                <a:cs typeface="Times New Roman"/>
              </a:rPr>
              <a:t>inchiodando il titolo sopra la </a:t>
            </a:r>
            <a:r>
              <a:rPr sz="1200" spc="-5" dirty="0">
                <a:latin typeface="Times New Roman"/>
                <a:cs typeface="Times New Roman"/>
              </a:rPr>
              <a:t>testa del Maestro. </a:t>
            </a:r>
            <a:r>
              <a:rPr sz="1200" dirty="0">
                <a:latin typeface="Times New Roman"/>
                <a:cs typeface="Times New Roman"/>
              </a:rPr>
              <a:t>Giovanni fu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22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solo degli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 ad assistere alla crocifissione, ed </a:t>
            </a:r>
            <a:r>
              <a:rPr sz="1200" dirty="0">
                <a:latin typeface="Times New Roman"/>
                <a:cs typeface="Times New Roman"/>
              </a:rPr>
              <a:t>anche lui non </a:t>
            </a:r>
            <a:r>
              <a:rPr sz="1200" spc="-5" dirty="0">
                <a:latin typeface="Times New Roman"/>
                <a:cs typeface="Times New Roman"/>
              </a:rPr>
              <a:t>fu presente </a:t>
            </a:r>
            <a:r>
              <a:rPr sz="1200" dirty="0">
                <a:latin typeface="Times New Roman"/>
                <a:cs typeface="Times New Roman"/>
              </a:rPr>
              <a:t>per tutto il tempo, </a:t>
            </a:r>
            <a:r>
              <a:rPr sz="1200" spc="-5" dirty="0">
                <a:latin typeface="Times New Roman"/>
                <a:cs typeface="Times New Roman"/>
              </a:rPr>
              <a:t>perché corse </a:t>
            </a:r>
            <a:r>
              <a:rPr sz="1200" dirty="0">
                <a:latin typeface="Times New Roman"/>
                <a:cs typeface="Times New Roman"/>
              </a:rPr>
              <a:t>a Gerusalemme  </a:t>
            </a:r>
            <a:r>
              <a:rPr sz="1200" spc="-5" dirty="0">
                <a:latin typeface="Times New Roman"/>
                <a:cs typeface="Times New Roman"/>
              </a:rPr>
              <a:t>per condurre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e le sue </a:t>
            </a:r>
            <a:r>
              <a:rPr sz="1200" spc="-5" dirty="0">
                <a:latin typeface="Times New Roman"/>
                <a:cs typeface="Times New Roman"/>
              </a:rPr>
              <a:t>amiche </a:t>
            </a:r>
            <a:r>
              <a:rPr sz="1200" dirty="0">
                <a:latin typeface="Times New Roman"/>
                <a:cs typeface="Times New Roman"/>
              </a:rPr>
              <a:t>subito 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condotto 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la madre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(2007.7) 187:2.8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sua madre con </a:t>
            </a:r>
            <a:r>
              <a:rPr sz="1200" dirty="0">
                <a:latin typeface="Times New Roman"/>
                <a:cs typeface="Times New Roman"/>
              </a:rPr>
              <a:t>Giovanni,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e sua </a:t>
            </a:r>
            <a:r>
              <a:rPr sz="1200" spc="-5" dirty="0">
                <a:latin typeface="Times New Roman"/>
                <a:cs typeface="Times New Roman"/>
              </a:rPr>
              <a:t>sorella, sorrise </a:t>
            </a:r>
            <a:r>
              <a:rPr sz="1200" dirty="0">
                <a:latin typeface="Times New Roman"/>
                <a:cs typeface="Times New Roman"/>
              </a:rPr>
              <a:t>ma non disse </a:t>
            </a:r>
            <a:r>
              <a:rPr sz="1200" spc="-5" dirty="0">
                <a:latin typeface="Times New Roman"/>
                <a:cs typeface="Times New Roman"/>
              </a:rPr>
              <a:t>nulla. Nel frattempo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quattro soldati assegnati alla crocifissione del Maestro avevano </a:t>
            </a:r>
            <a:r>
              <a:rPr sz="1200" dirty="0">
                <a:latin typeface="Times New Roman"/>
                <a:cs typeface="Times New Roman"/>
              </a:rPr>
              <a:t>diviso, secondo il </a:t>
            </a:r>
            <a:r>
              <a:rPr sz="1200" spc="-5" dirty="0">
                <a:latin typeface="Times New Roman"/>
                <a:cs typeface="Times New Roman"/>
              </a:rPr>
              <a:t>costume,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vesti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loro: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sandali, </a:t>
            </a:r>
            <a:r>
              <a:rPr sz="1200" dirty="0">
                <a:latin typeface="Times New Roman"/>
                <a:cs typeface="Times New Roman"/>
              </a:rPr>
              <a:t>uno il </a:t>
            </a:r>
            <a:r>
              <a:rPr sz="1200" spc="-5" dirty="0">
                <a:latin typeface="Times New Roman"/>
                <a:cs typeface="Times New Roman"/>
              </a:rPr>
              <a:t>turbante, </a:t>
            </a:r>
            <a:r>
              <a:rPr sz="1200" dirty="0">
                <a:latin typeface="Times New Roman"/>
                <a:cs typeface="Times New Roman"/>
              </a:rPr>
              <a:t>uno la </a:t>
            </a:r>
            <a:r>
              <a:rPr sz="1200" spc="-5" dirty="0">
                <a:latin typeface="Times New Roman"/>
                <a:cs typeface="Times New Roman"/>
              </a:rPr>
              <a:t>cintura </a:t>
            </a:r>
            <a:r>
              <a:rPr sz="1200" dirty="0">
                <a:latin typeface="Times New Roman"/>
                <a:cs typeface="Times New Roman"/>
              </a:rPr>
              <a:t>e il quarto il </a:t>
            </a:r>
            <a:r>
              <a:rPr sz="1200" spc="-5" dirty="0">
                <a:latin typeface="Times New Roman"/>
                <a:cs typeface="Times New Roman"/>
              </a:rPr>
              <a:t>mantello. </a:t>
            </a:r>
            <a:r>
              <a:rPr sz="1200" dirty="0">
                <a:latin typeface="Times New Roman"/>
                <a:cs typeface="Times New Roman"/>
              </a:rPr>
              <a:t>Restava la </a:t>
            </a:r>
            <a:r>
              <a:rPr sz="1200" spc="-5" dirty="0">
                <a:latin typeface="Times New Roman"/>
                <a:cs typeface="Times New Roman"/>
              </a:rPr>
              <a:t>tunica,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veste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cintura che scendeva </a:t>
            </a:r>
            <a:r>
              <a:rPr sz="1200" dirty="0">
                <a:latin typeface="Times New Roman"/>
                <a:cs typeface="Times New Roman"/>
              </a:rPr>
              <a:t>quasi fino alle  </a:t>
            </a:r>
            <a:r>
              <a:rPr sz="1200" spc="-5" dirty="0">
                <a:latin typeface="Times New Roman"/>
                <a:cs typeface="Times New Roman"/>
              </a:rPr>
              <a:t>ginocchia,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tagliata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pezzi, 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soldati </a:t>
            </a:r>
            <a:r>
              <a:rPr sz="1200" spc="-5" dirty="0">
                <a:latin typeface="Times New Roman"/>
                <a:cs typeface="Times New Roman"/>
              </a:rPr>
              <a:t>videro quanto </a:t>
            </a:r>
            <a:r>
              <a:rPr sz="1200" dirty="0">
                <a:latin typeface="Times New Roman"/>
                <a:cs typeface="Times New Roman"/>
              </a:rPr>
              <a:t>fosse insolita </a:t>
            </a:r>
            <a:r>
              <a:rPr sz="1200" spc="-5" dirty="0">
                <a:latin typeface="Times New Roman"/>
                <a:cs typeface="Times New Roman"/>
              </a:rPr>
              <a:t>questa veste, decisero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trarla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sorte.  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osservava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essi si dividevano </a:t>
            </a:r>
            <a:r>
              <a:rPr sz="1200" dirty="0">
                <a:latin typeface="Times New Roman"/>
                <a:cs typeface="Times New Roman"/>
              </a:rPr>
              <a:t>i suoi vestiti e la </a:t>
            </a:r>
            <a:r>
              <a:rPr sz="1200" spc="-5" dirty="0">
                <a:latin typeface="Times New Roman"/>
                <a:cs typeface="Times New Roman"/>
              </a:rPr>
              <a:t>folla irriverente si burlava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7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(2008.1) 187:2.9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bene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romani si fossero impossessati delle </a:t>
            </a:r>
            <a:r>
              <a:rPr sz="1200" dirty="0">
                <a:latin typeface="Times New Roman"/>
                <a:cs typeface="Times New Roman"/>
              </a:rPr>
              <a:t>vesti </a:t>
            </a:r>
            <a:r>
              <a:rPr sz="1200" spc="-5" dirty="0">
                <a:latin typeface="Times New Roman"/>
                <a:cs typeface="Times New Roman"/>
              </a:rPr>
              <a:t>del Maestro. </a:t>
            </a:r>
            <a:r>
              <a:rPr sz="1200" dirty="0">
                <a:latin typeface="Times New Roman"/>
                <a:cs typeface="Times New Roman"/>
              </a:rPr>
              <a:t>Altrimenti,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avessero  preso possesso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vesti, sarebbero stati tentati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reliquie oggetto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superstiziosa.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Maestro  </a:t>
            </a:r>
            <a:r>
              <a:rPr sz="1200" spc="-5" dirty="0">
                <a:latin typeface="Times New Roman"/>
                <a:cs typeface="Times New Roman"/>
              </a:rPr>
              <a:t>desiderava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discepoli non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niente di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associare alla sua vita terrena. Egli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lasciare all’umanità  soltanto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ricordo di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umana dedicata all’alto ideale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consacrato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Coloro che videro la crocifissione</a:t>
            </a:r>
            <a:endParaRPr sz="1600">
              <a:latin typeface="Times New Roman"/>
              <a:cs typeface="Times New Roman"/>
            </a:endParaRPr>
          </a:p>
          <a:p>
            <a:pPr marL="88900" marR="110489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(2008.2) 187:3.1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nove e mezzo di questo </a:t>
            </a:r>
            <a:r>
              <a:rPr sz="1200" spc="-5" dirty="0">
                <a:latin typeface="Times New Roman"/>
                <a:cs typeface="Times New Roman"/>
              </a:rPr>
              <a:t>venerdì mattina Gesù </a:t>
            </a:r>
            <a:r>
              <a:rPr sz="1200" dirty="0">
                <a:latin typeface="Times New Roman"/>
                <a:cs typeface="Times New Roman"/>
              </a:rPr>
              <a:t>fu appeso alla </a:t>
            </a:r>
            <a:r>
              <a:rPr sz="1200" spc="-5" dirty="0">
                <a:latin typeface="Times New Roman"/>
                <a:cs typeface="Times New Roman"/>
              </a:rPr>
              <a:t>croce.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undici più di mille </a:t>
            </a:r>
            <a:r>
              <a:rPr sz="1200" spc="-5" dirty="0">
                <a:latin typeface="Times New Roman"/>
                <a:cs typeface="Times New Roman"/>
              </a:rPr>
              <a:t>persone si  erano </a:t>
            </a:r>
            <a:r>
              <a:rPr sz="1200" dirty="0">
                <a:latin typeface="Times New Roman"/>
                <a:cs typeface="Times New Roman"/>
              </a:rPr>
              <a:t>riunite per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spettacolo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crocifissione del Figlio dell’Uomo. Durante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ore </a:t>
            </a:r>
            <a:r>
              <a:rPr sz="1200" dirty="0">
                <a:latin typeface="Times New Roman"/>
                <a:cs typeface="Times New Roman"/>
              </a:rPr>
              <a:t>terribili le schiere  invisibili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stavano ad </a:t>
            </a:r>
            <a:r>
              <a:rPr sz="1200" dirty="0">
                <a:latin typeface="Times New Roman"/>
                <a:cs typeface="Times New Roman"/>
              </a:rPr>
              <a:t>osservare in silenzio questo </a:t>
            </a:r>
            <a:r>
              <a:rPr sz="1200" spc="-5" dirty="0">
                <a:latin typeface="Times New Roman"/>
                <a:cs typeface="Times New Roman"/>
              </a:rPr>
              <a:t>fenomeno straordinario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Creatore che </a:t>
            </a:r>
            <a:r>
              <a:rPr sz="1200" dirty="0">
                <a:latin typeface="Times New Roman"/>
                <a:cs typeface="Times New Roman"/>
              </a:rPr>
              <a:t>stava morendo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 </a:t>
            </a:r>
            <a:r>
              <a:rPr sz="1200" spc="-5" dirty="0">
                <a:latin typeface="Times New Roman"/>
                <a:cs typeface="Times New Roman"/>
              </a:rPr>
              <a:t>della creatura, addirittura della </a:t>
            </a:r>
            <a:r>
              <a:rPr sz="1200" dirty="0">
                <a:latin typeface="Times New Roman"/>
                <a:cs typeface="Times New Roman"/>
              </a:rPr>
              <a:t>morte più infamante di un </a:t>
            </a:r>
            <a:r>
              <a:rPr sz="1200" spc="-5" dirty="0">
                <a:latin typeface="Times New Roman"/>
                <a:cs typeface="Times New Roman"/>
              </a:rPr>
              <a:t>criminale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condannato.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87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(2008.3) 187:3.2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croce, </a:t>
            </a:r>
            <a:r>
              <a:rPr sz="1200" dirty="0">
                <a:latin typeface="Times New Roman"/>
                <a:cs typeface="Times New Roman"/>
              </a:rPr>
              <a:t>in un momento o in altro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crocifissione, </a:t>
            </a:r>
            <a:r>
              <a:rPr sz="1200" spc="-5" dirty="0">
                <a:latin typeface="Times New Roman"/>
                <a:cs typeface="Times New Roman"/>
              </a:rPr>
              <a:t>ci furono Maria, </a:t>
            </a:r>
            <a:r>
              <a:rPr sz="1200" dirty="0">
                <a:latin typeface="Times New Roman"/>
                <a:cs typeface="Times New Roman"/>
              </a:rPr>
              <a:t>Rut, </a:t>
            </a:r>
            <a:r>
              <a:rPr sz="1200" spc="-5" dirty="0">
                <a:latin typeface="Times New Roman"/>
                <a:cs typeface="Times New Roman"/>
              </a:rPr>
              <a:t>Giuda, Giovanni, </a:t>
            </a:r>
            <a:r>
              <a:rPr sz="1200" dirty="0">
                <a:latin typeface="Times New Roman"/>
                <a:cs typeface="Times New Roman"/>
              </a:rPr>
              <a:t>Salomè  </a:t>
            </a:r>
            <a:r>
              <a:rPr sz="1200" spc="-5" dirty="0">
                <a:latin typeface="Times New Roman"/>
                <a:cs typeface="Times New Roman"/>
              </a:rPr>
              <a:t>(madre </a:t>
            </a:r>
            <a:r>
              <a:rPr sz="1200" dirty="0">
                <a:latin typeface="Times New Roman"/>
                <a:cs typeface="Times New Roman"/>
              </a:rPr>
              <a:t>di Giovanni)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donne </a:t>
            </a:r>
            <a:r>
              <a:rPr sz="1200" spc="-5" dirty="0">
                <a:latin typeface="Times New Roman"/>
                <a:cs typeface="Times New Roman"/>
              </a:rPr>
              <a:t>sincere credenti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cui Maria,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Clopa e sorella </a:t>
            </a:r>
            <a:r>
              <a:rPr sz="1200" spc="-5" dirty="0">
                <a:latin typeface="Times New Roman"/>
                <a:cs typeface="Times New Roman"/>
              </a:rPr>
              <a:t>della madre </a:t>
            </a:r>
            <a:r>
              <a:rPr sz="1200" dirty="0">
                <a:latin typeface="Times New Roman"/>
                <a:cs typeface="Times New Roman"/>
              </a:rPr>
              <a:t>di Gesù,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Maria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03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111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Maddalena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Rebecca,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abitante </a:t>
            </a:r>
            <a:r>
              <a:rPr sz="1200" dirty="0">
                <a:latin typeface="Times New Roman"/>
                <a:cs typeface="Times New Roman"/>
              </a:rPr>
              <a:t>a Sefforis. </a:t>
            </a:r>
            <a:r>
              <a:rPr sz="1200" spc="-5" dirty="0">
                <a:latin typeface="Times New Roman"/>
                <a:cs typeface="Times New Roman"/>
              </a:rPr>
              <a:t>Questi ed altri amici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in silenzio ad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grande  </a:t>
            </a:r>
            <a:r>
              <a:rPr sz="1200" dirty="0">
                <a:latin typeface="Times New Roman"/>
                <a:cs typeface="Times New Roman"/>
              </a:rPr>
              <a:t>pazienza e </a:t>
            </a:r>
            <a:r>
              <a:rPr sz="1200" spc="-5" dirty="0">
                <a:latin typeface="Times New Roman"/>
                <a:cs typeface="Times New Roman"/>
              </a:rPr>
              <a:t>forza d’animo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intense</a:t>
            </a:r>
            <a:r>
              <a:rPr sz="1200" spc="-5" dirty="0">
                <a:latin typeface="Times New Roman"/>
                <a:cs typeface="Times New Roman"/>
              </a:rPr>
              <a:t> sofferenze.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(2008.4) 187:3.3 </a:t>
            </a:r>
            <a:r>
              <a:rPr sz="1200" spc="-5" dirty="0">
                <a:latin typeface="Times New Roman"/>
                <a:cs typeface="Times New Roman"/>
              </a:rPr>
              <a:t>Molti passanti scuotevano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testa e, inveendo contro </a:t>
            </a:r>
            <a:r>
              <a:rPr sz="1200" dirty="0">
                <a:latin typeface="Times New Roman"/>
                <a:cs typeface="Times New Roman"/>
              </a:rPr>
              <a:t>di lui, </a:t>
            </a:r>
            <a:r>
              <a:rPr sz="1200" spc="-5" dirty="0">
                <a:latin typeface="Times New Roman"/>
                <a:cs typeface="Times New Roman"/>
              </a:rPr>
              <a:t>dicevano: “Tu che </a:t>
            </a:r>
            <a:r>
              <a:rPr sz="1200" dirty="0">
                <a:latin typeface="Times New Roman"/>
                <a:cs typeface="Times New Roman"/>
              </a:rPr>
              <a:t>volevi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ricostruirlo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giorni, salva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perché </a:t>
            </a:r>
            <a:r>
              <a:rPr sz="1200" dirty="0">
                <a:latin typeface="Times New Roman"/>
                <a:cs typeface="Times New Roman"/>
              </a:rPr>
              <a:t>non scendi dalla tua croce?”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analoga </a:t>
            </a:r>
            <a:r>
              <a:rPr sz="1200" dirty="0">
                <a:latin typeface="Times New Roman"/>
                <a:cs typeface="Times New Roman"/>
              </a:rPr>
              <a:t>alcuni  </a:t>
            </a:r>
            <a:r>
              <a:rPr sz="1200" spc="-5" dirty="0">
                <a:latin typeface="Times New Roman"/>
                <a:cs typeface="Times New Roman"/>
              </a:rPr>
              <a:t>dirigenti ebrei si burlavano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dicendo: “Ha </a:t>
            </a:r>
            <a:r>
              <a:rPr sz="1200" dirty="0">
                <a:latin typeface="Times New Roman"/>
                <a:cs typeface="Times New Roman"/>
              </a:rPr>
              <a:t>salvato </a:t>
            </a:r>
            <a:r>
              <a:rPr sz="1200" spc="-5" dirty="0">
                <a:latin typeface="Times New Roman"/>
                <a:cs typeface="Times New Roman"/>
              </a:rPr>
              <a:t>gli altri, </a:t>
            </a:r>
            <a:r>
              <a:rPr sz="1200" dirty="0">
                <a:latin typeface="Times New Roman"/>
                <a:cs typeface="Times New Roman"/>
              </a:rPr>
              <a:t>ma non può </a:t>
            </a:r>
            <a:r>
              <a:rPr sz="1200" spc="-5" dirty="0">
                <a:latin typeface="Times New Roman"/>
                <a:cs typeface="Times New Roman"/>
              </a:rPr>
              <a:t>salvare se stesso.” Altri dicevano: </a:t>
            </a:r>
            <a:r>
              <a:rPr sz="1200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re dei  Giudei, </a:t>
            </a:r>
            <a:r>
              <a:rPr sz="1200" spc="-5" dirty="0">
                <a:latin typeface="Times New Roman"/>
                <a:cs typeface="Times New Roman"/>
              </a:rPr>
              <a:t>scendi </a:t>
            </a:r>
            <a:r>
              <a:rPr sz="1200" dirty="0">
                <a:latin typeface="Times New Roman"/>
                <a:cs typeface="Times New Roman"/>
              </a:rPr>
              <a:t>dalla croce e </a:t>
            </a:r>
            <a:r>
              <a:rPr sz="1200" spc="-5" dirty="0">
                <a:latin typeface="Times New Roman"/>
                <a:cs typeface="Times New Roman"/>
              </a:rPr>
              <a:t>crederemo </a:t>
            </a:r>
            <a:r>
              <a:rPr sz="1200" dirty="0">
                <a:latin typeface="Times New Roman"/>
                <a:cs typeface="Times New Roman"/>
              </a:rPr>
              <a:t>in te.” E più </a:t>
            </a:r>
            <a:r>
              <a:rPr sz="1200" spc="-5" dirty="0">
                <a:latin typeface="Times New Roman"/>
                <a:cs typeface="Times New Roman"/>
              </a:rPr>
              <a:t>tardi si burlarono </a:t>
            </a:r>
            <a:r>
              <a:rPr sz="1200" dirty="0">
                <a:latin typeface="Times New Roman"/>
                <a:cs typeface="Times New Roman"/>
              </a:rPr>
              <a:t>ancora di più di lui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“Si è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15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liberi. Ha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affermato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guardatelo </a:t>
            </a:r>
            <a:r>
              <a:rPr sz="1200" dirty="0">
                <a:latin typeface="Times New Roman"/>
                <a:cs typeface="Times New Roman"/>
              </a:rPr>
              <a:t>ora — </a:t>
            </a:r>
            <a:r>
              <a:rPr sz="1200" spc="-5" dirty="0">
                <a:latin typeface="Times New Roman"/>
                <a:cs typeface="Times New Roman"/>
              </a:rPr>
              <a:t>crocifisso </a:t>
            </a:r>
            <a:r>
              <a:rPr sz="1200" dirty="0">
                <a:latin typeface="Times New Roman"/>
                <a:cs typeface="Times New Roman"/>
              </a:rPr>
              <a:t>tra due ladri.” Anche i due </a:t>
            </a:r>
            <a:r>
              <a:rPr sz="1200" spc="-5" dirty="0">
                <a:latin typeface="Times New Roman"/>
                <a:cs typeface="Times New Roman"/>
              </a:rPr>
              <a:t>ladri </a:t>
            </a:r>
            <a:r>
              <a:rPr sz="1200" dirty="0">
                <a:latin typeface="Times New Roman"/>
                <a:cs typeface="Times New Roman"/>
              </a:rPr>
              <a:t>inveirono contro  di lui e lo </a:t>
            </a:r>
            <a:r>
              <a:rPr sz="1200" spc="-5" dirty="0">
                <a:latin typeface="Times New Roman"/>
                <a:cs typeface="Times New Roman"/>
              </a:rPr>
              <a:t>riempirono </a:t>
            </a:r>
            <a:r>
              <a:rPr sz="1200" dirty="0">
                <a:latin typeface="Times New Roman"/>
                <a:cs typeface="Times New Roman"/>
              </a:rPr>
              <a:t>d’insulti.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(2008.5) 187:3.4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replicava alcunché 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sarcasmi, </a:t>
            </a:r>
            <a:r>
              <a:rPr sz="1200" dirty="0">
                <a:latin typeface="Times New Roman"/>
                <a:cs typeface="Times New Roman"/>
              </a:rPr>
              <a:t>e poiché si </a:t>
            </a:r>
            <a:r>
              <a:rPr sz="1200" spc="-5" dirty="0">
                <a:latin typeface="Times New Roman"/>
                <a:cs typeface="Times New Roman"/>
              </a:rPr>
              <a:t>avvicinava </a:t>
            </a:r>
            <a:r>
              <a:rPr sz="1200" dirty="0">
                <a:latin typeface="Times New Roman"/>
                <a:cs typeface="Times New Roman"/>
              </a:rPr>
              <a:t>il mezzodì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speciale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preparazione, alle </a:t>
            </a:r>
            <a:r>
              <a:rPr sz="1200" dirty="0">
                <a:latin typeface="Times New Roman"/>
                <a:cs typeface="Times New Roman"/>
              </a:rPr>
              <a:t>undici e mezzo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folla che </a:t>
            </a:r>
            <a:r>
              <a:rPr sz="1200" dirty="0">
                <a:latin typeface="Times New Roman"/>
                <a:cs typeface="Times New Roman"/>
              </a:rPr>
              <a:t>lo derideva e beffeggiava </a:t>
            </a:r>
            <a:r>
              <a:rPr sz="1200" spc="-5" dirty="0">
                <a:latin typeface="Times New Roman"/>
                <a:cs typeface="Times New Roman"/>
              </a:rPr>
              <a:t>se n’era </a:t>
            </a:r>
            <a:r>
              <a:rPr sz="1200" dirty="0">
                <a:latin typeface="Times New Roman"/>
                <a:cs typeface="Times New Roman"/>
              </a:rPr>
              <a:t>andata; </a:t>
            </a:r>
            <a:r>
              <a:rPr sz="1200" spc="-5" dirty="0">
                <a:latin typeface="Times New Roman"/>
                <a:cs typeface="Times New Roman"/>
              </a:rPr>
              <a:t>rimasero sulla </a:t>
            </a:r>
            <a:r>
              <a:rPr sz="1200" dirty="0">
                <a:latin typeface="Times New Roman"/>
                <a:cs typeface="Times New Roman"/>
              </a:rPr>
              <a:t>scena  meno di </a:t>
            </a:r>
            <a:r>
              <a:rPr sz="1200" spc="-5" dirty="0">
                <a:latin typeface="Times New Roman"/>
                <a:cs typeface="Times New Roman"/>
              </a:rPr>
              <a:t>cinquanta persone.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si prepararono </a:t>
            </a:r>
            <a:r>
              <a:rPr sz="1200" dirty="0">
                <a:latin typeface="Times New Roman"/>
                <a:cs typeface="Times New Roman"/>
              </a:rPr>
              <a:t>ora a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il loro pasto e a bere il loro vino </a:t>
            </a:r>
            <a:r>
              <a:rPr sz="1200" spc="-5" dirty="0">
                <a:latin typeface="Times New Roman"/>
                <a:cs typeface="Times New Roman"/>
              </a:rPr>
              <a:t>aspro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scadente, </a:t>
            </a:r>
            <a:r>
              <a:rPr sz="1200" dirty="0">
                <a:latin typeface="Times New Roman"/>
                <a:cs typeface="Times New Roman"/>
              </a:rPr>
              <a:t>disponendosi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veglia ai moribondi. Mentre </a:t>
            </a:r>
            <a:r>
              <a:rPr sz="1200" dirty="0">
                <a:latin typeface="Times New Roman"/>
                <a:cs typeface="Times New Roman"/>
              </a:rPr>
              <a:t>bevevano il loro vino, </a:t>
            </a:r>
            <a:r>
              <a:rPr sz="1200" spc="-5" dirty="0">
                <a:latin typeface="Times New Roman"/>
                <a:cs typeface="Times New Roman"/>
              </a:rPr>
              <a:t>essi fecero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brindisi derisorio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dicendo: </a:t>
            </a:r>
            <a:r>
              <a:rPr sz="1200" dirty="0">
                <a:latin typeface="Times New Roman"/>
                <a:cs typeface="Times New Roman"/>
              </a:rPr>
              <a:t>“Salute e buona  </a:t>
            </a:r>
            <a:r>
              <a:rPr sz="1200" spc="-5" dirty="0">
                <a:latin typeface="Times New Roman"/>
                <a:cs typeface="Times New Roman"/>
              </a:rPr>
              <a:t>fortuna! Al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dei Giudei.”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furono stupiti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vedere l’espressione tollerante del Maestro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derisioni e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-5" dirty="0">
                <a:latin typeface="Times New Roman"/>
                <a:cs typeface="Times New Roman"/>
              </a:rPr>
              <a:t> beffe.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1338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(2008.6) 187:3.5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li vide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e bere, </a:t>
            </a:r>
            <a:r>
              <a:rPr sz="1200" spc="-5" dirty="0">
                <a:latin typeface="Times New Roman"/>
                <a:cs typeface="Times New Roman"/>
              </a:rPr>
              <a:t>guardò verso </a:t>
            </a:r>
            <a:r>
              <a:rPr sz="1200" dirty="0">
                <a:latin typeface="Times New Roman"/>
                <a:cs typeface="Times New Roman"/>
              </a:rPr>
              <a:t>di loro e </a:t>
            </a:r>
            <a:r>
              <a:rPr sz="1200" spc="-5" dirty="0">
                <a:latin typeface="Times New Roman"/>
                <a:cs typeface="Times New Roman"/>
              </a:rPr>
              <a:t>disse: “Ho sete.”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della guardia </a:t>
            </a:r>
            <a:r>
              <a:rPr sz="1200" dirty="0">
                <a:latin typeface="Times New Roman"/>
                <a:cs typeface="Times New Roman"/>
              </a:rPr>
              <a:t>udì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“ho sete”, </a:t>
            </a:r>
            <a:r>
              <a:rPr sz="1200" dirty="0">
                <a:latin typeface="Times New Roman"/>
                <a:cs typeface="Times New Roman"/>
              </a:rPr>
              <a:t>prese un po’ di vino </a:t>
            </a:r>
            <a:r>
              <a:rPr sz="1200" spc="-5" dirty="0">
                <a:latin typeface="Times New Roman"/>
                <a:cs typeface="Times New Roman"/>
              </a:rPr>
              <a:t>dalla sua bottiglia e, appuntando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tappo spugnoso </a:t>
            </a:r>
            <a:r>
              <a:rPr sz="1200" dirty="0">
                <a:latin typeface="Times New Roman"/>
                <a:cs typeface="Times New Roman"/>
              </a:rPr>
              <a:t>impregnato </a:t>
            </a:r>
            <a:r>
              <a:rPr sz="1200" spc="-5" dirty="0">
                <a:latin typeface="Times New Roman"/>
                <a:cs typeface="Times New Roman"/>
              </a:rPr>
              <a:t>sull’estremità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giavellotto, </a:t>
            </a:r>
            <a:r>
              <a:rPr sz="1200" dirty="0">
                <a:latin typeface="Times New Roman"/>
                <a:cs typeface="Times New Roman"/>
              </a:rPr>
              <a:t>lo alzò fino a </a:t>
            </a:r>
            <a:r>
              <a:rPr sz="1200" spc="-5" dirty="0">
                <a:latin typeface="Times New Roman"/>
                <a:cs typeface="Times New Roman"/>
              </a:rPr>
              <a:t>Gesù perché potesse </a:t>
            </a:r>
            <a:r>
              <a:rPr sz="1200" dirty="0">
                <a:latin typeface="Times New Roman"/>
                <a:cs typeface="Times New Roman"/>
              </a:rPr>
              <a:t>inumidire le </a:t>
            </a:r>
            <a:r>
              <a:rPr sz="1200" spc="-5" dirty="0">
                <a:latin typeface="Times New Roman"/>
                <a:cs typeface="Times New Roman"/>
              </a:rPr>
              <a:t>sue labbra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inaridite.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(2008.7) 187:3.6 </a:t>
            </a:r>
            <a:r>
              <a:rPr sz="1200" spc="-5" dirty="0">
                <a:latin typeface="Times New Roman"/>
                <a:cs typeface="Times New Roman"/>
              </a:rPr>
              <a:t>Gesù aveva 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ricorrere al suo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soprannaturale, </a:t>
            </a:r>
            <a:r>
              <a:rPr sz="1200" dirty="0">
                <a:latin typeface="Times New Roman"/>
                <a:cs typeface="Times New Roman"/>
              </a:rPr>
              <a:t>e similmente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morire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 come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ordinario.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era vissuto </a:t>
            </a:r>
            <a:r>
              <a:rPr sz="1200" dirty="0">
                <a:latin typeface="Times New Roman"/>
                <a:cs typeface="Times New Roman"/>
              </a:rPr>
              <a:t>come un uomo e </a:t>
            </a:r>
            <a:r>
              <a:rPr sz="1200" spc="-5" dirty="0">
                <a:latin typeface="Times New Roman"/>
                <a:cs typeface="Times New Roman"/>
              </a:rPr>
              <a:t>voleva </a:t>
            </a:r>
            <a:r>
              <a:rPr sz="1200" dirty="0">
                <a:latin typeface="Times New Roman"/>
                <a:cs typeface="Times New Roman"/>
              </a:rPr>
              <a:t>morire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uomo —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483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ladro sulla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croce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(2008.8) 187:4.1 </a:t>
            </a:r>
            <a:r>
              <a:rPr sz="1200" spc="-5" dirty="0">
                <a:latin typeface="Times New Roman"/>
                <a:cs typeface="Times New Roman"/>
              </a:rPr>
              <a:t>Uno dei briganti </a:t>
            </a:r>
            <a:r>
              <a:rPr sz="1200" dirty="0">
                <a:latin typeface="Times New Roman"/>
                <a:cs typeface="Times New Roman"/>
              </a:rPr>
              <a:t>inveì </a:t>
            </a:r>
            <a:r>
              <a:rPr sz="1200" spc="-5" dirty="0">
                <a:latin typeface="Times New Roman"/>
                <a:cs typeface="Times New Roman"/>
              </a:rPr>
              <a:t>contro Gesù </a:t>
            </a:r>
            <a:r>
              <a:rPr sz="1200" dirty="0">
                <a:latin typeface="Times New Roman"/>
                <a:cs typeface="Times New Roman"/>
              </a:rPr>
              <a:t>dicendo: “Se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perché </a:t>
            </a:r>
            <a:r>
              <a:rPr sz="1200" dirty="0">
                <a:latin typeface="Times New Roman"/>
                <a:cs typeface="Times New Roman"/>
              </a:rPr>
              <a:t>non salvi te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 noi?” </a:t>
            </a:r>
            <a:r>
              <a:rPr sz="1200" spc="-5" dirty="0">
                <a:latin typeface="Times New Roman"/>
                <a:cs typeface="Times New Roman"/>
              </a:rPr>
              <a:t>Ma quando  ebbe rimproverato Gesù, l’altro ladro,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5" dirty="0">
                <a:latin typeface="Times New Roman"/>
                <a:cs typeface="Times New Roman"/>
              </a:rPr>
              <a:t>volte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insegnare, disse: “Non hai paura nemmeno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10" dirty="0">
                <a:latin typeface="Times New Roman"/>
                <a:cs typeface="Times New Roman"/>
              </a:rPr>
              <a:t>Dio? </a:t>
            </a:r>
            <a:r>
              <a:rPr sz="1200" spc="-5" dirty="0">
                <a:latin typeface="Times New Roman"/>
                <a:cs typeface="Times New Roman"/>
              </a:rPr>
              <a:t>Non vedi </a:t>
            </a:r>
            <a:r>
              <a:rPr sz="1200" dirty="0">
                <a:latin typeface="Times New Roman"/>
                <a:cs typeface="Times New Roman"/>
              </a:rPr>
              <a:t>che noi </a:t>
            </a:r>
            <a:r>
              <a:rPr sz="1200" spc="-5" dirty="0">
                <a:latin typeface="Times New Roman"/>
                <a:cs typeface="Times New Roman"/>
              </a:rPr>
              <a:t>stiamo soffrendo giustamente per </a:t>
            </a:r>
            <a:r>
              <a:rPr sz="1200" dirty="0">
                <a:latin typeface="Times New Roman"/>
                <a:cs typeface="Times New Roman"/>
              </a:rPr>
              <a:t>le nostre azioni, ma </a:t>
            </a:r>
            <a:r>
              <a:rPr sz="1200" spc="-5" dirty="0">
                <a:latin typeface="Times New Roman"/>
                <a:cs typeface="Times New Roman"/>
              </a:rPr>
              <a:t>che quest’uomo </a:t>
            </a:r>
            <a:r>
              <a:rPr sz="1200" dirty="0">
                <a:latin typeface="Times New Roman"/>
                <a:cs typeface="Times New Roman"/>
              </a:rPr>
              <a:t>soffre </a:t>
            </a:r>
            <a:r>
              <a:rPr sz="1200" spc="-5" dirty="0">
                <a:latin typeface="Times New Roman"/>
                <a:cs typeface="Times New Roman"/>
              </a:rPr>
              <a:t>ingiustamente? Faremmo  meglio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il perdono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peccati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nostra anima.”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il </a:t>
            </a:r>
            <a:r>
              <a:rPr sz="1200" spc="-5" dirty="0">
                <a:latin typeface="Times New Roman"/>
                <a:cs typeface="Times New Roman"/>
              </a:rPr>
              <a:t>ladro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questo, </a:t>
            </a:r>
            <a:r>
              <a:rPr sz="1200" dirty="0">
                <a:latin typeface="Times New Roman"/>
                <a:cs typeface="Times New Roman"/>
              </a:rPr>
              <a:t>volse il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viso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lui e </a:t>
            </a:r>
            <a:r>
              <a:rPr sz="1200" spc="-5" dirty="0">
                <a:latin typeface="Times New Roman"/>
                <a:cs typeface="Times New Roman"/>
              </a:rPr>
              <a:t>sorrise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 approvazione.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malfattore </a:t>
            </a:r>
            <a:r>
              <a:rPr sz="1200" dirty="0">
                <a:latin typeface="Times New Roman"/>
                <a:cs typeface="Times New Roman"/>
              </a:rPr>
              <a:t>vide il viso di </a:t>
            </a:r>
            <a:r>
              <a:rPr sz="1200" spc="-5" dirty="0">
                <a:latin typeface="Times New Roman"/>
                <a:cs typeface="Times New Roman"/>
              </a:rPr>
              <a:t>Gesù girato verso </a:t>
            </a:r>
            <a:r>
              <a:rPr sz="1200" dirty="0">
                <a:latin typeface="Times New Roman"/>
                <a:cs typeface="Times New Roman"/>
              </a:rPr>
              <a:t>di lui,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al suo  coraggio, </a:t>
            </a:r>
            <a:r>
              <a:rPr sz="1200" dirty="0">
                <a:latin typeface="Times New Roman"/>
                <a:cs typeface="Times New Roman"/>
              </a:rPr>
              <a:t>ravvivò la fiamma </a:t>
            </a:r>
            <a:r>
              <a:rPr sz="1200" spc="-5" dirty="0">
                <a:latin typeface="Times New Roman"/>
                <a:cs typeface="Times New Roman"/>
              </a:rPr>
              <a:t>tremolante della sua </a:t>
            </a:r>
            <a:r>
              <a:rPr sz="1200" dirty="0">
                <a:latin typeface="Times New Roman"/>
                <a:cs typeface="Times New Roman"/>
              </a:rPr>
              <a:t>fede e disse: </a:t>
            </a:r>
            <a:r>
              <a:rPr sz="1200" spc="-5" dirty="0">
                <a:latin typeface="Times New Roman"/>
                <a:cs typeface="Times New Roman"/>
              </a:rPr>
              <a:t>“Signore, ricordati </a:t>
            </a:r>
            <a:r>
              <a:rPr sz="1200" dirty="0">
                <a:latin typeface="Times New Roman"/>
                <a:cs typeface="Times New Roman"/>
              </a:rPr>
              <a:t>di me </a:t>
            </a:r>
            <a:r>
              <a:rPr sz="1200" spc="-5" dirty="0">
                <a:latin typeface="Times New Roman"/>
                <a:cs typeface="Times New Roman"/>
              </a:rPr>
              <a:t>quando entrerai </a:t>
            </a:r>
            <a:r>
              <a:rPr sz="1200" dirty="0">
                <a:latin typeface="Times New Roman"/>
                <a:cs typeface="Times New Roman"/>
              </a:rPr>
              <a:t>nel tuo </a:t>
            </a:r>
            <a:r>
              <a:rPr sz="1200" spc="-5" dirty="0">
                <a:latin typeface="Times New Roman"/>
                <a:cs typeface="Times New Roman"/>
              </a:rPr>
              <a:t>regno.” </a:t>
            </a:r>
            <a:r>
              <a:rPr sz="1200" dirty="0">
                <a:latin typeface="Times New Roman"/>
                <a:cs typeface="Times New Roman"/>
              </a:rPr>
              <a:t>Ed allora  </a:t>
            </a:r>
            <a:r>
              <a:rPr sz="1200" spc="-5" dirty="0">
                <a:latin typeface="Times New Roman"/>
                <a:cs typeface="Times New Roman"/>
              </a:rPr>
              <a:t>Gesù disse: “In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dico oggi, </a:t>
            </a:r>
            <a:r>
              <a:rPr sz="1200" dirty="0">
                <a:latin typeface="Times New Roman"/>
                <a:cs typeface="Times New Roman"/>
              </a:rPr>
              <a:t>tu sarai un </a:t>
            </a:r>
            <a:r>
              <a:rPr sz="1200" spc="-5" dirty="0">
                <a:latin typeface="Times New Roman"/>
                <a:cs typeface="Times New Roman"/>
              </a:rPr>
              <a:t>giorno con </a:t>
            </a:r>
            <a:r>
              <a:rPr sz="1200" dirty="0">
                <a:latin typeface="Times New Roman"/>
                <a:cs typeface="Times New Roman"/>
              </a:rPr>
              <a:t>me 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(2009.1) 187:4.2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ebbe il tempo, in mezzo </a:t>
            </a:r>
            <a:r>
              <a:rPr sz="1200" spc="-5" dirty="0">
                <a:latin typeface="Times New Roman"/>
                <a:cs typeface="Times New Roman"/>
              </a:rPr>
              <a:t>ai tormenti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mortale, 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la confessione di </a:t>
            </a:r>
            <a:r>
              <a:rPr sz="1200" spc="-5" dirty="0">
                <a:latin typeface="Times New Roman"/>
                <a:cs typeface="Times New Roman"/>
              </a:rPr>
              <a:t>fede del </a:t>
            </a:r>
            <a:r>
              <a:rPr sz="1200" dirty="0">
                <a:latin typeface="Times New Roman"/>
                <a:cs typeface="Times New Roman"/>
              </a:rPr>
              <a:t>brigante  </a:t>
            </a:r>
            <a:r>
              <a:rPr sz="1200" spc="-5" dirty="0">
                <a:latin typeface="Times New Roman"/>
                <a:cs typeface="Times New Roman"/>
              </a:rPr>
              <a:t>credente. Quando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ladro cercò </a:t>
            </a:r>
            <a:r>
              <a:rPr sz="1200" dirty="0">
                <a:latin typeface="Times New Roman"/>
                <a:cs typeface="Times New Roman"/>
              </a:rPr>
              <a:t>la salvezza, trovò la </a:t>
            </a:r>
            <a:r>
              <a:rPr sz="1200" spc="-5" dirty="0">
                <a:latin typeface="Times New Roman"/>
                <a:cs typeface="Times New Roman"/>
              </a:rPr>
              <a:t>liberazione. </a:t>
            </a:r>
            <a:r>
              <a:rPr sz="1200" dirty="0">
                <a:latin typeface="Times New Roman"/>
                <a:cs typeface="Times New Roman"/>
              </a:rPr>
              <a:t>Molte volte in </a:t>
            </a:r>
            <a:r>
              <a:rPr sz="1200" spc="-5" dirty="0">
                <a:latin typeface="Times New Roman"/>
                <a:cs typeface="Times New Roman"/>
              </a:rPr>
              <a:t>precedenza egli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solo in queste ultime ore di </a:t>
            </a:r>
            <a:r>
              <a:rPr sz="1200" spc="-5" dirty="0">
                <a:latin typeface="Times New Roman"/>
                <a:cs typeface="Times New Roman"/>
              </a:rPr>
              <a:t>coscienza si </a:t>
            </a:r>
            <a:r>
              <a:rPr sz="1200" dirty="0">
                <a:latin typeface="Times New Roman"/>
                <a:cs typeface="Times New Roman"/>
              </a:rPr>
              <a:t>volse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cuore verso l’insegnamento del Maestro. Quando </a:t>
            </a:r>
            <a:r>
              <a:rPr sz="1200" dirty="0">
                <a:latin typeface="Times New Roman"/>
                <a:cs typeface="Times New Roman"/>
              </a:rPr>
              <a:t>vide il  modo in </a:t>
            </a:r>
            <a:r>
              <a:rPr sz="1200" spc="-5" dirty="0">
                <a:latin typeface="Times New Roman"/>
                <a:cs typeface="Times New Roman"/>
              </a:rPr>
              <a:t>cui Gesù affrontava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croce, questo ladro </a:t>
            </a:r>
            <a:r>
              <a:rPr sz="1200" dirty="0">
                <a:latin typeface="Times New Roman"/>
                <a:cs typeface="Times New Roman"/>
              </a:rPr>
              <a:t>non poté </a:t>
            </a:r>
            <a:r>
              <a:rPr sz="1200" spc="-5" dirty="0">
                <a:latin typeface="Times New Roman"/>
                <a:cs typeface="Times New Roman"/>
              </a:rPr>
              <a:t>resistere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 alla </a:t>
            </a:r>
            <a:r>
              <a:rPr sz="1200" dirty="0">
                <a:latin typeface="Times New Roman"/>
                <a:cs typeface="Times New Roman"/>
              </a:rPr>
              <a:t>convinzione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spc="5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dell’Uomo era </a:t>
            </a:r>
            <a:r>
              <a:rPr sz="1200" dirty="0">
                <a:latin typeface="Times New Roman"/>
                <a:cs typeface="Times New Roman"/>
              </a:rPr>
              <a:t>in verità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85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(2009.2) 187:4.3 </a:t>
            </a:r>
            <a:r>
              <a:rPr sz="1200" spc="-5" dirty="0">
                <a:latin typeface="Times New Roman"/>
                <a:cs typeface="Times New Roman"/>
              </a:rPr>
              <a:t>Durante questo </a:t>
            </a:r>
            <a:r>
              <a:rPr sz="1200" dirty="0">
                <a:latin typeface="Times New Roman"/>
                <a:cs typeface="Times New Roman"/>
              </a:rPr>
              <a:t>episodio della </a:t>
            </a:r>
            <a:r>
              <a:rPr sz="1200" spc="-5" dirty="0">
                <a:latin typeface="Times New Roman"/>
                <a:cs typeface="Times New Roman"/>
              </a:rPr>
              <a:t>conversione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dell’accoglimento del ladro nel regno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Gesù, l’apostolo  Giovanni era assente, essendo andato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condurre sua madre </a:t>
            </a:r>
            <a:r>
              <a:rPr sz="1200" dirty="0">
                <a:latin typeface="Times New Roman"/>
                <a:cs typeface="Times New Roman"/>
              </a:rPr>
              <a:t>e le sue </a:t>
            </a:r>
            <a:r>
              <a:rPr sz="1200" spc="-5" dirty="0">
                <a:latin typeface="Times New Roman"/>
                <a:cs typeface="Times New Roman"/>
              </a:rPr>
              <a:t>amiche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crocifissione. Luca </a:t>
            </a:r>
            <a:r>
              <a:rPr sz="1200" spc="5" dirty="0">
                <a:latin typeface="Times New Roman"/>
                <a:cs typeface="Times New Roman"/>
              </a:rPr>
              <a:t>seppe 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questa storia </a:t>
            </a:r>
            <a:r>
              <a:rPr sz="1200" spc="-5" dirty="0">
                <a:latin typeface="Times New Roman"/>
                <a:cs typeface="Times New Roman"/>
              </a:rPr>
              <a:t>dal capitano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delle guardie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5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(2009.3) 187:4.4 </a:t>
            </a:r>
            <a:r>
              <a:rPr sz="1200" spc="-5" dirty="0">
                <a:latin typeface="Times New Roman"/>
                <a:cs typeface="Times New Roman"/>
              </a:rPr>
              <a:t>L’apostolo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parlò della </a:t>
            </a:r>
            <a:r>
              <a:rPr sz="1200" dirty="0">
                <a:latin typeface="Times New Roman"/>
                <a:cs typeface="Times New Roman"/>
              </a:rPr>
              <a:t>crocifissione </a:t>
            </a:r>
            <a:r>
              <a:rPr sz="1200" spc="-5" dirty="0">
                <a:latin typeface="Times New Roman"/>
                <a:cs typeface="Times New Roman"/>
              </a:rPr>
              <a:t>come ricordava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dopo due </a:t>
            </a:r>
            <a:r>
              <a:rPr sz="1200" spc="-5" dirty="0">
                <a:latin typeface="Times New Roman"/>
                <a:cs typeface="Times New Roman"/>
              </a:rPr>
              <a:t>terzi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secolo dall’avvenimento.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esposizioni </a:t>
            </a:r>
            <a:r>
              <a:rPr sz="1200" spc="-5" dirty="0">
                <a:latin typeface="Times New Roman"/>
                <a:cs typeface="Times New Roman"/>
              </a:rPr>
              <a:t>furono basate sul racconto </a:t>
            </a:r>
            <a:r>
              <a:rPr sz="1200" dirty="0">
                <a:latin typeface="Times New Roman"/>
                <a:cs typeface="Times New Roman"/>
              </a:rPr>
              <a:t>del centurione </a:t>
            </a:r>
            <a:r>
              <a:rPr sz="1200" spc="-5" dirty="0">
                <a:latin typeface="Times New Roman"/>
                <a:cs typeface="Times New Roman"/>
              </a:rPr>
              <a:t>romano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</a:t>
            </a:r>
            <a:r>
              <a:rPr sz="1200" dirty="0">
                <a:latin typeface="Times New Roman"/>
                <a:cs typeface="Times New Roman"/>
              </a:rPr>
              <a:t>a causa 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vide e udì, </a:t>
            </a:r>
            <a:r>
              <a:rPr sz="1200" spc="-5" dirty="0">
                <a:latin typeface="Times New Roman"/>
                <a:cs typeface="Times New Roman"/>
              </a:rPr>
              <a:t>credette  successivamente </a:t>
            </a:r>
            <a:r>
              <a:rPr sz="1200" dirty="0">
                <a:latin typeface="Times New Roman"/>
                <a:cs typeface="Times New Roman"/>
              </a:rPr>
              <a:t>in Gesù </a:t>
            </a:r>
            <a:r>
              <a:rPr sz="1200" spc="-5" dirty="0">
                <a:latin typeface="Times New Roman"/>
                <a:cs typeface="Times New Roman"/>
              </a:rPr>
              <a:t>ed entrò pienamente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comunità del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(2009.4) 187:4.5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uomo, il </a:t>
            </a:r>
            <a:r>
              <a:rPr sz="1200" spc="-5" dirty="0">
                <a:latin typeface="Times New Roman"/>
                <a:cs typeface="Times New Roman"/>
              </a:rPr>
              <a:t>brigante </a:t>
            </a:r>
            <a:r>
              <a:rPr sz="1200" dirty="0">
                <a:latin typeface="Times New Roman"/>
                <a:cs typeface="Times New Roman"/>
              </a:rPr>
              <a:t>pentito,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ad una vita di violenza e di </a:t>
            </a:r>
            <a:r>
              <a:rPr sz="1200" spc="-5" dirty="0">
                <a:latin typeface="Times New Roman"/>
                <a:cs typeface="Times New Roman"/>
              </a:rPr>
              <a:t>misfatti </a:t>
            </a:r>
            <a:r>
              <a:rPr sz="1200" dirty="0">
                <a:latin typeface="Times New Roman"/>
                <a:cs typeface="Times New Roman"/>
              </a:rPr>
              <a:t>da coloro </a:t>
            </a:r>
            <a:r>
              <a:rPr sz="1200" spc="-5" dirty="0">
                <a:latin typeface="Times New Roman"/>
                <a:cs typeface="Times New Roman"/>
              </a:rPr>
              <a:t>che esaltavano 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ruberie </a:t>
            </a:r>
            <a:r>
              <a:rPr sz="1200" spc="-5" dirty="0">
                <a:latin typeface="Times New Roman"/>
                <a:cs typeface="Times New Roman"/>
              </a:rPr>
              <a:t>come un’efficace protesta patriottica contro l’oppressione politica </a:t>
            </a:r>
            <a:r>
              <a:rPr sz="1200" dirty="0">
                <a:latin typeface="Times New Roman"/>
                <a:cs typeface="Times New Roman"/>
              </a:rPr>
              <a:t>e l’ingiustizia </a:t>
            </a:r>
            <a:r>
              <a:rPr sz="1200" spc="-5" dirty="0">
                <a:latin typeface="Times New Roman"/>
                <a:cs typeface="Times New Roman"/>
              </a:rPr>
              <a:t>sociale.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genere  d’insegnamento, </a:t>
            </a:r>
            <a:r>
              <a:rPr sz="1200" dirty="0">
                <a:latin typeface="Times New Roman"/>
                <a:cs typeface="Times New Roman"/>
              </a:rPr>
              <a:t>aggiunto </a:t>
            </a:r>
            <a:r>
              <a:rPr sz="1200" spc="-5" dirty="0">
                <a:latin typeface="Times New Roman"/>
                <a:cs typeface="Times New Roman"/>
              </a:rPr>
              <a:t>allo stimolo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l’avventura, </a:t>
            </a:r>
            <a:r>
              <a:rPr sz="1200" dirty="0">
                <a:latin typeface="Times New Roman"/>
                <a:cs typeface="Times New Roman"/>
              </a:rPr>
              <a:t>portò molti </a:t>
            </a:r>
            <a:r>
              <a:rPr sz="1200" spc="-5" dirty="0">
                <a:latin typeface="Times New Roman"/>
                <a:cs typeface="Times New Roman"/>
              </a:rPr>
              <a:t>giovani altrimenti ben intenzionati ad arruolarsi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audaci  </a:t>
            </a:r>
            <a:r>
              <a:rPr sz="1200" dirty="0">
                <a:latin typeface="Times New Roman"/>
                <a:cs typeface="Times New Roman"/>
              </a:rPr>
              <a:t>spedizioni di </a:t>
            </a:r>
            <a:r>
              <a:rPr sz="1200" spc="-5" dirty="0">
                <a:latin typeface="Times New Roman"/>
                <a:cs typeface="Times New Roman"/>
              </a:rPr>
              <a:t>ruberie. Questo giovane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considerato Barabba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eroe. Ora </a:t>
            </a:r>
            <a:r>
              <a:rPr sz="1200" dirty="0">
                <a:latin typeface="Times New Roman"/>
                <a:cs typeface="Times New Roman"/>
              </a:rPr>
              <a:t>vedeva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ingannato. Qui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accanto  a lui </a:t>
            </a:r>
            <a:r>
              <a:rPr sz="1200" spc="-5" dirty="0">
                <a:latin typeface="Times New Roman"/>
                <a:cs typeface="Times New Roman"/>
              </a:rPr>
              <a:t>vedeva </a:t>
            </a:r>
            <a:r>
              <a:rPr sz="1200" dirty="0">
                <a:latin typeface="Times New Roman"/>
                <a:cs typeface="Times New Roman"/>
              </a:rPr>
              <a:t>un uomo realmente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eroe. Qui c’era </a:t>
            </a:r>
            <a:r>
              <a:rPr sz="1200" dirty="0">
                <a:latin typeface="Times New Roman"/>
                <a:cs typeface="Times New Roman"/>
              </a:rPr>
              <a:t>un eroe che </a:t>
            </a:r>
            <a:r>
              <a:rPr sz="1200" spc="-5" dirty="0">
                <a:latin typeface="Times New Roman"/>
                <a:cs typeface="Times New Roman"/>
              </a:rPr>
              <a:t>infiammava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5" dirty="0">
                <a:latin typeface="Times New Roman"/>
                <a:cs typeface="Times New Roman"/>
              </a:rPr>
              <a:t>zelo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ispirava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alte </a:t>
            </a:r>
            <a:r>
              <a:rPr sz="1200" dirty="0">
                <a:latin typeface="Times New Roman"/>
                <a:cs typeface="Times New Roman"/>
              </a:rPr>
              <a:t>idee  di </a:t>
            </a:r>
            <a:r>
              <a:rPr sz="1200" spc="-5" dirty="0">
                <a:latin typeface="Times New Roman"/>
                <a:cs typeface="Times New Roman"/>
              </a:rPr>
              <a:t>dignità morale,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ravvivava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coraggio, </a:t>
            </a:r>
            <a:r>
              <a:rPr sz="1200" dirty="0">
                <a:latin typeface="Times New Roman"/>
                <a:cs typeface="Times New Roman"/>
              </a:rPr>
              <a:t>di risolutezza e di </a:t>
            </a:r>
            <a:r>
              <a:rPr sz="1200" spc="-5" dirty="0">
                <a:latin typeface="Times New Roman"/>
                <a:cs typeface="Times New Roman"/>
              </a:rPr>
              <a:t>audacia. Osservando </a:t>
            </a:r>
            <a:r>
              <a:rPr sz="1200" dirty="0">
                <a:latin typeface="Times New Roman"/>
                <a:cs typeface="Times New Roman"/>
              </a:rPr>
              <a:t>Gesù, </a:t>
            </a:r>
            <a:r>
              <a:rPr sz="1200" spc="-5" dirty="0">
                <a:latin typeface="Times New Roman"/>
                <a:cs typeface="Times New Roman"/>
              </a:rPr>
              <a:t>crebbe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cuore un  </a:t>
            </a:r>
            <a:r>
              <a:rPr sz="1200" spc="-5" dirty="0">
                <a:latin typeface="Times New Roman"/>
                <a:cs typeface="Times New Roman"/>
              </a:rPr>
              <a:t>sentimento irresistibile d’amore,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e di autentica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(2009.5) 187:4.6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qualche altra </a:t>
            </a:r>
            <a:r>
              <a:rPr sz="1200" dirty="0">
                <a:latin typeface="Times New Roman"/>
                <a:cs typeface="Times New Roman"/>
              </a:rPr>
              <a:t>persona tra la folla che </a:t>
            </a:r>
            <a:r>
              <a:rPr sz="1200" spc="-5" dirty="0">
                <a:latin typeface="Times New Roman"/>
                <a:cs typeface="Times New Roman"/>
              </a:rPr>
              <a:t>scherniva avesse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nascere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anima ed avesse fatto  appello alla misericordia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sarebbe </a:t>
            </a:r>
            <a:r>
              <a:rPr sz="1200" dirty="0">
                <a:latin typeface="Times New Roman"/>
                <a:cs typeface="Times New Roman"/>
              </a:rPr>
              <a:t>stata accolta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affettuosa considerazione </a:t>
            </a:r>
            <a:r>
              <a:rPr sz="1200" dirty="0">
                <a:latin typeface="Times New Roman"/>
                <a:cs typeface="Times New Roman"/>
              </a:rPr>
              <a:t>mostrata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brigante </a:t>
            </a:r>
            <a:r>
              <a:rPr sz="1200" dirty="0">
                <a:latin typeface="Times New Roman"/>
                <a:cs typeface="Times New Roman"/>
              </a:rPr>
              <a:t>credente.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9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(2009.6) 187:4.7 </a:t>
            </a:r>
            <a:r>
              <a:rPr sz="1200" dirty="0">
                <a:latin typeface="Times New Roman"/>
                <a:cs typeface="Times New Roman"/>
              </a:rPr>
              <a:t>Subito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ladro pentito </a:t>
            </a:r>
            <a:r>
              <a:rPr sz="1200" dirty="0">
                <a:latin typeface="Times New Roman"/>
                <a:cs typeface="Times New Roman"/>
              </a:rPr>
              <a:t>udì la </a:t>
            </a:r>
            <a:r>
              <a:rPr sz="1200" spc="-5" dirty="0">
                <a:latin typeface="Times New Roman"/>
                <a:cs typeface="Times New Roman"/>
              </a:rPr>
              <a:t>promessa del Maestro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sarebbero incontrati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Giovanni 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dalla città conducendo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una dozzina di donne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riprese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posto  </a:t>
            </a:r>
            <a:r>
              <a:rPr sz="1200" spc="-5" dirty="0">
                <a:latin typeface="Times New Roman"/>
                <a:cs typeface="Times New Roman"/>
              </a:rPr>
              <a:t>accanto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Maria, madre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sostenendola.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figlio Giuda stava dall’altra parte. Quando Gesù </a:t>
            </a:r>
            <a:r>
              <a:rPr sz="1200" dirty="0">
                <a:latin typeface="Times New Roman"/>
                <a:cs typeface="Times New Roman"/>
              </a:rPr>
              <a:t>posò il </a:t>
            </a:r>
            <a:r>
              <a:rPr sz="1200" spc="-5" dirty="0">
                <a:latin typeface="Times New Roman"/>
                <a:cs typeface="Times New Roman"/>
              </a:rPr>
              <a:t>suo sguardo su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mezzogiorno, </a:t>
            </a:r>
            <a:r>
              <a:rPr sz="1200" dirty="0">
                <a:latin typeface="Times New Roman"/>
                <a:cs typeface="Times New Roman"/>
              </a:rPr>
              <a:t>e disse a </a:t>
            </a:r>
            <a:r>
              <a:rPr sz="1200" spc="-5" dirty="0">
                <a:latin typeface="Times New Roman"/>
                <a:cs typeface="Times New Roman"/>
              </a:rPr>
              <a:t>sua madre: </a:t>
            </a:r>
            <a:r>
              <a:rPr sz="1200" dirty="0">
                <a:latin typeface="Times New Roman"/>
                <a:cs typeface="Times New Roman"/>
              </a:rPr>
              <a:t>“Donna, </a:t>
            </a:r>
            <a:r>
              <a:rPr sz="1200" spc="-5" dirty="0">
                <a:latin typeface="Times New Roman"/>
                <a:cs typeface="Times New Roman"/>
              </a:rPr>
              <a:t>ecco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figlio!”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disse: “Figlio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ecco </a:t>
            </a:r>
            <a:r>
              <a:rPr sz="1200" dirty="0">
                <a:latin typeface="Times New Roman"/>
                <a:cs typeface="Times New Roman"/>
              </a:rPr>
              <a:t>tua madre!”  Poi </a:t>
            </a:r>
            <a:r>
              <a:rPr sz="1200" spc="-5" dirty="0">
                <a:latin typeface="Times New Roman"/>
                <a:cs typeface="Times New Roman"/>
              </a:rPr>
              <a:t>si rivolse ad entrambi dicendo: “Desidero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allontaniate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luogo.”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condussero via </a:t>
            </a:r>
            <a:r>
              <a:rPr sz="1200" spc="5" dirty="0">
                <a:latin typeface="Times New Roman"/>
                <a:cs typeface="Times New Roman"/>
              </a:rPr>
              <a:t>Maria  </a:t>
            </a:r>
            <a:r>
              <a:rPr sz="1200" spc="-5" dirty="0">
                <a:latin typeface="Times New Roman"/>
                <a:cs typeface="Times New Roman"/>
              </a:rPr>
              <a:t>dal Golgota. Giovanni </a:t>
            </a:r>
            <a:r>
              <a:rPr sz="1200" dirty="0">
                <a:latin typeface="Times New Roman"/>
                <a:cs typeface="Times New Roman"/>
              </a:rPr>
              <a:t>portò 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nel 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egli alloggiava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si affrettò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scena  </a:t>
            </a:r>
            <a:r>
              <a:rPr sz="1200" spc="-5" dirty="0">
                <a:latin typeface="Times New Roman"/>
                <a:cs typeface="Times New Roman"/>
              </a:rPr>
              <a:t>della crocifissione.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Pasqua, Maria </a:t>
            </a:r>
            <a:r>
              <a:rPr sz="1200" dirty="0">
                <a:latin typeface="Times New Roman"/>
                <a:cs typeface="Times New Roman"/>
              </a:rPr>
              <a:t>ritornò a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a casa di Giovanni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resto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terrena. </a:t>
            </a:r>
            <a:r>
              <a:rPr sz="1200" spc="-5" dirty="0">
                <a:latin typeface="Times New Roman"/>
                <a:cs typeface="Times New Roman"/>
              </a:rPr>
              <a:t>Maria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visse neanche </a:t>
            </a:r>
            <a:r>
              <a:rPr sz="1200" dirty="0">
                <a:latin typeface="Times New Roman"/>
                <a:cs typeface="Times New Roman"/>
              </a:rPr>
              <a:t>un anno 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9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(2010.1) 187:4.8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Maria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allontanata, </a:t>
            </a:r>
            <a:r>
              <a:rPr sz="1200" dirty="0">
                <a:latin typeface="Times New Roman"/>
                <a:cs typeface="Times New Roman"/>
              </a:rPr>
              <a:t>le altre donne </a:t>
            </a:r>
            <a:r>
              <a:rPr sz="1200" spc="-5" dirty="0">
                <a:latin typeface="Times New Roman"/>
                <a:cs typeface="Times New Roman"/>
              </a:rPr>
              <a:t>si ritirarono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distanza e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in attesa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spirò  sulla </a:t>
            </a:r>
            <a:r>
              <a:rPr sz="1200" spc="-5" dirty="0">
                <a:latin typeface="Times New Roman"/>
                <a:cs typeface="Times New Roman"/>
              </a:rPr>
              <a:t>croce, ed esse erano ancora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del Maestro fu tirato giù per essere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sepolto.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056880" cy="3950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L’ultima ora sulla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croce</a:t>
            </a:r>
            <a:endParaRPr sz="1600">
              <a:latin typeface="Times New Roman"/>
              <a:cs typeface="Times New Roman"/>
            </a:endParaRPr>
          </a:p>
          <a:p>
            <a:pPr marL="50800" marR="13652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(2010.2) 187:5.1 </a:t>
            </a:r>
            <a:r>
              <a:rPr sz="1200" spc="-5" dirty="0">
                <a:latin typeface="Times New Roman"/>
                <a:cs typeface="Times New Roman"/>
              </a:rPr>
              <a:t>Benché fosse presto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stagione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fenomeno, </a:t>
            </a:r>
            <a:r>
              <a:rPr sz="1200" dirty="0">
                <a:latin typeface="Times New Roman"/>
                <a:cs typeface="Times New Roman"/>
              </a:rPr>
              <a:t>poco dopo le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si oscurò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ragione della  sabbia fine nell’aria.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popolazione di </a:t>
            </a:r>
            <a:r>
              <a:rPr sz="1200" spc="-5" dirty="0">
                <a:latin typeface="Times New Roman"/>
                <a:cs typeface="Times New Roman"/>
              </a:rPr>
              <a:t>Gerusalemme sapeva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significava l’arrivo </a:t>
            </a:r>
            <a:r>
              <a:rPr sz="1200" dirty="0">
                <a:latin typeface="Times New Roman"/>
                <a:cs typeface="Times New Roman"/>
              </a:rPr>
              <a:t>di una di </a:t>
            </a:r>
            <a:r>
              <a:rPr sz="1200" spc="-5" dirty="0">
                <a:latin typeface="Times New Roman"/>
                <a:cs typeface="Times New Roman"/>
              </a:rPr>
              <a:t>quelle tempeste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sabbia con  vento caldo provenienti dal deserto d’Arabia.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dell’una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era talmente buio da </a:t>
            </a:r>
            <a:r>
              <a:rPr sz="1200" spc="-5" dirty="0">
                <a:latin typeface="Times New Roman"/>
                <a:cs typeface="Times New Roman"/>
              </a:rPr>
              <a:t>oscurare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folla si  affrettò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rientrare </a:t>
            </a:r>
            <a:r>
              <a:rPr sz="1200" dirty="0">
                <a:latin typeface="Times New Roman"/>
                <a:cs typeface="Times New Roman"/>
              </a:rPr>
              <a:t>in città.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abbandonò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quest’ora, erano </a:t>
            </a:r>
            <a:r>
              <a:rPr sz="1200" dirty="0">
                <a:latin typeface="Times New Roman"/>
                <a:cs typeface="Times New Roman"/>
              </a:rPr>
              <a:t>presenti meno di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persone,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tredici soldati romani </a:t>
            </a:r>
            <a:r>
              <a:rPr sz="1200" dirty="0">
                <a:latin typeface="Times New Roman"/>
                <a:cs typeface="Times New Roman"/>
              </a:rPr>
              <a:t>e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una quindicina di </a:t>
            </a:r>
            <a:r>
              <a:rPr sz="1200" spc="-5" dirty="0">
                <a:latin typeface="Times New Roman"/>
                <a:cs typeface="Times New Roman"/>
              </a:rPr>
              <a:t>credenti. Questi credenti erano </a:t>
            </a:r>
            <a:r>
              <a:rPr sz="1200" dirty="0">
                <a:latin typeface="Times New Roman"/>
                <a:cs typeface="Times New Roman"/>
              </a:rPr>
              <a:t>tutti donne </a:t>
            </a:r>
            <a:r>
              <a:rPr sz="1200" spc="-5" dirty="0">
                <a:latin typeface="Times New Roman"/>
                <a:cs typeface="Times New Roman"/>
              </a:rPr>
              <a:t>eccetto due, </a:t>
            </a:r>
            <a:r>
              <a:rPr sz="1200" dirty="0">
                <a:latin typeface="Times New Roman"/>
                <a:cs typeface="Times New Roman"/>
              </a:rPr>
              <a:t>Giuda, il 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che era tornato sulla </a:t>
            </a:r>
            <a:r>
              <a:rPr sz="1200" spc="-5" dirty="0">
                <a:latin typeface="Times New Roman"/>
                <a:cs typeface="Times New Roman"/>
              </a:rPr>
              <a:t>scena 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spirasse.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86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(2010.3) 187:5.2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l’una,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oscurità </a:t>
            </a:r>
            <a:r>
              <a:rPr sz="1200" spc="-5" dirty="0">
                <a:latin typeface="Times New Roman"/>
                <a:cs typeface="Times New Roman"/>
              </a:rPr>
              <a:t>della violenta </a:t>
            </a:r>
            <a:r>
              <a:rPr sz="1200" dirty="0">
                <a:latin typeface="Times New Roman"/>
                <a:cs typeface="Times New Roman"/>
              </a:rPr>
              <a:t>tempesta di </a:t>
            </a:r>
            <a:r>
              <a:rPr sz="1200" spc="-5" dirty="0">
                <a:latin typeface="Times New Roman"/>
                <a:cs typeface="Times New Roman"/>
              </a:rPr>
              <a:t>sabbia, Gesù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coscienza  umana.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ultime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di perdono e di </a:t>
            </a:r>
            <a:r>
              <a:rPr sz="1200" spc="-5" dirty="0">
                <a:latin typeface="Times New Roman"/>
                <a:cs typeface="Times New Roman"/>
              </a:rPr>
              <a:t>esortazione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state pronunciate.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di sua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espresso. Durante quest’ora dell’approssimarsi della </a:t>
            </a:r>
            <a:r>
              <a:rPr sz="1200" dirty="0">
                <a:latin typeface="Times New Roman"/>
                <a:cs typeface="Times New Roman"/>
              </a:rPr>
              <a:t>morte, la mente umana di </a:t>
            </a:r>
            <a:r>
              <a:rPr sz="1200" spc="-5" dirty="0">
                <a:latin typeface="Times New Roman"/>
                <a:cs typeface="Times New Roman"/>
              </a:rPr>
              <a:t>Gesù  ricorse alla ripetizione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passaggi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Scritture ebraiche, </a:t>
            </a:r>
            <a:r>
              <a:rPr sz="1200" dirty="0">
                <a:latin typeface="Times New Roman"/>
                <a:cs typeface="Times New Roman"/>
              </a:rPr>
              <a:t>particolarmente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Salmi. </a:t>
            </a:r>
            <a:r>
              <a:rPr sz="1200" spc="-5" dirty="0">
                <a:latin typeface="Times New Roman"/>
                <a:cs typeface="Times New Roman"/>
              </a:rPr>
              <a:t>L’ultimo pensiero </a:t>
            </a:r>
            <a:r>
              <a:rPr sz="1200" dirty="0">
                <a:latin typeface="Times New Roman"/>
                <a:cs typeface="Times New Roman"/>
              </a:rPr>
              <a:t>cosciente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riguardò </a:t>
            </a:r>
            <a:r>
              <a:rPr sz="1200" dirty="0">
                <a:latin typeface="Times New Roman"/>
                <a:cs typeface="Times New Roman"/>
              </a:rPr>
              <a:t>la ripetizione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di una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dei Salmi ora conosciuta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Salmi ventesimo, </a:t>
            </a:r>
            <a:r>
              <a:rPr sz="1200" spc="-5" dirty="0">
                <a:latin typeface="Times New Roman"/>
                <a:cs typeface="Times New Roman"/>
              </a:rPr>
              <a:t>ventunesimo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ventiduesimo. 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labbra si muovevano spesso, egli era </a:t>
            </a:r>
            <a:r>
              <a:rPr sz="1200" dirty="0">
                <a:latin typeface="Times New Roman"/>
                <a:cs typeface="Times New Roman"/>
              </a:rPr>
              <a:t>troppo debole </a:t>
            </a:r>
            <a:r>
              <a:rPr sz="1200" spc="-5" dirty="0">
                <a:latin typeface="Times New Roman"/>
                <a:cs typeface="Times New Roman"/>
              </a:rPr>
              <a:t>per pronunciare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mentre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passaggi,  </a:t>
            </a:r>
            <a:r>
              <a:rPr sz="1200" spc="-5" dirty="0">
                <a:latin typeface="Times New Roman"/>
                <a:cs typeface="Times New Roman"/>
              </a:rPr>
              <a:t>che conosceva così </a:t>
            </a:r>
            <a:r>
              <a:rPr sz="1200" dirty="0">
                <a:latin typeface="Times New Roman"/>
                <a:cs typeface="Times New Roman"/>
              </a:rPr>
              <a:t>bene a </a:t>
            </a:r>
            <a:r>
              <a:rPr sz="1200" spc="-5" dirty="0">
                <a:latin typeface="Times New Roman"/>
                <a:cs typeface="Times New Roman"/>
              </a:rPr>
              <a:t>memoria, passavano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mente. </a:t>
            </a:r>
            <a:r>
              <a:rPr sz="1200" dirty="0">
                <a:latin typeface="Times New Roman"/>
                <a:cs typeface="Times New Roman"/>
              </a:rPr>
              <a:t>Solo poche volte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trovavano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afferrarono  qualche citazione, quale: “So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salverà il </a:t>
            </a:r>
            <a:r>
              <a:rPr sz="1200" spc="-5" dirty="0">
                <a:latin typeface="Times New Roman"/>
                <a:cs typeface="Times New Roman"/>
              </a:rPr>
              <a:t>suo unto”, “La </a:t>
            </a:r>
            <a:r>
              <a:rPr sz="1200" dirty="0">
                <a:latin typeface="Times New Roman"/>
                <a:cs typeface="Times New Roman"/>
              </a:rPr>
              <a:t>tua mano </a:t>
            </a:r>
            <a:r>
              <a:rPr sz="1200" spc="-5" dirty="0">
                <a:latin typeface="Times New Roman"/>
                <a:cs typeface="Times New Roman"/>
              </a:rPr>
              <a:t>scoprirà </a:t>
            </a:r>
            <a:r>
              <a:rPr sz="1200" dirty="0">
                <a:latin typeface="Times New Roman"/>
                <a:cs typeface="Times New Roman"/>
              </a:rPr>
              <a:t>tutti i miei </a:t>
            </a:r>
            <a:r>
              <a:rPr sz="1200" spc="-5" dirty="0">
                <a:latin typeface="Times New Roman"/>
                <a:cs typeface="Times New Roman"/>
              </a:rPr>
              <a:t>nemici”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mio,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abbandonato?”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istante il minimo </a:t>
            </a:r>
            <a:r>
              <a:rPr sz="1200" spc="-5" dirty="0">
                <a:latin typeface="Times New Roman"/>
                <a:cs typeface="Times New Roman"/>
              </a:rPr>
              <a:t>dubbio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vissuto conformemente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 Padre, </a:t>
            </a:r>
            <a:r>
              <a:rPr sz="1200" dirty="0">
                <a:latin typeface="Times New Roman"/>
                <a:cs typeface="Times New Roman"/>
              </a:rPr>
              <a:t>e non dubitò mai che stava </a:t>
            </a:r>
            <a:r>
              <a:rPr sz="1200" spc="-5" dirty="0">
                <a:latin typeface="Times New Roman"/>
                <a:cs typeface="Times New Roman"/>
              </a:rPr>
              <a:t>abbandonando </a:t>
            </a:r>
            <a:r>
              <a:rPr sz="1200" dirty="0">
                <a:latin typeface="Times New Roman"/>
                <a:cs typeface="Times New Roman"/>
              </a:rPr>
              <a:t>ora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nella carne </a:t>
            </a:r>
            <a:r>
              <a:rPr sz="1200" spc="-5" dirty="0">
                <a:latin typeface="Times New Roman"/>
                <a:cs typeface="Times New Roman"/>
              </a:rPr>
              <a:t>conformemente alla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suo Padre. 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pensava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l’avesse abbandonato; stava soltanto </a:t>
            </a:r>
            <a:r>
              <a:rPr sz="1200" dirty="0">
                <a:latin typeface="Times New Roman"/>
                <a:cs typeface="Times New Roman"/>
              </a:rPr>
              <a:t>recitando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svaniva numerose Scritture, </a:t>
            </a:r>
            <a:r>
              <a:rPr sz="1200" dirty="0">
                <a:latin typeface="Times New Roman"/>
                <a:cs typeface="Times New Roman"/>
              </a:rPr>
              <a:t>tra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cui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Salmo </a:t>
            </a:r>
            <a:r>
              <a:rPr sz="1200" spc="-5" dirty="0">
                <a:latin typeface="Times New Roman"/>
                <a:cs typeface="Times New Roman"/>
              </a:rPr>
              <a:t>ventiduesimo, che comincia con </a:t>
            </a:r>
            <a:r>
              <a:rPr sz="1200" dirty="0">
                <a:latin typeface="Times New Roman"/>
                <a:cs typeface="Times New Roman"/>
              </a:rPr>
              <a:t>“Dio mio,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abbandonato?” E </a:t>
            </a:r>
            <a:r>
              <a:rPr sz="1200" spc="-5" dirty="0">
                <a:latin typeface="Times New Roman"/>
                <a:cs typeface="Times New Roman"/>
              </a:rPr>
              <a:t>capitò che questo </a:t>
            </a:r>
            <a:r>
              <a:rPr sz="1200" dirty="0">
                <a:latin typeface="Times New Roman"/>
                <a:cs typeface="Times New Roman"/>
              </a:rPr>
              <a:t>fu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 </a:t>
            </a:r>
            <a:r>
              <a:rPr sz="1200" spc="-5" dirty="0">
                <a:latin typeface="Times New Roman"/>
                <a:cs typeface="Times New Roman"/>
              </a:rPr>
              <a:t>passaggi </a:t>
            </a:r>
            <a:r>
              <a:rPr sz="1200" dirty="0">
                <a:latin typeface="Times New Roman"/>
                <a:cs typeface="Times New Roman"/>
              </a:rPr>
              <a:t>che furono pronunciati con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chiarezza da essere uditi da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stavano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84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(2010.4) 187:5.3 </a:t>
            </a:r>
            <a:r>
              <a:rPr sz="1200" spc="-5" dirty="0">
                <a:latin typeface="Times New Roman"/>
                <a:cs typeface="Times New Roman"/>
              </a:rPr>
              <a:t>L’ultima </a:t>
            </a:r>
            <a:r>
              <a:rPr sz="1200" dirty="0">
                <a:latin typeface="Times New Roman"/>
                <a:cs typeface="Times New Roman"/>
              </a:rPr>
              <a:t>richiesta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fece ai suoi simili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formulata verso l’una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quando,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seconda volta,  disse: “Ho sete”,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stesso capitano della guardia </a:t>
            </a:r>
            <a:r>
              <a:rPr sz="1200" dirty="0">
                <a:latin typeface="Times New Roman"/>
                <a:cs typeface="Times New Roman"/>
              </a:rPr>
              <a:t>umettò di nuovo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labbra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spugna impregnata nel </a:t>
            </a:r>
            <a:r>
              <a:rPr sz="1200" dirty="0">
                <a:latin typeface="Times New Roman"/>
                <a:cs typeface="Times New Roman"/>
              </a:rPr>
              <a:t>vino aspro, in  </a:t>
            </a:r>
            <a:r>
              <a:rPr sz="1200" spc="-5" dirty="0">
                <a:latin typeface="Times New Roman"/>
                <a:cs typeface="Times New Roman"/>
              </a:rPr>
              <a:t>quel tempo </a:t>
            </a:r>
            <a:r>
              <a:rPr sz="1200" dirty="0">
                <a:latin typeface="Times New Roman"/>
                <a:cs typeface="Times New Roman"/>
              </a:rPr>
              <a:t>comunemente </a:t>
            </a:r>
            <a:r>
              <a:rPr sz="1200" spc="-5" dirty="0">
                <a:latin typeface="Times New Roman"/>
                <a:cs typeface="Times New Roman"/>
              </a:rPr>
              <a:t>chiamato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33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(2010.5) 187:5.4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tempesta di </a:t>
            </a:r>
            <a:r>
              <a:rPr sz="1200" spc="-5" dirty="0">
                <a:latin typeface="Times New Roman"/>
                <a:cs typeface="Times New Roman"/>
              </a:rPr>
              <a:t>sabbia crebbe </a:t>
            </a:r>
            <a:r>
              <a:rPr sz="1200" dirty="0">
                <a:latin typeface="Times New Roman"/>
                <a:cs typeface="Times New Roman"/>
              </a:rPr>
              <a:t>d’intensità e il </a:t>
            </a:r>
            <a:r>
              <a:rPr sz="1200" spc="-5" dirty="0">
                <a:latin typeface="Times New Roman"/>
                <a:cs typeface="Times New Roman"/>
              </a:rPr>
              <a:t>cielo si oscurò sempre </a:t>
            </a:r>
            <a:r>
              <a:rPr sz="1200" dirty="0">
                <a:latin typeface="Times New Roman"/>
                <a:cs typeface="Times New Roman"/>
              </a:rPr>
              <a:t>di più. 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gruppo di credenti 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là. I </a:t>
            </a:r>
            <a:r>
              <a:rPr sz="1200" spc="-5" dirty="0">
                <a:latin typeface="Times New Roman"/>
                <a:cs typeface="Times New Roman"/>
              </a:rPr>
              <a:t>soldati si rannicchiarono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croce, raggomitolati insieme per proteggersi dalla </a:t>
            </a:r>
            <a:r>
              <a:rPr sz="1200" dirty="0">
                <a:latin typeface="Times New Roman"/>
                <a:cs typeface="Times New Roman"/>
              </a:rPr>
              <a:t>sabbia </a:t>
            </a:r>
            <a:r>
              <a:rPr sz="1200" spc="-5" dirty="0">
                <a:latin typeface="Times New Roman"/>
                <a:cs typeface="Times New Roman"/>
              </a:rPr>
              <a:t>sferzante.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osservavano </a:t>
            </a:r>
            <a:r>
              <a:rPr sz="1200" dirty="0">
                <a:latin typeface="Times New Roman"/>
                <a:cs typeface="Times New Roman"/>
              </a:rPr>
              <a:t>a distanza da 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riparate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roccia sovrastante. Quando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rese infine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respiro, erano </a:t>
            </a:r>
            <a:r>
              <a:rPr sz="1200" dirty="0">
                <a:latin typeface="Times New Roman"/>
                <a:cs typeface="Times New Roman"/>
              </a:rPr>
              <a:t>presenti </a:t>
            </a:r>
            <a:r>
              <a:rPr sz="1200" spc="-5" dirty="0">
                <a:latin typeface="Times New Roman"/>
                <a:cs typeface="Times New Roman"/>
              </a:rPr>
              <a:t>ai piedi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croce Giovanni Zebedeo,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sua  sorella </a:t>
            </a:r>
            <a:r>
              <a:rPr sz="1200" dirty="0">
                <a:latin typeface="Times New Roman"/>
                <a:cs typeface="Times New Roman"/>
              </a:rPr>
              <a:t>Rut,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Maddalena e </a:t>
            </a:r>
            <a:r>
              <a:rPr sz="1200" spc="-5" dirty="0">
                <a:latin typeface="Times New Roman"/>
                <a:cs typeface="Times New Roman"/>
              </a:rPr>
              <a:t>Rebecca,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dimorante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Sefforis.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6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(2011.1) 187:5.5 </a:t>
            </a:r>
            <a:r>
              <a:rPr sz="1200" spc="-5" dirty="0">
                <a:latin typeface="Times New Roman"/>
                <a:cs typeface="Times New Roman"/>
              </a:rPr>
              <a:t>Era 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quando Gesù esclamò ad alta </a:t>
            </a:r>
            <a:r>
              <a:rPr sz="1200" dirty="0">
                <a:latin typeface="Times New Roman"/>
                <a:cs typeface="Times New Roman"/>
              </a:rPr>
              <a:t>voce: “È finita! </a:t>
            </a:r>
            <a:r>
              <a:rPr sz="1200" spc="-5" dirty="0">
                <a:latin typeface="Times New Roman"/>
                <a:cs typeface="Times New Roman"/>
              </a:rPr>
              <a:t>Padre, rimetto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spirito nelle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mani.” </a:t>
            </a:r>
            <a:r>
              <a:rPr sz="1200" dirty="0">
                <a:latin typeface="Times New Roman"/>
                <a:cs typeface="Times New Roman"/>
              </a:rPr>
              <a:t>E 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reclinò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e abbandonò la 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centurione </a:t>
            </a:r>
            <a:r>
              <a:rPr sz="1200" dirty="0">
                <a:latin typeface="Times New Roman"/>
                <a:cs typeface="Times New Roman"/>
              </a:rPr>
              <a:t>romano vide </a:t>
            </a:r>
            <a:r>
              <a:rPr sz="1200" spc="-5" dirty="0">
                <a:latin typeface="Times New Roman"/>
                <a:cs typeface="Times New Roman"/>
              </a:rPr>
              <a:t>come Gesù </a:t>
            </a:r>
            <a:r>
              <a:rPr sz="1200" dirty="0">
                <a:latin typeface="Times New Roman"/>
                <a:cs typeface="Times New Roman"/>
              </a:rPr>
              <a:t>era morto,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batté il </a:t>
            </a:r>
            <a:r>
              <a:rPr sz="1200" spc="-5" dirty="0">
                <a:latin typeface="Times New Roman"/>
                <a:cs typeface="Times New Roman"/>
              </a:rPr>
              <a:t>petto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“Questo era </a:t>
            </a:r>
            <a:r>
              <a:rPr sz="1200" dirty="0">
                <a:latin typeface="Times New Roman"/>
                <a:cs typeface="Times New Roman"/>
              </a:rPr>
              <a:t>davvero un uomo </a:t>
            </a:r>
            <a:r>
              <a:rPr sz="1200" spc="-5" dirty="0">
                <a:latin typeface="Times New Roman"/>
                <a:cs typeface="Times New Roman"/>
              </a:rPr>
              <a:t>retto;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egli 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(2011.2) 187:5.6 </a:t>
            </a:r>
            <a:r>
              <a:rPr sz="1200" spc="-5" dirty="0">
                <a:latin typeface="Times New Roman"/>
                <a:cs typeface="Times New Roman"/>
              </a:rPr>
              <a:t>Gesù morì realmente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aveva vissuto. </a:t>
            </a:r>
            <a:r>
              <a:rPr sz="1200" spc="-5" dirty="0">
                <a:latin typeface="Times New Roman"/>
                <a:cs typeface="Times New Roman"/>
              </a:rPr>
              <a:t>Egli ammise francamente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regalità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rimase </a:t>
            </a:r>
            <a:r>
              <a:rPr sz="1200" dirty="0">
                <a:latin typeface="Times New Roman"/>
                <a:cs typeface="Times New Roman"/>
              </a:rPr>
              <a:t>padrone della  situazione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 tragico giorno.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volontariamente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infamante,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provveduto alla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scelti. Egli impedì saggiamente </a:t>
            </a:r>
            <a:r>
              <a:rPr sz="1200" dirty="0">
                <a:latin typeface="Times New Roman"/>
                <a:cs typeface="Times New Roman"/>
              </a:rPr>
              <a:t>a Pietro di </a:t>
            </a:r>
            <a:r>
              <a:rPr sz="1200" spc="-5" dirty="0">
                <a:latin typeface="Times New Roman"/>
                <a:cs typeface="Times New Roman"/>
              </a:rPr>
              <a:t>causare </a:t>
            </a:r>
            <a:r>
              <a:rPr sz="1200" dirty="0">
                <a:latin typeface="Times New Roman"/>
                <a:cs typeface="Times New Roman"/>
              </a:rPr>
              <a:t>disordini con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violenza 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Giovanni </a:t>
            </a:r>
            <a:r>
              <a:rPr sz="1200" spc="5" dirty="0">
                <a:latin typeface="Times New Roman"/>
                <a:cs typeface="Times New Roman"/>
              </a:rPr>
              <a:t>potesse 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vicino a lui sino alla </a:t>
            </a:r>
            <a:r>
              <a:rPr sz="1200" spc="-5" dirty="0">
                <a:latin typeface="Times New Roman"/>
                <a:cs typeface="Times New Roman"/>
              </a:rPr>
              <a:t>fine della sua </a:t>
            </a:r>
            <a:r>
              <a:rPr sz="1200" dirty="0">
                <a:latin typeface="Times New Roman"/>
                <a:cs typeface="Times New Roman"/>
              </a:rPr>
              <a:t>esistenza di </a:t>
            </a:r>
            <a:r>
              <a:rPr sz="1200" spc="-5" dirty="0">
                <a:latin typeface="Times New Roman"/>
                <a:cs typeface="Times New Roman"/>
              </a:rPr>
              <a:t>mortale. Rivelò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vera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al crudele Sinedrio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la  fonte </a:t>
            </a:r>
            <a:r>
              <a:rPr sz="1200" spc="-5" dirty="0">
                <a:latin typeface="Times New Roman"/>
                <a:cs typeface="Times New Roman"/>
              </a:rPr>
              <a:t>della sua autorità </a:t>
            </a:r>
            <a:r>
              <a:rPr sz="1200" dirty="0">
                <a:latin typeface="Times New Roman"/>
                <a:cs typeface="Times New Roman"/>
              </a:rPr>
              <a:t>sovrana 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Egli partì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Golgota portando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trave </a:t>
            </a:r>
            <a:r>
              <a:rPr sz="1200" spc="-5" dirty="0">
                <a:latin typeface="Times New Roman"/>
                <a:cs typeface="Times New Roman"/>
              </a:rPr>
              <a:t>trasversale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terminò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conferimento </a:t>
            </a:r>
            <a:r>
              <a:rPr sz="1200" dirty="0">
                <a:latin typeface="Times New Roman"/>
                <a:cs typeface="Times New Roman"/>
              </a:rPr>
              <a:t>d’amore rimettendo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acquisito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mortale al Padre </a:t>
            </a:r>
            <a:r>
              <a:rPr sz="1200" dirty="0">
                <a:latin typeface="Times New Roman"/>
                <a:cs typeface="Times New Roman"/>
              </a:rPr>
              <a:t>del Paradiso. Dopo una tale vita — e </a:t>
            </a:r>
            <a:r>
              <a:rPr sz="1200" spc="-5" dirty="0">
                <a:latin typeface="Times New Roman"/>
                <a:cs typeface="Times New Roman"/>
              </a:rPr>
              <a:t>al  momento </a:t>
            </a:r>
            <a:r>
              <a:rPr sz="1200" dirty="0">
                <a:latin typeface="Times New Roman"/>
                <a:cs typeface="Times New Roman"/>
              </a:rPr>
              <a:t>di una tale morte —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veramente dire: </a:t>
            </a:r>
            <a:r>
              <a:rPr sz="1200" dirty="0">
                <a:latin typeface="Times New Roman"/>
                <a:cs typeface="Times New Roman"/>
              </a:rPr>
              <a:t>“È finita.”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943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2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(2011.3) 187:5.7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della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sia alla Pasqua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 sabato, 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volevano che </a:t>
            </a:r>
            <a:r>
              <a:rPr sz="1200" dirty="0">
                <a:latin typeface="Times New Roman"/>
                <a:cs typeface="Times New Roman"/>
              </a:rPr>
              <a:t>questi corpi  </a:t>
            </a:r>
            <a:r>
              <a:rPr sz="1200" spc="-5" dirty="0">
                <a:latin typeface="Times New Roman"/>
                <a:cs typeface="Times New Roman"/>
              </a:rPr>
              <a:t>rimanessero esposti sul Golgota. Perciò essi </a:t>
            </a:r>
            <a:r>
              <a:rPr sz="1200" dirty="0">
                <a:latin typeface="Times New Roman"/>
                <a:cs typeface="Times New Roman"/>
              </a:rPr>
              <a:t>andarono da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per chiedere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gambe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uomini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spezzate e  </a:t>
            </a:r>
            <a:r>
              <a:rPr sz="1200" spc="-5" dirty="0">
                <a:latin typeface="Times New Roman"/>
                <a:cs typeface="Times New Roman"/>
              </a:rPr>
              <a:t>che fosse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grazia, </a:t>
            </a:r>
            <a:r>
              <a:rPr sz="1200" dirty="0">
                <a:latin typeface="Times New Roman"/>
                <a:cs typeface="Times New Roman"/>
              </a:rPr>
              <a:t>in modo che </a:t>
            </a:r>
            <a:r>
              <a:rPr sz="1200" spc="-5" dirty="0">
                <a:latin typeface="Times New Roman"/>
                <a:cs typeface="Times New Roman"/>
              </a:rPr>
              <a:t>potessero </a:t>
            </a:r>
            <a:r>
              <a:rPr sz="1200" dirty="0">
                <a:latin typeface="Times New Roman"/>
                <a:cs typeface="Times New Roman"/>
              </a:rPr>
              <a:t>essere tolti </a:t>
            </a:r>
            <a:r>
              <a:rPr sz="1200" spc="-5" dirty="0">
                <a:latin typeface="Times New Roman"/>
                <a:cs typeface="Times New Roman"/>
              </a:rPr>
              <a:t>dalla croce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gettati nelle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funebri </a:t>
            </a:r>
            <a:r>
              <a:rPr sz="1200" dirty="0">
                <a:latin typeface="Times New Roman"/>
                <a:cs typeface="Times New Roman"/>
              </a:rPr>
              <a:t>penali prima </a:t>
            </a:r>
            <a:r>
              <a:rPr sz="1200" spc="-5" dirty="0">
                <a:latin typeface="Times New Roman"/>
                <a:cs typeface="Times New Roman"/>
              </a:rPr>
              <a:t>del  tramonto. Quando Pilato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questa richiesta, </a:t>
            </a:r>
            <a:r>
              <a:rPr sz="1200" dirty="0">
                <a:latin typeface="Times New Roman"/>
                <a:cs typeface="Times New Roman"/>
              </a:rPr>
              <a:t>mandò subito tre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a spezzare le </a:t>
            </a:r>
            <a:r>
              <a:rPr sz="1200" spc="-5" dirty="0">
                <a:latin typeface="Times New Roman"/>
                <a:cs typeface="Times New Roman"/>
              </a:rPr>
              <a:t>gambe </a:t>
            </a:r>
            <a:r>
              <a:rPr sz="1200" dirty="0">
                <a:latin typeface="Times New Roman"/>
                <a:cs typeface="Times New Roman"/>
              </a:rPr>
              <a:t>e a dare il </a:t>
            </a:r>
            <a:r>
              <a:rPr sz="1200" spc="-5" dirty="0">
                <a:latin typeface="Times New Roman"/>
                <a:cs typeface="Times New Roman"/>
              </a:rPr>
              <a:t>colpo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due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briganti.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4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(2011.4) 187:5.8 </a:t>
            </a:r>
            <a:r>
              <a:rPr sz="1200" spc="-5" dirty="0">
                <a:latin typeface="Times New Roman"/>
                <a:cs typeface="Times New Roman"/>
              </a:rPr>
              <a:t>Quando questi soldati arrivarono al </a:t>
            </a:r>
            <a:r>
              <a:rPr sz="1200" dirty="0">
                <a:latin typeface="Times New Roman"/>
                <a:cs typeface="Times New Roman"/>
              </a:rPr>
              <a:t>Golgota, </a:t>
            </a:r>
            <a:r>
              <a:rPr sz="1200" spc="-5" dirty="0">
                <a:latin typeface="Times New Roman"/>
                <a:cs typeface="Times New Roman"/>
              </a:rPr>
              <a:t>agirono </a:t>
            </a:r>
            <a:r>
              <a:rPr sz="1200" dirty="0">
                <a:latin typeface="Times New Roman"/>
                <a:cs typeface="Times New Roman"/>
              </a:rPr>
              <a:t>di conseguenza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ladri, ma, </a:t>
            </a:r>
            <a:r>
              <a:rPr sz="1200" dirty="0">
                <a:latin typeface="Times New Roman"/>
                <a:cs typeface="Times New Roman"/>
              </a:rPr>
              <a:t>con loro </a:t>
            </a:r>
            <a:r>
              <a:rPr sz="1200" spc="-5" dirty="0">
                <a:latin typeface="Times New Roman"/>
                <a:cs typeface="Times New Roman"/>
              </a:rPr>
              <a:t>grande sorpresa,  trovarono Gesù già </a:t>
            </a:r>
            <a:r>
              <a:rPr sz="1200" dirty="0">
                <a:latin typeface="Times New Roman"/>
                <a:cs typeface="Times New Roman"/>
              </a:rPr>
              <a:t>morto. </a:t>
            </a:r>
            <a:r>
              <a:rPr sz="1200" spc="-5" dirty="0">
                <a:latin typeface="Times New Roman"/>
                <a:cs typeface="Times New Roman"/>
              </a:rPr>
              <a:t>Tuttavia, per essere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della sua morte,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soldati trafisse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fianco </a:t>
            </a:r>
            <a:r>
              <a:rPr sz="1200" dirty="0">
                <a:latin typeface="Times New Roman"/>
                <a:cs typeface="Times New Roman"/>
              </a:rPr>
              <a:t>sinistro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lancia.  Sebbene fosse comune </a:t>
            </a:r>
            <a:r>
              <a:rPr sz="1200" dirty="0">
                <a:latin typeface="Times New Roman"/>
                <a:cs typeface="Times New Roman"/>
              </a:rPr>
              <a:t>per le vittime </a:t>
            </a:r>
            <a:r>
              <a:rPr sz="1200" spc="-5" dirty="0">
                <a:latin typeface="Times New Roman"/>
                <a:cs typeface="Times New Roman"/>
              </a:rPr>
              <a:t>della crocifissione rimanere </a:t>
            </a:r>
            <a:r>
              <a:rPr sz="1200" dirty="0">
                <a:latin typeface="Times New Roman"/>
                <a:cs typeface="Times New Roman"/>
              </a:rPr>
              <a:t>in vita sulla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per due o tre </a:t>
            </a:r>
            <a:r>
              <a:rPr sz="1200" spc="-5" dirty="0">
                <a:latin typeface="Times New Roman"/>
                <a:cs typeface="Times New Roman"/>
              </a:rPr>
              <a:t>giorni, l’opprimente agonia  emotiva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l’acuta angoscia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provocarono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vita mortale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meno di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spc="10" dirty="0">
                <a:latin typeface="Times New Roman"/>
                <a:cs typeface="Times New Roman"/>
              </a:rPr>
              <a:t>ore </a:t>
            </a:r>
            <a:r>
              <a:rPr sz="1200" dirty="0">
                <a:latin typeface="Times New Roman"/>
                <a:cs typeface="Times New Roman"/>
              </a:rPr>
              <a:t>e  mezza.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Dopo 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crocifissione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(2011.5) 187:6.1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all’oscurità della tempesta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sabbia, verso </a:t>
            </a:r>
            <a:r>
              <a:rPr sz="1200" dirty="0">
                <a:latin typeface="Times New Roman"/>
                <a:cs typeface="Times New Roman"/>
              </a:rPr>
              <a:t>le tre e mezzo,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mandò l’ultimo </a:t>
            </a:r>
            <a:r>
              <a:rPr sz="1200" spc="-5" dirty="0">
                <a:latin typeface="Times New Roman"/>
                <a:cs typeface="Times New Roman"/>
              </a:rPr>
              <a:t>dei messaggeri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Maestro. Egli </a:t>
            </a:r>
            <a:r>
              <a:rPr sz="1200" dirty="0">
                <a:latin typeface="Times New Roman"/>
                <a:cs typeface="Times New Roman"/>
              </a:rPr>
              <a:t>inviò l’ultimo </a:t>
            </a:r>
            <a:r>
              <a:rPr sz="1200" spc="-5" dirty="0">
                <a:latin typeface="Times New Roman"/>
                <a:cs typeface="Times New Roman"/>
              </a:rPr>
              <a:t>dei suoi corrieri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spc="5" dirty="0">
                <a:latin typeface="Times New Roman"/>
                <a:cs typeface="Times New Roman"/>
              </a:rPr>
              <a:t>dove </a:t>
            </a:r>
            <a:r>
              <a:rPr sz="1200" dirty="0">
                <a:latin typeface="Times New Roman"/>
                <a:cs typeface="Times New Roman"/>
              </a:rPr>
              <a:t>supponeva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madre di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trovasse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33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(2011.6) 187:6.2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del Maestro, Giovanni mandò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a casa di Elia </a:t>
            </a:r>
            <a:r>
              <a:rPr sz="1200" spc="-5" dirty="0">
                <a:latin typeface="Times New Roman"/>
                <a:cs typeface="Times New Roman"/>
              </a:rPr>
              <a:t>Marco,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stettero  fino </a:t>
            </a:r>
            <a:r>
              <a:rPr sz="1200" spc="-5" dirty="0">
                <a:latin typeface="Times New Roman"/>
                <a:cs typeface="Times New Roman"/>
              </a:rPr>
              <a:t>al giorno </a:t>
            </a:r>
            <a:r>
              <a:rPr sz="1200" dirty="0">
                <a:latin typeface="Times New Roman"/>
                <a:cs typeface="Times New Roman"/>
              </a:rPr>
              <a:t>dopo il sabato.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Giovanni, essendo ormai ben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dal centurione romano,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sul Golgota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quando arrivarono </a:t>
            </a:r>
            <a:r>
              <a:rPr sz="1200" dirty="0">
                <a:latin typeface="Times New Roman"/>
                <a:cs typeface="Times New Roman"/>
              </a:rPr>
              <a:t>sulla scena Giuseppe e Nicodemo con 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che li autorizzava a </a:t>
            </a:r>
            <a:r>
              <a:rPr sz="1200" spc="-5" dirty="0">
                <a:latin typeface="Times New Roman"/>
                <a:cs typeface="Times New Roman"/>
              </a:rPr>
              <a:t>prendere possesso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813562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(2011.7) 187:6.3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terminò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tragedia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dolore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universo, 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miriadi </a:t>
            </a:r>
            <a:r>
              <a:rPr sz="1200" spc="-5" dirty="0">
                <a:latin typeface="Times New Roman"/>
                <a:cs typeface="Times New Roman"/>
              </a:rPr>
              <a:t>d’intelligenze erano </a:t>
            </a:r>
            <a:r>
              <a:rPr sz="1200" dirty="0">
                <a:latin typeface="Times New Roman"/>
                <a:cs typeface="Times New Roman"/>
              </a:rPr>
              <a:t>rabbrividite di  </a:t>
            </a:r>
            <a:r>
              <a:rPr sz="1200" spc="-5" dirty="0">
                <a:latin typeface="Times New Roman"/>
                <a:cs typeface="Times New Roman"/>
              </a:rPr>
              <a:t>fronte allo scioccante spettacolo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crocifissione dell’incarnazione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 loro amato </a:t>
            </a:r>
            <a:r>
              <a:rPr sz="1200" dirty="0">
                <a:latin typeface="Times New Roman"/>
                <a:cs typeface="Times New Roman"/>
              </a:rPr>
              <a:t>Sovrano; esse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sconvolte da </a:t>
            </a:r>
            <a:r>
              <a:rPr sz="1200" spc="-5" dirty="0">
                <a:latin typeface="Times New Roman"/>
                <a:cs typeface="Times New Roman"/>
              </a:rPr>
              <a:t>questa  esibizione d’insensibilità mortale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perversità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05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49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(1383.6) 125:6.3 </a:t>
            </a:r>
            <a:r>
              <a:rPr sz="1200" spc="-5" dirty="0">
                <a:latin typeface="Times New Roman"/>
                <a:cs typeface="Times New Roman"/>
              </a:rPr>
              <a:t>Alla conferenza del pomeriggio essi avevano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rispondere alla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sul proposito della  preghiera,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invitò 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farsi </a:t>
            </a:r>
            <a:r>
              <a:rPr sz="1200" dirty="0">
                <a:latin typeface="Times New Roman"/>
                <a:cs typeface="Times New Roman"/>
              </a:rPr>
              <a:t>avanti, a </a:t>
            </a:r>
            <a:r>
              <a:rPr sz="1200" spc="-5" dirty="0">
                <a:latin typeface="Times New Roman"/>
                <a:cs typeface="Times New Roman"/>
              </a:rPr>
              <a:t>sedersi </a:t>
            </a:r>
            <a:r>
              <a:rPr sz="1200" dirty="0">
                <a:latin typeface="Times New Roman"/>
                <a:cs typeface="Times New Roman"/>
              </a:rPr>
              <a:t>vicino a lui e a far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punto di vista riguardo alla 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(1383.7) 125:6.4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sera prima i genitori di </a:t>
            </a:r>
            <a:r>
              <a:rPr sz="1200" spc="-5" dirty="0">
                <a:latin typeface="Times New Roman"/>
                <a:cs typeface="Times New Roman"/>
              </a:rPr>
              <a:t>Gesù avevano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strano giovane che argomentava così </a:t>
            </a:r>
            <a:r>
              <a:rPr sz="1200" dirty="0">
                <a:latin typeface="Times New Roman"/>
                <a:cs typeface="Times New Roman"/>
              </a:rPr>
              <a:t>abilmente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commentatori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pensato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figlio. Essi avevano quasi deciso </a:t>
            </a:r>
            <a:r>
              <a:rPr sz="1200" dirty="0">
                <a:latin typeface="Times New Roman"/>
                <a:cs typeface="Times New Roman"/>
              </a:rPr>
              <a:t>di andare a 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Zaccaria </a:t>
            </a:r>
            <a:r>
              <a:rPr sz="1200" dirty="0">
                <a:latin typeface="Times New Roman"/>
                <a:cs typeface="Times New Roman"/>
              </a:rPr>
              <a:t>supponendo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esservi andato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Elisabetta e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dirty="0">
                <a:latin typeface="Times New Roman"/>
                <a:cs typeface="Times New Roman"/>
              </a:rPr>
              <a:t>Pensando </a:t>
            </a:r>
            <a:r>
              <a:rPr sz="1200" spc="-5" dirty="0">
                <a:latin typeface="Times New Roman"/>
                <a:cs typeface="Times New Roman"/>
              </a:rPr>
              <a:t>che Zaccaria </a:t>
            </a:r>
            <a:r>
              <a:rPr sz="1200" dirty="0">
                <a:latin typeface="Times New Roman"/>
                <a:cs typeface="Times New Roman"/>
              </a:rPr>
              <a:t>potesse  </a:t>
            </a:r>
            <a:r>
              <a:rPr sz="1200" spc="-5" dirty="0">
                <a:latin typeface="Times New Roman"/>
                <a:cs typeface="Times New Roman"/>
              </a:rPr>
              <a:t>forse essere al Tempio,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sulla loro </a:t>
            </a:r>
            <a:r>
              <a:rPr sz="1200" spc="-5" dirty="0">
                <a:latin typeface="Times New Roman"/>
                <a:cs typeface="Times New Roman"/>
              </a:rPr>
              <a:t>strada per </a:t>
            </a:r>
            <a:r>
              <a:rPr sz="1200" dirty="0">
                <a:latin typeface="Times New Roman"/>
                <a:cs typeface="Times New Roman"/>
              </a:rPr>
              <a:t>la Città di </a:t>
            </a:r>
            <a:r>
              <a:rPr sz="1200" spc="-5" dirty="0">
                <a:latin typeface="Times New Roman"/>
                <a:cs typeface="Times New Roman"/>
              </a:rPr>
              <a:t>Giuda. Mentre erravano </a:t>
            </a:r>
            <a:r>
              <a:rPr sz="1200" dirty="0">
                <a:latin typeface="Times New Roman"/>
                <a:cs typeface="Times New Roman"/>
              </a:rPr>
              <a:t>attraverso i </a:t>
            </a:r>
            <a:r>
              <a:rPr sz="1200" spc="-5" dirty="0">
                <a:latin typeface="Times New Roman"/>
                <a:cs typeface="Times New Roman"/>
              </a:rPr>
              <a:t>cortili del Tempio,  immaginate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sorpresa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loro stupore quando </a:t>
            </a:r>
            <a:r>
              <a:rPr sz="1200" spc="-5" dirty="0">
                <a:latin typeface="Times New Roman"/>
                <a:cs typeface="Times New Roman"/>
              </a:rPr>
              <a:t>riconobbero </a:t>
            </a:r>
            <a:r>
              <a:rPr sz="1200" dirty="0">
                <a:latin typeface="Times New Roman"/>
                <a:cs typeface="Times New Roman"/>
              </a:rPr>
              <a:t>la voce </a:t>
            </a:r>
            <a:r>
              <a:rPr sz="1200" spc="-5" dirty="0">
                <a:latin typeface="Times New Roman"/>
                <a:cs typeface="Times New Roman"/>
              </a:rPr>
              <a:t>del loro ragazzo smarrito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videro seduto </a:t>
            </a:r>
            <a:r>
              <a:rPr sz="1200" dirty="0">
                <a:latin typeface="Times New Roman"/>
                <a:cs typeface="Times New Roman"/>
              </a:rPr>
              <a:t>fra </a:t>
            </a:r>
            <a:r>
              <a:rPr sz="1200" spc="-5" dirty="0">
                <a:latin typeface="Times New Roman"/>
                <a:cs typeface="Times New Roman"/>
              </a:rPr>
              <a:t>gli  insegnanti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55904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(1384.1) 125:6.5 </a:t>
            </a:r>
            <a:r>
              <a:rPr sz="1200" spc="-5" dirty="0">
                <a:latin typeface="Times New Roman"/>
                <a:cs typeface="Times New Roman"/>
              </a:rPr>
              <a:t>Giuseppe rimase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Maria diede libero sfogo alla sua paura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sua </a:t>
            </a:r>
            <a:r>
              <a:rPr sz="1200" dirty="0">
                <a:latin typeface="Times New Roman"/>
                <a:cs typeface="Times New Roman"/>
              </a:rPr>
              <a:t>ansietà a </a:t>
            </a:r>
            <a:r>
              <a:rPr sz="1200" spc="-5" dirty="0">
                <a:latin typeface="Times New Roman"/>
                <a:cs typeface="Times New Roman"/>
              </a:rPr>
              <a:t>lungo represse; essa si  slanciò verso </a:t>
            </a:r>
            <a:r>
              <a:rPr sz="1200" dirty="0">
                <a:latin typeface="Times New Roman"/>
                <a:cs typeface="Times New Roman"/>
              </a:rPr>
              <a:t>il ragazzo,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alzato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salutare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attoniti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perché ci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trattati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76200" marR="16700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modo? </a:t>
            </a:r>
            <a:r>
              <a:rPr sz="1200" dirty="0">
                <a:latin typeface="Times New Roman"/>
                <a:cs typeface="Times New Roman"/>
              </a:rPr>
              <a:t>Sono più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che tuo 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cerchiamo </a:t>
            </a:r>
            <a:r>
              <a:rPr sz="1200" dirty="0">
                <a:latin typeface="Times New Roman"/>
                <a:cs typeface="Times New Roman"/>
              </a:rPr>
              <a:t>disperatamente. 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ti ha </a:t>
            </a:r>
            <a:r>
              <a:rPr sz="1200" spc="-5" dirty="0">
                <a:latin typeface="Times New Roman"/>
                <a:cs typeface="Times New Roman"/>
              </a:rPr>
              <a:t>preso per </a:t>
            </a:r>
            <a:r>
              <a:rPr sz="1200" dirty="0">
                <a:latin typeface="Times New Roman"/>
                <a:cs typeface="Times New Roman"/>
              </a:rPr>
              <a:t>abbandonarci?”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 un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tensione. Tutti </a:t>
            </a:r>
            <a:r>
              <a:rPr sz="1200" spc="-5" dirty="0">
                <a:latin typeface="Times New Roman"/>
                <a:cs typeface="Times New Roman"/>
              </a:rPr>
              <a:t>gli occhi erano girati verso Gesù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sentire </a:t>
            </a:r>
            <a:r>
              <a:rPr sz="1200" dirty="0">
                <a:latin typeface="Times New Roman"/>
                <a:cs typeface="Times New Roman"/>
              </a:rPr>
              <a:t>ciò che </a:t>
            </a:r>
            <a:r>
              <a:rPr sz="1200" spc="-5" dirty="0">
                <a:latin typeface="Times New Roman"/>
                <a:cs typeface="Times New Roman"/>
              </a:rPr>
              <a:t>avrebbe detto. Suo padre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guardò con </a:t>
            </a:r>
            <a:r>
              <a:rPr sz="1200" dirty="0">
                <a:latin typeface="Times New Roman"/>
                <a:cs typeface="Times New Roman"/>
              </a:rPr>
              <a:t>aria di  </a:t>
            </a:r>
            <a:r>
              <a:rPr sz="1200" spc="-5" dirty="0">
                <a:latin typeface="Times New Roman"/>
                <a:cs typeface="Times New Roman"/>
              </a:rPr>
              <a:t>rimprovero,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disse nulla.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(1384.2) 125:6.6 </a:t>
            </a:r>
            <a:r>
              <a:rPr sz="1200" spc="-5" dirty="0">
                <a:latin typeface="Times New Roman"/>
                <a:cs typeface="Times New Roman"/>
              </a:rPr>
              <a:t>Bisogna ricordare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era considerato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la sua scolarità </a:t>
            </a:r>
            <a:r>
              <a:rPr sz="1200" spc="-5" dirty="0">
                <a:latin typeface="Times New Roman"/>
                <a:cs typeface="Times New Roman"/>
              </a:rPr>
              <a:t>regolare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fanciullo,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riconosciuto come figlio della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ed aveva ricevuto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consacrazione come cittadino d’Israele. </a:t>
            </a:r>
            <a:r>
              <a:rPr sz="1200" dirty="0">
                <a:latin typeface="Times New Roman"/>
                <a:cs typeface="Times New Roman"/>
              </a:rPr>
              <a:t>Ciononostante 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lo riprendeva </a:t>
            </a:r>
            <a:r>
              <a:rPr sz="1200" spc="-5" dirty="0">
                <a:latin typeface="Times New Roman"/>
                <a:cs typeface="Times New Roman"/>
              </a:rPr>
              <a:t>apertamente davanti </a:t>
            </a:r>
            <a:r>
              <a:rPr sz="1200" dirty="0">
                <a:latin typeface="Times New Roman"/>
                <a:cs typeface="Times New Roman"/>
              </a:rPr>
              <a:t>a tutta la </a:t>
            </a:r>
            <a:r>
              <a:rPr sz="1200" spc="-5" dirty="0">
                <a:latin typeface="Times New Roman"/>
                <a:cs typeface="Times New Roman"/>
              </a:rPr>
              <a:t>gente riunita,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dello sforzo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serio </a:t>
            </a:r>
            <a:r>
              <a:rPr sz="1200" dirty="0">
                <a:latin typeface="Times New Roman"/>
                <a:cs typeface="Times New Roman"/>
              </a:rPr>
              <a:t>e sublime </a:t>
            </a:r>
            <a:r>
              <a:rPr sz="1200" spc="-5" dirty="0">
                <a:latin typeface="Times New Roman"/>
                <a:cs typeface="Times New Roman"/>
              </a:rPr>
              <a:t>della sua  giovane vita, </a:t>
            </a:r>
            <a:r>
              <a:rPr sz="1200" dirty="0">
                <a:latin typeface="Times New Roman"/>
                <a:cs typeface="Times New Roman"/>
              </a:rPr>
              <a:t>mettendo così fine </a:t>
            </a:r>
            <a:r>
              <a:rPr sz="1200" spc="-5" dirty="0">
                <a:latin typeface="Times New Roman"/>
                <a:cs typeface="Times New Roman"/>
              </a:rPr>
              <a:t>poco gloriosamente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opportunità </a:t>
            </a:r>
            <a:r>
              <a:rPr sz="1200" spc="-5" dirty="0">
                <a:latin typeface="Times New Roman"/>
                <a:cs typeface="Times New Roman"/>
              </a:rPr>
              <a:t>che gli fosse mai concessa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insegnante della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predicatore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rettitudine, rivelatore del carattere amorevole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70545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periodo della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tomba</a:t>
            </a:r>
            <a:endParaRPr sz="2200">
              <a:latin typeface="Times New Roman"/>
              <a:cs typeface="Times New Roman"/>
            </a:endParaRPr>
          </a:p>
          <a:p>
            <a:pPr marL="63500" marR="8636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(2012.1) 188:0.1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mezzo in cui il </a:t>
            </a:r>
            <a:r>
              <a:rPr sz="1200" spc="-5" dirty="0">
                <a:latin typeface="Times New Roman"/>
                <a:cs typeface="Times New Roman"/>
              </a:rPr>
              <a:t>corpo 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rimase nella tomba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 sulla 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risurrezione, </a:t>
            </a:r>
            <a:r>
              <a:rPr sz="1200" dirty="0">
                <a:latin typeface="Times New Roman"/>
                <a:cs typeface="Times New Roman"/>
              </a:rPr>
              <a:t>è un capitolo della </a:t>
            </a:r>
            <a:r>
              <a:rPr sz="1200" spc="-5" dirty="0">
                <a:latin typeface="Times New Roman"/>
                <a:cs typeface="Times New Roman"/>
              </a:rPr>
              <a:t>carriera 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noto. </a:t>
            </a:r>
            <a:r>
              <a:rPr sz="1200" spc="-5" dirty="0">
                <a:latin typeface="Times New Roman"/>
                <a:cs typeface="Times New Roman"/>
              </a:rPr>
              <a:t>Noi possiamo narrare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sepoltura del  Figlio dell’Uomo ed </a:t>
            </a:r>
            <a:r>
              <a:rPr sz="1200" dirty="0">
                <a:latin typeface="Times New Roman"/>
                <a:cs typeface="Times New Roman"/>
              </a:rPr>
              <a:t>inserire in questo </a:t>
            </a:r>
            <a:r>
              <a:rPr sz="1200" spc="-5" dirty="0">
                <a:latin typeface="Times New Roman"/>
                <a:cs typeface="Times New Roman"/>
              </a:rPr>
              <a:t>resoconto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avvenimenti associati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risurrezione,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possiamo fornire </a:t>
            </a:r>
            <a:r>
              <a:rPr sz="1200" spc="5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informazioni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autentica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accadde </a:t>
            </a:r>
            <a:r>
              <a:rPr sz="1200" spc="-5" dirty="0">
                <a:latin typeface="Times New Roman"/>
                <a:cs typeface="Times New Roman"/>
              </a:rPr>
              <a:t>realmente 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trentasei </a:t>
            </a:r>
            <a:r>
              <a:rPr sz="1200" spc="-5" dirty="0">
                <a:latin typeface="Times New Roman"/>
                <a:cs typeface="Times New Roman"/>
              </a:rPr>
              <a:t>ore, dalle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del pomeriggio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venerdì alle </a:t>
            </a:r>
            <a:r>
              <a:rPr sz="1200" dirty="0">
                <a:latin typeface="Times New Roman"/>
                <a:cs typeface="Times New Roman"/>
              </a:rPr>
              <a:t>tre di </a:t>
            </a:r>
            <a:r>
              <a:rPr sz="1200" spc="-5" dirty="0">
                <a:latin typeface="Times New Roman"/>
                <a:cs typeface="Times New Roman"/>
              </a:rPr>
              <a:t>domenica mattina. Questo </a:t>
            </a:r>
            <a:r>
              <a:rPr sz="1200" dirty="0">
                <a:latin typeface="Times New Roman"/>
                <a:cs typeface="Times New Roman"/>
              </a:rPr>
              <a:t>periodo 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cominciò </a:t>
            </a:r>
            <a:r>
              <a:rPr sz="1200" dirty="0">
                <a:latin typeface="Times New Roman"/>
                <a:cs typeface="Times New Roman"/>
              </a:rPr>
              <a:t>poco prima </a:t>
            </a:r>
            <a:r>
              <a:rPr sz="1200" spc="-5" dirty="0">
                <a:latin typeface="Times New Roman"/>
                <a:cs typeface="Times New Roman"/>
              </a:rPr>
              <a:t>che fosse </a:t>
            </a:r>
            <a:r>
              <a:rPr sz="1200" dirty="0">
                <a:latin typeface="Times New Roman"/>
                <a:cs typeface="Times New Roman"/>
              </a:rPr>
              <a:t>tolto </a:t>
            </a:r>
            <a:r>
              <a:rPr sz="1200" spc="-5" dirty="0">
                <a:latin typeface="Times New Roman"/>
                <a:cs typeface="Times New Roman"/>
              </a:rPr>
              <a:t>dalla croce  dai soldati romani. Egli </a:t>
            </a:r>
            <a:r>
              <a:rPr sz="1200" dirty="0">
                <a:latin typeface="Times New Roman"/>
                <a:cs typeface="Times New Roman"/>
              </a:rPr>
              <a:t>rimase sulla </a:t>
            </a:r>
            <a:r>
              <a:rPr sz="1200" spc="-5" dirty="0">
                <a:latin typeface="Times New Roman"/>
                <a:cs typeface="Times New Roman"/>
              </a:rPr>
              <a:t>croce per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un’ora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Ne sarebbe stato </a:t>
            </a:r>
            <a:r>
              <a:rPr sz="1200" dirty="0">
                <a:latin typeface="Times New Roman"/>
                <a:cs typeface="Times New Roman"/>
              </a:rPr>
              <a:t>tolto più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ritardo </a:t>
            </a:r>
            <a:r>
              <a:rPr sz="1200" dirty="0">
                <a:latin typeface="Times New Roman"/>
                <a:cs typeface="Times New Roman"/>
              </a:rPr>
              <a:t>dovuto a dare il </a:t>
            </a:r>
            <a:r>
              <a:rPr sz="1200" spc="-5" dirty="0">
                <a:latin typeface="Times New Roman"/>
                <a:cs typeface="Times New Roman"/>
              </a:rPr>
              <a:t>colpo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grazia ai </a:t>
            </a:r>
            <a:r>
              <a:rPr sz="1200" dirty="0">
                <a:latin typeface="Times New Roman"/>
                <a:cs typeface="Times New Roman"/>
              </a:rPr>
              <a:t>due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briganti.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(2012.2) 188:0.2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degli Ebrei avevano </a:t>
            </a:r>
            <a:r>
              <a:rPr sz="1200" dirty="0">
                <a:latin typeface="Times New Roman"/>
                <a:cs typeface="Times New Roman"/>
              </a:rPr>
              <a:t>progettato che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Gesù fosse gettato nelle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aperte di </a:t>
            </a:r>
            <a:r>
              <a:rPr sz="1200" spc="-5" dirty="0">
                <a:latin typeface="Times New Roman"/>
                <a:cs typeface="Times New Roman"/>
              </a:rPr>
              <a:t>sepoltura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Geenna,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della città; </a:t>
            </a:r>
            <a:r>
              <a:rPr sz="1200" dirty="0">
                <a:latin typeface="Times New Roman"/>
                <a:cs typeface="Times New Roman"/>
              </a:rPr>
              <a:t>era costume </a:t>
            </a:r>
            <a:r>
              <a:rPr sz="1200" spc="-5" dirty="0">
                <a:latin typeface="Times New Roman"/>
                <a:cs typeface="Times New Roman"/>
              </a:rPr>
              <a:t>sbarazzarsi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vittime </a:t>
            </a:r>
            <a:r>
              <a:rPr sz="1200" spc="-5" dirty="0">
                <a:latin typeface="Times New Roman"/>
                <a:cs typeface="Times New Roman"/>
              </a:rPr>
              <a:t>della crocifissione. Se questo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seguito, il </a:t>
            </a:r>
            <a:r>
              <a:rPr sz="1200" spc="-5" dirty="0">
                <a:latin typeface="Times New Roman"/>
                <a:cs typeface="Times New Roman"/>
              </a:rPr>
              <a:t>corpo  del Maestro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abbandonato </a:t>
            </a:r>
            <a:r>
              <a:rPr sz="1200" dirty="0">
                <a:latin typeface="Times New Roman"/>
                <a:cs typeface="Times New Roman"/>
              </a:rPr>
              <a:t>alle bestie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feroci.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(2012.3) 188:0.3 </a:t>
            </a:r>
            <a:r>
              <a:rPr sz="1200" spc="-5" dirty="0">
                <a:latin typeface="Times New Roman"/>
                <a:cs typeface="Times New Roman"/>
              </a:rPr>
              <a:t>Nel frattempo, Giuseppe d’Arimatea, accompagnato </a:t>
            </a:r>
            <a:r>
              <a:rPr sz="1200" dirty="0">
                <a:latin typeface="Times New Roman"/>
                <a:cs typeface="Times New Roman"/>
              </a:rPr>
              <a:t>da Nicodemo,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andato da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consegnato loro per un’adeguata sepoltura. Non era raro che gli </a:t>
            </a:r>
            <a:r>
              <a:rPr sz="1200" dirty="0">
                <a:latin typeface="Times New Roman"/>
                <a:cs typeface="Times New Roman"/>
              </a:rPr>
              <a:t>amici delle </a:t>
            </a:r>
            <a:r>
              <a:rPr sz="1200" spc="-5" dirty="0">
                <a:latin typeface="Times New Roman"/>
                <a:cs typeface="Times New Roman"/>
              </a:rPr>
              <a:t>persone crocifisse offrissero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regalie </a:t>
            </a:r>
            <a:r>
              <a:rPr sz="1200" dirty="0">
                <a:latin typeface="Times New Roman"/>
                <a:cs typeface="Times New Roman"/>
              </a:rPr>
              <a:t>alle  autorità </a:t>
            </a:r>
            <a:r>
              <a:rPr sz="1200" spc="-5" dirty="0">
                <a:latin typeface="Times New Roman"/>
                <a:cs typeface="Times New Roman"/>
              </a:rPr>
              <a:t>romane </a:t>
            </a:r>
            <a:r>
              <a:rPr sz="1200" dirty="0">
                <a:latin typeface="Times New Roman"/>
                <a:cs typeface="Times New Roman"/>
              </a:rPr>
              <a:t>per avere il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corpi. Giuseppe si presentò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con una forte somma di  </a:t>
            </a:r>
            <a:r>
              <a:rPr sz="1200" spc="-5" dirty="0">
                <a:latin typeface="Times New Roman"/>
                <a:cs typeface="Times New Roman"/>
              </a:rPr>
              <a:t>denaro, nel caso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necessario </a:t>
            </a:r>
            <a:r>
              <a:rPr sz="1200" dirty="0">
                <a:latin typeface="Times New Roman"/>
                <a:cs typeface="Times New Roman"/>
              </a:rPr>
              <a:t>pagare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l’autorizzazione a </a:t>
            </a:r>
            <a:r>
              <a:rPr sz="1200" spc="-5" dirty="0">
                <a:latin typeface="Times New Roman"/>
                <a:cs typeface="Times New Roman"/>
              </a:rPr>
              <a:t>trasportare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Gesù in una tomba </a:t>
            </a:r>
            <a:r>
              <a:rPr sz="1200" spc="-5" dirty="0">
                <a:latin typeface="Times New Roman"/>
                <a:cs typeface="Times New Roman"/>
              </a:rPr>
              <a:t>funebre </a:t>
            </a:r>
            <a:r>
              <a:rPr sz="1200" dirty="0">
                <a:latin typeface="Times New Roman"/>
                <a:cs typeface="Times New Roman"/>
              </a:rPr>
              <a:t>privata. </a:t>
            </a:r>
            <a:r>
              <a:rPr sz="1200" spc="-5" dirty="0">
                <a:latin typeface="Times New Roman"/>
                <a:cs typeface="Times New Roman"/>
              </a:rPr>
              <a:t>Ma  Pilato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accettare del denaro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ascoltato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richiesta, egli scrisse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che autorizzava 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a recarsi </a:t>
            </a:r>
            <a:r>
              <a:rPr sz="1200" spc="-5" dirty="0">
                <a:latin typeface="Times New Roman"/>
                <a:cs typeface="Times New Roman"/>
              </a:rPr>
              <a:t>al Golgota </a:t>
            </a:r>
            <a:r>
              <a:rPr sz="1200" dirty="0">
                <a:latin typeface="Times New Roman"/>
                <a:cs typeface="Times New Roman"/>
              </a:rPr>
              <a:t>e a prendere </a:t>
            </a:r>
            <a:r>
              <a:rPr sz="1200" spc="-5" dirty="0">
                <a:latin typeface="Times New Roman"/>
                <a:cs typeface="Times New Roman"/>
              </a:rPr>
              <a:t>immediato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pieno possesso del corpo del </a:t>
            </a:r>
            <a:r>
              <a:rPr sz="1200" dirty="0">
                <a:latin typeface="Times New Roman"/>
                <a:cs typeface="Times New Roman"/>
              </a:rPr>
              <a:t>Maestro.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frattempo,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la tempesta  di sabbia </a:t>
            </a:r>
            <a:r>
              <a:rPr sz="1200" spc="-5" dirty="0">
                <a:latin typeface="Times New Roman"/>
                <a:cs typeface="Times New Roman"/>
              </a:rPr>
              <a:t>considerevolmente diminuita,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Ebrei rappresentanti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era </a:t>
            </a:r>
            <a:r>
              <a:rPr sz="1200" dirty="0">
                <a:latin typeface="Times New Roman"/>
                <a:cs typeface="Times New Roman"/>
              </a:rPr>
              <a:t>partito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Golgota </a:t>
            </a:r>
            <a:r>
              <a:rPr sz="1200" dirty="0">
                <a:latin typeface="Times New Roman"/>
                <a:cs typeface="Times New Roman"/>
              </a:rPr>
              <a:t>per assicurarsi che il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fosse portato con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briganti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pubbliche aperte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sepoltura.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943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sepoltura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63500" marR="5778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(2012.4) 188:1.1 </a:t>
            </a:r>
            <a:r>
              <a:rPr sz="1200" spc="-5" dirty="0">
                <a:latin typeface="Times New Roman"/>
                <a:cs typeface="Times New Roman"/>
              </a:rPr>
              <a:t>Quando Giuseppe </a:t>
            </a:r>
            <a:r>
              <a:rPr sz="1200" dirty="0">
                <a:latin typeface="Times New Roman"/>
                <a:cs typeface="Times New Roman"/>
              </a:rPr>
              <a:t>e Nicodemo </a:t>
            </a:r>
            <a:r>
              <a:rPr sz="1200" spc="-5" dirty="0">
                <a:latin typeface="Times New Roman"/>
                <a:cs typeface="Times New Roman"/>
              </a:rPr>
              <a:t>arrivarono al Golgota, </a:t>
            </a:r>
            <a:r>
              <a:rPr sz="1200" dirty="0">
                <a:latin typeface="Times New Roman"/>
                <a:cs typeface="Times New Roman"/>
              </a:rPr>
              <a:t>trovarono i soldati che </a:t>
            </a:r>
            <a:r>
              <a:rPr sz="1200" spc="-5" dirty="0">
                <a:latin typeface="Times New Roman"/>
                <a:cs typeface="Times New Roman"/>
              </a:rPr>
              <a:t>tiravano giù Gesù dalla croce </a:t>
            </a:r>
            <a:r>
              <a:rPr sz="1200" dirty="0">
                <a:latin typeface="Times New Roman"/>
                <a:cs typeface="Times New Roman"/>
              </a:rPr>
              <a:t>e i 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del Sinedrio </a:t>
            </a:r>
            <a:r>
              <a:rPr sz="1200" spc="-5" dirty="0">
                <a:latin typeface="Times New Roman"/>
                <a:cs typeface="Times New Roman"/>
              </a:rPr>
              <a:t>presenti per </a:t>
            </a:r>
            <a:r>
              <a:rPr sz="1200" dirty="0">
                <a:latin typeface="Times New Roman"/>
                <a:cs typeface="Times New Roman"/>
              </a:rPr>
              <a:t>vedere che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impedisse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corpo fosse gettato </a:t>
            </a:r>
            <a:r>
              <a:rPr sz="1200" spc="5" dirty="0">
                <a:latin typeface="Times New Roman"/>
                <a:cs typeface="Times New Roman"/>
              </a:rPr>
              <a:t>nelle  </a:t>
            </a:r>
            <a:r>
              <a:rPr sz="1200" dirty="0">
                <a:latin typeface="Times New Roman"/>
                <a:cs typeface="Times New Roman"/>
              </a:rPr>
              <a:t>fosse di </a:t>
            </a:r>
            <a:r>
              <a:rPr sz="1200" spc="-5" dirty="0">
                <a:latin typeface="Times New Roman"/>
                <a:cs typeface="Times New Roman"/>
              </a:rPr>
              <a:t>sepoltura dei </a:t>
            </a:r>
            <a:r>
              <a:rPr sz="1200" dirty="0">
                <a:latin typeface="Times New Roman"/>
                <a:cs typeface="Times New Roman"/>
              </a:rPr>
              <a:t>criminali. </a:t>
            </a:r>
            <a:r>
              <a:rPr sz="1200" spc="-5" dirty="0">
                <a:latin typeface="Times New Roman"/>
                <a:cs typeface="Times New Roman"/>
              </a:rPr>
              <a:t>Quando Giuseppe presentò al centurione </a:t>
            </a:r>
            <a:r>
              <a:rPr sz="1200" dirty="0">
                <a:latin typeface="Times New Roman"/>
                <a:cs typeface="Times New Roman"/>
              </a:rPr>
              <a:t>l’ordine di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per il corpo </a:t>
            </a:r>
            <a:r>
              <a:rPr sz="1200" spc="-5" dirty="0">
                <a:latin typeface="Times New Roman"/>
                <a:cs typeface="Times New Roman"/>
              </a:rPr>
              <a:t>del Maestro, gli </a:t>
            </a:r>
            <a:r>
              <a:rPr sz="1200" spc="5" dirty="0">
                <a:latin typeface="Times New Roman"/>
                <a:cs typeface="Times New Roman"/>
              </a:rPr>
              <a:t>Ebrei  </a:t>
            </a:r>
            <a:r>
              <a:rPr sz="1200" spc="-5" dirty="0">
                <a:latin typeface="Times New Roman"/>
                <a:cs typeface="Times New Roman"/>
              </a:rPr>
              <a:t>sollevarono </a:t>
            </a:r>
            <a:r>
              <a:rPr sz="1200" dirty="0">
                <a:latin typeface="Times New Roman"/>
                <a:cs typeface="Times New Roman"/>
              </a:rPr>
              <a:t>un tumulto e </a:t>
            </a:r>
            <a:r>
              <a:rPr sz="1200" spc="-5" dirty="0">
                <a:latin typeface="Times New Roman"/>
                <a:cs typeface="Times New Roman"/>
              </a:rPr>
              <a:t>protestarono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possesso.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furia, essi cercarono d’impadronirsi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forza del </a:t>
            </a:r>
            <a:r>
              <a:rPr sz="1200" spc="5" dirty="0">
                <a:latin typeface="Times New Roman"/>
                <a:cs typeface="Times New Roman"/>
              </a:rPr>
              <a:t>corpo,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fecero </a:t>
            </a:r>
            <a:r>
              <a:rPr sz="1200" dirty="0">
                <a:latin typeface="Times New Roman"/>
                <a:cs typeface="Times New Roman"/>
              </a:rPr>
              <a:t>questo, il </a:t>
            </a:r>
            <a:r>
              <a:rPr sz="1200" spc="-5" dirty="0">
                <a:latin typeface="Times New Roman"/>
                <a:cs typeface="Times New Roman"/>
              </a:rPr>
              <a:t>centurione </a:t>
            </a:r>
            <a:r>
              <a:rPr sz="1200" dirty="0">
                <a:latin typeface="Times New Roman"/>
                <a:cs typeface="Times New Roman"/>
              </a:rPr>
              <a:t>chiamò quattro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soldati al suo fianco,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spade </a:t>
            </a:r>
            <a:r>
              <a:rPr sz="1200" dirty="0">
                <a:latin typeface="Times New Roman"/>
                <a:cs typeface="Times New Roman"/>
              </a:rPr>
              <a:t>sguainate </a:t>
            </a:r>
            <a:r>
              <a:rPr sz="1200" spc="-5" dirty="0">
                <a:latin typeface="Times New Roman"/>
                <a:cs typeface="Times New Roman"/>
              </a:rPr>
              <a:t>si posero </a:t>
            </a:r>
            <a:r>
              <a:rPr sz="1200" dirty="0">
                <a:latin typeface="Times New Roman"/>
                <a:cs typeface="Times New Roman"/>
              </a:rPr>
              <a:t>a cavalcioni del  </a:t>
            </a:r>
            <a:r>
              <a:rPr sz="1200" spc="-5" dirty="0">
                <a:latin typeface="Times New Roman"/>
                <a:cs typeface="Times New Roman"/>
              </a:rPr>
              <a:t>corpo del Maestro che giaceva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suolo.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centurione ordinò </a:t>
            </a:r>
            <a:r>
              <a:rPr sz="1200" spc="-5" dirty="0">
                <a:latin typeface="Times New Roman"/>
                <a:cs typeface="Times New Roman"/>
              </a:rPr>
              <a:t>agli altri </a:t>
            </a:r>
            <a:r>
              <a:rPr sz="1200" dirty="0">
                <a:latin typeface="Times New Roman"/>
                <a:cs typeface="Times New Roman"/>
              </a:rPr>
              <a:t>soldati di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ladri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respingere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4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marmaglia adirata </a:t>
            </a:r>
            <a:r>
              <a:rPr sz="1200" dirty="0">
                <a:latin typeface="Times New Roman"/>
                <a:cs typeface="Times New Roman"/>
              </a:rPr>
              <a:t>di Ebrei </a:t>
            </a:r>
            <a:r>
              <a:rPr sz="1200" spc="-5" dirty="0">
                <a:latin typeface="Times New Roman"/>
                <a:cs typeface="Times New Roman"/>
              </a:rPr>
              <a:t>infuriati. Quando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ristabilito, il </a:t>
            </a:r>
            <a:r>
              <a:rPr sz="1200" spc="-5" dirty="0">
                <a:latin typeface="Times New Roman"/>
                <a:cs typeface="Times New Roman"/>
              </a:rPr>
              <a:t>centurione </a:t>
            </a:r>
            <a:r>
              <a:rPr sz="1200" dirty="0">
                <a:latin typeface="Times New Roman"/>
                <a:cs typeface="Times New Roman"/>
              </a:rPr>
              <a:t>lesse </a:t>
            </a:r>
            <a:r>
              <a:rPr sz="1200" spc="-5" dirty="0">
                <a:latin typeface="Times New Roman"/>
                <a:cs typeface="Times New Roman"/>
              </a:rPr>
              <a:t>agli Ebrei </a:t>
            </a:r>
            <a:r>
              <a:rPr sz="1200" dirty="0">
                <a:latin typeface="Times New Roman"/>
                <a:cs typeface="Times New Roman"/>
              </a:rPr>
              <a:t>l’autorizzazione di Pilato e,  </a:t>
            </a:r>
            <a:r>
              <a:rPr sz="1200" spc="-5" dirty="0">
                <a:latin typeface="Times New Roman"/>
                <a:cs typeface="Times New Roman"/>
              </a:rPr>
              <a:t>facendosi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Giuseppe: “Questo </a:t>
            </a:r>
            <a:r>
              <a:rPr sz="1200" dirty="0">
                <a:latin typeface="Times New Roman"/>
                <a:cs typeface="Times New Roman"/>
              </a:rPr>
              <a:t>corpo è tuo per farne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ritieni opportuno.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e i miei soldati ti </a:t>
            </a:r>
            <a:r>
              <a:rPr sz="1200" spc="-5" dirty="0">
                <a:latin typeface="Times New Roman"/>
                <a:cs typeface="Times New Roman"/>
              </a:rPr>
              <a:t>accompagneremo  per assicurarci che nessuno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interferisca.”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281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(2013.1) 188:1.2 </a:t>
            </a:r>
            <a:r>
              <a:rPr sz="1200" spc="-5" dirty="0">
                <a:latin typeface="Times New Roman"/>
                <a:cs typeface="Times New Roman"/>
              </a:rPr>
              <a:t>Una persona crocifissa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essere sepolta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cimitero ebreo; </a:t>
            </a:r>
            <a:r>
              <a:rPr sz="1200" dirty="0">
                <a:latin typeface="Times New Roman"/>
                <a:cs typeface="Times New Roman"/>
              </a:rPr>
              <a:t>c’era una legge </a:t>
            </a:r>
            <a:r>
              <a:rPr sz="1200" spc="-5" dirty="0">
                <a:latin typeface="Times New Roman"/>
                <a:cs typeface="Times New Roman"/>
              </a:rPr>
              <a:t>severa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tale procedura.  Giuseppe </a:t>
            </a:r>
            <a:r>
              <a:rPr sz="1200" dirty="0">
                <a:latin typeface="Times New Roman"/>
                <a:cs typeface="Times New Roman"/>
              </a:rPr>
              <a:t>e Nicodemo </a:t>
            </a:r>
            <a:r>
              <a:rPr sz="1200" spc="-5" dirty="0">
                <a:latin typeface="Times New Roman"/>
                <a:cs typeface="Times New Roman"/>
              </a:rPr>
              <a:t>conoscevano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e andando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Golgota </a:t>
            </a:r>
            <a:r>
              <a:rPr sz="1200" spc="-5" dirty="0">
                <a:latin typeface="Times New Roman"/>
                <a:cs typeface="Times New Roman"/>
              </a:rPr>
              <a:t>avevano 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seppellire Gesù nella </a:t>
            </a:r>
            <a:r>
              <a:rPr sz="1200" dirty="0">
                <a:latin typeface="Times New Roman"/>
                <a:cs typeface="Times New Roman"/>
              </a:rPr>
              <a:t>nuova tomba di 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Giuseppe, scavata nella solida roccia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situata </a:t>
            </a:r>
            <a:r>
              <a:rPr sz="1200" dirty="0">
                <a:latin typeface="Times New Roman"/>
                <a:cs typeface="Times New Roman"/>
              </a:rPr>
              <a:t>a breve </a:t>
            </a:r>
            <a:r>
              <a:rPr sz="1200" spc="-5" dirty="0">
                <a:latin typeface="Times New Roman"/>
                <a:cs typeface="Times New Roman"/>
              </a:rPr>
              <a:t>distanza, </a:t>
            </a:r>
            <a:r>
              <a:rPr sz="1200" dirty="0">
                <a:latin typeface="Times New Roman"/>
                <a:cs typeface="Times New Roman"/>
              </a:rPr>
              <a:t>a nord </a:t>
            </a:r>
            <a:r>
              <a:rPr sz="1200" spc="-5" dirty="0">
                <a:latin typeface="Times New Roman"/>
                <a:cs typeface="Times New Roman"/>
              </a:rPr>
              <a:t>del Golgota, dall’altro lato </a:t>
            </a:r>
            <a:r>
              <a:rPr sz="1200" dirty="0">
                <a:latin typeface="Times New Roman"/>
                <a:cs typeface="Times New Roman"/>
              </a:rPr>
              <a:t>della strada </a:t>
            </a:r>
            <a:r>
              <a:rPr sz="1200" spc="-5" dirty="0">
                <a:latin typeface="Times New Roman"/>
                <a:cs typeface="Times New Roman"/>
              </a:rPr>
              <a:t>che  portava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Samaria. Nessuno 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sepolto in questa </a:t>
            </a:r>
            <a:r>
              <a:rPr sz="1200" spc="-5" dirty="0">
                <a:latin typeface="Times New Roman"/>
                <a:cs typeface="Times New Roman"/>
              </a:rPr>
              <a:t>tomba, ed essi ritennero appropriato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riposasse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là.</a:t>
            </a:r>
            <a:endParaRPr sz="1200">
              <a:latin typeface="Times New Roman"/>
              <a:cs typeface="Times New Roman"/>
            </a:endParaRPr>
          </a:p>
          <a:p>
            <a:pPr marL="63500" marR="1416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credeva realmente </a:t>
            </a:r>
            <a:r>
              <a:rPr sz="1200" spc="-5" dirty="0">
                <a:latin typeface="Times New Roman"/>
                <a:cs typeface="Times New Roman"/>
              </a:rPr>
              <a:t>che Gesù sarebbe 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Nicodemo era </a:t>
            </a:r>
            <a:r>
              <a:rPr sz="1200" dirty="0">
                <a:latin typeface="Times New Roman"/>
                <a:cs typeface="Times New Roman"/>
              </a:rPr>
              <a:t>molto scettico. </a:t>
            </a:r>
            <a:r>
              <a:rPr sz="1200" spc="-5" dirty="0">
                <a:latin typeface="Times New Roman"/>
                <a:cs typeface="Times New Roman"/>
              </a:rPr>
              <a:t>Questi vecchi </a:t>
            </a:r>
            <a:r>
              <a:rPr sz="1200" dirty="0">
                <a:latin typeface="Times New Roman"/>
                <a:cs typeface="Times New Roman"/>
              </a:rPr>
              <a:t>membri del  </a:t>
            </a:r>
            <a:r>
              <a:rPr sz="1200" spc="-5" dirty="0">
                <a:latin typeface="Times New Roman"/>
                <a:cs typeface="Times New Roman"/>
              </a:rPr>
              <a:t>Sinedrio avevano </a:t>
            </a:r>
            <a:r>
              <a:rPr sz="1200" dirty="0">
                <a:latin typeface="Times New Roman"/>
                <a:cs typeface="Times New Roman"/>
              </a:rPr>
              <a:t>mantenuto la loro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 Gesù più o meno </a:t>
            </a:r>
            <a:r>
              <a:rPr sz="1200" spc="-5" dirty="0">
                <a:latin typeface="Times New Roman"/>
                <a:cs typeface="Times New Roman"/>
              </a:rPr>
              <a:t>segreta, </a:t>
            </a:r>
            <a:r>
              <a:rPr sz="1200" dirty="0">
                <a:latin typeface="Times New Roman"/>
                <a:cs typeface="Times New Roman"/>
              </a:rPr>
              <a:t>benché i </a:t>
            </a:r>
            <a:r>
              <a:rPr sz="1200" spc="-5" dirty="0">
                <a:latin typeface="Times New Roman"/>
                <a:cs typeface="Times New Roman"/>
              </a:rPr>
              <a:t>loro colleghi Sinedristi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sospettati da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tempo, ancor prima </a:t>
            </a:r>
            <a:r>
              <a:rPr sz="1200" spc="-5" dirty="0">
                <a:latin typeface="Times New Roman"/>
                <a:cs typeface="Times New Roman"/>
              </a:rPr>
              <a:t>che si ritirassero dal consiglio. Da questo </a:t>
            </a:r>
            <a:r>
              <a:rPr sz="1200" dirty="0">
                <a:latin typeface="Times New Roman"/>
                <a:cs typeface="Times New Roman"/>
              </a:rPr>
              <a:t>momento in poi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espliciti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tutta</a:t>
            </a:r>
            <a:r>
              <a:rPr sz="1200" spc="-5" dirty="0">
                <a:latin typeface="Times New Roman"/>
                <a:cs typeface="Times New Roman"/>
              </a:rPr>
              <a:t> 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22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(2013.2) 188:1.3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e mezzo la </a:t>
            </a:r>
            <a:r>
              <a:rPr sz="1200" spc="-5" dirty="0">
                <a:latin typeface="Times New Roman"/>
                <a:cs typeface="Times New Roman"/>
              </a:rPr>
              <a:t>processione funebre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partì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Golgota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tomba di </a:t>
            </a:r>
            <a:r>
              <a:rPr sz="1200" spc="-5" dirty="0">
                <a:latin typeface="Times New Roman"/>
                <a:cs typeface="Times New Roman"/>
              </a:rPr>
              <a:t>Giuseppe  dall’altro lato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strada.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era avvolto </a:t>
            </a:r>
            <a:r>
              <a:rPr sz="1200" dirty="0">
                <a:latin typeface="Times New Roman"/>
                <a:cs typeface="Times New Roman"/>
              </a:rPr>
              <a:t>in un lenzuolo di lino e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quattro uomini, seguiti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spc="5" dirty="0">
                <a:latin typeface="Times New Roman"/>
                <a:cs typeface="Times New Roman"/>
              </a:rPr>
              <a:t>donne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98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510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Galilea rimaste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vegliare. </a:t>
            </a:r>
            <a:r>
              <a:rPr sz="1200" dirty="0">
                <a:latin typeface="Times New Roman"/>
                <a:cs typeface="Times New Roman"/>
              </a:rPr>
              <a:t>I mortali che portarono il </a:t>
            </a:r>
            <a:r>
              <a:rPr sz="1200" spc="-5" dirty="0">
                <a:latin typeface="Times New Roman"/>
                <a:cs typeface="Times New Roman"/>
              </a:rPr>
              <a:t>corpo materiale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erano: </a:t>
            </a:r>
            <a:r>
              <a:rPr sz="1200" dirty="0">
                <a:latin typeface="Times New Roman"/>
                <a:cs typeface="Times New Roman"/>
              </a:rPr>
              <a:t>Giuseppe, Nicodemo, Giovanni e il  </a:t>
            </a:r>
            <a:r>
              <a:rPr sz="1200" spc="-5" dirty="0">
                <a:latin typeface="Times New Roman"/>
                <a:cs typeface="Times New Roman"/>
              </a:rPr>
              <a:t>centurione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55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(2013.3) 188:1.4 </a:t>
            </a:r>
            <a:r>
              <a:rPr sz="1200" spc="-5" dirty="0">
                <a:latin typeface="Times New Roman"/>
                <a:cs typeface="Times New Roman"/>
              </a:rPr>
              <a:t>Essi portarono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nella tomba,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camera quadrata </a:t>
            </a:r>
            <a:r>
              <a:rPr sz="1200" dirty="0">
                <a:latin typeface="Times New Roman"/>
                <a:cs typeface="Times New Roman"/>
              </a:rPr>
              <a:t>di circa tre metri di </a:t>
            </a:r>
            <a:r>
              <a:rPr sz="1200" spc="-5" dirty="0">
                <a:latin typeface="Times New Roman"/>
                <a:cs typeface="Times New Roman"/>
              </a:rPr>
              <a:t>lato, </a:t>
            </a:r>
            <a:r>
              <a:rPr sz="1200" dirty="0">
                <a:latin typeface="Times New Roman"/>
                <a:cs typeface="Times New Roman"/>
              </a:rPr>
              <a:t>dove lo </a:t>
            </a:r>
            <a:r>
              <a:rPr sz="1200" spc="-5" dirty="0">
                <a:latin typeface="Times New Roman"/>
                <a:cs typeface="Times New Roman"/>
              </a:rPr>
              <a:t>prepararono </a:t>
            </a:r>
            <a:r>
              <a:rPr sz="1200" dirty="0">
                <a:latin typeface="Times New Roman"/>
                <a:cs typeface="Times New Roman"/>
              </a:rPr>
              <a:t>in fretta per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sepoltura. Gli Ebrei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seppellivano </a:t>
            </a:r>
            <a:r>
              <a:rPr sz="1200" dirty="0">
                <a:latin typeface="Times New Roman"/>
                <a:cs typeface="Times New Roman"/>
              </a:rPr>
              <a:t>i loro morti;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imbalsamavano. </a:t>
            </a:r>
            <a:r>
              <a:rPr sz="1200" dirty="0">
                <a:latin typeface="Times New Roman"/>
                <a:cs typeface="Times New Roman"/>
              </a:rPr>
              <a:t>Giuseppe e Nicodemo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spc="5" dirty="0">
                <a:latin typeface="Times New Roman"/>
                <a:cs typeface="Times New Roman"/>
              </a:rPr>
              <a:t>portato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quantità di </a:t>
            </a:r>
            <a:r>
              <a:rPr sz="1200" spc="-5" dirty="0">
                <a:latin typeface="Times New Roman"/>
                <a:cs typeface="Times New Roman"/>
              </a:rPr>
              <a:t>mirra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aloe, ed </a:t>
            </a:r>
            <a:r>
              <a:rPr sz="1200" dirty="0">
                <a:latin typeface="Times New Roman"/>
                <a:cs typeface="Times New Roman"/>
              </a:rPr>
              <a:t>avvolsero ora il </a:t>
            </a:r>
            <a:r>
              <a:rPr sz="1200" spc="-5" dirty="0">
                <a:latin typeface="Times New Roman"/>
                <a:cs typeface="Times New Roman"/>
              </a:rPr>
              <a:t>corpo con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bende impregnate </a:t>
            </a:r>
            <a:r>
              <a:rPr sz="1200" dirty="0">
                <a:latin typeface="Times New Roman"/>
                <a:cs typeface="Times New Roman"/>
              </a:rPr>
              <a:t>di queste soluzioni.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  <a:p>
            <a:pPr marL="88900" marR="34480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l’imbalsamazione fu completata, essi legarono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benda attorno al viso, </a:t>
            </a:r>
            <a:r>
              <a:rPr sz="1200" dirty="0">
                <a:latin typeface="Times New Roman"/>
                <a:cs typeface="Times New Roman"/>
              </a:rPr>
              <a:t>avvolsero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in un lenzuolo di lino e lo posarono  </a:t>
            </a:r>
            <a:r>
              <a:rPr sz="1200" spc="-5" dirty="0">
                <a:latin typeface="Times New Roman"/>
                <a:cs typeface="Times New Roman"/>
              </a:rPr>
              <a:t>rispettosamente su </a:t>
            </a:r>
            <a:r>
              <a:rPr sz="1200" dirty="0">
                <a:latin typeface="Times New Roman"/>
                <a:cs typeface="Times New Roman"/>
              </a:rPr>
              <a:t>un ripiano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(2013.4) 188:1.5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posto il </a:t>
            </a:r>
            <a:r>
              <a:rPr sz="1200" spc="-5" dirty="0">
                <a:latin typeface="Times New Roman"/>
                <a:cs typeface="Times New Roman"/>
              </a:rPr>
              <a:t>corpo nella tomba,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centurione fece segno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rotolare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di chiusura  </a:t>
            </a:r>
            <a:r>
              <a:rPr sz="1200" spc="-5" dirty="0">
                <a:latin typeface="Times New Roman"/>
                <a:cs typeface="Times New Roman"/>
              </a:rPr>
              <a:t>davanti all’entrata della </a:t>
            </a:r>
            <a:r>
              <a:rPr sz="1200" dirty="0">
                <a:latin typeface="Times New Roman"/>
                <a:cs typeface="Times New Roman"/>
              </a:rPr>
              <a:t>tomba. I </a:t>
            </a:r>
            <a:r>
              <a:rPr sz="1200" spc="-5" dirty="0">
                <a:latin typeface="Times New Roman"/>
                <a:cs typeface="Times New Roman"/>
              </a:rPr>
              <a:t>soldati partirono </a:t>
            </a:r>
            <a:r>
              <a:rPr sz="1200" dirty="0">
                <a:latin typeface="Times New Roman"/>
                <a:cs typeface="Times New Roman"/>
              </a:rPr>
              <a:t>poi per la </a:t>
            </a:r>
            <a:r>
              <a:rPr sz="1200" spc="-5" dirty="0">
                <a:latin typeface="Times New Roman"/>
                <a:cs typeface="Times New Roman"/>
              </a:rPr>
              <a:t>Geenna con </a:t>
            </a:r>
            <a:r>
              <a:rPr sz="1200" dirty="0">
                <a:latin typeface="Times New Roman"/>
                <a:cs typeface="Times New Roman"/>
              </a:rPr>
              <a:t>i corpi dei due </a:t>
            </a:r>
            <a:r>
              <a:rPr sz="1200" spc="-5" dirty="0">
                <a:latin typeface="Times New Roman"/>
                <a:cs typeface="Times New Roman"/>
              </a:rPr>
              <a:t>ladri,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ritornarono </a:t>
            </a:r>
            <a:r>
              <a:rPr sz="1200" spc="-5" dirty="0">
                <a:latin typeface="Times New Roman"/>
                <a:cs typeface="Times New Roman"/>
              </a:rPr>
              <a:t>tristemente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celebrare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in conformità </a:t>
            </a:r>
            <a:r>
              <a:rPr sz="1200" spc="-5" dirty="0">
                <a:latin typeface="Times New Roman"/>
                <a:cs typeface="Times New Roman"/>
              </a:rPr>
              <a:t>alle leggi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Mosè.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93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(2013.5) 188:1.6 </a:t>
            </a:r>
            <a:r>
              <a:rPr sz="1200" dirty="0">
                <a:latin typeface="Times New Roman"/>
                <a:cs typeface="Times New Roman"/>
              </a:rPr>
              <a:t>Ci fu una </a:t>
            </a:r>
            <a:r>
              <a:rPr sz="1200" spc="-5" dirty="0">
                <a:latin typeface="Times New Roman"/>
                <a:cs typeface="Times New Roman"/>
              </a:rPr>
              <a:t>considerevole fretta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furia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sepoltura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preparazione, ed </a:t>
            </a:r>
            <a:r>
              <a:rPr sz="1200" dirty="0">
                <a:latin typeface="Times New Roman"/>
                <a:cs typeface="Times New Roman"/>
              </a:rPr>
              <a:t>il sabato </a:t>
            </a:r>
            <a:r>
              <a:rPr sz="1200" spc="-5" dirty="0">
                <a:latin typeface="Times New Roman"/>
                <a:cs typeface="Times New Roman"/>
              </a:rPr>
              <a:t>si  avvicinava velocemente.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affrettarono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ma le donne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attardarono vicino alla tomba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fu  molto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0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(2013.6) 188:1.7 </a:t>
            </a:r>
            <a:r>
              <a:rPr sz="1200" spc="-5" dirty="0">
                <a:latin typeface="Times New Roman"/>
                <a:cs typeface="Times New Roman"/>
              </a:rPr>
              <a:t>Mentre si svolgeva </a:t>
            </a:r>
            <a:r>
              <a:rPr sz="1200" dirty="0">
                <a:latin typeface="Times New Roman"/>
                <a:cs typeface="Times New Roman"/>
              </a:rPr>
              <a:t>tutto ciò, le donne </a:t>
            </a:r>
            <a:r>
              <a:rPr sz="1200" spc="-5" dirty="0">
                <a:latin typeface="Times New Roman"/>
                <a:cs typeface="Times New Roman"/>
              </a:rPr>
              <a:t>si erano nascoste nelle </a:t>
            </a:r>
            <a:r>
              <a:rPr sz="1200" dirty="0">
                <a:latin typeface="Times New Roman"/>
                <a:cs typeface="Times New Roman"/>
              </a:rPr>
              <a:t>vicinanze, </a:t>
            </a:r>
            <a:r>
              <a:rPr sz="1200" spc="-5" dirty="0">
                <a:latin typeface="Times New Roman"/>
                <a:cs typeface="Times New Roman"/>
              </a:rPr>
              <a:t>cosicché </a:t>
            </a:r>
            <a:r>
              <a:rPr sz="1200" dirty="0">
                <a:latin typeface="Times New Roman"/>
                <a:cs typeface="Times New Roman"/>
              </a:rPr>
              <a:t>videro tutto ed </a:t>
            </a:r>
            <a:r>
              <a:rPr sz="1200" spc="-5" dirty="0">
                <a:latin typeface="Times New Roman"/>
                <a:cs typeface="Times New Roman"/>
              </a:rPr>
              <a:t>osservarono </a:t>
            </a:r>
            <a:r>
              <a:rPr sz="1200" dirty="0">
                <a:latin typeface="Times New Roman"/>
                <a:cs typeface="Times New Roman"/>
              </a:rPr>
              <a:t>dove 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stato posto. </a:t>
            </a:r>
            <a:r>
              <a:rPr sz="1200" spc="-5" dirty="0">
                <a:latin typeface="Times New Roman"/>
                <a:cs typeface="Times New Roman"/>
              </a:rPr>
              <a:t>Esse si tenevano </a:t>
            </a:r>
            <a:r>
              <a:rPr sz="1200" dirty="0">
                <a:latin typeface="Times New Roman"/>
                <a:cs typeface="Times New Roman"/>
              </a:rPr>
              <a:t>nascoste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perché non </a:t>
            </a:r>
            <a:r>
              <a:rPr sz="1200" spc="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permesso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donne di </a:t>
            </a:r>
            <a:r>
              <a:rPr sz="1200" spc="-5" dirty="0">
                <a:latin typeface="Times New Roman"/>
                <a:cs typeface="Times New Roman"/>
              </a:rPr>
              <a:t>associarsi agli </a:t>
            </a:r>
            <a:r>
              <a:rPr sz="1200" dirty="0">
                <a:latin typeface="Times New Roman"/>
                <a:cs typeface="Times New Roman"/>
              </a:rPr>
              <a:t>uomini 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tali</a:t>
            </a:r>
            <a:endParaRPr sz="1200">
              <a:latin typeface="Times New Roman"/>
              <a:cs typeface="Times New Roman"/>
            </a:endParaRPr>
          </a:p>
          <a:p>
            <a:pPr marL="88900" marR="16827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momenti. Queste </a:t>
            </a:r>
            <a:r>
              <a:rPr sz="1200" dirty="0">
                <a:latin typeface="Times New Roman"/>
                <a:cs typeface="Times New Roman"/>
              </a:rPr>
              <a:t>donne non </a:t>
            </a:r>
            <a:r>
              <a:rPr sz="1200" spc="-5" dirty="0">
                <a:latin typeface="Times New Roman"/>
                <a:cs typeface="Times New Roman"/>
              </a:rPr>
              <a:t>ritenevano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convenientemente preparato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sepoltura,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misero d’accordo di 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a casa di Giuseppe, di </a:t>
            </a:r>
            <a:r>
              <a:rPr sz="1200" spc="-5" dirty="0">
                <a:latin typeface="Times New Roman"/>
                <a:cs typeface="Times New Roman"/>
              </a:rPr>
              <a:t>riposarsi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degli aromi e </a:t>
            </a:r>
            <a:r>
              <a:rPr sz="1200" spc="-5" dirty="0">
                <a:latin typeface="Times New Roman"/>
                <a:cs typeface="Times New Roman"/>
              </a:rPr>
              <a:t>degli unguenti,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la domenica mattina  </a:t>
            </a:r>
            <a:r>
              <a:rPr sz="1200" spc="-5" dirty="0">
                <a:latin typeface="Times New Roman"/>
                <a:cs typeface="Times New Roman"/>
              </a:rPr>
              <a:t>per preparare adeguatamente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 Maestro per </a:t>
            </a:r>
            <a:r>
              <a:rPr sz="1200" dirty="0">
                <a:latin typeface="Times New Roman"/>
                <a:cs typeface="Times New Roman"/>
              </a:rPr>
              <a:t>il riposo </a:t>
            </a:r>
            <a:r>
              <a:rPr sz="1200" spc="-5" dirty="0">
                <a:latin typeface="Times New Roman"/>
                <a:cs typeface="Times New Roman"/>
              </a:rPr>
              <a:t>funebre.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che si attardarono così presso </a:t>
            </a:r>
            <a:r>
              <a:rPr sz="1200" dirty="0">
                <a:latin typeface="Times New Roman"/>
                <a:cs typeface="Times New Roman"/>
              </a:rPr>
              <a:t>la tomba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venerdì sera erano: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Maddalena, Maria </a:t>
            </a:r>
            <a:r>
              <a:rPr sz="1200" dirty="0">
                <a:latin typeface="Times New Roman"/>
                <a:cs typeface="Times New Roman"/>
              </a:rPr>
              <a:t>moglie di Clopa, Marta </a:t>
            </a:r>
            <a:r>
              <a:rPr sz="1200" spc="-5" dirty="0">
                <a:latin typeface="Times New Roman"/>
                <a:cs typeface="Times New Roman"/>
              </a:rPr>
              <a:t>(un’altra sorella della </a:t>
            </a:r>
            <a:r>
              <a:rPr sz="1200" dirty="0">
                <a:latin typeface="Times New Roman"/>
                <a:cs typeface="Times New Roman"/>
              </a:rPr>
              <a:t>madre di </a:t>
            </a:r>
            <a:r>
              <a:rPr sz="1200" spc="-5" dirty="0">
                <a:latin typeface="Times New Roman"/>
                <a:cs typeface="Times New Roman"/>
              </a:rPr>
              <a:t>Gesù) </a:t>
            </a:r>
            <a:r>
              <a:rPr sz="1200" dirty="0">
                <a:latin typeface="Times New Roman"/>
                <a:cs typeface="Times New Roman"/>
              </a:rPr>
              <a:t>e Rebecca 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Sefforis.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794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(2013.7) 188:1.8 </a:t>
            </a:r>
            <a:r>
              <a:rPr sz="1200" spc="-5" dirty="0">
                <a:latin typeface="Times New Roman"/>
                <a:cs typeface="Times New Roman"/>
              </a:rPr>
              <a:t>All’infuori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e di Giuseppe </a:t>
            </a:r>
            <a:r>
              <a:rPr sz="1200" spc="-5" dirty="0">
                <a:latin typeface="Times New Roman"/>
                <a:cs typeface="Times New Roman"/>
              </a:rPr>
              <a:t>d’Arimatea, </a:t>
            </a:r>
            <a:r>
              <a:rPr sz="1200" dirty="0">
                <a:latin typeface="Times New Roman"/>
                <a:cs typeface="Times New Roman"/>
              </a:rPr>
              <a:t>pochissimi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credettero realmente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compresero che egli doveva risuscitare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protezione 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tomba</a:t>
            </a:r>
            <a:endParaRPr sz="1600">
              <a:latin typeface="Times New Roman"/>
              <a:cs typeface="Times New Roman"/>
            </a:endParaRPr>
          </a:p>
          <a:p>
            <a:pPr marL="76200" marR="24511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(2014.1) 188:2.1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si dimenticarono della sua promessa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risuscitare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giorno,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i suoi nemici. I 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Sadducei si ricordarono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ricevuto </a:t>
            </a:r>
            <a:r>
              <a:rPr sz="1200" dirty="0">
                <a:latin typeface="Times New Roman"/>
                <a:cs typeface="Times New Roman"/>
              </a:rPr>
              <a:t>dei rapporti sulla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dichiarazione </a:t>
            </a:r>
            <a:r>
              <a:rPr sz="1200" spc="-5" dirty="0">
                <a:latin typeface="Times New Roman"/>
                <a:cs typeface="Times New Roman"/>
              </a:rPr>
              <a:t>che egli sarebbe  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(2014.2) 188:2.2 </a:t>
            </a:r>
            <a:r>
              <a:rPr sz="1200" spc="-5" dirty="0">
                <a:latin typeface="Times New Roman"/>
                <a:cs typeface="Times New Roman"/>
              </a:rPr>
              <a:t>Questo venerdì sera verso </a:t>
            </a:r>
            <a:r>
              <a:rPr sz="1200" dirty="0">
                <a:latin typeface="Times New Roman"/>
                <a:cs typeface="Times New Roman"/>
              </a:rPr>
              <a:t>mezzanotte, dopo la </a:t>
            </a:r>
            <a:r>
              <a:rPr sz="1200" spc="-5" dirty="0">
                <a:latin typeface="Times New Roman"/>
                <a:cs typeface="Times New Roman"/>
              </a:rPr>
              <a:t>cena </a:t>
            </a:r>
            <a:r>
              <a:rPr sz="1200" dirty="0">
                <a:latin typeface="Times New Roman"/>
                <a:cs typeface="Times New Roman"/>
              </a:rPr>
              <a:t>di Pasqua,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dirigenti ebrei si riunì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Caifa, </a:t>
            </a:r>
            <a:r>
              <a:rPr sz="1200" dirty="0">
                <a:latin typeface="Times New Roman"/>
                <a:cs typeface="Times New Roman"/>
              </a:rPr>
              <a:t>dove  </a:t>
            </a:r>
            <a:r>
              <a:rPr sz="1200" spc="-5" dirty="0">
                <a:latin typeface="Times New Roman"/>
                <a:cs typeface="Times New Roman"/>
              </a:rPr>
              <a:t>discussero dei loro </a:t>
            </a:r>
            <a:r>
              <a:rPr sz="1200" dirty="0">
                <a:latin typeface="Times New Roman"/>
                <a:cs typeface="Times New Roman"/>
              </a:rPr>
              <a:t>timori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asserzioni del </a:t>
            </a:r>
            <a:r>
              <a:rPr sz="1200" dirty="0">
                <a:latin typeface="Times New Roman"/>
                <a:cs typeface="Times New Roman"/>
              </a:rPr>
              <a:t>Maestro che </a:t>
            </a:r>
            <a:r>
              <a:rPr sz="1200" spc="-5" dirty="0">
                <a:latin typeface="Times New Roman"/>
                <a:cs typeface="Times New Roman"/>
              </a:rPr>
              <a:t>sarebbe 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giorno. Questa </a:t>
            </a:r>
            <a:r>
              <a:rPr sz="1200" dirty="0">
                <a:latin typeface="Times New Roman"/>
                <a:cs typeface="Times New Roman"/>
              </a:rPr>
              <a:t>riunione  </a:t>
            </a:r>
            <a:r>
              <a:rPr sz="1200" spc="-5" dirty="0">
                <a:latin typeface="Times New Roman"/>
                <a:cs typeface="Times New Roman"/>
              </a:rPr>
              <a:t>terminò con </a:t>
            </a:r>
            <a:r>
              <a:rPr sz="1200" dirty="0">
                <a:latin typeface="Times New Roman"/>
                <a:cs typeface="Times New Roman"/>
              </a:rPr>
              <a:t>la nomina di un </a:t>
            </a:r>
            <a:r>
              <a:rPr sz="1200" spc="-5" dirty="0">
                <a:latin typeface="Times New Roman"/>
                <a:cs typeface="Times New Roman"/>
              </a:rPr>
              <a:t>comitato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Sinedristi che andasse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presto, portando la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ufficiale </a:t>
            </a:r>
            <a:r>
              <a:rPr sz="1200" spc="-5" dirty="0">
                <a:latin typeface="Times New Roman"/>
                <a:cs typeface="Times New Roman"/>
              </a:rPr>
              <a:t>del  Sinedrio </a:t>
            </a:r>
            <a:r>
              <a:rPr sz="1200" dirty="0">
                <a:latin typeface="Times New Roman"/>
                <a:cs typeface="Times New Roman"/>
              </a:rPr>
              <a:t>che una </a:t>
            </a:r>
            <a:r>
              <a:rPr sz="1200" spc="-5" dirty="0">
                <a:latin typeface="Times New Roman"/>
                <a:cs typeface="Times New Roman"/>
              </a:rPr>
              <a:t>guardia romana fosse </a:t>
            </a:r>
            <a:r>
              <a:rPr sz="1200" dirty="0">
                <a:latin typeface="Times New Roman"/>
                <a:cs typeface="Times New Roman"/>
              </a:rPr>
              <a:t>posta davanti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tomba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impedire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accedervi.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portavoce di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comitato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Pilato: “Signore, </a:t>
            </a:r>
            <a:r>
              <a:rPr sz="1200" dirty="0">
                <a:latin typeface="Times New Roman"/>
                <a:cs typeface="Times New Roman"/>
              </a:rPr>
              <a:t>noi ricordiamo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imbroglione,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disse,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vita:  ‘Dopo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risusciterò’. Noi siamo </a:t>
            </a:r>
            <a:r>
              <a:rPr sz="1200" dirty="0">
                <a:latin typeface="Times New Roman"/>
                <a:cs typeface="Times New Roman"/>
              </a:rPr>
              <a:t>venuti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da te a </a:t>
            </a:r>
            <a:r>
              <a:rPr sz="1200" spc="-5" dirty="0">
                <a:latin typeface="Times New Roman"/>
                <a:cs typeface="Times New Roman"/>
              </a:rPr>
              <a:t>chiederti </a:t>
            </a:r>
            <a:r>
              <a:rPr sz="1200" dirty="0">
                <a:latin typeface="Times New Roman"/>
                <a:cs typeface="Times New Roman"/>
              </a:rPr>
              <a:t>d’impartire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proteggere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sepolcro dai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discepoli, almeno </a:t>
            </a:r>
            <a:r>
              <a:rPr sz="1200" dirty="0">
                <a:latin typeface="Times New Roman"/>
                <a:cs typeface="Times New Roman"/>
              </a:rPr>
              <a:t>fino a dopo il </a:t>
            </a:r>
            <a:r>
              <a:rPr sz="1200" spc="-5" dirty="0">
                <a:latin typeface="Times New Roman"/>
                <a:cs typeface="Times New Roman"/>
              </a:rPr>
              <a:t>terzo giorno. Noi </a:t>
            </a:r>
            <a:r>
              <a:rPr sz="1200" dirty="0">
                <a:latin typeface="Times New Roman"/>
                <a:cs typeface="Times New Roman"/>
              </a:rPr>
              <a:t>temiamo </a:t>
            </a:r>
            <a:r>
              <a:rPr sz="1200" spc="-5" dirty="0">
                <a:latin typeface="Times New Roman"/>
                <a:cs typeface="Times New Roman"/>
              </a:rPr>
              <a:t>grandemente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vengano </a:t>
            </a:r>
            <a:r>
              <a:rPr sz="1200" dirty="0">
                <a:latin typeface="Times New Roman"/>
                <a:cs typeface="Times New Roman"/>
              </a:rPr>
              <a:t>a portarlo via di </a:t>
            </a:r>
            <a:r>
              <a:rPr sz="1200" spc="5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per  proclamare </a:t>
            </a:r>
            <a:r>
              <a:rPr sz="1200" dirty="0">
                <a:latin typeface="Times New Roman"/>
                <a:cs typeface="Times New Roman"/>
              </a:rPr>
              <a:t>poi al popolo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morte.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permettessimo che avvenisse ciò,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errore sarebbe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maggiore 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gli avessimo permesso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(2014.3) 188:2.3 </a:t>
            </a:r>
            <a:r>
              <a:rPr sz="1200" spc="-5" dirty="0">
                <a:latin typeface="Times New Roman"/>
                <a:cs typeface="Times New Roman"/>
              </a:rPr>
              <a:t>Dopo aver ascoltato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dei Sinedristi, Pilato </a:t>
            </a:r>
            <a:r>
              <a:rPr sz="1200" spc="-5" dirty="0">
                <a:latin typeface="Times New Roman"/>
                <a:cs typeface="Times New Roman"/>
              </a:rPr>
              <a:t>disse: “Vi darò una guardia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soldati. </a:t>
            </a:r>
            <a:r>
              <a:rPr sz="1200" spc="-5" dirty="0">
                <a:latin typeface="Times New Roman"/>
                <a:cs typeface="Times New Roman"/>
              </a:rPr>
              <a:t>Andate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proteggete </a:t>
            </a:r>
            <a:r>
              <a:rPr sz="1200" dirty="0">
                <a:latin typeface="Times New Roman"/>
                <a:cs typeface="Times New Roman"/>
              </a:rPr>
              <a:t>la tomba.” Essi </a:t>
            </a:r>
            <a:r>
              <a:rPr sz="1200" spc="-5" dirty="0">
                <a:latin typeface="Times New Roman"/>
                <a:cs typeface="Times New Roman"/>
              </a:rPr>
              <a:t>ritornarono al Tempio, riunirono dieci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guardie, </a:t>
            </a:r>
            <a:r>
              <a:rPr sz="1200" dirty="0">
                <a:latin typeface="Times New Roman"/>
                <a:cs typeface="Times New Roman"/>
              </a:rPr>
              <a:t>e poi andarono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tomba 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queste dieci guardie </a:t>
            </a:r>
            <a:r>
              <a:rPr sz="1200" dirty="0">
                <a:latin typeface="Times New Roman"/>
                <a:cs typeface="Times New Roman"/>
              </a:rPr>
              <a:t>ebree e i </a:t>
            </a:r>
            <a:r>
              <a:rPr sz="1200" spc="-5" dirty="0">
                <a:latin typeface="Times New Roman"/>
                <a:cs typeface="Times New Roman"/>
              </a:rPr>
              <a:t>dieci soldati romani, benché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mattina, </a:t>
            </a:r>
            <a:r>
              <a:rPr sz="1200" spc="-5" dirty="0">
                <a:latin typeface="Times New Roman"/>
                <a:cs typeface="Times New Roman"/>
              </a:rPr>
              <a:t>per metterli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alla tomba. Questi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rotolarono ancora un’altra </a:t>
            </a:r>
            <a:r>
              <a:rPr sz="1200" dirty="0">
                <a:latin typeface="Times New Roman"/>
                <a:cs typeface="Times New Roman"/>
              </a:rPr>
              <a:t>pietra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alla tomba e apposero il </a:t>
            </a:r>
            <a:r>
              <a:rPr sz="1200" spc="-5" dirty="0">
                <a:latin typeface="Times New Roman"/>
                <a:cs typeface="Times New Roman"/>
              </a:rPr>
              <a:t>sigillo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Pilato sopra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pietre, per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paura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67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46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spostate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insaputa.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venti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guardia fino all’ora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risurrezione, e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portarono  loro da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e da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Durante il giorno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sabato</a:t>
            </a:r>
            <a:endParaRPr sz="1600">
              <a:latin typeface="Times New Roman"/>
              <a:cs typeface="Times New Roman"/>
            </a:endParaRPr>
          </a:p>
          <a:p>
            <a:pPr marL="88900" marR="13779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(2014.4) 188:3.1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i discepoli e </a:t>
            </a:r>
            <a:r>
              <a:rPr sz="1200" spc="-5" dirty="0">
                <a:latin typeface="Times New Roman"/>
                <a:cs typeface="Times New Roman"/>
              </a:rPr>
              <a:t>gli apostoli rimasero nascosti, mentre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Gerusalemme parlava </a:t>
            </a:r>
            <a:r>
              <a:rPr sz="1200" dirty="0">
                <a:latin typeface="Times New Roman"/>
                <a:cs typeface="Times New Roman"/>
              </a:rPr>
              <a:t>della  morte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croce. </a:t>
            </a:r>
            <a:r>
              <a:rPr sz="1200" spc="-5" dirty="0">
                <a:latin typeface="Times New Roman"/>
                <a:cs typeface="Times New Roman"/>
              </a:rPr>
              <a:t>C’era quasi </a:t>
            </a:r>
            <a:r>
              <a:rPr sz="1200" dirty="0">
                <a:latin typeface="Times New Roman"/>
                <a:cs typeface="Times New Roman"/>
              </a:rPr>
              <a:t>un milione e mezzo di </a:t>
            </a:r>
            <a:r>
              <a:rPr sz="1200" spc="-5" dirty="0">
                <a:latin typeface="Times New Roman"/>
                <a:cs typeface="Times New Roman"/>
              </a:rPr>
              <a:t>Ebrei presenti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periodo, provenienti </a:t>
            </a:r>
            <a:r>
              <a:rPr sz="1200" dirty="0">
                <a:latin typeface="Times New Roman"/>
                <a:cs typeface="Times New Roman"/>
              </a:rPr>
              <a:t>da tutte  le </a:t>
            </a:r>
            <a:r>
              <a:rPr sz="1200" spc="-5" dirty="0">
                <a:latin typeface="Times New Roman"/>
                <a:cs typeface="Times New Roman"/>
              </a:rPr>
              <a:t>parti dell’Impero Romano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Mesopotamia. Era </a:t>
            </a: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Pasqua,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questi pellegrini volevano </a:t>
            </a:r>
            <a:r>
              <a:rPr sz="1200" spc="5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nella città per </a:t>
            </a:r>
            <a:r>
              <a:rPr sz="1200" dirty="0">
                <a:latin typeface="Times New Roman"/>
                <a:cs typeface="Times New Roman"/>
              </a:rPr>
              <a:t>avere notizie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riportarle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0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(2014.5) 188:3.2 </a:t>
            </a:r>
            <a:r>
              <a:rPr sz="1200" spc="-5" dirty="0">
                <a:latin typeface="Times New Roman"/>
                <a:cs typeface="Times New Roman"/>
              </a:rPr>
              <a:t>Nella tarda serata </a:t>
            </a:r>
            <a:r>
              <a:rPr sz="1200" dirty="0">
                <a:latin typeface="Times New Roman"/>
                <a:cs typeface="Times New Roman"/>
              </a:rPr>
              <a:t>di sabato, Giovanni </a:t>
            </a:r>
            <a:r>
              <a:rPr sz="1200" spc="-5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invitò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apostoli a </a:t>
            </a:r>
            <a:r>
              <a:rPr sz="1200" spc="-5" dirty="0">
                <a:latin typeface="Times New Roman"/>
                <a:cs typeface="Times New Roman"/>
              </a:rPr>
              <a:t>venire segretamente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suo padre, dove,  poco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mezzanotte, essi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riuniti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al piano superiore </a:t>
            </a:r>
            <a:r>
              <a:rPr sz="1200" dirty="0">
                <a:latin typeface="Times New Roman"/>
                <a:cs typeface="Times New Roman"/>
              </a:rPr>
              <a:t>in cui due sere prima </a:t>
            </a:r>
            <a:r>
              <a:rPr sz="1200" spc="-5" dirty="0">
                <a:latin typeface="Times New Roman"/>
                <a:cs typeface="Times New Roman"/>
              </a:rPr>
              <a:t>avevano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consumato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l’Ultima Cena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(2014.6) 188:3.3 </a:t>
            </a:r>
            <a:r>
              <a:rPr sz="1200" spc="-5" dirty="0">
                <a:latin typeface="Times New Roman"/>
                <a:cs typeface="Times New Roman"/>
              </a:rPr>
              <a:t>Maria 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con </a:t>
            </a:r>
            <a:r>
              <a:rPr sz="1200" dirty="0">
                <a:latin typeface="Times New Roman"/>
                <a:cs typeface="Times New Roman"/>
              </a:rPr>
              <a:t>Rut e Giuda,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unirsi </a:t>
            </a:r>
            <a:r>
              <a:rPr sz="1200" dirty="0">
                <a:latin typeface="Times New Roman"/>
                <a:cs typeface="Times New Roman"/>
              </a:rPr>
              <a:t>alla loro </a:t>
            </a:r>
            <a:r>
              <a:rPr sz="1200" spc="-5" dirty="0">
                <a:latin typeface="Times New Roman"/>
                <a:cs typeface="Times New Roman"/>
              </a:rPr>
              <a:t>famiglia questo sabato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poco prima  del tramonto. Davide Zebedeo rimase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Nicodemo, dove </a:t>
            </a:r>
            <a:r>
              <a:rPr sz="1200" spc="-5" dirty="0">
                <a:latin typeface="Times New Roman"/>
                <a:cs typeface="Times New Roman"/>
              </a:rPr>
              <a:t>era d’accordo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riunirsi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mattina  </a:t>
            </a:r>
            <a:r>
              <a:rPr sz="1200" spc="-5" dirty="0">
                <a:latin typeface="Times New Roman"/>
                <a:cs typeface="Times New Roman"/>
              </a:rPr>
              <a:t>presto.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di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preparato gli aromi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imbalsamare 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a casa di  </a:t>
            </a:r>
            <a:r>
              <a:rPr sz="1200" spc="-5" dirty="0">
                <a:latin typeface="Times New Roman"/>
                <a:cs typeface="Times New Roman"/>
              </a:rPr>
              <a:t>Giuseppe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d’Arimatea.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84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(2014.7) 188:3.4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accadde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giorno 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si supponeva che egli stesse riposando nella </a:t>
            </a:r>
            <a:r>
              <a:rPr sz="1200" dirty="0">
                <a:latin typeface="Times New Roman"/>
                <a:cs typeface="Times New Roman"/>
              </a:rPr>
              <a:t>nuova tomba di </a:t>
            </a:r>
            <a:r>
              <a:rPr sz="1200" spc="-5" dirty="0">
                <a:latin typeface="Times New Roman"/>
                <a:cs typeface="Times New Roman"/>
              </a:rPr>
              <a:t>Giuseppe. Apparentemente egli </a:t>
            </a:r>
            <a:r>
              <a:rPr sz="1200" spc="5" dirty="0">
                <a:latin typeface="Times New Roman"/>
                <a:cs typeface="Times New Roman"/>
              </a:rPr>
              <a:t>morì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mortale </a:t>
            </a:r>
            <a:r>
              <a:rPr sz="1200" spc="-5" dirty="0">
                <a:latin typeface="Times New Roman"/>
                <a:cs typeface="Times New Roman"/>
              </a:rPr>
              <a:t>nelle stesse </a:t>
            </a:r>
            <a:r>
              <a:rPr sz="1200" dirty="0">
                <a:latin typeface="Times New Roman"/>
                <a:cs typeface="Times New Roman"/>
              </a:rPr>
              <a:t>circostanze. </a:t>
            </a:r>
            <a:r>
              <a:rPr sz="1200" spc="-5" dirty="0">
                <a:latin typeface="Times New Roman"/>
                <a:cs typeface="Times New Roman"/>
              </a:rPr>
              <a:t>Noi l’abbiamo sentito dire: “Padre, </a:t>
            </a:r>
            <a:r>
              <a:rPr sz="1200" dirty="0">
                <a:latin typeface="Times New Roman"/>
                <a:cs typeface="Times New Roman"/>
              </a:rPr>
              <a:t>rimetto il mio  </a:t>
            </a:r>
            <a:r>
              <a:rPr sz="1200" spc="-5" dirty="0">
                <a:latin typeface="Times New Roman"/>
                <a:cs typeface="Times New Roman"/>
              </a:rPr>
              <a:t>spirito nelle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mani.”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comprendiamo pienamente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affermazione, </a:t>
            </a:r>
            <a:r>
              <a:rPr sz="1200" dirty="0">
                <a:latin typeface="Times New Roman"/>
                <a:cs typeface="Times New Roman"/>
              </a:rPr>
              <a:t>poiché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Aggiustatore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Pensiero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personalizzato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e manteneva </a:t>
            </a:r>
            <a:r>
              <a:rPr sz="1200" spc="-5" dirty="0">
                <a:latin typeface="Times New Roman"/>
                <a:cs typeface="Times New Roman"/>
              </a:rPr>
              <a:t>così un’esistenza separata dall’essere </a:t>
            </a:r>
            <a:r>
              <a:rPr sz="1200" dirty="0">
                <a:latin typeface="Times New Roman"/>
                <a:cs typeface="Times New Roman"/>
              </a:rPr>
              <a:t>mortale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Personalizzato 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essere interessato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senso dalla sua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fisica sulla croce. </a:t>
            </a:r>
            <a:r>
              <a:rPr sz="1200" spc="1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 Gesù rimise nelle </a:t>
            </a:r>
            <a:r>
              <a:rPr sz="1200" dirty="0">
                <a:latin typeface="Times New Roman"/>
                <a:cs typeface="Times New Roman"/>
              </a:rPr>
              <a:t>mani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per il momento </a:t>
            </a:r>
            <a:r>
              <a:rPr sz="1200" spc="-5" dirty="0">
                <a:latin typeface="Times New Roman"/>
                <a:cs typeface="Times New Roman"/>
              </a:rPr>
              <a:t>deve essere stata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contropartita spirituale del </a:t>
            </a:r>
            <a:r>
              <a:rPr sz="1200" dirty="0">
                <a:latin typeface="Times New Roman"/>
                <a:cs typeface="Times New Roman"/>
              </a:rPr>
              <a:t>lavoro iniziale dell’Aggiustatore  </a:t>
            </a:r>
            <a:r>
              <a:rPr sz="1200" spc="-5" dirty="0">
                <a:latin typeface="Times New Roman"/>
                <a:cs typeface="Times New Roman"/>
              </a:rPr>
              <a:t>nello spiritualizzare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mortale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provvedere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trasferimento della trascrizione della sua 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deve essere stata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realtà spirituale nell’esperienza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analoga alla natura </a:t>
            </a:r>
            <a:r>
              <a:rPr sz="1200" dirty="0">
                <a:latin typeface="Times New Roman"/>
                <a:cs typeface="Times New Roman"/>
              </a:rPr>
              <a:t>spirituale, o  </a:t>
            </a:r>
            <a:r>
              <a:rPr sz="1200" spc="-5" dirty="0">
                <a:latin typeface="Times New Roman"/>
                <a:cs typeface="Times New Roman"/>
              </a:rPr>
              <a:t>anima, dei mortali </a:t>
            </a:r>
            <a:r>
              <a:rPr sz="1200" dirty="0">
                <a:latin typeface="Times New Roman"/>
                <a:cs typeface="Times New Roman"/>
              </a:rPr>
              <a:t>di fede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sfere.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la nostra opinione — noi non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ciò che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affidò a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3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(2015.1) 188:3.5 </a:t>
            </a:r>
            <a:r>
              <a:rPr sz="1200" spc="-5" dirty="0">
                <a:latin typeface="Times New Roman"/>
                <a:cs typeface="Times New Roman"/>
              </a:rPr>
              <a:t>Noi sappiamo che </a:t>
            </a:r>
            <a:r>
              <a:rPr sz="1200" dirty="0">
                <a:latin typeface="Times New Roman"/>
                <a:cs typeface="Times New Roman"/>
              </a:rPr>
              <a:t>la forma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rimase </a:t>
            </a:r>
            <a:r>
              <a:rPr sz="1200" dirty="0">
                <a:latin typeface="Times New Roman"/>
                <a:cs typeface="Times New Roman"/>
              </a:rPr>
              <a:t>nella tomba di </a:t>
            </a:r>
            <a:r>
              <a:rPr sz="1200" spc="-5" dirty="0">
                <a:latin typeface="Times New Roman"/>
                <a:cs typeface="Times New Roman"/>
              </a:rPr>
              <a:t>Giuseppe fino </a:t>
            </a:r>
            <a:r>
              <a:rPr sz="1200" dirty="0">
                <a:latin typeface="Times New Roman"/>
                <a:cs typeface="Times New Roman"/>
              </a:rPr>
              <a:t>alle tre di </a:t>
            </a:r>
            <a:r>
              <a:rPr sz="1200" spc="-5" dirty="0">
                <a:latin typeface="Times New Roman"/>
                <a:cs typeface="Times New Roman"/>
              </a:rPr>
              <a:t>domenica mattina, </a:t>
            </a:r>
            <a:r>
              <a:rPr sz="1200" dirty="0">
                <a:latin typeface="Times New Roman"/>
                <a:cs typeface="Times New Roman"/>
              </a:rPr>
              <a:t>ma  siamo totalmente </a:t>
            </a:r>
            <a:r>
              <a:rPr sz="1200" spc="-5" dirty="0">
                <a:latin typeface="Times New Roman"/>
                <a:cs typeface="Times New Roman"/>
              </a:rPr>
              <a:t>incerti riguardo allo status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quel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trentasei ore. Noi ci siamo </a:t>
            </a:r>
            <a:r>
              <a:rPr sz="1200" dirty="0">
                <a:latin typeface="Times New Roman"/>
                <a:cs typeface="Times New Roman"/>
              </a:rPr>
              <a:t>talvolta  </a:t>
            </a:r>
            <a:r>
              <a:rPr sz="1200" spc="-5" dirty="0">
                <a:latin typeface="Times New Roman"/>
                <a:cs typeface="Times New Roman"/>
              </a:rPr>
              <a:t>azzardati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spiegarci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un </a:t>
            </a:r>
            <a:r>
              <a:rPr sz="1200" dirty="0">
                <a:latin typeface="Times New Roman"/>
                <a:cs typeface="Times New Roman"/>
              </a:rPr>
              <a:t>po’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12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(2015.2) 188:3.6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di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stata totalmente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e indipendente </a:t>
            </a:r>
            <a:r>
              <a:rPr sz="1200" spc="-5" dirty="0">
                <a:latin typeface="Times New Roman"/>
                <a:cs typeface="Times New Roman"/>
              </a:rPr>
              <a:t>dalla sua mente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all’incarnazione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00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(2015.3) 188:3.7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Noi sappiamo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precedente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 stato presente sulla terra durante  questo periodo </a:t>
            </a:r>
            <a:r>
              <a:rPr sz="1200" dirty="0">
                <a:latin typeface="Times New Roman"/>
                <a:cs typeface="Times New Roman"/>
              </a:rPr>
              <a:t>e comandava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celesti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riunite.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535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(2015.4) 188:3.8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L’identità spirituale acquisita </a:t>
            </a:r>
            <a:r>
              <a:rPr sz="1200" dirty="0">
                <a:latin typeface="Times New Roman"/>
                <a:cs typeface="Times New Roman"/>
              </a:rPr>
              <a:t>dall’uomo 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che fu costruita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carne,  prima mediante gli sforzi diretti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più tardi con il </a:t>
            </a:r>
            <a:r>
              <a:rPr sz="1200" spc="-5" dirty="0">
                <a:latin typeface="Times New Roman"/>
                <a:cs typeface="Times New Roman"/>
              </a:rPr>
              <a:t>proprio perfetto aggiustamento </a:t>
            </a:r>
            <a:r>
              <a:rPr sz="1200" dirty="0">
                <a:latin typeface="Times New Roman"/>
                <a:cs typeface="Times New Roman"/>
              </a:rPr>
              <a:t>tra  le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fisiche e le </a:t>
            </a:r>
            <a:r>
              <a:rPr sz="1200" spc="-5" dirty="0">
                <a:latin typeface="Times New Roman"/>
                <a:cs typeface="Times New Roman"/>
              </a:rPr>
              <a:t>esigenze spirituali dell’esistenza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ideale,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fu raggiunto con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di fare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stata rimessa </a:t>
            </a:r>
            <a:r>
              <a:rPr sz="1200" spc="-5" dirty="0">
                <a:latin typeface="Times New Roman"/>
                <a:cs typeface="Times New Roman"/>
              </a:rPr>
              <a:t>alla custodia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Se questa realtà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sia ritornata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parte della personalità risuscitata, </a:t>
            </a:r>
            <a:r>
              <a:rPr sz="1200" dirty="0">
                <a:latin typeface="Times New Roman"/>
                <a:cs typeface="Times New Roman"/>
              </a:rPr>
              <a:t>noi non lo sappiamo, ma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sì. Ma ci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94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918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coloro nell’universo che sostengono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quest’anima-identità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riposi ora </a:t>
            </a:r>
            <a:r>
              <a:rPr sz="1200" spc="-5" dirty="0">
                <a:latin typeface="Times New Roman"/>
                <a:cs typeface="Times New Roman"/>
              </a:rPr>
              <a:t>nel “seno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Padre”,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sarà  liberata successivamente per prendere </a:t>
            </a:r>
            <a:r>
              <a:rPr sz="1200" dirty="0">
                <a:latin typeface="Times New Roman"/>
                <a:cs typeface="Times New Roman"/>
              </a:rPr>
              <a:t>il comando </a:t>
            </a:r>
            <a:r>
              <a:rPr sz="1200" spc="-5" dirty="0">
                <a:latin typeface="Times New Roman"/>
                <a:cs typeface="Times New Roman"/>
              </a:rPr>
              <a:t>del Corpo della Finalità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nel suo </a:t>
            </a:r>
            <a:r>
              <a:rPr sz="1200" dirty="0">
                <a:latin typeface="Times New Roman"/>
                <a:cs typeface="Times New Roman"/>
              </a:rPr>
              <a:t>destino non </a:t>
            </a:r>
            <a:r>
              <a:rPr sz="1200" spc="-5" dirty="0">
                <a:latin typeface="Times New Roman"/>
                <a:cs typeface="Times New Roman"/>
              </a:rPr>
              <a:t>rivelato,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gli </a:t>
            </a:r>
            <a:r>
              <a:rPr sz="1200" dirty="0">
                <a:latin typeface="Times New Roman"/>
                <a:cs typeface="Times New Roman"/>
              </a:rPr>
              <a:t>universi non </a:t>
            </a:r>
            <a:r>
              <a:rPr sz="1200" spc="-5" dirty="0">
                <a:latin typeface="Times New Roman"/>
                <a:cs typeface="Times New Roman"/>
              </a:rPr>
              <a:t>creati dei regni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organizzati dello spazio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720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(2015.5) 188:3.9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Noi pensiamo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umana 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dormì </a:t>
            </a:r>
            <a:r>
              <a:rPr sz="1200" spc="-5" dirty="0">
                <a:latin typeface="Times New Roman"/>
                <a:cs typeface="Times New Roman"/>
              </a:rPr>
              <a:t>durante queste </a:t>
            </a:r>
            <a:r>
              <a:rPr sz="1200" dirty="0">
                <a:latin typeface="Times New Roman"/>
                <a:cs typeface="Times New Roman"/>
              </a:rPr>
              <a:t>trentasei </a:t>
            </a:r>
            <a:r>
              <a:rPr sz="1200" spc="-5" dirty="0">
                <a:latin typeface="Times New Roman"/>
                <a:cs typeface="Times New Roman"/>
              </a:rPr>
              <a:t>ore. Noi  abbiamo ragione </a:t>
            </a:r>
            <a:r>
              <a:rPr sz="1200" dirty="0">
                <a:latin typeface="Times New Roman"/>
                <a:cs typeface="Times New Roman"/>
              </a:rPr>
              <a:t>di credere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umano non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nulla di ciò che </a:t>
            </a:r>
            <a:r>
              <a:rPr sz="1200" spc="-5" dirty="0">
                <a:latin typeface="Times New Roman"/>
                <a:cs typeface="Times New Roman"/>
              </a:rPr>
              <a:t>avveniva nell’universo durante questo  periodo.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coscienza di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registrò alcun intervallo </a:t>
            </a:r>
            <a:r>
              <a:rPr sz="1200" dirty="0">
                <a:latin typeface="Times New Roman"/>
                <a:cs typeface="Times New Roman"/>
              </a:rPr>
              <a:t>di tempo; la </a:t>
            </a:r>
            <a:r>
              <a:rPr sz="1200" spc="-5" dirty="0">
                <a:latin typeface="Times New Roman"/>
                <a:cs typeface="Times New Roman"/>
              </a:rPr>
              <a:t>risurrezione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seguì  istantaneamente </a:t>
            </a:r>
            <a:r>
              <a:rPr sz="1200" dirty="0">
                <a:latin typeface="Times New Roman"/>
                <a:cs typeface="Times New Roman"/>
              </a:rPr>
              <a:t>il sonno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dirty="0">
                <a:latin typeface="Times New Roman"/>
                <a:cs typeface="Times New Roman"/>
              </a:rPr>
              <a:t> 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2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(2015.6) 188:3.10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possiamo inserire nell’esposizione riguardante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durante questo periodo  della tomba. 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fatti correlati ai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possiamo alludere, </a:t>
            </a:r>
            <a:r>
              <a:rPr sz="1200" dirty="0">
                <a:latin typeface="Times New Roman"/>
                <a:cs typeface="Times New Roman"/>
              </a:rPr>
              <a:t>benché noi non siamo </a:t>
            </a:r>
            <a:r>
              <a:rPr sz="1200" spc="-5" dirty="0">
                <a:latin typeface="Times New Roman"/>
                <a:cs typeface="Times New Roman"/>
              </a:rPr>
              <a:t>affatto </a:t>
            </a:r>
            <a:r>
              <a:rPr sz="1200" dirty="0">
                <a:latin typeface="Times New Roman"/>
                <a:cs typeface="Times New Roman"/>
              </a:rPr>
              <a:t>competenti </a:t>
            </a:r>
            <a:r>
              <a:rPr sz="1200" spc="-5" dirty="0">
                <a:latin typeface="Times New Roman"/>
                <a:cs typeface="Times New Roman"/>
              </a:rPr>
              <a:t>ad  interpretarli.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(2015.7) 188:3.11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cortile delle </a:t>
            </a:r>
            <a:r>
              <a:rPr sz="1200" dirty="0">
                <a:latin typeface="Times New Roman"/>
                <a:cs typeface="Times New Roman"/>
              </a:rPr>
              <a:t>sale di risurrezione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mondo delle dimore di Satania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ora un </a:t>
            </a:r>
            <a:r>
              <a:rPr sz="1200" spc="-5" dirty="0">
                <a:latin typeface="Times New Roman"/>
                <a:cs typeface="Times New Roman"/>
              </a:rPr>
              <a:t>magnifico  edificio materiale-morontiale conosciuto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“Monumento </a:t>
            </a:r>
            <a:r>
              <a:rPr sz="1200" dirty="0">
                <a:latin typeface="Times New Roman"/>
                <a:cs typeface="Times New Roman"/>
              </a:rPr>
              <a:t>commemorativo di </a:t>
            </a:r>
            <a:r>
              <a:rPr sz="1200" spc="-5" dirty="0">
                <a:latin typeface="Times New Roman"/>
                <a:cs typeface="Times New Roman"/>
              </a:rPr>
              <a:t>Micael”, 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sigillo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Gabriele. Questo </a:t>
            </a:r>
            <a:r>
              <a:rPr sz="1200" dirty="0">
                <a:latin typeface="Times New Roman"/>
                <a:cs typeface="Times New Roman"/>
              </a:rPr>
              <a:t>monumento </a:t>
            </a:r>
            <a:r>
              <a:rPr sz="1200" spc="-5" dirty="0">
                <a:latin typeface="Times New Roman"/>
                <a:cs typeface="Times New Roman"/>
              </a:rPr>
              <a:t>commemorativo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poco dopo </a:t>
            </a:r>
            <a:r>
              <a:rPr sz="1200" spc="-5" dirty="0">
                <a:latin typeface="Times New Roman"/>
                <a:cs typeface="Times New Roman"/>
              </a:rPr>
              <a:t>che Micael </a:t>
            </a:r>
            <a:r>
              <a:rPr sz="1200" dirty="0">
                <a:latin typeface="Times New Roman"/>
                <a:cs typeface="Times New Roman"/>
              </a:rPr>
              <a:t>partì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ed esso </a:t>
            </a:r>
            <a:r>
              <a:rPr sz="1200" dirty="0">
                <a:latin typeface="Times New Roman"/>
                <a:cs typeface="Times New Roman"/>
              </a:rPr>
              <a:t>porta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iscrizione: </a:t>
            </a:r>
            <a:r>
              <a:rPr sz="1200" spc="-10" dirty="0">
                <a:latin typeface="Times New Roman"/>
                <a:cs typeface="Times New Roman"/>
              </a:rPr>
              <a:t>“In </a:t>
            </a:r>
            <a:r>
              <a:rPr sz="1200" spc="-5" dirty="0">
                <a:latin typeface="Times New Roman"/>
                <a:cs typeface="Times New Roman"/>
              </a:rPr>
              <a:t>commemorazione del transito 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(2016.1) 188:3.12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documenti </a:t>
            </a:r>
            <a:r>
              <a:rPr sz="1200" dirty="0">
                <a:latin typeface="Times New Roman"/>
                <a:cs typeface="Times New Roman"/>
              </a:rPr>
              <a:t>che dimostrano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durante questo periodo 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supremo 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composto di  </a:t>
            </a:r>
            <a:r>
              <a:rPr sz="1200" spc="-5" dirty="0">
                <a:latin typeface="Times New Roman"/>
                <a:cs typeface="Times New Roman"/>
              </a:rPr>
              <a:t>cento membri, tenne </a:t>
            </a:r>
            <a:r>
              <a:rPr sz="1200" dirty="0">
                <a:latin typeface="Times New Roman"/>
                <a:cs typeface="Times New Roman"/>
              </a:rPr>
              <a:t>una riunione </a:t>
            </a:r>
            <a:r>
              <a:rPr sz="1200" spc="-5" dirty="0">
                <a:latin typeface="Times New Roman"/>
                <a:cs typeface="Times New Roman"/>
              </a:rPr>
              <a:t>esecutiva su </a:t>
            </a:r>
            <a:r>
              <a:rPr sz="1200" dirty="0">
                <a:latin typeface="Times New Roman"/>
                <a:cs typeface="Times New Roman"/>
              </a:rPr>
              <a:t>Urantia sotto la </a:t>
            </a:r>
            <a:r>
              <a:rPr sz="1200" spc="-5" dirty="0">
                <a:latin typeface="Times New Roman"/>
                <a:cs typeface="Times New Roman"/>
              </a:rPr>
              <a:t>presidenza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Esistono anche </a:t>
            </a:r>
            <a:r>
              <a:rPr sz="1200" spc="-5" dirty="0">
                <a:latin typeface="Times New Roman"/>
                <a:cs typeface="Times New Roman"/>
              </a:rPr>
              <a:t>dei documenti che  dimostrano che </a:t>
            </a:r>
            <a:r>
              <a:rPr sz="1200" dirty="0">
                <a:latin typeface="Times New Roman"/>
                <a:cs typeface="Times New Roman"/>
              </a:rPr>
              <a:t>durante questo </a:t>
            </a:r>
            <a:r>
              <a:rPr sz="1200" spc="-5" dirty="0">
                <a:latin typeface="Times New Roman"/>
                <a:cs typeface="Times New Roman"/>
              </a:rPr>
              <a:t>periodo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comunicarono </a:t>
            </a:r>
            <a:r>
              <a:rPr sz="1200" spc="-5" dirty="0">
                <a:latin typeface="Times New Roman"/>
                <a:cs typeface="Times New Roman"/>
              </a:rPr>
              <a:t>con Micael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allo status </a:t>
            </a:r>
            <a:r>
              <a:rPr sz="1200" dirty="0">
                <a:latin typeface="Times New Roman"/>
                <a:cs typeface="Times New Roman"/>
              </a:rPr>
              <a:t>dell’universo  di</a:t>
            </a:r>
            <a:r>
              <a:rPr sz="1200" spc="-5" dirty="0">
                <a:latin typeface="Times New Roman"/>
                <a:cs typeface="Times New Roman"/>
              </a:rPr>
              <a:t> 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9759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5168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(2016.2) 188:3.13 </a:t>
            </a:r>
            <a:r>
              <a:rPr sz="1200" spc="-5" dirty="0">
                <a:latin typeface="Times New Roman"/>
                <a:cs typeface="Times New Roman"/>
              </a:rPr>
              <a:t>Noi sappiamo che almeno </a:t>
            </a:r>
            <a:r>
              <a:rPr sz="1200" dirty="0">
                <a:latin typeface="Times New Roman"/>
                <a:cs typeface="Times New Roman"/>
              </a:rPr>
              <a:t>un messaggio fu </a:t>
            </a:r>
            <a:r>
              <a:rPr sz="1200" spc="-5" dirty="0">
                <a:latin typeface="Times New Roman"/>
                <a:cs typeface="Times New Roman"/>
              </a:rPr>
              <a:t>scambiato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Emanuele su Salvington mentre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del  Maestro giaceva nella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89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(2016.3) 188:3.14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buone ragioni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che qualche personalità </a:t>
            </a:r>
            <a:r>
              <a:rPr sz="1200" dirty="0">
                <a:latin typeface="Times New Roman"/>
                <a:cs typeface="Times New Roman"/>
              </a:rPr>
              <a:t>occupò il </a:t>
            </a:r>
            <a:r>
              <a:rPr sz="1200" spc="-5" dirty="0">
                <a:latin typeface="Times New Roman"/>
                <a:cs typeface="Times New Roman"/>
              </a:rPr>
              <a:t>seggio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nel consiglio sistemico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Principi Planetari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riunì </a:t>
            </a:r>
            <a:r>
              <a:rPr sz="1200" spc="-5" dirty="0">
                <a:latin typeface="Times New Roman"/>
                <a:cs typeface="Times New Roman"/>
              </a:rPr>
              <a:t>su Jerusem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riposava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14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(2016.4) 188:3.15 </a:t>
            </a:r>
            <a:r>
              <a:rPr sz="1200" spc="-5" dirty="0">
                <a:latin typeface="Times New Roman"/>
                <a:cs typeface="Times New Roman"/>
              </a:rPr>
              <a:t>Gli archivi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indicano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della Costellazione di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dirty="0">
                <a:latin typeface="Times New Roman"/>
                <a:cs typeface="Times New Roman"/>
              </a:rPr>
              <a:t>delle  istruzioni da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era nella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(2016.5) 188:3.16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prove che </a:t>
            </a:r>
            <a:r>
              <a:rPr sz="1200" dirty="0">
                <a:latin typeface="Times New Roman"/>
                <a:cs typeface="Times New Roman"/>
              </a:rPr>
              <a:t>indicano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tutta la personalità di </a:t>
            </a:r>
            <a:r>
              <a:rPr sz="1200" spc="-5" dirty="0">
                <a:latin typeface="Times New Roman"/>
                <a:cs typeface="Times New Roman"/>
              </a:rPr>
              <a:t>Gesù era addormentata ed </a:t>
            </a:r>
            <a:r>
              <a:rPr sz="1200" dirty="0">
                <a:latin typeface="Times New Roman"/>
                <a:cs typeface="Times New Roman"/>
              </a:rPr>
              <a:t>incosciente durante 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 evidente morte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significato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croce</a:t>
            </a:r>
            <a:endParaRPr sz="1600">
              <a:latin typeface="Times New Roman"/>
              <a:cs typeface="Times New Roman"/>
            </a:endParaRPr>
          </a:p>
          <a:p>
            <a:pPr marL="101600" marR="17208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(2016.6) 188:4.1 </a:t>
            </a:r>
            <a:r>
              <a:rPr sz="1200" spc="-5" dirty="0">
                <a:latin typeface="Times New Roman"/>
                <a:cs typeface="Times New Roman"/>
              </a:rPr>
              <a:t>Sebbene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morto </a:t>
            </a:r>
            <a:r>
              <a:rPr sz="1200" spc="-5" dirty="0">
                <a:latin typeface="Times New Roman"/>
                <a:cs typeface="Times New Roman"/>
              </a:rPr>
              <a:t>sulla croce per espiare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dell’uomo mortale,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 procurare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approccio effettivo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altrimenti offeso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implacabile; 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si è </a:t>
            </a:r>
            <a:r>
              <a:rPr sz="1200" spc="-5" dirty="0">
                <a:latin typeface="Times New Roman"/>
                <a:cs typeface="Times New Roman"/>
              </a:rPr>
              <a:t>offerto </a:t>
            </a:r>
            <a:r>
              <a:rPr sz="1200" dirty="0">
                <a:latin typeface="Times New Roman"/>
                <a:cs typeface="Times New Roman"/>
              </a:rPr>
              <a:t>come un sacrificio </a:t>
            </a:r>
            <a:r>
              <a:rPr sz="1200" spc="-5" dirty="0">
                <a:latin typeface="Times New Roman"/>
                <a:cs typeface="Times New Roman"/>
              </a:rPr>
              <a:t>per  placare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ed aprire ai peccatori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della salvezza;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queste </a:t>
            </a:r>
            <a:r>
              <a:rPr sz="1200" dirty="0">
                <a:latin typeface="Times New Roman"/>
                <a:cs typeface="Times New Roman"/>
              </a:rPr>
              <a:t>idee di espiazione e di propiziazione  siano </a:t>
            </a:r>
            <a:r>
              <a:rPr sz="1200" spc="-5" dirty="0">
                <a:latin typeface="Times New Roman"/>
                <a:cs typeface="Times New Roman"/>
              </a:rPr>
              <a:t>errate, </a:t>
            </a:r>
            <a:r>
              <a:rPr sz="1200" dirty="0">
                <a:latin typeface="Times New Roman"/>
                <a:cs typeface="Times New Roman"/>
              </a:rPr>
              <a:t>tuttavia vi sono </a:t>
            </a:r>
            <a:r>
              <a:rPr sz="1200" spc="-5" dirty="0">
                <a:latin typeface="Times New Roman"/>
                <a:cs typeface="Times New Roman"/>
              </a:rPr>
              <a:t>dei significati collegati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morte di Gesù sulla </a:t>
            </a:r>
            <a:r>
              <a:rPr sz="1200" spc="-5" dirty="0">
                <a:latin typeface="Times New Roman"/>
                <a:cs typeface="Times New Roman"/>
              </a:rPr>
              <a:t>croce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dovrebbero essere trascurati. </a:t>
            </a:r>
            <a:r>
              <a:rPr sz="1200" dirty="0">
                <a:latin typeface="Times New Roman"/>
                <a:cs typeface="Times New Roman"/>
              </a:rPr>
              <a:t>È un  </a:t>
            </a:r>
            <a:r>
              <a:rPr sz="1200" spc="-5" dirty="0">
                <a:latin typeface="Times New Roman"/>
                <a:cs typeface="Times New Roman"/>
              </a:rPr>
              <a:t>fatto che Urantia </a:t>
            </a:r>
            <a:r>
              <a:rPr sz="1200" dirty="0">
                <a:latin typeface="Times New Roman"/>
                <a:cs typeface="Times New Roman"/>
              </a:rPr>
              <a:t>è divenuto noto tra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abitati come </a:t>
            </a:r>
            <a:r>
              <a:rPr sz="1200" dirty="0">
                <a:latin typeface="Times New Roman"/>
                <a:cs typeface="Times New Roman"/>
              </a:rPr>
              <a:t>il “Mondo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48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(2016.7) 188:4.2 </a:t>
            </a:r>
            <a:r>
              <a:rPr sz="1200" spc="-5" dirty="0">
                <a:latin typeface="Times New Roman"/>
                <a:cs typeface="Times New Roman"/>
              </a:rPr>
              <a:t>Gesù desiderava </a:t>
            </a:r>
            <a:r>
              <a:rPr sz="1200" dirty="0">
                <a:latin typeface="Times New Roman"/>
                <a:cs typeface="Times New Roman"/>
              </a:rPr>
              <a:t>vivere una vita mortale </a:t>
            </a:r>
            <a:r>
              <a:rPr sz="1200" spc="-5" dirty="0">
                <a:latin typeface="Times New Roman"/>
                <a:cs typeface="Times New Roman"/>
              </a:rPr>
              <a:t>completa 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è </a:t>
            </a:r>
            <a:r>
              <a:rPr sz="1200" spc="-5" dirty="0">
                <a:latin typeface="Times New Roman"/>
                <a:cs typeface="Times New Roman"/>
              </a:rPr>
              <a:t>ordinariamente </a:t>
            </a:r>
            <a:r>
              <a:rPr sz="1200" dirty="0">
                <a:latin typeface="Times New Roman"/>
                <a:cs typeface="Times New Roman"/>
              </a:rPr>
              <a:t>una parte della 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è l’ultimo atto del </a:t>
            </a:r>
            <a:r>
              <a:rPr sz="1200" spc="-5" dirty="0">
                <a:latin typeface="Times New Roman"/>
                <a:cs typeface="Times New Roman"/>
              </a:rPr>
              <a:t>dramma mortale. Nei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ben intenzionati per </a:t>
            </a:r>
            <a:r>
              <a:rPr sz="1200" spc="-5" dirty="0">
                <a:latin typeface="Times New Roman"/>
                <a:cs typeface="Times New Roman"/>
              </a:rPr>
              <a:t>sfuggire agli errori superstiziosi della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falsa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134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441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interpretazione del </a:t>
            </a:r>
            <a:r>
              <a:rPr sz="1200" dirty="0">
                <a:latin typeface="Times New Roman"/>
                <a:cs typeface="Times New Roman"/>
              </a:rPr>
              <a:t>significato della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sulla croce, dovreste </a:t>
            </a:r>
            <a:r>
              <a:rPr sz="1200" spc="-5" dirty="0">
                <a:latin typeface="Times New Roman"/>
                <a:cs typeface="Times New Roman"/>
              </a:rPr>
              <a:t>stare attenti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commettere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errore </a:t>
            </a:r>
            <a:r>
              <a:rPr sz="1200" dirty="0">
                <a:latin typeface="Times New Roman"/>
                <a:cs typeface="Times New Roman"/>
              </a:rPr>
              <a:t>di mancare di 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significato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l’autentica </a:t>
            </a:r>
            <a:r>
              <a:rPr sz="1200" dirty="0">
                <a:latin typeface="Times New Roman"/>
                <a:cs typeface="Times New Roman"/>
              </a:rPr>
              <a:t>importanza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5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(2016.8) 188:4.3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proprietà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arcingannatori.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morì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riscattare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dalle grinfie dei  dirigenti apostati </a:t>
            </a:r>
            <a:r>
              <a:rPr sz="1200" dirty="0">
                <a:latin typeface="Times New Roman"/>
                <a:cs typeface="Times New Roman"/>
              </a:rPr>
              <a:t>e dei prìncipi </a:t>
            </a:r>
            <a:r>
              <a:rPr sz="1200" spc="-5" dirty="0">
                <a:latin typeface="Times New Roman"/>
                <a:cs typeface="Times New Roman"/>
              </a:rPr>
              <a:t>decaduti delle </a:t>
            </a:r>
            <a:r>
              <a:rPr sz="1200" dirty="0">
                <a:latin typeface="Times New Roman"/>
                <a:cs typeface="Times New Roman"/>
              </a:rPr>
              <a:t>sfere.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non ha mai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grossolana </a:t>
            </a:r>
            <a:r>
              <a:rPr sz="1200" dirty="0">
                <a:latin typeface="Times New Roman"/>
                <a:cs typeface="Times New Roman"/>
              </a:rPr>
              <a:t>ingiustizia di  </a:t>
            </a:r>
            <a:r>
              <a:rPr sz="1200" spc="-5" dirty="0">
                <a:latin typeface="Times New Roman"/>
                <a:cs typeface="Times New Roman"/>
              </a:rPr>
              <a:t>condannare </a:t>
            </a:r>
            <a:r>
              <a:rPr sz="1200" dirty="0">
                <a:latin typeface="Times New Roman"/>
                <a:cs typeface="Times New Roman"/>
              </a:rPr>
              <a:t>un’anima mortale a causa dei </a:t>
            </a:r>
            <a:r>
              <a:rPr sz="1200" spc="-5" dirty="0">
                <a:latin typeface="Times New Roman"/>
                <a:cs typeface="Times New Roman"/>
              </a:rPr>
              <a:t>misfatti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antenati.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la morte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è stata un </a:t>
            </a:r>
            <a:r>
              <a:rPr sz="1200" spc="-5" dirty="0">
                <a:latin typeface="Times New Roman"/>
                <a:cs typeface="Times New Roman"/>
              </a:rPr>
              <a:t>sacrificio  consistente 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debito che </a:t>
            </a:r>
            <a:r>
              <a:rPr sz="1200" dirty="0">
                <a:latin typeface="Times New Roman"/>
                <a:cs typeface="Times New Roman"/>
              </a:rPr>
              <a:t>la razza umana aveva </a:t>
            </a:r>
            <a:r>
              <a:rPr sz="1200" spc="-5" dirty="0">
                <a:latin typeface="Times New Roman"/>
                <a:cs typeface="Times New Roman"/>
              </a:rPr>
              <a:t>contratto verso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3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(2016.9) 188:4.4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Gesù fosse vissuto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sareste </a:t>
            </a:r>
            <a:r>
              <a:rPr sz="1200" dirty="0">
                <a:latin typeface="Times New Roman"/>
                <a:cs typeface="Times New Roman"/>
              </a:rPr>
              <a:t>forse stati </a:t>
            </a:r>
            <a:r>
              <a:rPr sz="1200" spc="-5" dirty="0">
                <a:latin typeface="Times New Roman"/>
                <a:cs typeface="Times New Roman"/>
              </a:rPr>
              <a:t>giustificati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tale Dio, </a:t>
            </a:r>
            <a:r>
              <a:rPr sz="1200" dirty="0">
                <a:latin typeface="Times New Roman"/>
                <a:cs typeface="Times New Roman"/>
              </a:rPr>
              <a:t>ma non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visse </a:t>
            </a:r>
            <a:r>
              <a:rPr sz="1200" dirty="0">
                <a:latin typeface="Times New Roman"/>
                <a:cs typeface="Times New Roman"/>
              </a:rPr>
              <a:t>e morì tra i vostri </a:t>
            </a:r>
            <a:r>
              <a:rPr sz="1200" spc="-5" dirty="0">
                <a:latin typeface="Times New Roman"/>
                <a:cs typeface="Times New Roman"/>
              </a:rPr>
              <a:t>mortali. Mosè insegnò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Creatore;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descrisse </a:t>
            </a:r>
            <a:r>
              <a:rPr sz="1200" spc="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5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(2016.10) 188:4.5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animale — la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fare il male — può </a:t>
            </a:r>
            <a:r>
              <a:rPr sz="1200" spc="-5" dirty="0">
                <a:latin typeface="Times New Roman"/>
                <a:cs typeface="Times New Roman"/>
              </a:rPr>
              <a:t>essere ereditaria,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trasmesso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ribellione cosciente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deliberata contro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singola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dotata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(2017.1) 188:4.6 </a:t>
            </a:r>
            <a:r>
              <a:rPr sz="1200" spc="-5" dirty="0">
                <a:latin typeface="Times New Roman"/>
                <a:cs typeface="Times New Roman"/>
              </a:rPr>
              <a:t>Gesù visse </a:t>
            </a:r>
            <a:r>
              <a:rPr sz="1200" dirty="0">
                <a:latin typeface="Times New Roman"/>
                <a:cs typeface="Times New Roman"/>
              </a:rPr>
              <a:t>e morì per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intero,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razze di questo solo mondo.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 disponevano 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Gesù vivesse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morisse su </a:t>
            </a:r>
            <a:r>
              <a:rPr sz="1200" dirty="0">
                <a:latin typeface="Times New Roman"/>
                <a:cs typeface="Times New Roman"/>
              </a:rPr>
              <a:t>Urantia, è tuttavia 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conferimento su questo  </a:t>
            </a:r>
            <a:r>
              <a:rPr sz="1200" dirty="0">
                <a:latin typeface="Times New Roman"/>
                <a:cs typeface="Times New Roman"/>
              </a:rPr>
              <a:t>mondo illuminò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salvezza; la </a:t>
            </a:r>
            <a:r>
              <a:rPr sz="1200" spc="-5" dirty="0">
                <a:latin typeface="Times New Roman"/>
                <a:cs typeface="Times New Roman"/>
              </a:rPr>
              <a:t>sua morte 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rendere per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sopravvivenza dei </a:t>
            </a:r>
            <a:r>
              <a:rPr sz="1200" dirty="0">
                <a:latin typeface="Times New Roman"/>
                <a:cs typeface="Times New Roman"/>
              </a:rPr>
              <a:t>mortali dopo la morte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72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025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(2017.2) 188:4.7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appropriato </a:t>
            </a:r>
            <a:r>
              <a:rPr sz="1200" dirty="0">
                <a:latin typeface="Times New Roman"/>
                <a:cs typeface="Times New Roman"/>
              </a:rPr>
              <a:t>parlare di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sacrificatore,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riscattatore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redentore,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corretto </a:t>
            </a:r>
            <a:r>
              <a:rPr sz="1200" dirty="0">
                <a:latin typeface="Times New Roman"/>
                <a:cs typeface="Times New Roman"/>
              </a:rPr>
              <a:t>definirlo un </a:t>
            </a:r>
            <a:r>
              <a:rPr sz="1200" i="1" dirty="0">
                <a:latin typeface="Times New Roman"/>
                <a:cs typeface="Times New Roman"/>
              </a:rPr>
              <a:t>salvatore.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rese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 la via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(della sopravvivenza)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chiara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certa; egli </a:t>
            </a:r>
            <a:r>
              <a:rPr sz="1200" dirty="0">
                <a:latin typeface="Times New Roman"/>
                <a:cs typeface="Times New Roman"/>
              </a:rPr>
              <a:t>mostrò 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sicurezza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a tutti i mortali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mondi dell’universo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(2017.3) 188:4.8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avete afferrato 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come Padre </a:t>
            </a:r>
            <a:r>
              <a:rPr sz="1200" dirty="0">
                <a:latin typeface="Times New Roman"/>
                <a:cs typeface="Times New Roman"/>
              </a:rPr>
              <a:t>vero e </a:t>
            </a:r>
            <a:r>
              <a:rPr sz="1200" spc="-5" dirty="0">
                <a:latin typeface="Times New Roman"/>
                <a:cs typeface="Times New Roman"/>
              </a:rPr>
              <a:t>amorevole, </a:t>
            </a:r>
            <a:r>
              <a:rPr sz="1200" dirty="0">
                <a:latin typeface="Times New Roman"/>
                <a:cs typeface="Times New Roman"/>
              </a:rPr>
              <a:t>il solo concetto </a:t>
            </a:r>
            <a:r>
              <a:rPr sz="1200" spc="-5" dirty="0">
                <a:latin typeface="Times New Roman"/>
                <a:cs typeface="Times New Roman"/>
              </a:rPr>
              <a:t>che Gesù abbia mai insegnato,  dovete immediatamente,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coerenza, </a:t>
            </a:r>
            <a:r>
              <a:rPr sz="1200" dirty="0">
                <a:latin typeface="Times New Roman"/>
                <a:cs typeface="Times New Roman"/>
              </a:rPr>
              <a:t>abbandonare completamente tutte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nozioni </a:t>
            </a:r>
            <a:r>
              <a:rPr sz="1200" spc="-5" dirty="0">
                <a:latin typeface="Times New Roman"/>
                <a:cs typeface="Times New Roman"/>
              </a:rPr>
              <a:t>primitive su Dio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monarca offeso,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sovrano severo ed onnipotente </a:t>
            </a:r>
            <a:r>
              <a:rPr sz="1200" dirty="0">
                <a:latin typeface="Times New Roman"/>
                <a:cs typeface="Times New Roman"/>
              </a:rPr>
              <a:t>il cui </a:t>
            </a:r>
            <a:r>
              <a:rPr sz="1200" spc="-5" dirty="0">
                <a:latin typeface="Times New Roman"/>
                <a:cs typeface="Times New Roman"/>
              </a:rPr>
              <a:t>principale piacere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i suoi sudditi </a:t>
            </a:r>
            <a:r>
              <a:rPr sz="1200" spc="-5" dirty="0">
                <a:latin typeface="Times New Roman"/>
                <a:cs typeface="Times New Roman"/>
              </a:rPr>
              <a:t>mentre commettono delle cattive </a:t>
            </a:r>
            <a:r>
              <a:rPr sz="1200" spc="5" dirty="0">
                <a:latin typeface="Times New Roman"/>
                <a:cs typeface="Times New Roman"/>
              </a:rPr>
              <a:t>azioni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 badare che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adeguatamente </a:t>
            </a:r>
            <a:r>
              <a:rPr sz="1200" dirty="0">
                <a:latin typeface="Times New Roman"/>
                <a:cs typeface="Times New Roman"/>
              </a:rPr>
              <a:t>puniti, 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essere quasi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a lui non </a:t>
            </a:r>
            <a:r>
              <a:rPr sz="1200" spc="-5" dirty="0">
                <a:latin typeface="Times New Roman"/>
                <a:cs typeface="Times New Roman"/>
              </a:rPr>
              <a:t>accetti volontariamente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loro,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morire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sostituto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vece. L’intera </a:t>
            </a:r>
            <a:r>
              <a:rPr sz="1200" dirty="0">
                <a:latin typeface="Times New Roman"/>
                <a:cs typeface="Times New Roman"/>
              </a:rPr>
              <a:t>idea di redenzione e di </a:t>
            </a:r>
            <a:r>
              <a:rPr sz="1200" spc="-5" dirty="0">
                <a:latin typeface="Times New Roman"/>
                <a:cs typeface="Times New Roman"/>
              </a:rPr>
              <a:t>espiazione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incompatibile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quale  fu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esemplificato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L’amore </a:t>
            </a:r>
            <a:r>
              <a:rPr sz="1200" dirty="0">
                <a:latin typeface="Times New Roman"/>
                <a:cs typeface="Times New Roman"/>
              </a:rPr>
              <a:t>infinito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a nulla nella </a:t>
            </a:r>
            <a:r>
              <a:rPr sz="1200" spc="-5" dirty="0">
                <a:latin typeface="Times New Roman"/>
                <a:cs typeface="Times New Roman"/>
              </a:rPr>
              <a:t>natura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14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(2017.4) 188:4.9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espiazione e di </a:t>
            </a:r>
            <a:r>
              <a:rPr sz="1200" spc="-5" dirty="0">
                <a:latin typeface="Times New Roman"/>
                <a:cs typeface="Times New Roman"/>
              </a:rPr>
              <a:t>salvezza sacrificale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radicato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fondato </a:t>
            </a:r>
            <a:r>
              <a:rPr sz="1200" dirty="0">
                <a:latin typeface="Times New Roman"/>
                <a:cs typeface="Times New Roman"/>
              </a:rPr>
              <a:t>nell’egoismo. </a:t>
            </a:r>
            <a:r>
              <a:rPr sz="1200" spc="-5" dirty="0">
                <a:latin typeface="Times New Roman"/>
                <a:cs typeface="Times New Roman"/>
              </a:rPr>
              <a:t>Gesù insegnò 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i="1" spc="-5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 è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elevato della </a:t>
            </a:r>
            <a:r>
              <a:rPr sz="1200" spc="-5" dirty="0">
                <a:latin typeface="Times New Roman"/>
                <a:cs typeface="Times New Roman"/>
              </a:rPr>
              <a:t>fraternità dei credenti nello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dovrebbe essere  considerata come acquisita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credono nella paternità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preoccupazione </a:t>
            </a:r>
            <a:r>
              <a:rPr sz="1200" spc="-5" dirty="0">
                <a:latin typeface="Times New Roman"/>
                <a:cs typeface="Times New Roman"/>
              </a:rPr>
              <a:t>del credente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dovrebbe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desiderio </a:t>
            </a:r>
            <a:r>
              <a:rPr sz="1200" spc="-5" dirty="0">
                <a:latin typeface="Times New Roman"/>
                <a:cs typeface="Times New Roman"/>
              </a:rPr>
              <a:t>egoista della </a:t>
            </a:r>
            <a:r>
              <a:rPr sz="1200" dirty="0">
                <a:latin typeface="Times New Roman"/>
                <a:cs typeface="Times New Roman"/>
              </a:rPr>
              <a:t>salvezza personale, ma piuttosto il </a:t>
            </a:r>
            <a:r>
              <a:rPr sz="1200" spc="-5" dirty="0">
                <a:latin typeface="Times New Roman"/>
                <a:cs typeface="Times New Roman"/>
              </a:rPr>
              <a:t>bisogno altruista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amare, </a:t>
            </a:r>
            <a:r>
              <a:rPr sz="1200" dirty="0">
                <a:latin typeface="Times New Roman"/>
                <a:cs typeface="Times New Roman"/>
              </a:rPr>
              <a:t>e perciò di </a:t>
            </a:r>
            <a:r>
              <a:rPr sz="1200" spc="-5" dirty="0">
                <a:latin typeface="Times New Roman"/>
                <a:cs typeface="Times New Roman"/>
              </a:rPr>
              <a:t>servire,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simili,  </a:t>
            </a:r>
            <a:r>
              <a:rPr sz="1200" spc="-5" dirty="0">
                <a:latin typeface="Times New Roman"/>
                <a:cs typeface="Times New Roman"/>
              </a:rPr>
              <a:t>come 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e servito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1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(2017.5) 188:4.10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sinceri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preoccupano nemmeno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futura del </a:t>
            </a:r>
            <a:r>
              <a:rPr sz="1200" dirty="0">
                <a:latin typeface="Times New Roman"/>
                <a:cs typeface="Times New Roman"/>
              </a:rPr>
              <a:t>peccato.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credente </a:t>
            </a:r>
            <a:r>
              <a:rPr sz="1200" spc="-5" dirty="0">
                <a:latin typeface="Times New Roman"/>
                <a:cs typeface="Times New Roman"/>
              </a:rPr>
              <a:t>s’interessa  soltanto dell’attuale separazione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padri saggi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castigare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e a  </a:t>
            </a:r>
            <a:r>
              <a:rPr sz="1200" spc="-5" dirty="0">
                <a:latin typeface="Times New Roman"/>
                <a:cs typeface="Times New Roman"/>
              </a:rPr>
              <a:t>scopo correttivo.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puniscono con collera,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castigano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6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(2017.6) 188:4.11 </a:t>
            </a:r>
            <a:r>
              <a:rPr sz="1200" spc="-5" dirty="0">
                <a:latin typeface="Times New Roman"/>
                <a:cs typeface="Times New Roman"/>
              </a:rPr>
              <a:t>Anche se Dio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severo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legale monarca </a:t>
            </a:r>
            <a:r>
              <a:rPr sz="1200" dirty="0">
                <a:latin typeface="Times New Roman"/>
                <a:cs typeface="Times New Roman"/>
              </a:rPr>
              <a:t>di un universo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regna sovrana, certamente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 soddisfatto del piano </a:t>
            </a:r>
            <a:r>
              <a:rPr sz="1200" dirty="0">
                <a:latin typeface="Times New Roman"/>
                <a:cs typeface="Times New Roman"/>
              </a:rPr>
              <a:t>infantile di sostituire una </a:t>
            </a:r>
            <a:r>
              <a:rPr sz="1200" spc="-5" dirty="0">
                <a:latin typeface="Times New Roman"/>
                <a:cs typeface="Times New Roman"/>
              </a:rPr>
              <a:t>vittima innocente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trasgressore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colpevole.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65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81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(1384.3) 125:6.7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si </a:t>
            </a:r>
            <a:r>
              <a:rPr sz="1200" dirty="0">
                <a:latin typeface="Times New Roman"/>
                <a:cs typeface="Times New Roman"/>
              </a:rPr>
              <a:t>dimostrò </a:t>
            </a:r>
            <a:r>
              <a:rPr sz="1200" spc="-5" dirty="0">
                <a:latin typeface="Times New Roman"/>
                <a:cs typeface="Times New Roman"/>
              </a:rPr>
              <a:t>all’altezza delle circostanze.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prendono </a:t>
            </a:r>
            <a:r>
              <a:rPr sz="1200" spc="-5" dirty="0">
                <a:latin typeface="Times New Roman"/>
                <a:cs typeface="Times New Roman"/>
              </a:rPr>
              <a:t>ragionevolmente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fattori  che si combinarono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provocare questa </a:t>
            </a:r>
            <a:r>
              <a:rPr sz="1200" dirty="0">
                <a:latin typeface="Times New Roman"/>
                <a:cs typeface="Times New Roman"/>
              </a:rPr>
              <a:t>situazione, </a:t>
            </a:r>
            <a:r>
              <a:rPr sz="1200" spc="-5" dirty="0">
                <a:latin typeface="Times New Roman"/>
                <a:cs typeface="Times New Roman"/>
              </a:rPr>
              <a:t>sarete meglio 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capire bene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della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al  rimprovero non </a:t>
            </a:r>
            <a:r>
              <a:rPr sz="1200" dirty="0">
                <a:latin typeface="Times New Roman"/>
                <a:cs typeface="Times New Roman"/>
              </a:rPr>
              <a:t>premeditato di sua </a:t>
            </a:r>
            <a:r>
              <a:rPr sz="1200" spc="-5" dirty="0">
                <a:latin typeface="Times New Roman"/>
                <a:cs typeface="Times New Roman"/>
              </a:rPr>
              <a:t>madre. Dopo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riflessione, Gesù </a:t>
            </a:r>
            <a:r>
              <a:rPr sz="1200" dirty="0">
                <a:latin typeface="Times New Roman"/>
                <a:cs typeface="Times New Roman"/>
              </a:rPr>
              <a:t>rispose a sua madre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“Perché mi avete 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così a </a:t>
            </a:r>
            <a:r>
              <a:rPr sz="1200" spc="-5" dirty="0">
                <a:latin typeface="Times New Roman"/>
                <a:cs typeface="Times New Roman"/>
              </a:rPr>
              <a:t>lungo? 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aspettavate </a:t>
            </a:r>
            <a:r>
              <a:rPr sz="1200" dirty="0">
                <a:latin typeface="Times New Roman"/>
                <a:cs typeface="Times New Roman"/>
              </a:rPr>
              <a:t>di trovarmi </a:t>
            </a:r>
            <a:r>
              <a:rPr sz="1200" spc="-5" dirty="0">
                <a:latin typeface="Times New Roman"/>
                <a:cs typeface="Times New Roman"/>
              </a:rPr>
              <a:t>nella casa </a:t>
            </a:r>
            <a:r>
              <a:rPr sz="1200" dirty="0">
                <a:latin typeface="Times New Roman"/>
                <a:cs typeface="Times New Roman"/>
              </a:rPr>
              <a:t>di mio Padre, poiché è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l’ora di occuparmi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di mio  Padre?”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(1384.4) 125:6.8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presenti furono </a:t>
            </a:r>
            <a:r>
              <a:rPr sz="1200" dirty="0">
                <a:latin typeface="Times New Roman"/>
                <a:cs typeface="Times New Roman"/>
              </a:rPr>
              <a:t>stupiti dal modo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del ragazzo. </a:t>
            </a:r>
            <a:r>
              <a:rPr sz="1200" spc="-5" dirty="0">
                <a:latin typeface="Times New Roman"/>
                <a:cs typeface="Times New Roman"/>
              </a:rPr>
              <a:t>Essi si ritirarono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silenzio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lasciarono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genitori. </a:t>
            </a:r>
            <a:r>
              <a:rPr sz="1200" dirty="0">
                <a:latin typeface="Times New Roman"/>
                <a:cs typeface="Times New Roman"/>
              </a:rPr>
              <a:t>Subito dopo il giovane </a:t>
            </a:r>
            <a:r>
              <a:rPr sz="1200" spc="-5" dirty="0">
                <a:latin typeface="Times New Roman"/>
                <a:cs typeface="Times New Roman"/>
              </a:rPr>
              <a:t>tolse d’imbarazzo </a:t>
            </a:r>
            <a:r>
              <a:rPr sz="1200" dirty="0">
                <a:latin typeface="Times New Roman"/>
                <a:cs typeface="Times New Roman"/>
              </a:rPr>
              <a:t>tutti e tre </a:t>
            </a:r>
            <a:r>
              <a:rPr sz="1200" spc="-5" dirty="0">
                <a:latin typeface="Times New Roman"/>
                <a:cs typeface="Times New Roman"/>
              </a:rPr>
              <a:t>dicendo </a:t>
            </a:r>
            <a:r>
              <a:rPr sz="1200" dirty="0">
                <a:latin typeface="Times New Roman"/>
                <a:cs typeface="Times New Roman"/>
              </a:rPr>
              <a:t>tranquillamente: </a:t>
            </a:r>
            <a:r>
              <a:rPr sz="1200" spc="-5" dirty="0">
                <a:latin typeface="Times New Roman"/>
                <a:cs typeface="Times New Roman"/>
              </a:rPr>
              <a:t>“Venite, genitori </a:t>
            </a:r>
            <a:r>
              <a:rPr sz="1200" dirty="0">
                <a:latin typeface="Times New Roman"/>
                <a:cs typeface="Times New Roman"/>
              </a:rPr>
              <a:t>miei,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ha fatto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meglio. </a:t>
            </a:r>
            <a:r>
              <a:rPr sz="1200" spc="-5" dirty="0">
                <a:latin typeface="Times New Roman"/>
                <a:cs typeface="Times New Roman"/>
              </a:rPr>
              <a:t>Nostro Padre nei cieli </a:t>
            </a:r>
            <a:r>
              <a:rPr sz="1200" dirty="0">
                <a:latin typeface="Times New Roman"/>
                <a:cs typeface="Times New Roman"/>
              </a:rPr>
              <a:t>ha disposto </a:t>
            </a:r>
            <a:r>
              <a:rPr sz="1200" spc="-5" dirty="0">
                <a:latin typeface="Times New Roman"/>
                <a:cs typeface="Times New Roman"/>
              </a:rPr>
              <a:t>queste cose; rientriamo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1973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(1384.5) 125:6.9 </a:t>
            </a:r>
            <a:r>
              <a:rPr sz="1200" spc="-5" dirty="0">
                <a:latin typeface="Times New Roman"/>
                <a:cs typeface="Times New Roman"/>
              </a:rPr>
              <a:t>Essi partirono </a:t>
            </a:r>
            <a:r>
              <a:rPr sz="1200" dirty="0">
                <a:latin typeface="Times New Roman"/>
                <a:cs typeface="Times New Roman"/>
              </a:rPr>
              <a:t>in silenzio, </a:t>
            </a:r>
            <a:r>
              <a:rPr sz="1200" spc="-5" dirty="0">
                <a:latin typeface="Times New Roman"/>
                <a:cs typeface="Times New Roman"/>
              </a:rPr>
              <a:t>arrivando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notte. Si fermarono </a:t>
            </a:r>
            <a:r>
              <a:rPr sz="1200" dirty="0">
                <a:latin typeface="Times New Roman"/>
                <a:cs typeface="Times New Roman"/>
              </a:rPr>
              <a:t>solo una </a:t>
            </a:r>
            <a:r>
              <a:rPr sz="1200" spc="-5" dirty="0">
                <a:latin typeface="Times New Roman"/>
                <a:cs typeface="Times New Roman"/>
              </a:rPr>
              <a:t>volta, sulle pendici dell’Oliveto, 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alzò il </a:t>
            </a:r>
            <a:r>
              <a:rPr sz="1200" spc="-5" dirty="0">
                <a:latin typeface="Times New Roman"/>
                <a:cs typeface="Times New Roman"/>
              </a:rPr>
              <a:t>suo bastone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aria e, fremendo dalla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ai piedi sotto l’insorgere </a:t>
            </a:r>
            <a:r>
              <a:rPr sz="1200" dirty="0">
                <a:latin typeface="Times New Roman"/>
                <a:cs typeface="Times New Roman"/>
              </a:rPr>
              <a:t>di un’emozione </a:t>
            </a:r>
            <a:r>
              <a:rPr sz="1200" spc="-5" dirty="0">
                <a:latin typeface="Times New Roman"/>
                <a:cs typeface="Times New Roman"/>
              </a:rPr>
              <a:t>intensa, </a:t>
            </a:r>
            <a:r>
              <a:rPr sz="1200" spc="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“O  </a:t>
            </a:r>
            <a:r>
              <a:rPr sz="1200" spc="-5" dirty="0">
                <a:latin typeface="Times New Roman"/>
                <a:cs typeface="Times New Roman"/>
              </a:rPr>
              <a:t>Gerusalemme, Gerusalemme ed abitanti </a:t>
            </a:r>
            <a:r>
              <a:rPr sz="1200" dirty="0">
                <a:latin typeface="Times New Roman"/>
                <a:cs typeface="Times New Roman"/>
              </a:rPr>
              <a:t>suoi, </a:t>
            </a:r>
            <a:r>
              <a:rPr sz="1200" spc="-5" dirty="0">
                <a:latin typeface="Times New Roman"/>
                <a:cs typeface="Times New Roman"/>
              </a:rPr>
              <a:t>quali schiavi siete </a:t>
            </a:r>
            <a:r>
              <a:rPr sz="1200" dirty="0">
                <a:latin typeface="Times New Roman"/>
                <a:cs typeface="Times New Roman"/>
              </a:rPr>
              <a:t>— sottoposti al </a:t>
            </a:r>
            <a:r>
              <a:rPr sz="1200" spc="-5" dirty="0">
                <a:latin typeface="Times New Roman"/>
                <a:cs typeface="Times New Roman"/>
              </a:rPr>
              <a:t>giogo </a:t>
            </a:r>
            <a:r>
              <a:rPr sz="1200" dirty="0">
                <a:latin typeface="Times New Roman"/>
                <a:cs typeface="Times New Roman"/>
              </a:rPr>
              <a:t>dei Romani e vittime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stesse  tradizioni </a:t>
            </a:r>
            <a:r>
              <a:rPr sz="1200" dirty="0">
                <a:latin typeface="Times New Roman"/>
                <a:cs typeface="Times New Roman"/>
              </a:rPr>
              <a:t>— ma </a:t>
            </a:r>
            <a:r>
              <a:rPr sz="1200" spc="-5" dirty="0">
                <a:latin typeface="Times New Roman"/>
                <a:cs typeface="Times New Roman"/>
              </a:rPr>
              <a:t>ritornerò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purificare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il mio popolo da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schiavitù!”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97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(1384.6) 125:6.10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viaggio verso Nazaret Gesù </a:t>
            </a:r>
            <a:r>
              <a:rPr sz="1200" dirty="0">
                <a:latin typeface="Times New Roman"/>
                <a:cs typeface="Times New Roman"/>
              </a:rPr>
              <a:t>parlò </a:t>
            </a:r>
            <a:r>
              <a:rPr sz="1200" spc="-5" dirty="0">
                <a:latin typeface="Times New Roman"/>
                <a:cs typeface="Times New Roman"/>
              </a:rPr>
              <a:t>poco; nemmeno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genitori dissero </a:t>
            </a:r>
            <a:r>
              <a:rPr sz="1200" dirty="0">
                <a:latin typeface="Times New Roman"/>
                <a:cs typeface="Times New Roman"/>
              </a:rPr>
              <a:t>molto in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presenza.  </a:t>
            </a:r>
            <a:r>
              <a:rPr sz="1200" spc="-5" dirty="0">
                <a:latin typeface="Times New Roman"/>
                <a:cs typeface="Times New Roman"/>
              </a:rPr>
              <a:t>Essi erano veramente </a:t>
            </a:r>
            <a:r>
              <a:rPr sz="1200" dirty="0">
                <a:latin typeface="Times New Roman"/>
                <a:cs typeface="Times New Roman"/>
              </a:rPr>
              <a:t>disorientati </a:t>
            </a:r>
            <a:r>
              <a:rPr sz="1200" spc="-5" dirty="0">
                <a:latin typeface="Times New Roman"/>
                <a:cs typeface="Times New Roman"/>
              </a:rPr>
              <a:t>dalla condotta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figlio </a:t>
            </a:r>
            <a:r>
              <a:rPr sz="1200" dirty="0">
                <a:latin typeface="Times New Roman"/>
                <a:cs typeface="Times New Roman"/>
              </a:rPr>
              <a:t>primogenito, ma </a:t>
            </a:r>
            <a:r>
              <a:rPr sz="1200" spc="-5" dirty="0">
                <a:latin typeface="Times New Roman"/>
                <a:cs typeface="Times New Roman"/>
              </a:rPr>
              <a:t>conservavano </a:t>
            </a:r>
            <a:r>
              <a:rPr sz="1200" dirty="0">
                <a:latin typeface="Times New Roman"/>
                <a:cs typeface="Times New Roman"/>
              </a:rPr>
              <a:t>preziosamente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anche senza riuscire a comprenderne pienamente il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195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(1384.7) 125:6.11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arrivati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Gesù fece 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discorso ai suoi </a:t>
            </a:r>
            <a:r>
              <a:rPr sz="1200" spc="-5" dirty="0">
                <a:latin typeface="Times New Roman"/>
                <a:cs typeface="Times New Roman"/>
              </a:rPr>
              <a:t>genitori, assicurandoli del suo affetto </a:t>
            </a:r>
            <a:r>
              <a:rPr sz="1200" dirty="0">
                <a:latin typeface="Times New Roman"/>
                <a:cs typeface="Times New Roman"/>
              </a:rPr>
              <a:t>e lasciando  </a:t>
            </a:r>
            <a:r>
              <a:rPr sz="1200" spc="-5" dirty="0">
                <a:latin typeface="Times New Roman"/>
                <a:cs typeface="Times New Roman"/>
              </a:rPr>
              <a:t>intendere </a:t>
            </a:r>
            <a:r>
              <a:rPr sz="1200" dirty="0">
                <a:latin typeface="Times New Roman"/>
                <a:cs typeface="Times New Roman"/>
              </a:rPr>
              <a:t>che non dovevano più </a:t>
            </a:r>
            <a:r>
              <a:rPr sz="1200" spc="-5" dirty="0">
                <a:latin typeface="Times New Roman"/>
                <a:cs typeface="Times New Roman"/>
              </a:rPr>
              <a:t>temere che egli avrebbe </a:t>
            </a:r>
            <a:r>
              <a:rPr sz="1200" dirty="0">
                <a:latin typeface="Times New Roman"/>
                <a:cs typeface="Times New Roman"/>
              </a:rPr>
              <a:t>nuovamente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l’occasione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in ansia a causa della </a:t>
            </a:r>
            <a:r>
              <a:rPr sz="1200" spc="-5" dirty="0">
                <a:latin typeface="Times New Roman"/>
                <a:cs typeface="Times New Roman"/>
              </a:rPr>
              <a:t>sua  condotta. Egli </a:t>
            </a:r>
            <a:r>
              <a:rPr sz="1200" dirty="0">
                <a:latin typeface="Times New Roman"/>
                <a:cs typeface="Times New Roman"/>
              </a:rPr>
              <a:t>concluse questa solenne dichiarazione </a:t>
            </a:r>
            <a:r>
              <a:rPr sz="1200" spc="-5" dirty="0">
                <a:latin typeface="Times New Roman"/>
                <a:cs typeface="Times New Roman"/>
              </a:rPr>
              <a:t>dicendo: “Benché </a:t>
            </a:r>
            <a:r>
              <a:rPr sz="1200" dirty="0">
                <a:latin typeface="Times New Roman"/>
                <a:cs typeface="Times New Roman"/>
              </a:rPr>
              <a:t>io debba fare la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cieli,  obbedirò anche </a:t>
            </a:r>
            <a:r>
              <a:rPr sz="1200" dirty="0">
                <a:latin typeface="Times New Roman"/>
                <a:cs typeface="Times New Roman"/>
              </a:rPr>
              <a:t>a mio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sulla terra. Aspetterò </a:t>
            </a:r>
            <a:r>
              <a:rPr sz="1200" dirty="0">
                <a:latin typeface="Times New Roman"/>
                <a:cs typeface="Times New Roman"/>
              </a:rPr>
              <a:t>la mia ora.”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(2017.7) 188:4.12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cosa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connessa con l’arricchimento dell’esperienza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l’allargamento  della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della salvezza, </a:t>
            </a:r>
            <a:r>
              <a:rPr sz="1200" dirty="0">
                <a:latin typeface="Times New Roman"/>
                <a:cs typeface="Times New Roman"/>
              </a:rPr>
              <a:t>non è il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sua morte, </a:t>
            </a:r>
            <a:r>
              <a:rPr sz="1200" dirty="0">
                <a:latin typeface="Times New Roman"/>
                <a:cs typeface="Times New Roman"/>
              </a:rPr>
              <a:t>ma piuttosto il </a:t>
            </a:r>
            <a:r>
              <a:rPr sz="1200" spc="-5" dirty="0">
                <a:latin typeface="Times New Roman"/>
                <a:cs typeface="Times New Roman"/>
              </a:rPr>
              <a:t>comportamento superbo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incomparabile con cui egli  affrontò </a:t>
            </a:r>
            <a:r>
              <a:rPr sz="1200" dirty="0">
                <a:latin typeface="Times New Roman"/>
                <a:cs typeface="Times New Roman"/>
              </a:rPr>
              <a:t>la 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5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(2017.8) 188:4.13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del riscatto dell’espiazione </a:t>
            </a:r>
            <a:r>
              <a:rPr sz="1200" dirty="0">
                <a:latin typeface="Times New Roman"/>
                <a:cs typeface="Times New Roman"/>
              </a:rPr>
              <a:t>pone la </a:t>
            </a:r>
            <a:r>
              <a:rPr sz="1200" spc="-5" dirty="0">
                <a:latin typeface="Times New Roman"/>
                <a:cs typeface="Times New Roman"/>
              </a:rPr>
              <a:t>salvezza su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d’irrealtà;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concetto </a:t>
            </a:r>
            <a:r>
              <a:rPr sz="1200" dirty="0">
                <a:latin typeface="Times New Roman"/>
                <a:cs typeface="Times New Roman"/>
              </a:rPr>
              <a:t>è puramente  </a:t>
            </a:r>
            <a:r>
              <a:rPr sz="1200" spc="-5" dirty="0">
                <a:latin typeface="Times New Roman"/>
                <a:cs typeface="Times New Roman"/>
              </a:rPr>
              <a:t>filosofico.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umana è </a:t>
            </a:r>
            <a:r>
              <a:rPr sz="1200" i="1" dirty="0">
                <a:latin typeface="Times New Roman"/>
                <a:cs typeface="Times New Roman"/>
              </a:rPr>
              <a:t>reale;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basata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realtà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colte dalla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della creatura ed incorporate  così nell’esperienza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individuale: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verità correlata, </a:t>
            </a:r>
            <a:r>
              <a:rPr sz="1200" dirty="0">
                <a:latin typeface="Times New Roman"/>
                <a:cs typeface="Times New Roman"/>
              </a:rPr>
              <a:t>la fratellanza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uomini. È </a:t>
            </a:r>
            <a:r>
              <a:rPr sz="1200" spc="-5" dirty="0">
                <a:latin typeface="Times New Roman"/>
                <a:cs typeface="Times New Roman"/>
              </a:rPr>
              <a:t>vero,  </a:t>
            </a:r>
            <a:r>
              <a:rPr sz="1200" dirty="0">
                <a:latin typeface="Times New Roman"/>
                <a:cs typeface="Times New Roman"/>
              </a:rPr>
              <a:t>dopotutto, che vi </a:t>
            </a:r>
            <a:r>
              <a:rPr sz="1200" spc="-5" dirty="0">
                <a:latin typeface="Times New Roman"/>
                <a:cs typeface="Times New Roman"/>
              </a:rPr>
              <a:t>saranno “rimessi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debiti, </a:t>
            </a:r>
            <a:r>
              <a:rPr sz="1200" dirty="0">
                <a:latin typeface="Times New Roman"/>
                <a:cs typeface="Times New Roman"/>
              </a:rPr>
              <a:t>così come voi li </a:t>
            </a:r>
            <a:r>
              <a:rPr sz="1200" spc="-5" dirty="0">
                <a:latin typeface="Times New Roman"/>
                <a:cs typeface="Times New Roman"/>
              </a:rPr>
              <a:t>rimettete ai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debitori”.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lezioni 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croce</a:t>
            </a:r>
            <a:endParaRPr sz="1600">
              <a:latin typeface="Times New Roman"/>
              <a:cs typeface="Times New Roman"/>
            </a:endParaRPr>
          </a:p>
          <a:p>
            <a:pPr marL="76200" marR="2673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(2017.9) 188:5.1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croce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mostra 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devozione suprema </a:t>
            </a:r>
            <a:r>
              <a:rPr sz="1200" spc="-5" dirty="0">
                <a:latin typeface="Times New Roman"/>
                <a:cs typeface="Times New Roman"/>
              </a:rPr>
              <a:t>del vero </a:t>
            </a:r>
            <a:r>
              <a:rPr sz="1200" dirty="0">
                <a:latin typeface="Times New Roman"/>
                <a:cs typeface="Times New Roman"/>
              </a:rPr>
              <a:t>pastore </a:t>
            </a:r>
            <a:r>
              <a:rPr sz="1200" spc="-5" dirty="0">
                <a:latin typeface="Times New Roman"/>
                <a:cs typeface="Times New Roman"/>
              </a:rPr>
              <a:t>ai membri, anche indegni,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gregge. </a:t>
            </a:r>
            <a:r>
              <a:rPr sz="1200" dirty="0">
                <a:latin typeface="Times New Roman"/>
                <a:cs typeface="Times New Roman"/>
              </a:rPr>
              <a:t>Essa pone 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sulla base della famiglia. 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L’amore, </a:t>
            </a:r>
            <a:r>
              <a:rPr sz="1200" dirty="0">
                <a:latin typeface="Times New Roman"/>
                <a:cs typeface="Times New Roman"/>
              </a:rPr>
              <a:t>l’amore di un padre per </a:t>
            </a:r>
            <a:r>
              <a:rPr sz="1200" spc="-5" dirty="0">
                <a:latin typeface="Times New Roman"/>
                <a:cs typeface="Times New Roman"/>
              </a:rPr>
              <a:t>suo figlio, diviene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centrale delle relazioni nell’universo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creatura — non la 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 che cerca soddisfazione nelle </a:t>
            </a:r>
            <a:r>
              <a:rPr sz="1200" dirty="0">
                <a:latin typeface="Times New Roman"/>
                <a:cs typeface="Times New Roman"/>
              </a:rPr>
              <a:t>sofferenze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suddito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commette il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(2018.1) 188:5.2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croce dimostra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verso i </a:t>
            </a:r>
            <a:r>
              <a:rPr sz="1200" spc="-5" dirty="0">
                <a:latin typeface="Times New Roman"/>
                <a:cs typeface="Times New Roman"/>
              </a:rPr>
              <a:t>peccatori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una condanna né </a:t>
            </a:r>
            <a:r>
              <a:rPr sz="1200" spc="-5" dirty="0">
                <a:latin typeface="Times New Roman"/>
                <a:cs typeface="Times New Roman"/>
              </a:rPr>
              <a:t>un’indulgenza,  </a:t>
            </a:r>
            <a:r>
              <a:rPr sz="1200" dirty="0">
                <a:latin typeface="Times New Roman"/>
                <a:cs typeface="Times New Roman"/>
              </a:rPr>
              <a:t>ma piuttosto la salvezza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amorevole. 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salvatore nel senso che </a:t>
            </a:r>
            <a:r>
              <a:rPr sz="1200" dirty="0">
                <a:latin typeface="Times New Roman"/>
                <a:cs typeface="Times New Roman"/>
              </a:rPr>
              <a:t>la sua vita 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 conquistano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alla bontà 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giusta sopravvivenza. Gesù </a:t>
            </a:r>
            <a:r>
              <a:rPr sz="1200" dirty="0">
                <a:latin typeface="Times New Roman"/>
                <a:cs typeface="Times New Roman"/>
              </a:rPr>
              <a:t>ama talmente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che il </a:t>
            </a:r>
            <a:r>
              <a:rPr sz="1200" spc="-5" dirty="0">
                <a:latin typeface="Times New Roman"/>
                <a:cs typeface="Times New Roman"/>
              </a:rPr>
              <a:t>suo amore suscita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risposta d’amore nel  cuore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contagioso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eternamente creativo.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Gesù sulla croce </a:t>
            </a:r>
            <a:r>
              <a:rPr sz="1200" dirty="0">
                <a:latin typeface="Times New Roman"/>
                <a:cs typeface="Times New Roman"/>
              </a:rPr>
              <a:t>dona </a:t>
            </a:r>
            <a:r>
              <a:rPr sz="1200" spc="-5" dirty="0">
                <a:latin typeface="Times New Roman"/>
                <a:cs typeface="Times New Roman"/>
              </a:rPr>
              <a:t>l’esempio </a:t>
            </a:r>
            <a:r>
              <a:rPr sz="1200" dirty="0">
                <a:latin typeface="Times New Roman"/>
                <a:cs typeface="Times New Roman"/>
              </a:rPr>
              <a:t>di un amore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sufficientemente forte e divino da perdonare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da assorbire </a:t>
            </a:r>
            <a:r>
              <a:rPr sz="1200" spc="-5" dirty="0">
                <a:latin typeface="Times New Roman"/>
                <a:cs typeface="Times New Roman"/>
              </a:rPr>
              <a:t>ogni malvagità. Gesù </a:t>
            </a:r>
            <a:r>
              <a:rPr sz="1200" dirty="0">
                <a:latin typeface="Times New Roman"/>
                <a:cs typeface="Times New Roman"/>
              </a:rPr>
              <a:t>rivelò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una </a:t>
            </a:r>
            <a:r>
              <a:rPr sz="1200" spc="-5" dirty="0">
                <a:latin typeface="Times New Roman"/>
                <a:cs typeface="Times New Roman"/>
              </a:rPr>
              <a:t>qualità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 superiore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semplice tecnica del </a:t>
            </a:r>
            <a:r>
              <a:rPr sz="1200" dirty="0">
                <a:latin typeface="Times New Roman"/>
                <a:cs typeface="Times New Roman"/>
              </a:rPr>
              <a:t>bene e del </a:t>
            </a:r>
            <a:r>
              <a:rPr sz="1200" spc="-5" dirty="0">
                <a:latin typeface="Times New Roman"/>
                <a:cs typeface="Times New Roman"/>
              </a:rPr>
              <a:t>male. L’amore </a:t>
            </a:r>
            <a:r>
              <a:rPr sz="1200" dirty="0">
                <a:latin typeface="Times New Roman"/>
                <a:cs typeface="Times New Roman"/>
              </a:rPr>
              <a:t>divino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limita a </a:t>
            </a:r>
            <a:r>
              <a:rPr sz="1200" spc="-5" dirty="0">
                <a:latin typeface="Times New Roman"/>
                <a:cs typeface="Times New Roman"/>
              </a:rPr>
              <a:t>perdonare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torti; </a:t>
            </a:r>
            <a:r>
              <a:rPr sz="120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assorbe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distrugge </a:t>
            </a:r>
            <a:r>
              <a:rPr sz="1200" dirty="0">
                <a:latin typeface="Times New Roman"/>
                <a:cs typeface="Times New Roman"/>
              </a:rPr>
              <a:t>realmente.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perdono d’amore </a:t>
            </a:r>
            <a:r>
              <a:rPr sz="1200" spc="-5" dirty="0">
                <a:latin typeface="Times New Roman"/>
                <a:cs typeface="Times New Roman"/>
              </a:rPr>
              <a:t>trascende totalmente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attribuisce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24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39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parte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male; </a:t>
            </a:r>
            <a:r>
              <a:rPr sz="1200" dirty="0">
                <a:latin typeface="Times New Roman"/>
                <a:cs typeface="Times New Roman"/>
              </a:rPr>
              <a:t>ma l’amore </a:t>
            </a:r>
            <a:r>
              <a:rPr sz="1200" spc="-5" dirty="0">
                <a:latin typeface="Times New Roman"/>
                <a:cs typeface="Times New Roman"/>
              </a:rPr>
              <a:t>distrugge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 deriva.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portò un  nuovo modo di </a:t>
            </a:r>
            <a:r>
              <a:rPr sz="1200" spc="-5" dirty="0">
                <a:latin typeface="Times New Roman"/>
                <a:cs typeface="Times New Roman"/>
              </a:rPr>
              <a:t>vivere su Urantia. Egli </a:t>
            </a:r>
            <a:r>
              <a:rPr sz="1200" dirty="0">
                <a:latin typeface="Times New Roman"/>
                <a:cs typeface="Times New Roman"/>
              </a:rPr>
              <a:t>non c’insegnò a </a:t>
            </a:r>
            <a:r>
              <a:rPr sz="1200" spc="-5" dirty="0">
                <a:latin typeface="Times New Roman"/>
                <a:cs typeface="Times New Roman"/>
              </a:rPr>
              <a:t>resistere al male,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trovare tramite </a:t>
            </a:r>
            <a:r>
              <a:rPr sz="1200" dirty="0">
                <a:latin typeface="Times New Roman"/>
                <a:cs typeface="Times New Roman"/>
              </a:rPr>
              <a:t>lui una bontà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distrugge</a:t>
            </a:r>
            <a:endParaRPr sz="1200">
              <a:latin typeface="Times New Roman"/>
              <a:cs typeface="Times New Roman"/>
            </a:endParaRPr>
          </a:p>
          <a:p>
            <a:pPr marL="88900" marR="1663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un’indulgenza; </a:t>
            </a:r>
            <a:r>
              <a:rPr sz="1200" dirty="0">
                <a:latin typeface="Times New Roman"/>
                <a:cs typeface="Times New Roman"/>
              </a:rPr>
              <a:t>esso è salvezza </a:t>
            </a:r>
            <a:r>
              <a:rPr sz="1200" spc="-5" dirty="0">
                <a:latin typeface="Times New Roman"/>
                <a:cs typeface="Times New Roman"/>
              </a:rPr>
              <a:t>dalla condanna.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ignora </a:t>
            </a:r>
            <a:r>
              <a:rPr sz="1200" dirty="0">
                <a:latin typeface="Times New Roman"/>
                <a:cs typeface="Times New Roman"/>
              </a:rPr>
              <a:t>i torti; li  </a:t>
            </a:r>
            <a:r>
              <a:rPr sz="1200" i="1" spc="-5" dirty="0">
                <a:latin typeface="Times New Roman"/>
                <a:cs typeface="Times New Roman"/>
              </a:rPr>
              <a:t>corregge.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non viene a </a:t>
            </a:r>
            <a:r>
              <a:rPr sz="1200" spc="-5" dirty="0">
                <a:latin typeface="Times New Roman"/>
                <a:cs typeface="Times New Roman"/>
              </a:rPr>
              <a:t>compromesso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l’odio </a:t>
            </a:r>
            <a:r>
              <a:rPr sz="1200" dirty="0">
                <a:latin typeface="Times New Roman"/>
                <a:cs typeface="Times New Roman"/>
              </a:rPr>
              <a:t>né lo </a:t>
            </a:r>
            <a:r>
              <a:rPr sz="1200" spc="-5" dirty="0">
                <a:latin typeface="Times New Roman"/>
                <a:cs typeface="Times New Roman"/>
              </a:rPr>
              <a:t>perdona; </a:t>
            </a:r>
            <a:r>
              <a:rPr sz="1200" dirty="0">
                <a:latin typeface="Times New Roman"/>
                <a:cs typeface="Times New Roman"/>
              </a:rPr>
              <a:t>esso lo </a:t>
            </a:r>
            <a:r>
              <a:rPr sz="1200" spc="-5" dirty="0">
                <a:latin typeface="Times New Roman"/>
                <a:cs typeface="Times New Roman"/>
              </a:rPr>
              <a:t>distrugge. 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accontenta  mai </a:t>
            </a:r>
            <a:r>
              <a:rPr sz="1200" spc="-5" dirty="0">
                <a:latin typeface="Times New Roman"/>
                <a:cs typeface="Times New Roman"/>
              </a:rPr>
              <a:t>del semplice </a:t>
            </a:r>
            <a:r>
              <a:rPr sz="1200" dirty="0">
                <a:latin typeface="Times New Roman"/>
                <a:cs typeface="Times New Roman"/>
              </a:rPr>
              <a:t>perdono.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implica la </a:t>
            </a:r>
            <a:r>
              <a:rPr sz="1200" spc="-5" dirty="0">
                <a:latin typeface="Times New Roman"/>
                <a:cs typeface="Times New Roman"/>
              </a:rPr>
              <a:t>riabilitazione,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eterna.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corretto parlare di  </a:t>
            </a:r>
            <a:r>
              <a:rPr sz="1200" spc="-5" dirty="0">
                <a:latin typeface="Times New Roman"/>
                <a:cs typeface="Times New Roman"/>
              </a:rPr>
              <a:t>salvezza come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redenzione se s’intende questa </a:t>
            </a:r>
            <a:r>
              <a:rPr sz="1200" dirty="0">
                <a:latin typeface="Times New Roman"/>
                <a:cs typeface="Times New Roman"/>
              </a:rPr>
              <a:t>riabilitazione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(2018.2) 188:5.3 </a:t>
            </a:r>
            <a:r>
              <a:rPr sz="1200" spc="-5" dirty="0">
                <a:latin typeface="Times New Roman"/>
                <a:cs typeface="Times New Roman"/>
              </a:rPr>
              <a:t>Gesù,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del suo </a:t>
            </a:r>
            <a:r>
              <a:rPr sz="1200" dirty="0">
                <a:latin typeface="Times New Roman"/>
                <a:cs typeface="Times New Roman"/>
              </a:rPr>
              <a:t>amore personale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uomini, poté spezzare la </a:t>
            </a:r>
            <a:r>
              <a:rPr sz="1200" spc="-5" dirty="0">
                <a:latin typeface="Times New Roman"/>
                <a:cs typeface="Times New Roman"/>
              </a:rPr>
              <a:t>presa del </a:t>
            </a:r>
            <a:r>
              <a:rPr sz="1200" dirty="0">
                <a:latin typeface="Times New Roman"/>
                <a:cs typeface="Times New Roman"/>
              </a:rPr>
              <a:t>peccato e </a:t>
            </a:r>
            <a:r>
              <a:rPr sz="1200" spc="-5" dirty="0">
                <a:latin typeface="Times New Roman"/>
                <a:cs typeface="Times New Roman"/>
              </a:rPr>
              <a:t>del male. Egli </a:t>
            </a:r>
            <a:r>
              <a:rPr sz="1200" dirty="0">
                <a:latin typeface="Times New Roman"/>
                <a:cs typeface="Times New Roman"/>
              </a:rPr>
              <a:t>rese </a:t>
            </a:r>
            <a:r>
              <a:rPr sz="1200" spc="-5" dirty="0">
                <a:latin typeface="Times New Roman"/>
                <a:cs typeface="Times New Roman"/>
              </a:rPr>
              <a:t>così 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dei modi di vita </a:t>
            </a:r>
            <a:r>
              <a:rPr sz="1200" spc="-5" dirty="0">
                <a:latin typeface="Times New Roman"/>
                <a:cs typeface="Times New Roman"/>
              </a:rPr>
              <a:t>migliori. Gesù presentò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liberazione dal passato </a:t>
            </a:r>
            <a:r>
              <a:rPr sz="1200" dirty="0">
                <a:latin typeface="Times New Roman"/>
                <a:cs typeface="Times New Roman"/>
              </a:rPr>
              <a:t>che, in </a:t>
            </a:r>
            <a:r>
              <a:rPr sz="1200" spc="-5" dirty="0">
                <a:latin typeface="Times New Roman"/>
                <a:cs typeface="Times New Roman"/>
              </a:rPr>
              <a:t>se stessa, prometteva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 marR="21209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trionfo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perdono </a:t>
            </a:r>
            <a:r>
              <a:rPr sz="1200" spc="-5" dirty="0">
                <a:latin typeface="Times New Roman"/>
                <a:cs typeface="Times New Roman"/>
              </a:rPr>
              <a:t>procurava </a:t>
            </a:r>
            <a:r>
              <a:rPr sz="1200" dirty="0">
                <a:latin typeface="Times New Roman"/>
                <a:cs typeface="Times New Roman"/>
              </a:rPr>
              <a:t>così la </a:t>
            </a:r>
            <a:r>
              <a:rPr sz="1200" spc="-5" dirty="0">
                <a:latin typeface="Times New Roman"/>
                <a:cs typeface="Times New Roman"/>
              </a:rPr>
              <a:t>salvezza.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pienamente </a:t>
            </a:r>
            <a:r>
              <a:rPr sz="1200" spc="-5" dirty="0">
                <a:latin typeface="Times New Roman"/>
                <a:cs typeface="Times New Roman"/>
              </a:rPr>
              <a:t>accolta nel </a:t>
            </a:r>
            <a:r>
              <a:rPr sz="1200" dirty="0">
                <a:latin typeface="Times New Roman"/>
                <a:cs typeface="Times New Roman"/>
              </a:rPr>
              <a:t>cuore  umano, </a:t>
            </a:r>
            <a:r>
              <a:rPr sz="1200" spc="-5" dirty="0">
                <a:latin typeface="Times New Roman"/>
                <a:cs typeface="Times New Roman"/>
              </a:rPr>
              <a:t>distrugge </a:t>
            </a:r>
            <a:r>
              <a:rPr sz="1200" dirty="0">
                <a:latin typeface="Times New Roman"/>
                <a:cs typeface="Times New Roman"/>
              </a:rPr>
              <a:t>per sempre il </a:t>
            </a:r>
            <a:r>
              <a:rPr sz="1200" spc="-5" dirty="0">
                <a:latin typeface="Times New Roman"/>
                <a:cs typeface="Times New Roman"/>
              </a:rPr>
              <a:t>fascino </a:t>
            </a:r>
            <a:r>
              <a:rPr sz="1200" dirty="0">
                <a:latin typeface="Times New Roman"/>
                <a:cs typeface="Times New Roman"/>
              </a:rPr>
              <a:t>del peccato ed il </a:t>
            </a:r>
            <a:r>
              <a:rPr sz="1200" spc="-5" dirty="0">
                <a:latin typeface="Times New Roman"/>
                <a:cs typeface="Times New Roman"/>
              </a:rPr>
              <a:t>potere del 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(2018.3) 188:5.4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sofferenze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limitate </a:t>
            </a:r>
            <a:r>
              <a:rPr sz="1200" spc="-5" dirty="0">
                <a:latin typeface="Times New Roman"/>
                <a:cs typeface="Times New Roman"/>
              </a:rPr>
              <a:t>alla crocifissione.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passò più di venticinque anni  </a:t>
            </a:r>
            <a:r>
              <a:rPr sz="1200" spc="-5" dirty="0">
                <a:latin typeface="Times New Roman"/>
                <a:cs typeface="Times New Roman"/>
              </a:rPr>
              <a:t>sulla croce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reale ed </a:t>
            </a:r>
            <a:r>
              <a:rPr sz="1200" dirty="0">
                <a:latin typeface="Times New Roman"/>
                <a:cs typeface="Times New Roman"/>
              </a:rPr>
              <a:t>intensa.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della croce </a:t>
            </a:r>
            <a:r>
              <a:rPr sz="1200" spc="-5" dirty="0">
                <a:latin typeface="Times New Roman"/>
                <a:cs typeface="Times New Roman"/>
              </a:rPr>
              <a:t>consiste nel fatto </a:t>
            </a:r>
            <a:r>
              <a:rPr sz="1200" dirty="0">
                <a:latin typeface="Times New Roman"/>
                <a:cs typeface="Times New Roman"/>
              </a:rPr>
              <a:t>che essa </a:t>
            </a:r>
            <a:r>
              <a:rPr sz="1200" spc="-5" dirty="0">
                <a:latin typeface="Times New Roman"/>
                <a:cs typeface="Times New Roman"/>
              </a:rPr>
              <a:t>fu l’espressione suprema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finale del suo amore,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rivelazione </a:t>
            </a:r>
            <a:r>
              <a:rPr sz="1200" spc="-5" dirty="0">
                <a:latin typeface="Times New Roman"/>
                <a:cs typeface="Times New Roman"/>
              </a:rPr>
              <a:t>della sua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62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(2018.4) 188:5.5 </a:t>
            </a:r>
            <a:r>
              <a:rPr sz="1200" spc="-5" dirty="0">
                <a:latin typeface="Times New Roman"/>
                <a:cs typeface="Times New Roman"/>
              </a:rPr>
              <a:t>Su milioni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abitati,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essere state tentate di </a:t>
            </a:r>
            <a:r>
              <a:rPr sz="1200" spc="-5" dirty="0">
                <a:latin typeface="Times New Roman"/>
                <a:cs typeface="Times New Roman"/>
              </a:rPr>
              <a:t>rinunciare  alla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battaglia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hanno rivolto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lo sguardo </a:t>
            </a:r>
            <a:r>
              <a:rPr sz="1200" spc="-5" dirty="0">
                <a:latin typeface="Times New Roman"/>
                <a:cs typeface="Times New Roman"/>
              </a:rPr>
              <a:t>verso 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e  poi hanno </a:t>
            </a:r>
            <a:r>
              <a:rPr sz="1200" spc="-5" dirty="0">
                <a:latin typeface="Times New Roman"/>
                <a:cs typeface="Times New Roman"/>
              </a:rPr>
              <a:t>ripreso </a:t>
            </a:r>
            <a:r>
              <a:rPr sz="1200" dirty="0">
                <a:latin typeface="Times New Roman"/>
                <a:cs typeface="Times New Roman"/>
              </a:rPr>
              <a:t>ad andare avanti, </a:t>
            </a:r>
            <a:r>
              <a:rPr sz="1200" spc="-5" dirty="0">
                <a:latin typeface="Times New Roman"/>
                <a:cs typeface="Times New Roman"/>
              </a:rPr>
              <a:t>ispirati dalla </a:t>
            </a:r>
            <a:r>
              <a:rPr sz="1200" dirty="0">
                <a:latin typeface="Times New Roman"/>
                <a:cs typeface="Times New Roman"/>
              </a:rPr>
              <a:t>visione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abbandonava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incarnata in devozione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 </a:t>
            </a:r>
            <a:r>
              <a:rPr sz="1200" spc="-5" dirty="0">
                <a:latin typeface="Times New Roman"/>
                <a:cs typeface="Times New Roman"/>
              </a:rPr>
              <a:t>disinteressato degli</a:t>
            </a:r>
            <a:r>
              <a:rPr sz="1200" dirty="0">
                <a:latin typeface="Times New Roman"/>
                <a:cs typeface="Times New Roman"/>
              </a:rPr>
              <a:t> 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286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(2018.5) 188:5.6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trionfo </a:t>
            </a:r>
            <a:r>
              <a:rPr sz="1200" dirty="0">
                <a:latin typeface="Times New Roman"/>
                <a:cs typeface="Times New Roman"/>
              </a:rPr>
              <a:t>della morte </a:t>
            </a:r>
            <a:r>
              <a:rPr sz="1200" spc="-5" dirty="0">
                <a:latin typeface="Times New Roman"/>
                <a:cs typeface="Times New Roman"/>
              </a:rPr>
              <a:t>sulla croce </a:t>
            </a:r>
            <a:r>
              <a:rPr sz="1200" dirty="0">
                <a:latin typeface="Times New Roman"/>
                <a:cs typeface="Times New Roman"/>
              </a:rPr>
              <a:t>è tutto </a:t>
            </a:r>
            <a:r>
              <a:rPr sz="1200" spc="-5" dirty="0">
                <a:latin typeface="Times New Roman"/>
                <a:cs typeface="Times New Roman"/>
              </a:rPr>
              <a:t>riassunto nello spirito dell’atteggiamento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verso coloro 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aggredivano. Egli fece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un simbolo eterno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trionfo </a:t>
            </a:r>
            <a:r>
              <a:rPr sz="1200" spc="-5" dirty="0">
                <a:latin typeface="Times New Roman"/>
                <a:cs typeface="Times New Roman"/>
              </a:rPr>
              <a:t>dell’amore sull’odio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vittoria </a:t>
            </a:r>
            <a:r>
              <a:rPr sz="1200" spc="-5" dirty="0">
                <a:latin typeface="Times New Roman"/>
                <a:cs typeface="Times New Roman"/>
              </a:rPr>
              <a:t>della verità sul </a:t>
            </a:r>
            <a:r>
              <a:rPr sz="1200" dirty="0">
                <a:latin typeface="Times New Roman"/>
                <a:cs typeface="Times New Roman"/>
              </a:rPr>
              <a:t>male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81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52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pregò: </a:t>
            </a:r>
            <a:r>
              <a:rPr sz="1200" dirty="0">
                <a:latin typeface="Times New Roman"/>
                <a:cs typeface="Times New Roman"/>
              </a:rPr>
              <a:t>“Padre, perdona loro,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sanno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fanno.”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d’amore fu contagiosa </a:t>
            </a:r>
            <a:r>
              <a:rPr sz="1200" dirty="0">
                <a:latin typeface="Times New Roman"/>
                <a:cs typeface="Times New Roman"/>
              </a:rPr>
              <a:t>in tutto un </a:t>
            </a:r>
            <a:r>
              <a:rPr sz="1200" spc="-5" dirty="0">
                <a:latin typeface="Times New Roman"/>
                <a:cs typeface="Times New Roman"/>
              </a:rPr>
              <a:t>vasto  universo;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presero dal loro </a:t>
            </a:r>
            <a:r>
              <a:rPr sz="1200" dirty="0">
                <a:latin typeface="Times New Roman"/>
                <a:cs typeface="Times New Roman"/>
              </a:rPr>
              <a:t>Maestro.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insegnante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che fu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donare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servizio, disse, mentre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lapidavano </a:t>
            </a:r>
            <a:r>
              <a:rPr sz="1200" dirty="0">
                <a:latin typeface="Times New Roman"/>
                <a:cs typeface="Times New Roman"/>
              </a:rPr>
              <a:t>a morte: </a:t>
            </a:r>
            <a:r>
              <a:rPr sz="1200" spc="-5" dirty="0">
                <a:latin typeface="Times New Roman"/>
                <a:cs typeface="Times New Roman"/>
              </a:rPr>
              <a:t>“Che questo peccato </a:t>
            </a:r>
            <a:r>
              <a:rPr sz="1200" dirty="0">
                <a:latin typeface="Times New Roman"/>
                <a:cs typeface="Times New Roman"/>
              </a:rPr>
              <a:t>non ricada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636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(2018.6) 188:5.7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croce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appello supremo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c’è di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nell’uomo </a:t>
            </a:r>
            <a:r>
              <a:rPr sz="1200" spc="-5" dirty="0">
                <a:latin typeface="Times New Roman"/>
                <a:cs typeface="Times New Roman"/>
              </a:rPr>
              <a:t>perché rivela </a:t>
            </a:r>
            <a:r>
              <a:rPr sz="1200" dirty="0">
                <a:latin typeface="Times New Roman"/>
                <a:cs typeface="Times New Roman"/>
              </a:rPr>
              <a:t>un essere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disposto a </a:t>
            </a:r>
            <a:r>
              <a:rPr sz="1200" spc="-5" dirty="0">
                <a:latin typeface="Times New Roman"/>
                <a:cs typeface="Times New Roman"/>
              </a:rPr>
              <a:t>sacrificare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uomo può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questo: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disposto a </a:t>
            </a:r>
            <a:r>
              <a:rPr sz="1200" spc="-5" dirty="0">
                <a:latin typeface="Times New Roman"/>
                <a:cs typeface="Times New Roman"/>
              </a:rPr>
              <a:t>donare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propria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 gli amici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pronto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quanto fosse </a:t>
            </a:r>
            <a:r>
              <a:rPr sz="1200" dirty="0">
                <a:latin typeface="Times New Roman"/>
                <a:cs typeface="Times New Roman"/>
              </a:rPr>
              <a:t>stato conosciuto fino </a:t>
            </a:r>
            <a:r>
              <a:rPr sz="1200" spc="-5" dirty="0">
                <a:latin typeface="Times New Roman"/>
                <a:cs typeface="Times New Roman"/>
              </a:rPr>
              <a:t>ad allora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(2019.1) 188:5.8 </a:t>
            </a:r>
            <a:r>
              <a:rPr sz="1200" spc="-5" dirty="0">
                <a:latin typeface="Times New Roman"/>
                <a:cs typeface="Times New Roman"/>
              </a:rPr>
              <a:t>Sugli altri </a:t>
            </a:r>
            <a:r>
              <a:rPr sz="1200" dirty="0">
                <a:latin typeface="Times New Roman"/>
                <a:cs typeface="Times New Roman"/>
              </a:rPr>
              <a:t>mondi,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 Urantia, questo spettacolo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Gesù </a:t>
            </a:r>
            <a:r>
              <a:rPr sz="1200" dirty="0">
                <a:latin typeface="Times New Roman"/>
                <a:cs typeface="Times New Roman"/>
              </a:rPr>
              <a:t>umano sulla </a:t>
            </a:r>
            <a:r>
              <a:rPr sz="1200" spc="-5" dirty="0">
                <a:latin typeface="Times New Roman"/>
                <a:cs typeface="Times New Roman"/>
              </a:rPr>
              <a:t>croce del </a:t>
            </a:r>
            <a:r>
              <a:rPr sz="1200" dirty="0">
                <a:latin typeface="Times New Roman"/>
                <a:cs typeface="Times New Roman"/>
              </a:rPr>
              <a:t>Golgota  </a:t>
            </a:r>
            <a:r>
              <a:rPr sz="1200" spc="-5" dirty="0">
                <a:latin typeface="Times New Roman"/>
                <a:cs typeface="Times New Roman"/>
              </a:rPr>
              <a:t>risvegliò </a:t>
            </a:r>
            <a:r>
              <a:rPr sz="1200" dirty="0">
                <a:latin typeface="Times New Roman"/>
                <a:cs typeface="Times New Roman"/>
              </a:rPr>
              <a:t>le emozioni </a:t>
            </a:r>
            <a:r>
              <a:rPr sz="1200" spc="-5" dirty="0">
                <a:latin typeface="Times New Roman"/>
                <a:cs typeface="Times New Roman"/>
              </a:rPr>
              <a:t>dei mortali, mentre suscitò </a:t>
            </a:r>
            <a:r>
              <a:rPr sz="1200" dirty="0">
                <a:latin typeface="Times New Roman"/>
                <a:cs typeface="Times New Roman"/>
              </a:rPr>
              <a:t>la più alta </a:t>
            </a:r>
            <a:r>
              <a:rPr sz="1200" spc="-5" dirty="0">
                <a:latin typeface="Times New Roman"/>
                <a:cs typeface="Times New Roman"/>
              </a:rPr>
              <a:t>devozione degli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3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(2019.2) 188:5.9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croce è </a:t>
            </a:r>
            <a:r>
              <a:rPr sz="1200" spc="-5" dirty="0">
                <a:latin typeface="Times New Roman"/>
                <a:cs typeface="Times New Roman"/>
              </a:rPr>
              <a:t>quell’alto simbolo del servizio sacro,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consacrazione della </a:t>
            </a:r>
            <a:r>
              <a:rPr sz="1200" dirty="0">
                <a:latin typeface="Times New Roman"/>
                <a:cs typeface="Times New Roman"/>
              </a:rPr>
              <a:t>propria vita </a:t>
            </a:r>
            <a:r>
              <a:rPr sz="1200" spc="-5" dirty="0">
                <a:latin typeface="Times New Roman"/>
                <a:cs typeface="Times New Roman"/>
              </a:rPr>
              <a:t>al benessere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salvezza dei  propri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non è il simbolo del sacrificio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innocente </a:t>
            </a:r>
            <a:r>
              <a:rPr sz="1200" spc="-5" dirty="0">
                <a:latin typeface="Times New Roman"/>
                <a:cs typeface="Times New Roman"/>
              </a:rPr>
              <a:t>che si sostituisce ai peccatori colpevoli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placare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offeso,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si erge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sempre, </a:t>
            </a:r>
            <a:r>
              <a:rPr sz="1200" dirty="0">
                <a:latin typeface="Times New Roman"/>
                <a:cs typeface="Times New Roman"/>
              </a:rPr>
              <a:t>sulla terra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tutto un </a:t>
            </a:r>
            <a:r>
              <a:rPr sz="1200" spc="-5" dirty="0">
                <a:latin typeface="Times New Roman"/>
                <a:cs typeface="Times New Roman"/>
              </a:rPr>
              <a:t>vasto universo,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simbolo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buoni </a:t>
            </a:r>
            <a:r>
              <a:rPr sz="1200" spc="-5" dirty="0">
                <a:latin typeface="Times New Roman"/>
                <a:cs typeface="Times New Roman"/>
              </a:rPr>
              <a:t>che si dedicano ai </a:t>
            </a:r>
            <a:r>
              <a:rPr sz="1200" dirty="0">
                <a:latin typeface="Times New Roman"/>
                <a:cs typeface="Times New Roman"/>
              </a:rPr>
              <a:t>cattivi e </a:t>
            </a:r>
            <a:r>
              <a:rPr sz="1200" spc="-5" dirty="0">
                <a:latin typeface="Times New Roman"/>
                <a:cs typeface="Times New Roman"/>
              </a:rPr>
              <a:t>che così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salvano per </a:t>
            </a:r>
            <a:r>
              <a:rPr sz="1200" dirty="0">
                <a:latin typeface="Times New Roman"/>
                <a:cs typeface="Times New Roman"/>
              </a:rPr>
              <a:t>mezzo di questa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d’amore.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croce si erge come </a:t>
            </a:r>
            <a:r>
              <a:rPr sz="1200" dirty="0">
                <a:latin typeface="Times New Roman"/>
                <a:cs typeface="Times New Roman"/>
              </a:rPr>
              <a:t>il  simbolo della più </a:t>
            </a:r>
            <a:r>
              <a:rPr sz="1200" spc="-5" dirty="0">
                <a:latin typeface="Times New Roman"/>
                <a:cs typeface="Times New Roman"/>
              </a:rPr>
              <a:t>alta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disinteressato, della suprema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donazione completa di una vita </a:t>
            </a:r>
            <a:r>
              <a:rPr sz="1200" spc="-5" dirty="0">
                <a:latin typeface="Times New Roman"/>
                <a:cs typeface="Times New Roman"/>
              </a:rPr>
              <a:t>retta </a:t>
            </a:r>
            <a:r>
              <a:rPr sz="1200" spc="15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svolto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morte, 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della croce.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grande  </a:t>
            </a:r>
            <a:r>
              <a:rPr sz="1200" dirty="0">
                <a:latin typeface="Times New Roman"/>
                <a:cs typeface="Times New Roman"/>
              </a:rPr>
              <a:t>simbolo della vita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ispira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noi che </a:t>
            </a:r>
            <a:r>
              <a:rPr sz="1200" spc="-5" dirty="0">
                <a:latin typeface="Times New Roman"/>
                <a:cs typeface="Times New Roman"/>
              </a:rPr>
              <a:t>desiderano </a:t>
            </a:r>
            <a:r>
              <a:rPr sz="1200" dirty="0">
                <a:latin typeface="Times New Roman"/>
                <a:cs typeface="Times New Roman"/>
              </a:rPr>
              <a:t>fare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altrettanto.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3050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(2019.3) 188:5.10 </a:t>
            </a:r>
            <a:r>
              <a:rPr sz="1200" spc="-5" dirty="0">
                <a:latin typeface="Times New Roman"/>
                <a:cs typeface="Times New Roman"/>
              </a:rPr>
              <a:t>Quando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riflessivi guardano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offre la sua vita sulla </a:t>
            </a:r>
            <a:r>
              <a:rPr sz="1200" spc="-5" dirty="0">
                <a:latin typeface="Times New Roman"/>
                <a:cs typeface="Times New Roman"/>
              </a:rPr>
              <a:t>croce, difficilmente si  permetteranno </a:t>
            </a:r>
            <a:r>
              <a:rPr sz="1200" dirty="0">
                <a:latin typeface="Times New Roman"/>
                <a:cs typeface="Times New Roman"/>
              </a:rPr>
              <a:t>di lamentarsi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delle avversità più dure </a:t>
            </a:r>
            <a:r>
              <a:rPr sz="1200" spc="-5" dirty="0">
                <a:latin typeface="Times New Roman"/>
                <a:cs typeface="Times New Roman"/>
              </a:rPr>
              <a:t>della vita, ed </a:t>
            </a:r>
            <a:r>
              <a:rPr sz="1200" dirty="0">
                <a:latin typeface="Times New Roman"/>
                <a:cs typeface="Times New Roman"/>
              </a:rPr>
              <a:t>ancor meno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futili </a:t>
            </a:r>
            <a:r>
              <a:rPr sz="1200" spc="-5" dirty="0">
                <a:latin typeface="Times New Roman"/>
                <a:cs typeface="Times New Roman"/>
              </a:rPr>
              <a:t>fastidi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molte lagnanze 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fittizie.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fu così gloriosa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morte così trionfante che </a:t>
            </a:r>
            <a:r>
              <a:rPr sz="1200" dirty="0">
                <a:latin typeface="Times New Roman"/>
                <a:cs typeface="Times New Roman"/>
              </a:rPr>
              <a:t>noi siamo tutti incitati alla </a:t>
            </a:r>
            <a:r>
              <a:rPr sz="1200" spc="-5" dirty="0">
                <a:latin typeface="Times New Roman"/>
                <a:cs typeface="Times New Roman"/>
              </a:rPr>
              <a:t>propensione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737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78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condividere entrambe.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d’attrazione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dall’epoca della sua giovinezza </a:t>
            </a:r>
            <a:r>
              <a:rPr sz="1200" spc="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questo orribile spettacolo della sua </a:t>
            </a:r>
            <a:r>
              <a:rPr sz="1200" dirty="0">
                <a:latin typeface="Times New Roman"/>
                <a:cs typeface="Times New Roman"/>
              </a:rPr>
              <a:t>morte sulla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(2019.4) 188:5.11 </a:t>
            </a:r>
            <a:r>
              <a:rPr sz="1200" spc="-5" dirty="0">
                <a:latin typeface="Times New Roman"/>
                <a:cs typeface="Times New Roman"/>
              </a:rPr>
              <a:t>Assicuratevi,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quando guardate alla croce come ad </a:t>
            </a:r>
            <a:r>
              <a:rPr sz="1200" dirty="0">
                <a:latin typeface="Times New Roman"/>
                <a:cs typeface="Times New Roman"/>
              </a:rPr>
              <a:t>una rivelazione di Dio, di non </a:t>
            </a:r>
            <a:r>
              <a:rPr sz="1200" spc="-5" dirty="0">
                <a:latin typeface="Times New Roman"/>
                <a:cs typeface="Times New Roman"/>
              </a:rPr>
              <a:t>guardare con gli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occhi</a:t>
            </a:r>
            <a:endParaRPr sz="1200">
              <a:latin typeface="Times New Roman"/>
              <a:cs typeface="Times New Roman"/>
            </a:endParaRPr>
          </a:p>
          <a:p>
            <a:pPr marL="76200" marR="3086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dell’uomo primitivo,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punto di vista </a:t>
            </a:r>
            <a:r>
              <a:rPr sz="1200" spc="-5" dirty="0">
                <a:latin typeface="Times New Roman"/>
                <a:cs typeface="Times New Roman"/>
              </a:rPr>
              <a:t>del barbaro successivo,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entrambi consideravano Dio come </a:t>
            </a:r>
            <a:r>
              <a:rPr sz="1200" dirty="0">
                <a:latin typeface="Times New Roman"/>
                <a:cs typeface="Times New Roman"/>
              </a:rPr>
              <a:t>un Sovrano  </a:t>
            </a:r>
            <a:r>
              <a:rPr sz="1200" spc="-5" dirty="0">
                <a:latin typeface="Times New Roman"/>
                <a:cs typeface="Times New Roman"/>
              </a:rPr>
              <a:t>implacabile che esercitava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giustizia severa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imponeva delle leggi rigide. Assicuratevi </a:t>
            </a:r>
            <a:r>
              <a:rPr sz="1200" dirty="0">
                <a:latin typeface="Times New Roman"/>
                <a:cs typeface="Times New Roman"/>
              </a:rPr>
              <a:t>piuttosto di </a:t>
            </a:r>
            <a:r>
              <a:rPr sz="1200" spc="-5" dirty="0">
                <a:latin typeface="Times New Roman"/>
                <a:cs typeface="Times New Roman"/>
              </a:rPr>
              <a:t>vedere nella </a:t>
            </a:r>
            <a:r>
              <a:rPr sz="1200" spc="5" dirty="0">
                <a:latin typeface="Times New Roman"/>
                <a:cs typeface="Times New Roman"/>
              </a:rPr>
              <a:t>croce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manifestazione finale dell’amore </a:t>
            </a:r>
            <a:r>
              <a:rPr sz="1200" dirty="0">
                <a:latin typeface="Times New Roman"/>
                <a:cs typeface="Times New Roman"/>
              </a:rPr>
              <a:t>e della devozione di </a:t>
            </a:r>
            <a:r>
              <a:rPr sz="1200" spc="-5" dirty="0">
                <a:latin typeface="Times New Roman"/>
                <a:cs typeface="Times New Roman"/>
              </a:rPr>
              <a:t>Gesù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spc="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razze mortali </a:t>
            </a:r>
            <a:r>
              <a:rPr sz="1200" spc="-5" dirty="0">
                <a:latin typeface="Times New Roman"/>
                <a:cs typeface="Times New Roman"/>
              </a:rPr>
              <a:t>del  suo vasto universo. Vedete nella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Figlio dell’Uomo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culminante della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suoi figli delle sfere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descrive così la devozione </a:t>
            </a:r>
            <a:r>
              <a:rPr sz="1200" spc="-5" dirty="0">
                <a:latin typeface="Times New Roman"/>
                <a:cs typeface="Times New Roman"/>
              </a:rPr>
              <a:t>dell’affetto spontaneo </a:t>
            </a:r>
            <a:r>
              <a:rPr sz="1200" dirty="0">
                <a:latin typeface="Times New Roman"/>
                <a:cs typeface="Times New Roman"/>
              </a:rPr>
              <a:t>e l’effusione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volontaria su  coloro che sono 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tali doni e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devozione.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nella croce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avesse chiesto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ciò 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così spontaneamente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rifiutò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evitare.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(2019.5) 188:5.12 </a:t>
            </a:r>
            <a:r>
              <a:rPr sz="1200" dirty="0">
                <a:latin typeface="Times New Roman"/>
                <a:cs typeface="Times New Roman"/>
              </a:rPr>
              <a:t>Se l’uomo </a:t>
            </a:r>
            <a:r>
              <a:rPr sz="1200" spc="-5" dirty="0">
                <a:latin typeface="Times New Roman"/>
                <a:cs typeface="Times New Roman"/>
              </a:rPr>
              <a:t>non riesce ad </a:t>
            </a:r>
            <a:r>
              <a:rPr sz="1200" dirty="0">
                <a:latin typeface="Times New Roman"/>
                <a:cs typeface="Times New Roman"/>
              </a:rPr>
              <a:t>apprezzare </a:t>
            </a:r>
            <a:r>
              <a:rPr sz="1200" spc="-5" dirty="0">
                <a:latin typeface="Times New Roman"/>
                <a:cs typeface="Times New Roman"/>
              </a:rPr>
              <a:t>diversamente Gesù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conferimento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almeno comprendere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condiviso con </a:t>
            </a:r>
            <a:r>
              <a:rPr sz="1200" dirty="0">
                <a:latin typeface="Times New Roman"/>
                <a:cs typeface="Times New Roman"/>
              </a:rPr>
              <a:t>lui le </a:t>
            </a:r>
            <a:r>
              <a:rPr sz="1200" spc="-5" dirty="0">
                <a:latin typeface="Times New Roman"/>
                <a:cs typeface="Times New Roman"/>
              </a:rPr>
              <a:t>sue sofferenze </a:t>
            </a:r>
            <a:r>
              <a:rPr sz="1200" dirty="0">
                <a:latin typeface="Times New Roman"/>
                <a:cs typeface="Times New Roman"/>
              </a:rPr>
              <a:t>di mortale.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mai temere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conosca </a:t>
            </a:r>
            <a:r>
              <a:rPr sz="1200" dirty="0">
                <a:latin typeface="Times New Roman"/>
                <a:cs typeface="Times New Roman"/>
              </a:rPr>
              <a:t>la natura o l’estensione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afflizioni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(2019.6) 188:5.13 </a:t>
            </a:r>
            <a:r>
              <a:rPr sz="1200" spc="-5" dirty="0">
                <a:latin typeface="Times New Roman"/>
                <a:cs typeface="Times New Roman"/>
              </a:rPr>
              <a:t>Noi sappiamo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sulla croce </a:t>
            </a:r>
            <a:r>
              <a:rPr sz="1200" dirty="0">
                <a:latin typeface="Times New Roman"/>
                <a:cs typeface="Times New Roman"/>
              </a:rPr>
              <a:t>non avvenne </a:t>
            </a:r>
            <a:r>
              <a:rPr sz="1200" spc="-5" dirty="0">
                <a:latin typeface="Times New Roman"/>
                <a:cs typeface="Times New Roman"/>
              </a:rPr>
              <a:t>per riconciliare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con Dio,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stimolare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realizzazione  </a:t>
            </a:r>
            <a:r>
              <a:rPr sz="1200" spc="-5" dirty="0">
                <a:latin typeface="Times New Roman"/>
                <a:cs typeface="Times New Roman"/>
              </a:rPr>
              <a:t>dell’uomo dell’amore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misericordia infinita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diffondere queste </a:t>
            </a:r>
            <a:r>
              <a:rPr sz="1200" spc="-5" dirty="0">
                <a:latin typeface="Times New Roman"/>
                <a:cs typeface="Times New Roman"/>
              </a:rPr>
              <a:t>verità universali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universo intero.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08761"/>
            <a:ext cx="8143875" cy="40455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189: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</a:t>
            </a:r>
            <a:r>
              <a:rPr sz="2200" b="1" spc="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risurrezione</a:t>
            </a:r>
            <a:endParaRPr sz="2200">
              <a:latin typeface="Times New Roman"/>
              <a:cs typeface="Times New Roman"/>
            </a:endParaRPr>
          </a:p>
          <a:p>
            <a:pPr marL="50800" marR="129539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(2020.1) 189:0.1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sepoltura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venerdì </a:t>
            </a:r>
            <a:r>
              <a:rPr sz="1200" spc="-5" dirty="0">
                <a:latin typeface="Times New Roman"/>
                <a:cs typeface="Times New Roman"/>
              </a:rPr>
              <a:t>pomeriggio,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degli arcangeli </a:t>
            </a:r>
            <a:r>
              <a:rPr sz="1200" dirty="0">
                <a:latin typeface="Times New Roman"/>
                <a:cs typeface="Times New Roman"/>
              </a:rPr>
              <a:t>di Nebadon, </a:t>
            </a:r>
            <a:r>
              <a:rPr sz="1200" spc="-5" dirty="0">
                <a:latin typeface="Times New Roman"/>
                <a:cs typeface="Times New Roman"/>
              </a:rPr>
              <a:t>allora presente su Urantia,  </a:t>
            </a:r>
            <a:r>
              <a:rPr sz="1200" dirty="0">
                <a:latin typeface="Times New Roman"/>
                <a:cs typeface="Times New Roman"/>
              </a:rPr>
              <a:t>riunì il suo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preposto </a:t>
            </a:r>
            <a:r>
              <a:rPr sz="1200" spc="-5" dirty="0">
                <a:latin typeface="Times New Roman"/>
                <a:cs typeface="Times New Roman"/>
              </a:rPr>
              <a:t>alla risurrezione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addormentate </a:t>
            </a:r>
            <a:r>
              <a:rPr sz="1200" dirty="0">
                <a:latin typeface="Times New Roman"/>
                <a:cs typeface="Times New Roman"/>
              </a:rPr>
              <a:t>e cominciò a </a:t>
            </a:r>
            <a:r>
              <a:rPr sz="1200" spc="-5" dirty="0">
                <a:latin typeface="Times New Roman"/>
                <a:cs typeface="Times New Roman"/>
              </a:rPr>
              <a:t>studiare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per risuscitare Gesù. Questi figli riuniti dell’universo locale, </a:t>
            </a:r>
            <a:r>
              <a:rPr sz="1200" dirty="0">
                <a:latin typeface="Times New Roman"/>
                <a:cs typeface="Times New Roman"/>
              </a:rPr>
              <a:t>creature di </a:t>
            </a:r>
            <a:r>
              <a:rPr sz="1200" spc="-5" dirty="0">
                <a:latin typeface="Times New Roman"/>
                <a:cs typeface="Times New Roman"/>
              </a:rPr>
              <a:t>Micael, facevano questo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loro stessa  responsabilità; Gabriele </a:t>
            </a:r>
            <a:r>
              <a:rPr sz="1200" dirty="0">
                <a:latin typeface="Times New Roman"/>
                <a:cs typeface="Times New Roman"/>
              </a:rPr>
              <a:t>non li </a:t>
            </a:r>
            <a:r>
              <a:rPr sz="1200" spc="-5" dirty="0">
                <a:latin typeface="Times New Roman"/>
                <a:cs typeface="Times New Roman"/>
              </a:rPr>
              <a:t>aveva riuniti. Verso </a:t>
            </a:r>
            <a:r>
              <a:rPr sz="1200" dirty="0">
                <a:latin typeface="Times New Roman"/>
                <a:cs typeface="Times New Roman"/>
              </a:rPr>
              <a:t>mezzanotte </a:t>
            </a:r>
            <a:r>
              <a:rPr sz="1200" spc="-5" dirty="0">
                <a:latin typeface="Times New Roman"/>
                <a:cs typeface="Times New Roman"/>
              </a:rPr>
              <a:t>essi erano giunti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conclusione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fare 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per facilitare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del Creatore.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disposti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il quale li informò che,  poiché </a:t>
            </a:r>
            <a:r>
              <a:rPr sz="1200" spc="-5" dirty="0">
                <a:latin typeface="Times New Roman"/>
                <a:cs typeface="Times New Roman"/>
              </a:rPr>
              <a:t>Micael aveva “abbandonato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sua libera scelta, </a:t>
            </a:r>
            <a:r>
              <a:rPr sz="1200" dirty="0">
                <a:latin typeface="Times New Roman"/>
                <a:cs typeface="Times New Roman"/>
              </a:rPr>
              <a:t>aveva anche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riprenderla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propria</a:t>
            </a:r>
            <a:endParaRPr sz="1200">
              <a:latin typeface="Times New Roman"/>
              <a:cs typeface="Times New Roman"/>
            </a:endParaRPr>
          </a:p>
          <a:p>
            <a:pPr marL="50800" marR="435609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determinazione”.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l’aggiornamento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consiglio degli arcangeli, dei </a:t>
            </a:r>
            <a:r>
              <a:rPr sz="1200" dirty="0">
                <a:latin typeface="Times New Roman"/>
                <a:cs typeface="Times New Roman"/>
              </a:rPr>
              <a:t>Portatori di Vita 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associati  nell’opera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riabilitazione della creatura </a:t>
            </a:r>
            <a:r>
              <a:rPr sz="1200" dirty="0">
                <a:latin typeface="Times New Roman"/>
                <a:cs typeface="Times New Roman"/>
              </a:rPr>
              <a:t>e di creazione </a:t>
            </a:r>
            <a:r>
              <a:rPr sz="1200" spc="-5" dirty="0">
                <a:latin typeface="Times New Roman"/>
                <a:cs typeface="Times New Roman"/>
              </a:rPr>
              <a:t>morontiale, l’Aggiustatore Personalizzato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che comandava  personalmente </a:t>
            </a:r>
            <a:r>
              <a:rPr sz="1200" dirty="0">
                <a:latin typeface="Times New Roman"/>
                <a:cs typeface="Times New Roman"/>
              </a:rPr>
              <a:t>le schiere </a:t>
            </a:r>
            <a:r>
              <a:rPr sz="1200" spc="-5" dirty="0">
                <a:latin typeface="Times New Roman"/>
                <a:cs typeface="Times New Roman"/>
              </a:rPr>
              <a:t>celesti allora riunite su Urantia, disse queste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agli ansiosi osservatori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attesa: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(2020.2) 189:0.2 </a:t>
            </a:r>
            <a:r>
              <a:rPr sz="1200" spc="-5" dirty="0">
                <a:latin typeface="Times New Roman"/>
                <a:cs typeface="Times New Roman"/>
              </a:rPr>
              <a:t>“Nessuno </a:t>
            </a:r>
            <a:r>
              <a:rPr sz="1200" dirty="0">
                <a:latin typeface="Times New Roman"/>
                <a:cs typeface="Times New Roman"/>
              </a:rPr>
              <a:t>di voi può </a:t>
            </a:r>
            <a:r>
              <a:rPr sz="1200" spc="-5" dirty="0">
                <a:latin typeface="Times New Roman"/>
                <a:cs typeface="Times New Roman"/>
              </a:rPr>
              <a:t>fare alcunché per aiutare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Creatore-padre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in vita. Come </a:t>
            </a:r>
            <a:r>
              <a:rPr sz="1200" spc="-5" dirty="0">
                <a:latin typeface="Times New Roman"/>
                <a:cs typeface="Times New Roman"/>
              </a:rPr>
              <a:t>mortale del regno egli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sperimentato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del mortale; </a:t>
            </a:r>
            <a:r>
              <a:rPr sz="1200" dirty="0">
                <a:latin typeface="Times New Roman"/>
                <a:cs typeface="Times New Roman"/>
              </a:rPr>
              <a:t>come Sovrano di un </a:t>
            </a:r>
            <a:r>
              <a:rPr sz="1200" spc="-5" dirty="0">
                <a:latin typeface="Times New Roman"/>
                <a:cs typeface="Times New Roman"/>
              </a:rPr>
              <a:t>universo egli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ancora.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osservate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transito </a:t>
            </a:r>
            <a:r>
              <a:rPr sz="1200" dirty="0">
                <a:latin typeface="Times New Roman"/>
                <a:cs typeface="Times New Roman"/>
              </a:rPr>
              <a:t>mortale 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dalla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nella </a:t>
            </a:r>
            <a:r>
              <a:rPr sz="1200" spc="-5" dirty="0">
                <a:latin typeface="Times New Roman"/>
                <a:cs typeface="Times New Roman"/>
              </a:rPr>
              <a:t>morontia.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transito spirituale di questo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completato nel </a:t>
            </a:r>
            <a:r>
              <a:rPr sz="1200" dirty="0">
                <a:latin typeface="Times New Roman"/>
                <a:cs typeface="Times New Roman"/>
              </a:rPr>
              <a:t>momento in cui  io mi sono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personalità </a:t>
            </a:r>
            <a:r>
              <a:rPr sz="1200" dirty="0">
                <a:latin typeface="Times New Roman"/>
                <a:cs typeface="Times New Roman"/>
              </a:rPr>
              <a:t>e sono divenuto il vostro </a:t>
            </a:r>
            <a:r>
              <a:rPr sz="1200" spc="-5" dirty="0">
                <a:latin typeface="Times New Roman"/>
                <a:cs typeface="Times New Roman"/>
              </a:rPr>
              <a:t>direttore temporaneo.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Creatore-padre ha scelto di  </a:t>
            </a:r>
            <a:r>
              <a:rPr sz="1200" spc="-5" dirty="0">
                <a:latin typeface="Times New Roman"/>
                <a:cs typeface="Times New Roman"/>
              </a:rPr>
              <a:t>attraversare </a:t>
            </a:r>
            <a:r>
              <a:rPr sz="1200" dirty="0">
                <a:latin typeface="Times New Roman"/>
                <a:cs typeface="Times New Roman"/>
              </a:rPr>
              <a:t>l’intera esperienza </a:t>
            </a:r>
            <a:r>
              <a:rPr sz="1200" spc="-5" dirty="0">
                <a:latin typeface="Times New Roman"/>
                <a:cs typeface="Times New Roman"/>
              </a:rPr>
              <a:t>delle sue creature mortali, dalla nascita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materiali, passando per </a:t>
            </a:r>
            <a:r>
              <a:rPr sz="1200" dirty="0">
                <a:latin typeface="Times New Roman"/>
                <a:cs typeface="Times New Roman"/>
              </a:rPr>
              <a:t>la morte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risurrezione morontiale, </a:t>
            </a:r>
            <a:r>
              <a:rPr sz="1200" dirty="0">
                <a:latin typeface="Times New Roman"/>
                <a:cs typeface="Times New Roman"/>
              </a:rPr>
              <a:t>fino allo </a:t>
            </a:r>
            <a:r>
              <a:rPr sz="1200" spc="-5" dirty="0">
                <a:latin typeface="Times New Roman"/>
                <a:cs typeface="Times New Roman"/>
              </a:rPr>
              <a:t>status della vera esistenza spirituale. Voi state osservando </a:t>
            </a:r>
            <a:r>
              <a:rPr sz="1200" dirty="0">
                <a:latin typeface="Times New Roman"/>
                <a:cs typeface="Times New Roman"/>
              </a:rPr>
              <a:t>una certa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questa esperienza, ma  non vi è </a:t>
            </a:r>
            <a:r>
              <a:rPr sz="1200" spc="-5" dirty="0">
                <a:latin typeface="Times New Roman"/>
                <a:cs typeface="Times New Roman"/>
              </a:rPr>
              <a:t>permesso parteciparvi.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quelle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fate </a:t>
            </a:r>
            <a:r>
              <a:rPr sz="1200" spc="-5" dirty="0">
                <a:latin typeface="Times New Roman"/>
                <a:cs typeface="Times New Roman"/>
              </a:rPr>
              <a:t>ordinariamente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creatura. Un </a:t>
            </a:r>
            <a:r>
              <a:rPr sz="1200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conferirsi </a:t>
            </a:r>
            <a:r>
              <a:rPr sz="1200" dirty="0">
                <a:latin typeface="Times New Roman"/>
                <a:cs typeface="Times New Roman"/>
              </a:rPr>
              <a:t>nelle sembianze di qualunque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creati; </a:t>
            </a:r>
            <a:r>
              <a:rPr sz="1200" dirty="0">
                <a:latin typeface="Times New Roman"/>
                <a:cs typeface="Times New Roman"/>
              </a:rPr>
              <a:t>ha 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il potere di 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osservabile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riprenderla, ed </a:t>
            </a:r>
            <a:r>
              <a:rPr sz="1200" dirty="0">
                <a:latin typeface="Times New Roman"/>
                <a:cs typeface="Times New Roman"/>
              </a:rPr>
              <a:t>ha questo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 comando </a:t>
            </a:r>
            <a:r>
              <a:rPr sz="1200" dirty="0">
                <a:latin typeface="Times New Roman"/>
                <a:cs typeface="Times New Roman"/>
              </a:rPr>
              <a:t>diretto </a:t>
            </a:r>
            <a:r>
              <a:rPr sz="1200" spc="-5" dirty="0">
                <a:latin typeface="Times New Roman"/>
                <a:cs typeface="Times New Roman"/>
              </a:rPr>
              <a:t>del Padre del </a:t>
            </a:r>
            <a:r>
              <a:rPr sz="1200" dirty="0">
                <a:latin typeface="Times New Roman"/>
                <a:cs typeface="Times New Roman"/>
              </a:rPr>
              <a:t>Paradiso, ed io 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che cosa </a:t>
            </a:r>
            <a:r>
              <a:rPr sz="1200" dirty="0">
                <a:latin typeface="Times New Roman"/>
                <a:cs typeface="Times New Roman"/>
              </a:rPr>
              <a:t>parlo.”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(2020.3) 189:0.3 </a:t>
            </a:r>
            <a:r>
              <a:rPr sz="1200" spc="-5" dirty="0">
                <a:latin typeface="Times New Roman"/>
                <a:cs typeface="Times New Roman"/>
              </a:rPr>
              <a:t>Dopo aver inteso l’Aggiustatore </a:t>
            </a:r>
            <a:r>
              <a:rPr sz="1200" dirty="0">
                <a:latin typeface="Times New Roman"/>
                <a:cs typeface="Times New Roman"/>
              </a:rPr>
              <a:t>Personalizzato </a:t>
            </a:r>
            <a:r>
              <a:rPr sz="1200" spc="-5" dirty="0">
                <a:latin typeface="Times New Roman"/>
                <a:cs typeface="Times New Roman"/>
              </a:rPr>
              <a:t>parlare così,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assunsero </a:t>
            </a:r>
            <a:r>
              <a:rPr sz="1200" dirty="0">
                <a:latin typeface="Times New Roman"/>
                <a:cs typeface="Times New Roman"/>
              </a:rPr>
              <a:t>tutti 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ansiosa aspettativa,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Gabriele fino </a:t>
            </a:r>
            <a:r>
              <a:rPr sz="1200" dirty="0">
                <a:latin typeface="Times New Roman"/>
                <a:cs typeface="Times New Roman"/>
              </a:rPr>
              <a:t>al più umile </a:t>
            </a:r>
            <a:r>
              <a:rPr sz="1200" spc="-5" dirty="0">
                <a:latin typeface="Times New Roman"/>
                <a:cs typeface="Times New Roman"/>
              </a:rPr>
              <a:t>cherubino.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vedevano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mortale di </a:t>
            </a:r>
            <a:r>
              <a:rPr sz="1200" spc="-5" dirty="0">
                <a:latin typeface="Times New Roman"/>
                <a:cs typeface="Times New Roman"/>
              </a:rPr>
              <a:t>Gesù nella tomba; scorgevano </a:t>
            </a:r>
            <a:r>
              <a:rPr sz="1200" dirty="0">
                <a:latin typeface="Times New Roman"/>
                <a:cs typeface="Times New Roman"/>
              </a:rPr>
              <a:t>le prove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dell’attività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del loro </a:t>
            </a:r>
            <a:r>
              <a:rPr sz="1200" dirty="0">
                <a:latin typeface="Times New Roman"/>
                <a:cs typeface="Times New Roman"/>
              </a:rPr>
              <a:t>amato </a:t>
            </a:r>
            <a:r>
              <a:rPr sz="1200" spc="-5" dirty="0">
                <a:latin typeface="Times New Roman"/>
                <a:cs typeface="Times New Roman"/>
              </a:rPr>
              <a:t>Sovrano;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comprendendo </a:t>
            </a:r>
            <a:r>
              <a:rPr sz="1200" dirty="0">
                <a:latin typeface="Times New Roman"/>
                <a:cs typeface="Times New Roman"/>
              </a:rPr>
              <a:t>tali fenomeni, </a:t>
            </a:r>
            <a:r>
              <a:rPr sz="1200" spc="-5" dirty="0">
                <a:latin typeface="Times New Roman"/>
                <a:cs typeface="Times New Roman"/>
              </a:rPr>
              <a:t>aspettavano </a:t>
            </a:r>
            <a:r>
              <a:rPr sz="1200" dirty="0">
                <a:latin typeface="Times New Roman"/>
                <a:cs typeface="Times New Roman"/>
              </a:rPr>
              <a:t>pazientemente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transito morontiale</a:t>
            </a:r>
            <a:endParaRPr sz="1600">
              <a:latin typeface="Times New Roman"/>
              <a:cs typeface="Times New Roman"/>
            </a:endParaRPr>
          </a:p>
          <a:p>
            <a:pPr marL="76200" marR="28321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(2020.4) 189:1.1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due e </a:t>
            </a:r>
            <a:r>
              <a:rPr sz="1200" spc="-5" dirty="0">
                <a:latin typeface="Times New Roman"/>
                <a:cs typeface="Times New Roman"/>
              </a:rPr>
              <a:t>quarantacinque </a:t>
            </a:r>
            <a:r>
              <a:rPr sz="1200" dirty="0">
                <a:latin typeface="Times New Roman"/>
                <a:cs typeface="Times New Roman"/>
              </a:rPr>
              <a:t>di domenica </a:t>
            </a:r>
            <a:r>
              <a:rPr sz="1200" spc="-5" dirty="0">
                <a:latin typeface="Times New Roman"/>
                <a:cs typeface="Times New Roman"/>
              </a:rPr>
              <a:t>mattina,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commissione paradisiaca </a:t>
            </a:r>
            <a:r>
              <a:rPr sz="1200" dirty="0">
                <a:latin typeface="Times New Roman"/>
                <a:cs typeface="Times New Roman"/>
              </a:rPr>
              <a:t>dell’incarnazione, </a:t>
            </a:r>
            <a:r>
              <a:rPr sz="1200" spc="-5" dirty="0">
                <a:latin typeface="Times New Roman"/>
                <a:cs typeface="Times New Roman"/>
              </a:rPr>
              <a:t>composta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sette  personalità paradisiache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identificate, arrivò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dispose immediatamente </a:t>
            </a:r>
            <a:r>
              <a:rPr sz="1200" spc="-5" dirty="0">
                <a:latin typeface="Times New Roman"/>
                <a:cs typeface="Times New Roman"/>
              </a:rPr>
              <a:t>attorno alla tomba.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meno dieci,  </a:t>
            </a:r>
            <a:r>
              <a:rPr sz="1200" spc="-5" dirty="0">
                <a:latin typeface="Times New Roman"/>
                <a:cs typeface="Times New Roman"/>
              </a:rPr>
              <a:t>intense vibrazioni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congiunte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morontiali cominciarono ad emanare dalla </a:t>
            </a:r>
            <a:r>
              <a:rPr sz="1200" dirty="0">
                <a:latin typeface="Times New Roman"/>
                <a:cs typeface="Times New Roman"/>
              </a:rPr>
              <a:t>nuova tomba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due</a:t>
            </a:r>
            <a:endParaRPr sz="1200">
              <a:latin typeface="Times New Roman"/>
              <a:cs typeface="Times New Roman"/>
            </a:endParaRPr>
          </a:p>
          <a:p>
            <a:pPr marL="76200" marR="2971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minuti dopo le </a:t>
            </a:r>
            <a:r>
              <a:rPr sz="1200" spc="-5" dirty="0">
                <a:latin typeface="Times New Roman"/>
                <a:cs typeface="Times New Roman"/>
              </a:rPr>
              <a:t>tre, questa domenica </a:t>
            </a:r>
            <a:r>
              <a:rPr sz="1200" dirty="0">
                <a:latin typeface="Times New Roman"/>
                <a:cs typeface="Times New Roman"/>
              </a:rPr>
              <a:t>mattina 9 aprile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30 d.C., la forma 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risuscitate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uscirono dalla</a:t>
            </a:r>
            <a:r>
              <a:rPr sz="1200" spc="-5" dirty="0">
                <a:latin typeface="Times New Roman"/>
                <a:cs typeface="Times New Roman"/>
              </a:rPr>
              <a:t> tomba.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0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(2021.1) 189:1.2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risuscitato </a:t>
            </a:r>
            <a:r>
              <a:rPr sz="1200" spc="-5" dirty="0">
                <a:latin typeface="Times New Roman"/>
                <a:cs typeface="Times New Roman"/>
              </a:rPr>
              <a:t>emerse dalla sua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funebre,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lavorato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trentasei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giaceva ancora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nella nicchia </a:t>
            </a:r>
            <a:r>
              <a:rPr sz="1200" dirty="0">
                <a:latin typeface="Times New Roman"/>
                <a:cs typeface="Times New Roman"/>
              </a:rPr>
              <a:t>del sepolcro, intatto ed </a:t>
            </a:r>
            <a:r>
              <a:rPr sz="1200" spc="-5" dirty="0">
                <a:latin typeface="Times New Roman"/>
                <a:cs typeface="Times New Roman"/>
              </a:rPr>
              <a:t>avvolto </a:t>
            </a:r>
            <a:r>
              <a:rPr sz="1200" dirty="0">
                <a:latin typeface="Times New Roman"/>
                <a:cs typeface="Times New Roman"/>
              </a:rPr>
              <a:t>nel lenzuolo di lino, </a:t>
            </a:r>
            <a:r>
              <a:rPr sz="1200" spc="-5" dirty="0">
                <a:latin typeface="Times New Roman"/>
                <a:cs typeface="Times New Roman"/>
              </a:rPr>
              <a:t>esattamente  com’era stato deposto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venerdì pomeriggio </a:t>
            </a:r>
            <a:r>
              <a:rPr sz="1200" dirty="0">
                <a:latin typeface="Times New Roman"/>
                <a:cs typeface="Times New Roman"/>
              </a:rPr>
              <a:t>da Giuseppe e </a:t>
            </a:r>
            <a:r>
              <a:rPr sz="1200" spc="-5" dirty="0">
                <a:latin typeface="Times New Roman"/>
                <a:cs typeface="Times New Roman"/>
              </a:rPr>
              <a:t>dai suoi associati. Né 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spostata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posta davanti  </a:t>
            </a: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tomba;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sigillo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Pilato era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intatto;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erano ancora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del Tempio erano </a:t>
            </a:r>
            <a:r>
              <a:rPr sz="1200" dirty="0">
                <a:latin typeface="Times New Roman"/>
                <a:cs typeface="Times New Roman"/>
              </a:rPr>
              <a:t>state in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continuo; la </a:t>
            </a:r>
            <a:r>
              <a:rPr sz="1200" spc="-5" dirty="0">
                <a:latin typeface="Times New Roman"/>
                <a:cs typeface="Times New Roman"/>
              </a:rPr>
              <a:t>guardia romana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cambiata a </a:t>
            </a:r>
            <a:r>
              <a:rPr sz="1200" spc="-5" dirty="0">
                <a:latin typeface="Times New Roman"/>
                <a:cs typeface="Times New Roman"/>
              </a:rPr>
              <a:t>mezzanotte. Nessuno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sorveglianti sospettò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l’oggetto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vigilanza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risorto ad </a:t>
            </a:r>
            <a:r>
              <a:rPr sz="1200" dirty="0">
                <a:latin typeface="Times New Roman"/>
                <a:cs typeface="Times New Roman"/>
              </a:rPr>
              <a:t>una nuova e più alta </a:t>
            </a:r>
            <a:r>
              <a:rPr sz="1200" spc="-5" dirty="0">
                <a:latin typeface="Times New Roman"/>
                <a:cs typeface="Times New Roman"/>
              </a:rPr>
              <a:t>forma d’esistenza,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che stavano </a:t>
            </a:r>
            <a:r>
              <a:rPr sz="1200" dirty="0">
                <a:latin typeface="Times New Roman"/>
                <a:cs typeface="Times New Roman"/>
              </a:rPr>
              <a:t>custodendo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ora un involucro  </a:t>
            </a:r>
            <a:r>
              <a:rPr sz="1200" spc="-5" dirty="0">
                <a:latin typeface="Times New Roman"/>
                <a:cs typeface="Times New Roman"/>
              </a:rPr>
              <a:t>esteriore abbandonato, </a:t>
            </a:r>
            <a:r>
              <a:rPr sz="1200" dirty="0">
                <a:latin typeface="Times New Roman"/>
                <a:cs typeface="Times New Roman"/>
              </a:rPr>
              <a:t>che non aveva più </a:t>
            </a:r>
            <a:r>
              <a:rPr sz="1200" spc="-5" dirty="0">
                <a:latin typeface="Times New Roman"/>
                <a:cs typeface="Times New Roman"/>
              </a:rPr>
              <a:t>alcuna connessione con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morontiale liberata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risuscitata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89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(2021.2) 189:1.3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è lenta a percepire che, in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scheletro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morontia,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entrambi  sono l’ombra riflessa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realtà spirituale duratura. Quanto tempo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vorrà </a:t>
            </a:r>
            <a:r>
              <a:rPr sz="1200" spc="-5" dirty="0">
                <a:latin typeface="Times New Roman"/>
                <a:cs typeface="Times New Roman"/>
              </a:rPr>
              <a:t>perché consideriate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l’immagine in  movimento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come l’ombra </a:t>
            </a:r>
            <a:r>
              <a:rPr sz="1200" spc="-5" dirty="0">
                <a:latin typeface="Times New Roman"/>
                <a:cs typeface="Times New Roman"/>
              </a:rPr>
              <a:t>fugace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realtà del</a:t>
            </a:r>
            <a:r>
              <a:rPr sz="1200" dirty="0">
                <a:latin typeface="Times New Roman"/>
                <a:cs typeface="Times New Roman"/>
              </a:rPr>
              <a:t> Paradiso?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(2021.3) 189:1.4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possiamo giudicare,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né alcuna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altro universo ebbe  </a:t>
            </a:r>
            <a:r>
              <a:rPr sz="1200" dirty="0">
                <a:latin typeface="Times New Roman"/>
                <a:cs typeface="Times New Roman"/>
              </a:rPr>
              <a:t>niente a che 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questa risurrezione morontiale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Venerdì </a:t>
            </a:r>
            <a:r>
              <a:rPr sz="1200" spc="-5" dirty="0">
                <a:latin typeface="Times New Roman"/>
                <a:cs typeface="Times New Roman"/>
              </a:rPr>
              <a:t>egli abbandonò </a:t>
            </a:r>
            <a:r>
              <a:rPr sz="1200" dirty="0">
                <a:latin typeface="Times New Roman"/>
                <a:cs typeface="Times New Roman"/>
              </a:rPr>
              <a:t>la sua vita </a:t>
            </a:r>
            <a:r>
              <a:rPr sz="1200" spc="-5" dirty="0">
                <a:latin typeface="Times New Roman"/>
                <a:cs typeface="Times New Roman"/>
              </a:rPr>
              <a:t>come mortale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regno;  domenica </a:t>
            </a:r>
            <a:r>
              <a:rPr sz="1200" dirty="0">
                <a:latin typeface="Times New Roman"/>
                <a:cs typeface="Times New Roman"/>
              </a:rPr>
              <a:t>mattina la </a:t>
            </a:r>
            <a:r>
              <a:rPr sz="1200" spc="-5" dirty="0">
                <a:latin typeface="Times New Roman"/>
                <a:cs typeface="Times New Roman"/>
              </a:rPr>
              <a:t>riprese come essere morontiale del sistema </a:t>
            </a:r>
            <a:r>
              <a:rPr sz="1200" dirty="0">
                <a:latin typeface="Times New Roman"/>
                <a:cs typeface="Times New Roman"/>
              </a:rPr>
              <a:t>di Satania in </a:t>
            </a:r>
            <a:r>
              <a:rPr sz="1200" spc="-5" dirty="0">
                <a:latin typeface="Times New Roman"/>
                <a:cs typeface="Times New Roman"/>
              </a:rPr>
              <a:t>Norlatiadek. </a:t>
            </a:r>
            <a:r>
              <a:rPr sz="1200" dirty="0">
                <a:latin typeface="Times New Roman"/>
                <a:cs typeface="Times New Roman"/>
              </a:rPr>
              <a:t>C’è molto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 che </a:t>
            </a:r>
            <a:r>
              <a:rPr sz="1200" dirty="0">
                <a:latin typeface="Times New Roman"/>
                <a:cs typeface="Times New Roman"/>
              </a:rPr>
              <a:t>noi non comprendiamo. </a:t>
            </a:r>
            <a:r>
              <a:rPr sz="1200" spc="-5" dirty="0">
                <a:latin typeface="Times New Roman"/>
                <a:cs typeface="Times New Roman"/>
              </a:rPr>
              <a:t>Ma sappiamo che essa avvenne come abbiamo esposto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tempi indicati. Noi possiamo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affermare che </a:t>
            </a:r>
            <a:r>
              <a:rPr sz="1200" dirty="0">
                <a:latin typeface="Times New Roman"/>
                <a:cs typeface="Times New Roman"/>
              </a:rPr>
              <a:t>tutti i fenomeni </a:t>
            </a:r>
            <a:r>
              <a:rPr sz="1200" spc="-5" dirty="0">
                <a:latin typeface="Times New Roman"/>
                <a:cs typeface="Times New Roman"/>
              </a:rPr>
              <a:t>conosciuti associati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transito </a:t>
            </a:r>
            <a:r>
              <a:rPr sz="1200" dirty="0">
                <a:latin typeface="Times New Roman"/>
                <a:cs typeface="Times New Roman"/>
              </a:rPr>
              <a:t>mortale, o </a:t>
            </a:r>
            <a:r>
              <a:rPr sz="1200" spc="-5" dirty="0">
                <a:latin typeface="Times New Roman"/>
                <a:cs typeface="Times New Roman"/>
              </a:rPr>
              <a:t>risurrezione morontiale, avvennero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15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nuova tomba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dove le spoglie mortali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giacevano avvolte nelle </a:t>
            </a:r>
            <a:r>
              <a:rPr sz="1200" dirty="0">
                <a:latin typeface="Times New Roman"/>
                <a:cs typeface="Times New Roman"/>
              </a:rPr>
              <a:t>vesti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funebri.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(2021.4) 189:1.5 </a:t>
            </a:r>
            <a:r>
              <a:rPr sz="1200" spc="-5" dirty="0">
                <a:latin typeface="Times New Roman"/>
                <a:cs typeface="Times New Roman"/>
              </a:rPr>
              <a:t>Noi sappiamo che nessuna creatura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partecipò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risveglio </a:t>
            </a:r>
            <a:r>
              <a:rPr sz="1200" dirty="0">
                <a:latin typeface="Times New Roman"/>
                <a:cs typeface="Times New Roman"/>
              </a:rPr>
              <a:t>morontiale. </a:t>
            </a:r>
            <a:r>
              <a:rPr sz="1200" spc="-5" dirty="0">
                <a:latin typeface="Times New Roman"/>
                <a:cs typeface="Times New Roman"/>
              </a:rPr>
              <a:t>Noi abbiamo percepito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sette 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attorno alla </a:t>
            </a:r>
            <a:r>
              <a:rPr sz="1200" dirty="0">
                <a:latin typeface="Times New Roman"/>
                <a:cs typeface="Times New Roman"/>
              </a:rPr>
              <a:t>tomba, ma non li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visti </a:t>
            </a:r>
            <a:r>
              <a:rPr sz="1200" spc="-5" dirty="0">
                <a:latin typeface="Times New Roman"/>
                <a:cs typeface="Times New Roman"/>
              </a:rPr>
              <a:t>fare alcunché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risveglio del  Maestro.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apparve accanto a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appena sopra la tomba, le </a:t>
            </a:r>
            <a:r>
              <a:rPr sz="1200" spc="-5" dirty="0">
                <a:latin typeface="Times New Roman"/>
                <a:cs typeface="Times New Roman"/>
              </a:rPr>
              <a:t>sette 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manifestarono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partire immediatamente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(2021.5) 189:1.6 </a:t>
            </a:r>
            <a:r>
              <a:rPr sz="1200" spc="-5" dirty="0">
                <a:latin typeface="Times New Roman"/>
                <a:cs typeface="Times New Roman"/>
              </a:rPr>
              <a:t>Permetteteci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chiarire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Gesù formulando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dichiarazioni: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772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(2021.6) 189:1.7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non faceva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risuscitata.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uscì  </a:t>
            </a:r>
            <a:r>
              <a:rPr sz="1200" spc="-5" dirty="0">
                <a:latin typeface="Times New Roman"/>
                <a:cs typeface="Times New Roman"/>
              </a:rPr>
              <a:t>dalla tomba,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intatto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sepolcro. Egli emerse </a:t>
            </a:r>
            <a:r>
              <a:rPr sz="1200" dirty="0">
                <a:latin typeface="Times New Roman"/>
                <a:cs typeface="Times New Roman"/>
              </a:rPr>
              <a:t>dalla tomba </a:t>
            </a:r>
            <a:r>
              <a:rPr sz="1200" spc="-5" dirty="0">
                <a:latin typeface="Times New Roman"/>
                <a:cs typeface="Times New Roman"/>
              </a:rPr>
              <a:t>funebre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spostare </a:t>
            </a:r>
            <a:r>
              <a:rPr sz="1200" dirty="0">
                <a:latin typeface="Times New Roman"/>
                <a:cs typeface="Times New Roman"/>
              </a:rPr>
              <a:t>le  pietre poste davanti </a:t>
            </a: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rompere i sigilli di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731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(2021.7) 189:1.8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emerse dalla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come spirito né </a:t>
            </a:r>
            <a:r>
              <a:rPr sz="1200" spc="-5" dirty="0">
                <a:latin typeface="Times New Roman"/>
                <a:cs typeface="Times New Roman"/>
              </a:rPr>
              <a:t>come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Nebadon; </a:t>
            </a:r>
            <a:r>
              <a:rPr sz="1200" dirty="0">
                <a:latin typeface="Times New Roman"/>
                <a:cs typeface="Times New Roman"/>
              </a:rPr>
              <a:t>non apparve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forma  </a:t>
            </a:r>
            <a:r>
              <a:rPr sz="1200" spc="-5" dirty="0">
                <a:latin typeface="Times New Roman"/>
                <a:cs typeface="Times New Roman"/>
              </a:rPr>
              <a:t>del Creatore </a:t>
            </a:r>
            <a:r>
              <a:rPr sz="1200" dirty="0">
                <a:latin typeface="Times New Roman"/>
                <a:cs typeface="Times New Roman"/>
              </a:rPr>
              <a:t>Sovrano, quale </a:t>
            </a:r>
            <a:r>
              <a:rPr sz="1200" spc="-5" dirty="0">
                <a:latin typeface="Times New Roman"/>
                <a:cs typeface="Times New Roman"/>
              </a:rPr>
              <a:t>aveva avuto </a:t>
            </a:r>
            <a:r>
              <a:rPr sz="1200" dirty="0">
                <a:latin typeface="Times New Roman"/>
                <a:cs typeface="Times New Roman"/>
              </a:rPr>
              <a:t>prima della </a:t>
            </a:r>
            <a:r>
              <a:rPr sz="1200" spc="-5" dirty="0">
                <a:latin typeface="Times New Roman"/>
                <a:cs typeface="Times New Roman"/>
              </a:rPr>
              <a:t>sua incarnazione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carne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su  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1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689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(2021.8) 189:1.9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uscì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tomba di Giuseppe </a:t>
            </a:r>
            <a:r>
              <a:rPr sz="1200" spc="-5" dirty="0">
                <a:latin typeface="Times New Roman"/>
                <a:cs typeface="Times New Roman"/>
              </a:rPr>
              <a:t>nelle stesse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morontiali di </a:t>
            </a:r>
            <a:r>
              <a:rPr sz="1200" spc="-5" dirty="0">
                <a:latin typeface="Times New Roman"/>
                <a:cs typeface="Times New Roman"/>
              </a:rPr>
              <a:t>coloro  che, come esseri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morontiali risuscitati, emergono dalle </a:t>
            </a:r>
            <a:r>
              <a:rPr sz="1200" dirty="0">
                <a:latin typeface="Times New Roman"/>
                <a:cs typeface="Times New Roman"/>
              </a:rPr>
              <a:t>sale di </a:t>
            </a:r>
            <a:r>
              <a:rPr sz="1200" spc="-5" dirty="0">
                <a:latin typeface="Times New Roman"/>
                <a:cs typeface="Times New Roman"/>
              </a:rPr>
              <a:t>risurrezione del </a:t>
            </a:r>
            <a:r>
              <a:rPr sz="1200" dirty="0">
                <a:latin typeface="Times New Roman"/>
                <a:cs typeface="Times New Roman"/>
              </a:rPr>
              <a:t>primo mondo delle dimore  di questo </a:t>
            </a:r>
            <a:r>
              <a:rPr sz="1200" spc="-5" dirty="0">
                <a:latin typeface="Times New Roman"/>
                <a:cs typeface="Times New Roman"/>
              </a:rPr>
              <a:t>sistema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monumento </a:t>
            </a:r>
            <a:r>
              <a:rPr sz="1200" spc="-5" dirty="0">
                <a:latin typeface="Times New Roman"/>
                <a:cs typeface="Times New Roman"/>
              </a:rPr>
              <a:t>commemorativo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al centro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vasto  </a:t>
            </a:r>
            <a:r>
              <a:rPr sz="1200" spc="-5" dirty="0">
                <a:latin typeface="Times New Roman"/>
                <a:cs typeface="Times New Roman"/>
              </a:rPr>
              <a:t>cortile delle </a:t>
            </a:r>
            <a:r>
              <a:rPr sz="1200" dirty="0">
                <a:latin typeface="Times New Roman"/>
                <a:cs typeface="Times New Roman"/>
              </a:rPr>
              <a:t>sale di risurrezione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numero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porta a supporre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del  Maestro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promossa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primo mondo delle dimore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(2022.1) 189:1.10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uscendo dalla </a:t>
            </a:r>
            <a:r>
              <a:rPr sz="1200" dirty="0">
                <a:latin typeface="Times New Roman"/>
                <a:cs typeface="Times New Roman"/>
              </a:rPr>
              <a:t>tomba fu di </a:t>
            </a:r>
            <a:r>
              <a:rPr sz="1200" spc="-5" dirty="0">
                <a:latin typeface="Times New Roman"/>
                <a:cs typeface="Times New Roman"/>
              </a:rPr>
              <a:t>salutare </a:t>
            </a:r>
            <a:r>
              <a:rPr sz="1200" dirty="0">
                <a:latin typeface="Times New Roman"/>
                <a:cs typeface="Times New Roman"/>
              </a:rPr>
              <a:t>Gabriele e </a:t>
            </a:r>
            <a:r>
              <a:rPr sz="1200" spc="-5" dirty="0">
                <a:latin typeface="Times New Roman"/>
                <a:cs typeface="Times New Roman"/>
              </a:rPr>
              <a:t>d’invitarlo </a:t>
            </a:r>
            <a:r>
              <a:rPr sz="1200" dirty="0">
                <a:latin typeface="Times New Roman"/>
                <a:cs typeface="Times New Roman"/>
              </a:rPr>
              <a:t>a proseguire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nell’incarico</a:t>
            </a:r>
            <a:endParaRPr sz="1200">
              <a:latin typeface="Times New Roman"/>
              <a:cs typeface="Times New Roman"/>
            </a:endParaRPr>
          </a:p>
          <a:p>
            <a:pPr marL="76200" marR="22732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amministrativo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dell’universo sotto Emanuele, </a:t>
            </a:r>
            <a:r>
              <a:rPr sz="1200" dirty="0">
                <a:latin typeface="Times New Roman"/>
                <a:cs typeface="Times New Roman"/>
              </a:rPr>
              <a:t>e poi ordinò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dei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saluti </a:t>
            </a:r>
            <a:r>
              <a:rPr sz="1200" dirty="0">
                <a:latin typeface="Times New Roman"/>
                <a:cs typeface="Times New Roman"/>
              </a:rPr>
              <a:t>fraterni  </a:t>
            </a:r>
            <a:r>
              <a:rPr sz="1200" spc="-5" dirty="0">
                <a:latin typeface="Times New Roman"/>
                <a:cs typeface="Times New Roman"/>
              </a:rPr>
              <a:t>ad Emanuele. Egli </a:t>
            </a:r>
            <a:r>
              <a:rPr sz="1200" dirty="0">
                <a:latin typeface="Times New Roman"/>
                <a:cs typeface="Times New Roman"/>
              </a:rPr>
              <a:t>chiese quindi </a:t>
            </a:r>
            <a:r>
              <a:rPr sz="1200" spc="-5" dirty="0">
                <a:latin typeface="Times New Roman"/>
                <a:cs typeface="Times New Roman"/>
              </a:rPr>
              <a:t>agli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certificazione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transito</a:t>
            </a:r>
            <a:endParaRPr sz="1200">
              <a:latin typeface="Times New Roman"/>
              <a:cs typeface="Times New Roman"/>
            </a:endParaRPr>
          </a:p>
          <a:p>
            <a:pPr marL="76200" marR="2330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rivolgendosi all’assemblea dei gruppi morontiali dei 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qui riuniti </a:t>
            </a:r>
            <a:r>
              <a:rPr sz="1200" spc="-5" dirty="0">
                <a:latin typeface="Times New Roman"/>
                <a:cs typeface="Times New Roman"/>
              </a:rPr>
              <a:t>per salutare </a:t>
            </a:r>
            <a:r>
              <a:rPr sz="1200" dirty="0">
                <a:latin typeface="Times New Roman"/>
                <a:cs typeface="Times New Roman"/>
              </a:rPr>
              <a:t>il loro Creatore e  </a:t>
            </a:r>
            <a:r>
              <a:rPr sz="1200" spc="-5" dirty="0">
                <a:latin typeface="Times New Roman"/>
                <a:cs typeface="Times New Roman"/>
              </a:rPr>
              <a:t>per dargli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ordine, </a:t>
            </a:r>
            <a:r>
              <a:rPr sz="1200" spc="-5" dirty="0">
                <a:latin typeface="Times New Roman"/>
                <a:cs typeface="Times New Roman"/>
              </a:rPr>
              <a:t>Gesù pronunciò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parole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carriera postmortale.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“Avendo terminato </a:t>
            </a:r>
            <a:r>
              <a:rPr sz="1200" dirty="0">
                <a:latin typeface="Times New Roman"/>
                <a:cs typeface="Times New Roman"/>
              </a:rPr>
              <a:t>la mia vita </a:t>
            </a:r>
            <a:r>
              <a:rPr sz="1200" spc="-5" dirty="0">
                <a:latin typeface="Times New Roman"/>
                <a:cs typeface="Times New Roman"/>
              </a:rPr>
              <a:t>nella carne, vorrei fermarmi </a:t>
            </a:r>
            <a:r>
              <a:rPr sz="1200" dirty="0">
                <a:latin typeface="Times New Roman"/>
                <a:cs typeface="Times New Roman"/>
              </a:rPr>
              <a:t>qui per 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nella forma </a:t>
            </a:r>
            <a:r>
              <a:rPr sz="1200" dirty="0">
                <a:latin typeface="Times New Roman"/>
                <a:cs typeface="Times New Roman"/>
              </a:rPr>
              <a:t>di transizione </a:t>
            </a:r>
            <a:r>
              <a:rPr sz="1200" spc="-5" dirty="0">
                <a:latin typeface="Times New Roman"/>
                <a:cs typeface="Times New Roman"/>
              </a:rPr>
              <a:t>per  conoscere </a:t>
            </a:r>
            <a:r>
              <a:rPr sz="1200" dirty="0">
                <a:latin typeface="Times New Roman"/>
                <a:cs typeface="Times New Roman"/>
              </a:rPr>
              <a:t>più pienamente la vita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mie creature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rivelare ulteriormente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in  </a:t>
            </a:r>
            <a:r>
              <a:rPr sz="1200" spc="-5" dirty="0">
                <a:latin typeface="Times New Roman"/>
                <a:cs typeface="Times New Roman"/>
              </a:rPr>
              <a:t>Paradiso.”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(2022.2) 189:1.11 </a:t>
            </a:r>
            <a:r>
              <a:rPr sz="1200" spc="-5" dirty="0">
                <a:latin typeface="Times New Roman"/>
                <a:cs typeface="Times New Roman"/>
              </a:rPr>
              <a:t>Dopo aver detto questo, Gesù fece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cenno all’Aggiustatore Personalizzato,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intelligenze dell’universo che si  erano </a:t>
            </a:r>
            <a:r>
              <a:rPr sz="1200" dirty="0">
                <a:latin typeface="Times New Roman"/>
                <a:cs typeface="Times New Roman"/>
              </a:rPr>
              <a:t>riunite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alla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immediatamente inviate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rispettive </a:t>
            </a:r>
            <a:r>
              <a:rPr sz="1200" spc="-5" dirty="0">
                <a:latin typeface="Times New Roman"/>
                <a:cs typeface="Times New Roman"/>
              </a:rPr>
              <a:t>assegnazioni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5405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(2022.3) 189:1.12 </a:t>
            </a:r>
            <a:r>
              <a:rPr sz="1200" spc="-5" dirty="0">
                <a:latin typeface="Times New Roman"/>
                <a:cs typeface="Times New Roman"/>
              </a:rPr>
              <a:t>Gesù cominciò </a:t>
            </a:r>
            <a:r>
              <a:rPr sz="1200" dirty="0">
                <a:latin typeface="Times New Roman"/>
                <a:cs typeface="Times New Roman"/>
              </a:rPr>
              <a:t>ora i </a:t>
            </a:r>
            <a:r>
              <a:rPr sz="1200" spc="-5" dirty="0">
                <a:latin typeface="Times New Roman"/>
                <a:cs typeface="Times New Roman"/>
              </a:rPr>
              <a:t>contatti </a:t>
            </a:r>
            <a:r>
              <a:rPr sz="1200" dirty="0">
                <a:latin typeface="Times New Roman"/>
                <a:cs typeface="Times New Roman"/>
              </a:rPr>
              <a:t>del livello </a:t>
            </a:r>
            <a:r>
              <a:rPr sz="1200" spc="-5" dirty="0">
                <a:latin typeface="Times New Roman"/>
                <a:cs typeface="Times New Roman"/>
              </a:rPr>
              <a:t>morontiale, prendendo conoscenza, come creatura, delle </a:t>
            </a:r>
            <a:r>
              <a:rPr sz="1200" dirty="0">
                <a:latin typeface="Times New Roman"/>
                <a:cs typeface="Times New Roman"/>
              </a:rPr>
              <a:t>esigenze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vivere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su Urantia. Questa iniziazione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morontiale richiese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un’ora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 terrestre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interrotta </a:t>
            </a:r>
            <a:r>
              <a:rPr sz="1200" dirty="0">
                <a:latin typeface="Times New Roman"/>
                <a:cs typeface="Times New Roman"/>
              </a:rPr>
              <a:t>due volte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desiderio di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precedenti associati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venuti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stupore da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guardare dentro </a:t>
            </a:r>
            <a:r>
              <a:rPr sz="1200" dirty="0">
                <a:latin typeface="Times New Roman"/>
                <a:cs typeface="Times New Roman"/>
              </a:rPr>
              <a:t>la tomba vuota e </a:t>
            </a:r>
            <a:r>
              <a:rPr sz="1200" spc="-5" dirty="0">
                <a:latin typeface="Times New Roman"/>
                <a:cs typeface="Times New Roman"/>
              </a:rPr>
              <a:t>scoprire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consideravano come prova della sua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risurrezione.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(2022.4) 189:1.13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transito 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risurrezione morontiale del Figlio dell’Uomo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completata. L’esperienza  transitoria del Maestro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personalità intermedia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spirituale è iniziata. 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 </a:t>
            </a:r>
            <a:r>
              <a:rPr sz="1200" dirty="0">
                <a:latin typeface="Times New Roman"/>
                <a:cs typeface="Times New Roman"/>
              </a:rPr>
              <a:t>insito in </a:t>
            </a:r>
            <a:r>
              <a:rPr sz="1200" spc="-5" dirty="0">
                <a:latin typeface="Times New Roman"/>
                <a:cs typeface="Times New Roman"/>
              </a:rPr>
              <a:t>se stesso; nessuna personalità gli </a:t>
            </a:r>
            <a:r>
              <a:rPr sz="1200" dirty="0">
                <a:latin typeface="Times New Roman"/>
                <a:cs typeface="Times New Roman"/>
              </a:rPr>
              <a:t>ha dato un </a:t>
            </a:r>
            <a:r>
              <a:rPr sz="1200" spc="-5" dirty="0">
                <a:latin typeface="Times New Roman"/>
                <a:cs typeface="Times New Roman"/>
              </a:rPr>
              <a:t>qualche aiuto. Egli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morontia,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comincia </a:t>
            </a:r>
            <a:r>
              <a:rPr sz="1200" spc="-5" dirty="0">
                <a:latin typeface="Times New Roman"/>
                <a:cs typeface="Times New Roman"/>
              </a:rPr>
              <a:t>questa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corpo materiale </a:t>
            </a:r>
            <a:r>
              <a:rPr sz="1200" dirty="0">
                <a:latin typeface="Times New Roman"/>
                <a:cs typeface="Times New Roman"/>
              </a:rPr>
              <a:t>di carne </a:t>
            </a:r>
            <a:r>
              <a:rPr sz="1200" spc="-5" dirty="0">
                <a:latin typeface="Times New Roman"/>
                <a:cs typeface="Times New Roman"/>
              </a:rPr>
              <a:t>giace </a:t>
            </a:r>
            <a:r>
              <a:rPr sz="1200" dirty="0">
                <a:latin typeface="Times New Roman"/>
                <a:cs typeface="Times New Roman"/>
              </a:rPr>
              <a:t>là intatto nella tomba. 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sigillo del  governatore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stato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corpo materiale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(2022.5) 189:2.1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tre e dieci,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risuscitato </a:t>
            </a:r>
            <a:r>
              <a:rPr sz="1200" spc="-5" dirty="0">
                <a:latin typeface="Times New Roman"/>
                <a:cs typeface="Times New Roman"/>
              </a:rPr>
              <a:t>fraternizzava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morontiali riunite dei </a:t>
            </a:r>
            <a:r>
              <a:rPr sz="1200" dirty="0">
                <a:latin typeface="Times New Roman"/>
                <a:cs typeface="Times New Roman"/>
              </a:rPr>
              <a:t>sette mondi </a:t>
            </a:r>
            <a:r>
              <a:rPr sz="1200" spc="-5" dirty="0">
                <a:latin typeface="Times New Roman"/>
                <a:cs typeface="Times New Roman"/>
              </a:rPr>
              <a:t>delle  dimore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degli arcangeli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angeli della risurrezione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avvicinò 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chiese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mortale di 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arcangeli disse: “Noi </a:t>
            </a:r>
            <a:r>
              <a:rPr sz="1200" dirty="0">
                <a:latin typeface="Times New Roman"/>
                <a:cs typeface="Times New Roman"/>
              </a:rPr>
              <a:t>non possiamo </a:t>
            </a:r>
            <a:r>
              <a:rPr sz="1200" spc="-5" dirty="0">
                <a:latin typeface="Times New Roman"/>
                <a:cs typeface="Times New Roman"/>
              </a:rPr>
              <a:t>partecipare alla risurrezione morontiale dell’esperienza </a:t>
            </a:r>
            <a:r>
              <a:rPr sz="1200" dirty="0">
                <a:latin typeface="Times New Roman"/>
                <a:cs typeface="Times New Roman"/>
              </a:rPr>
              <a:t>di conferimento del  nostro </a:t>
            </a:r>
            <a:r>
              <a:rPr sz="1200" spc="-5" dirty="0">
                <a:latin typeface="Times New Roman"/>
                <a:cs typeface="Times New Roman"/>
              </a:rPr>
              <a:t>sovrano Micael,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vorremmo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sue spoglie </a:t>
            </a:r>
            <a:r>
              <a:rPr sz="1200" dirty="0">
                <a:latin typeface="Times New Roman"/>
                <a:cs typeface="Times New Roman"/>
              </a:rPr>
              <a:t>mortali ci </a:t>
            </a:r>
            <a:r>
              <a:rPr sz="1200" spc="-5" dirty="0">
                <a:latin typeface="Times New Roman"/>
                <a:cs typeface="Times New Roman"/>
              </a:rPr>
              <a:t>fossero consegnate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dissolverle immediatamente. Non ci  proponiamo d’impiegare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smaterializzazione; desideriamo semplicemente </a:t>
            </a:r>
            <a:r>
              <a:rPr sz="1200" dirty="0">
                <a:latin typeface="Times New Roman"/>
                <a:cs typeface="Times New Roman"/>
              </a:rPr>
              <a:t>fare appello </a:t>
            </a:r>
            <a:r>
              <a:rPr sz="1200" spc="-5" dirty="0">
                <a:latin typeface="Times New Roman"/>
                <a:cs typeface="Times New Roman"/>
              </a:rPr>
              <a:t>al processo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accelerazione del tempo. 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basta aver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Sovrano vivere </a:t>
            </a:r>
            <a:r>
              <a:rPr sz="1200" dirty="0">
                <a:latin typeface="Times New Roman"/>
                <a:cs typeface="Times New Roman"/>
              </a:rPr>
              <a:t>e morire </a:t>
            </a:r>
            <a:r>
              <a:rPr sz="1200" spc="-5" dirty="0">
                <a:latin typeface="Times New Roman"/>
                <a:cs typeface="Times New Roman"/>
              </a:rPr>
              <a:t>su Urantia; risparmieremo alle schiere del cielo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ricordo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sopportato </a:t>
            </a:r>
            <a:r>
              <a:rPr sz="1200" dirty="0">
                <a:latin typeface="Times New Roman"/>
                <a:cs typeface="Times New Roman"/>
              </a:rPr>
              <a:t>la vista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lenta decomposizione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forma umana del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Sostenitore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universo. A </a:t>
            </a:r>
            <a:r>
              <a:rPr sz="1200" dirty="0">
                <a:latin typeface="Times New Roman"/>
                <a:cs typeface="Times New Roman"/>
              </a:rPr>
              <a:t>nome delle  </a:t>
            </a:r>
            <a:r>
              <a:rPr sz="1200" spc="-5" dirty="0">
                <a:latin typeface="Times New Roman"/>
                <a:cs typeface="Times New Roman"/>
              </a:rPr>
              <a:t>intelligenze celesti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chiedo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che mi affidi la </a:t>
            </a:r>
            <a:r>
              <a:rPr sz="1200" spc="-5" dirty="0">
                <a:latin typeface="Times New Roman"/>
                <a:cs typeface="Times New Roman"/>
              </a:rPr>
              <a:t>custodia del corpo </a:t>
            </a:r>
            <a:r>
              <a:rPr sz="1200" dirty="0">
                <a:latin typeface="Times New Roman"/>
                <a:cs typeface="Times New Roman"/>
              </a:rPr>
              <a:t>mortale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ci  </a:t>
            </a:r>
            <a:r>
              <a:rPr sz="1200" dirty="0">
                <a:latin typeface="Times New Roman"/>
                <a:cs typeface="Times New Roman"/>
              </a:rPr>
              <a:t>autorizzi a </a:t>
            </a:r>
            <a:r>
              <a:rPr sz="1200" spc="-5" dirty="0">
                <a:latin typeface="Times New Roman"/>
                <a:cs typeface="Times New Roman"/>
              </a:rPr>
              <a:t>procedere alla sua immediata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dissoluzione.”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35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(2023.1) 189:2.2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Gabriele ebbe conferito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l’Altissimo senior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l’arcangelo portavoce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 celesti  ricevette </a:t>
            </a:r>
            <a:r>
              <a:rPr sz="1200" dirty="0">
                <a:latin typeface="Times New Roman"/>
                <a:cs typeface="Times New Roman"/>
              </a:rPr>
              <a:t>l’autorizzazione di </a:t>
            </a:r>
            <a:r>
              <a:rPr sz="1200" spc="-5" dirty="0">
                <a:latin typeface="Times New Roman"/>
                <a:cs typeface="Times New Roman"/>
              </a:rPr>
              <a:t>disporre delle spoglie </a:t>
            </a:r>
            <a:r>
              <a:rPr sz="1200" dirty="0">
                <a:latin typeface="Times New Roman"/>
                <a:cs typeface="Times New Roman"/>
              </a:rPr>
              <a:t>fisiche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piacimento.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6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(2023.2) 189:2.3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fu accolta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richiesta,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degli arcangeli </a:t>
            </a:r>
            <a:r>
              <a:rPr sz="1200" dirty="0">
                <a:latin typeface="Times New Roman"/>
                <a:cs typeface="Times New Roman"/>
              </a:rPr>
              <a:t>chiamò in </a:t>
            </a:r>
            <a:r>
              <a:rPr sz="1200" spc="-5" dirty="0">
                <a:latin typeface="Times New Roman"/>
                <a:cs typeface="Times New Roman"/>
              </a:rPr>
              <a:t>suo aiuto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assieme </a:t>
            </a:r>
            <a:r>
              <a:rPr sz="1200" spc="-5" dirty="0">
                <a:latin typeface="Times New Roman"/>
                <a:cs typeface="Times New Roman"/>
              </a:rPr>
              <a:t>ad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numerosa schiera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personalità celesti, </a:t>
            </a:r>
            <a:r>
              <a:rPr sz="1200" dirty="0">
                <a:latin typeface="Times New Roman"/>
                <a:cs typeface="Times New Roman"/>
              </a:rPr>
              <a:t>e poi, con </a:t>
            </a:r>
            <a:r>
              <a:rPr sz="1200" spc="-5" dirty="0">
                <a:latin typeface="Times New Roman"/>
                <a:cs typeface="Times New Roman"/>
              </a:rPr>
              <a:t>l’assistenza degli intermedi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03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27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procedette </a:t>
            </a:r>
            <a:r>
              <a:rPr sz="1200" dirty="0">
                <a:latin typeface="Times New Roman"/>
                <a:cs typeface="Times New Roman"/>
              </a:rPr>
              <a:t>a prendere possesso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fisico di </a:t>
            </a:r>
            <a:r>
              <a:rPr sz="1200" spc="-5" dirty="0">
                <a:latin typeface="Times New Roman"/>
                <a:cs typeface="Times New Roman"/>
              </a:rPr>
              <a:t>Gesù. Questo </a:t>
            </a:r>
            <a:r>
              <a:rPr sz="1200" dirty="0">
                <a:latin typeface="Times New Roman"/>
                <a:cs typeface="Times New Roman"/>
              </a:rPr>
              <a:t>corpo morto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creazione puramente materiale; era  letteralmente fisico; esso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rimosso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in cui la </a:t>
            </a:r>
            <a:r>
              <a:rPr sz="1200" spc="-5" dirty="0">
                <a:latin typeface="Times New Roman"/>
                <a:cs typeface="Times New Roman"/>
              </a:rPr>
              <a:t>forma morontiale della risurrezione </a:t>
            </a:r>
            <a:r>
              <a:rPr sz="1200" dirty="0">
                <a:latin typeface="Times New Roman"/>
                <a:cs typeface="Times New Roman"/>
              </a:rPr>
              <a:t>era stata in 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uscire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sepolcro sigillato.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l’aiuto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alcune personalità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ausiliarie,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certi momenti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morontiale  può </a:t>
            </a:r>
            <a:r>
              <a:rPr sz="1200" spc="-5" dirty="0">
                <a:latin typeface="Times New Roman"/>
                <a:cs typeface="Times New Roman"/>
              </a:rPr>
              <a:t>essere resa </a:t>
            </a:r>
            <a:r>
              <a:rPr sz="1200" dirty="0">
                <a:latin typeface="Times New Roman"/>
                <a:cs typeface="Times New Roman"/>
              </a:rPr>
              <a:t>simile a quella </a:t>
            </a:r>
            <a:r>
              <a:rPr sz="1200" spc="-5" dirty="0">
                <a:latin typeface="Times New Roman"/>
                <a:cs typeface="Times New Roman"/>
              </a:rPr>
              <a:t>spirituale, cosicché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divenire indifferente alla materia ordinaria, </a:t>
            </a:r>
            <a:r>
              <a:rPr sz="1200" dirty="0">
                <a:latin typeface="Times New Roman"/>
                <a:cs typeface="Times New Roman"/>
              </a:rPr>
              <a:t>mentre in </a:t>
            </a:r>
            <a:r>
              <a:rPr sz="1200" spc="-5" dirty="0">
                <a:latin typeface="Times New Roman"/>
                <a:cs typeface="Times New Roman"/>
              </a:rPr>
              <a:t>altri momenti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divenire discernibile </a:t>
            </a:r>
            <a:r>
              <a:rPr sz="1200" dirty="0">
                <a:latin typeface="Times New Roman"/>
                <a:cs typeface="Times New Roman"/>
              </a:rPr>
              <a:t>e contattabile 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materiali quali i mortali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(2023.3) 189:2.4 </a:t>
            </a:r>
            <a:r>
              <a:rPr sz="1200" spc="-5" dirty="0">
                <a:latin typeface="Times New Roman"/>
                <a:cs typeface="Times New Roman"/>
              </a:rPr>
              <a:t>Mentre essi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preparavano </a:t>
            </a:r>
            <a:r>
              <a:rPr sz="1200" dirty="0">
                <a:latin typeface="Times New Roman"/>
                <a:cs typeface="Times New Roman"/>
              </a:rPr>
              <a:t>a rimuovere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dalla </a:t>
            </a:r>
            <a:r>
              <a:rPr sz="1200" dirty="0">
                <a:latin typeface="Times New Roman"/>
                <a:cs typeface="Times New Roman"/>
              </a:rPr>
              <a:t>tomba in vista di disporne </a:t>
            </a:r>
            <a:r>
              <a:rPr sz="1200" spc="-5" dirty="0">
                <a:latin typeface="Times New Roman"/>
                <a:cs typeface="Times New Roman"/>
              </a:rPr>
              <a:t>l’eliminazione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degno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rispettoso mediante </a:t>
            </a:r>
            <a:r>
              <a:rPr sz="1200" dirty="0">
                <a:latin typeface="Times New Roman"/>
                <a:cs typeface="Times New Roman"/>
              </a:rPr>
              <a:t>una dissoluzione </a:t>
            </a:r>
            <a:r>
              <a:rPr sz="1200" spc="-5" dirty="0">
                <a:latin typeface="Times New Roman"/>
                <a:cs typeface="Times New Roman"/>
              </a:rPr>
              <a:t>quasi istantanea, gli intermedi </a:t>
            </a:r>
            <a:r>
              <a:rPr sz="1200" dirty="0">
                <a:latin typeface="Times New Roman"/>
                <a:cs typeface="Times New Roman"/>
              </a:rPr>
              <a:t>secondari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spostare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due pietre  </a:t>
            </a:r>
            <a:r>
              <a:rPr sz="1200" spc="-5" dirty="0">
                <a:latin typeface="Times New Roman"/>
                <a:cs typeface="Times New Roman"/>
              </a:rPr>
              <a:t>dall’entrata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tomba.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grossa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enorme </a:t>
            </a:r>
            <a:r>
              <a:rPr sz="1200" dirty="0">
                <a:latin typeface="Times New Roman"/>
                <a:cs typeface="Times New Roman"/>
              </a:rPr>
              <a:t>blocco </a:t>
            </a:r>
            <a:r>
              <a:rPr sz="1200" spc="-5" dirty="0">
                <a:latin typeface="Times New Roman"/>
                <a:cs typeface="Times New Roman"/>
              </a:rPr>
              <a:t>circolare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macina,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spostava </a:t>
            </a:r>
            <a:r>
              <a:rPr sz="1200" dirty="0">
                <a:latin typeface="Times New Roman"/>
                <a:cs typeface="Times New Roman"/>
              </a:rPr>
              <a:t>in una scanalatura </a:t>
            </a:r>
            <a:r>
              <a:rPr sz="1200" spc="-5" dirty="0">
                <a:latin typeface="Times New Roman"/>
                <a:cs typeface="Times New Roman"/>
              </a:rPr>
              <a:t>intagliata nella roccia, </a:t>
            </a:r>
            <a:r>
              <a:rPr sz="1200" dirty="0">
                <a:latin typeface="Times New Roman"/>
                <a:cs typeface="Times New Roman"/>
              </a:rPr>
              <a:t>in modo da poter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rotolata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indietro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aprire </a:t>
            </a:r>
            <a:r>
              <a:rPr sz="1200" dirty="0">
                <a:latin typeface="Times New Roman"/>
                <a:cs typeface="Times New Roman"/>
              </a:rPr>
              <a:t>o chiudere la tomba.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ebree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romani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sorveglianza </a:t>
            </a:r>
            <a:r>
              <a:rPr sz="1200" dirty="0">
                <a:latin typeface="Times New Roman"/>
                <a:cs typeface="Times New Roman"/>
              </a:rPr>
              <a:t>videro,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debole </a:t>
            </a:r>
            <a:r>
              <a:rPr sz="1200" spc="-5" dirty="0">
                <a:latin typeface="Times New Roman"/>
                <a:cs typeface="Times New Roman"/>
              </a:rPr>
              <a:t>luce dell’alba,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enorme </a:t>
            </a:r>
            <a:r>
              <a:rPr sz="1200" dirty="0">
                <a:latin typeface="Times New Roman"/>
                <a:cs typeface="Times New Roman"/>
              </a:rPr>
              <a:t>pietra cominciare a  </a:t>
            </a:r>
            <a:r>
              <a:rPr sz="1200" spc="-5" dirty="0">
                <a:latin typeface="Times New Roman"/>
                <a:cs typeface="Times New Roman"/>
              </a:rPr>
              <a:t>rotolar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dall’entrata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tomba, apparentemente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— senza alcun mezzo </a:t>
            </a:r>
            <a:r>
              <a:rPr sz="1200" spc="-5" dirty="0">
                <a:latin typeface="Times New Roman"/>
                <a:cs typeface="Times New Roman"/>
              </a:rPr>
              <a:t>visibile che spiegasse tale movimento </a:t>
            </a:r>
            <a:r>
              <a:rPr sz="1200" dirty="0">
                <a:latin typeface="Times New Roman"/>
                <a:cs typeface="Times New Roman"/>
              </a:rPr>
              <a:t>— furono  </a:t>
            </a:r>
            <a:r>
              <a:rPr sz="1200" spc="-5" dirty="0">
                <a:latin typeface="Times New Roman"/>
                <a:cs typeface="Times New Roman"/>
              </a:rPr>
              <a:t>presi </a:t>
            </a:r>
            <a:r>
              <a:rPr sz="1200" dirty="0">
                <a:latin typeface="Times New Roman"/>
                <a:cs typeface="Times New Roman"/>
              </a:rPr>
              <a:t>dalla paura e dal panico e </a:t>
            </a:r>
            <a:r>
              <a:rPr sz="1200" spc="-5" dirty="0">
                <a:latin typeface="Times New Roman"/>
                <a:cs typeface="Times New Roman"/>
              </a:rPr>
              <a:t>fuggirono precipitosamente dalla scena. Gli Ebrei fuggirono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case,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tornati </a:t>
            </a:r>
            <a:r>
              <a:rPr sz="1200" spc="-5" dirty="0">
                <a:latin typeface="Times New Roman"/>
                <a:cs typeface="Times New Roman"/>
              </a:rPr>
              <a:t>nel  Tempio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riferire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al loro capitano. </a:t>
            </a:r>
            <a:r>
              <a:rPr sz="1200" dirty="0">
                <a:latin typeface="Times New Roman"/>
                <a:cs typeface="Times New Roman"/>
              </a:rPr>
              <a:t>I Romani </a:t>
            </a:r>
            <a:r>
              <a:rPr sz="1200" spc="-5" dirty="0">
                <a:latin typeface="Times New Roman"/>
                <a:cs typeface="Times New Roman"/>
              </a:rPr>
              <a:t>fuggirono alla </a:t>
            </a:r>
            <a:r>
              <a:rPr sz="1200" dirty="0">
                <a:latin typeface="Times New Roman"/>
                <a:cs typeface="Times New Roman"/>
              </a:rPr>
              <a:t>fortezza di Antonia e </a:t>
            </a:r>
            <a:r>
              <a:rPr sz="1200" spc="-5" dirty="0">
                <a:latin typeface="Times New Roman"/>
                <a:cs typeface="Times New Roman"/>
              </a:rPr>
              <a:t>riferirono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al  centurione </a:t>
            </a:r>
            <a:r>
              <a:rPr sz="1200" dirty="0">
                <a:latin typeface="Times New Roman"/>
                <a:cs typeface="Times New Roman"/>
              </a:rPr>
              <a:t>appena questi </a:t>
            </a:r>
            <a:r>
              <a:rPr sz="1200" spc="-5" dirty="0">
                <a:latin typeface="Times New Roman"/>
                <a:cs typeface="Times New Roman"/>
              </a:rPr>
              <a:t>giunse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699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(2023.4) 189:2.5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avevano cominciato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sordida operazione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ritenevano </a:t>
            </a:r>
            <a:r>
              <a:rPr sz="1200" dirty="0">
                <a:latin typeface="Times New Roman"/>
                <a:cs typeface="Times New Roman"/>
              </a:rPr>
              <a:t>di sbarazzarsi di </a:t>
            </a:r>
            <a:r>
              <a:rPr sz="1200" spc="-5" dirty="0">
                <a:latin typeface="Times New Roman"/>
                <a:cs typeface="Times New Roman"/>
              </a:rPr>
              <a:t>Gesù offrendo del  denaro al traditore </a:t>
            </a:r>
            <a:r>
              <a:rPr sz="1200" dirty="0">
                <a:latin typeface="Times New Roman"/>
                <a:cs typeface="Times New Roman"/>
              </a:rPr>
              <a:t>Giuda, </a:t>
            </a:r>
            <a:r>
              <a:rPr sz="1200" spc="-5" dirty="0">
                <a:latin typeface="Times New Roman"/>
                <a:cs typeface="Times New Roman"/>
              </a:rPr>
              <a:t>ed ora, </a:t>
            </a:r>
            <a:r>
              <a:rPr sz="1200" dirty="0">
                <a:latin typeface="Times New Roman"/>
                <a:cs typeface="Times New Roman"/>
              </a:rPr>
              <a:t>di fronte a questa </a:t>
            </a:r>
            <a:r>
              <a:rPr sz="1200" spc="-5" dirty="0">
                <a:latin typeface="Times New Roman"/>
                <a:cs typeface="Times New Roman"/>
              </a:rPr>
              <a:t>imbarazzante situazione, invece </a:t>
            </a:r>
            <a:r>
              <a:rPr sz="1200" dirty="0">
                <a:latin typeface="Times New Roman"/>
                <a:cs typeface="Times New Roman"/>
              </a:rPr>
              <a:t>di pensare di punire le </a:t>
            </a:r>
            <a:r>
              <a:rPr sz="1200" spc="-5" dirty="0">
                <a:latin typeface="Times New Roman"/>
                <a:cs typeface="Times New Roman"/>
              </a:rPr>
              <a:t>guardie che </a:t>
            </a:r>
            <a:r>
              <a:rPr sz="1200" dirty="0">
                <a:latin typeface="Times New Roman"/>
                <a:cs typeface="Times New Roman"/>
              </a:rPr>
              <a:t>avevano  </a:t>
            </a:r>
            <a:r>
              <a:rPr sz="1200" spc="-5" dirty="0">
                <a:latin typeface="Times New Roman"/>
                <a:cs typeface="Times New Roman"/>
              </a:rPr>
              <a:t>disertato </a:t>
            </a:r>
            <a:r>
              <a:rPr sz="1200" dirty="0">
                <a:latin typeface="Times New Roman"/>
                <a:cs typeface="Times New Roman"/>
              </a:rPr>
              <a:t>il loro posto, </a:t>
            </a:r>
            <a:r>
              <a:rPr sz="1200" spc="-5" dirty="0">
                <a:latin typeface="Times New Roman"/>
                <a:cs typeface="Times New Roman"/>
              </a:rPr>
              <a:t>ricorsero alla corruzione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guardie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soldati </a:t>
            </a:r>
            <a:r>
              <a:rPr sz="1200" spc="-5" dirty="0">
                <a:latin typeface="Times New Roman"/>
                <a:cs typeface="Times New Roman"/>
              </a:rPr>
              <a:t>romani. Essi pagarono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venti  uomini una </a:t>
            </a:r>
            <a:r>
              <a:rPr sz="1200" spc="-5" dirty="0">
                <a:latin typeface="Times New Roman"/>
                <a:cs typeface="Times New Roman"/>
              </a:rPr>
              <a:t>somma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e ordinarono loro di dire a tutti: </a:t>
            </a:r>
            <a:r>
              <a:rPr sz="1200" spc="-5" dirty="0">
                <a:latin typeface="Times New Roman"/>
                <a:cs typeface="Times New Roman"/>
              </a:rPr>
              <a:t>“Mentre </a:t>
            </a:r>
            <a:r>
              <a:rPr sz="1200" dirty="0">
                <a:latin typeface="Times New Roman"/>
                <a:cs typeface="Times New Roman"/>
              </a:rPr>
              <a:t>dormivamo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ci </a:t>
            </a:r>
            <a:r>
              <a:rPr sz="1200" dirty="0">
                <a:latin typeface="Times New Roman"/>
                <a:cs typeface="Times New Roman"/>
              </a:rPr>
              <a:t>hanno colti di  </a:t>
            </a:r>
            <a:r>
              <a:rPr sz="1200" spc="-5" dirty="0">
                <a:latin typeface="Times New Roman"/>
                <a:cs typeface="Times New Roman"/>
              </a:rPr>
              <a:t>sorpresa ed hanno </a:t>
            </a:r>
            <a:r>
              <a:rPr sz="1200" dirty="0">
                <a:latin typeface="Times New Roman"/>
                <a:cs typeface="Times New Roman"/>
              </a:rPr>
              <a:t>portato via il </a:t>
            </a:r>
            <a:r>
              <a:rPr sz="1200" spc="-5" dirty="0">
                <a:latin typeface="Times New Roman"/>
                <a:cs typeface="Times New Roman"/>
              </a:rPr>
              <a:t>corpo.”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ebrei promisero </a:t>
            </a:r>
            <a:r>
              <a:rPr sz="1200" dirty="0">
                <a:latin typeface="Times New Roman"/>
                <a:cs typeface="Times New Roman"/>
              </a:rPr>
              <a:t>solennemente </a:t>
            </a:r>
            <a:r>
              <a:rPr sz="1200" spc="-5" dirty="0">
                <a:latin typeface="Times New Roman"/>
                <a:cs typeface="Times New Roman"/>
              </a:rPr>
              <a:t>ai soldati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difenderli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caso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</a:t>
            </a:r>
            <a:r>
              <a:rPr sz="1200" dirty="0">
                <a:latin typeface="Times New Roman"/>
                <a:cs typeface="Times New Roman"/>
              </a:rPr>
              <a:t>fosse venuto 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avevano accettato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denaro.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259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60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desiderava,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un’effettiva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subordinazione cooperativa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elevarsi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quell’alta  </a:t>
            </a:r>
            <a:r>
              <a:rPr sz="1200" dirty="0">
                <a:latin typeface="Times New Roman"/>
                <a:cs typeface="Times New Roman"/>
              </a:rPr>
              <a:t>posizione di </a:t>
            </a:r>
            <a:r>
              <a:rPr sz="1200" spc="-5" dirty="0">
                <a:latin typeface="Times New Roman"/>
                <a:cs typeface="Times New Roman"/>
              </a:rPr>
              <a:t>status universale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sarebbe stato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amministrare 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5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  con quella 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d’esecuzione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caratteristiche dell’alto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</a:t>
            </a:r>
            <a:endParaRPr sz="1200">
              <a:latin typeface="Times New Roman"/>
              <a:cs typeface="Times New Roman"/>
            </a:endParaRPr>
          </a:p>
          <a:p>
            <a:pPr marL="63500" marR="2997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aspirava alla </a:t>
            </a:r>
            <a:r>
              <a:rPr sz="1200" dirty="0">
                <a:latin typeface="Times New Roman"/>
                <a:cs typeface="Times New Roman"/>
              </a:rPr>
              <a:t>perfezione di </a:t>
            </a:r>
            <a:r>
              <a:rPr sz="1200" spc="-5" dirty="0">
                <a:latin typeface="Times New Roman"/>
                <a:cs typeface="Times New Roman"/>
              </a:rPr>
              <a:t>governo come Figlio Creatore,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alla supremazia d’amministrazione  come personificazione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divina dell’Essere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(1324.1) 120:0.4 </a:t>
            </a:r>
            <a:r>
              <a:rPr sz="1200" spc="-5" dirty="0">
                <a:latin typeface="Times New Roman"/>
                <a:cs typeface="Times New Roman"/>
              </a:rPr>
              <a:t>Micael aveva </a:t>
            </a:r>
            <a:r>
              <a:rPr sz="1200" dirty="0">
                <a:latin typeface="Times New Roman"/>
                <a:cs typeface="Times New Roman"/>
              </a:rPr>
              <a:t>dunque un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nel compiere 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conferimenti sui vari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del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universo: </a:t>
            </a:r>
            <a:r>
              <a:rPr sz="1200" dirty="0">
                <a:latin typeface="Times New Roman"/>
                <a:cs typeface="Times New Roman"/>
              </a:rPr>
              <a:t>primo, </a:t>
            </a:r>
            <a:r>
              <a:rPr sz="1200" spc="-5" dirty="0">
                <a:latin typeface="Times New Roman"/>
                <a:cs typeface="Times New Roman"/>
              </a:rPr>
              <a:t>completava l’esperienza necessaria nella comprensione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richiesta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prima di 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una sovranità completa.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può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universo per proprio </a:t>
            </a:r>
            <a:r>
              <a:rPr sz="1200" dirty="0">
                <a:latin typeface="Times New Roman"/>
                <a:cs typeface="Times New Roman"/>
              </a:rPr>
              <a:t>diritto, ma può  </a:t>
            </a:r>
            <a:r>
              <a:rPr sz="1200" spc="-5" dirty="0">
                <a:latin typeface="Times New Roman"/>
                <a:cs typeface="Times New Roman"/>
              </a:rPr>
              <a:t>governare come rappresentante supremo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solo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passato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sette conferimenti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universo. Secondo, egli aspirava al 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massima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della Trinità del </a:t>
            </a:r>
            <a:r>
              <a:rPr sz="1200" dirty="0">
                <a:latin typeface="Times New Roman"/>
                <a:cs typeface="Times New Roman"/>
              </a:rPr>
              <a:t>Paradiso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esercitata nell’amministrazione diretta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locale. Di </a:t>
            </a:r>
            <a:r>
              <a:rPr sz="1200" dirty="0">
                <a:latin typeface="Times New Roman"/>
                <a:cs typeface="Times New Roman"/>
              </a:rPr>
              <a:t>conseguenza, </a:t>
            </a:r>
            <a:r>
              <a:rPr sz="1200" spc="-5" dirty="0">
                <a:latin typeface="Times New Roman"/>
                <a:cs typeface="Times New Roman"/>
              </a:rPr>
              <a:t>durante l’esperienza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739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ciascuno dei suoi </a:t>
            </a:r>
            <a:r>
              <a:rPr sz="1200" dirty="0">
                <a:latin typeface="Times New Roman"/>
                <a:cs typeface="Times New Roman"/>
              </a:rPr>
              <a:t>conferimenti </a:t>
            </a:r>
            <a:r>
              <a:rPr sz="1200" spc="-5" dirty="0">
                <a:latin typeface="Times New Roman"/>
                <a:cs typeface="Times New Roman"/>
              </a:rPr>
              <a:t>nell’universo, Micael si sottomise volontariamente, con successo </a:t>
            </a:r>
            <a:r>
              <a:rPr sz="1200" dirty="0">
                <a:latin typeface="Times New Roman"/>
                <a:cs typeface="Times New Roman"/>
              </a:rPr>
              <a:t>ed in modo </a:t>
            </a:r>
            <a:r>
              <a:rPr sz="1200" spc="-5" dirty="0">
                <a:latin typeface="Times New Roman"/>
                <a:cs typeface="Times New Roman"/>
              </a:rPr>
              <a:t>soddisfacente, </a:t>
            </a:r>
            <a:r>
              <a:rPr sz="1200" spc="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variamente costituite delle diverse </a:t>
            </a:r>
            <a:r>
              <a:rPr sz="1200" dirty="0">
                <a:latin typeface="Times New Roman"/>
                <a:cs typeface="Times New Roman"/>
              </a:rPr>
              <a:t>associazioni </a:t>
            </a:r>
            <a:r>
              <a:rPr sz="1200" spc="-5" dirty="0">
                <a:latin typeface="Times New Roman"/>
                <a:cs typeface="Times New Roman"/>
              </a:rPr>
              <a:t>delle persone della Trinità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Cioè, nel </a:t>
            </a:r>
            <a:r>
              <a:rPr sz="1200" dirty="0">
                <a:latin typeface="Times New Roman"/>
                <a:cs typeface="Times New Roman"/>
              </a:rPr>
              <a:t>primo conferimento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sottomise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congiunta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dello Spirito; nel </a:t>
            </a:r>
            <a:r>
              <a:rPr sz="1200" spc="-5" dirty="0">
                <a:latin typeface="Times New Roman"/>
                <a:cs typeface="Times New Roman"/>
              </a:rPr>
              <a:t>secondo conferimento </a:t>
            </a:r>
            <a:r>
              <a:rPr sz="1200" dirty="0">
                <a:latin typeface="Times New Roman"/>
                <a:cs typeface="Times New Roman"/>
              </a:rPr>
              <a:t>alla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del  </a:t>
            </a:r>
            <a:r>
              <a:rPr sz="1200" spc="-5" dirty="0">
                <a:latin typeface="Times New Roman"/>
                <a:cs typeface="Times New Roman"/>
              </a:rPr>
              <a:t>Figlio;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Spirito; nel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conferimento alla volontà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Spirito;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conferimento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Infinito;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sesto conferimento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Figlio Eterno; </a:t>
            </a:r>
            <a:r>
              <a:rPr sz="1200" dirty="0">
                <a:latin typeface="Times New Roman"/>
                <a:cs typeface="Times New Roman"/>
              </a:rPr>
              <a:t>e durante il settimo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alla </a:t>
            </a:r>
            <a:r>
              <a:rPr sz="1200" dirty="0">
                <a:latin typeface="Times New Roman"/>
                <a:cs typeface="Times New Roman"/>
              </a:rPr>
              <a:t>volontà 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429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(1324.2) 120:0.5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dunque, unisce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sovranità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la volontà divina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settuple </a:t>
            </a:r>
            <a:r>
              <a:rPr sz="1200" spc="-5" dirty="0">
                <a:latin typeface="Times New Roman"/>
                <a:cs typeface="Times New Roman"/>
              </a:rPr>
              <a:t>fasi dei Creatori universali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l’esperienza della comprensione delle creature del suo universo locale.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sua amministrazione </a:t>
            </a:r>
            <a:r>
              <a:rPr sz="1200" dirty="0">
                <a:latin typeface="Times New Roman"/>
                <a:cs typeface="Times New Roman"/>
              </a:rPr>
              <a:t>è divenuta  </a:t>
            </a:r>
            <a:r>
              <a:rPr sz="1200" spc="-5" dirty="0">
                <a:latin typeface="Times New Roman"/>
                <a:cs typeface="Times New Roman"/>
              </a:rPr>
              <a:t>rappresentativa del </a:t>
            </a:r>
            <a:r>
              <a:rPr sz="1200" dirty="0">
                <a:latin typeface="Times New Roman"/>
                <a:cs typeface="Times New Roman"/>
              </a:rPr>
              <a:t>massimo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possibile, sebbene </a:t>
            </a:r>
            <a:r>
              <a:rPr sz="1200" dirty="0">
                <a:latin typeface="Times New Roman"/>
                <a:cs typeface="Times New Roman"/>
              </a:rPr>
              <a:t>priva di qualsiasi </a:t>
            </a:r>
            <a:r>
              <a:rPr sz="1200" spc="-5" dirty="0">
                <a:latin typeface="Times New Roman"/>
                <a:cs typeface="Times New Roman"/>
              </a:rPr>
              <a:t>pretesa arbitraria.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potere è illimitato,  poiché </a:t>
            </a:r>
            <a:r>
              <a:rPr sz="1200" spc="-5" dirty="0">
                <a:latin typeface="Times New Roman"/>
                <a:cs typeface="Times New Roman"/>
              </a:rPr>
              <a:t>deriva dall’associazione sperimentata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Paradiso; la </a:t>
            </a:r>
            <a:r>
              <a:rPr sz="1200" spc="-5" dirty="0">
                <a:latin typeface="Times New Roman"/>
                <a:cs typeface="Times New Roman"/>
              </a:rPr>
              <a:t>sua autorità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indiscussa, 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acquisita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5620" cy="23133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50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(1384.8) 125:6.12 </a:t>
            </a:r>
            <a:r>
              <a:rPr sz="1200" spc="-5" dirty="0">
                <a:latin typeface="Times New Roman"/>
                <a:cs typeface="Times New Roman"/>
              </a:rPr>
              <a:t>Sebbene nella sua mente Gesù </a:t>
            </a:r>
            <a:r>
              <a:rPr sz="1200" dirty="0">
                <a:latin typeface="Times New Roman"/>
                <a:cs typeface="Times New Roman"/>
              </a:rPr>
              <a:t>rifiutasse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approvare </a:t>
            </a:r>
            <a:r>
              <a:rPr sz="1200" spc="-5" dirty="0">
                <a:latin typeface="Times New Roman"/>
                <a:cs typeface="Times New Roman"/>
              </a:rPr>
              <a:t>gli sforzi </a:t>
            </a:r>
            <a:r>
              <a:rPr sz="1200" dirty="0">
                <a:latin typeface="Times New Roman"/>
                <a:cs typeface="Times New Roman"/>
              </a:rPr>
              <a:t>ben intenzionati ma </a:t>
            </a:r>
            <a:r>
              <a:rPr sz="1200" spc="-5" dirty="0">
                <a:latin typeface="Times New Roman"/>
                <a:cs typeface="Times New Roman"/>
              </a:rPr>
              <a:t>malaccorti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dettargli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riflessioni </a:t>
            </a:r>
            <a:r>
              <a:rPr sz="1200" dirty="0">
                <a:latin typeface="Times New Roman"/>
                <a:cs typeface="Times New Roman"/>
              </a:rPr>
              <a:t>o di stabilire il piano </a:t>
            </a:r>
            <a:r>
              <a:rPr sz="1200" spc="-5" dirty="0">
                <a:latin typeface="Times New Roman"/>
                <a:cs typeface="Times New Roman"/>
              </a:rPr>
              <a:t>del suo lavoro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tuttavia,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maniere compatibili con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consacrazione </a:t>
            </a:r>
            <a:r>
              <a:rPr sz="1200" dirty="0">
                <a:latin typeface="Times New Roman"/>
                <a:cs typeface="Times New Roman"/>
              </a:rPr>
              <a:t>a fare la volontà di </a:t>
            </a:r>
            <a:r>
              <a:rPr sz="1200" spc="-5" dirty="0">
                <a:latin typeface="Times New Roman"/>
                <a:cs typeface="Times New Roman"/>
              </a:rPr>
              <a:t>suo Padre del Paradiso, egli si </a:t>
            </a:r>
            <a:r>
              <a:rPr sz="1200" i="1" spc="-5" dirty="0">
                <a:latin typeface="Times New Roman"/>
                <a:cs typeface="Times New Roman"/>
              </a:rPr>
              <a:t>conformava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garbo </a:t>
            </a:r>
            <a:r>
              <a:rPr sz="1200" dirty="0">
                <a:latin typeface="Times New Roman"/>
                <a:cs typeface="Times New Roman"/>
              </a:rPr>
              <a:t>migliore </a:t>
            </a:r>
            <a:r>
              <a:rPr sz="1200" spc="-5" dirty="0">
                <a:latin typeface="Times New Roman"/>
                <a:cs typeface="Times New Roman"/>
              </a:rPr>
              <a:t>ai desideri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abitudini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famiglia nella </a:t>
            </a:r>
            <a:r>
              <a:rPr sz="1200" dirty="0">
                <a:latin typeface="Times New Roman"/>
                <a:cs typeface="Times New Roman"/>
              </a:rPr>
              <a:t>carne.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quando non poteva </a:t>
            </a:r>
            <a:r>
              <a:rPr sz="1200" spc="-5" dirty="0">
                <a:latin typeface="Times New Roman"/>
                <a:cs typeface="Times New Roman"/>
              </a:rPr>
              <a:t>acconsentirvi, egli faceva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5" dirty="0">
                <a:latin typeface="Times New Roman"/>
                <a:cs typeface="Times New Roman"/>
              </a:rPr>
              <a:t>possibile </a:t>
            </a:r>
            <a:r>
              <a:rPr sz="1200" spc="-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conformarvisi.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artista nel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consacrazione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obblighi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familiare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servizio 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560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(1385.1) 125:6.13 </a:t>
            </a:r>
            <a:r>
              <a:rPr sz="1200" spc="-5" dirty="0">
                <a:latin typeface="Times New Roman"/>
                <a:cs typeface="Times New Roman"/>
              </a:rPr>
              <a:t>Giuseppe era perplesso,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Maria, riflettendo su queste esperienze, riprese coraggio, </a:t>
            </a:r>
            <a:r>
              <a:rPr sz="1200" dirty="0">
                <a:latin typeface="Times New Roman"/>
                <a:cs typeface="Times New Roman"/>
              </a:rPr>
              <a:t>finendo </a:t>
            </a:r>
            <a:r>
              <a:rPr sz="1200" spc="-5" dirty="0">
                <a:latin typeface="Times New Roman"/>
                <a:cs typeface="Times New Roman"/>
              </a:rPr>
              <a:t>per considerare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propositi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sull’Oliveto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profetici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missione messianica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 quale liberatore d’Israele.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all’opera con rinnovata energia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orientare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patriottici e </a:t>
            </a:r>
            <a:r>
              <a:rPr sz="1200" spc="-5" dirty="0">
                <a:latin typeface="Times New Roman"/>
                <a:cs typeface="Times New Roman"/>
              </a:rPr>
              <a:t>nazionalistici,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ricorse all’aiuto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fratello,  </a:t>
            </a:r>
            <a:r>
              <a:rPr sz="1200" dirty="0">
                <a:latin typeface="Times New Roman"/>
                <a:cs typeface="Times New Roman"/>
              </a:rPr>
              <a:t>lo zio </a:t>
            </a:r>
            <a:r>
              <a:rPr sz="1200" spc="-5" dirty="0">
                <a:latin typeface="Times New Roman"/>
                <a:cs typeface="Times New Roman"/>
              </a:rPr>
              <a:t>preferito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modo 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si dedicò al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figlio primogenito ad  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di coloro </a:t>
            </a:r>
            <a:r>
              <a:rPr sz="1200" spc="-5" dirty="0">
                <a:latin typeface="Times New Roman"/>
                <a:cs typeface="Times New Roman"/>
              </a:rPr>
              <a:t>che volevano restaurare </a:t>
            </a:r>
            <a:r>
              <a:rPr sz="1200" dirty="0">
                <a:latin typeface="Times New Roman"/>
                <a:cs typeface="Times New Roman"/>
              </a:rPr>
              <a:t>il trono di Davide e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per sempre la </a:t>
            </a:r>
            <a:r>
              <a:rPr sz="1200" spc="-5" dirty="0">
                <a:latin typeface="Times New Roman"/>
                <a:cs typeface="Times New Roman"/>
              </a:rPr>
              <a:t>schiavitù politica del </a:t>
            </a:r>
            <a:r>
              <a:rPr sz="1200" dirty="0">
                <a:latin typeface="Times New Roman"/>
                <a:cs typeface="Times New Roman"/>
              </a:rPr>
              <a:t>giogo </a:t>
            </a:r>
            <a:r>
              <a:rPr sz="1200" spc="-5" dirty="0">
                <a:latin typeface="Times New Roman"/>
                <a:cs typeface="Times New Roman"/>
              </a:rPr>
              <a:t>dei  Gentili.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76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33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(2023.5) 189:2.6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-5" dirty="0">
                <a:latin typeface="Times New Roman"/>
                <a:cs typeface="Times New Roman"/>
              </a:rPr>
              <a:t>cristiana nella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è basata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“tomba </a:t>
            </a:r>
            <a:r>
              <a:rPr sz="1200" dirty="0">
                <a:latin typeface="Times New Roman"/>
                <a:cs typeface="Times New Roman"/>
              </a:rPr>
              <a:t>vuota”.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tomba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vuota, ma questa non è la </a:t>
            </a:r>
            <a:r>
              <a:rPr sz="1200" i="1" spc="-5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della risurrezione.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tomba era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vuota </a:t>
            </a:r>
            <a:r>
              <a:rPr sz="1200" spc="-5" dirty="0">
                <a:latin typeface="Times New Roman"/>
                <a:cs typeface="Times New Roman"/>
              </a:rPr>
              <a:t>quando arrivarono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questo fatto, associato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dell’indubbia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del Maestro,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formulazione di una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dirty="0">
                <a:latin typeface="Times New Roman"/>
                <a:cs typeface="Times New Roman"/>
              </a:rPr>
              <a:t>non era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vera:</a:t>
            </a: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l’insegnamento che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mortale di </a:t>
            </a:r>
            <a:r>
              <a:rPr sz="1200" spc="-5" dirty="0">
                <a:latin typeface="Times New Roman"/>
                <a:cs typeface="Times New Roman"/>
              </a:rPr>
              <a:t>Gesù sia 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tomba.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concerne realtà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valori  eterni </a:t>
            </a:r>
            <a:r>
              <a:rPr sz="1200" dirty="0">
                <a:latin typeface="Times New Roman"/>
                <a:cs typeface="Times New Roman"/>
              </a:rPr>
              <a:t>non può essere sempre </a:t>
            </a:r>
            <a:r>
              <a:rPr sz="1200" spc="-5" dirty="0">
                <a:latin typeface="Times New Roman"/>
                <a:cs typeface="Times New Roman"/>
              </a:rPr>
              <a:t>costituita </a:t>
            </a:r>
            <a:r>
              <a:rPr sz="1200" dirty="0">
                <a:latin typeface="Times New Roman"/>
                <a:cs typeface="Times New Roman"/>
              </a:rPr>
              <a:t>da una combinazione di </a:t>
            </a:r>
            <a:r>
              <a:rPr sz="1200" spc="-5" dirty="0">
                <a:latin typeface="Times New Roman"/>
                <a:cs typeface="Times New Roman"/>
              </a:rPr>
              <a:t>fatti evidenti. Sebbene singoli fatti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materialmente  veri,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consegue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l’associazione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debba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portare a conclusioni </a:t>
            </a:r>
            <a:r>
              <a:rPr sz="1200" spc="-5" dirty="0">
                <a:latin typeface="Times New Roman"/>
                <a:cs typeface="Times New Roman"/>
              </a:rPr>
              <a:t>spirituali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1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(2023.6) 189:2.7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tomba 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era vuota, non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di Gesù </a:t>
            </a:r>
            <a:r>
              <a:rPr sz="1200" spc="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rianimato </a:t>
            </a:r>
            <a:r>
              <a:rPr sz="1200" dirty="0">
                <a:latin typeface="Times New Roman"/>
                <a:cs typeface="Times New Roman"/>
              </a:rPr>
              <a:t>o risuscitato, ma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 celesti avevano avuto l’autorizzazione 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fargli subire </a:t>
            </a:r>
            <a:r>
              <a:rPr sz="1200" dirty="0">
                <a:latin typeface="Times New Roman"/>
                <a:cs typeface="Times New Roman"/>
              </a:rPr>
              <a:t>una dissoluzione </a:t>
            </a:r>
            <a:r>
              <a:rPr sz="1200" spc="-5" dirty="0">
                <a:latin typeface="Times New Roman"/>
                <a:cs typeface="Times New Roman"/>
              </a:rPr>
              <a:t>speciale ed </a:t>
            </a:r>
            <a:r>
              <a:rPr sz="1200" dirty="0">
                <a:latin typeface="Times New Roman"/>
                <a:cs typeface="Times New Roman"/>
              </a:rPr>
              <a:t>unica, un ritorno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“polvere </a:t>
            </a:r>
            <a:r>
              <a:rPr sz="1200" spc="-5" dirty="0">
                <a:latin typeface="Times New Roman"/>
                <a:cs typeface="Times New Roman"/>
              </a:rPr>
              <a:t>alla  polvere”,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l’intervento </a:t>
            </a:r>
            <a:r>
              <a:rPr sz="1200" dirty="0">
                <a:latin typeface="Times New Roman"/>
                <a:cs typeface="Times New Roman"/>
              </a:rPr>
              <a:t>delle dilazioni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la messa in </a:t>
            </a:r>
            <a:r>
              <a:rPr sz="1200" spc="-5" dirty="0">
                <a:latin typeface="Times New Roman"/>
                <a:cs typeface="Times New Roman"/>
              </a:rPr>
              <a:t>atto dei processi </a:t>
            </a:r>
            <a:r>
              <a:rPr sz="1200" dirty="0">
                <a:latin typeface="Times New Roman"/>
                <a:cs typeface="Times New Roman"/>
              </a:rPr>
              <a:t>ordinari e visibili di </a:t>
            </a:r>
            <a:r>
              <a:rPr sz="1200" spc="-5" dirty="0">
                <a:latin typeface="Times New Roman"/>
                <a:cs typeface="Times New Roman"/>
              </a:rPr>
              <a:t>decomposizione  mortale </a:t>
            </a:r>
            <a:r>
              <a:rPr sz="1200" dirty="0">
                <a:latin typeface="Times New Roman"/>
                <a:cs typeface="Times New Roman"/>
              </a:rPr>
              <a:t>e di corruzione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(2024.1) 189:2.8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spoglie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Gesù hanno </a:t>
            </a:r>
            <a:r>
              <a:rPr sz="1200" dirty="0">
                <a:latin typeface="Times New Roman"/>
                <a:cs typeface="Times New Roman"/>
              </a:rPr>
              <a:t>subito lo </a:t>
            </a:r>
            <a:r>
              <a:rPr sz="1200" spc="-5" dirty="0">
                <a:latin typeface="Times New Roman"/>
                <a:cs typeface="Times New Roman"/>
              </a:rPr>
              <a:t>stesso processo </a:t>
            </a:r>
            <a:r>
              <a:rPr sz="1200" dirty="0">
                <a:latin typeface="Times New Roman"/>
                <a:cs typeface="Times New Roman"/>
              </a:rPr>
              <a:t>naturale di </a:t>
            </a:r>
            <a:r>
              <a:rPr sz="1200" spc="-5" dirty="0">
                <a:latin typeface="Times New Roman"/>
                <a:cs typeface="Times New Roman"/>
              </a:rPr>
              <a:t>disintegrazione elementale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caratterizza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corpi umani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riguarda il tempo,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dissoluzione fu grandemente accelerato,  affrettato </a:t>
            </a:r>
            <a:r>
              <a:rPr sz="1200" dirty="0">
                <a:latin typeface="Times New Roman"/>
                <a:cs typeface="Times New Roman"/>
              </a:rPr>
              <a:t>al punto da divenire pressoché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istantaneo.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048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(2024.2) 189:2.9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vere prove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sono di natura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insegnamento </a:t>
            </a:r>
            <a:r>
              <a:rPr sz="1200" spc="-5" dirty="0">
                <a:latin typeface="Times New Roman"/>
                <a:cs typeface="Times New Roman"/>
              </a:rPr>
              <a:t>sia corroborato dalla  </a:t>
            </a:r>
            <a:r>
              <a:rPr sz="1200" dirty="0">
                <a:latin typeface="Times New Roman"/>
                <a:cs typeface="Times New Roman"/>
              </a:rPr>
              <a:t>testimonianza di </a:t>
            </a:r>
            <a:r>
              <a:rPr sz="1200" spc="-5" dirty="0">
                <a:latin typeface="Times New Roman"/>
                <a:cs typeface="Times New Roman"/>
              </a:rPr>
              <a:t>molti 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incontrarono, riconobbero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comunicarono con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morontiale risuscitato. Egli 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parte dell’esperienza personale </a:t>
            </a:r>
            <a:r>
              <a:rPr sz="1200" dirty="0">
                <a:latin typeface="Times New Roman"/>
                <a:cs typeface="Times New Roman"/>
              </a:rPr>
              <a:t>di quasi mille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prima di lasciare infine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4959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risurrezione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dispensazionale</a:t>
            </a:r>
            <a:endParaRPr sz="1600">
              <a:latin typeface="Times New Roman"/>
              <a:cs typeface="Times New Roman"/>
            </a:endParaRPr>
          </a:p>
          <a:p>
            <a:pPr marL="63500" marR="7048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(2024.3) 189:3.1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e mezzo di questa </a:t>
            </a:r>
            <a:r>
              <a:rPr sz="1200" spc="-5" dirty="0">
                <a:latin typeface="Times New Roman"/>
                <a:cs typeface="Times New Roman"/>
              </a:rPr>
              <a:t>domenica mattina, </a:t>
            </a:r>
            <a:r>
              <a:rPr sz="1200" dirty="0">
                <a:latin typeface="Times New Roman"/>
                <a:cs typeface="Times New Roman"/>
              </a:rPr>
              <a:t>Gabriele </a:t>
            </a:r>
            <a:r>
              <a:rPr sz="1200" spc="-5" dirty="0">
                <a:latin typeface="Times New Roman"/>
                <a:cs typeface="Times New Roman"/>
              </a:rPr>
              <a:t>riunì gli arcangeli al suo fianco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preparò ad  </a:t>
            </a:r>
            <a:r>
              <a:rPr sz="1200" spc="-5" dirty="0">
                <a:latin typeface="Times New Roman"/>
                <a:cs typeface="Times New Roman"/>
              </a:rPr>
              <a:t>inaugurare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generale della </a:t>
            </a:r>
            <a:r>
              <a:rPr sz="1200" dirty="0">
                <a:latin typeface="Times New Roman"/>
                <a:cs typeface="Times New Roman"/>
              </a:rPr>
              <a:t>fine della dispensazione </a:t>
            </a:r>
            <a:r>
              <a:rPr sz="1200" spc="-5" dirty="0">
                <a:latin typeface="Times New Roman"/>
                <a:cs typeface="Times New Roman"/>
              </a:rPr>
              <a:t>adamica su Urantia.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vasta </a:t>
            </a:r>
            <a:r>
              <a:rPr sz="1200" spc="-5" dirty="0">
                <a:latin typeface="Times New Roman"/>
                <a:cs typeface="Times New Roman"/>
              </a:rPr>
              <a:t>schiera </a:t>
            </a:r>
            <a:r>
              <a:rPr sz="1200" dirty="0">
                <a:latin typeface="Times New Roman"/>
                <a:cs typeface="Times New Roman"/>
              </a:rPr>
              <a:t>dei serafini e </a:t>
            </a:r>
            <a:r>
              <a:rPr sz="1200" spc="-5" dirty="0">
                <a:latin typeface="Times New Roman"/>
                <a:cs typeface="Times New Roman"/>
              </a:rPr>
              <a:t>dei  cherubini partecipanti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grande avvenimento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disposta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formazione appropriata,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Micael morontiale apparve </a:t>
            </a:r>
            <a:r>
              <a:rPr sz="1200" spc="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dicendo: “Come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la vita in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concesso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di avere la vita in </a:t>
            </a:r>
            <a:r>
              <a:rPr sz="1200" spc="-5" dirty="0">
                <a:latin typeface="Times New Roman"/>
                <a:cs typeface="Times New Roman"/>
              </a:rPr>
              <a:t>se stesso. </a:t>
            </a:r>
            <a:r>
              <a:rPr sz="1200" dirty="0">
                <a:latin typeface="Times New Roman"/>
                <a:cs typeface="Times New Roman"/>
              </a:rPr>
              <a:t>Benché io  non </a:t>
            </a:r>
            <a:r>
              <a:rPr sz="1200" spc="-5" dirty="0">
                <a:latin typeface="Times New Roman"/>
                <a:cs typeface="Times New Roman"/>
              </a:rPr>
              <a:t>abbia ancora ripreso pienamente l’esercizio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giurisdizione sul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universo, questa limitazione autoimpostami </a:t>
            </a:r>
            <a:r>
              <a:rPr sz="1200" dirty="0">
                <a:latin typeface="Times New Roman"/>
                <a:cs typeface="Times New Roman"/>
              </a:rPr>
              <a:t>non riduce 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l’effusione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sui miei figli addormentati; che </a:t>
            </a:r>
            <a:r>
              <a:rPr sz="1200" dirty="0">
                <a:latin typeface="Times New Roman"/>
                <a:cs typeface="Times New Roman"/>
              </a:rPr>
              <a:t>l’appello nominale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planetaria abbia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(2024.4) 189:3.2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degli arcangeli </a:t>
            </a:r>
            <a:r>
              <a:rPr sz="1200" dirty="0">
                <a:latin typeface="Times New Roman"/>
                <a:cs typeface="Times New Roman"/>
              </a:rPr>
              <a:t>operò </a:t>
            </a:r>
            <a:r>
              <a:rPr sz="1200" spc="-5" dirty="0">
                <a:latin typeface="Times New Roman"/>
                <a:cs typeface="Times New Roman"/>
              </a:rPr>
              <a:t>allora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Urantia. Gabriele </a:t>
            </a:r>
            <a:r>
              <a:rPr sz="1200" dirty="0">
                <a:latin typeface="Times New Roman"/>
                <a:cs typeface="Times New Roman"/>
              </a:rPr>
              <a:t>e le schiere di </a:t>
            </a:r>
            <a:r>
              <a:rPr sz="1200" spc="-5" dirty="0">
                <a:latin typeface="Times New Roman"/>
                <a:cs typeface="Times New Roman"/>
              </a:rPr>
              <a:t>arcangeli si recarono sul  luogo della </a:t>
            </a:r>
            <a:r>
              <a:rPr sz="1200" dirty="0">
                <a:latin typeface="Times New Roman"/>
                <a:cs typeface="Times New Roman"/>
              </a:rPr>
              <a:t>polarità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pianeta;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diede il </a:t>
            </a:r>
            <a:r>
              <a:rPr sz="1200" spc="-5" dirty="0">
                <a:latin typeface="Times New Roman"/>
                <a:cs typeface="Times New Roman"/>
              </a:rPr>
              <a:t>segnale, fu trasmessa come </a:t>
            </a:r>
            <a:r>
              <a:rPr sz="1200" dirty="0">
                <a:latin typeface="Times New Roman"/>
                <a:cs typeface="Times New Roman"/>
              </a:rPr>
              <a:t>un lampo al </a:t>
            </a:r>
            <a:r>
              <a:rPr sz="1200" spc="-5" dirty="0">
                <a:latin typeface="Times New Roman"/>
                <a:cs typeface="Times New Roman"/>
              </a:rPr>
              <a:t>primo </a:t>
            </a:r>
            <a:r>
              <a:rPr sz="1200" dirty="0">
                <a:latin typeface="Times New Roman"/>
                <a:cs typeface="Times New Roman"/>
              </a:rPr>
              <a:t>mondo delle  </a:t>
            </a:r>
            <a:r>
              <a:rPr sz="1200" spc="-5" dirty="0">
                <a:latin typeface="Times New Roman"/>
                <a:cs typeface="Times New Roman"/>
              </a:rPr>
              <a:t>dimore del sistema </a:t>
            </a:r>
            <a:r>
              <a:rPr sz="1200" dirty="0">
                <a:latin typeface="Times New Roman"/>
                <a:cs typeface="Times New Roman"/>
              </a:rPr>
              <a:t>la voce di </a:t>
            </a:r>
            <a:r>
              <a:rPr sz="1200" spc="-5" dirty="0">
                <a:latin typeface="Times New Roman"/>
                <a:cs typeface="Times New Roman"/>
              </a:rPr>
              <a:t>Gabriele che diceva: “Per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morti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dispensazione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risuscitino!”  Allora tutti i </a:t>
            </a:r>
            <a:r>
              <a:rPr sz="1200" spc="-5" dirty="0">
                <a:latin typeface="Times New Roman"/>
                <a:cs typeface="Times New Roman"/>
              </a:rPr>
              <a:t>sopravvissuti delle </a:t>
            </a:r>
            <a:r>
              <a:rPr sz="1200" dirty="0">
                <a:latin typeface="Times New Roman"/>
                <a:cs typeface="Times New Roman"/>
              </a:rPr>
              <a:t>razze umane di Urantia </a:t>
            </a:r>
            <a:r>
              <a:rPr sz="1200" spc="-5" dirty="0">
                <a:latin typeface="Times New Roman"/>
                <a:cs typeface="Times New Roman"/>
              </a:rPr>
              <a:t>che erano addormentati </a:t>
            </a:r>
            <a:r>
              <a:rPr sz="1200" dirty="0">
                <a:latin typeface="Times New Roman"/>
                <a:cs typeface="Times New Roman"/>
              </a:rPr>
              <a:t>dai tempi 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ancora  comparsi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giudizio, apparvero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sale </a:t>
            </a:r>
            <a:r>
              <a:rPr sz="1200" dirty="0">
                <a:latin typeface="Times New Roman"/>
                <a:cs typeface="Times New Roman"/>
              </a:rPr>
              <a:t>di risurrezione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pronti per </a:t>
            </a:r>
            <a:r>
              <a:rPr sz="1200" dirty="0">
                <a:latin typeface="Times New Roman"/>
                <a:cs typeface="Times New Roman"/>
              </a:rPr>
              <a:t>l’investitura </a:t>
            </a: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istante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si prepararono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delle dimore. Ordinariamente questi </a:t>
            </a:r>
            <a:r>
              <a:rPr sz="1200" dirty="0">
                <a:latin typeface="Times New Roman"/>
                <a:cs typeface="Times New Roman"/>
              </a:rPr>
              <a:t>custodi </a:t>
            </a:r>
            <a:r>
              <a:rPr sz="1200" spc="-5" dirty="0">
                <a:latin typeface="Times New Roman"/>
                <a:cs typeface="Times New Roman"/>
              </a:rPr>
              <a:t>serafici,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 assegnati alla custodia </a:t>
            </a:r>
            <a:r>
              <a:rPr sz="1200" dirty="0">
                <a:latin typeface="Times New Roman"/>
                <a:cs typeface="Times New Roman"/>
              </a:rPr>
              <a:t>collettiva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sopravviventi, sarebbero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presenti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loro risveglio </a:t>
            </a:r>
            <a:r>
              <a:rPr sz="1200" spc="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sale di  </a:t>
            </a:r>
            <a:r>
              <a:rPr sz="1200" spc="-5" dirty="0">
                <a:latin typeface="Times New Roman"/>
                <a:cs typeface="Times New Roman"/>
              </a:rPr>
              <a:t>risurrezione del </a:t>
            </a:r>
            <a:r>
              <a:rPr sz="1200" dirty="0">
                <a:latin typeface="Times New Roman"/>
                <a:cs typeface="Times New Roman"/>
              </a:rPr>
              <a:t>mondo delle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si trovavano allora su </a:t>
            </a:r>
            <a:r>
              <a:rPr sz="1200" dirty="0">
                <a:latin typeface="Times New Roman"/>
                <a:cs typeface="Times New Roman"/>
              </a:rPr>
              <a:t>questo mondo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necessaria presenza </a:t>
            </a:r>
            <a:r>
              <a:rPr sz="1200" dirty="0">
                <a:latin typeface="Times New Roman"/>
                <a:cs typeface="Times New Roman"/>
              </a:rPr>
              <a:t>qui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risurrezione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(2024.5) 189:3.3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innumerevoli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avessero custodi serafici personali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 richiesto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personalità fossero andati sul </a:t>
            </a:r>
            <a:r>
              <a:rPr sz="1200" dirty="0">
                <a:latin typeface="Times New Roman"/>
                <a:cs typeface="Times New Roman"/>
              </a:rPr>
              <a:t>mondo delle dimore durante le </a:t>
            </a:r>
            <a:r>
              <a:rPr sz="1200" spc="-5" dirty="0">
                <a:latin typeface="Times New Roman"/>
                <a:cs typeface="Times New Roman"/>
              </a:rPr>
              <a:t>epoche successive ai </a:t>
            </a:r>
            <a:r>
              <a:rPr sz="1200" spc="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e benché </a:t>
            </a:r>
            <a:r>
              <a:rPr sz="1200" spc="-5" dirty="0">
                <a:latin typeface="Times New Roman"/>
                <a:cs typeface="Times New Roman"/>
              </a:rPr>
              <a:t>ci fossero state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risurrezioni speciali </a:t>
            </a:r>
            <a:r>
              <a:rPr sz="1200" dirty="0">
                <a:latin typeface="Times New Roman"/>
                <a:cs typeface="Times New Roman"/>
              </a:rPr>
              <a:t>e millenarie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questo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466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39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appelli </a:t>
            </a:r>
            <a:r>
              <a:rPr sz="1200" dirty="0">
                <a:latin typeface="Times New Roman"/>
                <a:cs typeface="Times New Roman"/>
              </a:rPr>
              <a:t>nominali </a:t>
            </a:r>
            <a:r>
              <a:rPr sz="1200" spc="-5" dirty="0">
                <a:latin typeface="Times New Roman"/>
                <a:cs typeface="Times New Roman"/>
              </a:rPr>
              <a:t>planetari,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risurrezioni </a:t>
            </a:r>
            <a:r>
              <a:rPr sz="1200" dirty="0">
                <a:latin typeface="Times New Roman"/>
                <a:cs typeface="Times New Roman"/>
              </a:rPr>
              <a:t>dispensazionali totali.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avvenne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Planetario, il 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questo, </a:t>
            </a:r>
            <a:r>
              <a:rPr sz="1200" dirty="0">
                <a:latin typeface="Times New Roman"/>
                <a:cs typeface="Times New Roman"/>
              </a:rPr>
              <a:t>il terzo, </a:t>
            </a:r>
            <a:r>
              <a:rPr sz="1200" spc="-5" dirty="0">
                <a:latin typeface="Times New Roman"/>
                <a:cs typeface="Times New Roman"/>
              </a:rPr>
              <a:t>celebrava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transito mortale,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7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(2024.6) 189:3.4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segnale della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dal capo </a:t>
            </a:r>
            <a:r>
              <a:rPr sz="1200" spc="-5" dirty="0">
                <a:latin typeface="Times New Roman"/>
                <a:cs typeface="Times New Roman"/>
              </a:rPr>
              <a:t>degli arcangeli, l’Aggiustatore </a:t>
            </a:r>
            <a:r>
              <a:rPr sz="1200" dirty="0">
                <a:latin typeface="Times New Roman"/>
                <a:cs typeface="Times New Roman"/>
              </a:rPr>
              <a:t>Personalizzato del 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lasciò la </a:t>
            </a:r>
            <a:r>
              <a:rPr sz="1200" spc="-5" dirty="0">
                <a:latin typeface="Times New Roman"/>
                <a:cs typeface="Times New Roman"/>
              </a:rPr>
              <a:t>sua autorità sulle schiere </a:t>
            </a:r>
            <a:r>
              <a:rPr sz="1200" dirty="0">
                <a:latin typeface="Times New Roman"/>
                <a:cs typeface="Times New Roman"/>
              </a:rPr>
              <a:t>celesti riunite </a:t>
            </a:r>
            <a:r>
              <a:rPr sz="1200" spc="-5" dirty="0">
                <a:latin typeface="Times New Roman"/>
                <a:cs typeface="Times New Roman"/>
              </a:rPr>
              <a:t>su Urantia, rimettendo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figli 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alla  giurisdizione dei loro rispettivi comandanti.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fatto questo partì per Salvington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registrare presso </a:t>
            </a:r>
            <a:r>
              <a:rPr sz="1200" dirty="0">
                <a:latin typeface="Times New Roman"/>
                <a:cs typeface="Times New Roman"/>
              </a:rPr>
              <a:t>Emanuele il 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transito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schiere celesti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assegnate al  servizio su Urantia. Ma Gabriele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(2025.1) 189:3.5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racconto degli avvenimenti della 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visti da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ne furono testimoni </a:t>
            </a:r>
            <a:r>
              <a:rPr sz="1200" spc="-5" dirty="0">
                <a:latin typeface="Times New Roman"/>
                <a:cs typeface="Times New Roman"/>
              </a:rPr>
              <a:t>nel momento 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avvennero </a:t>
            </a:r>
            <a:r>
              <a:rPr sz="1200" dirty="0">
                <a:latin typeface="Times New Roman"/>
                <a:cs typeface="Times New Roman"/>
              </a:rPr>
              <a:t>realmente,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dalle limitazioni </a:t>
            </a:r>
            <a:r>
              <a:rPr sz="1200" spc="-5" dirty="0">
                <a:latin typeface="Times New Roman"/>
                <a:cs typeface="Times New Roman"/>
              </a:rPr>
              <a:t>della parziale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ristretta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scoperta della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tomba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vuota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(2025.2) 189:4.1 </a:t>
            </a:r>
            <a:r>
              <a:rPr sz="1200" spc="-5" dirty="0">
                <a:latin typeface="Times New Roman"/>
                <a:cs typeface="Times New Roman"/>
              </a:rPr>
              <a:t>Mentre ci avviciniamo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domenica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presto, bisognerebbe  ricordare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stavano soggiornando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Elia e </a:t>
            </a:r>
            <a:r>
              <a:rPr sz="1200" spc="-5" dirty="0">
                <a:latin typeface="Times New Roman"/>
                <a:cs typeface="Times New Roman"/>
              </a:rPr>
              <a:t>Maria Marco, </a:t>
            </a:r>
            <a:r>
              <a:rPr sz="1200" dirty="0">
                <a:latin typeface="Times New Roman"/>
                <a:cs typeface="Times New Roman"/>
              </a:rPr>
              <a:t>dove dormivano nella </a:t>
            </a:r>
            <a:r>
              <a:rPr sz="1200" spc="-5" dirty="0">
                <a:latin typeface="Times New Roman"/>
                <a:cs typeface="Times New Roman"/>
              </a:rPr>
              <a:t>sala al piano superiore,  riposando sugli stessi </a:t>
            </a:r>
            <a:r>
              <a:rPr sz="1200" dirty="0">
                <a:latin typeface="Times New Roman"/>
                <a:cs typeface="Times New Roman"/>
              </a:rPr>
              <a:t>divani in cui </a:t>
            </a:r>
            <a:r>
              <a:rPr sz="1200" spc="-5" dirty="0">
                <a:latin typeface="Times New Roman"/>
                <a:cs typeface="Times New Roman"/>
              </a:rPr>
              <a:t>erano reclinati durante l’ultima </a:t>
            </a:r>
            <a:r>
              <a:rPr sz="1200" dirty="0">
                <a:latin typeface="Times New Roman"/>
                <a:cs typeface="Times New Roman"/>
              </a:rPr>
              <a:t>cena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Maestro. Questa </a:t>
            </a:r>
            <a:r>
              <a:rPr sz="1200" dirty="0">
                <a:latin typeface="Times New Roman"/>
                <a:cs typeface="Times New Roman"/>
              </a:rPr>
              <a:t>domenica mattina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erano  tutti </a:t>
            </a:r>
            <a:r>
              <a:rPr sz="1200" spc="-5" dirty="0">
                <a:latin typeface="Times New Roman"/>
                <a:cs typeface="Times New Roman"/>
              </a:rPr>
              <a:t>riuniti </a:t>
            </a:r>
            <a:r>
              <a:rPr sz="120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Tommaso. </a:t>
            </a:r>
            <a:r>
              <a:rPr sz="1200" spc="-5" dirty="0">
                <a:latin typeface="Times New Roman"/>
                <a:cs typeface="Times New Roman"/>
              </a:rPr>
              <a:t>Tommaso era </a:t>
            </a:r>
            <a:r>
              <a:rPr sz="1200" dirty="0">
                <a:latin typeface="Times New Roman"/>
                <a:cs typeface="Times New Roman"/>
              </a:rPr>
              <a:t>rimasto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minuti nella </a:t>
            </a:r>
            <a:r>
              <a:rPr sz="1200" spc="-5" dirty="0">
                <a:latin typeface="Times New Roman"/>
                <a:cs typeface="Times New Roman"/>
              </a:rPr>
              <a:t>tarda serata </a:t>
            </a:r>
            <a:r>
              <a:rPr sz="1200" dirty="0">
                <a:latin typeface="Times New Roman"/>
                <a:cs typeface="Times New Roman"/>
              </a:rPr>
              <a:t>di sabato quando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spc="5" dirty="0">
                <a:latin typeface="Times New Roman"/>
                <a:cs typeface="Times New Roman"/>
              </a:rPr>
              <a:t>appena  </a:t>
            </a:r>
            <a:r>
              <a:rPr sz="1200" dirty="0">
                <a:latin typeface="Times New Roman"/>
                <a:cs typeface="Times New Roman"/>
              </a:rPr>
              <a:t>riuniti, ma la vista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apostoli, unita </a:t>
            </a:r>
            <a:r>
              <a:rPr sz="1200" spc="-5" dirty="0">
                <a:latin typeface="Times New Roman"/>
                <a:cs typeface="Times New Roman"/>
              </a:rPr>
              <a:t>al pensiero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troppo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Egli gettò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sguardo sui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immediatamente la </a:t>
            </a:r>
            <a:r>
              <a:rPr sz="1200" spc="-5" dirty="0">
                <a:latin typeface="Times New Roman"/>
                <a:cs typeface="Times New Roman"/>
              </a:rPr>
              <a:t>stanza, </a:t>
            </a:r>
            <a:r>
              <a:rPr sz="1200" dirty="0">
                <a:latin typeface="Times New Roman"/>
                <a:cs typeface="Times New Roman"/>
              </a:rPr>
              <a:t>recandosi a casa di Simone a </a:t>
            </a:r>
            <a:r>
              <a:rPr sz="1200" spc="-5" dirty="0">
                <a:latin typeface="Times New Roman"/>
                <a:cs typeface="Times New Roman"/>
              </a:rPr>
              <a:t>Betfage, </a:t>
            </a:r>
            <a:r>
              <a:rPr sz="1200" dirty="0">
                <a:latin typeface="Times New Roman"/>
                <a:cs typeface="Times New Roman"/>
              </a:rPr>
              <a:t>dove pensava di </a:t>
            </a:r>
            <a:r>
              <a:rPr sz="1200" spc="-5" dirty="0">
                <a:latin typeface="Times New Roman"/>
                <a:cs typeface="Times New Roman"/>
              </a:rPr>
              <a:t>meditare sul suo dolore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solitudine.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soffrivano </a:t>
            </a:r>
            <a:r>
              <a:rPr sz="1200" dirty="0">
                <a:latin typeface="Times New Roman"/>
                <a:cs typeface="Times New Roman"/>
              </a:rPr>
              <a:t>tutti, non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per il dubbio e la disperazione </a:t>
            </a:r>
            <a:r>
              <a:rPr sz="1200" spc="-5" dirty="0">
                <a:latin typeface="Times New Roman"/>
                <a:cs typeface="Times New Roman"/>
              </a:rPr>
              <a:t>quanto per </a:t>
            </a:r>
            <a:r>
              <a:rPr sz="1200" dirty="0">
                <a:latin typeface="Times New Roman"/>
                <a:cs typeface="Times New Roman"/>
              </a:rPr>
              <a:t>la paura, il </a:t>
            </a:r>
            <a:r>
              <a:rPr sz="1200" spc="-5" dirty="0">
                <a:latin typeface="Times New Roman"/>
                <a:cs typeface="Times New Roman"/>
              </a:rPr>
              <a:t>dispiacere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vergogna.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280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(2025.3) 189:4.2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Nicodemo si erano </a:t>
            </a:r>
            <a:r>
              <a:rPr sz="1200" dirty="0">
                <a:latin typeface="Times New Roman"/>
                <a:cs typeface="Times New Roman"/>
              </a:rPr>
              <a:t>riuniti, con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Giuseppe d’Arimatea, </a:t>
            </a:r>
            <a:r>
              <a:rPr sz="1200" dirty="0">
                <a:latin typeface="Times New Roman"/>
                <a:cs typeface="Times New Roman"/>
              </a:rPr>
              <a:t>da dodici a </a:t>
            </a:r>
            <a:r>
              <a:rPr sz="1200" spc="-5" dirty="0">
                <a:latin typeface="Times New Roman"/>
                <a:cs typeface="Times New Roman"/>
              </a:rPr>
              <a:t>quindici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88900" marR="2489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importanti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d’Arimatea </a:t>
            </a:r>
            <a:r>
              <a:rPr sz="1200" spc="-5" dirty="0">
                <a:latin typeface="Times New Roman"/>
                <a:cs typeface="Times New Roman"/>
              </a:rPr>
              <a:t>si trovavano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quindici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venti delle principali 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dirty="0">
                <a:latin typeface="Times New Roman"/>
                <a:cs typeface="Times New Roman"/>
              </a:rPr>
              <a:t>Solo queste donne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dimorato nella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Giuseppe e vi </a:t>
            </a:r>
            <a:r>
              <a:rPr sz="1200" spc="-5" dirty="0">
                <a:latin typeface="Times New Roman"/>
                <a:cs typeface="Times New Roman"/>
              </a:rPr>
              <a:t>erano rimaste </a:t>
            </a:r>
            <a:r>
              <a:rPr sz="1200" dirty="0">
                <a:latin typeface="Times New Roman"/>
                <a:cs typeface="Times New Roman"/>
              </a:rPr>
              <a:t>nascoste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ore diurne e  </a:t>
            </a:r>
            <a:r>
              <a:rPr sz="1200" spc="-5" dirty="0">
                <a:latin typeface="Times New Roman"/>
                <a:cs typeface="Times New Roman"/>
              </a:rPr>
              <a:t>serali del sabato, cosicché ignoravano che </a:t>
            </a:r>
            <a:r>
              <a:rPr sz="1200" dirty="0">
                <a:latin typeface="Times New Roman"/>
                <a:cs typeface="Times New Roman"/>
              </a:rPr>
              <a:t>un picchetto di soldati </a:t>
            </a:r>
            <a:r>
              <a:rPr sz="1200" spc="-5" dirty="0">
                <a:latin typeface="Times New Roman"/>
                <a:cs typeface="Times New Roman"/>
              </a:rPr>
              <a:t>vigilasse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tomba;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sapevano che </a:t>
            </a:r>
            <a:r>
              <a:rPr sz="1200" dirty="0">
                <a:latin typeface="Times New Roman"/>
                <a:cs typeface="Times New Roman"/>
              </a:rPr>
              <a:t>una seconda pietra fosse  stata </a:t>
            </a:r>
            <a:r>
              <a:rPr sz="1200" spc="-5" dirty="0">
                <a:latin typeface="Times New Roman"/>
                <a:cs typeface="Times New Roman"/>
              </a:rPr>
              <a:t>rotolata davanti alla tomba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entrambe queste pietre </a:t>
            </a:r>
            <a:r>
              <a:rPr sz="1200" dirty="0">
                <a:latin typeface="Times New Roman"/>
                <a:cs typeface="Times New Roman"/>
              </a:rPr>
              <a:t>fosse stato </a:t>
            </a:r>
            <a:r>
              <a:rPr sz="1200" spc="-5" dirty="0">
                <a:latin typeface="Times New Roman"/>
                <a:cs typeface="Times New Roman"/>
              </a:rPr>
              <a:t>apposto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sigillo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38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(2025.4) 189:4.3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di questa domenica </a:t>
            </a:r>
            <a:r>
              <a:rPr sz="1200" spc="-5" dirty="0">
                <a:latin typeface="Times New Roman"/>
                <a:cs typeface="Times New Roman"/>
              </a:rPr>
              <a:t>mattina, quando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10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dell’alba apparvero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oriente,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delle  donne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per la tomba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Esse avevano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in abbondanza </a:t>
            </a:r>
            <a:r>
              <a:rPr sz="1200" spc="-5" dirty="0">
                <a:latin typeface="Times New Roman"/>
                <a:cs typeface="Times New Roman"/>
              </a:rPr>
              <a:t>degli unguenti speciali per l’imbalsamazione,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portarono con </a:t>
            </a:r>
            <a:r>
              <a:rPr sz="1200" dirty="0">
                <a:latin typeface="Times New Roman"/>
                <a:cs typeface="Times New Roman"/>
              </a:rPr>
              <a:t>loro molte </a:t>
            </a:r>
            <a:r>
              <a:rPr sz="1200" spc="-5" dirty="0">
                <a:latin typeface="Times New Roman"/>
                <a:cs typeface="Times New Roman"/>
              </a:rPr>
              <a:t>bende </a:t>
            </a:r>
            <a:r>
              <a:rPr sz="1200" dirty="0">
                <a:latin typeface="Times New Roman"/>
                <a:cs typeface="Times New Roman"/>
              </a:rPr>
              <a:t>di lino. Era loro intenzione </a:t>
            </a:r>
            <a:r>
              <a:rPr sz="1200" spc="-5" dirty="0">
                <a:latin typeface="Times New Roman"/>
                <a:cs typeface="Times New Roman"/>
              </a:rPr>
              <a:t>imbalsamare 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ed avvolgerlo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maggior cura  con </a:t>
            </a:r>
            <a:r>
              <a:rPr sz="1200" dirty="0">
                <a:latin typeface="Times New Roman"/>
                <a:cs typeface="Times New Roman"/>
              </a:rPr>
              <a:t>le nuove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83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(2025.5) 189:4.4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che partirono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per 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erano: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Maddalena, </a:t>
            </a:r>
            <a:r>
              <a:rPr sz="1200" dirty="0">
                <a:latin typeface="Times New Roman"/>
                <a:cs typeface="Times New Roman"/>
              </a:rPr>
              <a:t>Maria madre </a:t>
            </a:r>
            <a:r>
              <a:rPr sz="1200" spc="-5" dirty="0">
                <a:latin typeface="Times New Roman"/>
                <a:cs typeface="Times New Roman"/>
              </a:rPr>
              <a:t>dei  gemelli Alfeo, Salomè madre dei fratelli Zebedeo, Giovanna 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Susanna figlia </a:t>
            </a:r>
            <a:r>
              <a:rPr sz="1200" dirty="0">
                <a:latin typeface="Times New Roman"/>
                <a:cs typeface="Times New Roman"/>
              </a:rPr>
              <a:t>di Ezra di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Alessandria.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(2025.6) 189:4.5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tre e mezzo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cinque </a:t>
            </a:r>
            <a:r>
              <a:rPr sz="1200" spc="-5" dirty="0">
                <a:latin typeface="Times New Roman"/>
                <a:cs typeface="Times New Roman"/>
              </a:rPr>
              <a:t>donne, cariche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unguenti, arrivarono davanti alla </a:t>
            </a:r>
            <a:r>
              <a:rPr sz="1200" dirty="0">
                <a:latin typeface="Times New Roman"/>
                <a:cs typeface="Times New Roman"/>
              </a:rPr>
              <a:t>tomba vuota. </a:t>
            </a:r>
            <a:r>
              <a:rPr sz="1200" spc="-5" dirty="0">
                <a:latin typeface="Times New Roman"/>
                <a:cs typeface="Times New Roman"/>
              </a:rPr>
              <a:t>Al 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uscirono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porta di </a:t>
            </a:r>
            <a:r>
              <a:rPr sz="1200" spc="-5" dirty="0">
                <a:latin typeface="Times New Roman"/>
                <a:cs typeface="Times New Roman"/>
              </a:rPr>
              <a:t>Damasco, esse incrociarono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soldati che fuggivano in città più o </a:t>
            </a:r>
            <a:r>
              <a:rPr sz="1200" spc="-5" dirty="0">
                <a:latin typeface="Times New Roman"/>
                <a:cs typeface="Times New Roman"/>
              </a:rPr>
              <a:t>meno presi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panico,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spinse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minuti; ma </a:t>
            </a:r>
            <a:r>
              <a:rPr sz="1200" spc="-5" dirty="0">
                <a:latin typeface="Times New Roman"/>
                <a:cs typeface="Times New Roman"/>
              </a:rPr>
              <a:t>vedendo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succedeva </a:t>
            </a:r>
            <a:r>
              <a:rPr sz="1200" dirty="0">
                <a:latin typeface="Times New Roman"/>
                <a:cs typeface="Times New Roman"/>
              </a:rPr>
              <a:t>più nulla, </a:t>
            </a:r>
            <a:r>
              <a:rPr sz="1200" spc="-5" dirty="0">
                <a:latin typeface="Times New Roman"/>
                <a:cs typeface="Times New Roman"/>
              </a:rPr>
              <a:t>ripresero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cammino.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(2025.7) 189:4.6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furono grandemente </a:t>
            </a:r>
            <a:r>
              <a:rPr sz="1200" dirty="0">
                <a:latin typeface="Times New Roman"/>
                <a:cs typeface="Times New Roman"/>
              </a:rPr>
              <a:t>sorprese 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pietra rotolata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dall’entrata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tomba, </a:t>
            </a:r>
            <a:r>
              <a:rPr sz="1200" dirty="0">
                <a:latin typeface="Times New Roman"/>
                <a:cs typeface="Times New Roman"/>
              </a:rPr>
              <a:t>tanto più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erano chieste  tra di </a:t>
            </a:r>
            <a:r>
              <a:rPr sz="1200" spc="-5" dirty="0">
                <a:latin typeface="Times New Roman"/>
                <a:cs typeface="Times New Roman"/>
              </a:rPr>
              <a:t>loro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strada: </a:t>
            </a:r>
            <a:r>
              <a:rPr sz="1200" dirty="0">
                <a:latin typeface="Times New Roman"/>
                <a:cs typeface="Times New Roman"/>
              </a:rPr>
              <a:t>“Chi </a:t>
            </a:r>
            <a:r>
              <a:rPr sz="1200" spc="-5" dirty="0">
                <a:latin typeface="Times New Roman"/>
                <a:cs typeface="Times New Roman"/>
              </a:rPr>
              <a:t>ci aiuterà </a:t>
            </a:r>
            <a:r>
              <a:rPr sz="1200" dirty="0">
                <a:latin typeface="Times New Roman"/>
                <a:cs typeface="Times New Roman"/>
              </a:rPr>
              <a:t>a rotolare via la pietra?” Esse </a:t>
            </a:r>
            <a:r>
              <a:rPr sz="1200" spc="-5" dirty="0">
                <a:latin typeface="Times New Roman"/>
                <a:cs typeface="Times New Roman"/>
              </a:rPr>
              <a:t>deposero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fardelli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guardarsi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l’un</a:t>
            </a:r>
            <a:endParaRPr sz="1200">
              <a:latin typeface="Times New Roman"/>
              <a:cs typeface="Times New Roman"/>
            </a:endParaRPr>
          </a:p>
          <a:p>
            <a:pPr marL="88900" marR="1841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l’altra con </a:t>
            </a:r>
            <a:r>
              <a:rPr sz="1200" dirty="0">
                <a:latin typeface="Times New Roman"/>
                <a:cs typeface="Times New Roman"/>
              </a:rPr>
              <a:t>timore e </a:t>
            </a:r>
            <a:r>
              <a:rPr sz="1200" spc="-5" dirty="0">
                <a:latin typeface="Times New Roman"/>
                <a:cs typeface="Times New Roman"/>
              </a:rPr>
              <a:t>grande stupore. Mentre stavano </a:t>
            </a:r>
            <a:r>
              <a:rPr sz="120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tremanti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Maria Maddalena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avventurò </a:t>
            </a:r>
            <a:r>
              <a:rPr sz="1200" spc="-5" dirty="0">
                <a:latin typeface="Times New Roman"/>
                <a:cs typeface="Times New Roman"/>
              </a:rPr>
              <a:t>attorno alla </a:t>
            </a:r>
            <a:r>
              <a:rPr sz="1200" dirty="0">
                <a:latin typeface="Times New Roman"/>
                <a:cs typeface="Times New Roman"/>
              </a:rPr>
              <a:t>pietra più 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osò </a:t>
            </a:r>
            <a:r>
              <a:rPr sz="1200" dirty="0">
                <a:latin typeface="Times New Roman"/>
                <a:cs typeface="Times New Roman"/>
              </a:rPr>
              <a:t>entrare </a:t>
            </a:r>
            <a:r>
              <a:rPr sz="1200" spc="-5" dirty="0">
                <a:latin typeface="Times New Roman"/>
                <a:cs typeface="Times New Roman"/>
              </a:rPr>
              <a:t>nel sepolcro </a:t>
            </a:r>
            <a:r>
              <a:rPr sz="1200" dirty="0">
                <a:latin typeface="Times New Roman"/>
                <a:cs typeface="Times New Roman"/>
              </a:rPr>
              <a:t>aperto.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tomba di Giuseppe era </a:t>
            </a:r>
            <a:r>
              <a:rPr sz="1200" spc="-5" dirty="0">
                <a:latin typeface="Times New Roman"/>
                <a:cs typeface="Times New Roman"/>
              </a:rPr>
              <a:t>situata nel suo giardino, sul pendio </a:t>
            </a:r>
            <a:r>
              <a:rPr sz="1200" dirty="0">
                <a:latin typeface="Times New Roman"/>
                <a:cs typeface="Times New Roman"/>
              </a:rPr>
              <a:t>del lato orientale </a:t>
            </a:r>
            <a:r>
              <a:rPr sz="1200" spc="-5" dirty="0">
                <a:latin typeface="Times New Roman"/>
                <a:cs typeface="Times New Roman"/>
              </a:rPr>
              <a:t>della  strada, ed essa </a:t>
            </a:r>
            <a:r>
              <a:rPr sz="1200" dirty="0">
                <a:latin typeface="Times New Roman"/>
                <a:cs typeface="Times New Roman"/>
              </a:rPr>
              <a:t>pure era rivolta </a:t>
            </a:r>
            <a:r>
              <a:rPr sz="1200" spc="-5" dirty="0">
                <a:latin typeface="Times New Roman"/>
                <a:cs typeface="Times New Roman"/>
              </a:rPr>
              <a:t>ad est.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quest’ora l’alba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spc="5" dirty="0">
                <a:latin typeface="Times New Roman"/>
                <a:cs typeface="Times New Roman"/>
              </a:rPr>
              <a:t>dava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luce sufficiente </a:t>
            </a:r>
            <a:r>
              <a:rPr sz="1200" spc="-5" dirty="0">
                <a:latin typeface="Times New Roman"/>
                <a:cs typeface="Times New Roman"/>
              </a:rPr>
              <a:t>per permettere </a:t>
            </a:r>
            <a:r>
              <a:rPr sz="1200" dirty="0">
                <a:latin typeface="Times New Roman"/>
                <a:cs typeface="Times New Roman"/>
              </a:rPr>
              <a:t>a Maria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476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era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posto il </a:t>
            </a:r>
            <a:r>
              <a:rPr sz="1200" spc="-5" dirty="0">
                <a:latin typeface="Times New Roman"/>
                <a:cs typeface="Times New Roman"/>
              </a:rPr>
              <a:t>corpo del Maestro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discernere che </a:t>
            </a:r>
            <a:r>
              <a:rPr sz="1200" dirty="0">
                <a:latin typeface="Times New Roman"/>
                <a:cs typeface="Times New Roman"/>
              </a:rPr>
              <a:t>non c’era più. </a:t>
            </a:r>
            <a:r>
              <a:rPr sz="1200" spc="-5" dirty="0">
                <a:latin typeface="Times New Roman"/>
                <a:cs typeface="Times New Roman"/>
              </a:rPr>
              <a:t>Nell’incavo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 posto </a:t>
            </a:r>
            <a:r>
              <a:rPr sz="1200" spc="-5" dirty="0">
                <a:latin typeface="Times New Roman"/>
                <a:cs typeface="Times New Roman"/>
              </a:rPr>
              <a:t>Gesù, Maria </a:t>
            </a:r>
            <a:r>
              <a:rPr sz="1200" dirty="0">
                <a:latin typeface="Times New Roman"/>
                <a:cs typeface="Times New Roman"/>
              </a:rPr>
              <a:t>vide soltanto il panno </a:t>
            </a:r>
            <a:r>
              <a:rPr sz="1200" spc="-5" dirty="0">
                <a:latin typeface="Times New Roman"/>
                <a:cs typeface="Times New Roman"/>
              </a:rPr>
              <a:t>piegato </a:t>
            </a:r>
            <a:r>
              <a:rPr sz="1200" dirty="0">
                <a:latin typeface="Times New Roman"/>
                <a:cs typeface="Times New Roman"/>
              </a:rPr>
              <a:t>sul quale aveva riposato la </a:t>
            </a:r>
            <a:r>
              <a:rPr sz="1200" spc="-5" dirty="0">
                <a:latin typeface="Times New Roman"/>
                <a:cs typeface="Times New Roman"/>
              </a:rPr>
              <a:t>sua testa </a:t>
            </a:r>
            <a:r>
              <a:rPr sz="1200" dirty="0">
                <a:latin typeface="Times New Roman"/>
                <a:cs typeface="Times New Roman"/>
              </a:rPr>
              <a:t>e le bende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era </a:t>
            </a:r>
            <a:r>
              <a:rPr sz="1200" dirty="0">
                <a:latin typeface="Times New Roman"/>
                <a:cs typeface="Times New Roman"/>
              </a:rPr>
              <a:t>stato avvolto che  </a:t>
            </a:r>
            <a:r>
              <a:rPr sz="1200" spc="-5" dirty="0">
                <a:latin typeface="Times New Roman"/>
                <a:cs typeface="Times New Roman"/>
              </a:rPr>
              <a:t>giacevano intatte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stese come si trovavano </a:t>
            </a:r>
            <a:r>
              <a:rPr sz="1200" dirty="0">
                <a:latin typeface="Times New Roman"/>
                <a:cs typeface="Times New Roman"/>
              </a:rPr>
              <a:t>sulla pietra prima che le </a:t>
            </a:r>
            <a:r>
              <a:rPr sz="1200" spc="-5" dirty="0">
                <a:latin typeface="Times New Roman"/>
                <a:cs typeface="Times New Roman"/>
              </a:rPr>
              <a:t>schiere celesti rimuovessero </a:t>
            </a:r>
            <a:r>
              <a:rPr sz="1200" dirty="0">
                <a:latin typeface="Times New Roman"/>
                <a:cs typeface="Times New Roman"/>
              </a:rPr>
              <a:t>il corpo.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lenzuolo che lo copriva  </a:t>
            </a:r>
            <a:r>
              <a:rPr sz="1200" spc="-5" dirty="0">
                <a:latin typeface="Times New Roman"/>
                <a:cs typeface="Times New Roman"/>
              </a:rPr>
              <a:t>giaceva ai piedi </a:t>
            </a:r>
            <a:r>
              <a:rPr sz="1200" dirty="0">
                <a:latin typeface="Times New Roman"/>
                <a:cs typeface="Times New Roman"/>
              </a:rPr>
              <a:t>della nicchia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funebre.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(2026.1) 189:4.7 </a:t>
            </a:r>
            <a:r>
              <a:rPr sz="1200" spc="-5" dirty="0">
                <a:latin typeface="Times New Roman"/>
                <a:cs typeface="Times New Roman"/>
              </a:rPr>
              <a:t>Dopo che Maria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fermata </a:t>
            </a:r>
            <a:r>
              <a:rPr sz="1200" dirty="0">
                <a:latin typeface="Times New Roman"/>
                <a:cs typeface="Times New Roman"/>
              </a:rPr>
              <a:t>per qualche istante </a:t>
            </a: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della tomba </a:t>
            </a:r>
            <a:r>
              <a:rPr sz="1200" spc="-5" dirty="0">
                <a:latin typeface="Times New Roman"/>
                <a:cs typeface="Times New Roman"/>
              </a:rPr>
              <a:t>(essa </a:t>
            </a:r>
            <a:r>
              <a:rPr sz="1200" dirty="0">
                <a:latin typeface="Times New Roman"/>
                <a:cs typeface="Times New Roman"/>
              </a:rPr>
              <a:t>non vedeva </a:t>
            </a:r>
            <a:r>
              <a:rPr sz="1200" spc="-5" dirty="0">
                <a:latin typeface="Times New Roman"/>
                <a:cs typeface="Times New Roman"/>
              </a:rPr>
              <a:t>distintamente appena entrata  nella tomba), </a:t>
            </a:r>
            <a:r>
              <a:rPr sz="1200" dirty="0">
                <a:latin typeface="Times New Roman"/>
                <a:cs typeface="Times New Roman"/>
              </a:rPr>
              <a:t>vide che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scomparso e che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erano rimasti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questi indumenti funebri, </a:t>
            </a:r>
            <a:r>
              <a:rPr sz="1200" dirty="0">
                <a:latin typeface="Times New Roman"/>
                <a:cs typeface="Times New Roman"/>
              </a:rPr>
              <a:t>e mandò un  </a:t>
            </a:r>
            <a:r>
              <a:rPr sz="1200" spc="-5" dirty="0">
                <a:latin typeface="Times New Roman"/>
                <a:cs typeface="Times New Roman"/>
              </a:rPr>
              <a:t>grido d’allarme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d’angoscia. Tutte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erano estremamente nervose; esse avevano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nervi tesi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quando avevano incontrato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panico alla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della città, </a:t>
            </a:r>
            <a:r>
              <a:rPr sz="1200" dirty="0">
                <a:latin typeface="Times New Roman"/>
                <a:cs typeface="Times New Roman"/>
              </a:rPr>
              <a:t>e quando Maria mandò </a:t>
            </a:r>
            <a:r>
              <a:rPr sz="1200" spc="-5" dirty="0">
                <a:latin typeface="Times New Roman"/>
                <a:cs typeface="Times New Roman"/>
              </a:rPr>
              <a:t>questo grido d’angoscia, esse furono </a:t>
            </a:r>
            <a:r>
              <a:rPr sz="1200" dirty="0">
                <a:latin typeface="Times New Roman"/>
                <a:cs typeface="Times New Roman"/>
              </a:rPr>
              <a:t>colte da </a:t>
            </a:r>
            <a:r>
              <a:rPr sz="1200" spc="-5" dirty="0">
                <a:latin typeface="Times New Roman"/>
                <a:cs typeface="Times New Roman"/>
              </a:rPr>
              <a:t>terrore </a:t>
            </a:r>
            <a:r>
              <a:rPr sz="1200" dirty="0">
                <a:latin typeface="Times New Roman"/>
                <a:cs typeface="Times New Roman"/>
              </a:rPr>
              <a:t>e fuggirono  </a:t>
            </a:r>
            <a:r>
              <a:rPr sz="1200" spc="-5" dirty="0">
                <a:latin typeface="Times New Roman"/>
                <a:cs typeface="Times New Roman"/>
              </a:rPr>
              <a:t>precipitosamente.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prima d’aver </a:t>
            </a:r>
            <a:r>
              <a:rPr sz="1200" spc="-5" dirty="0">
                <a:latin typeface="Times New Roman"/>
                <a:cs typeface="Times New Roman"/>
              </a:rPr>
              <a:t>percorso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porta di </a:t>
            </a:r>
            <a:r>
              <a:rPr sz="1200" spc="-5" dirty="0">
                <a:latin typeface="Times New Roman"/>
                <a:cs typeface="Times New Roman"/>
              </a:rPr>
              <a:t>Damasco.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 </a:t>
            </a:r>
            <a:r>
              <a:rPr sz="1200" spc="-5" dirty="0">
                <a:latin typeface="Times New Roman"/>
                <a:cs typeface="Times New Roman"/>
              </a:rPr>
              <a:t>Giovanna si ricordò che avevano abbandonato Maria; essa radunò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compagne e ripartirono per 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(2026.2) 189:4.8 </a:t>
            </a:r>
            <a:r>
              <a:rPr sz="1200" spc="-5" dirty="0">
                <a:latin typeface="Times New Roman"/>
                <a:cs typeface="Times New Roman"/>
              </a:rPr>
              <a:t>Mentre si avvicinavano al sepolcro, l’impaurita Maria Maddalena, che fu </a:t>
            </a:r>
            <a:r>
              <a:rPr sz="1200" dirty="0">
                <a:latin typeface="Times New Roman"/>
                <a:cs typeface="Times New Roman"/>
              </a:rPr>
              <a:t>ancor più presa da </a:t>
            </a:r>
            <a:r>
              <a:rPr sz="1200" spc="-5" dirty="0">
                <a:latin typeface="Times New Roman"/>
                <a:cs typeface="Times New Roman"/>
              </a:rPr>
              <a:t>terrore </a:t>
            </a:r>
            <a:r>
              <a:rPr sz="1200" dirty="0">
                <a:latin typeface="Times New Roman"/>
                <a:cs typeface="Times New Roman"/>
              </a:rPr>
              <a:t>quando non trovò le  </a:t>
            </a:r>
            <a:r>
              <a:rPr sz="1200" spc="-5" dirty="0">
                <a:latin typeface="Times New Roman"/>
                <a:cs typeface="Times New Roman"/>
              </a:rPr>
              <a:t>sue sorelle ad aspettarla all’uscita dalla tomba, si precipitò </a:t>
            </a:r>
            <a:r>
              <a:rPr sz="1200" dirty="0">
                <a:latin typeface="Times New Roman"/>
                <a:cs typeface="Times New Roman"/>
              </a:rPr>
              <a:t>ora verso di loro, </a:t>
            </a:r>
            <a:r>
              <a:rPr sz="1200" spc="-5" dirty="0">
                <a:latin typeface="Times New Roman"/>
                <a:cs typeface="Times New Roman"/>
              </a:rPr>
              <a:t>esclamando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eccitata: “Egli </a:t>
            </a:r>
            <a:r>
              <a:rPr sz="1200" dirty="0">
                <a:latin typeface="Times New Roman"/>
                <a:cs typeface="Times New Roman"/>
              </a:rPr>
              <a:t>non è là — l’hanno  </a:t>
            </a:r>
            <a:r>
              <a:rPr sz="1200" spc="-5" dirty="0">
                <a:latin typeface="Times New Roman"/>
                <a:cs typeface="Times New Roman"/>
              </a:rPr>
              <a:t>portato via!” </a:t>
            </a:r>
            <a:r>
              <a:rPr sz="1200" dirty="0">
                <a:latin typeface="Times New Roman"/>
                <a:cs typeface="Times New Roman"/>
              </a:rPr>
              <a:t>E poi le condusse </a:t>
            </a:r>
            <a:r>
              <a:rPr sz="1200" spc="-5" dirty="0">
                <a:latin typeface="Times New Roman"/>
                <a:cs typeface="Times New Roman"/>
              </a:rPr>
              <a:t>alla tomba, ed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entrarono </a:t>
            </a:r>
            <a:r>
              <a:rPr sz="1200" dirty="0">
                <a:latin typeface="Times New Roman"/>
                <a:cs typeface="Times New Roman"/>
              </a:rPr>
              <a:t>tutte e videro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vuota.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1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(2026.3) 189:4.9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si sedettero allora sulla pietra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e discussero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situazione. </a:t>
            </a:r>
            <a:r>
              <a:rPr sz="1200" spc="-5" dirty="0">
                <a:latin typeface="Times New Roman"/>
                <a:cs typeface="Times New Roman"/>
              </a:rPr>
              <a:t>Non era </a:t>
            </a:r>
            <a:r>
              <a:rPr sz="1200" dirty="0">
                <a:latin typeface="Times New Roman"/>
                <a:cs typeface="Times New Roman"/>
              </a:rPr>
              <a:t>ancora  </a:t>
            </a:r>
            <a:r>
              <a:rPr sz="1200" spc="-5" dirty="0">
                <a:latin typeface="Times New Roman"/>
                <a:cs typeface="Times New Roman"/>
              </a:rPr>
              <a:t>venuto loro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mente che Gesù fosse risuscitato.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rimaste da sole tutto il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pensarono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fosse stato 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riposare </a:t>
            </a:r>
            <a:r>
              <a:rPr sz="1200" dirty="0">
                <a:latin typeface="Times New Roman"/>
                <a:cs typeface="Times New Roman"/>
              </a:rPr>
              <a:t>in un altro </a:t>
            </a:r>
            <a:r>
              <a:rPr sz="1200" spc="-5" dirty="0">
                <a:latin typeface="Times New Roman"/>
                <a:cs typeface="Times New Roman"/>
              </a:rPr>
              <a:t>luogo. Ma quando rifletterono su tale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del loro dilemma, </a:t>
            </a:r>
            <a:r>
              <a:rPr sz="1200" dirty="0">
                <a:latin typeface="Times New Roman"/>
                <a:cs typeface="Times New Roman"/>
              </a:rPr>
              <a:t>non riuscirono a </a:t>
            </a:r>
            <a:r>
              <a:rPr sz="1200" spc="-5" dirty="0">
                <a:latin typeface="Times New Roman"/>
                <a:cs typeface="Times New Roman"/>
              </a:rPr>
              <a:t>spiegarsi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disposizione </a:t>
            </a:r>
            <a:r>
              <a:rPr sz="1200" spc="-5" dirty="0">
                <a:latin typeface="Times New Roman"/>
                <a:cs typeface="Times New Roman"/>
              </a:rPr>
              <a:t>ordinata degli indumenti funebri; come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via il </a:t>
            </a:r>
            <a:r>
              <a:rPr sz="1200" spc="-5" dirty="0">
                <a:latin typeface="Times New Roman"/>
                <a:cs typeface="Times New Roman"/>
              </a:rPr>
              <a:t>corpo 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bende </a:t>
            </a:r>
            <a:r>
              <a:rPr sz="1200" dirty="0">
                <a:latin typeface="Times New Roman"/>
                <a:cs typeface="Times New Roman"/>
              </a:rPr>
              <a:t>stesse in cui </a:t>
            </a:r>
            <a:r>
              <a:rPr sz="1200" spc="-5" dirty="0">
                <a:latin typeface="Times New Roman"/>
                <a:cs typeface="Times New Roman"/>
              </a:rPr>
              <a:t>era  avvolto erano state </a:t>
            </a:r>
            <a:r>
              <a:rPr sz="1200" dirty="0">
                <a:latin typeface="Times New Roman"/>
                <a:cs typeface="Times New Roman"/>
              </a:rPr>
              <a:t>lasciate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ed apparentemente intatte </a:t>
            </a:r>
            <a:r>
              <a:rPr sz="1200" dirty="0">
                <a:latin typeface="Times New Roman"/>
                <a:cs typeface="Times New Roman"/>
              </a:rPr>
              <a:t>sulla nicchia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funebre?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280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(2026.4) 189:4.10 </a:t>
            </a:r>
            <a:r>
              <a:rPr sz="1200" spc="-5" dirty="0">
                <a:latin typeface="Times New Roman"/>
                <a:cs typeface="Times New Roman"/>
              </a:rPr>
              <a:t>Mentre queste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erano sedute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prime luci </a:t>
            </a:r>
            <a:r>
              <a:rPr sz="1200" spc="-5" dirty="0">
                <a:latin typeface="Times New Roman"/>
                <a:cs typeface="Times New Roman"/>
              </a:rPr>
              <a:t>dell’alba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nuovo </a:t>
            </a:r>
            <a:r>
              <a:rPr sz="1200" spc="-5" dirty="0">
                <a:latin typeface="Times New Roman"/>
                <a:cs typeface="Times New Roman"/>
              </a:rPr>
              <a:t>giorno, guardarono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lato </a:t>
            </a:r>
            <a:r>
              <a:rPr sz="1200" dirty="0">
                <a:latin typeface="Times New Roman"/>
                <a:cs typeface="Times New Roman"/>
              </a:rPr>
              <a:t>e videro </a:t>
            </a:r>
            <a:r>
              <a:rPr sz="1200" spc="-5" dirty="0">
                <a:latin typeface="Times New Roman"/>
                <a:cs typeface="Times New Roman"/>
              </a:rPr>
              <a:t>uno  straniero </a:t>
            </a:r>
            <a:r>
              <a:rPr sz="1200" dirty="0">
                <a:latin typeface="Times New Roman"/>
                <a:cs typeface="Times New Roman"/>
              </a:rPr>
              <a:t>silenzioso ed immobile.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momento esse </a:t>
            </a:r>
            <a:r>
              <a:rPr sz="1200" dirty="0">
                <a:latin typeface="Times New Roman"/>
                <a:cs typeface="Times New Roman"/>
              </a:rPr>
              <a:t>ebbero di nuovo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ma Maria Maddalena, </a:t>
            </a:r>
            <a:r>
              <a:rPr sz="1200" spc="-5" dirty="0">
                <a:latin typeface="Times New Roman"/>
                <a:cs typeface="Times New Roman"/>
              </a:rPr>
              <a:t>precipitandosi </a:t>
            </a:r>
            <a:r>
              <a:rPr sz="1200" dirty="0">
                <a:latin typeface="Times New Roman"/>
                <a:cs typeface="Times New Roman"/>
              </a:rPr>
              <a:t>verso di lui e  </a:t>
            </a:r>
            <a:r>
              <a:rPr sz="1200" spc="-5" dirty="0">
                <a:latin typeface="Times New Roman"/>
                <a:cs typeface="Times New Roman"/>
              </a:rPr>
              <a:t>rivolgendosi </a:t>
            </a:r>
            <a:r>
              <a:rPr sz="1200" dirty="0">
                <a:latin typeface="Times New Roman"/>
                <a:cs typeface="Times New Roman"/>
              </a:rPr>
              <a:t>a lui ritenendo </a:t>
            </a:r>
            <a:r>
              <a:rPr sz="1200" spc="-5" dirty="0">
                <a:latin typeface="Times New Roman"/>
                <a:cs typeface="Times New Roman"/>
              </a:rPr>
              <a:t>che fosse </a:t>
            </a:r>
            <a:r>
              <a:rPr sz="1200" dirty="0">
                <a:latin typeface="Times New Roman"/>
                <a:cs typeface="Times New Roman"/>
              </a:rPr>
              <a:t>il custode del </a:t>
            </a:r>
            <a:r>
              <a:rPr sz="1200" spc="-5" dirty="0">
                <a:latin typeface="Times New Roman"/>
                <a:cs typeface="Times New Roman"/>
              </a:rPr>
              <a:t>giardino, disse: </a:t>
            </a:r>
            <a:r>
              <a:rPr sz="1200" dirty="0">
                <a:latin typeface="Times New Roman"/>
                <a:cs typeface="Times New Roman"/>
              </a:rPr>
              <a:t>“Dove </a:t>
            </a:r>
            <a:r>
              <a:rPr sz="1200" spc="-5" dirty="0">
                <a:latin typeface="Times New Roman"/>
                <a:cs typeface="Times New Roman"/>
              </a:rPr>
              <a:t>avete portato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Maestro? Dove l’hanno </a:t>
            </a:r>
            <a:r>
              <a:rPr sz="1200" dirty="0">
                <a:latin typeface="Times New Roman"/>
                <a:cs typeface="Times New Roman"/>
              </a:rPr>
              <a:t>deposto? </a:t>
            </a:r>
            <a:r>
              <a:rPr sz="1200" spc="-5" dirty="0">
                <a:latin typeface="Times New Roman"/>
                <a:cs typeface="Times New Roman"/>
              </a:rPr>
              <a:t>Diccelo  affinché possiamo 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prenderlo.” Quando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straniero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rispose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Maria, essa si </a:t>
            </a:r>
            <a:r>
              <a:rPr sz="1200" dirty="0">
                <a:latin typeface="Times New Roman"/>
                <a:cs typeface="Times New Roman"/>
              </a:rPr>
              <a:t>mise a piangere. </a:t>
            </a:r>
            <a:r>
              <a:rPr sz="1200" spc="-5" dirty="0">
                <a:latin typeface="Times New Roman"/>
                <a:cs typeface="Times New Roman"/>
              </a:rPr>
              <a:t>Allora Gesù </a:t>
            </a:r>
            <a:r>
              <a:rPr sz="1200" dirty="0">
                <a:latin typeface="Times New Roman"/>
                <a:cs typeface="Times New Roman"/>
              </a:rPr>
              <a:t>parlò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“Chi cercate?”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“Cerchiamo Gesù che era stato </a:t>
            </a:r>
            <a:r>
              <a:rPr sz="1200" dirty="0">
                <a:latin typeface="Times New Roman"/>
                <a:cs typeface="Times New Roman"/>
              </a:rPr>
              <a:t>messo a </a:t>
            </a:r>
            <a:r>
              <a:rPr sz="1200" spc="-5" dirty="0">
                <a:latin typeface="Times New Roman"/>
                <a:cs typeface="Times New Roman"/>
              </a:rPr>
              <a:t>riposare </a:t>
            </a:r>
            <a:r>
              <a:rPr sz="1200" dirty="0">
                <a:latin typeface="Times New Roman"/>
                <a:cs typeface="Times New Roman"/>
              </a:rPr>
              <a:t>nella tomba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più. Tu 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l’hanno </a:t>
            </a:r>
            <a:r>
              <a:rPr sz="1200" dirty="0">
                <a:latin typeface="Times New Roman"/>
                <a:cs typeface="Times New Roman"/>
              </a:rPr>
              <a:t>portato?” </a:t>
            </a:r>
            <a:r>
              <a:rPr sz="1200" spc="-5" dirty="0">
                <a:latin typeface="Times New Roman"/>
                <a:cs typeface="Times New Roman"/>
              </a:rPr>
              <a:t>Allora Gesù disse: “Questo Gesù </a:t>
            </a:r>
            <a:r>
              <a:rPr sz="1200" dirty="0">
                <a:latin typeface="Times New Roman"/>
                <a:cs typeface="Times New Roman"/>
              </a:rPr>
              <a:t>non vi ha detto,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che </a:t>
            </a:r>
            <a:r>
              <a:rPr sz="1200" dirty="0">
                <a:latin typeface="Times New Roman"/>
                <a:cs typeface="Times New Roman"/>
              </a:rPr>
              <a:t>sarebbe morto, 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sarebbe  </a:t>
            </a:r>
            <a:r>
              <a:rPr sz="1200" spc="-5" dirty="0">
                <a:latin typeface="Times New Roman"/>
                <a:cs typeface="Times New Roman"/>
              </a:rPr>
              <a:t>risuscitato?” Queste parole stupirono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Maestro era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cambiato </a:t>
            </a:r>
            <a:r>
              <a:rPr sz="1200" dirty="0">
                <a:latin typeface="Times New Roman"/>
                <a:cs typeface="Times New Roman"/>
              </a:rPr>
              <a:t>che esse non lo </a:t>
            </a:r>
            <a:r>
              <a:rPr sz="1200" spc="-5" dirty="0">
                <a:latin typeface="Times New Roman"/>
                <a:cs typeface="Times New Roman"/>
              </a:rPr>
              <a:t>riconobbero con </a:t>
            </a:r>
            <a:r>
              <a:rPr sz="1200" dirty="0">
                <a:latin typeface="Times New Roman"/>
                <a:cs typeface="Times New Roman"/>
              </a:rPr>
              <a:t>la schiena  rivolta </a:t>
            </a:r>
            <a:r>
              <a:rPr sz="1200" spc="-5" dirty="0">
                <a:latin typeface="Times New Roman"/>
                <a:cs typeface="Times New Roman"/>
              </a:rPr>
              <a:t>alla debole </a:t>
            </a:r>
            <a:r>
              <a:rPr sz="1200" dirty="0">
                <a:latin typeface="Times New Roman"/>
                <a:cs typeface="Times New Roman"/>
              </a:rPr>
              <a:t>luce. E </a:t>
            </a:r>
            <a:r>
              <a:rPr sz="1200" spc="-5" dirty="0">
                <a:latin typeface="Times New Roman"/>
                <a:cs typeface="Times New Roman"/>
              </a:rPr>
              <a:t>mentre meditavano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parole, egli si rivolse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Maddalena con </a:t>
            </a:r>
            <a:r>
              <a:rPr sz="1200" dirty="0">
                <a:latin typeface="Times New Roman"/>
                <a:cs typeface="Times New Roman"/>
              </a:rPr>
              <a:t>voce familiare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“Maria.” E  </a:t>
            </a:r>
            <a:r>
              <a:rPr sz="1200" spc="-5" dirty="0">
                <a:latin typeface="Times New Roman"/>
                <a:cs typeface="Times New Roman"/>
              </a:rPr>
              <a:t>quando essa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parola di simpatia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conosciuta e di saluto affettuoso, </a:t>
            </a:r>
            <a:r>
              <a:rPr sz="1200" spc="-5" dirty="0">
                <a:latin typeface="Times New Roman"/>
                <a:cs typeface="Times New Roman"/>
              </a:rPr>
              <a:t>riconobbe </a:t>
            </a:r>
            <a:r>
              <a:rPr sz="1200" dirty="0">
                <a:latin typeface="Times New Roman"/>
                <a:cs typeface="Times New Roman"/>
              </a:rPr>
              <a:t>che era la </a:t>
            </a:r>
            <a:r>
              <a:rPr sz="1200" spc="-5" dirty="0">
                <a:latin typeface="Times New Roman"/>
                <a:cs typeface="Times New Roman"/>
              </a:rPr>
              <a:t>voce del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precipitò  </a:t>
            </a:r>
            <a:r>
              <a:rPr sz="1200" spc="-5" dirty="0">
                <a:latin typeface="Times New Roman"/>
                <a:cs typeface="Times New Roman"/>
              </a:rPr>
              <a:t>ad inginocchiarsi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piedi </a:t>
            </a:r>
            <a:r>
              <a:rPr sz="1200" spc="-5" dirty="0">
                <a:latin typeface="Times New Roman"/>
                <a:cs typeface="Times New Roman"/>
              </a:rPr>
              <a:t>esclamando: </a:t>
            </a:r>
            <a:r>
              <a:rPr sz="1200" dirty="0">
                <a:latin typeface="Times New Roman"/>
                <a:cs typeface="Times New Roman"/>
              </a:rPr>
              <a:t>“Mio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e mio </a:t>
            </a:r>
            <a:r>
              <a:rPr sz="1200" spc="-5" dirty="0">
                <a:latin typeface="Times New Roman"/>
                <a:cs typeface="Times New Roman"/>
              </a:rPr>
              <a:t>Maestro!”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donne riconobbero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il Maestro </a:t>
            </a:r>
            <a:r>
              <a:rPr sz="1200" spc="-5" dirty="0">
                <a:latin typeface="Times New Roman"/>
                <a:cs typeface="Times New Roman"/>
              </a:rPr>
              <a:t>che  stava davanti </a:t>
            </a:r>
            <a:r>
              <a:rPr sz="1200" dirty="0">
                <a:latin typeface="Times New Roman"/>
                <a:cs typeface="Times New Roman"/>
              </a:rPr>
              <a:t>a loro in forma </a:t>
            </a:r>
            <a:r>
              <a:rPr sz="1200" spc="-5" dirty="0">
                <a:latin typeface="Times New Roman"/>
                <a:cs typeface="Times New Roman"/>
              </a:rPr>
              <a:t>glorificata,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s’inginocchiarono </a:t>
            </a:r>
            <a:r>
              <a:rPr sz="1200" dirty="0">
                <a:latin typeface="Times New Roman"/>
                <a:cs typeface="Times New Roman"/>
              </a:rPr>
              <a:t>subito davanti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744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(2027.1) 189:4.11 </a:t>
            </a:r>
            <a:r>
              <a:rPr sz="1200" spc="-5" dirty="0">
                <a:latin typeface="Times New Roman"/>
                <a:cs typeface="Times New Roman"/>
              </a:rPr>
              <a:t>Questi occhi umani furono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morontiale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speciale dei  trasformatori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intermedi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certe personalità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che accompagnavano allora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84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(2027.2) 189:4.12 </a:t>
            </a:r>
            <a:r>
              <a:rPr sz="1200" spc="-5" dirty="0">
                <a:latin typeface="Times New Roman"/>
                <a:cs typeface="Times New Roman"/>
              </a:rPr>
              <a:t>Mentre Maria cercava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piedi, </a:t>
            </a:r>
            <a:r>
              <a:rPr sz="1200" spc="-5" dirty="0">
                <a:latin typeface="Times New Roman"/>
                <a:cs typeface="Times New Roman"/>
              </a:rPr>
              <a:t>Gesù disse: “Non toccarmi Maria, </a:t>
            </a:r>
            <a:r>
              <a:rPr sz="1200" dirty="0">
                <a:latin typeface="Times New Roman"/>
                <a:cs typeface="Times New Roman"/>
              </a:rPr>
              <a:t>perché non </a:t>
            </a:r>
            <a:r>
              <a:rPr sz="1200" spc="-5" dirty="0">
                <a:latin typeface="Times New Roman"/>
                <a:cs typeface="Times New Roman"/>
              </a:rPr>
              <a:t>sono quale </a:t>
            </a:r>
            <a:r>
              <a:rPr sz="1200" dirty="0">
                <a:latin typeface="Times New Roman"/>
                <a:cs typeface="Times New Roman"/>
              </a:rPr>
              <a:t>mi hai  </a:t>
            </a:r>
            <a:r>
              <a:rPr sz="1200" spc="-5" dirty="0">
                <a:latin typeface="Times New Roman"/>
                <a:cs typeface="Times New Roman"/>
              </a:rPr>
              <a:t>conosciuto nella carne.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forma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rimarrò con </a:t>
            </a:r>
            <a:r>
              <a:rPr sz="1200" dirty="0">
                <a:latin typeface="Times New Roman"/>
                <a:cs typeface="Times New Roman"/>
              </a:rPr>
              <a:t>voi per qualche tempo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ascendere al Padre. Ma </a:t>
            </a:r>
            <a:r>
              <a:rPr sz="1200" dirty="0">
                <a:latin typeface="Times New Roman"/>
                <a:cs typeface="Times New Roman"/>
              </a:rPr>
              <a:t>andate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ora a  </a:t>
            </a:r>
            <a:r>
              <a:rPr sz="1200" spc="-5" dirty="0">
                <a:latin typeface="Times New Roman"/>
                <a:cs typeface="Times New Roman"/>
              </a:rPr>
              <a:t>raccontare 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— e a Pietro 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avete parlato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(2027.3) 189:4.13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queste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si furono riprese dallo shock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stupore, tornarono </a:t>
            </a:r>
            <a:r>
              <a:rPr sz="1200" dirty="0">
                <a:latin typeface="Times New Roman"/>
                <a:cs typeface="Times New Roman"/>
              </a:rPr>
              <a:t>in fretta in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a casa di Elia </a:t>
            </a:r>
            <a:r>
              <a:rPr sz="1200" spc="-5" dirty="0">
                <a:latin typeface="Times New Roman"/>
                <a:cs typeface="Times New Roman"/>
              </a:rPr>
              <a:t>Marco,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raccontarono ai </a:t>
            </a:r>
            <a:r>
              <a:rPr sz="1200" dirty="0">
                <a:latin typeface="Times New Roman"/>
                <a:cs typeface="Times New Roman"/>
              </a:rPr>
              <a:t>dieci apostoli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accaduto loro;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propensi a </a:t>
            </a:r>
            <a:r>
              <a:rPr sz="1200" spc="-5" dirty="0">
                <a:latin typeface="Times New Roman"/>
                <a:cs typeface="Times New Roman"/>
              </a:rPr>
              <a:t>crederle. Essi </a:t>
            </a:r>
            <a:r>
              <a:rPr sz="1200" dirty="0">
                <a:latin typeface="Times New Roman"/>
                <a:cs typeface="Times New Roman"/>
              </a:rPr>
              <a:t>pensarono 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avessero avuto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visione,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Maddalena ripeté </a:t>
            </a:r>
            <a:r>
              <a:rPr sz="1200" dirty="0">
                <a:latin typeface="Times New Roman"/>
                <a:cs typeface="Times New Roman"/>
              </a:rPr>
              <a:t>le parole che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detto loro, 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48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sentì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nome, uscì </a:t>
            </a:r>
            <a:r>
              <a:rPr sz="1200" spc="-5" dirty="0">
                <a:latin typeface="Times New Roman"/>
                <a:cs typeface="Times New Roman"/>
              </a:rPr>
              <a:t>precipitosamente </a:t>
            </a:r>
            <a:r>
              <a:rPr sz="1200" dirty="0">
                <a:latin typeface="Times New Roman"/>
                <a:cs typeface="Times New Roman"/>
              </a:rPr>
              <a:t>dalla stanza </a:t>
            </a:r>
            <a:r>
              <a:rPr sz="1200" spc="-5" dirty="0">
                <a:latin typeface="Times New Roman"/>
                <a:cs typeface="Times New Roman"/>
              </a:rPr>
              <a:t>al piano superiore, seguito </a:t>
            </a:r>
            <a:r>
              <a:rPr sz="1200" dirty="0">
                <a:latin typeface="Times New Roman"/>
                <a:cs typeface="Times New Roman"/>
              </a:rPr>
              <a:t>da vicino da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per andare in </a:t>
            </a:r>
            <a:r>
              <a:rPr sz="1200" spc="-5" dirty="0">
                <a:latin typeface="Times New Roman"/>
                <a:cs typeface="Times New Roman"/>
              </a:rPr>
              <a:t>gran  fretta alla </a:t>
            </a:r>
            <a:r>
              <a:rPr sz="1200" dirty="0">
                <a:latin typeface="Times New Roman"/>
                <a:cs typeface="Times New Roman"/>
              </a:rPr>
              <a:t>tomba a vedere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lui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4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(2027.4) 189:4.14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ripeterono </a:t>
            </a:r>
            <a:r>
              <a:rPr sz="1200" dirty="0">
                <a:latin typeface="Times New Roman"/>
                <a:cs typeface="Times New Roman"/>
              </a:rPr>
              <a:t>la storia del loro </a:t>
            </a:r>
            <a:r>
              <a:rPr sz="1200" spc="-5" dirty="0">
                <a:latin typeface="Times New Roman"/>
                <a:cs typeface="Times New Roman"/>
              </a:rPr>
              <a:t>colloquio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agli altri apostoli, 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vollero crederci; </a:t>
            </a:r>
            <a:r>
              <a:rPr sz="1200" dirty="0">
                <a:latin typeface="Times New Roman"/>
                <a:cs typeface="Times New Roman"/>
              </a:rPr>
              <a:t>né vollero 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rendersi conto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stessi come fecero Pietro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Pietro e Giovanni alla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tomba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(2027.5) 189:5.1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apostoli correvano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Golgota </a:t>
            </a:r>
            <a:r>
              <a:rPr sz="1200" dirty="0">
                <a:latin typeface="Times New Roman"/>
                <a:cs typeface="Times New Roman"/>
              </a:rPr>
              <a:t>e la tomba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di Pietro </a:t>
            </a:r>
            <a:r>
              <a:rPr sz="1200" spc="-5" dirty="0">
                <a:latin typeface="Times New Roman"/>
                <a:cs typeface="Times New Roman"/>
              </a:rPr>
              <a:t>si alternavano </a:t>
            </a:r>
            <a:r>
              <a:rPr sz="1200" dirty="0">
                <a:latin typeface="Times New Roman"/>
                <a:cs typeface="Times New Roman"/>
              </a:rPr>
              <a:t>tra il timore  e la </a:t>
            </a:r>
            <a:r>
              <a:rPr sz="1200" spc="-5" dirty="0">
                <a:latin typeface="Times New Roman"/>
                <a:cs typeface="Times New Roman"/>
              </a:rPr>
              <a:t>speranza; egli temeva d’incontrare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speranza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risvegliata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speciale a lui.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a metà </a:t>
            </a:r>
            <a:r>
              <a:rPr sz="1200" spc="-5" dirty="0">
                <a:latin typeface="Times New Roman"/>
                <a:cs typeface="Times New Roman"/>
              </a:rPr>
              <a:t>persuaso che Gesù fosse realmente </a:t>
            </a:r>
            <a:r>
              <a:rPr sz="1200" dirty="0">
                <a:latin typeface="Times New Roman"/>
                <a:cs typeface="Times New Roman"/>
              </a:rPr>
              <a:t>vivo; </a:t>
            </a:r>
            <a:r>
              <a:rPr sz="1200" spc="-5" dirty="0">
                <a:latin typeface="Times New Roman"/>
                <a:cs typeface="Times New Roman"/>
              </a:rPr>
              <a:t>si ricordò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promessa di </a:t>
            </a:r>
            <a:r>
              <a:rPr sz="1200" spc="-5" dirty="0">
                <a:latin typeface="Times New Roman"/>
                <a:cs typeface="Times New Roman"/>
              </a:rPr>
              <a:t>risuscitare </a:t>
            </a:r>
            <a:r>
              <a:rPr sz="1200" dirty="0">
                <a:latin typeface="Times New Roman"/>
                <a:cs typeface="Times New Roman"/>
              </a:rPr>
              <a:t>il terzo  </a:t>
            </a:r>
            <a:r>
              <a:rPr sz="1200" spc="-5" dirty="0">
                <a:latin typeface="Times New Roman"/>
                <a:cs typeface="Times New Roman"/>
              </a:rPr>
              <a:t>giorno. Strano </a:t>
            </a:r>
            <a:r>
              <a:rPr sz="1200" dirty="0">
                <a:latin typeface="Times New Roman"/>
                <a:cs typeface="Times New Roman"/>
              </a:rPr>
              <a:t>a dirsi, egli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pensato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promessa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crocifissione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correva verso 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attraverso Gerusalemme. Mentre Giovanni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precipitava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città, una strana </a:t>
            </a:r>
            <a:r>
              <a:rPr sz="1200" spc="-5" dirty="0">
                <a:latin typeface="Times New Roman"/>
                <a:cs typeface="Times New Roman"/>
              </a:rPr>
              <a:t>estasi </a:t>
            </a:r>
            <a:r>
              <a:rPr sz="1200" dirty="0">
                <a:latin typeface="Times New Roman"/>
                <a:cs typeface="Times New Roman"/>
              </a:rPr>
              <a:t>di gioia e di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cresceva </a:t>
            </a:r>
            <a:r>
              <a:rPr sz="1200" spc="-5" dirty="0">
                <a:latin typeface="Times New Roman"/>
                <a:cs typeface="Times New Roman"/>
              </a:rPr>
              <a:t>nella  sua anima. Egli era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convinto che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avessero realmente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risorto.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9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(2027.6) 189:5.2 </a:t>
            </a:r>
            <a:r>
              <a:rPr sz="1200" spc="-5" dirty="0">
                <a:latin typeface="Times New Roman"/>
                <a:cs typeface="Times New Roman"/>
              </a:rPr>
              <a:t>Giovanni, essendo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di Pietro, </a:t>
            </a:r>
            <a:r>
              <a:rPr sz="1200" spc="-5" dirty="0">
                <a:latin typeface="Times New Roman"/>
                <a:cs typeface="Times New Roman"/>
              </a:rPr>
              <a:t>corse </a:t>
            </a:r>
            <a:r>
              <a:rPr sz="1200" dirty="0">
                <a:latin typeface="Times New Roman"/>
                <a:cs typeface="Times New Roman"/>
              </a:rPr>
              <a:t>più 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di lui e </a:t>
            </a:r>
            <a:r>
              <a:rPr sz="1200" spc="-5" dirty="0">
                <a:latin typeface="Times New Roman"/>
                <a:cs typeface="Times New Roman"/>
              </a:rPr>
              <a:t>arrivò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primo alla tomba. Giovanni si fermò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porta, osservando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tomba,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proprio come Maria l’aveva </a:t>
            </a:r>
            <a:r>
              <a:rPr sz="1200" dirty="0">
                <a:latin typeface="Times New Roman"/>
                <a:cs typeface="Times New Roman"/>
              </a:rPr>
              <a:t>descritta. Subito dopo </a:t>
            </a:r>
            <a:r>
              <a:rPr sz="1200" spc="-5" dirty="0">
                <a:latin typeface="Times New Roman"/>
                <a:cs typeface="Times New Roman"/>
              </a:rPr>
              <a:t>arrivò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corsa </a:t>
            </a:r>
            <a:r>
              <a:rPr sz="1200" dirty="0">
                <a:latin typeface="Times New Roman"/>
                <a:cs typeface="Times New Roman"/>
              </a:rPr>
              <a:t>Simon Pietro, </a:t>
            </a:r>
            <a:r>
              <a:rPr sz="1200" spc="-5" dirty="0">
                <a:latin typeface="Times New Roman"/>
                <a:cs typeface="Times New Roman"/>
              </a:rPr>
              <a:t>ed entrato </a:t>
            </a:r>
            <a:r>
              <a:rPr sz="1200" dirty="0">
                <a:latin typeface="Times New Roman"/>
                <a:cs typeface="Times New Roman"/>
              </a:rPr>
              <a:t>vide  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tomba vuota </a:t>
            </a:r>
            <a:r>
              <a:rPr sz="1200" spc="-5" dirty="0">
                <a:latin typeface="Times New Roman"/>
                <a:cs typeface="Times New Roman"/>
              </a:rPr>
              <a:t>con gli indumenti funebri </a:t>
            </a:r>
            <a:r>
              <a:rPr sz="1200" dirty="0">
                <a:latin typeface="Times New Roman"/>
                <a:cs typeface="Times New Roman"/>
              </a:rPr>
              <a:t>disposti in modo così </a:t>
            </a:r>
            <a:r>
              <a:rPr sz="1200" spc="-5" dirty="0">
                <a:latin typeface="Times New Roman"/>
                <a:cs typeface="Times New Roman"/>
              </a:rPr>
              <a:t>particolare.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uscito, </a:t>
            </a:r>
            <a:r>
              <a:rPr sz="1200" spc="-5" dirty="0">
                <a:latin typeface="Times New Roman"/>
                <a:cs typeface="Times New Roman"/>
              </a:rPr>
              <a:t>entrò anche </a:t>
            </a:r>
            <a:r>
              <a:rPr sz="1200" dirty="0">
                <a:latin typeface="Times New Roman"/>
                <a:cs typeface="Times New Roman"/>
              </a:rPr>
              <a:t>Giovanni a 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occhi,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essi si sedettero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riflettere sul 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che avevano </a:t>
            </a:r>
            <a:r>
              <a:rPr sz="1200" spc="5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e udito. E  </a:t>
            </a:r>
            <a:r>
              <a:rPr sz="1200" spc="-5" dirty="0">
                <a:latin typeface="Times New Roman"/>
                <a:cs typeface="Times New Roman"/>
              </a:rPr>
              <a:t>mentre erano seduti </a:t>
            </a:r>
            <a:r>
              <a:rPr sz="120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essi meditarono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su </a:t>
            </a:r>
            <a:r>
              <a:rPr sz="1200" dirty="0">
                <a:latin typeface="Times New Roman"/>
                <a:cs typeface="Times New Roman"/>
              </a:rPr>
              <a:t>tutto quello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percepire  chiaramente ciò </a:t>
            </a:r>
            <a:r>
              <a:rPr sz="1200" dirty="0">
                <a:latin typeface="Times New Roman"/>
                <a:cs typeface="Times New Roman"/>
              </a:rPr>
              <a:t>che 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accaduto.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0225" cy="2667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(2027.7) 189:5.3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suggerì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tomba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violata,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nemici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rubato il corpo e forse corrotto le </a:t>
            </a:r>
            <a:r>
              <a:rPr sz="1200" spc="-5" dirty="0">
                <a:latin typeface="Times New Roman"/>
                <a:cs typeface="Times New Roman"/>
              </a:rPr>
              <a:t>guardie.  Ma Giovanni ragionò </a:t>
            </a:r>
            <a:r>
              <a:rPr sz="1200" dirty="0">
                <a:latin typeface="Times New Roman"/>
                <a:cs typeface="Times New Roman"/>
              </a:rPr>
              <a:t>che la tomba </a:t>
            </a:r>
            <a:r>
              <a:rPr sz="1200" spc="-5" dirty="0">
                <a:latin typeface="Times New Roman"/>
                <a:cs typeface="Times New Roman"/>
              </a:rPr>
              <a:t>difficilmente sarebbe </a:t>
            </a:r>
            <a:r>
              <a:rPr sz="1200" dirty="0">
                <a:latin typeface="Times New Roman"/>
                <a:cs typeface="Times New Roman"/>
              </a:rPr>
              <a:t>stata lasciata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ordine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fosse stato </a:t>
            </a:r>
            <a:r>
              <a:rPr sz="1200" spc="-5" dirty="0">
                <a:latin typeface="Times New Roman"/>
                <a:cs typeface="Times New Roman"/>
              </a:rPr>
              <a:t>rubato,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sollevò </a:t>
            </a:r>
            <a:r>
              <a:rPr sz="1200" dirty="0">
                <a:latin typeface="Times New Roman"/>
                <a:cs typeface="Times New Roman"/>
              </a:rPr>
              <a:t>anche  la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come le bende potessero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lasciate sul </a:t>
            </a:r>
            <a:r>
              <a:rPr sz="1200" dirty="0">
                <a:latin typeface="Times New Roman"/>
                <a:cs typeface="Times New Roman"/>
              </a:rPr>
              <a:t>posto, e così </a:t>
            </a:r>
            <a:r>
              <a:rPr sz="1200" spc="-5" dirty="0">
                <a:latin typeface="Times New Roman"/>
                <a:cs typeface="Times New Roman"/>
              </a:rPr>
              <a:t>evidentemente intatte. Essi tornarono </a:t>
            </a:r>
            <a:r>
              <a:rPr sz="1200" dirty="0">
                <a:latin typeface="Times New Roman"/>
                <a:cs typeface="Times New Roman"/>
              </a:rPr>
              <a:t>entrambi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per esaminare </a:t>
            </a:r>
            <a:r>
              <a:rPr sz="1200" dirty="0">
                <a:latin typeface="Times New Roman"/>
                <a:cs typeface="Times New Roman"/>
              </a:rPr>
              <a:t>più da vicino i </a:t>
            </a:r>
            <a:r>
              <a:rPr sz="1200" spc="-5" dirty="0">
                <a:latin typeface="Times New Roman"/>
                <a:cs typeface="Times New Roman"/>
              </a:rPr>
              <a:t>sudari.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uscirono dalla </a:t>
            </a:r>
            <a:r>
              <a:rPr sz="1200" dirty="0">
                <a:latin typeface="Times New Roman"/>
                <a:cs typeface="Times New Roman"/>
              </a:rPr>
              <a:t>tomba la </a:t>
            </a:r>
            <a:r>
              <a:rPr sz="1200" spc="-5" dirty="0">
                <a:latin typeface="Times New Roman"/>
                <a:cs typeface="Times New Roman"/>
              </a:rPr>
              <a:t>seconda volta, essi </a:t>
            </a:r>
            <a:r>
              <a:rPr sz="1200" dirty="0">
                <a:latin typeface="Times New Roman"/>
                <a:cs typeface="Times New Roman"/>
              </a:rPr>
              <a:t>trovarono </a:t>
            </a:r>
            <a:r>
              <a:rPr sz="1200" spc="-5" dirty="0">
                <a:latin typeface="Times New Roman"/>
                <a:cs typeface="Times New Roman"/>
              </a:rPr>
              <a:t>Maria Maddalena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 tornata </a:t>
            </a:r>
            <a:r>
              <a:rPr sz="1200" dirty="0">
                <a:latin typeface="Times New Roman"/>
                <a:cs typeface="Times New Roman"/>
              </a:rPr>
              <a:t>e piangeva davanti </a:t>
            </a:r>
            <a:r>
              <a:rPr sz="1200" spc="-5" dirty="0">
                <a:latin typeface="Times New Roman"/>
                <a:cs typeface="Times New Roman"/>
              </a:rPr>
              <a:t>all’entrata. Maria </a:t>
            </a:r>
            <a:r>
              <a:rPr sz="1200" dirty="0">
                <a:latin typeface="Times New Roman"/>
                <a:cs typeface="Times New Roman"/>
              </a:rPr>
              <a:t>era andata </a:t>
            </a:r>
            <a:r>
              <a:rPr sz="1200" spc="-5" dirty="0">
                <a:latin typeface="Times New Roman"/>
                <a:cs typeface="Times New Roman"/>
              </a:rPr>
              <a:t>dagli apostoli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convinzione che Gesù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risorto </a:t>
            </a:r>
            <a:r>
              <a:rPr sz="1200" dirty="0">
                <a:latin typeface="Times New Roman"/>
                <a:cs typeface="Times New Roman"/>
              </a:rPr>
              <a:t>dalla tomba, ma  </a:t>
            </a:r>
            <a:r>
              <a:rPr sz="1200" spc="-5" dirty="0">
                <a:latin typeface="Times New Roman"/>
                <a:cs typeface="Times New Roman"/>
              </a:rPr>
              <a:t>quando essi rifiutarono </a:t>
            </a:r>
            <a:r>
              <a:rPr sz="1200" dirty="0">
                <a:latin typeface="Times New Roman"/>
                <a:cs typeface="Times New Roman"/>
              </a:rPr>
              <a:t>tutti di </a:t>
            </a:r>
            <a:r>
              <a:rPr sz="1200" spc="-5" dirty="0">
                <a:latin typeface="Times New Roman"/>
                <a:cs typeface="Times New Roman"/>
              </a:rPr>
              <a:t>credere al suo </a:t>
            </a:r>
            <a:r>
              <a:rPr sz="1200" dirty="0">
                <a:latin typeface="Times New Roman"/>
                <a:cs typeface="Times New Roman"/>
              </a:rPr>
              <a:t>racconto, </a:t>
            </a:r>
            <a:r>
              <a:rPr sz="1200" spc="-5" dirty="0">
                <a:latin typeface="Times New Roman"/>
                <a:cs typeface="Times New Roman"/>
              </a:rPr>
              <a:t>divenne scoraggiata </a:t>
            </a:r>
            <a:r>
              <a:rPr sz="1200" dirty="0">
                <a:latin typeface="Times New Roman"/>
                <a:cs typeface="Times New Roman"/>
              </a:rPr>
              <a:t>e disperata.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desiderò </a:t>
            </a:r>
            <a:r>
              <a:rPr sz="1200" spc="-5" dirty="0">
                <a:latin typeface="Times New Roman"/>
                <a:cs typeface="Times New Roman"/>
              </a:rPr>
              <a:t>ardentemente </a:t>
            </a:r>
            <a:r>
              <a:rPr sz="1200" dirty="0">
                <a:latin typeface="Times New Roman"/>
                <a:cs typeface="Times New Roman"/>
              </a:rPr>
              <a:t>di tornare </a:t>
            </a:r>
            <a:r>
              <a:rPr sz="1200" spc="-5" dirty="0">
                <a:latin typeface="Times New Roman"/>
                <a:cs typeface="Times New Roman"/>
              </a:rPr>
              <a:t>alla  tomba,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pensava </a:t>
            </a:r>
            <a:r>
              <a:rPr sz="1200" dirty="0">
                <a:latin typeface="Times New Roman"/>
                <a:cs typeface="Times New Roman"/>
              </a:rPr>
              <a:t>di aver udito la </a:t>
            </a:r>
            <a:r>
              <a:rPr sz="1200" spc="-5" dirty="0">
                <a:latin typeface="Times New Roman"/>
                <a:cs typeface="Times New Roman"/>
              </a:rPr>
              <a:t>voce familiare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63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(2027.8) 189:5.4 </a:t>
            </a:r>
            <a:r>
              <a:rPr sz="1200" spc="-5" dirty="0">
                <a:latin typeface="Times New Roman"/>
                <a:cs typeface="Times New Roman"/>
              </a:rPr>
              <a:t>Mentre Maria si attardava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Giovanni se </a:t>
            </a:r>
            <a:r>
              <a:rPr sz="1200" dirty="0">
                <a:latin typeface="Times New Roman"/>
                <a:cs typeface="Times New Roman"/>
              </a:rPr>
              <a:t>n’erano andati,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dicendo: “Non  dubitare; </a:t>
            </a:r>
            <a:r>
              <a:rPr sz="1200" dirty="0">
                <a:latin typeface="Times New Roman"/>
                <a:cs typeface="Times New Roman"/>
              </a:rPr>
              <a:t>abbi 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hai visto e udito. Ritorna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dì </a:t>
            </a:r>
            <a:r>
              <a:rPr sz="1200" spc="-5" dirty="0">
                <a:latin typeface="Times New Roman"/>
                <a:cs typeface="Times New Roman"/>
              </a:rPr>
              <a:t>loro nuovamente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5" dirty="0">
                <a:latin typeface="Times New Roman"/>
                <a:cs typeface="Times New Roman"/>
              </a:rPr>
              <a:t>risorto, </a:t>
            </a:r>
            <a:r>
              <a:rPr sz="1200" spc="-5" dirty="0">
                <a:latin typeface="Times New Roman"/>
                <a:cs typeface="Times New Roman"/>
              </a:rPr>
              <a:t>che  apparirò </a:t>
            </a:r>
            <a:r>
              <a:rPr sz="1200" dirty="0">
                <a:latin typeface="Times New Roman"/>
                <a:cs typeface="Times New Roman"/>
              </a:rPr>
              <a:t>loro e </a:t>
            </a:r>
            <a:r>
              <a:rPr sz="1200" spc="-5" dirty="0">
                <a:latin typeface="Times New Roman"/>
                <a:cs typeface="Times New Roman"/>
              </a:rPr>
              <a:t>che presto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precederò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come ho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promesso.”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877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(2028.1) 189:5.5 </a:t>
            </a:r>
            <a:r>
              <a:rPr sz="1200" spc="-5" dirty="0">
                <a:latin typeface="Times New Roman"/>
                <a:cs typeface="Times New Roman"/>
              </a:rPr>
              <a:t>Maria tornò in fretta alla casa </a:t>
            </a:r>
            <a:r>
              <a:rPr sz="1200" dirty="0">
                <a:latin typeface="Times New Roman"/>
                <a:cs typeface="Times New Roman"/>
              </a:rPr>
              <a:t>di Marco e </a:t>
            </a:r>
            <a:r>
              <a:rPr sz="1200" spc="-5" dirty="0">
                <a:latin typeface="Times New Roman"/>
                <a:cs typeface="Times New Roman"/>
              </a:rPr>
              <a:t>raccontò agli apostoli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con 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 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crederle.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tornarono Pietro e </a:t>
            </a:r>
            <a:r>
              <a:rPr sz="1200" spc="-5" dirty="0">
                <a:latin typeface="Times New Roman"/>
                <a:cs typeface="Times New Roman"/>
              </a:rPr>
              <a:t>Giovanni, essi </a:t>
            </a:r>
            <a:r>
              <a:rPr sz="1200" dirty="0">
                <a:latin typeface="Times New Roman"/>
                <a:cs typeface="Times New Roman"/>
              </a:rPr>
              <a:t>cessarono di </a:t>
            </a:r>
            <a:r>
              <a:rPr sz="1200" spc="-5" dirty="0">
                <a:latin typeface="Times New Roman"/>
                <a:cs typeface="Times New Roman"/>
              </a:rPr>
              <a:t>canzonarla </a:t>
            </a:r>
            <a:r>
              <a:rPr sz="1200" dirty="0">
                <a:latin typeface="Times New Roman"/>
                <a:cs typeface="Times New Roman"/>
              </a:rPr>
              <a:t>e furono </a:t>
            </a:r>
            <a:r>
              <a:rPr sz="1200" spc="-5" dirty="0">
                <a:latin typeface="Times New Roman"/>
                <a:cs typeface="Times New Roman"/>
              </a:rPr>
              <a:t>presi </a:t>
            </a:r>
            <a:r>
              <a:rPr sz="1200" dirty="0">
                <a:latin typeface="Times New Roman"/>
                <a:cs typeface="Times New Roman"/>
              </a:rPr>
              <a:t>da timore </a:t>
            </a:r>
            <a:r>
              <a:rPr sz="1200" spc="-5" dirty="0">
                <a:latin typeface="Times New Roman"/>
                <a:cs typeface="Times New Roman"/>
              </a:rPr>
              <a:t>ed  apprensione.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08761"/>
            <a:ext cx="8227059" cy="40532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190: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apparizioni morontiali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Gesù</a:t>
            </a:r>
            <a:endParaRPr sz="2200">
              <a:latin typeface="Times New Roman"/>
              <a:cs typeface="Times New Roman"/>
            </a:endParaRPr>
          </a:p>
          <a:p>
            <a:pPr marL="88900" marR="28194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(2029.1) 190:0.1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risorto </a:t>
            </a:r>
            <a:r>
              <a:rPr sz="1200" spc="-5" dirty="0">
                <a:latin typeface="Times New Roman"/>
                <a:cs typeface="Times New Roman"/>
              </a:rPr>
              <a:t>si prepara </a:t>
            </a:r>
            <a:r>
              <a:rPr sz="1200" dirty="0">
                <a:latin typeface="Times New Roman"/>
                <a:cs typeface="Times New Roman"/>
              </a:rPr>
              <a:t>ora a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un breve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allo scopo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l’esperienza della carriera  morontiale ascendente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dei regni. Benché questo </a:t>
            </a:r>
            <a:r>
              <a:rPr sz="1200" dirty="0">
                <a:latin typeface="Times New Roman"/>
                <a:cs typeface="Times New Roman"/>
              </a:rPr>
              <a:t>periodo di vita </a:t>
            </a:r>
            <a:r>
              <a:rPr sz="1200" spc="-5" dirty="0">
                <a:latin typeface="Times New Roman"/>
                <a:cs typeface="Times New Roman"/>
              </a:rPr>
              <a:t>morontiale sia </a:t>
            </a:r>
            <a:r>
              <a:rPr sz="1200" dirty="0">
                <a:latin typeface="Times New Roman"/>
                <a:cs typeface="Times New Roman"/>
              </a:rPr>
              <a:t>trascorso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della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88900" marR="2787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incarnazione mortale,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tuttavia, sotto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aspetti,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contropartita dell’esperienza dei mortali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Satania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passano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vita </a:t>
            </a:r>
            <a:r>
              <a:rPr sz="1200" spc="-5" dirty="0">
                <a:latin typeface="Times New Roman"/>
                <a:cs typeface="Times New Roman"/>
              </a:rPr>
              <a:t>morontiale progressiva dei </a:t>
            </a:r>
            <a:r>
              <a:rPr sz="1200" dirty="0">
                <a:latin typeface="Times New Roman"/>
                <a:cs typeface="Times New Roman"/>
              </a:rPr>
              <a:t>sette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(2029.2) 190:0.2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che è innato in Gesù — la dotazione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— e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ha permesso di </a:t>
            </a:r>
            <a:r>
              <a:rPr sz="1200" spc="-5" dirty="0">
                <a:latin typeface="Times New Roman"/>
                <a:cs typeface="Times New Roman"/>
              </a:rPr>
              <a:t>risuscitare dalla </a:t>
            </a:r>
            <a:r>
              <a:rPr sz="1200" dirty="0">
                <a:latin typeface="Times New Roman"/>
                <a:cs typeface="Times New Roman"/>
              </a:rPr>
              <a:t>morte, è  il dono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effonde </a:t>
            </a:r>
            <a:r>
              <a:rPr sz="1200" spc="-5" dirty="0">
                <a:latin typeface="Times New Roman"/>
                <a:cs typeface="Times New Roman"/>
              </a:rPr>
              <a:t>sui credenti al 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anche ora rende certa la loro risurrezione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vincoli della  morte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8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(2029.3) 190:0.3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dei regni si leveranno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giorno della </a:t>
            </a:r>
            <a:r>
              <a:rPr sz="1200" dirty="0">
                <a:latin typeface="Times New Roman"/>
                <a:cs typeface="Times New Roman"/>
              </a:rPr>
              <a:t>risurrezione con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corpo morontiale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transizione che  aveva Gesù quando uscì dalla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domenica </a:t>
            </a:r>
            <a:r>
              <a:rPr sz="1200" spc="-5" dirty="0">
                <a:latin typeface="Times New Roman"/>
                <a:cs typeface="Times New Roman"/>
              </a:rPr>
              <a:t>mattina. Questi </a:t>
            </a:r>
            <a:r>
              <a:rPr sz="1200" dirty="0">
                <a:latin typeface="Times New Roman"/>
                <a:cs typeface="Times New Roman"/>
              </a:rPr>
              <a:t>corpi non hanno </a:t>
            </a:r>
            <a:r>
              <a:rPr sz="1200" spc="-5" dirty="0">
                <a:latin typeface="Times New Roman"/>
                <a:cs typeface="Times New Roman"/>
              </a:rPr>
              <a:t>circolazione sanguigna </a:t>
            </a:r>
            <a:r>
              <a:rPr sz="1200" dirty="0">
                <a:latin typeface="Times New Roman"/>
                <a:cs typeface="Times New Roman"/>
              </a:rPr>
              <a:t>e tali esseri non  </a:t>
            </a:r>
            <a:r>
              <a:rPr sz="1200" spc="-5" dirty="0">
                <a:latin typeface="Times New Roman"/>
                <a:cs typeface="Times New Roman"/>
              </a:rPr>
              <a:t>mangiano cibo materiale ordinario; tuttavia, queste forme morontiali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i="1" spc="-5" dirty="0">
                <a:latin typeface="Times New Roman"/>
                <a:cs typeface="Times New Roman"/>
              </a:rPr>
              <a:t>reali.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credenti </a:t>
            </a:r>
            <a:r>
              <a:rPr sz="1200" spc="-5" dirty="0">
                <a:latin typeface="Times New Roman"/>
                <a:cs typeface="Times New Roman"/>
              </a:rPr>
              <a:t>videro Gesù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 risurrezione,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realmente;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vittime </a:t>
            </a:r>
            <a:r>
              <a:rPr sz="1200" spc="-5" dirty="0">
                <a:latin typeface="Times New Roman"/>
                <a:cs typeface="Times New Roman"/>
              </a:rPr>
              <a:t>autoilluse di </a:t>
            </a:r>
            <a:r>
              <a:rPr sz="1200" dirty="0">
                <a:latin typeface="Times New Roman"/>
                <a:cs typeface="Times New Roman"/>
              </a:rPr>
              <a:t>visioni o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allucinazioni.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(2029.4) 190:0.4 </a:t>
            </a:r>
            <a:r>
              <a:rPr sz="1200" spc="-5" dirty="0">
                <a:latin typeface="Times New Roman"/>
                <a:cs typeface="Times New Roman"/>
              </a:rPr>
              <a:t>Una fede </a:t>
            </a:r>
            <a:r>
              <a:rPr sz="1200" dirty="0">
                <a:latin typeface="Times New Roman"/>
                <a:cs typeface="Times New Roman"/>
              </a:rPr>
              <a:t>incrollabile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caratteristica cardinale della fede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rami dell’insegnamento 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 vangelo. A Gerusalemme, Alessandria, </a:t>
            </a:r>
            <a:r>
              <a:rPr sz="1200" dirty="0">
                <a:latin typeface="Times New Roman"/>
                <a:cs typeface="Times New Roman"/>
              </a:rPr>
              <a:t>Antiochia e </a:t>
            </a:r>
            <a:r>
              <a:rPr sz="1200" spc="-5" dirty="0">
                <a:latin typeface="Times New Roman"/>
                <a:cs typeface="Times New Roman"/>
              </a:rPr>
              <a:t>Filadelfia,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insegnanti del </a:t>
            </a:r>
            <a:r>
              <a:rPr sz="1200" spc="-5" dirty="0">
                <a:latin typeface="Times New Roman"/>
                <a:cs typeface="Times New Roman"/>
              </a:rPr>
              <a:t>vangelo si </a:t>
            </a:r>
            <a:r>
              <a:rPr sz="1200" dirty="0">
                <a:latin typeface="Times New Roman"/>
                <a:cs typeface="Times New Roman"/>
              </a:rPr>
              <a:t>unirono in questa </a:t>
            </a:r>
            <a:r>
              <a:rPr sz="1200" spc="-5" dirty="0">
                <a:latin typeface="Times New Roman"/>
                <a:cs typeface="Times New Roman"/>
              </a:rPr>
              <a:t>fede  implicita nella risurrezione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6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(2029.5) 190:0.5 </a:t>
            </a:r>
            <a:r>
              <a:rPr sz="1200" spc="-5" dirty="0">
                <a:latin typeface="Times New Roman"/>
                <a:cs typeface="Times New Roman"/>
              </a:rPr>
              <a:t>Esaminando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preminente che </a:t>
            </a:r>
            <a:r>
              <a:rPr sz="1200" dirty="0">
                <a:latin typeface="Times New Roman"/>
                <a:cs typeface="Times New Roman"/>
              </a:rPr>
              <a:t>svolse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Maddalena nella </a:t>
            </a:r>
            <a:r>
              <a:rPr sz="1200" spc="-5" dirty="0">
                <a:latin typeface="Times New Roman"/>
                <a:cs typeface="Times New Roman"/>
              </a:rPr>
              <a:t>proclamazione della risurrezione del Maestro,  bisognerebbe ricordare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Maria era </a:t>
            </a:r>
            <a:r>
              <a:rPr sz="1200" dirty="0">
                <a:latin typeface="Times New Roman"/>
                <a:cs typeface="Times New Roman"/>
              </a:rPr>
              <a:t>la principale </a:t>
            </a:r>
            <a:r>
              <a:rPr sz="1200" spc="-5" dirty="0">
                <a:latin typeface="Times New Roman"/>
                <a:cs typeface="Times New Roman"/>
              </a:rPr>
              <a:t>portavoce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femminile, come Pietro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apostoli. Maria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784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86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queste donne che </a:t>
            </a:r>
            <a:r>
              <a:rPr sz="1200" spc="-5" dirty="0">
                <a:latin typeface="Times New Roman"/>
                <a:cs typeface="Times New Roman"/>
              </a:rPr>
              <a:t>lavoravano per </a:t>
            </a:r>
            <a:r>
              <a:rPr sz="1200" dirty="0">
                <a:latin typeface="Times New Roman"/>
                <a:cs typeface="Times New Roman"/>
              </a:rPr>
              <a:t>il regno, 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principale insegnante </a:t>
            </a:r>
            <a:r>
              <a:rPr sz="1200" dirty="0">
                <a:latin typeface="Times New Roman"/>
                <a:cs typeface="Times New Roman"/>
              </a:rPr>
              <a:t>e portavoce </a:t>
            </a:r>
            <a:r>
              <a:rPr sz="1200" spc="-5" dirty="0">
                <a:latin typeface="Times New Roman"/>
                <a:cs typeface="Times New Roman"/>
              </a:rPr>
              <a:t>pubblica. Maria era </a:t>
            </a:r>
            <a:r>
              <a:rPr sz="1200" spc="5" dirty="0">
                <a:latin typeface="Times New Roman"/>
                <a:cs typeface="Times New Roman"/>
              </a:rPr>
              <a:t>divenuta  </a:t>
            </a:r>
            <a:r>
              <a:rPr sz="1200" dirty="0">
                <a:latin typeface="Times New Roman"/>
                <a:cs typeface="Times New Roman"/>
              </a:rPr>
              <a:t>una donna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circospezione, </a:t>
            </a:r>
            <a:r>
              <a:rPr sz="1200" spc="-5" dirty="0">
                <a:latin typeface="Times New Roman"/>
                <a:cs typeface="Times New Roman"/>
              </a:rPr>
              <a:t>cosicché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audacia nel rivolgersi </a:t>
            </a:r>
            <a:r>
              <a:rPr sz="1200" dirty="0">
                <a:latin typeface="Times New Roman"/>
                <a:cs typeface="Times New Roman"/>
              </a:rPr>
              <a:t>ad un uomo che </a:t>
            </a:r>
            <a:r>
              <a:rPr sz="1200" spc="-5" dirty="0">
                <a:latin typeface="Times New Roman"/>
                <a:cs typeface="Times New Roman"/>
              </a:rPr>
              <a:t>riteneva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sorvegliante del giardino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Giuseppe indica soltanto quanto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atterrita di trovare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tomba vuota.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profondità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l’angoscia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amore, </a:t>
            </a:r>
            <a:r>
              <a:rPr sz="1200" spc="2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della sua devozione, che </a:t>
            </a:r>
            <a:r>
              <a:rPr sz="1200" dirty="0">
                <a:latin typeface="Times New Roman"/>
                <a:cs typeface="Times New Roman"/>
              </a:rPr>
              <a:t>le fecero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per un istante la convenzionale </a:t>
            </a:r>
            <a:r>
              <a:rPr sz="1200" spc="-5" dirty="0">
                <a:latin typeface="Times New Roman"/>
                <a:cs typeface="Times New Roman"/>
              </a:rPr>
              <a:t>riservatezza dell’approccio </a:t>
            </a:r>
            <a:r>
              <a:rPr sz="1200" dirty="0">
                <a:latin typeface="Times New Roman"/>
                <a:cs typeface="Times New Roman"/>
              </a:rPr>
              <a:t>di una donna  </a:t>
            </a:r>
            <a:r>
              <a:rPr sz="1200" spc="-5" dirty="0">
                <a:latin typeface="Times New Roman"/>
                <a:cs typeface="Times New Roman"/>
              </a:rPr>
              <a:t>ebrea ad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straniero.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annunciatori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risurrezione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(2029.6) 190:1.1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volevano che 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lasciasse; </a:t>
            </a:r>
            <a:r>
              <a:rPr sz="1200" dirty="0">
                <a:latin typeface="Times New Roman"/>
                <a:cs typeface="Times New Roman"/>
              </a:rPr>
              <a:t>per questo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minimizzato tutte le </a:t>
            </a:r>
            <a:r>
              <a:rPr sz="1200" spc="-5" dirty="0">
                <a:latin typeface="Times New Roman"/>
                <a:cs typeface="Times New Roman"/>
              </a:rPr>
              <a:t>sue dichiarazioni sulla sua  morte, così </a:t>
            </a:r>
            <a:r>
              <a:rPr sz="1200" dirty="0">
                <a:latin typeface="Times New Roman"/>
                <a:cs typeface="Times New Roman"/>
              </a:rPr>
              <a:t>come le </a:t>
            </a:r>
            <a:r>
              <a:rPr sz="1200" spc="-5" dirty="0">
                <a:latin typeface="Times New Roman"/>
                <a:cs typeface="Times New Roman"/>
              </a:rPr>
              <a:t>sue promesse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risuscitare.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aspettavano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nella </a:t>
            </a:r>
            <a:r>
              <a:rPr sz="1200" dirty="0">
                <a:latin typeface="Times New Roman"/>
                <a:cs typeface="Times New Roman"/>
              </a:rPr>
              <a:t>maniera in cui </a:t>
            </a:r>
            <a:r>
              <a:rPr sz="1200" spc="-5" dirty="0">
                <a:latin typeface="Times New Roman"/>
                <a:cs typeface="Times New Roman"/>
              </a:rPr>
              <a:t>avvenne, </a:t>
            </a:r>
            <a:r>
              <a:rPr sz="1200" dirty="0">
                <a:latin typeface="Times New Roman"/>
                <a:cs typeface="Times New Roman"/>
              </a:rPr>
              <a:t>e rifiutarono di  </a:t>
            </a:r>
            <a:r>
              <a:rPr sz="1200" spc="-5" dirty="0">
                <a:latin typeface="Times New Roman"/>
                <a:cs typeface="Times New Roman"/>
              </a:rPr>
              <a:t>credervi fino </a:t>
            </a:r>
            <a:r>
              <a:rPr sz="1200" dirty="0">
                <a:latin typeface="Times New Roman"/>
                <a:cs typeface="Times New Roman"/>
              </a:rPr>
              <a:t>a che non furono posti di </a:t>
            </a:r>
            <a:r>
              <a:rPr sz="1200" spc="-5" dirty="0">
                <a:latin typeface="Times New Roman"/>
                <a:cs typeface="Times New Roman"/>
              </a:rPr>
              <a:t>fronte alla </a:t>
            </a:r>
            <a:r>
              <a:rPr sz="1200" dirty="0">
                <a:latin typeface="Times New Roman"/>
                <a:cs typeface="Times New Roman"/>
              </a:rPr>
              <a:t>costrizione di una </a:t>
            </a:r>
            <a:r>
              <a:rPr sz="1200" spc="-5" dirty="0">
                <a:latin typeface="Times New Roman"/>
                <a:cs typeface="Times New Roman"/>
              </a:rPr>
              <a:t>testimonianza irrefutabile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prova assoluta delle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stesse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7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(2030.1) 190:1.2 </a:t>
            </a:r>
            <a:r>
              <a:rPr sz="1200" spc="-5" dirty="0">
                <a:latin typeface="Times New Roman"/>
                <a:cs typeface="Times New Roman"/>
              </a:rPr>
              <a:t>Quando gli apostoli 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al resoconto </a:t>
            </a:r>
            <a:r>
              <a:rPr sz="1200" dirty="0">
                <a:latin typeface="Times New Roman"/>
                <a:cs typeface="Times New Roman"/>
              </a:rPr>
              <a:t>delle cinque donne che </a:t>
            </a:r>
            <a:r>
              <a:rPr sz="1200" spc="-5" dirty="0">
                <a:latin typeface="Times New Roman"/>
                <a:cs typeface="Times New Roman"/>
              </a:rPr>
              <a:t>sostenevano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aver  parlato </a:t>
            </a:r>
            <a:r>
              <a:rPr sz="1200" dirty="0">
                <a:latin typeface="Times New Roman"/>
                <a:cs typeface="Times New Roman"/>
              </a:rPr>
              <a:t>con lui, </a:t>
            </a:r>
            <a:r>
              <a:rPr sz="1200" spc="-5" dirty="0">
                <a:latin typeface="Times New Roman"/>
                <a:cs typeface="Times New Roman"/>
              </a:rPr>
              <a:t>Maria Maddalena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tomba e le </a:t>
            </a:r>
            <a:r>
              <a:rPr sz="1200" spc="-5" dirty="0">
                <a:latin typeface="Times New Roman"/>
                <a:cs typeface="Times New Roman"/>
              </a:rPr>
              <a:t>altre ritornarono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Giuseppe, dove </a:t>
            </a:r>
            <a:r>
              <a:rPr sz="1200" spc="-5" dirty="0">
                <a:latin typeface="Times New Roman"/>
                <a:cs typeface="Times New Roman"/>
              </a:rPr>
              <a:t>raccontarono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esperienze a  </a:t>
            </a:r>
            <a:r>
              <a:rPr sz="1200" spc="-5" dirty="0">
                <a:latin typeface="Times New Roman"/>
                <a:cs typeface="Times New Roman"/>
              </a:rPr>
              <a:t>sua figlia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altre donne. E le donne </a:t>
            </a:r>
            <a:r>
              <a:rPr sz="1200" spc="-5" dirty="0">
                <a:latin typeface="Times New Roman"/>
                <a:cs typeface="Times New Roman"/>
              </a:rPr>
              <a:t>credettero al loro resoconto. </a:t>
            </a:r>
            <a:r>
              <a:rPr sz="1200" dirty="0">
                <a:latin typeface="Times New Roman"/>
                <a:cs typeface="Times New Roman"/>
              </a:rPr>
              <a:t>Poco dopo 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d’Arimatea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2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quattro  donne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andarono a casa di </a:t>
            </a:r>
            <a:r>
              <a:rPr sz="1200" spc="-5" dirty="0">
                <a:latin typeface="Times New Roman"/>
                <a:cs typeface="Times New Roman"/>
              </a:rPr>
              <a:t>Nicodemo,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raccontarono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avvenimenti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a Nicodemo, a 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altri uomini ivi </a:t>
            </a:r>
            <a:r>
              <a:rPr sz="1200" spc="-5" dirty="0">
                <a:latin typeface="Times New Roman"/>
                <a:cs typeface="Times New Roman"/>
              </a:rPr>
              <a:t>riuniti. Nicodemo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dubitarono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storia, dubitarono che Gesù </a:t>
            </a:r>
            <a:r>
              <a:rPr sz="1200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congetturarono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Ebrei avessero portato </a:t>
            </a:r>
            <a:r>
              <a:rPr sz="1200" dirty="0">
                <a:latin typeface="Times New Roman"/>
                <a:cs typeface="Times New Roman"/>
              </a:rPr>
              <a:t>via il </a:t>
            </a:r>
            <a:r>
              <a:rPr sz="1200" spc="-5" dirty="0">
                <a:latin typeface="Times New Roman"/>
                <a:cs typeface="Times New Roman"/>
              </a:rPr>
              <a:t>corpo. Giuseppe </a:t>
            </a:r>
            <a:r>
              <a:rPr sz="1200" dirty="0">
                <a:latin typeface="Times New Roman"/>
                <a:cs typeface="Times New Roman"/>
              </a:rPr>
              <a:t>e Davide </a:t>
            </a:r>
            <a:r>
              <a:rPr sz="1200" spc="-5" dirty="0">
                <a:latin typeface="Times New Roman"/>
                <a:cs typeface="Times New Roman"/>
              </a:rPr>
              <a:t>erano 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 al resoconto, </a:t>
            </a:r>
            <a:r>
              <a:rPr sz="1200" dirty="0">
                <a:latin typeface="Times New Roman"/>
                <a:cs typeface="Times New Roman"/>
              </a:rPr>
              <a:t>cosicché </a:t>
            </a:r>
            <a:r>
              <a:rPr sz="1200" spc="-5" dirty="0">
                <a:latin typeface="Times New Roman"/>
                <a:cs typeface="Times New Roman"/>
              </a:rPr>
              <a:t>corsero ad </a:t>
            </a:r>
            <a:r>
              <a:rPr sz="1200" dirty="0">
                <a:latin typeface="Times New Roman"/>
                <a:cs typeface="Times New Roman"/>
              </a:rPr>
              <a:t>ispezionare la tomba e </a:t>
            </a:r>
            <a:r>
              <a:rPr sz="1200" spc="-5" dirty="0">
                <a:latin typeface="Times New Roman"/>
                <a:cs typeface="Times New Roman"/>
              </a:rPr>
              <a:t>trovarono ogni cosa proprio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descritto. Ed </a:t>
            </a:r>
            <a:r>
              <a:rPr sz="1200" spc="-5" dirty="0">
                <a:latin typeface="Times New Roman"/>
                <a:cs typeface="Times New Roman"/>
              </a:rPr>
              <a:t>essi  furono gli </a:t>
            </a:r>
            <a:r>
              <a:rPr sz="1200" dirty="0">
                <a:latin typeface="Times New Roman"/>
                <a:cs typeface="Times New Roman"/>
              </a:rPr>
              <a:t>ultimi a </a:t>
            </a:r>
            <a:r>
              <a:rPr sz="1200" spc="-5" dirty="0">
                <a:latin typeface="Times New Roman"/>
                <a:cs typeface="Times New Roman"/>
              </a:rPr>
              <a:t>vedere così </a:t>
            </a:r>
            <a:r>
              <a:rPr sz="1200" dirty="0">
                <a:latin typeface="Times New Roman"/>
                <a:cs typeface="Times New Roman"/>
              </a:rPr>
              <a:t>il sepolcro,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mandò il </a:t>
            </a:r>
            <a:r>
              <a:rPr sz="1200" spc="-5" dirty="0">
                <a:latin typeface="Times New Roman"/>
                <a:cs typeface="Times New Roman"/>
              </a:rPr>
              <a:t>capitano delle guardie del Tempio alla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alle  sette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per portare </a:t>
            </a:r>
            <a:r>
              <a:rPr sz="1200" dirty="0">
                <a:latin typeface="Times New Roman"/>
                <a:cs typeface="Times New Roman"/>
              </a:rPr>
              <a:t>via le </a:t>
            </a:r>
            <a:r>
              <a:rPr sz="1200" spc="-5" dirty="0">
                <a:latin typeface="Times New Roman"/>
                <a:cs typeface="Times New Roman"/>
              </a:rPr>
              <a:t>bende funebri.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avvolse </a:t>
            </a:r>
            <a:r>
              <a:rPr sz="1200" dirty="0">
                <a:latin typeface="Times New Roman"/>
                <a:cs typeface="Times New Roman"/>
              </a:rPr>
              <a:t>tutte nel lenzuolo di lino e le </a:t>
            </a:r>
            <a:r>
              <a:rPr sz="1200" spc="-5" dirty="0">
                <a:latin typeface="Times New Roman"/>
                <a:cs typeface="Times New Roman"/>
              </a:rPr>
              <a:t>gettò </a:t>
            </a:r>
            <a:r>
              <a:rPr sz="1200" dirty="0">
                <a:latin typeface="Times New Roman"/>
                <a:cs typeface="Times New Roman"/>
              </a:rPr>
              <a:t>in un dirupo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vicino.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55940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due anni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cruciali</a:t>
            </a:r>
            <a:endParaRPr sz="2200">
              <a:latin typeface="Times New Roman"/>
              <a:cs typeface="Times New Roman"/>
            </a:endParaRPr>
          </a:p>
          <a:p>
            <a:pPr marL="63500" marR="6032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(1386.1) 126:0.1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quattordicesimo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quindicesimo anno furono quelli </a:t>
            </a:r>
            <a:r>
              <a:rPr sz="1200" dirty="0">
                <a:latin typeface="Times New Roman"/>
                <a:cs typeface="Times New Roman"/>
              </a:rPr>
              <a:t>cruciali.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egli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coscienza della </a:t>
            </a:r>
            <a:r>
              <a:rPr sz="1200" dirty="0">
                <a:latin typeface="Times New Roman"/>
                <a:cs typeface="Times New Roman"/>
              </a:rPr>
              <a:t>sua divinità e </a:t>
            </a:r>
            <a:r>
              <a:rPr sz="1200" spc="-5" dirty="0">
                <a:latin typeface="Times New Roman"/>
                <a:cs typeface="Times New Roman"/>
              </a:rPr>
              <a:t>del suo destino, </a:t>
            </a:r>
            <a:r>
              <a:rPr sz="1200" dirty="0">
                <a:latin typeface="Times New Roman"/>
                <a:cs typeface="Times New Roman"/>
              </a:rPr>
              <a:t>e prima di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comunicare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Aggiustatore interiore, </a:t>
            </a:r>
            <a:r>
              <a:rPr sz="1200" dirty="0">
                <a:latin typeface="Times New Roman"/>
                <a:cs typeface="Times New Roman"/>
              </a:rPr>
              <a:t>furono i più </a:t>
            </a:r>
            <a:r>
              <a:rPr sz="1200" spc="-5" dirty="0">
                <a:latin typeface="Times New Roman"/>
                <a:cs typeface="Times New Roman"/>
              </a:rPr>
              <a:t>difficili della sua movimentata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 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che potrebbe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chiamato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prova, la vera tentazione. </a:t>
            </a:r>
            <a:r>
              <a:rPr sz="1200" spc="-5" dirty="0">
                <a:latin typeface="Times New Roman"/>
                <a:cs typeface="Times New Roman"/>
              </a:rPr>
              <a:t>Nessun giovane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</a:t>
            </a:r>
            <a:endParaRPr sz="1200">
              <a:latin typeface="Times New Roman"/>
              <a:cs typeface="Times New Roman"/>
            </a:endParaRPr>
          </a:p>
          <a:p>
            <a:pPr marL="63500" marR="233679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turbamenti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aggiustamento dell’adolescenza, 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sottoposto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più cruciale di quella attraversata da  </a:t>
            </a:r>
            <a:r>
              <a:rPr sz="1200" spc="-5" dirty="0">
                <a:latin typeface="Times New Roman"/>
                <a:cs typeface="Times New Roman"/>
              </a:rPr>
              <a:t>Gesù durante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fanciullezza all’età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virile.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71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(1386.2) 126:0.2 </a:t>
            </a:r>
            <a:r>
              <a:rPr sz="1200" spc="-5" dirty="0">
                <a:latin typeface="Times New Roman"/>
                <a:cs typeface="Times New Roman"/>
              </a:rPr>
              <a:t>Questo importante periodo </a:t>
            </a:r>
            <a:r>
              <a:rPr sz="1200" dirty="0">
                <a:latin typeface="Times New Roman"/>
                <a:cs typeface="Times New Roman"/>
              </a:rPr>
              <a:t>di sviluppo nella </a:t>
            </a:r>
            <a:r>
              <a:rPr sz="1200" spc="-5" dirty="0">
                <a:latin typeface="Times New Roman"/>
                <a:cs typeface="Times New Roman"/>
              </a:rPr>
              <a:t>giovinezza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visita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suo  </a:t>
            </a:r>
            <a:r>
              <a:rPr sz="1200" dirty="0">
                <a:latin typeface="Times New Roman"/>
                <a:cs typeface="Times New Roman"/>
              </a:rPr>
              <a:t>ritorno a </a:t>
            </a:r>
            <a:r>
              <a:rPr sz="1200" spc="-5" dirty="0">
                <a:latin typeface="Times New Roman"/>
                <a:cs typeface="Times New Roman"/>
              </a:rPr>
              <a:t>Nazaret. Maria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dapprima felice al </a:t>
            </a:r>
            <a:r>
              <a:rPr sz="1200" dirty="0">
                <a:latin typeface="Times New Roman"/>
                <a:cs typeface="Times New Roman"/>
              </a:rPr>
              <a:t>pensiero di </a:t>
            </a:r>
            <a:r>
              <a:rPr sz="1200" spc="-5" dirty="0">
                <a:latin typeface="Times New Roman"/>
                <a:cs typeface="Times New Roman"/>
              </a:rPr>
              <a:t>aver ritrovato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ragazzo, che Gesù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ritornato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figlio sottomesso </a:t>
            </a:r>
            <a:r>
              <a:rPr sz="1200" dirty="0">
                <a:latin typeface="Times New Roman"/>
                <a:cs typeface="Times New Roman"/>
              </a:rPr>
              <a:t>— benché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mai </a:t>
            </a:r>
            <a:r>
              <a:rPr sz="1200" dirty="0">
                <a:latin typeface="Times New Roman"/>
                <a:cs typeface="Times New Roman"/>
              </a:rPr>
              <a:t>stato altro — e 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oramai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sensibile ai piani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lei </a:t>
            </a:r>
            <a:r>
              <a:rPr sz="1200" dirty="0">
                <a:latin typeface="Times New Roman"/>
                <a:cs typeface="Times New Roman"/>
              </a:rPr>
              <a:t>formulati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vita futura.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sarebbe crogiolata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al sole </a:t>
            </a:r>
            <a:r>
              <a:rPr sz="1200" dirty="0">
                <a:latin typeface="Times New Roman"/>
                <a:cs typeface="Times New Roman"/>
              </a:rPr>
              <a:t>dell’illusione </a:t>
            </a:r>
            <a:r>
              <a:rPr sz="1200" spc="-5" dirty="0">
                <a:latin typeface="Times New Roman"/>
                <a:cs typeface="Times New Roman"/>
              </a:rPr>
              <a:t>materna </a:t>
            </a:r>
            <a:r>
              <a:rPr sz="1200" dirty="0">
                <a:latin typeface="Times New Roman"/>
                <a:cs typeface="Times New Roman"/>
              </a:rPr>
              <a:t>e dell’inconsapevole </a:t>
            </a:r>
            <a:r>
              <a:rPr sz="1200" spc="-5" dirty="0">
                <a:latin typeface="Times New Roman"/>
                <a:cs typeface="Times New Roman"/>
              </a:rPr>
              <a:t>orgoglio </a:t>
            </a:r>
            <a:r>
              <a:rPr sz="1200" dirty="0">
                <a:latin typeface="Times New Roman"/>
                <a:cs typeface="Times New Roman"/>
              </a:rPr>
              <a:t>di famiglia; molto  </a:t>
            </a:r>
            <a:r>
              <a:rPr sz="1200" spc="-5" dirty="0">
                <a:latin typeface="Times New Roman"/>
                <a:cs typeface="Times New Roman"/>
              </a:rPr>
              <a:t>presto essa sarebbe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disillusa.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ragazzo viveva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padre; egli </a:t>
            </a:r>
            <a:r>
              <a:rPr sz="1200" dirty="0">
                <a:latin typeface="Times New Roman"/>
                <a:cs typeface="Times New Roman"/>
              </a:rPr>
              <a:t>andava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  <a:p>
            <a:pPr marL="63500" marR="7175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meno da lei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problemi, </a:t>
            </a:r>
            <a:r>
              <a:rPr sz="1200" spc="-5" dirty="0">
                <a:latin typeface="Times New Roman"/>
                <a:cs typeface="Times New Roman"/>
              </a:rPr>
              <a:t>mentre cresceva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l’incomprensione dei suoi genitori </a:t>
            </a:r>
            <a:r>
              <a:rPr sz="1200" dirty="0">
                <a:latin typeface="Times New Roman"/>
                <a:cs typeface="Times New Roman"/>
              </a:rPr>
              <a:t>circa la </a:t>
            </a:r>
            <a:r>
              <a:rPr sz="1200" spc="-5" dirty="0">
                <a:latin typeface="Times New Roman"/>
                <a:cs typeface="Times New Roman"/>
              </a:rPr>
              <a:t>sua frequente </a:t>
            </a:r>
            <a:r>
              <a:rPr sz="1200" dirty="0">
                <a:latin typeface="Times New Roman"/>
                <a:cs typeface="Times New Roman"/>
              </a:rPr>
              <a:t>alternanza tra  </a:t>
            </a:r>
            <a:r>
              <a:rPr sz="1200" spc="-5" dirty="0">
                <a:latin typeface="Times New Roman"/>
                <a:cs typeface="Times New Roman"/>
              </a:rPr>
              <a:t>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e le </a:t>
            </a:r>
            <a:r>
              <a:rPr sz="1200" spc="-5" dirty="0">
                <a:latin typeface="Times New Roman"/>
                <a:cs typeface="Times New Roman"/>
              </a:rPr>
              <a:t>meditazioni sui suoi rapporti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Padre. Francamente essi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capivano,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l’amavano sinceramente.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(1386.3) 126:0.3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Gesù cresceva,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pietà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amore </a:t>
            </a:r>
            <a:r>
              <a:rPr sz="1200" dirty="0">
                <a:latin typeface="Times New Roman"/>
                <a:cs typeface="Times New Roman"/>
              </a:rPr>
              <a:t>per il popolo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aumentavano, 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anni si 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nella sua 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giusto risentimento </a:t>
            </a:r>
            <a:r>
              <a:rPr sz="1200" dirty="0">
                <a:latin typeface="Times New Roman"/>
                <a:cs typeface="Times New Roman"/>
              </a:rPr>
              <a:t>contro la </a:t>
            </a:r>
            <a:r>
              <a:rPr sz="1200" spc="-5" dirty="0">
                <a:latin typeface="Times New Roman"/>
                <a:cs typeface="Times New Roman"/>
              </a:rPr>
              <a:t>presenza nel </a:t>
            </a:r>
            <a:r>
              <a:rPr sz="1200" dirty="0">
                <a:latin typeface="Times New Roman"/>
                <a:cs typeface="Times New Roman"/>
              </a:rPr>
              <a:t>Tempio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sacerdoti scelti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ragioni politiche.  Gesù </a:t>
            </a:r>
            <a:r>
              <a:rPr sz="1200" dirty="0">
                <a:latin typeface="Times New Roman"/>
                <a:cs typeface="Times New Roman"/>
              </a:rPr>
              <a:t>aveva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sinceri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gli Scribi onesti,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teneva </a:t>
            </a:r>
            <a:r>
              <a:rPr sz="1200" dirty="0">
                <a:latin typeface="Times New Roman"/>
                <a:cs typeface="Times New Roman"/>
              </a:rPr>
              <a:t>in pessima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ipocriti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teologi disonesti; considerava con sdegno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quei capi religiosi che </a:t>
            </a:r>
            <a:r>
              <a:rPr sz="1200" dirty="0">
                <a:latin typeface="Times New Roman"/>
                <a:cs typeface="Times New Roman"/>
              </a:rPr>
              <a:t>non erano </a:t>
            </a:r>
            <a:r>
              <a:rPr sz="1200" spc="-5" dirty="0">
                <a:latin typeface="Times New Roman"/>
                <a:cs typeface="Times New Roman"/>
              </a:rPr>
              <a:t>sinceri. </a:t>
            </a:r>
            <a:r>
              <a:rPr sz="1200" dirty="0">
                <a:latin typeface="Times New Roman"/>
                <a:cs typeface="Times New Roman"/>
              </a:rPr>
              <a:t>Quando analizzava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d’Israele,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35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(2030.2) 190:1.3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e Giuseppe andarono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a casa di Elia </a:t>
            </a:r>
            <a:r>
              <a:rPr sz="1200" spc="-5" dirty="0">
                <a:latin typeface="Times New Roman"/>
                <a:cs typeface="Times New Roman"/>
              </a:rPr>
              <a:t>Marco, </a:t>
            </a:r>
            <a:r>
              <a:rPr sz="1200" dirty="0">
                <a:latin typeface="Times New Roman"/>
                <a:cs typeface="Times New Roman"/>
              </a:rPr>
              <a:t>dove tennero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riunione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 apostoli nella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superiore. </a:t>
            </a:r>
            <a:r>
              <a:rPr sz="1200" dirty="0">
                <a:latin typeface="Times New Roman"/>
                <a:cs typeface="Times New Roman"/>
              </a:rPr>
              <a:t>Solo Giovanni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disposto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credere, </a:t>
            </a:r>
            <a:r>
              <a:rPr sz="1200" dirty="0">
                <a:latin typeface="Times New Roman"/>
                <a:cs typeface="Times New Roman"/>
              </a:rPr>
              <a:t>seppure debolmente, </a:t>
            </a:r>
            <a:r>
              <a:rPr sz="1200" spc="-5" dirty="0">
                <a:latin typeface="Times New Roman"/>
                <a:cs typeface="Times New Roman"/>
              </a:rPr>
              <a:t>che Gesù fosse </a:t>
            </a:r>
            <a:r>
              <a:rPr sz="1200" dirty="0">
                <a:latin typeface="Times New Roman"/>
                <a:cs typeface="Times New Roman"/>
              </a:rPr>
              <a:t>risuscitato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Pietro aveva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creduto,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trovò il Maestro </a:t>
            </a:r>
            <a:r>
              <a:rPr sz="1200" spc="-5" dirty="0">
                <a:latin typeface="Times New Roman"/>
                <a:cs typeface="Times New Roman"/>
              </a:rPr>
              <a:t>cadde </a:t>
            </a:r>
            <a:r>
              <a:rPr sz="1200" dirty="0">
                <a:latin typeface="Times New Roman"/>
                <a:cs typeface="Times New Roman"/>
              </a:rPr>
              <a:t>in seri dubbi.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tutti inclini a </a:t>
            </a:r>
            <a:r>
              <a:rPr sz="1200" spc="-5" dirty="0">
                <a:latin typeface="Times New Roman"/>
                <a:cs typeface="Times New Roman"/>
              </a:rPr>
              <a:t>credere  che gli Ebrei avessero </a:t>
            </a:r>
            <a:r>
              <a:rPr sz="1200" dirty="0">
                <a:latin typeface="Times New Roman"/>
                <a:cs typeface="Times New Roman"/>
              </a:rPr>
              <a:t>portato via il </a:t>
            </a:r>
            <a:r>
              <a:rPr sz="1200" spc="-5" dirty="0">
                <a:latin typeface="Times New Roman"/>
                <a:cs typeface="Times New Roman"/>
              </a:rPr>
              <a:t>corpo. Davide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discutere con </a:t>
            </a:r>
            <a:r>
              <a:rPr sz="1200" dirty="0">
                <a:latin typeface="Times New Roman"/>
                <a:cs typeface="Times New Roman"/>
              </a:rPr>
              <a:t>loro, ma </a:t>
            </a:r>
            <a:r>
              <a:rPr sz="1200" spc="-5" dirty="0">
                <a:latin typeface="Times New Roman"/>
                <a:cs typeface="Times New Roman"/>
              </a:rPr>
              <a:t>andandosene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“Voi siete gli </a:t>
            </a:r>
            <a:r>
              <a:rPr sz="1200" dirty="0">
                <a:latin typeface="Times New Roman"/>
                <a:cs typeface="Times New Roman"/>
              </a:rPr>
              <a:t>apostoli e  </a:t>
            </a:r>
            <a:r>
              <a:rPr sz="1200" spc="-5" dirty="0">
                <a:latin typeface="Times New Roman"/>
                <a:cs typeface="Times New Roman"/>
              </a:rPr>
              <a:t>dovreste comprendere queste cose.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discuterò con </a:t>
            </a:r>
            <a:r>
              <a:rPr sz="1200" dirty="0">
                <a:latin typeface="Times New Roman"/>
                <a:cs typeface="Times New Roman"/>
              </a:rPr>
              <a:t>voi;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modo, io </a:t>
            </a:r>
            <a:r>
              <a:rPr sz="1200" spc="-5" dirty="0">
                <a:latin typeface="Times New Roman"/>
                <a:cs typeface="Times New Roman"/>
              </a:rPr>
              <a:t>torno 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Nicodemo,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d’accordo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trovarci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mattina,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riuniti, li manderò </a:t>
            </a:r>
            <a:r>
              <a:rPr sz="1200" dirty="0">
                <a:latin typeface="Times New Roman"/>
                <a:cs typeface="Times New Roman"/>
              </a:rPr>
              <a:t>a compiere la loro ultima missione </a:t>
            </a:r>
            <a:r>
              <a:rPr sz="1200" spc="5" dirty="0">
                <a:latin typeface="Times New Roman"/>
                <a:cs typeface="Times New Roman"/>
              </a:rPr>
              <a:t>quali  </a:t>
            </a:r>
            <a:r>
              <a:rPr sz="1200" spc="-5" dirty="0">
                <a:latin typeface="Times New Roman"/>
                <a:cs typeface="Times New Roman"/>
              </a:rPr>
              <a:t>annunciatori della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del Maestro. Ho </a:t>
            </a:r>
            <a:r>
              <a:rPr sz="1200" dirty="0">
                <a:latin typeface="Times New Roman"/>
                <a:cs typeface="Times New Roman"/>
              </a:rPr>
              <a:t>sentito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 sarebbe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63500" marR="88900">
              <a:lnSpc>
                <a:spcPct val="954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gli credo.” </a:t>
            </a:r>
            <a:r>
              <a:rPr sz="1200" dirty="0">
                <a:latin typeface="Times New Roman"/>
                <a:cs typeface="Times New Roman"/>
              </a:rPr>
              <a:t>E dopo aver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così ai tristi e </a:t>
            </a:r>
            <a:r>
              <a:rPr sz="1200" spc="-5" dirty="0">
                <a:latin typeface="Times New Roman"/>
                <a:cs typeface="Times New Roman"/>
              </a:rPr>
              <a:t>sconsolati ambasciatori del regno, questo </a:t>
            </a:r>
            <a:r>
              <a:rPr sz="1200" dirty="0">
                <a:latin typeface="Times New Roman"/>
                <a:cs typeface="Times New Roman"/>
              </a:rPr>
              <a:t>autonominatosi </a:t>
            </a:r>
            <a:r>
              <a:rPr sz="1200" spc="-5" dirty="0">
                <a:latin typeface="Times New Roman"/>
                <a:cs typeface="Times New Roman"/>
              </a:rPr>
              <a:t>capo delle </a:t>
            </a:r>
            <a:r>
              <a:rPr sz="1200" dirty="0">
                <a:latin typeface="Times New Roman"/>
                <a:cs typeface="Times New Roman"/>
              </a:rPr>
              <a:t>comunicazioni  e </a:t>
            </a:r>
            <a:r>
              <a:rPr sz="1200" spc="-5" dirty="0">
                <a:latin typeface="Times New Roman"/>
                <a:cs typeface="Times New Roman"/>
              </a:rPr>
              <a:t>delle informazioni si congedò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apostoli. Uscendo dalla </a:t>
            </a:r>
            <a:r>
              <a:rPr sz="1200" dirty="0">
                <a:latin typeface="Times New Roman"/>
                <a:cs typeface="Times New Roman"/>
              </a:rPr>
              <a:t>stanza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superiore egli </a:t>
            </a:r>
            <a:r>
              <a:rPr sz="1200" dirty="0">
                <a:latin typeface="Times New Roman"/>
                <a:cs typeface="Times New Roman"/>
              </a:rPr>
              <a:t>lasciò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dirty="0">
                <a:latin typeface="Times New Roman"/>
                <a:cs typeface="Times New Roman"/>
              </a:rPr>
              <a:t>la borsa di Giuda,  </a:t>
            </a:r>
            <a:r>
              <a:rPr sz="1200" spc="-5" dirty="0">
                <a:latin typeface="Times New Roman"/>
                <a:cs typeface="Times New Roman"/>
              </a:rPr>
              <a:t>contenente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fondi </a:t>
            </a:r>
            <a:r>
              <a:rPr sz="1200" dirty="0">
                <a:latin typeface="Times New Roman"/>
                <a:cs typeface="Times New Roman"/>
              </a:rPr>
              <a:t>apostolici, in </a:t>
            </a:r>
            <a:r>
              <a:rPr sz="1200" spc="-5" dirty="0">
                <a:latin typeface="Times New Roman"/>
                <a:cs typeface="Times New Roman"/>
              </a:rPr>
              <a:t>grembo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Matteo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62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(2030.3) 190:1.4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nove e mezzo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dei ventisei 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arrivò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Nicodemo. Davide li  riunì subito nello </a:t>
            </a:r>
            <a:r>
              <a:rPr sz="1200" spc="-5" dirty="0">
                <a:latin typeface="Times New Roman"/>
                <a:cs typeface="Times New Roman"/>
              </a:rPr>
              <a:t>spazioso cortile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03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(2030.4) 190:1.5 </a:t>
            </a:r>
            <a:r>
              <a:rPr sz="1200" spc="-5" dirty="0">
                <a:latin typeface="Times New Roman"/>
                <a:cs typeface="Times New Roman"/>
              </a:rPr>
              <a:t>“Uomini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fratelli,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tempo voi mi </a:t>
            </a:r>
            <a:r>
              <a:rPr sz="1200" spc="-5" dirty="0">
                <a:latin typeface="Times New Roman"/>
                <a:cs typeface="Times New Roman"/>
              </a:rPr>
              <a:t>avete servito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giuramento verso </a:t>
            </a:r>
            <a:r>
              <a:rPr sz="1200" dirty="0">
                <a:latin typeface="Times New Roman"/>
                <a:cs typeface="Times New Roman"/>
              </a:rPr>
              <a:t>di me e tra di  voi, e vi </a:t>
            </a:r>
            <a:r>
              <a:rPr sz="1200" spc="-5" dirty="0">
                <a:latin typeface="Times New Roman"/>
                <a:cs typeface="Times New Roman"/>
              </a:rPr>
              <a:t>chiamo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testimoni che </a:t>
            </a:r>
            <a:r>
              <a:rPr sz="1200" dirty="0">
                <a:latin typeface="Times New Roman"/>
                <a:cs typeface="Times New Roman"/>
              </a:rPr>
              <a:t>non vi ho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finora </a:t>
            </a:r>
            <a:r>
              <a:rPr sz="1200" dirty="0">
                <a:latin typeface="Times New Roman"/>
                <a:cs typeface="Times New Roman"/>
              </a:rPr>
              <a:t>false </a:t>
            </a:r>
            <a:r>
              <a:rPr sz="1200" spc="-5" dirty="0">
                <a:latin typeface="Times New Roman"/>
                <a:cs typeface="Times New Roman"/>
              </a:rPr>
              <a:t>informazioni. 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inviarvi nella </a:t>
            </a:r>
            <a:r>
              <a:rPr sz="1200" dirty="0">
                <a:latin typeface="Times New Roman"/>
                <a:cs typeface="Times New Roman"/>
              </a:rPr>
              <a:t>vostra ultima missione </a:t>
            </a:r>
            <a:r>
              <a:rPr sz="1200" spc="-5" dirty="0">
                <a:latin typeface="Times New Roman"/>
                <a:cs typeface="Times New Roman"/>
              </a:rPr>
              <a:t>come  messaggeri volontari del regno, </a:t>
            </a:r>
            <a:r>
              <a:rPr sz="1200" dirty="0">
                <a:latin typeface="Times New Roman"/>
                <a:cs typeface="Times New Roman"/>
              </a:rPr>
              <a:t>e facendo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libero dal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sciolgo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messaggeri. Uomini,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15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dichiaro che abbiamo terminato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lavoro.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ha più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mortali;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morte. 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suo arresto egli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sarebbe morto e </a:t>
            </a:r>
            <a:r>
              <a:rPr sz="1200" spc="-5" dirty="0">
                <a:latin typeface="Times New Roman"/>
                <a:cs typeface="Times New Roman"/>
              </a:rPr>
              <a:t>che sarebbe risuscitato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dirty="0">
                <a:latin typeface="Times New Roman"/>
                <a:cs typeface="Times New Roman"/>
              </a:rPr>
              <a:t>visto la tomba — è vuota. </a:t>
            </a:r>
            <a:r>
              <a:rPr sz="1200" spc="-5" dirty="0">
                <a:latin typeface="Times New Roman"/>
                <a:cs typeface="Times New Roman"/>
              </a:rPr>
              <a:t>Ho  parlato </a:t>
            </a:r>
            <a:r>
              <a:rPr sz="1200" dirty="0">
                <a:latin typeface="Times New Roman"/>
                <a:cs typeface="Times New Roman"/>
              </a:rPr>
              <a:t>con Maria Maddalena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parlato con Gesù.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ora vi </a:t>
            </a:r>
            <a:r>
              <a:rPr sz="1200" spc="-5" dirty="0">
                <a:latin typeface="Times New Roman"/>
                <a:cs typeface="Times New Roman"/>
              </a:rPr>
              <a:t>congedo,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 addio </a:t>
            </a:r>
            <a:r>
              <a:rPr sz="1200" dirty="0">
                <a:latin typeface="Times New Roman"/>
                <a:cs typeface="Times New Roman"/>
              </a:rPr>
              <a:t>e vi mando </a:t>
            </a:r>
            <a:r>
              <a:rPr sz="1200" spc="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rispettive destinazioni,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porterete ai credenti è: </a:t>
            </a:r>
            <a:r>
              <a:rPr sz="1200" dirty="0">
                <a:latin typeface="Times New Roman"/>
                <a:cs typeface="Times New Roman"/>
              </a:rPr>
              <a:t>‘Gesù è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morte; la tomba è vuota.’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7211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5811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(2030.5) 190:1.6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coloro che erano presenti tentarono </a:t>
            </a:r>
            <a:r>
              <a:rPr sz="1200" dirty="0">
                <a:latin typeface="Times New Roman"/>
                <a:cs typeface="Times New Roman"/>
              </a:rPr>
              <a:t>di persuadere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a non fare </a:t>
            </a:r>
            <a:r>
              <a:rPr sz="1200" spc="-5" dirty="0">
                <a:latin typeface="Times New Roman"/>
                <a:cs typeface="Times New Roman"/>
              </a:rPr>
              <a:t>questo. Ma </a:t>
            </a:r>
            <a:r>
              <a:rPr sz="1200" dirty="0">
                <a:latin typeface="Times New Roman"/>
                <a:cs typeface="Times New Roman"/>
              </a:rPr>
              <a:t>non riuscirono </a:t>
            </a:r>
            <a:r>
              <a:rPr sz="1200" spc="-5" dirty="0">
                <a:latin typeface="Times New Roman"/>
                <a:cs typeface="Times New Roman"/>
              </a:rPr>
              <a:t>ad  influenzarlo. Essi cercarono allora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dissuadere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costoro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diedero ascolto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dubbio. E così,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dieci di </a:t>
            </a:r>
            <a:r>
              <a:rPr sz="1200" spc="-5" dirty="0">
                <a:latin typeface="Times New Roman"/>
                <a:cs typeface="Times New Roman"/>
              </a:rPr>
              <a:t>questa domenica mattina, questi ventisei corrieri </a:t>
            </a:r>
            <a:r>
              <a:rPr sz="1200" dirty="0">
                <a:latin typeface="Times New Roman"/>
                <a:cs typeface="Times New Roman"/>
              </a:rPr>
              <a:t>partirono </a:t>
            </a:r>
            <a:r>
              <a:rPr sz="1200" spc="-5" dirty="0">
                <a:latin typeface="Times New Roman"/>
                <a:cs typeface="Times New Roman"/>
              </a:rPr>
              <a:t>come primi </a:t>
            </a:r>
            <a:r>
              <a:rPr sz="1200" dirty="0">
                <a:latin typeface="Times New Roman"/>
                <a:cs typeface="Times New Roman"/>
              </a:rPr>
              <a:t>annunciatori </a:t>
            </a:r>
            <a:r>
              <a:rPr sz="1200" spc="-5" dirty="0">
                <a:latin typeface="Times New Roman"/>
                <a:cs typeface="Times New Roman"/>
              </a:rPr>
              <a:t>del potente </a:t>
            </a:r>
            <a:r>
              <a:rPr sz="1200" spc="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verità che Gesù </a:t>
            </a:r>
            <a:r>
              <a:rPr sz="1200" dirty="0">
                <a:latin typeface="Times New Roman"/>
                <a:cs typeface="Times New Roman"/>
              </a:rPr>
              <a:t>era risorto. Ed </a:t>
            </a:r>
            <a:r>
              <a:rPr sz="1200" spc="-5" dirty="0">
                <a:latin typeface="Times New Roman"/>
                <a:cs typeface="Times New Roman"/>
              </a:rPr>
              <a:t>essi partirono per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missione, come avevano fatto per </a:t>
            </a:r>
            <a:r>
              <a:rPr sz="1200" dirty="0">
                <a:latin typeface="Times New Roman"/>
                <a:cs typeface="Times New Roman"/>
              </a:rPr>
              <a:t>tante </a:t>
            </a:r>
            <a:r>
              <a:rPr sz="1200" spc="-5" dirty="0">
                <a:latin typeface="Times New Roman"/>
                <a:cs typeface="Times New Roman"/>
              </a:rPr>
              <a:t>altre, </a:t>
            </a:r>
            <a:r>
              <a:rPr sz="1200" dirty="0">
                <a:latin typeface="Times New Roman"/>
                <a:cs typeface="Times New Roman"/>
              </a:rPr>
              <a:t>in osservanza </a:t>
            </a:r>
            <a:r>
              <a:rPr sz="1200" spc="-5" dirty="0">
                <a:latin typeface="Times New Roman"/>
                <a:cs typeface="Times New Roman"/>
              </a:rPr>
              <a:t>al giuramento  fatto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e tra di </a:t>
            </a:r>
            <a:r>
              <a:rPr sz="1200" spc="-5" dirty="0">
                <a:latin typeface="Times New Roman"/>
                <a:cs typeface="Times New Roman"/>
              </a:rPr>
              <a:t>loro. 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avevano grande </a:t>
            </a:r>
            <a:r>
              <a:rPr sz="1200" dirty="0">
                <a:latin typeface="Times New Roman"/>
                <a:cs typeface="Times New Roman"/>
              </a:rPr>
              <a:t>fiducia in </a:t>
            </a:r>
            <a:r>
              <a:rPr sz="1200" spc="-5" dirty="0">
                <a:latin typeface="Times New Roman"/>
                <a:cs typeface="Times New Roman"/>
              </a:rPr>
              <a:t>Davide. Essi partirono per questo incarico </a:t>
            </a:r>
            <a:r>
              <a:rPr sz="1200" spc="1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neppure </a:t>
            </a:r>
            <a:r>
              <a:rPr sz="1200" dirty="0">
                <a:latin typeface="Times New Roman"/>
                <a:cs typeface="Times New Roman"/>
              </a:rPr>
              <a:t>fermarsi a parlare </a:t>
            </a:r>
            <a:r>
              <a:rPr sz="1200" spc="-5" dirty="0">
                <a:latin typeface="Times New Roman"/>
                <a:cs typeface="Times New Roman"/>
              </a:rPr>
              <a:t>con coloro che avevano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Gesù; essi credevano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parola.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di </a:t>
            </a:r>
            <a:r>
              <a:rPr sz="1200" spc="-5" dirty="0">
                <a:latin typeface="Times New Roman"/>
                <a:cs typeface="Times New Roman"/>
              </a:rPr>
              <a:t>loro  credeva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Davide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detto loro,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ne dubitavano un po’ </a:t>
            </a:r>
            <a:r>
              <a:rPr sz="1200" spc="-5" dirty="0">
                <a:latin typeface="Times New Roman"/>
                <a:cs typeface="Times New Roman"/>
              </a:rPr>
              <a:t>portarono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altrettanto </a:t>
            </a:r>
            <a:r>
              <a:rPr sz="1200" dirty="0">
                <a:latin typeface="Times New Roman"/>
                <a:cs typeface="Times New Roman"/>
              </a:rPr>
              <a:t>fedelmente  </a:t>
            </a:r>
            <a:r>
              <a:rPr sz="1200" spc="-5" dirty="0">
                <a:latin typeface="Times New Roman"/>
                <a:cs typeface="Times New Roman"/>
              </a:rPr>
              <a:t>ed altrettanto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(2031.1) 190:1.7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apostoli,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regno, in 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sono riuniti nella </a:t>
            </a:r>
            <a:r>
              <a:rPr sz="1200" spc="-5" dirty="0">
                <a:latin typeface="Times New Roman"/>
                <a:cs typeface="Times New Roman"/>
              </a:rPr>
              <a:t>sala al piano superiore,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manifestano  paura ed esprimono </a:t>
            </a:r>
            <a:r>
              <a:rPr sz="1200" dirty="0">
                <a:latin typeface="Times New Roman"/>
                <a:cs typeface="Times New Roman"/>
              </a:rPr>
              <a:t>dubbi, </a:t>
            </a:r>
            <a:r>
              <a:rPr sz="1200" spc="-5" dirty="0">
                <a:latin typeface="Times New Roman"/>
                <a:cs typeface="Times New Roman"/>
              </a:rPr>
              <a:t>mentre questi laici,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socializzazione 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uomini, sotto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del loro </a:t>
            </a:r>
            <a:r>
              <a:rPr sz="1200" spc="-5" dirty="0">
                <a:latin typeface="Times New Roman"/>
                <a:cs typeface="Times New Roman"/>
              </a:rPr>
              <a:t>intrepido </a:t>
            </a:r>
            <a:r>
              <a:rPr sz="1200" dirty="0">
                <a:latin typeface="Times New Roman"/>
                <a:cs typeface="Times New Roman"/>
              </a:rPr>
              <a:t>ed efficiente capo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a proclamare il </a:t>
            </a:r>
            <a:r>
              <a:rPr sz="1200" spc="-5" dirty="0">
                <a:latin typeface="Times New Roman"/>
                <a:cs typeface="Times New Roman"/>
              </a:rPr>
              <a:t>Salvatore risorto </a:t>
            </a:r>
            <a:r>
              <a:rPr sz="1200" dirty="0">
                <a:latin typeface="Times New Roman"/>
                <a:cs typeface="Times New Roman"/>
              </a:rPr>
              <a:t>di un mondo e  di un </a:t>
            </a:r>
            <a:r>
              <a:rPr sz="1200" spc="-5" dirty="0">
                <a:latin typeface="Times New Roman"/>
                <a:cs typeface="Times New Roman"/>
              </a:rPr>
              <a:t>universo. Ed essi s’impegnano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prima che i </a:t>
            </a:r>
            <a:r>
              <a:rPr sz="1200" spc="-5" dirty="0">
                <a:latin typeface="Times New Roman"/>
                <a:cs typeface="Times New Roman"/>
              </a:rPr>
              <a:t>suoi rappresentanti </a:t>
            </a:r>
            <a:r>
              <a:rPr sz="1200" dirty="0">
                <a:latin typeface="Times New Roman"/>
                <a:cs typeface="Times New Roman"/>
              </a:rPr>
              <a:t>scelti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disposti a credere </a:t>
            </a:r>
            <a:r>
              <a:rPr sz="1200" spc="-5" dirty="0">
                <a:latin typeface="Times New Roman"/>
                <a:cs typeface="Times New Roman"/>
              </a:rPr>
              <a:t>alla  sua parola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ad 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delle </a:t>
            </a:r>
            <a:r>
              <a:rPr sz="1200" dirty="0">
                <a:latin typeface="Times New Roman"/>
                <a:cs typeface="Times New Roman"/>
              </a:rPr>
              <a:t>testimonianze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7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(2031.2) 190:1.8 </a:t>
            </a:r>
            <a:r>
              <a:rPr sz="1200" spc="-5" dirty="0">
                <a:latin typeface="Times New Roman"/>
                <a:cs typeface="Times New Roman"/>
              </a:rPr>
              <a:t>Questi ventisei furono inviati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a tutti 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Bersabea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Damasco </a:t>
            </a:r>
            <a:r>
              <a:rPr sz="1200" dirty="0">
                <a:latin typeface="Times New Roman"/>
                <a:cs typeface="Times New Roman"/>
              </a:rPr>
              <a:t>e a Sidone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nord, e da </a:t>
            </a:r>
            <a:r>
              <a:rPr sz="1200" spc="-5" dirty="0">
                <a:latin typeface="Times New Roman"/>
                <a:cs typeface="Times New Roman"/>
              </a:rPr>
              <a:t>Filadelfia ad </a:t>
            </a:r>
            <a:r>
              <a:rPr sz="1200" dirty="0">
                <a:latin typeface="Times New Roman"/>
                <a:cs typeface="Times New Roman"/>
              </a:rPr>
              <a:t>est fino ad </a:t>
            </a:r>
            <a:r>
              <a:rPr sz="1200" spc="-5" dirty="0">
                <a:latin typeface="Times New Roman"/>
                <a:cs typeface="Times New Roman"/>
              </a:rPr>
              <a:t>Alessandria 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ovest.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2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(2031.3) 190:1.9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lasciato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Giuseppe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partirono per Betania per  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aspettava. </a:t>
            </a:r>
            <a:r>
              <a:rPr sz="1200" dirty="0">
                <a:latin typeface="Times New Roman"/>
                <a:cs typeface="Times New Roman"/>
              </a:rPr>
              <a:t>Davide dimorò 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esse ebbero </a:t>
            </a:r>
            <a:r>
              <a:rPr sz="1200" dirty="0">
                <a:latin typeface="Times New Roman"/>
                <a:cs typeface="Times New Roman"/>
              </a:rPr>
              <a:t>liquidato i  loro </a:t>
            </a:r>
            <a:r>
              <a:rPr sz="1200" spc="-5" dirty="0">
                <a:latin typeface="Times New Roman"/>
                <a:cs typeface="Times New Roman"/>
              </a:rPr>
              <a:t>beni terreni, </a:t>
            </a:r>
            <a:r>
              <a:rPr sz="1200" dirty="0">
                <a:latin typeface="Times New Roman"/>
                <a:cs typeface="Times New Roman"/>
              </a:rPr>
              <a:t>poi le </a:t>
            </a:r>
            <a:r>
              <a:rPr sz="1200" spc="-5" dirty="0">
                <a:latin typeface="Times New Roman"/>
                <a:cs typeface="Times New Roman"/>
              </a:rPr>
              <a:t>accompagnò nel loro viaggio </a:t>
            </a:r>
            <a:r>
              <a:rPr sz="1200" dirty="0">
                <a:latin typeface="Times New Roman"/>
                <a:cs typeface="Times New Roman"/>
              </a:rPr>
              <a:t>per unirsi al loro </a:t>
            </a:r>
            <a:r>
              <a:rPr sz="1200" spc="-5" dirty="0">
                <a:latin typeface="Times New Roman"/>
                <a:cs typeface="Times New Roman"/>
              </a:rPr>
              <a:t>fratello Lazzaro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Filadelfia.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5625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8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(2031.4) 190:1.10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una settimana dopo </a:t>
            </a:r>
            <a:r>
              <a:rPr sz="1200" spc="-5" dirty="0">
                <a:latin typeface="Times New Roman"/>
                <a:cs typeface="Times New Roman"/>
              </a:rPr>
              <a:t>Giovanni Zebedeo condusse Maria 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Betsaida. Giacomo,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fratello  maggiore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famiglia 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Rut </a:t>
            </a:r>
            <a:r>
              <a:rPr sz="1200" spc="-5" dirty="0">
                <a:latin typeface="Times New Roman"/>
                <a:cs typeface="Times New Roman"/>
              </a:rPr>
              <a:t>restò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con </a:t>
            </a:r>
            <a:r>
              <a:rPr sz="1200" dirty="0">
                <a:latin typeface="Times New Roman"/>
                <a:cs typeface="Times New Roman"/>
              </a:rPr>
              <a:t>le sorelle di </a:t>
            </a:r>
            <a:r>
              <a:rPr sz="1200" spc="-5" dirty="0">
                <a:latin typeface="Times New Roman"/>
                <a:cs typeface="Times New Roman"/>
              </a:rPr>
              <a:t>Lazzaro.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resto della </a:t>
            </a:r>
            <a:r>
              <a:rPr sz="1200" spc="-5" dirty="0">
                <a:latin typeface="Times New Roman"/>
                <a:cs typeface="Times New Roman"/>
              </a:rPr>
              <a:t>famiglia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ritornò in </a:t>
            </a:r>
            <a:r>
              <a:rPr sz="1200" spc="-5" dirty="0">
                <a:latin typeface="Times New Roman"/>
                <a:cs typeface="Times New Roman"/>
              </a:rPr>
              <a:t>Galilea. Davide Zebedeo </a:t>
            </a:r>
            <a:r>
              <a:rPr sz="1200" dirty="0">
                <a:latin typeface="Times New Roman"/>
                <a:cs typeface="Times New Roman"/>
              </a:rPr>
              <a:t>partì da </a:t>
            </a:r>
            <a:r>
              <a:rPr sz="1200" spc="-5" dirty="0">
                <a:latin typeface="Times New Roman"/>
                <a:cs typeface="Times New Roman"/>
              </a:rPr>
              <a:t>Betania con </a:t>
            </a:r>
            <a:r>
              <a:rPr sz="1200" dirty="0">
                <a:latin typeface="Times New Roman"/>
                <a:cs typeface="Times New Roman"/>
              </a:rPr>
              <a:t>Marta e Maria per </a:t>
            </a:r>
            <a:r>
              <a:rPr sz="1200" spc="-5" dirty="0">
                <a:latin typeface="Times New Roman"/>
                <a:cs typeface="Times New Roman"/>
              </a:rPr>
              <a:t>Filadelfia ai </a:t>
            </a:r>
            <a:r>
              <a:rPr sz="1200" dirty="0">
                <a:latin typeface="Times New Roman"/>
                <a:cs typeface="Times New Roman"/>
              </a:rPr>
              <a:t>primi di </a:t>
            </a:r>
            <a:r>
              <a:rPr sz="1200" spc="-5" dirty="0">
                <a:latin typeface="Times New Roman"/>
                <a:cs typeface="Times New Roman"/>
              </a:rPr>
              <a:t>giugno,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spc="10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matrimonio </a:t>
            </a:r>
            <a:r>
              <a:rPr sz="1200" dirty="0">
                <a:latin typeface="Times New Roman"/>
                <a:cs typeface="Times New Roman"/>
              </a:rPr>
              <a:t>con Rut, la </a:t>
            </a:r>
            <a:r>
              <a:rPr sz="1200" spc="-5" dirty="0">
                <a:latin typeface="Times New Roman"/>
                <a:cs typeface="Times New Roman"/>
              </a:rPr>
              <a:t>sorella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L’apparizione di Gesù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Betania</a:t>
            </a:r>
            <a:endParaRPr sz="1600">
              <a:latin typeface="Times New Roman"/>
              <a:cs typeface="Times New Roman"/>
            </a:endParaRPr>
          </a:p>
          <a:p>
            <a:pPr marL="63500" marR="7366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(2031.5) 190:2.1 </a:t>
            </a:r>
            <a:r>
              <a:rPr sz="1200" spc="-5" dirty="0">
                <a:latin typeface="Times New Roman"/>
                <a:cs typeface="Times New Roman"/>
              </a:rPr>
              <a:t>Dal momento della risurrezione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ascensione in spirito in </a:t>
            </a:r>
            <a:r>
              <a:rPr sz="1200" spc="-5" dirty="0">
                <a:latin typeface="Times New Roman"/>
                <a:cs typeface="Times New Roman"/>
              </a:rPr>
              <a:t>cielo, Gesù fece </a:t>
            </a:r>
            <a:r>
              <a:rPr sz="1200" dirty="0">
                <a:latin typeface="Times New Roman"/>
                <a:cs typeface="Times New Roman"/>
              </a:rPr>
              <a:t>diciannove apparizioni  </a:t>
            </a:r>
            <a:r>
              <a:rPr sz="1200" spc="-5" dirty="0">
                <a:latin typeface="Times New Roman"/>
                <a:cs typeface="Times New Roman"/>
              </a:rPr>
              <a:t>separate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sulla terra.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apparve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nemici né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fare un uso  </a:t>
            </a:r>
            <a:r>
              <a:rPr sz="1200" spc="-5" dirty="0">
                <a:latin typeface="Times New Roman"/>
                <a:cs typeface="Times New Roman"/>
              </a:rPr>
              <a:t>spirituale della sua manifestazione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visibile.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prima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fu alle </a:t>
            </a:r>
            <a:r>
              <a:rPr sz="1200" dirty="0">
                <a:latin typeface="Times New Roman"/>
                <a:cs typeface="Times New Roman"/>
              </a:rPr>
              <a:t>cinque donne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tomba;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Maria Maddalena,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(2031.6) 190:2.2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apparizione </a:t>
            </a:r>
            <a:r>
              <a:rPr sz="1200" spc="-5" dirty="0">
                <a:latin typeface="Times New Roman"/>
                <a:cs typeface="Times New Roman"/>
              </a:rPr>
              <a:t>avvenne circa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mezzogiorno Giacomo,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fratello maggiore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si trovava nel 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davanti alla </a:t>
            </a:r>
            <a:r>
              <a:rPr sz="1200" dirty="0">
                <a:latin typeface="Times New Roman"/>
                <a:cs typeface="Times New Roman"/>
              </a:rPr>
              <a:t>tomba vuota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fratello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Maria,  </a:t>
            </a:r>
            <a:r>
              <a:rPr sz="1200" dirty="0">
                <a:latin typeface="Times New Roman"/>
                <a:cs typeface="Times New Roman"/>
              </a:rPr>
              <a:t>meditando sulle notizie </a:t>
            </a:r>
            <a:r>
              <a:rPr sz="1200" spc="-5" dirty="0">
                <a:latin typeface="Times New Roman"/>
                <a:cs typeface="Times New Roman"/>
              </a:rPr>
              <a:t>portate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un’ora prima </a:t>
            </a:r>
            <a:r>
              <a:rPr sz="1200" spc="-5" dirty="0">
                <a:latin typeface="Times New Roman"/>
                <a:cs typeface="Times New Roman"/>
              </a:rPr>
              <a:t>dal messaggero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Davide. Giacomo era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stato incline </a:t>
            </a:r>
            <a:r>
              <a:rPr sz="1200" dirty="0">
                <a:latin typeface="Times New Roman"/>
                <a:cs typeface="Times New Roman"/>
              </a:rPr>
              <a:t>a credere </a:t>
            </a:r>
            <a:r>
              <a:rPr sz="1200" spc="-5" dirty="0">
                <a:latin typeface="Times New Roman"/>
                <a:cs typeface="Times New Roman"/>
              </a:rPr>
              <a:t>nella  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 maggiore sulla terra,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perso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l’opera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era caduto in seri  dubbi </a:t>
            </a:r>
            <a:r>
              <a:rPr sz="1200" spc="-5" dirty="0">
                <a:latin typeface="Times New Roman"/>
                <a:cs typeface="Times New Roman"/>
              </a:rPr>
              <a:t>riguardo alle </a:t>
            </a:r>
            <a:r>
              <a:rPr sz="1200" dirty="0">
                <a:latin typeface="Times New Roman"/>
                <a:cs typeface="Times New Roman"/>
              </a:rPr>
              <a:t>affermazioni </a:t>
            </a:r>
            <a:r>
              <a:rPr sz="1200" spc="-5" dirty="0">
                <a:latin typeface="Times New Roman"/>
                <a:cs typeface="Times New Roman"/>
              </a:rPr>
              <a:t>successive degli apostoli che Gesù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Messia. 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fu stupefatta </a:t>
            </a:r>
            <a:r>
              <a:rPr sz="1200" dirty="0">
                <a:latin typeface="Times New Roman"/>
                <a:cs typeface="Times New Roman"/>
              </a:rPr>
              <a:t>e quasi confusa 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notizie </a:t>
            </a:r>
            <a:r>
              <a:rPr sz="1200" spc="-5" dirty="0">
                <a:latin typeface="Times New Roman"/>
                <a:cs typeface="Times New Roman"/>
              </a:rPr>
              <a:t>portate dal messaggero. Proprio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stava davanti alla tomba vuota di </a:t>
            </a:r>
            <a:r>
              <a:rPr sz="1200" spc="-5" dirty="0">
                <a:latin typeface="Times New Roman"/>
                <a:cs typeface="Times New Roman"/>
              </a:rPr>
              <a:t>Lazzaro, arrivò </a:t>
            </a:r>
            <a:r>
              <a:rPr sz="1200" dirty="0">
                <a:latin typeface="Times New Roman"/>
                <a:cs typeface="Times New Roman"/>
              </a:rPr>
              <a:t>sulla scena </a:t>
            </a:r>
            <a:r>
              <a:rPr sz="1200" spc="5" dirty="0">
                <a:latin typeface="Times New Roman"/>
                <a:cs typeface="Times New Roman"/>
              </a:rPr>
              <a:t>Maria  </a:t>
            </a:r>
            <a:r>
              <a:rPr sz="1200" spc="-5" dirty="0">
                <a:latin typeface="Times New Roman"/>
                <a:cs typeface="Times New Roman"/>
              </a:rPr>
              <a:t>Maddalena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eccitata alla famiglia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esperienze delle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ore del mattino </a:t>
            </a:r>
            <a:r>
              <a:rPr sz="1200" dirty="0">
                <a:latin typeface="Times New Roman"/>
                <a:cs typeface="Times New Roman"/>
              </a:rPr>
              <a:t>alla tomba di </a:t>
            </a:r>
            <a:r>
              <a:rPr sz="1200" spc="-5" dirty="0">
                <a:latin typeface="Times New Roman"/>
                <a:cs typeface="Times New Roman"/>
              </a:rPr>
              <a:t>Giuseppe.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 essa avesse finito, arrivarono Davide Zebedeo </a:t>
            </a:r>
            <a:r>
              <a:rPr sz="1200" dirty="0">
                <a:latin typeface="Times New Roman"/>
                <a:cs typeface="Times New Roman"/>
              </a:rPr>
              <a:t>e sua </a:t>
            </a:r>
            <a:r>
              <a:rPr sz="1200" spc="-5" dirty="0">
                <a:latin typeface="Times New Roman"/>
                <a:cs typeface="Times New Roman"/>
              </a:rPr>
              <a:t>madre. </a:t>
            </a:r>
            <a:r>
              <a:rPr sz="1200" dirty="0">
                <a:latin typeface="Times New Roman"/>
                <a:cs typeface="Times New Roman"/>
              </a:rPr>
              <a:t>Rut, naturalmente, </a:t>
            </a:r>
            <a:r>
              <a:rPr sz="1200" spc="-5" dirty="0">
                <a:latin typeface="Times New Roman"/>
                <a:cs typeface="Times New Roman"/>
              </a:rPr>
              <a:t>credette al racconto,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fece Giuda dopo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ebbe  parlato </a:t>
            </a:r>
            <a:r>
              <a:rPr sz="1200" dirty="0">
                <a:latin typeface="Times New Roman"/>
                <a:cs typeface="Times New Roman"/>
              </a:rPr>
              <a:t>con Davide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Salomè.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(2032.1) 190:2.3 </a:t>
            </a:r>
            <a:r>
              <a:rPr sz="1200" spc="-5" dirty="0">
                <a:latin typeface="Times New Roman"/>
                <a:cs typeface="Times New Roman"/>
              </a:rPr>
              <a:t>Nel frattempo, mentre essi cercavano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trovassero,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stava là in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vicino alla</a:t>
            </a:r>
            <a:endParaRPr sz="1200">
              <a:latin typeface="Times New Roman"/>
              <a:cs typeface="Times New Roman"/>
            </a:endParaRPr>
          </a:p>
          <a:p>
            <a:pPr marL="76200" marR="18859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coscienza di una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vicina, come </a:t>
            </a:r>
            <a:r>
              <a:rPr sz="1200" spc="-5" dirty="0">
                <a:latin typeface="Times New Roman"/>
                <a:cs typeface="Times New Roman"/>
              </a:rPr>
              <a:t>se qualcuno l’avesse toccato sulla spalla;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si girò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vide la  </a:t>
            </a:r>
            <a:r>
              <a:rPr sz="1200" spc="-5" dirty="0">
                <a:latin typeface="Times New Roman"/>
                <a:cs typeface="Times New Roman"/>
              </a:rPr>
              <a:t>graduale apparizione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strana accanto a lui.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troppo stupefatto </a:t>
            </a:r>
            <a:r>
              <a:rPr sz="1200" spc="-5" dirty="0">
                <a:latin typeface="Times New Roman"/>
                <a:cs typeface="Times New Roman"/>
              </a:rPr>
              <a:t>per parlare </a:t>
            </a:r>
            <a:r>
              <a:rPr sz="1200" dirty="0">
                <a:latin typeface="Times New Roman"/>
                <a:cs typeface="Times New Roman"/>
              </a:rPr>
              <a:t>e troppo </a:t>
            </a:r>
            <a:r>
              <a:rPr sz="1200" spc="-5" dirty="0">
                <a:latin typeface="Times New Roman"/>
                <a:cs typeface="Times New Roman"/>
              </a:rPr>
              <a:t>spaventato per </a:t>
            </a:r>
            <a:r>
              <a:rPr sz="1200" dirty="0">
                <a:latin typeface="Times New Roman"/>
                <a:cs typeface="Times New Roman"/>
              </a:rPr>
              <a:t>fuggire. Ed 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strana forma </a:t>
            </a:r>
            <a:r>
              <a:rPr sz="1200" dirty="0">
                <a:latin typeface="Times New Roman"/>
                <a:cs typeface="Times New Roman"/>
              </a:rPr>
              <a:t>parlò e disse: </a:t>
            </a:r>
            <a:r>
              <a:rPr sz="1200" spc="-5" dirty="0">
                <a:latin typeface="Times New Roman"/>
                <a:cs typeface="Times New Roman"/>
              </a:rPr>
              <a:t>“Giacomo, vengo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chiamarti </a:t>
            </a:r>
            <a:r>
              <a:rPr sz="1200" dirty="0">
                <a:latin typeface="Times New Roman"/>
                <a:cs typeface="Times New Roman"/>
              </a:rPr>
              <a:t>al servizio del regno. </a:t>
            </a:r>
            <a:r>
              <a:rPr sz="1200" spc="-5" dirty="0">
                <a:latin typeface="Times New Roman"/>
                <a:cs typeface="Times New Roman"/>
              </a:rPr>
              <a:t>Unisciti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impegno ai </a:t>
            </a:r>
            <a:r>
              <a:rPr sz="1200" dirty="0">
                <a:latin typeface="Times New Roman"/>
                <a:cs typeface="Times New Roman"/>
              </a:rPr>
              <a:t>tuoi fratelli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276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seguimi.”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pronunciare </a:t>
            </a:r>
            <a:r>
              <a:rPr sz="1200" dirty="0">
                <a:latin typeface="Times New Roman"/>
                <a:cs typeface="Times New Roman"/>
              </a:rPr>
              <a:t>il suo nome, </a:t>
            </a:r>
            <a:r>
              <a:rPr sz="1200" spc="-5" dirty="0">
                <a:latin typeface="Times New Roman"/>
                <a:cs typeface="Times New Roman"/>
              </a:rPr>
              <a:t>seppe </a:t>
            </a:r>
            <a:r>
              <a:rPr sz="1200" dirty="0">
                <a:latin typeface="Times New Roman"/>
                <a:cs typeface="Times New Roman"/>
              </a:rPr>
              <a:t>che era suo </a:t>
            </a:r>
            <a:r>
              <a:rPr sz="1200" spc="-5" dirty="0">
                <a:latin typeface="Times New Roman"/>
                <a:cs typeface="Times New Roman"/>
              </a:rPr>
              <a:t>fratello maggiore, Gesù, che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rivolto </a:t>
            </a:r>
            <a:r>
              <a:rPr sz="1200" dirty="0">
                <a:latin typeface="Times New Roman"/>
                <a:cs typeface="Times New Roman"/>
              </a:rPr>
              <a:t>a lui. Ebbero  tutti più o </a:t>
            </a:r>
            <a:r>
              <a:rPr sz="1200" spc="-5" dirty="0">
                <a:latin typeface="Times New Roman"/>
                <a:cs typeface="Times New Roman"/>
              </a:rPr>
              <a:t>meno 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morontiale del Maestro,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ebbero qualche </a:t>
            </a:r>
            <a:r>
              <a:rPr sz="1200" dirty="0">
                <a:latin typeface="Times New Roman"/>
                <a:cs typeface="Times New Roman"/>
              </a:rPr>
              <a:t>problema 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riconoscere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voce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identificare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affascinante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egli cominciava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comunicare 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(2032.2) 190:2.4 </a:t>
            </a:r>
            <a:r>
              <a:rPr sz="1200" spc="-5" dirty="0">
                <a:latin typeface="Times New Roman"/>
                <a:cs typeface="Times New Roman"/>
              </a:rPr>
              <a:t>Quando percepì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si rivolgeva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stava per cadere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ginocchia esclamando: “Padre </a:t>
            </a:r>
            <a:r>
              <a:rPr sz="1200" spc="5" dirty="0">
                <a:latin typeface="Times New Roman"/>
                <a:cs typeface="Times New Roman"/>
              </a:rPr>
              <a:t>mio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mio”, 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pregò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in piedi </a:t>
            </a:r>
            <a:r>
              <a:rPr sz="1200" spc="-5" dirty="0">
                <a:latin typeface="Times New Roman"/>
                <a:cs typeface="Times New Roman"/>
              </a:rPr>
              <a:t>mentre parlava con </a:t>
            </a:r>
            <a:r>
              <a:rPr sz="1200" dirty="0">
                <a:latin typeface="Times New Roman"/>
                <a:cs typeface="Times New Roman"/>
              </a:rPr>
              <a:t>lui. Ed </a:t>
            </a:r>
            <a:r>
              <a:rPr sz="1200" spc="-5" dirty="0">
                <a:latin typeface="Times New Roman"/>
                <a:cs typeface="Times New Roman"/>
              </a:rPr>
              <a:t>essi camminarono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circa  </a:t>
            </a:r>
            <a:r>
              <a:rPr sz="1200" dirty="0">
                <a:latin typeface="Times New Roman"/>
                <a:cs typeface="Times New Roman"/>
              </a:rPr>
              <a:t>tre minuti; </a:t>
            </a:r>
            <a:r>
              <a:rPr sz="1200" spc="-5" dirty="0">
                <a:latin typeface="Times New Roman"/>
                <a:cs typeface="Times New Roman"/>
              </a:rPr>
              <a:t>parlarono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esperienze dei giorni precedenti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eventi </a:t>
            </a:r>
            <a:r>
              <a:rPr sz="1200" dirty="0">
                <a:latin typeface="Times New Roman"/>
                <a:cs typeface="Times New Roman"/>
              </a:rPr>
              <a:t>previsti per il prossimo </a:t>
            </a:r>
            <a:r>
              <a:rPr sz="1200" spc="-5" dirty="0">
                <a:latin typeface="Times New Roman"/>
                <a:cs typeface="Times New Roman"/>
              </a:rPr>
              <a:t>futuro. Mentre si </a:t>
            </a:r>
            <a:r>
              <a:rPr sz="1200" dirty="0">
                <a:latin typeface="Times New Roman"/>
                <a:cs typeface="Times New Roman"/>
              </a:rPr>
              <a:t>avvicinavano </a:t>
            </a:r>
            <a:r>
              <a:rPr sz="1200" spc="-5" dirty="0">
                <a:latin typeface="Times New Roman"/>
                <a:cs typeface="Times New Roman"/>
              </a:rPr>
              <a:t>alla  casa, Gesù disse: “Addio, Giacomo,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saluterò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insieme.”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8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(2032.3) 190:2.5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precipitò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mentre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Betfage, esclamando: </a:t>
            </a:r>
            <a:r>
              <a:rPr sz="1200" dirty="0">
                <a:latin typeface="Times New Roman"/>
                <a:cs typeface="Times New Roman"/>
              </a:rPr>
              <a:t>“Ho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ho 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con lui; </a:t>
            </a:r>
            <a:r>
              <a:rPr sz="1200" spc="-5" dirty="0">
                <a:latin typeface="Times New Roman"/>
                <a:cs typeface="Times New Roman"/>
              </a:rPr>
              <a:t>siamo stati </a:t>
            </a:r>
            <a:r>
              <a:rPr sz="1200" dirty="0">
                <a:latin typeface="Times New Roman"/>
                <a:cs typeface="Times New Roman"/>
              </a:rPr>
              <a:t>insieme.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è morto; è </a:t>
            </a:r>
            <a:r>
              <a:rPr sz="1200" spc="-5" dirty="0">
                <a:latin typeface="Times New Roman"/>
                <a:cs typeface="Times New Roman"/>
              </a:rPr>
              <a:t>risorto!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svanito </a:t>
            </a:r>
            <a:r>
              <a:rPr sz="1200" dirty="0">
                <a:latin typeface="Times New Roman"/>
                <a:cs typeface="Times New Roman"/>
              </a:rPr>
              <a:t>davanti a me dicendo: ‘Addio 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saluterò  tutti insieme.’ ”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appena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quando ritornò Giuda, ed egli raccontò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per Giuda </a:t>
            </a:r>
            <a:r>
              <a:rPr sz="1200" dirty="0">
                <a:latin typeface="Times New Roman"/>
                <a:cs typeface="Times New Roman"/>
              </a:rPr>
              <a:t>l’esperienza del </a:t>
            </a:r>
            <a:r>
              <a:rPr sz="1200" spc="-5" dirty="0">
                <a:latin typeface="Times New Roman"/>
                <a:cs typeface="Times New Roman"/>
              </a:rPr>
              <a:t>suo  incontro con Gesù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tutti loro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nella 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Giacomo annunciò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tornato 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e Davide </a:t>
            </a:r>
            <a:r>
              <a:rPr sz="1200" spc="-5" dirty="0">
                <a:latin typeface="Times New Roman"/>
                <a:cs typeface="Times New Roman"/>
              </a:rPr>
              <a:t>esclamò: “Egli </a:t>
            </a:r>
            <a:r>
              <a:rPr sz="1200" dirty="0">
                <a:latin typeface="Times New Roman"/>
                <a:cs typeface="Times New Roman"/>
              </a:rPr>
              <a:t>non è stato </a:t>
            </a:r>
            <a:r>
              <a:rPr sz="1200" spc="-5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solo da donne </a:t>
            </a:r>
            <a:r>
              <a:rPr sz="1200" spc="-5" dirty="0">
                <a:latin typeface="Times New Roman"/>
                <a:cs typeface="Times New Roman"/>
              </a:rPr>
              <a:t>eccitate; </a:t>
            </a:r>
            <a:r>
              <a:rPr sz="1200" dirty="0">
                <a:latin typeface="Times New Roman"/>
                <a:cs typeface="Times New Roman"/>
              </a:rPr>
              <a:t>anche degli uomini </a:t>
            </a:r>
            <a:r>
              <a:rPr sz="1200" spc="-5" dirty="0">
                <a:latin typeface="Times New Roman"/>
                <a:cs typeface="Times New Roman"/>
              </a:rPr>
              <a:t>coraggiosi  hanno cominciato </a:t>
            </a:r>
            <a:r>
              <a:rPr sz="1200" dirty="0">
                <a:latin typeface="Times New Roman"/>
                <a:cs typeface="Times New Roman"/>
              </a:rPr>
              <a:t>a vederlo. </a:t>
            </a:r>
            <a:r>
              <a:rPr sz="1200" spc="-5" dirty="0">
                <a:latin typeface="Times New Roman"/>
                <a:cs typeface="Times New Roman"/>
              </a:rPr>
              <a:t>Mi aspetto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anch’io.”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89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(2032.4) 190:2.6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aspettò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lungo, </a:t>
            </a:r>
            <a:r>
              <a:rPr sz="1200" dirty="0">
                <a:latin typeface="Times New Roman"/>
                <a:cs typeface="Times New Roman"/>
              </a:rPr>
              <a:t>perché la </a:t>
            </a:r>
            <a:r>
              <a:rPr sz="1200" spc="-5" dirty="0">
                <a:latin typeface="Times New Roman"/>
                <a:cs typeface="Times New Roman"/>
              </a:rPr>
              <a:t>quarta </a:t>
            </a:r>
            <a:r>
              <a:rPr sz="1200" dirty="0">
                <a:latin typeface="Times New Roman"/>
                <a:cs typeface="Times New Roman"/>
              </a:rPr>
              <a:t>apparizione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avvenne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prima  delle </a:t>
            </a:r>
            <a:r>
              <a:rPr sz="1200" dirty="0">
                <a:latin typeface="Times New Roman"/>
                <a:cs typeface="Times New Roman"/>
              </a:rPr>
              <a:t>due in questa </a:t>
            </a:r>
            <a:r>
              <a:rPr sz="1200" spc="-5" dirty="0">
                <a:latin typeface="Times New Roman"/>
                <a:cs typeface="Times New Roman"/>
              </a:rPr>
              <a:t>stessa casa </a:t>
            </a:r>
            <a:r>
              <a:rPr sz="1200" dirty="0">
                <a:latin typeface="Times New Roman"/>
                <a:cs typeface="Times New Roman"/>
              </a:rPr>
              <a:t>di Marta e di Maria, </a:t>
            </a:r>
            <a:r>
              <a:rPr sz="1200" spc="-5" dirty="0">
                <a:latin typeface="Times New Roman"/>
                <a:cs typeface="Times New Roman"/>
              </a:rPr>
              <a:t>quando egli apparve </a:t>
            </a:r>
            <a:r>
              <a:rPr sz="1200" dirty="0">
                <a:latin typeface="Times New Roman"/>
                <a:cs typeface="Times New Roman"/>
              </a:rPr>
              <a:t>visibilmente </a:t>
            </a:r>
            <a:r>
              <a:rPr sz="1200" spc="-5" dirty="0">
                <a:latin typeface="Times New Roman"/>
                <a:cs typeface="Times New Roman"/>
              </a:rPr>
              <a:t>alla sua famiglia terrena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loro amici, venti  persone </a:t>
            </a:r>
            <a:r>
              <a:rPr sz="1200" dirty="0">
                <a:latin typeface="Times New Roman"/>
                <a:cs typeface="Times New Roman"/>
              </a:rPr>
              <a:t>in tutto.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apparve sulla porta posteriore aperta,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Saluti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spc="5" dirty="0">
                <a:latin typeface="Times New Roman"/>
                <a:cs typeface="Times New Roman"/>
              </a:rPr>
              <a:t>furono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97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000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tempo vicini a me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e </a:t>
            </a:r>
            <a:r>
              <a:rPr sz="1200" spc="-5" dirty="0">
                <a:latin typeface="Times New Roman"/>
                <a:cs typeface="Times New Roman"/>
              </a:rPr>
              <a:t>cordialità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miei fratelli </a:t>
            </a:r>
            <a:r>
              <a:rPr sz="1200" dirty="0">
                <a:latin typeface="Times New Roman"/>
                <a:cs typeface="Times New Roman"/>
              </a:rPr>
              <a:t>e sorelle </a:t>
            </a:r>
            <a:r>
              <a:rPr sz="1200" spc="-5" dirty="0">
                <a:latin typeface="Times New Roman"/>
                <a:cs typeface="Times New Roman"/>
              </a:rPr>
              <a:t>nel regno dei cieli.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dubitare? Perché avete  atteso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cuore? Entrate </a:t>
            </a:r>
            <a:r>
              <a:rPr sz="1200" dirty="0">
                <a:latin typeface="Times New Roman"/>
                <a:cs typeface="Times New Roman"/>
              </a:rPr>
              <a:t>dunque tutti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comunità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nel regno del </a:t>
            </a:r>
            <a:r>
              <a:rPr sz="1200" dirty="0">
                <a:latin typeface="Times New Roman"/>
                <a:cs typeface="Times New Roman"/>
              </a:rPr>
              <a:t>Padre.” Mentre </a:t>
            </a:r>
            <a:r>
              <a:rPr sz="1200" spc="-5" dirty="0">
                <a:latin typeface="Times New Roman"/>
                <a:cs typeface="Times New Roman"/>
              </a:rPr>
              <a:t>essi cominciavano </a:t>
            </a:r>
            <a:r>
              <a:rPr sz="1200" dirty="0">
                <a:latin typeface="Times New Roman"/>
                <a:cs typeface="Times New Roman"/>
              </a:rPr>
              <a:t>a riprendersi </a:t>
            </a:r>
            <a:r>
              <a:rPr sz="1200" spc="-5" dirty="0">
                <a:latin typeface="Times New Roman"/>
                <a:cs typeface="Times New Roman"/>
              </a:rPr>
              <a:t>dallo shock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 loro stupore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 avvicinarsi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abbracciarlo, egli </a:t>
            </a:r>
            <a:r>
              <a:rPr sz="1200" dirty="0">
                <a:latin typeface="Times New Roman"/>
                <a:cs typeface="Times New Roman"/>
              </a:rPr>
              <a:t>scomparve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(2032.5) 190:2.7 </a:t>
            </a:r>
            <a:r>
              <a:rPr sz="1200" spc="-5" dirty="0">
                <a:latin typeface="Times New Roman"/>
                <a:cs typeface="Times New Roman"/>
              </a:rPr>
              <a:t>Essi volevano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precipitarsi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 per raccontare </a:t>
            </a:r>
            <a:r>
              <a:rPr sz="1200" dirty="0">
                <a:latin typeface="Times New Roman"/>
                <a:cs typeface="Times New Roman"/>
              </a:rPr>
              <a:t>agli apostoli dubbiosi ciò </a:t>
            </a:r>
            <a:r>
              <a:rPr sz="1200" spc="-5" dirty="0">
                <a:latin typeface="Times New Roman"/>
                <a:cs typeface="Times New Roman"/>
              </a:rPr>
              <a:t>che era successo, </a:t>
            </a:r>
            <a:r>
              <a:rPr sz="1200" dirty="0">
                <a:latin typeface="Times New Roman"/>
                <a:cs typeface="Times New Roman"/>
              </a:rPr>
              <a:t>ma Giacomo li  </a:t>
            </a:r>
            <a:r>
              <a:rPr sz="1200" spc="-5" dirty="0">
                <a:latin typeface="Times New Roman"/>
                <a:cs typeface="Times New Roman"/>
              </a:rPr>
              <a:t>trattenne. </a:t>
            </a:r>
            <a:r>
              <a:rPr sz="1200" dirty="0">
                <a:latin typeface="Times New Roman"/>
                <a:cs typeface="Times New Roman"/>
              </a:rPr>
              <a:t>Solo a </a:t>
            </a:r>
            <a:r>
              <a:rPr sz="1200" spc="-5" dirty="0">
                <a:latin typeface="Times New Roman"/>
                <a:cs typeface="Times New Roman"/>
              </a:rPr>
              <a:t>Maria Maddalena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alla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Giuseppe. Giacomo </a:t>
            </a:r>
            <a:r>
              <a:rPr sz="1200" dirty="0">
                <a:latin typeface="Times New Roman"/>
                <a:cs typeface="Times New Roman"/>
              </a:rPr>
              <a:t>proibì loro di </a:t>
            </a:r>
            <a:r>
              <a:rPr sz="1200" spc="-5" dirty="0">
                <a:latin typeface="Times New Roman"/>
                <a:cs typeface="Times New Roman"/>
              </a:rPr>
              <a:t>divulgare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 visita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cose che </a:t>
            </a:r>
            <a:r>
              <a:rPr sz="1200" spc="-5" dirty="0">
                <a:latin typeface="Times New Roman"/>
                <a:cs typeface="Times New Roman"/>
              </a:rPr>
              <a:t>Gesù gli aveva detto </a:t>
            </a:r>
            <a:r>
              <a:rPr sz="1200" dirty="0">
                <a:latin typeface="Times New Roman"/>
                <a:cs typeface="Times New Roman"/>
              </a:rPr>
              <a:t>nel corso della loro </a:t>
            </a:r>
            <a:r>
              <a:rPr sz="1200" spc="-5" dirty="0">
                <a:latin typeface="Times New Roman"/>
                <a:cs typeface="Times New Roman"/>
              </a:rPr>
              <a:t>conversazione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giardino.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rivelò mai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sul suo incontro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risorto in 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A casa di Giuseppe</a:t>
            </a:r>
            <a:endParaRPr sz="1600">
              <a:latin typeface="Times New Roman"/>
              <a:cs typeface="Times New Roman"/>
            </a:endParaRPr>
          </a:p>
          <a:p>
            <a:pPr marL="63500" marR="6413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(2033.1) 190:3.1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quinta </a:t>
            </a:r>
            <a:r>
              <a:rPr sz="1200" spc="-5" dirty="0">
                <a:latin typeface="Times New Roman"/>
                <a:cs typeface="Times New Roman"/>
              </a:rPr>
              <a:t>manifestazione 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 riconoscimento di </a:t>
            </a:r>
            <a:r>
              <a:rPr sz="1200" spc="-5" dirty="0">
                <a:latin typeface="Times New Roman"/>
                <a:cs typeface="Times New Roman"/>
              </a:rPr>
              <a:t>occhi mortali avvenne alla presenza </a:t>
            </a:r>
            <a:r>
              <a:rPr sz="1200" dirty="0">
                <a:latin typeface="Times New Roman"/>
                <a:cs typeface="Times New Roman"/>
              </a:rPr>
              <a:t>di circa  </a:t>
            </a:r>
            <a:r>
              <a:rPr sz="1200" spc="-5" dirty="0">
                <a:latin typeface="Times New Roman"/>
                <a:cs typeface="Times New Roman"/>
              </a:rPr>
              <a:t>venticinque </a:t>
            </a:r>
            <a:r>
              <a:rPr sz="1200" dirty="0">
                <a:latin typeface="Times New Roman"/>
                <a:cs typeface="Times New Roman"/>
              </a:rPr>
              <a:t>donne credenti </a:t>
            </a:r>
            <a:r>
              <a:rPr sz="1200" spc="-5" dirty="0">
                <a:latin typeface="Times New Roman"/>
                <a:cs typeface="Times New Roman"/>
              </a:rPr>
              <a:t>riunite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d’Arimatea, 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e un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stessa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domenica</a:t>
            </a:r>
            <a:endParaRPr sz="1200">
              <a:latin typeface="Times New Roman"/>
              <a:cs typeface="Times New Roman"/>
            </a:endParaRPr>
          </a:p>
          <a:p>
            <a:pPr marL="63500" marR="755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pomeriggio. </a:t>
            </a:r>
            <a:r>
              <a:rPr sz="1200" dirty="0">
                <a:latin typeface="Times New Roman"/>
                <a:cs typeface="Times New Roman"/>
              </a:rPr>
              <a:t>Maria Maddalena era tornata a casa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giusto pochi </a:t>
            </a:r>
            <a:r>
              <a:rPr sz="1200" dirty="0">
                <a:latin typeface="Times New Roman"/>
                <a:cs typeface="Times New Roman"/>
              </a:rPr>
              <a:t>minuti prima di questa </a:t>
            </a:r>
            <a:r>
              <a:rPr sz="1200" spc="-5" dirty="0">
                <a:latin typeface="Times New Roman"/>
                <a:cs typeface="Times New Roman"/>
              </a:rPr>
              <a:t>apparizione. Giacomo, </a:t>
            </a:r>
            <a:r>
              <a:rPr sz="1200" dirty="0">
                <a:latin typeface="Times New Roman"/>
                <a:cs typeface="Times New Roman"/>
              </a:rPr>
              <a:t>il fratello 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 dicesse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sull’apparizione del Maestro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 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riferire </a:t>
            </a:r>
            <a:r>
              <a:rPr sz="1200" dirty="0">
                <a:latin typeface="Times New Roman"/>
                <a:cs typeface="Times New Roman"/>
              </a:rPr>
              <a:t>l’avvenimento alle </a:t>
            </a:r>
            <a:r>
              <a:rPr sz="1200" spc="-5" dirty="0">
                <a:latin typeface="Times New Roman"/>
                <a:cs typeface="Times New Roman"/>
              </a:rPr>
              <a:t>sue sorelle </a:t>
            </a:r>
            <a:r>
              <a:rPr sz="1200" dirty="0">
                <a:latin typeface="Times New Roman"/>
                <a:cs typeface="Times New Roman"/>
              </a:rPr>
              <a:t>credenti.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conseguenza,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ebbe fatto giurare </a:t>
            </a:r>
            <a:r>
              <a:rPr sz="1200" dirty="0">
                <a:latin typeface="Times New Roman"/>
                <a:cs typeface="Times New Roman"/>
              </a:rPr>
              <a:t>a tutte le donne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segreto, procedette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raccontare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accaduto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recentemente mentre era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Gesù a Betania.  Ed </a:t>
            </a:r>
            <a:r>
              <a:rPr sz="1200" spc="-5" dirty="0">
                <a:latin typeface="Times New Roman"/>
                <a:cs typeface="Times New Roman"/>
              </a:rPr>
              <a:t>essa era nel </a:t>
            </a:r>
            <a:r>
              <a:rPr sz="1200" dirty="0">
                <a:latin typeface="Times New Roman"/>
                <a:cs typeface="Times New Roman"/>
              </a:rPr>
              <a:t>bel mezzo di questo </a:t>
            </a:r>
            <a:r>
              <a:rPr sz="1200" spc="-5" dirty="0">
                <a:latin typeface="Times New Roman"/>
                <a:cs typeface="Times New Roman"/>
              </a:rPr>
              <a:t>appassionante racconto </a:t>
            </a:r>
            <a:r>
              <a:rPr sz="1200" dirty="0">
                <a:latin typeface="Times New Roman"/>
                <a:cs typeface="Times New Roman"/>
              </a:rPr>
              <a:t>quando un silenzio improvviso e </a:t>
            </a:r>
            <a:r>
              <a:rPr sz="1200" spc="-5" dirty="0">
                <a:latin typeface="Times New Roman"/>
                <a:cs typeface="Times New Roman"/>
              </a:rPr>
              <a:t>solenne </a:t>
            </a:r>
            <a:r>
              <a:rPr sz="1200" dirty="0">
                <a:latin typeface="Times New Roman"/>
                <a:cs typeface="Times New Roman"/>
              </a:rPr>
              <a:t>cadde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loro; </a:t>
            </a:r>
            <a:r>
              <a:rPr sz="1200" spc="-5" dirty="0">
                <a:latin typeface="Times New Roman"/>
                <a:cs typeface="Times New Roman"/>
              </a:rPr>
              <a:t>esse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scorsero</a:t>
            </a:r>
            <a:endParaRPr sz="1200">
              <a:latin typeface="Times New Roman"/>
              <a:cs typeface="Times New Roman"/>
            </a:endParaRPr>
          </a:p>
          <a:p>
            <a:pPr marL="63500" marR="5143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in mezzo a loro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pienamente </a:t>
            </a: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del Gesù </a:t>
            </a:r>
            <a:r>
              <a:rPr sz="1200" dirty="0">
                <a:latin typeface="Times New Roman"/>
                <a:cs typeface="Times New Roman"/>
              </a:rPr>
              <a:t>risorto.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salutò dicendo: 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comunità 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non vi sarà né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né Gentile, né ricco né povero,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schiavo, </a:t>
            </a:r>
            <a:r>
              <a:rPr sz="1200" dirty="0">
                <a:latin typeface="Times New Roman"/>
                <a:cs typeface="Times New Roman"/>
              </a:rPr>
              <a:t>né uomo né donna.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voi siete chiamate a  </a:t>
            </a:r>
            <a:r>
              <a:rPr sz="1200" spc="-5" dirty="0">
                <a:latin typeface="Times New Roman"/>
                <a:cs typeface="Times New Roman"/>
              </a:rPr>
              <a:t>diffondere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novella </a:t>
            </a:r>
            <a:r>
              <a:rPr sz="1200" spc="-5" dirty="0">
                <a:latin typeface="Times New Roman"/>
                <a:cs typeface="Times New Roman"/>
              </a:rPr>
              <a:t>della liberazione dell’umanità mediante </a:t>
            </a:r>
            <a:r>
              <a:rPr sz="1200" dirty="0">
                <a:latin typeface="Times New Roman"/>
                <a:cs typeface="Times New Roman"/>
              </a:rPr>
              <a:t>il vangelo della </a:t>
            </a:r>
            <a:r>
              <a:rPr sz="1200" spc="-5" dirty="0">
                <a:latin typeface="Times New Roman"/>
                <a:cs typeface="Times New Roman"/>
              </a:rPr>
              <a:t>filiazione con </a:t>
            </a:r>
            <a:r>
              <a:rPr sz="1200" dirty="0">
                <a:latin typeface="Times New Roman"/>
                <a:cs typeface="Times New Roman"/>
              </a:rPr>
              <a:t>Dio nel </a:t>
            </a:r>
            <a:r>
              <a:rPr sz="1200" spc="-5" dirty="0">
                <a:latin typeface="Times New Roman"/>
                <a:cs typeface="Times New Roman"/>
              </a:rPr>
              <a:t>regno dei cieli. </a:t>
            </a:r>
            <a:r>
              <a:rPr sz="1200" dirty="0">
                <a:latin typeface="Times New Roman"/>
                <a:cs typeface="Times New Roman"/>
              </a:rPr>
              <a:t>Andate in  tutto il mondo a </a:t>
            </a:r>
            <a:r>
              <a:rPr sz="1200" spc="-5" dirty="0">
                <a:latin typeface="Times New Roman"/>
                <a:cs typeface="Times New Roman"/>
              </a:rPr>
              <a:t>proclamare questo vangelo </a:t>
            </a:r>
            <a:r>
              <a:rPr sz="1200" dirty="0">
                <a:latin typeface="Times New Roman"/>
                <a:cs typeface="Times New Roman"/>
              </a:rPr>
              <a:t>e a confermare i </a:t>
            </a:r>
            <a:r>
              <a:rPr sz="1200" spc="-5" dirty="0">
                <a:latin typeface="Times New Roman"/>
                <a:cs typeface="Times New Roman"/>
              </a:rPr>
              <a:t>credenti nella fede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esso. </a:t>
            </a:r>
            <a:r>
              <a:rPr sz="1200" dirty="0">
                <a:latin typeface="Times New Roman"/>
                <a:cs typeface="Times New Roman"/>
              </a:rPr>
              <a:t>E mentre fate </a:t>
            </a:r>
            <a:r>
              <a:rPr sz="1200" spc="-5" dirty="0">
                <a:latin typeface="Times New Roman"/>
                <a:cs typeface="Times New Roman"/>
              </a:rPr>
              <a:t>questo,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44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curare gli ammalati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fortificare coloro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pusillanimi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tormentati dalla paura. </a:t>
            </a:r>
            <a:r>
              <a:rPr sz="1200" dirty="0">
                <a:latin typeface="Times New Roman"/>
                <a:cs typeface="Times New Roman"/>
              </a:rPr>
              <a:t>Ed io sarò sempre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voi, sino ai confini  </a:t>
            </a:r>
            <a:r>
              <a:rPr sz="1200" spc="-5" dirty="0">
                <a:latin typeface="Times New Roman"/>
                <a:cs typeface="Times New Roman"/>
              </a:rPr>
              <a:t>stessi della terra.”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parlato </a:t>
            </a:r>
            <a:r>
              <a:rPr sz="1200" spc="-5" dirty="0">
                <a:latin typeface="Times New Roman"/>
                <a:cs typeface="Times New Roman"/>
              </a:rPr>
              <a:t>così, egli scomparve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vista, mentre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cadevano faccia </a:t>
            </a:r>
            <a:r>
              <a:rPr sz="1200" dirty="0">
                <a:latin typeface="Times New Roman"/>
                <a:cs typeface="Times New Roman"/>
              </a:rPr>
              <a:t>a terra e  </a:t>
            </a:r>
            <a:r>
              <a:rPr sz="1200" spc="-5" dirty="0">
                <a:latin typeface="Times New Roman"/>
                <a:cs typeface="Times New Roman"/>
              </a:rPr>
              <a:t>adoravano </a:t>
            </a:r>
            <a:r>
              <a:rPr sz="1200" dirty="0">
                <a:latin typeface="Times New Roman"/>
                <a:cs typeface="Times New Roman"/>
              </a:rPr>
              <a:t>in silenzio.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0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(2033.2) 190:3.2 </a:t>
            </a:r>
            <a:r>
              <a:rPr sz="1200" spc="-5" dirty="0">
                <a:latin typeface="Times New Roman"/>
                <a:cs typeface="Times New Roman"/>
              </a:rPr>
              <a:t>Delle cinque apparizioni morontiali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avvenute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questo momento,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Maddalena ne aveva </a:t>
            </a:r>
            <a:r>
              <a:rPr sz="1200" spc="-5" dirty="0">
                <a:latin typeface="Times New Roman"/>
                <a:cs typeface="Times New Roman"/>
              </a:rPr>
              <a:t>assistito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quattro.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3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(2033.3) 190:3.3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dell’invio dei messaggeri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mattinata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causa dell’involontaria fuga </a:t>
            </a:r>
            <a:r>
              <a:rPr sz="1200" dirty="0">
                <a:latin typeface="Times New Roman"/>
                <a:cs typeface="Times New Roman"/>
              </a:rPr>
              <a:t>di notizie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Giuseppe, giunse voce ai dirigenti ebrei </a:t>
            </a:r>
            <a:r>
              <a:rPr sz="1200" dirty="0">
                <a:latin typeface="Times New Roman"/>
                <a:cs typeface="Times New Roman"/>
              </a:rPr>
              <a:t>all’inizio della </a:t>
            </a:r>
            <a:r>
              <a:rPr sz="1200" spc="-5" dirty="0">
                <a:latin typeface="Times New Roman"/>
                <a:cs typeface="Times New Roman"/>
              </a:rPr>
              <a:t>sera che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raccontando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 che 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risorto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persone affermavano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averlo </a:t>
            </a:r>
            <a:r>
              <a:rPr sz="1200" dirty="0">
                <a:latin typeface="Times New Roman"/>
                <a:cs typeface="Times New Roman"/>
              </a:rPr>
              <a:t>visto. I </a:t>
            </a:r>
            <a:r>
              <a:rPr sz="1200" spc="-5" dirty="0">
                <a:latin typeface="Times New Roman"/>
                <a:cs typeface="Times New Roman"/>
              </a:rPr>
              <a:t>Sinedristi furono profondamente turbati </a:t>
            </a:r>
            <a:r>
              <a:rPr sz="1200" dirty="0">
                <a:latin typeface="Times New Roman"/>
                <a:cs typeface="Times New Roman"/>
              </a:rPr>
              <a:t>da queste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voci.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una rapida </a:t>
            </a:r>
            <a:r>
              <a:rPr sz="1200" spc="-5" dirty="0">
                <a:latin typeface="Times New Roman"/>
                <a:cs typeface="Times New Roman"/>
              </a:rPr>
              <a:t>consultazione con Anna, </a:t>
            </a:r>
            <a:r>
              <a:rPr sz="1200" dirty="0">
                <a:latin typeface="Times New Roman"/>
                <a:cs typeface="Times New Roman"/>
              </a:rPr>
              <a:t>Caifa convocò una </a:t>
            </a:r>
            <a:r>
              <a:rPr sz="1200" spc="-5" dirty="0">
                <a:latin typeface="Times New Roman"/>
                <a:cs typeface="Times New Roman"/>
              </a:rPr>
              <a:t>riunione del Sinedrio </a:t>
            </a:r>
            <a:r>
              <a:rPr sz="1200" dirty="0">
                <a:latin typeface="Times New Roman"/>
                <a:cs typeface="Times New Roman"/>
              </a:rPr>
              <a:t>per le otto di </a:t>
            </a:r>
            <a:r>
              <a:rPr sz="1200" spc="-5" dirty="0">
                <a:latin typeface="Times New Roman"/>
                <a:cs typeface="Times New Roman"/>
              </a:rPr>
              <a:t>quella sera.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questa riunione  </a:t>
            </a:r>
            <a:r>
              <a:rPr sz="1200" spc="-5" dirty="0">
                <a:latin typeface="Times New Roman"/>
                <a:cs typeface="Times New Roman"/>
              </a:rPr>
              <a:t>che si 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cacciare dalle sinagoghe qualsiasi persona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avesse fatto </a:t>
            </a:r>
            <a:r>
              <a:rPr sz="1200" dirty="0">
                <a:latin typeface="Times New Roman"/>
                <a:cs typeface="Times New Roman"/>
              </a:rPr>
              <a:t>menzione </a:t>
            </a:r>
            <a:r>
              <a:rPr sz="1200" spc="-5" dirty="0">
                <a:latin typeface="Times New Roman"/>
                <a:cs typeface="Times New Roman"/>
              </a:rPr>
              <a:t>della 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proposto  </a:t>
            </a:r>
            <a:r>
              <a:rPr sz="1200" spc="-5" dirty="0">
                <a:latin typeface="Times New Roman"/>
                <a:cs typeface="Times New Roman"/>
              </a:rPr>
              <a:t>che chiunque avesse affermato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averlo </a:t>
            </a:r>
            <a:r>
              <a:rPr sz="1200" dirty="0">
                <a:latin typeface="Times New Roman"/>
                <a:cs typeface="Times New Roman"/>
              </a:rPr>
              <a:t>visto fosse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a morte; </a:t>
            </a:r>
            <a:r>
              <a:rPr sz="1200" spc="-5" dirty="0">
                <a:latin typeface="Times New Roman"/>
                <a:cs typeface="Times New Roman"/>
              </a:rPr>
              <a:t>questa proposta, tuttavia,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messa ai </a:t>
            </a:r>
            <a:r>
              <a:rPr sz="1200" dirty="0">
                <a:latin typeface="Times New Roman"/>
                <a:cs typeface="Times New Roman"/>
              </a:rPr>
              <a:t>voti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riunione</a:t>
            </a:r>
            <a:endParaRPr sz="1200">
              <a:latin typeface="Times New Roman"/>
              <a:cs typeface="Times New Roman"/>
            </a:endParaRPr>
          </a:p>
          <a:p>
            <a:pPr marL="76200" marR="58419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finì in una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rasentava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panico.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essersi liberati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Stavano per </a:t>
            </a:r>
            <a:r>
              <a:rPr sz="1200" spc="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che  le </a:t>
            </a:r>
            <a:r>
              <a:rPr sz="1200" spc="-5" dirty="0">
                <a:latin typeface="Times New Roman"/>
                <a:cs typeface="Times New Roman"/>
              </a:rPr>
              <a:t>loro vere difficoltà con </a:t>
            </a:r>
            <a:r>
              <a:rPr sz="1200" dirty="0">
                <a:latin typeface="Times New Roman"/>
                <a:cs typeface="Times New Roman"/>
              </a:rPr>
              <a:t>l’uomo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appena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cominciate.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L’apparizione ai Greci</a:t>
            </a:r>
            <a:endParaRPr sz="1600">
              <a:latin typeface="Times New Roman"/>
              <a:cs typeface="Times New Roman"/>
            </a:endParaRPr>
          </a:p>
          <a:p>
            <a:pPr marL="76200" marR="14287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(2033.4) 190:4.1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e mezzo,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certo Flavio,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fece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sesta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morontiale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quarantina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greci </a:t>
            </a:r>
            <a:r>
              <a:rPr sz="1200" dirty="0">
                <a:latin typeface="Times New Roman"/>
                <a:cs typeface="Times New Roman"/>
              </a:rPr>
              <a:t>riuniti là. </a:t>
            </a:r>
            <a:r>
              <a:rPr sz="1200" spc="-5" dirty="0">
                <a:latin typeface="Times New Roman"/>
                <a:cs typeface="Times New Roman"/>
              </a:rPr>
              <a:t>Mentre essi erano impegnati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resoconti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risurrezione del Maestro, egli si  manifestò </a:t>
            </a:r>
            <a:r>
              <a:rPr sz="1200" dirty="0">
                <a:latin typeface="Times New Roman"/>
                <a:cs typeface="Times New Roman"/>
              </a:rPr>
              <a:t>in mezzo a loro, 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porte </a:t>
            </a:r>
            <a:r>
              <a:rPr sz="1200" spc="-5" dirty="0">
                <a:latin typeface="Times New Roman"/>
                <a:cs typeface="Times New Roman"/>
              </a:rPr>
              <a:t>fossero solidamente </a:t>
            </a:r>
            <a:r>
              <a:rPr sz="1200" dirty="0">
                <a:latin typeface="Times New Roman"/>
                <a:cs typeface="Times New Roman"/>
              </a:rPr>
              <a:t>chiuse, e </a:t>
            </a:r>
            <a:r>
              <a:rPr sz="1200" spc="-5" dirty="0">
                <a:latin typeface="Times New Roman"/>
                <a:cs typeface="Times New Roman"/>
              </a:rPr>
              <a:t>parlando </a:t>
            </a:r>
            <a:r>
              <a:rPr sz="1200" dirty="0">
                <a:latin typeface="Times New Roman"/>
                <a:cs typeface="Times New Roman"/>
              </a:rPr>
              <a:t>loro disse: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Anche 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apparso sulla </a:t>
            </a:r>
            <a:r>
              <a:rPr sz="1200" dirty="0">
                <a:latin typeface="Times New Roman"/>
                <a:cs typeface="Times New Roman"/>
              </a:rPr>
              <a:t>terra tra </a:t>
            </a:r>
            <a:r>
              <a:rPr sz="1200" spc="-5" dirty="0">
                <a:latin typeface="Times New Roman"/>
                <a:cs typeface="Times New Roman"/>
              </a:rPr>
              <a:t>gli Ebrei,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78511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né Gentili; 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Andate, dunque, </a:t>
            </a:r>
            <a:r>
              <a:rPr sz="1200" dirty="0">
                <a:latin typeface="Times New Roman"/>
                <a:cs typeface="Times New Roman"/>
              </a:rPr>
              <a:t>in tutto il mondo 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proclamare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salvezza quale l’avete ricevuto dagli ambasciatori del regno, ed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accoglierò </a:t>
            </a:r>
            <a:r>
              <a:rPr sz="1200" dirty="0">
                <a:latin typeface="Times New Roman"/>
                <a:cs typeface="Times New Roman"/>
              </a:rPr>
              <a:t>nella fraternità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del Padre.” E 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loro questo incarico, egli si congedò, ed essi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più. Essi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casa 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sera; erano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presi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sgomento </a:t>
            </a:r>
            <a:r>
              <a:rPr sz="1200" dirty="0">
                <a:latin typeface="Times New Roman"/>
                <a:cs typeface="Times New Roman"/>
              </a:rPr>
              <a:t>e da paura per </a:t>
            </a:r>
            <a:r>
              <a:rPr sz="1200" spc="-5" dirty="0">
                <a:latin typeface="Times New Roman"/>
                <a:cs typeface="Times New Roman"/>
              </a:rPr>
              <a:t>avventurarsi </a:t>
            </a:r>
            <a:r>
              <a:rPr sz="1200" dirty="0">
                <a:latin typeface="Times New Roman"/>
                <a:cs typeface="Times New Roman"/>
              </a:rPr>
              <a:t>fuori. </a:t>
            </a:r>
            <a:r>
              <a:rPr sz="1200" spc="-5" dirty="0">
                <a:latin typeface="Times New Roman"/>
                <a:cs typeface="Times New Roman"/>
              </a:rPr>
              <a:t>Né alcuno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dormì </a:t>
            </a:r>
            <a:r>
              <a:rPr sz="1200" spc="-5" dirty="0">
                <a:latin typeface="Times New Roman"/>
                <a:cs typeface="Times New Roman"/>
              </a:rPr>
              <a:t>quella notte;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rimasero svegli </a:t>
            </a:r>
            <a:r>
              <a:rPr sz="1200" dirty="0">
                <a:latin typeface="Times New Roman"/>
                <a:cs typeface="Times New Roman"/>
              </a:rPr>
              <a:t>a discutere </a:t>
            </a:r>
            <a:r>
              <a:rPr sz="1200" spc="-5" dirty="0">
                <a:latin typeface="Times New Roman"/>
                <a:cs typeface="Times New Roman"/>
              </a:rPr>
              <a:t>queste cose, sperando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facesse </a:t>
            </a:r>
            <a:r>
              <a:rPr sz="1200" dirty="0">
                <a:latin typeface="Times New Roman"/>
                <a:cs typeface="Times New Roman"/>
              </a:rPr>
              <a:t>loro una nuova visita.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mezzo a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spc="5" dirty="0">
                <a:latin typeface="Times New Roman"/>
                <a:cs typeface="Times New Roman"/>
              </a:rPr>
              <a:t>c’erano 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Greci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Getsemani </a:t>
            </a:r>
            <a:r>
              <a:rPr sz="1200" dirty="0">
                <a:latin typeface="Times New Roman"/>
                <a:cs typeface="Times New Roman"/>
              </a:rPr>
              <a:t>quando i soldati </a:t>
            </a:r>
            <a:r>
              <a:rPr sz="1200" spc="-5" dirty="0">
                <a:latin typeface="Times New Roman"/>
                <a:cs typeface="Times New Roman"/>
              </a:rPr>
              <a:t>arrestarono Gesù </a:t>
            </a:r>
            <a:r>
              <a:rPr sz="1200" dirty="0">
                <a:latin typeface="Times New Roman"/>
                <a:cs typeface="Times New Roman"/>
              </a:rPr>
              <a:t>e Giuda lo </a:t>
            </a:r>
            <a:r>
              <a:rPr sz="1200" spc="-5" dirty="0">
                <a:latin typeface="Times New Roman"/>
                <a:cs typeface="Times New Roman"/>
              </a:rPr>
              <a:t>tradì </a:t>
            </a:r>
            <a:r>
              <a:rPr sz="1200" dirty="0">
                <a:latin typeface="Times New Roman"/>
                <a:cs typeface="Times New Roman"/>
              </a:rPr>
              <a:t>con 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4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(2034.1) 190:4.2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voci della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resoconti 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apparizioni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si </a:t>
            </a:r>
            <a:r>
              <a:rPr sz="1200" dirty="0">
                <a:latin typeface="Times New Roman"/>
                <a:cs typeface="Times New Roman"/>
              </a:rPr>
              <a:t>stanno  </a:t>
            </a:r>
            <a:r>
              <a:rPr sz="1200" spc="-5" dirty="0">
                <a:latin typeface="Times New Roman"/>
                <a:cs typeface="Times New Roman"/>
              </a:rPr>
              <a:t>diffondendo </a:t>
            </a:r>
            <a:r>
              <a:rPr sz="1200" dirty="0">
                <a:latin typeface="Times New Roman"/>
                <a:cs typeface="Times New Roman"/>
              </a:rPr>
              <a:t>rapidamente, e tutta 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è portata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grado </a:t>
            </a:r>
            <a:r>
              <a:rPr sz="1200" dirty="0">
                <a:latin typeface="Times New Roman"/>
                <a:cs typeface="Times New Roman"/>
              </a:rPr>
              <a:t>di eccitazione.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apparso alla </a:t>
            </a:r>
            <a:r>
              <a:rPr sz="1200" spc="1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alle  donne e </a:t>
            </a:r>
            <a:r>
              <a:rPr sz="1200" spc="-5" dirty="0">
                <a:latin typeface="Times New Roman"/>
                <a:cs typeface="Times New Roman"/>
              </a:rPr>
              <a:t>ai Greci, </a:t>
            </a:r>
            <a:r>
              <a:rPr sz="1200" dirty="0">
                <a:latin typeface="Times New Roman"/>
                <a:cs typeface="Times New Roman"/>
              </a:rPr>
              <a:t>e tra poco </a:t>
            </a:r>
            <a:r>
              <a:rPr sz="1200" spc="-5" dirty="0">
                <a:latin typeface="Times New Roman"/>
                <a:cs typeface="Times New Roman"/>
              </a:rPr>
              <a:t>si manifesterà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mezzo agli apostoli.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Sinedrio è prossimo a </a:t>
            </a:r>
            <a:r>
              <a:rPr sz="1200" spc="-5" dirty="0">
                <a:latin typeface="Times New Roman"/>
                <a:cs typeface="Times New Roman"/>
              </a:rPr>
              <a:t>cominciare ad esaminare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5" dirty="0">
                <a:latin typeface="Times New Roman"/>
                <a:cs typeface="Times New Roman"/>
              </a:rPr>
              <a:t>nuovi 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imposti così </a:t>
            </a:r>
            <a:r>
              <a:rPr sz="1200" spc="-5" dirty="0">
                <a:latin typeface="Times New Roman"/>
                <a:cs typeface="Times New Roman"/>
              </a:rPr>
              <a:t>improvvisamente ai dirigenti Ebrei.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pensa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desidera </a:t>
            </a:r>
            <a:r>
              <a:rPr sz="1200" dirty="0">
                <a:latin typeface="Times New Roman"/>
                <a:cs typeface="Times New Roman"/>
              </a:rPr>
              <a:t>che siano  </a:t>
            </a:r>
            <a:r>
              <a:rPr sz="1200" spc="-5" dirty="0">
                <a:latin typeface="Times New Roman"/>
                <a:cs typeface="Times New Roman"/>
              </a:rPr>
              <a:t>lasciati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per qualche ora di solenne riflessione e di </a:t>
            </a:r>
            <a:r>
              <a:rPr sz="1200" spc="-5" dirty="0">
                <a:latin typeface="Times New Roman"/>
                <a:cs typeface="Times New Roman"/>
              </a:rPr>
              <a:t>meditata considerazione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camminata con due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fratelli</a:t>
            </a:r>
            <a:endParaRPr sz="16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(2034.2) 190:5.1 </a:t>
            </a:r>
            <a:r>
              <a:rPr sz="1200" spc="-5" dirty="0">
                <a:latin typeface="Times New Roman"/>
                <a:cs typeface="Times New Roman"/>
              </a:rPr>
              <a:t>Ad Emmaus, situato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dieci chilometri ad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vivevano due </a:t>
            </a:r>
            <a:r>
              <a:rPr sz="1200" spc="-5" dirty="0">
                <a:latin typeface="Times New Roman"/>
                <a:cs typeface="Times New Roman"/>
              </a:rPr>
              <a:t>fratelli pastori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 trascorso </a:t>
            </a:r>
            <a:r>
              <a:rPr sz="1200" dirty="0">
                <a:latin typeface="Times New Roman"/>
                <a:cs typeface="Times New Roman"/>
              </a:rPr>
              <a:t>la settimana di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assistendo ai sacrifici, alle cerimonie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feste. </a:t>
            </a:r>
            <a:r>
              <a:rPr sz="1200" dirty="0">
                <a:latin typeface="Times New Roman"/>
                <a:cs typeface="Times New Roman"/>
              </a:rPr>
              <a:t>Cleopa, il </a:t>
            </a:r>
            <a:r>
              <a:rPr sz="1200" spc="-5" dirty="0">
                <a:latin typeface="Times New Roman"/>
                <a:cs typeface="Times New Roman"/>
              </a:rPr>
              <a:t>maggiore,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parzialmente credente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almeno egli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cacciato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sinagoga. </a:t>
            </a:r>
            <a:r>
              <a:rPr sz="1200" spc="5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fratello Giacobbe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credente,  benché </a:t>
            </a:r>
            <a:r>
              <a:rPr sz="1200" dirty="0">
                <a:latin typeface="Times New Roman"/>
                <a:cs typeface="Times New Roman"/>
              </a:rPr>
              <a:t>fosse molto incuriosito 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aveva udito </a:t>
            </a:r>
            <a:r>
              <a:rPr sz="1200" spc="-5" dirty="0">
                <a:latin typeface="Times New Roman"/>
                <a:cs typeface="Times New Roman"/>
              </a:rPr>
              <a:t>sugli insegnamenti </a:t>
            </a:r>
            <a:r>
              <a:rPr sz="1200" dirty="0">
                <a:latin typeface="Times New Roman"/>
                <a:cs typeface="Times New Roman"/>
              </a:rPr>
              <a:t>e sulle </a:t>
            </a:r>
            <a:r>
              <a:rPr sz="1200" spc="-5" dirty="0">
                <a:latin typeface="Times New Roman"/>
                <a:cs typeface="Times New Roman"/>
              </a:rPr>
              <a:t>opere del</a:t>
            </a:r>
            <a:r>
              <a:rPr sz="1200" dirty="0">
                <a:latin typeface="Times New Roman"/>
                <a:cs typeface="Times New Roman"/>
              </a:rPr>
              <a:t> 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(2034.3) 190:5.2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domenica </a:t>
            </a:r>
            <a:r>
              <a:rPr sz="1200" spc="-5" dirty="0">
                <a:latin typeface="Times New Roman"/>
                <a:cs typeface="Times New Roman"/>
              </a:rPr>
              <a:t>pomeriggio,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cinque chilometri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minuti prima </a:t>
            </a:r>
            <a:r>
              <a:rPr sz="1200" spc="-5" dirty="0">
                <a:latin typeface="Times New Roman"/>
                <a:cs typeface="Times New Roman"/>
              </a:rPr>
              <a:t>delle cinque, mentre 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fratelli camminavano faticosamente lungo </a:t>
            </a:r>
            <a:r>
              <a:rPr sz="1200" dirty="0">
                <a:latin typeface="Times New Roman"/>
                <a:cs typeface="Times New Roman"/>
              </a:rPr>
              <a:t>la strada per </a:t>
            </a:r>
            <a:r>
              <a:rPr sz="1200" spc="-5" dirty="0">
                <a:latin typeface="Times New Roman"/>
                <a:cs typeface="Times New Roman"/>
              </a:rPr>
              <a:t>Emmaus, parlavano </a:t>
            </a:r>
            <a:r>
              <a:rPr sz="1200" dirty="0">
                <a:latin typeface="Times New Roman"/>
                <a:cs typeface="Times New Roman"/>
              </a:rPr>
              <a:t>molto seriamente di </a:t>
            </a:r>
            <a:r>
              <a:rPr sz="1200" spc="-5" dirty="0">
                <a:latin typeface="Times New Roman"/>
                <a:cs typeface="Times New Roman"/>
              </a:rPr>
              <a:t>Gesù, 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insegnamenti, delle sue opere, </a:t>
            </a:r>
            <a:r>
              <a:rPr sz="1200" dirty="0">
                <a:latin typeface="Times New Roman"/>
                <a:cs typeface="Times New Roman"/>
              </a:rPr>
              <a:t>e più particolarmente </a:t>
            </a:r>
            <a:r>
              <a:rPr sz="1200" spc="-5" dirty="0">
                <a:latin typeface="Times New Roman"/>
                <a:cs typeface="Times New Roman"/>
              </a:rPr>
              <a:t>delle voci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vuota e che alcune donne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spc="5" dirty="0">
                <a:latin typeface="Times New Roman"/>
                <a:cs typeface="Times New Roman"/>
              </a:rPr>
              <a:t>parlato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Cleopa era </a:t>
            </a:r>
            <a:r>
              <a:rPr sz="1200" dirty="0">
                <a:latin typeface="Times New Roman"/>
                <a:cs typeface="Times New Roman"/>
              </a:rPr>
              <a:t>a metà incline 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voci, ma </a:t>
            </a:r>
            <a:r>
              <a:rPr sz="1200" spc="-5" dirty="0">
                <a:latin typeface="Times New Roman"/>
                <a:cs typeface="Times New Roman"/>
              </a:rPr>
              <a:t>Giacobbe insisteva che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faccenda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imbroglio.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3559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4988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Mentre essi ragionavano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discutevano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ritorno </a:t>
            </a:r>
            <a:r>
              <a:rPr sz="1200" spc="-5" dirty="0">
                <a:latin typeface="Times New Roman"/>
                <a:cs typeface="Times New Roman"/>
              </a:rPr>
              <a:t>verso casa,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morontiale di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settima </a:t>
            </a:r>
            <a:r>
              <a:rPr sz="1200" dirty="0">
                <a:latin typeface="Times New Roman"/>
                <a:cs typeface="Times New Roman"/>
              </a:rPr>
              <a:t>apparizione, </a:t>
            </a:r>
            <a:r>
              <a:rPr sz="1200" spc="-5" dirty="0">
                <a:latin typeface="Times New Roman"/>
                <a:cs typeface="Times New Roman"/>
              </a:rPr>
              <a:t>venne accanto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camminavano. </a:t>
            </a:r>
            <a:r>
              <a:rPr sz="1200" spc="-5" dirty="0">
                <a:latin typeface="Times New Roman"/>
                <a:cs typeface="Times New Roman"/>
              </a:rPr>
              <a:t>Cleopa aveva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ascoltato Gesù insegnare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aveva mangiato </a:t>
            </a:r>
            <a:r>
              <a:rPr sz="1200" dirty="0">
                <a:latin typeface="Times New Roman"/>
                <a:cs typeface="Times New Roman"/>
              </a:rPr>
              <a:t>con lui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Gerusalemme in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occasioni. </a:t>
            </a:r>
            <a:r>
              <a:rPr sz="1200" spc="-5" dirty="0">
                <a:latin typeface="Times New Roman"/>
                <a:cs typeface="Times New Roman"/>
              </a:rPr>
              <a:t>Ma egli </a:t>
            </a:r>
            <a:r>
              <a:rPr sz="1200" dirty="0">
                <a:latin typeface="Times New Roman"/>
                <a:cs typeface="Times New Roman"/>
              </a:rPr>
              <a:t>non riconobbe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nemmeno  </a:t>
            </a:r>
            <a:r>
              <a:rPr sz="1200" spc="-5" dirty="0">
                <a:latin typeface="Times New Roman"/>
                <a:cs typeface="Times New Roman"/>
              </a:rPr>
              <a:t>quando parlò liberamente 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(2034.4) 190:5.3 </a:t>
            </a:r>
            <a:r>
              <a:rPr sz="1200" spc="-5" dirty="0">
                <a:latin typeface="Times New Roman"/>
                <a:cs typeface="Times New Roman"/>
              </a:rPr>
              <a:t>Dopo aver percorso </a:t>
            </a:r>
            <a:r>
              <a:rPr sz="1200" dirty="0">
                <a:latin typeface="Times New Roman"/>
                <a:cs typeface="Times New Roman"/>
              </a:rPr>
              <a:t>un breve tratto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Gesù disse: “Quali erano </a:t>
            </a:r>
            <a:r>
              <a:rPr sz="1200" dirty="0">
                <a:latin typeface="Times New Roman"/>
                <a:cs typeface="Times New Roman"/>
              </a:rPr>
              <a:t>le parole che vi </a:t>
            </a:r>
            <a:r>
              <a:rPr sz="1200" spc="-5" dirty="0">
                <a:latin typeface="Times New Roman"/>
                <a:cs typeface="Times New Roman"/>
              </a:rPr>
              <a:t>scambiavate così </a:t>
            </a:r>
            <a:r>
              <a:rPr sz="1200" dirty="0">
                <a:latin typeface="Times New Roman"/>
                <a:cs typeface="Times New Roman"/>
              </a:rPr>
              <a:t>calorosamente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avvicinato a voi?” E dopo </a:t>
            </a:r>
            <a:r>
              <a:rPr sz="1200" spc="-5" dirty="0">
                <a:latin typeface="Times New Roman"/>
                <a:cs typeface="Times New Roman"/>
              </a:rPr>
              <a:t>che Gesù ebbe parlato, </a:t>
            </a:r>
            <a:r>
              <a:rPr sz="1200" dirty="0">
                <a:latin typeface="Times New Roman"/>
                <a:cs typeface="Times New Roman"/>
              </a:rPr>
              <a:t>essi si </a:t>
            </a:r>
            <a:r>
              <a:rPr sz="1200" spc="-5" dirty="0">
                <a:latin typeface="Times New Roman"/>
                <a:cs typeface="Times New Roman"/>
              </a:rPr>
              <a:t>fermarono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guardarono con </a:t>
            </a:r>
            <a:r>
              <a:rPr sz="1200" dirty="0">
                <a:latin typeface="Times New Roman"/>
                <a:cs typeface="Times New Roman"/>
              </a:rPr>
              <a:t>triste </a:t>
            </a:r>
            <a:r>
              <a:rPr sz="1200" spc="-5" dirty="0">
                <a:latin typeface="Times New Roman"/>
                <a:cs typeface="Times New Roman"/>
              </a:rPr>
              <a:t>sorpresa. Cleopa  disse: </a:t>
            </a:r>
            <a:r>
              <a:rPr sz="1200" dirty="0">
                <a:latin typeface="Times New Roman"/>
                <a:cs typeface="Times New Roman"/>
              </a:rPr>
              <a:t>“È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soggiorni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non conosca </a:t>
            </a:r>
            <a:r>
              <a:rPr sz="1200" spc="-5" dirty="0">
                <a:latin typeface="Times New Roman"/>
                <a:cs typeface="Times New Roman"/>
              </a:rPr>
              <a:t>gli avvenimenti che sono recentemente </a:t>
            </a:r>
            <a:r>
              <a:rPr sz="1200" dirty="0">
                <a:latin typeface="Times New Roman"/>
                <a:cs typeface="Times New Roman"/>
              </a:rPr>
              <a:t>accaduti?”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chiese: “Quali </a:t>
            </a:r>
            <a:r>
              <a:rPr sz="1200" dirty="0">
                <a:latin typeface="Times New Roman"/>
                <a:cs typeface="Times New Roman"/>
              </a:rPr>
              <a:t>avvenimenti?” Cleopa </a:t>
            </a:r>
            <a:r>
              <a:rPr sz="1200" spc="-5" dirty="0">
                <a:latin typeface="Times New Roman"/>
                <a:cs typeface="Times New Roman"/>
              </a:rPr>
              <a:t>replicò: </a:t>
            </a:r>
            <a:r>
              <a:rPr sz="1200" dirty="0">
                <a:latin typeface="Times New Roman"/>
                <a:cs typeface="Times New Roman"/>
              </a:rPr>
              <a:t>“Se non </a:t>
            </a:r>
            <a:r>
              <a:rPr sz="1200" spc="-5" dirty="0">
                <a:latin typeface="Times New Roman"/>
                <a:cs typeface="Times New Roman"/>
              </a:rPr>
              <a:t>conosci queste cose, 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 non aver sentito  </a:t>
            </a:r>
            <a:r>
              <a:rPr sz="1200" spc="-5" dirty="0">
                <a:latin typeface="Times New Roman"/>
                <a:cs typeface="Times New Roman"/>
              </a:rPr>
              <a:t>queste voci concernenti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che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potente in parole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davanti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a tutto il popolo.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nostri </a:t>
            </a:r>
            <a:r>
              <a:rPr sz="1200" spc="-5" dirty="0">
                <a:latin typeface="Times New Roman"/>
                <a:cs typeface="Times New Roman"/>
              </a:rPr>
              <a:t>dirigenti l’hanno consegnato </a:t>
            </a:r>
            <a:r>
              <a:rPr sz="1200" dirty="0">
                <a:latin typeface="Times New Roman"/>
                <a:cs typeface="Times New Roman"/>
              </a:rPr>
              <a:t>ai Romani </a:t>
            </a:r>
            <a:r>
              <a:rPr sz="1200" spc="-5" dirty="0">
                <a:latin typeface="Times New Roman"/>
                <a:cs typeface="Times New Roman"/>
              </a:rPr>
              <a:t>esigendo che </a:t>
            </a:r>
            <a:r>
              <a:rPr sz="1200" dirty="0">
                <a:latin typeface="Times New Roman"/>
                <a:cs typeface="Times New Roman"/>
              </a:rPr>
              <a:t>lo crocifiggessero.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molti di noi </a:t>
            </a:r>
            <a:r>
              <a:rPr sz="1200" spc="-5" dirty="0">
                <a:latin typeface="Times New Roman"/>
                <a:cs typeface="Times New Roman"/>
              </a:rPr>
              <a:t>avevano sperato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fosse colui che avrebbe liberato Israele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giogo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Gentili. Ma questo </a:t>
            </a:r>
            <a:r>
              <a:rPr sz="1200" dirty="0">
                <a:latin typeface="Times New Roman"/>
                <a:cs typeface="Times New Roman"/>
              </a:rPr>
              <a:t>non è tutto. È ora il </a:t>
            </a:r>
            <a:r>
              <a:rPr sz="1200" spc="-5" dirty="0">
                <a:latin typeface="Times New Roman"/>
                <a:cs typeface="Times New Roman"/>
              </a:rPr>
              <a:t>terzo giorno da quando egli </a:t>
            </a:r>
            <a:r>
              <a:rPr sz="1200" dirty="0">
                <a:latin typeface="Times New Roman"/>
                <a:cs typeface="Times New Roman"/>
              </a:rPr>
              <a:t>è stato  </a:t>
            </a:r>
            <a:r>
              <a:rPr sz="1200" spc="-5" dirty="0">
                <a:latin typeface="Times New Roman"/>
                <a:cs typeface="Times New Roman"/>
              </a:rPr>
              <a:t>crocifisso, ed alcune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stupito </a:t>
            </a:r>
            <a:r>
              <a:rPr sz="1200" spc="-5" dirty="0">
                <a:latin typeface="Times New Roman"/>
                <a:cs typeface="Times New Roman"/>
              </a:rPr>
              <a:t>dichiarando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mattina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andate alla </a:t>
            </a:r>
            <a:r>
              <a:rPr sz="1200" dirty="0">
                <a:latin typeface="Times New Roman"/>
                <a:cs typeface="Times New Roman"/>
              </a:rPr>
              <a:t>sua tomba e l’hanno  </a:t>
            </a:r>
            <a:r>
              <a:rPr sz="1200" spc="-5" dirty="0">
                <a:latin typeface="Times New Roman"/>
                <a:cs typeface="Times New Roman"/>
              </a:rPr>
              <a:t>trovata vuota.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stesse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insistono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quest’uomo; esse sostengono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hanno riferito ciò agli </a:t>
            </a:r>
            <a:r>
              <a:rPr sz="1200" dirty="0">
                <a:latin typeface="Times New Roman"/>
                <a:cs typeface="Times New Roman"/>
              </a:rPr>
              <a:t>uomini, due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corsi </a:t>
            </a:r>
            <a:r>
              <a:rPr sz="1200" dirty="0">
                <a:latin typeface="Times New Roman"/>
                <a:cs typeface="Times New Roman"/>
              </a:rPr>
              <a:t>alla tomba e </a:t>
            </a:r>
            <a:r>
              <a:rPr sz="1200" spc="-5" dirty="0">
                <a:latin typeface="Times New Roman"/>
                <a:cs typeface="Times New Roman"/>
              </a:rPr>
              <a:t>l’hanno anch’essi </a:t>
            </a:r>
            <a:r>
              <a:rPr sz="1200" dirty="0">
                <a:latin typeface="Times New Roman"/>
                <a:cs typeface="Times New Roman"/>
              </a:rPr>
              <a:t>trovata </a:t>
            </a:r>
            <a:r>
              <a:rPr sz="1200" spc="-5" dirty="0">
                <a:latin typeface="Times New Roman"/>
                <a:cs typeface="Times New Roman"/>
              </a:rPr>
              <a:t>vuota” </a:t>
            </a:r>
            <a:r>
              <a:rPr sz="1200" dirty="0">
                <a:latin typeface="Times New Roman"/>
                <a:cs typeface="Times New Roman"/>
              </a:rPr>
              <a:t>— e  qui </a:t>
            </a:r>
            <a:r>
              <a:rPr sz="1200" spc="-5" dirty="0">
                <a:latin typeface="Times New Roman"/>
                <a:cs typeface="Times New Roman"/>
              </a:rPr>
              <a:t>Giacobbe </a:t>
            </a:r>
            <a:r>
              <a:rPr sz="1200" dirty="0">
                <a:latin typeface="Times New Roman"/>
                <a:cs typeface="Times New Roman"/>
              </a:rPr>
              <a:t>interruppe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per dire </a:t>
            </a:r>
            <a:r>
              <a:rPr sz="1200" spc="-5" dirty="0">
                <a:latin typeface="Times New Roman"/>
                <a:cs typeface="Times New Roman"/>
              </a:rPr>
              <a:t>“ma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(2035.1) 190:5.4 </a:t>
            </a:r>
            <a:r>
              <a:rPr sz="1200" spc="-5" dirty="0">
                <a:latin typeface="Times New Roman"/>
                <a:cs typeface="Times New Roman"/>
              </a:rPr>
              <a:t>Mentre proseguivano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cammino, </a:t>
            </a:r>
            <a:r>
              <a:rPr sz="1200" spc="-5" dirty="0">
                <a:latin typeface="Times New Roman"/>
                <a:cs typeface="Times New Roman"/>
              </a:rPr>
              <a:t>Gesù disse loro: </a:t>
            </a:r>
            <a:r>
              <a:rPr sz="1200" dirty="0">
                <a:latin typeface="Times New Roman"/>
                <a:cs typeface="Times New Roman"/>
              </a:rPr>
              <a:t>“Quanto </a:t>
            </a:r>
            <a:r>
              <a:rPr sz="1200" spc="-5" dirty="0">
                <a:latin typeface="Times New Roman"/>
                <a:cs typeface="Times New Roman"/>
              </a:rPr>
              <a:t>siete lenti </a:t>
            </a:r>
            <a:r>
              <a:rPr sz="1200" dirty="0">
                <a:latin typeface="Times New Roman"/>
                <a:cs typeface="Times New Roman"/>
              </a:rPr>
              <a:t>a comprendere la verità! Se mi dite che è  </a:t>
            </a:r>
            <a:r>
              <a:rPr sz="1200" spc="-5" dirty="0">
                <a:latin typeface="Times New Roman"/>
                <a:cs typeface="Times New Roman"/>
              </a:rPr>
              <a:t>sugli insegnamenti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sulle opere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discutete, allora </a:t>
            </a:r>
            <a:r>
              <a:rPr sz="1200" dirty="0">
                <a:latin typeface="Times New Roman"/>
                <a:cs typeface="Times New Roman"/>
              </a:rPr>
              <a:t>posso </a:t>
            </a:r>
            <a:r>
              <a:rPr sz="1200" spc="-5" dirty="0">
                <a:latin typeface="Times New Roman"/>
                <a:cs typeface="Times New Roman"/>
              </a:rPr>
              <a:t>illuminarvi, perché </a:t>
            </a:r>
            <a:r>
              <a:rPr sz="1200" dirty="0">
                <a:latin typeface="Times New Roman"/>
                <a:cs typeface="Times New Roman"/>
              </a:rPr>
              <a:t>ho più </a:t>
            </a:r>
            <a:r>
              <a:rPr sz="1200" spc="-5" dirty="0">
                <a:latin typeface="Times New Roman"/>
                <a:cs typeface="Times New Roman"/>
              </a:rPr>
              <a:t>che familiarità con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insegnamenti.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ricordate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Gesù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insegnato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regno </a:t>
            </a:r>
            <a:r>
              <a:rPr sz="1200" dirty="0">
                <a:latin typeface="Times New Roman"/>
                <a:cs typeface="Times New Roman"/>
              </a:rPr>
              <a:t>non era di questo mondo,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essendo figli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dovrebbero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e liberazione </a:t>
            </a:r>
            <a:r>
              <a:rPr sz="1200" spc="-5" dirty="0">
                <a:latin typeface="Times New Roman"/>
                <a:cs typeface="Times New Roman"/>
              </a:rPr>
              <a:t>nella gioia </a:t>
            </a:r>
            <a:r>
              <a:rPr sz="1200" dirty="0">
                <a:latin typeface="Times New Roman"/>
                <a:cs typeface="Times New Roman"/>
              </a:rPr>
              <a:t>spirituale della comunità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fratellanza del  </a:t>
            </a:r>
            <a:r>
              <a:rPr sz="1200" spc="-5" dirty="0">
                <a:latin typeface="Times New Roman"/>
                <a:cs typeface="Times New Roman"/>
              </a:rPr>
              <a:t>servizio amorevole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dell’amore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celeste? 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ricordate come questo </a:t>
            </a:r>
            <a:r>
              <a:rPr sz="1200" dirty="0">
                <a:latin typeface="Times New Roman"/>
                <a:cs typeface="Times New Roman"/>
              </a:rPr>
              <a:t>Figlio dell’Uomo  </a:t>
            </a:r>
            <a:r>
              <a:rPr sz="1200" spc="-5" dirty="0">
                <a:latin typeface="Times New Roman"/>
                <a:cs typeface="Times New Roman"/>
              </a:rPr>
              <a:t>proclamò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curando gli ammalati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afflitti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rendendo </a:t>
            </a:r>
            <a:r>
              <a:rPr sz="1200" dirty="0">
                <a:latin typeface="Times New Roman"/>
                <a:cs typeface="Times New Roman"/>
              </a:rPr>
              <a:t>liberi </a:t>
            </a:r>
            <a:r>
              <a:rPr sz="1200" spc="-5" dirty="0">
                <a:latin typeface="Times New Roman"/>
                <a:cs typeface="Times New Roman"/>
              </a:rPr>
              <a:t>coloro che erano </a:t>
            </a:r>
            <a:r>
              <a:rPr sz="1200" spc="5" dirty="0">
                <a:latin typeface="Times New Roman"/>
                <a:cs typeface="Times New Roman"/>
              </a:rPr>
              <a:t>impediti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15300" cy="3891279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17780">
              <a:lnSpc>
                <a:spcPct val="958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schiavi </a:t>
            </a:r>
            <a:r>
              <a:rPr sz="1200" spc="-5" dirty="0">
                <a:latin typeface="Times New Roman"/>
                <a:cs typeface="Times New Roman"/>
              </a:rPr>
              <a:t>del male? Non sapete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disse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che doveva </a:t>
            </a:r>
            <a:r>
              <a:rPr sz="1200" dirty="0">
                <a:latin typeface="Times New Roman"/>
                <a:cs typeface="Times New Roman"/>
              </a:rPr>
              <a:t>andare a </a:t>
            </a:r>
            <a:r>
              <a:rPr sz="1200" spc="-5" dirty="0">
                <a:latin typeface="Times New Roman"/>
                <a:cs typeface="Times New Roman"/>
              </a:rPr>
              <a:t>Gerusalemme, essere  consegnato </a:t>
            </a:r>
            <a:r>
              <a:rPr sz="1200" dirty="0">
                <a:latin typeface="Times New Roman"/>
                <a:cs typeface="Times New Roman"/>
              </a:rPr>
              <a:t>ai suoi nemici, che lo </a:t>
            </a:r>
            <a:r>
              <a:rPr sz="1200" spc="-5" dirty="0">
                <a:latin typeface="Times New Roman"/>
                <a:cs typeface="Times New Roman"/>
              </a:rPr>
              <a:t>avrebbero messo </a:t>
            </a:r>
            <a:r>
              <a:rPr sz="1200" dirty="0">
                <a:latin typeface="Times New Roman"/>
                <a:cs typeface="Times New Roman"/>
              </a:rPr>
              <a:t>a morte, e che </a:t>
            </a:r>
            <a:r>
              <a:rPr sz="1200" spc="-5" dirty="0">
                <a:latin typeface="Times New Roman"/>
                <a:cs typeface="Times New Roman"/>
              </a:rPr>
              <a:t>sarebbe risuscitato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giorno? </a:t>
            </a:r>
            <a:r>
              <a:rPr sz="1200" dirty="0">
                <a:latin typeface="Times New Roman"/>
                <a:cs typeface="Times New Roman"/>
              </a:rPr>
              <a:t>Non vi è stato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spc="5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questo?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avete mai </a:t>
            </a:r>
            <a:r>
              <a:rPr sz="1200" dirty="0">
                <a:latin typeface="Times New Roman"/>
                <a:cs typeface="Times New Roman"/>
              </a:rPr>
              <a:t>letto nelle </a:t>
            </a:r>
            <a:r>
              <a:rPr sz="1200" spc="-5" dirty="0">
                <a:latin typeface="Times New Roman"/>
                <a:cs typeface="Times New Roman"/>
              </a:rPr>
              <a:t>Scritture circa questo giorno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per gli Ebrei </a:t>
            </a:r>
            <a:r>
              <a:rPr sz="1200" dirty="0">
                <a:latin typeface="Times New Roman"/>
                <a:cs typeface="Times New Roman"/>
              </a:rPr>
              <a:t>e i Gentili, </a:t>
            </a:r>
            <a:r>
              <a:rPr sz="1200" spc="5" dirty="0">
                <a:latin typeface="Times New Roman"/>
                <a:cs typeface="Times New Roman"/>
              </a:rPr>
              <a:t>dove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che in lui </a:t>
            </a:r>
            <a:r>
              <a:rPr sz="1200" spc="-5" dirty="0">
                <a:latin typeface="Times New Roman"/>
                <a:cs typeface="Times New Roman"/>
              </a:rPr>
              <a:t>saranno  benedette </a:t>
            </a:r>
            <a:r>
              <a:rPr sz="1200" dirty="0">
                <a:latin typeface="Times New Roman"/>
                <a:cs typeface="Times New Roman"/>
              </a:rPr>
              <a:t>tutte le famiglie </a:t>
            </a:r>
            <a:r>
              <a:rPr sz="1200" spc="-5" dirty="0">
                <a:latin typeface="Times New Roman"/>
                <a:cs typeface="Times New Roman"/>
              </a:rPr>
              <a:t>della terra;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ascolterà </a:t>
            </a:r>
            <a:r>
              <a:rPr sz="1200" dirty="0">
                <a:latin typeface="Times New Roman"/>
                <a:cs typeface="Times New Roman"/>
              </a:rPr>
              <a:t>il grido </a:t>
            </a:r>
            <a:r>
              <a:rPr sz="1200" spc="-5" dirty="0">
                <a:latin typeface="Times New Roman"/>
                <a:cs typeface="Times New Roman"/>
              </a:rPr>
              <a:t>dei bisognosi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salverà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dei poveri che </a:t>
            </a:r>
            <a:r>
              <a:rPr sz="1200" dirty="0">
                <a:latin typeface="Times New Roman"/>
                <a:cs typeface="Times New Roman"/>
              </a:rPr>
              <a:t>lo cercano; che tutte  le </a:t>
            </a:r>
            <a:r>
              <a:rPr sz="1200" spc="-5" dirty="0">
                <a:latin typeface="Times New Roman"/>
                <a:cs typeface="Times New Roman"/>
              </a:rPr>
              <a:t>nazioni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chiameranno benedetto? </a:t>
            </a:r>
            <a:r>
              <a:rPr sz="1200" dirty="0">
                <a:latin typeface="Times New Roman"/>
                <a:cs typeface="Times New Roman"/>
              </a:rPr>
              <a:t>Che un tale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l’ombra di una grande roccia in un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desertico. Che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nutrirà il </a:t>
            </a:r>
            <a:r>
              <a:rPr sz="1200" spc="-5" dirty="0">
                <a:latin typeface="Times New Roman"/>
                <a:cs typeface="Times New Roman"/>
              </a:rPr>
              <a:t>gregge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pastore, raccogliendo gli agnelli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braccia e </a:t>
            </a:r>
            <a:r>
              <a:rPr sz="1200" spc="-5" dirty="0">
                <a:latin typeface="Times New Roman"/>
                <a:cs typeface="Times New Roman"/>
              </a:rPr>
              <a:t>portandoli </a:t>
            </a:r>
            <a:r>
              <a:rPr sz="1200" dirty="0">
                <a:latin typeface="Times New Roman"/>
                <a:cs typeface="Times New Roman"/>
              </a:rPr>
              <a:t>teneramente </a:t>
            </a:r>
            <a:r>
              <a:rPr sz="1200" spc="-5" dirty="0">
                <a:latin typeface="Times New Roman"/>
                <a:cs typeface="Times New Roman"/>
              </a:rPr>
              <a:t>nel suo seno.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aprirà  gli occhi </a:t>
            </a:r>
            <a:r>
              <a:rPr sz="1200" dirty="0">
                <a:latin typeface="Times New Roman"/>
                <a:cs typeface="Times New Roman"/>
              </a:rPr>
              <a:t>degli spiritualmente </a:t>
            </a:r>
            <a:r>
              <a:rPr sz="1200" spc="-5" dirty="0">
                <a:latin typeface="Times New Roman"/>
                <a:cs typeface="Times New Roman"/>
              </a:rPr>
              <a:t>ciechi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porterà i </a:t>
            </a:r>
            <a:r>
              <a:rPr sz="1200" spc="-5" dirty="0">
                <a:latin typeface="Times New Roman"/>
                <a:cs typeface="Times New Roman"/>
              </a:rPr>
              <a:t>prigionieri della </a:t>
            </a:r>
            <a:r>
              <a:rPr sz="1200" dirty="0">
                <a:latin typeface="Times New Roman"/>
                <a:cs typeface="Times New Roman"/>
              </a:rPr>
              <a:t>disperazione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luce;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coloro che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nelle tenebre </a:t>
            </a:r>
            <a:r>
              <a:rPr sz="1200" dirty="0">
                <a:latin typeface="Times New Roman"/>
                <a:cs typeface="Times New Roman"/>
              </a:rPr>
              <a:t>vedranno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curerà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cuori </a:t>
            </a:r>
            <a:r>
              <a:rPr sz="1200" dirty="0">
                <a:latin typeface="Times New Roman"/>
                <a:cs typeface="Times New Roman"/>
              </a:rPr>
              <a:t>spezzati, </a:t>
            </a:r>
            <a:r>
              <a:rPr sz="1200" spc="-5" dirty="0">
                <a:latin typeface="Times New Roman"/>
                <a:cs typeface="Times New Roman"/>
              </a:rPr>
              <a:t>proclamerà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ai prigionieri  del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aprirà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schiavi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paura e vincolati dal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consolerà 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addolorati  ed effonderà su </a:t>
            </a:r>
            <a:r>
              <a:rPr sz="1200" dirty="0">
                <a:latin typeface="Times New Roman"/>
                <a:cs typeface="Times New Roman"/>
              </a:rPr>
              <a:t>di loro la </a:t>
            </a:r>
            <a:r>
              <a:rPr sz="1200" spc="-5" dirty="0">
                <a:latin typeface="Times New Roman"/>
                <a:cs typeface="Times New Roman"/>
              </a:rPr>
              <a:t>gioia 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 dispiacere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dell’oppressione.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tutte le nazioni e la  </a:t>
            </a:r>
            <a:r>
              <a:rPr sz="1200" spc="-5" dirty="0">
                <a:latin typeface="Times New Roman"/>
                <a:cs typeface="Times New Roman"/>
              </a:rPr>
              <a:t>gioia perpetua </a:t>
            </a:r>
            <a:r>
              <a:rPr sz="1200" dirty="0">
                <a:latin typeface="Times New Roman"/>
                <a:cs typeface="Times New Roman"/>
              </a:rPr>
              <a:t>di coloro 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la rettitudine. Che </a:t>
            </a:r>
            <a:r>
              <a:rPr sz="1200" spc="-5" dirty="0">
                <a:latin typeface="Times New Roman"/>
                <a:cs typeface="Times New Roman"/>
              </a:rPr>
              <a:t>questo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rettitudine si ergerà sul </a:t>
            </a:r>
            <a:r>
              <a:rPr sz="1200" dirty="0">
                <a:latin typeface="Times New Roman"/>
                <a:cs typeface="Times New Roman"/>
              </a:rPr>
              <a:t>mondo con una luce  </a:t>
            </a:r>
            <a:r>
              <a:rPr sz="1200" spc="-5" dirty="0">
                <a:latin typeface="Times New Roman"/>
                <a:cs typeface="Times New Roman"/>
              </a:rPr>
              <a:t>risanatrice ed </a:t>
            </a:r>
            <a:r>
              <a:rPr sz="1200" dirty="0">
                <a:latin typeface="Times New Roman"/>
                <a:cs typeface="Times New Roman"/>
              </a:rPr>
              <a:t>un potere </a:t>
            </a:r>
            <a:r>
              <a:rPr sz="1200" spc="-5" dirty="0">
                <a:latin typeface="Times New Roman"/>
                <a:cs typeface="Times New Roman"/>
              </a:rPr>
              <a:t>salvifico;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che salverà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peccati;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cercherà realmente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salverà </a:t>
            </a:r>
            <a:r>
              <a:rPr sz="1200" spc="5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perduti.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distruggerà </a:t>
            </a:r>
            <a:r>
              <a:rPr sz="1200" dirty="0">
                <a:latin typeface="Times New Roman"/>
                <a:cs typeface="Times New Roman"/>
              </a:rPr>
              <a:t>i deboli, ma porterà la salvezza a tutti </a:t>
            </a:r>
            <a:r>
              <a:rPr sz="1200" spc="-5" dirty="0">
                <a:latin typeface="Times New Roman"/>
                <a:cs typeface="Times New Roman"/>
              </a:rPr>
              <a:t>coloro che hanno fame </a:t>
            </a:r>
            <a:r>
              <a:rPr sz="1200" dirty="0">
                <a:latin typeface="Times New Roman"/>
                <a:cs typeface="Times New Roman"/>
              </a:rPr>
              <a:t>e sete di </a:t>
            </a:r>
            <a:r>
              <a:rPr sz="1200" spc="-5" dirty="0">
                <a:latin typeface="Times New Roman"/>
                <a:cs typeface="Times New Roman"/>
              </a:rPr>
              <a:t>rettitudine.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coloro che  credono </a:t>
            </a:r>
            <a:r>
              <a:rPr sz="1200" dirty="0">
                <a:latin typeface="Times New Roman"/>
                <a:cs typeface="Times New Roman"/>
              </a:rPr>
              <a:t>in lui </a:t>
            </a:r>
            <a:r>
              <a:rPr sz="1200" spc="-5" dirty="0">
                <a:latin typeface="Times New Roman"/>
                <a:cs typeface="Times New Roman"/>
              </a:rPr>
              <a:t>avranno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spargerà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sarà in </a:t>
            </a:r>
            <a:r>
              <a:rPr sz="1200" spc="-5" dirty="0">
                <a:latin typeface="Times New Roman"/>
                <a:cs typeface="Times New Roman"/>
              </a:rPr>
              <a:t>ogni  credente </a:t>
            </a:r>
            <a:r>
              <a:rPr sz="1200" dirty="0">
                <a:latin typeface="Times New Roman"/>
                <a:cs typeface="Times New Roman"/>
              </a:rPr>
              <a:t>una sorgente </a:t>
            </a:r>
            <a:r>
              <a:rPr sz="1200" spc="-5" dirty="0">
                <a:latin typeface="Times New Roman"/>
                <a:cs typeface="Times New Roman"/>
              </a:rPr>
              <a:t>d’acqua che zampillerà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 Non avete capito quanto grande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dato? Non percepite quale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venuta 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(2035.2) 190:5.5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essi erano giunti 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villaggio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abitavano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fratelli. Questi </a:t>
            </a:r>
            <a:r>
              <a:rPr sz="1200" dirty="0">
                <a:latin typeface="Times New Roman"/>
                <a:cs typeface="Times New Roman"/>
              </a:rPr>
              <a:t>due uomini non </a:t>
            </a:r>
            <a:r>
              <a:rPr sz="1200" spc="-5" dirty="0">
                <a:latin typeface="Times New Roman"/>
                <a:cs typeface="Times New Roman"/>
              </a:rPr>
              <a:t>avevano  detto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cominciato </a:t>
            </a:r>
            <a:r>
              <a:rPr sz="1200" spc="-5" dirty="0">
                <a:latin typeface="Times New Roman"/>
                <a:cs typeface="Times New Roman"/>
              </a:rPr>
              <a:t>ad insegnare </a:t>
            </a:r>
            <a:r>
              <a:rPr sz="1200" dirty="0">
                <a:latin typeface="Times New Roman"/>
                <a:cs typeface="Times New Roman"/>
              </a:rPr>
              <a:t>loro mentre </a:t>
            </a:r>
            <a:r>
              <a:rPr sz="1200" spc="-5" dirty="0">
                <a:latin typeface="Times New Roman"/>
                <a:cs typeface="Times New Roman"/>
              </a:rPr>
              <a:t>camminavano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strada. Essi arrivarono </a:t>
            </a:r>
            <a:r>
              <a:rPr sz="1200" dirty="0">
                <a:latin typeface="Times New Roman"/>
                <a:cs typeface="Times New Roman"/>
              </a:rPr>
              <a:t>presto  </a:t>
            </a:r>
            <a:r>
              <a:rPr sz="1200" spc="-5" dirty="0">
                <a:latin typeface="Times New Roman"/>
                <a:cs typeface="Times New Roman"/>
              </a:rPr>
              <a:t>davanti alla </a:t>
            </a:r>
            <a:r>
              <a:rPr sz="1200" dirty="0">
                <a:latin typeface="Times New Roman"/>
                <a:cs typeface="Times New Roman"/>
              </a:rPr>
              <a:t>loro umile </a:t>
            </a:r>
            <a:r>
              <a:rPr sz="1200" spc="-5" dirty="0">
                <a:latin typeface="Times New Roman"/>
                <a:cs typeface="Times New Roman"/>
              </a:rPr>
              <a:t>dimora,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stava per </a:t>
            </a:r>
            <a:r>
              <a:rPr sz="1200" spc="-5" dirty="0">
                <a:latin typeface="Times New Roman"/>
                <a:cs typeface="Times New Roman"/>
              </a:rPr>
              <a:t>congedarsi </a:t>
            </a:r>
            <a:r>
              <a:rPr sz="1200" dirty="0">
                <a:latin typeface="Times New Roman"/>
                <a:cs typeface="Times New Roman"/>
              </a:rPr>
              <a:t>da loro, proseguendo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strada, ma essi lo </a:t>
            </a:r>
            <a:r>
              <a:rPr sz="1200" spc="-5" dirty="0">
                <a:latin typeface="Times New Roman"/>
                <a:cs typeface="Times New Roman"/>
              </a:rPr>
              <a:t>costrinsero ad entrare </a:t>
            </a:r>
            <a:r>
              <a:rPr sz="1200" dirty="0">
                <a:latin typeface="Times New Roman"/>
                <a:cs typeface="Times New Roman"/>
              </a:rPr>
              <a:t>e a  </a:t>
            </a:r>
            <a:r>
              <a:rPr sz="1200" spc="-5" dirty="0">
                <a:latin typeface="Times New Roman"/>
                <a:cs typeface="Times New Roman"/>
              </a:rPr>
              <a:t>restare con </a:t>
            </a:r>
            <a:r>
              <a:rPr sz="1200" dirty="0">
                <a:latin typeface="Times New Roman"/>
                <a:cs typeface="Times New Roman"/>
              </a:rPr>
              <a:t>loro. Essi </a:t>
            </a:r>
            <a:r>
              <a:rPr sz="1200" spc="-5" dirty="0">
                <a:latin typeface="Times New Roman"/>
                <a:cs typeface="Times New Roman"/>
              </a:rPr>
              <a:t>insisterono che era </a:t>
            </a:r>
            <a:r>
              <a:rPr sz="1200" dirty="0">
                <a:latin typeface="Times New Roman"/>
                <a:cs typeface="Times New Roman"/>
              </a:rPr>
              <a:t>ormai </a:t>
            </a:r>
            <a:r>
              <a:rPr sz="1200" spc="-5" dirty="0">
                <a:latin typeface="Times New Roman"/>
                <a:cs typeface="Times New Roman"/>
              </a:rPr>
              <a:t>l’imbrunire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fermasse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Gesù acconsentì,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essere entrati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casa, si sedettero </a:t>
            </a:r>
            <a:r>
              <a:rPr sz="1200" dirty="0">
                <a:latin typeface="Times New Roman"/>
                <a:cs typeface="Times New Roman"/>
              </a:rPr>
              <a:t>per mangiare. Essi </a:t>
            </a:r>
            <a:r>
              <a:rPr sz="1200" spc="-5" dirty="0">
                <a:latin typeface="Times New Roman"/>
                <a:cs typeface="Times New Roman"/>
              </a:rPr>
              <a:t>gli diedero </a:t>
            </a:r>
            <a:r>
              <a:rPr sz="1200" dirty="0">
                <a:latin typeface="Times New Roman"/>
                <a:cs typeface="Times New Roman"/>
              </a:rPr>
              <a:t>il pane da </a:t>
            </a:r>
            <a:r>
              <a:rPr sz="1200" spc="-5" dirty="0">
                <a:latin typeface="Times New Roman"/>
                <a:cs typeface="Times New Roman"/>
              </a:rPr>
              <a:t>benedire,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egli </a:t>
            </a:r>
            <a:r>
              <a:rPr sz="1200" dirty="0">
                <a:latin typeface="Times New Roman"/>
                <a:cs typeface="Times New Roman"/>
              </a:rPr>
              <a:t>cominciava a romperlo 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7962265" cy="21443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146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porgerlo </a:t>
            </a:r>
            <a:r>
              <a:rPr sz="1200" dirty="0">
                <a:latin typeface="Times New Roman"/>
                <a:cs typeface="Times New Roman"/>
              </a:rPr>
              <a:t>loro, i loro occhi </a:t>
            </a:r>
            <a:r>
              <a:rPr sz="1200" spc="-5" dirty="0">
                <a:latin typeface="Times New Roman"/>
                <a:cs typeface="Times New Roman"/>
              </a:rPr>
              <a:t>si aprirono </a:t>
            </a:r>
            <a:r>
              <a:rPr sz="1200" dirty="0">
                <a:latin typeface="Times New Roman"/>
                <a:cs typeface="Times New Roman"/>
              </a:rPr>
              <a:t>e Cleopa riconobbe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loro ospite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stesso.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egli disse: </a:t>
            </a:r>
            <a:r>
              <a:rPr sz="1200" dirty="0">
                <a:latin typeface="Times New Roman"/>
                <a:cs typeface="Times New Roman"/>
              </a:rPr>
              <a:t>“È il  </a:t>
            </a:r>
            <a:r>
              <a:rPr sz="1200" spc="-5" dirty="0">
                <a:latin typeface="Times New Roman"/>
                <a:cs typeface="Times New Roman"/>
              </a:rPr>
              <a:t>Maestro”,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scomparve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(2036.1) 190:5.6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si dissero l’un l’altro: “Non c’è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stupirsi </a:t>
            </a:r>
            <a:r>
              <a:rPr sz="1200" dirty="0">
                <a:latin typeface="Times New Roman"/>
                <a:cs typeface="Times New Roman"/>
              </a:rPr>
              <a:t>che i nostri </a:t>
            </a:r>
            <a:r>
              <a:rPr sz="1200" spc="-5" dirty="0">
                <a:latin typeface="Times New Roman"/>
                <a:cs typeface="Times New Roman"/>
              </a:rPr>
              <a:t>cuori ardessero </a:t>
            </a:r>
            <a:r>
              <a:rPr sz="1200" dirty="0">
                <a:latin typeface="Times New Roman"/>
                <a:cs typeface="Times New Roman"/>
              </a:rPr>
              <a:t>in noi quando </a:t>
            </a:r>
            <a:r>
              <a:rPr sz="1200" spc="-5" dirty="0">
                <a:latin typeface="Times New Roman"/>
                <a:cs typeface="Times New Roman"/>
              </a:rPr>
              <a:t>egli ci parlava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camminavamo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strada! </a:t>
            </a:r>
            <a:r>
              <a:rPr sz="1200" dirty="0">
                <a:latin typeface="Times New Roman"/>
                <a:cs typeface="Times New Roman"/>
              </a:rPr>
              <a:t>E mentre apriva alla nostra </a:t>
            </a:r>
            <a:r>
              <a:rPr sz="1200" spc="-5" dirty="0">
                <a:latin typeface="Times New Roman"/>
                <a:cs typeface="Times New Roman"/>
              </a:rPr>
              <a:t>comprensione gli insegnamenti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Scritture!”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5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(2036.2) 190:5.7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mangiare. </a:t>
            </a:r>
            <a:r>
              <a:rPr sz="1200" dirty="0">
                <a:latin typeface="Times New Roman"/>
                <a:cs typeface="Times New Roman"/>
              </a:rPr>
              <a:t>Avevano visto il </a:t>
            </a:r>
            <a:r>
              <a:rPr sz="1200" spc="-5" dirty="0">
                <a:latin typeface="Times New Roman"/>
                <a:cs typeface="Times New Roman"/>
              </a:rPr>
              <a:t>Maestro morontiale,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uscirono precipitosamente dalla </a:t>
            </a:r>
            <a:r>
              <a:rPr sz="1200" dirty="0">
                <a:latin typeface="Times New Roman"/>
                <a:cs typeface="Times New Roman"/>
              </a:rPr>
              <a:t>casa  </a:t>
            </a:r>
            <a:r>
              <a:rPr sz="1200" spc="-5" dirty="0">
                <a:latin typeface="Times New Roman"/>
                <a:cs typeface="Times New Roman"/>
              </a:rPr>
              <a:t>ritornando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</a:t>
            </a:r>
            <a:r>
              <a:rPr sz="1200" dirty="0">
                <a:latin typeface="Times New Roman"/>
                <a:cs typeface="Times New Roman"/>
              </a:rPr>
              <a:t>diffondere la buona </a:t>
            </a:r>
            <a:r>
              <a:rPr sz="1200" spc="-5" dirty="0">
                <a:latin typeface="Times New Roman"/>
                <a:cs typeface="Times New Roman"/>
              </a:rPr>
              <a:t>novella del </a:t>
            </a:r>
            <a:r>
              <a:rPr sz="1200" dirty="0">
                <a:latin typeface="Times New Roman"/>
                <a:cs typeface="Times New Roman"/>
              </a:rPr>
              <a:t>Salvatore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risorto.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953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(2036.3) 190:5.8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nove di quella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apparisse </a:t>
            </a:r>
            <a:r>
              <a:rPr sz="1200" spc="-5" dirty="0">
                <a:latin typeface="Times New Roman"/>
                <a:cs typeface="Times New Roman"/>
              </a:rPr>
              <a:t>ai dieci, </a:t>
            </a:r>
            <a:r>
              <a:rPr sz="1200" dirty="0">
                <a:latin typeface="Times New Roman"/>
                <a:cs typeface="Times New Roman"/>
              </a:rPr>
              <a:t>questi due fratelli </a:t>
            </a:r>
            <a:r>
              <a:rPr sz="1200" spc="-5" dirty="0">
                <a:latin typeface="Times New Roman"/>
                <a:cs typeface="Times New Roman"/>
              </a:rPr>
              <a:t>eccitati </a:t>
            </a:r>
            <a:r>
              <a:rPr sz="1200" dirty="0">
                <a:latin typeface="Times New Roman"/>
                <a:cs typeface="Times New Roman"/>
              </a:rPr>
              <a:t>irruppero </a:t>
            </a:r>
            <a:r>
              <a:rPr sz="1200" spc="-5" dirty="0">
                <a:latin typeface="Times New Roman"/>
                <a:cs typeface="Times New Roman"/>
              </a:rPr>
              <a:t>sugli  apostoli nella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superiore dichiarando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avevano parlato </a:t>
            </a:r>
            <a:r>
              <a:rPr sz="1200" dirty="0">
                <a:latin typeface="Times New Roman"/>
                <a:cs typeface="Times New Roman"/>
              </a:rPr>
              <a:t>con lui. E </a:t>
            </a:r>
            <a:r>
              <a:rPr sz="1200" spc="-5" dirty="0">
                <a:latin typeface="Times New Roman"/>
                <a:cs typeface="Times New Roman"/>
              </a:rPr>
              <a:t>raccontarono </a:t>
            </a:r>
            <a:r>
              <a:rPr sz="1200" dirty="0">
                <a:latin typeface="Times New Roman"/>
                <a:cs typeface="Times New Roman"/>
              </a:rPr>
              <a:t>tutto ciò  </a:t>
            </a:r>
            <a:r>
              <a:rPr sz="1200" spc="-5" dirty="0">
                <a:latin typeface="Times New Roman"/>
                <a:cs typeface="Times New Roman"/>
              </a:rPr>
              <a:t>che Gesù aveva </a:t>
            </a:r>
            <a:r>
              <a:rPr sz="1200" dirty="0">
                <a:latin typeface="Times New Roman"/>
                <a:cs typeface="Times New Roman"/>
              </a:rPr>
              <a:t>detto loro e </a:t>
            </a:r>
            <a:r>
              <a:rPr sz="1200" spc="-5" dirty="0">
                <a:latin typeface="Times New Roman"/>
                <a:cs typeface="Times New Roman"/>
              </a:rPr>
              <a:t>come essi </a:t>
            </a:r>
            <a:r>
              <a:rPr sz="1200" dirty="0">
                <a:latin typeface="Times New Roman"/>
                <a:cs typeface="Times New Roman"/>
              </a:rPr>
              <a:t>non avevano </a:t>
            </a:r>
            <a:r>
              <a:rPr sz="1200" spc="-5" dirty="0">
                <a:latin typeface="Times New Roman"/>
                <a:cs typeface="Times New Roman"/>
              </a:rPr>
              <a:t>capito chi fosse fino al </a:t>
            </a:r>
            <a:r>
              <a:rPr sz="1200" dirty="0">
                <a:latin typeface="Times New Roman"/>
                <a:cs typeface="Times New Roman"/>
              </a:rPr>
              <a:t>momento in cui spezzò </a:t>
            </a:r>
            <a:r>
              <a:rPr sz="1200" spc="-5" dirty="0">
                <a:latin typeface="Times New Roman"/>
                <a:cs typeface="Times New Roman"/>
              </a:rPr>
              <a:t>il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702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guardare con </a:t>
            </a:r>
            <a:r>
              <a:rPr sz="1200" dirty="0">
                <a:latin typeface="Times New Roman"/>
                <a:cs typeface="Times New Roman"/>
              </a:rPr>
              <a:t>favore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il Messia </a:t>
            </a:r>
            <a:r>
              <a:rPr sz="1200" spc="-5" dirty="0">
                <a:latin typeface="Times New Roman"/>
                <a:cs typeface="Times New Roman"/>
              </a:rPr>
              <a:t>atteso dagli Ebrei,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cedette </a:t>
            </a:r>
            <a:r>
              <a:rPr sz="1200" dirty="0">
                <a:latin typeface="Times New Roman"/>
                <a:cs typeface="Times New Roman"/>
              </a:rPr>
              <a:t>mai a questa  tentazione.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(1386.4) 126:0.4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gesta </a:t>
            </a:r>
            <a:r>
              <a:rPr sz="1200" dirty="0">
                <a:latin typeface="Times New Roman"/>
                <a:cs typeface="Times New Roman"/>
              </a:rPr>
              <a:t>fra i </a:t>
            </a:r>
            <a:r>
              <a:rPr sz="1200" spc="-5" dirty="0">
                <a:latin typeface="Times New Roman"/>
                <a:cs typeface="Times New Roman"/>
              </a:rPr>
              <a:t>saggi del Tempio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era lusinghiero </a:t>
            </a:r>
            <a:r>
              <a:rPr sz="1200" dirty="0">
                <a:latin typeface="Times New Roman"/>
                <a:cs typeface="Times New Roman"/>
              </a:rPr>
              <a:t>per tutta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specialmente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vecchi insegnanti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scuola della sinagoga.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 il </a:t>
            </a:r>
            <a:r>
              <a:rPr sz="1200" spc="-5" dirty="0">
                <a:latin typeface="Times New Roman"/>
                <a:cs typeface="Times New Roman"/>
              </a:rPr>
              <a:t>suo elogio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bocche. Tutto il </a:t>
            </a:r>
            <a:r>
              <a:rPr sz="1200" spc="-5" dirty="0">
                <a:latin typeface="Times New Roman"/>
                <a:cs typeface="Times New Roman"/>
              </a:rPr>
              <a:t>villaggio  raccontava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della sua infanzia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condotta meritoria, </a:t>
            </a:r>
            <a:r>
              <a:rPr sz="1200" dirty="0">
                <a:latin typeface="Times New Roman"/>
                <a:cs typeface="Times New Roman"/>
              </a:rPr>
              <a:t>e prediceva 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 capo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Israele; finalmente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maestro veramente </a:t>
            </a:r>
            <a:r>
              <a:rPr sz="1200" dirty="0">
                <a:latin typeface="Times New Roman"/>
                <a:cs typeface="Times New Roman"/>
              </a:rPr>
              <a:t>grande stava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uscire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attendevano </a:t>
            </a:r>
            <a:r>
              <a:rPr sz="1200" dirty="0">
                <a:latin typeface="Times New Roman"/>
                <a:cs typeface="Times New Roman"/>
              </a:rPr>
              <a:t>impazienti il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avrebbe compiuto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quindici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affinché gli fosse regolarmente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nella sinagoga il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sabato.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suo quattordicesimo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anno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(8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(1387.1) 126:1.1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l’anno solare del suo quattordicesimo compleanno. Egli </a:t>
            </a:r>
            <a:r>
              <a:rPr sz="1200" dirty="0">
                <a:latin typeface="Times New Roman"/>
                <a:cs typeface="Times New Roman"/>
              </a:rPr>
              <a:t>era divenuto un buon </a:t>
            </a:r>
            <a:r>
              <a:rPr sz="1200" spc="-5" dirty="0">
                <a:latin typeface="Times New Roman"/>
                <a:cs typeface="Times New Roman"/>
              </a:rPr>
              <a:t>fabbricante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gioghi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lavorava  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tela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vele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cuoio.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diventando rapidamente 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carpentiere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ebanista esperto. Questa estate egli </a:t>
            </a:r>
            <a:r>
              <a:rPr sz="1200" dirty="0">
                <a:latin typeface="Times New Roman"/>
                <a:cs typeface="Times New Roman"/>
              </a:rPr>
              <a:t>salì  </a:t>
            </a:r>
            <a:r>
              <a:rPr sz="1200" spc="-5" dirty="0">
                <a:latin typeface="Times New Roman"/>
                <a:cs typeface="Times New Roman"/>
              </a:rPr>
              <a:t>frequentemente </a:t>
            </a:r>
            <a:r>
              <a:rPr sz="1200" dirty="0">
                <a:latin typeface="Times New Roman"/>
                <a:cs typeface="Times New Roman"/>
              </a:rPr>
              <a:t>sulla sommità </a:t>
            </a:r>
            <a:r>
              <a:rPr sz="1200" spc="-5" dirty="0">
                <a:latin typeface="Times New Roman"/>
                <a:cs typeface="Times New Roman"/>
              </a:rPr>
              <a:t>della collina situata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nordovest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per pregare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meditare. Egli </a:t>
            </a:r>
            <a:r>
              <a:rPr sz="1200" dirty="0">
                <a:latin typeface="Times New Roman"/>
                <a:cs typeface="Times New Roman"/>
              </a:rPr>
              <a:t>stava divenendo 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più autocosciente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(1387.2) 126:1.2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 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collina </a:t>
            </a:r>
            <a:r>
              <a:rPr sz="1200" spc="-5" dirty="0">
                <a:latin typeface="Times New Roman"/>
                <a:cs typeface="Times New Roman"/>
              </a:rPr>
              <a:t>era stata “l’alto 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Baal” ed </a:t>
            </a:r>
            <a:r>
              <a:rPr sz="1200" dirty="0">
                <a:latin typeface="Times New Roman"/>
                <a:cs typeface="Times New Roman"/>
              </a:rPr>
              <a:t>ora era il </a:t>
            </a:r>
            <a:r>
              <a:rPr sz="1200" spc="-5" dirty="0">
                <a:latin typeface="Times New Roman"/>
                <a:cs typeface="Times New Roman"/>
              </a:rPr>
              <a:t>luogo della </a:t>
            </a:r>
            <a:r>
              <a:rPr sz="1200" dirty="0">
                <a:latin typeface="Times New Roman"/>
                <a:cs typeface="Times New Roman"/>
              </a:rPr>
              <a:t>tomba di </a:t>
            </a:r>
            <a:r>
              <a:rPr sz="1200" spc="-5" dirty="0">
                <a:latin typeface="Times New Roman"/>
                <a:cs typeface="Times New Roman"/>
              </a:rPr>
              <a:t>Simeone,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sant’uomo stimato d’Israele.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sommità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collina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Simeone, Gesù </a:t>
            </a:r>
            <a:r>
              <a:rPr sz="1200" dirty="0">
                <a:latin typeface="Times New Roman"/>
                <a:cs typeface="Times New Roman"/>
              </a:rPr>
              <a:t>poteva vedere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circostante.  Poteva </a:t>
            </a:r>
            <a:r>
              <a:rPr sz="1200" spc="-5" dirty="0">
                <a:latin typeface="Times New Roman"/>
                <a:cs typeface="Times New Roman"/>
              </a:rPr>
              <a:t>vedere Meghiddo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dell’esercito egiziano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riportato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vittoria in </a:t>
            </a:r>
            <a:r>
              <a:rPr sz="1200" spc="-5" dirty="0">
                <a:latin typeface="Times New Roman"/>
                <a:cs typeface="Times New Roman"/>
              </a:rPr>
              <a:t>Asia;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esercito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sconfisse Giosia,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Giudea. </a:t>
            </a:r>
            <a:r>
              <a:rPr sz="1200" dirty="0">
                <a:latin typeface="Times New Roman"/>
                <a:cs typeface="Times New Roman"/>
              </a:rPr>
              <a:t>Non lontano da là </a:t>
            </a:r>
            <a:r>
              <a:rPr sz="1200" spc="-5" dirty="0">
                <a:latin typeface="Times New Roman"/>
                <a:cs typeface="Times New Roman"/>
              </a:rPr>
              <a:t>poteva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Taanak, </a:t>
            </a:r>
            <a:r>
              <a:rPr sz="1200" dirty="0">
                <a:latin typeface="Times New Roman"/>
                <a:cs typeface="Times New Roman"/>
              </a:rPr>
              <a:t>dove Debora e </a:t>
            </a:r>
            <a:r>
              <a:rPr sz="1200" spc="5" dirty="0">
                <a:latin typeface="Times New Roman"/>
                <a:cs typeface="Times New Roman"/>
              </a:rPr>
              <a:t>Barak  </a:t>
            </a:r>
            <a:r>
              <a:rPr sz="1200" spc="-5" dirty="0">
                <a:latin typeface="Times New Roman"/>
                <a:cs typeface="Times New Roman"/>
              </a:rPr>
              <a:t>sconfissero Sisara.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distanza poteva </a:t>
            </a:r>
            <a:r>
              <a:rPr sz="1200" spc="-5" dirty="0">
                <a:latin typeface="Times New Roman"/>
                <a:cs typeface="Times New Roman"/>
              </a:rPr>
              <a:t>scorgere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colline di </a:t>
            </a:r>
            <a:r>
              <a:rPr sz="1200" spc="-5" dirty="0">
                <a:latin typeface="Times New Roman"/>
                <a:cs typeface="Times New Roman"/>
              </a:rPr>
              <a:t>Dotan,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gli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insegnato che </a:t>
            </a:r>
            <a:r>
              <a:rPr sz="1200" dirty="0">
                <a:latin typeface="Times New Roman"/>
                <a:cs typeface="Times New Roman"/>
              </a:rPr>
              <a:t>Giuseppe era stato </a:t>
            </a:r>
            <a:r>
              <a:rPr sz="1200" spc="-5" dirty="0">
                <a:latin typeface="Times New Roman"/>
                <a:cs typeface="Times New Roman"/>
              </a:rPr>
              <a:t>venduto dai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agli Egiziani come schiavo. Poi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volgere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sguardo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Ebal </a:t>
            </a:r>
            <a:r>
              <a:rPr sz="1200" dirty="0">
                <a:latin typeface="Times New Roman"/>
                <a:cs typeface="Times New Roman"/>
              </a:rPr>
              <a:t>e Garizim e </a:t>
            </a:r>
            <a:r>
              <a:rPr sz="1200" spc="-5" dirty="0">
                <a:latin typeface="Times New Roman"/>
                <a:cs typeface="Times New Roman"/>
              </a:rPr>
              <a:t>ricordarsi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spc="15" dirty="0">
                <a:latin typeface="Times New Roman"/>
                <a:cs typeface="Times New Roman"/>
              </a:rPr>
              <a:t>di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Abramo,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35620" cy="384302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63500" marR="812165">
              <a:lnSpc>
                <a:spcPts val="2520"/>
              </a:lnSpc>
              <a:spcBef>
                <a:spcPts val="280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191: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apparizioni agli apostoli e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ad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altri discepoli  influenti</a:t>
            </a:r>
            <a:endParaRPr sz="2200">
              <a:latin typeface="Times New Roman"/>
              <a:cs typeface="Times New Roman"/>
            </a:endParaRPr>
          </a:p>
          <a:p>
            <a:pPr marL="63500" marR="176530">
              <a:lnSpc>
                <a:spcPct val="959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(2037.1) 191:0.1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della risurrezione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terribile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degli apostoli; </a:t>
            </a:r>
            <a:r>
              <a:rPr sz="1200" dirty="0">
                <a:latin typeface="Times New Roman"/>
                <a:cs typeface="Times New Roman"/>
              </a:rPr>
              <a:t>dieci di </a:t>
            </a:r>
            <a:r>
              <a:rPr sz="1200" spc="-5" dirty="0">
                <a:latin typeface="Times New Roman"/>
                <a:cs typeface="Times New Roman"/>
              </a:rPr>
              <a:t>loro trascorsero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 parte della giornata nella </a:t>
            </a:r>
            <a:r>
              <a:rPr sz="1200" dirty="0">
                <a:latin typeface="Times New Roman"/>
                <a:cs typeface="Times New Roman"/>
              </a:rPr>
              <a:t>stanza di </a:t>
            </a:r>
            <a:r>
              <a:rPr sz="1200" spc="-5" dirty="0">
                <a:latin typeface="Times New Roman"/>
                <a:cs typeface="Times New Roman"/>
              </a:rPr>
              <a:t>sopra dietro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porte sbarrate. Essi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potuto fuggire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spc="5" dirty="0">
                <a:latin typeface="Times New Roman"/>
                <a:cs typeface="Times New Roman"/>
              </a:rPr>
              <a:t>ma avevano 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arrestati dagli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del Sinedrio se erano </a:t>
            </a:r>
            <a:r>
              <a:rPr sz="1200" dirty="0">
                <a:latin typeface="Times New Roman"/>
                <a:cs typeface="Times New Roman"/>
              </a:rPr>
              <a:t>trovati </a:t>
            </a:r>
            <a:r>
              <a:rPr sz="1200" spc="-5" dirty="0">
                <a:latin typeface="Times New Roman"/>
                <a:cs typeface="Times New Roman"/>
              </a:rPr>
              <a:t>fuori.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meditando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da solo a  </a:t>
            </a:r>
            <a:r>
              <a:rPr sz="1200" spc="-5" dirty="0">
                <a:latin typeface="Times New Roman"/>
                <a:cs typeface="Times New Roman"/>
              </a:rPr>
              <a:t>Betfage. Egli avrebbe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rimanere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compagni </a:t>
            </a:r>
            <a:r>
              <a:rPr sz="1200" dirty="0">
                <a:latin typeface="Times New Roman"/>
                <a:cs typeface="Times New Roman"/>
              </a:rPr>
              <a:t>apostoli, e li </a:t>
            </a:r>
            <a:r>
              <a:rPr sz="1200" spc="-5" dirty="0">
                <a:latin typeface="Times New Roman"/>
                <a:cs typeface="Times New Roman"/>
              </a:rPr>
              <a:t>avrebbe aiutati ad </a:t>
            </a:r>
            <a:r>
              <a:rPr sz="1200" dirty="0">
                <a:latin typeface="Times New Roman"/>
                <a:cs typeface="Times New Roman"/>
              </a:rPr>
              <a:t>orientare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discussioni in 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proficuo.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(2037.2) 191:0.2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giorno Giovanni sostenne </a:t>
            </a:r>
            <a:r>
              <a:rPr sz="1200" dirty="0">
                <a:latin typeface="Times New Roman"/>
                <a:cs typeface="Times New Roman"/>
              </a:rPr>
              <a:t>l’idea che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risuscitato dalla </a:t>
            </a:r>
            <a:r>
              <a:rPr sz="1200" spc="-5" dirty="0">
                <a:latin typeface="Times New Roman"/>
                <a:cs typeface="Times New Roman"/>
              </a:rPr>
              <a:t>morte. Egli </a:t>
            </a:r>
            <a:r>
              <a:rPr sz="1200" dirty="0">
                <a:latin typeface="Times New Roman"/>
                <a:cs typeface="Times New Roman"/>
              </a:rPr>
              <a:t>ricordò non meno di </a:t>
            </a:r>
            <a:r>
              <a:rPr sz="1200" spc="-5" dirty="0">
                <a:latin typeface="Times New Roman"/>
                <a:cs typeface="Times New Roman"/>
              </a:rPr>
              <a:t>cinque  differenti occasioni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Maestro aveva affermato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risuscitato,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tre volte in cui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fatto allusione al </a:t>
            </a:r>
            <a:r>
              <a:rPr sz="1200" spc="-5" dirty="0">
                <a:latin typeface="Times New Roman"/>
                <a:cs typeface="Times New Roman"/>
              </a:rPr>
              <a:t>terzo  giorno. 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ebbe </a:t>
            </a:r>
            <a:r>
              <a:rPr sz="1200" dirty="0">
                <a:latin typeface="Times New Roman"/>
                <a:cs typeface="Times New Roman"/>
              </a:rPr>
              <a:t>un’influenza considerevole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loro, </a:t>
            </a:r>
            <a:r>
              <a:rPr sz="1200" spc="-5" dirty="0">
                <a:latin typeface="Times New Roman"/>
                <a:cs typeface="Times New Roman"/>
              </a:rPr>
              <a:t>specialmente su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Giacomo e </a:t>
            </a:r>
            <a:r>
              <a:rPr sz="1200" spc="-5" dirty="0">
                <a:latin typeface="Times New Roman"/>
                <a:cs typeface="Times New Roman"/>
              </a:rPr>
              <a:t>su  Natanaele. Giovanni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avrebbe influenzati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se non fosse </a:t>
            </a:r>
            <a:r>
              <a:rPr sz="1200" dirty="0">
                <a:latin typeface="Times New Roman"/>
                <a:cs typeface="Times New Roman"/>
              </a:rPr>
              <a:t>stato il più </a:t>
            </a:r>
            <a:r>
              <a:rPr sz="1200" spc="-5" dirty="0">
                <a:latin typeface="Times New Roman"/>
                <a:cs typeface="Times New Roman"/>
              </a:rPr>
              <a:t>giovane membro 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7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(2037.3) 191:0.3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isolamento </a:t>
            </a:r>
            <a:r>
              <a:rPr sz="1200" dirty="0">
                <a:latin typeface="Times New Roman"/>
                <a:cs typeface="Times New Roman"/>
              </a:rPr>
              <a:t>influiva molto sulle loro </a:t>
            </a:r>
            <a:r>
              <a:rPr sz="1200" spc="-5" dirty="0">
                <a:latin typeface="Times New Roman"/>
                <a:cs typeface="Times New Roman"/>
              </a:rPr>
              <a:t>difficoltà. Giovanni Marco </a:t>
            </a:r>
            <a:r>
              <a:rPr sz="1200" dirty="0">
                <a:latin typeface="Times New Roman"/>
                <a:cs typeface="Times New Roman"/>
              </a:rPr>
              <a:t>li teneva informati di </a:t>
            </a:r>
            <a:r>
              <a:rPr sz="1200" spc="-5" dirty="0">
                <a:latin typeface="Times New Roman"/>
                <a:cs typeface="Times New Roman"/>
              </a:rPr>
              <a:t>quanto succedeva nel  Tempio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informava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numerose voci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sviluppavano nella città,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pensò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raccogliere </a:t>
            </a:r>
            <a:r>
              <a:rPr sz="1200" dirty="0">
                <a:latin typeface="Times New Roman"/>
                <a:cs typeface="Times New Roman"/>
              </a:rPr>
              <a:t>notizie </a:t>
            </a:r>
            <a:r>
              <a:rPr sz="1200" spc="-5" dirty="0">
                <a:latin typeface="Times New Roman"/>
                <a:cs typeface="Times New Roman"/>
              </a:rPr>
              <a:t>dai differenti gruppi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ai </a:t>
            </a:r>
            <a:r>
              <a:rPr sz="1200" dirty="0">
                <a:latin typeface="Times New Roman"/>
                <a:cs typeface="Times New Roman"/>
              </a:rPr>
              <a:t>quali Gesù </a:t>
            </a:r>
            <a:r>
              <a:rPr sz="1200" spc="-5" dirty="0">
                <a:latin typeface="Times New Roman"/>
                <a:cs typeface="Times New Roman"/>
              </a:rPr>
              <a:t>era già apparso. </a:t>
            </a:r>
            <a:r>
              <a:rPr sz="1200" dirty="0">
                <a:latin typeface="Times New Roman"/>
                <a:cs typeface="Times New Roman"/>
              </a:rPr>
              <a:t>Quello era il tipo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reso fino </a:t>
            </a:r>
            <a:r>
              <a:rPr sz="1200" spc="-5" dirty="0">
                <a:latin typeface="Times New Roman"/>
                <a:cs typeface="Times New Roman"/>
              </a:rPr>
              <a:t>ad allora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erano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assenti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ultima missione di </a:t>
            </a:r>
            <a:r>
              <a:rPr sz="1200" spc="-5" dirty="0">
                <a:latin typeface="Times New Roman"/>
                <a:cs typeface="Times New Roman"/>
              </a:rPr>
              <a:t>annunciatori della </a:t>
            </a:r>
            <a:r>
              <a:rPr sz="1200" dirty="0">
                <a:latin typeface="Times New Roman"/>
                <a:cs typeface="Times New Roman"/>
              </a:rPr>
              <a:t>risurrezione a </a:t>
            </a:r>
            <a:r>
              <a:rPr sz="1200" spc="-5" dirty="0">
                <a:latin typeface="Times New Roman"/>
                <a:cs typeface="Times New Roman"/>
              </a:rPr>
              <a:t>quei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abitavano lontano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Per la prima volta in tutti </a:t>
            </a:r>
            <a:r>
              <a:rPr sz="1200" spc="-5" dirty="0">
                <a:latin typeface="Times New Roman"/>
                <a:cs typeface="Times New Roman"/>
              </a:rPr>
              <a:t>questi anni gli apostoli </a:t>
            </a:r>
            <a:r>
              <a:rPr sz="1200" dirty="0">
                <a:latin typeface="Times New Roman"/>
                <a:cs typeface="Times New Roman"/>
              </a:rPr>
              <a:t>realizzarono </a:t>
            </a:r>
            <a:r>
              <a:rPr sz="1200" spc="-5" dirty="0">
                <a:latin typeface="Times New Roman"/>
                <a:cs typeface="Times New Roman"/>
              </a:rPr>
              <a:t>quanto erano </a:t>
            </a:r>
            <a:r>
              <a:rPr sz="1200" dirty="0">
                <a:latin typeface="Times New Roman"/>
                <a:cs typeface="Times New Roman"/>
              </a:rPr>
              <a:t>dipesi dai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per la  loro </a:t>
            </a:r>
            <a:r>
              <a:rPr sz="1200" spc="-5" dirty="0">
                <a:latin typeface="Times New Roman"/>
                <a:cs typeface="Times New Roman"/>
              </a:rPr>
              <a:t>informazione quotidiana sugli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(2037.4) 191:0.4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Pietro oscillò </a:t>
            </a:r>
            <a:r>
              <a:rPr sz="1200" spc="-5" dirty="0">
                <a:latin typeface="Times New Roman"/>
                <a:cs typeface="Times New Roman"/>
              </a:rPr>
              <a:t>emotivamente nel suo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caratteristico </a:t>
            </a:r>
            <a:r>
              <a:rPr sz="1200" dirty="0">
                <a:latin typeface="Times New Roman"/>
                <a:cs typeface="Times New Roman"/>
              </a:rPr>
              <a:t>tra la fede e il dubbio sulla risurrezione  </a:t>
            </a:r>
            <a:r>
              <a:rPr sz="1200" spc="-5" dirty="0">
                <a:latin typeface="Times New Roman"/>
                <a:cs typeface="Times New Roman"/>
              </a:rPr>
              <a:t>del Maestro. </a:t>
            </a:r>
            <a:r>
              <a:rPr sz="1200" dirty="0">
                <a:latin typeface="Times New Roman"/>
                <a:cs typeface="Times New Roman"/>
              </a:rPr>
              <a:t>Pietro non riusciva a </a:t>
            </a:r>
            <a:r>
              <a:rPr sz="1200" spc="-5" dirty="0">
                <a:latin typeface="Times New Roman"/>
                <a:cs typeface="Times New Roman"/>
              </a:rPr>
              <a:t>sottrarsi alla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panni funebri che </a:t>
            </a:r>
            <a:r>
              <a:rPr sz="1200" spc="-5" dirty="0">
                <a:latin typeface="Times New Roman"/>
                <a:cs typeface="Times New Roman"/>
              </a:rPr>
              <a:t>giacevano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come se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evaporato </a:t>
            </a:r>
            <a:r>
              <a:rPr sz="1200" dirty="0">
                <a:latin typeface="Times New Roman"/>
                <a:cs typeface="Times New Roman"/>
              </a:rPr>
              <a:t>dal loro interno. </a:t>
            </a:r>
            <a:r>
              <a:rPr sz="1200" spc="-5" dirty="0">
                <a:latin typeface="Times New Roman"/>
                <a:cs typeface="Times New Roman"/>
              </a:rPr>
              <a:t>“Ma”, ragionava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mostrarsi alle donne,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mostra a noi, 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apostoli?” Pietro </a:t>
            </a:r>
            <a:r>
              <a:rPr sz="1200" spc="-5" dirty="0">
                <a:latin typeface="Times New Roman"/>
                <a:cs typeface="Times New Roman"/>
              </a:rPr>
              <a:t>diveniva </a:t>
            </a:r>
            <a:r>
              <a:rPr sz="1200" dirty="0">
                <a:latin typeface="Times New Roman"/>
                <a:cs typeface="Times New Roman"/>
              </a:rPr>
              <a:t>triste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pensava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forse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veniva da loro a causa della </a:t>
            </a:r>
            <a:r>
              <a:rPr sz="1200" spc="-5" dirty="0">
                <a:latin typeface="Times New Roman"/>
                <a:cs typeface="Times New Roman"/>
              </a:rPr>
              <a:t>sua presenza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l’aveva </a:t>
            </a:r>
            <a:r>
              <a:rPr sz="1200" spc="-5" dirty="0">
                <a:latin typeface="Times New Roman"/>
                <a:cs typeface="Times New Roman"/>
              </a:rPr>
              <a:t>rinnegato </a:t>
            </a:r>
            <a:r>
              <a:rPr sz="1200" dirty="0">
                <a:latin typeface="Times New Roman"/>
                <a:cs typeface="Times New Roman"/>
              </a:rPr>
              <a:t>quella notte </a:t>
            </a:r>
            <a:r>
              <a:rPr sz="1200" spc="-5" dirty="0">
                <a:latin typeface="Times New Roman"/>
                <a:cs typeface="Times New Roman"/>
              </a:rPr>
              <a:t>nel cortile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Anna.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trovava conforto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riportate </a:t>
            </a:r>
            <a:r>
              <a:rPr sz="1200" spc="-5" dirty="0">
                <a:latin typeface="Times New Roman"/>
                <a:cs typeface="Times New Roman"/>
              </a:rPr>
              <a:t>dalle donne: </a:t>
            </a:r>
            <a:r>
              <a:rPr sz="1200" dirty="0">
                <a:latin typeface="Times New Roman"/>
                <a:cs typeface="Times New Roman"/>
              </a:rPr>
              <a:t>“Andate a dire </a:t>
            </a:r>
            <a:r>
              <a:rPr sz="1200" spc="-5" dirty="0">
                <a:latin typeface="Times New Roman"/>
                <a:cs typeface="Times New Roman"/>
              </a:rPr>
              <a:t>ai  miei </a:t>
            </a:r>
            <a:r>
              <a:rPr sz="1200" dirty="0">
                <a:latin typeface="Times New Roman"/>
                <a:cs typeface="Times New Roman"/>
              </a:rPr>
              <a:t>apostoli — e a </a:t>
            </a:r>
            <a:r>
              <a:rPr sz="1200" spc="-5" dirty="0">
                <a:latin typeface="Times New Roman"/>
                <a:cs typeface="Times New Roman"/>
              </a:rPr>
              <a:t>Pietro.” Ma trarre incoraggiamento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messaggio implicava che egli </a:t>
            </a:r>
            <a:r>
              <a:rPr sz="1200" dirty="0">
                <a:latin typeface="Times New Roman"/>
                <a:cs typeface="Times New Roman"/>
              </a:rPr>
              <a:t>doveva credere che le donne  </a:t>
            </a:r>
            <a:r>
              <a:rPr sz="1200" spc="-5" dirty="0">
                <a:latin typeface="Times New Roman"/>
                <a:cs typeface="Times New Roman"/>
              </a:rPr>
              <a:t>avessero realmente </a:t>
            </a:r>
            <a:r>
              <a:rPr sz="1200" dirty="0">
                <a:latin typeface="Times New Roman"/>
                <a:cs typeface="Times New Roman"/>
              </a:rPr>
              <a:t>visto e udito il </a:t>
            </a:r>
            <a:r>
              <a:rPr sz="1200" spc="-5" dirty="0">
                <a:latin typeface="Times New Roman"/>
                <a:cs typeface="Times New Roman"/>
              </a:rPr>
              <a:t>Maestro risorto. </a:t>
            </a:r>
            <a:r>
              <a:rPr sz="1200" dirty="0">
                <a:latin typeface="Times New Roman"/>
                <a:cs typeface="Times New Roman"/>
              </a:rPr>
              <a:t>Pietro oscillò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giornata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il dubbio, </a:t>
            </a:r>
            <a:r>
              <a:rPr sz="1200" spc="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le  otto </a:t>
            </a:r>
            <a:r>
              <a:rPr sz="1200" spc="-5" dirty="0">
                <a:latin typeface="Times New Roman"/>
                <a:cs typeface="Times New Roman"/>
              </a:rPr>
              <a:t>della sera, quando si avventurò ad </a:t>
            </a:r>
            <a:r>
              <a:rPr sz="1200" dirty="0">
                <a:latin typeface="Times New Roman"/>
                <a:cs typeface="Times New Roman"/>
              </a:rPr>
              <a:t>uscire in cortile. Pietro </a:t>
            </a:r>
            <a:r>
              <a:rPr sz="1200" spc="-5" dirty="0">
                <a:latin typeface="Times New Roman"/>
                <a:cs typeface="Times New Roman"/>
              </a:rPr>
              <a:t>pensò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allontanarsi dagli apostoli </a:t>
            </a:r>
            <a:r>
              <a:rPr sz="1200" dirty="0">
                <a:latin typeface="Times New Roman"/>
                <a:cs typeface="Times New Roman"/>
              </a:rPr>
              <a:t>per non </a:t>
            </a:r>
            <a:r>
              <a:rPr sz="1200" spc="-5" dirty="0">
                <a:latin typeface="Times New Roman"/>
                <a:cs typeface="Times New Roman"/>
              </a:rPr>
              <a:t>impedire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 </a:t>
            </a:r>
            <a:r>
              <a:rPr sz="1200" dirty="0">
                <a:latin typeface="Times New Roman"/>
                <a:cs typeface="Times New Roman"/>
              </a:rPr>
              <a:t>da loro 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rinnegazione 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(2037.5) 191:0.5 </a:t>
            </a:r>
            <a:r>
              <a:rPr sz="1200" spc="-5" dirty="0">
                <a:latin typeface="Times New Roman"/>
                <a:cs typeface="Times New Roman"/>
              </a:rPr>
              <a:t>Giacomo Zebedeo sostenne </a:t>
            </a:r>
            <a:r>
              <a:rPr sz="1200" dirty="0">
                <a:latin typeface="Times New Roman"/>
                <a:cs typeface="Times New Roman"/>
              </a:rPr>
              <a:t>inizialmente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tomba;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fermamente </a:t>
            </a:r>
            <a:r>
              <a:rPr sz="1200" spc="-5" dirty="0">
                <a:latin typeface="Times New Roman"/>
                <a:cs typeface="Times New Roman"/>
              </a:rPr>
              <a:t>del parere </a:t>
            </a:r>
            <a:r>
              <a:rPr sz="1200" dirty="0">
                <a:latin typeface="Times New Roman"/>
                <a:cs typeface="Times New Roman"/>
              </a:rPr>
              <a:t>di fare qualcosa </a:t>
            </a:r>
            <a:r>
              <a:rPr sz="1200" spc="-5" dirty="0">
                <a:latin typeface="Times New Roman"/>
                <a:cs typeface="Times New Roman"/>
              </a:rPr>
              <a:t>per  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Natanaele che </a:t>
            </a:r>
            <a:r>
              <a:rPr sz="1200" dirty="0">
                <a:latin typeface="Times New Roman"/>
                <a:cs typeface="Times New Roman"/>
              </a:rPr>
              <a:t>impedì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uscire </a:t>
            </a:r>
            <a:r>
              <a:rPr sz="1200" dirty="0">
                <a:latin typeface="Times New Roman"/>
                <a:cs typeface="Times New Roman"/>
              </a:rPr>
              <a:t>in pubblico in </a:t>
            </a:r>
            <a:r>
              <a:rPr sz="1200" spc="-5" dirty="0">
                <a:latin typeface="Times New Roman"/>
                <a:cs typeface="Times New Roman"/>
              </a:rPr>
              <a:t>risposta alle </a:t>
            </a:r>
            <a:r>
              <a:rPr sz="1200" dirty="0">
                <a:latin typeface="Times New Roman"/>
                <a:cs typeface="Times New Roman"/>
              </a:rPr>
              <a:t>pressioni di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ricordando </a:t>
            </a:r>
            <a:r>
              <a:rPr sz="1200" dirty="0">
                <a:latin typeface="Times New Roman"/>
                <a:cs typeface="Times New Roman"/>
              </a:rPr>
              <a:t>loro l’avvertimento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mettere indebitamente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repentaglio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vita in questo momento. </a:t>
            </a:r>
            <a:r>
              <a:rPr sz="1200" spc="-5" dirty="0">
                <a:latin typeface="Times New Roman"/>
                <a:cs typeface="Times New Roman"/>
              </a:rPr>
              <a:t>Verso  mezzogiorno Giacomo si era accordato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per una </a:t>
            </a:r>
            <a:r>
              <a:rPr sz="1200" spc="-5" dirty="0">
                <a:latin typeface="Times New Roman"/>
                <a:cs typeface="Times New Roman"/>
              </a:rPr>
              <a:t>vigilante attesa. Egli parlava poco; era tremendamente </a:t>
            </a:r>
            <a:r>
              <a:rPr sz="1200" dirty="0">
                <a:latin typeface="Times New Roman"/>
                <a:cs typeface="Times New Roman"/>
              </a:rPr>
              <a:t>deluso </a:t>
            </a:r>
            <a:r>
              <a:rPr sz="1200" spc="5" dirty="0">
                <a:latin typeface="Times New Roman"/>
                <a:cs typeface="Times New Roman"/>
              </a:rPr>
              <a:t>perché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appariva loro, e non </a:t>
            </a:r>
            <a:r>
              <a:rPr sz="1200" spc="-5" dirty="0">
                <a:latin typeface="Times New Roman"/>
                <a:cs typeface="Times New Roman"/>
              </a:rPr>
              <a:t>sapeva delle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apparizioni 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ad altri gruppi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singole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(2038.1) 191:0.6 </a:t>
            </a:r>
            <a:r>
              <a:rPr sz="1200" spc="-5" dirty="0">
                <a:latin typeface="Times New Roman"/>
                <a:cs typeface="Times New Roman"/>
              </a:rPr>
              <a:t>Andrea ascoltò </a:t>
            </a:r>
            <a:r>
              <a:rPr sz="1200" dirty="0">
                <a:latin typeface="Times New Roman"/>
                <a:cs typeface="Times New Roman"/>
              </a:rPr>
              <a:t>molto questo </a:t>
            </a:r>
            <a:r>
              <a:rPr sz="1200" spc="-5" dirty="0">
                <a:latin typeface="Times New Roman"/>
                <a:cs typeface="Times New Roman"/>
              </a:rPr>
              <a:t>giorno.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estremamente sconcertato </a:t>
            </a:r>
            <a:r>
              <a:rPr sz="1200" dirty="0">
                <a:latin typeface="Times New Roman"/>
                <a:cs typeface="Times New Roman"/>
              </a:rPr>
              <a:t>dalla situazione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aveva più che la sua parte di  dubbi, ma </a:t>
            </a:r>
            <a:r>
              <a:rPr sz="1200" spc="-5" dirty="0">
                <a:latin typeface="Times New Roman"/>
                <a:cs typeface="Times New Roman"/>
              </a:rPr>
              <a:t>godeva </a:t>
            </a:r>
            <a:r>
              <a:rPr sz="1200" dirty="0">
                <a:latin typeface="Times New Roman"/>
                <a:cs typeface="Times New Roman"/>
              </a:rPr>
              <a:t>almeno di un </a:t>
            </a:r>
            <a:r>
              <a:rPr sz="1200" spc="-5" dirty="0">
                <a:latin typeface="Times New Roman"/>
                <a:cs typeface="Times New Roman"/>
              </a:rPr>
              <a:t>certo senso </a:t>
            </a:r>
            <a:r>
              <a:rPr sz="1200" dirty="0">
                <a:latin typeface="Times New Roman"/>
                <a:cs typeface="Times New Roman"/>
              </a:rPr>
              <a:t>di liberazione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della guida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veramente contento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l’avesse liberato dal fardello del </a:t>
            </a:r>
            <a:r>
              <a:rPr sz="1200" dirty="0">
                <a:latin typeface="Times New Roman"/>
                <a:cs typeface="Times New Roman"/>
              </a:rPr>
              <a:t>comando prima </a:t>
            </a:r>
            <a:r>
              <a:rPr sz="1200" spc="-5" dirty="0">
                <a:latin typeface="Times New Roman"/>
                <a:cs typeface="Times New Roman"/>
              </a:rPr>
              <a:t>che essi piombassero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momenti  sconvolgenti.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(2038.2) 191:0.7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volta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lunghe </a:t>
            </a:r>
            <a:r>
              <a:rPr sz="1200" dirty="0">
                <a:latin typeface="Times New Roman"/>
                <a:cs typeface="Times New Roman"/>
              </a:rPr>
              <a:t>e spossanti ore di questo tragico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la sola influenza </a:t>
            </a:r>
            <a:r>
              <a:rPr sz="1200" spc="-5" dirty="0">
                <a:latin typeface="Times New Roman"/>
                <a:cs typeface="Times New Roman"/>
              </a:rPr>
              <a:t>sostenitrice del </a:t>
            </a:r>
            <a:r>
              <a:rPr sz="1200" dirty="0">
                <a:latin typeface="Times New Roman"/>
                <a:cs typeface="Times New Roman"/>
              </a:rPr>
              <a:t>gruppo fu il  </a:t>
            </a:r>
            <a:r>
              <a:rPr sz="1200" spc="-5" dirty="0">
                <a:latin typeface="Times New Roman"/>
                <a:cs typeface="Times New Roman"/>
              </a:rPr>
              <a:t>frequente contributo del consiglio filosofico caratteristico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Natanaele. </a:t>
            </a:r>
            <a:r>
              <a:rPr sz="1200" dirty="0">
                <a:latin typeface="Times New Roman"/>
                <a:cs typeface="Times New Roman"/>
              </a:rPr>
              <a:t>Egli fu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l’influenza 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tra i dieci per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2736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71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giornata. Non </a:t>
            </a:r>
            <a:r>
              <a:rPr sz="1200" dirty="0">
                <a:latin typeface="Times New Roman"/>
                <a:cs typeface="Times New Roman"/>
              </a:rPr>
              <a:t>una sola volta </a:t>
            </a:r>
            <a:r>
              <a:rPr sz="1200" spc="-5" dirty="0">
                <a:latin typeface="Times New Roman"/>
                <a:cs typeface="Times New Roman"/>
              </a:rPr>
              <a:t>egli si espresse riguardo al </a:t>
            </a:r>
            <a:r>
              <a:rPr sz="1200" dirty="0">
                <a:latin typeface="Times New Roman"/>
                <a:cs typeface="Times New Roman"/>
              </a:rPr>
              <a:t>credere o meno </a:t>
            </a:r>
            <a:r>
              <a:rPr sz="1200" spc="-5" dirty="0">
                <a:latin typeface="Times New Roman"/>
                <a:cs typeface="Times New Roman"/>
              </a:rPr>
              <a:t>nella risurrezione del </a:t>
            </a:r>
            <a:r>
              <a:rPr sz="1200" dirty="0">
                <a:latin typeface="Times New Roman"/>
                <a:cs typeface="Times New Roman"/>
              </a:rPr>
              <a:t>Maestro. </a:t>
            </a:r>
            <a:r>
              <a:rPr sz="1200" spc="-5" dirty="0">
                <a:latin typeface="Times New Roman"/>
                <a:cs typeface="Times New Roman"/>
              </a:rPr>
              <a:t>Ma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del  giorno egli </a:t>
            </a:r>
            <a:r>
              <a:rPr sz="1200" dirty="0">
                <a:latin typeface="Times New Roman"/>
                <a:cs typeface="Times New Roman"/>
              </a:rPr>
              <a:t>divenne sempre più </a:t>
            </a:r>
            <a:r>
              <a:rPr sz="1200" spc="-5" dirty="0">
                <a:latin typeface="Times New Roman"/>
                <a:cs typeface="Times New Roman"/>
              </a:rPr>
              <a:t>incline </a:t>
            </a:r>
            <a:r>
              <a:rPr sz="1200" dirty="0">
                <a:latin typeface="Times New Roman"/>
                <a:cs typeface="Times New Roman"/>
              </a:rPr>
              <a:t>a credere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mantenuto la </a:t>
            </a:r>
            <a:r>
              <a:rPr sz="1200" spc="-5" dirty="0">
                <a:latin typeface="Times New Roman"/>
                <a:cs typeface="Times New Roman"/>
              </a:rPr>
              <a:t>sua promessa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risuscitare.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84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(2038.3) 191:0.8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era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annientato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partecipare alle </a:t>
            </a:r>
            <a:r>
              <a:rPr sz="1200" dirty="0">
                <a:latin typeface="Times New Roman"/>
                <a:cs typeface="Times New Roman"/>
              </a:rPr>
              <a:t>discussioni.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tempo egli rimase  sdraiato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divano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angolo </a:t>
            </a:r>
            <a:r>
              <a:rPr sz="1200" dirty="0">
                <a:latin typeface="Times New Roman"/>
                <a:cs typeface="Times New Roman"/>
              </a:rPr>
              <a:t>della stanza con il viso rivolto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muro;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parlò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mezza dozzina di volte in  tutto il </a:t>
            </a:r>
            <a:r>
              <a:rPr sz="1200" spc="-5" dirty="0">
                <a:latin typeface="Times New Roman"/>
                <a:cs typeface="Times New Roman"/>
              </a:rPr>
              <a:t>giorno.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del regno era </a:t>
            </a:r>
            <a:r>
              <a:rPr sz="1200" dirty="0">
                <a:latin typeface="Times New Roman"/>
                <a:cs typeface="Times New Roman"/>
              </a:rPr>
              <a:t>crollato e 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discernere che 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poteva cambiare  </a:t>
            </a:r>
            <a:r>
              <a:rPr sz="1200" spc="-5" dirty="0">
                <a:latin typeface="Times New Roman"/>
                <a:cs typeface="Times New Roman"/>
              </a:rPr>
              <a:t>materialmente </a:t>
            </a:r>
            <a:r>
              <a:rPr sz="1200" dirty="0">
                <a:latin typeface="Times New Roman"/>
                <a:cs typeface="Times New Roman"/>
              </a:rPr>
              <a:t>la situazione.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delusione era molto </a:t>
            </a:r>
            <a:r>
              <a:rPr sz="1200" spc="-5" dirty="0">
                <a:latin typeface="Times New Roman"/>
                <a:cs typeface="Times New Roman"/>
              </a:rPr>
              <a:t>personale ed </a:t>
            </a:r>
            <a:r>
              <a:rPr sz="1200" dirty="0">
                <a:latin typeface="Times New Roman"/>
                <a:cs typeface="Times New Roman"/>
              </a:rPr>
              <a:t>assolutamente </a:t>
            </a:r>
            <a:r>
              <a:rPr sz="1200" spc="-5" dirty="0">
                <a:latin typeface="Times New Roman"/>
                <a:cs typeface="Times New Roman"/>
              </a:rPr>
              <a:t>troppo </a:t>
            </a:r>
            <a:r>
              <a:rPr sz="1200" dirty="0">
                <a:latin typeface="Times New Roman"/>
                <a:cs typeface="Times New Roman"/>
              </a:rPr>
              <a:t>profonda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superata in </a:t>
            </a:r>
            <a:r>
              <a:rPr sz="1200" spc="5" dirty="0">
                <a:latin typeface="Times New Roman"/>
                <a:cs typeface="Times New Roman"/>
              </a:rPr>
              <a:t>breve 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così stupefacente come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risurrezione.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90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(2038.4) 191:0.9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a dirsi,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che di solito non </a:t>
            </a:r>
            <a:r>
              <a:rPr sz="1200" spc="-5" dirty="0">
                <a:latin typeface="Times New Roman"/>
                <a:cs typeface="Times New Roman"/>
              </a:rPr>
              <a:t>si esprimeva, parlò </a:t>
            </a:r>
            <a:r>
              <a:rPr sz="1200" dirty="0">
                <a:latin typeface="Times New Roman"/>
                <a:cs typeface="Times New Roman"/>
              </a:rPr>
              <a:t>molto per tutto il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giorno. </a:t>
            </a:r>
            <a:r>
              <a:rPr sz="1200" dirty="0">
                <a:latin typeface="Times New Roman"/>
                <a:cs typeface="Times New Roman"/>
              </a:rPr>
              <a:t>Durante la  mattina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 poco,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agli altri apostoli. </a:t>
            </a:r>
            <a:r>
              <a:rPr sz="1200" dirty="0">
                <a:latin typeface="Times New Roman"/>
                <a:cs typeface="Times New Roman"/>
              </a:rPr>
              <a:t>Pietro fu </a:t>
            </a:r>
            <a:r>
              <a:rPr sz="1200" spc="-5" dirty="0">
                <a:latin typeface="Times New Roman"/>
                <a:cs typeface="Times New Roman"/>
              </a:rPr>
              <a:t>spesso annoiato </a:t>
            </a:r>
            <a:r>
              <a:rPr sz="1200" dirty="0">
                <a:latin typeface="Times New Roman"/>
                <a:cs typeface="Times New Roman"/>
              </a:rPr>
              <a:t>dalle  domande di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altri accettarono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interrogatorio. Filippo era particolarmente desideroso </a:t>
            </a:r>
            <a:r>
              <a:rPr sz="1200" dirty="0">
                <a:latin typeface="Times New Roman"/>
                <a:cs typeface="Times New Roman"/>
              </a:rPr>
              <a:t>di sapere,  </a:t>
            </a:r>
            <a:r>
              <a:rPr sz="1200" spc="-5" dirty="0">
                <a:latin typeface="Times New Roman"/>
                <a:cs typeface="Times New Roman"/>
              </a:rPr>
              <a:t>nel caso Gesù fosse </a:t>
            </a:r>
            <a:r>
              <a:rPr sz="1200" dirty="0">
                <a:latin typeface="Times New Roman"/>
                <a:cs typeface="Times New Roman"/>
              </a:rPr>
              <a:t>realmente </a:t>
            </a:r>
            <a:r>
              <a:rPr sz="1200" spc="-5" dirty="0">
                <a:latin typeface="Times New Roman"/>
                <a:cs typeface="Times New Roman"/>
              </a:rPr>
              <a:t>risorto </a:t>
            </a:r>
            <a:r>
              <a:rPr sz="1200" dirty="0">
                <a:latin typeface="Times New Roman"/>
                <a:cs typeface="Times New Roman"/>
              </a:rPr>
              <a:t>dalla tomba,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corpo portasse 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crocifissione.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3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(2038.5) 191:0.10 </a:t>
            </a:r>
            <a:r>
              <a:rPr sz="1200" spc="-5" dirty="0">
                <a:latin typeface="Times New Roman"/>
                <a:cs typeface="Times New Roman"/>
              </a:rPr>
              <a:t>Matteo era completamente confuso; egli ascoltò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discussioni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ma trascorse la maggior </a:t>
            </a:r>
            <a:r>
              <a:rPr sz="1200" spc="-5" dirty="0">
                <a:latin typeface="Times New Roman"/>
                <a:cs typeface="Times New Roman"/>
              </a:rPr>
              <a:t>parte del  </a:t>
            </a:r>
            <a:r>
              <a:rPr sz="1200" dirty="0">
                <a:latin typeface="Times New Roman"/>
                <a:cs typeface="Times New Roman"/>
              </a:rPr>
              <a:t>tempo a </a:t>
            </a:r>
            <a:r>
              <a:rPr sz="1200" spc="-5" dirty="0">
                <a:latin typeface="Times New Roman"/>
                <a:cs typeface="Times New Roman"/>
              </a:rPr>
              <a:t>riflettere sul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future finanze. </a:t>
            </a:r>
            <a:r>
              <a:rPr sz="1200" spc="-5" dirty="0">
                <a:latin typeface="Times New Roman"/>
                <a:cs typeface="Times New Roman"/>
              </a:rPr>
              <a:t>Indipendentemente dalla supposta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Gesù, Giuda se </a:t>
            </a:r>
            <a:r>
              <a:rPr sz="1200" dirty="0">
                <a:latin typeface="Times New Roman"/>
                <a:cs typeface="Times New Roman"/>
              </a:rPr>
              <a:t>n’era  </a:t>
            </a:r>
            <a:r>
              <a:rPr sz="1200" spc="-5" dirty="0">
                <a:latin typeface="Times New Roman"/>
                <a:cs typeface="Times New Roman"/>
              </a:rPr>
              <a:t>andato, Davide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sbrigativamente consegnato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fondi </a:t>
            </a:r>
            <a:r>
              <a:rPr sz="1200" dirty="0">
                <a:latin typeface="Times New Roman"/>
                <a:cs typeface="Times New Roman"/>
              </a:rPr>
              <a:t>a lui, ed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senza un </a:t>
            </a:r>
            <a:r>
              <a:rPr sz="1200" spc="-5" dirty="0">
                <a:latin typeface="Times New Roman"/>
                <a:cs typeface="Times New Roman"/>
              </a:rPr>
              <a:t>capo con autorità.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Matteo </a:t>
            </a:r>
            <a:r>
              <a:rPr sz="1200" spc="-5" dirty="0">
                <a:latin typeface="Times New Roman"/>
                <a:cs typeface="Times New Roman"/>
              </a:rPr>
              <a:t>si  convincesse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seria considerazione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argomenti </a:t>
            </a:r>
            <a:r>
              <a:rPr sz="1200" dirty="0">
                <a:latin typeface="Times New Roman"/>
                <a:cs typeface="Times New Roman"/>
              </a:rPr>
              <a:t>sulla risurrezione, </a:t>
            </a:r>
            <a:r>
              <a:rPr sz="1200" spc="-5" dirty="0">
                <a:latin typeface="Times New Roman"/>
                <a:cs typeface="Times New Roman"/>
              </a:rPr>
              <a:t>aveva già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Maestro faccia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(2038.6) 191:0.11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Alfeo presero poco </a:t>
            </a:r>
            <a:r>
              <a:rPr sz="1200" dirty="0">
                <a:latin typeface="Times New Roman"/>
                <a:cs typeface="Times New Roman"/>
              </a:rPr>
              <a:t>parte a </a:t>
            </a:r>
            <a:r>
              <a:rPr sz="1200" spc="-5" dirty="0">
                <a:latin typeface="Times New Roman"/>
                <a:cs typeface="Times New Roman"/>
              </a:rPr>
              <a:t>queste importanti </a:t>
            </a:r>
            <a:r>
              <a:rPr sz="1200" dirty="0">
                <a:latin typeface="Times New Roman"/>
                <a:cs typeface="Times New Roman"/>
              </a:rPr>
              <a:t>discussioni;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occupati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lavori  </a:t>
            </a:r>
            <a:r>
              <a:rPr sz="1200" spc="-5" dirty="0">
                <a:latin typeface="Times New Roman"/>
                <a:cs typeface="Times New Roman"/>
              </a:rPr>
              <a:t>abituali. Uno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espresse l’opinione </a:t>
            </a:r>
            <a:r>
              <a:rPr sz="1200" dirty="0">
                <a:latin typeface="Times New Roman"/>
                <a:cs typeface="Times New Roman"/>
              </a:rPr>
              <a:t>di entrambi quando disse, in risposta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domanda di </a:t>
            </a:r>
            <a:r>
              <a:rPr sz="1200" spc="-5" dirty="0">
                <a:latin typeface="Times New Roman"/>
                <a:cs typeface="Times New Roman"/>
              </a:rPr>
              <a:t>Filippo: “Noi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comprendiamo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faccenda </a:t>
            </a:r>
            <a:r>
              <a:rPr sz="1200" dirty="0">
                <a:latin typeface="Times New Roman"/>
                <a:cs typeface="Times New Roman"/>
              </a:rPr>
              <a:t>della risurrezione, ma nostra madre dice che ha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e noi le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crediamo.”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340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35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(2038.7) 191:0.12 </a:t>
            </a:r>
            <a:r>
              <a:rPr sz="1200" spc="-5" dirty="0">
                <a:latin typeface="Times New Roman"/>
                <a:cs typeface="Times New Roman"/>
              </a:rPr>
              <a:t>Tommaso attraversava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periodi </a:t>
            </a:r>
            <a:r>
              <a:rPr sz="1200" spc="-5" dirty="0">
                <a:latin typeface="Times New Roman"/>
                <a:cs typeface="Times New Roman"/>
              </a:rPr>
              <a:t>tipici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sconfortante depressione. Egli </a:t>
            </a:r>
            <a:r>
              <a:rPr sz="1200" dirty="0">
                <a:latin typeface="Times New Roman"/>
                <a:cs typeface="Times New Roman"/>
              </a:rPr>
              <a:t>dormì per una parte </a:t>
            </a:r>
            <a:r>
              <a:rPr sz="1200" spc="-5" dirty="0">
                <a:latin typeface="Times New Roman"/>
                <a:cs typeface="Times New Roman"/>
              </a:rPr>
              <a:t>della giornata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passeggiò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tempo. Egli </a:t>
            </a:r>
            <a:r>
              <a:rPr sz="1200" dirty="0">
                <a:latin typeface="Times New Roman"/>
                <a:cs typeface="Times New Roman"/>
              </a:rPr>
              <a:t>sentiva 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unirsi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apostoli, ma 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stare </a:t>
            </a:r>
            <a:r>
              <a:rPr sz="1200" dirty="0">
                <a:latin typeface="Times New Roman"/>
                <a:cs typeface="Times New Roman"/>
              </a:rPr>
              <a:t>da  solo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-5" dirty="0">
                <a:latin typeface="Times New Roman"/>
                <a:cs typeface="Times New Roman"/>
              </a:rPr>
              <a:t> forte.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(2038.8) 191:0.13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ritardò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morontiale agli apostoli per numerose ragioni. </a:t>
            </a:r>
            <a:r>
              <a:rPr sz="1200" dirty="0">
                <a:latin typeface="Times New Roman"/>
                <a:cs typeface="Times New Roman"/>
              </a:rPr>
              <a:t>Primo,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avere avuto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della sua risurrezione essi </a:t>
            </a:r>
            <a:r>
              <a:rPr sz="1200" dirty="0">
                <a:latin typeface="Times New Roman"/>
                <a:cs typeface="Times New Roman"/>
              </a:rPr>
              <a:t>avessero 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riflettere bene su </a:t>
            </a:r>
            <a:r>
              <a:rPr sz="1200" dirty="0">
                <a:latin typeface="Times New Roman"/>
                <a:cs typeface="Times New Roman"/>
              </a:rPr>
              <a:t>ciò che aveva detto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risurrezione quando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con </a:t>
            </a:r>
            <a:r>
              <a:rPr sz="1200" dirty="0">
                <a:latin typeface="Times New Roman"/>
                <a:cs typeface="Times New Roman"/>
              </a:rPr>
              <a:t>loro nella carne.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voleva che Pietro </a:t>
            </a:r>
            <a:r>
              <a:rPr sz="1200" spc="-5" dirty="0">
                <a:latin typeface="Times New Roman"/>
                <a:cs typeface="Times New Roman"/>
              </a:rPr>
              <a:t>affrontasse direttamente alcuni </a:t>
            </a:r>
            <a:r>
              <a:rPr sz="1200" dirty="0">
                <a:latin typeface="Times New Roman"/>
                <a:cs typeface="Times New Roman"/>
              </a:rPr>
              <a:t>suoi problemi  </a:t>
            </a:r>
            <a:r>
              <a:rPr sz="1200" spc="-5" dirty="0">
                <a:latin typeface="Times New Roman"/>
                <a:cs typeface="Times New Roman"/>
              </a:rPr>
              <a:t>particolari prima che egli si manifestasse </a:t>
            </a:r>
            <a:r>
              <a:rPr sz="1200" dirty="0">
                <a:latin typeface="Times New Roman"/>
                <a:cs typeface="Times New Roman"/>
              </a:rPr>
              <a:t>a tutti loro.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luogo desiderava che Tommaso fosse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sua prima </a:t>
            </a:r>
            <a:r>
              <a:rPr sz="1200" dirty="0">
                <a:latin typeface="Times New Roman"/>
                <a:cs typeface="Times New Roman"/>
              </a:rPr>
              <a:t>apparizione. </a:t>
            </a:r>
            <a:r>
              <a:rPr sz="1200" spc="-5" dirty="0">
                <a:latin typeface="Times New Roman"/>
                <a:cs typeface="Times New Roman"/>
              </a:rPr>
              <a:t>Giovanni Marco </a:t>
            </a:r>
            <a:r>
              <a:rPr sz="1200" dirty="0">
                <a:latin typeface="Times New Roman"/>
                <a:cs typeface="Times New Roman"/>
              </a:rPr>
              <a:t>localizzò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Simone a </a:t>
            </a:r>
            <a:r>
              <a:rPr sz="1200" spc="-5" dirty="0">
                <a:latin typeface="Times New Roman"/>
                <a:cs typeface="Times New Roman"/>
              </a:rPr>
              <a:t>Betfage questa </a:t>
            </a:r>
            <a:r>
              <a:rPr sz="1200" dirty="0">
                <a:latin typeface="Times New Roman"/>
                <a:cs typeface="Times New Roman"/>
              </a:rPr>
              <a:t>domenica mattina presto, e ne  </a:t>
            </a:r>
            <a:r>
              <a:rPr sz="1200" spc="-5" dirty="0">
                <a:latin typeface="Times New Roman"/>
                <a:cs typeface="Times New Roman"/>
              </a:rPr>
              <a:t>informò gli apostoli </a:t>
            </a:r>
            <a:r>
              <a:rPr sz="1200" dirty="0">
                <a:latin typeface="Times New Roman"/>
                <a:cs typeface="Times New Roman"/>
              </a:rPr>
              <a:t>verso le </a:t>
            </a:r>
            <a:r>
              <a:rPr sz="1200" spc="-5" dirty="0">
                <a:latin typeface="Times New Roman"/>
                <a:cs typeface="Times New Roman"/>
              </a:rPr>
              <a:t>undici.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sarebbe tornato </a:t>
            </a:r>
            <a:r>
              <a:rPr sz="1200" dirty="0">
                <a:latin typeface="Times New Roman"/>
                <a:cs typeface="Times New Roman"/>
              </a:rPr>
              <a:t>da loro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di questo </a:t>
            </a:r>
            <a:r>
              <a:rPr sz="1200" spc="-5" dirty="0">
                <a:latin typeface="Times New Roman"/>
                <a:cs typeface="Times New Roman"/>
              </a:rPr>
              <a:t>giorno se Natanaele </a:t>
            </a:r>
            <a:r>
              <a:rPr sz="1200" dirty="0">
                <a:latin typeface="Times New Roman"/>
                <a:cs typeface="Times New Roman"/>
              </a:rPr>
              <a:t>o due </a:t>
            </a:r>
            <a:r>
              <a:rPr sz="1200" spc="5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apostoli fossero andati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cercarlo. Egli desiderava realmente tornare,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per il modo in cui li </a:t>
            </a:r>
            <a:r>
              <a:rPr sz="1200" spc="-5" dirty="0">
                <a:latin typeface="Times New Roman"/>
                <a:cs typeface="Times New Roman"/>
              </a:rPr>
              <a:t>aveva lasciati </a:t>
            </a:r>
            <a:r>
              <a:rPr sz="1200" dirty="0">
                <a:latin typeface="Times New Roman"/>
                <a:cs typeface="Times New Roman"/>
              </a:rPr>
              <a:t>la sera </a:t>
            </a:r>
            <a:r>
              <a:rPr sz="1200" spc="-5" dirty="0">
                <a:latin typeface="Times New Roman"/>
                <a:cs typeface="Times New Roman"/>
              </a:rPr>
              <a:t>prima, </a:t>
            </a:r>
            <a:r>
              <a:rPr sz="1200" dirty="0">
                <a:latin typeface="Times New Roman"/>
                <a:cs typeface="Times New Roman"/>
              </a:rPr>
              <a:t>era troppo  </a:t>
            </a:r>
            <a:r>
              <a:rPr sz="1200" spc="-5" dirty="0">
                <a:latin typeface="Times New Roman"/>
                <a:cs typeface="Times New Roman"/>
              </a:rPr>
              <a:t>orgoglioso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iniziativa </a:t>
            </a:r>
            <a:r>
              <a:rPr sz="1200" spc="-5" dirty="0">
                <a:latin typeface="Times New Roman"/>
                <a:cs typeface="Times New Roman"/>
              </a:rPr>
              <a:t>così presto.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 egli </a:t>
            </a:r>
            <a:r>
              <a:rPr sz="1200" dirty="0">
                <a:latin typeface="Times New Roman"/>
                <a:cs typeface="Times New Roman"/>
              </a:rPr>
              <a:t>era talmente </a:t>
            </a:r>
            <a:r>
              <a:rPr sz="1200" spc="-5" dirty="0">
                <a:latin typeface="Times New Roman"/>
                <a:cs typeface="Times New Roman"/>
              </a:rPr>
              <a:t>depresso che gli necessitò </a:t>
            </a:r>
            <a:r>
              <a:rPr sz="1200" spc="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settimana per decidersi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apostoli l’aspettavano, </a:t>
            </a:r>
            <a:r>
              <a:rPr sz="1200" dirty="0">
                <a:latin typeface="Times New Roman"/>
                <a:cs typeface="Times New Roman"/>
              </a:rPr>
              <a:t>e lui </a:t>
            </a:r>
            <a:r>
              <a:rPr sz="1200" spc="-5" dirty="0">
                <a:latin typeface="Times New Roman"/>
                <a:cs typeface="Times New Roman"/>
              </a:rPr>
              <a:t>aspettava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fratelli lo </a:t>
            </a:r>
            <a:r>
              <a:rPr sz="1200" spc="-5" dirty="0">
                <a:latin typeface="Times New Roman"/>
                <a:cs typeface="Times New Roman"/>
              </a:rPr>
              <a:t>venissero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chiedessero </a:t>
            </a:r>
            <a:r>
              <a:rPr sz="1200" dirty="0">
                <a:latin typeface="Times New Roman"/>
                <a:cs typeface="Times New Roman"/>
              </a:rPr>
              <a:t>di tornare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loro. Tommaso </a:t>
            </a:r>
            <a:r>
              <a:rPr sz="1200" spc="-5" dirty="0">
                <a:latin typeface="Times New Roman"/>
                <a:cs typeface="Times New Roman"/>
              </a:rPr>
              <a:t>rimase </a:t>
            </a:r>
            <a:r>
              <a:rPr sz="1200" dirty="0">
                <a:latin typeface="Times New Roman"/>
                <a:cs typeface="Times New Roman"/>
              </a:rPr>
              <a:t>così lontano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successivo, quando,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 scesa </a:t>
            </a:r>
            <a:r>
              <a:rPr sz="1200" dirty="0">
                <a:latin typeface="Times New Roman"/>
                <a:cs typeface="Times New Roman"/>
              </a:rPr>
              <a:t>la notte,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Betfage </a:t>
            </a:r>
            <a:r>
              <a:rPr sz="1200" dirty="0">
                <a:latin typeface="Times New Roman"/>
                <a:cs typeface="Times New Roman"/>
              </a:rPr>
              <a:t>e lo ricondussero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loro.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anche 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cui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immediatamente 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loro apparso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volta;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volevano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Tommaso.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L’apparizione 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Pietro</a:t>
            </a:r>
            <a:endParaRPr sz="1600">
              <a:latin typeface="Times New Roman"/>
              <a:cs typeface="Times New Roman"/>
            </a:endParaRPr>
          </a:p>
          <a:p>
            <a:pPr marL="63500" marR="831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(2039.1) 191:1.1 </a:t>
            </a:r>
            <a:r>
              <a:rPr sz="1200" spc="-5" dirty="0">
                <a:latin typeface="Times New Roman"/>
                <a:cs typeface="Times New Roman"/>
              </a:rPr>
              <a:t>Erano quasi le </a:t>
            </a:r>
            <a:r>
              <a:rPr sz="1200" dirty="0">
                <a:latin typeface="Times New Roman"/>
                <a:cs typeface="Times New Roman"/>
              </a:rPr>
              <a:t>otto e mezzo di questa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quando Gesù apparve </a:t>
            </a:r>
            <a:r>
              <a:rPr sz="1200" dirty="0">
                <a:latin typeface="Times New Roman"/>
                <a:cs typeface="Times New Roman"/>
              </a:rPr>
              <a:t>a Simon Pietro </a:t>
            </a:r>
            <a:r>
              <a:rPr sz="1200" spc="-5" dirty="0">
                <a:latin typeface="Times New Roman"/>
                <a:cs typeface="Times New Roman"/>
              </a:rPr>
              <a:t>nel giardino della casa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Marco. Questa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ottava manifestazione morontiale. Pietro aveva vissuto </a:t>
            </a:r>
            <a:r>
              <a:rPr sz="1200" dirty="0">
                <a:latin typeface="Times New Roman"/>
                <a:cs typeface="Times New Roman"/>
              </a:rPr>
              <a:t>sotto un </a:t>
            </a:r>
            <a:r>
              <a:rPr sz="1200" spc="-5" dirty="0">
                <a:latin typeface="Times New Roman"/>
                <a:cs typeface="Times New Roman"/>
              </a:rPr>
              <a:t>pesante fardello </a:t>
            </a:r>
            <a:r>
              <a:rPr sz="1200" dirty="0">
                <a:latin typeface="Times New Roman"/>
                <a:cs typeface="Times New Roman"/>
              </a:rPr>
              <a:t>di dubbio e di </a:t>
            </a:r>
            <a:r>
              <a:rPr sz="1200" spc="5" dirty="0">
                <a:latin typeface="Times New Roman"/>
                <a:cs typeface="Times New Roman"/>
              </a:rPr>
              <a:t>colpa </a:t>
            </a:r>
            <a:r>
              <a:rPr sz="1200" spc="-5" dirty="0">
                <a:latin typeface="Times New Roman"/>
                <a:cs typeface="Times New Roman"/>
              </a:rPr>
              <a:t>dalla  sua rinnegazione del </a:t>
            </a:r>
            <a:r>
              <a:rPr sz="1200" dirty="0">
                <a:latin typeface="Times New Roman"/>
                <a:cs typeface="Times New Roman"/>
              </a:rPr>
              <a:t>Maestro.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domenica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lottato contro 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più,  </a:t>
            </a:r>
            <a:r>
              <a:rPr sz="1200" spc="-5" dirty="0">
                <a:latin typeface="Times New Roman"/>
                <a:cs typeface="Times New Roman"/>
              </a:rPr>
              <a:t>forse,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apostolo. Egli </a:t>
            </a:r>
            <a:r>
              <a:rPr sz="1200" dirty="0">
                <a:latin typeface="Times New Roman"/>
                <a:cs typeface="Times New Roman"/>
              </a:rPr>
              <a:t>era rabbrividito </a:t>
            </a:r>
            <a:r>
              <a:rPr sz="1200" spc="-5" dirty="0">
                <a:latin typeface="Times New Roman"/>
                <a:cs typeface="Times New Roman"/>
              </a:rPr>
              <a:t>d’orrore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e credeva di avere anche lui tradito il </a:t>
            </a:r>
            <a:r>
              <a:rPr sz="1200" spc="-5" dirty="0">
                <a:latin typeface="Times New Roman"/>
                <a:cs typeface="Times New Roman"/>
              </a:rPr>
              <a:t>suo Maestro. Per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874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pomeriggio egli pensò che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presenza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apostoli che impediva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loro, a condizione,  </a:t>
            </a:r>
            <a:r>
              <a:rPr sz="1200" spc="-5" dirty="0">
                <a:latin typeface="Times New Roman"/>
                <a:cs typeface="Times New Roman"/>
              </a:rPr>
              <a:t>beninteso, 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realmente risuscitato </a:t>
            </a:r>
            <a:r>
              <a:rPr sz="1200" dirty="0">
                <a:latin typeface="Times New Roman"/>
                <a:cs typeface="Times New Roman"/>
              </a:rPr>
              <a:t>dalla morte. E fu a Pietro, in una tale disposizione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in 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spc="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d’animo, </a:t>
            </a:r>
            <a:r>
              <a:rPr sz="1200" spc="-5" dirty="0">
                <a:latin typeface="Times New Roman"/>
                <a:cs typeface="Times New Roman"/>
              </a:rPr>
              <a:t>che  Gesù </a:t>
            </a:r>
            <a:r>
              <a:rPr sz="1200" dirty="0">
                <a:latin typeface="Times New Roman"/>
                <a:cs typeface="Times New Roman"/>
              </a:rPr>
              <a:t>apparve mentre lo </a:t>
            </a:r>
            <a:r>
              <a:rPr sz="1200" spc="-5" dirty="0">
                <a:latin typeface="Times New Roman"/>
                <a:cs typeface="Times New Roman"/>
              </a:rPr>
              <a:t>scoraggiato apostolo gironzolava </a:t>
            </a:r>
            <a:r>
              <a:rPr sz="1200" dirty="0">
                <a:latin typeface="Times New Roman"/>
                <a:cs typeface="Times New Roman"/>
              </a:rPr>
              <a:t>tra i fiori 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arbusti.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(2039.2) 191:1.2 </a:t>
            </a:r>
            <a:r>
              <a:rPr sz="1200" spc="-5" dirty="0">
                <a:latin typeface="Times New Roman"/>
                <a:cs typeface="Times New Roman"/>
              </a:rPr>
              <a:t>Quando Pietro pensò allo sguardo amorevole del Maestro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passava </a:t>
            </a:r>
            <a:r>
              <a:rPr sz="1200" dirty="0">
                <a:latin typeface="Times New Roman"/>
                <a:cs typeface="Times New Roman"/>
              </a:rPr>
              <a:t>per il portico di </a:t>
            </a:r>
            <a:r>
              <a:rPr sz="1200" spc="-5" dirty="0">
                <a:latin typeface="Times New Roman"/>
                <a:cs typeface="Times New Roman"/>
              </a:rPr>
              <a:t>Anna,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meditava </a:t>
            </a:r>
            <a:r>
              <a:rPr sz="1200" spc="-5" dirty="0">
                <a:latin typeface="Times New Roman"/>
                <a:cs typeface="Times New Roman"/>
              </a:rPr>
              <a:t>sul  meraviglioso messaggio portatogli quella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dalle donne di ritorno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tomba vuota: </a:t>
            </a:r>
            <a:r>
              <a:rPr sz="1200" spc="-5" dirty="0">
                <a:latin typeface="Times New Roman"/>
                <a:cs typeface="Times New Roman"/>
              </a:rPr>
              <a:t>“Andate </a:t>
            </a:r>
            <a:r>
              <a:rPr sz="1200" dirty="0">
                <a:latin typeface="Times New Roman"/>
                <a:cs typeface="Times New Roman"/>
              </a:rPr>
              <a:t>a dire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—  e a Pietro” — mentre contemplava </a:t>
            </a:r>
            <a:r>
              <a:rPr sz="1200" spc="-5" dirty="0">
                <a:latin typeface="Times New Roman"/>
                <a:cs typeface="Times New Roman"/>
              </a:rPr>
              <a:t>queste testimonianze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 cominciò </a:t>
            </a:r>
            <a:r>
              <a:rPr sz="1200" dirty="0">
                <a:latin typeface="Times New Roman"/>
                <a:cs typeface="Times New Roman"/>
              </a:rPr>
              <a:t>a vincere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dubbi,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fermò, stringendo </a:t>
            </a:r>
            <a:r>
              <a:rPr sz="1200" dirty="0">
                <a:latin typeface="Times New Roman"/>
                <a:cs typeface="Times New Roman"/>
              </a:rPr>
              <a:t>i pugni, e disse </a:t>
            </a:r>
            <a:r>
              <a:rPr sz="1200" spc="-5" dirty="0">
                <a:latin typeface="Times New Roman"/>
                <a:cs typeface="Times New Roman"/>
              </a:rPr>
              <a:t>ad alta </a:t>
            </a:r>
            <a:r>
              <a:rPr sz="1200" dirty="0">
                <a:latin typeface="Times New Roman"/>
                <a:cs typeface="Times New Roman"/>
              </a:rPr>
              <a:t>voce: </a:t>
            </a:r>
            <a:r>
              <a:rPr sz="1200" spc="-5" dirty="0">
                <a:latin typeface="Times New Roman"/>
                <a:cs typeface="Times New Roman"/>
              </a:rPr>
              <a:t>“Io credo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risuscitato dalla </a:t>
            </a:r>
            <a:r>
              <a:rPr sz="1200" spc="-5" dirty="0">
                <a:latin typeface="Times New Roman"/>
                <a:cs typeface="Times New Roman"/>
              </a:rPr>
              <a:t>morte; andrò </a:t>
            </a:r>
            <a:r>
              <a:rPr sz="1200" dirty="0">
                <a:latin typeface="Times New Roman"/>
                <a:cs typeface="Times New Roman"/>
              </a:rPr>
              <a:t>a dirlo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fratelli.” </a:t>
            </a:r>
            <a:r>
              <a:rPr sz="1200" dirty="0">
                <a:latin typeface="Times New Roman"/>
                <a:cs typeface="Times New Roman"/>
              </a:rPr>
              <a:t>E come  disse </a:t>
            </a:r>
            <a:r>
              <a:rPr sz="1200" spc="-5" dirty="0">
                <a:latin typeface="Times New Roman"/>
                <a:cs typeface="Times New Roman"/>
              </a:rPr>
              <a:t>queste parole,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davanti a lui 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un uomo che </a:t>
            </a:r>
            <a:r>
              <a:rPr sz="1200" spc="-5" dirty="0">
                <a:latin typeface="Times New Roman"/>
                <a:cs typeface="Times New Roman"/>
              </a:rPr>
              <a:t>gli parlò </a:t>
            </a:r>
            <a:r>
              <a:rPr sz="1200" dirty="0">
                <a:latin typeface="Times New Roman"/>
                <a:cs typeface="Times New Roman"/>
              </a:rPr>
              <a:t>in tono </a:t>
            </a:r>
            <a:r>
              <a:rPr sz="1200" spc="-5" dirty="0">
                <a:latin typeface="Times New Roman"/>
                <a:cs typeface="Times New Roman"/>
              </a:rPr>
              <a:t>familiare dicendo: </a:t>
            </a:r>
            <a:r>
              <a:rPr sz="1200" dirty="0">
                <a:latin typeface="Times New Roman"/>
                <a:cs typeface="Times New Roman"/>
              </a:rPr>
              <a:t>“Pietro, il  </a:t>
            </a:r>
            <a:r>
              <a:rPr sz="1200" spc="-5" dirty="0">
                <a:latin typeface="Times New Roman"/>
                <a:cs typeface="Times New Roman"/>
              </a:rPr>
              <a:t>nemico desiderava </a:t>
            </a:r>
            <a:r>
              <a:rPr sz="1200" dirty="0">
                <a:latin typeface="Times New Roman"/>
                <a:cs typeface="Times New Roman"/>
              </a:rPr>
              <a:t>averti, ma io non ho voluto </a:t>
            </a:r>
            <a:r>
              <a:rPr sz="1200" spc="-5" dirty="0">
                <a:latin typeface="Times New Roman"/>
                <a:cs typeface="Times New Roman"/>
              </a:rPr>
              <a:t>abbandonarti. Sapevo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era dal cuore che </a:t>
            </a:r>
            <a:r>
              <a:rPr sz="1200" dirty="0">
                <a:latin typeface="Times New Roman"/>
                <a:cs typeface="Times New Roman"/>
              </a:rPr>
              <a:t>mi avevi </a:t>
            </a:r>
            <a:r>
              <a:rPr sz="1200" spc="-5" dirty="0">
                <a:latin typeface="Times New Roman"/>
                <a:cs typeface="Times New Roman"/>
              </a:rPr>
              <a:t>rinnegato;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avevo </a:t>
            </a:r>
            <a:r>
              <a:rPr sz="1200" dirty="0">
                <a:latin typeface="Times New Roman"/>
                <a:cs typeface="Times New Roman"/>
              </a:rPr>
              <a:t>dunque  </a:t>
            </a:r>
            <a:r>
              <a:rPr sz="1200" spc="-5" dirty="0">
                <a:latin typeface="Times New Roman"/>
                <a:cs typeface="Times New Roman"/>
              </a:rPr>
              <a:t>perdonato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che tu lo </a:t>
            </a:r>
            <a:r>
              <a:rPr sz="1200" spc="-5" dirty="0">
                <a:latin typeface="Times New Roman"/>
                <a:cs typeface="Times New Roman"/>
              </a:rPr>
              <a:t>chiedessi; </a:t>
            </a:r>
            <a:r>
              <a:rPr sz="1200" dirty="0">
                <a:latin typeface="Times New Roman"/>
                <a:cs typeface="Times New Roman"/>
              </a:rPr>
              <a:t>ma ora </a:t>
            </a:r>
            <a:r>
              <a:rPr sz="1200" spc="-5" dirty="0">
                <a:latin typeface="Times New Roman"/>
                <a:cs typeface="Times New Roman"/>
              </a:rPr>
              <a:t>devi smettere </a:t>
            </a:r>
            <a:r>
              <a:rPr sz="1200" dirty="0">
                <a:latin typeface="Times New Roman"/>
                <a:cs typeface="Times New Roman"/>
              </a:rPr>
              <a:t>di pensare a te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difficoltà del </a:t>
            </a:r>
            <a:r>
              <a:rPr sz="1200" dirty="0">
                <a:latin typeface="Times New Roman"/>
                <a:cs typeface="Times New Roman"/>
              </a:rPr>
              <a:t>momento e </a:t>
            </a:r>
            <a:r>
              <a:rPr sz="1200" spc="-5" dirty="0">
                <a:latin typeface="Times New Roman"/>
                <a:cs typeface="Times New Roman"/>
              </a:rPr>
              <a:t>devi  prepararti </a:t>
            </a:r>
            <a:r>
              <a:rPr sz="1200" dirty="0">
                <a:latin typeface="Times New Roman"/>
                <a:cs typeface="Times New Roman"/>
              </a:rPr>
              <a:t>a portare la buona </a:t>
            </a:r>
            <a:r>
              <a:rPr sz="1200" spc="-5" dirty="0">
                <a:latin typeface="Times New Roman"/>
                <a:cs typeface="Times New Roman"/>
              </a:rPr>
              <a:t>novella del </a:t>
            </a:r>
            <a:r>
              <a:rPr sz="1200" dirty="0">
                <a:latin typeface="Times New Roman"/>
                <a:cs typeface="Times New Roman"/>
              </a:rPr>
              <a:t>vangelo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nelle </a:t>
            </a:r>
            <a:r>
              <a:rPr sz="1200" spc="-5" dirty="0">
                <a:latin typeface="Times New Roman"/>
                <a:cs typeface="Times New Roman"/>
              </a:rPr>
              <a:t>tenebre. </a:t>
            </a:r>
            <a:r>
              <a:rPr sz="1200" dirty="0">
                <a:latin typeface="Times New Roman"/>
                <a:cs typeface="Times New Roman"/>
              </a:rPr>
              <a:t>Non devi più </a:t>
            </a:r>
            <a:r>
              <a:rPr sz="1200" spc="-5" dirty="0">
                <a:latin typeface="Times New Roman"/>
                <a:cs typeface="Times New Roman"/>
              </a:rPr>
              <a:t>preoccuparti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puoi ottenere  </a:t>
            </a:r>
            <a:r>
              <a:rPr sz="1200" spc="-5" dirty="0">
                <a:latin typeface="Times New Roman"/>
                <a:cs typeface="Times New Roman"/>
              </a:rPr>
              <a:t>dal regno,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occupati </a:t>
            </a:r>
            <a:r>
              <a:rPr sz="1200" dirty="0">
                <a:latin typeface="Times New Roman"/>
                <a:cs typeface="Times New Roman"/>
              </a:rPr>
              <a:t>piuttosto 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puoi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a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vivono in una </a:t>
            </a:r>
            <a:r>
              <a:rPr sz="1200" spc="-5" dirty="0">
                <a:latin typeface="Times New Roman"/>
                <a:cs typeface="Times New Roman"/>
              </a:rPr>
              <a:t>spaventosa </a:t>
            </a:r>
            <a:r>
              <a:rPr sz="1200" dirty="0">
                <a:latin typeface="Times New Roman"/>
                <a:cs typeface="Times New Roman"/>
              </a:rPr>
              <a:t>miseria </a:t>
            </a:r>
            <a:r>
              <a:rPr sz="1200" spc="-5" dirty="0">
                <a:latin typeface="Times New Roman"/>
                <a:cs typeface="Times New Roman"/>
              </a:rPr>
              <a:t>spirituale. Cingiti, </a:t>
            </a:r>
            <a:r>
              <a:rPr sz="1200" dirty="0">
                <a:latin typeface="Times New Roman"/>
                <a:cs typeface="Times New Roman"/>
              </a:rPr>
              <a:t>o Simone,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per la lotta contro le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spirituali e i dubbi </a:t>
            </a:r>
            <a:r>
              <a:rPr sz="1200" spc="-5" dirty="0">
                <a:latin typeface="Times New Roman"/>
                <a:cs typeface="Times New Roman"/>
              </a:rPr>
              <a:t>nefasti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naturale degli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20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(2039.3) 191:1.3 </a:t>
            </a:r>
            <a:r>
              <a:rPr sz="1200" dirty="0">
                <a:latin typeface="Times New Roman"/>
                <a:cs typeface="Times New Roman"/>
              </a:rPr>
              <a:t>Pietro e il </a:t>
            </a:r>
            <a:r>
              <a:rPr sz="1200" spc="-5" dirty="0">
                <a:latin typeface="Times New Roman"/>
                <a:cs typeface="Times New Roman"/>
              </a:rPr>
              <a:t>Gesù morontiale camminarono nel giardino </a:t>
            </a:r>
            <a:r>
              <a:rPr sz="1200" dirty="0">
                <a:latin typeface="Times New Roman"/>
                <a:cs typeface="Times New Roman"/>
              </a:rPr>
              <a:t>e parlarono di cose </a:t>
            </a:r>
            <a:r>
              <a:rPr sz="1200" spc="-5" dirty="0">
                <a:latin typeface="Times New Roman"/>
                <a:cs typeface="Times New Roman"/>
              </a:rPr>
              <a:t>passate, </a:t>
            </a:r>
            <a:r>
              <a:rPr sz="1200" dirty="0">
                <a:latin typeface="Times New Roman"/>
                <a:cs typeface="Times New Roman"/>
              </a:rPr>
              <a:t>presenti e </a:t>
            </a:r>
            <a:r>
              <a:rPr sz="1200" spc="-5" dirty="0">
                <a:latin typeface="Times New Roman"/>
                <a:cs typeface="Times New Roman"/>
              </a:rPr>
              <a:t>future per </a:t>
            </a:r>
            <a:r>
              <a:rPr sz="1200" spc="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cinque  minuti. Poi il </a:t>
            </a:r>
            <a:r>
              <a:rPr sz="1200" spc="-5" dirty="0">
                <a:latin typeface="Times New Roman"/>
                <a:cs typeface="Times New Roman"/>
              </a:rPr>
              <a:t>Maestro scomparve dal suo </a:t>
            </a:r>
            <a:r>
              <a:rPr sz="1200" dirty="0">
                <a:latin typeface="Times New Roman"/>
                <a:cs typeface="Times New Roman"/>
              </a:rPr>
              <a:t>sguardo </a:t>
            </a:r>
            <a:r>
              <a:rPr sz="1200" spc="-5" dirty="0">
                <a:latin typeface="Times New Roman"/>
                <a:cs typeface="Times New Roman"/>
              </a:rPr>
              <a:t>dicendo: “Addio,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vedrò </a:t>
            </a:r>
            <a:r>
              <a:rPr sz="1200" dirty="0">
                <a:latin typeface="Times New Roman"/>
                <a:cs typeface="Times New Roman"/>
              </a:rPr>
              <a:t>con i tuoi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3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(2039.4) 191:1.4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istante Pietro fu </a:t>
            </a:r>
            <a:r>
              <a:rPr sz="1200" spc="-5" dirty="0">
                <a:latin typeface="Times New Roman"/>
                <a:cs typeface="Times New Roman"/>
              </a:rPr>
              <a:t>sopraffatto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risorto e di </a:t>
            </a:r>
            <a:r>
              <a:rPr sz="1200" spc="-5" dirty="0">
                <a:latin typeface="Times New Roman"/>
                <a:cs typeface="Times New Roman"/>
              </a:rPr>
              <a:t>poter </a:t>
            </a:r>
            <a:r>
              <a:rPr sz="1200" dirty="0">
                <a:latin typeface="Times New Roman"/>
                <a:cs typeface="Times New Roman"/>
              </a:rPr>
              <a:t>essere certo di  </a:t>
            </a:r>
            <a:r>
              <a:rPr sz="1200" spc="-5" dirty="0">
                <a:latin typeface="Times New Roman"/>
                <a:cs typeface="Times New Roman"/>
              </a:rPr>
              <a:t>essere ancora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ambasciatore del regno. Egli </a:t>
            </a:r>
            <a:r>
              <a:rPr sz="1200" dirty="0">
                <a:latin typeface="Times New Roman"/>
                <a:cs typeface="Times New Roman"/>
              </a:rPr>
              <a:t>aveva appena udito il </a:t>
            </a:r>
            <a:r>
              <a:rPr sz="1200" spc="-5" dirty="0">
                <a:latin typeface="Times New Roman"/>
                <a:cs typeface="Times New Roman"/>
              </a:rPr>
              <a:t>Maestro glorificato </a:t>
            </a:r>
            <a:r>
              <a:rPr sz="1200" dirty="0">
                <a:latin typeface="Times New Roman"/>
                <a:cs typeface="Times New Roman"/>
              </a:rPr>
              <a:t>esortarlo a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la predicazione </a:t>
            </a:r>
            <a:r>
              <a:rPr sz="1200" spc="-5" dirty="0">
                <a:latin typeface="Times New Roman"/>
                <a:cs typeface="Times New Roman"/>
              </a:rPr>
              <a:t>del  vangelo.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cuore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subbuglio egli si </a:t>
            </a:r>
            <a:r>
              <a:rPr sz="1200" dirty="0">
                <a:latin typeface="Times New Roman"/>
                <a:cs typeface="Times New Roman"/>
              </a:rPr>
              <a:t>precipitò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sala di </a:t>
            </a:r>
            <a:r>
              <a:rPr sz="1200" spc="-5" dirty="0">
                <a:latin typeface="Times New Roman"/>
                <a:cs typeface="Times New Roman"/>
              </a:rPr>
              <a:t>sopra alla presenza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esclamando  ansante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eccitazione: </a:t>
            </a:r>
            <a:r>
              <a:rPr sz="1200" dirty="0">
                <a:latin typeface="Times New Roman"/>
                <a:cs typeface="Times New Roman"/>
              </a:rPr>
              <a:t>“Ho visto il </a:t>
            </a:r>
            <a:r>
              <a:rPr sz="1200" spc="-5" dirty="0">
                <a:latin typeface="Times New Roman"/>
                <a:cs typeface="Times New Roman"/>
              </a:rPr>
              <a:t>Maestro; era nel giardino. Ho parlato </a:t>
            </a:r>
            <a:r>
              <a:rPr sz="1200" dirty="0">
                <a:latin typeface="Times New Roman"/>
                <a:cs typeface="Times New Roman"/>
              </a:rPr>
              <a:t>con lui, 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mi ha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perdonato.”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9590" cy="39522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(2040.1) 191:1.5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dichiarazione di Pietro 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Gesù nel giardino fece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impressione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ed  essi erano quasi </a:t>
            </a:r>
            <a:r>
              <a:rPr sz="1200" dirty="0">
                <a:latin typeface="Times New Roman"/>
                <a:cs typeface="Times New Roman"/>
              </a:rPr>
              <a:t>pronti </a:t>
            </a:r>
            <a:r>
              <a:rPr sz="1200" spc="-5" dirty="0">
                <a:latin typeface="Times New Roman"/>
                <a:cs typeface="Times New Roman"/>
              </a:rPr>
              <a:t>ad abbandonare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dubbi quando </a:t>
            </a:r>
            <a:r>
              <a:rPr sz="1200" spc="-5" dirty="0">
                <a:latin typeface="Times New Roman"/>
                <a:cs typeface="Times New Roman"/>
              </a:rPr>
              <a:t>Andrea si </a:t>
            </a:r>
            <a:r>
              <a:rPr sz="1200" dirty="0">
                <a:latin typeface="Times New Roman"/>
                <a:cs typeface="Times New Roman"/>
              </a:rPr>
              <a:t>alzò e li </a:t>
            </a:r>
            <a:r>
              <a:rPr sz="1200" spc="-5" dirty="0">
                <a:latin typeface="Times New Roman"/>
                <a:cs typeface="Times New Roman"/>
              </a:rPr>
              <a:t>avvertì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lasciarsi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influenzare </a:t>
            </a:r>
            <a:r>
              <a:rPr sz="1200" spc="5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resoconto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fratello. Andrea </a:t>
            </a:r>
            <a:r>
              <a:rPr sz="1200" dirty="0">
                <a:latin typeface="Times New Roman"/>
                <a:cs typeface="Times New Roman"/>
              </a:rPr>
              <a:t>insinuò che Pietro </a:t>
            </a:r>
            <a:r>
              <a:rPr sz="1200" spc="-5" dirty="0">
                <a:latin typeface="Times New Roman"/>
                <a:cs typeface="Times New Roman"/>
              </a:rPr>
              <a:t>aveva già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irreali.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Andrea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alluse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sul Mare </a:t>
            </a:r>
            <a:r>
              <a:rPr sz="1200" dirty="0">
                <a:latin typeface="Times New Roman"/>
                <a:cs typeface="Times New Roman"/>
              </a:rPr>
              <a:t>di Galilea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quale Pietro </a:t>
            </a:r>
            <a:r>
              <a:rPr sz="1200" spc="-5" dirty="0">
                <a:latin typeface="Times New Roman"/>
                <a:cs typeface="Times New Roman"/>
              </a:rPr>
              <a:t>aveva affermato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venire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loro camminando  </a:t>
            </a:r>
            <a:r>
              <a:rPr sz="1200" spc="-5" dirty="0">
                <a:latin typeface="Times New Roman"/>
                <a:cs typeface="Times New Roman"/>
              </a:rPr>
              <a:t>sull’acqua, </a:t>
            </a:r>
            <a:r>
              <a:rPr sz="1200" dirty="0">
                <a:latin typeface="Times New Roman"/>
                <a:cs typeface="Times New Roman"/>
              </a:rPr>
              <a:t>disse abbastanza </a:t>
            </a:r>
            <a:r>
              <a:rPr sz="1200" spc="-5" dirty="0">
                <a:latin typeface="Times New Roman"/>
                <a:cs typeface="Times New Roman"/>
              </a:rPr>
              <a:t>per lasciar </a:t>
            </a:r>
            <a:r>
              <a:rPr sz="1200" dirty="0">
                <a:latin typeface="Times New Roman"/>
                <a:cs typeface="Times New Roman"/>
              </a:rPr>
              <a:t>intendere a tutti i </a:t>
            </a:r>
            <a:r>
              <a:rPr sz="1200" spc="-5" dirty="0">
                <a:latin typeface="Times New Roman"/>
                <a:cs typeface="Times New Roman"/>
              </a:rPr>
              <a:t>presenti che si </a:t>
            </a:r>
            <a:r>
              <a:rPr sz="1200" dirty="0">
                <a:latin typeface="Times New Roman"/>
                <a:cs typeface="Times New Roman"/>
              </a:rPr>
              <a:t>riferiva a </a:t>
            </a:r>
            <a:r>
              <a:rPr sz="1200" spc="-5" dirty="0">
                <a:latin typeface="Times New Roman"/>
                <a:cs typeface="Times New Roman"/>
              </a:rPr>
              <a:t>questo incidente. </a:t>
            </a:r>
            <a:r>
              <a:rPr sz="1200" dirty="0">
                <a:latin typeface="Times New Roman"/>
                <a:cs typeface="Times New Roman"/>
              </a:rPr>
              <a:t>Simon Pietro fu molto </a:t>
            </a:r>
            <a:r>
              <a:rPr sz="1200" spc="-5" dirty="0">
                <a:latin typeface="Times New Roman"/>
                <a:cs typeface="Times New Roman"/>
              </a:rPr>
              <a:t>offeso  dalle </a:t>
            </a:r>
            <a:r>
              <a:rPr sz="1200" dirty="0">
                <a:latin typeface="Times New Roman"/>
                <a:cs typeface="Times New Roman"/>
              </a:rPr>
              <a:t>insinuazioni di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cadde </a:t>
            </a:r>
            <a:r>
              <a:rPr sz="1200" dirty="0">
                <a:latin typeface="Times New Roman"/>
                <a:cs typeface="Times New Roman"/>
              </a:rPr>
              <a:t>immediatamente in uno </a:t>
            </a:r>
            <a:r>
              <a:rPr sz="1200" spc="-5" dirty="0">
                <a:latin typeface="Times New Roman"/>
                <a:cs typeface="Times New Roman"/>
              </a:rPr>
              <a:t>sconsolato </a:t>
            </a:r>
            <a:r>
              <a:rPr sz="1200" dirty="0">
                <a:latin typeface="Times New Roman"/>
                <a:cs typeface="Times New Roman"/>
              </a:rPr>
              <a:t>silenzio. 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furono molto </a:t>
            </a:r>
            <a:r>
              <a:rPr sz="1200" spc="-5" dirty="0">
                <a:latin typeface="Times New Roman"/>
                <a:cs typeface="Times New Roman"/>
              </a:rPr>
              <a:t>dispiaciuti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andarono ad esprimergli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simpatia e a </a:t>
            </a:r>
            <a:r>
              <a:rPr sz="1200" spc="-5" dirty="0">
                <a:latin typeface="Times New Roman"/>
                <a:cs typeface="Times New Roman"/>
              </a:rPr>
              <a:t>dirgli che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credevano,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riaffermare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anche 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aveva visto il 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apparizione agli</a:t>
            </a:r>
            <a:r>
              <a:rPr sz="1600" b="1" spc="4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apostoli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(2040.2) 191:2.1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le nove di quella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di Cleopa e di </a:t>
            </a:r>
            <a:r>
              <a:rPr sz="1200" spc="-5" dirty="0">
                <a:latin typeface="Times New Roman"/>
                <a:cs typeface="Times New Roman"/>
              </a:rPr>
              <a:t>Giacobbe, </a:t>
            </a:r>
            <a:r>
              <a:rPr sz="1200" dirty="0">
                <a:latin typeface="Times New Roman"/>
                <a:cs typeface="Times New Roman"/>
              </a:rPr>
              <a:t>mentre i gemelli </a:t>
            </a:r>
            <a:r>
              <a:rPr sz="1200" spc="-5" dirty="0">
                <a:latin typeface="Times New Roman"/>
                <a:cs typeface="Times New Roman"/>
              </a:rPr>
              <a:t>Alfeo confortavano </a:t>
            </a:r>
            <a:r>
              <a:rPr sz="1200" dirty="0">
                <a:latin typeface="Times New Roman"/>
                <a:cs typeface="Times New Roman"/>
              </a:rPr>
              <a:t>Pietro,  e </a:t>
            </a:r>
            <a:r>
              <a:rPr sz="1200" spc="-5" dirty="0">
                <a:latin typeface="Times New Roman"/>
                <a:cs typeface="Times New Roman"/>
              </a:rPr>
              <a:t>mentre Natanaele faceva delle </a:t>
            </a:r>
            <a:r>
              <a:rPr sz="1200" dirty="0">
                <a:latin typeface="Times New Roman"/>
                <a:cs typeface="Times New Roman"/>
              </a:rPr>
              <a:t>rimostranze </a:t>
            </a:r>
            <a:r>
              <a:rPr sz="1200" spc="-5" dirty="0">
                <a:latin typeface="Times New Roman"/>
                <a:cs typeface="Times New Roman"/>
              </a:rPr>
              <a:t>ad Andrea </a:t>
            </a:r>
            <a:r>
              <a:rPr sz="1200" dirty="0">
                <a:latin typeface="Times New Roman"/>
                <a:cs typeface="Times New Roman"/>
              </a:rPr>
              <a:t>e i dieci apostoli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riuniti nella stanza di </a:t>
            </a:r>
            <a:r>
              <a:rPr sz="1200" spc="-5" dirty="0">
                <a:latin typeface="Times New Roman"/>
                <a:cs typeface="Times New Roman"/>
              </a:rPr>
              <a:t>sopra con </a:t>
            </a:r>
            <a:r>
              <a:rPr sz="1200" dirty="0">
                <a:latin typeface="Times New Roman"/>
                <a:cs typeface="Times New Roman"/>
              </a:rPr>
              <a:t>tutte le porte chiuse  </a:t>
            </a:r>
            <a:r>
              <a:rPr sz="1200" spc="-5" dirty="0">
                <a:latin typeface="Times New Roman"/>
                <a:cs typeface="Times New Roman"/>
              </a:rPr>
              <a:t>per paura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arrestati,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apparve </a:t>
            </a:r>
            <a:r>
              <a:rPr sz="1200" dirty="0">
                <a:latin typeface="Times New Roman"/>
                <a:cs typeface="Times New Roman"/>
              </a:rPr>
              <a:t>improvvisamente in </a:t>
            </a:r>
            <a:r>
              <a:rPr sz="1200" spc="-5" dirty="0">
                <a:latin typeface="Times New Roman"/>
                <a:cs typeface="Times New Roman"/>
              </a:rPr>
              <a:t>mezzo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forma morontiale </a:t>
            </a:r>
            <a:r>
              <a:rPr sz="1200" spc="-5" dirty="0">
                <a:latin typeface="Times New Roman"/>
                <a:cs typeface="Times New Roman"/>
              </a:rPr>
              <a:t>dicendo: 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5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spaventati quando </a:t>
            </a:r>
            <a:r>
              <a:rPr sz="1200" spc="-5" dirty="0">
                <a:latin typeface="Times New Roman"/>
                <a:cs typeface="Times New Roman"/>
              </a:rPr>
              <a:t>appaio, come se </a:t>
            </a:r>
            <a:r>
              <a:rPr sz="1200" dirty="0">
                <a:latin typeface="Times New Roman"/>
                <a:cs typeface="Times New Roman"/>
              </a:rPr>
              <a:t>aveste visto uno </a:t>
            </a:r>
            <a:r>
              <a:rPr sz="1200" spc="-5" dirty="0">
                <a:latin typeface="Times New Roman"/>
                <a:cs typeface="Times New Roman"/>
              </a:rPr>
              <a:t>spirito? </a:t>
            </a:r>
            <a:r>
              <a:rPr sz="1200" dirty="0">
                <a:latin typeface="Times New Roman"/>
                <a:cs typeface="Times New Roman"/>
              </a:rPr>
              <a:t>Non vi ho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cose quando ero  presente con </a:t>
            </a:r>
            <a:r>
              <a:rPr sz="1200" dirty="0">
                <a:latin typeface="Times New Roman"/>
                <a:cs typeface="Times New Roman"/>
              </a:rPr>
              <a:t>voi nella </a:t>
            </a:r>
            <a:r>
              <a:rPr sz="1200" spc="-5" dirty="0">
                <a:latin typeface="Times New Roman"/>
                <a:cs typeface="Times New Roman"/>
              </a:rPr>
              <a:t>carne?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avevo detto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avrebbero consegnato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spc="5" dirty="0">
                <a:latin typeface="Times New Roman"/>
                <a:cs typeface="Times New Roman"/>
              </a:rPr>
              <a:t>ucciso,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uno di voi mi </a:t>
            </a:r>
            <a:r>
              <a:rPr sz="1200" spc="-5" dirty="0">
                <a:latin typeface="Times New Roman"/>
                <a:cs typeface="Times New Roman"/>
              </a:rPr>
              <a:t>avrebbe tradito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sarei risuscitato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giorno? Perché allora </a:t>
            </a:r>
            <a:r>
              <a:rPr sz="1200" dirty="0">
                <a:latin typeface="Times New Roman"/>
                <a:cs typeface="Times New Roman"/>
              </a:rPr>
              <a:t>tutti i vostri dubbi e tutta </a:t>
            </a:r>
            <a:r>
              <a:rPr sz="1200" spc="-5" dirty="0">
                <a:latin typeface="Times New Roman"/>
                <a:cs typeface="Times New Roman"/>
              </a:rPr>
              <a:t>questa discussione 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resoconti delle donne, </a:t>
            </a:r>
            <a:r>
              <a:rPr sz="1200" dirty="0">
                <a:latin typeface="Times New Roman"/>
                <a:cs typeface="Times New Roman"/>
              </a:rPr>
              <a:t>di Cleopa e di </a:t>
            </a:r>
            <a:r>
              <a:rPr sz="1200" spc="-5" dirty="0">
                <a:latin typeface="Times New Roman"/>
                <a:cs typeface="Times New Roman"/>
              </a:rPr>
              <a:t>Giacobbe, ed </a:t>
            </a:r>
            <a:r>
              <a:rPr sz="1200" dirty="0">
                <a:latin typeface="Times New Roman"/>
                <a:cs typeface="Times New Roman"/>
              </a:rPr>
              <a:t>anche di Pietro? </a:t>
            </a:r>
            <a:r>
              <a:rPr sz="1200" spc="-5" dirty="0">
                <a:latin typeface="Times New Roman"/>
                <a:cs typeface="Times New Roman"/>
              </a:rPr>
              <a:t>Per quanto tempo dubiterete </a:t>
            </a:r>
            <a:r>
              <a:rPr sz="1200" dirty="0">
                <a:latin typeface="Times New Roman"/>
                <a:cs typeface="Times New Roman"/>
              </a:rPr>
              <a:t>delle mie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e rifiuterete di  </a:t>
            </a:r>
            <a:r>
              <a:rPr sz="1200" spc="-5" dirty="0">
                <a:latin typeface="Times New Roman"/>
                <a:cs typeface="Times New Roman"/>
              </a:rPr>
              <a:t>credere alle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promesse?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vedete realmente, crederete? Anche </a:t>
            </a:r>
            <a:r>
              <a:rPr sz="1200" dirty="0">
                <a:latin typeface="Times New Roman"/>
                <a:cs typeface="Times New Roman"/>
              </a:rPr>
              <a:t>ora uno di voi è assente. </a:t>
            </a:r>
            <a:r>
              <a:rPr sz="1200" spc="-5" dirty="0">
                <a:latin typeface="Times New Roman"/>
                <a:cs typeface="Times New Roman"/>
              </a:rPr>
              <a:t>Quando sarete ancora </a:t>
            </a:r>
            <a:r>
              <a:rPr sz="1200" dirty="0">
                <a:latin typeface="Times New Roman"/>
                <a:cs typeface="Times New Roman"/>
              </a:rPr>
              <a:t>una  volta tutti insieme, e dopo </a:t>
            </a:r>
            <a:r>
              <a:rPr sz="1200" spc="-5" dirty="0">
                <a:latin typeface="Times New Roman"/>
                <a:cs typeface="Times New Roman"/>
              </a:rPr>
              <a:t>che saprete </a:t>
            </a:r>
            <a:r>
              <a:rPr sz="1200" dirty="0">
                <a:latin typeface="Times New Roman"/>
                <a:cs typeface="Times New Roman"/>
              </a:rPr>
              <a:t>tutti con </a:t>
            </a:r>
            <a:r>
              <a:rPr sz="1200" spc="-5" dirty="0">
                <a:latin typeface="Times New Roman"/>
                <a:cs typeface="Times New Roman"/>
              </a:rPr>
              <a:t>certezza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tomba, partite </a:t>
            </a:r>
            <a:r>
              <a:rPr sz="1200" dirty="0">
                <a:latin typeface="Times New Roman"/>
                <a:cs typeface="Times New Roman"/>
              </a:rPr>
              <a:t>da qui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Galilea. Abbiate fede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Dio; abbiate fiducia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nell’altro, ed entrerete così </a:t>
            </a:r>
            <a:r>
              <a:rPr sz="1200" dirty="0">
                <a:latin typeface="Times New Roman"/>
                <a:cs typeface="Times New Roman"/>
              </a:rPr>
              <a:t>nel nuovo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resterò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 con </a:t>
            </a:r>
            <a:r>
              <a:rPr sz="1200" dirty="0">
                <a:latin typeface="Times New Roman"/>
                <a:cs typeface="Times New Roman"/>
              </a:rPr>
              <a:t>voi fino a </a:t>
            </a:r>
            <a:r>
              <a:rPr sz="1200" spc="-5" dirty="0">
                <a:latin typeface="Times New Roman"/>
                <a:cs typeface="Times New Roman"/>
              </a:rPr>
              <a:t>che sarete </a:t>
            </a:r>
            <a:r>
              <a:rPr sz="1200" dirty="0">
                <a:latin typeface="Times New Roman"/>
                <a:cs typeface="Times New Roman"/>
              </a:rPr>
              <a:t>pronti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andare in </a:t>
            </a:r>
            <a:r>
              <a:rPr sz="1200" spc="-5" dirty="0">
                <a:latin typeface="Times New Roman"/>
                <a:cs typeface="Times New Roman"/>
              </a:rPr>
              <a:t>Galilea. Vi </a:t>
            </a:r>
            <a:r>
              <a:rPr sz="1200" dirty="0">
                <a:latin typeface="Times New Roman"/>
                <a:cs typeface="Times New Roman"/>
              </a:rPr>
              <a:t>lascio la mia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38411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24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(2040.3) 191:2.2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morontiale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parlato loro, svanì </a:t>
            </a:r>
            <a:r>
              <a:rPr sz="1200" dirty="0">
                <a:latin typeface="Times New Roman"/>
                <a:cs typeface="Times New Roman"/>
              </a:rPr>
              <a:t>in un istante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vista.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caddero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terra,  </a:t>
            </a:r>
            <a:r>
              <a:rPr sz="1200" dirty="0">
                <a:latin typeface="Times New Roman"/>
                <a:cs typeface="Times New Roman"/>
              </a:rPr>
              <a:t>lodando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venerando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 scomparso. Questa fu </a:t>
            </a:r>
            <a:r>
              <a:rPr sz="1200" dirty="0">
                <a:latin typeface="Times New Roman"/>
                <a:cs typeface="Times New Roman"/>
              </a:rPr>
              <a:t>la nona apparizione </a:t>
            </a:r>
            <a:r>
              <a:rPr sz="1200" spc="-5" dirty="0">
                <a:latin typeface="Times New Roman"/>
                <a:cs typeface="Times New Roman"/>
              </a:rPr>
              <a:t>morontiale 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Con le creature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morontiali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8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(2040.4) 191:3.1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successivo, </a:t>
            </a:r>
            <a:r>
              <a:rPr sz="1200" dirty="0">
                <a:latin typeface="Times New Roman"/>
                <a:cs typeface="Times New Roman"/>
              </a:rPr>
              <a:t>lunedì, </a:t>
            </a:r>
            <a:r>
              <a:rPr sz="1200" spc="-5" dirty="0">
                <a:latin typeface="Times New Roman"/>
                <a:cs typeface="Times New Roman"/>
              </a:rPr>
              <a:t>fu trascorso interamente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morontiali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presenti su Urantia.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partecipare alle esperienze della transizione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del Maestro erano </a:t>
            </a:r>
            <a:r>
              <a:rPr sz="1200" dirty="0">
                <a:latin typeface="Times New Roman"/>
                <a:cs typeface="Times New Roman"/>
              </a:rPr>
              <a:t>venuti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più di un milione di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morontiali  e di </a:t>
            </a:r>
            <a:r>
              <a:rPr sz="1200" spc="-5" dirty="0">
                <a:latin typeface="Times New Roman"/>
                <a:cs typeface="Times New Roman"/>
              </a:rPr>
              <a:t>loro associati, assieme </a:t>
            </a:r>
            <a:r>
              <a:rPr sz="1200" dirty="0">
                <a:latin typeface="Times New Roman"/>
                <a:cs typeface="Times New Roman"/>
              </a:rPr>
              <a:t>a mortali di </a:t>
            </a:r>
            <a:r>
              <a:rPr sz="1200" spc="-5" dirty="0">
                <a:latin typeface="Times New Roman"/>
                <a:cs typeface="Times New Roman"/>
              </a:rPr>
              <a:t>transizione dei vari </a:t>
            </a:r>
            <a:r>
              <a:rPr sz="1200" dirty="0">
                <a:latin typeface="Times New Roman"/>
                <a:cs typeface="Times New Roman"/>
              </a:rPr>
              <a:t>ordini provenienti dai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morontiale soggiornò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splendide </a:t>
            </a:r>
            <a:r>
              <a:rPr sz="1200" spc="-5" dirty="0">
                <a:latin typeface="Times New Roman"/>
                <a:cs typeface="Times New Roman"/>
              </a:rPr>
              <a:t>intelligenze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quaranta giorni. Egli </a:t>
            </a:r>
            <a:r>
              <a:rPr sz="1200" dirty="0">
                <a:latin typeface="Times New Roman"/>
                <a:cs typeface="Times New Roman"/>
              </a:rPr>
              <a:t>li istruì </a:t>
            </a:r>
            <a:r>
              <a:rPr sz="1200" spc="-5" dirty="0">
                <a:latin typeface="Times New Roman"/>
                <a:cs typeface="Times New Roman"/>
              </a:rPr>
              <a:t>ed apprese dai loro direttori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vita di  </a:t>
            </a:r>
            <a:r>
              <a:rPr sz="1200" spc="-5" dirty="0">
                <a:latin typeface="Times New Roman"/>
                <a:cs typeface="Times New Roman"/>
              </a:rPr>
              <a:t>transizione morontiale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attraversata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quando </a:t>
            </a:r>
            <a:r>
              <a:rPr sz="1200" dirty="0">
                <a:latin typeface="Times New Roman"/>
                <a:cs typeface="Times New Roman"/>
              </a:rPr>
              <a:t>passano per le </a:t>
            </a:r>
            <a:r>
              <a:rPr sz="1200" spc="-5" dirty="0">
                <a:latin typeface="Times New Roman"/>
                <a:cs typeface="Times New Roman"/>
              </a:rPr>
              <a:t>sfere morontiali del  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781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(2041.1) 191:3.2 </a:t>
            </a:r>
            <a:r>
              <a:rPr sz="1200" spc="-5" dirty="0">
                <a:latin typeface="Times New Roman"/>
                <a:cs typeface="Times New Roman"/>
              </a:rPr>
              <a:t>Verso mezzanotte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lunedì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morontiale 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fu adattata </a:t>
            </a:r>
            <a:r>
              <a:rPr sz="1200" dirty="0">
                <a:latin typeface="Times New Roman"/>
                <a:cs typeface="Times New Roman"/>
              </a:rPr>
              <a:t>per la transizione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progressione morontiale. Quando </a:t>
            </a:r>
            <a:r>
              <a:rPr sz="1200" dirty="0">
                <a:latin typeface="Times New Roman"/>
                <a:cs typeface="Times New Roman"/>
              </a:rPr>
              <a:t>apparve successivamente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mortali sulla </a:t>
            </a:r>
            <a:r>
              <a:rPr sz="1200" spc="-5" dirty="0">
                <a:latin typeface="Times New Roman"/>
                <a:cs typeface="Times New Roman"/>
              </a:rPr>
              <a:t>terra 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secondo  </a:t>
            </a:r>
            <a:r>
              <a:rPr sz="1200" dirty="0">
                <a:latin typeface="Times New Roman"/>
                <a:cs typeface="Times New Roman"/>
              </a:rPr>
              <a:t>stadio.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progrediva nella carriera morontiale, </a:t>
            </a:r>
            <a:r>
              <a:rPr sz="1200" dirty="0">
                <a:latin typeface="Times New Roman"/>
                <a:cs typeface="Times New Roman"/>
              </a:rPr>
              <a:t>diveniva </a:t>
            </a:r>
            <a:r>
              <a:rPr sz="1200" spc="-5" dirty="0">
                <a:latin typeface="Times New Roman"/>
                <a:cs typeface="Times New Roman"/>
              </a:rPr>
              <a:t>tecnicamente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difficile per </a:t>
            </a:r>
            <a:r>
              <a:rPr sz="1200" dirty="0">
                <a:latin typeface="Times New Roman"/>
                <a:cs typeface="Times New Roman"/>
              </a:rPr>
              <a:t>le intelligenze  </a:t>
            </a:r>
            <a:r>
              <a:rPr sz="1200" spc="-5" dirty="0">
                <a:latin typeface="Times New Roman"/>
                <a:cs typeface="Times New Roman"/>
              </a:rPr>
              <a:t>morontiali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trasformatori </a:t>
            </a:r>
            <a:r>
              <a:rPr sz="1200" dirty="0">
                <a:latin typeface="Times New Roman"/>
                <a:cs typeface="Times New Roman"/>
              </a:rPr>
              <a:t>rendere visibile il </a:t>
            </a:r>
            <a:r>
              <a:rPr sz="1200" spc="-5" dirty="0">
                <a:latin typeface="Times New Roman"/>
                <a:cs typeface="Times New Roman"/>
              </a:rPr>
              <a:t>Maestro agli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(2041.2) 191:3.3 </a:t>
            </a:r>
            <a:r>
              <a:rPr sz="1200" spc="-5" dirty="0">
                <a:latin typeface="Times New Roman"/>
                <a:cs typeface="Times New Roman"/>
              </a:rPr>
              <a:t>Gesù effettuò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transito al terzo stadio morontiale venerdì </a:t>
            </a:r>
            <a:r>
              <a:rPr sz="1200" dirty="0">
                <a:latin typeface="Times New Roman"/>
                <a:cs typeface="Times New Roman"/>
              </a:rPr>
              <a:t>14 aprile; </a:t>
            </a:r>
            <a:r>
              <a:rPr sz="1200" spc="-5" dirty="0">
                <a:latin typeface="Times New Roman"/>
                <a:cs typeface="Times New Roman"/>
              </a:rPr>
              <a:t>al quarto stadio </a:t>
            </a:r>
            <a:r>
              <a:rPr sz="1200" dirty="0">
                <a:latin typeface="Times New Roman"/>
                <a:cs typeface="Times New Roman"/>
              </a:rPr>
              <a:t>lunedì 17;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quinto stadio </a:t>
            </a:r>
            <a:r>
              <a:rPr sz="1200" spc="-5" dirty="0">
                <a:latin typeface="Times New Roman"/>
                <a:cs typeface="Times New Roman"/>
              </a:rPr>
              <a:t>sabato  </a:t>
            </a:r>
            <a:r>
              <a:rPr sz="1200" dirty="0">
                <a:latin typeface="Times New Roman"/>
                <a:cs typeface="Times New Roman"/>
              </a:rPr>
              <a:t>22; al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27; </a:t>
            </a:r>
            <a:r>
              <a:rPr sz="1200" spc="-5" dirty="0">
                <a:latin typeface="Times New Roman"/>
                <a:cs typeface="Times New Roman"/>
              </a:rPr>
              <a:t>al settimo stadio martedì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maggio; alla </a:t>
            </a:r>
            <a:r>
              <a:rPr sz="1200" dirty="0">
                <a:latin typeface="Times New Roman"/>
                <a:cs typeface="Times New Roman"/>
              </a:rPr>
              <a:t>cittadinanza di </a:t>
            </a:r>
            <a:r>
              <a:rPr sz="1200" spc="-5" dirty="0">
                <a:latin typeface="Times New Roman"/>
                <a:cs typeface="Times New Roman"/>
              </a:rPr>
              <a:t>Jerusem domenica </a:t>
            </a:r>
            <a:r>
              <a:rPr sz="1200" dirty="0">
                <a:latin typeface="Times New Roman"/>
                <a:cs typeface="Times New Roman"/>
              </a:rPr>
              <a:t>7; ed </a:t>
            </a:r>
            <a:r>
              <a:rPr sz="1200" spc="-5" dirty="0">
                <a:latin typeface="Times New Roman"/>
                <a:cs typeface="Times New Roman"/>
              </a:rPr>
              <a:t>entrò </a:t>
            </a:r>
            <a:r>
              <a:rPr sz="1200" dirty="0">
                <a:latin typeface="Times New Roman"/>
                <a:cs typeface="Times New Roman"/>
              </a:rPr>
              <a:t>nell’abbraccio  </a:t>
            </a:r>
            <a:r>
              <a:rPr sz="1200" spc="-5" dirty="0">
                <a:latin typeface="Times New Roman"/>
                <a:cs typeface="Times New Roman"/>
              </a:rPr>
              <a:t>degli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domenica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2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77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(2041.3) 191:3.4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completò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esperienza universale </a:t>
            </a:r>
            <a:r>
              <a:rPr sz="1200" dirty="0">
                <a:latin typeface="Times New Roman"/>
                <a:cs typeface="Times New Roman"/>
              </a:rPr>
              <a:t>poiché aveva </a:t>
            </a:r>
            <a:r>
              <a:rPr sz="1200" spc="-5" dirty="0">
                <a:latin typeface="Times New Roman"/>
                <a:cs typeface="Times New Roman"/>
              </a:rPr>
              <a:t>già, </a:t>
            </a:r>
            <a:r>
              <a:rPr sz="1200" dirty="0">
                <a:latin typeface="Times New Roman"/>
                <a:cs typeface="Times New Roman"/>
              </a:rPr>
              <a:t>in connessione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conferimenti precedenti, pienamente </a:t>
            </a:r>
            <a:r>
              <a:rPr sz="1200" dirty="0">
                <a:latin typeface="Times New Roman"/>
                <a:cs typeface="Times New Roman"/>
              </a:rPr>
              <a:t>sperimentato la 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ascendenti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dal soggiorno 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della costellazione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servizio, compreso,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dirty="0">
                <a:latin typeface="Times New Roman"/>
                <a:cs typeface="Times New Roman"/>
              </a:rPr>
              <a:t>E fu per mezzo di queste </a:t>
            </a:r>
            <a:r>
              <a:rPr sz="1200" spc="-5" dirty="0">
                <a:latin typeface="Times New Roman"/>
                <a:cs typeface="Times New Roman"/>
              </a:rPr>
              <a:t>stesse  esperienze morontiali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di Nebadon </a:t>
            </a:r>
            <a:r>
              <a:rPr sz="1200" spc="-5" dirty="0">
                <a:latin typeface="Times New Roman"/>
                <a:cs typeface="Times New Roman"/>
              </a:rPr>
              <a:t>completò realmente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terminò accettabilmente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settimo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finale  conferimento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decima apparizione (a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Filadelfia)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(2041.4) 191:4.1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decima </a:t>
            </a:r>
            <a:r>
              <a:rPr sz="1200" spc="-5" dirty="0">
                <a:latin typeface="Times New Roman"/>
                <a:cs typeface="Times New Roman"/>
              </a:rPr>
              <a:t>manifestazione 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riconoscimento dei mortali avvenne </a:t>
            </a:r>
            <a:r>
              <a:rPr sz="1200" dirty="0">
                <a:latin typeface="Times New Roman"/>
                <a:cs typeface="Times New Roman"/>
              </a:rPr>
              <a:t>poco dopo le otto di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11  </a:t>
            </a:r>
            <a:r>
              <a:rPr sz="1200" spc="-5" dirty="0">
                <a:latin typeface="Times New Roman"/>
                <a:cs typeface="Times New Roman"/>
              </a:rPr>
              <a:t>aprile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mostrò </a:t>
            </a:r>
            <a:r>
              <a:rPr sz="1200" spc="-5" dirty="0">
                <a:latin typeface="Times New Roman"/>
                <a:cs typeface="Times New Roman"/>
              </a:rPr>
              <a:t>ad Abner,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centocinquanta </a:t>
            </a:r>
            <a:r>
              <a:rPr sz="1200" spc="-5" dirty="0">
                <a:latin typeface="Times New Roman"/>
                <a:cs typeface="Times New Roman"/>
              </a:rPr>
              <a:t>loro associati, </a:t>
            </a:r>
            <a:r>
              <a:rPr sz="1200" dirty="0">
                <a:latin typeface="Times New Roman"/>
                <a:cs typeface="Times New Roman"/>
              </a:rPr>
              <a:t>inclusi più di cinquanta </a:t>
            </a:r>
            <a:r>
              <a:rPr sz="1200" spc="-5" dirty="0">
                <a:latin typeface="Times New Roman"/>
                <a:cs typeface="Times New Roman"/>
              </a:rPr>
              <a:t>membri  del corpo evangelico dei settanta. Questa apparizione avvenne </a:t>
            </a:r>
            <a:r>
              <a:rPr sz="1200" dirty="0">
                <a:latin typeface="Times New Roman"/>
                <a:cs typeface="Times New Roman"/>
              </a:rPr>
              <a:t>appena dopo l’inizio di una </a:t>
            </a:r>
            <a:r>
              <a:rPr sz="1200" spc="-5" dirty="0">
                <a:latin typeface="Times New Roman"/>
                <a:cs typeface="Times New Roman"/>
              </a:rPr>
              <a:t>riunione speciale nella sinagoga,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convocata </a:t>
            </a:r>
            <a:r>
              <a:rPr sz="1200" dirty="0">
                <a:latin typeface="Times New Roman"/>
                <a:cs typeface="Times New Roman"/>
              </a:rPr>
              <a:t>da Abner </a:t>
            </a:r>
            <a:r>
              <a:rPr sz="1200" spc="-5" dirty="0">
                <a:latin typeface="Times New Roman"/>
                <a:cs typeface="Times New Roman"/>
              </a:rPr>
              <a:t>per discutere </a:t>
            </a:r>
            <a:r>
              <a:rPr sz="1200" dirty="0">
                <a:latin typeface="Times New Roman"/>
                <a:cs typeface="Times New Roman"/>
              </a:rPr>
              <a:t>la crocifissione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il più </a:t>
            </a:r>
            <a:r>
              <a:rPr sz="1200" spc="-5" dirty="0">
                <a:latin typeface="Times New Roman"/>
                <a:cs typeface="Times New Roman"/>
              </a:rPr>
              <a:t>recente resoconto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stato portato  </a:t>
            </a:r>
            <a:r>
              <a:rPr sz="1200" spc="-5" dirty="0">
                <a:latin typeface="Times New Roman"/>
                <a:cs typeface="Times New Roman"/>
              </a:rPr>
              <a:t>dal messaggero </a:t>
            </a:r>
            <a:r>
              <a:rPr sz="1200" dirty="0">
                <a:latin typeface="Times New Roman"/>
                <a:cs typeface="Times New Roman"/>
              </a:rPr>
              <a:t>di Davide.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Lazzaro risuscitato era </a:t>
            </a:r>
            <a:r>
              <a:rPr sz="1200" dirty="0">
                <a:latin typeface="Times New Roman"/>
                <a:cs typeface="Times New Roman"/>
              </a:rPr>
              <a:t>ora 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credenti,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credere all’annuncio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971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(2041.5) 191:4.2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stava giusto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aperta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Abner e da </a:t>
            </a:r>
            <a:r>
              <a:rPr sz="1200" spc="-5" dirty="0">
                <a:latin typeface="Times New Roman"/>
                <a:cs typeface="Times New Roman"/>
              </a:rPr>
              <a:t>Lazzaro, che erano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pulpito,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tutto l’uditorio 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vide la </a:t>
            </a:r>
            <a:r>
              <a:rPr sz="1200" spc="-5" dirty="0">
                <a:latin typeface="Times New Roman"/>
                <a:cs typeface="Times New Roman"/>
              </a:rPr>
              <a:t>forma 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apparire improvvisamente. Egli si fece avanti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era </a:t>
            </a:r>
            <a:r>
              <a:rPr sz="1200" spc="5" dirty="0">
                <a:latin typeface="Times New Roman"/>
                <a:cs typeface="Times New Roman"/>
              </a:rPr>
              <a:t>apparso </a:t>
            </a:r>
            <a:r>
              <a:rPr sz="1200" dirty="0">
                <a:latin typeface="Times New Roman"/>
                <a:cs typeface="Times New Roman"/>
              </a:rPr>
              <a:t>tra 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nessuno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l’aveva </a:t>
            </a:r>
            <a:r>
              <a:rPr sz="1200" dirty="0">
                <a:latin typeface="Times New Roman"/>
                <a:cs typeface="Times New Roman"/>
              </a:rPr>
              <a:t>notato, e </a:t>
            </a:r>
            <a:r>
              <a:rPr sz="1200" spc="-5" dirty="0">
                <a:latin typeface="Times New Roman"/>
                <a:cs typeface="Times New Roman"/>
              </a:rPr>
              <a:t>salutando l’assemblea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20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(2041.6) 191:4.3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sapete che abbiamo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Padre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c’è un solo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— la  buona </a:t>
            </a:r>
            <a:r>
              <a:rPr sz="1200" spc="-5" dirty="0">
                <a:latin typeface="Times New Roman"/>
                <a:cs typeface="Times New Roman"/>
              </a:rPr>
              <a:t>novella del </a:t>
            </a:r>
            <a:r>
              <a:rPr sz="1200" dirty="0">
                <a:latin typeface="Times New Roman"/>
                <a:cs typeface="Times New Roman"/>
              </a:rPr>
              <a:t>dono della vita </a:t>
            </a:r>
            <a:r>
              <a:rPr sz="1200" spc="-5" dirty="0">
                <a:latin typeface="Times New Roman"/>
                <a:cs typeface="Times New Roman"/>
              </a:rPr>
              <a:t>eterna 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ricevono grazie alla fede.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gioite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fedeltà al vangelo,  pregate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di </a:t>
            </a:r>
            <a:r>
              <a:rPr sz="1200" spc="-5" dirty="0">
                <a:latin typeface="Times New Roman"/>
                <a:cs typeface="Times New Roman"/>
              </a:rPr>
              <a:t>spargere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un nuovo e più grande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per i vostri fratelli. </a:t>
            </a:r>
            <a:r>
              <a:rPr sz="1200" spc="-5" dirty="0">
                <a:latin typeface="Times New Roman"/>
                <a:cs typeface="Times New Roman"/>
              </a:rPr>
              <a:t>Voi dovete </a:t>
            </a:r>
            <a:r>
              <a:rPr sz="1200" dirty="0">
                <a:latin typeface="Times New Roman"/>
                <a:cs typeface="Times New Roman"/>
              </a:rPr>
              <a:t>amare tutti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come io 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voi; dovete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ho servito voi. Con </a:t>
            </a:r>
            <a:r>
              <a:rPr sz="1200" spc="-5" dirty="0">
                <a:latin typeface="Times New Roman"/>
                <a:cs typeface="Times New Roman"/>
              </a:rPr>
              <a:t>simpatia comprensiva ed affetto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fraterno,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8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415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accogliete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comunità </a:t>
            </a:r>
            <a:r>
              <a:rPr sz="1200" dirty="0">
                <a:latin typeface="Times New Roman"/>
                <a:cs typeface="Times New Roman"/>
              </a:rPr>
              <a:t>tutti i vostri </a:t>
            </a:r>
            <a:r>
              <a:rPr sz="1200" spc="-5" dirty="0">
                <a:latin typeface="Times New Roman"/>
                <a:cs typeface="Times New Roman"/>
              </a:rPr>
              <a:t>fratelli che si dedicano alla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novella,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essi Ebrei </a:t>
            </a:r>
            <a:r>
              <a:rPr sz="1200" dirty="0">
                <a:latin typeface="Times New Roman"/>
                <a:cs typeface="Times New Roman"/>
              </a:rPr>
              <a:t>o Gentili, 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o Romani, </a:t>
            </a:r>
            <a:r>
              <a:rPr sz="1200" spc="-5" dirty="0">
                <a:latin typeface="Times New Roman"/>
                <a:cs typeface="Times New Roman"/>
              </a:rPr>
              <a:t>Persiani </a:t>
            </a:r>
            <a:r>
              <a:rPr sz="1200" dirty="0">
                <a:latin typeface="Times New Roman"/>
                <a:cs typeface="Times New Roman"/>
              </a:rPr>
              <a:t>o Etiopi. Giovanni ha proclamato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anticipo; voi </a:t>
            </a:r>
            <a:r>
              <a:rPr sz="1200" spc="-5" dirty="0">
                <a:latin typeface="Times New Roman"/>
                <a:cs typeface="Times New Roman"/>
              </a:rPr>
              <a:t>avete predicato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potenza;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 insegnano già </a:t>
            </a:r>
            <a:r>
              <a:rPr sz="1200" dirty="0">
                <a:latin typeface="Times New Roman"/>
                <a:cs typeface="Times New Roman"/>
              </a:rPr>
              <a:t>la buona novella; ed io </a:t>
            </a:r>
            <a:r>
              <a:rPr sz="1200" spc="-5" dirty="0">
                <a:latin typeface="Times New Roman"/>
                <a:cs typeface="Times New Roman"/>
              </a:rPr>
              <a:t>manderò presto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nell’anima </a:t>
            </a:r>
            <a:r>
              <a:rPr sz="1200" dirty="0">
                <a:latin typeface="Times New Roman"/>
                <a:cs typeface="Times New Roman"/>
              </a:rPr>
              <a:t>di tutti questi </a:t>
            </a:r>
            <a:r>
              <a:rPr sz="1200" spc="-5" dirty="0">
                <a:latin typeface="Times New Roman"/>
                <a:cs typeface="Times New Roman"/>
              </a:rPr>
              <a:t>miei fratelli che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hanno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generosamente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vita all’illuminazione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immersi nelle tenebre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siete tutti 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luce;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incespicate negli </a:t>
            </a:r>
            <a:r>
              <a:rPr sz="1200" dirty="0">
                <a:latin typeface="Times New Roman"/>
                <a:cs typeface="Times New Roman"/>
              </a:rPr>
              <a:t>intrighi </a:t>
            </a:r>
            <a:r>
              <a:rPr sz="1200" spc="-5" dirty="0">
                <a:latin typeface="Times New Roman"/>
                <a:cs typeface="Times New Roman"/>
              </a:rPr>
              <a:t>equivoci del sospetto 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dell’intolleranza umana.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nobilitati </a:t>
            </a:r>
            <a:r>
              <a:rPr sz="1200" spc="-5" dirty="0">
                <a:latin typeface="Times New Roman"/>
                <a:cs typeface="Times New Roman"/>
              </a:rPr>
              <a:t>dalla  grazia della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amare i non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dovreste amare altrettanto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i vostri </a:t>
            </a:r>
            <a:r>
              <a:rPr sz="1200" spc="-5" dirty="0">
                <a:latin typeface="Times New Roman"/>
                <a:cs typeface="Times New Roman"/>
              </a:rPr>
              <a:t>compagni credenti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  <a:p>
            <a:pPr marL="76200" marR="6165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grandissima famiglia della fede? Ricordatevi, </a:t>
            </a:r>
            <a:r>
              <a:rPr sz="1200" dirty="0">
                <a:latin typeface="Times New Roman"/>
                <a:cs typeface="Times New Roman"/>
              </a:rPr>
              <a:t>da come vi </a:t>
            </a:r>
            <a:r>
              <a:rPr sz="1200" spc="-5" dirty="0">
                <a:latin typeface="Times New Roman"/>
                <a:cs typeface="Times New Roman"/>
              </a:rPr>
              <a:t>amate 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sapranno </a:t>
            </a:r>
            <a:r>
              <a:rPr sz="1200" dirty="0">
                <a:latin typeface="Times New Roman"/>
                <a:cs typeface="Times New Roman"/>
              </a:rPr>
              <a:t>che siete </a:t>
            </a:r>
            <a:r>
              <a:rPr sz="1200" spc="-5" dirty="0">
                <a:latin typeface="Times New Roman"/>
                <a:cs typeface="Times New Roman"/>
              </a:rPr>
              <a:t>miei  discepoli.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(2042.1) 191:4.4 </a:t>
            </a:r>
            <a:r>
              <a:rPr sz="1200" spc="-5" dirty="0">
                <a:latin typeface="Times New Roman"/>
                <a:cs typeface="Times New Roman"/>
              </a:rPr>
              <a:t>“Andate </a:t>
            </a:r>
            <a:r>
              <a:rPr sz="1200" dirty="0">
                <a:latin typeface="Times New Roman"/>
                <a:cs typeface="Times New Roman"/>
              </a:rPr>
              <a:t>dunque in tutto il mondo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vangelo della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 a  tutte le nazioni e </a:t>
            </a:r>
            <a:r>
              <a:rPr sz="1200" spc="-5" dirty="0">
                <a:latin typeface="Times New Roman"/>
                <a:cs typeface="Times New Roman"/>
              </a:rPr>
              <a:t>razze, </a:t>
            </a:r>
            <a:r>
              <a:rPr sz="1200" dirty="0">
                <a:latin typeface="Times New Roman"/>
                <a:cs typeface="Times New Roman"/>
              </a:rPr>
              <a:t>e siate </a:t>
            </a:r>
            <a:r>
              <a:rPr sz="1200" spc="-5" dirty="0">
                <a:latin typeface="Times New Roman"/>
                <a:cs typeface="Times New Roman"/>
              </a:rPr>
              <a:t>sempre saggi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scelta dei metodi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alle differenti </a:t>
            </a:r>
            <a:r>
              <a:rPr sz="1200" dirty="0">
                <a:latin typeface="Times New Roman"/>
                <a:cs typeface="Times New Roman"/>
              </a:rPr>
              <a:t>razze e  tribù </a:t>
            </a:r>
            <a:r>
              <a:rPr sz="1200" spc="-5" dirty="0">
                <a:latin typeface="Times New Roman"/>
                <a:cs typeface="Times New Roman"/>
              </a:rPr>
              <a:t>dell’umanità. Voi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liberalmente </a:t>
            </a:r>
            <a:r>
              <a:rPr sz="1200" spc="-5" dirty="0">
                <a:latin typeface="Times New Roman"/>
                <a:cs typeface="Times New Roman"/>
              </a:rPr>
              <a:t>questo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darete liberalmente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a tutte le  nazioni. Non </a:t>
            </a:r>
            <a:r>
              <a:rPr sz="1200" spc="-5" dirty="0">
                <a:latin typeface="Times New Roman"/>
                <a:cs typeface="Times New Roman"/>
              </a:rPr>
              <a:t>temete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resistenza del male, perché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sempre con </a:t>
            </a:r>
            <a:r>
              <a:rPr sz="1200" dirty="0">
                <a:latin typeface="Times New Roman"/>
                <a:cs typeface="Times New Roman"/>
              </a:rPr>
              <a:t>voi, sino alla </a:t>
            </a:r>
            <a:r>
              <a:rPr sz="1200" spc="-5" dirty="0">
                <a:latin typeface="Times New Roman"/>
                <a:cs typeface="Times New Roman"/>
              </a:rPr>
              <a:t>fine stessa delle ere. </a:t>
            </a:r>
            <a:r>
              <a:rPr sz="1200" dirty="0">
                <a:latin typeface="Times New Roman"/>
                <a:cs typeface="Times New Roman"/>
              </a:rPr>
              <a:t>E lascio con voi la mia  </a:t>
            </a:r>
            <a:r>
              <a:rPr sz="1200" spc="-5" dirty="0">
                <a:latin typeface="Times New Roman"/>
                <a:cs typeface="Times New Roman"/>
              </a:rPr>
              <a:t>pace.”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340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(2042.2) 191:4.5 </a:t>
            </a:r>
            <a:r>
              <a:rPr sz="1200" spc="-5" dirty="0">
                <a:latin typeface="Times New Roman"/>
                <a:cs typeface="Times New Roman"/>
              </a:rPr>
              <a:t>Dopo aver detto “Lascio </a:t>
            </a:r>
            <a:r>
              <a:rPr sz="1200" dirty="0">
                <a:latin typeface="Times New Roman"/>
                <a:cs typeface="Times New Roman"/>
              </a:rPr>
              <a:t>con voi la mia </a:t>
            </a:r>
            <a:r>
              <a:rPr sz="1200" spc="-5" dirty="0">
                <a:latin typeface="Times New Roman"/>
                <a:cs typeface="Times New Roman"/>
              </a:rPr>
              <a:t>pace”, egli scomparve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vista. Ad </a:t>
            </a:r>
            <a:r>
              <a:rPr sz="1200" dirty="0">
                <a:latin typeface="Times New Roman"/>
                <a:cs typeface="Times New Roman"/>
              </a:rPr>
              <a:t>eccezione di una </a:t>
            </a:r>
            <a:r>
              <a:rPr sz="1200" spc="-5" dirty="0">
                <a:latin typeface="Times New Roman"/>
                <a:cs typeface="Times New Roman"/>
              </a:rPr>
              <a:t>delle sue  apparizioni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dove più di </a:t>
            </a:r>
            <a:r>
              <a:rPr sz="1200" spc="-5" dirty="0">
                <a:latin typeface="Times New Roman"/>
                <a:cs typeface="Times New Roman"/>
              </a:rPr>
              <a:t>cinquecento credenti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videro simultaneamente, 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Filadelfia comprendeva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mortali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in una sola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occasione.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63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(2042.3) 191:4.6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presto, </a:t>
            </a:r>
            <a:r>
              <a:rPr sz="1200" spc="-5" dirty="0">
                <a:latin typeface="Times New Roman"/>
                <a:cs typeface="Times New Roman"/>
              </a:rPr>
              <a:t>mentre gli apostoli si attardavano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aspettando che Tommaso si rimettesse  emotivamente, questi 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Filadelfia uscirono </a:t>
            </a:r>
            <a:r>
              <a:rPr sz="1200" dirty="0">
                <a:latin typeface="Times New Roman"/>
                <a:cs typeface="Times New Roman"/>
              </a:rPr>
              <a:t>a proclamare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risuscitato dalla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197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76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(2042.4) 191:4.7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dopo, </a:t>
            </a:r>
            <a:r>
              <a:rPr sz="1200" spc="-5" dirty="0">
                <a:latin typeface="Times New Roman"/>
                <a:cs typeface="Times New Roman"/>
              </a:rPr>
              <a:t>mercoledì, Gesù </a:t>
            </a:r>
            <a:r>
              <a:rPr sz="1200" dirty="0">
                <a:latin typeface="Times New Roman"/>
                <a:cs typeface="Times New Roman"/>
              </a:rPr>
              <a:t>lo trascorse senza interruzioni in </a:t>
            </a:r>
            <a:r>
              <a:rPr sz="1200" spc="-5" dirty="0">
                <a:latin typeface="Times New Roman"/>
                <a:cs typeface="Times New Roman"/>
              </a:rPr>
              <a:t>compagnia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morontiali, </a:t>
            </a:r>
            <a:r>
              <a:rPr sz="1200" dirty="0">
                <a:latin typeface="Times New Roman"/>
                <a:cs typeface="Times New Roman"/>
              </a:rPr>
              <a:t>e durante le  </a:t>
            </a:r>
            <a:r>
              <a:rPr sz="1200" spc="-5" dirty="0">
                <a:latin typeface="Times New Roman"/>
                <a:cs typeface="Times New Roman"/>
              </a:rPr>
              <a:t>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metà pomeriggio egli ricevette </a:t>
            </a:r>
            <a:r>
              <a:rPr sz="1200" dirty="0">
                <a:latin typeface="Times New Roman"/>
                <a:cs typeface="Times New Roman"/>
              </a:rPr>
              <a:t>la visita </a:t>
            </a:r>
            <a:r>
              <a:rPr sz="1200" spc="-5" dirty="0">
                <a:latin typeface="Times New Roman"/>
                <a:cs typeface="Times New Roman"/>
              </a:rPr>
              <a:t>dei delegati morontiali </a:t>
            </a:r>
            <a:r>
              <a:rPr sz="1200" dirty="0">
                <a:latin typeface="Times New Roman"/>
                <a:cs typeface="Times New Roman"/>
              </a:rPr>
              <a:t>provenienti dai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sistema </a:t>
            </a:r>
            <a:r>
              <a:rPr sz="1200" dirty="0">
                <a:latin typeface="Times New Roman"/>
                <a:cs typeface="Times New Roman"/>
              </a:rPr>
              <a:t>locale  di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abitate di tutta 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Norlatiadek. E </a:t>
            </a:r>
            <a:r>
              <a:rPr sz="1200" dirty="0">
                <a:latin typeface="Times New Roman"/>
                <a:cs typeface="Times New Roman"/>
              </a:rPr>
              <a:t>tutti loro </a:t>
            </a:r>
            <a:r>
              <a:rPr sz="1200" spc="-5" dirty="0">
                <a:latin typeface="Times New Roman"/>
                <a:cs typeface="Times New Roman"/>
              </a:rPr>
              <a:t>furono felici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loro Creatore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del </a:t>
            </a:r>
            <a:r>
              <a:rPr sz="1200" spc="-5" dirty="0">
                <a:latin typeface="Times New Roman"/>
                <a:cs typeface="Times New Roman"/>
              </a:rPr>
              <a:t>loro  stesso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d’intelligenze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seconda apparizione agli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apostoli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(2042.5) 191:5.1 </a:t>
            </a:r>
            <a:r>
              <a:rPr sz="1200" spc="-5" dirty="0">
                <a:latin typeface="Times New Roman"/>
                <a:cs typeface="Times New Roman"/>
              </a:rPr>
              <a:t>Tommaso trascorse </a:t>
            </a:r>
            <a:r>
              <a:rPr sz="1200" dirty="0">
                <a:latin typeface="Times New Roman"/>
                <a:cs typeface="Times New Roman"/>
              </a:rPr>
              <a:t>una settimana isolato con </a:t>
            </a:r>
            <a:r>
              <a:rPr sz="1200" spc="-5" dirty="0">
                <a:latin typeface="Times New Roman"/>
                <a:cs typeface="Times New Roman"/>
              </a:rPr>
              <a:t>se stesso sulle </a:t>
            </a:r>
            <a:r>
              <a:rPr sz="1200" dirty="0">
                <a:latin typeface="Times New Roman"/>
                <a:cs typeface="Times New Roman"/>
              </a:rPr>
              <a:t>colline </a:t>
            </a:r>
            <a:r>
              <a:rPr sz="1200" spc="-5" dirty="0">
                <a:latin typeface="Times New Roman"/>
                <a:cs typeface="Times New Roman"/>
              </a:rPr>
              <a:t>attorno all’Oliveto. Durante 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soltanto coloro che erano </a:t>
            </a:r>
            <a:r>
              <a:rPr sz="1200" dirty="0">
                <a:latin typeface="Times New Roman"/>
                <a:cs typeface="Times New Roman"/>
              </a:rPr>
              <a:t>a casa di Simone e </a:t>
            </a:r>
            <a:r>
              <a:rPr sz="1200" spc="-5" dirty="0">
                <a:latin typeface="Times New Roman"/>
                <a:cs typeface="Times New Roman"/>
              </a:rPr>
              <a:t>Giovanni Marco. Erano circa </a:t>
            </a:r>
            <a:r>
              <a:rPr sz="1200" dirty="0">
                <a:latin typeface="Times New Roman"/>
                <a:cs typeface="Times New Roman"/>
              </a:rPr>
              <a:t>le nove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sabato 15 </a:t>
            </a:r>
            <a:r>
              <a:rPr sz="1200" spc="-5" dirty="0">
                <a:latin typeface="Times New Roman"/>
                <a:cs typeface="Times New Roman"/>
              </a:rPr>
              <a:t>aprile quando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trovarono </a:t>
            </a:r>
            <a:r>
              <a:rPr sz="1200" dirty="0">
                <a:latin typeface="Times New Roman"/>
                <a:cs typeface="Times New Roman"/>
              </a:rPr>
              <a:t>e lo ricondussero </a:t>
            </a:r>
            <a:r>
              <a:rPr sz="1200" spc="-5" dirty="0">
                <a:latin typeface="Times New Roman"/>
                <a:cs typeface="Times New Roman"/>
              </a:rPr>
              <a:t>al loro luogo </a:t>
            </a:r>
            <a:r>
              <a:rPr sz="1200" dirty="0">
                <a:latin typeface="Times New Roman"/>
                <a:cs typeface="Times New Roman"/>
              </a:rPr>
              <a:t>di ritrovo </a:t>
            </a:r>
            <a:r>
              <a:rPr sz="1200" spc="-5" dirty="0">
                <a:latin typeface="Times New Roman"/>
                <a:cs typeface="Times New Roman"/>
              </a:rPr>
              <a:t>nella casa </a:t>
            </a:r>
            <a:r>
              <a:rPr sz="1200" dirty="0">
                <a:latin typeface="Times New Roman"/>
                <a:cs typeface="Times New Roman"/>
              </a:rPr>
              <a:t>dei Marco.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Tommaso </a:t>
            </a:r>
            <a:r>
              <a:rPr sz="1200" spc="-5" dirty="0">
                <a:latin typeface="Times New Roman"/>
                <a:cs typeface="Times New Roman"/>
              </a:rPr>
              <a:t>ascoltò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storie  </a:t>
            </a:r>
            <a:r>
              <a:rPr sz="1200" spc="-5" dirty="0">
                <a:latin typeface="Times New Roman"/>
                <a:cs typeface="Times New Roman"/>
              </a:rPr>
              <a:t>delle varie apparizioni del Maestro,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rifiutò ostinatamente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credervi. Egli </a:t>
            </a:r>
            <a:r>
              <a:rPr sz="1200" dirty="0">
                <a:latin typeface="Times New Roman"/>
                <a:cs typeface="Times New Roman"/>
              </a:rPr>
              <a:t>sostenne che Pietro li </a:t>
            </a:r>
            <a:r>
              <a:rPr sz="1200" spc="-5" dirty="0">
                <a:latin typeface="Times New Roman"/>
                <a:cs typeface="Times New Roman"/>
              </a:rPr>
              <a:t>aveva entusiasmati </a:t>
            </a:r>
            <a:r>
              <a:rPr sz="1200" dirty="0">
                <a:latin typeface="Times New Roman"/>
                <a:cs typeface="Times New Roman"/>
              </a:rPr>
              <a:t>portandoli a 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di aver visto il </a:t>
            </a:r>
            <a:r>
              <a:rPr sz="1200" spc="-5" dirty="0">
                <a:latin typeface="Times New Roman"/>
                <a:cs typeface="Times New Roman"/>
              </a:rPr>
              <a:t>Maestro. Natanaele ragionò con </a:t>
            </a:r>
            <a:r>
              <a:rPr sz="1200" dirty="0">
                <a:latin typeface="Times New Roman"/>
                <a:cs typeface="Times New Roman"/>
              </a:rPr>
              <a:t>lui, ma </a:t>
            </a:r>
            <a:r>
              <a:rPr sz="1200" spc="-5" dirty="0">
                <a:latin typeface="Times New Roman"/>
                <a:cs typeface="Times New Roman"/>
              </a:rPr>
              <a:t>senza successo. 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cocciutaggine emotiva associata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dubbiosità </a:t>
            </a:r>
            <a:r>
              <a:rPr sz="1200" spc="-5" dirty="0">
                <a:latin typeface="Times New Roman"/>
                <a:cs typeface="Times New Roman"/>
              </a:rPr>
              <a:t>abituale, </a:t>
            </a:r>
            <a:r>
              <a:rPr sz="1200" dirty="0">
                <a:latin typeface="Times New Roman"/>
                <a:cs typeface="Times New Roman"/>
              </a:rPr>
              <a:t>e questo stato </a:t>
            </a:r>
            <a:r>
              <a:rPr sz="1200" spc="-5" dirty="0">
                <a:latin typeface="Times New Roman"/>
                <a:cs typeface="Times New Roman"/>
              </a:rPr>
              <a:t>mentale, </a:t>
            </a:r>
            <a:r>
              <a:rPr sz="1200" dirty="0">
                <a:latin typeface="Times New Roman"/>
                <a:cs typeface="Times New Roman"/>
              </a:rPr>
              <a:t>unito al </a:t>
            </a:r>
            <a:r>
              <a:rPr sz="1200" spc="-5" dirty="0">
                <a:latin typeface="Times New Roman"/>
                <a:cs typeface="Times New Roman"/>
              </a:rPr>
              <a:t>suo dispiacere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essersi allontanato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contribuì a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una situazione  </a:t>
            </a:r>
            <a:r>
              <a:rPr sz="1200" spc="-5" dirty="0">
                <a:latin typeface="Times New Roman"/>
                <a:cs typeface="Times New Roman"/>
              </a:rPr>
              <a:t>d’isolamento che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Tommaso stesso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comprendeva pienamente. Egli si era allontanato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suoi compagni, </a:t>
            </a:r>
            <a:r>
              <a:rPr sz="1200" dirty="0">
                <a:latin typeface="Times New Roman"/>
                <a:cs typeface="Times New Roman"/>
              </a:rPr>
              <a:t>era andato per 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suo, </a:t>
            </a:r>
            <a:r>
              <a:rPr sz="1200" spc="-5" dirty="0">
                <a:latin typeface="Times New Roman"/>
                <a:cs typeface="Times New Roman"/>
              </a:rPr>
              <a:t>ed ora, 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tornato tra di loro, </a:t>
            </a:r>
            <a:r>
              <a:rPr sz="1200" spc="-5" dirty="0">
                <a:latin typeface="Times New Roman"/>
                <a:cs typeface="Times New Roman"/>
              </a:rPr>
              <a:t>tendeva </a:t>
            </a:r>
            <a:r>
              <a:rPr sz="1200" dirty="0">
                <a:latin typeface="Times New Roman"/>
                <a:cs typeface="Times New Roman"/>
              </a:rPr>
              <a:t>inconsciamente </a:t>
            </a:r>
            <a:r>
              <a:rPr sz="1200" spc="-5" dirty="0">
                <a:latin typeface="Times New Roman"/>
                <a:cs typeface="Times New Roman"/>
              </a:rPr>
              <a:t>ad assumere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disaccordo. </a:t>
            </a:r>
            <a:r>
              <a:rPr sz="1200" spc="-5" dirty="0">
                <a:latin typeface="Times New Roman"/>
                <a:cs typeface="Times New Roman"/>
              </a:rPr>
              <a:t>Egli  era </a:t>
            </a:r>
            <a:r>
              <a:rPr sz="1200" dirty="0">
                <a:latin typeface="Times New Roman"/>
                <a:cs typeface="Times New Roman"/>
              </a:rPr>
              <a:t>lento </a:t>
            </a:r>
            <a:r>
              <a:rPr sz="1200" spc="-5" dirty="0">
                <a:latin typeface="Times New Roman"/>
                <a:cs typeface="Times New Roman"/>
              </a:rPr>
              <a:t>ad arrendersi;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amava cedere.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averne </a:t>
            </a:r>
            <a:r>
              <a:rPr sz="1200" dirty="0">
                <a:latin typeface="Times New Roman"/>
                <a:cs typeface="Times New Roman"/>
              </a:rPr>
              <a:t>l’intenzione,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godeva veramente </a:t>
            </a:r>
            <a:r>
              <a:rPr sz="1200" dirty="0">
                <a:latin typeface="Times New Roman"/>
                <a:cs typeface="Times New Roman"/>
              </a:rPr>
              <a:t>dell’attenzione </a:t>
            </a:r>
            <a:r>
              <a:rPr sz="1200" spc="-5" dirty="0">
                <a:latin typeface="Times New Roman"/>
                <a:cs typeface="Times New Roman"/>
              </a:rPr>
              <a:t>che gli si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portava;</a:t>
            </a:r>
            <a:endParaRPr sz="1200">
              <a:latin typeface="Times New Roman"/>
              <a:cs typeface="Times New Roman"/>
            </a:endParaRPr>
          </a:p>
          <a:p>
            <a:pPr marL="63500" marR="1016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traeva </a:t>
            </a:r>
            <a:r>
              <a:rPr sz="1200" dirty="0">
                <a:latin typeface="Times New Roman"/>
                <a:cs typeface="Times New Roman"/>
              </a:rPr>
              <a:t>un’inconsapevole </a:t>
            </a:r>
            <a:r>
              <a:rPr sz="1200" spc="-5" dirty="0">
                <a:latin typeface="Times New Roman"/>
                <a:cs typeface="Times New Roman"/>
              </a:rPr>
              <a:t>soddisfazione dagli sforzi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suoi compagni per convincerlo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convertirlo.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mancato loro per  </a:t>
            </a:r>
            <a:r>
              <a:rPr sz="1200" dirty="0">
                <a:latin typeface="Times New Roman"/>
                <a:cs typeface="Times New Roman"/>
              </a:rPr>
              <a:t>tutta una </a:t>
            </a:r>
            <a:r>
              <a:rPr sz="1200" spc="-5" dirty="0">
                <a:latin typeface="Times New Roman"/>
                <a:cs typeface="Times New Roman"/>
              </a:rPr>
              <a:t>settimana,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traeva grande </a:t>
            </a:r>
            <a:r>
              <a:rPr sz="1200" dirty="0">
                <a:latin typeface="Times New Roman"/>
                <a:cs typeface="Times New Roman"/>
              </a:rPr>
              <a:t>piacere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persistenti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attenzioni.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84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(2042.6) 191:5.2 </a:t>
            </a:r>
            <a:r>
              <a:rPr sz="1200" spc="-5" dirty="0">
                <a:latin typeface="Times New Roman"/>
                <a:cs typeface="Times New Roman"/>
              </a:rPr>
              <a:t>Essi stavano consumando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poco dopo le sei, con </a:t>
            </a:r>
            <a:r>
              <a:rPr sz="1200" spc="-5" dirty="0">
                <a:latin typeface="Times New Roman"/>
                <a:cs typeface="Times New Roman"/>
              </a:rPr>
              <a:t>Pietro che </a:t>
            </a:r>
            <a:r>
              <a:rPr sz="1200" dirty="0">
                <a:latin typeface="Times New Roman"/>
                <a:cs typeface="Times New Roman"/>
              </a:rPr>
              <a:t>sedeva da un lato di Tommaso e  </a:t>
            </a:r>
            <a:r>
              <a:rPr sz="1200" spc="-5" dirty="0">
                <a:latin typeface="Times New Roman"/>
                <a:cs typeface="Times New Roman"/>
              </a:rPr>
              <a:t>Natanaele dall’altro,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l’incredulo </a:t>
            </a:r>
            <a:r>
              <a:rPr sz="1200" dirty="0">
                <a:latin typeface="Times New Roman"/>
                <a:cs typeface="Times New Roman"/>
              </a:rPr>
              <a:t>apostolo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crederò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Maestro con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occhi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63500" marR="895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aver messo </a:t>
            </a:r>
            <a:r>
              <a:rPr sz="1200" dirty="0">
                <a:latin typeface="Times New Roman"/>
                <a:cs typeface="Times New Roman"/>
              </a:rPr>
              <a:t>il mio dito nel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dei chiodi.” </a:t>
            </a:r>
            <a:r>
              <a:rPr sz="1200" spc="-5" dirty="0">
                <a:latin typeface="Times New Roman"/>
                <a:cs typeface="Times New Roman"/>
              </a:rPr>
              <a:t>Mentre essi erano così seduti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cenare,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porte </a:t>
            </a:r>
            <a:r>
              <a:rPr sz="1200" dirty="0">
                <a:latin typeface="Times New Roman"/>
                <a:cs typeface="Times New Roman"/>
              </a:rPr>
              <a:t>accuratamente </a:t>
            </a:r>
            <a:r>
              <a:rPr sz="1200" spc="-5" dirty="0">
                <a:latin typeface="Times New Roman"/>
                <a:cs typeface="Times New Roman"/>
              </a:rPr>
              <a:t>chiuse </a:t>
            </a:r>
            <a:r>
              <a:rPr sz="1200" dirty="0">
                <a:latin typeface="Times New Roman"/>
                <a:cs typeface="Times New Roman"/>
              </a:rPr>
              <a:t>e sbarrate,  il </a:t>
            </a:r>
            <a:r>
              <a:rPr sz="1200" spc="-5" dirty="0">
                <a:latin typeface="Times New Roman"/>
                <a:cs typeface="Times New Roman"/>
              </a:rPr>
              <a:t>Maestro morontiale apparve improvvisamente </a:t>
            </a:r>
            <a:r>
              <a:rPr sz="1200" dirty="0">
                <a:latin typeface="Times New Roman"/>
                <a:cs typeface="Times New Roman"/>
              </a:rPr>
              <a:t>nel mezzo </a:t>
            </a:r>
            <a:r>
              <a:rPr sz="1200" spc="-5" dirty="0">
                <a:latin typeface="Times New Roman"/>
                <a:cs typeface="Times New Roman"/>
              </a:rPr>
              <a:t>della curvatura della tavola, proprio </a:t>
            </a:r>
            <a:r>
              <a:rPr sz="1200" dirty="0">
                <a:latin typeface="Times New Roman"/>
                <a:cs typeface="Times New Roman"/>
              </a:rPr>
              <a:t>di fronte a </a:t>
            </a:r>
            <a:r>
              <a:rPr sz="1200" spc="-5" dirty="0">
                <a:latin typeface="Times New Roman"/>
                <a:cs typeface="Times New Roman"/>
              </a:rPr>
              <a:t>Tommaso,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753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01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Giacobbe </a:t>
            </a:r>
            <a:r>
              <a:rPr sz="1200" dirty="0">
                <a:latin typeface="Times New Roman"/>
                <a:cs typeface="Times New Roman"/>
              </a:rPr>
              <a:t>e di Abimelek. E </a:t>
            </a:r>
            <a:r>
              <a:rPr sz="1200" spc="-5" dirty="0">
                <a:latin typeface="Times New Roman"/>
                <a:cs typeface="Times New Roman"/>
              </a:rPr>
              <a:t>così ricordava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rimuginava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gli avvenimenti </a:t>
            </a:r>
            <a:r>
              <a:rPr sz="1200" dirty="0">
                <a:latin typeface="Times New Roman"/>
                <a:cs typeface="Times New Roman"/>
              </a:rPr>
              <a:t>storici e </a:t>
            </a:r>
            <a:r>
              <a:rPr sz="1200" spc="-5" dirty="0">
                <a:latin typeface="Times New Roman"/>
                <a:cs typeface="Times New Roman"/>
              </a:rPr>
              <a:t>tradizionali </a:t>
            </a:r>
            <a:r>
              <a:rPr sz="1200" dirty="0">
                <a:latin typeface="Times New Roman"/>
                <a:cs typeface="Times New Roman"/>
              </a:rPr>
              <a:t>del popolo di </a:t>
            </a:r>
            <a:r>
              <a:rPr sz="1200" spc="-5" dirty="0">
                <a:latin typeface="Times New Roman"/>
                <a:cs typeface="Times New Roman"/>
              </a:rPr>
              <a:t>suo  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Giuseppe.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00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(1387.3) 126:1.3 </a:t>
            </a:r>
            <a:r>
              <a:rPr sz="1200" spc="-5" dirty="0">
                <a:latin typeface="Times New Roman"/>
                <a:cs typeface="Times New Roman"/>
              </a:rPr>
              <a:t>Egli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avanti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corsi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lettura con </a:t>
            </a:r>
            <a:r>
              <a:rPr sz="1200" spc="-5" dirty="0">
                <a:latin typeface="Times New Roman"/>
                <a:cs typeface="Times New Roman"/>
              </a:rPr>
              <a:t>gli insegnanti della sinagoga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l’educazione familiare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 </a:t>
            </a:r>
            <a:r>
              <a:rPr sz="1200" dirty="0">
                <a:latin typeface="Times New Roman"/>
                <a:cs typeface="Times New Roman"/>
              </a:rPr>
              <a:t>a mano a mano che </a:t>
            </a:r>
            <a:r>
              <a:rPr sz="1200" spc="-5" dirty="0">
                <a:latin typeface="Times New Roman"/>
                <a:cs typeface="Times New Roman"/>
              </a:rPr>
              <a:t>raggiungevano l’età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idonea.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46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(1387.4) 126:1.4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Giuseppe si </a:t>
            </a:r>
            <a:r>
              <a:rPr sz="1200" dirty="0">
                <a:latin typeface="Times New Roman"/>
                <a:cs typeface="Times New Roman"/>
              </a:rPr>
              <a:t>organizzò </a:t>
            </a:r>
            <a:r>
              <a:rPr sz="1200" spc="-5" dirty="0">
                <a:latin typeface="Times New Roman"/>
                <a:cs typeface="Times New Roman"/>
              </a:rPr>
              <a:t>per mettere </a:t>
            </a:r>
            <a:r>
              <a:rPr sz="1200" dirty="0">
                <a:latin typeface="Times New Roman"/>
                <a:cs typeface="Times New Roman"/>
              </a:rPr>
              <a:t>da parte il </a:t>
            </a:r>
            <a:r>
              <a:rPr sz="1200" spc="-5" dirty="0">
                <a:latin typeface="Times New Roman"/>
                <a:cs typeface="Times New Roman"/>
              </a:rPr>
              <a:t>ricavato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Cafarnao al </a:t>
            </a:r>
            <a:r>
              <a:rPr sz="1200" dirty="0">
                <a:latin typeface="Times New Roman"/>
                <a:cs typeface="Times New Roman"/>
              </a:rPr>
              <a:t>fine di pagare il </a:t>
            </a:r>
            <a:r>
              <a:rPr sz="1200" spc="-5" dirty="0">
                <a:latin typeface="Times New Roman"/>
                <a:cs typeface="Times New Roman"/>
              </a:rPr>
              <a:t>lungo corso </a:t>
            </a:r>
            <a:r>
              <a:rPr sz="1200" dirty="0">
                <a:latin typeface="Times New Roman"/>
                <a:cs typeface="Times New Roman"/>
              </a:rPr>
              <a:t>di studi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essendo previsto che egli dovesse andare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Gerusaslemme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agosto dell’anno seguente,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avesse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quindicesimo anno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(1387.5) 126:1.5 </a:t>
            </a:r>
            <a:r>
              <a:rPr sz="1200" spc="-5" dirty="0">
                <a:latin typeface="Times New Roman"/>
                <a:cs typeface="Times New Roman"/>
              </a:rPr>
              <a:t>Dall’inizio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ebbero frequenti </a:t>
            </a:r>
            <a:r>
              <a:rPr sz="1200" dirty="0">
                <a:latin typeface="Times New Roman"/>
                <a:cs typeface="Times New Roman"/>
              </a:rPr>
              <a:t>dubbi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del loro figlio primogenito.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 egli </a:t>
            </a:r>
            <a:r>
              <a:rPr sz="1200" dirty="0">
                <a:latin typeface="Times New Roman"/>
                <a:cs typeface="Times New Roman"/>
              </a:rPr>
              <a:t>era un ragazzo </a:t>
            </a:r>
            <a:r>
              <a:rPr sz="1200" spc="-5" dirty="0">
                <a:latin typeface="Times New Roman"/>
                <a:cs typeface="Times New Roman"/>
              </a:rPr>
              <a:t>brillante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amabile,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così 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faticoso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sondare, ed </a:t>
            </a:r>
            <a:r>
              <a:rPr sz="1200" dirty="0">
                <a:latin typeface="Times New Roman"/>
                <a:cs typeface="Times New Roman"/>
              </a:rPr>
              <a:t>inoltre niente di straordinario  o di </a:t>
            </a:r>
            <a:r>
              <a:rPr sz="1200" spc="-5" dirty="0">
                <a:latin typeface="Times New Roman"/>
                <a:cs typeface="Times New Roman"/>
              </a:rPr>
              <a:t>miracoloso 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accaduto. Decine </a:t>
            </a:r>
            <a:r>
              <a:rPr sz="1200" dirty="0">
                <a:latin typeface="Times New Roman"/>
                <a:cs typeface="Times New Roman"/>
              </a:rPr>
              <a:t>di volte la </a:t>
            </a:r>
            <a:r>
              <a:rPr sz="1200" spc="-5" dirty="0">
                <a:latin typeface="Times New Roman"/>
                <a:cs typeface="Times New Roman"/>
              </a:rPr>
              <a:t>sua orgogliosa madre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rimasta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ansiosa attesa, aspettando </a:t>
            </a:r>
            <a:r>
              <a:rPr sz="1200" dirty="0">
                <a:latin typeface="Times New Roman"/>
                <a:cs typeface="Times New Roman"/>
              </a:rPr>
              <a:t>di vedere suo  </a:t>
            </a:r>
            <a:r>
              <a:rPr sz="1200" spc="-5" dirty="0">
                <a:latin typeface="Times New Roman"/>
                <a:cs typeface="Times New Roman"/>
              </a:rPr>
              <a:t>figlio compiere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impresa superumana </a:t>
            </a:r>
            <a:r>
              <a:rPr sz="1200" dirty="0">
                <a:latin typeface="Times New Roman"/>
                <a:cs typeface="Times New Roman"/>
              </a:rPr>
              <a:t>o miracolosa, ma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speranze </a:t>
            </a:r>
            <a:r>
              <a:rPr sz="1200" spc="-5" dirty="0">
                <a:latin typeface="Times New Roman"/>
                <a:cs typeface="Times New Roman"/>
              </a:rPr>
              <a:t>naufragavano </a:t>
            </a:r>
            <a:r>
              <a:rPr sz="1200" dirty="0">
                <a:latin typeface="Times New Roman"/>
                <a:cs typeface="Times New Roman"/>
              </a:rPr>
              <a:t>sempre in una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delusione. </a:t>
            </a:r>
            <a:r>
              <a:rPr sz="1200" spc="5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ciò era </a:t>
            </a:r>
            <a:r>
              <a:rPr sz="1200" dirty="0">
                <a:latin typeface="Times New Roman"/>
                <a:cs typeface="Times New Roman"/>
              </a:rPr>
              <a:t>scoraggiante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demoralizzante.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devote di quel tempo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della  </a:t>
            </a:r>
            <a:r>
              <a:rPr sz="1200" spc="-5" dirty="0">
                <a:latin typeface="Times New Roman"/>
                <a:cs typeface="Times New Roman"/>
              </a:rPr>
              <a:t>promessa dimostrassero </a:t>
            </a:r>
            <a:r>
              <a:rPr sz="1200" dirty="0">
                <a:latin typeface="Times New Roman"/>
                <a:cs typeface="Times New Roman"/>
              </a:rPr>
              <a:t>sempre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vocazione e </a:t>
            </a:r>
            <a:r>
              <a:rPr sz="1200" spc="-5" dirty="0">
                <a:latin typeface="Times New Roman"/>
                <a:cs typeface="Times New Roman"/>
              </a:rPr>
              <a:t>stabilissero </a:t>
            </a:r>
            <a:r>
              <a:rPr sz="1200" dirty="0">
                <a:latin typeface="Times New Roman"/>
                <a:cs typeface="Times New Roman"/>
              </a:rPr>
              <a:t>la loro autorità </a:t>
            </a:r>
            <a:r>
              <a:rPr sz="1200" spc="-5" dirty="0">
                <a:latin typeface="Times New Roman"/>
                <a:cs typeface="Times New Roman"/>
              </a:rPr>
              <a:t>divina compiendo miracoli </a:t>
            </a:r>
            <a:r>
              <a:rPr sz="1200" dirty="0">
                <a:latin typeface="Times New Roman"/>
                <a:cs typeface="Times New Roman"/>
              </a:rPr>
              <a:t>e facendo </a:t>
            </a:r>
            <a:r>
              <a:rPr sz="1200" spc="-5" dirty="0">
                <a:latin typeface="Times New Roman"/>
                <a:cs typeface="Times New Roman"/>
              </a:rPr>
              <a:t>prodigi. Ma 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niente di tutto ciò; 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confusione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aumentava </a:t>
            </a:r>
            <a:r>
              <a:rPr sz="1200" dirty="0">
                <a:latin typeface="Times New Roman"/>
                <a:cs typeface="Times New Roman"/>
              </a:rPr>
              <a:t>sempre più via via </a:t>
            </a:r>
            <a:r>
              <a:rPr sz="1200" spc="-5" dirty="0">
                <a:latin typeface="Times New Roman"/>
                <a:cs typeface="Times New Roman"/>
              </a:rPr>
              <a:t>che contemplavano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2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(1387.6) 126:1.6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miglioramento della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economica della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si rifletteva </a:t>
            </a:r>
            <a:r>
              <a:rPr sz="1200" dirty="0">
                <a:latin typeface="Times New Roman"/>
                <a:cs typeface="Times New Roman"/>
              </a:rPr>
              <a:t>in casa in molti modi, </a:t>
            </a:r>
            <a:r>
              <a:rPr sz="1200" spc="-5" dirty="0">
                <a:latin typeface="Times New Roman"/>
                <a:cs typeface="Times New Roman"/>
              </a:rPr>
              <a:t>specialmente  nel numero 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tavolette bianche </a:t>
            </a:r>
            <a:r>
              <a:rPr sz="1200" dirty="0">
                <a:latin typeface="Times New Roman"/>
                <a:cs typeface="Times New Roman"/>
              </a:rPr>
              <a:t>lisce 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impiegate </a:t>
            </a:r>
            <a:r>
              <a:rPr sz="1200" spc="-5" dirty="0">
                <a:latin typeface="Times New Roman"/>
                <a:cs typeface="Times New Roman"/>
              </a:rPr>
              <a:t>come lavagnette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scrivere, giacché si scriveva allora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carboncino. </a:t>
            </a:r>
            <a:r>
              <a:rPr sz="1200" dirty="0">
                <a:latin typeface="Times New Roman"/>
                <a:cs typeface="Times New Roman"/>
              </a:rPr>
              <a:t>Gesù fu anche autorizzato a </a:t>
            </a:r>
            <a:r>
              <a:rPr sz="1200" spc="-5" dirty="0">
                <a:latin typeface="Times New Roman"/>
                <a:cs typeface="Times New Roman"/>
              </a:rPr>
              <a:t>riprendere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lezioni di </a:t>
            </a:r>
            <a:r>
              <a:rPr sz="1200" spc="-5" dirty="0">
                <a:latin typeface="Times New Roman"/>
                <a:cs typeface="Times New Roman"/>
              </a:rPr>
              <a:t>musica; egli </a:t>
            </a:r>
            <a:r>
              <a:rPr sz="1200" dirty="0">
                <a:latin typeface="Times New Roman"/>
                <a:cs typeface="Times New Roman"/>
              </a:rPr>
              <a:t>amava molto </a:t>
            </a:r>
            <a:r>
              <a:rPr sz="1200" spc="-5" dirty="0">
                <a:latin typeface="Times New Roman"/>
                <a:cs typeface="Times New Roman"/>
              </a:rPr>
              <a:t>suonare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l’arpa.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5465" cy="40665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(2043.1) 191:5.3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Ho atteso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settimana intera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potervi apparire </a:t>
            </a:r>
            <a:r>
              <a:rPr sz="1200" dirty="0">
                <a:latin typeface="Times New Roman"/>
                <a:cs typeface="Times New Roman"/>
              </a:rPr>
              <a:t>di nuovo quando </a:t>
            </a:r>
            <a:r>
              <a:rPr sz="1200" spc="-5" dirty="0">
                <a:latin typeface="Times New Roman"/>
                <a:cs typeface="Times New Roman"/>
              </a:rPr>
              <a:t>foste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ascoltare 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l’incarico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in tutto il mondo a </a:t>
            </a:r>
            <a:r>
              <a:rPr sz="1200" spc="-5" dirty="0">
                <a:latin typeface="Times New Roman"/>
                <a:cs typeface="Times New Roman"/>
              </a:rPr>
              <a:t>predicare questo vangelo </a:t>
            </a:r>
            <a:r>
              <a:rPr sz="1200" dirty="0">
                <a:latin typeface="Times New Roman"/>
                <a:cs typeface="Times New Roman"/>
              </a:rPr>
              <a:t>del regno.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dico </a:t>
            </a:r>
            <a:r>
              <a:rPr sz="1200" spc="-5" dirty="0">
                <a:latin typeface="Times New Roman"/>
                <a:cs typeface="Times New Roman"/>
              </a:rPr>
              <a:t>nuovamente: </a:t>
            </a:r>
            <a:r>
              <a:rPr sz="1200" spc="10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mandato me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mondo, così io mando voi. Come io ho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così </a:t>
            </a:r>
            <a:r>
              <a:rPr sz="1200" dirty="0">
                <a:latin typeface="Times New Roman"/>
                <a:cs typeface="Times New Roman"/>
              </a:rPr>
              <a:t>voi rivelerete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divino, non </a:t>
            </a:r>
            <a:r>
              <a:rPr sz="1200" spc="-5" dirty="0">
                <a:latin typeface="Times New Roman"/>
                <a:cs typeface="Times New Roman"/>
              </a:rPr>
              <a:t>solo con  parole,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vivere quotidiano.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mando non </a:t>
            </a:r>
            <a:r>
              <a:rPr sz="1200" spc="-5" dirty="0">
                <a:latin typeface="Times New Roman"/>
                <a:cs typeface="Times New Roman"/>
              </a:rPr>
              <a:t>per amare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ma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i="1" spc="-5" dirty="0">
                <a:latin typeface="Times New Roman"/>
                <a:cs typeface="Times New Roman"/>
              </a:rPr>
              <a:t>amare </a:t>
            </a:r>
            <a:r>
              <a:rPr sz="1200" i="1" dirty="0">
                <a:latin typeface="Times New Roman"/>
                <a:cs typeface="Times New Roman"/>
              </a:rPr>
              <a:t>gli uomini. </a:t>
            </a:r>
            <a:r>
              <a:rPr sz="1200" spc="-5" dirty="0">
                <a:latin typeface="Times New Roman"/>
                <a:cs typeface="Times New Roman"/>
              </a:rPr>
              <a:t>Voi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proclamerete </a:t>
            </a:r>
            <a:r>
              <a:rPr sz="1200" dirty="0">
                <a:latin typeface="Times New Roman"/>
                <a:cs typeface="Times New Roman"/>
              </a:rPr>
              <a:t>soltanto le </a:t>
            </a:r>
            <a:r>
              <a:rPr sz="1200" spc="-5" dirty="0">
                <a:latin typeface="Times New Roman"/>
                <a:cs typeface="Times New Roman"/>
              </a:rPr>
              <a:t>gioie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mostrerete anche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quotidiana </a:t>
            </a:r>
            <a:r>
              <a:rPr sz="1200" spc="-5" dirty="0">
                <a:latin typeface="Times New Roman"/>
                <a:cs typeface="Times New Roman"/>
              </a:rPr>
              <a:t>queste realtà </a:t>
            </a:r>
            <a:r>
              <a:rPr sz="1200" dirty="0">
                <a:latin typeface="Times New Roman"/>
                <a:cs typeface="Times New Roman"/>
              </a:rPr>
              <a:t>spirituali della vita 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poiché voi </a:t>
            </a:r>
            <a:r>
              <a:rPr sz="1200" spc="-5" dirty="0">
                <a:latin typeface="Times New Roman"/>
                <a:cs typeface="Times New Roman"/>
              </a:rPr>
              <a:t>avete già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eterna, come </a:t>
            </a:r>
            <a:r>
              <a:rPr sz="1200" dirty="0">
                <a:latin typeface="Times New Roman"/>
                <a:cs typeface="Times New Roman"/>
              </a:rPr>
              <a:t>dono di Dio, </a:t>
            </a:r>
            <a:r>
              <a:rPr sz="1200" spc="-5" dirty="0">
                <a:latin typeface="Times New Roman"/>
                <a:cs typeface="Times New Roman"/>
              </a:rPr>
              <a:t>grazie alla fede. </a:t>
            </a:r>
            <a:r>
              <a:rPr sz="1200" dirty="0">
                <a:latin typeface="Times New Roman"/>
                <a:cs typeface="Times New Roman"/>
              </a:rPr>
              <a:t>Poiché voi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fede,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proveniente  </a:t>
            </a:r>
            <a:r>
              <a:rPr sz="1200" spc="-5" dirty="0">
                <a:latin typeface="Times New Roman"/>
                <a:cs typeface="Times New Roman"/>
              </a:rPr>
              <a:t>dall’alto,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Verità, sarà venuto </a:t>
            </a:r>
            <a:r>
              <a:rPr sz="1200" dirty="0">
                <a:latin typeface="Times New Roman"/>
                <a:cs typeface="Times New Roman"/>
              </a:rPr>
              <a:t>su di voi, non nasconderete la vostra luce qui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le porte </a:t>
            </a:r>
            <a:r>
              <a:rPr sz="1200" spc="-5" dirty="0">
                <a:latin typeface="Times New Roman"/>
                <a:cs typeface="Times New Roman"/>
              </a:rPr>
              <a:t>chiuse;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farete  conoscere l’amore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 tutta </a:t>
            </a:r>
            <a:r>
              <a:rPr sz="1200" spc="-5" dirty="0">
                <a:latin typeface="Times New Roman"/>
                <a:cs typeface="Times New Roman"/>
              </a:rPr>
              <a:t>l’umanità. Per paura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fuggite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fatti di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spiacevole, ma  </a:t>
            </a:r>
            <a:r>
              <a:rPr sz="1200" spc="-5" dirty="0">
                <a:latin typeface="Times New Roman"/>
                <a:cs typeface="Times New Roman"/>
              </a:rPr>
              <a:t>quando sarete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battezzati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andrete </a:t>
            </a:r>
            <a:r>
              <a:rPr sz="1200" dirty="0">
                <a:latin typeface="Times New Roman"/>
                <a:cs typeface="Times New Roman"/>
              </a:rPr>
              <a:t>coraggiosamente e </a:t>
            </a:r>
            <a:r>
              <a:rPr sz="1200" spc="-5" dirty="0">
                <a:latin typeface="Times New Roman"/>
                <a:cs typeface="Times New Roman"/>
              </a:rPr>
              <a:t>con gioia </a:t>
            </a:r>
            <a:r>
              <a:rPr sz="1200" dirty="0">
                <a:latin typeface="Times New Roman"/>
                <a:cs typeface="Times New Roman"/>
              </a:rPr>
              <a:t>incontro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esperienze della  proclamazione della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della </a:t>
            </a:r>
            <a:r>
              <a:rPr sz="1200" dirty="0">
                <a:latin typeface="Times New Roman"/>
                <a:cs typeface="Times New Roman"/>
              </a:rPr>
              <a:t>vita eterna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fermarvi </a:t>
            </a:r>
            <a:r>
              <a:rPr sz="1200" dirty="0">
                <a:latin typeface="Times New Roman"/>
                <a:cs typeface="Times New Roman"/>
              </a:rPr>
              <a:t>qui e in </a:t>
            </a:r>
            <a:r>
              <a:rPr sz="1200" spc="-5" dirty="0">
                <a:latin typeface="Times New Roman"/>
                <a:cs typeface="Times New Roman"/>
              </a:rPr>
              <a:t>Galilea per </a:t>
            </a:r>
            <a:r>
              <a:rPr sz="1200" dirty="0">
                <a:latin typeface="Times New Roman"/>
                <a:cs typeface="Times New Roman"/>
              </a:rPr>
              <a:t>un breve </a:t>
            </a:r>
            <a:r>
              <a:rPr sz="1200" spc="5" dirty="0">
                <a:latin typeface="Times New Roman"/>
                <a:cs typeface="Times New Roman"/>
              </a:rPr>
              <a:t>periodo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rimettete dallo </a:t>
            </a:r>
            <a:r>
              <a:rPr sz="1200" dirty="0">
                <a:latin typeface="Times New Roman"/>
                <a:cs typeface="Times New Roman"/>
              </a:rPr>
              <a:t>shock </a:t>
            </a:r>
            <a:r>
              <a:rPr sz="1200" spc="-5" dirty="0">
                <a:latin typeface="Times New Roman"/>
                <a:cs typeface="Times New Roman"/>
              </a:rPr>
              <a:t>della transizione dalla falsa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-5" dirty="0">
                <a:latin typeface="Times New Roman"/>
                <a:cs typeface="Times New Roman"/>
              </a:rPr>
              <a:t>dell’autorità del tradizionalismo al </a:t>
            </a:r>
            <a:r>
              <a:rPr sz="1200" dirty="0">
                <a:latin typeface="Times New Roman"/>
                <a:cs typeface="Times New Roman"/>
              </a:rPr>
              <a:t>nuovo ordine </a:t>
            </a:r>
            <a:r>
              <a:rPr sz="1200" spc="-5" dirty="0">
                <a:latin typeface="Times New Roman"/>
                <a:cs typeface="Times New Roman"/>
              </a:rPr>
              <a:t>dell’autorità  dei fatti,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realtà supreme dell’esperienza </a:t>
            </a:r>
            <a:r>
              <a:rPr sz="1200" dirty="0">
                <a:latin typeface="Times New Roman"/>
                <a:cs typeface="Times New Roman"/>
              </a:rPr>
              <a:t>vivente.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nel mondo è </a:t>
            </a:r>
            <a:r>
              <a:rPr sz="1200" spc="-5" dirty="0">
                <a:latin typeface="Times New Roman"/>
                <a:cs typeface="Times New Roman"/>
              </a:rPr>
              <a:t>basata sul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 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tra di voi una vita di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Dio; sulla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voi e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siete figli </a:t>
            </a:r>
            <a:r>
              <a:rPr sz="1200" dirty="0">
                <a:latin typeface="Times New Roman"/>
                <a:cs typeface="Times New Roman"/>
              </a:rPr>
              <a:t>di Dio;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consisterà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vivrete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—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effettiva e vivente di amare gli uomini e di </a:t>
            </a:r>
            <a:r>
              <a:rPr sz="1200" spc="-5" dirty="0">
                <a:latin typeface="Times New Roman"/>
                <a:cs typeface="Times New Roman"/>
              </a:rPr>
              <a:t>servirli, così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servito  </a:t>
            </a:r>
            <a:r>
              <a:rPr sz="1200" dirty="0">
                <a:latin typeface="Times New Roman"/>
                <a:cs typeface="Times New Roman"/>
              </a:rPr>
              <a:t>voi. Che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riveli la vostra luce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mondo; che la </a:t>
            </a:r>
            <a:r>
              <a:rPr sz="1200" spc="-5" dirty="0">
                <a:latin typeface="Times New Roman"/>
                <a:cs typeface="Times New Roman"/>
              </a:rPr>
              <a:t>rivelazione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apra gli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accecati dalla tradizione; che </a:t>
            </a:r>
            <a:r>
              <a:rPr sz="1200" dirty="0">
                <a:latin typeface="Times New Roman"/>
                <a:cs typeface="Times New Roman"/>
              </a:rPr>
              <a:t>il vostro  </a:t>
            </a:r>
            <a:r>
              <a:rPr sz="1200" spc="-5" dirty="0">
                <a:latin typeface="Times New Roman"/>
                <a:cs typeface="Times New Roman"/>
              </a:rPr>
              <a:t>servizio amorevole distrugga efficacemente </a:t>
            </a:r>
            <a:r>
              <a:rPr sz="1200" dirty="0">
                <a:latin typeface="Times New Roman"/>
                <a:cs typeface="Times New Roman"/>
              </a:rPr>
              <a:t>i pregiudizi </a:t>
            </a:r>
            <a:r>
              <a:rPr sz="1200" spc="-5" dirty="0">
                <a:latin typeface="Times New Roman"/>
                <a:cs typeface="Times New Roman"/>
              </a:rPr>
              <a:t>generati dall’ignoranza. Accostandovi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con simpatia  </a:t>
            </a:r>
            <a:r>
              <a:rPr sz="1200" spc="-5" dirty="0">
                <a:latin typeface="Times New Roman"/>
                <a:cs typeface="Times New Roman"/>
              </a:rPr>
              <a:t>comprensiva </a:t>
            </a:r>
            <a:r>
              <a:rPr sz="1200" dirty="0">
                <a:latin typeface="Times New Roman"/>
                <a:cs typeface="Times New Roman"/>
              </a:rPr>
              <a:t>e devozione </a:t>
            </a:r>
            <a:r>
              <a:rPr sz="1200" spc="-5" dirty="0">
                <a:latin typeface="Times New Roman"/>
                <a:cs typeface="Times New Roman"/>
              </a:rPr>
              <a:t>disinteressata,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condurrete alla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salvifica dell’amore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celebrato </a:t>
            </a:r>
            <a:r>
              <a:rPr sz="1200" dirty="0">
                <a:latin typeface="Times New Roman"/>
                <a:cs typeface="Times New Roman"/>
              </a:rPr>
              <a:t>la  bontà;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hanno esaltato la </a:t>
            </a:r>
            <a:r>
              <a:rPr sz="1200" spc="-5" dirty="0">
                <a:latin typeface="Times New Roman"/>
                <a:cs typeface="Times New Roman"/>
              </a:rPr>
              <a:t>bellezza; gli </a:t>
            </a:r>
            <a:r>
              <a:rPr sz="1200" spc="-10" dirty="0">
                <a:latin typeface="Times New Roman"/>
                <a:cs typeface="Times New Roman"/>
              </a:rPr>
              <a:t>Indù </a:t>
            </a:r>
            <a:r>
              <a:rPr sz="1200" spc="-5" dirty="0">
                <a:latin typeface="Times New Roman"/>
                <a:cs typeface="Times New Roman"/>
              </a:rPr>
              <a:t>predicano </a:t>
            </a:r>
            <a:r>
              <a:rPr sz="1200" dirty="0">
                <a:latin typeface="Times New Roman"/>
                <a:cs typeface="Times New Roman"/>
              </a:rPr>
              <a:t>la devozione; i lontani </a:t>
            </a:r>
            <a:r>
              <a:rPr sz="1200" spc="-5" dirty="0">
                <a:latin typeface="Times New Roman"/>
                <a:cs typeface="Times New Roman"/>
              </a:rPr>
              <a:t>asceti insegnano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rispetto; </a:t>
            </a:r>
            <a:r>
              <a:rPr sz="1200" dirty="0">
                <a:latin typeface="Times New Roman"/>
                <a:cs typeface="Times New Roman"/>
              </a:rPr>
              <a:t>i Romani </a:t>
            </a:r>
            <a:r>
              <a:rPr sz="1200" spc="-5" dirty="0">
                <a:latin typeface="Times New Roman"/>
                <a:cs typeface="Times New Roman"/>
              </a:rPr>
              <a:t>esigono  fedeltà; </a:t>
            </a:r>
            <a:r>
              <a:rPr sz="1200" dirty="0">
                <a:latin typeface="Times New Roman"/>
                <a:cs typeface="Times New Roman"/>
              </a:rPr>
              <a:t>ma io </a:t>
            </a:r>
            <a:r>
              <a:rPr sz="1200" spc="-5" dirty="0">
                <a:latin typeface="Times New Roman"/>
                <a:cs typeface="Times New Roman"/>
              </a:rPr>
              <a:t>chiedo ai miei discepoli </a:t>
            </a:r>
            <a:r>
              <a:rPr sz="1200" dirty="0">
                <a:latin typeface="Times New Roman"/>
                <a:cs typeface="Times New Roman"/>
              </a:rPr>
              <a:t>la vita, una vita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amorevole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1136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(2043.2) 191:5.4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parlato così, guardò </a:t>
            </a:r>
            <a:r>
              <a:rPr sz="1200" dirty="0">
                <a:latin typeface="Times New Roman"/>
                <a:cs typeface="Times New Roman"/>
              </a:rPr>
              <a:t>in viso Tommaso 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“E tu, Tommaso, </a:t>
            </a:r>
            <a:r>
              <a:rPr sz="1200" spc="-5" dirty="0">
                <a:latin typeface="Times New Roman"/>
                <a:cs typeface="Times New Roman"/>
              </a:rPr>
              <a:t>che hai </a:t>
            </a:r>
            <a:r>
              <a:rPr sz="1200" dirty="0">
                <a:latin typeface="Times New Roman"/>
                <a:cs typeface="Times New Roman"/>
              </a:rPr>
              <a:t>detto che non </a:t>
            </a:r>
            <a:r>
              <a:rPr sz="1200" spc="-5" dirty="0">
                <a:latin typeface="Times New Roman"/>
                <a:cs typeface="Times New Roman"/>
              </a:rPr>
              <a:t>avresti  creduto se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avessi </a:t>
            </a:r>
            <a:r>
              <a:rPr sz="1200" dirty="0">
                <a:latin typeface="Times New Roman"/>
                <a:cs typeface="Times New Roman"/>
              </a:rPr>
              <a:t>visto e non </a:t>
            </a:r>
            <a:r>
              <a:rPr sz="1200" spc="-5" dirty="0">
                <a:latin typeface="Times New Roman"/>
                <a:cs typeface="Times New Roman"/>
              </a:rPr>
              <a:t>avessi messo </a:t>
            </a:r>
            <a:r>
              <a:rPr sz="1200" dirty="0">
                <a:latin typeface="Times New Roman"/>
                <a:cs typeface="Times New Roman"/>
              </a:rPr>
              <a:t>il tuo dito nel </a:t>
            </a:r>
            <a:r>
              <a:rPr sz="1200" spc="-5" dirty="0">
                <a:latin typeface="Times New Roman"/>
                <a:cs typeface="Times New Roman"/>
              </a:rPr>
              <a:t>segno dei </a:t>
            </a:r>
            <a:r>
              <a:rPr sz="1200" dirty="0">
                <a:latin typeface="Times New Roman"/>
                <a:cs typeface="Times New Roman"/>
              </a:rPr>
              <a:t>chiodi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mie mani,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visto 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udito </a:t>
            </a:r>
            <a:r>
              <a:rPr sz="1200" spc="-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mie  </a:t>
            </a:r>
            <a:r>
              <a:rPr sz="1200" spc="-5" dirty="0">
                <a:latin typeface="Times New Roman"/>
                <a:cs typeface="Times New Roman"/>
              </a:rPr>
              <a:t>parole;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tu non veda </a:t>
            </a:r>
            <a:r>
              <a:rPr sz="1200" spc="-5" dirty="0">
                <a:latin typeface="Times New Roman"/>
                <a:cs typeface="Times New Roman"/>
              </a:rPr>
              <a:t>alcun segno </a:t>
            </a:r>
            <a:r>
              <a:rPr sz="1200" dirty="0">
                <a:latin typeface="Times New Roman"/>
                <a:cs typeface="Times New Roman"/>
              </a:rPr>
              <a:t>di chiodi sulle mie mani, poiché io sono </a:t>
            </a:r>
            <a:r>
              <a:rPr sz="1200" spc="-5" dirty="0">
                <a:latin typeface="Times New Roman"/>
                <a:cs typeface="Times New Roman"/>
              </a:rPr>
              <a:t>risorto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forma che anche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avrai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26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lascerai </a:t>
            </a:r>
            <a:r>
              <a:rPr sz="1200" dirty="0">
                <a:latin typeface="Times New Roman"/>
                <a:cs typeface="Times New Roman"/>
              </a:rPr>
              <a:t>questo mondo, che </a:t>
            </a:r>
            <a:r>
              <a:rPr sz="1200" spc="-5" dirty="0">
                <a:latin typeface="Times New Roman"/>
                <a:cs typeface="Times New Roman"/>
              </a:rPr>
              <a:t>cosa dirai </a:t>
            </a:r>
            <a:r>
              <a:rPr sz="1200" dirty="0">
                <a:latin typeface="Times New Roman"/>
                <a:cs typeface="Times New Roman"/>
              </a:rPr>
              <a:t>ai tuoi </a:t>
            </a:r>
            <a:r>
              <a:rPr sz="1200" spc="-5" dirty="0">
                <a:latin typeface="Times New Roman"/>
                <a:cs typeface="Times New Roman"/>
              </a:rPr>
              <a:t>fratelli?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riconoscerai </a:t>
            </a:r>
            <a:r>
              <a:rPr sz="1200" dirty="0">
                <a:latin typeface="Times New Roman"/>
                <a:cs typeface="Times New Roman"/>
              </a:rPr>
              <a:t>la verità,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nel tuo cuore </a:t>
            </a:r>
            <a:r>
              <a:rPr sz="1200" spc="-5" dirty="0">
                <a:latin typeface="Times New Roman"/>
                <a:cs typeface="Times New Roman"/>
              </a:rPr>
              <a:t>avevi già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 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affermavi così risolutamente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credere. </a:t>
            </a:r>
            <a:r>
              <a:rPr sz="1200" dirty="0">
                <a:latin typeface="Times New Roman"/>
                <a:cs typeface="Times New Roman"/>
              </a:rPr>
              <a:t>I tuoi dubbi, </a:t>
            </a:r>
            <a:r>
              <a:rPr sz="1200" spc="-5" dirty="0">
                <a:latin typeface="Times New Roman"/>
                <a:cs typeface="Times New Roman"/>
              </a:rPr>
              <a:t>Tommaso, s’impongono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sempre maggiore </a:t>
            </a:r>
            <a:r>
              <a:rPr sz="1200" dirty="0">
                <a:latin typeface="Times New Roman"/>
                <a:cs typeface="Times New Roman"/>
              </a:rPr>
              <a:t>ostinazione  </a:t>
            </a:r>
            <a:r>
              <a:rPr sz="1200" spc="-5" dirty="0">
                <a:latin typeface="Times New Roman"/>
                <a:cs typeface="Times New Roman"/>
              </a:rPr>
              <a:t>proprio quando stanno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crollare. Tommaso, </a:t>
            </a:r>
            <a:r>
              <a:rPr sz="1200" dirty="0">
                <a:latin typeface="Times New Roman"/>
                <a:cs typeface="Times New Roman"/>
              </a:rPr>
              <a:t>ti chiedo di non </a:t>
            </a:r>
            <a:r>
              <a:rPr sz="1200" spc="-5" dirty="0">
                <a:latin typeface="Times New Roman"/>
                <a:cs typeface="Times New Roman"/>
              </a:rPr>
              <a:t>mancare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ma di credere 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che crederai,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tutto il  tuo</a:t>
            </a:r>
            <a:r>
              <a:rPr sz="1200" spc="-5" dirty="0">
                <a:latin typeface="Times New Roman"/>
                <a:cs typeface="Times New Roman"/>
              </a:rPr>
              <a:t> cuore.”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5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(2043.3) 191:5.5 </a:t>
            </a:r>
            <a:r>
              <a:rPr sz="1200" spc="-5" dirty="0">
                <a:latin typeface="Times New Roman"/>
                <a:cs typeface="Times New Roman"/>
              </a:rPr>
              <a:t>Quando Tommaso </a:t>
            </a:r>
            <a:r>
              <a:rPr sz="1200" dirty="0">
                <a:latin typeface="Times New Roman"/>
                <a:cs typeface="Times New Roman"/>
              </a:rPr>
              <a:t>udì queste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cadde in </a:t>
            </a:r>
            <a:r>
              <a:rPr sz="1200" spc="-5" dirty="0">
                <a:latin typeface="Times New Roman"/>
                <a:cs typeface="Times New Roman"/>
              </a:rPr>
              <a:t>ginocchio </a:t>
            </a:r>
            <a:r>
              <a:rPr sz="1200" dirty="0">
                <a:latin typeface="Times New Roman"/>
                <a:cs typeface="Times New Roman"/>
              </a:rPr>
              <a:t>davanti al </a:t>
            </a:r>
            <a:r>
              <a:rPr sz="1200" spc="-5" dirty="0">
                <a:latin typeface="Times New Roman"/>
                <a:cs typeface="Times New Roman"/>
              </a:rPr>
              <a:t>Maestro morontiale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esclamò: “Io </a:t>
            </a:r>
            <a:r>
              <a:rPr sz="1200" dirty="0">
                <a:latin typeface="Times New Roman"/>
                <a:cs typeface="Times New Roman"/>
              </a:rPr>
              <a:t>credo! Mio 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e mio </a:t>
            </a:r>
            <a:r>
              <a:rPr sz="1200" spc="-5" dirty="0">
                <a:latin typeface="Times New Roman"/>
                <a:cs typeface="Times New Roman"/>
              </a:rPr>
              <a:t>Maestro!” Allora Gesù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Tommaso: </a:t>
            </a:r>
            <a:r>
              <a:rPr sz="1200" dirty="0">
                <a:latin typeface="Times New Roman"/>
                <a:cs typeface="Times New Roman"/>
              </a:rPr>
              <a:t>“Tu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creduto, </a:t>
            </a:r>
            <a:r>
              <a:rPr sz="1200" spc="-5" dirty="0">
                <a:latin typeface="Times New Roman"/>
                <a:cs typeface="Times New Roman"/>
              </a:rPr>
              <a:t>Tommaso, perché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hai realmente </a:t>
            </a:r>
            <a:r>
              <a:rPr sz="1200" dirty="0">
                <a:latin typeface="Times New Roman"/>
                <a:cs typeface="Times New Roman"/>
              </a:rPr>
              <a:t>visto 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udito.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Benedetti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ere future coloro che crederanno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avere visto con </a:t>
            </a:r>
            <a:r>
              <a:rPr sz="1200" spc="-5" dirty="0">
                <a:latin typeface="Times New Roman"/>
                <a:cs typeface="Times New Roman"/>
              </a:rPr>
              <a:t>l’occhio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né udito </a:t>
            </a:r>
            <a:r>
              <a:rPr sz="1200" spc="-5" dirty="0">
                <a:latin typeface="Times New Roman"/>
                <a:cs typeface="Times New Roman"/>
              </a:rPr>
              <a:t>con l’orecchio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28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(2043.4) 191:5.6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del Maestro si </a:t>
            </a:r>
            <a:r>
              <a:rPr sz="1200" dirty="0">
                <a:latin typeface="Times New Roman"/>
                <a:cs typeface="Times New Roman"/>
              </a:rPr>
              <a:t>avvicinava </a:t>
            </a:r>
            <a:r>
              <a:rPr sz="1200" spc="-5" dirty="0">
                <a:latin typeface="Times New Roman"/>
                <a:cs typeface="Times New Roman"/>
              </a:rPr>
              <a:t>all’estremità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tavola, egli si rivolse </a:t>
            </a:r>
            <a:r>
              <a:rPr sz="1200" dirty="0">
                <a:latin typeface="Times New Roman"/>
                <a:cs typeface="Times New Roman"/>
              </a:rPr>
              <a:t>a tutti loro </a:t>
            </a:r>
            <a:r>
              <a:rPr sz="1200" spc="-5" dirty="0">
                <a:latin typeface="Times New Roman"/>
                <a:cs typeface="Times New Roman"/>
              </a:rPr>
              <a:t>dicendo: “Ed </a:t>
            </a:r>
            <a:r>
              <a:rPr sz="120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andate </a:t>
            </a:r>
            <a:r>
              <a:rPr sz="1200" dirty="0">
                <a:latin typeface="Times New Roman"/>
                <a:cs typeface="Times New Roman"/>
              </a:rPr>
              <a:t>tutti 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dove vi </a:t>
            </a:r>
            <a:r>
              <a:rPr sz="1200" spc="-5" dirty="0">
                <a:latin typeface="Times New Roman"/>
                <a:cs typeface="Times New Roman"/>
              </a:rPr>
              <a:t>apparirò presto.”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detto questo egli scomparve dalla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7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(2044.1) 191:5.7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undici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ora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convinti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era 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mattina successiva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presto,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dell’alba, </a:t>
            </a:r>
            <a:r>
              <a:rPr sz="1200" dirty="0">
                <a:latin typeface="Times New Roman"/>
                <a:cs typeface="Times New Roman"/>
              </a:rPr>
              <a:t>partirono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L’apparizione ad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Alessandria</a:t>
            </a:r>
            <a:endParaRPr sz="1600">
              <a:latin typeface="Times New Roman"/>
              <a:cs typeface="Times New Roman"/>
            </a:endParaRPr>
          </a:p>
          <a:p>
            <a:pPr marL="88900" marR="7620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(2044.2) 191:6.1 </a:t>
            </a:r>
            <a:r>
              <a:rPr sz="1200" spc="-5" dirty="0">
                <a:latin typeface="Times New Roman"/>
                <a:cs typeface="Times New Roman"/>
              </a:rPr>
              <a:t>Mentre 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 erano </a:t>
            </a:r>
            <a:r>
              <a:rPr sz="1200" dirty="0">
                <a:latin typeface="Times New Roman"/>
                <a:cs typeface="Times New Roman"/>
              </a:rPr>
              <a:t>in cammino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avvicinavano al </a:t>
            </a:r>
            <a:r>
              <a:rPr sz="1200" dirty="0">
                <a:latin typeface="Times New Roman"/>
                <a:cs typeface="Times New Roman"/>
              </a:rPr>
              <a:t>termine </a:t>
            </a:r>
            <a:r>
              <a:rPr sz="1200" spc="-5" dirty="0">
                <a:latin typeface="Times New Roman"/>
                <a:cs typeface="Times New Roman"/>
              </a:rPr>
              <a:t>del loro viaggio, martedì </a:t>
            </a:r>
            <a:r>
              <a:rPr sz="1200" dirty="0">
                <a:latin typeface="Times New Roman"/>
                <a:cs typeface="Times New Roman"/>
              </a:rPr>
              <a:t>18  </a:t>
            </a:r>
            <a:r>
              <a:rPr sz="1200" spc="-5" dirty="0">
                <a:latin typeface="Times New Roman"/>
                <a:cs typeface="Times New Roman"/>
              </a:rPr>
              <a:t>aprile, verso </a:t>
            </a:r>
            <a:r>
              <a:rPr sz="1200" dirty="0">
                <a:latin typeface="Times New Roman"/>
                <a:cs typeface="Times New Roman"/>
              </a:rPr>
              <a:t>le otto e </a:t>
            </a:r>
            <a:r>
              <a:rPr sz="1200" spc="5" dirty="0">
                <a:latin typeface="Times New Roman"/>
                <a:cs typeface="Times New Roman"/>
              </a:rPr>
              <a:t>mezzo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sera, Gesù apparve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Rodano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ottanta </a:t>
            </a:r>
            <a:r>
              <a:rPr sz="1200" spc="-5" dirty="0">
                <a:latin typeface="Times New Roman"/>
                <a:cs typeface="Times New Roman"/>
              </a:rPr>
              <a:t>altri credenti ad Alessandria. Questa </a:t>
            </a:r>
            <a:r>
              <a:rPr sz="1200" dirty="0">
                <a:latin typeface="Times New Roman"/>
                <a:cs typeface="Times New Roman"/>
              </a:rPr>
              <a:t>era la dodicesima  </a:t>
            </a:r>
            <a:r>
              <a:rPr sz="1200" spc="-5" dirty="0">
                <a:latin typeface="Times New Roman"/>
                <a:cs typeface="Times New Roman"/>
              </a:rPr>
              <a:t>apparizione del Maestro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morontiale.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davanti a questi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alla conclusione </a:t>
            </a:r>
            <a:r>
              <a:rPr sz="1200" spc="-5" dirty="0">
                <a:latin typeface="Times New Roman"/>
                <a:cs typeface="Times New Roman"/>
              </a:rPr>
              <a:t>del resoconto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di Davide sulla </a:t>
            </a:r>
            <a:r>
              <a:rPr sz="1200" spc="-5" dirty="0">
                <a:latin typeface="Times New Roman"/>
                <a:cs typeface="Times New Roman"/>
              </a:rPr>
              <a:t>crocifissione. Questo messaggero, </a:t>
            </a:r>
            <a:r>
              <a:rPr sz="1200" dirty="0">
                <a:latin typeface="Times New Roman"/>
                <a:cs typeface="Times New Roman"/>
              </a:rPr>
              <a:t>il quinto dei </a:t>
            </a:r>
            <a:r>
              <a:rPr sz="1200" spc="-5" dirty="0">
                <a:latin typeface="Times New Roman"/>
                <a:cs typeface="Times New Roman"/>
              </a:rPr>
              <a:t>corrieri sul tratto </a:t>
            </a:r>
            <a:r>
              <a:rPr sz="1200" dirty="0">
                <a:latin typeface="Times New Roman"/>
                <a:cs typeface="Times New Roman"/>
              </a:rPr>
              <a:t>Gerusalemme-Alessandria, era  </a:t>
            </a:r>
            <a:r>
              <a:rPr sz="1200" spc="-5" dirty="0">
                <a:latin typeface="Times New Roman"/>
                <a:cs typeface="Times New Roman"/>
              </a:rPr>
              <a:t>arrivato ad Alessandria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tardo pomeriggio,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trasmesso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messaggio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Rodano,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riunire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credenti  perché ricevessero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tragica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dal messaggero stesso. </a:t>
            </a:r>
            <a:r>
              <a:rPr sz="1200" dirty="0">
                <a:latin typeface="Times New Roman"/>
                <a:cs typeface="Times New Roman"/>
              </a:rPr>
              <a:t>Verso le otto il </a:t>
            </a:r>
            <a:r>
              <a:rPr sz="1200" spc="-5" dirty="0">
                <a:latin typeface="Times New Roman"/>
                <a:cs typeface="Times New Roman"/>
              </a:rPr>
              <a:t>messaggero, Natan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Busiris, si presentò </a:t>
            </a:r>
            <a:r>
              <a:rPr sz="1200" spc="5" dirty="0">
                <a:latin typeface="Times New Roman"/>
                <a:cs typeface="Times New Roman"/>
              </a:rPr>
              <a:t>davanti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03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raccontò loro </a:t>
            </a:r>
            <a:r>
              <a:rPr sz="1200" dirty="0">
                <a:latin typeface="Times New Roman"/>
                <a:cs typeface="Times New Roman"/>
              </a:rPr>
              <a:t>in dettaglio tutto ciò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detto dal precedente corriere. Natan </a:t>
            </a:r>
            <a:r>
              <a:rPr sz="1200" dirty="0">
                <a:latin typeface="Times New Roman"/>
                <a:cs typeface="Times New Roman"/>
              </a:rPr>
              <a:t>terminò il </a:t>
            </a:r>
            <a:r>
              <a:rPr sz="1200" spc="-5" dirty="0">
                <a:latin typeface="Times New Roman"/>
                <a:cs typeface="Times New Roman"/>
              </a:rPr>
              <a:t>suo  toccante racconto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queste parole: “Ma Davide, che ci </a:t>
            </a:r>
            <a:r>
              <a:rPr sz="1200" dirty="0">
                <a:latin typeface="Times New Roman"/>
                <a:cs typeface="Times New Roman"/>
              </a:rPr>
              <a:t>manda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notizia, </a:t>
            </a:r>
            <a:r>
              <a:rPr sz="1200" spc="-5" dirty="0">
                <a:latin typeface="Times New Roman"/>
                <a:cs typeface="Times New Roman"/>
              </a:rPr>
              <a:t>riferisce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annunciando </a:t>
            </a:r>
            <a:r>
              <a:rPr sz="1200" dirty="0">
                <a:latin typeface="Times New Roman"/>
                <a:cs typeface="Times New Roman"/>
              </a:rPr>
              <a:t>in anticipo la  </a:t>
            </a:r>
            <a:r>
              <a:rPr sz="1200" spc="-5" dirty="0">
                <a:latin typeface="Times New Roman"/>
                <a:cs typeface="Times New Roman"/>
              </a:rPr>
              <a:t>sua morte, dichiarò che sarebbe risuscitato.” Proprio mentre Natan parlava,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morontiale apparve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vista di tutti. E  dopo </a:t>
            </a:r>
            <a:r>
              <a:rPr sz="1200" spc="-5" dirty="0">
                <a:latin typeface="Times New Roman"/>
                <a:cs typeface="Times New Roman"/>
              </a:rPr>
              <a:t>che Natan si fu </a:t>
            </a:r>
            <a:r>
              <a:rPr sz="1200" dirty="0">
                <a:latin typeface="Times New Roman"/>
                <a:cs typeface="Times New Roman"/>
              </a:rPr>
              <a:t>seduto,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(2044.3) 191:6.2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Ciò che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instaurare non appartiene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razza,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 nazione, 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speciale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educatori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predicatori. Questo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appartiene </a:t>
            </a:r>
            <a:r>
              <a:rPr sz="1200" spc="-5" dirty="0">
                <a:latin typeface="Times New Roman"/>
                <a:cs typeface="Times New Roman"/>
              </a:rPr>
              <a:t>all’Ebreo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Gentile, </a:t>
            </a:r>
            <a:r>
              <a:rPr sz="1200" spc="1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 povero, all’uomo </a:t>
            </a:r>
            <a:r>
              <a:rPr sz="1200" dirty="0">
                <a:latin typeface="Times New Roman"/>
                <a:cs typeface="Times New Roman"/>
              </a:rPr>
              <a:t>libero e </a:t>
            </a:r>
            <a:r>
              <a:rPr sz="1200" spc="-5" dirty="0">
                <a:latin typeface="Times New Roman"/>
                <a:cs typeface="Times New Roman"/>
              </a:rPr>
              <a:t>allo schiavo, al </a:t>
            </a:r>
            <a:r>
              <a:rPr sz="1200" dirty="0">
                <a:latin typeface="Times New Roman"/>
                <a:cs typeface="Times New Roman"/>
              </a:rPr>
              <a:t>maschio e </a:t>
            </a:r>
            <a:r>
              <a:rPr sz="1200" spc="-5" dirty="0">
                <a:latin typeface="Times New Roman"/>
                <a:cs typeface="Times New Roman"/>
              </a:rPr>
              <a:t>alla femmina,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bambino. E voi tutti </a:t>
            </a:r>
            <a:r>
              <a:rPr sz="1200" spc="-5" dirty="0">
                <a:latin typeface="Times New Roman"/>
                <a:cs typeface="Times New Roman"/>
              </a:rPr>
              <a:t>proclamerete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vangelo  d’amore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mediante la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vivete nella </a:t>
            </a:r>
            <a:r>
              <a:rPr sz="1200" spc="-5" dirty="0">
                <a:latin typeface="Times New Roman"/>
                <a:cs typeface="Times New Roman"/>
              </a:rPr>
              <a:t>carne. Vi amerete l’un l’altro con </a:t>
            </a:r>
            <a:r>
              <a:rPr sz="1200" dirty="0">
                <a:latin typeface="Times New Roman"/>
                <a:cs typeface="Times New Roman"/>
              </a:rPr>
              <a:t>un nuovo e </a:t>
            </a:r>
            <a:r>
              <a:rPr sz="1200" spc="-5" dirty="0">
                <a:latin typeface="Times New Roman"/>
                <a:cs typeface="Times New Roman"/>
              </a:rPr>
              <a:t>sorprendente affetto,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io  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Servirete </a:t>
            </a:r>
            <a:r>
              <a:rPr sz="1200" dirty="0">
                <a:latin typeface="Times New Roman"/>
                <a:cs typeface="Times New Roman"/>
              </a:rPr>
              <a:t>l’umanità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nuova e </a:t>
            </a:r>
            <a:r>
              <a:rPr sz="1200" spc="-5" dirty="0">
                <a:latin typeface="Times New Roman"/>
                <a:cs typeface="Times New Roman"/>
              </a:rPr>
              <a:t>stupefacente devozione, così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voi. E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vedranno </a:t>
            </a:r>
            <a:r>
              <a:rPr sz="1200" dirty="0">
                <a:latin typeface="Times New Roman"/>
                <a:cs typeface="Times New Roman"/>
              </a:rPr>
              <a:t>che voi li amate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modo, e </a:t>
            </a:r>
            <a:r>
              <a:rPr sz="1200" spc="-5" dirty="0">
                <a:latin typeface="Times New Roman"/>
                <a:cs typeface="Times New Roman"/>
              </a:rPr>
              <a:t>quando osserveranno come </a:t>
            </a:r>
            <a:r>
              <a:rPr sz="1200" dirty="0">
                <a:latin typeface="Times New Roman"/>
                <a:cs typeface="Times New Roman"/>
              </a:rPr>
              <a:t>li servite </a:t>
            </a:r>
            <a:r>
              <a:rPr sz="1200" spc="-5" dirty="0">
                <a:latin typeface="Times New Roman"/>
                <a:cs typeface="Times New Roman"/>
              </a:rPr>
              <a:t>con fervore, essi percepiranno che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5" dirty="0">
                <a:latin typeface="Times New Roman"/>
                <a:cs typeface="Times New Roman"/>
              </a:rPr>
              <a:t>divenuti 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per fede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cieli,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seguiranno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che </a:t>
            </a:r>
            <a:r>
              <a:rPr sz="1200" dirty="0">
                <a:latin typeface="Times New Roman"/>
                <a:cs typeface="Times New Roman"/>
              </a:rPr>
              <a:t>vedranno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vita, fino </a:t>
            </a:r>
            <a:r>
              <a:rPr sz="1200" dirty="0">
                <a:latin typeface="Times New Roman"/>
                <a:cs typeface="Times New Roman"/>
              </a:rPr>
              <a:t>a trovare la salvezza 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(2044.4) 191:6.3 </a:t>
            </a:r>
            <a:r>
              <a:rPr sz="1200" spc="-5" dirty="0">
                <a:latin typeface="Times New Roman"/>
                <a:cs typeface="Times New Roman"/>
              </a:rPr>
              <a:t>“Come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mandato me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io ora mando voi. </a:t>
            </a:r>
            <a:r>
              <a:rPr sz="1200" spc="-5" dirty="0">
                <a:latin typeface="Times New Roman"/>
                <a:cs typeface="Times New Roman"/>
              </a:rPr>
              <a:t>Voi siete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nelle tenebre. Questo vangelo </a:t>
            </a:r>
            <a:r>
              <a:rPr sz="1200" dirty="0">
                <a:latin typeface="Times New Roman"/>
                <a:cs typeface="Times New Roman"/>
              </a:rPr>
              <a:t>del regno appartiene a tutti </a:t>
            </a:r>
            <a:r>
              <a:rPr sz="1200" spc="-5" dirty="0">
                <a:latin typeface="Times New Roman"/>
                <a:cs typeface="Times New Roman"/>
              </a:rPr>
              <a:t>coloro che credono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esso; 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 affidato alla custodia dei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sacerdoti. Presto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verrà </a:t>
            </a:r>
            <a:r>
              <a:rPr sz="1200" dirty="0">
                <a:latin typeface="Times New Roman"/>
                <a:cs typeface="Times New Roman"/>
              </a:rPr>
              <a:t>su di voi e vi </a:t>
            </a:r>
            <a:r>
              <a:rPr sz="1200" spc="-5" dirty="0">
                <a:latin typeface="Times New Roman"/>
                <a:cs typeface="Times New Roman"/>
              </a:rPr>
              <a:t>condurrà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5" dirty="0">
                <a:latin typeface="Times New Roman"/>
                <a:cs typeface="Times New Roman"/>
              </a:rPr>
              <a:t>Andate </a:t>
            </a:r>
            <a:r>
              <a:rPr sz="1200" dirty="0">
                <a:latin typeface="Times New Roman"/>
                <a:cs typeface="Times New Roman"/>
              </a:rPr>
              <a:t>dunque  in tutto il mondo a </a:t>
            </a:r>
            <a:r>
              <a:rPr sz="1200" spc="-5" dirty="0">
                <a:latin typeface="Times New Roman"/>
                <a:cs typeface="Times New Roman"/>
              </a:rPr>
              <a:t>predicare questo vangelo,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ecco,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sempre con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sino alla fine stessa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1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(2044.5) 191:6.4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così il </a:t>
            </a:r>
            <a:r>
              <a:rPr sz="1200" spc="-5" dirty="0">
                <a:latin typeface="Times New Roman"/>
                <a:cs typeface="Times New Roman"/>
              </a:rPr>
              <a:t>Maestro scomparve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vista. 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 questi </a:t>
            </a:r>
            <a:r>
              <a:rPr sz="1200" spc="-5" dirty="0">
                <a:latin typeface="Times New Roman"/>
                <a:cs typeface="Times New Roman"/>
              </a:rPr>
              <a:t>credenti rimasero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insieme,  raccontando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esperienze di </a:t>
            </a:r>
            <a:r>
              <a:rPr sz="1200" spc="-5" dirty="0">
                <a:latin typeface="Times New Roman"/>
                <a:cs typeface="Times New Roman"/>
              </a:rPr>
              <a:t>credenti al regno ed </a:t>
            </a:r>
            <a:r>
              <a:rPr sz="1200" dirty="0">
                <a:latin typeface="Times New Roman"/>
                <a:cs typeface="Times New Roman"/>
              </a:rPr>
              <a:t>ascoltando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Rodano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credettero </a:t>
            </a:r>
            <a:r>
              <a:rPr sz="1200" dirty="0">
                <a:latin typeface="Times New Roman"/>
                <a:cs typeface="Times New Roman"/>
              </a:rPr>
              <a:t>tutti che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morte. </a:t>
            </a:r>
            <a:r>
              <a:rPr sz="1200" spc="-5" dirty="0">
                <a:latin typeface="Times New Roman"/>
                <a:cs typeface="Times New Roman"/>
              </a:rPr>
              <a:t>Immaginate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sorpresa dell’annunciatore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della </a:t>
            </a:r>
            <a:r>
              <a:rPr sz="1200" dirty="0">
                <a:latin typeface="Times New Roman"/>
                <a:cs typeface="Times New Roman"/>
              </a:rPr>
              <a:t>risurrezione, </a:t>
            </a:r>
            <a:r>
              <a:rPr sz="1200" spc="-5" dirty="0">
                <a:latin typeface="Times New Roman"/>
                <a:cs typeface="Times New Roman"/>
              </a:rPr>
              <a:t>che arrivò </a:t>
            </a:r>
            <a:r>
              <a:rPr sz="1200" dirty="0">
                <a:latin typeface="Times New Roman"/>
                <a:cs typeface="Times New Roman"/>
              </a:rPr>
              <a:t>due giorni dopo,  </a:t>
            </a:r>
            <a:r>
              <a:rPr sz="1200" spc="-5" dirty="0">
                <a:latin typeface="Times New Roman"/>
                <a:cs typeface="Times New Roman"/>
              </a:rPr>
              <a:t>quando essi risposero 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annuncio dicendo: </a:t>
            </a:r>
            <a:r>
              <a:rPr sz="1200" dirty="0">
                <a:latin typeface="Times New Roman"/>
                <a:cs typeface="Times New Roman"/>
              </a:rPr>
              <a:t>“Sì, lo </a:t>
            </a:r>
            <a:r>
              <a:rPr sz="1200" spc="-5" dirty="0">
                <a:latin typeface="Times New Roman"/>
                <a:cs typeface="Times New Roman"/>
              </a:rPr>
              <a:t>sappiamo, 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abbiamo visto. Egli 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apparso l’altro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ieri.”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98484" cy="38747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192: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apparizioni in</a:t>
            </a:r>
            <a:r>
              <a:rPr sz="2200" b="1" spc="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Galilea</a:t>
            </a:r>
            <a:endParaRPr sz="2200">
              <a:latin typeface="Times New Roman"/>
              <a:cs typeface="Times New Roman"/>
            </a:endParaRPr>
          </a:p>
          <a:p>
            <a:pPr marL="76200" marR="21590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(2045.1) 192:0.1 </a:t>
            </a:r>
            <a:r>
              <a:rPr sz="1200" dirty="0">
                <a:latin typeface="Times New Roman"/>
                <a:cs typeface="Times New Roman"/>
              </a:rPr>
              <a:t>NEL momento in </a:t>
            </a:r>
            <a:r>
              <a:rPr sz="1200" spc="-5" dirty="0">
                <a:latin typeface="Times New Roman"/>
                <a:cs typeface="Times New Roman"/>
              </a:rPr>
              <a:t>cui gli apostoli lasciarono 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si erano  considerevolmente </a:t>
            </a:r>
            <a:r>
              <a:rPr sz="1200" dirty="0">
                <a:latin typeface="Times New Roman"/>
                <a:cs typeface="Times New Roman"/>
              </a:rPr>
              <a:t>calmati. Poiché </a:t>
            </a:r>
            <a:r>
              <a:rPr sz="1200" spc="-5" dirty="0">
                <a:latin typeface="Times New Roman"/>
                <a:cs typeface="Times New Roman"/>
              </a:rPr>
              <a:t>Gesù era apparso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alla sua </a:t>
            </a:r>
            <a:r>
              <a:rPr sz="1200" dirty="0">
                <a:latin typeface="Times New Roman"/>
                <a:cs typeface="Times New Roman"/>
              </a:rPr>
              <a:t>famiglia di </a:t>
            </a:r>
            <a:r>
              <a:rPr sz="1200" spc="-5" dirty="0">
                <a:latin typeface="Times New Roman"/>
                <a:cs typeface="Times New Roman"/>
              </a:rPr>
              <a:t>credenti al regno,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gli apostoli erano  nascosti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predicavano </a:t>
            </a:r>
            <a:r>
              <a:rPr sz="1200" dirty="0">
                <a:latin typeface="Times New Roman"/>
                <a:cs typeface="Times New Roman"/>
              </a:rPr>
              <a:t>in pubblico,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 conclusero che </a:t>
            </a:r>
            <a:r>
              <a:rPr sz="1200" dirty="0">
                <a:latin typeface="Times New Roman"/>
                <a:cs typeface="Times New Roman"/>
              </a:rPr>
              <a:t>il movimento </a:t>
            </a:r>
            <a:r>
              <a:rPr sz="1200" spc="-5" dirty="0">
                <a:latin typeface="Times New Roman"/>
                <a:cs typeface="Times New Roman"/>
              </a:rPr>
              <a:t>del vangelo, </a:t>
            </a:r>
            <a:r>
              <a:rPr sz="1200" dirty="0">
                <a:latin typeface="Times New Roman"/>
                <a:cs typeface="Times New Roman"/>
              </a:rPr>
              <a:t>tutto sommato, </a:t>
            </a:r>
            <a:r>
              <a:rPr sz="1200" spc="-5" dirty="0">
                <a:latin typeface="Times New Roman"/>
                <a:cs typeface="Times New Roman"/>
              </a:rPr>
              <a:t>era  efficacemente annientato. Beninteso, essi erano sconcertati dalla crescente diffusione </a:t>
            </a:r>
            <a:r>
              <a:rPr sz="1200" dirty="0">
                <a:latin typeface="Times New Roman"/>
                <a:cs typeface="Times New Roman"/>
              </a:rPr>
              <a:t>di voci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era risuscitato </a:t>
            </a:r>
            <a:r>
              <a:rPr sz="1200" dirty="0">
                <a:latin typeface="Times New Roman"/>
                <a:cs typeface="Times New Roman"/>
              </a:rPr>
              <a:t>dalla morte,  ma </a:t>
            </a:r>
            <a:r>
              <a:rPr sz="1200" spc="-5" dirty="0">
                <a:latin typeface="Times New Roman"/>
                <a:cs typeface="Times New Roman"/>
              </a:rPr>
              <a:t>contavano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guardie corrotte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contrastare efficacemente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resoconti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ripetizione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banda </a:t>
            </a:r>
            <a:r>
              <a:rPr sz="1200" dirty="0">
                <a:latin typeface="Times New Roman"/>
                <a:cs typeface="Times New Roman"/>
              </a:rPr>
              <a:t>di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via 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(2045.2) 192:0.2 </a:t>
            </a:r>
            <a:r>
              <a:rPr sz="1200" spc="-5" dirty="0">
                <a:latin typeface="Times New Roman"/>
                <a:cs typeface="Times New Roman"/>
              </a:rPr>
              <a:t>Da questo momento </a:t>
            </a:r>
            <a:r>
              <a:rPr sz="1200" dirty="0">
                <a:latin typeface="Times New Roman"/>
                <a:cs typeface="Times New Roman"/>
              </a:rPr>
              <a:t>in poi,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gli apostoli furono </a:t>
            </a:r>
            <a:r>
              <a:rPr sz="1200" dirty="0">
                <a:latin typeface="Times New Roman"/>
                <a:cs typeface="Times New Roman"/>
              </a:rPr>
              <a:t>dispersi </a:t>
            </a:r>
            <a:r>
              <a:rPr sz="1200" spc="-5" dirty="0">
                <a:latin typeface="Times New Roman"/>
                <a:cs typeface="Times New Roman"/>
              </a:rPr>
              <a:t>dalla crescente </a:t>
            </a:r>
            <a:r>
              <a:rPr sz="1200" dirty="0">
                <a:latin typeface="Times New Roman"/>
                <a:cs typeface="Times New Roman"/>
              </a:rPr>
              <a:t>marea di </a:t>
            </a:r>
            <a:r>
              <a:rPr sz="1200" spc="-5" dirty="0">
                <a:latin typeface="Times New Roman"/>
                <a:cs typeface="Times New Roman"/>
              </a:rPr>
              <a:t>persecuzioni, </a:t>
            </a:r>
            <a:r>
              <a:rPr sz="1200" dirty="0">
                <a:latin typeface="Times New Roman"/>
                <a:cs typeface="Times New Roman"/>
              </a:rPr>
              <a:t>Pietro fu il  </a:t>
            </a:r>
            <a:r>
              <a:rPr sz="1200" spc="-5" dirty="0">
                <a:latin typeface="Times New Roman"/>
                <a:cs typeface="Times New Roman"/>
              </a:rPr>
              <a:t>capo generalmente </a:t>
            </a:r>
            <a:r>
              <a:rPr sz="1200" dirty="0">
                <a:latin typeface="Times New Roman"/>
                <a:cs typeface="Times New Roman"/>
              </a:rPr>
              <a:t>riconosciuto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apostolico.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diede mai una tale autorità,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 non lo  </a:t>
            </a:r>
            <a:r>
              <a:rPr sz="1200" spc="-5" dirty="0">
                <a:latin typeface="Times New Roman"/>
                <a:cs typeface="Times New Roman"/>
              </a:rPr>
              <a:t>elessero mai </a:t>
            </a:r>
            <a:r>
              <a:rPr sz="1200" dirty="0">
                <a:latin typeface="Times New Roman"/>
                <a:cs typeface="Times New Roman"/>
              </a:rPr>
              <a:t>ufficialmente a tale posizione di </a:t>
            </a:r>
            <a:r>
              <a:rPr sz="1200" spc="-5" dirty="0">
                <a:latin typeface="Times New Roman"/>
                <a:cs typeface="Times New Roman"/>
              </a:rPr>
              <a:t>responsabilità; egli l’assunse naturalmente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conservò </a:t>
            </a:r>
            <a:r>
              <a:rPr sz="1200" spc="-5" dirty="0">
                <a:latin typeface="Times New Roman"/>
                <a:cs typeface="Times New Roman"/>
              </a:rPr>
              <a:t>per comune consenso ed  anche </a:t>
            </a:r>
            <a:r>
              <a:rPr sz="1200" dirty="0">
                <a:latin typeface="Times New Roman"/>
                <a:cs typeface="Times New Roman"/>
              </a:rPr>
              <a:t>perché era il loro </a:t>
            </a:r>
            <a:r>
              <a:rPr sz="1200" spc="-5" dirty="0">
                <a:latin typeface="Times New Roman"/>
                <a:cs typeface="Times New Roman"/>
              </a:rPr>
              <a:t>principale predicatore. D’ora </a:t>
            </a:r>
            <a:r>
              <a:rPr sz="1200" dirty="0">
                <a:latin typeface="Times New Roman"/>
                <a:cs typeface="Times New Roman"/>
              </a:rPr>
              <a:t>in poi 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pubblica divenne l’occupazione </a:t>
            </a:r>
            <a:r>
              <a:rPr sz="1200" spc="-5" dirty="0">
                <a:latin typeface="Times New Roman"/>
                <a:cs typeface="Times New Roman"/>
              </a:rPr>
              <a:t>primaria degli </a:t>
            </a:r>
            <a:r>
              <a:rPr sz="1200" dirty="0">
                <a:latin typeface="Times New Roman"/>
                <a:cs typeface="Times New Roman"/>
              </a:rPr>
              <a:t>apostoli.  Dopo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dalla Galilea, Mattia,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scelsero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posto di Giuda,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tesoriere.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(2045.3) 192:0.3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settimana in cui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Maria,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passò molto tempo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credenti  che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fermate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d’Arimatea.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5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(2045.4) 192:0.4 </a:t>
            </a:r>
            <a:r>
              <a:rPr sz="1200" spc="-5" dirty="0">
                <a:latin typeface="Times New Roman"/>
                <a:cs typeface="Times New Roman"/>
              </a:rPr>
              <a:t>Questo lunedì mattina presto, quando gli apostoli partirono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partì </a:t>
            </a:r>
            <a:r>
              <a:rPr sz="1200" spc="-5" dirty="0">
                <a:latin typeface="Times New Roman"/>
                <a:cs typeface="Times New Roman"/>
              </a:rPr>
              <a:t>anche Giovanni Marco. Egli </a:t>
            </a:r>
            <a:r>
              <a:rPr sz="1200" dirty="0">
                <a:latin typeface="Times New Roman"/>
                <a:cs typeface="Times New Roman"/>
              </a:rPr>
              <a:t>li seguì 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essi furono ben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Betania, egli venne </a:t>
            </a:r>
            <a:r>
              <a:rPr sz="1200" dirty="0">
                <a:latin typeface="Times New Roman"/>
                <a:cs typeface="Times New Roman"/>
              </a:rPr>
              <a:t>coraggiosamente in mezzo a loro, </a:t>
            </a:r>
            <a:r>
              <a:rPr sz="1200" spc="-5" dirty="0">
                <a:latin typeface="Times New Roman"/>
                <a:cs typeface="Times New Roman"/>
              </a:rPr>
              <a:t>confidando </a:t>
            </a:r>
            <a:r>
              <a:rPr sz="1200" dirty="0">
                <a:latin typeface="Times New Roman"/>
                <a:cs typeface="Times New Roman"/>
              </a:rPr>
              <a:t>che non lo  </a:t>
            </a:r>
            <a:r>
              <a:rPr sz="1200" spc="-5" dirty="0">
                <a:latin typeface="Times New Roman"/>
                <a:cs typeface="Times New Roman"/>
              </a:rPr>
              <a:t>avrebbero mandato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ritorno.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32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987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(2045.5) 192:0.5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fermarono parecchie </a:t>
            </a:r>
            <a:r>
              <a:rPr sz="1200" dirty="0">
                <a:latin typeface="Times New Roman"/>
                <a:cs typeface="Times New Roman"/>
              </a:rPr>
              <a:t>volte sulla </a:t>
            </a:r>
            <a:r>
              <a:rPr sz="1200" spc="-5" dirty="0">
                <a:latin typeface="Times New Roman"/>
                <a:cs typeface="Times New Roman"/>
              </a:rPr>
              <a:t>strada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 per raccontare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loro Maestro </a:t>
            </a:r>
            <a:r>
              <a:rPr sz="1200" dirty="0">
                <a:latin typeface="Times New Roman"/>
                <a:cs typeface="Times New Roman"/>
              </a:rPr>
              <a:t>risorto e  </a:t>
            </a:r>
            <a:r>
              <a:rPr sz="1200" spc="-5" dirty="0">
                <a:latin typeface="Times New Roman"/>
                <a:cs typeface="Times New Roman"/>
              </a:rPr>
              <a:t>perciò arrivarono </a:t>
            </a:r>
            <a:r>
              <a:rPr sz="1200" dirty="0">
                <a:latin typeface="Times New Roman"/>
                <a:cs typeface="Times New Roman"/>
              </a:rPr>
              <a:t>a Betsaida solo </a:t>
            </a:r>
            <a:r>
              <a:rPr sz="1200" spc="-5" dirty="0">
                <a:latin typeface="Times New Roman"/>
                <a:cs typeface="Times New Roman"/>
              </a:rPr>
              <a:t>mercoledì sera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tardi. Venne mezzogiorno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giovedì prima che essi fossero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5" dirty="0">
                <a:latin typeface="Times New Roman"/>
                <a:cs typeface="Times New Roman"/>
              </a:rPr>
              <a:t>svegli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pronti per </a:t>
            </a:r>
            <a:r>
              <a:rPr sz="1200" dirty="0">
                <a:latin typeface="Times New Roman"/>
                <a:cs typeface="Times New Roman"/>
              </a:rPr>
              <a:t>la prima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L’apparizione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presso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lago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(2045.6) 192:1.1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venerdì </a:t>
            </a:r>
            <a:r>
              <a:rPr sz="1200" dirty="0">
                <a:latin typeface="Times New Roman"/>
                <a:cs typeface="Times New Roman"/>
              </a:rPr>
              <a:t>mattina 21 </a:t>
            </a:r>
            <a:r>
              <a:rPr sz="1200" spc="-5" dirty="0">
                <a:latin typeface="Times New Roman"/>
                <a:cs typeface="Times New Roman"/>
              </a:rPr>
              <a:t>aprile,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morontiale fece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tredicesima </a:t>
            </a:r>
            <a:r>
              <a:rPr sz="1200" dirty="0">
                <a:latin typeface="Times New Roman"/>
                <a:cs typeface="Times New Roman"/>
              </a:rPr>
              <a:t>apparizione, la prima in </a:t>
            </a:r>
            <a:r>
              <a:rPr sz="1200" spc="-5" dirty="0">
                <a:latin typeface="Times New Roman"/>
                <a:cs typeface="Times New Roman"/>
              </a:rPr>
              <a:t>Galilea,  ai dieci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battello si avvicinava alla riva presso </a:t>
            </a:r>
            <a:r>
              <a:rPr sz="1200" dirty="0">
                <a:latin typeface="Times New Roman"/>
                <a:cs typeface="Times New Roman"/>
              </a:rPr>
              <a:t>l’approdo </a:t>
            </a:r>
            <a:r>
              <a:rPr sz="1200" spc="-5" dirty="0">
                <a:latin typeface="Times New Roman"/>
                <a:cs typeface="Times New Roman"/>
              </a:rPr>
              <a:t>abituale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Betsaida.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(2045.7) 192:1.2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gli apostoli ebbero trascorso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e le prime </a:t>
            </a:r>
            <a:r>
              <a:rPr sz="1200" spc="-5" dirty="0">
                <a:latin typeface="Times New Roman"/>
                <a:cs typeface="Times New Roman"/>
              </a:rPr>
              <a:t>ore della </a:t>
            </a:r>
            <a:r>
              <a:rPr sz="1200" dirty="0">
                <a:latin typeface="Times New Roman"/>
                <a:cs typeface="Times New Roman"/>
              </a:rPr>
              <a:t>sera di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Zebedeo, 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suggerì </a:t>
            </a:r>
            <a:r>
              <a:rPr sz="1200" dirty="0">
                <a:latin typeface="Times New Roman"/>
                <a:cs typeface="Times New Roman"/>
              </a:rPr>
              <a:t>di andare a </a:t>
            </a:r>
            <a:r>
              <a:rPr sz="1200" spc="-5" dirty="0">
                <a:latin typeface="Times New Roman"/>
                <a:cs typeface="Times New Roman"/>
              </a:rPr>
              <a:t>pescare. </a:t>
            </a:r>
            <a:r>
              <a:rPr sz="1200" dirty="0">
                <a:latin typeface="Times New Roman"/>
                <a:cs typeface="Times New Roman"/>
              </a:rPr>
              <a:t>Quando Pietro </a:t>
            </a:r>
            <a:r>
              <a:rPr sz="1200" spc="-5" dirty="0">
                <a:latin typeface="Times New Roman"/>
                <a:cs typeface="Times New Roman"/>
              </a:rPr>
              <a:t>propose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pesca,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apostoli acconsentirono.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 notte </a:t>
            </a:r>
            <a:r>
              <a:rPr sz="1200" spc="-5" dirty="0">
                <a:latin typeface="Times New Roman"/>
                <a:cs typeface="Times New Roman"/>
              </a:rPr>
              <a:t>essi faticarono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reti, </a:t>
            </a:r>
            <a:r>
              <a:rPr sz="1200" dirty="0">
                <a:latin typeface="Times New Roman"/>
                <a:cs typeface="Times New Roman"/>
              </a:rPr>
              <a:t>ma non presero </a:t>
            </a:r>
            <a:r>
              <a:rPr sz="1200" spc="-5" dirty="0">
                <a:latin typeface="Times New Roman"/>
                <a:cs typeface="Times New Roman"/>
              </a:rPr>
              <a:t>alcun pesce. A loro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importava </a:t>
            </a:r>
            <a:r>
              <a:rPr sz="1200" dirty="0">
                <a:latin typeface="Times New Roman"/>
                <a:cs typeface="Times New Roman"/>
              </a:rPr>
              <a:t>molto di non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pescare, </a:t>
            </a:r>
            <a:r>
              <a:rPr sz="1200" dirty="0">
                <a:latin typeface="Times New Roman"/>
                <a:cs typeface="Times New Roman"/>
              </a:rPr>
              <a:t>perché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molte esperienze </a:t>
            </a:r>
            <a:r>
              <a:rPr sz="1200" spc="-5" dirty="0">
                <a:latin typeface="Times New Roman"/>
                <a:cs typeface="Times New Roman"/>
              </a:rPr>
              <a:t>interessanti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parlare, cose che erano così recentemente accadute loro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Ma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giunse </a:t>
            </a:r>
            <a:r>
              <a:rPr sz="1200" dirty="0">
                <a:latin typeface="Times New Roman"/>
                <a:cs typeface="Times New Roman"/>
              </a:rPr>
              <a:t>l’alba,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decisero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Betsaida. Nell’avvicinarsi alla riva, essi videro qualcuno sulla spiaggia,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luogo di  </a:t>
            </a:r>
            <a:r>
              <a:rPr sz="1200" spc="-5" dirty="0">
                <a:latin typeface="Times New Roman"/>
                <a:cs typeface="Times New Roman"/>
              </a:rPr>
              <a:t>approdo,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 accanto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fuoco.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essi pensarono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Giovanni Marco </a:t>
            </a:r>
            <a:r>
              <a:rPr sz="1200" dirty="0">
                <a:latin typeface="Times New Roman"/>
                <a:cs typeface="Times New Roman"/>
              </a:rPr>
              <a:t>venuto ad </a:t>
            </a:r>
            <a:r>
              <a:rPr sz="1200" spc="-5" dirty="0">
                <a:latin typeface="Times New Roman"/>
                <a:cs typeface="Times New Roman"/>
              </a:rPr>
              <a:t>accoglierli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ritorno dalla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pesca,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avvicinandosi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alla riva, videro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erano sbagliati </a:t>
            </a:r>
            <a:r>
              <a:rPr sz="1200" dirty="0">
                <a:latin typeface="Times New Roman"/>
                <a:cs typeface="Times New Roman"/>
              </a:rPr>
              <a:t>— l’uomo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Giovanni. </a:t>
            </a:r>
            <a:r>
              <a:rPr sz="1200" dirty="0">
                <a:latin typeface="Times New Roman"/>
                <a:cs typeface="Times New Roman"/>
              </a:rPr>
              <a:t>A nessuno di  loro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venuto in 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persona sulla </a:t>
            </a:r>
            <a:r>
              <a:rPr sz="1200" spc="-5" dirty="0">
                <a:latin typeface="Times New Roman"/>
                <a:cs typeface="Times New Roman"/>
              </a:rPr>
              <a:t>spiaggia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comprendevano </a:t>
            </a:r>
            <a:r>
              <a:rPr sz="1200" dirty="0">
                <a:latin typeface="Times New Roman"/>
                <a:cs typeface="Times New Roman"/>
              </a:rPr>
              <a:t>affatto </a:t>
            </a:r>
            <a:r>
              <a:rPr sz="1200" spc="-5" dirty="0">
                <a:latin typeface="Times New Roman"/>
                <a:cs typeface="Times New Roman"/>
              </a:rPr>
              <a:t>perché Gesù volesse  incontrarsi con </a:t>
            </a:r>
            <a:r>
              <a:rPr sz="1200" dirty="0">
                <a:latin typeface="Times New Roman"/>
                <a:cs typeface="Times New Roman"/>
              </a:rPr>
              <a:t>loro nei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della loro iniziale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fuori all’aperto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natura, lontano dall’ambiente  chiuso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sue tragiche </a:t>
            </a:r>
            <a:r>
              <a:rPr sz="1200" dirty="0">
                <a:latin typeface="Times New Roman"/>
                <a:cs typeface="Times New Roman"/>
              </a:rPr>
              <a:t>associazioni di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morte.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se fossero  </a:t>
            </a:r>
            <a:r>
              <a:rPr sz="1200" spc="-5" dirty="0">
                <a:latin typeface="Times New Roman"/>
                <a:cs typeface="Times New Roman"/>
              </a:rPr>
              <a:t>andati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li avrebbe </a:t>
            </a:r>
            <a:r>
              <a:rPr sz="1200" spc="-5" dirty="0">
                <a:latin typeface="Times New Roman"/>
                <a:cs typeface="Times New Roman"/>
              </a:rPr>
              <a:t>incontrati </a:t>
            </a:r>
            <a:r>
              <a:rPr sz="1200" dirty="0">
                <a:latin typeface="Times New Roman"/>
                <a:cs typeface="Times New Roman"/>
              </a:rPr>
              <a:t>là, e stava per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quella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(2046.1) 192:1.3 </a:t>
            </a:r>
            <a:r>
              <a:rPr sz="1200" spc="-5" dirty="0">
                <a:latin typeface="Times New Roman"/>
                <a:cs typeface="Times New Roman"/>
              </a:rPr>
              <a:t>Mentre essi gettavano l’ancora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preparavano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salire sulla </a:t>
            </a:r>
            <a:r>
              <a:rPr sz="1200" dirty="0">
                <a:latin typeface="Times New Roman"/>
                <a:cs typeface="Times New Roman"/>
              </a:rPr>
              <a:t>piccola </a:t>
            </a:r>
            <a:r>
              <a:rPr sz="1200" spc="-5" dirty="0">
                <a:latin typeface="Times New Roman"/>
                <a:cs typeface="Times New Roman"/>
              </a:rPr>
              <a:t>barca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riva,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sulla spiaggia  gridò </a:t>
            </a:r>
            <a:r>
              <a:rPr sz="1200" dirty="0">
                <a:latin typeface="Times New Roman"/>
                <a:cs typeface="Times New Roman"/>
              </a:rPr>
              <a:t>verso di loro: “Ragazzi, </a:t>
            </a:r>
            <a:r>
              <a:rPr sz="1200" spc="-5" dirty="0">
                <a:latin typeface="Times New Roman"/>
                <a:cs typeface="Times New Roman"/>
              </a:rPr>
              <a:t>avete preso </a:t>
            </a:r>
            <a:r>
              <a:rPr sz="1200" dirty="0">
                <a:latin typeface="Times New Roman"/>
                <a:cs typeface="Times New Roman"/>
              </a:rPr>
              <a:t>qualcosa?” E </a:t>
            </a:r>
            <a:r>
              <a:rPr sz="1200" spc="-5" dirty="0">
                <a:latin typeface="Times New Roman"/>
                <a:cs typeface="Times New Roman"/>
              </a:rPr>
              <a:t>quando essi risposero </a:t>
            </a:r>
            <a:r>
              <a:rPr sz="1200" spc="-10" dirty="0">
                <a:latin typeface="Times New Roman"/>
                <a:cs typeface="Times New Roman"/>
              </a:rPr>
              <a:t>“No”,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ancora: “Gettate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destra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battello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troverete del pesce.” Non sapendo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questo consiglio,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d’accordo essi </a:t>
            </a:r>
            <a:r>
              <a:rPr sz="1200" dirty="0">
                <a:latin typeface="Times New Roman"/>
                <a:cs typeface="Times New Roman"/>
              </a:rPr>
              <a:t>gettarono la </a:t>
            </a:r>
            <a:r>
              <a:rPr sz="1200" spc="-5" dirty="0">
                <a:latin typeface="Times New Roman"/>
                <a:cs typeface="Times New Roman"/>
              </a:rPr>
              <a:t>rete  come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indicato, e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riempita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che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malapena a </a:t>
            </a:r>
            <a:r>
              <a:rPr sz="1200" spc="-5" dirty="0">
                <a:latin typeface="Times New Roman"/>
                <a:cs typeface="Times New Roman"/>
              </a:rPr>
              <a:t>tirarla su. Ora, </a:t>
            </a:r>
            <a:r>
              <a:rPr sz="1200" dirty="0">
                <a:latin typeface="Times New Roman"/>
                <a:cs typeface="Times New Roman"/>
              </a:rPr>
              <a:t>Giovanni  </a:t>
            </a:r>
            <a:r>
              <a:rPr sz="1200" spc="-5" dirty="0">
                <a:latin typeface="Times New Roman"/>
                <a:cs typeface="Times New Roman"/>
              </a:rPr>
              <a:t>Zebedeo era </a:t>
            </a:r>
            <a:r>
              <a:rPr sz="1200" dirty="0">
                <a:latin typeface="Times New Roman"/>
                <a:cs typeface="Times New Roman"/>
              </a:rPr>
              <a:t>svelto a </a:t>
            </a:r>
            <a:r>
              <a:rPr sz="1200" spc="-5" dirty="0">
                <a:latin typeface="Times New Roman"/>
                <a:cs typeface="Times New Roman"/>
              </a:rPr>
              <a:t>capire,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vide la </a:t>
            </a:r>
            <a:r>
              <a:rPr sz="1200" spc="-5" dirty="0">
                <a:latin typeface="Times New Roman"/>
                <a:cs typeface="Times New Roman"/>
              </a:rPr>
              <a:t>rete stracarica, </a:t>
            </a:r>
            <a:r>
              <a:rPr sz="1200" dirty="0">
                <a:latin typeface="Times New Roman"/>
                <a:cs typeface="Times New Roman"/>
              </a:rPr>
              <a:t>percepì che era il </a:t>
            </a:r>
            <a:r>
              <a:rPr sz="1200" spc="-5" dirty="0">
                <a:latin typeface="Times New Roman"/>
                <a:cs typeface="Times New Roman"/>
              </a:rPr>
              <a:t>Maestro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 loro. Quando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pensiero sorse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mente, egli si piegò </a:t>
            </a:r>
            <a:r>
              <a:rPr sz="1200" dirty="0">
                <a:latin typeface="Times New Roman"/>
                <a:cs typeface="Times New Roman"/>
              </a:rPr>
              <a:t>verso Pietro e </a:t>
            </a:r>
            <a:r>
              <a:rPr sz="1200" spc="-5" dirty="0">
                <a:latin typeface="Times New Roman"/>
                <a:cs typeface="Times New Roman"/>
              </a:rPr>
              <a:t>gli sussurrò: </a:t>
            </a:r>
            <a:r>
              <a:rPr sz="1200" dirty="0">
                <a:latin typeface="Times New Roman"/>
                <a:cs typeface="Times New Roman"/>
              </a:rPr>
              <a:t>“È il </a:t>
            </a:r>
            <a:r>
              <a:rPr sz="1200" spc="-5" dirty="0">
                <a:latin typeface="Times New Roman"/>
                <a:cs typeface="Times New Roman"/>
              </a:rPr>
              <a:t>Maestro.” </a:t>
            </a:r>
            <a:r>
              <a:rPr sz="1200" dirty="0">
                <a:latin typeface="Times New Roman"/>
                <a:cs typeface="Times New Roman"/>
              </a:rPr>
              <a:t>Pietro fu sempre un uomo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dall’azione</a:t>
            </a: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impulsiva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impetuosa; </a:t>
            </a:r>
            <a:r>
              <a:rPr sz="1200" dirty="0">
                <a:latin typeface="Times New Roman"/>
                <a:cs typeface="Times New Roman"/>
              </a:rPr>
              <a:t>così quando </a:t>
            </a:r>
            <a:r>
              <a:rPr sz="1200" spc="-5" dirty="0">
                <a:latin typeface="Times New Roman"/>
                <a:cs typeface="Times New Roman"/>
              </a:rPr>
              <a:t>Giovanni gli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bisbigliato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all’orecchio, egli si </a:t>
            </a:r>
            <a:r>
              <a:rPr sz="1200" dirty="0">
                <a:latin typeface="Times New Roman"/>
                <a:cs typeface="Times New Roman"/>
              </a:rPr>
              <a:t>alzò di </a:t>
            </a:r>
            <a:r>
              <a:rPr sz="1200" spc="-5" dirty="0">
                <a:latin typeface="Times New Roman"/>
                <a:cs typeface="Times New Roman"/>
              </a:rPr>
              <a:t>scatto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gettò </a:t>
            </a:r>
            <a:r>
              <a:rPr sz="1200" dirty="0">
                <a:latin typeface="Times New Roman"/>
                <a:cs typeface="Times New Roman"/>
              </a:rPr>
              <a:t>in acqua 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più presto il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da vicino, accostando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barca 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tirando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dietro a loro la </a:t>
            </a:r>
            <a:r>
              <a:rPr sz="1200" spc="-5" dirty="0">
                <a:latin typeface="Times New Roman"/>
                <a:cs typeface="Times New Roman"/>
              </a:rPr>
              <a:t>rete piena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pesci.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(2046.2) 192:1.4 </a:t>
            </a:r>
            <a:r>
              <a:rPr sz="1200" spc="-5" dirty="0">
                <a:latin typeface="Times New Roman"/>
                <a:cs typeface="Times New Roman"/>
              </a:rPr>
              <a:t>Nel frattempo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Marco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alzato,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vedendo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rete </a:t>
            </a:r>
            <a:r>
              <a:rPr sz="1200" spc="-5" dirty="0">
                <a:latin typeface="Times New Roman"/>
                <a:cs typeface="Times New Roman"/>
              </a:rPr>
              <a:t>strapiena, </a:t>
            </a:r>
            <a:r>
              <a:rPr sz="1200" dirty="0">
                <a:latin typeface="Times New Roman"/>
                <a:cs typeface="Times New Roman"/>
              </a:rPr>
              <a:t>corse </a:t>
            </a:r>
            <a:r>
              <a:rPr sz="1200" spc="-5" dirty="0">
                <a:latin typeface="Times New Roman"/>
                <a:cs typeface="Times New Roman"/>
              </a:rPr>
              <a:t>alla  spiaggia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accoglierli.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undici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dieci, egli </a:t>
            </a:r>
            <a:r>
              <a:rPr sz="1200" dirty="0">
                <a:latin typeface="Times New Roman"/>
                <a:cs typeface="Times New Roman"/>
              </a:rPr>
              <a:t>sospettò che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non conosciuto </a:t>
            </a:r>
            <a:r>
              <a:rPr sz="1200" spc="-5" dirty="0">
                <a:latin typeface="Times New Roman"/>
                <a:cs typeface="Times New Roman"/>
              </a:rPr>
              <a:t>fosse Gesù </a:t>
            </a:r>
            <a:r>
              <a:rPr sz="1200" dirty="0">
                <a:latin typeface="Times New Roman"/>
                <a:cs typeface="Times New Roman"/>
              </a:rPr>
              <a:t>risorto, e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stupiti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là in silenzio, il </a:t>
            </a:r>
            <a:r>
              <a:rPr sz="1200" spc="-5" dirty="0">
                <a:latin typeface="Times New Roman"/>
                <a:cs typeface="Times New Roman"/>
              </a:rPr>
              <a:t>giovane si </a:t>
            </a:r>
            <a:r>
              <a:rPr sz="1200" dirty="0">
                <a:latin typeface="Times New Roman"/>
                <a:cs typeface="Times New Roman"/>
              </a:rPr>
              <a:t>precipitò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e, inginocchiatosi ai </a:t>
            </a:r>
            <a:r>
              <a:rPr sz="1200" dirty="0">
                <a:latin typeface="Times New Roman"/>
                <a:cs typeface="Times New Roman"/>
              </a:rPr>
              <a:t>suoi piedi, disse: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“Mio</a:t>
            </a:r>
            <a:endParaRPr sz="1200">
              <a:latin typeface="Times New Roman"/>
              <a:cs typeface="Times New Roman"/>
            </a:endParaRPr>
          </a:p>
          <a:p>
            <a:pPr marL="76200" marR="7175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e mio </a:t>
            </a:r>
            <a:r>
              <a:rPr sz="1200" spc="-5" dirty="0">
                <a:latin typeface="Times New Roman"/>
                <a:cs typeface="Times New Roman"/>
              </a:rPr>
              <a:t>Maestro.”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Gesù </a:t>
            </a:r>
            <a:r>
              <a:rPr sz="1200" dirty="0">
                <a:latin typeface="Times New Roman"/>
                <a:cs typeface="Times New Roman"/>
              </a:rPr>
              <a:t>parlò, non </a:t>
            </a:r>
            <a:r>
              <a:rPr sz="1200" spc="-5" dirty="0">
                <a:latin typeface="Times New Roman"/>
                <a:cs typeface="Times New Roman"/>
              </a:rPr>
              <a:t>come aveva fatto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dove li </a:t>
            </a:r>
            <a:r>
              <a:rPr sz="1200" spc="-5" dirty="0">
                <a:latin typeface="Times New Roman"/>
                <a:cs typeface="Times New Roman"/>
              </a:rPr>
              <a:t>salutò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sia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voi”, ma  </a:t>
            </a:r>
            <a:r>
              <a:rPr sz="1200" spc="-5" dirty="0">
                <a:latin typeface="Times New Roman"/>
                <a:cs typeface="Times New Roman"/>
              </a:rPr>
              <a:t>si rivolse </a:t>
            </a:r>
            <a:r>
              <a:rPr sz="1200" dirty="0">
                <a:latin typeface="Times New Roman"/>
                <a:cs typeface="Times New Roman"/>
              </a:rPr>
              <a:t>in tono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Marco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“Ebbene, Giovanni,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di vederti di nuovo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questa Galilea priva  di </a:t>
            </a:r>
            <a:r>
              <a:rPr sz="1200" spc="-5" dirty="0">
                <a:latin typeface="Times New Roman"/>
                <a:cs typeface="Times New Roman"/>
              </a:rPr>
              <a:t>preoccupazioni,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potremo avere </a:t>
            </a:r>
            <a:r>
              <a:rPr sz="1200" dirty="0">
                <a:latin typeface="Times New Roman"/>
                <a:cs typeface="Times New Roman"/>
              </a:rPr>
              <a:t>un buon incontro. Resta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noi, Giovanni, e vieni a fare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colazione.”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4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(2046.3) 192:1.5 </a:t>
            </a:r>
            <a:r>
              <a:rPr sz="1200" spc="-5" dirty="0">
                <a:latin typeface="Times New Roman"/>
                <a:cs typeface="Times New Roman"/>
              </a:rPr>
              <a:t>Mentre Gesù parlava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erano </a:t>
            </a:r>
            <a:r>
              <a:rPr sz="1200" dirty="0">
                <a:latin typeface="Times New Roman"/>
                <a:cs typeface="Times New Roman"/>
              </a:rPr>
              <a:t>talmente stupiti e </a:t>
            </a:r>
            <a:r>
              <a:rPr sz="1200" spc="-5" dirty="0">
                <a:latin typeface="Times New Roman"/>
                <a:cs typeface="Times New Roman"/>
              </a:rPr>
              <a:t>sorpresi </a:t>
            </a:r>
            <a:r>
              <a:rPr sz="1200" dirty="0">
                <a:latin typeface="Times New Roman"/>
                <a:cs typeface="Times New Roman"/>
              </a:rPr>
              <a:t>che dimenticarono di </a:t>
            </a:r>
            <a:r>
              <a:rPr sz="1200" spc="-5" dirty="0">
                <a:latin typeface="Times New Roman"/>
                <a:cs typeface="Times New Roman"/>
              </a:rPr>
              <a:t>tirare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rete </a:t>
            </a:r>
            <a:r>
              <a:rPr sz="1200" dirty="0">
                <a:latin typeface="Times New Roman"/>
                <a:cs typeface="Times New Roman"/>
              </a:rPr>
              <a:t>con i  </a:t>
            </a:r>
            <a:r>
              <a:rPr sz="1200" spc="-5" dirty="0">
                <a:latin typeface="Times New Roman"/>
                <a:cs typeface="Times New Roman"/>
              </a:rPr>
              <a:t>pesci sulla spiaggia. Allora Gesù disse: “Portate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pesci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preparatene alcuni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colazione. Abbiamo già </a:t>
            </a:r>
            <a:r>
              <a:rPr sz="1200" dirty="0">
                <a:latin typeface="Times New Roman"/>
                <a:cs typeface="Times New Roman"/>
              </a:rPr>
              <a:t>il fuoco e molto  </a:t>
            </a:r>
            <a:r>
              <a:rPr sz="1200" spc="-5" dirty="0">
                <a:latin typeface="Times New Roman"/>
                <a:cs typeface="Times New Roman"/>
              </a:rPr>
              <a:t>pane.”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(2046.4) 192:1.6 </a:t>
            </a:r>
            <a:r>
              <a:rPr sz="1200" spc="-5" dirty="0">
                <a:latin typeface="Times New Roman"/>
                <a:cs typeface="Times New Roman"/>
              </a:rPr>
              <a:t>Mentre Giovanni Marco </a:t>
            </a:r>
            <a:r>
              <a:rPr sz="1200" dirty="0">
                <a:latin typeface="Times New Roman"/>
                <a:cs typeface="Times New Roman"/>
              </a:rPr>
              <a:t>rendeva </a:t>
            </a:r>
            <a:r>
              <a:rPr sz="1200" spc="-5" dirty="0">
                <a:latin typeface="Times New Roman"/>
                <a:cs typeface="Times New Roman"/>
              </a:rPr>
              <a:t>omaggio </a:t>
            </a:r>
            <a:r>
              <a:rPr sz="1200" dirty="0">
                <a:latin typeface="Times New Roman"/>
                <a:cs typeface="Times New Roman"/>
              </a:rPr>
              <a:t>al Maestro, Pietro era </a:t>
            </a:r>
            <a:r>
              <a:rPr sz="1200" spc="-5" dirty="0">
                <a:latin typeface="Times New Roman"/>
                <a:cs typeface="Times New Roman"/>
              </a:rPr>
              <a:t>rimasto sorpreso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istante dalla </a:t>
            </a:r>
            <a:r>
              <a:rPr sz="1200" spc="5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delle braci  che ardevano </a:t>
            </a:r>
            <a:r>
              <a:rPr sz="1200" dirty="0">
                <a:latin typeface="Times New Roman"/>
                <a:cs typeface="Times New Roman"/>
              </a:rPr>
              <a:t>là sulla </a:t>
            </a:r>
            <a:r>
              <a:rPr sz="1200" spc="-5" dirty="0">
                <a:latin typeface="Times New Roman"/>
                <a:cs typeface="Times New Roman"/>
              </a:rPr>
              <a:t>spiaggia; </a:t>
            </a:r>
            <a:r>
              <a:rPr sz="1200" dirty="0">
                <a:latin typeface="Times New Roman"/>
                <a:cs typeface="Times New Roman"/>
              </a:rPr>
              <a:t>la scena </a:t>
            </a:r>
            <a:r>
              <a:rPr sz="1200" spc="-5" dirty="0">
                <a:latin typeface="Times New Roman"/>
                <a:cs typeface="Times New Roman"/>
              </a:rPr>
              <a:t>gli ricordò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legna </a:t>
            </a:r>
            <a:r>
              <a:rPr sz="1200" dirty="0">
                <a:latin typeface="Times New Roman"/>
                <a:cs typeface="Times New Roman"/>
              </a:rPr>
              <a:t>di mezzanotte </a:t>
            </a:r>
            <a:r>
              <a:rPr sz="1200" spc="-5" dirty="0">
                <a:latin typeface="Times New Roman"/>
                <a:cs typeface="Times New Roman"/>
              </a:rPr>
              <a:t>nel cortile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Anna,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rinnegato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riprese </a:t>
            </a:r>
            <a:r>
              <a:rPr sz="1200" spc="-5" dirty="0">
                <a:latin typeface="Times New Roman"/>
                <a:cs typeface="Times New Roman"/>
              </a:rPr>
              <a:t>e, inginocchiatosi ai </a:t>
            </a:r>
            <a:r>
              <a:rPr sz="1200" dirty="0">
                <a:latin typeface="Times New Roman"/>
                <a:cs typeface="Times New Roman"/>
              </a:rPr>
              <a:t>piedi del </a:t>
            </a:r>
            <a:r>
              <a:rPr sz="1200" spc="-5" dirty="0">
                <a:latin typeface="Times New Roman"/>
                <a:cs typeface="Times New Roman"/>
              </a:rPr>
              <a:t>Maestro, esclamò: “Mio Signore </a:t>
            </a:r>
            <a:r>
              <a:rPr sz="1200" dirty="0">
                <a:latin typeface="Times New Roman"/>
                <a:cs typeface="Times New Roman"/>
              </a:rPr>
              <a:t>e mio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Maestro!”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97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(2046.5) 192:1.7 </a:t>
            </a:r>
            <a:r>
              <a:rPr sz="1200" spc="-5" dirty="0">
                <a:latin typeface="Times New Roman"/>
                <a:cs typeface="Times New Roman"/>
              </a:rPr>
              <a:t>Poi Pietro si </a:t>
            </a:r>
            <a:r>
              <a:rPr sz="1200" dirty="0">
                <a:latin typeface="Times New Roman"/>
                <a:cs typeface="Times New Roman"/>
              </a:rPr>
              <a:t>unì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tiravano su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portato </a:t>
            </a:r>
            <a:r>
              <a:rPr sz="1200" dirty="0">
                <a:latin typeface="Times New Roman"/>
                <a:cs typeface="Times New Roman"/>
              </a:rPr>
              <a:t>a terra la loro </a:t>
            </a:r>
            <a:r>
              <a:rPr sz="1200" spc="-5" dirty="0">
                <a:latin typeface="Times New Roman"/>
                <a:cs typeface="Times New Roman"/>
              </a:rPr>
              <a:t>pesca, essi contarono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pesci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n’erano 153 di grossi. E di nuovo </a:t>
            </a:r>
            <a:r>
              <a:rPr sz="1200" spc="-5" dirty="0">
                <a:latin typeface="Times New Roman"/>
                <a:cs typeface="Times New Roman"/>
              </a:rPr>
              <a:t>fu commesso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definire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pesca miracolosa. </a:t>
            </a:r>
            <a:r>
              <a:rPr sz="1200" spc="-5" dirty="0">
                <a:latin typeface="Times New Roman"/>
                <a:cs typeface="Times New Roman"/>
              </a:rPr>
              <a:t>Non ci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alcun miracolo  connesso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episodio. Fu 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precognizione del Maestro. Egli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pesce </a:t>
            </a:r>
            <a:r>
              <a:rPr sz="1200" dirty="0">
                <a:latin typeface="Times New Roman"/>
                <a:cs typeface="Times New Roman"/>
              </a:rPr>
              <a:t>era là e indicò di  </a:t>
            </a:r>
            <a:r>
              <a:rPr sz="1200" spc="-5" dirty="0">
                <a:latin typeface="Times New Roman"/>
                <a:cs typeface="Times New Roman"/>
              </a:rPr>
              <a:t>conseguenza agli </a:t>
            </a:r>
            <a:r>
              <a:rPr sz="1200" dirty="0">
                <a:latin typeface="Times New Roman"/>
                <a:cs typeface="Times New Roman"/>
              </a:rPr>
              <a:t>apostoli dove </a:t>
            </a:r>
            <a:r>
              <a:rPr sz="1200" spc="-5" dirty="0">
                <a:latin typeface="Times New Roman"/>
                <a:cs typeface="Times New Roman"/>
              </a:rPr>
              <a:t>gettare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(2047.1) 192:1.8 </a:t>
            </a:r>
            <a:r>
              <a:rPr sz="1200" spc="-5" dirty="0">
                <a:latin typeface="Times New Roman"/>
                <a:cs typeface="Times New Roman"/>
              </a:rPr>
              <a:t>Gesù parlò loro dicendo: </a:t>
            </a:r>
            <a:r>
              <a:rPr sz="1200" dirty="0">
                <a:latin typeface="Times New Roman"/>
                <a:cs typeface="Times New Roman"/>
              </a:rPr>
              <a:t>“Ora </a:t>
            </a:r>
            <a:r>
              <a:rPr sz="1200" spc="-5" dirty="0">
                <a:latin typeface="Times New Roman"/>
                <a:cs typeface="Times New Roman"/>
              </a:rPr>
              <a:t>venite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far colazione.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gemelli dovrebbero sedersi mentre m’intrattengo con  </a:t>
            </a:r>
            <a:r>
              <a:rPr sz="1200" dirty="0">
                <a:latin typeface="Times New Roman"/>
                <a:cs typeface="Times New Roman"/>
              </a:rPr>
              <a:t>voi; </a:t>
            </a:r>
            <a:r>
              <a:rPr sz="1200" spc="-5" dirty="0">
                <a:latin typeface="Times New Roman"/>
                <a:cs typeface="Times New Roman"/>
              </a:rPr>
              <a:t>Giovanni Marco preparerà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pesce.” Giovanni Marco portò sette pesci </a:t>
            </a:r>
            <a:r>
              <a:rPr sz="1200" dirty="0">
                <a:latin typeface="Times New Roman"/>
                <a:cs typeface="Times New Roman"/>
              </a:rPr>
              <a:t>di buona </a:t>
            </a:r>
            <a:r>
              <a:rPr sz="1200" spc="-5" dirty="0">
                <a:latin typeface="Times New Roman"/>
                <a:cs typeface="Times New Roman"/>
              </a:rPr>
              <a:t>taglia,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mise sul fuoco,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furono cotti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servì ai dieci.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spezzò 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il quale 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volta lo </a:t>
            </a:r>
            <a:r>
              <a:rPr sz="1200" spc="-5" dirty="0">
                <a:latin typeface="Times New Roman"/>
                <a:cs typeface="Times New Roman"/>
              </a:rPr>
              <a:t>servì agli apostoli  affamati.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serviti, Gesù pregò Giovanni Marco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sedersi mentre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 serviva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pesce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5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al  giovane.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essi mangiavano, Gesù s’intrattenne con </a:t>
            </a:r>
            <a:r>
              <a:rPr sz="1200" dirty="0">
                <a:latin typeface="Times New Roman"/>
                <a:cs typeface="Times New Roman"/>
              </a:rPr>
              <a:t>loro e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numerose esperienze avvenute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presso  questo stesso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lago.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24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(2047.2) 192:1.9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Gesù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manifestato agli apostoli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gruppo. Quando Gesù si rivolse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inizialmente,  chiedendo se avessero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pesce,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sospettarono chi </a:t>
            </a:r>
            <a:r>
              <a:rPr sz="1200" dirty="0">
                <a:latin typeface="Times New Roman"/>
                <a:cs typeface="Times New Roman"/>
              </a:rPr>
              <a:t>fosse perché era </a:t>
            </a:r>
            <a:r>
              <a:rPr sz="1200" spc="-5" dirty="0">
                <a:latin typeface="Times New Roman"/>
                <a:cs typeface="Times New Roman"/>
              </a:rPr>
              <a:t>un’esperienza comune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pescatori del </a:t>
            </a:r>
            <a:r>
              <a:rPr sz="1200" spc="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Galilea, quando si accostavano alla </a:t>
            </a:r>
            <a:r>
              <a:rPr sz="1200" dirty="0">
                <a:latin typeface="Times New Roman"/>
                <a:cs typeface="Times New Roman"/>
              </a:rPr>
              <a:t>riva,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avvicinati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mercanti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pesce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Tarichea, </a:t>
            </a:r>
            <a:r>
              <a:rPr sz="1200" dirty="0">
                <a:latin typeface="Times New Roman"/>
                <a:cs typeface="Times New Roman"/>
              </a:rPr>
              <a:t>i quali di </a:t>
            </a:r>
            <a:r>
              <a:rPr sz="1200" spc="5" dirty="0">
                <a:latin typeface="Times New Roman"/>
                <a:cs typeface="Times New Roman"/>
              </a:rPr>
              <a:t>solito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per  acquistare </a:t>
            </a:r>
            <a:r>
              <a:rPr sz="1200" dirty="0">
                <a:latin typeface="Times New Roman"/>
                <a:cs typeface="Times New Roman"/>
              </a:rPr>
              <a:t>il pesce </a:t>
            </a:r>
            <a:r>
              <a:rPr sz="1200" spc="-5" dirty="0">
                <a:latin typeface="Times New Roman"/>
                <a:cs typeface="Times New Roman"/>
              </a:rPr>
              <a:t>fresco per gli stabilimenti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9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(2047.3) 192:1.10 </a:t>
            </a:r>
            <a:r>
              <a:rPr sz="1200" spc="-5" dirty="0">
                <a:latin typeface="Times New Roman"/>
                <a:cs typeface="Times New Roman"/>
              </a:rPr>
              <a:t>Gesù s’intrattenne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Giovanni Marco </a:t>
            </a:r>
            <a:r>
              <a:rPr sz="1200" dirty="0">
                <a:latin typeface="Times New Roman"/>
                <a:cs typeface="Times New Roman"/>
              </a:rPr>
              <a:t>per più di </a:t>
            </a:r>
            <a:r>
              <a:rPr sz="1200" spc="-5" dirty="0">
                <a:latin typeface="Times New Roman"/>
                <a:cs typeface="Times New Roman"/>
              </a:rPr>
              <a:t>un’ora, </a:t>
            </a:r>
            <a:r>
              <a:rPr sz="1200" dirty="0">
                <a:latin typeface="Times New Roman"/>
                <a:cs typeface="Times New Roman"/>
              </a:rPr>
              <a:t>e poi camminò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giù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spiaggia,  parlando con </a:t>
            </a:r>
            <a:r>
              <a:rPr sz="1200" dirty="0">
                <a:latin typeface="Times New Roman"/>
                <a:cs typeface="Times New Roman"/>
              </a:rPr>
              <a:t>loro a due a due — ma non </a:t>
            </a:r>
            <a:r>
              <a:rPr sz="1200" spc="-5" dirty="0">
                <a:latin typeface="Times New Roman"/>
                <a:cs typeface="Times New Roman"/>
              </a:rPr>
              <a:t>alle stesse coppie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all’inizio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ad insegnare. Gli undici  apostoli erano venuti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ma Simone </a:t>
            </a:r>
            <a:r>
              <a:rPr sz="1200" spc="-5" dirty="0">
                <a:latin typeface="Times New Roman"/>
                <a:cs typeface="Times New Roman"/>
              </a:rPr>
              <a:t>Zelota si scoraggiò </a:t>
            </a:r>
            <a:r>
              <a:rPr sz="1200" dirty="0">
                <a:latin typeface="Times New Roman"/>
                <a:cs typeface="Times New Roman"/>
              </a:rPr>
              <a:t>sempre di più a mano a mano che </a:t>
            </a:r>
            <a:r>
              <a:rPr sz="1200" spc="-5" dirty="0">
                <a:latin typeface="Times New Roman"/>
                <a:cs typeface="Times New Roman"/>
              </a:rPr>
              <a:t>si  avvicinavano alla Galilea, cosicché,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giunsero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Betsaida, egli </a:t>
            </a:r>
            <a:r>
              <a:rPr sz="1200" dirty="0">
                <a:latin typeface="Times New Roman"/>
                <a:cs typeface="Times New Roman"/>
              </a:rPr>
              <a:t>abbandonò 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ritornò </a:t>
            </a:r>
            <a:r>
              <a:rPr sz="1200" dirty="0">
                <a:latin typeface="Times New Roman"/>
                <a:cs typeface="Times New Roman"/>
              </a:rPr>
              <a:t>a casa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549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52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(2047.4) 192:1.11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congedarsi </a:t>
            </a:r>
            <a:r>
              <a:rPr sz="1200" dirty="0">
                <a:latin typeface="Times New Roman"/>
                <a:cs typeface="Times New Roman"/>
              </a:rPr>
              <a:t>da loro questa </a:t>
            </a:r>
            <a:r>
              <a:rPr sz="1200" spc="-5" dirty="0">
                <a:latin typeface="Times New Roman"/>
                <a:cs typeface="Times New Roman"/>
              </a:rPr>
              <a:t>mattina, Gesù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degli apostoli si offrissero volontari per </a:t>
            </a:r>
            <a:r>
              <a:rPr sz="1200" dirty="0">
                <a:latin typeface="Times New Roman"/>
                <a:cs typeface="Times New Roman"/>
              </a:rPr>
              <a:t>andare a 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portarlo </a:t>
            </a:r>
            <a:r>
              <a:rPr sz="1200" dirty="0">
                <a:latin typeface="Times New Roman"/>
                <a:cs typeface="Times New Roman"/>
              </a:rPr>
              <a:t>di ritorno </a:t>
            </a:r>
            <a:r>
              <a:rPr sz="1200" spc="-5" dirty="0">
                <a:latin typeface="Times New Roman"/>
                <a:cs typeface="Times New Roman"/>
              </a:rPr>
              <a:t>quel giorno stesso. </a:t>
            </a:r>
            <a:r>
              <a:rPr sz="1200" dirty="0">
                <a:latin typeface="Times New Roman"/>
                <a:cs typeface="Times New Roman"/>
              </a:rPr>
              <a:t>E Pietro e </a:t>
            </a:r>
            <a:r>
              <a:rPr sz="1200" spc="-5" dirty="0">
                <a:latin typeface="Times New Roman"/>
                <a:cs typeface="Times New Roman"/>
              </a:rPr>
              <a:t>Andrea fecero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conversazione con gli apostoli a due 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due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(2047.5) 192:2.1 </a:t>
            </a:r>
            <a:r>
              <a:rPr sz="1200" spc="-5" dirty="0">
                <a:latin typeface="Times New Roman"/>
                <a:cs typeface="Times New Roman"/>
              </a:rPr>
              <a:t>Quando essi ebbero finito </a:t>
            </a:r>
            <a:r>
              <a:rPr sz="1200" dirty="0">
                <a:latin typeface="Times New Roman"/>
                <a:cs typeface="Times New Roman"/>
              </a:rPr>
              <a:t>di far </a:t>
            </a:r>
            <a:r>
              <a:rPr sz="1200" spc="-5" dirty="0">
                <a:latin typeface="Times New Roman"/>
                <a:cs typeface="Times New Roman"/>
              </a:rPr>
              <a:t>colazione,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gli altri rimanevano seduti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fuoco, Gesù fece segno </a:t>
            </a:r>
            <a:r>
              <a:rPr sz="1200" dirty="0">
                <a:latin typeface="Times New Roman"/>
                <a:cs typeface="Times New Roman"/>
              </a:rPr>
              <a:t>a  Pietro e 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accompagnarlo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breve giro sulla spiaggia.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camminavano, Gesù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Giovanni: “Giovanni, 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ami </a:t>
            </a:r>
            <a:r>
              <a:rPr sz="1200" dirty="0">
                <a:latin typeface="Times New Roman"/>
                <a:cs typeface="Times New Roman"/>
              </a:rPr>
              <a:t>tu?” E </a:t>
            </a:r>
            <a:r>
              <a:rPr sz="1200" spc="-5" dirty="0">
                <a:latin typeface="Times New Roman"/>
                <a:cs typeface="Times New Roman"/>
              </a:rPr>
              <a:t>quando Giovanni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risposto: “Sì, Maestro, con </a:t>
            </a:r>
            <a:r>
              <a:rPr sz="1200" dirty="0">
                <a:latin typeface="Times New Roman"/>
                <a:cs typeface="Times New Roman"/>
              </a:rPr>
              <a:t>tutto il mio </a:t>
            </a:r>
            <a:r>
              <a:rPr sz="1200" spc="-5" dirty="0">
                <a:latin typeface="Times New Roman"/>
                <a:cs typeface="Times New Roman"/>
              </a:rPr>
              <a:t>cuore”,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disse: “Allora, Giovanni, </a:t>
            </a:r>
            <a:r>
              <a:rPr sz="1200" dirty="0">
                <a:latin typeface="Times New Roman"/>
                <a:cs typeface="Times New Roman"/>
              </a:rPr>
              <a:t>rinuncia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intolleranza ed </a:t>
            </a:r>
            <a:r>
              <a:rPr sz="1200" dirty="0">
                <a:latin typeface="Times New Roman"/>
                <a:cs typeface="Times New Roman"/>
              </a:rPr>
              <a:t>impara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amare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come io ho </a:t>
            </a:r>
            <a:r>
              <a:rPr sz="1200" spc="-5" dirty="0">
                <a:latin typeface="Times New Roman"/>
                <a:cs typeface="Times New Roman"/>
              </a:rPr>
              <a:t>amato te. Consacra </a:t>
            </a:r>
            <a:r>
              <a:rPr sz="1200" dirty="0">
                <a:latin typeface="Times New Roman"/>
                <a:cs typeface="Times New Roman"/>
              </a:rPr>
              <a:t>la tua vita a provare che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la cosa più  </a:t>
            </a:r>
            <a:r>
              <a:rPr sz="1200" spc="-5" dirty="0">
                <a:latin typeface="Times New Roman"/>
                <a:cs typeface="Times New Roman"/>
              </a:rPr>
              <a:t>grande del </a:t>
            </a:r>
            <a:r>
              <a:rPr sz="1200" dirty="0">
                <a:latin typeface="Times New Roman"/>
                <a:cs typeface="Times New Roman"/>
              </a:rPr>
              <a:t>mondo. È l’amore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spinge </a:t>
            </a:r>
            <a:r>
              <a:rPr sz="1200" dirty="0">
                <a:latin typeface="Times New Roman"/>
                <a:cs typeface="Times New Roman"/>
              </a:rPr>
              <a:t>gli uomini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salvezza. L’amore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progenitore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bontà spirituale,  </a:t>
            </a:r>
            <a:r>
              <a:rPr sz="1200" spc="-5" dirty="0">
                <a:latin typeface="Times New Roman"/>
                <a:cs typeface="Times New Roman"/>
              </a:rPr>
              <a:t>l’essenza della </a:t>
            </a:r>
            <a:r>
              <a:rPr sz="1200" dirty="0">
                <a:latin typeface="Times New Roman"/>
                <a:cs typeface="Times New Roman"/>
              </a:rPr>
              <a:t>verità e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bellezza.”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(2047.6) 192:2.2 </a:t>
            </a:r>
            <a:r>
              <a:rPr sz="1200" spc="-5" dirty="0">
                <a:latin typeface="Times New Roman"/>
                <a:cs typeface="Times New Roman"/>
              </a:rPr>
              <a:t>Gesù si rivolse </a:t>
            </a:r>
            <a:r>
              <a:rPr sz="1200" dirty="0">
                <a:latin typeface="Times New Roman"/>
                <a:cs typeface="Times New Roman"/>
              </a:rPr>
              <a:t>poi a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chiese: “Pietro,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ami </a:t>
            </a:r>
            <a:r>
              <a:rPr sz="1200" dirty="0">
                <a:latin typeface="Times New Roman"/>
                <a:cs typeface="Times New Roman"/>
              </a:rPr>
              <a:t>tu?” </a:t>
            </a:r>
            <a:r>
              <a:rPr sz="1200" spc="-5" dirty="0">
                <a:latin typeface="Times New Roman"/>
                <a:cs typeface="Times New Roman"/>
              </a:rPr>
              <a:t>Pietro rispose: “Signore,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sai 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amo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l’anima.” Allora Gesù disse: “Se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ami, </a:t>
            </a:r>
            <a:r>
              <a:rPr sz="1200" dirty="0">
                <a:latin typeface="Times New Roman"/>
                <a:cs typeface="Times New Roman"/>
              </a:rPr>
              <a:t>Pietro, nutri i </a:t>
            </a:r>
            <a:r>
              <a:rPr sz="1200" spc="-5" dirty="0">
                <a:latin typeface="Times New Roman"/>
                <a:cs typeface="Times New Roman"/>
              </a:rPr>
              <a:t>miei agnelli. Non </a:t>
            </a:r>
            <a:r>
              <a:rPr sz="1200" dirty="0">
                <a:latin typeface="Times New Roman"/>
                <a:cs typeface="Times New Roman"/>
              </a:rPr>
              <a:t>dimenticare di assistere i deboli, i </a:t>
            </a:r>
            <a:r>
              <a:rPr sz="1200" spc="-5" dirty="0">
                <a:latin typeface="Times New Roman"/>
                <a:cs typeface="Times New Roman"/>
              </a:rPr>
              <a:t>poveri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giovani.  Predica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senza timore o </a:t>
            </a:r>
            <a:r>
              <a:rPr sz="1200" spc="-5" dirty="0">
                <a:latin typeface="Times New Roman"/>
                <a:cs typeface="Times New Roman"/>
              </a:rPr>
              <a:t>preferenza; </a:t>
            </a:r>
            <a:r>
              <a:rPr sz="1200" dirty="0">
                <a:latin typeface="Times New Roman"/>
                <a:cs typeface="Times New Roman"/>
              </a:rPr>
              <a:t>ricorda </a:t>
            </a:r>
            <a:r>
              <a:rPr sz="1200" spc="-5" dirty="0">
                <a:latin typeface="Times New Roman"/>
                <a:cs typeface="Times New Roman"/>
              </a:rPr>
              <a:t>sempre che Dio </a:t>
            </a:r>
            <a:r>
              <a:rPr sz="1200" dirty="0">
                <a:latin typeface="Times New Roman"/>
                <a:cs typeface="Times New Roman"/>
              </a:rPr>
              <a:t>non fa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persone. </a:t>
            </a:r>
            <a:r>
              <a:rPr sz="1200" dirty="0">
                <a:latin typeface="Times New Roman"/>
                <a:cs typeface="Times New Roman"/>
              </a:rPr>
              <a:t>Servi i tuoi simili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ho  </a:t>
            </a:r>
            <a:r>
              <a:rPr sz="1200" spc="-5" dirty="0">
                <a:latin typeface="Times New Roman"/>
                <a:cs typeface="Times New Roman"/>
              </a:rPr>
              <a:t>servito te; perdona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simili mortali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perdonato te. Lascia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l’esperienza t’insegni </a:t>
            </a:r>
            <a:r>
              <a:rPr sz="1200" dirty="0">
                <a:latin typeface="Times New Roman"/>
                <a:cs typeface="Times New Roman"/>
              </a:rPr>
              <a:t>il valore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meditazione ed il  </a:t>
            </a:r>
            <a:r>
              <a:rPr sz="1200" spc="-5" dirty="0">
                <a:latin typeface="Times New Roman"/>
                <a:cs typeface="Times New Roman"/>
              </a:rPr>
              <a:t>potere della riflessione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27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(2047.7) 192:2.3 </a:t>
            </a:r>
            <a:r>
              <a:rPr sz="1200" spc="-5" dirty="0">
                <a:latin typeface="Times New Roman"/>
                <a:cs typeface="Times New Roman"/>
              </a:rPr>
              <a:t>Dopo che ebbero camminato </a:t>
            </a:r>
            <a:r>
              <a:rPr sz="1200" dirty="0">
                <a:latin typeface="Times New Roman"/>
                <a:cs typeface="Times New Roman"/>
              </a:rPr>
              <a:t>ancora per un </a:t>
            </a:r>
            <a:r>
              <a:rPr sz="1200" spc="-5" dirty="0">
                <a:latin typeface="Times New Roman"/>
                <a:cs typeface="Times New Roman"/>
              </a:rPr>
              <a:t>po’,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</a:t>
            </a:r>
            <a:r>
              <a:rPr sz="1200" dirty="0">
                <a:latin typeface="Times New Roman"/>
                <a:cs typeface="Times New Roman"/>
              </a:rPr>
              <a:t>rivolse a Pietro e </a:t>
            </a:r>
            <a:r>
              <a:rPr sz="1200" spc="-5" dirty="0">
                <a:latin typeface="Times New Roman"/>
                <a:cs typeface="Times New Roman"/>
              </a:rPr>
              <a:t>chiese: </a:t>
            </a:r>
            <a:r>
              <a:rPr sz="1200" dirty="0">
                <a:latin typeface="Times New Roman"/>
                <a:cs typeface="Times New Roman"/>
              </a:rPr>
              <a:t>“Pietro, mi </a:t>
            </a:r>
            <a:r>
              <a:rPr sz="1200" spc="-5" dirty="0">
                <a:latin typeface="Times New Roman"/>
                <a:cs typeface="Times New Roman"/>
              </a:rPr>
              <a:t>ami </a:t>
            </a:r>
            <a:r>
              <a:rPr sz="1200" dirty="0">
                <a:latin typeface="Times New Roman"/>
                <a:cs typeface="Times New Roman"/>
              </a:rPr>
              <a:t>realmente?” Ed 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ti amo.” E </a:t>
            </a:r>
            <a:r>
              <a:rPr sz="1200" spc="-5" dirty="0">
                <a:latin typeface="Times New Roman"/>
                <a:cs typeface="Times New Roman"/>
              </a:rPr>
              <a:t>Gesù disse </a:t>
            </a:r>
            <a:r>
              <a:rPr sz="1200" dirty="0">
                <a:latin typeface="Times New Roman"/>
                <a:cs typeface="Times New Roman"/>
              </a:rPr>
              <a:t>di nuovo: </a:t>
            </a:r>
            <a:r>
              <a:rPr sz="1200" spc="-5" dirty="0">
                <a:latin typeface="Times New Roman"/>
                <a:cs typeface="Times New Roman"/>
              </a:rPr>
              <a:t>“Allora </a:t>
            </a:r>
            <a:r>
              <a:rPr sz="1200" dirty="0">
                <a:latin typeface="Times New Roman"/>
                <a:cs typeface="Times New Roman"/>
              </a:rPr>
              <a:t>prenditi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delle mie </a:t>
            </a:r>
            <a:r>
              <a:rPr sz="1200" spc="-5" dirty="0">
                <a:latin typeface="Times New Roman"/>
                <a:cs typeface="Times New Roman"/>
              </a:rPr>
              <a:t>pecore. </a:t>
            </a:r>
            <a:r>
              <a:rPr sz="1200" dirty="0">
                <a:latin typeface="Times New Roman"/>
                <a:cs typeface="Times New Roman"/>
              </a:rPr>
              <a:t>Sii un </a:t>
            </a:r>
            <a:r>
              <a:rPr sz="1200" spc="-5" dirty="0">
                <a:latin typeface="Times New Roman"/>
                <a:cs typeface="Times New Roman"/>
              </a:rPr>
              <a:t>pastore  </a:t>
            </a:r>
            <a:r>
              <a:rPr sz="1200" dirty="0">
                <a:latin typeface="Times New Roman"/>
                <a:cs typeface="Times New Roman"/>
              </a:rPr>
              <a:t>buono e </a:t>
            </a:r>
            <a:r>
              <a:rPr sz="1200" spc="-5" dirty="0">
                <a:latin typeface="Times New Roman"/>
                <a:cs typeface="Times New Roman"/>
              </a:rPr>
              <a:t>fedele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gregge. Non tradire </a:t>
            </a:r>
            <a:r>
              <a:rPr sz="1200" dirty="0">
                <a:latin typeface="Times New Roman"/>
                <a:cs typeface="Times New Roman"/>
              </a:rPr>
              <a:t>la fiducia da loro riposta in </a:t>
            </a:r>
            <a:r>
              <a:rPr sz="1200" spc="-5" dirty="0">
                <a:latin typeface="Times New Roman"/>
                <a:cs typeface="Times New Roman"/>
              </a:rPr>
              <a:t>te.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farti sorprendere dal </a:t>
            </a:r>
            <a:r>
              <a:rPr sz="1200" dirty="0">
                <a:latin typeface="Times New Roman"/>
                <a:cs typeface="Times New Roman"/>
              </a:rPr>
              <a:t>nemico. Sta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all’erta —  </a:t>
            </a:r>
            <a:r>
              <a:rPr sz="1200" spc="-5" dirty="0">
                <a:latin typeface="Times New Roman"/>
                <a:cs typeface="Times New Roman"/>
              </a:rPr>
              <a:t>veglia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81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(2047.8) 192:2.4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ebbero fatto ancora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passo, Gesù si rivolse </a:t>
            </a:r>
            <a:r>
              <a:rPr sz="1200" dirty="0">
                <a:latin typeface="Times New Roman"/>
                <a:cs typeface="Times New Roman"/>
              </a:rPr>
              <a:t>a Pietro </a:t>
            </a:r>
            <a:r>
              <a:rPr sz="1200" spc="-5" dirty="0">
                <a:latin typeface="Times New Roman"/>
                <a:cs typeface="Times New Roman"/>
              </a:rPr>
              <a:t>e, per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volta, gli chiese: “Pietro,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ami  veramente?”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Pietro, un po’ </a:t>
            </a:r>
            <a:r>
              <a:rPr sz="1200" spc="-5" dirty="0">
                <a:latin typeface="Times New Roman"/>
                <a:cs typeface="Times New Roman"/>
              </a:rPr>
              <a:t>rattristato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sembrava non </a:t>
            </a:r>
            <a:r>
              <a:rPr sz="1200" spc="-5" dirty="0">
                <a:latin typeface="Times New Roman"/>
                <a:cs typeface="Times New Roman"/>
              </a:rPr>
              <a:t>aver fiducia </a:t>
            </a:r>
            <a:r>
              <a:rPr sz="1200" dirty="0">
                <a:latin typeface="Times New Roman"/>
                <a:cs typeface="Times New Roman"/>
              </a:rPr>
              <a:t>in lui, disse </a:t>
            </a:r>
            <a:r>
              <a:rPr sz="1200" spc="-5" dirty="0">
                <a:latin typeface="Times New Roman"/>
                <a:cs typeface="Times New Roman"/>
              </a:rPr>
              <a:t>con profonda </a:t>
            </a:r>
            <a:r>
              <a:rPr sz="1200" dirty="0">
                <a:latin typeface="Times New Roman"/>
                <a:cs typeface="Times New Roman"/>
              </a:rPr>
              <a:t>emozione:  </a:t>
            </a:r>
            <a:r>
              <a:rPr sz="1200" spc="-5" dirty="0">
                <a:latin typeface="Times New Roman"/>
                <a:cs typeface="Times New Roman"/>
              </a:rPr>
              <a:t>“Signore,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conosci ogni cosa,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sai </a:t>
            </a:r>
            <a:r>
              <a:rPr sz="1200" dirty="0">
                <a:latin typeface="Times New Roman"/>
                <a:cs typeface="Times New Roman"/>
              </a:rPr>
              <a:t>che ti amo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e veramente.” </a:t>
            </a:r>
            <a:r>
              <a:rPr sz="1200" spc="-5" dirty="0">
                <a:latin typeface="Times New Roman"/>
                <a:cs typeface="Times New Roman"/>
              </a:rPr>
              <a:t>Allora Gesù disse: “Pasci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pecore. Non  abbandonare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gregge. </a:t>
            </a:r>
            <a:r>
              <a:rPr sz="1200" dirty="0">
                <a:latin typeface="Times New Roman"/>
                <a:cs typeface="Times New Roman"/>
              </a:rPr>
              <a:t>Sii di </a:t>
            </a:r>
            <a:r>
              <a:rPr sz="1200" spc="-5" dirty="0">
                <a:latin typeface="Times New Roman"/>
                <a:cs typeface="Times New Roman"/>
              </a:rPr>
              <a:t>esempio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d’ispirazione </a:t>
            </a:r>
            <a:r>
              <a:rPr sz="1200" dirty="0">
                <a:latin typeface="Times New Roman"/>
                <a:cs typeface="Times New Roman"/>
              </a:rPr>
              <a:t>a tutti i tuoi </a:t>
            </a:r>
            <a:r>
              <a:rPr sz="1200" spc="-5" dirty="0">
                <a:latin typeface="Times New Roman"/>
                <a:cs typeface="Times New Roman"/>
              </a:rPr>
              <a:t>simili pastori. Ama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gregge come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te e consacrati </a:t>
            </a:r>
            <a:r>
              <a:rPr sz="1200" spc="-5" dirty="0">
                <a:latin typeface="Times New Roman"/>
                <a:cs typeface="Times New Roman"/>
              </a:rPr>
              <a:t>al  suo benessere come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la mia vita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benessere.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seguimi sino alla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70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(2048.1) 192:2.5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prese quest’ultima raccomandazione alla lettera </a:t>
            </a:r>
            <a:r>
              <a:rPr sz="1200" dirty="0">
                <a:latin typeface="Times New Roman"/>
                <a:cs typeface="Times New Roman"/>
              </a:rPr>
              <a:t>— che </a:t>
            </a:r>
            <a:r>
              <a:rPr sz="1200" spc="-5" dirty="0">
                <a:latin typeface="Times New Roman"/>
                <a:cs typeface="Times New Roman"/>
              </a:rPr>
              <a:t>doveva continuare </a:t>
            </a:r>
            <a:r>
              <a:rPr sz="1200" dirty="0">
                <a:latin typeface="Times New Roman"/>
                <a:cs typeface="Times New Roman"/>
              </a:rPr>
              <a:t>a seguirlo — e </a:t>
            </a:r>
            <a:r>
              <a:rPr sz="1200" spc="-5" dirty="0">
                <a:latin typeface="Times New Roman"/>
                <a:cs typeface="Times New Roman"/>
              </a:rPr>
              <a:t>rivolgendosi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 indicò Giovanni </a:t>
            </a:r>
            <a:r>
              <a:rPr sz="1200" dirty="0">
                <a:latin typeface="Times New Roman"/>
                <a:cs typeface="Times New Roman"/>
              </a:rPr>
              <a:t>chiedendo: “Se io </a:t>
            </a:r>
            <a:r>
              <a:rPr sz="1200" spc="-5" dirty="0">
                <a:latin typeface="Times New Roman"/>
                <a:cs typeface="Times New Roman"/>
              </a:rPr>
              <a:t>seguo </a:t>
            </a:r>
            <a:r>
              <a:rPr sz="1200" dirty="0">
                <a:latin typeface="Times New Roman"/>
                <a:cs typeface="Times New Roman"/>
              </a:rPr>
              <a:t>te,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farà quest’uomo?”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percependo che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aveva frainteso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parole, Gesù disse: “Pietro,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occuparti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faranno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fratelli.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voglio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resti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sarai </a:t>
            </a:r>
            <a:r>
              <a:rPr sz="1200" dirty="0">
                <a:latin typeface="Times New Roman"/>
                <a:cs typeface="Times New Roman"/>
              </a:rPr>
              <a:t>partito,  </a:t>
            </a:r>
            <a:r>
              <a:rPr sz="1200" spc="-5" dirty="0">
                <a:latin typeface="Times New Roman"/>
                <a:cs typeface="Times New Roman"/>
              </a:rPr>
              <a:t>anche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ritornerò, che </a:t>
            </a:r>
            <a:r>
              <a:rPr sz="1200" dirty="0">
                <a:latin typeface="Times New Roman"/>
                <a:cs typeface="Times New Roman"/>
              </a:rPr>
              <a:t>cosa te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importa? Assicurati solo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segua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(2048.2) 192:2.6 </a:t>
            </a:r>
            <a:r>
              <a:rPr sz="1200" spc="-5" dirty="0">
                <a:latin typeface="Times New Roman"/>
                <a:cs typeface="Times New Roman"/>
              </a:rPr>
              <a:t>Questa osservazione si diffuse tra </a:t>
            </a:r>
            <a:r>
              <a:rPr sz="1200" dirty="0">
                <a:latin typeface="Times New Roman"/>
                <a:cs typeface="Times New Roman"/>
              </a:rPr>
              <a:t>i fratelli e </a:t>
            </a:r>
            <a:r>
              <a:rPr sz="1200" spc="-5" dirty="0">
                <a:latin typeface="Times New Roman"/>
                <a:cs typeface="Times New Roman"/>
              </a:rPr>
              <a:t>fu accolta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Giovanni </a:t>
            </a:r>
            <a:r>
              <a:rPr sz="1200" dirty="0">
                <a:latin typeface="Times New Roman"/>
                <a:cs typeface="Times New Roman"/>
              </a:rPr>
              <a:t>non sarebbe morto 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fosse tornato, </a:t>
            </a:r>
            <a:r>
              <a:rPr sz="1200" dirty="0">
                <a:latin typeface="Times New Roman"/>
                <a:cs typeface="Times New Roman"/>
              </a:rPr>
              <a:t>come molti </a:t>
            </a:r>
            <a:r>
              <a:rPr sz="1200" spc="-5" dirty="0">
                <a:latin typeface="Times New Roman"/>
                <a:cs typeface="Times New Roman"/>
              </a:rPr>
              <a:t>pensavano </a:t>
            </a:r>
            <a:r>
              <a:rPr sz="1200" dirty="0">
                <a:latin typeface="Times New Roman"/>
                <a:cs typeface="Times New Roman"/>
              </a:rPr>
              <a:t>e speravano, </a:t>
            </a:r>
            <a:r>
              <a:rPr sz="1200" spc="-5" dirty="0">
                <a:latin typeface="Times New Roman"/>
                <a:cs typeface="Times New Roman"/>
              </a:rPr>
              <a:t>per 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potenza e in </a:t>
            </a:r>
            <a:r>
              <a:rPr sz="1200" spc="-5" dirty="0">
                <a:latin typeface="Times New Roman"/>
                <a:cs typeface="Times New Roman"/>
              </a:rPr>
              <a:t>gloria.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interpretazione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disse Gesù che </a:t>
            </a:r>
            <a:r>
              <a:rPr sz="1200" dirty="0">
                <a:latin typeface="Times New Roman"/>
                <a:cs typeface="Times New Roman"/>
              </a:rPr>
              <a:t>pesò molto </a:t>
            </a:r>
            <a:r>
              <a:rPr sz="1200" spc="-5" dirty="0">
                <a:latin typeface="Times New Roman"/>
                <a:cs typeface="Times New Roman"/>
              </a:rPr>
              <a:t>sul ritorno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mantenerlo 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lavoro.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(2048.3) 192:2.7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tornati dagli altri, Gesù </a:t>
            </a:r>
            <a:r>
              <a:rPr sz="1200" dirty="0">
                <a:latin typeface="Times New Roman"/>
                <a:cs typeface="Times New Roman"/>
              </a:rPr>
              <a:t>ripartì </a:t>
            </a:r>
            <a:r>
              <a:rPr sz="1200" spc="-5" dirty="0">
                <a:latin typeface="Times New Roman"/>
                <a:cs typeface="Times New Roman"/>
              </a:rPr>
              <a:t>per passeggiare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conversare con Andrea </a:t>
            </a:r>
            <a:r>
              <a:rPr sz="1200" dirty="0">
                <a:latin typeface="Times New Roman"/>
                <a:cs typeface="Times New Roman"/>
              </a:rPr>
              <a:t>e Giacomo. </a:t>
            </a:r>
            <a:r>
              <a:rPr sz="1200" spc="-5" dirty="0">
                <a:latin typeface="Times New Roman"/>
                <a:cs typeface="Times New Roman"/>
              </a:rPr>
              <a:t>Quando ebbero  percorso </a:t>
            </a:r>
            <a:r>
              <a:rPr sz="1200" dirty="0">
                <a:latin typeface="Times New Roman"/>
                <a:cs typeface="Times New Roman"/>
              </a:rPr>
              <a:t>una breve distanza, </a:t>
            </a:r>
            <a:r>
              <a:rPr sz="1200" spc="-5" dirty="0">
                <a:latin typeface="Times New Roman"/>
                <a:cs typeface="Times New Roman"/>
              </a:rPr>
              <a:t>Gesù disse ad Andrea: “Andrea, hai </a:t>
            </a:r>
            <a:r>
              <a:rPr sz="1200" dirty="0">
                <a:latin typeface="Times New Roman"/>
                <a:cs typeface="Times New Roman"/>
              </a:rPr>
              <a:t>fiducia in me?”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capo degli apostoli sentì Gesù  porgli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domanda, si fermò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ho piena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e tu lo </a:t>
            </a:r>
            <a:r>
              <a:rPr sz="1200" spc="-5" dirty="0">
                <a:latin typeface="Times New Roman"/>
                <a:cs typeface="Times New Roman"/>
              </a:rPr>
              <a:t>sai.” Allora Gesù disse: “Andrea, se hai  fiducia </a:t>
            </a:r>
            <a:r>
              <a:rPr sz="1200" dirty="0">
                <a:latin typeface="Times New Roman"/>
                <a:cs typeface="Times New Roman"/>
              </a:rPr>
              <a:t>in me, </a:t>
            </a:r>
            <a:r>
              <a:rPr sz="1200" spc="-5" dirty="0">
                <a:latin typeface="Times New Roman"/>
                <a:cs typeface="Times New Roman"/>
              </a:rPr>
              <a:t>abbi </a:t>
            </a:r>
            <a:r>
              <a:rPr sz="1200" dirty="0">
                <a:latin typeface="Times New Roman"/>
                <a:cs typeface="Times New Roman"/>
              </a:rPr>
              <a:t>più fiducia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Pietro.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ti ho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un tempo la </a:t>
            </a:r>
            <a:r>
              <a:rPr sz="1200" spc="-5" dirty="0">
                <a:latin typeface="Times New Roman"/>
                <a:cs typeface="Times New Roman"/>
              </a:rPr>
              <a:t>direzione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fratelli. Ora </a:t>
            </a:r>
            <a:r>
              <a:rPr sz="1200" dirty="0">
                <a:latin typeface="Times New Roman"/>
                <a:cs typeface="Times New Roman"/>
              </a:rPr>
              <a:t>tu devi  </a:t>
            </a:r>
            <a:r>
              <a:rPr sz="1200" spc="-5" dirty="0">
                <a:latin typeface="Times New Roman"/>
                <a:cs typeface="Times New Roman"/>
              </a:rPr>
              <a:t>confidare negli altri </a:t>
            </a:r>
            <a:r>
              <a:rPr sz="1200" dirty="0">
                <a:latin typeface="Times New Roman"/>
                <a:cs typeface="Times New Roman"/>
              </a:rPr>
              <a:t>mentre io vi </a:t>
            </a:r>
            <a:r>
              <a:rPr sz="1200" spc="-5" dirty="0">
                <a:latin typeface="Times New Roman"/>
                <a:cs typeface="Times New Roman"/>
              </a:rPr>
              <a:t>lascio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dal Padre. </a:t>
            </a:r>
            <a:r>
              <a:rPr sz="1200" dirty="0">
                <a:latin typeface="Times New Roman"/>
                <a:cs typeface="Times New Roman"/>
              </a:rPr>
              <a:t>Quando i tuoi </a:t>
            </a:r>
            <a:r>
              <a:rPr sz="1200" spc="-5" dirty="0">
                <a:latin typeface="Times New Roman"/>
                <a:cs typeface="Times New Roman"/>
              </a:rPr>
              <a:t>fratelli cominceranno </a:t>
            </a:r>
            <a:r>
              <a:rPr sz="1200" dirty="0">
                <a:latin typeface="Times New Roman"/>
                <a:cs typeface="Times New Roman"/>
              </a:rPr>
              <a:t>a disperdersi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accanite persecuzioni, sii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premuroso e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per Giacomo mio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quando sarà 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pesanti  </a:t>
            </a:r>
            <a:r>
              <a:rPr sz="1200" spc="-5" dirty="0">
                <a:latin typeface="Times New Roman"/>
                <a:cs typeface="Times New Roman"/>
              </a:rPr>
              <a:t>fardelli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per esperienza a </a:t>
            </a:r>
            <a:r>
              <a:rPr sz="1200" spc="-5" dirty="0">
                <a:latin typeface="Times New Roman"/>
                <a:cs typeface="Times New Roman"/>
              </a:rPr>
              <a:t>portare.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aver fiducia, perché </a:t>
            </a:r>
            <a:r>
              <a:rPr sz="1200" dirty="0">
                <a:latin typeface="Times New Roman"/>
                <a:cs typeface="Times New Roman"/>
              </a:rPr>
              <a:t>io non ti </a:t>
            </a:r>
            <a:r>
              <a:rPr sz="1200" spc="-5" dirty="0">
                <a:latin typeface="Times New Roman"/>
                <a:cs typeface="Times New Roman"/>
              </a:rPr>
              <a:t>abbandonerò.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avrai terminato sulla </a:t>
            </a:r>
            <a:r>
              <a:rPr sz="1200" dirty="0">
                <a:latin typeface="Times New Roman"/>
                <a:cs typeface="Times New Roman"/>
              </a:rPr>
              <a:t>terra, </a:t>
            </a:r>
            <a:r>
              <a:rPr sz="1200" spc="-5" dirty="0">
                <a:latin typeface="Times New Roman"/>
                <a:cs typeface="Times New Roman"/>
              </a:rPr>
              <a:t>verrai presso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(2048.4) 192:2.8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 si rivolse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Giacomo, chiedendogli: “Giacomo, </a:t>
            </a:r>
            <a:r>
              <a:rPr sz="1200" dirty="0">
                <a:latin typeface="Times New Roman"/>
                <a:cs typeface="Times New Roman"/>
              </a:rPr>
              <a:t>hai fiducia in me?” E </a:t>
            </a:r>
            <a:r>
              <a:rPr sz="1200" spc="-5" dirty="0">
                <a:latin typeface="Times New Roman"/>
                <a:cs typeface="Times New Roman"/>
              </a:rPr>
              <a:t>naturalmente Giacomo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“Sì,  Maestro,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tutto il mio </a:t>
            </a:r>
            <a:r>
              <a:rPr sz="1200" spc="-5" dirty="0">
                <a:latin typeface="Times New Roman"/>
                <a:cs typeface="Times New Roman"/>
              </a:rPr>
              <a:t>cuore.” Allora Gesù disse: </a:t>
            </a:r>
            <a:r>
              <a:rPr sz="1200" dirty="0">
                <a:latin typeface="Times New Roman"/>
                <a:cs typeface="Times New Roman"/>
              </a:rPr>
              <a:t>“Giacomo, se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me </a:t>
            </a:r>
            <a:r>
              <a:rPr sz="1200" spc="-5" dirty="0">
                <a:latin typeface="Times New Roman"/>
                <a:cs typeface="Times New Roman"/>
              </a:rPr>
              <a:t>sarai meno </a:t>
            </a:r>
            <a:r>
              <a:rPr sz="1200" dirty="0">
                <a:latin typeface="Times New Roman"/>
                <a:cs typeface="Times New Roman"/>
              </a:rPr>
              <a:t>impaziente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tuoi </a:t>
            </a:r>
            <a:r>
              <a:rPr sz="1200" spc="-5" dirty="0">
                <a:latin typeface="Times New Roman"/>
                <a:cs typeface="Times New Roman"/>
              </a:rPr>
              <a:t>fratelli. Se avrai </a:t>
            </a:r>
            <a:r>
              <a:rPr sz="1200" dirty="0">
                <a:latin typeface="Times New Roman"/>
                <a:cs typeface="Times New Roman"/>
              </a:rPr>
              <a:t>fiducia in me,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 aiuterà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buono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fraternità dei credenti. Impara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pesare </a:t>
            </a:r>
            <a:r>
              <a:rPr sz="1200" dirty="0">
                <a:latin typeface="Times New Roman"/>
                <a:cs typeface="Times New Roman"/>
              </a:rPr>
              <a:t>le conseguenze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atti. Ricordati che </a:t>
            </a:r>
            <a:r>
              <a:rPr sz="1200" dirty="0">
                <a:latin typeface="Times New Roman"/>
                <a:cs typeface="Times New Roman"/>
              </a:rPr>
              <a:t>il raccolto è </a:t>
            </a:r>
            <a:r>
              <a:rPr sz="1200" spc="-5" dirty="0">
                <a:latin typeface="Times New Roman"/>
                <a:cs typeface="Times New Roman"/>
              </a:rPr>
              <a:t>conforme alla </a:t>
            </a:r>
            <a:r>
              <a:rPr sz="1200" dirty="0">
                <a:latin typeface="Times New Roman"/>
                <a:cs typeface="Times New Roman"/>
              </a:rPr>
              <a:t>semina. </a:t>
            </a:r>
            <a:r>
              <a:rPr sz="1200" spc="-5" dirty="0">
                <a:latin typeface="Times New Roman"/>
                <a:cs typeface="Times New Roman"/>
              </a:rPr>
              <a:t>Prega </a:t>
            </a:r>
            <a:r>
              <a:rPr sz="1200" dirty="0">
                <a:latin typeface="Times New Roman"/>
                <a:cs typeface="Times New Roman"/>
              </a:rPr>
              <a:t>per la tranquillità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coltiva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pazienza. Queste grazie,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vivente,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sosterranno </a:t>
            </a:r>
            <a:r>
              <a:rPr sz="1200" dirty="0">
                <a:latin typeface="Times New Roman"/>
                <a:cs typeface="Times New Roman"/>
              </a:rPr>
              <a:t>quando verrà l’ora di bere la coppa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sacrificio. Ma non scoraggiarti  </a:t>
            </a:r>
            <a:r>
              <a:rPr sz="1200" dirty="0">
                <a:latin typeface="Times New Roman"/>
                <a:cs typeface="Times New Roman"/>
              </a:rPr>
              <a:t>mai; quando </a:t>
            </a:r>
            <a:r>
              <a:rPr sz="1200" spc="-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sulla terra, verrai anche </a:t>
            </a:r>
            <a:r>
              <a:rPr sz="1200" spc="5" dirty="0">
                <a:latin typeface="Times New Roman"/>
                <a:cs typeface="Times New Roman"/>
              </a:rPr>
              <a:t>tu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stare 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(2048.5) 192:2.9 </a:t>
            </a:r>
            <a:r>
              <a:rPr sz="1200" spc="-5" dirty="0">
                <a:latin typeface="Times New Roman"/>
                <a:cs typeface="Times New Roman"/>
              </a:rPr>
              <a:t>Gesù parlò </a:t>
            </a:r>
            <a:r>
              <a:rPr sz="1200" dirty="0">
                <a:latin typeface="Times New Roman"/>
                <a:cs typeface="Times New Roman"/>
              </a:rPr>
              <a:t>poi con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Natanaele. Egli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Tommaso: </a:t>
            </a:r>
            <a:r>
              <a:rPr sz="1200" dirty="0">
                <a:latin typeface="Times New Roman"/>
                <a:cs typeface="Times New Roman"/>
              </a:rPr>
              <a:t>“Tommaso, mi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tu?”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“Sì,  Signore,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ora e sempre.” </a:t>
            </a:r>
            <a:r>
              <a:rPr sz="1200" spc="-5" dirty="0">
                <a:latin typeface="Times New Roman"/>
                <a:cs typeface="Times New Roman"/>
              </a:rPr>
              <a:t>Allora Gesù disse: </a:t>
            </a:r>
            <a:r>
              <a:rPr sz="1200" dirty="0">
                <a:latin typeface="Times New Roman"/>
                <a:cs typeface="Times New Roman"/>
              </a:rPr>
              <a:t>“Se vuoi </a:t>
            </a:r>
            <a:r>
              <a:rPr sz="1200" spc="-5" dirty="0">
                <a:latin typeface="Times New Roman"/>
                <a:cs typeface="Times New Roman"/>
              </a:rPr>
              <a:t>servirmi, servi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fratelli nella carne come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servito te. </a:t>
            </a:r>
            <a:r>
              <a:rPr sz="1200" dirty="0">
                <a:latin typeface="Times New Roman"/>
                <a:cs typeface="Times New Roman"/>
              </a:rPr>
              <a:t>E non  </a:t>
            </a:r>
            <a:r>
              <a:rPr sz="1200" spc="-5" dirty="0">
                <a:latin typeface="Times New Roman"/>
                <a:cs typeface="Times New Roman"/>
              </a:rPr>
              <a:t>stancarti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senso,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persevera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ordinato da </a:t>
            </a:r>
            <a:r>
              <a:rPr sz="1200" spc="-5" dirty="0">
                <a:latin typeface="Times New Roman"/>
                <a:cs typeface="Times New Roman"/>
              </a:rPr>
              <a:t>Dio per questo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d’amore. Quando </a:t>
            </a:r>
            <a:r>
              <a:rPr sz="1200" dirty="0">
                <a:latin typeface="Times New Roman"/>
                <a:cs typeface="Times New Roman"/>
              </a:rPr>
              <a:t>avrai 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servizio per </a:t>
            </a:r>
            <a:r>
              <a:rPr sz="1200" dirty="0">
                <a:latin typeface="Times New Roman"/>
                <a:cs typeface="Times New Roman"/>
              </a:rPr>
              <a:t>me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servirai con me </a:t>
            </a:r>
            <a:r>
              <a:rPr sz="1200" spc="-5" dirty="0">
                <a:latin typeface="Times New Roman"/>
                <a:cs typeface="Times New Roman"/>
              </a:rPr>
              <a:t>nella gloria. </a:t>
            </a:r>
            <a:r>
              <a:rPr sz="1200" dirty="0">
                <a:latin typeface="Times New Roman"/>
                <a:cs typeface="Times New Roman"/>
              </a:rPr>
              <a:t>Tommaso, tu </a:t>
            </a:r>
            <a:r>
              <a:rPr sz="1200" spc="-5" dirty="0">
                <a:latin typeface="Times New Roman"/>
                <a:cs typeface="Times New Roman"/>
              </a:rPr>
              <a:t>devi smettere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dubitare; </a:t>
            </a:r>
            <a:r>
              <a:rPr sz="1200" dirty="0">
                <a:latin typeface="Times New Roman"/>
                <a:cs typeface="Times New Roman"/>
              </a:rPr>
              <a:t>devi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verità. Credi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bambino, </a:t>
            </a:r>
            <a:r>
              <a:rPr sz="1200" dirty="0">
                <a:latin typeface="Times New Roman"/>
                <a:cs typeface="Times New Roman"/>
              </a:rPr>
              <a:t>ma smetti 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in maniera </a:t>
            </a:r>
            <a:r>
              <a:rPr sz="1200" spc="-5" dirty="0">
                <a:latin typeface="Times New Roman"/>
                <a:cs typeface="Times New Roman"/>
              </a:rPr>
              <a:t>così infantile. Abbi coraggio; sii  forte nella </a:t>
            </a:r>
            <a:r>
              <a:rPr sz="1200" dirty="0">
                <a:latin typeface="Times New Roman"/>
                <a:cs typeface="Times New Roman"/>
              </a:rPr>
              <a:t>fede e potente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(2049.1)  192:2.10 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Natanaele: “Natanaele,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tu?” E </a:t>
            </a:r>
            <a:r>
              <a:rPr sz="1200" spc="-5" dirty="0">
                <a:latin typeface="Times New Roman"/>
                <a:cs typeface="Times New Roman"/>
              </a:rPr>
              <a:t>l’apostolo rispose: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senza</a:t>
            </a: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limiti.” </a:t>
            </a:r>
            <a:r>
              <a:rPr sz="1200" spc="-5" dirty="0">
                <a:latin typeface="Times New Roman"/>
                <a:cs typeface="Times New Roman"/>
              </a:rPr>
              <a:t>Allora Gesù disse: “Se </a:t>
            </a:r>
            <a:r>
              <a:rPr sz="1200" dirty="0">
                <a:latin typeface="Times New Roman"/>
                <a:cs typeface="Times New Roman"/>
              </a:rPr>
              <a:t>dunque tu mi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con tutto il </a:t>
            </a:r>
            <a:r>
              <a:rPr sz="1200" spc="-5" dirty="0">
                <a:latin typeface="Times New Roman"/>
                <a:cs typeface="Times New Roman"/>
              </a:rPr>
              <a:t>cuore, assicurati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consacrarti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benessere dei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inesauribile. Unisci l’amicizia 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aggiungi </a:t>
            </a:r>
            <a:r>
              <a:rPr sz="1200" dirty="0">
                <a:latin typeface="Times New Roman"/>
                <a:cs typeface="Times New Roman"/>
              </a:rPr>
              <a:t>l’amore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filosofia. </a:t>
            </a:r>
            <a:r>
              <a:rPr sz="1200" dirty="0">
                <a:latin typeface="Times New Roman"/>
                <a:cs typeface="Times New Roman"/>
              </a:rPr>
              <a:t>Servi i tuoi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ho 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Sii fedele 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vegliato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Sii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critico; conta meno su </a:t>
            </a:r>
            <a:r>
              <a:rPr sz="1200" dirty="0">
                <a:latin typeface="Times New Roman"/>
                <a:cs typeface="Times New Roman"/>
              </a:rPr>
              <a:t>certi uomini e </a:t>
            </a:r>
            <a:r>
              <a:rPr sz="1200" spc="-5" dirty="0">
                <a:latin typeface="Times New Roman"/>
                <a:cs typeface="Times New Roman"/>
              </a:rPr>
              <a:t>diminuirai così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delusioni.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tua opera </a:t>
            </a:r>
            <a:r>
              <a:rPr sz="1200" spc="-5" dirty="0">
                <a:latin typeface="Times New Roman"/>
                <a:cs typeface="Times New Roman"/>
              </a:rPr>
              <a:t>quaggiù sarà terminata, servirai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(2049.2) 192:2.11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parlò con </a:t>
            </a:r>
            <a:r>
              <a:rPr sz="1200" dirty="0">
                <a:latin typeface="Times New Roman"/>
                <a:cs typeface="Times New Roman"/>
              </a:rPr>
              <a:t>Matteo e Filippo. A </a:t>
            </a:r>
            <a:r>
              <a:rPr sz="1200" spc="-5" dirty="0">
                <a:latin typeface="Times New Roman"/>
                <a:cs typeface="Times New Roman"/>
              </a:rPr>
              <a:t>Filippo egli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“Filippo, </a:t>
            </a:r>
            <a:r>
              <a:rPr sz="1200" dirty="0">
                <a:latin typeface="Times New Roman"/>
                <a:cs typeface="Times New Roman"/>
              </a:rPr>
              <a:t>mi ubbidisci </a:t>
            </a:r>
            <a:r>
              <a:rPr sz="1200" spc="-5" dirty="0">
                <a:latin typeface="Times New Roman"/>
                <a:cs typeface="Times New Roman"/>
              </a:rPr>
              <a:t>tu?” Filippo </a:t>
            </a:r>
            <a:r>
              <a:rPr sz="1200" dirty="0">
                <a:latin typeface="Times New Roman"/>
                <a:cs typeface="Times New Roman"/>
              </a:rPr>
              <a:t>rispose: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“Sì,</a:t>
            </a:r>
            <a:endParaRPr sz="1200">
              <a:latin typeface="Times New Roman"/>
              <a:cs typeface="Times New Roman"/>
            </a:endParaRPr>
          </a:p>
          <a:p>
            <a:pPr marL="76200" marR="22034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ti ubbidirò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prezzo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mia vita.” </a:t>
            </a:r>
            <a:r>
              <a:rPr sz="1200" spc="-5" dirty="0">
                <a:latin typeface="Times New Roman"/>
                <a:cs typeface="Times New Roman"/>
              </a:rPr>
              <a:t>Allora Gesù disse: “Se </a:t>
            </a:r>
            <a:r>
              <a:rPr sz="1200" dirty="0">
                <a:latin typeface="Times New Roman"/>
                <a:cs typeface="Times New Roman"/>
              </a:rPr>
              <a:t>vuoi ubbidirmi, </a:t>
            </a:r>
            <a:r>
              <a:rPr sz="1200" spc="-5" dirty="0">
                <a:latin typeface="Times New Roman"/>
                <a:cs typeface="Times New Roman"/>
              </a:rPr>
              <a:t>allora va’ nei paesi </a:t>
            </a:r>
            <a:r>
              <a:rPr sz="1200" dirty="0">
                <a:latin typeface="Times New Roman"/>
                <a:cs typeface="Times New Roman"/>
              </a:rPr>
              <a:t>dei Gentili a  </a:t>
            </a:r>
            <a:r>
              <a:rPr sz="1200" spc="-5" dirty="0">
                <a:latin typeface="Times New Roman"/>
                <a:cs typeface="Times New Roman"/>
              </a:rPr>
              <a:t>proclamare questo </a:t>
            </a:r>
            <a:r>
              <a:rPr sz="1200" dirty="0">
                <a:latin typeface="Times New Roman"/>
                <a:cs typeface="Times New Roman"/>
              </a:rPr>
              <a:t>vangelo. 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obbedire </a:t>
            </a:r>
            <a:r>
              <a:rPr sz="1200" spc="-5" dirty="0">
                <a:latin typeface="Times New Roman"/>
                <a:cs typeface="Times New Roman"/>
              </a:rPr>
              <a:t>che sacrificare. Per </a:t>
            </a:r>
            <a:r>
              <a:rPr sz="1200" spc="5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tu sei divenuto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705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974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(1387.7) 126:1.7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quest’anno si </a:t>
            </a:r>
            <a:r>
              <a:rPr sz="1200" dirty="0">
                <a:latin typeface="Times New Roman"/>
                <a:cs typeface="Times New Roman"/>
              </a:rPr>
              <a:t>poté veramente dire che </a:t>
            </a:r>
            <a:r>
              <a:rPr sz="1200" spc="-5" dirty="0">
                <a:latin typeface="Times New Roman"/>
                <a:cs typeface="Times New Roman"/>
              </a:rPr>
              <a:t>Gesù “cresceva nel favore degli </a:t>
            </a:r>
            <a:r>
              <a:rPr sz="1200" dirty="0">
                <a:latin typeface="Times New Roman"/>
                <a:cs typeface="Times New Roman"/>
              </a:rPr>
              <a:t>uomini e di </a:t>
            </a:r>
            <a:r>
              <a:rPr sz="1200" spc="-5" dirty="0">
                <a:latin typeface="Times New Roman"/>
                <a:cs typeface="Times New Roman"/>
              </a:rPr>
              <a:t>Dio”.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prospettive 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sembravano </a:t>
            </a:r>
            <a:r>
              <a:rPr sz="1200" spc="-5" dirty="0">
                <a:latin typeface="Times New Roman"/>
                <a:cs typeface="Times New Roman"/>
              </a:rPr>
              <a:t>buone; </a:t>
            </a:r>
            <a:r>
              <a:rPr sz="1200" dirty="0">
                <a:latin typeface="Times New Roman"/>
                <a:cs typeface="Times New Roman"/>
              </a:rPr>
              <a:t>il futuro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brillante.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Giuseppe</a:t>
            </a:r>
            <a:endParaRPr sz="1600">
              <a:latin typeface="Times New Roman"/>
              <a:cs typeface="Times New Roman"/>
            </a:endParaRPr>
          </a:p>
          <a:p>
            <a:pPr marL="63500" marR="7810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(1388.1) 126:2.1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bene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fatale di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25 </a:t>
            </a:r>
            <a:r>
              <a:rPr sz="1200" spc="-5" dirty="0">
                <a:latin typeface="Times New Roman"/>
                <a:cs typeface="Times New Roman"/>
              </a:rPr>
              <a:t>settembre,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proveniente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Sefforis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alla 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la tragica notizia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Giuseppe </a:t>
            </a:r>
            <a:r>
              <a:rPr sz="1200" spc="-5" dirty="0">
                <a:latin typeface="Times New Roman"/>
                <a:cs typeface="Times New Roman"/>
              </a:rPr>
              <a:t>si era gravemente </a:t>
            </a:r>
            <a:r>
              <a:rPr sz="1200" dirty="0">
                <a:latin typeface="Times New Roman"/>
                <a:cs typeface="Times New Roman"/>
              </a:rPr>
              <a:t>ferito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caduta di una trave da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lavorava  </a:t>
            </a:r>
            <a:r>
              <a:rPr sz="1200" spc="-5" dirty="0">
                <a:latin typeface="Times New Roman"/>
                <a:cs typeface="Times New Roman"/>
              </a:rPr>
              <a:t>nella residenza del governatore.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di Sefforis </a:t>
            </a:r>
            <a:r>
              <a:rPr sz="1200" spc="-5" dirty="0">
                <a:latin typeface="Times New Roman"/>
                <a:cs typeface="Times New Roman"/>
              </a:rPr>
              <a:t>si era fermato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prima di andare a casa 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Giuseppe,</a:t>
            </a:r>
            <a:endParaRPr sz="1200">
              <a:latin typeface="Times New Roman"/>
              <a:cs typeface="Times New Roman"/>
            </a:endParaRPr>
          </a:p>
          <a:p>
            <a:pPr marL="63500" marR="15875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informando Gesù dell’incidente accaduto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padre, e i due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recarono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per comunicare </a:t>
            </a:r>
            <a:r>
              <a:rPr sz="1200" dirty="0">
                <a:latin typeface="Times New Roman"/>
                <a:cs typeface="Times New Roman"/>
              </a:rPr>
              <a:t>la triste notizia a Maria.  </a:t>
            </a:r>
            <a:r>
              <a:rPr sz="1200" spc="-5" dirty="0">
                <a:latin typeface="Times New Roman"/>
                <a:cs typeface="Times New Roman"/>
              </a:rPr>
              <a:t>Gesù desiderava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ma Maria voleva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costo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lei a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in fretta da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marito.</a:t>
            </a:r>
            <a:endParaRPr sz="1200">
              <a:latin typeface="Times New Roman"/>
              <a:cs typeface="Times New Roman"/>
            </a:endParaRPr>
          </a:p>
          <a:p>
            <a:pPr marL="63500" marR="8572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decise che </a:t>
            </a:r>
            <a:r>
              <a:rPr sz="1200" dirty="0">
                <a:latin typeface="Times New Roman"/>
                <a:cs typeface="Times New Roman"/>
              </a:rPr>
              <a:t>Giacomo,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 età 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anni, </a:t>
            </a:r>
            <a:r>
              <a:rPr sz="1200" spc="-5" dirty="0">
                <a:latin typeface="Times New Roman"/>
                <a:cs typeface="Times New Roman"/>
              </a:rPr>
              <a:t>l’avrebbe accompagnata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Sefforis, mentre Gesù sarebbe </a:t>
            </a:r>
            <a:r>
              <a:rPr sz="1200" dirty="0">
                <a:latin typeface="Times New Roman"/>
                <a:cs typeface="Times New Roman"/>
              </a:rPr>
              <a:t>rimasto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suo ritorno,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lei ignorava la </a:t>
            </a:r>
            <a:r>
              <a:rPr sz="1200" spc="-5" dirty="0">
                <a:latin typeface="Times New Roman"/>
                <a:cs typeface="Times New Roman"/>
              </a:rPr>
              <a:t>gravità del </a:t>
            </a:r>
            <a:r>
              <a:rPr sz="1200" dirty="0">
                <a:latin typeface="Times New Roman"/>
                <a:cs typeface="Times New Roman"/>
              </a:rPr>
              <a:t>ferimento di </a:t>
            </a:r>
            <a:r>
              <a:rPr sz="1200" spc="-5" dirty="0">
                <a:latin typeface="Times New Roman"/>
                <a:cs typeface="Times New Roman"/>
              </a:rPr>
              <a:t>Giuseppe. Ma </a:t>
            </a:r>
            <a:r>
              <a:rPr sz="1200" dirty="0">
                <a:latin typeface="Times New Roman"/>
                <a:cs typeface="Times New Roman"/>
              </a:rPr>
              <a:t>Giuseppe morì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ferite  prima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Maria. </a:t>
            </a:r>
            <a:r>
              <a:rPr sz="1200" dirty="0">
                <a:latin typeface="Times New Roman"/>
                <a:cs typeface="Times New Roman"/>
              </a:rPr>
              <a:t>Essi lo </a:t>
            </a:r>
            <a:r>
              <a:rPr sz="1200" spc="-5" dirty="0">
                <a:latin typeface="Times New Roman"/>
                <a:cs typeface="Times New Roman"/>
              </a:rPr>
              <a:t>riportarono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fu deposto nella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antenati.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(1388.2) 126:2.2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prospettive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buone e </a:t>
            </a:r>
            <a:r>
              <a:rPr sz="1200" spc="-5" dirty="0">
                <a:latin typeface="Times New Roman"/>
                <a:cs typeface="Times New Roman"/>
              </a:rPr>
              <a:t>l’avvenire sembrava brillante, </a:t>
            </a:r>
            <a:r>
              <a:rPr sz="1200" dirty="0">
                <a:latin typeface="Times New Roman"/>
                <a:cs typeface="Times New Roman"/>
              </a:rPr>
              <a:t>una mano </a:t>
            </a:r>
            <a:r>
              <a:rPr sz="1200" spc="-5" dirty="0">
                <a:latin typeface="Times New Roman"/>
                <a:cs typeface="Times New Roman"/>
              </a:rPr>
              <a:t>apparentemente  crudele abbatté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interrotti e tutti 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la futura educazione  di </a:t>
            </a:r>
            <a:r>
              <a:rPr sz="1200" spc="-5" dirty="0">
                <a:latin typeface="Times New Roman"/>
                <a:cs typeface="Times New Roman"/>
              </a:rPr>
              <a:t>Gesù furono </a:t>
            </a:r>
            <a:r>
              <a:rPr sz="1200" dirty="0">
                <a:latin typeface="Times New Roman"/>
                <a:cs typeface="Times New Roman"/>
              </a:rPr>
              <a:t>distrutti. </a:t>
            </a:r>
            <a:r>
              <a:rPr sz="1200" spc="-5" dirty="0">
                <a:latin typeface="Times New Roman"/>
                <a:cs typeface="Times New Roman"/>
              </a:rPr>
              <a:t>Questo giovane carpentiere, che </a:t>
            </a:r>
            <a:r>
              <a:rPr sz="1200" dirty="0">
                <a:latin typeface="Times New Roman"/>
                <a:cs typeface="Times New Roman"/>
              </a:rPr>
              <a:t>aveva appena compiuto </a:t>
            </a:r>
            <a:r>
              <a:rPr sz="1200" spc="-5" dirty="0">
                <a:latin typeface="Times New Roman"/>
                <a:cs typeface="Times New Roman"/>
              </a:rPr>
              <a:t>quattordici </a:t>
            </a:r>
            <a:r>
              <a:rPr sz="1200" dirty="0">
                <a:latin typeface="Times New Roman"/>
                <a:cs typeface="Times New Roman"/>
              </a:rPr>
              <a:t>anni,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 </a:t>
            </a:r>
            <a:r>
              <a:rPr sz="1200" dirty="0">
                <a:latin typeface="Times New Roman"/>
                <a:cs typeface="Times New Roman"/>
              </a:rPr>
              <a:t>solo da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celeste 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la natura divina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giovane natura  umana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addossarsi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prendersi </a:t>
            </a:r>
            <a:r>
              <a:rPr sz="1200" dirty="0">
                <a:latin typeface="Times New Roman"/>
                <a:cs typeface="Times New Roman"/>
              </a:rPr>
              <a:t>cura di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vedova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sette fratelli </a:t>
            </a:r>
            <a:r>
              <a:rPr sz="1200" dirty="0">
                <a:latin typeface="Times New Roman"/>
                <a:cs typeface="Times New Roman"/>
              </a:rPr>
              <a:t>e sorelle — e di un  </a:t>
            </a:r>
            <a:r>
              <a:rPr sz="1200" spc="-5" dirty="0">
                <a:latin typeface="Times New Roman"/>
                <a:cs typeface="Times New Roman"/>
              </a:rPr>
              <a:t>altro figlio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nato.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divenne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l’unico sostegno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famiglia così  improvvisamente colpita.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fu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succedersi su Urantia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avvenimenti </a:t>
            </a:r>
            <a:r>
              <a:rPr sz="1200" dirty="0">
                <a:latin typeface="Times New Roman"/>
                <a:cs typeface="Times New Roman"/>
              </a:rPr>
              <a:t>d’ordine </a:t>
            </a:r>
            <a:r>
              <a:rPr sz="1200" spc="-5" dirty="0">
                <a:latin typeface="Times New Roman"/>
                <a:cs typeface="Times New Roman"/>
              </a:rPr>
              <a:t>naturale che </a:t>
            </a:r>
            <a:r>
              <a:rPr sz="1200" dirty="0">
                <a:latin typeface="Times New Roman"/>
                <a:cs typeface="Times New Roman"/>
              </a:rPr>
              <a:t>obbligarono 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uomo del </a:t>
            </a:r>
            <a:r>
              <a:rPr sz="1200" spc="-5" dirty="0">
                <a:latin typeface="Times New Roman"/>
                <a:cs typeface="Times New Roman"/>
              </a:rPr>
              <a:t>destino ad assumere così presto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pesanti,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altamente educative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disciplinari,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419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figlio del regno che conosce Dio.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sola legge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comandamento </a:t>
            </a:r>
            <a:r>
              <a:rPr sz="1200" dirty="0">
                <a:latin typeface="Times New Roman"/>
                <a:cs typeface="Times New Roman"/>
              </a:rPr>
              <a:t>di andare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del  regno. Cessa </a:t>
            </a:r>
            <a:r>
              <a:rPr sz="1200" dirty="0">
                <a:latin typeface="Times New Roman"/>
                <a:cs typeface="Times New Roman"/>
              </a:rPr>
              <a:t>di temere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non </a:t>
            </a:r>
            <a:r>
              <a:rPr sz="1200" spc="-5" dirty="0">
                <a:latin typeface="Times New Roman"/>
                <a:cs typeface="Times New Roman"/>
              </a:rPr>
              <a:t>aver paura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eterna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simili </a:t>
            </a:r>
            <a:r>
              <a:rPr sz="1200" spc="-5" dirty="0">
                <a:latin typeface="Times New Roman"/>
                <a:cs typeface="Times New Roman"/>
              </a:rPr>
              <a:t>che languiscono nelle  tenebre ed hanno </a:t>
            </a:r>
            <a:r>
              <a:rPr sz="1200" dirty="0">
                <a:latin typeface="Times New Roman"/>
                <a:cs typeface="Times New Roman"/>
              </a:rPr>
              <a:t>fame della 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verità.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occuperai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mercanzie.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di predicare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come </a:t>
            </a:r>
            <a:r>
              <a:rPr sz="1200" dirty="0">
                <a:latin typeface="Times New Roman"/>
                <a:cs typeface="Times New Roman"/>
              </a:rPr>
              <a:t>lo sono i tuoi </a:t>
            </a:r>
            <a:r>
              <a:rPr sz="1200" spc="-5" dirty="0">
                <a:latin typeface="Times New Roman"/>
                <a:cs typeface="Times New Roman"/>
              </a:rPr>
              <a:t>fratelli. </a:t>
            </a:r>
            <a:r>
              <a:rPr sz="1200" dirty="0">
                <a:latin typeface="Times New Roman"/>
                <a:cs typeface="Times New Roman"/>
              </a:rPr>
              <a:t>Ed io ti </a:t>
            </a:r>
            <a:r>
              <a:rPr sz="1200" spc="-5" dirty="0">
                <a:latin typeface="Times New Roman"/>
                <a:cs typeface="Times New Roman"/>
              </a:rPr>
              <a:t>precederò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sarò 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5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(2049.3) 192:2.12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parlando con Matteo,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chiese: “Matteo, ci </a:t>
            </a:r>
            <a:r>
              <a:rPr sz="1200" dirty="0">
                <a:latin typeface="Times New Roman"/>
                <a:cs typeface="Times New Roman"/>
              </a:rPr>
              <a:t>tieni ad obbedirmi?” </a:t>
            </a:r>
            <a:r>
              <a:rPr sz="1200" spc="-10" dirty="0">
                <a:latin typeface="Times New Roman"/>
                <a:cs typeface="Times New Roman"/>
              </a:rPr>
              <a:t>Matteo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Signore,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63500" marR="6985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interamente consacrato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volontà.”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disse: </a:t>
            </a:r>
            <a:r>
              <a:rPr sz="1200" dirty="0">
                <a:latin typeface="Times New Roman"/>
                <a:cs typeface="Times New Roman"/>
              </a:rPr>
              <a:t>“Matteo,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vuoi obbedirmi va’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insegnare a tutti i popoli  </a:t>
            </a:r>
            <a:r>
              <a:rPr sz="1200" spc="-5" dirty="0">
                <a:latin typeface="Times New Roman"/>
                <a:cs typeface="Times New Roman"/>
              </a:rPr>
              <a:t>questo vangelo </a:t>
            </a:r>
            <a:r>
              <a:rPr sz="1200" dirty="0">
                <a:latin typeface="Times New Roman"/>
                <a:cs typeface="Times New Roman"/>
              </a:rPr>
              <a:t>del regno. Tu non </a:t>
            </a:r>
            <a:r>
              <a:rPr sz="1200" spc="-5" dirty="0">
                <a:latin typeface="Times New Roman"/>
                <a:cs typeface="Times New Roman"/>
              </a:rPr>
              <a:t>servirai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materiali </a:t>
            </a:r>
            <a:r>
              <a:rPr sz="1200" dirty="0">
                <a:latin typeface="Times New Roman"/>
                <a:cs typeface="Times New Roman"/>
              </a:rPr>
              <a:t>della vita; </a:t>
            </a:r>
            <a:r>
              <a:rPr sz="1200" spc="-5" dirty="0">
                <a:latin typeface="Times New Roman"/>
                <a:cs typeface="Times New Roman"/>
              </a:rPr>
              <a:t>oramai </a:t>
            </a:r>
            <a:r>
              <a:rPr sz="1200" dirty="0">
                <a:latin typeface="Times New Roman"/>
                <a:cs typeface="Times New Roman"/>
              </a:rPr>
              <a:t>andrai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 a proclamare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spirituale. D’ora </a:t>
            </a:r>
            <a:r>
              <a:rPr sz="1200" dirty="0">
                <a:latin typeface="Times New Roman"/>
                <a:cs typeface="Times New Roman"/>
              </a:rPr>
              <a:t>in poi non </a:t>
            </a:r>
            <a:r>
              <a:rPr sz="1200" spc="-5" dirty="0">
                <a:latin typeface="Times New Roman"/>
                <a:cs typeface="Times New Roman"/>
              </a:rPr>
              <a:t>pensare ad altro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ad eseguire </a:t>
            </a:r>
            <a:r>
              <a:rPr sz="1200" dirty="0">
                <a:latin typeface="Times New Roman"/>
                <a:cs typeface="Times New Roman"/>
              </a:rPr>
              <a:t>il tuo incarico 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vangelo  del regno del </a:t>
            </a:r>
            <a:r>
              <a:rPr sz="1200" dirty="0">
                <a:latin typeface="Times New Roman"/>
                <a:cs typeface="Times New Roman"/>
              </a:rPr>
              <a:t>Padre. Come io ho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la volontà del </a:t>
            </a:r>
            <a:r>
              <a:rPr sz="1200" spc="-5" dirty="0">
                <a:latin typeface="Times New Roman"/>
                <a:cs typeface="Times New Roman"/>
              </a:rPr>
              <a:t>Padre sulla terra, così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eseguirai l’incarico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Ricordati, sia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che  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sono tuoi </a:t>
            </a:r>
            <a:r>
              <a:rPr sz="1200" spc="-5" dirty="0">
                <a:latin typeface="Times New Roman"/>
                <a:cs typeface="Times New Roman"/>
              </a:rPr>
              <a:t>fratelli.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temere alcun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quando proclamerai </a:t>
            </a:r>
            <a:r>
              <a:rPr sz="1200" dirty="0">
                <a:latin typeface="Times New Roman"/>
                <a:cs typeface="Times New Roman"/>
              </a:rPr>
              <a:t>le verità salvifiche 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cieli. </a:t>
            </a:r>
            <a:r>
              <a:rPr sz="1200" dirty="0">
                <a:latin typeface="Times New Roman"/>
                <a:cs typeface="Times New Roman"/>
              </a:rPr>
              <a:t>E dove  </a:t>
            </a:r>
            <a:r>
              <a:rPr sz="1200" spc="-5" dirty="0">
                <a:latin typeface="Times New Roman"/>
                <a:cs typeface="Times New Roman"/>
              </a:rPr>
              <a:t>vado </a:t>
            </a:r>
            <a:r>
              <a:rPr sz="1200" dirty="0">
                <a:latin typeface="Times New Roman"/>
                <a:cs typeface="Times New Roman"/>
              </a:rPr>
              <a:t>io, tu </a:t>
            </a:r>
            <a:r>
              <a:rPr sz="1200" spc="-5" dirty="0">
                <a:latin typeface="Times New Roman"/>
                <a:cs typeface="Times New Roman"/>
              </a:rPr>
              <a:t>verrai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68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(2049.4) 192:2.13 </a:t>
            </a:r>
            <a:r>
              <a:rPr sz="1200" spc="-5" dirty="0">
                <a:latin typeface="Times New Roman"/>
                <a:cs typeface="Times New Roman"/>
              </a:rPr>
              <a:t>Poi passeggiò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parlò con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Alfeo,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rivolgendosi ad entrambi chiese: “Giacomo </a:t>
            </a:r>
            <a:r>
              <a:rPr sz="1200" dirty="0">
                <a:latin typeface="Times New Roman"/>
                <a:cs typeface="Times New Roman"/>
              </a:rPr>
              <a:t>e Giuda,  </a:t>
            </a:r>
            <a:r>
              <a:rPr sz="1200" spc="-5" dirty="0">
                <a:latin typeface="Times New Roman"/>
                <a:cs typeface="Times New Roman"/>
              </a:rPr>
              <a:t>credete </a:t>
            </a:r>
            <a:r>
              <a:rPr sz="1200" dirty="0">
                <a:latin typeface="Times New Roman"/>
                <a:cs typeface="Times New Roman"/>
              </a:rPr>
              <a:t>in me?” E dopo </a:t>
            </a:r>
            <a:r>
              <a:rPr sz="1200" spc="-5" dirty="0">
                <a:latin typeface="Times New Roman"/>
                <a:cs typeface="Times New Roman"/>
              </a:rPr>
              <a:t>che entrambi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risposto: “Sì, Maestro,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crediamo”, egli disse: “Io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lascerò presto. Voi </a:t>
            </a:r>
            <a:r>
              <a:rPr sz="1200" dirty="0">
                <a:latin typeface="Times New Roman"/>
                <a:cs typeface="Times New Roman"/>
              </a:rPr>
              <a:t>vedete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già lasciati nella carne.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resterò </a:t>
            </a:r>
            <a:r>
              <a:rPr sz="1200" dirty="0">
                <a:latin typeface="Times New Roman"/>
                <a:cs typeface="Times New Roman"/>
              </a:rPr>
              <a:t>soltanto per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tempo 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andare da mio </a:t>
            </a:r>
            <a:r>
              <a:rPr sz="1200" spc="-5" dirty="0">
                <a:latin typeface="Times New Roman"/>
                <a:cs typeface="Times New Roman"/>
              </a:rPr>
              <a:t>Padre. Voi credete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endParaRPr sz="1200">
              <a:latin typeface="Times New Roman"/>
              <a:cs typeface="Times New Roman"/>
            </a:endParaRPr>
          </a:p>
          <a:p>
            <a:pPr marL="63500" marR="838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siete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apostoli e lo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sempre. </a:t>
            </a:r>
            <a:r>
              <a:rPr sz="1200" spc="-5" dirty="0">
                <a:latin typeface="Times New Roman"/>
                <a:cs typeface="Times New Roman"/>
              </a:rPr>
              <a:t>Continuate </a:t>
            </a:r>
            <a:r>
              <a:rPr sz="1200" dirty="0">
                <a:latin typeface="Times New Roman"/>
                <a:cs typeface="Times New Roman"/>
              </a:rPr>
              <a:t>a credere e a </a:t>
            </a:r>
            <a:r>
              <a:rPr sz="1200" spc="-5" dirty="0">
                <a:latin typeface="Times New Roman"/>
                <a:cs typeface="Times New Roman"/>
              </a:rPr>
              <a:t>ricordare </a:t>
            </a:r>
            <a:r>
              <a:rPr sz="1200" dirty="0">
                <a:latin typeface="Times New Roman"/>
                <a:cs typeface="Times New Roman"/>
              </a:rPr>
              <a:t>la vostra associazione con me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partito e 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sarete, forse, tornati al lavoro che facevate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con </a:t>
            </a:r>
            <a:r>
              <a:rPr sz="1200" dirty="0">
                <a:latin typeface="Times New Roman"/>
                <a:cs typeface="Times New Roman"/>
              </a:rPr>
              <a:t>me. Non </a:t>
            </a:r>
            <a:r>
              <a:rPr sz="1200" spc="-5" dirty="0">
                <a:latin typeface="Times New Roman"/>
                <a:cs typeface="Times New Roman"/>
              </a:rPr>
              <a:t>lasciate mai </a:t>
            </a:r>
            <a:r>
              <a:rPr sz="1200" dirty="0">
                <a:latin typeface="Times New Roman"/>
                <a:cs typeface="Times New Roman"/>
              </a:rPr>
              <a:t>che un cambiamento nel  vostro </a:t>
            </a:r>
            <a:r>
              <a:rPr sz="1200" spc="-5" dirty="0">
                <a:latin typeface="Times New Roman"/>
                <a:cs typeface="Times New Roman"/>
              </a:rPr>
              <a:t>lavoro esteriore </a:t>
            </a:r>
            <a:r>
              <a:rPr sz="1200" dirty="0">
                <a:latin typeface="Times New Roman"/>
                <a:cs typeface="Times New Roman"/>
              </a:rPr>
              <a:t>influisca sulla vostra fedeltà. </a:t>
            </a:r>
            <a:r>
              <a:rPr sz="1200" spc="-5" dirty="0">
                <a:latin typeface="Times New Roman"/>
                <a:cs typeface="Times New Roman"/>
              </a:rPr>
              <a:t>Abbiate fede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fine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dimenticate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che, se siete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per fede, ogni lavoro onesto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sacro.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un figlio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fa può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63500" marR="825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ordinario. D’ora </a:t>
            </a:r>
            <a:r>
              <a:rPr sz="1200" dirty="0">
                <a:latin typeface="Times New Roman"/>
                <a:cs typeface="Times New Roman"/>
              </a:rPr>
              <a:t>innanzi, quindi, </a:t>
            </a:r>
            <a:r>
              <a:rPr sz="1200" spc="-5" dirty="0">
                <a:latin typeface="Times New Roman"/>
                <a:cs typeface="Times New Roman"/>
              </a:rPr>
              <a:t>fate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lavoro come se </a:t>
            </a:r>
            <a:r>
              <a:rPr sz="1200" dirty="0">
                <a:latin typeface="Times New Roman"/>
                <a:cs typeface="Times New Roman"/>
              </a:rPr>
              <a:t>lo faceste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Dio. E </a:t>
            </a:r>
            <a:r>
              <a:rPr sz="1200" spc="-5" dirty="0">
                <a:latin typeface="Times New Roman"/>
                <a:cs typeface="Times New Roman"/>
              </a:rPr>
              <a:t>quando avrete terminato su questo </a:t>
            </a:r>
            <a:r>
              <a:rPr sz="1200" dirty="0">
                <a:latin typeface="Times New Roman"/>
                <a:cs typeface="Times New Roman"/>
              </a:rPr>
              <a:t>mondo, io ho 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lavorerete allo steso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per me. </a:t>
            </a:r>
            <a:r>
              <a:rPr sz="1200" dirty="0">
                <a:latin typeface="Times New Roman"/>
                <a:cs typeface="Times New Roman"/>
              </a:rPr>
              <a:t>Ed in tutto </a:t>
            </a:r>
            <a:r>
              <a:rPr sz="1200" spc="-5" dirty="0">
                <a:latin typeface="Times New Roman"/>
                <a:cs typeface="Times New Roman"/>
              </a:rPr>
              <a:t>questo lavoro, su questo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altri mondi, </a:t>
            </a:r>
            <a:r>
              <a:rPr sz="1200" spc="15" dirty="0">
                <a:latin typeface="Times New Roman"/>
                <a:cs typeface="Times New Roman"/>
              </a:rPr>
              <a:t>io  </a:t>
            </a:r>
            <a:r>
              <a:rPr sz="1200" spc="-5" dirty="0">
                <a:latin typeface="Times New Roman"/>
                <a:cs typeface="Times New Roman"/>
              </a:rPr>
              <a:t>lavorerò con </a:t>
            </a:r>
            <a:r>
              <a:rPr sz="1200" dirty="0">
                <a:latin typeface="Times New Roman"/>
                <a:cs typeface="Times New Roman"/>
              </a:rPr>
              <a:t>voi e il mio </a:t>
            </a:r>
            <a:r>
              <a:rPr sz="1200" spc="-5" dirty="0">
                <a:latin typeface="Times New Roman"/>
                <a:cs typeface="Times New Roman"/>
              </a:rPr>
              <a:t>spirito dimorerà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75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2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(2049.5) 192:2.14 </a:t>
            </a:r>
            <a:r>
              <a:rPr sz="1200" spc="-5" dirty="0">
                <a:latin typeface="Times New Roman"/>
                <a:cs typeface="Times New Roman"/>
              </a:rPr>
              <a:t>Erano quasi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tornò </a:t>
            </a:r>
            <a:r>
              <a:rPr sz="1200" spc="-5" dirty="0">
                <a:latin typeface="Times New Roman"/>
                <a:cs typeface="Times New Roman"/>
              </a:rPr>
              <a:t>dal suo incontro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Alfeo, </a:t>
            </a:r>
            <a:r>
              <a:rPr sz="1200" dirty="0">
                <a:latin typeface="Times New Roman"/>
                <a:cs typeface="Times New Roman"/>
              </a:rPr>
              <a:t>e lasciando </a:t>
            </a:r>
            <a:r>
              <a:rPr sz="1200" spc="-5" dirty="0">
                <a:latin typeface="Times New Roman"/>
                <a:cs typeface="Times New Roman"/>
              </a:rPr>
              <a:t>gli apostoli, disse: </a:t>
            </a:r>
            <a:r>
              <a:rPr sz="1200" dirty="0">
                <a:latin typeface="Times New Roman"/>
                <a:cs typeface="Times New Roman"/>
              </a:rPr>
              <a:t>“Addio,  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rivedrò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della vostra ordinazione domani </a:t>
            </a:r>
            <a:r>
              <a:rPr sz="1200" dirty="0">
                <a:latin typeface="Times New Roman"/>
                <a:cs typeface="Times New Roman"/>
              </a:rPr>
              <a:t>a mezzogiorno.” </a:t>
            </a:r>
            <a:r>
              <a:rPr sz="1200" spc="-5" dirty="0">
                <a:latin typeface="Times New Roman"/>
                <a:cs typeface="Times New Roman"/>
              </a:rPr>
              <a:t>Dopo che egli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così,  </a:t>
            </a:r>
            <a:r>
              <a:rPr sz="1200" spc="-5" dirty="0">
                <a:latin typeface="Times New Roman"/>
                <a:cs typeface="Times New Roman"/>
              </a:rPr>
              <a:t>scomparve </a:t>
            </a:r>
            <a:r>
              <a:rPr sz="1200" dirty="0">
                <a:latin typeface="Times New Roman"/>
                <a:cs typeface="Times New Roman"/>
              </a:rPr>
              <a:t>dalla 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Sul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monte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dell’ordinazione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(2050.1) 192:3.1 </a:t>
            </a:r>
            <a:r>
              <a:rPr sz="1200" spc="-5" dirty="0">
                <a:latin typeface="Times New Roman"/>
                <a:cs typeface="Times New Roman"/>
              </a:rPr>
              <a:t>A mezzogiorno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22 </a:t>
            </a:r>
            <a:r>
              <a:rPr sz="1200" spc="-5" dirty="0">
                <a:latin typeface="Times New Roman"/>
                <a:cs typeface="Times New Roman"/>
              </a:rPr>
              <a:t>aprile, 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 si </a:t>
            </a:r>
            <a:r>
              <a:rPr sz="1200" dirty="0">
                <a:latin typeface="Times New Roman"/>
                <a:cs typeface="Times New Roman"/>
              </a:rPr>
              <a:t>riunirono </a:t>
            </a:r>
            <a:r>
              <a:rPr sz="1200" spc="-5" dirty="0">
                <a:latin typeface="Times New Roman"/>
                <a:cs typeface="Times New Roman"/>
              </a:rPr>
              <a:t>secondo gli </a:t>
            </a:r>
            <a:r>
              <a:rPr sz="1200" dirty="0">
                <a:latin typeface="Times New Roman"/>
                <a:cs typeface="Times New Roman"/>
              </a:rPr>
              <a:t>ordini sulle </a:t>
            </a:r>
            <a:r>
              <a:rPr sz="1200" spc="-5" dirty="0">
                <a:latin typeface="Times New Roman"/>
                <a:cs typeface="Times New Roman"/>
              </a:rPr>
              <a:t>colline 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apparve tra di loro. </a:t>
            </a:r>
            <a:r>
              <a:rPr sz="1200" spc="-5" dirty="0">
                <a:latin typeface="Times New Roman"/>
                <a:cs typeface="Times New Roman"/>
              </a:rPr>
              <a:t>Questo incontro avvenne </a:t>
            </a:r>
            <a:r>
              <a:rPr sz="1200" dirty="0">
                <a:latin typeface="Times New Roman"/>
                <a:cs typeface="Times New Roman"/>
              </a:rPr>
              <a:t>sullo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monte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designati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 ambasciatori del regno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quattordicesima manifestazione morontiale 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04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(2050.2) 192:3.2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 s’inginocchiarono </a:t>
            </a:r>
            <a:r>
              <a:rPr sz="1200" dirty="0">
                <a:latin typeface="Times New Roman"/>
                <a:cs typeface="Times New Roman"/>
              </a:rPr>
              <a:t>in cerchio attorno </a:t>
            </a:r>
            <a:r>
              <a:rPr sz="1200" spc="-5" dirty="0">
                <a:latin typeface="Times New Roman"/>
                <a:cs typeface="Times New Roman"/>
              </a:rPr>
              <a:t>al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l’ascoltarono ripetere </a:t>
            </a:r>
            <a:r>
              <a:rPr sz="1200" dirty="0">
                <a:latin typeface="Times New Roman"/>
                <a:cs typeface="Times New Roman"/>
              </a:rPr>
              <a:t>i loro 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e lo videro </a:t>
            </a:r>
            <a:r>
              <a:rPr sz="1200" spc="-5" dirty="0">
                <a:latin typeface="Times New Roman"/>
                <a:cs typeface="Times New Roman"/>
              </a:rPr>
              <a:t>riprodurre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dell’ordinazione </a:t>
            </a:r>
            <a:r>
              <a:rPr sz="1200" spc="-5" dirty="0">
                <a:latin typeface="Times New Roman"/>
                <a:cs typeface="Times New Roman"/>
              </a:rPr>
              <a:t>proprio come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essi furono scelti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speciale</a:t>
            </a:r>
            <a:endParaRPr sz="1200">
              <a:latin typeface="Times New Roman"/>
              <a:cs typeface="Times New Roman"/>
            </a:endParaRPr>
          </a:p>
          <a:p>
            <a:pPr marL="76200" marR="647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lavoro del regno.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 loro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ricordo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consacrazione precedente al </a:t>
            </a:r>
            <a:r>
              <a:rPr sz="1200" dirty="0">
                <a:latin typeface="Times New Roman"/>
                <a:cs typeface="Times New Roman"/>
              </a:rPr>
              <a:t>servizio 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salvo la </a:t>
            </a:r>
            <a:r>
              <a:rPr sz="1200" spc="-5" dirty="0">
                <a:latin typeface="Times New Roman"/>
                <a:cs typeface="Times New Roman"/>
              </a:rPr>
              <a:t>preghiera del  Maestro. Quando </a:t>
            </a:r>
            <a:r>
              <a:rPr sz="1200" dirty="0">
                <a:latin typeface="Times New Roman"/>
                <a:cs typeface="Times New Roman"/>
              </a:rPr>
              <a:t>il Maestro — il </a:t>
            </a:r>
            <a:r>
              <a:rPr sz="1200" spc="-5" dirty="0">
                <a:latin typeface="Times New Roman"/>
                <a:cs typeface="Times New Roman"/>
              </a:rPr>
              <a:t>Gesù morontiale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ora pregò,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tono di </a:t>
            </a:r>
            <a:r>
              <a:rPr sz="1200" spc="-5" dirty="0">
                <a:latin typeface="Times New Roman"/>
                <a:cs typeface="Times New Roman"/>
              </a:rPr>
              <a:t>maestà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tali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udito prima.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Maestro parlava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degli universi </a:t>
            </a:r>
            <a:r>
              <a:rPr sz="1200" dirty="0">
                <a:latin typeface="Times New Roman"/>
                <a:cs typeface="Times New Roman"/>
              </a:rPr>
              <a:t>come uno che, </a:t>
            </a:r>
            <a:r>
              <a:rPr sz="1200" spc="-5" dirty="0">
                <a:latin typeface="Times New Roman"/>
                <a:cs typeface="Times New Roman"/>
              </a:rPr>
              <a:t>nel proprio universo,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avuto ogni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ed autorità </a:t>
            </a:r>
            <a:r>
              <a:rPr sz="1200" dirty="0">
                <a:latin typeface="Times New Roman"/>
                <a:cs typeface="Times New Roman"/>
              </a:rPr>
              <a:t>posti nelle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mani.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undici uomini </a:t>
            </a:r>
            <a:r>
              <a:rPr sz="1200" spc="-5" dirty="0">
                <a:latin typeface="Times New Roman"/>
                <a:cs typeface="Times New Roman"/>
              </a:rPr>
              <a:t>non dimenticarono </a:t>
            </a:r>
            <a:r>
              <a:rPr sz="1200" dirty="0">
                <a:latin typeface="Times New Roman"/>
                <a:cs typeface="Times New Roman"/>
              </a:rPr>
              <a:t>mai questa </a:t>
            </a:r>
            <a:r>
              <a:rPr sz="1200" spc="-5" dirty="0">
                <a:latin typeface="Times New Roman"/>
                <a:cs typeface="Times New Roman"/>
              </a:rPr>
              <a:t>esperienza della  riconsacrazione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ai loro precedenti </a:t>
            </a:r>
            <a:r>
              <a:rPr sz="1200" dirty="0">
                <a:latin typeface="Times New Roman"/>
                <a:cs typeface="Times New Roman"/>
              </a:rPr>
              <a:t>incarichi di </a:t>
            </a:r>
            <a:r>
              <a:rPr sz="1200" spc="-5" dirty="0">
                <a:latin typeface="Times New Roman"/>
                <a:cs typeface="Times New Roman"/>
              </a:rPr>
              <a:t>ambasciatori.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trascorse </a:t>
            </a:r>
            <a:r>
              <a:rPr sz="1200" dirty="0">
                <a:latin typeface="Times New Roman"/>
                <a:cs typeface="Times New Roman"/>
              </a:rPr>
              <a:t>un’ora esatta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ambasciatori,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dato loro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affettuoso addio, scomparve </a:t>
            </a:r>
            <a:r>
              <a:rPr sz="1200" dirty="0">
                <a:latin typeface="Times New Roman"/>
                <a:cs typeface="Times New Roman"/>
              </a:rPr>
              <a:t>dalla loro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6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(2050.3) 192:3.3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nessuno vide Gesù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un’intera </a:t>
            </a:r>
            <a:r>
              <a:rPr sz="1200" dirty="0">
                <a:latin typeface="Times New Roman"/>
                <a:cs typeface="Times New Roman"/>
              </a:rPr>
              <a:t>settimana.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alcuna idea di che </a:t>
            </a:r>
            <a:r>
              <a:rPr sz="1200" spc="-5" dirty="0">
                <a:latin typeface="Times New Roman"/>
                <a:cs typeface="Times New Roman"/>
              </a:rPr>
              <a:t>cosa fare,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sapendo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era andato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d’incertezza essi si fermarono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pescare per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venisse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trovarli </a:t>
            </a:r>
            <a:r>
              <a:rPr sz="1200" dirty="0">
                <a:latin typeface="Times New Roman"/>
                <a:cs typeface="Times New Roman"/>
              </a:rPr>
              <a:t>e loro </a:t>
            </a:r>
            <a:r>
              <a:rPr sz="1200" spc="-5" dirty="0">
                <a:latin typeface="Times New Roman"/>
                <a:cs typeface="Times New Roman"/>
              </a:rPr>
              <a:t>mancassero </a:t>
            </a:r>
            <a:r>
              <a:rPr sz="1200" dirty="0">
                <a:latin typeface="Times New Roman"/>
                <a:cs typeface="Times New Roman"/>
              </a:rPr>
              <a:t>di vederlo. Per tutta </a:t>
            </a:r>
            <a:r>
              <a:rPr sz="1200" spc="-5" dirty="0">
                <a:latin typeface="Times New Roman"/>
                <a:cs typeface="Times New Roman"/>
              </a:rPr>
              <a:t>questa settimana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658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58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creature morontiali che erano sulla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operazioni della transizione 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stava facendo l’esperienza su questo 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riunione in riva al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lago</a:t>
            </a:r>
            <a:endParaRPr sz="1600">
              <a:latin typeface="Times New Roman"/>
              <a:cs typeface="Times New Roman"/>
            </a:endParaRPr>
          </a:p>
          <a:p>
            <a:pPr marL="88900" marR="211454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(2050.4) 192:4.1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notizia delle </a:t>
            </a:r>
            <a:r>
              <a:rPr sz="1200" spc="-5" dirty="0">
                <a:latin typeface="Times New Roman"/>
                <a:cs typeface="Times New Roman"/>
              </a:rPr>
              <a:t>apparizioni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si era </a:t>
            </a:r>
            <a:r>
              <a:rPr sz="1200" dirty="0">
                <a:latin typeface="Times New Roman"/>
                <a:cs typeface="Times New Roman"/>
              </a:rPr>
              <a:t>diffusa in tutta la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ogni giorno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crescente </a:t>
            </a:r>
            <a:r>
              <a:rPr sz="1200" dirty="0">
                <a:latin typeface="Times New Roman"/>
                <a:cs typeface="Times New Roman"/>
              </a:rPr>
              <a:t>di credenti  </a:t>
            </a:r>
            <a:r>
              <a:rPr sz="1200" spc="-5" dirty="0">
                <a:latin typeface="Times New Roman"/>
                <a:cs typeface="Times New Roman"/>
              </a:rPr>
              <a:t>arrivava alla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Zebedeo per informarsi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risurrezione del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scoprire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su queste pretese </a:t>
            </a:r>
            <a:r>
              <a:rPr sz="1200" dirty="0">
                <a:latin typeface="Times New Roman"/>
                <a:cs typeface="Times New Roman"/>
              </a:rPr>
              <a:t>apparizioni.  Pietro, all’inizio della </a:t>
            </a:r>
            <a:r>
              <a:rPr sz="1200" spc="-5" dirty="0">
                <a:latin typeface="Times New Roman"/>
                <a:cs typeface="Times New Roman"/>
              </a:rPr>
              <a:t>settimana, fece sapere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incontro pubblico avrebbe avuto luogo </a:t>
            </a:r>
            <a:r>
              <a:rPr sz="1200" dirty="0">
                <a:latin typeface="Times New Roman"/>
                <a:cs typeface="Times New Roman"/>
              </a:rPr>
              <a:t>in riva al </a:t>
            </a:r>
            <a:r>
              <a:rPr sz="1200" spc="-5" dirty="0">
                <a:latin typeface="Times New Roman"/>
                <a:cs typeface="Times New Roman"/>
              </a:rPr>
              <a:t>mare alle </a:t>
            </a:r>
            <a:r>
              <a:rPr sz="1200" dirty="0">
                <a:latin typeface="Times New Roman"/>
                <a:cs typeface="Times New Roman"/>
              </a:rPr>
              <a:t>tre del pomeriggio  </a:t>
            </a:r>
            <a:r>
              <a:rPr sz="1200" spc="-5" dirty="0">
                <a:latin typeface="Times New Roman"/>
                <a:cs typeface="Times New Roman"/>
              </a:rPr>
              <a:t>del sabato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(2050.5) 192:4.2 </a:t>
            </a:r>
            <a:r>
              <a:rPr sz="1200" spc="-5" dirty="0">
                <a:latin typeface="Times New Roman"/>
                <a:cs typeface="Times New Roman"/>
              </a:rPr>
              <a:t>Di conseguenza, sabato </a:t>
            </a:r>
            <a:r>
              <a:rPr sz="1200" dirty="0">
                <a:latin typeface="Times New Roman"/>
                <a:cs typeface="Times New Roman"/>
              </a:rPr>
              <a:t>29 </a:t>
            </a:r>
            <a:r>
              <a:rPr sz="1200" spc="-5" dirty="0">
                <a:latin typeface="Times New Roman"/>
                <a:cs typeface="Times New Roman"/>
              </a:rPr>
              <a:t>aprile alle tre,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cinquecento credenti </a:t>
            </a:r>
            <a:r>
              <a:rPr sz="1200" dirty="0">
                <a:latin typeface="Times New Roman"/>
                <a:cs typeface="Times New Roman"/>
              </a:rPr>
              <a:t>provenienti dai dintorni di </a:t>
            </a:r>
            <a:r>
              <a:rPr sz="1200" spc="-5" dirty="0">
                <a:latin typeface="Times New Roman"/>
                <a:cs typeface="Times New Roman"/>
              </a:rPr>
              <a:t>Cafarnao si </a:t>
            </a:r>
            <a:r>
              <a:rPr sz="1200" dirty="0">
                <a:latin typeface="Times New Roman"/>
                <a:cs typeface="Times New Roman"/>
              </a:rPr>
              <a:t>riunirono a 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sermone </a:t>
            </a:r>
            <a:r>
              <a:rPr sz="1200" dirty="0">
                <a:latin typeface="Times New Roman"/>
                <a:cs typeface="Times New Roman"/>
              </a:rPr>
              <a:t>pubblico dopo la </a:t>
            </a:r>
            <a:r>
              <a:rPr sz="1200" spc="-5" dirty="0">
                <a:latin typeface="Times New Roman"/>
                <a:cs typeface="Times New Roman"/>
              </a:rPr>
              <a:t>risurrezione. L’apostolo era al meglio della </a:t>
            </a:r>
            <a:r>
              <a:rPr sz="1200" spc="5" dirty="0">
                <a:latin typeface="Times New Roman"/>
                <a:cs typeface="Times New Roman"/>
              </a:rPr>
              <a:t>forma, </a:t>
            </a:r>
            <a:r>
              <a:rPr sz="1200" dirty="0">
                <a:latin typeface="Times New Roman"/>
                <a:cs typeface="Times New Roman"/>
              </a:rPr>
              <a:t>e 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attraente </a:t>
            </a:r>
            <a:r>
              <a:rPr sz="1200" dirty="0">
                <a:latin typeface="Times New Roman"/>
                <a:cs typeface="Times New Roman"/>
              </a:rPr>
              <a:t>discorso, pochi dei suoi </a:t>
            </a:r>
            <a:r>
              <a:rPr sz="1200" spc="-5" dirty="0">
                <a:latin typeface="Times New Roman"/>
                <a:cs typeface="Times New Roman"/>
              </a:rPr>
              <a:t>ascoltatori </a:t>
            </a:r>
            <a:r>
              <a:rPr sz="1200" dirty="0">
                <a:latin typeface="Times New Roman"/>
                <a:cs typeface="Times New Roman"/>
              </a:rPr>
              <a:t>dubitavano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8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(2050.6) 192:4.3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terminò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sermone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“Noi affermiamo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non è morto; noi </a:t>
            </a:r>
            <a:r>
              <a:rPr sz="1200" spc="-5" dirty="0">
                <a:latin typeface="Times New Roman"/>
                <a:cs typeface="Times New Roman"/>
              </a:rPr>
              <a:t>dichiariamo 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tomba; noi </a:t>
            </a:r>
            <a:r>
              <a:rPr sz="1200" spc="-5" dirty="0">
                <a:latin typeface="Times New Roman"/>
                <a:cs typeface="Times New Roman"/>
              </a:rPr>
              <a:t>proclamiamo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averlo </a:t>
            </a:r>
            <a:r>
              <a:rPr sz="1200" dirty="0">
                <a:latin typeface="Times New Roman"/>
                <a:cs typeface="Times New Roman"/>
              </a:rPr>
              <a:t>visto e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parlato con lui.” </a:t>
            </a:r>
            <a:r>
              <a:rPr sz="1200" spc="-5" dirty="0">
                <a:latin typeface="Times New Roman"/>
                <a:cs typeface="Times New Roman"/>
              </a:rPr>
              <a:t>Appena egli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questa  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al suo fianco,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vista di tutta </a:t>
            </a:r>
            <a:r>
              <a:rPr sz="1200" spc="-5" dirty="0">
                <a:latin typeface="Times New Roman"/>
                <a:cs typeface="Times New Roman"/>
              </a:rPr>
              <a:t>questa gente, apparve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nella forma </a:t>
            </a:r>
            <a:r>
              <a:rPr sz="1200" spc="-5" dirty="0">
                <a:latin typeface="Times New Roman"/>
                <a:cs typeface="Times New Roman"/>
              </a:rPr>
              <a:t>morontiale e,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parlando</a:t>
            </a:r>
            <a:endParaRPr sz="1200">
              <a:latin typeface="Times New Roman"/>
              <a:cs typeface="Times New Roman"/>
            </a:endParaRPr>
          </a:p>
          <a:p>
            <a:pPr marL="88900" marR="1016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loro in tono </a:t>
            </a:r>
            <a:r>
              <a:rPr sz="1200" spc="-5" dirty="0">
                <a:latin typeface="Times New Roman"/>
                <a:cs typeface="Times New Roman"/>
              </a:rPr>
              <a:t>familiare, disse: 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voi, e </a:t>
            </a:r>
            <a:r>
              <a:rPr sz="1200" spc="-5" dirty="0">
                <a:latin typeface="Times New Roman"/>
                <a:cs typeface="Times New Roman"/>
              </a:rPr>
              <a:t>lascio </a:t>
            </a:r>
            <a:r>
              <a:rPr sz="1200" dirty="0">
                <a:latin typeface="Times New Roman"/>
                <a:cs typeface="Times New Roman"/>
              </a:rPr>
              <a:t>la mia pace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voi.” </a:t>
            </a:r>
            <a:r>
              <a:rPr sz="1200" spc="-5" dirty="0">
                <a:latin typeface="Times New Roman"/>
                <a:cs typeface="Times New Roman"/>
              </a:rPr>
              <a:t>Dopo che egli fu </a:t>
            </a:r>
            <a:r>
              <a:rPr sz="1200" dirty="0">
                <a:latin typeface="Times New Roman"/>
                <a:cs typeface="Times New Roman"/>
              </a:rPr>
              <a:t>apparso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ed </a:t>
            </a:r>
            <a:r>
              <a:rPr sz="1200" spc="-5" dirty="0">
                <a:latin typeface="Times New Roman"/>
                <a:cs typeface="Times New Roman"/>
              </a:rPr>
              <a:t>ebbe  parlato loro così, </a:t>
            </a:r>
            <a:r>
              <a:rPr sz="1200" dirty="0">
                <a:latin typeface="Times New Roman"/>
                <a:cs typeface="Times New Roman"/>
              </a:rPr>
              <a:t>scomparve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vista.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quindicesima manifestazione morontiale del Gesù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risorto.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(2051.1) 192:4.4 </a:t>
            </a:r>
            <a:r>
              <a:rPr sz="1200" spc="-5" dirty="0">
                <a:latin typeface="Times New Roman"/>
                <a:cs typeface="Times New Roman"/>
              </a:rPr>
              <a:t>A causa di </a:t>
            </a:r>
            <a:r>
              <a:rPr sz="1200" dirty="0">
                <a:latin typeface="Times New Roman"/>
                <a:cs typeface="Times New Roman"/>
              </a:rPr>
              <a:t>certe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dette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mentre erano assieme al Maestro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dell’ordinazione, gli apostoli avevano  avuto l’impressione 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Maestro avrebbe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presto un’apparizione pubblica davanti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galilei, 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fatto questo,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avrebbero dovuto ritornare </a:t>
            </a:r>
            <a:r>
              <a:rPr sz="1200" dirty="0">
                <a:latin typeface="Times New Roman"/>
                <a:cs typeface="Times New Roman"/>
              </a:rPr>
              <a:t>a Gerusalemme. </a:t>
            </a:r>
            <a:r>
              <a:rPr sz="1200" spc="-5" dirty="0">
                <a:latin typeface="Times New Roman"/>
                <a:cs typeface="Times New Roman"/>
              </a:rPr>
              <a:t>Di conseguenza,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 presto, </a:t>
            </a:r>
            <a:r>
              <a:rPr sz="1200" dirty="0">
                <a:latin typeface="Times New Roman"/>
                <a:cs typeface="Times New Roman"/>
              </a:rPr>
              <a:t>domenica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6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09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aprile, 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lasciarono Betsaida </a:t>
            </a:r>
            <a:r>
              <a:rPr sz="1200" dirty="0">
                <a:latin typeface="Times New Roman"/>
                <a:cs typeface="Times New Roman"/>
              </a:rPr>
              <a:t>per andare a </a:t>
            </a:r>
            <a:r>
              <a:rPr sz="1200" spc="-5" dirty="0">
                <a:latin typeface="Times New Roman"/>
                <a:cs typeface="Times New Roman"/>
              </a:rPr>
              <a:t>Gerusalemme. Essi </a:t>
            </a:r>
            <a:r>
              <a:rPr sz="1200" dirty="0">
                <a:latin typeface="Times New Roman"/>
                <a:cs typeface="Times New Roman"/>
              </a:rPr>
              <a:t>insegnarono e predicarono in modo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sulla strada  </a:t>
            </a:r>
            <a:r>
              <a:rPr sz="1200" spc="-5" dirty="0">
                <a:latin typeface="Times New Roman"/>
                <a:cs typeface="Times New Roman"/>
              </a:rPr>
              <a:t>che scendeva lungo </a:t>
            </a:r>
            <a:r>
              <a:rPr sz="1200" dirty="0">
                <a:latin typeface="Times New Roman"/>
                <a:cs typeface="Times New Roman"/>
              </a:rPr>
              <a:t>il Giordano, </a:t>
            </a:r>
            <a:r>
              <a:rPr sz="1200" spc="-5" dirty="0">
                <a:latin typeface="Times New Roman"/>
                <a:cs typeface="Times New Roman"/>
              </a:rPr>
              <a:t>cosicché </a:t>
            </a:r>
            <a:r>
              <a:rPr sz="1200" dirty="0">
                <a:latin typeface="Times New Roman"/>
                <a:cs typeface="Times New Roman"/>
              </a:rPr>
              <a:t>non arrivarono alla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Marco a </a:t>
            </a:r>
            <a:r>
              <a:rPr sz="1200" spc="-5" dirty="0">
                <a:latin typeface="Times New Roman"/>
                <a:cs typeface="Times New Roman"/>
              </a:rPr>
              <a:t>Gerusalemme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mercoledì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(2051.2) 192:4.5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triste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Marco. Proprio </a:t>
            </a:r>
            <a:r>
              <a:rPr sz="1200" dirty="0">
                <a:latin typeface="Times New Roman"/>
                <a:cs typeface="Times New Roman"/>
              </a:rPr>
              <a:t>poche ore prima di </a:t>
            </a:r>
            <a:r>
              <a:rPr sz="1200" spc="-5" dirty="0">
                <a:latin typeface="Times New Roman"/>
                <a:cs typeface="Times New Roman"/>
              </a:rPr>
              <a:t>arrivare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casa, suo padre, </a:t>
            </a:r>
            <a:r>
              <a:rPr sz="1200" dirty="0">
                <a:latin typeface="Times New Roman"/>
                <a:cs typeface="Times New Roman"/>
              </a:rPr>
              <a:t>Elia  </a:t>
            </a:r>
            <a:r>
              <a:rPr sz="1200" spc="-5" dirty="0">
                <a:latin typeface="Times New Roman"/>
                <a:cs typeface="Times New Roman"/>
              </a:rPr>
              <a:t>Marco, </a:t>
            </a:r>
            <a:r>
              <a:rPr sz="1200" dirty="0">
                <a:latin typeface="Times New Roman"/>
                <a:cs typeface="Times New Roman"/>
              </a:rPr>
              <a:t>era morto all’improvviso </a:t>
            </a:r>
            <a:r>
              <a:rPr sz="1200" spc="-5" dirty="0">
                <a:latin typeface="Times New Roman"/>
                <a:cs typeface="Times New Roman"/>
              </a:rPr>
              <a:t>per un’emorragia cerebrale. Anche </a:t>
            </a:r>
            <a:r>
              <a:rPr sz="1200" dirty="0">
                <a:latin typeface="Times New Roman"/>
                <a:cs typeface="Times New Roman"/>
              </a:rPr>
              <a:t>se il pensiero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della risurrezione dei morti  confortò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nel loro cordoglio, allo stesso tempo essi erano veramente addolorati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perdita del loro </a:t>
            </a:r>
            <a:r>
              <a:rPr sz="1200" spc="5" dirty="0">
                <a:latin typeface="Times New Roman"/>
                <a:cs typeface="Times New Roman"/>
              </a:rPr>
              <a:t>buon </a:t>
            </a:r>
            <a:r>
              <a:rPr sz="1200" dirty="0">
                <a:latin typeface="Times New Roman"/>
                <a:cs typeface="Times New Roman"/>
              </a:rPr>
              <a:t>amico,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stato il </a:t>
            </a:r>
            <a:r>
              <a:rPr sz="1200" spc="-5" dirty="0">
                <a:latin typeface="Times New Roman"/>
                <a:cs typeface="Times New Roman"/>
              </a:rPr>
              <a:t>loro fedele </a:t>
            </a:r>
            <a:r>
              <a:rPr sz="1200" dirty="0">
                <a:latin typeface="Times New Roman"/>
                <a:cs typeface="Times New Roman"/>
              </a:rPr>
              <a:t>sostenitore anche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momenti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difficoltà e </a:t>
            </a:r>
            <a:r>
              <a:rPr sz="1200" spc="-5" dirty="0">
                <a:latin typeface="Times New Roman"/>
                <a:cs typeface="Times New Roman"/>
              </a:rPr>
              <a:t>delusione. Giovanni Marco fece </a:t>
            </a:r>
            <a:r>
              <a:rPr sz="1200" dirty="0">
                <a:latin typeface="Times New Roman"/>
                <a:cs typeface="Times New Roman"/>
              </a:rPr>
              <a:t>tutto ciò che poté  </a:t>
            </a:r>
            <a:r>
              <a:rPr sz="1200" spc="-5" dirty="0">
                <a:latin typeface="Times New Roman"/>
                <a:cs typeface="Times New Roman"/>
              </a:rPr>
              <a:t>per confortare sua madre,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lei </a:t>
            </a:r>
            <a:r>
              <a:rPr sz="1200" dirty="0">
                <a:latin typeface="Times New Roman"/>
                <a:cs typeface="Times New Roman"/>
              </a:rPr>
              <a:t>invitò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casa </a:t>
            </a:r>
            <a:r>
              <a:rPr sz="1200" dirty="0">
                <a:latin typeface="Times New Roman"/>
                <a:cs typeface="Times New Roman"/>
              </a:rPr>
              <a:t>come la loro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 </a:t>
            </a:r>
            <a:r>
              <a:rPr sz="1200" spc="-5" dirty="0">
                <a:latin typeface="Times New Roman"/>
                <a:cs typeface="Times New Roman"/>
              </a:rPr>
              <a:t>fecero della </a:t>
            </a:r>
            <a:r>
              <a:rPr sz="1200" dirty="0">
                <a:latin typeface="Times New Roman"/>
                <a:cs typeface="Times New Roman"/>
              </a:rPr>
              <a:t>stanza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il loro 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giorno </a:t>
            </a:r>
            <a:r>
              <a:rPr sz="1200" dirty="0">
                <a:latin typeface="Times New Roman"/>
                <a:cs typeface="Times New Roman"/>
              </a:rPr>
              <a:t>dopo 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Pentecoste.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63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(2051.3) 192:4.6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intenzionalmente </a:t>
            </a:r>
            <a:r>
              <a:rPr sz="1200" spc="-5" dirty="0">
                <a:latin typeface="Times New Roman"/>
                <a:cs typeface="Times New Roman"/>
              </a:rPr>
              <a:t>entrati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calar della </a:t>
            </a:r>
            <a:r>
              <a:rPr sz="1200" dirty="0">
                <a:latin typeface="Times New Roman"/>
                <a:cs typeface="Times New Roman"/>
              </a:rPr>
              <a:t>notte per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visti dalle </a:t>
            </a:r>
            <a:r>
              <a:rPr sz="1200" spc="-5" dirty="0">
                <a:latin typeface="Times New Roman"/>
                <a:cs typeface="Times New Roman"/>
              </a:rPr>
              <a:t>autorità  ebraiche. Né essi comparvero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dei funerali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Elia </a:t>
            </a:r>
            <a:r>
              <a:rPr sz="1200" spc="-5" dirty="0">
                <a:latin typeface="Times New Roman"/>
                <a:cs typeface="Times New Roman"/>
              </a:rPr>
              <a:t>Marco.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giorno successivo essi rimasero  tranquillamente rinchiusi </a:t>
            </a:r>
            <a:r>
              <a:rPr sz="1200" dirty="0">
                <a:latin typeface="Times New Roman"/>
                <a:cs typeface="Times New Roman"/>
              </a:rPr>
              <a:t>in questa stanza memorabile </a:t>
            </a:r>
            <a:r>
              <a:rPr sz="1200" spc="-5" dirty="0">
                <a:latin typeface="Times New Roman"/>
                <a:cs typeface="Times New Roman"/>
              </a:rPr>
              <a:t>al piano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(2051.4) 192:4.7 </a:t>
            </a:r>
            <a:r>
              <a:rPr sz="1200" spc="-5" dirty="0">
                <a:latin typeface="Times New Roman"/>
                <a:cs typeface="Times New Roman"/>
              </a:rPr>
              <a:t>Giovedì sera gli apostoli tennero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meravigliosa riunione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stanza 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s’impegnarono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1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uscire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pubblico per predicare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Signore </a:t>
            </a:r>
            <a:r>
              <a:rPr sz="1200" spc="-5" dirty="0">
                <a:latin typeface="Times New Roman"/>
                <a:cs typeface="Times New Roman"/>
              </a:rPr>
              <a:t>risorto, salvo </a:t>
            </a:r>
            <a:r>
              <a:rPr sz="1200" dirty="0">
                <a:latin typeface="Times New Roman"/>
                <a:cs typeface="Times New Roman"/>
              </a:rPr>
              <a:t>Tommaso, 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gemelli Alfeo. Già erano </a:t>
            </a:r>
            <a:r>
              <a:rPr sz="1200" dirty="0">
                <a:latin typeface="Times New Roman"/>
                <a:cs typeface="Times New Roman"/>
              </a:rPr>
              <a:t>iniziati i  </a:t>
            </a:r>
            <a:r>
              <a:rPr sz="1200" spc="-5" dirty="0">
                <a:latin typeface="Times New Roman"/>
                <a:cs typeface="Times New Roman"/>
              </a:rPr>
              <a:t>primi passi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trasformazione 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filiazione con 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fratellanza con gli </a:t>
            </a:r>
            <a:r>
              <a:rPr sz="1200" dirty="0">
                <a:latin typeface="Times New Roman"/>
                <a:cs typeface="Times New Roman"/>
              </a:rPr>
              <a:t>uomini — in una  </a:t>
            </a:r>
            <a:r>
              <a:rPr sz="1200" spc="-5" dirty="0">
                <a:latin typeface="Times New Roman"/>
                <a:cs typeface="Times New Roman"/>
              </a:rPr>
              <a:t>proclamazione della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Gesù. Natanaele si </a:t>
            </a:r>
            <a:r>
              <a:rPr sz="1200" dirty="0">
                <a:latin typeface="Times New Roman"/>
                <a:cs typeface="Times New Roman"/>
              </a:rPr>
              <a:t>oppose a </a:t>
            </a:r>
            <a:r>
              <a:rPr sz="1200" spc="-5" dirty="0">
                <a:latin typeface="Times New Roman"/>
                <a:cs typeface="Times New Roman"/>
              </a:rPr>
              <a:t>questo cambiamento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contesto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messaggio </a:t>
            </a:r>
            <a:r>
              <a:rPr sz="1200" dirty="0">
                <a:latin typeface="Times New Roman"/>
                <a:cs typeface="Times New Roman"/>
              </a:rPr>
              <a:t>pubblico, ma  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contrastare </a:t>
            </a:r>
            <a:r>
              <a:rPr sz="1200" dirty="0">
                <a:latin typeface="Times New Roman"/>
                <a:cs typeface="Times New Roman"/>
              </a:rPr>
              <a:t>l’eloquenza di Pietro, né a </a:t>
            </a:r>
            <a:r>
              <a:rPr sz="1200" spc="-5" dirty="0">
                <a:latin typeface="Times New Roman"/>
                <a:cs typeface="Times New Roman"/>
              </a:rPr>
              <a:t>vincere l’entusiasmo dei discepoli, specialmente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03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(2051.5) 192:4.8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vigorosa direzione </a:t>
            </a:r>
            <a:r>
              <a:rPr sz="1200" dirty="0">
                <a:latin typeface="Times New Roman"/>
                <a:cs typeface="Times New Roman"/>
              </a:rPr>
              <a:t>di Pietro e prima </a:t>
            </a:r>
            <a:r>
              <a:rPr sz="1200" spc="-5" dirty="0">
                <a:latin typeface="Times New Roman"/>
                <a:cs typeface="Times New Roman"/>
              </a:rPr>
              <a:t>dell’ascensione del Maestro al Padre,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rappresentanti </a:t>
            </a:r>
            <a:r>
              <a:rPr sz="1200" dirty="0">
                <a:latin typeface="Times New Roman"/>
                <a:cs typeface="Times New Roman"/>
              </a:rPr>
              <a:t>ben  intenzionati </a:t>
            </a:r>
            <a:r>
              <a:rPr sz="1200" spc="-5" dirty="0">
                <a:latin typeface="Times New Roman"/>
                <a:cs typeface="Times New Roman"/>
              </a:rPr>
              <a:t>iniziarono quel </a:t>
            </a:r>
            <a:r>
              <a:rPr sz="1200" dirty="0">
                <a:latin typeface="Times New Roman"/>
                <a:cs typeface="Times New Roman"/>
              </a:rPr>
              <a:t>sottile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cambiamento graduale </a:t>
            </a:r>
            <a:r>
              <a:rPr sz="1200" dirty="0">
                <a:latin typeface="Times New Roman"/>
                <a:cs typeface="Times New Roman"/>
              </a:rPr>
              <a:t>e certo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una forma nuova e  </a:t>
            </a:r>
            <a:r>
              <a:rPr sz="1200" spc="-5" dirty="0">
                <a:latin typeface="Times New Roman"/>
                <a:cs typeface="Times New Roman"/>
              </a:rPr>
              <a:t>modificata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i="1" dirty="0">
                <a:latin typeface="Times New Roman"/>
                <a:cs typeface="Times New Roman"/>
              </a:rPr>
              <a:t>a proposito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1655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193: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Apparizioni finali ed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ascensione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(2052.1) 193:0.1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SEDICESIMA </a:t>
            </a:r>
            <a:r>
              <a:rPr sz="1200" dirty="0">
                <a:latin typeface="Times New Roman"/>
                <a:cs typeface="Times New Roman"/>
              </a:rPr>
              <a:t>manifestazione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venerdì </a:t>
            </a:r>
            <a:r>
              <a:rPr sz="1200" dirty="0">
                <a:latin typeface="Times New Roman"/>
                <a:cs typeface="Times New Roman"/>
              </a:rPr>
              <a:t>5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dirty="0">
                <a:latin typeface="Times New Roman"/>
                <a:cs typeface="Times New Roman"/>
              </a:rPr>
              <a:t>nel cortile di </a:t>
            </a:r>
            <a:r>
              <a:rPr sz="1200" spc="-5" dirty="0">
                <a:latin typeface="Times New Roman"/>
                <a:cs typeface="Times New Roman"/>
              </a:rPr>
              <a:t>Nicodemo verso </a:t>
            </a:r>
            <a:r>
              <a:rPr sz="1200" dirty="0">
                <a:latin typeface="Times New Roman"/>
                <a:cs typeface="Times New Roman"/>
              </a:rPr>
              <a:t>le nove  di </a:t>
            </a:r>
            <a:r>
              <a:rPr sz="1200" spc="-5" dirty="0">
                <a:latin typeface="Times New Roman"/>
                <a:cs typeface="Times New Roman"/>
              </a:rPr>
              <a:t>sera. Quella </a:t>
            </a:r>
            <a:r>
              <a:rPr sz="1200" dirty="0">
                <a:latin typeface="Times New Roman"/>
                <a:cs typeface="Times New Roman"/>
              </a:rPr>
              <a:t>sera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avevano fatto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primo tentativo </a:t>
            </a:r>
            <a:r>
              <a:rPr sz="1200" dirty="0">
                <a:latin typeface="Times New Roman"/>
                <a:cs typeface="Times New Roman"/>
              </a:rPr>
              <a:t>di riunirsi dopo la </a:t>
            </a:r>
            <a:r>
              <a:rPr sz="1200" spc="-5" dirty="0">
                <a:latin typeface="Times New Roman"/>
                <a:cs typeface="Times New Roman"/>
              </a:rPr>
              <a:t>risurrezione.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momento si trovavano </a:t>
            </a:r>
            <a:r>
              <a:rPr sz="1200" dirty="0">
                <a:latin typeface="Times New Roman"/>
                <a:cs typeface="Times New Roman"/>
              </a:rPr>
              <a:t>qui riuniti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delle </a:t>
            </a:r>
            <a:r>
              <a:rPr sz="1200" dirty="0">
                <a:latin typeface="Times New Roman"/>
                <a:cs typeface="Times New Roman"/>
              </a:rPr>
              <a:t>donne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associate, ed </a:t>
            </a:r>
            <a:r>
              <a:rPr sz="1200" dirty="0">
                <a:latin typeface="Times New Roman"/>
                <a:cs typeface="Times New Roman"/>
              </a:rPr>
              <a:t>una cinquantina 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discepoli  </a:t>
            </a:r>
            <a:r>
              <a:rPr sz="1200" spc="-5" dirty="0">
                <a:latin typeface="Times New Roman"/>
                <a:cs typeface="Times New Roman"/>
              </a:rPr>
              <a:t>eminenti del Maestro, </a:t>
            </a:r>
            <a:r>
              <a:rPr sz="1200" dirty="0">
                <a:latin typeface="Times New Roman"/>
                <a:cs typeface="Times New Roman"/>
              </a:rPr>
              <a:t>incluso un </a:t>
            </a:r>
            <a:r>
              <a:rPr sz="1200" spc="-5" dirty="0">
                <a:latin typeface="Times New Roman"/>
                <a:cs typeface="Times New Roman"/>
              </a:rPr>
              <a:t>certo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Greci. </a:t>
            </a:r>
            <a:r>
              <a:rPr sz="1200" dirty="0">
                <a:latin typeface="Times New Roman"/>
                <a:cs typeface="Times New Roman"/>
              </a:rPr>
              <a:t>Questo gruppo di </a:t>
            </a:r>
            <a:r>
              <a:rPr sz="1200" spc="-5" dirty="0">
                <a:latin typeface="Times New Roman"/>
                <a:cs typeface="Times New Roman"/>
              </a:rPr>
              <a:t>credenti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intrattenuto amichevolmente </a:t>
            </a:r>
            <a:r>
              <a:rPr sz="1200" dirty="0">
                <a:latin typeface="Times New Roman"/>
                <a:cs typeface="Times New Roman"/>
              </a:rPr>
              <a:t>per più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31432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mezz’ora quando, improvvisamente, </a:t>
            </a:r>
            <a:r>
              <a:rPr sz="1200" dirty="0">
                <a:latin typeface="Times New Roman"/>
                <a:cs typeface="Times New Roman"/>
              </a:rPr>
              <a:t>apparve il </a:t>
            </a:r>
            <a:r>
              <a:rPr sz="1200" spc="-5" dirty="0">
                <a:latin typeface="Times New Roman"/>
                <a:cs typeface="Times New Roman"/>
              </a:rPr>
              <a:t>Maestro morontiale </a:t>
            </a:r>
            <a:r>
              <a:rPr sz="1200" dirty="0">
                <a:latin typeface="Times New Roman"/>
                <a:cs typeface="Times New Roman"/>
              </a:rPr>
              <a:t>in piena vista 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istruirli. </a:t>
            </a:r>
            <a:r>
              <a:rPr sz="1200" spc="-5" dirty="0">
                <a:latin typeface="Times New Roman"/>
                <a:cs typeface="Times New Roman"/>
              </a:rPr>
              <a:t>Gesù  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435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(2052.2) 193:0.2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rappresentativo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discepoli, uomini e donne — </a:t>
            </a:r>
            <a:r>
              <a:rPr sz="1200" spc="-5" dirty="0">
                <a:latin typeface="Times New Roman"/>
                <a:cs typeface="Times New Roman"/>
              </a:rPr>
              <a:t>al  quale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apparso </a:t>
            </a:r>
            <a:r>
              <a:rPr sz="1200" dirty="0">
                <a:latin typeface="Times New Roman"/>
                <a:cs typeface="Times New Roman"/>
              </a:rPr>
              <a:t>dopo la mia </a:t>
            </a:r>
            <a:r>
              <a:rPr sz="1200" spc="-5" dirty="0">
                <a:latin typeface="Times New Roman"/>
                <a:cs typeface="Times New Roman"/>
              </a:rPr>
              <a:t>liberazione dalla carne.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chiamo 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testimoniare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avevo detto </a:t>
            </a:r>
            <a:r>
              <a:rPr sz="1200" dirty="0">
                <a:latin typeface="Times New Roman"/>
                <a:cs typeface="Times New Roman"/>
              </a:rPr>
              <a:t>in anticipo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mio 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tra voi doveva </a:t>
            </a:r>
            <a:r>
              <a:rPr sz="1200" spc="-5" dirty="0">
                <a:latin typeface="Times New Roman"/>
                <a:cs typeface="Times New Roman"/>
              </a:rPr>
              <a:t>finire;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dovevo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tornare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Padre. E poi vi avevo detto </a:t>
            </a:r>
            <a:r>
              <a:rPr sz="1200" spc="-5" dirty="0">
                <a:latin typeface="Times New Roman"/>
                <a:cs typeface="Times New Roman"/>
              </a:rPr>
              <a:t>chiaramente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avrebbero consegnato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messo </a:t>
            </a:r>
            <a:r>
              <a:rPr sz="1200" dirty="0">
                <a:latin typeface="Times New Roman"/>
                <a:cs typeface="Times New Roman"/>
              </a:rPr>
              <a:t>a morte, e che </a:t>
            </a:r>
            <a:r>
              <a:rPr sz="1200" spc="-5" dirty="0">
                <a:latin typeface="Times New Roman"/>
                <a:cs typeface="Times New Roman"/>
              </a:rPr>
              <a:t>sarei </a:t>
            </a:r>
            <a:r>
              <a:rPr sz="1200" dirty="0">
                <a:latin typeface="Times New Roman"/>
                <a:cs typeface="Times New Roman"/>
              </a:rPr>
              <a:t>risuscitato. </a:t>
            </a:r>
            <a:r>
              <a:rPr sz="1200" spc="-5" dirty="0">
                <a:latin typeface="Times New Roman"/>
                <a:cs typeface="Times New Roman"/>
              </a:rPr>
              <a:t>Perché, </a:t>
            </a:r>
            <a:r>
              <a:rPr sz="1200" dirty="0">
                <a:latin typeface="Times New Roman"/>
                <a:cs typeface="Times New Roman"/>
              </a:rPr>
              <a:t>allora, vi siete  </a:t>
            </a:r>
            <a:r>
              <a:rPr sz="1200" spc="-5" dirty="0">
                <a:latin typeface="Times New Roman"/>
                <a:cs typeface="Times New Roman"/>
              </a:rPr>
              <a:t>lasciati talmente turbare </a:t>
            </a:r>
            <a:r>
              <a:rPr sz="1200" dirty="0">
                <a:latin typeface="Times New Roman"/>
                <a:cs typeface="Times New Roman"/>
              </a:rPr>
              <a:t>da tutte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quando sono </a:t>
            </a:r>
            <a:r>
              <a:rPr sz="1200" spc="-5" dirty="0">
                <a:latin typeface="Times New Roman"/>
                <a:cs typeface="Times New Roman"/>
              </a:rPr>
              <a:t>avvenute?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rimasti così sorpresi </a:t>
            </a:r>
            <a:r>
              <a:rPr sz="1200" dirty="0">
                <a:latin typeface="Times New Roman"/>
                <a:cs typeface="Times New Roman"/>
              </a:rPr>
              <a:t>quando sono risuscitato il  </a:t>
            </a:r>
            <a:r>
              <a:rPr sz="1200" spc="-5" dirty="0">
                <a:latin typeface="Times New Roman"/>
                <a:cs typeface="Times New Roman"/>
              </a:rPr>
              <a:t>terzo giorno? Voi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avete creduto perché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le mie parole senza </a:t>
            </a:r>
            <a:r>
              <a:rPr sz="1200" spc="-5" dirty="0">
                <a:latin typeface="Times New Roman"/>
                <a:cs typeface="Times New Roman"/>
              </a:rPr>
              <a:t>comprenderne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4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(2052.3) 193:0.3 </a:t>
            </a:r>
            <a:r>
              <a:rPr sz="1200" spc="-5" dirty="0">
                <a:latin typeface="Times New Roman"/>
                <a:cs typeface="Times New Roman"/>
              </a:rPr>
              <a:t>“Ed ora dovreste prestare </a:t>
            </a:r>
            <a:r>
              <a:rPr sz="1200" dirty="0">
                <a:latin typeface="Times New Roman"/>
                <a:cs typeface="Times New Roman"/>
              </a:rPr>
              <a:t>ascolto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per non </a:t>
            </a:r>
            <a:r>
              <a:rPr sz="1200" spc="-5" dirty="0">
                <a:latin typeface="Times New Roman"/>
                <a:cs typeface="Times New Roman"/>
              </a:rPr>
              <a:t>commettere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 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comprendete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significato. </a:t>
            </a:r>
            <a:r>
              <a:rPr sz="1200" dirty="0">
                <a:latin typeface="Times New Roman"/>
                <a:cs typeface="Times New Roman"/>
              </a:rPr>
              <a:t>Dall’inizio del mio </a:t>
            </a:r>
            <a:r>
              <a:rPr sz="1200" spc="-5" dirty="0">
                <a:latin typeface="Times New Roman"/>
                <a:cs typeface="Times New Roman"/>
              </a:rPr>
              <a:t>soggiorno come </a:t>
            </a:r>
            <a:r>
              <a:rPr sz="1200" dirty="0">
                <a:latin typeface="Times New Roman"/>
                <a:cs typeface="Times New Roman"/>
              </a:rPr>
              <a:t>uno di voi, vi ho  </a:t>
            </a:r>
            <a:r>
              <a:rPr sz="1200" spc="-5" dirty="0">
                <a:latin typeface="Times New Roman"/>
                <a:cs typeface="Times New Roman"/>
              </a:rPr>
              <a:t>insegnato che </a:t>
            </a:r>
            <a:r>
              <a:rPr sz="1200" dirty="0">
                <a:latin typeface="Times New Roman"/>
                <a:cs typeface="Times New Roman"/>
              </a:rPr>
              <a:t>il mio unico </a:t>
            </a:r>
            <a:r>
              <a:rPr sz="1200" spc="-5" dirty="0">
                <a:latin typeface="Times New Roman"/>
                <a:cs typeface="Times New Roman"/>
              </a:rPr>
              <a:t>proposito era </a:t>
            </a:r>
            <a:r>
              <a:rPr sz="1200" dirty="0">
                <a:latin typeface="Times New Roman"/>
                <a:cs typeface="Times New Roman"/>
              </a:rPr>
              <a:t>di rivelare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Ho vissuto </a:t>
            </a:r>
            <a:r>
              <a:rPr sz="1200" dirty="0">
                <a:latin typeface="Times New Roman"/>
                <a:cs typeface="Times New Roman"/>
              </a:rPr>
              <a:t>il conferimento di  </a:t>
            </a:r>
            <a:r>
              <a:rPr sz="1200" spc="-5" dirty="0">
                <a:latin typeface="Times New Roman"/>
                <a:cs typeface="Times New Roman"/>
              </a:rPr>
              <a:t>rivelare Dio affinché possiate fare 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Dio. Ho rivelato Dio </a:t>
            </a:r>
            <a:r>
              <a:rPr sz="1200" dirty="0">
                <a:latin typeface="Times New Roman"/>
                <a:cs typeface="Times New Roman"/>
              </a:rPr>
              <a:t>come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nei </a:t>
            </a:r>
            <a:r>
              <a:rPr sz="1200" spc="-5" dirty="0">
                <a:latin typeface="Times New Roman"/>
                <a:cs typeface="Times New Roman"/>
              </a:rPr>
              <a:t>cieli; 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voi come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È un fatto </a:t>
            </a:r>
            <a:r>
              <a:rPr sz="1200" spc="-5" dirty="0">
                <a:latin typeface="Times New Roman"/>
                <a:cs typeface="Times New Roman"/>
              </a:rPr>
              <a:t>che Dio ama </a:t>
            </a:r>
            <a:r>
              <a:rPr sz="1200" dirty="0">
                <a:latin typeface="Times New Roman"/>
                <a:cs typeface="Times New Roman"/>
              </a:rPr>
              <a:t>voi, suoi </a:t>
            </a:r>
            <a:r>
              <a:rPr sz="1200" spc="-5" dirty="0">
                <a:latin typeface="Times New Roman"/>
                <a:cs typeface="Times New Roman"/>
              </a:rPr>
              <a:t>figli.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mie parole questo  </a:t>
            </a:r>
            <a:r>
              <a:rPr sz="1200" spc="-5" dirty="0">
                <a:latin typeface="Times New Roman"/>
                <a:cs typeface="Times New Roman"/>
              </a:rPr>
              <a:t>fatto diviene </a:t>
            </a:r>
            <a:r>
              <a:rPr sz="1200" dirty="0">
                <a:latin typeface="Times New Roman"/>
                <a:cs typeface="Times New Roman"/>
              </a:rPr>
              <a:t>una verità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vivente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cuore. Se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vivente voi divenite divinamente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784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879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allora siete nati dallo spirito quali figli della </a:t>
            </a: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della vita, anche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 grazie alla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ascenderete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 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giungerete all’esperienza </a:t>
            </a:r>
            <a:r>
              <a:rPr sz="1200" dirty="0">
                <a:latin typeface="Times New Roman"/>
                <a:cs typeface="Times New Roman"/>
              </a:rPr>
              <a:t>di trovare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(2052.4) 193:0.4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esorto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ricordarvi sempre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è di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 della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della filiazione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5" dirty="0">
                <a:latin typeface="Times New Roman"/>
                <a:cs typeface="Times New Roman"/>
              </a:rPr>
              <a:t>Proclamate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verità della </a:t>
            </a:r>
            <a:r>
              <a:rPr sz="1200" dirty="0">
                <a:latin typeface="Times New Roman"/>
                <a:cs typeface="Times New Roman"/>
              </a:rPr>
              <a:t>buona novella, 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una parte del  </a:t>
            </a:r>
            <a:r>
              <a:rPr sz="1200" spc="-5" dirty="0">
                <a:latin typeface="Times New Roman"/>
                <a:cs typeface="Times New Roman"/>
              </a:rPr>
              <a:t>vangelo salvifico.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non è cambiato </a:t>
            </a:r>
            <a:r>
              <a:rPr sz="1200" spc="-5" dirty="0">
                <a:latin typeface="Times New Roman"/>
                <a:cs typeface="Times New Roman"/>
              </a:rPr>
              <a:t>dall’esperienza 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risurrezione.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con Dio,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 fede, resta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salvifica del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regno. Voi andrete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il servizio dell’uomo.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mondo ha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bisogno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è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mediante la fede essi possono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effettivamente</a:t>
            </a:r>
            <a:endParaRPr sz="1200">
              <a:latin typeface="Times New Roman"/>
              <a:cs typeface="Times New Roman"/>
            </a:endParaRPr>
          </a:p>
          <a:p>
            <a:pPr marL="63500" marR="10858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realizzare questa </a:t>
            </a:r>
            <a:r>
              <a:rPr sz="1200" dirty="0">
                <a:latin typeface="Times New Roman"/>
                <a:cs typeface="Times New Roman"/>
              </a:rPr>
              <a:t>verità nobilitante e </a:t>
            </a:r>
            <a:r>
              <a:rPr sz="1200" spc="-5" dirty="0">
                <a:latin typeface="Times New Roman"/>
                <a:cs typeface="Times New Roman"/>
              </a:rPr>
              <a:t>farne l’esperienza quotidiana.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sapere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Dio, ma tale conoscenza non </a:t>
            </a:r>
            <a:r>
              <a:rPr sz="1200" spc="-5" dirty="0">
                <a:latin typeface="Times New Roman"/>
                <a:cs typeface="Times New Roman"/>
              </a:rPr>
              <a:t>sarà sufficiente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afferreranno personalmente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verità salvifica che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spirituali viventi del Padre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del regno </a:t>
            </a:r>
            <a:r>
              <a:rPr sz="1200" dirty="0">
                <a:latin typeface="Times New Roman"/>
                <a:cs typeface="Times New Roman"/>
              </a:rPr>
              <a:t>concerne l’amore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dei 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5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(2053.1) 193:0.5 </a:t>
            </a:r>
            <a:r>
              <a:rPr sz="1200" spc="-5" dirty="0">
                <a:latin typeface="Times New Roman"/>
                <a:cs typeface="Times New Roman"/>
              </a:rPr>
              <a:t>“Qui, </a:t>
            </a:r>
            <a:r>
              <a:rPr sz="1200" dirty="0">
                <a:latin typeface="Times New Roman"/>
                <a:cs typeface="Times New Roman"/>
              </a:rPr>
              <a:t>tra voi, vi </a:t>
            </a:r>
            <a:r>
              <a:rPr sz="1200" spc="-5" dirty="0">
                <a:latin typeface="Times New Roman"/>
                <a:cs typeface="Times New Roman"/>
              </a:rPr>
              <a:t>partecipate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strano.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il potere di 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la mia vita e di </a:t>
            </a:r>
            <a:r>
              <a:rPr sz="1200" spc="-5" dirty="0">
                <a:latin typeface="Times New Roman"/>
                <a:cs typeface="Times New Roman"/>
              </a:rPr>
              <a:t>riprenderla;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dona tale potere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Paradisiaci. Voi </a:t>
            </a:r>
            <a:r>
              <a:rPr sz="1200" dirty="0">
                <a:latin typeface="Times New Roman"/>
                <a:cs typeface="Times New Roman"/>
              </a:rPr>
              <a:t>dovreste piuttosto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eccitati </a:t>
            </a:r>
            <a:r>
              <a:rPr sz="1200" spc="-5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morti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hanno iniziato </a:t>
            </a:r>
            <a:r>
              <a:rPr sz="1200" spc="-5" dirty="0">
                <a:latin typeface="Times New Roman"/>
                <a:cs typeface="Times New Roman"/>
              </a:rPr>
              <a:t>l’ascensione eterna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dirty="0">
                <a:latin typeface="Times New Roman"/>
                <a:cs typeface="Times New Roman"/>
              </a:rPr>
              <a:t>la nuova tomba di  </a:t>
            </a:r>
            <a:r>
              <a:rPr sz="1200" spc="-5" dirty="0">
                <a:latin typeface="Times New Roman"/>
                <a:cs typeface="Times New Roman"/>
              </a:rPr>
              <a:t>Giuseppe.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la mia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per </a:t>
            </a:r>
            <a:r>
              <a:rPr sz="1200" spc="-5" dirty="0">
                <a:latin typeface="Times New Roman"/>
                <a:cs typeface="Times New Roman"/>
              </a:rPr>
              <a:t>mostrarvi </a:t>
            </a:r>
            <a:r>
              <a:rPr sz="1200" dirty="0">
                <a:latin typeface="Times New Roman"/>
                <a:cs typeface="Times New Roman"/>
              </a:rPr>
              <a:t>come voi potete,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amorevole, divenire rivelatori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ai </a:t>
            </a:r>
            <a:r>
              <a:rPr sz="1200" dirty="0">
                <a:latin typeface="Times New Roman"/>
                <a:cs typeface="Times New Roman"/>
              </a:rPr>
              <a:t>vostri simili </a:t>
            </a:r>
            <a:r>
              <a:rPr sz="1200" spc="-5" dirty="0">
                <a:latin typeface="Times New Roman"/>
                <a:cs typeface="Times New Roman"/>
              </a:rPr>
              <a:t>proprio come, amandovi </a:t>
            </a:r>
            <a:r>
              <a:rPr sz="1200" dirty="0">
                <a:latin typeface="Times New Roman"/>
                <a:cs typeface="Times New Roman"/>
              </a:rPr>
              <a:t>e servendovi, io sono </a:t>
            </a:r>
            <a:r>
              <a:rPr sz="1200" spc="-5" dirty="0">
                <a:latin typeface="Times New Roman"/>
                <a:cs typeface="Times New Roman"/>
              </a:rPr>
              <a:t>divenuto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rivelatore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 voi.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Figlio dell’Uomo affinché </a:t>
            </a:r>
            <a:r>
              <a:rPr sz="1200" dirty="0">
                <a:latin typeface="Times New Roman"/>
                <a:cs typeface="Times New Roman"/>
              </a:rPr>
              <a:t>voi, e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possiate sapere che </a:t>
            </a:r>
            <a:r>
              <a:rPr sz="1200" dirty="0">
                <a:latin typeface="Times New Roman"/>
                <a:cs typeface="Times New Roman"/>
              </a:rPr>
              <a:t>siete tutti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Perciò, andate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 il mondo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Amate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come io 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voi; servite i  vostri simili </a:t>
            </a:r>
            <a:r>
              <a:rPr sz="1200" spc="-5" dirty="0">
                <a:latin typeface="Times New Roman"/>
                <a:cs typeface="Times New Roman"/>
              </a:rPr>
              <a:t>mortali come </a:t>
            </a:r>
            <a:r>
              <a:rPr sz="1200" dirty="0">
                <a:latin typeface="Times New Roman"/>
                <a:cs typeface="Times New Roman"/>
              </a:rPr>
              <a:t>io ho servito voi.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ricevuto liberalmente, donate liberalmente. Restate </a:t>
            </a:r>
            <a:r>
              <a:rPr sz="1200" dirty="0">
                <a:latin typeface="Times New Roman"/>
                <a:cs typeface="Times New Roman"/>
              </a:rPr>
              <a:t>qui a Gerusalemme  </a:t>
            </a:r>
            <a:r>
              <a:rPr sz="1200" spc="-5" dirty="0">
                <a:latin typeface="Times New Roman"/>
                <a:cs typeface="Times New Roman"/>
              </a:rPr>
              <a:t>soltanto mentre </a:t>
            </a:r>
            <a:r>
              <a:rPr sz="1200" dirty="0">
                <a:latin typeface="Times New Roman"/>
                <a:cs typeface="Times New Roman"/>
              </a:rPr>
              <a:t>io vado 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fino a che vi </a:t>
            </a:r>
            <a:r>
              <a:rPr sz="1200" spc="-5" dirty="0">
                <a:latin typeface="Times New Roman"/>
                <a:cs typeface="Times New Roman"/>
              </a:rPr>
              <a:t>manderò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condurrà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verità ampliata,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verrò  con </a:t>
            </a:r>
            <a:r>
              <a:rPr sz="1200" dirty="0">
                <a:latin typeface="Times New Roman"/>
                <a:cs typeface="Times New Roman"/>
              </a:rPr>
              <a:t>voi in tutto il mondo.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con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sempre,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lascio </a:t>
            </a:r>
            <a:r>
              <a:rPr sz="1200" dirty="0">
                <a:latin typeface="Times New Roman"/>
                <a:cs typeface="Times New Roman"/>
              </a:rPr>
              <a:t>con voi la mia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562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84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(2053.2) 193:0.6 </a:t>
            </a: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ebbe parlato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scomparve </a:t>
            </a:r>
            <a:r>
              <a:rPr sz="1200" dirty="0">
                <a:latin typeface="Times New Roman"/>
                <a:cs typeface="Times New Roman"/>
              </a:rPr>
              <a:t>dalla loro vista. </a:t>
            </a:r>
            <a:r>
              <a:rPr sz="1200" spc="-5" dirty="0">
                <a:latin typeface="Times New Roman"/>
                <a:cs typeface="Times New Roman"/>
              </a:rPr>
              <a:t>Venne quasi </a:t>
            </a:r>
            <a:r>
              <a:rPr sz="1200" dirty="0">
                <a:latin typeface="Times New Roman"/>
                <a:cs typeface="Times New Roman"/>
              </a:rPr>
              <a:t>l’alba prima </a:t>
            </a:r>
            <a:r>
              <a:rPr sz="1200" spc="-5" dirty="0">
                <a:latin typeface="Times New Roman"/>
                <a:cs typeface="Times New Roman"/>
              </a:rPr>
              <a:t>che questi credenti </a:t>
            </a:r>
            <a:r>
              <a:rPr sz="1200" spc="5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disperdessero; essi rimasero </a:t>
            </a:r>
            <a:r>
              <a:rPr sz="1200" dirty="0">
                <a:latin typeface="Times New Roman"/>
                <a:cs typeface="Times New Roman"/>
              </a:rPr>
              <a:t>insieme tutta la </a:t>
            </a:r>
            <a:r>
              <a:rPr sz="1200" spc="-5" dirty="0">
                <a:latin typeface="Times New Roman"/>
                <a:cs typeface="Times New Roman"/>
              </a:rPr>
              <a:t>notte, discutendo con </a:t>
            </a:r>
            <a:r>
              <a:rPr sz="1200" dirty="0">
                <a:latin typeface="Times New Roman"/>
                <a:cs typeface="Times New Roman"/>
              </a:rPr>
              <a:t>calore </a:t>
            </a:r>
            <a:r>
              <a:rPr sz="1200" spc="-5" dirty="0">
                <a:latin typeface="Times New Roman"/>
                <a:cs typeface="Times New Roman"/>
              </a:rPr>
              <a:t>gli avvertimenti del </a:t>
            </a:r>
            <a:r>
              <a:rPr sz="1200" dirty="0">
                <a:latin typeface="Times New Roman"/>
                <a:cs typeface="Times New Roman"/>
              </a:rPr>
              <a:t>Maestro e meditando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 era </a:t>
            </a:r>
            <a:r>
              <a:rPr sz="1200" dirty="0">
                <a:latin typeface="Times New Roman"/>
                <a:cs typeface="Times New Roman"/>
              </a:rPr>
              <a:t>accaduto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Giacomo </a:t>
            </a:r>
            <a:r>
              <a:rPr sz="1200" spc="-5" dirty="0">
                <a:latin typeface="Times New Roman"/>
                <a:cs typeface="Times New Roman"/>
              </a:rPr>
              <a:t>Zebedeo ed altri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raccontarono </a:t>
            </a:r>
            <a:r>
              <a:rPr sz="1200" dirty="0">
                <a:latin typeface="Times New Roman"/>
                <a:cs typeface="Times New Roman"/>
              </a:rPr>
              <a:t>anche le </a:t>
            </a:r>
            <a:r>
              <a:rPr sz="1200" spc="-5" dirty="0">
                <a:latin typeface="Times New Roman"/>
                <a:cs typeface="Times New Roman"/>
              </a:rPr>
              <a:t>loro esperienze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morontiale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Galilea </a:t>
            </a:r>
            <a:r>
              <a:rPr sz="1200" spc="-5" dirty="0">
                <a:latin typeface="Times New Roman"/>
                <a:cs typeface="Times New Roman"/>
              </a:rPr>
              <a:t>ed  esposero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apparso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volte.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L’apparizione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Sicar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(2053.3) 193:1.1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13 </a:t>
            </a:r>
            <a:r>
              <a:rPr sz="1200" spc="-5" dirty="0">
                <a:latin typeface="Times New Roman"/>
                <a:cs typeface="Times New Roman"/>
              </a:rPr>
              <a:t>maggio, </a:t>
            </a:r>
            <a:r>
              <a:rPr sz="1200" dirty="0">
                <a:latin typeface="Times New Roman"/>
                <a:cs typeface="Times New Roman"/>
              </a:rPr>
              <a:t>verso le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pomeriggio,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apparve </a:t>
            </a:r>
            <a:r>
              <a:rPr sz="1200" dirty="0">
                <a:latin typeface="Times New Roman"/>
                <a:cs typeface="Times New Roman"/>
              </a:rPr>
              <a:t>a Nalda e a </a:t>
            </a:r>
            <a:r>
              <a:rPr sz="1200" spc="-5" dirty="0">
                <a:latin typeface="Times New Roman"/>
                <a:cs typeface="Times New Roman"/>
              </a:rPr>
              <a:t>circa settantacinque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credenti</a:t>
            </a:r>
            <a:endParaRPr sz="1200">
              <a:latin typeface="Times New Roman"/>
              <a:cs typeface="Times New Roman"/>
            </a:endParaRPr>
          </a:p>
          <a:p>
            <a:pPr marL="63500" marR="7239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samaritani vicino </a:t>
            </a:r>
            <a:r>
              <a:rPr sz="1200" dirty="0">
                <a:latin typeface="Times New Roman"/>
                <a:cs typeface="Times New Roman"/>
              </a:rPr>
              <a:t>al pozzo di </a:t>
            </a:r>
            <a:r>
              <a:rPr sz="1200" spc="-5" dirty="0">
                <a:latin typeface="Times New Roman"/>
                <a:cs typeface="Times New Roman"/>
              </a:rPr>
              <a:t>Giacobbe, </a:t>
            </a:r>
            <a:r>
              <a:rPr sz="1200" dirty="0">
                <a:latin typeface="Times New Roman"/>
                <a:cs typeface="Times New Roman"/>
              </a:rPr>
              <a:t>a Sicar. I </a:t>
            </a:r>
            <a:r>
              <a:rPr sz="1200" spc="-5" dirty="0">
                <a:latin typeface="Times New Roman"/>
                <a:cs typeface="Times New Roman"/>
              </a:rPr>
              <a:t>credenti avevano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riunirsi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luogo,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5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Gesù aveva  parlato </a:t>
            </a:r>
            <a:r>
              <a:rPr sz="1200" dirty="0">
                <a:latin typeface="Times New Roman"/>
                <a:cs typeface="Times New Roman"/>
              </a:rPr>
              <a:t>a Nalda </a:t>
            </a:r>
            <a:r>
              <a:rPr sz="1200" spc="-5" dirty="0">
                <a:latin typeface="Times New Roman"/>
                <a:cs typeface="Times New Roman"/>
              </a:rPr>
              <a:t>dell’acqua </a:t>
            </a:r>
            <a:r>
              <a:rPr sz="1200" dirty="0">
                <a:latin typeface="Times New Roman"/>
                <a:cs typeface="Times New Roman"/>
              </a:rPr>
              <a:t>di vita.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giorno, appena essi avevano </a:t>
            </a:r>
            <a:r>
              <a:rPr sz="1200" dirty="0">
                <a:latin typeface="Times New Roman"/>
                <a:cs typeface="Times New Roman"/>
              </a:rPr>
              <a:t>finito di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notizia della </a:t>
            </a:r>
            <a:r>
              <a:rPr sz="1200" dirty="0">
                <a:latin typeface="Times New Roman"/>
                <a:cs typeface="Times New Roman"/>
              </a:rPr>
              <a:t>risurrezione, </a:t>
            </a:r>
            <a:r>
              <a:rPr sz="1200" spc="-5" dirty="0">
                <a:latin typeface="Times New Roman"/>
                <a:cs typeface="Times New Roman"/>
              </a:rPr>
              <a:t>Gesù  apparve improvvisamente davanti </a:t>
            </a:r>
            <a:r>
              <a:rPr sz="1200" dirty="0">
                <a:latin typeface="Times New Roman"/>
                <a:cs typeface="Times New Roman"/>
              </a:rPr>
              <a:t>a loro dicendo: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(2053.4) 193:1.2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rallegrate </a:t>
            </a:r>
            <a:r>
              <a:rPr sz="1200" dirty="0">
                <a:latin typeface="Times New Roman"/>
                <a:cs typeface="Times New Roman"/>
              </a:rPr>
              <a:t>di sapere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sono 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e la vita, 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servirà </a:t>
            </a:r>
            <a:r>
              <a:rPr sz="1200" dirty="0">
                <a:latin typeface="Times New Roman"/>
                <a:cs typeface="Times New Roman"/>
              </a:rPr>
              <a:t>a nulla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siete prima nati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eterno,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porterà </a:t>
            </a:r>
            <a:r>
              <a:rPr sz="1200" dirty="0">
                <a:latin typeface="Times New Roman"/>
                <a:cs typeface="Times New Roman"/>
              </a:rPr>
              <a:t>a possedere,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 Se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per fede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morirete </a:t>
            </a:r>
            <a:r>
              <a:rPr sz="1200" dirty="0">
                <a:latin typeface="Times New Roman"/>
                <a:cs typeface="Times New Roman"/>
              </a:rPr>
              <a:t>mai; non </a:t>
            </a:r>
            <a:r>
              <a:rPr sz="1200" spc="-5" dirty="0">
                <a:latin typeface="Times New Roman"/>
                <a:cs typeface="Times New Roman"/>
              </a:rPr>
              <a:t>perirete.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figli </a:t>
            </a:r>
            <a:r>
              <a:rPr sz="1200" dirty="0">
                <a:latin typeface="Times New Roman"/>
                <a:cs typeface="Times New Roman"/>
              </a:rPr>
              <a:t>di Dio. E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concernente l’amore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terreni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portata a tutto il mondo. È giunto il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adorare Dio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sul Garizim </a:t>
            </a:r>
            <a:r>
              <a:rPr sz="1200" dirty="0">
                <a:latin typeface="Times New Roman"/>
                <a:cs typeface="Times New Roman"/>
              </a:rPr>
              <a:t>né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dove siete, </a:t>
            </a:r>
            <a:r>
              <a:rPr sz="1200" spc="-5" dirty="0">
                <a:latin typeface="Times New Roman"/>
                <a:cs typeface="Times New Roman"/>
              </a:rPr>
              <a:t>come siete, </a:t>
            </a:r>
            <a:r>
              <a:rPr sz="1200" dirty="0">
                <a:latin typeface="Times New Roman"/>
                <a:cs typeface="Times New Roman"/>
              </a:rPr>
              <a:t>in spirito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È la vostra </a:t>
            </a:r>
            <a:r>
              <a:rPr sz="1200" spc="-5" dirty="0">
                <a:latin typeface="Times New Roman"/>
                <a:cs typeface="Times New Roman"/>
              </a:rPr>
              <a:t>fede  che </a:t>
            </a:r>
            <a:r>
              <a:rPr sz="1200" dirty="0">
                <a:latin typeface="Times New Roman"/>
                <a:cs typeface="Times New Roman"/>
              </a:rPr>
              <a:t>salva la vostra anima.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è il dono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credono di </a:t>
            </a:r>
            <a:r>
              <a:rPr sz="1200" spc="-5" dirty="0">
                <a:latin typeface="Times New Roman"/>
                <a:cs typeface="Times New Roman"/>
              </a:rPr>
              <a:t>essere figli </a:t>
            </a:r>
            <a:r>
              <a:rPr sz="1200" dirty="0">
                <a:latin typeface="Times New Roman"/>
                <a:cs typeface="Times New Roman"/>
              </a:rPr>
              <a:t>suoi.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ingannatevi; </a:t>
            </a:r>
            <a:r>
              <a:rPr sz="1200" dirty="0">
                <a:latin typeface="Times New Roman"/>
                <a:cs typeface="Times New Roman"/>
              </a:rPr>
              <a:t>benché la  salvezza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gratuito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 effuso 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accettano per fede, </a:t>
            </a:r>
            <a:r>
              <a:rPr sz="1200" dirty="0">
                <a:latin typeface="Times New Roman"/>
                <a:cs typeface="Times New Roman"/>
              </a:rPr>
              <a:t>ne segue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portare i frutti di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qual è vissuta </a:t>
            </a:r>
            <a:r>
              <a:rPr sz="1200" spc="-5" dirty="0">
                <a:latin typeface="Times New Roman"/>
                <a:cs typeface="Times New Roman"/>
              </a:rPr>
              <a:t>nella carne. L’accettazione della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paternità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accettiate  </a:t>
            </a:r>
            <a:r>
              <a:rPr sz="1200" spc="-5" dirty="0">
                <a:latin typeface="Times New Roman"/>
                <a:cs typeface="Times New Roman"/>
              </a:rPr>
              <a:t>apertamente </a:t>
            </a:r>
            <a:r>
              <a:rPr sz="1200" dirty="0">
                <a:latin typeface="Times New Roman"/>
                <a:cs typeface="Times New Roman"/>
              </a:rPr>
              <a:t>anche la verità </a:t>
            </a:r>
            <a:r>
              <a:rPr sz="1200" spc="-5" dirty="0">
                <a:latin typeface="Times New Roman"/>
                <a:cs typeface="Times New Roman"/>
              </a:rPr>
              <a:t>associata della fratellanza degli </a:t>
            </a:r>
            <a:r>
              <a:rPr sz="1200" dirty="0">
                <a:latin typeface="Times New Roman"/>
                <a:cs typeface="Times New Roman"/>
              </a:rPr>
              <a:t>uomini.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uomo è vostro </a:t>
            </a:r>
            <a:r>
              <a:rPr sz="1200" spc="-5" dirty="0">
                <a:latin typeface="Times New Roman"/>
                <a:cs typeface="Times New Roman"/>
              </a:rPr>
              <a:t>fratello,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prossimo,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esige </a:t>
            </a:r>
            <a:r>
              <a:rPr sz="1200" dirty="0">
                <a:latin typeface="Times New Roman"/>
                <a:cs typeface="Times New Roman"/>
              </a:rPr>
              <a:t>voi amiate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fratello, </a:t>
            </a:r>
            <a:r>
              <a:rPr sz="1200" dirty="0">
                <a:latin typeface="Times New Roman"/>
                <a:cs typeface="Times New Roman"/>
              </a:rPr>
              <a:t>essendo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stessa famiglia, </a:t>
            </a:r>
            <a:r>
              <a:rPr sz="1200" dirty="0">
                <a:latin typeface="Times New Roman"/>
                <a:cs typeface="Times New Roman"/>
              </a:rPr>
              <a:t>non lo amerete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affetto familiare,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servirete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servireste </a:t>
            </a:r>
            <a:r>
              <a:rPr sz="1200" dirty="0">
                <a:latin typeface="Times New Roman"/>
                <a:cs typeface="Times New Roman"/>
              </a:rPr>
              <a:t>voi stessi. E voi </a:t>
            </a:r>
            <a:r>
              <a:rPr sz="1200" spc="-5" dirty="0">
                <a:latin typeface="Times New Roman"/>
                <a:cs typeface="Times New Roman"/>
              </a:rPr>
              <a:t>amerete </a:t>
            </a:r>
            <a:r>
              <a:rPr sz="1200" dirty="0">
                <a:latin typeface="Times New Roman"/>
                <a:cs typeface="Times New Roman"/>
              </a:rPr>
              <a:t>e servirete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vostro fratello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perché,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66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fratelli, siete stati amati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serviti </a:t>
            </a:r>
            <a:r>
              <a:rPr sz="1200" dirty="0">
                <a:latin typeface="Times New Roman"/>
                <a:cs typeface="Times New Roman"/>
              </a:rPr>
              <a:t>così da me. </a:t>
            </a:r>
            <a:r>
              <a:rPr sz="1200" spc="-5" dirty="0">
                <a:latin typeface="Times New Roman"/>
                <a:cs typeface="Times New Roman"/>
              </a:rPr>
              <a:t>Andate, </a:t>
            </a:r>
            <a:r>
              <a:rPr sz="1200" dirty="0">
                <a:latin typeface="Times New Roman"/>
                <a:cs typeface="Times New Roman"/>
              </a:rPr>
              <a:t>dunque, in tutto il mondo a </a:t>
            </a:r>
            <a:r>
              <a:rPr sz="1200" spc="-5" dirty="0">
                <a:latin typeface="Times New Roman"/>
                <a:cs typeface="Times New Roman"/>
              </a:rPr>
              <a:t>proclamare questa </a:t>
            </a:r>
            <a:r>
              <a:rPr sz="1200" dirty="0">
                <a:latin typeface="Times New Roman"/>
                <a:cs typeface="Times New Roman"/>
              </a:rPr>
              <a:t>buona novella a 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razza, tribù e nazione.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precederà,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sempre 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(2054.1) 193:1.3 </a:t>
            </a:r>
            <a:r>
              <a:rPr sz="1200" spc="-5" dirty="0">
                <a:latin typeface="Times New Roman"/>
                <a:cs typeface="Times New Roman"/>
              </a:rPr>
              <a:t>Questi Samaritani furono grandemente stupefatti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del Maestro, </a:t>
            </a:r>
            <a:r>
              <a:rPr sz="1200" dirty="0">
                <a:latin typeface="Times New Roman"/>
                <a:cs typeface="Times New Roman"/>
              </a:rPr>
              <a:t>e partirono subito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villaggi vicini, </a:t>
            </a:r>
            <a:r>
              <a:rPr sz="1200" dirty="0">
                <a:latin typeface="Times New Roman"/>
                <a:cs typeface="Times New Roman"/>
              </a:rPr>
              <a:t>dove diffusero la notizia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avevano visto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egli aveva parlato loro.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diciassettesima  </a:t>
            </a:r>
            <a:r>
              <a:rPr sz="1200" spc="-5" dirty="0">
                <a:latin typeface="Times New Roman"/>
                <a:cs typeface="Times New Roman"/>
              </a:rPr>
              <a:t>apparizione morontiale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L’apparizione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in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Fenicia</a:t>
            </a:r>
            <a:endParaRPr sz="1600">
              <a:latin typeface="Times New Roman"/>
              <a:cs typeface="Times New Roman"/>
            </a:endParaRPr>
          </a:p>
          <a:p>
            <a:pPr marL="76200" marR="12573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(2054.2) 193:2.1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diciottesima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avvenne a Tiro,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16 maggio,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nove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sera.  Egli </a:t>
            </a:r>
            <a:r>
              <a:rPr sz="1200" dirty="0">
                <a:latin typeface="Times New Roman"/>
                <a:cs typeface="Times New Roman"/>
              </a:rPr>
              <a:t>apparve di nuovo al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credenti, mentre essi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per separarsi,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dicendo: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(2054.3) 193:2.2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rallegrate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sapere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morte </a:t>
            </a:r>
            <a:r>
              <a:rPr sz="1200" spc="-5" dirty="0">
                <a:latin typeface="Times New Roman"/>
                <a:cs typeface="Times New Roman"/>
              </a:rPr>
              <a:t>perché sapete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anche voi e i vostri </a:t>
            </a:r>
            <a:r>
              <a:rPr sz="1200" spc="-5" dirty="0">
                <a:latin typeface="Times New Roman"/>
                <a:cs typeface="Times New Roman"/>
              </a:rPr>
              <a:t>fratelli sopravviverete 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mortale. Ma </a:t>
            </a:r>
            <a:r>
              <a:rPr sz="1200" dirty="0">
                <a:latin typeface="Times New Roman"/>
                <a:cs typeface="Times New Roman"/>
              </a:rPr>
              <a:t>tale sopravvivenza dipende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siate prima nati dallo  spirito </a:t>
            </a:r>
            <a:r>
              <a:rPr sz="1200" spc="-5" dirty="0">
                <a:latin typeface="Times New Roman"/>
                <a:cs typeface="Times New Roman"/>
              </a:rPr>
              <a:t>per cercare </a:t>
            </a:r>
            <a:r>
              <a:rPr sz="1200" dirty="0">
                <a:latin typeface="Times New Roman"/>
                <a:cs typeface="Times New Roman"/>
              </a:rPr>
              <a:t>la verità e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pane della vita e l’acqua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sono dati soltanto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hanno fame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— di 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 </a:t>
            </a:r>
            <a:r>
              <a:rPr sz="1200" dirty="0">
                <a:latin typeface="Times New Roman"/>
                <a:cs typeface="Times New Roman"/>
              </a:rPr>
              <a:t>risuscitino non è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Queste grandi </a:t>
            </a:r>
            <a:r>
              <a:rPr sz="1200" dirty="0">
                <a:latin typeface="Times New Roman"/>
                <a:cs typeface="Times New Roman"/>
              </a:rPr>
              <a:t>verità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fatti </a:t>
            </a:r>
            <a:r>
              <a:rPr sz="1200" spc="-5" dirty="0">
                <a:latin typeface="Times New Roman"/>
                <a:cs typeface="Times New Roman"/>
              </a:rPr>
              <a:t>universali 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legati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vangelo perché </a:t>
            </a:r>
            <a:r>
              <a:rPr sz="1200" dirty="0">
                <a:latin typeface="Times New Roman"/>
                <a:cs typeface="Times New Roman"/>
              </a:rPr>
              <a:t>fanno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risultato di </a:t>
            </a:r>
            <a:r>
              <a:rPr sz="1200" spc="-5" dirty="0">
                <a:latin typeface="Times New Roman"/>
                <a:cs typeface="Times New Roman"/>
              </a:rPr>
              <a:t>credere alla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inclusi nell’esperienza  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che,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divengono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 in verità i </a:t>
            </a:r>
            <a:r>
              <a:rPr sz="1200" spc="-5" dirty="0">
                <a:latin typeface="Times New Roman"/>
                <a:cs typeface="Times New Roman"/>
              </a:rPr>
              <a:t>figli perpetui del Dio eterno. Mio Padre </a:t>
            </a:r>
            <a:r>
              <a:rPr sz="1200" dirty="0">
                <a:latin typeface="Times New Roman"/>
                <a:cs typeface="Times New Roman"/>
              </a:rPr>
              <a:t>mi ha 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nel mondo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questa salvezza </a:t>
            </a:r>
            <a:r>
              <a:rPr sz="1200" spc="-5" dirty="0">
                <a:latin typeface="Times New Roman"/>
                <a:cs typeface="Times New Roman"/>
              </a:rPr>
              <a:t>della filiazione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io mando voi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questa  salvezza </a:t>
            </a:r>
            <a:r>
              <a:rPr sz="1200" spc="-5" dirty="0">
                <a:latin typeface="Times New Roman"/>
                <a:cs typeface="Times New Roman"/>
              </a:rPr>
              <a:t>della filiazione.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è il dono </a:t>
            </a:r>
            <a:r>
              <a:rPr sz="1200" spc="-5" dirty="0">
                <a:latin typeface="Times New Roman"/>
                <a:cs typeface="Times New Roman"/>
              </a:rPr>
              <a:t>spontaneo </a:t>
            </a:r>
            <a:r>
              <a:rPr sz="1200" dirty="0">
                <a:latin typeface="Times New Roman"/>
                <a:cs typeface="Times New Roman"/>
              </a:rPr>
              <a:t>di Dio, ma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cominceranno  immediatamente </a:t>
            </a:r>
            <a:r>
              <a:rPr sz="1200" dirty="0">
                <a:latin typeface="Times New Roman"/>
                <a:cs typeface="Times New Roman"/>
              </a:rPr>
              <a:t>a mostrare 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verso i loro simili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divino  che </a:t>
            </a:r>
            <a:r>
              <a:rPr sz="1200" dirty="0">
                <a:latin typeface="Times New Roman"/>
                <a:cs typeface="Times New Roman"/>
              </a:rPr>
              <a:t>sono prodotti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nati dallo spirito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conoscono Dio sono: servizio </a:t>
            </a:r>
            <a:r>
              <a:rPr sz="1200" spc="-5" dirty="0">
                <a:latin typeface="Times New Roman"/>
                <a:cs typeface="Times New Roman"/>
              </a:rPr>
              <a:t>amorevole, devozione </a:t>
            </a:r>
            <a:r>
              <a:rPr sz="1200" dirty="0">
                <a:latin typeface="Times New Roman"/>
                <a:cs typeface="Times New Roman"/>
              </a:rPr>
              <a:t>disinteressata,  </a:t>
            </a:r>
            <a:r>
              <a:rPr sz="1200" spc="-5" dirty="0">
                <a:latin typeface="Times New Roman"/>
                <a:cs typeface="Times New Roman"/>
              </a:rPr>
              <a:t>fedeltà coraggiosa, </a:t>
            </a:r>
            <a:r>
              <a:rPr sz="1200" dirty="0">
                <a:latin typeface="Times New Roman"/>
                <a:cs typeface="Times New Roman"/>
              </a:rPr>
              <a:t>sincera </a:t>
            </a:r>
            <a:r>
              <a:rPr sz="1200" spc="-5" dirty="0">
                <a:latin typeface="Times New Roman"/>
                <a:cs typeface="Times New Roman"/>
              </a:rPr>
              <a:t>equità, onestà illuminata, speranza eterna, </a:t>
            </a:r>
            <a:r>
              <a:rPr sz="1200" dirty="0">
                <a:latin typeface="Times New Roman"/>
                <a:cs typeface="Times New Roman"/>
              </a:rPr>
              <a:t>fiducia senza sospetti,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005" cy="4132579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8636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inesauribile, tolleranza comprensiva </a:t>
            </a:r>
            <a:r>
              <a:rPr sz="1200" dirty="0">
                <a:latin typeface="Times New Roman"/>
                <a:cs typeface="Times New Roman"/>
              </a:rPr>
              <a:t>e pace duratura. </a:t>
            </a:r>
            <a:r>
              <a:rPr sz="1200" spc="-5" dirty="0">
                <a:latin typeface="Times New Roman"/>
                <a:cs typeface="Times New Roman"/>
              </a:rPr>
              <a:t>Se dei credenti </a:t>
            </a:r>
            <a:r>
              <a:rPr sz="1200" dirty="0">
                <a:latin typeface="Times New Roman"/>
                <a:cs typeface="Times New Roman"/>
              </a:rPr>
              <a:t>professati non </a:t>
            </a:r>
            <a:r>
              <a:rPr sz="1200" spc="-5" dirty="0">
                <a:latin typeface="Times New Roman"/>
                <a:cs typeface="Times New Roman"/>
              </a:rPr>
              <a:t>portano questi frutti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5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sono morti; lo Spirito </a:t>
            </a:r>
            <a:r>
              <a:rPr sz="1200" spc="-5" dirty="0">
                <a:latin typeface="Times New Roman"/>
                <a:cs typeface="Times New Roman"/>
              </a:rPr>
              <a:t>della Verità non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loro;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 tralci </a:t>
            </a:r>
            <a:r>
              <a:rPr sz="1200" dirty="0">
                <a:latin typeface="Times New Roman"/>
                <a:cs typeface="Times New Roman"/>
              </a:rPr>
              <a:t>inutili della vite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saranno presto </a:t>
            </a:r>
            <a:r>
              <a:rPr sz="1200" dirty="0">
                <a:latin typeface="Times New Roman"/>
                <a:cs typeface="Times New Roman"/>
              </a:rPr>
              <a:t>tagliati. </a:t>
            </a:r>
            <a:r>
              <a:rPr sz="1200" spc="-5" dirty="0">
                <a:latin typeface="Times New Roman"/>
                <a:cs typeface="Times New Roman"/>
              </a:rPr>
              <a:t>Mio  Padre </a:t>
            </a:r>
            <a:r>
              <a:rPr sz="1200" dirty="0">
                <a:latin typeface="Times New Roman"/>
                <a:cs typeface="Times New Roman"/>
              </a:rPr>
              <a:t>chiede </a:t>
            </a:r>
            <a:r>
              <a:rPr sz="1200" spc="-5" dirty="0">
                <a:latin typeface="Times New Roman"/>
                <a:cs typeface="Times New Roman"/>
              </a:rPr>
              <a:t>ai figli della fede </a:t>
            </a:r>
            <a:r>
              <a:rPr sz="1200" dirty="0">
                <a:latin typeface="Times New Roman"/>
                <a:cs typeface="Times New Roman"/>
              </a:rPr>
              <a:t>di portare molti frutti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quindi voi non </a:t>
            </a:r>
            <a:r>
              <a:rPr sz="1200" spc="-5" dirty="0">
                <a:latin typeface="Times New Roman"/>
                <a:cs typeface="Times New Roman"/>
              </a:rPr>
              <a:t>portate frutti,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scaverà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vostre  </a:t>
            </a:r>
            <a:r>
              <a:rPr sz="1200" spc="-5" dirty="0">
                <a:latin typeface="Times New Roman"/>
                <a:cs typeface="Times New Roman"/>
              </a:rPr>
              <a:t>radici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taglierà </a:t>
            </a:r>
            <a:r>
              <a:rPr sz="1200" dirty="0">
                <a:latin typeface="Times New Roman"/>
                <a:cs typeface="Times New Roman"/>
              </a:rPr>
              <a:t>i vostri tralci </a:t>
            </a:r>
            <a:r>
              <a:rPr sz="1200" spc="-5" dirty="0">
                <a:latin typeface="Times New Roman"/>
                <a:cs typeface="Times New Roman"/>
              </a:rPr>
              <a:t>improduttivi. Voi dovete produrre </a:t>
            </a:r>
            <a:r>
              <a:rPr sz="1200" dirty="0">
                <a:latin typeface="Times New Roman"/>
                <a:cs typeface="Times New Roman"/>
              </a:rPr>
              <a:t>sempre più i </a:t>
            </a:r>
            <a:r>
              <a:rPr sz="1200" spc="-5" dirty="0">
                <a:latin typeface="Times New Roman"/>
                <a:cs typeface="Times New Roman"/>
              </a:rPr>
              <a:t>frutti dello </a:t>
            </a:r>
            <a:r>
              <a:rPr sz="1200" dirty="0">
                <a:latin typeface="Times New Roman"/>
                <a:cs typeface="Times New Roman"/>
              </a:rPr>
              <a:t>spirito via </a:t>
            </a:r>
            <a:r>
              <a:rPr sz="1200" spc="-5" dirty="0">
                <a:latin typeface="Times New Roman"/>
                <a:cs typeface="Times New Roman"/>
              </a:rPr>
              <a:t>via che progredite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cielo  nel regno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Voi potete 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bambini, ma il </a:t>
            </a:r>
            <a:r>
              <a:rPr sz="1200" spc="-5" dirty="0">
                <a:latin typeface="Times New Roman"/>
                <a:cs typeface="Times New Roman"/>
              </a:rPr>
              <a:t>Padre esige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cresciate,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grazia, fino alla  completa statura </a:t>
            </a:r>
            <a:r>
              <a:rPr sz="1200" dirty="0">
                <a:latin typeface="Times New Roman"/>
                <a:cs typeface="Times New Roman"/>
              </a:rPr>
              <a:t>di adulti spirituali. E </a:t>
            </a:r>
            <a:r>
              <a:rPr sz="1200" spc="-5" dirty="0">
                <a:latin typeface="Times New Roman"/>
                <a:cs typeface="Times New Roman"/>
              </a:rPr>
              <a:t>quando andrete </a:t>
            </a:r>
            <a:r>
              <a:rPr sz="1200" dirty="0">
                <a:latin typeface="Times New Roman"/>
                <a:cs typeface="Times New Roman"/>
              </a:rPr>
              <a:t>lontano a proclamare a tutte le nazioni 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di questo vangelo, io  vi </a:t>
            </a:r>
            <a:r>
              <a:rPr sz="1200" spc="-5" dirty="0">
                <a:latin typeface="Times New Roman"/>
                <a:cs typeface="Times New Roman"/>
              </a:rPr>
              <a:t>precederò, ed </a:t>
            </a:r>
            <a:r>
              <a:rPr sz="1200" dirty="0">
                <a:latin typeface="Times New Roman"/>
                <a:cs typeface="Times New Roman"/>
              </a:rPr>
              <a:t>il mio Spirito </a:t>
            </a:r>
            <a:r>
              <a:rPr sz="1200" spc="-5" dirty="0">
                <a:latin typeface="Times New Roman"/>
                <a:cs typeface="Times New Roman"/>
              </a:rPr>
              <a:t>della Verità dimorerà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cuore. Lascio con </a:t>
            </a:r>
            <a:r>
              <a:rPr sz="1200" dirty="0">
                <a:latin typeface="Times New Roman"/>
                <a:cs typeface="Times New Roman"/>
              </a:rPr>
              <a:t>voi la mia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(2054.4) 193:2.3 </a:t>
            </a:r>
            <a:r>
              <a:rPr sz="1200" dirty="0">
                <a:latin typeface="Times New Roman"/>
                <a:cs typeface="Times New Roman"/>
              </a:rPr>
              <a:t>E poi il </a:t>
            </a:r>
            <a:r>
              <a:rPr sz="1200" spc="-5" dirty="0">
                <a:latin typeface="Times New Roman"/>
                <a:cs typeface="Times New Roman"/>
              </a:rPr>
              <a:t>Maestro scomparve </a:t>
            </a:r>
            <a:r>
              <a:rPr sz="1200" dirty="0">
                <a:latin typeface="Times New Roman"/>
                <a:cs typeface="Times New Roman"/>
              </a:rPr>
              <a:t>dalla loro </a:t>
            </a:r>
            <a:r>
              <a:rPr sz="1200" spc="-5" dirty="0">
                <a:latin typeface="Times New Roman"/>
                <a:cs typeface="Times New Roman"/>
              </a:rPr>
              <a:t>vista.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successivo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da Tiro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portarono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storia a  Sidone </a:t>
            </a:r>
            <a:r>
              <a:rPr sz="1200" spc="-5" dirty="0">
                <a:latin typeface="Times New Roman"/>
                <a:cs typeface="Times New Roman"/>
              </a:rPr>
              <a:t>ed anche ad </a:t>
            </a:r>
            <a:r>
              <a:rPr sz="1200" dirty="0">
                <a:latin typeface="Times New Roman"/>
                <a:cs typeface="Times New Roman"/>
              </a:rPr>
              <a:t>Antiochia e a </a:t>
            </a:r>
            <a:r>
              <a:rPr sz="1200" spc="-5" dirty="0">
                <a:latin typeface="Times New Roman"/>
                <a:cs typeface="Times New Roman"/>
              </a:rPr>
              <a:t>Damasco. Gesù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credenti quando era </a:t>
            </a:r>
            <a:r>
              <a:rPr sz="1200" dirty="0">
                <a:latin typeface="Times New Roman"/>
                <a:cs typeface="Times New Roman"/>
              </a:rPr>
              <a:t>nella carne,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lo riconobbero subito  </a:t>
            </a:r>
            <a:r>
              <a:rPr sz="1200" spc="-5" dirty="0">
                <a:latin typeface="Times New Roman"/>
                <a:cs typeface="Times New Roman"/>
              </a:rPr>
              <a:t>quando egli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se i 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prontamente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forma morontiale  </a:t>
            </a:r>
            <a:r>
              <a:rPr sz="1200" spc="-5" dirty="0">
                <a:latin typeface="Times New Roman"/>
                <a:cs typeface="Times New Roman"/>
              </a:rPr>
              <a:t>quando si rendeva visibile,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lenti ad identificare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personalità quando egli parlava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L’ultima apparizione 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Gerusalemme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(2055.1) 193:3.1 </a:t>
            </a:r>
            <a:r>
              <a:rPr sz="1200" spc="-5" dirty="0">
                <a:latin typeface="Times New Roman"/>
                <a:cs typeface="Times New Roman"/>
              </a:rPr>
              <a:t>Giovedì mattina presto, </a:t>
            </a:r>
            <a:r>
              <a:rPr sz="1200" dirty="0">
                <a:latin typeface="Times New Roman"/>
                <a:cs typeface="Times New Roman"/>
              </a:rPr>
              <a:t>18 </a:t>
            </a:r>
            <a:r>
              <a:rPr sz="1200" spc="-5" dirty="0">
                <a:latin typeface="Times New Roman"/>
                <a:cs typeface="Times New Roman"/>
              </a:rPr>
              <a:t>maggio,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ultima apparizione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personalità morontiale. Mentre  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per sedersi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colazione nella </a:t>
            </a:r>
            <a:r>
              <a:rPr sz="1200" dirty="0">
                <a:latin typeface="Times New Roman"/>
                <a:cs typeface="Times New Roman"/>
              </a:rPr>
              <a:t>stanza </a:t>
            </a:r>
            <a:r>
              <a:rPr sz="1200" spc="-5" dirty="0">
                <a:latin typeface="Times New Roman"/>
                <a:cs typeface="Times New Roman"/>
              </a:rPr>
              <a:t>al piano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della casa </a:t>
            </a:r>
            <a:r>
              <a:rPr sz="1200" dirty="0">
                <a:latin typeface="Times New Roman"/>
                <a:cs typeface="Times New Roman"/>
              </a:rPr>
              <a:t>di Maria </a:t>
            </a:r>
            <a:r>
              <a:rPr sz="1200" spc="-5" dirty="0">
                <a:latin typeface="Times New Roman"/>
                <a:cs typeface="Times New Roman"/>
              </a:rPr>
              <a:t>Marco, Gesù </a:t>
            </a:r>
            <a:r>
              <a:rPr sz="1200" dirty="0">
                <a:latin typeface="Times New Roman"/>
                <a:cs typeface="Times New Roman"/>
              </a:rPr>
              <a:t>apparve loro e 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(2055.2) 193:3.2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qui a </a:t>
            </a:r>
            <a:r>
              <a:rPr sz="1200" spc="-5" dirty="0">
                <a:latin typeface="Times New Roman"/>
                <a:cs typeface="Times New Roman"/>
              </a:rPr>
              <a:t>Gerusalemme fino </a:t>
            </a:r>
            <a:r>
              <a:rPr sz="1200" dirty="0">
                <a:latin typeface="Times New Roman"/>
                <a:cs typeface="Times New Roman"/>
              </a:rPr>
              <a:t>alla mia </a:t>
            </a:r>
            <a:r>
              <a:rPr sz="1200" spc="-5" dirty="0">
                <a:latin typeface="Times New Roman"/>
                <a:cs typeface="Times New Roman"/>
              </a:rPr>
              <a:t>ascensione al Padre, </a:t>
            </a:r>
            <a:r>
              <a:rPr sz="1200" dirty="0">
                <a:latin typeface="Times New Roman"/>
                <a:cs typeface="Times New Roman"/>
              </a:rPr>
              <a:t>e fino a quando  vi </a:t>
            </a:r>
            <a:r>
              <a:rPr sz="1200" spc="-5" dirty="0">
                <a:latin typeface="Times New Roman"/>
                <a:cs typeface="Times New Roman"/>
              </a:rPr>
              <a:t>manderò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che sarà presto </a:t>
            </a:r>
            <a:r>
              <a:rPr sz="1200" spc="-5" dirty="0">
                <a:latin typeface="Times New Roman"/>
                <a:cs typeface="Times New Roman"/>
              </a:rPr>
              <a:t>sparso su </a:t>
            </a:r>
            <a:r>
              <a:rPr sz="1200" dirty="0">
                <a:latin typeface="Times New Roman"/>
                <a:cs typeface="Times New Roman"/>
              </a:rPr>
              <a:t>tutta la carne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conferirà </a:t>
            </a:r>
            <a:r>
              <a:rPr sz="1200" dirty="0">
                <a:latin typeface="Times New Roman"/>
                <a:cs typeface="Times New Roman"/>
              </a:rPr>
              <a:t>un potere </a:t>
            </a:r>
            <a:r>
              <a:rPr sz="1200" spc="-5" dirty="0">
                <a:latin typeface="Times New Roman"/>
                <a:cs typeface="Times New Roman"/>
              </a:rPr>
              <a:t>dall’alto.” </a:t>
            </a:r>
            <a:r>
              <a:rPr sz="1200" dirty="0">
                <a:latin typeface="Times New Roman"/>
                <a:cs typeface="Times New Roman"/>
              </a:rPr>
              <a:t>Simone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Zelota</a:t>
            </a: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interruppe Gesù chiedendo: “Allora, Maestro, ristabilirai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vedremo 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manifestata sulla terra?”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 ebbe ascoltato </a:t>
            </a:r>
            <a:r>
              <a:rPr sz="1200" dirty="0">
                <a:latin typeface="Times New Roman"/>
                <a:cs typeface="Times New Roman"/>
              </a:rPr>
              <a:t>la domanda di Simone,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“Simone, tu </a:t>
            </a:r>
            <a:r>
              <a:rPr sz="1200" spc="-5" dirty="0">
                <a:latin typeface="Times New Roman"/>
                <a:cs typeface="Times New Roman"/>
              </a:rPr>
              <a:t>resti ancora attaccato </a:t>
            </a:r>
            <a:r>
              <a:rPr sz="1200" dirty="0">
                <a:latin typeface="Times New Roman"/>
                <a:cs typeface="Times New Roman"/>
              </a:rPr>
              <a:t>alle tue vecchie idee </a:t>
            </a:r>
            <a:r>
              <a:rPr sz="1200" spc="-5" dirty="0">
                <a:latin typeface="Times New Roman"/>
                <a:cs typeface="Times New Roman"/>
              </a:rPr>
              <a:t>sul Messia degli Ebrei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37801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30480">
              <a:lnSpc>
                <a:spcPct val="958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regno materiale. Ma riceverai </a:t>
            </a:r>
            <a:r>
              <a:rPr sz="1200" dirty="0">
                <a:latin typeface="Times New Roman"/>
                <a:cs typeface="Times New Roman"/>
              </a:rPr>
              <a:t>un potere spirituale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disceso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te, e </a:t>
            </a:r>
            <a:r>
              <a:rPr sz="1200" spc="-5" dirty="0">
                <a:latin typeface="Times New Roman"/>
                <a:cs typeface="Times New Roman"/>
              </a:rPr>
              <a:t>andrai </a:t>
            </a:r>
            <a:r>
              <a:rPr sz="1200" dirty="0">
                <a:latin typeface="Times New Roman"/>
                <a:cs typeface="Times New Roman"/>
              </a:rPr>
              <a:t>subito nel mondo intero a  </a:t>
            </a:r>
            <a:r>
              <a:rPr sz="1200" spc="-5" dirty="0">
                <a:latin typeface="Times New Roman"/>
                <a:cs typeface="Times New Roman"/>
              </a:rPr>
              <a:t>predicare questo </a:t>
            </a:r>
            <a:r>
              <a:rPr sz="1200" dirty="0">
                <a:latin typeface="Times New Roman"/>
                <a:cs typeface="Times New Roman"/>
              </a:rPr>
              <a:t>vangelo </a:t>
            </a:r>
            <a:r>
              <a:rPr sz="1200" spc="-5" dirty="0">
                <a:latin typeface="Times New Roman"/>
                <a:cs typeface="Times New Roman"/>
              </a:rPr>
              <a:t>del regno.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mandato me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io mando voi.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desidero </a:t>
            </a:r>
            <a:r>
              <a:rPr sz="1200" dirty="0">
                <a:latin typeface="Times New Roman"/>
                <a:cs typeface="Times New Roman"/>
              </a:rPr>
              <a:t>che vi amiate e </a:t>
            </a:r>
            <a:r>
              <a:rPr sz="1200" spc="-5" dirty="0">
                <a:latin typeface="Times New Roman"/>
                <a:cs typeface="Times New Roman"/>
              </a:rPr>
              <a:t>che  abbiate fiducia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nell’altro. Giuda </a:t>
            </a:r>
            <a:r>
              <a:rPr sz="1200" dirty="0">
                <a:latin typeface="Times New Roman"/>
                <a:cs typeface="Times New Roman"/>
              </a:rPr>
              <a:t>non è più con voi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si era raffreddato </a:t>
            </a:r>
            <a:r>
              <a:rPr sz="1200" dirty="0">
                <a:latin typeface="Times New Roman"/>
                <a:cs typeface="Times New Roman"/>
              </a:rPr>
              <a:t>e perché </a:t>
            </a:r>
            <a:r>
              <a:rPr sz="1200" spc="-5" dirty="0">
                <a:latin typeface="Times New Roman"/>
                <a:cs typeface="Times New Roman"/>
              </a:rPr>
              <a:t>rifiutava </a:t>
            </a:r>
            <a:r>
              <a:rPr sz="1200" dirty="0">
                <a:latin typeface="Times New Roman"/>
                <a:cs typeface="Times New Roman"/>
              </a:rPr>
              <a:t>di aver fiducia in  voi, suoi </a:t>
            </a:r>
            <a:r>
              <a:rPr sz="1200" spc="-5" dirty="0">
                <a:latin typeface="Times New Roman"/>
                <a:cs typeface="Times New Roman"/>
              </a:rPr>
              <a:t>fratelli leali.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letto nelle </a:t>
            </a:r>
            <a:r>
              <a:rPr sz="1200" dirty="0">
                <a:latin typeface="Times New Roman"/>
                <a:cs typeface="Times New Roman"/>
              </a:rPr>
              <a:t>Scritture </a:t>
            </a:r>
            <a:r>
              <a:rPr sz="1200" spc="-5" dirty="0">
                <a:latin typeface="Times New Roman"/>
                <a:cs typeface="Times New Roman"/>
              </a:rPr>
              <a:t>dov’è </a:t>
            </a:r>
            <a:r>
              <a:rPr sz="1200" dirty="0">
                <a:latin typeface="Times New Roman"/>
                <a:cs typeface="Times New Roman"/>
              </a:rPr>
              <a:t>scritto: </a:t>
            </a:r>
            <a:r>
              <a:rPr sz="1200" spc="-5" dirty="0">
                <a:latin typeface="Times New Roman"/>
                <a:cs typeface="Times New Roman"/>
              </a:rPr>
              <a:t>‘Non </a:t>
            </a:r>
            <a:r>
              <a:rPr sz="1200" dirty="0">
                <a:latin typeface="Times New Roman"/>
                <a:cs typeface="Times New Roman"/>
              </a:rPr>
              <a:t>è bene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essere solo. Nessuno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stesso’? 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dov’è </a:t>
            </a:r>
            <a:r>
              <a:rPr sz="1200" spc="-5" dirty="0">
                <a:latin typeface="Times New Roman"/>
                <a:cs typeface="Times New Roman"/>
              </a:rPr>
              <a:t>detto: </a:t>
            </a:r>
            <a:r>
              <a:rPr sz="1200" dirty="0">
                <a:latin typeface="Times New Roman"/>
                <a:cs typeface="Times New Roman"/>
              </a:rPr>
              <a:t>‘Chi vuole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degli amici deve </a:t>
            </a:r>
            <a:r>
              <a:rPr sz="1200" spc="-5" dirty="0">
                <a:latin typeface="Times New Roman"/>
                <a:cs typeface="Times New Roman"/>
              </a:rPr>
              <a:t>mostrarsi amichevole’? </a:t>
            </a:r>
            <a:r>
              <a:rPr sz="1200" dirty="0">
                <a:latin typeface="Times New Roman"/>
                <a:cs typeface="Times New Roman"/>
              </a:rPr>
              <a:t>Ed io non vi ho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a due a </a:t>
            </a:r>
            <a:r>
              <a:rPr sz="1200" spc="1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sentiste </a:t>
            </a:r>
            <a:r>
              <a:rPr sz="1200" dirty="0">
                <a:latin typeface="Times New Roman"/>
                <a:cs typeface="Times New Roman"/>
              </a:rPr>
              <a:t>soli e non </a:t>
            </a:r>
            <a:r>
              <a:rPr sz="1200" spc="-5" dirty="0">
                <a:latin typeface="Times New Roman"/>
                <a:cs typeface="Times New Roman"/>
              </a:rPr>
              <a:t>cadeste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mali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sofferenze </a:t>
            </a:r>
            <a:r>
              <a:rPr sz="1200" dirty="0">
                <a:latin typeface="Times New Roman"/>
                <a:cs typeface="Times New Roman"/>
              </a:rPr>
              <a:t>dell’isolamento? </a:t>
            </a:r>
            <a:r>
              <a:rPr sz="1200" spc="-5" dirty="0">
                <a:latin typeface="Times New Roman"/>
                <a:cs typeface="Times New Roman"/>
              </a:rPr>
              <a:t>Voi sapete </a:t>
            </a:r>
            <a:r>
              <a:rPr sz="1200" dirty="0">
                <a:latin typeface="Times New Roman"/>
                <a:cs typeface="Times New Roman"/>
              </a:rPr>
              <a:t>bene anche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mentre ero </a:t>
            </a:r>
            <a:r>
              <a:rPr sz="1200" spc="-5" dirty="0">
                <a:latin typeface="Times New Roman"/>
                <a:cs typeface="Times New Roman"/>
              </a:rPr>
              <a:t>nella  carne,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sono mai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da solo </a:t>
            </a:r>
            <a:r>
              <a:rPr sz="1200" spc="-5" dirty="0">
                <a:latin typeface="Times New Roman"/>
                <a:cs typeface="Times New Roman"/>
              </a:rPr>
              <a:t>per lunghi periodi. Fin </a:t>
            </a:r>
            <a:r>
              <a:rPr sz="1200" dirty="0">
                <a:latin typeface="Times New Roman"/>
                <a:cs typeface="Times New Roman"/>
              </a:rPr>
              <a:t>dall’inizio della nostra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due  o tre di voi </a:t>
            </a:r>
            <a:r>
              <a:rPr sz="1200" spc="-5" dirty="0">
                <a:latin typeface="Times New Roman"/>
                <a:cs typeface="Times New Roman"/>
              </a:rPr>
              <a:t>costantemente accanto </a:t>
            </a:r>
            <a:r>
              <a:rPr sz="1200" dirty="0">
                <a:latin typeface="Times New Roman"/>
                <a:cs typeface="Times New Roman"/>
              </a:rPr>
              <a:t>a me o nelle </a:t>
            </a:r>
            <a:r>
              <a:rPr sz="1200" spc="-5" dirty="0">
                <a:latin typeface="Times New Roman"/>
                <a:cs typeface="Times New Roman"/>
              </a:rPr>
              <a:t>vicinanze,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comunicavo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Abbiate fiducia, </a:t>
            </a:r>
            <a:r>
              <a:rPr sz="1200" dirty="0">
                <a:latin typeface="Times New Roman"/>
                <a:cs typeface="Times New Roman"/>
              </a:rPr>
              <a:t>quindi, e  </a:t>
            </a:r>
            <a:r>
              <a:rPr sz="1200" spc="-5" dirty="0">
                <a:latin typeface="Times New Roman"/>
                <a:cs typeface="Times New Roman"/>
              </a:rPr>
              <a:t>confidate l’uno </a:t>
            </a:r>
            <a:r>
              <a:rPr sz="1200" dirty="0">
                <a:latin typeface="Times New Roman"/>
                <a:cs typeface="Times New Roman"/>
              </a:rPr>
              <a:t>nell’altro.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necessario oggi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sto per lasciarvi soli </a:t>
            </a:r>
            <a:r>
              <a:rPr sz="1200" dirty="0">
                <a:latin typeface="Times New Roman"/>
                <a:cs typeface="Times New Roman"/>
              </a:rPr>
              <a:t>nel mondo. </a:t>
            </a:r>
            <a:r>
              <a:rPr sz="1200" spc="-5" dirty="0">
                <a:latin typeface="Times New Roman"/>
                <a:cs typeface="Times New Roman"/>
              </a:rPr>
              <a:t>L’ora </a:t>
            </a:r>
            <a:r>
              <a:rPr sz="1200" dirty="0">
                <a:latin typeface="Times New Roman"/>
                <a:cs typeface="Times New Roman"/>
              </a:rPr>
              <a:t>è venuta; io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sul 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andare dal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(2055.3) 193:3.3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parlato, egli fece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seguirlo, </a:t>
            </a:r>
            <a:r>
              <a:rPr sz="1200" dirty="0">
                <a:latin typeface="Times New Roman"/>
                <a:cs typeface="Times New Roman"/>
              </a:rPr>
              <a:t>e li condusse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Olivi, dove diede loro i suoi saluti di  </a:t>
            </a:r>
            <a:r>
              <a:rPr sz="1200" spc="-5" dirty="0">
                <a:latin typeface="Times New Roman"/>
                <a:cs typeface="Times New Roman"/>
              </a:rPr>
              <a:t>addio preliminari alla sua partenza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Urantia. Questo tragitto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all’Oliveto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solenne. Nessuna parola fu </a:t>
            </a:r>
            <a:r>
              <a:rPr sz="1200" dirty="0">
                <a:latin typeface="Times New Roman"/>
                <a:cs typeface="Times New Roman"/>
              </a:rPr>
              <a:t>pronunciata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alcuno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lasciarono la stanza </a:t>
            </a:r>
            <a:r>
              <a:rPr sz="1200" spc="-5" dirty="0">
                <a:latin typeface="Times New Roman"/>
                <a:cs typeface="Times New Roman"/>
              </a:rPr>
              <a:t>al piano superiore fino 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Gesù si fermò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Olivi.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cause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rovina di Giuda</a:t>
            </a:r>
            <a:endParaRPr sz="1600">
              <a:latin typeface="Times New Roman"/>
              <a:cs typeface="Times New Roman"/>
            </a:endParaRPr>
          </a:p>
          <a:p>
            <a:pPr marL="63500" marR="10477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(2055.4) 193:4.1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nella prima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ai </a:t>
            </a:r>
            <a:r>
              <a:rPr sz="1200" dirty="0">
                <a:latin typeface="Times New Roman"/>
                <a:cs typeface="Times New Roman"/>
              </a:rPr>
              <a:t>suoi apostoli che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allusione </a:t>
            </a:r>
            <a:r>
              <a:rPr sz="1200" spc="-5" dirty="0">
                <a:latin typeface="Times New Roman"/>
                <a:cs typeface="Times New Roman"/>
              </a:rPr>
              <a:t>alla perdita </a:t>
            </a:r>
            <a:r>
              <a:rPr sz="1200" dirty="0">
                <a:latin typeface="Times New Roman"/>
                <a:cs typeface="Times New Roman"/>
              </a:rPr>
              <a:t>di Giuda e  rilevò la </a:t>
            </a:r>
            <a:r>
              <a:rPr sz="1200" spc="-5" dirty="0">
                <a:latin typeface="Times New Roman"/>
                <a:cs typeface="Times New Roman"/>
              </a:rPr>
              <a:t>tragica </a:t>
            </a:r>
            <a:r>
              <a:rPr sz="1200" dirty="0">
                <a:latin typeface="Times New Roman"/>
                <a:cs typeface="Times New Roman"/>
              </a:rPr>
              <a:t>sorte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traditore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solenne avvertimento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pericoli dell’isolamento sociale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fraterno.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e nelle </a:t>
            </a:r>
            <a:r>
              <a:rPr sz="1200" spc="5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future, ripassare </a:t>
            </a:r>
            <a:r>
              <a:rPr sz="1200" dirty="0">
                <a:latin typeface="Times New Roman"/>
                <a:cs typeface="Times New Roman"/>
              </a:rPr>
              <a:t>brevemente le cause </a:t>
            </a:r>
            <a:r>
              <a:rPr sz="1200" spc="-5" dirty="0">
                <a:latin typeface="Times New Roman"/>
                <a:cs typeface="Times New Roman"/>
              </a:rPr>
              <a:t>della rovina </a:t>
            </a:r>
            <a:r>
              <a:rPr sz="1200" dirty="0">
                <a:latin typeface="Times New Roman"/>
                <a:cs typeface="Times New Roman"/>
              </a:rPr>
              <a:t>di Giuda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osservazioni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e dei chiarimenti </a:t>
            </a:r>
            <a:r>
              <a:rPr sz="1200" spc="-5" dirty="0">
                <a:latin typeface="Times New Roman"/>
                <a:cs typeface="Times New Roman"/>
              </a:rPr>
              <a:t>accumulati nei secoli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5055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101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competono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 diventa capo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fratelli e </a:t>
            </a:r>
            <a:r>
              <a:rPr sz="1200" spc="-5" dirty="0">
                <a:latin typeface="Times New Roman"/>
                <a:cs typeface="Times New Roman"/>
              </a:rPr>
              <a:t>sorelle, sostegno </a:t>
            </a:r>
            <a:r>
              <a:rPr sz="1200" dirty="0">
                <a:latin typeface="Times New Roman"/>
                <a:cs typeface="Times New Roman"/>
              </a:rPr>
              <a:t>e protezione </a:t>
            </a:r>
            <a:r>
              <a:rPr sz="1200" spc="-5" dirty="0">
                <a:latin typeface="Times New Roman"/>
                <a:cs typeface="Times New Roman"/>
              </a:rPr>
              <a:t>della propria madre,  custode della </a:t>
            </a:r>
            <a:r>
              <a:rPr sz="1200" dirty="0">
                <a:latin typeface="Times New Roman"/>
                <a:cs typeface="Times New Roman"/>
              </a:rPr>
              <a:t>casa paterna, la sola </a:t>
            </a:r>
            <a:r>
              <a:rPr sz="1200" spc="-5" dirty="0">
                <a:latin typeface="Times New Roman"/>
                <a:cs typeface="Times New Roman"/>
              </a:rPr>
              <a:t>che avrebbe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questo 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(1388.3) 126:2.3 </a:t>
            </a:r>
            <a:r>
              <a:rPr sz="1200" spc="-5" dirty="0">
                <a:latin typeface="Times New Roman"/>
                <a:cs typeface="Times New Roman"/>
              </a:rPr>
              <a:t>Gesù accettò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che si abbatterono così improvvisamente su </a:t>
            </a:r>
            <a:r>
              <a:rPr sz="1200" dirty="0">
                <a:latin typeface="Times New Roman"/>
                <a:cs typeface="Times New Roman"/>
              </a:rPr>
              <a:t>di lui, e le portò </a:t>
            </a:r>
            <a:r>
              <a:rPr sz="1200" spc="-5" dirty="0">
                <a:latin typeface="Times New Roman"/>
                <a:cs typeface="Times New Roman"/>
              </a:rPr>
              <a:t>avanti  fedelmente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fine. Perlomeno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prevista difficoltà </a:t>
            </a:r>
            <a:r>
              <a:rPr sz="1200" spc="-5" dirty="0">
                <a:latin typeface="Times New Roman"/>
                <a:cs typeface="Times New Roman"/>
              </a:rPr>
              <a:t>della sua vita erano stati tragicamente </a:t>
            </a:r>
            <a:r>
              <a:rPr sz="1200" spc="5" dirty="0">
                <a:latin typeface="Times New Roman"/>
                <a:cs typeface="Times New Roman"/>
              </a:rPr>
              <a:t>risolti </a:t>
            </a:r>
            <a:r>
              <a:rPr sz="1200" dirty="0">
                <a:latin typeface="Times New Roman"/>
                <a:cs typeface="Times New Roman"/>
              </a:rPr>
              <a:t>—  non </a:t>
            </a:r>
            <a:r>
              <a:rPr sz="1200" spc="-5" dirty="0">
                <a:latin typeface="Times New Roman"/>
                <a:cs typeface="Times New Roman"/>
              </a:rPr>
              <a:t>ci si aspettava </a:t>
            </a:r>
            <a:r>
              <a:rPr sz="1200" dirty="0">
                <a:latin typeface="Times New Roman"/>
                <a:cs typeface="Times New Roman"/>
              </a:rPr>
              <a:t>più ora </a:t>
            </a:r>
            <a:r>
              <a:rPr sz="1200" spc="-5" dirty="0">
                <a:latin typeface="Times New Roman"/>
                <a:cs typeface="Times New Roman"/>
              </a:rPr>
              <a:t>che egli andasse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studiare sotto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rabbini.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sempre vero che Gesù “non si sedette  ai piedi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nessuno”. Egli era sempre desideroso d’imparare,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più umile </a:t>
            </a:r>
            <a:r>
              <a:rPr sz="1200" spc="-5" dirty="0">
                <a:latin typeface="Times New Roman"/>
                <a:cs typeface="Times New Roman"/>
              </a:rPr>
              <a:t>bambino,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derivò mai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fonti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autorità per insegnare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544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(1388.4) 126:2.4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 ancora </a:t>
            </a:r>
            <a:r>
              <a:rPr sz="1200" dirty="0">
                <a:latin typeface="Times New Roman"/>
                <a:cs typeface="Times New Roman"/>
              </a:rPr>
              <a:t>nulla della visita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a sua madre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nascita;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apprese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 soltanto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del suo battesimo, </a:t>
            </a:r>
            <a:r>
              <a:rPr sz="1200" dirty="0">
                <a:latin typeface="Times New Roman"/>
                <a:cs typeface="Times New Roman"/>
              </a:rPr>
              <a:t>all’inizio del </a:t>
            </a:r>
            <a:r>
              <a:rPr sz="1200" spc="-5" dirty="0">
                <a:latin typeface="Times New Roman"/>
                <a:cs typeface="Times New Roman"/>
              </a:rPr>
              <a:t>suo ministero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23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(1388.5) 126:2.5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degli anni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giovane carpentiere </a:t>
            </a:r>
            <a:r>
              <a:rPr sz="1200" dirty="0">
                <a:latin typeface="Times New Roman"/>
                <a:cs typeface="Times New Roman"/>
              </a:rPr>
              <a:t>di Nazaret misurò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ogni istituzione della società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criterio invariabile: che cosa </a:t>
            </a:r>
            <a:r>
              <a:rPr sz="1200" dirty="0">
                <a:latin typeface="Times New Roman"/>
                <a:cs typeface="Times New Roman"/>
              </a:rPr>
              <a:t>fa per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umana? </a:t>
            </a:r>
            <a:r>
              <a:rPr sz="1200" spc="-5" dirty="0">
                <a:latin typeface="Times New Roman"/>
                <a:cs typeface="Times New Roman"/>
              </a:rPr>
              <a:t>Avvicina Dio all’uomo? Conduce </a:t>
            </a:r>
            <a:r>
              <a:rPr sz="1200" dirty="0">
                <a:latin typeface="Times New Roman"/>
                <a:cs typeface="Times New Roman"/>
              </a:rPr>
              <a:t>l’uomo a </a:t>
            </a:r>
            <a:r>
              <a:rPr sz="1200" spc="5" dirty="0">
                <a:latin typeface="Times New Roman"/>
                <a:cs typeface="Times New Roman"/>
              </a:rPr>
              <a:t>Dio?  </a:t>
            </a:r>
            <a:r>
              <a:rPr sz="1200" spc="-5" dirty="0">
                <a:latin typeface="Times New Roman"/>
                <a:cs typeface="Times New Roman"/>
              </a:rPr>
              <a:t>Pur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dimenticando completamente gli aspetti ricreativi </a:t>
            </a:r>
            <a:r>
              <a:rPr sz="1200" dirty="0">
                <a:latin typeface="Times New Roman"/>
                <a:cs typeface="Times New Roman"/>
              </a:rPr>
              <a:t>e sociali della </a:t>
            </a:r>
            <a:r>
              <a:rPr sz="1200" spc="-5" dirty="0">
                <a:latin typeface="Times New Roman"/>
                <a:cs typeface="Times New Roman"/>
              </a:rPr>
              <a:t>vita, questo giovane </a:t>
            </a:r>
            <a:r>
              <a:rPr sz="1200" dirty="0">
                <a:latin typeface="Times New Roman"/>
                <a:cs typeface="Times New Roman"/>
              </a:rPr>
              <a:t>consacrò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e le  </a:t>
            </a:r>
            <a:r>
              <a:rPr sz="1200" spc="-5" dirty="0">
                <a:latin typeface="Times New Roman"/>
                <a:cs typeface="Times New Roman"/>
              </a:rPr>
              <a:t>sue energie </a:t>
            </a:r>
            <a:r>
              <a:rPr sz="1200" dirty="0">
                <a:latin typeface="Times New Roman"/>
                <a:cs typeface="Times New Roman"/>
              </a:rPr>
              <a:t>a due soli propositi: </a:t>
            </a:r>
            <a:r>
              <a:rPr sz="1200" spc="-5" dirty="0">
                <a:latin typeface="Times New Roman"/>
                <a:cs typeface="Times New Roman"/>
              </a:rPr>
              <a:t>prendersi cura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e prepararsi 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5" dirty="0">
                <a:latin typeface="Times New Roman"/>
                <a:cs typeface="Times New Roman"/>
              </a:rPr>
              <a:t>Padre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272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(1389.1) 126:2.6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i vicini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entrare all’improvviso durante </a:t>
            </a:r>
            <a:r>
              <a:rPr sz="1200" dirty="0">
                <a:latin typeface="Times New Roman"/>
                <a:cs typeface="Times New Roman"/>
              </a:rPr>
              <a:t>le sere d’inverno </a:t>
            </a:r>
            <a:r>
              <a:rPr sz="1200" spc="-5" dirty="0">
                <a:latin typeface="Times New Roman"/>
                <a:cs typeface="Times New Roman"/>
              </a:rPr>
              <a:t>per ascoltare Gesù suonare  l’arpa,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storie (perché </a:t>
            </a:r>
            <a:r>
              <a:rPr sz="1200" dirty="0">
                <a:latin typeface="Times New Roman"/>
                <a:cs typeface="Times New Roman"/>
              </a:rPr>
              <a:t>il ragazzo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eccellente narratore)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sentirlo </a:t>
            </a:r>
            <a:r>
              <a:rPr sz="1200" dirty="0">
                <a:latin typeface="Times New Roman"/>
                <a:cs typeface="Times New Roman"/>
              </a:rPr>
              <a:t>leggere </a:t>
            </a:r>
            <a:r>
              <a:rPr sz="1200" spc="-5" dirty="0">
                <a:latin typeface="Times New Roman"/>
                <a:cs typeface="Times New Roman"/>
              </a:rPr>
              <a:t>dalle Scritture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75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(1389.2) 126:2.7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economici della </a:t>
            </a:r>
            <a:r>
              <a:rPr sz="1200" spc="-5" dirty="0">
                <a:latin typeface="Times New Roman"/>
                <a:cs typeface="Times New Roman"/>
              </a:rPr>
              <a:t>famiglia continuavano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scorrere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tranquillamente perché </a:t>
            </a:r>
            <a:r>
              <a:rPr sz="1200" dirty="0">
                <a:latin typeface="Times New Roman"/>
                <a:cs typeface="Times New Roman"/>
              </a:rPr>
              <a:t>disponeva di una buona  somma di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liquido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Giuseppe. Gesù </a:t>
            </a:r>
            <a:r>
              <a:rPr sz="1200" dirty="0">
                <a:latin typeface="Times New Roman"/>
                <a:cs typeface="Times New Roman"/>
              </a:rPr>
              <a:t>non tardò a </a:t>
            </a:r>
            <a:r>
              <a:rPr sz="1200" spc="-5" dirty="0">
                <a:latin typeface="Times New Roman"/>
                <a:cs typeface="Times New Roman"/>
              </a:rPr>
              <a:t>mostrare che </a:t>
            </a:r>
            <a:r>
              <a:rPr sz="1200" dirty="0">
                <a:latin typeface="Times New Roman"/>
                <a:cs typeface="Times New Roman"/>
              </a:rPr>
              <a:t>possedeva un </a:t>
            </a:r>
            <a:r>
              <a:rPr sz="1200" spc="-5" dirty="0">
                <a:latin typeface="Times New Roman"/>
                <a:cs typeface="Times New Roman"/>
              </a:rPr>
              <a:t>giudizio acuto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1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65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(2055.5) 193:4.2 </a:t>
            </a:r>
            <a:r>
              <a:rPr sz="1200" spc="-5" dirty="0">
                <a:latin typeface="Times New Roman"/>
                <a:cs typeface="Times New Roman"/>
              </a:rPr>
              <a:t>Se consideriamo retrospettivamente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tragedia, </a:t>
            </a:r>
            <a:r>
              <a:rPr sz="1200" dirty="0">
                <a:latin typeface="Times New Roman"/>
                <a:cs typeface="Times New Roman"/>
              </a:rPr>
              <a:t>concepiamo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agito </a:t>
            </a:r>
            <a:r>
              <a:rPr sz="1200" spc="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perché era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marcatamente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isolata,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chiusa </a:t>
            </a:r>
            <a:r>
              <a:rPr sz="1200" dirty="0">
                <a:latin typeface="Times New Roman"/>
                <a:cs typeface="Times New Roman"/>
              </a:rPr>
              <a:t>e lontana </a:t>
            </a:r>
            <a:r>
              <a:rPr sz="1200" spc="-5" dirty="0">
                <a:latin typeface="Times New Roman"/>
                <a:cs typeface="Times New Roman"/>
              </a:rPr>
              <a:t>dai contatti </a:t>
            </a:r>
            <a:r>
              <a:rPr sz="1200" dirty="0">
                <a:latin typeface="Times New Roman"/>
                <a:cs typeface="Times New Roman"/>
              </a:rPr>
              <a:t>sociali ordinari. </a:t>
            </a:r>
            <a:r>
              <a:rPr sz="1200" spc="-5" dirty="0">
                <a:latin typeface="Times New Roman"/>
                <a:cs typeface="Times New Roman"/>
              </a:rPr>
              <a:t>Egli rifiutò  persistentemente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confidarsi con </a:t>
            </a:r>
            <a:r>
              <a:rPr sz="1200" dirty="0">
                <a:latin typeface="Times New Roman"/>
                <a:cs typeface="Times New Roman"/>
              </a:rPr>
              <a:t>i suoi compagni apostoli o di </a:t>
            </a:r>
            <a:r>
              <a:rPr sz="1200" spc="-5" dirty="0">
                <a:latin typeface="Times New Roman"/>
                <a:cs typeface="Times New Roman"/>
              </a:rPr>
              <a:t>fraternizzare apertamente 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fosse </a:t>
            </a:r>
            <a:r>
              <a:rPr sz="1200" dirty="0">
                <a:latin typeface="Times New Roman"/>
                <a:cs typeface="Times New Roman"/>
              </a:rPr>
              <a:t>un tipo  </a:t>
            </a:r>
            <a:r>
              <a:rPr sz="1200" spc="-5" dirty="0">
                <a:latin typeface="Times New Roman"/>
                <a:cs typeface="Times New Roman"/>
              </a:rPr>
              <a:t>isolato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causato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sé un tale </a:t>
            </a:r>
            <a:r>
              <a:rPr sz="1200" spc="-5" dirty="0">
                <a:latin typeface="Times New Roman"/>
                <a:cs typeface="Times New Roman"/>
              </a:rPr>
              <a:t>disastro </a:t>
            </a:r>
            <a:r>
              <a:rPr sz="1200" dirty="0">
                <a:latin typeface="Times New Roman"/>
                <a:cs typeface="Times New Roman"/>
              </a:rPr>
              <a:t>per Giuda </a:t>
            </a:r>
            <a:r>
              <a:rPr sz="1200" spc="-5" dirty="0">
                <a:latin typeface="Times New Roman"/>
                <a:cs typeface="Times New Roman"/>
              </a:rPr>
              <a:t>se non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mancò anche di crescere in 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grazia spirituale. </a:t>
            </a:r>
            <a:r>
              <a:rPr sz="1200" dirty="0">
                <a:latin typeface="Times New Roman"/>
                <a:cs typeface="Times New Roman"/>
              </a:rPr>
              <a:t>E poi, quasi a </a:t>
            </a:r>
            <a:r>
              <a:rPr sz="1200" spc="-5" dirty="0">
                <a:latin typeface="Times New Roman"/>
                <a:cs typeface="Times New Roman"/>
              </a:rPr>
              <a:t>rendere peggiore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cattiva, </a:t>
            </a:r>
            <a:r>
              <a:rPr sz="1200" spc="-5" dirty="0">
                <a:latin typeface="Times New Roman"/>
                <a:cs typeface="Times New Roman"/>
              </a:rPr>
              <a:t>egli covò </a:t>
            </a:r>
            <a:r>
              <a:rPr sz="1200" dirty="0">
                <a:latin typeface="Times New Roman"/>
                <a:cs typeface="Times New Roman"/>
              </a:rPr>
              <a:t>persistentemente </a:t>
            </a:r>
            <a:r>
              <a:rPr sz="1200" spc="-5" dirty="0">
                <a:latin typeface="Times New Roman"/>
                <a:cs typeface="Times New Roman"/>
              </a:rPr>
              <a:t>del rancore </a:t>
            </a:r>
            <a:r>
              <a:rPr sz="1200" dirty="0">
                <a:latin typeface="Times New Roman"/>
                <a:cs typeface="Times New Roman"/>
              </a:rPr>
              <a:t>e nutrì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nemici psicologici quali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vendetta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desiderio generalizzato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“vendicarsi” con qualcuno </a:t>
            </a:r>
            <a:r>
              <a:rPr sz="1200" dirty="0">
                <a:latin typeface="Times New Roman"/>
                <a:cs typeface="Times New Roman"/>
              </a:rPr>
              <a:t>per tutte 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delusioni.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(2056.1) 193:4.3 </a:t>
            </a:r>
            <a:r>
              <a:rPr sz="1200" spc="-5" dirty="0">
                <a:latin typeface="Times New Roman"/>
                <a:cs typeface="Times New Roman"/>
              </a:rPr>
              <a:t>Questa sfortunata 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peculiarità individuali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tendenze mentali concorse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un uomo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</a:t>
            </a:r>
            <a:endParaRPr sz="1200">
              <a:latin typeface="Times New Roman"/>
              <a:cs typeface="Times New Roman"/>
            </a:endParaRPr>
          </a:p>
          <a:p>
            <a:pPr marL="76200" marR="7874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intenzionato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soggiogare </a:t>
            </a:r>
            <a:r>
              <a:rPr sz="1200" dirty="0">
                <a:latin typeface="Times New Roman"/>
                <a:cs typeface="Times New Roman"/>
              </a:rPr>
              <a:t>questi mali con </a:t>
            </a:r>
            <a:r>
              <a:rPr sz="1200" spc="-5" dirty="0">
                <a:latin typeface="Times New Roman"/>
                <a:cs typeface="Times New Roman"/>
              </a:rPr>
              <a:t>l’amore,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fiducia. </a:t>
            </a:r>
            <a:r>
              <a:rPr sz="1200" dirty="0">
                <a:latin typeface="Times New Roman"/>
                <a:cs typeface="Times New Roman"/>
              </a:rPr>
              <a:t>Che Giuda non </a:t>
            </a:r>
            <a:r>
              <a:rPr sz="1200" spc="-5" dirty="0">
                <a:latin typeface="Times New Roman"/>
                <a:cs typeface="Times New Roman"/>
              </a:rPr>
              <a:t>dovesse </a:t>
            </a:r>
            <a:r>
              <a:rPr sz="1200" dirty="0">
                <a:latin typeface="Times New Roman"/>
                <a:cs typeface="Times New Roman"/>
              </a:rPr>
              <a:t>necessariamente  </a:t>
            </a:r>
            <a:r>
              <a:rPr sz="1200" spc="-5" dirty="0">
                <a:latin typeface="Times New Roman"/>
                <a:cs typeface="Times New Roman"/>
              </a:rPr>
              <a:t>fallire </a:t>
            </a:r>
            <a:r>
              <a:rPr sz="1200" dirty="0">
                <a:latin typeface="Times New Roman"/>
                <a:cs typeface="Times New Roman"/>
              </a:rPr>
              <a:t>è ben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Natanaele, entrambi </a:t>
            </a:r>
            <a:r>
              <a:rPr sz="1200" dirty="0">
                <a:latin typeface="Times New Roman"/>
                <a:cs typeface="Times New Roman"/>
              </a:rPr>
              <a:t>afflitti dallo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sospetto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eccessiva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tendenza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all’individualismo. Anche 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forti propensioni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direzione; </a:t>
            </a:r>
            <a:r>
              <a:rPr sz="1200" dirty="0">
                <a:latin typeface="Times New Roman"/>
                <a:cs typeface="Times New Roman"/>
              </a:rPr>
              <a:t>ma tutti questi uomini, con il passare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accrebbero </a:t>
            </a:r>
            <a:r>
              <a:rPr sz="1200" dirty="0">
                <a:latin typeface="Times New Roman"/>
                <a:cs typeface="Times New Roman"/>
              </a:rPr>
              <a:t>e non diminuirono </a:t>
            </a:r>
            <a:r>
              <a:rPr sz="1200" spc="-5" dirty="0">
                <a:latin typeface="Times New Roman"/>
                <a:cs typeface="Times New Roman"/>
              </a:rPr>
              <a:t>l’amore per Gesù </a:t>
            </a:r>
            <a:r>
              <a:rPr sz="1200" dirty="0">
                <a:latin typeface="Times New Roman"/>
                <a:cs typeface="Times New Roman"/>
              </a:rPr>
              <a:t>e per i loro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apostoli. </a:t>
            </a:r>
            <a:r>
              <a:rPr sz="1200" spc="-5" dirty="0">
                <a:latin typeface="Times New Roman"/>
                <a:cs typeface="Times New Roman"/>
              </a:rPr>
              <a:t>Essi crebbero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in conoscenza </a:t>
            </a:r>
            <a:r>
              <a:rPr sz="1200" spc="-5" dirty="0">
                <a:latin typeface="Times New Roman"/>
                <a:cs typeface="Times New Roman"/>
              </a:rPr>
              <a:t>della  verità. Essi divennero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fiduciosi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svilupparono lentamente l’attitudine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confidarsi con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2057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compagni.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rifiutò con persistenza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confidarsi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era costretto,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l’accumulo dei suoi conflitti  </a:t>
            </a:r>
            <a:r>
              <a:rPr sz="1200" dirty="0">
                <a:latin typeface="Times New Roman"/>
                <a:cs typeface="Times New Roman"/>
              </a:rPr>
              <a:t>emozionali,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sollievo in uno </a:t>
            </a:r>
            <a:r>
              <a:rPr sz="1200" spc="-5" dirty="0">
                <a:latin typeface="Times New Roman"/>
                <a:cs typeface="Times New Roman"/>
              </a:rPr>
              <a:t>sfogo, egli </a:t>
            </a:r>
            <a:r>
              <a:rPr sz="1200" dirty="0">
                <a:latin typeface="Times New Roman"/>
                <a:cs typeface="Times New Roman"/>
              </a:rPr>
              <a:t>andava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l’incauta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consolazione</a:t>
            </a:r>
            <a:endParaRPr sz="1200">
              <a:latin typeface="Times New Roman"/>
              <a:cs typeface="Times New Roman"/>
            </a:endParaRPr>
          </a:p>
          <a:p>
            <a:pPr marL="76200" marR="1346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non inclini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spirito, o di </a:t>
            </a:r>
            <a:r>
              <a:rPr sz="1200" spc="-5" dirty="0">
                <a:latin typeface="Times New Roman"/>
                <a:cs typeface="Times New Roman"/>
              </a:rPr>
              <a:t>quelle conoscenze </a:t>
            </a:r>
            <a:r>
              <a:rPr sz="1200" dirty="0">
                <a:latin typeface="Times New Roman"/>
                <a:cs typeface="Times New Roman"/>
              </a:rPr>
              <a:t>occasionali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indifferenti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addirittura </a:t>
            </a:r>
            <a:r>
              <a:rPr sz="1200" dirty="0">
                <a:latin typeface="Times New Roman"/>
                <a:cs typeface="Times New Roman"/>
              </a:rPr>
              <a:t>ostili al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 progresso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 regno dei </a:t>
            </a:r>
            <a:r>
              <a:rPr sz="1200" dirty="0">
                <a:latin typeface="Times New Roman"/>
                <a:cs typeface="Times New Roman"/>
              </a:rPr>
              <a:t>cieli, di cui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ambasciatori consacrati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(2056.2) 193:4.4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incontrò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sconfitta nelle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battaglie </a:t>
            </a:r>
            <a:r>
              <a:rPr sz="1200" dirty="0">
                <a:latin typeface="Times New Roman"/>
                <a:cs typeface="Times New Roman"/>
              </a:rPr>
              <a:t>della lotta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seguenti fattori 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tendenze 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debolezze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carattere: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37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(2056.3) 193:4.5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un tipo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solitario.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altamente individualista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come un  </a:t>
            </a:r>
            <a:r>
              <a:rPr sz="1200" spc="-5" dirty="0">
                <a:latin typeface="Times New Roman"/>
                <a:cs typeface="Times New Roman"/>
              </a:rPr>
              <a:t>inveterato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persona “chiusa”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asociale.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02270" cy="37287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7664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(2056.4) 193:4.6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Da ragazzo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era stata resa troppo </a:t>
            </a:r>
            <a:r>
              <a:rPr sz="1200" spc="-5" dirty="0">
                <a:latin typeface="Times New Roman"/>
                <a:cs typeface="Times New Roman"/>
              </a:rPr>
              <a:t>facile. Egli si </a:t>
            </a:r>
            <a:r>
              <a:rPr sz="1200" dirty="0">
                <a:latin typeface="Times New Roman"/>
                <a:cs typeface="Times New Roman"/>
              </a:rPr>
              <a:t>risentiva </a:t>
            </a:r>
            <a:r>
              <a:rPr sz="1200" spc="-5" dirty="0">
                <a:latin typeface="Times New Roman"/>
                <a:cs typeface="Times New Roman"/>
              </a:rPr>
              <a:t>aspramente </a:t>
            </a:r>
            <a:r>
              <a:rPr sz="1200" dirty="0">
                <a:latin typeface="Times New Roman"/>
                <a:cs typeface="Times New Roman"/>
              </a:rPr>
              <a:t>se era </a:t>
            </a:r>
            <a:r>
              <a:rPr sz="1200" spc="-5" dirty="0">
                <a:latin typeface="Times New Roman"/>
                <a:cs typeface="Times New Roman"/>
              </a:rPr>
              <a:t>contrastato.  Pretendeva </a:t>
            </a:r>
            <a:r>
              <a:rPr sz="1200" dirty="0">
                <a:latin typeface="Times New Roman"/>
                <a:cs typeface="Times New Roman"/>
              </a:rPr>
              <a:t>sempre di </a:t>
            </a:r>
            <a:r>
              <a:rPr sz="1200" spc="-5" dirty="0">
                <a:latin typeface="Times New Roman"/>
                <a:cs typeface="Times New Roman"/>
              </a:rPr>
              <a:t>vincere; </a:t>
            </a:r>
            <a:r>
              <a:rPr sz="1200" dirty="0">
                <a:latin typeface="Times New Roman"/>
                <a:cs typeface="Times New Roman"/>
              </a:rPr>
              <a:t>non sapeva assolutamente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perdere.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01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(2056.5) 193:4.7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acquisì </a:t>
            </a:r>
            <a:r>
              <a:rPr sz="1200" dirty="0">
                <a:latin typeface="Times New Roman"/>
                <a:cs typeface="Times New Roman"/>
              </a:rPr>
              <a:t>mai una </a:t>
            </a:r>
            <a:r>
              <a:rPr sz="1200" spc="-5" dirty="0">
                <a:latin typeface="Times New Roman"/>
                <a:cs typeface="Times New Roman"/>
              </a:rPr>
              <a:t>tecnica filosofica per affrontare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delusione. Invece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delusioni 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normale e corrente </a:t>
            </a:r>
            <a:r>
              <a:rPr sz="1200" spc="-5" dirty="0">
                <a:latin typeface="Times New Roman"/>
                <a:cs typeface="Times New Roman"/>
              </a:rPr>
              <a:t>dell’esistenza umana, ricorreva infallibilmente alla 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biasimare  qualcuno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particolare, </a:t>
            </a:r>
            <a:r>
              <a:rPr sz="1200" dirty="0">
                <a:latin typeface="Times New Roman"/>
                <a:cs typeface="Times New Roman"/>
              </a:rPr>
              <a:t>o i </a:t>
            </a:r>
            <a:r>
              <a:rPr sz="1200" spc="-5" dirty="0">
                <a:latin typeface="Times New Roman"/>
                <a:cs typeface="Times New Roman"/>
              </a:rPr>
              <a:t>suoi associati collettivamente,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sue difficoltà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delusioni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(2056.6) 193:4.8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Egli aveva 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serbare rancore; </a:t>
            </a:r>
            <a:r>
              <a:rPr sz="1200" dirty="0">
                <a:latin typeface="Times New Roman"/>
                <a:cs typeface="Times New Roman"/>
              </a:rPr>
              <a:t>nutriva sempre idee 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vendetta.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0" marR="362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(2056.7) 193:4.9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amava affrontare apertamente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fatti; era disonesto nel suo </a:t>
            </a:r>
            <a:r>
              <a:rPr sz="1200" dirty="0">
                <a:latin typeface="Times New Roman"/>
                <a:cs typeface="Times New Roman"/>
              </a:rPr>
              <a:t>comportamento verso le situazioni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363855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(2056.8) 193:4.10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Detestava discutere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personali con </a:t>
            </a:r>
            <a:r>
              <a:rPr sz="1200" dirty="0">
                <a:latin typeface="Times New Roman"/>
                <a:cs typeface="Times New Roman"/>
              </a:rPr>
              <a:t>i suoi associati </a:t>
            </a:r>
            <a:r>
              <a:rPr sz="1200" spc="-5" dirty="0">
                <a:latin typeface="Times New Roman"/>
                <a:cs typeface="Times New Roman"/>
              </a:rPr>
              <a:t>immediati; rifiutava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sue difficoltà con </a:t>
            </a:r>
            <a:r>
              <a:rPr sz="1200" dirty="0">
                <a:latin typeface="Times New Roman"/>
                <a:cs typeface="Times New Roman"/>
              </a:rPr>
              <a:t>i suoi veri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l’amavano realmente.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anni della </a:t>
            </a:r>
            <a:r>
              <a:rPr sz="1200" spc="-5" dirty="0">
                <a:latin typeface="Times New Roman"/>
                <a:cs typeface="Times New Roman"/>
              </a:rPr>
              <a:t>loro associazione egli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una sola volta </a:t>
            </a:r>
            <a:r>
              <a:rPr sz="1200" spc="-5" dirty="0">
                <a:latin typeface="Times New Roman"/>
                <a:cs typeface="Times New Roman"/>
              </a:rPr>
              <a:t>dal Maestro con </a:t>
            </a:r>
            <a:r>
              <a:rPr sz="1200" dirty="0">
                <a:latin typeface="Times New Roman"/>
                <a:cs typeface="Times New Roman"/>
              </a:rPr>
              <a:t>un problema </a:t>
            </a:r>
            <a:r>
              <a:rPr sz="1200" spc="-5" dirty="0">
                <a:latin typeface="Times New Roman"/>
                <a:cs typeface="Times New Roman"/>
              </a:rPr>
              <a:t>puramente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0" marR="526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(2056.9) 193:4.11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imparò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ricompense reali </a:t>
            </a:r>
            <a:r>
              <a:rPr sz="1200" dirty="0">
                <a:latin typeface="Times New Roman"/>
                <a:cs typeface="Times New Roman"/>
              </a:rPr>
              <a:t>di una vita nobile sono, dopotutto, </a:t>
            </a:r>
            <a:r>
              <a:rPr sz="1200" spc="-5" dirty="0">
                <a:latin typeface="Times New Roman"/>
                <a:cs typeface="Times New Roman"/>
              </a:rPr>
              <a:t>dei premi </a:t>
            </a:r>
            <a:r>
              <a:rPr sz="1200" dirty="0">
                <a:latin typeface="Times New Roman"/>
                <a:cs typeface="Times New Roman"/>
              </a:rPr>
              <a:t>spirituali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sempre distribuiti </a:t>
            </a:r>
            <a:r>
              <a:rPr sz="1200" spc="-5" dirty="0">
                <a:latin typeface="Times New Roman"/>
                <a:cs typeface="Times New Roman"/>
              </a:rPr>
              <a:t>durante questa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vita nella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(2056.10) 193:4.12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persistente </a:t>
            </a:r>
            <a:r>
              <a:rPr sz="1200" dirty="0">
                <a:latin typeface="Times New Roman"/>
                <a:cs typeface="Times New Roman"/>
              </a:rPr>
              <a:t>isolamento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personalità, le </a:t>
            </a:r>
            <a:r>
              <a:rPr sz="1200" spc="-5" dirty="0">
                <a:latin typeface="Times New Roman"/>
                <a:cs typeface="Times New Roman"/>
              </a:rPr>
              <a:t>sue lagnanze si moltiplicarono,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dispiaceri si  accrebbero,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ansietà aumentarono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disperazione </a:t>
            </a:r>
            <a:r>
              <a:rPr sz="1200" dirty="0">
                <a:latin typeface="Times New Roman"/>
                <a:cs typeface="Times New Roman"/>
              </a:rPr>
              <a:t>raggiunse una </a:t>
            </a:r>
            <a:r>
              <a:rPr sz="1200" spc="-5" dirty="0">
                <a:latin typeface="Times New Roman"/>
                <a:cs typeface="Times New Roman"/>
              </a:rPr>
              <a:t>profondità quasi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insopportabile.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658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(2057.1) 193:4.13 </a:t>
            </a:r>
            <a:r>
              <a:rPr sz="1200" spc="-5" dirty="0">
                <a:latin typeface="Times New Roman"/>
                <a:cs typeface="Times New Roman"/>
              </a:rPr>
              <a:t>Anche se questo </a:t>
            </a:r>
            <a:r>
              <a:rPr sz="1200" dirty="0">
                <a:latin typeface="Times New Roman"/>
                <a:cs typeface="Times New Roman"/>
              </a:rPr>
              <a:t>apostolo </a:t>
            </a:r>
            <a:r>
              <a:rPr sz="1200" spc="-5" dirty="0">
                <a:latin typeface="Times New Roman"/>
                <a:cs typeface="Times New Roman"/>
              </a:rPr>
              <a:t>egocentrico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ultraindividualista ebbe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afflizioni psichiche, emotive </a:t>
            </a:r>
            <a:r>
              <a:rPr sz="1200" dirty="0">
                <a:latin typeface="Times New Roman"/>
                <a:cs typeface="Times New Roman"/>
              </a:rPr>
              <a:t>e spirituali, le </a:t>
            </a:r>
            <a:r>
              <a:rPr sz="1200" spc="-5" dirty="0">
                <a:latin typeface="Times New Roman"/>
                <a:cs typeface="Times New Roman"/>
              </a:rPr>
              <a:t>sue  maggiori difficoltà erano che: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isolato; mentalmente era </a:t>
            </a:r>
            <a:r>
              <a:rPr sz="1200" dirty="0">
                <a:latin typeface="Times New Roman"/>
                <a:cs typeface="Times New Roman"/>
              </a:rPr>
              <a:t>sospettoso ed </a:t>
            </a:r>
            <a:r>
              <a:rPr sz="1200" spc="-5" dirty="0">
                <a:latin typeface="Times New Roman"/>
                <a:cs typeface="Times New Roman"/>
              </a:rPr>
              <a:t>astioso; per temperamento </a:t>
            </a:r>
            <a:r>
              <a:rPr sz="1200" dirty="0">
                <a:latin typeface="Times New Roman"/>
                <a:cs typeface="Times New Roman"/>
              </a:rPr>
              <a:t>era scontroso  e </a:t>
            </a:r>
            <a:r>
              <a:rPr sz="1200" spc="-5" dirty="0">
                <a:latin typeface="Times New Roman"/>
                <a:cs typeface="Times New Roman"/>
              </a:rPr>
              <a:t>vendicativo; </a:t>
            </a:r>
            <a:r>
              <a:rPr sz="1200" dirty="0">
                <a:latin typeface="Times New Roman"/>
                <a:cs typeface="Times New Roman"/>
              </a:rPr>
              <a:t>emotivamente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senza amore </a:t>
            </a:r>
            <a:r>
              <a:rPr sz="1200" spc="-5" dirty="0">
                <a:latin typeface="Times New Roman"/>
                <a:cs typeface="Times New Roman"/>
              </a:rPr>
              <a:t>ed implacabile; socialmente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disponibile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totalmente indipendente;  in spirito </a:t>
            </a:r>
            <a:r>
              <a:rPr sz="1200" spc="-5" dirty="0">
                <a:latin typeface="Times New Roman"/>
                <a:cs typeface="Times New Roman"/>
              </a:rPr>
              <a:t>divenne arrogante ed egoisticamente </a:t>
            </a:r>
            <a:r>
              <a:rPr sz="1200" dirty="0">
                <a:latin typeface="Times New Roman"/>
                <a:cs typeface="Times New Roman"/>
              </a:rPr>
              <a:t>ambizioso;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ignorava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l’amavano,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morte non ebbe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(2057.2) 193:4.14 </a:t>
            </a:r>
            <a:r>
              <a:rPr sz="1200" spc="-5" dirty="0">
                <a:latin typeface="Times New Roman"/>
                <a:cs typeface="Times New Roman"/>
              </a:rPr>
              <a:t>Questi, dunque,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mentali e le influenze </a:t>
            </a:r>
            <a:r>
              <a:rPr sz="1200" spc="-5" dirty="0">
                <a:latin typeface="Times New Roman"/>
                <a:cs typeface="Times New Roman"/>
              </a:rPr>
              <a:t>negative che,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-5" dirty="0">
                <a:latin typeface="Times New Roman"/>
                <a:cs typeface="Times New Roman"/>
              </a:rPr>
              <a:t>nel loro </a:t>
            </a:r>
            <a:r>
              <a:rPr sz="1200" dirty="0">
                <a:latin typeface="Times New Roman"/>
                <a:cs typeface="Times New Roman"/>
              </a:rPr>
              <a:t>insieme, </a:t>
            </a:r>
            <a:r>
              <a:rPr sz="1200" spc="-5" dirty="0">
                <a:latin typeface="Times New Roman"/>
                <a:cs typeface="Times New Roman"/>
              </a:rPr>
              <a:t>spiegano perché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credente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ben intenzionato e </a:t>
            </a:r>
            <a:r>
              <a:rPr sz="1200" spc="-5" dirty="0">
                <a:latin typeface="Times New Roman"/>
                <a:cs typeface="Times New Roman"/>
              </a:rPr>
              <a:t>sincero, </a:t>
            </a:r>
            <a:r>
              <a:rPr sz="1200" dirty="0">
                <a:latin typeface="Times New Roman"/>
                <a:cs typeface="Times New Roman"/>
              </a:rPr>
              <a:t>anche dopo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anni d’intima </a:t>
            </a:r>
            <a:r>
              <a:rPr sz="1200" spc="-5" dirty="0">
                <a:latin typeface="Times New Roman"/>
                <a:cs typeface="Times New Roman"/>
              </a:rPr>
              <a:t>associazione con questa personalità trasformatrice,  abbandonò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ripudiò una causa </a:t>
            </a:r>
            <a:r>
              <a:rPr sz="1200" spc="-5" dirty="0">
                <a:latin typeface="Times New Roman"/>
                <a:cs typeface="Times New Roman"/>
              </a:rPr>
              <a:t>sacra, </a:t>
            </a:r>
            <a:r>
              <a:rPr sz="1200" dirty="0">
                <a:latin typeface="Times New Roman"/>
                <a:cs typeface="Times New Roman"/>
              </a:rPr>
              <a:t>rinunciò 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santa </a:t>
            </a:r>
            <a:r>
              <a:rPr sz="1200" spc="-5" dirty="0">
                <a:latin typeface="Times New Roman"/>
                <a:cs typeface="Times New Roman"/>
              </a:rPr>
              <a:t>vocazione </a:t>
            </a:r>
            <a:r>
              <a:rPr sz="1200" dirty="0">
                <a:latin typeface="Times New Roman"/>
                <a:cs typeface="Times New Roman"/>
              </a:rPr>
              <a:t>e tradì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L’ascensione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6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Maestro</a:t>
            </a:r>
            <a:endParaRPr sz="160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(2057.3) 193:5.1 </a:t>
            </a:r>
            <a:r>
              <a:rPr sz="1200" spc="-5" dirty="0">
                <a:latin typeface="Times New Roman"/>
                <a:cs typeface="Times New Roman"/>
              </a:rPr>
              <a:t>Erano quasi le </a:t>
            </a:r>
            <a:r>
              <a:rPr sz="1200" dirty="0">
                <a:latin typeface="Times New Roman"/>
                <a:cs typeface="Times New Roman"/>
              </a:rPr>
              <a:t>sette e mezzo di questo </a:t>
            </a:r>
            <a:r>
              <a:rPr sz="1200" spc="-5" dirty="0">
                <a:latin typeface="Times New Roman"/>
                <a:cs typeface="Times New Roman"/>
              </a:rPr>
              <a:t>giovedì mattina, </a:t>
            </a:r>
            <a:r>
              <a:rPr sz="1200" dirty="0">
                <a:latin typeface="Times New Roman"/>
                <a:cs typeface="Times New Roman"/>
              </a:rPr>
              <a:t>18 maggio, 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arrivò </a:t>
            </a:r>
            <a:r>
              <a:rPr sz="1200" spc="-5" dirty="0">
                <a:latin typeface="Times New Roman"/>
                <a:cs typeface="Times New Roman"/>
              </a:rPr>
              <a:t>sul versante occidentale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Monte Oliveto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undici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silenziosi ed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sconcertati.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luogo,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terzi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strada dalla </a:t>
            </a:r>
            <a:r>
              <a:rPr sz="1200" dirty="0">
                <a:latin typeface="Times New Roman"/>
                <a:cs typeface="Times New Roman"/>
              </a:rPr>
              <a:t>vetta, </a:t>
            </a:r>
            <a:r>
              <a:rPr sz="1200" spc="-5" dirty="0">
                <a:latin typeface="Times New Roman"/>
                <a:cs typeface="Times New Roman"/>
              </a:rPr>
              <a:t>essi  potevano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lontano Gerusalemme </a:t>
            </a:r>
            <a:r>
              <a:rPr sz="1200" dirty="0">
                <a:latin typeface="Times New Roman"/>
                <a:cs typeface="Times New Roman"/>
              </a:rPr>
              <a:t>e sotto di loro </a:t>
            </a:r>
            <a:r>
              <a:rPr sz="1200" spc="-5" dirty="0">
                <a:latin typeface="Times New Roman"/>
                <a:cs typeface="Times New Roman"/>
              </a:rPr>
              <a:t>Getsemani.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si preparò </a:t>
            </a:r>
            <a:r>
              <a:rPr sz="1200" dirty="0">
                <a:latin typeface="Times New Roman"/>
                <a:cs typeface="Times New Roman"/>
              </a:rPr>
              <a:t>ora a dare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ultimi saluti di addio </a:t>
            </a:r>
            <a:r>
              <a:rPr sz="1200" spc="-5" dirty="0">
                <a:latin typeface="Times New Roman"/>
                <a:cs typeface="Times New Roman"/>
              </a:rPr>
              <a:t>agli  apostoli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Urantia. Mentre egli stava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loro, senza </a:t>
            </a:r>
            <a:r>
              <a:rPr sz="1200" spc="-5" dirty="0">
                <a:latin typeface="Times New Roman"/>
                <a:cs typeface="Times New Roman"/>
              </a:rPr>
              <a:t>che glielo avesse ordinato </a:t>
            </a:r>
            <a:r>
              <a:rPr sz="1200" dirty="0">
                <a:latin typeface="Times New Roman"/>
                <a:cs typeface="Times New Roman"/>
              </a:rPr>
              <a:t>essi s’inginocchiarono in  </a:t>
            </a:r>
            <a:r>
              <a:rPr sz="1200" spc="-5" dirty="0">
                <a:latin typeface="Times New Roman"/>
                <a:cs typeface="Times New Roman"/>
              </a:rPr>
              <a:t>cerchio attorno </a:t>
            </a:r>
            <a:r>
              <a:rPr sz="1200" dirty="0">
                <a:latin typeface="Times New Roman"/>
                <a:cs typeface="Times New Roman"/>
              </a:rPr>
              <a:t>a lui, e il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20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(2057.4) 193:5.2 </a:t>
            </a:r>
            <a:r>
              <a:rPr sz="1200" spc="-5" dirty="0">
                <a:latin typeface="Times New Roman"/>
                <a:cs typeface="Times New Roman"/>
              </a:rPr>
              <a:t>“Vi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foste dotati di </a:t>
            </a:r>
            <a:r>
              <a:rPr sz="1200" spc="-5" dirty="0">
                <a:latin typeface="Times New Roman"/>
                <a:cs typeface="Times New Roman"/>
              </a:rPr>
              <a:t>potere dall’alto.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lasciarvi;  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ascendere </a:t>
            </a:r>
            <a:r>
              <a:rPr sz="1200" dirty="0">
                <a:latin typeface="Times New Roman"/>
                <a:cs typeface="Times New Roman"/>
              </a:rPr>
              <a:t>a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presto, molto presto, noi </a:t>
            </a:r>
            <a:r>
              <a:rPr sz="1200" spc="-5" dirty="0">
                <a:latin typeface="Times New Roman"/>
                <a:cs typeface="Times New Roman"/>
              </a:rPr>
              <a:t>manderemo </a:t>
            </a:r>
            <a:r>
              <a:rPr sz="1200" dirty="0">
                <a:latin typeface="Times New Roman"/>
                <a:cs typeface="Times New Roman"/>
              </a:rPr>
              <a:t>a questo mondo dove ho soggiornato 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Verità. E  </a:t>
            </a:r>
            <a:r>
              <a:rPr sz="1200" spc="-5" dirty="0">
                <a:latin typeface="Times New Roman"/>
                <a:cs typeface="Times New Roman"/>
              </a:rPr>
              <a:t>quando egli sarà </a:t>
            </a:r>
            <a:r>
              <a:rPr sz="1200" dirty="0">
                <a:latin typeface="Times New Roman"/>
                <a:cs typeface="Times New Roman"/>
              </a:rPr>
              <a:t>venuto, voi </a:t>
            </a:r>
            <a:r>
              <a:rPr sz="1200" spc="-5" dirty="0">
                <a:latin typeface="Times New Roman"/>
                <a:cs typeface="Times New Roman"/>
              </a:rPr>
              <a:t>comincerete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proclamazione del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regno, prima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poi sino alle </a:t>
            </a:r>
            <a:r>
              <a:rPr sz="1200" spc="5" dirty="0">
                <a:latin typeface="Times New Roman"/>
                <a:cs typeface="Times New Roman"/>
              </a:rPr>
              <a:t>parti  </a:t>
            </a:r>
            <a:r>
              <a:rPr sz="1200" dirty="0">
                <a:latin typeface="Times New Roman"/>
                <a:cs typeface="Times New Roman"/>
              </a:rPr>
              <a:t>più lontane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Amate gli </a:t>
            </a:r>
            <a:r>
              <a:rPr sz="1200" dirty="0">
                <a:latin typeface="Times New Roman"/>
                <a:cs typeface="Times New Roman"/>
              </a:rPr>
              <a:t>uomini con </a:t>
            </a:r>
            <a:r>
              <a:rPr sz="1200" spc="-5" dirty="0">
                <a:latin typeface="Times New Roman"/>
                <a:cs typeface="Times New Roman"/>
              </a:rPr>
              <a:t>l’amore con cui </a:t>
            </a:r>
            <a:r>
              <a:rPr sz="1200" dirty="0">
                <a:latin typeface="Times New Roman"/>
                <a:cs typeface="Times New Roman"/>
              </a:rPr>
              <a:t>io ho amato voi e </a:t>
            </a:r>
            <a:r>
              <a:rPr sz="1200" spc="-5" dirty="0">
                <a:latin typeface="Times New Roman"/>
                <a:cs typeface="Times New Roman"/>
              </a:rPr>
              <a:t>servite </a:t>
            </a:r>
            <a:r>
              <a:rPr sz="1200" dirty="0">
                <a:latin typeface="Times New Roman"/>
                <a:cs typeface="Times New Roman"/>
              </a:rPr>
              <a:t>i vostri simili </a:t>
            </a:r>
            <a:r>
              <a:rPr sz="1200" spc="-5" dirty="0">
                <a:latin typeface="Times New Roman"/>
                <a:cs typeface="Times New Roman"/>
              </a:rPr>
              <a:t>mortali come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servito 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spirituali </a:t>
            </a:r>
            <a:r>
              <a:rPr sz="1200" dirty="0">
                <a:latin typeface="Times New Roman"/>
                <a:cs typeface="Times New Roman"/>
              </a:rPr>
              <a:t>della vostra vita </a:t>
            </a:r>
            <a:r>
              <a:rPr sz="1200" spc="-5" dirty="0">
                <a:latin typeface="Times New Roman"/>
                <a:cs typeface="Times New Roman"/>
              </a:rPr>
              <a:t>spingete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l’uomo è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che tutti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31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22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fratelli. Ricordatevi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e della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tra di voi.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copre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ombra,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spirito abiterà </a:t>
            </a:r>
            <a:r>
              <a:rPr sz="1200" dirty="0">
                <a:latin typeface="Times New Roman"/>
                <a:cs typeface="Times New Roman"/>
              </a:rPr>
              <a:t>in voi e la mia pace </a:t>
            </a:r>
            <a:r>
              <a:rPr sz="1200" spc="-5" dirty="0">
                <a:latin typeface="Times New Roman"/>
                <a:cs typeface="Times New Roman"/>
              </a:rPr>
              <a:t>dimorerà su </a:t>
            </a:r>
            <a:r>
              <a:rPr sz="1200" dirty="0">
                <a:latin typeface="Times New Roman"/>
                <a:cs typeface="Times New Roman"/>
              </a:rPr>
              <a:t>di voi.</a:t>
            </a:r>
            <a:r>
              <a:rPr sz="1200" spc="-5" dirty="0">
                <a:latin typeface="Times New Roman"/>
                <a:cs typeface="Times New Roman"/>
              </a:rPr>
              <a:t> Addio.”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(2057.5) 193:5.3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morontiale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così, scomparve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vista. Questa cosiddetta ascensione </a:t>
            </a:r>
            <a:r>
              <a:rPr sz="1200" dirty="0">
                <a:latin typeface="Times New Roman"/>
                <a:cs typeface="Times New Roman"/>
              </a:rPr>
              <a:t>di Gesù non  fu in </a:t>
            </a:r>
            <a:r>
              <a:rPr sz="1200" spc="-5" dirty="0">
                <a:latin typeface="Times New Roman"/>
                <a:cs typeface="Times New Roman"/>
              </a:rPr>
              <a:t>alcun senso differente dalle altre sue </a:t>
            </a:r>
            <a:r>
              <a:rPr sz="1200" dirty="0">
                <a:latin typeface="Times New Roman"/>
                <a:cs typeface="Times New Roman"/>
              </a:rPr>
              <a:t>scomparse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vista mortale durante i </a:t>
            </a:r>
            <a:r>
              <a:rPr sz="1200" spc="-5" dirty="0">
                <a:latin typeface="Times New Roman"/>
                <a:cs typeface="Times New Roman"/>
              </a:rPr>
              <a:t>quaranta giorni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su 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8784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(2057.6) 193:5.4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su Edentia passando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gli Altissimi, </a:t>
            </a:r>
            <a:r>
              <a:rPr sz="1200" dirty="0">
                <a:latin typeface="Times New Roman"/>
                <a:cs typeface="Times New Roman"/>
              </a:rPr>
              <a:t>sotto la sorveglianza </a:t>
            </a:r>
            <a:r>
              <a:rPr sz="1200" spc="-5" dirty="0">
                <a:latin typeface="Times New Roman"/>
                <a:cs typeface="Times New Roman"/>
              </a:rPr>
              <a:t>del Figlio del </a:t>
            </a:r>
            <a:r>
              <a:rPr sz="1200" dirty="0">
                <a:latin typeface="Times New Roman"/>
                <a:cs typeface="Times New Roman"/>
              </a:rPr>
              <a:t>Paradiso,  </a:t>
            </a:r>
            <a:r>
              <a:rPr sz="1200" spc="-5" dirty="0">
                <a:latin typeface="Times New Roman"/>
                <a:cs typeface="Times New Roman"/>
              </a:rPr>
              <a:t>liberarono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dallo stato </a:t>
            </a:r>
            <a:r>
              <a:rPr sz="1200" spc="-5" dirty="0">
                <a:latin typeface="Times New Roman"/>
                <a:cs typeface="Times New Roman"/>
              </a:rPr>
              <a:t>morontiale e,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canali spirituali dell’ascensione, </a:t>
            </a:r>
            <a:r>
              <a:rPr sz="1200" dirty="0">
                <a:latin typeface="Times New Roman"/>
                <a:cs typeface="Times New Roman"/>
              </a:rPr>
              <a:t>lo ristabilirono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spc="5" dirty="0">
                <a:latin typeface="Times New Roman"/>
                <a:cs typeface="Times New Roman"/>
              </a:rPr>
              <a:t>status </a:t>
            </a:r>
            <a:r>
              <a:rPr sz="1200" spc="-10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sovranità suprema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2395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(2057.7) 193:5.5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quarantacinque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mattina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morontiale scomparve dal campo </a:t>
            </a:r>
            <a:r>
              <a:rPr sz="1200" dirty="0">
                <a:latin typeface="Times New Roman"/>
                <a:cs typeface="Times New Roman"/>
              </a:rPr>
              <a:t>d’osservazione 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 per iniziare l’ascensione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destra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conferma </a:t>
            </a:r>
            <a:r>
              <a:rPr sz="1200" dirty="0">
                <a:latin typeface="Times New Roman"/>
                <a:cs typeface="Times New Roman"/>
              </a:rPr>
              <a:t>ufficiale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completamento  </a:t>
            </a:r>
            <a:r>
              <a:rPr sz="1200" spc="-5" dirty="0">
                <a:latin typeface="Times New Roman"/>
                <a:cs typeface="Times New Roman"/>
              </a:rPr>
              <a:t>della sua sovranità sull’universo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Pietro convoca una riunione</a:t>
            </a:r>
            <a:endParaRPr sz="1600">
              <a:latin typeface="Times New Roman"/>
              <a:cs typeface="Times New Roman"/>
            </a:endParaRPr>
          </a:p>
          <a:p>
            <a:pPr marL="88900" marR="1841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(2057.8) 193:6.1 </a:t>
            </a:r>
            <a:r>
              <a:rPr sz="1200" spc="-5" dirty="0">
                <a:latin typeface="Times New Roman"/>
                <a:cs typeface="Times New Roman"/>
              </a:rPr>
              <a:t>Agendo </a:t>
            </a:r>
            <a:r>
              <a:rPr sz="1200" dirty="0">
                <a:latin typeface="Times New Roman"/>
                <a:cs typeface="Times New Roman"/>
              </a:rPr>
              <a:t>secondo le istruzioni di Pietro, </a:t>
            </a:r>
            <a:r>
              <a:rPr sz="1200" spc="-5" dirty="0">
                <a:latin typeface="Times New Roman"/>
                <a:cs typeface="Times New Roman"/>
              </a:rPr>
              <a:t>Giovanni Marco ed altri 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convocare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più eminenti per una  riunione a casa di </a:t>
            </a:r>
            <a:r>
              <a:rPr sz="1200" spc="-5" dirty="0">
                <a:latin typeface="Times New Roman"/>
                <a:cs typeface="Times New Roman"/>
              </a:rPr>
              <a:t>Maria Marco. </a:t>
            </a:r>
            <a:r>
              <a:rPr sz="1200" dirty="0">
                <a:latin typeface="Times New Roman"/>
                <a:cs typeface="Times New Roman"/>
              </a:rPr>
              <a:t>Alle dieci e mezzo </a:t>
            </a:r>
            <a:r>
              <a:rPr sz="1200" spc="-5" dirty="0">
                <a:latin typeface="Times New Roman"/>
                <a:cs typeface="Times New Roman"/>
              </a:rPr>
              <a:t>centoventi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principali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vivevano a </a:t>
            </a:r>
            <a:r>
              <a:rPr sz="1200" spc="-5" dirty="0">
                <a:latin typeface="Times New Roman"/>
                <a:cs typeface="Times New Roman"/>
              </a:rPr>
              <a:t>Gerusalemme si  erano </a:t>
            </a:r>
            <a:r>
              <a:rPr sz="1200" dirty="0">
                <a:latin typeface="Times New Roman"/>
                <a:cs typeface="Times New Roman"/>
              </a:rPr>
              <a:t>riuniti per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resoconto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sapere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ascensione.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si  trovava </a:t>
            </a:r>
            <a:r>
              <a:rPr sz="1200" dirty="0">
                <a:latin typeface="Times New Roman"/>
                <a:cs typeface="Times New Roman"/>
              </a:rPr>
              <a:t>Maria la madre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Essa era ritornata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con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tornarono dal loro  recente soggiorno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Galilea. Poco </a:t>
            </a:r>
            <a:r>
              <a:rPr sz="1200" dirty="0">
                <a:latin typeface="Times New Roman"/>
                <a:cs typeface="Times New Roman"/>
              </a:rPr>
              <a:t>dopo la Pentecoste </a:t>
            </a:r>
            <a:r>
              <a:rPr sz="1200" spc="-5" dirty="0">
                <a:latin typeface="Times New Roman"/>
                <a:cs typeface="Times New Roman"/>
              </a:rPr>
              <a:t>essa tornò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Salomè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Betsaida. </a:t>
            </a:r>
            <a:r>
              <a:rPr sz="1200" dirty="0">
                <a:latin typeface="Times New Roman"/>
                <a:cs typeface="Times New Roman"/>
              </a:rPr>
              <a:t>Giacomo, il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6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718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riunione,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dei discepoli 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ad essere convocata </a:t>
            </a:r>
            <a:r>
              <a:rPr sz="1200" dirty="0">
                <a:latin typeface="Times New Roman"/>
                <a:cs typeface="Times New Roman"/>
              </a:rPr>
              <a:t>dopo la fine </a:t>
            </a:r>
            <a:r>
              <a:rPr sz="1200" spc="-5" dirty="0">
                <a:latin typeface="Times New Roman"/>
                <a:cs typeface="Times New Roman"/>
              </a:rPr>
              <a:t>della sua carriera  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(2058.1) 193:6.2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s’incaricò </a:t>
            </a:r>
            <a:r>
              <a:rPr sz="1200" dirty="0">
                <a:latin typeface="Times New Roman"/>
                <a:cs typeface="Times New Roman"/>
              </a:rPr>
              <a:t>di parlare a nome </a:t>
            </a:r>
            <a:r>
              <a:rPr sz="1200" spc="-5" dirty="0">
                <a:latin typeface="Times New Roman"/>
                <a:cs typeface="Times New Roman"/>
              </a:rPr>
              <a:t>dei suoi compagni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resoconto appassionante dell’ultimo  incontro degli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descrisse nella </a:t>
            </a:r>
            <a:r>
              <a:rPr sz="1200" dirty="0">
                <a:latin typeface="Times New Roman"/>
                <a:cs typeface="Times New Roman"/>
              </a:rPr>
              <a:t>maniera più </a:t>
            </a:r>
            <a:r>
              <a:rPr sz="1200" spc="-5" dirty="0">
                <a:latin typeface="Times New Roman"/>
                <a:cs typeface="Times New Roman"/>
              </a:rPr>
              <a:t>toccante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saluto </a:t>
            </a:r>
            <a:r>
              <a:rPr sz="1200" dirty="0">
                <a:latin typeface="Times New Roman"/>
                <a:cs typeface="Times New Roman"/>
              </a:rPr>
              <a:t>di addio </a:t>
            </a:r>
            <a:r>
              <a:rPr sz="1200" spc="-5" dirty="0">
                <a:latin typeface="Times New Roman"/>
                <a:cs typeface="Times New Roman"/>
              </a:rPr>
              <a:t>finale del Maestro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 scomparsa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l’ascensione. Non c’era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prima una </a:t>
            </a:r>
            <a:r>
              <a:rPr sz="1200" spc="-5" dirty="0">
                <a:latin typeface="Times New Roman"/>
                <a:cs typeface="Times New Roman"/>
              </a:rPr>
              <a:t>riunione simile </a:t>
            </a:r>
            <a:r>
              <a:rPr sz="1200" dirty="0">
                <a:latin typeface="Times New Roman"/>
                <a:cs typeface="Times New Roman"/>
              </a:rPr>
              <a:t>in questo mondo. </a:t>
            </a:r>
            <a:r>
              <a:rPr sz="1200" spc="-5" dirty="0">
                <a:latin typeface="Times New Roman"/>
                <a:cs typeface="Times New Roman"/>
              </a:rPr>
              <a:t>Questa parte della </a:t>
            </a:r>
            <a:r>
              <a:rPr sz="1200" dirty="0">
                <a:latin typeface="Times New Roman"/>
                <a:cs typeface="Times New Roman"/>
              </a:rPr>
              <a:t>riunione durò </a:t>
            </a:r>
            <a:r>
              <a:rPr sz="1200" spc="5" dirty="0">
                <a:latin typeface="Times New Roman"/>
                <a:cs typeface="Times New Roman"/>
              </a:rPr>
              <a:t>meno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un’ora.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spiegò </a:t>
            </a:r>
            <a:r>
              <a:rPr sz="1200" dirty="0">
                <a:latin typeface="Times New Roman"/>
                <a:cs typeface="Times New Roman"/>
              </a:rPr>
              <a:t>poi che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deciso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a Giuda </a:t>
            </a:r>
            <a:r>
              <a:rPr sz="1200" spc="-5" dirty="0">
                <a:latin typeface="Times New Roman"/>
                <a:cs typeface="Times New Roman"/>
              </a:rPr>
              <a:t>Iscariota, </a:t>
            </a:r>
            <a:r>
              <a:rPr sz="1200" dirty="0">
                <a:latin typeface="Times New Roman"/>
                <a:cs typeface="Times New Roman"/>
              </a:rPr>
              <a:t>e che vi sarebbe stata una pausa  </a:t>
            </a:r>
            <a:r>
              <a:rPr sz="1200" spc="-5" dirty="0">
                <a:latin typeface="Times New Roman"/>
                <a:cs typeface="Times New Roman"/>
              </a:rPr>
              <a:t>per consentire agli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decidere </a:t>
            </a:r>
            <a:r>
              <a:rPr sz="1200" dirty="0">
                <a:latin typeface="Times New Roman"/>
                <a:cs typeface="Times New Roman"/>
              </a:rPr>
              <a:t>tra due uomini che </a:t>
            </a:r>
            <a:r>
              <a:rPr sz="1200" spc="-5" dirty="0">
                <a:latin typeface="Times New Roman"/>
                <a:cs typeface="Times New Roman"/>
              </a:rPr>
              <a:t>erano stati </a:t>
            </a:r>
            <a:r>
              <a:rPr sz="1200" dirty="0">
                <a:latin typeface="Times New Roman"/>
                <a:cs typeface="Times New Roman"/>
              </a:rPr>
              <a:t>proposti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posto, </a:t>
            </a:r>
            <a:r>
              <a:rPr sz="1200" spc="-5" dirty="0">
                <a:latin typeface="Times New Roman"/>
                <a:cs typeface="Times New Roman"/>
              </a:rPr>
              <a:t>Mattia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9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(2058.2) 193:6.3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undici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scesero allora al pianterreno,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accordarono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a sorte </a:t>
            </a:r>
            <a:r>
              <a:rPr sz="1200" spc="-5" dirty="0">
                <a:latin typeface="Times New Roman"/>
                <a:cs typeface="Times New Roman"/>
              </a:rPr>
              <a:t>per determinare quale </a:t>
            </a:r>
            <a:r>
              <a:rPr sz="1200" dirty="0">
                <a:latin typeface="Times New Roman"/>
                <a:cs typeface="Times New Roman"/>
              </a:rPr>
              <a:t>di questi  uomini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apostolo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servire al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Giuda.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sorte cadde </a:t>
            </a:r>
            <a:r>
              <a:rPr sz="1200" spc="-5" dirty="0">
                <a:latin typeface="Times New Roman"/>
                <a:cs typeface="Times New Roman"/>
              </a:rPr>
              <a:t>su Mattia, ed egli fu proclamato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5" dirty="0">
                <a:latin typeface="Times New Roman"/>
                <a:cs typeface="Times New Roman"/>
              </a:rPr>
              <a:t>apostolo.  </a:t>
            </a:r>
            <a:r>
              <a:rPr sz="1200" spc="-5" dirty="0">
                <a:latin typeface="Times New Roman"/>
                <a:cs typeface="Times New Roman"/>
              </a:rPr>
              <a:t>Egli fu debitamente </a:t>
            </a:r>
            <a:r>
              <a:rPr sz="1200" dirty="0">
                <a:latin typeface="Times New Roman"/>
                <a:cs typeface="Times New Roman"/>
              </a:rPr>
              <a:t>insediato </a:t>
            </a:r>
            <a:r>
              <a:rPr sz="1200" spc="-5" dirty="0">
                <a:latin typeface="Times New Roman"/>
                <a:cs typeface="Times New Roman"/>
              </a:rPr>
              <a:t>nel suo incarico </a:t>
            </a:r>
            <a:r>
              <a:rPr sz="1200" dirty="0">
                <a:latin typeface="Times New Roman"/>
                <a:cs typeface="Times New Roman"/>
              </a:rPr>
              <a:t>e poi nominato </a:t>
            </a:r>
            <a:r>
              <a:rPr sz="1200" spc="-5" dirty="0">
                <a:latin typeface="Times New Roman"/>
                <a:cs typeface="Times New Roman"/>
              </a:rPr>
              <a:t>tesoriere. </a:t>
            </a:r>
            <a:r>
              <a:rPr sz="1200" dirty="0">
                <a:latin typeface="Times New Roman"/>
                <a:cs typeface="Times New Roman"/>
              </a:rPr>
              <a:t>Ma Mattia </a:t>
            </a:r>
            <a:r>
              <a:rPr sz="1200" spc="-5" dirty="0">
                <a:latin typeface="Times New Roman"/>
                <a:cs typeface="Times New Roman"/>
              </a:rPr>
              <a:t>partecipò </a:t>
            </a:r>
            <a:r>
              <a:rPr sz="1200" dirty="0">
                <a:latin typeface="Times New Roman"/>
                <a:cs typeface="Times New Roman"/>
              </a:rPr>
              <a:t>poco alle </a:t>
            </a:r>
            <a:r>
              <a:rPr sz="1200" spc="-5" dirty="0">
                <a:latin typeface="Times New Roman"/>
                <a:cs typeface="Times New Roman"/>
              </a:rPr>
              <a:t>attività successive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77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(2058.3) 193:6.4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ritornarono alle </a:t>
            </a:r>
            <a:r>
              <a:rPr sz="1200" dirty="0">
                <a:latin typeface="Times New Roman"/>
                <a:cs typeface="Times New Roman"/>
              </a:rPr>
              <a:t>loro case in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si </a:t>
            </a:r>
            <a:r>
              <a:rPr sz="1200" dirty="0">
                <a:latin typeface="Times New Roman"/>
                <a:cs typeface="Times New Roman"/>
              </a:rPr>
              <a:t>isolò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prima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per </a:t>
            </a:r>
            <a:r>
              <a:rPr sz="1200" dirty="0">
                <a:latin typeface="Times New Roman"/>
                <a:cs typeface="Times New Roman"/>
              </a:rPr>
              <a:t>andare a predicare il </a:t>
            </a:r>
            <a:r>
              <a:rPr sz="1200" spc="-5" dirty="0">
                <a:latin typeface="Times New Roman"/>
                <a:cs typeface="Times New Roman"/>
              </a:rPr>
              <a:t>vangelo.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meditò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e poi riprese il </a:t>
            </a:r>
            <a:r>
              <a:rPr sz="1200" spc="-5" dirty="0">
                <a:latin typeface="Times New Roman"/>
                <a:cs typeface="Times New Roman"/>
              </a:rPr>
              <a:t>suo insegnamento. Natanaele  dissentì sempre </a:t>
            </a:r>
            <a:r>
              <a:rPr sz="1200" dirty="0">
                <a:latin typeface="Times New Roman"/>
                <a:cs typeface="Times New Roman"/>
              </a:rPr>
              <a:t>di più da Pietro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predicazione a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invece di proclamare il </a:t>
            </a:r>
            <a:r>
              <a:rPr sz="1200" spc="-5" dirty="0">
                <a:latin typeface="Times New Roman"/>
                <a:cs typeface="Times New Roman"/>
              </a:rPr>
              <a:t>precedente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 marL="88900" marR="558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Questo disaccordo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così acuto </a:t>
            </a:r>
            <a:r>
              <a:rPr sz="1200" dirty="0">
                <a:latin typeface="Times New Roman"/>
                <a:cs typeface="Times New Roman"/>
              </a:rPr>
              <a:t>verso la metà </a:t>
            </a:r>
            <a:r>
              <a:rPr sz="1200" spc="-5" dirty="0">
                <a:latin typeface="Times New Roman"/>
                <a:cs typeface="Times New Roman"/>
              </a:rPr>
              <a:t>del mese seguente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Natanaele si </a:t>
            </a:r>
            <a:r>
              <a:rPr sz="1200" dirty="0">
                <a:latin typeface="Times New Roman"/>
                <a:cs typeface="Times New Roman"/>
              </a:rPr>
              <a:t>ritirò 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 </a:t>
            </a:r>
            <a:r>
              <a:rPr sz="1200" dirty="0">
                <a:latin typeface="Times New Roman"/>
                <a:cs typeface="Times New Roman"/>
              </a:rPr>
              <a:t>a trovare Abner e  </a:t>
            </a:r>
            <a:r>
              <a:rPr sz="1200" spc="-5" dirty="0">
                <a:latin typeface="Times New Roman"/>
                <a:cs typeface="Times New Roman"/>
              </a:rPr>
              <a:t>Lazzaro.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rimasto là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un anno, </a:t>
            </a:r>
            <a:r>
              <a:rPr sz="1200" spc="-5" dirty="0">
                <a:latin typeface="Times New Roman"/>
                <a:cs typeface="Times New Roman"/>
              </a:rPr>
              <a:t>egli andò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paesi </a:t>
            </a:r>
            <a:r>
              <a:rPr sz="1200" dirty="0">
                <a:latin typeface="Times New Roman"/>
                <a:cs typeface="Times New Roman"/>
              </a:rPr>
              <a:t>situati oltre 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comprendeva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78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(2058.4) 193:6.5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lasciò soltanto sei degli originali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apostoli per divenire attori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scena della proclamazione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  vangelo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Gerusalemme: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Giacomo, </a:t>
            </a:r>
            <a:r>
              <a:rPr sz="1200" spc="-5" dirty="0">
                <a:latin typeface="Times New Roman"/>
                <a:cs typeface="Times New Roman"/>
              </a:rPr>
              <a:t>Giovanni, Filippo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Matteo.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809879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(2058.5) 193:6.6 </a:t>
            </a:r>
            <a:r>
              <a:rPr sz="1200" spc="-5" dirty="0">
                <a:latin typeface="Times New Roman"/>
                <a:cs typeface="Times New Roman"/>
              </a:rPr>
              <a:t>A mezzogiorno circa gli </a:t>
            </a:r>
            <a:r>
              <a:rPr sz="1200" dirty="0">
                <a:latin typeface="Times New Roman"/>
                <a:cs typeface="Times New Roman"/>
              </a:rPr>
              <a:t>apostoli ritornarono </a:t>
            </a:r>
            <a:r>
              <a:rPr sz="1200" spc="-5" dirty="0">
                <a:latin typeface="Times New Roman"/>
                <a:cs typeface="Times New Roman"/>
              </a:rPr>
              <a:t>dai loro fratelli </a:t>
            </a:r>
            <a:r>
              <a:rPr sz="1200" dirty="0">
                <a:latin typeface="Times New Roman"/>
                <a:cs typeface="Times New Roman"/>
              </a:rPr>
              <a:t>nella stanza </a:t>
            </a:r>
            <a:r>
              <a:rPr sz="1200" spc="-5" dirty="0">
                <a:latin typeface="Times New Roman"/>
                <a:cs typeface="Times New Roman"/>
              </a:rPr>
              <a:t>al piano superiore ed annunciarono che </a:t>
            </a:r>
            <a:r>
              <a:rPr sz="1200" dirty="0">
                <a:latin typeface="Times New Roman"/>
                <a:cs typeface="Times New Roman"/>
              </a:rPr>
              <a:t>Mattia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scelto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apostolo. </a:t>
            </a:r>
            <a:r>
              <a:rPr sz="1200" dirty="0">
                <a:latin typeface="Times New Roman"/>
                <a:cs typeface="Times New Roman"/>
              </a:rPr>
              <a:t>E poi Pietro invitò tutti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a mettersi in </a:t>
            </a:r>
            <a:r>
              <a:rPr sz="1200" spc="-5" dirty="0">
                <a:latin typeface="Times New Roman"/>
                <a:cs typeface="Times New Roman"/>
              </a:rPr>
              <a:t>preghiera per essere 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il  dono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mandare.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78165" cy="38747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194: </a:t>
            </a:r>
            <a:r>
              <a:rPr sz="2200" b="1" spc="-25" dirty="0">
                <a:solidFill>
                  <a:srgbClr val="933634"/>
                </a:solidFill>
                <a:latin typeface="Times New Roman"/>
                <a:cs typeface="Times New Roman"/>
              </a:rPr>
              <a:t>L’effusione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Spirito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40" dirty="0">
                <a:solidFill>
                  <a:srgbClr val="933634"/>
                </a:solidFill>
                <a:latin typeface="Times New Roman"/>
                <a:cs typeface="Times New Roman"/>
              </a:rPr>
              <a:t>Verità</a:t>
            </a:r>
            <a:endParaRPr sz="2200">
              <a:latin typeface="Times New Roman"/>
              <a:cs typeface="Times New Roman"/>
            </a:endParaRPr>
          </a:p>
          <a:p>
            <a:pPr marL="76200" marR="1701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(2059.1) 194:0.1 </a:t>
            </a:r>
            <a:r>
              <a:rPr sz="1200" spc="-5" dirty="0">
                <a:latin typeface="Times New Roman"/>
                <a:cs typeface="Times New Roman"/>
              </a:rPr>
              <a:t>VERSO l’una del pomeriggio,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centoventi credenti stavano pregando, divennero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strana  presenza nella stanza. </a:t>
            </a:r>
            <a:r>
              <a:rPr sz="1200" dirty="0">
                <a:latin typeface="Times New Roman"/>
                <a:cs typeface="Times New Roman"/>
              </a:rPr>
              <a:t>Allo stesso tempo </a:t>
            </a:r>
            <a:r>
              <a:rPr sz="1200" spc="-5" dirty="0">
                <a:latin typeface="Times New Roman"/>
                <a:cs typeface="Times New Roman"/>
              </a:rPr>
              <a:t>questi discepoli divennero coscienti </a:t>
            </a:r>
            <a:r>
              <a:rPr sz="1200" dirty="0">
                <a:latin typeface="Times New Roman"/>
                <a:cs typeface="Times New Roman"/>
              </a:rPr>
              <a:t>di un nuovo e </a:t>
            </a:r>
            <a:r>
              <a:rPr sz="1200" spc="-5" dirty="0">
                <a:latin typeface="Times New Roman"/>
                <a:cs typeface="Times New Roman"/>
              </a:rPr>
              <a:t>profondo 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gioia, </a:t>
            </a:r>
            <a:r>
              <a:rPr sz="1200" dirty="0">
                <a:latin typeface="Times New Roman"/>
                <a:cs typeface="Times New Roman"/>
              </a:rPr>
              <a:t>di sicurezza e  di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spirituali. Questa nuova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forza spirituale </a:t>
            </a:r>
            <a:r>
              <a:rPr sz="1200" spc="-5" dirty="0">
                <a:latin typeface="Times New Roman"/>
                <a:cs typeface="Times New Roman"/>
              </a:rPr>
              <a:t>fu immediatamente seguita </a:t>
            </a:r>
            <a:r>
              <a:rPr sz="1200" dirty="0">
                <a:latin typeface="Times New Roman"/>
                <a:cs typeface="Times New Roman"/>
              </a:rPr>
              <a:t>da un potente impulso ad </a:t>
            </a:r>
            <a:r>
              <a:rPr sz="1200" spc="-5" dirty="0">
                <a:latin typeface="Times New Roman"/>
                <a:cs typeface="Times New Roman"/>
              </a:rPr>
              <a:t>uscire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pubblicamente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che Gesù era risuscitato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(2059.2) 194:0.2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dichiarò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venuta dello Spirito </a:t>
            </a:r>
            <a:r>
              <a:rPr sz="1200" spc="-5" dirty="0">
                <a:latin typeface="Times New Roman"/>
                <a:cs typeface="Times New Roman"/>
              </a:rPr>
              <a:t>della Verità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aveva </a:t>
            </a:r>
            <a:r>
              <a:rPr sz="1200" dirty="0">
                <a:latin typeface="Times New Roman"/>
                <a:cs typeface="Times New Roman"/>
              </a:rPr>
              <a:t>promesso  loro e </a:t>
            </a:r>
            <a:r>
              <a:rPr sz="1200" spc="-5" dirty="0">
                <a:latin typeface="Times New Roman"/>
                <a:cs typeface="Times New Roman"/>
              </a:rPr>
              <a:t>propose di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al Tempio </a:t>
            </a:r>
            <a:r>
              <a:rPr sz="1200" dirty="0">
                <a:latin typeface="Times New Roman"/>
                <a:cs typeface="Times New Roman"/>
              </a:rPr>
              <a:t>e di cominciare la </a:t>
            </a:r>
            <a:r>
              <a:rPr sz="1200" spc="-5" dirty="0">
                <a:latin typeface="Times New Roman"/>
                <a:cs typeface="Times New Roman"/>
              </a:rPr>
              <a:t>proclamazione della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affidata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Ed essi fecero ciò </a:t>
            </a:r>
            <a:r>
              <a:rPr sz="1200" dirty="0">
                <a:latin typeface="Times New Roman"/>
                <a:cs typeface="Times New Roman"/>
              </a:rPr>
              <a:t>che Pietro  </a:t>
            </a:r>
            <a:r>
              <a:rPr sz="1200" spc="-5" dirty="0">
                <a:latin typeface="Times New Roman"/>
                <a:cs typeface="Times New Roman"/>
              </a:rPr>
              <a:t>aveva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suggerito.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921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(2059.3) 194:0.3 </a:t>
            </a:r>
            <a:r>
              <a:rPr sz="1200" spc="-5" dirty="0">
                <a:latin typeface="Times New Roman"/>
                <a:cs typeface="Times New Roman"/>
              </a:rPr>
              <a:t>Questi uomini erano stati preparati ed </a:t>
            </a:r>
            <a:r>
              <a:rPr sz="1200" dirty="0">
                <a:latin typeface="Times New Roman"/>
                <a:cs typeface="Times New Roman"/>
              </a:rPr>
              <a:t>istruiti che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dovevano predicare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ma in questo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d’estasi spirituale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trionfo personale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migliore, </a:t>
            </a:r>
            <a:r>
              <a:rPr sz="1200" dirty="0">
                <a:latin typeface="Times New Roman"/>
                <a:cs typeface="Times New Roman"/>
              </a:rPr>
              <a:t>la più  </a:t>
            </a:r>
            <a:r>
              <a:rPr sz="1200" spc="-5" dirty="0">
                <a:latin typeface="Times New Roman"/>
                <a:cs typeface="Times New Roman"/>
              </a:rPr>
              <a:t>importante alla quale </a:t>
            </a:r>
            <a:r>
              <a:rPr sz="1200" dirty="0">
                <a:latin typeface="Times New Roman"/>
                <a:cs typeface="Times New Roman"/>
              </a:rPr>
              <a:t>questi uomini </a:t>
            </a:r>
            <a:r>
              <a:rPr sz="1200" spc="-5" dirty="0">
                <a:latin typeface="Times New Roman"/>
                <a:cs typeface="Times New Roman"/>
              </a:rPr>
              <a:t>potevano pensare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risorto.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essi uscirono, </a:t>
            </a:r>
            <a:r>
              <a:rPr sz="1200" dirty="0">
                <a:latin typeface="Times New Roman"/>
                <a:cs typeface="Times New Roman"/>
              </a:rPr>
              <a:t>dotati di un </a:t>
            </a:r>
            <a:r>
              <a:rPr sz="1200" spc="-5" dirty="0">
                <a:latin typeface="Times New Roman"/>
                <a:cs typeface="Times New Roman"/>
              </a:rPr>
              <a:t>potere  proveniente </a:t>
            </a:r>
            <a:r>
              <a:rPr sz="1200" dirty="0">
                <a:latin typeface="Times New Roman"/>
                <a:cs typeface="Times New Roman"/>
              </a:rPr>
              <a:t>dall’alto, a predicare la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novella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popolo — la </a:t>
            </a:r>
            <a:r>
              <a:rPr sz="1200" spc="-5" dirty="0">
                <a:latin typeface="Times New Roman"/>
                <a:cs typeface="Times New Roman"/>
              </a:rPr>
              <a:t>salvezza attraverso Gesù </a:t>
            </a:r>
            <a:r>
              <a:rPr sz="1200" dirty="0">
                <a:latin typeface="Times New Roman"/>
                <a:cs typeface="Times New Roman"/>
              </a:rPr>
              <a:t>— ma caddero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involontariamente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nell’errore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sostituire </a:t>
            </a:r>
            <a:r>
              <a:rPr sz="1200" dirty="0">
                <a:latin typeface="Times New Roman"/>
                <a:cs typeface="Times New Roman"/>
              </a:rPr>
              <a:t>alcuni dei </a:t>
            </a:r>
            <a:r>
              <a:rPr sz="1200" spc="-5" dirty="0">
                <a:latin typeface="Times New Roman"/>
                <a:cs typeface="Times New Roman"/>
              </a:rPr>
              <a:t>fatti associati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messaggio stesso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vangelo. </a:t>
            </a:r>
            <a:r>
              <a:rPr sz="1200" dirty="0">
                <a:latin typeface="Times New Roman"/>
                <a:cs typeface="Times New Roman"/>
              </a:rPr>
              <a:t>Pietro diede inconsapevolmente avvio a  </a:t>
            </a:r>
            <a:r>
              <a:rPr sz="1200" spc="-5" dirty="0">
                <a:latin typeface="Times New Roman"/>
                <a:cs typeface="Times New Roman"/>
              </a:rPr>
              <a:t>questo errore, ed altri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Paolo,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creò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religione fondata su </a:t>
            </a:r>
            <a:r>
              <a:rPr sz="1200" dirty="0">
                <a:latin typeface="Times New Roman"/>
                <a:cs typeface="Times New Roman"/>
              </a:rPr>
              <a:t>questa nuova </a:t>
            </a:r>
            <a:r>
              <a:rPr sz="1200" spc="-5" dirty="0">
                <a:latin typeface="Times New Roman"/>
                <a:cs typeface="Times New Roman"/>
              </a:rPr>
              <a:t>versione </a:t>
            </a:r>
            <a:r>
              <a:rPr sz="1200" dirty="0">
                <a:latin typeface="Times New Roman"/>
                <a:cs typeface="Times New Roman"/>
              </a:rPr>
              <a:t>della buona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novella.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6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(2059.4) 194:0.4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è: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paternità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verità risultante della </a:t>
            </a:r>
            <a:r>
              <a:rPr sz="1200" dirty="0">
                <a:latin typeface="Times New Roman"/>
                <a:cs typeface="Times New Roman"/>
              </a:rPr>
              <a:t>filiazione-fratellanza degli  uomini.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quale s’è sviluppato </a:t>
            </a:r>
            <a:r>
              <a:rPr sz="1200" dirty="0">
                <a:latin typeface="Times New Roman"/>
                <a:cs typeface="Times New Roman"/>
              </a:rPr>
              <a:t>da quel </a:t>
            </a:r>
            <a:r>
              <a:rPr sz="1200" spc="-5" dirty="0">
                <a:latin typeface="Times New Roman"/>
                <a:cs typeface="Times New Roman"/>
              </a:rPr>
              <a:t>giorno, è: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Padre 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Cristo, associato  </a:t>
            </a:r>
            <a:r>
              <a:rPr sz="1200" spc="-5" dirty="0">
                <a:latin typeface="Times New Roman"/>
                <a:cs typeface="Times New Roman"/>
              </a:rPr>
              <a:t>all’esperienza </a:t>
            </a:r>
            <a:r>
              <a:rPr sz="1200" dirty="0">
                <a:latin typeface="Times New Roman"/>
                <a:cs typeface="Times New Roman"/>
              </a:rPr>
              <a:t>della credenza-comunione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Cristo risorto 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glorificato.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70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2608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(2059.5) 194:0.5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strano che 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infusi </a:t>
            </a:r>
            <a:r>
              <a:rPr sz="1200" dirty="0">
                <a:latin typeface="Times New Roman"/>
                <a:cs typeface="Times New Roman"/>
              </a:rPr>
              <a:t>di spirito </a:t>
            </a:r>
            <a:r>
              <a:rPr sz="1200" spc="-5" dirty="0">
                <a:latin typeface="Times New Roman"/>
                <a:cs typeface="Times New Roman"/>
              </a:rPr>
              <a:t>abbiano colto questa opportunità per esprimere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sentimenti </a:t>
            </a:r>
            <a:r>
              <a:rPr sz="1200" dirty="0">
                <a:latin typeface="Times New Roman"/>
                <a:cs typeface="Times New Roman"/>
              </a:rPr>
              <a:t>di  trionfo </a:t>
            </a:r>
            <a:r>
              <a:rPr sz="1200" spc="-5" dirty="0">
                <a:latin typeface="Times New Roman"/>
                <a:cs typeface="Times New Roman"/>
              </a:rPr>
              <a:t>sulle forze che avevano 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di porre </a:t>
            </a:r>
            <a:r>
              <a:rPr sz="1200" spc="-5" dirty="0">
                <a:latin typeface="Times New Roman"/>
                <a:cs typeface="Times New Roman"/>
              </a:rPr>
              <a:t>fine all’influenza dei suoi insegnamenti.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ricordare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personale con Gesù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essere galvanizzati dalla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 </a:t>
            </a:r>
            <a:r>
              <a:rPr sz="1200" dirty="0">
                <a:latin typeface="Times New Roman"/>
                <a:cs typeface="Times New Roman"/>
              </a:rPr>
              <a:t>viveva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che la loro </a:t>
            </a:r>
            <a:r>
              <a:rPr sz="1200" spc="-5" dirty="0">
                <a:latin typeface="Times New Roman"/>
                <a:cs typeface="Times New Roman"/>
              </a:rPr>
              <a:t>amicizia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finita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era veramente </a:t>
            </a:r>
            <a:r>
              <a:rPr sz="1200" spc="-5" dirty="0">
                <a:latin typeface="Times New Roman"/>
                <a:cs typeface="Times New Roman"/>
              </a:rPr>
              <a:t>venuto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egli aveva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(2059.6) 194:0.6 </a:t>
            </a:r>
            <a:r>
              <a:rPr sz="1200" spc="-5" dirty="0">
                <a:latin typeface="Times New Roman"/>
                <a:cs typeface="Times New Roman"/>
              </a:rPr>
              <a:t>Questi credenti si sentirono improvvisamente trasportati </a:t>
            </a:r>
            <a:r>
              <a:rPr sz="1200" dirty="0">
                <a:latin typeface="Times New Roman"/>
                <a:cs typeface="Times New Roman"/>
              </a:rPr>
              <a:t>in un altro mondo, in una nuova </a:t>
            </a:r>
            <a:r>
              <a:rPr sz="1200" spc="-5" dirty="0">
                <a:latin typeface="Times New Roman"/>
                <a:cs typeface="Times New Roman"/>
              </a:rPr>
              <a:t>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gioia, </a:t>
            </a:r>
            <a:r>
              <a:rPr sz="1200" dirty="0">
                <a:latin typeface="Times New Roman"/>
                <a:cs typeface="Times New Roman"/>
              </a:rPr>
              <a:t>di potenza e  di </a:t>
            </a:r>
            <a:r>
              <a:rPr sz="1200" spc="-5" dirty="0">
                <a:latin typeface="Times New Roman"/>
                <a:cs typeface="Times New Roman"/>
              </a:rPr>
              <a:t>gloria.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sarebbe </a:t>
            </a:r>
            <a:r>
              <a:rPr sz="1200" dirty="0">
                <a:latin typeface="Times New Roman"/>
                <a:cs typeface="Times New Roman"/>
              </a:rPr>
              <a:t>venuto con potenza, 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credettero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discernere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intendeva.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(2059.7) 194:0.7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preso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difficile comprendere come </a:t>
            </a:r>
            <a:r>
              <a:rPr sz="1200" dirty="0">
                <a:latin typeface="Times New Roman"/>
                <a:cs typeface="Times New Roman"/>
              </a:rPr>
              <a:t>questi uomini </a:t>
            </a:r>
            <a:r>
              <a:rPr sz="1200" spc="-5" dirty="0">
                <a:latin typeface="Times New Roman"/>
                <a:cs typeface="Times New Roman"/>
              </a:rPr>
              <a:t>giunsero </a:t>
            </a:r>
            <a:r>
              <a:rPr sz="1200" dirty="0">
                <a:latin typeface="Times New Roman"/>
                <a:cs typeface="Times New Roman"/>
              </a:rPr>
              <a:t>a predicare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nuovo vangelo </a:t>
            </a:r>
            <a:r>
              <a:rPr sz="1200" i="1" dirty="0">
                <a:latin typeface="Times New Roman"/>
                <a:cs typeface="Times New Roman"/>
              </a:rPr>
              <a:t>a proposito di </a:t>
            </a:r>
            <a:r>
              <a:rPr sz="1200" i="1" spc="-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 loro messaggio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della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della fratellanza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sermone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Pentecoste</a:t>
            </a:r>
            <a:endParaRPr sz="1600">
              <a:latin typeface="Times New Roman"/>
              <a:cs typeface="Times New Roman"/>
            </a:endParaRPr>
          </a:p>
          <a:p>
            <a:pPr marL="88900" marR="20066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(2060.1) 194:1.1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rimasti nascosti per quaranta giorni. Questo giorno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festività ebraica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Pentecoste,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visitatori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parti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festa,  ma la </a:t>
            </a:r>
            <a:r>
              <a:rPr sz="1200" spc="-5" dirty="0">
                <a:latin typeface="Times New Roman"/>
                <a:cs typeface="Times New Roman"/>
              </a:rPr>
              <a:t>maggior parte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fermata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 dalla </a:t>
            </a:r>
            <a:r>
              <a:rPr sz="1200" dirty="0">
                <a:latin typeface="Times New Roman"/>
                <a:cs typeface="Times New Roman"/>
              </a:rPr>
              <a:t>Pasqua.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apostoli spaventati emersero dalle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di reclusione  </a:t>
            </a:r>
            <a:r>
              <a:rPr sz="1200" spc="-5" dirty="0">
                <a:latin typeface="Times New Roman"/>
                <a:cs typeface="Times New Roman"/>
              </a:rPr>
              <a:t>per mostrarsi coraggiosamente nel Tempio,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predicare il nuovo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Messia risorto. </a:t>
            </a:r>
            <a:r>
              <a:rPr sz="1200" dirty="0">
                <a:latin typeface="Times New Roman"/>
                <a:cs typeface="Times New Roman"/>
              </a:rPr>
              <a:t>E tutti i  </a:t>
            </a:r>
            <a:r>
              <a:rPr sz="1200" spc="-5" dirty="0">
                <a:latin typeface="Times New Roman"/>
                <a:cs typeface="Times New Roman"/>
              </a:rPr>
              <a:t>discepoli erano similmente coscienti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una nuova dotazione spirituale di </a:t>
            </a:r>
            <a:r>
              <a:rPr sz="1200" spc="-5" dirty="0">
                <a:latin typeface="Times New Roman"/>
                <a:cs typeface="Times New Roman"/>
              </a:rPr>
              <a:t>percezione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(2060.2) 194:1.2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due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5" dirty="0">
                <a:latin typeface="Times New Roman"/>
                <a:cs typeface="Times New Roman"/>
              </a:rPr>
              <a:t>nello stesso </a:t>
            </a:r>
            <a:r>
              <a:rPr sz="1200" dirty="0">
                <a:latin typeface="Times New Roman"/>
                <a:cs typeface="Times New Roman"/>
              </a:rPr>
              <a:t>posto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Maestro aveva insegnato </a:t>
            </a:r>
            <a:r>
              <a:rPr sz="1200" dirty="0">
                <a:latin typeface="Times New Roman"/>
                <a:cs typeface="Times New Roman"/>
              </a:rPr>
              <a:t>l’ultima volta in  </a:t>
            </a:r>
            <a:r>
              <a:rPr sz="1200" spc="-5" dirty="0">
                <a:latin typeface="Times New Roman"/>
                <a:cs typeface="Times New Roman"/>
              </a:rPr>
              <a:t>questo Tempio </a:t>
            </a:r>
            <a:r>
              <a:rPr sz="1200" dirty="0">
                <a:latin typeface="Times New Roman"/>
                <a:cs typeface="Times New Roman"/>
              </a:rPr>
              <a:t>e pronunciò </a:t>
            </a:r>
            <a:r>
              <a:rPr sz="1200" spc="-5" dirty="0">
                <a:latin typeface="Times New Roman"/>
                <a:cs typeface="Times New Roman"/>
              </a:rPr>
              <a:t>quell’appassionato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che 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duemila anime.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partito, ma </a:t>
            </a:r>
            <a:r>
              <a:rPr sz="1200" spc="-1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scoprirono </a:t>
            </a:r>
            <a:r>
              <a:rPr sz="1200" dirty="0">
                <a:latin typeface="Times New Roman"/>
                <a:cs typeface="Times New Roman"/>
              </a:rPr>
              <a:t>subito che questa storia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popolo. </a:t>
            </a:r>
            <a:r>
              <a:rPr sz="1200" spc="-5" dirty="0">
                <a:latin typeface="Times New Roman"/>
                <a:cs typeface="Times New Roman"/>
              </a:rPr>
              <a:t>Nessuna meraviglia che essi abbiano continuato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197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001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proclamazione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giustificava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precedente devozione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allo stesso tempo </a:t>
            </a:r>
            <a:r>
              <a:rPr sz="1200" dirty="0">
                <a:latin typeface="Times New Roman"/>
                <a:cs typeface="Times New Roman"/>
              </a:rPr>
              <a:t>costringeva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credere  in lui. </a:t>
            </a:r>
            <a:r>
              <a:rPr sz="1200" spc="-5" dirty="0">
                <a:latin typeface="Times New Roman"/>
                <a:cs typeface="Times New Roman"/>
              </a:rPr>
              <a:t>Sei degli apostoli parteciparono </a:t>
            </a:r>
            <a:r>
              <a:rPr sz="1200" dirty="0">
                <a:latin typeface="Times New Roman"/>
                <a:cs typeface="Times New Roman"/>
              </a:rPr>
              <a:t>a questa riunione: Pietro, Andrea,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Giovanni, Filippo e Matteo.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parlarono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un’ora </a:t>
            </a:r>
            <a:r>
              <a:rPr sz="1200" dirty="0">
                <a:latin typeface="Times New Roman"/>
                <a:cs typeface="Times New Roman"/>
              </a:rPr>
              <a:t>e mezza </a:t>
            </a:r>
            <a:r>
              <a:rPr sz="1200" spc="-5" dirty="0">
                <a:latin typeface="Times New Roman"/>
                <a:cs typeface="Times New Roman"/>
              </a:rPr>
              <a:t>ed espressero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greco, </a:t>
            </a:r>
            <a:r>
              <a:rPr sz="1200" dirty="0">
                <a:latin typeface="Times New Roman"/>
                <a:cs typeface="Times New Roman"/>
              </a:rPr>
              <a:t>in ebraico 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aramaico, </a:t>
            </a:r>
            <a:r>
              <a:rPr sz="1200" dirty="0">
                <a:latin typeface="Times New Roman"/>
                <a:cs typeface="Times New Roman"/>
              </a:rPr>
              <a:t>e pronunciarono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parole anche </a:t>
            </a:r>
            <a:r>
              <a:rPr sz="1200" spc="2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altre  lingue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qualche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7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(2060.3) 194:1.3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degli Ebrei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stupefatti dall’audacia degli apostoli,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temevano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molestarli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 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che credevano al loro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racconto.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(2060.4) 194:1.4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e mezzo, più di </a:t>
            </a:r>
            <a:r>
              <a:rPr sz="1200" spc="-5" dirty="0">
                <a:latin typeface="Times New Roman"/>
                <a:cs typeface="Times New Roman"/>
              </a:rPr>
              <a:t>duemila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credenti seguirono gli apostoli alla </a:t>
            </a:r>
            <a:r>
              <a:rPr sz="1200" dirty="0">
                <a:latin typeface="Times New Roman"/>
                <a:cs typeface="Times New Roman"/>
              </a:rPr>
              <a:t>piscina di Siloe dove Pietro, </a:t>
            </a:r>
            <a:r>
              <a:rPr sz="1200" spc="-5" dirty="0">
                <a:latin typeface="Times New Roman"/>
                <a:cs typeface="Times New Roman"/>
              </a:rPr>
              <a:t>Andrea, 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li battezzarono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Maestro. </a:t>
            </a:r>
            <a:r>
              <a:rPr sz="1200" dirty="0">
                <a:latin typeface="Times New Roman"/>
                <a:cs typeface="Times New Roman"/>
              </a:rPr>
              <a:t>Ed era buio quando </a:t>
            </a:r>
            <a:r>
              <a:rPr sz="1200" spc="-5" dirty="0">
                <a:latin typeface="Times New Roman"/>
                <a:cs typeface="Times New Roman"/>
              </a:rPr>
              <a:t>finirono </a:t>
            </a:r>
            <a:r>
              <a:rPr sz="1200" dirty="0">
                <a:latin typeface="Times New Roman"/>
                <a:cs typeface="Times New Roman"/>
              </a:rPr>
              <a:t>di battezzare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moltitudine.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652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(2060.5) 194:1.5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Pentecoste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battesimo,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ammettevano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comunità i </a:t>
            </a:r>
            <a:r>
              <a:rPr sz="1200" spc="-5" dirty="0">
                <a:latin typeface="Times New Roman"/>
                <a:cs typeface="Times New Roman"/>
              </a:rPr>
              <a:t>proseliti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porta,  quei Gentili che desideravano servire Yahweh. </a:t>
            </a:r>
            <a:r>
              <a:rPr sz="1200" dirty="0">
                <a:latin typeface="Times New Roman"/>
                <a:cs typeface="Times New Roman"/>
              </a:rPr>
              <a:t>Era quindi 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Ebrei e di </a:t>
            </a:r>
            <a:r>
              <a:rPr sz="1200" spc="-5" dirty="0">
                <a:latin typeface="Times New Roman"/>
                <a:cs typeface="Times New Roman"/>
              </a:rPr>
              <a:t>Gentili credenti </a:t>
            </a:r>
            <a:r>
              <a:rPr sz="1200" dirty="0">
                <a:latin typeface="Times New Roman"/>
                <a:cs typeface="Times New Roman"/>
              </a:rPr>
              <a:t>sottoporsi </a:t>
            </a:r>
            <a:r>
              <a:rPr sz="1200" spc="-5" dirty="0">
                <a:latin typeface="Times New Roman"/>
                <a:cs typeface="Times New Roman"/>
              </a:rPr>
              <a:t>al  battesimo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giorno. Facendo ciò,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staccavano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dalla </a:t>
            </a:r>
            <a:r>
              <a:rPr sz="1200" spc="-5" dirty="0">
                <a:latin typeface="Times New Roman"/>
                <a:cs typeface="Times New Roman"/>
              </a:rPr>
              <a:t>fede ebraica.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 i credenti in  </a:t>
            </a:r>
            <a:r>
              <a:rPr sz="1200" spc="-5" dirty="0">
                <a:latin typeface="Times New Roman"/>
                <a:cs typeface="Times New Roman"/>
              </a:rPr>
              <a:t>Gesù formarono </a:t>
            </a:r>
            <a:r>
              <a:rPr sz="1200" dirty="0">
                <a:latin typeface="Times New Roman"/>
                <a:cs typeface="Times New Roman"/>
              </a:rPr>
              <a:t>anche una setta </a:t>
            </a:r>
            <a:r>
              <a:rPr sz="1200" spc="-5" dirty="0">
                <a:latin typeface="Times New Roman"/>
                <a:cs typeface="Times New Roman"/>
              </a:rPr>
              <a:t>interna al </a:t>
            </a:r>
            <a:r>
              <a:rPr sz="1200" dirty="0">
                <a:latin typeface="Times New Roman"/>
                <a:cs typeface="Times New Roman"/>
              </a:rPr>
              <a:t>Giudaismo. Tutti loro, </a:t>
            </a:r>
            <a:r>
              <a:rPr sz="1200" spc="-5" dirty="0">
                <a:latin typeface="Times New Roman"/>
                <a:cs typeface="Times New Roman"/>
              </a:rPr>
              <a:t>compresi gli apostoli, erano ancora fedeli alle esigenze </a:t>
            </a:r>
            <a:r>
              <a:rPr sz="1200" dirty="0">
                <a:latin typeface="Times New Roman"/>
                <a:cs typeface="Times New Roman"/>
              </a:rPr>
              <a:t>essenziali  </a:t>
            </a:r>
            <a:r>
              <a:rPr sz="1200" spc="-5" dirty="0">
                <a:latin typeface="Times New Roman"/>
                <a:cs typeface="Times New Roman"/>
              </a:rPr>
              <a:t>del sistema cerimoniale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significato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Pentecoste</a:t>
            </a:r>
            <a:endParaRPr sz="1600">
              <a:latin typeface="Times New Roman"/>
              <a:cs typeface="Times New Roman"/>
            </a:endParaRPr>
          </a:p>
          <a:p>
            <a:pPr marL="88900" marR="1720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(2060.6) 194:2.1 </a:t>
            </a:r>
            <a:r>
              <a:rPr sz="1200" spc="-5" dirty="0">
                <a:latin typeface="Times New Roman"/>
                <a:cs typeface="Times New Roman"/>
              </a:rPr>
              <a:t>Gesù visse ed insegnò sulla </a:t>
            </a:r>
            <a:r>
              <a:rPr sz="1200" dirty="0">
                <a:latin typeface="Times New Roman"/>
                <a:cs typeface="Times New Roman"/>
              </a:rPr>
              <a:t>terra un vangelo che </a:t>
            </a:r>
            <a:r>
              <a:rPr sz="1200" spc="-5" dirty="0">
                <a:latin typeface="Times New Roman"/>
                <a:cs typeface="Times New Roman"/>
              </a:rPr>
              <a:t>affrancò </a:t>
            </a:r>
            <a:r>
              <a:rPr sz="1200" dirty="0">
                <a:latin typeface="Times New Roman"/>
                <a:cs typeface="Times New Roman"/>
              </a:rPr>
              <a:t>l’uomo dalla </a:t>
            </a:r>
            <a:r>
              <a:rPr sz="1200" spc="-5" dirty="0">
                <a:latin typeface="Times New Roman"/>
                <a:cs typeface="Times New Roman"/>
              </a:rPr>
              <a:t>superstizione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demonio e  lo </a:t>
            </a:r>
            <a:r>
              <a:rPr sz="1200" spc="-5" dirty="0">
                <a:latin typeface="Times New Roman"/>
                <a:cs typeface="Times New Roman"/>
              </a:rPr>
              <a:t>elevò alla dignità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 per fede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messaggio di </a:t>
            </a:r>
            <a:r>
              <a:rPr sz="1200" spc="-5" dirty="0">
                <a:latin typeface="Times New Roman"/>
                <a:cs typeface="Times New Roman"/>
              </a:rPr>
              <a:t>Gesù, quale egli predicò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visse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giorni, risolveva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endParaRPr sz="1200">
              <a:latin typeface="Times New Roman"/>
              <a:cs typeface="Times New Roman"/>
            </a:endParaRPr>
          </a:p>
          <a:p>
            <a:pPr marL="88900" marR="546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spirituali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enunciazione.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lasciato personalmente </a:t>
            </a:r>
            <a:r>
              <a:rPr sz="1200" dirty="0">
                <a:latin typeface="Times New Roman"/>
                <a:cs typeface="Times New Roman"/>
              </a:rPr>
              <a:t>il mondo, invia 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posto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nell’uomo e a </a:t>
            </a:r>
            <a:r>
              <a:rPr sz="1200" spc="-5" dirty="0">
                <a:latin typeface="Times New Roman"/>
                <a:cs typeface="Times New Roman"/>
              </a:rPr>
              <a:t>riaffermare </a:t>
            </a:r>
            <a:r>
              <a:rPr sz="1200" dirty="0">
                <a:latin typeface="Times New Roman"/>
                <a:cs typeface="Times New Roman"/>
              </a:rPr>
              <a:t>il messaggio di </a:t>
            </a:r>
            <a:r>
              <a:rPr sz="1200" spc="-5" dirty="0">
                <a:latin typeface="Times New Roman"/>
                <a:cs typeface="Times New Roman"/>
              </a:rPr>
              <a:t>Gesù per ogni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0545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79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generazione, </a:t>
            </a:r>
            <a:r>
              <a:rPr sz="1200" dirty="0">
                <a:latin typeface="Times New Roman"/>
                <a:cs typeface="Times New Roman"/>
              </a:rPr>
              <a:t>in modo 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appare sulla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abbia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versione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aggiornata  </a:t>
            </a:r>
            <a:r>
              <a:rPr sz="1200" spc="-5" dirty="0">
                <a:latin typeface="Times New Roman"/>
                <a:cs typeface="Times New Roman"/>
              </a:rPr>
              <a:t>del vangelo, </a:t>
            </a:r>
            <a:r>
              <a:rPr sz="1200" dirty="0">
                <a:latin typeface="Times New Roman"/>
                <a:cs typeface="Times New Roman"/>
              </a:rPr>
              <a:t>quell’illuminazione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guida collettiva che </a:t>
            </a:r>
            <a:r>
              <a:rPr sz="1200" dirty="0">
                <a:latin typeface="Times New Roman"/>
                <a:cs typeface="Times New Roman"/>
              </a:rPr>
              <a:t>permettono all’uomo di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efficacemente le </a:t>
            </a:r>
            <a:r>
              <a:rPr sz="1200" spc="-5" dirty="0">
                <a:latin typeface="Times New Roman"/>
                <a:cs typeface="Times New Roman"/>
              </a:rPr>
              <a:t>sue  difficoltà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nuove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diverse.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(2060.7) 194:2.2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missione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beninteso,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perché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comprensione della  verità che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di libertà umana. Poi, il proposito di questo spirito è 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la sensazione </a:t>
            </a:r>
            <a:r>
              <a:rPr sz="1200" spc="-5" dirty="0">
                <a:latin typeface="Times New Roman"/>
                <a:cs typeface="Times New Roman"/>
              </a:rPr>
              <a:t>del  credente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orfano.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tutti i </a:t>
            </a:r>
            <a:r>
              <a:rPr sz="1200" spc="-5" dirty="0">
                <a:latin typeface="Times New Roman"/>
                <a:cs typeface="Times New Roman"/>
              </a:rPr>
              <a:t>credenti proverebbero </a:t>
            </a:r>
            <a:r>
              <a:rPr sz="1200" dirty="0">
                <a:latin typeface="Times New Roman"/>
                <a:cs typeface="Times New Roman"/>
              </a:rPr>
              <a:t>un senso di solitudine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 della Verità non fosse </a:t>
            </a:r>
            <a:r>
              <a:rPr sz="1200" dirty="0">
                <a:latin typeface="Times New Roman"/>
                <a:cs typeface="Times New Roman"/>
              </a:rPr>
              <a:t>venuto a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41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(2061.1) 194:2.3 </a:t>
            </a:r>
            <a:r>
              <a:rPr sz="1200" spc="-5" dirty="0">
                <a:latin typeface="Times New Roman"/>
                <a:cs typeface="Times New Roman"/>
              </a:rPr>
              <a:t>Questa effusione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Figlio preparò efficacemente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normali alla successiva  effusione nell’universo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del Padre (l’Aggiustatore) su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senso,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è lo  spirito </a:t>
            </a:r>
            <a:r>
              <a:rPr sz="1200" spc="-5" dirty="0">
                <a:latin typeface="Times New Roman"/>
                <a:cs typeface="Times New Roman"/>
              </a:rPr>
              <a:t>sia del Padre Universale che del Figlio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(2061.2) 194:2.4 </a:t>
            </a:r>
            <a:r>
              <a:rPr sz="1200" spc="-5" dirty="0">
                <a:latin typeface="Times New Roman"/>
                <a:cs typeface="Times New Roman"/>
              </a:rPr>
              <a:t>Non commettete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aspettarvi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una ferma </a:t>
            </a:r>
            <a:r>
              <a:rPr sz="1200" spc="-5" dirty="0">
                <a:latin typeface="Times New Roman"/>
                <a:cs typeface="Times New Roman"/>
              </a:rPr>
              <a:t>coscienza intellettuale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effuso. </a:t>
            </a:r>
            <a:r>
              <a:rPr sz="1200" spc="-15" dirty="0">
                <a:latin typeface="Times New Roman"/>
                <a:cs typeface="Times New Roman"/>
              </a:rPr>
              <a:t>Lo  </a:t>
            </a:r>
            <a:r>
              <a:rPr sz="1200" dirty="0">
                <a:latin typeface="Times New Roman"/>
                <a:cs typeface="Times New Roman"/>
              </a:rPr>
              <a:t>spirito non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mai una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Fin </a:t>
            </a:r>
            <a:r>
              <a:rPr sz="1200" dirty="0">
                <a:latin typeface="Times New Roman"/>
                <a:cs typeface="Times New Roman"/>
              </a:rPr>
              <a:t>dall’inizio </a:t>
            </a:r>
            <a:r>
              <a:rPr sz="1200" spc="-5" dirty="0">
                <a:latin typeface="Times New Roman"/>
                <a:cs typeface="Times New Roman"/>
              </a:rPr>
              <a:t>Gesù insegnò che </a:t>
            </a:r>
            <a:r>
              <a:rPr sz="1200" dirty="0">
                <a:latin typeface="Times New Roman"/>
                <a:cs typeface="Times New Roman"/>
              </a:rPr>
              <a:t>lo  spirito 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parlato di </a:t>
            </a:r>
            <a:r>
              <a:rPr sz="1200" spc="-5" dirty="0">
                <a:latin typeface="Times New Roman"/>
                <a:cs typeface="Times New Roman"/>
              </a:rPr>
              <a:t>se stesso.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con lo Spirito </a:t>
            </a:r>
            <a:r>
              <a:rPr sz="1200" spc="-5" dirty="0">
                <a:latin typeface="Times New Roman"/>
                <a:cs typeface="Times New Roman"/>
              </a:rPr>
              <a:t>della Verità non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cercata, </a:t>
            </a:r>
            <a:r>
              <a:rPr sz="1200" dirty="0">
                <a:latin typeface="Times New Roman"/>
                <a:cs typeface="Times New Roman"/>
              </a:rPr>
              <a:t>quindi, nella  vostra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questo spirito, ma piuttosto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accresciuta comunione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943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(2061.3) 194:2.5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venuto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gli uomini a </a:t>
            </a:r>
            <a:r>
              <a:rPr sz="1200" spc="-5" dirty="0">
                <a:latin typeface="Times New Roman"/>
                <a:cs typeface="Times New Roman"/>
              </a:rPr>
              <a:t>ricordarsi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le parole del </a:t>
            </a:r>
            <a:r>
              <a:rPr sz="1200" spc="-5" dirty="0">
                <a:latin typeface="Times New Roman"/>
                <a:cs typeface="Times New Roman"/>
              </a:rPr>
              <a:t>Maestro,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per  illuminare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reinterpretare </a:t>
            </a:r>
            <a:r>
              <a:rPr sz="1200" dirty="0">
                <a:latin typeface="Times New Roman"/>
                <a:cs typeface="Times New Roman"/>
              </a:rPr>
              <a:t>la sua vita sulla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91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812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sagacia finanziaria. Egli </a:t>
            </a:r>
            <a:r>
              <a:rPr sz="1200" dirty="0">
                <a:latin typeface="Times New Roman"/>
                <a:cs typeface="Times New Roman"/>
              </a:rPr>
              <a:t>era liberale ma </a:t>
            </a:r>
            <a:r>
              <a:rPr sz="1200" spc="-5" dirty="0">
                <a:latin typeface="Times New Roman"/>
                <a:cs typeface="Times New Roman"/>
              </a:rPr>
              <a:t>frugale; era economo </a:t>
            </a:r>
            <a:r>
              <a:rPr sz="1200" dirty="0">
                <a:latin typeface="Times New Roman"/>
                <a:cs typeface="Times New Roman"/>
              </a:rPr>
              <a:t>ma generoso. </a:t>
            </a:r>
            <a:r>
              <a:rPr sz="1200" spc="-5" dirty="0">
                <a:latin typeface="Times New Roman"/>
                <a:cs typeface="Times New Roman"/>
              </a:rPr>
              <a:t>Si rivelò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amministratore saggio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efficace  dei </a:t>
            </a:r>
            <a:r>
              <a:rPr sz="1200" dirty="0">
                <a:latin typeface="Times New Roman"/>
                <a:cs typeface="Times New Roman"/>
              </a:rPr>
              <a:t>beni 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780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(1389.3) 126:2.8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tutto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vicini di </a:t>
            </a:r>
            <a:r>
              <a:rPr sz="1200" spc="-5" dirty="0">
                <a:latin typeface="Times New Roman"/>
                <a:cs typeface="Times New Roman"/>
              </a:rPr>
              <a:t>Nazaret potevano </a:t>
            </a:r>
            <a:r>
              <a:rPr sz="1200" dirty="0">
                <a:latin typeface="Times New Roman"/>
                <a:cs typeface="Times New Roman"/>
              </a:rPr>
              <a:t>fare per </a:t>
            </a:r>
            <a:r>
              <a:rPr sz="1200" spc="-5" dirty="0">
                <a:latin typeface="Times New Roman"/>
                <a:cs typeface="Times New Roman"/>
              </a:rPr>
              <a:t>portare conforto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i  bambini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pieni di tristezza. </a:t>
            </a:r>
            <a:r>
              <a:rPr sz="1200" spc="-5" dirty="0">
                <a:latin typeface="Times New Roman"/>
                <a:cs typeface="Times New Roman"/>
              </a:rPr>
              <a:t>Giuseppe se n’era andato. Giuseppe era 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marito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eccezionale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mancava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tutti  </a:t>
            </a:r>
            <a:r>
              <a:rPr sz="1200" dirty="0">
                <a:latin typeface="Times New Roman"/>
                <a:cs typeface="Times New Roman"/>
              </a:rPr>
              <a:t>loro. E </a:t>
            </a:r>
            <a:r>
              <a:rPr sz="1200" spc="-5" dirty="0">
                <a:latin typeface="Times New Roman"/>
                <a:cs typeface="Times New Roman"/>
              </a:rPr>
              <a:t>sembrava </a:t>
            </a:r>
            <a:r>
              <a:rPr sz="1200" dirty="0">
                <a:latin typeface="Times New Roman"/>
                <a:cs typeface="Times New Roman"/>
              </a:rPr>
              <a:t>loro ancor più </a:t>
            </a:r>
            <a:r>
              <a:rPr sz="1200" spc="-5" dirty="0">
                <a:latin typeface="Times New Roman"/>
                <a:cs typeface="Times New Roman"/>
              </a:rPr>
              <a:t>tragico </a:t>
            </a:r>
            <a:r>
              <a:rPr sz="1200" dirty="0">
                <a:latin typeface="Times New Roman"/>
                <a:cs typeface="Times New Roman"/>
              </a:rPr>
              <a:t>pensare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morto </a:t>
            </a:r>
            <a:r>
              <a:rPr sz="1200" spc="-5" dirty="0">
                <a:latin typeface="Times New Roman"/>
                <a:cs typeface="Times New Roman"/>
              </a:rPr>
              <a:t>prima che avessero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parlargli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benedizione di  </a:t>
            </a:r>
            <a:r>
              <a:rPr sz="1200" spc="-5" dirty="0">
                <a:latin typeface="Times New Roman"/>
                <a:cs typeface="Times New Roman"/>
              </a:rPr>
              <a:t>addio.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quindicesimo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(9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(1389.4) 126:3.1 </a:t>
            </a:r>
            <a:r>
              <a:rPr sz="1200" spc="-5" dirty="0">
                <a:latin typeface="Times New Roman"/>
                <a:cs typeface="Times New Roman"/>
              </a:rPr>
              <a:t>Alla metà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quindicesimo anno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contiamo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calendario del ventesimo secolo </a:t>
            </a:r>
            <a:r>
              <a:rPr sz="1200" dirty="0">
                <a:latin typeface="Times New Roman"/>
                <a:cs typeface="Times New Roman"/>
              </a:rPr>
              <a:t>e non  </a:t>
            </a:r>
            <a:r>
              <a:rPr sz="1200" spc="-5" dirty="0">
                <a:latin typeface="Times New Roman"/>
                <a:cs typeface="Times New Roman"/>
              </a:rPr>
              <a:t>secondo l’anno ebraico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in mano </a:t>
            </a:r>
            <a:r>
              <a:rPr sz="1200" spc="-5" dirty="0">
                <a:latin typeface="Times New Roman"/>
                <a:cs typeface="Times New Roman"/>
              </a:rPr>
              <a:t>saldamente </a:t>
            </a:r>
            <a:r>
              <a:rPr sz="1200" dirty="0">
                <a:latin typeface="Times New Roman"/>
                <a:cs typeface="Times New Roman"/>
              </a:rPr>
              <a:t>la conduzione </a:t>
            </a:r>
            <a:r>
              <a:rPr sz="1200" spc="-5" dirty="0">
                <a:latin typeface="Times New Roman"/>
                <a:cs typeface="Times New Roman"/>
              </a:rPr>
              <a:t>della sua famiglia.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le  loro </a:t>
            </a:r>
            <a:r>
              <a:rPr sz="1200" spc="-5" dirty="0">
                <a:latin typeface="Times New Roman"/>
                <a:cs typeface="Times New Roman"/>
              </a:rPr>
              <a:t>risorse erano quasi esaurite ed essi si trovarono nella necessità </a:t>
            </a:r>
            <a:r>
              <a:rPr sz="1200" dirty="0">
                <a:latin typeface="Times New Roman"/>
                <a:cs typeface="Times New Roman"/>
              </a:rPr>
              <a:t>di vendere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case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che Giuseppe </a:t>
            </a:r>
            <a:r>
              <a:rPr sz="1200" spc="5" dirty="0">
                <a:latin typeface="Times New Roman"/>
                <a:cs typeface="Times New Roman"/>
              </a:rPr>
              <a:t>possedeva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comune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vicino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Giacobbe.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1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(1389.5) 126:3.2 </a:t>
            </a:r>
            <a:r>
              <a:rPr sz="1200" spc="-5" dirty="0">
                <a:latin typeface="Times New Roman"/>
                <a:cs typeface="Times New Roman"/>
              </a:rPr>
              <a:t>Mercoledì sera </a:t>
            </a:r>
            <a:r>
              <a:rPr sz="1200" dirty="0">
                <a:latin typeface="Times New Roman"/>
                <a:cs typeface="Times New Roman"/>
              </a:rPr>
              <a:t>17 </a:t>
            </a:r>
            <a:r>
              <a:rPr sz="1200" spc="-5" dirty="0">
                <a:latin typeface="Times New Roman"/>
                <a:cs typeface="Times New Roman"/>
              </a:rPr>
              <a:t>aprile </a:t>
            </a:r>
            <a:r>
              <a:rPr sz="1200" dirty="0">
                <a:latin typeface="Times New Roman"/>
                <a:cs typeface="Times New Roman"/>
              </a:rPr>
              <a:t>dell’anno 9 d.C. </a:t>
            </a:r>
            <a:r>
              <a:rPr sz="1200" spc="-5" dirty="0">
                <a:latin typeface="Times New Roman"/>
                <a:cs typeface="Times New Roman"/>
              </a:rPr>
              <a:t>venne al </a:t>
            </a:r>
            <a:r>
              <a:rPr sz="1200" dirty="0">
                <a:latin typeface="Times New Roman"/>
                <a:cs typeface="Times New Roman"/>
              </a:rPr>
              <a:t>mondo Rut, l’ultima </a:t>
            </a:r>
            <a:r>
              <a:rPr sz="1200" spc="-5" dirty="0">
                <a:latin typeface="Times New Roman"/>
                <a:cs typeface="Times New Roman"/>
              </a:rPr>
              <a:t>nata della </a:t>
            </a:r>
            <a:r>
              <a:rPr sz="1200" dirty="0">
                <a:latin typeface="Times New Roman"/>
                <a:cs typeface="Times New Roman"/>
              </a:rPr>
              <a:t>famiglia,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possibile  </a:t>
            </a:r>
            <a:r>
              <a:rPr sz="1200" spc="-5" dirty="0">
                <a:latin typeface="Times New Roman"/>
                <a:cs typeface="Times New Roman"/>
              </a:rPr>
              <a:t>Gesù si sforzò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posto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e curare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e particolarmente  </a:t>
            </a:r>
            <a:r>
              <a:rPr sz="1200" spc="-5" dirty="0">
                <a:latin typeface="Times New Roman"/>
                <a:cs typeface="Times New Roman"/>
              </a:rPr>
              <a:t>triste. Per quasi vent’anni (fino </a:t>
            </a:r>
            <a:r>
              <a:rPr sz="1200" dirty="0">
                <a:latin typeface="Times New Roman"/>
                <a:cs typeface="Times New Roman"/>
              </a:rPr>
              <a:t>all’inizio del </a:t>
            </a:r>
            <a:r>
              <a:rPr sz="1200" spc="-5" dirty="0">
                <a:latin typeface="Times New Roman"/>
                <a:cs typeface="Times New Roman"/>
              </a:rPr>
              <a:t>suo ministero pubblico) nessun padre </a:t>
            </a:r>
            <a:r>
              <a:rPr sz="1200" dirty="0">
                <a:latin typeface="Times New Roman"/>
                <a:cs typeface="Times New Roman"/>
              </a:rPr>
              <a:t>avrebbe potuto </a:t>
            </a:r>
            <a:r>
              <a:rPr sz="1200" spc="-5" dirty="0">
                <a:latin typeface="Times New Roman"/>
                <a:cs typeface="Times New Roman"/>
              </a:rPr>
              <a:t>amare ed allevare sua figlia con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affetto ed attaccamento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fece Gesù nell’occuparsi della </a:t>
            </a:r>
            <a:r>
              <a:rPr sz="1200" dirty="0">
                <a:latin typeface="Times New Roman"/>
                <a:cs typeface="Times New Roman"/>
              </a:rPr>
              <a:t>piccola Rut. </a:t>
            </a:r>
            <a:r>
              <a:rPr sz="1200" spc="-5" dirty="0">
                <a:latin typeface="Times New Roman"/>
                <a:cs typeface="Times New Roman"/>
              </a:rPr>
              <a:t>Egli fu altrettanto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gli altri  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75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(1389.6) 126:3.3 </a:t>
            </a:r>
            <a:r>
              <a:rPr sz="1200" spc="-5" dirty="0">
                <a:latin typeface="Times New Roman"/>
                <a:cs typeface="Times New Roman"/>
              </a:rPr>
              <a:t>Durante quest’anno Gesù </a:t>
            </a:r>
            <a:r>
              <a:rPr sz="1200" dirty="0">
                <a:latin typeface="Times New Roman"/>
                <a:cs typeface="Times New Roman"/>
              </a:rPr>
              <a:t>formulò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la </a:t>
            </a:r>
            <a:r>
              <a:rPr sz="1200" spc="-5" dirty="0">
                <a:latin typeface="Times New Roman"/>
                <a:cs typeface="Times New Roman"/>
              </a:rPr>
              <a:t>preghiera che insegnò successivamente ai suoi apostoli </a:t>
            </a:r>
            <a:r>
              <a:rPr sz="1200" dirty="0">
                <a:latin typeface="Times New Roman"/>
                <a:cs typeface="Times New Roman"/>
              </a:rPr>
              <a:t>e che è  </a:t>
            </a:r>
            <a:r>
              <a:rPr sz="1200" spc="-5" dirty="0">
                <a:latin typeface="Times New Roman"/>
                <a:cs typeface="Times New Roman"/>
              </a:rPr>
              <a:t>stata conosciuta </a:t>
            </a:r>
            <a:r>
              <a:rPr sz="1200" dirty="0">
                <a:latin typeface="Times New Roman"/>
                <a:cs typeface="Times New Roman"/>
              </a:rPr>
              <a:t>da molti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Nostro”.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un’evoluzione della celebrazione </a:t>
            </a:r>
            <a:r>
              <a:rPr sz="1200" dirty="0">
                <a:latin typeface="Times New Roman"/>
                <a:cs typeface="Times New Roman"/>
              </a:rPr>
              <a:t>familiare;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8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(2061.4) 194:2.6 </a:t>
            </a:r>
            <a:r>
              <a:rPr sz="1200" dirty="0">
                <a:latin typeface="Times New Roman"/>
                <a:cs typeface="Times New Roman"/>
              </a:rPr>
              <a:t>Poi, lo </a:t>
            </a:r>
            <a:r>
              <a:rPr sz="1200" spc="-5" dirty="0">
                <a:latin typeface="Times New Roman"/>
                <a:cs typeface="Times New Roman"/>
              </a:rPr>
              <a:t>Spirito della 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a testimoniare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sua  vita, quale egli visse nella carne </a:t>
            </a:r>
            <a:r>
              <a:rPr sz="1200" dirty="0">
                <a:latin typeface="Times New Roman"/>
                <a:cs typeface="Times New Roman"/>
              </a:rPr>
              <a:t>e quale vive ora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 e </a:t>
            </a:r>
            <a:r>
              <a:rPr sz="1200" spc="-5" dirty="0">
                <a:latin typeface="Times New Roman"/>
                <a:cs typeface="Times New Roman"/>
              </a:rPr>
              <a:t>daccapo nel singolo credente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generazione 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ripieni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937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(2061.5) 194:2.7 </a:t>
            </a:r>
            <a:r>
              <a:rPr sz="1200" dirty="0">
                <a:latin typeface="Times New Roman"/>
                <a:cs typeface="Times New Roman"/>
              </a:rPr>
              <a:t>Così è </a:t>
            </a:r>
            <a:r>
              <a:rPr sz="1200" spc="-5" dirty="0">
                <a:latin typeface="Times New Roman"/>
                <a:cs typeface="Times New Roman"/>
              </a:rPr>
              <a:t>evidente 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viene realmente </a:t>
            </a:r>
            <a:r>
              <a:rPr sz="1200" dirty="0">
                <a:latin typeface="Times New Roman"/>
                <a:cs typeface="Times New Roman"/>
              </a:rPr>
              <a:t>a condurre tutti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verità, nella </a:t>
            </a:r>
            <a:r>
              <a:rPr sz="1200" dirty="0">
                <a:latin typeface="Times New Roman"/>
                <a:cs typeface="Times New Roman"/>
              </a:rPr>
              <a:t>conoscenza  </a:t>
            </a:r>
            <a:r>
              <a:rPr sz="1200" spc="-5" dirty="0">
                <a:latin typeface="Times New Roman"/>
                <a:cs typeface="Times New Roman"/>
              </a:rPr>
              <a:t>sempre maggiore dell’esperienza della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spirituale vivente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crescente della realtà della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eterna ed </a:t>
            </a:r>
            <a:r>
              <a:rPr sz="1200" dirty="0">
                <a:latin typeface="Times New Roman"/>
                <a:cs typeface="Times New Roman"/>
              </a:rPr>
              <a:t>ascendente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(2061.6) 194:2.8 </a:t>
            </a:r>
            <a:r>
              <a:rPr sz="1200" spc="-5" dirty="0">
                <a:latin typeface="Times New Roman"/>
                <a:cs typeface="Times New Roman"/>
              </a:rPr>
              <a:t>Gesù visse una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una rivelazione </a:t>
            </a:r>
            <a:r>
              <a:rPr sz="1200" spc="-5" dirty="0">
                <a:latin typeface="Times New Roman"/>
                <a:cs typeface="Times New Roman"/>
              </a:rPr>
              <a:t>dell’uomo sottomesso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non un </a:t>
            </a:r>
            <a:r>
              <a:rPr sz="1200" spc="-5" dirty="0">
                <a:latin typeface="Times New Roman"/>
                <a:cs typeface="Times New Roman"/>
              </a:rPr>
              <a:t>esempio che </a:t>
            </a:r>
            <a:r>
              <a:rPr sz="1200" dirty="0">
                <a:latin typeface="Times New Roman"/>
                <a:cs typeface="Times New Roman"/>
              </a:rPr>
              <a:t>ciascuno 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tentare di seguire alla </a:t>
            </a:r>
            <a:r>
              <a:rPr sz="1200" spc="-5" dirty="0">
                <a:latin typeface="Times New Roman"/>
                <a:cs typeface="Times New Roman"/>
              </a:rPr>
              <a:t>lettera. 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 sulla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risurrezione successiva, divennero  subito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vangelo del riscatto che era stato pagato </a:t>
            </a:r>
            <a:r>
              <a:rPr sz="1200" dirty="0">
                <a:latin typeface="Times New Roman"/>
                <a:cs typeface="Times New Roman"/>
              </a:rPr>
              <a:t>così per </a:t>
            </a:r>
            <a:r>
              <a:rPr sz="1200" spc="-5" dirty="0">
                <a:latin typeface="Times New Roman"/>
                <a:cs typeface="Times New Roman"/>
              </a:rPr>
              <a:t>riscattare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dalla presa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maligno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condanna di un  </a:t>
            </a:r>
            <a:r>
              <a:rPr sz="1200" spc="-5" dirty="0">
                <a:latin typeface="Times New Roman"/>
                <a:cs typeface="Times New Roman"/>
              </a:rPr>
              <a:t>Dio offeso. </a:t>
            </a:r>
            <a:r>
              <a:rPr sz="1200" dirty="0">
                <a:latin typeface="Times New Roman"/>
                <a:cs typeface="Times New Roman"/>
              </a:rPr>
              <a:t>Ciò nonostante,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vangelo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distorto, </a:t>
            </a:r>
            <a:r>
              <a:rPr sz="1200" spc="-5" dirty="0">
                <a:latin typeface="Times New Roman"/>
                <a:cs typeface="Times New Roman"/>
              </a:rPr>
              <a:t>rimane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questo nuovo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conservò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verità </a:t>
            </a:r>
            <a:r>
              <a:rPr sz="1200" dirty="0">
                <a:latin typeface="Times New Roman"/>
                <a:cs typeface="Times New Roman"/>
              </a:rPr>
              <a:t>e degli </a:t>
            </a:r>
            <a:r>
              <a:rPr sz="1200" spc="-5" dirty="0">
                <a:latin typeface="Times New Roman"/>
                <a:cs typeface="Times New Roman"/>
              </a:rPr>
              <a:t>insegnamenti fondamentali del vangelo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 regno.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tardi  </a:t>
            </a:r>
            <a:r>
              <a:rPr sz="1200" spc="-5" dirty="0">
                <a:latin typeface="Times New Roman"/>
                <a:cs typeface="Times New Roman"/>
              </a:rPr>
              <a:t>queste verità nascoste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emergeranno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trasformare efficacemente </a:t>
            </a:r>
            <a:r>
              <a:rPr sz="1200" dirty="0">
                <a:latin typeface="Times New Roman"/>
                <a:cs typeface="Times New Roman"/>
              </a:rPr>
              <a:t>la civiltà di  tutta</a:t>
            </a:r>
            <a:r>
              <a:rPr sz="1200" spc="-5" dirty="0">
                <a:latin typeface="Times New Roman"/>
                <a:cs typeface="Times New Roman"/>
              </a:rPr>
              <a:t> 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31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(2061.7) 194:2.9 </a:t>
            </a:r>
            <a:r>
              <a:rPr sz="1200" spc="-5" dirty="0">
                <a:latin typeface="Times New Roman"/>
                <a:cs typeface="Times New Roman"/>
              </a:rPr>
              <a:t>Ma questi errori </a:t>
            </a:r>
            <a:r>
              <a:rPr sz="1200" dirty="0">
                <a:latin typeface="Times New Roman"/>
                <a:cs typeface="Times New Roman"/>
              </a:rPr>
              <a:t>intellettuali non </a:t>
            </a:r>
            <a:r>
              <a:rPr sz="1200" spc="-5" dirty="0">
                <a:latin typeface="Times New Roman"/>
                <a:cs typeface="Times New Roman"/>
              </a:rPr>
              <a:t>interferirono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con il </a:t>
            </a:r>
            <a:r>
              <a:rPr sz="1200" spc="-5" dirty="0">
                <a:latin typeface="Times New Roman"/>
                <a:cs typeface="Times New Roman"/>
              </a:rPr>
              <a:t>grande progresso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credenti nella </a:t>
            </a:r>
            <a:r>
              <a:rPr sz="1200" dirty="0">
                <a:latin typeface="Times New Roman"/>
                <a:cs typeface="Times New Roman"/>
              </a:rPr>
              <a:t>crescita dello 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meno di un mese dopo </a:t>
            </a:r>
            <a:r>
              <a:rPr sz="1200" spc="-5" dirty="0">
                <a:latin typeface="Times New Roman"/>
                <a:cs typeface="Times New Roman"/>
              </a:rPr>
              <a:t>l’effusione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Verità, gli apostoli fecero maggiori progressi spirituali </a:t>
            </a:r>
            <a:r>
              <a:rPr sz="1200" dirty="0">
                <a:latin typeface="Times New Roman"/>
                <a:cs typeface="Times New Roman"/>
              </a:rPr>
              <a:t>individuali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loro quasi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associazione personale ed affettuosa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Maestro. Né </a:t>
            </a:r>
            <a:r>
              <a:rPr sz="1200" dirty="0">
                <a:latin typeface="Times New Roman"/>
                <a:cs typeface="Times New Roman"/>
              </a:rPr>
              <a:t>questa sostituzione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 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i="1" spc="-5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salvifico </a:t>
            </a:r>
            <a:r>
              <a:rPr sz="1200" spc="-5" dirty="0">
                <a:latin typeface="Times New Roman"/>
                <a:cs typeface="Times New Roman"/>
              </a:rPr>
              <a:t>della filiazione con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interferì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rapida </a:t>
            </a:r>
            <a:r>
              <a:rPr sz="1200" dirty="0">
                <a:latin typeface="Times New Roman"/>
                <a:cs typeface="Times New Roman"/>
              </a:rPr>
              <a:t>diffusione dei  loro </a:t>
            </a:r>
            <a:r>
              <a:rPr sz="1200" spc="-5" dirty="0">
                <a:latin typeface="Times New Roman"/>
                <a:cs typeface="Times New Roman"/>
              </a:rPr>
              <a:t>insegnamenti; al contrario, questa eclissi del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nuovi insegnamenti sulla </a:t>
            </a:r>
            <a:r>
              <a:rPr sz="1200" spc="-5" dirty="0">
                <a:latin typeface="Times New Roman"/>
                <a:cs typeface="Times New Roman"/>
              </a:rPr>
              <a:t>sua persona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sua  risurrezione sembrò </a:t>
            </a:r>
            <a:r>
              <a:rPr sz="1200" dirty="0">
                <a:latin typeface="Times New Roman"/>
                <a:cs typeface="Times New Roman"/>
              </a:rPr>
              <a:t>facilitare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la predicazione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buona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novella.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(2061.8) 194:2.10 </a:t>
            </a:r>
            <a:r>
              <a:rPr sz="1200" spc="-5" dirty="0">
                <a:latin typeface="Times New Roman"/>
                <a:cs typeface="Times New Roman"/>
              </a:rPr>
              <a:t>L’espressione “battesimo dello spirito”, che </a:t>
            </a:r>
            <a:r>
              <a:rPr sz="1200" dirty="0">
                <a:latin typeface="Times New Roman"/>
                <a:cs typeface="Times New Roman"/>
              </a:rPr>
              <a:t>divenne di uso così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significava semplicemente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ricevimento 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personale </a:t>
            </a:r>
            <a:r>
              <a:rPr sz="1200" dirty="0">
                <a:latin typeface="Times New Roman"/>
                <a:cs typeface="Times New Roman"/>
              </a:rPr>
              <a:t>di questo nuovo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accrescimento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influenze spirituali precedentemente </a:t>
            </a:r>
            <a:r>
              <a:rPr sz="1200" dirty="0">
                <a:latin typeface="Times New Roman"/>
                <a:cs typeface="Times New Roman"/>
              </a:rPr>
              <a:t>sperimentate </a:t>
            </a:r>
            <a:r>
              <a:rPr sz="1200" spc="-5" dirty="0">
                <a:latin typeface="Times New Roman"/>
                <a:cs typeface="Times New Roman"/>
              </a:rPr>
              <a:t>dalle anime che conoscevano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91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(2061.9) 194:2.11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dall’effusione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Verità, 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soggetto all’insegnamento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guida </a:t>
            </a:r>
            <a:r>
              <a:rPr sz="1200" dirty="0">
                <a:latin typeface="Times New Roman"/>
                <a:cs typeface="Times New Roman"/>
              </a:rPr>
              <a:t>di una triplice  dotazione </a:t>
            </a:r>
            <a:r>
              <a:rPr sz="1200" spc="-5" dirty="0">
                <a:latin typeface="Times New Roman"/>
                <a:cs typeface="Times New Roman"/>
              </a:rPr>
              <a:t>spirituale: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 Padre, </a:t>
            </a:r>
            <a:r>
              <a:rPr sz="1200" dirty="0">
                <a:latin typeface="Times New Roman"/>
                <a:cs typeface="Times New Roman"/>
              </a:rPr>
              <a:t>l’Aggiustatore di </a:t>
            </a:r>
            <a:r>
              <a:rPr sz="1200" spc="-5" dirty="0">
                <a:latin typeface="Times New Roman"/>
                <a:cs typeface="Times New Roman"/>
              </a:rPr>
              <a:t>Pensiero;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 Figlio,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Verità;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Spirito,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Santo.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(2062.1) 194:2.12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soggetta alla duplice </a:t>
            </a:r>
            <a:r>
              <a:rPr sz="1200" dirty="0">
                <a:latin typeface="Times New Roman"/>
                <a:cs typeface="Times New Roman"/>
              </a:rPr>
              <a:t>influenza della </a:t>
            </a:r>
            <a:r>
              <a:rPr sz="1200" spc="-5" dirty="0">
                <a:latin typeface="Times New Roman"/>
                <a:cs typeface="Times New Roman"/>
              </a:rPr>
              <a:t>settupla attrazione delle </a:t>
            </a:r>
            <a:r>
              <a:rPr sz="1200" dirty="0">
                <a:latin typeface="Times New Roman"/>
                <a:cs typeface="Times New Roman"/>
              </a:rPr>
              <a:t>influenze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</a:t>
            </a:r>
            <a:endParaRPr sz="1200">
              <a:latin typeface="Times New Roman"/>
              <a:cs typeface="Times New Roman"/>
            </a:endParaRPr>
          </a:p>
          <a:p>
            <a:pPr marL="88900" marR="15303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primitive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sono soggette al contatto progressivo dei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dell’universo locale. </a:t>
            </a:r>
            <a:r>
              <a:rPr sz="1200" dirty="0">
                <a:latin typeface="Times New Roman"/>
                <a:cs typeface="Times New Roman"/>
              </a:rPr>
              <a:t>Via via che l’uomo </a:t>
            </a:r>
            <a:r>
              <a:rPr sz="1200" spc="-5" dirty="0">
                <a:latin typeface="Times New Roman"/>
                <a:cs typeface="Times New Roman"/>
              </a:rPr>
              <a:t>progredisce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scala dell’intelligenza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percezione </a:t>
            </a:r>
            <a:r>
              <a:rPr sz="1200" dirty="0">
                <a:latin typeface="Times New Roman"/>
                <a:cs typeface="Times New Roman"/>
              </a:rPr>
              <a:t>spirituale, 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infine a librarsi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 e a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lui </a:t>
            </a:r>
            <a:r>
              <a:rPr sz="1200" dirty="0">
                <a:latin typeface="Times New Roman"/>
                <a:cs typeface="Times New Roman"/>
              </a:rPr>
              <a:t>le sette influenze spirituali </a:t>
            </a:r>
            <a:r>
              <a:rPr sz="1200" spc="-5" dirty="0">
                <a:latin typeface="Times New Roman"/>
                <a:cs typeface="Times New Roman"/>
              </a:rPr>
              <a:t>superiori.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spiriti dei mondi in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(2062.2) 194:2.13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conferito 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945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(2062.3) 194:2.14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in spirito </a:t>
            </a:r>
            <a:r>
              <a:rPr sz="1200" spc="-5" dirty="0">
                <a:latin typeface="Times New Roman"/>
                <a:cs typeface="Times New Roman"/>
              </a:rPr>
              <a:t>del Figlio Eterno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spirito dell’universo degli universi </a:t>
            </a:r>
            <a:r>
              <a:rPr sz="1200" dirty="0">
                <a:latin typeface="Times New Roman"/>
                <a:cs typeface="Times New Roman"/>
              </a:rPr>
              <a:t>ed il  </a:t>
            </a:r>
            <a:r>
              <a:rPr sz="1200" spc="-5" dirty="0">
                <a:latin typeface="Times New Roman"/>
                <a:cs typeface="Times New Roman"/>
              </a:rPr>
              <a:t>canale certo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comunione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43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(2062.4) 194:2.15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in spirito </a:t>
            </a:r>
            <a:r>
              <a:rPr sz="1200" spc="-5" dirty="0">
                <a:latin typeface="Times New Roman"/>
                <a:cs typeface="Times New Roman"/>
              </a:rPr>
              <a:t>dello Spirito Infinito </a:t>
            </a:r>
            <a:r>
              <a:rPr sz="1200" dirty="0">
                <a:latin typeface="Times New Roman"/>
                <a:cs typeface="Times New Roman"/>
              </a:rPr>
              <a:t>— lo </a:t>
            </a:r>
            <a:r>
              <a:rPr sz="1200" spc="-5" dirty="0">
                <a:latin typeface="Times New Roman"/>
                <a:cs typeface="Times New Roman"/>
              </a:rPr>
              <a:t>spirito-mente universale </a:t>
            </a:r>
            <a:r>
              <a:rPr sz="1200" dirty="0">
                <a:latin typeface="Times New Roman"/>
                <a:cs typeface="Times New Roman"/>
              </a:rPr>
              <a:t>di tutta la creazione, la  fonte 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parentela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di tutte le intelligenze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355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10623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(2062.5) 194:2.16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— lo Spirito </a:t>
            </a:r>
            <a:r>
              <a:rPr sz="1200" spc="-5" dirty="0">
                <a:latin typeface="Times New Roman"/>
                <a:cs typeface="Times New Roman"/>
              </a:rPr>
              <a:t>della Verità, generalmente  considerato </a:t>
            </a:r>
            <a:r>
              <a:rPr sz="1200" dirty="0">
                <a:latin typeface="Times New Roman"/>
                <a:cs typeface="Times New Roman"/>
              </a:rPr>
              <a:t>come lo </a:t>
            </a:r>
            <a:r>
              <a:rPr sz="1200" spc="-5" dirty="0">
                <a:latin typeface="Times New Roman"/>
                <a:cs typeface="Times New Roman"/>
              </a:rPr>
              <a:t>spirito del Figlio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76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(2062.6) 194:2.17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dello Spirito </a:t>
            </a:r>
            <a:r>
              <a:rPr sz="1200" spc="-5" dirty="0">
                <a:latin typeface="Times New Roman"/>
                <a:cs typeface="Times New Roman"/>
              </a:rPr>
              <a:t>Madre d’Universo </a:t>
            </a:r>
            <a:r>
              <a:rPr sz="1200" dirty="0">
                <a:latin typeface="Times New Roman"/>
                <a:cs typeface="Times New Roman"/>
              </a:rPr>
              <a:t>— lo Spirito </a:t>
            </a:r>
            <a:r>
              <a:rPr sz="1200" spc="-5" dirty="0">
                <a:latin typeface="Times New Roman"/>
                <a:cs typeface="Times New Roman"/>
              </a:rPr>
              <a:t>Santo, generalmente  considerato </a:t>
            </a:r>
            <a:r>
              <a:rPr sz="1200" dirty="0">
                <a:latin typeface="Times New Roman"/>
                <a:cs typeface="Times New Roman"/>
              </a:rPr>
              <a:t>come lo </a:t>
            </a:r>
            <a:r>
              <a:rPr sz="1200" spc="-5" dirty="0">
                <a:latin typeface="Times New Roman"/>
                <a:cs typeface="Times New Roman"/>
              </a:rPr>
              <a:t>spirito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71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(2062.7) 194:2.18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spirito-mente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d’Universo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dell’universo  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7150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(2062.8) 194:2.19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Padre, dei Figli </a:t>
            </a:r>
            <a:r>
              <a:rPr sz="1200" dirty="0">
                <a:latin typeface="Times New Roman"/>
                <a:cs typeface="Times New Roman"/>
              </a:rPr>
              <a:t>e degli Spiriti — lo spirito di nuovo nome </a:t>
            </a:r>
            <a:r>
              <a:rPr sz="1200" spc="-5" dirty="0">
                <a:latin typeface="Times New Roman"/>
                <a:cs typeface="Times New Roman"/>
              </a:rPr>
              <a:t>dei mortali ascendenti dei  regni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dell’anima mortale nata dallo </a:t>
            </a:r>
            <a:r>
              <a:rPr sz="1200" spc="-5" dirty="0">
                <a:latin typeface="Times New Roman"/>
                <a:cs typeface="Times New Roman"/>
              </a:rPr>
              <a:t>spirito con 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del </a:t>
            </a:r>
            <a:r>
              <a:rPr sz="1200" dirty="0">
                <a:latin typeface="Times New Roman"/>
                <a:cs typeface="Times New Roman"/>
              </a:rPr>
              <a:t>Paradiso, e dopo il  </a:t>
            </a:r>
            <a:r>
              <a:rPr sz="1200" spc="-5" dirty="0">
                <a:latin typeface="Times New Roman"/>
                <a:cs typeface="Times New Roman"/>
              </a:rPr>
              <a:t>successivo raggiungimento </a:t>
            </a:r>
            <a:r>
              <a:rPr sz="1200" dirty="0">
                <a:latin typeface="Times New Roman"/>
                <a:cs typeface="Times New Roman"/>
              </a:rPr>
              <a:t>della divinità e </a:t>
            </a:r>
            <a:r>
              <a:rPr sz="1200" spc="-5" dirty="0">
                <a:latin typeface="Times New Roman"/>
                <a:cs typeface="Times New Roman"/>
              </a:rPr>
              <a:t>della glorificazione dello status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della Finalità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2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(2062.9) 194:2.20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l’effusione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portò </a:t>
            </a:r>
            <a:r>
              <a:rPr sz="1200" dirty="0">
                <a:latin typeface="Times New Roman"/>
                <a:cs typeface="Times New Roman"/>
              </a:rPr>
              <a:t>al mondo e </a:t>
            </a:r>
            <a:r>
              <a:rPr sz="1200" spc="-5" dirty="0">
                <a:latin typeface="Times New Roman"/>
                <a:cs typeface="Times New Roman"/>
              </a:rPr>
              <a:t>ai suoi </a:t>
            </a:r>
            <a:r>
              <a:rPr sz="1200" dirty="0">
                <a:latin typeface="Times New Roman"/>
                <a:cs typeface="Times New Roman"/>
              </a:rPr>
              <a:t>popoli l’ultima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dotazioni di </a:t>
            </a:r>
            <a:r>
              <a:rPr sz="1200" spc="-5" dirty="0">
                <a:latin typeface="Times New Roman"/>
                <a:cs typeface="Times New Roman"/>
              </a:rPr>
              <a:t>spirito destinate  ad aiutarli nella ricerca </a:t>
            </a:r>
            <a:r>
              <a:rPr sz="1200" dirty="0">
                <a:latin typeface="Times New Roman"/>
                <a:cs typeface="Times New Roman"/>
              </a:rPr>
              <a:t>ascendente di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Che cosa avvenne alla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Pentecoste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(2062.10) 194:3.1 </a:t>
            </a:r>
            <a:r>
              <a:rPr sz="1200" spc="-5" dirty="0">
                <a:latin typeface="Times New Roman"/>
                <a:cs typeface="Times New Roman"/>
              </a:rPr>
              <a:t>Molti insegnamenti bizzarri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strani furono associati alle </a:t>
            </a:r>
            <a:r>
              <a:rPr sz="1200" dirty="0">
                <a:latin typeface="Times New Roman"/>
                <a:cs typeface="Times New Roman"/>
              </a:rPr>
              <a:t>narrazioni </a:t>
            </a:r>
            <a:r>
              <a:rPr sz="1200" spc="-5" dirty="0">
                <a:latin typeface="Times New Roman"/>
                <a:cs typeface="Times New Roman"/>
              </a:rPr>
              <a:t>iniziali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 </a:t>
            </a:r>
            <a:r>
              <a:rPr sz="1200" spc="-5" dirty="0">
                <a:latin typeface="Times New Roman"/>
                <a:cs typeface="Times New Roman"/>
              </a:rPr>
              <a:t>successivi gli avvenimenti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maestro, venne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abitare l’umanità, sono 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confusi </a:t>
            </a:r>
            <a:r>
              <a:rPr sz="1200" dirty="0">
                <a:latin typeface="Times New Roman"/>
                <a:cs typeface="Times New Roman"/>
              </a:rPr>
              <a:t>con le insensate </a:t>
            </a:r>
            <a:r>
              <a:rPr sz="1200" spc="-5" dirty="0">
                <a:latin typeface="Times New Roman"/>
                <a:cs typeface="Times New Roman"/>
              </a:rPr>
              <a:t>esplosioni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straripante emotività.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principale missione di questo spirito </a:t>
            </a:r>
            <a:r>
              <a:rPr sz="1200" spc="-5" dirty="0">
                <a:latin typeface="Times New Roman"/>
                <a:cs typeface="Times New Roman"/>
              </a:rPr>
              <a:t>sparso dal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 Figlio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insegnare agli </a:t>
            </a:r>
            <a:r>
              <a:rPr sz="1200" dirty="0">
                <a:latin typeface="Times New Roman"/>
                <a:cs typeface="Times New Roman"/>
              </a:rPr>
              <a:t>uomini le </a:t>
            </a:r>
            <a:r>
              <a:rPr sz="1200" spc="-5" dirty="0">
                <a:latin typeface="Times New Roman"/>
                <a:cs typeface="Times New Roman"/>
              </a:rPr>
              <a:t>verità dell’amore del </a:t>
            </a:r>
            <a:r>
              <a:rPr sz="1200" dirty="0">
                <a:latin typeface="Times New Roman"/>
                <a:cs typeface="Times New Roman"/>
              </a:rPr>
              <a:t>Padre e della misericordia </a:t>
            </a:r>
            <a:r>
              <a:rPr sz="1200" spc="-5" dirty="0">
                <a:latin typeface="Times New Roman"/>
                <a:cs typeface="Times New Roman"/>
              </a:rPr>
              <a:t>del Figlio. Queste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verità della </a:t>
            </a:r>
            <a:r>
              <a:rPr sz="1200" dirty="0">
                <a:latin typeface="Times New Roman"/>
                <a:cs typeface="Times New Roman"/>
              </a:rPr>
              <a:t>divinità 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possono comprendere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tratti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del carattere.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è interessato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959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22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primo luogo alla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spirituale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carattere </a:t>
            </a:r>
            <a:r>
              <a:rPr sz="1200" spc="-5" dirty="0">
                <a:latin typeface="Times New Roman"/>
                <a:cs typeface="Times New Roman"/>
              </a:rPr>
              <a:t>morale del Figlio.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Creatore, nella </a:t>
            </a:r>
            <a:r>
              <a:rPr sz="1200" dirty="0">
                <a:latin typeface="Times New Roman"/>
                <a:cs typeface="Times New Roman"/>
              </a:rPr>
              <a:t>carne, </a:t>
            </a:r>
            <a:r>
              <a:rPr sz="1200" spc="-5" dirty="0">
                <a:latin typeface="Times New Roman"/>
                <a:cs typeface="Times New Roman"/>
              </a:rPr>
              <a:t>rivelò  Dio agli </a:t>
            </a:r>
            <a:r>
              <a:rPr sz="1200" dirty="0">
                <a:latin typeface="Times New Roman"/>
                <a:cs typeface="Times New Roman"/>
              </a:rPr>
              <a:t>uomini; lo </a:t>
            </a:r>
            <a:r>
              <a:rPr sz="1200" spc="-5" dirty="0">
                <a:latin typeface="Times New Roman"/>
                <a:cs typeface="Times New Roman"/>
              </a:rPr>
              <a:t>Spirito della Verità,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cuore, rivela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agli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produce nella </a:t>
            </a:r>
            <a:r>
              <a:rPr sz="1200" dirty="0">
                <a:latin typeface="Times New Roman"/>
                <a:cs typeface="Times New Roman"/>
              </a:rPr>
              <a:t>sua vita i  </a:t>
            </a:r>
            <a:r>
              <a:rPr sz="1200" spc="-5" dirty="0">
                <a:latin typeface="Times New Roman"/>
                <a:cs typeface="Times New Roman"/>
              </a:rPr>
              <a:t>“frutti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spirito”, </a:t>
            </a:r>
            <a:r>
              <a:rPr sz="1200" dirty="0">
                <a:latin typeface="Times New Roman"/>
                <a:cs typeface="Times New Roman"/>
              </a:rPr>
              <a:t>mostra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 tratti 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manifestò nella </a:t>
            </a:r>
            <a:r>
              <a:rPr sz="1200" spc="-5" dirty="0">
                <a:latin typeface="Times New Roman"/>
                <a:cs typeface="Times New Roman"/>
              </a:rPr>
              <a:t>sua vita terrena.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sulla </a:t>
            </a:r>
            <a:r>
              <a:rPr sz="1200" spc="-5" dirty="0">
                <a:latin typeface="Times New Roman"/>
                <a:cs typeface="Times New Roman"/>
              </a:rPr>
              <a:t>terra,  visse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unica —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spirito interiore del </a:t>
            </a:r>
            <a:r>
              <a:rPr sz="1200" dirty="0">
                <a:latin typeface="Times New Roman"/>
                <a:cs typeface="Times New Roman"/>
              </a:rPr>
              <a:t>“nuovo </a:t>
            </a:r>
            <a:r>
              <a:rPr sz="1200" spc="-5" dirty="0">
                <a:latin typeface="Times New Roman"/>
                <a:cs typeface="Times New Roman"/>
              </a:rPr>
              <a:t>maestro”,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dopo la  </a:t>
            </a:r>
            <a:r>
              <a:rPr sz="1200" spc="-5" dirty="0">
                <a:latin typeface="Times New Roman"/>
                <a:cs typeface="Times New Roman"/>
              </a:rPr>
              <a:t>Pentecoste, </a:t>
            </a:r>
            <a:r>
              <a:rPr sz="1200" dirty="0">
                <a:latin typeface="Times New Roman"/>
                <a:cs typeface="Times New Roman"/>
              </a:rPr>
              <a:t>ha potuto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di nuovo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credente istruito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50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(2062.11) 194:3.2 </a:t>
            </a:r>
            <a:r>
              <a:rPr sz="1200" spc="-5" dirty="0">
                <a:latin typeface="Times New Roman"/>
                <a:cs typeface="Times New Roman"/>
              </a:rPr>
              <a:t>Molti avvenimenti che accadono nel corso </a:t>
            </a:r>
            <a:r>
              <a:rPr sz="1200" dirty="0">
                <a:latin typeface="Times New Roman"/>
                <a:cs typeface="Times New Roman"/>
              </a:rPr>
              <a:t>di una vita umana sono </a:t>
            </a:r>
            <a:r>
              <a:rPr sz="1200" spc="-5" dirty="0">
                <a:latin typeface="Times New Roman"/>
                <a:cs typeface="Times New Roman"/>
              </a:rPr>
              <a:t>duri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comprendere, 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dirty="0">
                <a:latin typeface="Times New Roman"/>
                <a:cs typeface="Times New Roman"/>
              </a:rPr>
              <a:t>con  l’idea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prevale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cui la </a:t>
            </a:r>
            <a:r>
              <a:rPr sz="1200" spc="-5" dirty="0">
                <a:latin typeface="Times New Roman"/>
                <a:cs typeface="Times New Roman"/>
              </a:rPr>
              <a:t>rettitudine trionfa. Sembra così spesso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calunnia,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menzogna,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disonestà </a:t>
            </a:r>
            <a:r>
              <a:rPr sz="1200" dirty="0">
                <a:latin typeface="Times New Roman"/>
                <a:cs typeface="Times New Roman"/>
              </a:rPr>
              <a:t>e l’iniquità —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prevalgano.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trionfa sul male, sul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sull’iniquità?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Sì.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eterna che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della bontà e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guidate dallo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saranno</a:t>
            </a:r>
            <a:endParaRPr sz="1200">
              <a:latin typeface="Times New Roman"/>
              <a:cs typeface="Times New Roman"/>
            </a:endParaRPr>
          </a:p>
          <a:p>
            <a:pPr marL="63500" marR="1238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sempre giustificate.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burlarono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sulla croce dicendo: “Vediamo se Dio verrà </a:t>
            </a:r>
            <a:r>
              <a:rPr sz="1200" dirty="0">
                <a:latin typeface="Times New Roman"/>
                <a:cs typeface="Times New Roman"/>
              </a:rPr>
              <a:t>a liberarlo.”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della crocifissione  </a:t>
            </a:r>
            <a:r>
              <a:rPr sz="1200" spc="-5" dirty="0">
                <a:latin typeface="Times New Roman"/>
                <a:cs typeface="Times New Roman"/>
              </a:rPr>
              <a:t>sembrò </a:t>
            </a:r>
            <a:r>
              <a:rPr sz="1200" dirty="0">
                <a:latin typeface="Times New Roman"/>
                <a:cs typeface="Times New Roman"/>
              </a:rPr>
              <a:t>buio, ma il </a:t>
            </a:r>
            <a:r>
              <a:rPr sz="1200" spc="-5" dirty="0">
                <a:latin typeface="Times New Roman"/>
                <a:cs typeface="Times New Roman"/>
              </a:rPr>
              <a:t>mattino della risurrezione fu gloriosamente splendido;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brillante 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gioioso.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della </a:t>
            </a:r>
            <a:r>
              <a:rPr sz="1200" dirty="0">
                <a:latin typeface="Times New Roman"/>
                <a:cs typeface="Times New Roman"/>
              </a:rPr>
              <a:t>disperazione </a:t>
            </a:r>
            <a:r>
              <a:rPr sz="1200" spc="-5" dirty="0">
                <a:latin typeface="Times New Roman"/>
                <a:cs typeface="Times New Roman"/>
              </a:rPr>
              <a:t>pessimistica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liberarsi dei fardelli </a:t>
            </a:r>
            <a:r>
              <a:rPr sz="1200" dirty="0">
                <a:latin typeface="Times New Roman"/>
                <a:cs typeface="Times New Roman"/>
              </a:rPr>
              <a:t>della vita; </a:t>
            </a:r>
            <a:r>
              <a:rPr sz="1200" spc="-5" dirty="0">
                <a:latin typeface="Times New Roman"/>
                <a:cs typeface="Times New Roman"/>
              </a:rPr>
              <a:t>esse desiderano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ardentemente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l’annientamento nel sonno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riposo senza </a:t>
            </a:r>
            <a:r>
              <a:rPr sz="1200" spc="-5" dirty="0">
                <a:latin typeface="Times New Roman"/>
                <a:cs typeface="Times New Roman"/>
              </a:rPr>
              <a:t>fine. Queste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religioni della paura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timore </a:t>
            </a:r>
            <a:r>
              <a:rPr sz="1200" dirty="0">
                <a:latin typeface="Times New Roman"/>
                <a:cs typeface="Times New Roman"/>
              </a:rPr>
              <a:t>primitivi.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 un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proclamare all’umanità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lotta. 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fondata </a:t>
            </a:r>
            <a:r>
              <a:rPr sz="1200" spc="-5" dirty="0">
                <a:latin typeface="Times New Roman"/>
                <a:cs typeface="Times New Roman"/>
              </a:rPr>
              <a:t>sulla fede, sulla speranza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sull’amore.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(2063.1) 194:3.3 </a:t>
            </a:r>
            <a:r>
              <a:rPr sz="1200" spc="-5" dirty="0">
                <a:latin typeface="Times New Roman"/>
                <a:cs typeface="Times New Roman"/>
              </a:rPr>
              <a:t>A Gesù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mortale vibrò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colpi più </a:t>
            </a:r>
            <a:r>
              <a:rPr sz="1200" spc="-5" dirty="0">
                <a:latin typeface="Times New Roman"/>
                <a:cs typeface="Times New Roman"/>
              </a:rPr>
              <a:t>duri,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crudeli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amari;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quest’uomo affrontò queste situazioni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disperazione con fede, coraggio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incrollabile determinazione </a:t>
            </a:r>
            <a:r>
              <a:rPr sz="1200" dirty="0">
                <a:latin typeface="Times New Roman"/>
                <a:cs typeface="Times New Roman"/>
              </a:rPr>
              <a:t>a fare la volontà di </a:t>
            </a:r>
            <a:r>
              <a:rPr sz="1200" spc="-5" dirty="0">
                <a:latin typeface="Times New Roman"/>
                <a:cs typeface="Times New Roman"/>
              </a:rPr>
              <a:t>suo Padre. Gesù affrontò </a:t>
            </a:r>
            <a:r>
              <a:rPr sz="1200" dirty="0">
                <a:latin typeface="Times New Roman"/>
                <a:cs typeface="Times New Roman"/>
              </a:rPr>
              <a:t>la vita in tutta la </a:t>
            </a:r>
            <a:r>
              <a:rPr sz="1200" spc="-5" dirty="0">
                <a:latin typeface="Times New Roman"/>
                <a:cs typeface="Times New Roman"/>
              </a:rPr>
              <a:t>sua  terribile </a:t>
            </a:r>
            <a:r>
              <a:rPr sz="1200" dirty="0">
                <a:latin typeface="Times New Roman"/>
                <a:cs typeface="Times New Roman"/>
              </a:rPr>
              <a:t>realtà e la dominò —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nella morte.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servì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come </a:t>
            </a:r>
            <a:r>
              <a:rPr sz="1200" dirty="0">
                <a:latin typeface="Times New Roman"/>
                <a:cs typeface="Times New Roman"/>
              </a:rPr>
              <a:t>di una liberazione </a:t>
            </a:r>
            <a:r>
              <a:rPr sz="1200" spc="-5" dirty="0">
                <a:latin typeface="Times New Roman"/>
                <a:cs typeface="Times New Roman"/>
              </a:rPr>
              <a:t>dalla vita.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a questa vita </a:t>
            </a:r>
            <a:r>
              <a:rPr sz="1200" spc="-5" dirty="0">
                <a:latin typeface="Times New Roman"/>
                <a:cs typeface="Times New Roman"/>
              </a:rPr>
              <a:t>per godere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beatitudine </a:t>
            </a:r>
            <a:r>
              <a:rPr sz="1200" dirty="0">
                <a:latin typeface="Times New Roman"/>
                <a:cs typeface="Times New Roman"/>
              </a:rPr>
              <a:t>che vi attende in </a:t>
            </a:r>
            <a:r>
              <a:rPr sz="1200" spc="-5" dirty="0">
                <a:latin typeface="Times New Roman"/>
                <a:cs typeface="Times New Roman"/>
              </a:rPr>
              <a:t>un’altra esistenza.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procura 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di un’altra </a:t>
            </a:r>
            <a:r>
              <a:rPr sz="1200" spc="-5" dirty="0">
                <a:latin typeface="Times New Roman"/>
                <a:cs typeface="Times New Roman"/>
              </a:rPr>
              <a:t>esistenza spirituale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eleva </a:t>
            </a:r>
            <a:r>
              <a:rPr sz="1200" dirty="0">
                <a:latin typeface="Times New Roman"/>
                <a:cs typeface="Times New Roman"/>
              </a:rPr>
              <a:t>e nobilita la vita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vivono </a:t>
            </a:r>
            <a:r>
              <a:rPr sz="1200" spc="-5" dirty="0">
                <a:latin typeface="Times New Roman"/>
                <a:cs typeface="Times New Roman"/>
              </a:rPr>
              <a:t>ora nella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91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76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(2063.2) 194:3.4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sedativo </a:t>
            </a:r>
            <a:r>
              <a:rPr sz="1200" dirty="0">
                <a:latin typeface="Times New Roman"/>
                <a:cs typeface="Times New Roman"/>
              </a:rPr>
              <a:t>per il popolo, non è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 egli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bere </a:t>
            </a:r>
            <a:r>
              <a:rPr sz="1200" dirty="0">
                <a:latin typeface="Times New Roman"/>
                <a:cs typeface="Times New Roman"/>
              </a:rPr>
              <a:t>il narcotico </a:t>
            </a:r>
            <a:r>
              <a:rPr sz="1200" spc="-5" dirty="0">
                <a:latin typeface="Times New Roman"/>
                <a:cs typeface="Times New Roman"/>
              </a:rPr>
              <a:t>che  mitigava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dolore, ed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spirito, sparso 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è una potente influenza </a:t>
            </a:r>
            <a:r>
              <a:rPr sz="1200" spc="-5" dirty="0">
                <a:latin typeface="Times New Roman"/>
                <a:cs typeface="Times New Roman"/>
              </a:rPr>
              <a:t>mondiale che eleva </a:t>
            </a:r>
            <a:r>
              <a:rPr sz="1200" dirty="0">
                <a:latin typeface="Times New Roman"/>
                <a:cs typeface="Times New Roman"/>
              </a:rPr>
              <a:t>l’uomo e lo spinge a  </a:t>
            </a:r>
            <a:r>
              <a:rPr sz="1200" spc="-5" dirty="0">
                <a:latin typeface="Times New Roman"/>
                <a:cs typeface="Times New Roman"/>
              </a:rPr>
              <a:t>progredire.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stimolo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progresso spirituale </a:t>
            </a:r>
            <a:r>
              <a:rPr sz="1200" dirty="0">
                <a:latin typeface="Times New Roman"/>
                <a:cs typeface="Times New Roman"/>
              </a:rPr>
              <a:t>è l’impulso più potente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mondo; il </a:t>
            </a:r>
            <a:r>
              <a:rPr sz="1200" spc="-5" dirty="0">
                <a:latin typeface="Times New Roman"/>
                <a:cs typeface="Times New Roman"/>
              </a:rPr>
              <a:t>credente che </a:t>
            </a:r>
            <a:r>
              <a:rPr sz="1200" dirty="0">
                <a:latin typeface="Times New Roman"/>
                <a:cs typeface="Times New Roman"/>
              </a:rPr>
              <a:t>apprende la verità è  la sola </a:t>
            </a:r>
            <a:r>
              <a:rPr sz="1200" spc="-5" dirty="0">
                <a:latin typeface="Times New Roman"/>
                <a:cs typeface="Times New Roman"/>
              </a:rPr>
              <a:t>anima progressiva </a:t>
            </a:r>
            <a:r>
              <a:rPr sz="1200" dirty="0">
                <a:latin typeface="Times New Roman"/>
                <a:cs typeface="Times New Roman"/>
              </a:rPr>
              <a:t>e dinamica sulla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(2063.3) 194:3.5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ruppe tutte le restrizioni </a:t>
            </a:r>
            <a:r>
              <a:rPr sz="1200" spc="-5" dirty="0">
                <a:latin typeface="Times New Roman"/>
                <a:cs typeface="Times New Roman"/>
              </a:rPr>
              <a:t>nazionali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vincoli </a:t>
            </a:r>
            <a:r>
              <a:rPr sz="1200" dirty="0">
                <a:latin typeface="Times New Roman"/>
                <a:cs typeface="Times New Roman"/>
              </a:rPr>
              <a:t>razziali. È </a:t>
            </a:r>
            <a:r>
              <a:rPr sz="1200" spc="-5" dirty="0">
                <a:latin typeface="Times New Roman"/>
                <a:cs typeface="Times New Roman"/>
              </a:rPr>
              <a:t>eternamente vero  che “Dov’è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 Signore,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libertà”.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giorno lo Spirito </a:t>
            </a:r>
            <a:r>
              <a:rPr sz="1200" spc="-5" dirty="0">
                <a:latin typeface="Times New Roman"/>
                <a:cs typeface="Times New Roman"/>
              </a:rPr>
              <a:t>della Verità divenne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ad  ogni mortale. Questo </a:t>
            </a:r>
            <a:r>
              <a:rPr sz="1200" dirty="0">
                <a:latin typeface="Times New Roman"/>
                <a:cs typeface="Times New Roman"/>
              </a:rPr>
              <a:t>spirito fu </a:t>
            </a:r>
            <a:r>
              <a:rPr sz="1200" spc="-5" dirty="0">
                <a:latin typeface="Times New Roman"/>
                <a:cs typeface="Times New Roman"/>
              </a:rPr>
              <a:t>effuso allo scopo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qualificare </a:t>
            </a:r>
            <a:r>
              <a:rPr sz="1200" dirty="0">
                <a:latin typeface="Times New Roman"/>
                <a:cs typeface="Times New Roman"/>
              </a:rPr>
              <a:t>i credenti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regno, ma </a:t>
            </a:r>
            <a:r>
              <a:rPr sz="1200" spc="-5" dirty="0">
                <a:latin typeface="Times New Roman"/>
                <a:cs typeface="Times New Roman"/>
              </a:rPr>
              <a:t>essi  commisero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l’esperienza 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sparso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nuovo vangelo che stavano  </a:t>
            </a:r>
            <a:r>
              <a:rPr sz="1200" spc="-5" dirty="0">
                <a:latin typeface="Times New Roman"/>
                <a:cs typeface="Times New Roman"/>
              </a:rPr>
              <a:t>inconsciamente </a:t>
            </a:r>
            <a:r>
              <a:rPr sz="1200" dirty="0">
                <a:latin typeface="Times New Roman"/>
                <a:cs typeface="Times New Roman"/>
              </a:rPr>
              <a:t>formulando.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5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(2063.4) 194:3.6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lo 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effuso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credenti sinceri; questo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non  </a:t>
            </a:r>
            <a:r>
              <a:rPr sz="1200" spc="-5" dirty="0">
                <a:latin typeface="Times New Roman"/>
                <a:cs typeface="Times New Roman"/>
              </a:rPr>
              <a:t>venne soltanto sugli </a:t>
            </a:r>
            <a:r>
              <a:rPr sz="1200" dirty="0">
                <a:latin typeface="Times New Roman"/>
                <a:cs typeface="Times New Roman"/>
              </a:rPr>
              <a:t>apostoli. I </a:t>
            </a:r>
            <a:r>
              <a:rPr sz="1200" spc="-5" dirty="0">
                <a:latin typeface="Times New Roman"/>
                <a:cs typeface="Times New Roman"/>
              </a:rPr>
              <a:t>centoventi </a:t>
            </a:r>
            <a:r>
              <a:rPr sz="1200" dirty="0">
                <a:latin typeface="Times New Roman"/>
                <a:cs typeface="Times New Roman"/>
              </a:rPr>
              <a:t>uomini e donne </a:t>
            </a:r>
            <a:r>
              <a:rPr sz="1200" spc="-5" dirty="0">
                <a:latin typeface="Times New Roman"/>
                <a:cs typeface="Times New Roman"/>
              </a:rPr>
              <a:t>riuniti nella </a:t>
            </a:r>
            <a:r>
              <a:rPr sz="1200" dirty="0">
                <a:latin typeface="Times New Roman"/>
                <a:cs typeface="Times New Roman"/>
              </a:rPr>
              <a:t>stanza </a:t>
            </a:r>
            <a:r>
              <a:rPr sz="1200" spc="-5" dirty="0">
                <a:latin typeface="Times New Roman"/>
                <a:cs typeface="Times New Roman"/>
              </a:rPr>
              <a:t>al piano superiore ricevettero </a:t>
            </a:r>
            <a:r>
              <a:rPr sz="1200" dirty="0">
                <a:latin typeface="Times New Roman"/>
                <a:cs typeface="Times New Roman"/>
              </a:rPr>
              <a:t>tutti il nuovo maestro,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onesti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cuore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intero.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maestro fu </a:t>
            </a:r>
            <a:r>
              <a:rPr sz="1200" dirty="0">
                <a:latin typeface="Times New Roman"/>
                <a:cs typeface="Times New Roman"/>
              </a:rPr>
              <a:t>effuso </a:t>
            </a:r>
            <a:r>
              <a:rPr sz="1200" spc="-5" dirty="0">
                <a:latin typeface="Times New Roman"/>
                <a:cs typeface="Times New Roman"/>
              </a:rPr>
              <a:t>sull’umanità, ed ogni anima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spc="5" dirty="0">
                <a:latin typeface="Times New Roman"/>
                <a:cs typeface="Times New Roman"/>
              </a:rPr>
              <a:t>secondo 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per la verità e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spirituali. Alla fine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liberata dalla </a:t>
            </a:r>
            <a:r>
              <a:rPr sz="1200" dirty="0">
                <a:latin typeface="Times New Roman"/>
                <a:cs typeface="Times New Roman"/>
              </a:rPr>
              <a:t>tutela  </a:t>
            </a:r>
            <a:r>
              <a:rPr sz="1200" spc="-5" dirty="0">
                <a:latin typeface="Times New Roman"/>
                <a:cs typeface="Times New Roman"/>
              </a:rPr>
              <a:t>dei sacerdoti </a:t>
            </a:r>
            <a:r>
              <a:rPr sz="1200" dirty="0">
                <a:latin typeface="Times New Roman"/>
                <a:cs typeface="Times New Roman"/>
              </a:rPr>
              <a:t>e da tutte le </a:t>
            </a:r>
            <a:r>
              <a:rPr sz="1200" spc="-5" dirty="0">
                <a:latin typeface="Times New Roman"/>
                <a:cs typeface="Times New Roman"/>
              </a:rPr>
              <a:t>classi sacre, </a:t>
            </a:r>
            <a:r>
              <a:rPr sz="1200" dirty="0">
                <a:latin typeface="Times New Roman"/>
                <a:cs typeface="Times New Roman"/>
              </a:rPr>
              <a:t>e trova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manifestazione reale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singole anime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70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(2063.5) 194:3.7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favorisce </a:t>
            </a:r>
            <a:r>
              <a:rPr sz="1200" dirty="0">
                <a:latin typeface="Times New Roman"/>
                <a:cs typeface="Times New Roman"/>
              </a:rPr>
              <a:t>il 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civiltà umana, nel senso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il 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 spirituale </a:t>
            </a:r>
            <a:r>
              <a:rPr sz="1200" dirty="0">
                <a:latin typeface="Times New Roman"/>
                <a:cs typeface="Times New Roman"/>
              </a:rPr>
              <a:t>e proclama la </a:t>
            </a:r>
            <a:r>
              <a:rPr sz="1200" spc="-5" dirty="0">
                <a:latin typeface="Times New Roman"/>
                <a:cs typeface="Times New Roman"/>
              </a:rPr>
              <a:t>sacralità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6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(2063.6) 194:3.8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venuta dello Spirito </a:t>
            </a:r>
            <a:r>
              <a:rPr sz="1200" spc="-5" dirty="0">
                <a:latin typeface="Times New Roman"/>
                <a:cs typeface="Times New Roman"/>
              </a:rPr>
              <a:t>della Verità alla </a:t>
            </a:r>
            <a:r>
              <a:rPr sz="1200" dirty="0">
                <a:latin typeface="Times New Roman"/>
                <a:cs typeface="Times New Roman"/>
              </a:rPr>
              <a:t>Pentecoste rese possibile una </a:t>
            </a:r>
            <a:r>
              <a:rPr sz="1200" spc="-5" dirty="0">
                <a:latin typeface="Times New Roman"/>
                <a:cs typeface="Times New Roman"/>
              </a:rPr>
              <a:t>religione che </a:t>
            </a:r>
            <a:r>
              <a:rPr sz="1200" dirty="0">
                <a:latin typeface="Times New Roman"/>
                <a:cs typeface="Times New Roman"/>
              </a:rPr>
              <a:t>non è né </a:t>
            </a:r>
            <a:r>
              <a:rPr sz="1200" spc="-5" dirty="0">
                <a:latin typeface="Times New Roman"/>
                <a:cs typeface="Times New Roman"/>
              </a:rPr>
              <a:t>radicale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conservatrice;  essa </a:t>
            </a:r>
            <a:r>
              <a:rPr sz="1200" dirty="0">
                <a:latin typeface="Times New Roman"/>
                <a:cs typeface="Times New Roman"/>
              </a:rPr>
              <a:t>non è né vecchia né </a:t>
            </a:r>
            <a:r>
              <a:rPr sz="1200" spc="-5" dirty="0">
                <a:latin typeface="Times New Roman"/>
                <a:cs typeface="Times New Roman"/>
              </a:rPr>
              <a:t>nuova; essa </a:t>
            </a:r>
            <a:r>
              <a:rPr sz="1200" dirty="0">
                <a:latin typeface="Times New Roman"/>
                <a:cs typeface="Times New Roman"/>
              </a:rPr>
              <a:t>non deve </a:t>
            </a:r>
            <a:r>
              <a:rPr sz="1200" spc="-5" dirty="0">
                <a:latin typeface="Times New Roman"/>
                <a:cs typeface="Times New Roman"/>
              </a:rPr>
              <a:t>essere dominata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vecchi né </a:t>
            </a:r>
            <a:r>
              <a:rPr sz="1200" spc="-5" dirty="0">
                <a:latin typeface="Times New Roman"/>
                <a:cs typeface="Times New Roman"/>
              </a:rPr>
              <a:t>dai giovani.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un punto </a:t>
            </a:r>
            <a:r>
              <a:rPr sz="1200" spc="-5" dirty="0">
                <a:latin typeface="Times New Roman"/>
                <a:cs typeface="Times New Roman"/>
              </a:rPr>
              <a:t>d’appoggio </a:t>
            </a:r>
            <a:r>
              <a:rPr sz="1200" dirty="0">
                <a:latin typeface="Times New Roman"/>
                <a:cs typeface="Times New Roman"/>
              </a:rPr>
              <a:t>per l’ancora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mentre l’effusione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 assicura l’espansione </a:t>
            </a:r>
            <a:r>
              <a:rPr sz="1200" dirty="0">
                <a:latin typeface="Times New Roman"/>
                <a:cs typeface="Times New Roman"/>
              </a:rPr>
              <a:t>perpetua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68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indefinita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vissuto e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proclamato.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i="1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verità; esso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l’insegnante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espansione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continua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di progresso 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e di rivelazione divina.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nuovo</a:t>
            </a: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maestro svelerà </a:t>
            </a:r>
            <a:r>
              <a:rPr sz="1200" dirty="0">
                <a:latin typeface="Times New Roman"/>
                <a:cs typeface="Times New Roman"/>
              </a:rPr>
              <a:t>perpetuamente </a:t>
            </a:r>
            <a:r>
              <a:rPr sz="1200" spc="-5" dirty="0">
                <a:latin typeface="Times New Roman"/>
                <a:cs typeface="Times New Roman"/>
              </a:rPr>
              <a:t>ai credenti che cercano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così divinamente rivelato nella persona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  Figlio 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3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(2064.1) 194:3.9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manifestazioni </a:t>
            </a:r>
            <a:r>
              <a:rPr sz="1200" spc="-5" dirty="0">
                <a:latin typeface="Times New Roman"/>
                <a:cs typeface="Times New Roman"/>
              </a:rPr>
              <a:t>associate all’effusione del </a:t>
            </a:r>
            <a:r>
              <a:rPr sz="1200" dirty="0">
                <a:latin typeface="Times New Roman"/>
                <a:cs typeface="Times New Roman"/>
              </a:rPr>
              <a:t>“nuovo </a:t>
            </a:r>
            <a:r>
              <a:rPr sz="1200" spc="-5" dirty="0">
                <a:latin typeface="Times New Roman"/>
                <a:cs typeface="Times New Roman"/>
              </a:rPr>
              <a:t>maestro”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l’accoglimento della </a:t>
            </a:r>
            <a:r>
              <a:rPr sz="1200" dirty="0">
                <a:latin typeface="Times New Roman"/>
                <a:cs typeface="Times New Roman"/>
              </a:rPr>
              <a:t>predicazione </a:t>
            </a:r>
            <a:r>
              <a:rPr sz="1200" spc="-5" dirty="0">
                <a:latin typeface="Times New Roman"/>
                <a:cs typeface="Times New Roman"/>
              </a:rPr>
              <a:t>degli apostoli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parte degli </a:t>
            </a:r>
            <a:r>
              <a:rPr sz="1200" dirty="0">
                <a:latin typeface="Times New Roman"/>
                <a:cs typeface="Times New Roman"/>
              </a:rPr>
              <a:t>uomini delle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razze e nazioni </a:t>
            </a:r>
            <a:r>
              <a:rPr sz="1200" spc="-5" dirty="0">
                <a:latin typeface="Times New Roman"/>
                <a:cs typeface="Times New Roman"/>
              </a:rPr>
              <a:t>riunite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indicano </a:t>
            </a:r>
            <a:r>
              <a:rPr sz="1200" spc="-5" dirty="0">
                <a:latin typeface="Times New Roman"/>
                <a:cs typeface="Times New Roman"/>
              </a:rPr>
              <a:t>l’universalità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non doveva </a:t>
            </a:r>
            <a:r>
              <a:rPr sz="1200" spc="-5" dirty="0">
                <a:latin typeface="Times New Roman"/>
                <a:cs typeface="Times New Roman"/>
              </a:rPr>
              <a:t>identificarsi con nessuna </a:t>
            </a:r>
            <a:r>
              <a:rPr sz="1200" dirty="0">
                <a:latin typeface="Times New Roman"/>
                <a:cs typeface="Times New Roman"/>
              </a:rPr>
              <a:t>razza,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lingua particolare. Questo giorno </a:t>
            </a:r>
            <a:r>
              <a:rPr sz="1200" dirty="0">
                <a:latin typeface="Times New Roman"/>
                <a:cs typeface="Times New Roman"/>
              </a:rPr>
              <a:t>di Pentecoste </a:t>
            </a:r>
            <a:r>
              <a:rPr sz="1200" spc="-5" dirty="0">
                <a:latin typeface="Times New Roman"/>
                <a:cs typeface="Times New Roman"/>
              </a:rPr>
              <a:t>segnò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 sforzo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per liberare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dai vincoli ebraici </a:t>
            </a:r>
            <a:r>
              <a:rPr sz="1200" dirty="0">
                <a:latin typeface="Times New Roman"/>
                <a:cs typeface="Times New Roman"/>
              </a:rPr>
              <a:t>ereditati.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dimostrazione di spargimento  </a:t>
            </a:r>
            <a:r>
              <a:rPr sz="1200" spc="-5" dirty="0">
                <a:latin typeface="Times New Roman"/>
                <a:cs typeface="Times New Roman"/>
              </a:rPr>
              <a:t>dello spirito 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carne, gli apostoli si sforzarono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d’imporre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del </a:t>
            </a:r>
            <a:r>
              <a:rPr sz="1200" dirty="0">
                <a:latin typeface="Times New Roman"/>
                <a:cs typeface="Times New Roman"/>
              </a:rPr>
              <a:t>Giudaismo </a:t>
            </a:r>
            <a:r>
              <a:rPr sz="1200" spc="-5" dirty="0">
                <a:latin typeface="Times New Roman"/>
                <a:cs typeface="Times New Roman"/>
              </a:rPr>
              <a:t>ai loro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convertiti.</a:t>
            </a:r>
            <a:endParaRPr sz="1200">
              <a:latin typeface="Times New Roman"/>
              <a:cs typeface="Times New Roman"/>
            </a:endParaRPr>
          </a:p>
          <a:p>
            <a:pPr marL="76200" marR="19367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Anche Paolo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rifiutava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sottoporre </a:t>
            </a:r>
            <a:r>
              <a:rPr sz="1200" dirty="0">
                <a:latin typeface="Times New Roman"/>
                <a:cs typeface="Times New Roman"/>
              </a:rPr>
              <a:t>i Gentili 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pratiche  </a:t>
            </a:r>
            <a:r>
              <a:rPr sz="1200" spc="-5" dirty="0">
                <a:latin typeface="Times New Roman"/>
                <a:cs typeface="Times New Roman"/>
              </a:rPr>
              <a:t>ebraiche. Nessuna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può diffondersi in tutto </a:t>
            </a:r>
            <a:r>
              <a:rPr sz="1200" spc="-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se commette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grave 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lasciarsi </a:t>
            </a:r>
            <a:r>
              <a:rPr sz="1200" dirty="0">
                <a:latin typeface="Times New Roman"/>
                <a:cs typeface="Times New Roman"/>
              </a:rPr>
              <a:t>permeare da </a:t>
            </a:r>
            <a:r>
              <a:rPr sz="1200" spc="5" dirty="0">
                <a:latin typeface="Times New Roman"/>
                <a:cs typeface="Times New Roman"/>
              </a:rPr>
              <a:t>qualche 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nazionale o di </a:t>
            </a:r>
            <a:r>
              <a:rPr sz="1200" spc="-5" dirty="0">
                <a:latin typeface="Times New Roman"/>
                <a:cs typeface="Times New Roman"/>
              </a:rPr>
              <a:t>associarsi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razziali,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economiche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stabilite.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(2064.2) 194:3.10 </a:t>
            </a:r>
            <a:r>
              <a:rPr sz="1200" spc="-5" dirty="0">
                <a:latin typeface="Times New Roman"/>
                <a:cs typeface="Times New Roman"/>
              </a:rPr>
              <a:t>L’effusione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fu indipendente </a:t>
            </a:r>
            <a:r>
              <a:rPr sz="1200" dirty="0">
                <a:latin typeface="Times New Roman"/>
                <a:cs typeface="Times New Roman"/>
              </a:rPr>
              <a:t>da tutte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forme, cerimonie, </a:t>
            </a:r>
            <a:r>
              <a:rPr sz="1200" dirty="0">
                <a:latin typeface="Times New Roman"/>
                <a:cs typeface="Times New Roman"/>
              </a:rPr>
              <a:t>luoghi </a:t>
            </a:r>
            <a:r>
              <a:rPr sz="1200" spc="-5" dirty="0">
                <a:latin typeface="Times New Roman"/>
                <a:cs typeface="Times New Roman"/>
              </a:rPr>
              <a:t>sacri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abitudini particolari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coloro che ricevettero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della sua manifestazione. Quando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venne su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riuniti nella stanza  </a:t>
            </a:r>
            <a:r>
              <a:rPr sz="1200" spc="-5" dirty="0">
                <a:latin typeface="Times New Roman"/>
                <a:cs typeface="Times New Roman"/>
              </a:rPr>
              <a:t>superiore, essi erano semplicemente seduti </a:t>
            </a:r>
            <a:r>
              <a:rPr sz="120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silenziosa.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fu </a:t>
            </a:r>
            <a:r>
              <a:rPr sz="1200" spc="-5" dirty="0">
                <a:latin typeface="Times New Roman"/>
                <a:cs typeface="Times New Roman"/>
              </a:rPr>
              <a:t>effuso nella campagna  come pure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città. 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dovettero appartarsi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isolati </a:t>
            </a:r>
            <a:r>
              <a:rPr sz="1200" spc="-5" dirty="0">
                <a:latin typeface="Times New Roman"/>
                <a:cs typeface="Times New Roman"/>
              </a:rPr>
              <a:t>per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solitaria </a:t>
            </a:r>
            <a:r>
              <a:rPr sz="1200" dirty="0">
                <a:latin typeface="Times New Roman"/>
                <a:cs typeface="Times New Roman"/>
              </a:rPr>
              <a:t>meditazione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di ricevere lo  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Pentecoste dissocia definitivamente </a:t>
            </a:r>
            <a:r>
              <a:rPr sz="1200" dirty="0">
                <a:latin typeface="Times New Roman"/>
                <a:cs typeface="Times New Roman"/>
              </a:rPr>
              <a:t>l’idea di esperienza </a:t>
            </a:r>
            <a:r>
              <a:rPr sz="1200" spc="-5" dirty="0">
                <a:latin typeface="Times New Roman"/>
                <a:cs typeface="Times New Roman"/>
              </a:rPr>
              <a:t>spirituale dalla </a:t>
            </a:r>
            <a:r>
              <a:rPr sz="1200" dirty="0">
                <a:latin typeface="Times New Roman"/>
                <a:cs typeface="Times New Roman"/>
              </a:rPr>
              <a:t>nozione di </a:t>
            </a:r>
            <a:r>
              <a:rPr sz="1200" spc="-5" dirty="0">
                <a:latin typeface="Times New Roman"/>
                <a:cs typeface="Times New Roman"/>
              </a:rPr>
              <a:t>ambienti particolarmente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favorevoli.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(2064.3) 194:3.11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Pentecoste,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dotazione spirituale,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destinata a staccare 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da ogni  </a:t>
            </a:r>
            <a:r>
              <a:rPr sz="1200" spc="-5" dirty="0">
                <a:latin typeface="Times New Roman"/>
                <a:cs typeface="Times New Roman"/>
              </a:rPr>
              <a:t>dipendenza dalla forza fisica; gli insegnanti </a:t>
            </a:r>
            <a:r>
              <a:rPr sz="1200" dirty="0">
                <a:latin typeface="Times New Roman"/>
                <a:cs typeface="Times New Roman"/>
              </a:rPr>
              <a:t>di questa 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muniti di </a:t>
            </a:r>
            <a:r>
              <a:rPr sz="1200" spc="-5" dirty="0">
                <a:latin typeface="Times New Roman"/>
                <a:cs typeface="Times New Roman"/>
              </a:rPr>
              <a:t>armi spirituali. Essi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alla  conquista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con inesauribile indulgenza, ineguagliabile </a:t>
            </a:r>
            <a:r>
              <a:rPr sz="1200" dirty="0">
                <a:latin typeface="Times New Roman"/>
                <a:cs typeface="Times New Roman"/>
              </a:rPr>
              <a:t>buona volontà e abbondante </a:t>
            </a:r>
            <a:r>
              <a:rPr sz="1200" spc="-5" dirty="0">
                <a:latin typeface="Times New Roman"/>
                <a:cs typeface="Times New Roman"/>
              </a:rPr>
              <a:t>amore. Essi </a:t>
            </a:r>
            <a:r>
              <a:rPr sz="1200" dirty="0">
                <a:latin typeface="Times New Roman"/>
                <a:cs typeface="Times New Roman"/>
              </a:rPr>
              <a:t>sono equipaggiati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73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trionfare sul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bene, per </a:t>
            </a:r>
            <a:r>
              <a:rPr sz="1200" dirty="0">
                <a:latin typeface="Times New Roman"/>
                <a:cs typeface="Times New Roman"/>
              </a:rPr>
              <a:t>vincere l’odio con </a:t>
            </a:r>
            <a:r>
              <a:rPr sz="1200" spc="-5" dirty="0">
                <a:latin typeface="Times New Roman"/>
                <a:cs typeface="Times New Roman"/>
              </a:rPr>
              <a:t>l’amore, </a:t>
            </a:r>
            <a:r>
              <a:rPr sz="1200" dirty="0">
                <a:latin typeface="Times New Roman"/>
                <a:cs typeface="Times New Roman"/>
              </a:rPr>
              <a:t>per distruggere la paura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fede </a:t>
            </a:r>
            <a:r>
              <a:rPr sz="1200" spc="-5" dirty="0">
                <a:latin typeface="Times New Roman"/>
                <a:cs typeface="Times New Roman"/>
              </a:rPr>
              <a:t>coraggiosa </a:t>
            </a:r>
            <a:r>
              <a:rPr sz="1200" dirty="0">
                <a:latin typeface="Times New Roman"/>
                <a:cs typeface="Times New Roman"/>
              </a:rPr>
              <a:t>e vivente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verità. Gesù aveva già insegnato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religione </a:t>
            </a:r>
            <a:r>
              <a:rPr sz="1200" dirty="0">
                <a:latin typeface="Times New Roman"/>
                <a:cs typeface="Times New Roman"/>
              </a:rPr>
              <a:t>non era mai </a:t>
            </a:r>
            <a:r>
              <a:rPr sz="1200" spc="-5" dirty="0">
                <a:latin typeface="Times New Roman"/>
                <a:cs typeface="Times New Roman"/>
              </a:rPr>
              <a:t>passiva;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dovevano </a:t>
            </a:r>
            <a:r>
              <a:rPr sz="1200" spc="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attivi </a:t>
            </a:r>
            <a:r>
              <a:rPr sz="1200" dirty="0">
                <a:latin typeface="Times New Roman"/>
                <a:cs typeface="Times New Roman"/>
              </a:rPr>
              <a:t>e positivi nel loro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manifestazioni d’amore. Questi </a:t>
            </a:r>
            <a:r>
              <a:rPr sz="1200" dirty="0">
                <a:latin typeface="Times New Roman"/>
                <a:cs typeface="Times New Roman"/>
              </a:rPr>
              <a:t>credenti non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spc="1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Yahweh come “il Signore degli Eserciti”.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ora la Deità </a:t>
            </a:r>
            <a:r>
              <a:rPr sz="1200" spc="-5" dirty="0">
                <a:latin typeface="Times New Roman"/>
                <a:cs typeface="Times New Roman"/>
              </a:rPr>
              <a:t>eterna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Cristo”.  </a:t>
            </a:r>
            <a:r>
              <a:rPr sz="1200" spc="-5" dirty="0">
                <a:latin typeface="Times New Roman"/>
                <a:cs typeface="Times New Roman"/>
              </a:rPr>
              <a:t>Essi fecero almeno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misura non </a:t>
            </a:r>
            <a:r>
              <a:rPr sz="1200" spc="-5" dirty="0">
                <a:latin typeface="Times New Roman"/>
                <a:cs typeface="Times New Roman"/>
              </a:rPr>
              <a:t>arrivarono ad afferrare </a:t>
            </a:r>
            <a:r>
              <a:rPr sz="1200" dirty="0">
                <a:latin typeface="Times New Roman"/>
                <a:cs typeface="Times New Roman"/>
              </a:rPr>
              <a:t>pienamente la </a:t>
            </a:r>
            <a:r>
              <a:rPr sz="1200" spc="-5" dirty="0">
                <a:latin typeface="Times New Roman"/>
                <a:cs typeface="Times New Roman"/>
              </a:rPr>
              <a:t>verità che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spirituale di ciascun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542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(2064.4) 194:3.12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Pentecoste dotò l’uomo mortale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di perdonare le </a:t>
            </a:r>
            <a:r>
              <a:rPr sz="1200" spc="-5" dirty="0">
                <a:latin typeface="Times New Roman"/>
                <a:cs typeface="Times New Roman"/>
              </a:rPr>
              <a:t>ingiurie personali,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conservarsi gentile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gravi </a:t>
            </a:r>
            <a:r>
              <a:rPr sz="1200" dirty="0">
                <a:latin typeface="Times New Roman"/>
                <a:cs typeface="Times New Roman"/>
              </a:rPr>
              <a:t>ingiustizie, di </a:t>
            </a:r>
            <a:r>
              <a:rPr sz="1200" spc="-5" dirty="0">
                <a:latin typeface="Times New Roman"/>
                <a:cs typeface="Times New Roman"/>
              </a:rPr>
              <a:t>restare impassibile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ai pericoli </a:t>
            </a:r>
            <a:r>
              <a:rPr sz="1200" dirty="0">
                <a:latin typeface="Times New Roman"/>
                <a:cs typeface="Times New Roman"/>
              </a:rPr>
              <a:t>che atterriscono e di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mali </a:t>
            </a:r>
            <a:r>
              <a:rPr sz="1200" dirty="0">
                <a:latin typeface="Times New Roman"/>
                <a:cs typeface="Times New Roman"/>
              </a:rPr>
              <a:t>dell’odio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collera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10223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intrepidi atti d’amore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tolleranza. Urantia </a:t>
            </a:r>
            <a:r>
              <a:rPr sz="1200" dirty="0">
                <a:latin typeface="Times New Roman"/>
                <a:cs typeface="Times New Roman"/>
              </a:rPr>
              <a:t>è passato attraverso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devastazioni di </a:t>
            </a:r>
            <a:r>
              <a:rPr sz="1200" spc="-5" dirty="0">
                <a:latin typeface="Times New Roman"/>
                <a:cs typeface="Times New Roman"/>
              </a:rPr>
              <a:t>grandi guerre </a:t>
            </a:r>
            <a:r>
              <a:rPr sz="1200" dirty="0">
                <a:latin typeface="Times New Roman"/>
                <a:cs typeface="Times New Roman"/>
              </a:rPr>
              <a:t>distruttive </a:t>
            </a:r>
            <a:r>
              <a:rPr sz="1200" spc="-5" dirty="0">
                <a:latin typeface="Times New Roman"/>
                <a:cs typeface="Times New Roman"/>
              </a:rPr>
              <a:t>nella sua storia.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partecipanti </a:t>
            </a:r>
            <a:r>
              <a:rPr sz="1200" dirty="0">
                <a:latin typeface="Times New Roman"/>
                <a:cs typeface="Times New Roman"/>
              </a:rPr>
              <a:t>a questi conflitti </a:t>
            </a:r>
            <a:r>
              <a:rPr sz="1200" spc="-5" dirty="0">
                <a:latin typeface="Times New Roman"/>
                <a:cs typeface="Times New Roman"/>
              </a:rPr>
              <a:t>terribili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sconfitti.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rimasto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vincitore; </a:t>
            </a:r>
            <a:r>
              <a:rPr sz="1200" dirty="0">
                <a:latin typeface="Times New Roman"/>
                <a:cs typeface="Times New Roman"/>
              </a:rPr>
              <a:t>solo uno è uscito da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spc="5" dirty="0">
                <a:latin typeface="Times New Roman"/>
                <a:cs typeface="Times New Roman"/>
              </a:rPr>
              <a:t>lotte </a:t>
            </a:r>
            <a:r>
              <a:rPr sz="1200" dirty="0">
                <a:latin typeface="Times New Roman"/>
                <a:cs typeface="Times New Roman"/>
              </a:rPr>
              <a:t>accanite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reputazione accresciuta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suo vangelo </a:t>
            </a:r>
            <a:r>
              <a:rPr sz="1200" dirty="0">
                <a:latin typeface="Times New Roman"/>
                <a:cs typeface="Times New Roman"/>
              </a:rPr>
              <a:t>del trionfo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migliore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contenuto negli </a:t>
            </a:r>
            <a:r>
              <a:rPr sz="1200" dirty="0">
                <a:latin typeface="Times New Roman"/>
                <a:cs typeface="Times New Roman"/>
              </a:rPr>
              <a:t>insegnamenti del </a:t>
            </a:r>
            <a:r>
              <a:rPr sz="1200" spc="-5" dirty="0">
                <a:latin typeface="Times New Roman"/>
                <a:cs typeface="Times New Roman"/>
              </a:rPr>
              <a:t>Maestro sulla fratellanza degli </a:t>
            </a:r>
            <a:r>
              <a:rPr sz="1200" dirty="0">
                <a:latin typeface="Times New Roman"/>
                <a:cs typeface="Times New Roman"/>
              </a:rPr>
              <a:t>uomini, la buona </a:t>
            </a:r>
            <a:r>
              <a:rPr sz="1200" spc="-5" dirty="0">
                <a:latin typeface="Times New Roman"/>
                <a:cs typeface="Times New Roman"/>
              </a:rPr>
              <a:t>disposizione all’amore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fiducia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reciproca.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(2065.1) 194:3.13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rivelato soltanto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cerca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cerca ancora  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brilla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cerca l’uomo e che manda il </a:t>
            </a:r>
            <a:r>
              <a:rPr sz="1200" spc="-5" dirty="0">
                <a:latin typeface="Times New Roman"/>
                <a:cs typeface="Times New Roman"/>
              </a:rPr>
              <a:t>suo spirito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in lui quando l’ha  </a:t>
            </a:r>
            <a:r>
              <a:rPr sz="1200" spc="-5" dirty="0">
                <a:latin typeface="Times New Roman"/>
                <a:cs typeface="Times New Roman"/>
              </a:rPr>
              <a:t>trovato.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159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(2065.2) 194:3.14 </a:t>
            </a:r>
            <a:r>
              <a:rPr sz="1200" spc="-5" dirty="0">
                <a:latin typeface="Times New Roman"/>
                <a:cs typeface="Times New Roman"/>
              </a:rPr>
              <a:t>Prima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culminarono nella Pentecoste,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donne avevano poca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nessuna considerazione  nelle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religioni </a:t>
            </a:r>
            <a:r>
              <a:rPr sz="1200" spc="-5" dirty="0">
                <a:latin typeface="Times New Roman"/>
                <a:cs typeface="Times New Roman"/>
              </a:rPr>
              <a:t>antiche.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Pentecoste, nella fraternità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di fronte a </a:t>
            </a:r>
            <a:r>
              <a:rPr sz="1200" spc="-5" dirty="0">
                <a:latin typeface="Times New Roman"/>
                <a:cs typeface="Times New Roman"/>
              </a:rPr>
              <a:t>Dio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piano  </a:t>
            </a:r>
            <a:r>
              <a:rPr sz="1200" spc="-5" dirty="0">
                <a:latin typeface="Times New Roman"/>
                <a:cs typeface="Times New Roman"/>
              </a:rPr>
              <a:t>d’uguaglianza con </a:t>
            </a:r>
            <a:r>
              <a:rPr sz="1200" dirty="0">
                <a:latin typeface="Times New Roman"/>
                <a:cs typeface="Times New Roman"/>
              </a:rPr>
              <a:t>l’uomo.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centoventi che ricevettero questa </a:t>
            </a:r>
            <a:r>
              <a:rPr sz="1200" dirty="0">
                <a:latin typeface="Times New Roman"/>
                <a:cs typeface="Times New Roman"/>
              </a:rPr>
              <a:t>visitazione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c’erano </a:t>
            </a:r>
            <a:r>
              <a:rPr sz="1200" dirty="0">
                <a:latin typeface="Times New Roman"/>
                <a:cs typeface="Times New Roman"/>
              </a:rPr>
              <a:t>molte delle donne  </a:t>
            </a:r>
            <a:r>
              <a:rPr sz="1200" spc="-5" dirty="0">
                <a:latin typeface="Times New Roman"/>
                <a:cs typeface="Times New Roman"/>
              </a:rPr>
              <a:t>discepole, ed </a:t>
            </a:r>
            <a:r>
              <a:rPr sz="1200" dirty="0">
                <a:latin typeface="Times New Roman"/>
                <a:cs typeface="Times New Roman"/>
              </a:rPr>
              <a:t>esse condivisero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benedizioni </a:t>
            </a:r>
            <a:r>
              <a:rPr sz="1200" spc="-5" dirty="0">
                <a:latin typeface="Times New Roman"/>
                <a:cs typeface="Times New Roman"/>
              </a:rPr>
              <a:t>equamente con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credenti. L’uomo </a:t>
            </a:r>
            <a:r>
              <a:rPr sz="1200" dirty="0">
                <a:latin typeface="Times New Roman"/>
                <a:cs typeface="Times New Roman"/>
              </a:rPr>
              <a:t>non può più </a:t>
            </a:r>
            <a:r>
              <a:rPr sz="1200" spc="-5" dirty="0">
                <a:latin typeface="Times New Roman"/>
                <a:cs typeface="Times New Roman"/>
              </a:rPr>
              <a:t>pretendere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monopolizzare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 servizio religioso.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poteva andare a </a:t>
            </a:r>
            <a:r>
              <a:rPr sz="1200" spc="-5" dirty="0">
                <a:latin typeface="Times New Roman"/>
                <a:cs typeface="Times New Roman"/>
              </a:rPr>
              <a:t>ringraziare Dio per </a:t>
            </a:r>
            <a:r>
              <a:rPr sz="1200" dirty="0">
                <a:latin typeface="Times New Roman"/>
                <a:cs typeface="Times New Roman"/>
              </a:rPr>
              <a:t>“non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nato donna, lebbroso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91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17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Gentile”,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liberate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discriminazione </a:t>
            </a:r>
            <a:r>
              <a:rPr sz="1200" spc="-5" dirty="0">
                <a:latin typeface="Times New Roman"/>
                <a:cs typeface="Times New Roman"/>
              </a:rPr>
              <a:t>religiosa basata sul </a:t>
            </a:r>
            <a:r>
              <a:rPr sz="1200" dirty="0">
                <a:latin typeface="Times New Roman"/>
                <a:cs typeface="Times New Roman"/>
              </a:rPr>
              <a:t>sesso.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cancellato ogni discriminazione religiosa </a:t>
            </a:r>
            <a:r>
              <a:rPr sz="1200" dirty="0">
                <a:latin typeface="Times New Roman"/>
                <a:cs typeface="Times New Roman"/>
              </a:rPr>
              <a:t>fondata sulla distinzione </a:t>
            </a:r>
            <a:r>
              <a:rPr sz="1200" spc="-5" dirty="0">
                <a:latin typeface="Times New Roman"/>
                <a:cs typeface="Times New Roman"/>
              </a:rPr>
              <a:t>razziale,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differenze culturali,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caste  sociali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sul pregiudizio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sesso. Non </a:t>
            </a:r>
            <a:r>
              <a:rPr sz="1200" dirty="0">
                <a:latin typeface="Times New Roman"/>
                <a:cs typeface="Times New Roman"/>
              </a:rPr>
              <a:t>c’è da </a:t>
            </a:r>
            <a:r>
              <a:rPr sz="1200" spc="-5" dirty="0">
                <a:latin typeface="Times New Roman"/>
                <a:cs typeface="Times New Roman"/>
              </a:rPr>
              <a:t>meravigliarsi che questi credenti nella </a:t>
            </a:r>
            <a:r>
              <a:rPr sz="1200" dirty="0">
                <a:latin typeface="Times New Roman"/>
                <a:cs typeface="Times New Roman"/>
              </a:rPr>
              <a:t>nuova religione </a:t>
            </a:r>
            <a:r>
              <a:rPr sz="1200" spc="-5" dirty="0">
                <a:latin typeface="Times New Roman"/>
                <a:cs typeface="Times New Roman"/>
              </a:rPr>
              <a:t>abbiano esclamato: </a:t>
            </a:r>
            <a:r>
              <a:rPr sz="1200" spc="5" dirty="0">
                <a:latin typeface="Times New Roman"/>
                <a:cs typeface="Times New Roman"/>
              </a:rPr>
              <a:t>“Dov’è </a:t>
            </a:r>
            <a:r>
              <a:rPr sz="1200" dirty="0">
                <a:latin typeface="Times New Roman"/>
                <a:cs typeface="Times New Roman"/>
              </a:rPr>
              <a:t>lo  spirito </a:t>
            </a:r>
            <a:r>
              <a:rPr sz="1200" spc="-5" dirty="0">
                <a:latin typeface="Times New Roman"/>
                <a:cs typeface="Times New Roman"/>
              </a:rPr>
              <a:t>del Signore, </a:t>
            </a:r>
            <a:r>
              <a:rPr sz="1200" dirty="0">
                <a:latin typeface="Times New Roman"/>
                <a:cs typeface="Times New Roman"/>
              </a:rPr>
              <a:t>là c’è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(2065.3) 194:3.15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erano presenti </a:t>
            </a:r>
            <a:r>
              <a:rPr sz="1200" dirty="0">
                <a:latin typeface="Times New Roman"/>
                <a:cs typeface="Times New Roman"/>
              </a:rPr>
              <a:t>tra i centoventi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membri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 comune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discepoli ricevettero anch’essi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sparso.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ricevettero questo </a:t>
            </a:r>
            <a:r>
              <a:rPr sz="1200" dirty="0">
                <a:latin typeface="Times New Roman"/>
                <a:cs typeface="Times New Roman"/>
              </a:rPr>
              <a:t>valido dono in misura </a:t>
            </a:r>
            <a:r>
              <a:rPr sz="1200" spc="-5" dirty="0">
                <a:latin typeface="Times New Roman"/>
                <a:cs typeface="Times New Roman"/>
              </a:rPr>
              <a:t>maggiore dei loro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5" dirty="0">
                <a:latin typeface="Times New Roman"/>
                <a:cs typeface="Times New Roman"/>
              </a:rPr>
              <a:t>Nessun 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speciale fu conferito ai membri della famiglia 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Pentecoste segnò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del sacerdozio </a:t>
            </a:r>
            <a:r>
              <a:rPr sz="1200" dirty="0">
                <a:latin typeface="Times New Roman"/>
                <a:cs typeface="Times New Roman"/>
              </a:rPr>
              <a:t>speciale e di </a:t>
            </a:r>
            <a:r>
              <a:rPr sz="1200" spc="-5" dirty="0">
                <a:latin typeface="Times New Roman"/>
                <a:cs typeface="Times New Roman"/>
              </a:rPr>
              <a:t>ogni  credenza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famiglie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445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(2065.4) 194:3.16 </a:t>
            </a:r>
            <a:r>
              <a:rPr sz="1200" spc="-5" dirty="0">
                <a:latin typeface="Times New Roman"/>
                <a:cs typeface="Times New Roman"/>
              </a:rPr>
              <a:t>Prima della Pentecoste gli apostoli avevano rinunciato </a:t>
            </a:r>
            <a:r>
              <a:rPr sz="1200" dirty="0">
                <a:latin typeface="Times New Roman"/>
                <a:cs typeface="Times New Roman"/>
              </a:rPr>
              <a:t>a molte </a:t>
            </a:r>
            <a:r>
              <a:rPr sz="1200" spc="-5" dirty="0">
                <a:latin typeface="Times New Roman"/>
                <a:cs typeface="Times New Roman"/>
              </a:rPr>
              <a:t>cose per Gesù. Essi avevano sacrificato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case,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famiglie, gli amici,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beni terreni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posizioni. </a:t>
            </a:r>
            <a:r>
              <a:rPr sz="1200" spc="-5" dirty="0">
                <a:latin typeface="Times New Roman"/>
                <a:cs typeface="Times New Roman"/>
              </a:rPr>
              <a:t>A partire dalla </a:t>
            </a:r>
            <a:r>
              <a:rPr sz="1200" dirty="0">
                <a:latin typeface="Times New Roman"/>
                <a:cs typeface="Times New Roman"/>
              </a:rPr>
              <a:t>Pentecoste </a:t>
            </a:r>
            <a:r>
              <a:rPr sz="1200" spc="-5" dirty="0">
                <a:latin typeface="Times New Roman"/>
                <a:cs typeface="Times New Roman"/>
              </a:rPr>
              <a:t>essi donarono se </a:t>
            </a:r>
            <a:r>
              <a:rPr sz="1200" dirty="0">
                <a:latin typeface="Times New Roman"/>
                <a:cs typeface="Times New Roman"/>
              </a:rPr>
              <a:t>stessi 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risposero donando se </a:t>
            </a:r>
            <a:r>
              <a:rPr sz="1200" dirty="0">
                <a:latin typeface="Times New Roman"/>
                <a:cs typeface="Times New Roman"/>
              </a:rPr>
              <a:t>stessi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— mandando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spiriti a </a:t>
            </a:r>
            <a:r>
              <a:rPr sz="1200" spc="-5" dirty="0">
                <a:latin typeface="Times New Roman"/>
                <a:cs typeface="Times New Roman"/>
              </a:rPr>
              <a:t>vivere negli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esperienza di </a:t>
            </a:r>
            <a:r>
              <a:rPr sz="1200" spc="-5" dirty="0">
                <a:latin typeface="Times New Roman"/>
                <a:cs typeface="Times New Roman"/>
              </a:rPr>
              <a:t>perdere se stessi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lo spirito non fu nulla di emozionante; fu 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resa intelligente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consacrazione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riserve.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8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(2065.5) 194:3.17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Pentecoste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chiamata all’unità spirituale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vangelo. Quando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discese sui discepoli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Filadelfia, ad Alessandria ed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altri luoghi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abitavano dei credenti </a:t>
            </a:r>
            <a:r>
              <a:rPr sz="1200" spc="5" dirty="0">
                <a:latin typeface="Times New Roman"/>
                <a:cs typeface="Times New Roman"/>
              </a:rPr>
              <a:t>sinceri. </a:t>
            </a:r>
            <a:r>
              <a:rPr sz="1200" spc="-5" dirty="0">
                <a:latin typeface="Times New Roman"/>
                <a:cs typeface="Times New Roman"/>
              </a:rPr>
              <a:t>Fu  letteralmente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 “c’era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anima </a:t>
            </a:r>
            <a:r>
              <a:rPr sz="1200" dirty="0">
                <a:latin typeface="Times New Roman"/>
                <a:cs typeface="Times New Roman"/>
              </a:rPr>
              <a:t>tra la moltitudine </a:t>
            </a:r>
            <a:r>
              <a:rPr sz="1200" spc="-5" dirty="0">
                <a:latin typeface="Times New Roman"/>
                <a:cs typeface="Times New Roman"/>
              </a:rPr>
              <a:t>dei credenti”.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la più potente  influenza </a:t>
            </a:r>
            <a:r>
              <a:rPr sz="1200" spc="-5" dirty="0">
                <a:latin typeface="Times New Roman"/>
                <a:cs typeface="Times New Roman"/>
              </a:rPr>
              <a:t>unificatrice che </a:t>
            </a:r>
            <a:r>
              <a:rPr sz="1200" dirty="0">
                <a:latin typeface="Times New Roman"/>
                <a:cs typeface="Times New Roman"/>
              </a:rPr>
              <a:t>il mondo abbia mai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82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(2065.6) 194:3.18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Pentecoste </a:t>
            </a:r>
            <a:r>
              <a:rPr sz="1200" spc="-5" dirty="0">
                <a:latin typeface="Times New Roman"/>
                <a:cs typeface="Times New Roman"/>
              </a:rPr>
              <a:t>era destinata </a:t>
            </a:r>
            <a:r>
              <a:rPr sz="1200" dirty="0">
                <a:latin typeface="Times New Roman"/>
                <a:cs typeface="Times New Roman"/>
              </a:rPr>
              <a:t>a diminuire </a:t>
            </a:r>
            <a:r>
              <a:rPr sz="1200" spc="-5" dirty="0">
                <a:latin typeface="Times New Roman"/>
                <a:cs typeface="Times New Roman"/>
              </a:rPr>
              <a:t>l’autoritarismo degli </a:t>
            </a:r>
            <a:r>
              <a:rPr sz="1200" dirty="0">
                <a:latin typeface="Times New Roman"/>
                <a:cs typeface="Times New Roman"/>
              </a:rPr>
              <a:t>individui, dei </a:t>
            </a:r>
            <a:r>
              <a:rPr sz="1200" spc="-5" dirty="0">
                <a:latin typeface="Times New Roman"/>
                <a:cs typeface="Times New Roman"/>
              </a:rPr>
              <a:t>gruppi, </a:t>
            </a:r>
            <a:r>
              <a:rPr sz="1200" dirty="0">
                <a:latin typeface="Times New Roman"/>
                <a:cs typeface="Times New Roman"/>
              </a:rPr>
              <a:t>delle nazioni e </a:t>
            </a:r>
            <a:r>
              <a:rPr sz="1200" spc="-5" dirty="0">
                <a:latin typeface="Times New Roman"/>
                <a:cs typeface="Times New Roman"/>
              </a:rPr>
              <a:t>delle razze.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 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autoaffermazione che cresce </a:t>
            </a:r>
            <a:r>
              <a:rPr sz="1200" dirty="0">
                <a:latin typeface="Times New Roman"/>
                <a:cs typeface="Times New Roman"/>
              </a:rPr>
              <a:t>talmente di tensione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scatenare </a:t>
            </a:r>
            <a:r>
              <a:rPr sz="1200" dirty="0">
                <a:latin typeface="Times New Roman"/>
                <a:cs typeface="Times New Roman"/>
              </a:rPr>
              <a:t>periodicamente delle </a:t>
            </a:r>
            <a:r>
              <a:rPr sz="1200" spc="-5" dirty="0">
                <a:latin typeface="Times New Roman"/>
                <a:cs typeface="Times New Roman"/>
              </a:rPr>
              <a:t>guerre distruttive. </a:t>
            </a:r>
            <a:r>
              <a:rPr sz="1200" dirty="0">
                <a:latin typeface="Times New Roman"/>
                <a:cs typeface="Times New Roman"/>
              </a:rPr>
              <a:t>L’umanità 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unificata </a:t>
            </a:r>
            <a:r>
              <a:rPr sz="1200" spc="-5" dirty="0">
                <a:latin typeface="Times New Roman"/>
                <a:cs typeface="Times New Roman"/>
              </a:rPr>
              <a:t>soltanto dall’approccio spirituale,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un’influenza mondiale che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09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(2065.7) 194:3.19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venuta dello Spirito </a:t>
            </a:r>
            <a:r>
              <a:rPr sz="1200" spc="-5" dirty="0">
                <a:latin typeface="Times New Roman"/>
                <a:cs typeface="Times New Roman"/>
              </a:rPr>
              <a:t>della Verità purifica </a:t>
            </a:r>
            <a:r>
              <a:rPr sz="1200" dirty="0">
                <a:latin typeface="Times New Roman"/>
                <a:cs typeface="Times New Roman"/>
              </a:rPr>
              <a:t>il cuore umano e porta il </a:t>
            </a:r>
            <a:r>
              <a:rPr sz="1200" spc="-5" dirty="0">
                <a:latin typeface="Times New Roman"/>
                <a:cs typeface="Times New Roman"/>
              </a:rPr>
              <a:t>beneficiario </a:t>
            </a:r>
            <a:r>
              <a:rPr sz="1200" dirty="0">
                <a:latin typeface="Times New Roman"/>
                <a:cs typeface="Times New Roman"/>
              </a:rPr>
              <a:t>a formulare un solo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 vita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degli uomini.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materiale dell’egoismo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inghiottito </a:t>
            </a:r>
            <a:r>
              <a:rPr sz="1200" dirty="0">
                <a:latin typeface="Times New Roman"/>
                <a:cs typeface="Times New Roman"/>
              </a:rPr>
              <a:t>in questo nuovo </a:t>
            </a:r>
            <a:r>
              <a:rPr sz="1200" spc="-5" dirty="0">
                <a:latin typeface="Times New Roman"/>
                <a:cs typeface="Times New Roman"/>
              </a:rPr>
              <a:t>dono  spirituale dell’altruismo.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Pentecoste, sia allora che ora, significa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Gesù della storia </a:t>
            </a:r>
            <a:r>
              <a:rPr sz="1200" dirty="0">
                <a:latin typeface="Times New Roman"/>
                <a:cs typeface="Times New Roman"/>
              </a:rPr>
              <a:t>è divenuto 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vivente.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sparso,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coscientemente sperimentata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è un tonico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salute,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stimolo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un’energia </a:t>
            </a:r>
            <a:r>
              <a:rPr sz="1200" dirty="0">
                <a:latin typeface="Times New Roman"/>
                <a:cs typeface="Times New Roman"/>
              </a:rPr>
              <a:t>inesauribile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(2065.8) 194:3.20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non </a:t>
            </a:r>
            <a:r>
              <a:rPr sz="1200" spc="-5" dirty="0">
                <a:latin typeface="Times New Roman"/>
                <a:cs typeface="Times New Roman"/>
              </a:rPr>
              <a:t>portò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Pentecoste, </a:t>
            </a:r>
            <a:r>
              <a:rPr sz="1200" dirty="0">
                <a:latin typeface="Times New Roman"/>
                <a:cs typeface="Times New Roman"/>
              </a:rPr>
              <a:t>ma contribuì molto a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ricettiva che  caratterizzò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credenti.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non spinge il cuore divino a donarsi </a:t>
            </a:r>
            <a:r>
              <a:rPr sz="1200" spc="-5" dirty="0">
                <a:latin typeface="Times New Roman"/>
                <a:cs typeface="Times New Roman"/>
              </a:rPr>
              <a:t>liberamente,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apre </a:t>
            </a:r>
            <a:r>
              <a:rPr sz="1200" spc="-5" dirty="0">
                <a:latin typeface="Times New Roman"/>
                <a:cs typeface="Times New Roman"/>
              </a:rPr>
              <a:t>spesso dei canali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larghi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profondi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doni divini possono fluire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l’anima di coloro che </a:t>
            </a:r>
            <a:r>
              <a:rPr sz="1200" spc="-5" dirty="0">
                <a:latin typeface="Times New Roman"/>
                <a:cs typeface="Times New Roman"/>
              </a:rPr>
              <a:t>si ricordano 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una comunione  </a:t>
            </a:r>
            <a:r>
              <a:rPr sz="1200" spc="-5" dirty="0">
                <a:latin typeface="Times New Roman"/>
                <a:cs typeface="Times New Roman"/>
              </a:rPr>
              <a:t>ininterrotta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mediante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sincera e la vera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inizi della Chiesa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cristiana</a:t>
            </a:r>
            <a:endParaRPr sz="1600">
              <a:latin typeface="Times New Roman"/>
              <a:cs typeface="Times New Roman"/>
            </a:endParaRPr>
          </a:p>
          <a:p>
            <a:pPr marL="76200" marR="1676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(2066.1) 194:4.1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arrestato così </a:t>
            </a:r>
            <a:r>
              <a:rPr sz="1200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rapidamente crocifisso tra due </a:t>
            </a:r>
            <a:r>
              <a:rPr sz="1200" spc="-5" dirty="0">
                <a:latin typeface="Times New Roman"/>
                <a:cs typeface="Times New Roman"/>
              </a:rPr>
              <a:t>ladri,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discepoli furono completamente </a:t>
            </a:r>
            <a:r>
              <a:rPr sz="1200" dirty="0">
                <a:latin typeface="Times New Roman"/>
                <a:cs typeface="Times New Roman"/>
              </a:rPr>
              <a:t>demoralizzati.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del Maestro arrestato, </a:t>
            </a:r>
            <a:r>
              <a:rPr sz="1200" dirty="0">
                <a:latin typeface="Times New Roman"/>
                <a:cs typeface="Times New Roman"/>
              </a:rPr>
              <a:t>legato, </a:t>
            </a:r>
            <a:r>
              <a:rPr sz="1200" spc="-5" dirty="0">
                <a:latin typeface="Times New Roman"/>
                <a:cs typeface="Times New Roman"/>
              </a:rPr>
              <a:t>flagellato </a:t>
            </a:r>
            <a:r>
              <a:rPr sz="1200" dirty="0">
                <a:latin typeface="Times New Roman"/>
                <a:cs typeface="Times New Roman"/>
              </a:rPr>
              <a:t>e crocifisso </a:t>
            </a:r>
            <a:r>
              <a:rPr sz="1200" spc="-5" dirty="0">
                <a:latin typeface="Times New Roman"/>
                <a:cs typeface="Times New Roman"/>
              </a:rPr>
              <a:t>era  insopportabile 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apostoli. Essi dimenticarono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insegnamenti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avvertimenti. Egli poteva, </a:t>
            </a:r>
            <a:r>
              <a:rPr sz="1200" dirty="0">
                <a:latin typeface="Times New Roman"/>
                <a:cs typeface="Times New Roman"/>
              </a:rPr>
              <a:t>in verità, </a:t>
            </a:r>
            <a:r>
              <a:rPr sz="1200" spc="-5" dirty="0">
                <a:latin typeface="Times New Roman"/>
                <a:cs typeface="Times New Roman"/>
              </a:rPr>
              <a:t>essere  stato “un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davanti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a tutto il </a:t>
            </a:r>
            <a:r>
              <a:rPr sz="1200" spc="-5" dirty="0">
                <a:latin typeface="Times New Roman"/>
                <a:cs typeface="Times New Roman"/>
              </a:rPr>
              <a:t>popolo”,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poteva essere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che essi </a:t>
            </a:r>
            <a:r>
              <a:rPr sz="1200" spc="5" dirty="0">
                <a:latin typeface="Times New Roman"/>
                <a:cs typeface="Times New Roman"/>
              </a:rPr>
              <a:t>avevano  </a:t>
            </a:r>
            <a:r>
              <a:rPr sz="1200" spc="-5" dirty="0">
                <a:latin typeface="Times New Roman"/>
                <a:cs typeface="Times New Roman"/>
              </a:rPr>
              <a:t>sperato restaurasse </a:t>
            </a:r>
            <a:r>
              <a:rPr sz="1200" dirty="0">
                <a:latin typeface="Times New Roman"/>
                <a:cs typeface="Times New Roman"/>
              </a:rPr>
              <a:t>il regno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4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(2066.2) 194:4.2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venne la </a:t>
            </a:r>
            <a:r>
              <a:rPr sz="1200" spc="-5" dirty="0">
                <a:latin typeface="Times New Roman"/>
                <a:cs typeface="Times New Roman"/>
              </a:rPr>
              <a:t>risurrezione,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disperazione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fede nella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del  Maestro. </a:t>
            </a:r>
            <a:r>
              <a:rPr sz="1200" dirty="0">
                <a:latin typeface="Times New Roman"/>
                <a:cs typeface="Times New Roman"/>
              </a:rPr>
              <a:t>A più </a:t>
            </a:r>
            <a:r>
              <a:rPr sz="1200" spc="-5" dirty="0">
                <a:latin typeface="Times New Roman"/>
                <a:cs typeface="Times New Roman"/>
              </a:rPr>
              <a:t>riprese </a:t>
            </a:r>
            <a:r>
              <a:rPr sz="1200" dirty="0">
                <a:latin typeface="Times New Roman"/>
                <a:cs typeface="Times New Roman"/>
              </a:rPr>
              <a:t>essi lo </a:t>
            </a:r>
            <a:r>
              <a:rPr sz="1200" spc="-5" dirty="0">
                <a:latin typeface="Times New Roman"/>
                <a:cs typeface="Times New Roman"/>
              </a:rPr>
              <a:t>vedono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parlano </a:t>
            </a:r>
            <a:r>
              <a:rPr sz="1200" dirty="0">
                <a:latin typeface="Times New Roman"/>
                <a:cs typeface="Times New Roman"/>
              </a:rPr>
              <a:t>con lui,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li conduce </a:t>
            </a:r>
            <a:r>
              <a:rPr sz="1200" spc="-5" dirty="0">
                <a:latin typeface="Times New Roman"/>
                <a:cs typeface="Times New Roman"/>
              </a:rPr>
              <a:t>sull’Oliveto, </a:t>
            </a:r>
            <a:r>
              <a:rPr sz="1200" dirty="0">
                <a:latin typeface="Times New Roman"/>
                <a:cs typeface="Times New Roman"/>
              </a:rPr>
              <a:t>dove dà loro il </a:t>
            </a:r>
            <a:r>
              <a:rPr sz="1200" spc="-5" dirty="0">
                <a:latin typeface="Times New Roman"/>
                <a:cs typeface="Times New Roman"/>
              </a:rPr>
              <a:t>suo saluto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e dice  loro </a:t>
            </a:r>
            <a:r>
              <a:rPr sz="1200" spc="-5" dirty="0">
                <a:latin typeface="Times New Roman"/>
                <a:cs typeface="Times New Roman"/>
              </a:rPr>
              <a:t>che sta tornando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Padre. Egli disse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fossero stati </a:t>
            </a:r>
            <a:r>
              <a:rPr sz="1200" dirty="0">
                <a:latin typeface="Times New Roman"/>
                <a:cs typeface="Times New Roman"/>
              </a:rPr>
              <a:t>dotati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— fino a  </a:t>
            </a:r>
            <a:r>
              <a:rPr sz="1200" spc="-5" dirty="0">
                <a:latin typeface="Times New Roman"/>
                <a:cs typeface="Times New Roman"/>
              </a:rPr>
              <a:t>quando fosse venuto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questo nuovo </a:t>
            </a:r>
            <a:r>
              <a:rPr sz="1200" spc="-5" dirty="0">
                <a:latin typeface="Times New Roman"/>
                <a:cs typeface="Times New Roman"/>
              </a:rPr>
              <a:t>maestro arriva, ed essi escono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immediatamente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28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loro vangelo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potenza.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arditi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coraggiosi seguaci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vivente, non di 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morto e  </a:t>
            </a:r>
            <a:r>
              <a:rPr sz="1200" spc="-5" dirty="0">
                <a:latin typeface="Times New Roman"/>
                <a:cs typeface="Times New Roman"/>
              </a:rPr>
              <a:t>sconfitto.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evangelisti; Dio </a:t>
            </a:r>
            <a:r>
              <a:rPr sz="1200" dirty="0">
                <a:latin typeface="Times New Roman"/>
                <a:cs typeface="Times New Roman"/>
              </a:rPr>
              <a:t>non è una dottrina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mente; </a:t>
            </a:r>
            <a:r>
              <a:rPr sz="1200" dirty="0">
                <a:latin typeface="Times New Roman"/>
                <a:cs typeface="Times New Roman"/>
              </a:rPr>
              <a:t>egli è divenuto una presenza  vivente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9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(2066.3) 194:4.3 </a:t>
            </a:r>
            <a:r>
              <a:rPr sz="1200" spc="-5" dirty="0">
                <a:latin typeface="Times New Roman"/>
                <a:cs typeface="Times New Roman"/>
              </a:rPr>
              <a:t>“Giorno dopo giorno essi perseveravano risolutamente </a:t>
            </a:r>
            <a:r>
              <a:rPr sz="1200" dirty="0">
                <a:latin typeface="Times New Roman"/>
                <a:cs typeface="Times New Roman"/>
              </a:rPr>
              <a:t>e di comune </a:t>
            </a:r>
            <a:r>
              <a:rPr sz="1200" spc="-5" dirty="0">
                <a:latin typeface="Times New Roman"/>
                <a:cs typeface="Times New Roman"/>
              </a:rPr>
              <a:t>accordo nel </a:t>
            </a:r>
            <a:r>
              <a:rPr sz="1200" dirty="0">
                <a:latin typeface="Times New Roman"/>
                <a:cs typeface="Times New Roman"/>
              </a:rPr>
              <a:t>Tempio e </a:t>
            </a:r>
            <a:r>
              <a:rPr sz="1200" spc="-5" dirty="0">
                <a:latin typeface="Times New Roman"/>
                <a:cs typeface="Times New Roman"/>
              </a:rPr>
              <a:t>spezzavano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casa.  Essi prendevano </a:t>
            </a:r>
            <a:r>
              <a:rPr sz="1200" dirty="0">
                <a:latin typeface="Times New Roman"/>
                <a:cs typeface="Times New Roman"/>
              </a:rPr>
              <a:t>il loro cibo </a:t>
            </a:r>
            <a:r>
              <a:rPr sz="1200" spc="-5" dirty="0">
                <a:latin typeface="Times New Roman"/>
                <a:cs typeface="Times New Roman"/>
              </a:rPr>
              <a:t>con gioia </a:t>
            </a:r>
            <a:r>
              <a:rPr sz="1200" dirty="0">
                <a:latin typeface="Times New Roman"/>
                <a:cs typeface="Times New Roman"/>
              </a:rPr>
              <a:t>e unità di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lodando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avendo 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tutto il popolo.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ripieni  dello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proclamavano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con audacia.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moltitudini di </a:t>
            </a:r>
            <a:r>
              <a:rPr sz="1200" spc="-5" dirty="0">
                <a:latin typeface="Times New Roman"/>
                <a:cs typeface="Times New Roman"/>
              </a:rPr>
              <a:t>coloro che credevano erano </a:t>
            </a:r>
            <a:r>
              <a:rPr sz="1200" dirty="0">
                <a:latin typeface="Times New Roman"/>
                <a:cs typeface="Times New Roman"/>
              </a:rPr>
              <a:t>un solo cuore e una sola  </a:t>
            </a:r>
            <a:r>
              <a:rPr sz="1200" spc="-5" dirty="0">
                <a:latin typeface="Times New Roman"/>
                <a:cs typeface="Times New Roman"/>
              </a:rPr>
              <a:t>anima;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diceva </a:t>
            </a:r>
            <a:r>
              <a:rPr sz="1200" dirty="0">
                <a:latin typeface="Times New Roman"/>
                <a:cs typeface="Times New Roman"/>
              </a:rPr>
              <a:t>che i beni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possedeva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appartenevano, </a:t>
            </a:r>
            <a:r>
              <a:rPr sz="1200" spc="-5" dirty="0">
                <a:latin typeface="Times New Roman"/>
                <a:cs typeface="Times New Roman"/>
              </a:rPr>
              <a:t>ed essi avevano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(2066.4) 194:4.4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a questi uomini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ordinato per andare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paternità 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fratellanza degli uomini? Essi </a:t>
            </a:r>
            <a:r>
              <a:rPr sz="1200" dirty="0">
                <a:latin typeface="Times New Roman"/>
                <a:cs typeface="Times New Roman"/>
              </a:rPr>
              <a:t>hanno un nuovo </a:t>
            </a:r>
            <a:r>
              <a:rPr sz="1200" spc="-5" dirty="0">
                <a:latin typeface="Times New Roman"/>
                <a:cs typeface="Times New Roman"/>
              </a:rPr>
              <a:t>vangelo; ardono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-5" dirty="0">
                <a:latin typeface="Times New Roman"/>
                <a:cs typeface="Times New Roman"/>
              </a:rPr>
              <a:t>esperienza; </a:t>
            </a:r>
            <a:r>
              <a:rPr sz="1200" dirty="0">
                <a:latin typeface="Times New Roman"/>
                <a:cs typeface="Times New Roman"/>
              </a:rPr>
              <a:t>sono pieni di una nuova </a:t>
            </a:r>
            <a:r>
              <a:rPr sz="1200" spc="-5" dirty="0">
                <a:latin typeface="Times New Roman"/>
                <a:cs typeface="Times New Roman"/>
              </a:rPr>
              <a:t>energia  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messaggio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improvvisamente spostato sulla proclamazione del </a:t>
            </a:r>
            <a:r>
              <a:rPr sz="1200" dirty="0">
                <a:latin typeface="Times New Roman"/>
                <a:cs typeface="Times New Roman"/>
              </a:rPr>
              <a:t>Cristo risorto: </a:t>
            </a:r>
            <a:r>
              <a:rPr sz="1200" spc="-5" dirty="0">
                <a:latin typeface="Times New Roman"/>
                <a:cs typeface="Times New Roman"/>
              </a:rPr>
              <a:t>“Gesù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che  Dio approvò con </a:t>
            </a:r>
            <a:r>
              <a:rPr sz="1200" dirty="0">
                <a:latin typeface="Times New Roman"/>
                <a:cs typeface="Times New Roman"/>
              </a:rPr>
              <a:t>opere e </a:t>
            </a:r>
            <a:r>
              <a:rPr sz="1200" spc="-5" dirty="0">
                <a:latin typeface="Times New Roman"/>
                <a:cs typeface="Times New Roman"/>
              </a:rPr>
              <a:t>prodigi potenti; </a:t>
            </a:r>
            <a:r>
              <a:rPr sz="1200" dirty="0">
                <a:latin typeface="Times New Roman"/>
                <a:cs typeface="Times New Roman"/>
              </a:rPr>
              <a:t>colui che, </a:t>
            </a:r>
            <a:r>
              <a:rPr sz="1200" spc="-5" dirty="0">
                <a:latin typeface="Times New Roman"/>
                <a:cs typeface="Times New Roman"/>
              </a:rPr>
              <a:t>essendo stato consegnato conformemente al </a:t>
            </a:r>
            <a:r>
              <a:rPr sz="1200" dirty="0">
                <a:latin typeface="Times New Roman"/>
                <a:cs typeface="Times New Roman"/>
              </a:rPr>
              <a:t>consiglio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 precognizione </a:t>
            </a:r>
            <a:r>
              <a:rPr sz="1200" dirty="0">
                <a:latin typeface="Times New Roman"/>
                <a:cs typeface="Times New Roman"/>
              </a:rPr>
              <a:t>di Dio, voi </a:t>
            </a:r>
            <a:r>
              <a:rPr sz="1200" spc="-5" dirty="0">
                <a:latin typeface="Times New Roman"/>
                <a:cs typeface="Times New Roman"/>
              </a:rPr>
              <a:t>avete crocifisso </a:t>
            </a:r>
            <a:r>
              <a:rPr sz="1200" dirty="0">
                <a:latin typeface="Times New Roman"/>
                <a:cs typeface="Times New Roman"/>
              </a:rPr>
              <a:t>e ucciso.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Dio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preannunciato </a:t>
            </a:r>
            <a:r>
              <a:rPr sz="1200" dirty="0">
                <a:latin typeface="Times New Roman"/>
                <a:cs typeface="Times New Roman"/>
              </a:rPr>
              <a:t>per bocca di tutti i </a:t>
            </a:r>
            <a:r>
              <a:rPr sz="1200" spc="-5" dirty="0">
                <a:latin typeface="Times New Roman"/>
                <a:cs typeface="Times New Roman"/>
              </a:rPr>
              <a:t>profeti, egli </a:t>
            </a:r>
            <a:r>
              <a:rPr sz="1200" spc="2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compiute. Questo Gesù, Dio </a:t>
            </a:r>
            <a:r>
              <a:rPr sz="1200" dirty="0">
                <a:latin typeface="Times New Roman"/>
                <a:cs typeface="Times New Roman"/>
              </a:rPr>
              <a:t>l’ha </a:t>
            </a:r>
            <a:r>
              <a:rPr sz="1200" spc="-5" dirty="0">
                <a:latin typeface="Times New Roman"/>
                <a:cs typeface="Times New Roman"/>
              </a:rPr>
              <a:t>risuscitato. Dio </a:t>
            </a:r>
            <a:r>
              <a:rPr sz="1200" dirty="0">
                <a:latin typeface="Times New Roman"/>
                <a:cs typeface="Times New Roman"/>
              </a:rPr>
              <a:t>l’ha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Signore e Cristo. </a:t>
            </a:r>
            <a:r>
              <a:rPr sz="1200" spc="-5" dirty="0">
                <a:latin typeface="Times New Roman"/>
                <a:cs typeface="Times New Roman"/>
              </a:rPr>
              <a:t>Essendo stato elevato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destra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avendo 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dal Padre la promessa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sparso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vedete e </a:t>
            </a:r>
            <a:r>
              <a:rPr sz="1200" spc="-5" dirty="0">
                <a:latin typeface="Times New Roman"/>
                <a:cs typeface="Times New Roman"/>
              </a:rPr>
              <a:t>udite. Pentitevi, affinché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peccati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 cancellati; affinché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mandare il Cristo, che è stato </a:t>
            </a:r>
            <a:r>
              <a:rPr sz="1200" spc="-5" dirty="0">
                <a:latin typeface="Times New Roman"/>
                <a:cs typeface="Times New Roman"/>
              </a:rPr>
              <a:t>designato </a:t>
            </a:r>
            <a:r>
              <a:rPr sz="1200" dirty="0">
                <a:latin typeface="Times New Roman"/>
                <a:cs typeface="Times New Roman"/>
              </a:rPr>
              <a:t>per voi, </a:t>
            </a:r>
            <a:r>
              <a:rPr sz="1200" spc="-5" dirty="0">
                <a:latin typeface="Times New Roman"/>
                <a:cs typeface="Times New Roman"/>
              </a:rPr>
              <a:t>Gesù stesso,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 giorno del </a:t>
            </a:r>
            <a:r>
              <a:rPr sz="1200" dirty="0">
                <a:latin typeface="Times New Roman"/>
                <a:cs typeface="Times New Roman"/>
              </a:rPr>
              <a:t>ristabilimento di tutte 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(2066.5) 194:4.5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improvvisamente cambiato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 Gesù </a:t>
            </a:r>
            <a:r>
              <a:rPr sz="1200" dirty="0">
                <a:latin typeface="Times New Roman"/>
                <a:cs typeface="Times New Roman"/>
              </a:rPr>
              <a:t>Cristo.  </a:t>
            </a:r>
            <a:r>
              <a:rPr sz="1200" spc="-5" dirty="0">
                <a:latin typeface="Times New Roman"/>
                <a:cs typeface="Times New Roman"/>
              </a:rPr>
              <a:t>Essi proclamavano </a:t>
            </a:r>
            <a:r>
              <a:rPr sz="1200" dirty="0">
                <a:latin typeface="Times New Roman"/>
                <a:cs typeface="Times New Roman"/>
              </a:rPr>
              <a:t>ora i fatti della </a:t>
            </a:r>
            <a:r>
              <a:rPr sz="1200" spc="-5" dirty="0">
                <a:latin typeface="Times New Roman"/>
                <a:cs typeface="Times New Roman"/>
              </a:rPr>
              <a:t>sua vita, della </a:t>
            </a:r>
            <a:r>
              <a:rPr sz="1200" dirty="0">
                <a:latin typeface="Times New Roman"/>
                <a:cs typeface="Times New Roman"/>
              </a:rPr>
              <a:t>sua morte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risurrezione, e </a:t>
            </a:r>
            <a:r>
              <a:rPr sz="1200" spc="-5" dirty="0">
                <a:latin typeface="Times New Roman"/>
                <a:cs typeface="Times New Roman"/>
              </a:rPr>
              <a:t>predicavano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del suo </a:t>
            </a:r>
            <a:r>
              <a:rPr sz="1200" dirty="0">
                <a:latin typeface="Times New Roman"/>
                <a:cs typeface="Times New Roman"/>
              </a:rPr>
              <a:t>sollecito  ritorno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terminare </a:t>
            </a:r>
            <a:r>
              <a:rPr sz="1200" dirty="0">
                <a:latin typeface="Times New Roman"/>
                <a:cs typeface="Times New Roman"/>
              </a:rPr>
              <a:t>l’opera che </a:t>
            </a:r>
            <a:r>
              <a:rPr sz="1200" spc="-5" dirty="0">
                <a:latin typeface="Times New Roman"/>
                <a:cs typeface="Times New Roman"/>
              </a:rPr>
              <a:t>aveva cominciato. </a:t>
            </a:r>
            <a:r>
              <a:rPr sz="1200" dirty="0">
                <a:latin typeface="Times New Roman"/>
                <a:cs typeface="Times New Roman"/>
              </a:rPr>
              <a:t>Così 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credenti </a:t>
            </a:r>
            <a:r>
              <a:rPr sz="1200" spc="-5" dirty="0">
                <a:latin typeface="Times New Roman"/>
                <a:cs typeface="Times New Roman"/>
              </a:rPr>
              <a:t>concerneva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60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numerose formule di lode e </a:t>
            </a:r>
            <a:r>
              <a:rPr sz="1200" spc="-5" dirty="0">
                <a:latin typeface="Times New Roman"/>
                <a:cs typeface="Times New Roman"/>
              </a:rPr>
              <a:t>parecchie preghiere formali. Dopo </a:t>
            </a:r>
            <a:r>
              <a:rPr sz="1200" dirty="0">
                <a:latin typeface="Times New Roman"/>
                <a:cs typeface="Times New Roman"/>
              </a:rPr>
              <a:t>la morte di </a:t>
            </a:r>
            <a:r>
              <a:rPr sz="1200" spc="-5" dirty="0">
                <a:latin typeface="Times New Roman"/>
                <a:cs typeface="Times New Roman"/>
              </a:rPr>
              <a:t>suo padre Gesù </a:t>
            </a:r>
            <a:r>
              <a:rPr sz="1200" dirty="0">
                <a:latin typeface="Times New Roman"/>
                <a:cs typeface="Times New Roman"/>
              </a:rPr>
              <a:t>tentò </a:t>
            </a:r>
            <a:r>
              <a:rPr sz="1200" spc="-5" dirty="0">
                <a:latin typeface="Times New Roman"/>
                <a:cs typeface="Times New Roman"/>
              </a:rPr>
              <a:t>d’insegnare ai </a:t>
            </a:r>
            <a:r>
              <a:rPr sz="1200" dirty="0">
                <a:latin typeface="Times New Roman"/>
                <a:cs typeface="Times New Roman"/>
              </a:rPr>
              <a:t>ragazzi </a:t>
            </a:r>
            <a:r>
              <a:rPr sz="1200" spc="-5" dirty="0">
                <a:latin typeface="Times New Roman"/>
                <a:cs typeface="Times New Roman"/>
              </a:rPr>
              <a:t>più  grandi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esprimersi </a:t>
            </a:r>
            <a:r>
              <a:rPr sz="1200" dirty="0">
                <a:latin typeface="Times New Roman"/>
                <a:cs typeface="Times New Roman"/>
              </a:rPr>
              <a:t>individualmente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 amava </a:t>
            </a:r>
            <a:r>
              <a:rPr sz="1200" dirty="0">
                <a:latin typeface="Times New Roman"/>
                <a:cs typeface="Times New Roman"/>
              </a:rPr>
              <a:t>fare —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capire il </a:t>
            </a:r>
            <a:r>
              <a:rPr sz="1200" spc="-5" dirty="0">
                <a:latin typeface="Times New Roman"/>
                <a:cs typeface="Times New Roman"/>
              </a:rPr>
              <a:t>suo  pensiero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tornavano invariabilmente alle </a:t>
            </a:r>
            <a:r>
              <a:rPr sz="1200" dirty="0">
                <a:latin typeface="Times New Roman"/>
                <a:cs typeface="Times New Roman"/>
              </a:rPr>
              <a:t>loro forme di </a:t>
            </a:r>
            <a:r>
              <a:rPr sz="1200" spc="-5" dirty="0">
                <a:latin typeface="Times New Roman"/>
                <a:cs typeface="Times New Roman"/>
              </a:rPr>
              <a:t>preghiera imparate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memoria.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sorelle più anziani a </a:t>
            </a:r>
            <a:r>
              <a:rPr sz="1200" spc="-5" dirty="0">
                <a:latin typeface="Times New Roman"/>
                <a:cs typeface="Times New Roman"/>
              </a:rPr>
              <a:t>recitare delle </a:t>
            </a:r>
            <a:r>
              <a:rPr sz="1200" dirty="0">
                <a:latin typeface="Times New Roman"/>
                <a:cs typeface="Times New Roman"/>
              </a:rPr>
              <a:t>preghiere individuali che </a:t>
            </a:r>
            <a:r>
              <a:rPr sz="1200" spc="-5" dirty="0">
                <a:latin typeface="Times New Roman"/>
                <a:cs typeface="Times New Roman"/>
              </a:rPr>
              <a:t>Gesù si sforzò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guidarli con </a:t>
            </a:r>
            <a:r>
              <a:rPr sz="1200" spc="5" dirty="0">
                <a:latin typeface="Times New Roman"/>
                <a:cs typeface="Times New Roman"/>
              </a:rPr>
              <a:t>frasi </a:t>
            </a:r>
            <a:r>
              <a:rPr sz="1200" spc="-5" dirty="0">
                <a:latin typeface="Times New Roman"/>
                <a:cs typeface="Times New Roman"/>
              </a:rPr>
              <a:t>suggestive, </a:t>
            </a:r>
            <a:r>
              <a:rPr sz="1200" dirty="0">
                <a:latin typeface="Times New Roman"/>
                <a:cs typeface="Times New Roman"/>
              </a:rPr>
              <a:t>e ben presto,  senza intenzione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sua, tutti </a:t>
            </a:r>
            <a:r>
              <a:rPr sz="1200" spc="-5" dirty="0">
                <a:latin typeface="Times New Roman"/>
                <a:cs typeface="Times New Roman"/>
              </a:rPr>
              <a:t>impiegarono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 largamente basata </a:t>
            </a:r>
            <a:r>
              <a:rPr sz="1200" dirty="0">
                <a:latin typeface="Times New Roman"/>
                <a:cs typeface="Times New Roman"/>
              </a:rPr>
              <a:t>sulle linee </a:t>
            </a:r>
            <a:r>
              <a:rPr sz="1200" spc="-5" dirty="0">
                <a:latin typeface="Times New Roman"/>
                <a:cs typeface="Times New Roman"/>
              </a:rPr>
              <a:t>direttrici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1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insegnato 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(1389.7) 126:3.4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abbandonò l’idea </a:t>
            </a:r>
            <a:r>
              <a:rPr sz="1200" dirty="0">
                <a:latin typeface="Times New Roman"/>
                <a:cs typeface="Times New Roman"/>
              </a:rPr>
              <a:t>di ottenere </a:t>
            </a:r>
            <a:r>
              <a:rPr sz="1200" spc="-5" dirty="0">
                <a:latin typeface="Times New Roman"/>
                <a:cs typeface="Times New Roman"/>
              </a:rPr>
              <a:t>che ogni membro </a:t>
            </a:r>
            <a:r>
              <a:rPr sz="1200" dirty="0">
                <a:latin typeface="Times New Roman"/>
                <a:cs typeface="Times New Roman"/>
              </a:rPr>
              <a:t>della famiglia </a:t>
            </a:r>
            <a:r>
              <a:rPr sz="1200" spc="-5" dirty="0">
                <a:latin typeface="Times New Roman"/>
                <a:cs typeface="Times New Roman"/>
              </a:rPr>
              <a:t>formulasse preghiere spontanee, ed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di ottobre </a:t>
            </a:r>
            <a:r>
              <a:rPr sz="1200" spc="-5" dirty="0">
                <a:latin typeface="Times New Roman"/>
                <a:cs typeface="Times New Roman"/>
              </a:rPr>
              <a:t>si sedette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lampada piatta posta sulla </a:t>
            </a:r>
            <a:r>
              <a:rPr sz="1200" spc="-5" dirty="0">
                <a:latin typeface="Times New Roman"/>
                <a:cs typeface="Times New Roman"/>
              </a:rPr>
              <a:t>bassa </a:t>
            </a:r>
            <a:r>
              <a:rPr sz="1200" dirty="0">
                <a:latin typeface="Times New Roman"/>
                <a:cs typeface="Times New Roman"/>
              </a:rPr>
              <a:t>tavola di </a:t>
            </a:r>
            <a:r>
              <a:rPr sz="1200" spc="-5" dirty="0">
                <a:latin typeface="Times New Roman"/>
                <a:cs typeface="Times New Roman"/>
              </a:rPr>
              <a:t>pietra e,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tavoletta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cedro </a:t>
            </a:r>
            <a:r>
              <a:rPr sz="1200" spc="5" dirty="0">
                <a:latin typeface="Times New Roman"/>
                <a:cs typeface="Times New Roman"/>
              </a:rPr>
              <a:t>liscia di </a:t>
            </a:r>
            <a:r>
              <a:rPr sz="1200" spc="-5" dirty="0">
                <a:latin typeface="Times New Roman"/>
                <a:cs typeface="Times New Roman"/>
              </a:rPr>
              <a:t>circa  quarantacinque centimetri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lato, scrisse con </a:t>
            </a:r>
            <a:r>
              <a:rPr sz="1200" dirty="0">
                <a:latin typeface="Times New Roman"/>
                <a:cs typeface="Times New Roman"/>
              </a:rPr>
              <a:t>un pezzo di </a:t>
            </a:r>
            <a:r>
              <a:rPr sz="1200" spc="-5" dirty="0">
                <a:latin typeface="Times New Roman"/>
                <a:cs typeface="Times New Roman"/>
              </a:rPr>
              <a:t>carboncino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che divenne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quel momento la </a:t>
            </a:r>
            <a:r>
              <a:rPr sz="1200" spc="-5" dirty="0">
                <a:latin typeface="Times New Roman"/>
                <a:cs typeface="Times New Roman"/>
              </a:rPr>
              <a:t>supplica  </a:t>
            </a:r>
            <a:r>
              <a:rPr sz="1200" dirty="0">
                <a:latin typeface="Times New Roman"/>
                <a:cs typeface="Times New Roman"/>
              </a:rPr>
              <a:t>modello della</a:t>
            </a:r>
            <a:r>
              <a:rPr sz="1200" spc="-5" dirty="0">
                <a:latin typeface="Times New Roman"/>
                <a:cs typeface="Times New Roman"/>
              </a:rPr>
              <a:t> 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(1389.8) 126:3.5 </a:t>
            </a:r>
            <a:r>
              <a:rPr sz="1200" spc="-5" dirty="0">
                <a:latin typeface="Times New Roman"/>
                <a:cs typeface="Times New Roman"/>
              </a:rPr>
              <a:t>Quest’anno Gesù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riflessioni confuse.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familiari avevano allontanato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efficacemente ogni 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esecuzione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conforme alla </a:t>
            </a:r>
            <a:r>
              <a:rPr sz="1200" dirty="0">
                <a:latin typeface="Times New Roman"/>
                <a:cs typeface="Times New Roman"/>
              </a:rPr>
              <a:t>visita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invitava ad “occuparsi degli 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Padre”. Gesù ragionò giustamente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prendersi </a:t>
            </a:r>
            <a:r>
              <a:rPr sz="1200" dirty="0">
                <a:latin typeface="Times New Roman"/>
                <a:cs typeface="Times New Roman"/>
              </a:rPr>
              <a:t>cura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terreno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avere la precedenza </a:t>
            </a:r>
            <a:r>
              <a:rPr sz="1200" spc="-5" dirty="0">
                <a:latin typeface="Times New Roman"/>
                <a:cs typeface="Times New Roman"/>
              </a:rPr>
              <a:t>su  ogni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dovere,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sostegno della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famiglia </a:t>
            </a:r>
            <a:r>
              <a:rPr sz="1200" spc="-5" dirty="0">
                <a:latin typeface="Times New Roman"/>
                <a:cs typeface="Times New Roman"/>
              </a:rPr>
              <a:t>doveva 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obbligo.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9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(1390.1) 126:3.6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Gesù </a:t>
            </a:r>
            <a:r>
              <a:rPr sz="1200" dirty="0">
                <a:latin typeface="Times New Roman"/>
                <a:cs typeface="Times New Roman"/>
              </a:rPr>
              <a:t>trovò nel cosiddetto </a:t>
            </a:r>
            <a:r>
              <a:rPr sz="1200" spc="-5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di Enoch un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spinse ad adottare </a:t>
            </a:r>
            <a:r>
              <a:rPr sz="1200" dirty="0">
                <a:latin typeface="Times New Roman"/>
                <a:cs typeface="Times New Roman"/>
              </a:rPr>
              <a:t>più tardi  </a:t>
            </a:r>
            <a:r>
              <a:rPr sz="1200" spc="-5" dirty="0">
                <a:latin typeface="Times New Roman"/>
                <a:cs typeface="Times New Roman"/>
              </a:rPr>
              <a:t>l’espressione “Figlio dell’Uomo” come designazione della sua </a:t>
            </a:r>
            <a:r>
              <a:rPr sz="1200" dirty="0">
                <a:latin typeface="Times New Roman"/>
                <a:cs typeface="Times New Roman"/>
              </a:rPr>
              <a:t>missione di conferimento </a:t>
            </a:r>
            <a:r>
              <a:rPr sz="1200" spc="-5" dirty="0">
                <a:latin typeface="Times New Roman"/>
                <a:cs typeface="Times New Roman"/>
              </a:rPr>
              <a:t>su Urantia. Egli </a:t>
            </a:r>
            <a:r>
              <a:rPr sz="1200" dirty="0">
                <a:latin typeface="Times New Roman"/>
                <a:cs typeface="Times New Roman"/>
              </a:rPr>
              <a:t>aveva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accuratamente</a:t>
            </a:r>
            <a:endParaRPr sz="1200">
              <a:latin typeface="Times New Roman"/>
              <a:cs typeface="Times New Roman"/>
            </a:endParaRPr>
          </a:p>
          <a:p>
            <a:pPr marL="76200" marR="12636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del Messia ebreo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convinse fermamente che </a:t>
            </a:r>
            <a:r>
              <a:rPr sz="1200" dirty="0">
                <a:latin typeface="Times New Roman"/>
                <a:cs typeface="Times New Roman"/>
              </a:rPr>
              <a:t>non sarebbe </a:t>
            </a:r>
            <a:r>
              <a:rPr sz="1200" spc="-5" dirty="0">
                <a:latin typeface="Times New Roman"/>
                <a:cs typeface="Times New Roman"/>
              </a:rPr>
              <a:t>stato quel Messia. Anelava ad aiutare </a:t>
            </a:r>
            <a:r>
              <a:rPr sz="1200" dirty="0">
                <a:latin typeface="Times New Roman"/>
                <a:cs typeface="Times New Roman"/>
              </a:rPr>
              <a:t>il popolo di 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ma non pensò mai di </a:t>
            </a:r>
            <a:r>
              <a:rPr sz="1200" spc="-5" dirty="0">
                <a:latin typeface="Times New Roman"/>
                <a:cs typeface="Times New Roman"/>
              </a:rPr>
              <a:t>mettersi alla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degli eserciti ebrei </a:t>
            </a:r>
            <a:r>
              <a:rPr sz="1200" dirty="0">
                <a:latin typeface="Times New Roman"/>
                <a:cs typeface="Times New Roman"/>
              </a:rPr>
              <a:t>per liberare la </a:t>
            </a:r>
            <a:r>
              <a:rPr sz="1200" spc="-5" dirty="0">
                <a:latin typeface="Times New Roman"/>
                <a:cs typeface="Times New Roman"/>
              </a:rPr>
              <a:t>Palestina dalla </a:t>
            </a:r>
            <a:r>
              <a:rPr sz="1200" dirty="0">
                <a:latin typeface="Times New Roman"/>
                <a:cs typeface="Times New Roman"/>
              </a:rPr>
              <a:t>dominazione </a:t>
            </a:r>
            <a:r>
              <a:rPr sz="1200" spc="-5" dirty="0">
                <a:latin typeface="Times New Roman"/>
                <a:cs typeface="Times New Roman"/>
              </a:rPr>
              <a:t>straniera. </a:t>
            </a:r>
            <a:r>
              <a:rPr sz="120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sarebbe mai </a:t>
            </a:r>
            <a:r>
              <a:rPr sz="1200" spc="-5" dirty="0">
                <a:latin typeface="Times New Roman"/>
                <a:cs typeface="Times New Roman"/>
              </a:rPr>
              <a:t>seduto sul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credeva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quella di  un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spirituale o di un </a:t>
            </a:r>
            <a:r>
              <a:rPr sz="1200" spc="-5" dirty="0">
                <a:latin typeface="Times New Roman"/>
                <a:cs typeface="Times New Roman"/>
              </a:rPr>
              <a:t>educatore </a:t>
            </a:r>
            <a:r>
              <a:rPr sz="1200" dirty="0">
                <a:latin typeface="Times New Roman"/>
                <a:cs typeface="Times New Roman"/>
              </a:rPr>
              <a:t>morale solo per il popolo </a:t>
            </a:r>
            <a:r>
              <a:rPr sz="1200" spc="-5" dirty="0">
                <a:latin typeface="Times New Roman"/>
                <a:cs typeface="Times New Roman"/>
              </a:rPr>
              <a:t>ebreo. </a:t>
            </a:r>
            <a:r>
              <a:rPr sz="1200" dirty="0">
                <a:latin typeface="Times New Roman"/>
                <a:cs typeface="Times New Roman"/>
              </a:rPr>
              <a:t>In nessun </a:t>
            </a:r>
            <a:r>
              <a:rPr sz="1200" spc="-5" dirty="0">
                <a:latin typeface="Times New Roman"/>
                <a:cs typeface="Times New Roman"/>
              </a:rPr>
              <a:t>senso, </a:t>
            </a:r>
            <a:r>
              <a:rPr sz="1200" dirty="0">
                <a:latin typeface="Times New Roman"/>
                <a:cs typeface="Times New Roman"/>
              </a:rPr>
              <a:t>quindi, la missione </a:t>
            </a:r>
            <a:r>
              <a:rPr sz="1200" spc="-5" dirty="0">
                <a:latin typeface="Times New Roman"/>
                <a:cs typeface="Times New Roman"/>
              </a:rPr>
              <a:t>della sua vita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150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206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predicazione sui fatti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prima venuta e </a:t>
            </a:r>
            <a:r>
              <a:rPr sz="1200" spc="-5" dirty="0">
                <a:latin typeface="Times New Roman"/>
                <a:cs typeface="Times New Roman"/>
              </a:rPr>
              <a:t>l’insegnamento della </a:t>
            </a:r>
            <a:r>
              <a:rPr sz="1200" dirty="0">
                <a:latin typeface="Times New Roman"/>
                <a:cs typeface="Times New Roman"/>
              </a:rPr>
              <a:t>speranza </a:t>
            </a:r>
            <a:r>
              <a:rPr sz="1200" spc="-5" dirty="0">
                <a:latin typeface="Times New Roman"/>
                <a:cs typeface="Times New Roman"/>
              </a:rPr>
              <a:t>della sua seconda </a:t>
            </a:r>
            <a:r>
              <a:rPr sz="1200" dirty="0">
                <a:latin typeface="Times New Roman"/>
                <a:cs typeface="Times New Roman"/>
              </a:rPr>
              <a:t>venuta, un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 ritenevano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(2067.1) 194:4.6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Cristo stava </a:t>
            </a:r>
            <a:r>
              <a:rPr sz="1200" spc="-5" dirty="0">
                <a:latin typeface="Times New Roman"/>
                <a:cs typeface="Times New Roman"/>
              </a:rPr>
              <a:t>per divenire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della Chiesa in </a:t>
            </a:r>
            <a:r>
              <a:rPr sz="1200" spc="-5" dirty="0">
                <a:latin typeface="Times New Roman"/>
                <a:cs typeface="Times New Roman"/>
              </a:rPr>
              <a:t>rapida formazione. Gesù vive; egli </a:t>
            </a:r>
            <a:r>
              <a:rPr sz="1200" dirty="0">
                <a:latin typeface="Times New Roman"/>
                <a:cs typeface="Times New Roman"/>
              </a:rPr>
              <a:t>è morto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uomini; ha </a:t>
            </a:r>
            <a:r>
              <a:rPr sz="1200" spc="-5" dirty="0">
                <a:latin typeface="Times New Roman"/>
                <a:cs typeface="Times New Roman"/>
              </a:rPr>
              <a:t>donato  </a:t>
            </a:r>
            <a:r>
              <a:rPr sz="1200" dirty="0">
                <a:latin typeface="Times New Roman"/>
                <a:cs typeface="Times New Roman"/>
              </a:rPr>
              <a:t>lo spirito; </a:t>
            </a:r>
            <a:r>
              <a:rPr sz="1200" spc="-5" dirty="0">
                <a:latin typeface="Times New Roman"/>
                <a:cs typeface="Times New Roman"/>
              </a:rPr>
              <a:t>egli sta per tornare. Gesù occupò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pensieri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determinò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ogni altra </a:t>
            </a:r>
            <a:r>
              <a:rPr sz="1200" dirty="0">
                <a:latin typeface="Times New Roman"/>
                <a:cs typeface="Times New Roman"/>
              </a:rPr>
              <a:t>cosa. </a:t>
            </a:r>
            <a:r>
              <a:rPr sz="1200" spc="-5" dirty="0">
                <a:latin typeface="Times New Roman"/>
                <a:cs typeface="Times New Roman"/>
              </a:rPr>
              <a:t>Essi  erano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entusiasti della </a:t>
            </a:r>
            <a:r>
              <a:rPr sz="1200" dirty="0">
                <a:latin typeface="Times New Roman"/>
                <a:cs typeface="Times New Roman"/>
              </a:rPr>
              <a:t>nuova dottrina in cui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Gesù” per </a:t>
            </a:r>
            <a:r>
              <a:rPr sz="1200" dirty="0">
                <a:latin typeface="Times New Roman"/>
                <a:cs typeface="Times New Roman"/>
              </a:rPr>
              <a:t>occuparsi </a:t>
            </a:r>
            <a:r>
              <a:rPr sz="1200" spc="-5" dirty="0">
                <a:latin typeface="Times New Roman"/>
                <a:cs typeface="Times New Roman"/>
              </a:rPr>
              <a:t>del vecchio </a:t>
            </a:r>
            <a:r>
              <a:rPr sz="1200" dirty="0">
                <a:latin typeface="Times New Roman"/>
                <a:cs typeface="Times New Roman"/>
              </a:rPr>
              <a:t>messaggio in </a:t>
            </a:r>
            <a:r>
              <a:rPr sz="1200" spc="-5" dirty="0">
                <a:latin typeface="Times New Roman"/>
                <a:cs typeface="Times New Roman"/>
              </a:rPr>
              <a:t>cui  “Dio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amorevole 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uomini”,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singolo </a:t>
            </a:r>
            <a:r>
              <a:rPr sz="1200" dirty="0">
                <a:latin typeface="Times New Roman"/>
                <a:cs typeface="Times New Roman"/>
              </a:rPr>
              <a:t>individuo. È </a:t>
            </a:r>
            <a:r>
              <a:rPr sz="1200" spc="-5" dirty="0">
                <a:latin typeface="Times New Roman"/>
                <a:cs typeface="Times New Roman"/>
              </a:rPr>
              <a:t>vero, una </a:t>
            </a:r>
            <a:r>
              <a:rPr sz="1200" dirty="0">
                <a:latin typeface="Times New Roman"/>
                <a:cs typeface="Times New Roman"/>
              </a:rPr>
              <a:t>meravigliosa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spc="5" dirty="0">
                <a:latin typeface="Times New Roman"/>
                <a:cs typeface="Times New Roman"/>
              </a:rPr>
              <a:t>d’amore  </a:t>
            </a:r>
            <a:r>
              <a:rPr sz="1200" spc="-5" dirty="0">
                <a:latin typeface="Times New Roman"/>
                <a:cs typeface="Times New Roman"/>
              </a:rPr>
              <a:t>fraterno </a:t>
            </a:r>
            <a:r>
              <a:rPr sz="1200" dirty="0">
                <a:latin typeface="Times New Roman"/>
                <a:cs typeface="Times New Roman"/>
              </a:rPr>
              <a:t>e di buona volontà </a:t>
            </a:r>
            <a:r>
              <a:rPr sz="1200" spc="-5" dirty="0">
                <a:latin typeface="Times New Roman"/>
                <a:cs typeface="Times New Roman"/>
              </a:rPr>
              <a:t>senza uguali nacque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prime comunità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credenti. Ma era </a:t>
            </a:r>
            <a:r>
              <a:rPr sz="1200" dirty="0">
                <a:latin typeface="Times New Roman"/>
                <a:cs typeface="Times New Roman"/>
              </a:rPr>
              <a:t>una comunità 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in Gesù, non  una </a:t>
            </a:r>
            <a:r>
              <a:rPr sz="1200" spc="-5" dirty="0">
                <a:latin typeface="Times New Roman"/>
                <a:cs typeface="Times New Roman"/>
              </a:rPr>
              <a:t>comunità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familiare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buona volontà proveniva </a:t>
            </a:r>
            <a:r>
              <a:rPr sz="1200" spc="-5" dirty="0">
                <a:latin typeface="Times New Roman"/>
                <a:cs typeface="Times New Roman"/>
              </a:rPr>
              <a:t>dall’amore nato </a:t>
            </a:r>
            <a:r>
              <a:rPr sz="1200" dirty="0">
                <a:latin typeface="Times New Roman"/>
                <a:cs typeface="Times New Roman"/>
              </a:rPr>
              <a:t>dal concetto  </a:t>
            </a:r>
            <a:r>
              <a:rPr sz="1200" spc="-5" dirty="0">
                <a:latin typeface="Times New Roman"/>
                <a:cs typeface="Times New Roman"/>
              </a:rPr>
              <a:t>del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riconoscimento </a:t>
            </a:r>
            <a:r>
              <a:rPr sz="1200" spc="-5" dirty="0">
                <a:latin typeface="Times New Roman"/>
                <a:cs typeface="Times New Roman"/>
              </a:rPr>
              <a:t>della fratellanza dei mortali.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pieni di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vivevano una  vita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erano attratti </a:t>
            </a:r>
            <a:r>
              <a:rPr sz="1200" dirty="0">
                <a:latin typeface="Times New Roman"/>
                <a:cs typeface="Times New Roman"/>
              </a:rPr>
              <a:t>dai loro </a:t>
            </a:r>
            <a:r>
              <a:rPr sz="1200" spc="-5" dirty="0">
                <a:latin typeface="Times New Roman"/>
                <a:cs typeface="Times New Roman"/>
              </a:rPr>
              <a:t>insegnamenti su Gesù. Essi fecero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spc="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commento vivente ed illustrativo 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al </a:t>
            </a:r>
            <a:r>
              <a:rPr sz="1200" dirty="0">
                <a:latin typeface="Times New Roman"/>
                <a:cs typeface="Times New Roman"/>
              </a:rPr>
              <a:t>posto di quel </a:t>
            </a:r>
            <a:r>
              <a:rPr sz="1200" spc="-5" dirty="0">
                <a:latin typeface="Times New Roman"/>
                <a:cs typeface="Times New Roman"/>
              </a:rPr>
              <a:t>vangelo, </a:t>
            </a:r>
            <a:r>
              <a:rPr sz="1200" dirty="0">
                <a:latin typeface="Times New Roman"/>
                <a:cs typeface="Times New Roman"/>
              </a:rPr>
              <a:t>ma anche </a:t>
            </a:r>
            <a:r>
              <a:rPr sz="1200" spc="-5" dirty="0">
                <a:latin typeface="Times New Roman"/>
                <a:cs typeface="Times New Roman"/>
              </a:rPr>
              <a:t>ciò rappresentava </a:t>
            </a:r>
            <a:r>
              <a:rPr sz="1200" dirty="0">
                <a:latin typeface="Times New Roman"/>
                <a:cs typeface="Times New Roman"/>
              </a:rPr>
              <a:t>la più  </a:t>
            </a:r>
            <a:r>
              <a:rPr sz="1200" spc="-5" dirty="0">
                <a:latin typeface="Times New Roman"/>
                <a:cs typeface="Times New Roman"/>
              </a:rPr>
              <a:t>grande religione che </a:t>
            </a:r>
            <a:r>
              <a:rPr sz="1200" dirty="0">
                <a:latin typeface="Times New Roman"/>
                <a:cs typeface="Times New Roman"/>
              </a:rPr>
              <a:t>l’umanità </a:t>
            </a:r>
            <a:r>
              <a:rPr sz="1200" spc="-5" dirty="0">
                <a:latin typeface="Times New Roman"/>
                <a:cs typeface="Times New Roman"/>
              </a:rPr>
              <a:t>avesse mai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(2067.2) 194:4.7 </a:t>
            </a:r>
            <a:r>
              <a:rPr sz="1200" spc="-5" dirty="0">
                <a:latin typeface="Times New Roman"/>
                <a:cs typeface="Times New Roman"/>
              </a:rPr>
              <a:t>Indubbiamente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comunità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nascendo nel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credeva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fermamente</a:t>
            </a:r>
            <a:endParaRPr sz="1200">
              <a:latin typeface="Times New Roman"/>
              <a:cs typeface="Times New Roman"/>
            </a:endParaRPr>
          </a:p>
          <a:p>
            <a:pPr marL="63500" marR="2413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nell’insegnamento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comunione degli </a:t>
            </a:r>
            <a:r>
              <a:rPr sz="1200" dirty="0">
                <a:latin typeface="Times New Roman"/>
                <a:cs typeface="Times New Roman"/>
              </a:rPr>
              <a:t>apostoli, rompendo il pane e </a:t>
            </a:r>
            <a:r>
              <a:rPr sz="1200" spc="-5" dirty="0">
                <a:latin typeface="Times New Roman"/>
                <a:cs typeface="Times New Roman"/>
              </a:rPr>
              <a:t>pregando.”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chiamavano l’un </a:t>
            </a:r>
            <a:r>
              <a:rPr sz="1200" spc="-5" dirty="0">
                <a:latin typeface="Times New Roman"/>
                <a:cs typeface="Times New Roman"/>
              </a:rPr>
              <a:t>l’altro fratello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sorella; si salutavano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con </a:t>
            </a:r>
            <a:r>
              <a:rPr sz="1200" dirty="0">
                <a:latin typeface="Times New Roman"/>
                <a:cs typeface="Times New Roman"/>
              </a:rPr>
              <a:t>un bacio </a:t>
            </a:r>
            <a:r>
              <a:rPr sz="1200" spc="-5" dirty="0">
                <a:latin typeface="Times New Roman"/>
                <a:cs typeface="Times New Roman"/>
              </a:rPr>
              <a:t>santo; assistevano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poveri.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comunità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come pure </a:t>
            </a:r>
            <a:r>
              <a:rPr sz="1200" dirty="0">
                <a:latin typeface="Times New Roman"/>
                <a:cs typeface="Times New Roman"/>
              </a:rPr>
              <a:t>di adorazione.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63500" marR="1473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in comunità </a:t>
            </a:r>
            <a:r>
              <a:rPr sz="1200" spc="-5" dirty="0">
                <a:latin typeface="Times New Roman"/>
                <a:cs typeface="Times New Roman"/>
              </a:rPr>
              <a:t>per decreto,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desiderio di </a:t>
            </a:r>
            <a:r>
              <a:rPr sz="1200" spc="-5" dirty="0">
                <a:latin typeface="Times New Roman"/>
                <a:cs typeface="Times New Roman"/>
              </a:rPr>
              <a:t>spartire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beni </a:t>
            </a:r>
            <a:r>
              <a:rPr sz="1200" dirty="0">
                <a:latin typeface="Times New Roman"/>
                <a:cs typeface="Times New Roman"/>
              </a:rPr>
              <a:t>con i loro </a:t>
            </a:r>
            <a:r>
              <a:rPr sz="1200" spc="-5" dirty="0">
                <a:latin typeface="Times New Roman"/>
                <a:cs typeface="Times New Roman"/>
              </a:rPr>
              <a:t>compagni credenti. Essi </a:t>
            </a:r>
            <a:r>
              <a:rPr sz="1200" dirty="0">
                <a:latin typeface="Times New Roman"/>
                <a:cs typeface="Times New Roman"/>
              </a:rPr>
              <a:t>aspettavano </a:t>
            </a:r>
            <a:r>
              <a:rPr sz="1200" spc="-5" dirty="0">
                <a:latin typeface="Times New Roman"/>
                <a:cs typeface="Times New Roman"/>
              </a:rPr>
              <a:t>con  fiducia che Gesù tornasse per completare </a:t>
            </a:r>
            <a:r>
              <a:rPr sz="1200" dirty="0">
                <a:latin typeface="Times New Roman"/>
                <a:cs typeface="Times New Roman"/>
              </a:rPr>
              <a:t>l’instaurazione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loro generazione. Questa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spartizione</a:t>
            </a:r>
            <a:endParaRPr sz="1200">
              <a:latin typeface="Times New Roman"/>
              <a:cs typeface="Times New Roman"/>
            </a:endParaRPr>
          </a:p>
          <a:p>
            <a:pPr marL="63500" marR="12001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spontanea dei </a:t>
            </a:r>
            <a:r>
              <a:rPr sz="1200" dirty="0">
                <a:latin typeface="Times New Roman"/>
                <a:cs typeface="Times New Roman"/>
              </a:rPr>
              <a:t>beni terreni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caratteristica </a:t>
            </a:r>
            <a:r>
              <a:rPr sz="1200" spc="-5" dirty="0">
                <a:latin typeface="Times New Roman"/>
                <a:cs typeface="Times New Roman"/>
              </a:rPr>
              <a:t>diretta dell’insegnamento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verificò </a:t>
            </a:r>
            <a:r>
              <a:rPr sz="1200" spc="-5" dirty="0">
                <a:latin typeface="Times New Roman"/>
                <a:cs typeface="Times New Roman"/>
              </a:rPr>
              <a:t>perché questi </a:t>
            </a:r>
            <a:r>
              <a:rPr sz="1200" dirty="0">
                <a:latin typeface="Times New Roman"/>
                <a:cs typeface="Times New Roman"/>
              </a:rPr>
              <a:t>uomini e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credevano così sinceramente </a:t>
            </a:r>
            <a:r>
              <a:rPr sz="1200" dirty="0">
                <a:latin typeface="Times New Roman"/>
                <a:cs typeface="Times New Roman"/>
              </a:rPr>
              <a:t>e fiduciosamente </a:t>
            </a:r>
            <a:r>
              <a:rPr sz="1200" spc="-5" dirty="0">
                <a:latin typeface="Times New Roman"/>
                <a:cs typeface="Times New Roman"/>
              </a:rPr>
              <a:t>che egli sarebbe tornato </a:t>
            </a:r>
            <a:r>
              <a:rPr sz="1200" dirty="0">
                <a:latin typeface="Times New Roman"/>
                <a:cs typeface="Times New Roman"/>
              </a:rPr>
              <a:t>da un momento </a:t>
            </a:r>
            <a:r>
              <a:rPr sz="1200" spc="-5" dirty="0">
                <a:latin typeface="Times New Roman"/>
                <a:cs typeface="Times New Roman"/>
              </a:rPr>
              <a:t>all’altro per completare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Ma i risultati </a:t>
            </a:r>
            <a:r>
              <a:rPr sz="1200" spc="-5" dirty="0">
                <a:latin typeface="Times New Roman"/>
                <a:cs typeface="Times New Roman"/>
              </a:rPr>
              <a:t>finali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ben intenzionata </a:t>
            </a:r>
            <a:r>
              <a:rPr sz="1200" spc="-5" dirty="0">
                <a:latin typeface="Times New Roman"/>
                <a:cs typeface="Times New Roman"/>
              </a:rPr>
              <a:t>d’insensato amore fraterno furono  disastrosi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causarono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dispiaceri.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sinceri vendettero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proprietà </a:t>
            </a:r>
            <a:r>
              <a:rPr sz="1200" dirty="0">
                <a:latin typeface="Times New Roman"/>
                <a:cs typeface="Times New Roman"/>
              </a:rPr>
              <a:t>e distribuirono tutti i loro </a:t>
            </a:r>
            <a:r>
              <a:rPr sz="1200" spc="-5" dirty="0">
                <a:latin typeface="Times New Roman"/>
                <a:cs typeface="Times New Roman"/>
              </a:rPr>
              <a:t>capitali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3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5904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altri beni </a:t>
            </a:r>
            <a:r>
              <a:rPr sz="1200" dirty="0">
                <a:latin typeface="Times New Roman"/>
                <a:cs typeface="Times New Roman"/>
              </a:rPr>
              <a:t>produttivi. Con il </a:t>
            </a:r>
            <a:r>
              <a:rPr sz="1200" spc="-5" dirty="0">
                <a:latin typeface="Times New Roman"/>
                <a:cs typeface="Times New Roman"/>
              </a:rPr>
              <a:t>passare del tempo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decrescenti risorse della cristiana “equa </a:t>
            </a:r>
            <a:r>
              <a:rPr sz="1200" dirty="0">
                <a:latin typeface="Times New Roman"/>
                <a:cs typeface="Times New Roman"/>
              </a:rPr>
              <a:t>spartizione” </a:t>
            </a:r>
            <a:r>
              <a:rPr sz="1200" spc="-5" dirty="0">
                <a:latin typeface="Times New Roman"/>
                <a:cs typeface="Times New Roman"/>
              </a:rPr>
              <a:t>finirono per </a:t>
            </a:r>
            <a:r>
              <a:rPr sz="1200" i="1" spc="-5" dirty="0">
                <a:latin typeface="Times New Roman"/>
                <a:cs typeface="Times New Roman"/>
              </a:rPr>
              <a:t>esaurirsi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ma  non il mondo.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Antiochia fecero una colletta per </a:t>
            </a:r>
            <a:r>
              <a:rPr sz="1200" dirty="0">
                <a:latin typeface="Times New Roman"/>
                <a:cs typeface="Times New Roman"/>
              </a:rPr>
              <a:t>impedire </a:t>
            </a:r>
            <a:r>
              <a:rPr sz="1200" spc="-5" dirty="0">
                <a:latin typeface="Times New Roman"/>
                <a:cs typeface="Times New Roman"/>
              </a:rPr>
              <a:t>ai loro </a:t>
            </a:r>
            <a:r>
              <a:rPr sz="1200" dirty="0">
                <a:latin typeface="Times New Roman"/>
                <a:cs typeface="Times New Roman"/>
              </a:rPr>
              <a:t>compagni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Gerusalemme di  morire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(2067.3) 194:4.8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essi celebravano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maniera in cui era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istituita; cioè </a:t>
            </a:r>
            <a:r>
              <a:rPr sz="1200" spc="-5" dirty="0">
                <a:latin typeface="Times New Roman"/>
                <a:cs typeface="Times New Roman"/>
              </a:rPr>
              <a:t>si riunivano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pasto  sociale al </a:t>
            </a:r>
            <a:r>
              <a:rPr sz="1200" dirty="0">
                <a:latin typeface="Times New Roman"/>
                <a:cs typeface="Times New Roman"/>
              </a:rPr>
              <a:t>fine di stare 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sacramento alla </a:t>
            </a:r>
            <a:r>
              <a:rPr sz="1200" dirty="0">
                <a:latin typeface="Times New Roman"/>
                <a:cs typeface="Times New Roman"/>
              </a:rPr>
              <a:t>fine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7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(2067.4) 194:4.9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essi battezzavano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nome di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fu circa </a:t>
            </a:r>
            <a:r>
              <a:rPr sz="1200" spc="-5" dirty="0">
                <a:latin typeface="Times New Roman"/>
                <a:cs typeface="Times New Roman"/>
              </a:rPr>
              <a:t>venti </a:t>
            </a:r>
            <a:r>
              <a:rPr sz="1200" dirty="0">
                <a:latin typeface="Times New Roman"/>
                <a:cs typeface="Times New Roman"/>
              </a:rPr>
              <a:t>anni dopo che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battezzare “nel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 Padre, del Figlio </a:t>
            </a:r>
            <a:r>
              <a:rPr sz="1200" dirty="0">
                <a:latin typeface="Times New Roman"/>
                <a:cs typeface="Times New Roman"/>
              </a:rPr>
              <a:t>e dello Spirito </a:t>
            </a:r>
            <a:r>
              <a:rPr sz="1200" spc="-5" dirty="0">
                <a:latin typeface="Times New Roman"/>
                <a:cs typeface="Times New Roman"/>
              </a:rPr>
              <a:t>Santo”.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battesimo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era richiesto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l’ammissione alla comunità dei </a:t>
            </a:r>
            <a:r>
              <a:rPr sz="1200" dirty="0">
                <a:latin typeface="Times New Roman"/>
                <a:cs typeface="Times New Roman"/>
              </a:rPr>
              <a:t>credenti.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ancora </a:t>
            </a:r>
            <a:r>
              <a:rPr sz="1200" dirty="0">
                <a:latin typeface="Times New Roman"/>
                <a:cs typeface="Times New Roman"/>
              </a:rPr>
              <a:t>alcuna organizzazione; </a:t>
            </a:r>
            <a:r>
              <a:rPr sz="1200" spc="-5" dirty="0">
                <a:latin typeface="Times New Roman"/>
                <a:cs typeface="Times New Roman"/>
              </a:rPr>
              <a:t>era semplicemente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confraternita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4775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(2067.5) 194:4.10 </a:t>
            </a:r>
            <a:r>
              <a:rPr sz="1200" spc="-5" dirty="0">
                <a:latin typeface="Times New Roman"/>
                <a:cs typeface="Times New Roman"/>
              </a:rPr>
              <a:t>Questa setta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stava crescendo rapidamente, </a:t>
            </a:r>
            <a:r>
              <a:rPr sz="1200" dirty="0">
                <a:latin typeface="Times New Roman"/>
                <a:cs typeface="Times New Roman"/>
              </a:rPr>
              <a:t>e ancora una volta i </a:t>
            </a:r>
            <a:r>
              <a:rPr sz="1200" spc="-5" dirty="0">
                <a:latin typeface="Times New Roman"/>
                <a:cs typeface="Times New Roman"/>
              </a:rPr>
              <a:t>Sadducei s’interessarono </a:t>
            </a:r>
            <a:r>
              <a:rPr sz="1200" dirty="0">
                <a:latin typeface="Times New Roman"/>
                <a:cs typeface="Times New Roman"/>
              </a:rPr>
              <a:t>a loro. I </a:t>
            </a:r>
            <a:r>
              <a:rPr sz="1200" spc="-5" dirty="0">
                <a:latin typeface="Times New Roman"/>
                <a:cs typeface="Times New Roman"/>
              </a:rPr>
              <a:t>Farisei erano  poco risentiti dalla </a:t>
            </a:r>
            <a:r>
              <a:rPr sz="1200" dirty="0">
                <a:latin typeface="Times New Roman"/>
                <a:cs typeface="Times New Roman"/>
              </a:rPr>
              <a:t>situazione, </a:t>
            </a:r>
            <a:r>
              <a:rPr sz="1200" spc="-5" dirty="0">
                <a:latin typeface="Times New Roman"/>
                <a:cs typeface="Times New Roman"/>
              </a:rPr>
              <a:t>vedendo </a:t>
            </a:r>
            <a:r>
              <a:rPr sz="1200" dirty="0">
                <a:latin typeface="Times New Roman"/>
                <a:cs typeface="Times New Roman"/>
              </a:rPr>
              <a:t>che nessuno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spc="-5" dirty="0">
                <a:latin typeface="Times New Roman"/>
                <a:cs typeface="Times New Roman"/>
              </a:rPr>
              <a:t>interferiva minimamente con l’osservanza delle leggi  ebraiche. Ma </a:t>
            </a:r>
            <a:r>
              <a:rPr sz="1200" dirty="0">
                <a:latin typeface="Times New Roman"/>
                <a:cs typeface="Times New Roman"/>
              </a:rPr>
              <a:t>i Sadducei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mettere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della setta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fino a che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indotti </a:t>
            </a:r>
            <a:r>
              <a:rPr sz="1200" spc="-5" dirty="0">
                <a:latin typeface="Times New Roman"/>
                <a:cs typeface="Times New Roman"/>
              </a:rPr>
              <a:t>ad accettare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uno dei </a:t>
            </a:r>
            <a:r>
              <a:rPr sz="1200" spc="-5" dirty="0">
                <a:latin typeface="Times New Roman"/>
                <a:cs typeface="Times New Roman"/>
              </a:rPr>
              <a:t>principali rabbini, Gamaliele, </a:t>
            </a:r>
            <a:r>
              <a:rPr sz="1200" dirty="0">
                <a:latin typeface="Times New Roman"/>
                <a:cs typeface="Times New Roman"/>
              </a:rPr>
              <a:t>che ordinò loro: </a:t>
            </a:r>
            <a:r>
              <a:rPr sz="1200" spc="-5" dirty="0">
                <a:latin typeface="Times New Roman"/>
                <a:cs typeface="Times New Roman"/>
              </a:rPr>
              <a:t>“Astenetevi dal toccare questi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lasciateli </a:t>
            </a:r>
            <a:r>
              <a:rPr sz="1200" dirty="0">
                <a:latin typeface="Times New Roman"/>
                <a:cs typeface="Times New Roman"/>
              </a:rPr>
              <a:t>tranquilli,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questo disegno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questo lavoro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sarà ridotto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niente;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riuscirete </a:t>
            </a:r>
            <a:r>
              <a:rPr sz="1200" dirty="0">
                <a:latin typeface="Times New Roman"/>
                <a:cs typeface="Times New Roman"/>
              </a:rPr>
              <a:t>a distruggerli, e forse vi 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anche a </a:t>
            </a:r>
            <a:r>
              <a:rPr sz="1200" spc="-5" dirty="0">
                <a:latin typeface="Times New Roman"/>
                <a:cs typeface="Times New Roman"/>
              </a:rPr>
              <a:t>lottare contro Dio.” Essi </a:t>
            </a:r>
            <a:r>
              <a:rPr sz="1200" dirty="0">
                <a:latin typeface="Times New Roman"/>
                <a:cs typeface="Times New Roman"/>
              </a:rPr>
              <a:t>decisero 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Gamaliele, </a:t>
            </a:r>
            <a:r>
              <a:rPr sz="1200" dirty="0">
                <a:latin typeface="Times New Roman"/>
                <a:cs typeface="Times New Roman"/>
              </a:rPr>
              <a:t>e ne seguì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tranquillità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durante </a:t>
            </a:r>
            <a:r>
              <a:rPr sz="1200" dirty="0">
                <a:latin typeface="Times New Roman"/>
                <a:cs typeface="Times New Roman"/>
              </a:rPr>
              <a:t>il quale il nuovo </a:t>
            </a:r>
            <a:r>
              <a:rPr sz="1200" spc="-5" dirty="0">
                <a:latin typeface="Times New Roman"/>
                <a:cs typeface="Times New Roman"/>
              </a:rPr>
              <a:t>vangelo su Gesù si </a:t>
            </a:r>
            <a:r>
              <a:rPr sz="1200" dirty="0">
                <a:latin typeface="Times New Roman"/>
                <a:cs typeface="Times New Roman"/>
              </a:rPr>
              <a:t>diffuse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rapidamente.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80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(2068.1) 194:4.11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bene a </a:t>
            </a:r>
            <a:r>
              <a:rPr sz="1200" spc="-5" dirty="0">
                <a:latin typeface="Times New Roman"/>
                <a:cs typeface="Times New Roman"/>
              </a:rPr>
              <a:t>Gerusalemme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vennero in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Alessandria.  Due allievi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Rodano 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molte conversioni tra </a:t>
            </a:r>
            <a:r>
              <a:rPr sz="1200" spc="-5" dirty="0">
                <a:latin typeface="Times New Roman"/>
                <a:cs typeface="Times New Roman"/>
              </a:rPr>
              <a:t>gli Ellenisti. </a:t>
            </a:r>
            <a:r>
              <a:rPr sz="1200" dirty="0">
                <a:latin typeface="Times New Roman"/>
                <a:cs typeface="Times New Roman"/>
              </a:rPr>
              <a:t>Tra i loro primi </a:t>
            </a:r>
            <a:r>
              <a:rPr sz="1200" spc="-5" dirty="0">
                <a:latin typeface="Times New Roman"/>
                <a:cs typeface="Times New Roman"/>
              </a:rPr>
              <a:t>convertiti </a:t>
            </a:r>
            <a:r>
              <a:rPr sz="1200" dirty="0">
                <a:latin typeface="Times New Roman"/>
                <a:cs typeface="Times New Roman"/>
              </a:rPr>
              <a:t>c’erano  </a:t>
            </a:r>
            <a:r>
              <a:rPr sz="1200" spc="-5" dirty="0">
                <a:latin typeface="Times New Roman"/>
                <a:cs typeface="Times New Roman"/>
              </a:rPr>
              <a:t>Stefano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Barnaba. Questi abili Greci </a:t>
            </a:r>
            <a:r>
              <a:rPr sz="1200" dirty="0">
                <a:latin typeface="Times New Roman"/>
                <a:cs typeface="Times New Roman"/>
              </a:rPr>
              <a:t>non condividevano molto il punto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ebreo,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conformavano adeguatamente al 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ebraico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altre pratiche </a:t>
            </a:r>
            <a:r>
              <a:rPr sz="1200" dirty="0">
                <a:latin typeface="Times New Roman"/>
                <a:cs typeface="Times New Roman"/>
              </a:rPr>
              <a:t>cerimoniali. E </a:t>
            </a:r>
            <a:r>
              <a:rPr sz="1200" spc="-5" dirty="0">
                <a:latin typeface="Times New Roman"/>
                <a:cs typeface="Times New Roman"/>
              </a:rPr>
              <a:t>furono gli </a:t>
            </a:r>
            <a:r>
              <a:rPr sz="1200" dirty="0">
                <a:latin typeface="Times New Roman"/>
                <a:cs typeface="Times New Roman"/>
              </a:rPr>
              <a:t>atti di questi </a:t>
            </a:r>
            <a:r>
              <a:rPr sz="1200" spc="-5" dirty="0">
                <a:latin typeface="Times New Roman"/>
                <a:cs typeface="Times New Roman"/>
              </a:rPr>
              <a:t>credenti greci che misero fine ai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rapporti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325" cy="28428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381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pacifici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confraternita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Sadducei. </a:t>
            </a:r>
            <a:r>
              <a:rPr sz="1200" dirty="0">
                <a:latin typeface="Times New Roman"/>
                <a:cs typeface="Times New Roman"/>
              </a:rPr>
              <a:t>Stefano e il </a:t>
            </a:r>
            <a:r>
              <a:rPr sz="1200" spc="-5" dirty="0">
                <a:latin typeface="Times New Roman"/>
                <a:cs typeface="Times New Roman"/>
              </a:rPr>
              <a:t>suo compagno greco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conformemente all’insegnamento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li portò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immediato </a:t>
            </a:r>
            <a:r>
              <a:rPr sz="1200" dirty="0">
                <a:latin typeface="Times New Roman"/>
                <a:cs typeface="Times New Roman"/>
              </a:rPr>
              <a:t>conflitto con i </a:t>
            </a:r>
            <a:r>
              <a:rPr sz="1200" spc="-5" dirty="0">
                <a:latin typeface="Times New Roman"/>
                <a:cs typeface="Times New Roman"/>
              </a:rPr>
              <a:t>dirigenti ebrei. Durante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sermoni  </a:t>
            </a:r>
            <a:r>
              <a:rPr sz="1200" spc="-5" dirty="0">
                <a:latin typeface="Times New Roman"/>
                <a:cs typeface="Times New Roman"/>
              </a:rPr>
              <a:t>pubblici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Stefano, quando egli giunse alla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discorso </a:t>
            </a:r>
            <a:r>
              <a:rPr sz="1200" dirty="0">
                <a:latin typeface="Times New Roman"/>
                <a:cs typeface="Times New Roman"/>
              </a:rPr>
              <a:t>giudicata </a:t>
            </a:r>
            <a:r>
              <a:rPr sz="1200" spc="-5" dirty="0">
                <a:latin typeface="Times New Roman"/>
                <a:cs typeface="Times New Roman"/>
              </a:rPr>
              <a:t>deplorevole, essi si ritennero dispensati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formalità  </a:t>
            </a:r>
            <a:r>
              <a:rPr sz="1200" spc="-5" dirty="0">
                <a:latin typeface="Times New Roman"/>
                <a:cs typeface="Times New Roman"/>
              </a:rPr>
              <a:t>giuridica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lapidarono </a:t>
            </a:r>
            <a:r>
              <a:rPr sz="1200" dirty="0">
                <a:latin typeface="Times New Roman"/>
                <a:cs typeface="Times New Roman"/>
              </a:rPr>
              <a:t>a morte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(2068.2) 194:4.12 </a:t>
            </a:r>
            <a:r>
              <a:rPr sz="1200" spc="-5" dirty="0">
                <a:latin typeface="Times New Roman"/>
                <a:cs typeface="Times New Roman"/>
              </a:rPr>
              <a:t>Stefano,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della colonia greca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martire della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fede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causa specifica </a:t>
            </a:r>
            <a:r>
              <a:rPr sz="1200" dirty="0">
                <a:latin typeface="Times New Roman"/>
                <a:cs typeface="Times New Roman"/>
              </a:rPr>
              <a:t>dell’organizzazione </a:t>
            </a:r>
            <a:r>
              <a:rPr sz="1200" spc="-5" dirty="0">
                <a:latin typeface="Times New Roman"/>
                <a:cs typeface="Times New Roman"/>
              </a:rPr>
              <a:t>ufficiale 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primitiva.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crisi indusse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constatare 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più continuare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setta interna </a:t>
            </a:r>
            <a:r>
              <a:rPr sz="1200" spc="-5" dirty="0">
                <a:latin typeface="Times New Roman"/>
                <a:cs typeface="Times New Roman"/>
              </a:rPr>
              <a:t>alla fede ebraica. Essi convennero che </a:t>
            </a:r>
            <a:r>
              <a:rPr sz="1200" dirty="0">
                <a:latin typeface="Times New Roman"/>
                <a:cs typeface="Times New Roman"/>
              </a:rPr>
              <a:t>bisognava </a:t>
            </a:r>
            <a:r>
              <a:rPr sz="1200" spc="-5" dirty="0">
                <a:latin typeface="Times New Roman"/>
                <a:cs typeface="Times New Roman"/>
              </a:rPr>
              <a:t>separarsi </a:t>
            </a:r>
            <a:r>
              <a:rPr sz="1200" dirty="0">
                <a:latin typeface="Times New Roman"/>
                <a:cs typeface="Times New Roman"/>
              </a:rPr>
              <a:t>dai non credenti;  e in </a:t>
            </a:r>
            <a:r>
              <a:rPr sz="1200" spc="-5" dirty="0">
                <a:latin typeface="Times New Roman"/>
                <a:cs typeface="Times New Roman"/>
              </a:rPr>
              <a:t>capo ad </a:t>
            </a:r>
            <a:r>
              <a:rPr sz="1200" dirty="0">
                <a:latin typeface="Times New Roman"/>
                <a:cs typeface="Times New Roman"/>
              </a:rPr>
              <a:t>un mese dalla morte di </a:t>
            </a:r>
            <a:r>
              <a:rPr sz="1200" spc="-5" dirty="0">
                <a:latin typeface="Times New Roman"/>
                <a:cs typeface="Times New Roman"/>
              </a:rPr>
              <a:t>Stefano </a:t>
            </a:r>
            <a:r>
              <a:rPr sz="1200" dirty="0">
                <a:latin typeface="Times New Roman"/>
                <a:cs typeface="Times New Roman"/>
              </a:rPr>
              <a:t>la Chiesa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era stata </a:t>
            </a:r>
            <a:r>
              <a:rPr sz="1200" spc="-5" dirty="0">
                <a:latin typeface="Times New Roman"/>
                <a:cs typeface="Times New Roman"/>
              </a:rPr>
              <a:t>organizzata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Pietro, e Giacomo,  il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ne era stato nominato </a:t>
            </a:r>
            <a:r>
              <a:rPr sz="1200" spc="-5" dirty="0">
                <a:latin typeface="Times New Roman"/>
                <a:cs typeface="Times New Roman"/>
              </a:rPr>
              <a:t>capo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titolare.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4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(2068.3) 194:4.13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scoppiarono </a:t>
            </a:r>
            <a:r>
              <a:rPr sz="1200" dirty="0">
                <a:latin typeface="Times New Roman"/>
                <a:cs typeface="Times New Roman"/>
              </a:rPr>
              <a:t>le nuove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implacabili persecuzioni da </a:t>
            </a:r>
            <a:r>
              <a:rPr sz="1200" spc="-5" dirty="0">
                <a:latin typeface="Times New Roman"/>
                <a:cs typeface="Times New Roman"/>
              </a:rPr>
              <a:t>parte degli </a:t>
            </a:r>
            <a:r>
              <a:rPr sz="1200" dirty="0">
                <a:latin typeface="Times New Roman"/>
                <a:cs typeface="Times New Roman"/>
              </a:rPr>
              <a:t>Ebrei, cosicché </a:t>
            </a:r>
            <a:r>
              <a:rPr sz="1200" spc="-5" dirty="0">
                <a:latin typeface="Times New Roman"/>
                <a:cs typeface="Times New Roman"/>
              </a:rPr>
              <a:t>gli insegnanti attivi </a:t>
            </a:r>
            <a:r>
              <a:rPr sz="1200" dirty="0">
                <a:latin typeface="Times New Roman"/>
                <a:cs typeface="Times New Roman"/>
              </a:rPr>
              <a:t>della  nuova </a:t>
            </a:r>
            <a:r>
              <a:rPr sz="1200" spc="-5" dirty="0">
                <a:latin typeface="Times New Roman"/>
                <a:cs typeface="Times New Roman"/>
              </a:rPr>
              <a:t>religione su Gesù, che successivamente ad Antiochia fu </a:t>
            </a:r>
            <a:r>
              <a:rPr sz="1200" dirty="0">
                <a:latin typeface="Times New Roman"/>
                <a:cs typeface="Times New Roman"/>
              </a:rPr>
              <a:t>chiamata </a:t>
            </a:r>
            <a:r>
              <a:rPr sz="1200" spc="-5" dirty="0">
                <a:latin typeface="Times New Roman"/>
                <a:cs typeface="Times New Roman"/>
              </a:rPr>
              <a:t>Cristianesimo, si dispersero sino ai confini </a:t>
            </a:r>
            <a:r>
              <a:rPr sz="1200" dirty="0">
                <a:latin typeface="Times New Roman"/>
                <a:cs typeface="Times New Roman"/>
              </a:rPr>
              <a:t>dell’impero  </a:t>
            </a:r>
            <a:r>
              <a:rPr sz="1200" spc="-5" dirty="0">
                <a:latin typeface="Times New Roman"/>
                <a:cs typeface="Times New Roman"/>
              </a:rPr>
              <a:t>proclamando Gesù. Nella diffusione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messaggio, </a:t>
            </a:r>
            <a:r>
              <a:rPr sz="1200" dirty="0">
                <a:latin typeface="Times New Roman"/>
                <a:cs typeface="Times New Roman"/>
              </a:rPr>
              <a:t>prima dell’epoca di Paolo, la </a:t>
            </a:r>
            <a:r>
              <a:rPr sz="1200" spc="-5" dirty="0">
                <a:latin typeface="Times New Roman"/>
                <a:cs typeface="Times New Roman"/>
              </a:rPr>
              <a:t>direzione 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mano ai Greci;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 </a:t>
            </a:r>
            <a:r>
              <a:rPr sz="1200" spc="-5" dirty="0">
                <a:latin typeface="Times New Roman"/>
                <a:cs typeface="Times New Roman"/>
              </a:rPr>
              <a:t>missionari, così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successivi, seguirono l’itinerario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marcia </a:t>
            </a:r>
            <a:r>
              <a:rPr sz="1200" dirty="0">
                <a:latin typeface="Times New Roman"/>
                <a:cs typeface="Times New Roman"/>
              </a:rPr>
              <a:t>di Alessandro di un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via di Gaza e Tiro  </a:t>
            </a:r>
            <a:r>
              <a:rPr sz="1200" spc="-5" dirty="0">
                <a:latin typeface="Times New Roman"/>
                <a:cs typeface="Times New Roman"/>
              </a:rPr>
              <a:t>ad Antiochia </a:t>
            </a:r>
            <a:r>
              <a:rPr sz="1200" dirty="0">
                <a:latin typeface="Times New Roman"/>
                <a:cs typeface="Times New Roman"/>
              </a:rPr>
              <a:t>e poi per </a:t>
            </a:r>
            <a:r>
              <a:rPr sz="1200" spc="-5" dirty="0">
                <a:latin typeface="Times New Roman"/>
                <a:cs typeface="Times New Roman"/>
              </a:rPr>
              <a:t>l’Asia Minore </a:t>
            </a:r>
            <a:r>
              <a:rPr sz="1200" dirty="0">
                <a:latin typeface="Times New Roman"/>
                <a:cs typeface="Times New Roman"/>
              </a:rPr>
              <a:t>in Macedonia, poi a Roma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parti più </a:t>
            </a:r>
            <a:r>
              <a:rPr sz="1200" spc="-5" dirty="0">
                <a:latin typeface="Times New Roman"/>
                <a:cs typeface="Times New Roman"/>
              </a:rPr>
              <a:t>lontane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dell’impero.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1020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195: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Dopo la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Pentecoste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(2069.1) 195:0.1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RISULTATI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Pietro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 furono </a:t>
            </a:r>
            <a:r>
              <a:rPr sz="1200" dirty="0">
                <a:latin typeface="Times New Roman"/>
                <a:cs typeface="Times New Roman"/>
              </a:rPr>
              <a:t>tali da decidere la politica </a:t>
            </a:r>
            <a:r>
              <a:rPr sz="1200" spc="-5" dirty="0">
                <a:latin typeface="Times New Roman"/>
                <a:cs typeface="Times New Roman"/>
              </a:rPr>
              <a:t>futura, </a:t>
            </a:r>
            <a:r>
              <a:rPr sz="1200" dirty="0">
                <a:latin typeface="Times New Roman"/>
                <a:cs typeface="Times New Roman"/>
              </a:rPr>
              <a:t>e da 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degli </a:t>
            </a:r>
            <a:r>
              <a:rPr sz="1200" spc="-5" dirty="0">
                <a:latin typeface="Times New Roman"/>
                <a:cs typeface="Times New Roman"/>
              </a:rPr>
              <a:t>apostoli nei loro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vangelo 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Pietro fu il </a:t>
            </a:r>
            <a:r>
              <a:rPr sz="1200" spc="-5" dirty="0">
                <a:latin typeface="Times New Roman"/>
                <a:cs typeface="Times New Roman"/>
              </a:rPr>
              <a:t>vero fondatore  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cristiana; </a:t>
            </a:r>
            <a:r>
              <a:rPr sz="1200" dirty="0">
                <a:latin typeface="Times New Roman"/>
                <a:cs typeface="Times New Roman"/>
              </a:rPr>
              <a:t>Paolo portò il </a:t>
            </a:r>
            <a:r>
              <a:rPr sz="1200" spc="-5" dirty="0">
                <a:latin typeface="Times New Roman"/>
                <a:cs typeface="Times New Roman"/>
              </a:rPr>
              <a:t>messaggio cristiano ai Gentili,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credenti greci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portarono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l’Impero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8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(2069.2) 195:0.2 </a:t>
            </a:r>
            <a:r>
              <a:rPr sz="1200" spc="-5" dirty="0">
                <a:latin typeface="Times New Roman"/>
                <a:cs typeface="Times New Roman"/>
              </a:rPr>
              <a:t>Anche se gli Ebrei legati alla </a:t>
            </a:r>
            <a:r>
              <a:rPr sz="1200" dirty="0">
                <a:latin typeface="Times New Roman"/>
                <a:cs typeface="Times New Roman"/>
              </a:rPr>
              <a:t>tradizione e </a:t>
            </a:r>
            <a:r>
              <a:rPr sz="1200" spc="-5" dirty="0">
                <a:latin typeface="Times New Roman"/>
                <a:cs typeface="Times New Roman"/>
              </a:rPr>
              <a:t>dominati dai </a:t>
            </a:r>
            <a:r>
              <a:rPr sz="1200" dirty="0">
                <a:latin typeface="Times New Roman"/>
                <a:cs typeface="Times New Roman"/>
              </a:rPr>
              <a:t>sacerdoti, </a:t>
            </a:r>
            <a:r>
              <a:rPr sz="1200" spc="-5" dirty="0">
                <a:latin typeface="Times New Roman"/>
                <a:cs typeface="Times New Roman"/>
              </a:rPr>
              <a:t>rifiutarono come </a:t>
            </a:r>
            <a:r>
              <a:rPr sz="1200" dirty="0">
                <a:latin typeface="Times New Roman"/>
                <a:cs typeface="Times New Roman"/>
              </a:rPr>
              <a:t>popolo di </a:t>
            </a:r>
            <a:r>
              <a:rPr sz="1200" spc="-5" dirty="0">
                <a:latin typeface="Times New Roman"/>
                <a:cs typeface="Times New Roman"/>
              </a:rPr>
              <a:t>accettare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Dio e sulla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degli uomini che la </a:t>
            </a:r>
            <a:r>
              <a:rPr sz="1200" spc="-5" dirty="0">
                <a:latin typeface="Times New Roman"/>
                <a:cs typeface="Times New Roman"/>
              </a:rPr>
              <a:t>proclamazione </a:t>
            </a:r>
            <a:r>
              <a:rPr sz="1200" dirty="0">
                <a:latin typeface="Times New Roman"/>
                <a:cs typeface="Times New Roman"/>
              </a:rPr>
              <a:t>di Pietro e di Paolo sulla </a:t>
            </a:r>
            <a:r>
              <a:rPr sz="1200" spc="-5" dirty="0">
                <a:latin typeface="Times New Roman"/>
                <a:cs typeface="Times New Roman"/>
              </a:rPr>
              <a:t>risurrezione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1225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di Cristo (il </a:t>
            </a:r>
            <a:r>
              <a:rPr sz="1200" spc="-5" dirty="0">
                <a:latin typeface="Times New Roman"/>
                <a:cs typeface="Times New Roman"/>
              </a:rPr>
              <a:t>Cristianesimo successivo),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dell’Impero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incline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accogliere </a:t>
            </a:r>
            <a:r>
              <a:rPr sz="1200" spc="-5" dirty="0">
                <a:latin typeface="Times New Roman"/>
                <a:cs typeface="Times New Roman"/>
              </a:rPr>
              <a:t>gli insegnamenti cristiani 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occidentale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era intellettuale, stanca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scettica 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 </a:t>
            </a:r>
            <a:r>
              <a:rPr sz="1200" dirty="0">
                <a:latin typeface="Times New Roman"/>
                <a:cs typeface="Times New Roman"/>
              </a:rPr>
              <a:t>esistenti e le </a:t>
            </a:r>
            <a:r>
              <a:rPr sz="1200" spc="-5" dirty="0">
                <a:latin typeface="Times New Roman"/>
                <a:cs typeface="Times New Roman"/>
              </a:rPr>
              <a:t>filosofie universali.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occidentale, </a:t>
            </a:r>
            <a:r>
              <a:rPr sz="1200" dirty="0">
                <a:latin typeface="Times New Roman"/>
                <a:cs typeface="Times New Roman"/>
              </a:rPr>
              <a:t>beneficiari </a:t>
            </a:r>
            <a:r>
              <a:rPr sz="1200" spc="-5" dirty="0">
                <a:latin typeface="Times New Roman"/>
                <a:cs typeface="Times New Roman"/>
              </a:rPr>
              <a:t>della cultura greca, 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tradizione </a:t>
            </a:r>
            <a:r>
              <a:rPr sz="1200" dirty="0">
                <a:latin typeface="Times New Roman"/>
                <a:cs typeface="Times New Roman"/>
              </a:rPr>
              <a:t>riverita di  un </a:t>
            </a:r>
            <a:r>
              <a:rPr sz="1200" spc="-5" dirty="0">
                <a:latin typeface="Times New Roman"/>
                <a:cs typeface="Times New Roman"/>
              </a:rPr>
              <a:t>grande passato.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potevano contemplare </a:t>
            </a:r>
            <a:r>
              <a:rPr sz="1200" dirty="0">
                <a:latin typeface="Times New Roman"/>
                <a:cs typeface="Times New Roman"/>
              </a:rPr>
              <a:t>l’eredità di </a:t>
            </a:r>
            <a:r>
              <a:rPr sz="1200" spc="-5" dirty="0">
                <a:latin typeface="Times New Roman"/>
                <a:cs typeface="Times New Roman"/>
              </a:rPr>
              <a:t>grandi realizzazioni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filosofia, nell’arte, nella </a:t>
            </a:r>
            <a:r>
              <a:rPr sz="1200" dirty="0">
                <a:latin typeface="Times New Roman"/>
                <a:cs typeface="Times New Roman"/>
              </a:rPr>
              <a:t>letteratura 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63500" marR="32893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politico.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con tutti </a:t>
            </a:r>
            <a:r>
              <a:rPr sz="1200" spc="-5" dirty="0">
                <a:latin typeface="Times New Roman"/>
                <a:cs typeface="Times New Roman"/>
              </a:rPr>
              <a:t>questi conseguimenti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che soddisfacesse l’anima.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5" dirty="0">
                <a:latin typeface="Times New Roman"/>
                <a:cs typeface="Times New Roman"/>
              </a:rPr>
              <a:t>profondi 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rimanevano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insoddisfatti.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46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(2069.3) 195:0.3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quadro della </a:t>
            </a:r>
            <a:r>
              <a:rPr sz="1200" dirty="0">
                <a:latin typeface="Times New Roman"/>
                <a:cs typeface="Times New Roman"/>
              </a:rPr>
              <a:t>società </a:t>
            </a:r>
            <a:r>
              <a:rPr sz="1200" spc="-5" dirty="0">
                <a:latin typeface="Times New Roman"/>
                <a:cs typeface="Times New Roman"/>
              </a:rPr>
              <a:t>umana, gli insegnamenti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contenuti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messaggio cristiano furono proiettati  all’improvviso. Un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fu così presentato al </a:t>
            </a:r>
            <a:r>
              <a:rPr sz="1200" dirty="0">
                <a:latin typeface="Times New Roman"/>
                <a:cs typeface="Times New Roman"/>
              </a:rPr>
              <a:t>cuore affamato di questi popoli </a:t>
            </a:r>
            <a:r>
              <a:rPr sz="1200" spc="-5" dirty="0">
                <a:latin typeface="Times New Roman"/>
                <a:cs typeface="Times New Roman"/>
              </a:rPr>
              <a:t>occidentali. Questa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situazione</a:t>
            </a:r>
            <a:endParaRPr sz="1200">
              <a:latin typeface="Times New Roman"/>
              <a:cs typeface="Times New Roman"/>
            </a:endParaRPr>
          </a:p>
          <a:p>
            <a:pPr marL="63500" marR="1879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significava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conflitto immediato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pratiche religiose </a:t>
            </a:r>
            <a:r>
              <a:rPr sz="1200" dirty="0">
                <a:latin typeface="Times New Roman"/>
                <a:cs typeface="Times New Roman"/>
              </a:rPr>
              <a:t>più vecchie e la nuova </a:t>
            </a:r>
            <a:r>
              <a:rPr sz="1200" spc="-5" dirty="0">
                <a:latin typeface="Times New Roman"/>
                <a:cs typeface="Times New Roman"/>
              </a:rPr>
              <a:t>versione cristianizzata del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  mondo.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netta </a:t>
            </a:r>
            <a:r>
              <a:rPr sz="1200" dirty="0">
                <a:latin typeface="Times New Roman"/>
                <a:cs typeface="Times New Roman"/>
              </a:rPr>
              <a:t>vittoria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nuovo 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vecchio, </a:t>
            </a:r>
            <a:r>
              <a:rPr sz="1200" dirty="0">
                <a:latin typeface="Times New Roman"/>
                <a:cs typeface="Times New Roman"/>
              </a:rPr>
              <a:t>o con una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sorta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344805">
              <a:lnSpc>
                <a:spcPts val="1380"/>
              </a:lnSpc>
              <a:spcBef>
                <a:spcPts val="5"/>
              </a:spcBef>
            </a:pPr>
            <a:r>
              <a:rPr sz="1200" i="1" spc="-5" dirty="0">
                <a:latin typeface="Times New Roman"/>
                <a:cs typeface="Times New Roman"/>
              </a:rPr>
              <a:t>compromesso.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mostra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lotta terminò in un </a:t>
            </a:r>
            <a:r>
              <a:rPr sz="1200" spc="-5" dirty="0">
                <a:latin typeface="Times New Roman"/>
                <a:cs typeface="Times New Roman"/>
              </a:rPr>
              <a:t>compromesso.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ebbe </a:t>
            </a:r>
            <a:r>
              <a:rPr sz="1200" dirty="0">
                <a:latin typeface="Times New Roman"/>
                <a:cs typeface="Times New Roman"/>
              </a:rPr>
              <a:t>la presunzione di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vasto perché </a:t>
            </a:r>
            <a:r>
              <a:rPr sz="1200" dirty="0">
                <a:latin typeface="Times New Roman"/>
                <a:cs typeface="Times New Roman"/>
              </a:rPr>
              <a:t>un qualunque popolo lo </a:t>
            </a:r>
            <a:r>
              <a:rPr sz="1200" spc="-5" dirty="0">
                <a:latin typeface="Times New Roman"/>
                <a:cs typeface="Times New Roman"/>
              </a:rPr>
              <a:t>assimilasse nello spazio </a:t>
            </a:r>
            <a:r>
              <a:rPr sz="1200" dirty="0">
                <a:latin typeface="Times New Roman"/>
                <a:cs typeface="Times New Roman"/>
              </a:rPr>
              <a:t>di una o due </a:t>
            </a:r>
            <a:r>
              <a:rPr sz="1200" spc="-5" dirty="0">
                <a:latin typeface="Times New Roman"/>
                <a:cs typeface="Times New Roman"/>
              </a:rPr>
              <a:t>generazioni. 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semplice appello spirituale, quale Gesù aveva </a:t>
            </a:r>
            <a:r>
              <a:rPr sz="1200" dirty="0">
                <a:latin typeface="Times New Roman"/>
                <a:cs typeface="Times New Roman"/>
              </a:rPr>
              <a:t>presentato </a:t>
            </a:r>
            <a:r>
              <a:rPr sz="1200" spc="-5" dirty="0">
                <a:latin typeface="Times New Roman"/>
                <a:cs typeface="Times New Roman"/>
              </a:rPr>
              <a:t>all’anima degli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ben presto esso assunse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3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rituali </a:t>
            </a:r>
            <a:r>
              <a:rPr sz="1200" spc="-5" dirty="0">
                <a:latin typeface="Times New Roman"/>
                <a:cs typeface="Times New Roman"/>
              </a:rPr>
              <a:t>religiosi, </a:t>
            </a:r>
            <a:r>
              <a:rPr sz="1200" dirty="0">
                <a:latin typeface="Times New Roman"/>
                <a:cs typeface="Times New Roman"/>
              </a:rPr>
              <a:t>educazione, </a:t>
            </a:r>
            <a:r>
              <a:rPr sz="1200" spc="-5" dirty="0">
                <a:latin typeface="Times New Roman"/>
                <a:cs typeface="Times New Roman"/>
              </a:rPr>
              <a:t>magia, medicina, arte, letteratura, legge, governo, morale, regolamentazione sessuale, </a:t>
            </a:r>
            <a:r>
              <a:rPr sz="1200" dirty="0">
                <a:latin typeface="Times New Roman"/>
                <a:cs typeface="Times New Roman"/>
              </a:rPr>
              <a:t>poligamia </a:t>
            </a:r>
            <a:r>
              <a:rPr sz="1200" spc="-5" dirty="0">
                <a:latin typeface="Times New Roman"/>
                <a:cs typeface="Times New Roman"/>
              </a:rPr>
              <a:t>e,  </a:t>
            </a:r>
            <a:r>
              <a:rPr sz="1200" dirty="0">
                <a:latin typeface="Times New Roman"/>
                <a:cs typeface="Times New Roman"/>
              </a:rPr>
              <a:t>in misura </a:t>
            </a:r>
            <a:r>
              <a:rPr sz="1200" spc="-5" dirty="0">
                <a:latin typeface="Times New Roman"/>
                <a:cs typeface="Times New Roman"/>
              </a:rPr>
              <a:t>limitata, anche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schiavitù.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Cristianesimo non </a:t>
            </a:r>
            <a:r>
              <a:rPr sz="1200" spc="-5" dirty="0">
                <a:latin typeface="Times New Roman"/>
                <a:cs typeface="Times New Roman"/>
              </a:rPr>
              <a:t>emerse </a:t>
            </a:r>
            <a:r>
              <a:rPr sz="1200" dirty="0">
                <a:latin typeface="Times New Roman"/>
                <a:cs typeface="Times New Roman"/>
              </a:rPr>
              <a:t>semplicemente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qualcosa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l’Impero </a:t>
            </a:r>
            <a:r>
              <a:rPr sz="1200" dirty="0">
                <a:latin typeface="Times New Roman"/>
                <a:cs typeface="Times New Roman"/>
              </a:rPr>
              <a:t>Romano e tutto </a:t>
            </a:r>
            <a:r>
              <a:rPr sz="1200" spc="-5" dirty="0">
                <a:latin typeface="Times New Roman"/>
                <a:cs typeface="Times New Roman"/>
              </a:rPr>
              <a:t>l’Oriente stavano aspettando </a:t>
            </a:r>
            <a:r>
              <a:rPr sz="1200" dirty="0">
                <a:latin typeface="Times New Roman"/>
                <a:cs typeface="Times New Roman"/>
              </a:rPr>
              <a:t>— ma come un </a:t>
            </a:r>
            <a:r>
              <a:rPr sz="1200" i="1" spc="-5" dirty="0">
                <a:latin typeface="Times New Roman"/>
                <a:cs typeface="Times New Roman"/>
              </a:rPr>
              <a:t>nuovo </a:t>
            </a:r>
            <a:r>
              <a:rPr sz="1200" i="1" dirty="0">
                <a:latin typeface="Times New Roman"/>
                <a:cs typeface="Times New Roman"/>
              </a:rPr>
              <a:t>ordine di società umana.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tale pretesa  </a:t>
            </a:r>
            <a:r>
              <a:rPr sz="1200" spc="-5" dirty="0">
                <a:latin typeface="Times New Roman"/>
                <a:cs typeface="Times New Roman"/>
              </a:rPr>
              <a:t>esso precipitò </a:t>
            </a:r>
            <a:r>
              <a:rPr sz="1200" dirty="0">
                <a:latin typeface="Times New Roman"/>
                <a:cs typeface="Times New Roman"/>
              </a:rPr>
              <a:t>rapidamente lo </a:t>
            </a:r>
            <a:r>
              <a:rPr sz="1200" spc="-5" dirty="0">
                <a:latin typeface="Times New Roman"/>
                <a:cs typeface="Times New Roman"/>
              </a:rPr>
              <a:t>scontro sociomorale delle ere. Gli ideali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quali furono reinterpretati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filosofia greca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socializzati nel Cristianesimo, sfidavano ora </a:t>
            </a:r>
            <a:r>
              <a:rPr sz="1200" dirty="0">
                <a:latin typeface="Times New Roman"/>
                <a:cs typeface="Times New Roman"/>
              </a:rPr>
              <a:t>audacemente le </a:t>
            </a:r>
            <a:r>
              <a:rPr sz="1200" spc="-5" dirty="0">
                <a:latin typeface="Times New Roman"/>
                <a:cs typeface="Times New Roman"/>
              </a:rPr>
              <a:t>tradizioni della </a:t>
            </a:r>
            <a:r>
              <a:rPr sz="1200" dirty="0">
                <a:latin typeface="Times New Roman"/>
                <a:cs typeface="Times New Roman"/>
              </a:rPr>
              <a:t>razza umana </a:t>
            </a:r>
            <a:r>
              <a:rPr sz="1200" spc="-5" dirty="0">
                <a:latin typeface="Times New Roman"/>
                <a:cs typeface="Times New Roman"/>
              </a:rPr>
              <a:t>incorporate nell’etica, nella </a:t>
            </a:r>
            <a:r>
              <a:rPr sz="1200" spc="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nelle religioni della civiltà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occidentale.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(2069.4) 195:0.4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principio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fece delle conversioni soltanto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strati sociali ed economici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bassi. Ma con </a:t>
            </a:r>
            <a:r>
              <a:rPr sz="1200" dirty="0">
                <a:latin typeface="Times New Roman"/>
                <a:cs typeface="Times New Roman"/>
              </a:rPr>
              <a:t>l’inizio  </a:t>
            </a:r>
            <a:r>
              <a:rPr sz="1200" spc="-5" dirty="0">
                <a:latin typeface="Times New Roman"/>
                <a:cs typeface="Times New Roman"/>
              </a:rPr>
              <a:t>del secondo secolo l’élite della cultura </a:t>
            </a:r>
            <a:r>
              <a:rPr sz="1200" dirty="0">
                <a:latin typeface="Times New Roman"/>
                <a:cs typeface="Times New Roman"/>
              </a:rPr>
              <a:t>greco-romana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orientò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verso questo </a:t>
            </a:r>
            <a:r>
              <a:rPr sz="1200" dirty="0">
                <a:latin typeface="Times New Roman"/>
                <a:cs typeface="Times New Roman"/>
              </a:rPr>
              <a:t>nuovo ordine di </a:t>
            </a:r>
            <a:r>
              <a:rPr sz="1200" spc="-5" dirty="0">
                <a:latin typeface="Times New Roman"/>
                <a:cs typeface="Times New Roman"/>
              </a:rPr>
              <a:t>credenza cristiana, verso 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ragione del </a:t>
            </a:r>
            <a:r>
              <a:rPr sz="1200" dirty="0">
                <a:latin typeface="Times New Roman"/>
                <a:cs typeface="Times New Roman"/>
              </a:rPr>
              <a:t>vivere e dello </a:t>
            </a:r>
            <a:r>
              <a:rPr sz="1200" spc="-5" dirty="0">
                <a:latin typeface="Times New Roman"/>
                <a:cs typeface="Times New Roman"/>
              </a:rPr>
              <a:t>scopo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75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(2070.1) 195:0.5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questo nuovo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ebraica,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 fallito nel suo </a:t>
            </a:r>
            <a:r>
              <a:rPr sz="1200" dirty="0">
                <a:latin typeface="Times New Roman"/>
                <a:cs typeface="Times New Roman"/>
              </a:rPr>
              <a:t>paese </a:t>
            </a:r>
            <a:r>
              <a:rPr sz="1200" spc="-5" dirty="0">
                <a:latin typeface="Times New Roman"/>
                <a:cs typeface="Times New Roman"/>
              </a:rPr>
              <a:t>natale,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rapidamente ed efficacemente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menti migliori </a:t>
            </a:r>
            <a:r>
              <a:rPr sz="1200" dirty="0">
                <a:latin typeface="Times New Roman"/>
                <a:cs typeface="Times New Roman"/>
              </a:rPr>
              <a:t>dell’Impero Romano?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trionfo </a:t>
            </a:r>
            <a:r>
              <a:rPr sz="1200" spc="-5" dirty="0">
                <a:latin typeface="Times New Roman"/>
                <a:cs typeface="Times New Roman"/>
              </a:rPr>
              <a:t>del Cristianesimo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religioni filosofiche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 culti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fu dovuto </a:t>
            </a:r>
            <a:r>
              <a:rPr sz="1200" spc="-5" dirty="0">
                <a:latin typeface="Times New Roman"/>
                <a:cs typeface="Times New Roman"/>
              </a:rPr>
              <a:t>ai seguenti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(2070.2) 195:0.6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L’organizzazione. Paolo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organizzatore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successori furono alla </a:t>
            </a:r>
            <a:r>
              <a:rPr sz="1200" dirty="0">
                <a:latin typeface="Times New Roman"/>
                <a:cs typeface="Times New Roman"/>
              </a:rPr>
              <a:t>sua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721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(2070.3) 195:0.7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era completamente ellenizzato. Esso inglobava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della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greca come  </a:t>
            </a:r>
            <a:r>
              <a:rPr sz="1200" dirty="0">
                <a:latin typeface="Times New Roman"/>
                <a:cs typeface="Times New Roman"/>
              </a:rPr>
              <a:t>pure la </a:t>
            </a:r>
            <a:r>
              <a:rPr sz="1200" spc="-5" dirty="0">
                <a:latin typeface="Times New Roman"/>
                <a:cs typeface="Times New Roman"/>
              </a:rPr>
              <a:t>crema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teologia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410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(2070.4) 195:0.8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Ma, </a:t>
            </a:r>
            <a:r>
              <a:rPr sz="1200" dirty="0">
                <a:latin typeface="Times New Roman"/>
                <a:cs typeface="Times New Roman"/>
              </a:rPr>
              <a:t>più di tutto, </a:t>
            </a:r>
            <a:r>
              <a:rPr sz="1200" spc="-5" dirty="0">
                <a:latin typeface="Times New Roman"/>
                <a:cs typeface="Times New Roman"/>
              </a:rPr>
              <a:t>esso conteneva </a:t>
            </a:r>
            <a:r>
              <a:rPr sz="1200" dirty="0">
                <a:latin typeface="Times New Roman"/>
                <a:cs typeface="Times New Roman"/>
              </a:rPr>
              <a:t>un nuovo e grande </a:t>
            </a:r>
            <a:r>
              <a:rPr sz="1200" i="1" spc="-5" dirty="0">
                <a:latin typeface="Times New Roman"/>
                <a:cs typeface="Times New Roman"/>
              </a:rPr>
              <a:t>ideale, </a:t>
            </a:r>
            <a:r>
              <a:rPr sz="1200" spc="-5" dirty="0">
                <a:latin typeface="Times New Roman"/>
                <a:cs typeface="Times New Roman"/>
              </a:rPr>
              <a:t>l’eco della </a:t>
            </a:r>
            <a:r>
              <a:rPr sz="1200" dirty="0">
                <a:latin typeface="Times New Roman"/>
                <a:cs typeface="Times New Roman"/>
              </a:rPr>
              <a:t>vita di conferimento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il  </a:t>
            </a:r>
            <a:r>
              <a:rPr sz="1200" spc="-5" dirty="0">
                <a:latin typeface="Times New Roman"/>
                <a:cs typeface="Times New Roman"/>
              </a:rPr>
              <a:t>riflesso del suo </a:t>
            </a:r>
            <a:r>
              <a:rPr sz="1200" dirty="0">
                <a:latin typeface="Times New Roman"/>
                <a:cs typeface="Times New Roman"/>
              </a:rPr>
              <a:t>messaggio di 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659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7137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(2070.5) 195:0.9 </a:t>
            </a:r>
            <a:r>
              <a:rPr sz="1200" dirty="0">
                <a:latin typeface="Times New Roman"/>
                <a:cs typeface="Times New Roman"/>
              </a:rPr>
              <a:t>4. I </a:t>
            </a:r>
            <a:r>
              <a:rPr sz="1200" spc="-5" dirty="0">
                <a:latin typeface="Times New Roman"/>
                <a:cs typeface="Times New Roman"/>
              </a:rPr>
              <a:t>dirigenti cristiani erano 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compromessi tali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Mitraismo che </a:t>
            </a:r>
            <a:r>
              <a:rPr sz="1200" dirty="0">
                <a:latin typeface="Times New Roman"/>
                <a:cs typeface="Times New Roman"/>
              </a:rPr>
              <a:t>la metà </a:t>
            </a:r>
            <a:r>
              <a:rPr sz="1200" spc="-5" dirty="0">
                <a:latin typeface="Times New Roman"/>
                <a:cs typeface="Times New Roman"/>
              </a:rPr>
              <a:t>migliore 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aderenti </a:t>
            </a:r>
            <a:r>
              <a:rPr sz="1200" dirty="0">
                <a:latin typeface="Times New Roman"/>
                <a:cs typeface="Times New Roman"/>
              </a:rPr>
              <a:t>furono conquistati al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Antiochia.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09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(2070.6) 195:0.10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Similmente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generazione successiva,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seguirono,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dirigenti cristiani fecero tali ulteriori  compromessi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paganesimo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imperatore romano Costantino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conquistato alla </a:t>
            </a:r>
            <a:r>
              <a:rPr sz="1200" dirty="0">
                <a:latin typeface="Times New Roman"/>
                <a:cs typeface="Times New Roman"/>
              </a:rPr>
              <a:t>nuova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2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(2070.7) 195:0.11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cristiani fecero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patto accorto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pagani,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adottarono l’apparato ritualistico pagano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costrinsero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pagani ad accettare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versione ellenizzata del Cristianesimo paolino. Essi fecero </a:t>
            </a:r>
            <a:r>
              <a:rPr sz="1200" dirty="0">
                <a:latin typeface="Times New Roman"/>
                <a:cs typeface="Times New Roman"/>
              </a:rPr>
              <a:t>un patto </a:t>
            </a:r>
            <a:r>
              <a:rPr sz="1200" spc="-5" dirty="0">
                <a:latin typeface="Times New Roman"/>
                <a:cs typeface="Times New Roman"/>
              </a:rPr>
              <a:t>migliore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pagani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mitraico,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quel </a:t>
            </a:r>
            <a:r>
              <a:rPr sz="1200" spc="-5" dirty="0">
                <a:latin typeface="Times New Roman"/>
                <a:cs typeface="Times New Roman"/>
              </a:rPr>
              <a:t>primo </a:t>
            </a:r>
            <a:r>
              <a:rPr sz="1200" dirty="0">
                <a:latin typeface="Times New Roman"/>
                <a:cs typeface="Times New Roman"/>
              </a:rPr>
              <a:t>compromesso </a:t>
            </a:r>
            <a:r>
              <a:rPr sz="1200" spc="-5" dirty="0">
                <a:latin typeface="Times New Roman"/>
                <a:cs typeface="Times New Roman"/>
              </a:rPr>
              <a:t>uscirono </a:t>
            </a:r>
            <a:r>
              <a:rPr sz="1200" dirty="0">
                <a:latin typeface="Times New Roman"/>
                <a:cs typeface="Times New Roman"/>
              </a:rPr>
              <a:t>più che vincitori, </a:t>
            </a:r>
            <a:r>
              <a:rPr sz="1200" spc="-5" dirty="0">
                <a:latin typeface="Times New Roman"/>
                <a:cs typeface="Times New Roman"/>
              </a:rPr>
              <a:t>nel senso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riuscirono ad eliminare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grossolane immoralità ed anche </a:t>
            </a:r>
            <a:r>
              <a:rPr sz="1200" dirty="0">
                <a:latin typeface="Times New Roman"/>
                <a:cs typeface="Times New Roman"/>
              </a:rPr>
              <a:t>numerose altre </a:t>
            </a:r>
            <a:r>
              <a:rPr sz="1200" spc="-5" dirty="0">
                <a:latin typeface="Times New Roman"/>
                <a:cs typeface="Times New Roman"/>
              </a:rPr>
              <a:t>pratiche riprovevoli dei misteri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(2070.8) 195:0.12 </a:t>
            </a:r>
            <a:r>
              <a:rPr sz="1200" spc="-5" dirty="0">
                <a:latin typeface="Times New Roman"/>
                <a:cs typeface="Times New Roman"/>
              </a:rPr>
              <a:t>A torto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ragione 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dirigenti del Cristianesimo accettarono deliberatamente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ad </a:t>
            </a:r>
            <a:r>
              <a:rPr sz="1200" dirty="0">
                <a:latin typeface="Times New Roman"/>
                <a:cs typeface="Times New Roman"/>
              </a:rPr>
              <a:t>un compromesso 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i="1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propagare </a:t>
            </a:r>
            <a:r>
              <a:rPr sz="1200" dirty="0">
                <a:latin typeface="Times New Roman"/>
                <a:cs typeface="Times New Roman"/>
              </a:rPr>
              <a:t>molte delle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i="1" dirty="0">
                <a:latin typeface="Times New Roman"/>
                <a:cs typeface="Times New Roman"/>
              </a:rPr>
              <a:t>idee.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riportarono </a:t>
            </a:r>
            <a:r>
              <a:rPr sz="1200" spc="-5" dirty="0">
                <a:latin typeface="Times New Roman"/>
                <a:cs typeface="Times New Roman"/>
              </a:rPr>
              <a:t>grandi successi. 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ingannatevi! Questi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oggetto di </a:t>
            </a:r>
            <a:r>
              <a:rPr sz="1200" spc="-5" dirty="0">
                <a:latin typeface="Times New Roman"/>
                <a:cs typeface="Times New Roman"/>
              </a:rPr>
              <a:t>compromesso </a:t>
            </a:r>
            <a:r>
              <a:rPr sz="1200" dirty="0">
                <a:latin typeface="Times New Roman"/>
                <a:cs typeface="Times New Roman"/>
              </a:rPr>
              <a:t>sono ancora </a:t>
            </a:r>
            <a:r>
              <a:rPr sz="1200" spc="-5" dirty="0">
                <a:latin typeface="Times New Roman"/>
                <a:cs typeface="Times New Roman"/>
              </a:rPr>
              <a:t>latenti nel suo vangelo ed affermeranno alla </a:t>
            </a:r>
            <a:r>
              <a:rPr sz="1200" dirty="0">
                <a:latin typeface="Times New Roman"/>
                <a:cs typeface="Times New Roman"/>
              </a:rPr>
              <a:t>fine il loro  pieno </a:t>
            </a:r>
            <a:r>
              <a:rPr sz="1200" spc="-5" dirty="0">
                <a:latin typeface="Times New Roman"/>
                <a:cs typeface="Times New Roman"/>
              </a:rPr>
              <a:t>potere sul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513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(2070.9) 195:0.13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paganizzazione </a:t>
            </a:r>
            <a:r>
              <a:rPr sz="1200" spc="-5" dirty="0">
                <a:latin typeface="Times New Roman"/>
                <a:cs typeface="Times New Roman"/>
              </a:rPr>
              <a:t>del Cristianesimo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ordine di cose </a:t>
            </a:r>
            <a:r>
              <a:rPr sz="1200" spc="-5" dirty="0">
                <a:latin typeface="Times New Roman"/>
                <a:cs typeface="Times New Roman"/>
              </a:rPr>
              <a:t>conquistò </a:t>
            </a:r>
            <a:r>
              <a:rPr sz="1200" dirty="0">
                <a:latin typeface="Times New Roman"/>
                <a:cs typeface="Times New Roman"/>
              </a:rPr>
              <a:t>molte vittorie minori di </a:t>
            </a:r>
            <a:r>
              <a:rPr sz="1200" spc="-5" dirty="0">
                <a:latin typeface="Times New Roman"/>
                <a:cs typeface="Times New Roman"/>
              </a:rPr>
              <a:t>natura  ritualistica,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cristiani ebbero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meglio nel </a:t>
            </a:r>
            <a:r>
              <a:rPr sz="1200" dirty="0">
                <a:latin typeface="Times New Roman"/>
                <a:cs typeface="Times New Roman"/>
              </a:rPr>
              <a:t>senso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(2070.10) 195:0.14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suonata </a:t>
            </a:r>
            <a:r>
              <a:rPr sz="1200" dirty="0">
                <a:latin typeface="Times New Roman"/>
                <a:cs typeface="Times New Roman"/>
              </a:rPr>
              <a:t>una nota nuova </a:t>
            </a:r>
            <a:r>
              <a:rPr sz="1200" spc="-5" dirty="0">
                <a:latin typeface="Times New Roman"/>
                <a:cs typeface="Times New Roman"/>
              </a:rPr>
              <a:t>ed enormemente </a:t>
            </a:r>
            <a:r>
              <a:rPr sz="1200" dirty="0">
                <a:latin typeface="Times New Roman"/>
                <a:cs typeface="Times New Roman"/>
              </a:rPr>
              <a:t>più elevata nella </a:t>
            </a:r>
            <a:r>
              <a:rPr sz="1200" spc="-5" dirty="0">
                <a:latin typeface="Times New Roman"/>
                <a:cs typeface="Times New Roman"/>
              </a:rPr>
              <a:t>morale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(2070.11) 195:0.15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al mondo 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nuovo e </a:t>
            </a:r>
            <a:r>
              <a:rPr sz="1200" spc="-5" dirty="0">
                <a:latin typeface="Times New Roman"/>
                <a:cs typeface="Times New Roman"/>
              </a:rPr>
              <a:t>considerevolmente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ampliato.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1970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(2070.12) 195:0.16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dell’immortalità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parte dell’assicurazione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riconosciuta.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(2070.13) 195:0.17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offerto all’anima affamata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206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(2070.14) 195:0.18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grandi verità insegnate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perdute 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compromessi,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dormono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 questa religione </a:t>
            </a:r>
            <a:r>
              <a:rPr sz="1200" spc="-5" dirty="0">
                <a:latin typeface="Times New Roman"/>
                <a:cs typeface="Times New Roman"/>
              </a:rPr>
              <a:t>del Cristianesimo </a:t>
            </a:r>
            <a:r>
              <a:rPr sz="1200" dirty="0">
                <a:latin typeface="Times New Roman"/>
                <a:cs typeface="Times New Roman"/>
              </a:rPr>
              <a:t>paganizzato,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volta la </a:t>
            </a:r>
            <a:r>
              <a:rPr sz="1200" spc="-5" dirty="0">
                <a:latin typeface="Times New Roman"/>
                <a:cs typeface="Times New Roman"/>
              </a:rPr>
              <a:t>versione </a:t>
            </a:r>
            <a:r>
              <a:rPr sz="1200" dirty="0">
                <a:latin typeface="Times New Roman"/>
                <a:cs typeface="Times New Roman"/>
              </a:rPr>
              <a:t>paolina della vita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spc="-5" dirty="0">
                <a:latin typeface="Times New Roman"/>
                <a:cs typeface="Times New Roman"/>
              </a:rPr>
              <a:t>del  Figlio dell’Uomo.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Cristianesimo,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paganizzato, fu </a:t>
            </a:r>
            <a:r>
              <a:rPr sz="1200" spc="-5" dirty="0">
                <a:latin typeface="Times New Roman"/>
                <a:cs typeface="Times New Roman"/>
              </a:rPr>
              <a:t>completamente ellenizzato.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moltissimo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Greci. 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Greco d’Egitto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fece avanti </a:t>
            </a:r>
            <a:r>
              <a:rPr sz="1200" spc="-5" dirty="0">
                <a:latin typeface="Times New Roman"/>
                <a:cs typeface="Times New Roman"/>
              </a:rPr>
              <a:t>così coraggiosamente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Nicea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sfidò questa assemblea </a:t>
            </a:r>
            <a:r>
              <a:rPr sz="1200" dirty="0">
                <a:latin typeface="Times New Roman"/>
                <a:cs typeface="Times New Roman"/>
              </a:rPr>
              <a:t>con tale  </a:t>
            </a:r>
            <a:r>
              <a:rPr sz="1200" spc="-5" dirty="0">
                <a:latin typeface="Times New Roman"/>
                <a:cs typeface="Times New Roman"/>
              </a:rPr>
              <a:t>intrepidezza che 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osò offuscare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natura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che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del suo conferimento corresse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persa per il mondo.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nome di </a:t>
            </a:r>
            <a:r>
              <a:rPr sz="1200" spc="-5" dirty="0">
                <a:latin typeface="Times New Roman"/>
                <a:cs typeface="Times New Roman"/>
              </a:rPr>
              <a:t>questo greco era Attanasio,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l’eloquenza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credente, le  </a:t>
            </a:r>
            <a:r>
              <a:rPr sz="1200" spc="-5" dirty="0">
                <a:latin typeface="Times New Roman"/>
                <a:cs typeface="Times New Roman"/>
              </a:rPr>
              <a:t>persuasioni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Ario </a:t>
            </a:r>
            <a:r>
              <a:rPr sz="1200" dirty="0">
                <a:latin typeface="Times New Roman"/>
                <a:cs typeface="Times New Roman"/>
              </a:rPr>
              <a:t>avrebbero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trionfato.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L’influenza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Greci</a:t>
            </a:r>
            <a:endParaRPr sz="1600">
              <a:latin typeface="Times New Roman"/>
              <a:cs typeface="Times New Roman"/>
            </a:endParaRPr>
          </a:p>
          <a:p>
            <a:pPr marL="50800" marR="58419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(2071.1) 195:1.1 </a:t>
            </a:r>
            <a:r>
              <a:rPr sz="1200" spc="-5" dirty="0">
                <a:latin typeface="Times New Roman"/>
                <a:cs typeface="Times New Roman"/>
              </a:rPr>
              <a:t>L’ellenizzazione del Cristianesimo </a:t>
            </a:r>
            <a:r>
              <a:rPr sz="1200" dirty="0">
                <a:latin typeface="Times New Roman"/>
                <a:cs typeface="Times New Roman"/>
              </a:rPr>
              <a:t>cominciò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 quel giorno </a:t>
            </a:r>
            <a:r>
              <a:rPr sz="1200" spc="-5" dirty="0">
                <a:latin typeface="Times New Roman"/>
                <a:cs typeface="Times New Roman"/>
              </a:rPr>
              <a:t>memorabile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l’apostolo </a:t>
            </a:r>
            <a:r>
              <a:rPr sz="1200" dirty="0">
                <a:latin typeface="Times New Roman"/>
                <a:cs typeface="Times New Roman"/>
              </a:rPr>
              <a:t>Paolo </a:t>
            </a:r>
            <a:r>
              <a:rPr sz="1200" spc="-5" dirty="0">
                <a:latin typeface="Times New Roman"/>
                <a:cs typeface="Times New Roman"/>
              </a:rPr>
              <a:t>si presentò  davanti al consiglio dell’Areopago ad Atene </a:t>
            </a:r>
            <a:r>
              <a:rPr sz="1200" dirty="0">
                <a:latin typeface="Times New Roman"/>
                <a:cs typeface="Times New Roman"/>
              </a:rPr>
              <a:t>e parlò </a:t>
            </a:r>
            <a:r>
              <a:rPr sz="1200" spc="-5" dirty="0">
                <a:latin typeface="Times New Roman"/>
                <a:cs typeface="Times New Roman"/>
              </a:rPr>
              <a:t>agli Ateniesi su </a:t>
            </a:r>
            <a:r>
              <a:rPr sz="1200" dirty="0">
                <a:latin typeface="Times New Roman"/>
                <a:cs typeface="Times New Roman"/>
              </a:rPr>
              <a:t>“il Dio </a:t>
            </a:r>
            <a:r>
              <a:rPr sz="1200" spc="-5" dirty="0">
                <a:latin typeface="Times New Roman"/>
                <a:cs typeface="Times New Roman"/>
              </a:rPr>
              <a:t>Sconosciuto”. </a:t>
            </a:r>
            <a:r>
              <a:rPr sz="1200" spc="-10" dirty="0">
                <a:latin typeface="Times New Roman"/>
                <a:cs typeface="Times New Roman"/>
              </a:rPr>
              <a:t>Là, </a:t>
            </a:r>
            <a:r>
              <a:rPr sz="1200" dirty="0">
                <a:latin typeface="Times New Roman"/>
                <a:cs typeface="Times New Roman"/>
              </a:rPr>
              <a:t>all’ombra dell’Acropoli, questo  </a:t>
            </a:r>
            <a:r>
              <a:rPr sz="1200" spc="-5" dirty="0">
                <a:latin typeface="Times New Roman"/>
                <a:cs typeface="Times New Roman"/>
              </a:rPr>
              <a:t>cittadino romano proclamò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la sua versione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avuto origine nel paese ebreo </a:t>
            </a:r>
            <a:r>
              <a:rPr sz="1200" dirty="0">
                <a:latin typeface="Times New Roman"/>
                <a:cs typeface="Times New Roman"/>
              </a:rPr>
              <a:t>della Galilea. E 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stranamente simile nella filosofia greca ed </a:t>
            </a:r>
            <a:r>
              <a:rPr sz="1200" dirty="0">
                <a:latin typeface="Times New Roman"/>
                <a:cs typeface="Times New Roman"/>
              </a:rPr>
              <a:t>in molti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scopo comune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entrambi miravano all’</a:t>
            </a:r>
            <a:r>
              <a:rPr sz="1200" i="1" spc="-5" dirty="0">
                <a:latin typeface="Times New Roman"/>
                <a:cs typeface="Times New Roman"/>
              </a:rPr>
              <a:t>emersione dell’individuo.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all’emersione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politica; Gesù all’emersione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Greci insegnavano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liberalismo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che portava alla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politica; Gesù insegnava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liberalismo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portava  </a:t>
            </a:r>
            <a:r>
              <a:rPr sz="1200" spc="-5" dirty="0">
                <a:latin typeface="Times New Roman"/>
                <a:cs typeface="Times New Roman"/>
              </a:rPr>
              <a:t>alla libertà religiosa. </a:t>
            </a:r>
            <a:r>
              <a:rPr sz="1200" dirty="0">
                <a:latin typeface="Times New Roman"/>
                <a:cs typeface="Times New Roman"/>
              </a:rPr>
              <a:t>Queste due idee </a:t>
            </a:r>
            <a:r>
              <a:rPr sz="1200" spc="-5" dirty="0">
                <a:latin typeface="Times New Roman"/>
                <a:cs typeface="Times New Roman"/>
              </a:rPr>
              <a:t>messe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costituivano </a:t>
            </a:r>
            <a:r>
              <a:rPr sz="1200" dirty="0">
                <a:latin typeface="Times New Roman"/>
                <a:cs typeface="Times New Roman"/>
              </a:rPr>
              <a:t>una nuova e potente </a:t>
            </a:r>
            <a:r>
              <a:rPr sz="1200" spc="-5" dirty="0">
                <a:latin typeface="Times New Roman"/>
                <a:cs typeface="Times New Roman"/>
              </a:rPr>
              <a:t>carta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 umana; esse </a:t>
            </a:r>
            <a:r>
              <a:rPr sz="1200" dirty="0">
                <a:latin typeface="Times New Roman"/>
                <a:cs typeface="Times New Roman"/>
              </a:rPr>
              <a:t>presagivano la  </a:t>
            </a:r>
            <a:r>
              <a:rPr sz="1200" spc="-5" dirty="0">
                <a:latin typeface="Times New Roman"/>
                <a:cs typeface="Times New Roman"/>
              </a:rPr>
              <a:t>libertà sociale, </a:t>
            </a:r>
            <a:r>
              <a:rPr sz="1200" dirty="0">
                <a:latin typeface="Times New Roman"/>
                <a:cs typeface="Times New Roman"/>
              </a:rPr>
              <a:t>politica e </a:t>
            </a:r>
            <a:r>
              <a:rPr sz="1200" spc="-5" dirty="0">
                <a:latin typeface="Times New Roman"/>
                <a:cs typeface="Times New Roman"/>
              </a:rPr>
              <a:t>spirituale dell’uomo.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4077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(2071.2) 195:1.2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venne all’esistenza </a:t>
            </a:r>
            <a:r>
              <a:rPr sz="1200" dirty="0">
                <a:latin typeface="Times New Roman"/>
                <a:cs typeface="Times New Roman"/>
              </a:rPr>
              <a:t>e trionfò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contendenti 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ragioni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principali: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(2071.3) 195:1.3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greca </a:t>
            </a:r>
            <a:r>
              <a:rPr sz="1200" dirty="0">
                <a:latin typeface="Times New Roman"/>
                <a:cs typeface="Times New Roman"/>
              </a:rPr>
              <a:t>era disposta a </a:t>
            </a:r>
            <a:r>
              <a:rPr sz="1200" spc="-5" dirty="0">
                <a:latin typeface="Times New Roman"/>
                <a:cs typeface="Times New Roman"/>
              </a:rPr>
              <a:t>mutuare </a:t>
            </a:r>
            <a:r>
              <a:rPr sz="1200" dirty="0">
                <a:latin typeface="Times New Roman"/>
                <a:cs typeface="Times New Roman"/>
              </a:rPr>
              <a:t>idee nuove e buone anche </a:t>
            </a:r>
            <a:r>
              <a:rPr sz="1200" spc="-5" dirty="0">
                <a:latin typeface="Times New Roman"/>
                <a:cs typeface="Times New Roman"/>
              </a:rPr>
              <a:t>dagli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5930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(2071.4) 195:1.4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successori erano </a:t>
            </a:r>
            <a:r>
              <a:rPr sz="1200" dirty="0">
                <a:latin typeface="Times New Roman"/>
                <a:cs typeface="Times New Roman"/>
              </a:rPr>
              <a:t>disposti solo </a:t>
            </a:r>
            <a:r>
              <a:rPr sz="1200" spc="-5" dirty="0">
                <a:latin typeface="Times New Roman"/>
                <a:cs typeface="Times New Roman"/>
              </a:rPr>
              <a:t>ad astuti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sagaci compromessi; essi erano degli accorti  negoziatori teologici.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3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(2071.5) 195:1.5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Paolo sorse ad </a:t>
            </a:r>
            <a:r>
              <a:rPr sz="1200" dirty="0">
                <a:latin typeface="Times New Roman"/>
                <a:cs typeface="Times New Roman"/>
              </a:rPr>
              <a:t>Atene </a:t>
            </a:r>
            <a:r>
              <a:rPr sz="1200" spc="-5" dirty="0">
                <a:latin typeface="Times New Roman"/>
                <a:cs typeface="Times New Roman"/>
              </a:rPr>
              <a:t>per predicare “Cristo </a:t>
            </a:r>
            <a:r>
              <a:rPr sz="1200" dirty="0">
                <a:latin typeface="Times New Roman"/>
                <a:cs typeface="Times New Roman"/>
              </a:rPr>
              <a:t>e lui </a:t>
            </a:r>
            <a:r>
              <a:rPr sz="1200" spc="-5" dirty="0">
                <a:latin typeface="Times New Roman"/>
                <a:cs typeface="Times New Roman"/>
              </a:rPr>
              <a:t>crocifisso”, </a:t>
            </a:r>
            <a:r>
              <a:rPr sz="1200" dirty="0">
                <a:latin typeface="Times New Roman"/>
                <a:cs typeface="Times New Roman"/>
              </a:rPr>
              <a:t>i Greci </a:t>
            </a:r>
            <a:r>
              <a:rPr sz="1200" spc="-5" dirty="0">
                <a:latin typeface="Times New Roman"/>
                <a:cs typeface="Times New Roman"/>
              </a:rPr>
              <a:t>erano spiritualmente </a:t>
            </a:r>
            <a:r>
              <a:rPr sz="1200" dirty="0">
                <a:latin typeface="Times New Roman"/>
                <a:cs typeface="Times New Roman"/>
              </a:rPr>
              <a:t>affamati; 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indagatori, </a:t>
            </a:r>
            <a:r>
              <a:rPr sz="1200" spc="-5" dirty="0">
                <a:latin typeface="Times New Roman"/>
                <a:cs typeface="Times New Roman"/>
              </a:rPr>
              <a:t>interessati,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effettivamente la </a:t>
            </a:r>
            <a:r>
              <a:rPr sz="1200" spc="-5" dirty="0">
                <a:latin typeface="Times New Roman"/>
                <a:cs typeface="Times New Roman"/>
              </a:rPr>
              <a:t>verità spirituale. Non dimenticate </a:t>
            </a:r>
            <a:r>
              <a:rPr sz="1200" dirty="0">
                <a:latin typeface="Times New Roman"/>
                <a:cs typeface="Times New Roman"/>
              </a:rPr>
              <a:t>mai che all’inizio i Romani  </a:t>
            </a:r>
            <a:r>
              <a:rPr sz="1200" spc="-5" dirty="0">
                <a:latin typeface="Times New Roman"/>
                <a:cs typeface="Times New Roman"/>
              </a:rPr>
              <a:t>combatterono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l’abbracciarono,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furono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forzarono letteralmente </a:t>
            </a:r>
            <a:r>
              <a:rPr sz="1200" dirty="0">
                <a:latin typeface="Times New Roman"/>
                <a:cs typeface="Times New Roman"/>
              </a:rPr>
              <a:t>i Romani </a:t>
            </a:r>
            <a:r>
              <a:rPr sz="1200" spc="-5" dirty="0">
                <a:latin typeface="Times New Roman"/>
                <a:cs typeface="Times New Roman"/>
              </a:rPr>
              <a:t>ad  accettare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religione, qual era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modificata, 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cultura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(2071.6) 195:1.6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riverivano la </a:t>
            </a:r>
            <a:r>
              <a:rPr sz="1200" spc="-5" dirty="0">
                <a:latin typeface="Times New Roman"/>
                <a:cs typeface="Times New Roman"/>
              </a:rPr>
              <a:t>bellezza, gli </a:t>
            </a:r>
            <a:r>
              <a:rPr sz="1200" dirty="0">
                <a:latin typeface="Times New Roman"/>
                <a:cs typeface="Times New Roman"/>
              </a:rPr>
              <a:t>Ebrei la </a:t>
            </a:r>
            <a:r>
              <a:rPr sz="1200" spc="-5" dirty="0">
                <a:latin typeface="Times New Roman"/>
                <a:cs typeface="Times New Roman"/>
              </a:rPr>
              <a:t>santità,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amavano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 Per secoli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avevano  meditato </a:t>
            </a:r>
            <a:r>
              <a:rPr sz="1200" spc="-5" dirty="0">
                <a:latin typeface="Times New Roman"/>
                <a:cs typeface="Times New Roman"/>
              </a:rPr>
              <a:t>seriamente </a:t>
            </a:r>
            <a:r>
              <a:rPr sz="1200" dirty="0">
                <a:latin typeface="Times New Roman"/>
                <a:cs typeface="Times New Roman"/>
              </a:rPr>
              <a:t>e discusso </a:t>
            </a:r>
            <a:r>
              <a:rPr sz="1200" spc="-5" dirty="0">
                <a:latin typeface="Times New Roman"/>
                <a:cs typeface="Times New Roman"/>
              </a:rPr>
              <a:t>assiduamente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problemi umani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sociali, economici, </a:t>
            </a:r>
            <a:r>
              <a:rPr sz="1200" dirty="0">
                <a:latin typeface="Times New Roman"/>
                <a:cs typeface="Times New Roman"/>
              </a:rPr>
              <a:t>politici e </a:t>
            </a:r>
            <a:r>
              <a:rPr sz="1200" spc="-5" dirty="0">
                <a:latin typeface="Times New Roman"/>
                <a:cs typeface="Times New Roman"/>
              </a:rPr>
              <a:t>filosofici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Pochi Greci </a:t>
            </a:r>
            <a:r>
              <a:rPr sz="1200" spc="-5" dirty="0">
                <a:latin typeface="Times New Roman"/>
                <a:cs typeface="Times New Roman"/>
              </a:rPr>
              <a:t>avevano prestato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attenzione alla religione;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prendevano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sul serio </a:t>
            </a:r>
            <a:r>
              <a:rPr sz="1200" dirty="0">
                <a:latin typeface="Times New Roman"/>
                <a:cs typeface="Times New Roman"/>
              </a:rPr>
              <a:t>nemmeno la loro </a:t>
            </a:r>
            <a:r>
              <a:rPr sz="1200" spc="-5" dirty="0">
                <a:latin typeface="Times New Roman"/>
                <a:cs typeface="Times New Roman"/>
              </a:rPr>
              <a:t>stessa  religione.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secoli gli Ebrei avevano dimenticato questi altri </a:t>
            </a:r>
            <a:r>
              <a:rPr sz="1200" dirty="0">
                <a:latin typeface="Times New Roman"/>
                <a:cs typeface="Times New Roman"/>
              </a:rPr>
              <a:t>campi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consacrando </a:t>
            </a:r>
            <a:r>
              <a:rPr sz="1200" dirty="0">
                <a:latin typeface="Times New Roman"/>
                <a:cs typeface="Times New Roman"/>
              </a:rPr>
              <a:t>le loro menti alla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prendevano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religione molto </a:t>
            </a:r>
            <a:r>
              <a:rPr sz="1200" spc="-5" dirty="0">
                <a:latin typeface="Times New Roman"/>
                <a:cs typeface="Times New Roman"/>
              </a:rPr>
              <a:t>sul serio,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sul serio. Illuminato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contenuto </a:t>
            </a:r>
            <a:r>
              <a:rPr sz="1200" dirty="0">
                <a:latin typeface="Times New Roman"/>
                <a:cs typeface="Times New Roman"/>
              </a:rPr>
              <a:t>del messaggio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prodotto unificato  di </a:t>
            </a:r>
            <a:r>
              <a:rPr sz="1200" spc="-5" dirty="0">
                <a:latin typeface="Times New Roman"/>
                <a:cs typeface="Times New Roman"/>
              </a:rPr>
              <a:t>secoli del 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popoli divenne ora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motrice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società umana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in una certa </a:t>
            </a:r>
            <a:r>
              <a:rPr sz="1200" spc="-5" dirty="0">
                <a:latin typeface="Times New Roman"/>
                <a:cs typeface="Times New Roman"/>
              </a:rPr>
              <a:t>misura,  </a:t>
            </a:r>
            <a:r>
              <a:rPr sz="1200" dirty="0">
                <a:latin typeface="Times New Roman"/>
                <a:cs typeface="Times New Roman"/>
              </a:rPr>
              <a:t>di un nuovo ordine di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pratiche religiose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(2071.7) 195:1.7 </a:t>
            </a:r>
            <a:r>
              <a:rPr sz="1200" spc="-5" dirty="0">
                <a:latin typeface="Times New Roman"/>
                <a:cs typeface="Times New Roman"/>
              </a:rPr>
              <a:t>L’influenza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greca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penetrata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paesi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Mediterraneo occidentale </a:t>
            </a:r>
            <a:r>
              <a:rPr sz="1200" dirty="0">
                <a:latin typeface="Times New Roman"/>
                <a:cs typeface="Times New Roman"/>
              </a:rPr>
              <a:t>quando Alessandro diffuse la  </a:t>
            </a:r>
            <a:r>
              <a:rPr sz="1200" spc="-5" dirty="0">
                <a:latin typeface="Times New Roman"/>
                <a:cs typeface="Times New Roman"/>
              </a:rPr>
              <a:t>civiltà ellenista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Oriente.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si trovarono </a:t>
            </a:r>
            <a:r>
              <a:rPr sz="1200" dirty="0">
                <a:latin typeface="Times New Roman"/>
                <a:cs typeface="Times New Roman"/>
              </a:rPr>
              <a:t>molto bene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religione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politica </a:t>
            </a:r>
            <a:r>
              <a:rPr sz="1200" dirty="0">
                <a:latin typeface="Times New Roman"/>
                <a:cs typeface="Times New Roman"/>
              </a:rPr>
              <a:t>fintantoché  </a:t>
            </a:r>
            <a:r>
              <a:rPr sz="1200" spc="-5" dirty="0">
                <a:latin typeface="Times New Roman"/>
                <a:cs typeface="Times New Roman"/>
              </a:rPr>
              <a:t>abitarono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piccole città-Stato,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Macedonia osò </a:t>
            </a:r>
            <a:r>
              <a:rPr sz="1200" dirty="0">
                <a:latin typeface="Times New Roman"/>
                <a:cs typeface="Times New Roman"/>
              </a:rPr>
              <a:t>espandere la </a:t>
            </a:r>
            <a:r>
              <a:rPr sz="1200" spc="-5" dirty="0">
                <a:latin typeface="Times New Roman"/>
                <a:cs typeface="Times New Roman"/>
              </a:rPr>
              <a:t>Grecia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impero, che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estendeva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dall’Adriatico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23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all’Indo, cominciarono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difficoltà. L’arte </a:t>
            </a:r>
            <a:r>
              <a:rPr sz="1200" dirty="0">
                <a:latin typeface="Times New Roman"/>
                <a:cs typeface="Times New Roman"/>
              </a:rPr>
              <a:t>e la filosofia </a:t>
            </a:r>
            <a:r>
              <a:rPr sz="1200" spc="-5" dirty="0">
                <a:latin typeface="Times New Roman"/>
                <a:cs typeface="Times New Roman"/>
              </a:rPr>
              <a:t>della Grecia erano perfettamente all’altezza dell’espansione </a:t>
            </a:r>
            <a:r>
              <a:rPr sz="1200" dirty="0">
                <a:latin typeface="Times New Roman"/>
                <a:cs typeface="Times New Roman"/>
              </a:rPr>
              <a:t>imperiale, ma  non </a:t>
            </a:r>
            <a:r>
              <a:rPr sz="1200" spc="-5" dirty="0">
                <a:latin typeface="Times New Roman"/>
                <a:cs typeface="Times New Roman"/>
              </a:rPr>
              <a:t>altrettanto l’amministrazione </a:t>
            </a:r>
            <a:r>
              <a:rPr sz="1200" dirty="0">
                <a:latin typeface="Times New Roman"/>
                <a:cs typeface="Times New Roman"/>
              </a:rPr>
              <a:t>politica </a:t>
            </a:r>
            <a:r>
              <a:rPr sz="1200" spc="-5" dirty="0">
                <a:latin typeface="Times New Roman"/>
                <a:cs typeface="Times New Roman"/>
              </a:rPr>
              <a:t>greca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religione. Dopo </a:t>
            </a:r>
            <a:r>
              <a:rPr sz="1200" dirty="0">
                <a:latin typeface="Times New Roman"/>
                <a:cs typeface="Times New Roman"/>
              </a:rPr>
              <a:t>che le città-Stato </a:t>
            </a:r>
            <a:r>
              <a:rPr sz="1200" spc="-5" dirty="0">
                <a:latin typeface="Times New Roman"/>
                <a:cs typeface="Times New Roman"/>
              </a:rPr>
              <a:t>della Grecia si furono espanse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impero, </a:t>
            </a:r>
            <a:r>
              <a:rPr sz="1200" dirty="0">
                <a:latin typeface="Times New Roman"/>
                <a:cs typeface="Times New Roman"/>
              </a:rPr>
              <a:t>i  loro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parrocchiali sembrarono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bizzarri.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erano realmente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un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unico,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migliore,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versione cristianizzata dell’antica religione ebrea </a:t>
            </a:r>
            <a:r>
              <a:rPr sz="1200" dirty="0">
                <a:latin typeface="Times New Roman"/>
                <a:cs typeface="Times New Roman"/>
              </a:rPr>
              <a:t>pervenne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(2072.1) 195:1.8 </a:t>
            </a:r>
            <a:r>
              <a:rPr sz="1200" spc="-5" dirty="0">
                <a:latin typeface="Times New Roman"/>
                <a:cs typeface="Times New Roman"/>
              </a:rPr>
              <a:t>L’impero ellenistico, così com’era,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durare.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culturale continuò,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perdurò soltanto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 acquisito dall’Occidente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genio </a:t>
            </a:r>
            <a:r>
              <a:rPr sz="1200" dirty="0">
                <a:latin typeface="Times New Roman"/>
                <a:cs typeface="Times New Roman"/>
              </a:rPr>
              <a:t>politico </a:t>
            </a:r>
            <a:r>
              <a:rPr sz="1200" spc="-5" dirty="0">
                <a:latin typeface="Times New Roman"/>
                <a:cs typeface="Times New Roman"/>
              </a:rPr>
              <a:t>romano per l’amministrazione dell’impero </a:t>
            </a:r>
            <a:r>
              <a:rPr sz="1200" dirty="0">
                <a:latin typeface="Times New Roman"/>
                <a:cs typeface="Times New Roman"/>
              </a:rPr>
              <a:t>e dopo aver </a:t>
            </a:r>
            <a:r>
              <a:rPr sz="1200" spc="-5" dirty="0">
                <a:latin typeface="Times New Roman"/>
                <a:cs typeface="Times New Roman"/>
              </a:rPr>
              <a:t>ottenuto </a:t>
            </a:r>
            <a:r>
              <a:rPr sz="1200" dirty="0">
                <a:latin typeface="Times New Roman"/>
                <a:cs typeface="Times New Roman"/>
              </a:rPr>
              <a:t>dall’Oriente una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Dio unico </a:t>
            </a:r>
            <a:r>
              <a:rPr sz="1200" dirty="0">
                <a:latin typeface="Times New Roman"/>
                <a:cs typeface="Times New Roman"/>
              </a:rPr>
              <a:t>possedeva una </a:t>
            </a:r>
            <a:r>
              <a:rPr sz="1200" spc="-5" dirty="0">
                <a:latin typeface="Times New Roman"/>
                <a:cs typeface="Times New Roman"/>
              </a:rPr>
              <a:t>dignità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65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(2072.2) 195:1.9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dopo Cristo la </a:t>
            </a:r>
            <a:r>
              <a:rPr sz="1200" spc="-5" dirty="0">
                <a:latin typeface="Times New Roman"/>
                <a:cs typeface="Times New Roman"/>
              </a:rPr>
              <a:t>cultura greca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raggiunto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livelli più elevati;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regressione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cominciata;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avanzava, </a:t>
            </a:r>
            <a:r>
              <a:rPr sz="1200" dirty="0">
                <a:latin typeface="Times New Roman"/>
                <a:cs typeface="Times New Roman"/>
              </a:rPr>
              <a:t>ma il genio era in </a:t>
            </a:r>
            <a:r>
              <a:rPr sz="1200" spc="-5" dirty="0">
                <a:latin typeface="Times New Roman"/>
                <a:cs typeface="Times New Roman"/>
              </a:rPr>
              <a:t>declino.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e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incorporati nel Cristianesimo, divennero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salvataggio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dell’istruzione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(2072.3) 195:1.10 </a:t>
            </a:r>
            <a:r>
              <a:rPr sz="1200" spc="-5" dirty="0">
                <a:latin typeface="Times New Roman"/>
                <a:cs typeface="Times New Roman"/>
              </a:rPr>
              <a:t>Alessandro aveva attaccato l’Oriente con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greca; </a:t>
            </a:r>
            <a:r>
              <a:rPr sz="1200" dirty="0">
                <a:latin typeface="Times New Roman"/>
                <a:cs typeface="Times New Roman"/>
              </a:rPr>
              <a:t>Paolo </a:t>
            </a:r>
            <a:r>
              <a:rPr sz="1200" spc="-5" dirty="0">
                <a:latin typeface="Times New Roman"/>
                <a:cs typeface="Times New Roman"/>
              </a:rPr>
              <a:t>assalì l’Occidente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versione  cristiana del </a:t>
            </a:r>
            <a:r>
              <a:rPr sz="1200" dirty="0">
                <a:latin typeface="Times New Roman"/>
                <a:cs typeface="Times New Roman"/>
              </a:rPr>
              <a:t>vangelo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Ed in qualunque parte </a:t>
            </a:r>
            <a:r>
              <a:rPr sz="1200" spc="-5" dirty="0">
                <a:latin typeface="Times New Roman"/>
                <a:cs typeface="Times New Roman"/>
              </a:rPr>
              <a:t>dell’Occidente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prevalse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greca, mise radici </a:t>
            </a:r>
            <a:r>
              <a:rPr sz="1200" dirty="0">
                <a:latin typeface="Times New Roman"/>
                <a:cs typeface="Times New Roman"/>
              </a:rPr>
              <a:t>il Cristianesimo  </a:t>
            </a:r>
            <a:r>
              <a:rPr sz="1200" spc="-5" dirty="0">
                <a:latin typeface="Times New Roman"/>
                <a:cs typeface="Times New Roman"/>
              </a:rPr>
              <a:t>ellenizzato.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286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(2072.4) 195:1.11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versione </a:t>
            </a:r>
            <a:r>
              <a:rPr sz="1200" spc="-5" dirty="0">
                <a:latin typeface="Times New Roman"/>
                <a:cs typeface="Times New Roman"/>
              </a:rPr>
              <a:t>orientale del messaggio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nonostante fosse </a:t>
            </a:r>
            <a:r>
              <a:rPr sz="1200" dirty="0">
                <a:latin typeface="Times New Roman"/>
                <a:cs typeface="Times New Roman"/>
              </a:rPr>
              <a:t>rimasta più </a:t>
            </a:r>
            <a:r>
              <a:rPr sz="1200" spc="-5" dirty="0">
                <a:latin typeface="Times New Roman"/>
                <a:cs typeface="Times New Roman"/>
              </a:rPr>
              <a:t>fedele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insegnamenti, continuò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seguire l’atteggiamento intransigente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Abner. </a:t>
            </a:r>
            <a:r>
              <a:rPr sz="1200" dirty="0">
                <a:latin typeface="Times New Roman"/>
                <a:cs typeface="Times New Roman"/>
              </a:rPr>
              <a:t>Essa non </a:t>
            </a:r>
            <a:r>
              <a:rPr sz="1200" spc="-5" dirty="0">
                <a:latin typeface="Times New Roman"/>
                <a:cs typeface="Times New Roman"/>
              </a:rPr>
              <a:t>progredì mai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versione ellenizzata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finì per perdersi nel  </a:t>
            </a:r>
            <a:r>
              <a:rPr sz="1200" dirty="0">
                <a:latin typeface="Times New Roman"/>
                <a:cs typeface="Times New Roman"/>
              </a:rPr>
              <a:t>movimento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islamico.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245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L’influenza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romana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(2072.5) 195:2.1 </a:t>
            </a:r>
            <a:r>
              <a:rPr sz="1200" dirty="0">
                <a:latin typeface="Times New Roman"/>
                <a:cs typeface="Times New Roman"/>
              </a:rPr>
              <a:t>I Romani adottarono in </a:t>
            </a:r>
            <a:r>
              <a:rPr sz="1200" spc="-5" dirty="0">
                <a:latin typeface="Times New Roman"/>
                <a:cs typeface="Times New Roman"/>
              </a:rPr>
              <a:t>blocco </a:t>
            </a:r>
            <a:r>
              <a:rPr sz="1200" dirty="0">
                <a:latin typeface="Times New Roman"/>
                <a:cs typeface="Times New Roman"/>
              </a:rPr>
              <a:t>la cultura </a:t>
            </a:r>
            <a:r>
              <a:rPr sz="1200" spc="-5" dirty="0">
                <a:latin typeface="Times New Roman"/>
                <a:cs typeface="Times New Roman"/>
              </a:rPr>
              <a:t>greca, sostituendo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rappresentativo al governo tratto </a:t>
            </a:r>
            <a:r>
              <a:rPr sz="1200" dirty="0">
                <a:latin typeface="Times New Roman"/>
                <a:cs typeface="Times New Roman"/>
              </a:rPr>
              <a:t>a sorte. E  </a:t>
            </a:r>
            <a:r>
              <a:rPr sz="1200" spc="-5" dirty="0">
                <a:latin typeface="Times New Roman"/>
                <a:cs typeface="Times New Roman"/>
              </a:rPr>
              <a:t>questo cambiamento </a:t>
            </a:r>
            <a:r>
              <a:rPr sz="1200" dirty="0">
                <a:latin typeface="Times New Roman"/>
                <a:cs typeface="Times New Roman"/>
              </a:rPr>
              <a:t>favorì subito il </a:t>
            </a:r>
            <a:r>
              <a:rPr sz="1200" spc="-5" dirty="0">
                <a:latin typeface="Times New Roman"/>
                <a:cs typeface="Times New Roman"/>
              </a:rPr>
              <a:t>Cristianesimo, nel senso che </a:t>
            </a:r>
            <a:r>
              <a:rPr sz="1200" dirty="0">
                <a:latin typeface="Times New Roman"/>
                <a:cs typeface="Times New Roman"/>
              </a:rPr>
              <a:t>Roma portò in tutto il mondo </a:t>
            </a:r>
            <a:r>
              <a:rPr sz="1200" spc="-5" dirty="0">
                <a:latin typeface="Times New Roman"/>
                <a:cs typeface="Times New Roman"/>
              </a:rPr>
              <a:t>occidentale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nuova tolleranza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lingue, </a:t>
            </a:r>
            <a:r>
              <a:rPr sz="1200" dirty="0">
                <a:latin typeface="Times New Roman"/>
                <a:cs typeface="Times New Roman"/>
              </a:rPr>
              <a:t>i popoli ed anche le </a:t>
            </a:r>
            <a:r>
              <a:rPr sz="1200" spc="-5" dirty="0">
                <a:latin typeface="Times New Roman"/>
                <a:cs typeface="Times New Roman"/>
              </a:rPr>
              <a:t>religioni straniere.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(2072.6) 195:2.2 </a:t>
            </a:r>
            <a:r>
              <a:rPr sz="1200" spc="-5" dirty="0">
                <a:latin typeface="Times New Roman"/>
                <a:cs typeface="Times New Roman"/>
              </a:rPr>
              <a:t>Gran parte delle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persecuzioni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Cristiani </a:t>
            </a:r>
            <a:r>
              <a:rPr sz="1200" dirty="0">
                <a:latin typeface="Times New Roman"/>
                <a:cs typeface="Times New Roman"/>
              </a:rPr>
              <a:t>a Roma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unicamente al loro infelice impiego del </a:t>
            </a:r>
            <a:r>
              <a:rPr sz="1200" dirty="0">
                <a:latin typeface="Times New Roman"/>
                <a:cs typeface="Times New Roman"/>
              </a:rPr>
              <a:t>termine  </a:t>
            </a:r>
            <a:r>
              <a:rPr sz="1200" spc="-5" dirty="0">
                <a:latin typeface="Times New Roman"/>
                <a:cs typeface="Times New Roman"/>
              </a:rPr>
              <a:t>“regno” </a:t>
            </a:r>
            <a:r>
              <a:rPr sz="1200" dirty="0">
                <a:latin typeface="Times New Roman"/>
                <a:cs typeface="Times New Roman"/>
              </a:rPr>
              <a:t>nella loro predicazione. I Romani </a:t>
            </a:r>
            <a:r>
              <a:rPr sz="1200" spc="-5" dirty="0">
                <a:latin typeface="Times New Roman"/>
                <a:cs typeface="Times New Roman"/>
              </a:rPr>
              <a:t>tolleravano ognuna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religioni, </a:t>
            </a:r>
            <a:r>
              <a:rPr sz="1200" dirty="0">
                <a:latin typeface="Times New Roman"/>
                <a:cs typeface="Times New Roman"/>
              </a:rPr>
              <a:t>ma non sopportavano </a:t>
            </a:r>
            <a:r>
              <a:rPr sz="1200" spc="-5" dirty="0">
                <a:latin typeface="Times New Roman"/>
                <a:cs typeface="Times New Roman"/>
              </a:rPr>
              <a:t>alcunché che sapesse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rivalità politica.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quando queste prime </a:t>
            </a:r>
            <a:r>
              <a:rPr sz="1200" dirty="0">
                <a:latin typeface="Times New Roman"/>
                <a:cs typeface="Times New Roman"/>
              </a:rPr>
              <a:t>persecuzioni, </a:t>
            </a:r>
            <a:r>
              <a:rPr sz="1200" spc="-5" dirty="0">
                <a:latin typeface="Times New Roman"/>
                <a:cs typeface="Times New Roman"/>
              </a:rPr>
              <a:t>così largamente </a:t>
            </a:r>
            <a:r>
              <a:rPr sz="1200" dirty="0">
                <a:latin typeface="Times New Roman"/>
                <a:cs typeface="Times New Roman"/>
              </a:rPr>
              <a:t>dovute a </a:t>
            </a:r>
            <a:r>
              <a:rPr sz="1200" spc="-5" dirty="0">
                <a:latin typeface="Times New Roman"/>
                <a:cs typeface="Times New Roman"/>
              </a:rPr>
              <a:t>dei malintesi, </a:t>
            </a:r>
            <a:r>
              <a:rPr sz="1200" dirty="0">
                <a:latin typeface="Times New Roman"/>
                <a:cs typeface="Times New Roman"/>
              </a:rPr>
              <a:t>finirono, 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propaganda religiosa fu completamente </a:t>
            </a:r>
            <a:r>
              <a:rPr sz="1200" dirty="0">
                <a:latin typeface="Times New Roman"/>
                <a:cs typeface="Times New Roman"/>
              </a:rPr>
              <a:t>sgombro. I Romani </a:t>
            </a:r>
            <a:r>
              <a:rPr sz="1200" spc="-5" dirty="0">
                <a:latin typeface="Times New Roman"/>
                <a:cs typeface="Times New Roman"/>
              </a:rPr>
              <a:t>erano interessati all’amministrazione politica; </a:t>
            </a:r>
            <a:r>
              <a:rPr sz="1200" dirty="0">
                <a:latin typeface="Times New Roman"/>
                <a:cs typeface="Times New Roman"/>
              </a:rPr>
              <a:t>essi si </a:t>
            </a:r>
            <a:r>
              <a:rPr sz="1200" spc="-5" dirty="0">
                <a:latin typeface="Times New Roman"/>
                <a:cs typeface="Times New Roman"/>
              </a:rPr>
              <a:t>occupavano poco  dell’arte </a:t>
            </a:r>
            <a:r>
              <a:rPr sz="1200" dirty="0">
                <a:latin typeface="Times New Roman"/>
                <a:cs typeface="Times New Roman"/>
              </a:rPr>
              <a:t>o della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straordinariamente tolleranti verso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entrambe.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(2072.7) 195:2.3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legge orientale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severa e </a:t>
            </a:r>
            <a:r>
              <a:rPr sz="1200" spc="-5" dirty="0">
                <a:latin typeface="Times New Roman"/>
                <a:cs typeface="Times New Roman"/>
              </a:rPr>
              <a:t>arbitraria;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greca era </a:t>
            </a:r>
            <a:r>
              <a:rPr sz="1200" dirty="0">
                <a:latin typeface="Times New Roman"/>
                <a:cs typeface="Times New Roman"/>
              </a:rPr>
              <a:t>fluida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artistica; </a:t>
            </a:r>
            <a:r>
              <a:rPr sz="1200" dirty="0">
                <a:latin typeface="Times New Roman"/>
                <a:cs typeface="Times New Roman"/>
              </a:rPr>
              <a:t>la legge romana era austera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incuteva  </a:t>
            </a:r>
            <a:r>
              <a:rPr sz="1200" spc="-5" dirty="0">
                <a:latin typeface="Times New Roman"/>
                <a:cs typeface="Times New Roman"/>
              </a:rPr>
              <a:t>rispetto. L’educazione romana ingenerava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fedeltà incomparabile ed impavida. </a:t>
            </a:r>
            <a:r>
              <a:rPr sz="1200" dirty="0">
                <a:latin typeface="Times New Roman"/>
                <a:cs typeface="Times New Roman"/>
              </a:rPr>
              <a:t>I primi Romani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politicamente  devoti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sublimemente consacrati. Essi erano </a:t>
            </a:r>
            <a:r>
              <a:rPr sz="1200" dirty="0">
                <a:latin typeface="Times New Roman"/>
                <a:cs typeface="Times New Roman"/>
              </a:rPr>
              <a:t>onesti, zelanti ed </a:t>
            </a:r>
            <a:r>
              <a:rPr sz="1200" spc="-5" dirty="0">
                <a:latin typeface="Times New Roman"/>
                <a:cs typeface="Times New Roman"/>
              </a:rPr>
              <a:t>attaccati ai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ideali,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degna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nome. 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stupirsi che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insegnanti greci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persuaderli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di Paolo. E </a:t>
            </a:r>
            <a:r>
              <a:rPr sz="1200" spc="-5" dirty="0">
                <a:latin typeface="Times New Roman"/>
                <a:cs typeface="Times New Roman"/>
              </a:rPr>
              <a:t>questi Romani  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popolo. Essi </a:t>
            </a:r>
            <a:r>
              <a:rPr sz="1200" spc="-5" dirty="0">
                <a:latin typeface="Times New Roman"/>
                <a:cs typeface="Times New Roman"/>
              </a:rPr>
              <a:t>poterono governare l’Occidente </a:t>
            </a:r>
            <a:r>
              <a:rPr sz="1200" dirty="0">
                <a:latin typeface="Times New Roman"/>
                <a:cs typeface="Times New Roman"/>
              </a:rPr>
              <a:t>perché governavano </a:t>
            </a:r>
            <a:r>
              <a:rPr sz="1200" spc="-5" dirty="0">
                <a:latin typeface="Times New Roman"/>
                <a:cs typeface="Times New Roman"/>
              </a:rPr>
              <a:t>se stessi. Tali impareggiabili onestà, </a:t>
            </a:r>
            <a:r>
              <a:rPr sz="1200" dirty="0">
                <a:latin typeface="Times New Roman"/>
                <a:cs typeface="Times New Roman"/>
              </a:rPr>
              <a:t>devozione e  </a:t>
            </a:r>
            <a:r>
              <a:rPr sz="1200" spc="-5" dirty="0">
                <a:latin typeface="Times New Roman"/>
                <a:cs typeface="Times New Roman"/>
              </a:rPr>
              <a:t>forte autocontrollo 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 ideale </a:t>
            </a:r>
            <a:r>
              <a:rPr sz="1200" dirty="0">
                <a:latin typeface="Times New Roman"/>
                <a:cs typeface="Times New Roman"/>
              </a:rPr>
              <a:t>per la ricezione e la </a:t>
            </a:r>
            <a:r>
              <a:rPr sz="1200" spc="-5" dirty="0">
                <a:latin typeface="Times New Roman"/>
                <a:cs typeface="Times New Roman"/>
              </a:rPr>
              <a:t>crescita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745"/>
              </a:spcBef>
            </a:pPr>
            <a:r>
              <a:rPr sz="800" spc="-5" dirty="0">
                <a:latin typeface="Times New Roman"/>
                <a:cs typeface="Times New Roman"/>
              </a:rPr>
              <a:t>(2072.8) 195:2.4</a:t>
            </a:r>
            <a:r>
              <a:rPr sz="800" spc="-10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Cristianesimo.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700">
              <a:latin typeface="Times New Roman"/>
              <a:cs typeface="Times New Roman"/>
            </a:endParaRPr>
          </a:p>
          <a:p>
            <a:pPr marL="76200" marR="285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(2072.9) 195:2.5 </a:t>
            </a:r>
            <a:r>
              <a:rPr sz="1200" spc="-5" dirty="0">
                <a:latin typeface="Times New Roman"/>
                <a:cs typeface="Times New Roman"/>
              </a:rPr>
              <a:t>Era facile per questi Greco-Romani </a:t>
            </a:r>
            <a:r>
              <a:rPr sz="1200" dirty="0">
                <a:latin typeface="Times New Roman"/>
                <a:cs typeface="Times New Roman"/>
              </a:rPr>
              <a:t>divenire tanto spiritualmente devoti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Chiesa istituzionale </a:t>
            </a:r>
            <a:r>
              <a:rPr sz="1200" spc="-5" dirty="0">
                <a:latin typeface="Times New Roman"/>
                <a:cs typeface="Times New Roman"/>
              </a:rPr>
              <a:t>quanto erano  politicamente devoti allo </a:t>
            </a:r>
            <a:r>
              <a:rPr sz="1200" dirty="0">
                <a:latin typeface="Times New Roman"/>
                <a:cs typeface="Times New Roman"/>
              </a:rPr>
              <a:t>Stato. I Romani combatterono 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quando temerono </a:t>
            </a:r>
            <a:r>
              <a:rPr sz="1200" dirty="0">
                <a:latin typeface="Times New Roman"/>
                <a:cs typeface="Times New Roman"/>
              </a:rPr>
              <a:t>che competesse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Stato.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546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1747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dei desideri ardenti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supposte </a:t>
            </a:r>
            <a:r>
              <a:rPr sz="1200" spc="-5" dirty="0">
                <a:latin typeface="Times New Roman"/>
                <a:cs typeface="Times New Roman"/>
              </a:rPr>
              <a:t>profezie messianiche delle Scritture ebraiche; </a:t>
            </a:r>
            <a:r>
              <a:rPr sz="1200" dirty="0">
                <a:latin typeface="Times New Roman"/>
                <a:cs typeface="Times New Roman"/>
              </a:rPr>
              <a:t>almeno non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maniera 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gli Ebrei comprendevano queste </a:t>
            </a:r>
            <a:r>
              <a:rPr sz="1200" dirty="0">
                <a:latin typeface="Times New Roman"/>
                <a:cs typeface="Times New Roman"/>
              </a:rPr>
              <a:t>predizioni </a:t>
            </a:r>
            <a:r>
              <a:rPr sz="1200" spc="-5" dirty="0">
                <a:latin typeface="Times New Roman"/>
                <a:cs typeface="Times New Roman"/>
              </a:rPr>
              <a:t>dei profeti.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certo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sarebbe mai </a:t>
            </a:r>
            <a:r>
              <a:rPr sz="1200" spc="-5" dirty="0">
                <a:latin typeface="Times New Roman"/>
                <a:cs typeface="Times New Roman"/>
              </a:rPr>
              <a:t>apparso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dell’Uomo descritto dal profeta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Daniele.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33679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(1390.2) 126:3.7 </a:t>
            </a:r>
            <a:r>
              <a:rPr sz="1200" spc="-5" dirty="0">
                <a:latin typeface="Times New Roman"/>
                <a:cs typeface="Times New Roman"/>
              </a:rPr>
              <a:t>Ma quando fosse venuto </a:t>
            </a:r>
            <a:r>
              <a:rPr sz="1200" dirty="0">
                <a:latin typeface="Times New Roman"/>
                <a:cs typeface="Times New Roman"/>
              </a:rPr>
              <a:t>per lui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farsi avanti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educatore nel </a:t>
            </a:r>
            <a:r>
              <a:rPr sz="1200" dirty="0">
                <a:latin typeface="Times New Roman"/>
                <a:cs typeface="Times New Roman"/>
              </a:rPr>
              <a:t>mondo, quale nome </a:t>
            </a:r>
            <a:r>
              <a:rPr sz="1200" spc="-5" dirty="0">
                <a:latin typeface="Times New Roman"/>
                <a:cs typeface="Times New Roman"/>
              </a:rPr>
              <a:t>avrebbe assunto? 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avrebbe giustificato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missione?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dalle persone che </a:t>
            </a:r>
            <a:r>
              <a:rPr sz="1200" spc="-5" dirty="0">
                <a:latin typeface="Times New Roman"/>
                <a:cs typeface="Times New Roman"/>
              </a:rPr>
              <a:t>avrebbero creduto </a:t>
            </a:r>
            <a:r>
              <a:rPr sz="1200" dirty="0">
                <a:latin typeface="Times New Roman"/>
                <a:cs typeface="Times New Roman"/>
              </a:rPr>
              <a:t>nei suoi  </a:t>
            </a:r>
            <a:r>
              <a:rPr sz="1200" spc="-5" dirty="0">
                <a:latin typeface="Times New Roman"/>
                <a:cs typeface="Times New Roman"/>
              </a:rPr>
              <a:t>insegnamenti?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(1390.3) 126:3.8 </a:t>
            </a:r>
            <a:r>
              <a:rPr sz="1200" spc="-5" dirty="0">
                <a:latin typeface="Times New Roman"/>
                <a:cs typeface="Times New Roman"/>
              </a:rPr>
              <a:t>Mentre rimuginava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problemi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mente, egli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nella biblioteca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fra i libri  </a:t>
            </a:r>
            <a:r>
              <a:rPr sz="1200" spc="-5" dirty="0">
                <a:latin typeface="Times New Roman"/>
                <a:cs typeface="Times New Roman"/>
              </a:rPr>
              <a:t>apocalittici che stava studiando, questo </a:t>
            </a:r>
            <a:r>
              <a:rPr sz="1200" dirty="0">
                <a:latin typeface="Times New Roman"/>
                <a:cs typeface="Times New Roman"/>
              </a:rPr>
              <a:t>manoscritto </a:t>
            </a:r>
            <a:r>
              <a:rPr sz="1200" spc="-5" dirty="0">
                <a:latin typeface="Times New Roman"/>
                <a:cs typeface="Times New Roman"/>
              </a:rPr>
              <a:t>chiamato “Il Libro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Enoch”.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egli fosse certo </a:t>
            </a:r>
            <a:r>
              <a:rPr sz="1200" dirty="0">
                <a:latin typeface="Times New Roman"/>
                <a:cs typeface="Times New Roman"/>
              </a:rPr>
              <a:t>che non era </a:t>
            </a:r>
            <a:r>
              <a:rPr sz="1200" spc="5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scritto  dall’Enoch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il libro lo </a:t>
            </a:r>
            <a:r>
              <a:rPr sz="1200" spc="-5" dirty="0">
                <a:latin typeface="Times New Roman"/>
                <a:cs typeface="Times New Roman"/>
              </a:rPr>
              <a:t>interessò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lesse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rilesse parecchie </a:t>
            </a:r>
            <a:r>
              <a:rPr sz="1200" dirty="0">
                <a:latin typeface="Times New Roman"/>
                <a:cs typeface="Times New Roman"/>
              </a:rPr>
              <a:t>volte. C’era un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colpì  particolarmente, </a:t>
            </a:r>
            <a:r>
              <a:rPr sz="1200" dirty="0">
                <a:latin typeface="Times New Roman"/>
                <a:cs typeface="Times New Roman"/>
              </a:rPr>
              <a:t>il passaggio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appariva il termine </a:t>
            </a:r>
            <a:r>
              <a:rPr sz="1200" spc="-5" dirty="0">
                <a:latin typeface="Times New Roman"/>
                <a:cs typeface="Times New Roman"/>
              </a:rPr>
              <a:t>“Figlio dell’Uomo”. L’autore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cosiddetto Libro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Enoch  continuava </a:t>
            </a:r>
            <a:r>
              <a:rPr sz="1200" dirty="0">
                <a:latin typeface="Times New Roman"/>
                <a:cs typeface="Times New Roman"/>
              </a:rPr>
              <a:t>a parlare di </a:t>
            </a:r>
            <a:r>
              <a:rPr sz="1200" spc="-5" dirty="0">
                <a:latin typeface="Times New Roman"/>
                <a:cs typeface="Times New Roman"/>
              </a:rPr>
              <a:t>questo Figlio dell’Uomo, descrivendo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che doveva compiere sulla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spiegando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63500" marR="352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Figlio dell’Uomo,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venire su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portare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all’umanità,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attraversato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cortili della </a:t>
            </a:r>
            <a:r>
              <a:rPr sz="1200" spc="5" dirty="0">
                <a:latin typeface="Times New Roman"/>
                <a:cs typeface="Times New Roman"/>
              </a:rPr>
              <a:t>gloria  </a:t>
            </a:r>
            <a:r>
              <a:rPr sz="1200" spc="-5" dirty="0">
                <a:latin typeface="Times New Roman"/>
                <a:cs typeface="Times New Roman"/>
              </a:rPr>
              <a:t>celeste con suo 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tutti;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rinunciato </a:t>
            </a:r>
            <a:r>
              <a:rPr sz="1200" dirty="0">
                <a:latin typeface="Times New Roman"/>
                <a:cs typeface="Times New Roman"/>
              </a:rPr>
              <a:t>a tutta questa </a:t>
            </a:r>
            <a:r>
              <a:rPr sz="1200" spc="-5" dirty="0">
                <a:latin typeface="Times New Roman"/>
                <a:cs typeface="Times New Roman"/>
              </a:rPr>
              <a:t>grandezza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discendere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ai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bisognosi. A </a:t>
            </a:r>
            <a:r>
              <a:rPr sz="1200" dirty="0">
                <a:latin typeface="Times New Roman"/>
                <a:cs typeface="Times New Roman"/>
              </a:rPr>
              <a:t>mano a mano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leggeva </a:t>
            </a:r>
            <a:r>
              <a:rPr sz="1200" spc="-5" dirty="0">
                <a:latin typeface="Times New Roman"/>
                <a:cs typeface="Times New Roman"/>
              </a:rPr>
              <a:t>questi passaggi </a:t>
            </a:r>
            <a:r>
              <a:rPr sz="1200" dirty="0">
                <a:latin typeface="Times New Roman"/>
                <a:cs typeface="Times New Roman"/>
              </a:rPr>
              <a:t>(ben </a:t>
            </a:r>
            <a:r>
              <a:rPr sz="1200" spc="-5" dirty="0">
                <a:latin typeface="Times New Roman"/>
                <a:cs typeface="Times New Roman"/>
              </a:rPr>
              <a:t>sapendo che gran </a:t>
            </a:r>
            <a:r>
              <a:rPr sz="1200" dirty="0">
                <a:latin typeface="Times New Roman"/>
                <a:cs typeface="Times New Roman"/>
              </a:rPr>
              <a:t>parte del  </a:t>
            </a:r>
            <a:r>
              <a:rPr sz="1200" spc="-5" dirty="0">
                <a:latin typeface="Times New Roman"/>
                <a:cs typeface="Times New Roman"/>
              </a:rPr>
              <a:t>misticismo orientale mescolatosi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con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insegnamenti era erroneo), </a:t>
            </a:r>
            <a:r>
              <a:rPr sz="1200" dirty="0">
                <a:latin typeface="Times New Roman"/>
                <a:cs typeface="Times New Roman"/>
              </a:rPr>
              <a:t>sentiva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cuore e riconosceva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spc="15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mente che </a:t>
            </a:r>
            <a:r>
              <a:rPr sz="1200" dirty="0">
                <a:latin typeface="Times New Roman"/>
                <a:cs typeface="Times New Roman"/>
              </a:rPr>
              <a:t>fra tutte le predizioni </a:t>
            </a:r>
            <a:r>
              <a:rPr sz="1200" spc="-5" dirty="0">
                <a:latin typeface="Times New Roman"/>
                <a:cs typeface="Times New Roman"/>
              </a:rPr>
              <a:t>messianiche delle Scritture ebraiche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teorie sul liberatore degli Ebrei,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così  vicina </a:t>
            </a:r>
            <a:r>
              <a:rPr sz="1200" spc="-5" dirty="0">
                <a:latin typeface="Times New Roman"/>
                <a:cs typeface="Times New Roman"/>
              </a:rPr>
              <a:t>alla verità </a:t>
            </a:r>
            <a:r>
              <a:rPr sz="1200" dirty="0">
                <a:latin typeface="Times New Roman"/>
                <a:cs typeface="Times New Roman"/>
              </a:rPr>
              <a:t>quanto la storia posta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Libro di </a:t>
            </a:r>
            <a:r>
              <a:rPr sz="1200" spc="-5" dirty="0">
                <a:latin typeface="Times New Roman"/>
                <a:cs typeface="Times New Roman"/>
              </a:rPr>
              <a:t>Enoch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parzialmente riconosciuto.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decise </a:t>
            </a:r>
            <a:r>
              <a:rPr sz="1200" dirty="0">
                <a:latin typeface="Times New Roman"/>
                <a:cs typeface="Times New Roman"/>
              </a:rPr>
              <a:t>seduta stante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33401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adottare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titolo </a:t>
            </a:r>
            <a:r>
              <a:rPr sz="1200" spc="-5" dirty="0">
                <a:latin typeface="Times New Roman"/>
                <a:cs typeface="Times New Roman"/>
              </a:rPr>
              <a:t>inaugurale “il Figlio dell’Uomo”.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fece quando </a:t>
            </a:r>
            <a:r>
              <a:rPr sz="1200" spc="-5" dirty="0">
                <a:latin typeface="Times New Roman"/>
                <a:cs typeface="Times New Roman"/>
              </a:rPr>
              <a:t>successivamente cominciò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opera </a:t>
            </a:r>
            <a:r>
              <a:rPr sz="1200" dirty="0">
                <a:latin typeface="Times New Roman"/>
                <a:cs typeface="Times New Roman"/>
              </a:rPr>
              <a:t>pubblica.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un’abilità </a:t>
            </a:r>
            <a:r>
              <a:rPr sz="1200" dirty="0">
                <a:latin typeface="Times New Roman"/>
                <a:cs typeface="Times New Roman"/>
              </a:rPr>
              <a:t>infallibile </a:t>
            </a:r>
            <a:r>
              <a:rPr sz="1200" spc="-5" dirty="0">
                <a:latin typeface="Times New Roman"/>
                <a:cs typeface="Times New Roman"/>
              </a:rPr>
              <a:t>nel riconoscere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esitava ad accoglierla </a:t>
            </a:r>
            <a:r>
              <a:rPr sz="1200" dirty="0">
                <a:latin typeface="Times New Roman"/>
                <a:cs typeface="Times New Roman"/>
              </a:rPr>
              <a:t>qualunque fosse la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sembrava  </a:t>
            </a:r>
            <a:r>
              <a:rPr sz="1200" spc="-5" dirty="0">
                <a:latin typeface="Times New Roman"/>
                <a:cs typeface="Times New Roman"/>
              </a:rPr>
              <a:t>emanare.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1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poca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nazionale o </a:t>
            </a:r>
            <a:r>
              <a:rPr sz="1200" spc="-5" dirty="0">
                <a:latin typeface="Times New Roman"/>
                <a:cs typeface="Times New Roman"/>
              </a:rPr>
              <a:t>cultura indigena, fece </a:t>
            </a:r>
            <a:r>
              <a:rPr sz="1200" dirty="0">
                <a:latin typeface="Times New Roman"/>
                <a:cs typeface="Times New Roman"/>
              </a:rPr>
              <a:t>propria la </a:t>
            </a:r>
            <a:r>
              <a:rPr sz="1200" spc="-5" dirty="0">
                <a:latin typeface="Times New Roman"/>
                <a:cs typeface="Times New Roman"/>
              </a:rPr>
              <a:t>cultura greca </a:t>
            </a:r>
            <a:r>
              <a:rPr sz="1200" dirty="0">
                <a:latin typeface="Times New Roman"/>
                <a:cs typeface="Times New Roman"/>
              </a:rPr>
              <a:t>e adottò decisamente Cristo </a:t>
            </a:r>
            <a:r>
              <a:rPr sz="1200" spc="-5" dirty="0">
                <a:latin typeface="Times New Roman"/>
                <a:cs typeface="Times New Roman"/>
              </a:rPr>
              <a:t>come sua filosofia  morale.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divenne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morale di Roma, ma non divenne la </a:t>
            </a:r>
            <a:r>
              <a:rPr sz="1200" spc="-5" dirty="0">
                <a:latin typeface="Times New Roman"/>
                <a:cs typeface="Times New Roman"/>
              </a:rPr>
              <a:t>sua religione </a:t>
            </a:r>
            <a:r>
              <a:rPr sz="1200" dirty="0">
                <a:latin typeface="Times New Roman"/>
                <a:cs typeface="Times New Roman"/>
              </a:rPr>
              <a:t>nel senso di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individuale di 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 coloro che abbracciarono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modo così </a:t>
            </a:r>
            <a:r>
              <a:rPr sz="1200" spc="-5" dirty="0">
                <a:latin typeface="Times New Roman"/>
                <a:cs typeface="Times New Roman"/>
              </a:rPr>
              <a:t>globale.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individui penetrarono 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questa religione </a:t>
            </a:r>
            <a:r>
              <a:rPr sz="1200" dirty="0">
                <a:latin typeface="Times New Roman"/>
                <a:cs typeface="Times New Roman"/>
              </a:rPr>
              <a:t>di Stato e </a:t>
            </a:r>
            <a:r>
              <a:rPr sz="1200" spc="-5" dirty="0">
                <a:latin typeface="Times New Roman"/>
                <a:cs typeface="Times New Roman"/>
              </a:rPr>
              <a:t>trovarono come nutrimento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anima </a:t>
            </a:r>
            <a:r>
              <a:rPr sz="1200" dirty="0">
                <a:latin typeface="Times New Roman"/>
                <a:cs typeface="Times New Roman"/>
              </a:rPr>
              <a:t>i veri </a:t>
            </a:r>
            <a:r>
              <a:rPr sz="1200" spc="-5" dirty="0">
                <a:latin typeface="Times New Roman"/>
                <a:cs typeface="Times New Roman"/>
              </a:rPr>
              <a:t>valori dei </a:t>
            </a:r>
            <a:r>
              <a:rPr sz="1200" dirty="0">
                <a:latin typeface="Times New Roman"/>
                <a:cs typeface="Times New Roman"/>
              </a:rPr>
              <a:t>significati </a:t>
            </a:r>
            <a:r>
              <a:rPr sz="1200" spc="-5" dirty="0">
                <a:latin typeface="Times New Roman"/>
                <a:cs typeface="Times New Roman"/>
              </a:rPr>
              <a:t>nascosti  contenuti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latenti </a:t>
            </a:r>
            <a:r>
              <a:rPr sz="1200" spc="-5" dirty="0">
                <a:latin typeface="Times New Roman"/>
                <a:cs typeface="Times New Roman"/>
              </a:rPr>
              <a:t>del Cristianesimo ellenizzato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paganizzato.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5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(2073.1) 195:2.6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Stoico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vigoroso appello </a:t>
            </a:r>
            <a:r>
              <a:rPr sz="1200" dirty="0">
                <a:latin typeface="Times New Roman"/>
                <a:cs typeface="Times New Roman"/>
              </a:rPr>
              <a:t>“alla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coscienza” </a:t>
            </a:r>
            <a:r>
              <a:rPr sz="1200" spc="-5" dirty="0">
                <a:latin typeface="Times New Roman"/>
                <a:cs typeface="Times New Roman"/>
              </a:rPr>
              <a:t>aveva solo preparato meglio </a:t>
            </a:r>
            <a:r>
              <a:rPr sz="1200" dirty="0">
                <a:latin typeface="Times New Roman"/>
                <a:cs typeface="Times New Roman"/>
              </a:rPr>
              <a:t>tutta Roma a ricevere  Cristo, almeno in </a:t>
            </a:r>
            <a:r>
              <a:rPr sz="1200" spc="-5" dirty="0">
                <a:latin typeface="Times New Roman"/>
                <a:cs typeface="Times New Roman"/>
              </a:rPr>
              <a:t>senso intellettuale.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Romano era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e per educazione un </a:t>
            </a:r>
            <a:r>
              <a:rPr sz="1200" spc="-5" dirty="0">
                <a:latin typeface="Times New Roman"/>
                <a:cs typeface="Times New Roman"/>
              </a:rPr>
              <a:t>legista; egli </a:t>
            </a:r>
            <a:r>
              <a:rPr sz="1200" dirty="0">
                <a:latin typeface="Times New Roman"/>
                <a:cs typeface="Times New Roman"/>
              </a:rPr>
              <a:t>riveriva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2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natura. 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nel </a:t>
            </a:r>
            <a:r>
              <a:rPr sz="1200" dirty="0">
                <a:latin typeface="Times New Roman"/>
                <a:cs typeface="Times New Roman"/>
              </a:rPr>
              <a:t>Cristianesimo,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discerneva </a:t>
            </a:r>
            <a:r>
              <a:rPr sz="1200" spc="-5" dirty="0">
                <a:latin typeface="Times New Roman"/>
                <a:cs typeface="Times New Roman"/>
              </a:rPr>
              <a:t>nelle leggi </a:t>
            </a:r>
            <a:r>
              <a:rPr sz="1200" dirty="0">
                <a:latin typeface="Times New Roman"/>
                <a:cs typeface="Times New Roman"/>
              </a:rPr>
              <a:t>della natura 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produrre Cicerone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Virgilio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maturo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Cristianesimo ellenizzato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207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(2073.2) 195:2.7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questi Greci </a:t>
            </a:r>
            <a:r>
              <a:rPr sz="1200" dirty="0">
                <a:latin typeface="Times New Roman"/>
                <a:cs typeface="Times New Roman"/>
              </a:rPr>
              <a:t>romanizzati </a:t>
            </a:r>
            <a:r>
              <a:rPr sz="1200" spc="-5" dirty="0">
                <a:latin typeface="Times New Roman"/>
                <a:cs typeface="Times New Roman"/>
              </a:rPr>
              <a:t>forzarono sia gli Ebrei che </a:t>
            </a:r>
            <a:r>
              <a:rPr sz="1200" dirty="0">
                <a:latin typeface="Times New Roman"/>
                <a:cs typeface="Times New Roman"/>
              </a:rPr>
              <a:t>i Cristiani a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filosofica la </a:t>
            </a:r>
            <a:r>
              <a:rPr sz="1200" spc="-5" dirty="0">
                <a:latin typeface="Times New Roman"/>
                <a:cs typeface="Times New Roman"/>
              </a:rPr>
              <a:t>loro religione,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coordinare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idee e a rendere </a:t>
            </a:r>
            <a:r>
              <a:rPr sz="1200" spc="-5" dirty="0">
                <a:latin typeface="Times New Roman"/>
                <a:cs typeface="Times New Roman"/>
              </a:rPr>
              <a:t>sistematici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ideali, ad adattare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religiose </a:t>
            </a:r>
            <a:r>
              <a:rPr sz="1200" spc="-5" dirty="0">
                <a:latin typeface="Times New Roman"/>
                <a:cs typeface="Times New Roman"/>
              </a:rPr>
              <a:t>al corso </a:t>
            </a:r>
            <a:r>
              <a:rPr sz="1200" dirty="0">
                <a:latin typeface="Times New Roman"/>
                <a:cs typeface="Times New Roman"/>
              </a:rPr>
              <a:t>di vita esistente. E tutto ciò fu </a:t>
            </a:r>
            <a:r>
              <a:rPr sz="1200" spc="-5" dirty="0">
                <a:latin typeface="Times New Roman"/>
                <a:cs typeface="Times New Roman"/>
              </a:rPr>
              <a:t>enormemente  aiutato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traduzione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 delle </a:t>
            </a:r>
            <a:r>
              <a:rPr sz="1200" dirty="0">
                <a:latin typeface="Times New Roman"/>
                <a:cs typeface="Times New Roman"/>
              </a:rPr>
              <a:t>Scritture </a:t>
            </a:r>
            <a:r>
              <a:rPr sz="1200" spc="-5" dirty="0">
                <a:latin typeface="Times New Roman"/>
                <a:cs typeface="Times New Roman"/>
              </a:rPr>
              <a:t>ebraiche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successiva redazione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 greca del </a:t>
            </a:r>
            <a:r>
              <a:rPr sz="1200" dirty="0">
                <a:latin typeface="Times New Roman"/>
                <a:cs typeface="Times New Roman"/>
              </a:rPr>
              <a:t>Nuovo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Testamento.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87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(2073.3) 195:2.8 </a:t>
            </a:r>
            <a:r>
              <a:rPr sz="1200" spc="-5" dirty="0">
                <a:latin typeface="Times New Roman"/>
                <a:cs typeface="Times New Roman"/>
              </a:rPr>
              <a:t>Contrariamente agli Ebrei </a:t>
            </a:r>
            <a:r>
              <a:rPr sz="1200" dirty="0">
                <a:latin typeface="Times New Roman"/>
                <a:cs typeface="Times New Roman"/>
              </a:rPr>
              <a:t>e a molti altri popoli,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avevano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provvisoriamente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nell’immortalità, in  una sorta 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l’essenza stessa dell’insegnamento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era certo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Cristianesimo avrebbe esercitato </a:t>
            </a:r>
            <a:r>
              <a:rPr sz="1200" dirty="0">
                <a:latin typeface="Times New Roman"/>
                <a:cs typeface="Times New Roman"/>
              </a:rPr>
              <a:t>una potente </a:t>
            </a:r>
            <a:r>
              <a:rPr sz="1200" spc="-5" dirty="0">
                <a:latin typeface="Times New Roman"/>
                <a:cs typeface="Times New Roman"/>
              </a:rPr>
              <a:t>attrattiva 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(2073.4) 195:2.9 </a:t>
            </a:r>
            <a:r>
              <a:rPr sz="1200" spc="-5" dirty="0">
                <a:latin typeface="Times New Roman"/>
                <a:cs typeface="Times New Roman"/>
              </a:rPr>
              <a:t>Una successione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vittorie della cultura greca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politica romana aveva </a:t>
            </a:r>
            <a:r>
              <a:rPr sz="1200" spc="-5" dirty="0">
                <a:latin typeface="Times New Roman"/>
                <a:cs typeface="Times New Roman"/>
              </a:rPr>
              <a:t>consolidato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paesi mediterranei </a:t>
            </a:r>
            <a:r>
              <a:rPr sz="1200" dirty="0">
                <a:latin typeface="Times New Roman"/>
                <a:cs typeface="Times New Roman"/>
              </a:rPr>
              <a:t>in un solo  </a:t>
            </a:r>
            <a:r>
              <a:rPr sz="1200" spc="-5" dirty="0">
                <a:latin typeface="Times New Roman"/>
                <a:cs typeface="Times New Roman"/>
              </a:rPr>
              <a:t>impero, con </a:t>
            </a:r>
            <a:r>
              <a:rPr sz="1200" dirty="0">
                <a:latin typeface="Times New Roman"/>
                <a:cs typeface="Times New Roman"/>
              </a:rPr>
              <a:t>una sola lingua e una sola </a:t>
            </a:r>
            <a:r>
              <a:rPr sz="1200" spc="-5" dirty="0">
                <a:latin typeface="Times New Roman"/>
                <a:cs typeface="Times New Roman"/>
              </a:rPr>
              <a:t>cultura, ed aveva preparato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occidentale ad </a:t>
            </a:r>
            <a:r>
              <a:rPr sz="1200" dirty="0">
                <a:latin typeface="Times New Roman"/>
                <a:cs typeface="Times New Roman"/>
              </a:rPr>
              <a:t>un solo 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Giudaismo forniva </a:t>
            </a:r>
            <a:r>
              <a:rPr sz="1200" spc="-5" dirty="0">
                <a:latin typeface="Times New Roman"/>
                <a:cs typeface="Times New Roman"/>
              </a:rPr>
              <a:t>questo  Dio, </a:t>
            </a:r>
            <a:r>
              <a:rPr sz="1200" dirty="0">
                <a:latin typeface="Times New Roman"/>
                <a:cs typeface="Times New Roman"/>
              </a:rPr>
              <a:t>ma il Giudaismo in </a:t>
            </a:r>
            <a:r>
              <a:rPr sz="1200" spc="-5" dirty="0">
                <a:latin typeface="Times New Roman"/>
                <a:cs typeface="Times New Roman"/>
              </a:rPr>
              <a:t>quanto religione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accettabile </a:t>
            </a:r>
            <a:r>
              <a:rPr sz="1200" dirty="0">
                <a:latin typeface="Times New Roman"/>
                <a:cs typeface="Times New Roman"/>
              </a:rPr>
              <a:t>per questi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romanizzati. </a:t>
            </a:r>
            <a:r>
              <a:rPr sz="1200" spc="-5" dirty="0">
                <a:latin typeface="Times New Roman"/>
                <a:cs typeface="Times New Roman"/>
              </a:rPr>
              <a:t>Filone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aiutò alcuni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mitigare </a:t>
            </a:r>
            <a:r>
              <a:rPr sz="1200" dirty="0">
                <a:latin typeface="Times New Roman"/>
                <a:cs typeface="Times New Roman"/>
              </a:rPr>
              <a:t>le loro  obiezioni, ma il </a:t>
            </a:r>
            <a:r>
              <a:rPr sz="1200" spc="-5" dirty="0">
                <a:latin typeface="Times New Roman"/>
                <a:cs typeface="Times New Roman"/>
              </a:rPr>
              <a:t>Cristianesimo rivelò loro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ancora migliore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unico,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abbracciarono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prontamente.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78800" cy="3608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Sotto l’impero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romano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(2073.5) 195:3.1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consolidamento della sovranità politica romana </a:t>
            </a:r>
            <a:r>
              <a:rPr sz="1200" dirty="0">
                <a:latin typeface="Times New Roman"/>
                <a:cs typeface="Times New Roman"/>
              </a:rPr>
              <a:t>e la diffusione </a:t>
            </a:r>
            <a:r>
              <a:rPr sz="1200" spc="-5" dirty="0">
                <a:latin typeface="Times New Roman"/>
                <a:cs typeface="Times New Roman"/>
              </a:rPr>
              <a:t>del Cristianesimo,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cristiani si trovarono </a:t>
            </a:r>
            <a:r>
              <a:rPr sz="1200" dirty="0">
                <a:latin typeface="Times New Roman"/>
                <a:cs typeface="Times New Roman"/>
              </a:rPr>
              <a:t>con un  solo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religioso,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impero. I Greco-Romani si </a:t>
            </a:r>
            <a:r>
              <a:rPr sz="1200" spc="-5" dirty="0">
                <a:latin typeface="Times New Roman"/>
                <a:cs typeface="Times New Roman"/>
              </a:rPr>
              <a:t>trovarono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impero, </a:t>
            </a:r>
            <a:r>
              <a:rPr sz="1200" dirty="0">
                <a:latin typeface="Times New Roman"/>
                <a:cs typeface="Times New Roman"/>
              </a:rPr>
              <a:t>ma senza un Dio </a:t>
            </a:r>
            <a:r>
              <a:rPr sz="1200" spc="-5" dirty="0">
                <a:latin typeface="Times New Roman"/>
                <a:cs typeface="Times New Roman"/>
              </a:rPr>
              <a:t>che  servisse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religioso idoneo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culto e </a:t>
            </a:r>
            <a:r>
              <a:rPr sz="1200" spc="-5" dirty="0">
                <a:latin typeface="Times New Roman"/>
                <a:cs typeface="Times New Roman"/>
              </a:rPr>
              <a:t>all’unificazione spirituale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impero.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cristiani accettarono l’impero; </a:t>
            </a:r>
            <a:r>
              <a:rPr sz="1200" dirty="0">
                <a:latin typeface="Times New Roman"/>
                <a:cs typeface="Times New Roman"/>
              </a:rPr>
              <a:t>l’impero  </a:t>
            </a:r>
            <a:r>
              <a:rPr sz="1200" spc="-5" dirty="0">
                <a:latin typeface="Times New Roman"/>
                <a:cs typeface="Times New Roman"/>
              </a:rPr>
              <a:t>adottò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Cristianesimo. </a:t>
            </a:r>
            <a:r>
              <a:rPr sz="1200" dirty="0">
                <a:latin typeface="Times New Roman"/>
                <a:cs typeface="Times New Roman"/>
              </a:rPr>
              <a:t>I Romani </a:t>
            </a:r>
            <a:r>
              <a:rPr sz="1200" spc="-5" dirty="0">
                <a:latin typeface="Times New Roman"/>
                <a:cs typeface="Times New Roman"/>
              </a:rPr>
              <a:t>fornirono un’unità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politico;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un’unità 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d’istruzione; il Cristianesimo  </a:t>
            </a:r>
            <a:r>
              <a:rPr sz="1200" spc="-5" dirty="0">
                <a:latin typeface="Times New Roman"/>
                <a:cs typeface="Times New Roman"/>
              </a:rPr>
              <a:t>un’unità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pratica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108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(2073.6) 195:3.2 </a:t>
            </a:r>
            <a:r>
              <a:rPr sz="1200" dirty="0">
                <a:latin typeface="Times New Roman"/>
                <a:cs typeface="Times New Roman"/>
              </a:rPr>
              <a:t>Roma </a:t>
            </a:r>
            <a:r>
              <a:rPr sz="1200" spc="-5" dirty="0">
                <a:latin typeface="Times New Roman"/>
                <a:cs typeface="Times New Roman"/>
              </a:rPr>
              <a:t>trionfò sulla tradizione del nazionalismo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l’universalismo imperiale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nella storia rese  </a:t>
            </a:r>
            <a:r>
              <a:rPr sz="1200" dirty="0">
                <a:latin typeface="Times New Roman"/>
                <a:cs typeface="Times New Roman"/>
              </a:rPr>
              <a:t>possibile a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razze e nazioni di </a:t>
            </a:r>
            <a:r>
              <a:rPr sz="1200" spc="-5" dirty="0">
                <a:latin typeface="Times New Roman"/>
                <a:cs typeface="Times New Roman"/>
              </a:rPr>
              <a:t>accettare,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nominalmente, </a:t>
            </a:r>
            <a:r>
              <a:rPr sz="1200" dirty="0">
                <a:latin typeface="Times New Roman"/>
                <a:cs typeface="Times New Roman"/>
              </a:rPr>
              <a:t>una sola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96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(2073.7) 195:3.3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conquistò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Roma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c’erano grandi </a:t>
            </a:r>
            <a:r>
              <a:rPr sz="1200" dirty="0">
                <a:latin typeface="Times New Roman"/>
                <a:cs typeface="Times New Roman"/>
              </a:rPr>
              <a:t>contese tra i </a:t>
            </a:r>
            <a:r>
              <a:rPr sz="1200" spc="-5" dirty="0">
                <a:latin typeface="Times New Roman"/>
                <a:cs typeface="Times New Roman"/>
              </a:rPr>
              <a:t>vigorosi </a:t>
            </a:r>
            <a:r>
              <a:rPr sz="1200" dirty="0">
                <a:latin typeface="Times New Roman"/>
                <a:cs typeface="Times New Roman"/>
              </a:rPr>
              <a:t>insegnamenti  </a:t>
            </a:r>
            <a:r>
              <a:rPr sz="1200" spc="-5" dirty="0">
                <a:latin typeface="Times New Roman"/>
                <a:cs typeface="Times New Roman"/>
              </a:rPr>
              <a:t>degli Stoici </a:t>
            </a:r>
            <a:r>
              <a:rPr sz="1200" dirty="0">
                <a:latin typeface="Times New Roman"/>
                <a:cs typeface="Times New Roman"/>
              </a:rPr>
              <a:t>e le promesse di salvezza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dei misteri.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giunse </a:t>
            </a:r>
            <a:r>
              <a:rPr sz="1200" dirty="0">
                <a:latin typeface="Times New Roman"/>
                <a:cs typeface="Times New Roman"/>
              </a:rPr>
              <a:t>con conforto </a:t>
            </a:r>
            <a:r>
              <a:rPr sz="1200" spc="-5" dirty="0">
                <a:latin typeface="Times New Roman"/>
                <a:cs typeface="Times New Roman"/>
              </a:rPr>
              <a:t>ristoratore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liberatore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 popolo </a:t>
            </a:r>
            <a:r>
              <a:rPr sz="1200" spc="-5" dirty="0">
                <a:latin typeface="Times New Roman"/>
                <a:cs typeface="Times New Roman"/>
              </a:rPr>
              <a:t>spiritualmente affamato,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linguaggio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conteneva alcuna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che significasse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“altruismo”.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4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(2073.8) 195:3.4 </a:t>
            </a:r>
            <a:r>
              <a:rPr sz="1200" dirty="0">
                <a:latin typeface="Times New Roman"/>
                <a:cs typeface="Times New Roman"/>
              </a:rPr>
              <a:t>Ciò che diede 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al Cristianesimo </a:t>
            </a:r>
            <a:r>
              <a:rPr sz="1200" dirty="0">
                <a:latin typeface="Times New Roman"/>
                <a:cs typeface="Times New Roman"/>
              </a:rPr>
              <a:t>fu il modo in cui i suoi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vivevano una vita di servizio ed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morirono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fede durante i </a:t>
            </a:r>
            <a:r>
              <a:rPr sz="1200" spc="-5" dirty="0">
                <a:latin typeface="Times New Roman"/>
                <a:cs typeface="Times New Roman"/>
              </a:rPr>
              <a:t>primi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drastiche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persecuzioni.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3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(2073.9) 195:3.5 </a:t>
            </a:r>
            <a:r>
              <a:rPr sz="1200" spc="-5" dirty="0">
                <a:latin typeface="Times New Roman"/>
                <a:cs typeface="Times New Roman"/>
              </a:rPr>
              <a:t>L’insegnamento concernente l’amore </a:t>
            </a:r>
            <a:r>
              <a:rPr sz="1200" dirty="0">
                <a:latin typeface="Times New Roman"/>
                <a:cs typeface="Times New Roman"/>
              </a:rPr>
              <a:t>di Cristo per i bambini </a:t>
            </a:r>
            <a:r>
              <a:rPr sz="1200" spc="-5" dirty="0">
                <a:latin typeface="Times New Roman"/>
                <a:cs typeface="Times New Roman"/>
              </a:rPr>
              <a:t>mise presto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pratica </a:t>
            </a:r>
            <a:r>
              <a:rPr sz="1200" spc="-5" dirty="0">
                <a:latin typeface="Times New Roman"/>
                <a:cs typeface="Times New Roman"/>
              </a:rPr>
              <a:t>generalizzata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 </a:t>
            </a:r>
            <a:r>
              <a:rPr sz="1200" dirty="0">
                <a:latin typeface="Times New Roman"/>
                <a:cs typeface="Times New Roman"/>
              </a:rPr>
              <a:t>morire i </a:t>
            </a:r>
            <a:r>
              <a:rPr sz="1200" spc="-5" dirty="0">
                <a:latin typeface="Times New Roman"/>
                <a:cs typeface="Times New Roman"/>
              </a:rPr>
              <a:t>figli 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desiderati,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bambine.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0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(2074.1) 195:3.6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forme di </a:t>
            </a:r>
            <a:r>
              <a:rPr sz="1200" spc="-5" dirty="0">
                <a:latin typeface="Times New Roman"/>
                <a:cs typeface="Times New Roman"/>
              </a:rPr>
              <a:t>culto cristiano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prese dalle </a:t>
            </a:r>
            <a:r>
              <a:rPr sz="1200" spc="-5" dirty="0">
                <a:latin typeface="Times New Roman"/>
                <a:cs typeface="Times New Roman"/>
              </a:rPr>
              <a:t>sinagoghe ebree, modificate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mitraico;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 aggiunto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apparato pagano. L’ossatura della </a:t>
            </a:r>
            <a:r>
              <a:rPr sz="1200" dirty="0">
                <a:latin typeface="Times New Roman"/>
                <a:cs typeface="Times New Roman"/>
              </a:rPr>
              <a:t>Chiesa cristiana primitiva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composta da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cristianizzati </a:t>
            </a:r>
            <a:r>
              <a:rPr sz="1200" spc="-5" dirty="0">
                <a:latin typeface="Times New Roman"/>
                <a:cs typeface="Times New Roman"/>
              </a:rPr>
              <a:t>proseliti  del </a:t>
            </a:r>
            <a:r>
              <a:rPr sz="1200" dirty="0">
                <a:latin typeface="Times New Roman"/>
                <a:cs typeface="Times New Roman"/>
              </a:rPr>
              <a:t>Giudaismo.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286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(2074.2) 195:3.7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secolo dopo Cristo fu il </a:t>
            </a:r>
            <a:r>
              <a:rPr sz="1200" spc="-5" dirty="0">
                <a:latin typeface="Times New Roman"/>
                <a:cs typeface="Times New Roman"/>
              </a:rPr>
              <a:t>periodo migliore </a:t>
            </a:r>
            <a:r>
              <a:rPr sz="1200" dirty="0">
                <a:latin typeface="Times New Roman"/>
                <a:cs typeface="Times New Roman"/>
              </a:rPr>
              <a:t>in tutta la 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una buona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potesse 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occidentale. </a:t>
            </a:r>
            <a:r>
              <a:rPr sz="1200" dirty="0">
                <a:latin typeface="Times New Roman"/>
                <a:cs typeface="Times New Roman"/>
              </a:rPr>
              <a:t>Durante il primo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si era preparato, </a:t>
            </a:r>
            <a:r>
              <a:rPr sz="1200" dirty="0">
                <a:latin typeface="Times New Roman"/>
                <a:cs typeface="Times New Roman"/>
              </a:rPr>
              <a:t>per mezzo di lotte e </a:t>
            </a:r>
            <a:r>
              <a:rPr sz="1200" spc="-5" dirty="0">
                <a:latin typeface="Times New Roman"/>
                <a:cs typeface="Times New Roman"/>
              </a:rPr>
              <a:t>compromessi,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radici e </a:t>
            </a:r>
            <a:r>
              <a:rPr sz="1200" spc="-5" dirty="0">
                <a:latin typeface="Times New Roman"/>
                <a:cs typeface="Times New Roman"/>
              </a:rPr>
              <a:t>ad espandersi rapidamente.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adottò l’imperatore;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egli </a:t>
            </a:r>
            <a:r>
              <a:rPr sz="1200" dirty="0">
                <a:latin typeface="Times New Roman"/>
                <a:cs typeface="Times New Roman"/>
              </a:rPr>
              <a:t>adottò il </a:t>
            </a:r>
            <a:r>
              <a:rPr sz="1200" spc="-5" dirty="0">
                <a:latin typeface="Times New Roman"/>
                <a:cs typeface="Times New Roman"/>
              </a:rPr>
              <a:t>Cristianesimo.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epoca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diffusione di una nuova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C’era libertà </a:t>
            </a:r>
            <a:r>
              <a:rPr sz="1200" spc="-5" dirty="0">
                <a:latin typeface="Times New Roman"/>
                <a:cs typeface="Times New Roman"/>
              </a:rPr>
              <a:t>religiosa;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universali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incontrava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ostacoli.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(2074.3) 195:3.8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slancio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Cristianesimo ellenizzato nominalmente accettato giunse </a:t>
            </a:r>
            <a:r>
              <a:rPr sz="1200" dirty="0">
                <a:latin typeface="Times New Roman"/>
                <a:cs typeface="Times New Roman"/>
              </a:rPr>
              <a:t>a Roma troppo </a:t>
            </a:r>
            <a:r>
              <a:rPr sz="1200" spc="-5" dirty="0">
                <a:latin typeface="Times New Roman"/>
                <a:cs typeface="Times New Roman"/>
              </a:rPr>
              <a:t>tardi per </a:t>
            </a:r>
            <a:r>
              <a:rPr sz="1200" dirty="0">
                <a:latin typeface="Times New Roman"/>
                <a:cs typeface="Times New Roman"/>
              </a:rPr>
              <a:t>impedire il  </a:t>
            </a:r>
            <a:r>
              <a:rPr sz="1200" spc="-5" dirty="0">
                <a:latin typeface="Times New Roman"/>
                <a:cs typeface="Times New Roman"/>
              </a:rPr>
              <a:t>suo declino morale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o per compensare il </a:t>
            </a:r>
            <a:r>
              <a:rPr sz="1200" spc="-5" dirty="0">
                <a:latin typeface="Times New Roman"/>
                <a:cs typeface="Times New Roman"/>
              </a:rPr>
              <a:t>deterioramento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già ben avviato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crescente. Questa </a:t>
            </a:r>
            <a:r>
              <a:rPr sz="1200" dirty="0">
                <a:latin typeface="Times New Roman"/>
                <a:cs typeface="Times New Roman"/>
              </a:rPr>
              <a:t>nuova religione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necessità </a:t>
            </a:r>
            <a:r>
              <a:rPr sz="1200" spc="-5" dirty="0">
                <a:latin typeface="Times New Roman"/>
                <a:cs typeface="Times New Roman"/>
              </a:rPr>
              <a:t>culturale per </a:t>
            </a:r>
            <a:r>
              <a:rPr sz="1200" dirty="0">
                <a:latin typeface="Times New Roman"/>
                <a:cs typeface="Times New Roman"/>
              </a:rPr>
              <a:t>la Roma </a:t>
            </a:r>
            <a:r>
              <a:rPr sz="1200" spc="-5" dirty="0">
                <a:latin typeface="Times New Roman"/>
                <a:cs typeface="Times New Roman"/>
              </a:rPr>
              <a:t>imperiale,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peccato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divenuta un mezzo di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spirituale  in un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(2074.4) 195:3.9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una buona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impero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risultati </a:t>
            </a:r>
            <a:r>
              <a:rPr sz="1200" spc="-5" dirty="0">
                <a:latin typeface="Times New Roman"/>
                <a:cs typeface="Times New Roman"/>
              </a:rPr>
              <a:t>certi della </a:t>
            </a:r>
            <a:r>
              <a:rPr sz="1200" dirty="0">
                <a:latin typeface="Times New Roman"/>
                <a:cs typeface="Times New Roman"/>
              </a:rPr>
              <a:t>mancanza di </a:t>
            </a:r>
            <a:r>
              <a:rPr sz="1200" spc="-5" dirty="0">
                <a:latin typeface="Times New Roman"/>
                <a:cs typeface="Times New Roman"/>
              </a:rPr>
              <a:t>partecipazione degli 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negli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governo, 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eccesso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paternalismo, </a:t>
            </a:r>
            <a:r>
              <a:rPr sz="1200" dirty="0">
                <a:latin typeface="Times New Roman"/>
                <a:cs typeface="Times New Roman"/>
              </a:rPr>
              <a:t>da supertassazione e da </a:t>
            </a:r>
            <a:r>
              <a:rPr sz="1200" spc="-5" dirty="0">
                <a:latin typeface="Times New Roman"/>
                <a:cs typeface="Times New Roman"/>
              </a:rPr>
              <a:t>gravi abusi nella riscossione delle </a:t>
            </a:r>
            <a:r>
              <a:rPr sz="1200" dirty="0">
                <a:latin typeface="Times New Roman"/>
                <a:cs typeface="Times New Roman"/>
              </a:rPr>
              <a:t>imposte,  da un </a:t>
            </a:r>
            <a:r>
              <a:rPr sz="1200" spc="-5" dirty="0">
                <a:latin typeface="Times New Roman"/>
                <a:cs typeface="Times New Roman"/>
              </a:rPr>
              <a:t>commercio squilibrato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Levante che drenava </a:t>
            </a:r>
            <a:r>
              <a:rPr sz="1200" dirty="0">
                <a:latin typeface="Times New Roman"/>
                <a:cs typeface="Times New Roman"/>
              </a:rPr>
              <a:t>l’oro,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follia </a:t>
            </a:r>
            <a:r>
              <a:rPr sz="1200" spc="-5" dirty="0">
                <a:latin typeface="Times New Roman"/>
                <a:cs typeface="Times New Roman"/>
              </a:rPr>
              <a:t>dei piaceri,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standardizzazione romana, dalla  degradazione delle </a:t>
            </a:r>
            <a:r>
              <a:rPr sz="1200" dirty="0">
                <a:latin typeface="Times New Roman"/>
                <a:cs typeface="Times New Roman"/>
              </a:rPr>
              <a:t>donne, </a:t>
            </a:r>
            <a:r>
              <a:rPr sz="1200" spc="-5" dirty="0">
                <a:latin typeface="Times New Roman"/>
                <a:cs typeface="Times New Roman"/>
              </a:rPr>
              <a:t>dalla schiavitù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decadenza </a:t>
            </a:r>
            <a:r>
              <a:rPr sz="1200" spc="-5" dirty="0">
                <a:latin typeface="Times New Roman"/>
                <a:cs typeface="Times New Roman"/>
              </a:rPr>
              <a:t>razziale, dalle </a:t>
            </a:r>
            <a:r>
              <a:rPr sz="1200" dirty="0">
                <a:latin typeface="Times New Roman"/>
                <a:cs typeface="Times New Roman"/>
              </a:rPr>
              <a:t>afflizioni fisiche, e da una Chiesa di Stato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divenne  </a:t>
            </a:r>
            <a:r>
              <a:rPr sz="1200" spc="-5" dirty="0">
                <a:latin typeface="Times New Roman"/>
                <a:cs typeface="Times New Roman"/>
              </a:rPr>
              <a:t>istituzionalizzata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rasentare </a:t>
            </a:r>
            <a:r>
              <a:rPr sz="1200" dirty="0">
                <a:latin typeface="Times New Roman"/>
                <a:cs typeface="Times New Roman"/>
              </a:rPr>
              <a:t>la sterilità</a:t>
            </a:r>
            <a:r>
              <a:rPr sz="1200" spc="-5" dirty="0">
                <a:latin typeface="Times New Roman"/>
                <a:cs typeface="Times New Roman"/>
              </a:rPr>
              <a:t>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89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(2074.5) 195:3.10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condizioni,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altrettanto cattive ad Alessandria.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scuole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da compromessi. </a:t>
            </a:r>
            <a:r>
              <a:rPr sz="1200" spc="-5" dirty="0">
                <a:latin typeface="Times New Roman"/>
                <a:cs typeface="Times New Roman"/>
              </a:rPr>
              <a:t>Panteno </a:t>
            </a:r>
            <a:r>
              <a:rPr sz="1200" dirty="0">
                <a:latin typeface="Times New Roman"/>
                <a:cs typeface="Times New Roman"/>
              </a:rPr>
              <a:t>istruì </a:t>
            </a:r>
            <a:r>
              <a:rPr sz="1200" spc="-5" dirty="0">
                <a:latin typeface="Times New Roman"/>
                <a:cs typeface="Times New Roman"/>
              </a:rPr>
              <a:t>Clemente,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seguì Natanaele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proclamazione </a:t>
            </a:r>
            <a:r>
              <a:rPr sz="1200" dirty="0">
                <a:latin typeface="Times New Roman"/>
                <a:cs typeface="Times New Roman"/>
              </a:rPr>
              <a:t>di Cristo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737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39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India. Benché alcuni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fossero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sacrificati nella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del Cristianesimo, si dovrebbe </a:t>
            </a:r>
            <a:r>
              <a:rPr sz="1200" dirty="0">
                <a:latin typeface="Times New Roman"/>
                <a:cs typeface="Times New Roman"/>
              </a:rPr>
              <a:t>prendere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in  tutta </a:t>
            </a:r>
            <a:r>
              <a:rPr sz="1200" spc="-5" dirty="0">
                <a:latin typeface="Times New Roman"/>
                <a:cs typeface="Times New Roman"/>
              </a:rPr>
              <a:t>equità che,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 secondo </a:t>
            </a:r>
            <a:r>
              <a:rPr sz="1200" dirty="0">
                <a:latin typeface="Times New Roman"/>
                <a:cs typeface="Times New Roman"/>
              </a:rPr>
              <a:t>secolo,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grandi menti del </a:t>
            </a:r>
            <a:r>
              <a:rPr sz="1200" dirty="0">
                <a:latin typeface="Times New Roman"/>
                <a:cs typeface="Times New Roman"/>
              </a:rPr>
              <a:t>mondo greco-romano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divenute </a:t>
            </a:r>
            <a:r>
              <a:rPr sz="1200" spc="-5" dirty="0">
                <a:latin typeface="Times New Roman"/>
                <a:cs typeface="Times New Roman"/>
              </a:rPr>
              <a:t>cristiane.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trionfo si </a:t>
            </a:r>
            <a:r>
              <a:rPr sz="1200" dirty="0">
                <a:latin typeface="Times New Roman"/>
                <a:cs typeface="Times New Roman"/>
              </a:rPr>
              <a:t>stava avvicinando </a:t>
            </a:r>
            <a:r>
              <a:rPr sz="1200" spc="-5" dirty="0">
                <a:latin typeface="Times New Roman"/>
                <a:cs typeface="Times New Roman"/>
              </a:rPr>
              <a:t>ad essere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30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(2074.6) 195:3.11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Impero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durò </a:t>
            </a:r>
            <a:r>
              <a:rPr sz="1200" dirty="0">
                <a:latin typeface="Times New Roman"/>
                <a:cs typeface="Times New Roman"/>
              </a:rPr>
              <a:t>sufficientemente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del Cristianesimo anche dopo  che l’impero crollò. Ma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spesso congetturato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sarebbe accaduto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Roma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mondo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fosse stato </a:t>
            </a:r>
            <a:r>
              <a:rPr sz="1200" dirty="0">
                <a:latin typeface="Times New Roman"/>
                <a:cs typeface="Times New Roman"/>
              </a:rPr>
              <a:t>il vangelo  </a:t>
            </a:r>
            <a:r>
              <a:rPr sz="1200" spc="-5" dirty="0">
                <a:latin typeface="Times New Roman"/>
                <a:cs typeface="Times New Roman"/>
              </a:rPr>
              <a:t>del regno ad essere </a:t>
            </a:r>
            <a:r>
              <a:rPr sz="1200" dirty="0">
                <a:latin typeface="Times New Roman"/>
                <a:cs typeface="Times New Roman"/>
              </a:rPr>
              <a:t>accettato al posto </a:t>
            </a:r>
            <a:r>
              <a:rPr sz="1200" spc="-5" dirty="0">
                <a:latin typeface="Times New Roman"/>
                <a:cs typeface="Times New Roman"/>
              </a:rPr>
              <a:t>del Cristianesimo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secoli bui in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Europa</a:t>
            </a:r>
            <a:endParaRPr sz="1600">
              <a:latin typeface="Times New Roman"/>
              <a:cs typeface="Times New Roman"/>
            </a:endParaRPr>
          </a:p>
          <a:p>
            <a:pPr marL="88900" marR="6254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(2074.7) 195:4.1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Chiesa, essendo un’appendice della società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l’alleata della </a:t>
            </a:r>
            <a:r>
              <a:rPr sz="1200" dirty="0">
                <a:latin typeface="Times New Roman"/>
                <a:cs typeface="Times New Roman"/>
              </a:rPr>
              <a:t>politica, </a:t>
            </a:r>
            <a:r>
              <a:rPr sz="1200" spc="-5" dirty="0">
                <a:latin typeface="Times New Roman"/>
                <a:cs typeface="Times New Roman"/>
              </a:rPr>
              <a:t>era condannata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declino 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dei cosiddetti </a:t>
            </a:r>
            <a:r>
              <a:rPr sz="1200" spc="-5" dirty="0">
                <a:latin typeface="Times New Roman"/>
                <a:cs typeface="Times New Roman"/>
              </a:rPr>
              <a:t>“secoli </a:t>
            </a:r>
            <a:r>
              <a:rPr sz="1200" dirty="0">
                <a:latin typeface="Times New Roman"/>
                <a:cs typeface="Times New Roman"/>
              </a:rPr>
              <a:t>bui” </a:t>
            </a:r>
            <a:r>
              <a:rPr sz="1200" spc="-5" dirty="0">
                <a:latin typeface="Times New Roman"/>
                <a:cs typeface="Times New Roman"/>
              </a:rPr>
              <a:t>dell’Europa. 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monasticizzata, </a:t>
            </a:r>
            <a:r>
              <a:rPr sz="1200" spc="-5" dirty="0">
                <a:latin typeface="Times New Roman"/>
                <a:cs typeface="Times New Roman"/>
              </a:rPr>
              <a:t>asceticizzata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legalizzata.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senso spirituale il </a:t>
            </a:r>
            <a:r>
              <a:rPr sz="1200" spc="-5" dirty="0">
                <a:latin typeface="Times New Roman"/>
                <a:cs typeface="Times New Roman"/>
              </a:rPr>
              <a:t>Cristianesimo era </a:t>
            </a:r>
            <a:r>
              <a:rPr sz="1200" dirty="0">
                <a:latin typeface="Times New Roman"/>
                <a:cs typeface="Times New Roman"/>
              </a:rPr>
              <a:t>in ibernazione.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questo periodo vi fu, 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con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religione assopita </a:t>
            </a:r>
            <a:r>
              <a:rPr sz="1200" dirty="0">
                <a:latin typeface="Times New Roman"/>
                <a:cs typeface="Times New Roman"/>
              </a:rPr>
              <a:t>e secolarizzata, una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continua di misticismo,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spirituale fantastica  </a:t>
            </a:r>
            <a:r>
              <a:rPr sz="1200" spc="-5" dirty="0">
                <a:latin typeface="Times New Roman"/>
                <a:cs typeface="Times New Roman"/>
              </a:rPr>
              <a:t>che rasentava </a:t>
            </a:r>
            <a:r>
              <a:rPr sz="1200" dirty="0">
                <a:latin typeface="Times New Roman"/>
                <a:cs typeface="Times New Roman"/>
              </a:rPr>
              <a:t>l’irrealtà e </a:t>
            </a:r>
            <a:r>
              <a:rPr sz="1200" spc="-5" dirty="0">
                <a:latin typeface="Times New Roman"/>
                <a:cs typeface="Times New Roman"/>
              </a:rPr>
              <a:t>filosoficamente simile 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panteismo.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(2074.8) 195:4.2 </a:t>
            </a:r>
            <a:r>
              <a:rPr sz="1200" spc="-5" dirty="0">
                <a:latin typeface="Times New Roman"/>
                <a:cs typeface="Times New Roman"/>
              </a:rPr>
              <a:t>Durante questi secoli oscuri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disperazione,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ridivenne praticamente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secondaria importanza. L’individuo  era quasi </a:t>
            </a:r>
            <a:r>
              <a:rPr sz="1200" dirty="0">
                <a:latin typeface="Times New Roman"/>
                <a:cs typeface="Times New Roman"/>
              </a:rPr>
              <a:t>perduto di fronte </a:t>
            </a:r>
            <a:r>
              <a:rPr sz="1200" spc="-5" dirty="0">
                <a:latin typeface="Times New Roman"/>
                <a:cs typeface="Times New Roman"/>
              </a:rPr>
              <a:t>all’autorità, alla </a:t>
            </a:r>
            <a:r>
              <a:rPr sz="1200" dirty="0">
                <a:latin typeface="Times New Roman"/>
                <a:cs typeface="Times New Roman"/>
              </a:rPr>
              <a:t>tradizione, </a:t>
            </a:r>
            <a:r>
              <a:rPr sz="1200" spc="-5" dirty="0">
                <a:latin typeface="Times New Roman"/>
                <a:cs typeface="Times New Roman"/>
              </a:rPr>
              <a:t>all’imposizione soverchiante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Chiesa.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minaccia spirituale  sorse con </a:t>
            </a:r>
            <a:r>
              <a:rPr sz="1200" dirty="0">
                <a:latin typeface="Times New Roman"/>
                <a:cs typeface="Times New Roman"/>
              </a:rPr>
              <a:t>la creazione di una </a:t>
            </a:r>
            <a:r>
              <a:rPr sz="1200" spc="-5" dirty="0">
                <a:latin typeface="Times New Roman"/>
                <a:cs typeface="Times New Roman"/>
              </a:rPr>
              <a:t>galassia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“santi”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ritenuti avere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speciale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divini, e </a:t>
            </a:r>
            <a:r>
              <a:rPr sz="1200" spc="-5" dirty="0">
                <a:latin typeface="Times New Roman"/>
                <a:cs typeface="Times New Roman"/>
              </a:rPr>
              <a:t>che perciò,  se ci si appellava efficacemente </a:t>
            </a:r>
            <a:r>
              <a:rPr sz="1200" dirty="0">
                <a:latin typeface="Times New Roman"/>
                <a:cs typeface="Times New Roman"/>
              </a:rPr>
              <a:t>a loro,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intercedere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davanti agli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25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(2075.1) 195:4.3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impotente </a:t>
            </a:r>
            <a:r>
              <a:rPr sz="1200" spc="-5" dirty="0">
                <a:latin typeface="Times New Roman"/>
                <a:cs typeface="Times New Roman"/>
              </a:rPr>
              <a:t>ad arrestare gli </a:t>
            </a:r>
            <a:r>
              <a:rPr sz="1200" dirty="0">
                <a:latin typeface="Times New Roman"/>
                <a:cs typeface="Times New Roman"/>
              </a:rPr>
              <a:t>incombenti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bui, il </a:t>
            </a:r>
            <a:r>
              <a:rPr sz="1200" spc="-5" dirty="0">
                <a:latin typeface="Times New Roman"/>
                <a:cs typeface="Times New Roman"/>
              </a:rPr>
              <a:t>Cristianesimo era </a:t>
            </a:r>
            <a:r>
              <a:rPr sz="1200" dirty="0">
                <a:latin typeface="Times New Roman"/>
                <a:cs typeface="Times New Roman"/>
              </a:rPr>
              <a:t>sufficientemente </a:t>
            </a:r>
            <a:r>
              <a:rPr sz="1200" spc="-5" dirty="0">
                <a:latin typeface="Times New Roman"/>
                <a:cs typeface="Times New Roman"/>
              </a:rPr>
              <a:t>socializzato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paganizzato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meglio preparato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oscurantismo morale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stagnazione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909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esso persisté durante </a:t>
            </a:r>
            <a:r>
              <a:rPr sz="1200" dirty="0">
                <a:latin typeface="Times New Roman"/>
                <a:cs typeface="Times New Roman"/>
              </a:rPr>
              <a:t>la lunga notte </a:t>
            </a:r>
            <a:r>
              <a:rPr sz="1200" spc="-5" dirty="0">
                <a:latin typeface="Times New Roman"/>
                <a:cs typeface="Times New Roman"/>
              </a:rPr>
              <a:t>della civiltà occidentale ed </a:t>
            </a:r>
            <a:r>
              <a:rPr sz="1200" dirty="0">
                <a:latin typeface="Times New Roman"/>
                <a:cs typeface="Times New Roman"/>
              </a:rPr>
              <a:t>era ancora funzionante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morale nel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all’aurora del Rinascimento.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riabilitazione del Cristianesimo,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furono passati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bui, ebbe </a:t>
            </a:r>
            <a:r>
              <a:rPr sz="1200" spc="-5" dirty="0">
                <a:latin typeface="Times New Roman"/>
                <a:cs typeface="Times New Roman"/>
              </a:rPr>
              <a:t>come risultato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 all’esistenza numerose sette d’insegnamento </a:t>
            </a:r>
            <a:r>
              <a:rPr sz="1200" dirty="0">
                <a:latin typeface="Times New Roman"/>
                <a:cs typeface="Times New Roman"/>
              </a:rPr>
              <a:t>cristiano, </a:t>
            </a:r>
            <a:r>
              <a:rPr sz="1200" spc="-5" dirty="0">
                <a:latin typeface="Times New Roman"/>
                <a:cs typeface="Times New Roman"/>
              </a:rPr>
              <a:t>credenze adatte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intellettuali, emotivi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umana. </a:t>
            </a:r>
            <a:r>
              <a:rPr sz="1200" dirty="0">
                <a:latin typeface="Times New Roman"/>
                <a:cs typeface="Times New Roman"/>
              </a:rPr>
              <a:t>E molti di questi </a:t>
            </a:r>
            <a:r>
              <a:rPr sz="1200" spc="-5" dirty="0">
                <a:latin typeface="Times New Roman"/>
                <a:cs typeface="Times New Roman"/>
              </a:rPr>
              <a:t>gruppi cristiani speciali,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famiglie religiose, </a:t>
            </a:r>
            <a:r>
              <a:rPr sz="1200" dirty="0">
                <a:latin typeface="Times New Roman"/>
                <a:cs typeface="Times New Roman"/>
              </a:rPr>
              <a:t>persistono </a:t>
            </a:r>
            <a:r>
              <a:rPr sz="1200" spc="-5" dirty="0">
                <a:latin typeface="Times New Roman"/>
                <a:cs typeface="Times New Roman"/>
              </a:rPr>
              <a:t>ancora al </a:t>
            </a:r>
            <a:r>
              <a:rPr sz="1200" dirty="0">
                <a:latin typeface="Times New Roman"/>
                <a:cs typeface="Times New Roman"/>
              </a:rPr>
              <a:t>momento di </a:t>
            </a:r>
            <a:r>
              <a:rPr sz="1200" spc="-5" dirty="0">
                <a:latin typeface="Times New Roman"/>
                <a:cs typeface="Times New Roman"/>
              </a:rPr>
              <a:t>effettuare questa  presentazione.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7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(2075.2) 195:4.4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mostra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originato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trasformazione involontaria della religione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mostra anche che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subito l’ellenizzazione,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paganizzazione,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secolarizzazione,</a:t>
            </a:r>
            <a:endParaRPr sz="1200">
              <a:latin typeface="Times New Roman"/>
              <a:cs typeface="Times New Roman"/>
            </a:endParaRPr>
          </a:p>
          <a:p>
            <a:pPr marL="76200" marR="2813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l’istituzionalizzazione,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deterioramento intellettuale,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decadenza spirituale, l’ibernazione morale,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dirty="0">
                <a:latin typeface="Times New Roman"/>
                <a:cs typeface="Times New Roman"/>
              </a:rPr>
              <a:t>di estinzione, la  </a:t>
            </a:r>
            <a:r>
              <a:rPr sz="1200" spc="-5" dirty="0">
                <a:latin typeface="Times New Roman"/>
                <a:cs typeface="Times New Roman"/>
              </a:rPr>
              <a:t>rigenerazione successiva,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frammentazione </a:t>
            </a:r>
            <a:r>
              <a:rPr sz="1200" dirty="0">
                <a:latin typeface="Times New Roman"/>
                <a:cs typeface="Times New Roman"/>
              </a:rPr>
              <a:t>e la più </a:t>
            </a:r>
            <a:r>
              <a:rPr sz="1200" spc="-5" dirty="0">
                <a:latin typeface="Times New Roman"/>
                <a:cs typeface="Times New Roman"/>
              </a:rPr>
              <a:t>recente riabilitazione relativa. Un </a:t>
            </a:r>
            <a:r>
              <a:rPr sz="1200" dirty="0">
                <a:latin typeface="Times New Roman"/>
                <a:cs typeface="Times New Roman"/>
              </a:rPr>
              <a:t>tale curriculum è </a:t>
            </a:r>
            <a:r>
              <a:rPr sz="1200" spc="-5" dirty="0">
                <a:latin typeface="Times New Roman"/>
                <a:cs typeface="Times New Roman"/>
              </a:rPr>
              <a:t>indicativo </a:t>
            </a:r>
            <a:r>
              <a:rPr sz="1200" dirty="0">
                <a:latin typeface="Times New Roman"/>
                <a:cs typeface="Times New Roman"/>
              </a:rPr>
              <a:t>di un’innata  </a:t>
            </a:r>
            <a:r>
              <a:rPr sz="1200" spc="-5" dirty="0">
                <a:latin typeface="Times New Roman"/>
                <a:cs typeface="Times New Roman"/>
              </a:rPr>
              <a:t>vitalità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vaste risorse </a:t>
            </a:r>
            <a:r>
              <a:rPr sz="1200" dirty="0">
                <a:latin typeface="Times New Roman"/>
                <a:cs typeface="Times New Roman"/>
              </a:rPr>
              <a:t>di recupero. E </a:t>
            </a:r>
            <a:r>
              <a:rPr sz="1200" spc="-5" dirty="0">
                <a:latin typeface="Times New Roman"/>
                <a:cs typeface="Times New Roman"/>
              </a:rPr>
              <a:t>questo stesso Cristianesimo </a:t>
            </a:r>
            <a:r>
              <a:rPr sz="1200" dirty="0">
                <a:latin typeface="Times New Roman"/>
                <a:cs typeface="Times New Roman"/>
              </a:rPr>
              <a:t>è ora </a:t>
            </a:r>
            <a:r>
              <a:rPr sz="1200" spc="-5" dirty="0">
                <a:latin typeface="Times New Roman"/>
                <a:cs typeface="Times New Roman"/>
              </a:rPr>
              <a:t>presente nel </a:t>
            </a:r>
            <a:r>
              <a:rPr sz="1200" spc="5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civilizzato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popoli  occidentali ed </a:t>
            </a:r>
            <a:r>
              <a:rPr sz="1200" dirty="0">
                <a:latin typeface="Times New Roman"/>
                <a:cs typeface="Times New Roman"/>
              </a:rPr>
              <a:t>è posto di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una 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l’esistenza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minacciosa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crisi </a:t>
            </a:r>
            <a:r>
              <a:rPr sz="1200" spc="-5" dirty="0">
                <a:latin typeface="Times New Roman"/>
                <a:cs typeface="Times New Roman"/>
              </a:rPr>
              <a:t>memorabili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passate battaglie </a:t>
            </a:r>
            <a:r>
              <a:rPr sz="1200" dirty="0">
                <a:latin typeface="Times New Roman"/>
                <a:cs typeface="Times New Roman"/>
              </a:rPr>
              <a:t>per 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predominio.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(2075.3) 195:4.5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ora confrontata dalla sfida di una nuova era di menti </a:t>
            </a:r>
            <a:r>
              <a:rPr sz="1200" spc="-5" dirty="0">
                <a:latin typeface="Times New Roman"/>
                <a:cs typeface="Times New Roman"/>
              </a:rPr>
              <a:t>scientifiche </a:t>
            </a:r>
            <a:r>
              <a:rPr sz="1200" dirty="0">
                <a:latin typeface="Times New Roman"/>
                <a:cs typeface="Times New Roman"/>
              </a:rPr>
              <a:t>e di tendenze </a:t>
            </a:r>
            <a:r>
              <a:rPr sz="1200" spc="-5" dirty="0">
                <a:latin typeface="Times New Roman"/>
                <a:cs typeface="Times New Roman"/>
              </a:rPr>
              <a:t>materialistiche.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 lotta </a:t>
            </a:r>
            <a:r>
              <a:rPr sz="1200" spc="-5" dirty="0">
                <a:latin typeface="Times New Roman"/>
                <a:cs typeface="Times New Roman"/>
              </a:rPr>
              <a:t>gigantesca </a:t>
            </a:r>
            <a:r>
              <a:rPr sz="1200" dirty="0">
                <a:latin typeface="Times New Roman"/>
                <a:cs typeface="Times New Roman"/>
              </a:rPr>
              <a:t>tra il secolare e lo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alla fine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trionferà.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problema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moderno</a:t>
            </a:r>
            <a:endParaRPr sz="1600">
              <a:latin typeface="Times New Roman"/>
              <a:cs typeface="Times New Roman"/>
            </a:endParaRPr>
          </a:p>
          <a:p>
            <a:pPr marL="76200" marR="131445" algn="just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(2075.4) 195:5.1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ventesimo secolo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portato al Cristianesimo </a:t>
            </a:r>
            <a:r>
              <a:rPr sz="1200" dirty="0">
                <a:latin typeface="Times New Roman"/>
                <a:cs typeface="Times New Roman"/>
              </a:rPr>
              <a:t>e a tutte le </a:t>
            </a:r>
            <a:r>
              <a:rPr sz="1200" spc="-5" dirty="0">
                <a:latin typeface="Times New Roman"/>
                <a:cs typeface="Times New Roman"/>
              </a:rPr>
              <a:t>altre religioni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risolvere. Più </a:t>
            </a:r>
            <a:r>
              <a:rPr sz="1200" dirty="0">
                <a:latin typeface="Times New Roman"/>
                <a:cs typeface="Times New Roman"/>
              </a:rPr>
              <a:t>una civiltà </a:t>
            </a:r>
            <a:r>
              <a:rPr sz="1200" spc="-5" dirty="0">
                <a:latin typeface="Times New Roman"/>
                <a:cs typeface="Times New Roman"/>
              </a:rPr>
              <a:t>si  eleva, </a:t>
            </a:r>
            <a:r>
              <a:rPr sz="1200" dirty="0">
                <a:latin typeface="Times New Roman"/>
                <a:cs typeface="Times New Roman"/>
              </a:rPr>
              <a:t>più s’impone il dovere di </a:t>
            </a:r>
            <a:r>
              <a:rPr sz="1200" spc="-5" dirty="0">
                <a:latin typeface="Times New Roman"/>
                <a:cs typeface="Times New Roman"/>
              </a:rPr>
              <a:t>“cercare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del cielo”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sforzi dell’uomo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stabilizzare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la soluzione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problemi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05140" cy="37312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49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(2075.5) 195:5.2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diviene spesso disorientatrice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persino ingannevole </a:t>
            </a:r>
            <a:r>
              <a:rPr sz="1200" dirty="0">
                <a:latin typeface="Times New Roman"/>
                <a:cs typeface="Times New Roman"/>
              </a:rPr>
              <a:t>quando è </a:t>
            </a:r>
            <a:r>
              <a:rPr sz="1200" spc="-5" dirty="0">
                <a:latin typeface="Times New Roman"/>
                <a:cs typeface="Times New Roman"/>
              </a:rPr>
              <a:t>smembrata, frazionata, isolata </a:t>
            </a:r>
            <a:r>
              <a:rPr sz="1200" dirty="0">
                <a:latin typeface="Times New Roman"/>
                <a:cs typeface="Times New Roman"/>
              </a:rPr>
              <a:t>e troppo  </a:t>
            </a:r>
            <a:r>
              <a:rPr sz="1200" spc="-5" dirty="0">
                <a:latin typeface="Times New Roman"/>
                <a:cs typeface="Times New Roman"/>
              </a:rPr>
              <a:t>analizzata.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vivente </a:t>
            </a:r>
            <a:r>
              <a:rPr sz="1200" spc="-5" dirty="0">
                <a:latin typeface="Times New Roman"/>
                <a:cs typeface="Times New Roman"/>
              </a:rPr>
              <a:t>istruisce correttamente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cercatore </a:t>
            </a:r>
            <a:r>
              <a:rPr sz="1200" dirty="0">
                <a:latin typeface="Times New Roman"/>
                <a:cs typeface="Times New Roman"/>
              </a:rPr>
              <a:t>di verità 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abbracciata 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totalità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realtà spirituale </a:t>
            </a:r>
            <a:r>
              <a:rPr sz="1200" dirty="0">
                <a:latin typeface="Times New Roman"/>
                <a:cs typeface="Times New Roman"/>
              </a:rPr>
              <a:t>vivente, non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dirty="0">
                <a:latin typeface="Times New Roman"/>
                <a:cs typeface="Times New Roman"/>
              </a:rPr>
              <a:t>scienza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come un’ispirazione dell’arte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22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(2075.6) 195:5.3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rivelazione all’uomo del suo destino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ed eterno.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puramente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e deve </a:t>
            </a:r>
            <a:r>
              <a:rPr sz="1200" spc="-5" dirty="0">
                <a:latin typeface="Times New Roman"/>
                <a:cs typeface="Times New Roman"/>
              </a:rPr>
              <a:t>perpetuamente essere </a:t>
            </a:r>
            <a:r>
              <a:rPr sz="1200" dirty="0">
                <a:latin typeface="Times New Roman"/>
                <a:cs typeface="Times New Roman"/>
              </a:rPr>
              <a:t>distinta </a:t>
            </a:r>
            <a:r>
              <a:rPr sz="1200" spc="-5" dirty="0">
                <a:latin typeface="Times New Roman"/>
                <a:cs typeface="Times New Roman"/>
              </a:rPr>
              <a:t>dalle altre forme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umano,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(2075.7)  195:5.4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L’atteggiamento logico dell’uomo nei confronti delle cose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 marL="533400" marR="1770380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(2075.8) 195:5.5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L’apprezzamento estetico dell’uomo della </a:t>
            </a:r>
            <a:r>
              <a:rPr sz="1200" dirty="0">
                <a:latin typeface="Times New Roman"/>
                <a:cs typeface="Times New Roman"/>
              </a:rPr>
              <a:t>bellezza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bruttezza.  </a:t>
            </a:r>
            <a:r>
              <a:rPr sz="1200" spc="-7" baseline="38194" dirty="0">
                <a:latin typeface="Times New Roman"/>
                <a:cs typeface="Times New Roman"/>
              </a:rPr>
              <a:t>(2075.9) 195:5.6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riconoscimento etico </a:t>
            </a:r>
            <a:r>
              <a:rPr sz="1200" spc="-5" dirty="0">
                <a:latin typeface="Times New Roman"/>
                <a:cs typeface="Times New Roman"/>
              </a:rPr>
              <a:t>dell’uomo degli </a:t>
            </a:r>
            <a:r>
              <a:rPr sz="1200" dirty="0">
                <a:latin typeface="Times New Roman"/>
                <a:cs typeface="Times New Roman"/>
              </a:rPr>
              <a:t>obblighi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dovere politico.  </a:t>
            </a:r>
            <a:r>
              <a:rPr sz="1200" spc="-7" baseline="38194" dirty="0">
                <a:latin typeface="Times New Roman"/>
                <a:cs typeface="Times New Roman"/>
              </a:rPr>
              <a:t>(2075.10)  195:5.7 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della moralità </a:t>
            </a:r>
            <a:r>
              <a:rPr sz="1200" dirty="0">
                <a:latin typeface="Times New Roman"/>
                <a:cs typeface="Times New Roman"/>
              </a:rPr>
              <a:t>umana non </a:t>
            </a:r>
            <a:r>
              <a:rPr sz="1200" spc="-5" dirty="0">
                <a:latin typeface="Times New Roman"/>
                <a:cs typeface="Times New Roman"/>
              </a:rPr>
              <a:t>è,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(2075.11) 195:5.8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trovare </a:t>
            </a:r>
            <a:r>
              <a:rPr sz="1200" spc="-5" dirty="0">
                <a:latin typeface="Times New Roman"/>
                <a:cs typeface="Times New Roman"/>
              </a:rPr>
              <a:t>nell’universo quei valori che fanno appello alla fede,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all’assicurazione;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culmina nell’adorazione.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scopre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quei valori </a:t>
            </a:r>
            <a:r>
              <a:rPr sz="1200" spc="-5" dirty="0">
                <a:latin typeface="Times New Roman"/>
                <a:cs typeface="Times New Roman"/>
              </a:rPr>
              <a:t>supremi che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relativi  </a:t>
            </a:r>
            <a:r>
              <a:rPr sz="1200" spc="-5" dirty="0">
                <a:latin typeface="Times New Roman"/>
                <a:cs typeface="Times New Roman"/>
              </a:rPr>
              <a:t>scoperti dalla mente.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percezione superumana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ottenere soltanto attraverso un’esperienza religiosa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autentica.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76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(2075.12) 195:5.9 </a:t>
            </a:r>
            <a:r>
              <a:rPr sz="1200" dirty="0">
                <a:latin typeface="Times New Roman"/>
                <a:cs typeface="Times New Roman"/>
              </a:rPr>
              <a:t>Non è più </a:t>
            </a:r>
            <a:r>
              <a:rPr sz="1200" spc="-5" dirty="0">
                <a:latin typeface="Times New Roman"/>
                <a:cs typeface="Times New Roman"/>
              </a:rPr>
              <a:t>possibile conservare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sociale durevole </a:t>
            </a:r>
            <a:r>
              <a:rPr sz="1200" dirty="0">
                <a:latin typeface="Times New Roman"/>
                <a:cs typeface="Times New Roman"/>
              </a:rPr>
              <a:t>senza una </a:t>
            </a:r>
            <a:r>
              <a:rPr sz="1200" spc="-5" dirty="0">
                <a:latin typeface="Times New Roman"/>
                <a:cs typeface="Times New Roman"/>
              </a:rPr>
              <a:t>moralità fondata su realtà </a:t>
            </a:r>
            <a:r>
              <a:rPr sz="1200" dirty="0">
                <a:latin typeface="Times New Roman"/>
                <a:cs typeface="Times New Roman"/>
              </a:rPr>
              <a:t>spirituali di quanto </a:t>
            </a:r>
            <a:r>
              <a:rPr sz="1200" spc="-5" dirty="0">
                <a:latin typeface="Times New Roman"/>
                <a:cs typeface="Times New Roman"/>
              </a:rPr>
              <a:t>si  possa mantenere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850" cy="3373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2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(2076.1) 195:5.10 </a:t>
            </a:r>
            <a:r>
              <a:rPr sz="1200" spc="-5" dirty="0">
                <a:latin typeface="Times New Roman"/>
                <a:cs typeface="Times New Roman"/>
              </a:rPr>
              <a:t>Non tentate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la curiosità o di </a:t>
            </a:r>
            <a:r>
              <a:rPr sz="1200" spc="-5" dirty="0">
                <a:latin typeface="Times New Roman"/>
                <a:cs typeface="Times New Roman"/>
              </a:rPr>
              <a:t>appagare ogni </a:t>
            </a:r>
            <a:r>
              <a:rPr sz="1200" dirty="0">
                <a:latin typeface="Times New Roman"/>
                <a:cs typeface="Times New Roman"/>
              </a:rPr>
              <a:t>desiderio </a:t>
            </a:r>
            <a:r>
              <a:rPr sz="1200" spc="-5" dirty="0">
                <a:latin typeface="Times New Roman"/>
                <a:cs typeface="Times New Roman"/>
              </a:rPr>
              <a:t>latente d’avventura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sorge nell’anima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sola  breve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dirty="0">
                <a:latin typeface="Times New Roman"/>
                <a:cs typeface="Times New Roman"/>
              </a:rPr>
              <a:t>Siate pazienti! </a:t>
            </a:r>
            <a:r>
              <a:rPr sz="1200" spc="-5" dirty="0">
                <a:latin typeface="Times New Roman"/>
                <a:cs typeface="Times New Roman"/>
              </a:rPr>
              <a:t>Non cedete alla </a:t>
            </a:r>
            <a:r>
              <a:rPr sz="1200" dirty="0">
                <a:latin typeface="Times New Roman"/>
                <a:cs typeface="Times New Roman"/>
              </a:rPr>
              <a:t>tentazione di </a:t>
            </a:r>
            <a:r>
              <a:rPr sz="1200" spc="-5" dirty="0">
                <a:latin typeface="Times New Roman"/>
                <a:cs typeface="Times New Roman"/>
              </a:rPr>
              <a:t>buttarvi sfrenatamente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avventure meschine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sordide.</a:t>
            </a:r>
            <a:endParaRPr sz="1200">
              <a:latin typeface="Times New Roman"/>
              <a:cs typeface="Times New Roman"/>
            </a:endParaRPr>
          </a:p>
          <a:p>
            <a:pPr marL="88900" marR="2546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Imbrigliate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tenete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freno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passioni;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spc="-5" dirty="0">
                <a:latin typeface="Times New Roman"/>
                <a:cs typeface="Times New Roman"/>
              </a:rPr>
              <a:t>calmi mentre attendete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svolgersi maestoso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carriera  </a:t>
            </a:r>
            <a:r>
              <a:rPr sz="1200" dirty="0">
                <a:latin typeface="Times New Roman"/>
                <a:cs typeface="Times New Roman"/>
              </a:rPr>
              <a:t>senza fine di </a:t>
            </a:r>
            <a:r>
              <a:rPr sz="1200" spc="-5" dirty="0">
                <a:latin typeface="Times New Roman"/>
                <a:cs typeface="Times New Roman"/>
              </a:rPr>
              <a:t>avventure progressive </a:t>
            </a:r>
            <a:r>
              <a:rPr sz="1200" dirty="0">
                <a:latin typeface="Times New Roman"/>
                <a:cs typeface="Times New Roman"/>
              </a:rPr>
              <a:t>e di scoperte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elettrizzanti.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8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(2076.2) 195:5.11 </a:t>
            </a:r>
            <a:r>
              <a:rPr sz="1200" spc="-5" dirty="0">
                <a:latin typeface="Times New Roman"/>
                <a:cs typeface="Times New Roman"/>
              </a:rPr>
              <a:t>Nella confusione sull’origine </a:t>
            </a:r>
            <a:r>
              <a:rPr sz="1200" dirty="0">
                <a:latin typeface="Times New Roman"/>
                <a:cs typeface="Times New Roman"/>
              </a:rPr>
              <a:t>dell’uomo, non </a:t>
            </a:r>
            <a:r>
              <a:rPr sz="1200" spc="-5" dirty="0">
                <a:latin typeface="Times New Roman"/>
                <a:cs typeface="Times New Roman"/>
              </a:rPr>
              <a:t>perdete </a:t>
            </a:r>
            <a:r>
              <a:rPr sz="1200" dirty="0">
                <a:latin typeface="Times New Roman"/>
                <a:cs typeface="Times New Roman"/>
              </a:rPr>
              <a:t>di vista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destino eterno. Non dimenticate che Gesù </a:t>
            </a:r>
            <a:r>
              <a:rPr sz="1200" dirty="0">
                <a:latin typeface="Times New Roman"/>
                <a:cs typeface="Times New Roman"/>
              </a:rPr>
              <a:t>amava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bambini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dimostrò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valore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(2076.3) 195:5.12 </a:t>
            </a:r>
            <a:r>
              <a:rPr sz="1200" spc="-5" dirty="0">
                <a:latin typeface="Times New Roman"/>
                <a:cs typeface="Times New Roman"/>
              </a:rPr>
              <a:t>Osservando </a:t>
            </a:r>
            <a:r>
              <a:rPr sz="1200" dirty="0">
                <a:latin typeface="Times New Roman"/>
                <a:cs typeface="Times New Roman"/>
              </a:rPr>
              <a:t>il mondo, </a:t>
            </a:r>
            <a:r>
              <a:rPr sz="1200" spc="-5" dirty="0">
                <a:latin typeface="Times New Roman"/>
                <a:cs typeface="Times New Roman"/>
              </a:rPr>
              <a:t>ricordatevi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macchie oscure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male che </a:t>
            </a:r>
            <a:r>
              <a:rPr sz="1200" dirty="0">
                <a:latin typeface="Times New Roman"/>
                <a:cs typeface="Times New Roman"/>
              </a:rPr>
              <a:t>voi vedete </a:t>
            </a:r>
            <a:r>
              <a:rPr sz="1200" spc="-5" dirty="0">
                <a:latin typeface="Times New Roman"/>
                <a:cs typeface="Times New Roman"/>
              </a:rPr>
              <a:t>risaltano su </a:t>
            </a:r>
            <a:r>
              <a:rPr sz="1200" dirty="0">
                <a:latin typeface="Times New Roman"/>
                <a:cs typeface="Times New Roman"/>
              </a:rPr>
              <a:t>uno sfondo </a:t>
            </a:r>
            <a:r>
              <a:rPr sz="1200" spc="-5" dirty="0">
                <a:latin typeface="Times New Roman"/>
                <a:cs typeface="Times New Roman"/>
              </a:rPr>
              <a:t>chiaro </a:t>
            </a:r>
            <a:r>
              <a:rPr sz="1200" dirty="0">
                <a:latin typeface="Times New Roman"/>
                <a:cs typeface="Times New Roman"/>
              </a:rPr>
              <a:t>di bene  ultimo. Non </a:t>
            </a:r>
            <a:r>
              <a:rPr sz="1200" spc="-5" dirty="0">
                <a:latin typeface="Times New Roman"/>
                <a:cs typeface="Times New Roman"/>
              </a:rPr>
              <a:t>vedete semplicemente delle macchie bianche </a:t>
            </a:r>
            <a:r>
              <a:rPr sz="1200" dirty="0">
                <a:latin typeface="Times New Roman"/>
                <a:cs typeface="Times New Roman"/>
              </a:rPr>
              <a:t>di bene </a:t>
            </a:r>
            <a:r>
              <a:rPr sz="1200" spc="-5" dirty="0">
                <a:latin typeface="Times New Roman"/>
                <a:cs typeface="Times New Roman"/>
              </a:rPr>
              <a:t>che risaltano miseramente su </a:t>
            </a:r>
            <a:r>
              <a:rPr sz="1200" dirty="0">
                <a:latin typeface="Times New Roman"/>
                <a:cs typeface="Times New Roman"/>
              </a:rPr>
              <a:t>uno sfondo </a:t>
            </a:r>
            <a:r>
              <a:rPr sz="1200" spc="-5" dirty="0">
                <a:latin typeface="Times New Roman"/>
                <a:cs typeface="Times New Roman"/>
              </a:rPr>
              <a:t>nero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30835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(2076.4) 195:5.13 </a:t>
            </a:r>
            <a:r>
              <a:rPr sz="1200" spc="-5" dirty="0">
                <a:latin typeface="Times New Roman"/>
                <a:cs typeface="Times New Roman"/>
              </a:rPr>
              <a:t>Dal momento che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tanta buona </a:t>
            </a:r>
            <a:r>
              <a:rPr sz="1200" spc="-5" dirty="0">
                <a:latin typeface="Times New Roman"/>
                <a:cs typeface="Times New Roman"/>
              </a:rPr>
              <a:t>verità da rendere </a:t>
            </a:r>
            <a:r>
              <a:rPr sz="1200" dirty="0">
                <a:latin typeface="Times New Roman"/>
                <a:cs typeface="Times New Roman"/>
              </a:rPr>
              <a:t>pubblica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proclamare,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dovrebbero  prestare </a:t>
            </a:r>
            <a:r>
              <a:rPr sz="1200" dirty="0">
                <a:latin typeface="Times New Roman"/>
                <a:cs typeface="Times New Roman"/>
              </a:rPr>
              <a:t>tanta </a:t>
            </a:r>
            <a:r>
              <a:rPr sz="1200" spc="-5" dirty="0">
                <a:latin typeface="Times New Roman"/>
                <a:cs typeface="Times New Roman"/>
              </a:rPr>
              <a:t>attenzione al male nel </a:t>
            </a:r>
            <a:r>
              <a:rPr sz="1200" dirty="0">
                <a:latin typeface="Times New Roman"/>
                <a:cs typeface="Times New Roman"/>
              </a:rPr>
              <a:t>mondo solo </a:t>
            </a:r>
            <a:r>
              <a:rPr sz="1200" spc="-5" dirty="0">
                <a:latin typeface="Times New Roman"/>
                <a:cs typeface="Times New Roman"/>
              </a:rPr>
              <a:t>perché esso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fatto?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bellezze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 sono più </a:t>
            </a:r>
            <a:r>
              <a:rPr sz="1200" spc="-5" dirty="0">
                <a:latin typeface="Times New Roman"/>
                <a:cs typeface="Times New Roman"/>
              </a:rPr>
              <a:t>piacevoli ed esaltanti del fenomeno 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(2076.5) 195:5.14 </a:t>
            </a:r>
            <a:r>
              <a:rPr sz="1200" spc="-5" dirty="0">
                <a:latin typeface="Times New Roman"/>
                <a:cs typeface="Times New Roman"/>
              </a:rPr>
              <a:t>Nella religione Gesù propugnò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metodo dell’esperienza, così </a:t>
            </a:r>
            <a:r>
              <a:rPr sz="1200" dirty="0">
                <a:latin typeface="Times New Roman"/>
                <a:cs typeface="Times New Roman"/>
              </a:rPr>
              <a:t>come la scienza </a:t>
            </a:r>
            <a:r>
              <a:rPr sz="1200" spc="-5" dirty="0">
                <a:latin typeface="Times New Roman"/>
                <a:cs typeface="Times New Roman"/>
              </a:rPr>
              <a:t>moderna persegue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 sperimentale. Noi </a:t>
            </a:r>
            <a:r>
              <a:rPr sz="1200" dirty="0">
                <a:latin typeface="Times New Roman"/>
                <a:cs typeface="Times New Roman"/>
              </a:rPr>
              <a:t>troviamo </a:t>
            </a:r>
            <a:r>
              <a:rPr sz="1200" spc="-5" dirty="0">
                <a:latin typeface="Times New Roman"/>
                <a:cs typeface="Times New Roman"/>
              </a:rPr>
              <a:t>Dio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dell’intuizione </a:t>
            </a:r>
            <a:r>
              <a:rPr sz="1200" spc="-10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accostiamo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intuizione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dell’anima</a:t>
            </a:r>
            <a:endParaRPr sz="1200">
              <a:latin typeface="Times New Roman"/>
              <a:cs typeface="Times New Roman"/>
            </a:endParaRPr>
          </a:p>
          <a:p>
            <a:pPr marL="88900" marR="2343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mediante l’amore del </a:t>
            </a:r>
            <a:r>
              <a:rPr sz="1200" dirty="0">
                <a:latin typeface="Times New Roman"/>
                <a:cs typeface="Times New Roman"/>
              </a:rPr>
              <a:t>bello, la </a:t>
            </a:r>
            <a:r>
              <a:rPr sz="1200" spc="-5" dirty="0">
                <a:latin typeface="Times New Roman"/>
                <a:cs typeface="Times New Roman"/>
              </a:rPr>
              <a:t>ricerca della </a:t>
            </a:r>
            <a:r>
              <a:rPr sz="1200" dirty="0">
                <a:latin typeface="Times New Roman"/>
                <a:cs typeface="Times New Roman"/>
              </a:rPr>
              <a:t>verità, la </a:t>
            </a:r>
            <a:r>
              <a:rPr sz="1200" spc="-5" dirty="0">
                <a:latin typeface="Times New Roman"/>
                <a:cs typeface="Times New Roman"/>
              </a:rPr>
              <a:t>fedeltà al dovere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 della </a:t>
            </a:r>
            <a:r>
              <a:rPr sz="1200" dirty="0">
                <a:latin typeface="Times New Roman"/>
                <a:cs typeface="Times New Roman"/>
              </a:rPr>
              <a:t>bontà divina.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tra tutti questi </a:t>
            </a:r>
            <a:r>
              <a:rPr sz="1200" spc="-5" dirty="0">
                <a:latin typeface="Times New Roman"/>
                <a:cs typeface="Times New Roman"/>
              </a:rPr>
              <a:t>valori,  l’amore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all’intuizione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975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materialismo</a:t>
            </a:r>
            <a:endParaRPr sz="160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(2076.6) 195:6.1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scienziati hanno involontariamente precipitato l’umanità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panico materialistico; essi hanno scatenato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corsa  insensata alla </a:t>
            </a:r>
            <a:r>
              <a:rPr sz="1200" dirty="0">
                <a:latin typeface="Times New Roman"/>
                <a:cs typeface="Times New Roman"/>
              </a:rPr>
              <a:t>banca morale </a:t>
            </a:r>
            <a:r>
              <a:rPr sz="1200" spc="-5" dirty="0">
                <a:latin typeface="Times New Roman"/>
                <a:cs typeface="Times New Roman"/>
              </a:rPr>
              <a:t>delle 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banca dell’esperienza </a:t>
            </a:r>
            <a:r>
              <a:rPr sz="1200" dirty="0">
                <a:latin typeface="Times New Roman"/>
                <a:cs typeface="Times New Roman"/>
              </a:rPr>
              <a:t>umana dispone di vaste risorse spirituali;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fronte  </a:t>
            </a:r>
            <a:r>
              <a:rPr sz="1200" spc="-5" dirty="0">
                <a:latin typeface="Times New Roman"/>
                <a:cs typeface="Times New Roman"/>
              </a:rPr>
              <a:t>alle richieste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vengono </a:t>
            </a:r>
            <a:r>
              <a:rPr sz="1200" spc="-5" dirty="0">
                <a:latin typeface="Times New Roman"/>
                <a:cs typeface="Times New Roman"/>
              </a:rPr>
              <a:t>presentate. Soltanto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irriflessivi vengono presi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panico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all’attivo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panico materialista-laico sarà </a:t>
            </a:r>
            <a:r>
              <a:rPr sz="1200" dirty="0">
                <a:latin typeface="Times New Roman"/>
                <a:cs typeface="Times New Roman"/>
              </a:rPr>
              <a:t>passato,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avrà fatto bancarotta.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banca spirituale </a:t>
            </a:r>
            <a:r>
              <a:rPr sz="1200" spc="-5" dirty="0">
                <a:latin typeface="Times New Roman"/>
                <a:cs typeface="Times New Roman"/>
              </a:rPr>
              <a:t>del  regno dei cieli pagherà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sicurezza morale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ricorreranno ad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Suo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nome”.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(2076.7) 195:6.2 </a:t>
            </a:r>
            <a:r>
              <a:rPr sz="1200" spc="-5" dirty="0">
                <a:latin typeface="Times New Roman"/>
                <a:cs typeface="Times New Roman"/>
              </a:rPr>
              <a:t>Quale che sia l’apparente conflitto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materialismo </a:t>
            </a:r>
            <a:r>
              <a:rPr sz="1200" dirty="0">
                <a:latin typeface="Times New Roman"/>
                <a:cs typeface="Times New Roman"/>
              </a:rPr>
              <a:t>e gli insegnamenti di </a:t>
            </a:r>
            <a:r>
              <a:rPr sz="1200" spc="-5" dirty="0">
                <a:latin typeface="Times New Roman"/>
                <a:cs typeface="Times New Roman"/>
              </a:rPr>
              <a:t>Gesù, potete </a:t>
            </a:r>
            <a:r>
              <a:rPr sz="1200" dirty="0">
                <a:latin typeface="Times New Roman"/>
                <a:cs typeface="Times New Roman"/>
              </a:rPr>
              <a:t>star certi </a:t>
            </a:r>
            <a:r>
              <a:rPr sz="1200" spc="-5" dirty="0">
                <a:latin typeface="Times New Roman"/>
                <a:cs typeface="Times New Roman"/>
              </a:rPr>
              <a:t>che nelle ere future  gli insegnamenti </a:t>
            </a:r>
            <a:r>
              <a:rPr sz="1200" dirty="0">
                <a:latin typeface="Times New Roman"/>
                <a:cs typeface="Times New Roman"/>
              </a:rPr>
              <a:t>del Maestro </a:t>
            </a:r>
            <a:r>
              <a:rPr sz="1200" spc="-5" dirty="0">
                <a:latin typeface="Times New Roman"/>
                <a:cs typeface="Times New Roman"/>
              </a:rPr>
              <a:t>trionferanno </a:t>
            </a:r>
            <a:r>
              <a:rPr sz="1200" dirty="0">
                <a:latin typeface="Times New Roman"/>
                <a:cs typeface="Times New Roman"/>
              </a:rPr>
              <a:t>pienamente.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una 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può venire coinvolta in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controversia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scienza; essa </a:t>
            </a:r>
            <a:r>
              <a:rPr sz="1200" dirty="0">
                <a:latin typeface="Times New Roman"/>
                <a:cs typeface="Times New Roman"/>
              </a:rPr>
              <a:t>non si </a:t>
            </a:r>
            <a:r>
              <a:rPr sz="1200" spc="-5" dirty="0">
                <a:latin typeface="Times New Roman"/>
                <a:cs typeface="Times New Roman"/>
              </a:rPr>
              <a:t>occupa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delle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materiali.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indifferente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scienza,  ma è </a:t>
            </a:r>
            <a:r>
              <a:rPr sz="1200" spc="-5" dirty="0">
                <a:latin typeface="Times New Roman"/>
                <a:cs typeface="Times New Roman"/>
              </a:rPr>
              <a:t>favorevole ad essa, mentre s’interessa supremamente dello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scienziato.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6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(2076.8) 195:6.3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mera conoscenza,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accompagnata dall’interpretazione della saggezza </a:t>
            </a:r>
            <a:r>
              <a:rPr sz="1200" dirty="0">
                <a:latin typeface="Times New Roman"/>
                <a:cs typeface="Times New Roman"/>
              </a:rPr>
              <a:t>e dall’intuizione spirituale  </a:t>
            </a:r>
            <a:r>
              <a:rPr sz="1200" spc="-5" dirty="0">
                <a:latin typeface="Times New Roman"/>
                <a:cs typeface="Times New Roman"/>
              </a:rPr>
              <a:t>dell’esperienza religiosa,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alla fine al </a:t>
            </a:r>
            <a:r>
              <a:rPr sz="1200" dirty="0">
                <a:latin typeface="Times New Roman"/>
                <a:cs typeface="Times New Roman"/>
              </a:rPr>
              <a:t>pessimismo e </a:t>
            </a:r>
            <a:r>
              <a:rPr sz="1200" spc="-5" dirty="0">
                <a:latin typeface="Times New Roman"/>
                <a:cs typeface="Times New Roman"/>
              </a:rPr>
              <a:t>alla disperazione umana. Una conoscenza </a:t>
            </a:r>
            <a:r>
              <a:rPr sz="1200" dirty="0">
                <a:latin typeface="Times New Roman"/>
                <a:cs typeface="Times New Roman"/>
              </a:rPr>
              <a:t>limitata è </a:t>
            </a:r>
            <a:r>
              <a:rPr sz="1200" spc="-5" dirty="0">
                <a:latin typeface="Times New Roman"/>
                <a:cs typeface="Times New Roman"/>
              </a:rPr>
              <a:t>veramente  sconcertante.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5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(2076.9) 195:6.4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 presente scritto,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peggio dell’era </a:t>
            </a:r>
            <a:r>
              <a:rPr sz="1200" dirty="0">
                <a:latin typeface="Times New Roman"/>
                <a:cs typeface="Times New Roman"/>
              </a:rPr>
              <a:t>materialista è </a:t>
            </a:r>
            <a:r>
              <a:rPr sz="1200" spc="-5" dirty="0">
                <a:latin typeface="Times New Roman"/>
                <a:cs typeface="Times New Roman"/>
              </a:rPr>
              <a:t>passato;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spuntando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migliore  comprensione.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scientifico </a:t>
            </a:r>
            <a:r>
              <a:rPr sz="1200" dirty="0">
                <a:latin typeface="Times New Roman"/>
                <a:cs typeface="Times New Roman"/>
              </a:rPr>
              <a:t>non sono più </a:t>
            </a:r>
            <a:r>
              <a:rPr sz="1200" spc="-5" dirty="0">
                <a:latin typeface="Times New Roman"/>
                <a:cs typeface="Times New Roman"/>
              </a:rPr>
              <a:t>completamente materialiste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5" dirty="0">
                <a:latin typeface="Times New Roman"/>
                <a:cs typeface="Times New Roman"/>
              </a:rPr>
              <a:t>popolo  </a:t>
            </a:r>
            <a:r>
              <a:rPr sz="1200" spc="-5" dirty="0">
                <a:latin typeface="Times New Roman"/>
                <a:cs typeface="Times New Roman"/>
              </a:rPr>
              <a:t>comune propende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verso quella direzione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spc="-5" dirty="0">
                <a:latin typeface="Times New Roman"/>
                <a:cs typeface="Times New Roman"/>
              </a:rPr>
              <a:t>precedenti. Ma </a:t>
            </a:r>
            <a:r>
              <a:rPr sz="1200" dirty="0">
                <a:latin typeface="Times New Roman"/>
                <a:cs typeface="Times New Roman"/>
              </a:rPr>
              <a:t>quest’epoca di </a:t>
            </a:r>
            <a:r>
              <a:rPr sz="1200" spc="-5" dirty="0">
                <a:latin typeface="Times New Roman"/>
                <a:cs typeface="Times New Roman"/>
              </a:rPr>
              <a:t>realismo </a:t>
            </a:r>
            <a:r>
              <a:rPr sz="1200" dirty="0">
                <a:latin typeface="Times New Roman"/>
                <a:cs typeface="Times New Roman"/>
              </a:rPr>
              <a:t>fisico è </a:t>
            </a:r>
            <a:r>
              <a:rPr sz="1200" spc="-5" dirty="0">
                <a:latin typeface="Times New Roman"/>
                <a:cs typeface="Times New Roman"/>
              </a:rPr>
              <a:t>solo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episodio transitorio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dell’uomo sulla terra.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moderna ha </a:t>
            </a:r>
            <a:r>
              <a:rPr sz="1200" spc="-5" dirty="0">
                <a:latin typeface="Times New Roman"/>
                <a:cs typeface="Times New Roman"/>
              </a:rPr>
              <a:t>lasciato intatta </a:t>
            </a:r>
            <a:r>
              <a:rPr sz="1200" dirty="0">
                <a:latin typeface="Times New Roman"/>
                <a:cs typeface="Times New Roman"/>
              </a:rPr>
              <a:t>la 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insegnamenti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tradotti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dirty="0">
                <a:latin typeface="Times New Roman"/>
                <a:cs typeface="Times New Roman"/>
              </a:rPr>
              <a:t>Tutto ciò che 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distrutto le illusioni </a:t>
            </a:r>
            <a:r>
              <a:rPr sz="1200" spc="-5" dirty="0">
                <a:latin typeface="Times New Roman"/>
                <a:cs typeface="Times New Roman"/>
              </a:rPr>
              <a:t>infantili delle false  interpretazioni della 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244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5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(2077.1) 195:6.5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dell’uomo </a:t>
            </a:r>
            <a:r>
              <a:rPr sz="1200" spc="-5" dirty="0">
                <a:latin typeface="Times New Roman"/>
                <a:cs typeface="Times New Roman"/>
              </a:rPr>
              <a:t>sulla terra, </a:t>
            </a:r>
            <a:r>
              <a:rPr sz="1200" dirty="0">
                <a:latin typeface="Times New Roman"/>
                <a:cs typeface="Times New Roman"/>
              </a:rPr>
              <a:t>la scienza è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quantitativa,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un’esperienza  </a:t>
            </a:r>
            <a:r>
              <a:rPr sz="1200" spc="-5" dirty="0">
                <a:latin typeface="Times New Roman"/>
                <a:cs typeface="Times New Roman"/>
              </a:rPr>
              <a:t>qualitativa.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si occupa </a:t>
            </a:r>
            <a:r>
              <a:rPr sz="1200" dirty="0">
                <a:latin typeface="Times New Roman"/>
                <a:cs typeface="Times New Roman"/>
              </a:rPr>
              <a:t>dei fenomeni;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origini, dei valori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scopi. Indicare </a:t>
            </a:r>
            <a:r>
              <a:rPr sz="1200" dirty="0">
                <a:latin typeface="Times New Roman"/>
                <a:cs typeface="Times New Roman"/>
              </a:rPr>
              <a:t>delle cause </a:t>
            </a:r>
            <a:r>
              <a:rPr sz="1200" spc="-5" dirty="0">
                <a:latin typeface="Times New Roman"/>
                <a:cs typeface="Times New Roman"/>
              </a:rPr>
              <a:t>come  spiegazione dei fenomeni fisici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confessare </a:t>
            </a:r>
            <a:r>
              <a:rPr sz="1200" dirty="0">
                <a:latin typeface="Times New Roman"/>
                <a:cs typeface="Times New Roman"/>
              </a:rPr>
              <a:t>l’ignoranza </a:t>
            </a:r>
            <a:r>
              <a:rPr sz="1200" spc="-5" dirty="0">
                <a:latin typeface="Times New Roman"/>
                <a:cs typeface="Times New Roman"/>
              </a:rPr>
              <a:t>degli scopi </a:t>
            </a:r>
            <a:r>
              <a:rPr sz="1200" dirty="0">
                <a:latin typeface="Times New Roman"/>
                <a:cs typeface="Times New Roman"/>
              </a:rPr>
              <a:t>ultimi e </a:t>
            </a:r>
            <a:r>
              <a:rPr sz="1200" spc="-5" dirty="0">
                <a:latin typeface="Times New Roman"/>
                <a:cs typeface="Times New Roman"/>
              </a:rPr>
              <a:t>alla fine porta solo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scienziato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alla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causa —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(2077.2) 195:6.6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violento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miracoli ad </a:t>
            </a:r>
            <a:r>
              <a:rPr sz="1200" dirty="0">
                <a:latin typeface="Times New Roman"/>
                <a:cs typeface="Times New Roman"/>
              </a:rPr>
              <a:t>un’era di macchine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sconvolgente per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l’uomo.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L’ingegnosità </a:t>
            </a:r>
            <a:r>
              <a:rPr sz="1200" dirty="0">
                <a:latin typeface="Times New Roman"/>
                <a:cs typeface="Times New Roman"/>
              </a:rPr>
              <a:t>e la destrezza </a:t>
            </a:r>
            <a:r>
              <a:rPr sz="1200" spc="-5" dirty="0">
                <a:latin typeface="Times New Roman"/>
                <a:cs typeface="Times New Roman"/>
              </a:rPr>
              <a:t>delle false filosofie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meccanicismo smentiscono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stesse tesi </a:t>
            </a:r>
            <a:r>
              <a:rPr sz="1200" dirty="0">
                <a:latin typeface="Times New Roman"/>
                <a:cs typeface="Times New Roman"/>
              </a:rPr>
              <a:t>meccanicistiche.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L’agilità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fatalistica della </a:t>
            </a:r>
            <a:r>
              <a:rPr sz="1200" dirty="0">
                <a:latin typeface="Times New Roman"/>
                <a:cs typeface="Times New Roman"/>
              </a:rPr>
              <a:t>mente di un </a:t>
            </a:r>
            <a:r>
              <a:rPr sz="1200" spc="-5" dirty="0">
                <a:latin typeface="Times New Roman"/>
                <a:cs typeface="Times New Roman"/>
              </a:rPr>
              <a:t>materialista contraddice per </a:t>
            </a:r>
            <a:r>
              <a:rPr sz="1200" dirty="0">
                <a:latin typeface="Times New Roman"/>
                <a:cs typeface="Times New Roman"/>
              </a:rPr>
              <a:t>sempre le sue </a:t>
            </a:r>
            <a:r>
              <a:rPr sz="1200" spc="-5" dirty="0">
                <a:latin typeface="Times New Roman"/>
                <a:cs typeface="Times New Roman"/>
              </a:rPr>
              <a:t>affermazioni che l’universo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fenomeno energetico cieco  </a:t>
            </a:r>
            <a:r>
              <a:rPr sz="1200" dirty="0">
                <a:latin typeface="Times New Roman"/>
                <a:cs typeface="Times New Roman"/>
              </a:rPr>
              <a:t>e senza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0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(2077.3) 195:6.7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naturalismo </a:t>
            </a:r>
            <a:r>
              <a:rPr sz="1200" spc="-5" dirty="0">
                <a:latin typeface="Times New Roman"/>
                <a:cs typeface="Times New Roman"/>
              </a:rPr>
              <a:t>meccanicistico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uomini ritenuti </a:t>
            </a:r>
            <a:r>
              <a:rPr sz="1200" spc="-5" dirty="0">
                <a:latin typeface="Times New Roman"/>
                <a:cs typeface="Times New Roman"/>
              </a:rPr>
              <a:t>istruiti </a:t>
            </a:r>
            <a:r>
              <a:rPr sz="1200" dirty="0">
                <a:latin typeface="Times New Roman"/>
                <a:cs typeface="Times New Roman"/>
              </a:rPr>
              <a:t>ed il secolarismo </a:t>
            </a:r>
            <a:r>
              <a:rPr sz="1200" spc="-5" dirty="0">
                <a:latin typeface="Times New Roman"/>
                <a:cs typeface="Times New Roman"/>
              </a:rPr>
              <a:t>insensato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della strada si  occupano entrambi esclusivamente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cose;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veri valori, </a:t>
            </a:r>
            <a:r>
              <a:rPr sz="1200" dirty="0">
                <a:latin typeface="Times New Roman"/>
                <a:cs typeface="Times New Roman"/>
              </a:rPr>
              <a:t>sanzioni e </a:t>
            </a:r>
            <a:r>
              <a:rPr sz="1200" spc="-5" dirty="0">
                <a:latin typeface="Times New Roman"/>
                <a:cs typeface="Times New Roman"/>
              </a:rPr>
              <a:t>soddisfazioni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spirituale, così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e di assicurazioni </a:t>
            </a:r>
            <a:r>
              <a:rPr sz="1200" spc="-5" dirty="0">
                <a:latin typeface="Times New Roman"/>
                <a:cs typeface="Times New Roman"/>
              </a:rPr>
              <a:t>eterne.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grandi problemi della vita </a:t>
            </a:r>
            <a:r>
              <a:rPr sz="1200" spc="-5" dirty="0">
                <a:latin typeface="Times New Roman"/>
                <a:cs typeface="Times New Roman"/>
              </a:rPr>
              <a:t>moderna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pensa di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troppo occupato per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meditazione spirituale e la </a:t>
            </a:r>
            <a:r>
              <a:rPr sz="1200" spc="-5" dirty="0">
                <a:latin typeface="Times New Roman"/>
                <a:cs typeface="Times New Roman"/>
              </a:rPr>
              <a:t>devozione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41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(2077.4) 195:6.8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materialismo </a:t>
            </a:r>
            <a:r>
              <a:rPr sz="1200" dirty="0">
                <a:latin typeface="Times New Roman"/>
                <a:cs typeface="Times New Roman"/>
              </a:rPr>
              <a:t>riduce l’uomo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automa senz’anima </a:t>
            </a:r>
            <a:r>
              <a:rPr sz="1200" dirty="0">
                <a:latin typeface="Times New Roman"/>
                <a:cs typeface="Times New Roman"/>
              </a:rPr>
              <a:t>e lo rende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simbolo </a:t>
            </a:r>
            <a:r>
              <a:rPr sz="1200" spc="-5" dirty="0">
                <a:latin typeface="Times New Roman"/>
                <a:cs typeface="Times New Roman"/>
              </a:rPr>
              <a:t>aritmetico che svolge </a:t>
            </a:r>
            <a:r>
              <a:rPr sz="1200" dirty="0">
                <a:latin typeface="Times New Roman"/>
                <a:cs typeface="Times New Roman"/>
              </a:rPr>
              <a:t>un  ruolo </a:t>
            </a:r>
            <a:r>
              <a:rPr sz="1200" spc="-5" dirty="0">
                <a:latin typeface="Times New Roman"/>
                <a:cs typeface="Times New Roman"/>
              </a:rPr>
              <a:t>passivo nella </a:t>
            </a:r>
            <a:r>
              <a:rPr sz="1200" dirty="0">
                <a:latin typeface="Times New Roman"/>
                <a:cs typeface="Times New Roman"/>
              </a:rPr>
              <a:t>formula </a:t>
            </a:r>
            <a:r>
              <a:rPr sz="1200" spc="-5" dirty="0">
                <a:latin typeface="Times New Roman"/>
                <a:cs typeface="Times New Roman"/>
              </a:rPr>
              <a:t>matematica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romanticismo e </a:t>
            </a:r>
            <a:r>
              <a:rPr sz="1200" spc="-5" dirty="0">
                <a:latin typeface="Times New Roman"/>
                <a:cs typeface="Times New Roman"/>
              </a:rPr>
              <a:t>meccanicistico. Ma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dove viene tutto questo </a:t>
            </a:r>
            <a:r>
              <a:rPr sz="1200" spc="5" dirty="0">
                <a:latin typeface="Times New Roman"/>
                <a:cs typeface="Times New Roman"/>
              </a:rPr>
              <a:t>vasto 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matematica </a:t>
            </a:r>
            <a:r>
              <a:rPr sz="1200" dirty="0">
                <a:latin typeface="Times New Roman"/>
                <a:cs typeface="Times New Roman"/>
              </a:rPr>
              <a:t>senza un </a:t>
            </a:r>
            <a:r>
              <a:rPr sz="1200" spc="-5" dirty="0">
                <a:latin typeface="Times New Roman"/>
                <a:cs typeface="Times New Roman"/>
              </a:rPr>
              <a:t>Matematico Maestro?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può dissertare sulla </a:t>
            </a:r>
            <a:r>
              <a:rPr sz="1200" spc="-5" dirty="0">
                <a:latin typeface="Times New Roman"/>
                <a:cs typeface="Times New Roman"/>
              </a:rPr>
              <a:t>conservazione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religione  convalida </a:t>
            </a:r>
            <a:r>
              <a:rPr sz="1200" dirty="0">
                <a:latin typeface="Times New Roman"/>
                <a:cs typeface="Times New Roman"/>
              </a:rPr>
              <a:t>la conservazione </a:t>
            </a:r>
            <a:r>
              <a:rPr sz="1200" spc="-5" dirty="0">
                <a:latin typeface="Times New Roman"/>
                <a:cs typeface="Times New Roman"/>
              </a:rPr>
              <a:t>delle anime degli </a:t>
            </a:r>
            <a:r>
              <a:rPr sz="1200" dirty="0">
                <a:latin typeface="Times New Roman"/>
                <a:cs typeface="Times New Roman"/>
              </a:rPr>
              <a:t>uomini — </a:t>
            </a:r>
            <a:r>
              <a:rPr sz="1200" spc="-5" dirty="0">
                <a:latin typeface="Times New Roman"/>
                <a:cs typeface="Times New Roman"/>
              </a:rPr>
              <a:t>essa concerne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esperienza con delle </a:t>
            </a:r>
            <a:r>
              <a:rPr sz="1200" dirty="0">
                <a:latin typeface="Times New Roman"/>
                <a:cs typeface="Times New Roman"/>
              </a:rPr>
              <a:t>realtà spirituali e </a:t>
            </a:r>
            <a:r>
              <a:rPr sz="1200" spc="-5" dirty="0">
                <a:latin typeface="Times New Roman"/>
                <a:cs typeface="Times New Roman"/>
              </a:rPr>
              <a:t>dei valori  eterni.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70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0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(2077.5) 195:6.9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sociologo materialista contemporaneo osserva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comunità, fa </a:t>
            </a:r>
            <a:r>
              <a:rPr sz="1200" dirty="0">
                <a:latin typeface="Times New Roman"/>
                <a:cs typeface="Times New Roman"/>
              </a:rPr>
              <a:t>un rapporto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lascia </a:t>
            </a:r>
            <a:r>
              <a:rPr sz="1200" dirty="0">
                <a:latin typeface="Times New Roman"/>
                <a:cs typeface="Times New Roman"/>
              </a:rPr>
              <a:t>le persone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ha  </a:t>
            </a:r>
            <a:r>
              <a:rPr sz="1200" spc="-5" dirty="0">
                <a:latin typeface="Times New Roman"/>
                <a:cs typeface="Times New Roman"/>
              </a:rPr>
              <a:t>trovate. Millenovecento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dei </a:t>
            </a:r>
            <a:r>
              <a:rPr sz="1200" dirty="0">
                <a:latin typeface="Times New Roman"/>
                <a:cs typeface="Times New Roman"/>
              </a:rPr>
              <a:t>Galilei senza istruzione </a:t>
            </a:r>
            <a:r>
              <a:rPr sz="1200" spc="-5" dirty="0">
                <a:latin typeface="Times New Roman"/>
                <a:cs typeface="Times New Roman"/>
              </a:rPr>
              <a:t>osservarono Gesù che </a:t>
            </a:r>
            <a:r>
              <a:rPr sz="1200" dirty="0">
                <a:latin typeface="Times New Roman"/>
                <a:cs typeface="Times New Roman"/>
              </a:rPr>
              <a:t>donava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come contributo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all’esperienza </a:t>
            </a:r>
            <a:r>
              <a:rPr sz="1200" dirty="0">
                <a:latin typeface="Times New Roman"/>
                <a:cs typeface="Times New Roman"/>
              </a:rPr>
              <a:t>interiore dell’uomo e poi </a:t>
            </a:r>
            <a:r>
              <a:rPr sz="1200" spc="-5" dirty="0">
                <a:latin typeface="Times New Roman"/>
                <a:cs typeface="Times New Roman"/>
              </a:rPr>
              <a:t>uscirono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misero sottosopra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l’Impero </a:t>
            </a:r>
            <a:r>
              <a:rPr sz="1200" dirty="0">
                <a:latin typeface="Times New Roman"/>
                <a:cs typeface="Times New Roman"/>
              </a:rPr>
              <a:t>Romano.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4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(2077.6) 195:6.10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religiosi commettono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errore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tentano di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moderno alla battaglia  spirituale con </a:t>
            </a:r>
            <a:r>
              <a:rPr sz="1200" dirty="0">
                <a:latin typeface="Times New Roman"/>
                <a:cs typeface="Times New Roman"/>
              </a:rPr>
              <a:t>lo squillo delle </a:t>
            </a:r>
            <a:r>
              <a:rPr sz="1200" spc="-5" dirty="0">
                <a:latin typeface="Times New Roman"/>
                <a:cs typeface="Times New Roman"/>
              </a:rPr>
              <a:t>trombe del </a:t>
            </a:r>
            <a:r>
              <a:rPr sz="1200" dirty="0">
                <a:latin typeface="Times New Roman"/>
                <a:cs typeface="Times New Roman"/>
              </a:rPr>
              <a:t>Medio Evo.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dotarsi di </a:t>
            </a:r>
            <a:r>
              <a:rPr sz="1200" spc="-5" dirty="0">
                <a:latin typeface="Times New Roman"/>
                <a:cs typeface="Times New Roman"/>
              </a:rPr>
              <a:t>slogan </a:t>
            </a:r>
            <a:r>
              <a:rPr sz="1200" dirty="0">
                <a:latin typeface="Times New Roman"/>
                <a:cs typeface="Times New Roman"/>
              </a:rPr>
              <a:t>nuovi ed </a:t>
            </a:r>
            <a:r>
              <a:rPr sz="1200" spc="-5" dirty="0">
                <a:latin typeface="Times New Roman"/>
                <a:cs typeface="Times New Roman"/>
              </a:rPr>
              <a:t>aggiornati.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democrazia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nessun’altra </a:t>
            </a:r>
            <a:r>
              <a:rPr sz="1200" dirty="0">
                <a:latin typeface="Times New Roman"/>
                <a:cs typeface="Times New Roman"/>
              </a:rPr>
              <a:t>panacea politica </a:t>
            </a:r>
            <a:r>
              <a:rPr sz="1200" spc="-5" dirty="0">
                <a:latin typeface="Times New Roman"/>
                <a:cs typeface="Times New Roman"/>
              </a:rPr>
              <a:t>prenderanno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del progresso spirituale.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false religioni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rappresentare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un’evasione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dalla realtà,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vangelo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presentato all’uomo mortale </a:t>
            </a:r>
            <a:r>
              <a:rPr sz="1200" dirty="0">
                <a:latin typeface="Times New Roman"/>
                <a:cs typeface="Times New Roman"/>
              </a:rPr>
              <a:t>il vero </a:t>
            </a:r>
            <a:r>
              <a:rPr sz="1200" spc="-5" dirty="0">
                <a:latin typeface="Times New Roman"/>
                <a:cs typeface="Times New Roman"/>
              </a:rPr>
              <a:t>ingresso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eterna </a:t>
            </a:r>
            <a:r>
              <a:rPr sz="1200" dirty="0">
                <a:latin typeface="Times New Roman"/>
                <a:cs typeface="Times New Roman"/>
              </a:rPr>
              <a:t>di progressione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822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(2077.7) 195:6.11 </a:t>
            </a:r>
            <a:r>
              <a:rPr sz="1200" spc="-5" dirty="0">
                <a:latin typeface="Times New Roman"/>
                <a:cs typeface="Times New Roman"/>
              </a:rPr>
              <a:t>Dire che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“emerse”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spiega nulla.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l’universo fosse 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e la  mente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staccata dalla materia,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avremmo mai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interpretazioni differenti </a:t>
            </a:r>
            <a:r>
              <a:rPr sz="1200" dirty="0">
                <a:latin typeface="Times New Roman"/>
                <a:cs typeface="Times New Roman"/>
              </a:rPr>
              <a:t>di un qualunque </a:t>
            </a:r>
            <a:r>
              <a:rPr sz="1200" spc="-5" dirty="0">
                <a:latin typeface="Times New Roman"/>
                <a:cs typeface="Times New Roman"/>
              </a:rPr>
              <a:t>fenomeno osservato.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verità, di </a:t>
            </a:r>
            <a:r>
              <a:rPr sz="1200" dirty="0">
                <a:latin typeface="Times New Roman"/>
                <a:cs typeface="Times New Roman"/>
              </a:rPr>
              <a:t>bellezza e di bontà non sono </a:t>
            </a:r>
            <a:r>
              <a:rPr sz="1200" spc="-5" dirty="0">
                <a:latin typeface="Times New Roman"/>
                <a:cs typeface="Times New Roman"/>
              </a:rPr>
              <a:t>inerenti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fisica né alla </a:t>
            </a:r>
            <a:r>
              <a:rPr sz="1200" spc="-5" dirty="0">
                <a:latin typeface="Times New Roman"/>
                <a:cs typeface="Times New Roman"/>
              </a:rPr>
              <a:t>chimica. Una </a:t>
            </a:r>
            <a:r>
              <a:rPr sz="1200" dirty="0">
                <a:latin typeface="Times New Roman"/>
                <a:cs typeface="Times New Roman"/>
              </a:rPr>
              <a:t>macchina non può </a:t>
            </a:r>
            <a:r>
              <a:rPr sz="1200" i="1" spc="-5" dirty="0">
                <a:latin typeface="Times New Roman"/>
                <a:cs typeface="Times New Roman"/>
              </a:rPr>
              <a:t>conoscere, </a:t>
            </a:r>
            <a:r>
              <a:rPr sz="1200" dirty="0">
                <a:latin typeface="Times New Roman"/>
                <a:cs typeface="Times New Roman"/>
              </a:rPr>
              <a:t>e molto  meno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verità, </a:t>
            </a:r>
            <a:r>
              <a:rPr sz="1200" spc="-5" dirty="0">
                <a:latin typeface="Times New Roman"/>
                <a:cs typeface="Times New Roman"/>
              </a:rPr>
              <a:t>aver fame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 ed amare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(2077.8) 195:6.12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può </a:t>
            </a:r>
            <a:r>
              <a:rPr sz="1200" spc="-5" dirty="0">
                <a:latin typeface="Times New Roman"/>
                <a:cs typeface="Times New Roman"/>
              </a:rPr>
              <a:t>essere fisica, </a:t>
            </a:r>
            <a:r>
              <a:rPr sz="1200" dirty="0">
                <a:latin typeface="Times New Roman"/>
                <a:cs typeface="Times New Roman"/>
              </a:rPr>
              <a:t>ma la mente </a:t>
            </a:r>
            <a:r>
              <a:rPr sz="1200" spc="-5" dirty="0">
                <a:latin typeface="Times New Roman"/>
                <a:cs typeface="Times New Roman"/>
              </a:rPr>
              <a:t>dello scienziato che discerne </a:t>
            </a:r>
            <a:r>
              <a:rPr sz="1200" dirty="0">
                <a:latin typeface="Times New Roman"/>
                <a:cs typeface="Times New Roman"/>
              </a:rPr>
              <a:t>la verità è </a:t>
            </a:r>
            <a:r>
              <a:rPr sz="1200" spc="-5" dirty="0">
                <a:latin typeface="Times New Roman"/>
                <a:cs typeface="Times New Roman"/>
              </a:rPr>
              <a:t>allo stesso tempo supermateriale.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non conosce la verità,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può amare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convinzioni </a:t>
            </a:r>
            <a:r>
              <a:rPr sz="1200" spc="-5" dirty="0">
                <a:latin typeface="Times New Roman"/>
                <a:cs typeface="Times New Roman"/>
              </a:rPr>
              <a:t>morali basate  sull’illuminazione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radicate nell’esperienza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sono altrettanto reali </a:t>
            </a:r>
            <a:r>
              <a:rPr sz="1200" dirty="0">
                <a:latin typeface="Times New Roman"/>
                <a:cs typeface="Times New Roman"/>
              </a:rPr>
              <a:t>e certe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le deduzioni </a:t>
            </a:r>
            <a:r>
              <a:rPr sz="1200" spc="-5" dirty="0">
                <a:latin typeface="Times New Roman"/>
                <a:cs typeface="Times New Roman"/>
              </a:rPr>
              <a:t>matematiche basate  su osservazioni fisiche,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diverso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7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(2077.9) 195:6.13 </a:t>
            </a:r>
            <a:r>
              <a:rPr sz="1200" spc="-5" dirty="0">
                <a:latin typeface="Times New Roman"/>
                <a:cs typeface="Times New Roman"/>
              </a:rPr>
              <a:t>Se gli uomini fossero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delle macchine, reagirebbero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uniformemente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materiale.  L’individualità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esisterebbe, ed </a:t>
            </a:r>
            <a:r>
              <a:rPr sz="1200" dirty="0">
                <a:latin typeface="Times New Roman"/>
                <a:cs typeface="Times New Roman"/>
              </a:rPr>
              <a:t>ancor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05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(1390.4) 126:3.9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completamente messo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futuro lavoro nel </a:t>
            </a:r>
            <a:r>
              <a:rPr sz="1200" dirty="0">
                <a:latin typeface="Times New Roman"/>
                <a:cs typeface="Times New Roman"/>
              </a:rPr>
              <a:t>mondo, ma  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niente di queste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a sua madre,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ancora risolutamente </a:t>
            </a:r>
            <a:r>
              <a:rPr sz="1200" spc="-5" dirty="0">
                <a:latin typeface="Times New Roman"/>
                <a:cs typeface="Times New Roman"/>
              </a:rPr>
              <a:t>legata all’idea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fosse il Messia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9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(1390.5) 126:3.10 </a:t>
            </a:r>
            <a:r>
              <a:rPr sz="1200" spc="-5" dirty="0">
                <a:latin typeface="Times New Roman"/>
                <a:cs typeface="Times New Roman"/>
              </a:rPr>
              <a:t>Affiorava adesso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dell’età giovanile </a:t>
            </a:r>
            <a:r>
              <a:rPr sz="1200" dirty="0">
                <a:latin typeface="Times New Roman"/>
                <a:cs typeface="Times New Roman"/>
              </a:rPr>
              <a:t>di Gesù. </a:t>
            </a:r>
            <a:r>
              <a:rPr sz="1200" spc="-5" dirty="0">
                <a:latin typeface="Times New Roman"/>
                <a:cs typeface="Times New Roman"/>
              </a:rPr>
              <a:t>Dopo aver </a:t>
            </a:r>
            <a:r>
              <a:rPr sz="1200" dirty="0">
                <a:latin typeface="Times New Roman"/>
                <a:cs typeface="Times New Roman"/>
              </a:rPr>
              <a:t>fissato qualcosa circa la </a:t>
            </a:r>
            <a:r>
              <a:rPr sz="1200" spc="-5" dirty="0">
                <a:latin typeface="Times New Roman"/>
                <a:cs typeface="Times New Roman"/>
              </a:rPr>
              <a:t>natura della sua  missione sulla terra, cioè “occuparsi degli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Padre” </a:t>
            </a:r>
            <a:r>
              <a:rPr sz="1200" dirty="0">
                <a:latin typeface="Times New Roman"/>
                <a:cs typeface="Times New Roman"/>
              </a:rPr>
              <a:t>— mostrare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amorevole </a:t>
            </a:r>
            <a:r>
              <a:rPr sz="1200" dirty="0">
                <a:latin typeface="Times New Roman"/>
                <a:cs typeface="Times New Roman"/>
              </a:rPr>
              <a:t>di suo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 tutta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egli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riflettere nuovamente </a:t>
            </a:r>
            <a:r>
              <a:rPr sz="1200" dirty="0">
                <a:latin typeface="Times New Roman"/>
                <a:cs typeface="Times New Roman"/>
              </a:rPr>
              <a:t>sulle numerose </a:t>
            </a:r>
            <a:r>
              <a:rPr sz="1200" spc="-5" dirty="0">
                <a:latin typeface="Times New Roman"/>
                <a:cs typeface="Times New Roman"/>
              </a:rPr>
              <a:t>citazioni delle Scritture riferentisi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nazionale, un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od un </a:t>
            </a:r>
            <a:r>
              <a:rPr sz="1200" spc="-5" dirty="0">
                <a:latin typeface="Times New Roman"/>
                <a:cs typeface="Times New Roman"/>
              </a:rPr>
              <a:t>re ebreo. A quale avvenimento si riferivano queste </a:t>
            </a:r>
            <a:r>
              <a:rPr sz="1200" dirty="0">
                <a:latin typeface="Times New Roman"/>
                <a:cs typeface="Times New Roman"/>
              </a:rPr>
              <a:t>profezie?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forse un Ebreo? </a:t>
            </a:r>
            <a:r>
              <a:rPr sz="1200" spc="-5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era? Apparteneva </a:t>
            </a:r>
            <a:r>
              <a:rPr sz="1200" dirty="0">
                <a:latin typeface="Times New Roman"/>
                <a:cs typeface="Times New Roman"/>
              </a:rPr>
              <a:t>o  no </a:t>
            </a:r>
            <a:r>
              <a:rPr sz="1200" spc="-5" dirty="0">
                <a:latin typeface="Times New Roman"/>
                <a:cs typeface="Times New Roman"/>
              </a:rPr>
              <a:t>alla casa </a:t>
            </a:r>
            <a:r>
              <a:rPr sz="1200" dirty="0">
                <a:latin typeface="Times New Roman"/>
                <a:cs typeface="Times New Roman"/>
              </a:rPr>
              <a:t>di Davide? </a:t>
            </a:r>
            <a:r>
              <a:rPr sz="1200" spc="-5" dirty="0">
                <a:latin typeface="Times New Roman"/>
                <a:cs typeface="Times New Roman"/>
              </a:rPr>
              <a:t>Sua madre affermava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sì; suo padre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giudicato </a:t>
            </a:r>
            <a:r>
              <a:rPr sz="1200" dirty="0">
                <a:latin typeface="Times New Roman"/>
                <a:cs typeface="Times New Roman"/>
              </a:rPr>
              <a:t>che non lo </a:t>
            </a:r>
            <a:r>
              <a:rPr sz="1200" spc="-5" dirty="0">
                <a:latin typeface="Times New Roman"/>
                <a:cs typeface="Times New Roman"/>
              </a:rPr>
              <a:t>era. Egli </a:t>
            </a:r>
            <a:r>
              <a:rPr sz="1200" dirty="0">
                <a:latin typeface="Times New Roman"/>
                <a:cs typeface="Times New Roman"/>
              </a:rPr>
              <a:t>decise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era. Ma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profeti avevano confuso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missione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Messia?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(1391.1) 126:3.11 </a:t>
            </a:r>
            <a:r>
              <a:rPr sz="1200" dirty="0">
                <a:latin typeface="Times New Roman"/>
                <a:cs typeface="Times New Roman"/>
              </a:rPr>
              <a:t>Dopo tutto </a:t>
            </a:r>
            <a:r>
              <a:rPr sz="1200" spc="-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possibile che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avesse ragione? Nella maggior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casi,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divergenze  </a:t>
            </a:r>
            <a:r>
              <a:rPr sz="1200" spc="-5" dirty="0">
                <a:latin typeface="Times New Roman"/>
                <a:cs typeface="Times New Roman"/>
              </a:rPr>
              <a:t>d’opinione erano </a:t>
            </a:r>
            <a:r>
              <a:rPr sz="1200" dirty="0">
                <a:latin typeface="Times New Roman"/>
                <a:cs typeface="Times New Roman"/>
              </a:rPr>
              <a:t>sorte in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lei aveva </a:t>
            </a:r>
            <a:r>
              <a:rPr sz="1200" spc="-5" dirty="0">
                <a:latin typeface="Times New Roman"/>
                <a:cs typeface="Times New Roman"/>
              </a:rPr>
              <a:t>avuto ragione. Se egli </a:t>
            </a:r>
            <a:r>
              <a:rPr sz="1200" dirty="0">
                <a:latin typeface="Times New Roman"/>
                <a:cs typeface="Times New Roman"/>
              </a:rPr>
              <a:t>era un nuovo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il Messia, </a:t>
            </a:r>
            <a:r>
              <a:rPr sz="1200" spc="-5" dirty="0">
                <a:latin typeface="Times New Roman"/>
                <a:cs typeface="Times New Roman"/>
              </a:rPr>
              <a:t>allora come avrebbe </a:t>
            </a:r>
            <a:r>
              <a:rPr sz="1200" dirty="0">
                <a:latin typeface="Times New Roman"/>
                <a:cs typeface="Times New Roman"/>
              </a:rPr>
              <a:t>potuto 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ebreo se costui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apparso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durante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terrena; </a:t>
            </a:r>
            <a:r>
              <a:rPr sz="1200" dirty="0">
                <a:latin typeface="Times New Roman"/>
                <a:cs typeface="Times New Roman"/>
              </a:rPr>
              <a:t>e quali </a:t>
            </a:r>
            <a:r>
              <a:rPr sz="1200" spc="-5" dirty="0">
                <a:latin typeface="Times New Roman"/>
                <a:cs typeface="Times New Roman"/>
              </a:rPr>
              <a:t>sarebbero 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relazioni con questo Messia ebreo?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 sarebbero </a:t>
            </a:r>
            <a:r>
              <a:rPr sz="1200" dirty="0">
                <a:latin typeface="Times New Roman"/>
                <a:cs typeface="Times New Roman"/>
              </a:rPr>
              <a:t>stati 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spc="5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nella missione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vita? Con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comunità ebraica?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l’Impero Romano?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 religioni?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galileo rigirava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cruciali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e vi rifletteva </a:t>
            </a:r>
            <a:r>
              <a:rPr sz="1200" spc="-5" dirty="0">
                <a:latin typeface="Times New Roman"/>
                <a:cs typeface="Times New Roman"/>
              </a:rPr>
              <a:t>seriamente mentre  continuava </a:t>
            </a:r>
            <a:r>
              <a:rPr sz="1200" dirty="0">
                <a:latin typeface="Times New Roman"/>
                <a:cs typeface="Times New Roman"/>
              </a:rPr>
              <a:t>a lavorare </a:t>
            </a:r>
            <a:r>
              <a:rPr sz="1200" spc="-5" dirty="0">
                <a:latin typeface="Times New Roman"/>
                <a:cs typeface="Times New Roman"/>
              </a:rPr>
              <a:t>al banco </a:t>
            </a:r>
            <a:r>
              <a:rPr sz="1200" dirty="0">
                <a:latin typeface="Times New Roman"/>
                <a:cs typeface="Times New Roman"/>
              </a:rPr>
              <a:t>di carpentiere, </a:t>
            </a:r>
            <a:r>
              <a:rPr sz="1200" spc="-5" dirty="0">
                <a:latin typeface="Times New Roman"/>
                <a:cs typeface="Times New Roman"/>
              </a:rPr>
              <a:t>guadagnando laboriosamente </a:t>
            </a:r>
            <a:r>
              <a:rPr sz="1200" dirty="0">
                <a:latin typeface="Times New Roman"/>
                <a:cs typeface="Times New Roman"/>
              </a:rPr>
              <a:t>da vivere </a:t>
            </a:r>
            <a:r>
              <a:rPr sz="1200" spc="-5" dirty="0">
                <a:latin typeface="Times New Roman"/>
                <a:cs typeface="Times New Roman"/>
              </a:rPr>
              <a:t>per sé, per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bocche  affamate.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(1391.2) 126:3.12 </a:t>
            </a:r>
            <a:r>
              <a:rPr sz="1200" spc="-5" dirty="0">
                <a:latin typeface="Times New Roman"/>
                <a:cs typeface="Times New Roman"/>
              </a:rPr>
              <a:t>Prima della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si rese conto </a:t>
            </a:r>
            <a:r>
              <a:rPr sz="1200" dirty="0">
                <a:latin typeface="Times New Roman"/>
                <a:cs typeface="Times New Roman"/>
              </a:rPr>
              <a:t>che i fondi </a:t>
            </a:r>
            <a:r>
              <a:rPr sz="1200" spc="-5" dirty="0">
                <a:latin typeface="Times New Roman"/>
                <a:cs typeface="Times New Roman"/>
              </a:rPr>
              <a:t>della famiglia diminuivano.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affidò </a:t>
            </a:r>
            <a:r>
              <a:rPr sz="1200" dirty="0">
                <a:latin typeface="Times New Roman"/>
                <a:cs typeface="Times New Roman"/>
              </a:rPr>
              <a:t>la vendita </a:t>
            </a:r>
            <a:r>
              <a:rPr sz="1200" spc="-5" dirty="0">
                <a:latin typeface="Times New Roman"/>
                <a:cs typeface="Times New Roman"/>
              </a:rPr>
              <a:t>dei  piccioni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Giacomo. Ben presto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acquistarono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mucca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l’aiuto </a:t>
            </a:r>
            <a:r>
              <a:rPr sz="1200" dirty="0">
                <a:latin typeface="Times New Roman"/>
                <a:cs typeface="Times New Roman"/>
              </a:rPr>
              <a:t>di Miriam,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vendere latte </a:t>
            </a:r>
            <a:r>
              <a:rPr sz="1200" spc="-5" dirty="0">
                <a:latin typeface="Times New Roman"/>
                <a:cs typeface="Times New Roman"/>
              </a:rPr>
              <a:t>ai loro  </a:t>
            </a:r>
            <a:r>
              <a:rPr sz="1200" dirty="0">
                <a:latin typeface="Times New Roman"/>
                <a:cs typeface="Times New Roman"/>
              </a:rPr>
              <a:t>vicini di</a:t>
            </a:r>
            <a:r>
              <a:rPr sz="1200" spc="-5" dirty="0">
                <a:latin typeface="Times New Roman"/>
                <a:cs typeface="Times New Roman"/>
              </a:rPr>
              <a:t> Nazaret.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7847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(2077.10) 195:6.14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 meccanismo assoluto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centro dell’universo degli universi,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della </a:t>
            </a:r>
            <a:r>
              <a:rPr sz="1200" dirty="0">
                <a:latin typeface="Times New Roman"/>
                <a:cs typeface="Times New Roman"/>
              </a:rPr>
              <a:t>volizione  incondizionata </a:t>
            </a:r>
            <a:r>
              <a:rPr sz="1200" spc="-5" dirty="0">
                <a:latin typeface="Times New Roman"/>
                <a:cs typeface="Times New Roman"/>
              </a:rPr>
              <a:t>della Seconda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rende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certo che le </a:t>
            </a:r>
            <a:r>
              <a:rPr sz="1200" spc="-5" dirty="0">
                <a:latin typeface="Times New Roman"/>
                <a:cs typeface="Times New Roman"/>
              </a:rPr>
              <a:t>cause determinanti </a:t>
            </a:r>
            <a:r>
              <a:rPr sz="1200" dirty="0">
                <a:latin typeface="Times New Roman"/>
                <a:cs typeface="Times New Roman"/>
              </a:rPr>
              <a:t>non sono la legge esclusiva </a:t>
            </a:r>
            <a:r>
              <a:rPr sz="1200" spc="-5" dirty="0">
                <a:latin typeface="Times New Roman"/>
                <a:cs typeface="Times New Roman"/>
              </a:rPr>
              <a:t>del  cosmo.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materialismo </a:t>
            </a:r>
            <a:r>
              <a:rPr sz="1200" dirty="0">
                <a:latin typeface="Times New Roman"/>
                <a:cs typeface="Times New Roman"/>
              </a:rPr>
              <a:t>c’è, ma non è esclusivo; il </a:t>
            </a:r>
            <a:r>
              <a:rPr sz="1200" spc="-5" dirty="0">
                <a:latin typeface="Times New Roman"/>
                <a:cs typeface="Times New Roman"/>
              </a:rPr>
              <a:t>meccanicismo c’è,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senza riserve; </a:t>
            </a:r>
            <a:r>
              <a:rPr sz="1200" dirty="0">
                <a:latin typeface="Times New Roman"/>
                <a:cs typeface="Times New Roman"/>
              </a:rPr>
              <a:t>il determinismo </a:t>
            </a:r>
            <a:r>
              <a:rPr sz="1200" spc="-5" dirty="0">
                <a:latin typeface="Times New Roman"/>
                <a:cs typeface="Times New Roman"/>
              </a:rPr>
              <a:t>c’è, </a:t>
            </a:r>
            <a:r>
              <a:rPr sz="1200" dirty="0">
                <a:latin typeface="Times New Roman"/>
                <a:cs typeface="Times New Roman"/>
              </a:rPr>
              <a:t>ma non è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(2078.1) 195:6.15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finito della </a:t>
            </a:r>
            <a:r>
              <a:rPr sz="1200" spc="-5" dirty="0">
                <a:latin typeface="Times New Roman"/>
                <a:cs typeface="Times New Roman"/>
              </a:rPr>
              <a:t>materia diverrebbe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uniforme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deterministico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congiunta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L’influenza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inietta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spontaneità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1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(2078.2) 195:6.16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o l’iniziativa in un </a:t>
            </a:r>
            <a:r>
              <a:rPr sz="1200" spc="-5" dirty="0">
                <a:latin typeface="Times New Roman"/>
                <a:cs typeface="Times New Roman"/>
              </a:rPr>
              <a:t>qualunque regno dell’esistenza sono direttamente </a:t>
            </a:r>
            <a:r>
              <a:rPr sz="1200" dirty="0">
                <a:latin typeface="Times New Roman"/>
                <a:cs typeface="Times New Roman"/>
              </a:rPr>
              <a:t>proporzionali al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d’influenza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controllo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cosmica; cioè, nell’esperienza </a:t>
            </a:r>
            <a:r>
              <a:rPr sz="1200" dirty="0">
                <a:latin typeface="Times New Roman"/>
                <a:cs typeface="Times New Roman"/>
              </a:rPr>
              <a:t>umana, al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compie effettivamente </a:t>
            </a:r>
            <a:r>
              <a:rPr sz="1200" dirty="0">
                <a:latin typeface="Times New Roman"/>
                <a:cs typeface="Times New Roman"/>
              </a:rPr>
              <a:t>la “volontà </a:t>
            </a:r>
            <a:r>
              <a:rPr sz="1200" spc="-5" dirty="0">
                <a:latin typeface="Times New Roman"/>
                <a:cs typeface="Times New Roman"/>
              </a:rPr>
              <a:t>del  Padre”.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siete </a:t>
            </a:r>
            <a:r>
              <a:rPr sz="1200" dirty="0">
                <a:latin typeface="Times New Roman"/>
                <a:cs typeface="Times New Roman"/>
              </a:rPr>
              <a:t>partiti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quella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conclusiva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trovato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(2078.3) 195:6.17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sincera della bontà,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verità conduce </a:t>
            </a:r>
            <a:r>
              <a:rPr sz="1200" dirty="0">
                <a:latin typeface="Times New Roman"/>
                <a:cs typeface="Times New Roman"/>
              </a:rPr>
              <a:t>a Dio. 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scoperta </a:t>
            </a:r>
            <a:r>
              <a:rPr sz="1200" spc="-5" dirty="0">
                <a:latin typeface="Times New Roman"/>
                <a:cs typeface="Times New Roman"/>
              </a:rPr>
              <a:t>scientifica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dimostra</a:t>
            </a:r>
            <a:endParaRPr sz="1200">
              <a:latin typeface="Times New Roman"/>
              <a:cs typeface="Times New Roman"/>
            </a:endParaRPr>
          </a:p>
          <a:p>
            <a:pPr marL="88900" marR="62865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l’esistenza sia della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che dell’uniformità nell’universo. L’inventore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scoperta.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è reale </a:t>
            </a:r>
            <a:r>
              <a:rPr sz="1200" spc="-5" dirty="0">
                <a:latin typeface="Times New Roman"/>
                <a:cs typeface="Times New Roman"/>
              </a:rPr>
              <a:t>ed  evidentemente uniforme, altrimenti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conosciuta come 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vulnerabilità 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materialismo</a:t>
            </a:r>
            <a:endParaRPr sz="1600">
              <a:latin typeface="Times New Roman"/>
              <a:cs typeface="Times New Roman"/>
            </a:endParaRPr>
          </a:p>
          <a:p>
            <a:pPr marL="88900" marR="1758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(2078.4) 195:7.1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insensato per l’uomo </a:t>
            </a:r>
            <a:r>
              <a:rPr sz="1200" dirty="0">
                <a:latin typeface="Times New Roman"/>
                <a:cs typeface="Times New Roman"/>
              </a:rPr>
              <a:t>di mente </a:t>
            </a:r>
            <a:r>
              <a:rPr sz="1200" spc="-5" dirty="0">
                <a:latin typeface="Times New Roman"/>
                <a:cs typeface="Times New Roman"/>
              </a:rPr>
              <a:t>materiale permettere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delle teorie vulnerabili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di un universo  </a:t>
            </a:r>
            <a:r>
              <a:rPr sz="1200" spc="-5" dirty="0">
                <a:latin typeface="Times New Roman"/>
                <a:cs typeface="Times New Roman"/>
              </a:rPr>
              <a:t>meccanicistico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privarlo delle vaste risorse spirituali dell’esperienza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mai in 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la vera fede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teorie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esserlo. </a:t>
            </a:r>
            <a:r>
              <a:rPr sz="1200" dirty="0">
                <a:latin typeface="Times New Roman"/>
                <a:cs typeface="Times New Roman"/>
              </a:rPr>
              <a:t>Sarebbe meglio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si </a:t>
            </a:r>
            <a:r>
              <a:rPr sz="1200" dirty="0">
                <a:latin typeface="Times New Roman"/>
                <a:cs typeface="Times New Roman"/>
              </a:rPr>
              <a:t>dedicasse a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superstizione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sconfiggere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religiosa </a:t>
            </a:r>
            <a:r>
              <a:rPr sz="1200" dirty="0">
                <a:latin typeface="Times New Roman"/>
                <a:cs typeface="Times New Roman"/>
              </a:rPr>
              <a:t>— la credenza umana </a:t>
            </a:r>
            <a:r>
              <a:rPr sz="1200" spc="-5" dirty="0">
                <a:latin typeface="Times New Roman"/>
                <a:cs typeface="Times New Roman"/>
              </a:rPr>
              <a:t>nelle realtà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valori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54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06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(2078.5) 195:7.2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dovrebbe </a:t>
            </a:r>
            <a:r>
              <a:rPr sz="1200" dirty="0">
                <a:latin typeface="Times New Roman"/>
                <a:cs typeface="Times New Roman"/>
              </a:rPr>
              <a:t>fare materialmente </a:t>
            </a:r>
            <a:r>
              <a:rPr sz="1200" spc="-5" dirty="0">
                <a:latin typeface="Times New Roman"/>
                <a:cs typeface="Times New Roman"/>
              </a:rPr>
              <a:t>per l’uomo </a:t>
            </a:r>
            <a:r>
              <a:rPr sz="1200" dirty="0">
                <a:latin typeface="Times New Roman"/>
                <a:cs typeface="Times New Roman"/>
              </a:rPr>
              <a:t>ciò che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spiritualmente per </a:t>
            </a:r>
            <a:r>
              <a:rPr sz="1200" dirty="0">
                <a:latin typeface="Times New Roman"/>
                <a:cs typeface="Times New Roman"/>
              </a:rPr>
              <a:t>lui: </a:t>
            </a:r>
            <a:r>
              <a:rPr sz="1200" spc="-5" dirty="0">
                <a:latin typeface="Times New Roman"/>
                <a:cs typeface="Times New Roman"/>
              </a:rPr>
              <a:t>estendere </a:t>
            </a:r>
            <a:r>
              <a:rPr sz="1200" dirty="0">
                <a:latin typeface="Times New Roman"/>
                <a:cs typeface="Times New Roman"/>
              </a:rPr>
              <a:t>l’orizzonte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ed ampliare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scienza non può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conflitto durevole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religione.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“metodo  </a:t>
            </a:r>
            <a:r>
              <a:rPr sz="1200" spc="-5" dirty="0">
                <a:latin typeface="Times New Roman"/>
                <a:cs typeface="Times New Roman"/>
              </a:rPr>
              <a:t>scientifico” </a:t>
            </a:r>
            <a:r>
              <a:rPr sz="1200" dirty="0">
                <a:latin typeface="Times New Roman"/>
                <a:cs typeface="Times New Roman"/>
              </a:rPr>
              <a:t>è semplicemente </a:t>
            </a:r>
            <a:r>
              <a:rPr sz="1200" spc="-5" dirty="0">
                <a:latin typeface="Times New Roman"/>
                <a:cs typeface="Times New Roman"/>
              </a:rPr>
              <a:t>un’unità </a:t>
            </a:r>
            <a:r>
              <a:rPr sz="1200" dirty="0">
                <a:latin typeface="Times New Roman"/>
                <a:cs typeface="Times New Roman"/>
              </a:rPr>
              <a:t>di misura intellettuale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misurare le </a:t>
            </a:r>
            <a:r>
              <a:rPr sz="1200" spc="-5" dirty="0">
                <a:latin typeface="Times New Roman"/>
                <a:cs typeface="Times New Roman"/>
              </a:rPr>
              <a:t>avventure materiali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compimenti fisici. Ma  essendo materiale </a:t>
            </a:r>
            <a:r>
              <a:rPr sz="1200" dirty="0">
                <a:latin typeface="Times New Roman"/>
                <a:cs typeface="Times New Roman"/>
              </a:rPr>
              <a:t>e totalmente </a:t>
            </a:r>
            <a:r>
              <a:rPr sz="1200" spc="-5" dirty="0">
                <a:latin typeface="Times New Roman"/>
                <a:cs typeface="Times New Roman"/>
              </a:rPr>
              <a:t>intellettuale, 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inutile </a:t>
            </a:r>
            <a:r>
              <a:rPr sz="1200" spc="-5" dirty="0">
                <a:latin typeface="Times New Roman"/>
                <a:cs typeface="Times New Roman"/>
              </a:rPr>
              <a:t>nella valutazione delle </a:t>
            </a:r>
            <a:r>
              <a:rPr sz="1200" dirty="0">
                <a:latin typeface="Times New Roman"/>
                <a:cs typeface="Times New Roman"/>
              </a:rPr>
              <a:t>realtà spirituali e </a:t>
            </a:r>
            <a:r>
              <a:rPr sz="1200" spc="-5" dirty="0">
                <a:latin typeface="Times New Roman"/>
                <a:cs typeface="Times New Roman"/>
              </a:rPr>
              <a:t>delle esperienze  religiose.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(2078.6) 195:7.3 </a:t>
            </a:r>
            <a:r>
              <a:rPr sz="1200" spc="-5" dirty="0">
                <a:latin typeface="Times New Roman"/>
                <a:cs typeface="Times New Roman"/>
              </a:rPr>
              <a:t>L’incoerenza del meccanicista </a:t>
            </a:r>
            <a:r>
              <a:rPr sz="1200" dirty="0">
                <a:latin typeface="Times New Roman"/>
                <a:cs typeface="Times New Roman"/>
              </a:rPr>
              <a:t>moderno </a:t>
            </a:r>
            <a:r>
              <a:rPr sz="1200" spc="-5" dirty="0">
                <a:latin typeface="Times New Roman"/>
                <a:cs typeface="Times New Roman"/>
              </a:rPr>
              <a:t>è: se questo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materiale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macchina, tale </a:t>
            </a:r>
            <a:r>
              <a:rPr sz="1200" dirty="0">
                <a:latin typeface="Times New Roman"/>
                <a:cs typeface="Times New Roman"/>
              </a:rPr>
              <a:t>uomo sarebbe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incapace di riconoscere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come una tale macchina, e similmente una tale  </a:t>
            </a:r>
            <a:r>
              <a:rPr sz="1200" spc="-5" dirty="0">
                <a:latin typeface="Times New Roman"/>
                <a:cs typeface="Times New Roman"/>
              </a:rPr>
              <a:t>macchina-uomo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totalmente incosciente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fatto dell’esistenza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universo materiale.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sgomento materialistico </a:t>
            </a:r>
            <a:r>
              <a:rPr sz="1200" dirty="0">
                <a:latin typeface="Times New Roman"/>
                <a:cs typeface="Times New Roman"/>
              </a:rPr>
              <a:t>e  la </a:t>
            </a:r>
            <a:r>
              <a:rPr sz="1200" spc="-5" dirty="0">
                <a:latin typeface="Times New Roman"/>
                <a:cs typeface="Times New Roman"/>
              </a:rPr>
              <a:t>disperazione </a:t>
            </a:r>
            <a:r>
              <a:rPr sz="1200" dirty="0">
                <a:latin typeface="Times New Roman"/>
                <a:cs typeface="Times New Roman"/>
              </a:rPr>
              <a:t>di una scienza </a:t>
            </a:r>
            <a:r>
              <a:rPr sz="1200" spc="-5" dirty="0">
                <a:latin typeface="Times New Roman"/>
                <a:cs typeface="Times New Roman"/>
              </a:rPr>
              <a:t>meccanicista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abitata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dello scienziato,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percezione supermateriale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formula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i="1" spc="-5" dirty="0">
                <a:latin typeface="Times New Roman"/>
                <a:cs typeface="Times New Roman"/>
              </a:rPr>
              <a:t>concetti </a:t>
            </a:r>
            <a:r>
              <a:rPr sz="1200" spc="-5" dirty="0">
                <a:latin typeface="Times New Roman"/>
                <a:cs typeface="Times New Roman"/>
              </a:rPr>
              <a:t>errati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contraddittori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materialistico.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6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(2078.7) 195:7.4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paradisiaci di </a:t>
            </a:r>
            <a:r>
              <a:rPr sz="1200" spc="-5" dirty="0">
                <a:latin typeface="Times New Roman"/>
                <a:cs typeface="Times New Roman"/>
              </a:rPr>
              <a:t>eternità </a:t>
            </a:r>
            <a:r>
              <a:rPr sz="1200" dirty="0">
                <a:latin typeface="Times New Roman"/>
                <a:cs typeface="Times New Roman"/>
              </a:rPr>
              <a:t>e d’infinità, di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di bellezza e di </a:t>
            </a:r>
            <a:r>
              <a:rPr sz="1200" spc="-5" dirty="0">
                <a:latin typeface="Times New Roman"/>
                <a:cs typeface="Times New Roman"/>
              </a:rPr>
              <a:t>bontà,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celati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fenomeni degli  universi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spazio.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l’occhio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di un mortale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dallo spirito per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5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(2078.8) 195:7.5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spirituale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una “proiezione </a:t>
            </a:r>
            <a:r>
              <a:rPr sz="1200" spc="-5" dirty="0">
                <a:latin typeface="Times New Roman"/>
                <a:cs typeface="Times New Roman"/>
              </a:rPr>
              <a:t>psicologica”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semplice sogno ad </a:t>
            </a:r>
            <a:r>
              <a:rPr sz="1200" dirty="0">
                <a:latin typeface="Times New Roman"/>
                <a:cs typeface="Times New Roman"/>
              </a:rPr>
              <a:t>occhi  </a:t>
            </a:r>
            <a:r>
              <a:rPr sz="1200" spc="-5" dirty="0">
                <a:latin typeface="Times New Roman"/>
                <a:cs typeface="Times New Roman"/>
              </a:rPr>
              <a:t>aperti glorificato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materiale. Queste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previsioni spirituali dell’Aggiustatore interiore,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 vive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dell’uomo.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permettete a coloro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dilettano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scoperte </a:t>
            </a:r>
            <a:r>
              <a:rPr sz="1200" dirty="0">
                <a:latin typeface="Times New Roman"/>
                <a:cs typeface="Times New Roman"/>
              </a:rPr>
              <a:t>a mala pena intraviste </a:t>
            </a:r>
            <a:r>
              <a:rPr sz="1200" spc="-5" dirty="0">
                <a:latin typeface="Times New Roman"/>
                <a:cs typeface="Times New Roman"/>
              </a:rPr>
              <a:t>della “relatività”</a:t>
            </a:r>
            <a:r>
              <a:rPr sz="1200" dirty="0">
                <a:latin typeface="Times New Roman"/>
                <a:cs typeface="Times New Roman"/>
              </a:rPr>
              <a:t> di</a:t>
            </a:r>
            <a:endParaRPr sz="1200">
              <a:latin typeface="Times New Roman"/>
              <a:cs typeface="Times New Roman"/>
            </a:endParaRPr>
          </a:p>
          <a:p>
            <a:pPr marL="76200" marR="12509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turbare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concetti dell’eternità </a:t>
            </a:r>
            <a:r>
              <a:rPr sz="1200" dirty="0">
                <a:latin typeface="Times New Roman"/>
                <a:cs typeface="Times New Roman"/>
              </a:rPr>
              <a:t>e dell’infinità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sollecitazione concernente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esprimere </a:t>
            </a:r>
            <a:r>
              <a:rPr sz="1200" i="1" dirty="0">
                <a:latin typeface="Times New Roman"/>
                <a:cs typeface="Times New Roman"/>
              </a:rPr>
              <a:t>il  </a:t>
            </a:r>
            <a:r>
              <a:rPr sz="1200" i="1" spc="-5" dirty="0">
                <a:latin typeface="Times New Roman"/>
                <a:cs typeface="Times New Roman"/>
              </a:rPr>
              <a:t>vostro sé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commettete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omettere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espressione </a:t>
            </a:r>
            <a:r>
              <a:rPr sz="1200" i="1" spc="-5" dirty="0">
                <a:latin typeface="Times New Roman"/>
                <a:cs typeface="Times New Roman"/>
              </a:rPr>
              <a:t>dell’Aggiustatore,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sé reale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migliore.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3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74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(2079.1) 195:7.6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materiale, </a:t>
            </a:r>
            <a:r>
              <a:rPr sz="1200" dirty="0">
                <a:latin typeface="Times New Roman"/>
                <a:cs typeface="Times New Roman"/>
              </a:rPr>
              <a:t>l’uomo materiale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mai capace di </a:t>
            </a:r>
            <a:r>
              <a:rPr sz="1200" spc="-5" dirty="0">
                <a:latin typeface="Times New Roman"/>
                <a:cs typeface="Times New Roman"/>
              </a:rPr>
              <a:t>giungere al concetto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meccanicistico di una tale </a:t>
            </a:r>
            <a:r>
              <a:rPr sz="1200" spc="-5" dirty="0">
                <a:latin typeface="Times New Roman"/>
                <a:cs typeface="Times New Roman"/>
              </a:rPr>
              <a:t>esistenza esclusivamente materiale. Questo stesso </a:t>
            </a:r>
            <a:r>
              <a:rPr sz="1200" i="1" spc="-5" dirty="0">
                <a:latin typeface="Times New Roman"/>
                <a:cs typeface="Times New Roman"/>
              </a:rPr>
              <a:t>concetto meccanicistico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se  stesso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materiale della </a:t>
            </a:r>
            <a:r>
              <a:rPr sz="1200" dirty="0">
                <a:latin typeface="Times New Roman"/>
                <a:cs typeface="Times New Roman"/>
              </a:rPr>
              <a:t>mente, e </a:t>
            </a:r>
            <a:r>
              <a:rPr sz="1200" spc="-5" dirty="0">
                <a:latin typeface="Times New Roman"/>
                <a:cs typeface="Times New Roman"/>
              </a:rPr>
              <a:t>ogni mente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materiale, indipendentemente 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  </a:t>
            </a:r>
            <a:r>
              <a:rPr sz="1200" spc="-5" dirty="0">
                <a:latin typeface="Times New Roman"/>
                <a:cs typeface="Times New Roman"/>
              </a:rPr>
              <a:t>sembrare essere completamente </a:t>
            </a:r>
            <a:r>
              <a:rPr sz="1200" dirty="0">
                <a:latin typeface="Times New Roman"/>
                <a:cs typeface="Times New Roman"/>
              </a:rPr>
              <a:t>condizionata </a:t>
            </a:r>
            <a:r>
              <a:rPr sz="1200" spc="-5" dirty="0">
                <a:latin typeface="Times New Roman"/>
                <a:cs typeface="Times New Roman"/>
              </a:rPr>
              <a:t>materialmente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controllata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meccanicamente.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248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(2079.2) 195:7.7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mentale parzialmente </a:t>
            </a:r>
            <a:r>
              <a:rPr sz="1200" dirty="0">
                <a:latin typeface="Times New Roman"/>
                <a:cs typeface="Times New Roman"/>
              </a:rPr>
              <a:t>evoluto </a:t>
            </a:r>
            <a:r>
              <a:rPr sz="1200" spc="-5" dirty="0">
                <a:latin typeface="Times New Roman"/>
                <a:cs typeface="Times New Roman"/>
              </a:rPr>
              <a:t>dell’uomo mortale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sufficientemente </a:t>
            </a:r>
            <a:r>
              <a:rPr sz="1200" dirty="0">
                <a:latin typeface="Times New Roman"/>
                <a:cs typeface="Times New Roman"/>
              </a:rPr>
              <a:t>dotato di </a:t>
            </a:r>
            <a:r>
              <a:rPr sz="1200" spc="-5" dirty="0">
                <a:latin typeface="Times New Roman"/>
                <a:cs typeface="Times New Roman"/>
              </a:rPr>
              <a:t>coerenza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saggezza. L’orgoglio dell’uomo supera spesso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ragione ed elude </a:t>
            </a:r>
            <a:r>
              <a:rPr sz="1200" dirty="0">
                <a:latin typeface="Times New Roman"/>
                <a:cs typeface="Times New Roman"/>
              </a:rPr>
              <a:t>la sua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logica.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5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(2079.3) 195:7.8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pessimismo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materialista </a:t>
            </a:r>
            <a:r>
              <a:rPr sz="1200" dirty="0">
                <a:latin typeface="Times New Roman"/>
                <a:cs typeface="Times New Roman"/>
              </a:rPr>
              <a:t>più pessimista </a:t>
            </a:r>
            <a:r>
              <a:rPr sz="1200" spc="-5" dirty="0">
                <a:latin typeface="Times New Roman"/>
                <a:cs typeface="Times New Roman"/>
              </a:rPr>
              <a:t>è,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se stesso, </a:t>
            </a:r>
            <a:r>
              <a:rPr sz="1200" dirty="0">
                <a:latin typeface="Times New Roman"/>
                <a:cs typeface="Times New Roman"/>
              </a:rPr>
              <a:t>una prova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l’universo  del </a:t>
            </a:r>
            <a:r>
              <a:rPr sz="1200" dirty="0">
                <a:latin typeface="Times New Roman"/>
                <a:cs typeface="Times New Roman"/>
              </a:rPr>
              <a:t>pessimista non è </a:t>
            </a:r>
            <a:r>
              <a:rPr sz="1200" spc="-5" dirty="0">
                <a:latin typeface="Times New Roman"/>
                <a:cs typeface="Times New Roman"/>
              </a:rPr>
              <a:t>totalmente materiale. L’ottimismo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pessimismo sono entrambi delle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concettuali </a:t>
            </a:r>
            <a:r>
              <a:rPr sz="1200" dirty="0">
                <a:latin typeface="Times New Roman"/>
                <a:cs typeface="Times New Roman"/>
              </a:rPr>
              <a:t>in una mente 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pure di </a:t>
            </a:r>
            <a:r>
              <a:rPr sz="1200" i="1" dirty="0">
                <a:latin typeface="Times New Roman"/>
                <a:cs typeface="Times New Roman"/>
              </a:rPr>
              <a:t>fatti.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l’universo fosse veramente 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materialista ritiene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sia, </a:t>
            </a:r>
            <a:r>
              <a:rPr sz="1200" dirty="0">
                <a:latin typeface="Times New Roman"/>
                <a:cs typeface="Times New Roman"/>
              </a:rPr>
              <a:t>l’uomo in quanto  </a:t>
            </a:r>
            <a:r>
              <a:rPr sz="1200" spc="-5" dirty="0">
                <a:latin typeface="Times New Roman"/>
                <a:cs typeface="Times New Roman"/>
              </a:rPr>
              <a:t>macchina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sarebbe allora </a:t>
            </a:r>
            <a:r>
              <a:rPr sz="1200" dirty="0">
                <a:latin typeface="Times New Roman"/>
                <a:cs typeface="Times New Roman"/>
              </a:rPr>
              <a:t>sprovvisto di </a:t>
            </a:r>
            <a:r>
              <a:rPr sz="1200" spc="-5" dirty="0">
                <a:latin typeface="Times New Roman"/>
                <a:cs typeface="Times New Roman"/>
              </a:rPr>
              <a:t>ogni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coscientemente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dirty="0">
                <a:latin typeface="Times New Roman"/>
                <a:cs typeface="Times New Roman"/>
              </a:rPr>
              <a:t>Senza la </a:t>
            </a:r>
            <a:r>
              <a:rPr sz="1200" spc="-5" dirty="0">
                <a:latin typeface="Times New Roman"/>
                <a:cs typeface="Times New Roman"/>
              </a:rPr>
              <a:t>coscienza  del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mente nata dallo </a:t>
            </a:r>
            <a:r>
              <a:rPr sz="1200" dirty="0">
                <a:latin typeface="Times New Roman"/>
                <a:cs typeface="Times New Roman"/>
              </a:rPr>
              <a:t>spirito, il </a:t>
            </a:r>
            <a:r>
              <a:rPr sz="1200" spc="-5" dirty="0">
                <a:latin typeface="Times New Roman"/>
                <a:cs typeface="Times New Roman"/>
              </a:rPr>
              <a:t>fatto del materialismo universale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fenomeno meccanicistico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88900" marR="1593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funzionamento dell’universo sarebbe totalmente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conosciuto dall’uomo. Una macchina </a:t>
            </a:r>
            <a:r>
              <a:rPr sz="1200" dirty="0">
                <a:latin typeface="Times New Roman"/>
                <a:cs typeface="Times New Roman"/>
              </a:rPr>
              <a:t>non può essere cosciente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o  </a:t>
            </a:r>
            <a:r>
              <a:rPr sz="1200" spc="-5" dirty="0">
                <a:latin typeface="Times New Roman"/>
                <a:cs typeface="Times New Roman"/>
              </a:rPr>
              <a:t>del valore </a:t>
            </a:r>
            <a:r>
              <a:rPr sz="1200" dirty="0">
                <a:latin typeface="Times New Roman"/>
                <a:cs typeface="Times New Roman"/>
              </a:rPr>
              <a:t>di un’altra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macchina.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(2079.4) 195:7.9 </a:t>
            </a:r>
            <a:r>
              <a:rPr sz="1200" spc="-5" dirty="0">
                <a:latin typeface="Times New Roman"/>
                <a:cs typeface="Times New Roman"/>
              </a:rPr>
              <a:t>Una filosofia meccanicista 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scientifica,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riconosce </a:t>
            </a:r>
            <a:r>
              <a:rPr sz="1200" dirty="0">
                <a:latin typeface="Times New Roman"/>
                <a:cs typeface="Times New Roman"/>
              </a:rPr>
              <a:t>e tratta  </a:t>
            </a:r>
            <a:r>
              <a:rPr sz="1200" spc="-5" dirty="0">
                <a:latin typeface="Times New Roman"/>
                <a:cs typeface="Times New Roman"/>
              </a:rPr>
              <a:t>soltanto degli oggetti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fatti.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è </a:t>
            </a:r>
            <a:r>
              <a:rPr sz="1200" spc="-5" dirty="0">
                <a:latin typeface="Times New Roman"/>
                <a:cs typeface="Times New Roman"/>
              </a:rPr>
              <a:t>inevitabilmente superscientifica. 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materiale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natura, 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i="1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è un fenomeno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trascende i livelli </a:t>
            </a:r>
            <a:r>
              <a:rPr sz="1200" spc="-5" dirty="0">
                <a:latin typeface="Times New Roman"/>
                <a:cs typeface="Times New Roman"/>
              </a:rPr>
              <a:t>materiali della natura, nel senso che rivela gli </a:t>
            </a:r>
            <a:r>
              <a:rPr sz="1200" dirty="0">
                <a:latin typeface="Times New Roman"/>
                <a:cs typeface="Times New Roman"/>
              </a:rPr>
              <a:t>attributi di </a:t>
            </a:r>
            <a:r>
              <a:rPr sz="1200" spc="-5" dirty="0">
                <a:latin typeface="Times New Roman"/>
                <a:cs typeface="Times New Roman"/>
              </a:rPr>
              <a:t>controllo della </a:t>
            </a:r>
            <a:r>
              <a:rPr sz="1200" dirty="0">
                <a:latin typeface="Times New Roman"/>
                <a:cs typeface="Times New Roman"/>
              </a:rPr>
              <a:t>mente e  le </a:t>
            </a:r>
            <a:r>
              <a:rPr sz="1200" spc="-5" dirty="0">
                <a:latin typeface="Times New Roman"/>
                <a:cs typeface="Times New Roman"/>
              </a:rPr>
              <a:t>qualità creative dello</a:t>
            </a:r>
            <a:r>
              <a:rPr sz="1200" dirty="0">
                <a:latin typeface="Times New Roman"/>
                <a:cs typeface="Times New Roman"/>
              </a:rPr>
              <a:t> 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517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(2079.5) 195:7.10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sincero dell’uomo </a:t>
            </a:r>
            <a:r>
              <a:rPr sz="1200" dirty="0">
                <a:latin typeface="Times New Roman"/>
                <a:cs typeface="Times New Roman"/>
              </a:rPr>
              <a:t>di divenire un </a:t>
            </a:r>
            <a:r>
              <a:rPr sz="1200" spc="-5" dirty="0">
                <a:latin typeface="Times New Roman"/>
                <a:cs typeface="Times New Roman"/>
              </a:rPr>
              <a:t>meccanicista 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tragico di quel </a:t>
            </a:r>
            <a:r>
              <a:rPr sz="1200" spc="-5" dirty="0">
                <a:latin typeface="Times New Roman"/>
                <a:cs typeface="Times New Roman"/>
              </a:rPr>
              <a:t>futile tentativo 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commettere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suicidio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morale. Ma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riesce.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870" cy="3898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(2079.6) 195:7.11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soltanto materiale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macchina,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sarebbe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spingere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88900" marR="12953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scienziato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postulare questa </a:t>
            </a:r>
            <a:r>
              <a:rPr sz="1200" dirty="0">
                <a:latin typeface="Times New Roman"/>
                <a:cs typeface="Times New Roman"/>
              </a:rPr>
              <a:t>meccanizzazione </a:t>
            </a: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macchine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misurare, classificare, </a:t>
            </a:r>
            <a:r>
              <a:rPr sz="1200" dirty="0">
                <a:latin typeface="Times New Roman"/>
                <a:cs typeface="Times New Roman"/>
              </a:rPr>
              <a:t>né valutare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stesse.  </a:t>
            </a:r>
            <a:r>
              <a:rPr sz="1200" spc="-5" dirty="0">
                <a:latin typeface="Times New Roman"/>
                <a:cs typeface="Times New Roman"/>
              </a:rPr>
              <a:t>Un tale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lavoro scientifico potrebbe essere eseguito soltanto </a:t>
            </a:r>
            <a:r>
              <a:rPr sz="1200" dirty="0">
                <a:latin typeface="Times New Roman"/>
                <a:cs typeface="Times New Roman"/>
              </a:rPr>
              <a:t>da un’entità </a:t>
            </a:r>
            <a:r>
              <a:rPr sz="1200" spc="-5" dirty="0">
                <a:latin typeface="Times New Roman"/>
                <a:cs typeface="Times New Roman"/>
              </a:rPr>
              <a:t>con status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supermacchina.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(2079.7) 195:7.12 </a:t>
            </a:r>
            <a:r>
              <a:rPr sz="1200" dirty="0">
                <a:latin typeface="Times New Roman"/>
                <a:cs typeface="Times New Roman"/>
              </a:rPr>
              <a:t>Se la </a:t>
            </a:r>
            <a:r>
              <a:rPr sz="1200" spc="-5" dirty="0">
                <a:latin typeface="Times New Roman"/>
                <a:cs typeface="Times New Roman"/>
              </a:rPr>
              <a:t>realtà dell’universo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un’immensa </a:t>
            </a:r>
            <a:r>
              <a:rPr sz="1200" spc="-5" dirty="0">
                <a:latin typeface="Times New Roman"/>
                <a:cs typeface="Times New Roman"/>
              </a:rPr>
              <a:t>macchina, allora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deve essere esterno all’universo </a:t>
            </a:r>
            <a:r>
              <a:rPr sz="1200" dirty="0">
                <a:latin typeface="Times New Roman"/>
                <a:cs typeface="Times New Roman"/>
              </a:rPr>
              <a:t>e separato da 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 divenire cosciente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percezione </a:t>
            </a:r>
            <a:r>
              <a:rPr sz="1200" dirty="0">
                <a:latin typeface="Times New Roman"/>
                <a:cs typeface="Times New Roman"/>
              </a:rPr>
              <a:t>di una tale</a:t>
            </a:r>
            <a:r>
              <a:rPr sz="1200" spc="-5" dirty="0">
                <a:latin typeface="Times New Roman"/>
                <a:cs typeface="Times New Roman"/>
              </a:rPr>
              <a:t> valutazione.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(2079.8) 195:7.13 </a:t>
            </a:r>
            <a:r>
              <a:rPr sz="1200" dirty="0">
                <a:latin typeface="Times New Roman"/>
                <a:cs typeface="Times New Roman"/>
              </a:rPr>
              <a:t>Se l’uomo 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macchina, </a:t>
            </a:r>
            <a:r>
              <a:rPr sz="1200" dirty="0">
                <a:latin typeface="Times New Roman"/>
                <a:cs typeface="Times New Roman"/>
              </a:rPr>
              <a:t>per mezzo di quale </a:t>
            </a:r>
            <a:r>
              <a:rPr sz="1200" spc="-5" dirty="0">
                <a:latin typeface="Times New Roman"/>
                <a:cs typeface="Times New Roman"/>
              </a:rPr>
              <a:t>tecnica quest’uomo giunge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o a pretendere di </a:t>
            </a:r>
            <a:r>
              <a:rPr sz="1200" i="1" dirty="0">
                <a:latin typeface="Times New Roman"/>
                <a:cs typeface="Times New Roman"/>
              </a:rPr>
              <a:t>sapere 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una macchina?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valutare coscientemente se stessi non 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un attributo di una </a:t>
            </a:r>
            <a:r>
              <a:rPr sz="1200" spc="-5" dirty="0">
                <a:latin typeface="Times New Roman"/>
                <a:cs typeface="Times New Roman"/>
              </a:rPr>
              <a:t>semplice macchina.  Un meccanicista </a:t>
            </a:r>
            <a:r>
              <a:rPr sz="1200" dirty="0">
                <a:latin typeface="Times New Roman"/>
                <a:cs typeface="Times New Roman"/>
              </a:rPr>
              <a:t>dichiarato e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è la risposta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al meccanicismo.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materialismo 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fatto,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alcun meccanicista 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sé.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anche che 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persona morale prima di poter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atti  immorali.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(2079.9) 195:7.14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pretesa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materialismo implica </a:t>
            </a:r>
            <a:r>
              <a:rPr sz="1200" dirty="0">
                <a:latin typeface="Times New Roman"/>
                <a:cs typeface="Times New Roman"/>
              </a:rPr>
              <a:t>una coscienza </a:t>
            </a:r>
            <a:r>
              <a:rPr sz="1200" spc="-5" dirty="0">
                <a:latin typeface="Times New Roman"/>
                <a:cs typeface="Times New Roman"/>
              </a:rPr>
              <a:t>supermateriale della </a:t>
            </a:r>
            <a:r>
              <a:rPr sz="1200" dirty="0">
                <a:latin typeface="Times New Roman"/>
                <a:cs typeface="Times New Roman"/>
              </a:rPr>
              <a:t>mente che </a:t>
            </a:r>
            <a:r>
              <a:rPr sz="1200" spc="-5" dirty="0">
                <a:latin typeface="Times New Roman"/>
                <a:cs typeface="Times New Roman"/>
              </a:rPr>
              <a:t>pretende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affermare </a:t>
            </a:r>
            <a:r>
              <a:rPr sz="1200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dogmi. Un meccanismo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deteriorarsi,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progredire.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macchine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pensano,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creano, </a:t>
            </a:r>
            <a:r>
              <a:rPr sz="1200" dirty="0">
                <a:latin typeface="Times New Roman"/>
                <a:cs typeface="Times New Roman"/>
              </a:rPr>
              <a:t>né sognano, né  </a:t>
            </a:r>
            <a:r>
              <a:rPr sz="1200" spc="-5" dirty="0">
                <a:latin typeface="Times New Roman"/>
                <a:cs typeface="Times New Roman"/>
              </a:rPr>
              <a:t>aspirano, </a:t>
            </a:r>
            <a:r>
              <a:rPr sz="1200" dirty="0">
                <a:latin typeface="Times New Roman"/>
                <a:cs typeface="Times New Roman"/>
              </a:rPr>
              <a:t>né idealizzano, né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fame 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o sete di </a:t>
            </a:r>
            <a:r>
              <a:rPr sz="1200" spc="-5" dirty="0">
                <a:latin typeface="Times New Roman"/>
                <a:cs typeface="Times New Roman"/>
              </a:rPr>
              <a:t>rettitudine. Esse </a:t>
            </a:r>
            <a:r>
              <a:rPr sz="1200" dirty="0">
                <a:latin typeface="Times New Roman"/>
                <a:cs typeface="Times New Roman"/>
              </a:rPr>
              <a:t>non motivano la loro vita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servire </a:t>
            </a:r>
            <a:r>
              <a:rPr sz="1200" spc="-5" dirty="0">
                <a:latin typeface="Times New Roman"/>
                <a:cs typeface="Times New Roman"/>
              </a:rPr>
              <a:t>altre  macchine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scopo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eterna il compito sublime di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sforzarsi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simili a  lui.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macchine </a:t>
            </a:r>
            <a:r>
              <a:rPr sz="1200" dirty="0">
                <a:latin typeface="Times New Roman"/>
                <a:cs typeface="Times New Roman"/>
              </a:rPr>
              <a:t>non sono mai </a:t>
            </a:r>
            <a:r>
              <a:rPr sz="1200" spc="-5" dirty="0">
                <a:latin typeface="Times New Roman"/>
                <a:cs typeface="Times New Roman"/>
              </a:rPr>
              <a:t>intellettuali, emotive, estetiche, etiche, </a:t>
            </a:r>
            <a:r>
              <a:rPr sz="1200" dirty="0">
                <a:latin typeface="Times New Roman"/>
                <a:cs typeface="Times New Roman"/>
              </a:rPr>
              <a:t>morali, 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(2079.10) 195:7.15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non è </a:t>
            </a:r>
            <a:r>
              <a:rPr sz="1200" spc="-5" dirty="0">
                <a:latin typeface="Times New Roman"/>
                <a:cs typeface="Times New Roman"/>
              </a:rPr>
              <a:t>meccanicista,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sia spiritualmente immortale. L’arte </a:t>
            </a:r>
            <a:r>
              <a:rPr sz="1200" dirty="0">
                <a:latin typeface="Times New Roman"/>
                <a:cs typeface="Times New Roman"/>
              </a:rPr>
              <a:t>è la morontia 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intermedio </a:t>
            </a:r>
            <a:r>
              <a:rPr sz="1200" dirty="0">
                <a:latin typeface="Times New Roman"/>
                <a:cs typeface="Times New Roman"/>
              </a:rPr>
              <a:t>tra l’uomo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poesia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materiali  </a:t>
            </a:r>
            <a:r>
              <a:rPr sz="1200" spc="-5" dirty="0">
                <a:latin typeface="Times New Roman"/>
                <a:cs typeface="Times New Roman"/>
              </a:rPr>
              <a:t>verso valori</a:t>
            </a:r>
            <a:r>
              <a:rPr sz="1200" dirty="0">
                <a:latin typeface="Times New Roman"/>
                <a:cs typeface="Times New Roman"/>
              </a:rPr>
              <a:t> 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057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(2080.1) 195:7.16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elevata l’arte </a:t>
            </a:r>
            <a:r>
              <a:rPr sz="1200" dirty="0">
                <a:latin typeface="Times New Roman"/>
                <a:cs typeface="Times New Roman"/>
              </a:rPr>
              <a:t>umanizza la </a:t>
            </a:r>
            <a:r>
              <a:rPr sz="1200" spc="-5" dirty="0">
                <a:latin typeface="Times New Roman"/>
                <a:cs typeface="Times New Roman"/>
              </a:rPr>
              <a:t>scienza, mentre </a:t>
            </a:r>
            <a:r>
              <a:rPr sz="1200" dirty="0">
                <a:latin typeface="Times New Roman"/>
                <a:cs typeface="Times New Roman"/>
              </a:rPr>
              <a:t>a sua volta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spiritualizzata dalla vera religione </a:t>
            </a:r>
            <a:r>
              <a:rPr sz="1200" dirty="0">
                <a:latin typeface="Times New Roman"/>
                <a:cs typeface="Times New Roman"/>
              </a:rPr>
              <a:t>— la  </a:t>
            </a:r>
            <a:r>
              <a:rPr sz="1200" spc="-5" dirty="0">
                <a:latin typeface="Times New Roman"/>
                <a:cs typeface="Times New Roman"/>
              </a:rPr>
              <a:t>percezione dei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spirituali ed eterni. L’arte rappresenta </a:t>
            </a:r>
            <a:r>
              <a:rPr sz="1200" dirty="0">
                <a:latin typeface="Times New Roman"/>
                <a:cs typeface="Times New Roman"/>
              </a:rPr>
              <a:t>la valutazione </a:t>
            </a:r>
            <a:r>
              <a:rPr sz="1200" spc="-5" dirty="0">
                <a:latin typeface="Times New Roman"/>
                <a:cs typeface="Times New Roman"/>
              </a:rPr>
              <a:t>umana della realtà del </a:t>
            </a:r>
            <a:r>
              <a:rPr sz="1200" dirty="0">
                <a:latin typeface="Times New Roman"/>
                <a:cs typeface="Times New Roman"/>
              </a:rPr>
              <a:t>tempo-spazio.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787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l’abbraccio </a:t>
            </a:r>
            <a:r>
              <a:rPr sz="1200" dirty="0">
                <a:latin typeface="Times New Roman"/>
                <a:cs typeface="Times New Roman"/>
              </a:rPr>
              <a:t>divino dei valori </a:t>
            </a:r>
            <a:r>
              <a:rPr sz="1200" spc="-5" dirty="0">
                <a:latin typeface="Times New Roman"/>
                <a:cs typeface="Times New Roman"/>
              </a:rPr>
              <a:t>cosmici </a:t>
            </a:r>
            <a:r>
              <a:rPr sz="1200" dirty="0">
                <a:latin typeface="Times New Roman"/>
                <a:cs typeface="Times New Roman"/>
              </a:rPr>
              <a:t>ed implica la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nell’ascensione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nell’espansione spirituali. L’arte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dannosa soltanto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diviene cieca ai criteri spirituali degli archetipi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che l’eternità </a:t>
            </a:r>
            <a:r>
              <a:rPr sz="1200" dirty="0">
                <a:latin typeface="Times New Roman"/>
                <a:cs typeface="Times New Roman"/>
              </a:rPr>
              <a:t>riflette </a:t>
            </a:r>
            <a:r>
              <a:rPr sz="1200" spc="-5" dirty="0">
                <a:latin typeface="Times New Roman"/>
                <a:cs typeface="Times New Roman"/>
              </a:rPr>
              <a:t>come ombre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del 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vera è la manipolazione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cose materiali della vita;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nobilitante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fatti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materiali della vita,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cessa mai </a:t>
            </a:r>
            <a:r>
              <a:rPr sz="1200" dirty="0">
                <a:latin typeface="Times New Roman"/>
                <a:cs typeface="Times New Roman"/>
              </a:rPr>
              <a:t>nella sua valutazione </a:t>
            </a:r>
            <a:r>
              <a:rPr sz="1200" spc="-5" dirty="0">
                <a:latin typeface="Times New Roman"/>
                <a:cs typeface="Times New Roman"/>
              </a:rPr>
              <a:t>spirituale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(2080.2) 195:7.17 </a:t>
            </a:r>
            <a:r>
              <a:rPr sz="1200" spc="-5" dirty="0">
                <a:latin typeface="Times New Roman"/>
                <a:cs typeface="Times New Roman"/>
              </a:rPr>
              <a:t>Quant’è sciocco presumere </a:t>
            </a:r>
            <a:r>
              <a:rPr sz="1200" dirty="0">
                <a:latin typeface="Times New Roman"/>
                <a:cs typeface="Times New Roman"/>
              </a:rPr>
              <a:t>che un automa possa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 dell’automatismo,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ridicolo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esso  possa presumere </a:t>
            </a:r>
            <a:r>
              <a:rPr sz="1200" dirty="0">
                <a:latin typeface="Times New Roman"/>
                <a:cs typeface="Times New Roman"/>
              </a:rPr>
              <a:t>di formarsi un tale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altri </a:t>
            </a:r>
            <a:r>
              <a:rPr sz="1200" spc="-5" dirty="0">
                <a:latin typeface="Times New Roman"/>
                <a:cs typeface="Times New Roman"/>
              </a:rPr>
              <a:t>automi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simili!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2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(2080.3) 195:7.18 </a:t>
            </a:r>
            <a:r>
              <a:rPr sz="1200" spc="-5" dirty="0">
                <a:latin typeface="Times New Roman"/>
                <a:cs typeface="Times New Roman"/>
              </a:rPr>
              <a:t>Ogni interpretazione scientifica dell’universo materiale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senza valore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comporta il </a:t>
            </a:r>
            <a:r>
              <a:rPr sz="1200" spc="-5" dirty="0">
                <a:latin typeface="Times New Roman"/>
                <a:cs typeface="Times New Roman"/>
              </a:rPr>
              <a:t>debito riconoscimento </a:t>
            </a:r>
            <a:r>
              <a:rPr sz="1200" dirty="0">
                <a:latin typeface="Times New Roman"/>
                <a:cs typeface="Times New Roman"/>
              </a:rPr>
              <a:t>dello  </a:t>
            </a:r>
            <a:r>
              <a:rPr sz="1200" i="1" spc="-5" dirty="0">
                <a:latin typeface="Times New Roman"/>
                <a:cs typeface="Times New Roman"/>
              </a:rPr>
              <a:t>scienziato.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apprezzamento </a:t>
            </a:r>
            <a:r>
              <a:rPr sz="1200" spc="-5" dirty="0">
                <a:latin typeface="Times New Roman"/>
                <a:cs typeface="Times New Roman"/>
              </a:rPr>
              <a:t>dell’arte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autentico se non accorda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artista. </a:t>
            </a:r>
            <a:r>
              <a:rPr sz="1200" spc="-5" dirty="0">
                <a:latin typeface="Times New Roman"/>
                <a:cs typeface="Times New Roman"/>
              </a:rPr>
              <a:t>Nessuna valutazione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è utile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include il </a:t>
            </a:r>
            <a:r>
              <a:rPr sz="1200" i="1" spc="-5" dirty="0">
                <a:latin typeface="Times New Roman"/>
                <a:cs typeface="Times New Roman"/>
              </a:rPr>
              <a:t>moralista. </a:t>
            </a:r>
            <a:r>
              <a:rPr sz="1200" spc="-5" dirty="0">
                <a:latin typeface="Times New Roman"/>
                <a:cs typeface="Times New Roman"/>
              </a:rPr>
              <a:t>Nessun riconoscimento </a:t>
            </a:r>
            <a:r>
              <a:rPr sz="1200" dirty="0">
                <a:latin typeface="Times New Roman"/>
                <a:cs typeface="Times New Roman"/>
              </a:rPr>
              <a:t>della filosofia è edificante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ignora il </a:t>
            </a:r>
            <a:r>
              <a:rPr sz="1200" i="1" dirty="0">
                <a:latin typeface="Times New Roman"/>
                <a:cs typeface="Times New Roman"/>
              </a:rPr>
              <a:t>filosofo,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 può </a:t>
            </a:r>
            <a:r>
              <a:rPr sz="1200" spc="-5" dirty="0">
                <a:latin typeface="Times New Roman"/>
                <a:cs typeface="Times New Roman"/>
              </a:rPr>
              <a:t>esistere senza l’esperienza reale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persona religiosa </a:t>
            </a:r>
            <a:r>
              <a:rPr sz="1200" spc="-5" dirty="0">
                <a:latin typeface="Times New Roman"/>
                <a:cs typeface="Times New Roman"/>
              </a:rPr>
              <a:t>che, grazie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stessa esperienza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essa, cerca </a:t>
            </a:r>
            <a:r>
              <a:rPr sz="1200" dirty="0">
                <a:latin typeface="Times New Roman"/>
                <a:cs typeface="Times New Roman"/>
              </a:rPr>
              <a:t>di trovare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conoscerlo.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5" dirty="0">
                <a:latin typeface="Times New Roman"/>
                <a:cs typeface="Times New Roman"/>
              </a:rPr>
              <a:t>l’universo degli </a:t>
            </a:r>
            <a:r>
              <a:rPr sz="1200" dirty="0">
                <a:latin typeface="Times New Roman"/>
                <a:cs typeface="Times New Roman"/>
              </a:rPr>
              <a:t>universi è </a:t>
            </a:r>
            <a:r>
              <a:rPr sz="1200" spc="-5" dirty="0">
                <a:latin typeface="Times New Roman"/>
                <a:cs typeface="Times New Roman"/>
              </a:rPr>
              <a:t>privo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significato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dell’IO SONO,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infinito che l’ha creato e  </a:t>
            </a:r>
            <a:r>
              <a:rPr sz="1200" spc="-5" dirty="0">
                <a:latin typeface="Times New Roman"/>
                <a:cs typeface="Times New Roman"/>
              </a:rPr>
              <a:t>che incessantemente </a:t>
            </a:r>
            <a:r>
              <a:rPr sz="1200" dirty="0">
                <a:latin typeface="Times New Roman"/>
                <a:cs typeface="Times New Roman"/>
              </a:rPr>
              <a:t>lo amministra.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050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(2080.4) 195:7.19 </a:t>
            </a:r>
            <a:r>
              <a:rPr sz="1200" dirty="0">
                <a:latin typeface="Times New Roman"/>
                <a:cs typeface="Times New Roman"/>
              </a:rPr>
              <a:t>I meccanicisti 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umanisti — tendono a </a:t>
            </a:r>
            <a:r>
              <a:rPr sz="1200" spc="-5" dirty="0">
                <a:latin typeface="Times New Roman"/>
                <a:cs typeface="Times New Roman"/>
              </a:rPr>
              <a:t>lasciarsi </a:t>
            </a:r>
            <a:r>
              <a:rPr sz="1200" dirty="0">
                <a:latin typeface="Times New Roman"/>
                <a:cs typeface="Times New Roman"/>
              </a:rPr>
              <a:t>trasportare </a:t>
            </a:r>
            <a:r>
              <a:rPr sz="1200" spc="-5" dirty="0">
                <a:latin typeface="Times New Roman"/>
                <a:cs typeface="Times New Roman"/>
              </a:rPr>
              <a:t>dalle correnti materiali. Gli idealisti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spiritualisti  </a:t>
            </a:r>
            <a:r>
              <a:rPr sz="1200" i="1" dirty="0">
                <a:latin typeface="Times New Roman"/>
                <a:cs typeface="Times New Roman"/>
              </a:rPr>
              <a:t>osano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con intelligenza </a:t>
            </a:r>
            <a:r>
              <a:rPr sz="1200" dirty="0">
                <a:latin typeface="Times New Roman"/>
                <a:cs typeface="Times New Roman"/>
              </a:rPr>
              <a:t>e vigore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modificare il corso, in </a:t>
            </a:r>
            <a:r>
              <a:rPr sz="1200" spc="-5" dirty="0">
                <a:latin typeface="Times New Roman"/>
                <a:cs typeface="Times New Roman"/>
              </a:rPr>
              <a:t>apparenza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delle correnti  </a:t>
            </a:r>
            <a:r>
              <a:rPr sz="1200" spc="-5" dirty="0">
                <a:latin typeface="Times New Roman"/>
                <a:cs typeface="Times New Roman"/>
              </a:rPr>
              <a:t>d’energia.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387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84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(2080.5) 195:7.20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vive </a:t>
            </a:r>
            <a:r>
              <a:rPr sz="1200" spc="-5" dirty="0">
                <a:latin typeface="Times New Roman"/>
                <a:cs typeface="Times New Roman"/>
              </a:rPr>
              <a:t>grazie ai matematici della mente;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musica </a:t>
            </a:r>
            <a:r>
              <a:rPr sz="1200" dirty="0">
                <a:latin typeface="Times New Roman"/>
                <a:cs typeface="Times New Roman"/>
              </a:rPr>
              <a:t>esprime la </a:t>
            </a:r>
            <a:r>
              <a:rPr sz="1200" spc="-5" dirty="0">
                <a:latin typeface="Times New Roman"/>
                <a:cs typeface="Times New Roman"/>
              </a:rPr>
              <a:t>cadenza delle </a:t>
            </a:r>
            <a:r>
              <a:rPr sz="1200" dirty="0">
                <a:latin typeface="Times New Roman"/>
                <a:cs typeface="Times New Roman"/>
              </a:rPr>
              <a:t>emozioni.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il ritmo  </a:t>
            </a:r>
            <a:r>
              <a:rPr sz="1200" spc="-5" dirty="0">
                <a:latin typeface="Times New Roman"/>
                <a:cs typeface="Times New Roman"/>
              </a:rPr>
              <a:t>spirituale dell’anima </a:t>
            </a:r>
            <a:r>
              <a:rPr sz="1200" dirty="0">
                <a:latin typeface="Times New Roman"/>
                <a:cs typeface="Times New Roman"/>
              </a:rPr>
              <a:t>in armonia </a:t>
            </a:r>
            <a:r>
              <a:rPr sz="1200" spc="-5" dirty="0">
                <a:latin typeface="Times New Roman"/>
                <a:cs typeface="Times New Roman"/>
              </a:rPr>
              <a:t>temporale-spaziale con </a:t>
            </a:r>
            <a:r>
              <a:rPr sz="1200" dirty="0">
                <a:latin typeface="Times New Roman"/>
                <a:cs typeface="Times New Roman"/>
              </a:rPr>
              <a:t>le modulazioni melodiche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eterne dell’Infinità. L’esperienza  religiosa </a:t>
            </a:r>
            <a:r>
              <a:rPr sz="1200" dirty="0">
                <a:latin typeface="Times New Roman"/>
                <a:cs typeface="Times New Roman"/>
              </a:rPr>
              <a:t>è qualcosa di </a:t>
            </a:r>
            <a:r>
              <a:rPr sz="1200" spc="-5" dirty="0">
                <a:latin typeface="Times New Roman"/>
                <a:cs typeface="Times New Roman"/>
              </a:rPr>
              <a:t>veramente supermatematico nella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(2080.6) 195:7.21 </a:t>
            </a:r>
            <a:r>
              <a:rPr sz="1200" spc="-5" dirty="0">
                <a:latin typeface="Times New Roman"/>
                <a:cs typeface="Times New Roman"/>
              </a:rPr>
              <a:t>Nel linguaggio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alfabeto </a:t>
            </a:r>
            <a:r>
              <a:rPr sz="1200" dirty="0">
                <a:latin typeface="Times New Roman"/>
                <a:cs typeface="Times New Roman"/>
              </a:rPr>
              <a:t>rappresenta il </a:t>
            </a:r>
            <a:r>
              <a:rPr sz="1200" spc="-5" dirty="0">
                <a:latin typeface="Times New Roman"/>
                <a:cs typeface="Times New Roman"/>
              </a:rPr>
              <a:t>meccanismo del materialismo, mentre </a:t>
            </a:r>
            <a:r>
              <a:rPr sz="1200" dirty="0">
                <a:latin typeface="Times New Roman"/>
                <a:cs typeface="Times New Roman"/>
              </a:rPr>
              <a:t>le parole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esprimono il </a:t>
            </a:r>
            <a:r>
              <a:rPr sz="1200" spc="-5" dirty="0">
                <a:latin typeface="Times New Roman"/>
                <a:cs typeface="Times New Roman"/>
              </a:rPr>
              <a:t>significato 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pensieri, grandi idee </a:t>
            </a:r>
            <a:r>
              <a:rPr sz="1200" dirty="0">
                <a:latin typeface="Times New Roman"/>
                <a:cs typeface="Times New Roman"/>
              </a:rPr>
              <a:t>e nobili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— d’amore e </a:t>
            </a:r>
            <a:r>
              <a:rPr sz="1200" spc="-5" dirty="0">
                <a:latin typeface="Times New Roman"/>
                <a:cs typeface="Times New Roman"/>
              </a:rPr>
              <a:t>d’odio, </a:t>
            </a:r>
            <a:r>
              <a:rPr sz="1200" dirty="0">
                <a:latin typeface="Times New Roman"/>
                <a:cs typeface="Times New Roman"/>
              </a:rPr>
              <a:t>di codardia e di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imprese </a:t>
            </a:r>
            <a:r>
              <a:rPr sz="1200" dirty="0">
                <a:latin typeface="Times New Roman"/>
                <a:cs typeface="Times New Roman"/>
              </a:rPr>
              <a:t>della mente  </a:t>
            </a:r>
            <a:r>
              <a:rPr sz="1200" spc="-5" dirty="0">
                <a:latin typeface="Times New Roman"/>
                <a:cs typeface="Times New Roman"/>
              </a:rPr>
              <a:t>nell’ambito definito sia dalla legge </a:t>
            </a:r>
            <a:r>
              <a:rPr sz="1200" dirty="0">
                <a:latin typeface="Times New Roman"/>
                <a:cs typeface="Times New Roman"/>
              </a:rPr>
              <a:t>materiale che dalla </a:t>
            </a:r>
            <a:r>
              <a:rPr sz="1200" spc="-5" dirty="0">
                <a:latin typeface="Times New Roman"/>
                <a:cs typeface="Times New Roman"/>
              </a:rPr>
              <a:t>legge spirituale, guidati dall’affermazione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e  limitati dalle </a:t>
            </a:r>
            <a:r>
              <a:rPr sz="1200" spc="-5" dirty="0">
                <a:latin typeface="Times New Roman"/>
                <a:cs typeface="Times New Roman"/>
              </a:rPr>
              <a:t>dotazioni proprie della</a:t>
            </a:r>
            <a:r>
              <a:rPr sz="1200" dirty="0">
                <a:latin typeface="Times New Roman"/>
                <a:cs typeface="Times New Roman"/>
              </a:rPr>
              <a:t> situazione.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(2080.7) 195:7.22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simile alle leggi, ai meccanismi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costanti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scienziato scopre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giunge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 come scienza,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assomiglia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i="1" spc="-5" dirty="0">
                <a:latin typeface="Times New Roman"/>
                <a:cs typeface="Times New Roman"/>
              </a:rPr>
              <a:t>scienziato </a:t>
            </a:r>
            <a:r>
              <a:rPr sz="1200" spc="-5" dirty="0">
                <a:latin typeface="Times New Roman"/>
                <a:cs typeface="Times New Roman"/>
              </a:rPr>
              <a:t>curioso, che </a:t>
            </a:r>
            <a:r>
              <a:rPr sz="1200" dirty="0">
                <a:latin typeface="Times New Roman"/>
                <a:cs typeface="Times New Roman"/>
              </a:rPr>
              <a:t>pensa, che </a:t>
            </a:r>
            <a:r>
              <a:rPr sz="1200" spc="-5" dirty="0">
                <a:latin typeface="Times New Roman"/>
                <a:cs typeface="Times New Roman"/>
              </a:rPr>
              <a:t>sceglie,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crea, che combina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discrimina,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quale osserva così </a:t>
            </a:r>
            <a:r>
              <a:rPr sz="1200" dirty="0">
                <a:latin typeface="Times New Roman"/>
                <a:cs typeface="Times New Roman"/>
              </a:rPr>
              <a:t>i fenomeni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classifica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matematici </a:t>
            </a:r>
            <a:r>
              <a:rPr sz="1200" dirty="0">
                <a:latin typeface="Times New Roman"/>
                <a:cs typeface="Times New Roman"/>
              </a:rPr>
              <a:t>insiti nelle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meccaniche </a:t>
            </a:r>
            <a:r>
              <a:rPr sz="1200" spc="-5" dirty="0">
                <a:latin typeface="Times New Roman"/>
                <a:cs typeface="Times New Roman"/>
              </a:rPr>
              <a:t>del lato materiale della  creazione. L’universo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assomiglia nemmeno all’arte dell’artista,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assomiglia </a:t>
            </a:r>
            <a:r>
              <a:rPr sz="1200" dirty="0">
                <a:latin typeface="Times New Roman"/>
                <a:cs typeface="Times New Roman"/>
              </a:rPr>
              <a:t>piuttosto all’</a:t>
            </a:r>
            <a:r>
              <a:rPr sz="1200" i="1" dirty="0">
                <a:latin typeface="Times New Roman"/>
                <a:cs typeface="Times New Roman"/>
              </a:rPr>
              <a:t>artista </a:t>
            </a:r>
            <a:r>
              <a:rPr sz="1200" spc="-5" dirty="0">
                <a:latin typeface="Times New Roman"/>
                <a:cs typeface="Times New Roman"/>
              </a:rPr>
              <a:t>che lavora, </a:t>
            </a:r>
            <a:r>
              <a:rPr sz="1200" dirty="0">
                <a:latin typeface="Times New Roman"/>
                <a:cs typeface="Times New Roman"/>
              </a:rPr>
              <a:t>sogna, aspira e  </a:t>
            </a:r>
            <a:r>
              <a:rPr sz="1200" spc="-5" dirty="0">
                <a:latin typeface="Times New Roman"/>
                <a:cs typeface="Times New Roman"/>
              </a:rPr>
              <a:t>progredisce, </a:t>
            </a:r>
            <a:r>
              <a:rPr sz="1200" dirty="0">
                <a:latin typeface="Times New Roman"/>
                <a:cs typeface="Times New Roman"/>
              </a:rPr>
              <a:t>il quale cerca di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delle cose materiali nello sforzo </a:t>
            </a:r>
            <a:r>
              <a:rPr sz="1200" dirty="0">
                <a:latin typeface="Times New Roman"/>
                <a:cs typeface="Times New Roman"/>
              </a:rPr>
              <a:t>di raggiungere una meta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1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(2080.8) 195:7.23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scienziato, </a:t>
            </a:r>
            <a:r>
              <a:rPr sz="1200" dirty="0">
                <a:latin typeface="Times New Roman"/>
                <a:cs typeface="Times New Roman"/>
              </a:rPr>
              <a:t>non la </a:t>
            </a:r>
            <a:r>
              <a:rPr sz="1200" spc="-5" dirty="0">
                <a:latin typeface="Times New Roman"/>
                <a:cs typeface="Times New Roman"/>
              </a:rPr>
              <a:t>scienza, percepisce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progresso.  L’artista,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l’arte, </a:t>
            </a:r>
            <a:r>
              <a:rPr sz="1200" dirty="0">
                <a:latin typeface="Times New Roman"/>
                <a:cs typeface="Times New Roman"/>
              </a:rPr>
              <a:t>dimostra </a:t>
            </a:r>
            <a:r>
              <a:rPr sz="1200" spc="-5" dirty="0">
                <a:latin typeface="Times New Roman"/>
                <a:cs typeface="Times New Roman"/>
              </a:rPr>
              <a:t>l’esistenza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morontiale transitorio interposto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l’esistenza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spirituale.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religiosa, </a:t>
            </a:r>
            <a:r>
              <a:rPr sz="1200" dirty="0">
                <a:latin typeface="Times New Roman"/>
                <a:cs typeface="Times New Roman"/>
              </a:rPr>
              <a:t>non la </a:t>
            </a:r>
            <a:r>
              <a:rPr sz="1200" spc="-5" dirty="0">
                <a:latin typeface="Times New Roman"/>
                <a:cs typeface="Times New Roman"/>
              </a:rPr>
              <a:t>religione, prova l’esistenza delle realtà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che s’incontreranno </a:t>
            </a:r>
            <a:r>
              <a:rPr sz="1200" dirty="0">
                <a:latin typeface="Times New Roman"/>
                <a:cs typeface="Times New Roman"/>
              </a:rPr>
              <a:t>nel progresso 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3308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totalitarismo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laico</a:t>
            </a:r>
            <a:endParaRPr sz="1600">
              <a:latin typeface="Times New Roman"/>
              <a:cs typeface="Times New Roman"/>
            </a:endParaRPr>
          </a:p>
          <a:p>
            <a:pPr marL="76200" marR="4730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(2081.1) 195:8.1 </a:t>
            </a:r>
            <a:r>
              <a:rPr sz="1200" spc="-5" dirty="0">
                <a:latin typeface="Times New Roman"/>
                <a:cs typeface="Times New Roman"/>
              </a:rPr>
              <a:t>Ma 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materialismo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meccanicismo saranno stati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vinti, </a:t>
            </a:r>
            <a:r>
              <a:rPr sz="1200" spc="-5" dirty="0">
                <a:latin typeface="Times New Roman"/>
                <a:cs typeface="Times New Roman"/>
              </a:rPr>
              <a:t>l’influenza devastante </a:t>
            </a:r>
            <a:r>
              <a:rPr sz="1200" dirty="0">
                <a:latin typeface="Times New Roman"/>
                <a:cs typeface="Times New Roman"/>
              </a:rPr>
              <a:t>del  laicismo </a:t>
            </a:r>
            <a:r>
              <a:rPr sz="1200" spc="-5" dirty="0">
                <a:latin typeface="Times New Roman"/>
                <a:cs typeface="Times New Roman"/>
              </a:rPr>
              <a:t>del ventesimo secolo danneggerà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l’esperienza spirituale </a:t>
            </a:r>
            <a:r>
              <a:rPr sz="1200" dirty="0">
                <a:latin typeface="Times New Roman"/>
                <a:cs typeface="Times New Roman"/>
              </a:rPr>
              <a:t>di milioni di </a:t>
            </a:r>
            <a:r>
              <a:rPr sz="1200" spc="-5" dirty="0">
                <a:latin typeface="Times New Roman"/>
                <a:cs typeface="Times New Roman"/>
              </a:rPr>
              <a:t>anime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fiduciose.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(2081.2) 195:8.2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laicismo moderno </a:t>
            </a:r>
            <a:r>
              <a:rPr sz="1200" dirty="0">
                <a:latin typeface="Times New Roman"/>
                <a:cs typeface="Times New Roman"/>
              </a:rPr>
              <a:t>è stato nutrito da due influenze </a:t>
            </a:r>
            <a:r>
              <a:rPr sz="1200" spc="-5" dirty="0">
                <a:latin typeface="Times New Roman"/>
                <a:cs typeface="Times New Roman"/>
              </a:rPr>
              <a:t>mondiali.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laicismo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l’atteggiamento gretto ed </a:t>
            </a:r>
            <a:r>
              <a:rPr sz="1200" dirty="0">
                <a:latin typeface="Times New Roman"/>
                <a:cs typeface="Times New Roman"/>
              </a:rPr>
              <a:t>empio  </a:t>
            </a:r>
            <a:r>
              <a:rPr sz="1200" spc="-5" dirty="0">
                <a:latin typeface="Times New Roman"/>
                <a:cs typeface="Times New Roman"/>
              </a:rPr>
              <a:t>della cosiddetta scienza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diciannovesimo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— la scienza </a:t>
            </a:r>
            <a:r>
              <a:rPr sz="1200" spc="-5" dirty="0">
                <a:latin typeface="Times New Roman"/>
                <a:cs typeface="Times New Roman"/>
              </a:rPr>
              <a:t>atea.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laicismo moderno </a:t>
            </a:r>
            <a:r>
              <a:rPr sz="1200" dirty="0">
                <a:latin typeface="Times New Roman"/>
                <a:cs typeface="Times New Roman"/>
              </a:rPr>
              <a:t>fu la Chiesa  </a:t>
            </a:r>
            <a:r>
              <a:rPr sz="1200" spc="-5" dirty="0">
                <a:latin typeface="Times New Roman"/>
                <a:cs typeface="Times New Roman"/>
              </a:rPr>
              <a:t>cristiana totalitaria del </a:t>
            </a:r>
            <a:r>
              <a:rPr sz="1200" dirty="0">
                <a:latin typeface="Times New Roman"/>
                <a:cs typeface="Times New Roman"/>
              </a:rPr>
              <a:t>Medio Evo.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laicismo ebbe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inizio come </a:t>
            </a:r>
            <a:r>
              <a:rPr sz="1200" spc="-5" dirty="0">
                <a:latin typeface="Times New Roman"/>
                <a:cs typeface="Times New Roman"/>
              </a:rPr>
              <a:t>protesta crescente </a:t>
            </a:r>
            <a:r>
              <a:rPr sz="1200" dirty="0">
                <a:latin typeface="Times New Roman"/>
                <a:cs typeface="Times New Roman"/>
              </a:rPr>
              <a:t>contro la dominazione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della  civiltà occidentale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istituzionalizzata.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33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(2081.3) 195:8.3 </a:t>
            </a:r>
            <a:r>
              <a:rPr sz="1200" spc="-5" dirty="0">
                <a:latin typeface="Times New Roman"/>
                <a:cs typeface="Times New Roman"/>
              </a:rPr>
              <a:t>Al momento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rivelazione, </a:t>
            </a:r>
            <a:r>
              <a:rPr sz="1200" dirty="0">
                <a:latin typeface="Times New Roman"/>
                <a:cs typeface="Times New Roman"/>
              </a:rPr>
              <a:t>il clima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filosofico </a:t>
            </a:r>
            <a:r>
              <a:rPr sz="1200" dirty="0">
                <a:latin typeface="Times New Roman"/>
                <a:cs typeface="Times New Roman"/>
              </a:rPr>
              <a:t>prevalente </a:t>
            </a:r>
            <a:r>
              <a:rPr sz="1200" spc="-5" dirty="0">
                <a:latin typeface="Times New Roman"/>
                <a:cs typeface="Times New Roman"/>
              </a:rPr>
              <a:t>sia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europea che </a:t>
            </a:r>
            <a:r>
              <a:rPr sz="1200" dirty="0">
                <a:latin typeface="Times New Roman"/>
                <a:cs typeface="Times New Roman"/>
              </a:rPr>
              <a:t>in quella  </a:t>
            </a:r>
            <a:r>
              <a:rPr sz="1200" spc="-5" dirty="0">
                <a:latin typeface="Times New Roman"/>
                <a:cs typeface="Times New Roman"/>
              </a:rPr>
              <a:t>americana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decisamente laico </a:t>
            </a:r>
            <a:r>
              <a:rPr sz="1200" dirty="0">
                <a:latin typeface="Times New Roman"/>
                <a:cs typeface="Times New Roman"/>
              </a:rPr>
              <a:t>— umanistico. </a:t>
            </a:r>
            <a:r>
              <a:rPr sz="1200" spc="-5" dirty="0">
                <a:latin typeface="Times New Roman"/>
                <a:cs typeface="Times New Roman"/>
              </a:rPr>
              <a:t>Per trecento </a:t>
            </a:r>
            <a:r>
              <a:rPr sz="1200" dirty="0">
                <a:latin typeface="Times New Roman"/>
                <a:cs typeface="Times New Roman"/>
              </a:rPr>
              <a:t>anni il pensiero </a:t>
            </a:r>
            <a:r>
              <a:rPr sz="1200" spc="-5" dirty="0">
                <a:latin typeface="Times New Roman"/>
                <a:cs typeface="Times New Roman"/>
              </a:rPr>
              <a:t>occidentale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dirty="0">
                <a:latin typeface="Times New Roman"/>
                <a:cs typeface="Times New Roman"/>
              </a:rPr>
              <a:t>laicizzato.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divenuta sempre più un’influenza nominale, un </a:t>
            </a:r>
            <a:r>
              <a:rPr sz="1200" spc="-5" dirty="0">
                <a:latin typeface="Times New Roman"/>
                <a:cs typeface="Times New Roman"/>
              </a:rPr>
              <a:t>esercizio largamente </a:t>
            </a:r>
            <a:r>
              <a:rPr sz="1200" dirty="0">
                <a:latin typeface="Times New Roman"/>
                <a:cs typeface="Times New Roman"/>
              </a:rPr>
              <a:t>ritualistico.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i cristiani  </a:t>
            </a:r>
            <a:r>
              <a:rPr sz="1200" spc="-5" dirty="0">
                <a:latin typeface="Times New Roman"/>
                <a:cs typeface="Times New Roman"/>
              </a:rPr>
              <a:t>professati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occidentale </a:t>
            </a:r>
            <a:r>
              <a:rPr sz="1200" dirty="0">
                <a:latin typeface="Times New Roman"/>
                <a:cs typeface="Times New Roman"/>
              </a:rPr>
              <a:t>sono, senza saperlo, </a:t>
            </a:r>
            <a:r>
              <a:rPr sz="1200" spc="-5" dirty="0">
                <a:latin typeface="Times New Roman"/>
                <a:cs typeface="Times New Roman"/>
              </a:rPr>
              <a:t>degli effettivi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laicisti.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(2081.4) 195:8.4 </a:t>
            </a:r>
            <a:r>
              <a:rPr sz="1200" dirty="0">
                <a:latin typeface="Times New Roman"/>
                <a:cs typeface="Times New Roman"/>
              </a:rPr>
              <a:t>C’è voluto un </a:t>
            </a:r>
            <a:r>
              <a:rPr sz="1200" spc="-5" dirty="0">
                <a:latin typeface="Times New Roman"/>
                <a:cs typeface="Times New Roman"/>
              </a:rPr>
              <a:t>grande potere, </a:t>
            </a:r>
            <a:r>
              <a:rPr sz="1200" dirty="0">
                <a:latin typeface="Times New Roman"/>
                <a:cs typeface="Times New Roman"/>
              </a:rPr>
              <a:t>una potente </a:t>
            </a:r>
            <a:r>
              <a:rPr sz="1200" spc="-5" dirty="0">
                <a:latin typeface="Times New Roman"/>
                <a:cs typeface="Times New Roman"/>
              </a:rPr>
              <a:t>influenza, per </a:t>
            </a:r>
            <a:r>
              <a:rPr sz="1200" dirty="0">
                <a:latin typeface="Times New Roman"/>
                <a:cs typeface="Times New Roman"/>
              </a:rPr>
              <a:t>liberare il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la vita dei popoli </a:t>
            </a:r>
            <a:r>
              <a:rPr sz="1200" spc="-5" dirty="0">
                <a:latin typeface="Times New Roman"/>
                <a:cs typeface="Times New Roman"/>
              </a:rPr>
              <a:t>occidentali dalla </a:t>
            </a:r>
            <a:r>
              <a:rPr sz="1200" dirty="0">
                <a:latin typeface="Times New Roman"/>
                <a:cs typeface="Times New Roman"/>
              </a:rPr>
              <a:t>stretta  </a:t>
            </a:r>
            <a:r>
              <a:rPr sz="1200" spc="-5" dirty="0">
                <a:latin typeface="Times New Roman"/>
                <a:cs typeface="Times New Roman"/>
              </a:rPr>
              <a:t>inaridente </a:t>
            </a:r>
            <a:r>
              <a:rPr sz="1200" dirty="0">
                <a:latin typeface="Times New Roman"/>
                <a:cs typeface="Times New Roman"/>
              </a:rPr>
              <a:t>di una dominazione </a:t>
            </a:r>
            <a:r>
              <a:rPr sz="1200" spc="-5" dirty="0">
                <a:latin typeface="Times New Roman"/>
                <a:cs typeface="Times New Roman"/>
              </a:rPr>
              <a:t>ecclesiastica totalitaria.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laicismo </a:t>
            </a:r>
            <a:r>
              <a:rPr sz="1200" dirty="0">
                <a:latin typeface="Times New Roman"/>
                <a:cs typeface="Times New Roman"/>
              </a:rPr>
              <a:t>ha rotto i </a:t>
            </a:r>
            <a:r>
              <a:rPr sz="1200" spc="-5" dirty="0">
                <a:latin typeface="Times New Roman"/>
                <a:cs typeface="Times New Roman"/>
              </a:rPr>
              <a:t>ceppi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controllo 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minaccia 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d’instaurare </a:t>
            </a:r>
            <a:r>
              <a:rPr sz="1200" dirty="0">
                <a:latin typeface="Times New Roman"/>
                <a:cs typeface="Times New Roman"/>
              </a:rPr>
              <a:t>un nuovo tipo di dominazione </a:t>
            </a:r>
            <a:r>
              <a:rPr sz="1200" spc="-10" dirty="0">
                <a:latin typeface="Times New Roman"/>
                <a:cs typeface="Times New Roman"/>
              </a:rPr>
              <a:t>atea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e nella mente </a:t>
            </a:r>
            <a:r>
              <a:rPr sz="1200" spc="-5" dirty="0">
                <a:latin typeface="Times New Roman"/>
                <a:cs typeface="Times New Roman"/>
              </a:rPr>
              <a:t>dell’uomo moderno.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politico </a:t>
            </a:r>
            <a:r>
              <a:rPr sz="1200" dirty="0">
                <a:latin typeface="Times New Roman"/>
                <a:cs typeface="Times New Roman"/>
              </a:rPr>
              <a:t>tirannico e  </a:t>
            </a:r>
            <a:r>
              <a:rPr sz="1200" spc="-5" dirty="0">
                <a:latin typeface="Times New Roman"/>
                <a:cs typeface="Times New Roman"/>
              </a:rPr>
              <a:t>dittatoriale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discendente diretto del </a:t>
            </a:r>
            <a:r>
              <a:rPr sz="1200" dirty="0">
                <a:latin typeface="Times New Roman"/>
                <a:cs typeface="Times New Roman"/>
              </a:rPr>
              <a:t>materialismo </a:t>
            </a:r>
            <a:r>
              <a:rPr sz="1200" spc="-5" dirty="0">
                <a:latin typeface="Times New Roman"/>
                <a:cs typeface="Times New Roman"/>
              </a:rPr>
              <a:t>scientifico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laicismo </a:t>
            </a:r>
            <a:r>
              <a:rPr sz="1200" spc="-5" dirty="0">
                <a:latin typeface="Times New Roman"/>
                <a:cs typeface="Times New Roman"/>
              </a:rPr>
              <a:t>filosofico.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laicismo libera </a:t>
            </a:r>
            <a:r>
              <a:rPr sz="1200" spc="5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dominazione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istituzionalizzata, </a:t>
            </a:r>
            <a:r>
              <a:rPr sz="1200" dirty="0">
                <a:latin typeface="Times New Roman"/>
                <a:cs typeface="Times New Roman"/>
              </a:rPr>
              <a:t>lo cede </a:t>
            </a:r>
            <a:r>
              <a:rPr sz="1200" spc="-5" dirty="0">
                <a:latin typeface="Times New Roman"/>
                <a:cs typeface="Times New Roman"/>
              </a:rPr>
              <a:t>come schiavo allo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totalitario.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laicismo libera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schiavitù  </a:t>
            </a:r>
            <a:r>
              <a:rPr sz="1200" spc="-5" dirty="0">
                <a:latin typeface="Times New Roman"/>
                <a:cs typeface="Times New Roman"/>
              </a:rPr>
              <a:t>ecclesiastica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 tradirlo consegnandolo alla tirannia della schiavitù politica ed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economica.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65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68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(2081.5) 195:8.5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materialismo nega </a:t>
            </a:r>
            <a:r>
              <a:rPr sz="1200" dirty="0">
                <a:latin typeface="Times New Roman"/>
                <a:cs typeface="Times New Roman"/>
              </a:rPr>
              <a:t>Dio, il </a:t>
            </a:r>
            <a:r>
              <a:rPr sz="1200" spc="-5" dirty="0">
                <a:latin typeface="Times New Roman"/>
                <a:cs typeface="Times New Roman"/>
              </a:rPr>
              <a:t>laicismo semplicemente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ignora; questo almeno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suo atteggiamento </a:t>
            </a:r>
            <a:r>
              <a:rPr sz="1200" dirty="0">
                <a:latin typeface="Times New Roman"/>
                <a:cs typeface="Times New Roman"/>
              </a:rPr>
              <a:t>iniziale. </a:t>
            </a:r>
            <a:r>
              <a:rPr sz="1200" spc="5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laicismo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assunto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militante, pretendendo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della religione alla cui  schiavitù totalitaria </a:t>
            </a:r>
            <a:r>
              <a:rPr sz="1200" dirty="0">
                <a:latin typeface="Times New Roman"/>
                <a:cs typeface="Times New Roman"/>
              </a:rPr>
              <a:t>aveva un tempo opposto </a:t>
            </a:r>
            <a:r>
              <a:rPr sz="1200" spc="-5" dirty="0">
                <a:latin typeface="Times New Roman"/>
                <a:cs typeface="Times New Roman"/>
              </a:rPr>
              <a:t>resistenza.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laicismo </a:t>
            </a:r>
            <a:r>
              <a:rPr sz="1200" spc="-5" dirty="0">
                <a:latin typeface="Times New Roman"/>
                <a:cs typeface="Times New Roman"/>
              </a:rPr>
              <a:t>del ventesimo secolo tende ad affermare che </a:t>
            </a:r>
            <a:r>
              <a:rPr sz="1200" dirty="0">
                <a:latin typeface="Times New Roman"/>
                <a:cs typeface="Times New Roman"/>
              </a:rPr>
              <a:t>l’uomo non </a:t>
            </a:r>
            <a:r>
              <a:rPr sz="1200" spc="2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attenzione! </a:t>
            </a:r>
            <a:r>
              <a:rPr sz="1200" spc="-5" dirty="0">
                <a:latin typeface="Times New Roman"/>
                <a:cs typeface="Times New Roman"/>
              </a:rPr>
              <a:t>Questa filosofia </a:t>
            </a:r>
            <a:r>
              <a:rPr sz="1200" dirty="0">
                <a:latin typeface="Times New Roman"/>
                <a:cs typeface="Times New Roman"/>
              </a:rPr>
              <a:t>atea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società </a:t>
            </a:r>
            <a:r>
              <a:rPr sz="1200" spc="-5" dirty="0">
                <a:latin typeface="Times New Roman"/>
                <a:cs typeface="Times New Roman"/>
              </a:rPr>
              <a:t>umana porterà </a:t>
            </a:r>
            <a:r>
              <a:rPr sz="1200" dirty="0">
                <a:latin typeface="Times New Roman"/>
                <a:cs typeface="Times New Roman"/>
              </a:rPr>
              <a:t>soltanto a tumulti, </a:t>
            </a:r>
            <a:r>
              <a:rPr sz="1200" spc="-5" dirty="0">
                <a:latin typeface="Times New Roman"/>
                <a:cs typeface="Times New Roman"/>
              </a:rPr>
              <a:t>animosità, infelicità, </a:t>
            </a:r>
            <a:r>
              <a:rPr sz="1200" spc="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e  disastri </a:t>
            </a:r>
            <a:r>
              <a:rPr sz="1200" spc="-5" dirty="0">
                <a:latin typeface="Times New Roman"/>
                <a:cs typeface="Times New Roman"/>
              </a:rPr>
              <a:t>su scala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mondiale.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(2081.6) 195:8.6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laicismo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pace </a:t>
            </a:r>
            <a:r>
              <a:rPr sz="1200" spc="-5" dirty="0">
                <a:latin typeface="Times New Roman"/>
                <a:cs typeface="Times New Roman"/>
              </a:rPr>
              <a:t>all’umanità. Niente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posto di </a:t>
            </a:r>
            <a:r>
              <a:rPr sz="1200" spc="-5" dirty="0">
                <a:latin typeface="Times New Roman"/>
                <a:cs typeface="Times New Roman"/>
              </a:rPr>
              <a:t>Dio nella società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state  </a:t>
            </a:r>
            <a:r>
              <a:rPr sz="1200" spc="-5" dirty="0">
                <a:latin typeface="Times New Roman"/>
                <a:cs typeface="Times New Roman"/>
              </a:rPr>
              <a:t>attenti! Non affrettatevi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della rivolta laica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totalitarismo ecclesiastico.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gode  oggi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e soddisfazioni </a:t>
            </a:r>
            <a:r>
              <a:rPr sz="1200" spc="-5" dirty="0">
                <a:latin typeface="Times New Roman"/>
                <a:cs typeface="Times New Roman"/>
              </a:rPr>
              <a:t>che provengono dalla rivolta laica.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errore </a:t>
            </a:r>
            <a:r>
              <a:rPr sz="1200" spc="-5" dirty="0">
                <a:latin typeface="Times New Roman"/>
                <a:cs typeface="Times New Roman"/>
              </a:rPr>
              <a:t>del laicismo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seguente: </a:t>
            </a:r>
            <a:r>
              <a:rPr sz="1200" dirty="0">
                <a:latin typeface="Times New Roman"/>
                <a:cs typeface="Times New Roman"/>
              </a:rPr>
              <a:t>ribellandosi al  </a:t>
            </a:r>
            <a:r>
              <a:rPr sz="1200" spc="-5" dirty="0">
                <a:latin typeface="Times New Roman"/>
                <a:cs typeface="Times New Roman"/>
              </a:rPr>
              <a:t>controllo quasi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da parte </a:t>
            </a:r>
            <a:r>
              <a:rPr sz="1200" spc="-5" dirty="0">
                <a:latin typeface="Times New Roman"/>
                <a:cs typeface="Times New Roman"/>
              </a:rPr>
              <a:t>dell’autorità religiosa, </a:t>
            </a:r>
            <a:r>
              <a:rPr sz="1200" dirty="0">
                <a:latin typeface="Times New Roman"/>
                <a:cs typeface="Times New Roman"/>
              </a:rPr>
              <a:t>e dopo aver </a:t>
            </a:r>
            <a:r>
              <a:rPr sz="1200" spc="-5" dirty="0">
                <a:latin typeface="Times New Roman"/>
                <a:cs typeface="Times New Roman"/>
              </a:rPr>
              <a:t>conseguito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tirannia ecclesiastica,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laici hanno proseguito istituendo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rivolta contro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stesso, talvolta tacitamente </a:t>
            </a:r>
            <a:r>
              <a:rPr sz="1200" dirty="0">
                <a:latin typeface="Times New Roman"/>
                <a:cs typeface="Times New Roman"/>
              </a:rPr>
              <a:t>e talvolta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apertamente.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09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(2081.7) 195:8.7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alla rivolta laica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la </a:t>
            </a:r>
            <a:r>
              <a:rPr sz="1200" spc="-5" dirty="0">
                <a:latin typeface="Times New Roman"/>
                <a:cs typeface="Times New Roman"/>
              </a:rPr>
              <a:t>stupefacente creatività </a:t>
            </a:r>
            <a:r>
              <a:rPr sz="1200" dirty="0">
                <a:latin typeface="Times New Roman"/>
                <a:cs typeface="Times New Roman"/>
              </a:rPr>
              <a:t>dell’industria </a:t>
            </a:r>
            <a:r>
              <a:rPr sz="1200" spc="-5" dirty="0">
                <a:latin typeface="Times New Roman"/>
                <a:cs typeface="Times New Roman"/>
              </a:rPr>
              <a:t>americana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materiale senza  precedenti della civiltà occidentale. </a:t>
            </a:r>
            <a:r>
              <a:rPr sz="1200" dirty="0">
                <a:latin typeface="Times New Roman"/>
                <a:cs typeface="Times New Roman"/>
              </a:rPr>
              <a:t>E per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rivolta laica è andata </a:t>
            </a:r>
            <a:r>
              <a:rPr sz="1200" spc="-5" dirty="0">
                <a:latin typeface="Times New Roman"/>
                <a:cs typeface="Times New Roman"/>
              </a:rPr>
              <a:t>troppo lontano ed </a:t>
            </a:r>
            <a:r>
              <a:rPr sz="1200" dirty="0">
                <a:latin typeface="Times New Roman"/>
                <a:cs typeface="Times New Roman"/>
              </a:rPr>
              <a:t>ha perso di vista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vera 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ne è seguita anche una messe </a:t>
            </a:r>
            <a:r>
              <a:rPr sz="1200" spc="-5" dirty="0">
                <a:latin typeface="Times New Roman"/>
                <a:cs typeface="Times New Roman"/>
              </a:rPr>
              <a:t>imprevista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guerre mondiali </a:t>
            </a:r>
            <a:r>
              <a:rPr sz="1200" dirty="0">
                <a:latin typeface="Times New Roman"/>
                <a:cs typeface="Times New Roman"/>
              </a:rPr>
              <a:t>e di disordini </a:t>
            </a:r>
            <a:r>
              <a:rPr sz="1200" spc="-5" dirty="0">
                <a:latin typeface="Times New Roman"/>
                <a:cs typeface="Times New Roman"/>
              </a:rPr>
              <a:t>internazionali.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1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(2081.8) 195:8.8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necessario sacrificare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per godere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della </a:t>
            </a:r>
            <a:r>
              <a:rPr sz="1200" dirty="0">
                <a:latin typeface="Times New Roman"/>
                <a:cs typeface="Times New Roman"/>
              </a:rPr>
              <a:t>rivolta </a:t>
            </a:r>
            <a:r>
              <a:rPr sz="1200" spc="-5" dirty="0">
                <a:latin typeface="Times New Roman"/>
                <a:cs typeface="Times New Roman"/>
              </a:rPr>
              <a:t>laica </a:t>
            </a:r>
            <a:r>
              <a:rPr sz="1200" dirty="0">
                <a:latin typeface="Times New Roman"/>
                <a:cs typeface="Times New Roman"/>
              </a:rPr>
              <a:t>moderna: </a:t>
            </a:r>
            <a:r>
              <a:rPr sz="1200" spc="-5" dirty="0">
                <a:latin typeface="Times New Roman"/>
                <a:cs typeface="Times New Roman"/>
              </a:rPr>
              <a:t>tolleranza, servizio sociale,  governo democratico </a:t>
            </a:r>
            <a:r>
              <a:rPr sz="1200" dirty="0">
                <a:latin typeface="Times New Roman"/>
                <a:cs typeface="Times New Roman"/>
              </a:rPr>
              <a:t>e libertà </a:t>
            </a:r>
            <a:r>
              <a:rPr sz="1200" spc="-5" dirty="0">
                <a:latin typeface="Times New Roman"/>
                <a:cs typeface="Times New Roman"/>
              </a:rPr>
              <a:t>civili.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necessario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laici si opponessero alla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per promuovere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far progredire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l’istruzione.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5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(2082.1) 195:8.9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laicismo </a:t>
            </a:r>
            <a:r>
              <a:rPr sz="1200" dirty="0">
                <a:latin typeface="Times New Roman"/>
                <a:cs typeface="Times New Roman"/>
              </a:rPr>
              <a:t>non è il solo autore di tutte </a:t>
            </a:r>
            <a:r>
              <a:rPr sz="1200" spc="-5" dirty="0">
                <a:latin typeface="Times New Roman"/>
                <a:cs typeface="Times New Roman"/>
              </a:rPr>
              <a:t>queste conquiste recenti nel miglioramento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Dietro </a:t>
            </a:r>
            <a:r>
              <a:rPr sz="1200" dirty="0">
                <a:latin typeface="Times New Roman"/>
                <a:cs typeface="Times New Roman"/>
              </a:rPr>
              <a:t>le conquiste </a:t>
            </a:r>
            <a:r>
              <a:rPr sz="1200" spc="-5" dirty="0">
                <a:latin typeface="Times New Roman"/>
                <a:cs typeface="Times New Roman"/>
              </a:rPr>
              <a:t>del  ventesimo secolo </a:t>
            </a:r>
            <a:r>
              <a:rPr sz="1200" dirty="0">
                <a:latin typeface="Times New Roman"/>
                <a:cs typeface="Times New Roman"/>
              </a:rPr>
              <a:t>non c’è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ed </a:t>
            </a:r>
            <a:r>
              <a:rPr sz="1200" dirty="0">
                <a:latin typeface="Times New Roman"/>
                <a:cs typeface="Times New Roman"/>
              </a:rPr>
              <a:t>il laicismo,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l’azione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palese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conosciuta 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849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(2082.2) 195:8.10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Dio, senza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laicismo scientifico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forze, armonizzare le </a:t>
            </a:r>
            <a:r>
              <a:rPr sz="1200" spc="-5" dirty="0">
                <a:latin typeface="Times New Roman"/>
                <a:cs typeface="Times New Roman"/>
              </a:rPr>
              <a:t>sue divergenze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rivalità d’interessi, </a:t>
            </a:r>
            <a:r>
              <a:rPr sz="1200" dirty="0">
                <a:latin typeface="Times New Roman"/>
                <a:cs typeface="Times New Roman"/>
              </a:rPr>
              <a:t>di razze e di nazionalismi. </a:t>
            </a:r>
            <a:r>
              <a:rPr sz="1200" spc="-5" dirty="0">
                <a:latin typeface="Times New Roman"/>
                <a:cs typeface="Times New Roman"/>
              </a:rPr>
              <a:t>Questa società </a:t>
            </a:r>
            <a:r>
              <a:rPr sz="1200" dirty="0">
                <a:latin typeface="Times New Roman"/>
                <a:cs typeface="Times New Roman"/>
              </a:rPr>
              <a:t>umana laicista,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incomparabili </a:t>
            </a:r>
            <a:r>
              <a:rPr sz="1200" spc="-5" dirty="0">
                <a:latin typeface="Times New Roman"/>
                <a:cs typeface="Times New Roman"/>
              </a:rPr>
              <a:t>realizzazioni materiali,  si sta lentamente disintegrando.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principale forza </a:t>
            </a:r>
            <a:r>
              <a:rPr sz="1200" spc="-5" dirty="0">
                <a:latin typeface="Times New Roman"/>
                <a:cs typeface="Times New Roman"/>
              </a:rPr>
              <a:t>coesiva che resiste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disintegrazione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antagonismi </a:t>
            </a:r>
            <a:r>
              <a:rPr sz="1200" dirty="0">
                <a:latin typeface="Times New Roman"/>
                <a:cs typeface="Times New Roman"/>
              </a:rPr>
              <a:t>è il nazionalismo. Ed  il nazionalismo è il </a:t>
            </a:r>
            <a:r>
              <a:rPr sz="1200" spc="-5" dirty="0">
                <a:latin typeface="Times New Roman"/>
                <a:cs typeface="Times New Roman"/>
              </a:rPr>
              <a:t>principale ostacolo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pace</a:t>
            </a:r>
            <a:r>
              <a:rPr sz="1200" dirty="0">
                <a:latin typeface="Times New Roman"/>
                <a:cs typeface="Times New Roman"/>
              </a:rPr>
              <a:t> mondiale.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84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(2082.3) 195:8.11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debolezza insita </a:t>
            </a:r>
            <a:r>
              <a:rPr sz="1200" spc="-5" dirty="0">
                <a:latin typeface="Times New Roman"/>
                <a:cs typeface="Times New Roman"/>
              </a:rPr>
              <a:t>nel laicismo </a:t>
            </a:r>
            <a:r>
              <a:rPr sz="1200" dirty="0">
                <a:latin typeface="Times New Roman"/>
                <a:cs typeface="Times New Roman"/>
              </a:rPr>
              <a:t>è che </a:t>
            </a:r>
            <a:r>
              <a:rPr sz="1200" spc="-5" dirty="0">
                <a:latin typeface="Times New Roman"/>
                <a:cs typeface="Times New Roman"/>
              </a:rPr>
              <a:t>esso scarta l’etica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politica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 </a:t>
            </a:r>
            <a:r>
              <a:rPr sz="1200" dirty="0">
                <a:latin typeface="Times New Roman"/>
                <a:cs typeface="Times New Roman"/>
              </a:rPr>
              <a:t>impossibile stabilire la </a:t>
            </a:r>
            <a:r>
              <a:rPr sz="1200" spc="-5" dirty="0">
                <a:latin typeface="Times New Roman"/>
                <a:cs typeface="Times New Roman"/>
              </a:rPr>
              <a:t>fraternità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ignorando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negando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7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(2082.4) 195:8.12 </a:t>
            </a:r>
            <a:r>
              <a:rPr sz="1200" spc="-5" dirty="0">
                <a:latin typeface="Times New Roman"/>
                <a:cs typeface="Times New Roman"/>
              </a:rPr>
              <a:t>L’ottimismo secolare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un’illusione.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e la libertà, né 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ricchezza porteranno alla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8130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(2082.5) 195:8.13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laicizzazione </a:t>
            </a:r>
            <a:r>
              <a:rPr sz="1200" spc="-5" dirty="0">
                <a:latin typeface="Times New Roman"/>
                <a:cs typeface="Times New Roman"/>
              </a:rPr>
              <a:t>completa della </a:t>
            </a:r>
            <a:r>
              <a:rPr sz="1200" dirty="0">
                <a:latin typeface="Times New Roman"/>
                <a:cs typeface="Times New Roman"/>
              </a:rPr>
              <a:t>scienza, </a:t>
            </a:r>
            <a:r>
              <a:rPr sz="1200" spc="-5" dirty="0">
                <a:latin typeface="Times New Roman"/>
                <a:cs typeface="Times New Roman"/>
              </a:rPr>
              <a:t>dell’educazione, dell’industria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società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portare solo al disastro.  Durante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ventesimo secolo gli Urantiani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ucciso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furono uccisi </a:t>
            </a:r>
            <a:r>
              <a:rPr sz="1200" dirty="0">
                <a:latin typeface="Times New Roman"/>
                <a:cs typeface="Times New Roman"/>
              </a:rPr>
              <a:t>a partire dalla  dispensazione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l’inizio </a:t>
            </a:r>
            <a:r>
              <a:rPr sz="1200" spc="-5" dirty="0">
                <a:latin typeface="Times New Roman"/>
                <a:cs typeface="Times New Roman"/>
              </a:rPr>
              <a:t>della spaventosa messe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materialismo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laicismo;  distruzioni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terribili stanno </a:t>
            </a:r>
            <a:r>
              <a:rPr sz="1200" spc="-5" dirty="0">
                <a:latin typeface="Times New Roman"/>
                <a:cs typeface="Times New Roman"/>
              </a:rPr>
              <a:t>per giungere.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Il problema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Cristianesimo</a:t>
            </a:r>
            <a:endParaRPr sz="1600">
              <a:latin typeface="Times New Roman"/>
              <a:cs typeface="Times New Roman"/>
            </a:endParaRPr>
          </a:p>
          <a:p>
            <a:pPr marL="88900" marR="14160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(2082.6) 195:9.1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eredità spirituale, </a:t>
            </a:r>
            <a:r>
              <a:rPr sz="1200" dirty="0">
                <a:latin typeface="Times New Roman"/>
                <a:cs typeface="Times New Roman"/>
              </a:rPr>
              <a:t>il fiume 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scorre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secoli,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  </a:t>
            </a:r>
            <a:r>
              <a:rPr sz="1200" spc="-5" dirty="0">
                <a:latin typeface="Times New Roman"/>
                <a:cs typeface="Times New Roman"/>
              </a:rPr>
              <a:t>sterili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materialista e </a:t>
            </a:r>
            <a:r>
              <a:rPr sz="1200" spc="-5" dirty="0">
                <a:latin typeface="Times New Roman"/>
                <a:cs typeface="Times New Roman"/>
              </a:rPr>
              <a:t>secolare.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vostri sforzi </a:t>
            </a:r>
            <a:r>
              <a:rPr sz="1200" spc="-5" dirty="0">
                <a:latin typeface="Times New Roman"/>
                <a:cs typeface="Times New Roman"/>
              </a:rPr>
              <a:t>meritevoli per liberarvi dei credo </a:t>
            </a:r>
            <a:r>
              <a:rPr sz="1200" dirty="0">
                <a:latin typeface="Times New Roman"/>
                <a:cs typeface="Times New Roman"/>
              </a:rPr>
              <a:t>superstiziosi </a:t>
            </a:r>
            <a:r>
              <a:rPr sz="1200" spc="-5" dirty="0">
                <a:latin typeface="Times New Roman"/>
                <a:cs typeface="Times New Roman"/>
              </a:rPr>
              <a:t>delle epoche </a:t>
            </a:r>
            <a:r>
              <a:rPr sz="1200" dirty="0">
                <a:latin typeface="Times New Roman"/>
                <a:cs typeface="Times New Roman"/>
              </a:rPr>
              <a:t>passate,  </a:t>
            </a:r>
            <a:r>
              <a:rPr sz="1200" spc="-5" dirty="0">
                <a:latin typeface="Times New Roman"/>
                <a:cs typeface="Times New Roman"/>
              </a:rPr>
              <a:t>accertatevi </a:t>
            </a:r>
            <a:r>
              <a:rPr sz="1200" dirty="0">
                <a:latin typeface="Times New Roman"/>
                <a:cs typeface="Times New Roman"/>
              </a:rPr>
              <a:t>di aggrapparvi </a:t>
            </a:r>
            <a:r>
              <a:rPr sz="1200" spc="-5" dirty="0">
                <a:latin typeface="Times New Roman"/>
                <a:cs typeface="Times New Roman"/>
              </a:rPr>
              <a:t>saldamente alla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eterna. Ma siate </a:t>
            </a:r>
            <a:r>
              <a:rPr sz="1200" dirty="0">
                <a:latin typeface="Times New Roman"/>
                <a:cs typeface="Times New Roman"/>
              </a:rPr>
              <a:t>pazienti! </a:t>
            </a:r>
            <a:r>
              <a:rPr sz="1200" spc="-5" dirty="0">
                <a:latin typeface="Times New Roman"/>
                <a:cs typeface="Times New Roman"/>
              </a:rPr>
              <a:t>Quando l’attuale </a:t>
            </a:r>
            <a:r>
              <a:rPr sz="1200" dirty="0">
                <a:latin typeface="Times New Roman"/>
                <a:cs typeface="Times New Roman"/>
              </a:rPr>
              <a:t>rivolta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superstizione </a:t>
            </a:r>
            <a:r>
              <a:rPr sz="1200" dirty="0">
                <a:latin typeface="Times New Roman"/>
                <a:cs typeface="Times New Roman"/>
              </a:rPr>
              <a:t>sarà  finita, le </a:t>
            </a:r>
            <a:r>
              <a:rPr sz="1200" spc="-5" dirty="0">
                <a:latin typeface="Times New Roman"/>
                <a:cs typeface="Times New Roman"/>
              </a:rPr>
              <a:t>verità del </a:t>
            </a:r>
            <a:r>
              <a:rPr sz="1200" dirty="0">
                <a:latin typeface="Times New Roman"/>
                <a:cs typeface="Times New Roman"/>
              </a:rPr>
              <a:t>vangelo di </a:t>
            </a:r>
            <a:r>
              <a:rPr sz="1200" spc="-5" dirty="0">
                <a:latin typeface="Times New Roman"/>
                <a:cs typeface="Times New Roman"/>
              </a:rPr>
              <a:t>Gesù persisteranno gloriosamente per illuminare </a:t>
            </a:r>
            <a:r>
              <a:rPr sz="1200" dirty="0">
                <a:latin typeface="Times New Roman"/>
                <a:cs typeface="Times New Roman"/>
              </a:rPr>
              <a:t>una via nuova 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migliore.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26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89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(2082.7) 195:9.2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paganizzato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socializzato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contatto con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compromessi; esso languisce per </a:t>
            </a:r>
            <a:r>
              <a:rPr sz="1200" dirty="0">
                <a:latin typeface="Times New Roman"/>
                <a:cs typeface="Times New Roman"/>
              </a:rPr>
              <a:t>la mancanza di una visione nuova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Una rivelazione </a:t>
            </a:r>
            <a:r>
              <a:rPr sz="1200" dirty="0">
                <a:latin typeface="Times New Roman"/>
                <a:cs typeface="Times New Roman"/>
              </a:rPr>
              <a:t>nuova e più  </a:t>
            </a:r>
            <a:r>
              <a:rPr sz="1200" spc="-5" dirty="0">
                <a:latin typeface="Times New Roman"/>
                <a:cs typeface="Times New Roman"/>
              </a:rPr>
              <a:t>completa della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conquistare un </a:t>
            </a:r>
            <a:r>
              <a:rPr sz="1200" spc="-5" dirty="0">
                <a:latin typeface="Times New Roman"/>
                <a:cs typeface="Times New Roman"/>
              </a:rPr>
              <a:t>impero </a:t>
            </a:r>
            <a:r>
              <a:rPr sz="1200" dirty="0">
                <a:latin typeface="Times New Roman"/>
                <a:cs typeface="Times New Roman"/>
              </a:rPr>
              <a:t>di laicismo </a:t>
            </a:r>
            <a:r>
              <a:rPr sz="1200" spc="-5" dirty="0">
                <a:latin typeface="Times New Roman"/>
                <a:cs typeface="Times New Roman"/>
              </a:rPr>
              <a:t>materialista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rovesciare </a:t>
            </a:r>
            <a:r>
              <a:rPr sz="1200" dirty="0">
                <a:latin typeface="Times New Roman"/>
                <a:cs typeface="Times New Roman"/>
              </a:rPr>
              <a:t>una corrente </a:t>
            </a:r>
            <a:r>
              <a:rPr sz="1200" spc="5" dirty="0">
                <a:latin typeface="Times New Roman"/>
                <a:cs typeface="Times New Roman"/>
              </a:rPr>
              <a:t>mondiale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naturalismo meccanicista. Urantia sta </a:t>
            </a:r>
            <a:r>
              <a:rPr sz="1200" dirty="0">
                <a:latin typeface="Times New Roman"/>
                <a:cs typeface="Times New Roman"/>
              </a:rPr>
              <a:t>ora fremendo </a:t>
            </a:r>
            <a:r>
              <a:rPr sz="1200" spc="-5" dirty="0">
                <a:latin typeface="Times New Roman"/>
                <a:cs typeface="Times New Roman"/>
              </a:rPr>
              <a:t>sul ciglio </a:t>
            </a:r>
            <a:r>
              <a:rPr sz="1200" dirty="0">
                <a:latin typeface="Times New Roman"/>
                <a:cs typeface="Times New Roman"/>
              </a:rPr>
              <a:t>di una delle </a:t>
            </a:r>
            <a:r>
              <a:rPr sz="1200" spc="-5" dirty="0">
                <a:latin typeface="Times New Roman"/>
                <a:cs typeface="Times New Roman"/>
              </a:rPr>
              <a:t>sue 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stupefacenti ed affascinanti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riaggiustamento sociale,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stimolo morale </a:t>
            </a:r>
            <a:r>
              <a:rPr sz="1200" dirty="0">
                <a:latin typeface="Times New Roman"/>
                <a:cs typeface="Times New Roman"/>
              </a:rPr>
              <a:t>e d’illuminazione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73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(2082.8) 195:9.3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grandemente modificati, </a:t>
            </a:r>
            <a:r>
              <a:rPr sz="1200" dirty="0">
                <a:latin typeface="Times New Roman"/>
                <a:cs typeface="Times New Roman"/>
              </a:rPr>
              <a:t>sono sopravvissuti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dei misteri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epoca  natale, all’ignoranza </a:t>
            </a:r>
            <a:r>
              <a:rPr sz="1200" dirty="0">
                <a:latin typeface="Times New Roman"/>
                <a:cs typeface="Times New Roman"/>
              </a:rPr>
              <a:t>e alla </a:t>
            </a:r>
            <a:r>
              <a:rPr sz="1200" spc="-5" dirty="0">
                <a:latin typeface="Times New Roman"/>
                <a:cs typeface="Times New Roman"/>
              </a:rPr>
              <a:t>superstizione dei secoli </a:t>
            </a:r>
            <a:r>
              <a:rPr sz="1200" dirty="0">
                <a:latin typeface="Times New Roman"/>
                <a:cs typeface="Times New Roman"/>
              </a:rPr>
              <a:t>bui, ed </a:t>
            </a:r>
            <a:r>
              <a:rPr sz="1200" spc="-5" dirty="0">
                <a:latin typeface="Times New Roman"/>
                <a:cs typeface="Times New Roman"/>
              </a:rPr>
              <a:t>ora stanno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trionfando sul materialismo, sul </a:t>
            </a:r>
            <a:r>
              <a:rPr sz="1200" dirty="0">
                <a:latin typeface="Times New Roman"/>
                <a:cs typeface="Times New Roman"/>
              </a:rPr>
              <a:t>meccanicismo e  </a:t>
            </a:r>
            <a:r>
              <a:rPr sz="1200" spc="-5" dirty="0">
                <a:latin typeface="Times New Roman"/>
                <a:cs typeface="Times New Roman"/>
              </a:rPr>
              <a:t>sul secolarismo 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prove e di sconfitte </a:t>
            </a:r>
            <a:r>
              <a:rPr sz="1200" spc="-5" dirty="0">
                <a:latin typeface="Times New Roman"/>
                <a:cs typeface="Times New Roman"/>
              </a:rPr>
              <a:t>minacciose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grande  rivelazione.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(2082.9) 195:9.4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nuovi dirigenti, di uomini e di </a:t>
            </a:r>
            <a:r>
              <a:rPr sz="1200" spc="-5" dirty="0">
                <a:latin typeface="Times New Roman"/>
                <a:cs typeface="Times New Roman"/>
              </a:rPr>
              <a:t>donne </a:t>
            </a:r>
            <a:r>
              <a:rPr sz="1200" dirty="0">
                <a:latin typeface="Times New Roman"/>
                <a:cs typeface="Times New Roman"/>
              </a:rPr>
              <a:t>spirituali che </a:t>
            </a:r>
            <a:r>
              <a:rPr sz="1200" spc="-5" dirty="0">
                <a:latin typeface="Times New Roman"/>
                <a:cs typeface="Times New Roman"/>
              </a:rPr>
              <a:t>oseranno dipendere </a:t>
            </a:r>
            <a:r>
              <a:rPr sz="1200" dirty="0">
                <a:latin typeface="Times New Roman"/>
                <a:cs typeface="Times New Roman"/>
              </a:rPr>
              <a:t>unicamente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incomparabili insegnamenti. </a:t>
            </a:r>
            <a:r>
              <a:rPr sz="1200" dirty="0">
                <a:latin typeface="Times New Roman"/>
                <a:cs typeface="Times New Roman"/>
              </a:rPr>
              <a:t>Se 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persiste </a:t>
            </a:r>
            <a:r>
              <a:rPr sz="1200" spc="-5" dirty="0">
                <a:latin typeface="Times New Roman"/>
                <a:cs typeface="Times New Roman"/>
              </a:rPr>
              <a:t>nel trascurare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spirituale per continuare ad  occuparsi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sociali e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la rinascita spirituale </a:t>
            </a:r>
            <a:r>
              <a:rPr sz="1200" spc="-5" dirty="0">
                <a:latin typeface="Times New Roman"/>
                <a:cs typeface="Times New Roman"/>
              </a:rPr>
              <a:t>dovrà attendere </a:t>
            </a:r>
            <a:r>
              <a:rPr sz="1200" dirty="0">
                <a:latin typeface="Times New Roman"/>
                <a:cs typeface="Times New Roman"/>
              </a:rPr>
              <a:t>la venuta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insegnanti della religione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che si </a:t>
            </a:r>
            <a:r>
              <a:rPr sz="1200" dirty="0">
                <a:latin typeface="Times New Roman"/>
                <a:cs typeface="Times New Roman"/>
              </a:rPr>
              <a:t>consacreranno </a:t>
            </a:r>
            <a:r>
              <a:rPr sz="1200" spc="-5" dirty="0">
                <a:latin typeface="Times New Roman"/>
                <a:cs typeface="Times New Roman"/>
              </a:rPr>
              <a:t>esclusivamente alla rigenerazione </a:t>
            </a:r>
            <a:r>
              <a:rPr sz="1200" dirty="0">
                <a:latin typeface="Times New Roman"/>
                <a:cs typeface="Times New Roman"/>
              </a:rPr>
              <a:t>spirituale degli uomini. Ed </a:t>
            </a:r>
            <a:r>
              <a:rPr sz="1200" spc="-5" dirty="0">
                <a:latin typeface="Times New Roman"/>
                <a:cs typeface="Times New Roman"/>
              </a:rPr>
              <a:t>allora queste anime nate </a:t>
            </a:r>
            <a:r>
              <a:rPr sz="1200" dirty="0">
                <a:latin typeface="Times New Roman"/>
                <a:cs typeface="Times New Roman"/>
              </a:rPr>
              <a:t>dallo spirito  </a:t>
            </a:r>
            <a:r>
              <a:rPr sz="1200" spc="-5" dirty="0">
                <a:latin typeface="Times New Roman"/>
                <a:cs typeface="Times New Roman"/>
              </a:rPr>
              <a:t>forniranno rapidamente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l’ispirazione necessarie alla riorganizzazione sociale, morale, economica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politica del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3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(2083.1) 195:9.5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moderna </a:t>
            </a:r>
            <a:r>
              <a:rPr sz="1200" spc="-5" dirty="0">
                <a:latin typeface="Times New Roman"/>
                <a:cs typeface="Times New Roman"/>
              </a:rPr>
              <a:t>rifiuterà </a:t>
            </a:r>
            <a:r>
              <a:rPr sz="1200" dirty="0">
                <a:latin typeface="Times New Roman"/>
                <a:cs typeface="Times New Roman"/>
              </a:rPr>
              <a:t>di accettare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è incompatibile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e non armonizzata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elevati della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bontà. </a:t>
            </a:r>
            <a:r>
              <a:rPr sz="1200" spc="-5" dirty="0">
                <a:latin typeface="Times New Roman"/>
                <a:cs typeface="Times New Roman"/>
              </a:rPr>
              <a:t>Sta scoccando </a:t>
            </a:r>
            <a:r>
              <a:rPr sz="1200" dirty="0">
                <a:latin typeface="Times New Roman"/>
                <a:cs typeface="Times New Roman"/>
              </a:rPr>
              <a:t>l’ora di una </a:t>
            </a:r>
            <a:r>
              <a:rPr sz="1200" spc="-5" dirty="0">
                <a:latin typeface="Times New Roman"/>
                <a:cs typeface="Times New Roman"/>
              </a:rPr>
              <a:t>riscoperta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fondamenti veri ed originali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Cristianesimo oggi deformato </a:t>
            </a:r>
            <a:r>
              <a:rPr sz="1200" dirty="0">
                <a:latin typeface="Times New Roman"/>
                <a:cs typeface="Times New Roman"/>
              </a:rPr>
              <a:t>e pieno di compromessi — la vita e </a:t>
            </a:r>
            <a:r>
              <a:rPr sz="1200" spc="-5" dirty="0">
                <a:latin typeface="Times New Roman"/>
                <a:cs typeface="Times New Roman"/>
              </a:rPr>
              <a:t>gli insegnamenti reali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(2083.2) 195:9.6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viveva </a:t>
            </a:r>
            <a:r>
              <a:rPr sz="1200" dirty="0">
                <a:latin typeface="Times New Roman"/>
                <a:cs typeface="Times New Roman"/>
              </a:rPr>
              <a:t>una vita di </a:t>
            </a:r>
            <a:r>
              <a:rPr sz="1200" spc="-5" dirty="0">
                <a:latin typeface="Times New Roman"/>
                <a:cs typeface="Times New Roman"/>
              </a:rPr>
              <a:t>asservimento superstizioso alla paura religiosa.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civilizzati moderni  tremano al </a:t>
            </a:r>
            <a:r>
              <a:rPr sz="1200" dirty="0">
                <a:latin typeface="Times New Roman"/>
                <a:cs typeface="Times New Roman"/>
              </a:rPr>
              <a:t>pensiero di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dirty="0">
                <a:latin typeface="Times New Roman"/>
                <a:cs typeface="Times New Roman"/>
              </a:rPr>
              <a:t>sotto il dominio di </a:t>
            </a:r>
            <a:r>
              <a:rPr sz="1200" spc="-5" dirty="0">
                <a:latin typeface="Times New Roman"/>
                <a:cs typeface="Times New Roman"/>
              </a:rPr>
              <a:t>forti </a:t>
            </a:r>
            <a:r>
              <a:rPr sz="1200" dirty="0">
                <a:latin typeface="Times New Roman"/>
                <a:cs typeface="Times New Roman"/>
              </a:rPr>
              <a:t>convinzioni </a:t>
            </a:r>
            <a:r>
              <a:rPr sz="1200" spc="-5" dirty="0">
                <a:latin typeface="Times New Roman"/>
                <a:cs typeface="Times New Roman"/>
              </a:rPr>
              <a:t>religiose. L’uomo riflessivo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temuto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i="1" dirty="0">
                <a:latin typeface="Times New Roman"/>
                <a:cs typeface="Times New Roman"/>
              </a:rPr>
              <a:t>legato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857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mediante un’effettiva esperienza nelle sembianze delle creature dell’universo;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sovranità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suprema, poiché </a:t>
            </a:r>
            <a:r>
              <a:rPr sz="1200" dirty="0">
                <a:latin typeface="Times New Roman"/>
                <a:cs typeface="Times New Roman"/>
              </a:rPr>
              <a:t>incorpora 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il settuplo punto di vista </a:t>
            </a:r>
            <a:r>
              <a:rPr sz="1200" spc="-5" dirty="0">
                <a:latin typeface="Times New Roman"/>
                <a:cs typeface="Times New Roman"/>
              </a:rPr>
              <a:t>della Deità del Paradiso </a:t>
            </a:r>
            <a:r>
              <a:rPr sz="1200" dirty="0">
                <a:latin typeface="Times New Roman"/>
                <a:cs typeface="Times New Roman"/>
              </a:rPr>
              <a:t>ed il punto di vista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911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(1324.3) 120:0.6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determinato </a:t>
            </a:r>
            <a:r>
              <a:rPr sz="1200" dirty="0">
                <a:latin typeface="Times New Roman"/>
                <a:cs typeface="Times New Roman"/>
              </a:rPr>
              <a:t>il momento </a:t>
            </a:r>
            <a:r>
              <a:rPr sz="1200" spc="-5" dirty="0">
                <a:latin typeface="Times New Roman"/>
                <a:cs typeface="Times New Roman"/>
              </a:rPr>
              <a:t>del suo conferimento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ed aver scelto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avrebbe avuto </a:t>
            </a:r>
            <a:r>
              <a:rPr sz="1200" dirty="0">
                <a:latin typeface="Times New Roman"/>
                <a:cs typeface="Times New Roman"/>
              </a:rPr>
              <a:t>luogo  </a:t>
            </a:r>
            <a:r>
              <a:rPr sz="1200" spc="-5" dirty="0">
                <a:latin typeface="Times New Roman"/>
                <a:cs typeface="Times New Roman"/>
              </a:rPr>
              <a:t>questo straordinario </a:t>
            </a:r>
            <a:r>
              <a:rPr sz="1200" dirty="0">
                <a:latin typeface="Times New Roman"/>
                <a:cs typeface="Times New Roman"/>
              </a:rPr>
              <a:t>avvenimento,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ebbe con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il consueto colloquio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si presentò 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fratello maggiore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consigliere paradisiaco, Emanuele. </a:t>
            </a:r>
            <a:r>
              <a:rPr sz="1200" dirty="0">
                <a:latin typeface="Times New Roman"/>
                <a:cs typeface="Times New Roman"/>
              </a:rPr>
              <a:t>Micael </a:t>
            </a:r>
            <a:r>
              <a:rPr sz="1200" spc="-5" dirty="0">
                <a:latin typeface="Times New Roman"/>
                <a:cs typeface="Times New Roman"/>
              </a:rPr>
              <a:t>affidò alla custodia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Emanuele </a:t>
            </a:r>
            <a:r>
              <a:rPr sz="1200" dirty="0">
                <a:latin typeface="Times New Roman"/>
                <a:cs typeface="Times New Roman"/>
              </a:rPr>
              <a:t>tutti 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d’amministrazione dell’universo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in </a:t>
            </a:r>
            <a:r>
              <a:rPr sz="1200" spc="-5" dirty="0">
                <a:latin typeface="Times New Roman"/>
                <a:cs typeface="Times New Roman"/>
              </a:rPr>
              <a:t>precedenza </a:t>
            </a:r>
            <a:r>
              <a:rPr sz="1200" dirty="0">
                <a:latin typeface="Times New Roman"/>
                <a:cs typeface="Times New Roman"/>
              </a:rPr>
              <a:t>consegnati a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partenza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l’incarnazione su </a:t>
            </a:r>
            <a:r>
              <a:rPr sz="1200" dirty="0">
                <a:latin typeface="Times New Roman"/>
                <a:cs typeface="Times New Roman"/>
              </a:rPr>
              <a:t>Urantia, </a:t>
            </a:r>
            <a:r>
              <a:rPr sz="1200" spc="-5" dirty="0">
                <a:latin typeface="Times New Roman"/>
                <a:cs typeface="Times New Roman"/>
              </a:rPr>
              <a:t>Emanuele, accettando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custodia dell’universo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su Urantia, si </a:t>
            </a:r>
            <a:r>
              <a:rPr sz="1200" dirty="0">
                <a:latin typeface="Times New Roman"/>
                <a:cs typeface="Times New Roman"/>
              </a:rPr>
              <a:t>accinse  </a:t>
            </a:r>
            <a:r>
              <a:rPr sz="1200" spc="-5" dirty="0">
                <a:latin typeface="Times New Roman"/>
                <a:cs typeface="Times New Roman"/>
              </a:rPr>
              <a:t>ad impartire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 relativi al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sarebbero serviti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guida durante </a:t>
            </a:r>
            <a:r>
              <a:rPr sz="1200" dirty="0">
                <a:latin typeface="Times New Roman"/>
                <a:cs typeface="Times New Roman"/>
              </a:rPr>
              <a:t>l’incarnazione, quando  </a:t>
            </a:r>
            <a:r>
              <a:rPr sz="1200" spc="-5" dirty="0">
                <a:latin typeface="Times New Roman"/>
                <a:cs typeface="Times New Roman"/>
              </a:rPr>
              <a:t>fosse ben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cresciuto su Urantia come </a:t>
            </a:r>
            <a:r>
              <a:rPr sz="1200" dirty="0">
                <a:latin typeface="Times New Roman"/>
                <a:cs typeface="Times New Roman"/>
              </a:rPr>
              <a:t>un mortale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(1324.4) 120:0.7 </a:t>
            </a:r>
            <a:r>
              <a:rPr sz="1200" spc="-5" dirty="0">
                <a:latin typeface="Times New Roman"/>
                <a:cs typeface="Times New Roman"/>
              </a:rPr>
              <a:t>A tale proposito bisogna </a:t>
            </a:r>
            <a:r>
              <a:rPr sz="1200" dirty="0">
                <a:latin typeface="Times New Roman"/>
                <a:cs typeface="Times New Roman"/>
              </a:rPr>
              <a:t>tenere presente </a:t>
            </a:r>
            <a:r>
              <a:rPr sz="1200" spc="-5" dirty="0">
                <a:latin typeface="Times New Roman"/>
                <a:cs typeface="Times New Roman"/>
              </a:rPr>
              <a:t>che Micael </a:t>
            </a:r>
            <a:r>
              <a:rPr sz="1200" dirty="0">
                <a:latin typeface="Times New Roman"/>
                <a:cs typeface="Times New Roman"/>
              </a:rPr>
              <a:t>aveva scelto di </a:t>
            </a:r>
            <a:r>
              <a:rPr sz="1200" spc="-5" dirty="0">
                <a:latin typeface="Times New Roman"/>
                <a:cs typeface="Times New Roman"/>
              </a:rPr>
              <a:t>eseguire questo </a:t>
            </a:r>
            <a:r>
              <a:rPr sz="1200" dirty="0">
                <a:latin typeface="Times New Roman"/>
                <a:cs typeface="Times New Roman"/>
              </a:rPr>
              <a:t>conferimento nelle </a:t>
            </a:r>
            <a:r>
              <a:rPr sz="1200" spc="-5" dirty="0">
                <a:latin typeface="Times New Roman"/>
                <a:cs typeface="Times New Roman"/>
              </a:rPr>
              <a:t>sembianze della  carne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sottomesso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avuto bisogno </a:t>
            </a:r>
            <a:r>
              <a:rPr sz="1200" dirty="0">
                <a:latin typeface="Times New Roman"/>
                <a:cs typeface="Times New Roman"/>
              </a:rPr>
              <a:t>d’istruzioni da parte di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incarnazione se avesse avuto </a:t>
            </a:r>
            <a:r>
              <a:rPr sz="1200" dirty="0">
                <a:latin typeface="Times New Roman"/>
                <a:cs typeface="Times New Roman"/>
              </a:rPr>
              <a:t>per solo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quello 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la sovranità </a:t>
            </a:r>
            <a:r>
              <a:rPr sz="1200" spc="-5" dirty="0">
                <a:latin typeface="Times New Roman"/>
                <a:cs typeface="Times New Roman"/>
              </a:rPr>
              <a:t>sul suo universo;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 si era impegnato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di rivelazione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che implicava la </a:t>
            </a:r>
            <a:r>
              <a:rPr sz="1200" spc="-5" dirty="0">
                <a:latin typeface="Times New Roman"/>
                <a:cs typeface="Times New Roman"/>
              </a:rPr>
              <a:t>funzione cooperativa con </a:t>
            </a:r>
            <a:r>
              <a:rPr sz="1200" dirty="0">
                <a:latin typeface="Times New Roman"/>
                <a:cs typeface="Times New Roman"/>
              </a:rPr>
              <a:t>le diverse volontà </a:t>
            </a:r>
            <a:r>
              <a:rPr sz="1200" spc="-5" dirty="0">
                <a:latin typeface="Times New Roman"/>
                <a:cs typeface="Times New Roman"/>
              </a:rPr>
              <a:t>delle  Deità del Paradiso. </a:t>
            </a:r>
            <a:r>
              <a:rPr sz="1200" dirty="0">
                <a:latin typeface="Times New Roman"/>
                <a:cs typeface="Times New Roman"/>
              </a:rPr>
              <a:t>Perciò la </a:t>
            </a:r>
            <a:r>
              <a:rPr sz="1200" spc="-5" dirty="0">
                <a:latin typeface="Times New Roman"/>
                <a:cs typeface="Times New Roman"/>
              </a:rPr>
              <a:t>sua sovranità,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definitivamente </a:t>
            </a:r>
            <a:r>
              <a:rPr sz="1200" dirty="0">
                <a:latin typeface="Times New Roman"/>
                <a:cs typeface="Times New Roman"/>
              </a:rPr>
              <a:t>e personalmente </a:t>
            </a:r>
            <a:r>
              <a:rPr sz="1200" spc="-5" dirty="0">
                <a:latin typeface="Times New Roman"/>
                <a:cs typeface="Times New Roman"/>
              </a:rPr>
              <a:t>acquisita, </a:t>
            </a:r>
            <a:r>
              <a:rPr sz="1200" dirty="0">
                <a:latin typeface="Times New Roman"/>
                <a:cs typeface="Times New Roman"/>
              </a:rPr>
              <a:t>avrebbe incluso effettivamente la  </a:t>
            </a:r>
            <a:r>
              <a:rPr sz="1200" spc="-5" dirty="0">
                <a:latin typeface="Times New Roman"/>
                <a:cs typeface="Times New Roman"/>
              </a:rPr>
              <a:t>totalità della </a:t>
            </a:r>
            <a:r>
              <a:rPr sz="1200" dirty="0">
                <a:latin typeface="Times New Roman"/>
                <a:cs typeface="Times New Roman"/>
              </a:rPr>
              <a:t>volontà settupla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che culmina </a:t>
            </a:r>
            <a:r>
              <a:rPr sz="1200" spc="-5" dirty="0">
                <a:latin typeface="Times New Roman"/>
                <a:cs typeface="Times New Roman"/>
              </a:rPr>
              <a:t>nel Supremo. Egli, dunque,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precedentemente </a:t>
            </a:r>
            <a:r>
              <a:rPr sz="1200" dirty="0">
                <a:latin typeface="Times New Roman"/>
                <a:cs typeface="Times New Roman"/>
              </a:rPr>
              <a:t>istruito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dai  rappresentanti personali delle diverse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associazioni;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veniva </a:t>
            </a:r>
            <a:r>
              <a:rPr sz="1200" dirty="0">
                <a:latin typeface="Times New Roman"/>
                <a:cs typeface="Times New Roman"/>
              </a:rPr>
              <a:t>istruito </a:t>
            </a:r>
            <a:r>
              <a:rPr sz="1200" spc="-5" dirty="0">
                <a:latin typeface="Times New Roman"/>
                <a:cs typeface="Times New Roman"/>
              </a:rPr>
              <a:t>dall’Unione dei </a:t>
            </a:r>
            <a:r>
              <a:rPr sz="1200" spc="5" dirty="0">
                <a:latin typeface="Times New Roman"/>
                <a:cs typeface="Times New Roman"/>
              </a:rPr>
              <a:t>Giorni,  </a:t>
            </a:r>
            <a:r>
              <a:rPr sz="1200" spc="-5" dirty="0">
                <a:latin typeface="Times New Roman"/>
                <a:cs typeface="Times New Roman"/>
              </a:rPr>
              <a:t>ambasciatore della </a:t>
            </a:r>
            <a:r>
              <a:rPr sz="1200" dirty="0">
                <a:latin typeface="Times New Roman"/>
                <a:cs typeface="Times New Roman"/>
              </a:rPr>
              <a:t>Trinità del </a:t>
            </a:r>
            <a:r>
              <a:rPr sz="1200" spc="-5" dirty="0">
                <a:latin typeface="Times New Roman"/>
                <a:cs typeface="Times New Roman"/>
              </a:rPr>
              <a:t>Paradiso presso l’universo locale </a:t>
            </a:r>
            <a:r>
              <a:rPr sz="1200" dirty="0">
                <a:latin typeface="Times New Roman"/>
                <a:cs typeface="Times New Roman"/>
              </a:rPr>
              <a:t>di Nebadon </a:t>
            </a:r>
            <a:r>
              <a:rPr sz="1200" spc="-5" dirty="0">
                <a:latin typeface="Times New Roman"/>
                <a:cs typeface="Times New Roman"/>
              </a:rPr>
              <a:t>ed agente </a:t>
            </a:r>
            <a:r>
              <a:rPr sz="1200" dirty="0">
                <a:latin typeface="Times New Roman"/>
                <a:cs typeface="Times New Roman"/>
              </a:rPr>
              <a:t>in nome 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1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(1325.1) 120:0.8 </a:t>
            </a:r>
            <a:r>
              <a:rPr sz="1200" spc="-5" dirty="0">
                <a:latin typeface="Times New Roman"/>
                <a:cs typeface="Times New Roman"/>
              </a:rPr>
              <a:t>C’erano dei vantaggi immediati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compensazioni </a:t>
            </a:r>
            <a:r>
              <a:rPr sz="1200" dirty="0">
                <a:latin typeface="Times New Roman"/>
                <a:cs typeface="Times New Roman"/>
              </a:rPr>
              <a:t>immense </a:t>
            </a:r>
            <a:r>
              <a:rPr sz="1200" spc="-5" dirty="0">
                <a:latin typeface="Times New Roman"/>
                <a:cs typeface="Times New Roman"/>
              </a:rPr>
              <a:t>derivanti dalla compiacenza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potente Figlio  Creatore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sottomettersi volontariamente 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delle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Paradiso, e questa volta 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Universale. </a:t>
            </a:r>
            <a:r>
              <a:rPr sz="1200" dirty="0">
                <a:latin typeface="Times New Roman"/>
                <a:cs typeface="Times New Roman"/>
              </a:rPr>
              <a:t>Grazie a </a:t>
            </a:r>
            <a:r>
              <a:rPr sz="1200" spc="-5" dirty="0">
                <a:latin typeface="Times New Roman"/>
                <a:cs typeface="Times New Roman"/>
              </a:rPr>
              <a:t>questa decisione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subordinazione associativa, Micael avrebbe fatto l’esperienza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03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(1391.3) 126:3.13 </a:t>
            </a:r>
            <a:r>
              <a:rPr sz="1200" dirty="0">
                <a:latin typeface="Times New Roman"/>
                <a:cs typeface="Times New Roman"/>
              </a:rPr>
              <a:t>I suoi periodi di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meditazione, i suoi </a:t>
            </a:r>
            <a:r>
              <a:rPr sz="1200" spc="-5" dirty="0">
                <a:latin typeface="Times New Roman"/>
                <a:cs typeface="Times New Roman"/>
              </a:rPr>
              <a:t>frequenti </a:t>
            </a:r>
            <a:r>
              <a:rPr sz="1200" dirty="0">
                <a:latin typeface="Times New Roman"/>
                <a:cs typeface="Times New Roman"/>
              </a:rPr>
              <a:t>spostamenti per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sulla sommità </a:t>
            </a:r>
            <a:r>
              <a:rPr sz="1200" spc="-5" dirty="0">
                <a:latin typeface="Times New Roman"/>
                <a:cs typeface="Times New Roman"/>
              </a:rPr>
              <a:t>della collina </a:t>
            </a:r>
            <a:r>
              <a:rPr sz="1200" dirty="0">
                <a:latin typeface="Times New Roman"/>
                <a:cs typeface="Times New Roman"/>
              </a:rPr>
              <a:t>e le molte  </a:t>
            </a:r>
            <a:r>
              <a:rPr sz="1200" spc="-5" dirty="0">
                <a:latin typeface="Times New Roman"/>
                <a:cs typeface="Times New Roman"/>
              </a:rPr>
              <a:t>strane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enunciava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tanto, </a:t>
            </a:r>
            <a:r>
              <a:rPr sz="1200" spc="-5" dirty="0">
                <a:latin typeface="Times New Roman"/>
                <a:cs typeface="Times New Roman"/>
              </a:rPr>
              <a:t>allarmarono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sua madre.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essa pensava che </a:t>
            </a:r>
            <a:r>
              <a:rPr sz="1200" dirty="0">
                <a:latin typeface="Times New Roman"/>
                <a:cs typeface="Times New Roman"/>
              </a:rPr>
              <a:t>il ragazzo </a:t>
            </a:r>
            <a:r>
              <a:rPr sz="1200" spc="5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sé, </a:t>
            </a:r>
            <a:r>
              <a:rPr sz="1200" dirty="0">
                <a:latin typeface="Times New Roman"/>
                <a:cs typeface="Times New Roman"/>
              </a:rPr>
              <a:t>e poi dominava il </a:t>
            </a:r>
            <a:r>
              <a:rPr sz="1200" spc="-5" dirty="0">
                <a:latin typeface="Times New Roman"/>
                <a:cs typeface="Times New Roman"/>
              </a:rPr>
              <a:t>suo timore ricordandosi che egli </a:t>
            </a:r>
            <a:r>
              <a:rPr sz="1200" dirty="0">
                <a:latin typeface="Times New Roman"/>
                <a:cs typeface="Times New Roman"/>
              </a:rPr>
              <a:t>era dopotutto un </a:t>
            </a:r>
            <a:r>
              <a:rPr sz="1200" spc="-5" dirty="0">
                <a:latin typeface="Times New Roman"/>
                <a:cs typeface="Times New Roman"/>
              </a:rPr>
              <a:t>figlio della </a:t>
            </a:r>
            <a:r>
              <a:rPr sz="1200" dirty="0">
                <a:latin typeface="Times New Roman"/>
                <a:cs typeface="Times New Roman"/>
              </a:rPr>
              <a:t>promessa e che era </a:t>
            </a:r>
            <a:r>
              <a:rPr sz="1200" spc="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aspetti  differente dagli altri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(1391.4) 126:3.14 </a:t>
            </a:r>
            <a:r>
              <a:rPr sz="1200" spc="-5" dirty="0">
                <a:latin typeface="Times New Roman"/>
                <a:cs typeface="Times New Roman"/>
              </a:rPr>
              <a:t>Ma Gesù aveva imparato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pensieri,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esporre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agli altri, nemmeno alla  sua stessa madre. </a:t>
            </a:r>
            <a:r>
              <a:rPr sz="1200" dirty="0">
                <a:latin typeface="Times New Roman"/>
                <a:cs typeface="Times New Roman"/>
              </a:rPr>
              <a:t>A partire da </a:t>
            </a:r>
            <a:r>
              <a:rPr sz="1200" spc="-5" dirty="0">
                <a:latin typeface="Times New Roman"/>
                <a:cs typeface="Times New Roman"/>
              </a:rPr>
              <a:t>quest’anno Gesù </a:t>
            </a:r>
            <a:r>
              <a:rPr sz="1200" dirty="0">
                <a:latin typeface="Times New Roman"/>
                <a:cs typeface="Times New Roman"/>
              </a:rPr>
              <a:t>limitò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divulgazione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passava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mente; </a:t>
            </a:r>
            <a:r>
              <a:rPr sz="1200" dirty="0">
                <a:latin typeface="Times New Roman"/>
                <a:cs typeface="Times New Roman"/>
              </a:rPr>
              <a:t>cioè, </a:t>
            </a:r>
            <a:r>
              <a:rPr sz="1200" spc="-5" dirty="0">
                <a:latin typeface="Times New Roman"/>
                <a:cs typeface="Times New Roman"/>
              </a:rPr>
              <a:t>egli  parlò meno </a:t>
            </a:r>
            <a:r>
              <a:rPr sz="1200" dirty="0">
                <a:latin typeface="Times New Roman"/>
                <a:cs typeface="Times New Roman"/>
              </a:rPr>
              <a:t>di quelle 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persona normale non poteva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rischiavano </a:t>
            </a:r>
            <a:r>
              <a:rPr sz="1200" dirty="0">
                <a:latin typeface="Times New Roman"/>
                <a:cs typeface="Times New Roman"/>
              </a:rPr>
              <a:t>di farlo </a:t>
            </a:r>
            <a:r>
              <a:rPr sz="1200" spc="-5" dirty="0">
                <a:latin typeface="Times New Roman"/>
                <a:cs typeface="Times New Roman"/>
              </a:rPr>
              <a:t>considerare come bizzarro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differente dalla gente </a:t>
            </a:r>
            <a:r>
              <a:rPr sz="1200" dirty="0">
                <a:latin typeface="Times New Roman"/>
                <a:cs typeface="Times New Roman"/>
              </a:rPr>
              <a:t>comune.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apparenze egli </a:t>
            </a:r>
            <a:r>
              <a:rPr sz="1200" dirty="0">
                <a:latin typeface="Times New Roman"/>
                <a:cs typeface="Times New Roman"/>
              </a:rPr>
              <a:t>divenne ordinario e </a:t>
            </a:r>
            <a:r>
              <a:rPr sz="1200" spc="-5" dirty="0">
                <a:latin typeface="Times New Roman"/>
                <a:cs typeface="Times New Roman"/>
              </a:rPr>
              <a:t>convenzionale, sebbene desiderasse </a:t>
            </a:r>
            <a:r>
              <a:rPr sz="1200" dirty="0">
                <a:latin typeface="Times New Roman"/>
                <a:cs typeface="Times New Roman"/>
              </a:rPr>
              <a:t>qualcuno  </a:t>
            </a:r>
            <a:r>
              <a:rPr sz="1200" spc="-5" dirty="0">
                <a:latin typeface="Times New Roman"/>
                <a:cs typeface="Times New Roman"/>
              </a:rPr>
              <a:t>che potesse comprendere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problemi.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anelava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avere un </a:t>
            </a:r>
            <a:r>
              <a:rPr sz="1200" spc="-5" dirty="0">
                <a:latin typeface="Times New Roman"/>
                <a:cs typeface="Times New Roman"/>
              </a:rPr>
              <a:t>amico fedele </a:t>
            </a:r>
            <a:r>
              <a:rPr sz="1200" dirty="0">
                <a:latin typeface="Times New Roman"/>
                <a:cs typeface="Times New Roman"/>
              </a:rPr>
              <a:t>e degno di </a:t>
            </a:r>
            <a:r>
              <a:rPr sz="1200" spc="-5" dirty="0">
                <a:latin typeface="Times New Roman"/>
                <a:cs typeface="Times New Roman"/>
              </a:rPr>
              <a:t>fiducia, </a:t>
            </a:r>
            <a:r>
              <a:rPr sz="1200" dirty="0">
                <a:latin typeface="Times New Roman"/>
                <a:cs typeface="Times New Roman"/>
              </a:rPr>
              <a:t>ma i suoi </a:t>
            </a:r>
            <a:r>
              <a:rPr sz="1200" spc="-5" dirty="0">
                <a:latin typeface="Times New Roman"/>
                <a:cs typeface="Times New Roman"/>
              </a:rPr>
              <a:t>problemi erano </a:t>
            </a:r>
            <a:r>
              <a:rPr sz="1200" spc="5" dirty="0">
                <a:latin typeface="Times New Roman"/>
                <a:cs typeface="Times New Roman"/>
              </a:rPr>
              <a:t>troppo  </a:t>
            </a:r>
            <a:r>
              <a:rPr sz="1200" spc="-5" dirty="0">
                <a:latin typeface="Times New Roman"/>
                <a:cs typeface="Times New Roman"/>
              </a:rPr>
              <a:t>complessi per essere compresi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singolarità di questa situazione </a:t>
            </a:r>
            <a:r>
              <a:rPr sz="1200" spc="-5" dirty="0">
                <a:latin typeface="Times New Roman"/>
                <a:cs typeface="Times New Roman"/>
              </a:rPr>
              <a:t>eccezionale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induceva </a:t>
            </a:r>
            <a:r>
              <a:rPr sz="1200" dirty="0">
                <a:latin typeface="Times New Roman"/>
                <a:cs typeface="Times New Roman"/>
              </a:rPr>
              <a:t>a portare il </a:t>
            </a:r>
            <a:r>
              <a:rPr sz="1200" spc="-5" dirty="0">
                <a:latin typeface="Times New Roman"/>
                <a:cs typeface="Times New Roman"/>
              </a:rPr>
              <a:t>suo  fardello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primo sermone nella Sinagoga</a:t>
            </a:r>
            <a:endParaRPr sz="160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(1391.5) 126:4.1 </a:t>
            </a:r>
            <a:r>
              <a:rPr sz="1200" spc="-5" dirty="0">
                <a:latin typeface="Times New Roman"/>
                <a:cs typeface="Times New Roman"/>
              </a:rPr>
              <a:t>A partire dal suo quindicesimo compleanno Gesù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ufficialmente occupare </a:t>
            </a:r>
            <a:r>
              <a:rPr sz="1200" dirty="0">
                <a:latin typeface="Times New Roman"/>
                <a:cs typeface="Times New Roman"/>
              </a:rPr>
              <a:t>il pulpito della </a:t>
            </a:r>
            <a:r>
              <a:rPr sz="1200" spc="-5" dirty="0">
                <a:latin typeface="Times New Roman"/>
                <a:cs typeface="Times New Roman"/>
              </a:rPr>
              <a:t>sinagoga nel giorno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sabato.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prima,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oratori,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leggere </a:t>
            </a:r>
            <a:r>
              <a:rPr sz="1200" dirty="0">
                <a:latin typeface="Times New Roman"/>
                <a:cs typeface="Times New Roman"/>
              </a:rPr>
              <a:t>le Scritture, 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cui, 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legge, egli </a:t>
            </a:r>
            <a:r>
              <a:rPr sz="1200" dirty="0">
                <a:latin typeface="Times New Roman"/>
                <a:cs typeface="Times New Roman"/>
              </a:rPr>
              <a:t>poteva condurre il </a:t>
            </a:r>
            <a:r>
              <a:rPr sz="1200" spc="-5" dirty="0">
                <a:latin typeface="Times New Roman"/>
                <a:cs typeface="Times New Roman"/>
              </a:rPr>
              <a:t>servizio. Perciò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suo quindicesimo compleanno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cazan </a:t>
            </a:r>
            <a:r>
              <a:rPr sz="1200" spc="5" dirty="0">
                <a:latin typeface="Times New Roman"/>
                <a:cs typeface="Times New Roman"/>
              </a:rPr>
              <a:t>dispose </a:t>
            </a:r>
            <a:r>
              <a:rPr sz="1200" spc="-5" dirty="0">
                <a:latin typeface="Times New Roman"/>
                <a:cs typeface="Times New Roman"/>
              </a:rPr>
              <a:t>che  Gesù conducesse </a:t>
            </a:r>
            <a:r>
              <a:rPr sz="1200" dirty="0">
                <a:latin typeface="Times New Roman"/>
                <a:cs typeface="Times New Roman"/>
              </a:rPr>
              <a:t>il servizio </a:t>
            </a:r>
            <a:r>
              <a:rPr sz="1200" spc="-5" dirty="0">
                <a:latin typeface="Times New Roman"/>
                <a:cs typeface="Times New Roman"/>
              </a:rPr>
              <a:t>mattutino della sinagoga. </a:t>
            </a:r>
            <a:r>
              <a:rPr sz="1200" dirty="0">
                <a:latin typeface="Times New Roman"/>
                <a:cs typeface="Times New Roman"/>
              </a:rPr>
              <a:t>E quando tutti i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furono </a:t>
            </a:r>
            <a:r>
              <a:rPr sz="1200" dirty="0">
                <a:latin typeface="Times New Roman"/>
                <a:cs typeface="Times New Roman"/>
              </a:rPr>
              <a:t>riuniti, il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scelta delle </a:t>
            </a:r>
            <a:r>
              <a:rPr sz="1200" dirty="0">
                <a:latin typeface="Times New Roman"/>
                <a:cs typeface="Times New Roman"/>
              </a:rPr>
              <a:t>Scritture,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leggere: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22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(1391.6) 126:4.2 </a:t>
            </a:r>
            <a:r>
              <a:rPr sz="1200" spc="-10" dirty="0">
                <a:latin typeface="Times New Roman"/>
                <a:cs typeface="Times New Roman"/>
              </a:rPr>
              <a:t>“Lo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me,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Signore mi ha unto;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ai  mansueti,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curare </a:t>
            </a:r>
            <a:r>
              <a:rPr sz="1200" dirty="0">
                <a:latin typeface="Times New Roman"/>
                <a:cs typeface="Times New Roman"/>
              </a:rPr>
              <a:t>quelli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il cuore spezzato,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libertà </a:t>
            </a:r>
            <a:r>
              <a:rPr sz="1200" spc="-5" dirty="0">
                <a:latin typeface="Times New Roman"/>
                <a:cs typeface="Times New Roman"/>
              </a:rPr>
              <a:t>agli schiavi </a:t>
            </a:r>
            <a:r>
              <a:rPr sz="1200" dirty="0">
                <a:latin typeface="Times New Roman"/>
                <a:cs typeface="Times New Roman"/>
              </a:rPr>
              <a:t>e a liberare i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spirituali;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2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63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religione. Quando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forte ed attiva minaccia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dominarlo, egli </a:t>
            </a:r>
            <a:r>
              <a:rPr sz="1200" dirty="0">
                <a:latin typeface="Times New Roman"/>
                <a:cs typeface="Times New Roman"/>
              </a:rPr>
              <a:t>tenta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razionalizzarla,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farne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tradizione, d’istituzionalizzarla, sperando così </a:t>
            </a:r>
            <a:r>
              <a:rPr sz="1200" dirty="0">
                <a:latin typeface="Times New Roman"/>
                <a:cs typeface="Times New Roman"/>
              </a:rPr>
              <a:t>di poterla </a:t>
            </a:r>
            <a:r>
              <a:rPr sz="1200" spc="-5" dirty="0">
                <a:latin typeface="Times New Roman"/>
                <a:cs typeface="Times New Roman"/>
              </a:rPr>
              <a:t>controllare. Per </a:t>
            </a:r>
            <a:r>
              <a:rPr sz="1200" dirty="0">
                <a:latin typeface="Times New Roman"/>
                <a:cs typeface="Times New Roman"/>
              </a:rPr>
              <a:t>mezzo di tale </a:t>
            </a:r>
            <a:r>
              <a:rPr sz="1200" spc="-5" dirty="0">
                <a:latin typeface="Times New Roman"/>
                <a:cs typeface="Times New Roman"/>
              </a:rPr>
              <a:t>processo, </a:t>
            </a:r>
            <a:r>
              <a:rPr sz="1200" dirty="0">
                <a:latin typeface="Times New Roman"/>
                <a:cs typeface="Times New Roman"/>
              </a:rPr>
              <a:t>anche una </a:t>
            </a:r>
            <a:r>
              <a:rPr sz="1200" spc="-5" dirty="0">
                <a:latin typeface="Times New Roman"/>
                <a:cs typeface="Times New Roman"/>
              </a:rPr>
              <a:t>religione rivelata  diviene stabilita dall’uomo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dominata dall’uomo. Gli intelligenti </a:t>
            </a:r>
            <a:r>
              <a:rPr sz="1200" dirty="0">
                <a:latin typeface="Times New Roman"/>
                <a:cs typeface="Times New Roman"/>
              </a:rPr>
              <a:t>uomini e donne </a:t>
            </a:r>
            <a:r>
              <a:rPr sz="1200" spc="-5" dirty="0">
                <a:latin typeface="Times New Roman"/>
                <a:cs typeface="Times New Roman"/>
              </a:rPr>
              <a:t>moderni rifuggono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timori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farà a loro — e 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E tutti questi timori sono </a:t>
            </a:r>
            <a:r>
              <a:rPr sz="1200" spc="-5" dirty="0">
                <a:latin typeface="Times New Roman"/>
                <a:cs typeface="Times New Roman"/>
              </a:rPr>
              <a:t>molto fondati.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domina e  </a:t>
            </a:r>
            <a:r>
              <a:rPr sz="1200" spc="-5" dirty="0">
                <a:latin typeface="Times New Roman"/>
                <a:cs typeface="Times New Roman"/>
              </a:rPr>
              <a:t>trasforma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credenti, esige 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consacrino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vita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nei </a:t>
            </a:r>
            <a:r>
              <a:rPr sz="1200" spc="-5" dirty="0">
                <a:latin typeface="Times New Roman"/>
                <a:cs typeface="Times New Roman"/>
              </a:rPr>
              <a:t>cieli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richiede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della </a:t>
            </a:r>
            <a:r>
              <a:rPr sz="1200" dirty="0">
                <a:latin typeface="Times New Roman"/>
                <a:cs typeface="Times New Roman"/>
              </a:rPr>
              <a:t>vita siano </a:t>
            </a:r>
            <a:r>
              <a:rPr sz="1200" spc="-5" dirty="0">
                <a:latin typeface="Times New Roman"/>
                <a:cs typeface="Times New Roman"/>
              </a:rPr>
              <a:t>consacrate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disinteressato della fratellanza degli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(2083.3) 195:9.7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egoiste </a:t>
            </a:r>
            <a:r>
              <a:rPr sz="1200" dirty="0">
                <a:latin typeface="Times New Roman"/>
                <a:cs typeface="Times New Roman"/>
              </a:rPr>
              <a:t>semplicemente non </a:t>
            </a:r>
            <a:r>
              <a:rPr sz="1200" spc="-5" dirty="0">
                <a:latin typeface="Times New Roman"/>
                <a:cs typeface="Times New Roman"/>
              </a:rPr>
              <a:t>vogliono </a:t>
            </a:r>
            <a:r>
              <a:rPr sz="1200" dirty="0">
                <a:latin typeface="Times New Roman"/>
                <a:cs typeface="Times New Roman"/>
              </a:rPr>
              <a:t>pagare un tale prezzo </a:t>
            </a:r>
            <a:r>
              <a:rPr sz="1200" spc="-5" dirty="0">
                <a:latin typeface="Times New Roman"/>
                <a:cs typeface="Times New Roman"/>
              </a:rPr>
              <a:t>nemmeno per </a:t>
            </a:r>
            <a:r>
              <a:rPr sz="1200" dirty="0">
                <a:latin typeface="Times New Roman"/>
                <a:cs typeface="Times New Roman"/>
              </a:rPr>
              <a:t>il più grande tesoro  </a:t>
            </a:r>
            <a:r>
              <a:rPr sz="1200" spc="-5" dirty="0">
                <a:latin typeface="Times New Roman"/>
                <a:cs typeface="Times New Roman"/>
              </a:rPr>
              <a:t>spirituale mai offerto all’uomo mortale. Solo 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sufficientemente disingannato </a:t>
            </a:r>
            <a:r>
              <a:rPr sz="1200" dirty="0">
                <a:latin typeface="Times New Roman"/>
                <a:cs typeface="Times New Roman"/>
              </a:rPr>
              <a:t>dalle tristi delusioni che 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insensata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ingannevole dell’egoismo,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seguono </a:t>
            </a:r>
            <a:r>
              <a:rPr sz="1200" spc="-5" dirty="0">
                <a:latin typeface="Times New Roman"/>
                <a:cs typeface="Times New Roman"/>
              </a:rPr>
              <a:t>alla scoperta della </a:t>
            </a:r>
            <a:r>
              <a:rPr sz="1200" dirty="0">
                <a:latin typeface="Times New Roman"/>
                <a:cs typeface="Times New Roman"/>
              </a:rPr>
              <a:t>sterilità </a:t>
            </a:r>
            <a:r>
              <a:rPr sz="1200" spc="-5" dirty="0">
                <a:latin typeface="Times New Roman"/>
                <a:cs typeface="Times New Roman"/>
              </a:rPr>
              <a:t>della religione  formalizzata, sarà </a:t>
            </a:r>
            <a:r>
              <a:rPr sz="1200" dirty="0">
                <a:latin typeface="Times New Roman"/>
                <a:cs typeface="Times New Roman"/>
              </a:rPr>
              <a:t>disposto a </a:t>
            </a:r>
            <a:r>
              <a:rPr sz="1200" spc="-5" dirty="0">
                <a:latin typeface="Times New Roman"/>
                <a:cs typeface="Times New Roman"/>
              </a:rPr>
              <a:t>rivolgersi con </a:t>
            </a:r>
            <a:r>
              <a:rPr sz="1200" dirty="0">
                <a:latin typeface="Times New Roman"/>
                <a:cs typeface="Times New Roman"/>
              </a:rPr>
              <a:t>tutto il cuore </a:t>
            </a:r>
            <a:r>
              <a:rPr sz="1200" spc="-5" dirty="0">
                <a:latin typeface="Times New Roman"/>
                <a:cs typeface="Times New Roman"/>
              </a:rPr>
              <a:t>al vangelo </a:t>
            </a:r>
            <a:r>
              <a:rPr sz="1200" dirty="0">
                <a:latin typeface="Times New Roman"/>
                <a:cs typeface="Times New Roman"/>
              </a:rPr>
              <a:t>del regno, </a:t>
            </a:r>
            <a:r>
              <a:rPr sz="1200" spc="-5" dirty="0">
                <a:latin typeface="Times New Roman"/>
                <a:cs typeface="Times New Roman"/>
              </a:rPr>
              <a:t>alla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(2083.4) 195:9.8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più di prima mano. Anche 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migliore delle religioni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ventesimo secolo </a:t>
            </a:r>
            <a:r>
              <a:rPr sz="1200" dirty="0">
                <a:latin typeface="Times New Roman"/>
                <a:cs typeface="Times New Roman"/>
              </a:rPr>
              <a:t>— non è soltanto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i="1" dirty="0">
                <a:latin typeface="Times New Roman"/>
                <a:cs typeface="Times New Roman"/>
              </a:rPr>
              <a:t>a proposito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sperimentano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mano.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prendono la </a:t>
            </a:r>
            <a:r>
              <a:rPr sz="1200" spc="-5" dirty="0">
                <a:latin typeface="Times New Roman"/>
                <a:cs typeface="Times New Roman"/>
              </a:rPr>
              <a:t>loro religione interamente come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trasmessa dai loro insegnanti religiosi accettati. Quale  risveglio sperimenterebbe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potesse vedere Gesù come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realmente vissuto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conoscere di prima mano i  suoi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che donano la vita!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che </a:t>
            </a:r>
            <a:r>
              <a:rPr sz="1200" spc="-5" dirty="0">
                <a:latin typeface="Times New Roman"/>
                <a:cs typeface="Times New Roman"/>
              </a:rPr>
              <a:t>descrivono </a:t>
            </a:r>
            <a:r>
              <a:rPr sz="1200" dirty="0">
                <a:latin typeface="Times New Roman"/>
                <a:cs typeface="Times New Roman"/>
              </a:rPr>
              <a:t>belle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emozionare quanto </a:t>
            </a:r>
            <a:r>
              <a:rPr sz="1200" dirty="0">
                <a:latin typeface="Times New Roman"/>
                <a:cs typeface="Times New Roman"/>
              </a:rPr>
              <a:t>la vista di queste cose,  né 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ispirare l’anima degli </a:t>
            </a:r>
            <a:r>
              <a:rPr sz="1200" dirty="0">
                <a:latin typeface="Times New Roman"/>
                <a:cs typeface="Times New Roman"/>
              </a:rPr>
              <a:t>uomini quanto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presenza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attesa terrà sempre </a:t>
            </a:r>
            <a:r>
              <a:rPr sz="1200" dirty="0">
                <a:latin typeface="Times New Roman"/>
                <a:cs typeface="Times New Roman"/>
              </a:rPr>
              <a:t>aperta la </a:t>
            </a:r>
            <a:r>
              <a:rPr sz="1200" spc="-5" dirty="0">
                <a:latin typeface="Times New Roman"/>
                <a:cs typeface="Times New Roman"/>
              </a:rPr>
              <a:t>porta della speranza dell’anima </a:t>
            </a:r>
            <a:r>
              <a:rPr sz="1200" dirty="0">
                <a:latin typeface="Times New Roman"/>
                <a:cs typeface="Times New Roman"/>
              </a:rPr>
              <a:t>umana per </a:t>
            </a:r>
            <a:r>
              <a:rPr sz="1200" spc="-5" dirty="0">
                <a:latin typeface="Times New Roman"/>
                <a:cs typeface="Times New Roman"/>
              </a:rPr>
              <a:t>l’entrata delle realtà spirituali eterne dei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5" dirty="0">
                <a:latin typeface="Times New Roman"/>
                <a:cs typeface="Times New Roman"/>
              </a:rPr>
              <a:t>divini </a:t>
            </a:r>
            <a:r>
              <a:rPr sz="1200" dirty="0">
                <a:latin typeface="Times New Roman"/>
                <a:cs typeface="Times New Roman"/>
              </a:rPr>
              <a:t>dei  mondi</a:t>
            </a:r>
            <a:r>
              <a:rPr sz="1200" spc="-5" dirty="0">
                <a:latin typeface="Times New Roman"/>
                <a:cs typeface="Times New Roman"/>
              </a:rPr>
              <a:t> dell’aldilà.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(2083.5) 195:9.9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ha osato </a:t>
            </a:r>
            <a:r>
              <a:rPr sz="1200" spc="-5" dirty="0">
                <a:latin typeface="Times New Roman"/>
                <a:cs typeface="Times New Roman"/>
              </a:rPr>
              <a:t>abbassare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ideali davanti alla </a:t>
            </a:r>
            <a:r>
              <a:rPr sz="1200" dirty="0">
                <a:latin typeface="Times New Roman"/>
                <a:cs typeface="Times New Roman"/>
              </a:rPr>
              <a:t>sfida </a:t>
            </a:r>
            <a:r>
              <a:rPr sz="1200" spc="-5" dirty="0">
                <a:latin typeface="Times New Roman"/>
                <a:cs typeface="Times New Roman"/>
              </a:rPr>
              <a:t>della cupidigia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della follia della guerra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sete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di </a:t>
            </a:r>
            <a:r>
              <a:rPr sz="1200" spc="-5" dirty="0">
                <a:latin typeface="Times New Roman"/>
                <a:cs typeface="Times New Roman"/>
              </a:rPr>
              <a:t>Gesù permane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appello spirituale immacolato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trascendente, rivolto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c’è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03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20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meglio nell’uomo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elevarlo </a:t>
            </a:r>
            <a:r>
              <a:rPr sz="1200" dirty="0">
                <a:latin typeface="Times New Roman"/>
                <a:cs typeface="Times New Roman"/>
              </a:rPr>
              <a:t>al di sopra di tutte </a:t>
            </a:r>
            <a:r>
              <a:rPr sz="1200" spc="-5" dirty="0">
                <a:latin typeface="Times New Roman"/>
                <a:cs typeface="Times New Roman"/>
              </a:rPr>
              <a:t>queste eredità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raggiungere, </a:t>
            </a:r>
            <a:r>
              <a:rPr sz="1200" dirty="0">
                <a:latin typeface="Times New Roman"/>
                <a:cs typeface="Times New Roman"/>
              </a:rPr>
              <a:t>mediante la </a:t>
            </a:r>
            <a:r>
              <a:rPr sz="1200" spc="-5" dirty="0">
                <a:latin typeface="Times New Roman"/>
                <a:cs typeface="Times New Roman"/>
              </a:rPr>
              <a:t>grazia, </a:t>
            </a:r>
            <a:r>
              <a:rPr sz="1200" dirty="0">
                <a:latin typeface="Times New Roman"/>
                <a:cs typeface="Times New Roman"/>
              </a:rPr>
              <a:t>le  altezze </a:t>
            </a:r>
            <a:r>
              <a:rPr sz="1200" spc="-5" dirty="0">
                <a:latin typeface="Times New Roman"/>
                <a:cs typeface="Times New Roman"/>
              </a:rPr>
              <a:t>morali del vero destino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(2083.6) 195:9.10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Cristianesimo è </a:t>
            </a:r>
            <a:r>
              <a:rPr sz="1200" spc="-5" dirty="0">
                <a:latin typeface="Times New Roman"/>
                <a:cs typeface="Times New Roman"/>
              </a:rPr>
              <a:t>minacciato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lenta dal formalismo, dall’eccesso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organizzazione, dall’intellettualismo </a:t>
            </a:r>
            <a:r>
              <a:rPr sz="1200" dirty="0">
                <a:latin typeface="Times New Roman"/>
                <a:cs typeface="Times New Roman"/>
              </a:rPr>
              <a:t>e da  </a:t>
            </a:r>
            <a:r>
              <a:rPr sz="1200" spc="-5" dirty="0">
                <a:latin typeface="Times New Roman"/>
                <a:cs typeface="Times New Roman"/>
              </a:rPr>
              <a:t>altre tendenze </a:t>
            </a:r>
            <a:r>
              <a:rPr sz="1200" dirty="0">
                <a:latin typeface="Times New Roman"/>
                <a:cs typeface="Times New Roman"/>
              </a:rPr>
              <a:t>non spirituali.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moderna non è una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dinamici come </a:t>
            </a:r>
            <a:r>
              <a:rPr sz="1200" spc="-5" dirty="0">
                <a:latin typeface="Times New Roman"/>
                <a:cs typeface="Times New Roman"/>
              </a:rPr>
              <a:t>quella che Gesù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aveva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incaricato continuamente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la trasformazione </a:t>
            </a:r>
            <a:r>
              <a:rPr sz="1200" spc="-5" dirty="0">
                <a:latin typeface="Times New Roman"/>
                <a:cs typeface="Times New Roman"/>
              </a:rPr>
              <a:t>spirituale delle generazioni successive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(2083.7) 195:9.11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è divenuto un movimento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culturale come pure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credenza ed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pratica</a:t>
            </a:r>
            <a:endParaRPr sz="1200">
              <a:latin typeface="Times New Roman"/>
              <a:cs typeface="Times New Roman"/>
            </a:endParaRPr>
          </a:p>
          <a:p>
            <a:pPr marL="76200" marR="1987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Cristianesimo moderno drena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dell’antico </a:t>
            </a:r>
            <a:r>
              <a:rPr sz="1200" dirty="0">
                <a:latin typeface="Times New Roman"/>
                <a:cs typeface="Times New Roman"/>
              </a:rPr>
              <a:t>acquitrino </a:t>
            </a:r>
            <a:r>
              <a:rPr sz="1200" spc="-5" dirty="0">
                <a:latin typeface="Times New Roman"/>
                <a:cs typeface="Times New Roman"/>
              </a:rPr>
              <a:t>pagano </a:t>
            </a:r>
            <a:r>
              <a:rPr sz="1200" dirty="0">
                <a:latin typeface="Times New Roman"/>
                <a:cs typeface="Times New Roman"/>
              </a:rPr>
              <a:t>e molto </a:t>
            </a:r>
            <a:r>
              <a:rPr sz="1200" spc="-5" dirty="0">
                <a:latin typeface="Times New Roman"/>
                <a:cs typeface="Times New Roman"/>
              </a:rPr>
              <a:t>della palude </a:t>
            </a:r>
            <a:r>
              <a:rPr sz="1200" dirty="0">
                <a:latin typeface="Times New Roman"/>
                <a:cs typeface="Times New Roman"/>
              </a:rPr>
              <a:t>barbarica; molti  </a:t>
            </a:r>
            <a:r>
              <a:rPr sz="1200" spc="-5" dirty="0">
                <a:latin typeface="Times New Roman"/>
                <a:cs typeface="Times New Roman"/>
              </a:rPr>
              <a:t>vecchi spartiacque culturali confluiscono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corrente culturale odierna,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altopiani </a:t>
            </a:r>
            <a:r>
              <a:rPr sz="1200" spc="-5" dirty="0">
                <a:latin typeface="Times New Roman"/>
                <a:cs typeface="Times New Roman"/>
              </a:rPr>
              <a:t>della Galilea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considerati essere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sorgente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esclusiva.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futuro</a:t>
            </a:r>
            <a:endParaRPr sz="1600">
              <a:latin typeface="Times New Roman"/>
              <a:cs typeface="Times New Roman"/>
            </a:endParaRPr>
          </a:p>
          <a:p>
            <a:pPr marL="76200" marR="389255" algn="just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(2084.1) 195:10.1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Cristianesimo ha </a:t>
            </a:r>
            <a:r>
              <a:rPr sz="1200" spc="-5" dirty="0">
                <a:latin typeface="Times New Roman"/>
                <a:cs typeface="Times New Roman"/>
              </a:rPr>
              <a:t>veramente reso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grande servizio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ora è più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Il  mondo 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vedere </a:t>
            </a:r>
            <a:r>
              <a:rPr sz="1200" spc="-5" dirty="0">
                <a:latin typeface="Times New Roman"/>
                <a:cs typeface="Times New Roman"/>
              </a:rPr>
              <a:t>Gesù vivere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sulla terra nell’esperienza dei mortali </a:t>
            </a:r>
            <a:r>
              <a:rPr sz="1200" dirty="0">
                <a:latin typeface="Times New Roman"/>
                <a:cs typeface="Times New Roman"/>
              </a:rPr>
              <a:t>nati dallo spirito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rivelano</a:t>
            </a:r>
            <a:endParaRPr sz="1200">
              <a:latin typeface="Times New Roman"/>
              <a:cs typeface="Times New Roman"/>
            </a:endParaRPr>
          </a:p>
          <a:p>
            <a:pPr marL="76200" marR="431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È </a:t>
            </a:r>
            <a:r>
              <a:rPr sz="1200" spc="-5" dirty="0">
                <a:latin typeface="Times New Roman"/>
                <a:cs typeface="Times New Roman"/>
              </a:rPr>
              <a:t>futile parlare </a:t>
            </a:r>
            <a:r>
              <a:rPr sz="1200" dirty="0">
                <a:latin typeface="Times New Roman"/>
                <a:cs typeface="Times New Roman"/>
              </a:rPr>
              <a:t>di ritorno </a:t>
            </a:r>
            <a:r>
              <a:rPr sz="1200" spc="-5" dirty="0">
                <a:latin typeface="Times New Roman"/>
                <a:cs typeface="Times New Roman"/>
              </a:rPr>
              <a:t>al Cristianesimo </a:t>
            </a:r>
            <a:r>
              <a:rPr sz="1200" dirty="0">
                <a:latin typeface="Times New Roman"/>
                <a:cs typeface="Times New Roman"/>
              </a:rPr>
              <a:t>primitivo; </a:t>
            </a:r>
            <a:r>
              <a:rPr sz="1200" spc="-5" dirty="0">
                <a:latin typeface="Times New Roman"/>
                <a:cs typeface="Times New Roman"/>
              </a:rPr>
              <a:t>si deve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avanti dal </a:t>
            </a:r>
            <a:r>
              <a:rPr sz="1200" dirty="0">
                <a:latin typeface="Times New Roman"/>
                <a:cs typeface="Times New Roman"/>
              </a:rPr>
              <a:t>punto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si trova.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moderna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battezzata con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rivelazione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illuminata  da una nuova </a:t>
            </a:r>
            <a:r>
              <a:rPr sz="1200" spc="-5" dirty="0">
                <a:latin typeface="Times New Roman"/>
                <a:cs typeface="Times New Roman"/>
              </a:rPr>
              <a:t>comprensione del suo vangelo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in questo modo, </a:t>
            </a:r>
            <a:r>
              <a:rPr sz="1200" spc="-5" dirty="0">
                <a:latin typeface="Times New Roman"/>
                <a:cs typeface="Times New Roman"/>
              </a:rPr>
              <a:t>attirerà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</a:t>
            </a: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dovrebbero essere,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dei conquistatori, delle sorgenti traboccanti d’ispirazione </a:t>
            </a:r>
            <a:r>
              <a:rPr sz="1200" dirty="0">
                <a:latin typeface="Times New Roman"/>
                <a:cs typeface="Times New Roman"/>
              </a:rPr>
              <a:t>e di vita elevata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è soltanto un umanesimo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fino a che non è </a:t>
            </a:r>
            <a:r>
              <a:rPr sz="1200" spc="-5" dirty="0">
                <a:latin typeface="Times New Roman"/>
                <a:cs typeface="Times New Roman"/>
              </a:rPr>
              <a:t>resa </a:t>
            </a:r>
            <a:r>
              <a:rPr sz="1200" dirty="0">
                <a:latin typeface="Times New Roman"/>
                <a:cs typeface="Times New Roman"/>
              </a:rPr>
              <a:t>divina dalla scoperta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della presenza  di </a:t>
            </a:r>
            <a:r>
              <a:rPr sz="1200" spc="-5" dirty="0">
                <a:latin typeface="Times New Roman"/>
                <a:cs typeface="Times New Roman"/>
              </a:rPr>
              <a:t>Dio nell’esperienza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562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781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(2084.2) 195:10.2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e la </a:t>
            </a:r>
            <a:r>
              <a:rPr sz="1200" spc="-5" dirty="0">
                <a:latin typeface="Times New Roman"/>
                <a:cs typeface="Times New Roman"/>
              </a:rPr>
              <a:t>sublimità, l’umanità </a:t>
            </a:r>
            <a:r>
              <a:rPr sz="1200" dirty="0">
                <a:latin typeface="Times New Roman"/>
                <a:cs typeface="Times New Roman"/>
              </a:rPr>
              <a:t>e la divinità, la </a:t>
            </a:r>
            <a:r>
              <a:rPr sz="1200" spc="-5" dirty="0">
                <a:latin typeface="Times New Roman"/>
                <a:cs typeface="Times New Roman"/>
              </a:rPr>
              <a:t>semplicità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l’unicità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sulla </a:t>
            </a:r>
            <a:r>
              <a:rPr sz="1200" dirty="0">
                <a:latin typeface="Times New Roman"/>
                <a:cs typeface="Times New Roman"/>
              </a:rPr>
              <a:t>terra presentano  </a:t>
            </a:r>
            <a:r>
              <a:rPr sz="1200" spc="-5" dirty="0">
                <a:latin typeface="Times New Roman"/>
                <a:cs typeface="Times New Roman"/>
              </a:rPr>
              <a:t>un’immagine così straordinaria ed attraente </a:t>
            </a:r>
            <a:r>
              <a:rPr sz="1200" dirty="0">
                <a:latin typeface="Times New Roman"/>
                <a:cs typeface="Times New Roman"/>
              </a:rPr>
              <a:t>della salvezza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teologi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filosofi </a:t>
            </a:r>
            <a:r>
              <a:rPr sz="1200" spc="10" dirty="0">
                <a:latin typeface="Times New Roman"/>
                <a:cs typeface="Times New Roman"/>
              </a:rPr>
              <a:t>di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  <a:p>
            <a:pPr marL="88900" marR="11747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dovrebbero essere efficacemente </a:t>
            </a:r>
            <a:r>
              <a:rPr sz="1200" dirty="0">
                <a:latin typeface="Times New Roman"/>
                <a:cs typeface="Times New Roman"/>
              </a:rPr>
              <a:t>impediti </a:t>
            </a:r>
            <a:r>
              <a:rPr sz="1200" spc="-5" dirty="0">
                <a:latin typeface="Times New Roman"/>
                <a:cs typeface="Times New Roman"/>
              </a:rPr>
              <a:t>dall’arrischiarsi </a:t>
            </a:r>
            <a:r>
              <a:rPr sz="1200" dirty="0">
                <a:latin typeface="Times New Roman"/>
                <a:cs typeface="Times New Roman"/>
              </a:rPr>
              <a:t>a formulare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credo o a creare dei </a:t>
            </a:r>
            <a:r>
              <a:rPr sz="1200" spc="-5" dirty="0">
                <a:latin typeface="Times New Roman"/>
                <a:cs typeface="Times New Roman"/>
              </a:rPr>
              <a:t>sistemi teologici </a:t>
            </a:r>
            <a:r>
              <a:rPr sz="1200" dirty="0">
                <a:latin typeface="Times New Roman"/>
                <a:cs typeface="Times New Roman"/>
              </a:rPr>
              <a:t>di schiavitù  </a:t>
            </a:r>
            <a:r>
              <a:rPr sz="1200" spc="-5" dirty="0">
                <a:latin typeface="Times New Roman"/>
                <a:cs typeface="Times New Roman"/>
              </a:rPr>
              <a:t>spirituale partendo </a:t>
            </a:r>
            <a:r>
              <a:rPr sz="1200" dirty="0">
                <a:latin typeface="Times New Roman"/>
                <a:cs typeface="Times New Roman"/>
              </a:rPr>
              <a:t>da una tale effusione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l’universo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un uomo mortale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d’amore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trionfato sugli ostacoli materiali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superato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origine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93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(2084.3) 195:10.3 </a:t>
            </a:r>
            <a:r>
              <a:rPr sz="1200" spc="-5" dirty="0">
                <a:latin typeface="Times New Roman"/>
                <a:cs typeface="Times New Roman"/>
              </a:rPr>
              <a:t>Ricordatevi sempre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hanno bisogno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dell’altro. Essi sono reciprocamente necessari </a:t>
            </a:r>
            <a:r>
              <a:rPr sz="1200" dirty="0">
                <a:latin typeface="Times New Roman"/>
                <a:cs typeface="Times New Roman"/>
              </a:rPr>
              <a:t>per il  </a:t>
            </a:r>
            <a:r>
              <a:rPr sz="1200" spc="-5" dirty="0">
                <a:latin typeface="Times New Roman"/>
                <a:cs typeface="Times New Roman"/>
              </a:rPr>
              <a:t>raggiungimento pieno </a:t>
            </a:r>
            <a:r>
              <a:rPr sz="1200" dirty="0">
                <a:latin typeface="Times New Roman"/>
                <a:cs typeface="Times New Roman"/>
              </a:rPr>
              <a:t>e finale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eterna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della finalità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102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(2084.4) 195:10.4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di voi” è </a:t>
            </a:r>
            <a:r>
              <a:rPr sz="1200" spc="-5" dirty="0">
                <a:latin typeface="Times New Roman"/>
                <a:cs typeface="Times New Roman"/>
              </a:rPr>
              <a:t>stata probabilmente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asserzione che Gesù abbia mai fatto, </a:t>
            </a:r>
            <a:r>
              <a:rPr sz="1200" dirty="0">
                <a:latin typeface="Times New Roman"/>
                <a:cs typeface="Times New Roman"/>
              </a:rPr>
              <a:t>dopo la  </a:t>
            </a:r>
            <a:r>
              <a:rPr sz="1200" spc="-5" dirty="0">
                <a:latin typeface="Times New Roman"/>
                <a:cs typeface="Times New Roman"/>
              </a:rPr>
              <a:t>dichiarazione che suo </a:t>
            </a:r>
            <a:r>
              <a:rPr sz="1200" dirty="0">
                <a:latin typeface="Times New Roman"/>
                <a:cs typeface="Times New Roman"/>
              </a:rPr>
              <a:t>Padre è uno spirito </a:t>
            </a:r>
            <a:r>
              <a:rPr sz="1200" spc="-5" dirty="0">
                <a:latin typeface="Times New Roman"/>
                <a:cs typeface="Times New Roman"/>
              </a:rPr>
              <a:t>vivente 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(2084.5) 195:10.5 </a:t>
            </a:r>
            <a:r>
              <a:rPr sz="1200" spc="-5" dirty="0">
                <a:latin typeface="Times New Roman"/>
                <a:cs typeface="Times New Roman"/>
              </a:rPr>
              <a:t>Nel conquistare delle anime al </a:t>
            </a:r>
            <a:r>
              <a:rPr sz="1200" dirty="0">
                <a:latin typeface="Times New Roman"/>
                <a:cs typeface="Times New Roman"/>
              </a:rPr>
              <a:t>Maestro, non è il primo </a:t>
            </a:r>
            <a:r>
              <a:rPr sz="1200" spc="-5" dirty="0">
                <a:latin typeface="Times New Roman"/>
                <a:cs typeface="Times New Roman"/>
              </a:rPr>
              <a:t>miglio </a:t>
            </a:r>
            <a:r>
              <a:rPr sz="1200" dirty="0">
                <a:latin typeface="Times New Roman"/>
                <a:cs typeface="Times New Roman"/>
              </a:rPr>
              <a:t>di costrizione, di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convenzione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trasformerà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mondo, ma piuttosto il </a:t>
            </a:r>
            <a:r>
              <a:rPr sz="1200" i="1" spc="-5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miglio </a:t>
            </a:r>
            <a:r>
              <a:rPr sz="1200" dirty="0">
                <a:latin typeface="Times New Roman"/>
                <a:cs typeface="Times New Roman"/>
              </a:rPr>
              <a:t>di servizio </a:t>
            </a:r>
            <a:r>
              <a:rPr sz="1200" spc="-5" dirty="0">
                <a:latin typeface="Times New Roman"/>
                <a:cs typeface="Times New Roman"/>
              </a:rPr>
              <a:t>spontaneo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devozione amante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libertà, che  denota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alla maniera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per capire suo fratello </a:t>
            </a:r>
            <a:r>
              <a:rPr sz="1200" dirty="0">
                <a:latin typeface="Times New Roman"/>
                <a:cs typeface="Times New Roman"/>
              </a:rPr>
              <a:t>con amore e condurlo, sotto la </a:t>
            </a:r>
            <a:r>
              <a:rPr sz="1200" spc="-5" dirty="0">
                <a:latin typeface="Times New Roman"/>
                <a:cs typeface="Times New Roman"/>
              </a:rPr>
              <a:t>guida spirituale, </a:t>
            </a:r>
            <a:r>
              <a:rPr sz="1200" dirty="0">
                <a:latin typeface="Times New Roman"/>
                <a:cs typeface="Times New Roman"/>
              </a:rPr>
              <a:t>verso la meta 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e divina dell’esistenza </a:t>
            </a:r>
            <a:r>
              <a:rPr sz="1200" spc="-5" dirty="0">
                <a:latin typeface="Times New Roman"/>
                <a:cs typeface="Times New Roman"/>
              </a:rPr>
              <a:t>mortale. Anche oggi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percorre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miglio,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l’umanità langue  ed avanza </a:t>
            </a:r>
            <a:r>
              <a:rPr sz="1200" dirty="0">
                <a:latin typeface="Times New Roman"/>
                <a:cs typeface="Times New Roman"/>
              </a:rPr>
              <a:t>a tentoni </a:t>
            </a:r>
            <a:r>
              <a:rPr sz="1200" spc="-5" dirty="0">
                <a:latin typeface="Times New Roman"/>
                <a:cs typeface="Times New Roman"/>
              </a:rPr>
              <a:t>nelle tenebre </a:t>
            </a:r>
            <a:r>
              <a:rPr sz="1200" dirty="0">
                <a:latin typeface="Times New Roman"/>
                <a:cs typeface="Times New Roman"/>
              </a:rPr>
              <a:t>morali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così pochi percorritori sinceri 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miglio </a:t>
            </a:r>
            <a:r>
              <a:rPr sz="1200" dirty="0">
                <a:latin typeface="Times New Roman"/>
                <a:cs typeface="Times New Roman"/>
              </a:rPr>
              <a:t>— troppo </a:t>
            </a:r>
            <a:r>
              <a:rPr sz="1200" spc="-5" dirty="0">
                <a:latin typeface="Times New Roman"/>
                <a:cs typeface="Times New Roman"/>
              </a:rPr>
              <a:t>pochi professati 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vivono </a:t>
            </a:r>
            <a:r>
              <a:rPr sz="1200" spc="-5" dirty="0">
                <a:latin typeface="Times New Roman"/>
                <a:cs typeface="Times New Roman"/>
              </a:rPr>
              <a:t>ed amano veramente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vivere,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e 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62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(2084.6) 195:10.6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chiamata all’avventura </a:t>
            </a:r>
            <a:r>
              <a:rPr sz="1200" dirty="0">
                <a:latin typeface="Times New Roman"/>
                <a:cs typeface="Times New Roman"/>
              </a:rPr>
              <a:t>di costruire una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umana nuova e </a:t>
            </a:r>
            <a:r>
              <a:rPr sz="1200" spc="-5" dirty="0">
                <a:latin typeface="Times New Roman"/>
                <a:cs typeface="Times New Roman"/>
              </a:rPr>
              <a:t>trasformata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rinascita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 fraternità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dovrebbe stimolare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credono </a:t>
            </a:r>
            <a:r>
              <a:rPr sz="1200" dirty="0">
                <a:latin typeface="Times New Roman"/>
                <a:cs typeface="Times New Roman"/>
              </a:rPr>
              <a:t>in lui </a:t>
            </a:r>
            <a:r>
              <a:rPr sz="1200" spc="-5" dirty="0">
                <a:latin typeface="Times New Roman"/>
                <a:cs typeface="Times New Roman"/>
              </a:rPr>
              <a:t>quanto gli </a:t>
            </a:r>
            <a:r>
              <a:rPr sz="1200" dirty="0">
                <a:latin typeface="Times New Roman"/>
                <a:cs typeface="Times New Roman"/>
              </a:rPr>
              <a:t>uomini non lo sono </a:t>
            </a:r>
            <a:r>
              <a:rPr sz="1200" spc="-5" dirty="0">
                <a:latin typeface="Times New Roman"/>
                <a:cs typeface="Times New Roman"/>
              </a:rPr>
              <a:t>mai stati </a:t>
            </a:r>
            <a:r>
              <a:rPr sz="1200" dirty="0">
                <a:latin typeface="Times New Roman"/>
                <a:cs typeface="Times New Roman"/>
              </a:rPr>
              <a:t>dall’epoca in  </a:t>
            </a:r>
            <a:r>
              <a:rPr sz="1200" spc="-5" dirty="0">
                <a:latin typeface="Times New Roman"/>
                <a:cs typeface="Times New Roman"/>
              </a:rPr>
              <a:t>cui andavano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sulla terra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6584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(2084.7) 195:10.7 </a:t>
            </a:r>
            <a:r>
              <a:rPr sz="1200" spc="-5" dirty="0">
                <a:latin typeface="Times New Roman"/>
                <a:cs typeface="Times New Roman"/>
              </a:rPr>
              <a:t>Nessun sistema sociale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regime politico che </a:t>
            </a:r>
            <a:r>
              <a:rPr sz="1200" dirty="0">
                <a:latin typeface="Times New Roman"/>
                <a:cs typeface="Times New Roman"/>
              </a:rPr>
              <a:t>nega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contribuire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costruttivo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duraturo</a:t>
            </a:r>
            <a:endParaRPr sz="1200">
              <a:latin typeface="Times New Roman"/>
              <a:cs typeface="Times New Roman"/>
            </a:endParaRPr>
          </a:p>
          <a:p>
            <a:pPr marL="88900" marR="1206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all’avanzamento della civiltà umana.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oggi suddiviso </a:t>
            </a:r>
            <a:r>
              <a:rPr sz="1200" dirty="0">
                <a:latin typeface="Times New Roman"/>
                <a:cs typeface="Times New Roman"/>
              </a:rPr>
              <a:t>e laicizzato, </a:t>
            </a:r>
            <a:r>
              <a:rPr sz="1200" spc="-5" dirty="0">
                <a:latin typeface="Times New Roman"/>
                <a:cs typeface="Times New Roman"/>
              </a:rPr>
              <a:t>presenta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singolo ostacolo  al suo ulteriore </a:t>
            </a:r>
            <a:r>
              <a:rPr sz="1200" dirty="0">
                <a:latin typeface="Times New Roman"/>
                <a:cs typeface="Times New Roman"/>
              </a:rPr>
              <a:t>avanzamento; ciò è </a:t>
            </a:r>
            <a:r>
              <a:rPr sz="1200" spc="-5" dirty="0">
                <a:latin typeface="Times New Roman"/>
                <a:cs typeface="Times New Roman"/>
              </a:rPr>
              <a:t>specialmente vero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l’Oriente.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(2084.8) 195:10.8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clericalismo è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incompatibile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vivente,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l’esperienza di prima  mano </a:t>
            </a:r>
            <a:r>
              <a:rPr sz="1200" spc="-5" dirty="0">
                <a:latin typeface="Times New Roman"/>
                <a:cs typeface="Times New Roman"/>
              </a:rPr>
              <a:t>dei compagni </a:t>
            </a:r>
            <a:r>
              <a:rPr sz="1200" dirty="0">
                <a:latin typeface="Times New Roman"/>
                <a:cs typeface="Times New Roman"/>
              </a:rPr>
              <a:t>di fede di </a:t>
            </a:r>
            <a:r>
              <a:rPr sz="1200" spc="-5" dirty="0">
                <a:latin typeface="Times New Roman"/>
                <a:cs typeface="Times New Roman"/>
              </a:rPr>
              <a:t>Gesù nella </a:t>
            </a:r>
            <a:r>
              <a:rPr sz="1200" dirty="0">
                <a:latin typeface="Times New Roman"/>
                <a:cs typeface="Times New Roman"/>
              </a:rPr>
              <a:t>fratellanza </a:t>
            </a:r>
            <a:r>
              <a:rPr sz="1200" spc="-5" dirty="0">
                <a:latin typeface="Times New Roman"/>
                <a:cs typeface="Times New Roman"/>
              </a:rPr>
              <a:t>dell’uomo nell’associazione spirituale del regno dei cieli.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lodevole  di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le tradizioni </a:t>
            </a:r>
            <a:r>
              <a:rPr sz="1200" spc="-5" dirty="0">
                <a:latin typeface="Times New Roman"/>
                <a:cs typeface="Times New Roman"/>
              </a:rPr>
              <a:t>dei conseguimenti passati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a difendere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superati.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desiderio </a:t>
            </a:r>
            <a:r>
              <a:rPr sz="1200" spc="-5" dirty="0">
                <a:latin typeface="Times New Roman"/>
                <a:cs typeface="Times New Roman"/>
              </a:rPr>
              <a:t>ben  </a:t>
            </a:r>
            <a:r>
              <a:rPr sz="1200" dirty="0">
                <a:latin typeface="Times New Roman"/>
                <a:cs typeface="Times New Roman"/>
              </a:rPr>
              <a:t>intenzionato di </a:t>
            </a:r>
            <a:r>
              <a:rPr sz="1200" spc="-5" dirty="0">
                <a:latin typeface="Times New Roman"/>
                <a:cs typeface="Times New Roman"/>
              </a:rPr>
              <a:t>mantenere sistemi </a:t>
            </a:r>
            <a:r>
              <a:rPr sz="1200" dirty="0">
                <a:latin typeface="Times New Roman"/>
                <a:cs typeface="Times New Roman"/>
              </a:rPr>
              <a:t>antichi di </a:t>
            </a:r>
            <a:r>
              <a:rPr sz="1200" spc="-5" dirty="0">
                <a:latin typeface="Times New Roman"/>
                <a:cs typeface="Times New Roman"/>
              </a:rPr>
              <a:t>pensiero impedisce efficacemente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modi e metodi nuovi ed </a:t>
            </a:r>
            <a:r>
              <a:rPr sz="1200" spc="-5" dirty="0">
                <a:latin typeface="Times New Roman"/>
                <a:cs typeface="Times New Roman"/>
              </a:rPr>
              <a:t>appropriati 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soddisfare gli ardenti desideri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in sviluppo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moderni. Similmente, </a:t>
            </a:r>
            <a:r>
              <a:rPr sz="1200" dirty="0">
                <a:latin typeface="Times New Roman"/>
                <a:cs typeface="Times New Roman"/>
              </a:rPr>
              <a:t>le  Chiese </a:t>
            </a:r>
            <a:r>
              <a:rPr sz="1200" spc="-5" dirty="0">
                <a:latin typeface="Times New Roman"/>
                <a:cs typeface="Times New Roman"/>
              </a:rPr>
              <a:t>cristiane 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si ergono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immensi,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del tutto inconsci, ostacoli al progresso immediato del vero  vangelo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14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(2085.1) 195:10.9 </a:t>
            </a:r>
            <a:r>
              <a:rPr sz="1200" spc="-5" dirty="0">
                <a:latin typeface="Times New Roman"/>
                <a:cs typeface="Times New Roman"/>
              </a:rPr>
              <a:t>Molte persone sincere che </a:t>
            </a:r>
            <a:r>
              <a:rPr sz="1200" dirty="0">
                <a:latin typeface="Times New Roman"/>
                <a:cs typeface="Times New Roman"/>
              </a:rPr>
              <a:t>vorrebbero </a:t>
            </a:r>
            <a:r>
              <a:rPr sz="1200" spc="-5" dirty="0">
                <a:latin typeface="Times New Roman"/>
                <a:cs typeface="Times New Roman"/>
              </a:rPr>
              <a:t>offrire con gioia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fedeltà al </a:t>
            </a:r>
            <a:r>
              <a:rPr sz="1200" dirty="0">
                <a:latin typeface="Times New Roman"/>
                <a:cs typeface="Times New Roman"/>
              </a:rPr>
              <a:t>Cristo del </a:t>
            </a:r>
            <a:r>
              <a:rPr sz="1200" spc="-5" dirty="0">
                <a:latin typeface="Times New Roman"/>
                <a:cs typeface="Times New Roman"/>
              </a:rPr>
              <a:t>vangelo, </a:t>
            </a:r>
            <a:r>
              <a:rPr sz="1200" dirty="0">
                <a:latin typeface="Times New Roman"/>
                <a:cs typeface="Times New Roman"/>
              </a:rPr>
              <a:t>trovano molto </a:t>
            </a:r>
            <a:r>
              <a:rPr sz="1200" spc="-5" dirty="0">
                <a:latin typeface="Times New Roman"/>
                <a:cs typeface="Times New Roman"/>
              </a:rPr>
              <a:t>difficile  sostenere con entusiasmo </a:t>
            </a:r>
            <a:r>
              <a:rPr sz="1200" dirty="0">
                <a:latin typeface="Times New Roman"/>
                <a:cs typeface="Times New Roman"/>
              </a:rPr>
              <a:t>una Chiesa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mostra così </a:t>
            </a:r>
            <a:r>
              <a:rPr sz="1200" spc="-5" dirty="0">
                <a:latin typeface="Times New Roman"/>
                <a:cs typeface="Times New Roman"/>
              </a:rPr>
              <a:t>poco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sua vita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insegnamenti,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erroneamente  ha </a:t>
            </a:r>
            <a:r>
              <a:rPr sz="1200" spc="-5" dirty="0">
                <a:latin typeface="Times New Roman"/>
                <a:cs typeface="Times New Roman"/>
              </a:rPr>
              <a:t>insegnato 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stata fondata da lui.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fondato </a:t>
            </a:r>
            <a:r>
              <a:rPr sz="1200" dirty="0">
                <a:latin typeface="Times New Roman"/>
                <a:cs typeface="Times New Roman"/>
              </a:rPr>
              <a:t>la cosiddetta Chiesa </a:t>
            </a:r>
            <a:r>
              <a:rPr sz="1200" spc="-5" dirty="0">
                <a:latin typeface="Times New Roman"/>
                <a:cs typeface="Times New Roman"/>
              </a:rPr>
              <a:t>cristiana,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l’ha,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compatibile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natura, </a:t>
            </a:r>
            <a:r>
              <a:rPr sz="1200" i="1" spc="-5" dirty="0">
                <a:latin typeface="Times New Roman"/>
                <a:cs typeface="Times New Roman"/>
              </a:rPr>
              <a:t>sostenuta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migliore esponente esistente dell’opera della 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sulla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89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(2085.2) 195:10.10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solo la Chiesa </a:t>
            </a:r>
            <a:r>
              <a:rPr sz="1200" spc="-5" dirty="0">
                <a:latin typeface="Times New Roman"/>
                <a:cs typeface="Times New Roman"/>
              </a:rPr>
              <a:t>cristiana osasse sposare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del Maestro,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giovani apparentemente indifferenti  correrebbero ad arruolarsi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impresa </a:t>
            </a:r>
            <a:r>
              <a:rPr sz="1200" dirty="0">
                <a:latin typeface="Times New Roman"/>
                <a:cs typeface="Times New Roman"/>
              </a:rPr>
              <a:t>spirituale e non </a:t>
            </a:r>
            <a:r>
              <a:rPr sz="1200" spc="-5" dirty="0">
                <a:latin typeface="Times New Roman"/>
                <a:cs typeface="Times New Roman"/>
              </a:rPr>
              <a:t>esiterebbero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sino in fondo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grande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avventura.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(2085.3) 195:10.11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seriamente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alla sentenza </a:t>
            </a:r>
            <a:r>
              <a:rPr sz="1200" dirty="0">
                <a:latin typeface="Times New Roman"/>
                <a:cs typeface="Times New Roman"/>
              </a:rPr>
              <a:t>incorporata in uno dei </a:t>
            </a:r>
            <a:r>
              <a:rPr sz="1200" spc="-5" dirty="0">
                <a:latin typeface="Times New Roman"/>
                <a:cs typeface="Times New Roman"/>
              </a:rPr>
              <a:t>suoi stessi slogan: </a:t>
            </a:r>
            <a:r>
              <a:rPr sz="1200" dirty="0">
                <a:latin typeface="Times New Roman"/>
                <a:cs typeface="Times New Roman"/>
              </a:rPr>
              <a:t>“Una casa </a:t>
            </a:r>
            <a:r>
              <a:rPr sz="1200" spc="-5" dirty="0">
                <a:latin typeface="Times New Roman"/>
                <a:cs typeface="Times New Roman"/>
              </a:rPr>
              <a:t>divisa  contro se stessa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sussistere.”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non </a:t>
            </a:r>
            <a:r>
              <a:rPr sz="1200" spc="-5" dirty="0">
                <a:latin typeface="Times New Roman"/>
                <a:cs typeface="Times New Roman"/>
              </a:rPr>
              <a:t>cristiano difficilmente capitolerà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cristianità divisa </a:t>
            </a:r>
            <a:r>
              <a:rPr sz="1200" dirty="0">
                <a:latin typeface="Times New Roman"/>
                <a:cs typeface="Times New Roman"/>
              </a:rPr>
              <a:t>in sette.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Gesù  vivente è la sola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una possibile </a:t>
            </a:r>
            <a:r>
              <a:rPr sz="1200" spc="-5" dirty="0">
                <a:latin typeface="Times New Roman"/>
                <a:cs typeface="Times New Roman"/>
              </a:rPr>
              <a:t>unificazione del Cristianesimo.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Chiesa — la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è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invisibile,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6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63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spirituale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caratterizzata dall’</a:t>
            </a:r>
            <a:r>
              <a:rPr sz="1200" i="1" spc="-5" dirty="0">
                <a:latin typeface="Times New Roman"/>
                <a:cs typeface="Times New Roman"/>
              </a:rPr>
              <a:t>unità,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dall’</a:t>
            </a:r>
            <a:r>
              <a:rPr sz="1200" i="1" dirty="0">
                <a:latin typeface="Times New Roman"/>
                <a:cs typeface="Times New Roman"/>
              </a:rPr>
              <a:t>uniformità. </a:t>
            </a:r>
            <a:r>
              <a:rPr sz="1200" spc="-5" dirty="0">
                <a:latin typeface="Times New Roman"/>
                <a:cs typeface="Times New Roman"/>
              </a:rPr>
              <a:t>L’uniformità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 meccanicista. L’unità spirituale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frutto </a:t>
            </a:r>
            <a:r>
              <a:rPr sz="1200" dirty="0">
                <a:latin typeface="Times New Roman"/>
                <a:cs typeface="Times New Roman"/>
              </a:rPr>
              <a:t>dell’unione </a:t>
            </a:r>
            <a:r>
              <a:rPr sz="1200" spc="-5" dirty="0">
                <a:latin typeface="Times New Roman"/>
                <a:cs typeface="Times New Roman"/>
              </a:rPr>
              <a:t>per fede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vivente.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Chiesa visibile </a:t>
            </a:r>
            <a:r>
              <a:rPr sz="1200" spc="-5" dirty="0">
                <a:latin typeface="Times New Roman"/>
                <a:cs typeface="Times New Roman"/>
              </a:rPr>
              <a:t>dovrebbe rifiutare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continuare ad </a:t>
            </a:r>
            <a:r>
              <a:rPr sz="1200" dirty="0">
                <a:latin typeface="Times New Roman"/>
                <a:cs typeface="Times New Roman"/>
              </a:rPr>
              <a:t>ostacolare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invisibile e spirituale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di Dio. E </a:t>
            </a:r>
            <a:r>
              <a:rPr sz="1200" spc="-5" dirty="0">
                <a:latin typeface="Times New Roman"/>
                <a:cs typeface="Times New Roman"/>
              </a:rPr>
              <a:t>questa fratellanza </a:t>
            </a:r>
            <a:r>
              <a:rPr sz="1200" dirty="0">
                <a:latin typeface="Times New Roman"/>
                <a:cs typeface="Times New Roman"/>
              </a:rPr>
              <a:t>è destinata a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i="1" dirty="0">
                <a:latin typeface="Times New Roman"/>
                <a:cs typeface="Times New Roman"/>
              </a:rPr>
              <a:t>organismo </a:t>
            </a:r>
            <a:r>
              <a:rPr sz="1200" i="1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con </a:t>
            </a:r>
            <a:r>
              <a:rPr sz="1200" dirty="0">
                <a:latin typeface="Times New Roman"/>
                <a:cs typeface="Times New Roman"/>
              </a:rPr>
              <a:t>un’organizzazione </a:t>
            </a:r>
            <a:r>
              <a:rPr sz="1200" spc="-5" dirty="0">
                <a:latin typeface="Times New Roman"/>
                <a:cs typeface="Times New Roman"/>
              </a:rPr>
              <a:t>sociale istituzionalizzata. </a:t>
            </a:r>
            <a:r>
              <a:rPr sz="1200" dirty="0">
                <a:latin typeface="Times New Roman"/>
                <a:cs typeface="Times New Roman"/>
              </a:rPr>
              <a:t>Essa può </a:t>
            </a:r>
            <a:r>
              <a:rPr sz="1200" spc="-5" dirty="0">
                <a:latin typeface="Times New Roman"/>
                <a:cs typeface="Times New Roman"/>
              </a:rPr>
              <a:t>utilizzare benissimo tali  </a:t>
            </a:r>
            <a:r>
              <a:rPr sz="1200" dirty="0">
                <a:latin typeface="Times New Roman"/>
                <a:cs typeface="Times New Roman"/>
              </a:rPr>
              <a:t>organizzazioni </a:t>
            </a:r>
            <a:r>
              <a:rPr sz="1200" spc="-5" dirty="0">
                <a:latin typeface="Times New Roman"/>
                <a:cs typeface="Times New Roman"/>
              </a:rPr>
              <a:t>sociali,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soppiantata 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0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(2085.4) 195:10.12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anche </a:t>
            </a:r>
            <a:r>
              <a:rPr sz="1200" dirty="0">
                <a:latin typeface="Times New Roman"/>
                <a:cs typeface="Times New Roman"/>
              </a:rPr>
              <a:t>del 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non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disprezzato.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prodotto del genio </a:t>
            </a:r>
            <a:r>
              <a:rPr sz="1200" dirty="0">
                <a:latin typeface="Times New Roman"/>
                <a:cs typeface="Times New Roman"/>
              </a:rPr>
              <a:t>morale  </a:t>
            </a:r>
            <a:r>
              <a:rPr sz="1200" spc="-5" dirty="0">
                <a:latin typeface="Times New Roman"/>
                <a:cs typeface="Times New Roman"/>
              </a:rPr>
              <a:t>congiunto degli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molte razze </a:t>
            </a:r>
            <a:r>
              <a:rPr sz="1200" spc="-5" dirty="0">
                <a:latin typeface="Times New Roman"/>
                <a:cs typeface="Times New Roman"/>
              </a:rPr>
              <a:t>durante numerose ere, ed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 poteri benefici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nessuno dovrebbe </a:t>
            </a:r>
            <a:r>
              <a:rPr sz="1200" spc="-5" dirty="0">
                <a:latin typeface="Times New Roman"/>
                <a:cs typeface="Times New Roman"/>
              </a:rPr>
              <a:t>considerarlo alla leggera, </a:t>
            </a:r>
            <a:r>
              <a:rPr sz="1200" dirty="0">
                <a:latin typeface="Times New Roman"/>
                <a:cs typeface="Times New Roman"/>
              </a:rPr>
              <a:t>nonostante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difetti </a:t>
            </a:r>
            <a:r>
              <a:rPr sz="1200" spc="-5" dirty="0">
                <a:latin typeface="Times New Roman"/>
                <a:cs typeface="Times New Roman"/>
              </a:rPr>
              <a:t>innati ed acquisiti.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Cristianesimo riesce </a:t>
            </a:r>
            <a:r>
              <a:rPr sz="1200" dirty="0">
                <a:latin typeface="Times New Roman"/>
                <a:cs typeface="Times New Roman"/>
              </a:rPr>
              <a:t>ancora a smuovere le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riflessivi con </a:t>
            </a:r>
            <a:r>
              <a:rPr sz="1200" dirty="0">
                <a:latin typeface="Times New Roman"/>
                <a:cs typeface="Times New Roman"/>
              </a:rPr>
              <a:t>potenti emozioni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(2085.5) 195:10.13 </a:t>
            </a:r>
            <a:r>
              <a:rPr sz="1200" spc="-5" dirty="0">
                <a:latin typeface="Times New Roman"/>
                <a:cs typeface="Times New Roman"/>
              </a:rPr>
              <a:t>Ma non c’è alcuna scusa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coinvolgimento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politica;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alleanze sacrileghe 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flagrante tradimento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amanti </a:t>
            </a:r>
            <a:r>
              <a:rPr sz="1200" spc="-5" dirty="0">
                <a:latin typeface="Times New Roman"/>
                <a:cs typeface="Times New Roman"/>
              </a:rPr>
              <a:t>sinceri della verità saranno </a:t>
            </a:r>
            <a:r>
              <a:rPr sz="1200" dirty="0">
                <a:latin typeface="Times New Roman"/>
                <a:cs typeface="Times New Roman"/>
              </a:rPr>
              <a:t>lenti a dimenticare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questa potente </a:t>
            </a:r>
            <a:r>
              <a:rPr sz="1200" spc="5" dirty="0">
                <a:latin typeface="Times New Roman"/>
                <a:cs typeface="Times New Roman"/>
              </a:rPr>
              <a:t>Chiesa  </a:t>
            </a:r>
            <a:r>
              <a:rPr sz="1200" spc="-5" dirty="0">
                <a:latin typeface="Times New Roman"/>
                <a:cs typeface="Times New Roman"/>
              </a:rPr>
              <a:t>istituzionalizzata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spesso osato soffocare </a:t>
            </a:r>
            <a:r>
              <a:rPr sz="1200" dirty="0">
                <a:latin typeface="Times New Roman"/>
                <a:cs typeface="Times New Roman"/>
              </a:rPr>
              <a:t>una fede appena </a:t>
            </a:r>
            <a:r>
              <a:rPr sz="1200" spc="-5" dirty="0">
                <a:latin typeface="Times New Roman"/>
                <a:cs typeface="Times New Roman"/>
              </a:rPr>
              <a:t>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perseguitare dei 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capitato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presentarsi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vesti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ortodosse.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(2085.6) 195:10.14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assolutamente vero </a:t>
            </a:r>
            <a:r>
              <a:rPr sz="1200" dirty="0">
                <a:latin typeface="Times New Roman"/>
                <a:cs typeface="Times New Roman"/>
              </a:rPr>
              <a:t>che una tale Chiesa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sopravvissuta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fossero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preferito un tale tipo di </a:t>
            </a:r>
            <a:r>
              <a:rPr sz="1200" spc="-5" dirty="0">
                <a:latin typeface="Times New Roman"/>
                <a:cs typeface="Times New Roman"/>
              </a:rPr>
              <a:t>adorazione.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spiritualmente indolenti </a:t>
            </a:r>
            <a:r>
              <a:rPr sz="1200" spc="-5" dirty="0">
                <a:latin typeface="Times New Roman"/>
                <a:cs typeface="Times New Roman"/>
              </a:rPr>
              <a:t>desiderano </a:t>
            </a:r>
            <a:r>
              <a:rPr sz="1200" dirty="0">
                <a:latin typeface="Times New Roman"/>
                <a:cs typeface="Times New Roman"/>
              </a:rPr>
              <a:t>ardentemente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antica  </a:t>
            </a:r>
            <a:r>
              <a:rPr sz="1200" spc="-5" dirty="0">
                <a:latin typeface="Times New Roman"/>
                <a:cs typeface="Times New Roman"/>
              </a:rPr>
              <a:t>ed autoritaria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rituali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tradizioni sacre. L’evoluzione umana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spirituale </a:t>
            </a:r>
            <a:r>
              <a:rPr sz="1200" dirty="0">
                <a:latin typeface="Times New Roman"/>
                <a:cs typeface="Times New Roman"/>
              </a:rPr>
              <a:t>difficilmente </a:t>
            </a:r>
            <a:r>
              <a:rPr sz="1200" spc="-5" dirty="0">
                <a:latin typeface="Times New Roman"/>
                <a:cs typeface="Times New Roman"/>
              </a:rPr>
              <a:t>sono sufficienti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15811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 meno di un’autorità </a:t>
            </a: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invisibile </a:t>
            </a:r>
            <a:r>
              <a:rPr sz="1200" spc="-5" dirty="0">
                <a:latin typeface="Times New Roman"/>
                <a:cs typeface="Times New Roman"/>
              </a:rPr>
              <a:t>del regno potrebbe </a:t>
            </a:r>
            <a:r>
              <a:rPr sz="1200" dirty="0">
                <a:latin typeface="Times New Roman"/>
                <a:cs typeface="Times New Roman"/>
              </a:rPr>
              <a:t>includere bene  </a:t>
            </a:r>
            <a:r>
              <a:rPr sz="1200" spc="-5" dirty="0">
                <a:latin typeface="Times New Roman"/>
                <a:cs typeface="Times New Roman"/>
              </a:rPr>
              <a:t>questi gruppi familiari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classi sociali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temperamento diversi se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fossero veramente </a:t>
            </a:r>
            <a:r>
              <a:rPr sz="1200" dirty="0">
                <a:latin typeface="Times New Roman"/>
                <a:cs typeface="Times New Roman"/>
              </a:rPr>
              <a:t>disposti a </a:t>
            </a:r>
            <a:r>
              <a:rPr sz="1200" spc="-5" dirty="0">
                <a:latin typeface="Times New Roman"/>
                <a:cs typeface="Times New Roman"/>
              </a:rPr>
              <a:t>divenire figli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guidati </a:t>
            </a:r>
            <a:r>
              <a:rPr sz="1200" dirty="0">
                <a:latin typeface="Times New Roman"/>
                <a:cs typeface="Times New Roman"/>
              </a:rPr>
              <a:t>dallo spirito.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rivalità </a:t>
            </a:r>
            <a:r>
              <a:rPr sz="1200" spc="-5" dirty="0">
                <a:latin typeface="Times New Roman"/>
                <a:cs typeface="Times New Roman"/>
              </a:rPr>
              <a:t>settarie, per acredini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o per </a:t>
            </a:r>
            <a:r>
              <a:rPr sz="1200" spc="-5" dirty="0">
                <a:latin typeface="Times New Roman"/>
                <a:cs typeface="Times New Roman"/>
              </a:rPr>
              <a:t>affermazioni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superiorità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d’infallibilità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(2086.1) 195:10.15 </a:t>
            </a:r>
            <a:r>
              <a:rPr sz="1200" spc="-5" dirty="0">
                <a:latin typeface="Times New Roman"/>
                <a:cs typeface="Times New Roman"/>
              </a:rPr>
              <a:t>Questi vari gruppi </a:t>
            </a:r>
            <a:r>
              <a:rPr sz="1200" dirty="0">
                <a:latin typeface="Times New Roman"/>
                <a:cs typeface="Times New Roman"/>
              </a:rPr>
              <a:t>di cristiani </a:t>
            </a:r>
            <a:r>
              <a:rPr sz="1200" spc="-5" dirty="0">
                <a:latin typeface="Times New Roman"/>
                <a:cs typeface="Times New Roman"/>
              </a:rPr>
              <a:t>possono servire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dirty="0">
                <a:latin typeface="Times New Roman"/>
                <a:cs typeface="Times New Roman"/>
              </a:rPr>
              <a:t>numerosi tipi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uomini desiderosi di </a:t>
            </a:r>
            <a:r>
              <a:rPr sz="1200" spc="-5" dirty="0">
                <a:latin typeface="Times New Roman"/>
                <a:cs typeface="Times New Roman"/>
              </a:rPr>
              <a:t>credere 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della civiltà occidentale, </a:t>
            </a:r>
            <a:r>
              <a:rPr sz="1200" dirty="0">
                <a:latin typeface="Times New Roman"/>
                <a:cs typeface="Times New Roman"/>
              </a:rPr>
              <a:t>ma una tale divisione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Cristianità </a:t>
            </a:r>
            <a:r>
              <a:rPr sz="1200" spc="-5" dirty="0">
                <a:latin typeface="Times New Roman"/>
                <a:cs typeface="Times New Roman"/>
              </a:rPr>
              <a:t>presenta </a:t>
            </a:r>
            <a:r>
              <a:rPr sz="1200" dirty="0">
                <a:latin typeface="Times New Roman"/>
                <a:cs typeface="Times New Roman"/>
              </a:rPr>
              <a:t>una grave debolezza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tenta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vangelo di </a:t>
            </a:r>
            <a:r>
              <a:rPr sz="1200" spc="-5" dirty="0">
                <a:latin typeface="Times New Roman"/>
                <a:cs typeface="Times New Roman"/>
              </a:rPr>
              <a:t>Gesù ai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orientali. </a:t>
            </a:r>
            <a:r>
              <a:rPr sz="1200" dirty="0">
                <a:latin typeface="Times New Roman"/>
                <a:cs typeface="Times New Roman"/>
              </a:rPr>
              <a:t>Queste razze non </a:t>
            </a:r>
            <a:r>
              <a:rPr sz="1200" spc="-5" dirty="0">
                <a:latin typeface="Times New Roman"/>
                <a:cs typeface="Times New Roman"/>
              </a:rPr>
              <a:t>comprendono ancora che esiste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i="1" spc="-5" dirty="0">
                <a:latin typeface="Times New Roman"/>
                <a:cs typeface="Times New Roman"/>
              </a:rPr>
              <a:t>religione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separata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 po’ distinta </a:t>
            </a:r>
            <a:r>
              <a:rPr sz="1200" spc="-5" dirty="0">
                <a:latin typeface="Times New Roman"/>
                <a:cs typeface="Times New Roman"/>
              </a:rPr>
              <a:t>dal Cristianesimo, che </a:t>
            </a:r>
            <a:r>
              <a:rPr sz="1200" dirty="0">
                <a:latin typeface="Times New Roman"/>
                <a:cs typeface="Times New Roman"/>
              </a:rPr>
              <a:t>è divenuto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una </a:t>
            </a:r>
            <a:r>
              <a:rPr sz="1200" i="1" spc="-5" dirty="0">
                <a:latin typeface="Times New Roman"/>
                <a:cs typeface="Times New Roman"/>
              </a:rPr>
              <a:t>religione </a:t>
            </a:r>
            <a:r>
              <a:rPr sz="1200" i="1" dirty="0">
                <a:latin typeface="Times New Roman"/>
                <a:cs typeface="Times New Roman"/>
              </a:rPr>
              <a:t>a proposito di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(2086.2) 195:10.16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speranza di Urantia risiede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possibilità di una nuova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presentazione </a:t>
            </a:r>
            <a:r>
              <a:rPr sz="1200" dirty="0">
                <a:latin typeface="Times New Roman"/>
                <a:cs typeface="Times New Roman"/>
              </a:rPr>
              <a:t>nuova  </a:t>
            </a:r>
            <a:r>
              <a:rPr sz="1200" spc="-5" dirty="0">
                <a:latin typeface="Times New Roman"/>
                <a:cs typeface="Times New Roman"/>
              </a:rPr>
              <a:t>ed ampliata del suo messaggio </a:t>
            </a:r>
            <a:r>
              <a:rPr sz="1200" dirty="0">
                <a:latin typeface="Times New Roman"/>
                <a:cs typeface="Times New Roman"/>
              </a:rPr>
              <a:t>salvifico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unisca spiritualmente in un servizio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famiglie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5" dirty="0">
                <a:latin typeface="Times New Roman"/>
                <a:cs typeface="Times New Roman"/>
              </a:rPr>
              <a:t>attuali  </a:t>
            </a:r>
            <a:r>
              <a:rPr sz="1200" spc="-5" dirty="0">
                <a:latin typeface="Times New Roman"/>
                <a:cs typeface="Times New Roman"/>
              </a:rPr>
              <a:t>professati seguaci.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47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(2086.3) 195:10.17 </a:t>
            </a:r>
            <a:r>
              <a:rPr sz="1200" spc="-5" dirty="0">
                <a:latin typeface="Times New Roman"/>
                <a:cs typeface="Times New Roman"/>
              </a:rPr>
              <a:t>Anche l’educazione secolare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aiutare questa grande rinascita spirituale se </a:t>
            </a:r>
            <a:r>
              <a:rPr sz="1200" dirty="0">
                <a:latin typeface="Times New Roman"/>
                <a:cs typeface="Times New Roman"/>
              </a:rPr>
              <a:t>volesse </a:t>
            </a:r>
            <a:r>
              <a:rPr sz="1200" spc="-5" dirty="0">
                <a:latin typeface="Times New Roman"/>
                <a:cs typeface="Times New Roman"/>
              </a:rPr>
              <a:t>prestare </a:t>
            </a:r>
            <a:r>
              <a:rPr sz="1200" dirty="0">
                <a:latin typeface="Times New Roman"/>
                <a:cs typeface="Times New Roman"/>
              </a:rPr>
              <a:t>più attenzione </a:t>
            </a:r>
            <a:r>
              <a:rPr sz="1200" spc="-5" dirty="0">
                <a:latin typeface="Times New Roman"/>
                <a:cs typeface="Times New Roman"/>
              </a:rPr>
              <a:t>al  compito d’insegnare ai giovani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impegnarsi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progetti </a:t>
            </a:r>
            <a:r>
              <a:rPr sz="1200" dirty="0">
                <a:latin typeface="Times New Roman"/>
                <a:cs typeface="Times New Roman"/>
              </a:rPr>
              <a:t>di vita e </a:t>
            </a:r>
            <a:r>
              <a:rPr sz="1200" spc="-5" dirty="0">
                <a:latin typeface="Times New Roman"/>
                <a:cs typeface="Times New Roman"/>
              </a:rPr>
              <a:t>nella progressione del carattere.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scopo di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l’educazione dovrebbe 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supremo </a:t>
            </a:r>
            <a:r>
              <a:rPr sz="1200" dirty="0">
                <a:latin typeface="Times New Roman"/>
                <a:cs typeface="Times New Roman"/>
              </a:rPr>
              <a:t>della vita, lo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 personalità </a:t>
            </a:r>
            <a:r>
              <a:rPr sz="1200" dirty="0">
                <a:latin typeface="Times New Roman"/>
                <a:cs typeface="Times New Roman"/>
              </a:rPr>
              <a:t>maestosa e </a:t>
            </a:r>
            <a:r>
              <a:rPr sz="1200" spc="-5" dirty="0">
                <a:latin typeface="Times New Roman"/>
                <a:cs typeface="Times New Roman"/>
              </a:rPr>
              <a:t>ben  equilibrata.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grande bisogno d’insegnare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disciplina </a:t>
            </a:r>
            <a:r>
              <a:rPr sz="1200" spc="-5" dirty="0">
                <a:latin typeface="Times New Roman"/>
                <a:cs typeface="Times New Roman"/>
              </a:rPr>
              <a:t>morale al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tante soddisfazioni egoiste. </a:t>
            </a:r>
            <a:r>
              <a:rPr sz="1200" dirty="0">
                <a:latin typeface="Times New Roman"/>
                <a:cs typeface="Times New Roman"/>
              </a:rPr>
              <a:t>Su tale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la religione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può</a:t>
            </a:r>
            <a:endParaRPr sz="1200">
              <a:latin typeface="Times New Roman"/>
              <a:cs typeface="Times New Roman"/>
            </a:endParaRPr>
          </a:p>
          <a:p>
            <a:pPr marL="76200" marR="6527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contributo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stimolo spirituale all’allargamento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all’arricchimento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certezza e  </a:t>
            </a:r>
            <a:r>
              <a:rPr sz="1200" spc="-5" dirty="0">
                <a:latin typeface="Times New Roman"/>
                <a:cs typeface="Times New Roman"/>
              </a:rPr>
              <a:t>all’elevazione 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(2086.4) 195:10.18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religione improvvisata,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a velocità </a:t>
            </a:r>
            <a:r>
              <a:rPr sz="1200" spc="-5" dirty="0">
                <a:latin typeface="Times New Roman"/>
                <a:cs typeface="Times New Roman"/>
              </a:rPr>
              <a:t>assai </a:t>
            </a:r>
            <a:r>
              <a:rPr sz="1200" dirty="0">
                <a:latin typeface="Times New Roman"/>
                <a:cs typeface="Times New Roman"/>
              </a:rPr>
              <a:t>ridotta.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prestazioni spirituali  </a:t>
            </a:r>
            <a:r>
              <a:rPr sz="1200" spc="-5" dirty="0">
                <a:latin typeface="Times New Roman"/>
                <a:cs typeface="Times New Roman"/>
              </a:rPr>
              <a:t>ad alta velocità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attendere </a:t>
            </a:r>
            <a:r>
              <a:rPr sz="1200" dirty="0">
                <a:latin typeface="Times New Roman"/>
                <a:cs typeface="Times New Roman"/>
              </a:rPr>
              <a:t>la nuova rivelazione e </a:t>
            </a:r>
            <a:r>
              <a:rPr sz="1200" spc="-5" dirty="0">
                <a:latin typeface="Times New Roman"/>
                <a:cs typeface="Times New Roman"/>
              </a:rPr>
              <a:t>l’accettazione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generale 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Ma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è una religione </a:t>
            </a:r>
            <a:r>
              <a:rPr sz="1200" spc="-5" dirty="0">
                <a:latin typeface="Times New Roman"/>
                <a:cs typeface="Times New Roman"/>
              </a:rPr>
              <a:t>potente, 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comuni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crocifisso </a:t>
            </a:r>
            <a:r>
              <a:rPr sz="1200" spc="-5" dirty="0">
                <a:latin typeface="Times New Roman"/>
                <a:cs typeface="Times New Roman"/>
              </a:rPr>
              <a:t>hanno messo </a:t>
            </a:r>
            <a:r>
              <a:rPr sz="1200" dirty="0">
                <a:latin typeface="Times New Roman"/>
                <a:cs typeface="Times New Roman"/>
              </a:rPr>
              <a:t>in moto quegli  </a:t>
            </a:r>
            <a:r>
              <a:rPr sz="1200" spc="-5" dirty="0">
                <a:latin typeface="Times New Roman"/>
                <a:cs typeface="Times New Roman"/>
              </a:rPr>
              <a:t>insegnamenti che hanno conquistato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romano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trecento </a:t>
            </a:r>
            <a:r>
              <a:rPr sz="1200" dirty="0">
                <a:latin typeface="Times New Roman"/>
                <a:cs typeface="Times New Roman"/>
              </a:rPr>
              <a:t>anni e poi hanno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trionfare sui barbari che 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abbattuti su </a:t>
            </a:r>
            <a:r>
              <a:rPr sz="1200" dirty="0">
                <a:latin typeface="Times New Roman"/>
                <a:cs typeface="Times New Roman"/>
              </a:rPr>
              <a:t>Roma. </a:t>
            </a:r>
            <a:r>
              <a:rPr sz="1200" spc="-5" dirty="0">
                <a:latin typeface="Times New Roman"/>
                <a:cs typeface="Times New Roman"/>
              </a:rPr>
              <a:t>Questo stesso Cristianesimo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conquistato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assorbito ed esaltato </a:t>
            </a:r>
            <a:r>
              <a:rPr sz="1200" dirty="0">
                <a:latin typeface="Times New Roman"/>
                <a:cs typeface="Times New Roman"/>
              </a:rPr>
              <a:t>— l’intera </a:t>
            </a:r>
            <a:r>
              <a:rPr sz="1200" spc="-5" dirty="0">
                <a:latin typeface="Times New Roman"/>
                <a:cs typeface="Times New Roman"/>
              </a:rPr>
              <a:t>corrente della teologia ebraica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filosofia greca. </a:t>
            </a:r>
            <a:r>
              <a:rPr sz="1200" dirty="0">
                <a:latin typeface="Times New Roman"/>
                <a:cs typeface="Times New Roman"/>
              </a:rPr>
              <a:t>E poi, quando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cristiana divenne </a:t>
            </a:r>
            <a:r>
              <a:rPr sz="1200" spc="-5" dirty="0">
                <a:latin typeface="Times New Roman"/>
                <a:cs typeface="Times New Roman"/>
              </a:rPr>
              <a:t>comatosa per </a:t>
            </a:r>
            <a:r>
              <a:rPr sz="1200" dirty="0">
                <a:latin typeface="Times New Roman"/>
                <a:cs typeface="Times New Roman"/>
              </a:rPr>
              <a:t>più di 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una dose eccessiva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63230" cy="28441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36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paganesimo,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risuscitata </a:t>
            </a:r>
            <a:r>
              <a:rPr sz="1200" dirty="0">
                <a:latin typeface="Times New Roman"/>
                <a:cs typeface="Times New Roman"/>
              </a:rPr>
              <a:t>da se </a:t>
            </a:r>
            <a:r>
              <a:rPr sz="1200" spc="-5" dirty="0">
                <a:latin typeface="Times New Roman"/>
                <a:cs typeface="Times New Roman"/>
              </a:rPr>
              <a:t>stessa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riconquistato tutto il mondo </a:t>
            </a:r>
            <a:r>
              <a:rPr sz="1200" spc="-5" dirty="0">
                <a:latin typeface="Times New Roman"/>
                <a:cs typeface="Times New Roman"/>
              </a:rPr>
              <a:t>occidentale.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Cristianesimo  </a:t>
            </a:r>
            <a:r>
              <a:rPr sz="1200" spc="-5" dirty="0">
                <a:latin typeface="Times New Roman"/>
                <a:cs typeface="Times New Roman"/>
              </a:rPr>
              <a:t>contiene </a:t>
            </a:r>
            <a:r>
              <a:rPr sz="1200" dirty="0">
                <a:latin typeface="Times New Roman"/>
                <a:cs typeface="Times New Roman"/>
              </a:rPr>
              <a:t>abbastanza degli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divenire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(2086.5) 195:10.19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cogliesse maggiormente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potrebbe aiutare </a:t>
            </a:r>
            <a:r>
              <a:rPr sz="1200" dirty="0">
                <a:latin typeface="Times New Roman"/>
                <a:cs typeface="Times New Roman"/>
              </a:rPr>
              <a:t>molto di più l’uomo  </a:t>
            </a:r>
            <a:r>
              <a:rPr sz="1200" spc="-5" dirty="0">
                <a:latin typeface="Times New Roman"/>
                <a:cs typeface="Times New Roman"/>
              </a:rPr>
              <a:t>moderno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problemi nuovi 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complessi.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(2086.6) 195:10.20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soffre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grande ostacolo perché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identificato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menti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come </a:t>
            </a:r>
            <a:r>
              <a:rPr sz="1200" dirty="0">
                <a:latin typeface="Times New Roman"/>
                <a:cs typeface="Times New Roman"/>
              </a:rPr>
              <a:t>una parte  </a:t>
            </a:r>
            <a:r>
              <a:rPr sz="1200" spc="-5" dirty="0">
                <a:latin typeface="Times New Roman"/>
                <a:cs typeface="Times New Roman"/>
              </a:rPr>
              <a:t>del sistema sociale, della </a:t>
            </a:r>
            <a:r>
              <a:rPr sz="1200" dirty="0">
                <a:latin typeface="Times New Roman"/>
                <a:cs typeface="Times New Roman"/>
              </a:rPr>
              <a:t>vita industriale e </a:t>
            </a:r>
            <a:r>
              <a:rPr sz="1200" spc="-5" dirty="0">
                <a:latin typeface="Times New Roman"/>
                <a:cs typeface="Times New Roman"/>
              </a:rPr>
              <a:t>dei criteri morali della civiltà occidentale. E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è sembrato  </a:t>
            </a:r>
            <a:r>
              <a:rPr sz="1200" spc="-5" dirty="0">
                <a:latin typeface="Times New Roman"/>
                <a:cs typeface="Times New Roman"/>
              </a:rPr>
              <a:t>involontariamente </a:t>
            </a:r>
            <a:r>
              <a:rPr sz="1200" dirty="0">
                <a:latin typeface="Times New Roman"/>
                <a:cs typeface="Times New Roman"/>
              </a:rPr>
              <a:t>sostenere una società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vacilla sotto la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tollerare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senza idealismo, una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principi,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lavoro,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limiti,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carattere, </a:t>
            </a:r>
            <a:r>
              <a:rPr sz="1200" dirty="0">
                <a:latin typeface="Times New Roman"/>
                <a:cs typeface="Times New Roman"/>
              </a:rPr>
              <a:t>un potere senza coscienza e  un’industria </a:t>
            </a:r>
            <a:r>
              <a:rPr sz="1200" spc="-5" dirty="0">
                <a:latin typeface="Times New Roman"/>
                <a:cs typeface="Times New Roman"/>
              </a:rPr>
              <a:t>senza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(2086.7) 195:10.21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speranza </a:t>
            </a:r>
            <a:r>
              <a:rPr sz="1200" spc="-5" dirty="0">
                <a:latin typeface="Times New Roman"/>
                <a:cs typeface="Times New Roman"/>
              </a:rPr>
              <a:t>del Cristianesimo moderno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cessare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sociali </a:t>
            </a:r>
            <a:r>
              <a:rPr sz="1200" dirty="0">
                <a:latin typeface="Times New Roman"/>
                <a:cs typeface="Times New Roman"/>
              </a:rPr>
              <a:t>e la politica industriale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civiltà  </a:t>
            </a:r>
            <a:r>
              <a:rPr sz="1200" spc="-5" dirty="0">
                <a:latin typeface="Times New Roman"/>
                <a:cs typeface="Times New Roman"/>
              </a:rPr>
              <a:t>occidentale, </a:t>
            </a:r>
            <a:r>
              <a:rPr sz="1200" dirty="0">
                <a:latin typeface="Times New Roman"/>
                <a:cs typeface="Times New Roman"/>
              </a:rPr>
              <a:t>inchinandosi </a:t>
            </a:r>
            <a:r>
              <a:rPr sz="1200" spc="-5" dirty="0">
                <a:latin typeface="Times New Roman"/>
                <a:cs typeface="Times New Roman"/>
              </a:rPr>
              <a:t>umilmente davanti alla croce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esalta </a:t>
            </a:r>
            <a:r>
              <a:rPr sz="1200" spc="-5" dirty="0">
                <a:latin typeface="Times New Roman"/>
                <a:cs typeface="Times New Roman"/>
              </a:rPr>
              <a:t>così valorosamente,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apprendere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nuovo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le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mai ascoltare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paternità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fratellanza  degli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76895" cy="38715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196: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fede di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Gesù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(2087.1) 196:0.1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sublime e sincera in Dio. </a:t>
            </a:r>
            <a:r>
              <a:rPr sz="1200" spc="-5" dirty="0">
                <a:latin typeface="Times New Roman"/>
                <a:cs typeface="Times New Roman"/>
              </a:rPr>
              <a:t>Egli sperimentò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normali alti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bassi dell’esistenza mortale,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religiosamente </a:t>
            </a:r>
            <a:r>
              <a:rPr sz="1200" dirty="0">
                <a:latin typeface="Times New Roman"/>
                <a:cs typeface="Times New Roman"/>
              </a:rPr>
              <a:t>non dubitò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certezza della cura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fede era frutto </a:t>
            </a:r>
            <a:r>
              <a:rPr sz="1200" spc="-5" dirty="0">
                <a:latin typeface="Times New Roman"/>
                <a:cs typeface="Times New Roman"/>
              </a:rPr>
              <a:t>della percezione nata </a:t>
            </a:r>
            <a:r>
              <a:rPr sz="1200" dirty="0">
                <a:latin typeface="Times New Roman"/>
                <a:cs typeface="Times New Roman"/>
              </a:rPr>
              <a:t>dall’attività  </a:t>
            </a:r>
            <a:r>
              <a:rPr sz="1200" spc="-5" dirty="0">
                <a:latin typeface="Times New Roman"/>
                <a:cs typeface="Times New Roman"/>
              </a:rPr>
              <a:t>della presenza divina,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Aggiustatore interiore.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fede non era né tradizionale né </a:t>
            </a:r>
            <a:r>
              <a:rPr sz="1200" spc="-5" dirty="0">
                <a:latin typeface="Times New Roman"/>
                <a:cs typeface="Times New Roman"/>
              </a:rPr>
              <a:t>semplicemente intellettuale; era  totalmente personale </a:t>
            </a:r>
            <a:r>
              <a:rPr sz="1200" dirty="0">
                <a:latin typeface="Times New Roman"/>
                <a:cs typeface="Times New Roman"/>
              </a:rPr>
              <a:t>e puramente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231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(2087.2) 196:0.2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vedeva Dio </a:t>
            </a:r>
            <a:r>
              <a:rPr sz="1200" dirty="0">
                <a:latin typeface="Times New Roman"/>
                <a:cs typeface="Times New Roman"/>
              </a:rPr>
              <a:t>santo, giusto e </a:t>
            </a:r>
            <a:r>
              <a:rPr sz="1200" spc="-5" dirty="0">
                <a:latin typeface="Times New Roman"/>
                <a:cs typeface="Times New Roman"/>
              </a:rPr>
              <a:t>grande, come </a:t>
            </a:r>
            <a:r>
              <a:rPr sz="1200" dirty="0">
                <a:latin typeface="Times New Roman"/>
                <a:cs typeface="Times New Roman"/>
              </a:rPr>
              <a:t>pure vero, </a:t>
            </a:r>
            <a:r>
              <a:rPr sz="1200" spc="-5" dirty="0">
                <a:latin typeface="Times New Roman"/>
                <a:cs typeface="Times New Roman"/>
              </a:rPr>
              <a:t>bello </a:t>
            </a:r>
            <a:r>
              <a:rPr sz="1200" dirty="0">
                <a:latin typeface="Times New Roman"/>
                <a:cs typeface="Times New Roman"/>
              </a:rPr>
              <a:t>e buono. Ed </a:t>
            </a:r>
            <a:r>
              <a:rPr sz="1200" spc="-5" dirty="0">
                <a:latin typeface="Times New Roman"/>
                <a:cs typeface="Times New Roman"/>
              </a:rPr>
              <a:t>egli focalizzò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attributi  di divinità </a:t>
            </a:r>
            <a:r>
              <a:rPr sz="1200" spc="-5" dirty="0">
                <a:latin typeface="Times New Roman"/>
                <a:cs typeface="Times New Roman"/>
              </a:rPr>
              <a:t>nella sua mente come “volontà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cieli”.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 simultaneamente “Il </a:t>
            </a:r>
            <a:r>
              <a:rPr sz="1200" dirty="0">
                <a:latin typeface="Times New Roman"/>
                <a:cs typeface="Times New Roman"/>
              </a:rPr>
              <a:t>Santo </a:t>
            </a:r>
            <a:r>
              <a:rPr sz="1200" spc="-5" dirty="0">
                <a:latin typeface="Times New Roman"/>
                <a:cs typeface="Times New Roman"/>
              </a:rPr>
              <a:t>d’Israele”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“Il  Padre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ed amorevole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originale in Gesù, ma </a:t>
            </a:r>
            <a:r>
              <a:rPr sz="1200" spc="-5" dirty="0">
                <a:latin typeface="Times New Roman"/>
                <a:cs typeface="Times New Roman"/>
              </a:rPr>
              <a:t>egli esaltò ed </a:t>
            </a:r>
            <a:r>
              <a:rPr sz="1200" spc="5" dirty="0">
                <a:latin typeface="Times New Roman"/>
                <a:cs typeface="Times New Roman"/>
              </a:rPr>
              <a:t>elevò </a:t>
            </a:r>
            <a:r>
              <a:rPr sz="1200" spc="-5" dirty="0">
                <a:latin typeface="Times New Roman"/>
                <a:cs typeface="Times New Roman"/>
              </a:rPr>
              <a:t>l’idea  ad un’esperienza sublime compiendo </a:t>
            </a:r>
            <a:r>
              <a:rPr sz="1200" dirty="0">
                <a:latin typeface="Times New Roman"/>
                <a:cs typeface="Times New Roman"/>
              </a:rPr>
              <a:t>una nuova rivelazione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proclamando che ogni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Padre d’amore,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4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(2087.3) 196:0.3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aggrappò alla </a:t>
            </a:r>
            <a:r>
              <a:rPr sz="1200" dirty="0">
                <a:latin typeface="Times New Roman"/>
                <a:cs typeface="Times New Roman"/>
              </a:rPr>
              <a:t>fede in </a:t>
            </a:r>
            <a:r>
              <a:rPr sz="1200" spc="-5" dirty="0">
                <a:latin typeface="Times New Roman"/>
                <a:cs typeface="Times New Roman"/>
              </a:rPr>
              <a:t>Dio come un’anima che si </a:t>
            </a:r>
            <a:r>
              <a:rPr sz="1200" dirty="0">
                <a:latin typeface="Times New Roman"/>
                <a:cs typeface="Times New Roman"/>
              </a:rPr>
              <a:t>batte in una </a:t>
            </a:r>
            <a:r>
              <a:rPr sz="1200" spc="-5" dirty="0">
                <a:latin typeface="Times New Roman"/>
                <a:cs typeface="Times New Roman"/>
              </a:rPr>
              <a:t>guerra con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una lotta mortale 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un mondo ostile e </a:t>
            </a:r>
            <a:r>
              <a:rPr sz="1200" spc="-5" dirty="0">
                <a:latin typeface="Times New Roman"/>
                <a:cs typeface="Times New Roman"/>
              </a:rPr>
              <a:t>peccatore;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ricorso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soltanto come una </a:t>
            </a:r>
            <a:r>
              <a:rPr sz="1200" spc="-5" dirty="0">
                <a:latin typeface="Times New Roman"/>
                <a:cs typeface="Times New Roman"/>
              </a:rPr>
              <a:t>consolazione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alle difficoltà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minaccia della disperazione;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compensazione illusoria </a:t>
            </a:r>
            <a:r>
              <a:rPr sz="1200" spc="-5" dirty="0">
                <a:latin typeface="Times New Roman"/>
                <a:cs typeface="Times New Roman"/>
              </a:rPr>
              <a:t>delle realtà spiacevoli </a:t>
            </a:r>
            <a:r>
              <a:rPr sz="1200" dirty="0">
                <a:latin typeface="Times New Roman"/>
                <a:cs typeface="Times New Roman"/>
              </a:rPr>
              <a:t>e delle 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tristi della vita.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difficoltà naturali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contraddizioni temporali dell’esistenza mortale, egli </a:t>
            </a:r>
            <a:r>
              <a:rPr sz="1200" dirty="0">
                <a:latin typeface="Times New Roman"/>
                <a:cs typeface="Times New Roman"/>
              </a:rPr>
              <a:t>sperimentava la  </a:t>
            </a:r>
            <a:r>
              <a:rPr sz="1200" spc="-5" dirty="0">
                <a:latin typeface="Times New Roman"/>
                <a:cs typeface="Times New Roman"/>
              </a:rPr>
              <a:t>tranquillità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suprema </a:t>
            </a:r>
            <a:r>
              <a:rPr sz="1200" dirty="0">
                <a:latin typeface="Times New Roman"/>
                <a:cs typeface="Times New Roman"/>
              </a:rPr>
              <a:t>e indiscussa e provava la </a:t>
            </a:r>
            <a:r>
              <a:rPr sz="1200" spc="-5" dirty="0">
                <a:latin typeface="Times New Roman"/>
                <a:cs typeface="Times New Roman"/>
              </a:rPr>
              <a:t>straordinaria sensazione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vivere, grazie alla fede, alla </a:t>
            </a:r>
            <a:r>
              <a:rPr sz="1200" dirty="0">
                <a:latin typeface="Times New Roman"/>
                <a:cs typeface="Times New Roman"/>
              </a:rPr>
              <a:t>presenza  </a:t>
            </a:r>
            <a:r>
              <a:rPr sz="1200" spc="-5" dirty="0">
                <a:latin typeface="Times New Roman"/>
                <a:cs typeface="Times New Roman"/>
              </a:rPr>
              <a:t>stessa del Padre celeste.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trionfante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vivente di un </a:t>
            </a:r>
            <a:r>
              <a:rPr sz="1200" spc="-5" dirty="0">
                <a:latin typeface="Times New Roman"/>
                <a:cs typeface="Times New Roman"/>
              </a:rPr>
              <a:t>effettivo </a:t>
            </a:r>
            <a:r>
              <a:rPr sz="1200" dirty="0">
                <a:latin typeface="Times New Roman"/>
                <a:cs typeface="Times New Roman"/>
              </a:rPr>
              <a:t>conseguimento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contributo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valori dell’esperienza </a:t>
            </a:r>
            <a:r>
              <a:rPr sz="1200" dirty="0">
                <a:latin typeface="Times New Roman"/>
                <a:cs typeface="Times New Roman"/>
              </a:rPr>
              <a:t>umana non fu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rivelato così tante idee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sul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cieli, ma  piuttosto di </a:t>
            </a:r>
            <a:r>
              <a:rPr sz="1200" spc="-5" dirty="0">
                <a:latin typeface="Times New Roman"/>
                <a:cs typeface="Times New Roman"/>
              </a:rPr>
              <a:t>aver dimostrato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magnificamente ed umanamente </a:t>
            </a:r>
            <a:r>
              <a:rPr sz="1200" dirty="0">
                <a:latin typeface="Times New Roman"/>
                <a:cs typeface="Times New Roman"/>
              </a:rPr>
              <a:t>un tipo nuovo e superiore di </a:t>
            </a:r>
            <a:r>
              <a:rPr sz="1200" i="1" dirty="0">
                <a:latin typeface="Times New Roman"/>
                <a:cs typeface="Times New Roman"/>
              </a:rPr>
              <a:t>fede </a:t>
            </a:r>
            <a:r>
              <a:rPr sz="1200" i="1" spc="-5" dirty="0">
                <a:latin typeface="Times New Roman"/>
                <a:cs typeface="Times New Roman"/>
              </a:rPr>
              <a:t>vivente </a:t>
            </a:r>
            <a:r>
              <a:rPr sz="1200" i="1" dirty="0">
                <a:latin typeface="Times New Roman"/>
                <a:cs typeface="Times New Roman"/>
              </a:rPr>
              <a:t>in Dio.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81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462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universo, nella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ciascun singolo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mai una tale </a:t>
            </a:r>
            <a:r>
              <a:rPr sz="1200" i="1" spc="-5" dirty="0">
                <a:latin typeface="Times New Roman"/>
                <a:cs typeface="Times New Roman"/>
              </a:rPr>
              <a:t>realtà vivente </a:t>
            </a:r>
            <a:r>
              <a:rPr sz="1200" spc="-5" dirty="0">
                <a:latin typeface="Times New Roman"/>
                <a:cs typeface="Times New Roman"/>
              </a:rPr>
              <a:t>come nell’esperienza </a:t>
            </a:r>
            <a:r>
              <a:rPr sz="1200" dirty="0">
                <a:latin typeface="Times New Roman"/>
                <a:cs typeface="Times New Roman"/>
              </a:rPr>
              <a:t>umana 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7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(2087.4) 196:0.4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Maestro su Urantia, </a:t>
            </a:r>
            <a:r>
              <a:rPr sz="1200" dirty="0">
                <a:latin typeface="Times New Roman"/>
                <a:cs typeface="Times New Roman"/>
              </a:rPr>
              <a:t>questo e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della creazione locale scoprono </a:t>
            </a:r>
            <a:r>
              <a:rPr sz="1200" dirty="0">
                <a:latin typeface="Times New Roman"/>
                <a:cs typeface="Times New Roman"/>
              </a:rPr>
              <a:t>un tipo di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nuovo e più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basata </a:t>
            </a:r>
            <a:r>
              <a:rPr sz="1200" dirty="0">
                <a:latin typeface="Times New Roman"/>
                <a:cs typeface="Times New Roman"/>
              </a:rPr>
              <a:t>sulle relazioni spirituali </a:t>
            </a:r>
            <a:r>
              <a:rPr sz="1200" spc="-5" dirty="0">
                <a:latin typeface="Times New Roman"/>
                <a:cs typeface="Times New Roman"/>
              </a:rPr>
              <a:t>personali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convalidata  </a:t>
            </a:r>
            <a:r>
              <a:rPr sz="1200" spc="-5" dirty="0">
                <a:latin typeface="Times New Roman"/>
                <a:cs typeface="Times New Roman"/>
              </a:rPr>
              <a:t>dall’autorità suprema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personale autentica. Questa </a:t>
            </a:r>
            <a:r>
              <a:rPr sz="1200" dirty="0">
                <a:latin typeface="Times New Roman"/>
                <a:cs typeface="Times New Roman"/>
              </a:rPr>
              <a:t>fede vivente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più che una </a:t>
            </a:r>
            <a:r>
              <a:rPr sz="1200" spc="-5" dirty="0">
                <a:latin typeface="Times New Roman"/>
                <a:cs typeface="Times New Roman"/>
              </a:rPr>
              <a:t>riflessione </a:t>
            </a:r>
            <a:r>
              <a:rPr sz="1200" dirty="0">
                <a:latin typeface="Times New Roman"/>
                <a:cs typeface="Times New Roman"/>
              </a:rPr>
              <a:t>intellettuale e 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meditazione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(2087.5) 196:0.5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fissare, formulare, </a:t>
            </a:r>
            <a:r>
              <a:rPr sz="1200" dirty="0">
                <a:latin typeface="Times New Roman"/>
                <a:cs typeface="Times New Roman"/>
              </a:rPr>
              <a:t>definire e dogmatizzare 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umana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 fede era </a:t>
            </a:r>
            <a:r>
              <a:rPr sz="1200" spc="-5" dirty="0">
                <a:latin typeface="Times New Roman"/>
                <a:cs typeface="Times New Roman"/>
              </a:rPr>
              <a:t>personale,  vivente, originale, </a:t>
            </a:r>
            <a:r>
              <a:rPr sz="1200" dirty="0">
                <a:latin typeface="Times New Roman"/>
                <a:cs typeface="Times New Roman"/>
              </a:rPr>
              <a:t>spontanea e puramente spirituale.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fede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rispetto per </a:t>
            </a:r>
            <a:r>
              <a:rPr sz="1200" dirty="0">
                <a:latin typeface="Times New Roman"/>
                <a:cs typeface="Times New Roman"/>
              </a:rPr>
              <a:t>la tradizione né una </a:t>
            </a:r>
            <a:r>
              <a:rPr sz="1200" spc="-5" dirty="0">
                <a:latin typeface="Times New Roman"/>
                <a:cs typeface="Times New Roman"/>
              </a:rPr>
              <a:t>semplice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credenza</a:t>
            </a: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da considerare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sacro, ma piuttosto </a:t>
            </a:r>
            <a:r>
              <a:rPr sz="1200" spc="-5" dirty="0">
                <a:latin typeface="Times New Roman"/>
                <a:cs typeface="Times New Roman"/>
              </a:rPr>
              <a:t>un’esperienza sublime ed </a:t>
            </a:r>
            <a:r>
              <a:rPr sz="1200" dirty="0">
                <a:latin typeface="Times New Roman"/>
                <a:cs typeface="Times New Roman"/>
              </a:rPr>
              <a:t>una profonda convinzione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lo  </a:t>
            </a:r>
            <a:r>
              <a:rPr sz="1200" i="1" spc="-5" dirty="0">
                <a:latin typeface="Times New Roman"/>
                <a:cs typeface="Times New Roman"/>
              </a:rPr>
              <a:t>rassicuravano.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era così </a:t>
            </a:r>
            <a:r>
              <a:rPr sz="1200" dirty="0">
                <a:latin typeface="Times New Roman"/>
                <a:cs typeface="Times New Roman"/>
              </a:rPr>
              <a:t>reale </a:t>
            </a:r>
            <a:r>
              <a:rPr sz="1200" spc="-5" dirty="0">
                <a:latin typeface="Times New Roman"/>
                <a:cs typeface="Times New Roman"/>
              </a:rPr>
              <a:t>ed onnicomprensiva che </a:t>
            </a:r>
            <a:r>
              <a:rPr sz="1200" dirty="0">
                <a:latin typeface="Times New Roman"/>
                <a:cs typeface="Times New Roman"/>
              </a:rPr>
              <a:t>spazzò </a:t>
            </a:r>
            <a:r>
              <a:rPr sz="1200" spc="-5" dirty="0">
                <a:latin typeface="Times New Roman"/>
                <a:cs typeface="Times New Roman"/>
              </a:rPr>
              <a:t>via completamente qualsiasi </a:t>
            </a:r>
            <a:r>
              <a:rPr sz="1200" dirty="0">
                <a:latin typeface="Times New Roman"/>
                <a:cs typeface="Times New Roman"/>
              </a:rPr>
              <a:t>dubbio spirituale e </a:t>
            </a:r>
            <a:r>
              <a:rPr sz="1200" spc="-5" dirty="0">
                <a:latin typeface="Times New Roman"/>
                <a:cs typeface="Times New Roman"/>
              </a:rPr>
              <a:t>distrusse  efficacemente ogni </a:t>
            </a:r>
            <a:r>
              <a:rPr sz="1200" dirty="0">
                <a:latin typeface="Times New Roman"/>
                <a:cs typeface="Times New Roman"/>
              </a:rPr>
              <a:t>desiderio </a:t>
            </a:r>
            <a:r>
              <a:rPr sz="1200" spc="-5" dirty="0">
                <a:latin typeface="Times New Roman"/>
                <a:cs typeface="Times New Roman"/>
              </a:rPr>
              <a:t>conflittuale. Niente </a:t>
            </a:r>
            <a:r>
              <a:rPr sz="1200" dirty="0">
                <a:latin typeface="Times New Roman"/>
                <a:cs typeface="Times New Roman"/>
              </a:rPr>
              <a:t>fu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strapparlo dall’ancoraggio spirituale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fervente,</a:t>
            </a:r>
            <a:endParaRPr sz="1200">
              <a:latin typeface="Times New Roman"/>
              <a:cs typeface="Times New Roman"/>
            </a:endParaRPr>
          </a:p>
          <a:p>
            <a:pPr marL="76200" marR="2578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sublime ed intrepida.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fronte all’apparente sconfitta,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nell’angoscia della </a:t>
            </a:r>
            <a:r>
              <a:rPr sz="1200" dirty="0">
                <a:latin typeface="Times New Roman"/>
                <a:cs typeface="Times New Roman"/>
              </a:rPr>
              <a:t>delusione e di un dispiacere incombente,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tranquillo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presenza divina, libero </a:t>
            </a:r>
            <a:r>
              <a:rPr sz="1200" dirty="0">
                <a:latin typeface="Times New Roman"/>
                <a:cs typeface="Times New Roman"/>
              </a:rPr>
              <a:t>da paure e pienamente cosciente </a:t>
            </a:r>
            <a:r>
              <a:rPr sz="1200" spc="-5" dirty="0">
                <a:latin typeface="Times New Roman"/>
                <a:cs typeface="Times New Roman"/>
              </a:rPr>
              <a:t>della sua invincibilità spirituale. Gesù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godeva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dell’assicurazione </a:t>
            </a:r>
            <a:r>
              <a:rPr sz="1200" dirty="0">
                <a:latin typeface="Times New Roman"/>
                <a:cs typeface="Times New Roman"/>
              </a:rPr>
              <a:t>tonificante di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una fede </a:t>
            </a:r>
            <a:r>
              <a:rPr sz="1200" spc="-5" dirty="0">
                <a:latin typeface="Times New Roman"/>
                <a:cs typeface="Times New Roman"/>
              </a:rPr>
              <a:t>inflessibile,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ciascuna delle situazioni </a:t>
            </a:r>
            <a:r>
              <a:rPr sz="1200" dirty="0">
                <a:latin typeface="Times New Roman"/>
                <a:cs typeface="Times New Roman"/>
              </a:rPr>
              <a:t>difficili della vita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mostrò 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una fedeltà </a:t>
            </a:r>
            <a:r>
              <a:rPr sz="1200" spc="-5" dirty="0">
                <a:latin typeface="Times New Roman"/>
                <a:cs typeface="Times New Roman"/>
              </a:rPr>
              <a:t>assoluta alla </a:t>
            </a:r>
            <a:r>
              <a:rPr sz="1200" dirty="0">
                <a:latin typeface="Times New Roman"/>
                <a:cs typeface="Times New Roman"/>
              </a:rPr>
              <a:t>volontà del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fede superba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scossa nemmeno </a:t>
            </a:r>
            <a:r>
              <a:rPr sz="1200" spc="-5" dirty="0">
                <a:latin typeface="Times New Roman"/>
                <a:cs typeface="Times New Roman"/>
              </a:rPr>
              <a:t>dalla minaccia </a:t>
            </a:r>
            <a:r>
              <a:rPr sz="1200" dirty="0">
                <a:latin typeface="Times New Roman"/>
                <a:cs typeface="Times New Roman"/>
              </a:rPr>
              <a:t>crudele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opprimente di una </a:t>
            </a:r>
            <a:r>
              <a:rPr sz="1200" spc="-5" dirty="0">
                <a:latin typeface="Times New Roman"/>
                <a:cs typeface="Times New Roman"/>
              </a:rPr>
              <a:t>morte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ignominiosa.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(2088.1) 196:0.6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genio religioso, </a:t>
            </a:r>
            <a:r>
              <a:rPr sz="1200" dirty="0">
                <a:latin typeface="Times New Roman"/>
                <a:cs typeface="Times New Roman"/>
              </a:rPr>
              <a:t>una forte fede spirituale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 direttamente ad </a:t>
            </a:r>
            <a:r>
              <a:rPr sz="1200" dirty="0">
                <a:latin typeface="Times New Roman"/>
                <a:cs typeface="Times New Roman"/>
              </a:rPr>
              <a:t>un fanatismo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disastroso,</a:t>
            </a:r>
            <a:endParaRPr sz="1200">
              <a:latin typeface="Times New Roman"/>
              <a:cs typeface="Times New Roman"/>
            </a:endParaRPr>
          </a:p>
          <a:p>
            <a:pPr marL="76200" marR="2139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all’esagerazione dell’ego religioso,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fu così per Gesù.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vita pratica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influenzato </a:t>
            </a:r>
            <a:r>
              <a:rPr sz="1200" spc="-5" dirty="0">
                <a:latin typeface="Times New Roman"/>
                <a:cs typeface="Times New Roman"/>
              </a:rPr>
              <a:t>sfavorevolmente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sua fede </a:t>
            </a:r>
            <a:r>
              <a:rPr sz="1200" dirty="0">
                <a:latin typeface="Times New Roman"/>
                <a:cs typeface="Times New Roman"/>
              </a:rPr>
              <a:t>straordinaria e dal </a:t>
            </a:r>
            <a:r>
              <a:rPr sz="1200" spc="-5" dirty="0">
                <a:latin typeface="Times New Roman"/>
                <a:cs typeface="Times New Roman"/>
              </a:rPr>
              <a:t>suo conseguimento spirituale,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questa esaltazione spirituale era un’espressione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totalmente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inconscia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spontanea dell’anima nella sua esperienza personale 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655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7747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(2088.2) 196:0.7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spirituale </a:t>
            </a:r>
            <a:r>
              <a:rPr sz="1200" spc="-5" dirty="0">
                <a:latin typeface="Times New Roman"/>
                <a:cs typeface="Times New Roman"/>
              </a:rPr>
              <a:t>ardente </a:t>
            </a:r>
            <a:r>
              <a:rPr sz="1200" dirty="0">
                <a:latin typeface="Times New Roman"/>
                <a:cs typeface="Times New Roman"/>
              </a:rPr>
              <a:t>e indomabile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fanatica, perché </a:t>
            </a:r>
            <a:r>
              <a:rPr sz="1200" dirty="0">
                <a:latin typeface="Times New Roman"/>
                <a:cs typeface="Times New Roman"/>
              </a:rPr>
              <a:t>essa non tentò mai </a:t>
            </a:r>
            <a:r>
              <a:rPr sz="1200" spc="-5" dirty="0">
                <a:latin typeface="Times New Roman"/>
                <a:cs typeface="Times New Roman"/>
              </a:rPr>
              <a:t>d’imporsi ai suoi  giudizi </a:t>
            </a:r>
            <a:r>
              <a:rPr sz="1200" dirty="0">
                <a:latin typeface="Times New Roman"/>
                <a:cs typeface="Times New Roman"/>
              </a:rPr>
              <a:t>intellettuali ben </a:t>
            </a:r>
            <a:r>
              <a:rPr sz="1200" spc="-5" dirty="0">
                <a:latin typeface="Times New Roman"/>
                <a:cs typeface="Times New Roman"/>
              </a:rPr>
              <a:t>equilibrati concernenti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proporzionali delle situazioni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ordinarie della </a:t>
            </a:r>
            <a:r>
              <a:rPr sz="1200" dirty="0">
                <a:latin typeface="Times New Roman"/>
                <a:cs typeface="Times New Roman"/>
              </a:rPr>
              <a:t>vita sociale,  </a:t>
            </a:r>
            <a:r>
              <a:rPr sz="1200" spc="-5" dirty="0">
                <a:latin typeface="Times New Roman"/>
                <a:cs typeface="Times New Roman"/>
              </a:rPr>
              <a:t>economica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personalità umana splendidamente unificata; egli </a:t>
            </a:r>
            <a:r>
              <a:rPr sz="1200" dirty="0">
                <a:latin typeface="Times New Roman"/>
                <a:cs typeface="Times New Roman"/>
              </a:rPr>
              <a:t>era un essere divino  </a:t>
            </a:r>
            <a:r>
              <a:rPr sz="1200" spc="-5" dirty="0">
                <a:latin typeface="Times New Roman"/>
                <a:cs typeface="Times New Roman"/>
              </a:rPr>
              <a:t>perfettamente dotato;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anche magnificamente coordinato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e divino </a:t>
            </a:r>
            <a:r>
              <a:rPr sz="1200" spc="-5" dirty="0">
                <a:latin typeface="Times New Roman"/>
                <a:cs typeface="Times New Roman"/>
              </a:rPr>
              <a:t>congiunto, </a:t>
            </a:r>
            <a:r>
              <a:rPr sz="1200" dirty="0">
                <a:latin typeface="Times New Roman"/>
                <a:cs typeface="Times New Roman"/>
              </a:rPr>
              <a:t>funzionante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un’unica personalità.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coordinava 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dell’anima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sagge valutazioni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matura.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 personale,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spirituale e la </a:t>
            </a:r>
            <a:r>
              <a:rPr sz="1200" spc="-5" dirty="0">
                <a:latin typeface="Times New Roman"/>
                <a:cs typeface="Times New Roman"/>
              </a:rPr>
              <a:t>devozione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erano sempre correlate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un’incomparabile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religiosa, </a:t>
            </a:r>
            <a:r>
              <a:rPr sz="1200" dirty="0">
                <a:latin typeface="Times New Roman"/>
                <a:cs typeface="Times New Roman"/>
              </a:rPr>
              <a:t>armoniosamente  </a:t>
            </a:r>
            <a:r>
              <a:rPr sz="1200" spc="-5" dirty="0">
                <a:latin typeface="Times New Roman"/>
                <a:cs typeface="Times New Roman"/>
              </a:rPr>
              <a:t>associata alla </a:t>
            </a:r>
            <a:r>
              <a:rPr sz="1200" dirty="0">
                <a:latin typeface="Times New Roman"/>
                <a:cs typeface="Times New Roman"/>
              </a:rPr>
              <a:t>percezione </a:t>
            </a:r>
            <a:r>
              <a:rPr sz="1200" spc="-5" dirty="0">
                <a:latin typeface="Times New Roman"/>
                <a:cs typeface="Times New Roman"/>
              </a:rPr>
              <a:t>acuta della 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sacralità </a:t>
            </a:r>
            <a:r>
              <a:rPr sz="1200" dirty="0">
                <a:latin typeface="Times New Roman"/>
                <a:cs typeface="Times New Roman"/>
              </a:rPr>
              <a:t>di tutte le fedeltà umane — onore </a:t>
            </a:r>
            <a:r>
              <a:rPr sz="1200" spc="-5" dirty="0">
                <a:latin typeface="Times New Roman"/>
                <a:cs typeface="Times New Roman"/>
              </a:rPr>
              <a:t>personale, amore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famiglia,  obbligo religioso,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necessità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economica.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92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(2088.3) 196:0.8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di Gesù visualizzava tutti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 che </a:t>
            </a:r>
            <a:r>
              <a:rPr sz="1200" spc="-5" dirty="0">
                <a:latin typeface="Times New Roman"/>
                <a:cs typeface="Times New Roman"/>
              </a:rPr>
              <a:t>si possono trovare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Dio; per </a:t>
            </a:r>
            <a:r>
              <a:rPr sz="1200" spc="-5" dirty="0">
                <a:latin typeface="Times New Roman"/>
                <a:cs typeface="Times New Roman"/>
              </a:rPr>
              <a:t>questo egli </a:t>
            </a:r>
            <a:r>
              <a:rPr sz="1200" dirty="0">
                <a:latin typeface="Times New Roman"/>
                <a:cs typeface="Times New Roman"/>
              </a:rPr>
              <a:t>disse:  </a:t>
            </a:r>
            <a:r>
              <a:rPr sz="1200" spc="-5" dirty="0">
                <a:latin typeface="Times New Roman"/>
                <a:cs typeface="Times New Roman"/>
              </a:rPr>
              <a:t>“Cercate prima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cieli.” Gesù </a:t>
            </a:r>
            <a:r>
              <a:rPr sz="1200" dirty="0">
                <a:latin typeface="Times New Roman"/>
                <a:cs typeface="Times New Roman"/>
              </a:rPr>
              <a:t>vedeva nella </a:t>
            </a:r>
            <a:r>
              <a:rPr sz="1200" spc="-5" dirty="0">
                <a:latin typeface="Times New Roman"/>
                <a:cs typeface="Times New Roman"/>
              </a:rPr>
              <a:t>comunità avanzata </a:t>
            </a:r>
            <a:r>
              <a:rPr sz="1200" dirty="0">
                <a:latin typeface="Times New Roman"/>
                <a:cs typeface="Times New Roman"/>
              </a:rPr>
              <a:t>e ideale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della  “volontà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L’essenza della preghiera che egli insegnò ai suoi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era: </a:t>
            </a:r>
            <a:r>
              <a:rPr sz="1200" dirty="0">
                <a:latin typeface="Times New Roman"/>
                <a:cs typeface="Times New Roman"/>
              </a:rPr>
              <a:t>“Venga il tuo regno; sia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la tua volontà.”  </a:t>
            </a:r>
            <a:r>
              <a:rPr sz="1200" spc="-5" dirty="0">
                <a:latin typeface="Times New Roman"/>
                <a:cs typeface="Times New Roman"/>
              </a:rPr>
              <a:t>Avendo così concepito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come </a:t>
            </a:r>
            <a:r>
              <a:rPr sz="1200" dirty="0">
                <a:latin typeface="Times New Roman"/>
                <a:cs typeface="Times New Roman"/>
              </a:rPr>
              <a:t>includente la volontà di Dio, </a:t>
            </a:r>
            <a:r>
              <a:rPr sz="1200" spc="-5" dirty="0">
                <a:latin typeface="Times New Roman"/>
                <a:cs typeface="Times New Roman"/>
              </a:rPr>
              <a:t>egli si consacrò alla causa di </a:t>
            </a:r>
            <a:r>
              <a:rPr sz="1200" dirty="0">
                <a:latin typeface="Times New Roman"/>
                <a:cs typeface="Times New Roman"/>
              </a:rPr>
              <a:t>realizzarlo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stupefacente  </a:t>
            </a:r>
            <a:r>
              <a:rPr sz="1200" spc="-5" dirty="0">
                <a:latin typeface="Times New Roman"/>
                <a:cs typeface="Times New Roman"/>
              </a:rPr>
              <a:t>dimenticanza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entusiasmo illimitato. Ma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intensa missione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non apparve  mai </a:t>
            </a:r>
            <a:r>
              <a:rPr sz="1200" spc="-5" dirty="0">
                <a:latin typeface="Times New Roman"/>
                <a:cs typeface="Times New Roman"/>
              </a:rPr>
              <a:t>l’accanimento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fanatico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l’esaltazione superficiale del religioso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egocentrico.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(2088.4) 196:0.9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del Maestro fu costantemente condizionata </a:t>
            </a:r>
            <a:r>
              <a:rPr sz="1200" dirty="0">
                <a:latin typeface="Times New Roman"/>
                <a:cs typeface="Times New Roman"/>
              </a:rPr>
              <a:t>da questa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vivente, da questa sublime </a:t>
            </a:r>
            <a:r>
              <a:rPr sz="1200" spc="-5" dirty="0">
                <a:latin typeface="Times New Roman"/>
                <a:cs typeface="Times New Roman"/>
              </a:rPr>
              <a:t>esperienza religiosa.  Questo atteggiamento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dominava </a:t>
            </a:r>
            <a:r>
              <a:rPr sz="1200" dirty="0">
                <a:latin typeface="Times New Roman"/>
                <a:cs typeface="Times New Roman"/>
              </a:rPr>
              <a:t>totalmente i suoi pensieri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sentimenti, le </a:t>
            </a:r>
            <a:r>
              <a:rPr sz="1200" spc="-5" dirty="0">
                <a:latin typeface="Times New Roman"/>
                <a:cs typeface="Times New Roman"/>
              </a:rPr>
              <a:t>sue credenze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preghiere,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insegnamento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predicazione. </a:t>
            </a:r>
            <a:r>
              <a:rPr sz="1200" spc="-5" dirty="0">
                <a:latin typeface="Times New Roman"/>
                <a:cs typeface="Times New Roman"/>
              </a:rPr>
              <a:t>Questa fede personale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-5" dirty="0">
                <a:latin typeface="Times New Roman"/>
                <a:cs typeface="Times New Roman"/>
              </a:rPr>
              <a:t>della guida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protezione 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conferì alla sua vita </a:t>
            </a:r>
            <a:r>
              <a:rPr sz="1200" dirty="0">
                <a:latin typeface="Times New Roman"/>
                <a:cs typeface="Times New Roman"/>
              </a:rPr>
              <a:t>straordinaria un </a:t>
            </a:r>
            <a:r>
              <a:rPr sz="1200" spc="-5" dirty="0">
                <a:latin typeface="Times New Roman"/>
                <a:cs typeface="Times New Roman"/>
              </a:rPr>
              <a:t>profondo contenuto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spirituale. </a:t>
            </a:r>
            <a:r>
              <a:rPr sz="1200" dirty="0">
                <a:latin typeface="Times New Roman"/>
                <a:cs typeface="Times New Roman"/>
              </a:rPr>
              <a:t>E tuttavia, </a:t>
            </a:r>
            <a:r>
              <a:rPr sz="1200" spc="-5" dirty="0">
                <a:latin typeface="Times New Roman"/>
                <a:cs typeface="Times New Roman"/>
              </a:rPr>
              <a:t>malgrado questa  profondissima 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stretta relazione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divinità, questo Galileo, Galileo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quando si rivolsero </a:t>
            </a:r>
            <a:r>
              <a:rPr sz="1200" dirty="0">
                <a:latin typeface="Times New Roman"/>
                <a:cs typeface="Times New Roman"/>
              </a:rPr>
              <a:t>a lui chiamandolo  </a:t>
            </a:r>
            <a:r>
              <a:rPr sz="1200" spc="-5" dirty="0">
                <a:latin typeface="Times New Roman"/>
                <a:cs typeface="Times New Roman"/>
              </a:rPr>
              <a:t>Buon Maestro, replicò immediatamente: </a:t>
            </a:r>
            <a:r>
              <a:rPr sz="1200" dirty="0">
                <a:latin typeface="Times New Roman"/>
                <a:cs typeface="Times New Roman"/>
              </a:rPr>
              <a:t>“Perché mi chiami buono?” </a:t>
            </a:r>
            <a:r>
              <a:rPr sz="1200" spc="-5" dirty="0">
                <a:latin typeface="Times New Roman"/>
                <a:cs typeface="Times New Roman"/>
              </a:rPr>
              <a:t>Quando ci troviamo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splendida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dimenticanza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10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066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proclamare l’anno </a:t>
            </a:r>
            <a:r>
              <a:rPr sz="1200" dirty="0">
                <a:latin typeface="Times New Roman"/>
                <a:cs typeface="Times New Roman"/>
              </a:rPr>
              <a:t>del favore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il giorno del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consolare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afflitti e a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loro la bellezza in  </a:t>
            </a:r>
            <a:r>
              <a:rPr sz="1200" spc="-5" dirty="0">
                <a:latin typeface="Times New Roman"/>
                <a:cs typeface="Times New Roman"/>
              </a:rPr>
              <a:t>luogo delle ceneri, </a:t>
            </a:r>
            <a:r>
              <a:rPr sz="1200" dirty="0">
                <a:latin typeface="Times New Roman"/>
                <a:cs typeface="Times New Roman"/>
              </a:rPr>
              <a:t>l’olio della </a:t>
            </a:r>
            <a:r>
              <a:rPr sz="1200" spc="-5" dirty="0">
                <a:latin typeface="Times New Roman"/>
                <a:cs typeface="Times New Roman"/>
              </a:rPr>
              <a:t>gioia 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 dolore,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canto </a:t>
            </a:r>
            <a:r>
              <a:rPr sz="1200" dirty="0">
                <a:latin typeface="Times New Roman"/>
                <a:cs typeface="Times New Roman"/>
              </a:rPr>
              <a:t>di lodi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cordoglio, affinché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 chiamati alberi </a:t>
            </a:r>
            <a:r>
              <a:rPr sz="1200" dirty="0">
                <a:latin typeface="Times New Roman"/>
                <a:cs typeface="Times New Roman"/>
              </a:rPr>
              <a:t>di rettitudine, </a:t>
            </a:r>
            <a:r>
              <a:rPr sz="1200" spc="-5" dirty="0">
                <a:latin typeface="Times New Roman"/>
                <a:cs typeface="Times New Roman"/>
              </a:rPr>
              <a:t>piantati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Signore, con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egli possa essere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6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(1392.1) 126:4.3 </a:t>
            </a:r>
            <a:r>
              <a:rPr sz="1200" spc="-5" dirty="0">
                <a:latin typeface="Times New Roman"/>
                <a:cs typeface="Times New Roman"/>
              </a:rPr>
              <a:t>“Cercate </a:t>
            </a:r>
            <a:r>
              <a:rPr sz="1200" dirty="0">
                <a:latin typeface="Times New Roman"/>
                <a:cs typeface="Times New Roman"/>
              </a:rPr>
              <a:t>il bene e non il </a:t>
            </a:r>
            <a:r>
              <a:rPr sz="1200" spc="-5" dirty="0">
                <a:latin typeface="Times New Roman"/>
                <a:cs typeface="Times New Roman"/>
              </a:rPr>
              <a:t>male, affinché possiate vivere,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degli eserciti, sarà con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Odiate </a:t>
            </a:r>
            <a:r>
              <a:rPr sz="1200" dirty="0">
                <a:latin typeface="Times New Roman"/>
                <a:cs typeface="Times New Roman"/>
              </a:rPr>
              <a:t>il  male </a:t>
            </a:r>
            <a:r>
              <a:rPr sz="1200" spc="-5" dirty="0">
                <a:latin typeface="Times New Roman"/>
                <a:cs typeface="Times New Roman"/>
              </a:rPr>
              <a:t>ed amate </a:t>
            </a:r>
            <a:r>
              <a:rPr sz="1200" dirty="0">
                <a:latin typeface="Times New Roman"/>
                <a:cs typeface="Times New Roman"/>
              </a:rPr>
              <a:t>il bene; </a:t>
            </a:r>
            <a:r>
              <a:rPr sz="1200" spc="-5" dirty="0">
                <a:latin typeface="Times New Roman"/>
                <a:cs typeface="Times New Roman"/>
              </a:rPr>
              <a:t>stabilite </a:t>
            </a:r>
            <a:r>
              <a:rPr sz="1200" dirty="0">
                <a:latin typeface="Times New Roman"/>
                <a:cs typeface="Times New Roman"/>
              </a:rPr>
              <a:t>il giudizio sulla </a:t>
            </a:r>
            <a:r>
              <a:rPr sz="1200" spc="-5" dirty="0">
                <a:latin typeface="Times New Roman"/>
                <a:cs typeface="Times New Roman"/>
              </a:rPr>
              <a:t>porta. Forse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Dio userà grazia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Giuseppe.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(1392.2) 126:4.4 </a:t>
            </a:r>
            <a:r>
              <a:rPr sz="1200" spc="-5" dirty="0">
                <a:latin typeface="Times New Roman"/>
                <a:cs typeface="Times New Roman"/>
              </a:rPr>
              <a:t>“Lavatevi, purificatevi; allontanate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vostre azioni dinanzi ai </a:t>
            </a:r>
            <a:r>
              <a:rPr sz="1200" spc="-5" dirty="0">
                <a:latin typeface="Times New Roman"/>
                <a:cs typeface="Times New Roman"/>
              </a:rPr>
              <a:t>miei occhi; cessate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imparate a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bene;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la giustizia, </a:t>
            </a:r>
            <a:r>
              <a:rPr sz="1200" spc="-5" dirty="0">
                <a:latin typeface="Times New Roman"/>
                <a:cs typeface="Times New Roman"/>
              </a:rPr>
              <a:t>confortate gli </a:t>
            </a:r>
            <a:r>
              <a:rPr sz="1200" dirty="0">
                <a:latin typeface="Times New Roman"/>
                <a:cs typeface="Times New Roman"/>
              </a:rPr>
              <a:t>oppressi. </a:t>
            </a:r>
            <a:r>
              <a:rPr sz="1200" spc="-5" dirty="0">
                <a:latin typeface="Times New Roman"/>
                <a:cs typeface="Times New Roman"/>
              </a:rPr>
              <a:t>Difendete gli orfani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perorate la causa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vedove.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351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(1392.3) 126:4.5 </a:t>
            </a:r>
            <a:r>
              <a:rPr sz="1200" spc="-5" dirty="0">
                <a:latin typeface="Times New Roman"/>
                <a:cs typeface="Times New Roman"/>
              </a:rPr>
              <a:t>“Con che cosa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presenterò </a:t>
            </a:r>
            <a:r>
              <a:rPr sz="1200" dirty="0">
                <a:latin typeface="Times New Roman"/>
                <a:cs typeface="Times New Roman"/>
              </a:rPr>
              <a:t>davanti al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inchinarmi davanti al </a:t>
            </a:r>
            <a:r>
              <a:rPr sz="1200" dirty="0">
                <a:latin typeface="Times New Roman"/>
                <a:cs typeface="Times New Roman"/>
              </a:rPr>
              <a:t>Signore di tutta la </a:t>
            </a:r>
            <a:r>
              <a:rPr sz="1200" spc="-5" dirty="0">
                <a:latin typeface="Times New Roman"/>
                <a:cs typeface="Times New Roman"/>
              </a:rPr>
              <a:t>terra? Andrò davanti </a:t>
            </a:r>
            <a:r>
              <a:rPr sz="1200" dirty="0">
                <a:latin typeface="Times New Roman"/>
                <a:cs typeface="Times New Roman"/>
              </a:rPr>
              <a:t>a lui  </a:t>
            </a:r>
            <a:r>
              <a:rPr sz="1200" spc="-5" dirty="0">
                <a:latin typeface="Times New Roman"/>
                <a:cs typeface="Times New Roman"/>
              </a:rPr>
              <a:t>con olocausti, con vitelli </a:t>
            </a:r>
            <a:r>
              <a:rPr sz="1200" dirty="0">
                <a:latin typeface="Times New Roman"/>
                <a:cs typeface="Times New Roman"/>
              </a:rPr>
              <a:t>di un anno?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gradirà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arieti,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pecore </a:t>
            </a:r>
            <a:r>
              <a:rPr sz="1200" dirty="0">
                <a:latin typeface="Times New Roman"/>
                <a:cs typeface="Times New Roman"/>
              </a:rPr>
              <a:t>o i fiumi </a:t>
            </a:r>
            <a:r>
              <a:rPr sz="1200" spc="-5" dirty="0">
                <a:latin typeface="Times New Roman"/>
                <a:cs typeface="Times New Roman"/>
              </a:rPr>
              <a:t>d’olio? Darò </a:t>
            </a:r>
            <a:r>
              <a:rPr sz="1200" dirty="0">
                <a:latin typeface="Times New Roman"/>
                <a:cs typeface="Times New Roman"/>
              </a:rPr>
              <a:t>il  mio </a:t>
            </a:r>
            <a:r>
              <a:rPr sz="1200" spc="-5" dirty="0">
                <a:latin typeface="Times New Roman"/>
                <a:cs typeface="Times New Roman"/>
              </a:rPr>
              <a:t>primogenito per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trasgressione,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frutto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corpo per </a:t>
            </a:r>
            <a:r>
              <a:rPr sz="1200" dirty="0">
                <a:latin typeface="Times New Roman"/>
                <a:cs typeface="Times New Roman"/>
              </a:rPr>
              <a:t>il peccato della mia </a:t>
            </a:r>
            <a:r>
              <a:rPr sz="1200" spc="-5" dirty="0">
                <a:latin typeface="Times New Roman"/>
                <a:cs typeface="Times New Roman"/>
              </a:rPr>
              <a:t>anima? No!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ci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mostrato, </a:t>
            </a:r>
            <a:r>
              <a:rPr sz="1200" dirty="0">
                <a:latin typeface="Times New Roman"/>
                <a:cs typeface="Times New Roman"/>
              </a:rPr>
              <a:t>o uomini,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buono. Che cosa vi </a:t>
            </a:r>
            <a:r>
              <a:rPr sz="1200" spc="-5" dirty="0">
                <a:latin typeface="Times New Roman"/>
                <a:cs typeface="Times New Roman"/>
              </a:rPr>
              <a:t>chiede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se non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giusti,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camminare  umilmente con </a:t>
            </a:r>
            <a:r>
              <a:rPr sz="1200" dirty="0">
                <a:latin typeface="Times New Roman"/>
                <a:cs typeface="Times New Roman"/>
              </a:rPr>
              <a:t>il vostro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4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(1392.4) 126:4.6 </a:t>
            </a:r>
            <a:r>
              <a:rPr sz="1200" spc="-5" dirty="0">
                <a:latin typeface="Times New Roman"/>
                <a:cs typeface="Times New Roman"/>
              </a:rPr>
              <a:t>“A chi, allora, paragonerete Dio che </a:t>
            </a:r>
            <a:r>
              <a:rPr sz="1200" dirty="0">
                <a:latin typeface="Times New Roman"/>
                <a:cs typeface="Times New Roman"/>
              </a:rPr>
              <a:t>siede </a:t>
            </a:r>
            <a:r>
              <a:rPr sz="1200" spc="-5" dirty="0">
                <a:latin typeface="Times New Roman"/>
                <a:cs typeface="Times New Roman"/>
              </a:rPr>
              <a:t>sull’orbita della </a:t>
            </a:r>
            <a:r>
              <a:rPr sz="1200" dirty="0">
                <a:latin typeface="Times New Roman"/>
                <a:cs typeface="Times New Roman"/>
              </a:rPr>
              <a:t>terra? </a:t>
            </a:r>
            <a:r>
              <a:rPr sz="1200" spc="-5" dirty="0">
                <a:latin typeface="Times New Roman"/>
                <a:cs typeface="Times New Roman"/>
              </a:rPr>
              <a:t>Alzate gli occhi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guardate chi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tutti questi  mondi, </a:t>
            </a:r>
            <a:r>
              <a:rPr sz="1200" spc="-5" dirty="0">
                <a:latin typeface="Times New Roman"/>
                <a:cs typeface="Times New Roman"/>
              </a:rPr>
              <a:t>chi produce </a:t>
            </a:r>
            <a:r>
              <a:rPr sz="1200" dirty="0">
                <a:latin typeface="Times New Roman"/>
                <a:cs typeface="Times New Roman"/>
              </a:rPr>
              <a:t>le loro moltitudini per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chiama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nome. </a:t>
            </a:r>
            <a:r>
              <a:rPr sz="1200" spc="-5" dirty="0">
                <a:latin typeface="Times New Roman"/>
                <a:cs typeface="Times New Roman"/>
              </a:rPr>
              <a:t>Egli fa </a:t>
            </a:r>
            <a:r>
              <a:rPr sz="1200" dirty="0">
                <a:latin typeface="Times New Roman"/>
                <a:cs typeface="Times New Roman"/>
              </a:rPr>
              <a:t>tutte queste </a:t>
            </a:r>
            <a:r>
              <a:rPr sz="1200" spc="-5" dirty="0">
                <a:latin typeface="Times New Roman"/>
                <a:cs typeface="Times New Roman"/>
              </a:rPr>
              <a:t>cose grazie alla </a:t>
            </a:r>
            <a:r>
              <a:rPr sz="1200" dirty="0">
                <a:latin typeface="Times New Roman"/>
                <a:cs typeface="Times New Roman"/>
              </a:rPr>
              <a:t>grandezza  </a:t>
            </a:r>
            <a:r>
              <a:rPr sz="1200" spc="-5" dirty="0">
                <a:latin typeface="Times New Roman"/>
                <a:cs typeface="Times New Roman"/>
              </a:rPr>
              <a:t>della sua potenza </a:t>
            </a:r>
            <a:r>
              <a:rPr sz="1200" dirty="0">
                <a:latin typeface="Times New Roman"/>
                <a:cs typeface="Times New Roman"/>
              </a:rPr>
              <a:t>e a causa </a:t>
            </a:r>
            <a:r>
              <a:rPr sz="1200" spc="-5" dirty="0">
                <a:latin typeface="Times New Roman"/>
                <a:cs typeface="Times New Roman"/>
              </a:rPr>
              <a:t>della forza del suo </a:t>
            </a:r>
            <a:r>
              <a:rPr sz="1200" dirty="0">
                <a:latin typeface="Times New Roman"/>
                <a:cs typeface="Times New Roman"/>
              </a:rPr>
              <a:t>potere non ne sbaglia </a:t>
            </a:r>
            <a:r>
              <a:rPr sz="1200" spc="-5" dirty="0">
                <a:latin typeface="Times New Roman"/>
                <a:cs typeface="Times New Roman"/>
              </a:rPr>
              <a:t>una. Egli </a:t>
            </a:r>
            <a:r>
              <a:rPr sz="1200" dirty="0">
                <a:latin typeface="Times New Roman"/>
                <a:cs typeface="Times New Roman"/>
              </a:rPr>
              <a:t>dona </a:t>
            </a:r>
            <a:r>
              <a:rPr sz="1200" spc="-5" dirty="0">
                <a:latin typeface="Times New Roman"/>
                <a:cs typeface="Times New Roman"/>
              </a:rPr>
              <a:t>vigore ai deboli ed accresce </a:t>
            </a:r>
            <a:r>
              <a:rPr sz="1200" dirty="0">
                <a:latin typeface="Times New Roman"/>
                <a:cs typeface="Times New Roman"/>
              </a:rPr>
              <a:t>la forza di coloro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stanchi. </a:t>
            </a:r>
            <a:r>
              <a:rPr sz="1200" dirty="0">
                <a:latin typeface="Times New Roman"/>
                <a:cs typeface="Times New Roman"/>
              </a:rPr>
              <a:t>Non abbiate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perché io sono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voi; non </a:t>
            </a:r>
            <a:r>
              <a:rPr sz="1200" spc="-5" dirty="0">
                <a:latin typeface="Times New Roman"/>
                <a:cs typeface="Times New Roman"/>
              </a:rPr>
              <a:t>temete, perché </a:t>
            </a:r>
            <a:r>
              <a:rPr sz="1200" dirty="0">
                <a:latin typeface="Times New Roman"/>
                <a:cs typeface="Times New Roman"/>
              </a:rPr>
              <a:t>io sono il vostro Dio.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fortificherò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aiuterò;  </a:t>
            </a:r>
            <a:r>
              <a:rPr sz="1200" spc="-5" dirty="0">
                <a:latin typeface="Times New Roman"/>
                <a:cs typeface="Times New Roman"/>
              </a:rPr>
              <a:t>sì,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sosterrò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 destra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mia giustizia, perché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Signore vostro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Ed io terrò la vostra mano destra  </a:t>
            </a:r>
            <a:r>
              <a:rPr sz="1200" spc="-5" dirty="0">
                <a:latin typeface="Times New Roman"/>
                <a:cs typeface="Times New Roman"/>
              </a:rPr>
              <a:t>dicendovi: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temete, perché </a:t>
            </a:r>
            <a:r>
              <a:rPr sz="1200" dirty="0">
                <a:latin typeface="Times New Roman"/>
                <a:cs typeface="Times New Roman"/>
              </a:rPr>
              <a:t>io vi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aiuterò.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35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68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cominciamo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come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trovò possibile </a:t>
            </a:r>
            <a:r>
              <a:rPr sz="1200" spc="-5" dirty="0">
                <a:latin typeface="Times New Roman"/>
                <a:cs typeface="Times New Roman"/>
              </a:rPr>
              <a:t>manifestarsi </a:t>
            </a:r>
            <a:r>
              <a:rPr sz="1200" dirty="0">
                <a:latin typeface="Times New Roman"/>
                <a:cs typeface="Times New Roman"/>
              </a:rPr>
              <a:t>così pienamente a lui e </a:t>
            </a:r>
            <a:r>
              <a:rPr sz="1200" spc="-5" dirty="0">
                <a:latin typeface="Times New Roman"/>
                <a:cs typeface="Times New Roman"/>
              </a:rPr>
              <a:t>rivelarsi </a:t>
            </a:r>
            <a:r>
              <a:rPr sz="1200" spc="5" dirty="0">
                <a:latin typeface="Times New Roman"/>
                <a:cs typeface="Times New Roman"/>
              </a:rPr>
              <a:t>tramite 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ai mortali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(2088.5) 196:0.10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portò a Dio,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offerte: </a:t>
            </a:r>
            <a:r>
              <a:rPr sz="1200" dirty="0">
                <a:latin typeface="Times New Roman"/>
                <a:cs typeface="Times New Roman"/>
              </a:rPr>
              <a:t>la consacrazione e la </a:t>
            </a:r>
            <a:r>
              <a:rPr sz="1200" spc="-5" dirty="0">
                <a:latin typeface="Times New Roman"/>
                <a:cs typeface="Times New Roman"/>
              </a:rPr>
              <a:t>dedizione della </a:t>
            </a:r>
            <a:r>
              <a:rPr sz="1200" dirty="0">
                <a:latin typeface="Times New Roman"/>
                <a:cs typeface="Times New Roman"/>
              </a:rPr>
              <a:t>propria  volontà </a:t>
            </a:r>
            <a:r>
              <a:rPr sz="1200" spc="-5" dirty="0">
                <a:latin typeface="Times New Roman"/>
                <a:cs typeface="Times New Roman"/>
              </a:rPr>
              <a:t>al maestoso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divina. </a:t>
            </a:r>
            <a:r>
              <a:rPr sz="1200" spc="-5" dirty="0">
                <a:latin typeface="Times New Roman"/>
                <a:cs typeface="Times New Roman"/>
              </a:rPr>
              <a:t>Gesù interpretò </a:t>
            </a:r>
            <a:r>
              <a:rPr sz="1200" dirty="0">
                <a:latin typeface="Times New Roman"/>
                <a:cs typeface="Times New Roman"/>
              </a:rPr>
              <a:t>sempre e </a:t>
            </a:r>
            <a:r>
              <a:rPr sz="1200" spc="-5" dirty="0">
                <a:latin typeface="Times New Roman"/>
                <a:cs typeface="Times New Roman"/>
              </a:rPr>
              <a:t>concretamente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totalmente in </a:t>
            </a:r>
            <a:r>
              <a:rPr sz="1200" spc="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 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dirty="0">
                <a:latin typeface="Times New Roman"/>
                <a:cs typeface="Times New Roman"/>
              </a:rPr>
              <a:t>Quando studiate 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Maestro,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ogni altro aspetto 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religiosa,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guardate </a:t>
            </a:r>
            <a:r>
              <a:rPr sz="1200" dirty="0">
                <a:latin typeface="Times New Roman"/>
                <a:cs typeface="Times New Roman"/>
              </a:rPr>
              <a:t>tanto 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ha fatto.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pregò </a:t>
            </a:r>
            <a:r>
              <a:rPr sz="1200" dirty="0">
                <a:latin typeface="Times New Roman"/>
                <a:cs typeface="Times New Roman"/>
              </a:rPr>
              <a:t>mai per </a:t>
            </a:r>
            <a:r>
              <a:rPr sz="1200" spc="-5" dirty="0">
                <a:latin typeface="Times New Roman"/>
                <a:cs typeface="Times New Roman"/>
              </a:rPr>
              <a:t>dovere religioso. Per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un’espressione sincera dell’atteggiamento spirituale,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dichiarazione della fedeltà dell’anima, un’esposizione della 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personale, un’espressione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ringraziamento,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sottrarsi alla tensione emotiva,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prevenire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conflitto, </a:t>
            </a:r>
            <a:r>
              <a:rPr sz="1200" dirty="0">
                <a:latin typeface="Times New Roman"/>
                <a:cs typeface="Times New Roman"/>
              </a:rPr>
              <a:t>un’esaltazione  </a:t>
            </a:r>
            <a:r>
              <a:rPr sz="1200" spc="-5" dirty="0">
                <a:latin typeface="Times New Roman"/>
                <a:cs typeface="Times New Roman"/>
              </a:rPr>
              <a:t>dell’intelletto,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nobilitazione del desiderio,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rivendicazione delle decisioni morali,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arricchimento del pensiero, </a:t>
            </a:r>
            <a:r>
              <a:rPr sz="1200" spc="1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rinvigorimento </a:t>
            </a:r>
            <a:r>
              <a:rPr sz="1200" dirty="0">
                <a:latin typeface="Times New Roman"/>
                <a:cs typeface="Times New Roman"/>
              </a:rPr>
              <a:t>delle inclinazioni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consacrazione dell’impulso,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chiarimento </a:t>
            </a:r>
            <a:r>
              <a:rPr sz="1200" dirty="0">
                <a:latin typeface="Times New Roman"/>
                <a:cs typeface="Times New Roman"/>
              </a:rPr>
              <a:t>del punto di </a:t>
            </a:r>
            <a:r>
              <a:rPr sz="1200" spc="-5" dirty="0">
                <a:latin typeface="Times New Roman"/>
                <a:cs typeface="Times New Roman"/>
              </a:rPr>
              <a:t>vista, </a:t>
            </a:r>
            <a:r>
              <a:rPr sz="1200" dirty="0">
                <a:latin typeface="Times New Roman"/>
                <a:cs typeface="Times New Roman"/>
              </a:rPr>
              <a:t>una dichiarazione di 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resa </a:t>
            </a:r>
            <a:r>
              <a:rPr sz="1200" dirty="0">
                <a:latin typeface="Times New Roman"/>
                <a:cs typeface="Times New Roman"/>
              </a:rPr>
              <a:t>trascendentale </a:t>
            </a:r>
            <a:r>
              <a:rPr sz="1200" spc="-5" dirty="0">
                <a:latin typeface="Times New Roman"/>
                <a:cs typeface="Times New Roman"/>
              </a:rPr>
              <a:t>della volontà, un’affermazione sublime della fiducia, </a:t>
            </a:r>
            <a:r>
              <a:rPr sz="1200" dirty="0">
                <a:latin typeface="Times New Roman"/>
                <a:cs typeface="Times New Roman"/>
              </a:rPr>
              <a:t>una rivelazione </a:t>
            </a:r>
            <a:r>
              <a:rPr sz="1200" spc="-5" dirty="0">
                <a:latin typeface="Times New Roman"/>
                <a:cs typeface="Times New Roman"/>
              </a:rPr>
              <a:t>del coraggio, </a:t>
            </a:r>
            <a:r>
              <a:rPr sz="1200" dirty="0">
                <a:latin typeface="Times New Roman"/>
                <a:cs typeface="Times New Roman"/>
              </a:rPr>
              <a:t>la proclamazione  di una </a:t>
            </a:r>
            <a:r>
              <a:rPr sz="1200" spc="-5" dirty="0">
                <a:latin typeface="Times New Roman"/>
                <a:cs typeface="Times New Roman"/>
              </a:rPr>
              <a:t>scoperta,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confessione della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la conferma della </a:t>
            </a:r>
            <a:r>
              <a:rPr sz="1200" spc="-5" dirty="0">
                <a:latin typeface="Times New Roman"/>
                <a:cs typeface="Times New Roman"/>
              </a:rPr>
              <a:t>consacrazione, </a:t>
            </a:r>
            <a:r>
              <a:rPr sz="1200" dirty="0">
                <a:latin typeface="Times New Roman"/>
                <a:cs typeface="Times New Roman"/>
              </a:rPr>
              <a:t>una tecnica </a:t>
            </a:r>
            <a:r>
              <a:rPr sz="1200" spc="-5" dirty="0">
                <a:latin typeface="Times New Roman"/>
                <a:cs typeface="Times New Roman"/>
              </a:rPr>
              <a:t>per appianare </a:t>
            </a:r>
            <a:r>
              <a:rPr sz="1200" dirty="0">
                <a:latin typeface="Times New Roman"/>
                <a:cs typeface="Times New Roman"/>
              </a:rPr>
              <a:t>le difficoltà e  la mobilitazione </a:t>
            </a:r>
            <a:r>
              <a:rPr sz="1200" spc="-5" dirty="0">
                <a:latin typeface="Times New Roman"/>
                <a:cs typeface="Times New Roman"/>
              </a:rPr>
              <a:t>potente dei poteri congiunti dell’anima per resistere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tendenze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all’egoismo, al 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  <a:p>
            <a:pPr marL="63500" marR="11557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Egli visse giusto </a:t>
            </a:r>
            <a:r>
              <a:rPr sz="1200" dirty="0">
                <a:latin typeface="Times New Roman"/>
                <a:cs typeface="Times New Roman"/>
              </a:rPr>
              <a:t>una tale vita di devota </a:t>
            </a:r>
            <a:r>
              <a:rPr sz="1200" spc="-5" dirty="0">
                <a:latin typeface="Times New Roman"/>
                <a:cs typeface="Times New Roman"/>
              </a:rPr>
              <a:t>consacrazione </a:t>
            </a:r>
            <a:r>
              <a:rPr sz="1200" dirty="0">
                <a:latin typeface="Times New Roman"/>
                <a:cs typeface="Times New Roman"/>
              </a:rPr>
              <a:t>a fare la volontà di suo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terminò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trionfalmente </a:t>
            </a:r>
            <a:r>
              <a:rPr sz="1200" spc="-5" dirty="0">
                <a:latin typeface="Times New Roman"/>
                <a:cs typeface="Times New Roman"/>
              </a:rPr>
              <a:t>proprio con 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preghiera.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segreto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incomparabile vita </a:t>
            </a:r>
            <a:r>
              <a:rPr sz="1200" spc="-5" dirty="0">
                <a:latin typeface="Times New Roman"/>
                <a:cs typeface="Times New Roman"/>
              </a:rPr>
              <a:t>religiosa era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dirty="0">
                <a:latin typeface="Times New Roman"/>
                <a:cs typeface="Times New Roman"/>
              </a:rPr>
              <a:t>presenza di Dio;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raggiunse  mediante preghiere intelligenti ed </a:t>
            </a:r>
            <a:r>
              <a:rPr sz="1200" dirty="0">
                <a:latin typeface="Times New Roman"/>
                <a:cs typeface="Times New Roman"/>
              </a:rPr>
              <a:t>un’adorazione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— una </a:t>
            </a:r>
            <a:r>
              <a:rPr sz="1200" spc="-5" dirty="0">
                <a:latin typeface="Times New Roman"/>
                <a:cs typeface="Times New Roman"/>
              </a:rPr>
              <a:t>comunione ininterrotta con Dio </a:t>
            </a:r>
            <a:r>
              <a:rPr sz="1200" dirty="0">
                <a:latin typeface="Times New Roman"/>
                <a:cs typeface="Times New Roman"/>
              </a:rPr>
              <a:t>— e non in virtù di </a:t>
            </a:r>
            <a:r>
              <a:rPr sz="1200" spc="-5" dirty="0">
                <a:latin typeface="Times New Roman"/>
                <a:cs typeface="Times New Roman"/>
              </a:rPr>
              <a:t>direttive,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voci, </a:t>
            </a:r>
            <a:r>
              <a:rPr sz="1200" dirty="0">
                <a:latin typeface="Times New Roman"/>
                <a:cs typeface="Times New Roman"/>
              </a:rPr>
              <a:t>di visioni o di </a:t>
            </a:r>
            <a:r>
              <a:rPr sz="1200" spc="-5" dirty="0">
                <a:latin typeface="Times New Roman"/>
                <a:cs typeface="Times New Roman"/>
              </a:rPr>
              <a:t>pratiche religiose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straordinarie.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3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(2089.1) 196:0.11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Gesù la </a:t>
            </a:r>
            <a:r>
              <a:rPr sz="1200" spc="-5" dirty="0">
                <a:latin typeface="Times New Roman"/>
                <a:cs typeface="Times New Roman"/>
              </a:rPr>
              <a:t>religione fu un’esperienza </a:t>
            </a:r>
            <a:r>
              <a:rPr sz="1200" dirty="0">
                <a:latin typeface="Times New Roman"/>
                <a:cs typeface="Times New Roman"/>
              </a:rPr>
              <a:t>vivente, un movimento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venerazione  spirituale alla rettitudine pratica.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portò i </a:t>
            </a:r>
            <a:r>
              <a:rPr sz="1200" spc="-5" dirty="0">
                <a:latin typeface="Times New Roman"/>
                <a:cs typeface="Times New Roman"/>
              </a:rPr>
              <a:t>frutti trascendenti dello </a:t>
            </a:r>
            <a:r>
              <a:rPr sz="1200" dirty="0">
                <a:latin typeface="Times New Roman"/>
                <a:cs typeface="Times New Roman"/>
              </a:rPr>
              <a:t>spirito divino.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non era né immatura e  </a:t>
            </a:r>
            <a:r>
              <a:rPr sz="1200" spc="-5" dirty="0">
                <a:latin typeface="Times New Roman"/>
                <a:cs typeface="Times New Roman"/>
              </a:rPr>
              <a:t>credulona come quella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bambino, </a:t>
            </a:r>
            <a:r>
              <a:rPr sz="1200" dirty="0">
                <a:latin typeface="Times New Roman"/>
                <a:cs typeface="Times New Roman"/>
              </a:rPr>
              <a:t>ma sotto </a:t>
            </a:r>
            <a:r>
              <a:rPr sz="1200" spc="-5" dirty="0">
                <a:latin typeface="Times New Roman"/>
                <a:cs typeface="Times New Roman"/>
              </a:rPr>
              <a:t>molti aspetti assomigliava alla candida fiducia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infantile. Gesù </a:t>
            </a:r>
            <a:r>
              <a:rPr sz="1200" spc="5" dirty="0">
                <a:latin typeface="Times New Roman"/>
                <a:cs typeface="Times New Roman"/>
              </a:rPr>
              <a:t>nutriva 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un bambino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genitore. Egli </a:t>
            </a:r>
            <a:r>
              <a:rPr sz="1200" dirty="0">
                <a:latin typeface="Times New Roman"/>
                <a:cs typeface="Times New Roman"/>
              </a:rPr>
              <a:t>aveva una fiducia </a:t>
            </a:r>
            <a:r>
              <a:rPr sz="1200" spc="-5" dirty="0">
                <a:latin typeface="Times New Roman"/>
                <a:cs typeface="Times New Roman"/>
              </a:rPr>
              <a:t>profonda nell’universo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fiducia come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bambino ha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ambiente </a:t>
            </a:r>
            <a:r>
              <a:rPr sz="1200" spc="-5" dirty="0">
                <a:latin typeface="Times New Roman"/>
                <a:cs typeface="Times New Roman"/>
              </a:rPr>
              <a:t>familiare.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fondamentale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assomigliava </a:t>
            </a:r>
            <a:r>
              <a:rPr sz="1200" dirty="0">
                <a:latin typeface="Times New Roman"/>
                <a:cs typeface="Times New Roman"/>
              </a:rPr>
              <a:t>moltissimo alla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di un bambino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-5" dirty="0">
                <a:latin typeface="Times New Roman"/>
                <a:cs typeface="Times New Roman"/>
              </a:rPr>
              <a:t>del suo ambiente terreno. Egli dipendeva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un bimbo </a:t>
            </a:r>
            <a:r>
              <a:rPr sz="1200" spc="-5" dirty="0">
                <a:latin typeface="Times New Roman"/>
                <a:cs typeface="Times New Roman"/>
              </a:rPr>
              <a:t>si appoggia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terreni,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fede fervente </a:t>
            </a:r>
            <a:r>
              <a:rPr sz="1200" dirty="0">
                <a:latin typeface="Times New Roman"/>
                <a:cs typeface="Times New Roman"/>
              </a:rPr>
              <a:t>non dubitò mai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solo istante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celeste </a:t>
            </a:r>
            <a:r>
              <a:rPr sz="1200" dirty="0">
                <a:latin typeface="Times New Roman"/>
                <a:cs typeface="Times New Roman"/>
              </a:rPr>
              <a:t>vegliasse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seriamente </a:t>
            </a:r>
            <a:r>
              <a:rPr sz="1200" dirty="0">
                <a:latin typeface="Times New Roman"/>
                <a:cs typeface="Times New Roman"/>
              </a:rPr>
              <a:t>turbato da </a:t>
            </a:r>
            <a:r>
              <a:rPr sz="1200" spc="-5" dirty="0">
                <a:latin typeface="Times New Roman"/>
                <a:cs typeface="Times New Roman"/>
              </a:rPr>
              <a:t>paure, </a:t>
            </a:r>
            <a:r>
              <a:rPr sz="1200" dirty="0">
                <a:latin typeface="Times New Roman"/>
                <a:cs typeface="Times New Roman"/>
              </a:rPr>
              <a:t>da dubbi e da </a:t>
            </a:r>
            <a:r>
              <a:rPr sz="1200" spc="-5" dirty="0">
                <a:latin typeface="Times New Roman"/>
                <a:cs typeface="Times New Roman"/>
              </a:rPr>
              <a:t>scetticismo.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inibiva</a:t>
            </a:r>
            <a:endParaRPr sz="1200">
              <a:latin typeface="Times New Roman"/>
              <a:cs typeface="Times New Roman"/>
            </a:endParaRPr>
          </a:p>
          <a:p>
            <a:pPr marL="76200" marR="1473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libera </a:t>
            </a:r>
            <a:r>
              <a:rPr sz="1200" spc="-5" dirty="0">
                <a:latin typeface="Times New Roman"/>
                <a:cs typeface="Times New Roman"/>
              </a:rPr>
              <a:t>ed originale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sommava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fermo </a:t>
            </a:r>
            <a:r>
              <a:rPr sz="1200" spc="-5" dirty="0">
                <a:latin typeface="Times New Roman"/>
                <a:cs typeface="Times New Roman"/>
              </a:rPr>
              <a:t>ed intelligente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maturo con </a:t>
            </a:r>
            <a:r>
              <a:rPr sz="1200" dirty="0">
                <a:latin typeface="Times New Roman"/>
                <a:cs typeface="Times New Roman"/>
              </a:rPr>
              <a:t>l’ottimismo 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e fiducioso di un bambino che </a:t>
            </a:r>
            <a:r>
              <a:rPr sz="1200" spc="-5" dirty="0">
                <a:latin typeface="Times New Roman"/>
                <a:cs typeface="Times New Roman"/>
              </a:rPr>
              <a:t>crede.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cresciuta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fiducia 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priva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(2089.2) 196:0.12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di Gesù </a:t>
            </a:r>
            <a:r>
              <a:rPr sz="1200" spc="-5" dirty="0">
                <a:latin typeface="Times New Roman"/>
                <a:cs typeface="Times New Roman"/>
              </a:rPr>
              <a:t>raggiungeva </a:t>
            </a:r>
            <a:r>
              <a:rPr sz="1200" dirty="0">
                <a:latin typeface="Times New Roman"/>
                <a:cs typeface="Times New Roman"/>
              </a:rPr>
              <a:t>la purezza </a:t>
            </a:r>
            <a:r>
              <a:rPr sz="1200" spc="-5" dirty="0">
                <a:latin typeface="Times New Roman"/>
                <a:cs typeface="Times New Roman"/>
              </a:rPr>
              <a:t>della fiducia </a:t>
            </a:r>
            <a:r>
              <a:rPr sz="1200" dirty="0">
                <a:latin typeface="Times New Roman"/>
                <a:cs typeface="Times New Roman"/>
              </a:rPr>
              <a:t>di un bambino.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 </a:t>
            </a:r>
            <a:r>
              <a:rPr sz="1200" dirty="0">
                <a:latin typeface="Times New Roman"/>
                <a:cs typeface="Times New Roman"/>
              </a:rPr>
              <a:t>era così assoluta e priva di dubbi che  </a:t>
            </a:r>
            <a:r>
              <a:rPr sz="1200" spc="-5" dirty="0">
                <a:latin typeface="Times New Roman"/>
                <a:cs typeface="Times New Roman"/>
              </a:rPr>
              <a:t>rispondeva al fascino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suoi simili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meraviglie dell’universo.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dipendenza dal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fiducioso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procurargli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l’assicurazione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sicurezza personale assoluta.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finzione esitante </a:t>
            </a:r>
            <a:r>
              <a:rPr sz="1200" spc="-5" dirty="0">
                <a:latin typeface="Times New Roman"/>
                <a:cs typeface="Times New Roman"/>
              </a:rPr>
              <a:t>nella  sua esperienza religiosa.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intelletto </a:t>
            </a:r>
            <a:r>
              <a:rPr sz="1200" spc="-5" dirty="0">
                <a:latin typeface="Times New Roman"/>
                <a:cs typeface="Times New Roman"/>
              </a:rPr>
              <a:t>gigante </a:t>
            </a:r>
            <a:r>
              <a:rPr sz="1200" dirty="0">
                <a:latin typeface="Times New Roman"/>
                <a:cs typeface="Times New Roman"/>
              </a:rPr>
              <a:t>di uomo </a:t>
            </a:r>
            <a:r>
              <a:rPr sz="1200" spc="-5" dirty="0">
                <a:latin typeface="Times New Roman"/>
                <a:cs typeface="Times New Roman"/>
              </a:rPr>
              <a:t>maturo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del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regnava </a:t>
            </a:r>
            <a:r>
              <a:rPr sz="1200" dirty="0">
                <a:latin typeface="Times New Roman"/>
                <a:cs typeface="Times New Roman"/>
              </a:rPr>
              <a:t>suprema in tutte le </a:t>
            </a:r>
            <a:r>
              <a:rPr sz="1200" spc="-5" dirty="0">
                <a:latin typeface="Times New Roman"/>
                <a:cs typeface="Times New Roman"/>
              </a:rPr>
              <a:t>materie 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religiosa.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abbia detto </a:t>
            </a:r>
            <a:r>
              <a:rPr sz="1200" dirty="0">
                <a:latin typeface="Times New Roman"/>
                <a:cs typeface="Times New Roman"/>
              </a:rPr>
              <a:t>una volta: “Se non </a:t>
            </a:r>
            <a:r>
              <a:rPr sz="1200" spc="-5" dirty="0">
                <a:latin typeface="Times New Roman"/>
                <a:cs typeface="Times New Roman"/>
              </a:rPr>
              <a:t>divenite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non entrerete </a:t>
            </a:r>
            <a:r>
              <a:rPr sz="1200" spc="-5" dirty="0">
                <a:latin typeface="Times New Roman"/>
                <a:cs typeface="Times New Roman"/>
              </a:rPr>
              <a:t>nel  regno.” 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i="1" spc="-5" dirty="0">
                <a:latin typeface="Times New Roman"/>
                <a:cs typeface="Times New Roman"/>
              </a:rPr>
              <a:t>simile </a:t>
            </a:r>
            <a:r>
              <a:rPr sz="1200" i="1" dirty="0">
                <a:latin typeface="Times New Roman"/>
                <a:cs typeface="Times New Roman"/>
              </a:rPr>
              <a:t>a quella di un bambino,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senso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infantile.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(2089.3) 196:0.13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chiede ai suoi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lui, ma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con </a:t>
            </a:r>
            <a:r>
              <a:rPr sz="1200" dirty="0">
                <a:latin typeface="Times New Roman"/>
                <a:cs typeface="Times New Roman"/>
              </a:rPr>
              <a:t>lui, 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realtà dell’amore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accettare con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sicurezza dell’assicurazione della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celeste.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desidera </a:t>
            </a:r>
            <a:r>
              <a:rPr sz="1200" dirty="0">
                <a:latin typeface="Times New Roman"/>
                <a:cs typeface="Times New Roman"/>
              </a:rPr>
              <a:t>che tutti  i suoi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condividano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trascendente. Nel </a:t>
            </a:r>
            <a:r>
              <a:rPr sz="1200" dirty="0">
                <a:latin typeface="Times New Roman"/>
                <a:cs typeface="Times New Roman"/>
              </a:rPr>
              <a:t>modo più </a:t>
            </a:r>
            <a:r>
              <a:rPr sz="1200" spc="-5" dirty="0">
                <a:latin typeface="Times New Roman"/>
                <a:cs typeface="Times New Roman"/>
              </a:rPr>
              <a:t>toccante Gesù </a:t>
            </a:r>
            <a:r>
              <a:rPr sz="1200" dirty="0">
                <a:latin typeface="Times New Roman"/>
                <a:cs typeface="Times New Roman"/>
              </a:rPr>
              <a:t>sfidò i suoi </a:t>
            </a:r>
            <a:r>
              <a:rPr sz="1200" spc="-5" dirty="0">
                <a:latin typeface="Times New Roman"/>
                <a:cs typeface="Times New Roman"/>
              </a:rPr>
              <a:t>discepoli, </a:t>
            </a:r>
            <a:r>
              <a:rPr sz="1200" dirty="0">
                <a:latin typeface="Times New Roman"/>
                <a:cs typeface="Times New Roman"/>
              </a:rPr>
              <a:t>non solo a 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credeva,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i="1" spc="-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egli credeva.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pieno significato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comandamento  supremo: “Seguimi.”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(2090.1) 196:0.14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terrena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consacrata ad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proposito —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vivere la vita umana  </a:t>
            </a:r>
            <a:r>
              <a:rPr sz="1200" spc="-5" dirty="0">
                <a:latin typeface="Times New Roman"/>
                <a:cs typeface="Times New Roman"/>
              </a:rPr>
              <a:t>religiosamente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di </a:t>
            </a:r>
            <a:r>
              <a:rPr sz="1200" spc="-5" dirty="0">
                <a:latin typeface="Times New Roman"/>
                <a:cs typeface="Times New Roman"/>
              </a:rPr>
              <a:t>Gesù era fiduciosa, come quella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bambino,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da presunzione. </a:t>
            </a:r>
            <a:r>
              <a:rPr sz="1200" spc="-5" dirty="0">
                <a:latin typeface="Times New Roman"/>
                <a:cs typeface="Times New Roman"/>
              </a:rPr>
              <a:t>Egli  prese </a:t>
            </a:r>
            <a:r>
              <a:rPr sz="1200" dirty="0">
                <a:latin typeface="Times New Roman"/>
                <a:cs typeface="Times New Roman"/>
              </a:rPr>
              <a:t>decisioni </a:t>
            </a:r>
            <a:r>
              <a:rPr sz="1200" spc="-5" dirty="0">
                <a:latin typeface="Times New Roman"/>
                <a:cs typeface="Times New Roman"/>
              </a:rPr>
              <a:t>ferme </a:t>
            </a:r>
            <a:r>
              <a:rPr sz="1200" dirty="0">
                <a:latin typeface="Times New Roman"/>
                <a:cs typeface="Times New Roman"/>
              </a:rPr>
              <a:t>e virili, </a:t>
            </a:r>
            <a:r>
              <a:rPr sz="1200" spc="-5" dirty="0">
                <a:latin typeface="Times New Roman"/>
                <a:cs typeface="Times New Roman"/>
              </a:rPr>
              <a:t>affrontò coraggiosamente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delusioni, superò </a:t>
            </a:r>
            <a:r>
              <a:rPr sz="1200" dirty="0">
                <a:latin typeface="Times New Roman"/>
                <a:cs typeface="Times New Roman"/>
              </a:rPr>
              <a:t>risolutamente </a:t>
            </a:r>
            <a:r>
              <a:rPr sz="1200" spc="-5" dirty="0">
                <a:latin typeface="Times New Roman"/>
                <a:cs typeface="Times New Roman"/>
              </a:rPr>
              <a:t>difficoltà straordinarie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fece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197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3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fronte senza cedimenti alle severe esigenze del dovere. </a:t>
            </a:r>
            <a:r>
              <a:rPr sz="1200" dirty="0">
                <a:latin typeface="Times New Roman"/>
                <a:cs typeface="Times New Roman"/>
              </a:rPr>
              <a:t>Ci voleva una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fiducia inesauribile per credere </a:t>
            </a:r>
            <a:r>
              <a:rPr sz="1200" dirty="0">
                <a:latin typeface="Times New Roman"/>
                <a:cs typeface="Times New Roman"/>
              </a:rPr>
              <a:t>a ciò che  </a:t>
            </a:r>
            <a:r>
              <a:rPr sz="1200" spc="-5" dirty="0">
                <a:latin typeface="Times New Roman"/>
                <a:cs typeface="Times New Roman"/>
              </a:rPr>
              <a:t>Gesù credeva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Gesù —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L’uomo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(2090.2) 196:1.1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devozione di </a:t>
            </a:r>
            <a:r>
              <a:rPr sz="1200" spc="-5" dirty="0">
                <a:latin typeface="Times New Roman"/>
                <a:cs typeface="Times New Roman"/>
              </a:rPr>
              <a:t>Gesù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dell’uomo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 che una decisione mortale 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determinazione umana; </a:t>
            </a:r>
            <a:r>
              <a:rPr sz="1200" dirty="0">
                <a:latin typeface="Times New Roman"/>
                <a:cs typeface="Times New Roman"/>
              </a:rPr>
              <a:t>era una consacrazione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effusione </a:t>
            </a:r>
            <a:r>
              <a:rPr sz="1200" dirty="0">
                <a:latin typeface="Times New Roman"/>
                <a:cs typeface="Times New Roman"/>
              </a:rPr>
              <a:t>d’amore incondizionata.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sia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deve </a:t>
            </a:r>
            <a:r>
              <a:rPr sz="1200" dirty="0">
                <a:latin typeface="Times New Roman"/>
                <a:cs typeface="Times New Roman"/>
              </a:rPr>
              <a:t>separare il </a:t>
            </a:r>
            <a:r>
              <a:rPr sz="1200" spc="-5" dirty="0">
                <a:latin typeface="Times New Roman"/>
                <a:cs typeface="Times New Roman"/>
              </a:rPr>
              <a:t>Gesù umano </a:t>
            </a:r>
            <a:r>
              <a:rPr sz="1200" dirty="0">
                <a:latin typeface="Times New Roman"/>
                <a:cs typeface="Times New Roman"/>
              </a:rPr>
              <a:t>dagli uomini.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asceso al </a:t>
            </a:r>
            <a:r>
              <a:rPr sz="1200" spc="-5" dirty="0">
                <a:latin typeface="Times New Roman"/>
                <a:cs typeface="Times New Roman"/>
              </a:rPr>
              <a:t>cielo come </a:t>
            </a:r>
            <a:r>
              <a:rPr sz="1200" dirty="0">
                <a:latin typeface="Times New Roman"/>
                <a:cs typeface="Times New Roman"/>
              </a:rPr>
              <a:t>uomo così  </a:t>
            </a:r>
            <a:r>
              <a:rPr sz="1200" spc="-5" dirty="0">
                <a:latin typeface="Times New Roman"/>
                <a:cs typeface="Times New Roman"/>
              </a:rPr>
              <a:t>come Dio; egli appartiene agli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appartengono </a:t>
            </a:r>
            <a:r>
              <a:rPr sz="1200" dirty="0">
                <a:latin typeface="Times New Roman"/>
                <a:cs typeface="Times New Roman"/>
              </a:rPr>
              <a:t>a lui. Che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sia così male </a:t>
            </a:r>
            <a:r>
              <a:rPr sz="1200" dirty="0">
                <a:latin typeface="Times New Roman"/>
                <a:cs typeface="Times New Roman"/>
              </a:rPr>
              <a:t>interpretata  da </a:t>
            </a:r>
            <a:r>
              <a:rPr sz="1200" spc="-5" dirty="0">
                <a:latin typeface="Times New Roman"/>
                <a:cs typeface="Times New Roman"/>
              </a:rPr>
              <a:t>allontanare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dai mortali che si </a:t>
            </a:r>
            <a:r>
              <a:rPr sz="1200" dirty="0">
                <a:latin typeface="Times New Roman"/>
                <a:cs typeface="Times New Roman"/>
              </a:rPr>
              <a:t>dibattono! </a:t>
            </a:r>
            <a:r>
              <a:rPr sz="1200" spc="-5" dirty="0">
                <a:latin typeface="Times New Roman"/>
                <a:cs typeface="Times New Roman"/>
              </a:rPr>
              <a:t>Non fate che </a:t>
            </a:r>
            <a:r>
              <a:rPr sz="1200" dirty="0">
                <a:latin typeface="Times New Roman"/>
                <a:cs typeface="Times New Roman"/>
              </a:rPr>
              <a:t>le discussioni </a:t>
            </a:r>
            <a:r>
              <a:rPr sz="1200" spc="-5" dirty="0">
                <a:latin typeface="Times New Roman"/>
                <a:cs typeface="Times New Roman"/>
              </a:rPr>
              <a:t>sull’umanità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Cristo  </a:t>
            </a:r>
            <a:r>
              <a:rPr sz="1200" spc="-5" dirty="0">
                <a:latin typeface="Times New Roman"/>
                <a:cs typeface="Times New Roman"/>
              </a:rPr>
              <a:t>oscurino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salvifica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un uomo </a:t>
            </a:r>
            <a:r>
              <a:rPr sz="1200" spc="-5" dirty="0">
                <a:latin typeface="Times New Roman"/>
                <a:cs typeface="Times New Roman"/>
              </a:rPr>
              <a:t>religioso che,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giunse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 volontà di Dio;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più religioso </a:t>
            </a:r>
            <a:r>
              <a:rPr sz="1200" spc="-5" dirty="0">
                <a:latin typeface="Times New Roman"/>
                <a:cs typeface="Times New Roman"/>
              </a:rPr>
              <a:t>che sia mai vissuto su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5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(2090.3) 196:1.2 </a:t>
            </a:r>
            <a:r>
              <a:rPr sz="1200" dirty="0">
                <a:latin typeface="Times New Roman"/>
                <a:cs typeface="Times New Roman"/>
              </a:rPr>
              <a:t>I tempi sono </a:t>
            </a:r>
            <a:r>
              <a:rPr sz="1200" spc="-5" dirty="0">
                <a:latin typeface="Times New Roman"/>
                <a:cs typeface="Times New Roman"/>
              </a:rPr>
              <a:t>maturi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alla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simbolica del Gesù umano dalla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delle tradizioni teologiche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dei dogmi religiosi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diciannove secoli.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più essere </a:t>
            </a:r>
            <a:r>
              <a:rPr sz="1200" spc="-5" dirty="0">
                <a:latin typeface="Times New Roman"/>
                <a:cs typeface="Times New Roman"/>
              </a:rPr>
              <a:t>sacrificato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allo splendido concetto </a:t>
            </a:r>
            <a:r>
              <a:rPr sz="1200" dirty="0">
                <a:latin typeface="Times New Roman"/>
                <a:cs typeface="Times New Roman"/>
              </a:rPr>
              <a:t>del  Cristo </a:t>
            </a:r>
            <a:r>
              <a:rPr sz="1200" spc="-5" dirty="0">
                <a:latin typeface="Times New Roman"/>
                <a:cs typeface="Times New Roman"/>
              </a:rPr>
              <a:t>glorificato.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servizio trascendente </a:t>
            </a:r>
            <a:r>
              <a:rPr sz="1200" dirty="0">
                <a:latin typeface="Times New Roman"/>
                <a:cs typeface="Times New Roman"/>
              </a:rPr>
              <a:t>se,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rivelazione,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recuperato dalla  tomba </a:t>
            </a:r>
            <a:r>
              <a:rPr sz="1200" spc="-5" dirty="0">
                <a:latin typeface="Times New Roman"/>
                <a:cs typeface="Times New Roman"/>
              </a:rPr>
              <a:t>della teologia </a:t>
            </a:r>
            <a:r>
              <a:rPr sz="1200" dirty="0">
                <a:latin typeface="Times New Roman"/>
                <a:cs typeface="Times New Roman"/>
              </a:rPr>
              <a:t>tradizionale </a:t>
            </a:r>
            <a:r>
              <a:rPr sz="1200" spc="-5" dirty="0">
                <a:latin typeface="Times New Roman"/>
                <a:cs typeface="Times New Roman"/>
              </a:rPr>
              <a:t>ed essere </a:t>
            </a:r>
            <a:r>
              <a:rPr sz="1200" dirty="0">
                <a:latin typeface="Times New Roman"/>
                <a:cs typeface="Times New Roman"/>
              </a:rPr>
              <a:t>presentato come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vivente alla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e a tutte le altre  </a:t>
            </a:r>
            <a:r>
              <a:rPr sz="1200" spc="-5" dirty="0">
                <a:latin typeface="Times New Roman"/>
                <a:cs typeface="Times New Roman"/>
              </a:rPr>
              <a:t>religioni!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comunità cristiana dei credenti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esiterebbe </a:t>
            </a:r>
            <a:r>
              <a:rPr sz="1200" dirty="0">
                <a:latin typeface="Times New Roman"/>
                <a:cs typeface="Times New Roman"/>
              </a:rPr>
              <a:t>certamente a fare i dovuti </a:t>
            </a:r>
            <a:r>
              <a:rPr sz="1200" spc="-5" dirty="0">
                <a:latin typeface="Times New Roman"/>
                <a:cs typeface="Times New Roman"/>
              </a:rPr>
              <a:t>aggiustamenti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spc="2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 in  modo da </a:t>
            </a:r>
            <a:r>
              <a:rPr sz="1200" spc="-5" dirty="0">
                <a:latin typeface="Times New Roman"/>
                <a:cs typeface="Times New Roman"/>
              </a:rPr>
              <a:t>poter “seguire”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nella </a:t>
            </a:r>
            <a:r>
              <a:rPr sz="1200" dirty="0">
                <a:latin typeface="Times New Roman"/>
                <a:cs typeface="Times New Roman"/>
              </a:rPr>
              <a:t>dimostrazione </a:t>
            </a:r>
            <a:r>
              <a:rPr sz="1200" spc="-5" dirty="0">
                <a:latin typeface="Times New Roman"/>
                <a:cs typeface="Times New Roman"/>
              </a:rPr>
              <a:t>della sua vita reale </a:t>
            </a:r>
            <a:r>
              <a:rPr sz="1200" dirty="0">
                <a:latin typeface="Times New Roman"/>
                <a:cs typeface="Times New Roman"/>
              </a:rPr>
              <a:t>di devozione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a fare la volontà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e di  </a:t>
            </a:r>
            <a:r>
              <a:rPr sz="1200" spc="-5" dirty="0">
                <a:latin typeface="Times New Roman"/>
                <a:cs typeface="Times New Roman"/>
              </a:rPr>
              <a:t>consacrazione al servizio disinteressato degli </a:t>
            </a:r>
            <a:r>
              <a:rPr sz="1200" dirty="0">
                <a:latin typeface="Times New Roman"/>
                <a:cs typeface="Times New Roman"/>
              </a:rPr>
              <a:t>uomini. I </a:t>
            </a:r>
            <a:r>
              <a:rPr sz="1200" spc="-5" dirty="0">
                <a:latin typeface="Times New Roman"/>
                <a:cs typeface="Times New Roman"/>
              </a:rPr>
              <a:t>presunti Cristiani temono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svelare un’associazione supponente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consacrata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rispettabilità sociale </a:t>
            </a:r>
            <a:r>
              <a:rPr sz="1200" dirty="0">
                <a:latin typeface="Times New Roman"/>
                <a:cs typeface="Times New Roman"/>
              </a:rPr>
              <a:t>e di egoistico cattivo </a:t>
            </a:r>
            <a:r>
              <a:rPr sz="1200" spc="-5" dirty="0">
                <a:latin typeface="Times New Roman"/>
                <a:cs typeface="Times New Roman"/>
              </a:rPr>
              <a:t>aggiustamento economico?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istituzionale </a:t>
            </a:r>
            <a:r>
              <a:rPr sz="1200" dirty="0">
                <a:latin typeface="Times New Roman"/>
                <a:cs typeface="Times New Roman"/>
              </a:rPr>
              <a:t>teme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sia</a:t>
            </a:r>
            <a:endParaRPr sz="1200">
              <a:latin typeface="Times New Roman"/>
              <a:cs typeface="Times New Roman"/>
            </a:endParaRPr>
          </a:p>
          <a:p>
            <a:pPr marL="63500" marR="25209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messa in </a:t>
            </a:r>
            <a:r>
              <a:rPr sz="1200" spc="-5" dirty="0">
                <a:latin typeface="Times New Roman"/>
                <a:cs typeface="Times New Roman"/>
              </a:rPr>
              <a:t>pericolo, </a:t>
            </a:r>
            <a:r>
              <a:rPr sz="1200" dirty="0">
                <a:latin typeface="Times New Roman"/>
                <a:cs typeface="Times New Roman"/>
              </a:rPr>
              <a:t>od anche </a:t>
            </a:r>
            <a:r>
              <a:rPr sz="1200" spc="-5" dirty="0">
                <a:latin typeface="Times New Roman"/>
                <a:cs typeface="Times New Roman"/>
              </a:rPr>
              <a:t>rovesciata, l’autorità ecclesiastica </a:t>
            </a:r>
            <a:r>
              <a:rPr sz="1200" dirty="0">
                <a:latin typeface="Times New Roman"/>
                <a:cs typeface="Times New Roman"/>
              </a:rPr>
              <a:t>tradizionale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ristabilito nella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nell’anima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come l’ideale della vita </a:t>
            </a:r>
            <a:r>
              <a:rPr sz="1200" spc="-5" dirty="0">
                <a:latin typeface="Times New Roman"/>
                <a:cs typeface="Times New Roman"/>
              </a:rPr>
              <a:t>religiosa personale?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 </a:t>
            </a:r>
            <a:r>
              <a:rPr sz="1200" spc="-5" dirty="0">
                <a:latin typeface="Times New Roman"/>
                <a:cs typeface="Times New Roman"/>
              </a:rPr>
              <a:t>raggiustamenti sociali,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trasformazioni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889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economiche,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rigenerazioni morali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revisioni religiose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cristiana </a:t>
            </a:r>
            <a:r>
              <a:rPr sz="1200" spc="-5" dirty="0">
                <a:latin typeface="Times New Roman"/>
                <a:cs typeface="Times New Roman"/>
              </a:rPr>
              <a:t>sarebbero drastici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rivoluzionari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vivente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soppiantasse </a:t>
            </a:r>
            <a:r>
              <a:rPr sz="1200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teologica a proposito di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(2090.4) 196:1.3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Gesù” </a:t>
            </a:r>
            <a:r>
              <a:rPr sz="1200" spc="-5" dirty="0">
                <a:latin typeface="Times New Roman"/>
                <a:cs typeface="Times New Roman"/>
              </a:rPr>
              <a:t>significa condividere personalmente </a:t>
            </a:r>
            <a:r>
              <a:rPr sz="1200" dirty="0">
                <a:latin typeface="Times New Roman"/>
                <a:cs typeface="Times New Roman"/>
              </a:rPr>
              <a:t>la sua fede </a:t>
            </a:r>
            <a:r>
              <a:rPr sz="1200" spc="-5" dirty="0">
                <a:latin typeface="Times New Roman"/>
                <a:cs typeface="Times New Roman"/>
              </a:rPr>
              <a:t>religiosa ed entrare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spirito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servizio disinteressato verso l’uomo. Una delle </a:t>
            </a:r>
            <a:r>
              <a:rPr sz="1200" dirty="0">
                <a:latin typeface="Times New Roman"/>
                <a:cs typeface="Times New Roman"/>
              </a:rPr>
              <a:t>cose più </a:t>
            </a:r>
            <a:r>
              <a:rPr sz="1200" spc="-5" dirty="0">
                <a:latin typeface="Times New Roman"/>
                <a:cs typeface="Times New Roman"/>
              </a:rPr>
              <a:t>importanti della </a:t>
            </a:r>
            <a:r>
              <a:rPr sz="1200" dirty="0">
                <a:latin typeface="Times New Roman"/>
                <a:cs typeface="Times New Roman"/>
              </a:rPr>
              <a:t>vita umana è scoprire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credeva, </a:t>
            </a:r>
            <a:r>
              <a:rPr sz="1200" dirty="0">
                <a:latin typeface="Times New Roman"/>
                <a:cs typeface="Times New Roman"/>
              </a:rPr>
              <a:t>scoprire i </a:t>
            </a:r>
            <a:r>
              <a:rPr sz="1200" spc="-5" dirty="0">
                <a:latin typeface="Times New Roman"/>
                <a:cs typeface="Times New Roman"/>
              </a:rPr>
              <a:t>suoi  ideali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sforzarsi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lo scopo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vita. Di </a:t>
            </a:r>
            <a:r>
              <a:rPr sz="1200" dirty="0">
                <a:latin typeface="Times New Roman"/>
                <a:cs typeface="Times New Roman"/>
              </a:rPr>
              <a:t>tutta la conoscenza </a:t>
            </a:r>
            <a:r>
              <a:rPr sz="1200" spc="-5" dirty="0">
                <a:latin typeface="Times New Roman"/>
                <a:cs typeface="Times New Roman"/>
              </a:rPr>
              <a:t>umana, ciò </a:t>
            </a:r>
            <a:r>
              <a:rPr sz="1200" dirty="0">
                <a:latin typeface="Times New Roman"/>
                <a:cs typeface="Times New Roman"/>
              </a:rPr>
              <a:t>che è di </a:t>
            </a:r>
            <a:r>
              <a:rPr sz="1200" spc="-5" dirty="0">
                <a:latin typeface="Times New Roman"/>
                <a:cs typeface="Times New Roman"/>
              </a:rPr>
              <a:t>maggior valore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il modo in </a:t>
            </a:r>
            <a:r>
              <a:rPr sz="1200" spc="5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l’ha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vissuta.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501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(2090.5) 196:1.4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del popolo </a:t>
            </a:r>
            <a:r>
              <a:rPr sz="1200" spc="-5" dirty="0">
                <a:latin typeface="Times New Roman"/>
                <a:cs typeface="Times New Roman"/>
              </a:rPr>
              <a:t>ascoltano Gesù con gioia, ed esse risponderanno </a:t>
            </a:r>
            <a:r>
              <a:rPr sz="1200" dirty="0">
                <a:latin typeface="Times New Roman"/>
                <a:cs typeface="Times New Roman"/>
              </a:rPr>
              <a:t>di nuovo alla presentazione </a:t>
            </a:r>
            <a:r>
              <a:rPr sz="1200" spc="-5" dirty="0">
                <a:latin typeface="Times New Roman"/>
                <a:cs typeface="Times New Roman"/>
              </a:rPr>
              <a:t>della sua vita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di motivazione </a:t>
            </a:r>
            <a:r>
              <a:rPr sz="1200" spc="-5" dirty="0">
                <a:latin typeface="Times New Roman"/>
                <a:cs typeface="Times New Roman"/>
              </a:rPr>
              <a:t>religiosa consacrata, se tali verità saranno proclamate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popolo lo </a:t>
            </a:r>
            <a:r>
              <a:rPr sz="1200" spc="-5" dirty="0">
                <a:latin typeface="Times New Roman"/>
                <a:cs typeface="Times New Roman"/>
              </a:rPr>
              <a:t>ascolta  volentieri perché egli </a:t>
            </a:r>
            <a:r>
              <a:rPr sz="1200" dirty="0">
                <a:latin typeface="Times New Roman"/>
                <a:cs typeface="Times New Roman"/>
              </a:rPr>
              <a:t>era uno 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laico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pretese;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religioso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0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(2091.1) 196:1.5 </a:t>
            </a:r>
            <a:r>
              <a:rPr sz="1200" spc="-5" dirty="0">
                <a:latin typeface="Times New Roman"/>
                <a:cs typeface="Times New Roman"/>
              </a:rPr>
              <a:t>L’aspirazione dei credenti al regno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 essere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d’imitare alla </a:t>
            </a:r>
            <a:r>
              <a:rPr sz="1200" dirty="0">
                <a:latin typeface="Times New Roman"/>
                <a:cs typeface="Times New Roman"/>
              </a:rPr>
              <a:t>lettera la vita </a:t>
            </a:r>
            <a:r>
              <a:rPr sz="1200" spc="-5" dirty="0">
                <a:latin typeface="Times New Roman"/>
                <a:cs typeface="Times New Roman"/>
              </a:rPr>
              <a:t>esteriore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nella carne,  </a:t>
            </a:r>
            <a:r>
              <a:rPr sz="1200" dirty="0">
                <a:latin typeface="Times New Roman"/>
                <a:cs typeface="Times New Roman"/>
              </a:rPr>
              <a:t>ma piuttosto di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fede; </a:t>
            </a:r>
            <a:r>
              <a:rPr sz="1200" dirty="0">
                <a:latin typeface="Times New Roman"/>
                <a:cs typeface="Times New Roman"/>
              </a:rPr>
              <a:t>di avere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come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credere negli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egli  credeva negli </a:t>
            </a:r>
            <a:r>
              <a:rPr sz="1200" dirty="0">
                <a:latin typeface="Times New Roman"/>
                <a:cs typeface="Times New Roman"/>
              </a:rPr>
              <a:t>uomini. Gesù non </a:t>
            </a:r>
            <a:r>
              <a:rPr sz="1200" spc="-5" dirty="0">
                <a:latin typeface="Times New Roman"/>
                <a:cs typeface="Times New Roman"/>
              </a:rPr>
              <a:t>argomentò </a:t>
            </a:r>
            <a:r>
              <a:rPr sz="1200" dirty="0">
                <a:latin typeface="Times New Roman"/>
                <a:cs typeface="Times New Roman"/>
              </a:rPr>
              <a:t>mai sulla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 sulla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un’illustrazione  vivente </a:t>
            </a:r>
            <a:r>
              <a:rPr sz="1200" spc="-5" dirty="0">
                <a:latin typeface="Times New Roman"/>
                <a:cs typeface="Times New Roman"/>
              </a:rPr>
              <a:t>dell’una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profonda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dell’altra.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28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(2091.2) 196:1.6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devono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coscienza dell’umano alla realizzazione del </a:t>
            </a:r>
            <a:r>
              <a:rPr sz="1200" dirty="0">
                <a:latin typeface="Times New Roman"/>
                <a:cs typeface="Times New Roman"/>
              </a:rPr>
              <a:t>divino, così </a:t>
            </a:r>
            <a:r>
              <a:rPr sz="1200" spc="-5" dirty="0">
                <a:latin typeface="Times New Roman"/>
                <a:cs typeface="Times New Roman"/>
              </a:rPr>
              <a:t>Gesù ascese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natura dell’uomo alla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Maestro effettuò questa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ascesa </a:t>
            </a:r>
            <a:r>
              <a:rPr sz="1200" dirty="0">
                <a:latin typeface="Times New Roman"/>
                <a:cs typeface="Times New Roman"/>
              </a:rPr>
              <a:t>dall’umano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divino mediante il  </a:t>
            </a:r>
            <a:r>
              <a:rPr sz="1200" spc="-5" dirty="0">
                <a:latin typeface="Times New Roman"/>
                <a:cs typeface="Times New Roman"/>
              </a:rPr>
              <a:t>compimento congiunto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intelletto 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Aggiustatore interiore.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 fatto del  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totalità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(in 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cosciente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umanità)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attraverso  sette </a:t>
            </a:r>
            <a:r>
              <a:rPr sz="1200" dirty="0">
                <a:latin typeface="Times New Roman"/>
                <a:cs typeface="Times New Roman"/>
              </a:rPr>
              <a:t>stadi di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 della sua </a:t>
            </a:r>
            <a:r>
              <a:rPr sz="1200" dirty="0">
                <a:latin typeface="Times New Roman"/>
                <a:cs typeface="Times New Roman"/>
              </a:rPr>
              <a:t>divinizzazione </a:t>
            </a:r>
            <a:r>
              <a:rPr sz="1200" spc="-5" dirty="0">
                <a:latin typeface="Times New Roman"/>
                <a:cs typeface="Times New Roman"/>
              </a:rPr>
              <a:t>progressiva. </a:t>
            </a:r>
            <a:r>
              <a:rPr sz="1200" dirty="0">
                <a:latin typeface="Times New Roman"/>
                <a:cs typeface="Times New Roman"/>
              </a:rPr>
              <a:t>Questi stadi di </a:t>
            </a:r>
            <a:r>
              <a:rPr sz="1200" spc="-5" dirty="0">
                <a:latin typeface="Times New Roman"/>
                <a:cs typeface="Times New Roman"/>
              </a:rPr>
              <a:t>autorealizzazione progressiva furono segnati  dai seguenti avvenimenti straordinari nell’esperienza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Maestro: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5145" cy="4142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(2091.3) 196:1.7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L’arrivo dell’Aggiustatore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(2091.4) 196:1.8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Emanuele che gli </a:t>
            </a:r>
            <a:r>
              <a:rPr sz="1200" dirty="0">
                <a:latin typeface="Times New Roman"/>
                <a:cs typeface="Times New Roman"/>
              </a:rPr>
              <a:t>apparve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dodici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(2091.5) 196:1.9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manifestazioni </a:t>
            </a:r>
            <a:r>
              <a:rPr sz="1200" spc="-5" dirty="0">
                <a:latin typeface="Times New Roman"/>
                <a:cs typeface="Times New Roman"/>
              </a:rPr>
              <a:t>che accompagnarono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battesimo.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(2091.6) 196:1.10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Trasfigurazione.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(2091.7) 196:1.11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risurrezione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(2091.8) 196:1.12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(2091.9) 196:1.13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L’abbraccio finale del Padre </a:t>
            </a:r>
            <a:r>
              <a:rPr sz="1200" dirty="0">
                <a:latin typeface="Times New Roman"/>
                <a:cs typeface="Times New Roman"/>
              </a:rPr>
              <a:t>del Paradiso, </a:t>
            </a:r>
            <a:r>
              <a:rPr sz="1200" spc="-5" dirty="0">
                <a:latin typeface="Times New Roman"/>
                <a:cs typeface="Times New Roman"/>
              </a:rPr>
              <a:t>che gli conferiva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sul suo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religione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508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(2091.10) 196:2.1 </a:t>
            </a:r>
            <a:r>
              <a:rPr sz="1200" spc="-5" dirty="0">
                <a:latin typeface="Times New Roman"/>
                <a:cs typeface="Times New Roman"/>
              </a:rPr>
              <a:t>Un giorno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riforma </a:t>
            </a:r>
            <a:r>
              <a:rPr sz="1200" dirty="0">
                <a:latin typeface="Times New Roman"/>
                <a:cs typeface="Times New Roman"/>
              </a:rPr>
              <a:t>nella Chiesa cristiana potrà incidere abbastanza 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ricondurre agli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insegnamenti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adulterati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l’autore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rifinitore 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dirty="0">
                <a:latin typeface="Times New Roman"/>
                <a:cs typeface="Times New Roman"/>
              </a:rPr>
              <a:t>Si può </a:t>
            </a:r>
            <a:r>
              <a:rPr sz="1200" i="1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i="1" dirty="0">
                <a:latin typeface="Times New Roman"/>
                <a:cs typeface="Times New Roman"/>
              </a:rPr>
              <a:t>proposito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ma,  </a:t>
            </a:r>
            <a:r>
              <a:rPr sz="1200" spc="-5" dirty="0">
                <a:latin typeface="Times New Roman"/>
                <a:cs typeface="Times New Roman"/>
              </a:rPr>
              <a:t>necessariamente, 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i="1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Nell’entusiasmo della Pentecoste, </a:t>
            </a:r>
            <a:r>
              <a:rPr sz="1200" dirty="0">
                <a:latin typeface="Times New Roman"/>
                <a:cs typeface="Times New Roman"/>
              </a:rPr>
              <a:t>Pietro diede </a:t>
            </a:r>
            <a:r>
              <a:rPr sz="1200" spc="-5" dirty="0">
                <a:latin typeface="Times New Roman"/>
                <a:cs typeface="Times New Roman"/>
              </a:rPr>
              <a:t>avvio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volerlo </a:t>
            </a:r>
            <a:r>
              <a:rPr sz="1200" dirty="0">
                <a:latin typeface="Times New Roman"/>
                <a:cs typeface="Times New Roman"/>
              </a:rPr>
              <a:t>ad una  nuova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 </a:t>
            </a:r>
            <a:r>
              <a:rPr sz="1200" dirty="0">
                <a:latin typeface="Times New Roman"/>
                <a:cs typeface="Times New Roman"/>
              </a:rPr>
              <a:t>Cristo risorto e </a:t>
            </a:r>
            <a:r>
              <a:rPr sz="1200" spc="-5" dirty="0">
                <a:latin typeface="Times New Roman"/>
                <a:cs typeface="Times New Roman"/>
              </a:rPr>
              <a:t>glorificato. L’apostolo </a:t>
            </a:r>
            <a:r>
              <a:rPr sz="1200" dirty="0">
                <a:latin typeface="Times New Roman"/>
                <a:cs typeface="Times New Roman"/>
              </a:rPr>
              <a:t>Paolo </a:t>
            </a:r>
            <a:r>
              <a:rPr sz="1200" spc="-5" dirty="0">
                <a:latin typeface="Times New Roman"/>
                <a:cs typeface="Times New Roman"/>
              </a:rPr>
              <a:t>trasformò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Cristianesimo,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che incorpora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punti di vista </a:t>
            </a:r>
            <a:r>
              <a:rPr sz="1200" spc="-5" dirty="0">
                <a:latin typeface="Times New Roman"/>
                <a:cs typeface="Times New Roman"/>
              </a:rPr>
              <a:t>teologici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descrive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i="1" spc="-5" dirty="0">
                <a:latin typeface="Times New Roman"/>
                <a:cs typeface="Times New Roman"/>
              </a:rPr>
              <a:t>esperienza personale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della  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fondato sull’esperienza religiosa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fondato  quasi esclusivamente sull’esperienza religiosa personale dell’apostolo </a:t>
            </a:r>
            <a:r>
              <a:rPr sz="1200" dirty="0">
                <a:latin typeface="Times New Roman"/>
                <a:cs typeface="Times New Roman"/>
              </a:rPr>
              <a:t>Paolo.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Nuovo Testamento </a:t>
            </a:r>
            <a:r>
              <a:rPr sz="1200" dirty="0">
                <a:latin typeface="Times New Roman"/>
                <a:cs typeface="Times New Roman"/>
              </a:rPr>
              <a:t>è consacrato non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7209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descrizione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significativa ed ispirante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disamina </a:t>
            </a:r>
            <a:r>
              <a:rPr sz="1200" spc="-5" dirty="0">
                <a:latin typeface="Times New Roman"/>
                <a:cs typeface="Times New Roman"/>
              </a:rPr>
              <a:t>dell’esperienza religiosa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descrizione delle sue </a:t>
            </a:r>
            <a:r>
              <a:rPr sz="1200" dirty="0">
                <a:latin typeface="Times New Roman"/>
                <a:cs typeface="Times New Roman"/>
              </a:rPr>
              <a:t>convinzioni </a:t>
            </a:r>
            <a:r>
              <a:rPr sz="1200" spc="-5" dirty="0">
                <a:latin typeface="Times New Roman"/>
                <a:cs typeface="Times New Roman"/>
              </a:rPr>
              <a:t>religiose personali.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eccezioni </a:t>
            </a:r>
            <a:r>
              <a:rPr sz="1200" dirty="0">
                <a:latin typeface="Times New Roman"/>
                <a:cs typeface="Times New Roman"/>
              </a:rPr>
              <a:t>di rilievo a </a:t>
            </a:r>
            <a:r>
              <a:rPr sz="1200" spc="-5" dirty="0">
                <a:latin typeface="Times New Roman"/>
                <a:cs typeface="Times New Roman"/>
              </a:rPr>
              <a:t>questa affermazione,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parti di  </a:t>
            </a:r>
            <a:r>
              <a:rPr sz="1200" spc="-5" dirty="0">
                <a:latin typeface="Times New Roman"/>
                <a:cs typeface="Times New Roman"/>
              </a:rPr>
              <a:t>Matteo,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Luca, 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Libro degli Ebrei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l’Epistola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Giacomo. Anche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scritti, solo </a:t>
            </a:r>
            <a:r>
              <a:rPr sz="1200" dirty="0">
                <a:latin typeface="Times New Roman"/>
                <a:cs typeface="Times New Roman"/>
              </a:rPr>
              <a:t>una volta è </a:t>
            </a:r>
            <a:r>
              <a:rPr sz="1200" spc="-5" dirty="0">
                <a:latin typeface="Times New Roman"/>
                <a:cs typeface="Times New Roman"/>
              </a:rPr>
              <a:t>tornato  </a:t>
            </a:r>
            <a:r>
              <a:rPr sz="1200" dirty="0">
                <a:latin typeface="Times New Roman"/>
                <a:cs typeface="Times New Roman"/>
              </a:rPr>
              <a:t>sulla 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 suo Maestro.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Testamento </a:t>
            </a:r>
            <a:r>
              <a:rPr sz="1200" dirty="0">
                <a:latin typeface="Times New Roman"/>
                <a:cs typeface="Times New Roman"/>
              </a:rPr>
              <a:t>è un superbo </a:t>
            </a:r>
            <a:r>
              <a:rPr sz="1200" spc="-5" dirty="0">
                <a:latin typeface="Times New Roman"/>
                <a:cs typeface="Times New Roman"/>
              </a:rPr>
              <a:t>documento </a:t>
            </a:r>
            <a:r>
              <a:rPr sz="1200" dirty="0">
                <a:latin typeface="Times New Roman"/>
                <a:cs typeface="Times New Roman"/>
              </a:rPr>
              <a:t>cristiano, </a:t>
            </a:r>
            <a:r>
              <a:rPr sz="1200" spc="1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riflette scarsamente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4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(2091.11) 196:2.2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Gesù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descrive una </a:t>
            </a:r>
            <a:r>
              <a:rPr sz="1200" spc="-5" dirty="0">
                <a:latin typeface="Times New Roman"/>
                <a:cs typeface="Times New Roman"/>
              </a:rPr>
              <a:t>crescita religiosa trascendente </a:t>
            </a:r>
            <a:r>
              <a:rPr sz="1200" dirty="0">
                <a:latin typeface="Times New Roman"/>
                <a:cs typeface="Times New Roman"/>
              </a:rPr>
              <a:t>dalle idee iniziali di primitivo timore  </a:t>
            </a:r>
            <a:r>
              <a:rPr sz="1200" spc="-5" dirty="0">
                <a:latin typeface="Times New Roman"/>
                <a:cs typeface="Times New Roman"/>
              </a:rPr>
              <a:t>reverenziale </a:t>
            </a:r>
            <a:r>
              <a:rPr sz="1200" dirty="0">
                <a:latin typeface="Times New Roman"/>
                <a:cs typeface="Times New Roman"/>
              </a:rPr>
              <a:t>e di rispetto umano, </a:t>
            </a:r>
            <a:r>
              <a:rPr sz="1200" spc="-5" dirty="0">
                <a:latin typeface="Times New Roman"/>
                <a:cs typeface="Times New Roman"/>
              </a:rPr>
              <a:t>passando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arrivare infine 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status 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esaltato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dirty="0">
                <a:latin typeface="Times New Roman"/>
                <a:cs typeface="Times New Roman"/>
              </a:rPr>
              <a:t>sua unità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breve </a:t>
            </a:r>
            <a:r>
              <a:rPr sz="1200" spc="-5" dirty="0">
                <a:latin typeface="Times New Roman"/>
                <a:cs typeface="Times New Roman"/>
              </a:rPr>
              <a:t>vita, Gesù passò </a:t>
            </a:r>
            <a:r>
              <a:rPr sz="1200" dirty="0">
                <a:latin typeface="Times New Roman"/>
                <a:cs typeface="Times New Roman"/>
              </a:rPr>
              <a:t>per quell’esperienza di  </a:t>
            </a:r>
            <a:r>
              <a:rPr sz="1200" spc="-5" dirty="0">
                <a:latin typeface="Times New Roman"/>
                <a:cs typeface="Times New Roman"/>
              </a:rPr>
              <a:t>progressione spirituale religiosa che </a:t>
            </a:r>
            <a:r>
              <a:rPr sz="1200" dirty="0">
                <a:latin typeface="Times New Roman"/>
                <a:cs typeface="Times New Roman"/>
              </a:rPr>
              <a:t>l’uomo inizia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e completa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solo alla conclusione </a:t>
            </a:r>
            <a:r>
              <a:rPr sz="1200" spc="-5" dirty="0">
                <a:latin typeface="Times New Roman"/>
                <a:cs typeface="Times New Roman"/>
              </a:rPr>
              <a:t>del suo lungo  soggiorno nelle </a:t>
            </a:r>
            <a:r>
              <a:rPr sz="1200" dirty="0">
                <a:latin typeface="Times New Roman"/>
                <a:cs typeface="Times New Roman"/>
              </a:rPr>
              <a:t>scuole di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spirituale dei livelli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preparadisiaca. Gesù progredì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coscienza 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certezze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religiosa </a:t>
            </a:r>
            <a:r>
              <a:rPr sz="1200" dirty="0">
                <a:latin typeface="Times New Roman"/>
                <a:cs typeface="Times New Roman"/>
              </a:rPr>
              <a:t>personale,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altezze </a:t>
            </a:r>
            <a:r>
              <a:rPr sz="1200" dirty="0">
                <a:latin typeface="Times New Roman"/>
                <a:cs typeface="Times New Roman"/>
              </a:rPr>
              <a:t>spirituali sublimi della 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positiva </a:t>
            </a:r>
            <a:r>
              <a:rPr sz="1200" spc="-5" dirty="0">
                <a:latin typeface="Times New Roman"/>
                <a:cs typeface="Times New Roman"/>
              </a:rPr>
              <a:t>della sua natura </a:t>
            </a:r>
            <a:r>
              <a:rPr sz="1200" dirty="0">
                <a:latin typeface="Times New Roman"/>
                <a:cs typeface="Times New Roman"/>
              </a:rPr>
              <a:t>divina e fino </a:t>
            </a:r>
            <a:r>
              <a:rPr sz="1200" spc="-5" dirty="0">
                <a:latin typeface="Times New Roman"/>
                <a:cs typeface="Times New Roman"/>
              </a:rPr>
              <a:t>alla coscienza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stretta associazione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</a:t>
            </a:r>
            <a:endParaRPr sz="1200">
              <a:latin typeface="Times New Roman"/>
              <a:cs typeface="Times New Roman"/>
            </a:endParaRPr>
          </a:p>
          <a:p>
            <a:pPr marL="63500" marR="10731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nell’amministrazione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universo. Egli progredì </a:t>
            </a:r>
            <a:r>
              <a:rPr sz="1200" dirty="0">
                <a:latin typeface="Times New Roman"/>
                <a:cs typeface="Times New Roman"/>
              </a:rPr>
              <a:t>dall’umile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dipendenza </a:t>
            </a:r>
            <a:r>
              <a:rPr sz="1200" spc="-5" dirty="0">
                <a:latin typeface="Times New Roman"/>
                <a:cs typeface="Times New Roman"/>
              </a:rPr>
              <a:t>mortale, che </a:t>
            </a:r>
            <a:r>
              <a:rPr sz="1200" dirty="0">
                <a:latin typeface="Times New Roman"/>
                <a:cs typeface="Times New Roman"/>
              </a:rPr>
              <a:t>lo indusse a dire spontaneamente a  </a:t>
            </a:r>
            <a:r>
              <a:rPr sz="1200" spc="-5" dirty="0">
                <a:latin typeface="Times New Roman"/>
                <a:cs typeface="Times New Roman"/>
              </a:rPr>
              <a:t>colui che l’aveva </a:t>
            </a:r>
            <a:r>
              <a:rPr sz="1200" dirty="0">
                <a:latin typeface="Times New Roman"/>
                <a:cs typeface="Times New Roman"/>
              </a:rPr>
              <a:t>chiamato </a:t>
            </a:r>
            <a:r>
              <a:rPr sz="1200" spc="-5" dirty="0">
                <a:latin typeface="Times New Roman"/>
                <a:cs typeface="Times New Roman"/>
              </a:rPr>
              <a:t>Buon Maestro, “Perché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chiami </a:t>
            </a:r>
            <a:r>
              <a:rPr sz="1200" dirty="0">
                <a:latin typeface="Times New Roman"/>
                <a:cs typeface="Times New Roman"/>
              </a:rPr>
              <a:t>buono?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è buono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Dio”,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sublime  coscienza del raggiungimento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portò </a:t>
            </a:r>
            <a:r>
              <a:rPr sz="1200" spc="-5" dirty="0">
                <a:latin typeface="Times New Roman"/>
                <a:cs typeface="Times New Roman"/>
              </a:rPr>
              <a:t>ad esclamare: </a:t>
            </a:r>
            <a:r>
              <a:rPr sz="1200" dirty="0">
                <a:latin typeface="Times New Roman"/>
                <a:cs typeface="Times New Roman"/>
              </a:rPr>
              <a:t>“Chi di voi mi convince di peccato?”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spc="-10" dirty="0">
                <a:latin typeface="Times New Roman"/>
                <a:cs typeface="Times New Roman"/>
              </a:rPr>
              <a:t>ascesa  </a:t>
            </a:r>
            <a:r>
              <a:rPr sz="1200" spc="-5" dirty="0">
                <a:latin typeface="Times New Roman"/>
                <a:cs typeface="Times New Roman"/>
              </a:rPr>
              <a:t>progressiva dall’umano </a:t>
            </a:r>
            <a:r>
              <a:rPr sz="1200" dirty="0">
                <a:latin typeface="Times New Roman"/>
                <a:cs typeface="Times New Roman"/>
              </a:rPr>
              <a:t>al divino fu un </a:t>
            </a:r>
            <a:r>
              <a:rPr sz="1200" spc="-5" dirty="0">
                <a:latin typeface="Times New Roman"/>
                <a:cs typeface="Times New Roman"/>
              </a:rPr>
              <a:t>compimento esclusivamente </a:t>
            </a:r>
            <a:r>
              <a:rPr sz="1200" dirty="0">
                <a:latin typeface="Times New Roman"/>
                <a:cs typeface="Times New Roman"/>
              </a:rPr>
              <a:t>mortale. E </a:t>
            </a:r>
            <a:r>
              <a:rPr sz="1200" spc="-5" dirty="0">
                <a:latin typeface="Times New Roman"/>
                <a:cs typeface="Times New Roman"/>
              </a:rPr>
              <a:t>quando egli ebbe </a:t>
            </a:r>
            <a:r>
              <a:rPr sz="1200" dirty="0">
                <a:latin typeface="Times New Roman"/>
                <a:cs typeface="Times New Roman"/>
              </a:rPr>
              <a:t>raggiunto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divinità, era  ancora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Gesù umano, il </a:t>
            </a:r>
            <a:r>
              <a:rPr sz="1200" spc="-5" dirty="0">
                <a:latin typeface="Times New Roman"/>
                <a:cs typeface="Times New Roman"/>
              </a:rPr>
              <a:t>Figlio dell’Uomo così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(2092.1) 196:2.3 </a:t>
            </a:r>
            <a:r>
              <a:rPr sz="1200" spc="-5" dirty="0">
                <a:latin typeface="Times New Roman"/>
                <a:cs typeface="Times New Roman"/>
              </a:rPr>
              <a:t>Marco, Matteo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Luca conservano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ritratto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Gesù umano, </a:t>
            </a:r>
            <a:r>
              <a:rPr sz="1200" spc="-5" dirty="0">
                <a:latin typeface="Times New Roman"/>
                <a:cs typeface="Times New Roman"/>
              </a:rPr>
              <a:t>quale s’impegnò nella superba </a:t>
            </a:r>
            <a:r>
              <a:rPr sz="1200" dirty="0">
                <a:latin typeface="Times New Roman"/>
                <a:cs typeface="Times New Roman"/>
              </a:rPr>
              <a:t>lotta per 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volontà divina e </a:t>
            </a:r>
            <a:r>
              <a:rPr sz="1200" spc="-5" dirty="0">
                <a:latin typeface="Times New Roman"/>
                <a:cs typeface="Times New Roman"/>
              </a:rPr>
              <a:t>per compiere quella volontà. Giovanni 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ritratto del Gesù trionfante, quale egli fu </a:t>
            </a:r>
            <a:r>
              <a:rPr sz="1200" spc="5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 nella </a:t>
            </a:r>
            <a:r>
              <a:rPr sz="1200" dirty="0">
                <a:latin typeface="Times New Roman"/>
                <a:cs typeface="Times New Roman"/>
              </a:rPr>
              <a:t>piena coscienza della </a:t>
            </a:r>
            <a:r>
              <a:rPr sz="1200" spc="-5" dirty="0">
                <a:latin typeface="Times New Roman"/>
                <a:cs typeface="Times New Roman"/>
              </a:rPr>
              <a:t>sua divinità.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errore commesso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che hanno </a:t>
            </a:r>
            <a:r>
              <a:rPr sz="1200" dirty="0">
                <a:latin typeface="Times New Roman"/>
                <a:cs typeface="Times New Roman"/>
              </a:rPr>
              <a:t>studiato la vita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alcuni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4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l’hanno concepito come interamente </a:t>
            </a:r>
            <a:r>
              <a:rPr sz="1200" dirty="0">
                <a:latin typeface="Times New Roman"/>
                <a:cs typeface="Times New Roman"/>
              </a:rPr>
              <a:t>umano, mentre </a:t>
            </a:r>
            <a:r>
              <a:rPr sz="1200" spc="-5" dirty="0">
                <a:latin typeface="Times New Roman"/>
                <a:cs typeface="Times New Roman"/>
              </a:rPr>
              <a:t>altri l’hanno immaginato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esperienza 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egli è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(2092.2) 196:2.4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più grande errore commesso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che,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era riconosciuto come </a:t>
            </a:r>
            <a:r>
              <a:rPr sz="1200" i="1" spc="-5" dirty="0">
                <a:latin typeface="Times New Roman"/>
                <a:cs typeface="Times New Roman"/>
              </a:rPr>
              <a:t>avente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divino (Cristo) divenne una </a:t>
            </a:r>
            <a:r>
              <a:rPr sz="1200" spc="-5" dirty="0">
                <a:latin typeface="Times New Roman"/>
                <a:cs typeface="Times New Roman"/>
              </a:rPr>
              <a:t>religione quasi dall’oggi </a:t>
            </a:r>
            <a:r>
              <a:rPr sz="1200" dirty="0">
                <a:latin typeface="Times New Roman"/>
                <a:cs typeface="Times New Roman"/>
              </a:rPr>
              <a:t>al domani.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Cristianesimo di Paolo </a:t>
            </a:r>
            <a:r>
              <a:rPr sz="1200" spc="-5" dirty="0">
                <a:latin typeface="Times New Roman"/>
                <a:cs typeface="Times New Roman"/>
              </a:rPr>
              <a:t>assicurò l’adorazione del </a:t>
            </a:r>
            <a:r>
              <a:rPr sz="1200" dirty="0">
                <a:latin typeface="Times New Roman"/>
                <a:cs typeface="Times New Roman"/>
              </a:rPr>
              <a:t>Cristo divino,  ma </a:t>
            </a:r>
            <a:r>
              <a:rPr sz="1200" spc="-5" dirty="0">
                <a:latin typeface="Times New Roman"/>
                <a:cs typeface="Times New Roman"/>
              </a:rPr>
              <a:t>perse </a:t>
            </a:r>
            <a:r>
              <a:rPr sz="1200" dirty="0">
                <a:latin typeface="Times New Roman"/>
                <a:cs typeface="Times New Roman"/>
              </a:rPr>
              <a:t>di vista </a:t>
            </a:r>
            <a:r>
              <a:rPr sz="1200" spc="-5" dirty="0">
                <a:latin typeface="Times New Roman"/>
                <a:cs typeface="Times New Roman"/>
              </a:rPr>
              <a:t>quasi 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combattente Gesù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fede  religiosa </a:t>
            </a:r>
            <a:r>
              <a:rPr sz="1200" dirty="0">
                <a:latin typeface="Times New Roman"/>
                <a:cs typeface="Times New Roman"/>
              </a:rPr>
              <a:t>personale e l’eroismo </a:t>
            </a:r>
            <a:r>
              <a:rPr sz="1200" spc="-5" dirty="0">
                <a:latin typeface="Times New Roman"/>
                <a:cs typeface="Times New Roman"/>
              </a:rPr>
              <a:t>del suo Aggiustatore interiore, </a:t>
            </a:r>
            <a:r>
              <a:rPr sz="1200" dirty="0">
                <a:latin typeface="Times New Roman"/>
                <a:cs typeface="Times New Roman"/>
              </a:rPr>
              <a:t>ascese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livelli più </a:t>
            </a:r>
            <a:r>
              <a:rPr sz="1200" spc="-5" dirty="0">
                <a:latin typeface="Times New Roman"/>
                <a:cs typeface="Times New Roman"/>
              </a:rPr>
              <a:t>bassi dell’umanità per divenire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divinità, divenendo così </a:t>
            </a:r>
            <a:r>
              <a:rPr sz="1200" dirty="0">
                <a:latin typeface="Times New Roman"/>
                <a:cs typeface="Times New Roman"/>
              </a:rPr>
              <a:t>la via nuova e vivente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tutti i mortali possono </a:t>
            </a:r>
            <a:r>
              <a:rPr sz="1200" spc="-5" dirty="0">
                <a:latin typeface="Times New Roman"/>
                <a:cs typeface="Times New Roman"/>
              </a:rPr>
              <a:t>ascendere 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dall’umanità alla  divinità.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stadi di spiritualità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mondi, i mortali </a:t>
            </a:r>
            <a:r>
              <a:rPr sz="1200" spc="-5" dirty="0">
                <a:latin typeface="Times New Roman"/>
                <a:cs typeface="Times New Roman"/>
              </a:rPr>
              <a:t>possono trovare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ciò che li </a:t>
            </a:r>
            <a:r>
              <a:rPr sz="1200" spc="-5" dirty="0">
                <a:latin typeface="Times New Roman"/>
                <a:cs typeface="Times New Roman"/>
              </a:rPr>
              <a:t>fortificherà 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ispirerà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progrediscono dai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bassi ai valori </a:t>
            </a:r>
            <a:r>
              <a:rPr sz="1200" dirty="0">
                <a:latin typeface="Times New Roman"/>
                <a:cs typeface="Times New Roman"/>
              </a:rPr>
              <a:t>divini più </a:t>
            </a:r>
            <a:r>
              <a:rPr sz="1200" spc="-5" dirty="0">
                <a:latin typeface="Times New Roman"/>
                <a:cs typeface="Times New Roman"/>
              </a:rPr>
              <a:t>elevati, dall’inizio sino alla fine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religiosa 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(2092.3) 196:2.5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scritto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Nuovo Testamento, gli autori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molto profondamente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Cristo risorto, ma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anche devotamente e </a:t>
            </a:r>
            <a:r>
              <a:rPr sz="1200" spc="-5" dirty="0">
                <a:latin typeface="Times New Roman"/>
                <a:cs typeface="Times New Roman"/>
              </a:rPr>
              <a:t>sinceramente nel suo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immediato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per completare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cieli. Questa </a:t>
            </a:r>
            <a:r>
              <a:rPr sz="1200" dirty="0">
                <a:latin typeface="Times New Roman"/>
                <a:cs typeface="Times New Roman"/>
              </a:rPr>
              <a:t>fede solida </a:t>
            </a:r>
            <a:r>
              <a:rPr sz="1200" spc="-5" dirty="0">
                <a:latin typeface="Times New Roman"/>
                <a:cs typeface="Times New Roman"/>
              </a:rPr>
              <a:t>nel ritorno immediato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 contribuì </a:t>
            </a:r>
            <a:r>
              <a:rPr sz="1200" dirty="0">
                <a:latin typeface="Times New Roman"/>
                <a:cs typeface="Times New Roman"/>
              </a:rPr>
              <a:t>molto alla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omettere negli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riferimenti  </a:t>
            </a:r>
            <a:r>
              <a:rPr sz="1200" spc="-5" dirty="0">
                <a:latin typeface="Times New Roman"/>
                <a:cs typeface="Times New Roman"/>
              </a:rPr>
              <a:t>che descrivevano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puramente umani </a:t>
            </a:r>
            <a:r>
              <a:rPr sz="1200" spc="-5" dirty="0">
                <a:latin typeface="Times New Roman"/>
                <a:cs typeface="Times New Roman"/>
              </a:rPr>
              <a:t>del Maestro. L’intero movimento cristiano </a:t>
            </a:r>
            <a:r>
              <a:rPr sz="1200" dirty="0">
                <a:latin typeface="Times New Roman"/>
                <a:cs typeface="Times New Roman"/>
              </a:rPr>
              <a:t>tese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allontanarsi dal  </a:t>
            </a:r>
            <a:r>
              <a:rPr sz="1200" spc="-5" dirty="0">
                <a:latin typeface="Times New Roman"/>
                <a:cs typeface="Times New Roman"/>
              </a:rPr>
              <a:t>ritratto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orientarsi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l’esaltazione del </a:t>
            </a:r>
            <a:r>
              <a:rPr sz="1200" dirty="0">
                <a:latin typeface="Times New Roman"/>
                <a:cs typeface="Times New Roman"/>
              </a:rPr>
              <a:t>Cristo risorto, il </a:t>
            </a:r>
            <a:r>
              <a:rPr sz="1200" spc="-5" dirty="0">
                <a:latin typeface="Times New Roman"/>
                <a:cs typeface="Times New Roman"/>
              </a:rPr>
              <a:t>Signore Gesù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glorificato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 presto tornato.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(2092.4) 196:2.6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fondò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dell’esperienza personale facendo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servendo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umana; </a:t>
            </a:r>
            <a:r>
              <a:rPr sz="1200" dirty="0">
                <a:latin typeface="Times New Roman"/>
                <a:cs typeface="Times New Roman"/>
              </a:rPr>
              <a:t>Paolo  fondò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Gesù glorificato </a:t>
            </a:r>
            <a:r>
              <a:rPr sz="1200" dirty="0">
                <a:latin typeface="Times New Roman"/>
                <a:cs typeface="Times New Roman"/>
              </a:rPr>
              <a:t>diveniva </a:t>
            </a:r>
            <a:r>
              <a:rPr sz="1200" spc="-5" dirty="0">
                <a:latin typeface="Times New Roman"/>
                <a:cs typeface="Times New Roman"/>
              </a:rPr>
              <a:t>l’oggetto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era costituita </a:t>
            </a:r>
            <a:r>
              <a:rPr sz="1200" spc="-5" dirty="0">
                <a:latin typeface="Times New Roman"/>
                <a:cs typeface="Times New Roman"/>
              </a:rPr>
              <a:t>dai credenti nel </a:t>
            </a:r>
            <a:r>
              <a:rPr sz="1200" dirty="0">
                <a:latin typeface="Times New Roman"/>
                <a:cs typeface="Times New Roman"/>
              </a:rPr>
              <a:t>Cristo  divino. </a:t>
            </a:r>
            <a:r>
              <a:rPr sz="1200" spc="-5" dirty="0">
                <a:latin typeface="Times New Roman"/>
                <a:cs typeface="Times New Roman"/>
              </a:rPr>
              <a:t>Nel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concetti erano </a:t>
            </a:r>
            <a:r>
              <a:rPr sz="1200" dirty="0">
                <a:latin typeface="Times New Roman"/>
                <a:cs typeface="Times New Roman"/>
              </a:rPr>
              <a:t>potenziali nella </a:t>
            </a:r>
            <a:r>
              <a:rPr sz="1200" spc="-5" dirty="0">
                <a:latin typeface="Times New Roman"/>
                <a:cs typeface="Times New Roman"/>
              </a:rPr>
              <a:t>sua vita divina-umana,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peccato che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non siano riusciti a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una religione </a:t>
            </a:r>
            <a:r>
              <a:rPr sz="1200" spc="-5" dirty="0">
                <a:latin typeface="Times New Roman"/>
                <a:cs typeface="Times New Roman"/>
              </a:rPr>
              <a:t>unificata che avesse </a:t>
            </a:r>
            <a:r>
              <a:rPr sz="1200" dirty="0">
                <a:latin typeface="Times New Roman"/>
                <a:cs typeface="Times New Roman"/>
              </a:rPr>
              <a:t>dato un </a:t>
            </a:r>
            <a:r>
              <a:rPr sz="1200" spc="-5" dirty="0">
                <a:latin typeface="Times New Roman"/>
                <a:cs typeface="Times New Roman"/>
              </a:rPr>
              <a:t>riconoscimento appropriato sia alla </a:t>
            </a:r>
            <a:r>
              <a:rPr sz="1200" spc="5" dirty="0">
                <a:latin typeface="Times New Roman"/>
                <a:cs typeface="Times New Roman"/>
              </a:rPr>
              <a:t>natura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81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alla </a:t>
            </a:r>
            <a:r>
              <a:rPr sz="1200" dirty="0">
                <a:latin typeface="Times New Roman"/>
                <a:cs typeface="Times New Roman"/>
              </a:rPr>
              <a:t>natura divina </a:t>
            </a:r>
            <a:r>
              <a:rPr sz="1200" spc="-5" dirty="0">
                <a:latin typeface="Times New Roman"/>
                <a:cs typeface="Times New Roman"/>
              </a:rPr>
              <a:t>del Maestro, quali erano inseparabilmente legate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vita terrena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gloriosamente espresse nel  vangelo originale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(2093.1) 196:2.7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sareste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sorpresi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turbati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nessuna delle forti dichiarazioni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se soltanto ricordaste che egli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devoto </a:t>
            </a:r>
            <a:r>
              <a:rPr sz="1200" dirty="0">
                <a:latin typeface="Times New Roman"/>
                <a:cs typeface="Times New Roman"/>
              </a:rPr>
              <a:t>del mondo.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interamente </a:t>
            </a:r>
            <a:r>
              <a:rPr sz="1200" spc="-5" dirty="0">
                <a:latin typeface="Times New Roman"/>
                <a:cs typeface="Times New Roman"/>
              </a:rPr>
              <a:t>consacrato, </a:t>
            </a:r>
            <a:r>
              <a:rPr sz="1200" dirty="0">
                <a:latin typeface="Times New Roman"/>
                <a:cs typeface="Times New Roman"/>
              </a:rPr>
              <a:t>dedito senza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a fare la volontà  di </a:t>
            </a:r>
            <a:r>
              <a:rPr sz="1200" spc="-5" dirty="0">
                <a:latin typeface="Times New Roman"/>
                <a:cs typeface="Times New Roman"/>
              </a:rPr>
              <a:t>suo Padre.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sue affermazioni apparentemente dure erano </a:t>
            </a:r>
            <a:r>
              <a:rPr sz="1200" dirty="0">
                <a:latin typeface="Times New Roman"/>
                <a:cs typeface="Times New Roman"/>
              </a:rPr>
              <a:t>più una </a:t>
            </a:r>
            <a:r>
              <a:rPr sz="1200" spc="-5" dirty="0">
                <a:latin typeface="Times New Roman"/>
                <a:cs typeface="Times New Roman"/>
              </a:rPr>
              <a:t>professione </a:t>
            </a:r>
            <a:r>
              <a:rPr sz="1200" dirty="0">
                <a:latin typeface="Times New Roman"/>
                <a:cs typeface="Times New Roman"/>
              </a:rPr>
              <a:t>personale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un </a:t>
            </a:r>
            <a:r>
              <a:rPr sz="1200" spc="-5" dirty="0">
                <a:latin typeface="Times New Roman"/>
                <a:cs typeface="Times New Roman"/>
              </a:rPr>
              <a:t>pegno </a:t>
            </a:r>
            <a:r>
              <a:rPr sz="1200" dirty="0">
                <a:latin typeface="Times New Roman"/>
                <a:cs typeface="Times New Roman"/>
              </a:rPr>
              <a:t>di  devozione </a:t>
            </a:r>
            <a:r>
              <a:rPr sz="1200" spc="-5" dirty="0">
                <a:latin typeface="Times New Roman"/>
                <a:cs typeface="Times New Roman"/>
              </a:rPr>
              <a:t>che dei </a:t>
            </a:r>
            <a:r>
              <a:rPr sz="1200" dirty="0">
                <a:latin typeface="Times New Roman"/>
                <a:cs typeface="Times New Roman"/>
              </a:rPr>
              <a:t>comandi ai suoi discepoli. E </a:t>
            </a:r>
            <a:r>
              <a:rPr sz="1200" spc="-5" dirty="0">
                <a:latin typeface="Times New Roman"/>
                <a:cs typeface="Times New Roman"/>
              </a:rPr>
              <a:t>furono queste stesse </a:t>
            </a:r>
            <a:r>
              <a:rPr sz="1200" dirty="0">
                <a:latin typeface="Times New Roman"/>
                <a:cs typeface="Times New Roman"/>
              </a:rPr>
              <a:t>unità di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e devozione </a:t>
            </a:r>
            <a:r>
              <a:rPr sz="1200" spc="-5" dirty="0">
                <a:latin typeface="Times New Roman"/>
                <a:cs typeface="Times New Roman"/>
              </a:rPr>
              <a:t>disinteressata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 consentirono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in una sola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vita tali </a:t>
            </a:r>
            <a:r>
              <a:rPr sz="1200" spc="-5" dirty="0">
                <a:latin typeface="Times New Roman"/>
                <a:cs typeface="Times New Roman"/>
              </a:rPr>
              <a:t>progressi straordinari nella conquista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spc="10" dirty="0">
                <a:latin typeface="Times New Roman"/>
                <a:cs typeface="Times New Roman"/>
              </a:rPr>
              <a:t>sue  </a:t>
            </a:r>
            <a:r>
              <a:rPr sz="1200" spc="-5" dirty="0">
                <a:latin typeface="Times New Roman"/>
                <a:cs typeface="Times New Roman"/>
              </a:rPr>
              <a:t>dichiarazioni dovrebbero essere considerate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confessione </a:t>
            </a:r>
            <a:r>
              <a:rPr sz="1200" dirty="0">
                <a:latin typeface="Times New Roman"/>
                <a:cs typeface="Times New Roman"/>
              </a:rPr>
              <a:t>di ciò che </a:t>
            </a:r>
            <a:r>
              <a:rPr sz="1200" spc="-5" dirty="0">
                <a:latin typeface="Times New Roman"/>
                <a:cs typeface="Times New Roman"/>
              </a:rPr>
              <a:t>egli esigeva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piuttosto di ciò </a:t>
            </a:r>
            <a:r>
              <a:rPr sz="1200" spc="-5" dirty="0">
                <a:latin typeface="Times New Roman"/>
                <a:cs typeface="Times New Roman"/>
              </a:rPr>
              <a:t>che  richiedeva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discepoli. Nella sua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alla causa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Gesù bruciò </a:t>
            </a:r>
            <a:r>
              <a:rPr sz="1200" dirty="0">
                <a:latin typeface="Times New Roman"/>
                <a:cs typeface="Times New Roman"/>
              </a:rPr>
              <a:t>tutti i ponti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di lui; sacrificò tutto ciò  </a:t>
            </a:r>
            <a:r>
              <a:rPr sz="1200" spc="-5" dirty="0">
                <a:latin typeface="Times New Roman"/>
                <a:cs typeface="Times New Roman"/>
              </a:rPr>
              <a:t>che gli impediva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suo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69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(2093.2) 196:2.8 </a:t>
            </a:r>
            <a:r>
              <a:rPr sz="1200" spc="-5" dirty="0">
                <a:latin typeface="Times New Roman"/>
                <a:cs typeface="Times New Roman"/>
              </a:rPr>
              <a:t>Gesù benediceva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poveri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erano solitamente sinceri </a:t>
            </a:r>
            <a:r>
              <a:rPr sz="1200" dirty="0">
                <a:latin typeface="Times New Roman"/>
                <a:cs typeface="Times New Roman"/>
              </a:rPr>
              <a:t>e devoti; </a:t>
            </a:r>
            <a:r>
              <a:rPr sz="1200" spc="-5" dirty="0">
                <a:latin typeface="Times New Roman"/>
                <a:cs typeface="Times New Roman"/>
              </a:rPr>
              <a:t>condannava </a:t>
            </a:r>
            <a:r>
              <a:rPr sz="1200" dirty="0">
                <a:latin typeface="Times New Roman"/>
                <a:cs typeface="Times New Roman"/>
              </a:rPr>
              <a:t>i ricchi </a:t>
            </a:r>
            <a:r>
              <a:rPr sz="1200" spc="-5" dirty="0">
                <a:latin typeface="Times New Roman"/>
                <a:cs typeface="Times New Roman"/>
              </a:rPr>
              <a:t>perché erano solitamente  licenziosi ed irreligiosi. Egli condannava egualmente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povero irreligioso </a:t>
            </a:r>
            <a:r>
              <a:rPr sz="1200" dirty="0">
                <a:latin typeface="Times New Roman"/>
                <a:cs typeface="Times New Roman"/>
              </a:rPr>
              <a:t>e lodava il </a:t>
            </a:r>
            <a:r>
              <a:rPr sz="1200" spc="-5" dirty="0">
                <a:latin typeface="Times New Roman"/>
                <a:cs typeface="Times New Roman"/>
              </a:rPr>
              <a:t>ricco consacrato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devoto.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(2093.3) 196:2.9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sentirsi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mondo; li </a:t>
            </a:r>
            <a:r>
              <a:rPr sz="1200" spc="-5" dirty="0">
                <a:latin typeface="Times New Roman"/>
                <a:cs typeface="Times New Roman"/>
              </a:rPr>
              <a:t>liberò dalla schiavitù dei tabù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mondo 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fondamentalmente </a:t>
            </a:r>
            <a:r>
              <a:rPr sz="1200" spc="-5" dirty="0">
                <a:latin typeface="Times New Roman"/>
                <a:cs typeface="Times New Roman"/>
              </a:rPr>
              <a:t>cattivo.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anelava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fuggire dalla sua vita terrena; 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nella carne </a:t>
            </a:r>
            <a:r>
              <a:rPr sz="1200" dirty="0">
                <a:latin typeface="Times New Roman"/>
                <a:cs typeface="Times New Roman"/>
              </a:rPr>
              <a:t>s’impadronì di una 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soddisfacente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Padre. Egli </a:t>
            </a:r>
            <a:r>
              <a:rPr sz="1200" dirty="0">
                <a:latin typeface="Times New Roman"/>
                <a:cs typeface="Times New Roman"/>
              </a:rPr>
              <a:t>raggiunse una vita </a:t>
            </a:r>
            <a:r>
              <a:rPr sz="1200" spc="-5" dirty="0">
                <a:latin typeface="Times New Roman"/>
                <a:cs typeface="Times New Roman"/>
              </a:rPr>
              <a:t>religiosa idealistica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mondo  </a:t>
            </a:r>
            <a:r>
              <a:rPr sz="1200" spc="-5" dirty="0">
                <a:latin typeface="Times New Roman"/>
                <a:cs typeface="Times New Roman"/>
              </a:rPr>
              <a:t>realistico. Gesù </a:t>
            </a:r>
            <a:r>
              <a:rPr sz="1200" dirty="0">
                <a:latin typeface="Times New Roman"/>
                <a:cs typeface="Times New Roman"/>
              </a:rPr>
              <a:t>non condivideva la visione </a:t>
            </a:r>
            <a:r>
              <a:rPr sz="1200" spc="-5" dirty="0">
                <a:latin typeface="Times New Roman"/>
                <a:cs typeface="Times New Roman"/>
              </a:rPr>
              <a:t>pessimistica </a:t>
            </a:r>
            <a:r>
              <a:rPr sz="1200" dirty="0">
                <a:latin typeface="Times New Roman"/>
                <a:cs typeface="Times New Roman"/>
              </a:rPr>
              <a:t>di Paolo </a:t>
            </a:r>
            <a:r>
              <a:rPr sz="1200" spc="-5" dirty="0">
                <a:latin typeface="Times New Roman"/>
                <a:cs typeface="Times New Roman"/>
              </a:rPr>
              <a:t>sull’umanità.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considerava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prevedeva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eterno e stupendo per </a:t>
            </a:r>
            <a:r>
              <a:rPr sz="1200" spc="-5" dirty="0">
                <a:latin typeface="Times New Roman"/>
                <a:cs typeface="Times New Roman"/>
              </a:rPr>
              <a:t>coloro che avessero </a:t>
            </a:r>
            <a:r>
              <a:rPr sz="1200" dirty="0">
                <a:latin typeface="Times New Roman"/>
                <a:cs typeface="Times New Roman"/>
              </a:rPr>
              <a:t>scelto di </a:t>
            </a:r>
            <a:r>
              <a:rPr sz="1200" spc="-5" dirty="0">
                <a:latin typeface="Times New Roman"/>
                <a:cs typeface="Times New Roman"/>
              </a:rPr>
              <a:t>sopravvivere.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scettico morale; </a:t>
            </a:r>
            <a:r>
              <a:rPr sz="1200" dirty="0">
                <a:latin typeface="Times New Roman"/>
                <a:cs typeface="Times New Roman"/>
              </a:rPr>
              <a:t>guardava 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positivamente,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negativamente.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degli </a:t>
            </a:r>
            <a:r>
              <a:rPr sz="1200" dirty="0">
                <a:latin typeface="Times New Roman"/>
                <a:cs typeface="Times New Roman"/>
              </a:rPr>
              <a:t>uomini deboli piuttosto </a:t>
            </a:r>
            <a:r>
              <a:rPr sz="1200" spc="-5" dirty="0">
                <a:latin typeface="Times New Roman"/>
                <a:cs typeface="Times New Roman"/>
              </a:rPr>
              <a:t>che cattivi, </a:t>
            </a:r>
            <a:r>
              <a:rPr sz="1200" dirty="0">
                <a:latin typeface="Times New Roman"/>
                <a:cs typeface="Times New Roman"/>
              </a:rPr>
              <a:t>più  sviati </a:t>
            </a:r>
            <a:r>
              <a:rPr sz="1200" spc="-5" dirty="0">
                <a:latin typeface="Times New Roman"/>
                <a:cs typeface="Times New Roman"/>
              </a:rPr>
              <a:t>che depravati. Ma qualunque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status, essi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suoi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27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62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(2093.4) 196:2.10 </a:t>
            </a:r>
            <a:r>
              <a:rPr sz="1200" spc="-5" dirty="0">
                <a:latin typeface="Times New Roman"/>
                <a:cs typeface="Times New Roman"/>
              </a:rPr>
              <a:t>Egli insegnò agli </a:t>
            </a:r>
            <a:r>
              <a:rPr sz="1200" dirty="0">
                <a:latin typeface="Times New Roman"/>
                <a:cs typeface="Times New Roman"/>
              </a:rPr>
              <a:t>uomini ad </a:t>
            </a:r>
            <a:r>
              <a:rPr sz="1200" spc="-5" dirty="0">
                <a:latin typeface="Times New Roman"/>
                <a:cs typeface="Times New Roman"/>
              </a:rPr>
              <a:t>attribuire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valore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stessi 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nell’eternità.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di questa alta </a:t>
            </a:r>
            <a:r>
              <a:rPr sz="1200" spc="5" dirty="0">
                <a:latin typeface="Times New Roman"/>
                <a:cs typeface="Times New Roman"/>
              </a:rPr>
              <a:t>stima  </a:t>
            </a:r>
            <a:r>
              <a:rPr sz="1200" spc="-5" dirty="0">
                <a:latin typeface="Times New Roman"/>
                <a:cs typeface="Times New Roman"/>
              </a:rPr>
              <a:t>che Gesù aveva </a:t>
            </a:r>
            <a:r>
              <a:rPr sz="1200" dirty="0">
                <a:latin typeface="Times New Roman"/>
                <a:cs typeface="Times New Roman"/>
              </a:rPr>
              <a:t>degli uomini, </a:t>
            </a:r>
            <a:r>
              <a:rPr sz="1200" spc="-5" dirty="0">
                <a:latin typeface="Times New Roman"/>
                <a:cs typeface="Times New Roman"/>
              </a:rPr>
              <a:t>era pronto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servizio ininterrotto dell’umanità.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questo </a:t>
            </a:r>
            <a:r>
              <a:rPr sz="1200" dirty="0">
                <a:latin typeface="Times New Roman"/>
                <a:cs typeface="Times New Roman"/>
              </a:rPr>
              <a:t>valore infinito del </a:t>
            </a:r>
            <a:r>
              <a:rPr sz="1200" spc="-5" dirty="0">
                <a:latin typeface="Times New Roman"/>
                <a:cs typeface="Times New Roman"/>
              </a:rPr>
              <a:t>finito che fece  della regola d’oro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fattore essenziale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 non </a:t>
            </a:r>
            <a:r>
              <a:rPr sz="1200" spc="-5" dirty="0">
                <a:latin typeface="Times New Roman"/>
                <a:cs typeface="Times New Roman"/>
              </a:rPr>
              <a:t>essere elevato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straordinaria </a:t>
            </a:r>
            <a:r>
              <a:rPr sz="1200" spc="-5" dirty="0">
                <a:latin typeface="Times New Roman"/>
                <a:cs typeface="Times New Roman"/>
              </a:rPr>
              <a:t>che Gesù  </a:t>
            </a:r>
            <a:r>
              <a:rPr sz="1200" dirty="0">
                <a:latin typeface="Times New Roman"/>
                <a:cs typeface="Times New Roman"/>
              </a:rPr>
              <a:t>ha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5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(2093.5) 196:2.11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offrì delle regole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sociale;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missione religiosa,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 esclusivamente </a:t>
            </a:r>
            <a:r>
              <a:rPr sz="1200" dirty="0">
                <a:latin typeface="Times New Roman"/>
                <a:cs typeface="Times New Roman"/>
              </a:rPr>
              <a:t>individuale.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scopo ultimo </a:t>
            </a:r>
            <a:r>
              <a:rPr sz="1200" spc="-5" dirty="0">
                <a:latin typeface="Times New Roman"/>
                <a:cs typeface="Times New Roman"/>
              </a:rPr>
              <a:t>del compimento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trascendere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basata sul riconoscimento della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insegnata da </a:t>
            </a:r>
            <a:r>
              <a:rPr sz="1200" spc="-5" dirty="0">
                <a:latin typeface="Times New Roman"/>
                <a:cs typeface="Times New Roman"/>
              </a:rPr>
              <a:t>Gesù. L’ideale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conseguimento </a:t>
            </a:r>
            <a:r>
              <a:rPr sz="1200" dirty="0">
                <a:latin typeface="Times New Roman"/>
                <a:cs typeface="Times New Roman"/>
              </a:rPr>
              <a:t>sociale  può </a:t>
            </a:r>
            <a:r>
              <a:rPr sz="1200" spc="-5" dirty="0">
                <a:latin typeface="Times New Roman"/>
                <a:cs typeface="Times New Roman"/>
              </a:rPr>
              <a:t>essere realizzato soltanto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supremazia della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76200" marR="590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(2093.6) 196:3.1 </a:t>
            </a:r>
            <a:r>
              <a:rPr sz="1200" spc="-5" dirty="0">
                <a:latin typeface="Times New Roman"/>
                <a:cs typeface="Times New Roman"/>
              </a:rPr>
              <a:t>L’esperienza religiosa spirituale personale risolve efficacemente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mortali; essa  seleziona, valuta ed </a:t>
            </a:r>
            <a:r>
              <a:rPr sz="1200" dirty="0">
                <a:latin typeface="Times New Roman"/>
                <a:cs typeface="Times New Roman"/>
              </a:rPr>
              <a:t>aggiusta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problemi umani.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non </a:t>
            </a:r>
            <a:r>
              <a:rPr sz="1200" spc="-5" dirty="0">
                <a:latin typeface="Times New Roman"/>
                <a:cs typeface="Times New Roman"/>
              </a:rPr>
              <a:t>rimuove </a:t>
            </a:r>
            <a:r>
              <a:rPr sz="1200" dirty="0">
                <a:latin typeface="Times New Roman"/>
                <a:cs typeface="Times New Roman"/>
              </a:rPr>
              <a:t>né distrugge le difficoltà umane, ma le  dissolve, le </a:t>
            </a:r>
            <a:r>
              <a:rPr sz="1200" spc="-5" dirty="0">
                <a:latin typeface="Times New Roman"/>
                <a:cs typeface="Times New Roman"/>
              </a:rPr>
              <a:t>assorbe, </a:t>
            </a:r>
            <a:r>
              <a:rPr sz="1200" dirty="0">
                <a:latin typeface="Times New Roman"/>
                <a:cs typeface="Times New Roman"/>
              </a:rPr>
              <a:t>le illumina e le </a:t>
            </a:r>
            <a:r>
              <a:rPr sz="1200" spc="-5" dirty="0">
                <a:latin typeface="Times New Roman"/>
                <a:cs typeface="Times New Roman"/>
              </a:rPr>
              <a:t>trascende.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unifica la </a:t>
            </a:r>
            <a:r>
              <a:rPr sz="1200" spc="-5" dirty="0">
                <a:latin typeface="Times New Roman"/>
                <a:cs typeface="Times New Roman"/>
              </a:rPr>
              <a:t>personalità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efficace aggiustamento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necessità mortali.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positiva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interiore divina — </a:t>
            </a:r>
            <a:r>
              <a:rPr sz="1200" spc="-5" dirty="0">
                <a:latin typeface="Times New Roman"/>
                <a:cs typeface="Times New Roman"/>
              </a:rPr>
              <a:t>consente </a:t>
            </a:r>
            <a:r>
              <a:rPr sz="1200" dirty="0">
                <a:latin typeface="Times New Roman"/>
                <a:cs typeface="Times New Roman"/>
              </a:rPr>
              <a:t>infallibilmente </a:t>
            </a:r>
            <a:r>
              <a:rPr sz="1200" spc="-5" dirty="0">
                <a:latin typeface="Times New Roman"/>
                <a:cs typeface="Times New Roman"/>
              </a:rPr>
              <a:t>all’uomo che  conosce 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gettare </a:t>
            </a:r>
            <a:r>
              <a:rPr sz="1200" dirty="0">
                <a:latin typeface="Times New Roman"/>
                <a:cs typeface="Times New Roman"/>
              </a:rPr>
              <a:t>un ponte </a:t>
            </a:r>
            <a:r>
              <a:rPr sz="1200" spc="-5" dirty="0">
                <a:latin typeface="Times New Roman"/>
                <a:cs typeface="Times New Roman"/>
              </a:rPr>
              <a:t>sull’abisso esistente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logica intellettuale che riconosce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spc="1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quelle affermazioni </a:t>
            </a:r>
            <a:r>
              <a:rPr sz="1200" dirty="0">
                <a:latin typeface="Times New Roman"/>
                <a:cs typeface="Times New Roman"/>
              </a:rPr>
              <a:t>positive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dichiarano che questa </a:t>
            </a:r>
            <a:r>
              <a:rPr sz="1200" dirty="0">
                <a:latin typeface="Times New Roman"/>
                <a:cs typeface="Times New Roman"/>
              </a:rPr>
              <a:t>Causa Prima è </a:t>
            </a:r>
            <a:r>
              <a:rPr sz="1200" i="1" dirty="0">
                <a:latin typeface="Times New Roman"/>
                <a:cs typeface="Times New Roman"/>
              </a:rPr>
              <a:t>Lui,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 personale </a:t>
            </a:r>
            <a:r>
              <a:rPr sz="1200" dirty="0">
                <a:latin typeface="Times New Roman"/>
                <a:cs typeface="Times New Roman"/>
              </a:rPr>
              <a:t>della salvezza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(2094.1) 196:3.2 </a:t>
            </a:r>
            <a:r>
              <a:rPr sz="1200" spc="-5" dirty="0">
                <a:latin typeface="Times New Roman"/>
                <a:cs typeface="Times New Roman"/>
              </a:rPr>
              <a:t>Vi sono esattamente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elementi nella realtà universale: </a:t>
            </a:r>
            <a:r>
              <a:rPr sz="1200" dirty="0">
                <a:latin typeface="Times New Roman"/>
                <a:cs typeface="Times New Roman"/>
              </a:rPr>
              <a:t>il fatto,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religiosa </a:t>
            </a:r>
            <a:r>
              <a:rPr sz="1200" dirty="0">
                <a:latin typeface="Times New Roman"/>
                <a:cs typeface="Times New Roman"/>
              </a:rPr>
              <a:t>identifica  </a:t>
            </a:r>
            <a:r>
              <a:rPr sz="1200" spc="-5" dirty="0">
                <a:latin typeface="Times New Roman"/>
                <a:cs typeface="Times New Roman"/>
              </a:rPr>
              <a:t>queste realtà come scienza, filosofia </a:t>
            </a:r>
            <a:r>
              <a:rPr sz="1200" dirty="0">
                <a:latin typeface="Times New Roman"/>
                <a:cs typeface="Times New Roman"/>
              </a:rPr>
              <a:t>e verità.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incline a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attività come ragione, </a:t>
            </a:r>
            <a:r>
              <a:rPr sz="1200" dirty="0">
                <a:latin typeface="Times New Roman"/>
                <a:cs typeface="Times New Roman"/>
              </a:rPr>
              <a:t>saggezza e 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realtà fisica, realtà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Noi siamo </a:t>
            </a:r>
            <a:r>
              <a:rPr sz="1200" dirty="0">
                <a:latin typeface="Times New Roman"/>
                <a:cs typeface="Times New Roman"/>
              </a:rPr>
              <a:t>soliti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cosa, significato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valore.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6719" y="513333"/>
            <a:ext cx="8219440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1358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(2094.2) 196:3.3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comprensione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equivale ad </a:t>
            </a:r>
            <a:r>
              <a:rPr sz="1200" dirty="0">
                <a:latin typeface="Times New Roman"/>
                <a:cs typeface="Times New Roman"/>
              </a:rPr>
              <a:t>avvicinarsi a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dell’identità 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realtà, equivale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di sé — </a:t>
            </a:r>
            <a:r>
              <a:rPr sz="1200" spc="-5" dirty="0">
                <a:latin typeface="Times New Roman"/>
                <a:cs typeface="Times New Roman"/>
              </a:rPr>
              <a:t>dell’interezza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sé, della totalità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sé. Sperimentare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 totale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piena realizzazione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finalità dell’esperienza </a:t>
            </a:r>
            <a:r>
              <a:rPr sz="1200" dirty="0">
                <a:latin typeface="Times New Roman"/>
                <a:cs typeface="Times New Roman"/>
              </a:rPr>
              <a:t>di conoscere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(2094.3) 196:3.4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somma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umana è 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che l’uomo è </a:t>
            </a:r>
            <a:r>
              <a:rPr sz="1200" spc="-5" dirty="0">
                <a:latin typeface="Times New Roman"/>
                <a:cs typeface="Times New Roman"/>
              </a:rPr>
              <a:t>educato </a:t>
            </a:r>
            <a:r>
              <a:rPr sz="1200" dirty="0">
                <a:latin typeface="Times New Roman"/>
                <a:cs typeface="Times New Roman"/>
              </a:rPr>
              <a:t>dai fatti, </a:t>
            </a:r>
            <a:r>
              <a:rPr sz="1200" spc="-5" dirty="0">
                <a:latin typeface="Times New Roman"/>
                <a:cs typeface="Times New Roman"/>
              </a:rPr>
              <a:t>nobilitato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salvato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giustificato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dalla fede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4514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(2094.4) 196:3.5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certezza fisica </a:t>
            </a:r>
            <a:r>
              <a:rPr sz="1200" spc="-5" dirty="0">
                <a:latin typeface="Times New Roman"/>
                <a:cs typeface="Times New Roman"/>
              </a:rPr>
              <a:t>consiste nella logica della scienza; </a:t>
            </a:r>
            <a:r>
              <a:rPr sz="1200" dirty="0">
                <a:latin typeface="Times New Roman"/>
                <a:cs typeface="Times New Roman"/>
              </a:rPr>
              <a:t>la certezza </a:t>
            </a:r>
            <a:r>
              <a:rPr sz="1200" spc="-5" dirty="0">
                <a:latin typeface="Times New Roman"/>
                <a:cs typeface="Times New Roman"/>
              </a:rPr>
              <a:t>morale, nella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della filosofia; </a:t>
            </a:r>
            <a:r>
              <a:rPr sz="1200" dirty="0">
                <a:latin typeface="Times New Roman"/>
                <a:cs typeface="Times New Roman"/>
              </a:rPr>
              <a:t>la certezza  </a:t>
            </a:r>
            <a:r>
              <a:rPr sz="1200" spc="-5" dirty="0">
                <a:latin typeface="Times New Roman"/>
                <a:cs typeface="Times New Roman"/>
              </a:rPr>
              <a:t>spirituale, nella verità dell’esperienza religiosa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autentica.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14300" marR="307975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(2094.5) 196:3.6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dell’uomo può </a:t>
            </a:r>
            <a:r>
              <a:rPr sz="1200" spc="-5" dirty="0">
                <a:latin typeface="Times New Roman"/>
                <a:cs typeface="Times New Roman"/>
              </a:rPr>
              <a:t>raggiungere 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d’intuizione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corrispondenti di divinità </a:t>
            </a:r>
            <a:r>
              <a:rPr sz="1200" spc="-5" dirty="0">
                <a:latin typeface="Times New Roman"/>
                <a:cs typeface="Times New Roman"/>
              </a:rPr>
              <a:t>dei  valori perché essa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interamente materiale.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nucleo spirituale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l’Aggiustatore della </a:t>
            </a:r>
            <a:r>
              <a:rPr sz="1200" dirty="0">
                <a:latin typeface="Times New Roman"/>
                <a:cs typeface="Times New Roman"/>
              </a:rPr>
              <a:t>presenza  </a:t>
            </a:r>
            <a:r>
              <a:rPr sz="1200" spc="-5" dirty="0">
                <a:latin typeface="Times New Roman"/>
                <a:cs typeface="Times New Roman"/>
              </a:rPr>
              <a:t>divina. Vi </a:t>
            </a:r>
            <a:r>
              <a:rPr sz="1200" dirty="0">
                <a:latin typeface="Times New Roman"/>
                <a:cs typeface="Times New Roman"/>
              </a:rPr>
              <a:t>sono tre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distinte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dimora nella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71500" marR="920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(2094.6) 196:3.7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comunione umanitaria </a:t>
            </a:r>
            <a:r>
              <a:rPr sz="1200" dirty="0">
                <a:latin typeface="Times New Roman"/>
                <a:cs typeface="Times New Roman"/>
              </a:rPr>
              <a:t>— l’amore.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puramente animale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gregaria </a:t>
            </a:r>
            <a:r>
              <a:rPr sz="1200" spc="-5" dirty="0">
                <a:latin typeface="Times New Roman"/>
                <a:cs typeface="Times New Roman"/>
              </a:rPr>
              <a:t>per  proteggersi,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l’intelletto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dallo spirito è </a:t>
            </a:r>
            <a:r>
              <a:rPr sz="1200" spc="-5" dirty="0">
                <a:latin typeface="Times New Roman"/>
                <a:cs typeface="Times New Roman"/>
              </a:rPr>
              <a:t>disinteressatamente altruista ed </a:t>
            </a:r>
            <a:r>
              <a:rPr sz="1200" dirty="0">
                <a:latin typeface="Times New Roman"/>
                <a:cs typeface="Times New Roman"/>
              </a:rPr>
              <a:t>incondizionatamente  </a:t>
            </a:r>
            <a:r>
              <a:rPr sz="1200" spc="-5" dirty="0">
                <a:latin typeface="Times New Roman"/>
                <a:cs typeface="Times New Roman"/>
              </a:rPr>
              <a:t>amorevole.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702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(2094.7) 196:3.8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L’interpretazione dell’universo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saggezza. </a:t>
            </a:r>
            <a:r>
              <a:rPr sz="1200" dirty="0">
                <a:latin typeface="Times New Roman"/>
                <a:cs typeface="Times New Roman"/>
              </a:rPr>
              <a:t>Solo la mente </a:t>
            </a:r>
            <a:r>
              <a:rPr sz="1200" spc="-5" dirty="0">
                <a:latin typeface="Times New Roman"/>
                <a:cs typeface="Times New Roman"/>
              </a:rPr>
              <a:t>abitata dallo </a:t>
            </a:r>
            <a:r>
              <a:rPr sz="1200" dirty="0">
                <a:latin typeface="Times New Roman"/>
                <a:cs typeface="Times New Roman"/>
              </a:rPr>
              <a:t>spirito può </a:t>
            </a:r>
            <a:r>
              <a:rPr sz="1200" spc="-5" dirty="0">
                <a:latin typeface="Times New Roman"/>
                <a:cs typeface="Times New Roman"/>
              </a:rPr>
              <a:t>comprendere  che l’universo </a:t>
            </a:r>
            <a:r>
              <a:rPr sz="1200" dirty="0">
                <a:latin typeface="Times New Roman"/>
                <a:cs typeface="Times New Roman"/>
              </a:rPr>
              <a:t>è benevolo </a:t>
            </a:r>
            <a:r>
              <a:rPr sz="1200" spc="-5" dirty="0">
                <a:latin typeface="Times New Roman"/>
                <a:cs typeface="Times New Roman"/>
              </a:rPr>
              <a:t>nei confronti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dell’individuo.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556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(2094.8) 196:3.9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valutazione 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— </a:t>
            </a:r>
            <a:r>
              <a:rPr sz="1200" spc="-5" dirty="0">
                <a:latin typeface="Times New Roman"/>
                <a:cs typeface="Times New Roman"/>
              </a:rPr>
              <a:t>l’adorazione. Solo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abitato dallo </a:t>
            </a:r>
            <a:r>
              <a:rPr sz="1200" dirty="0">
                <a:latin typeface="Times New Roman"/>
                <a:cs typeface="Times New Roman"/>
              </a:rPr>
              <a:t>spirito può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un’esperienza </a:t>
            </a:r>
            <a:r>
              <a:rPr sz="1200" dirty="0">
                <a:latin typeface="Times New Roman"/>
                <a:cs typeface="Times New Roman"/>
              </a:rPr>
              <a:t>più completa in </a:t>
            </a:r>
            <a:r>
              <a:rPr sz="1200" spc="-5" dirty="0">
                <a:latin typeface="Times New Roman"/>
                <a:cs typeface="Times New Roman"/>
              </a:rPr>
              <a:t>questo anticipo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895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74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(1392.5) 126:4.7 </a:t>
            </a:r>
            <a:r>
              <a:rPr sz="1200" spc="-5" dirty="0">
                <a:latin typeface="Times New Roman"/>
                <a:cs typeface="Times New Roman"/>
              </a:rPr>
              <a:t>“Tu 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mio </a:t>
            </a:r>
            <a:r>
              <a:rPr sz="1200" dirty="0">
                <a:latin typeface="Times New Roman"/>
                <a:cs typeface="Times New Roman"/>
              </a:rPr>
              <a:t>testimone, </a:t>
            </a:r>
            <a:r>
              <a:rPr sz="1200" spc="-5" dirty="0">
                <a:latin typeface="Times New Roman"/>
                <a:cs typeface="Times New Roman"/>
              </a:rPr>
              <a:t>dice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ed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servitore 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scelto perché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possiate conoscermi </a:t>
            </a:r>
            <a:r>
              <a:rPr sz="1200" dirty="0">
                <a:latin typeface="Times New Roman"/>
                <a:cs typeface="Times New Roman"/>
              </a:rPr>
              <a:t>e credere in  me e </a:t>
            </a:r>
            <a:r>
              <a:rPr sz="1200" spc="-5" dirty="0">
                <a:latin typeface="Times New Roman"/>
                <a:cs typeface="Times New Roman"/>
              </a:rPr>
              <a:t>comprendere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l’Eterno. </a:t>
            </a:r>
            <a:r>
              <a:rPr sz="1200" spc="-10" dirty="0">
                <a:latin typeface="Times New Roman"/>
                <a:cs typeface="Times New Roman"/>
              </a:rPr>
              <a:t>Io, </a:t>
            </a:r>
            <a:r>
              <a:rPr sz="1200" spc="-5" dirty="0">
                <a:latin typeface="Times New Roman"/>
                <a:cs typeface="Times New Roman"/>
              </a:rPr>
              <a:t>sì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all’infuori </a:t>
            </a:r>
            <a:r>
              <a:rPr sz="1200" dirty="0">
                <a:latin typeface="Times New Roman"/>
                <a:cs typeface="Times New Roman"/>
              </a:rPr>
              <a:t>di me non </a:t>
            </a:r>
            <a:r>
              <a:rPr sz="1200" spc="-5" dirty="0">
                <a:latin typeface="Times New Roman"/>
                <a:cs typeface="Times New Roman"/>
              </a:rPr>
              <a:t>c’è alcun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salvatore.”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2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(1392.6) 126:4.8 </a:t>
            </a:r>
            <a:r>
              <a:rPr sz="1200" spc="-5" dirty="0">
                <a:latin typeface="Times New Roman"/>
                <a:cs typeface="Times New Roman"/>
              </a:rPr>
              <a:t>Quando ebbe terminato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lettura, egli si sedette,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gente rientrò </a:t>
            </a:r>
            <a:r>
              <a:rPr sz="1200" dirty="0">
                <a:latin typeface="Times New Roman"/>
                <a:cs typeface="Times New Roman"/>
              </a:rPr>
              <a:t>a casa propria meditando 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 aveva </a:t>
            </a:r>
            <a:r>
              <a:rPr sz="1200" dirty="0">
                <a:latin typeface="Times New Roman"/>
                <a:cs typeface="Times New Roman"/>
              </a:rPr>
              <a:t>letto </a:t>
            </a:r>
            <a:r>
              <a:rPr sz="1200" spc="-5" dirty="0">
                <a:latin typeface="Times New Roman"/>
                <a:cs typeface="Times New Roman"/>
              </a:rPr>
              <a:t>loro con </a:t>
            </a:r>
            <a:r>
              <a:rPr sz="1200" dirty="0">
                <a:latin typeface="Times New Roman"/>
                <a:cs typeface="Times New Roman"/>
              </a:rPr>
              <a:t>tanta grazia.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concittadini l’avevano </a:t>
            </a:r>
            <a:r>
              <a:rPr sz="1200" dirty="0">
                <a:latin typeface="Times New Roman"/>
                <a:cs typeface="Times New Roman"/>
              </a:rPr>
              <a:t>visto così </a:t>
            </a:r>
            <a:r>
              <a:rPr sz="1200" spc="-5" dirty="0">
                <a:latin typeface="Times New Roman"/>
                <a:cs typeface="Times New Roman"/>
              </a:rPr>
              <a:t>magnificamente solenne; mai avevano </a:t>
            </a:r>
            <a:r>
              <a:rPr sz="1200" dirty="0">
                <a:latin typeface="Times New Roman"/>
                <a:cs typeface="Times New Roman"/>
              </a:rPr>
              <a:t>sentito la </a:t>
            </a:r>
            <a:r>
              <a:rPr sz="1200" spc="-5" dirty="0">
                <a:latin typeface="Times New Roman"/>
                <a:cs typeface="Times New Roman"/>
              </a:rPr>
              <a:t>sua  voce così ardente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sincera; mai l’avevano </a:t>
            </a:r>
            <a:r>
              <a:rPr sz="1200" dirty="0">
                <a:latin typeface="Times New Roman"/>
                <a:cs typeface="Times New Roman"/>
              </a:rPr>
              <a:t>visto così </a:t>
            </a:r>
            <a:r>
              <a:rPr sz="1200" spc="-5" dirty="0">
                <a:latin typeface="Times New Roman"/>
                <a:cs typeface="Times New Roman"/>
              </a:rPr>
              <a:t>forte, così deciso,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pieno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d’autorità.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9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(1392.7) 126:4.9 </a:t>
            </a:r>
            <a:r>
              <a:rPr sz="1200" spc="-5" dirty="0">
                <a:latin typeface="Times New Roman"/>
                <a:cs typeface="Times New Roman"/>
              </a:rPr>
              <a:t>Questo pomeriggio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Gesù salì </a:t>
            </a:r>
            <a:r>
              <a:rPr sz="1200" spc="-5" dirty="0">
                <a:latin typeface="Times New Roman"/>
                <a:cs typeface="Times New Roman"/>
              </a:rPr>
              <a:t>con Giacomo </a:t>
            </a:r>
            <a:r>
              <a:rPr sz="1200" dirty="0">
                <a:latin typeface="Times New Roman"/>
                <a:cs typeface="Times New Roman"/>
              </a:rPr>
              <a:t>sulla collina 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scrisse i  </a:t>
            </a:r>
            <a:r>
              <a:rPr sz="1200" spc="-5" dirty="0">
                <a:latin typeface="Times New Roman"/>
                <a:cs typeface="Times New Roman"/>
              </a:rPr>
              <a:t>Dieci Comandamenti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 con </a:t>
            </a:r>
            <a:r>
              <a:rPr sz="1200" dirty="0">
                <a:latin typeface="Times New Roman"/>
                <a:cs typeface="Times New Roman"/>
              </a:rPr>
              <a:t>il carboncino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tavolette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 liscio. Successivamente </a:t>
            </a:r>
            <a:r>
              <a:rPr sz="1200" dirty="0">
                <a:latin typeface="Times New Roman"/>
                <a:cs typeface="Times New Roman"/>
              </a:rPr>
              <a:t>Marta </a:t>
            </a:r>
            <a:r>
              <a:rPr sz="1200" spc="-5" dirty="0">
                <a:latin typeface="Times New Roman"/>
                <a:cs typeface="Times New Roman"/>
              </a:rPr>
              <a:t>colorì </a:t>
            </a:r>
            <a:r>
              <a:rPr sz="1200" dirty="0">
                <a:latin typeface="Times New Roman"/>
                <a:cs typeface="Times New Roman"/>
              </a:rPr>
              <a:t>e decorò queste  </a:t>
            </a:r>
            <a:r>
              <a:rPr sz="1200" spc="-5" dirty="0">
                <a:latin typeface="Times New Roman"/>
                <a:cs typeface="Times New Roman"/>
              </a:rPr>
              <a:t>tavolette,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parecchio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esse rimasero </a:t>
            </a:r>
            <a:r>
              <a:rPr sz="1200" dirty="0">
                <a:latin typeface="Times New Roman"/>
                <a:cs typeface="Times New Roman"/>
              </a:rPr>
              <a:t>appese </a:t>
            </a:r>
            <a:r>
              <a:rPr sz="1200" spc="-5" dirty="0">
                <a:latin typeface="Times New Roman"/>
                <a:cs typeface="Times New Roman"/>
              </a:rPr>
              <a:t>al muro </a:t>
            </a:r>
            <a:r>
              <a:rPr sz="1200" dirty="0">
                <a:latin typeface="Times New Roman"/>
                <a:cs typeface="Times New Roman"/>
              </a:rPr>
              <a:t>sopra il piccolo </a:t>
            </a:r>
            <a:r>
              <a:rPr sz="1200" spc="-5" dirty="0">
                <a:latin typeface="Times New Roman"/>
                <a:cs typeface="Times New Roman"/>
              </a:rPr>
              <a:t>banco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Giacomo.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battaglia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finanziaria</a:t>
            </a:r>
            <a:endParaRPr sz="1600">
              <a:latin typeface="Times New Roman"/>
              <a:cs typeface="Times New Roman"/>
            </a:endParaRPr>
          </a:p>
          <a:p>
            <a:pPr marL="88900" marR="260985">
              <a:lnSpc>
                <a:spcPct val="956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(1392.8) 126:5.1 </a:t>
            </a:r>
            <a:r>
              <a:rPr sz="1200" spc="-5" dirty="0">
                <a:latin typeface="Times New Roman"/>
                <a:cs typeface="Times New Roman"/>
              </a:rPr>
              <a:t>Gradualmente Gesù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famiglia ritornarono alla </a:t>
            </a:r>
            <a:r>
              <a:rPr sz="1200" dirty="0">
                <a:latin typeface="Times New Roman"/>
                <a:cs typeface="Times New Roman"/>
              </a:rPr>
              <a:t>vita semplice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vestiti ed anche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cibo divennero </a:t>
            </a:r>
            <a:r>
              <a:rPr sz="1200" dirty="0">
                <a:latin typeface="Times New Roman"/>
                <a:cs typeface="Times New Roman"/>
              </a:rPr>
              <a:t>più semplici.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latte, </a:t>
            </a:r>
            <a:r>
              <a:rPr sz="1200" spc="-5" dirty="0">
                <a:latin typeface="Times New Roman"/>
                <a:cs typeface="Times New Roman"/>
              </a:rPr>
              <a:t>burro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formaggio </a:t>
            </a:r>
            <a:r>
              <a:rPr sz="1200" dirty="0">
                <a:latin typeface="Times New Roman"/>
                <a:cs typeface="Times New Roman"/>
              </a:rPr>
              <a:t>in abbondanza. Alla </a:t>
            </a:r>
            <a:r>
              <a:rPr sz="1200" spc="-5" dirty="0">
                <a:latin typeface="Times New Roman"/>
                <a:cs typeface="Times New Roman"/>
              </a:rPr>
              <a:t>stagione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essi beneficiavano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prodotti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giardino,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ogni mese che </a:t>
            </a:r>
            <a:r>
              <a:rPr sz="1200" dirty="0">
                <a:latin typeface="Times New Roman"/>
                <a:cs typeface="Times New Roman"/>
              </a:rPr>
              <a:t>passava </a:t>
            </a:r>
            <a:r>
              <a:rPr sz="1200" spc="-5" dirty="0">
                <a:latin typeface="Times New Roman"/>
                <a:cs typeface="Times New Roman"/>
              </a:rPr>
              <a:t>erano obbligati </a:t>
            </a:r>
            <a:r>
              <a:rPr sz="1200" dirty="0">
                <a:latin typeface="Times New Roman"/>
                <a:cs typeface="Times New Roman"/>
              </a:rPr>
              <a:t>a praticare una </a:t>
            </a:r>
            <a:r>
              <a:rPr sz="1200" spc="-5" dirty="0">
                <a:latin typeface="Times New Roman"/>
                <a:cs typeface="Times New Roman"/>
              </a:rPr>
              <a:t>maggiore frugalità. </a:t>
            </a:r>
            <a:r>
              <a:rPr sz="1200" dirty="0">
                <a:latin typeface="Times New Roman"/>
                <a:cs typeface="Times New Roman"/>
              </a:rPr>
              <a:t>I loro pasti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spc="1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semplici; </a:t>
            </a:r>
            <a:r>
              <a:rPr sz="1200" dirty="0">
                <a:latin typeface="Times New Roman"/>
                <a:cs typeface="Times New Roman"/>
              </a:rPr>
              <a:t>il cibo </a:t>
            </a:r>
            <a:r>
              <a:rPr sz="1200" spc="-5" dirty="0">
                <a:latin typeface="Times New Roman"/>
                <a:cs typeface="Times New Roman"/>
              </a:rPr>
              <a:t>migliore era </a:t>
            </a:r>
            <a:r>
              <a:rPr sz="1200" dirty="0">
                <a:latin typeface="Times New Roman"/>
                <a:cs typeface="Times New Roman"/>
              </a:rPr>
              <a:t>riservato per il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sera. </a:t>
            </a:r>
            <a:r>
              <a:rPr sz="1200" dirty="0">
                <a:latin typeface="Times New Roman"/>
                <a:cs typeface="Times New Roman"/>
              </a:rPr>
              <a:t>Tuttavia, tra questi </a:t>
            </a:r>
            <a:r>
              <a:rPr sz="1200" spc="-5" dirty="0">
                <a:latin typeface="Times New Roman"/>
                <a:cs typeface="Times New Roman"/>
              </a:rPr>
              <a:t>Ebrei, </a:t>
            </a:r>
            <a:r>
              <a:rPr sz="1200" dirty="0">
                <a:latin typeface="Times New Roman"/>
                <a:cs typeface="Times New Roman"/>
              </a:rPr>
              <a:t>la mancanza di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implicava  un’inferiorità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(1392.9) 126:5.2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quasi </a:t>
            </a:r>
            <a:r>
              <a:rPr sz="1200" dirty="0">
                <a:latin typeface="Times New Roman"/>
                <a:cs typeface="Times New Roman"/>
              </a:rPr>
              <a:t>acquisito 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di come </a:t>
            </a:r>
            <a:r>
              <a:rPr sz="1200" spc="-5" dirty="0">
                <a:latin typeface="Times New Roman"/>
                <a:cs typeface="Times New Roman"/>
              </a:rPr>
              <a:t>vivevano gli </a:t>
            </a:r>
            <a:r>
              <a:rPr sz="1200" dirty="0">
                <a:latin typeface="Times New Roman"/>
                <a:cs typeface="Times New Roman"/>
              </a:rPr>
              <a:t>uomini del </a:t>
            </a:r>
            <a:r>
              <a:rPr sz="1200" spc="-5" dirty="0">
                <a:latin typeface="Times New Roman"/>
                <a:cs typeface="Times New Roman"/>
              </a:rPr>
              <a:t>suo tempo.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punto  </a:t>
            </a:r>
            <a:r>
              <a:rPr sz="1200" spc="-5" dirty="0">
                <a:latin typeface="Times New Roman"/>
                <a:cs typeface="Times New Roman"/>
              </a:rPr>
              <a:t>egli comprendesse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dei campi e </a:t>
            </a:r>
            <a:r>
              <a:rPr sz="1200" spc="-5" dirty="0">
                <a:latin typeface="Times New Roman"/>
                <a:cs typeface="Times New Roman"/>
              </a:rPr>
              <a:t>del laboratorio </a:t>
            </a:r>
            <a:r>
              <a:rPr sz="1200" dirty="0">
                <a:latin typeface="Times New Roman"/>
                <a:cs typeface="Times New Roman"/>
              </a:rPr>
              <a:t>è mostrato dai suoi </a:t>
            </a:r>
            <a:r>
              <a:rPr sz="1200" spc="-5" dirty="0">
                <a:latin typeface="Times New Roman"/>
                <a:cs typeface="Times New Roman"/>
              </a:rPr>
              <a:t>insegnamenti successivi,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rivelano  così pienamente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contatti </a:t>
            </a:r>
            <a:r>
              <a:rPr sz="1200" spc="-5" dirty="0">
                <a:latin typeface="Times New Roman"/>
                <a:cs typeface="Times New Roman"/>
              </a:rPr>
              <a:t>intimi </a:t>
            </a:r>
            <a:r>
              <a:rPr sz="1200" dirty="0">
                <a:latin typeface="Times New Roman"/>
                <a:cs typeface="Times New Roman"/>
              </a:rPr>
              <a:t>con tutte le </a:t>
            </a:r>
            <a:r>
              <a:rPr sz="1200" spc="-5" dirty="0">
                <a:latin typeface="Times New Roman"/>
                <a:cs typeface="Times New Roman"/>
              </a:rPr>
              <a:t>fasi dell’esperienza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2322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(2094.9) 196:3.10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non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reali; l’esperienza </a:t>
            </a:r>
            <a:r>
              <a:rPr sz="1200" dirty="0">
                <a:latin typeface="Times New Roman"/>
                <a:cs typeface="Times New Roman"/>
              </a:rPr>
              <a:t>umana non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la percezione dell’universo. </a:t>
            </a:r>
            <a:r>
              <a:rPr sz="1200" spc="-5" dirty="0">
                <a:latin typeface="Times New Roman"/>
                <a:cs typeface="Times New Roman"/>
              </a:rPr>
              <a:t>Per ciò che  concerne </a:t>
            </a:r>
            <a:r>
              <a:rPr sz="1200" dirty="0">
                <a:latin typeface="Times New Roman"/>
                <a:cs typeface="Times New Roman"/>
              </a:rPr>
              <a:t>la percezione,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morali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spirituali,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 può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scoprire, riconoscere, interpretare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scegliere.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6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(2094.10) 196:3.11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morali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divengono </a:t>
            </a:r>
            <a:r>
              <a:rPr sz="1200" spc="-5" dirty="0">
                <a:latin typeface="Times New Roman"/>
                <a:cs typeface="Times New Roman"/>
              </a:rPr>
              <a:t>acquisizioni intellettuali mediante l’esercizio </a:t>
            </a:r>
            <a:r>
              <a:rPr sz="1200" dirty="0">
                <a:latin typeface="Times New Roman"/>
                <a:cs typeface="Times New Roman"/>
              </a:rPr>
              <a:t>dei tre </a:t>
            </a:r>
            <a:r>
              <a:rPr sz="1200" spc="-5" dirty="0">
                <a:latin typeface="Times New Roman"/>
                <a:cs typeface="Times New Roman"/>
              </a:rPr>
              <a:t>giudizi,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scelte,  fondamentali 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(2094.11)  196:3.12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scelta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(2094.12)  196:3.13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sociale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scelta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etica.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(2094.13) 196:3.14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scelta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(2094.14) 196:3.15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risulta </a:t>
            </a:r>
            <a:r>
              <a:rPr sz="1200" spc="-5" dirty="0">
                <a:latin typeface="Times New Roman"/>
                <a:cs typeface="Times New Roman"/>
              </a:rPr>
              <a:t>che ogni progresso umano avviene </a:t>
            </a:r>
            <a:r>
              <a:rPr sz="1200" dirty="0">
                <a:latin typeface="Times New Roman"/>
                <a:cs typeface="Times New Roman"/>
              </a:rPr>
              <a:t>mediante una </a:t>
            </a:r>
            <a:r>
              <a:rPr sz="1200" spc="-5" dirty="0">
                <a:latin typeface="Times New Roman"/>
                <a:cs typeface="Times New Roman"/>
              </a:rPr>
              <a:t>tecnica congiunta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evoluzione-rivelazione.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(2094.15) 196:3.16 </a:t>
            </a:r>
            <a:r>
              <a:rPr sz="1200" dirty="0">
                <a:latin typeface="Times New Roman"/>
                <a:cs typeface="Times New Roman"/>
              </a:rPr>
              <a:t>Se un </a:t>
            </a:r>
            <a:r>
              <a:rPr sz="1200" spc="-5" dirty="0">
                <a:latin typeface="Times New Roman"/>
                <a:cs typeface="Times New Roman"/>
              </a:rPr>
              <a:t>amante </a:t>
            </a:r>
            <a:r>
              <a:rPr sz="1200" dirty="0">
                <a:latin typeface="Times New Roman"/>
                <a:cs typeface="Times New Roman"/>
              </a:rPr>
              <a:t>divino non vivesse </a:t>
            </a:r>
            <a:r>
              <a:rPr sz="1200" spc="-5" dirty="0">
                <a:latin typeface="Times New Roman"/>
                <a:cs typeface="Times New Roman"/>
              </a:rPr>
              <a:t>nell’uomo, questi </a:t>
            </a:r>
            <a:r>
              <a:rPr sz="1200" dirty="0">
                <a:latin typeface="Times New Roman"/>
                <a:cs typeface="Times New Roman"/>
              </a:rPr>
              <a:t>non potrebbe </a:t>
            </a:r>
            <a:r>
              <a:rPr sz="1200" spc="-5" dirty="0">
                <a:latin typeface="Times New Roman"/>
                <a:cs typeface="Times New Roman"/>
              </a:rPr>
              <a:t>amare disinteressatamente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spiritualmente. Se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interprete </a:t>
            </a:r>
            <a:r>
              <a:rPr sz="1200" dirty="0">
                <a:latin typeface="Times New Roman"/>
                <a:cs typeface="Times New Roman"/>
              </a:rPr>
              <a:t>non vivesse nella </a:t>
            </a:r>
            <a:r>
              <a:rPr sz="1200" spc="-5" dirty="0">
                <a:latin typeface="Times New Roman"/>
                <a:cs typeface="Times New Roman"/>
              </a:rPr>
              <a:t>sua mente, 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realizzare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dell’universo.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valutatore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dimorasse nell’uomo,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sarebbe </a:t>
            </a:r>
            <a:r>
              <a:rPr sz="1200" dirty="0">
                <a:latin typeface="Times New Roman"/>
                <a:cs typeface="Times New Roman"/>
              </a:rPr>
              <a:t>possibile apprezzare i </a:t>
            </a:r>
            <a:r>
              <a:rPr sz="1200" spc="-5" dirty="0">
                <a:latin typeface="Times New Roman"/>
                <a:cs typeface="Times New Roman"/>
              </a:rPr>
              <a:t>valori morali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spirituali.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amante 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dalla fonte stessa dell’amore </a:t>
            </a:r>
            <a:r>
              <a:rPr sz="1200" dirty="0">
                <a:latin typeface="Times New Roman"/>
                <a:cs typeface="Times New Roman"/>
              </a:rPr>
              <a:t>infinito; </a:t>
            </a:r>
            <a:r>
              <a:rPr sz="1200" spc="-5" dirty="0">
                <a:latin typeface="Times New Roman"/>
                <a:cs typeface="Times New Roman"/>
              </a:rPr>
              <a:t>questo interprete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dell’Unità </a:t>
            </a:r>
            <a:r>
              <a:rPr sz="1200" spc="-5" dirty="0">
                <a:latin typeface="Times New Roman"/>
                <a:cs typeface="Times New Roman"/>
              </a:rPr>
              <a:t>Universale; questo </a:t>
            </a:r>
            <a:r>
              <a:rPr sz="1200" dirty="0">
                <a:latin typeface="Times New Roman"/>
                <a:cs typeface="Times New Roman"/>
              </a:rPr>
              <a:t>valutatore è il </a:t>
            </a:r>
            <a:r>
              <a:rPr sz="1200" spc="-5" dirty="0">
                <a:latin typeface="Times New Roman"/>
                <a:cs typeface="Times New Roman"/>
              </a:rPr>
              <a:t>figlio della 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valori assoluti della realtà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(2095.1) 196:3.17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valutazione </a:t>
            </a:r>
            <a:r>
              <a:rPr sz="1200" spc="-5" dirty="0">
                <a:latin typeface="Times New Roman"/>
                <a:cs typeface="Times New Roman"/>
              </a:rPr>
              <a:t>morale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significato religioso </a:t>
            </a:r>
            <a:r>
              <a:rPr sz="1200" dirty="0">
                <a:latin typeface="Times New Roman"/>
                <a:cs typeface="Times New Roman"/>
              </a:rPr>
              <a:t>— l’intuizione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dell’individuo </a:t>
            </a:r>
            <a:r>
              <a:rPr sz="1200" dirty="0">
                <a:latin typeface="Times New Roman"/>
                <a:cs typeface="Times New Roman"/>
              </a:rPr>
              <a:t>tra il 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l’errore,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tra l’umano e il divino, tra il tempo e </a:t>
            </a:r>
            <a:r>
              <a:rPr sz="1200" spc="-5" dirty="0">
                <a:latin typeface="Times New Roman"/>
                <a:cs typeface="Times New Roman"/>
              </a:rPr>
              <a:t>l’eternità.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578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89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sopravvivenza umana </a:t>
            </a:r>
            <a:r>
              <a:rPr sz="1200" dirty="0">
                <a:latin typeface="Times New Roman"/>
                <a:cs typeface="Times New Roman"/>
              </a:rPr>
              <a:t>dipende in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dalla </a:t>
            </a:r>
            <a:r>
              <a:rPr sz="1200" spc="-5" dirty="0">
                <a:latin typeface="Times New Roman"/>
                <a:cs typeface="Times New Roman"/>
              </a:rPr>
              <a:t>consacrazione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scegliere quei valori vagliati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 selezionatore dei valori </a:t>
            </a:r>
            <a:r>
              <a:rPr sz="1200" dirty="0">
                <a:latin typeface="Times New Roman"/>
                <a:cs typeface="Times New Roman"/>
              </a:rPr>
              <a:t>spirituali — </a:t>
            </a:r>
            <a:r>
              <a:rPr sz="1200" spc="-5" dirty="0">
                <a:latin typeface="Times New Roman"/>
                <a:cs typeface="Times New Roman"/>
              </a:rPr>
              <a:t>l’interprete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l’unificatore interiore. L’esperienza religiosa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in due fasi: la 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nella mente umana e la rivelazione da parte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divino </a:t>
            </a:r>
            <a:r>
              <a:rPr sz="1200" spc="-5" dirty="0">
                <a:latin typeface="Times New Roman"/>
                <a:cs typeface="Times New Roman"/>
              </a:rPr>
              <a:t>interiore. Per eccessiva </a:t>
            </a:r>
            <a:r>
              <a:rPr sz="1200" dirty="0">
                <a:latin typeface="Times New Roman"/>
                <a:cs typeface="Times New Roman"/>
              </a:rPr>
              <a:t>sofisticheria o a </a:t>
            </a:r>
            <a:r>
              <a:rPr sz="1200" spc="-5" dirty="0">
                <a:latin typeface="Times New Roman"/>
                <a:cs typeface="Times New Roman"/>
              </a:rPr>
              <a:t>seguito della  condotta irreligiosa </a:t>
            </a:r>
            <a:r>
              <a:rPr sz="1200" dirty="0">
                <a:latin typeface="Times New Roman"/>
                <a:cs typeface="Times New Roman"/>
              </a:rPr>
              <a:t>di persone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professano </a:t>
            </a:r>
            <a:r>
              <a:rPr sz="1200" spc="-5" dirty="0">
                <a:latin typeface="Times New Roman"/>
                <a:cs typeface="Times New Roman"/>
              </a:rPr>
              <a:t>religiose, </a:t>
            </a:r>
            <a:r>
              <a:rPr sz="1200" dirty="0">
                <a:latin typeface="Times New Roman"/>
                <a:cs typeface="Times New Roman"/>
              </a:rPr>
              <a:t>un uomo, od anche una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uomini, </a:t>
            </a:r>
            <a:r>
              <a:rPr sz="1200" spc="-5" dirty="0">
                <a:latin typeface="Times New Roman"/>
                <a:cs typeface="Times New Roman"/>
              </a:rPr>
              <a:t>possono scegliere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sospendere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sforzi per scoprire il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dimora in </a:t>
            </a:r>
            <a:r>
              <a:rPr sz="1200" spc="-5" dirty="0">
                <a:latin typeface="Times New Roman"/>
                <a:cs typeface="Times New Roman"/>
              </a:rPr>
              <a:t>loro; possono cessare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nella rivelazione divina e di  </a:t>
            </a:r>
            <a:r>
              <a:rPr sz="1200" spc="-5" dirty="0">
                <a:latin typeface="Times New Roman"/>
                <a:cs typeface="Times New Roman"/>
              </a:rPr>
              <a:t>raggiungerla. </a:t>
            </a:r>
            <a:r>
              <a:rPr sz="1200" dirty="0">
                <a:latin typeface="Times New Roman"/>
                <a:cs typeface="Times New Roman"/>
              </a:rPr>
              <a:t>Ma tali </a:t>
            </a:r>
            <a:r>
              <a:rPr sz="1200" spc="-5" dirty="0">
                <a:latin typeface="Times New Roman"/>
                <a:cs typeface="Times New Roman"/>
              </a:rPr>
              <a:t>atteggiamenti </a:t>
            </a:r>
            <a:r>
              <a:rPr sz="1200" dirty="0">
                <a:latin typeface="Times New Roman"/>
                <a:cs typeface="Times New Roman"/>
              </a:rPr>
              <a:t>di non progressione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persistere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presenza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dell’influenza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35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(2095.2) 196:3.18 </a:t>
            </a:r>
            <a:r>
              <a:rPr sz="1200" spc="-5" dirty="0">
                <a:latin typeface="Times New Roman"/>
                <a:cs typeface="Times New Roman"/>
              </a:rPr>
              <a:t>Questa profonda esperienza della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divina interiore trascende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 la rozza </a:t>
            </a:r>
            <a:r>
              <a:rPr sz="1200" spc="-5" dirty="0">
                <a:latin typeface="Times New Roman"/>
                <a:cs typeface="Times New Roman"/>
              </a:rPr>
              <a:t>tecnica  materialistica delle </a:t>
            </a:r>
            <a:r>
              <a:rPr sz="1200" dirty="0">
                <a:latin typeface="Times New Roman"/>
                <a:cs typeface="Times New Roman"/>
              </a:rPr>
              <a:t>scienze </a:t>
            </a:r>
            <a:r>
              <a:rPr sz="1200" spc="-5" dirty="0">
                <a:latin typeface="Times New Roman"/>
                <a:cs typeface="Times New Roman"/>
              </a:rPr>
              <a:t>fisiche.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mettere la </a:t>
            </a:r>
            <a:r>
              <a:rPr sz="1200" spc="-5" dirty="0">
                <a:latin typeface="Times New Roman"/>
                <a:cs typeface="Times New Roman"/>
              </a:rPr>
              <a:t>gioia spirituale </a:t>
            </a:r>
            <a:r>
              <a:rPr sz="1200" dirty="0">
                <a:latin typeface="Times New Roman"/>
                <a:cs typeface="Times New Roman"/>
              </a:rPr>
              <a:t>sotto un </a:t>
            </a:r>
            <a:r>
              <a:rPr sz="1200" spc="-5" dirty="0">
                <a:latin typeface="Times New Roman"/>
                <a:cs typeface="Times New Roman"/>
              </a:rPr>
              <a:t>microscopio;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pesare </a:t>
            </a:r>
            <a:r>
              <a:rPr sz="1200" dirty="0">
                <a:latin typeface="Times New Roman"/>
                <a:cs typeface="Times New Roman"/>
              </a:rPr>
              <a:t>l’amore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bilancia;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misurare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morali;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stimare </a:t>
            </a:r>
            <a:r>
              <a:rPr sz="1200" dirty="0">
                <a:latin typeface="Times New Roman"/>
                <a:cs typeface="Times New Roman"/>
              </a:rPr>
              <a:t>la qualità </a:t>
            </a:r>
            <a:r>
              <a:rPr sz="1200" spc="-5" dirty="0">
                <a:latin typeface="Times New Roman"/>
                <a:cs typeface="Times New Roman"/>
              </a:rPr>
              <a:t>dell’adorazione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(2095.3) 196:3.19 </a:t>
            </a:r>
            <a:r>
              <a:rPr sz="1200" spc="-5" dirty="0">
                <a:latin typeface="Times New Roman"/>
                <a:cs typeface="Times New Roman"/>
              </a:rPr>
              <a:t>Gli Ebrei 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sublimità morale;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evoluzionarono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bellezza; Paolo ed i suoi  </a:t>
            </a:r>
            <a:r>
              <a:rPr sz="1200" spc="-5" dirty="0">
                <a:latin typeface="Times New Roman"/>
                <a:cs typeface="Times New Roman"/>
              </a:rPr>
              <a:t>confratelli fondarono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di speranza e di </a:t>
            </a:r>
            <a:r>
              <a:rPr sz="1200" spc="-5" dirty="0">
                <a:latin typeface="Times New Roman"/>
                <a:cs typeface="Times New Roman"/>
              </a:rPr>
              <a:t>carità. Gesù </a:t>
            </a:r>
            <a:r>
              <a:rPr sz="1200" dirty="0">
                <a:latin typeface="Times New Roman"/>
                <a:cs typeface="Times New Roman"/>
              </a:rPr>
              <a:t>rivelò ed </a:t>
            </a:r>
            <a:r>
              <a:rPr sz="1200" spc="-5" dirty="0">
                <a:latin typeface="Times New Roman"/>
                <a:cs typeface="Times New Roman"/>
              </a:rPr>
              <a:t>esemplificò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d’amore: </a:t>
            </a:r>
            <a:r>
              <a:rPr sz="1200" dirty="0">
                <a:latin typeface="Times New Roman"/>
                <a:cs typeface="Times New Roman"/>
              </a:rPr>
              <a:t>la sicurezza  </a:t>
            </a:r>
            <a:r>
              <a:rPr sz="1200" spc="-5" dirty="0">
                <a:latin typeface="Times New Roman"/>
                <a:cs typeface="Times New Roman"/>
              </a:rPr>
              <a:t>nell’amore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soddisfazione risultanti dal condividere questo amore nel </a:t>
            </a:r>
            <a:r>
              <a:rPr sz="1200" dirty="0">
                <a:latin typeface="Times New Roman"/>
                <a:cs typeface="Times New Roman"/>
              </a:rPr>
              <a:t>servizio della </a:t>
            </a:r>
            <a:r>
              <a:rPr sz="1200" spc="-5" dirty="0">
                <a:latin typeface="Times New Roman"/>
                <a:cs typeface="Times New Roman"/>
              </a:rPr>
              <a:t>fratellanza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(2095.4) 196:3.20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uomo fa una scelta </a:t>
            </a:r>
            <a:r>
              <a:rPr sz="1200" spc="-5" dirty="0">
                <a:latin typeface="Times New Roman"/>
                <a:cs typeface="Times New Roman"/>
              </a:rPr>
              <a:t>morale meditata,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immediatamente l’esperienza </a:t>
            </a:r>
            <a:r>
              <a:rPr sz="1200" dirty="0">
                <a:latin typeface="Times New Roman"/>
                <a:cs typeface="Times New Roman"/>
              </a:rPr>
              <a:t>di una nuova invasione divina  </a:t>
            </a:r>
            <a:r>
              <a:rPr sz="1200" spc="-5" dirty="0">
                <a:latin typeface="Times New Roman"/>
                <a:cs typeface="Times New Roman"/>
              </a:rPr>
              <a:t>della sua anima.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costituisce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come motivo di </a:t>
            </a:r>
            <a:r>
              <a:rPr sz="1200" spc="-5" dirty="0">
                <a:latin typeface="Times New Roman"/>
                <a:cs typeface="Times New Roman"/>
              </a:rPr>
              <a:t>risposta interiore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esteriori. Ma </a:t>
            </a:r>
            <a:r>
              <a:rPr sz="1200" dirty="0">
                <a:latin typeface="Times New Roman"/>
                <a:cs typeface="Times New Roman"/>
              </a:rPr>
              <a:t>una tale 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soggettiva. Essa significa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l’insieme della soggettività dell’individuo </a:t>
            </a:r>
            <a:r>
              <a:rPr sz="1200" dirty="0">
                <a:latin typeface="Times New Roman"/>
                <a:cs typeface="Times New Roman"/>
              </a:rPr>
              <a:t>è impegnato  in una </a:t>
            </a:r>
            <a:r>
              <a:rPr sz="1200" spc="-5" dirty="0">
                <a:latin typeface="Times New Roman"/>
                <a:cs typeface="Times New Roman"/>
              </a:rPr>
              <a:t>risposta significativa ed </a:t>
            </a:r>
            <a:r>
              <a:rPr sz="1200" dirty="0">
                <a:latin typeface="Times New Roman"/>
                <a:cs typeface="Times New Roman"/>
              </a:rPr>
              <a:t>intelligente </a:t>
            </a:r>
            <a:r>
              <a:rPr sz="1200" spc="-5" dirty="0">
                <a:latin typeface="Times New Roman"/>
                <a:cs typeface="Times New Roman"/>
              </a:rPr>
              <a:t>all’obiettività </a:t>
            </a:r>
            <a:r>
              <a:rPr sz="1200" dirty="0">
                <a:latin typeface="Times New Roman"/>
                <a:cs typeface="Times New Roman"/>
              </a:rPr>
              <a:t>totale — </a:t>
            </a:r>
            <a:r>
              <a:rPr sz="1200" spc="-5" dirty="0">
                <a:latin typeface="Times New Roman"/>
                <a:cs typeface="Times New Roman"/>
              </a:rPr>
              <a:t>all’universo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suo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(2095.5) 196:3.21 </a:t>
            </a:r>
            <a:r>
              <a:rPr sz="1200" spc="-5" dirty="0">
                <a:latin typeface="Times New Roman"/>
                <a:cs typeface="Times New Roman"/>
              </a:rPr>
              <a:t>L’esperienza squisita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amati non è </a:t>
            </a:r>
            <a:r>
              <a:rPr sz="1200" spc="-5" dirty="0">
                <a:latin typeface="Times New Roman"/>
                <a:cs typeface="Times New Roman"/>
              </a:rPr>
              <a:t>soltanto un’illusione psichica </a:t>
            </a:r>
            <a:r>
              <a:rPr sz="1200" dirty="0">
                <a:latin typeface="Times New Roman"/>
                <a:cs typeface="Times New Roman"/>
              </a:rPr>
              <a:t>perché è </a:t>
            </a:r>
            <a:r>
              <a:rPr sz="1200" spc="-5" dirty="0">
                <a:latin typeface="Times New Roman"/>
                <a:cs typeface="Times New Roman"/>
              </a:rPr>
              <a:t>così  puramente soggettiva.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veramente divina e realmente </a:t>
            </a:r>
            <a:r>
              <a:rPr sz="1200" spc="-5" dirty="0">
                <a:latin typeface="Times New Roman"/>
                <a:cs typeface="Times New Roman"/>
              </a:rPr>
              <a:t>oggettiva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associata agli esseri mortali, l’Aggiustatore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92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all’osservazione umana apparentemente come </a:t>
            </a:r>
            <a:r>
              <a:rPr sz="1200" dirty="0">
                <a:latin typeface="Times New Roman"/>
                <a:cs typeface="Times New Roman"/>
              </a:rPr>
              <a:t>un fenomeno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soggettivo.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dell’uomo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oggettiva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elevata, Dio, avviene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attraverso l’esperienza puramente </a:t>
            </a:r>
            <a:r>
              <a:rPr sz="1200" dirty="0">
                <a:latin typeface="Times New Roman"/>
                <a:cs typeface="Times New Roman"/>
              </a:rPr>
              <a:t>soggettiva di </a:t>
            </a:r>
            <a:r>
              <a:rPr sz="1200" spc="-5" dirty="0">
                <a:latin typeface="Times New Roman"/>
                <a:cs typeface="Times New Roman"/>
              </a:rPr>
              <a:t>conoscerlo, </a:t>
            </a:r>
            <a:r>
              <a:rPr sz="1200" dirty="0">
                <a:latin typeface="Times New Roman"/>
                <a:cs typeface="Times New Roman"/>
              </a:rPr>
              <a:t>di adorarlo e di 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71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(2095.6) 196:3.22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adorazione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monologo </a:t>
            </a:r>
            <a:r>
              <a:rPr sz="1200" dirty="0">
                <a:latin typeface="Times New Roman"/>
                <a:cs typeface="Times New Roman"/>
              </a:rPr>
              <a:t>futile di autoillusione.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comunione personale con  ciò </a:t>
            </a:r>
            <a:r>
              <a:rPr sz="1200" dirty="0">
                <a:latin typeface="Times New Roman"/>
                <a:cs typeface="Times New Roman"/>
              </a:rPr>
              <a:t>che è divinamente reale, </a:t>
            </a:r>
            <a:r>
              <a:rPr sz="1200" spc="-5" dirty="0">
                <a:latin typeface="Times New Roman"/>
                <a:cs typeface="Times New Roman"/>
              </a:rPr>
              <a:t>con ciò </a:t>
            </a:r>
            <a:r>
              <a:rPr sz="1200" dirty="0">
                <a:latin typeface="Times New Roman"/>
                <a:cs typeface="Times New Roman"/>
              </a:rPr>
              <a:t>che è la fonte </a:t>
            </a:r>
            <a:r>
              <a:rPr sz="1200" spc="-5" dirty="0">
                <a:latin typeface="Times New Roman"/>
                <a:cs typeface="Times New Roman"/>
              </a:rPr>
              <a:t>stessa della realtà.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dell’adorazione l’uomo </a:t>
            </a:r>
            <a:r>
              <a:rPr sz="1200" dirty="0">
                <a:latin typeface="Times New Roman"/>
                <a:cs typeface="Times New Roman"/>
              </a:rPr>
              <a:t>aspira </a:t>
            </a:r>
            <a:r>
              <a:rPr sz="1200" spc="-5" dirty="0">
                <a:latin typeface="Times New Roman"/>
                <a:cs typeface="Times New Roman"/>
              </a:rPr>
              <a:t>ad essere migliore </a:t>
            </a:r>
            <a:r>
              <a:rPr sz="1200" dirty="0">
                <a:latin typeface="Times New Roman"/>
                <a:cs typeface="Times New Roman"/>
              </a:rPr>
              <a:t>e  a </a:t>
            </a:r>
            <a:r>
              <a:rPr sz="1200" spc="-5" dirty="0">
                <a:latin typeface="Times New Roman"/>
                <a:cs typeface="Times New Roman"/>
              </a:rPr>
              <a:t>raggiungere così </a:t>
            </a:r>
            <a:r>
              <a:rPr sz="1200" dirty="0">
                <a:latin typeface="Times New Roman"/>
                <a:cs typeface="Times New Roman"/>
              </a:rPr>
              <a:t>alla fine 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meglio.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9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(2095.7) 196:3.23 </a:t>
            </a:r>
            <a:r>
              <a:rPr sz="1200" spc="-5" dirty="0">
                <a:latin typeface="Times New Roman"/>
                <a:cs typeface="Times New Roman"/>
              </a:rPr>
              <a:t>L’idealizzazione della verità, </a:t>
            </a:r>
            <a:r>
              <a:rPr sz="1200" dirty="0">
                <a:latin typeface="Times New Roman"/>
                <a:cs typeface="Times New Roman"/>
              </a:rPr>
              <a:t>della 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servirle,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sostituto dell’esperienza  religiosa autentica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realtà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psicologia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l’idealismo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l’equivalente della realtà religiosa.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proiezioni  dell’intelletto </a:t>
            </a:r>
            <a:r>
              <a:rPr sz="1200" dirty="0">
                <a:latin typeface="Times New Roman"/>
                <a:cs typeface="Times New Roman"/>
              </a:rPr>
              <a:t>umano possono in </a:t>
            </a:r>
            <a:r>
              <a:rPr sz="1200" spc="-5" dirty="0">
                <a:latin typeface="Times New Roman"/>
                <a:cs typeface="Times New Roman"/>
              </a:rPr>
              <a:t>verità originare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falsi dei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degli dei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immagine dell’uomo </a:t>
            </a:r>
            <a:r>
              <a:rPr sz="1200" dirty="0">
                <a:latin typeface="Times New Roman"/>
                <a:cs typeface="Times New Roman"/>
              </a:rPr>
              <a:t>— ma la </a:t>
            </a:r>
            <a:r>
              <a:rPr sz="1200" spc="-5" dirty="0">
                <a:latin typeface="Times New Roman"/>
                <a:cs typeface="Times New Roman"/>
              </a:rPr>
              <a:t>vera 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non ha una tale </a:t>
            </a:r>
            <a:r>
              <a:rPr sz="1200" spc="-5" dirty="0">
                <a:latin typeface="Times New Roman"/>
                <a:cs typeface="Times New Roman"/>
              </a:rPr>
              <a:t>origine.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nello spirito interiore. Molti dei sistemi religiosi dell’uomo </a:t>
            </a:r>
            <a:r>
              <a:rPr sz="1200" dirty="0">
                <a:latin typeface="Times New Roman"/>
                <a:cs typeface="Times New Roman"/>
              </a:rPr>
              <a:t>provengono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dalle</a:t>
            </a:r>
            <a:endParaRPr sz="1200">
              <a:latin typeface="Times New Roman"/>
              <a:cs typeface="Times New Roman"/>
            </a:endParaRPr>
          </a:p>
          <a:p>
            <a:pPr marL="88900" marR="1282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formulazioni dell’intelletto </a:t>
            </a:r>
            <a:r>
              <a:rPr sz="1200" dirty="0">
                <a:latin typeface="Times New Roman"/>
                <a:cs typeface="Times New Roman"/>
              </a:rPr>
              <a:t>umano, ma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necessariamente una parte di questi </a:t>
            </a:r>
            <a:r>
              <a:rPr sz="1200" spc="-5" dirty="0">
                <a:latin typeface="Times New Roman"/>
                <a:cs typeface="Times New Roman"/>
              </a:rPr>
              <a:t>grotteschi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schiavitù  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(2095.8) 196:3.24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la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invenzione </a:t>
            </a:r>
            <a:r>
              <a:rPr sz="1200" spc="-5" dirty="0">
                <a:latin typeface="Times New Roman"/>
                <a:cs typeface="Times New Roman"/>
              </a:rPr>
              <a:t>dell’idealismo dell’uomo; 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fonte stessa </a:t>
            </a:r>
            <a:r>
              <a:rPr sz="1200" dirty="0">
                <a:latin typeface="Times New Roman"/>
                <a:cs typeface="Times New Roman"/>
              </a:rPr>
              <a:t>di tutti questi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percezioni  superanimali. Dio </a:t>
            </a:r>
            <a:r>
              <a:rPr sz="1200" dirty="0">
                <a:latin typeface="Times New Roman"/>
                <a:cs typeface="Times New Roman"/>
              </a:rPr>
              <a:t>non è un’ipotesi </a:t>
            </a:r>
            <a:r>
              <a:rPr sz="1200" spc="-5" dirty="0">
                <a:latin typeface="Times New Roman"/>
                <a:cs typeface="Times New Roman"/>
              </a:rPr>
              <a:t>formulata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umani della </a:t>
            </a:r>
            <a:r>
              <a:rPr sz="1200" spc="-5" dirty="0">
                <a:latin typeface="Times New Roman"/>
                <a:cs typeface="Times New Roman"/>
              </a:rPr>
              <a:t>verità, 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personalità d’amore </a:t>
            </a:r>
            <a:r>
              <a:rPr sz="1200" dirty="0">
                <a:latin typeface="Times New Roman"/>
                <a:cs typeface="Times New Roman"/>
              </a:rPr>
              <a:t>da cui </a:t>
            </a:r>
            <a:r>
              <a:rPr sz="1200" spc="-5" dirty="0">
                <a:latin typeface="Times New Roman"/>
                <a:cs typeface="Times New Roman"/>
              </a:rPr>
              <a:t>derivano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manifestazioni dell’universo.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bellezza e la bontà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degli  uomini </a:t>
            </a:r>
            <a:r>
              <a:rPr sz="1200" spc="-5" dirty="0">
                <a:latin typeface="Times New Roman"/>
                <a:cs typeface="Times New Roman"/>
              </a:rPr>
              <a:t>sono unificate dalla </a:t>
            </a:r>
            <a:r>
              <a:rPr sz="1200" dirty="0">
                <a:latin typeface="Times New Roman"/>
                <a:cs typeface="Times New Roman"/>
              </a:rPr>
              <a:t>spiritualità </a:t>
            </a:r>
            <a:r>
              <a:rPr sz="1200" spc="-5" dirty="0">
                <a:latin typeface="Times New Roman"/>
                <a:cs typeface="Times New Roman"/>
              </a:rPr>
              <a:t>crescente dell’esperienza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elevano </a:t>
            </a:r>
            <a:r>
              <a:rPr sz="1200" dirty="0">
                <a:latin typeface="Times New Roman"/>
                <a:cs typeface="Times New Roman"/>
              </a:rPr>
              <a:t>verso le </a:t>
            </a:r>
            <a:r>
              <a:rPr sz="1200" spc="-5" dirty="0">
                <a:latin typeface="Times New Roman"/>
                <a:cs typeface="Times New Roman"/>
              </a:rPr>
              <a:t>realtà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L’unità della  verità, della </a:t>
            </a:r>
            <a:r>
              <a:rPr sz="1200" dirty="0">
                <a:latin typeface="Times New Roman"/>
                <a:cs typeface="Times New Roman"/>
              </a:rPr>
              <a:t>bellezza e della bontà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realizzata </a:t>
            </a:r>
            <a:r>
              <a:rPr sz="1200" spc="-5" dirty="0">
                <a:latin typeface="Times New Roman"/>
                <a:cs typeface="Times New Roman"/>
              </a:rPr>
              <a:t>soltanto nell’esperienza spirituale della personalità che </a:t>
            </a:r>
            <a:r>
              <a:rPr sz="1200" dirty="0">
                <a:latin typeface="Times New Roman"/>
                <a:cs typeface="Times New Roman"/>
              </a:rPr>
              <a:t>conosce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20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(2096.1) 196:3.25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è il </a:t>
            </a:r>
            <a:r>
              <a:rPr sz="1200" spc="-5" dirty="0">
                <a:latin typeface="Times New Roman"/>
                <a:cs typeface="Times New Roman"/>
              </a:rPr>
              <a:t>terreno essenziale preesistente della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della realizzazione personale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dell’Aggiustatore,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tale moralità non è la </a:t>
            </a:r>
            <a:r>
              <a:rPr sz="1200" spc="-5" dirty="0">
                <a:latin typeface="Times New Roman"/>
                <a:cs typeface="Times New Roman"/>
              </a:rPr>
              <a:t>fonte dell’esperienza religiosa </a:t>
            </a:r>
            <a:r>
              <a:rPr sz="1200" dirty="0">
                <a:latin typeface="Times New Roman"/>
                <a:cs typeface="Times New Roman"/>
              </a:rPr>
              <a:t>e l’intuizione </a:t>
            </a:r>
            <a:r>
              <a:rPr sz="1200" spc="-5" dirty="0">
                <a:latin typeface="Times New Roman"/>
                <a:cs typeface="Times New Roman"/>
              </a:rPr>
              <a:t>spirituale che </a:t>
            </a:r>
            <a:r>
              <a:rPr sz="1200" dirty="0">
                <a:latin typeface="Times New Roman"/>
                <a:cs typeface="Times New Roman"/>
              </a:rPr>
              <a:t>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risulta.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5470" cy="3898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morale è superanimale, ma </a:t>
            </a:r>
            <a:r>
              <a:rPr sz="1200" spc="-5" dirty="0">
                <a:latin typeface="Times New Roman"/>
                <a:cs typeface="Times New Roman"/>
              </a:rPr>
              <a:t>subspirituale.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equivale al riconoscimento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dovere, alla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realizzazione</a:t>
            </a:r>
            <a:endParaRPr sz="1200">
              <a:latin typeface="Times New Roman"/>
              <a:cs typeface="Times New Roman"/>
            </a:endParaRPr>
          </a:p>
          <a:p>
            <a:pPr marL="88900" marR="5162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dell’esistenza del </a:t>
            </a:r>
            <a:r>
              <a:rPr sz="1200" dirty="0">
                <a:latin typeface="Times New Roman"/>
                <a:cs typeface="Times New Roman"/>
              </a:rPr>
              <a:t>bene e </a:t>
            </a:r>
            <a:r>
              <a:rPr sz="1200" spc="-5" dirty="0">
                <a:latin typeface="Times New Roman"/>
                <a:cs typeface="Times New Roman"/>
              </a:rPr>
              <a:t>del male.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morale s’interpone </a:t>
            </a:r>
            <a:r>
              <a:rPr sz="1200" dirty="0">
                <a:latin typeface="Times New Roman"/>
                <a:cs typeface="Times New Roman"/>
              </a:rPr>
              <a:t>tra il tipo di </a:t>
            </a:r>
            <a:r>
              <a:rPr sz="1200" spc="-5" dirty="0">
                <a:latin typeface="Times New Roman"/>
                <a:cs typeface="Times New Roman"/>
              </a:rPr>
              <a:t>mente animale </a:t>
            </a:r>
            <a:r>
              <a:rPr sz="1200" dirty="0">
                <a:latin typeface="Times New Roman"/>
                <a:cs typeface="Times New Roman"/>
              </a:rPr>
              <a:t>e quello umano,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morontia  funziona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sfera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41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(2096.2) 196:3.26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scoprire la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la morale e </a:t>
            </a:r>
            <a:r>
              <a:rPr sz="1200" spc="-5" dirty="0">
                <a:latin typeface="Times New Roman"/>
                <a:cs typeface="Times New Roman"/>
              </a:rPr>
              <a:t>l’etica;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spirito conferito, l’Aggiustatore  interiore, rivela alla </a:t>
            </a:r>
            <a:r>
              <a:rPr sz="1200" dirty="0">
                <a:latin typeface="Times New Roman"/>
                <a:cs typeface="Times New Roman"/>
              </a:rPr>
              <a:t>mente umana in evoluzione il </a:t>
            </a:r>
            <a:r>
              <a:rPr sz="1200" spc="-5" dirty="0">
                <a:latin typeface="Times New Roman"/>
                <a:cs typeface="Times New Roman"/>
              </a:rPr>
              <a:t>legislatore,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Padre-sorgente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vero, </a:t>
            </a:r>
            <a:r>
              <a:rPr sz="1200" spc="-5" dirty="0">
                <a:latin typeface="Times New Roman"/>
                <a:cs typeface="Times New Roman"/>
              </a:rPr>
              <a:t>bello </a:t>
            </a:r>
            <a:r>
              <a:rPr sz="1200" dirty="0">
                <a:latin typeface="Times New Roman"/>
                <a:cs typeface="Times New Roman"/>
              </a:rPr>
              <a:t>e buono; ed un tale  uomo </a:t>
            </a:r>
            <a:r>
              <a:rPr sz="1200" spc="-5" dirty="0">
                <a:latin typeface="Times New Roman"/>
                <a:cs typeface="Times New Roman"/>
              </a:rPr>
              <a:t>illuminato </a:t>
            </a:r>
            <a:r>
              <a:rPr sz="1200" dirty="0">
                <a:latin typeface="Times New Roman"/>
                <a:cs typeface="Times New Roman"/>
              </a:rPr>
              <a:t>ha una </a:t>
            </a:r>
            <a:r>
              <a:rPr sz="1200" spc="-5" dirty="0">
                <a:latin typeface="Times New Roman"/>
                <a:cs typeface="Times New Roman"/>
              </a:rPr>
              <a:t>religione ed </a:t>
            </a:r>
            <a:r>
              <a:rPr sz="1200" dirty="0">
                <a:latin typeface="Times New Roman"/>
                <a:cs typeface="Times New Roman"/>
              </a:rPr>
              <a:t>è spiritualmente </a:t>
            </a:r>
            <a:r>
              <a:rPr sz="1200" spc="-5" dirty="0">
                <a:latin typeface="Times New Roman"/>
                <a:cs typeface="Times New Roman"/>
              </a:rPr>
              <a:t>dotato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ed </a:t>
            </a:r>
            <a:r>
              <a:rPr sz="1200" dirty="0">
                <a:latin typeface="Times New Roman"/>
                <a:cs typeface="Times New Roman"/>
              </a:rPr>
              <a:t>avventurosa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(2096.3) 196:3.27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non è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spirituale;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interamente </a:t>
            </a:r>
            <a:r>
              <a:rPr sz="1200" dirty="0">
                <a:latin typeface="Times New Roman"/>
                <a:cs typeface="Times New Roman"/>
              </a:rPr>
              <a:t>e puramente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benché la vera </a:t>
            </a:r>
            <a:r>
              <a:rPr sz="1200" spc="-5" dirty="0">
                <a:latin typeface="Times New Roman"/>
                <a:cs typeface="Times New Roman"/>
              </a:rPr>
              <a:t>religione  elevi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valori morali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renda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significativi.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religione 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rivelare la bontà </a:t>
            </a:r>
            <a:r>
              <a:rPr sz="1200" spc="-5" dirty="0">
                <a:latin typeface="Times New Roman"/>
                <a:cs typeface="Times New Roman"/>
              </a:rPr>
              <a:t>ultima,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riesce ad  assicurare </a:t>
            </a:r>
            <a:r>
              <a:rPr sz="1200" dirty="0">
                <a:latin typeface="Times New Roman"/>
                <a:cs typeface="Times New Roman"/>
              </a:rPr>
              <a:t>la sopravvivenza </a:t>
            </a:r>
            <a:r>
              <a:rPr sz="1200" spc="-5" dirty="0">
                <a:latin typeface="Times New Roman"/>
                <a:cs typeface="Times New Roman"/>
              </a:rPr>
              <a:t>nemmeno ai propri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morali.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favorisce l’elevazione,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glorificazione, ed assicura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riconosce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approva.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4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(2096.4) 196:3.28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sta sopra alla scienza, all’arte, alla filosofia, all’etica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morale,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indipendente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esse. </a:t>
            </a:r>
            <a:r>
              <a:rPr sz="1200" dirty="0">
                <a:latin typeface="Times New Roman"/>
                <a:cs typeface="Times New Roman"/>
              </a:rPr>
              <a:t>Esse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indissolubilmente interrelate nell’esperienza umana,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l’esperienza suprema </a:t>
            </a:r>
            <a:r>
              <a:rPr sz="1200" spc="5" dirty="0">
                <a:latin typeface="Times New Roman"/>
                <a:cs typeface="Times New Roman"/>
              </a:rPr>
              <a:t>dell’uomo  </a:t>
            </a:r>
            <a:r>
              <a:rPr sz="1200" spc="-5" dirty="0">
                <a:latin typeface="Times New Roman"/>
                <a:cs typeface="Times New Roman"/>
              </a:rPr>
              <a:t>nella sua natura mortale,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finito rende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alla teologia </a:t>
            </a:r>
            <a:r>
              <a:rPr sz="1200" dirty="0">
                <a:latin typeface="Times New Roman"/>
                <a:cs typeface="Times New Roman"/>
              </a:rPr>
              <a:t>descrivere in </a:t>
            </a:r>
            <a:r>
              <a:rPr sz="1200" spc="-5" dirty="0">
                <a:latin typeface="Times New Roman"/>
                <a:cs typeface="Times New Roman"/>
              </a:rPr>
              <a:t>maniera adeguata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 esperienza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(2096.5) 196:3.29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percezione </a:t>
            </a:r>
            <a:r>
              <a:rPr sz="1200" spc="-5" dirty="0">
                <a:latin typeface="Times New Roman"/>
                <a:cs typeface="Times New Roman"/>
              </a:rPr>
              <a:t>religiosa possiede </a:t>
            </a:r>
            <a:r>
              <a:rPr sz="1200" dirty="0">
                <a:latin typeface="Times New Roman"/>
                <a:cs typeface="Times New Roman"/>
              </a:rPr>
              <a:t>il potere 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una sconfitta in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superiori ed in nuove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determinazioni.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la motivazione più </a:t>
            </a:r>
            <a:r>
              <a:rPr sz="1200" spc="-5" dirty="0">
                <a:latin typeface="Times New Roman"/>
                <a:cs typeface="Times New Roman"/>
              </a:rPr>
              <a:t>elevata che </a:t>
            </a:r>
            <a:r>
              <a:rPr sz="1200" dirty="0">
                <a:latin typeface="Times New Roman"/>
                <a:cs typeface="Times New Roman"/>
              </a:rPr>
              <a:t>l’uomo possa utilizzare </a:t>
            </a:r>
            <a:r>
              <a:rPr sz="1200" spc="-5" dirty="0">
                <a:latin typeface="Times New Roman"/>
                <a:cs typeface="Times New Roman"/>
              </a:rPr>
              <a:t>nella sua ascensione nell’universo. Ma l’amore, </a:t>
            </a:r>
            <a:r>
              <a:rPr sz="1200" dirty="0">
                <a:latin typeface="Times New Roman"/>
                <a:cs typeface="Times New Roman"/>
              </a:rPr>
              <a:t>quando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spogliato </a:t>
            </a:r>
            <a:r>
              <a:rPr sz="1200" dirty="0">
                <a:latin typeface="Times New Roman"/>
                <a:cs typeface="Times New Roman"/>
              </a:rPr>
              <a:t>della verità, della </a:t>
            </a:r>
            <a:r>
              <a:rPr sz="1200" spc="-5" dirty="0">
                <a:latin typeface="Times New Roman"/>
                <a:cs typeface="Times New Roman"/>
              </a:rPr>
              <a:t>bellezza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bontà, 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sentimento,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deformazione filosofica, </a:t>
            </a:r>
            <a:r>
              <a:rPr sz="1200" dirty="0">
                <a:latin typeface="Times New Roman"/>
                <a:cs typeface="Times New Roman"/>
              </a:rPr>
              <a:t>un’illusione psichica e un  </a:t>
            </a:r>
            <a:r>
              <a:rPr sz="1200" spc="-5" dirty="0">
                <a:latin typeface="Times New Roman"/>
                <a:cs typeface="Times New Roman"/>
              </a:rPr>
              <a:t>inganno spirituale. L’amore deve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ridefinito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morontiale 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8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(2096.6) 196:3.30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dell’uomo di </a:t>
            </a:r>
            <a:r>
              <a:rPr sz="1200" spc="-5" dirty="0">
                <a:latin typeface="Times New Roman"/>
                <a:cs typeface="Times New Roman"/>
              </a:rPr>
              <a:t>sfuggire alla </a:t>
            </a:r>
            <a:r>
              <a:rPr sz="1200" dirty="0">
                <a:latin typeface="Times New Roman"/>
                <a:cs typeface="Times New Roman"/>
              </a:rPr>
              <a:t>mancanza di bellezza </a:t>
            </a:r>
            <a:r>
              <a:rPr sz="1200" spc="-5" dirty="0">
                <a:latin typeface="Times New Roman"/>
                <a:cs typeface="Times New Roman"/>
              </a:rPr>
              <a:t>nel suo ambiente materiale;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gesto  verso </a:t>
            </a:r>
            <a:r>
              <a:rPr sz="1200" dirty="0">
                <a:latin typeface="Times New Roman"/>
                <a:cs typeface="Times New Roman"/>
              </a:rPr>
              <a:t>il livello </a:t>
            </a: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è lo sforzo </a:t>
            </a:r>
            <a:r>
              <a:rPr sz="1200" spc="-5" dirty="0">
                <a:latin typeface="Times New Roman"/>
                <a:cs typeface="Times New Roman"/>
              </a:rPr>
              <a:t>dell’uomo per risolvere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enigmi apparenti dell’universo materiale.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è  il </a:t>
            </a:r>
            <a:r>
              <a:rPr sz="1200" spc="-5" dirty="0">
                <a:latin typeface="Times New Roman"/>
                <a:cs typeface="Times New Roman"/>
              </a:rPr>
              <a:t>tentativo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unificare l’esperienza 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gesto supremo </a:t>
            </a:r>
            <a:r>
              <a:rPr sz="1200" dirty="0">
                <a:latin typeface="Times New Roman"/>
                <a:cs typeface="Times New Roman"/>
              </a:rPr>
              <a:t>dell’uomo, la </a:t>
            </a:r>
            <a:r>
              <a:rPr sz="1200" spc="-5" dirty="0">
                <a:latin typeface="Times New Roman"/>
                <a:cs typeface="Times New Roman"/>
              </a:rPr>
              <a:t>sua magnifica </a:t>
            </a:r>
            <a:r>
              <a:rPr sz="1200" dirty="0">
                <a:latin typeface="Times New Roman"/>
                <a:cs typeface="Times New Roman"/>
              </a:rPr>
              <a:t>tensione verso la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finale,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determinazione a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simile a 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(2096.7) 196:3.31 </a:t>
            </a:r>
            <a:r>
              <a:rPr sz="1200" spc="-5" dirty="0">
                <a:latin typeface="Times New Roman"/>
                <a:cs typeface="Times New Roman"/>
              </a:rPr>
              <a:t>Nel regno dell’esperienza religiosa, </a:t>
            </a:r>
            <a:r>
              <a:rPr sz="1200" dirty="0">
                <a:latin typeface="Times New Roman"/>
                <a:cs typeface="Times New Roman"/>
              </a:rPr>
              <a:t>la possibilità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potenziale.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spinta in </a:t>
            </a:r>
            <a:r>
              <a:rPr sz="1200" spc="-5" dirty="0">
                <a:latin typeface="Times New Roman"/>
                <a:cs typeface="Times New Roman"/>
              </a:rPr>
              <a:t>avanti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88900" marR="28575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non è un’illusione </a:t>
            </a:r>
            <a:r>
              <a:rPr sz="1200" spc="-5" dirty="0">
                <a:latin typeface="Times New Roman"/>
                <a:cs typeface="Times New Roman"/>
              </a:rPr>
              <a:t>psichica.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favoleggiare dell’uomo </a:t>
            </a:r>
            <a:r>
              <a:rPr sz="1200" dirty="0">
                <a:latin typeface="Times New Roman"/>
                <a:cs typeface="Times New Roman"/>
              </a:rPr>
              <a:t>sull’universo può non </a:t>
            </a:r>
            <a:r>
              <a:rPr sz="1200" spc="-5" dirty="0">
                <a:latin typeface="Times New Roman"/>
                <a:cs typeface="Times New Roman"/>
              </a:rPr>
              <a:t>corrispondere </a:t>
            </a:r>
            <a:r>
              <a:rPr sz="1200" dirty="0">
                <a:latin typeface="Times New Roman"/>
                <a:cs typeface="Times New Roman"/>
              </a:rPr>
              <a:t>a dei </a:t>
            </a:r>
            <a:r>
              <a:rPr sz="1200" spc="-5" dirty="0">
                <a:latin typeface="Times New Roman"/>
                <a:cs typeface="Times New Roman"/>
              </a:rPr>
              <a:t>fatti, </a:t>
            </a:r>
            <a:r>
              <a:rPr sz="1200" dirty="0">
                <a:latin typeface="Times New Roman"/>
                <a:cs typeface="Times New Roman"/>
              </a:rPr>
              <a:t>ma molto,  moltissimo, è</a:t>
            </a:r>
            <a:r>
              <a:rPr sz="1200" spc="-5" dirty="0">
                <a:latin typeface="Times New Roman"/>
                <a:cs typeface="Times New Roman"/>
              </a:rPr>
              <a:t> 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30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(2096.8) 196:3.32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uomini è </a:t>
            </a:r>
            <a:r>
              <a:rPr sz="1200" spc="-5" dirty="0">
                <a:latin typeface="Times New Roman"/>
                <a:cs typeface="Times New Roman"/>
              </a:rPr>
              <a:t>troppo grande </a:t>
            </a:r>
            <a:r>
              <a:rPr sz="1200" dirty="0">
                <a:latin typeface="Times New Roman"/>
                <a:cs typeface="Times New Roman"/>
              </a:rPr>
              <a:t>e nobile </a:t>
            </a:r>
            <a:r>
              <a:rPr sz="1200" spc="-5" dirty="0">
                <a:latin typeface="Times New Roman"/>
                <a:cs typeface="Times New Roman"/>
              </a:rPr>
              <a:t>per abbassarsi </a:t>
            </a:r>
            <a:r>
              <a:rPr sz="1200" dirty="0">
                <a:latin typeface="Times New Roman"/>
                <a:cs typeface="Times New Roman"/>
              </a:rPr>
              <a:t>al livello di una </a:t>
            </a:r>
            <a:r>
              <a:rPr sz="1200" spc="-5" dirty="0">
                <a:latin typeface="Times New Roman"/>
                <a:cs typeface="Times New Roman"/>
              </a:rPr>
              <a:t>semplice riuscita. L’animale </a:t>
            </a:r>
            <a:r>
              <a:rPr sz="1200" dirty="0">
                <a:latin typeface="Times New Roman"/>
                <a:cs typeface="Times New Roman"/>
              </a:rPr>
              <a:t>deve  </a:t>
            </a:r>
            <a:r>
              <a:rPr sz="1200" spc="-5" dirty="0">
                <a:latin typeface="Times New Roman"/>
                <a:cs typeface="Times New Roman"/>
              </a:rPr>
              <a:t>adattarsi all’ambiente,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l’uomo religioso </a:t>
            </a:r>
            <a:r>
              <a:rPr sz="1200" dirty="0">
                <a:latin typeface="Times New Roman"/>
                <a:cs typeface="Times New Roman"/>
              </a:rPr>
              <a:t>trascende il </a:t>
            </a:r>
            <a:r>
              <a:rPr sz="1200" spc="-5" dirty="0">
                <a:latin typeface="Times New Roman"/>
                <a:cs typeface="Times New Roman"/>
              </a:rPr>
              <a:t>suo ambiente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sfugge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limiti del mondo </a:t>
            </a:r>
            <a:r>
              <a:rPr sz="1200" spc="-5" dirty="0">
                <a:latin typeface="Times New Roman"/>
                <a:cs typeface="Times New Roman"/>
              </a:rPr>
              <a:t>materiale  presente </a:t>
            </a:r>
            <a:r>
              <a:rPr sz="1200" dirty="0">
                <a:latin typeface="Times New Roman"/>
                <a:cs typeface="Times New Roman"/>
              </a:rPr>
              <a:t>per mezzo di questa </a:t>
            </a:r>
            <a:r>
              <a:rPr sz="1200" spc="-5" dirty="0">
                <a:latin typeface="Times New Roman"/>
                <a:cs typeface="Times New Roman"/>
              </a:rPr>
              <a:t>percezione dell’amore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dell’amore ingenera </a:t>
            </a:r>
            <a:r>
              <a:rPr sz="1200" dirty="0">
                <a:latin typeface="Times New Roman"/>
                <a:cs typeface="Times New Roman"/>
              </a:rPr>
              <a:t>nell’anima </a:t>
            </a:r>
            <a:r>
              <a:rPr sz="1200" spc="-5" dirty="0">
                <a:latin typeface="Times New Roman"/>
                <a:cs typeface="Times New Roman"/>
              </a:rPr>
              <a:t>dell’uomo quello  sforzo superanimale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bellezza e la </a:t>
            </a:r>
            <a:r>
              <a:rPr sz="1200" spc="-5" dirty="0">
                <a:latin typeface="Times New Roman"/>
                <a:cs typeface="Times New Roman"/>
              </a:rPr>
              <a:t>bontà;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trova,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glorificato </a:t>
            </a:r>
            <a:r>
              <a:rPr sz="1200" dirty="0">
                <a:latin typeface="Times New Roman"/>
                <a:cs typeface="Times New Roman"/>
              </a:rPr>
              <a:t>nel loro </a:t>
            </a:r>
            <a:r>
              <a:rPr sz="1200" spc="-5" dirty="0">
                <a:latin typeface="Times New Roman"/>
                <a:cs typeface="Times New Roman"/>
              </a:rPr>
              <a:t>abbraccio; </a:t>
            </a:r>
            <a:r>
              <a:rPr sz="1200" dirty="0">
                <a:latin typeface="Times New Roman"/>
                <a:cs typeface="Times New Roman"/>
              </a:rPr>
              <a:t>è consumato  </a:t>
            </a:r>
            <a:r>
              <a:rPr sz="1200" spc="-5" dirty="0">
                <a:latin typeface="Times New Roman"/>
                <a:cs typeface="Times New Roman"/>
              </a:rPr>
              <a:t>dal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8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(2097.1) 196:3.33 </a:t>
            </a:r>
            <a:r>
              <a:rPr sz="1200" spc="-5" dirty="0">
                <a:latin typeface="Times New Roman"/>
                <a:cs typeface="Times New Roman"/>
              </a:rPr>
              <a:t>Non scoraggiatevi; l’evoluzione umana sta ancora progredendo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al </a:t>
            </a:r>
            <a:r>
              <a:rPr sz="1200" dirty="0">
                <a:latin typeface="Times New Roman"/>
                <a:cs typeface="Times New Roman"/>
              </a:rPr>
              <a:t>mondo, 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mancherà.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4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(2097.2) 196:3.34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sfida </a:t>
            </a:r>
            <a:r>
              <a:rPr sz="1200" spc="-5" dirty="0">
                <a:latin typeface="Times New Roman"/>
                <a:cs typeface="Times New Roman"/>
              </a:rPr>
              <a:t>per l’uomo moderno </a:t>
            </a:r>
            <a:r>
              <a:rPr sz="1200" dirty="0">
                <a:latin typeface="Times New Roman"/>
                <a:cs typeface="Times New Roman"/>
              </a:rPr>
              <a:t>è di giungere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comunicazione </a:t>
            </a:r>
            <a:r>
              <a:rPr sz="1200" spc="-5" dirty="0">
                <a:latin typeface="Times New Roman"/>
                <a:cs typeface="Times New Roman"/>
              </a:rPr>
              <a:t>migliore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Monitore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dimora 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avventura dell’uomo nella </a:t>
            </a:r>
            <a:r>
              <a:rPr sz="1200" spc="-5" dirty="0">
                <a:latin typeface="Times New Roman"/>
                <a:cs typeface="Times New Roman"/>
              </a:rPr>
              <a:t>carne consiste nello sforzo ben equilibrato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sensato </a:t>
            </a:r>
            <a:r>
              <a:rPr sz="1200" dirty="0">
                <a:latin typeface="Times New Roman"/>
                <a:cs typeface="Times New Roman"/>
              </a:rPr>
              <a:t>di avanzare oltre i  </a:t>
            </a:r>
            <a:r>
              <a:rPr sz="1200" spc="-5" dirty="0">
                <a:latin typeface="Times New Roman"/>
                <a:cs typeface="Times New Roman"/>
              </a:rPr>
              <a:t>confini dell’autocoscienza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indistinti </a:t>
            </a:r>
            <a:r>
              <a:rPr sz="1200" spc="-5" dirty="0">
                <a:latin typeface="Times New Roman"/>
                <a:cs typeface="Times New Roman"/>
              </a:rPr>
              <a:t>della coscienza </a:t>
            </a:r>
            <a:r>
              <a:rPr sz="1200" dirty="0">
                <a:latin typeface="Times New Roman"/>
                <a:cs typeface="Times New Roman"/>
              </a:rPr>
              <a:t>embrionale </a:t>
            </a:r>
            <a:r>
              <a:rPr sz="1200" spc="-5" dirty="0">
                <a:latin typeface="Times New Roman"/>
                <a:cs typeface="Times New Roman"/>
              </a:rPr>
              <a:t>dell’anima, </a:t>
            </a: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sforzo sincero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 zona di </a:t>
            </a:r>
            <a:r>
              <a:rPr sz="1200" spc="-5" dirty="0">
                <a:latin typeface="Times New Roman"/>
                <a:cs typeface="Times New Roman"/>
              </a:rPr>
              <a:t>confine della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— 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la presenza </a:t>
            </a:r>
            <a:r>
              <a:rPr sz="1200" spc="-5" dirty="0">
                <a:latin typeface="Times New Roman"/>
                <a:cs typeface="Times New Roman"/>
              </a:rPr>
              <a:t>divina. Una </a:t>
            </a:r>
            <a:r>
              <a:rPr sz="1200" dirty="0">
                <a:latin typeface="Times New Roman"/>
                <a:cs typeface="Times New Roman"/>
              </a:rPr>
              <a:t>tale esperienza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Dio, un’esperienza che conferma </a:t>
            </a:r>
            <a:r>
              <a:rPr sz="1200" dirty="0">
                <a:latin typeface="Times New Roman"/>
                <a:cs typeface="Times New Roman"/>
              </a:rPr>
              <a:t>potentemente la </a:t>
            </a:r>
            <a:r>
              <a:rPr sz="1200" spc="-5" dirty="0">
                <a:latin typeface="Times New Roman"/>
                <a:cs typeface="Times New Roman"/>
              </a:rPr>
              <a:t>verità preesistente dell’esperienza religiosa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Dio. Questa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coscienza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1334" cy="16122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943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dello spirito equivale alla coscienza della 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filiazione con Dio. Altrimenti, l’assicurazione della filiazione </a:t>
            </a:r>
            <a:r>
              <a:rPr sz="1200" dirty="0">
                <a:latin typeface="Times New Roman"/>
                <a:cs typeface="Times New Roman"/>
              </a:rPr>
              <a:t>è l’esperienza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(2097.3) 196:3.35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equivale all’integrazione del sé con 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suoi livelli più elevati della realtà spirituale. 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contenuto spirituale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valore qualunque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imperituro.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è vero, </a:t>
            </a:r>
            <a:r>
              <a:rPr sz="1200" spc="-5" dirty="0">
                <a:latin typeface="Times New Roman"/>
                <a:cs typeface="Times New Roman"/>
              </a:rPr>
              <a:t>bello </a:t>
            </a:r>
            <a:r>
              <a:rPr sz="1200" dirty="0">
                <a:latin typeface="Times New Roman"/>
                <a:cs typeface="Times New Roman"/>
              </a:rPr>
              <a:t>e buono può non </a:t>
            </a:r>
            <a:r>
              <a:rPr sz="1200" spc="-5" dirty="0">
                <a:latin typeface="Times New Roman"/>
                <a:cs typeface="Times New Roman"/>
              </a:rPr>
              <a:t>perire </a:t>
            </a:r>
            <a:r>
              <a:rPr sz="1200" dirty="0">
                <a:latin typeface="Times New Roman"/>
                <a:cs typeface="Times New Roman"/>
              </a:rPr>
              <a:t>nell’esperienza 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Se l’uomo non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sopravvivente </a:t>
            </a:r>
            <a:r>
              <a:rPr sz="1200" spc="-5" dirty="0">
                <a:latin typeface="Times New Roman"/>
                <a:cs typeface="Times New Roman"/>
              </a:rPr>
              <a:t>conserva quelle realtà nate dell’amore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nutrite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servizio. E tutte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sono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è </a:t>
            </a:r>
            <a:r>
              <a:rPr sz="1200" spc="-5" dirty="0">
                <a:latin typeface="Times New Roman"/>
                <a:cs typeface="Times New Roman"/>
              </a:rPr>
              <a:t>amore vivente,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1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dirty="0">
                <a:latin typeface="Times New Roman"/>
                <a:cs typeface="Times New Roman"/>
              </a:rPr>
              <a:t>E  lo spirito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figli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— negli uomini </a:t>
            </a:r>
            <a:r>
              <a:rPr sz="1200" spc="-5" dirty="0">
                <a:latin typeface="Times New Roman"/>
                <a:cs typeface="Times New Roman"/>
              </a:rPr>
              <a:t>mortali. Quando </a:t>
            </a:r>
            <a:r>
              <a:rPr sz="1200" dirty="0">
                <a:latin typeface="Times New Roman"/>
                <a:cs typeface="Times New Roman"/>
              </a:rPr>
              <a:t>tutto è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fatto, 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ancora il </a:t>
            </a:r>
            <a:r>
              <a:rPr sz="1200" spc="-5" dirty="0">
                <a:latin typeface="Times New Roman"/>
                <a:cs typeface="Times New Roman"/>
              </a:rPr>
              <a:t>concetto  </a:t>
            </a:r>
            <a:r>
              <a:rPr sz="1200" dirty="0">
                <a:latin typeface="Times New Roman"/>
                <a:cs typeface="Times New Roman"/>
              </a:rPr>
              <a:t>umano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3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(1392.10) 126:5.3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cazan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continuava a credere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sarebbe divenuto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maestro,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successore del  celebre </a:t>
            </a:r>
            <a:r>
              <a:rPr sz="1200" dirty="0">
                <a:latin typeface="Times New Roman"/>
                <a:cs typeface="Times New Roman"/>
              </a:rPr>
              <a:t>Gamaliele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81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(1393.1) 126:5.4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tutti i piani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furono contrastati.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futuro non </a:t>
            </a:r>
            <a:r>
              <a:rPr sz="1200" spc="-5" dirty="0">
                <a:latin typeface="Times New Roman"/>
                <a:cs typeface="Times New Roman"/>
              </a:rPr>
              <a:t>sembrava brillante </a:t>
            </a:r>
            <a:r>
              <a:rPr sz="1200" dirty="0">
                <a:latin typeface="Times New Roman"/>
                <a:cs typeface="Times New Roman"/>
              </a:rPr>
              <a:t>per come </a:t>
            </a:r>
            <a:r>
              <a:rPr sz="1200" spc="1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sviluppavano gli avvenimenti. Ma egli </a:t>
            </a:r>
            <a:r>
              <a:rPr sz="1200" dirty="0">
                <a:latin typeface="Times New Roman"/>
                <a:cs typeface="Times New Roman"/>
              </a:rPr>
              <a:t>non vacillò, non </a:t>
            </a:r>
            <a:r>
              <a:rPr sz="1200" spc="-5" dirty="0">
                <a:latin typeface="Times New Roman"/>
                <a:cs typeface="Times New Roman"/>
              </a:rPr>
              <a:t>si scoraggiò. </a:t>
            </a:r>
            <a:r>
              <a:rPr sz="1200" dirty="0">
                <a:latin typeface="Times New Roman"/>
                <a:cs typeface="Times New Roman"/>
              </a:rPr>
              <a:t>Continuò a </a:t>
            </a:r>
            <a:r>
              <a:rPr sz="1200" spc="-5" dirty="0">
                <a:latin typeface="Times New Roman"/>
                <a:cs typeface="Times New Roman"/>
              </a:rPr>
              <a:t>vivere 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giorno, compiendo </a:t>
            </a:r>
            <a:r>
              <a:rPr sz="1200" dirty="0">
                <a:latin typeface="Times New Roman"/>
                <a:cs typeface="Times New Roman"/>
              </a:rPr>
              <a:t>bene il </a:t>
            </a:r>
            <a:r>
              <a:rPr sz="1200" spc="-5" dirty="0">
                <a:latin typeface="Times New Roman"/>
                <a:cs typeface="Times New Roman"/>
              </a:rPr>
              <a:t>suo  dovere presente ed </a:t>
            </a:r>
            <a:r>
              <a:rPr sz="1200" dirty="0">
                <a:latin typeface="Times New Roman"/>
                <a:cs typeface="Times New Roman"/>
              </a:rPr>
              <a:t>assolvendo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i="1" spc="-5" dirty="0">
                <a:latin typeface="Times New Roman"/>
                <a:cs typeface="Times New Roman"/>
              </a:rPr>
              <a:t>immediate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posizione </a:t>
            </a:r>
            <a:r>
              <a:rPr sz="1200" spc="-5" dirty="0">
                <a:latin typeface="Times New Roman"/>
                <a:cs typeface="Times New Roman"/>
              </a:rPr>
              <a:t>nella vita.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Gesù è la  </a:t>
            </a:r>
            <a:r>
              <a:rPr sz="1200" spc="-5" dirty="0">
                <a:latin typeface="Times New Roman"/>
                <a:cs typeface="Times New Roman"/>
              </a:rPr>
              <a:t>consolazione eterna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idealisti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delusi.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(1393.2) 126:5.5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salario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ordinario che </a:t>
            </a:r>
            <a:r>
              <a:rPr sz="1200" spc="-5" dirty="0">
                <a:latin typeface="Times New Roman"/>
                <a:cs typeface="Times New Roman"/>
              </a:rPr>
              <a:t>lavorava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giornata </a:t>
            </a:r>
            <a:r>
              <a:rPr sz="1200" dirty="0">
                <a:latin typeface="Times New Roman"/>
                <a:cs typeface="Times New Roman"/>
              </a:rPr>
              <a:t>diminuiva </a:t>
            </a:r>
            <a:r>
              <a:rPr sz="1200" spc="-5" dirty="0">
                <a:latin typeface="Times New Roman"/>
                <a:cs typeface="Times New Roman"/>
              </a:rPr>
              <a:t>lentamente. 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quest’anno, </a:t>
            </a:r>
            <a:r>
              <a:rPr sz="1200" dirty="0">
                <a:latin typeface="Times New Roman"/>
                <a:cs typeface="Times New Roman"/>
              </a:rPr>
              <a:t>lavorando  </a:t>
            </a:r>
            <a:r>
              <a:rPr sz="1200" spc="-5" dirty="0">
                <a:latin typeface="Times New Roman"/>
                <a:cs typeface="Times New Roman"/>
              </a:rPr>
              <a:t>dal mattino 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sera tardi,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guadagnare che </a:t>
            </a:r>
            <a:r>
              <a:rPr sz="1200" dirty="0">
                <a:latin typeface="Times New Roman"/>
                <a:cs typeface="Times New Roman"/>
              </a:rPr>
              <a:t>l’equivalente di circa venticinque </a:t>
            </a:r>
            <a:r>
              <a:rPr sz="1200" spc="-5" dirty="0">
                <a:latin typeface="Times New Roman"/>
                <a:cs typeface="Times New Roman"/>
              </a:rPr>
              <a:t>centesimi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giorno. L’anno  seguente essi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pagare le tasse civili, senza </a:t>
            </a:r>
            <a:r>
              <a:rPr sz="1200" spc="-5" dirty="0">
                <a:latin typeface="Times New Roman"/>
                <a:cs typeface="Times New Roman"/>
              </a:rPr>
              <a:t>parlare delle </a:t>
            </a:r>
            <a:r>
              <a:rPr sz="1200" dirty="0">
                <a:latin typeface="Times New Roman"/>
                <a:cs typeface="Times New Roman"/>
              </a:rPr>
              <a:t>quote </a:t>
            </a:r>
            <a:r>
              <a:rPr sz="1200" spc="-5" dirty="0">
                <a:latin typeface="Times New Roman"/>
                <a:cs typeface="Times New Roman"/>
              </a:rPr>
              <a:t>della sinagoga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tassa </a:t>
            </a:r>
            <a:r>
              <a:rPr sz="1200" dirty="0">
                <a:latin typeface="Times New Roman"/>
                <a:cs typeface="Times New Roman"/>
              </a:rPr>
              <a:t>di mezzo </a:t>
            </a:r>
            <a:r>
              <a:rPr sz="1200" spc="5" dirty="0">
                <a:latin typeface="Times New Roman"/>
                <a:cs typeface="Times New Roman"/>
              </a:rPr>
              <a:t>siclo </a:t>
            </a:r>
            <a:r>
              <a:rPr sz="1200" dirty="0">
                <a:latin typeface="Times New Roman"/>
                <a:cs typeface="Times New Roman"/>
              </a:rPr>
              <a:t>per il  </a:t>
            </a:r>
            <a:r>
              <a:rPr sz="1200" spc="-5" dirty="0">
                <a:latin typeface="Times New Roman"/>
                <a:cs typeface="Times New Roman"/>
              </a:rPr>
              <a:t>Tempio. 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l’esattore </a:t>
            </a:r>
            <a:r>
              <a:rPr sz="1200" dirty="0">
                <a:latin typeface="Times New Roman"/>
                <a:cs typeface="Times New Roman"/>
              </a:rPr>
              <a:t>delle imposte tentò di </a:t>
            </a:r>
            <a:r>
              <a:rPr sz="1200" spc="-5" dirty="0">
                <a:latin typeface="Times New Roman"/>
                <a:cs typeface="Times New Roman"/>
              </a:rPr>
              <a:t>estorcere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 ricavo </a:t>
            </a:r>
            <a:r>
              <a:rPr sz="1200" spc="-5" dirty="0">
                <a:latin typeface="Times New Roman"/>
                <a:cs typeface="Times New Roman"/>
              </a:rPr>
              <a:t>supplementare, minacciando </a:t>
            </a:r>
            <a:r>
              <a:rPr sz="1200" dirty="0">
                <a:latin typeface="Times New Roman"/>
                <a:cs typeface="Times New Roman"/>
              </a:rPr>
              <a:t>persino di  </a:t>
            </a:r>
            <a:r>
              <a:rPr sz="1200" spc="-5" dirty="0">
                <a:latin typeface="Times New Roman"/>
                <a:cs typeface="Times New Roman"/>
              </a:rPr>
              <a:t>sequestrare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arpa.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44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(1393.3) 126:5.6 </a:t>
            </a:r>
            <a:r>
              <a:rPr sz="1200" spc="-5" dirty="0">
                <a:latin typeface="Times New Roman"/>
                <a:cs typeface="Times New Roman"/>
              </a:rPr>
              <a:t>Temendo che l’esemplare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Scritture greche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scoperto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confiscato dagli esattori </a:t>
            </a:r>
            <a:r>
              <a:rPr sz="1200" dirty="0">
                <a:latin typeface="Times New Roman"/>
                <a:cs typeface="Times New Roman"/>
              </a:rPr>
              <a:t>delle imposte,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donò 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quindicesimo compleanno alla biblioteca della 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come offerta </a:t>
            </a:r>
            <a:r>
              <a:rPr sz="1200" spc="-5" dirty="0">
                <a:latin typeface="Times New Roman"/>
                <a:cs typeface="Times New Roman"/>
              </a:rPr>
              <a:t>al Signore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sua maturità.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(1393.4) 126:5.7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shock </a:t>
            </a:r>
            <a:r>
              <a:rPr sz="1200" spc="-5" dirty="0">
                <a:latin typeface="Times New Roman"/>
                <a:cs typeface="Times New Roman"/>
              </a:rPr>
              <a:t>del suo quindicesimo anno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Sefforis per ascoltare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di Erode  </a:t>
            </a:r>
            <a:r>
              <a:rPr sz="1200" spc="-5" dirty="0">
                <a:latin typeface="Times New Roman"/>
                <a:cs typeface="Times New Roman"/>
              </a:rPr>
              <a:t>riguardo all’appello che aveva presentato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disputa sull’entità della somma </a:t>
            </a:r>
            <a:r>
              <a:rPr sz="1200" dirty="0">
                <a:latin typeface="Times New Roman"/>
                <a:cs typeface="Times New Roman"/>
              </a:rPr>
              <a:t>dovuta a </a:t>
            </a:r>
            <a:r>
              <a:rPr sz="1200" spc="-5" dirty="0">
                <a:latin typeface="Times New Roman"/>
                <a:cs typeface="Times New Roman"/>
              </a:rPr>
              <a:t>Giuseppe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sua morte  accidentale. Gesù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avevano sperato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una somma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denaro,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tesoriere </a:t>
            </a:r>
            <a:r>
              <a:rPr sz="1200" dirty="0">
                <a:latin typeface="Times New Roman"/>
                <a:cs typeface="Times New Roman"/>
              </a:rPr>
              <a:t>di Sefforis </a:t>
            </a:r>
            <a:r>
              <a:rPr sz="1200" spc="5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offerto </a:t>
            </a:r>
            <a:r>
              <a:rPr sz="1200" dirty="0">
                <a:latin typeface="Times New Roman"/>
                <a:cs typeface="Times New Roman"/>
              </a:rPr>
              <a:t>loro una somma </a:t>
            </a:r>
            <a:r>
              <a:rPr sz="1200" spc="-5" dirty="0">
                <a:latin typeface="Times New Roman"/>
                <a:cs typeface="Times New Roman"/>
              </a:rPr>
              <a:t>irrisoria.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avevano </a:t>
            </a:r>
            <a:r>
              <a:rPr sz="1200" dirty="0">
                <a:latin typeface="Times New Roman"/>
                <a:cs typeface="Times New Roman"/>
              </a:rPr>
              <a:t>fatto appello ad </a:t>
            </a:r>
            <a:r>
              <a:rPr sz="1200" spc="-5" dirty="0">
                <a:latin typeface="Times New Roman"/>
                <a:cs typeface="Times New Roman"/>
              </a:rPr>
              <a:t>Erode stesso, 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a palazzo </a:t>
            </a:r>
            <a:r>
              <a:rPr sz="1200" spc="-5" dirty="0">
                <a:latin typeface="Times New Roman"/>
                <a:cs typeface="Times New Roman"/>
              </a:rPr>
              <a:t>ed ascoltava  Erode decretare che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dovuto 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morte. E a causa di questa decisione </a:t>
            </a:r>
            <a:r>
              <a:rPr sz="1200" spc="-5" dirty="0">
                <a:latin typeface="Times New Roman"/>
                <a:cs typeface="Times New Roman"/>
              </a:rPr>
              <a:t>così ingiusta Gesù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54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06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Erode </a:t>
            </a:r>
            <a:r>
              <a:rPr sz="1200" spc="-5" dirty="0">
                <a:latin typeface="Times New Roman"/>
                <a:cs typeface="Times New Roman"/>
              </a:rPr>
              <a:t>Antipa. Non 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sorprendersi che egli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fatto allusione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a “quella  </a:t>
            </a:r>
            <a:r>
              <a:rPr sz="1200" spc="-5" dirty="0">
                <a:latin typeface="Times New Roman"/>
                <a:cs typeface="Times New Roman"/>
              </a:rPr>
              <a:t>volpe”.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(1393.5) 126:5.8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assiduo al banco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e gli </a:t>
            </a:r>
            <a:r>
              <a:rPr sz="1200" spc="-5" dirty="0">
                <a:latin typeface="Times New Roman"/>
                <a:cs typeface="Times New Roman"/>
              </a:rPr>
              <a:t>anni seguenti </a:t>
            </a:r>
            <a:r>
              <a:rPr sz="1200" dirty="0">
                <a:latin typeface="Times New Roman"/>
                <a:cs typeface="Times New Roman"/>
              </a:rPr>
              <a:t>privò Gesù </a:t>
            </a:r>
            <a:r>
              <a:rPr sz="1200" spc="-5" dirty="0">
                <a:latin typeface="Times New Roman"/>
                <a:cs typeface="Times New Roman"/>
              </a:rPr>
              <a:t>dell’opportunità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mescolarsi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viaggiatori delle carovane.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magazzino di </a:t>
            </a:r>
            <a:r>
              <a:rPr sz="1200" spc="-5" dirty="0">
                <a:latin typeface="Times New Roman"/>
                <a:cs typeface="Times New Roman"/>
              </a:rPr>
              <a:t>approvvigionamento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era già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ripreso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zio, e </a:t>
            </a:r>
            <a:r>
              <a:rPr sz="1200" spc="-5" dirty="0">
                <a:latin typeface="Times New Roman"/>
                <a:cs typeface="Times New Roman"/>
              </a:rPr>
              <a:t>Gesù  lavorava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nel 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vicino per </a:t>
            </a:r>
            <a:r>
              <a:rPr sz="1200" spc="-5" dirty="0">
                <a:latin typeface="Times New Roman"/>
                <a:cs typeface="Times New Roman"/>
              </a:rPr>
              <a:t>aiutare Maria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egli 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mandare </a:t>
            </a:r>
            <a:r>
              <a:rPr sz="1200" dirty="0">
                <a:latin typeface="Times New Roman"/>
                <a:cs typeface="Times New Roman"/>
              </a:rPr>
              <a:t>Giacomo al </a:t>
            </a:r>
            <a:r>
              <a:rPr sz="1200" spc="-5" dirty="0">
                <a:latin typeface="Times New Roman"/>
                <a:cs typeface="Times New Roman"/>
              </a:rPr>
              <a:t>caravanserraglio per raccogliere </a:t>
            </a:r>
            <a:r>
              <a:rPr sz="1200" dirty="0">
                <a:latin typeface="Times New Roman"/>
                <a:cs typeface="Times New Roman"/>
              </a:rPr>
              <a:t>informazioni </a:t>
            </a:r>
            <a:r>
              <a:rPr sz="1200" spc="-5" dirty="0">
                <a:latin typeface="Times New Roman"/>
                <a:cs typeface="Times New Roman"/>
              </a:rPr>
              <a:t>sugli avvenimenti </a:t>
            </a:r>
            <a:r>
              <a:rPr sz="1200" dirty="0">
                <a:latin typeface="Times New Roman"/>
                <a:cs typeface="Times New Roman"/>
              </a:rPr>
              <a:t>del mondo, </a:t>
            </a:r>
            <a:r>
              <a:rPr sz="1200" spc="-5" dirty="0">
                <a:latin typeface="Times New Roman"/>
                <a:cs typeface="Times New Roman"/>
              </a:rPr>
              <a:t>cercando così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tenersi al corrente </a:t>
            </a:r>
            <a:r>
              <a:rPr sz="1200" dirty="0">
                <a:latin typeface="Times New Roman"/>
                <a:cs typeface="Times New Roman"/>
              </a:rPr>
              <a:t>delle notizie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(1393.6) 126:5.9 </a:t>
            </a:r>
            <a:r>
              <a:rPr sz="1200" spc="-5" dirty="0">
                <a:latin typeface="Times New Roman"/>
                <a:cs typeface="Times New Roman"/>
              </a:rPr>
              <a:t>Nel corso della sua crescita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l’età adulta egli passò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conflitti ed </a:t>
            </a:r>
            <a:r>
              <a:rPr sz="1200" dirty="0">
                <a:latin typeface="Times New Roman"/>
                <a:cs typeface="Times New Roman"/>
              </a:rPr>
              <a:t>incertezze </a:t>
            </a:r>
            <a:r>
              <a:rPr sz="1200" spc="-5" dirty="0">
                <a:latin typeface="Times New Roman"/>
                <a:cs typeface="Times New Roman"/>
              </a:rPr>
              <a:t>per cui sono passati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giovani normali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 precedenti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rigorosa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era </a:t>
            </a:r>
            <a:r>
              <a:rPr sz="1200" dirty="0">
                <a:latin typeface="Times New Roman"/>
                <a:cs typeface="Times New Roman"/>
              </a:rPr>
              <a:t>una sicura salvaguardia 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possibilità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disporre </a:t>
            </a:r>
            <a:r>
              <a:rPr sz="1200" dirty="0">
                <a:latin typeface="Times New Roman"/>
                <a:cs typeface="Times New Roman"/>
              </a:rPr>
              <a:t>di troppo tempo per </a:t>
            </a:r>
            <a:r>
              <a:rPr sz="1200" spc="-5" dirty="0">
                <a:latin typeface="Times New Roman"/>
                <a:cs typeface="Times New Roman"/>
              </a:rPr>
              <a:t>meditazioni </a:t>
            </a:r>
            <a:r>
              <a:rPr sz="1200" dirty="0">
                <a:latin typeface="Times New Roman"/>
                <a:cs typeface="Times New Roman"/>
              </a:rPr>
              <a:t>oziose o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indulgere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tendenze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3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(1393.7) 126:5.10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l’anno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Gesù prese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affitto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appezzamento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a nord della loro </a:t>
            </a:r>
            <a:r>
              <a:rPr sz="1200" spc="-5" dirty="0">
                <a:latin typeface="Times New Roman"/>
                <a:cs typeface="Times New Roman"/>
              </a:rPr>
              <a:t>casa, che fu </a:t>
            </a:r>
            <a:r>
              <a:rPr sz="1200" dirty="0">
                <a:latin typeface="Times New Roman"/>
                <a:cs typeface="Times New Roman"/>
              </a:rPr>
              <a:t>diviso in  porzioni </a:t>
            </a:r>
            <a:r>
              <a:rPr sz="1200" spc="-5" dirty="0">
                <a:latin typeface="Times New Roman"/>
                <a:cs typeface="Times New Roman"/>
              </a:rPr>
              <a:t>d’orto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famiglia. Ciascuno dei figli </a:t>
            </a:r>
            <a:r>
              <a:rPr sz="1200" dirty="0">
                <a:latin typeface="Times New Roman"/>
                <a:cs typeface="Times New Roman"/>
              </a:rPr>
              <a:t>più anziani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giardino individuale, ed essi si fecero una </a:t>
            </a:r>
            <a:r>
              <a:rPr sz="1200" dirty="0">
                <a:latin typeface="Times New Roman"/>
                <a:cs typeface="Times New Roman"/>
              </a:rPr>
              <a:t>viva </a:t>
            </a:r>
            <a:r>
              <a:rPr sz="1200" spc="-5" dirty="0">
                <a:latin typeface="Times New Roman"/>
                <a:cs typeface="Times New Roman"/>
              </a:rPr>
              <a:t>concorrenza nei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sforzi agricoli.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fratello maggiore </a:t>
            </a:r>
            <a:r>
              <a:rPr sz="1200" dirty="0">
                <a:latin typeface="Times New Roman"/>
                <a:cs typeface="Times New Roman"/>
              </a:rPr>
              <a:t>passava </a:t>
            </a:r>
            <a:r>
              <a:rPr sz="1200" spc="-5" dirty="0">
                <a:latin typeface="Times New Roman"/>
                <a:cs typeface="Times New Roman"/>
              </a:rPr>
              <a:t>ogni giorno </a:t>
            </a:r>
            <a:r>
              <a:rPr sz="1200" dirty="0">
                <a:latin typeface="Times New Roman"/>
                <a:cs typeface="Times New Roman"/>
              </a:rPr>
              <a:t>un po’ 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loro nel giardino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stagione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coltivazione degli ortaggi. Mentre Gesù </a:t>
            </a:r>
            <a:r>
              <a:rPr sz="1200" dirty="0">
                <a:latin typeface="Times New Roman"/>
                <a:cs typeface="Times New Roman"/>
              </a:rPr>
              <a:t>lavorava in </a:t>
            </a:r>
            <a:r>
              <a:rPr sz="1200" spc="-5" dirty="0">
                <a:latin typeface="Times New Roman"/>
                <a:cs typeface="Times New Roman"/>
              </a:rPr>
              <a:t>giardino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giovani 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sorelle, </a:t>
            </a:r>
            <a:r>
              <a:rPr sz="1200" dirty="0">
                <a:latin typeface="Times New Roman"/>
                <a:cs typeface="Times New Roman"/>
              </a:rPr>
              <a:t>ebbe più volte il </a:t>
            </a:r>
            <a:r>
              <a:rPr sz="1200" spc="-5" dirty="0">
                <a:latin typeface="Times New Roman"/>
                <a:cs typeface="Times New Roman"/>
              </a:rPr>
              <a:t>desiderio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647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andare ad </a:t>
            </a:r>
            <a:r>
              <a:rPr sz="1200" dirty="0">
                <a:latin typeface="Times New Roman"/>
                <a:cs typeface="Times New Roman"/>
              </a:rPr>
              <a:t>abitare tutti in una </a:t>
            </a:r>
            <a:r>
              <a:rPr sz="1200" spc="-5" dirty="0">
                <a:latin typeface="Times New Roman"/>
                <a:cs typeface="Times New Roman"/>
              </a:rPr>
              <a:t>fattoria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campagna,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avrebbero goduto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e l’indipendenza di una vita </a:t>
            </a:r>
            <a:r>
              <a:rPr sz="1200" spc="-5" dirty="0">
                <a:latin typeface="Times New Roman"/>
                <a:cs typeface="Times New Roman"/>
              </a:rPr>
              <a:t>libera. Ma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si vedevano crescere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campagna,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che era un giovane </a:t>
            </a:r>
            <a:r>
              <a:rPr sz="1200" spc="-5" dirty="0">
                <a:latin typeface="Times New Roman"/>
                <a:cs typeface="Times New Roman"/>
              </a:rPr>
              <a:t>pratico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idealista, affrontò con intelligenza ed energia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suo problema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 presentava,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era in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per adeguare se stesso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famiglia alle </a:t>
            </a:r>
            <a:r>
              <a:rPr sz="1200" spc="5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loro situazione e </a:t>
            </a:r>
            <a:r>
              <a:rPr sz="1200" spc="-5" dirty="0">
                <a:latin typeface="Times New Roman"/>
                <a:cs typeface="Times New Roman"/>
              </a:rPr>
              <a:t>per adattare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alla maggior soddisfazione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desideri </a:t>
            </a:r>
            <a:r>
              <a:rPr sz="1200" spc="-5" dirty="0">
                <a:latin typeface="Times New Roman"/>
                <a:cs typeface="Times New Roman"/>
              </a:rPr>
              <a:t>individuali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collettivi.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9430" cy="2138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(1393.8) 126:5.11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momento Gesù aveva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sperato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insieme i mezzi </a:t>
            </a:r>
            <a:r>
              <a:rPr sz="1200" spc="-5" dirty="0">
                <a:latin typeface="Times New Roman"/>
                <a:cs typeface="Times New Roman"/>
              </a:rPr>
              <a:t>sufficienti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garantire</a:t>
            </a:r>
            <a:endParaRPr sz="1200">
              <a:latin typeface="Times New Roman"/>
              <a:cs typeface="Times New Roman"/>
            </a:endParaRPr>
          </a:p>
          <a:p>
            <a:pPr marL="50800" marR="15621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l’intenzione di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piccola fattoria se avessero riscosso </a:t>
            </a:r>
            <a:r>
              <a:rPr sz="1200" dirty="0">
                <a:latin typeface="Times New Roman"/>
                <a:cs typeface="Times New Roman"/>
              </a:rPr>
              <a:t>la somma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dovuta a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lavori eseguiti  al </a:t>
            </a:r>
            <a:r>
              <a:rPr sz="1200" dirty="0">
                <a:latin typeface="Times New Roman"/>
                <a:cs typeface="Times New Roman"/>
              </a:rPr>
              <a:t>palazzo di </a:t>
            </a:r>
            <a:r>
              <a:rPr sz="1200" spc="-5" dirty="0">
                <a:latin typeface="Times New Roman"/>
                <a:cs typeface="Times New Roman"/>
              </a:rPr>
              <a:t>Erode. Egli aveva </a:t>
            </a:r>
            <a:r>
              <a:rPr sz="1200" dirty="0">
                <a:latin typeface="Times New Roman"/>
                <a:cs typeface="Times New Roman"/>
              </a:rPr>
              <a:t>pensato molto </a:t>
            </a:r>
            <a:r>
              <a:rPr sz="1200" spc="-5" dirty="0">
                <a:latin typeface="Times New Roman"/>
                <a:cs typeface="Times New Roman"/>
              </a:rPr>
              <a:t>seriamente al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campagna.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Erode 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loro qualsiasi importo di </a:t>
            </a:r>
            <a:r>
              <a:rPr sz="1200" spc="-5" dirty="0">
                <a:latin typeface="Times New Roman"/>
                <a:cs typeface="Times New Roman"/>
              </a:rPr>
              <a:t>quanto dovuto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Giuseppe, essi rinunciarono all’ambizione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campagna. </a:t>
            </a:r>
            <a:r>
              <a:rPr sz="1200" dirty="0">
                <a:latin typeface="Times New Roman"/>
                <a:cs typeface="Times New Roman"/>
              </a:rPr>
              <a:t>Comunque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della vita di </a:t>
            </a:r>
            <a:r>
              <a:rPr sz="1200" spc="-5" dirty="0">
                <a:latin typeface="Times New Roman"/>
                <a:cs typeface="Times New Roman"/>
              </a:rPr>
              <a:t>fattoria poiché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mucche, </a:t>
            </a:r>
            <a:r>
              <a:rPr sz="1200" dirty="0">
                <a:latin typeface="Times New Roman"/>
                <a:cs typeface="Times New Roman"/>
              </a:rPr>
              <a:t>quattro  </a:t>
            </a:r>
            <a:r>
              <a:rPr sz="1200" spc="-5" dirty="0">
                <a:latin typeface="Times New Roman"/>
                <a:cs typeface="Times New Roman"/>
              </a:rPr>
              <a:t>pecore, </a:t>
            </a:r>
            <a:r>
              <a:rPr sz="1200" dirty="0">
                <a:latin typeface="Times New Roman"/>
                <a:cs typeface="Times New Roman"/>
              </a:rPr>
              <a:t>una moltitudine di </a:t>
            </a:r>
            <a:r>
              <a:rPr sz="1200" spc="-5" dirty="0">
                <a:latin typeface="Times New Roman"/>
                <a:cs typeface="Times New Roman"/>
              </a:rPr>
              <a:t>pulcini, </a:t>
            </a:r>
            <a:r>
              <a:rPr sz="1200" dirty="0">
                <a:latin typeface="Times New Roman"/>
                <a:cs typeface="Times New Roman"/>
              </a:rPr>
              <a:t>un asino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cane,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ai piccioni. </a:t>
            </a:r>
            <a:r>
              <a:rPr sz="1200" dirty="0">
                <a:latin typeface="Times New Roman"/>
                <a:cs typeface="Times New Roman"/>
              </a:rPr>
              <a:t>Anche i bambini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incarichi regolari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svolgere nello schema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regolato </a:t>
            </a:r>
            <a:r>
              <a:rPr sz="1200" dirty="0">
                <a:latin typeface="Times New Roman"/>
                <a:cs typeface="Times New Roman"/>
              </a:rPr>
              <a:t>dell’organizzazione </a:t>
            </a:r>
            <a:r>
              <a:rPr sz="1200" spc="-5" dirty="0">
                <a:latin typeface="Times New Roman"/>
                <a:cs typeface="Times New Roman"/>
              </a:rPr>
              <a:t>che caratterizzava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domestica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(1394.1) 126:5.12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 suo </a:t>
            </a:r>
            <a:r>
              <a:rPr sz="1200" dirty="0">
                <a:latin typeface="Times New Roman"/>
                <a:cs typeface="Times New Roman"/>
              </a:rPr>
              <a:t>quindicesimo </a:t>
            </a:r>
            <a:r>
              <a:rPr sz="1200" spc="-5" dirty="0">
                <a:latin typeface="Times New Roman"/>
                <a:cs typeface="Times New Roman"/>
              </a:rPr>
              <a:t>anno Gesù terminò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traversata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pericoloso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difficile periodo dell’esistenza  umana,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tra gli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 soddisfazione dell’infanzia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coscienza dell’imminente età </a:t>
            </a:r>
            <a:r>
              <a:rPr sz="1200" dirty="0">
                <a:latin typeface="Times New Roman"/>
                <a:cs typeface="Times New Roman"/>
              </a:rPr>
              <a:t>adulta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responsabilità ed </a:t>
            </a:r>
            <a:r>
              <a:rPr sz="1200" dirty="0">
                <a:latin typeface="Times New Roman"/>
                <a:cs typeface="Times New Roman"/>
              </a:rPr>
              <a:t>opportunità </a:t>
            </a:r>
            <a:r>
              <a:rPr sz="1200" spc="-5" dirty="0">
                <a:latin typeface="Times New Roman"/>
                <a:cs typeface="Times New Roman"/>
              </a:rPr>
              <a:t>accresciute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una maggiore </a:t>
            </a:r>
            <a:r>
              <a:rPr sz="1200" spc="-5" dirty="0">
                <a:latin typeface="Times New Roman"/>
                <a:cs typeface="Times New Roman"/>
              </a:rPr>
              <a:t>esperienza nello </a:t>
            </a:r>
            <a:r>
              <a:rPr sz="1200" dirty="0">
                <a:latin typeface="Times New Roman"/>
                <a:cs typeface="Times New Roman"/>
              </a:rPr>
              <a:t>sviluppo di un nobile </a:t>
            </a:r>
            <a:r>
              <a:rPr sz="1200" spc="-5" dirty="0">
                <a:latin typeface="Times New Roman"/>
                <a:cs typeface="Times New Roman"/>
              </a:rPr>
              <a:t>carattere.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mentale e </a:t>
            </a:r>
            <a:r>
              <a:rPr sz="1200" spc="-5" dirty="0">
                <a:latin typeface="Times New Roman"/>
                <a:cs typeface="Times New Roman"/>
              </a:rPr>
              <a:t>fisica era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iniziava la </a:t>
            </a:r>
            <a:r>
              <a:rPr sz="1200" spc="-5" dirty="0">
                <a:latin typeface="Times New Roman"/>
                <a:cs typeface="Times New Roman"/>
              </a:rPr>
              <a:t>vera carriera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205470" cy="36995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anni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dell’adolescenza</a:t>
            </a:r>
            <a:endParaRPr sz="2200">
              <a:latin typeface="Times New Roman"/>
              <a:cs typeface="Times New Roman"/>
            </a:endParaRPr>
          </a:p>
          <a:p>
            <a:pPr marL="76200" marR="14859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(1395.1) 127:0.1 </a:t>
            </a:r>
            <a:r>
              <a:rPr sz="1200" spc="-5" dirty="0">
                <a:latin typeface="Times New Roman"/>
                <a:cs typeface="Times New Roman"/>
              </a:rPr>
              <a:t>QUANDO entrò negli anni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adolescenza, Gesù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e l’unico </a:t>
            </a:r>
            <a:r>
              <a:rPr sz="1200" spc="-5" dirty="0">
                <a:latin typeface="Times New Roman"/>
                <a:cs typeface="Times New Roman"/>
              </a:rPr>
              <a:t>sostegno </a:t>
            </a:r>
            <a:r>
              <a:rPr sz="1200" dirty="0">
                <a:latin typeface="Times New Roman"/>
                <a:cs typeface="Times New Roman"/>
              </a:rPr>
              <a:t>di una famiglia  </a:t>
            </a:r>
            <a:r>
              <a:rPr sz="1200" spc="-5" dirty="0">
                <a:latin typeface="Times New Roman"/>
                <a:cs typeface="Times New Roman"/>
              </a:rPr>
              <a:t>numerosa.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pochi anni 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tutte le loro </a:t>
            </a:r>
            <a:r>
              <a:rPr sz="1200" spc="-5" dirty="0">
                <a:latin typeface="Times New Roman"/>
                <a:cs typeface="Times New Roman"/>
              </a:rPr>
              <a:t>proprietà erano state vendute.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egli prese 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preesistenza;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pienamente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sulla terra 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con l’espresso </a:t>
            </a:r>
            <a:r>
              <a:rPr sz="1200" dirty="0">
                <a:latin typeface="Times New Roman"/>
                <a:cs typeface="Times New Roman"/>
              </a:rPr>
              <a:t>proposito 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 ai </a:t>
            </a:r>
            <a:r>
              <a:rPr sz="1200" spc="-5" dirty="0">
                <a:latin typeface="Times New Roman"/>
                <a:cs typeface="Times New Roman"/>
              </a:rPr>
              <a:t>figli 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95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(1395.2) 127:0.2 </a:t>
            </a:r>
            <a:r>
              <a:rPr sz="1200" spc="-5" dirty="0">
                <a:latin typeface="Times New Roman"/>
                <a:cs typeface="Times New Roman"/>
              </a:rPr>
              <a:t>Nessun adolescente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vivrà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mondo o </a:t>
            </a:r>
            <a:r>
              <a:rPr sz="1200" spc="-5" dirty="0">
                <a:latin typeface="Times New Roman"/>
                <a:cs typeface="Times New Roman"/>
              </a:rPr>
              <a:t>su qualsiasi </a:t>
            </a:r>
            <a:r>
              <a:rPr sz="1200" dirty="0">
                <a:latin typeface="Times New Roman"/>
                <a:cs typeface="Times New Roman"/>
              </a:rPr>
              <a:t>altro mondo ha dovuto o </a:t>
            </a:r>
            <a:r>
              <a:rPr sz="1200" spc="-5" dirty="0">
                <a:latin typeface="Times New Roman"/>
                <a:cs typeface="Times New Roman"/>
              </a:rPr>
              <a:t>dovrà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risolvere problemi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gravi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sbrogliare </a:t>
            </a:r>
            <a:r>
              <a:rPr sz="1200" dirty="0">
                <a:latin typeface="Times New Roman"/>
                <a:cs typeface="Times New Roman"/>
              </a:rPr>
              <a:t>difficoltà più </a:t>
            </a:r>
            <a:r>
              <a:rPr sz="1200" spc="-5" dirty="0">
                <a:latin typeface="Times New Roman"/>
                <a:cs typeface="Times New Roman"/>
              </a:rPr>
              <a:t>intricate. Nessun giovane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sarà mai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conflitti  più </a:t>
            </a:r>
            <a:r>
              <a:rPr sz="1200" spc="-5" dirty="0">
                <a:latin typeface="Times New Roman"/>
                <a:cs typeface="Times New Roman"/>
              </a:rPr>
              <a:t>probanti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situazioni più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sopportò durante </a:t>
            </a:r>
            <a:r>
              <a:rPr sz="1200" spc="-5" dirty="0">
                <a:latin typeface="Times New Roman"/>
                <a:cs typeface="Times New Roman"/>
              </a:rPr>
              <a:t>quegli anni ardui </a:t>
            </a:r>
            <a:r>
              <a:rPr sz="1200" dirty="0">
                <a:latin typeface="Times New Roman"/>
                <a:cs typeface="Times New Roman"/>
              </a:rPr>
              <a:t>che vanno </a:t>
            </a:r>
            <a:r>
              <a:rPr sz="1200" spc="-5" dirty="0">
                <a:latin typeface="Times New Roman"/>
                <a:cs typeface="Times New Roman"/>
              </a:rPr>
              <a:t>dal quindicesimo al  ventesimo.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(1395.3) 127:0.3 </a:t>
            </a:r>
            <a:r>
              <a:rPr sz="1200" spc="-5" dirty="0">
                <a:latin typeface="Times New Roman"/>
                <a:cs typeface="Times New Roman"/>
              </a:rPr>
              <a:t>Essendo passato </a:t>
            </a:r>
            <a:r>
              <a:rPr sz="1200" dirty="0">
                <a:latin typeface="Times New Roman"/>
                <a:cs typeface="Times New Roman"/>
              </a:rPr>
              <a:t>in tal modo per </a:t>
            </a:r>
            <a:r>
              <a:rPr sz="1200" spc="-5" dirty="0">
                <a:latin typeface="Times New Roman"/>
                <a:cs typeface="Times New Roman"/>
              </a:rPr>
              <a:t>l’esperienza effettiva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questi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adolescenza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assalito dal  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tormentato dal </a:t>
            </a:r>
            <a:r>
              <a:rPr sz="1200" dirty="0">
                <a:latin typeface="Times New Roman"/>
                <a:cs typeface="Times New Roman"/>
              </a:rPr>
              <a:t>peccato, il </a:t>
            </a:r>
            <a:r>
              <a:rPr sz="1200" spc="-5" dirty="0">
                <a:latin typeface="Times New Roman"/>
                <a:cs typeface="Times New Roman"/>
              </a:rPr>
              <a:t>Figlio dell’Uomo acquisì </a:t>
            </a:r>
            <a:r>
              <a:rPr sz="1200" dirty="0">
                <a:latin typeface="Times New Roman"/>
                <a:cs typeface="Times New Roman"/>
              </a:rPr>
              <a:t>una conoscenza </a:t>
            </a:r>
            <a:r>
              <a:rPr sz="1200" spc="-5" dirty="0">
                <a:latin typeface="Times New Roman"/>
                <a:cs typeface="Times New Roman"/>
              </a:rPr>
              <a:t>completa dell’esperienza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della gioventù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tutti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e divenne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sempre il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comprensivo </a:t>
            </a:r>
            <a:r>
              <a:rPr sz="1200" spc="-5" dirty="0">
                <a:latin typeface="Times New Roman"/>
                <a:cs typeface="Times New Roman"/>
              </a:rPr>
              <a:t>per gli adolescenti angosciati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perplessi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 i mondi </a:t>
            </a:r>
            <a:r>
              <a:rPr sz="1200" spc="-5" dirty="0">
                <a:latin typeface="Times New Roman"/>
                <a:cs typeface="Times New Roman"/>
              </a:rPr>
              <a:t>dell’universo 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8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(1395.4) 127:0.4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sicuramente,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esperienza effettiva, questo Figlio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sta guadagnando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sovrano del suo 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</a:t>
            </a:r>
            <a:r>
              <a:rPr sz="1200" dirty="0">
                <a:latin typeface="Times New Roman"/>
                <a:cs typeface="Times New Roman"/>
              </a:rPr>
              <a:t>supremo e </a:t>
            </a:r>
            <a:r>
              <a:rPr sz="1200" spc="-5" dirty="0">
                <a:latin typeface="Times New Roman"/>
                <a:cs typeface="Times New Roman"/>
              </a:rPr>
              <a:t>indiscusso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intelligenze create su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locale, il  </a:t>
            </a:r>
            <a:r>
              <a:rPr sz="1200" spc="-5" dirty="0">
                <a:latin typeface="Times New Roman"/>
                <a:cs typeface="Times New Roman"/>
              </a:rPr>
              <a:t>rifugio comprensivo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e di qualunque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dotazione e di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975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sedicesimo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(10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49593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(1395.5) 127:1.1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incarnato </a:t>
            </a:r>
            <a:r>
              <a:rPr sz="1200" dirty="0">
                <a:latin typeface="Times New Roman"/>
                <a:cs typeface="Times New Roman"/>
              </a:rPr>
              <a:t>passò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l’infanzia e </a:t>
            </a:r>
            <a:r>
              <a:rPr sz="1200" spc="-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una fanciullezza </a:t>
            </a:r>
            <a:r>
              <a:rPr sz="1200" spc="-5" dirty="0">
                <a:latin typeface="Times New Roman"/>
                <a:cs typeface="Times New Roman"/>
              </a:rPr>
              <a:t>tranquilla. Egli </a:t>
            </a:r>
            <a:r>
              <a:rPr sz="1200" dirty="0">
                <a:latin typeface="Times New Roman"/>
                <a:cs typeface="Times New Roman"/>
              </a:rPr>
              <a:t>emerse poi dal </a:t>
            </a:r>
            <a:r>
              <a:rPr sz="1200" spc="-5" dirty="0">
                <a:latin typeface="Times New Roman"/>
                <a:cs typeface="Times New Roman"/>
              </a:rPr>
              <a:t>probante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difficile 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fanciullezza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l’età </a:t>
            </a:r>
            <a:r>
              <a:rPr sz="1200" dirty="0">
                <a:latin typeface="Times New Roman"/>
                <a:cs typeface="Times New Roman"/>
              </a:rPr>
              <a:t>virile — divenne </a:t>
            </a:r>
            <a:r>
              <a:rPr sz="1200" spc="-5" dirty="0">
                <a:latin typeface="Times New Roman"/>
                <a:cs typeface="Times New Roman"/>
              </a:rPr>
              <a:t>l’adolescente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(1395.6) 127:1.2 </a:t>
            </a:r>
            <a:r>
              <a:rPr sz="1200" spc="-5" dirty="0">
                <a:latin typeface="Times New Roman"/>
                <a:cs typeface="Times New Roman"/>
              </a:rPr>
              <a:t>Quest’anno egli raggiunse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completa </a:t>
            </a:r>
            <a:r>
              <a:rPr sz="1200" spc="-5" dirty="0">
                <a:latin typeface="Times New Roman"/>
                <a:cs typeface="Times New Roman"/>
              </a:rPr>
              <a:t>crescita fisica.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giovane virile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avvenente.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divenne sempre più  </a:t>
            </a:r>
            <a:r>
              <a:rPr sz="1200" spc="-5" dirty="0">
                <a:latin typeface="Times New Roman"/>
                <a:cs typeface="Times New Roman"/>
              </a:rPr>
              <a:t>austero </a:t>
            </a:r>
            <a:r>
              <a:rPr sz="1200" dirty="0">
                <a:latin typeface="Times New Roman"/>
                <a:cs typeface="Times New Roman"/>
              </a:rPr>
              <a:t>e serio, ma rimase </a:t>
            </a:r>
            <a:r>
              <a:rPr sz="1200" spc="-5" dirty="0">
                <a:latin typeface="Times New Roman"/>
                <a:cs typeface="Times New Roman"/>
              </a:rPr>
              <a:t>amabile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comprensivo. </a:t>
            </a:r>
            <a:r>
              <a:rPr sz="1200" dirty="0">
                <a:latin typeface="Times New Roman"/>
                <a:cs typeface="Times New Roman"/>
              </a:rPr>
              <a:t>I suoi occhi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benevoli, ma </a:t>
            </a:r>
            <a:r>
              <a:rPr sz="1200" spc="-5" dirty="0">
                <a:latin typeface="Times New Roman"/>
                <a:cs typeface="Times New Roman"/>
              </a:rPr>
              <a:t>indagatori;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sorriso era </a:t>
            </a:r>
            <a:r>
              <a:rPr sz="1200" dirty="0">
                <a:latin typeface="Times New Roman"/>
                <a:cs typeface="Times New Roman"/>
              </a:rPr>
              <a:t>sempre attraente e  </a:t>
            </a:r>
            <a:r>
              <a:rPr sz="1200" spc="-5" dirty="0">
                <a:latin typeface="Times New Roman"/>
                <a:cs typeface="Times New Roman"/>
              </a:rPr>
              <a:t>rassicurante.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-5" dirty="0">
                <a:latin typeface="Times New Roman"/>
                <a:cs typeface="Times New Roman"/>
              </a:rPr>
              <a:t>era musicale, </a:t>
            </a:r>
            <a:r>
              <a:rPr sz="1200" dirty="0">
                <a:latin typeface="Times New Roman"/>
                <a:cs typeface="Times New Roman"/>
              </a:rPr>
              <a:t>ma autorevole;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saluto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cordiale, ma </a:t>
            </a:r>
            <a:r>
              <a:rPr sz="1200" spc="-5" dirty="0">
                <a:latin typeface="Times New Roman"/>
                <a:cs typeface="Times New Roman"/>
              </a:rPr>
              <a:t>senza affettazione. Sempre,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contatti  più </a:t>
            </a:r>
            <a:r>
              <a:rPr sz="1200" spc="-5" dirty="0">
                <a:latin typeface="Times New Roman"/>
                <a:cs typeface="Times New Roman"/>
              </a:rPr>
              <a:t>ordinari, sembrava essere </a:t>
            </a:r>
            <a:r>
              <a:rPr sz="1200" dirty="0">
                <a:latin typeface="Times New Roman"/>
                <a:cs typeface="Times New Roman"/>
              </a:rPr>
              <a:t>evidente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di una duplice </a:t>
            </a:r>
            <a:r>
              <a:rPr sz="1200" spc="-5" dirty="0">
                <a:latin typeface="Times New Roman"/>
                <a:cs typeface="Times New Roman"/>
              </a:rPr>
              <a:t>natura, quella </a:t>
            </a:r>
            <a:r>
              <a:rPr sz="1200" dirty="0">
                <a:latin typeface="Times New Roman"/>
                <a:cs typeface="Times New Roman"/>
              </a:rPr>
              <a:t>umana e quella </a:t>
            </a:r>
            <a:r>
              <a:rPr sz="1200" spc="-5" dirty="0">
                <a:latin typeface="Times New Roman"/>
                <a:cs typeface="Times New Roman"/>
              </a:rPr>
              <a:t>divina. Egli </a:t>
            </a:r>
            <a:r>
              <a:rPr sz="1200" dirty="0">
                <a:latin typeface="Times New Roman"/>
                <a:cs typeface="Times New Roman"/>
              </a:rPr>
              <a:t>mostrò </a:t>
            </a:r>
            <a:r>
              <a:rPr sz="1200" spc="-5" dirty="0">
                <a:latin typeface="Times New Roman"/>
                <a:cs typeface="Times New Roman"/>
              </a:rPr>
              <a:t>sempre questa  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amico comprensivo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maestro autorevole. </a:t>
            </a:r>
            <a:r>
              <a:rPr sz="1200" dirty="0">
                <a:latin typeface="Times New Roman"/>
                <a:cs typeface="Times New Roman"/>
              </a:rPr>
              <a:t>E questi </a:t>
            </a:r>
            <a:r>
              <a:rPr sz="1200" spc="-5" dirty="0">
                <a:latin typeface="Times New Roman"/>
                <a:cs typeface="Times New Roman"/>
              </a:rPr>
              <a:t>tratti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personalità cominciarono </a:t>
            </a:r>
            <a:r>
              <a:rPr sz="1200" dirty="0">
                <a:latin typeface="Times New Roman"/>
                <a:cs typeface="Times New Roman"/>
              </a:rPr>
              <a:t>a manifestarsi  </a:t>
            </a:r>
            <a:r>
              <a:rPr sz="1200" spc="-5" dirty="0">
                <a:latin typeface="Times New Roman"/>
                <a:cs typeface="Times New Roman"/>
              </a:rPr>
              <a:t>presto, </a:t>
            </a:r>
            <a:r>
              <a:rPr sz="1200" dirty="0">
                <a:latin typeface="Times New Roman"/>
                <a:cs typeface="Times New Roman"/>
              </a:rPr>
              <a:t>fin da </a:t>
            </a:r>
            <a:r>
              <a:rPr sz="1200" spc="-5" dirty="0">
                <a:latin typeface="Times New Roman"/>
                <a:cs typeface="Times New Roman"/>
              </a:rPr>
              <a:t>questi anni della sua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adolescenza.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(1395.7) 127:1.3 </a:t>
            </a:r>
            <a:r>
              <a:rPr sz="1200" spc="-5" dirty="0">
                <a:latin typeface="Times New Roman"/>
                <a:cs typeface="Times New Roman"/>
              </a:rPr>
              <a:t>Questo giovane fisicamente forte </a:t>
            </a:r>
            <a:r>
              <a:rPr sz="1200" dirty="0">
                <a:latin typeface="Times New Roman"/>
                <a:cs typeface="Times New Roman"/>
              </a:rPr>
              <a:t>e robusto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crescita completa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intelletto </a:t>
            </a:r>
            <a:r>
              <a:rPr sz="1200" dirty="0">
                <a:latin typeface="Times New Roman"/>
                <a:cs typeface="Times New Roman"/>
              </a:rPr>
              <a:t>umano, non la piena  </a:t>
            </a:r>
            <a:r>
              <a:rPr sz="1200" spc="-5" dirty="0">
                <a:latin typeface="Times New Roman"/>
                <a:cs typeface="Times New Roman"/>
              </a:rPr>
              <a:t>esperienza della </a:t>
            </a:r>
            <a:r>
              <a:rPr sz="1200" dirty="0">
                <a:latin typeface="Times New Roman"/>
                <a:cs typeface="Times New Roman"/>
              </a:rPr>
              <a:t>mente umana, ma la piena capacità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intellettuale. Egli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sano </a:t>
            </a:r>
            <a:r>
              <a:rPr sz="1200" dirty="0">
                <a:latin typeface="Times New Roman"/>
                <a:cs typeface="Times New Roman"/>
              </a:rPr>
              <a:t>e ben proporzionato,  una mente vivace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analitica, una </a:t>
            </a:r>
            <a:r>
              <a:rPr sz="1200" spc="-5" dirty="0">
                <a:latin typeface="Times New Roman"/>
                <a:cs typeface="Times New Roman"/>
              </a:rPr>
              <a:t>disposizione benevola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temperamento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fluttuante </a:t>
            </a:r>
            <a:r>
              <a:rPr sz="1200" dirty="0">
                <a:latin typeface="Times New Roman"/>
                <a:cs typeface="Times New Roman"/>
              </a:rPr>
              <a:t>ma dinamico; e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insieme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comporre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forte,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seducente.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11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(1396.1) 127:1.4 </a:t>
            </a:r>
            <a:r>
              <a:rPr sz="1200" dirty="0">
                <a:latin typeface="Times New Roman"/>
                <a:cs typeface="Times New Roman"/>
              </a:rPr>
              <a:t>Con il tempo divenne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difficile per 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 </a:t>
            </a:r>
            <a:r>
              <a:rPr sz="1200" dirty="0">
                <a:latin typeface="Times New Roman"/>
                <a:cs typeface="Times New Roman"/>
              </a:rPr>
              <a:t>capirlo; </a:t>
            </a:r>
            <a:r>
              <a:rPr sz="1200" spc="-5" dirty="0">
                <a:latin typeface="Times New Roman"/>
                <a:cs typeface="Times New Roman"/>
              </a:rPr>
              <a:t>essi esitavano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quanto diceva ed interpretavano erroneamente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faceva. Essi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del loro fratello  maggiore 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madre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dato loro ad intendere </a:t>
            </a:r>
            <a:r>
              <a:rPr sz="1200" dirty="0">
                <a:latin typeface="Times New Roman"/>
                <a:cs typeface="Times New Roman"/>
              </a:rPr>
              <a:t>che era destinato 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ebreo. </a:t>
            </a:r>
            <a:r>
              <a:rPr sz="1200" dirty="0">
                <a:latin typeface="Times New Roman"/>
                <a:cs typeface="Times New Roman"/>
              </a:rPr>
              <a:t>Dopo aver 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queste indicazioni da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come segreti di </a:t>
            </a:r>
            <a:r>
              <a:rPr sz="1200" spc="-5" dirty="0">
                <a:latin typeface="Times New Roman"/>
                <a:cs typeface="Times New Roman"/>
              </a:rPr>
              <a:t>famiglia, immaginate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smentiva apertamente 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idee ed</a:t>
            </a:r>
            <a:r>
              <a:rPr sz="1200" dirty="0">
                <a:latin typeface="Times New Roman"/>
                <a:cs typeface="Times New Roman"/>
              </a:rPr>
              <a:t> intenzioni.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(1396.2) 127:1.5 </a:t>
            </a:r>
            <a:r>
              <a:rPr sz="1200" spc="-5" dirty="0">
                <a:latin typeface="Times New Roman"/>
                <a:cs typeface="Times New Roman"/>
              </a:rPr>
              <a:t>Quest’anno Simone </a:t>
            </a:r>
            <a:r>
              <a:rPr sz="1200" dirty="0">
                <a:latin typeface="Times New Roman"/>
                <a:cs typeface="Times New Roman"/>
              </a:rPr>
              <a:t>iniziò la </a:t>
            </a:r>
            <a:r>
              <a:rPr sz="1200" spc="-5" dirty="0">
                <a:latin typeface="Times New Roman"/>
                <a:cs typeface="Times New Roman"/>
              </a:rPr>
              <a:t>scuola ed essi furono obbligati </a:t>
            </a:r>
            <a:r>
              <a:rPr sz="1200" dirty="0">
                <a:latin typeface="Times New Roman"/>
                <a:cs typeface="Times New Roman"/>
              </a:rPr>
              <a:t>a vendere un’altra </a:t>
            </a:r>
            <a:r>
              <a:rPr sz="1200" spc="-5" dirty="0">
                <a:latin typeface="Times New Roman"/>
                <a:cs typeface="Times New Roman"/>
              </a:rPr>
              <a:t>casa. Giacomo s’incaricò </a:t>
            </a:r>
            <a:r>
              <a:rPr sz="1200" dirty="0">
                <a:latin typeface="Times New Roman"/>
                <a:cs typeface="Times New Roman"/>
              </a:rPr>
              <a:t>ora d’istruire la  </a:t>
            </a:r>
            <a:r>
              <a:rPr sz="1200" spc="-5" dirty="0">
                <a:latin typeface="Times New Roman"/>
                <a:cs typeface="Times New Roman"/>
              </a:rPr>
              <a:t>sue tre sorelle,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delle quali avevano </a:t>
            </a:r>
            <a:r>
              <a:rPr sz="1200" dirty="0">
                <a:latin typeface="Times New Roman"/>
                <a:cs typeface="Times New Roman"/>
              </a:rPr>
              <a:t>l’età </a:t>
            </a:r>
            <a:r>
              <a:rPr sz="1200" spc="-5" dirty="0">
                <a:latin typeface="Times New Roman"/>
                <a:cs typeface="Times New Roman"/>
              </a:rPr>
              <a:t>giusta per 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studiare seriamente. </a:t>
            </a:r>
            <a:r>
              <a:rPr sz="1200" dirty="0">
                <a:latin typeface="Times New Roman"/>
                <a:cs typeface="Times New Roman"/>
              </a:rPr>
              <a:t>Appena Rut </a:t>
            </a:r>
            <a:r>
              <a:rPr sz="1200" spc="-5" dirty="0">
                <a:latin typeface="Times New Roman"/>
                <a:cs typeface="Times New Roman"/>
              </a:rPr>
              <a:t>crebbe,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Miriam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Marta. Ordinariamente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ragazze delle famiglie ebree ricevevano </a:t>
            </a:r>
            <a:r>
              <a:rPr sz="1200" dirty="0">
                <a:latin typeface="Times New Roman"/>
                <a:cs typeface="Times New Roman"/>
              </a:rPr>
              <a:t>un’istruzione </a:t>
            </a:r>
            <a:r>
              <a:rPr sz="1200" spc="-5" dirty="0">
                <a:latin typeface="Times New Roman"/>
                <a:cs typeface="Times New Roman"/>
              </a:rPr>
              <a:t>limitata, </a:t>
            </a:r>
            <a:r>
              <a:rPr sz="1200" spc="-1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parere (e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era d’accordo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lui)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ragazze dovessero </a:t>
            </a:r>
            <a:r>
              <a:rPr sz="1200" dirty="0">
                <a:latin typeface="Times New Roman"/>
                <a:cs typeface="Times New Roman"/>
              </a:rPr>
              <a:t>andare a scuola come i </a:t>
            </a:r>
            <a:r>
              <a:rPr sz="1200" spc="-5" dirty="0">
                <a:latin typeface="Times New Roman"/>
                <a:cs typeface="Times New Roman"/>
              </a:rPr>
              <a:t>ragazzi,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scuola della sinagoga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voleva  </a:t>
            </a:r>
            <a:r>
              <a:rPr sz="1200" spc="-5" dirty="0">
                <a:latin typeface="Times New Roman"/>
                <a:cs typeface="Times New Roman"/>
              </a:rPr>
              <a:t>accettarle, </a:t>
            </a:r>
            <a:r>
              <a:rPr sz="1200" dirty="0">
                <a:latin typeface="Times New Roman"/>
                <a:cs typeface="Times New Roman"/>
              </a:rPr>
              <a:t>non c’era </a:t>
            </a:r>
            <a:r>
              <a:rPr sz="1200" spc="-5" dirty="0">
                <a:latin typeface="Times New Roman"/>
                <a:cs typeface="Times New Roman"/>
              </a:rPr>
              <a:t>altra soluzione che condurre dei corsi scolastici speciali per loro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(1396.3) 127:1.6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quest’anno Gesù restò </a:t>
            </a:r>
            <a:r>
              <a:rPr sz="1200" dirty="0">
                <a:latin typeface="Times New Roman"/>
                <a:cs typeface="Times New Roman"/>
              </a:rPr>
              <a:t>confinato al </a:t>
            </a:r>
            <a:r>
              <a:rPr sz="1200" spc="-5" dirty="0">
                <a:latin typeface="Times New Roman"/>
                <a:cs typeface="Times New Roman"/>
              </a:rPr>
              <a:t>suo banco </a:t>
            </a:r>
            <a:r>
              <a:rPr sz="1200" dirty="0">
                <a:latin typeface="Times New Roman"/>
                <a:cs typeface="Times New Roman"/>
              </a:rPr>
              <a:t>da lavoro. </a:t>
            </a:r>
            <a:r>
              <a:rPr sz="1200" spc="-5" dirty="0">
                <a:latin typeface="Times New Roman"/>
                <a:cs typeface="Times New Roman"/>
              </a:rPr>
              <a:t>Per fortuna egli </a:t>
            </a:r>
            <a:r>
              <a:rPr sz="1200" dirty="0">
                <a:latin typeface="Times New Roman"/>
                <a:cs typeface="Times New Roman"/>
              </a:rPr>
              <a:t>aveva molto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e lo eseguiva in  </a:t>
            </a:r>
            <a:r>
              <a:rPr sz="1200" spc="-5" dirty="0">
                <a:latin typeface="Times New Roman"/>
                <a:cs typeface="Times New Roman"/>
              </a:rPr>
              <a:t>maniera così </a:t>
            </a:r>
            <a:r>
              <a:rPr sz="1200" dirty="0">
                <a:latin typeface="Times New Roman"/>
                <a:cs typeface="Times New Roman"/>
              </a:rPr>
              <a:t>superiore che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inattivo,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c’era poco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in quella </a:t>
            </a:r>
            <a:r>
              <a:rPr sz="1200" spc="-5" dirty="0">
                <a:latin typeface="Times New Roman"/>
                <a:cs typeface="Times New Roman"/>
              </a:rPr>
              <a:t>regione.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certi momenti aveva  talmente da fare che Giacomo doveva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aiutarlo.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17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(1396.4) 127:1.7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egli </a:t>
            </a:r>
            <a:r>
              <a:rPr sz="1200" dirty="0">
                <a:latin typeface="Times New Roman"/>
                <a:cs typeface="Times New Roman"/>
              </a:rPr>
              <a:t>aveva quasi </a:t>
            </a:r>
            <a:r>
              <a:rPr sz="1200" spc="-5" dirty="0">
                <a:latin typeface="Times New Roman"/>
                <a:cs typeface="Times New Roman"/>
              </a:rPr>
              <a:t>deciso che,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allevato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e sorelle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averli </a:t>
            </a:r>
            <a:r>
              <a:rPr sz="1200" spc="-5" dirty="0">
                <a:latin typeface="Times New Roman"/>
                <a:cs typeface="Times New Roman"/>
              </a:rPr>
              <a:t>visti sposati,  avrebbe </a:t>
            </a:r>
            <a:r>
              <a:rPr sz="1200" dirty="0">
                <a:latin typeface="Times New Roman"/>
                <a:cs typeface="Times New Roman"/>
              </a:rPr>
              <a:t>iniziato il </a:t>
            </a:r>
            <a:r>
              <a:rPr sz="1200" spc="-5" dirty="0">
                <a:latin typeface="Times New Roman"/>
                <a:cs typeface="Times New Roman"/>
              </a:rPr>
              <a:t>suo ministero pubblico come </a:t>
            </a:r>
            <a:r>
              <a:rPr sz="1200" dirty="0">
                <a:latin typeface="Times New Roman"/>
                <a:cs typeface="Times New Roman"/>
              </a:rPr>
              <a:t>maestro 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rivelatore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celeste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sapeva che non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divenuto il </a:t>
            </a:r>
            <a:r>
              <a:rPr sz="1200" spc="-5" dirty="0">
                <a:latin typeface="Times New Roman"/>
                <a:cs typeface="Times New Roman"/>
              </a:rPr>
              <a:t>Messia ebreo atteso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concluse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inutile </a:t>
            </a:r>
            <a:r>
              <a:rPr sz="1200" spc="-5" dirty="0">
                <a:latin typeface="Times New Roman"/>
                <a:cs typeface="Times New Roman"/>
              </a:rPr>
              <a:t>discutere questi argomenti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sua madre; </a:t>
            </a:r>
            <a:r>
              <a:rPr sz="1200" dirty="0">
                <a:latin typeface="Times New Roman"/>
                <a:cs typeface="Times New Roman"/>
              </a:rPr>
              <a:t>decise di  </a:t>
            </a:r>
            <a:r>
              <a:rPr sz="1200" spc="-5" dirty="0">
                <a:latin typeface="Times New Roman"/>
                <a:cs typeface="Times New Roman"/>
              </a:rPr>
              <a:t>permetterle </a:t>
            </a:r>
            <a:r>
              <a:rPr sz="1200" dirty="0">
                <a:latin typeface="Times New Roman"/>
                <a:cs typeface="Times New Roman"/>
              </a:rPr>
              <a:t>di mantenere tutte le idee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fossero piaciute, </a:t>
            </a:r>
            <a:r>
              <a:rPr sz="1200" dirty="0">
                <a:latin typeface="Times New Roman"/>
                <a:cs typeface="Times New Roman"/>
              </a:rPr>
              <a:t>poiché tutto quello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spc="5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passato aveva fatto </a:t>
            </a:r>
            <a:r>
              <a:rPr sz="1200" dirty="0">
                <a:latin typeface="Times New Roman"/>
                <a:cs typeface="Times New Roman"/>
              </a:rPr>
              <a:t>poca o  </a:t>
            </a:r>
            <a:r>
              <a:rPr sz="1200" spc="-5" dirty="0">
                <a:latin typeface="Times New Roman"/>
                <a:cs typeface="Times New Roman"/>
              </a:rPr>
              <a:t>nessuna impressione su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ricordò che suo padre </a:t>
            </a:r>
            <a:r>
              <a:rPr sz="1200" dirty="0">
                <a:latin typeface="Times New Roman"/>
                <a:cs typeface="Times New Roman"/>
              </a:rPr>
              <a:t>non era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capace di dire qualcosa che le </a:t>
            </a:r>
            <a:r>
              <a:rPr sz="1200" spc="-5" dirty="0">
                <a:latin typeface="Times New Roman"/>
                <a:cs typeface="Times New Roman"/>
              </a:rPr>
              <a:t>facesse cambiare </a:t>
            </a:r>
            <a:r>
              <a:rPr sz="1200" spc="5" dirty="0">
                <a:latin typeface="Times New Roman"/>
                <a:cs typeface="Times New Roman"/>
              </a:rPr>
              <a:t>idea. </a:t>
            </a:r>
            <a:r>
              <a:rPr sz="1200" spc="-5" dirty="0">
                <a:latin typeface="Times New Roman"/>
                <a:cs typeface="Times New Roman"/>
              </a:rPr>
              <a:t>A  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quest’anno egli parlò sempre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con sua madre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altre persone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problemi.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missione </a:t>
            </a:r>
            <a:r>
              <a:rPr sz="1200" spc="-5" dirty="0">
                <a:latin typeface="Times New Roman"/>
                <a:cs typeface="Times New Roman"/>
              </a:rPr>
              <a:t>era così  particolare che </a:t>
            </a:r>
            <a:r>
              <a:rPr sz="1200" dirty="0">
                <a:latin typeface="Times New Roman"/>
                <a:cs typeface="Times New Roman"/>
              </a:rPr>
              <a:t>nessuno al mondo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dargli dei consigli per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compierla.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6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(1396.5) 127:1.8 </a:t>
            </a:r>
            <a:r>
              <a:rPr sz="1200" spc="-5" dirty="0">
                <a:latin typeface="Times New Roman"/>
                <a:cs typeface="Times New Roman"/>
              </a:rPr>
              <a:t>Benché giovane, egli </a:t>
            </a:r>
            <a:r>
              <a:rPr sz="1200" dirty="0">
                <a:latin typeface="Times New Roman"/>
                <a:cs typeface="Times New Roman"/>
              </a:rPr>
              <a:t>era un vero </a:t>
            </a:r>
            <a:r>
              <a:rPr sz="1200" spc="-5" dirty="0">
                <a:latin typeface="Times New Roman"/>
                <a:cs typeface="Times New Roman"/>
              </a:rPr>
              <a:t>padre 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famiglia; </a:t>
            </a:r>
            <a:r>
              <a:rPr sz="1200" dirty="0">
                <a:latin typeface="Times New Roman"/>
                <a:cs typeface="Times New Roman"/>
              </a:rPr>
              <a:t>passava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ora possibile con 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sorelle, ed 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amavano </a:t>
            </a:r>
            <a:r>
              <a:rPr sz="1200" dirty="0">
                <a:latin typeface="Times New Roman"/>
                <a:cs typeface="Times New Roman"/>
              </a:rPr>
              <a:t>veramente.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era desolata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vederlo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tanto; </a:t>
            </a:r>
            <a:r>
              <a:rPr sz="1200" spc="-5" dirty="0">
                <a:latin typeface="Times New Roman"/>
                <a:cs typeface="Times New Roman"/>
              </a:rPr>
              <a:t>era dispiaciuta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faticasse </a:t>
            </a:r>
            <a:r>
              <a:rPr sz="1200" spc="-5" dirty="0">
                <a:latin typeface="Times New Roman"/>
                <a:cs typeface="Times New Roman"/>
              </a:rPr>
              <a:t>al  banco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carpentiere per guadagnare </a:t>
            </a:r>
            <a:r>
              <a:rPr sz="1200" dirty="0">
                <a:latin typeface="Times New Roman"/>
                <a:cs typeface="Times New Roman"/>
              </a:rPr>
              <a:t>da vivere per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anziché essere a </a:t>
            </a:r>
            <a:r>
              <a:rPr sz="1200" spc="-5" dirty="0">
                <a:latin typeface="Times New Roman"/>
                <a:cs typeface="Times New Roman"/>
              </a:rPr>
              <a:t>Gerusalemme, come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avevano progettato </a:t>
            </a:r>
            <a:r>
              <a:rPr sz="1200" spc="1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tanta </a:t>
            </a:r>
            <a:r>
              <a:rPr sz="1200" spc="-5" dirty="0">
                <a:latin typeface="Times New Roman"/>
                <a:cs typeface="Times New Roman"/>
              </a:rPr>
              <a:t>cura, </a:t>
            </a:r>
            <a:r>
              <a:rPr sz="1200" dirty="0">
                <a:latin typeface="Times New Roman"/>
                <a:cs typeface="Times New Roman"/>
              </a:rPr>
              <a:t>per studiare con i </a:t>
            </a:r>
            <a:r>
              <a:rPr sz="1200" spc="-5" dirty="0">
                <a:latin typeface="Times New Roman"/>
                <a:cs typeface="Times New Roman"/>
              </a:rPr>
              <a:t>rabbini. Sebbene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concernenti suo figlio che </a:t>
            </a:r>
            <a:r>
              <a:rPr sz="1200" dirty="0">
                <a:latin typeface="Times New Roman"/>
                <a:cs typeface="Times New Roman"/>
              </a:rPr>
              <a:t>Maria 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27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03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amava </a:t>
            </a:r>
            <a:r>
              <a:rPr sz="1200" dirty="0">
                <a:latin typeface="Times New Roman"/>
                <a:cs typeface="Times New Roman"/>
              </a:rPr>
              <a:t>molto,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apprezzava di più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maniera spontanea con la </a:t>
            </a:r>
            <a:r>
              <a:rPr sz="1200" spc="-5" dirty="0">
                <a:latin typeface="Times New Roman"/>
                <a:cs typeface="Times New Roman"/>
              </a:rPr>
              <a:t>quale egli si </a:t>
            </a:r>
            <a:r>
              <a:rPr sz="1200" dirty="0">
                <a:latin typeface="Times New Roman"/>
                <a:cs typeface="Times New Roman"/>
              </a:rPr>
              <a:t>addossava la </a:t>
            </a:r>
            <a:r>
              <a:rPr sz="1200" spc="-5" dirty="0">
                <a:latin typeface="Times New Roman"/>
                <a:cs typeface="Times New Roman"/>
              </a:rPr>
              <a:t>responsabilità della  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diciassettesimo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(11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88900" marR="110489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(1396.6) 127:2.1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vi fu una </a:t>
            </a:r>
            <a:r>
              <a:rPr sz="1200" spc="-5" dirty="0">
                <a:latin typeface="Times New Roman"/>
                <a:cs typeface="Times New Roman"/>
              </a:rPr>
              <a:t>considerevole agitazione, specialmente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a favore di una ribellione 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pagamento delle </a:t>
            </a:r>
            <a:r>
              <a:rPr sz="1200" dirty="0">
                <a:latin typeface="Times New Roman"/>
                <a:cs typeface="Times New Roman"/>
              </a:rPr>
              <a:t>imposte a Roma. </a:t>
            </a:r>
            <a:r>
              <a:rPr sz="1200" spc="-5" dirty="0">
                <a:latin typeface="Times New Roman"/>
                <a:cs typeface="Times New Roman"/>
              </a:rPr>
              <a:t>Si stava formando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partito nazionalista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chiamato gli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Zeloti.</a:t>
            </a:r>
            <a:endParaRPr sz="1200">
              <a:latin typeface="Times New Roman"/>
              <a:cs typeface="Times New Roman"/>
            </a:endParaRPr>
          </a:p>
          <a:p>
            <a:pPr marL="88900" marR="4114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Contrariamente ai Farisei, gli Zeloti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volevano attendere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Messia. Essi proponevano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tutto con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dirty="0">
                <a:latin typeface="Times New Roman"/>
                <a:cs typeface="Times New Roman"/>
              </a:rPr>
              <a:t>rivolta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politica.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(1396.7) 127:2.2 </a:t>
            </a:r>
            <a:r>
              <a:rPr sz="1200" spc="-5" dirty="0">
                <a:latin typeface="Times New Roman"/>
                <a:cs typeface="Times New Roman"/>
              </a:rPr>
              <a:t>Un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arrivò </a:t>
            </a:r>
            <a:r>
              <a:rPr sz="1200" dirty="0">
                <a:latin typeface="Times New Roman"/>
                <a:cs typeface="Times New Roman"/>
              </a:rPr>
              <a:t>in Galilea e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farsi strada </a:t>
            </a:r>
            <a:r>
              <a:rPr sz="1200" dirty="0">
                <a:latin typeface="Times New Roman"/>
                <a:cs typeface="Times New Roman"/>
              </a:rPr>
              <a:t>agevolmente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giunse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vennero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a </a:t>
            </a:r>
            <a:r>
              <a:rPr sz="1200" spc="-5" dirty="0">
                <a:latin typeface="Times New Roman"/>
                <a:cs typeface="Times New Roman"/>
              </a:rPr>
              <a:t>Gesù, 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ascoltò con attenzione </a:t>
            </a:r>
            <a:r>
              <a:rPr sz="1200" dirty="0">
                <a:latin typeface="Times New Roman"/>
                <a:cs typeface="Times New Roman"/>
              </a:rPr>
              <a:t>e pose 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domande, </a:t>
            </a:r>
            <a:r>
              <a:rPr sz="1200" dirty="0">
                <a:latin typeface="Times New Roman"/>
                <a:cs typeface="Times New Roman"/>
              </a:rPr>
              <a:t>ma rifiutò  di unirsi </a:t>
            </a:r>
            <a:r>
              <a:rPr sz="1200" spc="-5" dirty="0">
                <a:latin typeface="Times New Roman"/>
                <a:cs typeface="Times New Roman"/>
              </a:rPr>
              <a:t>al partito. Egli </a:t>
            </a:r>
            <a:r>
              <a:rPr sz="1200" dirty="0">
                <a:latin typeface="Times New Roman"/>
                <a:cs typeface="Times New Roman"/>
              </a:rPr>
              <a:t>rifiutò assolutamente 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ragioni che gli </a:t>
            </a:r>
            <a:r>
              <a:rPr sz="1200" dirty="0">
                <a:latin typeface="Times New Roman"/>
                <a:cs typeface="Times New Roman"/>
              </a:rPr>
              <a:t>impedivano di </a:t>
            </a:r>
            <a:r>
              <a:rPr sz="1200" spc="-5" dirty="0">
                <a:latin typeface="Times New Roman"/>
                <a:cs typeface="Times New Roman"/>
              </a:rPr>
              <a:t>aderire,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rifiuto ebbe per effetto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far uscire dagli Zeloti </a:t>
            </a:r>
            <a:r>
              <a:rPr sz="1200" dirty="0">
                <a:latin typeface="Times New Roman"/>
                <a:cs typeface="Times New Roman"/>
              </a:rPr>
              <a:t>molti suoi </a:t>
            </a:r>
            <a:r>
              <a:rPr sz="1200" spc="-5" dirty="0">
                <a:latin typeface="Times New Roman"/>
                <a:cs typeface="Times New Roman"/>
              </a:rPr>
              <a:t>giovani compagni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(1397.1) 127:2.3 </a:t>
            </a:r>
            <a:r>
              <a:rPr sz="1200" spc="-5" dirty="0">
                <a:latin typeface="Times New Roman"/>
                <a:cs typeface="Times New Roman"/>
              </a:rPr>
              <a:t>Maria fece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meglio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indurlo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arruolarsi,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smuoverlo.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arrivò a </a:t>
            </a:r>
            <a:r>
              <a:rPr sz="1200" spc="-5" dirty="0">
                <a:latin typeface="Times New Roman"/>
                <a:cs typeface="Times New Roman"/>
              </a:rPr>
              <a:t>dirgli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rifiuto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sposare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nazionalista, </a:t>
            </a:r>
            <a:r>
              <a:rPr sz="1200" spc="-5" dirty="0">
                <a:latin typeface="Times New Roman"/>
                <a:cs typeface="Times New Roman"/>
              </a:rPr>
              <a:t>come lei ordinava,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un’insubordinazione, </a:t>
            </a:r>
            <a:r>
              <a:rPr sz="1200" dirty="0">
                <a:latin typeface="Times New Roman"/>
                <a:cs typeface="Times New Roman"/>
              </a:rPr>
              <a:t>una violazione </a:t>
            </a:r>
            <a:r>
              <a:rPr sz="1200" spc="-5" dirty="0">
                <a:latin typeface="Times New Roman"/>
                <a:cs typeface="Times New Roman"/>
              </a:rPr>
              <a:t>della sua promessa fatta al loro </a:t>
            </a:r>
            <a:r>
              <a:rPr sz="1200" dirty="0">
                <a:latin typeface="Times New Roman"/>
                <a:cs typeface="Times New Roman"/>
              </a:rPr>
              <a:t>ritorno da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sottomesso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genitori. Ma </a:t>
            </a:r>
            <a:r>
              <a:rPr sz="1200" dirty="0">
                <a:latin typeface="Times New Roman"/>
                <a:cs typeface="Times New Roman"/>
              </a:rPr>
              <a:t>in risposta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insinuazione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posò </a:t>
            </a:r>
            <a:r>
              <a:rPr sz="1200" spc="-5" dirty="0">
                <a:latin typeface="Times New Roman"/>
                <a:cs typeface="Times New Roman"/>
              </a:rPr>
              <a:t>solamente </a:t>
            </a:r>
            <a:r>
              <a:rPr sz="1200" dirty="0">
                <a:latin typeface="Times New Roman"/>
                <a:cs typeface="Times New Roman"/>
              </a:rPr>
              <a:t>una mano benevola  </a:t>
            </a:r>
            <a:r>
              <a:rPr sz="1200" spc="-5" dirty="0">
                <a:latin typeface="Times New Roman"/>
                <a:cs typeface="Times New Roman"/>
              </a:rPr>
              <a:t>sulla sua spalla e, guardandola </a:t>
            </a:r>
            <a:r>
              <a:rPr sz="1200" dirty="0">
                <a:latin typeface="Times New Roman"/>
                <a:cs typeface="Times New Roman"/>
              </a:rPr>
              <a:t>in viso, </a:t>
            </a:r>
            <a:r>
              <a:rPr sz="1200" spc="-5" dirty="0">
                <a:latin typeface="Times New Roman"/>
                <a:cs typeface="Times New Roman"/>
              </a:rPr>
              <a:t>disse: “Madre mia, come </a:t>
            </a:r>
            <a:r>
              <a:rPr sz="1200" dirty="0">
                <a:latin typeface="Times New Roman"/>
                <a:cs typeface="Times New Roman"/>
              </a:rPr>
              <a:t>puoi </a:t>
            </a:r>
            <a:r>
              <a:rPr sz="1200" spc="5" dirty="0">
                <a:latin typeface="Times New Roman"/>
                <a:cs typeface="Times New Roman"/>
              </a:rPr>
              <a:t>tu?”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ritirò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affermazione.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25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(1397.2) 127:2.4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zii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(Simone,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Maria)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unito a </a:t>
            </a:r>
            <a:r>
              <a:rPr sz="1200" spc="-5" dirty="0">
                <a:latin typeface="Times New Roman"/>
                <a:cs typeface="Times New Roman"/>
              </a:rPr>
              <a:t>questo gruppo, </a:t>
            </a:r>
            <a:r>
              <a:rPr sz="1200" dirty="0">
                <a:latin typeface="Times New Roman"/>
                <a:cs typeface="Times New Roman"/>
              </a:rPr>
              <a:t>divenendone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funzionario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sezione della Galilea. </a:t>
            </a:r>
            <a:r>
              <a:rPr sz="1200" dirty="0">
                <a:latin typeface="Times New Roman"/>
                <a:cs typeface="Times New Roman"/>
              </a:rPr>
              <a:t>E per molti anni vi fu un </a:t>
            </a:r>
            <a:r>
              <a:rPr sz="1200" spc="-5" dirty="0">
                <a:latin typeface="Times New Roman"/>
                <a:cs typeface="Times New Roman"/>
              </a:rPr>
              <a:t>certo allontanamento </a:t>
            </a:r>
            <a:r>
              <a:rPr sz="1200" dirty="0">
                <a:latin typeface="Times New Roman"/>
                <a:cs typeface="Times New Roman"/>
              </a:rPr>
              <a:t>fra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918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incarnazione </a:t>
            </a:r>
            <a:r>
              <a:rPr sz="1200" dirty="0">
                <a:latin typeface="Times New Roman"/>
                <a:cs typeface="Times New Roman"/>
              </a:rPr>
              <a:t>non solo della </a:t>
            </a:r>
            <a:r>
              <a:rPr sz="1200" spc="-5" dirty="0">
                <a:latin typeface="Times New Roman"/>
                <a:cs typeface="Times New Roman"/>
              </a:rPr>
              <a:t>natura dell’uomo </a:t>
            </a:r>
            <a:r>
              <a:rPr sz="1200" dirty="0">
                <a:latin typeface="Times New Roman"/>
                <a:cs typeface="Times New Roman"/>
              </a:rPr>
              <a:t>mortale, ma </a:t>
            </a:r>
            <a:r>
              <a:rPr sz="1200" spc="-5" dirty="0">
                <a:latin typeface="Times New Roman"/>
                <a:cs typeface="Times New Roman"/>
              </a:rPr>
              <a:t>anche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Paradisiaco </a:t>
            </a:r>
            <a:r>
              <a:rPr sz="1200" dirty="0">
                <a:latin typeface="Times New Roman"/>
                <a:cs typeface="Times New Roman"/>
              </a:rPr>
              <a:t>di tutti. </a:t>
            </a:r>
            <a:r>
              <a:rPr sz="1200" spc="-5" dirty="0">
                <a:latin typeface="Times New Roman"/>
                <a:cs typeface="Times New Roman"/>
              </a:rPr>
              <a:t>Inoltre egli </a:t>
            </a:r>
            <a:r>
              <a:rPr sz="1200" dirty="0">
                <a:latin typeface="Times New Roman"/>
                <a:cs typeface="Times New Roman"/>
              </a:rPr>
              <a:t>poteva  </a:t>
            </a:r>
            <a:r>
              <a:rPr sz="1200" spc="-5" dirty="0">
                <a:latin typeface="Times New Roman"/>
                <a:cs typeface="Times New Roman"/>
              </a:rPr>
              <a:t>intraprendere questo conferimento straordinario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completa certezza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che Emanuele avrebbe esercitato </a:t>
            </a:r>
            <a:r>
              <a:rPr sz="1200" dirty="0">
                <a:latin typeface="Times New Roman"/>
                <a:cs typeface="Times New Roman"/>
              </a:rPr>
              <a:t>la piena  </a:t>
            </a:r>
            <a:r>
              <a:rPr sz="1200" spc="-5" dirty="0">
                <a:latin typeface="Times New Roman"/>
                <a:cs typeface="Times New Roman"/>
              </a:rPr>
              <a:t>autorità del Padre </a:t>
            </a:r>
            <a:r>
              <a:rPr sz="1200" dirty="0">
                <a:latin typeface="Times New Roman"/>
                <a:cs typeface="Times New Roman"/>
              </a:rPr>
              <a:t>del Paradiso </a:t>
            </a:r>
            <a:r>
              <a:rPr sz="1200" spc="-5" dirty="0">
                <a:latin typeface="Times New Roman"/>
                <a:cs typeface="Times New Roman"/>
              </a:rPr>
              <a:t>nell’amministrazione del suo universo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sua assenza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conferimento su Urantia,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anche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confortante consapevolezza che 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avevano decretato </a:t>
            </a:r>
            <a:r>
              <a:rPr sz="1200" dirty="0">
                <a:latin typeface="Times New Roman"/>
                <a:cs typeface="Times New Roman"/>
              </a:rPr>
              <a:t>la sicurezza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spc="5" dirty="0">
                <a:latin typeface="Times New Roman"/>
                <a:cs typeface="Times New Roman"/>
              </a:rPr>
              <a:t>regno  </a:t>
            </a:r>
            <a:r>
              <a:rPr sz="1200" spc="-5" dirty="0">
                <a:latin typeface="Times New Roman"/>
                <a:cs typeface="Times New Roman"/>
              </a:rPr>
              <a:t>per l’intero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conferimento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1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(1325.2) 120:0.9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quadro della </a:t>
            </a:r>
            <a:r>
              <a:rPr sz="1200" dirty="0">
                <a:latin typeface="Times New Roman"/>
                <a:cs typeface="Times New Roman"/>
              </a:rPr>
              <a:t>memorabile </a:t>
            </a:r>
            <a:r>
              <a:rPr sz="1200" spc="-5" dirty="0">
                <a:latin typeface="Times New Roman"/>
                <a:cs typeface="Times New Roman"/>
              </a:rPr>
              <a:t>circostanza </a:t>
            </a:r>
            <a:r>
              <a:rPr sz="1200" dirty="0">
                <a:latin typeface="Times New Roman"/>
                <a:cs typeface="Times New Roman"/>
              </a:rPr>
              <a:t>in cui Emanuele </a:t>
            </a:r>
            <a:r>
              <a:rPr sz="1200" spc="-5" dirty="0">
                <a:latin typeface="Times New Roman"/>
                <a:cs typeface="Times New Roman"/>
              </a:rPr>
              <a:t>presentò </a:t>
            </a:r>
            <a:r>
              <a:rPr sz="1200" dirty="0">
                <a:latin typeface="Times New Roman"/>
                <a:cs typeface="Times New Roman"/>
              </a:rPr>
              <a:t>la missione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dalle raccomandazioni </a:t>
            </a:r>
            <a:r>
              <a:rPr sz="1200" dirty="0">
                <a:latin typeface="Times New Roman"/>
                <a:cs typeface="Times New Roman"/>
              </a:rPr>
              <a:t>fatte prima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conferimento da </a:t>
            </a:r>
            <a:r>
              <a:rPr sz="1200" spc="-5" dirty="0">
                <a:latin typeface="Times New Roman"/>
                <a:cs typeface="Times New Roman"/>
              </a:rPr>
              <a:t>Emanuele al capo dell’universo, che </a:t>
            </a:r>
            <a:r>
              <a:rPr sz="1200" dirty="0">
                <a:latin typeface="Times New Roman"/>
                <a:cs typeface="Times New Roman"/>
              </a:rPr>
              <a:t>divenne in </a:t>
            </a:r>
            <a:r>
              <a:rPr sz="1200" spc="-5" dirty="0">
                <a:latin typeface="Times New Roman"/>
                <a:cs typeface="Times New Roman"/>
              </a:rPr>
              <a:t>seguito Gesù </a:t>
            </a:r>
            <a:r>
              <a:rPr sz="1200" dirty="0">
                <a:latin typeface="Times New Roman"/>
                <a:cs typeface="Times New Roman"/>
              </a:rPr>
              <a:t>di Nazaret  (Cristo </a:t>
            </a:r>
            <a:r>
              <a:rPr sz="1200" spc="-5" dirty="0">
                <a:latin typeface="Times New Roman"/>
                <a:cs typeface="Times New Roman"/>
              </a:rPr>
              <a:t>Micael) su Urantia, </a:t>
            </a:r>
            <a:r>
              <a:rPr sz="1200" dirty="0">
                <a:latin typeface="Times New Roman"/>
                <a:cs typeface="Times New Roman"/>
              </a:rPr>
              <a:t>io sono autorizzato 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missione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 settimo</a:t>
            </a:r>
            <a:r>
              <a:rPr sz="1600" b="1" spc="5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(1325.3) 120:1.1 </a:t>
            </a:r>
            <a:r>
              <a:rPr sz="1200" spc="-5" dirty="0">
                <a:latin typeface="Times New Roman"/>
                <a:cs typeface="Times New Roman"/>
              </a:rPr>
              <a:t>“Fratello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per assistere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settimo 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nell’universo. </a:t>
            </a:r>
            <a:r>
              <a:rPr sz="1200" spc="-5" dirty="0">
                <a:latin typeface="Times New Roman"/>
                <a:cs typeface="Times New Roman"/>
              </a:rPr>
              <a:t>Tu hai </a:t>
            </a:r>
            <a:r>
              <a:rPr sz="1200" dirty="0">
                <a:latin typeface="Times New Roman"/>
                <a:cs typeface="Times New Roman"/>
              </a:rPr>
              <a:t>compiuto le </a:t>
            </a:r>
            <a:r>
              <a:rPr sz="1200" spc="-5" dirty="0">
                <a:latin typeface="Times New Roman"/>
                <a:cs typeface="Times New Roman"/>
              </a:rPr>
              <a:t>sei 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precedenti nel </a:t>
            </a:r>
            <a:r>
              <a:rPr sz="1200" dirty="0">
                <a:latin typeface="Times New Roman"/>
                <a:cs typeface="Times New Roman"/>
              </a:rPr>
              <a:t>modo più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e perfetto, e non ho il minimo </a:t>
            </a:r>
            <a:r>
              <a:rPr sz="1200" spc="-5" dirty="0">
                <a:latin typeface="Times New Roman"/>
                <a:cs typeface="Times New Roman"/>
              </a:rPr>
              <a:t>dubbio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trionferai </a:t>
            </a:r>
            <a:r>
              <a:rPr sz="1200" dirty="0">
                <a:latin typeface="Times New Roman"/>
                <a:cs typeface="Times New Roman"/>
              </a:rPr>
              <a:t>anche in questo tuo </a:t>
            </a:r>
            <a:r>
              <a:rPr sz="1200" spc="-5" dirty="0">
                <a:latin typeface="Times New Roman"/>
                <a:cs typeface="Times New Roman"/>
              </a:rPr>
              <a:t>conferimento  terminale per acquisire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sovranità. Fino </a:t>
            </a:r>
            <a:r>
              <a:rPr sz="1200" dirty="0">
                <a:latin typeface="Times New Roman"/>
                <a:cs typeface="Times New Roman"/>
              </a:rPr>
              <a:t>ad ora sei </a:t>
            </a:r>
            <a:r>
              <a:rPr sz="1200" spc="-5" dirty="0">
                <a:latin typeface="Times New Roman"/>
                <a:cs typeface="Times New Roman"/>
              </a:rPr>
              <a:t>apparso </a:t>
            </a:r>
            <a:r>
              <a:rPr sz="1200" dirty="0">
                <a:latin typeface="Times New Roman"/>
                <a:cs typeface="Times New Roman"/>
              </a:rPr>
              <a:t>sulle tue sfere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sviluppato  dell’ordine </a:t>
            </a:r>
            <a:r>
              <a:rPr sz="1200" dirty="0">
                <a:latin typeface="Times New Roman"/>
                <a:cs typeface="Times New Roman"/>
              </a:rPr>
              <a:t>da te </a:t>
            </a:r>
            <a:r>
              <a:rPr sz="1200" spc="-5" dirty="0">
                <a:latin typeface="Times New Roman"/>
                <a:cs typeface="Times New Roman"/>
              </a:rPr>
              <a:t>scelto. Ora stai per apparire su 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disordinato e </a:t>
            </a:r>
            <a:r>
              <a:rPr sz="1200" spc="-5" dirty="0">
                <a:latin typeface="Times New Roman"/>
                <a:cs typeface="Times New Roman"/>
              </a:rPr>
              <a:t>perturbato </a:t>
            </a:r>
            <a:r>
              <a:rPr sz="1200" dirty="0">
                <a:latin typeface="Times New Roman"/>
                <a:cs typeface="Times New Roman"/>
              </a:rPr>
              <a:t>che hai </a:t>
            </a:r>
            <a:r>
              <a:rPr sz="1200" spc="-5" dirty="0">
                <a:latin typeface="Times New Roman"/>
                <a:cs typeface="Times New Roman"/>
              </a:rPr>
              <a:t>scelto,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mortale  </a:t>
            </a:r>
            <a:r>
              <a:rPr sz="1200" spc="-5" dirty="0">
                <a:latin typeface="Times New Roman"/>
                <a:cs typeface="Times New Roman"/>
              </a:rPr>
              <a:t>pienamente sviluppato,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bambino inerme. Questa, </a:t>
            </a:r>
            <a:r>
              <a:rPr sz="1200" dirty="0">
                <a:latin typeface="Times New Roman"/>
                <a:cs typeface="Times New Roman"/>
              </a:rPr>
              <a:t>mio caro </a:t>
            </a:r>
            <a:r>
              <a:rPr sz="1200" spc="-5" dirty="0">
                <a:latin typeface="Times New Roman"/>
                <a:cs typeface="Times New Roman"/>
              </a:rPr>
              <a:t>compagno, </a:t>
            </a:r>
            <a:r>
              <a:rPr sz="1200" dirty="0">
                <a:latin typeface="Times New Roman"/>
                <a:cs typeface="Times New Roman"/>
              </a:rPr>
              <a:t>sarà per te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nuova e non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ancora</a:t>
            </a: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tentata.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sul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prezzo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di sperimentare </a:t>
            </a:r>
            <a:r>
              <a:rPr sz="1200" spc="-5" dirty="0">
                <a:latin typeface="Times New Roman"/>
                <a:cs typeface="Times New Roman"/>
              </a:rPr>
              <a:t>l’illuminazione completa </a:t>
            </a:r>
            <a:r>
              <a:rPr sz="1200" dirty="0">
                <a:latin typeface="Times New Roman"/>
                <a:cs typeface="Times New Roman"/>
              </a:rPr>
              <a:t>dell’incarnazione  di un </a:t>
            </a:r>
            <a:r>
              <a:rPr sz="1200" spc="-5" dirty="0">
                <a:latin typeface="Times New Roman"/>
                <a:cs typeface="Times New Roman"/>
              </a:rPr>
              <a:t>Creatore nelle </a:t>
            </a:r>
            <a:r>
              <a:rPr sz="1200" dirty="0">
                <a:latin typeface="Times New Roman"/>
                <a:cs typeface="Times New Roman"/>
              </a:rPr>
              <a:t>sembianze di 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35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(1325.4) 120:1.2 </a:t>
            </a:r>
            <a:r>
              <a:rPr sz="1200" spc="-5" dirty="0">
                <a:latin typeface="Times New Roman"/>
                <a:cs typeface="Times New Roman"/>
              </a:rPr>
              <a:t>“Durante ciascuno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conferimenti precedenti </a:t>
            </a:r>
            <a:r>
              <a:rPr sz="1200" dirty="0">
                <a:latin typeface="Times New Roman"/>
                <a:cs typeface="Times New Roman"/>
              </a:rPr>
              <a:t>tu hai scelto </a:t>
            </a:r>
            <a:r>
              <a:rPr sz="1200" spc="-5" dirty="0">
                <a:latin typeface="Times New Roman"/>
                <a:cs typeface="Times New Roman"/>
              </a:rPr>
              <a:t>volontariamente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sottometterti alla </a:t>
            </a:r>
            <a:r>
              <a:rPr sz="1200" dirty="0">
                <a:latin typeface="Times New Roman"/>
                <a:cs typeface="Times New Roman"/>
              </a:rPr>
              <a:t>volontà delle tre  </a:t>
            </a:r>
            <a:r>
              <a:rPr sz="1200" spc="-5" dirty="0">
                <a:latin typeface="Times New Roman"/>
                <a:cs typeface="Times New Roman"/>
              </a:rPr>
              <a:t>Deità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divine </a:t>
            </a:r>
            <a:r>
              <a:rPr sz="1200" spc="-5" dirty="0">
                <a:latin typeface="Times New Roman"/>
                <a:cs typeface="Times New Roman"/>
              </a:rPr>
              <a:t>interassociazioni. Nei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conferimenti precedenti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sei sottomesso </a:t>
            </a:r>
            <a:r>
              <a:rPr sz="1200" dirty="0">
                <a:latin typeface="Times New Roman"/>
                <a:cs typeface="Times New Roman"/>
              </a:rPr>
              <a:t>a tutte le sette fasi della  volontà </a:t>
            </a:r>
            <a:r>
              <a:rPr sz="1200" spc="-5" dirty="0">
                <a:latin typeface="Times New Roman"/>
                <a:cs typeface="Times New Roman"/>
              </a:rPr>
              <a:t>del Supremo, eccetto che alla </a:t>
            </a:r>
            <a:r>
              <a:rPr sz="1200" dirty="0">
                <a:latin typeface="Times New Roman"/>
                <a:cs typeface="Times New Roman"/>
              </a:rPr>
              <a:t>volontà personale di tuo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Ora che hai </a:t>
            </a:r>
            <a:r>
              <a:rPr sz="1200" dirty="0">
                <a:latin typeface="Times New Roman"/>
                <a:cs typeface="Times New Roman"/>
              </a:rPr>
              <a:t>deciso di </a:t>
            </a:r>
            <a:r>
              <a:rPr sz="1200" spc="-5" dirty="0">
                <a:latin typeface="Times New Roman"/>
                <a:cs typeface="Times New Roman"/>
              </a:rPr>
              <a:t>sottometterti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276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(1397.3) 127:2.5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cominciò a covare il disordine.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faccenda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avuto come risultato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divisione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giovani ebrei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città. 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metà si </a:t>
            </a:r>
            <a:r>
              <a:rPr sz="1200" dirty="0">
                <a:latin typeface="Times New Roman"/>
                <a:cs typeface="Times New Roman"/>
              </a:rPr>
              <a:t>era unita </a:t>
            </a:r>
            <a:r>
              <a:rPr sz="1200" spc="-5" dirty="0">
                <a:latin typeface="Times New Roman"/>
                <a:cs typeface="Times New Roman"/>
              </a:rPr>
              <a:t>all’organizzazione nazionalista,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spc="10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cominciò  a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opposto di </a:t>
            </a:r>
            <a:r>
              <a:rPr sz="1200" spc="-5" dirty="0">
                <a:latin typeface="Times New Roman"/>
                <a:cs typeface="Times New Roman"/>
              </a:rPr>
              <a:t>patrioti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moderati,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che Gesù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assumesse </a:t>
            </a:r>
            <a:r>
              <a:rPr sz="1200" dirty="0">
                <a:latin typeface="Times New Roman"/>
                <a:cs typeface="Times New Roman"/>
              </a:rPr>
              <a:t>la direzione. </a:t>
            </a:r>
            <a:r>
              <a:rPr sz="1200" spc="-5" dirty="0">
                <a:latin typeface="Times New Roman"/>
                <a:cs typeface="Times New Roman"/>
              </a:rPr>
              <a:t>Essi rimasero stupefatti  quando egli rifiutò </a:t>
            </a:r>
            <a:r>
              <a:rPr sz="1200" dirty="0">
                <a:latin typeface="Times New Roman"/>
                <a:cs typeface="Times New Roman"/>
              </a:rPr>
              <a:t>l’onore </a:t>
            </a:r>
            <a:r>
              <a:rPr sz="1200" spc="-5" dirty="0">
                <a:latin typeface="Times New Roman"/>
                <a:cs typeface="Times New Roman"/>
              </a:rPr>
              <a:t>che gli si offriva, </a:t>
            </a:r>
            <a:r>
              <a:rPr sz="1200" dirty="0">
                <a:latin typeface="Times New Roman"/>
                <a:cs typeface="Times New Roman"/>
              </a:rPr>
              <a:t>portando </a:t>
            </a:r>
            <a:r>
              <a:rPr sz="1200" spc="-5" dirty="0">
                <a:latin typeface="Times New Roman"/>
                <a:cs typeface="Times New Roman"/>
              </a:rPr>
              <a:t>come scusa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pesanti responsabilità familiari, che </a:t>
            </a:r>
            <a:r>
              <a:rPr sz="1200" dirty="0">
                <a:latin typeface="Times New Roman"/>
                <a:cs typeface="Times New Roman"/>
              </a:rPr>
              <a:t>tutti ammettevano. </a:t>
            </a:r>
            <a:r>
              <a:rPr sz="1200" spc="-5" dirty="0">
                <a:latin typeface="Times New Roman"/>
                <a:cs typeface="Times New Roman"/>
              </a:rPr>
              <a:t>Ma  </a:t>
            </a:r>
            <a:r>
              <a:rPr sz="1200" dirty="0">
                <a:latin typeface="Times New Roman"/>
                <a:cs typeface="Times New Roman"/>
              </a:rPr>
              <a:t>la situazione </a:t>
            </a:r>
            <a:r>
              <a:rPr sz="1200" spc="-5" dirty="0">
                <a:latin typeface="Times New Roman"/>
                <a:cs typeface="Times New Roman"/>
              </a:rPr>
              <a:t>si complicò ancora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quando Isacco,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ricco ebreo </a:t>
            </a:r>
            <a:r>
              <a:rPr sz="1200" dirty="0">
                <a:latin typeface="Times New Roman"/>
                <a:cs typeface="Times New Roman"/>
              </a:rPr>
              <a:t>prestatore di denaro </a:t>
            </a:r>
            <a:r>
              <a:rPr sz="1200" spc="-5" dirty="0">
                <a:latin typeface="Times New Roman"/>
                <a:cs typeface="Times New Roman"/>
              </a:rPr>
              <a:t>ai Gentili, propose di  mantenere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se egli avesse </a:t>
            </a:r>
            <a:r>
              <a:rPr sz="1200" dirty="0">
                <a:latin typeface="Times New Roman"/>
                <a:cs typeface="Times New Roman"/>
              </a:rPr>
              <a:t>deposto i suoi </a:t>
            </a:r>
            <a:r>
              <a:rPr sz="1200" spc="-5" dirty="0">
                <a:latin typeface="Times New Roman"/>
                <a:cs typeface="Times New Roman"/>
              </a:rPr>
              <a:t>attrezzi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fosse messo alla </a:t>
            </a:r>
            <a:r>
              <a:rPr sz="1200" dirty="0">
                <a:latin typeface="Times New Roman"/>
                <a:cs typeface="Times New Roman"/>
              </a:rPr>
              <a:t>testa di questi </a:t>
            </a:r>
            <a:r>
              <a:rPr sz="1200" spc="-5" dirty="0">
                <a:latin typeface="Times New Roman"/>
                <a:cs typeface="Times New Roman"/>
              </a:rPr>
              <a:t>patrioti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4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(1397.4) 127:2.6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appena diciassettenne, si </a:t>
            </a:r>
            <a:r>
              <a:rPr sz="1200" dirty="0">
                <a:latin typeface="Times New Roman"/>
                <a:cs typeface="Times New Roman"/>
              </a:rPr>
              <a:t>trovò di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una delle situazioni più </a:t>
            </a:r>
            <a:r>
              <a:rPr sz="1200" spc="-5" dirty="0">
                <a:latin typeface="Times New Roman"/>
                <a:cs typeface="Times New Roman"/>
              </a:rPr>
              <a:t>delicate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imbarazzanti della sua  giovane vita.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leader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legarsi </a:t>
            </a:r>
            <a:r>
              <a:rPr sz="1200" dirty="0">
                <a:latin typeface="Times New Roman"/>
                <a:cs typeface="Times New Roman"/>
              </a:rPr>
              <a:t>a movimenti </a:t>
            </a:r>
            <a:r>
              <a:rPr sz="1200" spc="-5" dirty="0">
                <a:latin typeface="Times New Roman"/>
                <a:cs typeface="Times New Roman"/>
              </a:rPr>
              <a:t>patriottici, specialmente </a:t>
            </a:r>
            <a:r>
              <a:rPr sz="1200" dirty="0">
                <a:latin typeface="Times New Roman"/>
                <a:cs typeface="Times New Roman"/>
              </a:rPr>
              <a:t>quando sono </a:t>
            </a:r>
            <a:r>
              <a:rPr sz="1200" spc="-5" dirty="0">
                <a:latin typeface="Times New Roman"/>
                <a:cs typeface="Times New Roman"/>
              </a:rPr>
              <a:t>complicati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oppressori stranieri che percepiscono delle imposte;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doppiamente </a:t>
            </a:r>
            <a:r>
              <a:rPr sz="1200" dirty="0">
                <a:latin typeface="Times New Roman"/>
                <a:cs typeface="Times New Roman"/>
              </a:rPr>
              <a:t>vero in questo </a:t>
            </a:r>
            <a:r>
              <a:rPr sz="1200" spc="-5" dirty="0">
                <a:latin typeface="Times New Roman"/>
                <a:cs typeface="Times New Roman"/>
              </a:rPr>
              <a:t>caso poiché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ebraica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implicata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questa agitazione contro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(1397.5) 127:2.7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posizione di </a:t>
            </a:r>
            <a:r>
              <a:rPr sz="1200" spc="-5" dirty="0">
                <a:latin typeface="Times New Roman"/>
                <a:cs typeface="Times New Roman"/>
              </a:rPr>
              <a:t>Gesù era resa 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difficile dal fatto </a:t>
            </a:r>
            <a:r>
              <a:rPr sz="1200" dirty="0">
                <a:latin typeface="Times New Roman"/>
                <a:cs typeface="Times New Roman"/>
              </a:rPr>
              <a:t>che sua </a:t>
            </a:r>
            <a:r>
              <a:rPr sz="1200" spc="-5" dirty="0">
                <a:latin typeface="Times New Roman"/>
                <a:cs typeface="Times New Roman"/>
              </a:rPr>
              <a:t>madre, suo </a:t>
            </a:r>
            <a:r>
              <a:rPr sz="1200" dirty="0">
                <a:latin typeface="Times New Roman"/>
                <a:cs typeface="Times New Roman"/>
              </a:rPr>
              <a:t>zio ed anche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giovane,  Giacomo,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esortavano </a:t>
            </a:r>
            <a:r>
              <a:rPr sz="1200" dirty="0">
                <a:latin typeface="Times New Roman"/>
                <a:cs typeface="Times New Roman"/>
              </a:rPr>
              <a:t>tutti ad unirsi alla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nazionalista.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migliori 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si erano arruolati, </a:t>
            </a:r>
            <a:r>
              <a:rPr sz="1200" dirty="0">
                <a:latin typeface="Times New Roman"/>
                <a:cs typeface="Times New Roman"/>
              </a:rPr>
              <a:t>e quei giovani che  non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uniti al movimento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pronti ad arruolarsi 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Gesù avesse </a:t>
            </a:r>
            <a:r>
              <a:rPr sz="1200" dirty="0">
                <a:latin typeface="Times New Roman"/>
                <a:cs typeface="Times New Roman"/>
              </a:rPr>
              <a:t>cambiato </a:t>
            </a:r>
            <a:r>
              <a:rPr sz="1200" spc="-5" dirty="0">
                <a:latin typeface="Times New Roman"/>
                <a:cs typeface="Times New Roman"/>
              </a:rPr>
              <a:t>idea. Egli aveva </a:t>
            </a:r>
            <a:r>
              <a:rPr sz="1200" dirty="0">
                <a:latin typeface="Times New Roman"/>
                <a:cs typeface="Times New Roman"/>
              </a:rPr>
              <a:t>un solo  </a:t>
            </a:r>
            <a:r>
              <a:rPr sz="1200" spc="-5" dirty="0">
                <a:latin typeface="Times New Roman"/>
                <a:cs typeface="Times New Roman"/>
              </a:rPr>
              <a:t>consigliere saggio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vecchio maestro,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cazan,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consigliò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replica </a:t>
            </a:r>
            <a:r>
              <a:rPr sz="1200" spc="-5" dirty="0">
                <a:latin typeface="Times New Roman"/>
                <a:cs typeface="Times New Roman"/>
              </a:rPr>
              <a:t>al comitato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vennero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risposta all’appello pubblico che era stato </a:t>
            </a:r>
            <a:r>
              <a:rPr sz="1200" dirty="0">
                <a:latin typeface="Times New Roman"/>
                <a:cs typeface="Times New Roman"/>
              </a:rPr>
              <a:t>fatto.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fu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egli ricorse coscientemente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manovra strategica.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sempre contato su </a:t>
            </a:r>
            <a:r>
              <a:rPr sz="1200" dirty="0">
                <a:latin typeface="Times New Roman"/>
                <a:cs typeface="Times New Roman"/>
              </a:rPr>
              <a:t>una sincera  </a:t>
            </a:r>
            <a:r>
              <a:rPr sz="1200" spc="-5" dirty="0">
                <a:latin typeface="Times New Roman"/>
                <a:cs typeface="Times New Roman"/>
              </a:rPr>
              <a:t>esposizione della verità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chiarire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situazione,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dichiarare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uomo; non poteva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idea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missione che l’attendeva quando fosse stato </a:t>
            </a:r>
            <a:r>
              <a:rPr sz="1200" dirty="0">
                <a:latin typeface="Times New Roman"/>
                <a:cs typeface="Times New Roman"/>
              </a:rPr>
              <a:t>un po’ più </a:t>
            </a:r>
            <a:r>
              <a:rPr sz="1200" spc="-5" dirty="0">
                <a:latin typeface="Times New Roman"/>
                <a:cs typeface="Times New Roman"/>
              </a:rPr>
              <a:t>maturo. Malgrado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limitazioni,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fedeltà religiosa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lealtà nazionale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messe alla </a:t>
            </a:r>
            <a:r>
              <a:rPr sz="1200" dirty="0">
                <a:latin typeface="Times New Roman"/>
                <a:cs typeface="Times New Roman"/>
              </a:rPr>
              <a:t>prova.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2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agitazione,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giovani amici </a:t>
            </a:r>
            <a:r>
              <a:rPr sz="1200" dirty="0">
                <a:latin typeface="Times New Roman"/>
                <a:cs typeface="Times New Roman"/>
              </a:rPr>
              <a:t>divisi, e tutto il </a:t>
            </a:r>
            <a:r>
              <a:rPr sz="1200" spc="-5" dirty="0">
                <a:latin typeface="Times New Roman"/>
                <a:cs typeface="Times New Roman"/>
              </a:rPr>
              <a:t>contingente </a:t>
            </a:r>
            <a:r>
              <a:rPr sz="1200" dirty="0">
                <a:latin typeface="Times New Roman"/>
                <a:cs typeface="Times New Roman"/>
              </a:rPr>
              <a:t>ebreo </a:t>
            </a:r>
            <a:r>
              <a:rPr sz="1200" spc="-5" dirty="0">
                <a:latin typeface="Times New Roman"/>
                <a:cs typeface="Times New Roman"/>
              </a:rPr>
              <a:t>della città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subbuglio.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che era da </a:t>
            </a:r>
            <a:r>
              <a:rPr sz="1200" spc="-5" dirty="0">
                <a:latin typeface="Times New Roman"/>
                <a:cs typeface="Times New Roman"/>
              </a:rPr>
              <a:t>biasimare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tutto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ciò!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desiderato </a:t>
            </a:r>
            <a:r>
              <a:rPr sz="1200" dirty="0">
                <a:latin typeface="Times New Roman"/>
                <a:cs typeface="Times New Roman"/>
              </a:rPr>
              <a:t>causare un qualunque </a:t>
            </a:r>
            <a:r>
              <a:rPr sz="1200" spc="-5" dirty="0">
                <a:latin typeface="Times New Roman"/>
                <a:cs typeface="Times New Roman"/>
              </a:rPr>
              <a:t>turbamento ed </a:t>
            </a:r>
            <a:r>
              <a:rPr sz="1200" dirty="0">
                <a:latin typeface="Times New Roman"/>
                <a:cs typeface="Times New Roman"/>
              </a:rPr>
              <a:t>ancor meno uno </a:t>
            </a:r>
            <a:r>
              <a:rPr sz="1200" spc="-5" dirty="0">
                <a:latin typeface="Times New Roman"/>
                <a:cs typeface="Times New Roman"/>
              </a:rPr>
              <a:t>scompiglio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2609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(1397.6) 127:2.8 </a:t>
            </a:r>
            <a:r>
              <a:rPr sz="1200" spc="-5" dirty="0">
                <a:latin typeface="Times New Roman"/>
                <a:cs typeface="Times New Roman"/>
              </a:rPr>
              <a:t>Bisognava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qualcosa. Gesù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far 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posizione, e lo </a:t>
            </a:r>
            <a:r>
              <a:rPr sz="1200" spc="-5" dirty="0">
                <a:latin typeface="Times New Roman"/>
                <a:cs typeface="Times New Roman"/>
              </a:rPr>
              <a:t>fece coraggiosamente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diplomaticamente  con soddisfazione </a:t>
            </a:r>
            <a:r>
              <a:rPr sz="1200" dirty="0">
                <a:latin typeface="Times New Roman"/>
                <a:cs typeface="Times New Roman"/>
              </a:rPr>
              <a:t>di molti, ma non di tutti. </a:t>
            </a:r>
            <a:r>
              <a:rPr sz="1200" spc="-5" dirty="0">
                <a:latin typeface="Times New Roman"/>
                <a:cs typeface="Times New Roman"/>
              </a:rPr>
              <a:t>Egli si attenne ai termini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argomentazione originaria, sostenendo che </a:t>
            </a:r>
            <a:r>
              <a:rPr sz="1200" dirty="0">
                <a:latin typeface="Times New Roman"/>
                <a:cs typeface="Times New Roman"/>
              </a:rPr>
              <a:t>il suo  </a:t>
            </a:r>
            <a:r>
              <a:rPr sz="1200" spc="-5" dirty="0">
                <a:latin typeface="Times New Roman"/>
                <a:cs typeface="Times New Roman"/>
              </a:rPr>
              <a:t>primo dovere </a:t>
            </a:r>
            <a:r>
              <a:rPr sz="1200" dirty="0">
                <a:latin typeface="Times New Roman"/>
                <a:cs typeface="Times New Roman"/>
              </a:rPr>
              <a:t>era verso la </a:t>
            </a:r>
            <a:r>
              <a:rPr sz="1200" spc="-5" dirty="0">
                <a:latin typeface="Times New Roman"/>
                <a:cs typeface="Times New Roman"/>
              </a:rPr>
              <a:t>sua famiglia, che </a:t>
            </a:r>
            <a:r>
              <a:rPr sz="1200" dirty="0">
                <a:latin typeface="Times New Roman"/>
                <a:cs typeface="Times New Roman"/>
              </a:rPr>
              <a:t>una madre </a:t>
            </a:r>
            <a:r>
              <a:rPr sz="1200" spc="-5" dirty="0">
                <a:latin typeface="Times New Roman"/>
                <a:cs typeface="Times New Roman"/>
              </a:rPr>
              <a:t>vedova ed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 avevano </a:t>
            </a:r>
            <a:r>
              <a:rPr sz="1200" dirty="0">
                <a:latin typeface="Times New Roman"/>
                <a:cs typeface="Times New Roman"/>
              </a:rPr>
              <a:t>bisogno di </a:t>
            </a:r>
            <a:r>
              <a:rPr sz="1200" spc="-5" dirty="0">
                <a:latin typeface="Times New Roman"/>
                <a:cs typeface="Times New Roman"/>
              </a:rPr>
              <a:t>qualcosa di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il </a:t>
            </a:r>
            <a:r>
              <a:rPr sz="1200" spc="-5" dirty="0">
                <a:latin typeface="Times New Roman"/>
                <a:cs typeface="Times New Roman"/>
              </a:rPr>
              <a:t>semplice denaro può acquistare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necessità materiali della vita; </a:t>
            </a:r>
            <a:r>
              <a:rPr sz="1200" dirty="0">
                <a:latin typeface="Times New Roman"/>
                <a:cs typeface="Times New Roman"/>
              </a:rPr>
              <a:t>che essi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diritto alla </a:t>
            </a:r>
            <a:r>
              <a:rPr sz="1200" spc="-5" dirty="0">
                <a:latin typeface="Times New Roman"/>
                <a:cs typeface="Times New Roman"/>
              </a:rPr>
              <a:t>sorveglianza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guida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non poteva in tutta </a:t>
            </a:r>
            <a:r>
              <a:rPr sz="1200" spc="-5" dirty="0">
                <a:latin typeface="Times New Roman"/>
                <a:cs typeface="Times New Roman"/>
              </a:rPr>
              <a:t>coscienza scaricarsi dell’obbligo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incidente </a:t>
            </a:r>
            <a:r>
              <a:rPr sz="1200" spc="-5" dirty="0">
                <a:latin typeface="Times New Roman"/>
                <a:cs typeface="Times New Roman"/>
              </a:rPr>
              <a:t>aveva fatto ricadere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Egli si  felicitò con 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volerlo liberare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obblighi, </a:t>
            </a:r>
            <a:r>
              <a:rPr sz="1200" dirty="0">
                <a:latin typeface="Times New Roman"/>
                <a:cs typeface="Times New Roman"/>
              </a:rPr>
              <a:t>ma ripeté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morto  </a:t>
            </a:r>
            <a:r>
              <a:rPr sz="1200" spc="-5" dirty="0">
                <a:latin typeface="Times New Roman"/>
                <a:cs typeface="Times New Roman"/>
              </a:rPr>
              <a:t>gli impediva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famiglia, indipendentemente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avesse ricevuto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loro sostegno materiale, facendo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indimenticabile dichiarazione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denaro non può </a:t>
            </a:r>
            <a:r>
              <a:rPr sz="1200" spc="-5" dirty="0">
                <a:latin typeface="Times New Roman"/>
                <a:cs typeface="Times New Roman"/>
              </a:rPr>
              <a:t>amare”. Nel corso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allocuzione Gesù fece parecchie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velate</a:t>
            </a:r>
            <a:endParaRPr sz="1200">
              <a:latin typeface="Times New Roman"/>
              <a:cs typeface="Times New Roman"/>
            </a:endParaRPr>
          </a:p>
          <a:p>
            <a:pPr marL="63500" marR="112395">
              <a:lnSpc>
                <a:spcPct val="95700"/>
              </a:lnSpc>
            </a:pPr>
            <a:r>
              <a:rPr sz="1200" spc="-5" dirty="0">
                <a:latin typeface="Times New Roman"/>
                <a:cs typeface="Times New Roman"/>
              </a:rPr>
              <a:t>allusioni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“missione della sua vita”,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spiegò che, indipendentemente dal fatto che </a:t>
            </a:r>
            <a:r>
              <a:rPr sz="1200" dirty="0">
                <a:latin typeface="Times New Roman"/>
                <a:cs typeface="Times New Roman"/>
              </a:rPr>
              <a:t>fosse o meno </a:t>
            </a:r>
            <a:r>
              <a:rPr sz="1200" spc="-5" dirty="0">
                <a:latin typeface="Times New Roman"/>
                <a:cs typeface="Times New Roman"/>
              </a:rPr>
              <a:t>compatibile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militarismo, 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avrebbe rinunciato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fedelmente il suo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famiglia.  Ognuno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bene che egli </a:t>
            </a:r>
            <a:r>
              <a:rPr sz="1200" dirty="0">
                <a:latin typeface="Times New Roman"/>
                <a:cs typeface="Times New Roman"/>
              </a:rPr>
              <a:t>era un buon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famiglia,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cosa così vicina al </a:t>
            </a:r>
            <a:r>
              <a:rPr sz="1200" dirty="0">
                <a:latin typeface="Times New Roman"/>
                <a:cs typeface="Times New Roman"/>
              </a:rPr>
              <a:t>cuore di </a:t>
            </a:r>
            <a:r>
              <a:rPr sz="1200" spc="10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supplica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trovò una risposta </a:t>
            </a:r>
            <a:r>
              <a:rPr sz="1200" spc="-5" dirty="0">
                <a:latin typeface="Times New Roman"/>
                <a:cs typeface="Times New Roman"/>
              </a:rPr>
              <a:t>favorevole nel </a:t>
            </a:r>
            <a:r>
              <a:rPr sz="1200" dirty="0">
                <a:latin typeface="Times New Roman"/>
                <a:cs typeface="Times New Roman"/>
              </a:rPr>
              <a:t>cuore di molti dei suoi </a:t>
            </a:r>
            <a:r>
              <a:rPr sz="1200" spc="-5" dirty="0">
                <a:latin typeface="Times New Roman"/>
                <a:cs typeface="Times New Roman"/>
              </a:rPr>
              <a:t>ascoltatori.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quelli che non  la </a:t>
            </a:r>
            <a:r>
              <a:rPr sz="1200" spc="-5" dirty="0">
                <a:latin typeface="Times New Roman"/>
                <a:cs typeface="Times New Roman"/>
              </a:rPr>
              <a:t>pensavano così furono disarmati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discorso fatto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Giacomo che, </a:t>
            </a:r>
            <a:r>
              <a:rPr sz="1200" dirty="0">
                <a:latin typeface="Times New Roman"/>
                <a:cs typeface="Times New Roman"/>
              </a:rPr>
              <a:t>sebbene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in programma, </a:t>
            </a:r>
            <a:r>
              <a:rPr sz="1200" spc="-5" dirty="0">
                <a:latin typeface="Times New Roman"/>
                <a:cs typeface="Times New Roman"/>
              </a:rPr>
              <a:t>fu pronunciato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quel  </a:t>
            </a:r>
            <a:r>
              <a:rPr sz="1200" spc="-5" dirty="0">
                <a:latin typeface="Times New Roman"/>
                <a:cs typeface="Times New Roman"/>
              </a:rPr>
              <a:t>momento. Quello stesso giorno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cazan aveva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provare </a:t>
            </a:r>
            <a:r>
              <a:rPr sz="1200" dirty="0">
                <a:latin typeface="Times New Roman"/>
                <a:cs typeface="Times New Roman"/>
              </a:rPr>
              <a:t>a Giacomo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discorso, 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il loro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98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(1398.1) 127:2.9 </a:t>
            </a:r>
            <a:r>
              <a:rPr sz="1200" spc="-5" dirty="0">
                <a:latin typeface="Times New Roman"/>
                <a:cs typeface="Times New Roman"/>
              </a:rPr>
              <a:t>Giacomo si disse certo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avrebbe aiutato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il suo popolo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(Giacomo)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abbastanza  vecchio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famiglia, e </a:t>
            </a:r>
            <a:r>
              <a:rPr sz="1200" spc="-5" dirty="0">
                <a:latin typeface="Times New Roman"/>
                <a:cs typeface="Times New Roman"/>
              </a:rPr>
              <a:t>che, se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avessero consentito </a:t>
            </a:r>
            <a:r>
              <a:rPr sz="1200" dirty="0">
                <a:latin typeface="Times New Roman"/>
                <a:cs typeface="Times New Roman"/>
              </a:rPr>
              <a:t>a Gesù di </a:t>
            </a:r>
            <a:r>
              <a:rPr sz="1200" spc="-5" dirty="0">
                <a:latin typeface="Times New Roman"/>
                <a:cs typeface="Times New Roman"/>
              </a:rPr>
              <a:t>rimanere “con </a:t>
            </a:r>
            <a:r>
              <a:rPr sz="1200" dirty="0">
                <a:latin typeface="Times New Roman"/>
                <a:cs typeface="Times New Roman"/>
              </a:rPr>
              <a:t>noi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 nostro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ed il nostro </a:t>
            </a:r>
            <a:r>
              <a:rPr sz="1200" spc="-5" dirty="0">
                <a:latin typeface="Times New Roman"/>
                <a:cs typeface="Times New Roman"/>
              </a:rPr>
              <a:t>educatore, allora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avuto </a:t>
            </a:r>
            <a:r>
              <a:rPr sz="1200" dirty="0">
                <a:latin typeface="Times New Roman"/>
                <a:cs typeface="Times New Roman"/>
              </a:rPr>
              <a:t>solo un capo, ma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cinque </a:t>
            </a:r>
            <a:r>
              <a:rPr sz="1200" spc="-5" dirty="0">
                <a:latin typeface="Times New Roman"/>
                <a:cs typeface="Times New Roman"/>
              </a:rPr>
              <a:t>leali  </a:t>
            </a:r>
            <a:r>
              <a:rPr sz="1200" dirty="0">
                <a:latin typeface="Times New Roman"/>
                <a:cs typeface="Times New Roman"/>
              </a:rPr>
              <a:t>nazionalisti,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sono cinque </a:t>
            </a:r>
            <a:r>
              <a:rPr sz="1200" dirty="0">
                <a:latin typeface="Times New Roman"/>
                <a:cs typeface="Times New Roman"/>
              </a:rPr>
              <a:t>di noi ragazzi che </a:t>
            </a:r>
            <a:r>
              <a:rPr sz="1200" spc="-5" dirty="0">
                <a:latin typeface="Times New Roman"/>
                <a:cs typeface="Times New Roman"/>
              </a:rPr>
              <a:t>crescono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uscire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tutela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fratello-padre </a:t>
            </a:r>
            <a:r>
              <a:rPr sz="1200" spc="-5" dirty="0">
                <a:latin typeface="Times New Roman"/>
                <a:cs typeface="Times New Roman"/>
              </a:rPr>
              <a:t>per  servire </a:t>
            </a:r>
            <a:r>
              <a:rPr sz="1200" dirty="0">
                <a:latin typeface="Times New Roman"/>
                <a:cs typeface="Times New Roman"/>
              </a:rPr>
              <a:t>la nostra nazione?”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mise fine abbastanza felicemente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situazione </a:t>
            </a:r>
            <a:r>
              <a:rPr sz="1200" dirty="0">
                <a:latin typeface="Times New Roman"/>
                <a:cs typeface="Times New Roman"/>
              </a:rPr>
              <a:t>molto tesa 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minacciosa.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309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(1398.2) 127:2.10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era superata,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incidente </a:t>
            </a:r>
            <a:r>
              <a:rPr sz="1200" dirty="0">
                <a:latin typeface="Times New Roman"/>
                <a:cs typeface="Times New Roman"/>
              </a:rPr>
              <a:t>non fu mai </a:t>
            </a:r>
            <a:r>
              <a:rPr sz="1200" spc="-5" dirty="0">
                <a:latin typeface="Times New Roman"/>
                <a:cs typeface="Times New Roman"/>
              </a:rPr>
              <a:t>dimenticato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Nazaret. L’agitazione persisté; 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beneficiò mai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unanime; le </a:t>
            </a:r>
            <a:r>
              <a:rPr sz="1200" spc="-5" dirty="0">
                <a:latin typeface="Times New Roman"/>
                <a:cs typeface="Times New Roman"/>
              </a:rPr>
              <a:t>divergenze </a:t>
            </a:r>
            <a:r>
              <a:rPr sz="1200" dirty="0">
                <a:latin typeface="Times New Roman"/>
                <a:cs typeface="Times New Roman"/>
              </a:rPr>
              <a:t>di opinione 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completamente appianate.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aggiunta ad altri avvenimenti successivi, </a:t>
            </a:r>
            <a:r>
              <a:rPr sz="1200" dirty="0">
                <a:latin typeface="Times New Roman"/>
                <a:cs typeface="Times New Roman"/>
              </a:rPr>
              <a:t>fu una delle </a:t>
            </a:r>
            <a:r>
              <a:rPr sz="1200" spc="-5" dirty="0">
                <a:latin typeface="Times New Roman"/>
                <a:cs typeface="Times New Roman"/>
              </a:rPr>
              <a:t>principali ragioni per </a:t>
            </a:r>
            <a:r>
              <a:rPr sz="1200" dirty="0">
                <a:latin typeface="Times New Roman"/>
                <a:cs typeface="Times New Roman"/>
              </a:rPr>
              <a:t>le quali </a:t>
            </a:r>
            <a:r>
              <a:rPr sz="1200" spc="-5" dirty="0">
                <a:latin typeface="Times New Roman"/>
                <a:cs typeface="Times New Roman"/>
              </a:rPr>
              <a:t>egli si trasferì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 Da allora Nazaret </a:t>
            </a:r>
            <a:r>
              <a:rPr sz="1200" dirty="0">
                <a:latin typeface="Times New Roman"/>
                <a:cs typeface="Times New Roman"/>
              </a:rPr>
              <a:t>mantenne una </a:t>
            </a:r>
            <a:r>
              <a:rPr sz="1200" spc="-5" dirty="0">
                <a:latin typeface="Times New Roman"/>
                <a:cs typeface="Times New Roman"/>
              </a:rPr>
              <a:t>divisione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sentimenti riguardo al Figlio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(1398.3) 127:2.11 </a:t>
            </a:r>
            <a:r>
              <a:rPr sz="1200" spc="-5" dirty="0">
                <a:latin typeface="Times New Roman"/>
                <a:cs typeface="Times New Roman"/>
              </a:rPr>
              <a:t>Quest’anno Giacomo </a:t>
            </a:r>
            <a:r>
              <a:rPr sz="1200" dirty="0">
                <a:latin typeface="Times New Roman"/>
                <a:cs typeface="Times New Roman"/>
              </a:rPr>
              <a:t>si diplomò 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a tempo pieno a casa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laboratorio di carpenteria.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 divenuto un </a:t>
            </a:r>
            <a:r>
              <a:rPr sz="1200" spc="-5" dirty="0">
                <a:latin typeface="Times New Roman"/>
                <a:cs typeface="Times New Roman"/>
              </a:rPr>
              <a:t>abile operaio nel maneggiare gli attrezzi </a:t>
            </a:r>
            <a:r>
              <a:rPr sz="1200" dirty="0">
                <a:latin typeface="Times New Roman"/>
                <a:cs typeface="Times New Roman"/>
              </a:rPr>
              <a:t>ed iniziò subito a </a:t>
            </a:r>
            <a:r>
              <a:rPr sz="1200" spc="-5" dirty="0">
                <a:latin typeface="Times New Roman"/>
                <a:cs typeface="Times New Roman"/>
              </a:rPr>
              <a:t>fabbricare gioghi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carrucole, mentre Gesù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 </a:t>
            </a:r>
            <a:r>
              <a:rPr sz="1200" dirty="0">
                <a:latin typeface="Times New Roman"/>
                <a:cs typeface="Times New Roman"/>
              </a:rPr>
              <a:t>più dei </a:t>
            </a:r>
            <a:r>
              <a:rPr sz="1200" spc="-5" dirty="0">
                <a:latin typeface="Times New Roman"/>
                <a:cs typeface="Times New Roman"/>
              </a:rPr>
              <a:t>lavori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finiture d’interni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ebanisteria.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6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(1398.4) 127:2.12 </a:t>
            </a:r>
            <a:r>
              <a:rPr sz="1200" spc="-5" dirty="0">
                <a:latin typeface="Times New Roman"/>
                <a:cs typeface="Times New Roman"/>
              </a:rPr>
              <a:t>Quest’anno Gesù fece grandi progressi nell’organizzazione della sua mente. Gradualmente egli aveva conciliato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natura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natura umana,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compì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organizzazione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delle proprie </a:t>
            </a:r>
            <a:r>
              <a:rPr sz="1200" i="1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solo aiuto </a:t>
            </a:r>
            <a:r>
              <a:rPr sz="1200" spc="-5" dirty="0">
                <a:latin typeface="Times New Roman"/>
                <a:cs typeface="Times New Roman"/>
              </a:rPr>
              <a:t>del suo Monitore interiore, </a:t>
            </a:r>
            <a:r>
              <a:rPr sz="1200" dirty="0">
                <a:latin typeface="Times New Roman"/>
                <a:cs typeface="Times New Roman"/>
              </a:rPr>
              <a:t>un Monitore simile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nella </a:t>
            </a:r>
            <a:r>
              <a:rPr sz="1200" dirty="0">
                <a:latin typeface="Times New Roman"/>
                <a:cs typeface="Times New Roman"/>
              </a:rPr>
              <a:t>loro mente tutti i </a:t>
            </a:r>
            <a:r>
              <a:rPr sz="1200" spc="-5" dirty="0">
                <a:latin typeface="Times New Roman"/>
                <a:cs typeface="Times New Roman"/>
              </a:rPr>
              <a:t>mortali normali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mondi 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Figlio.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niente di </a:t>
            </a:r>
            <a:r>
              <a:rPr sz="1200" spc="-5" dirty="0">
                <a:latin typeface="Times New Roman"/>
                <a:cs typeface="Times New Roman"/>
              </a:rPr>
              <a:t>soprannaturale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spc="5" dirty="0">
                <a:latin typeface="Times New Roman"/>
                <a:cs typeface="Times New Roman"/>
              </a:rPr>
              <a:t>uomo, </a:t>
            </a:r>
            <a:r>
              <a:rPr sz="1200" spc="-5" dirty="0">
                <a:latin typeface="Times New Roman"/>
                <a:cs typeface="Times New Roman"/>
              </a:rPr>
              <a:t>salvo  </a:t>
            </a:r>
            <a:r>
              <a:rPr sz="1200" dirty="0">
                <a:latin typeface="Times New Roman"/>
                <a:cs typeface="Times New Roman"/>
              </a:rPr>
              <a:t>la visita di un </a:t>
            </a:r>
            <a:r>
              <a:rPr sz="1200" spc="-5" dirty="0">
                <a:latin typeface="Times New Roman"/>
                <a:cs typeface="Times New Roman"/>
              </a:rPr>
              <a:t>messaggero inviato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fratello maggiore Emanuele, che gli </a:t>
            </a:r>
            <a:r>
              <a:rPr sz="1200" dirty="0">
                <a:latin typeface="Times New Roman"/>
                <a:cs typeface="Times New Roman"/>
              </a:rPr>
              <a:t>apparve una volta durante la notte 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diciottesimo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(12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(1398.5) 127:3.1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proprietà della famiglia, salvo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abitavano </a:t>
            </a:r>
            <a:r>
              <a:rPr sz="1200" dirty="0">
                <a:latin typeface="Times New Roman"/>
                <a:cs typeface="Times New Roman"/>
              </a:rPr>
              <a:t>ed il giardino, </a:t>
            </a:r>
            <a:r>
              <a:rPr sz="1200" spc="-5" dirty="0">
                <a:latin typeface="Times New Roman"/>
                <a:cs typeface="Times New Roman"/>
              </a:rPr>
              <a:t>erano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stati</a:t>
            </a:r>
            <a:endParaRPr sz="1200">
              <a:latin typeface="Times New Roman"/>
              <a:cs typeface="Times New Roman"/>
            </a:endParaRPr>
          </a:p>
          <a:p>
            <a:pPr marL="76200" marR="95250">
              <a:lnSpc>
                <a:spcPct val="95900"/>
              </a:lnSpc>
              <a:spcBef>
                <a:spcPts val="20"/>
              </a:spcBef>
            </a:pPr>
            <a:r>
              <a:rPr sz="1200" dirty="0">
                <a:latin typeface="Times New Roman"/>
                <a:cs typeface="Times New Roman"/>
              </a:rPr>
              <a:t>liquidati. </a:t>
            </a:r>
            <a:r>
              <a:rPr sz="1200" spc="-5" dirty="0">
                <a:latin typeface="Times New Roman"/>
                <a:cs typeface="Times New Roman"/>
              </a:rPr>
              <a:t>L’ultima </a:t>
            </a:r>
            <a:r>
              <a:rPr sz="1200" dirty="0">
                <a:latin typeface="Times New Roman"/>
                <a:cs typeface="Times New Roman"/>
              </a:rPr>
              <a:t>porzione di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(eccetto </a:t>
            </a:r>
            <a:r>
              <a:rPr sz="1200" dirty="0">
                <a:latin typeface="Times New Roman"/>
                <a:cs typeface="Times New Roman"/>
              </a:rPr>
              <a:t>una parte in un’altra </a:t>
            </a:r>
            <a:r>
              <a:rPr sz="1200" spc="-5" dirty="0">
                <a:latin typeface="Times New Roman"/>
                <a:cs typeface="Times New Roman"/>
              </a:rPr>
              <a:t>proprietà), già ipotecata,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venduta.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ricavato  servì </a:t>
            </a:r>
            <a:r>
              <a:rPr sz="1200" dirty="0">
                <a:latin typeface="Times New Roman"/>
                <a:cs typeface="Times New Roman"/>
              </a:rPr>
              <a:t>a pagare le tasse, </a:t>
            </a:r>
            <a:r>
              <a:rPr sz="1200" spc="-5" dirty="0">
                <a:latin typeface="Times New Roman"/>
                <a:cs typeface="Times New Roman"/>
              </a:rPr>
              <a:t>ad acquistare alcuni </a:t>
            </a:r>
            <a:r>
              <a:rPr sz="1200" dirty="0">
                <a:latin typeface="Times New Roman"/>
                <a:cs typeface="Times New Roman"/>
              </a:rPr>
              <a:t>nuovi attrezzi per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a fare un pagamento per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magazzino </a:t>
            </a:r>
            <a:r>
              <a:rPr sz="1200" spc="-5" dirty="0">
                <a:latin typeface="Times New Roman"/>
                <a:cs typeface="Times New Roman"/>
              </a:rPr>
              <a:t>familiare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forniture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riparazioni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caravanserraglio, che Gesù </a:t>
            </a:r>
            <a:r>
              <a:rPr sz="1200" dirty="0">
                <a:latin typeface="Times New Roman"/>
                <a:cs typeface="Times New Roman"/>
              </a:rPr>
              <a:t>desiderava ora </a:t>
            </a:r>
            <a:r>
              <a:rPr sz="1200" spc="-5" dirty="0">
                <a:latin typeface="Times New Roman"/>
                <a:cs typeface="Times New Roman"/>
              </a:rPr>
              <a:t>riscattare </a:t>
            </a:r>
            <a:r>
              <a:rPr sz="1200" dirty="0">
                <a:latin typeface="Times New Roman"/>
                <a:cs typeface="Times New Roman"/>
              </a:rPr>
              <a:t>perché Giacomo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lavorare nel laboratorio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casa ed aiutare </a:t>
            </a:r>
            <a:r>
              <a:rPr sz="1200" dirty="0">
                <a:latin typeface="Times New Roman"/>
                <a:cs typeface="Times New Roman"/>
              </a:rPr>
              <a:t>Maria in </a:t>
            </a:r>
            <a:r>
              <a:rPr sz="1200" spc="-5" dirty="0">
                <a:latin typeface="Times New Roman"/>
                <a:cs typeface="Times New Roman"/>
              </a:rPr>
              <a:t>famiglia. Liberato </a:t>
            </a:r>
            <a:r>
              <a:rPr sz="1200" dirty="0">
                <a:latin typeface="Times New Roman"/>
                <a:cs typeface="Times New Roman"/>
              </a:rPr>
              <a:t>per il momento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pressione </a:t>
            </a:r>
            <a:r>
              <a:rPr sz="1200" spc="-5" dirty="0">
                <a:latin typeface="Times New Roman"/>
                <a:cs typeface="Times New Roman"/>
              </a:rPr>
              <a:t>finanziaria, Gesù </a:t>
            </a:r>
            <a:r>
              <a:rPr sz="1200" dirty="0">
                <a:latin typeface="Times New Roman"/>
                <a:cs typeface="Times New Roman"/>
              </a:rPr>
              <a:t>decise di  </a:t>
            </a:r>
            <a:r>
              <a:rPr sz="1200" spc="-5" dirty="0">
                <a:latin typeface="Times New Roman"/>
                <a:cs typeface="Times New Roman"/>
              </a:rPr>
              <a:t>condurre Giacomo </a:t>
            </a:r>
            <a:r>
              <a:rPr sz="1200" dirty="0">
                <a:latin typeface="Times New Roman"/>
                <a:cs typeface="Times New Roman"/>
              </a:rPr>
              <a:t>alla Pasqua. </a:t>
            </a:r>
            <a:r>
              <a:rPr sz="1200" spc="-5" dirty="0">
                <a:latin typeface="Times New Roman"/>
                <a:cs typeface="Times New Roman"/>
              </a:rPr>
              <a:t>Essi partirono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prima per essere </a:t>
            </a:r>
            <a:r>
              <a:rPr sz="1200" dirty="0">
                <a:latin typeface="Times New Roman"/>
                <a:cs typeface="Times New Roman"/>
              </a:rPr>
              <a:t>soli, </a:t>
            </a:r>
            <a:r>
              <a:rPr sz="1200" spc="-5" dirty="0">
                <a:latin typeface="Times New Roman"/>
                <a:cs typeface="Times New Roman"/>
              </a:rPr>
              <a:t>percorrendo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Samaria. Durante </a:t>
            </a:r>
            <a:r>
              <a:rPr sz="1200" dirty="0">
                <a:latin typeface="Times New Roman"/>
                <a:cs typeface="Times New Roman"/>
              </a:rPr>
              <a:t>il cammino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illustrò a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storici attraversati,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anni  prima nel corso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viaggio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52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(1399.1) 127:3.2 </a:t>
            </a:r>
            <a:r>
              <a:rPr sz="1200" spc="-5" dirty="0">
                <a:latin typeface="Times New Roman"/>
                <a:cs typeface="Times New Roman"/>
              </a:rPr>
              <a:t>Passando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Samaria essi videro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spettacoli strani. Durante questo viaggio discussero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dei loro  problemi personali, familiari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nazionali. Giacomo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tipo di ragazzo </a:t>
            </a:r>
            <a:r>
              <a:rPr sz="1200" spc="-5" dirty="0">
                <a:latin typeface="Times New Roman"/>
                <a:cs typeface="Times New Roman"/>
              </a:rPr>
              <a:t>molto religioso, </a:t>
            </a:r>
            <a:r>
              <a:rPr sz="1200" dirty="0">
                <a:latin typeface="Times New Roman"/>
                <a:cs typeface="Times New Roman"/>
              </a:rPr>
              <a:t>e benché non </a:t>
            </a:r>
            <a:r>
              <a:rPr sz="1200" spc="-5" dirty="0">
                <a:latin typeface="Times New Roman"/>
                <a:cs typeface="Times New Roman"/>
              </a:rPr>
              <a:t>fosse completamente  d’accordo con sua madre riguardo al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che conosceva dei piani concernenti l’opera </a:t>
            </a:r>
            <a:r>
              <a:rPr sz="1200" dirty="0">
                <a:latin typeface="Times New Roman"/>
                <a:cs typeface="Times New Roman"/>
              </a:rPr>
              <a:t>della vita di </a:t>
            </a:r>
            <a:r>
              <a:rPr sz="1200" spc="-5" dirty="0">
                <a:latin typeface="Times New Roman"/>
                <a:cs typeface="Times New Roman"/>
              </a:rPr>
              <a:t>Gesù, aspettava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cui fosse </a:t>
            </a:r>
            <a:r>
              <a:rPr sz="1200" dirty="0">
                <a:latin typeface="Times New Roman"/>
                <a:cs typeface="Times New Roman"/>
              </a:rPr>
              <a:t>stato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la responsabilità della </a:t>
            </a:r>
            <a:r>
              <a:rPr sz="1200" spc="-5" dirty="0">
                <a:latin typeface="Times New Roman"/>
                <a:cs typeface="Times New Roman"/>
              </a:rPr>
              <a:t>famiglia per permettere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d’iniziare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missione. Egli  apprezzava </a:t>
            </a:r>
            <a:r>
              <a:rPr sz="1200" dirty="0">
                <a:latin typeface="Times New Roman"/>
                <a:cs typeface="Times New Roman"/>
              </a:rPr>
              <a:t>molto che </a:t>
            </a:r>
            <a:r>
              <a:rPr sz="1200" spc="-5" dirty="0">
                <a:latin typeface="Times New Roman"/>
                <a:cs typeface="Times New Roman"/>
              </a:rPr>
              <a:t>Gesù l’avesse condotto alla Pasqua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discussero </a:t>
            </a:r>
            <a:r>
              <a:rPr sz="1200" dirty="0">
                <a:latin typeface="Times New Roman"/>
                <a:cs typeface="Times New Roman"/>
              </a:rPr>
              <a:t>del futuro più 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di quanto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mai fatto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(1399.2) 127:3.3 </a:t>
            </a:r>
            <a:r>
              <a:rPr sz="1200" spc="-5" dirty="0">
                <a:latin typeface="Times New Roman"/>
                <a:cs typeface="Times New Roman"/>
              </a:rPr>
              <a:t>Gesù rifletté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traversata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Samaria, particolarmente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pozzo di </a:t>
            </a:r>
            <a:r>
              <a:rPr sz="1200" spc="-5" dirty="0">
                <a:latin typeface="Times New Roman"/>
                <a:cs typeface="Times New Roman"/>
              </a:rPr>
              <a:t>Giacobbe,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 fermarono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bere. Lui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fratello discussero delle tradizioni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Isacco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Giacobbe. Egli </a:t>
            </a:r>
            <a:r>
              <a:rPr sz="1200" dirty="0">
                <a:latin typeface="Times New Roman"/>
                <a:cs typeface="Times New Roman"/>
              </a:rPr>
              <a:t>fece molto per preparare 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avrebbe visto a </a:t>
            </a:r>
            <a:r>
              <a:rPr sz="1200" spc="-5" dirty="0">
                <a:latin typeface="Times New Roman"/>
                <a:cs typeface="Times New Roman"/>
              </a:rPr>
              <a:t>Gerusalemme, cercando così </a:t>
            </a:r>
            <a:r>
              <a:rPr sz="1200" dirty="0">
                <a:latin typeface="Times New Roman"/>
                <a:cs typeface="Times New Roman"/>
              </a:rPr>
              <a:t>di attenuare uno </a:t>
            </a:r>
            <a:r>
              <a:rPr sz="1200" spc="-5" dirty="0">
                <a:latin typeface="Times New Roman"/>
                <a:cs typeface="Times New Roman"/>
              </a:rPr>
              <a:t>shock </a:t>
            </a:r>
            <a:r>
              <a:rPr sz="1200" dirty="0">
                <a:latin typeface="Times New Roman"/>
                <a:cs typeface="Times New Roman"/>
              </a:rPr>
              <a:t>simile a quello che lui </a:t>
            </a:r>
            <a:r>
              <a:rPr sz="1200" spc="-5" dirty="0">
                <a:latin typeface="Times New Roman"/>
                <a:cs typeface="Times New Roman"/>
              </a:rPr>
              <a:t>stesso aveva </a:t>
            </a:r>
            <a:r>
              <a:rPr sz="1200" dirty="0">
                <a:latin typeface="Times New Roman"/>
                <a:cs typeface="Times New Roman"/>
              </a:rPr>
              <a:t>provato  </a:t>
            </a:r>
            <a:r>
              <a:rPr sz="1200" spc="-5" dirty="0">
                <a:latin typeface="Times New Roman"/>
                <a:cs typeface="Times New Roman"/>
              </a:rPr>
              <a:t>alla sua prima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Tempio. </a:t>
            </a:r>
            <a:r>
              <a:rPr sz="1200" spc="-5" dirty="0">
                <a:latin typeface="Times New Roman"/>
                <a:cs typeface="Times New Roman"/>
              </a:rPr>
              <a:t>Ma Giacomo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così sensibile </a:t>
            </a:r>
            <a:r>
              <a:rPr sz="1200" dirty="0">
                <a:latin typeface="Times New Roman"/>
                <a:cs typeface="Times New Roman"/>
              </a:rPr>
              <a:t>a certi </a:t>
            </a:r>
            <a:r>
              <a:rPr sz="1200" spc="-5" dirty="0">
                <a:latin typeface="Times New Roman"/>
                <a:cs typeface="Times New Roman"/>
              </a:rPr>
              <a:t>spettacoli. Egli </a:t>
            </a:r>
            <a:r>
              <a:rPr sz="1200" dirty="0">
                <a:latin typeface="Times New Roman"/>
                <a:cs typeface="Times New Roman"/>
              </a:rPr>
              <a:t>criticò la </a:t>
            </a:r>
            <a:r>
              <a:rPr sz="1200" spc="-5" dirty="0">
                <a:latin typeface="Times New Roman"/>
                <a:cs typeface="Times New Roman"/>
              </a:rPr>
              <a:t>maniera superficiale </a:t>
            </a:r>
            <a:r>
              <a:rPr sz="1200" dirty="0">
                <a:latin typeface="Times New Roman"/>
                <a:cs typeface="Times New Roman"/>
              </a:rPr>
              <a:t>e crudele 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qualche sacerdote </a:t>
            </a:r>
            <a:r>
              <a:rPr sz="1200" spc="-5" dirty="0">
                <a:latin typeface="Times New Roman"/>
                <a:cs typeface="Times New Roman"/>
              </a:rPr>
              <a:t>compiva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dovere,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nell’insieme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soddisfatto del suo soggiorno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(1399.3) 127:3.4 </a:t>
            </a:r>
            <a:r>
              <a:rPr sz="1200" spc="-5" dirty="0">
                <a:latin typeface="Times New Roman"/>
                <a:cs typeface="Times New Roman"/>
              </a:rPr>
              <a:t>Gesù condusse Giacomo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la cena di Pasqua. Simone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sepolto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avi,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presiedette la  </a:t>
            </a:r>
            <a:r>
              <a:rPr sz="1200" spc="-5" dirty="0">
                <a:latin typeface="Times New Roman"/>
                <a:cs typeface="Times New Roman"/>
              </a:rPr>
              <a:t>tavolata come capo della famiglia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Pasqua, </a:t>
            </a:r>
            <a:r>
              <a:rPr sz="1200" dirty="0">
                <a:latin typeface="Times New Roman"/>
                <a:cs typeface="Times New Roman"/>
              </a:rPr>
              <a:t>avendo </a:t>
            </a:r>
            <a:r>
              <a:rPr sz="1200" spc="-5" dirty="0">
                <a:latin typeface="Times New Roman"/>
                <a:cs typeface="Times New Roman"/>
              </a:rPr>
              <a:t>portato l’agnello pasquale dal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79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(1399.4) 127:3.5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Pasqua, Maria si sedette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con Giacomo mentre Marta, Lazzaro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s’intrattennero </a:t>
            </a:r>
            <a:r>
              <a:rPr sz="1200" dirty="0">
                <a:latin typeface="Times New Roman"/>
                <a:cs typeface="Times New Roman"/>
              </a:rPr>
              <a:t>insieme  fino a notte </a:t>
            </a:r>
            <a:r>
              <a:rPr sz="1200" spc="-5" dirty="0">
                <a:latin typeface="Times New Roman"/>
                <a:cs typeface="Times New Roman"/>
              </a:rPr>
              <a:t>inoltrata. L’indomani essi assistettero ai servizi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accolto nella </a:t>
            </a:r>
            <a:r>
              <a:rPr sz="1200" dirty="0">
                <a:latin typeface="Times New Roman"/>
                <a:cs typeface="Times New Roman"/>
              </a:rPr>
              <a:t>comunità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</a:t>
            </a:r>
            <a:endParaRPr sz="1200">
              <a:latin typeface="Times New Roman"/>
              <a:cs typeface="Times New Roman"/>
            </a:endParaRPr>
          </a:p>
          <a:p>
            <a:pPr marL="76200" marR="1670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mattino, </a:t>
            </a:r>
            <a:r>
              <a:rPr sz="1200" spc="-5" dirty="0">
                <a:latin typeface="Times New Roman"/>
                <a:cs typeface="Times New Roman"/>
              </a:rPr>
              <a:t>quando si fermarono sulla sommità dell’Oliveto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il Tempio, </a:t>
            </a:r>
            <a:r>
              <a:rPr sz="1200" spc="-5" dirty="0">
                <a:latin typeface="Times New Roman"/>
                <a:cs typeface="Times New Roman"/>
              </a:rPr>
              <a:t>mentre Giacomo esprimeva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ammirazione,  </a:t>
            </a:r>
            <a:r>
              <a:rPr sz="1200" spc="-5" dirty="0">
                <a:latin typeface="Times New Roman"/>
                <a:cs typeface="Times New Roman"/>
              </a:rPr>
              <a:t>Gesù contemplava Gerusalemme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silenzio. Giacomo </a:t>
            </a:r>
            <a:r>
              <a:rPr sz="1200" dirty="0">
                <a:latin typeface="Times New Roman"/>
                <a:cs typeface="Times New Roman"/>
              </a:rPr>
              <a:t>non riusciva a capire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fratello. Quella </a:t>
            </a:r>
            <a:r>
              <a:rPr sz="1200" dirty="0">
                <a:latin typeface="Times New Roman"/>
                <a:cs typeface="Times New Roman"/>
              </a:rPr>
              <a:t>sera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di nuovo 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sarebbero partiti </a:t>
            </a:r>
            <a:r>
              <a:rPr sz="1200" spc="-5" dirty="0">
                <a:latin typeface="Times New Roman"/>
                <a:cs typeface="Times New Roman"/>
              </a:rPr>
              <a:t>verso casa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dopo, ma </a:t>
            </a:r>
            <a:r>
              <a:rPr sz="1200" spc="-5" dirty="0">
                <a:latin typeface="Times New Roman"/>
                <a:cs typeface="Times New Roman"/>
              </a:rPr>
              <a:t>Giacomo insisté per 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il Tempio,  </a:t>
            </a:r>
            <a:r>
              <a:rPr sz="1200" spc="-5" dirty="0">
                <a:latin typeface="Times New Roman"/>
                <a:cs typeface="Times New Roman"/>
              </a:rPr>
              <a:t>spiegando che </a:t>
            </a:r>
            <a:r>
              <a:rPr sz="1200" dirty="0">
                <a:latin typeface="Times New Roman"/>
                <a:cs typeface="Times New Roman"/>
              </a:rPr>
              <a:t>desiderava </a:t>
            </a:r>
            <a:r>
              <a:rPr sz="1200" spc="-5" dirty="0">
                <a:latin typeface="Times New Roman"/>
                <a:cs typeface="Times New Roman"/>
              </a:rPr>
              <a:t>ascoltare gli insegnanti.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ciò fosse </a:t>
            </a:r>
            <a:r>
              <a:rPr sz="1200" dirty="0">
                <a:latin typeface="Times New Roman"/>
                <a:cs typeface="Times New Roman"/>
              </a:rPr>
              <a:t>vero,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segreto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ascoltare Gesù  partecipare alle </a:t>
            </a:r>
            <a:r>
              <a:rPr sz="1200" dirty="0">
                <a:latin typeface="Times New Roman"/>
                <a:cs typeface="Times New Roman"/>
              </a:rPr>
              <a:t>discussioni, come </a:t>
            </a:r>
            <a:r>
              <a:rPr sz="1200" spc="-5" dirty="0">
                <a:latin typeface="Times New Roman"/>
                <a:cs typeface="Times New Roman"/>
              </a:rPr>
              <a:t>sua madre 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raccontato. Essi </a:t>
            </a:r>
            <a:r>
              <a:rPr sz="1200" dirty="0">
                <a:latin typeface="Times New Roman"/>
                <a:cs typeface="Times New Roman"/>
              </a:rPr>
              <a:t>andarono dunque </a:t>
            </a:r>
            <a:r>
              <a:rPr sz="1200" spc="-5" dirty="0">
                <a:latin typeface="Times New Roman"/>
                <a:cs typeface="Times New Roman"/>
              </a:rPr>
              <a:t>al Tempio ed ascoltarono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discussioni,  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pose domande. Tutto </a:t>
            </a:r>
            <a:r>
              <a:rPr sz="1200" spc="-5" dirty="0">
                <a:latin typeface="Times New Roman"/>
                <a:cs typeface="Times New Roman"/>
              </a:rPr>
              <a:t>ciò sembrava così puerile ed </a:t>
            </a:r>
            <a:r>
              <a:rPr sz="1200" dirty="0">
                <a:latin typeface="Times New Roman"/>
                <a:cs typeface="Times New Roman"/>
              </a:rPr>
              <a:t>insignificante a questa mente di uomo/Dio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stava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risvegliando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515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85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poteva solo </a:t>
            </a:r>
            <a:r>
              <a:rPr sz="1200" spc="-5" dirty="0">
                <a:latin typeface="Times New Roman"/>
                <a:cs typeface="Times New Roman"/>
              </a:rPr>
              <a:t>averne pietà. </a:t>
            </a:r>
            <a:r>
              <a:rPr sz="1200" dirty="0">
                <a:latin typeface="Times New Roman"/>
                <a:cs typeface="Times New Roman"/>
              </a:rPr>
              <a:t>Giacomo </a:t>
            </a:r>
            <a:r>
              <a:rPr sz="1200" spc="-5" dirty="0">
                <a:latin typeface="Times New Roman"/>
                <a:cs typeface="Times New Roman"/>
              </a:rPr>
              <a:t>rimase deluso dal fatto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detto niente.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rispose  </a:t>
            </a:r>
            <a:r>
              <a:rPr sz="1200" spc="-5" dirty="0">
                <a:latin typeface="Times New Roman"/>
                <a:cs typeface="Times New Roman"/>
              </a:rPr>
              <a:t>solamente: “La </a:t>
            </a:r>
            <a:r>
              <a:rPr sz="1200" dirty="0">
                <a:latin typeface="Times New Roman"/>
                <a:cs typeface="Times New Roman"/>
              </a:rPr>
              <a:t>mia ora non è </a:t>
            </a:r>
            <a:r>
              <a:rPr sz="1200" spc="-5" dirty="0">
                <a:latin typeface="Times New Roman"/>
                <a:cs typeface="Times New Roman"/>
              </a:rPr>
              <a:t>ancora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giunta.”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75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(1399.5) 127:3.6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essi fecero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ritorno passando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valle del </a:t>
            </a:r>
            <a:r>
              <a:rPr sz="1200" dirty="0">
                <a:latin typeface="Times New Roman"/>
                <a:cs typeface="Times New Roman"/>
              </a:rPr>
              <a:t>Giordano, 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cammino </a:t>
            </a:r>
            <a:r>
              <a:rPr sz="1200" spc="-5" dirty="0">
                <a:latin typeface="Times New Roman"/>
                <a:cs typeface="Times New Roman"/>
              </a:rPr>
              <a:t>Gesù  raccontò </a:t>
            </a:r>
            <a:r>
              <a:rPr sz="1200" dirty="0">
                <a:latin typeface="Times New Roman"/>
                <a:cs typeface="Times New Roman"/>
              </a:rPr>
              <a:t>molte cose, incluso il </a:t>
            </a:r>
            <a:r>
              <a:rPr sz="1200" spc="-5" dirty="0">
                <a:latin typeface="Times New Roman"/>
                <a:cs typeface="Times New Roman"/>
              </a:rPr>
              <a:t>suo primo viaggio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strada </a:t>
            </a:r>
            <a:r>
              <a:rPr sz="1200" spc="-5" dirty="0">
                <a:latin typeface="Times New Roman"/>
                <a:cs typeface="Times New Roman"/>
              </a:rPr>
              <a:t>quando aveva </a:t>
            </a:r>
            <a:r>
              <a:rPr sz="1200" dirty="0">
                <a:latin typeface="Times New Roman"/>
                <a:cs typeface="Times New Roman"/>
              </a:rPr>
              <a:t>tredici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590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(1399.6) 127:3.7 </a:t>
            </a:r>
            <a:r>
              <a:rPr sz="1200" spc="-5" dirty="0">
                <a:latin typeface="Times New Roman"/>
                <a:cs typeface="Times New Roman"/>
              </a:rPr>
              <a:t>Al suo ritorno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Gesù cominciò 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vecchio laboratorio familiare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riparazioni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lieto di  poter </a:t>
            </a:r>
            <a:r>
              <a:rPr sz="1200" spc="-5" dirty="0">
                <a:latin typeface="Times New Roman"/>
                <a:cs typeface="Times New Roman"/>
              </a:rPr>
              <a:t>incontrare </a:t>
            </a:r>
            <a:r>
              <a:rPr sz="1200" dirty="0">
                <a:latin typeface="Times New Roman"/>
                <a:cs typeface="Times New Roman"/>
              </a:rPr>
              <a:t>quotidianamente molte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provenienti da tutte 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distretti circostanti. Gesù </a:t>
            </a:r>
            <a:r>
              <a:rPr sz="1200" spc="5" dirty="0">
                <a:latin typeface="Times New Roman"/>
                <a:cs typeface="Times New Roman"/>
              </a:rPr>
              <a:t>amava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persone del </a:t>
            </a:r>
            <a:r>
              <a:rPr sz="1200" dirty="0">
                <a:latin typeface="Times New Roman"/>
                <a:cs typeface="Times New Roman"/>
              </a:rPr>
              <a:t>popolo.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mese </a:t>
            </a:r>
            <a:r>
              <a:rPr sz="1200" spc="-5" dirty="0">
                <a:latin typeface="Times New Roman"/>
                <a:cs typeface="Times New Roman"/>
              </a:rPr>
              <a:t>egli pagava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mensilità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riscatto del laboratorio e, con </a:t>
            </a:r>
            <a:r>
              <a:rPr sz="1200" dirty="0">
                <a:latin typeface="Times New Roman"/>
                <a:cs typeface="Times New Roman"/>
              </a:rPr>
              <a:t>l’aiuto di 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continuava a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2255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(1399.7) 127:3.8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all’anno, 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c’erano visitatori presenti per questa </a:t>
            </a:r>
            <a:r>
              <a:rPr sz="1200" dirty="0">
                <a:latin typeface="Times New Roman"/>
                <a:cs typeface="Times New Roman"/>
              </a:rPr>
              <a:t>funzione,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continuava a </a:t>
            </a:r>
            <a:r>
              <a:rPr sz="1200" spc="-5" dirty="0">
                <a:latin typeface="Times New Roman"/>
                <a:cs typeface="Times New Roman"/>
              </a:rPr>
              <a:t>leggere </a:t>
            </a:r>
            <a:r>
              <a:rPr sz="1200" dirty="0">
                <a:latin typeface="Times New Roman"/>
                <a:cs typeface="Times New Roman"/>
              </a:rPr>
              <a:t>le Scritture  </a:t>
            </a:r>
            <a:r>
              <a:rPr sz="1200" spc="-5" dirty="0">
                <a:latin typeface="Times New Roman"/>
                <a:cs typeface="Times New Roman"/>
              </a:rPr>
              <a:t>del sabato </a:t>
            </a:r>
            <a:r>
              <a:rPr sz="1200" dirty="0">
                <a:latin typeface="Times New Roman"/>
                <a:cs typeface="Times New Roman"/>
              </a:rPr>
              <a:t>alla sinagoga e </a:t>
            </a:r>
            <a:r>
              <a:rPr sz="1200" spc="-5" dirty="0">
                <a:latin typeface="Times New Roman"/>
                <a:cs typeface="Times New Roman"/>
              </a:rPr>
              <a:t>commentava spesso </a:t>
            </a:r>
            <a:r>
              <a:rPr sz="1200" dirty="0">
                <a:latin typeface="Times New Roman"/>
                <a:cs typeface="Times New Roman"/>
              </a:rPr>
              <a:t>la lezione, ma </a:t>
            </a:r>
            <a:r>
              <a:rPr sz="1200" spc="-5" dirty="0">
                <a:latin typeface="Times New Roman"/>
                <a:cs typeface="Times New Roman"/>
              </a:rPr>
              <a:t>normalmente sceglieva </a:t>
            </a:r>
            <a:r>
              <a:rPr sz="1200" dirty="0">
                <a:latin typeface="Times New Roman"/>
                <a:cs typeface="Times New Roman"/>
              </a:rPr>
              <a:t>brani che non </a:t>
            </a:r>
            <a:r>
              <a:rPr sz="1200" spc="-5" dirty="0">
                <a:latin typeface="Times New Roman"/>
                <a:cs typeface="Times New Roman"/>
              </a:rPr>
              <a:t>avevano bisogno </a:t>
            </a:r>
            <a:r>
              <a:rPr sz="1200" dirty="0">
                <a:latin typeface="Times New Roman"/>
                <a:cs typeface="Times New Roman"/>
              </a:rPr>
              <a:t>di commento.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abile nel </a:t>
            </a:r>
            <a:r>
              <a:rPr sz="1200" spc="-5" dirty="0">
                <a:latin typeface="Times New Roman"/>
                <a:cs typeface="Times New Roman"/>
              </a:rPr>
              <a:t>disporre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letture </a:t>
            </a:r>
            <a:r>
              <a:rPr sz="1200" spc="-5" dirty="0">
                <a:latin typeface="Times New Roman"/>
                <a:cs typeface="Times New Roman"/>
              </a:rPr>
              <a:t>dei vari </a:t>
            </a:r>
            <a:r>
              <a:rPr sz="1200" dirty="0">
                <a:latin typeface="Times New Roman"/>
                <a:cs typeface="Times New Roman"/>
              </a:rPr>
              <a:t>brani che uno </a:t>
            </a:r>
            <a:r>
              <a:rPr sz="1200" spc="-5" dirty="0">
                <a:latin typeface="Times New Roman"/>
                <a:cs typeface="Times New Roman"/>
              </a:rPr>
              <a:t>chiariva l’altro.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pomeriggio egli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mancava  mai, tempo </a:t>
            </a:r>
            <a:r>
              <a:rPr sz="1200" spc="-5" dirty="0">
                <a:latin typeface="Times New Roman"/>
                <a:cs typeface="Times New Roman"/>
              </a:rPr>
              <a:t>permettendo,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fratelli e </a:t>
            </a:r>
            <a:r>
              <a:rPr sz="1200" spc="-5" dirty="0">
                <a:latin typeface="Times New Roman"/>
                <a:cs typeface="Times New Roman"/>
              </a:rPr>
              <a:t>sorelle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passeggiata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salutare.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(1400.1) 127:3.9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cazan inaugurò </a:t>
            </a:r>
            <a:r>
              <a:rPr sz="1200" dirty="0">
                <a:latin typeface="Times New Roman"/>
                <a:cs typeface="Times New Roman"/>
              </a:rPr>
              <a:t>un circolo di discussioni </a:t>
            </a:r>
            <a:r>
              <a:rPr sz="1200" spc="-5" dirty="0">
                <a:latin typeface="Times New Roman"/>
                <a:cs typeface="Times New Roman"/>
              </a:rPr>
              <a:t>filosofiche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giovani che si </a:t>
            </a:r>
            <a:r>
              <a:rPr sz="1200" dirty="0">
                <a:latin typeface="Times New Roman"/>
                <a:cs typeface="Times New Roman"/>
              </a:rPr>
              <a:t>riuniva a casa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vari membri e  </a:t>
            </a:r>
            <a:r>
              <a:rPr sz="1200" spc="-5" dirty="0">
                <a:latin typeface="Times New Roman"/>
                <a:cs typeface="Times New Roman"/>
              </a:rPr>
              <a:t>spesso nella sua stessa casa,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divenne un membro </a:t>
            </a:r>
            <a:r>
              <a:rPr sz="1200" spc="-5" dirty="0">
                <a:latin typeface="Times New Roman"/>
                <a:cs typeface="Times New Roman"/>
              </a:rPr>
              <a:t>eminente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riguadagnare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del  prestigio </a:t>
            </a:r>
            <a:r>
              <a:rPr sz="1200" dirty="0">
                <a:latin typeface="Times New Roman"/>
                <a:cs typeface="Times New Roman"/>
              </a:rPr>
              <a:t>locale che aveva </a:t>
            </a:r>
            <a:r>
              <a:rPr sz="1200" spc="-5" dirty="0">
                <a:latin typeface="Times New Roman"/>
                <a:cs typeface="Times New Roman"/>
              </a:rPr>
              <a:t>perso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delle recenti controversie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nazionalistiche.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34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(1400.2) 127:3.10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vita sociale,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limitata,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trascurata. Egli </a:t>
            </a:r>
            <a:r>
              <a:rPr sz="1200" dirty="0">
                <a:latin typeface="Times New Roman"/>
                <a:cs typeface="Times New Roman"/>
              </a:rPr>
              <a:t>aveva molti buoni amici </a:t>
            </a:r>
            <a:r>
              <a:rPr sz="1200" spc="-5" dirty="0">
                <a:latin typeface="Times New Roman"/>
                <a:cs typeface="Times New Roman"/>
              </a:rPr>
              <a:t>ed ammiratori  ferventi </a:t>
            </a:r>
            <a:r>
              <a:rPr sz="1200" dirty="0">
                <a:latin typeface="Times New Roman"/>
                <a:cs typeface="Times New Roman"/>
              </a:rPr>
              <a:t>fra 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3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(1400.3) 127:3.11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settembre </a:t>
            </a:r>
            <a:r>
              <a:rPr sz="1200" spc="-5" dirty="0">
                <a:latin typeface="Times New Roman"/>
                <a:cs typeface="Times New Roman"/>
              </a:rPr>
              <a:t>Elisabetta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vennero a far visita </a:t>
            </a:r>
            <a:r>
              <a:rPr sz="1200" spc="-5" dirty="0">
                <a:latin typeface="Times New Roman"/>
                <a:cs typeface="Times New Roman"/>
              </a:rPr>
              <a:t>alla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Giovanni, </a:t>
            </a:r>
            <a:r>
              <a:rPr sz="1200" spc="-5" dirty="0">
                <a:latin typeface="Times New Roman"/>
                <a:cs typeface="Times New Roman"/>
              </a:rPr>
              <a:t>avendo perso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aveva  intenzione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colline della Giudea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occuparsi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agricoltura ed allevare </a:t>
            </a:r>
            <a:r>
              <a:rPr sz="1200" dirty="0">
                <a:latin typeface="Times New Roman"/>
                <a:cs typeface="Times New Roman"/>
              </a:rPr>
              <a:t>pecore, a meno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 consigliasse </a:t>
            </a:r>
            <a:r>
              <a:rPr sz="1200" dirty="0">
                <a:latin typeface="Times New Roman"/>
                <a:cs typeface="Times New Roman"/>
              </a:rPr>
              <a:t>di restare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diventare carpentiere </a:t>
            </a:r>
            <a:r>
              <a:rPr sz="1200" dirty="0">
                <a:latin typeface="Times New Roman"/>
                <a:cs typeface="Times New Roman"/>
              </a:rPr>
              <a:t>o fare qualche altro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lavoro. Essi ignoravano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miseria. Più Maria ed Elisabetta parlavano 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 convincevano che </a:t>
            </a:r>
            <a:r>
              <a:rPr sz="1200" dirty="0">
                <a:latin typeface="Times New Roman"/>
                <a:cs typeface="Times New Roman"/>
              </a:rPr>
              <a:t>sarebbe stato bene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lavorare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e vedersi più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(1400.4) 127:3.12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ebbero </a:t>
            </a:r>
            <a:r>
              <a:rPr sz="1200" dirty="0">
                <a:latin typeface="Times New Roman"/>
                <a:cs typeface="Times New Roman"/>
              </a:rPr>
              <a:t>molti colloqui e </a:t>
            </a:r>
            <a:r>
              <a:rPr sz="1200" spc="-5" dirty="0">
                <a:latin typeface="Times New Roman"/>
                <a:cs typeface="Times New Roman"/>
              </a:rPr>
              <a:t>discussero </a:t>
            </a:r>
            <a:r>
              <a:rPr sz="1200" dirty="0">
                <a:latin typeface="Times New Roman"/>
                <a:cs typeface="Times New Roman"/>
              </a:rPr>
              <a:t>di alcune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intime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questa  visita </a:t>
            </a:r>
            <a:r>
              <a:rPr sz="1200" spc="-5" dirty="0">
                <a:latin typeface="Times New Roman"/>
                <a:cs typeface="Times New Roman"/>
              </a:rPr>
              <a:t>essi decisero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rivedersi </a:t>
            </a:r>
            <a:r>
              <a:rPr sz="1200" dirty="0">
                <a:latin typeface="Times New Roman"/>
                <a:cs typeface="Times New Roman"/>
              </a:rPr>
              <a:t>fino a quando non </a:t>
            </a:r>
            <a:r>
              <a:rPr sz="1200" spc="-5" dirty="0">
                <a:latin typeface="Times New Roman"/>
                <a:cs typeface="Times New Roman"/>
              </a:rPr>
              <a:t>si fossero incontrati nel loro ministero pubblico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“il Padre </a:t>
            </a:r>
            <a:r>
              <a:rPr sz="1200" dirty="0">
                <a:latin typeface="Times New Roman"/>
                <a:cs typeface="Times New Roman"/>
              </a:rPr>
              <a:t>celeste li  </a:t>
            </a:r>
            <a:r>
              <a:rPr sz="1200" spc="-5" dirty="0">
                <a:latin typeface="Times New Roman"/>
                <a:cs typeface="Times New Roman"/>
              </a:rPr>
              <a:t>avesse chiamati”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opera.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rimase profondamente </a:t>
            </a:r>
            <a:r>
              <a:rPr sz="1200" dirty="0">
                <a:latin typeface="Times New Roman"/>
                <a:cs typeface="Times New Roman"/>
              </a:rPr>
              <a:t>scosso per </a:t>
            </a:r>
            <a:r>
              <a:rPr sz="1200" spc="-5" dirty="0">
                <a:latin typeface="Times New Roman"/>
                <a:cs typeface="Times New Roman"/>
              </a:rPr>
              <a:t>aver sentito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che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a casa e  </a:t>
            </a:r>
            <a:r>
              <a:rPr sz="1200" spc="-5" dirty="0">
                <a:latin typeface="Times New Roman"/>
                <a:cs typeface="Times New Roman"/>
              </a:rPr>
              <a:t>lavorare per mantenere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madre. Egli si </a:t>
            </a:r>
            <a:r>
              <a:rPr sz="1200" dirty="0">
                <a:latin typeface="Times New Roman"/>
                <a:cs typeface="Times New Roman"/>
              </a:rPr>
              <a:t>convinse </a:t>
            </a:r>
            <a:r>
              <a:rPr sz="1200" spc="-5" dirty="0">
                <a:latin typeface="Times New Roman"/>
                <a:cs typeface="Times New Roman"/>
              </a:rPr>
              <a:t>che avrebbe partecipato alla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comprese che Gesù  si sarebbe </a:t>
            </a:r>
            <a:r>
              <a:rPr sz="1200" dirty="0">
                <a:latin typeface="Times New Roman"/>
                <a:cs typeface="Times New Roman"/>
              </a:rPr>
              <a:t>dovuto occupare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molti anni del mantenimento </a:t>
            </a:r>
            <a:r>
              <a:rPr sz="1200" spc="-5" dirty="0">
                <a:latin typeface="Times New Roman"/>
                <a:cs typeface="Times New Roman"/>
              </a:rPr>
              <a:t>della propria famiglia. </a:t>
            </a:r>
            <a:r>
              <a:rPr sz="1200" dirty="0">
                <a:latin typeface="Times New Roman"/>
                <a:cs typeface="Times New Roman"/>
              </a:rPr>
              <a:t>Così fu molto più </a:t>
            </a:r>
            <a:r>
              <a:rPr sz="1200" spc="-5" dirty="0">
                <a:latin typeface="Times New Roman"/>
                <a:cs typeface="Times New Roman"/>
              </a:rPr>
              <a:t>contento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 sua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prendersi </a:t>
            </a:r>
            <a:r>
              <a:rPr sz="1200" dirty="0">
                <a:latin typeface="Times New Roman"/>
                <a:cs typeface="Times New Roman"/>
              </a:rPr>
              <a:t>cura della loro </a:t>
            </a:r>
            <a:r>
              <a:rPr sz="1200" spc="-5" dirty="0">
                <a:latin typeface="Times New Roman"/>
                <a:cs typeface="Times New Roman"/>
              </a:rPr>
              <a:t>piccola fattoria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provvedere ai bisogni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rividero più fino  a </a:t>
            </a:r>
            <a:r>
              <a:rPr sz="1200" spc="-5" dirty="0">
                <a:latin typeface="Times New Roman"/>
                <a:cs typeface="Times New Roman"/>
              </a:rPr>
              <a:t>quel giorno al </a:t>
            </a:r>
            <a:r>
              <a:rPr sz="1200" dirty="0">
                <a:latin typeface="Times New Roman"/>
                <a:cs typeface="Times New Roman"/>
              </a:rPr>
              <a:t>Giordano quando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presentò </a:t>
            </a:r>
            <a:r>
              <a:rPr sz="1200" dirty="0">
                <a:latin typeface="Times New Roman"/>
                <a:cs typeface="Times New Roman"/>
              </a:rPr>
              <a:t>per essere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battezzato.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5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(1400.5) 127:3.13 </a:t>
            </a:r>
            <a:r>
              <a:rPr sz="1200" spc="-5" dirty="0">
                <a:latin typeface="Times New Roman"/>
                <a:cs typeface="Times New Roman"/>
              </a:rPr>
              <a:t>Sabato pomeriggio </a:t>
            </a:r>
            <a:r>
              <a:rPr sz="1200" dirty="0">
                <a:latin typeface="Times New Roman"/>
                <a:cs typeface="Times New Roman"/>
              </a:rPr>
              <a:t>3 dicembre 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colpì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volta questa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piccolo  Amos,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fratellino, </a:t>
            </a:r>
            <a:r>
              <a:rPr sz="1200" dirty="0">
                <a:latin typeface="Times New Roman"/>
                <a:cs typeface="Times New Roman"/>
              </a:rPr>
              <a:t>morì dopo una settimana di </a:t>
            </a:r>
            <a:r>
              <a:rPr sz="1200" spc="-5" dirty="0">
                <a:latin typeface="Times New Roman"/>
                <a:cs typeface="Times New Roman"/>
              </a:rPr>
              <a:t>malattia con febbre </a:t>
            </a:r>
            <a:r>
              <a:rPr sz="1200" dirty="0">
                <a:latin typeface="Times New Roman"/>
                <a:cs typeface="Times New Roman"/>
              </a:rPr>
              <a:t>alta. Dopo </a:t>
            </a:r>
            <a:r>
              <a:rPr sz="1200" spc="-5" dirty="0">
                <a:latin typeface="Times New Roman"/>
                <a:cs typeface="Times New Roman"/>
              </a:rPr>
              <a:t>essere passata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 dolore </a:t>
            </a:r>
            <a:r>
              <a:rPr sz="1200" spc="-5" dirty="0">
                <a:latin typeface="Times New Roman"/>
                <a:cs typeface="Times New Roman"/>
              </a:rPr>
              <a:t>con  suo figlio primogenito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sostegno, Maria riconobbe </a:t>
            </a:r>
            <a:r>
              <a:rPr sz="1200" dirty="0">
                <a:latin typeface="Times New Roman"/>
                <a:cs typeface="Times New Roman"/>
              </a:rPr>
              <a:t>infine e </a:t>
            </a:r>
            <a:r>
              <a:rPr sz="1200" spc="-5" dirty="0">
                <a:latin typeface="Times New Roman"/>
                <a:cs typeface="Times New Roman"/>
              </a:rPr>
              <a:t>nel senso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pieno che Gesù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vero capo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famiglia;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veramente un </a:t>
            </a:r>
            <a:r>
              <a:rPr sz="1200" spc="-5" dirty="0">
                <a:latin typeface="Times New Roman"/>
                <a:cs typeface="Times New Roman"/>
              </a:rPr>
              <a:t>capo</a:t>
            </a:r>
            <a:r>
              <a:rPr sz="1200" dirty="0">
                <a:latin typeface="Times New Roman"/>
                <a:cs typeface="Times New Roman"/>
              </a:rPr>
              <a:t> valoroso.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(1400.6) 127:3.14 </a:t>
            </a:r>
            <a:r>
              <a:rPr sz="1200" spc="-5" dirty="0">
                <a:latin typeface="Times New Roman"/>
                <a:cs typeface="Times New Roman"/>
              </a:rPr>
              <a:t>Per quattro 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livello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era costantemente </a:t>
            </a:r>
            <a:r>
              <a:rPr sz="1200" dirty="0">
                <a:latin typeface="Times New Roman"/>
                <a:cs typeface="Times New Roman"/>
              </a:rPr>
              <a:t>diminuito; di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in anno </a:t>
            </a:r>
            <a:r>
              <a:rPr sz="1200" spc="-5" dirty="0">
                <a:latin typeface="Times New Roman"/>
                <a:cs typeface="Times New Roman"/>
              </a:rPr>
              <a:t>essi si sentivano attanagliati </a:t>
            </a:r>
            <a:r>
              <a:rPr sz="1200" dirty="0">
                <a:latin typeface="Times New Roman"/>
                <a:cs typeface="Times New Roman"/>
              </a:rPr>
              <a:t>da una  </a:t>
            </a:r>
            <a:r>
              <a:rPr sz="1200" spc="-5" dirty="0">
                <a:latin typeface="Times New Roman"/>
                <a:cs typeface="Times New Roman"/>
              </a:rPr>
              <a:t>crescente povertà. Alla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dovettero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prove più penose tra tutte le loro </a:t>
            </a:r>
            <a:r>
              <a:rPr sz="1200" spc="-5" dirty="0">
                <a:latin typeface="Times New Roman"/>
                <a:cs typeface="Times New Roman"/>
              </a:rPr>
              <a:t>ardue </a:t>
            </a:r>
            <a:r>
              <a:rPr sz="1200" dirty="0">
                <a:latin typeface="Times New Roman"/>
                <a:cs typeface="Times New Roman"/>
              </a:rPr>
              <a:t>lotte. </a:t>
            </a:r>
            <a:r>
              <a:rPr sz="1200" spc="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aveva ancora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guadagnare </a:t>
            </a:r>
            <a:r>
              <a:rPr sz="1200" dirty="0">
                <a:latin typeface="Times New Roman"/>
                <a:cs typeface="Times New Roman"/>
              </a:rPr>
              <a:t>molto, e la </a:t>
            </a:r>
            <a:r>
              <a:rPr sz="1200" spc="-5" dirty="0">
                <a:latin typeface="Times New Roman"/>
                <a:cs typeface="Times New Roman"/>
              </a:rPr>
              <a:t>spesa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funerale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tutto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fece vacillare. Ma Gesù si </a:t>
            </a:r>
            <a:r>
              <a:rPr sz="1200" dirty="0">
                <a:latin typeface="Times New Roman"/>
                <a:cs typeface="Times New Roman"/>
              </a:rPr>
              <a:t>limitò  a dire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ansiosa ed afflitta madre: “Madre Maria,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dispiacere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aiuterà; stiamo facendo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meglio, ed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sorriso </a:t>
            </a:r>
            <a:r>
              <a:rPr sz="1200" dirty="0">
                <a:latin typeface="Times New Roman"/>
                <a:cs typeface="Times New Roman"/>
              </a:rPr>
              <a:t>della mamma, </a:t>
            </a:r>
            <a:r>
              <a:rPr sz="1200" spc="-5" dirty="0">
                <a:latin typeface="Times New Roman"/>
                <a:cs typeface="Times New Roman"/>
              </a:rPr>
              <a:t>forse, potrebbe stimolarci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ancora </a:t>
            </a:r>
            <a:r>
              <a:rPr sz="1200" dirty="0">
                <a:latin typeface="Times New Roman"/>
                <a:cs typeface="Times New Roman"/>
              </a:rPr>
              <a:t>di più. Giorno dopo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fortificati </a:t>
            </a:r>
            <a:r>
              <a:rPr sz="1200" dirty="0">
                <a:latin typeface="Times New Roman"/>
                <a:cs typeface="Times New Roman"/>
              </a:rPr>
              <a:t>in questi compiti dalla  nostra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avere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noi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migliori.”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solido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pratico </a:t>
            </a:r>
            <a:r>
              <a:rPr sz="1200" dirty="0">
                <a:latin typeface="Times New Roman"/>
                <a:cs typeface="Times New Roman"/>
              </a:rPr>
              <a:t>ottimismo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contagioso;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 vivevano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un’atmosfera </a:t>
            </a:r>
            <a:r>
              <a:rPr sz="1200" dirty="0">
                <a:latin typeface="Times New Roman"/>
                <a:cs typeface="Times New Roman"/>
              </a:rPr>
              <a:t>di attesa di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e di cose </a:t>
            </a:r>
            <a:r>
              <a:rPr sz="1200" spc="-5" dirty="0">
                <a:latin typeface="Times New Roman"/>
                <a:cs typeface="Times New Roman"/>
              </a:rPr>
              <a:t>migliori.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coraggio pieno </a:t>
            </a:r>
            <a:r>
              <a:rPr sz="1200" dirty="0">
                <a:latin typeface="Times New Roman"/>
                <a:cs typeface="Times New Roman"/>
              </a:rPr>
              <a:t>di speranza contribuì </a:t>
            </a:r>
            <a:r>
              <a:rPr sz="1200" spc="-5" dirty="0">
                <a:latin typeface="Times New Roman"/>
                <a:cs typeface="Times New Roman"/>
              </a:rPr>
              <a:t>fortemente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dei caratteri forti </a:t>
            </a:r>
            <a:r>
              <a:rPr sz="1200" dirty="0">
                <a:latin typeface="Times New Roman"/>
                <a:cs typeface="Times New Roman"/>
              </a:rPr>
              <a:t>e nobili, nonostante la </a:t>
            </a:r>
            <a:r>
              <a:rPr sz="1200" spc="-5" dirty="0">
                <a:latin typeface="Times New Roman"/>
                <a:cs typeface="Times New Roman"/>
              </a:rPr>
              <a:t>loro deprimente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povertà.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(1400.7) 127:3.15 </a:t>
            </a:r>
            <a:r>
              <a:rPr sz="1200" spc="-5" dirty="0">
                <a:latin typeface="Times New Roman"/>
                <a:cs typeface="Times New Roman"/>
              </a:rPr>
              <a:t>Gesù possedeva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mobilitare efficacemente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poteri mentali, psichici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assolvere immediatamente. Egli </a:t>
            </a:r>
            <a:r>
              <a:rPr sz="1200" dirty="0">
                <a:latin typeface="Times New Roman"/>
                <a:cs typeface="Times New Roman"/>
              </a:rPr>
              <a:t>poteva concentrare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profondamente </a:t>
            </a:r>
            <a:r>
              <a:rPr sz="1200" spc="-5" dirty="0">
                <a:latin typeface="Times New Roman"/>
                <a:cs typeface="Times New Roman"/>
              </a:rPr>
              <a:t>riflessiva sul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problema che </a:t>
            </a:r>
            <a:r>
              <a:rPr sz="1200" dirty="0">
                <a:latin typeface="Times New Roman"/>
                <a:cs typeface="Times New Roman"/>
              </a:rPr>
              <a:t>desiderava  </a:t>
            </a:r>
            <a:r>
              <a:rPr sz="1200" spc="-5" dirty="0">
                <a:latin typeface="Times New Roman"/>
                <a:cs typeface="Times New Roman"/>
              </a:rPr>
              <a:t>risolvere, </a:t>
            </a:r>
            <a:r>
              <a:rPr sz="1200" dirty="0">
                <a:latin typeface="Times New Roman"/>
                <a:cs typeface="Times New Roman"/>
              </a:rPr>
              <a:t>e questo, in </a:t>
            </a:r>
            <a:r>
              <a:rPr sz="1200" spc="-5" dirty="0">
                <a:latin typeface="Times New Roman"/>
                <a:cs typeface="Times New Roman"/>
              </a:rPr>
              <a:t>aggiunta alla </a:t>
            </a:r>
            <a:r>
              <a:rPr sz="1200" dirty="0">
                <a:latin typeface="Times New Roman"/>
                <a:cs typeface="Times New Roman"/>
              </a:rPr>
              <a:t>sua inesauribile </a:t>
            </a:r>
            <a:r>
              <a:rPr sz="1200" i="1" spc="-5" dirty="0">
                <a:latin typeface="Times New Roman"/>
                <a:cs typeface="Times New Roman"/>
              </a:rPr>
              <a:t>pazienza,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rendeva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serenamente le prove di </a:t>
            </a:r>
            <a:r>
              <a:rPr sz="1200" spc="-5" dirty="0">
                <a:latin typeface="Times New Roman"/>
                <a:cs typeface="Times New Roman"/>
              </a:rPr>
              <a:t>un’esistenza  mortale difficile </a:t>
            </a:r>
            <a:r>
              <a:rPr sz="1200" dirty="0">
                <a:latin typeface="Times New Roman"/>
                <a:cs typeface="Times New Roman"/>
              </a:rPr>
              <a:t>— di vivere come </a:t>
            </a:r>
            <a:r>
              <a:rPr sz="1200" spc="-5" dirty="0">
                <a:latin typeface="Times New Roman"/>
                <a:cs typeface="Times New Roman"/>
              </a:rPr>
              <a:t>se “vedesse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invisibile”.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diciannovesimo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(13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1835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(1401.1) 127:4.1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si </a:t>
            </a:r>
            <a:r>
              <a:rPr sz="1200" dirty="0">
                <a:latin typeface="Times New Roman"/>
                <a:cs typeface="Times New Roman"/>
              </a:rPr>
              <a:t>capivano molto </a:t>
            </a:r>
            <a:r>
              <a:rPr sz="1200" spc="-5" dirty="0">
                <a:latin typeface="Times New Roman"/>
                <a:cs typeface="Times New Roman"/>
              </a:rPr>
              <a:t>meglio. Essa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meno come un </a:t>
            </a:r>
            <a:r>
              <a:rPr sz="1200" spc="-5" dirty="0">
                <a:latin typeface="Times New Roman"/>
                <a:cs typeface="Times New Roman"/>
              </a:rPr>
              <a:t>figlio; egli </a:t>
            </a:r>
            <a:r>
              <a:rPr sz="1200" dirty="0">
                <a:latin typeface="Times New Roman"/>
                <a:cs typeface="Times New Roman"/>
              </a:rPr>
              <a:t>era divenuto  </a:t>
            </a:r>
            <a:r>
              <a:rPr sz="1200" spc="-5" dirty="0">
                <a:latin typeface="Times New Roman"/>
                <a:cs typeface="Times New Roman"/>
              </a:rPr>
              <a:t>per lei </a:t>
            </a:r>
            <a:r>
              <a:rPr sz="1200" dirty="0">
                <a:latin typeface="Times New Roman"/>
                <a:cs typeface="Times New Roman"/>
              </a:rPr>
              <a:t>più un padre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quotidiana era piena di </a:t>
            </a:r>
            <a:r>
              <a:rPr sz="1200" spc="-5" dirty="0">
                <a:latin typeface="Times New Roman"/>
                <a:cs typeface="Times New Roman"/>
              </a:rPr>
              <a:t>difficoltà pratiche ed </a:t>
            </a:r>
            <a:r>
              <a:rPr sz="1200" dirty="0">
                <a:latin typeface="Times New Roman"/>
                <a:cs typeface="Times New Roman"/>
              </a:rPr>
              <a:t>immediate. </a:t>
            </a:r>
            <a:r>
              <a:rPr sz="1200" spc="-5" dirty="0">
                <a:latin typeface="Times New Roman"/>
                <a:cs typeface="Times New Roman"/>
              </a:rPr>
              <a:t>Essi parlavano </a:t>
            </a:r>
            <a:r>
              <a:rPr sz="1200" dirty="0">
                <a:latin typeface="Times New Roman"/>
                <a:cs typeface="Times New Roman"/>
              </a:rPr>
              <a:t>meno  </a:t>
            </a:r>
            <a:r>
              <a:rPr sz="1200" spc="-5" dirty="0">
                <a:latin typeface="Times New Roman"/>
                <a:cs typeface="Times New Roman"/>
              </a:rPr>
              <a:t>frequentemente </a:t>
            </a:r>
            <a:r>
              <a:rPr sz="1200" dirty="0">
                <a:latin typeface="Times New Roman"/>
                <a:cs typeface="Times New Roman"/>
              </a:rPr>
              <a:t>dell’opera </a:t>
            </a:r>
            <a:r>
              <a:rPr sz="1200" spc="-5" dirty="0">
                <a:latin typeface="Times New Roman"/>
                <a:cs typeface="Times New Roman"/>
              </a:rPr>
              <a:t>della sua vita, </a:t>
            </a:r>
            <a:r>
              <a:rPr sz="1200" dirty="0">
                <a:latin typeface="Times New Roman"/>
                <a:cs typeface="Times New Roman"/>
              </a:rPr>
              <a:t>perché, con il </a:t>
            </a:r>
            <a:r>
              <a:rPr sz="1200" spc="-5" dirty="0">
                <a:latin typeface="Times New Roman"/>
                <a:cs typeface="Times New Roman"/>
              </a:rPr>
              <a:t>passare del tempo, </a:t>
            </a:r>
            <a:r>
              <a:rPr sz="1200" dirty="0">
                <a:latin typeface="Times New Roman"/>
                <a:cs typeface="Times New Roman"/>
              </a:rPr>
              <a:t>tutti i loro </a:t>
            </a:r>
            <a:r>
              <a:rPr sz="1200" spc="-5" dirty="0">
                <a:latin typeface="Times New Roman"/>
                <a:cs typeface="Times New Roman"/>
              </a:rPr>
              <a:t>pensieri erano vicendevolmente rivolti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all’educazione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quattro ragazzi e tre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ragazze.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334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(1401.2) 127:4.2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completamente convinto sua madre ad accettare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educazione dei  figli </a:t>
            </a:r>
            <a:r>
              <a:rPr sz="1200" dirty="0">
                <a:latin typeface="Times New Roman"/>
                <a:cs typeface="Times New Roman"/>
              </a:rPr>
              <a:t>— l’ingiunzione positiva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invece </a:t>
            </a:r>
            <a:r>
              <a:rPr sz="1200" spc="-5" dirty="0">
                <a:latin typeface="Times New Roman"/>
                <a:cs typeface="Times New Roman"/>
              </a:rPr>
              <a:t>dell’antico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ebraico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proibire </a:t>
            </a:r>
            <a:r>
              <a:rPr sz="1200" dirty="0">
                <a:latin typeface="Times New Roman"/>
                <a:cs typeface="Times New Roman"/>
              </a:rPr>
              <a:t>di fare il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 sua </a:t>
            </a:r>
            <a:r>
              <a:rPr sz="1200" dirty="0">
                <a:latin typeface="Times New Roman"/>
                <a:cs typeface="Times New Roman"/>
              </a:rPr>
              <a:t>e durante la </a:t>
            </a:r>
            <a:r>
              <a:rPr sz="1200" spc="-5" dirty="0">
                <a:latin typeface="Times New Roman"/>
                <a:cs typeface="Times New Roman"/>
              </a:rPr>
              <a:t>sua  carriera d’insegnamento pubblico Gesù impiegò </a:t>
            </a:r>
            <a:r>
              <a:rPr sz="1200" dirty="0">
                <a:latin typeface="Times New Roman"/>
                <a:cs typeface="Times New Roman"/>
              </a:rPr>
              <a:t>invariabilmente la forma </a:t>
            </a:r>
            <a:r>
              <a:rPr sz="1200" i="1" spc="-5" dirty="0">
                <a:latin typeface="Times New Roman"/>
                <a:cs typeface="Times New Roman"/>
              </a:rPr>
              <a:t>positiva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esortazione. Sempre </a:t>
            </a:r>
            <a:r>
              <a:rPr sz="1200" dirty="0">
                <a:latin typeface="Times New Roman"/>
                <a:cs typeface="Times New Roman"/>
              </a:rPr>
              <a:t>e ovunque </a:t>
            </a:r>
            <a:r>
              <a:rPr sz="1200" spc="-5" dirty="0">
                <a:latin typeface="Times New Roman"/>
                <a:cs typeface="Times New Roman"/>
              </a:rPr>
              <a:t>egli diceva:  “Farete questo </a:t>
            </a:r>
            <a:r>
              <a:rPr sz="1200" dirty="0">
                <a:latin typeface="Times New Roman"/>
                <a:cs typeface="Times New Roman"/>
              </a:rPr>
              <a:t>— dovreste </a:t>
            </a:r>
            <a:r>
              <a:rPr sz="1200" spc="-5" dirty="0">
                <a:latin typeface="Times New Roman"/>
                <a:cs typeface="Times New Roman"/>
              </a:rPr>
              <a:t>fare quello.”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impiegava </a:t>
            </a:r>
            <a:r>
              <a:rPr sz="1200" dirty="0">
                <a:latin typeface="Times New Roman"/>
                <a:cs typeface="Times New Roman"/>
              </a:rPr>
              <a:t>mai il modo </a:t>
            </a:r>
            <a:r>
              <a:rPr sz="1200" spc="-5" dirty="0">
                <a:latin typeface="Times New Roman"/>
                <a:cs typeface="Times New Roman"/>
              </a:rPr>
              <a:t>negativo d’insegnare </a:t>
            </a:r>
            <a:r>
              <a:rPr sz="1200" dirty="0">
                <a:latin typeface="Times New Roman"/>
                <a:cs typeface="Times New Roman"/>
              </a:rPr>
              <a:t>derivato </a:t>
            </a:r>
            <a:r>
              <a:rPr sz="1200" spc="-5" dirty="0">
                <a:latin typeface="Times New Roman"/>
                <a:cs typeface="Times New Roman"/>
              </a:rPr>
              <a:t>dagli antichi tabù.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asteneva </a:t>
            </a:r>
            <a:r>
              <a:rPr sz="1200" dirty="0">
                <a:latin typeface="Times New Roman"/>
                <a:cs typeface="Times New Roman"/>
              </a:rPr>
              <a:t>dal dare </a:t>
            </a:r>
            <a:r>
              <a:rPr sz="1200" spc="-5" dirty="0">
                <a:latin typeface="Times New Roman"/>
                <a:cs typeface="Times New Roman"/>
              </a:rPr>
              <a:t>importanza al male </a:t>
            </a:r>
            <a:r>
              <a:rPr sz="1200" dirty="0">
                <a:latin typeface="Times New Roman"/>
                <a:cs typeface="Times New Roman"/>
              </a:rPr>
              <a:t>proibendolo,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esaltava il </a:t>
            </a:r>
            <a:r>
              <a:rPr sz="1200" spc="-5" dirty="0">
                <a:latin typeface="Times New Roman"/>
                <a:cs typeface="Times New Roman"/>
              </a:rPr>
              <a:t>bene ordinando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compierlo.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casa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l’occasione per discutere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1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(1401.3) 127:4.3 </a:t>
            </a:r>
            <a:r>
              <a:rPr sz="1200" spc="-5" dirty="0">
                <a:latin typeface="Times New Roman"/>
                <a:cs typeface="Times New Roman"/>
              </a:rPr>
              <a:t>Gesù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disciplinare saggiamente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sorelle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un’età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tenera 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poca o 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per assicurare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pronta </a:t>
            </a:r>
            <a:r>
              <a:rPr sz="1200" dirty="0">
                <a:latin typeface="Times New Roman"/>
                <a:cs typeface="Times New Roman"/>
              </a:rPr>
              <a:t>e spontanea obbedienza.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eccezione era Giuda, verso </a:t>
            </a:r>
            <a:r>
              <a:rPr sz="1200" dirty="0">
                <a:latin typeface="Times New Roman"/>
                <a:cs typeface="Times New Roman"/>
              </a:rPr>
              <a:t>il quale in differenti  </a:t>
            </a:r>
            <a:r>
              <a:rPr sz="1200" spc="-5" dirty="0">
                <a:latin typeface="Times New Roman"/>
                <a:cs typeface="Times New Roman"/>
              </a:rPr>
              <a:t>occasioni Gesù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necessario imporre </a:t>
            </a:r>
            <a:r>
              <a:rPr sz="1200" dirty="0">
                <a:latin typeface="Times New Roman"/>
                <a:cs typeface="Times New Roman"/>
              </a:rPr>
              <a:t>delle punizioni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infrazioni </a:t>
            </a:r>
            <a:r>
              <a:rPr sz="1200" spc="5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regole della casa.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occasioni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stimò  saggio </a:t>
            </a:r>
            <a:r>
              <a:rPr sz="1200" dirty="0">
                <a:latin typeface="Times New Roman"/>
                <a:cs typeface="Times New Roman"/>
              </a:rPr>
              <a:t>punire Giuda per </a:t>
            </a:r>
            <a:r>
              <a:rPr sz="1200" spc="-5" dirty="0">
                <a:latin typeface="Times New Roman"/>
                <a:cs typeface="Times New Roman"/>
              </a:rPr>
              <a:t>aver deliberatamente violato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della famiglia ed </a:t>
            </a:r>
            <a:r>
              <a:rPr sz="1200" dirty="0">
                <a:latin typeface="Times New Roman"/>
                <a:cs typeface="Times New Roman"/>
              </a:rPr>
              <a:t>averlo </a:t>
            </a:r>
            <a:r>
              <a:rPr sz="1200" spc="-5" dirty="0">
                <a:latin typeface="Times New Roman"/>
                <a:cs typeface="Times New Roman"/>
              </a:rPr>
              <a:t>riconosciuto,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fu  fissata con </a:t>
            </a:r>
            <a:r>
              <a:rPr sz="1200" dirty="0">
                <a:latin typeface="Times New Roman"/>
                <a:cs typeface="Times New Roman"/>
              </a:rPr>
              <a:t>decisione unanime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più anziani </a:t>
            </a:r>
            <a:r>
              <a:rPr sz="1200" spc="-5" dirty="0">
                <a:latin typeface="Times New Roman"/>
                <a:cs typeface="Times New Roman"/>
              </a:rPr>
              <a:t>ed approvata </a:t>
            </a:r>
            <a:r>
              <a:rPr sz="1200" dirty="0">
                <a:latin typeface="Times New Roman"/>
                <a:cs typeface="Times New Roman"/>
              </a:rPr>
              <a:t>da Giuda stesso prima </a:t>
            </a:r>
            <a:r>
              <a:rPr sz="1200" spc="-5" dirty="0">
                <a:latin typeface="Times New Roman"/>
                <a:cs typeface="Times New Roman"/>
              </a:rPr>
              <a:t>che gli fosse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inflitta.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(1401.4) 127:4.4 </a:t>
            </a:r>
            <a:r>
              <a:rPr sz="1200" spc="-5" dirty="0">
                <a:latin typeface="Times New Roman"/>
                <a:cs typeface="Times New Roman"/>
              </a:rPr>
              <a:t>Sebbene Gesù </a:t>
            </a:r>
            <a:r>
              <a:rPr sz="1200" dirty="0">
                <a:latin typeface="Times New Roman"/>
                <a:cs typeface="Times New Roman"/>
              </a:rPr>
              <a:t>fosse molto </a:t>
            </a:r>
            <a:r>
              <a:rPr sz="1200" spc="-5" dirty="0">
                <a:latin typeface="Times New Roman"/>
                <a:cs typeface="Times New Roman"/>
              </a:rPr>
              <a:t>metodico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sistematico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faceva, c’erano </a:t>
            </a:r>
            <a:r>
              <a:rPr sz="1200" dirty="0">
                <a:latin typeface="Times New Roman"/>
                <a:cs typeface="Times New Roman"/>
              </a:rPr>
              <a:t>anche in tutte 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decisioni</a:t>
            </a:r>
            <a:endParaRPr sz="1200">
              <a:latin typeface="Times New Roman"/>
              <a:cs typeface="Times New Roman"/>
            </a:endParaRPr>
          </a:p>
          <a:p>
            <a:pPr marL="88900" marR="971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amministrative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confortante elasticità </a:t>
            </a:r>
            <a:r>
              <a:rPr sz="1200" dirty="0">
                <a:latin typeface="Times New Roman"/>
                <a:cs typeface="Times New Roman"/>
              </a:rPr>
              <a:t>d’interpretazione </a:t>
            </a:r>
            <a:r>
              <a:rPr sz="1200" spc="-5" dirty="0">
                <a:latin typeface="Times New Roman"/>
                <a:cs typeface="Times New Roman"/>
              </a:rPr>
              <a:t>ed un’individualità </a:t>
            </a:r>
            <a:r>
              <a:rPr sz="1200" dirty="0">
                <a:latin typeface="Times New Roman"/>
                <a:cs typeface="Times New Roman"/>
              </a:rPr>
              <a:t>di adattamento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colpivano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ragazzi </a:t>
            </a:r>
            <a:r>
              <a:rPr sz="1200" dirty="0">
                <a:latin typeface="Times New Roman"/>
                <a:cs typeface="Times New Roman"/>
              </a:rPr>
              <a:t>con lo spirito di </a:t>
            </a:r>
            <a:r>
              <a:rPr sz="1200" spc="-5" dirty="0">
                <a:latin typeface="Times New Roman"/>
                <a:cs typeface="Times New Roman"/>
              </a:rPr>
              <a:t>giustizia che animava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fratello-padre.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castigava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arbitrariamente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sorelle, </a:t>
            </a:r>
            <a:r>
              <a:rPr sz="1200" dirty="0">
                <a:latin typeface="Times New Roman"/>
                <a:cs typeface="Times New Roman"/>
              </a:rPr>
              <a:t>e  la </a:t>
            </a:r>
            <a:r>
              <a:rPr sz="1200" spc="-5" dirty="0">
                <a:latin typeface="Times New Roman"/>
                <a:cs typeface="Times New Roman"/>
              </a:rPr>
              <a:t>sua imparzialità uniforme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considerazione personale resero Gesù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caro </a:t>
            </a:r>
            <a:r>
              <a:rPr sz="1200" dirty="0">
                <a:latin typeface="Times New Roman"/>
                <a:cs typeface="Times New Roman"/>
              </a:rPr>
              <a:t>a tutta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4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(1401.5) 127:4.5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Simone crebbero cercando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piano di </a:t>
            </a:r>
            <a:r>
              <a:rPr sz="1200" spc="-5" dirty="0">
                <a:latin typeface="Times New Roman"/>
                <a:cs typeface="Times New Roman"/>
              </a:rPr>
              <a:t>Gesù nel calmare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compagni </a:t>
            </a:r>
            <a:r>
              <a:rPr sz="1200" dirty="0">
                <a:latin typeface="Times New Roman"/>
                <a:cs typeface="Times New Roman"/>
              </a:rPr>
              <a:t>bellicosi e talvolta  </a:t>
            </a:r>
            <a:r>
              <a:rPr sz="1200" spc="-5" dirty="0">
                <a:latin typeface="Times New Roman"/>
                <a:cs typeface="Times New Roman"/>
              </a:rPr>
              <a:t>collerici </a:t>
            </a:r>
            <a:r>
              <a:rPr sz="1200" dirty="0">
                <a:latin typeface="Times New Roman"/>
                <a:cs typeface="Times New Roman"/>
              </a:rPr>
              <a:t>con la persuasione e la non </a:t>
            </a:r>
            <a:r>
              <a:rPr sz="1200" spc="-5" dirty="0">
                <a:latin typeface="Times New Roman"/>
                <a:cs typeface="Times New Roman"/>
              </a:rPr>
              <a:t>resistenza, </a:t>
            </a:r>
            <a:r>
              <a:rPr sz="1200" dirty="0">
                <a:latin typeface="Times New Roman"/>
                <a:cs typeface="Times New Roman"/>
              </a:rPr>
              <a:t>e ci </a:t>
            </a:r>
            <a:r>
              <a:rPr sz="1200" spc="-5" dirty="0">
                <a:latin typeface="Times New Roman"/>
                <a:cs typeface="Times New Roman"/>
              </a:rPr>
              <a:t>riuscirono abbastanza </a:t>
            </a:r>
            <a:r>
              <a:rPr sz="1200" dirty="0">
                <a:latin typeface="Times New Roman"/>
                <a:cs typeface="Times New Roman"/>
              </a:rPr>
              <a:t>bene.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Giuseppe e Giuda, benché </a:t>
            </a:r>
            <a:r>
              <a:rPr sz="1200" spc="-5" dirty="0">
                <a:latin typeface="Times New Roman"/>
                <a:cs typeface="Times New Roman"/>
              </a:rPr>
              <a:t>accettassero </a:t>
            </a:r>
            <a:r>
              <a:rPr sz="1200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casa, si affrettavano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difendersi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erano attaccati dai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compagni;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era Giuda colpevole di  </a:t>
            </a:r>
            <a:r>
              <a:rPr sz="1200" spc="-5" dirty="0">
                <a:latin typeface="Times New Roman"/>
                <a:cs typeface="Times New Roman"/>
              </a:rPr>
              <a:t>violare </a:t>
            </a:r>
            <a:r>
              <a:rPr sz="1200" dirty="0">
                <a:latin typeface="Times New Roman"/>
                <a:cs typeface="Times New Roman"/>
              </a:rPr>
              <a:t>lo spirito di questi </a:t>
            </a:r>
            <a:r>
              <a:rPr sz="1200" spc="-5" dirty="0">
                <a:latin typeface="Times New Roman"/>
                <a:cs typeface="Times New Roman"/>
              </a:rPr>
              <a:t>insegnamenti.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i="1" spc="-5" dirty="0">
                <a:latin typeface="Times New Roman"/>
                <a:cs typeface="Times New Roman"/>
              </a:rPr>
              <a:t>regola </a:t>
            </a:r>
            <a:r>
              <a:rPr sz="1200" spc="-5" dirty="0">
                <a:latin typeface="Times New Roman"/>
                <a:cs typeface="Times New Roman"/>
              </a:rPr>
              <a:t>della famiglia.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violazione </a:t>
            </a:r>
            <a:r>
              <a:rPr sz="1200" spc="-5" dirty="0">
                <a:latin typeface="Times New Roman"/>
                <a:cs typeface="Times New Roman"/>
              </a:rPr>
              <a:t>degli insegnamenti  personali </a:t>
            </a:r>
            <a:r>
              <a:rPr sz="1200" dirty="0">
                <a:latin typeface="Times New Roman"/>
                <a:cs typeface="Times New Roman"/>
              </a:rPr>
              <a:t>non comportava </a:t>
            </a:r>
            <a:r>
              <a:rPr sz="1200" spc="-5" dirty="0">
                <a:latin typeface="Times New Roman"/>
                <a:cs typeface="Times New Roman"/>
              </a:rPr>
              <a:t>alcuna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(1401.6) 127:4.6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figli, soprattutto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figlie, consultavano Gesù riguardo ai loro </a:t>
            </a:r>
            <a:r>
              <a:rPr sz="1200" dirty="0">
                <a:latin typeface="Times New Roman"/>
                <a:cs typeface="Times New Roman"/>
              </a:rPr>
              <a:t>dispiaceri di </a:t>
            </a:r>
            <a:r>
              <a:rPr sz="1200" spc="-5" dirty="0">
                <a:latin typeface="Times New Roman"/>
                <a:cs typeface="Times New Roman"/>
              </a:rPr>
              <a:t>gioventù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confidavano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come avrebbero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affettuoso.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0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(1401.7) 127:4.7 </a:t>
            </a:r>
            <a:r>
              <a:rPr sz="1200" spc="-5" dirty="0">
                <a:latin typeface="Times New Roman"/>
                <a:cs typeface="Times New Roman"/>
              </a:rPr>
              <a:t>Giacomo cresceva </a:t>
            </a:r>
            <a:r>
              <a:rPr sz="1200" dirty="0">
                <a:latin typeface="Times New Roman"/>
                <a:cs typeface="Times New Roman"/>
              </a:rPr>
              <a:t>divenendo un </a:t>
            </a:r>
            <a:r>
              <a:rPr sz="1200" spc="-5" dirty="0">
                <a:latin typeface="Times New Roman"/>
                <a:cs typeface="Times New Roman"/>
              </a:rPr>
              <a:t>giovane ben equilibrato </a:t>
            </a:r>
            <a:r>
              <a:rPr sz="1200" dirty="0">
                <a:latin typeface="Times New Roman"/>
                <a:cs typeface="Times New Roman"/>
              </a:rPr>
              <a:t>e di umore </a:t>
            </a:r>
            <a:r>
              <a:rPr sz="1200" spc="-5" dirty="0">
                <a:latin typeface="Times New Roman"/>
                <a:cs typeface="Times New Roman"/>
              </a:rPr>
              <a:t>costante, </a:t>
            </a:r>
            <a:r>
              <a:rPr sz="1200" dirty="0">
                <a:latin typeface="Times New Roman"/>
                <a:cs typeface="Times New Roman"/>
              </a:rPr>
              <a:t>ma non aveva le </a:t>
            </a:r>
            <a:r>
              <a:rPr sz="1200" spc="-5" dirty="0">
                <a:latin typeface="Times New Roman"/>
                <a:cs typeface="Times New Roman"/>
              </a:rPr>
              <a:t>inclinazioni </a:t>
            </a:r>
            <a:r>
              <a:rPr sz="1200" dirty="0">
                <a:latin typeface="Times New Roman"/>
                <a:cs typeface="Times New Roman"/>
              </a:rPr>
              <a:t>spirituali di  </a:t>
            </a:r>
            <a:r>
              <a:rPr sz="1200" spc="-5" dirty="0">
                <a:latin typeface="Times New Roman"/>
                <a:cs typeface="Times New Roman"/>
              </a:rPr>
              <a:t>Gesù. Egli era </a:t>
            </a:r>
            <a:r>
              <a:rPr sz="1200" dirty="0">
                <a:latin typeface="Times New Roman"/>
                <a:cs typeface="Times New Roman"/>
              </a:rPr>
              <a:t>uno studente molto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benché </a:t>
            </a:r>
            <a:r>
              <a:rPr sz="1200" dirty="0">
                <a:latin typeface="Times New Roman"/>
                <a:cs typeface="Times New Roman"/>
              </a:rPr>
              <a:t>fosse un lavoratore coscienzioso, </a:t>
            </a:r>
            <a:r>
              <a:rPr sz="1200" spc="-5" dirty="0">
                <a:latin typeface="Times New Roman"/>
                <a:cs typeface="Times New Roman"/>
              </a:rPr>
              <a:t>era ancor </a:t>
            </a:r>
            <a:r>
              <a:rPr sz="1200" dirty="0">
                <a:latin typeface="Times New Roman"/>
                <a:cs typeface="Times New Roman"/>
              </a:rPr>
              <a:t>meno incline  </a:t>
            </a:r>
            <a:r>
              <a:rPr sz="1200" spc="-5" dirty="0">
                <a:latin typeface="Times New Roman"/>
                <a:cs typeface="Times New Roman"/>
              </a:rPr>
              <a:t>alla spiritualità; Giuseppe era </a:t>
            </a:r>
            <a:r>
              <a:rPr sz="1200" dirty="0">
                <a:latin typeface="Times New Roman"/>
                <a:cs typeface="Times New Roman"/>
              </a:rPr>
              <a:t>uno sgobbone, ma non </a:t>
            </a:r>
            <a:r>
              <a:rPr sz="1200" spc="-5" dirty="0">
                <a:latin typeface="Times New Roman"/>
                <a:cs typeface="Times New Roman"/>
              </a:rPr>
              <a:t>raggiungeva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intellettuale degli altri </a:t>
            </a:r>
            <a:r>
              <a:rPr sz="1200" dirty="0">
                <a:latin typeface="Times New Roman"/>
                <a:cs typeface="Times New Roman"/>
              </a:rPr>
              <a:t>figli. Simone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ragazzo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752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intenzionato, ma </a:t>
            </a:r>
            <a:r>
              <a:rPr sz="1200" spc="-5" dirty="0">
                <a:latin typeface="Times New Roman"/>
                <a:cs typeface="Times New Roman"/>
              </a:rPr>
              <a:t>troppo sognatore. Egli fu </a:t>
            </a:r>
            <a:r>
              <a:rPr sz="1200" dirty="0">
                <a:latin typeface="Times New Roman"/>
                <a:cs typeface="Times New Roman"/>
              </a:rPr>
              <a:t>lento a </a:t>
            </a:r>
            <a:r>
              <a:rPr sz="1200" spc="-5" dirty="0">
                <a:latin typeface="Times New Roman"/>
                <a:cs typeface="Times New Roman"/>
              </a:rPr>
              <a:t>sistemarsi nella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di considerevole </a:t>
            </a:r>
            <a:r>
              <a:rPr sz="1200" dirty="0">
                <a:latin typeface="Times New Roman"/>
                <a:cs typeface="Times New Roman"/>
              </a:rPr>
              <a:t>preoccupazione </a:t>
            </a:r>
            <a:r>
              <a:rPr sz="1200" spc="-5" dirty="0">
                <a:latin typeface="Times New Roman"/>
                <a:cs typeface="Times New Roman"/>
              </a:rPr>
              <a:t>per 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Maria. Ma fu </a:t>
            </a:r>
            <a:r>
              <a:rPr sz="1200" dirty="0">
                <a:latin typeface="Times New Roman"/>
                <a:cs typeface="Times New Roman"/>
              </a:rPr>
              <a:t>sempre un buon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e pieno di buone intenzioni. Giuda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tizzone </a:t>
            </a:r>
            <a:r>
              <a:rPr sz="1200" spc="-5" dirty="0">
                <a:latin typeface="Times New Roman"/>
                <a:cs typeface="Times New Roman"/>
              </a:rPr>
              <a:t>ardente.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più elevati, ma  </a:t>
            </a:r>
            <a:r>
              <a:rPr sz="1200" spc="-5" dirty="0">
                <a:latin typeface="Times New Roman"/>
                <a:cs typeface="Times New Roman"/>
              </a:rPr>
              <a:t>possedeva </a:t>
            </a:r>
            <a:r>
              <a:rPr sz="1200" dirty="0">
                <a:latin typeface="Times New Roman"/>
                <a:cs typeface="Times New Roman"/>
              </a:rPr>
              <a:t>un temperamento </a:t>
            </a:r>
            <a:r>
              <a:rPr sz="1200" spc="-5" dirty="0">
                <a:latin typeface="Times New Roman"/>
                <a:cs typeface="Times New Roman"/>
              </a:rPr>
              <a:t>instabile. Era determinato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aggressivo quanto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mancava </a:t>
            </a:r>
            <a:r>
              <a:rPr sz="1200" dirty="0">
                <a:latin typeface="Times New Roman"/>
                <a:cs typeface="Times New Roman"/>
              </a:rPr>
              <a:t>molto del </a:t>
            </a:r>
            <a:r>
              <a:rPr sz="1200" spc="-5" dirty="0">
                <a:latin typeface="Times New Roman"/>
                <a:cs typeface="Times New Roman"/>
              </a:rPr>
              <a:t>senso della  </a:t>
            </a:r>
            <a:r>
              <a:rPr sz="1200" dirty="0">
                <a:latin typeface="Times New Roman"/>
                <a:cs typeface="Times New Roman"/>
              </a:rPr>
              <a:t>misura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discrezione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(1402.1) 127:4.8 </a:t>
            </a:r>
            <a:r>
              <a:rPr sz="1200" spc="-5" dirty="0">
                <a:latin typeface="Times New Roman"/>
                <a:cs typeface="Times New Roman"/>
              </a:rPr>
              <a:t>Miriam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equilibrata </a:t>
            </a:r>
            <a:r>
              <a:rPr sz="1200" dirty="0">
                <a:latin typeface="Times New Roman"/>
                <a:cs typeface="Times New Roman"/>
              </a:rPr>
              <a:t>e dotata di buon </a:t>
            </a:r>
            <a:r>
              <a:rPr sz="1200" spc="-5" dirty="0">
                <a:latin typeface="Times New Roman"/>
                <a:cs typeface="Times New Roman"/>
              </a:rPr>
              <a:t>senso,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apprezzamento </a:t>
            </a:r>
            <a:r>
              <a:rPr sz="1200" dirty="0">
                <a:latin typeface="Times New Roman"/>
                <a:cs typeface="Times New Roman"/>
              </a:rPr>
              <a:t>acuto </a:t>
            </a:r>
            <a:r>
              <a:rPr sz="1200" spc="-5" dirty="0">
                <a:latin typeface="Times New Roman"/>
                <a:cs typeface="Times New Roman"/>
              </a:rPr>
              <a:t>delle cose nobili </a:t>
            </a:r>
            <a:r>
              <a:rPr sz="1200" dirty="0">
                <a:latin typeface="Times New Roman"/>
                <a:cs typeface="Times New Roman"/>
              </a:rPr>
              <a:t>e spirituali.  </a:t>
            </a:r>
            <a:r>
              <a:rPr sz="1200" spc="-5" dirty="0">
                <a:latin typeface="Times New Roman"/>
                <a:cs typeface="Times New Roman"/>
              </a:rPr>
              <a:t>Marta era </a:t>
            </a:r>
            <a:r>
              <a:rPr sz="1200" dirty="0">
                <a:latin typeface="Times New Roman"/>
                <a:cs typeface="Times New Roman"/>
              </a:rPr>
              <a:t>lenta di pensiero e d’azione, ma era una </a:t>
            </a:r>
            <a:r>
              <a:rPr sz="1200" spc="-5" dirty="0">
                <a:latin typeface="Times New Roman"/>
                <a:cs typeface="Times New Roman"/>
              </a:rPr>
              <a:t>ragazza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efficiente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degna </a:t>
            </a:r>
            <a:r>
              <a:rPr sz="1200" dirty="0">
                <a:latin typeface="Times New Roman"/>
                <a:cs typeface="Times New Roman"/>
              </a:rPr>
              <a:t>di fiducia.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piccola Rut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raggio </a:t>
            </a:r>
            <a:r>
              <a:rPr sz="1200" dirty="0">
                <a:latin typeface="Times New Roman"/>
                <a:cs typeface="Times New Roman"/>
              </a:rPr>
              <a:t>di sole  </a:t>
            </a:r>
            <a:r>
              <a:rPr sz="1200" spc="-5" dirty="0">
                <a:latin typeface="Times New Roman"/>
                <a:cs typeface="Times New Roman"/>
              </a:rPr>
              <a:t>della casa; parlava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sconsideratamente,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cuore </a:t>
            </a:r>
            <a:r>
              <a:rPr sz="1200" spc="-5" dirty="0">
                <a:latin typeface="Times New Roman"/>
                <a:cs typeface="Times New Roman"/>
              </a:rPr>
              <a:t>assolutamente sincero. </a:t>
            </a:r>
            <a:r>
              <a:rPr sz="1200" dirty="0">
                <a:latin typeface="Times New Roman"/>
                <a:cs typeface="Times New Roman"/>
              </a:rPr>
              <a:t>Essa adorava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5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la </a:t>
            </a:r>
            <a:r>
              <a:rPr sz="1200" spc="-5" dirty="0">
                <a:latin typeface="Times New Roman"/>
                <a:cs typeface="Times New Roman"/>
              </a:rPr>
              <a:t>viziavano.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bella ragazza, </a:t>
            </a:r>
            <a:r>
              <a:rPr sz="1200" dirty="0">
                <a:latin typeface="Times New Roman"/>
                <a:cs typeface="Times New Roman"/>
              </a:rPr>
              <a:t>ma non così </a:t>
            </a:r>
            <a:r>
              <a:rPr sz="1200" spc="-5" dirty="0">
                <a:latin typeface="Times New Roman"/>
                <a:cs typeface="Times New Roman"/>
              </a:rPr>
              <a:t>avvenente </a:t>
            </a:r>
            <a:r>
              <a:rPr sz="1200" dirty="0">
                <a:latin typeface="Times New Roman"/>
                <a:cs typeface="Times New Roman"/>
              </a:rPr>
              <a:t>come Miriam, che era la </a:t>
            </a:r>
            <a:r>
              <a:rPr sz="1200" spc="-5" dirty="0">
                <a:latin typeface="Times New Roman"/>
                <a:cs typeface="Times New Roman"/>
              </a:rPr>
              <a:t>bella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08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(1402.2) 127:4.9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Gesù </a:t>
            </a:r>
            <a:r>
              <a:rPr sz="1200" dirty="0">
                <a:latin typeface="Times New Roman"/>
                <a:cs typeface="Times New Roman"/>
              </a:rPr>
              <a:t>fece molto per </a:t>
            </a:r>
            <a:r>
              <a:rPr sz="1200" spc="-5" dirty="0">
                <a:latin typeface="Times New Roman"/>
                <a:cs typeface="Times New Roman"/>
              </a:rPr>
              <a:t>liberalizzare </a:t>
            </a:r>
            <a:r>
              <a:rPr sz="1200" dirty="0">
                <a:latin typeface="Times New Roman"/>
                <a:cs typeface="Times New Roman"/>
              </a:rPr>
              <a:t>e modificare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 relative all’osservanza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e a molti </a:t>
            </a:r>
            <a:r>
              <a:rPr sz="1200" spc="-5" dirty="0">
                <a:latin typeface="Times New Roman"/>
                <a:cs typeface="Times New Roman"/>
              </a:rPr>
              <a:t>altri aspetti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religione; </a:t>
            </a:r>
            <a:r>
              <a:rPr sz="1200" dirty="0">
                <a:latin typeface="Times New Roman"/>
                <a:cs typeface="Times New Roman"/>
              </a:rPr>
              <a:t>e a tutti questi </a:t>
            </a:r>
            <a:r>
              <a:rPr sz="1200" spc="-5" dirty="0">
                <a:latin typeface="Times New Roman"/>
                <a:cs typeface="Times New Roman"/>
              </a:rPr>
              <a:t>cambiamenti Maria </a:t>
            </a:r>
            <a:r>
              <a:rPr sz="1200" dirty="0">
                <a:latin typeface="Times New Roman"/>
                <a:cs typeface="Times New Roman"/>
              </a:rPr>
              <a:t>dava una calorosa  </a:t>
            </a:r>
            <a:r>
              <a:rPr sz="1200" spc="-5" dirty="0">
                <a:latin typeface="Times New Roman"/>
                <a:cs typeface="Times New Roman"/>
              </a:rPr>
              <a:t>approvazione.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periodo Gesù </a:t>
            </a:r>
            <a:r>
              <a:rPr sz="1200" dirty="0">
                <a:latin typeface="Times New Roman"/>
                <a:cs typeface="Times New Roman"/>
              </a:rPr>
              <a:t>era divenuto il </a:t>
            </a:r>
            <a:r>
              <a:rPr sz="1200" spc="-5" dirty="0">
                <a:latin typeface="Times New Roman"/>
                <a:cs typeface="Times New Roman"/>
              </a:rPr>
              <a:t>capo incontestato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0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(1402.3) 127:4.10 </a:t>
            </a:r>
            <a:r>
              <a:rPr sz="1200" spc="-5" dirty="0">
                <a:latin typeface="Times New Roman"/>
                <a:cs typeface="Times New Roman"/>
              </a:rPr>
              <a:t>Quest’anno Giuda cominciò </a:t>
            </a:r>
            <a:r>
              <a:rPr sz="1200" dirty="0">
                <a:latin typeface="Times New Roman"/>
                <a:cs typeface="Times New Roman"/>
              </a:rPr>
              <a:t>ad andare 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obbligato </a:t>
            </a:r>
            <a:r>
              <a:rPr sz="1200" dirty="0">
                <a:latin typeface="Times New Roman"/>
                <a:cs typeface="Times New Roman"/>
              </a:rPr>
              <a:t>a vendere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arpa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sostenere queste </a:t>
            </a:r>
            <a:r>
              <a:rPr sz="1200" spc="-5" dirty="0">
                <a:latin typeface="Times New Roman"/>
                <a:cs typeface="Times New Roman"/>
              </a:rPr>
              <a:t>spese. 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scomparve </a:t>
            </a:r>
            <a:r>
              <a:rPr sz="1200" dirty="0">
                <a:latin typeface="Times New Roman"/>
                <a:cs typeface="Times New Roman"/>
              </a:rPr>
              <a:t>l’ultimo dei </a:t>
            </a:r>
            <a:r>
              <a:rPr sz="1200" spc="-5" dirty="0">
                <a:latin typeface="Times New Roman"/>
                <a:cs typeface="Times New Roman"/>
              </a:rPr>
              <a:t>suoi piaceri ricreativi. Egli </a:t>
            </a:r>
            <a:r>
              <a:rPr sz="1200" dirty="0">
                <a:latin typeface="Times New Roman"/>
                <a:cs typeface="Times New Roman"/>
              </a:rPr>
              <a:t>amava molto </a:t>
            </a:r>
            <a:r>
              <a:rPr sz="1200" spc="-5" dirty="0">
                <a:latin typeface="Times New Roman"/>
                <a:cs typeface="Times New Roman"/>
              </a:rPr>
              <a:t>suonare l’arpa quando aveva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stanca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 affaticato,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consolò </a:t>
            </a:r>
            <a:r>
              <a:rPr sz="1200" spc="-5" dirty="0">
                <a:latin typeface="Times New Roman"/>
                <a:cs typeface="Times New Roman"/>
              </a:rPr>
              <a:t>al pensiero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l’arpa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confiscata dagli esattori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Rebecca, la figlia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Ezra</a:t>
            </a:r>
            <a:endParaRPr sz="1600">
              <a:latin typeface="Times New Roman"/>
              <a:cs typeface="Times New Roman"/>
            </a:endParaRPr>
          </a:p>
          <a:p>
            <a:pPr marL="88900" marR="628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(1402.4) 127:5.1 </a:t>
            </a:r>
            <a:r>
              <a:rPr sz="1200" spc="-5" dirty="0">
                <a:latin typeface="Times New Roman"/>
                <a:cs typeface="Times New Roman"/>
              </a:rPr>
              <a:t>Sebbene Gesù fosse povero, </a:t>
            </a:r>
            <a:r>
              <a:rPr sz="1200" dirty="0">
                <a:latin typeface="Times New Roman"/>
                <a:cs typeface="Times New Roman"/>
              </a:rPr>
              <a:t>la sua posizione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compromessa. Egli era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 migliori giovani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assai considerato dalla maggior parte delle giovani.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splendido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esemplare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305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30480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di virilità </a:t>
            </a:r>
            <a:r>
              <a:rPr sz="1200" spc="-5" dirty="0">
                <a:latin typeface="Times New Roman"/>
                <a:cs typeface="Times New Roman"/>
              </a:rPr>
              <a:t>fisica ed intellettuale,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reputazione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spirituale, non era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Rebecca, </a:t>
            </a:r>
            <a:r>
              <a:rPr sz="1200" dirty="0">
                <a:latin typeface="Times New Roman"/>
                <a:cs typeface="Times New Roman"/>
              </a:rPr>
              <a:t>la figlia maggiore di  </a:t>
            </a:r>
            <a:r>
              <a:rPr sz="1200" spc="-5" dirty="0">
                <a:latin typeface="Times New Roman"/>
                <a:cs typeface="Times New Roman"/>
              </a:rPr>
              <a:t>Ezra,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ricco mercante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commerciante </a:t>
            </a:r>
            <a:r>
              <a:rPr sz="1200" dirty="0">
                <a:latin typeface="Times New Roman"/>
                <a:cs typeface="Times New Roman"/>
              </a:rPr>
              <a:t>di Nazaret, </a:t>
            </a:r>
            <a:r>
              <a:rPr sz="1200" spc="-5" dirty="0">
                <a:latin typeface="Times New Roman"/>
                <a:cs typeface="Times New Roman"/>
              </a:rPr>
              <a:t>avesse scoperto che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innamorando di questo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Giuseppe. Essa </a:t>
            </a:r>
            <a:r>
              <a:rPr sz="1200" dirty="0">
                <a:latin typeface="Times New Roman"/>
                <a:cs typeface="Times New Roman"/>
              </a:rPr>
              <a:t>confidò dapprima il </a:t>
            </a:r>
            <a:r>
              <a:rPr sz="1200" spc="-5" dirty="0">
                <a:latin typeface="Times New Roman"/>
                <a:cs typeface="Times New Roman"/>
              </a:rPr>
              <a:t>suo sentimento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Miriam,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Miriam </a:t>
            </a:r>
            <a:r>
              <a:rPr sz="1200" dirty="0">
                <a:latin typeface="Times New Roman"/>
                <a:cs typeface="Times New Roman"/>
              </a:rPr>
              <a:t>a sua volta ne </a:t>
            </a:r>
            <a:r>
              <a:rPr sz="1200" spc="-5" dirty="0">
                <a:latin typeface="Times New Roman"/>
                <a:cs typeface="Times New Roman"/>
              </a:rPr>
              <a:t>parlò </a:t>
            </a:r>
            <a:r>
              <a:rPr sz="1200" dirty="0">
                <a:latin typeface="Times New Roman"/>
                <a:cs typeface="Times New Roman"/>
              </a:rPr>
              <a:t>a sua </a:t>
            </a:r>
            <a:r>
              <a:rPr sz="1200" spc="-5" dirty="0">
                <a:latin typeface="Times New Roman"/>
                <a:cs typeface="Times New Roman"/>
              </a:rPr>
              <a:t>madre. </a:t>
            </a:r>
            <a:r>
              <a:rPr sz="1200" spc="5" dirty="0">
                <a:latin typeface="Times New Roman"/>
                <a:cs typeface="Times New Roman"/>
              </a:rPr>
              <a:t>Maria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vivamente turbata.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perdere suo figlio,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indispensabile della famiglia? Sarebbero mai cessate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difficoltà?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poteva accadere </a:t>
            </a:r>
            <a:r>
              <a:rPr sz="1200" dirty="0">
                <a:latin typeface="Times New Roman"/>
                <a:cs typeface="Times New Roman"/>
              </a:rPr>
              <a:t>ancora? Ed </a:t>
            </a:r>
            <a:r>
              <a:rPr sz="1200" spc="-5" dirty="0">
                <a:latin typeface="Times New Roman"/>
                <a:cs typeface="Times New Roman"/>
              </a:rPr>
              <a:t>allora si </a:t>
            </a:r>
            <a:r>
              <a:rPr sz="1200" dirty="0">
                <a:latin typeface="Times New Roman"/>
                <a:cs typeface="Times New Roman"/>
              </a:rPr>
              <a:t>mise a </a:t>
            </a:r>
            <a:r>
              <a:rPr sz="1200" spc="-5" dirty="0">
                <a:latin typeface="Times New Roman"/>
                <a:cs typeface="Times New Roman"/>
              </a:rPr>
              <a:t>meditare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effetto avrebbe </a:t>
            </a:r>
            <a:r>
              <a:rPr sz="1200" dirty="0">
                <a:latin typeface="Times New Roman"/>
                <a:cs typeface="Times New Roman"/>
              </a:rPr>
              <a:t>avuto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sulla carriera 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Non </a:t>
            </a:r>
            <a:r>
              <a:rPr sz="1200" dirty="0">
                <a:latin typeface="Times New Roman"/>
                <a:cs typeface="Times New Roman"/>
              </a:rPr>
              <a:t>spesso, ma </a:t>
            </a:r>
            <a:r>
              <a:rPr sz="1200" spc="-5" dirty="0">
                <a:latin typeface="Times New Roman"/>
                <a:cs typeface="Times New Roman"/>
              </a:rPr>
              <a:t>almeno qualche </a:t>
            </a:r>
            <a:r>
              <a:rPr sz="1200" dirty="0">
                <a:latin typeface="Times New Roman"/>
                <a:cs typeface="Times New Roman"/>
              </a:rPr>
              <a:t>volta, </a:t>
            </a:r>
            <a:r>
              <a:rPr sz="1200" spc="-5" dirty="0">
                <a:latin typeface="Times New Roman"/>
                <a:cs typeface="Times New Roman"/>
              </a:rPr>
              <a:t>essa si ricordava del fatto che Gesù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“figlio della promessa”. </a:t>
            </a:r>
            <a:r>
              <a:rPr sz="1200" spc="5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lei e </a:t>
            </a:r>
            <a:r>
              <a:rPr sz="1200" spc="-5" dirty="0">
                <a:latin typeface="Times New Roman"/>
                <a:cs typeface="Times New Roman"/>
              </a:rPr>
              <a:t>Miriam ebbero </a:t>
            </a:r>
            <a:r>
              <a:rPr sz="1200" dirty="0">
                <a:latin typeface="Times New Roman"/>
                <a:cs typeface="Times New Roman"/>
              </a:rPr>
              <a:t>discusso di </a:t>
            </a:r>
            <a:r>
              <a:rPr sz="1200" spc="-5" dirty="0">
                <a:latin typeface="Times New Roman"/>
                <a:cs typeface="Times New Roman"/>
              </a:rPr>
              <a:t>questa faccenda, decisero </a:t>
            </a:r>
            <a:r>
              <a:rPr sz="1200" dirty="0">
                <a:latin typeface="Times New Roman"/>
                <a:cs typeface="Times New Roman"/>
              </a:rPr>
              <a:t>di fare un tentativo per mettere </a:t>
            </a:r>
            <a:r>
              <a:rPr sz="1200" spc="-5" dirty="0">
                <a:latin typeface="Times New Roman"/>
                <a:cs typeface="Times New Roman"/>
              </a:rPr>
              <a:t>fine alla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prima che Gesù </a:t>
            </a:r>
            <a:r>
              <a:rPr sz="1200" spc="1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venisse a 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da Rebecca per </a:t>
            </a:r>
            <a:r>
              <a:rPr sz="1200" spc="-5" dirty="0">
                <a:latin typeface="Times New Roman"/>
                <a:cs typeface="Times New Roman"/>
              </a:rPr>
              <a:t>spiegarle </a:t>
            </a:r>
            <a:r>
              <a:rPr sz="1200" dirty="0">
                <a:latin typeface="Times New Roman"/>
                <a:cs typeface="Times New Roman"/>
              </a:rPr>
              <a:t>tutta la storia </a:t>
            </a:r>
            <a:r>
              <a:rPr sz="1200" spc="-5" dirty="0">
                <a:latin typeface="Times New Roman"/>
                <a:cs typeface="Times New Roman"/>
              </a:rPr>
              <a:t>ed informarla </a:t>
            </a:r>
            <a:r>
              <a:rPr sz="1200" dirty="0">
                <a:latin typeface="Times New Roman"/>
                <a:cs typeface="Times New Roman"/>
              </a:rPr>
              <a:t>onestamente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destino; 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religioso, </a:t>
            </a:r>
            <a:r>
              <a:rPr sz="1200" dirty="0">
                <a:latin typeface="Times New Roman"/>
                <a:cs typeface="Times New Roman"/>
              </a:rPr>
              <a:t>forse il </a:t>
            </a:r>
            <a:r>
              <a:rPr sz="1200" spc="-5" dirty="0">
                <a:latin typeface="Times New Roman"/>
                <a:cs typeface="Times New Roman"/>
              </a:rPr>
              <a:t>Messia.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(1402.5) 127:5.2 </a:t>
            </a:r>
            <a:r>
              <a:rPr sz="1200" spc="-5" dirty="0">
                <a:latin typeface="Times New Roman"/>
                <a:cs typeface="Times New Roman"/>
              </a:rPr>
              <a:t>Rebecca </a:t>
            </a:r>
            <a:r>
              <a:rPr sz="1200" dirty="0">
                <a:latin typeface="Times New Roman"/>
                <a:cs typeface="Times New Roman"/>
              </a:rPr>
              <a:t>ascoltò </a:t>
            </a:r>
            <a:r>
              <a:rPr sz="1200" spc="-5" dirty="0">
                <a:latin typeface="Times New Roman"/>
                <a:cs typeface="Times New Roman"/>
              </a:rPr>
              <a:t>con attenzione; essa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galvanizzata dal racconto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determinata </a:t>
            </a:r>
            <a:r>
              <a:rPr sz="1200" dirty="0">
                <a:latin typeface="Times New Roman"/>
                <a:cs typeface="Times New Roman"/>
              </a:rPr>
              <a:t>a spartire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sorte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di capo. Essa </a:t>
            </a:r>
            <a:r>
              <a:rPr sz="1200" spc="-5" dirty="0">
                <a:latin typeface="Times New Roman"/>
                <a:cs typeface="Times New Roman"/>
              </a:rPr>
              <a:t>sostenne (nel suo </a:t>
            </a:r>
            <a:r>
              <a:rPr sz="1200" dirty="0">
                <a:latin typeface="Times New Roman"/>
                <a:cs typeface="Times New Roman"/>
              </a:rPr>
              <a:t>intimo)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uomo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spc="5" dirty="0">
                <a:latin typeface="Times New Roman"/>
                <a:cs typeface="Times New Roman"/>
              </a:rPr>
              <a:t>avuto  </a:t>
            </a:r>
            <a:r>
              <a:rPr sz="1200" dirty="0">
                <a:latin typeface="Times New Roman"/>
                <a:cs typeface="Times New Roman"/>
              </a:rPr>
              <a:t>tanto più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moglie fedele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capace. Interpretò gli 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 per </a:t>
            </a:r>
            <a:r>
              <a:rPr sz="1200" dirty="0">
                <a:latin typeface="Times New Roman"/>
                <a:cs typeface="Times New Roman"/>
              </a:rPr>
              <a:t>dissuaderla come una </a:t>
            </a:r>
            <a:r>
              <a:rPr sz="1200" spc="-5" dirty="0">
                <a:latin typeface="Times New Roman"/>
                <a:cs typeface="Times New Roman"/>
              </a:rPr>
              <a:t>reazione naturale al </a:t>
            </a:r>
            <a:r>
              <a:rPr sz="1200" dirty="0">
                <a:latin typeface="Times New Roman"/>
                <a:cs typeface="Times New Roman"/>
              </a:rPr>
              <a:t>suo  timore di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ed </a:t>
            </a:r>
            <a:r>
              <a:rPr sz="1200" dirty="0">
                <a:latin typeface="Times New Roman"/>
                <a:cs typeface="Times New Roman"/>
              </a:rPr>
              <a:t>il solo </a:t>
            </a:r>
            <a:r>
              <a:rPr sz="1200" spc="-5" dirty="0">
                <a:latin typeface="Times New Roman"/>
                <a:cs typeface="Times New Roman"/>
              </a:rPr>
              <a:t>sostegno della sua famiglia. Ma </a:t>
            </a:r>
            <a:r>
              <a:rPr sz="1200" dirty="0">
                <a:latin typeface="Times New Roman"/>
                <a:cs typeface="Times New Roman"/>
              </a:rPr>
              <a:t>sapendo </a:t>
            </a:r>
            <a:r>
              <a:rPr sz="1200" spc="-5" dirty="0">
                <a:latin typeface="Times New Roman"/>
                <a:cs typeface="Times New Roman"/>
              </a:rPr>
              <a:t>che suo </a:t>
            </a:r>
            <a:r>
              <a:rPr sz="1200" dirty="0">
                <a:latin typeface="Times New Roman"/>
                <a:cs typeface="Times New Roman"/>
              </a:rPr>
              <a:t>padre approvava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attrazione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del carpentiere, essa </a:t>
            </a:r>
            <a:r>
              <a:rPr sz="1200" dirty="0">
                <a:latin typeface="Times New Roman"/>
                <a:cs typeface="Times New Roman"/>
              </a:rPr>
              <a:t>dava </a:t>
            </a:r>
            <a:r>
              <a:rPr sz="1200" spc="-5" dirty="0">
                <a:latin typeface="Times New Roman"/>
                <a:cs typeface="Times New Roman"/>
              </a:rPr>
              <a:t>giustamente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scontato che egli sarebbe </a:t>
            </a:r>
            <a:r>
              <a:rPr sz="1200" dirty="0">
                <a:latin typeface="Times New Roman"/>
                <a:cs typeface="Times New Roman"/>
              </a:rPr>
              <a:t>stato felice di </a:t>
            </a:r>
            <a:r>
              <a:rPr sz="1200" spc="-5" dirty="0">
                <a:latin typeface="Times New Roman"/>
                <a:cs typeface="Times New Roman"/>
              </a:rPr>
              <a:t>dare alla famiglia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rendita sufficiente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 marR="5969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pienamente la </a:t>
            </a:r>
            <a:r>
              <a:rPr sz="1200" spc="-5" dirty="0">
                <a:latin typeface="Times New Roman"/>
                <a:cs typeface="Times New Roman"/>
              </a:rPr>
              <a:t>perdita dei guadagni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Quando 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ebbe accettato </a:t>
            </a:r>
            <a:r>
              <a:rPr sz="1200" dirty="0">
                <a:latin typeface="Times New Roman"/>
                <a:cs typeface="Times New Roman"/>
              </a:rPr>
              <a:t>questo piano, </a:t>
            </a:r>
            <a:r>
              <a:rPr sz="1200" spc="-5" dirty="0">
                <a:latin typeface="Times New Roman"/>
                <a:cs typeface="Times New Roman"/>
              </a:rPr>
              <a:t>Rebecca ebbe altri </a:t>
            </a:r>
            <a:r>
              <a:rPr sz="1200" dirty="0">
                <a:latin typeface="Times New Roman"/>
                <a:cs typeface="Times New Roman"/>
              </a:rPr>
              <a:t>incontri  </a:t>
            </a:r>
            <a:r>
              <a:rPr sz="1200" spc="-5" dirty="0">
                <a:latin typeface="Times New Roman"/>
                <a:cs typeface="Times New Roman"/>
              </a:rPr>
              <a:t>con Maria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Miriam,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essendo riuscita ad </a:t>
            </a:r>
            <a:r>
              <a:rPr sz="1200" dirty="0">
                <a:latin typeface="Times New Roman"/>
                <a:cs typeface="Times New Roman"/>
              </a:rPr>
              <a:t>ottenere il loro </a:t>
            </a:r>
            <a:r>
              <a:rPr sz="1200" spc="-5" dirty="0">
                <a:latin typeface="Times New Roman"/>
                <a:cs typeface="Times New Roman"/>
              </a:rPr>
              <a:t>aiuto,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l’audacia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direttamente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fece  questo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collaborazione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padre, che </a:t>
            </a:r>
            <a:r>
              <a:rPr sz="1200" dirty="0">
                <a:latin typeface="Times New Roman"/>
                <a:cs typeface="Times New Roman"/>
              </a:rPr>
              <a:t>invitò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 festeggiare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diciassettesimo compleanno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Rebecca.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7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(1403.1) 127:5.3 </a:t>
            </a:r>
            <a:r>
              <a:rPr sz="1200" spc="-5" dirty="0">
                <a:latin typeface="Times New Roman"/>
                <a:cs typeface="Times New Roman"/>
              </a:rPr>
              <a:t>Gesù ascoltò con attenzione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simpatia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cose, prima dal padre, </a:t>
            </a:r>
            <a:r>
              <a:rPr sz="1200" dirty="0">
                <a:latin typeface="Times New Roman"/>
                <a:cs typeface="Times New Roman"/>
              </a:rPr>
              <a:t>poi da </a:t>
            </a:r>
            <a:r>
              <a:rPr sz="1200" spc="-5" dirty="0">
                <a:latin typeface="Times New Roman"/>
                <a:cs typeface="Times New Roman"/>
              </a:rPr>
              <a:t>Rebecca stessa. Egli </a:t>
            </a:r>
            <a:r>
              <a:rPr sz="1200" dirty="0">
                <a:latin typeface="Times New Roman"/>
                <a:cs typeface="Times New Roman"/>
              </a:rPr>
              <a:t>replicò  </a:t>
            </a:r>
            <a:r>
              <a:rPr sz="1200" spc="-5" dirty="0">
                <a:latin typeface="Times New Roman"/>
                <a:cs typeface="Times New Roman"/>
              </a:rPr>
              <a:t>gentilmente </a:t>
            </a:r>
            <a:r>
              <a:rPr sz="1200" dirty="0">
                <a:latin typeface="Times New Roman"/>
                <a:cs typeface="Times New Roman"/>
              </a:rPr>
              <a:t>che nessuna somma di </a:t>
            </a:r>
            <a:r>
              <a:rPr sz="1200" spc="-5" dirty="0">
                <a:latin typeface="Times New Roman"/>
                <a:cs typeface="Times New Roman"/>
              </a:rPr>
              <a:t>denaro poteva </a:t>
            </a:r>
            <a:r>
              <a:rPr sz="1200" dirty="0">
                <a:latin typeface="Times New Roman"/>
                <a:cs typeface="Times New Roman"/>
              </a:rPr>
              <a:t>rimpiazzare il </a:t>
            </a:r>
            <a:r>
              <a:rPr sz="1200" spc="-5" dirty="0">
                <a:latin typeface="Times New Roman"/>
                <a:cs typeface="Times New Roman"/>
              </a:rPr>
              <a:t>suo obbligo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allevare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spc="2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“compiere </a:t>
            </a:r>
            <a:r>
              <a:rPr sz="1200" dirty="0">
                <a:latin typeface="Times New Roman"/>
                <a:cs typeface="Times New Roman"/>
              </a:rPr>
              <a:t>il più sacro di tutti i </a:t>
            </a:r>
            <a:r>
              <a:rPr sz="1200" spc="-5" dirty="0">
                <a:latin typeface="Times New Roman"/>
                <a:cs typeface="Times New Roman"/>
              </a:rPr>
              <a:t>doveri umani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fedeltà alla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proprio sangue”.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di Rebecca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92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di tuo </a:t>
            </a:r>
            <a:r>
              <a:rPr sz="1200" spc="-5" dirty="0">
                <a:latin typeface="Times New Roman"/>
                <a:cs typeface="Times New Roman"/>
              </a:rPr>
              <a:t>Padre durante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settimo conferimento, </a:t>
            </a:r>
            <a:r>
              <a:rPr sz="1200" dirty="0">
                <a:latin typeface="Times New Roman"/>
                <a:cs typeface="Times New Roman"/>
              </a:rPr>
              <a:t>io, </a:t>
            </a:r>
            <a:r>
              <a:rPr sz="1200" spc="-5" dirty="0">
                <a:latin typeface="Times New Roman"/>
                <a:cs typeface="Times New Roman"/>
              </a:rPr>
              <a:t>quale rappresentante personale </a:t>
            </a:r>
            <a:r>
              <a:rPr sz="1200" dirty="0">
                <a:latin typeface="Times New Roman"/>
                <a:cs typeface="Times New Roman"/>
              </a:rPr>
              <a:t>di nostro </a:t>
            </a:r>
            <a:r>
              <a:rPr sz="1200" spc="-5" dirty="0">
                <a:latin typeface="Times New Roman"/>
                <a:cs typeface="Times New Roman"/>
              </a:rPr>
              <a:t>Padre, assumo  </a:t>
            </a:r>
            <a:r>
              <a:rPr sz="1200" dirty="0">
                <a:latin typeface="Times New Roman"/>
                <a:cs typeface="Times New Roman"/>
              </a:rPr>
              <a:t>l’incondizionata </a:t>
            </a:r>
            <a:r>
              <a:rPr sz="1200" spc="-5" dirty="0">
                <a:latin typeface="Times New Roman"/>
                <a:cs typeface="Times New Roman"/>
              </a:rPr>
              <a:t>giurisdizione sul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universo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della tua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(1325.5) 120:1.3 </a:t>
            </a:r>
            <a:r>
              <a:rPr sz="1200" spc="-5" dirty="0">
                <a:latin typeface="Times New Roman"/>
                <a:cs typeface="Times New Roman"/>
              </a:rPr>
              <a:t>“Intraprendendo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su Urantia </a:t>
            </a:r>
            <a:r>
              <a:rPr sz="1200" dirty="0">
                <a:latin typeface="Times New Roman"/>
                <a:cs typeface="Times New Roman"/>
              </a:rPr>
              <a:t>tu ti </a:t>
            </a:r>
            <a:r>
              <a:rPr sz="1200" spc="-5" dirty="0">
                <a:latin typeface="Times New Roman"/>
                <a:cs typeface="Times New Roman"/>
              </a:rPr>
              <a:t>sei volontariamente spogliato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supporto </a:t>
            </a:r>
            <a:r>
              <a:rPr sz="1200" spc="-5" dirty="0">
                <a:latin typeface="Times New Roman"/>
                <a:cs typeface="Times New Roman"/>
              </a:rPr>
              <a:t>extraplanetario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ogni  assistenza speciale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avrebbero potuto esserti </a:t>
            </a:r>
            <a:r>
              <a:rPr sz="1200" dirty="0">
                <a:latin typeface="Times New Roman"/>
                <a:cs typeface="Times New Roman"/>
              </a:rPr>
              <a:t>forniti da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creatura di tua </a:t>
            </a:r>
            <a:r>
              <a:rPr sz="1200" spc="-5" dirty="0">
                <a:latin typeface="Times New Roman"/>
                <a:cs typeface="Times New Roman"/>
              </a:rPr>
              <a:t>stessa creazione. </a:t>
            </a:r>
            <a:r>
              <a:rPr sz="1200" dirty="0">
                <a:latin typeface="Times New Roman"/>
                <a:cs typeface="Times New Roman"/>
              </a:rPr>
              <a:t>Come i tuoi </a:t>
            </a:r>
            <a:r>
              <a:rPr sz="1200" spc="-5" dirty="0">
                <a:latin typeface="Times New Roman"/>
                <a:cs typeface="Times New Roman"/>
              </a:rPr>
              <a:t>figli creati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dipendono interamente da te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guidati con </a:t>
            </a:r>
            <a:r>
              <a:rPr sz="1200" spc="-5" dirty="0">
                <a:latin typeface="Times New Roman"/>
                <a:cs typeface="Times New Roman"/>
              </a:rPr>
              <a:t>sicurezza </a:t>
            </a:r>
            <a:r>
              <a:rPr sz="1200" dirty="0">
                <a:latin typeface="Times New Roman"/>
                <a:cs typeface="Times New Roman"/>
              </a:rPr>
              <a:t>lungo le loro </a:t>
            </a:r>
            <a:r>
              <a:rPr sz="1200" spc="-5" dirty="0">
                <a:latin typeface="Times New Roman"/>
                <a:cs typeface="Times New Roman"/>
              </a:rPr>
              <a:t>carriere nell’universo, così </a:t>
            </a:r>
            <a:r>
              <a:rPr sz="1200" dirty="0">
                <a:latin typeface="Times New Roman"/>
                <a:cs typeface="Times New Roman"/>
              </a:rPr>
              <a:t>ora bisogna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 dipenda </a:t>
            </a:r>
            <a:r>
              <a:rPr sz="1200" spc="-5" dirty="0">
                <a:latin typeface="Times New Roman"/>
                <a:cs typeface="Times New Roman"/>
              </a:rPr>
              <a:t>interamente ed </a:t>
            </a:r>
            <a:r>
              <a:rPr sz="1200" dirty="0">
                <a:latin typeface="Times New Roman"/>
                <a:cs typeface="Times New Roman"/>
              </a:rPr>
              <a:t>incondizionatamente da tuo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guidato con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vicissitudini  non </a:t>
            </a:r>
            <a:r>
              <a:rPr sz="1200" spc="-5" dirty="0">
                <a:latin typeface="Times New Roman"/>
                <a:cs typeface="Times New Roman"/>
              </a:rPr>
              <a:t>rivelate della </a:t>
            </a:r>
            <a:r>
              <a:rPr sz="1200" dirty="0">
                <a:latin typeface="Times New Roman"/>
                <a:cs typeface="Times New Roman"/>
              </a:rPr>
              <a:t>tua prossima </a:t>
            </a:r>
            <a:r>
              <a:rPr sz="1200" spc="-5" dirty="0">
                <a:latin typeface="Times New Roman"/>
                <a:cs typeface="Times New Roman"/>
              </a:rPr>
              <a:t>carriera mortale.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avrai </a:t>
            </a:r>
            <a:r>
              <a:rPr sz="1200" dirty="0">
                <a:latin typeface="Times New Roman"/>
                <a:cs typeface="Times New Roman"/>
              </a:rPr>
              <a:t>terminato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conoscerai </a:t>
            </a:r>
            <a:r>
              <a:rPr sz="1200" spc="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pieno e la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fede-fiducia che </a:t>
            </a:r>
            <a:r>
              <a:rPr sz="1200" spc="5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così invariabilmente </a:t>
            </a:r>
            <a:r>
              <a:rPr sz="1200" dirty="0">
                <a:latin typeface="Times New Roman"/>
                <a:cs typeface="Times New Roman"/>
              </a:rPr>
              <a:t>chiedi a tutte le tue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possedere come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intima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con te in </a:t>
            </a:r>
            <a:r>
              <a:rPr sz="1200" spc="-5" dirty="0">
                <a:latin typeface="Times New Roman"/>
                <a:cs typeface="Times New Roman"/>
              </a:rPr>
              <a:t>quanto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 del loro </a:t>
            </a:r>
            <a:r>
              <a:rPr sz="1200" dirty="0">
                <a:latin typeface="Times New Roman"/>
                <a:cs typeface="Times New Roman"/>
              </a:rPr>
              <a:t>universo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25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(1326.1) 120:1.4 </a:t>
            </a:r>
            <a:r>
              <a:rPr sz="1200" spc="-5" dirty="0">
                <a:latin typeface="Times New Roman"/>
                <a:cs typeface="Times New Roman"/>
              </a:rPr>
              <a:t>“Durante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tuo conferimento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devi occuparti </a:t>
            </a:r>
            <a:r>
              <a:rPr sz="1200" dirty="0">
                <a:latin typeface="Times New Roman"/>
                <a:cs typeface="Times New Roman"/>
              </a:rPr>
              <a:t>soltanto di una </a:t>
            </a:r>
            <a:r>
              <a:rPr sz="1200" spc="-5" dirty="0">
                <a:latin typeface="Times New Roman"/>
                <a:cs typeface="Times New Roman"/>
              </a:rPr>
              <a:t>cosa, della comunione ininterrotta </a:t>
            </a:r>
            <a:r>
              <a:rPr sz="1200" dirty="0">
                <a:latin typeface="Times New Roman"/>
                <a:cs typeface="Times New Roman"/>
              </a:rPr>
              <a:t>tra te e tuo 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Paradiso; e </a:t>
            </a:r>
            <a:r>
              <a:rPr sz="1200" spc="-5" dirty="0">
                <a:latin typeface="Times New Roman"/>
                <a:cs typeface="Times New Roman"/>
              </a:rPr>
              <a:t>sarà grazie alla perfezione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relazione che </a:t>
            </a:r>
            <a:r>
              <a:rPr sz="1200" dirty="0">
                <a:latin typeface="Times New Roman"/>
                <a:cs typeface="Times New Roman"/>
              </a:rPr>
              <a:t>il mondo del tuo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come tutto l’universo da te  </a:t>
            </a:r>
            <a:r>
              <a:rPr sz="1200" spc="-5" dirty="0">
                <a:latin typeface="Times New Roman"/>
                <a:cs typeface="Times New Roman"/>
              </a:rPr>
              <a:t>creato, riceveranno </a:t>
            </a:r>
            <a:r>
              <a:rPr sz="1200" dirty="0">
                <a:latin typeface="Times New Roman"/>
                <a:cs typeface="Times New Roman"/>
              </a:rPr>
              <a:t>una nuova e più </a:t>
            </a:r>
            <a:r>
              <a:rPr sz="1200" spc="-5" dirty="0">
                <a:latin typeface="Times New Roman"/>
                <a:cs typeface="Times New Roman"/>
              </a:rPr>
              <a:t>comprensibile </a:t>
            </a:r>
            <a:r>
              <a:rPr sz="1200" dirty="0">
                <a:latin typeface="Times New Roman"/>
                <a:cs typeface="Times New Roman"/>
              </a:rPr>
              <a:t>rivelazione di tuo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di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di tutti. Ti </a:t>
            </a:r>
            <a:r>
              <a:rPr sz="1200" spc="-5" dirty="0">
                <a:latin typeface="Times New Roman"/>
                <a:cs typeface="Times New Roman"/>
              </a:rPr>
              <a:t>devi  occupare, dunque, </a:t>
            </a:r>
            <a:r>
              <a:rPr sz="1200" dirty="0">
                <a:latin typeface="Times New Roman"/>
                <a:cs typeface="Times New Roman"/>
              </a:rPr>
              <a:t>solo della tua vita </a:t>
            </a:r>
            <a:r>
              <a:rPr sz="1200" spc="-5" dirty="0">
                <a:latin typeface="Times New Roman"/>
                <a:cs typeface="Times New Roman"/>
              </a:rPr>
              <a:t>personale su Urantia.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sarò pienamente </a:t>
            </a:r>
            <a:r>
              <a:rPr sz="1200" spc="-5" dirty="0">
                <a:latin typeface="Times New Roman"/>
                <a:cs typeface="Times New Roman"/>
              </a:rPr>
              <a:t>ed efficacemente responsabile della </a:t>
            </a:r>
            <a:r>
              <a:rPr sz="1200" dirty="0">
                <a:latin typeface="Times New Roman"/>
                <a:cs typeface="Times New Roman"/>
              </a:rPr>
              <a:t>sicurezza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dell’amministrazione continua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universo dal momento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volontario abbandono </a:t>
            </a:r>
            <a:r>
              <a:rPr sz="1200" dirty="0">
                <a:latin typeface="Times New Roman"/>
                <a:cs typeface="Times New Roman"/>
              </a:rPr>
              <a:t>dell’autorità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ritornerai </a:t>
            </a:r>
            <a:r>
              <a:rPr sz="1200" dirty="0">
                <a:latin typeface="Times New Roman"/>
                <a:cs typeface="Times New Roman"/>
              </a:rPr>
              <a:t>tra  di noi </a:t>
            </a:r>
            <a:r>
              <a:rPr sz="1200" spc="-5" dirty="0">
                <a:latin typeface="Times New Roman"/>
                <a:cs typeface="Times New Roman"/>
              </a:rPr>
              <a:t>come Sovrano d’Universo, confermato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ritorno dalle </a:t>
            </a:r>
            <a:r>
              <a:rPr sz="1200" dirty="0">
                <a:latin typeface="Times New Roman"/>
                <a:cs typeface="Times New Roman"/>
              </a:rPr>
              <a:t>mie mani, non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vicegerente che  ora lasci </a:t>
            </a:r>
            <a:r>
              <a:rPr sz="1200" dirty="0">
                <a:latin typeface="Times New Roman"/>
                <a:cs typeface="Times New Roman"/>
              </a:rPr>
              <a:t>a me, ma il </a:t>
            </a:r>
            <a:r>
              <a:rPr sz="1200" spc="-5" dirty="0">
                <a:latin typeface="Times New Roman"/>
                <a:cs typeface="Times New Roman"/>
              </a:rPr>
              <a:t>potere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giurisdizione sul </a:t>
            </a:r>
            <a:r>
              <a:rPr sz="1200" dirty="0">
                <a:latin typeface="Times New Roman"/>
                <a:cs typeface="Times New Roman"/>
              </a:rPr>
              <a:t>tuo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(1326.2) 120:1.5 </a:t>
            </a:r>
            <a:r>
              <a:rPr sz="1200" spc="-5" dirty="0">
                <a:latin typeface="Times New Roman"/>
                <a:cs typeface="Times New Roman"/>
              </a:rPr>
              <a:t>“E affinché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possa conoscere con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ho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tutto ciò che ora ti </a:t>
            </a:r>
            <a:r>
              <a:rPr sz="1200" spc="-5" dirty="0">
                <a:latin typeface="Times New Roman"/>
                <a:cs typeface="Times New Roman"/>
              </a:rPr>
              <a:t>sto promettendo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(sapendo</a:t>
            </a:r>
            <a:endParaRPr sz="1200">
              <a:latin typeface="Times New Roman"/>
              <a:cs typeface="Times New Roman"/>
            </a:endParaRPr>
          </a:p>
          <a:p>
            <a:pPr marL="76200" marR="4889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molto 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rappresento l’assicurazione </a:t>
            </a:r>
            <a:r>
              <a:rPr sz="1200" dirty="0">
                <a:latin typeface="Times New Roman"/>
                <a:cs typeface="Times New Roman"/>
              </a:rPr>
              <a:t>di tutto il </a:t>
            </a:r>
            <a:r>
              <a:rPr sz="1200" spc="-5" dirty="0">
                <a:latin typeface="Times New Roman"/>
                <a:cs typeface="Times New Roman"/>
              </a:rPr>
              <a:t>Paradiso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fedele 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parola), </a:t>
            </a:r>
            <a:r>
              <a:rPr sz="1200" dirty="0">
                <a:latin typeface="Times New Roman"/>
                <a:cs typeface="Times New Roman"/>
              </a:rPr>
              <a:t>ti annuncio che mi è 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comunicata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decisione degli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impedirà ogni pericolo </a:t>
            </a:r>
            <a:r>
              <a:rPr sz="1200" dirty="0">
                <a:latin typeface="Times New Roman"/>
                <a:cs typeface="Times New Roman"/>
              </a:rPr>
              <a:t>spirituale 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per tutto  il </a:t>
            </a:r>
            <a:r>
              <a:rPr sz="1200" spc="-5" dirty="0">
                <a:latin typeface="Times New Roman"/>
                <a:cs typeface="Times New Roman"/>
              </a:rPr>
              <a:t>periodo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conferimento volontario. Dal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abbandonerai </a:t>
            </a:r>
            <a:r>
              <a:rPr sz="1200" dirty="0">
                <a:latin typeface="Times New Roman"/>
                <a:cs typeface="Times New Roman"/>
              </a:rPr>
              <a:t>la coscienza all’inizio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incarnazione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02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54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profondamente toccato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devozione </a:t>
            </a:r>
            <a:r>
              <a:rPr sz="1200" spc="-5" dirty="0">
                <a:latin typeface="Times New Roman"/>
                <a:cs typeface="Times New Roman"/>
              </a:rPr>
              <a:t>familiare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ritirò </a:t>
            </a:r>
            <a:r>
              <a:rPr sz="1200" spc="-5" dirty="0">
                <a:latin typeface="Times New Roman"/>
                <a:cs typeface="Times New Roman"/>
              </a:rPr>
              <a:t>dall’incontro.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commento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moglie  </a:t>
            </a:r>
            <a:r>
              <a:rPr sz="1200" spc="-5" dirty="0">
                <a:latin typeface="Times New Roman"/>
                <a:cs typeface="Times New Roman"/>
              </a:rPr>
              <a:t>Maria fu: </a:t>
            </a:r>
            <a:r>
              <a:rPr sz="1200" dirty="0">
                <a:latin typeface="Times New Roman"/>
                <a:cs typeface="Times New Roman"/>
              </a:rPr>
              <a:t>“Non </a:t>
            </a:r>
            <a:r>
              <a:rPr sz="1200" spc="-5" dirty="0">
                <a:latin typeface="Times New Roman"/>
                <a:cs typeface="Times New Roman"/>
              </a:rPr>
              <a:t>possiamo averlo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figlio; </a:t>
            </a:r>
            <a:r>
              <a:rPr sz="1200" dirty="0">
                <a:latin typeface="Times New Roman"/>
                <a:cs typeface="Times New Roman"/>
              </a:rPr>
              <a:t>è troppo nobile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(1403.2) 127:5.4 </a:t>
            </a:r>
            <a:r>
              <a:rPr sz="1200" spc="-5" dirty="0">
                <a:latin typeface="Times New Roman"/>
                <a:cs typeface="Times New Roman"/>
              </a:rPr>
              <a:t>Allora cominciò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memorabile colloquio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Rebecca. Fino ad allora Gesù aveva fatto poca </a:t>
            </a:r>
            <a:r>
              <a:rPr sz="1200" dirty="0">
                <a:latin typeface="Times New Roman"/>
                <a:cs typeface="Times New Roman"/>
              </a:rPr>
              <a:t>distinzione </a:t>
            </a:r>
            <a:r>
              <a:rPr sz="1200" spc="-5" dirty="0">
                <a:latin typeface="Times New Roman"/>
                <a:cs typeface="Times New Roman"/>
              </a:rPr>
              <a:t>nelle sue  relazioni con ragazzi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ragazze, con </a:t>
            </a:r>
            <a:r>
              <a:rPr sz="1200" dirty="0">
                <a:latin typeface="Times New Roman"/>
                <a:cs typeface="Times New Roman"/>
              </a:rPr>
              <a:t>uomini e donne </a:t>
            </a:r>
            <a:r>
              <a:rPr sz="1200" spc="-5" dirty="0">
                <a:latin typeface="Times New Roman"/>
                <a:cs typeface="Times New Roman"/>
              </a:rPr>
              <a:t>giovani.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troppo interamente </a:t>
            </a:r>
            <a:r>
              <a:rPr sz="1200" spc="-5" dirty="0">
                <a:latin typeface="Times New Roman"/>
                <a:cs typeface="Times New Roman"/>
              </a:rPr>
              <a:t>assorbita dai </a:t>
            </a:r>
            <a:r>
              <a:rPr sz="1200" dirty="0">
                <a:latin typeface="Times New Roman"/>
                <a:cs typeface="Times New Roman"/>
              </a:rPr>
              <a:t>problemi  </a:t>
            </a:r>
            <a:r>
              <a:rPr sz="1200" spc="-5" dirty="0">
                <a:latin typeface="Times New Roman"/>
                <a:cs typeface="Times New Roman"/>
              </a:rPr>
              <a:t>pressanti degli affari pratici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dall’affascinante </a:t>
            </a:r>
            <a:r>
              <a:rPr sz="1200" dirty="0">
                <a:latin typeface="Times New Roman"/>
                <a:cs typeface="Times New Roman"/>
              </a:rPr>
              <a:t>contemplazione </a:t>
            </a:r>
            <a:r>
              <a:rPr sz="1200" spc="-5" dirty="0">
                <a:latin typeface="Times New Roman"/>
                <a:cs typeface="Times New Roman"/>
              </a:rPr>
              <a:t>della sua eventuale carriera “concernente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affari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Padre”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aver mai considerato seriamente </a:t>
            </a:r>
            <a:r>
              <a:rPr sz="1200" dirty="0">
                <a:latin typeface="Times New Roman"/>
                <a:cs typeface="Times New Roman"/>
              </a:rPr>
              <a:t>la consumazione </a:t>
            </a:r>
            <a:r>
              <a:rPr sz="1200" spc="-5" dirty="0">
                <a:latin typeface="Times New Roman"/>
                <a:cs typeface="Times New Roman"/>
              </a:rPr>
              <a:t>dell’amore personale nel </a:t>
            </a:r>
            <a:r>
              <a:rPr sz="1200" dirty="0">
                <a:latin typeface="Times New Roman"/>
                <a:cs typeface="Times New Roman"/>
              </a:rPr>
              <a:t>matrimonio umano.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si trovava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di quei problemi 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essere umano </a:t>
            </a:r>
            <a:r>
              <a:rPr sz="1200" spc="-5" dirty="0">
                <a:latin typeface="Times New Roman"/>
                <a:cs typeface="Times New Roman"/>
              </a:rPr>
              <a:t>ordinario deve affrontare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risolvere.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fu veramente </a:t>
            </a:r>
            <a:r>
              <a:rPr sz="1200" dirty="0">
                <a:latin typeface="Times New Roman"/>
                <a:cs typeface="Times New Roman"/>
              </a:rPr>
              <a:t>“provato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tutti i punti come lo </a:t>
            </a:r>
            <a:r>
              <a:rPr sz="1200" spc="-5" dirty="0">
                <a:latin typeface="Times New Roman"/>
                <a:cs typeface="Times New Roman"/>
              </a:rPr>
              <a:t>siete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(1403.3) 127:5.5 </a:t>
            </a:r>
            <a:r>
              <a:rPr sz="1200" spc="-5" dirty="0">
                <a:latin typeface="Times New Roman"/>
                <a:cs typeface="Times New Roman"/>
              </a:rPr>
              <a:t>Dopo aver ascoltato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attenzione,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ringraziò sinceramente Rebecca per avergli </a:t>
            </a:r>
            <a:r>
              <a:rPr sz="1200" dirty="0">
                <a:latin typeface="Times New Roman"/>
                <a:cs typeface="Times New Roman"/>
              </a:rPr>
              <a:t>espresso la </a:t>
            </a:r>
            <a:r>
              <a:rPr sz="1200" spc="-5" dirty="0">
                <a:latin typeface="Times New Roman"/>
                <a:cs typeface="Times New Roman"/>
              </a:rPr>
              <a:t>sua ammirazione,  aggiungendo: </a:t>
            </a:r>
            <a:r>
              <a:rPr sz="1200" dirty="0">
                <a:latin typeface="Times New Roman"/>
                <a:cs typeface="Times New Roman"/>
              </a:rPr>
              <a:t>“Ciò </a:t>
            </a:r>
            <a:r>
              <a:rPr sz="1200" spc="-5" dirty="0">
                <a:latin typeface="Times New Roman"/>
                <a:cs typeface="Times New Roman"/>
              </a:rPr>
              <a:t>m’incoraggerà </a:t>
            </a:r>
            <a:r>
              <a:rPr sz="1200" dirty="0">
                <a:latin typeface="Times New Roman"/>
                <a:cs typeface="Times New Roman"/>
              </a:rPr>
              <a:t>e mi </a:t>
            </a:r>
            <a:r>
              <a:rPr sz="1200" spc="-5" dirty="0">
                <a:latin typeface="Times New Roman"/>
                <a:cs typeface="Times New Roman"/>
              </a:rPr>
              <a:t>conforterà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giorni 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vita.” Egli spiegò che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con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relazioni che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di semplice rapporto </a:t>
            </a:r>
            <a:r>
              <a:rPr sz="1200" spc="-5" dirty="0">
                <a:latin typeface="Times New Roman"/>
                <a:cs typeface="Times New Roman"/>
              </a:rPr>
              <a:t>fraterno </a:t>
            </a:r>
            <a:r>
              <a:rPr sz="1200" dirty="0">
                <a:latin typeface="Times New Roman"/>
                <a:cs typeface="Times New Roman"/>
              </a:rPr>
              <a:t>e di pura amicizia. </a:t>
            </a:r>
            <a:r>
              <a:rPr sz="1200" spc="-5" dirty="0">
                <a:latin typeface="Times New Roman"/>
                <a:cs typeface="Times New Roman"/>
              </a:rPr>
              <a:t>Precisò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 e più </a:t>
            </a:r>
            <a:r>
              <a:rPr sz="1200" spc="-5" dirty="0">
                <a:latin typeface="Times New Roman"/>
                <a:cs typeface="Times New Roman"/>
              </a:rPr>
              <a:t>importante dovere  era </a:t>
            </a:r>
            <a:r>
              <a:rPr sz="1200" dirty="0">
                <a:latin typeface="Times New Roman"/>
                <a:cs typeface="Times New Roman"/>
              </a:rPr>
              <a:t>di allevare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che non poteva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prima che ciò </a:t>
            </a:r>
            <a:r>
              <a:rPr sz="1200" dirty="0">
                <a:latin typeface="Times New Roman"/>
                <a:cs typeface="Times New Roman"/>
              </a:rPr>
              <a:t>fosse compiuto; e  poi </a:t>
            </a:r>
            <a:r>
              <a:rPr sz="1200" spc="-5" dirty="0">
                <a:latin typeface="Times New Roman"/>
                <a:cs typeface="Times New Roman"/>
              </a:rPr>
              <a:t>aggiunse: </a:t>
            </a:r>
            <a:r>
              <a:rPr sz="1200" dirty="0">
                <a:latin typeface="Times New Roman"/>
                <a:cs typeface="Times New Roman"/>
              </a:rPr>
              <a:t>“Se 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destino, non </a:t>
            </a:r>
            <a:r>
              <a:rPr sz="1200" spc="-5" dirty="0">
                <a:latin typeface="Times New Roman"/>
                <a:cs typeface="Times New Roman"/>
              </a:rPr>
              <a:t>devo assumere degli obblighi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della vita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destino  sia reso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manifesto.”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(1403.4) 127:5.6 </a:t>
            </a:r>
            <a:r>
              <a:rPr sz="1200" spc="-5" dirty="0">
                <a:latin typeface="Times New Roman"/>
                <a:cs typeface="Times New Roman"/>
              </a:rPr>
              <a:t>Rebecca </a:t>
            </a:r>
            <a:r>
              <a:rPr sz="1200" dirty="0">
                <a:latin typeface="Times New Roman"/>
                <a:cs typeface="Times New Roman"/>
              </a:rPr>
              <a:t>ebbe 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spezzato. </a:t>
            </a:r>
            <a:r>
              <a:rPr sz="1200" spc="-5" dirty="0">
                <a:latin typeface="Times New Roman"/>
                <a:cs typeface="Times New Roman"/>
              </a:rPr>
              <a:t>Essa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consolata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insisté </a:t>
            </a:r>
            <a:r>
              <a:rPr sz="1200" spc="-5" dirty="0">
                <a:latin typeface="Times New Roman"/>
                <a:cs typeface="Times New Roman"/>
              </a:rPr>
              <a:t>con 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lasciare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 egli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acconsentì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trasferirsi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Sefforis.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anni seguenti,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uomini che la </a:t>
            </a:r>
            <a:r>
              <a:rPr sz="1200" spc="-5" dirty="0">
                <a:latin typeface="Times New Roman"/>
                <a:cs typeface="Times New Roman"/>
              </a:rPr>
              <a:t>chiesero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sposa, </a:t>
            </a:r>
            <a:r>
              <a:rPr sz="1200" spc="5" dirty="0">
                <a:latin typeface="Times New Roman"/>
                <a:cs typeface="Times New Roman"/>
              </a:rPr>
              <a:t>Rebecca </a:t>
            </a:r>
            <a:r>
              <a:rPr sz="1200" dirty="0">
                <a:latin typeface="Times New Roman"/>
                <a:cs typeface="Times New Roman"/>
              </a:rPr>
              <a:t>ebbe  una sola </a:t>
            </a:r>
            <a:r>
              <a:rPr sz="1200" spc="-5" dirty="0">
                <a:latin typeface="Times New Roman"/>
                <a:cs typeface="Times New Roman"/>
              </a:rPr>
              <a:t>risposta. Essa </a:t>
            </a:r>
            <a:r>
              <a:rPr sz="1200" dirty="0">
                <a:latin typeface="Times New Roman"/>
                <a:cs typeface="Times New Roman"/>
              </a:rPr>
              <a:t>viveva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solo proposito —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l’ora in cui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era per lei 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uomo che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vissuto avesse cominciato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come insegnante della </a:t>
            </a:r>
            <a:r>
              <a:rPr sz="1200" dirty="0">
                <a:latin typeface="Times New Roman"/>
                <a:cs typeface="Times New Roman"/>
              </a:rPr>
              <a:t>verità vivente. </a:t>
            </a:r>
            <a:r>
              <a:rPr sz="1200" spc="-5" dirty="0">
                <a:latin typeface="Times New Roman"/>
                <a:cs typeface="Times New Roman"/>
              </a:rPr>
              <a:t>Ed essa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con devozione </a:t>
            </a:r>
            <a:r>
              <a:rPr sz="1200" spc="-5" dirty="0">
                <a:latin typeface="Times New Roman"/>
                <a:cs typeface="Times New Roman"/>
              </a:rPr>
              <a:t>attraverso gli anni  movimentati del suo ministero pubblico, presente </a:t>
            </a:r>
            <a:r>
              <a:rPr sz="1200" dirty="0">
                <a:latin typeface="Times New Roman"/>
                <a:cs typeface="Times New Roman"/>
              </a:rPr>
              <a:t>(non vista da </a:t>
            </a:r>
            <a:r>
              <a:rPr sz="1200" spc="-5" dirty="0">
                <a:latin typeface="Times New Roman"/>
                <a:cs typeface="Times New Roman"/>
              </a:rPr>
              <a:t>Gesù)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entrò </a:t>
            </a:r>
            <a:r>
              <a:rPr sz="1200" spc="-5" dirty="0">
                <a:latin typeface="Times New Roman"/>
                <a:cs typeface="Times New Roman"/>
              </a:rPr>
              <a:t>trionfalmente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sopra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6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17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asinello;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“tra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donne”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Maria in quel </a:t>
            </a:r>
            <a:r>
              <a:rPr sz="1200" spc="-5" dirty="0">
                <a:latin typeface="Times New Roman"/>
                <a:cs typeface="Times New Roman"/>
              </a:rPr>
              <a:t>fatale </a:t>
            </a:r>
            <a:r>
              <a:rPr sz="1200" dirty="0">
                <a:latin typeface="Times New Roman"/>
                <a:cs typeface="Times New Roman"/>
              </a:rPr>
              <a:t>e tragico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appeso </a:t>
            </a:r>
            <a:r>
              <a:rPr sz="1200" spc="-5" dirty="0">
                <a:latin typeface="Times New Roman"/>
                <a:cs typeface="Times New Roman"/>
              </a:rPr>
              <a:t>alla  croce,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lei, come per innumerevoli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nell’alto, “il solo interamente degno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amato ed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diecimila”.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suo ventesimo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(14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(1403.5) 127:6.1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dell’amore </a:t>
            </a:r>
            <a:r>
              <a:rPr sz="1200" dirty="0">
                <a:latin typeface="Times New Roman"/>
                <a:cs typeface="Times New Roman"/>
              </a:rPr>
              <a:t>di Rebecca </a:t>
            </a:r>
            <a:r>
              <a:rPr sz="1200" spc="-5" dirty="0">
                <a:latin typeface="Times New Roman"/>
                <a:cs typeface="Times New Roman"/>
              </a:rPr>
              <a:t>per Gesù si diffuse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cosicché,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negli </a:t>
            </a:r>
            <a:r>
              <a:rPr sz="1200" dirty="0">
                <a:latin typeface="Times New Roman"/>
                <a:cs typeface="Times New Roman"/>
              </a:rPr>
              <a:t>anni che 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molte donne </a:t>
            </a:r>
            <a:r>
              <a:rPr sz="1200" spc="-5" dirty="0">
                <a:latin typeface="Times New Roman"/>
                <a:cs typeface="Times New Roman"/>
              </a:rPr>
              <a:t>amarono Gesù così come l’amarono 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dovette nuovamente rifiutare </a:t>
            </a:r>
            <a:r>
              <a:rPr sz="1200" dirty="0">
                <a:latin typeface="Times New Roman"/>
                <a:cs typeface="Times New Roman"/>
              </a:rPr>
              <a:t>l’offerta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 devozione di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onesta.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l’affetto </a:t>
            </a:r>
            <a:r>
              <a:rPr sz="1200" dirty="0">
                <a:latin typeface="Times New Roman"/>
                <a:cs typeface="Times New Roman"/>
              </a:rPr>
              <a:t>umano per </a:t>
            </a:r>
            <a:r>
              <a:rPr sz="1200" spc="-5" dirty="0">
                <a:latin typeface="Times New Roman"/>
                <a:cs typeface="Times New Roman"/>
              </a:rPr>
              <a:t>Gesù ebbe maggiormente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considerazione rispettosa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adoratrice. </a:t>
            </a:r>
            <a:r>
              <a:rPr sz="1200" dirty="0">
                <a:latin typeface="Times New Roman"/>
                <a:cs typeface="Times New Roman"/>
              </a:rPr>
              <a:t>Uomini e donne lo </a:t>
            </a:r>
            <a:r>
              <a:rPr sz="1200" spc="-5" dirty="0">
                <a:latin typeface="Times New Roman"/>
                <a:cs typeface="Times New Roman"/>
              </a:rPr>
              <a:t>amavano con </a:t>
            </a:r>
            <a:r>
              <a:rPr sz="1200" dirty="0">
                <a:latin typeface="Times New Roman"/>
                <a:cs typeface="Times New Roman"/>
              </a:rPr>
              <a:t>devozione e </a:t>
            </a:r>
            <a:r>
              <a:rPr sz="1200" spc="-5" dirty="0">
                <a:latin typeface="Times New Roman"/>
                <a:cs typeface="Times New Roman"/>
              </a:rPr>
              <a:t>per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era, </a:t>
            </a:r>
            <a:r>
              <a:rPr sz="1200" dirty="0">
                <a:latin typeface="Times New Roman"/>
                <a:cs typeface="Times New Roman"/>
              </a:rPr>
              <a:t>senza la minima sfumatura  di soddisfazione </a:t>
            </a:r>
            <a:r>
              <a:rPr sz="1200" spc="-5" dirty="0">
                <a:latin typeface="Times New Roman"/>
                <a:cs typeface="Times New Roman"/>
              </a:rPr>
              <a:t>egoista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possesso affettivo. Ma </a:t>
            </a:r>
            <a:r>
              <a:rPr sz="1200" dirty="0">
                <a:latin typeface="Times New Roman"/>
                <a:cs typeface="Times New Roman"/>
              </a:rPr>
              <a:t>per molti anni,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raccontava la storia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menzionava la devozione di </a:t>
            </a:r>
            <a:r>
              <a:rPr sz="1200" spc="-5" dirty="0">
                <a:latin typeface="Times New Roman"/>
                <a:cs typeface="Times New Roman"/>
              </a:rPr>
              <a:t>Rebecca.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819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(1404.1) 127:6.2 </a:t>
            </a:r>
            <a:r>
              <a:rPr sz="1200" spc="-5" dirty="0">
                <a:latin typeface="Times New Roman"/>
                <a:cs typeface="Times New Roman"/>
              </a:rPr>
              <a:t>Miriam, che conosceva </a:t>
            </a:r>
            <a:r>
              <a:rPr sz="1200" dirty="0">
                <a:latin typeface="Times New Roman"/>
                <a:cs typeface="Times New Roman"/>
              </a:rPr>
              <a:t>bene la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Rebecca </a:t>
            </a:r>
            <a:r>
              <a:rPr sz="1200" dirty="0">
                <a:latin typeface="Times New Roman"/>
                <a:cs typeface="Times New Roman"/>
              </a:rPr>
              <a:t>e sapeva </a:t>
            </a:r>
            <a:r>
              <a:rPr sz="1200" spc="-5" dirty="0">
                <a:latin typeface="Times New Roman"/>
                <a:cs typeface="Times New Roman"/>
              </a:rPr>
              <a:t>come suo fratello aveva </a:t>
            </a:r>
            <a:r>
              <a:rPr sz="1200" dirty="0">
                <a:latin typeface="Times New Roman"/>
                <a:cs typeface="Times New Roman"/>
              </a:rPr>
              <a:t>rinunciato </a:t>
            </a:r>
            <a:r>
              <a:rPr sz="1200" spc="-5" dirty="0">
                <a:latin typeface="Times New Roman"/>
                <a:cs typeface="Times New Roman"/>
              </a:rPr>
              <a:t>anche all’amore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bella giovane (senza tenere 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futura carriera </a:t>
            </a:r>
            <a:r>
              <a:rPr sz="1200" dirty="0">
                <a:latin typeface="Times New Roman"/>
                <a:cs typeface="Times New Roman"/>
              </a:rPr>
              <a:t>di destino), </a:t>
            </a:r>
            <a:r>
              <a:rPr sz="1200" spc="-5" dirty="0">
                <a:latin typeface="Times New Roman"/>
                <a:cs typeface="Times New Roman"/>
              </a:rPr>
              <a:t>giunse ad </a:t>
            </a:r>
            <a:r>
              <a:rPr sz="1200" dirty="0">
                <a:latin typeface="Times New Roman"/>
                <a:cs typeface="Times New Roman"/>
              </a:rPr>
              <a:t>idealizzare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amarlo </a:t>
            </a:r>
            <a:r>
              <a:rPr sz="1200" spc="-5" dirty="0">
                <a:latin typeface="Times New Roman"/>
                <a:cs typeface="Times New Roman"/>
              </a:rPr>
              <a:t>con  toccante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profondo affetto sia come padre che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(1404.2) 127:6.3 </a:t>
            </a:r>
            <a:r>
              <a:rPr sz="1200" spc="-5" dirty="0">
                <a:latin typeface="Times New Roman"/>
                <a:cs typeface="Times New Roman"/>
              </a:rPr>
              <a:t>Sebbene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potessero permetterselo, Gesù </a:t>
            </a:r>
            <a:r>
              <a:rPr sz="1200" dirty="0">
                <a:latin typeface="Times New Roman"/>
                <a:cs typeface="Times New Roman"/>
              </a:rPr>
              <a:t>aveva uno strano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Sua madre, conoscendo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recente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con Rebecca, </a:t>
            </a:r>
            <a:r>
              <a:rPr sz="1200" dirty="0">
                <a:latin typeface="Times New Roman"/>
                <a:cs typeface="Times New Roman"/>
              </a:rPr>
              <a:t>lo incoraggiò </a:t>
            </a:r>
            <a:r>
              <a:rPr sz="1200" spc="-5" dirty="0">
                <a:latin typeface="Times New Roman"/>
                <a:cs typeface="Times New Roman"/>
              </a:rPr>
              <a:t>saggiamente </a:t>
            </a:r>
            <a:r>
              <a:rPr sz="1200" dirty="0">
                <a:latin typeface="Times New Roman"/>
                <a:cs typeface="Times New Roman"/>
              </a:rPr>
              <a:t>a fare il </a:t>
            </a:r>
            <a:r>
              <a:rPr sz="1200" spc="-5" dirty="0">
                <a:latin typeface="Times New Roman"/>
                <a:cs typeface="Times New Roman"/>
              </a:rPr>
              <a:t>viaggio. Egli </a:t>
            </a:r>
            <a:r>
              <a:rPr sz="1200" dirty="0">
                <a:latin typeface="Times New Roman"/>
                <a:cs typeface="Times New Roman"/>
              </a:rPr>
              <a:t>non 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88900" marR="3194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marcatamente cosciente,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era un’occasione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parlare con Lazzaro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a Marta e </a:t>
            </a:r>
            <a:r>
              <a:rPr sz="1200" spc="5" dirty="0">
                <a:latin typeface="Times New Roman"/>
                <a:cs typeface="Times New Roman"/>
              </a:rPr>
              <a:t>Maria. 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famiglia egli amava 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35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(1404.3) 127:6.4 </a:t>
            </a:r>
            <a:r>
              <a:rPr sz="1200" spc="-5" dirty="0">
                <a:latin typeface="Times New Roman"/>
                <a:cs typeface="Times New Roman"/>
              </a:rPr>
              <a:t>Nel fare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egli andò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Meghiddo, Antipatride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Lidda, percorrendo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strada </a:t>
            </a:r>
            <a:r>
              <a:rPr sz="1200" dirty="0">
                <a:latin typeface="Times New Roman"/>
                <a:cs typeface="Times New Roman"/>
              </a:rPr>
              <a:t>seguita quando </a:t>
            </a:r>
            <a:r>
              <a:rPr sz="1200" spc="-5" dirty="0">
                <a:latin typeface="Times New Roman"/>
                <a:cs typeface="Times New Roman"/>
              </a:rPr>
              <a:t>fu ricondotto </a:t>
            </a:r>
            <a:r>
              <a:rPr sz="1200" dirty="0">
                <a:latin typeface="Times New Roman"/>
                <a:cs typeface="Times New Roman"/>
              </a:rPr>
              <a:t>a Nazaret di </a:t>
            </a:r>
            <a:r>
              <a:rPr sz="1200" spc="-5" dirty="0">
                <a:latin typeface="Times New Roman"/>
                <a:cs typeface="Times New Roman"/>
              </a:rPr>
              <a:t>ritorno dall’Egitto. Egli impiegò </a:t>
            </a:r>
            <a:r>
              <a:rPr sz="1200" dirty="0">
                <a:latin typeface="Times New Roman"/>
                <a:cs typeface="Times New Roman"/>
              </a:rPr>
              <a:t>quattro giorni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alla </a:t>
            </a:r>
            <a:r>
              <a:rPr sz="1200" dirty="0">
                <a:latin typeface="Times New Roman"/>
                <a:cs typeface="Times New Roman"/>
              </a:rPr>
              <a:t>Pasqua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35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58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rifletté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sugli avvenimenti passati </a:t>
            </a:r>
            <a:r>
              <a:rPr sz="1200" dirty="0">
                <a:latin typeface="Times New Roman"/>
                <a:cs typeface="Times New Roman"/>
              </a:rPr>
              <a:t>che avevano </a:t>
            </a:r>
            <a:r>
              <a:rPr sz="1200" spc="-5" dirty="0">
                <a:latin typeface="Times New Roman"/>
                <a:cs typeface="Times New Roman"/>
              </a:rPr>
              <a:t>avuto luogo </a:t>
            </a:r>
            <a:r>
              <a:rPr sz="1200" dirty="0">
                <a:latin typeface="Times New Roman"/>
                <a:cs typeface="Times New Roman"/>
              </a:rPr>
              <a:t>a Meghiddo 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dintorni, </a:t>
            </a:r>
            <a:r>
              <a:rPr sz="1200" dirty="0">
                <a:latin typeface="Times New Roman"/>
                <a:cs typeface="Times New Roman"/>
              </a:rPr>
              <a:t>campo di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internazionale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1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(1404.4) 127:6.5 </a:t>
            </a:r>
            <a:r>
              <a:rPr sz="1200" spc="-5" dirty="0">
                <a:latin typeface="Times New Roman"/>
                <a:cs typeface="Times New Roman"/>
              </a:rPr>
              <a:t>Gesù attraversò Gerusalemme, fermandosi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guardare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la moltitudine di </a:t>
            </a:r>
            <a:r>
              <a:rPr sz="1200" spc="-5" dirty="0">
                <a:latin typeface="Times New Roman"/>
                <a:cs typeface="Times New Roman"/>
              </a:rPr>
              <a:t>visitatori che si  ammassavano. Egli </a:t>
            </a:r>
            <a:r>
              <a:rPr sz="1200" dirty="0">
                <a:latin typeface="Times New Roman"/>
                <a:cs typeface="Times New Roman"/>
              </a:rPr>
              <a:t>aveva una strana e </a:t>
            </a:r>
            <a:r>
              <a:rPr sz="1200" spc="-5" dirty="0">
                <a:latin typeface="Times New Roman"/>
                <a:cs typeface="Times New Roman"/>
              </a:rPr>
              <a:t>crescente avversione per questo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costruito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Erode,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clero scelto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ragioni politiche. Desiderava soprattutto </a:t>
            </a:r>
            <a:r>
              <a:rPr sz="1200" dirty="0">
                <a:latin typeface="Times New Roman"/>
                <a:cs typeface="Times New Roman"/>
              </a:rPr>
              <a:t>vedere Lazzaro,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Maria. Lazzaro aveva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era ora a capo </a:t>
            </a:r>
            <a:r>
              <a:rPr sz="1200" spc="-5" dirty="0">
                <a:latin typeface="Times New Roman"/>
                <a:cs typeface="Times New Roman"/>
              </a:rPr>
              <a:t>della  sua famiglia;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sepolta. Marta </a:t>
            </a:r>
            <a:r>
              <a:rPr sz="1200" dirty="0">
                <a:latin typeface="Times New Roman"/>
                <a:cs typeface="Times New Roman"/>
              </a:rPr>
              <a:t>aveva poco più di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rispetto a  </a:t>
            </a:r>
            <a:r>
              <a:rPr sz="1200" spc="-5" dirty="0">
                <a:latin typeface="Times New Roman"/>
                <a:cs typeface="Times New Roman"/>
              </a:rPr>
              <a:t>Gesù, mentre </a:t>
            </a:r>
            <a:r>
              <a:rPr sz="1200" dirty="0">
                <a:latin typeface="Times New Roman"/>
                <a:cs typeface="Times New Roman"/>
              </a:rPr>
              <a:t>Maria 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l’ideale </a:t>
            </a:r>
            <a:r>
              <a:rPr sz="1200" dirty="0">
                <a:latin typeface="Times New Roman"/>
                <a:cs typeface="Times New Roman"/>
              </a:rPr>
              <a:t>idolatrato di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(1404.5) 127:6.6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ebbe luogo </a:t>
            </a:r>
            <a:r>
              <a:rPr sz="1200" dirty="0">
                <a:latin typeface="Times New Roman"/>
                <a:cs typeface="Times New Roman"/>
              </a:rPr>
              <a:t>una di quelle </a:t>
            </a:r>
            <a:r>
              <a:rPr sz="1200" spc="-5" dirty="0">
                <a:latin typeface="Times New Roman"/>
                <a:cs typeface="Times New Roman"/>
              </a:rPr>
              <a:t>manifestazioni periodiche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ribellione contro </a:t>
            </a:r>
            <a:r>
              <a:rPr sz="1200" dirty="0">
                <a:latin typeface="Times New Roman"/>
                <a:cs typeface="Times New Roman"/>
              </a:rPr>
              <a:t>la tradizione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di risentimento per </a:t>
            </a:r>
            <a:r>
              <a:rPr sz="1200" spc="-5" dirty="0">
                <a:latin typeface="Times New Roman"/>
                <a:cs typeface="Times New Roman"/>
              </a:rPr>
              <a:t>quelle pratiche </a:t>
            </a:r>
            <a:r>
              <a:rPr sz="1200" dirty="0">
                <a:latin typeface="Times New Roman"/>
                <a:cs typeface="Times New Roman"/>
              </a:rPr>
              <a:t>cerimoniali </a:t>
            </a:r>
            <a:r>
              <a:rPr sz="1200" spc="-5" dirty="0">
                <a:latin typeface="Times New Roman"/>
                <a:cs typeface="Times New Roman"/>
              </a:rPr>
              <a:t>che Gesù considerava dessero </a:t>
            </a:r>
            <a:r>
              <a:rPr sz="1200" dirty="0">
                <a:latin typeface="Times New Roman"/>
                <a:cs typeface="Times New Roman"/>
              </a:rPr>
              <a:t>un’idea falsata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celeste. Non  </a:t>
            </a:r>
            <a:r>
              <a:rPr sz="1200" spc="-5" dirty="0">
                <a:latin typeface="Times New Roman"/>
                <a:cs typeface="Times New Roman"/>
              </a:rPr>
              <a:t>sapendo che Gesù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venuto, Lazzaro aveva organizzato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celebrare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con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villaggio vicino </a:t>
            </a:r>
            <a:r>
              <a:rPr sz="1200" dirty="0">
                <a:latin typeface="Times New Roman"/>
                <a:cs typeface="Times New Roman"/>
              </a:rPr>
              <a:t>più in  </a:t>
            </a:r>
            <a:r>
              <a:rPr sz="1200" spc="-5" dirty="0">
                <a:latin typeface="Times New Roman"/>
                <a:cs typeface="Times New Roman"/>
              </a:rPr>
              <a:t>basso sulla 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Gerico. Ora Gesù </a:t>
            </a:r>
            <a:r>
              <a:rPr sz="1200" dirty="0">
                <a:latin typeface="Times New Roman"/>
                <a:cs typeface="Times New Roman"/>
              </a:rPr>
              <a:t>proponeva di </a:t>
            </a:r>
            <a:r>
              <a:rPr sz="1200" spc="-5" dirty="0">
                <a:latin typeface="Times New Roman"/>
                <a:cs typeface="Times New Roman"/>
              </a:rPr>
              <a:t>celebrare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dov’erano, nella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Lazzaro. “Ma”,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Lazzaro, “non  abbiamo l’agnello pasquale”.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Gesù cominciò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prolungata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convincente dissertazione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dimostrare che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non s’interessava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rituali </a:t>
            </a:r>
            <a:r>
              <a:rPr sz="1200" dirty="0">
                <a:latin typeface="Times New Roman"/>
                <a:cs typeface="Times New Roman"/>
              </a:rPr>
              <a:t>infantili e privi di </a:t>
            </a:r>
            <a:r>
              <a:rPr sz="1200" spc="-5" dirty="0">
                <a:latin typeface="Times New Roman"/>
                <a:cs typeface="Times New Roman"/>
              </a:rPr>
              <a:t>senso. Dopo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solenne </a:t>
            </a:r>
            <a:r>
              <a:rPr sz="1200" dirty="0">
                <a:latin typeface="Times New Roman"/>
                <a:cs typeface="Times New Roman"/>
              </a:rPr>
              <a:t>e fervente preghiera </a:t>
            </a:r>
            <a:r>
              <a:rPr sz="1200" spc="-5" dirty="0">
                <a:latin typeface="Times New Roman"/>
                <a:cs typeface="Times New Roman"/>
              </a:rPr>
              <a:t>essi si </a:t>
            </a:r>
            <a:r>
              <a:rPr sz="1200" dirty="0">
                <a:latin typeface="Times New Roman"/>
                <a:cs typeface="Times New Roman"/>
              </a:rPr>
              <a:t>alzarono, e  </a:t>
            </a:r>
            <a:r>
              <a:rPr sz="1200" spc="-5" dirty="0">
                <a:latin typeface="Times New Roman"/>
                <a:cs typeface="Times New Roman"/>
              </a:rPr>
              <a:t>Gesù disse: “Lasciate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menti puerili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ignoranti del </a:t>
            </a:r>
            <a:r>
              <a:rPr sz="1200" dirty="0">
                <a:latin typeface="Times New Roman"/>
                <a:cs typeface="Times New Roman"/>
              </a:rPr>
              <a:t>mio popolo </a:t>
            </a:r>
            <a:r>
              <a:rPr sz="1200" spc="-5" dirty="0">
                <a:latin typeface="Times New Roman"/>
                <a:cs typeface="Times New Roman"/>
              </a:rPr>
              <a:t>servano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Dio conformemente alle direttive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Mosè;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facciano, </a:t>
            </a:r>
            <a:r>
              <a:rPr sz="1200" dirty="0">
                <a:latin typeface="Times New Roman"/>
                <a:cs typeface="Times New Roman"/>
              </a:rPr>
              <a:t>ma noi </a:t>
            </a:r>
            <a:r>
              <a:rPr sz="1200" spc="-5" dirty="0">
                <a:latin typeface="Times New Roman"/>
                <a:cs typeface="Times New Roman"/>
              </a:rPr>
              <a:t>che abbiamo </a:t>
            </a:r>
            <a:r>
              <a:rPr sz="1200" dirty="0">
                <a:latin typeface="Times New Roman"/>
                <a:cs typeface="Times New Roman"/>
              </a:rPr>
              <a:t>visto la </a:t>
            </a:r>
            <a:r>
              <a:rPr sz="1200" spc="-5" dirty="0">
                <a:latin typeface="Times New Roman"/>
                <a:cs typeface="Times New Roman"/>
              </a:rPr>
              <a:t>luce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cessiamo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accostare </a:t>
            </a:r>
            <a:r>
              <a:rPr sz="1200" spc="5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Padre attraverso </a:t>
            </a:r>
            <a:r>
              <a:rPr sz="1200" dirty="0">
                <a:latin typeface="Times New Roman"/>
                <a:cs typeface="Times New Roman"/>
              </a:rPr>
              <a:t>le tenebre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Restiamo liberi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dell’amore eterno </a:t>
            </a:r>
            <a:r>
              <a:rPr sz="1200" dirty="0">
                <a:latin typeface="Times New Roman"/>
                <a:cs typeface="Times New Roman"/>
              </a:rPr>
              <a:t>di nostro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(1404.6) 127:6.7 </a:t>
            </a:r>
            <a:r>
              <a:rPr sz="1200" spc="-5" dirty="0">
                <a:latin typeface="Times New Roman"/>
                <a:cs typeface="Times New Roman"/>
              </a:rPr>
              <a:t>Quella sera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crepuscolo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quattro si sedettero </a:t>
            </a:r>
            <a:r>
              <a:rPr sz="1200" dirty="0">
                <a:latin typeface="Times New Roman"/>
                <a:cs typeface="Times New Roman"/>
              </a:rPr>
              <a:t>e parteciparono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di Pasqua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mai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stata</a:t>
            </a:r>
            <a:endParaRPr sz="1200">
              <a:latin typeface="Times New Roman"/>
              <a:cs typeface="Times New Roman"/>
            </a:endParaRPr>
          </a:p>
          <a:p>
            <a:pPr marL="76200" marR="20510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celebrata </a:t>
            </a:r>
            <a:r>
              <a:rPr sz="1200" dirty="0">
                <a:latin typeface="Times New Roman"/>
                <a:cs typeface="Times New Roman"/>
              </a:rPr>
              <a:t>da devoti </a:t>
            </a:r>
            <a:r>
              <a:rPr sz="1200" spc="-5" dirty="0">
                <a:latin typeface="Times New Roman"/>
                <a:cs typeface="Times New Roman"/>
              </a:rPr>
              <a:t>Ebrei senza l’agnello pasquale. Per questa Pasqua erano stati preparati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lievito ed </a:t>
            </a:r>
            <a:r>
              <a:rPr sz="1200" dirty="0">
                <a:latin typeface="Times New Roman"/>
                <a:cs typeface="Times New Roman"/>
              </a:rPr>
              <a:t>il vino, e </a:t>
            </a:r>
            <a:r>
              <a:rPr sz="1200" spc="-5" dirty="0">
                <a:latin typeface="Times New Roman"/>
                <a:cs typeface="Times New Roman"/>
              </a:rPr>
              <a:t>questi  cibi simbolici,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chiamò “il pane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“l’acqua della </a:t>
            </a:r>
            <a:r>
              <a:rPr sz="1200" dirty="0">
                <a:latin typeface="Times New Roman"/>
                <a:cs typeface="Times New Roman"/>
              </a:rPr>
              <a:t>vita”, li </a:t>
            </a:r>
            <a:r>
              <a:rPr sz="1200" spc="-5" dirty="0">
                <a:latin typeface="Times New Roman"/>
                <a:cs typeface="Times New Roman"/>
              </a:rPr>
              <a:t>servì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compagni, ed essi </a:t>
            </a:r>
            <a:r>
              <a:rPr sz="1200" dirty="0">
                <a:latin typeface="Times New Roman"/>
                <a:cs typeface="Times New Roman"/>
              </a:rPr>
              <a:t>mangiarono  </a:t>
            </a:r>
            <a:r>
              <a:rPr sz="1200" spc="-5" dirty="0">
                <a:latin typeface="Times New Roman"/>
                <a:cs typeface="Times New Roman"/>
              </a:rPr>
              <a:t>conformandosi solennemente agli insegnamenti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impartiti.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sua </a:t>
            </a:r>
            <a:r>
              <a:rPr sz="1200" dirty="0">
                <a:latin typeface="Times New Roman"/>
                <a:cs typeface="Times New Roman"/>
              </a:rPr>
              <a:t>abitudine </a:t>
            </a:r>
            <a:r>
              <a:rPr sz="1200" spc="-5" dirty="0">
                <a:latin typeface="Times New Roman"/>
                <a:cs typeface="Times New Roman"/>
              </a:rPr>
              <a:t>praticare questo </a:t>
            </a:r>
            <a:r>
              <a:rPr sz="1200" dirty="0">
                <a:latin typeface="Times New Roman"/>
                <a:cs typeface="Times New Roman"/>
              </a:rPr>
              <a:t>rito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sacramentale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69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30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ogniqualvolta egli fece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Quando </a:t>
            </a:r>
            <a:r>
              <a:rPr sz="1200" dirty="0">
                <a:latin typeface="Times New Roman"/>
                <a:cs typeface="Times New Roman"/>
              </a:rPr>
              <a:t>ritornò a </a:t>
            </a:r>
            <a:r>
              <a:rPr sz="1200" spc="-5" dirty="0">
                <a:latin typeface="Times New Roman"/>
                <a:cs typeface="Times New Roman"/>
              </a:rPr>
              <a:t>casa, egli </a:t>
            </a:r>
            <a:r>
              <a:rPr sz="1200" dirty="0">
                <a:latin typeface="Times New Roman"/>
                <a:cs typeface="Times New Roman"/>
              </a:rPr>
              <a:t>raccontò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madre.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primo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essa rimase allibita,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accettò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vista. Ciononostante essa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sollevata quando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  <a:p>
            <a:pPr marL="88900" marR="3949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l’assicurò </a:t>
            </a:r>
            <a:r>
              <a:rPr sz="1200" dirty="0">
                <a:latin typeface="Times New Roman"/>
                <a:cs typeface="Times New Roman"/>
              </a:rPr>
              <a:t>che non aveva intenzione </a:t>
            </a:r>
            <a:r>
              <a:rPr sz="1200" spc="-5" dirty="0">
                <a:latin typeface="Times New Roman"/>
                <a:cs typeface="Times New Roman"/>
              </a:rPr>
              <a:t>d’introdurre questa </a:t>
            </a:r>
            <a:r>
              <a:rPr sz="1200" dirty="0">
                <a:latin typeface="Times New Roman"/>
                <a:cs typeface="Times New Roman"/>
              </a:rPr>
              <a:t>nuova idea della </a:t>
            </a:r>
            <a:r>
              <a:rPr sz="1200" spc="-5" dirty="0">
                <a:latin typeface="Times New Roman"/>
                <a:cs typeface="Times New Roman"/>
              </a:rPr>
              <a:t>Pasqua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casa, con </a:t>
            </a:r>
            <a:r>
              <a:rPr sz="1200" dirty="0">
                <a:latin typeface="Times New Roman"/>
                <a:cs typeface="Times New Roman"/>
              </a:rPr>
              <a:t>i ragazzi, egli  </a:t>
            </a:r>
            <a:r>
              <a:rPr sz="1200" spc="-5" dirty="0">
                <a:latin typeface="Times New Roman"/>
                <a:cs typeface="Times New Roman"/>
              </a:rPr>
              <a:t>continuò anno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consumare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“secondo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Mosè”.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(1404.7) 127:6.8 </a:t>
            </a:r>
            <a:r>
              <a:rPr sz="1200" spc="-5" dirty="0">
                <a:latin typeface="Times New Roman"/>
                <a:cs typeface="Times New Roman"/>
              </a:rPr>
              <a:t>Fu durante quest’anno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ebbe 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conversazione </a:t>
            </a:r>
            <a:r>
              <a:rPr sz="1200" spc="-5" dirty="0">
                <a:latin typeface="Times New Roman"/>
                <a:cs typeface="Times New Roman"/>
              </a:rPr>
              <a:t>con Gesù sul </a:t>
            </a:r>
            <a:r>
              <a:rPr sz="1200" dirty="0">
                <a:latin typeface="Times New Roman"/>
                <a:cs typeface="Times New Roman"/>
              </a:rPr>
              <a:t>matrimonio. Essa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chiese </a:t>
            </a:r>
            <a:r>
              <a:rPr sz="1200" spc="-5" dirty="0">
                <a:latin typeface="Times New Roman"/>
                <a:cs typeface="Times New Roman"/>
              </a:rPr>
              <a:t>francamente  se si sarebbe </a:t>
            </a:r>
            <a:r>
              <a:rPr sz="1200" dirty="0">
                <a:latin typeface="Times New Roman"/>
                <a:cs typeface="Times New Roman"/>
              </a:rPr>
              <a:t>sposato nel </a:t>
            </a:r>
            <a:r>
              <a:rPr sz="1200" spc="-5" dirty="0">
                <a:latin typeface="Times New Roman"/>
                <a:cs typeface="Times New Roman"/>
              </a:rPr>
              <a:t>caso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spc="5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sue responsabilità familiari. Gesù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spiegò che, siccome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immediato  </a:t>
            </a:r>
            <a:r>
              <a:rPr sz="1200" spc="-5" dirty="0">
                <a:latin typeface="Times New Roman"/>
                <a:cs typeface="Times New Roman"/>
              </a:rPr>
              <a:t>impediva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matrimonio, egli </a:t>
            </a:r>
            <a:r>
              <a:rPr sz="1200" dirty="0">
                <a:latin typeface="Times New Roman"/>
                <a:cs typeface="Times New Roman"/>
              </a:rPr>
              <a:t>vi aveva </a:t>
            </a:r>
            <a:r>
              <a:rPr sz="1200" spc="-5" dirty="0">
                <a:latin typeface="Times New Roman"/>
                <a:cs typeface="Times New Roman"/>
              </a:rPr>
              <a:t>pensato poco. Egli si espresse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 dubitasse </a:t>
            </a:r>
            <a:r>
              <a:rPr sz="1200" dirty="0">
                <a:latin typeface="Times New Roman"/>
                <a:cs typeface="Times New Roman"/>
              </a:rPr>
              <a:t>di doversi </a:t>
            </a:r>
            <a:r>
              <a:rPr sz="1200" spc="-5" dirty="0">
                <a:latin typeface="Times New Roman"/>
                <a:cs typeface="Times New Roman"/>
              </a:rPr>
              <a:t>mai sposare; disse che </a:t>
            </a:r>
            <a:r>
              <a:rPr sz="1200" dirty="0">
                <a:latin typeface="Times New Roman"/>
                <a:cs typeface="Times New Roman"/>
              </a:rPr>
              <a:t>tutte  </a:t>
            </a:r>
            <a:r>
              <a:rPr sz="1200" spc="-5" dirty="0">
                <a:latin typeface="Times New Roman"/>
                <a:cs typeface="Times New Roman"/>
              </a:rPr>
              <a:t>queste cose dovevano </a:t>
            </a:r>
            <a:r>
              <a:rPr sz="1200" dirty="0">
                <a:latin typeface="Times New Roman"/>
                <a:cs typeface="Times New Roman"/>
              </a:rPr>
              <a:t>attendere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mia ora”,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dovrà cominciare”. Avendo già </a:t>
            </a:r>
            <a:r>
              <a:rPr sz="1200" dirty="0">
                <a:latin typeface="Times New Roman"/>
                <a:cs typeface="Times New Roman"/>
              </a:rPr>
              <a:t>deciso </a:t>
            </a:r>
            <a:r>
              <a:rPr sz="1200" spc="-5" dirty="0">
                <a:latin typeface="Times New Roman"/>
                <a:cs typeface="Times New Roman"/>
              </a:rPr>
              <a:t>nella  sua mente che </a:t>
            </a:r>
            <a:r>
              <a:rPr sz="1200" dirty="0">
                <a:latin typeface="Times New Roman"/>
                <a:cs typeface="Times New Roman"/>
              </a:rPr>
              <a:t>non doveva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padre di </a:t>
            </a:r>
            <a:r>
              <a:rPr sz="1200" spc="-5" dirty="0">
                <a:latin typeface="Times New Roman"/>
                <a:cs typeface="Times New Roman"/>
              </a:rPr>
              <a:t>figli nella carne, si </a:t>
            </a:r>
            <a:r>
              <a:rPr sz="1200" dirty="0">
                <a:latin typeface="Times New Roman"/>
                <a:cs typeface="Times New Roman"/>
              </a:rPr>
              <a:t>preoccupava </a:t>
            </a:r>
            <a:r>
              <a:rPr sz="1200" spc="-5" dirty="0">
                <a:latin typeface="Times New Roman"/>
                <a:cs typeface="Times New Roman"/>
              </a:rPr>
              <a:t>poco del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del matrimonio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336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(1405.1) 127:6.9 </a:t>
            </a:r>
            <a:r>
              <a:rPr sz="1200" spc="-5" dirty="0">
                <a:latin typeface="Times New Roman"/>
                <a:cs typeface="Times New Roman"/>
              </a:rPr>
              <a:t>Quest’anno egli riprese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fondere </a:t>
            </a:r>
            <a:r>
              <a:rPr sz="1200" dirty="0">
                <a:latin typeface="Times New Roman"/>
                <a:cs typeface="Times New Roman"/>
              </a:rPr>
              <a:t>sempre più 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mortale e quella divina in una </a:t>
            </a:r>
            <a:r>
              <a:rPr sz="1200" spc="-5" dirty="0">
                <a:latin typeface="Times New Roman"/>
                <a:cs typeface="Times New Roman"/>
              </a:rPr>
              <a:t>semplice ed  efficace </a:t>
            </a:r>
            <a:r>
              <a:rPr sz="1200" i="1" spc="-5" dirty="0">
                <a:latin typeface="Times New Roman"/>
                <a:cs typeface="Times New Roman"/>
              </a:rPr>
              <a:t>individualità </a:t>
            </a:r>
            <a:r>
              <a:rPr sz="1200" i="1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crescere in </a:t>
            </a:r>
            <a:r>
              <a:rPr sz="1200" spc="-5" dirty="0">
                <a:latin typeface="Times New Roman"/>
                <a:cs typeface="Times New Roman"/>
              </a:rPr>
              <a:t>status morale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comprensione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(1405.2) 127:6.10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loro 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(eccetto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casa) fossero state liquidate, quest’anno ricevettero </a:t>
            </a:r>
            <a:r>
              <a:rPr sz="1200" dirty="0">
                <a:latin typeface="Times New Roman"/>
                <a:cs typeface="Times New Roman"/>
              </a:rPr>
              <a:t>un piccolo  </a:t>
            </a:r>
            <a:r>
              <a:rPr sz="1200" spc="-5" dirty="0">
                <a:latin typeface="Times New Roman"/>
                <a:cs typeface="Times New Roman"/>
              </a:rPr>
              <a:t>aiuto finanziario </a:t>
            </a:r>
            <a:r>
              <a:rPr sz="1200" dirty="0">
                <a:latin typeface="Times New Roman"/>
                <a:cs typeface="Times New Roman"/>
              </a:rPr>
              <a:t>dalla vendita di una </a:t>
            </a:r>
            <a:r>
              <a:rPr sz="1200" spc="-5" dirty="0">
                <a:latin typeface="Times New Roman"/>
                <a:cs typeface="Times New Roman"/>
              </a:rPr>
              <a:t>partecipazione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Cafarnao. Questa </a:t>
            </a:r>
            <a:r>
              <a:rPr sz="1200" dirty="0">
                <a:latin typeface="Times New Roman"/>
                <a:cs typeface="Times New Roman"/>
              </a:rPr>
              <a:t>era l’ultima </a:t>
            </a:r>
            <a:r>
              <a:rPr sz="1200" spc="-5" dirty="0">
                <a:latin typeface="Times New Roman"/>
                <a:cs typeface="Times New Roman"/>
              </a:rPr>
              <a:t>dell’intero </a:t>
            </a:r>
            <a:r>
              <a:rPr sz="1200" dirty="0">
                <a:latin typeface="Times New Roman"/>
                <a:cs typeface="Times New Roman"/>
              </a:rPr>
              <a:t>patrimonio di  </a:t>
            </a:r>
            <a:r>
              <a:rPr sz="1200" spc="-5" dirty="0">
                <a:latin typeface="Times New Roman"/>
                <a:cs typeface="Times New Roman"/>
              </a:rPr>
              <a:t>Giuseppe. Tale 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acquistata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costruttore </a:t>
            </a:r>
            <a:r>
              <a:rPr sz="1200" dirty="0">
                <a:latin typeface="Times New Roman"/>
                <a:cs typeface="Times New Roman"/>
              </a:rPr>
              <a:t>di battelli di nome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Zebedeo.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7180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(1405.3) 127:6.11 </a:t>
            </a:r>
            <a:r>
              <a:rPr sz="1200" spc="-5" dirty="0">
                <a:latin typeface="Times New Roman"/>
                <a:cs typeface="Times New Roman"/>
              </a:rPr>
              <a:t>Giuseppe si </a:t>
            </a:r>
            <a:r>
              <a:rPr sz="1200" dirty="0">
                <a:latin typeface="Times New Roman"/>
                <a:cs typeface="Times New Roman"/>
              </a:rPr>
              <a:t>diplomò alla </a:t>
            </a:r>
            <a:r>
              <a:rPr sz="1200" spc="-5" dirty="0">
                <a:latin typeface="Times New Roman"/>
                <a:cs typeface="Times New Roman"/>
              </a:rPr>
              <a:t>scuola della sinagoga quest’anno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preparò ad 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al piccolo </a:t>
            </a:r>
            <a:r>
              <a:rPr sz="1200" dirty="0">
                <a:latin typeface="Times New Roman"/>
                <a:cs typeface="Times New Roman"/>
              </a:rPr>
              <a:t>banco </a:t>
            </a:r>
            <a:r>
              <a:rPr sz="1200" spc="-5" dirty="0">
                <a:latin typeface="Times New Roman"/>
                <a:cs typeface="Times New Roman"/>
              </a:rPr>
              <a:t>nel  laboratorio familiare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carpenteria. </a:t>
            </a:r>
            <a:r>
              <a:rPr sz="1200" dirty="0">
                <a:latin typeface="Times New Roman"/>
                <a:cs typeface="Times New Roman"/>
              </a:rPr>
              <a:t>Sebbene la </a:t>
            </a:r>
            <a:r>
              <a:rPr sz="1200" spc="-5" dirty="0">
                <a:latin typeface="Times New Roman"/>
                <a:cs typeface="Times New Roman"/>
              </a:rPr>
              <a:t>proprietà del loro </a:t>
            </a:r>
            <a:r>
              <a:rPr sz="1200" dirty="0">
                <a:latin typeface="Times New Roman"/>
                <a:cs typeface="Times New Roman"/>
              </a:rPr>
              <a:t>padre fosse esaurita, </a:t>
            </a:r>
            <a:r>
              <a:rPr sz="1200" spc="-5" dirty="0">
                <a:latin typeface="Times New Roman"/>
                <a:cs typeface="Times New Roman"/>
              </a:rPr>
              <a:t>c’erano delle prospettive per </a:t>
            </a:r>
            <a:r>
              <a:rPr sz="1200" dirty="0">
                <a:latin typeface="Times New Roman"/>
                <a:cs typeface="Times New Roman"/>
              </a:rPr>
              <a:t>riuscire a 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dirty="0">
                <a:latin typeface="Times New Roman"/>
                <a:cs typeface="Times New Roman"/>
              </a:rPr>
              <a:t>la povertà poiché tre di </a:t>
            </a:r>
            <a:r>
              <a:rPr sz="1200" spc="-5" dirty="0">
                <a:latin typeface="Times New Roman"/>
                <a:cs typeface="Times New Roman"/>
              </a:rPr>
              <a:t>loro erano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regolarmente 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lavoro.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784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159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(1405.4) 127:6.12 </a:t>
            </a:r>
            <a:r>
              <a:rPr sz="1200" spc="-5" dirty="0">
                <a:latin typeface="Times New Roman"/>
                <a:cs typeface="Times New Roman"/>
              </a:rPr>
              <a:t>Gesù sta rapidamente diventando </a:t>
            </a:r>
            <a:r>
              <a:rPr sz="1200" dirty="0">
                <a:latin typeface="Times New Roman"/>
                <a:cs typeface="Times New Roman"/>
              </a:rPr>
              <a:t>un uomo, non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uomo, ma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adulto.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bene  </a:t>
            </a:r>
            <a:r>
              <a:rPr sz="1200" spc="-5" dirty="0">
                <a:latin typeface="Times New Roman"/>
                <a:cs typeface="Times New Roman"/>
              </a:rPr>
              <a:t>come portare delle </a:t>
            </a:r>
            <a:r>
              <a:rPr sz="1200" dirty="0">
                <a:latin typeface="Times New Roman"/>
                <a:cs typeface="Times New Roman"/>
              </a:rPr>
              <a:t>responsabilità. Conosce </a:t>
            </a:r>
            <a:r>
              <a:rPr sz="1200" spc="-5" dirty="0">
                <a:latin typeface="Times New Roman"/>
                <a:cs typeface="Times New Roman"/>
              </a:rPr>
              <a:t>come andare avanti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delusioni. </a:t>
            </a:r>
            <a:r>
              <a:rPr sz="1200" dirty="0">
                <a:latin typeface="Times New Roman"/>
                <a:cs typeface="Times New Roman"/>
              </a:rPr>
              <a:t>Si fa </a:t>
            </a:r>
            <a:r>
              <a:rPr sz="1200" spc="-5" dirty="0">
                <a:latin typeface="Times New Roman"/>
                <a:cs typeface="Times New Roman"/>
              </a:rPr>
              <a:t>forza bravamente </a:t>
            </a:r>
            <a:r>
              <a:rPr sz="1200" dirty="0">
                <a:latin typeface="Times New Roman"/>
                <a:cs typeface="Times New Roman"/>
              </a:rPr>
              <a:t>quando i suoi </a:t>
            </a:r>
            <a:r>
              <a:rPr sz="1200" spc="-5" dirty="0">
                <a:latin typeface="Times New Roman"/>
                <a:cs typeface="Times New Roman"/>
              </a:rPr>
              <a:t>piani  sono contrastati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propositi temporaneamente frustrati. Ha imparato ad essere equo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fronte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all’ingiustizia.</a:t>
            </a:r>
            <a:endParaRPr sz="1200">
              <a:latin typeface="Times New Roman"/>
              <a:cs typeface="Times New Roman"/>
            </a:endParaRPr>
          </a:p>
          <a:p>
            <a:pPr marL="63500" marR="10795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imparando come aggiustare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ideali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in base </a:t>
            </a:r>
            <a:r>
              <a:rPr sz="1200" spc="-5" dirty="0">
                <a:latin typeface="Times New Roman"/>
                <a:cs typeface="Times New Roman"/>
              </a:rPr>
              <a:t>alle esigenze pratiche </a:t>
            </a:r>
            <a:r>
              <a:rPr sz="1200" dirty="0">
                <a:latin typeface="Times New Roman"/>
                <a:cs typeface="Times New Roman"/>
              </a:rPr>
              <a:t>dell’esistenza </a:t>
            </a:r>
            <a:r>
              <a:rPr sz="1200" spc="-5" dirty="0">
                <a:latin typeface="Times New Roman"/>
                <a:cs typeface="Times New Roman"/>
              </a:rPr>
              <a:t>terrena.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imparando  come fare dei piani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uno scopo </a:t>
            </a:r>
            <a:r>
              <a:rPr sz="1200" spc="-5" dirty="0">
                <a:latin typeface="Times New Roman"/>
                <a:cs typeface="Times New Roman"/>
              </a:rPr>
              <a:t>idealista </a:t>
            </a:r>
            <a:r>
              <a:rPr sz="1200" dirty="0">
                <a:latin typeface="Times New Roman"/>
                <a:cs typeface="Times New Roman"/>
              </a:rPr>
              <a:t>superiore e lontano, </a:t>
            </a:r>
            <a:r>
              <a:rPr sz="1200" spc="-5" dirty="0">
                <a:latin typeface="Times New Roman"/>
                <a:cs typeface="Times New Roman"/>
              </a:rPr>
              <a:t>sforzandosi assiduamente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10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scopo di 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più vicino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immediato. Sta </a:t>
            </a:r>
            <a:r>
              <a:rPr sz="1200" spc="-5" dirty="0">
                <a:latin typeface="Times New Roman"/>
                <a:cs typeface="Times New Roman"/>
              </a:rPr>
              <a:t>acquisendo progressivamente </a:t>
            </a:r>
            <a:r>
              <a:rPr sz="1200" dirty="0">
                <a:latin typeface="Times New Roman"/>
                <a:cs typeface="Times New Roman"/>
              </a:rPr>
              <a:t>l’arte di </a:t>
            </a:r>
            <a:r>
              <a:rPr sz="1200" spc="-5" dirty="0">
                <a:latin typeface="Times New Roman"/>
                <a:cs typeface="Times New Roman"/>
              </a:rPr>
              <a:t>aggiustare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aspirazioni </a:t>
            </a:r>
            <a:r>
              <a:rPr sz="1200" dirty="0">
                <a:latin typeface="Times New Roman"/>
                <a:cs typeface="Times New Roman"/>
              </a:rPr>
              <a:t>in base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esigenze</a:t>
            </a:r>
            <a:endParaRPr sz="1200">
              <a:latin typeface="Times New Roman"/>
              <a:cs typeface="Times New Roman"/>
            </a:endParaRPr>
          </a:p>
          <a:p>
            <a:pPr marL="63500" marR="9779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ordinarie della </a:t>
            </a:r>
            <a:r>
              <a:rPr sz="1200" dirty="0">
                <a:latin typeface="Times New Roman"/>
                <a:cs typeface="Times New Roman"/>
              </a:rPr>
              <a:t>vita umana. Si è </a:t>
            </a:r>
            <a:r>
              <a:rPr sz="1200" spc="-5" dirty="0">
                <a:latin typeface="Times New Roman"/>
                <a:cs typeface="Times New Roman"/>
              </a:rPr>
              <a:t>quasi impadronito della tecnica </a:t>
            </a:r>
            <a:r>
              <a:rPr sz="1200" dirty="0">
                <a:latin typeface="Times New Roman"/>
                <a:cs typeface="Times New Roman"/>
              </a:rPr>
              <a:t>di utilizzare </a:t>
            </a:r>
            <a:r>
              <a:rPr sz="1200" spc="-5" dirty="0">
                <a:latin typeface="Times New Roman"/>
                <a:cs typeface="Times New Roman"/>
              </a:rPr>
              <a:t>l’energia dell’impulso spirituale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funzionare il  </a:t>
            </a:r>
            <a:r>
              <a:rPr sz="1200" spc="-5" dirty="0">
                <a:latin typeface="Times New Roman"/>
                <a:cs typeface="Times New Roman"/>
              </a:rPr>
              <a:t>meccanismo delle realizzazioni materiali. Sta imparando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come vivere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celeste proseguendo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esistenza</a:t>
            </a:r>
            <a:endParaRPr sz="1200">
              <a:latin typeface="Times New Roman"/>
              <a:cs typeface="Times New Roman"/>
            </a:endParaRPr>
          </a:p>
          <a:p>
            <a:pPr marL="63500" marR="97790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terrena. Dipende </a:t>
            </a:r>
            <a:r>
              <a:rPr sz="1200" dirty="0">
                <a:latin typeface="Times New Roman"/>
                <a:cs typeface="Times New Roman"/>
              </a:rPr>
              <a:t>sempre più dalle </a:t>
            </a:r>
            <a:r>
              <a:rPr sz="1200" spc="-5" dirty="0">
                <a:latin typeface="Times New Roman"/>
                <a:cs typeface="Times New Roman"/>
              </a:rPr>
              <a:t>direttive </a:t>
            </a:r>
            <a:r>
              <a:rPr sz="1200" dirty="0">
                <a:latin typeface="Times New Roman"/>
                <a:cs typeface="Times New Roman"/>
              </a:rPr>
              <a:t>ultime di </a:t>
            </a:r>
            <a:r>
              <a:rPr sz="1200" spc="-5" dirty="0">
                <a:latin typeface="Times New Roman"/>
                <a:cs typeface="Times New Roman"/>
              </a:rPr>
              <a:t>suo Padre celeste, </a:t>
            </a:r>
            <a:r>
              <a:rPr sz="1200" dirty="0">
                <a:latin typeface="Times New Roman"/>
                <a:cs typeface="Times New Roman"/>
              </a:rPr>
              <a:t>assumendo il ruolo </a:t>
            </a:r>
            <a:r>
              <a:rPr sz="1200" spc="-5" dirty="0">
                <a:latin typeface="Times New Roman"/>
                <a:cs typeface="Times New Roman"/>
              </a:rPr>
              <a:t>paterno di guidare </a:t>
            </a:r>
            <a:r>
              <a:rPr sz="1200" dirty="0">
                <a:latin typeface="Times New Roman"/>
                <a:cs typeface="Times New Roman"/>
              </a:rPr>
              <a:t>e dirigere i </a:t>
            </a:r>
            <a:r>
              <a:rPr sz="1200" spc="-5" dirty="0">
                <a:latin typeface="Times New Roman"/>
                <a:cs typeface="Times New Roman"/>
              </a:rPr>
              <a:t>figli della  sua famiglia terrena.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divenendo esperto nell’arte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strappare </a:t>
            </a:r>
            <a:r>
              <a:rPr sz="1200" dirty="0">
                <a:latin typeface="Times New Roman"/>
                <a:cs typeface="Times New Roman"/>
              </a:rPr>
              <a:t>una vittoria </a:t>
            </a:r>
            <a:r>
              <a:rPr sz="1200" spc="-5" dirty="0">
                <a:latin typeface="Times New Roman"/>
                <a:cs typeface="Times New Roman"/>
              </a:rPr>
              <a:t>dalle fauci stesse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disfatta; sta </a:t>
            </a:r>
            <a:r>
              <a:rPr sz="1200" dirty="0">
                <a:latin typeface="Times New Roman"/>
                <a:cs typeface="Times New Roman"/>
              </a:rPr>
              <a:t>imparando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del tempo </a:t>
            </a:r>
            <a:r>
              <a:rPr sz="1200" dirty="0">
                <a:latin typeface="Times New Roman"/>
                <a:cs typeface="Times New Roman"/>
              </a:rPr>
              <a:t>in trionfi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0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(1405.5) 127:6.13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degli anni,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continua a </a:t>
            </a:r>
            <a:r>
              <a:rPr sz="1200" spc="-5" dirty="0">
                <a:latin typeface="Times New Roman"/>
                <a:cs typeface="Times New Roman"/>
              </a:rPr>
              <a:t>fare l’esperienza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vissuta  nella carne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completa, rappresentativa </a:t>
            </a:r>
            <a:r>
              <a:rPr sz="1200" dirty="0">
                <a:latin typeface="Times New Roman"/>
                <a:cs typeface="Times New Roman"/>
              </a:rPr>
              <a:t>e piena. </a:t>
            </a:r>
            <a:r>
              <a:rPr sz="1200" spc="-5" dirty="0">
                <a:latin typeface="Times New Roman"/>
                <a:cs typeface="Times New Roman"/>
              </a:rPr>
              <a:t>Egli lasciò 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avendo maturato l’esperienza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creature attraversano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brevi </a:t>
            </a:r>
            <a:r>
              <a:rPr sz="1200" dirty="0">
                <a:latin typeface="Times New Roman"/>
                <a:cs typeface="Times New Roman"/>
              </a:rPr>
              <a:t>e duri anni 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la vita 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dirty="0">
                <a:latin typeface="Times New Roman"/>
                <a:cs typeface="Times New Roman"/>
              </a:rPr>
              <a:t>E tutta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umana è proprietà eterna </a:t>
            </a:r>
            <a:r>
              <a:rPr sz="1200" spc="-5" dirty="0">
                <a:latin typeface="Times New Roman"/>
                <a:cs typeface="Times New Roman"/>
              </a:rPr>
              <a:t>del Sovrano dell’Universo. Egli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comprensivo,  </a:t>
            </a:r>
            <a:r>
              <a:rPr sz="1200" spc="-5" dirty="0">
                <a:latin typeface="Times New Roman"/>
                <a:cs typeface="Times New Roman"/>
              </a:rPr>
              <a:t>amico compassionevole, sovrano sperimentato </a:t>
            </a:r>
            <a:r>
              <a:rPr sz="1200" dirty="0">
                <a:latin typeface="Times New Roman"/>
                <a:cs typeface="Times New Roman"/>
              </a:rPr>
              <a:t>e padre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(1405.6) 127:6.14 </a:t>
            </a:r>
            <a:r>
              <a:rPr sz="1200" spc="-5" dirty="0">
                <a:latin typeface="Times New Roman"/>
                <a:cs typeface="Times New Roman"/>
              </a:rPr>
              <a:t>Da ragazzo egli accumulò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insieme di </a:t>
            </a:r>
            <a:r>
              <a:rPr sz="1200" spc="-5" dirty="0">
                <a:latin typeface="Times New Roman"/>
                <a:cs typeface="Times New Roman"/>
              </a:rPr>
              <a:t>conoscenze;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giovane scelse, </a:t>
            </a:r>
            <a:r>
              <a:rPr sz="1200" dirty="0">
                <a:latin typeface="Times New Roman"/>
                <a:cs typeface="Times New Roman"/>
              </a:rPr>
              <a:t>classificò e </a:t>
            </a:r>
            <a:r>
              <a:rPr sz="1200" spc="-5" dirty="0">
                <a:latin typeface="Times New Roman"/>
                <a:cs typeface="Times New Roman"/>
              </a:rPr>
              <a:t>coordinò queste  informazioni;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come uomo del </a:t>
            </a:r>
            <a:r>
              <a:rPr sz="1200" spc="-5" dirty="0">
                <a:latin typeface="Times New Roman"/>
                <a:cs typeface="Times New Roman"/>
              </a:rPr>
              <a:t>regno egli </a:t>
            </a:r>
            <a:r>
              <a:rPr sz="1200" dirty="0">
                <a:latin typeface="Times New Roman"/>
                <a:cs typeface="Times New Roman"/>
              </a:rPr>
              <a:t>comincia </a:t>
            </a:r>
            <a:r>
              <a:rPr sz="1200" spc="-5" dirty="0">
                <a:latin typeface="Times New Roman"/>
                <a:cs typeface="Times New Roman"/>
              </a:rPr>
              <a:t>ad organizzare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acquisizioni mentali </a:t>
            </a:r>
            <a:r>
              <a:rPr sz="1200" dirty="0">
                <a:latin typeface="Times New Roman"/>
                <a:cs typeface="Times New Roman"/>
              </a:rPr>
              <a:t>in vista </a:t>
            </a:r>
            <a:r>
              <a:rPr sz="1200" spc="-5" dirty="0">
                <a:latin typeface="Times New Roman"/>
                <a:cs typeface="Times New Roman"/>
              </a:rPr>
              <a:t>del loro impiego nel  suo insegnamento successivo, nel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dei </a:t>
            </a:r>
            <a:r>
              <a:rPr sz="1200" dirty="0">
                <a:latin typeface="Times New Roman"/>
                <a:cs typeface="Times New Roman"/>
              </a:rPr>
              <a:t>suoi simili </a:t>
            </a:r>
            <a:r>
              <a:rPr sz="1200" spc="-5" dirty="0">
                <a:latin typeface="Times New Roman"/>
                <a:cs typeface="Times New Roman"/>
              </a:rPr>
              <a:t>mortali su questo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 sfere abitate dell’intero universo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88630" cy="12617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(1405.7) 127:6.15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mondo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egli </a:t>
            </a:r>
            <a:r>
              <a:rPr sz="1200" dirty="0">
                <a:latin typeface="Times New Roman"/>
                <a:cs typeface="Times New Roman"/>
              </a:rPr>
              <a:t>ha vissuto la </a:t>
            </a:r>
            <a:r>
              <a:rPr sz="1200" spc="-5" dirty="0">
                <a:latin typeface="Times New Roman"/>
                <a:cs typeface="Times New Roman"/>
              </a:rPr>
              <a:t>sua vita d’infanzia ed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attraversato </a:t>
            </a:r>
            <a:r>
              <a:rPr sz="1200" dirty="0">
                <a:latin typeface="Times New Roman"/>
                <a:cs typeface="Times New Roman"/>
              </a:rPr>
              <a:t>le tappe  </a:t>
            </a:r>
            <a:r>
              <a:rPr sz="1200" spc="-5" dirty="0">
                <a:latin typeface="Times New Roman"/>
                <a:cs typeface="Times New Roman"/>
              </a:rPr>
              <a:t>successive della </a:t>
            </a:r>
            <a:r>
              <a:rPr sz="1200" dirty="0">
                <a:latin typeface="Times New Roman"/>
                <a:cs typeface="Times New Roman"/>
              </a:rPr>
              <a:t>giovinezza e </a:t>
            </a:r>
            <a:r>
              <a:rPr sz="1200" spc="-5" dirty="0">
                <a:latin typeface="Times New Roman"/>
                <a:cs typeface="Times New Roman"/>
              </a:rPr>
              <a:t>dell’adolescenza.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ora </a:t>
            </a:r>
            <a:r>
              <a:rPr sz="1200" spc="-5" dirty="0">
                <a:latin typeface="Times New Roman"/>
                <a:cs typeface="Times New Roman"/>
              </a:rPr>
              <a:t>alle soglie della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maturità, </a:t>
            </a:r>
            <a:r>
              <a:rPr sz="1200" dirty="0">
                <a:latin typeface="Times New Roman"/>
                <a:cs typeface="Times New Roman"/>
              </a:rPr>
              <a:t>ricco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spc="10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umana, perfezionato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della natura umana e </a:t>
            </a:r>
            <a:r>
              <a:rPr sz="1200" spc="-5" dirty="0">
                <a:latin typeface="Times New Roman"/>
                <a:cs typeface="Times New Roman"/>
              </a:rPr>
              <a:t>ripieno </a:t>
            </a:r>
            <a:r>
              <a:rPr sz="1200" dirty="0">
                <a:latin typeface="Times New Roman"/>
                <a:cs typeface="Times New Roman"/>
              </a:rPr>
              <a:t>di compassione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debolezze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Egli sta  divenendo esperto nell’arte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spc="-5" dirty="0">
                <a:latin typeface="Times New Roman"/>
                <a:cs typeface="Times New Roman"/>
              </a:rPr>
              <a:t>rivelare suo Padre del </a:t>
            </a:r>
            <a:r>
              <a:rPr sz="1200" dirty="0">
                <a:latin typeface="Times New Roman"/>
                <a:cs typeface="Times New Roman"/>
              </a:rPr>
              <a:t>Paradiso alle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di 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livello.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(1406.1) 127:6.16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da uomo </a:t>
            </a:r>
            <a:r>
              <a:rPr sz="1200" spc="-5" dirty="0">
                <a:latin typeface="Times New Roman"/>
                <a:cs typeface="Times New Roman"/>
              </a:rPr>
              <a:t>maturo </a:t>
            </a:r>
            <a:r>
              <a:rPr sz="1200" dirty="0">
                <a:latin typeface="Times New Roman"/>
                <a:cs typeface="Times New Roman"/>
              </a:rPr>
              <a:t>— da </a:t>
            </a:r>
            <a:r>
              <a:rPr sz="1200" spc="-5" dirty="0">
                <a:latin typeface="Times New Roman"/>
                <a:cs typeface="Times New Roman"/>
              </a:rPr>
              <a:t>adulto del regno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prepara a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la sua suprema missione 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agli  </a:t>
            </a:r>
            <a:r>
              <a:rPr sz="1200" dirty="0">
                <a:latin typeface="Times New Roman"/>
                <a:cs typeface="Times New Roman"/>
              </a:rPr>
              <a:t>uomini e di </a:t>
            </a:r>
            <a:r>
              <a:rPr sz="1200" spc="-5" dirty="0">
                <a:latin typeface="Times New Roman"/>
                <a:cs typeface="Times New Roman"/>
              </a:rPr>
              <a:t>condurre gli </a:t>
            </a:r>
            <a:r>
              <a:rPr sz="1200" dirty="0">
                <a:latin typeface="Times New Roman"/>
                <a:cs typeface="Times New Roman"/>
              </a:rPr>
              <a:t>uomini 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38159" cy="35274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prima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parte dell’età virile di</a:t>
            </a:r>
            <a:r>
              <a:rPr sz="2200" b="1" spc="4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Gesù</a:t>
            </a:r>
            <a:endParaRPr sz="2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(1407.1) 128:0.1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entrò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della sua vita </a:t>
            </a:r>
            <a:r>
              <a:rPr sz="1200" dirty="0">
                <a:latin typeface="Times New Roman"/>
                <a:cs typeface="Times New Roman"/>
              </a:rPr>
              <a:t>di adulto,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vissuto, e </a:t>
            </a:r>
            <a:r>
              <a:rPr sz="1200" spc="-5" dirty="0">
                <a:latin typeface="Times New Roman"/>
                <a:cs typeface="Times New Roman"/>
              </a:rPr>
              <a:t>continuava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vivere, </a:t>
            </a:r>
            <a:r>
              <a:rPr sz="1200" dirty="0">
                <a:latin typeface="Times New Roman"/>
                <a:cs typeface="Times New Roman"/>
              </a:rPr>
              <a:t>una vita  umana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ordinaria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Gesù </a:t>
            </a:r>
            <a:r>
              <a:rPr sz="1200" dirty="0">
                <a:latin typeface="Times New Roman"/>
                <a:cs typeface="Times New Roman"/>
              </a:rPr>
              <a:t>venne in questo mondo </a:t>
            </a:r>
            <a:r>
              <a:rPr sz="1200" spc="-5" dirty="0">
                <a:latin typeface="Times New Roman"/>
                <a:cs typeface="Times New Roman"/>
              </a:rPr>
              <a:t>esattamente come ci vengono gli altri bambini;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spc="5" dirty="0">
                <a:latin typeface="Times New Roman"/>
                <a:cs typeface="Times New Roman"/>
              </a:rPr>
              <a:t>alcun  </a:t>
            </a:r>
            <a:r>
              <a:rPr sz="1200" dirty="0">
                <a:latin typeface="Times New Roman"/>
                <a:cs typeface="Times New Roman"/>
              </a:rPr>
              <a:t>ruolo </a:t>
            </a:r>
            <a:r>
              <a:rPr sz="1200" spc="-5" dirty="0">
                <a:latin typeface="Times New Roman"/>
                <a:cs typeface="Times New Roman"/>
              </a:rPr>
              <a:t>nella scelta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genitori.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questo mondo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effettuare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settimo ed </a:t>
            </a:r>
            <a:r>
              <a:rPr sz="1200" spc="-5" dirty="0">
                <a:latin typeface="Times New Roman"/>
                <a:cs typeface="Times New Roman"/>
              </a:rPr>
              <a:t>ultimo  conferimento,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incarnazione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carne mortale,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in un modo </a:t>
            </a:r>
            <a:r>
              <a:rPr sz="1200" spc="-5" dirty="0">
                <a:latin typeface="Times New Roman"/>
                <a:cs typeface="Times New Roman"/>
              </a:rPr>
              <a:t>naturale,  crescendo come </a:t>
            </a:r>
            <a:r>
              <a:rPr sz="1200" dirty="0">
                <a:latin typeface="Times New Roman"/>
                <a:cs typeface="Times New Roman"/>
              </a:rPr>
              <a:t>un bambino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lottando contro le </a:t>
            </a:r>
            <a:r>
              <a:rPr sz="1200" spc="-5" dirty="0">
                <a:latin typeface="Times New Roman"/>
                <a:cs typeface="Times New Roman"/>
              </a:rPr>
              <a:t>vicissitudini del suo ambiente esattamente come fanno gli altri mortali  su questo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(1407.2) 128:0.2 </a:t>
            </a:r>
            <a:r>
              <a:rPr sz="1200" spc="-5" dirty="0">
                <a:latin typeface="Times New Roman"/>
                <a:cs typeface="Times New Roman"/>
              </a:rPr>
              <a:t>Bisogna </a:t>
            </a:r>
            <a:r>
              <a:rPr sz="1200" dirty="0">
                <a:latin typeface="Times New Roman"/>
                <a:cs typeface="Times New Roman"/>
              </a:rPr>
              <a:t>sempre tenere a mente il duplice </a:t>
            </a:r>
            <a:r>
              <a:rPr sz="1200" spc="-5" dirty="0">
                <a:latin typeface="Times New Roman"/>
                <a:cs typeface="Times New Roman"/>
              </a:rPr>
              <a:t>proposito del </a:t>
            </a:r>
            <a:r>
              <a:rPr sz="1200" dirty="0">
                <a:latin typeface="Times New Roman"/>
                <a:cs typeface="Times New Roman"/>
              </a:rPr>
              <a:t>conferimento di </a:t>
            </a:r>
            <a:r>
              <a:rPr sz="1200" spc="-5" dirty="0">
                <a:latin typeface="Times New Roman"/>
                <a:cs typeface="Times New Roman"/>
              </a:rPr>
              <a:t>Micael su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937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(1407.3) 128:0.3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Acquisire l’esperienza </a:t>
            </a:r>
            <a:r>
              <a:rPr sz="1200" dirty="0">
                <a:latin typeface="Times New Roman"/>
                <a:cs typeface="Times New Roman"/>
              </a:rPr>
              <a:t>di vivere la vita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umana nella carne mortale </a:t>
            </a:r>
            <a:r>
              <a:rPr sz="1200" spc="-5" dirty="0">
                <a:latin typeface="Times New Roman"/>
                <a:cs typeface="Times New Roman"/>
              </a:rPr>
              <a:t>per  completare </a:t>
            </a:r>
            <a:r>
              <a:rPr sz="1200" dirty="0">
                <a:latin typeface="Times New Roman"/>
                <a:cs typeface="Times New Roman"/>
              </a:rPr>
              <a:t>la sua sovranità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667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(1407.4) 128:0.4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agli </a:t>
            </a:r>
            <a:r>
              <a:rPr sz="1200" dirty="0">
                <a:latin typeface="Times New Roman"/>
                <a:cs typeface="Times New Roman"/>
              </a:rPr>
              <a:t>abitanti mortali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efficacemente questi </a:t>
            </a:r>
            <a:r>
              <a:rPr sz="1200" dirty="0">
                <a:latin typeface="Times New Roman"/>
                <a:cs typeface="Times New Roman"/>
              </a:rPr>
              <a:t>stessi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migliore comprensione </a:t>
            </a:r>
            <a:r>
              <a:rPr sz="1200" dirty="0">
                <a:latin typeface="Times New Roman"/>
                <a:cs typeface="Times New Roman"/>
              </a:rPr>
              <a:t>del Padre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08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(1407.5) 128:0.5 </a:t>
            </a:r>
            <a:r>
              <a:rPr sz="1200" spc="-5" dirty="0">
                <a:latin typeface="Times New Roman"/>
                <a:cs typeface="Times New Roman"/>
              </a:rPr>
              <a:t>Tutti gli altri benefici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vantaggi universali erano </a:t>
            </a:r>
            <a:r>
              <a:rPr sz="1200" dirty="0">
                <a:latin typeface="Times New Roman"/>
                <a:cs typeface="Times New Roman"/>
              </a:rPr>
              <a:t>incidentali e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propositi principali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conferimento come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2609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ventunesimo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(15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2165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(1407.6) 128:1.1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dell’età </a:t>
            </a:r>
            <a:r>
              <a:rPr sz="1200" spc="-5" dirty="0">
                <a:latin typeface="Times New Roman"/>
                <a:cs typeface="Times New Roman"/>
              </a:rPr>
              <a:t>adulta Gesù cominciò seriamente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piena coscienza 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completare  l’esperienza </a:t>
            </a:r>
            <a:r>
              <a:rPr sz="1200" dirty="0">
                <a:latin typeface="Times New Roman"/>
                <a:cs typeface="Times New Roman"/>
              </a:rPr>
              <a:t>di conoscere 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forme più </a:t>
            </a:r>
            <a:r>
              <a:rPr sz="1200" spc="-5" dirty="0">
                <a:latin typeface="Times New Roman"/>
                <a:cs typeface="Times New Roman"/>
              </a:rPr>
              <a:t>basse delle sue creature intelligenti, acquisendo così </a:t>
            </a:r>
            <a:r>
              <a:rPr sz="1200" dirty="0">
                <a:latin typeface="Times New Roman"/>
                <a:cs typeface="Times New Roman"/>
              </a:rPr>
              <a:t>definitivamente e 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sovranità assoluta sull’universo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creato.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iniziò questo </a:t>
            </a:r>
            <a:r>
              <a:rPr sz="1200" spc="-5" dirty="0">
                <a:latin typeface="Times New Roman"/>
                <a:cs typeface="Times New Roman"/>
              </a:rPr>
              <a:t>compito prodigioso nella </a:t>
            </a:r>
            <a:r>
              <a:rPr sz="1200" spc="5" dirty="0">
                <a:latin typeface="Times New Roman"/>
                <a:cs typeface="Times New Roman"/>
              </a:rPr>
              <a:t>piena  </a:t>
            </a:r>
            <a:r>
              <a:rPr sz="1200" spc="-5" dirty="0">
                <a:latin typeface="Times New Roman"/>
                <a:cs typeface="Times New Roman"/>
              </a:rPr>
              <a:t>consapevolezza della sua duplice natura. </a:t>
            </a:r>
            <a:r>
              <a:rPr sz="1200" dirty="0">
                <a:latin typeface="Times New Roman"/>
                <a:cs typeface="Times New Roman"/>
              </a:rPr>
              <a:t>Ma aveva </a:t>
            </a:r>
            <a:r>
              <a:rPr sz="1200" spc="-5" dirty="0">
                <a:latin typeface="Times New Roman"/>
                <a:cs typeface="Times New Roman"/>
              </a:rPr>
              <a:t>già efficacemente </a:t>
            </a:r>
            <a:r>
              <a:rPr sz="1200" dirty="0">
                <a:latin typeface="Times New Roman"/>
                <a:cs typeface="Times New Roman"/>
              </a:rPr>
              <a:t>congiunto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nature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—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(1407.7) 128:1.2 </a:t>
            </a:r>
            <a:r>
              <a:rPr sz="1200" spc="-5" dirty="0">
                <a:latin typeface="Times New Roman"/>
                <a:cs typeface="Times New Roman"/>
              </a:rPr>
              <a:t>Joshua ben Joseph sapeva </a:t>
            </a:r>
            <a:r>
              <a:rPr sz="1200" dirty="0">
                <a:latin typeface="Times New Roman"/>
                <a:cs typeface="Times New Roman"/>
              </a:rPr>
              <a:t>molto bene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uomo, un uomo </a:t>
            </a:r>
            <a:r>
              <a:rPr sz="1200" spc="-5" dirty="0">
                <a:latin typeface="Times New Roman"/>
                <a:cs typeface="Times New Roman"/>
              </a:rPr>
              <a:t>mortale, nato </a:t>
            </a:r>
            <a:r>
              <a:rPr sz="1200" dirty="0">
                <a:latin typeface="Times New Roman"/>
                <a:cs typeface="Times New Roman"/>
              </a:rPr>
              <a:t>da donna. Ciò è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scelta  del suo primo appellativo,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Figlio </a:t>
            </a:r>
            <a:r>
              <a:rPr sz="1200" i="1" spc="-5" dirty="0">
                <a:latin typeface="Times New Roman"/>
                <a:cs typeface="Times New Roman"/>
              </a:rPr>
              <a:t>dell’Uomo. </a:t>
            </a:r>
            <a:r>
              <a:rPr sz="1200" spc="-5" dirty="0">
                <a:latin typeface="Times New Roman"/>
                <a:cs typeface="Times New Roman"/>
              </a:rPr>
              <a:t>Egli partecipava veramente della </a:t>
            </a:r>
            <a:r>
              <a:rPr sz="1200" dirty="0">
                <a:latin typeface="Times New Roman"/>
                <a:cs typeface="Times New Roman"/>
              </a:rPr>
              <a:t>nostra natura di carne e di </a:t>
            </a:r>
            <a:r>
              <a:rPr sz="1200" spc="-5" dirty="0">
                <a:latin typeface="Times New Roman"/>
                <a:cs typeface="Times New Roman"/>
              </a:rPr>
              <a:t>sangue,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ora,  che presiede con autorità sovrana ai </a:t>
            </a:r>
            <a:r>
              <a:rPr sz="1200" dirty="0">
                <a:latin typeface="Times New Roman"/>
                <a:cs typeface="Times New Roman"/>
              </a:rPr>
              <a:t>destini di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tra i suoi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titoli </a:t>
            </a:r>
            <a:r>
              <a:rPr sz="1200" spc="-5" dirty="0">
                <a:latin typeface="Times New Roman"/>
                <a:cs typeface="Times New Roman"/>
              </a:rPr>
              <a:t>ben guadagnati quello </a:t>
            </a:r>
            <a:r>
              <a:rPr sz="1200" dirty="0">
                <a:latin typeface="Times New Roman"/>
                <a:cs typeface="Times New Roman"/>
              </a:rPr>
              <a:t>di Figlio  </a:t>
            </a:r>
            <a:r>
              <a:rPr sz="1200" spc="-5" dirty="0">
                <a:latin typeface="Times New Roman"/>
                <a:cs typeface="Times New Roman"/>
              </a:rPr>
              <a:t>dell’Uomo.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vero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Verbo creativo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“fatto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ed abitò </a:t>
            </a:r>
            <a:r>
              <a:rPr sz="1200" dirty="0">
                <a:latin typeface="Times New Roman"/>
                <a:cs typeface="Times New Roman"/>
              </a:rPr>
              <a:t>come  un uomo del </a:t>
            </a:r>
            <a:r>
              <a:rPr sz="1200" spc="-5" dirty="0">
                <a:latin typeface="Times New Roman"/>
                <a:cs typeface="Times New Roman"/>
              </a:rPr>
              <a:t>regno su Urantia”. Egli lavorò, si stancò, si riposò </a:t>
            </a:r>
            <a:r>
              <a:rPr sz="1200" dirty="0">
                <a:latin typeface="Times New Roman"/>
                <a:cs typeface="Times New Roman"/>
              </a:rPr>
              <a:t>e dormì. Ebbe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soddisfò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appetito </a:t>
            </a:r>
            <a:r>
              <a:rPr sz="1200" dirty="0">
                <a:latin typeface="Times New Roman"/>
                <a:cs typeface="Times New Roman"/>
              </a:rPr>
              <a:t>con il cibo; </a:t>
            </a:r>
            <a:r>
              <a:rPr sz="1200" spc="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sete  e </a:t>
            </a:r>
            <a:r>
              <a:rPr sz="1200" spc="-5" dirty="0">
                <a:latin typeface="Times New Roman"/>
                <a:cs typeface="Times New Roman"/>
              </a:rPr>
              <a:t>si dissetò con l’acqua. Egli sperimentò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gamma dei sentimenti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emozioni umane;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“provato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cosa, come lo 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voi”, e </a:t>
            </a:r>
            <a:r>
              <a:rPr sz="1200" spc="-5" dirty="0">
                <a:latin typeface="Times New Roman"/>
                <a:cs typeface="Times New Roman"/>
              </a:rPr>
              <a:t>sofferse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250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(1407.8) 128:1.3 </a:t>
            </a:r>
            <a:r>
              <a:rPr sz="1200" spc="-5" dirty="0">
                <a:latin typeface="Times New Roman"/>
                <a:cs typeface="Times New Roman"/>
              </a:rPr>
              <a:t>Egli ottenne conoscenza, </a:t>
            </a:r>
            <a:r>
              <a:rPr sz="1200" dirty="0">
                <a:latin typeface="Times New Roman"/>
                <a:cs typeface="Times New Roman"/>
              </a:rPr>
              <a:t>acquisì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combinò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saggezza, proprio </a:t>
            </a:r>
            <a:r>
              <a:rPr sz="1200" dirty="0">
                <a:latin typeface="Times New Roman"/>
                <a:cs typeface="Times New Roman"/>
              </a:rPr>
              <a:t>come fanno </a:t>
            </a:r>
            <a:r>
              <a:rPr sz="1200" spc="-5" dirty="0">
                <a:latin typeface="Times New Roman"/>
                <a:cs typeface="Times New Roman"/>
              </a:rPr>
              <a:t>altri mortali del regno. Fino  </a:t>
            </a:r>
            <a:r>
              <a:rPr sz="1200" dirty="0">
                <a:latin typeface="Times New Roman"/>
                <a:cs typeface="Times New Roman"/>
              </a:rPr>
              <a:t>a dopo il </a:t>
            </a:r>
            <a:r>
              <a:rPr sz="1200" spc="-5" dirty="0">
                <a:latin typeface="Times New Roman"/>
                <a:cs typeface="Times New Roman"/>
              </a:rPr>
              <a:t>suo battesimo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avvalse </a:t>
            </a:r>
            <a:r>
              <a:rPr sz="1200" dirty="0">
                <a:latin typeface="Times New Roman"/>
                <a:cs typeface="Times New Roman"/>
              </a:rPr>
              <a:t>di alcun </a:t>
            </a:r>
            <a:r>
              <a:rPr sz="1200" spc="-5" dirty="0">
                <a:latin typeface="Times New Roman"/>
                <a:cs typeface="Times New Roman"/>
              </a:rPr>
              <a:t>potere soprannaturale.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impiegò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facoltà che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dotazione  umana </a:t>
            </a:r>
            <a:r>
              <a:rPr sz="1200" spc="-5" dirty="0">
                <a:latin typeface="Times New Roman"/>
                <a:cs typeface="Times New Roman"/>
              </a:rPr>
              <a:t>come figlio </a:t>
            </a:r>
            <a:r>
              <a:rPr sz="1200" dirty="0">
                <a:latin typeface="Times New Roman"/>
                <a:cs typeface="Times New Roman"/>
              </a:rPr>
              <a:t>di Giuseppe 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(1408.1) 128:1.4 </a:t>
            </a:r>
            <a:r>
              <a:rPr sz="1200" spc="-5" dirty="0">
                <a:latin typeface="Times New Roman"/>
                <a:cs typeface="Times New Roman"/>
              </a:rPr>
              <a:t>Quanto agli attributi della sua esistenza preumana, egli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spogliò. </a:t>
            </a:r>
            <a:r>
              <a:rPr sz="1200" dirty="0">
                <a:latin typeface="Times New Roman"/>
                <a:cs typeface="Times New Roman"/>
              </a:rPr>
              <a:t>Prima dell’inizio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pubblica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conoscenza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degli avvenimenti fu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autolimitata. Egli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uomo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0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25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(1408.2) 128:1.5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gloriosamente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che: “Noi abbiamo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governante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toccato </a:t>
            </a:r>
            <a:r>
              <a:rPr sz="1200" dirty="0">
                <a:latin typeface="Times New Roman"/>
                <a:cs typeface="Times New Roman"/>
              </a:rPr>
              <a:t>dalla compassione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nostre debolezze.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Sovrano che fu </a:t>
            </a:r>
            <a:r>
              <a:rPr sz="1200" dirty="0">
                <a:latin typeface="Times New Roman"/>
                <a:cs typeface="Times New Roman"/>
              </a:rPr>
              <a:t>in tutti i punti </a:t>
            </a:r>
            <a:r>
              <a:rPr sz="1200" spc="-5" dirty="0">
                <a:latin typeface="Times New Roman"/>
                <a:cs typeface="Times New Roman"/>
              </a:rPr>
              <a:t>provato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come lo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noi, senza tuttavia peccare.” E  poiché ha lui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sofferto, </a:t>
            </a:r>
            <a:r>
              <a:rPr sz="1200" spc="-5" dirty="0">
                <a:latin typeface="Times New Roman"/>
                <a:cs typeface="Times New Roman"/>
              </a:rPr>
              <a:t>essendo stato provato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tentato, </a:t>
            </a:r>
            <a:r>
              <a:rPr sz="1200" dirty="0">
                <a:latin typeface="Times New Roman"/>
                <a:cs typeface="Times New Roman"/>
              </a:rPr>
              <a:t>è abbondantemente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comprendere e di </a:t>
            </a:r>
            <a:r>
              <a:rPr sz="1200" spc="-5" dirty="0">
                <a:latin typeface="Times New Roman"/>
                <a:cs typeface="Times New Roman"/>
              </a:rPr>
              <a:t>aiutare coloro </a:t>
            </a:r>
            <a:r>
              <a:rPr sz="1200" dirty="0">
                <a:latin typeface="Times New Roman"/>
                <a:cs typeface="Times New Roman"/>
              </a:rPr>
              <a:t>che  sono </a:t>
            </a:r>
            <a:r>
              <a:rPr sz="1200" spc="-5" dirty="0">
                <a:latin typeface="Times New Roman"/>
                <a:cs typeface="Times New Roman"/>
              </a:rPr>
              <a:t>confusi ed</a:t>
            </a:r>
            <a:r>
              <a:rPr sz="1200" dirty="0">
                <a:latin typeface="Times New Roman"/>
                <a:cs typeface="Times New Roman"/>
              </a:rPr>
              <a:t> afflitti.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(1408.3) 128:1.6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comprendeva </a:t>
            </a:r>
            <a:r>
              <a:rPr sz="1200" dirty="0">
                <a:latin typeface="Times New Roman"/>
                <a:cs typeface="Times New Roman"/>
              </a:rPr>
              <a:t>ora pienamente il </a:t>
            </a:r>
            <a:r>
              <a:rPr sz="1200" spc="-5" dirty="0">
                <a:latin typeface="Times New Roman"/>
                <a:cs typeface="Times New Roman"/>
              </a:rPr>
              <a:t>lavoro che l’attendeva,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umana  </a:t>
            </a:r>
            <a:r>
              <a:rPr sz="1200" spc="-5" dirty="0">
                <a:latin typeface="Times New Roman"/>
                <a:cs typeface="Times New Roman"/>
              </a:rPr>
              <a:t>nel canale del suo corso naturale. </a:t>
            </a:r>
            <a:r>
              <a:rPr sz="1200" dirty="0">
                <a:latin typeface="Times New Roman"/>
                <a:cs typeface="Times New Roman"/>
              </a:rPr>
              <a:t>Ed in alcune di </a:t>
            </a:r>
            <a:r>
              <a:rPr sz="1200" spc="-5" dirty="0">
                <a:latin typeface="Times New Roman"/>
                <a:cs typeface="Times New Roman"/>
              </a:rPr>
              <a:t>queste materie egli </a:t>
            </a:r>
            <a:r>
              <a:rPr sz="1200" dirty="0">
                <a:latin typeface="Times New Roman"/>
                <a:cs typeface="Times New Roman"/>
              </a:rPr>
              <a:t>è veramente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esempio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mortali, </a:t>
            </a:r>
            <a:r>
              <a:rPr sz="1200" spc="-5" dirty="0">
                <a:latin typeface="Times New Roman"/>
                <a:cs typeface="Times New Roman"/>
              </a:rPr>
              <a:t>com’è  ricordato: “Che sia </a:t>
            </a:r>
            <a:r>
              <a:rPr sz="1200" dirty="0">
                <a:latin typeface="Times New Roman"/>
                <a:cs typeface="Times New Roman"/>
              </a:rPr>
              <a:t>in voi la </a:t>
            </a:r>
            <a:r>
              <a:rPr sz="1200" spc="-5" dirty="0">
                <a:latin typeface="Times New Roman"/>
                <a:cs typeface="Times New Roman"/>
              </a:rPr>
              <a:t>mente che era </a:t>
            </a:r>
            <a:r>
              <a:rPr sz="1200" dirty="0">
                <a:latin typeface="Times New Roman"/>
                <a:cs typeface="Times New Roman"/>
              </a:rPr>
              <a:t>anche in Cristo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essendo della natura </a:t>
            </a:r>
            <a:r>
              <a:rPr sz="1200" dirty="0">
                <a:latin typeface="Times New Roman"/>
                <a:cs typeface="Times New Roman"/>
              </a:rPr>
              <a:t>di Dio, non </a:t>
            </a:r>
            <a:r>
              <a:rPr sz="1200" spc="-5" dirty="0">
                <a:latin typeface="Times New Roman"/>
                <a:cs typeface="Times New Roman"/>
              </a:rPr>
              <a:t>trovava strano </a:t>
            </a:r>
            <a:r>
              <a:rPr sz="1200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a Dio. </a:t>
            </a:r>
            <a:r>
              <a:rPr sz="1200" spc="-5" dirty="0">
                <a:latin typeface="Times New Roman"/>
                <a:cs typeface="Times New Roman"/>
              </a:rPr>
              <a:t>Ma egli si </a:t>
            </a:r>
            <a:r>
              <a:rPr sz="1200" dirty="0">
                <a:latin typeface="Times New Roman"/>
                <a:cs typeface="Times New Roman"/>
              </a:rPr>
              <a:t>attribuì </a:t>
            </a:r>
            <a:r>
              <a:rPr sz="1200" spc="-5" dirty="0">
                <a:latin typeface="Times New Roman"/>
                <a:cs typeface="Times New Roman"/>
              </a:rPr>
              <a:t>poca importanza, ed assumendo </a:t>
            </a:r>
            <a:r>
              <a:rPr sz="1200" dirty="0">
                <a:latin typeface="Times New Roman"/>
                <a:cs typeface="Times New Roman"/>
              </a:rPr>
              <a:t>la forma 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nacque nelle sembianze </a:t>
            </a:r>
            <a:r>
              <a:rPr sz="1200" spc="-5" dirty="0">
                <a:latin typeface="Times New Roman"/>
                <a:cs typeface="Times New Roman"/>
              </a:rPr>
              <a:t>del genere 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Ed essendo stato così formato come </a:t>
            </a:r>
            <a:r>
              <a:rPr sz="1200" dirty="0">
                <a:latin typeface="Times New Roman"/>
                <a:cs typeface="Times New Roman"/>
              </a:rPr>
              <a:t>un uomo,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umiliò e </a:t>
            </a:r>
            <a:r>
              <a:rPr sz="1200" spc="-5" dirty="0">
                <a:latin typeface="Times New Roman"/>
                <a:cs typeface="Times New Roman"/>
              </a:rPr>
              <a:t>divenne obbediente fino </a:t>
            </a:r>
            <a:r>
              <a:rPr sz="1200" dirty="0">
                <a:latin typeface="Times New Roman"/>
                <a:cs typeface="Times New Roman"/>
              </a:rPr>
              <a:t>alla morte, </a:t>
            </a:r>
            <a:r>
              <a:rPr sz="1200" spc="-5" dirty="0">
                <a:latin typeface="Times New Roman"/>
                <a:cs typeface="Times New Roman"/>
              </a:rPr>
              <a:t>anche alla </a:t>
            </a:r>
            <a:r>
              <a:rPr sz="1200" dirty="0">
                <a:latin typeface="Times New Roman"/>
                <a:cs typeface="Times New Roman"/>
              </a:rPr>
              <a:t>morte sulla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croce.”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80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(1408.4) 128:1.7 </a:t>
            </a:r>
            <a:r>
              <a:rPr sz="1200" spc="-5" dirty="0">
                <a:latin typeface="Times New Roman"/>
                <a:cs typeface="Times New Roman"/>
              </a:rPr>
              <a:t>Egli visse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mortale esattamente come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umana possono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loro,  </a:t>
            </a:r>
            <a:r>
              <a:rPr sz="1200" spc="-5" dirty="0">
                <a:latin typeface="Times New Roman"/>
                <a:cs typeface="Times New Roman"/>
              </a:rPr>
              <a:t>“lui che nei giorni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incarnazione rivolse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spesso preghiere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suppliche,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con grande </a:t>
            </a:r>
            <a:r>
              <a:rPr sz="1200" dirty="0">
                <a:latin typeface="Times New Roman"/>
                <a:cs typeface="Times New Roman"/>
              </a:rPr>
              <a:t>emozione e </a:t>
            </a:r>
            <a:r>
              <a:rPr sz="1200" spc="-5" dirty="0">
                <a:latin typeface="Times New Roman"/>
                <a:cs typeface="Times New Roman"/>
              </a:rPr>
              <a:t>lacrime,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Colui</a:t>
            </a:r>
            <a:endParaRPr sz="1200">
              <a:latin typeface="Times New Roman"/>
              <a:cs typeface="Times New Roman"/>
            </a:endParaRPr>
          </a:p>
          <a:p>
            <a:pPr marL="76200" marR="628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salvare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male; e le </a:t>
            </a:r>
            <a:r>
              <a:rPr sz="1200" spc="-5" dirty="0">
                <a:latin typeface="Times New Roman"/>
                <a:cs typeface="Times New Roman"/>
              </a:rPr>
              <a:t>sue preghiere furono efficaci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egli credeva”. Perciò bisognava 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reso simile 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i="1" dirty="0">
                <a:latin typeface="Times New Roman"/>
                <a:cs typeface="Times New Roman"/>
              </a:rPr>
              <a:t>sotto ogni </a:t>
            </a:r>
            <a:r>
              <a:rPr sz="1200" i="1" spc="-5" dirty="0">
                <a:latin typeface="Times New Roman"/>
                <a:cs typeface="Times New Roman"/>
              </a:rPr>
              <a:t>aspetto </a:t>
            </a:r>
            <a:r>
              <a:rPr sz="1200" spc="-5" dirty="0">
                <a:latin typeface="Times New Roman"/>
                <a:cs typeface="Times New Roman"/>
              </a:rPr>
              <a:t>per poter divenire per loro </a:t>
            </a:r>
            <a:r>
              <a:rPr sz="1200" dirty="0">
                <a:latin typeface="Times New Roman"/>
                <a:cs typeface="Times New Roman"/>
              </a:rPr>
              <a:t>un sovrano </a:t>
            </a:r>
            <a:r>
              <a:rPr sz="1200" spc="-5" dirty="0">
                <a:latin typeface="Times New Roman"/>
                <a:cs typeface="Times New Roman"/>
              </a:rPr>
              <a:t>misericordioso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(1408.5) 128:1.8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dubitò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della sua natura </a:t>
            </a:r>
            <a:r>
              <a:rPr sz="1200" dirty="0">
                <a:latin typeface="Times New Roman"/>
                <a:cs typeface="Times New Roman"/>
              </a:rPr>
              <a:t>umana; ciò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evidente </a:t>
            </a:r>
            <a:r>
              <a:rPr sz="1200" spc="-5" dirty="0">
                <a:latin typeface="Times New Roman"/>
                <a:cs typeface="Times New Roman"/>
              </a:rPr>
              <a:t>per se </a:t>
            </a:r>
            <a:r>
              <a:rPr sz="1200" dirty="0">
                <a:latin typeface="Times New Roman"/>
                <a:cs typeface="Times New Roman"/>
              </a:rPr>
              <a:t>stesso 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nella sua coscienza. Quanto  alla sua natura </a:t>
            </a:r>
            <a:r>
              <a:rPr sz="1200" dirty="0">
                <a:latin typeface="Times New Roman"/>
                <a:cs typeface="Times New Roman"/>
              </a:rPr>
              <a:t>divina c’era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posto per dubbi e </a:t>
            </a:r>
            <a:r>
              <a:rPr sz="1200" spc="-5" dirty="0">
                <a:latin typeface="Times New Roman"/>
                <a:cs typeface="Times New Roman"/>
              </a:rPr>
              <a:t>congetture; </a:t>
            </a:r>
            <a:r>
              <a:rPr sz="1200" dirty="0">
                <a:latin typeface="Times New Roman"/>
                <a:cs typeface="Times New Roman"/>
              </a:rPr>
              <a:t>almeno ciò fu </a:t>
            </a:r>
            <a:r>
              <a:rPr sz="1200" spc="-5" dirty="0">
                <a:latin typeface="Times New Roman"/>
                <a:cs typeface="Times New Roman"/>
              </a:rPr>
              <a:t>vero fino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suo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battesimo.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L’autocoscienza </a:t>
            </a:r>
            <a:r>
              <a:rPr sz="1200" dirty="0">
                <a:latin typeface="Times New Roman"/>
                <a:cs typeface="Times New Roman"/>
              </a:rPr>
              <a:t>della sua divinità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lenta e, </a:t>
            </a:r>
            <a:r>
              <a:rPr sz="1200" dirty="0">
                <a:latin typeface="Times New Roman"/>
                <a:cs typeface="Times New Roman"/>
              </a:rPr>
              <a:t>dal punto di </a:t>
            </a:r>
            <a:r>
              <a:rPr sz="1200" spc="-5" dirty="0">
                <a:latin typeface="Times New Roman"/>
                <a:cs typeface="Times New Roman"/>
              </a:rPr>
              <a:t>vista umano,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per evoluzione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naturale.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Questa rivelazione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autocoscienza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Gerusalemme,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ancora tredici </a:t>
            </a:r>
            <a:r>
              <a:rPr sz="1200" dirty="0">
                <a:latin typeface="Times New Roman"/>
                <a:cs typeface="Times New Roman"/>
              </a:rPr>
              <a:t>anni,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primo avvenimento soprannaturale della </a:t>
            </a:r>
            <a:r>
              <a:rPr sz="1200" dirty="0">
                <a:latin typeface="Times New Roman"/>
                <a:cs typeface="Times New Roman"/>
              </a:rPr>
              <a:t>sua esistenza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di prendere </a:t>
            </a:r>
            <a:r>
              <a:rPr sz="1200" spc="-5" dirty="0">
                <a:latin typeface="Times New Roman"/>
                <a:cs typeface="Times New Roman"/>
              </a:rPr>
              <a:t>autocoscienza della sua natura </a:t>
            </a:r>
            <a:r>
              <a:rPr sz="1200" dirty="0">
                <a:latin typeface="Times New Roman"/>
                <a:cs typeface="Times New Roman"/>
              </a:rPr>
              <a:t>divina  fu </a:t>
            </a:r>
            <a:r>
              <a:rPr sz="1200" spc="-5" dirty="0">
                <a:latin typeface="Times New Roman"/>
                <a:cs typeface="Times New Roman"/>
              </a:rPr>
              <a:t>completata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sua seconda esperienza soprannaturale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sua incarnazione, l’episodio </a:t>
            </a:r>
            <a:r>
              <a:rPr sz="1200" dirty="0">
                <a:latin typeface="Times New Roman"/>
                <a:cs typeface="Times New Roman"/>
              </a:rPr>
              <a:t>che accompagnò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battesimo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Giordano, che segnò </a:t>
            </a: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carriera </a:t>
            </a:r>
            <a:r>
              <a:rPr sz="1200" spc="-5" dirty="0">
                <a:latin typeface="Times New Roman"/>
                <a:cs typeface="Times New Roman"/>
              </a:rPr>
              <a:t>pubblica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d’insegnamento.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18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(1408.6) 128:1.9 </a:t>
            </a:r>
            <a:r>
              <a:rPr sz="1200" spc="-5" dirty="0">
                <a:latin typeface="Times New Roman"/>
                <a:cs typeface="Times New Roman"/>
              </a:rPr>
              <a:t>Tra queste </a:t>
            </a:r>
            <a:r>
              <a:rPr sz="1200" dirty="0">
                <a:latin typeface="Times New Roman"/>
                <a:cs typeface="Times New Roman"/>
              </a:rPr>
              <a:t>due visitazioni </a:t>
            </a:r>
            <a:r>
              <a:rPr sz="1200" spc="-5" dirty="0">
                <a:latin typeface="Times New Roman"/>
                <a:cs typeface="Times New Roman"/>
              </a:rPr>
              <a:t>celesti,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al suo tredicesimo 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l’altra al suo battesimo,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accadde </a:t>
            </a:r>
            <a:r>
              <a:rPr sz="1200" dirty="0">
                <a:latin typeface="Times New Roman"/>
                <a:cs typeface="Times New Roman"/>
              </a:rPr>
              <a:t>nulla di  </a:t>
            </a:r>
            <a:r>
              <a:rPr sz="1200" spc="-5" dirty="0">
                <a:latin typeface="Times New Roman"/>
                <a:cs typeface="Times New Roman"/>
              </a:rPr>
              <a:t>soprannaturale </a:t>
            </a:r>
            <a:r>
              <a:rPr sz="1200" dirty="0">
                <a:latin typeface="Times New Roman"/>
                <a:cs typeface="Times New Roman"/>
              </a:rPr>
              <a:t>o di superumano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di questo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incarnato. Malgrado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il bambino di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il ragazzo, il 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e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erano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incarnato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universo; </a:t>
            </a:r>
            <a:r>
              <a:rPr sz="1200" dirty="0">
                <a:latin typeface="Times New Roman"/>
                <a:cs typeface="Times New Roman"/>
              </a:rPr>
              <a:t>ma non 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usò minimamente  </a:t>
            </a:r>
            <a:r>
              <a:rPr sz="1200" spc="-5" dirty="0">
                <a:latin typeface="Times New Roman"/>
                <a:cs typeface="Times New Roman"/>
              </a:rPr>
              <a:t>questo potere, </a:t>
            </a:r>
            <a:r>
              <a:rPr sz="1200" dirty="0">
                <a:latin typeface="Times New Roman"/>
                <a:cs typeface="Times New Roman"/>
              </a:rPr>
              <a:t>né utilizzò le </a:t>
            </a:r>
            <a:r>
              <a:rPr sz="1200" spc="-5" dirty="0">
                <a:latin typeface="Times New Roman"/>
                <a:cs typeface="Times New Roman"/>
              </a:rPr>
              <a:t>direttive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celesti,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serafino guardiano, nel corso della sua vita </a:t>
            </a:r>
            <a:r>
              <a:rPr sz="1200" dirty="0">
                <a:latin typeface="Times New Roman"/>
                <a:cs typeface="Times New Roman"/>
              </a:rPr>
              <a:t>umana,  </a:t>
            </a:r>
            <a:r>
              <a:rPr sz="1200" spc="-5" dirty="0">
                <a:latin typeface="Times New Roman"/>
                <a:cs typeface="Times New Roman"/>
              </a:rPr>
              <a:t>prima del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del suo battesimo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Giovanni. E noi </a:t>
            </a:r>
            <a:r>
              <a:rPr sz="1200" spc="-5" dirty="0">
                <a:latin typeface="Times New Roman"/>
                <a:cs typeface="Times New Roman"/>
              </a:rPr>
              <a:t>che così testifichiamo, sappiamo </a:t>
            </a:r>
            <a:r>
              <a:rPr sz="1200" dirty="0">
                <a:latin typeface="Times New Roman"/>
                <a:cs typeface="Times New Roman"/>
              </a:rPr>
              <a:t>di che </a:t>
            </a:r>
            <a:r>
              <a:rPr sz="1200" spc="-5" dirty="0">
                <a:latin typeface="Times New Roman"/>
                <a:cs typeface="Times New Roman"/>
              </a:rPr>
              <a:t>cosa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parliamo.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112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(1408.7) 128:1.10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tuttavia, durante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egli </a:t>
            </a:r>
            <a:r>
              <a:rPr sz="1200" spc="-5" dirty="0">
                <a:latin typeface="Times New Roman"/>
                <a:cs typeface="Times New Roman"/>
              </a:rPr>
              <a:t>era veramente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Era effettivamente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Creatore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Una </a:t>
            </a:r>
            <a:r>
              <a:rPr sz="1200" dirty="0">
                <a:latin typeface="Times New Roman"/>
                <a:cs typeface="Times New Roman"/>
              </a:rPr>
              <a:t>volta che ebbe </a:t>
            </a:r>
            <a:r>
              <a:rPr sz="1200" spc="-5" dirty="0">
                <a:latin typeface="Times New Roman"/>
                <a:cs typeface="Times New Roman"/>
              </a:rPr>
              <a:t>abbracciato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carriera pubblica,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tecnicamente completato </a:t>
            </a:r>
            <a:r>
              <a:rPr sz="1200" spc="2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esperienza </a:t>
            </a:r>
            <a:r>
              <a:rPr sz="1200" dirty="0">
                <a:latin typeface="Times New Roman"/>
                <a:cs typeface="Times New Roman"/>
              </a:rPr>
              <a:t>puramente mortale </a:t>
            </a:r>
            <a:r>
              <a:rPr sz="1200" spc="-5" dirty="0">
                <a:latin typeface="Times New Roman"/>
                <a:cs typeface="Times New Roman"/>
              </a:rPr>
              <a:t>per acquisire </a:t>
            </a:r>
            <a:r>
              <a:rPr sz="1200" dirty="0">
                <a:latin typeface="Times New Roman"/>
                <a:cs typeface="Times New Roman"/>
              </a:rPr>
              <a:t>la sovranità,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esitò ad ammettere pubblicamente che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Non  </a:t>
            </a:r>
            <a:r>
              <a:rPr sz="1200" spc="-5" dirty="0">
                <a:latin typeface="Times New Roman"/>
                <a:cs typeface="Times New Roman"/>
              </a:rPr>
              <a:t>esitò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dichiarare: “Io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l’Alfa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l’Omega, </a:t>
            </a:r>
            <a:r>
              <a:rPr sz="1200" dirty="0">
                <a:latin typeface="Times New Roman"/>
                <a:cs typeface="Times New Roman"/>
              </a:rPr>
              <a:t>il principio e la </a:t>
            </a:r>
            <a:r>
              <a:rPr sz="1200" spc="-5" dirty="0">
                <a:latin typeface="Times New Roman"/>
                <a:cs typeface="Times New Roman"/>
              </a:rPr>
              <a:t>fine, </a:t>
            </a:r>
            <a:r>
              <a:rPr sz="1200" dirty="0">
                <a:latin typeface="Times New Roman"/>
                <a:cs typeface="Times New Roman"/>
              </a:rPr>
              <a:t>il primo e l’ultimo.”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protestò negli anni che seguirono  quando fu chiamato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Gloria,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il Signore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il Santo </a:t>
            </a:r>
            <a:r>
              <a:rPr sz="1200" spc="-5" dirty="0">
                <a:latin typeface="Times New Roman"/>
                <a:cs typeface="Times New Roman"/>
              </a:rPr>
              <a:t>d’Israele,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 </a:t>
            </a:r>
            <a:r>
              <a:rPr sz="1200" dirty="0">
                <a:latin typeface="Times New Roman"/>
                <a:cs typeface="Times New Roman"/>
              </a:rPr>
              <a:t>di tutto, nostro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e nostro </a:t>
            </a:r>
            <a:r>
              <a:rPr sz="1200" spc="-5" dirty="0">
                <a:latin typeface="Times New Roman"/>
                <a:cs typeface="Times New Roman"/>
              </a:rPr>
              <a:t>Dio, Dio </a:t>
            </a:r>
            <a:r>
              <a:rPr sz="1200" dirty="0">
                <a:latin typeface="Times New Roman"/>
                <a:cs typeface="Times New Roman"/>
              </a:rPr>
              <a:t>con noi,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un nome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tutti i nomi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mondi, </a:t>
            </a:r>
            <a:r>
              <a:rPr sz="1200" dirty="0">
                <a:latin typeface="Times New Roman"/>
                <a:cs typeface="Times New Roman"/>
              </a:rPr>
              <a:t>l’Onnipotenza  di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creazione, </a:t>
            </a:r>
            <a:r>
              <a:rPr sz="1200" spc="-5" dirty="0">
                <a:latin typeface="Times New Roman"/>
                <a:cs typeface="Times New Roman"/>
              </a:rPr>
              <a:t>l’Unico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sono nascosti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tesori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la  pienezza di Colui </a:t>
            </a:r>
            <a:r>
              <a:rPr sz="1200" spc="-5" dirty="0">
                <a:latin typeface="Times New Roman"/>
                <a:cs typeface="Times New Roman"/>
              </a:rPr>
              <a:t>che riempie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Verbo eterno del </a:t>
            </a:r>
            <a:r>
              <a:rPr sz="1200" dirty="0">
                <a:latin typeface="Times New Roman"/>
                <a:cs typeface="Times New Roman"/>
              </a:rPr>
              <a:t>Dio eterno, Colui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prima di tutte le </a:t>
            </a:r>
            <a:r>
              <a:rPr sz="1200" spc="-5" dirty="0">
                <a:latin typeface="Times New Roman"/>
                <a:cs typeface="Times New Roman"/>
              </a:rPr>
              <a:t>cose ed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 consistono,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terra,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Sostenitore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Donatore della </a:t>
            </a:r>
            <a:r>
              <a:rPr sz="1200" dirty="0">
                <a:latin typeface="Times New Roman"/>
                <a:cs typeface="Times New Roman"/>
              </a:rPr>
              <a:t>vita eterna, il  </a:t>
            </a:r>
            <a:r>
              <a:rPr sz="1200" spc="-5" dirty="0">
                <a:latin typeface="Times New Roman"/>
                <a:cs typeface="Times New Roman"/>
              </a:rPr>
              <a:t>Vero Pastore,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dei </a:t>
            </a:r>
            <a:r>
              <a:rPr sz="1200" dirty="0">
                <a:latin typeface="Times New Roman"/>
                <a:cs typeface="Times New Roman"/>
              </a:rPr>
              <a:t>mondi ed il </a:t>
            </a:r>
            <a:r>
              <a:rPr sz="1200" spc="-5" dirty="0">
                <a:latin typeface="Times New Roman"/>
                <a:cs typeface="Times New Roman"/>
              </a:rPr>
              <a:t>Capitano della </a:t>
            </a:r>
            <a:r>
              <a:rPr sz="1200" dirty="0">
                <a:latin typeface="Times New Roman"/>
                <a:cs typeface="Times New Roman"/>
              </a:rPr>
              <a:t>nostra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84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(1409.1) 128:1.11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obiezione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alcuno di questi titoli quando </a:t>
            </a:r>
            <a:r>
              <a:rPr sz="1200" spc="-5" dirty="0">
                <a:latin typeface="Times New Roman"/>
                <a:cs typeface="Times New Roman"/>
              </a:rPr>
              <a:t>gli furono applicati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emerso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sua vita 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per entrare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anni 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autocoscienza del suo ministero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nell’umanità, per l’umanità </a:t>
            </a:r>
            <a:r>
              <a:rPr sz="1200" dirty="0">
                <a:latin typeface="Times New Roman"/>
                <a:cs typeface="Times New Roman"/>
              </a:rPr>
              <a:t>ed in  </a:t>
            </a:r>
            <a:r>
              <a:rPr sz="1200" spc="-5" dirty="0">
                <a:latin typeface="Times New Roman"/>
                <a:cs typeface="Times New Roman"/>
              </a:rPr>
              <a:t>rapporto all’umanità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gli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Gesù protestò </a:t>
            </a:r>
            <a:r>
              <a:rPr sz="1200" dirty="0">
                <a:latin typeface="Times New Roman"/>
                <a:cs typeface="Times New Roman"/>
              </a:rPr>
              <a:t>contro un solo titolo </a:t>
            </a:r>
            <a:r>
              <a:rPr sz="1200" spc="-5" dirty="0">
                <a:latin typeface="Times New Roman"/>
                <a:cs typeface="Times New Roman"/>
              </a:rPr>
              <a:t>applicatogli: </a:t>
            </a:r>
            <a:r>
              <a:rPr sz="1200" dirty="0">
                <a:latin typeface="Times New Roman"/>
                <a:cs typeface="Times New Roman"/>
              </a:rPr>
              <a:t>quando una volta  fu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Emanuele, </a:t>
            </a:r>
            <a:r>
              <a:rPr sz="1200" spc="-5" dirty="0">
                <a:latin typeface="Times New Roman"/>
                <a:cs typeface="Times New Roman"/>
              </a:rPr>
              <a:t>rispose semplicemente: </a:t>
            </a:r>
            <a:r>
              <a:rPr sz="1200" dirty="0">
                <a:latin typeface="Times New Roman"/>
                <a:cs typeface="Times New Roman"/>
              </a:rPr>
              <a:t>“Non io, quello è mio </a:t>
            </a:r>
            <a:r>
              <a:rPr sz="1200" spc="-5" dirty="0">
                <a:latin typeface="Times New Roman"/>
                <a:cs typeface="Times New Roman"/>
              </a:rPr>
              <a:t>fratello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6420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02235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tuo ritorno tra di noi come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supremo ed incondizionato di questo </a:t>
            </a:r>
            <a:r>
              <a:rPr sz="1200" spc="-5" dirty="0">
                <a:latin typeface="Times New Roman"/>
                <a:cs typeface="Times New Roman"/>
              </a:rPr>
              <a:t>universo che </a:t>
            </a:r>
            <a:r>
              <a:rPr sz="1200" dirty="0">
                <a:latin typeface="Times New Roman"/>
                <a:cs typeface="Times New Roman"/>
              </a:rPr>
              <a:t>tu stesso </a:t>
            </a:r>
            <a:r>
              <a:rPr sz="1200" spc="-5" dirty="0">
                <a:latin typeface="Times New Roman"/>
                <a:cs typeface="Times New Roman"/>
              </a:rPr>
              <a:t>hai creato </a:t>
            </a:r>
            <a:r>
              <a:rPr sz="1200" dirty="0">
                <a:latin typeface="Times New Roman"/>
                <a:cs typeface="Times New Roman"/>
              </a:rPr>
              <a:t>ed organizzato,  niente di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accadere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intervallo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della tua incarnazione, io sono in </a:t>
            </a:r>
            <a:r>
              <a:rPr sz="1200" spc="-5" dirty="0">
                <a:latin typeface="Times New Roman"/>
                <a:cs typeface="Times New Roman"/>
              </a:rPr>
              <a:t>possesso degli ordini  degli Antichi dei Giorni che dispongono senza indugi l’estinzione istantanea ed automatica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essere colpevole </a:t>
            </a:r>
            <a:r>
              <a:rPr sz="1200" dirty="0">
                <a:latin typeface="Times New Roman"/>
                <a:cs typeface="Times New Roman"/>
              </a:rPr>
              <a:t>di ribellione o  </a:t>
            </a:r>
            <a:r>
              <a:rPr sz="1200" spc="-5" dirty="0">
                <a:latin typeface="Times New Roman"/>
                <a:cs typeface="Times New Roman"/>
              </a:rPr>
              <a:t>sospettato d’istigare un’insurrezione 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mentre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assente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conferimento. Fratello </a:t>
            </a:r>
            <a:r>
              <a:rPr sz="1200" dirty="0">
                <a:latin typeface="Times New Roman"/>
                <a:cs typeface="Times New Roman"/>
              </a:rPr>
              <a:t>mio, 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l’autorità </a:t>
            </a:r>
            <a:r>
              <a:rPr sz="1200" spc="-5" dirty="0">
                <a:latin typeface="Times New Roman"/>
                <a:cs typeface="Times New Roman"/>
              </a:rPr>
              <a:t>del Paradiso inerente 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presenza, accresciuta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mandato giuridico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 tutte le 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leali </a:t>
            </a:r>
            <a:r>
              <a:rPr sz="1200" spc="-5" dirty="0">
                <a:latin typeface="Times New Roman"/>
                <a:cs typeface="Times New Roman"/>
              </a:rPr>
              <a:t>saranno al sicuro durante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Tu puoi partire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con un solo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nostro </a:t>
            </a:r>
            <a:r>
              <a:rPr sz="1200" spc="-5" dirty="0">
                <a:latin typeface="Times New Roman"/>
                <a:cs typeface="Times New Roman"/>
              </a:rPr>
              <a:t>Padre agli esseri intelligenti del </a:t>
            </a:r>
            <a:r>
              <a:rPr sz="1200" dirty="0">
                <a:latin typeface="Times New Roman"/>
                <a:cs typeface="Times New Roman"/>
              </a:rPr>
              <a:t>tuo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74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(1326.3) 120:1.6 </a:t>
            </a:r>
            <a:r>
              <a:rPr sz="1200" spc="-5" dirty="0">
                <a:latin typeface="Times New Roman"/>
                <a:cs typeface="Times New Roman"/>
              </a:rPr>
              <a:t>“Come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conferimenti precedenti, vorrei ricordarti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depositario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giurisdizione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 </a:t>
            </a:r>
            <a:r>
              <a:rPr sz="1200" spc="-5" dirty="0">
                <a:latin typeface="Times New Roman"/>
                <a:cs typeface="Times New Roman"/>
              </a:rPr>
              <a:t>universo come fratello mandatario.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esercito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in nome tuo.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funziono come </a:t>
            </a:r>
            <a:r>
              <a:rPr sz="1200" spc="-5" dirty="0">
                <a:latin typeface="Times New Roman"/>
                <a:cs typeface="Times New Roman"/>
              </a:rPr>
              <a:t>farebbe </a:t>
            </a:r>
            <a:r>
              <a:rPr sz="1200" dirty="0">
                <a:latin typeface="Times New Roman"/>
                <a:cs typeface="Times New Roman"/>
              </a:rPr>
              <a:t>nostro Padre 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conformemente 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esplicita </a:t>
            </a:r>
            <a:r>
              <a:rPr sz="1200" dirty="0">
                <a:latin typeface="Times New Roman"/>
                <a:cs typeface="Times New Roman"/>
              </a:rPr>
              <a:t>richiesta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agisca </a:t>
            </a:r>
            <a:r>
              <a:rPr sz="1200" dirty="0">
                <a:latin typeface="Times New Roman"/>
                <a:cs typeface="Times New Roman"/>
              </a:rPr>
              <a:t>così in tua </a:t>
            </a:r>
            <a:r>
              <a:rPr sz="1200" spc="-5" dirty="0">
                <a:latin typeface="Times New Roman"/>
                <a:cs typeface="Times New Roman"/>
              </a:rPr>
              <a:t>vece. Fermo restando ciò,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autorità  </a:t>
            </a:r>
            <a:r>
              <a:rPr sz="1200" spc="-5" dirty="0">
                <a:latin typeface="Times New Roman"/>
                <a:cs typeface="Times New Roman"/>
              </a:rPr>
              <a:t>delegata </a:t>
            </a:r>
            <a:r>
              <a:rPr sz="1200" dirty="0">
                <a:latin typeface="Times New Roman"/>
                <a:cs typeface="Times New Roman"/>
              </a:rPr>
              <a:t>sarà nuovamente tua </a:t>
            </a:r>
            <a:r>
              <a:rPr sz="1200" spc="-5" dirty="0">
                <a:latin typeface="Times New Roman"/>
                <a:cs typeface="Times New Roman"/>
              </a:rPr>
              <a:t>per essere esercitata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riterrai </a:t>
            </a:r>
            <a:r>
              <a:rPr sz="1200" dirty="0">
                <a:latin typeface="Times New Roman"/>
                <a:cs typeface="Times New Roman"/>
              </a:rPr>
              <a:t>opportuno </a:t>
            </a:r>
            <a:r>
              <a:rPr sz="1200" spc="-5" dirty="0">
                <a:latin typeface="Times New Roman"/>
                <a:cs typeface="Times New Roman"/>
              </a:rPr>
              <a:t>chiederne </a:t>
            </a:r>
            <a:r>
              <a:rPr sz="1200" dirty="0">
                <a:latin typeface="Times New Roman"/>
                <a:cs typeface="Times New Roman"/>
              </a:rPr>
              <a:t>la restituzione.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10" dirty="0">
                <a:latin typeface="Times New Roman"/>
                <a:cs typeface="Times New Roman"/>
              </a:rPr>
              <a:t>tuo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parte interamente </a:t>
            </a:r>
            <a:r>
              <a:rPr sz="1200" dirty="0">
                <a:latin typeface="Times New Roman"/>
                <a:cs typeface="Times New Roman"/>
              </a:rPr>
              <a:t>volontario.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mortale incarnato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privo </a:t>
            </a:r>
            <a:r>
              <a:rPr sz="1200" dirty="0">
                <a:latin typeface="Times New Roman"/>
                <a:cs typeface="Times New Roman"/>
              </a:rPr>
              <a:t>delle dotazioni </a:t>
            </a:r>
            <a:r>
              <a:rPr sz="1200" spc="-5" dirty="0">
                <a:latin typeface="Times New Roman"/>
                <a:cs typeface="Times New Roman"/>
              </a:rPr>
              <a:t>celesti,  </a:t>
            </a:r>
            <a:r>
              <a:rPr sz="1200" dirty="0">
                <a:latin typeface="Times New Roman"/>
                <a:cs typeface="Times New Roman"/>
              </a:rPr>
              <a:t>ma puoi </a:t>
            </a:r>
            <a:r>
              <a:rPr sz="1200" spc="-5" dirty="0">
                <a:latin typeface="Times New Roman"/>
                <a:cs typeface="Times New Roman"/>
              </a:rPr>
              <a:t>riavere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potere abbandonato </a:t>
            </a:r>
            <a:r>
              <a:rPr sz="1200" dirty="0">
                <a:latin typeface="Times New Roman"/>
                <a:cs typeface="Times New Roman"/>
              </a:rPr>
              <a:t>in qualsiasi momento tu </a:t>
            </a:r>
            <a:r>
              <a:rPr sz="1200" spc="-5" dirty="0">
                <a:latin typeface="Times New Roman"/>
                <a:cs typeface="Times New Roman"/>
              </a:rPr>
              <a:t>sceglierai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reinvestirti dell’autorità sull’universo. </a:t>
            </a:r>
            <a:r>
              <a:rPr sz="1200" spc="1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 </a:t>
            </a:r>
            <a:r>
              <a:rPr sz="1200" spc="-5" dirty="0">
                <a:latin typeface="Times New Roman"/>
                <a:cs typeface="Times New Roman"/>
              </a:rPr>
              <a:t>dovessi 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reintegrarti nel </a:t>
            </a:r>
            <a:r>
              <a:rPr sz="1200" dirty="0">
                <a:latin typeface="Times New Roman"/>
                <a:cs typeface="Times New Roman"/>
              </a:rPr>
              <a:t>potere e nell’autorità, </a:t>
            </a:r>
            <a:r>
              <a:rPr sz="1200" spc="-5" dirty="0">
                <a:latin typeface="Times New Roman"/>
                <a:cs typeface="Times New Roman"/>
              </a:rPr>
              <a:t>ricordati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sarà unicamente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i="1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poiché io sono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vivente e suprema </a:t>
            </a:r>
            <a:r>
              <a:rPr sz="1200" spc="-5" dirty="0">
                <a:latin typeface="Times New Roman"/>
                <a:cs typeface="Times New Roman"/>
              </a:rPr>
              <a:t>garanzia,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presenza e promessa </a:t>
            </a:r>
            <a:r>
              <a:rPr sz="1200" spc="-5" dirty="0">
                <a:latin typeface="Times New Roman"/>
                <a:cs typeface="Times New Roman"/>
              </a:rPr>
              <a:t>garantiscono </a:t>
            </a:r>
            <a:r>
              <a:rPr sz="1200" dirty="0">
                <a:latin typeface="Times New Roman"/>
                <a:cs typeface="Times New Roman"/>
              </a:rPr>
              <a:t>la sicura </a:t>
            </a:r>
            <a:r>
              <a:rPr sz="1200" spc="-5" dirty="0">
                <a:latin typeface="Times New Roman"/>
                <a:cs typeface="Times New Roman"/>
              </a:rPr>
              <a:t>amministrazione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universo conformemente alla  </a:t>
            </a:r>
            <a:r>
              <a:rPr sz="1200" dirty="0">
                <a:latin typeface="Times New Roman"/>
                <a:cs typeface="Times New Roman"/>
              </a:rPr>
              <a:t>volontà di tuo </a:t>
            </a:r>
            <a:r>
              <a:rPr sz="1200" spc="-5" dirty="0">
                <a:latin typeface="Times New Roman"/>
                <a:cs typeface="Times New Roman"/>
              </a:rPr>
              <a:t>Padre. Una ribellione, come si </a:t>
            </a:r>
            <a:r>
              <a:rPr sz="1200" dirty="0">
                <a:latin typeface="Times New Roman"/>
                <a:cs typeface="Times New Roman"/>
              </a:rPr>
              <a:t>è prodotta </a:t>
            </a:r>
            <a:r>
              <a:rPr sz="1200" spc="-5" dirty="0">
                <a:latin typeface="Times New Roman"/>
                <a:cs typeface="Times New Roman"/>
              </a:rPr>
              <a:t>per tre </a:t>
            </a:r>
            <a:r>
              <a:rPr sz="1200" dirty="0">
                <a:latin typeface="Times New Roman"/>
                <a:cs typeface="Times New Roman"/>
              </a:rPr>
              <a:t>volte in Nebadon, non può </a:t>
            </a:r>
            <a:r>
              <a:rPr sz="1200" spc="-5" dirty="0">
                <a:latin typeface="Times New Roman"/>
                <a:cs typeface="Times New Roman"/>
              </a:rPr>
              <a:t>verificarsi durante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conferimento. Per </a:t>
            </a:r>
            <a:r>
              <a:rPr sz="1200" dirty="0">
                <a:latin typeface="Times New Roman"/>
                <a:cs typeface="Times New Roman"/>
              </a:rPr>
              <a:t>il periodo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conferimento su Urantia,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Giorni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decretato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 ribellione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porterebbe 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germe del suo automatico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annientamento.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9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(1326.4) 120:1.7 </a:t>
            </a:r>
            <a:r>
              <a:rPr sz="1200" spc="-5" dirty="0">
                <a:latin typeface="Times New Roman"/>
                <a:cs typeface="Times New Roman"/>
              </a:rPr>
              <a:t>“Per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sarai </a:t>
            </a:r>
            <a:r>
              <a:rPr sz="1200" dirty="0">
                <a:latin typeface="Times New Roman"/>
                <a:cs typeface="Times New Roman"/>
              </a:rPr>
              <a:t>assente </a:t>
            </a:r>
            <a:r>
              <a:rPr sz="1200" spc="-5" dirty="0">
                <a:latin typeface="Times New Roman"/>
                <a:cs typeface="Times New Roman"/>
              </a:rPr>
              <a:t>per questo straordinario conferimento </a:t>
            </a:r>
            <a:r>
              <a:rPr sz="1200" dirty="0">
                <a:latin typeface="Times New Roman"/>
                <a:cs typeface="Times New Roman"/>
              </a:rPr>
              <a:t>finale io </a:t>
            </a:r>
            <a:r>
              <a:rPr sz="1200" spc="-5" dirty="0">
                <a:latin typeface="Times New Roman"/>
                <a:cs typeface="Times New Roman"/>
              </a:rPr>
              <a:t>m’impegno (con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Gabriele) ad amministrare fedelmente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universo. Incaricandoti d’intraprendere questo ministero </a:t>
            </a:r>
            <a:r>
              <a:rPr sz="1200" dirty="0">
                <a:latin typeface="Times New Roman"/>
                <a:cs typeface="Times New Roman"/>
              </a:rPr>
              <a:t>di rivelazione divina e di  sottoporti a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perfezionata,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agisco </a:t>
            </a:r>
            <a:r>
              <a:rPr sz="1200" dirty="0">
                <a:latin typeface="Times New Roman"/>
                <a:cs typeface="Times New Roman"/>
              </a:rPr>
              <a:t>in nome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di tuo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ti offro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31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(1409.2) 128:1.12 </a:t>
            </a:r>
            <a:r>
              <a:rPr sz="1200" spc="-5" dirty="0">
                <a:latin typeface="Times New Roman"/>
                <a:cs typeface="Times New Roman"/>
              </a:rPr>
              <a:t>Sempre, anche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emersione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vita più ampia sulla </a:t>
            </a:r>
            <a:r>
              <a:rPr sz="1200" spc="-5" dirty="0">
                <a:latin typeface="Times New Roman"/>
                <a:cs typeface="Times New Roman"/>
              </a:rPr>
              <a:t>terra, Gesù restò </a:t>
            </a:r>
            <a:r>
              <a:rPr sz="1200" dirty="0">
                <a:latin typeface="Times New Roman"/>
                <a:cs typeface="Times New Roman"/>
              </a:rPr>
              <a:t>umilmente </a:t>
            </a:r>
            <a:r>
              <a:rPr sz="1200" spc="-5" dirty="0">
                <a:latin typeface="Times New Roman"/>
                <a:cs typeface="Times New Roman"/>
              </a:rPr>
              <a:t>sottomesso </a:t>
            </a:r>
            <a:r>
              <a:rPr sz="1200" dirty="0">
                <a:latin typeface="Times New Roman"/>
                <a:cs typeface="Times New Roman"/>
              </a:rPr>
              <a:t>alla volontà  </a:t>
            </a:r>
            <a:r>
              <a:rPr sz="1200" spc="-5" dirty="0">
                <a:latin typeface="Times New Roman"/>
                <a:cs typeface="Times New Roman"/>
              </a:rPr>
              <a:t>del Padre 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(1409.3) 128:1.13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suo battesimo egli </a:t>
            </a:r>
            <a:r>
              <a:rPr sz="1200" dirty="0">
                <a:latin typeface="Times New Roman"/>
                <a:cs typeface="Times New Roman"/>
              </a:rPr>
              <a:t>non vide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permettere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sinceri </a:t>
            </a:r>
            <a:r>
              <a:rPr sz="1200" spc="-5" dirty="0">
                <a:latin typeface="Times New Roman"/>
                <a:cs typeface="Times New Roman"/>
              </a:rPr>
              <a:t>ed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seguaci riconoscenti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adorarlo. </a:t>
            </a:r>
            <a:r>
              <a:rPr sz="1200" dirty="0">
                <a:latin typeface="Times New Roman"/>
                <a:cs typeface="Times New Roman"/>
              </a:rPr>
              <a:t>Anche quando lottava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povertà e lavorava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per sovvenire ai bisogni vitali della sua famiglia,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consapevolezza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cresceva.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sapeva di essere il </a:t>
            </a:r>
            <a:r>
              <a:rPr sz="1200" spc="-5" dirty="0">
                <a:latin typeface="Times New Roman"/>
                <a:cs typeface="Times New Roman"/>
              </a:rPr>
              <a:t>creatore dei cieli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questa terra stessa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stava ora  vivendo la </a:t>
            </a:r>
            <a:r>
              <a:rPr sz="1200" spc="-5" dirty="0">
                <a:latin typeface="Times New Roman"/>
                <a:cs typeface="Times New Roman"/>
              </a:rPr>
              <a:t>sua esistenza umana. </a:t>
            </a:r>
            <a:r>
              <a:rPr sz="1200" dirty="0">
                <a:latin typeface="Times New Roman"/>
                <a:cs typeface="Times New Roman"/>
              </a:rPr>
              <a:t>Ed anche le schiere di </a:t>
            </a:r>
            <a:r>
              <a:rPr sz="1200" spc="-5" dirty="0">
                <a:latin typeface="Times New Roman"/>
                <a:cs typeface="Times New Roman"/>
              </a:rPr>
              <a:t>esseri celesti </a:t>
            </a:r>
            <a:r>
              <a:rPr sz="1200" dirty="0">
                <a:latin typeface="Times New Roman"/>
                <a:cs typeface="Times New Roman"/>
              </a:rPr>
              <a:t>di tutto il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osservavano sapevano che  quest’uomo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il loro </a:t>
            </a:r>
            <a:r>
              <a:rPr sz="1200" spc="-5" dirty="0">
                <a:latin typeface="Times New Roman"/>
                <a:cs typeface="Times New Roman"/>
              </a:rPr>
              <a:t>amato Sovrano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Creatore-padre. Una </a:t>
            </a:r>
            <a:r>
              <a:rPr sz="1200" dirty="0">
                <a:latin typeface="Times New Roman"/>
                <a:cs typeface="Times New Roman"/>
              </a:rPr>
              <a:t>profonda </a:t>
            </a:r>
            <a:r>
              <a:rPr sz="1200" spc="-5" dirty="0">
                <a:latin typeface="Times New Roman"/>
                <a:cs typeface="Times New Roman"/>
              </a:rPr>
              <a:t>attesa </a:t>
            </a:r>
            <a:r>
              <a:rPr sz="1200" dirty="0">
                <a:latin typeface="Times New Roman"/>
                <a:cs typeface="Times New Roman"/>
              </a:rPr>
              <a:t>pervadeva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durante  </a:t>
            </a:r>
            <a:r>
              <a:rPr sz="1200" spc="-5" dirty="0">
                <a:latin typeface="Times New Roman"/>
                <a:cs typeface="Times New Roman"/>
              </a:rPr>
              <a:t>questi anni;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sguardi celesti convergevano </a:t>
            </a:r>
            <a:r>
              <a:rPr sz="1200" dirty="0">
                <a:latin typeface="Times New Roman"/>
                <a:cs typeface="Times New Roman"/>
              </a:rPr>
              <a:t>continuamente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— sulla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(1409.4) 128:1.14 </a:t>
            </a:r>
            <a:r>
              <a:rPr sz="1200" spc="-5" dirty="0">
                <a:latin typeface="Times New Roman"/>
                <a:cs typeface="Times New Roman"/>
              </a:rPr>
              <a:t>Quest’anno Gesù si recò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con Giuseppe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celebrare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Pasqua. Avendo già condotto Giacomo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Tempio per </a:t>
            </a:r>
            <a:r>
              <a:rPr sz="1200" dirty="0">
                <a:latin typeface="Times New Roman"/>
                <a:cs typeface="Times New Roman"/>
              </a:rPr>
              <a:t>la consacrazione,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stimava </a:t>
            </a:r>
            <a:r>
              <a:rPr sz="1200" spc="-5" dirty="0">
                <a:latin typeface="Times New Roman"/>
                <a:cs typeface="Times New Roman"/>
              </a:rPr>
              <a:t>suo dovere </a:t>
            </a:r>
            <a:r>
              <a:rPr sz="1200" dirty="0">
                <a:latin typeface="Times New Roman"/>
                <a:cs typeface="Times New Roman"/>
              </a:rPr>
              <a:t>condurvi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Giuseppe.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mostrava mai </a:t>
            </a:r>
            <a:r>
              <a:rPr sz="1200" spc="-5" dirty="0">
                <a:latin typeface="Times New Roman"/>
                <a:cs typeface="Times New Roman"/>
              </a:rPr>
              <a:t>alcun grado </a:t>
            </a:r>
            <a:r>
              <a:rPr sz="1200" dirty="0">
                <a:latin typeface="Times New Roman"/>
                <a:cs typeface="Times New Roman"/>
              </a:rPr>
              <a:t>di parzialità  </a:t>
            </a:r>
            <a:r>
              <a:rPr sz="1200" spc="-5" dirty="0">
                <a:latin typeface="Times New Roman"/>
                <a:cs typeface="Times New Roman"/>
              </a:rPr>
              <a:t>nei rapporti </a:t>
            </a:r>
            <a:r>
              <a:rPr sz="1200" dirty="0">
                <a:latin typeface="Times New Roman"/>
                <a:cs typeface="Times New Roman"/>
              </a:rPr>
              <a:t>con la sua </a:t>
            </a:r>
            <a:r>
              <a:rPr sz="1200" spc="-5" dirty="0">
                <a:latin typeface="Times New Roman"/>
                <a:cs typeface="Times New Roman"/>
              </a:rPr>
              <a:t>famiglia. Egli andò con </a:t>
            </a:r>
            <a:r>
              <a:rPr sz="1200" dirty="0">
                <a:latin typeface="Times New Roman"/>
                <a:cs typeface="Times New Roman"/>
              </a:rPr>
              <a:t>Giuseppe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la solita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della valle </a:t>
            </a:r>
            <a:r>
              <a:rPr sz="1200" spc="-5" dirty="0">
                <a:latin typeface="Times New Roman"/>
                <a:cs typeface="Times New Roman"/>
              </a:rPr>
              <a:t>del Giordano, </a:t>
            </a:r>
            <a:r>
              <a:rPr sz="1200" dirty="0">
                <a:latin typeface="Times New Roman"/>
                <a:cs typeface="Times New Roman"/>
              </a:rPr>
              <a:t>ma ritornò a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la strada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est del </a:t>
            </a:r>
            <a:r>
              <a:rPr sz="1200" spc="-5" dirty="0">
                <a:latin typeface="Times New Roman"/>
                <a:cs typeface="Times New Roman"/>
              </a:rPr>
              <a:t>Giordano che attraversa Amatus. </a:t>
            </a:r>
            <a:r>
              <a:rPr sz="1200" dirty="0">
                <a:latin typeface="Times New Roman"/>
                <a:cs typeface="Times New Roman"/>
              </a:rPr>
              <a:t>Discendendo il </a:t>
            </a:r>
            <a:r>
              <a:rPr sz="1200" spc="-5" dirty="0">
                <a:latin typeface="Times New Roman"/>
                <a:cs typeface="Times New Roman"/>
              </a:rPr>
              <a:t>Giordano, Gesù </a:t>
            </a:r>
            <a:r>
              <a:rPr sz="1200" dirty="0">
                <a:latin typeface="Times New Roman"/>
                <a:cs typeface="Times New Roman"/>
              </a:rPr>
              <a:t>raccontò a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degli  Ebrei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ritorno gli parlò delle esperienze delle celebri </a:t>
            </a:r>
            <a:r>
              <a:rPr sz="1200" dirty="0">
                <a:latin typeface="Times New Roman"/>
                <a:cs typeface="Times New Roman"/>
              </a:rPr>
              <a:t>tribù di </a:t>
            </a:r>
            <a:r>
              <a:rPr sz="1200" spc="-5" dirty="0">
                <a:latin typeface="Times New Roman"/>
                <a:cs typeface="Times New Roman"/>
              </a:rPr>
              <a:t>Ruben, Gad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Galaad,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tradizione  </a:t>
            </a:r>
            <a:r>
              <a:rPr sz="1200" spc="-5" dirty="0">
                <a:latin typeface="Times New Roman"/>
                <a:cs typeface="Times New Roman"/>
              </a:rPr>
              <a:t>avevano abitato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regioni ad est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fiume.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244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(1409.5) 128:1.15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pose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molte domande </a:t>
            </a:r>
            <a:r>
              <a:rPr sz="1200" spc="-5" dirty="0">
                <a:latin typeface="Times New Roman"/>
                <a:cs typeface="Times New Roman"/>
              </a:rPr>
              <a:t>tendenziose concernenti </a:t>
            </a:r>
            <a:r>
              <a:rPr sz="1200" dirty="0">
                <a:latin typeface="Times New Roman"/>
                <a:cs typeface="Times New Roman"/>
              </a:rPr>
              <a:t>la missione </a:t>
            </a:r>
            <a:r>
              <a:rPr sz="1200" spc="-5" dirty="0">
                <a:latin typeface="Times New Roman"/>
                <a:cs typeface="Times New Roman"/>
              </a:rPr>
              <a:t>della sua vita,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alla maggior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esse  Gesù si </a:t>
            </a:r>
            <a:r>
              <a:rPr sz="1200" dirty="0">
                <a:latin typeface="Times New Roman"/>
                <a:cs typeface="Times New Roman"/>
              </a:rPr>
              <a:t>limitò a </a:t>
            </a:r>
            <a:r>
              <a:rPr sz="1200" spc="-5" dirty="0">
                <a:latin typeface="Times New Roman"/>
                <a:cs typeface="Times New Roman"/>
              </a:rPr>
              <a:t>rispondere: “La </a:t>
            </a:r>
            <a:r>
              <a:rPr sz="1200" dirty="0">
                <a:latin typeface="Times New Roman"/>
                <a:cs typeface="Times New Roman"/>
              </a:rPr>
              <a:t>mia ora non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venuta.” </a:t>
            </a:r>
            <a:r>
              <a:rPr sz="1200" spc="-5" dirty="0">
                <a:latin typeface="Times New Roman"/>
                <a:cs typeface="Times New Roman"/>
              </a:rPr>
              <a:t>Tuttavia, 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discussioni intime, </a:t>
            </a:r>
            <a:r>
              <a:rPr sz="1200" spc="-5" dirty="0">
                <a:latin typeface="Times New Roman"/>
                <a:cs typeface="Times New Roman"/>
              </a:rPr>
              <a:t>gli sfuggirono </a:t>
            </a:r>
            <a:r>
              <a:rPr sz="1200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ricordò </a:t>
            </a:r>
            <a:r>
              <a:rPr sz="1200" spc="-5" dirty="0">
                <a:latin typeface="Times New Roman"/>
                <a:cs typeface="Times New Roman"/>
              </a:rPr>
              <a:t>durante gli </a:t>
            </a:r>
            <a:r>
              <a:rPr sz="1200" dirty="0">
                <a:latin typeface="Times New Roman"/>
                <a:cs typeface="Times New Roman"/>
              </a:rPr>
              <a:t>avvenimenti emozionanti </a:t>
            </a:r>
            <a:r>
              <a:rPr sz="1200" spc="-5" dirty="0">
                <a:latin typeface="Times New Roman"/>
                <a:cs typeface="Times New Roman"/>
              </a:rPr>
              <a:t>degli anni seguenti. Gesù, con </a:t>
            </a:r>
            <a:r>
              <a:rPr sz="1200" dirty="0">
                <a:latin typeface="Times New Roman"/>
                <a:cs typeface="Times New Roman"/>
              </a:rPr>
              <a:t>Giuseppe,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questa Pasqua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 suoi tre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Betania, secondo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abitudine quando </a:t>
            </a:r>
            <a:r>
              <a:rPr sz="1200" dirty="0">
                <a:latin typeface="Times New Roman"/>
                <a:cs typeface="Times New Roman"/>
              </a:rPr>
              <a:t>era a Gerusalemme </a:t>
            </a:r>
            <a:r>
              <a:rPr sz="1200" spc="-5" dirty="0">
                <a:latin typeface="Times New Roman"/>
                <a:cs typeface="Times New Roman"/>
              </a:rPr>
              <a:t>per assistere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feste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commemorative.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975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ventiduesimo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(16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(1409.6) 128:2.1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uno dei parecchi </a:t>
            </a:r>
            <a:r>
              <a:rPr sz="1200" dirty="0">
                <a:latin typeface="Times New Roman"/>
                <a:cs typeface="Times New Roman"/>
              </a:rPr>
              <a:t>anni durante 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le sorelle di </a:t>
            </a:r>
            <a:r>
              <a:rPr sz="1200" spc="-5" dirty="0">
                <a:latin typeface="Times New Roman"/>
                <a:cs typeface="Times New Roman"/>
              </a:rPr>
              <a:t>Gesù affrontarono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e le tribolazioni  </a:t>
            </a:r>
            <a:r>
              <a:rPr sz="1200" spc="-5" dirty="0">
                <a:latin typeface="Times New Roman"/>
                <a:cs typeface="Times New Roman"/>
              </a:rPr>
              <a:t>peculiari dei </a:t>
            </a:r>
            <a:r>
              <a:rPr sz="1200" dirty="0">
                <a:latin typeface="Times New Roman"/>
                <a:cs typeface="Times New Roman"/>
              </a:rPr>
              <a:t>problemi e </a:t>
            </a:r>
            <a:r>
              <a:rPr sz="1200" spc="-5" dirty="0">
                <a:latin typeface="Times New Roman"/>
                <a:cs typeface="Times New Roman"/>
              </a:rPr>
              <a:t>dei raggiustamenti dell’adolescenza. Gesù aveva ora 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 </a:t>
            </a:r>
            <a:r>
              <a:rPr sz="1200" dirty="0">
                <a:latin typeface="Times New Roman"/>
                <a:cs typeface="Times New Roman"/>
              </a:rPr>
              <a:t>di età </a:t>
            </a:r>
            <a:r>
              <a:rPr sz="1200" spc="-5" dirty="0">
                <a:latin typeface="Times New Roman"/>
                <a:cs typeface="Times New Roman"/>
              </a:rPr>
              <a:t>scalare dai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diciotto </a:t>
            </a:r>
            <a:r>
              <a:rPr sz="1200" spc="-5" dirty="0">
                <a:latin typeface="Times New Roman"/>
                <a:cs typeface="Times New Roman"/>
              </a:rPr>
              <a:t>anni,  ed </a:t>
            </a:r>
            <a:r>
              <a:rPr sz="1200" dirty="0">
                <a:latin typeface="Times New Roman"/>
                <a:cs typeface="Times New Roman"/>
              </a:rPr>
              <a:t>aveva molto da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aiutarli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adattarsi ai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risvegli della </a:t>
            </a:r>
            <a:r>
              <a:rPr sz="1200" dirty="0">
                <a:latin typeface="Times New Roman"/>
                <a:cs typeface="Times New Roman"/>
              </a:rPr>
              <a:t>loro vita </a:t>
            </a:r>
            <a:r>
              <a:rPr sz="1200" spc="-5" dirty="0">
                <a:latin typeface="Times New Roman"/>
                <a:cs typeface="Times New Roman"/>
              </a:rPr>
              <a:t>intellettuale ed emotiva. Egli dovette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dedicarsi </a:t>
            </a:r>
            <a:r>
              <a:rPr sz="1200" spc="-5" dirty="0">
                <a:latin typeface="Times New Roman"/>
                <a:cs typeface="Times New Roman"/>
              </a:rPr>
              <a:t>ai  problemi dell’adolescenza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si manifestavano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97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(1410.1) 128:2.2 </a:t>
            </a:r>
            <a:r>
              <a:rPr sz="1200" spc="-5" dirty="0">
                <a:latin typeface="Times New Roman"/>
                <a:cs typeface="Times New Roman"/>
              </a:rPr>
              <a:t>Quest’anno Simone </a:t>
            </a:r>
            <a:r>
              <a:rPr sz="1200" dirty="0">
                <a:latin typeface="Times New Roman"/>
                <a:cs typeface="Times New Roman"/>
              </a:rPr>
              <a:t>uscì diplomato </a:t>
            </a:r>
            <a:r>
              <a:rPr sz="1200" spc="-5" dirty="0">
                <a:latin typeface="Times New Roman"/>
                <a:cs typeface="Times New Roman"/>
              </a:rPr>
              <a:t>dalla scuola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compagno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e sempre  </a:t>
            </a:r>
            <a:r>
              <a:rPr sz="1200" spc="-5" dirty="0">
                <a:latin typeface="Times New Roman"/>
                <a:cs typeface="Times New Roman"/>
              </a:rPr>
              <a:t>pronto difensore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Giacobbe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tagliapietre.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numerose riunioni </a:t>
            </a:r>
            <a:r>
              <a:rPr sz="1200" dirty="0">
                <a:latin typeface="Times New Roman"/>
                <a:cs typeface="Times New Roman"/>
              </a:rPr>
              <a:t>di famiglia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deciso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inopportuno che tutti i  </a:t>
            </a:r>
            <a:r>
              <a:rPr sz="1200" spc="-5" dirty="0">
                <a:latin typeface="Times New Roman"/>
                <a:cs typeface="Times New Roman"/>
              </a:rPr>
              <a:t>ragazzi diventassero carpentieri.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ritenuto che diversificando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mestieri </a:t>
            </a:r>
            <a:r>
              <a:rPr sz="1200" spc="-5" dirty="0">
                <a:latin typeface="Times New Roman"/>
                <a:cs typeface="Times New Roman"/>
              </a:rPr>
              <a:t>sarebbero stati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dei </a:t>
            </a:r>
            <a:r>
              <a:rPr sz="1200" dirty="0">
                <a:latin typeface="Times New Roman"/>
                <a:cs typeface="Times New Roman"/>
              </a:rPr>
              <a:t>contratti per  </a:t>
            </a:r>
            <a:r>
              <a:rPr sz="1200" spc="-5" dirty="0">
                <a:latin typeface="Times New Roman"/>
                <a:cs typeface="Times New Roman"/>
              </a:rPr>
              <a:t>costruire interi edifici. Inoltre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stati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occupati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tre di </a:t>
            </a:r>
            <a:r>
              <a:rPr sz="1200" spc="-5" dirty="0">
                <a:latin typeface="Times New Roman"/>
                <a:cs typeface="Times New Roman"/>
              </a:rPr>
              <a:t>loro lavoravano </a:t>
            </a:r>
            <a:r>
              <a:rPr sz="1200" dirty="0">
                <a:latin typeface="Times New Roman"/>
                <a:cs typeface="Times New Roman"/>
              </a:rPr>
              <a:t>a tempo </a:t>
            </a:r>
            <a:r>
              <a:rPr sz="1200" spc="-5" dirty="0">
                <a:latin typeface="Times New Roman"/>
                <a:cs typeface="Times New Roman"/>
              </a:rPr>
              <a:t>pieno come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carpentieri.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(1410.2) 128:2.3 </a:t>
            </a:r>
            <a:r>
              <a:rPr sz="1200" spc="-5" dirty="0">
                <a:latin typeface="Times New Roman"/>
                <a:cs typeface="Times New Roman"/>
              </a:rPr>
              <a:t>Gesù continuò quest’anno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lavori </a:t>
            </a:r>
            <a:r>
              <a:rPr sz="1200" dirty="0">
                <a:latin typeface="Times New Roman"/>
                <a:cs typeface="Times New Roman"/>
              </a:rPr>
              <a:t>di finitura di </a:t>
            </a:r>
            <a:r>
              <a:rPr sz="1200" spc="-5" dirty="0">
                <a:latin typeface="Times New Roman"/>
                <a:cs typeface="Times New Roman"/>
              </a:rPr>
              <a:t>case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ebanisteria,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la maggior parte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nel  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riparazioni delle carovane. </a:t>
            </a:r>
            <a:r>
              <a:rPr sz="1200" dirty="0">
                <a:latin typeface="Times New Roman"/>
                <a:cs typeface="Times New Roman"/>
              </a:rPr>
              <a:t>Giacomo cominciava </a:t>
            </a:r>
            <a:r>
              <a:rPr sz="1200" spc="-5" dirty="0">
                <a:latin typeface="Times New Roman"/>
                <a:cs typeface="Times New Roman"/>
              </a:rPr>
              <a:t>ad alternarsi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in </a:t>
            </a:r>
            <a:r>
              <a:rPr sz="1200" spc="-5" dirty="0">
                <a:latin typeface="Times New Roman"/>
                <a:cs typeface="Times New Roman"/>
              </a:rPr>
              <a:t>laboratorio.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quest’anno, quando </a:t>
            </a:r>
            <a:r>
              <a:rPr sz="1200" dirty="0">
                <a:latin typeface="Times New Roman"/>
                <a:cs typeface="Times New Roman"/>
              </a:rPr>
              <a:t>il lavoro di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venne a </a:t>
            </a:r>
            <a:r>
              <a:rPr sz="1200" spc="-5" dirty="0">
                <a:latin typeface="Times New Roman"/>
                <a:cs typeface="Times New Roman"/>
              </a:rPr>
              <a:t>mancare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a Giacomo il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di riparazioni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banco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lavoro familiare,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lui </a:t>
            </a:r>
            <a:r>
              <a:rPr sz="1200" dirty="0">
                <a:latin typeface="Times New Roman"/>
                <a:cs typeface="Times New Roman"/>
              </a:rPr>
              <a:t>andò a </a:t>
            </a:r>
            <a:r>
              <a:rPr sz="1200" spc="-5" dirty="0">
                <a:latin typeface="Times New Roman"/>
                <a:cs typeface="Times New Roman"/>
              </a:rPr>
              <a:t>Sefforis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presso </a:t>
            </a:r>
            <a:r>
              <a:rPr sz="1200" dirty="0">
                <a:latin typeface="Times New Roman"/>
                <a:cs typeface="Times New Roman"/>
              </a:rPr>
              <a:t>un fabbro. </a:t>
            </a:r>
            <a:r>
              <a:rPr sz="1200" spc="-5" dirty="0">
                <a:latin typeface="Times New Roman"/>
                <a:cs typeface="Times New Roman"/>
              </a:rPr>
              <a:t>Egli lavorò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metalli per </a:t>
            </a:r>
            <a:r>
              <a:rPr sz="1200" dirty="0">
                <a:latin typeface="Times New Roman"/>
                <a:cs typeface="Times New Roman"/>
              </a:rPr>
              <a:t>sei </a:t>
            </a:r>
            <a:r>
              <a:rPr sz="1200" spc="-5" dirty="0">
                <a:latin typeface="Times New Roman"/>
                <a:cs typeface="Times New Roman"/>
              </a:rPr>
              <a:t>mesi  ed acquisì un’abilità considerevole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all’incudine.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09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(1410.3) 128:2.4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impiego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Sefforis,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tenne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sue periodiche </a:t>
            </a:r>
            <a:r>
              <a:rPr sz="1200" dirty="0">
                <a:latin typeface="Times New Roman"/>
                <a:cs typeface="Times New Roman"/>
              </a:rPr>
              <a:t>riunioni </a:t>
            </a:r>
            <a:r>
              <a:rPr sz="1200" spc="-5" dirty="0">
                <a:latin typeface="Times New Roman"/>
                <a:cs typeface="Times New Roman"/>
              </a:rPr>
              <a:t>familiari </a:t>
            </a:r>
            <a:r>
              <a:rPr sz="1200" spc="1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affidò  solennemente </a:t>
            </a:r>
            <a:r>
              <a:rPr sz="1200" dirty="0">
                <a:latin typeface="Times New Roman"/>
                <a:cs typeface="Times New Roman"/>
              </a:rPr>
              <a:t>a Giacomo,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allora appena </a:t>
            </a:r>
            <a:r>
              <a:rPr sz="1200" spc="-5" dirty="0">
                <a:latin typeface="Times New Roman"/>
                <a:cs typeface="Times New Roman"/>
              </a:rPr>
              <a:t>compiuto diciotto </a:t>
            </a:r>
            <a:r>
              <a:rPr sz="1200" dirty="0">
                <a:latin typeface="Times New Roman"/>
                <a:cs typeface="Times New Roman"/>
              </a:rPr>
              <a:t>anni, </a:t>
            </a:r>
            <a:r>
              <a:rPr sz="1200" spc="-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funzioni di </a:t>
            </a:r>
            <a:r>
              <a:rPr sz="1200" spc="-5" dirty="0">
                <a:latin typeface="Times New Roman"/>
                <a:cs typeface="Times New Roman"/>
              </a:rPr>
              <a:t>capo della famiglia. Egli </a:t>
            </a:r>
            <a:r>
              <a:rPr sz="1200" dirty="0">
                <a:latin typeface="Times New Roman"/>
                <a:cs typeface="Times New Roman"/>
              </a:rPr>
              <a:t>promise a </a:t>
            </a:r>
            <a:r>
              <a:rPr sz="1200" spc="15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appoggio </a:t>
            </a:r>
            <a:r>
              <a:rPr sz="1200" dirty="0">
                <a:latin typeface="Times New Roman"/>
                <a:cs typeface="Times New Roman"/>
              </a:rPr>
              <a:t>caloroso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piena </a:t>
            </a:r>
            <a:r>
              <a:rPr sz="1200" spc="-5" dirty="0">
                <a:latin typeface="Times New Roman"/>
                <a:cs typeface="Times New Roman"/>
              </a:rPr>
              <a:t>collaborazione,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pretese </a:t>
            </a:r>
            <a:r>
              <a:rPr sz="1200" dirty="0">
                <a:latin typeface="Times New Roman"/>
                <a:cs typeface="Times New Roman"/>
              </a:rPr>
              <a:t>la promessa </a:t>
            </a:r>
            <a:r>
              <a:rPr sz="1200" spc="-5" dirty="0">
                <a:latin typeface="Times New Roman"/>
                <a:cs typeface="Times New Roman"/>
              </a:rPr>
              <a:t>formale </a:t>
            </a:r>
            <a:r>
              <a:rPr sz="1200" dirty="0">
                <a:latin typeface="Times New Roman"/>
                <a:cs typeface="Times New Roman"/>
              </a:rPr>
              <a:t>di obbedienza a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61594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ciascun membro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famiglia. Da questo giorno Giacomo </a:t>
            </a:r>
            <a:r>
              <a:rPr sz="1200" dirty="0">
                <a:latin typeface="Times New Roman"/>
                <a:cs typeface="Times New Roman"/>
              </a:rPr>
              <a:t>assunse l’intera </a:t>
            </a:r>
            <a:r>
              <a:rPr sz="1200" spc="-5" dirty="0">
                <a:latin typeface="Times New Roman"/>
                <a:cs typeface="Times New Roman"/>
              </a:rPr>
              <a:t>responsabilità finanziaria della famiglia; Gesù </a:t>
            </a:r>
            <a:r>
              <a:rPr sz="1200" spc="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contributo settimanale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fratello.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riprese </a:t>
            </a:r>
            <a:r>
              <a:rPr sz="1200" dirty="0">
                <a:latin typeface="Times New Roman"/>
                <a:cs typeface="Times New Roman"/>
              </a:rPr>
              <a:t>mai più le redini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-5" dirty="0">
                <a:latin typeface="Times New Roman"/>
                <a:cs typeface="Times New Roman"/>
              </a:rPr>
              <a:t>Giacomo. Mentre lavorava </a:t>
            </a:r>
            <a:r>
              <a:rPr sz="1200" dirty="0">
                <a:latin typeface="Times New Roman"/>
                <a:cs typeface="Times New Roman"/>
              </a:rPr>
              <a:t>a Sefforis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rientrare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ogni </a:t>
            </a:r>
            <a:r>
              <a:rPr sz="1200" dirty="0">
                <a:latin typeface="Times New Roman"/>
                <a:cs typeface="Times New Roman"/>
              </a:rPr>
              <a:t>sera se necessario, ma </a:t>
            </a:r>
            <a:r>
              <a:rPr sz="1200" spc="-5" dirty="0">
                <a:latin typeface="Times New Roman"/>
                <a:cs typeface="Times New Roman"/>
              </a:rPr>
              <a:t>rimase lontano </a:t>
            </a:r>
            <a:r>
              <a:rPr sz="1200" dirty="0">
                <a:latin typeface="Times New Roman"/>
                <a:cs typeface="Times New Roman"/>
              </a:rPr>
              <a:t>di proposito, </a:t>
            </a:r>
            <a:r>
              <a:rPr sz="1200" spc="-5" dirty="0">
                <a:latin typeface="Times New Roman"/>
                <a:cs typeface="Times New Roman"/>
              </a:rPr>
              <a:t>giustificandosi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aver tempo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altre  ragioni,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suo vero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abituare Giacomo e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a portare la </a:t>
            </a:r>
            <a:r>
              <a:rPr sz="1200" spc="-5" dirty="0">
                <a:latin typeface="Times New Roman"/>
                <a:cs typeface="Times New Roman"/>
              </a:rPr>
              <a:t>responsabilità della </a:t>
            </a:r>
            <a:r>
              <a:rPr sz="1200" dirty="0">
                <a:latin typeface="Times New Roman"/>
                <a:cs typeface="Times New Roman"/>
              </a:rPr>
              <a:t>famiglia.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cominciato  il lento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distacco dalla sua famiglia.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sabato Gesù </a:t>
            </a:r>
            <a:r>
              <a:rPr sz="1200" dirty="0">
                <a:latin typeface="Times New Roman"/>
                <a:cs typeface="Times New Roman"/>
              </a:rPr>
              <a:t>ritornava 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e talvolta durante la settimana </a:t>
            </a:r>
            <a:r>
              <a:rPr sz="1200" spc="5" dirty="0">
                <a:latin typeface="Times New Roman"/>
                <a:cs typeface="Times New Roman"/>
              </a:rPr>
              <a:t>quando le 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lo richiedevano, </a:t>
            </a:r>
            <a:r>
              <a:rPr sz="1200" spc="-5" dirty="0">
                <a:latin typeface="Times New Roman"/>
                <a:cs typeface="Times New Roman"/>
              </a:rPr>
              <a:t>per osservare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del nuovo piano, </a:t>
            </a:r>
            <a:r>
              <a:rPr sz="1200" spc="-5" dirty="0">
                <a:latin typeface="Times New Roman"/>
                <a:cs typeface="Times New Roman"/>
              </a:rPr>
              <a:t>per dare dei consigli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portare </a:t>
            </a:r>
            <a:r>
              <a:rPr sz="1200" dirty="0">
                <a:latin typeface="Times New Roman"/>
                <a:cs typeface="Times New Roman"/>
              </a:rPr>
              <a:t>utili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suggerimenti.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4036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(1410.4) 128:2.5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vivere 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Sefforis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mesi </a:t>
            </a:r>
            <a:r>
              <a:rPr sz="1200" spc="-5" dirty="0">
                <a:latin typeface="Times New Roman"/>
                <a:cs typeface="Times New Roman"/>
              </a:rPr>
              <a:t>offrì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 meglio </a:t>
            </a:r>
            <a:r>
              <a:rPr sz="1200" dirty="0">
                <a:latin typeface="Times New Roman"/>
                <a:cs typeface="Times New Roman"/>
              </a:rPr>
              <a:t>il punto di vista </a:t>
            </a:r>
            <a:r>
              <a:rPr sz="1200" spc="-5" dirty="0">
                <a:latin typeface="Times New Roman"/>
                <a:cs typeface="Times New Roman"/>
              </a:rPr>
              <a:t>dei Gentili </a:t>
            </a:r>
            <a:r>
              <a:rPr sz="1200" dirty="0">
                <a:latin typeface="Times New Roman"/>
                <a:cs typeface="Times New Roman"/>
              </a:rPr>
              <a:t>sulla vita. </a:t>
            </a:r>
            <a:r>
              <a:rPr sz="1200" spc="-5" dirty="0">
                <a:latin typeface="Times New Roman"/>
                <a:cs typeface="Times New Roman"/>
              </a:rPr>
              <a:t>Egli lavorò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Gentili, visse con </a:t>
            </a:r>
            <a:r>
              <a:rPr sz="1200" dirty="0">
                <a:latin typeface="Times New Roman"/>
                <a:cs typeface="Times New Roman"/>
              </a:rPr>
              <a:t>i Gentili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maniera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uno  studio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accurato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abitudini </a:t>
            </a:r>
            <a:r>
              <a:rPr sz="1200" dirty="0">
                <a:latin typeface="Times New Roman"/>
                <a:cs typeface="Times New Roman"/>
              </a:rPr>
              <a:t>di vita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98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(1410.5) 128:2.6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città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risiedeva Erode </a:t>
            </a:r>
            <a:r>
              <a:rPr sz="1200" dirty="0">
                <a:latin typeface="Times New Roman"/>
                <a:cs typeface="Times New Roman"/>
              </a:rPr>
              <a:t>Antipa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anche a </a:t>
            </a:r>
            <a:r>
              <a:rPr sz="1200" spc="-5" dirty="0">
                <a:latin typeface="Times New Roman"/>
                <a:cs typeface="Times New Roman"/>
              </a:rPr>
              <a:t>quello della città  carovaniera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che dopo </a:t>
            </a:r>
            <a:r>
              <a:rPr sz="1200" spc="-5" dirty="0">
                <a:latin typeface="Times New Roman"/>
                <a:cs typeface="Times New Roman"/>
              </a:rPr>
              <a:t>sei mesi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Sefforis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restio </a:t>
            </a:r>
            <a:r>
              <a:rPr sz="1200" dirty="0">
                <a:latin typeface="Times New Roman"/>
                <a:cs typeface="Times New Roman"/>
              </a:rPr>
              <a:t>a trovare un pretesto </a:t>
            </a:r>
            <a:r>
              <a:rPr sz="1200" spc="-5" dirty="0">
                <a:latin typeface="Times New Roman"/>
                <a:cs typeface="Times New Roman"/>
              </a:rPr>
              <a:t>per tornare </a:t>
            </a:r>
            <a:r>
              <a:rPr sz="1200" dirty="0">
                <a:latin typeface="Times New Roman"/>
                <a:cs typeface="Times New Roman"/>
              </a:rPr>
              <a:t>a Nazaret.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cui lavorava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iniziare dei </a:t>
            </a:r>
            <a:r>
              <a:rPr sz="1200" dirty="0">
                <a:latin typeface="Times New Roman"/>
                <a:cs typeface="Times New Roman"/>
              </a:rPr>
              <a:t>lavori pubblici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Sefforis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Tiberiade,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poco  </a:t>
            </a:r>
            <a:r>
              <a:rPr sz="1200" spc="-5" dirty="0">
                <a:latin typeface="Times New Roman"/>
                <a:cs typeface="Times New Roman"/>
              </a:rPr>
              <a:t>disposto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qualunque </a:t>
            </a:r>
            <a:r>
              <a:rPr sz="1200" spc="-5" dirty="0">
                <a:latin typeface="Times New Roman"/>
                <a:cs typeface="Times New Roman"/>
              </a:rPr>
              <a:t>impiego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Erode </a:t>
            </a:r>
            <a:r>
              <a:rPr sz="1200" spc="-5" dirty="0">
                <a:latin typeface="Times New Roman"/>
                <a:cs typeface="Times New Roman"/>
              </a:rPr>
              <a:t>Antipa.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anche altre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ragioni</a:t>
            </a:r>
            <a:endParaRPr sz="1200">
              <a:latin typeface="Times New Roman"/>
              <a:cs typeface="Times New Roman"/>
            </a:endParaRPr>
          </a:p>
          <a:p>
            <a:pPr marL="76200" marR="565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nell’opinione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rendevano opportuno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 a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ritornò al 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riparazioni 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assunse </a:t>
            </a:r>
            <a:r>
              <a:rPr sz="1200" dirty="0">
                <a:latin typeface="Times New Roman"/>
                <a:cs typeface="Times New Roman"/>
              </a:rPr>
              <a:t>di nuovo la </a:t>
            </a:r>
            <a:r>
              <a:rPr sz="1200" spc="-5" dirty="0">
                <a:latin typeface="Times New Roman"/>
                <a:cs typeface="Times New Roman"/>
              </a:rPr>
              <a:t>direzione personale degli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famiglia. Lavorò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laboratorio assieme </a:t>
            </a:r>
            <a:r>
              <a:rPr sz="1200" dirty="0">
                <a:latin typeface="Times New Roman"/>
                <a:cs typeface="Times New Roman"/>
              </a:rPr>
              <a:t>a Giacomo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possibile </a:t>
            </a:r>
            <a:r>
              <a:rPr sz="1200" spc="-5" dirty="0">
                <a:latin typeface="Times New Roman"/>
                <a:cs typeface="Times New Roman"/>
              </a:rPr>
              <a:t>gli  permise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della casa.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gestione </a:t>
            </a:r>
            <a:r>
              <a:rPr sz="1200" dirty="0">
                <a:latin typeface="Times New Roman"/>
                <a:cs typeface="Times New Roman"/>
              </a:rPr>
              <a:t>da parte di Giacomo </a:t>
            </a:r>
            <a:r>
              <a:rPr sz="1200" spc="-5" dirty="0">
                <a:latin typeface="Times New Roman"/>
                <a:cs typeface="Times New Roman"/>
              </a:rPr>
              <a:t>degli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e dell’amministrazione </a:t>
            </a:r>
            <a:r>
              <a:rPr sz="1200" spc="-5" dirty="0">
                <a:latin typeface="Times New Roman"/>
                <a:cs typeface="Times New Roman"/>
              </a:rPr>
              <a:t>del  bilancio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casa proseguirono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tranquillamente.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0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(1410.6) 128:2.7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piano saggio </a:t>
            </a:r>
            <a:r>
              <a:rPr sz="1200" dirty="0">
                <a:latin typeface="Times New Roman"/>
                <a:cs typeface="Times New Roman"/>
              </a:rPr>
              <a:t>e meditato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preparò la 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ritiro </a:t>
            </a:r>
            <a:r>
              <a:rPr sz="1200" spc="-5" dirty="0">
                <a:latin typeface="Times New Roman"/>
                <a:cs typeface="Times New Roman"/>
              </a:rPr>
              <a:t>definitivo dalla </a:t>
            </a:r>
            <a:r>
              <a:rPr sz="1200" dirty="0">
                <a:latin typeface="Times New Roman"/>
                <a:cs typeface="Times New Roman"/>
              </a:rPr>
              <a:t>partecipazione  </a:t>
            </a:r>
            <a:r>
              <a:rPr sz="1200" spc="-5" dirty="0">
                <a:latin typeface="Times New Roman"/>
                <a:cs typeface="Times New Roman"/>
              </a:rPr>
              <a:t>attiva negli affari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famiglia. Quando </a:t>
            </a:r>
            <a:r>
              <a:rPr sz="1200" dirty="0">
                <a:latin typeface="Times New Roman"/>
                <a:cs typeface="Times New Roman"/>
              </a:rPr>
              <a:t>Giacomo ebbe </a:t>
            </a:r>
            <a:r>
              <a:rPr sz="1200" spc="-5" dirty="0">
                <a:latin typeface="Times New Roman"/>
                <a:cs typeface="Times New Roman"/>
              </a:rPr>
              <a:t>maturato </a:t>
            </a:r>
            <a:r>
              <a:rPr sz="1200" dirty="0">
                <a:latin typeface="Times New Roman"/>
                <a:cs typeface="Times New Roman"/>
              </a:rPr>
              <a:t>due anni di </a:t>
            </a:r>
            <a:r>
              <a:rPr sz="1200" spc="-5" dirty="0">
                <a:latin typeface="Times New Roman"/>
                <a:cs typeface="Times New Roman"/>
              </a:rPr>
              <a:t>esperienza come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— e due anni  </a:t>
            </a:r>
            <a:r>
              <a:rPr sz="1200" spc="-5" dirty="0">
                <a:latin typeface="Times New Roman"/>
                <a:cs typeface="Times New Roman"/>
              </a:rPr>
              <a:t>interi prima che egli </a:t>
            </a:r>
            <a:r>
              <a:rPr sz="1200" dirty="0">
                <a:latin typeface="Times New Roman"/>
                <a:cs typeface="Times New Roman"/>
              </a:rPr>
              <a:t>(Giacomo) </a:t>
            </a:r>
            <a:r>
              <a:rPr sz="1200" spc="-5" dirty="0">
                <a:latin typeface="Times New Roman"/>
                <a:cs typeface="Times New Roman"/>
              </a:rPr>
              <a:t>si sposasse </a:t>
            </a:r>
            <a:r>
              <a:rPr sz="1200" dirty="0">
                <a:latin typeface="Times New Roman"/>
                <a:cs typeface="Times New Roman"/>
              </a:rPr>
              <a:t>— Giuseppe </a:t>
            </a:r>
            <a:r>
              <a:rPr sz="1200" spc="-5" dirty="0">
                <a:latin typeface="Times New Roman"/>
                <a:cs typeface="Times New Roman"/>
              </a:rPr>
              <a:t>fu 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gestire </a:t>
            </a:r>
            <a:r>
              <a:rPr sz="1200" dirty="0">
                <a:latin typeface="Times New Roman"/>
                <a:cs typeface="Times New Roman"/>
              </a:rPr>
              <a:t>i fondi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fu affidata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 generale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2765" cy="3603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ventitreesimo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(17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63500" marR="195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(1411.1) 128:3.1 </a:t>
            </a:r>
            <a:r>
              <a:rPr sz="1200" spc="-5" dirty="0">
                <a:latin typeface="Times New Roman"/>
                <a:cs typeface="Times New Roman"/>
              </a:rPr>
              <a:t>Quest’anno la pressione finanziaria fu </a:t>
            </a:r>
            <a:r>
              <a:rPr sz="1200" dirty="0">
                <a:latin typeface="Times New Roman"/>
                <a:cs typeface="Times New Roman"/>
              </a:rPr>
              <a:t>un po’ diminuita </a:t>
            </a:r>
            <a:r>
              <a:rPr sz="1200" spc="-5" dirty="0">
                <a:latin typeface="Times New Roman"/>
                <a:cs typeface="Times New Roman"/>
              </a:rPr>
              <a:t>perché erano </a:t>
            </a:r>
            <a:r>
              <a:rPr sz="1200" dirty="0">
                <a:latin typeface="Times New Roman"/>
                <a:cs typeface="Times New Roman"/>
              </a:rPr>
              <a:t>in quattro a </a:t>
            </a:r>
            <a:r>
              <a:rPr sz="1200" spc="-5" dirty="0">
                <a:latin typeface="Times New Roman"/>
                <a:cs typeface="Times New Roman"/>
              </a:rPr>
              <a:t>lavorare. Miriam guadagnava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vendita del latte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burro; Marta era </a:t>
            </a:r>
            <a:r>
              <a:rPr sz="1200" dirty="0">
                <a:latin typeface="Times New Roman"/>
                <a:cs typeface="Times New Roman"/>
              </a:rPr>
              <a:t>divenuta </a:t>
            </a:r>
            <a:r>
              <a:rPr sz="1200" spc="-5" dirty="0">
                <a:latin typeface="Times New Roman"/>
                <a:cs typeface="Times New Roman"/>
              </a:rPr>
              <a:t>un’abile tessitrice.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terzo del </a:t>
            </a:r>
            <a:r>
              <a:rPr sz="1200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d’acquisto del </a:t>
            </a:r>
            <a:r>
              <a:rPr sz="1200" dirty="0">
                <a:latin typeface="Times New Roman"/>
                <a:cs typeface="Times New Roman"/>
              </a:rPr>
              <a:t>laboratorio di  </a:t>
            </a:r>
            <a:r>
              <a:rPr sz="1200" spc="-5" dirty="0">
                <a:latin typeface="Times New Roman"/>
                <a:cs typeface="Times New Roman"/>
              </a:rPr>
              <a:t>riparazioni era </a:t>
            </a:r>
            <a:r>
              <a:rPr sz="1200" dirty="0">
                <a:latin typeface="Times New Roman"/>
                <a:cs typeface="Times New Roman"/>
              </a:rPr>
              <a:t>stato pagato.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che Gesù si </a:t>
            </a:r>
            <a:r>
              <a:rPr sz="1200" dirty="0">
                <a:latin typeface="Times New Roman"/>
                <a:cs typeface="Times New Roman"/>
              </a:rPr>
              <a:t>fermò di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per tre settimane per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Simone 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Pasqua,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più lungo </a:t>
            </a:r>
            <a:r>
              <a:rPr sz="1200" spc="-5" dirty="0">
                <a:latin typeface="Times New Roman"/>
                <a:cs typeface="Times New Roman"/>
              </a:rPr>
              <a:t>periodo libero dal suo </a:t>
            </a:r>
            <a:r>
              <a:rPr sz="1200" dirty="0">
                <a:latin typeface="Times New Roman"/>
                <a:cs typeface="Times New Roman"/>
              </a:rPr>
              <a:t>lavoro quotidiano di </a:t>
            </a:r>
            <a:r>
              <a:rPr sz="1200" spc="-5" dirty="0">
                <a:latin typeface="Times New Roman"/>
                <a:cs typeface="Times New Roman"/>
              </a:rPr>
              <a:t>cui avesse goduto </a:t>
            </a:r>
            <a:r>
              <a:rPr sz="1200" dirty="0">
                <a:latin typeface="Times New Roman"/>
                <a:cs typeface="Times New Roman"/>
              </a:rPr>
              <a:t>dalla morte di  </a:t>
            </a:r>
            <a:r>
              <a:rPr sz="1200" spc="-5" dirty="0">
                <a:latin typeface="Times New Roman"/>
                <a:cs typeface="Times New Roman"/>
              </a:rPr>
              <a:t>suo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(1411.2) 128:3.2 </a:t>
            </a:r>
            <a:r>
              <a:rPr sz="1200" spc="-5" dirty="0">
                <a:latin typeface="Times New Roman"/>
                <a:cs typeface="Times New Roman"/>
              </a:rPr>
              <a:t>Essi 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</a:t>
            </a:r>
            <a:r>
              <a:rPr sz="1200" dirty="0">
                <a:latin typeface="Times New Roman"/>
                <a:cs typeface="Times New Roman"/>
              </a:rPr>
              <a:t>la strada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Decapoli </a:t>
            </a:r>
            <a:r>
              <a:rPr sz="1200" spc="-5" dirty="0">
                <a:latin typeface="Times New Roman"/>
                <a:cs typeface="Times New Roman"/>
              </a:rPr>
              <a:t>ed attraverso </a:t>
            </a:r>
            <a:r>
              <a:rPr sz="1200" dirty="0">
                <a:latin typeface="Times New Roman"/>
                <a:cs typeface="Times New Roman"/>
              </a:rPr>
              <a:t>Pella, </a:t>
            </a:r>
            <a:r>
              <a:rPr sz="1200" spc="-5" dirty="0">
                <a:latin typeface="Times New Roman"/>
                <a:cs typeface="Times New Roman"/>
              </a:rPr>
              <a:t>Gerasa, Filadelfia. Kesbon </a:t>
            </a:r>
            <a:r>
              <a:rPr sz="1200" dirty="0">
                <a:latin typeface="Times New Roman"/>
                <a:cs typeface="Times New Roman"/>
              </a:rPr>
              <a:t>e Gerico. 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la via </a:t>
            </a:r>
            <a:r>
              <a:rPr sz="1200" spc="-5" dirty="0">
                <a:latin typeface="Times New Roman"/>
                <a:cs typeface="Times New Roman"/>
              </a:rPr>
              <a:t>costiera, </a:t>
            </a:r>
            <a:r>
              <a:rPr sz="1200" dirty="0">
                <a:latin typeface="Times New Roman"/>
                <a:cs typeface="Times New Roman"/>
              </a:rPr>
              <a:t>toccando </a:t>
            </a:r>
            <a:r>
              <a:rPr sz="1200" spc="-5" dirty="0">
                <a:latin typeface="Times New Roman"/>
                <a:cs typeface="Times New Roman"/>
              </a:rPr>
              <a:t>Lidda, Giaffa, Cesarea, girando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attorno al </a:t>
            </a:r>
            <a:r>
              <a:rPr sz="1200" spc="5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Carmelo per </a:t>
            </a:r>
            <a:r>
              <a:rPr sz="1200" dirty="0">
                <a:latin typeface="Times New Roman"/>
                <a:cs typeface="Times New Roman"/>
              </a:rPr>
              <a:t>Tolemaide  e </a:t>
            </a:r>
            <a:r>
              <a:rPr sz="1200" spc="-5" dirty="0">
                <a:latin typeface="Times New Roman"/>
                <a:cs typeface="Times New Roman"/>
              </a:rPr>
              <a:t>Nazaret. Questo </a:t>
            </a:r>
            <a:r>
              <a:rPr sz="1200" dirty="0">
                <a:latin typeface="Times New Roman"/>
                <a:cs typeface="Times New Roman"/>
              </a:rPr>
              <a:t>viaggio </a:t>
            </a:r>
            <a:r>
              <a:rPr sz="1200" spc="-5" dirty="0">
                <a:latin typeface="Times New Roman"/>
                <a:cs typeface="Times New Roman"/>
              </a:rPr>
              <a:t>permise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abbastanza </a:t>
            </a:r>
            <a:r>
              <a:rPr sz="1200" dirty="0">
                <a:latin typeface="Times New Roman"/>
                <a:cs typeface="Times New Roman"/>
              </a:rPr>
              <a:t>bene l’intera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a nord </a:t>
            </a:r>
            <a:r>
              <a:rPr sz="1200" spc="-5" dirty="0">
                <a:latin typeface="Times New Roman"/>
                <a:cs typeface="Times New Roman"/>
              </a:rPr>
              <a:t>del distretto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35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(1411.3) 128:3.3 </a:t>
            </a:r>
            <a:r>
              <a:rPr sz="1200" spc="-5" dirty="0">
                <a:latin typeface="Times New Roman"/>
                <a:cs typeface="Times New Roman"/>
              </a:rPr>
              <a:t>A Filadelfia Gesù </a:t>
            </a:r>
            <a:r>
              <a:rPr sz="1200" dirty="0">
                <a:latin typeface="Times New Roman"/>
                <a:cs typeface="Times New Roman"/>
              </a:rPr>
              <a:t>e Simone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mercante di </a:t>
            </a:r>
            <a:r>
              <a:rPr sz="1200" spc="-5" dirty="0">
                <a:latin typeface="Times New Roman"/>
                <a:cs typeface="Times New Roman"/>
              </a:rPr>
              <a:t>Damasco che fu </a:t>
            </a:r>
            <a:r>
              <a:rPr sz="1200" dirty="0">
                <a:latin typeface="Times New Roman"/>
                <a:cs typeface="Times New Roman"/>
              </a:rPr>
              <a:t>preso da una tale </a:t>
            </a:r>
            <a:r>
              <a:rPr sz="1200" spc="-5" dirty="0">
                <a:latin typeface="Times New Roman"/>
                <a:cs typeface="Times New Roman"/>
              </a:rPr>
              <a:t>simpatia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che </a:t>
            </a:r>
            <a:r>
              <a:rPr sz="1200" dirty="0">
                <a:latin typeface="Times New Roman"/>
                <a:cs typeface="Times New Roman"/>
              </a:rPr>
              <a:t>insisté </a:t>
            </a:r>
            <a:r>
              <a:rPr sz="1200" spc="-5" dirty="0">
                <a:latin typeface="Times New Roman"/>
                <a:cs typeface="Times New Roman"/>
              </a:rPr>
              <a:t>perché si </a:t>
            </a:r>
            <a:r>
              <a:rPr sz="1200" dirty="0">
                <a:latin typeface="Times New Roman"/>
                <a:cs typeface="Times New Roman"/>
              </a:rPr>
              <a:t>fermassero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Mentre </a:t>
            </a:r>
            <a:r>
              <a:rPr sz="1200" dirty="0">
                <a:latin typeface="Times New Roman"/>
                <a:cs typeface="Times New Roman"/>
              </a:rPr>
              <a:t>Simone partecipava </a:t>
            </a:r>
            <a:r>
              <a:rPr sz="1200" spc="-5" dirty="0">
                <a:latin typeface="Times New Roman"/>
                <a:cs typeface="Times New Roman"/>
              </a:rPr>
              <a:t>ai  servizi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Tempio, Gesù passò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a </a:t>
            </a:r>
            <a:r>
              <a:rPr sz="1200" spc="-5" dirty="0">
                <a:latin typeface="Times New Roman"/>
                <a:cs typeface="Times New Roman"/>
              </a:rPr>
              <a:t>parlare con quest’uomo d’affari </a:t>
            </a:r>
            <a:r>
              <a:rPr sz="1200" dirty="0">
                <a:latin typeface="Times New Roman"/>
                <a:cs typeface="Times New Roman"/>
              </a:rPr>
              <a:t>internazionali </a:t>
            </a:r>
            <a:r>
              <a:rPr sz="1200" spc="-5" dirty="0">
                <a:latin typeface="Times New Roman"/>
                <a:cs typeface="Times New Roman"/>
              </a:rPr>
              <a:t>ben educato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grande  viaggiatore. Questo </a:t>
            </a:r>
            <a:r>
              <a:rPr sz="1200" dirty="0">
                <a:latin typeface="Times New Roman"/>
                <a:cs typeface="Times New Roman"/>
              </a:rPr>
              <a:t>mercante possedeva più di </a:t>
            </a:r>
            <a:r>
              <a:rPr sz="1200" spc="-5" dirty="0">
                <a:latin typeface="Times New Roman"/>
                <a:cs typeface="Times New Roman"/>
              </a:rPr>
              <a:t>quattromila cammelli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carovana;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interessi </a:t>
            </a:r>
            <a:r>
              <a:rPr sz="1200" dirty="0">
                <a:latin typeface="Times New Roman"/>
                <a:cs typeface="Times New Roman"/>
              </a:rPr>
              <a:t>in tutto il mondo </a:t>
            </a:r>
            <a:r>
              <a:rPr sz="1200" spc="-5" dirty="0">
                <a:latin typeface="Times New Roman"/>
                <a:cs typeface="Times New Roman"/>
              </a:rPr>
              <a:t>romano ed </a:t>
            </a:r>
            <a:r>
              <a:rPr sz="1200" spc="1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per Roma. </a:t>
            </a:r>
            <a:r>
              <a:rPr sz="1200" spc="-5" dirty="0">
                <a:latin typeface="Times New Roman"/>
                <a:cs typeface="Times New Roman"/>
              </a:rPr>
              <a:t>Egli propose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venire a </a:t>
            </a:r>
            <a:r>
              <a:rPr sz="1200" spc="-5" dirty="0">
                <a:latin typeface="Times New Roman"/>
                <a:cs typeface="Times New Roman"/>
              </a:rPr>
              <a:t>Damasco </a:t>
            </a:r>
            <a:r>
              <a:rPr sz="1200" dirty="0">
                <a:latin typeface="Times New Roman"/>
                <a:cs typeface="Times New Roman"/>
              </a:rPr>
              <a:t>per entrare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ditta </a:t>
            </a:r>
            <a:r>
              <a:rPr sz="1200" spc="-5" dirty="0">
                <a:latin typeface="Times New Roman"/>
                <a:cs typeface="Times New Roman"/>
              </a:rPr>
              <a:t>d’importazioni dall’Oriente,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spiegò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sentiva in diritto di </a:t>
            </a:r>
            <a:r>
              <a:rPr sz="1200" spc="-5" dirty="0">
                <a:latin typeface="Times New Roman"/>
                <a:cs typeface="Times New Roman"/>
              </a:rPr>
              <a:t>allontanarsi così tanto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famiglia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momento.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sulla via </a:t>
            </a:r>
            <a:r>
              <a:rPr sz="1200" spc="-5" dirty="0">
                <a:latin typeface="Times New Roman"/>
                <a:cs typeface="Times New Roman"/>
              </a:rPr>
              <a:t>del ritorno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egli  pensò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queste città </a:t>
            </a:r>
            <a:r>
              <a:rPr sz="1200" dirty="0">
                <a:latin typeface="Times New Roman"/>
                <a:cs typeface="Times New Roman"/>
              </a:rPr>
              <a:t>lontane </a:t>
            </a:r>
            <a:r>
              <a:rPr sz="1200" spc="-5" dirty="0">
                <a:latin typeface="Times New Roman"/>
                <a:cs typeface="Times New Roman"/>
              </a:rPr>
              <a:t>ed ai paesi </a:t>
            </a:r>
            <a:r>
              <a:rPr sz="1200" dirty="0">
                <a:latin typeface="Times New Roman"/>
                <a:cs typeface="Times New Roman"/>
              </a:rPr>
              <a:t>ancora più lontani </a:t>
            </a:r>
            <a:r>
              <a:rPr sz="1200" spc="-5" dirty="0">
                <a:latin typeface="Times New Roman"/>
                <a:cs typeface="Times New Roman"/>
              </a:rPr>
              <a:t>dell’Estremo Occidente </a:t>
            </a:r>
            <a:r>
              <a:rPr sz="1200" dirty="0">
                <a:latin typeface="Times New Roman"/>
                <a:cs typeface="Times New Roman"/>
              </a:rPr>
              <a:t>e dell’Estremo </a:t>
            </a:r>
            <a:r>
              <a:rPr sz="1200" spc="-5" dirty="0">
                <a:latin typeface="Times New Roman"/>
                <a:cs typeface="Times New Roman"/>
              </a:rPr>
              <a:t>Oriente, </a:t>
            </a:r>
            <a:r>
              <a:rPr sz="1200" dirty="0">
                <a:latin typeface="Times New Roman"/>
                <a:cs typeface="Times New Roman"/>
              </a:rPr>
              <a:t>paesi di </a:t>
            </a:r>
            <a:r>
              <a:rPr sz="1200" spc="-5" dirty="0">
                <a:latin typeface="Times New Roman"/>
                <a:cs typeface="Times New Roman"/>
              </a:rPr>
              <a:t>cui aveva  sentito parlare così spesso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viaggiatori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conducenti delle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carovane.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00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(1411.4) 128:3.4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fu molto contento della sua </a:t>
            </a:r>
            <a:r>
              <a:rPr sz="1200" dirty="0">
                <a:latin typeface="Times New Roman"/>
                <a:cs typeface="Times New Roman"/>
              </a:rPr>
              <a:t>visita a </a:t>
            </a:r>
            <a:r>
              <a:rPr sz="1200" spc="-5" dirty="0">
                <a:latin typeface="Times New Roman"/>
                <a:cs typeface="Times New Roman"/>
              </a:rPr>
              <a:t>Gerusalemme. Egli fu debitamente accolto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comunità d’Israele alla  consacrazione pasquale </a:t>
            </a:r>
            <a:r>
              <a:rPr sz="1200" dirty="0">
                <a:latin typeface="Times New Roman"/>
                <a:cs typeface="Times New Roman"/>
              </a:rPr>
              <a:t>dei nuovi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comandamento.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assisteva alle </a:t>
            </a:r>
            <a:r>
              <a:rPr sz="1200" dirty="0">
                <a:latin typeface="Times New Roman"/>
                <a:cs typeface="Times New Roman"/>
              </a:rPr>
              <a:t>cerimonie </a:t>
            </a:r>
            <a:r>
              <a:rPr sz="1200" spc="-5" dirty="0">
                <a:latin typeface="Times New Roman"/>
                <a:cs typeface="Times New Roman"/>
              </a:rPr>
              <a:t>della Pasqua, Gesù si </a:t>
            </a:r>
            <a:r>
              <a:rPr sz="1200" dirty="0">
                <a:latin typeface="Times New Roman"/>
                <a:cs typeface="Times New Roman"/>
              </a:rPr>
              <a:t>mescolò  </a:t>
            </a:r>
            <a:r>
              <a:rPr sz="1200" spc="-5" dirty="0">
                <a:latin typeface="Times New Roman"/>
                <a:cs typeface="Times New Roman"/>
              </a:rPr>
              <a:t>alla folla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visitatori ed ebbe numerosi incontri personali interessanti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parecchi proseliti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(1411.5) 128:3.5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rimarchevole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contatti fu forse quello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greco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Stefano. Questo giovane </a:t>
            </a:r>
            <a:r>
              <a:rPr sz="1200" dirty="0">
                <a:latin typeface="Times New Roman"/>
                <a:cs typeface="Times New Roman"/>
              </a:rPr>
              <a:t>era alla </a:t>
            </a:r>
            <a:r>
              <a:rPr sz="1200" spc="-5" dirty="0">
                <a:latin typeface="Times New Roman"/>
                <a:cs typeface="Times New Roman"/>
              </a:rPr>
              <a:t>sua  prima </a:t>
            </a:r>
            <a:r>
              <a:rPr sz="1200" dirty="0">
                <a:latin typeface="Times New Roman"/>
                <a:cs typeface="Times New Roman"/>
              </a:rPr>
              <a:t>visita a Gerusalemme </a:t>
            </a:r>
            <a:r>
              <a:rPr sz="1200" spc="-5" dirty="0">
                <a:latin typeface="Times New Roman"/>
                <a:cs typeface="Times New Roman"/>
              </a:rPr>
              <a:t>ed incontrò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caso Gesù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pomeriggio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settimana di Pasqua. </a:t>
            </a:r>
            <a:r>
              <a:rPr sz="1200" spc="-5" dirty="0">
                <a:latin typeface="Times New Roman"/>
                <a:cs typeface="Times New Roman"/>
              </a:rPr>
              <a:t>Mentre entrambi  passeggiavano visitando </a:t>
            </a:r>
            <a:r>
              <a:rPr sz="1200" dirty="0">
                <a:latin typeface="Times New Roman"/>
                <a:cs typeface="Times New Roman"/>
              </a:rPr>
              <a:t>il palazzo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Asmoneo, </a:t>
            </a:r>
            <a:r>
              <a:rPr sz="1200" spc="-10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intavolò una </a:t>
            </a:r>
            <a:r>
              <a:rPr sz="1200" spc="-5" dirty="0">
                <a:latin typeface="Times New Roman"/>
                <a:cs typeface="Times New Roman"/>
              </a:rPr>
              <a:t>casuale conversazione </a:t>
            </a:r>
            <a:r>
              <a:rPr sz="1200" dirty="0">
                <a:latin typeface="Times New Roman"/>
                <a:cs typeface="Times New Roman"/>
              </a:rPr>
              <a:t>che ebbe </a:t>
            </a:r>
            <a:r>
              <a:rPr sz="1200" spc="-5" dirty="0">
                <a:latin typeface="Times New Roman"/>
                <a:cs typeface="Times New Roman"/>
              </a:rPr>
              <a:t>per effetto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attirarli </a:t>
            </a:r>
            <a:r>
              <a:rPr sz="1200" dirty="0">
                <a:latin typeface="Times New Roman"/>
                <a:cs typeface="Times New Roman"/>
              </a:rPr>
              <a:t>l’uno  </a:t>
            </a:r>
            <a:r>
              <a:rPr sz="1200" spc="-5" dirty="0">
                <a:latin typeface="Times New Roman"/>
                <a:cs typeface="Times New Roman"/>
              </a:rPr>
              <a:t>verso l’altro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discussione di quattro </a:t>
            </a:r>
            <a:r>
              <a:rPr sz="1200" spc="-5" dirty="0">
                <a:latin typeface="Times New Roman"/>
                <a:cs typeface="Times New Roman"/>
              </a:rPr>
              <a:t>ore sul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vero Dio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culto. Stefano </a:t>
            </a:r>
            <a:r>
              <a:rPr sz="1200" dirty="0">
                <a:latin typeface="Times New Roman"/>
                <a:cs typeface="Times New Roman"/>
              </a:rPr>
              <a:t>fu enormemente  </a:t>
            </a:r>
            <a:r>
              <a:rPr sz="1200" spc="-5" dirty="0">
                <a:latin typeface="Times New Roman"/>
                <a:cs typeface="Times New Roman"/>
              </a:rPr>
              <a:t>colpito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disse Gesù;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dimenticò </a:t>
            </a:r>
            <a:r>
              <a:rPr sz="1200" dirty="0">
                <a:latin typeface="Times New Roman"/>
                <a:cs typeface="Times New Roman"/>
              </a:rPr>
              <a:t>mai più 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3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(1411.6) 128:3.6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Stefano che </a:t>
            </a:r>
            <a:r>
              <a:rPr sz="1200" dirty="0">
                <a:latin typeface="Times New Roman"/>
                <a:cs typeface="Times New Roman"/>
              </a:rPr>
              <a:t>divenne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un credente </a:t>
            </a:r>
            <a:r>
              <a:rPr sz="1200" spc="-5" dirty="0">
                <a:latin typeface="Times New Roman"/>
                <a:cs typeface="Times New Roman"/>
              </a:rPr>
              <a:t>negli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cui temerarietà nel  predicare questo </a:t>
            </a:r>
            <a:r>
              <a:rPr sz="1200" dirty="0">
                <a:latin typeface="Times New Roman"/>
                <a:cs typeface="Times New Roman"/>
              </a:rPr>
              <a:t>vangelo iniziale </a:t>
            </a:r>
            <a:r>
              <a:rPr sz="1200" spc="-5" dirty="0">
                <a:latin typeface="Times New Roman"/>
                <a:cs typeface="Times New Roman"/>
              </a:rPr>
              <a:t>ebbe come risultato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farlo lapidare </a:t>
            </a:r>
            <a:r>
              <a:rPr sz="1200" dirty="0">
                <a:latin typeface="Times New Roman"/>
                <a:cs typeface="Times New Roman"/>
              </a:rPr>
              <a:t>a morte </a:t>
            </a:r>
            <a:r>
              <a:rPr sz="1200" spc="-5" dirty="0">
                <a:latin typeface="Times New Roman"/>
                <a:cs typeface="Times New Roman"/>
              </a:rPr>
              <a:t>dagli Ebrei </a:t>
            </a:r>
            <a:r>
              <a:rPr sz="1200" dirty="0">
                <a:latin typeface="Times New Roman"/>
                <a:cs typeface="Times New Roman"/>
              </a:rPr>
              <a:t>adirati. </a:t>
            </a:r>
            <a:r>
              <a:rPr sz="1200" spc="-5" dirty="0">
                <a:latin typeface="Times New Roman"/>
                <a:cs typeface="Times New Roman"/>
              </a:rPr>
              <a:t>Parte della straordinaria audacia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Stefano nel </a:t>
            </a:r>
            <a:r>
              <a:rPr sz="1200" dirty="0">
                <a:latin typeface="Times New Roman"/>
                <a:cs typeface="Times New Roman"/>
              </a:rPr>
              <a:t>proclamare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opinione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risultato di questo </a:t>
            </a:r>
            <a:r>
              <a:rPr sz="1200" spc="-5" dirty="0">
                <a:latin typeface="Times New Roman"/>
                <a:cs typeface="Times New Roman"/>
              </a:rPr>
              <a:t>precedente colloquio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Gesù. Ma  Stefano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mai il minimo sospetto che il </a:t>
            </a:r>
            <a:r>
              <a:rPr sz="1200" spc="-5" dirty="0">
                <a:latin typeface="Times New Roman"/>
                <a:cs typeface="Times New Roman"/>
              </a:rPr>
              <a:t>Galileo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una quindicina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 persona </a:t>
            </a:r>
            <a:r>
              <a:rPr sz="1200" dirty="0">
                <a:latin typeface="Times New Roman"/>
                <a:cs typeface="Times New Roman"/>
              </a:rPr>
              <a:t>che più </a:t>
            </a:r>
            <a:r>
              <a:rPr sz="1200" spc="-5" dirty="0">
                <a:latin typeface="Times New Roman"/>
                <a:cs typeface="Times New Roman"/>
              </a:rPr>
              <a:t>tardi egli proclamò Salvatore </a:t>
            </a:r>
            <a:r>
              <a:rPr sz="1200" dirty="0">
                <a:latin typeface="Times New Roman"/>
                <a:cs typeface="Times New Roman"/>
              </a:rPr>
              <a:t>del mondo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morire,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primo martire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fede cristiana in evoluzione. </a:t>
            </a:r>
            <a:r>
              <a:rPr sz="1200" spc="-5" dirty="0">
                <a:latin typeface="Times New Roman"/>
                <a:cs typeface="Times New Roman"/>
              </a:rPr>
              <a:t>Quando Stefano </a:t>
            </a:r>
            <a:r>
              <a:rPr sz="1200" dirty="0">
                <a:latin typeface="Times New Roman"/>
                <a:cs typeface="Times New Roman"/>
              </a:rPr>
              <a:t>donò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come prezzo del suo attacco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ebreo e le  </a:t>
            </a:r>
            <a:r>
              <a:rPr sz="1200" spc="-5" dirty="0">
                <a:latin typeface="Times New Roman"/>
                <a:cs typeface="Times New Roman"/>
              </a:rPr>
              <a:t>sue pratiche </a:t>
            </a:r>
            <a:r>
              <a:rPr sz="1200" dirty="0">
                <a:latin typeface="Times New Roman"/>
                <a:cs typeface="Times New Roman"/>
              </a:rPr>
              <a:t>tradizionali,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là un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Tarso, </a:t>
            </a:r>
            <a:r>
              <a:rPr sz="1200" dirty="0">
                <a:latin typeface="Times New Roman"/>
                <a:cs typeface="Times New Roman"/>
              </a:rPr>
              <a:t>di nome Saul. E </a:t>
            </a:r>
            <a:r>
              <a:rPr sz="1200" spc="-5" dirty="0">
                <a:latin typeface="Times New Roman"/>
                <a:cs typeface="Times New Roman"/>
              </a:rPr>
              <a:t>quando Saul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come questo Greco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5" dirty="0">
                <a:latin typeface="Times New Roman"/>
                <a:cs typeface="Times New Roman"/>
              </a:rPr>
              <a:t>morire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fede, si </a:t>
            </a:r>
            <a:r>
              <a:rPr sz="1200" dirty="0">
                <a:latin typeface="Times New Roman"/>
                <a:cs typeface="Times New Roman"/>
              </a:rPr>
              <a:t>risvegliarono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quei sentimenti </a:t>
            </a:r>
            <a:r>
              <a:rPr sz="1200" dirty="0">
                <a:latin typeface="Times New Roman"/>
                <a:cs typeface="Times New Roman"/>
              </a:rPr>
              <a:t>che lo portarono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a sposare la causa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Stefano era  </a:t>
            </a:r>
            <a:r>
              <a:rPr sz="1200" dirty="0">
                <a:latin typeface="Times New Roman"/>
                <a:cs typeface="Times New Roman"/>
              </a:rPr>
              <a:t>morto.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l’aggressivo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indomabile Paolo, </a:t>
            </a:r>
            <a:r>
              <a:rPr sz="1200" dirty="0">
                <a:latin typeface="Times New Roman"/>
                <a:cs typeface="Times New Roman"/>
              </a:rPr>
              <a:t>il filosofo,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il </a:t>
            </a:r>
            <a:r>
              <a:rPr sz="1200" spc="-5" dirty="0">
                <a:latin typeface="Times New Roman"/>
                <a:cs typeface="Times New Roman"/>
              </a:rPr>
              <a:t>solo fondatore,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3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(1412.1) 128:3.7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domenica dopo 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Pasqua, Simone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ripartirono </a:t>
            </a:r>
            <a:r>
              <a:rPr sz="1200" spc="-5" dirty="0">
                <a:latin typeface="Times New Roman"/>
                <a:cs typeface="Times New Roman"/>
              </a:rPr>
              <a:t>per Nazaret. </a:t>
            </a:r>
            <a:r>
              <a:rPr sz="1200" dirty="0">
                <a:latin typeface="Times New Roman"/>
                <a:cs typeface="Times New Roman"/>
              </a:rPr>
              <a:t>Simone non </a:t>
            </a:r>
            <a:r>
              <a:rPr sz="1200" spc="-5" dirty="0">
                <a:latin typeface="Times New Roman"/>
                <a:cs typeface="Times New Roman"/>
              </a:rPr>
              <a:t>dimenticò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Gesù gli insegnò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viaggio.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sempre amato Gesù,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ora sentiva </a:t>
            </a:r>
            <a:r>
              <a:rPr sz="1200" spc="-5" dirty="0">
                <a:latin typeface="Times New Roman"/>
                <a:cs typeface="Times New Roman"/>
              </a:rPr>
              <a:t>che cominciava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suo </a:t>
            </a:r>
            <a:r>
              <a:rPr sz="1200" dirty="0">
                <a:latin typeface="Times New Roman"/>
                <a:cs typeface="Times New Roman"/>
              </a:rPr>
              <a:t>fratello-  </a:t>
            </a:r>
            <a:r>
              <a:rPr sz="1200" spc="-5" dirty="0">
                <a:latin typeface="Times New Roman"/>
                <a:cs typeface="Times New Roman"/>
              </a:rPr>
              <a:t>padre. Essi </a:t>
            </a:r>
            <a:r>
              <a:rPr sz="1200" dirty="0">
                <a:latin typeface="Times New Roman"/>
                <a:cs typeface="Times New Roman"/>
              </a:rPr>
              <a:t>ebbero molte </a:t>
            </a:r>
            <a:r>
              <a:rPr sz="1200" spc="-5" dirty="0">
                <a:latin typeface="Times New Roman"/>
                <a:cs typeface="Times New Roman"/>
              </a:rPr>
              <a:t>conversazioni </a:t>
            </a:r>
            <a:r>
              <a:rPr sz="1200" dirty="0">
                <a:latin typeface="Times New Roman"/>
                <a:cs typeface="Times New Roman"/>
              </a:rPr>
              <a:t>a cuore aperto mentre </a:t>
            </a:r>
            <a:r>
              <a:rPr sz="1200" spc="-5" dirty="0">
                <a:latin typeface="Times New Roman"/>
                <a:cs typeface="Times New Roman"/>
              </a:rPr>
              <a:t>attraversavano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preparavano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pasti ai </a:t>
            </a:r>
            <a:r>
              <a:rPr sz="1200" dirty="0">
                <a:latin typeface="Times New Roman"/>
                <a:cs typeface="Times New Roman"/>
              </a:rPr>
              <a:t>bordi della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strada.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88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0993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mezzogiorno, </a:t>
            </a:r>
            <a:r>
              <a:rPr sz="1200" dirty="0">
                <a:latin typeface="Times New Roman"/>
                <a:cs typeface="Times New Roman"/>
              </a:rPr>
              <a:t>e Simone tenne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sveglia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tardi quella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per raccontare </a:t>
            </a:r>
            <a:r>
              <a:rPr sz="1200" dirty="0">
                <a:latin typeface="Times New Roman"/>
                <a:cs typeface="Times New Roman"/>
              </a:rPr>
              <a:t>le sue  </a:t>
            </a:r>
            <a:r>
              <a:rPr sz="1200" spc="-5" dirty="0">
                <a:latin typeface="Times New Roman"/>
                <a:cs typeface="Times New Roman"/>
              </a:rPr>
              <a:t>esperienze.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(1412.2) 128:3.8 </a:t>
            </a:r>
            <a:r>
              <a:rPr sz="1200" spc="-5" dirty="0">
                <a:latin typeface="Times New Roman"/>
                <a:cs typeface="Times New Roman"/>
              </a:rPr>
              <a:t>Maria fu molto turbata quando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Gerusalemme “conversando con gli stranieri, specialmente con quelli </a:t>
            </a:r>
            <a:r>
              <a:rPr sz="1200" dirty="0">
                <a:latin typeface="Times New Roman"/>
                <a:cs typeface="Times New Roman"/>
              </a:rPr>
              <a:t>provenienti dai </a:t>
            </a:r>
            <a:r>
              <a:rPr sz="1200" spc="-5" dirty="0">
                <a:latin typeface="Times New Roman"/>
                <a:cs typeface="Times New Roman"/>
              </a:rPr>
              <a:t>paesi </a:t>
            </a:r>
            <a:r>
              <a:rPr sz="1200" dirty="0">
                <a:latin typeface="Times New Roman"/>
                <a:cs typeface="Times New Roman"/>
              </a:rPr>
              <a:t>lontani”.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riuscì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grande interesse </a:t>
            </a:r>
            <a:r>
              <a:rPr sz="1200" dirty="0">
                <a:latin typeface="Times New Roman"/>
                <a:cs typeface="Times New Roman"/>
              </a:rPr>
              <a:t>per le persone, il </a:t>
            </a:r>
            <a:r>
              <a:rPr sz="1200" spc="-5" dirty="0">
                <a:latin typeface="Times New Roman"/>
                <a:cs typeface="Times New Roman"/>
              </a:rPr>
              <a:t>suo bisogno d’intrattenersi con </a:t>
            </a:r>
            <a:r>
              <a:rPr sz="1200" dirty="0">
                <a:latin typeface="Times New Roman"/>
                <a:cs typeface="Times New Roman"/>
              </a:rPr>
              <a:t>loro,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loro modo di vivere e  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pensavano.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50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(1412.3) 128:3.9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sempre più </a:t>
            </a:r>
            <a:r>
              <a:rPr sz="1200" spc="-5" dirty="0">
                <a:latin typeface="Times New Roman"/>
                <a:cs typeface="Times New Roman"/>
              </a:rPr>
              <a:t>assorbita dai </a:t>
            </a:r>
            <a:r>
              <a:rPr sz="1200" dirty="0">
                <a:latin typeface="Times New Roman"/>
                <a:cs typeface="Times New Roman"/>
              </a:rPr>
              <a:t>suoi problemi </a:t>
            </a:r>
            <a:r>
              <a:rPr sz="1200" spc="-5" dirty="0">
                <a:latin typeface="Times New Roman"/>
                <a:cs typeface="Times New Roman"/>
              </a:rPr>
              <a:t>immediati ed </a:t>
            </a:r>
            <a:r>
              <a:rPr sz="1200" dirty="0">
                <a:latin typeface="Times New Roman"/>
                <a:cs typeface="Times New Roman"/>
              </a:rPr>
              <a:t>umani; non </a:t>
            </a:r>
            <a:r>
              <a:rPr sz="1200" spc="-5" dirty="0">
                <a:latin typeface="Times New Roman"/>
                <a:cs typeface="Times New Roman"/>
              </a:rPr>
              <a:t>si faceva frequentemente  </a:t>
            </a:r>
            <a:r>
              <a:rPr sz="1200" dirty="0">
                <a:latin typeface="Times New Roman"/>
                <a:cs typeface="Times New Roman"/>
              </a:rPr>
              <a:t>menzione </a:t>
            </a:r>
            <a:r>
              <a:rPr sz="1200" spc="-5" dirty="0">
                <a:latin typeface="Times New Roman"/>
                <a:cs typeface="Times New Roman"/>
              </a:rPr>
              <a:t>della futura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raramente della sua carriera futura. 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si ricordava  raramente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figlio della promessa.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abbandonando l’idea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dovesse compiere </a:t>
            </a:r>
            <a:r>
              <a:rPr sz="1200" dirty="0">
                <a:latin typeface="Times New Roman"/>
                <a:cs typeface="Times New Roman"/>
              </a:rPr>
              <a:t>una  missione divina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fede era </a:t>
            </a:r>
            <a:r>
              <a:rPr sz="1200" dirty="0">
                <a:latin typeface="Times New Roman"/>
                <a:cs typeface="Times New Roman"/>
              </a:rPr>
              <a:t>ravvivata </a:t>
            </a:r>
            <a:r>
              <a:rPr sz="1200" spc="-5" dirty="0">
                <a:latin typeface="Times New Roman"/>
                <a:cs typeface="Times New Roman"/>
              </a:rPr>
              <a:t>quando si soffermava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ricordare </a:t>
            </a:r>
            <a:r>
              <a:rPr sz="1200" dirty="0">
                <a:latin typeface="Times New Roman"/>
                <a:cs typeface="Times New Roman"/>
              </a:rPr>
              <a:t>la visitazione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prima della  </a:t>
            </a:r>
            <a:r>
              <a:rPr sz="1200" spc="-5" dirty="0">
                <a:latin typeface="Times New Roman"/>
                <a:cs typeface="Times New Roman"/>
              </a:rPr>
              <a:t>nascita del </a:t>
            </a:r>
            <a:r>
              <a:rPr sz="1200" dirty="0">
                <a:latin typeface="Times New Roman"/>
                <a:cs typeface="Times New Roman"/>
              </a:rPr>
              <a:t>bambino.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L’episodio di Damasco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(1412.4) 128:4.1 </a:t>
            </a:r>
            <a:r>
              <a:rPr sz="1200" spc="-5" dirty="0">
                <a:latin typeface="Times New Roman"/>
                <a:cs typeface="Times New Roman"/>
              </a:rPr>
              <a:t>Gesù passò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quattro mesi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 </a:t>
            </a:r>
            <a:r>
              <a:rPr sz="1200" dirty="0">
                <a:latin typeface="Times New Roman"/>
                <a:cs typeface="Times New Roman"/>
              </a:rPr>
              <a:t>come ospite </a:t>
            </a:r>
            <a:r>
              <a:rPr sz="1200" spc="-5" dirty="0">
                <a:latin typeface="Times New Roman"/>
                <a:cs typeface="Times New Roman"/>
              </a:rPr>
              <a:t>del mercante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incontrato </a:t>
            </a:r>
            <a:r>
              <a:rPr sz="1200" dirty="0">
                <a:latin typeface="Times New Roman"/>
                <a:cs typeface="Times New Roman"/>
              </a:rPr>
              <a:t>per la prima  volta a </a:t>
            </a:r>
            <a:r>
              <a:rPr sz="1200" spc="-5" dirty="0">
                <a:latin typeface="Times New Roman"/>
                <a:cs typeface="Times New Roman"/>
              </a:rPr>
              <a:t>Filadelfia mentre andava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Un rappresentante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mercante aveva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Gesù mentre passava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l’aveva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mercante, in </a:t>
            </a:r>
            <a:r>
              <a:rPr sz="1200" spc="-5" dirty="0">
                <a:latin typeface="Times New Roman"/>
                <a:cs typeface="Times New Roman"/>
              </a:rPr>
              <a:t>parte ebreo, </a:t>
            </a:r>
            <a:r>
              <a:rPr sz="1200" dirty="0">
                <a:latin typeface="Times New Roman"/>
                <a:cs typeface="Times New Roman"/>
              </a:rPr>
              <a:t>propose di destinare un’enorme </a:t>
            </a:r>
            <a:r>
              <a:rPr sz="1200" spc="-5" dirty="0">
                <a:latin typeface="Times New Roman"/>
                <a:cs typeface="Times New Roman"/>
              </a:rPr>
              <a:t>somma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per  istituire una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 religiosa </a:t>
            </a:r>
            <a:r>
              <a:rPr sz="1200" dirty="0">
                <a:latin typeface="Times New Roman"/>
                <a:cs typeface="Times New Roman"/>
              </a:rPr>
              <a:t>a Damasco. </a:t>
            </a:r>
            <a:r>
              <a:rPr sz="1200" spc="-5" dirty="0">
                <a:latin typeface="Times New Roman"/>
                <a:cs typeface="Times New Roman"/>
              </a:rPr>
              <a:t>Egli progettava </a:t>
            </a:r>
            <a:r>
              <a:rPr sz="1200" dirty="0">
                <a:latin typeface="Times New Roman"/>
                <a:cs typeface="Times New Roman"/>
              </a:rPr>
              <a:t>di creare un centro di studi </a:t>
            </a:r>
            <a:r>
              <a:rPr sz="1200" spc="-5" dirty="0">
                <a:latin typeface="Times New Roman"/>
                <a:cs typeface="Times New Roman"/>
              </a:rPr>
              <a:t>che superasse </a:t>
            </a:r>
            <a:r>
              <a:rPr sz="1200" dirty="0">
                <a:latin typeface="Times New Roman"/>
                <a:cs typeface="Times New Roman"/>
              </a:rPr>
              <a:t>Alessandria. E  </a:t>
            </a:r>
            <a:r>
              <a:rPr sz="1200" spc="-5" dirty="0">
                <a:latin typeface="Times New Roman"/>
                <a:cs typeface="Times New Roman"/>
              </a:rPr>
              <a:t>propose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immediatamente un </a:t>
            </a:r>
            <a:r>
              <a:rPr sz="1200" spc="-5" dirty="0">
                <a:latin typeface="Times New Roman"/>
                <a:cs typeface="Times New Roman"/>
              </a:rPr>
              <a:t>lungo giro preliminare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centri pedagogici </a:t>
            </a:r>
            <a:r>
              <a:rPr sz="1200" dirty="0">
                <a:latin typeface="Times New Roman"/>
                <a:cs typeface="Times New Roman"/>
              </a:rPr>
              <a:t>mondiali per </a:t>
            </a:r>
            <a:r>
              <a:rPr sz="1200" spc="-5" dirty="0">
                <a:latin typeface="Times New Roman"/>
                <a:cs typeface="Times New Roman"/>
              </a:rPr>
              <a:t>prepararsi ad assumere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progetto. Questa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tentazioni </a:t>
            </a:r>
            <a:r>
              <a:rPr sz="1200" spc="-5" dirty="0">
                <a:latin typeface="Times New Roman"/>
                <a:cs typeface="Times New Roman"/>
              </a:rPr>
              <a:t>che Gesù dovette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affrontare nel corso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carriera </a:t>
            </a:r>
            <a:r>
              <a:rPr sz="1200" dirty="0">
                <a:latin typeface="Times New Roman"/>
                <a:cs typeface="Times New Roman"/>
              </a:rPr>
              <a:t>puramente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(1412.5) 128:4.2 </a:t>
            </a:r>
            <a:r>
              <a:rPr sz="1200" spc="-5" dirty="0">
                <a:latin typeface="Times New Roman"/>
                <a:cs typeface="Times New Roman"/>
              </a:rPr>
              <a:t>Questo mercante condusse </a:t>
            </a:r>
            <a:r>
              <a:rPr sz="1200" dirty="0">
                <a:latin typeface="Times New Roman"/>
                <a:cs typeface="Times New Roman"/>
              </a:rPr>
              <a:t>subito davanti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dodici </a:t>
            </a:r>
            <a:r>
              <a:rPr sz="1200" spc="-5" dirty="0">
                <a:latin typeface="Times New Roman"/>
                <a:cs typeface="Times New Roman"/>
              </a:rPr>
              <a:t>mercanti </a:t>
            </a:r>
            <a:r>
              <a:rPr sz="1200" dirty="0">
                <a:latin typeface="Times New Roman"/>
                <a:cs typeface="Times New Roman"/>
              </a:rPr>
              <a:t>e banchieri </a:t>
            </a:r>
            <a:r>
              <a:rPr sz="1200" spc="-5" dirty="0">
                <a:latin typeface="Times New Roman"/>
                <a:cs typeface="Times New Roman"/>
              </a:rPr>
              <a:t>che accettavano </a:t>
            </a:r>
            <a:r>
              <a:rPr sz="1200" dirty="0">
                <a:latin typeface="Times New Roman"/>
                <a:cs typeface="Times New Roman"/>
              </a:rPr>
              <a:t>di finanziare  </a:t>
            </a:r>
            <a:r>
              <a:rPr sz="1200" spc="-5" dirty="0">
                <a:latin typeface="Times New Roman"/>
                <a:cs typeface="Times New Roman"/>
              </a:rPr>
              <a:t>questa scuola appena progettata. Gesù manifestò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profondo interesse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scuola proposta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aiutò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organizzazione, ma </a:t>
            </a:r>
            <a:r>
              <a:rPr sz="1200" spc="-5" dirty="0">
                <a:latin typeface="Times New Roman"/>
                <a:cs typeface="Times New Roman"/>
              </a:rPr>
              <a:t>espresse sempre </a:t>
            </a:r>
            <a:r>
              <a:rPr sz="1200" dirty="0">
                <a:latin typeface="Times New Roman"/>
                <a:cs typeface="Times New Roman"/>
              </a:rPr>
              <a:t>il timore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altri obblighi,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dichiarati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precedenti,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permettessero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la direzione di </a:t>
            </a:r>
            <a:r>
              <a:rPr sz="1200" spc="-5" dirty="0">
                <a:latin typeface="Times New Roman"/>
                <a:cs typeface="Times New Roman"/>
              </a:rPr>
              <a:t>un’impresa così </a:t>
            </a:r>
            <a:r>
              <a:rPr sz="1200" dirty="0">
                <a:latin typeface="Times New Roman"/>
                <a:cs typeface="Times New Roman"/>
              </a:rPr>
              <a:t>ambiziosa.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sedicente </a:t>
            </a:r>
            <a:r>
              <a:rPr sz="1200" dirty="0">
                <a:latin typeface="Times New Roman"/>
                <a:cs typeface="Times New Roman"/>
              </a:rPr>
              <a:t>benefattore </a:t>
            </a:r>
            <a:r>
              <a:rPr sz="1200" spc="-5" dirty="0">
                <a:latin typeface="Times New Roman"/>
                <a:cs typeface="Times New Roman"/>
              </a:rPr>
              <a:t>insisté, ed impiegò Gesù con </a:t>
            </a:r>
            <a:r>
              <a:rPr sz="1200" dirty="0">
                <a:latin typeface="Times New Roman"/>
                <a:cs typeface="Times New Roman"/>
              </a:rPr>
              <a:t>profitto a </a:t>
            </a:r>
            <a:r>
              <a:rPr sz="1200" spc="5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sua per  fare alcune </a:t>
            </a:r>
            <a:r>
              <a:rPr sz="1200" dirty="0">
                <a:latin typeface="Times New Roman"/>
                <a:cs typeface="Times New Roman"/>
              </a:rPr>
              <a:t>traduzioni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sua moglie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tentavano </a:t>
            </a:r>
            <a:r>
              <a:rPr sz="1200" spc="-5" dirty="0">
                <a:latin typeface="Times New Roman"/>
                <a:cs typeface="Times New Roman"/>
              </a:rPr>
              <a:t>d’indurlo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l’onore che </a:t>
            </a:r>
            <a:r>
              <a:rPr sz="1200" spc="-5" dirty="0">
                <a:latin typeface="Times New Roman"/>
                <a:cs typeface="Times New Roman"/>
              </a:rPr>
              <a:t>gli veniva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offerto.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Ma egli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acconsentirvi. Sapeva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doveva essere supportata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istituzioni</a:t>
            </a:r>
            <a:endParaRPr sz="1200">
              <a:latin typeface="Times New Roman"/>
              <a:cs typeface="Times New Roman"/>
            </a:endParaRPr>
          </a:p>
          <a:p>
            <a:pPr marL="76200" marR="34544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d’insegnamento;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doveva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obbligare </a:t>
            </a:r>
            <a:r>
              <a:rPr sz="1200" spc="-5" dirty="0">
                <a:latin typeface="Times New Roman"/>
                <a:cs typeface="Times New Roman"/>
              </a:rPr>
              <a:t>se stesso ad essere diretto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“consigli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uomini”, per </a:t>
            </a:r>
            <a:r>
              <a:rPr sz="1200" dirty="0">
                <a:latin typeface="Times New Roman"/>
                <a:cs typeface="Times New Roman"/>
              </a:rPr>
              <a:t>quanto 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intenzionati</a:t>
            </a:r>
            <a:r>
              <a:rPr sz="1200" spc="-5" dirty="0">
                <a:latin typeface="Times New Roman"/>
                <a:cs typeface="Times New Roman"/>
              </a:rPr>
              <a:t> fossero.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2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(1412.6) 128:4.3 </a:t>
            </a:r>
            <a:r>
              <a:rPr sz="1200" spc="-10" dirty="0">
                <a:latin typeface="Times New Roman"/>
                <a:cs typeface="Times New Roman"/>
              </a:rPr>
              <a:t>Lui, </a:t>
            </a:r>
            <a:r>
              <a:rPr sz="1200" dirty="0">
                <a:latin typeface="Times New Roman"/>
                <a:cs typeface="Times New Roman"/>
              </a:rPr>
              <a:t>che fu </a:t>
            </a:r>
            <a:r>
              <a:rPr sz="1200" spc="-5" dirty="0">
                <a:latin typeface="Times New Roman"/>
                <a:cs typeface="Times New Roman"/>
              </a:rPr>
              <a:t>respinto dai capi religiosi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dimostrato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autorità, fu riconosciuto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salutato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insegnante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d’affari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banchieri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Damasco, </a:t>
            </a:r>
            <a:r>
              <a:rPr sz="1200" dirty="0">
                <a:latin typeface="Times New Roman"/>
                <a:cs typeface="Times New Roman"/>
              </a:rPr>
              <a:t>e tutto ciò quand’era un </a:t>
            </a:r>
            <a:r>
              <a:rPr sz="1200" spc="-5" dirty="0">
                <a:latin typeface="Times New Roman"/>
                <a:cs typeface="Times New Roman"/>
              </a:rPr>
              <a:t>oscuro </a:t>
            </a:r>
            <a:r>
              <a:rPr sz="1200" dirty="0">
                <a:latin typeface="Times New Roman"/>
                <a:cs typeface="Times New Roman"/>
              </a:rPr>
              <a:t>e sconosciuto 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7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(1412.7) 128:4.4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parlò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offerta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e la fine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lo ritrovò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ad occuparsi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quotidiani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fosse mai stato </a:t>
            </a:r>
            <a:r>
              <a:rPr sz="1200" dirty="0">
                <a:latin typeface="Times New Roman"/>
                <a:cs typeface="Times New Roman"/>
              </a:rPr>
              <a:t>tentato dalle </a:t>
            </a:r>
            <a:r>
              <a:rPr sz="1200" spc="-5" dirty="0">
                <a:latin typeface="Times New Roman"/>
                <a:cs typeface="Times New Roman"/>
              </a:rPr>
              <a:t>proposte allettanti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Damasco. Né </a:t>
            </a:r>
            <a:r>
              <a:rPr sz="1200" dirty="0">
                <a:latin typeface="Times New Roman"/>
                <a:cs typeface="Times New Roman"/>
              </a:rPr>
              <a:t>questi uomini </a:t>
            </a:r>
            <a:r>
              <a:rPr sz="1200" spc="2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Damasco associarono </a:t>
            </a:r>
            <a:r>
              <a:rPr sz="1200" dirty="0">
                <a:latin typeface="Times New Roman"/>
                <a:cs typeface="Times New Roman"/>
              </a:rPr>
              <a:t>mai il </a:t>
            </a:r>
            <a:r>
              <a:rPr sz="1200" spc="-5" dirty="0">
                <a:latin typeface="Times New Roman"/>
                <a:cs typeface="Times New Roman"/>
              </a:rPr>
              <a:t>successivo 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che </a:t>
            </a:r>
            <a:r>
              <a:rPr sz="1200" dirty="0">
                <a:latin typeface="Times New Roman"/>
                <a:cs typeface="Times New Roman"/>
              </a:rPr>
              <a:t>aveva messo sottosopra tutta la </a:t>
            </a:r>
            <a:r>
              <a:rPr sz="1200" spc="-5" dirty="0">
                <a:latin typeface="Times New Roman"/>
                <a:cs typeface="Times New Roman"/>
              </a:rPr>
              <a:t>società ebraica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precedente  carpentiere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che aveva osato </a:t>
            </a:r>
            <a:r>
              <a:rPr sz="1200" spc="-5" dirty="0">
                <a:latin typeface="Times New Roman"/>
                <a:cs typeface="Times New Roman"/>
              </a:rPr>
              <a:t>rifiutare </a:t>
            </a:r>
            <a:r>
              <a:rPr sz="1200" dirty="0">
                <a:latin typeface="Times New Roman"/>
                <a:cs typeface="Times New Roman"/>
              </a:rPr>
              <a:t>l’onore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ricchezze </a:t>
            </a:r>
            <a:r>
              <a:rPr sz="1200" spc="-5" dirty="0">
                <a:latin typeface="Times New Roman"/>
                <a:cs typeface="Times New Roman"/>
              </a:rPr>
              <a:t>congiunte </a:t>
            </a:r>
            <a:r>
              <a:rPr sz="1200" dirty="0">
                <a:latin typeface="Times New Roman"/>
                <a:cs typeface="Times New Roman"/>
              </a:rPr>
              <a:t>avrebbero potuto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procurargli.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77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(1413.1) 128:4.5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abilmente ed intenzionalmente fece </a:t>
            </a:r>
            <a:r>
              <a:rPr sz="1200" dirty="0">
                <a:latin typeface="Times New Roman"/>
                <a:cs typeface="Times New Roman"/>
              </a:rPr>
              <a:t>in modo di tenere </a:t>
            </a:r>
            <a:r>
              <a:rPr sz="1200" spc="-5" dirty="0">
                <a:latin typeface="Times New Roman"/>
                <a:cs typeface="Times New Roman"/>
              </a:rPr>
              <a:t>isolati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diversi episodi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affinché, </a:t>
            </a:r>
            <a:r>
              <a:rPr sz="1200" spc="-5" dirty="0">
                <a:latin typeface="Times New Roman"/>
                <a:cs typeface="Times New Roman"/>
              </a:rPr>
              <a:t>agli  occhi </a:t>
            </a:r>
            <a:r>
              <a:rPr sz="1200" dirty="0">
                <a:latin typeface="Times New Roman"/>
                <a:cs typeface="Times New Roman"/>
              </a:rPr>
              <a:t>del mondo, non fossero </a:t>
            </a:r>
            <a:r>
              <a:rPr sz="1200" spc="-5" dirty="0">
                <a:latin typeface="Times New Roman"/>
                <a:cs typeface="Times New Roman"/>
              </a:rPr>
              <a:t>mai associati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come atti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singolo </a:t>
            </a:r>
            <a:r>
              <a:rPr sz="1200" dirty="0">
                <a:latin typeface="Times New Roman"/>
                <a:cs typeface="Times New Roman"/>
              </a:rPr>
              <a:t>individuo. </a:t>
            </a:r>
            <a:r>
              <a:rPr sz="1200" spc="-5" dirty="0">
                <a:latin typeface="Times New Roman"/>
                <a:cs typeface="Times New Roman"/>
              </a:rPr>
              <a:t>Negli anni successivi egli ascoltò </a:t>
            </a:r>
            <a:r>
              <a:rPr sz="1200" spc="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volte  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stessa storia dello strano </a:t>
            </a:r>
            <a:r>
              <a:rPr sz="1200" dirty="0">
                <a:latin typeface="Times New Roman"/>
                <a:cs typeface="Times New Roman"/>
              </a:rPr>
              <a:t>Galileo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rifiutò </a:t>
            </a:r>
            <a:r>
              <a:rPr sz="1200" spc="-5" dirty="0">
                <a:latin typeface="Times New Roman"/>
                <a:cs typeface="Times New Roman"/>
              </a:rPr>
              <a:t>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 </a:t>
            </a:r>
            <a:r>
              <a:rPr sz="1200" dirty="0">
                <a:latin typeface="Times New Roman"/>
                <a:cs typeface="Times New Roman"/>
              </a:rPr>
              <a:t>una scuola che competesse </a:t>
            </a:r>
            <a:r>
              <a:rPr sz="1200" spc="-5" dirty="0">
                <a:latin typeface="Times New Roman"/>
                <a:cs typeface="Times New Roman"/>
              </a:rPr>
              <a:t>con  Alessandria.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7211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(1413.2) 128:4.6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proposito che Gesù </a:t>
            </a:r>
            <a:r>
              <a:rPr sz="1200" dirty="0">
                <a:latin typeface="Times New Roman"/>
                <a:cs typeface="Times New Roman"/>
              </a:rPr>
              <a:t>aveva in mente, </a:t>
            </a:r>
            <a:r>
              <a:rPr sz="1200" spc="-5" dirty="0">
                <a:latin typeface="Times New Roman"/>
                <a:cs typeface="Times New Roman"/>
              </a:rPr>
              <a:t>quando cercava </a:t>
            </a:r>
            <a:r>
              <a:rPr sz="1200" dirty="0">
                <a:latin typeface="Times New Roman"/>
                <a:cs typeface="Times New Roman"/>
              </a:rPr>
              <a:t>d’isolare certe </a:t>
            </a:r>
            <a:r>
              <a:rPr sz="1200" spc="-5" dirty="0">
                <a:latin typeface="Times New Roman"/>
                <a:cs typeface="Times New Roman"/>
              </a:rPr>
              <a:t>particolarità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esperienza terrena, era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versatile e </a:t>
            </a:r>
            <a:r>
              <a:rPr sz="1200" spc="-5" dirty="0">
                <a:latin typeface="Times New Roman"/>
                <a:cs typeface="Times New Roman"/>
              </a:rPr>
              <a:t>spettacolare </a:t>
            </a:r>
            <a:r>
              <a:rPr sz="1200" dirty="0">
                <a:latin typeface="Times New Roman"/>
                <a:cs typeface="Times New Roman"/>
              </a:rPr>
              <a:t>carriera </a:t>
            </a:r>
            <a:r>
              <a:rPr sz="1200" spc="-5" dirty="0">
                <a:latin typeface="Times New Roman"/>
                <a:cs typeface="Times New Roman"/>
              </a:rPr>
              <a:t>inducesse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generazioni </a:t>
            </a:r>
            <a:r>
              <a:rPr sz="1200" dirty="0">
                <a:latin typeface="Times New Roman"/>
                <a:cs typeface="Times New Roman"/>
              </a:rPr>
              <a:t>future a venerare il maestro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di obbedire </a:t>
            </a:r>
            <a:r>
              <a:rPr sz="1200" spc="-5" dirty="0">
                <a:latin typeface="Times New Roman"/>
                <a:cs typeface="Times New Roman"/>
              </a:rPr>
              <a:t>alla  verità che egli </a:t>
            </a:r>
            <a:r>
              <a:rPr sz="1200" dirty="0">
                <a:latin typeface="Times New Roman"/>
                <a:cs typeface="Times New Roman"/>
              </a:rPr>
              <a:t>aveva vissuto ed </a:t>
            </a:r>
            <a:r>
              <a:rPr sz="1200" spc="-5" dirty="0">
                <a:latin typeface="Times New Roman"/>
                <a:cs typeface="Times New Roman"/>
              </a:rPr>
              <a:t>insegnato.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desiderava costruire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curriculum </a:t>
            </a:r>
            <a:r>
              <a:rPr sz="1200" dirty="0">
                <a:latin typeface="Times New Roman"/>
                <a:cs typeface="Times New Roman"/>
              </a:rPr>
              <a:t>umano che </a:t>
            </a:r>
            <a:r>
              <a:rPr sz="1200" spc="-5" dirty="0">
                <a:latin typeface="Times New Roman"/>
                <a:cs typeface="Times New Roman"/>
              </a:rPr>
              <a:t>distogliesse l’attenzione </a:t>
            </a:r>
            <a:r>
              <a:rPr sz="1200" spc="1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 insegnamento. Egli capì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suoi discepoli sarebbero </a:t>
            </a:r>
            <a:r>
              <a:rPr sz="1200" dirty="0">
                <a:latin typeface="Times New Roman"/>
                <a:cs typeface="Times New Roman"/>
              </a:rPr>
              <a:t>stati tentati di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su </a:t>
            </a:r>
            <a:r>
              <a:rPr sz="1200" dirty="0">
                <a:latin typeface="Times New Roman"/>
                <a:cs typeface="Times New Roman"/>
              </a:rPr>
              <a:t>di lui che avrebbe  potuto </a:t>
            </a:r>
            <a:r>
              <a:rPr sz="1200" spc="-5" dirty="0">
                <a:latin typeface="Times New Roman"/>
                <a:cs typeface="Times New Roman"/>
              </a:rPr>
              <a:t>competere con </a:t>
            </a:r>
            <a:r>
              <a:rPr sz="1200" dirty="0">
                <a:latin typeface="Times New Roman"/>
                <a:cs typeface="Times New Roman"/>
              </a:rPr>
              <a:t>il vangelo del </a:t>
            </a:r>
            <a:r>
              <a:rPr sz="1200" spc="-5" dirty="0">
                <a:latin typeface="Times New Roman"/>
                <a:cs typeface="Times New Roman"/>
              </a:rPr>
              <a:t>regno che egli intendeva proclamare al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Di conseguenza, durante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 movimentata carriera,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cercò persistentemente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sopprimere </a:t>
            </a:r>
            <a:r>
              <a:rPr sz="1200" dirty="0">
                <a:latin typeface="Times New Roman"/>
                <a:cs typeface="Times New Roman"/>
              </a:rPr>
              <a:t>tutto ciò che </a:t>
            </a:r>
            <a:r>
              <a:rPr sz="1200" spc="-5" dirty="0">
                <a:latin typeface="Times New Roman"/>
                <a:cs typeface="Times New Roman"/>
              </a:rPr>
              <a:t>riteneva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rafforzare questa </a:t>
            </a:r>
            <a:r>
              <a:rPr sz="1200" dirty="0">
                <a:latin typeface="Times New Roman"/>
                <a:cs typeface="Times New Roman"/>
              </a:rPr>
              <a:t>tendenza umana  </a:t>
            </a:r>
            <a:r>
              <a:rPr sz="1200" spc="-5" dirty="0">
                <a:latin typeface="Times New Roman"/>
                <a:cs typeface="Times New Roman"/>
              </a:rPr>
              <a:t>naturale ad esaltare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di proclamare 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(1413.3) 128:4.7 </a:t>
            </a:r>
            <a:r>
              <a:rPr sz="1200" spc="-5" dirty="0">
                <a:latin typeface="Times New Roman"/>
                <a:cs typeface="Times New Roman"/>
              </a:rPr>
              <a:t>Questo stesso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permise di </a:t>
            </a:r>
            <a:r>
              <a:rPr sz="1200" spc="-5" dirty="0">
                <a:latin typeface="Times New Roman"/>
                <a:cs typeface="Times New Roman"/>
              </a:rPr>
              <a:t>essere chiamato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differenti appellativi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varie 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diversificata </a:t>
            </a:r>
            <a:r>
              <a:rPr sz="1200" dirty="0">
                <a:latin typeface="Times New Roman"/>
                <a:cs typeface="Times New Roman"/>
              </a:rPr>
              <a:t>vita sulla </a:t>
            </a:r>
            <a:r>
              <a:rPr sz="1200" spc="-5" dirty="0">
                <a:latin typeface="Times New Roman"/>
                <a:cs typeface="Times New Roman"/>
              </a:rPr>
              <a:t>terra. Inoltre egli </a:t>
            </a:r>
            <a:r>
              <a:rPr sz="1200" dirty="0">
                <a:latin typeface="Times New Roman"/>
                <a:cs typeface="Times New Roman"/>
              </a:rPr>
              <a:t>non voleva produrre alcuna indebita influenza sulla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famiglia o </a:t>
            </a:r>
            <a:r>
              <a:rPr sz="1200" spc="-5" dirty="0">
                <a:latin typeface="Times New Roman"/>
                <a:cs typeface="Times New Roman"/>
              </a:rPr>
              <a:t>su altre  persone </a:t>
            </a:r>
            <a:r>
              <a:rPr sz="1200" dirty="0">
                <a:latin typeface="Times New Roman"/>
                <a:cs typeface="Times New Roman"/>
              </a:rPr>
              <a:t>che le portasse 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lui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oneste convinzioni.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rifiutò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un indebito od </a:t>
            </a:r>
            <a:r>
              <a:rPr sz="1200" spc="-5" dirty="0">
                <a:latin typeface="Times New Roman"/>
                <a:cs typeface="Times New Roman"/>
              </a:rPr>
              <a:t>ingiusto  vantaggio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mente umana.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 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credessero </a:t>
            </a:r>
            <a:r>
              <a:rPr sz="1200" dirty="0">
                <a:latin typeface="Times New Roman"/>
                <a:cs typeface="Times New Roman"/>
              </a:rPr>
              <a:t>in lui, 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cuori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rispondessero alle </a:t>
            </a:r>
            <a:r>
              <a:rPr sz="1200" spc="5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spirituali rivelate nei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2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(1413.4) 128:4.8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si </a:t>
            </a:r>
            <a:r>
              <a:rPr sz="1200" dirty="0">
                <a:latin typeface="Times New Roman"/>
                <a:cs typeface="Times New Roman"/>
              </a:rPr>
              <a:t>trovava in condizioni </a:t>
            </a:r>
            <a:r>
              <a:rPr sz="1200" spc="-5" dirty="0">
                <a:latin typeface="Times New Roman"/>
                <a:cs typeface="Times New Roman"/>
              </a:rPr>
              <a:t>abbastanza buone.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crescevano </a:t>
            </a:r>
            <a:r>
              <a:rPr sz="1200" dirty="0">
                <a:latin typeface="Times New Roman"/>
                <a:cs typeface="Times New Roman"/>
              </a:rPr>
              <a:t>e Maria  </a:t>
            </a:r>
            <a:r>
              <a:rPr sz="1200" spc="-5" dirty="0">
                <a:latin typeface="Times New Roman"/>
                <a:cs typeface="Times New Roman"/>
              </a:rPr>
              <a:t>cominciava ad abituarsi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fatto che Gesù fosse </a:t>
            </a:r>
            <a:r>
              <a:rPr sz="1200" dirty="0">
                <a:latin typeface="Times New Roman"/>
                <a:cs typeface="Times New Roman"/>
              </a:rPr>
              <a:t>lontano da </a:t>
            </a:r>
            <a:r>
              <a:rPr sz="1200" spc="-5" dirty="0">
                <a:latin typeface="Times New Roman"/>
                <a:cs typeface="Times New Roman"/>
              </a:rPr>
              <a:t>casa. Egli continuava ad </a:t>
            </a:r>
            <a:r>
              <a:rPr sz="1200" dirty="0">
                <a:latin typeface="Times New Roman"/>
                <a:cs typeface="Times New Roman"/>
              </a:rPr>
              <a:t>inviare i </a:t>
            </a:r>
            <a:r>
              <a:rPr sz="1200" spc="-5" dirty="0">
                <a:latin typeface="Times New Roman"/>
                <a:cs typeface="Times New Roman"/>
              </a:rPr>
              <a:t>suoi guadagni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famiglia, conservandone </a:t>
            </a:r>
            <a:r>
              <a:rPr sz="1200" dirty="0">
                <a:latin typeface="Times New Roman"/>
                <a:cs typeface="Times New Roman"/>
              </a:rPr>
              <a:t>solo una piccola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per le sue spese </a:t>
            </a:r>
            <a:r>
              <a:rPr sz="1200" spc="-5" dirty="0">
                <a:latin typeface="Times New Roman"/>
                <a:cs typeface="Times New Roman"/>
              </a:rPr>
              <a:t>personali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immediate.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56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(1413.5) 128:4.9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degli anni diveniva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difficile comprendere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sulla terra. Egli  sembrava </a:t>
            </a:r>
            <a:r>
              <a:rPr sz="1200" dirty="0">
                <a:latin typeface="Times New Roman"/>
                <a:cs typeface="Times New Roman"/>
              </a:rPr>
              <a:t>del tutto 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individuo del </a:t>
            </a:r>
            <a:r>
              <a:rPr sz="1200" spc="-5" dirty="0">
                <a:latin typeface="Times New Roman"/>
                <a:cs typeface="Times New Roman"/>
              </a:rPr>
              <a:t>regno, proprio </a:t>
            </a:r>
            <a:r>
              <a:rPr sz="1200" dirty="0">
                <a:latin typeface="Times New Roman"/>
                <a:cs typeface="Times New Roman"/>
              </a:rPr>
              <a:t>un altro uomo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E fu ordinato 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che il  </a:t>
            </a:r>
            <a:r>
              <a:rPr sz="1200" spc="-5" dirty="0">
                <a:latin typeface="Times New Roman"/>
                <a:cs typeface="Times New Roman"/>
              </a:rPr>
              <a:t>conferimento si </a:t>
            </a:r>
            <a:r>
              <a:rPr sz="1200" dirty="0">
                <a:latin typeface="Times New Roman"/>
                <a:cs typeface="Times New Roman"/>
              </a:rPr>
              <a:t>svolgesse in questo </a:t>
            </a:r>
            <a:r>
              <a:rPr sz="1200" spc="-5" dirty="0">
                <a:latin typeface="Times New Roman"/>
                <a:cs typeface="Times New Roman"/>
              </a:rPr>
              <a:t>esatto</a:t>
            </a:r>
            <a:r>
              <a:rPr sz="1200" dirty="0">
                <a:latin typeface="Times New Roman"/>
                <a:cs typeface="Times New Roman"/>
              </a:rPr>
              <a:t> modo.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245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ventiquattresimo anno (18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(1413.6) 128:5.1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primo anno per Gesù </a:t>
            </a:r>
            <a:r>
              <a:rPr sz="1200" dirty="0">
                <a:latin typeface="Times New Roman"/>
                <a:cs typeface="Times New Roman"/>
              </a:rPr>
              <a:t>di relativa </a:t>
            </a:r>
            <a:r>
              <a:rPr sz="1200" spc="-5" dirty="0">
                <a:latin typeface="Times New Roman"/>
                <a:cs typeface="Times New Roman"/>
              </a:rPr>
              <a:t>libertà dalle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familiari. Giacomo </a:t>
            </a:r>
            <a:r>
              <a:rPr sz="1200" dirty="0">
                <a:latin typeface="Times New Roman"/>
                <a:cs typeface="Times New Roman"/>
              </a:rPr>
              <a:t>riusciva a </a:t>
            </a:r>
            <a:r>
              <a:rPr sz="1200" spc="-5" dirty="0">
                <a:latin typeface="Times New Roman"/>
                <a:cs typeface="Times New Roman"/>
              </a:rPr>
              <a:t>gestire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bene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con l’aiuto </a:t>
            </a:r>
            <a:r>
              <a:rPr sz="1200" dirty="0">
                <a:latin typeface="Times New Roman"/>
                <a:cs typeface="Times New Roman"/>
              </a:rPr>
              <a:t>di Gesù in </a:t>
            </a:r>
            <a:r>
              <a:rPr sz="1200" spc="-5" dirty="0">
                <a:latin typeface="Times New Roman"/>
                <a:cs typeface="Times New Roman"/>
              </a:rPr>
              <a:t>consigli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denaro.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(1413.7) 128:5.2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di quest’anno 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venne da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organizzare, </a:t>
            </a:r>
            <a:r>
              <a:rPr sz="1200" dirty="0">
                <a:latin typeface="Times New Roman"/>
                <a:cs typeface="Times New Roman"/>
              </a:rPr>
              <a:t>durante  </a:t>
            </a:r>
            <a:r>
              <a:rPr sz="1200" spc="-5" dirty="0">
                <a:latin typeface="Times New Roman"/>
                <a:cs typeface="Times New Roman"/>
              </a:rPr>
              <a:t>l’anno,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incontro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Ebrei di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in un certo punto </a:t>
            </a:r>
            <a:r>
              <a:rPr sz="1200" spc="-5" dirty="0">
                <a:latin typeface="Times New Roman"/>
                <a:cs typeface="Times New Roman"/>
              </a:rPr>
              <a:t>della costa della Palestina. Questo incontro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 marR="12509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fissato per </a:t>
            </a:r>
            <a:r>
              <a:rPr sz="1200" dirty="0">
                <a:latin typeface="Times New Roman"/>
                <a:cs typeface="Times New Roman"/>
              </a:rPr>
              <a:t>la metà di </a:t>
            </a:r>
            <a:r>
              <a:rPr sz="1200" spc="-5" dirty="0">
                <a:latin typeface="Times New Roman"/>
                <a:cs typeface="Times New Roman"/>
              </a:rPr>
              <a:t>giugno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si recò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incontrarsi con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eminenti 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che lo supplicarono  di </a:t>
            </a:r>
            <a:r>
              <a:rPr sz="1200" spc="-5" dirty="0">
                <a:latin typeface="Times New Roman"/>
                <a:cs typeface="Times New Roman"/>
              </a:rPr>
              <a:t>stabilirsi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loro città come </a:t>
            </a:r>
            <a:r>
              <a:rPr sz="1200" dirty="0">
                <a:latin typeface="Times New Roman"/>
                <a:cs typeface="Times New Roman"/>
              </a:rPr>
              <a:t>istruttore </a:t>
            </a:r>
            <a:r>
              <a:rPr sz="1200" spc="-5" dirty="0">
                <a:latin typeface="Times New Roman"/>
                <a:cs typeface="Times New Roman"/>
              </a:rPr>
              <a:t>religioso offrendogli,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indurlo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accettare, </a:t>
            </a:r>
            <a:r>
              <a:rPr sz="1200" dirty="0">
                <a:latin typeface="Times New Roman"/>
                <a:cs typeface="Times New Roman"/>
              </a:rPr>
              <a:t>il posto di </a:t>
            </a:r>
            <a:r>
              <a:rPr sz="1200" spc="-5" dirty="0">
                <a:latin typeface="Times New Roman"/>
                <a:cs typeface="Times New Roman"/>
              </a:rPr>
              <a:t>assistente del cazan nella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sinagoga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(1414.1) 128:5.3 </a:t>
            </a:r>
            <a:r>
              <a:rPr sz="1200" dirty="0">
                <a:latin typeface="Times New Roman"/>
                <a:cs typeface="Times New Roman"/>
              </a:rPr>
              <a:t>I rappresentanti di questo </a:t>
            </a:r>
            <a:r>
              <a:rPr sz="1200" spc="-5" dirty="0">
                <a:latin typeface="Times New Roman"/>
                <a:cs typeface="Times New Roman"/>
              </a:rPr>
              <a:t>comitato spiegarono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il centro principale </a:t>
            </a:r>
            <a:r>
              <a:rPr sz="1200" spc="-5" dirty="0">
                <a:latin typeface="Times New Roman"/>
                <a:cs typeface="Times New Roman"/>
              </a:rPr>
              <a:t>della  cultura </a:t>
            </a:r>
            <a:r>
              <a:rPr sz="1200" dirty="0">
                <a:latin typeface="Times New Roman"/>
                <a:cs typeface="Times New Roman"/>
              </a:rPr>
              <a:t>ebraica per il mondo </a:t>
            </a:r>
            <a:r>
              <a:rPr sz="1200" spc="-5" dirty="0">
                <a:latin typeface="Times New Roman"/>
                <a:cs typeface="Times New Roman"/>
              </a:rPr>
              <a:t>intero; che </a:t>
            </a:r>
            <a:r>
              <a:rPr sz="1200" dirty="0">
                <a:latin typeface="Times New Roman"/>
                <a:cs typeface="Times New Roman"/>
              </a:rPr>
              <a:t>la tendenza </a:t>
            </a:r>
            <a:r>
              <a:rPr sz="1200" spc="-5" dirty="0">
                <a:latin typeface="Times New Roman"/>
                <a:cs typeface="Times New Roman"/>
              </a:rPr>
              <a:t>ellenistica degli affari ebrei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praticamente superato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pensiero  </a:t>
            </a:r>
            <a:r>
              <a:rPr sz="1200" spc="-5" dirty="0">
                <a:latin typeface="Times New Roman"/>
                <a:cs typeface="Times New Roman"/>
              </a:rPr>
              <a:t>babilonese. Essi ricordarono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gli inquietanti </a:t>
            </a:r>
            <a:r>
              <a:rPr sz="1200" dirty="0">
                <a:latin typeface="Times New Roman"/>
                <a:cs typeface="Times New Roman"/>
              </a:rPr>
              <a:t>sintomi di </a:t>
            </a:r>
            <a:r>
              <a:rPr sz="1200" spc="-5" dirty="0">
                <a:latin typeface="Times New Roman"/>
                <a:cs typeface="Times New Roman"/>
              </a:rPr>
              <a:t>ribellione esistenti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ed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e lo  </a:t>
            </a:r>
            <a:r>
              <a:rPr sz="1200" spc="-5" dirty="0">
                <a:latin typeface="Times New Roman"/>
                <a:cs typeface="Times New Roman"/>
              </a:rPr>
              <a:t>assicurarono che </a:t>
            </a:r>
            <a:r>
              <a:rPr sz="1200" dirty="0">
                <a:latin typeface="Times New Roman"/>
                <a:cs typeface="Times New Roman"/>
              </a:rPr>
              <a:t>qualsiasi </a:t>
            </a:r>
            <a:r>
              <a:rPr sz="1200" spc="-5" dirty="0">
                <a:latin typeface="Times New Roman"/>
                <a:cs typeface="Times New Roman"/>
              </a:rPr>
              <a:t>sollevazione degli Ebrei palestinesi sarebbe </a:t>
            </a:r>
            <a:r>
              <a:rPr sz="1200" dirty="0">
                <a:latin typeface="Times New Roman"/>
                <a:cs typeface="Times New Roman"/>
              </a:rPr>
              <a:t>equivalsa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suicidio nazionale,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mano di ferro di  Roma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soffocato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in tre mesi e </a:t>
            </a:r>
            <a:r>
              <a:rPr sz="1200" spc="-5" dirty="0">
                <a:latin typeface="Times New Roman"/>
                <a:cs typeface="Times New Roman"/>
              </a:rPr>
              <a:t>che Gerusalemme </a:t>
            </a:r>
            <a:r>
              <a:rPr sz="1200" dirty="0">
                <a:latin typeface="Times New Roman"/>
                <a:cs typeface="Times New Roman"/>
              </a:rPr>
              <a:t>sarebbe stata distrutta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Tempio </a:t>
            </a:r>
            <a:r>
              <a:rPr sz="1200" spc="-5" dirty="0">
                <a:latin typeface="Times New Roman"/>
                <a:cs typeface="Times New Roman"/>
              </a:rPr>
              <a:t>demolito,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lasciata </a:t>
            </a:r>
            <a:r>
              <a:rPr sz="1200" dirty="0">
                <a:latin typeface="Times New Roman"/>
                <a:cs typeface="Times New Roman"/>
              </a:rPr>
              <a:t>pietra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9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(1414.2) 128:5.4 </a:t>
            </a:r>
            <a:r>
              <a:rPr sz="1200" spc="-5" dirty="0">
                <a:latin typeface="Times New Roman"/>
                <a:cs typeface="Times New Roman"/>
              </a:rPr>
              <a:t>Gesù ascoltò </a:t>
            </a:r>
            <a:r>
              <a:rPr sz="1200" dirty="0">
                <a:latin typeface="Times New Roman"/>
                <a:cs typeface="Times New Roman"/>
              </a:rPr>
              <a:t>tutto quello 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dire,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ringraziò </a:t>
            </a:r>
            <a:r>
              <a:rPr sz="1200" dirty="0">
                <a:latin typeface="Times New Roman"/>
                <a:cs typeface="Times New Roman"/>
              </a:rPr>
              <a:t>per la loro </a:t>
            </a:r>
            <a:r>
              <a:rPr sz="1200" spc="-5" dirty="0">
                <a:latin typeface="Times New Roman"/>
                <a:cs typeface="Times New Roman"/>
              </a:rPr>
              <a:t>fiducia e, </a:t>
            </a:r>
            <a:r>
              <a:rPr sz="1200" dirty="0">
                <a:latin typeface="Times New Roman"/>
                <a:cs typeface="Times New Roman"/>
              </a:rPr>
              <a:t>declinando l’invito di </a:t>
            </a:r>
            <a:r>
              <a:rPr sz="1200" spc="-5" dirty="0">
                <a:latin typeface="Times New Roman"/>
                <a:cs typeface="Times New Roman"/>
              </a:rPr>
              <a:t>andare ad  Alessandria, </a:t>
            </a:r>
            <a:r>
              <a:rPr sz="1200" dirty="0">
                <a:latin typeface="Times New Roman"/>
                <a:cs typeface="Times New Roman"/>
              </a:rPr>
              <a:t>disse in </a:t>
            </a:r>
            <a:r>
              <a:rPr sz="1200" spc="-5" dirty="0">
                <a:latin typeface="Times New Roman"/>
                <a:cs typeface="Times New Roman"/>
              </a:rPr>
              <a:t>sostanza: “La </a:t>
            </a:r>
            <a:r>
              <a:rPr sz="1200" dirty="0">
                <a:latin typeface="Times New Roman"/>
                <a:cs typeface="Times New Roman"/>
              </a:rPr>
              <a:t>mia ora non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venuta.” Essi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sconcertati dalla </a:t>
            </a:r>
            <a:r>
              <a:rPr sz="1200" spc="-5" dirty="0">
                <a:latin typeface="Times New Roman"/>
                <a:cs typeface="Times New Roman"/>
              </a:rPr>
              <a:t>sua apparente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indifferenza</a:t>
            </a:r>
            <a:endParaRPr sz="1200">
              <a:latin typeface="Times New Roman"/>
              <a:cs typeface="Times New Roman"/>
            </a:endParaRPr>
          </a:p>
          <a:p>
            <a:pPr marL="76200" marR="17843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all’onore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pensato di </a:t>
            </a:r>
            <a:r>
              <a:rPr sz="1200" spc="-5" dirty="0">
                <a:latin typeface="Times New Roman"/>
                <a:cs typeface="Times New Roman"/>
              </a:rPr>
              <a:t>conferirgli.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congedo da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gli offrirono </a:t>
            </a:r>
            <a:r>
              <a:rPr sz="1200" dirty="0">
                <a:latin typeface="Times New Roman"/>
                <a:cs typeface="Times New Roman"/>
              </a:rPr>
              <a:t>una borsa come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stima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compenso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spese della sua venuta </a:t>
            </a:r>
            <a:r>
              <a:rPr sz="1200" dirty="0">
                <a:latin typeface="Times New Roman"/>
                <a:cs typeface="Times New Roman"/>
              </a:rPr>
              <a:t>a Cesarea </a:t>
            </a:r>
            <a:r>
              <a:rPr sz="1200" spc="-5" dirty="0">
                <a:latin typeface="Times New Roman"/>
                <a:cs typeface="Times New Roman"/>
              </a:rPr>
              <a:t>per conferire con </a:t>
            </a:r>
            <a:r>
              <a:rPr sz="1200" dirty="0">
                <a:latin typeface="Times New Roman"/>
                <a:cs typeface="Times New Roman"/>
              </a:rPr>
              <a:t>loro. Ma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24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832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rifiutò anche </a:t>
            </a:r>
            <a:r>
              <a:rPr sz="1200" dirty="0">
                <a:latin typeface="Times New Roman"/>
                <a:cs typeface="Times New Roman"/>
              </a:rPr>
              <a:t>il denaro </a:t>
            </a:r>
            <a:r>
              <a:rPr sz="1200" spc="-5" dirty="0">
                <a:latin typeface="Times New Roman"/>
                <a:cs typeface="Times New Roman"/>
              </a:rPr>
              <a:t>dicendo: “La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non ha mai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elemosine e noi non possiamo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altrui  </a:t>
            </a:r>
            <a:r>
              <a:rPr sz="1200" spc="-5" dirty="0">
                <a:latin typeface="Times New Roman"/>
                <a:cs typeface="Times New Roman"/>
              </a:rPr>
              <a:t>fintantoché </a:t>
            </a:r>
            <a:r>
              <a:rPr sz="1200" dirty="0">
                <a:latin typeface="Times New Roman"/>
                <a:cs typeface="Times New Roman"/>
              </a:rPr>
              <a:t>io ho buone </a:t>
            </a:r>
            <a:r>
              <a:rPr sz="1200" spc="-5" dirty="0">
                <a:latin typeface="Times New Roman"/>
                <a:cs typeface="Times New Roman"/>
              </a:rPr>
              <a:t>braccia ed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possono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lavorare.”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51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(1414.3) 128:5.5 </a:t>
            </a:r>
            <a:r>
              <a:rPr sz="1200" dirty="0">
                <a:latin typeface="Times New Roman"/>
                <a:cs typeface="Times New Roman"/>
              </a:rPr>
              <a:t>I suoi amici </a:t>
            </a:r>
            <a:r>
              <a:rPr sz="1200" spc="-5" dirty="0">
                <a:latin typeface="Times New Roman"/>
                <a:cs typeface="Times New Roman"/>
              </a:rPr>
              <a:t>dell’Egitto salparono per rientrare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successivi,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sentirono parlare </a:t>
            </a:r>
            <a:r>
              <a:rPr sz="1200" dirty="0">
                <a:latin typeface="Times New Roman"/>
                <a:cs typeface="Times New Roman"/>
              </a:rPr>
              <a:t>del costruttore  di battelli 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che stava </a:t>
            </a:r>
            <a:r>
              <a:rPr sz="1200" spc="-5" dirty="0">
                <a:latin typeface="Times New Roman"/>
                <a:cs typeface="Times New Roman"/>
              </a:rPr>
              <a:t>creando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scompiglio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Palestina, pochi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sospettarono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il bambino di 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divenuto adulto e lo </a:t>
            </a:r>
            <a:r>
              <a:rPr sz="1200" spc="-5" dirty="0">
                <a:latin typeface="Times New Roman"/>
                <a:cs typeface="Times New Roman"/>
              </a:rPr>
              <a:t>stesso Galileo dal </a:t>
            </a:r>
            <a:r>
              <a:rPr sz="1200" dirty="0">
                <a:latin typeface="Times New Roman"/>
                <a:cs typeface="Times New Roman"/>
              </a:rPr>
              <a:t>comportamento </a:t>
            </a:r>
            <a:r>
              <a:rPr sz="1200" spc="-5" dirty="0">
                <a:latin typeface="Times New Roman"/>
                <a:cs typeface="Times New Roman"/>
              </a:rPr>
              <a:t>strano che aveva declinato </a:t>
            </a:r>
            <a:r>
              <a:rPr sz="1200" dirty="0">
                <a:latin typeface="Times New Roman"/>
                <a:cs typeface="Times New Roman"/>
              </a:rPr>
              <a:t>in modo così </a:t>
            </a:r>
            <a:r>
              <a:rPr sz="1200" spc="-5" dirty="0">
                <a:latin typeface="Times New Roman"/>
                <a:cs typeface="Times New Roman"/>
              </a:rPr>
              <a:t>sbrigativo </a:t>
            </a:r>
            <a:r>
              <a:rPr sz="1200" dirty="0">
                <a:latin typeface="Times New Roman"/>
                <a:cs typeface="Times New Roman"/>
              </a:rPr>
              <a:t>l’invito a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Alessandria.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98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(1414.4) 128:5.6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ritornò a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semestre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movimentato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sua carriera. Egli fu lieto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tregua </a:t>
            </a:r>
            <a:r>
              <a:rPr sz="1200" dirty="0">
                <a:latin typeface="Times New Roman"/>
                <a:cs typeface="Times New Roman"/>
              </a:rPr>
              <a:t>temporanea </a:t>
            </a:r>
            <a:r>
              <a:rPr sz="1200" spc="-5" dirty="0">
                <a:latin typeface="Times New Roman"/>
                <a:cs typeface="Times New Roman"/>
              </a:rPr>
              <a:t>nel programma abituale </a:t>
            </a:r>
            <a:r>
              <a:rPr sz="1200" dirty="0">
                <a:latin typeface="Times New Roman"/>
                <a:cs typeface="Times New Roman"/>
              </a:rPr>
              <a:t>di problemi da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da superare. Comunicò molto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-1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e fece enormi </a:t>
            </a:r>
            <a:r>
              <a:rPr sz="1200" spc="-5" dirty="0">
                <a:latin typeface="Times New Roman"/>
                <a:cs typeface="Times New Roman"/>
              </a:rPr>
              <a:t>progressi nella </a:t>
            </a:r>
            <a:r>
              <a:rPr sz="1200" dirty="0">
                <a:latin typeface="Times New Roman"/>
                <a:cs typeface="Times New Roman"/>
              </a:rPr>
              <a:t>padronanza </a:t>
            </a:r>
            <a:r>
              <a:rPr sz="1200" spc="-5" dirty="0">
                <a:latin typeface="Times New Roman"/>
                <a:cs typeface="Times New Roman"/>
              </a:rPr>
              <a:t>della sua mente</a:t>
            </a:r>
            <a:r>
              <a:rPr sz="1200" dirty="0">
                <a:latin typeface="Times New Roman"/>
                <a:cs typeface="Times New Roman"/>
              </a:rPr>
              <a:t>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(1414.5) 128:5.7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affari degli </a:t>
            </a:r>
            <a:r>
              <a:rPr sz="1200" dirty="0">
                <a:latin typeface="Times New Roman"/>
                <a:cs typeface="Times New Roman"/>
              </a:rPr>
              <a:t>uomini nei mondi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non </a:t>
            </a:r>
            <a:r>
              <a:rPr sz="1200" spc="-5" dirty="0">
                <a:latin typeface="Times New Roman"/>
                <a:cs typeface="Times New Roman"/>
              </a:rPr>
              <a:t>scorrono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scosse.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dicembre </a:t>
            </a:r>
            <a:r>
              <a:rPr sz="1200" spc="-5" dirty="0">
                <a:latin typeface="Times New Roman"/>
                <a:cs typeface="Times New Roman"/>
              </a:rPr>
              <a:t>Giacomo 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colloquio </a:t>
            </a:r>
            <a:r>
              <a:rPr sz="1200" dirty="0">
                <a:latin typeface="Times New Roman"/>
                <a:cs typeface="Times New Roman"/>
              </a:rPr>
              <a:t>privato </a:t>
            </a:r>
            <a:r>
              <a:rPr sz="1200" spc="-5" dirty="0">
                <a:latin typeface="Times New Roman"/>
                <a:cs typeface="Times New Roman"/>
              </a:rPr>
              <a:t>con Gesù, spiegando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innamorato </a:t>
            </a:r>
            <a:r>
              <a:rPr sz="1200" dirty="0">
                <a:latin typeface="Times New Roman"/>
                <a:cs typeface="Times New Roman"/>
              </a:rPr>
              <a:t>di Esta, una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e che avrebbero  </a:t>
            </a:r>
            <a:r>
              <a:rPr sz="1200" spc="-5" dirty="0">
                <a:latin typeface="Times New Roman"/>
                <a:cs typeface="Times New Roman"/>
              </a:rPr>
              <a:t>desiderato </a:t>
            </a:r>
            <a:r>
              <a:rPr sz="1200" dirty="0">
                <a:latin typeface="Times New Roman"/>
                <a:cs typeface="Times New Roman"/>
              </a:rPr>
              <a:t>sposarsi </a:t>
            </a:r>
            <a:r>
              <a:rPr sz="1200" spc="-5" dirty="0">
                <a:latin typeface="Times New Roman"/>
                <a:cs typeface="Times New Roman"/>
              </a:rPr>
              <a:t>presto se ciò poteva essere </a:t>
            </a:r>
            <a:r>
              <a:rPr sz="1200" dirty="0">
                <a:latin typeface="Times New Roman"/>
                <a:cs typeface="Times New Roman"/>
              </a:rPr>
              <a:t>organizzato. </a:t>
            </a:r>
            <a:r>
              <a:rPr sz="1200" spc="-5" dirty="0">
                <a:latin typeface="Times New Roman"/>
                <a:cs typeface="Times New Roman"/>
              </a:rPr>
              <a:t>Egli richiamò l’attenzione sul fatto che Giuseppe </a:t>
            </a:r>
            <a:r>
              <a:rPr sz="1200" dirty="0">
                <a:latin typeface="Times New Roman"/>
                <a:cs typeface="Times New Roman"/>
              </a:rPr>
              <a:t>era prossimo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diciotto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una buona </a:t>
            </a:r>
            <a:r>
              <a:rPr sz="1200" spc="-5" dirty="0">
                <a:latin typeface="Times New Roman"/>
                <a:cs typeface="Times New Roman"/>
              </a:rPr>
              <a:t>esperienza per </a:t>
            </a:r>
            <a:r>
              <a:rPr sz="1200" dirty="0">
                <a:latin typeface="Times New Roman"/>
                <a:cs typeface="Times New Roman"/>
              </a:rPr>
              <a:t>lui avere l’occasione di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funzioni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capo famiglia.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acconsentì </a:t>
            </a:r>
            <a:r>
              <a:rPr sz="1200" dirty="0">
                <a:latin typeface="Times New Roman"/>
                <a:cs typeface="Times New Roman"/>
              </a:rPr>
              <a:t>a che Giacomo </a:t>
            </a:r>
            <a:r>
              <a:rPr sz="1200" spc="-5" dirty="0">
                <a:latin typeface="Times New Roman"/>
                <a:cs typeface="Times New Roman"/>
              </a:rPr>
              <a:t>si sposasse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condizione che nel frattempo avesse convenientemente preparato  Giuseppe ad </a:t>
            </a:r>
            <a:r>
              <a:rPr sz="1200" dirty="0">
                <a:latin typeface="Times New Roman"/>
                <a:cs typeface="Times New Roman"/>
              </a:rPr>
              <a:t>assumere la </a:t>
            </a:r>
            <a:r>
              <a:rPr sz="1200" spc="-5" dirty="0">
                <a:latin typeface="Times New Roman"/>
                <a:cs typeface="Times New Roman"/>
              </a:rPr>
              <a:t>direzione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25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(1414.6) 128:5.8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precipitarono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matrimonio era nell’aria.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nell’ottenere il </a:t>
            </a:r>
            <a:r>
              <a:rPr sz="1200" spc="-5" dirty="0">
                <a:latin typeface="Times New Roman"/>
                <a:cs typeface="Times New Roman"/>
              </a:rPr>
              <a:t>consenso </a:t>
            </a:r>
            <a:r>
              <a:rPr sz="1200" dirty="0">
                <a:latin typeface="Times New Roman"/>
                <a:cs typeface="Times New Roman"/>
              </a:rPr>
              <a:t>di Gesù al  </a:t>
            </a:r>
            <a:r>
              <a:rPr sz="1200" spc="-5" dirty="0">
                <a:latin typeface="Times New Roman"/>
                <a:cs typeface="Times New Roman"/>
              </a:rPr>
              <a:t>suo matrimonio incoraggiò </a:t>
            </a:r>
            <a:r>
              <a:rPr sz="1200" dirty="0">
                <a:latin typeface="Times New Roman"/>
                <a:cs typeface="Times New Roman"/>
              </a:rPr>
              <a:t>Miriam 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fratello-padre dei suoi </a:t>
            </a:r>
            <a:r>
              <a:rPr sz="1200" spc="-5" dirty="0">
                <a:latin typeface="Times New Roman"/>
                <a:cs typeface="Times New Roman"/>
              </a:rPr>
              <a:t>progetti. Giacobbe,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tagliapietre </a:t>
            </a:r>
            <a:r>
              <a:rPr sz="1200" dirty="0">
                <a:latin typeface="Times New Roman"/>
                <a:cs typeface="Times New Roman"/>
              </a:rPr>
              <a:t>un tempo  </a:t>
            </a:r>
            <a:r>
              <a:rPr sz="1200" spc="-5" dirty="0">
                <a:latin typeface="Times New Roman"/>
                <a:cs typeface="Times New Roman"/>
              </a:rPr>
              <a:t>autonominatosi paladino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ora associato agli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Giacomo e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aveva da </a:t>
            </a:r>
            <a:r>
              <a:rPr sz="1200" spc="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pensato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la  mano di </a:t>
            </a:r>
            <a:r>
              <a:rPr sz="1200" spc="-5" dirty="0">
                <a:latin typeface="Times New Roman"/>
                <a:cs typeface="Times New Roman"/>
              </a:rPr>
              <a:t>Miriam.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Miriam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esposto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egli </a:t>
            </a:r>
            <a:r>
              <a:rPr sz="1200" dirty="0">
                <a:latin typeface="Times New Roman"/>
                <a:cs typeface="Times New Roman"/>
              </a:rPr>
              <a:t>comandò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Giacobbe venisse da lui 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784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102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seguenti consigli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dovrebbero guidarti nel </a:t>
            </a:r>
            <a:r>
              <a:rPr sz="1200" dirty="0">
                <a:latin typeface="Times New Roman"/>
                <a:cs typeface="Times New Roman"/>
              </a:rPr>
              <a:t>vivere la tua 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divieni progressivamente </a:t>
            </a:r>
            <a:r>
              <a:rPr sz="1200" dirty="0">
                <a:latin typeface="Times New Roman"/>
                <a:cs typeface="Times New Roman"/>
              </a:rPr>
              <a:t>autocosciente della  missione divina </a:t>
            </a:r>
            <a:r>
              <a:rPr sz="1200" spc="-5" dirty="0">
                <a:latin typeface="Times New Roman"/>
                <a:cs typeface="Times New Roman"/>
              </a:rPr>
              <a:t>connessa con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prolungato soggiorno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Le limitazioni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(1327.1) 120:2.1 </a:t>
            </a:r>
            <a:r>
              <a:rPr sz="1200" spc="-5" dirty="0">
                <a:latin typeface="Times New Roman"/>
                <a:cs typeface="Times New Roman"/>
              </a:rPr>
              <a:t>“1. Secondo gli </a:t>
            </a:r>
            <a:r>
              <a:rPr sz="1200" dirty="0">
                <a:latin typeface="Times New Roman"/>
                <a:cs typeface="Times New Roman"/>
              </a:rPr>
              <a:t>usi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Sonarington — in </a:t>
            </a:r>
            <a:r>
              <a:rPr sz="1200" spc="-5" dirty="0">
                <a:latin typeface="Times New Roman"/>
                <a:cs typeface="Times New Roman"/>
              </a:rPr>
              <a:t>esecuzione dei mandati del Figlio Eterno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— ho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provvedimenti necessari per l’immediato </a:t>
            </a:r>
            <a:r>
              <a:rPr sz="1200" dirty="0">
                <a:latin typeface="Times New Roman"/>
                <a:cs typeface="Times New Roman"/>
              </a:rPr>
              <a:t>inizio di questo tuo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mortale in armonia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da te stabiliti ed </a:t>
            </a:r>
            <a:r>
              <a:rPr sz="1200" spc="-5" dirty="0">
                <a:latin typeface="Times New Roman"/>
                <a:cs typeface="Times New Roman"/>
              </a:rPr>
              <a:t>affidati </a:t>
            </a:r>
            <a:r>
              <a:rPr sz="1200" dirty="0">
                <a:latin typeface="Times New Roman"/>
                <a:cs typeface="Times New Roman"/>
              </a:rPr>
              <a:t>alla mia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crescerai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come </a:t>
            </a:r>
            <a:r>
              <a:rPr sz="1200" dirty="0">
                <a:latin typeface="Times New Roman"/>
                <a:cs typeface="Times New Roman"/>
              </a:rPr>
              <a:t>un bambino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vi completerai la  tua </a:t>
            </a:r>
            <a:r>
              <a:rPr sz="1200" spc="-5" dirty="0">
                <a:latin typeface="Times New Roman"/>
                <a:cs typeface="Times New Roman"/>
              </a:rPr>
              <a:t>educazione umana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restando costantemente sottomesso alla </a:t>
            </a:r>
            <a:r>
              <a:rPr sz="1200" dirty="0">
                <a:latin typeface="Times New Roman"/>
                <a:cs typeface="Times New Roman"/>
              </a:rPr>
              <a:t>volontà di tuo </a:t>
            </a:r>
            <a:r>
              <a:rPr sz="1200" spc="-5" dirty="0">
                <a:latin typeface="Times New Roman"/>
                <a:cs typeface="Times New Roman"/>
              </a:rPr>
              <a:t>Padre del Paradiso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vivrai </a:t>
            </a:r>
            <a:r>
              <a:rPr sz="1200" dirty="0">
                <a:latin typeface="Times New Roman"/>
                <a:cs typeface="Times New Roman"/>
              </a:rPr>
              <a:t>la tua vita </a:t>
            </a:r>
            <a:r>
              <a:rPr sz="1200" spc="-5" dirty="0">
                <a:latin typeface="Times New Roman"/>
                <a:cs typeface="Times New Roman"/>
              </a:rPr>
              <a:t>su Urantia 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hai stabilito, terminerai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soggiorno planetario </a:t>
            </a:r>
            <a:r>
              <a:rPr sz="1200" dirty="0">
                <a:latin typeface="Times New Roman"/>
                <a:cs typeface="Times New Roman"/>
              </a:rPr>
              <a:t>e ti </a:t>
            </a:r>
            <a:r>
              <a:rPr sz="1200" spc="-5" dirty="0">
                <a:latin typeface="Times New Roman"/>
                <a:cs typeface="Times New Roman"/>
              </a:rPr>
              <a:t>preparerai per l’ascensione </a:t>
            </a:r>
            <a:r>
              <a:rPr sz="1200" dirty="0">
                <a:latin typeface="Times New Roman"/>
                <a:cs typeface="Times New Roman"/>
              </a:rPr>
              <a:t>a tuo Padre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ricevere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lui la  </a:t>
            </a:r>
            <a:r>
              <a:rPr sz="1200" spc="-5" dirty="0">
                <a:latin typeface="Times New Roman"/>
                <a:cs typeface="Times New Roman"/>
              </a:rPr>
              <a:t>sovranità suprema </a:t>
            </a:r>
            <a:r>
              <a:rPr sz="1200" dirty="0">
                <a:latin typeface="Times New Roman"/>
                <a:cs typeface="Times New Roman"/>
              </a:rPr>
              <a:t>del tuo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(1327.2) 120:2.2 </a:t>
            </a:r>
            <a:r>
              <a:rPr sz="1200" spc="-5" dirty="0">
                <a:latin typeface="Times New Roman"/>
                <a:cs typeface="Times New Roman"/>
              </a:rPr>
              <a:t>“2. Oltre 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missione terrena </a:t>
            </a:r>
            <a:r>
              <a:rPr sz="1200" dirty="0">
                <a:latin typeface="Times New Roman"/>
                <a:cs typeface="Times New Roman"/>
              </a:rPr>
              <a:t>e alla tua </a:t>
            </a:r>
            <a:r>
              <a:rPr sz="1200" spc="-5" dirty="0">
                <a:latin typeface="Times New Roman"/>
                <a:cs typeface="Times New Roman"/>
              </a:rPr>
              <a:t>rivelazione all’universo, </a:t>
            </a:r>
            <a:r>
              <a:rPr sz="1200" dirty="0">
                <a:latin typeface="Times New Roman"/>
                <a:cs typeface="Times New Roman"/>
              </a:rPr>
              <a:t>ma incidentale </a:t>
            </a:r>
            <a:r>
              <a:rPr sz="1200" spc="-5" dirty="0">
                <a:latin typeface="Times New Roman"/>
                <a:cs typeface="Times New Roman"/>
              </a:rPr>
              <a:t>ad entrambe,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assumere,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sufficientemente autocosciente </a:t>
            </a:r>
            <a:r>
              <a:rPr sz="1200" dirty="0">
                <a:latin typeface="Times New Roman"/>
                <a:cs typeface="Times New Roman"/>
              </a:rPr>
              <a:t>della tua identità divina, </a:t>
            </a:r>
            <a:r>
              <a:rPr sz="1200" spc="-5" dirty="0">
                <a:latin typeface="Times New Roman"/>
                <a:cs typeface="Times New Roman"/>
              </a:rPr>
              <a:t>l’incarico </a:t>
            </a:r>
            <a:r>
              <a:rPr sz="1200" dirty="0">
                <a:latin typeface="Times New Roman"/>
                <a:cs typeface="Times New Roman"/>
              </a:rPr>
              <a:t>addizionale di </a:t>
            </a:r>
            <a:r>
              <a:rPr sz="1200" spc="-5" dirty="0">
                <a:latin typeface="Times New Roman"/>
                <a:cs typeface="Times New Roman"/>
              </a:rPr>
              <a:t>porre fine  tecnicamente alla </a:t>
            </a:r>
            <a:r>
              <a:rPr sz="1200" dirty="0">
                <a:latin typeface="Times New Roman"/>
                <a:cs typeface="Times New Roman"/>
              </a:rPr>
              <a:t>ribellione 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e di fare tutto ciò in qualità di </a:t>
            </a:r>
            <a:r>
              <a:rPr sz="1200" i="1" dirty="0">
                <a:latin typeface="Times New Roman"/>
                <a:cs typeface="Times New Roman"/>
              </a:rPr>
              <a:t>Figlio </a:t>
            </a:r>
            <a:r>
              <a:rPr sz="1200" i="1" spc="-5" dirty="0">
                <a:latin typeface="Times New Roman"/>
                <a:cs typeface="Times New Roman"/>
              </a:rPr>
              <a:t>dell’Uomo. </a:t>
            </a:r>
            <a:r>
              <a:rPr sz="1200" dirty="0">
                <a:latin typeface="Times New Roman"/>
                <a:cs typeface="Times New Roman"/>
              </a:rPr>
              <a:t>Quindi, in </a:t>
            </a:r>
            <a:r>
              <a:rPr sz="1200" spc="-5" dirty="0">
                <a:latin typeface="Times New Roman"/>
                <a:cs typeface="Times New Roman"/>
              </a:rPr>
              <a:t>quanto  creatura </a:t>
            </a:r>
            <a:r>
              <a:rPr sz="1200" dirty="0">
                <a:latin typeface="Times New Roman"/>
                <a:cs typeface="Times New Roman"/>
              </a:rPr>
              <a:t>mortale del </a:t>
            </a:r>
            <a:r>
              <a:rPr sz="1200" spc="-5" dirty="0">
                <a:latin typeface="Times New Roman"/>
                <a:cs typeface="Times New Roman"/>
              </a:rPr>
              <a:t>regno, resa </a:t>
            </a:r>
            <a:r>
              <a:rPr sz="1200" dirty="0">
                <a:latin typeface="Times New Roman"/>
                <a:cs typeface="Times New Roman"/>
              </a:rPr>
              <a:t>potente 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sottomissione </a:t>
            </a:r>
            <a:r>
              <a:rPr sz="1200" spc="-5" dirty="0">
                <a:latin typeface="Times New Roman"/>
                <a:cs typeface="Times New Roman"/>
              </a:rPr>
              <a:t>per fede alla </a:t>
            </a:r>
            <a:r>
              <a:rPr sz="1200" dirty="0">
                <a:latin typeface="Times New Roman"/>
                <a:cs typeface="Times New Roman"/>
              </a:rPr>
              <a:t>volontà di tuo </a:t>
            </a:r>
            <a:r>
              <a:rPr sz="1200" spc="-5" dirty="0">
                <a:latin typeface="Times New Roman"/>
                <a:cs typeface="Times New Roman"/>
              </a:rPr>
              <a:t>Padre, suggerisco che </a:t>
            </a:r>
            <a:r>
              <a:rPr sz="1200" dirty="0">
                <a:latin typeface="Times New Roman"/>
                <a:cs typeface="Times New Roman"/>
              </a:rPr>
              <a:t>tu  </a:t>
            </a:r>
            <a:r>
              <a:rPr sz="1200" spc="-5" dirty="0">
                <a:latin typeface="Times New Roman"/>
                <a:cs typeface="Times New Roman"/>
              </a:rPr>
              <a:t>faccia con </a:t>
            </a:r>
            <a:r>
              <a:rPr sz="1200" dirty="0">
                <a:latin typeface="Times New Roman"/>
                <a:cs typeface="Times New Roman"/>
              </a:rPr>
              <a:t>benevolenza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hai ripetutamente rifiutato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compiere arbitrariamente con </a:t>
            </a:r>
            <a:r>
              <a:rPr sz="1200" dirty="0">
                <a:latin typeface="Times New Roman"/>
                <a:cs typeface="Times New Roman"/>
              </a:rPr>
              <a:t>il potere e la </a:t>
            </a:r>
            <a:r>
              <a:rPr sz="1200" spc="-5" dirty="0">
                <a:latin typeface="Times New Roman"/>
                <a:cs typeface="Times New Roman"/>
              </a:rPr>
              <a:t>forza quando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avevi  </a:t>
            </a:r>
            <a:r>
              <a:rPr sz="1200" dirty="0">
                <a:latin typeface="Times New Roman"/>
                <a:cs typeface="Times New Roman"/>
              </a:rPr>
              <a:t>la possibilità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ribellione </a:t>
            </a:r>
            <a:r>
              <a:rPr sz="1200" dirty="0">
                <a:latin typeface="Times New Roman"/>
                <a:cs typeface="Times New Roman"/>
              </a:rPr>
              <a:t>colpevole </a:t>
            </a:r>
            <a:r>
              <a:rPr sz="1200" spc="-5" dirty="0">
                <a:latin typeface="Times New Roman"/>
                <a:cs typeface="Times New Roman"/>
              </a:rPr>
              <a:t>ed ingiustificata. Considererei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coronamento appropriato </a:t>
            </a:r>
            <a:r>
              <a:rPr sz="1200" dirty="0">
                <a:latin typeface="Times New Roman"/>
                <a:cs typeface="Times New Roman"/>
              </a:rPr>
              <a:t>del tuo  </a:t>
            </a:r>
            <a:r>
              <a:rPr sz="1200" spc="-5" dirty="0">
                <a:latin typeface="Times New Roman"/>
                <a:cs typeface="Times New Roman"/>
              </a:rPr>
              <a:t>conferimento come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ritornassi </a:t>
            </a:r>
            <a:r>
              <a:rPr sz="1200" dirty="0">
                <a:latin typeface="Times New Roman"/>
                <a:cs typeface="Times New Roman"/>
              </a:rPr>
              <a:t>fra di noi come </a:t>
            </a:r>
            <a:r>
              <a:rPr sz="1200" spc="-5" dirty="0">
                <a:latin typeface="Times New Roman"/>
                <a:cs typeface="Times New Roman"/>
              </a:rPr>
              <a:t>Figlio dell’Uomo, Principe Planetario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Dio, </a:t>
            </a:r>
            <a:r>
              <a:rPr sz="1200" spc="-5" dirty="0">
                <a:latin typeface="Times New Roman"/>
                <a:cs typeface="Times New Roman"/>
              </a:rPr>
              <a:t>sovrano supremo </a:t>
            </a:r>
            <a:r>
              <a:rPr sz="1200" dirty="0">
                <a:latin typeface="Times New Roman"/>
                <a:cs typeface="Times New Roman"/>
              </a:rPr>
              <a:t>del tuo </a:t>
            </a:r>
            <a:r>
              <a:rPr sz="1200" spc="-5" dirty="0">
                <a:latin typeface="Times New Roman"/>
                <a:cs typeface="Times New Roman"/>
              </a:rPr>
              <a:t>universo.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uomo mortale, il tipo più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intelligente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 affronta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1651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giudica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pretese </a:t>
            </a:r>
            <a:r>
              <a:rPr sz="1200" dirty="0">
                <a:latin typeface="Times New Roman"/>
                <a:cs typeface="Times New Roman"/>
              </a:rPr>
              <a:t>blasfeme 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Lucifero e, </a:t>
            </a:r>
            <a:r>
              <a:rPr sz="1200" dirty="0">
                <a:latin typeface="Times New Roman"/>
                <a:cs typeface="Times New Roman"/>
              </a:rPr>
              <a:t>nell’umile condizione da te </a:t>
            </a:r>
            <a:r>
              <a:rPr sz="1200" spc="-5" dirty="0">
                <a:latin typeface="Times New Roman"/>
                <a:cs typeface="Times New Roman"/>
              </a:rPr>
              <a:t>assunta, </a:t>
            </a:r>
            <a:r>
              <a:rPr sz="1200" dirty="0">
                <a:latin typeface="Times New Roman"/>
                <a:cs typeface="Times New Roman"/>
              </a:rPr>
              <a:t>poni fine </a:t>
            </a:r>
            <a:r>
              <a:rPr sz="1200" spc="-5" dirty="0">
                <a:latin typeface="Times New Roman"/>
                <a:cs typeface="Times New Roman"/>
              </a:rPr>
              <a:t>per sempre alle </a:t>
            </a:r>
            <a:r>
              <a:rPr sz="1200" dirty="0">
                <a:latin typeface="Times New Roman"/>
                <a:cs typeface="Times New Roman"/>
              </a:rPr>
              <a:t>vergognose  </a:t>
            </a:r>
            <a:r>
              <a:rPr sz="1200" spc="-5" dirty="0">
                <a:latin typeface="Times New Roman"/>
                <a:cs typeface="Times New Roman"/>
              </a:rPr>
              <a:t>ed errate presentazioni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luce decaduti.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tu continuamente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di screditare </a:t>
            </a:r>
            <a:r>
              <a:rPr sz="1200" spc="-5" dirty="0">
                <a:latin typeface="Times New Roman"/>
                <a:cs typeface="Times New Roman"/>
              </a:rPr>
              <a:t>questi ribelli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mediante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l’esercizio </a:t>
            </a:r>
            <a:r>
              <a:rPr sz="1200" dirty="0">
                <a:latin typeface="Times New Roman"/>
                <a:cs typeface="Times New Roman"/>
              </a:rPr>
              <a:t>delle tue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ora conviene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sembianze delle creature </a:t>
            </a:r>
            <a:r>
              <a:rPr sz="1200" dirty="0">
                <a:latin typeface="Times New Roman"/>
                <a:cs typeface="Times New Roman"/>
              </a:rPr>
              <a:t>più basse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creazione, tu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tolga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075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7688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formale </a:t>
            </a:r>
            <a:r>
              <a:rPr sz="1200" dirty="0">
                <a:latin typeface="Times New Roman"/>
                <a:cs typeface="Times New Roman"/>
              </a:rPr>
              <a:t>richiesta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lei e promise la </a:t>
            </a:r>
            <a:r>
              <a:rPr sz="1200" spc="-5" dirty="0">
                <a:latin typeface="Times New Roman"/>
                <a:cs typeface="Times New Roman"/>
              </a:rPr>
              <a:t>sua benedizione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appena essa avesse </a:t>
            </a:r>
            <a:r>
              <a:rPr sz="1200" dirty="0">
                <a:latin typeface="Times New Roman"/>
                <a:cs typeface="Times New Roman"/>
              </a:rPr>
              <a:t>giudicato </a:t>
            </a:r>
            <a:r>
              <a:rPr sz="1200" spc="-5" dirty="0">
                <a:latin typeface="Times New Roman"/>
                <a:cs typeface="Times New Roman"/>
              </a:rPr>
              <a:t>Marta all’altezza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doveri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sorella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(1414.7) 128:5.9 </a:t>
            </a:r>
            <a:r>
              <a:rPr sz="1200" spc="-5" dirty="0">
                <a:latin typeface="Times New Roman"/>
                <a:cs typeface="Times New Roman"/>
              </a:rPr>
              <a:t>Quando 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egli </a:t>
            </a:r>
            <a:r>
              <a:rPr sz="1200" dirty="0">
                <a:latin typeface="Times New Roman"/>
                <a:cs typeface="Times New Roman"/>
              </a:rPr>
              <a:t>continuava a tenere il </a:t>
            </a:r>
            <a:r>
              <a:rPr sz="1200" spc="-5" dirty="0">
                <a:latin typeface="Times New Roman"/>
                <a:cs typeface="Times New Roman"/>
              </a:rPr>
              <a:t>corso serale </a:t>
            </a:r>
            <a:r>
              <a:rPr sz="1200" dirty="0">
                <a:latin typeface="Times New Roman"/>
                <a:cs typeface="Times New Roman"/>
              </a:rPr>
              <a:t>di scuola </a:t>
            </a:r>
            <a:r>
              <a:rPr sz="1200" spc="-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settimana, </a:t>
            </a:r>
            <a:r>
              <a:rPr sz="1200" spc="-5" dirty="0">
                <a:latin typeface="Times New Roman"/>
                <a:cs typeface="Times New Roman"/>
              </a:rPr>
              <a:t>leggeva </a:t>
            </a:r>
            <a:r>
              <a:rPr sz="1200" dirty="0">
                <a:latin typeface="Times New Roman"/>
                <a:cs typeface="Times New Roman"/>
              </a:rPr>
              <a:t>spesso di sabato le  </a:t>
            </a:r>
            <a:r>
              <a:rPr sz="1200" spc="-5" dirty="0">
                <a:latin typeface="Times New Roman"/>
                <a:cs typeface="Times New Roman"/>
              </a:rPr>
              <a:t>Scritture nella sinagoga, s’intratteneva con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madre, insegnava ai </a:t>
            </a:r>
            <a:r>
              <a:rPr sz="1200" dirty="0">
                <a:latin typeface="Times New Roman"/>
                <a:cs typeface="Times New Roman"/>
              </a:rPr>
              <a:t>ragazzi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si </a:t>
            </a:r>
            <a:r>
              <a:rPr sz="1200" dirty="0">
                <a:latin typeface="Times New Roman"/>
                <a:cs typeface="Times New Roman"/>
              </a:rPr>
              <a:t>comportava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rispettato  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comunità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venticinquesimo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(19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88900" marR="1549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(1415.1) 128:6.1 </a:t>
            </a:r>
            <a:r>
              <a:rPr sz="1200" spc="-5" dirty="0">
                <a:latin typeface="Times New Roman"/>
                <a:cs typeface="Times New Roman"/>
              </a:rPr>
              <a:t>Quest’anno iniziò </a:t>
            </a:r>
            <a:r>
              <a:rPr sz="1200" dirty="0">
                <a:latin typeface="Times New Roman"/>
                <a:cs typeface="Times New Roman"/>
              </a:rPr>
              <a:t>con tutta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 buona salute e vide 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scolarità regolari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figli, ad 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lavori che </a:t>
            </a:r>
            <a:r>
              <a:rPr sz="1200" dirty="0">
                <a:latin typeface="Times New Roman"/>
                <a:cs typeface="Times New Roman"/>
              </a:rPr>
              <a:t>Marta </a:t>
            </a:r>
            <a:r>
              <a:rPr sz="1200" spc="-5" dirty="0">
                <a:latin typeface="Times New Roman"/>
                <a:cs typeface="Times New Roman"/>
              </a:rPr>
              <a:t>doveva fare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8755" algn="just">
              <a:lnSpc>
                <a:spcPct val="954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(1415.2) 128:6.2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robusti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raffinati esemplari umani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fossero mai </a:t>
            </a:r>
            <a:r>
              <a:rPr sz="1200" dirty="0">
                <a:latin typeface="Times New Roman"/>
                <a:cs typeface="Times New Roman"/>
              </a:rPr>
              <a:t>apparsi sulla terra </a:t>
            </a:r>
            <a:r>
              <a:rPr sz="1200" spc="-5" dirty="0">
                <a:latin typeface="Times New Roman"/>
                <a:cs typeface="Times New Roman"/>
              </a:rPr>
              <a:t>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fisico era </a:t>
            </a:r>
            <a:r>
              <a:rPr sz="1200" dirty="0">
                <a:latin typeface="Times New Roman"/>
                <a:cs typeface="Times New Roman"/>
              </a:rPr>
              <a:t>superbo.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mente </a:t>
            </a:r>
            <a:r>
              <a:rPr sz="1200" spc="-5" dirty="0">
                <a:latin typeface="Times New Roman"/>
                <a:cs typeface="Times New Roman"/>
              </a:rPr>
              <a:t>era attiva, acuta, penetrante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paragonata alla mentalità </a:t>
            </a:r>
            <a:r>
              <a:rPr sz="1200" dirty="0">
                <a:latin typeface="Times New Roman"/>
                <a:cs typeface="Times New Roman"/>
              </a:rPr>
              <a:t>media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contemporanei,  essa aveva raggiunto </a:t>
            </a:r>
            <a:r>
              <a:rPr sz="1200" dirty="0">
                <a:latin typeface="Times New Roman"/>
                <a:cs typeface="Times New Roman"/>
              </a:rPr>
              <a:t>proporzioni </a:t>
            </a:r>
            <a:r>
              <a:rPr sz="1200" spc="-5" dirty="0">
                <a:latin typeface="Times New Roman"/>
                <a:cs typeface="Times New Roman"/>
              </a:rPr>
              <a:t>gigantesche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umanamente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(1415.3) 128:6.3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finanze familiari </a:t>
            </a:r>
            <a:r>
              <a:rPr sz="1200" dirty="0">
                <a:latin typeface="Times New Roman"/>
                <a:cs typeface="Times New Roman"/>
              </a:rPr>
              <a:t>era nella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condizione dalla liquidazione </a:t>
            </a:r>
            <a:r>
              <a:rPr sz="1200" spc="-5" dirty="0">
                <a:latin typeface="Times New Roman"/>
                <a:cs typeface="Times New Roman"/>
              </a:rPr>
              <a:t>delle 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ultime 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riparazioni delle carovane erano state pagate;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più alcun debito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5" dirty="0">
                <a:latin typeface="Times New Roman"/>
                <a:cs typeface="Times New Roman"/>
              </a:rPr>
              <a:t>volta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anni avevano </a:t>
            </a:r>
            <a:r>
              <a:rPr sz="1200" dirty="0">
                <a:latin typeface="Times New Roman"/>
                <a:cs typeface="Times New Roman"/>
              </a:rPr>
              <a:t>un po’ di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motivo, e </a:t>
            </a:r>
            <a:r>
              <a:rPr sz="1200" spc="-5" dirty="0">
                <a:latin typeface="Times New Roman"/>
                <a:cs typeface="Times New Roman"/>
              </a:rPr>
              <a:t>poiché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condotto gli altri suoi fratelli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</a:t>
            </a:r>
            <a:r>
              <a:rPr sz="1200" dirty="0">
                <a:latin typeface="Times New Roman"/>
                <a:cs typeface="Times New Roman"/>
              </a:rPr>
              <a:t>le  loro </a:t>
            </a:r>
            <a:r>
              <a:rPr sz="1200" spc="-5" dirty="0">
                <a:latin typeface="Times New Roman"/>
                <a:cs typeface="Times New Roman"/>
              </a:rPr>
              <a:t>prime cerimonie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Pasqua, Gesù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Giuda (che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appena uscito diplomato </a:t>
            </a:r>
            <a:r>
              <a:rPr sz="1200" spc="-5" dirty="0">
                <a:latin typeface="Times New Roman"/>
                <a:cs typeface="Times New Roman"/>
              </a:rPr>
              <a:t>dalla scuola della </a:t>
            </a:r>
            <a:r>
              <a:rPr sz="1200" dirty="0">
                <a:latin typeface="Times New Roman"/>
                <a:cs typeface="Times New Roman"/>
              </a:rPr>
              <a:t>sinagoga)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prima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482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130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(1415.4) 128:6.4 </a:t>
            </a:r>
            <a:r>
              <a:rPr sz="1200" spc="-5" dirty="0">
                <a:latin typeface="Times New Roman"/>
                <a:cs typeface="Times New Roman"/>
              </a:rPr>
              <a:t>Essi si recarono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ritornarono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strada, la </a:t>
            </a:r>
            <a:r>
              <a:rPr sz="1200" spc="-5" dirty="0">
                <a:latin typeface="Times New Roman"/>
                <a:cs typeface="Times New Roman"/>
              </a:rPr>
              <a:t>valle del </a:t>
            </a:r>
            <a:r>
              <a:rPr sz="1200" dirty="0">
                <a:latin typeface="Times New Roman"/>
                <a:cs typeface="Times New Roman"/>
              </a:rPr>
              <a:t>Giordano, </a:t>
            </a:r>
            <a:r>
              <a:rPr sz="1200" spc="-5" dirty="0">
                <a:latin typeface="Times New Roman"/>
                <a:cs typeface="Times New Roman"/>
              </a:rPr>
              <a:t>perché Gesù </a:t>
            </a:r>
            <a:r>
              <a:rPr sz="1200" dirty="0">
                <a:latin typeface="Times New Roman"/>
                <a:cs typeface="Times New Roman"/>
              </a:rPr>
              <a:t>temeva qualche  noia </a:t>
            </a:r>
            <a:r>
              <a:rPr sz="1200" spc="-5" dirty="0">
                <a:latin typeface="Times New Roman"/>
                <a:cs typeface="Times New Roman"/>
              </a:rPr>
              <a:t>se avesse portato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giovane fratello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Samaria. Già </a:t>
            </a:r>
            <a:r>
              <a:rPr sz="1200" dirty="0">
                <a:latin typeface="Times New Roman"/>
                <a:cs typeface="Times New Roman"/>
              </a:rPr>
              <a:t>a Nazaret Giuda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volte in situazioni  </a:t>
            </a:r>
            <a:r>
              <a:rPr sz="1200" spc="-5" dirty="0">
                <a:latin typeface="Times New Roman"/>
                <a:cs typeface="Times New Roman"/>
              </a:rPr>
              <a:t>delicate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temperamento avventato, </a:t>
            </a:r>
            <a:r>
              <a:rPr sz="1200" dirty="0">
                <a:latin typeface="Times New Roman"/>
                <a:cs typeface="Times New Roman"/>
              </a:rPr>
              <a:t>unito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forti sentimenti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patriottici.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(1415.5) 128:6.5 </a:t>
            </a:r>
            <a:r>
              <a:rPr sz="1200" spc="-5" dirty="0">
                <a:latin typeface="Times New Roman"/>
                <a:cs typeface="Times New Roman"/>
              </a:rPr>
              <a:t>Essi 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in tempo utile </a:t>
            </a:r>
            <a:r>
              <a:rPr sz="1200" spc="-5" dirty="0">
                <a:latin typeface="Times New Roman"/>
                <a:cs typeface="Times New Roman"/>
              </a:rPr>
              <a:t>ed erano </a:t>
            </a:r>
            <a:r>
              <a:rPr sz="1200" dirty="0">
                <a:latin typeface="Times New Roman"/>
                <a:cs typeface="Times New Roman"/>
              </a:rPr>
              <a:t>in cammino per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visita </a:t>
            </a:r>
            <a:r>
              <a:rPr sz="1200" spc="-5" dirty="0">
                <a:latin typeface="Times New Roman"/>
                <a:cs typeface="Times New Roman"/>
              </a:rPr>
              <a:t>al Tempio,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sola  visione </a:t>
            </a:r>
            <a:r>
              <a:rPr sz="1200" spc="-5" dirty="0">
                <a:latin typeface="Times New Roman"/>
                <a:cs typeface="Times New Roman"/>
              </a:rPr>
              <a:t>aveva eccitato </a:t>
            </a:r>
            <a:r>
              <a:rPr sz="1200" dirty="0">
                <a:latin typeface="Times New Roman"/>
                <a:cs typeface="Times New Roman"/>
              </a:rPr>
              <a:t>e commosso Giuda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più </a:t>
            </a:r>
            <a:r>
              <a:rPr sz="1200" spc="-5" dirty="0">
                <a:latin typeface="Times New Roman"/>
                <a:cs typeface="Times New Roman"/>
              </a:rPr>
              <a:t>profondo della sua </a:t>
            </a:r>
            <a:r>
              <a:rPr sz="1200" dirty="0">
                <a:latin typeface="Times New Roman"/>
                <a:cs typeface="Times New Roman"/>
              </a:rPr>
              <a:t>anima,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incontrarono </a:t>
            </a:r>
            <a:r>
              <a:rPr sz="1200" spc="-5" dirty="0">
                <a:latin typeface="Times New Roman"/>
                <a:cs typeface="Times New Roman"/>
              </a:rPr>
              <a:t>per caso Lazzaro </a:t>
            </a:r>
            <a:r>
              <a:rPr sz="1200" dirty="0">
                <a:latin typeface="Times New Roman"/>
                <a:cs typeface="Times New Roman"/>
              </a:rPr>
              <a:t>di Betania.  </a:t>
            </a:r>
            <a:r>
              <a:rPr sz="1200" spc="-5" dirty="0">
                <a:latin typeface="Times New Roman"/>
                <a:cs typeface="Times New Roman"/>
              </a:rPr>
              <a:t>Mentre Gesù </a:t>
            </a:r>
            <a:r>
              <a:rPr sz="1200" dirty="0">
                <a:latin typeface="Times New Roman"/>
                <a:cs typeface="Times New Roman"/>
              </a:rPr>
              <a:t>parlava </a:t>
            </a:r>
            <a:r>
              <a:rPr sz="1200" spc="-5" dirty="0">
                <a:latin typeface="Times New Roman"/>
                <a:cs typeface="Times New Roman"/>
              </a:rPr>
              <a:t>con Lazzaro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di organizzare la </a:t>
            </a:r>
            <a:r>
              <a:rPr sz="1200" spc="-5" dirty="0">
                <a:latin typeface="Times New Roman"/>
                <a:cs typeface="Times New Roman"/>
              </a:rPr>
              <a:t>celebrazione della Pasqua insieme,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nascere un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proprio incidente </a:t>
            </a:r>
            <a:r>
              <a:rPr sz="1200" dirty="0">
                <a:latin typeface="Times New Roman"/>
                <a:cs typeface="Times New Roman"/>
              </a:rPr>
              <a:t>per tutti loro. </a:t>
            </a:r>
            <a:r>
              <a:rPr sz="1200" spc="-5" dirty="0">
                <a:latin typeface="Times New Roman"/>
                <a:cs typeface="Times New Roman"/>
              </a:rPr>
              <a:t>Vicino 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romana che </a:t>
            </a:r>
            <a:r>
              <a:rPr sz="1200" spc="-5" dirty="0">
                <a:latin typeface="Times New Roman"/>
                <a:cs typeface="Times New Roman"/>
              </a:rPr>
              <a:t>fece degli </a:t>
            </a:r>
            <a:r>
              <a:rPr sz="1200" dirty="0">
                <a:latin typeface="Times New Roman"/>
                <a:cs typeface="Times New Roman"/>
              </a:rPr>
              <a:t>apprezzamenti </a:t>
            </a:r>
            <a:r>
              <a:rPr sz="1200" spc="-5" dirty="0">
                <a:latin typeface="Times New Roman"/>
                <a:cs typeface="Times New Roman"/>
              </a:rPr>
              <a:t>sconvenienti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ebrea  </a:t>
            </a:r>
            <a:r>
              <a:rPr sz="1200" spc="-5" dirty="0">
                <a:latin typeface="Times New Roman"/>
                <a:cs typeface="Times New Roman"/>
              </a:rPr>
              <a:t>che stava passando.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s’infiammò </a:t>
            </a:r>
            <a:r>
              <a:rPr sz="1200" dirty="0">
                <a:latin typeface="Times New Roman"/>
                <a:cs typeface="Times New Roman"/>
              </a:rPr>
              <a:t>di una fiera </a:t>
            </a:r>
            <a:r>
              <a:rPr sz="1200" spc="-5" dirty="0">
                <a:latin typeface="Times New Roman"/>
                <a:cs typeface="Times New Roman"/>
              </a:rPr>
              <a:t>indignazione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mise molto ad </a:t>
            </a:r>
            <a:r>
              <a:rPr sz="1200" spc="-10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risentimento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scorrettezza direttamente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portata d’orecchie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soldato. Ora,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legionari romani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sensibili </a:t>
            </a:r>
            <a:r>
              <a:rPr sz="1200" dirty="0">
                <a:latin typeface="Times New Roman"/>
                <a:cs typeface="Times New Roman"/>
              </a:rPr>
              <a:t>a tutto ciò </a:t>
            </a:r>
            <a:r>
              <a:rPr sz="1200" spc="-5" dirty="0">
                <a:latin typeface="Times New Roman"/>
                <a:cs typeface="Times New Roman"/>
              </a:rPr>
              <a:t>che rasentava  l’irriverenza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Ebrei;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guardia mise </a:t>
            </a:r>
            <a:r>
              <a:rPr sz="1200" dirty="0">
                <a:latin typeface="Times New Roman"/>
                <a:cs typeface="Times New Roman"/>
              </a:rPr>
              <a:t>dunque immediatamente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stato d’arresto. Questo </a:t>
            </a:r>
            <a:r>
              <a:rPr sz="1200" dirty="0">
                <a:latin typeface="Times New Roman"/>
                <a:cs typeface="Times New Roman"/>
              </a:rPr>
              <a:t>era troppo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giovane</a:t>
            </a:r>
            <a:endParaRPr sz="1200">
              <a:latin typeface="Times New Roman"/>
              <a:cs typeface="Times New Roman"/>
            </a:endParaRPr>
          </a:p>
          <a:p>
            <a:pPr marL="63500" marR="14224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patriota, </a:t>
            </a:r>
            <a:r>
              <a:rPr sz="1200" dirty="0">
                <a:latin typeface="Times New Roman"/>
                <a:cs typeface="Times New Roman"/>
              </a:rPr>
              <a:t>e prima che </a:t>
            </a:r>
            <a:r>
              <a:rPr sz="1200" spc="-5" dirty="0">
                <a:latin typeface="Times New Roman"/>
                <a:cs typeface="Times New Roman"/>
              </a:rPr>
              <a:t>Gesù avesse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metterlo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con </a:t>
            </a:r>
            <a:r>
              <a:rPr sz="1200" dirty="0">
                <a:latin typeface="Times New Roman"/>
                <a:cs typeface="Times New Roman"/>
              </a:rPr>
              <a:t>un’occhiata di </a:t>
            </a:r>
            <a:r>
              <a:rPr sz="1200" spc="-5" dirty="0">
                <a:latin typeface="Times New Roman"/>
                <a:cs typeface="Times New Roman"/>
              </a:rPr>
              <a:t>avvertimento, egli si era </a:t>
            </a:r>
            <a:r>
              <a:rPr sz="1200" dirty="0">
                <a:latin typeface="Times New Roman"/>
                <a:cs typeface="Times New Roman"/>
              </a:rPr>
              <a:t>lasciato andare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loquace </a:t>
            </a:r>
            <a:r>
              <a:rPr sz="1200" dirty="0">
                <a:latin typeface="Times New Roman"/>
                <a:cs typeface="Times New Roman"/>
              </a:rPr>
              <a:t>denuncia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sentimenti antiromani </a:t>
            </a:r>
            <a:r>
              <a:rPr sz="1200" spc="-5" dirty="0">
                <a:latin typeface="Times New Roman"/>
                <a:cs typeface="Times New Roman"/>
              </a:rPr>
              <a:t>repressi, cosa che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andare tutto di male in </a:t>
            </a:r>
            <a:r>
              <a:rPr sz="1200" spc="-5" dirty="0">
                <a:latin typeface="Times New Roman"/>
                <a:cs typeface="Times New Roman"/>
              </a:rPr>
              <a:t>peggio. </a:t>
            </a:r>
            <a:r>
              <a:rPr sz="1200" spc="5" dirty="0">
                <a:latin typeface="Times New Roman"/>
                <a:cs typeface="Times New Roman"/>
              </a:rPr>
              <a:t>Giuda, </a:t>
            </a:r>
            <a:r>
              <a:rPr sz="1200" spc="-5" dirty="0">
                <a:latin typeface="Times New Roman"/>
                <a:cs typeface="Times New Roman"/>
              </a:rPr>
              <a:t>con  Gesù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fianco, </a:t>
            </a:r>
            <a:r>
              <a:rPr sz="1200" dirty="0">
                <a:latin typeface="Times New Roman"/>
                <a:cs typeface="Times New Roman"/>
              </a:rPr>
              <a:t>fu subito </a:t>
            </a:r>
            <a:r>
              <a:rPr sz="1200" spc="-5" dirty="0">
                <a:latin typeface="Times New Roman"/>
                <a:cs typeface="Times New Roman"/>
              </a:rPr>
              <a:t>condotto nella prigione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militare.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(1415.6) 128:6.6 </a:t>
            </a:r>
            <a:r>
              <a:rPr sz="1200" spc="-5" dirty="0">
                <a:latin typeface="Times New Roman"/>
                <a:cs typeface="Times New Roman"/>
              </a:rPr>
              <a:t>Gesù tentò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interrogatorio immediato per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rilascio </a:t>
            </a:r>
            <a:r>
              <a:rPr sz="1200" dirty="0">
                <a:latin typeface="Times New Roman"/>
                <a:cs typeface="Times New Roman"/>
              </a:rPr>
              <a:t>in tempo utile </a:t>
            </a:r>
            <a:r>
              <a:rPr sz="1200" spc="-5" dirty="0">
                <a:latin typeface="Times New Roman"/>
                <a:cs typeface="Times New Roman"/>
              </a:rPr>
              <a:t>per celebrare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Pasqua quella sera, </a:t>
            </a:r>
            <a:r>
              <a:rPr sz="1200" dirty="0">
                <a:latin typeface="Times New Roman"/>
                <a:cs typeface="Times New Roman"/>
              </a:rPr>
              <a:t>ma fallì in </a:t>
            </a:r>
            <a:r>
              <a:rPr sz="1200" spc="-5" dirty="0">
                <a:latin typeface="Times New Roman"/>
                <a:cs typeface="Times New Roman"/>
              </a:rPr>
              <a:t>questi tentativi. Poiché l’indomani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“santa convocazione”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anche i  Romani non </a:t>
            </a:r>
            <a:r>
              <a:rPr sz="1200" spc="-5" dirty="0">
                <a:latin typeface="Times New Roman"/>
                <a:cs typeface="Times New Roman"/>
              </a:rPr>
              <a:t>osavano ascoltare accuse contro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Ebreo. Di conseguenza,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restò incarcerato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mattino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spc="5" dirty="0">
                <a:latin typeface="Times New Roman"/>
                <a:cs typeface="Times New Roman"/>
              </a:rPr>
              <a:t>giorno 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suo arresto, </a:t>
            </a:r>
            <a:r>
              <a:rPr sz="1200" dirty="0">
                <a:latin typeface="Times New Roman"/>
                <a:cs typeface="Times New Roman"/>
              </a:rPr>
              <a:t>e Gesù </a:t>
            </a:r>
            <a:r>
              <a:rPr sz="1200" spc="-5" dirty="0">
                <a:latin typeface="Times New Roman"/>
                <a:cs typeface="Times New Roman"/>
              </a:rPr>
              <a:t>rimase alla prigione </a:t>
            </a:r>
            <a:r>
              <a:rPr sz="1200" dirty="0">
                <a:latin typeface="Times New Roman"/>
                <a:cs typeface="Times New Roman"/>
              </a:rPr>
              <a:t>con lui.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presenti nel Tempio alla </a:t>
            </a:r>
            <a:r>
              <a:rPr sz="1200" dirty="0">
                <a:latin typeface="Times New Roman"/>
                <a:cs typeface="Times New Roman"/>
              </a:rPr>
              <a:t>cerimonia di </a:t>
            </a:r>
            <a:r>
              <a:rPr sz="1200" spc="-5" dirty="0">
                <a:latin typeface="Times New Roman"/>
                <a:cs typeface="Times New Roman"/>
              </a:rPr>
              <a:t>accoglimento dei  figli della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cittadinanza d’Israele. Giuda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per questa </a:t>
            </a:r>
            <a:r>
              <a:rPr sz="1200" spc="-5" dirty="0">
                <a:latin typeface="Times New Roman"/>
                <a:cs typeface="Times New Roman"/>
              </a:rPr>
              <a:t>cerimonia formale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anni, finché non  </a:t>
            </a:r>
            <a:r>
              <a:rPr sz="1200" spc="-5" dirty="0">
                <a:latin typeface="Times New Roman"/>
                <a:cs typeface="Times New Roman"/>
              </a:rPr>
              <a:t>ricapitò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nel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 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propaganda per conto degli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Zeloti,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patriottica alla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apparteneva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quale era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attivo.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37211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8763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(1415.7) 128:6.7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seguente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secondo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Gesù comparve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magistrato </a:t>
            </a:r>
            <a:r>
              <a:rPr sz="1200" spc="-5" dirty="0">
                <a:latin typeface="Times New Roman"/>
                <a:cs typeface="Times New Roman"/>
              </a:rPr>
              <a:t>militare per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Giuda.  Presentando delle </a:t>
            </a:r>
            <a:r>
              <a:rPr sz="1200" dirty="0">
                <a:latin typeface="Times New Roman"/>
                <a:cs typeface="Times New Roman"/>
              </a:rPr>
              <a:t>scuse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giovane 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chiara ma </a:t>
            </a:r>
            <a:r>
              <a:rPr sz="1200" spc="-5" dirty="0">
                <a:latin typeface="Times New Roman"/>
                <a:cs typeface="Times New Roman"/>
              </a:rPr>
              <a:t>giudiziosa esposizione concernente </a:t>
            </a:r>
            <a:r>
              <a:rPr sz="1200" dirty="0">
                <a:latin typeface="Times New Roman"/>
                <a:cs typeface="Times New Roman"/>
              </a:rPr>
              <a:t>il carattere  </a:t>
            </a:r>
            <a:r>
              <a:rPr sz="1200" spc="-5" dirty="0">
                <a:latin typeface="Times New Roman"/>
                <a:cs typeface="Times New Roman"/>
              </a:rPr>
              <a:t>provocatorio dell’episodio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pretesto </a:t>
            </a:r>
            <a:r>
              <a:rPr sz="1200" spc="-5" dirty="0">
                <a:latin typeface="Times New Roman"/>
                <a:cs typeface="Times New Roman"/>
              </a:rPr>
              <a:t>all’arresto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fratello, Gesù trattò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tale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magistrato  espresse l’opinione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Ebreo </a:t>
            </a:r>
            <a:r>
              <a:rPr sz="1200" dirty="0">
                <a:latin typeface="Times New Roman"/>
                <a:cs typeface="Times New Roman"/>
              </a:rPr>
              <a:t>poteva avere qualche </a:t>
            </a:r>
            <a:r>
              <a:rPr sz="1200" spc="-5" dirty="0">
                <a:latin typeface="Times New Roman"/>
                <a:cs typeface="Times New Roman"/>
              </a:rPr>
              <a:t>scusa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violenta </a:t>
            </a:r>
            <a:r>
              <a:rPr sz="1200" spc="-5" dirty="0">
                <a:latin typeface="Times New Roman"/>
                <a:cs typeface="Times New Roman"/>
              </a:rPr>
              <a:t>esplosione. Dopo aver </a:t>
            </a:r>
            <a:r>
              <a:rPr sz="1200" dirty="0">
                <a:latin typeface="Times New Roman"/>
                <a:cs typeface="Times New Roman"/>
              </a:rPr>
              <a:t>avvertito 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permettersi </a:t>
            </a:r>
            <a:r>
              <a:rPr sz="1200" dirty="0">
                <a:latin typeface="Times New Roman"/>
                <a:cs typeface="Times New Roman"/>
              </a:rPr>
              <a:t>più una </a:t>
            </a:r>
            <a:r>
              <a:rPr sz="1200" spc="-5" dirty="0">
                <a:latin typeface="Times New Roman"/>
                <a:cs typeface="Times New Roman"/>
              </a:rPr>
              <a:t>simile temerarietà,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congedarli: </a:t>
            </a:r>
            <a:r>
              <a:rPr sz="1200" dirty="0">
                <a:latin typeface="Times New Roman"/>
                <a:cs typeface="Times New Roman"/>
              </a:rPr>
              <a:t>“Faresti bene a tenere </a:t>
            </a:r>
            <a:r>
              <a:rPr sz="1200" spc="-5" dirty="0">
                <a:latin typeface="Times New Roman"/>
                <a:cs typeface="Times New Roman"/>
              </a:rPr>
              <a:t>d’occhio </a:t>
            </a:r>
            <a:r>
              <a:rPr sz="1200" dirty="0">
                <a:latin typeface="Times New Roman"/>
                <a:cs typeface="Times New Roman"/>
              </a:rPr>
              <a:t>il ragazzo; è 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molte noie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voi tutti.” Ed il </a:t>
            </a:r>
            <a:r>
              <a:rPr sz="1200" spc="-5" dirty="0">
                <a:latin typeface="Times New Roman"/>
                <a:cs typeface="Times New Roman"/>
              </a:rPr>
              <a:t>giudice romano </a:t>
            </a:r>
            <a:r>
              <a:rPr sz="1200" dirty="0">
                <a:latin typeface="Times New Roman"/>
                <a:cs typeface="Times New Roman"/>
              </a:rPr>
              <a:t>diceva il vero. </a:t>
            </a:r>
            <a:r>
              <a:rPr sz="1200" spc="-5" dirty="0">
                <a:latin typeface="Times New Roman"/>
                <a:cs typeface="Times New Roman"/>
              </a:rPr>
              <a:t>Giuda causò </a:t>
            </a:r>
            <a:r>
              <a:rPr sz="1200" dirty="0">
                <a:latin typeface="Times New Roman"/>
                <a:cs typeface="Times New Roman"/>
              </a:rPr>
              <a:t>molte noie 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le noie </a:t>
            </a:r>
            <a:r>
              <a:rPr sz="1200" spc="5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sempre della stessa </a:t>
            </a:r>
            <a:r>
              <a:rPr sz="1200" dirty="0">
                <a:latin typeface="Times New Roman"/>
                <a:cs typeface="Times New Roman"/>
              </a:rPr>
              <a:t>natura — </a:t>
            </a:r>
            <a:r>
              <a:rPr sz="1200" spc="-5" dirty="0">
                <a:latin typeface="Times New Roman"/>
                <a:cs typeface="Times New Roman"/>
              </a:rPr>
              <a:t>scontri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civili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scatti </a:t>
            </a:r>
            <a:r>
              <a:rPr sz="1200" dirty="0">
                <a:latin typeface="Times New Roman"/>
                <a:cs typeface="Times New Roman"/>
              </a:rPr>
              <a:t>patriottici </a:t>
            </a:r>
            <a:r>
              <a:rPr sz="1200" spc="-5" dirty="0">
                <a:latin typeface="Times New Roman"/>
                <a:cs typeface="Times New Roman"/>
              </a:rPr>
              <a:t>sconsiderati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malaccorti.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(1416.1) 128:6.8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la notte, </a:t>
            </a:r>
            <a:r>
              <a:rPr sz="1200" spc="-5" dirty="0">
                <a:latin typeface="Times New Roman"/>
                <a:cs typeface="Times New Roman"/>
              </a:rPr>
              <a:t>spiegarono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avevano mancato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appuntamento </a:t>
            </a:r>
            <a:r>
              <a:rPr sz="1200" dirty="0">
                <a:latin typeface="Times New Roman"/>
                <a:cs typeface="Times New Roman"/>
              </a:rPr>
              <a:t>per la cena  </a:t>
            </a:r>
            <a:r>
              <a:rPr sz="1200" spc="-5" dirty="0">
                <a:latin typeface="Times New Roman"/>
                <a:cs typeface="Times New Roman"/>
              </a:rPr>
              <a:t>della Pasqua </a:t>
            </a:r>
            <a:r>
              <a:rPr sz="1200" dirty="0">
                <a:latin typeface="Times New Roman"/>
                <a:cs typeface="Times New Roman"/>
              </a:rPr>
              <a:t>e ripartirono </a:t>
            </a:r>
            <a:r>
              <a:rPr sz="1200" spc="-5" dirty="0">
                <a:latin typeface="Times New Roman"/>
                <a:cs typeface="Times New Roman"/>
              </a:rPr>
              <a:t>per Nazaret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seguente.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parlò alla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dell’arresto del </a:t>
            </a:r>
            <a:r>
              <a:rPr sz="1200" spc="-5" dirty="0">
                <a:latin typeface="Times New Roman"/>
                <a:cs typeface="Times New Roman"/>
              </a:rPr>
              <a:t>suo giovane fratello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tre settimane dopo il loro </a:t>
            </a:r>
            <a:r>
              <a:rPr sz="1200" spc="-5" dirty="0">
                <a:latin typeface="Times New Roman"/>
                <a:cs typeface="Times New Roman"/>
              </a:rPr>
              <a:t>ritorno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colloquio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Giuda su questo </a:t>
            </a:r>
            <a:r>
              <a:rPr sz="1200" dirty="0">
                <a:latin typeface="Times New Roman"/>
                <a:cs typeface="Times New Roman"/>
              </a:rPr>
              <a:t>episodio. Dopo </a:t>
            </a:r>
            <a:r>
              <a:rPr sz="1200" spc="-5" dirty="0">
                <a:latin typeface="Times New Roman"/>
                <a:cs typeface="Times New Roman"/>
              </a:rPr>
              <a:t>questa  conversazione con Gesù,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famiglia.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dimenticò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pazienza </a:t>
            </a:r>
            <a:r>
              <a:rPr sz="1200" dirty="0">
                <a:latin typeface="Times New Roman"/>
                <a:cs typeface="Times New Roman"/>
              </a:rPr>
              <a:t>e l’indulgenza </a:t>
            </a:r>
            <a:r>
              <a:rPr sz="1200" spc="-5" dirty="0">
                <a:latin typeface="Times New Roman"/>
                <a:cs typeface="Times New Roman"/>
              </a:rPr>
              <a:t>che suo </a:t>
            </a:r>
            <a:r>
              <a:rPr sz="1200" dirty="0">
                <a:latin typeface="Times New Roman"/>
                <a:cs typeface="Times New Roman"/>
              </a:rPr>
              <a:t>fratello-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manifestò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rude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01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(1416.2) 128:6.9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Pasqua alla quale Gesù si recò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membro della sua famiglia.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stava  staccando </a:t>
            </a:r>
            <a:r>
              <a:rPr sz="1200" dirty="0">
                <a:latin typeface="Times New Roman"/>
                <a:cs typeface="Times New Roman"/>
              </a:rPr>
              <a:t>sempre più dalla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associazione con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carne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sangue.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(1416.3) 128:6.10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meditazione </a:t>
            </a:r>
            <a:r>
              <a:rPr sz="1200" spc="-5" dirty="0">
                <a:latin typeface="Times New Roman"/>
                <a:cs typeface="Times New Roman"/>
              </a:rPr>
              <a:t>furono spesso interrotti </a:t>
            </a:r>
            <a:r>
              <a:rPr sz="1200" dirty="0">
                <a:latin typeface="Times New Roman"/>
                <a:cs typeface="Times New Roman"/>
              </a:rPr>
              <a:t>da Rut e </a:t>
            </a:r>
            <a:r>
              <a:rPr sz="1200" spc="-5" dirty="0">
                <a:latin typeface="Times New Roman"/>
                <a:cs typeface="Times New Roman"/>
              </a:rPr>
              <a:t>dai suoi 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 rimandare le </a:t>
            </a:r>
            <a:r>
              <a:rPr sz="1200" spc="-5" dirty="0">
                <a:latin typeface="Times New Roman"/>
                <a:cs typeface="Times New Roman"/>
              </a:rPr>
              <a:t>riflessioni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opera futura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dell’universo per condividere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gioia</a:t>
            </a:r>
            <a:endParaRPr sz="12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infantile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l’allegria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giovani,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 stancavano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ascoltare Gesù raccontare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dei suoi </a:t>
            </a:r>
            <a:r>
              <a:rPr sz="1200" dirty="0">
                <a:latin typeface="Times New Roman"/>
                <a:cs typeface="Times New Roman"/>
              </a:rPr>
              <a:t>diversi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Gerusalemme. Essi </a:t>
            </a:r>
            <a:r>
              <a:rPr sz="1200" dirty="0">
                <a:latin typeface="Times New Roman"/>
                <a:cs typeface="Times New Roman"/>
              </a:rPr>
              <a:t>amavano molto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storie </a:t>
            </a:r>
            <a:r>
              <a:rPr sz="1200" spc="-5" dirty="0">
                <a:latin typeface="Times New Roman"/>
                <a:cs typeface="Times New Roman"/>
              </a:rPr>
              <a:t>sugli animali </a:t>
            </a:r>
            <a:r>
              <a:rPr sz="1200" dirty="0">
                <a:latin typeface="Times New Roman"/>
                <a:cs typeface="Times New Roman"/>
              </a:rPr>
              <a:t>e sulla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(1416.4) 128:6.11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ragazzi erano sempre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benvenuti al 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riparazioni. Gesù metteva della </a:t>
            </a:r>
            <a:r>
              <a:rPr sz="1200" dirty="0">
                <a:latin typeface="Times New Roman"/>
                <a:cs typeface="Times New Roman"/>
              </a:rPr>
              <a:t>sabbia, </a:t>
            </a:r>
            <a:r>
              <a:rPr sz="1200" spc="-5" dirty="0">
                <a:latin typeface="Times New Roman"/>
                <a:cs typeface="Times New Roman"/>
              </a:rPr>
              <a:t>dei blocchi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ciottoli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del laboratorio,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giovani accorrevano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divertirsi. Quando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stanchi di </a:t>
            </a:r>
            <a:r>
              <a:rPr sz="1200" spc="-5" dirty="0">
                <a:latin typeface="Times New Roman"/>
                <a:cs typeface="Times New Roman"/>
              </a:rPr>
              <a:t>giocare,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intrepidi  davano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sbirciatina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laboratorio,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padrone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occupato, si azzardavano ad entrare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“Zio </a:t>
            </a:r>
            <a:r>
              <a:rPr sz="1200" dirty="0">
                <a:latin typeface="Times New Roman"/>
                <a:cs typeface="Times New Roman"/>
              </a:rPr>
              <a:t>Joshua, </a:t>
            </a:r>
            <a:r>
              <a:rPr sz="1200" spc="-5" dirty="0">
                <a:latin typeface="Times New Roman"/>
                <a:cs typeface="Times New Roman"/>
              </a:rPr>
              <a:t>esci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raccontaci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storia.”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facevano uscire tirandolo </a:t>
            </a:r>
            <a:r>
              <a:rPr sz="1200" dirty="0">
                <a:latin typeface="Times New Roman"/>
                <a:cs typeface="Times New Roman"/>
              </a:rPr>
              <a:t>per le mani 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seduto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pietra  preferita vicino all’angolo del laboratorio, con </a:t>
            </a:r>
            <a:r>
              <a:rPr sz="1200" dirty="0">
                <a:latin typeface="Times New Roman"/>
                <a:cs typeface="Times New Roman"/>
              </a:rPr>
              <a:t>i ragazzi </a:t>
            </a:r>
            <a:r>
              <a:rPr sz="1200" spc="-5" dirty="0">
                <a:latin typeface="Times New Roman"/>
                <a:cs typeface="Times New Roman"/>
              </a:rPr>
              <a:t>seduti per terra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semicerchio </a:t>
            </a:r>
            <a:r>
              <a:rPr sz="1200" dirty="0">
                <a:latin typeface="Times New Roman"/>
                <a:cs typeface="Times New Roman"/>
              </a:rPr>
              <a:t>davanti a lui. E </a:t>
            </a:r>
            <a:r>
              <a:rPr sz="1200" spc="-5" dirty="0">
                <a:latin typeface="Times New Roman"/>
                <a:cs typeface="Times New Roman"/>
              </a:rPr>
              <a:t>come si divertiva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zio Joshua. </a:t>
            </a:r>
            <a:r>
              <a:rPr sz="1200" spc="-5" dirty="0">
                <a:latin typeface="Times New Roman"/>
                <a:cs typeface="Times New Roman"/>
              </a:rPr>
              <a:t>Essi imparavano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ridere, </a:t>
            </a:r>
            <a:r>
              <a:rPr sz="1200" dirty="0">
                <a:latin typeface="Times New Roman"/>
                <a:cs typeface="Times New Roman"/>
              </a:rPr>
              <a:t>e a ridere di </a:t>
            </a:r>
            <a:r>
              <a:rPr sz="1200" spc="-5" dirty="0">
                <a:latin typeface="Times New Roman"/>
                <a:cs typeface="Times New Roman"/>
              </a:rPr>
              <a:t>cuore. </a:t>
            </a:r>
            <a:r>
              <a:rPr sz="1200" dirty="0">
                <a:latin typeface="Times New Roman"/>
                <a:cs typeface="Times New Roman"/>
              </a:rPr>
              <a:t>Uno o due dei ragazzi più </a:t>
            </a:r>
            <a:r>
              <a:rPr sz="1200" spc="-5" dirty="0">
                <a:latin typeface="Times New Roman"/>
                <a:cs typeface="Times New Roman"/>
              </a:rPr>
              <a:t>piccoli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avevano</a:t>
            </a:r>
            <a:endParaRPr sz="1200">
              <a:latin typeface="Times New Roman"/>
              <a:cs typeface="Times New Roman"/>
            </a:endParaRPr>
          </a:p>
          <a:p>
            <a:pPr marL="76200" marR="3124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arrampicarsi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sue ginocchia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sedervisi, seguendo con sguardo ammirato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viso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raccontava </a:t>
            </a:r>
            <a:r>
              <a:rPr sz="1200" dirty="0">
                <a:latin typeface="Times New Roman"/>
                <a:cs typeface="Times New Roman"/>
              </a:rPr>
              <a:t>le sue storie. I </a:t>
            </a:r>
            <a:r>
              <a:rPr sz="1200" spc="-5" dirty="0">
                <a:latin typeface="Times New Roman"/>
                <a:cs typeface="Times New Roman"/>
              </a:rPr>
              <a:t>bambini amavano 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amava 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bambini.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01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(1416.5) 128:6.12 </a:t>
            </a:r>
            <a:r>
              <a:rPr sz="1200" spc="-5" dirty="0">
                <a:latin typeface="Times New Roman"/>
                <a:cs typeface="Times New Roman"/>
              </a:rPr>
              <a:t>Era difficile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capire l’estensione delle sue attività </a:t>
            </a:r>
            <a:r>
              <a:rPr sz="1200" dirty="0">
                <a:latin typeface="Times New Roman"/>
                <a:cs typeface="Times New Roman"/>
              </a:rPr>
              <a:t>intellettuali, 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in cui poteva </a:t>
            </a:r>
            <a:r>
              <a:rPr sz="1200" spc="-5" dirty="0">
                <a:latin typeface="Times New Roman"/>
                <a:cs typeface="Times New Roman"/>
              </a:rPr>
              <a:t>così  improvvisamente </a:t>
            </a:r>
            <a:r>
              <a:rPr sz="1200" dirty="0">
                <a:latin typeface="Times New Roman"/>
                <a:cs typeface="Times New Roman"/>
              </a:rPr>
              <a:t>e completamente </a:t>
            </a:r>
            <a:r>
              <a:rPr sz="1200" spc="-5" dirty="0">
                <a:latin typeface="Times New Roman"/>
                <a:cs typeface="Times New Roman"/>
              </a:rPr>
              <a:t>passare dalle </a:t>
            </a:r>
            <a:r>
              <a:rPr sz="1200" dirty="0">
                <a:latin typeface="Times New Roman"/>
                <a:cs typeface="Times New Roman"/>
              </a:rPr>
              <a:t>profonde </a:t>
            </a:r>
            <a:r>
              <a:rPr sz="1200" spc="-5" dirty="0">
                <a:latin typeface="Times New Roman"/>
                <a:cs typeface="Times New Roman"/>
              </a:rPr>
              <a:t>discussioni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politica, </a:t>
            </a:r>
            <a:r>
              <a:rPr sz="1200" dirty="0">
                <a:latin typeface="Times New Roman"/>
                <a:cs typeface="Times New Roman"/>
              </a:rPr>
              <a:t>di filosofia o di </a:t>
            </a:r>
            <a:r>
              <a:rPr sz="1200" spc="-5" dirty="0">
                <a:latin typeface="Times New Roman"/>
                <a:cs typeface="Times New Roman"/>
              </a:rPr>
              <a:t>religione al </a:t>
            </a:r>
            <a:r>
              <a:rPr sz="1200" dirty="0">
                <a:latin typeface="Times New Roman"/>
                <a:cs typeface="Times New Roman"/>
              </a:rPr>
              <a:t>divertimento e alla  </a:t>
            </a:r>
            <a:r>
              <a:rPr sz="1200" spc="-5" dirty="0">
                <a:latin typeface="Times New Roman"/>
                <a:cs typeface="Times New Roman"/>
              </a:rPr>
              <a:t>gioiosa gaiezza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cinque ai </a:t>
            </a:r>
            <a:r>
              <a:rPr sz="1200" dirty="0">
                <a:latin typeface="Times New Roman"/>
                <a:cs typeface="Times New Roman"/>
              </a:rPr>
              <a:t>dieci anni </a:t>
            </a:r>
            <a:r>
              <a:rPr sz="1200" spc="-5" dirty="0">
                <a:latin typeface="Times New Roman"/>
                <a:cs typeface="Times New Roman"/>
              </a:rPr>
              <a:t>d’età. </a:t>
            </a:r>
            <a:r>
              <a:rPr sz="1200" dirty="0">
                <a:latin typeface="Times New Roman"/>
                <a:cs typeface="Times New Roman"/>
              </a:rPr>
              <a:t>A mano 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 crescevano egli </a:t>
            </a:r>
            <a:r>
              <a:rPr sz="1200" dirty="0">
                <a:latin typeface="Times New Roman"/>
                <a:cs typeface="Times New Roman"/>
              </a:rPr>
              <a:t>aveva  più </a:t>
            </a:r>
            <a:r>
              <a:rPr sz="1200" spc="-5" dirty="0">
                <a:latin typeface="Times New Roman"/>
                <a:cs typeface="Times New Roman"/>
              </a:rPr>
              <a:t>disponibilità </a:t>
            </a:r>
            <a:r>
              <a:rPr sz="1200" dirty="0">
                <a:latin typeface="Times New Roman"/>
                <a:cs typeface="Times New Roman"/>
              </a:rPr>
              <a:t>di tempo </a:t>
            </a:r>
            <a:r>
              <a:rPr sz="1200" spc="-5" dirty="0">
                <a:latin typeface="Times New Roman"/>
                <a:cs typeface="Times New Roman"/>
              </a:rPr>
              <a:t>libero, </a:t>
            </a:r>
            <a:r>
              <a:rPr sz="1200" dirty="0">
                <a:latin typeface="Times New Roman"/>
                <a:cs typeface="Times New Roman"/>
              </a:rPr>
              <a:t>e prima </a:t>
            </a:r>
            <a:r>
              <a:rPr sz="1200" spc="-5" dirty="0">
                <a:latin typeface="Times New Roman"/>
                <a:cs typeface="Times New Roman"/>
              </a:rPr>
              <a:t>dell’arrivo dei </a:t>
            </a:r>
            <a:r>
              <a:rPr sz="1200" dirty="0">
                <a:latin typeface="Times New Roman"/>
                <a:cs typeface="Times New Roman"/>
              </a:rPr>
              <a:t>nipoti </a:t>
            </a:r>
            <a:r>
              <a:rPr sz="1200" spc="-5" dirty="0">
                <a:latin typeface="Times New Roman"/>
                <a:cs typeface="Times New Roman"/>
              </a:rPr>
              <a:t>egli prestava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attenzione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piccini.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visse  abbastanza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molto i suoi nipoti.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ventiseiesimo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(20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(1416.6) 128:7.1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Gesù </a:t>
            </a:r>
            <a:r>
              <a:rPr sz="1200" dirty="0">
                <a:latin typeface="Times New Roman"/>
                <a:cs typeface="Times New Roman"/>
              </a:rPr>
              <a:t>di Nazaret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possedere una </a:t>
            </a:r>
            <a:r>
              <a:rPr sz="1200" spc="-5" dirty="0">
                <a:latin typeface="Times New Roman"/>
                <a:cs typeface="Times New Roman"/>
              </a:rPr>
              <a:t>grande estensione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 </a:t>
            </a:r>
            <a:r>
              <a:rPr sz="1200" dirty="0">
                <a:latin typeface="Times New Roman"/>
                <a:cs typeface="Times New Roman"/>
              </a:rPr>
              <a:t>potenziale. </a:t>
            </a:r>
            <a:r>
              <a:rPr sz="1200" spc="-5" dirty="0">
                <a:latin typeface="Times New Roman"/>
                <a:cs typeface="Times New Roman"/>
              </a:rPr>
              <a:t>Ma era anche pienamente persuaso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potere </a:t>
            </a:r>
            <a:r>
              <a:rPr sz="1200" dirty="0">
                <a:latin typeface="Times New Roman"/>
                <a:cs typeface="Times New Roman"/>
              </a:rPr>
              <a:t>non doveva </a:t>
            </a:r>
            <a:r>
              <a:rPr sz="1200" spc="-5" dirty="0">
                <a:latin typeface="Times New Roman"/>
                <a:cs typeface="Times New Roman"/>
              </a:rPr>
              <a:t>essere impiegato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personalità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Figlio  dell’Uomo, </a:t>
            </a:r>
            <a:r>
              <a:rPr sz="1200" dirty="0">
                <a:latin typeface="Times New Roman"/>
                <a:cs typeface="Times New Roman"/>
              </a:rPr>
              <a:t>almeno non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la sua ora fosse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1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(1417.1) 128:7.2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rifletteva molto, ma </a:t>
            </a:r>
            <a:r>
              <a:rPr sz="1200" spc="-5" dirty="0">
                <a:latin typeface="Times New Roman"/>
                <a:cs typeface="Times New Roman"/>
              </a:rPr>
              <a:t>diceva </a:t>
            </a:r>
            <a:r>
              <a:rPr sz="1200" dirty="0">
                <a:latin typeface="Times New Roman"/>
                <a:cs typeface="Times New Roman"/>
              </a:rPr>
              <a:t>poco, sulla </a:t>
            </a:r>
            <a:r>
              <a:rPr sz="1200" spc="-5" dirty="0">
                <a:latin typeface="Times New Roman"/>
                <a:cs typeface="Times New Roman"/>
              </a:rPr>
              <a:t>sua relazione con 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conclusione </a:t>
            </a:r>
            <a:r>
              <a:rPr sz="1200" dirty="0">
                <a:latin typeface="Times New Roman"/>
                <a:cs typeface="Times New Roman"/>
              </a:rPr>
              <a:t>di  tutte </a:t>
            </a:r>
            <a:r>
              <a:rPr sz="1200" spc="-5" dirty="0">
                <a:latin typeface="Times New Roman"/>
                <a:cs typeface="Times New Roman"/>
              </a:rPr>
              <a:t>queste riflessioni fu espressa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preghiera sulla sommità della collina, quando </a:t>
            </a:r>
            <a:r>
              <a:rPr sz="1200" dirty="0">
                <a:latin typeface="Times New Roman"/>
                <a:cs typeface="Times New Roman"/>
              </a:rPr>
              <a:t>disse: “Indipendentemente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241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potere io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o meno </a:t>
            </a:r>
            <a:r>
              <a:rPr sz="1200" spc="-5" dirty="0">
                <a:latin typeface="Times New Roman"/>
                <a:cs typeface="Times New Roman"/>
              </a:rPr>
              <a:t>esercitare, </a:t>
            </a:r>
            <a:r>
              <a:rPr sz="1200" dirty="0">
                <a:latin typeface="Times New Roman"/>
                <a:cs typeface="Times New Roman"/>
              </a:rPr>
              <a:t>sono sempre stato e sarò </a:t>
            </a:r>
            <a:r>
              <a:rPr sz="1200" spc="-5" dirty="0">
                <a:latin typeface="Times New Roman"/>
                <a:cs typeface="Times New Roman"/>
              </a:rPr>
              <a:t>sempre sottomesso </a:t>
            </a:r>
            <a:r>
              <a:rPr sz="1200" dirty="0">
                <a:latin typeface="Times New Roman"/>
                <a:cs typeface="Times New Roman"/>
              </a:rPr>
              <a:t>alla volontà di mio </a:t>
            </a:r>
            <a:r>
              <a:rPr sz="1200" spc="-5" dirty="0">
                <a:latin typeface="Times New Roman"/>
                <a:cs typeface="Times New Roman"/>
              </a:rPr>
              <a:t>Padre del  Paradiso.”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circolava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e tornare dal </a:t>
            </a:r>
            <a:r>
              <a:rPr sz="1200" spc="-5" dirty="0">
                <a:latin typeface="Times New Roman"/>
                <a:cs typeface="Times New Roman"/>
              </a:rPr>
              <a:t>suo lavoro,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vero — in ciò  </a:t>
            </a:r>
            <a:r>
              <a:rPr sz="1200" spc="-5" dirty="0">
                <a:latin typeface="Times New Roman"/>
                <a:cs typeface="Times New Roman"/>
              </a:rPr>
              <a:t>che concerneva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universo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“in </a:t>
            </a:r>
            <a:r>
              <a:rPr sz="1200" dirty="0">
                <a:latin typeface="Times New Roman"/>
                <a:cs typeface="Times New Roman"/>
              </a:rPr>
              <a:t>lui erano </a:t>
            </a:r>
            <a:r>
              <a:rPr sz="1200" spc="-5" dirty="0">
                <a:latin typeface="Times New Roman"/>
                <a:cs typeface="Times New Roman"/>
              </a:rPr>
              <a:t>nascosti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tesori della 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conoscenza”.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(1417.2) 128:7.3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quest’anno gli affari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andarono bene, </a:t>
            </a:r>
            <a:r>
              <a:rPr sz="1200" spc="-5" dirty="0">
                <a:latin typeface="Times New Roman"/>
                <a:cs typeface="Times New Roman"/>
              </a:rPr>
              <a:t>salvo 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Giuda.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anni Giacomo </a:t>
            </a:r>
            <a:r>
              <a:rPr sz="1200" dirty="0">
                <a:latin typeface="Times New Roman"/>
                <a:cs typeface="Times New Roman"/>
              </a:rPr>
              <a:t>ebbe delle noie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che non era incline a </a:t>
            </a:r>
            <a:r>
              <a:rPr sz="1200" spc="-5" dirty="0">
                <a:latin typeface="Times New Roman"/>
                <a:cs typeface="Times New Roman"/>
              </a:rPr>
              <a:t>mettersi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e sul quale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contare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partecipazione  alle spese della casa. Pur </a:t>
            </a:r>
            <a:r>
              <a:rPr sz="1200" dirty="0">
                <a:latin typeface="Times New Roman"/>
                <a:cs typeface="Times New Roman"/>
              </a:rPr>
              <a:t>vivendo in </a:t>
            </a:r>
            <a:r>
              <a:rPr sz="1200" spc="-5" dirty="0">
                <a:latin typeface="Times New Roman"/>
                <a:cs typeface="Times New Roman"/>
              </a:rPr>
              <a:t>famiglia,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tanto coscienzioso da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salario </a:t>
            </a:r>
            <a:r>
              <a:rPr sz="1200" dirty="0">
                <a:latin typeface="Times New Roman"/>
                <a:cs typeface="Times New Roman"/>
              </a:rPr>
              <a:t>al bilancio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93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(1417.3) 128:7.4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un uomo di </a:t>
            </a:r>
            <a:r>
              <a:rPr sz="1200" spc="-5" dirty="0">
                <a:latin typeface="Times New Roman"/>
                <a:cs typeface="Times New Roman"/>
              </a:rPr>
              <a:t>pace, </a:t>
            </a:r>
            <a:r>
              <a:rPr sz="1200" dirty="0">
                <a:latin typeface="Times New Roman"/>
                <a:cs typeface="Times New Roman"/>
              </a:rPr>
              <a:t>e di tanto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imbarazzato dalle </a:t>
            </a:r>
            <a:r>
              <a:rPr sz="1200" spc="-5" dirty="0">
                <a:latin typeface="Times New Roman"/>
                <a:cs typeface="Times New Roman"/>
              </a:rPr>
              <a:t>sortite bellicose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numerose esplosioni  </a:t>
            </a:r>
            <a:r>
              <a:rPr sz="1200" spc="-5" dirty="0">
                <a:latin typeface="Times New Roman"/>
                <a:cs typeface="Times New Roman"/>
              </a:rPr>
              <a:t>patriottiche </a:t>
            </a:r>
            <a:r>
              <a:rPr sz="1200" dirty="0">
                <a:latin typeface="Times New Roman"/>
                <a:cs typeface="Times New Roman"/>
              </a:rPr>
              <a:t>di Giuda.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Giuseppe erano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metterlo alla porta,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acconsentirvi. </a:t>
            </a:r>
            <a:r>
              <a:rPr sz="1200" dirty="0">
                <a:latin typeface="Times New Roman"/>
                <a:cs typeface="Times New Roman"/>
              </a:rPr>
              <a:t>Quando la loro  pazienza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severamente </a:t>
            </a:r>
            <a:r>
              <a:rPr sz="1200" spc="-5" dirty="0">
                <a:latin typeface="Times New Roman"/>
                <a:cs typeface="Times New Roman"/>
              </a:rPr>
              <a:t>messa alla prova, Gesù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limitava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consigliare: </a:t>
            </a:r>
            <a:r>
              <a:rPr sz="1200" dirty="0">
                <a:latin typeface="Times New Roman"/>
                <a:cs typeface="Times New Roman"/>
              </a:rPr>
              <a:t>“Siate pazienti. Siate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nei vostri </a:t>
            </a:r>
            <a:r>
              <a:rPr sz="1200" spc="-5" dirty="0">
                <a:latin typeface="Times New Roman"/>
                <a:cs typeface="Times New Roman"/>
              </a:rPr>
              <a:t>consigli ed  eloquenti </a:t>
            </a:r>
            <a:r>
              <a:rPr sz="1200" dirty="0">
                <a:latin typeface="Times New Roman"/>
                <a:cs typeface="Times New Roman"/>
              </a:rPr>
              <a:t>nel vostro modo di </a:t>
            </a:r>
            <a:r>
              <a:rPr sz="1200" spc="-5" dirty="0">
                <a:latin typeface="Times New Roman"/>
                <a:cs typeface="Times New Roman"/>
              </a:rPr>
              <a:t>vivere, perché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giovane fratello possa prima conoscere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costretto a  </a:t>
            </a:r>
            <a:r>
              <a:rPr sz="1200" spc="-5" dirty="0">
                <a:latin typeface="Times New Roman"/>
                <a:cs typeface="Times New Roman"/>
              </a:rPr>
              <a:t>seguirvi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essa.”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consiglio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affettuoso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evitò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rottura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famiglia; essi </a:t>
            </a:r>
            <a:r>
              <a:rPr sz="1200" dirty="0">
                <a:latin typeface="Times New Roman"/>
                <a:cs typeface="Times New Roman"/>
              </a:rPr>
              <a:t>rimasero uniti. </a:t>
            </a:r>
            <a:r>
              <a:rPr sz="1200" spc="-5" dirty="0">
                <a:latin typeface="Times New Roman"/>
                <a:cs typeface="Times New Roman"/>
              </a:rPr>
              <a:t>Ma Giuda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condotto alla ragione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suo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43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(1417.4) 128:7.5 </a:t>
            </a:r>
            <a:r>
              <a:rPr sz="1200" spc="-5" dirty="0">
                <a:latin typeface="Times New Roman"/>
                <a:cs typeface="Times New Roman"/>
              </a:rPr>
              <a:t>Maria parlava raramente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Gesù.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si faceva </a:t>
            </a:r>
            <a:r>
              <a:rPr sz="1200" dirty="0">
                <a:latin typeface="Times New Roman"/>
                <a:cs typeface="Times New Roman"/>
              </a:rPr>
              <a:t>allusione a </a:t>
            </a:r>
            <a:r>
              <a:rPr sz="1200" spc="-5" dirty="0">
                <a:latin typeface="Times New Roman"/>
                <a:cs typeface="Times New Roman"/>
              </a:rPr>
              <a:t>questo argomento, Gesù  rispondeva solamente: “La </a:t>
            </a:r>
            <a:r>
              <a:rPr sz="1200" dirty="0">
                <a:latin typeface="Times New Roman"/>
                <a:cs typeface="Times New Roman"/>
              </a:rPr>
              <a:t>mia ora non è ancora </a:t>
            </a:r>
            <a:r>
              <a:rPr sz="1200" spc="-5" dirty="0">
                <a:latin typeface="Times New Roman"/>
                <a:cs typeface="Times New Roman"/>
              </a:rPr>
              <a:t>giunta.” Gesù </a:t>
            </a:r>
            <a:r>
              <a:rPr sz="1200" dirty="0">
                <a:latin typeface="Times New Roman"/>
                <a:cs typeface="Times New Roman"/>
              </a:rPr>
              <a:t>aveva quasi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disabituare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 dipendere dalla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personalità. Egli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preparando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avrebbe 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coerentemente lasciare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preludio </a:t>
            </a:r>
            <a:r>
              <a:rPr sz="1200" dirty="0">
                <a:latin typeface="Times New Roman"/>
                <a:cs typeface="Times New Roman"/>
              </a:rPr>
              <a:t>più attivo </a:t>
            </a:r>
            <a:r>
              <a:rPr sz="1200" spc="-5" dirty="0">
                <a:latin typeface="Times New Roman"/>
                <a:cs typeface="Times New Roman"/>
              </a:rPr>
              <a:t>del suo vero ministero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00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(1417.5) 128:7.6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perdete mai </a:t>
            </a:r>
            <a:r>
              <a:rPr sz="1200" dirty="0">
                <a:latin typeface="Times New Roman"/>
                <a:cs typeface="Times New Roman"/>
              </a:rPr>
              <a:t>di vista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principale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 suo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conferimento era </a:t>
            </a:r>
            <a:r>
              <a:rPr sz="1200" dirty="0">
                <a:latin typeface="Times New Roman"/>
                <a:cs typeface="Times New Roman"/>
              </a:rPr>
              <a:t>l’acquisizione 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di creatura, il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nell’accumulare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esperienza egli faceva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658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30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rivelazione suprema del Padre del </a:t>
            </a:r>
            <a:r>
              <a:rPr sz="1200" dirty="0">
                <a:latin typeface="Times New Roman"/>
                <a:cs typeface="Times New Roman"/>
              </a:rPr>
              <a:t>Paradiso ad </a:t>
            </a:r>
            <a:r>
              <a:rPr sz="1200" spc="-5" dirty="0">
                <a:latin typeface="Times New Roman"/>
                <a:cs typeface="Times New Roman"/>
              </a:rPr>
              <a:t>Urantia ed 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dirty="0">
                <a:latin typeface="Times New Roman"/>
                <a:cs typeface="Times New Roman"/>
              </a:rPr>
              <a:t>E secondariamente a questi </a:t>
            </a:r>
            <a:r>
              <a:rPr sz="1200" spc="-5" dirty="0">
                <a:latin typeface="Times New Roman"/>
                <a:cs typeface="Times New Roman"/>
              </a:rPr>
              <a:t>propositi, egli  </a:t>
            </a:r>
            <a:r>
              <a:rPr sz="1200" dirty="0">
                <a:latin typeface="Times New Roman"/>
                <a:cs typeface="Times New Roman"/>
              </a:rPr>
              <a:t>incominciò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districare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complicati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pianeta connessi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(1417.6) 128:7.7 </a:t>
            </a:r>
            <a:r>
              <a:rPr sz="1200" spc="-5" dirty="0">
                <a:latin typeface="Times New Roman"/>
                <a:cs typeface="Times New Roman"/>
              </a:rPr>
              <a:t>Quest’anno Gesù godette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del solito,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dedicò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ad insegnare </a:t>
            </a:r>
            <a:r>
              <a:rPr sz="1200" dirty="0">
                <a:latin typeface="Times New Roman"/>
                <a:cs typeface="Times New Roman"/>
              </a:rPr>
              <a:t>a Giacomo a </a:t>
            </a:r>
            <a:r>
              <a:rPr sz="1200" spc="-5" dirty="0">
                <a:latin typeface="Times New Roman"/>
                <a:cs typeface="Times New Roman"/>
              </a:rPr>
              <a:t>condurre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riparazioni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dirigere 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dirty="0">
                <a:latin typeface="Times New Roman"/>
                <a:cs typeface="Times New Roman"/>
              </a:rPr>
              <a:t>Maria sentiva </a:t>
            </a:r>
            <a:r>
              <a:rPr sz="1200" spc="-5" dirty="0">
                <a:latin typeface="Times New Roman"/>
                <a:cs typeface="Times New Roman"/>
              </a:rPr>
              <a:t>che egli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preparando </a:t>
            </a:r>
            <a:r>
              <a:rPr sz="1200" dirty="0">
                <a:latin typeface="Times New Roman"/>
                <a:cs typeface="Times New Roman"/>
              </a:rPr>
              <a:t>a lasciarli.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88900" marR="6134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lasciarli per andare </a:t>
            </a:r>
            <a:r>
              <a:rPr sz="1200" dirty="0">
                <a:latin typeface="Times New Roman"/>
                <a:cs typeface="Times New Roman"/>
              </a:rPr>
              <a:t>dove?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dirty="0">
                <a:latin typeface="Times New Roman"/>
                <a:cs typeface="Times New Roman"/>
              </a:rPr>
              <a:t>che cosa? Essa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abbandonato l’idea che Gesù </a:t>
            </a:r>
            <a:r>
              <a:rPr sz="1200" dirty="0">
                <a:latin typeface="Times New Roman"/>
                <a:cs typeface="Times New Roman"/>
              </a:rPr>
              <a:t>fosse il Messia. </a:t>
            </a:r>
            <a:r>
              <a:rPr sz="1200" spc="-5" dirty="0">
                <a:latin typeface="Times New Roman"/>
                <a:cs typeface="Times New Roman"/>
              </a:rPr>
              <a:t>Non riusciva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comprenderlo; </a:t>
            </a:r>
            <a:r>
              <a:rPr sz="1200" dirty="0">
                <a:latin typeface="Times New Roman"/>
                <a:cs typeface="Times New Roman"/>
              </a:rPr>
              <a:t>semplicemente non </a:t>
            </a:r>
            <a:r>
              <a:rPr sz="1200" spc="-5" dirty="0">
                <a:latin typeface="Times New Roman"/>
                <a:cs typeface="Times New Roman"/>
              </a:rPr>
              <a:t>riusciva ad </a:t>
            </a:r>
            <a:r>
              <a:rPr sz="1200" dirty="0">
                <a:latin typeface="Times New Roman"/>
                <a:cs typeface="Times New Roman"/>
              </a:rPr>
              <a:t>intendere </a:t>
            </a:r>
            <a:r>
              <a:rPr sz="1200" spc="-5" dirty="0">
                <a:latin typeface="Times New Roman"/>
                <a:cs typeface="Times New Roman"/>
              </a:rPr>
              <a:t>suo figlio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primogenito.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(1417.7) 128:7.8 </a:t>
            </a:r>
            <a:r>
              <a:rPr sz="1200" spc="-5" dirty="0">
                <a:latin typeface="Times New Roman"/>
                <a:cs typeface="Times New Roman"/>
              </a:rPr>
              <a:t>Quest’anno Gesù passò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singoli 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famiglia. 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conduceva </a:t>
            </a:r>
            <a:r>
              <a:rPr sz="1200" dirty="0">
                <a:latin typeface="Times New Roman"/>
                <a:cs typeface="Times New Roman"/>
              </a:rPr>
              <a:t>in lunghe e  </a:t>
            </a:r>
            <a:r>
              <a:rPr sz="1200" spc="-5" dirty="0">
                <a:latin typeface="Times New Roman"/>
                <a:cs typeface="Times New Roman"/>
              </a:rPr>
              <a:t>frequenti passeggiate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collina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campagna.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mietitura egli condusse Giuda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zio  </a:t>
            </a:r>
            <a:r>
              <a:rPr sz="1200" spc="-5" dirty="0">
                <a:latin typeface="Times New Roman"/>
                <a:cs typeface="Times New Roman"/>
              </a:rPr>
              <a:t>agricoltore, </a:t>
            </a:r>
            <a:r>
              <a:rPr sz="1200" dirty="0">
                <a:latin typeface="Times New Roman"/>
                <a:cs typeface="Times New Roman"/>
              </a:rPr>
              <a:t>ma Giuda non vi </a:t>
            </a:r>
            <a:r>
              <a:rPr sz="1200" spc="-5" dirty="0">
                <a:latin typeface="Times New Roman"/>
                <a:cs typeface="Times New Roman"/>
              </a:rPr>
              <a:t>rimase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raccolto. Egli fuggì, </a:t>
            </a:r>
            <a:r>
              <a:rPr sz="1200" dirty="0">
                <a:latin typeface="Times New Roman"/>
                <a:cs typeface="Times New Roman"/>
              </a:rPr>
              <a:t>e Simone lo ritrovò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lago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pescatori.  Quando </a:t>
            </a:r>
            <a:r>
              <a:rPr sz="1200" dirty="0">
                <a:latin typeface="Times New Roman"/>
                <a:cs typeface="Times New Roman"/>
              </a:rPr>
              <a:t>Simone lo riportò a </a:t>
            </a:r>
            <a:r>
              <a:rPr sz="1200" spc="-5" dirty="0">
                <a:latin typeface="Times New Roman"/>
                <a:cs typeface="Times New Roman"/>
              </a:rPr>
              <a:t>casa, Gesù </a:t>
            </a:r>
            <a:r>
              <a:rPr sz="1200" dirty="0">
                <a:latin typeface="Times New Roman"/>
                <a:cs typeface="Times New Roman"/>
              </a:rPr>
              <a:t>parlò a </a:t>
            </a:r>
            <a:r>
              <a:rPr sz="1200" spc="-5" dirty="0">
                <a:latin typeface="Times New Roman"/>
                <a:cs typeface="Times New Roman"/>
              </a:rPr>
              <a:t>lungo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fuggiasco </a:t>
            </a:r>
            <a:r>
              <a:rPr sz="1200" dirty="0">
                <a:latin typeface="Times New Roman"/>
                <a:cs typeface="Times New Roman"/>
              </a:rPr>
              <a:t>e poiché questi voleva </a:t>
            </a:r>
            <a:r>
              <a:rPr sz="1200" spc="-5" dirty="0">
                <a:latin typeface="Times New Roman"/>
                <a:cs typeface="Times New Roman"/>
              </a:rPr>
              <a:t>diventare pescatore,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lui a </a:t>
            </a:r>
            <a:r>
              <a:rPr sz="1200" spc="-5" dirty="0">
                <a:latin typeface="Times New Roman"/>
                <a:cs typeface="Times New Roman"/>
              </a:rPr>
              <a:t>Magdala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affidò alle cure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parente,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pescatore.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lavorò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bene e </a:t>
            </a:r>
            <a:r>
              <a:rPr sz="1200" spc="-5" dirty="0">
                <a:latin typeface="Times New Roman"/>
                <a:cs typeface="Times New Roman"/>
              </a:rPr>
              <a:t>regolarmente </a:t>
            </a:r>
            <a:r>
              <a:rPr sz="1200" dirty="0">
                <a:latin typeface="Times New Roman"/>
                <a:cs typeface="Times New Roman"/>
              </a:rPr>
              <a:t>da quel </a:t>
            </a:r>
            <a:r>
              <a:rPr sz="1200" spc="5" dirty="0">
                <a:latin typeface="Times New Roman"/>
                <a:cs typeface="Times New Roman"/>
              </a:rPr>
              <a:t>momento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matrimonio, e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mestiere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pescatore </a:t>
            </a:r>
            <a:r>
              <a:rPr sz="1200" dirty="0">
                <a:latin typeface="Times New Roman"/>
                <a:cs typeface="Times New Roman"/>
              </a:rPr>
              <a:t>anche dopo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(1418.1) 128:7.9 </a:t>
            </a:r>
            <a:r>
              <a:rPr sz="1200" spc="-5" dirty="0">
                <a:latin typeface="Times New Roman"/>
                <a:cs typeface="Times New Roman"/>
              </a:rPr>
              <a:t>Era giunto finalmente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avevano scelto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carriera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sistemati.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5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33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(1418.2) 128:7.10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novembre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un duplice matrimonio.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ed Esta, e </a:t>
            </a:r>
            <a:r>
              <a:rPr sz="1200" spc="-5" dirty="0">
                <a:latin typeface="Times New Roman"/>
                <a:cs typeface="Times New Roman"/>
              </a:rPr>
              <a:t>Miriam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Giacobbe si sposarono.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veramente una  </a:t>
            </a:r>
            <a:r>
              <a:rPr sz="1200" spc="-5" dirty="0">
                <a:latin typeface="Times New Roman"/>
                <a:cs typeface="Times New Roman"/>
              </a:rPr>
              <a:t>circostanza gioiosa. Anche Maria era </a:t>
            </a:r>
            <a:r>
              <a:rPr sz="1200" dirty="0">
                <a:latin typeface="Times New Roman"/>
                <a:cs typeface="Times New Roman"/>
              </a:rPr>
              <a:t>nuovamente </a:t>
            </a:r>
            <a:r>
              <a:rPr sz="1200" spc="-5" dirty="0">
                <a:latin typeface="Times New Roman"/>
                <a:cs typeface="Times New Roman"/>
              </a:rPr>
              <a:t>felice, </a:t>
            </a:r>
            <a:r>
              <a:rPr sz="1200" dirty="0">
                <a:latin typeface="Times New Roman"/>
                <a:cs typeface="Times New Roman"/>
              </a:rPr>
              <a:t>salvo quando ogni </a:t>
            </a:r>
            <a:r>
              <a:rPr sz="1200" spc="-5" dirty="0">
                <a:latin typeface="Times New Roman"/>
                <a:cs typeface="Times New Roman"/>
              </a:rPr>
              <a:t>tanto si rendeva conto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stava preparando a  </a:t>
            </a:r>
            <a:r>
              <a:rPr sz="1200" spc="-5" dirty="0">
                <a:latin typeface="Times New Roman"/>
                <a:cs typeface="Times New Roman"/>
              </a:rPr>
              <a:t>partire. Essa </a:t>
            </a:r>
            <a:r>
              <a:rPr sz="1200" dirty="0">
                <a:latin typeface="Times New Roman"/>
                <a:cs typeface="Times New Roman"/>
              </a:rPr>
              <a:t>soffriva sotto il </a:t>
            </a:r>
            <a:r>
              <a:rPr sz="1200" spc="-5" dirty="0">
                <a:latin typeface="Times New Roman"/>
                <a:cs typeface="Times New Roman"/>
              </a:rPr>
              <a:t>peso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grande incertezza. Se Gesù avesse </a:t>
            </a:r>
            <a:r>
              <a:rPr sz="1200" dirty="0">
                <a:latin typeface="Times New Roman"/>
                <a:cs typeface="Times New Roman"/>
              </a:rPr>
              <a:t>voluto soltanto </a:t>
            </a:r>
            <a:r>
              <a:rPr sz="1200" spc="-5" dirty="0">
                <a:latin typeface="Times New Roman"/>
                <a:cs typeface="Times New Roman"/>
              </a:rPr>
              <a:t>sedersi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parlare francamente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 con </a:t>
            </a:r>
            <a:r>
              <a:rPr sz="1200" dirty="0">
                <a:latin typeface="Times New Roman"/>
                <a:cs typeface="Times New Roman"/>
              </a:rPr>
              <a:t>lei </a:t>
            </a:r>
            <a:r>
              <a:rPr sz="1200" spc="-5" dirty="0">
                <a:latin typeface="Times New Roman"/>
                <a:cs typeface="Times New Roman"/>
              </a:rPr>
              <a:t>come aveva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quando era </a:t>
            </a:r>
            <a:r>
              <a:rPr sz="1200" dirty="0">
                <a:latin typeface="Times New Roman"/>
                <a:cs typeface="Times New Roman"/>
              </a:rPr>
              <a:t>un ragazzo; ma </a:t>
            </a:r>
            <a:r>
              <a:rPr sz="1200" spc="-5" dirty="0">
                <a:latin typeface="Times New Roman"/>
                <a:cs typeface="Times New Roman"/>
              </a:rPr>
              <a:t>egli era costantemente taciturno; conservava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profondo </a:t>
            </a:r>
            <a:r>
              <a:rPr sz="1200" dirty="0">
                <a:latin typeface="Times New Roman"/>
                <a:cs typeface="Times New Roman"/>
              </a:rPr>
              <a:t>silenzio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562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(1418.3) 128:7.11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sposa, </a:t>
            </a:r>
            <a:r>
              <a:rPr sz="1200" dirty="0">
                <a:latin typeface="Times New Roman"/>
                <a:cs typeface="Times New Roman"/>
              </a:rPr>
              <a:t>Esta,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stabilirono in una </a:t>
            </a:r>
            <a:r>
              <a:rPr sz="1200" spc="-5" dirty="0">
                <a:latin typeface="Times New Roman"/>
                <a:cs typeface="Times New Roman"/>
              </a:rPr>
              <a:t>graziosa casetta nella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regalo </a:t>
            </a:r>
            <a:r>
              <a:rPr sz="1200" dirty="0">
                <a:latin typeface="Times New Roman"/>
                <a:cs typeface="Times New Roman"/>
              </a:rPr>
              <a:t>del padre di  lei. </a:t>
            </a:r>
            <a:r>
              <a:rPr sz="1200" spc="-5" dirty="0">
                <a:latin typeface="Times New Roman"/>
                <a:cs typeface="Times New Roman"/>
              </a:rPr>
              <a:t>Anche se Giacomo </a:t>
            </a:r>
            <a:r>
              <a:rPr sz="1200" dirty="0">
                <a:latin typeface="Times New Roman"/>
                <a:cs typeface="Times New Roman"/>
              </a:rPr>
              <a:t>continuò a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madre, </a:t>
            </a:r>
            <a:r>
              <a:rPr sz="1200" dirty="0">
                <a:latin typeface="Times New Roman"/>
                <a:cs typeface="Times New Roman"/>
              </a:rPr>
              <a:t>la sua quota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ridotta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metà a </a:t>
            </a:r>
            <a:r>
              <a:rPr sz="1200" spc="5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matrimonio, e  </a:t>
            </a:r>
            <a:r>
              <a:rPr sz="1200" spc="-5" dirty="0">
                <a:latin typeface="Times New Roman"/>
                <a:cs typeface="Times New Roman"/>
              </a:rPr>
              <a:t>Giuseppe fu </a:t>
            </a:r>
            <a:r>
              <a:rPr sz="1200" dirty="0">
                <a:latin typeface="Times New Roman"/>
                <a:cs typeface="Times New Roman"/>
              </a:rPr>
              <a:t>ufficialmente </a:t>
            </a:r>
            <a:r>
              <a:rPr sz="1200" spc="-5" dirty="0">
                <a:latin typeface="Times New Roman"/>
                <a:cs typeface="Times New Roman"/>
              </a:rPr>
              <a:t>installato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capo famiglia. </a:t>
            </a:r>
            <a:r>
              <a:rPr sz="1200" dirty="0">
                <a:latin typeface="Times New Roman"/>
                <a:cs typeface="Times New Roman"/>
              </a:rPr>
              <a:t>Giuda inviava ora </a:t>
            </a:r>
            <a:r>
              <a:rPr sz="1200" spc="-5" dirty="0">
                <a:latin typeface="Times New Roman"/>
                <a:cs typeface="Times New Roman"/>
              </a:rPr>
              <a:t>con regolarità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contributo alla </a:t>
            </a:r>
            <a:r>
              <a:rPr sz="1200" dirty="0">
                <a:latin typeface="Times New Roman"/>
                <a:cs typeface="Times New Roman"/>
              </a:rPr>
              <a:t>famiglia  </a:t>
            </a:r>
            <a:r>
              <a:rPr sz="1200" spc="-5" dirty="0">
                <a:latin typeface="Times New Roman"/>
                <a:cs typeface="Times New Roman"/>
              </a:rPr>
              <a:t>ogni mese.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Miriam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un’influenza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benefica su Giuda, </a:t>
            </a:r>
            <a:r>
              <a:rPr sz="1200" dirty="0">
                <a:latin typeface="Times New Roman"/>
                <a:cs typeface="Times New Roman"/>
              </a:rPr>
              <a:t>e quando questi </a:t>
            </a:r>
            <a:r>
              <a:rPr sz="1200" spc="-5" dirty="0">
                <a:latin typeface="Times New Roman"/>
                <a:cs typeface="Times New Roman"/>
              </a:rPr>
              <a:t>ripartì per </a:t>
            </a:r>
            <a:r>
              <a:rPr sz="1200" dirty="0">
                <a:latin typeface="Times New Roman"/>
                <a:cs typeface="Times New Roman"/>
              </a:rPr>
              <a:t>la pesca il  </a:t>
            </a:r>
            <a:r>
              <a:rPr sz="1200" spc="-5" dirty="0">
                <a:latin typeface="Times New Roman"/>
                <a:cs typeface="Times New Roman"/>
              </a:rPr>
              <a:t>giorno successivo al </a:t>
            </a:r>
            <a:r>
              <a:rPr sz="1200" dirty="0">
                <a:latin typeface="Times New Roman"/>
                <a:cs typeface="Times New Roman"/>
              </a:rPr>
              <a:t>doppio </a:t>
            </a:r>
            <a:r>
              <a:rPr sz="1200" spc="-5" dirty="0">
                <a:latin typeface="Times New Roman"/>
                <a:cs typeface="Times New Roman"/>
              </a:rPr>
              <a:t>matrimonio rassicurò Giuseppe che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contare su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“per compiere </a:t>
            </a:r>
            <a:r>
              <a:rPr sz="1200" dirty="0">
                <a:latin typeface="Times New Roman"/>
                <a:cs typeface="Times New Roman"/>
              </a:rPr>
              <a:t>tutto il mio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e ancora  di più </a:t>
            </a:r>
            <a:r>
              <a:rPr sz="1200" spc="-5" dirty="0">
                <a:latin typeface="Times New Roman"/>
                <a:cs typeface="Times New Roman"/>
              </a:rPr>
              <a:t>se necessario”.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mantenne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dirty="0">
                <a:latin typeface="Times New Roman"/>
                <a:cs typeface="Times New Roman"/>
              </a:rPr>
              <a:t> promessa.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73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(1418.4) 128:7.12 </a:t>
            </a:r>
            <a:r>
              <a:rPr sz="1200" spc="-5" dirty="0">
                <a:latin typeface="Times New Roman"/>
                <a:cs typeface="Times New Roman"/>
              </a:rPr>
              <a:t>Miriam viveva nella casa </a:t>
            </a:r>
            <a:r>
              <a:rPr sz="1200" dirty="0">
                <a:latin typeface="Times New Roman"/>
                <a:cs typeface="Times New Roman"/>
              </a:rPr>
              <a:t>di Giacobbe, </a:t>
            </a:r>
            <a:r>
              <a:rPr sz="1200" spc="-5" dirty="0">
                <a:latin typeface="Times New Roman"/>
                <a:cs typeface="Times New Roman"/>
              </a:rPr>
              <a:t>contigua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Maria,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Giacobbe era stato sepolto con i  suoi </a:t>
            </a:r>
            <a:r>
              <a:rPr sz="1200" spc="-5" dirty="0">
                <a:latin typeface="Times New Roman"/>
                <a:cs typeface="Times New Roman"/>
              </a:rPr>
              <a:t>antenati. Marta </a:t>
            </a:r>
            <a:r>
              <a:rPr sz="1200" dirty="0">
                <a:latin typeface="Times New Roman"/>
                <a:cs typeface="Times New Roman"/>
              </a:rPr>
              <a:t>prese il posto di Miriam in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 la nuova </a:t>
            </a:r>
            <a:r>
              <a:rPr sz="1200" spc="-5" dirty="0">
                <a:latin typeface="Times New Roman"/>
                <a:cs typeface="Times New Roman"/>
              </a:rPr>
              <a:t>organizzazione </a:t>
            </a:r>
            <a:r>
              <a:rPr sz="1200" dirty="0">
                <a:latin typeface="Times New Roman"/>
                <a:cs typeface="Times New Roman"/>
              </a:rPr>
              <a:t>funzionò senza difficoltà </a:t>
            </a:r>
            <a:r>
              <a:rPr sz="1200" spc="-5" dirty="0">
                <a:latin typeface="Times New Roman"/>
                <a:cs typeface="Times New Roman"/>
              </a:rPr>
              <a:t>già prima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fine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dell’anno.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731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(1418.5) 128:7.13 </a:t>
            </a:r>
            <a:r>
              <a:rPr sz="1200" spc="-5" dirty="0">
                <a:latin typeface="Times New Roman"/>
                <a:cs typeface="Times New Roman"/>
              </a:rPr>
              <a:t>All’indomani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duplice matrimonio Gesù ebbe </a:t>
            </a:r>
            <a:r>
              <a:rPr sz="1200" dirty="0">
                <a:latin typeface="Times New Roman"/>
                <a:cs typeface="Times New Roman"/>
              </a:rPr>
              <a:t>un colloquio </a:t>
            </a:r>
            <a:r>
              <a:rPr sz="1200" spc="-5" dirty="0">
                <a:latin typeface="Times New Roman"/>
                <a:cs typeface="Times New Roman"/>
              </a:rPr>
              <a:t>importante con Giacomo. Gli disse </a:t>
            </a:r>
            <a:r>
              <a:rPr sz="1200" dirty="0">
                <a:latin typeface="Times New Roman"/>
                <a:cs typeface="Times New Roman"/>
              </a:rPr>
              <a:t>in confidenza 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preparando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dirty="0">
                <a:latin typeface="Times New Roman"/>
                <a:cs typeface="Times New Roman"/>
              </a:rPr>
              <a:t>Donò a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la piena proprietà </a:t>
            </a:r>
            <a:r>
              <a:rPr sz="1200" spc="-5" dirty="0">
                <a:latin typeface="Times New Roman"/>
                <a:cs typeface="Times New Roman"/>
              </a:rPr>
              <a:t>del laboratorio </a:t>
            </a:r>
            <a:r>
              <a:rPr sz="1200" dirty="0">
                <a:latin typeface="Times New Roman"/>
                <a:cs typeface="Times New Roman"/>
              </a:rPr>
              <a:t>di riparazioni, </a:t>
            </a:r>
            <a:r>
              <a:rPr sz="1200" spc="-5" dirty="0">
                <a:latin typeface="Times New Roman"/>
                <a:cs typeface="Times New Roman"/>
              </a:rPr>
              <a:t>abdicò </a:t>
            </a:r>
            <a:r>
              <a:rPr sz="1200" dirty="0">
                <a:latin typeface="Times New Roman"/>
                <a:cs typeface="Times New Roman"/>
              </a:rPr>
              <a:t>ufficialmente e  </a:t>
            </a:r>
            <a:r>
              <a:rPr sz="1200" spc="-5" dirty="0">
                <a:latin typeface="Times New Roman"/>
                <a:cs typeface="Times New Roman"/>
              </a:rPr>
              <a:t>solennemente dalla </a:t>
            </a:r>
            <a:r>
              <a:rPr sz="1200" dirty="0">
                <a:latin typeface="Times New Roman"/>
                <a:cs typeface="Times New Roman"/>
              </a:rPr>
              <a:t>posizione di </a:t>
            </a:r>
            <a:r>
              <a:rPr sz="1200" spc="-5" dirty="0">
                <a:latin typeface="Times New Roman"/>
                <a:cs typeface="Times New Roman"/>
              </a:rPr>
              <a:t>capo della </a:t>
            </a:r>
            <a:r>
              <a:rPr sz="1200" dirty="0">
                <a:latin typeface="Times New Roman"/>
                <a:cs typeface="Times New Roman"/>
              </a:rPr>
              <a:t>famiglia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e stabilì nella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toccante suo fratello Giacomo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“capo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protettore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padre”. Egli redasse, ed entrambi sottoscrissero, </a:t>
            </a:r>
            <a:r>
              <a:rPr sz="1200" dirty="0">
                <a:latin typeface="Times New Roman"/>
                <a:cs typeface="Times New Roman"/>
              </a:rPr>
              <a:t>un accordo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convenuto 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compenso della </a:t>
            </a:r>
            <a:r>
              <a:rPr sz="1200" dirty="0">
                <a:latin typeface="Times New Roman"/>
                <a:cs typeface="Times New Roman"/>
              </a:rPr>
              <a:t>donazione </a:t>
            </a:r>
            <a:r>
              <a:rPr sz="1200" spc="-5" dirty="0">
                <a:latin typeface="Times New Roman"/>
                <a:cs typeface="Times New Roman"/>
              </a:rPr>
              <a:t>del laboratorio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riparazioni, Giacomo avrebbe assunto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responsabilità finanziaria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sollevando </a:t>
            </a:r>
            <a:r>
              <a:rPr sz="1200" spc="-5" dirty="0">
                <a:latin typeface="Times New Roman"/>
                <a:cs typeface="Times New Roman"/>
              </a:rPr>
              <a:t>così Gesù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ulteriore obbligo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materie.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firmato </a:t>
            </a:r>
            <a:r>
              <a:rPr sz="1200" dirty="0">
                <a:latin typeface="Times New Roman"/>
                <a:cs typeface="Times New Roman"/>
              </a:rPr>
              <a:t>il contratto, 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bilancio fu  </a:t>
            </a:r>
            <a:r>
              <a:rPr sz="1200" spc="-5" dirty="0">
                <a:latin typeface="Times New Roman"/>
                <a:cs typeface="Times New Roman"/>
              </a:rPr>
              <a:t>sistemato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spese correnti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potevano essere affrontate senza alcun </a:t>
            </a:r>
            <a:r>
              <a:rPr sz="1200" dirty="0">
                <a:latin typeface="Times New Roman"/>
                <a:cs typeface="Times New Roman"/>
              </a:rPr>
              <a:t>contributo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Gesù,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Giacomo: </a:t>
            </a:r>
            <a:r>
              <a:rPr sz="1200" dirty="0">
                <a:latin typeface="Times New Roman"/>
                <a:cs typeface="Times New Roman"/>
              </a:rPr>
              <a:t>“Tuttavia,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mio, io continuerò a </a:t>
            </a:r>
            <a:r>
              <a:rPr sz="1200" spc="-5" dirty="0">
                <a:latin typeface="Times New Roman"/>
                <a:cs typeface="Times New Roman"/>
              </a:rPr>
              <a:t>spedirti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mese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la mia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giunta,  ed impiegherai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manderò secondo </a:t>
            </a:r>
            <a:r>
              <a:rPr sz="1200" dirty="0">
                <a:latin typeface="Times New Roman"/>
                <a:cs typeface="Times New Roman"/>
              </a:rPr>
              <a:t>le esigenze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momento. </a:t>
            </a:r>
            <a:r>
              <a:rPr sz="1200" spc="-5" dirty="0">
                <a:latin typeface="Times New Roman"/>
                <a:cs typeface="Times New Roman"/>
              </a:rPr>
              <a:t>Adopera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fondi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piaceri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famiglia come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giudicherai </a:t>
            </a:r>
            <a:r>
              <a:rPr sz="1200" dirty="0">
                <a:latin typeface="Times New Roman"/>
                <a:cs typeface="Times New Roman"/>
              </a:rPr>
              <a:t>opportuno. Utilizzali 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far </a:t>
            </a:r>
            <a:r>
              <a:rPr sz="1200" dirty="0">
                <a:latin typeface="Times New Roman"/>
                <a:cs typeface="Times New Roman"/>
              </a:rPr>
              <a:t>fronte </a:t>
            </a:r>
            <a:r>
              <a:rPr sz="1200" spc="-5" dirty="0">
                <a:latin typeface="Times New Roman"/>
                <a:cs typeface="Times New Roman"/>
              </a:rPr>
              <a:t>ad emergenze </a:t>
            </a:r>
            <a:r>
              <a:rPr sz="1200" dirty="0">
                <a:latin typeface="Times New Roman"/>
                <a:cs typeface="Times New Roman"/>
              </a:rPr>
              <a:t>impreviste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potrebbero  </a:t>
            </a:r>
            <a:r>
              <a:rPr sz="1200" spc="-5" dirty="0">
                <a:latin typeface="Times New Roman"/>
                <a:cs typeface="Times New Roman"/>
              </a:rPr>
              <a:t>sopraggiungere ad </a:t>
            </a:r>
            <a:r>
              <a:rPr sz="1200" dirty="0">
                <a:latin typeface="Times New Roman"/>
                <a:cs typeface="Times New Roman"/>
              </a:rPr>
              <a:t>un qualunque </a:t>
            </a:r>
            <a:r>
              <a:rPr sz="1200" spc="-5" dirty="0">
                <a:latin typeface="Times New Roman"/>
                <a:cs typeface="Times New Roman"/>
              </a:rPr>
              <a:t>membro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772795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(1418.6) 128:7.14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Gesù si preparò ad entrare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seconda fase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di adulto, </a:t>
            </a:r>
            <a:r>
              <a:rPr sz="1200" spc="-5" dirty="0">
                <a:latin typeface="Times New Roman"/>
                <a:cs typeface="Times New Roman"/>
              </a:rPr>
              <a:t>staccato </a:t>
            </a:r>
            <a:r>
              <a:rPr sz="1200" dirty="0">
                <a:latin typeface="Times New Roman"/>
                <a:cs typeface="Times New Roman"/>
              </a:rPr>
              <a:t>dai suoi, prima di </a:t>
            </a:r>
            <a:r>
              <a:rPr sz="1200" spc="-5" dirty="0">
                <a:latin typeface="Times New Roman"/>
                <a:cs typeface="Times New Roman"/>
              </a:rPr>
              <a:t>occuparsi  pubblicamente degli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71373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successiva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vita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adulta di</a:t>
            </a:r>
            <a:r>
              <a:rPr sz="2200" b="1" spc="3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Gesù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81975" cy="343281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096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(1419.1) 129:0.1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era completamente </a:t>
            </a:r>
            <a:r>
              <a:rPr sz="1200" dirty="0">
                <a:latin typeface="Times New Roman"/>
                <a:cs typeface="Times New Roman"/>
              </a:rPr>
              <a:t>e definitivamente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gestione degli affari </a:t>
            </a:r>
            <a:r>
              <a:rPr sz="1200" dirty="0">
                <a:latin typeface="Times New Roman"/>
                <a:cs typeface="Times New Roman"/>
              </a:rPr>
              <a:t>domestici 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Nazaret e  </a:t>
            </a:r>
            <a:r>
              <a:rPr sz="1200" spc="-5" dirty="0">
                <a:latin typeface="Times New Roman"/>
                <a:cs typeface="Times New Roman"/>
              </a:rPr>
              <a:t>dalla direzione immediata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membri. Egli </a:t>
            </a:r>
            <a:r>
              <a:rPr sz="1200" dirty="0">
                <a:latin typeface="Times New Roman"/>
                <a:cs typeface="Times New Roman"/>
              </a:rPr>
              <a:t>continuò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battesimo </a:t>
            </a:r>
            <a:r>
              <a:rPr sz="1200" dirty="0">
                <a:latin typeface="Times New Roman"/>
                <a:cs typeface="Times New Roman"/>
              </a:rPr>
              <a:t>a contribuire </a:t>
            </a:r>
            <a:r>
              <a:rPr sz="1200" spc="-5" dirty="0">
                <a:latin typeface="Times New Roman"/>
                <a:cs typeface="Times New Roman"/>
              </a:rPr>
              <a:t>alle finanze familiari ed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un vivo interesse </a:t>
            </a:r>
            <a:r>
              <a:rPr sz="1200" spc="-5" dirty="0">
                <a:latin typeface="Times New Roman"/>
                <a:cs typeface="Times New Roman"/>
              </a:rPr>
              <a:t>personale al </a:t>
            </a:r>
            <a:r>
              <a:rPr sz="1200" dirty="0">
                <a:latin typeface="Times New Roman"/>
                <a:cs typeface="Times New Roman"/>
              </a:rPr>
              <a:t>benessere spirituale 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 fare tutto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era umanamente 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vedova.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41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(1419.2) 129:0.2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aveva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preparato 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per staccarsi permanentemente dalla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fu 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per lui.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amava </a:t>
            </a:r>
            <a:r>
              <a:rPr sz="1200" spc="-5" dirty="0">
                <a:latin typeface="Times New Roman"/>
                <a:cs typeface="Times New Roman"/>
              </a:rPr>
              <a:t>naturalmente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gente, amava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affetto naturale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enormemente  accresciuto dalla sua straordinaria devozione </a:t>
            </a:r>
            <a:r>
              <a:rPr sz="1200" dirty="0">
                <a:latin typeface="Times New Roman"/>
                <a:cs typeface="Times New Roman"/>
              </a:rPr>
              <a:t>a loro. </a:t>
            </a:r>
            <a:r>
              <a:rPr sz="1200" spc="-5" dirty="0">
                <a:latin typeface="Times New Roman"/>
                <a:cs typeface="Times New Roman"/>
              </a:rPr>
              <a:t>Più pienamente ci doniamo </a:t>
            </a:r>
            <a:r>
              <a:rPr sz="1200" dirty="0">
                <a:latin typeface="Times New Roman"/>
                <a:cs typeface="Times New Roman"/>
              </a:rPr>
              <a:t>ai nostri simili e più li </a:t>
            </a:r>
            <a:r>
              <a:rPr sz="1200" spc="-5" dirty="0">
                <a:latin typeface="Times New Roman"/>
                <a:cs typeface="Times New Roman"/>
              </a:rPr>
              <a:t>amiamo;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si  era così completamente </a:t>
            </a:r>
            <a:r>
              <a:rPr sz="1200" dirty="0">
                <a:latin typeface="Times New Roman"/>
                <a:cs typeface="Times New Roman"/>
              </a:rPr>
              <a:t>dato ai suoi </a:t>
            </a:r>
            <a:r>
              <a:rPr sz="1200" spc="-5" dirty="0">
                <a:latin typeface="Times New Roman"/>
                <a:cs typeface="Times New Roman"/>
              </a:rPr>
              <a:t>familiari,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amava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fervente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08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(1419.3) 129:0.3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si </a:t>
            </a:r>
            <a:r>
              <a:rPr sz="1200" dirty="0">
                <a:latin typeface="Times New Roman"/>
                <a:cs typeface="Times New Roman"/>
              </a:rPr>
              <a:t>era a poco a </a:t>
            </a:r>
            <a:r>
              <a:rPr sz="1200" spc="-5" dirty="0">
                <a:latin typeface="Times New Roman"/>
                <a:cs typeface="Times New Roman"/>
              </a:rPr>
              <a:t>poco resa conto che Gesù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preparando </a:t>
            </a:r>
            <a:r>
              <a:rPr sz="1200" dirty="0">
                <a:latin typeface="Times New Roman"/>
                <a:cs typeface="Times New Roman"/>
              </a:rPr>
              <a:t>a lasciarli.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tristezza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prevista  </a:t>
            </a:r>
            <a:r>
              <a:rPr sz="1200" spc="-5" dirty="0">
                <a:latin typeface="Times New Roman"/>
                <a:cs typeface="Times New Roman"/>
              </a:rPr>
              <a:t>separazione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attenuata soltanto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prepararli all’annuncio </a:t>
            </a:r>
            <a:r>
              <a:rPr sz="1200" dirty="0">
                <a:latin typeface="Times New Roman"/>
                <a:cs typeface="Times New Roman"/>
              </a:rPr>
              <a:t>della sua intenzione di </a:t>
            </a:r>
            <a:r>
              <a:rPr sz="1200" spc="-5" dirty="0">
                <a:latin typeface="Times New Roman"/>
                <a:cs typeface="Times New Roman"/>
              </a:rPr>
              <a:t>partire. Da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quattro anni essi </a:t>
            </a:r>
            <a:r>
              <a:rPr sz="1200" dirty="0">
                <a:latin typeface="Times New Roman"/>
                <a:cs typeface="Times New Roman"/>
              </a:rPr>
              <a:t>percepivano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progettando questa separazione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definitiva.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ventisettesimo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(21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(1419.4) 129:1.1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gennaio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quest’anno, </a:t>
            </a:r>
            <a:r>
              <a:rPr sz="1200" dirty="0">
                <a:latin typeface="Times New Roman"/>
                <a:cs typeface="Times New Roman"/>
              </a:rPr>
              <a:t>21 d.C., in una piovosa mattina di </a:t>
            </a:r>
            <a:r>
              <a:rPr sz="1200" spc="-5" dirty="0">
                <a:latin typeface="Times New Roman"/>
                <a:cs typeface="Times New Roman"/>
              </a:rPr>
              <a:t>domenica, Gesù si </a:t>
            </a:r>
            <a:r>
              <a:rPr sz="1200" dirty="0">
                <a:latin typeface="Times New Roman"/>
                <a:cs typeface="Times New Roman"/>
              </a:rPr>
              <a:t>congedò </a:t>
            </a:r>
            <a:r>
              <a:rPr sz="1200" spc="-5" dirty="0">
                <a:latin typeface="Times New Roman"/>
                <a:cs typeface="Times New Roman"/>
              </a:rPr>
              <a:t>senza cerimonie dalla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spiegando solamente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sarebbe andato a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e poi 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città vicine al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spc="-15" dirty="0">
                <a:latin typeface="Times New Roman"/>
                <a:cs typeface="Times New Roman"/>
              </a:rPr>
              <a:t>Li </a:t>
            </a:r>
            <a:r>
              <a:rPr sz="1200" dirty="0">
                <a:latin typeface="Times New Roman"/>
                <a:cs typeface="Times New Roman"/>
              </a:rPr>
              <a:t>lasciò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e 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più un </a:t>
            </a:r>
            <a:r>
              <a:rPr sz="1200" spc="-5" dirty="0">
                <a:latin typeface="Times New Roman"/>
                <a:cs typeface="Times New Roman"/>
              </a:rPr>
              <a:t>membro regolare </a:t>
            </a:r>
            <a:r>
              <a:rPr sz="1200" dirty="0">
                <a:latin typeface="Times New Roman"/>
                <a:cs typeface="Times New Roman"/>
              </a:rPr>
              <a:t>di quella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8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(1419.5) 129:1.2 </a:t>
            </a:r>
            <a:r>
              <a:rPr sz="1200" spc="-5" dirty="0">
                <a:latin typeface="Times New Roman"/>
                <a:cs typeface="Times New Roman"/>
              </a:rPr>
              <a:t>Egli trascorse </a:t>
            </a:r>
            <a:r>
              <a:rPr sz="1200" dirty="0">
                <a:latin typeface="Times New Roman"/>
                <a:cs typeface="Times New Roman"/>
              </a:rPr>
              <a:t>una settimana a </a:t>
            </a:r>
            <a:r>
              <a:rPr sz="1200" spc="-5" dirty="0">
                <a:latin typeface="Times New Roman"/>
                <a:cs typeface="Times New Roman"/>
              </a:rPr>
              <a:t>Tiberiade, </a:t>
            </a:r>
            <a:r>
              <a:rPr sz="1200" dirty="0">
                <a:latin typeface="Times New Roman"/>
                <a:cs typeface="Times New Roman"/>
              </a:rPr>
              <a:t>la nuova </a:t>
            </a:r>
            <a:r>
              <a:rPr sz="1200" spc="-5" dirty="0">
                <a:latin typeface="Times New Roman"/>
                <a:cs typeface="Times New Roman"/>
              </a:rPr>
              <a:t>città che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succedere a </a:t>
            </a:r>
            <a:r>
              <a:rPr sz="1200" spc="-5" dirty="0">
                <a:latin typeface="Times New Roman"/>
                <a:cs typeface="Times New Roman"/>
              </a:rPr>
              <a:t>Sefforis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capitale della  Galilea;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trovandovi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interessasse, </a:t>
            </a:r>
            <a:r>
              <a:rPr sz="1200" dirty="0">
                <a:latin typeface="Times New Roman"/>
                <a:cs typeface="Times New Roman"/>
              </a:rPr>
              <a:t>passò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Magdala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Betsaida per </a:t>
            </a:r>
            <a:r>
              <a:rPr sz="1200" dirty="0">
                <a:latin typeface="Times New Roman"/>
                <a:cs typeface="Times New Roman"/>
              </a:rPr>
              <a:t>andare 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fermò  </a:t>
            </a:r>
            <a:r>
              <a:rPr sz="1200" spc="-5" dirty="0">
                <a:latin typeface="Times New Roman"/>
                <a:cs typeface="Times New Roman"/>
              </a:rPr>
              <a:t>per far </a:t>
            </a:r>
            <a:r>
              <a:rPr sz="1200" dirty="0">
                <a:latin typeface="Times New Roman"/>
                <a:cs typeface="Times New Roman"/>
              </a:rPr>
              <a:t>visita a </a:t>
            </a:r>
            <a:r>
              <a:rPr sz="1200" spc="-5" dirty="0">
                <a:latin typeface="Times New Roman"/>
                <a:cs typeface="Times New Roman"/>
              </a:rPr>
              <a:t>Zebedeo, l’amico </a:t>
            </a:r>
            <a:r>
              <a:rPr sz="1200" dirty="0">
                <a:latin typeface="Times New Roman"/>
                <a:cs typeface="Times New Roman"/>
              </a:rPr>
              <a:t>di suo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I figli di </a:t>
            </a:r>
            <a:r>
              <a:rPr sz="1200" spc="-5" dirty="0">
                <a:latin typeface="Times New Roman"/>
                <a:cs typeface="Times New Roman"/>
              </a:rPr>
              <a:t>Zebedeo erano </a:t>
            </a:r>
            <a:r>
              <a:rPr sz="1200" dirty="0">
                <a:latin typeface="Times New Roman"/>
                <a:cs typeface="Times New Roman"/>
              </a:rPr>
              <a:t>pescatori; </a:t>
            </a:r>
            <a:r>
              <a:rPr sz="1200" spc="1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costruttore </a:t>
            </a:r>
            <a:r>
              <a:rPr sz="1200" dirty="0">
                <a:latin typeface="Times New Roman"/>
                <a:cs typeface="Times New Roman"/>
              </a:rPr>
              <a:t>di battelli.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un progettista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costruttore esperto;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Zebedeo conosceva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</a:t>
            </a:r>
            <a:endParaRPr sz="1200">
              <a:latin typeface="Times New Roman"/>
              <a:cs typeface="Times New Roman"/>
            </a:endParaRPr>
          </a:p>
          <a:p>
            <a:pPr marL="76200" marR="1524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l’abilità dell’artigiano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Da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Zebedeo aveva </a:t>
            </a:r>
            <a:r>
              <a:rPr sz="1200" dirty="0">
                <a:latin typeface="Times New Roman"/>
                <a:cs typeface="Times New Roman"/>
              </a:rPr>
              <a:t>pensato di costruire </a:t>
            </a:r>
            <a:r>
              <a:rPr sz="1200" spc="-5" dirty="0">
                <a:latin typeface="Times New Roman"/>
                <a:cs typeface="Times New Roman"/>
              </a:rPr>
              <a:t>battelli </a:t>
            </a:r>
            <a:r>
              <a:rPr sz="1200" dirty="0">
                <a:latin typeface="Times New Roman"/>
                <a:cs typeface="Times New Roman"/>
              </a:rPr>
              <a:t>migliori; </a:t>
            </a:r>
            <a:r>
              <a:rPr sz="1200" spc="-5" dirty="0">
                <a:latin typeface="Times New Roman"/>
                <a:cs typeface="Times New Roman"/>
              </a:rPr>
              <a:t>espose 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progetti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invitò il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visita ad </a:t>
            </a:r>
            <a:r>
              <a:rPr sz="1200" dirty="0">
                <a:latin typeface="Times New Roman"/>
                <a:cs typeface="Times New Roman"/>
              </a:rPr>
              <a:t>unirsi a lui </a:t>
            </a:r>
            <a:r>
              <a:rPr sz="1200" spc="-5" dirty="0">
                <a:latin typeface="Times New Roman"/>
                <a:cs typeface="Times New Roman"/>
              </a:rPr>
              <a:t>nell’impresa,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acconsentì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immediatamente.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(1419.6) 129:1.3 </a:t>
            </a:r>
            <a:r>
              <a:rPr sz="1200" spc="-5" dirty="0">
                <a:latin typeface="Times New Roman"/>
                <a:cs typeface="Times New Roman"/>
              </a:rPr>
              <a:t>Gesù lavorò con Zebedeo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poco più di un </a:t>
            </a:r>
            <a:r>
              <a:rPr sz="1200" spc="-5" dirty="0">
                <a:latin typeface="Times New Roman"/>
                <a:cs typeface="Times New Roman"/>
              </a:rPr>
              <a:t>anno,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durante questo tempo </a:t>
            </a:r>
            <a:r>
              <a:rPr sz="1200" dirty="0">
                <a:latin typeface="Times New Roman"/>
                <a:cs typeface="Times New Roman"/>
              </a:rPr>
              <a:t>creò un nuovo tipo di battello e stabilì  metodi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nuovi per </a:t>
            </a:r>
            <a:r>
              <a:rPr sz="1200" spc="-5" dirty="0">
                <a:latin typeface="Times New Roman"/>
                <a:cs typeface="Times New Roman"/>
              </a:rPr>
              <a:t>costruirne. </a:t>
            </a:r>
            <a:r>
              <a:rPr sz="1200" dirty="0">
                <a:latin typeface="Times New Roman"/>
                <a:cs typeface="Times New Roman"/>
              </a:rPr>
              <a:t>Con 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superiore e procedimenti molto </a:t>
            </a:r>
            <a:r>
              <a:rPr sz="1200" spc="-5" dirty="0">
                <a:latin typeface="Times New Roman"/>
                <a:cs typeface="Times New Roman"/>
              </a:rPr>
              <a:t>migliorati per essiccare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tavole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legno, 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Zebedeo cominciarono </a:t>
            </a:r>
            <a:r>
              <a:rPr sz="1200" dirty="0">
                <a:latin typeface="Times New Roman"/>
                <a:cs typeface="Times New Roman"/>
              </a:rPr>
              <a:t>a costruire </a:t>
            </a:r>
            <a:r>
              <a:rPr sz="1200" spc="-5" dirty="0">
                <a:latin typeface="Times New Roman"/>
                <a:cs typeface="Times New Roman"/>
              </a:rPr>
              <a:t>battelli </a:t>
            </a:r>
            <a:r>
              <a:rPr sz="1200" dirty="0">
                <a:latin typeface="Times New Roman"/>
                <a:cs typeface="Times New Roman"/>
              </a:rPr>
              <a:t>di un tipo molto </a:t>
            </a:r>
            <a:r>
              <a:rPr sz="1200" spc="-5" dirty="0">
                <a:latin typeface="Times New Roman"/>
                <a:cs typeface="Times New Roman"/>
              </a:rPr>
              <a:t>superiore, che </a:t>
            </a:r>
            <a:r>
              <a:rPr sz="1200" dirty="0">
                <a:latin typeface="Times New Roman"/>
                <a:cs typeface="Times New Roman"/>
              </a:rPr>
              <a:t>offrivano molta più </a:t>
            </a:r>
            <a:r>
              <a:rPr sz="1200" spc="-5" dirty="0">
                <a:latin typeface="Times New Roman"/>
                <a:cs typeface="Times New Roman"/>
              </a:rPr>
              <a:t>sicurezza per </a:t>
            </a:r>
            <a:r>
              <a:rPr sz="1200" dirty="0">
                <a:latin typeface="Times New Roman"/>
                <a:cs typeface="Times New Roman"/>
              </a:rPr>
              <a:t>la navigazione  </a:t>
            </a:r>
            <a:r>
              <a:rPr sz="1200" spc="-5" dirty="0">
                <a:latin typeface="Times New Roman"/>
                <a:cs typeface="Times New Roman"/>
              </a:rPr>
              <a:t>sul lago rispetto ai vecchi </a:t>
            </a:r>
            <a:r>
              <a:rPr sz="1200" dirty="0">
                <a:latin typeface="Times New Roman"/>
                <a:cs typeface="Times New Roman"/>
              </a:rPr>
              <a:t>tipi. </a:t>
            </a:r>
            <a:r>
              <a:rPr sz="1200" spc="-5" dirty="0">
                <a:latin typeface="Times New Roman"/>
                <a:cs typeface="Times New Roman"/>
              </a:rPr>
              <a:t>Per parecchi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Zebedeo ebbe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fabbricare questi </a:t>
            </a:r>
            <a:r>
              <a:rPr sz="1200" dirty="0">
                <a:latin typeface="Times New Roman"/>
                <a:cs typeface="Times New Roman"/>
              </a:rPr>
              <a:t>battelli di nuovo </a:t>
            </a:r>
            <a:r>
              <a:rPr sz="1200" spc="-5" dirty="0">
                <a:latin typeface="Times New Roman"/>
                <a:cs typeface="Times New Roman"/>
              </a:rPr>
              <a:t>modello </a:t>
            </a:r>
            <a:r>
              <a:rPr sz="1200" spc="2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piccola </a:t>
            </a:r>
            <a:r>
              <a:rPr sz="1200" dirty="0">
                <a:latin typeface="Times New Roman"/>
                <a:cs typeface="Times New Roman"/>
              </a:rPr>
              <a:t>azienda potesse </a:t>
            </a:r>
            <a:r>
              <a:rPr sz="1200" spc="-5" dirty="0">
                <a:latin typeface="Times New Roman"/>
                <a:cs typeface="Times New Roman"/>
              </a:rPr>
              <a:t>produrne.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meno di cinque </a:t>
            </a:r>
            <a:r>
              <a:rPr sz="1200" spc="-5" dirty="0">
                <a:latin typeface="Times New Roman"/>
                <a:cs typeface="Times New Roman"/>
              </a:rPr>
              <a:t>anni praticamente </a:t>
            </a:r>
            <a:r>
              <a:rPr sz="1200" dirty="0">
                <a:latin typeface="Times New Roman"/>
                <a:cs typeface="Times New Roman"/>
              </a:rPr>
              <a:t>tutti i battelli </a:t>
            </a:r>
            <a:r>
              <a:rPr sz="1200" spc="-5" dirty="0">
                <a:latin typeface="Times New Roman"/>
                <a:cs typeface="Times New Roman"/>
              </a:rPr>
              <a:t>naviganti sul lago erano stati costruiti  nei cantieri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presto conosciuto dai pescatori galilei come </a:t>
            </a:r>
            <a:r>
              <a:rPr sz="1200" dirty="0">
                <a:latin typeface="Times New Roman"/>
                <a:cs typeface="Times New Roman"/>
              </a:rPr>
              <a:t>il progettista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nuovi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(1420.1) 129:1.4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era un uomo </a:t>
            </a:r>
            <a:r>
              <a:rPr sz="1200" spc="-5" dirty="0">
                <a:latin typeface="Times New Roman"/>
                <a:cs typeface="Times New Roman"/>
              </a:rPr>
              <a:t>moderatamente benestante; </a:t>
            </a:r>
            <a:r>
              <a:rPr sz="1200" dirty="0">
                <a:latin typeface="Times New Roman"/>
                <a:cs typeface="Times New Roman"/>
              </a:rPr>
              <a:t>i suoi cantieri </a:t>
            </a:r>
            <a:r>
              <a:rPr sz="1200" spc="-5" dirty="0">
                <a:latin typeface="Times New Roman"/>
                <a:cs typeface="Times New Roman"/>
              </a:rPr>
              <a:t>si trovavano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lago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 casa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situata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valle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lago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pesca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Betsaida. Gesù visse nella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l’anno </a:t>
            </a:r>
            <a:r>
              <a:rPr sz="1200" dirty="0">
                <a:latin typeface="Times New Roman"/>
                <a:cs typeface="Times New Roman"/>
              </a:rPr>
              <a:t>e più  </a:t>
            </a:r>
            <a:r>
              <a:rPr sz="1200" spc="-5" dirty="0">
                <a:latin typeface="Times New Roman"/>
                <a:cs typeface="Times New Roman"/>
              </a:rPr>
              <a:t>che rimase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lavorato </a:t>
            </a:r>
            <a:r>
              <a:rPr sz="1200" dirty="0">
                <a:latin typeface="Times New Roman"/>
                <a:cs typeface="Times New Roman"/>
              </a:rPr>
              <a:t>a lungo da solo nel mondo, </a:t>
            </a:r>
            <a:r>
              <a:rPr sz="1200" spc="-5" dirty="0">
                <a:latin typeface="Times New Roman"/>
                <a:cs typeface="Times New Roman"/>
              </a:rPr>
              <a:t>cioè senza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padre, ed </a:t>
            </a:r>
            <a:r>
              <a:rPr sz="1200" dirty="0">
                <a:latin typeface="Times New Roman"/>
                <a:cs typeface="Times New Roman"/>
              </a:rPr>
              <a:t>apprezzò molto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lavoro con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partner-padre.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(1420.2) 129:1.5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Salomè, era </a:t>
            </a:r>
            <a:r>
              <a:rPr sz="1200" dirty="0">
                <a:latin typeface="Times New Roman"/>
                <a:cs typeface="Times New Roman"/>
              </a:rPr>
              <a:t>parente di </a:t>
            </a:r>
            <a:r>
              <a:rPr sz="1200" spc="-5" dirty="0">
                <a:latin typeface="Times New Roman"/>
                <a:cs typeface="Times New Roman"/>
              </a:rPr>
              <a:t>Anna, </a:t>
            </a:r>
            <a:r>
              <a:rPr sz="1200" dirty="0">
                <a:latin typeface="Times New Roman"/>
                <a:cs typeface="Times New Roman"/>
              </a:rPr>
              <a:t>un tempo sommo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ed ancora </a:t>
            </a:r>
            <a:r>
              <a:rPr sz="1200" dirty="0">
                <a:latin typeface="Times New Roman"/>
                <a:cs typeface="Times New Roman"/>
              </a:rPr>
              <a:t>il membro  più </a:t>
            </a:r>
            <a:r>
              <a:rPr sz="1200" spc="-5" dirty="0">
                <a:latin typeface="Times New Roman"/>
                <a:cs typeface="Times New Roman"/>
              </a:rPr>
              <a:t>influente del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dei Sadducei, essendo </a:t>
            </a:r>
            <a:r>
              <a:rPr sz="1200" dirty="0">
                <a:latin typeface="Times New Roman"/>
                <a:cs typeface="Times New Roman"/>
              </a:rPr>
              <a:t>non più in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soli otto anni. </a:t>
            </a:r>
            <a:r>
              <a:rPr sz="1200" spc="-5" dirty="0">
                <a:latin typeface="Times New Roman"/>
                <a:cs typeface="Times New Roman"/>
              </a:rPr>
              <a:t>Salomè </a:t>
            </a:r>
            <a:r>
              <a:rPr sz="1200" dirty="0">
                <a:latin typeface="Times New Roman"/>
                <a:cs typeface="Times New Roman"/>
              </a:rPr>
              <a:t>divenne una </a:t>
            </a:r>
            <a:r>
              <a:rPr sz="1200" spc="-5" dirty="0">
                <a:latin typeface="Times New Roman"/>
                <a:cs typeface="Times New Roman"/>
              </a:rPr>
              <a:t>grande ammiratrice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 Essa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amava quanto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stessi figli Giacomo, 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Davide, </a:t>
            </a:r>
            <a:r>
              <a:rPr sz="1200" dirty="0">
                <a:latin typeface="Times New Roman"/>
                <a:cs typeface="Times New Roman"/>
              </a:rPr>
              <a:t>mentre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figlie consideravano Gesù come </a:t>
            </a:r>
            <a:r>
              <a:rPr sz="1200" spc="5" dirty="0">
                <a:latin typeface="Times New Roman"/>
                <a:cs typeface="Times New Roman"/>
              </a:rPr>
              <a:t>il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9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969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dalle </a:t>
            </a:r>
            <a:r>
              <a:rPr sz="1200" dirty="0">
                <a:latin typeface="Times New Roman"/>
                <a:cs typeface="Times New Roman"/>
              </a:rPr>
              <a:t>mani di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deviati. Così il tuo </a:t>
            </a:r>
            <a:r>
              <a:rPr sz="1200" spc="-5" dirty="0">
                <a:latin typeface="Times New Roman"/>
                <a:cs typeface="Times New Roman"/>
              </a:rPr>
              <a:t>intero universo locale riconoscerà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equità, chiaramente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sempre,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giustezza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facendo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di mortale </a:t>
            </a:r>
            <a:r>
              <a:rPr sz="1200" spc="-5" dirty="0">
                <a:latin typeface="Times New Roman"/>
                <a:cs typeface="Times New Roman"/>
              </a:rPr>
              <a:t>incarnato </a:t>
            </a:r>
            <a:r>
              <a:rPr sz="1200" dirty="0">
                <a:latin typeface="Times New Roman"/>
                <a:cs typeface="Times New Roman"/>
              </a:rPr>
              <a:t>quelle 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ti esortava a non </a:t>
            </a:r>
            <a:r>
              <a:rPr sz="1200" spc="-5" dirty="0">
                <a:latin typeface="Times New Roman"/>
                <a:cs typeface="Times New Roman"/>
              </a:rPr>
              <a:t>fare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un’autorità arbitraria. Avendo così </a:t>
            </a:r>
            <a:r>
              <a:rPr sz="1200" dirty="0">
                <a:latin typeface="Times New Roman"/>
                <a:cs typeface="Times New Roman"/>
              </a:rPr>
              <a:t>stabilito con il tuo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la possibilità </a:t>
            </a:r>
            <a:r>
              <a:rPr sz="1200" spc="-5" dirty="0">
                <a:latin typeface="Times New Roman"/>
                <a:cs typeface="Times New Roman"/>
              </a:rPr>
              <a:t>della sovranità del 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avrai</a:t>
            </a:r>
            <a:endParaRPr sz="1200">
              <a:latin typeface="Times New Roman"/>
              <a:cs typeface="Times New Roman"/>
            </a:endParaRPr>
          </a:p>
          <a:p>
            <a:pPr marL="76200" marR="58419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portato a </a:t>
            </a:r>
            <a:r>
              <a:rPr sz="1200" spc="-5" dirty="0">
                <a:latin typeface="Times New Roman"/>
                <a:cs typeface="Times New Roman"/>
              </a:rPr>
              <a:t>conclusione gli affari ancora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giudicati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precedenti insurrezioni, nonostante l’intervallo </a:t>
            </a:r>
            <a:r>
              <a:rPr sz="1200" dirty="0">
                <a:latin typeface="Times New Roman"/>
                <a:cs typeface="Times New Roman"/>
              </a:rPr>
              <a:t>di tempo più  o meno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necessario </a:t>
            </a:r>
            <a:r>
              <a:rPr sz="1200" spc="-5" dirty="0">
                <a:latin typeface="Times New Roman"/>
                <a:cs typeface="Times New Roman"/>
              </a:rPr>
              <a:t>al raggiungimento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risultato.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atto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dissensi pendenti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universo saranno  </a:t>
            </a:r>
            <a:r>
              <a:rPr sz="1200" dirty="0">
                <a:latin typeface="Times New Roman"/>
                <a:cs typeface="Times New Roman"/>
              </a:rPr>
              <a:t>sostanzialmente liquidati.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susseguente </a:t>
            </a:r>
            <a:r>
              <a:rPr sz="1200" dirty="0">
                <a:latin typeface="Times New Roman"/>
                <a:cs typeface="Times New Roman"/>
              </a:rPr>
              <a:t>attribuzione </a:t>
            </a:r>
            <a:r>
              <a:rPr sz="1200" spc="-5" dirty="0">
                <a:latin typeface="Times New Roman"/>
                <a:cs typeface="Times New Roman"/>
              </a:rPr>
              <a:t>della sovranità suprema sul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simili sfide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autorità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potranno </a:t>
            </a:r>
            <a:r>
              <a:rPr sz="1200" dirty="0">
                <a:latin typeface="Times New Roman"/>
                <a:cs typeface="Times New Roman"/>
              </a:rPr>
              <a:t>mai più avvenire in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parte della tua </a:t>
            </a:r>
            <a:r>
              <a:rPr sz="1200" spc="-5" dirty="0">
                <a:latin typeface="Times New Roman"/>
                <a:cs typeface="Times New Roman"/>
              </a:rPr>
              <a:t>grande creazione 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320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(1327.3) 120:2.3 </a:t>
            </a:r>
            <a:r>
              <a:rPr sz="1200" spc="-5" dirty="0">
                <a:latin typeface="Times New Roman"/>
                <a:cs typeface="Times New Roman"/>
              </a:rPr>
              <a:t>“3. Quando sarai </a:t>
            </a:r>
            <a:r>
              <a:rPr sz="1200" dirty="0">
                <a:latin typeface="Times New Roman"/>
                <a:cs typeface="Times New Roman"/>
              </a:rPr>
              <a:t>riuscito a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alla secessione </a:t>
            </a:r>
            <a:r>
              <a:rPr sz="1200" dirty="0">
                <a:latin typeface="Times New Roman"/>
                <a:cs typeface="Times New Roman"/>
              </a:rPr>
              <a:t>di Urantia, </a:t>
            </a:r>
            <a:r>
              <a:rPr sz="1200" spc="-5" dirty="0">
                <a:latin typeface="Times New Roman"/>
                <a:cs typeface="Times New Roman"/>
              </a:rPr>
              <a:t>come senza </a:t>
            </a:r>
            <a:r>
              <a:rPr sz="1200" dirty="0">
                <a:latin typeface="Times New Roman"/>
                <a:cs typeface="Times New Roman"/>
              </a:rPr>
              <a:t>dubbio farai, ti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consegna del </a:t>
            </a:r>
            <a:r>
              <a:rPr sz="1200" dirty="0">
                <a:latin typeface="Times New Roman"/>
                <a:cs typeface="Times New Roman"/>
              </a:rPr>
              <a:t>titolo di ‘Principe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Urantia’ </a:t>
            </a:r>
            <a:r>
              <a:rPr sz="1200" dirty="0">
                <a:latin typeface="Times New Roman"/>
                <a:cs typeface="Times New Roman"/>
              </a:rPr>
              <a:t>quale eterno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universo della </a:t>
            </a:r>
            <a:r>
              <a:rPr sz="1200" dirty="0">
                <a:latin typeface="Times New Roman"/>
                <a:cs typeface="Times New Roman"/>
              </a:rPr>
              <a:t>tua 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finale 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e di fare inoltre tutto il </a:t>
            </a:r>
            <a:r>
              <a:rPr sz="1200" spc="-5" dirty="0">
                <a:latin typeface="Times New Roman"/>
                <a:cs typeface="Times New Roman"/>
              </a:rPr>
              <a:t>possibile, compatibilmente 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le afflizioni e la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portate </a:t>
            </a:r>
            <a:r>
              <a:rPr sz="1200" spc="-5" dirty="0">
                <a:latin typeface="Times New Roman"/>
                <a:cs typeface="Times New Roman"/>
              </a:rPr>
              <a:t>su Urantia dal tradimento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dal successivo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(1328.1) 120:2.4 </a:t>
            </a:r>
            <a:r>
              <a:rPr sz="1200" spc="-5" dirty="0">
                <a:latin typeface="Times New Roman"/>
                <a:cs typeface="Times New Roman"/>
              </a:rPr>
              <a:t>“4.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richiesta, Gabriele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interessati collaboreranno 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nel desiderio espresso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conferimento su Urantia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pronunciamento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giudizio dispensazionale del regno, accompagnato </a:t>
            </a:r>
            <a:r>
              <a:rPr sz="1200" dirty="0">
                <a:latin typeface="Times New Roman"/>
                <a:cs typeface="Times New Roman"/>
              </a:rPr>
              <a:t>dalla fine  di </a:t>
            </a:r>
            <a:r>
              <a:rPr sz="1200" spc="-5" dirty="0">
                <a:latin typeface="Times New Roman"/>
                <a:cs typeface="Times New Roman"/>
              </a:rPr>
              <a:t>un’epoca, </a:t>
            </a:r>
            <a:r>
              <a:rPr sz="1200" dirty="0">
                <a:latin typeface="Times New Roman"/>
                <a:cs typeface="Times New Roman"/>
              </a:rPr>
              <a:t>dalla risurrezione </a:t>
            </a:r>
            <a:r>
              <a:rPr sz="1200" spc="-5" dirty="0">
                <a:latin typeface="Times New Roman"/>
                <a:cs typeface="Times New Roman"/>
              </a:rPr>
              <a:t>dei sopravviventi mortali addormentati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dall’instaurazione della dispensazione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 Verità effuso.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(1328.2) 120:2.5 </a:t>
            </a:r>
            <a:r>
              <a:rPr sz="1200" spc="-5" dirty="0">
                <a:latin typeface="Times New Roman"/>
                <a:cs typeface="Times New Roman"/>
              </a:rPr>
              <a:t>“5. Per quanto 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del tuo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l’immediata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uomini che vi vivono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del  tuo </a:t>
            </a:r>
            <a:r>
              <a:rPr sz="1200" spc="-5" dirty="0">
                <a:latin typeface="Times New Roman"/>
                <a:cs typeface="Times New Roman"/>
              </a:rPr>
              <a:t>soggiorno come </a:t>
            </a:r>
            <a:r>
              <a:rPr sz="1200" dirty="0">
                <a:latin typeface="Times New Roman"/>
                <a:cs typeface="Times New Roman"/>
              </a:rPr>
              <a:t>mortale, ti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operare </a:t>
            </a:r>
            <a:r>
              <a:rPr sz="1200" spc="-5" dirty="0">
                <a:latin typeface="Times New Roman"/>
                <a:cs typeface="Times New Roman"/>
              </a:rPr>
              <a:t>largamente nel </a:t>
            </a:r>
            <a:r>
              <a:rPr sz="1200" dirty="0">
                <a:latin typeface="Times New Roman"/>
                <a:cs typeface="Times New Roman"/>
              </a:rPr>
              <a:t>ruolo </a:t>
            </a:r>
            <a:r>
              <a:rPr sz="1200" spc="-5" dirty="0">
                <a:latin typeface="Times New Roman"/>
                <a:cs typeface="Times New Roman"/>
              </a:rPr>
              <a:t>d’insegnante. </a:t>
            </a:r>
            <a:r>
              <a:rPr sz="1200" dirty="0">
                <a:latin typeface="Times New Roman"/>
                <a:cs typeface="Times New Roman"/>
              </a:rPr>
              <a:t>Poni attenzione, in </a:t>
            </a:r>
            <a:r>
              <a:rPr sz="1200" spc="-5" dirty="0">
                <a:latin typeface="Times New Roman"/>
                <a:cs typeface="Times New Roman"/>
              </a:rPr>
              <a:t>primo luogo,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 marR="29781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all’ispirazione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spirituale dell’uomo. Successivamente </a:t>
            </a:r>
            <a:r>
              <a:rPr sz="1200" dirty="0">
                <a:latin typeface="Times New Roman"/>
                <a:cs typeface="Times New Roman"/>
              </a:rPr>
              <a:t>illumina </a:t>
            </a:r>
            <a:r>
              <a:rPr sz="1200" spc="-5" dirty="0">
                <a:latin typeface="Times New Roman"/>
                <a:cs typeface="Times New Roman"/>
              </a:rPr>
              <a:t>l’intelletto umano ottenebrato, </a:t>
            </a:r>
            <a:r>
              <a:rPr sz="1200" dirty="0">
                <a:latin typeface="Times New Roman"/>
                <a:cs typeface="Times New Roman"/>
              </a:rPr>
              <a:t>guarisci  </a:t>
            </a:r>
            <a:r>
              <a:rPr sz="1200" spc="-5" dirty="0">
                <a:latin typeface="Times New Roman"/>
                <a:cs typeface="Times New Roman"/>
              </a:rPr>
              <a:t>l’anima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paure </a:t>
            </a:r>
            <a:r>
              <a:rPr sz="1200" spc="-5" dirty="0">
                <a:latin typeface="Times New Roman"/>
                <a:cs typeface="Times New Roman"/>
              </a:rPr>
              <a:t>secolari. </a:t>
            </a:r>
            <a:r>
              <a:rPr sz="1200" dirty="0">
                <a:latin typeface="Times New Roman"/>
                <a:cs typeface="Times New Roman"/>
              </a:rPr>
              <a:t>E poi, secondo la tua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mortale, rivolgi </a:t>
            </a:r>
            <a:r>
              <a:rPr sz="1200" dirty="0">
                <a:latin typeface="Times New Roman"/>
                <a:cs typeface="Times New Roman"/>
              </a:rPr>
              <a:t>le tue </a:t>
            </a:r>
            <a:r>
              <a:rPr sz="1200" spc="5" dirty="0">
                <a:latin typeface="Times New Roman"/>
                <a:cs typeface="Times New Roman"/>
              </a:rPr>
              <a:t>cure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8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fratello maggiore. Gesù </a:t>
            </a:r>
            <a:r>
              <a:rPr sz="1200" dirty="0">
                <a:latin typeface="Times New Roman"/>
                <a:cs typeface="Times New Roman"/>
              </a:rPr>
              <a:t>andava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a pescare con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Giovanni e </a:t>
            </a:r>
            <a:r>
              <a:rPr sz="1200" spc="-5" dirty="0">
                <a:latin typeface="Times New Roman"/>
                <a:cs typeface="Times New Roman"/>
              </a:rPr>
              <a:t>Davide, ed essi costatarono che </a:t>
            </a:r>
            <a:r>
              <a:rPr sz="1200" dirty="0">
                <a:latin typeface="Times New Roman"/>
                <a:cs typeface="Times New Roman"/>
              </a:rPr>
              <a:t>era un esperto </a:t>
            </a:r>
            <a:r>
              <a:rPr sz="1200" spc="-5" dirty="0">
                <a:latin typeface="Times New Roman"/>
                <a:cs typeface="Times New Roman"/>
              </a:rPr>
              <a:t>pescatore  quanto </a:t>
            </a:r>
            <a:r>
              <a:rPr sz="1200" dirty="0">
                <a:latin typeface="Times New Roman"/>
                <a:cs typeface="Times New Roman"/>
              </a:rPr>
              <a:t>un abile costruttore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battelli.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(1420.3) 129:1.6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quest’anno Gesù </a:t>
            </a:r>
            <a:r>
              <a:rPr sz="1200" dirty="0">
                <a:latin typeface="Times New Roman"/>
                <a:cs typeface="Times New Roman"/>
              </a:rPr>
              <a:t>inviò </a:t>
            </a:r>
            <a:r>
              <a:rPr sz="1200" spc="-5" dirty="0">
                <a:latin typeface="Times New Roman"/>
                <a:cs typeface="Times New Roman"/>
              </a:rPr>
              <a:t>ogni mese </a:t>
            </a:r>
            <a:r>
              <a:rPr sz="1200" dirty="0">
                <a:latin typeface="Times New Roman"/>
                <a:cs typeface="Times New Roman"/>
              </a:rPr>
              <a:t>del denaro a </a:t>
            </a:r>
            <a:r>
              <a:rPr sz="1200" spc="-5" dirty="0">
                <a:latin typeface="Times New Roman"/>
                <a:cs typeface="Times New Roman"/>
              </a:rPr>
              <a:t>Giacomo. Egli ritornò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 ottobre </a:t>
            </a:r>
            <a:r>
              <a:rPr sz="1200" spc="-5" dirty="0">
                <a:latin typeface="Times New Roman"/>
                <a:cs typeface="Times New Roman"/>
              </a:rPr>
              <a:t>per assistere al  </a:t>
            </a:r>
            <a:r>
              <a:rPr sz="1200" dirty="0">
                <a:latin typeface="Times New Roman"/>
                <a:cs typeface="Times New Roman"/>
              </a:rPr>
              <a:t>matrimonio di </a:t>
            </a:r>
            <a:r>
              <a:rPr sz="1200" spc="-5" dirty="0">
                <a:latin typeface="Times New Roman"/>
                <a:cs typeface="Times New Roman"/>
              </a:rPr>
              <a:t>Marta,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di nuovo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più di due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quando tornò brevemente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duplice  matrimonio di Simone e di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374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(1420.4) 129:1.7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quest’anno Gesù costruì </a:t>
            </a:r>
            <a:r>
              <a:rPr sz="1200" dirty="0">
                <a:latin typeface="Times New Roman"/>
                <a:cs typeface="Times New Roman"/>
              </a:rPr>
              <a:t>battelli e </a:t>
            </a:r>
            <a:r>
              <a:rPr sz="1200" spc="-5" dirty="0">
                <a:latin typeface="Times New Roman"/>
                <a:cs typeface="Times New Roman"/>
              </a:rPr>
              <a:t>continuò ad </a:t>
            </a:r>
            <a:r>
              <a:rPr sz="1200" dirty="0">
                <a:latin typeface="Times New Roman"/>
                <a:cs typeface="Times New Roman"/>
              </a:rPr>
              <a:t>osservare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vivevano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sulla </a:t>
            </a:r>
            <a:r>
              <a:rPr sz="1200" spc="-5" dirty="0">
                <a:latin typeface="Times New Roman"/>
                <a:cs typeface="Times New Roman"/>
              </a:rPr>
              <a:t>terra. Egli andava  spesso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la stazione </a:t>
            </a:r>
            <a:r>
              <a:rPr sz="1200" spc="-5" dirty="0">
                <a:latin typeface="Times New Roman"/>
                <a:cs typeface="Times New Roman"/>
              </a:rPr>
              <a:t>delle carovane, essendo Cafarnao </a:t>
            </a:r>
            <a:r>
              <a:rPr sz="1200" dirty="0">
                <a:latin typeface="Times New Roman"/>
                <a:cs typeface="Times New Roman"/>
              </a:rPr>
              <a:t>sulla rotta </a:t>
            </a:r>
            <a:r>
              <a:rPr sz="1200" spc="-5" dirty="0">
                <a:latin typeface="Times New Roman"/>
                <a:cs typeface="Times New Roman"/>
              </a:rPr>
              <a:t>dei viaggi diretti </a:t>
            </a:r>
            <a:r>
              <a:rPr sz="1200" dirty="0">
                <a:latin typeface="Times New Roman"/>
                <a:cs typeface="Times New Roman"/>
              </a:rPr>
              <a:t>da Damasco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sud. Cafarnao era  </a:t>
            </a:r>
            <a:r>
              <a:rPr sz="1200" spc="-5" dirty="0">
                <a:latin typeface="Times New Roman"/>
                <a:cs typeface="Times New Roman"/>
              </a:rPr>
              <a:t>un’importante base militare romana, </a:t>
            </a:r>
            <a:r>
              <a:rPr sz="1200" dirty="0">
                <a:latin typeface="Times New Roman"/>
                <a:cs typeface="Times New Roman"/>
              </a:rPr>
              <a:t>e l’ufficiale </a:t>
            </a:r>
            <a:r>
              <a:rPr sz="1200" spc="-5" dirty="0">
                <a:latin typeface="Times New Roman"/>
                <a:cs typeface="Times New Roman"/>
              </a:rPr>
              <a:t>che comandava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guarnigione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Gentile credente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Yahweh, “un </a:t>
            </a:r>
            <a:r>
              <a:rPr sz="1200" dirty="0">
                <a:latin typeface="Times New Roman"/>
                <a:cs typeface="Times New Roman"/>
              </a:rPr>
              <a:t>uomo  </a:t>
            </a:r>
            <a:r>
              <a:rPr sz="1200" spc="-5" dirty="0">
                <a:latin typeface="Times New Roman"/>
                <a:cs typeface="Times New Roman"/>
              </a:rPr>
              <a:t>devoto”, come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erano soliti designare questi proseliti. Questo ufficiale apparteneva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ricca famiglia romana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s’incaricò </a:t>
            </a:r>
            <a:r>
              <a:rPr sz="1200" dirty="0">
                <a:latin typeface="Times New Roman"/>
                <a:cs typeface="Times New Roman"/>
              </a:rPr>
              <a:t>di costruire una </a:t>
            </a:r>
            <a:r>
              <a:rPr sz="1200" spc="-5" dirty="0">
                <a:latin typeface="Times New Roman"/>
                <a:cs typeface="Times New Roman"/>
              </a:rPr>
              <a:t>bella sinagoga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che era stata offerta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poco prima che </a:t>
            </a:r>
            <a:r>
              <a:rPr sz="1200" spc="-5" dirty="0">
                <a:latin typeface="Times New Roman"/>
                <a:cs typeface="Times New Roman"/>
              </a:rPr>
              <a:t>Gesù venisse </a:t>
            </a:r>
            <a:r>
              <a:rPr sz="1200" dirty="0">
                <a:latin typeface="Times New Roman"/>
                <a:cs typeface="Times New Roman"/>
              </a:rPr>
              <a:t>a vivere con  </a:t>
            </a:r>
            <a:r>
              <a:rPr sz="1200" spc="-5" dirty="0">
                <a:latin typeface="Times New Roman"/>
                <a:cs typeface="Times New Roman"/>
              </a:rPr>
              <a:t>Zebedeo. Gesù condusse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sinagoga per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metà di </a:t>
            </a:r>
            <a:r>
              <a:rPr sz="1200" spc="-5" dirty="0">
                <a:latin typeface="Times New Roman"/>
                <a:cs typeface="Times New Roman"/>
              </a:rPr>
              <a:t>quest’anno, ed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carovanieri che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assistettero per caso si ricordarono </a:t>
            </a:r>
            <a:r>
              <a:rPr sz="1200" dirty="0">
                <a:latin typeface="Times New Roman"/>
                <a:cs typeface="Times New Roman"/>
              </a:rPr>
              <a:t>che era il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(1420.5) 129:1.8 </a:t>
            </a:r>
            <a:r>
              <a:rPr sz="1200" spc="-5" dirty="0">
                <a:latin typeface="Times New Roman"/>
                <a:cs typeface="Times New Roman"/>
              </a:rPr>
              <a:t>Quando arrivò </a:t>
            </a:r>
            <a:r>
              <a:rPr sz="1200" dirty="0">
                <a:latin typeface="Times New Roman"/>
                <a:cs typeface="Times New Roman"/>
              </a:rPr>
              <a:t>il momento 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tasse, Gesù si </a:t>
            </a:r>
            <a:r>
              <a:rPr sz="1200" dirty="0">
                <a:latin typeface="Times New Roman"/>
                <a:cs typeface="Times New Roman"/>
              </a:rPr>
              <a:t>registrò come </a:t>
            </a:r>
            <a:r>
              <a:rPr sz="1200" spc="-5" dirty="0">
                <a:latin typeface="Times New Roman"/>
                <a:cs typeface="Times New Roman"/>
              </a:rPr>
              <a:t>“artigiano qualificato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Cafarnao”. Da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giorno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terrena egli fu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come residente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Non si avvalse </a:t>
            </a:r>
            <a:r>
              <a:rPr sz="1200" dirty="0">
                <a:latin typeface="Times New Roman"/>
                <a:cs typeface="Times New Roman"/>
              </a:rPr>
              <a:t>mai più di </a:t>
            </a:r>
            <a:r>
              <a:rPr sz="1200" spc="-5" dirty="0">
                <a:latin typeface="Times New Roman"/>
                <a:cs typeface="Times New Roman"/>
              </a:rPr>
              <a:t>nessun’altra  residenza legale, benché, per diverse ragioni,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domiciliarlo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ed anche </a:t>
            </a:r>
            <a:r>
              <a:rPr sz="1200" spc="-5" dirty="0">
                <a:latin typeface="Times New Roman"/>
                <a:cs typeface="Times New Roman"/>
              </a:rPr>
              <a:t>ad  Alessandria.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0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(1420.6) 129:1.9 </a:t>
            </a:r>
            <a:r>
              <a:rPr sz="1200" spc="-5" dirty="0">
                <a:latin typeface="Times New Roman"/>
                <a:cs typeface="Times New Roman"/>
              </a:rPr>
              <a:t>Alla 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egli </a:t>
            </a:r>
            <a:r>
              <a:rPr sz="1200" dirty="0">
                <a:latin typeface="Times New Roman"/>
                <a:cs typeface="Times New Roman"/>
              </a:rPr>
              <a:t>trovò molti nuovi libri </a:t>
            </a:r>
            <a:r>
              <a:rPr sz="1200" spc="-5" dirty="0">
                <a:latin typeface="Times New Roman"/>
                <a:cs typeface="Times New Roman"/>
              </a:rPr>
              <a:t>nelle casse della biblioteca, </a:t>
            </a:r>
            <a:r>
              <a:rPr sz="1200" dirty="0">
                <a:latin typeface="Times New Roman"/>
                <a:cs typeface="Times New Roman"/>
              </a:rPr>
              <a:t>e passò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sere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in intensi </a:t>
            </a:r>
            <a:r>
              <a:rPr sz="1200" spc="-5" dirty="0">
                <a:latin typeface="Times New Roman"/>
                <a:cs typeface="Times New Roman"/>
              </a:rPr>
              <a:t>studi. Egli dedicava </a:t>
            </a:r>
            <a:r>
              <a:rPr sz="1200" dirty="0">
                <a:latin typeface="Times New Roman"/>
                <a:cs typeface="Times New Roman"/>
              </a:rPr>
              <a:t>una sera alla vita </a:t>
            </a:r>
            <a:r>
              <a:rPr sz="1200" spc="-5" dirty="0">
                <a:latin typeface="Times New Roman"/>
                <a:cs typeface="Times New Roman"/>
              </a:rPr>
              <a:t>sociale con gli </a:t>
            </a:r>
            <a:r>
              <a:rPr sz="1200" dirty="0">
                <a:latin typeface="Times New Roman"/>
                <a:cs typeface="Times New Roman"/>
              </a:rPr>
              <a:t>adulti e </a:t>
            </a:r>
            <a:r>
              <a:rPr sz="1200" spc="-5" dirty="0">
                <a:latin typeface="Times New Roman"/>
                <a:cs typeface="Times New Roman"/>
              </a:rPr>
              <a:t>passava </a:t>
            </a:r>
            <a:r>
              <a:rPr sz="1200" dirty="0">
                <a:latin typeface="Times New Roman"/>
                <a:cs typeface="Times New Roman"/>
              </a:rPr>
              <a:t>una sera con i </a:t>
            </a:r>
            <a:r>
              <a:rPr sz="1200" spc="-5" dirty="0">
                <a:latin typeface="Times New Roman"/>
                <a:cs typeface="Times New Roman"/>
              </a:rPr>
              <a:t>giovani. C’era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di affabile </a:t>
            </a:r>
            <a:r>
              <a:rPr sz="1200" dirty="0">
                <a:latin typeface="Times New Roman"/>
                <a:cs typeface="Times New Roman"/>
              </a:rPr>
              <a:t>e d’ispirante </a:t>
            </a:r>
            <a:r>
              <a:rPr sz="1200" spc="-5" dirty="0">
                <a:latin typeface="Times New Roman"/>
                <a:cs typeface="Times New Roman"/>
              </a:rPr>
              <a:t>che attirava </a:t>
            </a:r>
            <a:r>
              <a:rPr sz="1200" dirty="0">
                <a:latin typeface="Times New Roman"/>
                <a:cs typeface="Times New Roman"/>
              </a:rPr>
              <a:t>invariabilmente i </a:t>
            </a:r>
            <a:r>
              <a:rPr sz="1200" spc="-5" dirty="0">
                <a:latin typeface="Times New Roman"/>
                <a:cs typeface="Times New Roman"/>
              </a:rPr>
              <a:t>giovani. 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sempre sentire a loro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10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38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sua presenza.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grande segreto </a:t>
            </a:r>
            <a:r>
              <a:rPr sz="1200" dirty="0">
                <a:latin typeface="Times New Roman"/>
                <a:cs typeface="Times New Roman"/>
              </a:rPr>
              <a:t>per intendersi con loro </a:t>
            </a:r>
            <a:r>
              <a:rPr sz="1200" spc="-5" dirty="0">
                <a:latin typeface="Times New Roman"/>
                <a:cs typeface="Times New Roman"/>
              </a:rPr>
              <a:t>consisteva </a:t>
            </a:r>
            <a:r>
              <a:rPr sz="1200" dirty="0">
                <a:latin typeface="Times New Roman"/>
                <a:cs typeface="Times New Roman"/>
              </a:rPr>
              <a:t>forse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duplice fatto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interessato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occupazioni, dando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raramente dei consigli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meno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glieli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chiedessero.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(1420.7) 129:1.10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quasi adorava Gesù,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membri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mancavano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partecipare alle sessioni </a:t>
            </a:r>
            <a:r>
              <a:rPr sz="1200" dirty="0">
                <a:latin typeface="Times New Roman"/>
                <a:cs typeface="Times New Roman"/>
              </a:rPr>
              <a:t>di  domanda e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conduceva ogni </a:t>
            </a:r>
            <a:r>
              <a:rPr sz="1200" dirty="0">
                <a:latin typeface="Times New Roman"/>
                <a:cs typeface="Times New Roman"/>
              </a:rPr>
              <a:t>sera dopo </a:t>
            </a:r>
            <a:r>
              <a:rPr sz="1200" spc="-5" dirty="0">
                <a:latin typeface="Times New Roman"/>
                <a:cs typeface="Times New Roman"/>
              </a:rPr>
              <a:t>cena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studiare nella </a:t>
            </a:r>
            <a:r>
              <a:rPr sz="1200" dirty="0">
                <a:latin typeface="Times New Roman"/>
                <a:cs typeface="Times New Roman"/>
              </a:rPr>
              <a:t>sinagoga.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del </a:t>
            </a:r>
            <a:r>
              <a:rPr sz="1200" spc="5" dirty="0">
                <a:latin typeface="Times New Roman"/>
                <a:cs typeface="Times New Roman"/>
              </a:rPr>
              <a:t>vicinato  </a:t>
            </a:r>
            <a:r>
              <a:rPr sz="1200" spc="-5" dirty="0">
                <a:latin typeface="Times New Roman"/>
                <a:cs typeface="Times New Roman"/>
              </a:rPr>
              <a:t>venivano spesso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riunioni </a:t>
            </a:r>
            <a:r>
              <a:rPr sz="1200" dirty="0">
                <a:latin typeface="Times New Roman"/>
                <a:cs typeface="Times New Roman"/>
              </a:rPr>
              <a:t>del dopo </a:t>
            </a:r>
            <a:r>
              <a:rPr sz="1200" spc="-5" dirty="0">
                <a:latin typeface="Times New Roman"/>
                <a:cs typeface="Times New Roman"/>
              </a:rPr>
              <a:t>cena.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piccoli </a:t>
            </a:r>
            <a:r>
              <a:rPr sz="1200" spc="-5" dirty="0">
                <a:latin typeface="Times New Roman"/>
                <a:cs typeface="Times New Roman"/>
              </a:rPr>
              <a:t>gruppi Gesù </a:t>
            </a:r>
            <a:r>
              <a:rPr sz="1200" dirty="0">
                <a:latin typeface="Times New Roman"/>
                <a:cs typeface="Times New Roman"/>
              </a:rPr>
              <a:t>dava </a:t>
            </a:r>
            <a:r>
              <a:rPr sz="1200" spc="-5" dirty="0">
                <a:latin typeface="Times New Roman"/>
                <a:cs typeface="Times New Roman"/>
              </a:rPr>
              <a:t>un’istruzione varia ed </a:t>
            </a:r>
            <a:r>
              <a:rPr sz="1200" dirty="0">
                <a:latin typeface="Times New Roman"/>
                <a:cs typeface="Times New Roman"/>
              </a:rPr>
              <a:t>avanzata,  </a:t>
            </a:r>
            <a:r>
              <a:rPr sz="1200" spc="-5" dirty="0">
                <a:latin typeface="Times New Roman"/>
                <a:cs typeface="Times New Roman"/>
              </a:rPr>
              <a:t>avanzata giusto quanto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potevano comprendere. Egli parlava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liberamente 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esponeva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ideali  sulla </a:t>
            </a:r>
            <a:r>
              <a:rPr sz="1200" spc="-5" dirty="0">
                <a:latin typeface="Times New Roman"/>
                <a:cs typeface="Times New Roman"/>
              </a:rPr>
              <a:t>politica,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sociologia,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pretendeva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parlare con autorità </a:t>
            </a:r>
            <a:r>
              <a:rPr sz="1200" dirty="0">
                <a:latin typeface="Times New Roman"/>
                <a:cs typeface="Times New Roman"/>
              </a:rPr>
              <a:t>finale,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quando discuteva di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dell’uomo 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5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(1421.1) 129:1.11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teneva una </a:t>
            </a:r>
            <a:r>
              <a:rPr sz="1200" spc="-5" dirty="0">
                <a:latin typeface="Times New Roman"/>
                <a:cs typeface="Times New Roman"/>
              </a:rPr>
              <a:t>riunione 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persone della casa,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aiutanti </a:t>
            </a:r>
            <a:r>
              <a:rPr sz="1200" spc="-5" dirty="0">
                <a:latin typeface="Times New Roman"/>
                <a:cs typeface="Times New Roman"/>
              </a:rPr>
              <a:t>del  cantiere,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Zebedeo aveva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operai. </a:t>
            </a:r>
            <a:r>
              <a:rPr sz="1200" dirty="0">
                <a:latin typeface="Times New Roman"/>
                <a:cs typeface="Times New Roman"/>
              </a:rPr>
              <a:t>E fu da </a:t>
            </a:r>
            <a:r>
              <a:rPr sz="1200" spc="-5" dirty="0">
                <a:latin typeface="Times New Roman"/>
                <a:cs typeface="Times New Roman"/>
              </a:rPr>
              <a:t>questi lavoratori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“il Maestro”. Essi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amavano </a:t>
            </a:r>
            <a:r>
              <a:rPr sz="1200" dirty="0">
                <a:latin typeface="Times New Roman"/>
                <a:cs typeface="Times New Roman"/>
              </a:rPr>
              <a:t>tutti.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lavoro a </a:t>
            </a:r>
            <a:r>
              <a:rPr sz="1200" spc="-5" dirty="0">
                <a:latin typeface="Times New Roman"/>
                <a:cs typeface="Times New Roman"/>
              </a:rPr>
              <a:t>Cafarnao con Zebedeo gli </a:t>
            </a:r>
            <a:r>
              <a:rPr sz="1200" dirty="0">
                <a:latin typeface="Times New Roman"/>
                <a:cs typeface="Times New Roman"/>
              </a:rPr>
              <a:t>piaceva, ma </a:t>
            </a:r>
            <a:r>
              <a:rPr sz="1200" spc="-5" dirty="0">
                <a:latin typeface="Times New Roman"/>
                <a:cs typeface="Times New Roman"/>
              </a:rPr>
              <a:t>gli mancavano </a:t>
            </a:r>
            <a:r>
              <a:rPr sz="1200" dirty="0">
                <a:latin typeface="Times New Roman"/>
                <a:cs typeface="Times New Roman"/>
              </a:rPr>
              <a:t>i ragazzi che </a:t>
            </a:r>
            <a:r>
              <a:rPr sz="1200" spc="-5" dirty="0">
                <a:latin typeface="Times New Roman"/>
                <a:cs typeface="Times New Roman"/>
              </a:rPr>
              <a:t>giocavano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laboratorio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carpenteria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8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(1421.2) 129:1.12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era Giacomo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interessato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insegnante </a:t>
            </a:r>
            <a:r>
              <a:rPr sz="1200" dirty="0">
                <a:latin typeface="Times New Roman"/>
                <a:cs typeface="Times New Roman"/>
              </a:rPr>
              <a:t>e filosofo. </a:t>
            </a:r>
            <a:r>
              <a:rPr sz="1200" spc="-5" dirty="0">
                <a:latin typeface="Times New Roman"/>
                <a:cs typeface="Times New Roman"/>
              </a:rPr>
              <a:t>Giovanni preferiva </a:t>
            </a:r>
            <a:r>
              <a:rPr sz="1200" dirty="0">
                <a:latin typeface="Times New Roman"/>
                <a:cs typeface="Times New Roman"/>
              </a:rPr>
              <a:t>il suo 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opinioni </a:t>
            </a:r>
            <a:r>
              <a:rPr sz="1200" spc="-5" dirty="0">
                <a:latin typeface="Times New Roman"/>
                <a:cs typeface="Times New Roman"/>
              </a:rPr>
              <a:t>religiose. </a:t>
            </a:r>
            <a:r>
              <a:rPr sz="1200" dirty="0">
                <a:latin typeface="Times New Roman"/>
                <a:cs typeface="Times New Roman"/>
              </a:rPr>
              <a:t>Davide lo rispettava </a:t>
            </a:r>
            <a:r>
              <a:rPr sz="1200" spc="-5" dirty="0">
                <a:latin typeface="Times New Roman"/>
                <a:cs typeface="Times New Roman"/>
              </a:rPr>
              <a:t>come artigiano,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s’interessava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ai suoi </a:t>
            </a:r>
            <a:r>
              <a:rPr sz="1200" dirty="0">
                <a:latin typeface="Times New Roman"/>
                <a:cs typeface="Times New Roman"/>
              </a:rPr>
              <a:t>punti di </a:t>
            </a:r>
            <a:r>
              <a:rPr sz="1200" spc="-5" dirty="0">
                <a:latin typeface="Times New Roman"/>
                <a:cs typeface="Times New Roman"/>
              </a:rPr>
              <a:t>vista religiosi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57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(1421.3) 129:1.13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veniva 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ascoltare Gesù </a:t>
            </a:r>
            <a:r>
              <a:rPr sz="1200" dirty="0">
                <a:latin typeface="Times New Roman"/>
                <a:cs typeface="Times New Roman"/>
              </a:rPr>
              <a:t>parlare </a:t>
            </a:r>
            <a:r>
              <a:rPr sz="1200" spc="-5" dirty="0">
                <a:latin typeface="Times New Roman"/>
                <a:cs typeface="Times New Roman"/>
              </a:rPr>
              <a:t>nella sinagoga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rimaneva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fargli </a:t>
            </a:r>
            <a:r>
              <a:rPr sz="1200" dirty="0">
                <a:latin typeface="Times New Roman"/>
                <a:cs typeface="Times New Roman"/>
              </a:rPr>
              <a:t>visita. E più Giuda  </a:t>
            </a:r>
            <a:r>
              <a:rPr sz="1200" spc="-5" dirty="0">
                <a:latin typeface="Times New Roman"/>
                <a:cs typeface="Times New Roman"/>
              </a:rPr>
              <a:t>vedeva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 maggiore,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convinceva </a:t>
            </a:r>
            <a:r>
              <a:rPr sz="1200" spc="-5" dirty="0">
                <a:latin typeface="Times New Roman"/>
                <a:cs typeface="Times New Roman"/>
              </a:rPr>
              <a:t>che Gesù era </a:t>
            </a:r>
            <a:r>
              <a:rPr sz="1200" dirty="0">
                <a:latin typeface="Times New Roman"/>
                <a:cs typeface="Times New Roman"/>
              </a:rPr>
              <a:t>veramente un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4195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(1421.4) 129:1.14 </a:t>
            </a:r>
            <a:r>
              <a:rPr sz="1200" spc="-5" dirty="0">
                <a:latin typeface="Times New Roman"/>
                <a:cs typeface="Times New Roman"/>
              </a:rPr>
              <a:t>Quest’anno Gesù fece grandi progressi nella padronanza </a:t>
            </a:r>
            <a:r>
              <a:rPr sz="1200" dirty="0">
                <a:latin typeface="Times New Roman"/>
                <a:cs typeface="Times New Roman"/>
              </a:rPr>
              <a:t>ascendente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mente umana e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ed  elevati livelli </a:t>
            </a:r>
            <a:r>
              <a:rPr sz="1200" dirty="0">
                <a:latin typeface="Times New Roman"/>
                <a:cs typeface="Times New Roman"/>
              </a:rPr>
              <a:t>di contatto </a:t>
            </a:r>
            <a:r>
              <a:rPr sz="1200" spc="-5" dirty="0">
                <a:latin typeface="Times New Roman"/>
                <a:cs typeface="Times New Roman"/>
              </a:rPr>
              <a:t>cosciente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Aggiustatore di </a:t>
            </a:r>
            <a:r>
              <a:rPr sz="1200" spc="-5" dirty="0">
                <a:latin typeface="Times New Roman"/>
                <a:cs typeface="Times New Roman"/>
              </a:rPr>
              <a:t>Pensiero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(1421.5) 129:1.15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anno di vita </a:t>
            </a:r>
            <a:r>
              <a:rPr sz="1200" spc="-5" dirty="0">
                <a:latin typeface="Times New Roman"/>
                <a:cs typeface="Times New Roman"/>
              </a:rPr>
              <a:t>stabile.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trascorse un </a:t>
            </a:r>
            <a:r>
              <a:rPr sz="1200" spc="-5" dirty="0">
                <a:latin typeface="Times New Roman"/>
                <a:cs typeface="Times New Roman"/>
              </a:rPr>
              <a:t>intero anno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stesso luogo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la stessa  </a:t>
            </a:r>
            <a:r>
              <a:rPr sz="1200" spc="-5" dirty="0">
                <a:latin typeface="Times New Roman"/>
                <a:cs typeface="Times New Roman"/>
              </a:rPr>
              <a:t>azienda.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momento dei suoi </a:t>
            </a:r>
            <a:r>
              <a:rPr sz="1200" spc="-5" dirty="0">
                <a:latin typeface="Times New Roman"/>
                <a:cs typeface="Times New Roman"/>
              </a:rPr>
              <a:t>pellegrinaggi terreni si avvicinava </a:t>
            </a:r>
            <a:r>
              <a:rPr sz="1200" dirty="0">
                <a:latin typeface="Times New Roman"/>
                <a:cs typeface="Times New Roman"/>
              </a:rPr>
              <a:t>rapidamente. </a:t>
            </a:r>
            <a:r>
              <a:rPr sz="1200" spc="-5" dirty="0">
                <a:latin typeface="Times New Roman"/>
                <a:cs typeface="Times New Roman"/>
              </a:rPr>
              <a:t>Non erano lontani </a:t>
            </a:r>
            <a:r>
              <a:rPr sz="1200" dirty="0">
                <a:latin typeface="Times New Roman"/>
                <a:cs typeface="Times New Roman"/>
              </a:rPr>
              <a:t>nel futuro </a:t>
            </a:r>
            <a:r>
              <a:rPr sz="1200" spc="-5" dirty="0">
                <a:latin typeface="Times New Roman"/>
                <a:cs typeface="Times New Roman"/>
              </a:rPr>
              <a:t>dei periodi d’intensa  attività, </a:t>
            </a:r>
            <a:r>
              <a:rPr sz="1200" dirty="0">
                <a:latin typeface="Times New Roman"/>
                <a:cs typeface="Times New Roman"/>
              </a:rPr>
              <a:t>ma tra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ma molto </a:t>
            </a:r>
            <a:r>
              <a:rPr sz="1200" spc="-5" dirty="0">
                <a:latin typeface="Times New Roman"/>
                <a:cs typeface="Times New Roman"/>
              </a:rPr>
              <a:t>attiva del passato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ministero pubblico ancora </a:t>
            </a:r>
            <a:r>
              <a:rPr sz="1200" dirty="0">
                <a:latin typeface="Times New Roman"/>
                <a:cs typeface="Times New Roman"/>
              </a:rPr>
              <a:t>più intenso e </a:t>
            </a:r>
            <a:r>
              <a:rPr sz="1200" spc="-5" dirty="0">
                <a:latin typeface="Times New Roman"/>
                <a:cs typeface="Times New Roman"/>
              </a:rPr>
              <a:t>arduo </a:t>
            </a:r>
            <a:r>
              <a:rPr sz="1200" spc="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per frapporsi alcuni anni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avrebbe viaggiato molto ed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attività personale </a:t>
            </a:r>
            <a:r>
              <a:rPr sz="1200" dirty="0">
                <a:latin typeface="Times New Roman"/>
                <a:cs typeface="Times New Roman"/>
              </a:rPr>
              <a:t>sarebbe stata </a:t>
            </a:r>
            <a:r>
              <a:rPr sz="1200" spc="-5" dirty="0">
                <a:latin typeface="Times New Roman"/>
                <a:cs typeface="Times New Roman"/>
              </a:rPr>
              <a:t>assai diversificata.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formazione come </a:t>
            </a:r>
            <a:r>
              <a:rPr sz="1200" dirty="0">
                <a:latin typeface="Times New Roman"/>
                <a:cs typeface="Times New Roman"/>
              </a:rPr>
              <a:t>uomo del </a:t>
            </a:r>
            <a:r>
              <a:rPr sz="1200" spc="-5" dirty="0">
                <a:latin typeface="Times New Roman"/>
                <a:cs typeface="Times New Roman"/>
              </a:rPr>
              <a:t>regno doveva essere completata prima </a:t>
            </a:r>
            <a:r>
              <a:rPr sz="1200" dirty="0">
                <a:latin typeface="Times New Roman"/>
                <a:cs typeface="Times New Roman"/>
              </a:rPr>
              <a:t>di poter </a:t>
            </a:r>
            <a:r>
              <a:rPr sz="1200" spc="-5" dirty="0">
                <a:latin typeface="Times New Roman"/>
                <a:cs typeface="Times New Roman"/>
              </a:rPr>
              <a:t>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d’insegnamento </a:t>
            </a:r>
            <a:r>
              <a:rPr sz="1200" dirty="0">
                <a:latin typeface="Times New Roman"/>
                <a:cs typeface="Times New Roman"/>
              </a:rPr>
              <a:t>e di predicazione  </a:t>
            </a:r>
            <a:r>
              <a:rPr sz="1200" spc="-5" dirty="0">
                <a:latin typeface="Times New Roman"/>
                <a:cs typeface="Times New Roman"/>
              </a:rPr>
              <a:t>quale Dio-uomo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divine e postumane </a:t>
            </a:r>
            <a:r>
              <a:rPr sz="1200" spc="-5" dirty="0">
                <a:latin typeface="Times New Roman"/>
                <a:cs typeface="Times New Roman"/>
              </a:rPr>
              <a:t>del suo conferimento su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ventottesimo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(22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1752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(1421.6) 129:2.1 </a:t>
            </a:r>
            <a:r>
              <a:rPr sz="1200" spc="-5" dirty="0">
                <a:latin typeface="Times New Roman"/>
                <a:cs typeface="Times New Roman"/>
              </a:rPr>
              <a:t>Nel marzo dell’anno </a:t>
            </a:r>
            <a:r>
              <a:rPr sz="1200" dirty="0">
                <a:latin typeface="Times New Roman"/>
                <a:cs typeface="Times New Roman"/>
              </a:rPr>
              <a:t>22 d.C.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-5" dirty="0">
                <a:latin typeface="Times New Roman"/>
                <a:cs typeface="Times New Roman"/>
              </a:rPr>
              <a:t>congedo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Cafarnao. Egli chiese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piccola somma </a:t>
            </a:r>
            <a:r>
              <a:rPr sz="1200" dirty="0">
                <a:latin typeface="Times New Roman"/>
                <a:cs typeface="Times New Roman"/>
              </a:rPr>
              <a:t>di denaro  </a:t>
            </a:r>
            <a:r>
              <a:rPr sz="1200" spc="-5" dirty="0">
                <a:latin typeface="Times New Roman"/>
                <a:cs typeface="Times New Roman"/>
              </a:rPr>
              <a:t>per coprire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spese fino 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lavorava con Zebedeo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prelevato </a:t>
            </a:r>
            <a:r>
              <a:rPr sz="1200" dirty="0">
                <a:latin typeface="Times New Roman"/>
                <a:cs typeface="Times New Roman"/>
              </a:rPr>
              <a:t>solo modeste somme di </a:t>
            </a:r>
            <a:r>
              <a:rPr sz="1200" spc="-5" dirty="0">
                <a:latin typeface="Times New Roman"/>
                <a:cs typeface="Times New Roman"/>
              </a:rPr>
              <a:t>denaro,  che inviava ogni mese alla sua famiglia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Nazaret. Un mese </a:t>
            </a:r>
            <a:r>
              <a:rPr sz="1200" dirty="0">
                <a:latin typeface="Times New Roman"/>
                <a:cs typeface="Times New Roman"/>
              </a:rPr>
              <a:t>era Giuseppe che </a:t>
            </a:r>
            <a:r>
              <a:rPr sz="1200" spc="-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a prendere il denaro; il mese  </a:t>
            </a:r>
            <a:r>
              <a:rPr sz="1200" spc="-5" dirty="0">
                <a:latin typeface="Times New Roman"/>
                <a:cs typeface="Times New Roman"/>
              </a:rPr>
              <a:t>seguente </a:t>
            </a:r>
            <a:r>
              <a:rPr sz="1200" dirty="0">
                <a:latin typeface="Times New Roman"/>
                <a:cs typeface="Times New Roman"/>
              </a:rPr>
              <a:t>era Giuda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veniva a Cafarnao a prendere il denaro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portarlo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pesca </a:t>
            </a:r>
            <a:r>
              <a:rPr sz="1200" dirty="0">
                <a:latin typeface="Times New Roman"/>
                <a:cs typeface="Times New Roman"/>
              </a:rPr>
              <a:t>in cui lavorava  Giuda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soltanto a </a:t>
            </a:r>
            <a:r>
              <a:rPr sz="1200" spc="-5" dirty="0">
                <a:latin typeface="Times New Roman"/>
                <a:cs typeface="Times New Roman"/>
              </a:rPr>
              <a:t>pochi chilometri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Cafarnao.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41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(1421.7) 129:2.2 </a:t>
            </a:r>
            <a:r>
              <a:rPr sz="1200" spc="-5" dirty="0">
                <a:latin typeface="Times New Roman"/>
                <a:cs typeface="Times New Roman"/>
              </a:rPr>
              <a:t>Quando Gesù lasciò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d’accordo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Pasqua, ed essi  promisero </a:t>
            </a:r>
            <a:r>
              <a:rPr sz="1200" dirty="0">
                <a:latin typeface="Times New Roman"/>
                <a:cs typeface="Times New Roman"/>
              </a:rPr>
              <a:t>tutti di </a:t>
            </a:r>
            <a:r>
              <a:rPr sz="1200" spc="-5" dirty="0">
                <a:latin typeface="Times New Roman"/>
                <a:cs typeface="Times New Roman"/>
              </a:rPr>
              <a:t>essere presenti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avvenimento. </a:t>
            </a:r>
            <a:r>
              <a:rPr sz="1200" spc="-5" dirty="0">
                <a:latin typeface="Times New Roman"/>
                <a:cs typeface="Times New Roman"/>
              </a:rPr>
              <a:t>Si accordarono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celebrare insieme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cena di Pasqua.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spc="5" dirty="0">
                <a:latin typeface="Times New Roman"/>
                <a:cs typeface="Times New Roman"/>
              </a:rPr>
              <a:t>furono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rattristati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lasciò, specialmente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Zebedeo.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895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7302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(1421.8) 129:2.3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Cafarnao, Gesù </a:t>
            </a:r>
            <a:r>
              <a:rPr sz="1200" dirty="0">
                <a:latin typeface="Times New Roman"/>
                <a:cs typeface="Times New Roman"/>
              </a:rPr>
              <a:t>ebbe una lunga </a:t>
            </a:r>
            <a:r>
              <a:rPr sz="1200" spc="-5" dirty="0">
                <a:latin typeface="Times New Roman"/>
                <a:cs typeface="Times New Roman"/>
              </a:rPr>
              <a:t>conversazione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intimo, </a:t>
            </a:r>
            <a:r>
              <a:rPr sz="1200" spc="-5" dirty="0">
                <a:latin typeface="Times New Roman"/>
                <a:cs typeface="Times New Roman"/>
              </a:rPr>
              <a:t>Giovanni  Zebedeo. Egli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proponeva di </a:t>
            </a:r>
            <a:r>
              <a:rPr sz="1200" spc="-5" dirty="0">
                <a:latin typeface="Times New Roman"/>
                <a:cs typeface="Times New Roman"/>
              </a:rPr>
              <a:t>viaggiare </a:t>
            </a:r>
            <a:r>
              <a:rPr sz="1200" dirty="0">
                <a:latin typeface="Times New Roman"/>
                <a:cs typeface="Times New Roman"/>
              </a:rPr>
              <a:t>molto fino a </a:t>
            </a:r>
            <a:r>
              <a:rPr sz="1200" spc="-5" dirty="0">
                <a:latin typeface="Times New Roman"/>
                <a:cs typeface="Times New Roman"/>
              </a:rPr>
              <a:t>quando “la </a:t>
            </a:r>
            <a:r>
              <a:rPr sz="1200" dirty="0">
                <a:latin typeface="Times New Roman"/>
                <a:cs typeface="Times New Roman"/>
              </a:rPr>
              <a:t>mia ora </a:t>
            </a:r>
            <a:r>
              <a:rPr sz="1200" spc="-5" dirty="0">
                <a:latin typeface="Times New Roman"/>
                <a:cs typeface="Times New Roman"/>
              </a:rPr>
              <a:t>sarà giunta”, </a:t>
            </a:r>
            <a:r>
              <a:rPr sz="1200" dirty="0">
                <a:latin typeface="Times New Roman"/>
                <a:cs typeface="Times New Roman"/>
              </a:rPr>
              <a:t>e chiese a Giovanni di 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vece nell’inviare </a:t>
            </a:r>
            <a:r>
              <a:rPr sz="1200" spc="-5" dirty="0">
                <a:latin typeface="Times New Roman"/>
                <a:cs typeface="Times New Roman"/>
              </a:rPr>
              <a:t>ogni mese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denaro alla sua famiglia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all’esaurimento </a:t>
            </a:r>
            <a:r>
              <a:rPr sz="1200" dirty="0">
                <a:latin typeface="Times New Roman"/>
                <a:cs typeface="Times New Roman"/>
              </a:rPr>
              <a:t>di quanto </a:t>
            </a:r>
            <a:r>
              <a:rPr sz="1200" spc="-5" dirty="0">
                <a:latin typeface="Times New Roman"/>
                <a:cs typeface="Times New Roman"/>
              </a:rPr>
              <a:t>dovutogli.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 gli fece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promessa: “Mio Maestro, occupati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affari, compi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in questo mondo; io </a:t>
            </a:r>
            <a:r>
              <a:rPr sz="1200" spc="-5" dirty="0">
                <a:latin typeface="Times New Roman"/>
                <a:cs typeface="Times New Roman"/>
              </a:rPr>
              <a:t>agirò </a:t>
            </a:r>
            <a:r>
              <a:rPr sz="1200" dirty="0">
                <a:latin typeface="Times New Roman"/>
                <a:cs typeface="Times New Roman"/>
              </a:rPr>
              <a:t>per te in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altra materia,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veglierò </a:t>
            </a:r>
            <a:r>
              <a:rPr sz="1200" dirty="0">
                <a:latin typeface="Times New Roman"/>
                <a:cs typeface="Times New Roman"/>
              </a:rPr>
              <a:t>sulla tua </a:t>
            </a:r>
            <a:r>
              <a:rPr sz="1200" spc="-5" dirty="0">
                <a:latin typeface="Times New Roman"/>
                <a:cs typeface="Times New Roman"/>
              </a:rPr>
              <a:t>famiglia come se </a:t>
            </a:r>
            <a:r>
              <a:rPr sz="1200" dirty="0">
                <a:latin typeface="Times New Roman"/>
                <a:cs typeface="Times New Roman"/>
              </a:rPr>
              <a:t>dovessi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stessa madre ed </a:t>
            </a:r>
            <a:r>
              <a:rPr sz="1200" dirty="0">
                <a:latin typeface="Times New Roman"/>
                <a:cs typeface="Times New Roman"/>
              </a:rPr>
              <a:t>occuparmi </a:t>
            </a:r>
            <a:r>
              <a:rPr sz="1200" spc="-5" dirty="0">
                <a:latin typeface="Times New Roman"/>
                <a:cs typeface="Times New Roman"/>
              </a:rPr>
              <a:t>dei miei  stessi 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sorelle. Disporrò dei </a:t>
            </a:r>
            <a:r>
              <a:rPr sz="1200" dirty="0">
                <a:latin typeface="Times New Roman"/>
                <a:cs typeface="Times New Roman"/>
              </a:rPr>
              <a:t>tuoi fondi </a:t>
            </a:r>
            <a:r>
              <a:rPr sz="1200" spc="-5" dirty="0">
                <a:latin typeface="Times New Roman"/>
                <a:cs typeface="Times New Roman"/>
              </a:rPr>
              <a:t>conservati </a:t>
            </a:r>
            <a:r>
              <a:rPr sz="1200" dirty="0">
                <a:latin typeface="Times New Roman"/>
                <a:cs typeface="Times New Roman"/>
              </a:rPr>
              <a:t>da mio padre come tu hai </a:t>
            </a:r>
            <a:r>
              <a:rPr sz="1200" spc="-5" dirty="0">
                <a:latin typeface="Times New Roman"/>
                <a:cs typeface="Times New Roman"/>
              </a:rPr>
              <a:t>indicato </a:t>
            </a:r>
            <a:r>
              <a:rPr sz="1200" dirty="0">
                <a:latin typeface="Times New Roman"/>
                <a:cs typeface="Times New Roman"/>
              </a:rPr>
              <a:t>e secondo le </a:t>
            </a:r>
            <a:r>
              <a:rPr sz="1200" spc="-5" dirty="0">
                <a:latin typeface="Times New Roman"/>
                <a:cs typeface="Times New Roman"/>
              </a:rPr>
              <a:t>loro necessità, </a:t>
            </a:r>
            <a:r>
              <a:rPr sz="1200" dirty="0">
                <a:latin typeface="Times New Roman"/>
                <a:cs typeface="Times New Roman"/>
              </a:rPr>
              <a:t>e quando il  tuo </a:t>
            </a:r>
            <a:r>
              <a:rPr sz="1200" spc="-5" dirty="0">
                <a:latin typeface="Times New Roman"/>
                <a:cs typeface="Times New Roman"/>
              </a:rPr>
              <a:t>denaro sarà finito, se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riceverò </a:t>
            </a:r>
            <a:r>
              <a:rPr sz="1200" dirty="0">
                <a:latin typeface="Times New Roman"/>
                <a:cs typeface="Times New Roman"/>
              </a:rPr>
              <a:t>più da te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tua madre sarà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bisogno, allora </a:t>
            </a:r>
            <a:r>
              <a:rPr sz="1200" spc="-5" dirty="0">
                <a:latin typeface="Times New Roman"/>
                <a:cs typeface="Times New Roman"/>
              </a:rPr>
              <a:t>dividerò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stessi guadagni </a:t>
            </a:r>
            <a:r>
              <a:rPr sz="1200" dirty="0">
                <a:latin typeface="Times New Roman"/>
                <a:cs typeface="Times New Roman"/>
              </a:rPr>
              <a:t>con lei. </a:t>
            </a:r>
            <a:r>
              <a:rPr sz="1200" spc="-5" dirty="0">
                <a:latin typeface="Times New Roman"/>
                <a:cs typeface="Times New Roman"/>
              </a:rPr>
              <a:t>Va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pace.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agirò per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(1422.1) 129:2.4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per Gerusalemme,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consultò dunque </a:t>
            </a:r>
            <a:r>
              <a:rPr sz="1200" spc="-5" dirty="0">
                <a:latin typeface="Times New Roman"/>
                <a:cs typeface="Times New Roman"/>
              </a:rPr>
              <a:t>con suo padre Zebedeo riguardo al </a:t>
            </a:r>
            <a:r>
              <a:rPr sz="1200" dirty="0">
                <a:latin typeface="Times New Roman"/>
                <a:cs typeface="Times New Roman"/>
              </a:rPr>
              <a:t>denaro  dovuto 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sorpreso che </a:t>
            </a:r>
            <a:r>
              <a:rPr sz="1200" dirty="0">
                <a:latin typeface="Times New Roman"/>
                <a:cs typeface="Times New Roman"/>
              </a:rPr>
              <a:t>l’importo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elevato.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l’intera questione nelle </a:t>
            </a:r>
            <a:r>
              <a:rPr sz="1200" dirty="0">
                <a:latin typeface="Times New Roman"/>
                <a:cs typeface="Times New Roman"/>
              </a:rPr>
              <a:t>loro mani, essi  </a:t>
            </a:r>
            <a:r>
              <a:rPr sz="1200" spc="-5" dirty="0">
                <a:latin typeface="Times New Roman"/>
                <a:cs typeface="Times New Roman"/>
              </a:rPr>
              <a:t>convennero che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migliore fosse d’investire questi </a:t>
            </a:r>
            <a:r>
              <a:rPr sz="1200" dirty="0">
                <a:latin typeface="Times New Roman"/>
                <a:cs typeface="Times New Roman"/>
              </a:rPr>
              <a:t>fondi in immobili e </a:t>
            </a:r>
            <a:r>
              <a:rPr sz="1200" spc="-5" dirty="0">
                <a:latin typeface="Times New Roman"/>
                <a:cs typeface="Times New Roman"/>
              </a:rPr>
              <a:t>d’impiegarne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ricavato per aiutare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E siccome </a:t>
            </a:r>
            <a:r>
              <a:rPr sz="1200" spc="-5" dirty="0">
                <a:latin typeface="Times New Roman"/>
                <a:cs typeface="Times New Roman"/>
              </a:rPr>
              <a:t>Zebedeo sapeva </a:t>
            </a:r>
            <a:r>
              <a:rPr sz="1200" dirty="0">
                <a:latin typeface="Times New Roman"/>
                <a:cs typeface="Times New Roman"/>
              </a:rPr>
              <a:t>di una piccola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che era ipotecata ed </a:t>
            </a:r>
            <a:r>
              <a:rPr sz="1200" dirty="0">
                <a:latin typeface="Times New Roman"/>
                <a:cs typeface="Times New Roman"/>
              </a:rPr>
              <a:t>in vendita, </a:t>
            </a:r>
            <a:r>
              <a:rPr sz="1200" spc="-5" dirty="0">
                <a:latin typeface="Times New Roman"/>
                <a:cs typeface="Times New Roman"/>
              </a:rPr>
              <a:t>raccomandò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conservare </a:t>
            </a:r>
            <a:r>
              <a:rPr sz="1200" dirty="0">
                <a:latin typeface="Times New Roman"/>
                <a:cs typeface="Times New Roman"/>
              </a:rPr>
              <a:t>il titolo in </a:t>
            </a:r>
            <a:r>
              <a:rPr sz="1200" spc="-5" dirty="0">
                <a:latin typeface="Times New Roman"/>
                <a:cs typeface="Times New Roman"/>
              </a:rPr>
              <a:t>custodia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amico. E </a:t>
            </a:r>
            <a:r>
              <a:rPr sz="1200" spc="-5" dirty="0">
                <a:latin typeface="Times New Roman"/>
                <a:cs typeface="Times New Roman"/>
              </a:rPr>
              <a:t>Giovanni fece come suo padre  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consigliato. </a:t>
            </a:r>
            <a:r>
              <a:rPr sz="1200" dirty="0">
                <a:latin typeface="Times New Roman"/>
                <a:cs typeface="Times New Roman"/>
              </a:rPr>
              <a:t>Per 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ricavato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casa fu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rimborsare l’ipoteca,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ciò, con l’aggiunta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grossa 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inviò presto a </a:t>
            </a:r>
            <a:r>
              <a:rPr sz="1200" spc="-5" dirty="0">
                <a:latin typeface="Times New Roman"/>
                <a:cs typeface="Times New Roman"/>
              </a:rPr>
              <a:t>Giovanni perché </a:t>
            </a:r>
            <a:r>
              <a:rPr sz="1200" dirty="0">
                <a:latin typeface="Times New Roman"/>
                <a:cs typeface="Times New Roman"/>
              </a:rPr>
              <a:t>fosse utilizzata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necessità </a:t>
            </a:r>
            <a:r>
              <a:rPr sz="1200" spc="-5" dirty="0">
                <a:latin typeface="Times New Roman"/>
                <a:cs typeface="Times New Roman"/>
              </a:rPr>
              <a:t>della famiglia, </a:t>
            </a:r>
            <a:r>
              <a:rPr sz="1200" dirty="0">
                <a:latin typeface="Times New Roman"/>
                <a:cs typeface="Times New Roman"/>
              </a:rPr>
              <a:t>fu quasi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coprire </a:t>
            </a:r>
            <a:r>
              <a:rPr sz="1200" dirty="0">
                <a:latin typeface="Times New Roman"/>
                <a:cs typeface="Times New Roman"/>
              </a:rPr>
              <a:t>il  prezzo </a:t>
            </a:r>
            <a:r>
              <a:rPr sz="1200" spc="-5" dirty="0">
                <a:latin typeface="Times New Roman"/>
                <a:cs typeface="Times New Roman"/>
              </a:rPr>
              <a:t>d’acquisto.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Zebedeo ci </a:t>
            </a:r>
            <a:r>
              <a:rPr sz="1200" dirty="0">
                <a:latin typeface="Times New Roman"/>
                <a:cs typeface="Times New Roman"/>
              </a:rPr>
              <a:t>mise la differenza, </a:t>
            </a:r>
            <a:r>
              <a:rPr sz="1200" spc="-5" dirty="0">
                <a:latin typeface="Times New Roman"/>
                <a:cs typeface="Times New Roman"/>
              </a:rPr>
              <a:t>cosicché Giovanni </a:t>
            </a:r>
            <a:r>
              <a:rPr sz="1200" dirty="0">
                <a:latin typeface="Times New Roman"/>
                <a:cs typeface="Times New Roman"/>
              </a:rPr>
              <a:t>pagò il </a:t>
            </a:r>
            <a:r>
              <a:rPr sz="1200" spc="-5" dirty="0">
                <a:latin typeface="Times New Roman"/>
                <a:cs typeface="Times New Roman"/>
              </a:rPr>
              <a:t>rimanente dell’ipoteca alla scadenza, </a:t>
            </a:r>
            <a:r>
              <a:rPr sz="1200" dirty="0">
                <a:latin typeface="Times New Roman"/>
                <a:cs typeface="Times New Roman"/>
              </a:rPr>
              <a:t>acquisendo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completa 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casa </a:t>
            </a:r>
            <a:r>
              <a:rPr sz="1200" dirty="0">
                <a:latin typeface="Times New Roman"/>
                <a:cs typeface="Times New Roman"/>
              </a:rPr>
              <a:t>di due stanze.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Gesù divenne </a:t>
            </a:r>
            <a:r>
              <a:rPr sz="1200" spc="-5" dirty="0">
                <a:latin typeface="Times New Roman"/>
                <a:cs typeface="Times New Roman"/>
              </a:rPr>
              <a:t>proprietario </a:t>
            </a:r>
            <a:r>
              <a:rPr sz="1200" dirty="0">
                <a:latin typeface="Times New Roman"/>
                <a:cs typeface="Times New Roman"/>
              </a:rPr>
              <a:t>di una casa 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informato </a:t>
            </a:r>
            <a:r>
              <a:rPr sz="1200" dirty="0">
                <a:latin typeface="Times New Roman"/>
                <a:cs typeface="Times New Roman"/>
              </a:rPr>
              <a:t>di questo.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70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(1422.2) 129:2.5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seppero che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partito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Cafarnao, essi,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conoscendo </a:t>
            </a:r>
            <a:r>
              <a:rPr sz="1200" dirty="0">
                <a:latin typeface="Times New Roman"/>
                <a:cs typeface="Times New Roman"/>
              </a:rPr>
              <a:t>l’accordo  </a:t>
            </a:r>
            <a:r>
              <a:rPr sz="1200" spc="-5" dirty="0">
                <a:latin typeface="Times New Roman"/>
                <a:cs typeface="Times New Roman"/>
              </a:rPr>
              <a:t>finanziario fatto con Giovanni, credettero </a:t>
            </a:r>
            <a:r>
              <a:rPr sz="1200" dirty="0">
                <a:latin typeface="Times New Roman"/>
                <a:cs typeface="Times New Roman"/>
              </a:rPr>
              <a:t>che fosse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per loro il momento di </a:t>
            </a:r>
            <a:r>
              <a:rPr sz="1200" spc="-5" dirty="0">
                <a:latin typeface="Times New Roman"/>
                <a:cs typeface="Times New Roman"/>
              </a:rPr>
              <a:t>arrangiarsi senza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contare sull’aiuto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9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94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ricordò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accordo con Gesù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l’aiuto dei suoi fratelli assunse subito </a:t>
            </a:r>
            <a:r>
              <a:rPr sz="1200" dirty="0">
                <a:latin typeface="Times New Roman"/>
                <a:cs typeface="Times New Roman"/>
              </a:rPr>
              <a:t>la piena </a:t>
            </a:r>
            <a:r>
              <a:rPr sz="1200" spc="-5" dirty="0">
                <a:latin typeface="Times New Roman"/>
                <a:cs typeface="Times New Roman"/>
              </a:rPr>
              <a:t>responsabilità della </a:t>
            </a:r>
            <a:r>
              <a:rPr sz="1200" dirty="0">
                <a:latin typeface="Times New Roman"/>
                <a:cs typeface="Times New Roman"/>
              </a:rPr>
              <a:t>cura della 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3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(1422.3) 129:2.6 </a:t>
            </a:r>
            <a:r>
              <a:rPr sz="1200" spc="-5" dirty="0">
                <a:latin typeface="Times New Roman"/>
                <a:cs typeface="Times New Roman"/>
              </a:rPr>
              <a:t>Ma riportiamoci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indietro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osservare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Per circa </a:t>
            </a:r>
            <a:r>
              <a:rPr sz="1200" dirty="0">
                <a:latin typeface="Times New Roman"/>
                <a:cs typeface="Times New Roman"/>
              </a:rPr>
              <a:t>due mesi </a:t>
            </a:r>
            <a:r>
              <a:rPr sz="1200" spc="-5" dirty="0">
                <a:latin typeface="Times New Roman"/>
                <a:cs typeface="Times New Roman"/>
              </a:rPr>
              <a:t>egli trascorse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 suo tempo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discussioni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Tempio, con </a:t>
            </a:r>
            <a:r>
              <a:rPr sz="1200" dirty="0">
                <a:latin typeface="Times New Roman"/>
                <a:cs typeface="Times New Roman"/>
              </a:rPr>
              <a:t>visite </a:t>
            </a:r>
            <a:r>
              <a:rPr sz="1200" spc="-5" dirty="0">
                <a:latin typeface="Times New Roman"/>
                <a:cs typeface="Times New Roman"/>
              </a:rPr>
              <a:t>occasionali alle varie scuole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rabbini. Egli passò quasi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sabati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Betania.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8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(1422.4) 129:2.7 </a:t>
            </a:r>
            <a:r>
              <a:rPr sz="1200" spc="-5" dirty="0">
                <a:latin typeface="Times New Roman"/>
                <a:cs typeface="Times New Roman"/>
              </a:rPr>
              <a:t>Gesù aveva portato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lettera </a:t>
            </a:r>
            <a:r>
              <a:rPr sz="1200" dirty="0">
                <a:latin typeface="Times New Roman"/>
                <a:cs typeface="Times New Roman"/>
              </a:rPr>
              <a:t>di Salomè,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presentava all’anziano  sommo sacerdote Anna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“uno dei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stessi figli”. Anna gli dedicò </a:t>
            </a:r>
            <a:r>
              <a:rPr sz="1200" dirty="0">
                <a:latin typeface="Times New Roman"/>
                <a:cs typeface="Times New Roman"/>
              </a:rPr>
              <a:t>molto tempo, conducendolo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a visitare le  </a:t>
            </a:r>
            <a:r>
              <a:rPr sz="1200" spc="-5" dirty="0">
                <a:latin typeface="Times New Roman"/>
                <a:cs typeface="Times New Roman"/>
              </a:rPr>
              <a:t>numerose accademie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insegnanti religiosi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esaminava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scuole ed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osservava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attentamente </a:t>
            </a:r>
            <a:r>
              <a:rPr sz="1200" dirty="0">
                <a:latin typeface="Times New Roman"/>
                <a:cs typeface="Times New Roman"/>
              </a:rPr>
              <a:t>i loro metodi </a:t>
            </a:r>
            <a:r>
              <a:rPr sz="1200" spc="-5" dirty="0">
                <a:latin typeface="Times New Roman"/>
                <a:cs typeface="Times New Roman"/>
              </a:rPr>
              <a:t>d’insegnamento, </a:t>
            </a:r>
            <a:r>
              <a:rPr sz="1200" dirty="0">
                <a:latin typeface="Times New Roman"/>
                <a:cs typeface="Times New Roman"/>
              </a:rPr>
              <a:t>non pose la più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domanda in pubblico.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Anna considerasse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uomo, era perplesso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consigliarlo. Egli riconosceva che </a:t>
            </a:r>
            <a:r>
              <a:rPr sz="1200" dirty="0">
                <a:latin typeface="Times New Roman"/>
                <a:cs typeface="Times New Roman"/>
              </a:rPr>
              <a:t>sarebbe stato </a:t>
            </a:r>
            <a:r>
              <a:rPr sz="1200" spc="-5" dirty="0">
                <a:latin typeface="Times New Roman"/>
                <a:cs typeface="Times New Roman"/>
              </a:rPr>
              <a:t>sciocco suggerirgli </a:t>
            </a:r>
            <a:r>
              <a:rPr sz="1200" dirty="0">
                <a:latin typeface="Times New Roman"/>
                <a:cs typeface="Times New Roman"/>
              </a:rPr>
              <a:t>di entrare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studente </a:t>
            </a:r>
            <a:r>
              <a:rPr sz="1200" dirty="0">
                <a:latin typeface="Times New Roman"/>
                <a:cs typeface="Times New Roman"/>
              </a:rPr>
              <a:t>in  una </a:t>
            </a:r>
            <a:r>
              <a:rPr sz="1200" spc="-5" dirty="0">
                <a:latin typeface="Times New Roman"/>
                <a:cs typeface="Times New Roman"/>
              </a:rPr>
              <a:t>delle scuole </a:t>
            </a:r>
            <a:r>
              <a:rPr sz="1200" dirty="0">
                <a:latin typeface="Times New Roman"/>
                <a:cs typeface="Times New Roman"/>
              </a:rPr>
              <a:t>di Gerusalemme, e tuttavia sapeva </a:t>
            </a:r>
            <a:r>
              <a:rPr sz="1200" spc="-5" dirty="0">
                <a:latin typeface="Times New Roman"/>
                <a:cs typeface="Times New Roman"/>
              </a:rPr>
              <a:t>bene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accordato </a:t>
            </a:r>
            <a:r>
              <a:rPr sz="1200" dirty="0">
                <a:latin typeface="Times New Roman"/>
                <a:cs typeface="Times New Roman"/>
              </a:rPr>
              <a:t>a Gesù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d’insegnante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regolare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preparato in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scuole.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3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(1422.5) 129:2.8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Pasqua si </a:t>
            </a:r>
            <a:r>
              <a:rPr sz="1200" dirty="0">
                <a:latin typeface="Times New Roman"/>
                <a:cs typeface="Times New Roman"/>
              </a:rPr>
              <a:t>avvicinava e tra 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giungeva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luogo 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Cafarnao,  Zebedeo </a:t>
            </a:r>
            <a:r>
              <a:rPr sz="1200" dirty="0">
                <a:latin typeface="Times New Roman"/>
                <a:cs typeface="Times New Roman"/>
              </a:rPr>
              <a:t>e tutta la </a:t>
            </a:r>
            <a:r>
              <a:rPr sz="1200" spc="-5" dirty="0">
                <a:latin typeface="Times New Roman"/>
                <a:cs typeface="Times New Roman"/>
              </a:rPr>
              <a:t>sua famiglia. Essi si fermarono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nella spaziosa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Anna,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celebrarono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come </a:t>
            </a:r>
            <a:r>
              <a:rPr sz="1200" dirty="0">
                <a:latin typeface="Times New Roman"/>
                <a:cs typeface="Times New Roman"/>
              </a:rPr>
              <a:t>un’unica  </a:t>
            </a:r>
            <a:r>
              <a:rPr sz="1200" spc="-5" dirty="0">
                <a:latin typeface="Times New Roman"/>
                <a:cs typeface="Times New Roman"/>
              </a:rPr>
              <a:t>famiglia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felice.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9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(1422.6) 129:2.9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settimana </a:t>
            </a:r>
            <a:r>
              <a:rPr sz="1200" dirty="0">
                <a:latin typeface="Times New Roman"/>
                <a:cs typeface="Times New Roman"/>
              </a:rPr>
              <a:t>di Pasqua, </a:t>
            </a:r>
            <a:r>
              <a:rPr sz="1200" spc="-5" dirty="0">
                <a:latin typeface="Times New Roman"/>
                <a:cs typeface="Times New Roman"/>
              </a:rPr>
              <a:t>apparentemente per caso, Gesù incontrò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ricco viaggiatore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 figlio,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di circa </a:t>
            </a:r>
            <a:r>
              <a:rPr sz="1200" spc="-5" dirty="0">
                <a:latin typeface="Times New Roman"/>
                <a:cs typeface="Times New Roman"/>
              </a:rPr>
              <a:t>diciassette anni. Questi viaggiatori </a:t>
            </a:r>
            <a:r>
              <a:rPr sz="1200" dirty="0">
                <a:latin typeface="Times New Roman"/>
                <a:cs typeface="Times New Roman"/>
              </a:rPr>
              <a:t>venivano </a:t>
            </a:r>
            <a:r>
              <a:rPr sz="1200" spc="-5" dirty="0">
                <a:latin typeface="Times New Roman"/>
                <a:cs typeface="Times New Roman"/>
              </a:rPr>
              <a:t>dall’India, ed essendo diretti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Roma e diversi </a:t>
            </a:r>
            <a:r>
              <a:rPr sz="1200" spc="-5" dirty="0">
                <a:latin typeface="Times New Roman"/>
                <a:cs typeface="Times New Roman"/>
              </a:rPr>
              <a:t>altri  </a:t>
            </a:r>
            <a:r>
              <a:rPr sz="1200" dirty="0">
                <a:latin typeface="Times New Roman"/>
                <a:cs typeface="Times New Roman"/>
              </a:rPr>
              <a:t>punti </a:t>
            </a:r>
            <a:r>
              <a:rPr sz="1200" spc="-5" dirty="0">
                <a:latin typeface="Times New Roman"/>
                <a:cs typeface="Times New Roman"/>
              </a:rPr>
              <a:t>del Mediterraneo, avevano fatto </a:t>
            </a:r>
            <a:r>
              <a:rPr sz="1200" dirty="0">
                <a:latin typeface="Times New Roman"/>
                <a:cs typeface="Times New Roman"/>
              </a:rPr>
              <a:t>in modo di </a:t>
            </a:r>
            <a:r>
              <a:rPr sz="1200" spc="-5" dirty="0">
                <a:latin typeface="Times New Roman"/>
                <a:cs typeface="Times New Roman"/>
              </a:rPr>
              <a:t>arrivare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Pasqua, </a:t>
            </a:r>
            <a:r>
              <a:rPr sz="1200" dirty="0">
                <a:latin typeface="Times New Roman"/>
                <a:cs typeface="Times New Roman"/>
              </a:rPr>
              <a:t>sperando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qualcuno da </a:t>
            </a:r>
            <a:r>
              <a:rPr sz="1200" spc="5" dirty="0">
                <a:latin typeface="Times New Roman"/>
                <a:cs typeface="Times New Roman"/>
              </a:rPr>
              <a:t>poter 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come interprete </a:t>
            </a:r>
            <a:r>
              <a:rPr sz="1200" spc="-5" dirty="0">
                <a:latin typeface="Times New Roman"/>
                <a:cs typeface="Times New Roman"/>
              </a:rPr>
              <a:t>per entrambi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precettore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insisté </a:t>
            </a:r>
            <a:r>
              <a:rPr sz="1200" spc="-5" dirty="0">
                <a:latin typeface="Times New Roman"/>
                <a:cs typeface="Times New Roman"/>
              </a:rPr>
              <a:t>perché Gesù acconsentisse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viaggiare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546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Gesù gli parlò della sua famiglia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disse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molto </a:t>
            </a:r>
            <a:r>
              <a:rPr sz="1200" spc="-5" dirty="0">
                <a:latin typeface="Times New Roman"/>
                <a:cs typeface="Times New Roman"/>
              </a:rPr>
              <a:t>difficile allontanarsi per </a:t>
            </a:r>
            <a:r>
              <a:rPr sz="1200" dirty="0">
                <a:latin typeface="Times New Roman"/>
                <a:cs typeface="Times New Roman"/>
              </a:rPr>
              <a:t>quasi due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spc="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quali i  suoi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trovarsi nel bisogno. Di </a:t>
            </a:r>
            <a:r>
              <a:rPr sz="1200" dirty="0">
                <a:latin typeface="Times New Roman"/>
                <a:cs typeface="Times New Roman"/>
              </a:rPr>
              <a:t>fronte a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viaggiatore proveniente dall’Oriente propose </a:t>
            </a:r>
            <a:r>
              <a:rPr sz="1200" dirty="0">
                <a:latin typeface="Times New Roman"/>
                <a:cs typeface="Times New Roman"/>
              </a:rPr>
              <a:t>di anticipare a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salario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anno perché potesse affidare </a:t>
            </a:r>
            <a:r>
              <a:rPr sz="1200" dirty="0">
                <a:latin typeface="Times New Roman"/>
                <a:cs typeface="Times New Roman"/>
              </a:rPr>
              <a:t>tali fondi ai 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ristrettezze.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accettò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5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(1423.1) 129:2.10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inviò </a:t>
            </a:r>
            <a:r>
              <a:rPr sz="1200" spc="-5" dirty="0">
                <a:latin typeface="Times New Roman"/>
                <a:cs typeface="Times New Roman"/>
              </a:rPr>
              <a:t>questa importante </a:t>
            </a:r>
            <a:r>
              <a:rPr sz="1200" dirty="0">
                <a:latin typeface="Times New Roman"/>
                <a:cs typeface="Times New Roman"/>
              </a:rPr>
              <a:t>somma a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</a:t>
            </a:r>
            <a:r>
              <a:rPr sz="1200" dirty="0">
                <a:latin typeface="Times New Roman"/>
                <a:cs typeface="Times New Roman"/>
              </a:rPr>
              <a:t>E voi sapete come </a:t>
            </a:r>
            <a:r>
              <a:rPr sz="1200" spc="-5" dirty="0">
                <a:latin typeface="Times New Roman"/>
                <a:cs typeface="Times New Roman"/>
              </a:rPr>
              <a:t>Giovanni impiegò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liquidare </a:t>
            </a:r>
            <a:r>
              <a:rPr sz="1200" dirty="0">
                <a:latin typeface="Times New Roman"/>
                <a:cs typeface="Times New Roman"/>
              </a:rPr>
              <a:t>l’ipoteca </a:t>
            </a:r>
            <a:r>
              <a:rPr sz="1200" spc="-5" dirty="0">
                <a:latin typeface="Times New Roman"/>
                <a:cs typeface="Times New Roman"/>
              </a:rPr>
              <a:t>sulla 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Cafarnao. Gesù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5" dirty="0">
                <a:latin typeface="Times New Roman"/>
                <a:cs typeface="Times New Roman"/>
              </a:rPr>
              <a:t>Zebedeo interamente al </a:t>
            </a:r>
            <a:r>
              <a:rPr sz="1200" dirty="0">
                <a:latin typeface="Times New Roman"/>
                <a:cs typeface="Times New Roman"/>
              </a:rPr>
              <a:t>corrente di </a:t>
            </a:r>
            <a:r>
              <a:rPr sz="1200" spc="-5" dirty="0">
                <a:latin typeface="Times New Roman"/>
                <a:cs typeface="Times New Roman"/>
              </a:rPr>
              <a:t>questo viaggio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Mediterraneo,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ingiunse di non </a:t>
            </a:r>
            <a:r>
              <a:rPr sz="1200" spc="-5" dirty="0">
                <a:latin typeface="Times New Roman"/>
                <a:cs typeface="Times New Roman"/>
              </a:rPr>
              <a:t>parlarne </a:t>
            </a:r>
            <a:r>
              <a:rPr sz="1200" dirty="0">
                <a:latin typeface="Times New Roman"/>
                <a:cs typeface="Times New Roman"/>
              </a:rPr>
              <a:t>a nessuno, nemmeno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stessa </a:t>
            </a:r>
            <a:r>
              <a:rPr sz="1200" dirty="0">
                <a:latin typeface="Times New Roman"/>
                <a:cs typeface="Times New Roman"/>
              </a:rPr>
              <a:t>carne e del </a:t>
            </a:r>
            <a:r>
              <a:rPr sz="1200" spc="-5" dirty="0">
                <a:latin typeface="Times New Roman"/>
                <a:cs typeface="Times New Roman"/>
              </a:rPr>
              <a:t>suo stesso sangue,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rivelò mai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lungo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due anni. Prima del  ritorno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viaggio,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considerarlo </a:t>
            </a:r>
            <a:r>
              <a:rPr sz="1200" dirty="0">
                <a:latin typeface="Times New Roman"/>
                <a:cs typeface="Times New Roman"/>
              </a:rPr>
              <a:t>morto. Solo le </a:t>
            </a:r>
            <a:r>
              <a:rPr sz="1200" spc="-5" dirty="0">
                <a:latin typeface="Times New Roman"/>
                <a:cs typeface="Times New Roman"/>
              </a:rPr>
              <a:t>assicurazioni </a:t>
            </a:r>
            <a:r>
              <a:rPr sz="1200" dirty="0">
                <a:latin typeface="Times New Roman"/>
                <a:cs typeface="Times New Roman"/>
              </a:rPr>
              <a:t>di Zebedeo, </a:t>
            </a:r>
            <a:r>
              <a:rPr sz="1200" spc="-5" dirty="0">
                <a:latin typeface="Times New Roman"/>
                <a:cs typeface="Times New Roman"/>
              </a:rPr>
              <a:t>che  venne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parecchie occasioni con suo figlio Giovanni, lasciarono </a:t>
            </a:r>
            <a:r>
              <a:rPr sz="1200" dirty="0">
                <a:latin typeface="Times New Roman"/>
                <a:cs typeface="Times New Roman"/>
              </a:rPr>
              <a:t>viva 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nel cuore 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8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(1423.2) 129:2.11 </a:t>
            </a:r>
            <a:r>
              <a:rPr sz="1200" spc="-5" dirty="0">
                <a:latin typeface="Times New Roman"/>
                <a:cs typeface="Times New Roman"/>
              </a:rPr>
              <a:t>Durante questo tempo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se </a:t>
            </a:r>
            <a:r>
              <a:rPr sz="1200" dirty="0">
                <a:latin typeface="Times New Roman"/>
                <a:cs typeface="Times New Roman"/>
              </a:rPr>
              <a:t>la passava molto </a:t>
            </a:r>
            <a:r>
              <a:rPr sz="1200" spc="-5" dirty="0">
                <a:latin typeface="Times New Roman"/>
                <a:cs typeface="Times New Roman"/>
              </a:rPr>
              <a:t>bene. </a:t>
            </a:r>
            <a:r>
              <a:rPr sz="1200" dirty="0">
                <a:latin typeface="Times New Roman"/>
                <a:cs typeface="Times New Roman"/>
              </a:rPr>
              <a:t>Giuda aveva </a:t>
            </a:r>
            <a:r>
              <a:rPr sz="1200" spc="-5" dirty="0">
                <a:latin typeface="Times New Roman"/>
                <a:cs typeface="Times New Roman"/>
              </a:rPr>
              <a:t>considerevolmente aumentato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quota </a:t>
            </a:r>
            <a:r>
              <a:rPr sz="1200" dirty="0">
                <a:latin typeface="Times New Roman"/>
                <a:cs typeface="Times New Roman"/>
              </a:rPr>
              <a:t>e mantenne questa </a:t>
            </a:r>
            <a:r>
              <a:rPr sz="1200" spc="-5" dirty="0">
                <a:latin typeface="Times New Roman"/>
                <a:cs typeface="Times New Roman"/>
              </a:rPr>
              <a:t>contribuzione supplementare fino al suo </a:t>
            </a:r>
            <a:r>
              <a:rPr sz="1200" dirty="0">
                <a:latin typeface="Times New Roman"/>
                <a:cs typeface="Times New Roman"/>
              </a:rPr>
              <a:t>matrimonio. </a:t>
            </a:r>
            <a:r>
              <a:rPr sz="1200" spc="-5" dirty="0">
                <a:latin typeface="Times New Roman"/>
                <a:cs typeface="Times New Roman"/>
              </a:rPr>
              <a:t>Nonostante richiedessero </a:t>
            </a:r>
            <a:r>
              <a:rPr sz="1200" dirty="0">
                <a:latin typeface="Times New Roman"/>
                <a:cs typeface="Times New Roman"/>
              </a:rPr>
              <a:t>poca </a:t>
            </a:r>
            <a:r>
              <a:rPr sz="1200" spc="-5" dirty="0">
                <a:latin typeface="Times New Roman"/>
                <a:cs typeface="Times New Roman"/>
              </a:rPr>
              <a:t>assistenza,  Giovanni Zebedeo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ogni mese </a:t>
            </a:r>
            <a:r>
              <a:rPr sz="1200" dirty="0">
                <a:latin typeface="Times New Roman"/>
                <a:cs typeface="Times New Roman"/>
              </a:rPr>
              <a:t>dei doni a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 a Rut,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istruzioni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ventinovesimo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(23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33464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(1423.3) 129:3.1 </a:t>
            </a:r>
            <a:r>
              <a:rPr sz="1200" spc="-5" dirty="0">
                <a:latin typeface="Times New Roman"/>
                <a:cs typeface="Times New Roman"/>
              </a:rPr>
              <a:t>L’intero ventinovesimo 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giro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mediterraneo. </a:t>
            </a:r>
            <a:r>
              <a:rPr sz="1200" dirty="0">
                <a:latin typeface="Times New Roman"/>
                <a:cs typeface="Times New Roman"/>
              </a:rPr>
              <a:t>I principali  </a:t>
            </a:r>
            <a:r>
              <a:rPr sz="1200" spc="-5" dirty="0">
                <a:latin typeface="Times New Roman"/>
                <a:cs typeface="Times New Roman"/>
              </a:rPr>
              <a:t>avvenimenti, nei </a:t>
            </a:r>
            <a:r>
              <a:rPr sz="1200" dirty="0">
                <a:latin typeface="Times New Roman"/>
                <a:cs typeface="Times New Roman"/>
              </a:rPr>
              <a:t>limiti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ci è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rivelare queste esperienze, </a:t>
            </a:r>
            <a:r>
              <a:rPr sz="1200" dirty="0">
                <a:latin typeface="Times New Roman"/>
                <a:cs typeface="Times New Roman"/>
              </a:rPr>
              <a:t>costituiscono il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narrazioni che </a:t>
            </a:r>
            <a:r>
              <a:rPr sz="1200" spc="5" dirty="0">
                <a:latin typeface="Times New Roman"/>
                <a:cs typeface="Times New Roman"/>
              </a:rPr>
              <a:t>seguono  </a:t>
            </a:r>
            <a:r>
              <a:rPr sz="1200" spc="-5" dirty="0">
                <a:latin typeface="Times New Roman"/>
                <a:cs typeface="Times New Roman"/>
              </a:rPr>
              <a:t>immediatamente questo</a:t>
            </a:r>
            <a:r>
              <a:rPr sz="1200" dirty="0">
                <a:latin typeface="Times New Roman"/>
                <a:cs typeface="Times New Roman"/>
              </a:rPr>
              <a:t> fascicolo.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(1423.4) 129:3.2 </a:t>
            </a:r>
            <a:r>
              <a:rPr sz="1200" spc="-5" dirty="0">
                <a:latin typeface="Times New Roman"/>
                <a:cs typeface="Times New Roman"/>
              </a:rPr>
              <a:t>Durante questo giro del </a:t>
            </a:r>
            <a:r>
              <a:rPr sz="1200" dirty="0">
                <a:latin typeface="Times New Roman"/>
                <a:cs typeface="Times New Roman"/>
              </a:rPr>
              <a:t>mondo romano, </a:t>
            </a:r>
            <a:r>
              <a:rPr sz="1200" spc="-5" dirty="0">
                <a:latin typeface="Times New Roman"/>
                <a:cs typeface="Times New Roman"/>
              </a:rPr>
              <a:t>per diverse ragioni, Gesù </a:t>
            </a:r>
            <a:r>
              <a:rPr sz="1200" dirty="0">
                <a:latin typeface="Times New Roman"/>
                <a:cs typeface="Times New Roman"/>
              </a:rPr>
              <a:t>fu conosciuto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i="1" spc="-5" dirty="0">
                <a:latin typeface="Times New Roman"/>
                <a:cs typeface="Times New Roman"/>
              </a:rPr>
              <a:t>Scriba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Damasco.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Corinto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altri </a:t>
            </a:r>
            <a:r>
              <a:rPr sz="1200" spc="-5" dirty="0">
                <a:latin typeface="Times New Roman"/>
                <a:cs typeface="Times New Roman"/>
              </a:rPr>
              <a:t>scali del </a:t>
            </a:r>
            <a:r>
              <a:rPr sz="1200" dirty="0">
                <a:latin typeface="Times New Roman"/>
                <a:cs typeface="Times New Roman"/>
              </a:rPr>
              <a:t>viaggio di </a:t>
            </a:r>
            <a:r>
              <a:rPr sz="1200" spc="-5" dirty="0">
                <a:latin typeface="Times New Roman"/>
                <a:cs typeface="Times New Roman"/>
              </a:rPr>
              <a:t>ritorno egli fu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conosciuto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precettore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ebreo.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11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(1423.5) 129:3.3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periodo movimentato </a:t>
            </a:r>
            <a:r>
              <a:rPr sz="1200" dirty="0">
                <a:latin typeface="Times New Roman"/>
                <a:cs typeface="Times New Roman"/>
              </a:rPr>
              <a:t>nella vita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viaggio egli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contatti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 simili, ma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è una fase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 alcun membro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ad alcuno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apostoli. Gesù visse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questo mondo senza </a:t>
            </a:r>
            <a:r>
              <a:rPr sz="1200" spc="-5" dirty="0">
                <a:latin typeface="Times New Roman"/>
                <a:cs typeface="Times New Roman"/>
              </a:rPr>
              <a:t>che nessuno </a:t>
            </a:r>
            <a:r>
              <a:rPr sz="1200" dirty="0">
                <a:latin typeface="Times New Roman"/>
                <a:cs typeface="Times New Roman"/>
              </a:rPr>
              <a:t>(salvo Zebedeo di Betsaida)  </a:t>
            </a:r>
            <a:r>
              <a:rPr sz="1200" spc="-5" dirty="0">
                <a:latin typeface="Times New Roman"/>
                <a:cs typeface="Times New Roman"/>
              </a:rPr>
              <a:t>conoscesse che </a:t>
            </a:r>
            <a:r>
              <a:rPr sz="1200" dirty="0">
                <a:latin typeface="Times New Roman"/>
                <a:cs typeface="Times New Roman"/>
              </a:rPr>
              <a:t>aveva fatto questo </a:t>
            </a:r>
            <a:r>
              <a:rPr sz="1200" spc="-5" dirty="0">
                <a:latin typeface="Times New Roman"/>
                <a:cs typeface="Times New Roman"/>
              </a:rPr>
              <a:t>grande viaggio. Alcuni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amici credevano che fosse ritornato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Damasco; </a:t>
            </a:r>
            <a:r>
              <a:rPr sz="1200" dirty="0">
                <a:latin typeface="Times New Roman"/>
                <a:cs typeface="Times New Roman"/>
              </a:rPr>
              <a:t>altri pensarono  </a:t>
            </a:r>
            <a:r>
              <a:rPr sz="1200" spc="-5" dirty="0">
                <a:latin typeface="Times New Roman"/>
                <a:cs typeface="Times New Roman"/>
              </a:rPr>
              <a:t>che fosse andato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India. </a:t>
            </a:r>
            <a:r>
              <a:rPr sz="1200" dirty="0">
                <a:latin typeface="Times New Roman"/>
                <a:cs typeface="Times New Roman"/>
              </a:rPr>
              <a:t>I membri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famiglia erano </a:t>
            </a:r>
            <a:r>
              <a:rPr sz="1200" dirty="0">
                <a:latin typeface="Times New Roman"/>
                <a:cs typeface="Times New Roman"/>
              </a:rPr>
              <a:t>inclini a </a:t>
            </a:r>
            <a:r>
              <a:rPr sz="1200" spc="-5" dirty="0">
                <a:latin typeface="Times New Roman"/>
                <a:cs typeface="Times New Roman"/>
              </a:rPr>
              <a:t>credere che fosse ad </a:t>
            </a:r>
            <a:r>
              <a:rPr sz="1200" dirty="0">
                <a:latin typeface="Times New Roman"/>
                <a:cs typeface="Times New Roman"/>
              </a:rPr>
              <a:t>Alessandria,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sapevano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invitato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recarvisi </a:t>
            </a:r>
            <a:r>
              <a:rPr sz="1200" dirty="0">
                <a:latin typeface="Times New Roman"/>
                <a:cs typeface="Times New Roman"/>
              </a:rPr>
              <a:t>per diventare </a:t>
            </a:r>
            <a:r>
              <a:rPr sz="1200" spc="-5" dirty="0">
                <a:latin typeface="Times New Roman"/>
                <a:cs typeface="Times New Roman"/>
              </a:rPr>
              <a:t>assistente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cazan.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(1423.6) 129:3.4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ritornò in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niente per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l’opinione </a:t>
            </a:r>
            <a:r>
              <a:rPr sz="1200" spc="-5" dirty="0">
                <a:latin typeface="Times New Roman"/>
                <a:cs typeface="Times New Roman"/>
              </a:rPr>
              <a:t>della sua famiglia </a:t>
            </a:r>
            <a:r>
              <a:rPr sz="1200" dirty="0">
                <a:latin typeface="Times New Roman"/>
                <a:cs typeface="Times New Roman"/>
              </a:rPr>
              <a:t>che credeva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andato  da </a:t>
            </a:r>
            <a:r>
              <a:rPr sz="1200" spc="-5" dirty="0">
                <a:latin typeface="Times New Roman"/>
                <a:cs typeface="Times New Roman"/>
              </a:rPr>
              <a:t>Gerusalemme ad Alessandria; egli permise 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tutto 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assente dalla </a:t>
            </a:r>
            <a:r>
              <a:rPr sz="1200" dirty="0">
                <a:latin typeface="Times New Roman"/>
                <a:cs typeface="Times New Roman"/>
              </a:rPr>
              <a:t>Palestina 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quella 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cultura.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il costruttore di battelli di </a:t>
            </a:r>
            <a:r>
              <a:rPr sz="1200" spc="-5" dirty="0">
                <a:latin typeface="Times New Roman"/>
                <a:cs typeface="Times New Roman"/>
              </a:rPr>
              <a:t>Betsaida, conosceva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su  questo argomento,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non ne parlò 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nessuno.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(1423.7) 129:3.5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vostri sforzi per </a:t>
            </a:r>
            <a:r>
              <a:rPr sz="1200" spc="-5" dirty="0">
                <a:latin typeface="Times New Roman"/>
                <a:cs typeface="Times New Roman"/>
              </a:rPr>
              <a:t>decifrare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vita di </a:t>
            </a:r>
            <a:r>
              <a:rPr sz="1200" spc="-5" dirty="0">
                <a:latin typeface="Times New Roman"/>
                <a:cs typeface="Times New Roman"/>
              </a:rPr>
              <a:t>Gesù su Urantia, dovete ricordare </a:t>
            </a:r>
            <a:r>
              <a:rPr sz="1200" dirty="0">
                <a:latin typeface="Times New Roman"/>
                <a:cs typeface="Times New Roman"/>
              </a:rPr>
              <a:t>i motivi del conferimento  di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Se volete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comportamenti apparentemente </a:t>
            </a:r>
            <a:r>
              <a:rPr sz="1200" dirty="0">
                <a:latin typeface="Times New Roman"/>
                <a:cs typeface="Times New Roman"/>
              </a:rPr>
              <a:t>strani, dovete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soggiorno sul </a:t>
            </a:r>
            <a:r>
              <a:rPr sz="1200" dirty="0">
                <a:latin typeface="Times New Roman"/>
                <a:cs typeface="Times New Roman"/>
              </a:rPr>
              <a:t>vostro mondo. </a:t>
            </a:r>
            <a:r>
              <a:rPr sz="1200" spc="-5" dirty="0">
                <a:latin typeface="Times New Roman"/>
                <a:cs typeface="Times New Roman"/>
              </a:rPr>
              <a:t>Egli fu costantemente attento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carriera personale troppo  affascinante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attirasse </a:t>
            </a:r>
            <a:r>
              <a:rPr sz="1200" dirty="0">
                <a:latin typeface="Times New Roman"/>
                <a:cs typeface="Times New Roman"/>
              </a:rPr>
              <a:t>troppa </a:t>
            </a:r>
            <a:r>
              <a:rPr sz="1200" spc="-5" dirty="0">
                <a:latin typeface="Times New Roman"/>
                <a:cs typeface="Times New Roman"/>
              </a:rPr>
              <a:t>attenzione. Cercava </a:t>
            </a:r>
            <a:r>
              <a:rPr sz="1200" dirty="0">
                <a:latin typeface="Times New Roman"/>
                <a:cs typeface="Times New Roman"/>
              </a:rPr>
              <a:t>di non fare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ricorso all’insolito o </a:t>
            </a:r>
            <a:r>
              <a:rPr sz="1200" spc="-5" dirty="0">
                <a:latin typeface="Times New Roman"/>
                <a:cs typeface="Times New Roman"/>
              </a:rPr>
              <a:t>all’irresistibile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simili. Egli  era </a:t>
            </a:r>
            <a:r>
              <a:rPr sz="1200" dirty="0">
                <a:latin typeface="Times New Roman"/>
                <a:cs typeface="Times New Roman"/>
              </a:rPr>
              <a:t>votato </a:t>
            </a:r>
            <a:r>
              <a:rPr sz="1200" spc="-5" dirty="0">
                <a:latin typeface="Times New Roman"/>
                <a:cs typeface="Times New Roman"/>
              </a:rPr>
              <a:t>all’opera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Padre celeste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simili 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stesso tempo era </a:t>
            </a:r>
            <a:r>
              <a:rPr sz="1200" dirty="0">
                <a:latin typeface="Times New Roman"/>
                <a:cs typeface="Times New Roman"/>
              </a:rPr>
              <a:t>consacrato al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sublime di </a:t>
            </a:r>
            <a:r>
              <a:rPr sz="1200" spc="-5" dirty="0">
                <a:latin typeface="Times New Roman"/>
                <a:cs typeface="Times New Roman"/>
              </a:rPr>
              <a:t>vivere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mortale </a:t>
            </a:r>
            <a:r>
              <a:rPr sz="1200" spc="-5" dirty="0">
                <a:latin typeface="Times New Roman"/>
                <a:cs typeface="Times New Roman"/>
              </a:rPr>
              <a:t>restando costantemente sottomesso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dello stesso Padre 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6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17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(1424.1) 129:3.6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utile, </a:t>
            </a:r>
            <a:r>
              <a:rPr sz="1200" spc="-5" dirty="0">
                <a:latin typeface="Times New Roman"/>
                <a:cs typeface="Times New Roman"/>
              </a:rPr>
              <a:t>per comprendere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studiosi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conferimento 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ricordino che, </a:t>
            </a:r>
            <a:r>
              <a:rPr sz="1200" dirty="0">
                <a:latin typeface="Times New Roman"/>
                <a:cs typeface="Times New Roman"/>
              </a:rPr>
              <a:t>mentre viveva questa vita d’incarnazione </a:t>
            </a:r>
            <a:r>
              <a:rPr sz="1200" spc="-5" dirty="0">
                <a:latin typeface="Times New Roman"/>
                <a:cs typeface="Times New Roman"/>
              </a:rPr>
              <a:t>su Urantia, egli </a:t>
            </a:r>
            <a:r>
              <a:rPr sz="1200" dirty="0">
                <a:latin typeface="Times New Roman"/>
                <a:cs typeface="Times New Roman"/>
              </a:rPr>
              <a:t>la viveva </a:t>
            </a:r>
            <a:r>
              <a:rPr sz="1200" i="1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intero universo. </a:t>
            </a:r>
            <a:r>
              <a:rPr sz="1200" dirty="0">
                <a:latin typeface="Times New Roman"/>
                <a:cs typeface="Times New Roman"/>
              </a:rPr>
              <a:t>C’era qualcosa  di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e d’ispirante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visse </a:t>
            </a:r>
            <a:r>
              <a:rPr sz="1200" spc="-5" dirty="0">
                <a:latin typeface="Times New Roman"/>
                <a:cs typeface="Times New Roman"/>
              </a:rPr>
              <a:t>nella carne </a:t>
            </a:r>
            <a:r>
              <a:rPr sz="1200" dirty="0">
                <a:latin typeface="Times New Roman"/>
                <a:cs typeface="Times New Roman"/>
              </a:rPr>
              <a:t>di natura mortale per </a:t>
            </a:r>
            <a:r>
              <a:rPr sz="1200" spc="-5" dirty="0">
                <a:latin typeface="Times New Roman"/>
                <a:cs typeface="Times New Roman"/>
              </a:rPr>
              <a:t>ciascuna singola sfera abitata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endParaRPr sz="1200">
              <a:latin typeface="Times New Roman"/>
              <a:cs typeface="Times New Roman"/>
            </a:endParaRPr>
          </a:p>
          <a:p>
            <a:pPr marL="76200" marR="1746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cosa </a:t>
            </a:r>
            <a:r>
              <a:rPr sz="1200" dirty="0">
                <a:latin typeface="Times New Roman"/>
                <a:cs typeface="Times New Roman"/>
              </a:rPr>
              <a:t>è anche vera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divenuti abitabili </a:t>
            </a:r>
            <a:r>
              <a:rPr sz="1200" dirty="0">
                <a:latin typeface="Times New Roman"/>
                <a:cs typeface="Times New Roman"/>
              </a:rPr>
              <a:t>dopo i </a:t>
            </a:r>
            <a:r>
              <a:rPr sz="1200" spc="-5" dirty="0">
                <a:latin typeface="Times New Roman"/>
                <a:cs typeface="Times New Roman"/>
              </a:rPr>
              <a:t>giorni avventurosi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soggiorno  su Urantia.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sarà 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pure vero per </a:t>
            </a:r>
            <a:r>
              <a:rPr sz="1200" dirty="0">
                <a:latin typeface="Times New Roman"/>
                <a:cs typeface="Times New Roman"/>
              </a:rPr>
              <a:t>tutti i mondi che </a:t>
            </a:r>
            <a:r>
              <a:rPr sz="1200" spc="-5" dirty="0">
                <a:latin typeface="Times New Roman"/>
                <a:cs typeface="Times New Roman"/>
              </a:rPr>
              <a:t>saranno 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in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storia 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(1424.2) 129:3.7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dell’Uomo,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ed attraverso </a:t>
            </a:r>
            <a:r>
              <a:rPr sz="1200" dirty="0">
                <a:latin typeface="Times New Roman"/>
                <a:cs typeface="Times New Roman"/>
              </a:rPr>
              <a:t>le esperienze di questo </a:t>
            </a:r>
            <a:r>
              <a:rPr sz="1200" spc="-5" dirty="0">
                <a:latin typeface="Times New Roman"/>
                <a:cs typeface="Times New Roman"/>
              </a:rPr>
              <a:t>giro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romano, completò  praticamente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preparazione educativa grazie al contatto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 suo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generazione.  </a:t>
            </a:r>
            <a:r>
              <a:rPr sz="1200" spc="-5" dirty="0">
                <a:latin typeface="Times New Roman"/>
                <a:cs typeface="Times New Roman"/>
              </a:rPr>
              <a:t>Al momento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 a </a:t>
            </a:r>
            <a:r>
              <a:rPr sz="1200" spc="-5" dirty="0">
                <a:latin typeface="Times New Roman"/>
                <a:cs typeface="Times New Roman"/>
              </a:rPr>
              <a:t>Nazaret, grazie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istruttivo, egli </a:t>
            </a:r>
            <a:r>
              <a:rPr sz="1200" spc="-5" dirty="0">
                <a:latin typeface="Times New Roman"/>
                <a:cs typeface="Times New Roman"/>
              </a:rPr>
              <a:t>aveva praticamente appreso come gli </a:t>
            </a:r>
            <a:r>
              <a:rPr sz="1200" dirty="0">
                <a:latin typeface="Times New Roman"/>
                <a:cs typeface="Times New Roman"/>
              </a:rPr>
              <a:t>uomini vivevano  e </a:t>
            </a:r>
            <a:r>
              <a:rPr sz="1200" spc="-5" dirty="0">
                <a:latin typeface="Times New Roman"/>
                <a:cs typeface="Times New Roman"/>
              </a:rPr>
              <a:t>forgiavano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esistenza </a:t>
            </a:r>
            <a:r>
              <a:rPr sz="1200" spc="-5" dirty="0">
                <a:latin typeface="Times New Roman"/>
                <a:cs typeface="Times New Roman"/>
              </a:rPr>
              <a:t>su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03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(1424.3) 129:3.8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reale del suo viaggio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bacino </a:t>
            </a:r>
            <a:r>
              <a:rPr sz="1200" dirty="0">
                <a:latin typeface="Times New Roman"/>
                <a:cs typeface="Times New Roman"/>
              </a:rPr>
              <a:t>del Mediterraneo era di </a:t>
            </a:r>
            <a:r>
              <a:rPr sz="1200" i="1" spc="-5" dirty="0">
                <a:latin typeface="Times New Roman"/>
                <a:cs typeface="Times New Roman"/>
              </a:rPr>
              <a:t>conoscere </a:t>
            </a:r>
            <a:r>
              <a:rPr sz="1200" i="1" dirty="0">
                <a:latin typeface="Times New Roman"/>
                <a:cs typeface="Times New Roman"/>
              </a:rPr>
              <a:t>gli uomini. </a:t>
            </a:r>
            <a:r>
              <a:rPr sz="1200" spc="-5" dirty="0">
                <a:latin typeface="Times New Roman"/>
                <a:cs typeface="Times New Roman"/>
              </a:rPr>
              <a:t>Durante questo  viaggio egli </a:t>
            </a:r>
            <a:r>
              <a:rPr sz="1200" dirty="0">
                <a:latin typeface="Times New Roman"/>
                <a:cs typeface="Times New Roman"/>
              </a:rPr>
              <a:t>venne a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stretto con 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umani. Incontrò ed amò ogni </a:t>
            </a:r>
            <a:r>
              <a:rPr sz="1200" dirty="0">
                <a:latin typeface="Times New Roman"/>
                <a:cs typeface="Times New Roman"/>
              </a:rPr>
              <a:t>sorta di uomini,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poveri,  </a:t>
            </a:r>
            <a:r>
              <a:rPr sz="1200" spc="-5" dirty="0">
                <a:latin typeface="Times New Roman"/>
                <a:cs typeface="Times New Roman"/>
              </a:rPr>
              <a:t>elevati ed </a:t>
            </a:r>
            <a:r>
              <a:rPr sz="1200" dirty="0">
                <a:latin typeface="Times New Roman"/>
                <a:cs typeface="Times New Roman"/>
              </a:rPr>
              <a:t>umili, </a:t>
            </a:r>
            <a:r>
              <a:rPr sz="1200" spc="-5" dirty="0">
                <a:latin typeface="Times New Roman"/>
                <a:cs typeface="Times New Roman"/>
              </a:rPr>
              <a:t>neri </a:t>
            </a:r>
            <a:r>
              <a:rPr sz="1200" dirty="0">
                <a:latin typeface="Times New Roman"/>
                <a:cs typeface="Times New Roman"/>
              </a:rPr>
              <a:t>e bianchi, istruiti ed </a:t>
            </a:r>
            <a:r>
              <a:rPr sz="1200" spc="-5" dirty="0">
                <a:latin typeface="Times New Roman"/>
                <a:cs typeface="Times New Roman"/>
              </a:rPr>
              <a:t>ignoranti, colti </a:t>
            </a:r>
            <a:r>
              <a:rPr sz="1200" dirty="0">
                <a:latin typeface="Times New Roman"/>
                <a:cs typeface="Times New Roman"/>
              </a:rPr>
              <a:t>ed incolti, </a:t>
            </a:r>
            <a:r>
              <a:rPr sz="1200" spc="-5" dirty="0">
                <a:latin typeface="Times New Roman"/>
                <a:cs typeface="Times New Roman"/>
              </a:rPr>
              <a:t>animaleschi </a:t>
            </a:r>
            <a:r>
              <a:rPr sz="1200" dirty="0">
                <a:latin typeface="Times New Roman"/>
                <a:cs typeface="Times New Roman"/>
              </a:rPr>
              <a:t>e spirituali, </a:t>
            </a:r>
            <a:r>
              <a:rPr sz="1200" spc="-5" dirty="0">
                <a:latin typeface="Times New Roman"/>
                <a:cs typeface="Times New Roman"/>
              </a:rPr>
              <a:t>religiosi ed irreligiosi, morali ed  immorali.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35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(1424.4) 129:3.9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viaggio mediterraneo Gesù fece grandi progressi nel suo compito umano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la mente 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mortale,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Aggiustatore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fece grandi progressi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conquista ascensionale </a:t>
            </a:r>
            <a:r>
              <a:rPr sz="1200" dirty="0">
                <a:latin typeface="Times New Roman"/>
                <a:cs typeface="Times New Roman"/>
              </a:rPr>
              <a:t>e spirituale di questo </a:t>
            </a:r>
            <a:r>
              <a:rPr sz="1200" spc="-5" dirty="0">
                <a:latin typeface="Times New Roman"/>
                <a:cs typeface="Times New Roman"/>
              </a:rPr>
              <a:t>stesso  intelletto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giro Gesù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— in tutta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umana —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un </a:t>
            </a:r>
            <a:r>
              <a:rPr sz="1200" spc="-5" dirty="0">
                <a:latin typeface="Times New Roman"/>
                <a:cs typeface="Times New Roman"/>
              </a:rPr>
              <a:t>Figlio  Creatore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Aggiustatore </a:t>
            </a:r>
            <a:r>
              <a:rPr sz="1200" spc="-5" dirty="0">
                <a:latin typeface="Times New Roman"/>
                <a:cs typeface="Times New Roman"/>
              </a:rPr>
              <a:t>era sempre </a:t>
            </a:r>
            <a:r>
              <a:rPr sz="1200" dirty="0">
                <a:latin typeface="Times New Roman"/>
                <a:cs typeface="Times New Roman"/>
              </a:rPr>
              <a:t>più capace di </a:t>
            </a:r>
            <a:r>
              <a:rPr sz="1200" spc="-5" dirty="0">
                <a:latin typeface="Times New Roman"/>
                <a:cs typeface="Times New Roman"/>
              </a:rPr>
              <a:t>far sorgere </a:t>
            </a:r>
            <a:r>
              <a:rPr sz="1200" dirty="0">
                <a:latin typeface="Times New Roman"/>
                <a:cs typeface="Times New Roman"/>
              </a:rPr>
              <a:t>nella mente del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ricordi  nebbiosi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esperienza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organizzare ed </a:t>
            </a:r>
            <a:r>
              <a:rPr sz="1200" dirty="0">
                <a:latin typeface="Times New Roman"/>
                <a:cs typeface="Times New Roman"/>
              </a:rPr>
              <a:t>amministrare  </a:t>
            </a:r>
            <a:r>
              <a:rPr sz="1200" spc="-5" dirty="0">
                <a:latin typeface="Times New Roman"/>
                <a:cs typeface="Times New Roman"/>
              </a:rPr>
              <a:t>questo universo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Così,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poco, l’Aggiustatore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nella coscienza </a:t>
            </a:r>
            <a:r>
              <a:rPr sz="1200" dirty="0">
                <a:latin typeface="Times New Roman"/>
                <a:cs typeface="Times New Roman"/>
              </a:rPr>
              <a:t>umana di </a:t>
            </a:r>
            <a:r>
              <a:rPr sz="1200" spc="-5" dirty="0">
                <a:latin typeface="Times New Roman"/>
                <a:cs typeface="Times New Roman"/>
              </a:rPr>
              <a:t>Gesù quei ricordi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necessari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81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sua esistenza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anteriore </a:t>
            </a:r>
            <a:r>
              <a:rPr sz="1200" dirty="0">
                <a:latin typeface="Times New Roman"/>
                <a:cs typeface="Times New Roman"/>
              </a:rPr>
              <a:t>nelle varie epoche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quasi eterno </a:t>
            </a:r>
            <a:r>
              <a:rPr sz="1200" spc="-5" dirty="0">
                <a:latin typeface="Times New Roman"/>
                <a:cs typeface="Times New Roman"/>
              </a:rPr>
              <a:t>passato. L’ultimo episodio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esperienza </a:t>
            </a:r>
            <a:r>
              <a:rPr sz="1200" spc="5" dirty="0">
                <a:latin typeface="Times New Roman"/>
                <a:cs typeface="Times New Roman"/>
              </a:rPr>
              <a:t>preumana </a:t>
            </a:r>
            <a:r>
              <a:rPr sz="1200" spc="-5" dirty="0">
                <a:latin typeface="Times New Roman"/>
                <a:cs typeface="Times New Roman"/>
              </a:rPr>
              <a:t>ad  essere messo </a:t>
            </a:r>
            <a:r>
              <a:rPr sz="1200" dirty="0">
                <a:latin typeface="Times New Roman"/>
                <a:cs typeface="Times New Roman"/>
              </a:rPr>
              <a:t>in luce </a:t>
            </a:r>
            <a:r>
              <a:rPr sz="1200" spc="-5" dirty="0">
                <a:latin typeface="Times New Roman"/>
                <a:cs typeface="Times New Roman"/>
              </a:rPr>
              <a:t>dall’Aggiustatore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incontro di </a:t>
            </a:r>
            <a:r>
              <a:rPr sz="1200" spc="-5" dirty="0">
                <a:latin typeface="Times New Roman"/>
                <a:cs typeface="Times New Roman"/>
              </a:rPr>
              <a:t>commiato con Emanuele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giusto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abbandonasse</a:t>
            </a:r>
            <a:endParaRPr sz="1200">
              <a:latin typeface="Times New Roman"/>
              <a:cs typeface="Times New Roman"/>
            </a:endParaRPr>
          </a:p>
          <a:p>
            <a:pPr marL="63500" marR="304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personalità cosciente per intraprendere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incarnazione su Urantia. L’immagine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quest’ultimo ricordo della sua </a:t>
            </a:r>
            <a:r>
              <a:rPr sz="1200" dirty="0">
                <a:latin typeface="Times New Roman"/>
                <a:cs typeface="Times New Roman"/>
              </a:rPr>
              <a:t>esistenza  </a:t>
            </a:r>
            <a:r>
              <a:rPr sz="1200" spc="-5" dirty="0">
                <a:latin typeface="Times New Roman"/>
                <a:cs typeface="Times New Roman"/>
              </a:rPr>
              <a:t>preumana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resa </a:t>
            </a:r>
            <a:r>
              <a:rPr sz="1200" dirty="0">
                <a:latin typeface="Times New Roman"/>
                <a:cs typeface="Times New Roman"/>
              </a:rPr>
              <a:t>chiara </a:t>
            </a:r>
            <a:r>
              <a:rPr sz="1200" spc="-5" dirty="0">
                <a:latin typeface="Times New Roman"/>
                <a:cs typeface="Times New Roman"/>
              </a:rPr>
              <a:t>nella 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stesso del suo </a:t>
            </a:r>
            <a:r>
              <a:rPr sz="1200" dirty="0">
                <a:latin typeface="Times New Roman"/>
                <a:cs typeface="Times New Roman"/>
              </a:rPr>
              <a:t>battesimo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Giovanni nel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Gesù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umano</a:t>
            </a:r>
            <a:endParaRPr sz="1600">
              <a:latin typeface="Times New Roman"/>
              <a:cs typeface="Times New Roman"/>
            </a:endParaRPr>
          </a:p>
          <a:p>
            <a:pPr marL="63500" marR="9144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(1424.5) 129:4.1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intelligenze celesti dell’universo locale </a:t>
            </a:r>
            <a:r>
              <a:rPr sz="1200" dirty="0">
                <a:latin typeface="Times New Roman"/>
                <a:cs typeface="Times New Roman"/>
              </a:rPr>
              <a:t>che l’osservavano, </a:t>
            </a:r>
            <a:r>
              <a:rPr sz="1200" spc="-5" dirty="0">
                <a:latin typeface="Times New Roman"/>
                <a:cs typeface="Times New Roman"/>
              </a:rPr>
              <a:t>questo viaggio mediterraneo </a:t>
            </a:r>
            <a:r>
              <a:rPr sz="1200" dirty="0">
                <a:latin typeface="Times New Roman"/>
                <a:cs typeface="Times New Roman"/>
              </a:rPr>
              <a:t>fu la più </a:t>
            </a:r>
            <a:r>
              <a:rPr sz="1200" spc="-5" dirty="0">
                <a:latin typeface="Times New Roman"/>
                <a:cs typeface="Times New Roman"/>
              </a:rPr>
              <a:t>seducente delle  esperienze </a:t>
            </a:r>
            <a:r>
              <a:rPr sz="1200" dirty="0">
                <a:latin typeface="Times New Roman"/>
                <a:cs typeface="Times New Roman"/>
              </a:rPr>
              <a:t>terrene di Gesù, o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sua carriera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crocifissione </a:t>
            </a:r>
            <a:r>
              <a:rPr sz="1200" dirty="0">
                <a:latin typeface="Times New Roman"/>
                <a:cs typeface="Times New Roman"/>
              </a:rPr>
              <a:t>e morte </a:t>
            </a:r>
            <a:r>
              <a:rPr sz="1200" spc="-5" dirty="0">
                <a:latin typeface="Times New Roman"/>
                <a:cs typeface="Times New Roman"/>
              </a:rPr>
              <a:t>umana. 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periodo  affascinante del suo </a:t>
            </a:r>
            <a:r>
              <a:rPr sz="1200" i="1" dirty="0">
                <a:latin typeface="Times New Roman"/>
                <a:cs typeface="Times New Roman"/>
              </a:rPr>
              <a:t>ministero </a:t>
            </a:r>
            <a:r>
              <a:rPr sz="1200" i="1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ministero pubblico che </a:t>
            </a:r>
            <a:r>
              <a:rPr sz="1200" dirty="0">
                <a:latin typeface="Times New Roman"/>
                <a:cs typeface="Times New Roman"/>
              </a:rPr>
              <a:t>seguì ben </a:t>
            </a:r>
            <a:r>
              <a:rPr sz="1200" spc="-5" dirty="0">
                <a:latin typeface="Times New Roman"/>
                <a:cs typeface="Times New Roman"/>
              </a:rPr>
              <a:t>presto. Questo episodio  straordinario </a:t>
            </a:r>
            <a:r>
              <a:rPr sz="1200" dirty="0">
                <a:latin typeface="Times New Roman"/>
                <a:cs typeface="Times New Roman"/>
              </a:rPr>
              <a:t>fu tanto più </a:t>
            </a:r>
            <a:r>
              <a:rPr sz="1200" spc="-5" dirty="0">
                <a:latin typeface="Times New Roman"/>
                <a:cs typeface="Times New Roman"/>
              </a:rPr>
              <a:t>avvincente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in questo momento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il costruttore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battelli  di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lo Scriba di </a:t>
            </a:r>
            <a:r>
              <a:rPr sz="1200" spc="-5" dirty="0">
                <a:latin typeface="Times New Roman"/>
                <a:cs typeface="Times New Roman"/>
              </a:rPr>
              <a:t>Damasco;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ancora acquisito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padronanza </a:t>
            </a:r>
            <a:r>
              <a:rPr sz="1200" spc="-5" dirty="0">
                <a:latin typeface="Times New Roman"/>
                <a:cs typeface="Times New Roman"/>
              </a:rPr>
              <a:t>della  sua mente umana; l’Aggiustatore </a:t>
            </a:r>
            <a:r>
              <a:rPr sz="1200" dirty="0">
                <a:latin typeface="Times New Roman"/>
                <a:cs typeface="Times New Roman"/>
              </a:rPr>
              <a:t>non aveva ancora </a:t>
            </a:r>
            <a:r>
              <a:rPr sz="1200" spc="-5" dirty="0">
                <a:latin typeface="Times New Roman"/>
                <a:cs typeface="Times New Roman"/>
              </a:rPr>
              <a:t>pienamente controllato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formato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contropartita dell’identità mortale.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era  ancora </a:t>
            </a:r>
            <a:r>
              <a:rPr sz="1200" dirty="0">
                <a:latin typeface="Times New Roman"/>
                <a:cs typeface="Times New Roman"/>
              </a:rPr>
              <a:t>un uomo tra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dirty="0">
                <a:latin typeface="Times New Roman"/>
                <a:cs typeface="Times New Roman"/>
              </a:rPr>
              <a:t> 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(1425.1) 129:4.2 </a:t>
            </a:r>
            <a:r>
              <a:rPr sz="1200" spc="-5" dirty="0">
                <a:latin typeface="Times New Roman"/>
                <a:cs typeface="Times New Roman"/>
              </a:rPr>
              <a:t>L’esperienza religiosa puramente </a:t>
            </a:r>
            <a:r>
              <a:rPr sz="1200" dirty="0">
                <a:latin typeface="Times New Roman"/>
                <a:cs typeface="Times New Roman"/>
              </a:rPr>
              <a:t>umana —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spirituale personale — </a:t>
            </a:r>
            <a:r>
              <a:rPr sz="1200" spc="-5" dirty="0">
                <a:latin typeface="Times New Roman"/>
                <a:cs typeface="Times New Roman"/>
              </a:rPr>
              <a:t>del Figlio dell’Uomo raggiunse quasi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culmine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ventinovesimo anno. Questa esperienza </a:t>
            </a:r>
            <a:r>
              <a:rPr sz="1200" dirty="0">
                <a:latin typeface="Times New Roman"/>
                <a:cs typeface="Times New Roman"/>
              </a:rPr>
              <a:t>di sviluppo spirituale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crescita  costantemente graduale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Aggiustatore </a:t>
            </a:r>
            <a:r>
              <a:rPr sz="1200" dirty="0">
                <a:latin typeface="Times New Roman"/>
                <a:cs typeface="Times New Roman"/>
              </a:rPr>
              <a:t>di Pensiero fino </a:t>
            </a:r>
            <a:r>
              <a:rPr sz="1200" spc="-5" dirty="0">
                <a:latin typeface="Times New Roman"/>
                <a:cs typeface="Times New Roman"/>
              </a:rPr>
              <a:t>al giorno del completamento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conferma della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umana naturale </a:t>
            </a:r>
            <a:r>
              <a:rPr sz="1200" dirty="0">
                <a:latin typeface="Times New Roman"/>
                <a:cs typeface="Times New Roman"/>
              </a:rPr>
              <a:t>e normale tra la </a:t>
            </a:r>
            <a:r>
              <a:rPr sz="1200" spc="-5" dirty="0">
                <a:latin typeface="Times New Roman"/>
                <a:cs typeface="Times New Roman"/>
              </a:rPr>
              <a:t>mente materiale </a:t>
            </a:r>
            <a:r>
              <a:rPr sz="1200" dirty="0">
                <a:latin typeface="Times New Roman"/>
                <a:cs typeface="Times New Roman"/>
              </a:rPr>
              <a:t>dell’uomo e la dotazione </a:t>
            </a:r>
            <a:r>
              <a:rPr sz="1200" spc="-5" dirty="0">
                <a:latin typeface="Times New Roman"/>
                <a:cs typeface="Times New Roman"/>
              </a:rPr>
              <a:t>mentale dello spirito </a:t>
            </a:r>
            <a:r>
              <a:rPr sz="1200" dirty="0">
                <a:latin typeface="Times New Roman"/>
                <a:cs typeface="Times New Roman"/>
              </a:rPr>
              <a:t>— il 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queste due menti una </a:t>
            </a:r>
            <a:r>
              <a:rPr sz="1200" spc="-5" dirty="0">
                <a:latin typeface="Times New Roman"/>
                <a:cs typeface="Times New Roman"/>
              </a:rPr>
              <a:t>sola, l’esperienza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raggiunse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definitivamente,  quale mortale incarnato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nel 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battesimo nel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92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(1425.2) 129:4.3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anni, mentre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sembrava impegnato </a:t>
            </a:r>
            <a:r>
              <a:rPr sz="1200" dirty="0">
                <a:latin typeface="Times New Roman"/>
                <a:cs typeface="Times New Roman"/>
              </a:rPr>
              <a:t>in così </a:t>
            </a:r>
            <a:r>
              <a:rPr sz="1200" spc="-5" dirty="0">
                <a:latin typeface="Times New Roman"/>
                <a:cs typeface="Times New Roman"/>
              </a:rPr>
              <a:t>numerosi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comunione formale con suo  Padre </a:t>
            </a:r>
            <a:r>
              <a:rPr sz="1200" dirty="0">
                <a:latin typeface="Times New Roman"/>
                <a:cs typeface="Times New Roman"/>
              </a:rPr>
              <a:t>celeste,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mise a punto dei metodi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di comunicazione </a:t>
            </a:r>
            <a:r>
              <a:rPr sz="1200" spc="-5" dirty="0">
                <a:latin typeface="Times New Roman"/>
                <a:cs typeface="Times New Roman"/>
              </a:rPr>
              <a:t>personale con </a:t>
            </a:r>
            <a:r>
              <a:rPr sz="1200" dirty="0">
                <a:latin typeface="Times New Roman"/>
                <a:cs typeface="Times New Roman"/>
              </a:rPr>
              <a:t>la presenza spirituale interiore </a:t>
            </a:r>
            <a:r>
              <a:rPr sz="1200" spc="-5" dirty="0">
                <a:latin typeface="Times New Roman"/>
                <a:cs typeface="Times New Roman"/>
              </a:rPr>
              <a:t>del  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Egli visse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reale, </a:t>
            </a:r>
            <a:r>
              <a:rPr sz="1200" dirty="0">
                <a:latin typeface="Times New Roman"/>
                <a:cs typeface="Times New Roman"/>
              </a:rPr>
              <a:t>una vita piena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vita nella </a:t>
            </a:r>
            <a:r>
              <a:rPr sz="1200" spc="-5" dirty="0">
                <a:latin typeface="Times New Roman"/>
                <a:cs typeface="Times New Roman"/>
              </a:rPr>
              <a:t>carne veramente </a:t>
            </a:r>
            <a:r>
              <a:rPr sz="1200" dirty="0">
                <a:latin typeface="Times New Roman"/>
                <a:cs typeface="Times New Roman"/>
              </a:rPr>
              <a:t>normale,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e ordinaria. </a:t>
            </a:r>
            <a:r>
              <a:rPr sz="1200" spc="-5" dirty="0">
                <a:latin typeface="Times New Roman"/>
                <a:cs typeface="Times New Roman"/>
              </a:rPr>
              <a:t>Egli  apprende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esperienza personale l’equivalente dell’attualità dell’intera </a:t>
            </a:r>
            <a:r>
              <a:rPr sz="1200" dirty="0">
                <a:latin typeface="Times New Roman"/>
                <a:cs typeface="Times New Roman"/>
              </a:rPr>
              <a:t>somma e </a:t>
            </a:r>
            <a:r>
              <a:rPr sz="1200" spc="-5" dirty="0">
                <a:latin typeface="Times New Roman"/>
                <a:cs typeface="Times New Roman"/>
              </a:rPr>
              <a:t>della sostanza del vivere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spc="5" dirty="0">
                <a:latin typeface="Times New Roman"/>
                <a:cs typeface="Times New Roman"/>
              </a:rPr>
              <a:t>esseri 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(1425.3) 129:4.4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sperimentò </a:t>
            </a:r>
            <a:r>
              <a:rPr sz="1200" dirty="0">
                <a:latin typeface="Times New Roman"/>
                <a:cs typeface="Times New Roman"/>
              </a:rPr>
              <a:t>la vasta </a:t>
            </a:r>
            <a:r>
              <a:rPr sz="1200" spc="-5" dirty="0">
                <a:latin typeface="Times New Roman"/>
                <a:cs typeface="Times New Roman"/>
              </a:rPr>
              <a:t>gamma delle </a:t>
            </a:r>
            <a:r>
              <a:rPr sz="1200" dirty="0">
                <a:latin typeface="Times New Roman"/>
                <a:cs typeface="Times New Roman"/>
              </a:rPr>
              <a:t>emozioni umane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estendono </a:t>
            </a:r>
            <a:r>
              <a:rPr sz="1200" spc="-5" dirty="0">
                <a:latin typeface="Times New Roman"/>
                <a:cs typeface="Times New Roman"/>
              </a:rPr>
              <a:t>dalla gioia </a:t>
            </a:r>
            <a:r>
              <a:rPr sz="1200" dirty="0">
                <a:latin typeface="Times New Roman"/>
                <a:cs typeface="Times New Roman"/>
              </a:rPr>
              <a:t>splendida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dolore  </a:t>
            </a:r>
            <a:r>
              <a:rPr sz="1200" spc="-5" dirty="0">
                <a:latin typeface="Times New Roman"/>
                <a:cs typeface="Times New Roman"/>
              </a:rPr>
              <a:t>profondo. Egli era </a:t>
            </a:r>
            <a:r>
              <a:rPr sz="1200" dirty="0">
                <a:latin typeface="Times New Roman"/>
                <a:cs typeface="Times New Roman"/>
              </a:rPr>
              <a:t>un ragazzo </a:t>
            </a:r>
            <a:r>
              <a:rPr sz="1200" spc="-5" dirty="0">
                <a:latin typeface="Times New Roman"/>
                <a:cs typeface="Times New Roman"/>
              </a:rPr>
              <a:t>gaio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raro buonumore; era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“uomo </a:t>
            </a:r>
            <a:r>
              <a:rPr sz="1200" dirty="0">
                <a:latin typeface="Times New Roman"/>
                <a:cs typeface="Times New Roman"/>
              </a:rPr>
              <a:t>di dolori </a:t>
            </a:r>
            <a:r>
              <a:rPr sz="1200" spc="-5" dirty="0">
                <a:latin typeface="Times New Roman"/>
                <a:cs typeface="Times New Roman"/>
              </a:rPr>
              <a:t>ed abituato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sofferenza”.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egli visse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mortale dal </a:t>
            </a:r>
            <a:r>
              <a:rPr sz="1200" dirty="0">
                <a:latin typeface="Times New Roman"/>
                <a:cs typeface="Times New Roman"/>
              </a:rPr>
              <a:t>punto più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a quello più alto, dall’inizio alla </a:t>
            </a:r>
            <a:r>
              <a:rPr sz="1200" spc="-5" dirty="0">
                <a:latin typeface="Times New Roman"/>
                <a:cs typeface="Times New Roman"/>
              </a:rPr>
              <a:t>fine. Da </a:t>
            </a:r>
            <a:r>
              <a:rPr sz="1200" dirty="0">
                <a:latin typeface="Times New Roman"/>
                <a:cs typeface="Times New Roman"/>
              </a:rPr>
              <a:t>un punto di vista </a:t>
            </a:r>
            <a:r>
              <a:rPr sz="1200" spc="-5" dirty="0">
                <a:latin typeface="Times New Roman"/>
                <a:cs typeface="Times New Roman"/>
              </a:rPr>
              <a:t>materiale  egli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sembrare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evitato </a:t>
            </a:r>
            <a:r>
              <a:rPr sz="1200" dirty="0">
                <a:latin typeface="Times New Roman"/>
                <a:cs typeface="Times New Roman"/>
              </a:rPr>
              <a:t>di vivere i due </a:t>
            </a:r>
            <a:r>
              <a:rPr sz="1200" spc="-5" dirty="0">
                <a:latin typeface="Times New Roman"/>
                <a:cs typeface="Times New Roman"/>
              </a:rPr>
              <a:t>estremi sociali dell’esistenza umana, </a:t>
            </a:r>
            <a:r>
              <a:rPr sz="1200" dirty="0">
                <a:latin typeface="Times New Roman"/>
                <a:cs typeface="Times New Roman"/>
              </a:rPr>
              <a:t>ma intellettualmente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familiarizzò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completamente con </a:t>
            </a:r>
            <a:r>
              <a:rPr sz="1200" dirty="0">
                <a:latin typeface="Times New Roman"/>
                <a:cs typeface="Times New Roman"/>
              </a:rPr>
              <a:t>l’intera e completa </a:t>
            </a:r>
            <a:r>
              <a:rPr sz="1200" spc="-5" dirty="0">
                <a:latin typeface="Times New Roman"/>
                <a:cs typeface="Times New Roman"/>
              </a:rPr>
              <a:t>esperienza 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(1425.4) 129:4.5 </a:t>
            </a:r>
            <a:r>
              <a:rPr sz="1200" spc="-5" dirty="0">
                <a:latin typeface="Times New Roman"/>
                <a:cs typeface="Times New Roman"/>
              </a:rPr>
              <a:t>Gesù conosce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ed i sentimenti, 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impulsi, </a:t>
            </a:r>
            <a:r>
              <a:rPr sz="1200" spc="-5" dirty="0">
                <a:latin typeface="Times New Roman"/>
                <a:cs typeface="Times New Roman"/>
              </a:rPr>
              <a:t>dei mortali evoluzionari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ascendenti dei regni,</a:t>
            </a:r>
            <a:r>
              <a:rPr sz="1200" dirty="0">
                <a:latin typeface="Times New Roman"/>
                <a:cs typeface="Times New Roman"/>
              </a:rPr>
              <a:t> dalla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nascita alla </a:t>
            </a:r>
            <a:r>
              <a:rPr sz="1200" dirty="0">
                <a:latin typeface="Times New Roman"/>
                <a:cs typeface="Times New Roman"/>
              </a:rPr>
              <a:t>loro morte.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vissuto la vita umana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dell’individualità fisica, intellettuale </a:t>
            </a:r>
            <a:r>
              <a:rPr sz="1200" dirty="0">
                <a:latin typeface="Times New Roman"/>
                <a:cs typeface="Times New Roman"/>
              </a:rPr>
              <a:t>e spirituale, passando </a:t>
            </a:r>
            <a:r>
              <a:rPr sz="1200" spc="-5" dirty="0">
                <a:latin typeface="Times New Roman"/>
                <a:cs typeface="Times New Roman"/>
              </a:rPr>
              <a:t>per  l’infanzia,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fanciullezza,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giovinezza </a:t>
            </a:r>
            <a:r>
              <a:rPr sz="1200" dirty="0">
                <a:latin typeface="Times New Roman"/>
                <a:cs typeface="Times New Roman"/>
              </a:rPr>
              <a:t>e la maturità — fino </a:t>
            </a:r>
            <a:r>
              <a:rPr sz="1200" spc="-5" dirty="0">
                <a:latin typeface="Times New Roman"/>
                <a:cs typeface="Times New Roman"/>
              </a:rPr>
              <a:t>all’esperienza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passò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 periodi umani normali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familiari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avanzamento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sperimentò </a:t>
            </a:r>
            <a:r>
              <a:rPr sz="1200" dirty="0">
                <a:latin typeface="Times New Roman"/>
                <a:cs typeface="Times New Roman"/>
              </a:rPr>
              <a:t>anche pienamente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fasi superiori e  più evolute </a:t>
            </a:r>
            <a:r>
              <a:rPr sz="1200" spc="-5" dirty="0">
                <a:latin typeface="Times New Roman"/>
                <a:cs typeface="Times New Roman"/>
              </a:rPr>
              <a:t>dell’armonizzazione tra </a:t>
            </a:r>
            <a:r>
              <a:rPr sz="1200" dirty="0">
                <a:latin typeface="Times New Roman"/>
                <a:cs typeface="Times New Roman"/>
              </a:rPr>
              <a:t>l’uomo e </a:t>
            </a:r>
            <a:r>
              <a:rPr sz="1200" spc="-5" dirty="0">
                <a:latin typeface="Times New Roman"/>
                <a:cs typeface="Times New Roman"/>
              </a:rPr>
              <a:t>l’Aggiustatore che così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raggiungono.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sperimentò </a:t>
            </a:r>
            <a:r>
              <a:rPr sz="1200" dirty="0">
                <a:latin typeface="Times New Roman"/>
                <a:cs typeface="Times New Roman"/>
              </a:rPr>
              <a:t>così la  vita piena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mortale, non </a:t>
            </a:r>
            <a:r>
              <a:rPr sz="1200" spc="-5" dirty="0">
                <a:latin typeface="Times New Roman"/>
                <a:cs typeface="Times New Roman"/>
              </a:rPr>
              <a:t>solo com’è </a:t>
            </a:r>
            <a:r>
              <a:rPr sz="1200" dirty="0">
                <a:latin typeface="Times New Roman"/>
                <a:cs typeface="Times New Roman"/>
              </a:rPr>
              <a:t>vissuta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mondo, ma </a:t>
            </a:r>
            <a:r>
              <a:rPr sz="1200" spc="-5" dirty="0">
                <a:latin typeface="Times New Roman"/>
                <a:cs typeface="Times New Roman"/>
              </a:rPr>
              <a:t>anche com’è </a:t>
            </a:r>
            <a:r>
              <a:rPr sz="1200" dirty="0">
                <a:latin typeface="Times New Roman"/>
                <a:cs typeface="Times New Roman"/>
              </a:rPr>
              <a:t>vissuta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anche sui </a:t>
            </a:r>
            <a:r>
              <a:rPr sz="1200" dirty="0">
                <a:latin typeface="Times New Roman"/>
                <a:cs typeface="Times New Roman"/>
              </a:rPr>
              <a:t>più elevati e più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tra tutti i </a:t>
            </a:r>
            <a:r>
              <a:rPr sz="1200" spc="-5" dirty="0">
                <a:latin typeface="Times New Roman"/>
                <a:cs typeface="Times New Roman"/>
              </a:rPr>
              <a:t>mondi 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(1425.5) 129:4.6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questa vita </a:t>
            </a:r>
            <a:r>
              <a:rPr sz="1200" spc="-5" dirty="0">
                <a:latin typeface="Times New Roman"/>
                <a:cs typeface="Times New Roman"/>
              </a:rPr>
              <a:t>perfetta che egli visse nelle </a:t>
            </a:r>
            <a:r>
              <a:rPr sz="1200" dirty="0">
                <a:latin typeface="Times New Roman"/>
                <a:cs typeface="Times New Roman"/>
              </a:rPr>
              <a:t>sembianze della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ricevuto l’approvazione  </a:t>
            </a:r>
            <a:r>
              <a:rPr sz="1200" spc="-5" dirty="0">
                <a:latin typeface="Times New Roman"/>
                <a:cs typeface="Times New Roman"/>
              </a:rPr>
              <a:t>universale ed </a:t>
            </a:r>
            <a:r>
              <a:rPr sz="1200" dirty="0">
                <a:latin typeface="Times New Roman"/>
                <a:cs typeface="Times New Roman"/>
              </a:rPr>
              <a:t>incondizionata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simili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per caso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contemporanei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tuttavia, la vita 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visse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la piena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assoluta </a:t>
            </a:r>
            <a:r>
              <a:rPr sz="1200" spc="-5" dirty="0">
                <a:latin typeface="Times New Roman"/>
                <a:cs typeface="Times New Roman"/>
              </a:rPr>
              <a:t>accettazione dal Padre Universale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97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benessere 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conforto </a:t>
            </a:r>
            <a:r>
              <a:rPr sz="1200" spc="-5" dirty="0">
                <a:latin typeface="Times New Roman"/>
                <a:cs typeface="Times New Roman"/>
              </a:rPr>
              <a:t>materiale dei </a:t>
            </a:r>
            <a:r>
              <a:rPr sz="1200" dirty="0">
                <a:latin typeface="Times New Roman"/>
                <a:cs typeface="Times New Roman"/>
              </a:rPr>
              <a:t>tuoi fratelli </a:t>
            </a:r>
            <a:r>
              <a:rPr sz="1200" spc="-5" dirty="0">
                <a:latin typeface="Times New Roman"/>
                <a:cs typeface="Times New Roman"/>
              </a:rPr>
              <a:t>nella carne. Vivi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ideale per </a:t>
            </a:r>
            <a:r>
              <a:rPr sz="1200" spc="-5" dirty="0">
                <a:latin typeface="Times New Roman"/>
                <a:cs typeface="Times New Roman"/>
              </a:rPr>
              <a:t>l’ispirazione </a:t>
            </a:r>
            <a:r>
              <a:rPr sz="1200" dirty="0">
                <a:latin typeface="Times New Roman"/>
                <a:cs typeface="Times New Roman"/>
              </a:rPr>
              <a:t>e l’edificazione di  tutto il tuo</a:t>
            </a:r>
            <a:r>
              <a:rPr sz="1200" spc="-5" dirty="0">
                <a:latin typeface="Times New Roman"/>
                <a:cs typeface="Times New Roman"/>
              </a:rPr>
              <a:t> 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(1328.3) 120:2.6 </a:t>
            </a:r>
            <a:r>
              <a:rPr sz="1200" spc="-5" dirty="0">
                <a:latin typeface="Times New Roman"/>
                <a:cs typeface="Times New Roman"/>
              </a:rPr>
              <a:t>“6. Sul pianeta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conferimento, restituisci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isolati </a:t>
            </a:r>
            <a:r>
              <a:rPr sz="1200" spc="-5" dirty="0">
                <a:latin typeface="Times New Roman"/>
                <a:cs typeface="Times New Roman"/>
              </a:rPr>
              <a:t>dalla ribellione. Porta su Urantia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ulteriore contributo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sovranità del Supremo, estendendo così questa </a:t>
            </a:r>
            <a:r>
              <a:rPr sz="1200" dirty="0">
                <a:latin typeface="Times New Roman"/>
                <a:cs typeface="Times New Roman"/>
              </a:rPr>
              <a:t>sovranità a tutto il vasto dominio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creazione 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conferimento materiale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carne tu </a:t>
            </a:r>
            <a:r>
              <a:rPr sz="1200" spc="-5" dirty="0">
                <a:latin typeface="Times New Roman"/>
                <a:cs typeface="Times New Roman"/>
              </a:rPr>
              <a:t>stai </a:t>
            </a:r>
            <a:r>
              <a:rPr sz="1200" dirty="0">
                <a:latin typeface="Times New Roman"/>
                <a:cs typeface="Times New Roman"/>
              </a:rPr>
              <a:t>per fare </a:t>
            </a:r>
            <a:r>
              <a:rPr sz="1200" spc="-5" dirty="0">
                <a:latin typeface="Times New Roman"/>
                <a:cs typeface="Times New Roman"/>
              </a:rPr>
              <a:t>l’esperienza dell’illuminazione finale </a:t>
            </a:r>
            <a:r>
              <a:rPr sz="1200" dirty="0">
                <a:latin typeface="Times New Roman"/>
                <a:cs typeface="Times New Roman"/>
              </a:rPr>
              <a:t>di  un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nel tempo-spazio, la doppia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lavorare nei </a:t>
            </a:r>
            <a:r>
              <a:rPr sz="1200" dirty="0">
                <a:latin typeface="Times New Roman"/>
                <a:cs typeface="Times New Roman"/>
              </a:rPr>
              <a:t>limiti 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volontà di tuo </a:t>
            </a:r>
            <a:r>
              <a:rPr sz="1200" spc="-5" dirty="0">
                <a:latin typeface="Times New Roman"/>
                <a:cs typeface="Times New Roman"/>
              </a:rPr>
              <a:t>Padre del  Paradiso. Nella </a:t>
            </a:r>
            <a:r>
              <a:rPr sz="1200" dirty="0">
                <a:latin typeface="Times New Roman"/>
                <a:cs typeface="Times New Roman"/>
              </a:rPr>
              <a:t>tua vita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la volontà 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finita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Creatore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sono destinate </a:t>
            </a:r>
            <a:r>
              <a:rPr sz="1200" dirty="0">
                <a:latin typeface="Times New Roman"/>
                <a:cs typeface="Times New Roman"/>
              </a:rPr>
              <a:t>a divenire una,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esse stanno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unirsi </a:t>
            </a:r>
            <a:r>
              <a:rPr sz="1200" spc="-5" dirty="0">
                <a:latin typeface="Times New Roman"/>
                <a:cs typeface="Times New Roman"/>
              </a:rPr>
              <a:t>nella Deità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dell’Essere Supremo. Spargi sul pianeta del </a:t>
            </a:r>
            <a:r>
              <a:rPr sz="1200" dirty="0">
                <a:latin typeface="Times New Roman"/>
                <a:cs typeface="Times New Roman"/>
              </a:rPr>
              <a:t>tuo conferimento lo  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rendi così tutti i mortali normali di </a:t>
            </a:r>
            <a:r>
              <a:rPr sz="1200" spc="-5" dirty="0">
                <a:latin typeface="Times New Roman"/>
                <a:cs typeface="Times New Roman"/>
              </a:rPr>
              <a:t>quell’isolata sfera immediatamente </a:t>
            </a:r>
            <a:r>
              <a:rPr sz="1200" dirty="0">
                <a:latin typeface="Times New Roman"/>
                <a:cs typeface="Times New Roman"/>
              </a:rPr>
              <a:t>e pienamente </a:t>
            </a:r>
            <a:r>
              <a:rPr sz="1200" spc="-5" dirty="0">
                <a:latin typeface="Times New Roman"/>
                <a:cs typeface="Times New Roman"/>
              </a:rPr>
              <a:t>accessibili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ministero  della presenza </a:t>
            </a:r>
            <a:r>
              <a:rPr sz="1200" dirty="0">
                <a:latin typeface="Times New Roman"/>
                <a:cs typeface="Times New Roman"/>
              </a:rPr>
              <a:t>frazionata di nostro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dei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(1328.4) 120:2.7 </a:t>
            </a:r>
            <a:r>
              <a:rPr sz="1200" spc="-5" dirty="0">
                <a:latin typeface="Times New Roman"/>
                <a:cs typeface="Times New Roman"/>
              </a:rPr>
              <a:t>“7.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compirai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tieni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a 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stai </a:t>
            </a:r>
            <a:r>
              <a:rPr sz="1200" spc="-5" dirty="0">
                <a:latin typeface="Times New Roman"/>
                <a:cs typeface="Times New Roman"/>
              </a:rPr>
              <a:t>vivendo </a:t>
            </a:r>
            <a:r>
              <a:rPr sz="1200" dirty="0">
                <a:latin typeface="Times New Roman"/>
                <a:cs typeface="Times New Roman"/>
              </a:rPr>
              <a:t>una vita  </a:t>
            </a:r>
            <a:r>
              <a:rPr sz="1200" spc="-5" dirty="0">
                <a:latin typeface="Times New Roman"/>
                <a:cs typeface="Times New Roman"/>
              </a:rPr>
              <a:t>destinata ad istruire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edificare </a:t>
            </a:r>
            <a:r>
              <a:rPr sz="1200" dirty="0">
                <a:latin typeface="Times New Roman"/>
                <a:cs typeface="Times New Roman"/>
              </a:rPr>
              <a:t>tutto il tuo </a:t>
            </a:r>
            <a:r>
              <a:rPr sz="1200" spc="-5" dirty="0">
                <a:latin typeface="Times New Roman"/>
                <a:cs typeface="Times New Roman"/>
              </a:rPr>
              <a:t>universo. Stai </a:t>
            </a:r>
            <a:r>
              <a:rPr sz="1200" i="1" spc="-5" dirty="0">
                <a:latin typeface="Times New Roman"/>
                <a:cs typeface="Times New Roman"/>
              </a:rPr>
              <a:t>conferendo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d’incarnazione mortale su Urantia,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dovrai  </a:t>
            </a:r>
            <a:r>
              <a:rPr sz="1200" i="1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questa 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ispirare spiritualmente tutte le </a:t>
            </a:r>
            <a:r>
              <a:rPr sz="1200" spc="-5" dirty="0">
                <a:latin typeface="Times New Roman"/>
                <a:cs typeface="Times New Roman"/>
              </a:rPr>
              <a:t>intelligenze </a:t>
            </a:r>
            <a:r>
              <a:rPr sz="1200" dirty="0">
                <a:latin typeface="Times New Roman"/>
                <a:cs typeface="Times New Roman"/>
              </a:rPr>
              <a:t>umane e </a:t>
            </a:r>
            <a:r>
              <a:rPr sz="1200" spc="-5" dirty="0">
                <a:latin typeface="Times New Roman"/>
                <a:cs typeface="Times New Roman"/>
              </a:rPr>
              <a:t>superumane che </a:t>
            </a:r>
            <a:r>
              <a:rPr sz="1200" dirty="0">
                <a:latin typeface="Times New Roman"/>
                <a:cs typeface="Times New Roman"/>
              </a:rPr>
              <a:t>sono vissute, </a:t>
            </a:r>
            <a:r>
              <a:rPr sz="1200" spc="-5" dirty="0">
                <a:latin typeface="Times New Roman"/>
                <a:cs typeface="Times New Roman"/>
              </a:rPr>
              <a:t>esistono ora, </a:t>
            </a:r>
            <a:r>
              <a:rPr sz="1200" dirty="0">
                <a:latin typeface="Times New Roman"/>
                <a:cs typeface="Times New Roman"/>
              </a:rPr>
              <a:t>o potranno  </a:t>
            </a:r>
            <a:r>
              <a:rPr sz="1200" spc="-5" dirty="0">
                <a:latin typeface="Times New Roman"/>
                <a:cs typeface="Times New Roman"/>
              </a:rPr>
              <a:t>vivere su ciascun </a:t>
            </a:r>
            <a:r>
              <a:rPr sz="1200" dirty="0">
                <a:latin typeface="Times New Roman"/>
                <a:cs typeface="Times New Roman"/>
              </a:rPr>
              <a:t>mondo abitato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formato,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o potrà fare parte </a:t>
            </a:r>
            <a:r>
              <a:rPr sz="1200" spc="-5" dirty="0">
                <a:latin typeface="Times New Roman"/>
                <a:cs typeface="Times New Roman"/>
              </a:rPr>
              <a:t>della vasta galassia del </a:t>
            </a:r>
            <a:r>
              <a:rPr sz="1200" dirty="0">
                <a:latin typeface="Times New Roman"/>
                <a:cs typeface="Times New Roman"/>
              </a:rPr>
              <a:t>tuo dominio amministrativo.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vita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della carne </a:t>
            </a:r>
            <a:r>
              <a:rPr sz="1200" dirty="0">
                <a:latin typeface="Times New Roman"/>
                <a:cs typeface="Times New Roman"/>
              </a:rPr>
              <a:t>mortale non </a:t>
            </a:r>
            <a:r>
              <a:rPr sz="1200" spc="-5" dirty="0">
                <a:latin typeface="Times New Roman"/>
                <a:cs typeface="Times New Roman"/>
              </a:rPr>
              <a:t>dovrà essere </a:t>
            </a:r>
            <a:r>
              <a:rPr sz="1200" dirty="0">
                <a:latin typeface="Times New Roman"/>
                <a:cs typeface="Times New Roman"/>
              </a:rPr>
              <a:t>vissuta </a:t>
            </a:r>
            <a:r>
              <a:rPr sz="1200" spc="-5" dirty="0">
                <a:latin typeface="Times New Roman"/>
                <a:cs typeface="Times New Roman"/>
              </a:rPr>
              <a:t>per servire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i="1" dirty="0">
                <a:latin typeface="Times New Roman"/>
                <a:cs typeface="Times New Roman"/>
              </a:rPr>
              <a:t>esempio </a:t>
            </a:r>
            <a:r>
              <a:rPr sz="1200" spc="-5" dirty="0">
                <a:latin typeface="Times New Roman"/>
                <a:cs typeface="Times New Roman"/>
              </a:rPr>
              <a:t>ai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nel  corso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soggiorno terrestre, </a:t>
            </a:r>
            <a:r>
              <a:rPr sz="1200" dirty="0">
                <a:latin typeface="Times New Roman"/>
                <a:cs typeface="Times New Roman"/>
              </a:rPr>
              <a:t>né per </a:t>
            </a:r>
            <a:r>
              <a:rPr sz="1200" spc="-5" dirty="0">
                <a:latin typeface="Times New Roman"/>
                <a:cs typeface="Times New Roman"/>
              </a:rPr>
              <a:t>qualsiasi generazione successiva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 su Urantia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qualunque altro </a:t>
            </a:r>
            <a:r>
              <a:rPr sz="1200" dirty="0">
                <a:latin typeface="Times New Roman"/>
                <a:cs typeface="Times New Roman"/>
              </a:rPr>
              <a:t>mondo.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su Urantia sarà </a:t>
            </a:r>
            <a:r>
              <a:rPr sz="1200" dirty="0">
                <a:latin typeface="Times New Roman"/>
                <a:cs typeface="Times New Roman"/>
              </a:rPr>
              <a:t>piuttosto d’</a:t>
            </a:r>
            <a:r>
              <a:rPr sz="1200" i="1" dirty="0">
                <a:latin typeface="Times New Roman"/>
                <a:cs typeface="Times New Roman"/>
              </a:rPr>
              <a:t>ispirazione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vite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mondi di </a:t>
            </a:r>
            <a:r>
              <a:rPr sz="1200" spc="-5" dirty="0">
                <a:latin typeface="Times New Roman"/>
                <a:cs typeface="Times New Roman"/>
              </a:rPr>
              <a:t>Nebadon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generazioni  delle ere future.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85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(1328.5) 120:2.8 </a:t>
            </a:r>
            <a:r>
              <a:rPr sz="1200" spc="-5" dirty="0">
                <a:latin typeface="Times New Roman"/>
                <a:cs typeface="Times New Roman"/>
              </a:rPr>
              <a:t>“8.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missione che devi </a:t>
            </a:r>
            <a:r>
              <a:rPr sz="1200" dirty="0">
                <a:latin typeface="Times New Roman"/>
                <a:cs typeface="Times New Roman"/>
              </a:rPr>
              <a:t>realizzare e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nell’incarnazione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contenuta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tua decisione di 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una vita sinceramente </a:t>
            </a:r>
            <a:r>
              <a:rPr sz="1200" spc="-5" dirty="0">
                <a:latin typeface="Times New Roman"/>
                <a:cs typeface="Times New Roman"/>
              </a:rPr>
              <a:t>consacrata </a:t>
            </a:r>
            <a:r>
              <a:rPr sz="1200" dirty="0">
                <a:latin typeface="Times New Roman"/>
                <a:cs typeface="Times New Roman"/>
              </a:rPr>
              <a:t>a fare la volontà di tuo </a:t>
            </a:r>
            <a:r>
              <a:rPr sz="1200" spc="-5" dirty="0">
                <a:latin typeface="Times New Roman"/>
                <a:cs typeface="Times New Roman"/>
              </a:rPr>
              <a:t>Padre del Paradiso,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i="1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Dio, tuo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94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705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costituente nello stesso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stessa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della rivelazione del Dio eterno all’uomo </a:t>
            </a:r>
            <a:r>
              <a:rPr sz="1200" dirty="0">
                <a:latin typeface="Times New Roman"/>
                <a:cs typeface="Times New Roman"/>
              </a:rPr>
              <a:t>mortale e la  </a:t>
            </a:r>
            <a:r>
              <a:rPr sz="1200" spc="-5" dirty="0">
                <a:latin typeface="Times New Roman"/>
                <a:cs typeface="Times New Roman"/>
              </a:rPr>
              <a:t>presentazione </a:t>
            </a:r>
            <a:r>
              <a:rPr sz="1200" dirty="0">
                <a:latin typeface="Times New Roman"/>
                <a:cs typeface="Times New Roman"/>
              </a:rPr>
              <a:t>di una personalità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resa perfetta </a:t>
            </a:r>
            <a:r>
              <a:rPr sz="1200" spc="-5" dirty="0">
                <a:latin typeface="Times New Roman"/>
                <a:cs typeface="Times New Roman"/>
              </a:rPr>
              <a:t>alla soddisfazione del Creatore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(1425.6) 129:4.7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vero </a:t>
            </a:r>
            <a:r>
              <a:rPr sz="1200" dirty="0">
                <a:latin typeface="Times New Roman"/>
                <a:cs typeface="Times New Roman"/>
              </a:rPr>
              <a:t>e supremo proposito.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sceso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esempio perfetto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dettagliato  per ogni </a:t>
            </a:r>
            <a:r>
              <a:rPr sz="1200" dirty="0">
                <a:latin typeface="Times New Roman"/>
                <a:cs typeface="Times New Roman"/>
              </a:rPr>
              <a:t>bambino o adulto, 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o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o di qualsiasi </a:t>
            </a:r>
            <a:r>
              <a:rPr sz="1200" spc="-5" dirty="0">
                <a:latin typeface="Times New Roman"/>
                <a:cs typeface="Times New Roman"/>
              </a:rPr>
              <a:t>altra.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è,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piena,  </a:t>
            </a:r>
            <a:r>
              <a:rPr sz="1200" spc="-5" dirty="0">
                <a:latin typeface="Times New Roman"/>
                <a:cs typeface="Times New Roman"/>
              </a:rPr>
              <a:t>ricca, </a:t>
            </a:r>
            <a:r>
              <a:rPr sz="1200" dirty="0">
                <a:latin typeface="Times New Roman"/>
                <a:cs typeface="Times New Roman"/>
              </a:rPr>
              <a:t>bella e nobile vita noi tutti possiamo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squisitamente esemplari, </a:t>
            </a:r>
            <a:r>
              <a:rPr sz="1200" dirty="0">
                <a:latin typeface="Times New Roman"/>
                <a:cs typeface="Times New Roman"/>
              </a:rPr>
              <a:t>divinamente </a:t>
            </a:r>
            <a:r>
              <a:rPr sz="1200" spc="-5" dirty="0">
                <a:latin typeface="Times New Roman"/>
                <a:cs typeface="Times New Roman"/>
              </a:rPr>
              <a:t>ispiranti, </a:t>
            </a:r>
            <a:r>
              <a:rPr sz="1200" dirty="0">
                <a:latin typeface="Times New Roman"/>
                <a:cs typeface="Times New Roman"/>
              </a:rPr>
              <a:t>ma ciò è  dovuto al </a:t>
            </a:r>
            <a:r>
              <a:rPr sz="1200" spc="-5" dirty="0">
                <a:latin typeface="Times New Roman"/>
                <a:cs typeface="Times New Roman"/>
              </a:rPr>
              <a:t>fatto che egli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veramente ed autenticamente umana.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spc="5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altri esseri umani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esempio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copiare. Egli visse 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 con </a:t>
            </a:r>
            <a:r>
              <a:rPr sz="1200" dirty="0">
                <a:latin typeface="Times New Roman"/>
                <a:cs typeface="Times New Roman"/>
              </a:rPr>
              <a:t>lo stesso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misericordia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tutti </a:t>
            </a:r>
            <a:r>
              <a:rPr sz="1200" spc="-5" dirty="0">
                <a:latin typeface="Times New Roman"/>
                <a:cs typeface="Times New Roman"/>
              </a:rPr>
              <a:t>potete utilizzare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vostra vita 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egli visse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di mortale </a:t>
            </a:r>
            <a:r>
              <a:rPr sz="1200" spc="-5" dirty="0">
                <a:latin typeface="Times New Roman"/>
                <a:cs typeface="Times New Roman"/>
              </a:rPr>
              <a:t>nella sua epoca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com’era,  </a:t>
            </a:r>
            <a:r>
              <a:rPr sz="1200" spc="-5" dirty="0">
                <a:latin typeface="Times New Roman"/>
                <a:cs typeface="Times New Roman"/>
              </a:rPr>
              <a:t>così egli </a:t>
            </a:r>
            <a:r>
              <a:rPr sz="1200" dirty="0">
                <a:latin typeface="Times New Roman"/>
                <a:cs typeface="Times New Roman"/>
              </a:rPr>
              <a:t>diede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a tutti noi </a:t>
            </a:r>
            <a:r>
              <a:rPr sz="1200" spc="-5" dirty="0">
                <a:latin typeface="Times New Roman"/>
                <a:cs typeface="Times New Roman"/>
              </a:rPr>
              <a:t>l’esempio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come vivere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epoca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come </a:t>
            </a:r>
            <a:r>
              <a:rPr sz="1200" i="1" spc="-5" dirty="0">
                <a:latin typeface="Times New Roman"/>
                <a:cs typeface="Times New Roman"/>
              </a:rPr>
              <a:t>siamo.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potete  </a:t>
            </a:r>
            <a:r>
              <a:rPr sz="1200" spc="-5" dirty="0">
                <a:latin typeface="Times New Roman"/>
                <a:cs typeface="Times New Roman"/>
              </a:rPr>
              <a:t>aspirare </a:t>
            </a:r>
            <a:r>
              <a:rPr sz="1200" dirty="0">
                <a:latin typeface="Times New Roman"/>
                <a:cs typeface="Times New Roman"/>
              </a:rPr>
              <a:t>a vivere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vita, ma potete </a:t>
            </a:r>
            <a:r>
              <a:rPr sz="1200" spc="-5" dirty="0">
                <a:latin typeface="Times New Roman"/>
                <a:cs typeface="Times New Roman"/>
              </a:rPr>
              <a:t>decidere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vostra </a:t>
            </a:r>
            <a:r>
              <a:rPr sz="1200" i="1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com’egli </a:t>
            </a:r>
            <a:r>
              <a:rPr sz="1200" dirty="0">
                <a:latin typeface="Times New Roman"/>
                <a:cs typeface="Times New Roman"/>
              </a:rPr>
              <a:t>ha vissuto la </a:t>
            </a:r>
            <a:r>
              <a:rPr sz="1200" spc="-5" dirty="0">
                <a:latin typeface="Times New Roman"/>
                <a:cs typeface="Times New Roman"/>
              </a:rPr>
              <a:t>sua,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stessi </a:t>
            </a:r>
            <a:r>
              <a:rPr sz="1200" dirty="0">
                <a:latin typeface="Times New Roman"/>
                <a:cs typeface="Times New Roman"/>
              </a:rPr>
              <a:t>mezzi.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può  non </a:t>
            </a:r>
            <a:r>
              <a:rPr sz="1200" spc="-5" dirty="0">
                <a:latin typeface="Times New Roman"/>
                <a:cs typeface="Times New Roman"/>
              </a:rPr>
              <a:t>essere l’esempio </a:t>
            </a:r>
            <a:r>
              <a:rPr sz="1200" dirty="0">
                <a:latin typeface="Times New Roman"/>
                <a:cs typeface="Times New Roman"/>
              </a:rPr>
              <a:t>tecnico e </a:t>
            </a:r>
            <a:r>
              <a:rPr sz="1200" spc="-5" dirty="0">
                <a:latin typeface="Times New Roman"/>
                <a:cs typeface="Times New Roman"/>
              </a:rPr>
              <a:t>dettagliato </a:t>
            </a:r>
            <a:r>
              <a:rPr sz="1200" dirty="0">
                <a:latin typeface="Times New Roman"/>
                <a:cs typeface="Times New Roman"/>
              </a:rPr>
              <a:t>per tutti i mortali di tutte le </a:t>
            </a:r>
            <a:r>
              <a:rPr sz="1200" spc="-5" dirty="0">
                <a:latin typeface="Times New Roman"/>
                <a:cs typeface="Times New Roman"/>
              </a:rPr>
              <a:t>ere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universo locale,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14414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eternamente l’ispirazione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pellegrini del </a:t>
            </a:r>
            <a:r>
              <a:rPr sz="1200" dirty="0">
                <a:latin typeface="Times New Roman"/>
                <a:cs typeface="Times New Roman"/>
              </a:rPr>
              <a:t>Paradiso provenienti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dell’ascensione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che si elevano  attraverso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 universi ed Havona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Paradiso. Gesù </a:t>
            </a:r>
            <a:r>
              <a:rPr sz="1200" dirty="0">
                <a:latin typeface="Times New Roman"/>
                <a:cs typeface="Times New Roman"/>
              </a:rPr>
              <a:t>è la via nuova e vivente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dall’uomo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Dio, dal </a:t>
            </a:r>
            <a:r>
              <a:rPr sz="1200" spc="5" dirty="0">
                <a:latin typeface="Times New Roman"/>
                <a:cs typeface="Times New Roman"/>
              </a:rPr>
              <a:t>parziale  </a:t>
            </a:r>
            <a:r>
              <a:rPr sz="1200" spc="-5" dirty="0">
                <a:latin typeface="Times New Roman"/>
                <a:cs typeface="Times New Roman"/>
              </a:rPr>
              <a:t>al perfetto, dal terreno al celeste, dal tempo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(1426.1) 129:4.8 </a:t>
            </a:r>
            <a:r>
              <a:rPr sz="1200" spc="-5" dirty="0">
                <a:latin typeface="Times New Roman"/>
                <a:cs typeface="Times New Roman"/>
              </a:rPr>
              <a:t>Alla fine del suo ventinovesimo anno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aveva </a:t>
            </a:r>
            <a:r>
              <a:rPr sz="1200" dirty="0">
                <a:latin typeface="Times New Roman"/>
                <a:cs typeface="Times New Roman"/>
              </a:rPr>
              <a:t>praticamente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vivere la vita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richiede </a:t>
            </a:r>
            <a:r>
              <a:rPr sz="1200" spc="-5" dirty="0">
                <a:latin typeface="Times New Roman"/>
                <a:cs typeface="Times New Roman"/>
              </a:rPr>
              <a:t>ai  mortali che soggiornano nella carne. Egli </a:t>
            </a:r>
            <a:r>
              <a:rPr sz="1200" dirty="0">
                <a:latin typeface="Times New Roman"/>
                <a:cs typeface="Times New Roman"/>
              </a:rPr>
              <a:t>era venuto sulla </a:t>
            </a:r>
            <a:r>
              <a:rPr sz="1200" spc="-5" dirty="0">
                <a:latin typeface="Times New Roman"/>
                <a:cs typeface="Times New Roman"/>
              </a:rPr>
              <a:t>terra come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pienezza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manifestare agli </a:t>
            </a:r>
            <a:r>
              <a:rPr sz="1200" dirty="0">
                <a:latin typeface="Times New Roman"/>
                <a:cs typeface="Times New Roman"/>
              </a:rPr>
              <a:t>uomini; ora </a:t>
            </a:r>
            <a:r>
              <a:rPr sz="1200" spc="1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quasi  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dell’uomo che aspetta l’occasione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tutto questo prima di </a:t>
            </a:r>
            <a:r>
              <a:rPr sz="1200" spc="-5" dirty="0">
                <a:latin typeface="Times New Roman"/>
                <a:cs typeface="Times New Roman"/>
              </a:rPr>
              <a:t>aver raggiunto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trent’anni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78165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In viaggio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per</a:t>
            </a:r>
            <a:r>
              <a:rPr sz="2200" b="1" spc="-4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Roma</a:t>
            </a:r>
            <a:endParaRPr sz="2200">
              <a:latin typeface="Times New Roman"/>
              <a:cs typeface="Times New Roman"/>
            </a:endParaRPr>
          </a:p>
          <a:p>
            <a:pPr marL="76200" marR="31051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(1427.1) 130:0.1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romano assorbì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ventottesimo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e tutto il ventinovesimo </a:t>
            </a:r>
            <a:r>
              <a:rPr sz="1200" spc="-5" dirty="0">
                <a:latin typeface="Times New Roman"/>
                <a:cs typeface="Times New Roman"/>
              </a:rPr>
              <a:t>anno 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Gesù </a:t>
            </a:r>
            <a:r>
              <a:rPr sz="1200" dirty="0">
                <a:latin typeface="Times New Roman"/>
                <a:cs typeface="Times New Roman"/>
              </a:rPr>
              <a:t>e i due </a:t>
            </a:r>
            <a:r>
              <a:rPr sz="1200" spc="-5" dirty="0">
                <a:latin typeface="Times New Roman"/>
                <a:cs typeface="Times New Roman"/>
              </a:rPr>
              <a:t>nativi dell’India </a:t>
            </a:r>
            <a:r>
              <a:rPr sz="1200" dirty="0">
                <a:latin typeface="Times New Roman"/>
                <a:cs typeface="Times New Roman"/>
              </a:rPr>
              <a:t>— Gonod e </a:t>
            </a:r>
            <a:r>
              <a:rPr sz="1200" spc="-5" dirty="0">
                <a:latin typeface="Times New Roman"/>
                <a:cs typeface="Times New Roman"/>
              </a:rPr>
              <a:t>suo figlio Ganid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lasciarono </a:t>
            </a:r>
            <a:r>
              <a:rPr sz="1200" dirty="0">
                <a:latin typeface="Times New Roman"/>
                <a:cs typeface="Times New Roman"/>
              </a:rPr>
              <a:t>Gerusalemme </a:t>
            </a:r>
            <a:r>
              <a:rPr sz="1200" spc="-5" dirty="0">
                <a:latin typeface="Times New Roman"/>
                <a:cs typeface="Times New Roman"/>
              </a:rPr>
              <a:t>domenica mattina, </a:t>
            </a:r>
            <a:r>
              <a:rPr sz="1200" dirty="0">
                <a:latin typeface="Times New Roman"/>
                <a:cs typeface="Times New Roman"/>
              </a:rPr>
              <a:t>26  </a:t>
            </a:r>
            <a:r>
              <a:rPr sz="1200" spc="-5" dirty="0">
                <a:latin typeface="Times New Roman"/>
                <a:cs typeface="Times New Roman"/>
              </a:rPr>
              <a:t>aprile, dell’anno </a:t>
            </a:r>
            <a:r>
              <a:rPr sz="1200" dirty="0">
                <a:latin typeface="Times New Roman"/>
                <a:cs typeface="Times New Roman"/>
              </a:rPr>
              <a:t>22 d.C. Essi </a:t>
            </a:r>
            <a:r>
              <a:rPr sz="1200" spc="-5" dirty="0">
                <a:latin typeface="Times New Roman"/>
                <a:cs typeface="Times New Roman"/>
              </a:rPr>
              <a:t>compirono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viaggio 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previsto,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l’addio </a:t>
            </a:r>
            <a:r>
              <a:rPr sz="1200" dirty="0">
                <a:latin typeface="Times New Roman"/>
                <a:cs typeface="Times New Roman"/>
              </a:rPr>
              <a:t>al padre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nella 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Charax sul Golfo Persico </a:t>
            </a:r>
            <a:r>
              <a:rPr sz="1200" dirty="0">
                <a:latin typeface="Times New Roman"/>
                <a:cs typeface="Times New Roman"/>
              </a:rPr>
              <a:t>il 10 dicembre </a:t>
            </a:r>
            <a:r>
              <a:rPr sz="1200" spc="-5" dirty="0">
                <a:latin typeface="Times New Roman"/>
                <a:cs typeface="Times New Roman"/>
              </a:rPr>
              <a:t>dell’anno seguente, </a:t>
            </a:r>
            <a:r>
              <a:rPr sz="1200" dirty="0">
                <a:latin typeface="Times New Roman"/>
                <a:cs typeface="Times New Roman"/>
              </a:rPr>
              <a:t>23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231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(1427.2) 130:0.2 </a:t>
            </a:r>
            <a:r>
              <a:rPr sz="1200" spc="-5" dirty="0">
                <a:latin typeface="Times New Roman"/>
                <a:cs typeface="Times New Roman"/>
              </a:rPr>
              <a:t>Da Gerusalemme essi 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passando per </a:t>
            </a:r>
            <a:r>
              <a:rPr sz="1200" spc="-5" dirty="0">
                <a:latin typeface="Times New Roman"/>
                <a:cs typeface="Times New Roman"/>
              </a:rPr>
              <a:t>Giaffa. A Cesarea presero </a:t>
            </a:r>
            <a:r>
              <a:rPr sz="1200" dirty="0">
                <a:latin typeface="Times New Roman"/>
                <a:cs typeface="Times New Roman"/>
              </a:rPr>
              <a:t>un battello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Alessandria. </a:t>
            </a:r>
            <a:r>
              <a:rPr sz="1200" spc="-5" dirty="0">
                <a:latin typeface="Times New Roman"/>
                <a:cs typeface="Times New Roman"/>
              </a:rPr>
              <a:t>Da  Alessandria salparono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Lasea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Creta. Da </a:t>
            </a:r>
            <a:r>
              <a:rPr sz="1200" dirty="0">
                <a:latin typeface="Times New Roman"/>
                <a:cs typeface="Times New Roman"/>
              </a:rPr>
              <a:t>Creta </a:t>
            </a:r>
            <a:r>
              <a:rPr sz="1200" spc="-5" dirty="0">
                <a:latin typeface="Times New Roman"/>
                <a:cs typeface="Times New Roman"/>
              </a:rPr>
              <a:t>fecero vela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Cartagine, con scalo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Cirene. A Cartagine presero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battello  </a:t>
            </a:r>
            <a:r>
              <a:rPr sz="1200" spc="-5" dirty="0">
                <a:latin typeface="Times New Roman"/>
                <a:cs typeface="Times New Roman"/>
              </a:rPr>
              <a:t>per Napoli, fermandosi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Malta,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Siracusa </a:t>
            </a:r>
            <a:r>
              <a:rPr sz="1200" dirty="0">
                <a:latin typeface="Times New Roman"/>
                <a:cs typeface="Times New Roman"/>
              </a:rPr>
              <a:t>e a Messina. </a:t>
            </a:r>
            <a:r>
              <a:rPr sz="1200" spc="-5" dirty="0">
                <a:latin typeface="Times New Roman"/>
                <a:cs typeface="Times New Roman"/>
              </a:rPr>
              <a:t>Da Napoli </a:t>
            </a:r>
            <a:r>
              <a:rPr sz="1200" dirty="0">
                <a:latin typeface="Times New Roman"/>
                <a:cs typeface="Times New Roman"/>
              </a:rPr>
              <a:t>andarono a </a:t>
            </a:r>
            <a:r>
              <a:rPr sz="1200" spc="-5" dirty="0">
                <a:latin typeface="Times New Roman"/>
                <a:cs typeface="Times New Roman"/>
              </a:rPr>
              <a:t>Capua, </a:t>
            </a:r>
            <a:r>
              <a:rPr sz="1200" dirty="0">
                <a:latin typeface="Times New Roman"/>
                <a:cs typeface="Times New Roman"/>
              </a:rPr>
              <a:t>da dove </a:t>
            </a:r>
            <a:r>
              <a:rPr sz="1200" spc="-5" dirty="0">
                <a:latin typeface="Times New Roman"/>
                <a:cs typeface="Times New Roman"/>
              </a:rPr>
              <a:t>viaggiarono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Appia fino a  Roma.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(1427.3) 130:0.3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soggiorno </a:t>
            </a:r>
            <a:r>
              <a:rPr sz="1200" dirty="0">
                <a:latin typeface="Times New Roman"/>
                <a:cs typeface="Times New Roman"/>
              </a:rPr>
              <a:t>a Roma </a:t>
            </a:r>
            <a:r>
              <a:rPr sz="1200" spc="-5" dirty="0">
                <a:latin typeface="Times New Roman"/>
                <a:cs typeface="Times New Roman"/>
              </a:rPr>
              <a:t>essi si recarono per </a:t>
            </a:r>
            <a:r>
              <a:rPr sz="1200" dirty="0">
                <a:latin typeface="Times New Roman"/>
                <a:cs typeface="Times New Roman"/>
              </a:rPr>
              <a:t>via di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Taranto,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 per Atene </a:t>
            </a:r>
            <a:r>
              <a:rPr sz="1200" dirty="0">
                <a:latin typeface="Times New Roman"/>
                <a:cs typeface="Times New Roman"/>
              </a:rPr>
              <a:t>in Grecia,  </a:t>
            </a:r>
            <a:r>
              <a:rPr sz="1200" spc="-5" dirty="0">
                <a:latin typeface="Times New Roman"/>
                <a:cs typeface="Times New Roman"/>
              </a:rPr>
              <a:t>fermandosi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Nicopoli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Corinto. Da Atene </a:t>
            </a:r>
            <a:r>
              <a:rPr sz="1200" dirty="0">
                <a:latin typeface="Times New Roman"/>
                <a:cs typeface="Times New Roman"/>
              </a:rPr>
              <a:t>andarono </a:t>
            </a:r>
            <a:r>
              <a:rPr sz="1200" spc="-5" dirty="0">
                <a:latin typeface="Times New Roman"/>
                <a:cs typeface="Times New Roman"/>
              </a:rPr>
              <a:t>ad Efeso </a:t>
            </a:r>
            <a:r>
              <a:rPr sz="1200" dirty="0">
                <a:latin typeface="Times New Roman"/>
                <a:cs typeface="Times New Roman"/>
              </a:rPr>
              <a:t>per la strada </a:t>
            </a:r>
            <a:r>
              <a:rPr sz="1200" spc="-5" dirty="0">
                <a:latin typeface="Times New Roman"/>
                <a:cs typeface="Times New Roman"/>
              </a:rPr>
              <a:t>della Troade. </a:t>
            </a:r>
            <a:r>
              <a:rPr sz="1200" dirty="0">
                <a:latin typeface="Times New Roman"/>
                <a:cs typeface="Times New Roman"/>
              </a:rPr>
              <a:t>Da Efeso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spc="5" dirty="0">
                <a:latin typeface="Times New Roman"/>
                <a:cs typeface="Times New Roman"/>
              </a:rPr>
              <a:t>vela </a:t>
            </a:r>
            <a:r>
              <a:rPr sz="1200" dirty="0">
                <a:latin typeface="Times New Roman"/>
                <a:cs typeface="Times New Roman"/>
              </a:rPr>
              <a:t>per Cipro, </a:t>
            </a:r>
            <a:r>
              <a:rPr sz="1200" spc="-5" dirty="0">
                <a:latin typeface="Times New Roman"/>
                <a:cs typeface="Times New Roman"/>
              </a:rPr>
              <a:t>facendo  scalo </a:t>
            </a:r>
            <a:r>
              <a:rPr sz="1200" dirty="0">
                <a:latin typeface="Times New Roman"/>
                <a:cs typeface="Times New Roman"/>
              </a:rPr>
              <a:t>a Rodi. </a:t>
            </a:r>
            <a:r>
              <a:rPr sz="1200" spc="-5" dirty="0">
                <a:latin typeface="Times New Roman"/>
                <a:cs typeface="Times New Roman"/>
              </a:rPr>
              <a:t>Trascorsero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Cipro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riposarvi, e poi </a:t>
            </a:r>
            <a:r>
              <a:rPr sz="1200" spc="-5" dirty="0">
                <a:latin typeface="Times New Roman"/>
                <a:cs typeface="Times New Roman"/>
              </a:rPr>
              <a:t>s’imbarcarono per Antiochia </a:t>
            </a:r>
            <a:r>
              <a:rPr sz="1200" dirty="0">
                <a:latin typeface="Times New Roman"/>
                <a:cs typeface="Times New Roman"/>
              </a:rPr>
              <a:t>in Siria.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Antiochia  </a:t>
            </a:r>
            <a:r>
              <a:rPr sz="1200" spc="-5" dirty="0">
                <a:latin typeface="Times New Roman"/>
                <a:cs typeface="Times New Roman"/>
              </a:rPr>
              <a:t>viaggiarono verso sud </a:t>
            </a:r>
            <a:r>
              <a:rPr sz="1200" dirty="0">
                <a:latin typeface="Times New Roman"/>
                <a:cs typeface="Times New Roman"/>
              </a:rPr>
              <a:t>fino a Sidone e poi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Damasco. Da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proseguirono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carovana </a:t>
            </a:r>
            <a:r>
              <a:rPr sz="1200" dirty="0">
                <a:latin typeface="Times New Roman"/>
                <a:cs typeface="Times New Roman"/>
              </a:rPr>
              <a:t>fino in Mesopotamia, </a:t>
            </a:r>
            <a:r>
              <a:rPr sz="1200" spc="-5" dirty="0">
                <a:latin typeface="Times New Roman"/>
                <a:cs typeface="Times New Roman"/>
              </a:rPr>
              <a:t>passando  per Tapsaco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Larissa. </a:t>
            </a:r>
            <a:r>
              <a:rPr sz="1200" dirty="0">
                <a:latin typeface="Times New Roman"/>
                <a:cs typeface="Times New Roman"/>
              </a:rPr>
              <a:t>Soggiornarono 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 a </a:t>
            </a:r>
            <a:r>
              <a:rPr sz="1200" spc="-5" dirty="0">
                <a:latin typeface="Times New Roman"/>
                <a:cs typeface="Times New Roman"/>
              </a:rPr>
              <a:t>Babilonia, visitarono Ur ed altri luoghi,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poi a </a:t>
            </a:r>
            <a:r>
              <a:rPr sz="1200" spc="-5" dirty="0">
                <a:latin typeface="Times New Roman"/>
                <a:cs typeface="Times New Roman"/>
              </a:rPr>
              <a:t>Susa. Da Susa  si recarono </a:t>
            </a:r>
            <a:r>
              <a:rPr sz="1200" dirty="0">
                <a:latin typeface="Times New Roman"/>
                <a:cs typeface="Times New Roman"/>
              </a:rPr>
              <a:t>a Charax, da dove </a:t>
            </a:r>
            <a:r>
              <a:rPr sz="1200" spc="-5" dirty="0">
                <a:latin typeface="Times New Roman"/>
                <a:cs typeface="Times New Roman"/>
              </a:rPr>
              <a:t>Gonod </a:t>
            </a:r>
            <a:r>
              <a:rPr sz="1200" dirty="0">
                <a:latin typeface="Times New Roman"/>
                <a:cs typeface="Times New Roman"/>
              </a:rPr>
              <a:t>e Ganid </a:t>
            </a:r>
            <a:r>
              <a:rPr sz="1200" spc="-5" dirty="0">
                <a:latin typeface="Times New Roman"/>
                <a:cs typeface="Times New Roman"/>
              </a:rPr>
              <a:t>s’imbarcarono per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(1427.4) 130:0.4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nel corso dei quattro mesi </a:t>
            </a:r>
            <a:r>
              <a:rPr sz="1200" dirty="0">
                <a:latin typeface="Times New Roman"/>
                <a:cs typeface="Times New Roman"/>
              </a:rPr>
              <a:t>di lavoro a </a:t>
            </a:r>
            <a:r>
              <a:rPr sz="1200" spc="-5" dirty="0">
                <a:latin typeface="Times New Roman"/>
                <a:cs typeface="Times New Roman"/>
              </a:rPr>
              <a:t>Damasco che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appreso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rudimenti della lingua parlata </a:t>
            </a:r>
            <a:r>
              <a:rPr sz="1200" dirty="0">
                <a:latin typeface="Times New Roman"/>
                <a:cs typeface="Times New Roman"/>
              </a:rPr>
              <a:t>da Gonod e  </a:t>
            </a:r>
            <a:r>
              <a:rPr sz="1200" spc="-5" dirty="0">
                <a:latin typeface="Times New Roman"/>
                <a:cs typeface="Times New Roman"/>
              </a:rPr>
              <a:t>Ganid. Mentre era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egli aveva lavorato </a:t>
            </a:r>
            <a:r>
              <a:rPr sz="1200" dirty="0">
                <a:latin typeface="Times New Roman"/>
                <a:cs typeface="Times New Roman"/>
              </a:rPr>
              <a:t>per molto tempo a </a:t>
            </a:r>
            <a:r>
              <a:rPr sz="1200" spc="-5" dirty="0">
                <a:latin typeface="Times New Roman"/>
                <a:cs typeface="Times New Roman"/>
              </a:rPr>
              <a:t>traduzioni dal greco </a:t>
            </a:r>
            <a:r>
              <a:rPr sz="1200" dirty="0">
                <a:latin typeface="Times New Roman"/>
                <a:cs typeface="Times New Roman"/>
              </a:rPr>
              <a:t>in una delle </a:t>
            </a:r>
            <a:r>
              <a:rPr sz="1200" spc="-5" dirty="0">
                <a:latin typeface="Times New Roman"/>
                <a:cs typeface="Times New Roman"/>
              </a:rPr>
              <a:t>lingue dell’India, con </a:t>
            </a:r>
            <a:r>
              <a:rPr sz="1200" dirty="0">
                <a:latin typeface="Times New Roman"/>
                <a:cs typeface="Times New Roman"/>
              </a:rPr>
              <a:t>l’assistenza di un  </a:t>
            </a:r>
            <a:r>
              <a:rPr sz="1200" spc="-5" dirty="0">
                <a:latin typeface="Times New Roman"/>
                <a:cs typeface="Times New Roman"/>
              </a:rPr>
              <a:t>nativo della regione </a:t>
            </a:r>
            <a:r>
              <a:rPr sz="1200" dirty="0">
                <a:latin typeface="Times New Roman"/>
                <a:cs typeface="Times New Roman"/>
              </a:rPr>
              <a:t>di provenienza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Gonod.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35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27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(1427.5) 130:0.5 </a:t>
            </a:r>
            <a:r>
              <a:rPr sz="1200" spc="-5" dirty="0">
                <a:latin typeface="Times New Roman"/>
                <a:cs typeface="Times New Roman"/>
              </a:rPr>
              <a:t>Durante questo giro attorno al Mediterraneo, Gesù dedicò 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giorno ad istruire Ganid </a:t>
            </a:r>
            <a:r>
              <a:rPr sz="1200" dirty="0">
                <a:latin typeface="Times New Roman"/>
                <a:cs typeface="Times New Roman"/>
              </a:rPr>
              <a:t>e a servire da  </a:t>
            </a:r>
            <a:r>
              <a:rPr sz="1200" spc="-5" dirty="0">
                <a:latin typeface="Times New Roman"/>
                <a:cs typeface="Times New Roman"/>
              </a:rPr>
              <a:t>interprete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Gonod 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incontri d’affari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contatti sociali.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giorno,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disposizione,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dedicava </a:t>
            </a:r>
            <a:r>
              <a:rPr sz="1200" dirty="0">
                <a:latin typeface="Times New Roman"/>
                <a:cs typeface="Times New Roman"/>
              </a:rPr>
              <a:t>a stabilire quegli </a:t>
            </a:r>
            <a:r>
              <a:rPr sz="1200" spc="-5" dirty="0">
                <a:latin typeface="Times New Roman"/>
                <a:cs typeface="Times New Roman"/>
              </a:rPr>
              <a:t>stretti contatti personali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simili, </a:t>
            </a:r>
            <a:r>
              <a:rPr sz="1200" spc="-5" dirty="0">
                <a:latin typeface="Times New Roman"/>
                <a:cs typeface="Times New Roman"/>
              </a:rPr>
              <a:t>quelle intime associazioni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caratterizzarono </a:t>
            </a:r>
            <a:r>
              <a:rPr sz="1200" dirty="0">
                <a:latin typeface="Times New Roman"/>
                <a:cs typeface="Times New Roman"/>
              </a:rPr>
              <a:t>tanto le </a:t>
            </a:r>
            <a:r>
              <a:rPr sz="1200" spc="-5" dirty="0">
                <a:latin typeface="Times New Roman"/>
                <a:cs typeface="Times New Roman"/>
              </a:rPr>
              <a:t>sue attività durante </a:t>
            </a:r>
            <a:r>
              <a:rPr sz="1200" dirty="0">
                <a:latin typeface="Times New Roman"/>
                <a:cs typeface="Times New Roman"/>
              </a:rPr>
              <a:t>questi anni </a:t>
            </a:r>
            <a:r>
              <a:rPr sz="1200" spc="-5" dirty="0">
                <a:latin typeface="Times New Roman"/>
                <a:cs typeface="Times New Roman"/>
              </a:rPr>
              <a:t>immediatamente precedenti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ministero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(1427.6) 130:0.6 </a:t>
            </a:r>
            <a:r>
              <a:rPr sz="1200" spc="-5" dirty="0">
                <a:latin typeface="Times New Roman"/>
                <a:cs typeface="Times New Roman"/>
              </a:rPr>
              <a:t>Grazie all’osservazione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ed al contatto reale,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fece conoscenza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materiale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intellettuale superiore dell’Occidente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Levante. Da Gonod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suo </a:t>
            </a:r>
            <a:r>
              <a:rPr sz="1200" dirty="0">
                <a:latin typeface="Times New Roman"/>
                <a:cs typeface="Times New Roman"/>
              </a:rPr>
              <a:t>brillante </a:t>
            </a:r>
            <a:r>
              <a:rPr sz="1200" spc="-5" dirty="0">
                <a:latin typeface="Times New Roman"/>
                <a:cs typeface="Times New Roman"/>
              </a:rPr>
              <a:t>figlio egli apprese </a:t>
            </a:r>
            <a:r>
              <a:rPr sz="1200" spc="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cultura  dell’India </a:t>
            </a:r>
            <a:r>
              <a:rPr sz="1200" dirty="0">
                <a:latin typeface="Times New Roman"/>
                <a:cs typeface="Times New Roman"/>
              </a:rPr>
              <a:t>e della Cina, </a:t>
            </a:r>
            <a:r>
              <a:rPr sz="1200" spc="-5" dirty="0">
                <a:latin typeface="Times New Roman"/>
                <a:cs typeface="Times New Roman"/>
              </a:rPr>
              <a:t>perché Gonod, cittadino dell’India, aveva </a:t>
            </a:r>
            <a:r>
              <a:rPr sz="1200" dirty="0">
                <a:latin typeface="Times New Roman"/>
                <a:cs typeface="Times New Roman"/>
              </a:rPr>
              <a:t>fatto tre </a:t>
            </a:r>
            <a:r>
              <a:rPr sz="1200" spc="-5" dirty="0">
                <a:latin typeface="Times New Roman"/>
                <a:cs typeface="Times New Roman"/>
              </a:rPr>
              <a:t>grandi viaggi nell’impero 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(1427.7) 130:0.7 </a:t>
            </a:r>
            <a:r>
              <a:rPr sz="1200" spc="-5" dirty="0">
                <a:latin typeface="Times New Roman"/>
                <a:cs typeface="Times New Roman"/>
              </a:rPr>
              <a:t>Ganid,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uomo, </a:t>
            </a:r>
            <a:r>
              <a:rPr sz="1200" spc="-5" dirty="0">
                <a:latin typeface="Times New Roman"/>
                <a:cs typeface="Times New Roman"/>
              </a:rPr>
              <a:t>imparò </a:t>
            </a:r>
            <a:r>
              <a:rPr sz="1200" dirty="0">
                <a:latin typeface="Times New Roman"/>
                <a:cs typeface="Times New Roman"/>
              </a:rPr>
              <a:t>molto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questa lunga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associazione. </a:t>
            </a:r>
            <a:r>
              <a:rPr sz="1200" spc="-5" dirty="0">
                <a:latin typeface="Times New Roman"/>
                <a:cs typeface="Times New Roman"/>
              </a:rPr>
              <a:t>Essi svilupparono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 affetto </a:t>
            </a:r>
            <a:r>
              <a:rPr sz="1200" dirty="0">
                <a:latin typeface="Times New Roman"/>
                <a:cs typeface="Times New Roman"/>
              </a:rPr>
              <a:t>l’uno per </a:t>
            </a:r>
            <a:r>
              <a:rPr sz="1200" spc="-5" dirty="0">
                <a:latin typeface="Times New Roman"/>
                <a:cs typeface="Times New Roman"/>
              </a:rPr>
              <a:t>l’altro,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padre del giovane </a:t>
            </a:r>
            <a:r>
              <a:rPr sz="1200" dirty="0">
                <a:latin typeface="Times New Roman"/>
                <a:cs typeface="Times New Roman"/>
              </a:rPr>
              <a:t>tentò molte volte di </a:t>
            </a:r>
            <a:r>
              <a:rPr sz="1200" spc="-5" dirty="0">
                <a:latin typeface="Times New Roman"/>
                <a:cs typeface="Times New Roman"/>
              </a:rPr>
              <a:t>persuadere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con </a:t>
            </a:r>
            <a:r>
              <a:rPr sz="1200" dirty="0">
                <a:latin typeface="Times New Roman"/>
                <a:cs typeface="Times New Roman"/>
              </a:rPr>
              <a:t>loro 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rifiutò  sempre, sostenendo </a:t>
            </a:r>
            <a:r>
              <a:rPr sz="1200" dirty="0">
                <a:latin typeface="Times New Roman"/>
                <a:cs typeface="Times New Roman"/>
              </a:rPr>
              <a:t>la necessità di </a:t>
            </a:r>
            <a:r>
              <a:rPr sz="1200" spc="-5" dirty="0">
                <a:latin typeface="Times New Roman"/>
                <a:cs typeface="Times New Roman"/>
              </a:rPr>
              <a:t>ritornare dalla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A Giaffa — discorsi su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Giona</a:t>
            </a:r>
            <a:endParaRPr sz="1600">
              <a:latin typeface="Times New Roman"/>
              <a:cs typeface="Times New Roman"/>
            </a:endParaRPr>
          </a:p>
          <a:p>
            <a:pPr marL="76200" marR="104139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(1428.1) 130:1.1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Giaffa, Gesù incontrò Gadia, </a:t>
            </a:r>
            <a:r>
              <a:rPr sz="1200" dirty="0">
                <a:latin typeface="Times New Roman"/>
                <a:cs typeface="Times New Roman"/>
              </a:rPr>
              <a:t>un interprete </a:t>
            </a:r>
            <a:r>
              <a:rPr sz="1200" spc="-5" dirty="0">
                <a:latin typeface="Times New Roman"/>
                <a:cs typeface="Times New Roman"/>
              </a:rPr>
              <a:t>filisteo che </a:t>
            </a:r>
            <a:r>
              <a:rPr sz="1200" dirty="0">
                <a:latin typeface="Times New Roman"/>
                <a:cs typeface="Times New Roman"/>
              </a:rPr>
              <a:t>lavorava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conciatore di pelli di  nome Simone. </a:t>
            </a:r>
            <a:r>
              <a:rPr sz="1200" spc="-5" dirty="0">
                <a:latin typeface="Times New Roman"/>
                <a:cs typeface="Times New Roman"/>
              </a:rPr>
              <a:t>Gli agenti </a:t>
            </a:r>
            <a:r>
              <a:rPr sz="1200" dirty="0">
                <a:latin typeface="Times New Roman"/>
                <a:cs typeface="Times New Roman"/>
              </a:rPr>
              <a:t>di Gonod in </a:t>
            </a:r>
            <a:r>
              <a:rPr sz="1200" spc="-5" dirty="0">
                <a:latin typeface="Times New Roman"/>
                <a:cs typeface="Times New Roman"/>
              </a:rPr>
              <a:t>Mesopotamia avevano trattato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affari con questo </a:t>
            </a:r>
            <a:r>
              <a:rPr sz="1200" dirty="0">
                <a:latin typeface="Times New Roman"/>
                <a:cs typeface="Times New Roman"/>
              </a:rPr>
              <a:t>Simone;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Gonod e </a:t>
            </a:r>
            <a:r>
              <a:rPr sz="1200" spc="-5" dirty="0">
                <a:latin typeface="Times New Roman"/>
                <a:cs typeface="Times New Roman"/>
              </a:rPr>
              <a:t>suo figlio  desideravano fargli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mentre andavano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Cesarea.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Giaffa,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Gadia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buoni </a:t>
            </a:r>
            <a:r>
              <a:rPr sz="1200" dirty="0">
                <a:latin typeface="Times New Roman"/>
                <a:cs typeface="Times New Roman"/>
              </a:rPr>
              <a:t>amici. </a:t>
            </a:r>
            <a:r>
              <a:rPr sz="1200" spc="-5" dirty="0">
                <a:latin typeface="Times New Roman"/>
                <a:cs typeface="Times New Roman"/>
              </a:rPr>
              <a:t>Questo  giovane Filisteo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cercatore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verità. Gesù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apportatore </a:t>
            </a:r>
            <a:r>
              <a:rPr sz="1200" dirty="0">
                <a:latin typeface="Times New Roman"/>
                <a:cs typeface="Times New Roman"/>
              </a:rPr>
              <a:t>di verità;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la verità per </a:t>
            </a:r>
            <a:r>
              <a:rPr sz="1200" spc="5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generazione su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 marL="76200" marR="53911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cercatore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apportatore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s’incontrano, </a:t>
            </a:r>
            <a:r>
              <a:rPr sz="1200" dirty="0">
                <a:latin typeface="Times New Roman"/>
                <a:cs typeface="Times New Roman"/>
              </a:rPr>
              <a:t>il risultato è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illuminazione  </a:t>
            </a:r>
            <a:r>
              <a:rPr sz="1200" spc="-5" dirty="0">
                <a:latin typeface="Times New Roman"/>
                <a:cs typeface="Times New Roman"/>
              </a:rPr>
              <a:t>rivelatrice </a:t>
            </a:r>
            <a:r>
              <a:rPr sz="1200" dirty="0">
                <a:latin typeface="Times New Roman"/>
                <a:cs typeface="Times New Roman"/>
              </a:rPr>
              <a:t>nata </a:t>
            </a:r>
            <a:r>
              <a:rPr sz="1200" spc="-5" dirty="0">
                <a:latin typeface="Times New Roman"/>
                <a:cs typeface="Times New Roman"/>
              </a:rPr>
              <a:t>dall’esperienza della </a:t>
            </a:r>
            <a:r>
              <a:rPr sz="1200" dirty="0">
                <a:latin typeface="Times New Roman"/>
                <a:cs typeface="Times New Roman"/>
              </a:rPr>
              <a:t>nuova</a:t>
            </a:r>
            <a:r>
              <a:rPr sz="1200" spc="-5" dirty="0">
                <a:latin typeface="Times New Roman"/>
                <a:cs typeface="Times New Roman"/>
              </a:rPr>
              <a:t> verità.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0859" cy="37160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(1428.2) 130:1.2 </a:t>
            </a:r>
            <a:r>
              <a:rPr sz="1200" spc="-5" dirty="0">
                <a:latin typeface="Times New Roman"/>
                <a:cs typeface="Times New Roman"/>
              </a:rPr>
              <a:t>Un giorno,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sera, Gesù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giovane Filisteo passeggiavano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mare, </a:t>
            </a:r>
            <a:r>
              <a:rPr sz="1200" dirty="0">
                <a:latin typeface="Times New Roman"/>
                <a:cs typeface="Times New Roman"/>
              </a:rPr>
              <a:t>e Gadia, non sapendo </a:t>
            </a:r>
            <a:r>
              <a:rPr sz="1200" spc="-5" dirty="0">
                <a:latin typeface="Times New Roman"/>
                <a:cs typeface="Times New Roman"/>
              </a:rPr>
              <a:t>che  questo “Scriba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Damasco” fosse così </a:t>
            </a:r>
            <a:r>
              <a:rPr sz="1200" dirty="0">
                <a:latin typeface="Times New Roman"/>
                <a:cs typeface="Times New Roman"/>
              </a:rPr>
              <a:t>ben versato </a:t>
            </a:r>
            <a:r>
              <a:rPr sz="1200" spc="-5" dirty="0">
                <a:latin typeface="Times New Roman"/>
                <a:cs typeface="Times New Roman"/>
              </a:rPr>
              <a:t>nelle tradizioni ebraiche, </a:t>
            </a:r>
            <a:r>
              <a:rPr sz="1200" dirty="0">
                <a:latin typeface="Times New Roman"/>
                <a:cs typeface="Times New Roman"/>
              </a:rPr>
              <a:t>mostrò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dal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riteneva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Giona  </a:t>
            </a:r>
            <a:r>
              <a:rPr sz="1200" spc="-5" dirty="0">
                <a:latin typeface="Times New Roman"/>
                <a:cs typeface="Times New Roman"/>
              </a:rPr>
              <a:t>si fosse imbarcato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fatale viaggio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Tarsis. Quando ebbe </a:t>
            </a:r>
            <a:r>
              <a:rPr sz="1200" dirty="0">
                <a:latin typeface="Times New Roman"/>
                <a:cs typeface="Times New Roman"/>
              </a:rPr>
              <a:t>terminato le </a:t>
            </a:r>
            <a:r>
              <a:rPr sz="1200" spc="-5" dirty="0">
                <a:latin typeface="Times New Roman"/>
                <a:cs typeface="Times New Roman"/>
              </a:rPr>
              <a:t>sue osservazioni, egli </a:t>
            </a:r>
            <a:r>
              <a:rPr sz="1200" dirty="0">
                <a:latin typeface="Times New Roman"/>
                <a:cs typeface="Times New Roman"/>
              </a:rPr>
              <a:t>pose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questa domanda:  </a:t>
            </a:r>
            <a:r>
              <a:rPr sz="1200" spc="-5" dirty="0">
                <a:latin typeface="Times New Roman"/>
                <a:cs typeface="Times New Roman"/>
              </a:rPr>
              <a:t>“Ma credi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grosso pesce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veramente inghiottito Giona?” Gesù percepì che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 enormemente </a:t>
            </a:r>
            <a:r>
              <a:rPr sz="1200" dirty="0">
                <a:latin typeface="Times New Roman"/>
                <a:cs typeface="Times New Roman"/>
              </a:rPr>
              <a:t>influenzata 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tradizione e che le </a:t>
            </a:r>
            <a:r>
              <a:rPr sz="1200" spc="-5" dirty="0">
                <a:latin typeface="Times New Roman"/>
                <a:cs typeface="Times New Roman"/>
              </a:rPr>
              <a:t>sue riflessioni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impresso </a:t>
            </a:r>
            <a:r>
              <a:rPr sz="1200" dirty="0">
                <a:latin typeface="Times New Roman"/>
                <a:cs typeface="Times New Roman"/>
              </a:rPr>
              <a:t>in lui la </a:t>
            </a:r>
            <a:r>
              <a:rPr sz="1200" spc="-5" dirty="0">
                <a:latin typeface="Times New Roman"/>
                <a:cs typeface="Times New Roman"/>
              </a:rPr>
              <a:t>follia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sfuggire </a:t>
            </a:r>
            <a:r>
              <a:rPr sz="1200" spc="-5" dirty="0">
                <a:latin typeface="Times New Roman"/>
                <a:cs typeface="Times New Roman"/>
              </a:rPr>
              <a:t>al suo  dovere;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che potesse distruggere </a:t>
            </a:r>
            <a:r>
              <a:rPr sz="1200" dirty="0">
                <a:latin typeface="Times New Roman"/>
                <a:cs typeface="Times New Roman"/>
              </a:rPr>
              <a:t>bruscamente i </a:t>
            </a:r>
            <a:r>
              <a:rPr sz="1200" spc="-5" dirty="0">
                <a:latin typeface="Times New Roman"/>
                <a:cs typeface="Times New Roman"/>
              </a:rPr>
              <a:t>fondamenti </a:t>
            </a:r>
            <a:r>
              <a:rPr sz="1200" dirty="0">
                <a:latin typeface="Times New Roman"/>
                <a:cs typeface="Times New Roman"/>
              </a:rPr>
              <a:t>della motivazione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Gadia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pratica.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Gesù disse: “Amico </a:t>
            </a:r>
            <a:r>
              <a:rPr sz="1200" dirty="0">
                <a:latin typeface="Times New Roman"/>
                <a:cs typeface="Times New Roman"/>
              </a:rPr>
              <a:t>mio, noi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tutti dei </a:t>
            </a:r>
            <a:r>
              <a:rPr sz="1200" spc="-5" dirty="0">
                <a:latin typeface="Times New Roman"/>
                <a:cs typeface="Times New Roman"/>
              </a:rPr>
              <a:t>Giona con </a:t>
            </a:r>
            <a:r>
              <a:rPr sz="1200" dirty="0">
                <a:latin typeface="Times New Roman"/>
                <a:cs typeface="Times New Roman"/>
              </a:rPr>
              <a:t>una vita da vivere in 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la volontà di Dio, </a:t>
            </a:r>
            <a:r>
              <a:rPr sz="1200" spc="-5" dirty="0">
                <a:latin typeface="Times New Roman"/>
                <a:cs typeface="Times New Roman"/>
              </a:rPr>
              <a:t>ed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cerchiamo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al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per correre verso </a:t>
            </a:r>
            <a:r>
              <a:rPr sz="1200" dirty="0">
                <a:latin typeface="Times New Roman"/>
                <a:cs typeface="Times New Roman"/>
              </a:rPr>
              <a:t>allettamenti  </a:t>
            </a:r>
            <a:r>
              <a:rPr sz="1200" spc="-5" dirty="0">
                <a:latin typeface="Times New Roman"/>
                <a:cs typeface="Times New Roman"/>
              </a:rPr>
              <a:t>lontani, </a:t>
            </a:r>
            <a:r>
              <a:rPr sz="1200" dirty="0">
                <a:latin typeface="Times New Roman"/>
                <a:cs typeface="Times New Roman"/>
              </a:rPr>
              <a:t>ci poniamo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ciò sotto il </a:t>
            </a:r>
            <a:r>
              <a:rPr sz="1200" spc="-5" dirty="0">
                <a:latin typeface="Times New Roman"/>
                <a:cs typeface="Times New Roman"/>
              </a:rPr>
              <a:t>controllo immediato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dirette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poteri della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forze  della rettitudine. Fuggire dal proprio </a:t>
            </a:r>
            <a:r>
              <a:rPr sz="1200" dirty="0">
                <a:latin typeface="Times New Roman"/>
                <a:cs typeface="Times New Roman"/>
              </a:rPr>
              <a:t>dovere è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 Fuggire </a:t>
            </a:r>
            <a:r>
              <a:rPr sz="1200" dirty="0">
                <a:latin typeface="Times New Roman"/>
                <a:cs typeface="Times New Roman"/>
              </a:rPr>
              <a:t>dal servizio della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della vita può solo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quei  conflitti angosciosi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terribili giganti dell’egoismo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conducono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tenebre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morte, a meno che </a:t>
            </a:r>
            <a:r>
              <a:rPr sz="1200" spc="-5" dirty="0">
                <a:latin typeface="Times New Roman"/>
                <a:cs typeface="Times New Roman"/>
              </a:rPr>
              <a:t>questi Giona  che hanno abbandonato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vogliano </a:t>
            </a:r>
            <a:r>
              <a:rPr sz="1200" dirty="0">
                <a:latin typeface="Times New Roman"/>
                <a:cs typeface="Times New Roman"/>
              </a:rPr>
              <a:t>rivolgere il loro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 colmo della </a:t>
            </a:r>
            <a:r>
              <a:rPr sz="1200" dirty="0">
                <a:latin typeface="Times New Roman"/>
                <a:cs typeface="Times New Roman"/>
              </a:rPr>
              <a:t>disperazione,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bontà. E </a:t>
            </a:r>
            <a:r>
              <a:rPr sz="1200" spc="-5" dirty="0">
                <a:latin typeface="Times New Roman"/>
                <a:cs typeface="Times New Roman"/>
              </a:rPr>
              <a:t>quando queste </a:t>
            </a:r>
            <a:r>
              <a:rPr sz="1200" dirty="0">
                <a:latin typeface="Times New Roman"/>
                <a:cs typeface="Times New Roman"/>
              </a:rPr>
              <a:t>anime </a:t>
            </a:r>
            <a:r>
              <a:rPr sz="1200" spc="-5" dirty="0">
                <a:latin typeface="Times New Roman"/>
                <a:cs typeface="Times New Roman"/>
              </a:rPr>
              <a:t>disperate cercano sinceramente Dio </a:t>
            </a:r>
            <a:r>
              <a:rPr sz="1200" dirty="0">
                <a:latin typeface="Times New Roman"/>
                <a:cs typeface="Times New Roman"/>
              </a:rPr>
              <a:t>— hanno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sete di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 </a:t>
            </a:r>
            <a:r>
              <a:rPr sz="1200" spc="-5" dirty="0">
                <a:latin typeface="Times New Roman"/>
                <a:cs typeface="Times New Roman"/>
              </a:rPr>
              <a:t>che possa </a:t>
            </a:r>
            <a:r>
              <a:rPr sz="1200" dirty="0">
                <a:latin typeface="Times New Roman"/>
                <a:cs typeface="Times New Roman"/>
              </a:rPr>
              <a:t>tenerle ancora </a:t>
            </a:r>
            <a:r>
              <a:rPr sz="1200" spc="-5" dirty="0">
                <a:latin typeface="Times New Roman"/>
                <a:cs typeface="Times New Roman"/>
              </a:rPr>
              <a:t>imprigionate.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profondi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gli abissi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possono essere </a:t>
            </a:r>
            <a:r>
              <a:rPr sz="1200" dirty="0">
                <a:latin typeface="Times New Roman"/>
                <a:cs typeface="Times New Roman"/>
              </a:rPr>
              <a:t>caduti, </a:t>
            </a:r>
            <a:r>
              <a:rPr sz="1200" spc="-5" dirty="0">
                <a:latin typeface="Times New Roman"/>
                <a:cs typeface="Times New Roman"/>
              </a:rPr>
              <a:t>quando essi cercano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  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loro cuore,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Signore 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libererà </a:t>
            </a:r>
            <a:r>
              <a:rPr sz="1200" dirty="0">
                <a:latin typeface="Times New Roman"/>
                <a:cs typeface="Times New Roman"/>
              </a:rPr>
              <a:t>dalla loro </a:t>
            </a:r>
            <a:r>
              <a:rPr sz="1200" spc="-5" dirty="0">
                <a:latin typeface="Times New Roman"/>
                <a:cs typeface="Times New Roman"/>
              </a:rPr>
              <a:t>prigionia;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circostanze negative della </a:t>
            </a:r>
            <a:r>
              <a:rPr sz="1200" dirty="0">
                <a:latin typeface="Times New Roman"/>
                <a:cs typeface="Times New Roman"/>
              </a:rPr>
              <a:t>vita li  </a:t>
            </a:r>
            <a:r>
              <a:rPr sz="1200" spc="-5" dirty="0">
                <a:latin typeface="Times New Roman"/>
                <a:cs typeface="Times New Roman"/>
              </a:rPr>
              <a:t>spingeranno sulla terraferma </a:t>
            </a:r>
            <a:r>
              <a:rPr sz="1200" dirty="0">
                <a:latin typeface="Times New Roman"/>
                <a:cs typeface="Times New Roman"/>
              </a:rPr>
              <a:t>di nuove </a:t>
            </a:r>
            <a:r>
              <a:rPr sz="1200" spc="-5" dirty="0">
                <a:latin typeface="Times New Roman"/>
                <a:cs typeface="Times New Roman"/>
              </a:rPr>
              <a:t>occasioni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rinnovato </a:t>
            </a:r>
            <a:r>
              <a:rPr sz="1200" dirty="0">
                <a:latin typeface="Times New Roman"/>
                <a:cs typeface="Times New Roman"/>
              </a:rPr>
              <a:t>ed una vita più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7239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(1428.3) 130:1.3 </a:t>
            </a:r>
            <a:r>
              <a:rPr sz="1200" spc="-5" dirty="0">
                <a:latin typeface="Times New Roman"/>
                <a:cs typeface="Times New Roman"/>
              </a:rPr>
              <a:t>Gadia fu fortemente scosso </a:t>
            </a:r>
            <a:r>
              <a:rPr sz="1200" dirty="0">
                <a:latin typeface="Times New Roman"/>
                <a:cs typeface="Times New Roman"/>
              </a:rPr>
              <a:t>dall’insegnamento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conversarono </a:t>
            </a:r>
            <a:r>
              <a:rPr sz="1200" dirty="0">
                <a:latin typeface="Times New Roman"/>
                <a:cs typeface="Times New Roman"/>
              </a:rPr>
              <a:t>fino a notte inoltrata in </a:t>
            </a:r>
            <a:r>
              <a:rPr sz="1200" spc="-5" dirty="0">
                <a:latin typeface="Times New Roman"/>
                <a:cs typeface="Times New Roman"/>
              </a:rPr>
              <a:t>riva al mare, </a:t>
            </a:r>
            <a:r>
              <a:rPr sz="1200" dirty="0">
                <a:latin typeface="Times New Roman"/>
                <a:cs typeface="Times New Roman"/>
              </a:rPr>
              <a:t>e prima  di </a:t>
            </a:r>
            <a:r>
              <a:rPr sz="1200" spc="-5" dirty="0">
                <a:latin typeface="Times New Roman"/>
                <a:cs typeface="Times New Roman"/>
              </a:rPr>
              <a:t>rientrare ai loro </a:t>
            </a:r>
            <a:r>
              <a:rPr sz="1200" dirty="0">
                <a:latin typeface="Times New Roman"/>
                <a:cs typeface="Times New Roman"/>
              </a:rPr>
              <a:t>alloggi </a:t>
            </a:r>
            <a:r>
              <a:rPr sz="1200" spc="-5" dirty="0">
                <a:latin typeface="Times New Roman"/>
                <a:cs typeface="Times New Roman"/>
              </a:rPr>
              <a:t>pregarono </a:t>
            </a:r>
            <a:r>
              <a:rPr sz="1200" dirty="0">
                <a:latin typeface="Times New Roman"/>
                <a:cs typeface="Times New Roman"/>
              </a:rPr>
              <a:t>insieme l’uno </a:t>
            </a:r>
            <a:r>
              <a:rPr sz="1200" spc="-5" dirty="0">
                <a:latin typeface="Times New Roman"/>
                <a:cs typeface="Times New Roman"/>
              </a:rPr>
              <a:t>per l’altro. Questo era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Gadia </a:t>
            </a:r>
            <a:r>
              <a:rPr sz="1200" dirty="0">
                <a:latin typeface="Times New Roman"/>
                <a:cs typeface="Times New Roman"/>
              </a:rPr>
              <a:t>che ascoltò 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successiva di  </a:t>
            </a:r>
            <a:r>
              <a:rPr sz="1200" spc="-5" dirty="0">
                <a:latin typeface="Times New Roman"/>
                <a:cs typeface="Times New Roman"/>
              </a:rPr>
              <a:t>Pietro, </a:t>
            </a:r>
            <a:r>
              <a:rPr sz="1200" dirty="0">
                <a:latin typeface="Times New Roman"/>
                <a:cs typeface="Times New Roman"/>
              </a:rPr>
              <a:t>divenne un profondo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ed ebbe una sera una </a:t>
            </a:r>
            <a:r>
              <a:rPr sz="1200" spc="-5" dirty="0">
                <a:latin typeface="Times New Roman"/>
                <a:cs typeface="Times New Roman"/>
              </a:rPr>
              <a:t>memorabile </a:t>
            </a:r>
            <a:r>
              <a:rPr sz="1200" dirty="0">
                <a:latin typeface="Times New Roman"/>
                <a:cs typeface="Times New Roman"/>
              </a:rPr>
              <a:t>discussione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Pietro a casa di </a:t>
            </a:r>
            <a:r>
              <a:rPr sz="1200" spc="-5" dirty="0">
                <a:latin typeface="Times New Roman"/>
                <a:cs typeface="Times New Roman"/>
              </a:rPr>
              <a:t>Dorcas.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Gadia contribuì </a:t>
            </a:r>
            <a:r>
              <a:rPr sz="1200" dirty="0">
                <a:latin typeface="Times New Roman"/>
                <a:cs typeface="Times New Roman"/>
              </a:rPr>
              <a:t>molto alla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finale di Simone, il </a:t>
            </a:r>
            <a:r>
              <a:rPr sz="1200" spc="-5" dirty="0">
                <a:latin typeface="Times New Roman"/>
                <a:cs typeface="Times New Roman"/>
              </a:rPr>
              <a:t>ricco mercante </a:t>
            </a:r>
            <a:r>
              <a:rPr sz="1200" dirty="0">
                <a:latin typeface="Times New Roman"/>
                <a:cs typeface="Times New Roman"/>
              </a:rPr>
              <a:t>di pelli, di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Cristianesimo.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6409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514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(1428.4) 130:1.4 </a:t>
            </a:r>
            <a:r>
              <a:rPr sz="1200" spc="-15" dirty="0">
                <a:latin typeface="Times New Roman"/>
                <a:cs typeface="Times New Roman"/>
              </a:rPr>
              <a:t>(In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narrazione del lavoro </a:t>
            </a:r>
            <a:r>
              <a:rPr sz="1200" dirty="0">
                <a:latin typeface="Times New Roman"/>
                <a:cs typeface="Times New Roman"/>
              </a:rPr>
              <a:t>personale di </a:t>
            </a:r>
            <a:r>
              <a:rPr sz="1200" spc="-5" dirty="0">
                <a:latin typeface="Times New Roman"/>
                <a:cs typeface="Times New Roman"/>
              </a:rPr>
              <a:t>Gesù con </a:t>
            </a:r>
            <a:r>
              <a:rPr sz="1200" dirty="0">
                <a:latin typeface="Times New Roman"/>
                <a:cs typeface="Times New Roman"/>
              </a:rPr>
              <a:t>i suoi simili mortali </a:t>
            </a:r>
            <a:r>
              <a:rPr sz="1200" spc="-5" dirty="0">
                <a:latin typeface="Times New Roman"/>
                <a:cs typeface="Times New Roman"/>
              </a:rPr>
              <a:t>durante questo giro del Mediterraneo,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conformità all’autorizzazione ricevuta </a:t>
            </a:r>
            <a:r>
              <a:rPr sz="1200" dirty="0">
                <a:latin typeface="Times New Roman"/>
                <a:cs typeface="Times New Roman"/>
              </a:rPr>
              <a:t>noi tradurremo </a:t>
            </a:r>
            <a:r>
              <a:rPr sz="1200" spc="-5" dirty="0">
                <a:latin typeface="Times New Roman"/>
                <a:cs typeface="Times New Roman"/>
              </a:rPr>
              <a:t>liberamente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nella terminologia </a:t>
            </a:r>
            <a:r>
              <a:rPr sz="1200" dirty="0">
                <a:latin typeface="Times New Roman"/>
                <a:cs typeface="Times New Roman"/>
              </a:rPr>
              <a:t>moderna </a:t>
            </a:r>
            <a:r>
              <a:rPr sz="1200" spc="-5" dirty="0">
                <a:latin typeface="Times New Roman"/>
                <a:cs typeface="Times New Roman"/>
              </a:rPr>
              <a:t>correntemente  impiegata su Urantia al </a:t>
            </a:r>
            <a:r>
              <a:rPr sz="1200" dirty="0">
                <a:latin typeface="Times New Roman"/>
                <a:cs typeface="Times New Roman"/>
              </a:rPr>
              <a:t>momento di questa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presentazione.)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5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(1429.1) 130:1.5 </a:t>
            </a:r>
            <a:r>
              <a:rPr sz="1200" spc="-5" dirty="0">
                <a:latin typeface="Times New Roman"/>
                <a:cs typeface="Times New Roman"/>
              </a:rPr>
              <a:t>L’ultimo incontro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 Gadia </a:t>
            </a:r>
            <a:r>
              <a:rPr sz="1200" dirty="0">
                <a:latin typeface="Times New Roman"/>
                <a:cs typeface="Times New Roman"/>
              </a:rPr>
              <a:t>li portò a </a:t>
            </a:r>
            <a:r>
              <a:rPr sz="1200" spc="-5" dirty="0">
                <a:latin typeface="Times New Roman"/>
                <a:cs typeface="Times New Roman"/>
              </a:rPr>
              <a:t>discutere sul </a:t>
            </a:r>
            <a:r>
              <a:rPr sz="1200" dirty="0">
                <a:latin typeface="Times New Roman"/>
                <a:cs typeface="Times New Roman"/>
              </a:rPr>
              <a:t>bene e </a:t>
            </a:r>
            <a:r>
              <a:rPr sz="1200" spc="-5" dirty="0">
                <a:latin typeface="Times New Roman"/>
                <a:cs typeface="Times New Roman"/>
              </a:rPr>
              <a:t>sul male. Questo giovane Filisteo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turbato 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sentimento d’ingiustizia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alla presenza del male nel </a:t>
            </a:r>
            <a:r>
              <a:rPr sz="1200" dirty="0">
                <a:latin typeface="Times New Roman"/>
                <a:cs typeface="Times New Roman"/>
              </a:rPr>
              <a:t>mondo a fianco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bene. </a:t>
            </a:r>
            <a:r>
              <a:rPr sz="1200" spc="-5" dirty="0">
                <a:latin typeface="Times New Roman"/>
                <a:cs typeface="Times New Roman"/>
              </a:rPr>
              <a:t>Egli disse: </a:t>
            </a:r>
            <a:r>
              <a:rPr sz="1200" dirty="0">
                <a:latin typeface="Times New Roman"/>
                <a:cs typeface="Times New Roman"/>
              </a:rPr>
              <a:t>“Come può </a:t>
            </a:r>
            <a:r>
              <a:rPr sz="1200" spc="-5" dirty="0">
                <a:latin typeface="Times New Roman"/>
                <a:cs typeface="Times New Roman"/>
              </a:rPr>
              <a:t>Dio, 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infinitamente </a:t>
            </a:r>
            <a:r>
              <a:rPr sz="1200" dirty="0">
                <a:latin typeface="Times New Roman"/>
                <a:cs typeface="Times New Roman"/>
              </a:rPr>
              <a:t>buono,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che noi </a:t>
            </a:r>
            <a:r>
              <a:rPr sz="1200" spc="-5" dirty="0">
                <a:latin typeface="Times New Roman"/>
                <a:cs typeface="Times New Roman"/>
              </a:rPr>
              <a:t>soffriamo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pene del male;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chi crea </a:t>
            </a:r>
            <a:r>
              <a:rPr sz="1200" dirty="0">
                <a:latin typeface="Times New Roman"/>
                <a:cs typeface="Times New Roman"/>
              </a:rPr>
              <a:t>il male?”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gente  credeva ancora che Dio creasse sia </a:t>
            </a:r>
            <a:r>
              <a:rPr sz="1200" dirty="0">
                <a:latin typeface="Times New Roman"/>
                <a:cs typeface="Times New Roman"/>
              </a:rPr>
              <a:t>il bene che 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insegnò mai un tale </a:t>
            </a:r>
            <a:r>
              <a:rPr sz="1200" spc="-5" dirty="0">
                <a:latin typeface="Times New Roman"/>
                <a:cs typeface="Times New Roman"/>
              </a:rPr>
              <a:t>errore.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 </a:t>
            </a:r>
            <a:r>
              <a:rPr sz="1200" spc="-5" dirty="0">
                <a:latin typeface="Times New Roman"/>
                <a:cs typeface="Times New Roman"/>
              </a:rPr>
              <a:t>questa domanda Gesù  disse: “Fratello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amore; perciò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buono,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bontà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grande e </a:t>
            </a:r>
            <a:r>
              <a:rPr sz="1200" spc="-5" dirty="0">
                <a:latin typeface="Times New Roman"/>
                <a:cs typeface="Times New Roman"/>
              </a:rPr>
              <a:t>reale che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contenere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cose</a:t>
            </a:r>
            <a:endParaRPr sz="1200">
              <a:latin typeface="Times New Roman"/>
              <a:cs typeface="Times New Roman"/>
            </a:endParaRPr>
          </a:p>
          <a:p>
            <a:pPr marL="63500" marR="819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meschine ed irreali del </a:t>
            </a:r>
            <a:r>
              <a:rPr sz="1200" dirty="0">
                <a:latin typeface="Times New Roman"/>
                <a:cs typeface="Times New Roman"/>
              </a:rPr>
              <a:t>male.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positivamente </a:t>
            </a:r>
            <a:r>
              <a:rPr sz="1200" dirty="0">
                <a:latin typeface="Times New Roman"/>
                <a:cs typeface="Times New Roman"/>
              </a:rPr>
              <a:t>buono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assolutamente posto in lui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negativo.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è  la </a:t>
            </a:r>
            <a:r>
              <a:rPr sz="1200" spc="-5" dirty="0">
                <a:latin typeface="Times New Roman"/>
                <a:cs typeface="Times New Roman"/>
              </a:rPr>
              <a:t>scelta immatura ed </a:t>
            </a:r>
            <a:r>
              <a:rPr sz="1200" dirty="0">
                <a:latin typeface="Times New Roman"/>
                <a:cs typeface="Times New Roman"/>
              </a:rPr>
              <a:t>il passo </a:t>
            </a:r>
            <a:r>
              <a:rPr sz="1200" spc="-5" dirty="0">
                <a:latin typeface="Times New Roman"/>
                <a:cs typeface="Times New Roman"/>
              </a:rPr>
              <a:t>falso irriflessivo </a:t>
            </a:r>
            <a:r>
              <a:rPr sz="1200" dirty="0">
                <a:latin typeface="Times New Roman"/>
                <a:cs typeface="Times New Roman"/>
              </a:rPr>
              <a:t>di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resistono alla </a:t>
            </a:r>
            <a:r>
              <a:rPr sz="1200" spc="-5" dirty="0">
                <a:latin typeface="Times New Roman"/>
                <a:cs typeface="Times New Roman"/>
              </a:rPr>
              <a:t>bontà, che respingono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tradiscono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il cattivo </a:t>
            </a:r>
            <a:r>
              <a:rPr sz="1200" spc="-5" dirty="0">
                <a:latin typeface="Times New Roman"/>
                <a:cs typeface="Times New Roman"/>
              </a:rPr>
              <a:t>adattamento dell’immaturità </a:t>
            </a:r>
            <a:r>
              <a:rPr sz="1200" dirty="0">
                <a:latin typeface="Times New Roman"/>
                <a:cs typeface="Times New Roman"/>
              </a:rPr>
              <a:t>o l’influenza </a:t>
            </a:r>
            <a:r>
              <a:rPr sz="1200" spc="-5" dirty="0">
                <a:latin typeface="Times New Roman"/>
                <a:cs typeface="Times New Roman"/>
              </a:rPr>
              <a:t>disgregante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deformante dell’ignoranza.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860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l’inevitabile oscurità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da vicino l’incauto </a:t>
            </a:r>
            <a:r>
              <a:rPr sz="1200" spc="-5" dirty="0">
                <a:latin typeface="Times New Roman"/>
                <a:cs typeface="Times New Roman"/>
              </a:rPr>
              <a:t>rifiuto della luce.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oscuro </a:t>
            </a:r>
            <a:r>
              <a:rPr sz="1200" dirty="0">
                <a:latin typeface="Times New Roman"/>
                <a:cs typeface="Times New Roman"/>
              </a:rPr>
              <a:t>e falso 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quando è  </a:t>
            </a:r>
            <a:r>
              <a:rPr sz="1200" spc="-5" dirty="0">
                <a:latin typeface="Times New Roman"/>
                <a:cs typeface="Times New Roman"/>
              </a:rPr>
              <a:t>coscientemente abbracciato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volontariamente approvato, </a:t>
            </a:r>
            <a:r>
              <a:rPr sz="1200" dirty="0">
                <a:latin typeface="Times New Roman"/>
                <a:cs typeface="Times New Roman"/>
              </a:rPr>
              <a:t>diviene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5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(1429.2) 130:1.6 </a:t>
            </a:r>
            <a:r>
              <a:rPr sz="1200" spc="-5" dirty="0">
                <a:latin typeface="Times New Roman"/>
                <a:cs typeface="Times New Roman"/>
              </a:rPr>
              <a:t>“Tuo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cieli, dotandoti 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l’errore,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creato il potenziale </a:t>
            </a:r>
            <a:r>
              <a:rPr sz="1200" spc="-5" dirty="0">
                <a:latin typeface="Times New Roman"/>
                <a:cs typeface="Times New Roman"/>
              </a:rPr>
              <a:t>negativo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via positiva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e della </a:t>
            </a:r>
            <a:r>
              <a:rPr sz="1200" spc="-5" dirty="0">
                <a:latin typeface="Times New Roman"/>
                <a:cs typeface="Times New Roman"/>
              </a:rPr>
              <a:t>vita;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errori del male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inesistenti 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creatura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decreta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esistenza con l’errata scelta del suo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vivere.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mali sono poi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cosciente e  </a:t>
            </a:r>
            <a:r>
              <a:rPr sz="1200" spc="-5" dirty="0">
                <a:latin typeface="Times New Roman"/>
                <a:cs typeface="Times New Roman"/>
              </a:rPr>
              <a:t>deliberata </a:t>
            </a:r>
            <a:r>
              <a:rPr sz="1200" dirty="0">
                <a:latin typeface="Times New Roman"/>
                <a:cs typeface="Times New Roman"/>
              </a:rPr>
              <a:t>di una tale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ostinata e </a:t>
            </a:r>
            <a:r>
              <a:rPr sz="1200" spc="-5" dirty="0">
                <a:latin typeface="Times New Roman"/>
                <a:cs typeface="Times New Roman"/>
              </a:rPr>
              <a:t>ribelle. Per questo </a:t>
            </a:r>
            <a:r>
              <a:rPr sz="1200" dirty="0">
                <a:latin typeface="Times New Roman"/>
                <a:cs typeface="Times New Roman"/>
              </a:rPr>
              <a:t>nostro Padre celeste </a:t>
            </a:r>
            <a:r>
              <a:rPr sz="1200" spc="-5" dirty="0">
                <a:latin typeface="Times New Roman"/>
                <a:cs typeface="Times New Roman"/>
              </a:rPr>
              <a:t>permette al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ed al male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procedere </a:t>
            </a:r>
            <a:r>
              <a:rPr sz="1200" dirty="0">
                <a:latin typeface="Times New Roman"/>
                <a:cs typeface="Times New Roman"/>
              </a:rPr>
              <a:t>insieme  sino alla </a:t>
            </a:r>
            <a:r>
              <a:rPr sz="1200" spc="-5" dirty="0">
                <a:latin typeface="Times New Roman"/>
                <a:cs typeface="Times New Roman"/>
              </a:rPr>
              <a:t>fine della vita,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permette al grano </a:t>
            </a:r>
            <a:r>
              <a:rPr sz="1200" dirty="0">
                <a:latin typeface="Times New Roman"/>
                <a:cs typeface="Times New Roman"/>
              </a:rPr>
              <a:t>e alla zizzania di </a:t>
            </a:r>
            <a:r>
              <a:rPr sz="1200" spc="-5" dirty="0">
                <a:latin typeface="Times New Roman"/>
                <a:cs typeface="Times New Roman"/>
              </a:rPr>
              <a:t>crescere fianco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63500" marR="14097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mietitura.” Gadia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pienamente soddisfatto della </a:t>
            </a:r>
            <a:r>
              <a:rPr sz="1200" dirty="0">
                <a:latin typeface="Times New Roman"/>
                <a:cs typeface="Times New Roman"/>
              </a:rPr>
              <a:t>risposta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domanda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discussione successiva ebbe  chiarito alla sua 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reale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importanti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affermazioni.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108950" cy="41262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Cesarea</a:t>
            </a:r>
            <a:endParaRPr sz="1600">
              <a:latin typeface="Times New Roman"/>
              <a:cs typeface="Times New Roman"/>
            </a:endParaRPr>
          </a:p>
          <a:p>
            <a:pPr marL="50800" marR="131445">
              <a:lnSpc>
                <a:spcPct val="958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(1429.3) 130:2.1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oltre il tempo previsto </a:t>
            </a:r>
            <a:r>
              <a:rPr sz="1200" spc="-5" dirty="0">
                <a:latin typeface="Times New Roman"/>
                <a:cs typeface="Times New Roman"/>
              </a:rPr>
              <a:t>perché si </a:t>
            </a:r>
            <a:r>
              <a:rPr sz="1200" dirty="0">
                <a:latin typeface="Times New Roman"/>
                <a:cs typeface="Times New Roman"/>
              </a:rPr>
              <a:t>scoprì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enormi remi-timone  </a:t>
            </a:r>
            <a:r>
              <a:rPr sz="1200" spc="-5" dirty="0">
                <a:latin typeface="Times New Roman"/>
                <a:cs typeface="Times New Roman"/>
              </a:rPr>
              <a:t>del vascello sul quale intendevano </a:t>
            </a:r>
            <a:r>
              <a:rPr sz="1200" dirty="0">
                <a:latin typeface="Times New Roman"/>
                <a:cs typeface="Times New Roman"/>
              </a:rPr>
              <a:t>imbarcarsi </a:t>
            </a:r>
            <a:r>
              <a:rPr sz="1200" spc="-5" dirty="0">
                <a:latin typeface="Times New Roman"/>
                <a:cs typeface="Times New Roman"/>
              </a:rPr>
              <a:t>minacciava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rompersi.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in porto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ne veniva 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uno nuovo. C’era penuria di </a:t>
            </a:r>
            <a:r>
              <a:rPr sz="1200" spc="-5" dirty="0">
                <a:latin typeface="Times New Roman"/>
                <a:cs typeface="Times New Roman"/>
              </a:rPr>
              <a:t>carpentieri esperti per questo </a:t>
            </a:r>
            <a:r>
              <a:rPr sz="1200" dirty="0">
                <a:latin typeface="Times New Roman"/>
                <a:cs typeface="Times New Roman"/>
              </a:rPr>
              <a:t>lavoro, </a:t>
            </a:r>
            <a:r>
              <a:rPr sz="1200" spc="-5" dirty="0">
                <a:latin typeface="Times New Roman"/>
                <a:cs typeface="Times New Roman"/>
              </a:rPr>
              <a:t>così Gesù </a:t>
            </a:r>
            <a:r>
              <a:rPr sz="1200" dirty="0">
                <a:latin typeface="Times New Roman"/>
                <a:cs typeface="Times New Roman"/>
              </a:rPr>
              <a:t>offrì </a:t>
            </a:r>
            <a:r>
              <a:rPr sz="1200" spc="-5" dirty="0">
                <a:latin typeface="Times New Roman"/>
                <a:cs typeface="Times New Roman"/>
              </a:rPr>
              <a:t>spontaneamente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aiuto.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sera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gironzolavano lungo </a:t>
            </a:r>
            <a:r>
              <a:rPr sz="1200" dirty="0">
                <a:latin typeface="Times New Roman"/>
                <a:cs typeface="Times New Roman"/>
              </a:rPr>
              <a:t>i bei </a:t>
            </a:r>
            <a:r>
              <a:rPr sz="1200" spc="-5" dirty="0">
                <a:latin typeface="Times New Roman"/>
                <a:cs typeface="Times New Roman"/>
              </a:rPr>
              <a:t>muraglioni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servivano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passeggiata attorno al </a:t>
            </a:r>
            <a:r>
              <a:rPr sz="1200" dirty="0">
                <a:latin typeface="Times New Roman"/>
                <a:cs typeface="Times New Roman"/>
              </a:rPr>
              <a:t>porto. </a:t>
            </a:r>
            <a:r>
              <a:rPr sz="1200" spc="-5" dirty="0">
                <a:latin typeface="Times New Roman"/>
                <a:cs typeface="Times New Roman"/>
              </a:rPr>
              <a:t>Ganid s’interessò </a:t>
            </a:r>
            <a:r>
              <a:rPr sz="1200" spc="5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alla spiegazione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sul sistema idrico della città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tecnica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maree erano </a:t>
            </a:r>
            <a:r>
              <a:rPr sz="1200" dirty="0">
                <a:latin typeface="Times New Roman"/>
                <a:cs typeface="Times New Roman"/>
              </a:rPr>
              <a:t>utilizzate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pulire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strade </a:t>
            </a:r>
            <a:r>
              <a:rPr sz="1200" dirty="0">
                <a:latin typeface="Times New Roman"/>
                <a:cs typeface="Times New Roman"/>
              </a:rPr>
              <a:t>e le  </a:t>
            </a:r>
            <a:r>
              <a:rPr sz="1200" spc="-5" dirty="0">
                <a:latin typeface="Times New Roman"/>
                <a:cs typeface="Times New Roman"/>
              </a:rPr>
              <a:t>fognature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città. Questo giovane Indiano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impressionato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Augusto situato su un’altura </a:t>
            </a:r>
            <a:r>
              <a:rPr sz="1200" dirty="0">
                <a:latin typeface="Times New Roman"/>
                <a:cs typeface="Times New Roman"/>
              </a:rPr>
              <a:t>e sormontato da  una </a:t>
            </a:r>
            <a:r>
              <a:rPr sz="1200" spc="-5" dirty="0">
                <a:latin typeface="Times New Roman"/>
                <a:cs typeface="Times New Roman"/>
              </a:rPr>
              <a:t>colossale statua dell’imperatore </a:t>
            </a:r>
            <a:r>
              <a:rPr sz="1200" dirty="0">
                <a:latin typeface="Times New Roman"/>
                <a:cs typeface="Times New Roman"/>
              </a:rPr>
              <a:t>romano.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pomeriggio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soggiorno assisterono </a:t>
            </a:r>
            <a:r>
              <a:rPr sz="1200" dirty="0">
                <a:latin typeface="Times New Roman"/>
                <a:cs typeface="Times New Roman"/>
              </a:rPr>
              <a:t>tutti e tre </a:t>
            </a:r>
            <a:r>
              <a:rPr sz="1200" spc="10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spettacolo  nell’enorme anfiteatro </a:t>
            </a:r>
            <a:r>
              <a:rPr sz="1200" dirty="0">
                <a:latin typeface="Times New Roman"/>
                <a:cs typeface="Times New Roman"/>
              </a:rPr>
              <a:t>che poteva contenere ventimila </a:t>
            </a:r>
            <a:r>
              <a:rPr sz="1200" spc="-5" dirty="0">
                <a:latin typeface="Times New Roman"/>
                <a:cs typeface="Times New Roman"/>
              </a:rPr>
              <a:t>persone sedute,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stessa sera si </a:t>
            </a:r>
            <a:r>
              <a:rPr sz="1200" dirty="0">
                <a:latin typeface="Times New Roman"/>
                <a:cs typeface="Times New Roman"/>
              </a:rPr>
              <a:t>recarono a teatro per </a:t>
            </a:r>
            <a:r>
              <a:rPr sz="1200" spc="-5" dirty="0">
                <a:latin typeface="Times New Roman"/>
                <a:cs typeface="Times New Roman"/>
              </a:rPr>
              <a:t>assistere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rappresentazione greca. Questi erano </a:t>
            </a:r>
            <a:r>
              <a:rPr sz="1200" dirty="0">
                <a:latin typeface="Times New Roman"/>
                <a:cs typeface="Times New Roman"/>
              </a:rPr>
              <a:t>i primi spettacoli di </a:t>
            </a:r>
            <a:r>
              <a:rPr sz="1200" spc="-5" dirty="0">
                <a:latin typeface="Times New Roman"/>
                <a:cs typeface="Times New Roman"/>
              </a:rPr>
              <a:t>tal genere ai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Ganid avesse mai assistito,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numerose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al loro </a:t>
            </a:r>
            <a:r>
              <a:rPr sz="1200" dirty="0">
                <a:latin typeface="Times New Roman"/>
                <a:cs typeface="Times New Roman"/>
              </a:rPr>
              <a:t>riguardo.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del terzo giorno essi fecero </a:t>
            </a:r>
            <a:r>
              <a:rPr sz="1200" dirty="0">
                <a:latin typeface="Times New Roman"/>
                <a:cs typeface="Times New Roman"/>
              </a:rPr>
              <a:t>una visita </a:t>
            </a:r>
            <a:r>
              <a:rPr sz="1200" spc="-5" dirty="0">
                <a:latin typeface="Times New Roman"/>
                <a:cs typeface="Times New Roman"/>
              </a:rPr>
              <a:t>ufficiale al </a:t>
            </a:r>
            <a:r>
              <a:rPr sz="1200" dirty="0">
                <a:latin typeface="Times New Roman"/>
                <a:cs typeface="Times New Roman"/>
              </a:rPr>
              <a:t>palazzo </a:t>
            </a:r>
            <a:r>
              <a:rPr sz="1200" spc="-5" dirty="0">
                <a:latin typeface="Times New Roman"/>
                <a:cs typeface="Times New Roman"/>
              </a:rPr>
              <a:t>del governatore, perché </a:t>
            </a:r>
            <a:r>
              <a:rPr sz="1200" spc="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era  la </a:t>
            </a:r>
            <a:r>
              <a:rPr sz="1200" spc="-5" dirty="0">
                <a:latin typeface="Times New Roman"/>
                <a:cs typeface="Times New Roman"/>
              </a:rPr>
              <a:t>capitale della </a:t>
            </a:r>
            <a:r>
              <a:rPr sz="1200" dirty="0">
                <a:latin typeface="Times New Roman"/>
                <a:cs typeface="Times New Roman"/>
              </a:rPr>
              <a:t>Palestina e 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procuratore romano.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320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(1429.4) 130:2.2 </a:t>
            </a:r>
            <a:r>
              <a:rPr sz="1200" spc="-5" dirty="0">
                <a:latin typeface="Times New Roman"/>
                <a:cs typeface="Times New Roman"/>
              </a:rPr>
              <a:t>Alla loro locanda alloggiava 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mercante proveniente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Mongolia, </a:t>
            </a:r>
            <a:r>
              <a:rPr sz="1200" dirty="0">
                <a:latin typeface="Times New Roman"/>
                <a:cs typeface="Times New Roman"/>
              </a:rPr>
              <a:t>e poiché questo </a:t>
            </a:r>
            <a:r>
              <a:rPr sz="1200" spc="-5" dirty="0">
                <a:latin typeface="Times New Roman"/>
                <a:cs typeface="Times New Roman"/>
              </a:rPr>
              <a:t>abitante del </a:t>
            </a:r>
            <a:r>
              <a:rPr sz="1200" dirty="0">
                <a:latin typeface="Times New Roman"/>
                <a:cs typeface="Times New Roman"/>
              </a:rPr>
              <a:t>lontano  </a:t>
            </a:r>
            <a:r>
              <a:rPr sz="1200" spc="-5" dirty="0">
                <a:latin typeface="Times New Roman"/>
                <a:cs typeface="Times New Roman"/>
              </a:rPr>
              <a:t>Oriente parlava abbastanza 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greco, Gesù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lunghe </a:t>
            </a:r>
            <a:r>
              <a:rPr sz="1200" spc="-5" dirty="0">
                <a:latin typeface="Times New Roman"/>
                <a:cs typeface="Times New Roman"/>
              </a:rPr>
              <a:t>conversazioni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Quest’uomo rimase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impressionato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di 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dimenticò </a:t>
            </a:r>
            <a:r>
              <a:rPr sz="1200" dirty="0">
                <a:latin typeface="Times New Roman"/>
                <a:cs typeface="Times New Roman"/>
              </a:rPr>
              <a:t>mai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saggezza concernenti “il vivere </a:t>
            </a:r>
            <a:r>
              <a:rPr sz="1200" dirty="0">
                <a:latin typeface="Times New Roman"/>
                <a:cs typeface="Times New Roman"/>
              </a:rPr>
              <a:t>la vita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</a:t>
            </a:r>
            <a:endParaRPr sz="1200">
              <a:latin typeface="Times New Roman"/>
              <a:cs typeface="Times New Roman"/>
            </a:endParaRPr>
          </a:p>
          <a:p>
            <a:pPr marL="50800" marR="990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mentre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sulla terra sottomet tendosi quotidianamente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celeste”. Questo mercante </a:t>
            </a:r>
            <a:r>
              <a:rPr sz="1200" dirty="0">
                <a:latin typeface="Times New Roman"/>
                <a:cs typeface="Times New Roman"/>
              </a:rPr>
              <a:t>era taoista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dunque  divenuto un </a:t>
            </a:r>
            <a:r>
              <a:rPr sz="1200" spc="-5" dirty="0">
                <a:latin typeface="Times New Roman"/>
                <a:cs typeface="Times New Roman"/>
              </a:rPr>
              <a:t>fermo credente nella </a:t>
            </a:r>
            <a:r>
              <a:rPr sz="1200" dirty="0">
                <a:latin typeface="Times New Roman"/>
                <a:cs typeface="Times New Roman"/>
              </a:rPr>
              <a:t>dottrina di una </a:t>
            </a:r>
            <a:r>
              <a:rPr sz="1200" spc="-5" dirty="0">
                <a:latin typeface="Times New Roman"/>
                <a:cs typeface="Times New Roman"/>
              </a:rPr>
              <a:t>Deità universale. Quando ritornò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Mongolia egli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insegnare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verità avanzate ai </a:t>
            </a:r>
            <a:r>
              <a:rPr sz="1200" dirty="0">
                <a:latin typeface="Times New Roman"/>
                <a:cs typeface="Times New Roman"/>
              </a:rPr>
              <a:t>suoi vicini ed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affari,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attività ebbero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diretto di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decidere </a:t>
            </a:r>
            <a:r>
              <a:rPr sz="1200" spc="-5" dirty="0">
                <a:latin typeface="Times New Roman"/>
                <a:cs typeface="Times New Roman"/>
              </a:rPr>
              <a:t>suo figlio  primogenito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sacerdote </a:t>
            </a:r>
            <a:r>
              <a:rPr sz="1200" spc="-5" dirty="0">
                <a:latin typeface="Times New Roman"/>
                <a:cs typeface="Times New Roman"/>
              </a:rPr>
              <a:t>taoista. Questo giovane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esercitò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influenza a favore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superiore per 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seguito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da un nipote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anch’essi devotamente fedeli alla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spc="5" dirty="0">
                <a:latin typeface="Times New Roman"/>
                <a:cs typeface="Times New Roman"/>
              </a:rPr>
              <a:t>unico </a:t>
            </a:r>
            <a:r>
              <a:rPr sz="1200" dirty="0">
                <a:latin typeface="Times New Roman"/>
                <a:cs typeface="Times New Roman"/>
              </a:rPr>
              <a:t>— il  </a:t>
            </a:r>
            <a:r>
              <a:rPr sz="1200" spc="-5" dirty="0">
                <a:latin typeface="Times New Roman"/>
                <a:cs typeface="Times New Roman"/>
              </a:rPr>
              <a:t>Sovrano Supremo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6255" cy="38912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2001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(1430.1) 130:2.3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ramo orientale 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 primitiva, che </a:t>
            </a:r>
            <a:r>
              <a:rPr sz="1200" dirty="0">
                <a:latin typeface="Times New Roman"/>
                <a:cs typeface="Times New Roman"/>
              </a:rPr>
              <a:t>aveva il </a:t>
            </a:r>
            <a:r>
              <a:rPr sz="1200" spc="-5" dirty="0">
                <a:latin typeface="Times New Roman"/>
                <a:cs typeface="Times New Roman"/>
              </a:rPr>
              <a:t>suo centro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Filadelfia, si attenne </a:t>
            </a:r>
            <a:r>
              <a:rPr sz="1200" dirty="0">
                <a:latin typeface="Times New Roman"/>
                <a:cs typeface="Times New Roman"/>
              </a:rPr>
              <a:t>più fedelmente  </a:t>
            </a:r>
            <a:r>
              <a:rPr sz="1200" spc="-5" dirty="0">
                <a:latin typeface="Times New Roman"/>
                <a:cs typeface="Times New Roman"/>
              </a:rPr>
              <a:t>agli insegnamenti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rispetto ai confratelli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è spiacevole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sia </a:t>
            </a:r>
            <a:r>
              <a:rPr sz="1200" dirty="0">
                <a:latin typeface="Times New Roman"/>
                <a:cs typeface="Times New Roman"/>
              </a:rPr>
              <a:t>stato nessuno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Pietro per </a:t>
            </a:r>
            <a:r>
              <a:rPr sz="1200" dirty="0">
                <a:latin typeface="Times New Roman"/>
                <a:cs typeface="Times New Roman"/>
              </a:rPr>
              <a:t>andare  in Cina, 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Paolo </a:t>
            </a:r>
            <a:r>
              <a:rPr sz="1200" spc="-5" dirty="0">
                <a:latin typeface="Times New Roman"/>
                <a:cs typeface="Times New Roman"/>
              </a:rPr>
              <a:t>per 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era allora così favorevole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piantare </a:t>
            </a:r>
            <a:r>
              <a:rPr sz="1200" dirty="0">
                <a:latin typeface="Times New Roman"/>
                <a:cs typeface="Times New Roman"/>
              </a:rPr>
              <a:t>il seme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nuovo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Questi stessi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quali erano </a:t>
            </a:r>
            <a:r>
              <a:rPr sz="1200" dirty="0">
                <a:latin typeface="Times New Roman"/>
                <a:cs typeface="Times New Roman"/>
              </a:rPr>
              <a:t>mantenuti </a:t>
            </a:r>
            <a:r>
              <a:rPr sz="1200" spc="-5" dirty="0">
                <a:latin typeface="Times New Roman"/>
                <a:cs typeface="Times New Roman"/>
              </a:rPr>
              <a:t>dai fedeli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Filadelfia,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altrettanto  </a:t>
            </a:r>
            <a:r>
              <a:rPr sz="1200" spc="-5" dirty="0">
                <a:latin typeface="Times New Roman"/>
                <a:cs typeface="Times New Roman"/>
              </a:rPr>
              <a:t>immediato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menti dei popoli </a:t>
            </a:r>
            <a:r>
              <a:rPr sz="1200" spc="-5" dirty="0">
                <a:latin typeface="Times New Roman"/>
                <a:cs typeface="Times New Roman"/>
              </a:rPr>
              <a:t>asiatici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affamati </a:t>
            </a:r>
            <a:r>
              <a:rPr sz="1200" dirty="0">
                <a:latin typeface="Times New Roman"/>
                <a:cs typeface="Times New Roman"/>
              </a:rPr>
              <a:t>quanto ne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predicazioni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Occidente.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65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(1430.2) 130:2.4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giovani che lavoravano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con Gesù al </a:t>
            </a:r>
            <a:r>
              <a:rPr sz="1200" dirty="0">
                <a:latin typeface="Times New Roman"/>
                <a:cs typeface="Times New Roman"/>
              </a:rPr>
              <a:t>remo-timone </a:t>
            </a:r>
            <a:r>
              <a:rPr sz="1200" spc="-5" dirty="0">
                <a:latin typeface="Times New Roman"/>
                <a:cs typeface="Times New Roman"/>
              </a:rPr>
              <a:t>fu attratto dalle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che egli lasciava </a:t>
            </a:r>
            <a:r>
              <a:rPr sz="1200" dirty="0">
                <a:latin typeface="Times New Roman"/>
                <a:cs typeface="Times New Roman"/>
              </a:rPr>
              <a:t>cadere di  tanto in </a:t>
            </a:r>
            <a:r>
              <a:rPr sz="1200" spc="-5" dirty="0">
                <a:latin typeface="Times New Roman"/>
                <a:cs typeface="Times New Roman"/>
              </a:rPr>
              <a:t>tanto mentre faticavano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cantiere </a:t>
            </a:r>
            <a:r>
              <a:rPr sz="1200" dirty="0">
                <a:latin typeface="Times New Roman"/>
                <a:cs typeface="Times New Roman"/>
              </a:rPr>
              <a:t>navale. </a:t>
            </a:r>
            <a:r>
              <a:rPr sz="1200" spc="-5" dirty="0">
                <a:latin typeface="Times New Roman"/>
                <a:cs typeface="Times New Roman"/>
              </a:rPr>
              <a:t>Quando Gesù dichiarò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s’interessava al benessere </a:t>
            </a:r>
            <a:r>
              <a:rPr sz="1200" spc="10" dirty="0">
                <a:latin typeface="Times New Roman"/>
                <a:cs typeface="Times New Roman"/>
              </a:rPr>
              <a:t>dei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  <a:p>
            <a:pPr marL="50800" marR="5841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figli sulla terra, questo giovane Greco </a:t>
            </a:r>
            <a:r>
              <a:rPr sz="1200" dirty="0">
                <a:latin typeface="Times New Roman"/>
                <a:cs typeface="Times New Roman"/>
              </a:rPr>
              <a:t>di nome Anaxando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spc="5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gli Dei s’interessano </a:t>
            </a:r>
            <a:r>
              <a:rPr sz="1200" dirty="0">
                <a:latin typeface="Times New Roman"/>
                <a:cs typeface="Times New Roman"/>
              </a:rPr>
              <a:t>a me, perché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non tolgono il </a:t>
            </a:r>
            <a:r>
              <a:rPr sz="1200" spc="-5" dirty="0">
                <a:latin typeface="Times New Roman"/>
                <a:cs typeface="Times New Roman"/>
              </a:rPr>
              <a:t>crudele  ed ingiusto caposquadra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cantiere?” Egli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stupefatto quando Gesù replicò: </a:t>
            </a:r>
            <a:r>
              <a:rPr sz="1200" dirty="0">
                <a:latin typeface="Times New Roman"/>
                <a:cs typeface="Times New Roman"/>
              </a:rPr>
              <a:t>“Poiché tu </a:t>
            </a:r>
            <a:r>
              <a:rPr sz="1200" spc="-5" dirty="0">
                <a:latin typeface="Times New Roman"/>
                <a:cs typeface="Times New Roman"/>
              </a:rPr>
              <a:t>conosci </a:t>
            </a:r>
            <a:r>
              <a:rPr sz="1200" dirty="0">
                <a:latin typeface="Times New Roman"/>
                <a:cs typeface="Times New Roman"/>
              </a:rPr>
              <a:t>le vie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ed  apprezzi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giustizia, forse gli Dei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sviato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possa guidarlo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migliore. Forse 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sale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rendere questo </a:t>
            </a:r>
            <a:r>
              <a:rPr sz="1200" dirty="0">
                <a:latin typeface="Times New Roman"/>
                <a:cs typeface="Times New Roman"/>
              </a:rPr>
              <a:t>fratello più </a:t>
            </a:r>
            <a:r>
              <a:rPr sz="1200" spc="-5" dirty="0">
                <a:latin typeface="Times New Roman"/>
                <a:cs typeface="Times New Roman"/>
              </a:rPr>
              <a:t>gradevole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non hai </a:t>
            </a:r>
            <a:r>
              <a:rPr sz="1200" spc="-5" dirty="0">
                <a:latin typeface="Times New Roman"/>
                <a:cs typeface="Times New Roman"/>
              </a:rPr>
              <a:t>perso </a:t>
            </a:r>
            <a:r>
              <a:rPr sz="1200" dirty="0">
                <a:latin typeface="Times New Roman"/>
                <a:cs typeface="Times New Roman"/>
              </a:rPr>
              <a:t>il tuo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sapore.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Invero quest’uomo </a:t>
            </a:r>
            <a:r>
              <a:rPr sz="1200" dirty="0">
                <a:latin typeface="Times New Roman"/>
                <a:cs typeface="Times New Roman"/>
              </a:rPr>
              <a:t>è il tuo </a:t>
            </a:r>
            <a:r>
              <a:rPr sz="1200" spc="-5" dirty="0">
                <a:latin typeface="Times New Roman"/>
                <a:cs typeface="Times New Roman"/>
              </a:rPr>
              <a:t>padrone </a:t>
            </a:r>
            <a:r>
              <a:rPr sz="1200" dirty="0">
                <a:latin typeface="Times New Roman"/>
                <a:cs typeface="Times New Roman"/>
              </a:rPr>
              <a:t>poiché i suoi modi </a:t>
            </a:r>
            <a:r>
              <a:rPr sz="1200" spc="-5" dirty="0">
                <a:latin typeface="Times New Roman"/>
                <a:cs typeface="Times New Roman"/>
              </a:rPr>
              <a:t>cattivi t’influenzano sfavorevolmente. </a:t>
            </a:r>
            <a:r>
              <a:rPr sz="1200" dirty="0">
                <a:latin typeface="Times New Roman"/>
                <a:cs typeface="Times New Roman"/>
              </a:rPr>
              <a:t>Perché non </a:t>
            </a:r>
            <a:r>
              <a:rPr sz="1200" spc="-5" dirty="0">
                <a:latin typeface="Times New Roman"/>
                <a:cs typeface="Times New Roman"/>
              </a:rPr>
              <a:t>affermare </a:t>
            </a:r>
            <a:r>
              <a:rPr sz="1200" dirty="0">
                <a:latin typeface="Times New Roman"/>
                <a:cs typeface="Times New Roman"/>
              </a:rPr>
              <a:t>la tua  </a:t>
            </a:r>
            <a:r>
              <a:rPr sz="1200" spc="-5" dirty="0">
                <a:latin typeface="Times New Roman"/>
                <a:cs typeface="Times New Roman"/>
              </a:rPr>
              <a:t>padronanza sul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grazie al potere </a:t>
            </a:r>
            <a:r>
              <a:rPr sz="1200" dirty="0">
                <a:latin typeface="Times New Roman"/>
                <a:cs typeface="Times New Roman"/>
              </a:rPr>
              <a:t>della bontà e </a:t>
            </a:r>
            <a:r>
              <a:rPr sz="1200" spc="-5" dirty="0">
                <a:latin typeface="Times New Roman"/>
                <a:cs typeface="Times New Roman"/>
              </a:rPr>
              <a:t>diventare così </a:t>
            </a:r>
            <a:r>
              <a:rPr sz="1200" dirty="0">
                <a:latin typeface="Times New Roman"/>
                <a:cs typeface="Times New Roman"/>
              </a:rPr>
              <a:t>il padrone di tutte 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tra voi due?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affermo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bene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in te potrebbe vincere il male che è in </a:t>
            </a:r>
            <a:r>
              <a:rPr sz="1200" spc="5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gli dessi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giusta </a:t>
            </a:r>
            <a:r>
              <a:rPr sz="1200" dirty="0">
                <a:latin typeface="Times New Roman"/>
                <a:cs typeface="Times New Roman"/>
              </a:rPr>
              <a:t>e forte </a:t>
            </a:r>
            <a:r>
              <a:rPr sz="1200" spc="-5" dirty="0">
                <a:latin typeface="Times New Roman"/>
                <a:cs typeface="Times New Roman"/>
              </a:rPr>
              <a:t>occasione. Nel corso dell’esistenza </a:t>
            </a:r>
            <a:r>
              <a:rPr sz="1200" dirty="0">
                <a:latin typeface="Times New Roman"/>
                <a:cs typeface="Times New Roman"/>
              </a:rPr>
              <a:t>mortale non </a:t>
            </a:r>
            <a:r>
              <a:rPr sz="1200" spc="-5" dirty="0">
                <a:latin typeface="Times New Roman"/>
                <a:cs typeface="Times New Roman"/>
              </a:rPr>
              <a:t>c’è  avventura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appassionante della gioia esaltante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il vivente </a:t>
            </a:r>
            <a:r>
              <a:rPr sz="1200" spc="-5" dirty="0">
                <a:latin typeface="Times New Roman"/>
                <a:cs typeface="Times New Roman"/>
              </a:rPr>
              <a:t>partner materiale dell’energia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divina 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lotte </a:t>
            </a:r>
            <a:r>
              <a:rPr sz="1200" spc="-5" dirty="0">
                <a:latin typeface="Times New Roman"/>
                <a:cs typeface="Times New Roman"/>
              </a:rPr>
              <a:t>trionfali contro l’errore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meravigliosa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trasformatrice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vivente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mortale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tenebre </a:t>
            </a:r>
            <a:r>
              <a:rPr sz="1200" spc="-5" dirty="0">
                <a:latin typeface="Times New Roman"/>
                <a:cs typeface="Times New Roman"/>
              </a:rPr>
              <a:t>spirituali. </a:t>
            </a:r>
            <a:r>
              <a:rPr sz="1200" dirty="0">
                <a:latin typeface="Times New Roman"/>
                <a:cs typeface="Times New Roman"/>
              </a:rPr>
              <a:t>Se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benedetto dalla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a quest’uomo, il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  <a:p>
            <a:pPr marL="50800" marR="2844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sfida.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sei sicuramente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codardo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sulla riva </a:t>
            </a:r>
            <a:r>
              <a:rPr sz="1200" spc="-5" dirty="0">
                <a:latin typeface="Times New Roman"/>
                <a:cs typeface="Times New Roman"/>
              </a:rPr>
              <a:t>del mare guardando </a:t>
            </a:r>
            <a:r>
              <a:rPr sz="1200" dirty="0">
                <a:latin typeface="Times New Roman"/>
                <a:cs typeface="Times New Roman"/>
              </a:rPr>
              <a:t>morire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compagno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sa </a:t>
            </a:r>
            <a:r>
              <a:rPr sz="1200" spc="-5" dirty="0">
                <a:latin typeface="Times New Roman"/>
                <a:cs typeface="Times New Roman"/>
              </a:rPr>
              <a:t>nuotare! Quanto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di quest’uomo </a:t>
            </a:r>
            <a:r>
              <a:rPr sz="1200" spc="-5" dirty="0">
                <a:latin typeface="Times New Roman"/>
                <a:cs typeface="Times New Roman"/>
              </a:rPr>
              <a:t>che si dibatte nelle </a:t>
            </a:r>
            <a:r>
              <a:rPr sz="1200" dirty="0">
                <a:latin typeface="Times New Roman"/>
                <a:cs typeface="Times New Roman"/>
              </a:rPr>
              <a:t>tenebre </a:t>
            </a:r>
            <a:r>
              <a:rPr sz="1200" spc="-5" dirty="0">
                <a:latin typeface="Times New Roman"/>
                <a:cs typeface="Times New Roman"/>
              </a:rPr>
              <a:t>rispetto al suo corpo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annega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nell’acqua!”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150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(1430.3) 130:2.5 </a:t>
            </a:r>
            <a:r>
              <a:rPr sz="1200" spc="-5" dirty="0">
                <a:latin typeface="Times New Roman"/>
                <a:cs typeface="Times New Roman"/>
              </a:rPr>
              <a:t>Anaxando fu profondamente colpito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Gesù. </a:t>
            </a:r>
            <a:r>
              <a:rPr sz="1200" spc="-5" dirty="0">
                <a:latin typeface="Times New Roman"/>
                <a:cs typeface="Times New Roman"/>
              </a:rPr>
              <a:t>Egli raccontò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sera entrambi </a:t>
            </a:r>
            <a:r>
              <a:rPr sz="1200" spc="-5" dirty="0">
                <a:latin typeface="Times New Roman"/>
                <a:cs typeface="Times New Roman"/>
              </a:rPr>
              <a:t>chiesero consiglio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per </a:t>
            </a:r>
            <a:r>
              <a:rPr sz="1200" dirty="0">
                <a:latin typeface="Times New Roman"/>
                <a:cs typeface="Times New Roman"/>
              </a:rPr>
              <a:t>la salute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anima.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messaggio </a:t>
            </a:r>
            <a:r>
              <a:rPr sz="1200" spc="-5" dirty="0">
                <a:latin typeface="Times New Roman"/>
                <a:cs typeface="Times New Roman"/>
              </a:rPr>
              <a:t>cristiano era  stato proclamato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Cesarea, entrambi questi </a:t>
            </a:r>
            <a:r>
              <a:rPr sz="1200" dirty="0">
                <a:latin typeface="Times New Roman"/>
                <a:cs typeface="Times New Roman"/>
              </a:rPr>
              <a:t>uomini, uno </a:t>
            </a:r>
            <a:r>
              <a:rPr sz="1200" spc="-5" dirty="0">
                <a:latin typeface="Times New Roman"/>
                <a:cs typeface="Times New Roman"/>
              </a:rPr>
              <a:t>Greco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Romano, </a:t>
            </a:r>
            <a:r>
              <a:rPr sz="1200" spc="-5" dirty="0">
                <a:latin typeface="Times New Roman"/>
                <a:cs typeface="Times New Roman"/>
              </a:rPr>
              <a:t>credettero alla </a:t>
            </a:r>
            <a:r>
              <a:rPr sz="1200" dirty="0">
                <a:latin typeface="Times New Roman"/>
                <a:cs typeface="Times New Roman"/>
              </a:rPr>
              <a:t>predicazione 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e divennero  </a:t>
            </a:r>
            <a:r>
              <a:rPr sz="1200" spc="-5" dirty="0">
                <a:latin typeface="Times New Roman"/>
                <a:cs typeface="Times New Roman"/>
              </a:rPr>
              <a:t>membri influenti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 che egli fondò.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questo giovane Greco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nominato </a:t>
            </a:r>
            <a:r>
              <a:rPr sz="1200" dirty="0">
                <a:latin typeface="Times New Roman"/>
                <a:cs typeface="Times New Roman"/>
              </a:rPr>
              <a:t>intendente di un </a:t>
            </a:r>
            <a:r>
              <a:rPr sz="1200" spc="-5" dirty="0">
                <a:latin typeface="Times New Roman"/>
                <a:cs typeface="Times New Roman"/>
              </a:rPr>
              <a:t>centurione </a:t>
            </a:r>
            <a:r>
              <a:rPr sz="1200" dirty="0">
                <a:latin typeface="Times New Roman"/>
                <a:cs typeface="Times New Roman"/>
              </a:rPr>
              <a:t>romano di  nome </a:t>
            </a:r>
            <a:r>
              <a:rPr sz="1200" spc="-5" dirty="0">
                <a:latin typeface="Times New Roman"/>
                <a:cs typeface="Times New Roman"/>
              </a:rPr>
              <a:t>Cornelio, che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credente grazie al ministero </a:t>
            </a:r>
            <a:r>
              <a:rPr sz="1200" dirty="0">
                <a:latin typeface="Times New Roman"/>
                <a:cs typeface="Times New Roman"/>
              </a:rPr>
              <a:t>di Pietro. </a:t>
            </a:r>
            <a:r>
              <a:rPr sz="1200" spc="-5" dirty="0">
                <a:latin typeface="Times New Roman"/>
                <a:cs typeface="Times New Roman"/>
              </a:rPr>
              <a:t>Anaxando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luce a </a:t>
            </a:r>
            <a:r>
              <a:rPr sz="1200" spc="-5" dirty="0">
                <a:latin typeface="Times New Roman"/>
                <a:cs typeface="Times New Roman"/>
              </a:rPr>
              <a:t>coloro che erano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nelle</a:t>
            </a:r>
            <a:endParaRPr sz="1200">
              <a:latin typeface="Times New Roman"/>
              <a:cs typeface="Times New Roman"/>
            </a:endParaRPr>
          </a:p>
          <a:p>
            <a:pPr marL="63500" marR="4984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Paolo fu </a:t>
            </a:r>
            <a:r>
              <a:rPr sz="1200" spc="-5" dirty="0">
                <a:latin typeface="Times New Roman"/>
                <a:cs typeface="Times New Roman"/>
              </a:rPr>
              <a:t>imprigionato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Cesarea, quando </a:t>
            </a:r>
            <a:r>
              <a:rPr sz="1200" dirty="0">
                <a:latin typeface="Times New Roman"/>
                <a:cs typeface="Times New Roman"/>
              </a:rPr>
              <a:t>morì </a:t>
            </a:r>
            <a:r>
              <a:rPr sz="1200" spc="-5" dirty="0">
                <a:latin typeface="Times New Roman"/>
                <a:cs typeface="Times New Roman"/>
              </a:rPr>
              <a:t>accidentalmente 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grande massacro di  </a:t>
            </a:r>
            <a:r>
              <a:rPr sz="1200" spc="-5" dirty="0">
                <a:latin typeface="Times New Roman"/>
                <a:cs typeface="Times New Roman"/>
              </a:rPr>
              <a:t>ventimila Ebrei mentre </a:t>
            </a:r>
            <a:r>
              <a:rPr sz="1200" dirty="0">
                <a:latin typeface="Times New Roman"/>
                <a:cs typeface="Times New Roman"/>
              </a:rPr>
              <a:t>assisteva i </a:t>
            </a:r>
            <a:r>
              <a:rPr sz="1200" spc="-5" dirty="0">
                <a:latin typeface="Times New Roman"/>
                <a:cs typeface="Times New Roman"/>
              </a:rPr>
              <a:t>sofferenti </a:t>
            </a:r>
            <a:r>
              <a:rPr sz="1200" dirty="0">
                <a:latin typeface="Times New Roman"/>
                <a:cs typeface="Times New Roman"/>
              </a:rPr>
              <a:t>e i</a:t>
            </a:r>
            <a:r>
              <a:rPr sz="1200" spc="-5" dirty="0">
                <a:latin typeface="Times New Roman"/>
                <a:cs typeface="Times New Roman"/>
              </a:rPr>
              <a:t> moribondi.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(1431.1) 130:2.6 </a:t>
            </a:r>
            <a:r>
              <a:rPr sz="1200" spc="-5" dirty="0">
                <a:latin typeface="Times New Roman"/>
                <a:cs typeface="Times New Roman"/>
              </a:rPr>
              <a:t>Da quel momento Ganid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capire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precettore </a:t>
            </a:r>
            <a:r>
              <a:rPr sz="1200" spc="-5" dirty="0">
                <a:latin typeface="Times New Roman"/>
                <a:cs typeface="Times New Roman"/>
              </a:rPr>
              <a:t>occupava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insolito  ministero personale </a:t>
            </a:r>
            <a:r>
              <a:rPr sz="1200" dirty="0">
                <a:latin typeface="Times New Roman"/>
                <a:cs typeface="Times New Roman"/>
              </a:rPr>
              <a:t>verso i suoi </a:t>
            </a:r>
            <a:r>
              <a:rPr sz="1200" spc="-5" dirty="0">
                <a:latin typeface="Times New Roman"/>
                <a:cs typeface="Times New Roman"/>
              </a:rPr>
              <a:t>simili, </a:t>
            </a:r>
            <a:r>
              <a:rPr sz="1200" dirty="0">
                <a:latin typeface="Times New Roman"/>
                <a:cs typeface="Times New Roman"/>
              </a:rPr>
              <a:t>ed il giovane </a:t>
            </a:r>
            <a:r>
              <a:rPr sz="1200" spc="-5" dirty="0">
                <a:latin typeface="Times New Roman"/>
                <a:cs typeface="Times New Roman"/>
              </a:rPr>
              <a:t>Indiano si accinse </a:t>
            </a:r>
            <a:r>
              <a:rPr sz="1200" dirty="0">
                <a:latin typeface="Times New Roman"/>
                <a:cs typeface="Times New Roman"/>
              </a:rPr>
              <a:t>a scoprire il motivo di </a:t>
            </a:r>
            <a:r>
              <a:rPr sz="1200" spc="-5" dirty="0">
                <a:latin typeface="Times New Roman"/>
                <a:cs typeface="Times New Roman"/>
              </a:rPr>
              <a:t>queste incessanti attività. Egli chiese:  “Perché t’interessi così </a:t>
            </a:r>
            <a:r>
              <a:rPr sz="1200" dirty="0">
                <a:latin typeface="Times New Roman"/>
                <a:cs typeface="Times New Roman"/>
              </a:rPr>
              <a:t>continuamente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incontrare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stranieri?”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“Ganid, </a:t>
            </a:r>
            <a:r>
              <a:rPr sz="1200" dirty="0">
                <a:latin typeface="Times New Roman"/>
                <a:cs typeface="Times New Roman"/>
              </a:rPr>
              <a:t>nessun uomo è uno </a:t>
            </a:r>
            <a:r>
              <a:rPr sz="1200" spc="-5" dirty="0">
                <a:latin typeface="Times New Roman"/>
                <a:cs typeface="Times New Roman"/>
              </a:rPr>
              <a:t>straniero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  conosce Dio. Nell’esperienza </a:t>
            </a:r>
            <a:r>
              <a:rPr sz="1200" dirty="0">
                <a:latin typeface="Times New Roman"/>
                <a:cs typeface="Times New Roman"/>
              </a:rPr>
              <a:t>di trovare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si scopre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sembra strano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provi  </a:t>
            </a:r>
            <a:r>
              <a:rPr sz="1200" spc="-5" dirty="0">
                <a:latin typeface="Times New Roman"/>
                <a:cs typeface="Times New Roman"/>
              </a:rPr>
              <a:t>gioia ad </a:t>
            </a:r>
            <a:r>
              <a:rPr sz="1200" dirty="0">
                <a:latin typeface="Times New Roman"/>
                <a:cs typeface="Times New Roman"/>
              </a:rPr>
              <a:t>incontrare un fratello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scoperto?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propri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sorelle, conoscere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problemi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imparare ad </a:t>
            </a:r>
            <a:r>
              <a:rPr sz="1200" dirty="0">
                <a:latin typeface="Times New Roman"/>
                <a:cs typeface="Times New Roman"/>
              </a:rPr>
              <a:t>amarli, è </a:t>
            </a:r>
            <a:r>
              <a:rPr sz="1200" spc="-5" dirty="0">
                <a:latin typeface="Times New Roman"/>
                <a:cs typeface="Times New Roman"/>
              </a:rPr>
              <a:t>l’esperienza suprema </a:t>
            </a:r>
            <a:r>
              <a:rPr sz="1200" dirty="0">
                <a:latin typeface="Times New Roman"/>
                <a:cs typeface="Times New Roman"/>
              </a:rPr>
              <a:t>della vita.”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74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(1431.2) 130:2.7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colloquio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protrasse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lungo nella </a:t>
            </a:r>
            <a:r>
              <a:rPr sz="1200" dirty="0">
                <a:latin typeface="Times New Roman"/>
                <a:cs typeface="Times New Roman"/>
              </a:rPr>
              <a:t>notte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quale il </a:t>
            </a:r>
            <a:r>
              <a:rPr sz="1200" spc="-5" dirty="0">
                <a:latin typeface="Times New Roman"/>
                <a:cs typeface="Times New Roman"/>
              </a:rPr>
              <a:t>giovane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spiegargli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l’atto </a:t>
            </a:r>
            <a:r>
              <a:rPr sz="1200" spc="-5" dirty="0">
                <a:latin typeface="Times New Roman"/>
                <a:cs typeface="Times New Roman"/>
              </a:rPr>
              <a:t>mentale umano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scegliere,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chiamato </a:t>
            </a:r>
            <a:r>
              <a:rPr sz="1200" spc="-5" dirty="0">
                <a:latin typeface="Times New Roman"/>
                <a:cs typeface="Times New Roman"/>
              </a:rPr>
              <a:t>volontà.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sostanza Gesù 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la via di </a:t>
            </a:r>
            <a:r>
              <a:rPr sz="1200" spc="-5" dirty="0">
                <a:latin typeface="Times New Roman"/>
                <a:cs typeface="Times New Roman"/>
              </a:rPr>
              <a:t>Dio, l’associazione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ad ogni alternativa potenziale. Di </a:t>
            </a:r>
            <a:r>
              <a:rPr sz="1200" dirty="0">
                <a:latin typeface="Times New Roman"/>
                <a:cs typeface="Times New Roman"/>
              </a:rPr>
              <a:t>conseguenza,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l’esperienza progressiva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sempre </a:t>
            </a:r>
            <a:r>
              <a:rPr sz="1200" dirty="0">
                <a:latin typeface="Times New Roman"/>
                <a:cs typeface="Times New Roman"/>
              </a:rPr>
              <a:t>più simili a </a:t>
            </a:r>
            <a:r>
              <a:rPr sz="1200" spc="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la sorgente e 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che  </a:t>
            </a:r>
            <a:r>
              <a:rPr sz="1200" dirty="0">
                <a:latin typeface="Times New Roman"/>
                <a:cs typeface="Times New Roman"/>
              </a:rPr>
              <a:t>è buono, </a:t>
            </a:r>
            <a:r>
              <a:rPr sz="1200" spc="-5" dirty="0">
                <a:latin typeface="Times New Roman"/>
                <a:cs typeface="Times New Roman"/>
              </a:rPr>
              <a:t>bello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la via </a:t>
            </a: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sostanza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mortale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fare.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è la scelta </a:t>
            </a:r>
            <a:r>
              <a:rPr sz="1200" spc="-5" dirty="0">
                <a:latin typeface="Times New Roman"/>
                <a:cs typeface="Times New Roman"/>
              </a:rPr>
              <a:t>deliberata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essere autocosciente che </a:t>
            </a:r>
            <a:r>
              <a:rPr sz="1200" dirty="0">
                <a:latin typeface="Times New Roman"/>
                <a:cs typeface="Times New Roman"/>
              </a:rPr>
              <a:t>porta ad una </a:t>
            </a:r>
            <a:r>
              <a:rPr sz="1200" spc="-5" dirty="0">
                <a:latin typeface="Times New Roman"/>
                <a:cs typeface="Times New Roman"/>
              </a:rPr>
              <a:t>decisione-condotta basata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riflessione  intelligente.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3080" cy="4069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(1431.3) 130:2.8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pomeriggio </a:t>
            </a:r>
            <a:r>
              <a:rPr sz="1200" dirty="0">
                <a:latin typeface="Times New Roman"/>
                <a:cs typeface="Times New Roman"/>
              </a:rPr>
              <a:t>Gesù e </a:t>
            </a:r>
            <a:r>
              <a:rPr sz="1200" spc="-5" dirty="0">
                <a:latin typeface="Times New Roman"/>
                <a:cs typeface="Times New Roman"/>
              </a:rPr>
              <a:t>Ganid si erano entrambi divertiti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giocare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pastore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endParaRPr sz="1200">
              <a:latin typeface="Times New Roman"/>
              <a:cs typeface="Times New Roman"/>
            </a:endParaRPr>
          </a:p>
          <a:p>
            <a:pPr marL="63500" marR="13652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intelligente,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volle </a:t>
            </a:r>
            <a:r>
              <a:rPr sz="1200" spc="-5" dirty="0">
                <a:latin typeface="Times New Roman"/>
                <a:cs typeface="Times New Roman"/>
              </a:rPr>
              <a:t>sapere se </a:t>
            </a:r>
            <a:r>
              <a:rPr sz="1200" dirty="0">
                <a:latin typeface="Times New Roman"/>
                <a:cs typeface="Times New Roman"/>
              </a:rPr>
              <a:t>il cane aveva un’anima,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aveva una volontà,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risposta a </a:t>
            </a:r>
            <a:r>
              <a:rPr sz="1200" spc="-5" dirty="0">
                <a:latin typeface="Times New Roman"/>
                <a:cs typeface="Times New Roman"/>
              </a:rPr>
              <a:t>queste domande Gesù disse: “Il  cane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una 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padrone, </a:t>
            </a:r>
            <a:r>
              <a:rPr sz="1200" dirty="0">
                <a:latin typeface="Times New Roman"/>
                <a:cs typeface="Times New Roman"/>
              </a:rPr>
              <a:t>ma non può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spirito; il </a:t>
            </a:r>
            <a:r>
              <a:rPr sz="1200" spc="-5" dirty="0">
                <a:latin typeface="Times New Roman"/>
                <a:cs typeface="Times New Roman"/>
              </a:rPr>
              <a:t>cane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dunque una natura spirituale e non può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cane </a:t>
            </a:r>
            <a:r>
              <a:rPr sz="1200" dirty="0">
                <a:latin typeface="Times New Roman"/>
                <a:cs typeface="Times New Roman"/>
              </a:rPr>
              <a:t>può avere una volontà </a:t>
            </a:r>
            <a:r>
              <a:rPr sz="1200" spc="-5" dirty="0">
                <a:latin typeface="Times New Roman"/>
                <a:cs typeface="Times New Roman"/>
              </a:rPr>
              <a:t>derivata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natura ed accresciuta con l’addestramento, </a:t>
            </a:r>
            <a:r>
              <a:rPr sz="1200" dirty="0">
                <a:latin typeface="Times New Roman"/>
                <a:cs typeface="Times New Roman"/>
              </a:rPr>
              <a:t>ma questo </a:t>
            </a:r>
            <a:r>
              <a:rPr sz="1200" spc="-5" dirty="0">
                <a:latin typeface="Times New Roman"/>
                <a:cs typeface="Times New Roman"/>
              </a:rPr>
              <a:t>potere della </a:t>
            </a:r>
            <a:r>
              <a:rPr sz="1200" dirty="0">
                <a:latin typeface="Times New Roman"/>
                <a:cs typeface="Times New Roman"/>
              </a:rPr>
              <a:t>mente non è una </a:t>
            </a:r>
            <a:r>
              <a:rPr sz="1200" spc="-5" dirty="0">
                <a:latin typeface="Times New Roman"/>
                <a:cs typeface="Times New Roman"/>
              </a:rPr>
              <a:t>forza spirituale,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paragonabile alla </a:t>
            </a:r>
            <a:r>
              <a:rPr sz="1200" spc="5" dirty="0">
                <a:latin typeface="Times New Roman"/>
                <a:cs typeface="Times New Roman"/>
              </a:rPr>
              <a:t>volontà  </a:t>
            </a:r>
            <a:r>
              <a:rPr sz="1200" spc="-5" dirty="0">
                <a:latin typeface="Times New Roman"/>
                <a:cs typeface="Times New Roman"/>
              </a:rPr>
              <a:t>umana, perché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i="1" spc="-5" dirty="0">
                <a:latin typeface="Times New Roman"/>
                <a:cs typeface="Times New Roman"/>
              </a:rPr>
              <a:t>riflessivo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non è il </a:t>
            </a:r>
            <a:r>
              <a:rPr sz="1200" spc="-5" dirty="0">
                <a:latin typeface="Times New Roman"/>
                <a:cs typeface="Times New Roman"/>
              </a:rPr>
              <a:t>risultato della discriminazione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superiori e morali o </a:t>
            </a:r>
            <a:r>
              <a:rPr sz="1200" spc="-5" dirty="0">
                <a:latin typeface="Times New Roman"/>
                <a:cs typeface="Times New Roman"/>
              </a:rPr>
              <a:t>della scelta </a:t>
            </a:r>
            <a:r>
              <a:rPr sz="1200" dirty="0">
                <a:latin typeface="Times New Roman"/>
                <a:cs typeface="Times New Roman"/>
              </a:rPr>
              <a:t>di valori  </a:t>
            </a:r>
            <a:r>
              <a:rPr sz="1200" spc="-5" dirty="0">
                <a:latin typeface="Times New Roman"/>
                <a:cs typeface="Times New Roman"/>
              </a:rPr>
              <a:t>spirituali ed eterni.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poteri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discriminazione spirituale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scelta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fa </a:t>
            </a:r>
            <a:r>
              <a:rPr sz="1200" dirty="0">
                <a:latin typeface="Times New Roman"/>
                <a:cs typeface="Times New Roman"/>
              </a:rPr>
              <a:t>di un uomo mortale un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morale, una creatura dotata </a:t>
            </a:r>
            <a:r>
              <a:rPr sz="1200" spc="-5" dirty="0">
                <a:latin typeface="Times New Roman"/>
                <a:cs typeface="Times New Roman"/>
              </a:rPr>
              <a:t>degli attributi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responsabilità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della sopravvivenza eterna.” Gesù  continuò spiegando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poteri mentali nell’animale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animale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nel tempo o sperimentare </a:t>
            </a:r>
            <a:r>
              <a:rPr sz="1200" spc="-5" dirty="0">
                <a:latin typeface="Times New Roman"/>
                <a:cs typeface="Times New Roman"/>
              </a:rPr>
              <a:t>qualunque cosa di </a:t>
            </a:r>
            <a:r>
              <a:rPr sz="1200" dirty="0">
                <a:latin typeface="Times New Roman"/>
                <a:cs typeface="Times New Roman"/>
              </a:rPr>
              <a:t>equivalente </a:t>
            </a:r>
            <a:r>
              <a:rPr sz="1200" spc="-5" dirty="0">
                <a:latin typeface="Times New Roman"/>
                <a:cs typeface="Times New Roman"/>
              </a:rPr>
              <a:t>alla sopravvivenza della personalità nell’eternità. 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risultato dell’insegnamento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giorno Ganid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credette </a:t>
            </a:r>
            <a:r>
              <a:rPr sz="1200" dirty="0">
                <a:latin typeface="Times New Roman"/>
                <a:cs typeface="Times New Roman"/>
              </a:rPr>
              <a:t>mai più nella </a:t>
            </a:r>
            <a:r>
              <a:rPr sz="1200" spc="-5" dirty="0">
                <a:latin typeface="Times New Roman"/>
                <a:cs typeface="Times New Roman"/>
              </a:rPr>
              <a:t>trasmigrazione delle anime </a:t>
            </a:r>
            <a:r>
              <a:rPr sz="1200" dirty="0">
                <a:latin typeface="Times New Roman"/>
                <a:cs typeface="Times New Roman"/>
              </a:rPr>
              <a:t>umane nei corpi di  </a:t>
            </a:r>
            <a:r>
              <a:rPr sz="1200" spc="-5" dirty="0">
                <a:latin typeface="Times New Roman"/>
                <a:cs typeface="Times New Roman"/>
              </a:rPr>
              <a:t>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76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(1431.4) 130:2.9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seguente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parlò di tutto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ad </a:t>
            </a:r>
            <a:r>
              <a:rPr sz="1200" dirty="0">
                <a:latin typeface="Times New Roman"/>
                <a:cs typeface="Times New Roman"/>
              </a:rPr>
              <a:t>una domanda di Gonod </a:t>
            </a:r>
            <a:r>
              <a:rPr sz="1200" spc="-5" dirty="0">
                <a:latin typeface="Times New Roman"/>
                <a:cs typeface="Times New Roman"/>
              </a:rPr>
              <a:t>che Gesù spiegò  che “le </a:t>
            </a:r>
            <a:r>
              <a:rPr sz="1200" dirty="0">
                <a:latin typeface="Times New Roman"/>
                <a:cs typeface="Times New Roman"/>
              </a:rPr>
              <a:t>volontà umane che </a:t>
            </a:r>
            <a:r>
              <a:rPr sz="1200" spc="-5" dirty="0">
                <a:latin typeface="Times New Roman"/>
                <a:cs typeface="Times New Roman"/>
              </a:rPr>
              <a:t>si occupano esclusivamente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delle decisioni </a:t>
            </a:r>
            <a:r>
              <a:rPr sz="1200" spc="-5" dirty="0">
                <a:latin typeface="Times New Roman"/>
                <a:cs typeface="Times New Roman"/>
              </a:rPr>
              <a:t>temporali riguardanti solamente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problemi</a:t>
            </a:r>
            <a:endParaRPr sz="1200">
              <a:latin typeface="Times New Roman"/>
              <a:cs typeface="Times New Roman"/>
            </a:endParaRPr>
          </a:p>
          <a:p>
            <a:pPr marL="635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materiali dell’esistenza </a:t>
            </a:r>
            <a:r>
              <a:rPr sz="1200" dirty="0">
                <a:latin typeface="Times New Roman"/>
                <a:cs typeface="Times New Roman"/>
              </a:rPr>
              <a:t>animale sono </a:t>
            </a:r>
            <a:r>
              <a:rPr sz="1200" spc="-5" dirty="0">
                <a:latin typeface="Times New Roman"/>
                <a:cs typeface="Times New Roman"/>
              </a:rPr>
              <a:t>condannate </a:t>
            </a:r>
            <a:r>
              <a:rPr sz="1200" dirty="0">
                <a:latin typeface="Times New Roman"/>
                <a:cs typeface="Times New Roman"/>
              </a:rPr>
              <a:t>a perire </a:t>
            </a:r>
            <a:r>
              <a:rPr sz="1200" spc="-5" dirty="0">
                <a:latin typeface="Times New Roman"/>
                <a:cs typeface="Times New Roman"/>
              </a:rPr>
              <a:t>nel tempo.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prendono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decisioni </a:t>
            </a:r>
            <a:r>
              <a:rPr sz="1200" spc="-5" dirty="0">
                <a:latin typeface="Times New Roman"/>
                <a:cs typeface="Times New Roman"/>
              </a:rPr>
              <a:t>morali sincere </a:t>
            </a:r>
            <a:r>
              <a:rPr sz="1200" dirty="0">
                <a:latin typeface="Times New Roman"/>
                <a:cs typeface="Times New Roman"/>
              </a:rPr>
              <a:t>e fanno  </a:t>
            </a:r>
            <a:r>
              <a:rPr sz="1200" spc="-5" dirty="0">
                <a:latin typeface="Times New Roman"/>
                <a:cs typeface="Times New Roman"/>
              </a:rPr>
              <a:t>scelte spirituali incondizionate s’identificano così progressivamente 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interiore </a:t>
            </a:r>
            <a:r>
              <a:rPr sz="1200" dirty="0">
                <a:latin typeface="Times New Roman"/>
                <a:cs typeface="Times New Roman"/>
              </a:rPr>
              <a:t>e divino, e </a:t>
            </a:r>
            <a:r>
              <a:rPr sz="1200" spc="-5" dirty="0">
                <a:latin typeface="Times New Roman"/>
                <a:cs typeface="Times New Roman"/>
              </a:rPr>
              <a:t>si trasformano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in 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eterna </a:t>
            </a:r>
            <a:r>
              <a:rPr sz="1200" dirty="0">
                <a:latin typeface="Times New Roman"/>
                <a:cs typeface="Times New Roman"/>
              </a:rPr>
              <a:t>— una </a:t>
            </a:r>
            <a:r>
              <a:rPr sz="1200" spc="-5" dirty="0">
                <a:latin typeface="Times New Roman"/>
                <a:cs typeface="Times New Roman"/>
              </a:rPr>
              <a:t>progressione senza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20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(1431.5) 130:2.10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stesso giorno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ascoltammo per </a:t>
            </a:r>
            <a:r>
              <a:rPr sz="1200" dirty="0">
                <a:latin typeface="Times New Roman"/>
                <a:cs typeface="Times New Roman"/>
              </a:rPr>
              <a:t>la prima volta quella </a:t>
            </a:r>
            <a:r>
              <a:rPr sz="1200" spc="-5" dirty="0">
                <a:latin typeface="Times New Roman"/>
                <a:cs typeface="Times New Roman"/>
              </a:rPr>
              <a:t>memorabile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che, espressa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 moderni, significherebbe: “La </a:t>
            </a:r>
            <a:r>
              <a:rPr sz="1200" dirty="0">
                <a:latin typeface="Times New Roman"/>
                <a:cs typeface="Times New Roman"/>
              </a:rPr>
              <a:t>volontà 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manifestazione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che permette alla coscienza soggettiva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968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esprimersi oggettivamente </a:t>
            </a:r>
            <a:r>
              <a:rPr sz="1200" dirty="0">
                <a:latin typeface="Times New Roman"/>
                <a:cs typeface="Times New Roman"/>
              </a:rPr>
              <a:t>e di fare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aspirare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Dio.” Ed </a:t>
            </a:r>
            <a:r>
              <a:rPr sz="1200" dirty="0">
                <a:latin typeface="Times New Roman"/>
                <a:cs typeface="Times New Roman"/>
              </a:rPr>
              <a:t>è in questo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che  ogni </a:t>
            </a:r>
            <a:r>
              <a:rPr sz="1200" dirty="0">
                <a:latin typeface="Times New Roman"/>
                <a:cs typeface="Times New Roman"/>
              </a:rPr>
              <a:t>essere umano riflessivo di mente spirituale può divenire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creativo.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594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Ad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Alessandria</a:t>
            </a:r>
            <a:endParaRPr sz="1600">
              <a:latin typeface="Times New Roman"/>
              <a:cs typeface="Times New Roman"/>
            </a:endParaRPr>
          </a:p>
          <a:p>
            <a:pPr marL="76200" marR="4089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(1432.1) 130:3.1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denso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avvenimenti,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l’imbarcazione fu </a:t>
            </a:r>
            <a:r>
              <a:rPr sz="1200" dirty="0">
                <a:latin typeface="Times New Roman"/>
                <a:cs typeface="Times New Roman"/>
              </a:rPr>
              <a:t>pronta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amici  partirono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bel giorno </a:t>
            </a:r>
            <a:r>
              <a:rPr sz="1200" dirty="0">
                <a:latin typeface="Times New Roman"/>
                <a:cs typeface="Times New Roman"/>
              </a:rPr>
              <a:t>a mezzodì per </a:t>
            </a:r>
            <a:r>
              <a:rPr sz="1200" spc="-5" dirty="0">
                <a:latin typeface="Times New Roman"/>
                <a:cs typeface="Times New Roman"/>
              </a:rPr>
              <a:t>Alessandria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(1432.2) 130:3.2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godettero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traversata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piacevole fino ad Alessandria. Ganid </a:t>
            </a:r>
            <a:r>
              <a:rPr sz="1200" dirty="0">
                <a:latin typeface="Times New Roman"/>
                <a:cs typeface="Times New Roman"/>
              </a:rPr>
              <a:t>era entusiasta </a:t>
            </a:r>
            <a:r>
              <a:rPr sz="1200" spc="-5" dirty="0">
                <a:latin typeface="Times New Roman"/>
                <a:cs typeface="Times New Roman"/>
              </a:rPr>
              <a:t>del viaggio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subissava Gesù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domande.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prossimità del </a:t>
            </a:r>
            <a:r>
              <a:rPr sz="1200" dirty="0">
                <a:latin typeface="Times New Roman"/>
                <a:cs typeface="Times New Roman"/>
              </a:rPr>
              <a:t>porto della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il giovane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eccitato dal grande faro </a:t>
            </a:r>
            <a:r>
              <a:rPr sz="1200" dirty="0">
                <a:latin typeface="Times New Roman"/>
                <a:cs typeface="Times New Roman"/>
              </a:rPr>
              <a:t>di Pharos, </a:t>
            </a:r>
            <a:r>
              <a:rPr sz="1200" spc="-5" dirty="0">
                <a:latin typeface="Times New Roman"/>
                <a:cs typeface="Times New Roman"/>
              </a:rPr>
              <a:t>situato sull’isola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Alessandro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terraferma con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molo, </a:t>
            </a:r>
            <a:r>
              <a:rPr sz="1200" spc="-5" dirty="0">
                <a:latin typeface="Times New Roman"/>
                <a:cs typeface="Times New Roman"/>
              </a:rPr>
              <a:t>creando così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magnifiche </a:t>
            </a:r>
            <a:r>
              <a:rPr sz="1200" dirty="0">
                <a:latin typeface="Times New Roman"/>
                <a:cs typeface="Times New Roman"/>
              </a:rPr>
              <a:t>rade che fecero di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crocevia  commerciale </a:t>
            </a:r>
            <a:r>
              <a:rPr sz="1200" dirty="0">
                <a:latin typeface="Times New Roman"/>
                <a:cs typeface="Times New Roman"/>
              </a:rPr>
              <a:t>marittimo </a:t>
            </a:r>
            <a:r>
              <a:rPr sz="1200" spc="-5" dirty="0">
                <a:latin typeface="Times New Roman"/>
                <a:cs typeface="Times New Roman"/>
              </a:rPr>
              <a:t>dell’Africa, dell’Asia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dell’Europa. Questo grande faro </a:t>
            </a:r>
            <a:r>
              <a:rPr sz="1200" dirty="0">
                <a:latin typeface="Times New Roman"/>
                <a:cs typeface="Times New Roman"/>
              </a:rPr>
              <a:t>era una delle </a:t>
            </a:r>
            <a:r>
              <a:rPr sz="1200" spc="-5" dirty="0">
                <a:latin typeface="Times New Roman"/>
                <a:cs typeface="Times New Roman"/>
              </a:rPr>
              <a:t>sette meraviglie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precursore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fari successivi. Essi si alzarono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visitare questo </a:t>
            </a:r>
            <a:r>
              <a:rPr sz="1200" dirty="0">
                <a:latin typeface="Times New Roman"/>
                <a:cs typeface="Times New Roman"/>
              </a:rPr>
              <a:t>splendido dispositivo di </a:t>
            </a:r>
            <a:r>
              <a:rPr sz="1200" spc="-5" dirty="0">
                <a:latin typeface="Times New Roman"/>
                <a:cs typeface="Times New Roman"/>
              </a:rPr>
              <a:t>salvaguardia degli  </a:t>
            </a:r>
            <a:r>
              <a:rPr sz="1200" dirty="0">
                <a:latin typeface="Times New Roman"/>
                <a:cs typeface="Times New Roman"/>
              </a:rPr>
              <a:t>uomini, e </a:t>
            </a:r>
            <a:r>
              <a:rPr sz="1200" spc="-5" dirty="0">
                <a:latin typeface="Times New Roman"/>
                <a:cs typeface="Times New Roman"/>
              </a:rPr>
              <a:t>fra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esclamazioni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Ganid, Gesù disse: “E </a:t>
            </a:r>
            <a:r>
              <a:rPr sz="1200" dirty="0">
                <a:latin typeface="Times New Roman"/>
                <a:cs typeface="Times New Roman"/>
              </a:rPr>
              <a:t>tu,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sarai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questo faro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ritornerai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anche 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tuo padre riposerà </a:t>
            </a:r>
            <a:r>
              <a:rPr sz="1200" spc="-5" dirty="0">
                <a:latin typeface="Times New Roman"/>
                <a:cs typeface="Times New Roman"/>
              </a:rPr>
              <a:t>nella tomba; </a:t>
            </a:r>
            <a:r>
              <a:rPr sz="1200" dirty="0">
                <a:latin typeface="Times New Roman"/>
                <a:cs typeface="Times New Roman"/>
              </a:rPr>
              <a:t>tu diverrai la luce di 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vivono attorno a te </a:t>
            </a:r>
            <a:r>
              <a:rPr sz="1200" spc="-5" dirty="0">
                <a:latin typeface="Times New Roman"/>
                <a:cs typeface="Times New Roman"/>
              </a:rPr>
              <a:t>nelle tenebre, mostrando </a:t>
            </a:r>
            <a:r>
              <a:rPr sz="1200" dirty="0">
                <a:latin typeface="Times New Roman"/>
                <a:cs typeface="Times New Roman"/>
              </a:rPr>
              <a:t>a tutti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desiderano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il porto </a:t>
            </a:r>
            <a:r>
              <a:rPr sz="1200" spc="-5" dirty="0">
                <a:latin typeface="Times New Roman"/>
                <a:cs typeface="Times New Roman"/>
              </a:rPr>
              <a:t>della salvezza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sicurezza.”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Ganid, </a:t>
            </a:r>
            <a:r>
              <a:rPr sz="1200" dirty="0">
                <a:latin typeface="Times New Roman"/>
                <a:cs typeface="Times New Roman"/>
              </a:rPr>
              <a:t>stringendo la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disse:  </a:t>
            </a:r>
            <a:r>
              <a:rPr sz="1200" spc="-10" dirty="0">
                <a:latin typeface="Times New Roman"/>
                <a:cs typeface="Times New Roman"/>
              </a:rPr>
              <a:t>“Lo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farò.”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0129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(1432.3) 130:3.3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rimarchiamo nuovamente che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insegnanti della religione cristiana commisero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errore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volsero 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attenzione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civiltà occidentali del </a:t>
            </a:r>
            <a:r>
              <a:rPr sz="1200" dirty="0">
                <a:latin typeface="Times New Roman"/>
                <a:cs typeface="Times New Roman"/>
              </a:rPr>
              <a:t>mondo romano.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quali erano conservati  dai credenti mesopotamici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primo secolo,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stati prontamente accolti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vari gruppi </a:t>
            </a:r>
            <a:r>
              <a:rPr sz="1200" dirty="0">
                <a:latin typeface="Times New Roman"/>
                <a:cs typeface="Times New Roman"/>
              </a:rPr>
              <a:t>di persone </a:t>
            </a:r>
            <a:r>
              <a:rPr sz="1200" spc="-5" dirty="0">
                <a:latin typeface="Times New Roman"/>
                <a:cs typeface="Times New Roman"/>
              </a:rPr>
              <a:t>religiose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asiatiche.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1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(1432.4) 130:3.4 </a:t>
            </a:r>
            <a:r>
              <a:rPr sz="1200" spc="-5" dirty="0">
                <a:latin typeface="Times New Roman"/>
                <a:cs typeface="Times New Roman"/>
              </a:rPr>
              <a:t>Quattro ore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sbarcati essi erano alloggiati all’estremità 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grande </a:t>
            </a:r>
            <a:r>
              <a:rPr sz="1200" spc="-5" dirty="0">
                <a:latin typeface="Times New Roman"/>
                <a:cs typeface="Times New Roman"/>
              </a:rPr>
              <a:t>viale, largo trenta metri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chilometri, </a:t>
            </a:r>
            <a:r>
              <a:rPr sz="1200" dirty="0">
                <a:latin typeface="Times New Roman"/>
                <a:cs typeface="Times New Roman"/>
              </a:rPr>
              <a:t>che andava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limite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città </a:t>
            </a:r>
            <a:r>
              <a:rPr sz="1200" dirty="0">
                <a:latin typeface="Times New Roman"/>
                <a:cs typeface="Times New Roman"/>
              </a:rPr>
              <a:t>di un milione di abitanti. Dopo una prima </a:t>
            </a:r>
            <a:r>
              <a:rPr sz="1200" spc="-5" dirty="0">
                <a:latin typeface="Times New Roman"/>
                <a:cs typeface="Times New Roman"/>
              </a:rPr>
              <a:t>rassegna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principali attrazioni della città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l’università (museo),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biblioteca,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mausoleo reale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Alessandro,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palazzo, </a:t>
            </a:r>
            <a:r>
              <a:rPr sz="1200" spc="-5" dirty="0">
                <a:latin typeface="Times New Roman"/>
                <a:cs typeface="Times New Roman"/>
              </a:rPr>
              <a:t>il Tempio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Nettuno,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teatro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ginnasio </a:t>
            </a:r>
            <a:r>
              <a:rPr sz="1200" dirty="0">
                <a:latin typeface="Times New Roman"/>
                <a:cs typeface="Times New Roman"/>
              </a:rPr>
              <a:t>— Gonod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dedicò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mentre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si recarono alla biblioteca,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458469"/>
            <a:ext cx="8086090" cy="408368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PARTE </a:t>
            </a:r>
            <a:r>
              <a:rPr sz="1200" spc="-15" dirty="0">
                <a:latin typeface="Times New Roman"/>
                <a:cs typeface="Times New Roman"/>
                <a:hlinkClick r:id="rId2" action="ppaction://hlinksldjump"/>
              </a:rPr>
              <a:t>IV. 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Vita e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Gli Insegnamenti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di Gesù....................................................................................................................................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120: </a:t>
            </a:r>
            <a:r>
              <a:rPr sz="1200" spc="-10" dirty="0">
                <a:latin typeface="Times New Roman"/>
                <a:cs typeface="Times New Roman"/>
                <a:hlinkClick r:id="rId3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conferimento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Micael su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Urantia ...........................................................................................................................</a:t>
            </a:r>
            <a:r>
              <a:rPr sz="1200" spc="-8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11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121: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L’epoca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del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conferimento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Micael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............................................................................................................................</a:t>
            </a:r>
            <a:r>
              <a:rPr sz="1200" spc="-85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26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122: 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nascita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e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l’infanzia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Gesù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.....................................................................................................................................</a:t>
            </a:r>
            <a:r>
              <a:rPr sz="1200" spc="-15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48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123: 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prima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infanzia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Gesù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............................................................................................................................................</a:t>
            </a:r>
            <a:r>
              <a:rPr sz="1200" spc="-18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68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124: </a:t>
            </a:r>
            <a:r>
              <a:rPr sz="1200" spc="-10" dirty="0">
                <a:latin typeface="Times New Roman"/>
                <a:cs typeface="Times New Roman"/>
                <a:hlinkClick r:id="rId7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tarda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infanzia di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Gesù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87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125: Gesù a Gerusalemme..................................................................................................................................................</a:t>
            </a:r>
            <a:r>
              <a:rPr sz="1200" spc="-105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106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126:</a:t>
            </a:r>
            <a:r>
              <a:rPr sz="1200" spc="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I</a:t>
            </a:r>
            <a:r>
              <a:rPr sz="1200" spc="-2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due</a:t>
            </a:r>
            <a:r>
              <a:rPr sz="1200" spc="-10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anni</a:t>
            </a:r>
            <a:r>
              <a:rPr sz="1200" spc="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cruciali</a:t>
            </a:r>
            <a:r>
              <a:rPr sz="1200" spc="-170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.......................................................................................................................................................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127: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Gli anni dell’adolescenza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...........................................................................................................................................</a:t>
            </a:r>
            <a:r>
              <a:rPr sz="1200" spc="-125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136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128: </a:t>
            </a:r>
            <a:r>
              <a:rPr sz="1200" spc="-10" dirty="0">
                <a:latin typeface="Times New Roman"/>
                <a:cs typeface="Times New Roman"/>
                <a:hlinkClick r:id="rId11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prima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parte dell’età virile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di Gesù.........................................................................................................................</a:t>
            </a:r>
            <a:r>
              <a:rPr sz="1200" spc="-25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129: </a:t>
            </a:r>
            <a:r>
              <a:rPr sz="1200" spc="-10" dirty="0">
                <a:latin typeface="Times New Roman"/>
                <a:cs typeface="Times New Roman"/>
                <a:hlinkClick r:id="rId12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successiva vita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adulta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di Gesù...............................................................................................................................</a:t>
            </a:r>
            <a:r>
              <a:rPr sz="1200" spc="-50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178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</a:t>
            </a:r>
            <a:r>
              <a:rPr sz="1200" spc="-15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130: </a:t>
            </a:r>
            <a:r>
              <a:rPr sz="1200" spc="-10" dirty="0">
                <a:latin typeface="Times New Roman"/>
                <a:cs typeface="Times New Roman"/>
                <a:hlinkClick r:id="rId13" action="ppaction://hlinksldjump"/>
              </a:rPr>
              <a:t>In</a:t>
            </a:r>
            <a:r>
              <a:rPr sz="1200" spc="-15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viaggio</a:t>
            </a:r>
            <a:r>
              <a:rPr sz="1200" spc="-10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per</a:t>
            </a:r>
            <a:r>
              <a:rPr sz="1200" spc="-25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Roma</a:t>
            </a:r>
            <a:r>
              <a:rPr sz="1200" spc="-180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...................................................................................................................................................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191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131: 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religioni del mondo</a:t>
            </a:r>
            <a:r>
              <a:rPr sz="1200" spc="-25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............................................................................................................................................... 215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</a:t>
            </a:r>
            <a:r>
              <a:rPr sz="1200" spc="-15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132: </a:t>
            </a:r>
            <a:r>
              <a:rPr sz="1200" spc="-10" dirty="0">
                <a:latin typeface="Times New Roman"/>
                <a:cs typeface="Times New Roman"/>
                <a:hlinkClick r:id="rId15" action="ppaction://hlinksldjump"/>
              </a:rPr>
              <a:t>Il</a:t>
            </a:r>
            <a:r>
              <a:rPr sz="1200" spc="-15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soggiorno</a:t>
            </a:r>
            <a:r>
              <a:rPr sz="1200" spc="-10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a</a:t>
            </a:r>
            <a:r>
              <a:rPr sz="1200" spc="-15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Roma</a:t>
            </a:r>
            <a:r>
              <a:rPr sz="1200" spc="-125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...................................................................................................................................................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237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133: </a:t>
            </a:r>
            <a:r>
              <a:rPr sz="1200" spc="-10" dirty="0">
                <a:latin typeface="Times New Roman"/>
                <a:cs typeface="Times New Roman"/>
                <a:hlinkClick r:id="rId16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ritorno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da Roma ......................................................................................................................................................</a:t>
            </a:r>
            <a:r>
              <a:rPr sz="1200" spc="-185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260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134: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Gli anni </a:t>
            </a:r>
            <a:r>
              <a:rPr sz="1200" spc="5" dirty="0">
                <a:latin typeface="Times New Roman"/>
                <a:cs typeface="Times New Roman"/>
                <a:hlinkClick r:id="rId17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transizione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................................................................................................................................................</a:t>
            </a:r>
            <a:r>
              <a:rPr sz="1200" spc="-160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284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135: Giovanni il Battista.....................................................................................................................................................</a:t>
            </a:r>
            <a:r>
              <a:rPr sz="1200" spc="-150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308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92440" cy="40665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109220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specialmente alle creature della </a:t>
            </a:r>
            <a:r>
              <a:rPr sz="1200" dirty="0">
                <a:latin typeface="Times New Roman"/>
                <a:cs typeface="Times New Roman"/>
              </a:rPr>
              <a:t>carne. 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i="1" spc="-5" dirty="0">
                <a:latin typeface="Times New Roman"/>
                <a:cs typeface="Times New Roman"/>
              </a:rPr>
              <a:t>interpreterai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nuova e superiore nostro Padre per </a:t>
            </a:r>
            <a:r>
              <a:rPr sz="1200" spc="-5" dirty="0">
                <a:latin typeface="Times New Roman"/>
                <a:cs typeface="Times New Roman"/>
              </a:rPr>
              <a:t>gli  esseri </a:t>
            </a:r>
            <a:r>
              <a:rPr sz="1200" dirty="0">
                <a:latin typeface="Times New Roman"/>
                <a:cs typeface="Times New Roman"/>
              </a:rPr>
              <a:t>supermortali di </a:t>
            </a:r>
            <a:r>
              <a:rPr sz="1200" spc="-5" dirty="0">
                <a:latin typeface="Times New Roman"/>
                <a:cs typeface="Times New Roman"/>
              </a:rPr>
              <a:t>tutto Nebadon. Parallelamente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ministero </a:t>
            </a:r>
            <a:r>
              <a:rPr sz="1200" dirty="0">
                <a:latin typeface="Times New Roman"/>
                <a:cs typeface="Times New Roman"/>
              </a:rPr>
              <a:t>di nuova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accresciuta interpretazione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 ad ogni tipo di mente umana e </a:t>
            </a:r>
            <a:r>
              <a:rPr sz="1200" spc="-5" dirty="0">
                <a:latin typeface="Times New Roman"/>
                <a:cs typeface="Times New Roman"/>
              </a:rPr>
              <a:t>superumana,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opererai 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rivelazione dell’uomo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Dio.  </a:t>
            </a:r>
            <a:r>
              <a:rPr sz="1200" dirty="0">
                <a:latin typeface="Times New Roman"/>
                <a:cs typeface="Times New Roman"/>
              </a:rPr>
              <a:t>Poni in </a:t>
            </a:r>
            <a:r>
              <a:rPr sz="1200" spc="-5" dirty="0">
                <a:latin typeface="Times New Roman"/>
                <a:cs typeface="Times New Roman"/>
              </a:rPr>
              <a:t>evidenza, durante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unica </a:t>
            </a:r>
            <a:r>
              <a:rPr sz="1200" dirty="0">
                <a:latin typeface="Times New Roman"/>
                <a:cs typeface="Times New Roman"/>
              </a:rPr>
              <a:t>breve vita nella </a:t>
            </a:r>
            <a:r>
              <a:rPr sz="1200" spc="-5" dirty="0">
                <a:latin typeface="Times New Roman"/>
                <a:cs typeface="Times New Roman"/>
              </a:rPr>
              <a:t>carne, come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mai visto prima in tutto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trascendenti 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raggiungibili </a:t>
            </a:r>
            <a:r>
              <a:rPr sz="1200" dirty="0">
                <a:latin typeface="Times New Roman"/>
                <a:cs typeface="Times New Roman"/>
              </a:rPr>
              <a:t>da un umano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Dio durante </a:t>
            </a:r>
            <a:r>
              <a:rPr sz="1200" dirty="0">
                <a:latin typeface="Times New Roman"/>
                <a:cs typeface="Times New Roman"/>
              </a:rPr>
              <a:t>la breve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 mortale, </a:t>
            </a:r>
            <a:r>
              <a:rPr sz="1200" dirty="0">
                <a:latin typeface="Times New Roman"/>
                <a:cs typeface="Times New Roman"/>
              </a:rPr>
              <a:t>e fornisci una nuova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illuminante </a:t>
            </a:r>
            <a:r>
              <a:rPr sz="1200" i="1" spc="-5" dirty="0">
                <a:latin typeface="Times New Roman"/>
                <a:cs typeface="Times New Roman"/>
              </a:rPr>
              <a:t>interpretazione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vicissitudini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intelligenze superumane </a:t>
            </a:r>
            <a:r>
              <a:rPr sz="1200" dirty="0">
                <a:latin typeface="Times New Roman"/>
                <a:cs typeface="Times New Roman"/>
              </a:rPr>
              <a:t>di tutto 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tempo. Tu stai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discendere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della carne mortale, </a:t>
            </a:r>
            <a:r>
              <a:rPr sz="1200" dirty="0">
                <a:latin typeface="Times New Roman"/>
                <a:cs typeface="Times New Roman"/>
              </a:rPr>
              <a:t>e vivendovi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generazione agirai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mostrare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intero universo l’ideale </a:t>
            </a:r>
            <a:r>
              <a:rPr sz="1200" dirty="0">
                <a:latin typeface="Times New Roman"/>
                <a:cs typeface="Times New Roman"/>
              </a:rPr>
              <a:t>di una tecnica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perfezionata</a:t>
            </a:r>
            <a:endParaRPr sz="1200">
              <a:latin typeface="Times New Roman"/>
              <a:cs typeface="Times New Roman"/>
            </a:endParaRPr>
          </a:p>
          <a:p>
            <a:pPr marL="50800" marR="268605" algn="just">
              <a:lnSpc>
                <a:spcPct val="954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nell’impegno supremo degli affari 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vasta creazione: </a:t>
            </a:r>
            <a:r>
              <a:rPr sz="1200" dirty="0">
                <a:latin typeface="Times New Roman"/>
                <a:cs typeface="Times New Roman"/>
              </a:rPr>
              <a:t>la realizzazione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l’uomo e lo trova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fenomeno  </a:t>
            </a:r>
            <a:r>
              <a:rPr sz="1200" spc="-5" dirty="0">
                <a:latin typeface="Times New Roman"/>
                <a:cs typeface="Times New Roman"/>
              </a:rPr>
              <a:t>dell’uomo che </a:t>
            </a:r>
            <a:r>
              <a:rPr sz="1200" dirty="0">
                <a:latin typeface="Times New Roman"/>
                <a:cs typeface="Times New Roman"/>
              </a:rPr>
              <a:t>cerca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trova;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farai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reciproca </a:t>
            </a:r>
            <a:r>
              <a:rPr sz="1200" dirty="0">
                <a:latin typeface="Times New Roman"/>
                <a:cs typeface="Times New Roman"/>
              </a:rPr>
              <a:t>soddisfazione 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breve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una vita nella 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99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(1329.1) 120:2.9 </a:t>
            </a:r>
            <a:r>
              <a:rPr sz="1200" spc="-5" dirty="0">
                <a:latin typeface="Times New Roman"/>
                <a:cs typeface="Times New Roman"/>
              </a:rPr>
              <a:t>“9.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raccomando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sempre a mente che,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di fatto tu </a:t>
            </a:r>
            <a:r>
              <a:rPr sz="1200" spc="-5" dirty="0">
                <a:latin typeface="Times New Roman"/>
                <a:cs typeface="Times New Roman"/>
              </a:rPr>
              <a:t>diverrai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umano ordinario del regno,  </a:t>
            </a:r>
            <a:r>
              <a:rPr sz="1200" dirty="0">
                <a:latin typeface="Times New Roman"/>
                <a:cs typeface="Times New Roman"/>
              </a:rPr>
              <a:t>potenzialmente </a:t>
            </a:r>
            <a:r>
              <a:rPr sz="1200" spc="-5" dirty="0">
                <a:latin typeface="Times New Roman"/>
                <a:cs typeface="Times New Roman"/>
              </a:rPr>
              <a:t>resterai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del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incarnazione, anche se vivrai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agirai </a:t>
            </a:r>
            <a:r>
              <a:rPr sz="1200" dirty="0">
                <a:latin typeface="Times New Roman"/>
                <a:cs typeface="Times New Roman"/>
              </a:rPr>
              <a:t>come  un </a:t>
            </a:r>
            <a:r>
              <a:rPr sz="1200" spc="-5" dirty="0">
                <a:latin typeface="Times New Roman"/>
                <a:cs typeface="Times New Roman"/>
              </a:rPr>
              <a:t>Figlio dell’Uomo, gli attributi creativi </a:t>
            </a:r>
            <a:r>
              <a:rPr sz="1200" dirty="0">
                <a:latin typeface="Times New Roman"/>
                <a:cs typeface="Times New Roman"/>
              </a:rPr>
              <a:t>della tua divinità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seguiranno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 ad Urantia.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5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avrà 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porre </a:t>
            </a:r>
            <a:r>
              <a:rPr sz="1200" spc="-5" dirty="0">
                <a:latin typeface="Times New Roman"/>
                <a:cs typeface="Times New Roman"/>
              </a:rPr>
              <a:t>termine all’incarnazione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successivo all’arrivo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ricevimento dell’Aggiustatore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garante dell’integrità </a:t>
            </a:r>
            <a:r>
              <a:rPr sz="1200" dirty="0">
                <a:latin typeface="Times New Roman"/>
                <a:cs typeface="Times New Roman"/>
              </a:rPr>
              <a:t>della tua personalità.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l’arrivo del </a:t>
            </a:r>
            <a:r>
              <a:rPr sz="1200" dirty="0">
                <a:latin typeface="Times New Roman"/>
                <a:cs typeface="Times New Roman"/>
              </a:rPr>
              <a:t>tuo  </a:t>
            </a:r>
            <a:r>
              <a:rPr sz="1200" spc="-5" dirty="0">
                <a:latin typeface="Times New Roman"/>
                <a:cs typeface="Times New Roman"/>
              </a:rPr>
              <a:t>Aggiustatore ed </a:t>
            </a:r>
            <a:r>
              <a:rPr sz="1200" dirty="0">
                <a:latin typeface="Times New Roman"/>
                <a:cs typeface="Times New Roman"/>
              </a:rPr>
              <a:t>in concomitanza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progressivo 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dell’importanza 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dovrai astenerti </a:t>
            </a:r>
            <a:r>
              <a:rPr sz="1200" spc="-5" dirty="0">
                <a:latin typeface="Times New Roman"/>
                <a:cs typeface="Times New Roman"/>
              </a:rPr>
              <a:t>dal formulare </a:t>
            </a:r>
            <a:r>
              <a:rPr sz="1200" dirty="0">
                <a:latin typeface="Times New Roman"/>
                <a:cs typeface="Times New Roman"/>
              </a:rPr>
              <a:t>qualsiasi volontà </a:t>
            </a:r>
            <a:r>
              <a:rPr sz="1200" spc="-5" dirty="0">
                <a:latin typeface="Times New Roman"/>
                <a:cs typeface="Times New Roman"/>
              </a:rPr>
              <a:t>superumana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le  tue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 resteranno </a:t>
            </a:r>
            <a:r>
              <a:rPr sz="1200" dirty="0">
                <a:latin typeface="Times New Roman"/>
                <a:cs typeface="Times New Roman"/>
              </a:rPr>
              <a:t>associate alla tua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inseparabilità di questi </a:t>
            </a:r>
            <a:r>
              <a:rPr sz="1200" spc="-5" dirty="0">
                <a:latin typeface="Times New Roman"/>
                <a:cs typeface="Times New Roman"/>
              </a:rPr>
              <a:t>attributi dalla </a:t>
            </a:r>
            <a:r>
              <a:rPr sz="1200" dirty="0">
                <a:latin typeface="Times New Roman"/>
                <a:cs typeface="Times New Roman"/>
              </a:rPr>
              <a:t>tua  </a:t>
            </a:r>
            <a:r>
              <a:rPr sz="1200" spc="-5" dirty="0">
                <a:latin typeface="Times New Roman"/>
                <a:cs typeface="Times New Roman"/>
              </a:rPr>
              <a:t>presenza personale. Ma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ripercussione superumana accompagnerà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carriera terrestre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del Padre  del Paradiso,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che,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volontà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deliberata,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prenda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indivisa </a:t>
            </a:r>
            <a:r>
              <a:rPr sz="1200" spc="-5" dirty="0">
                <a:latin typeface="Times New Roman"/>
                <a:cs typeface="Times New Roman"/>
              </a:rPr>
              <a:t>culminante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scelta della </a:t>
            </a:r>
            <a:r>
              <a:rPr sz="1200" dirty="0">
                <a:latin typeface="Times New Roman"/>
                <a:cs typeface="Times New Roman"/>
              </a:rPr>
              <a:t>tua intera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9434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6515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Qui era riunito </a:t>
            </a:r>
            <a:r>
              <a:rPr sz="1200" dirty="0">
                <a:latin typeface="Times New Roman"/>
                <a:cs typeface="Times New Roman"/>
              </a:rPr>
              <a:t>quasi un milione di </a:t>
            </a:r>
            <a:r>
              <a:rPr sz="1200" spc="-5" dirty="0">
                <a:latin typeface="Times New Roman"/>
                <a:cs typeface="Times New Roman"/>
              </a:rPr>
              <a:t>manoscritti provenienti </a:t>
            </a:r>
            <a:r>
              <a:rPr sz="1200" dirty="0">
                <a:latin typeface="Times New Roman"/>
                <a:cs typeface="Times New Roman"/>
              </a:rPr>
              <a:t>da tutto il mondo </a:t>
            </a:r>
            <a:r>
              <a:rPr sz="1200" spc="-5" dirty="0">
                <a:latin typeface="Times New Roman"/>
                <a:cs typeface="Times New Roman"/>
              </a:rPr>
              <a:t>civilizzato: </a:t>
            </a:r>
            <a:r>
              <a:rPr sz="1200" dirty="0">
                <a:latin typeface="Times New Roman"/>
                <a:cs typeface="Times New Roman"/>
              </a:rPr>
              <a:t>Grecia, </a:t>
            </a:r>
            <a:r>
              <a:rPr sz="1200" spc="-5" dirty="0">
                <a:latin typeface="Times New Roman"/>
                <a:cs typeface="Times New Roman"/>
              </a:rPr>
              <a:t>Roma, Palestina, Partia,  India,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dal Giappone.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biblioteca </a:t>
            </a:r>
            <a:r>
              <a:rPr sz="1200" dirty="0">
                <a:latin typeface="Times New Roman"/>
                <a:cs typeface="Times New Roman"/>
              </a:rPr>
              <a:t>Ganid vide la più </a:t>
            </a:r>
            <a:r>
              <a:rPr sz="1200" spc="-5" dirty="0">
                <a:latin typeface="Times New Roman"/>
                <a:cs typeface="Times New Roman"/>
              </a:rPr>
              <a:t>grande collezione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letteratura indiana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intero;  ed 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trascorsero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di tempo ogni giorno durante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sosta ad Alessandria. Gesù parlò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della traduzione in </a:t>
            </a:r>
            <a:r>
              <a:rPr sz="1200" spc="-5" dirty="0">
                <a:latin typeface="Times New Roman"/>
                <a:cs typeface="Times New Roman"/>
              </a:rPr>
              <a:t>greco  della Scritture ebraiche </a:t>
            </a:r>
            <a:r>
              <a:rPr sz="1200" dirty="0">
                <a:latin typeface="Times New Roman"/>
                <a:cs typeface="Times New Roman"/>
              </a:rPr>
              <a:t>fatta in questo </a:t>
            </a:r>
            <a:r>
              <a:rPr sz="1200" spc="-5" dirty="0">
                <a:latin typeface="Times New Roman"/>
                <a:cs typeface="Times New Roman"/>
              </a:rPr>
              <a:t>luogo. </a:t>
            </a:r>
            <a:r>
              <a:rPr sz="1200" dirty="0">
                <a:latin typeface="Times New Roman"/>
                <a:cs typeface="Times New Roman"/>
              </a:rPr>
              <a:t>Ed essi </a:t>
            </a:r>
            <a:r>
              <a:rPr sz="1200" spc="-5" dirty="0">
                <a:latin typeface="Times New Roman"/>
                <a:cs typeface="Times New Roman"/>
              </a:rPr>
              <a:t>analizzarono </a:t>
            </a:r>
            <a:r>
              <a:rPr sz="1200" dirty="0">
                <a:latin typeface="Times New Roman"/>
                <a:cs typeface="Times New Roman"/>
              </a:rPr>
              <a:t>più volte tutte le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sforzava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far risaltare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mente la verità contenuta in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esse, </a:t>
            </a:r>
            <a:r>
              <a:rPr sz="1200" spc="-5" dirty="0">
                <a:latin typeface="Times New Roman"/>
                <a:cs typeface="Times New Roman"/>
              </a:rPr>
              <a:t>ed aggiungendo sempre: “Ma Yahweh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Dio  sviluppato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rivelazioni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patto di </a:t>
            </a:r>
            <a:r>
              <a:rPr sz="1200" spc="-5" dirty="0">
                <a:latin typeface="Times New Roman"/>
                <a:cs typeface="Times New Roman"/>
              </a:rPr>
              <a:t>Abramo.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occuparono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il paese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insegnato, </a:t>
            </a:r>
            <a:r>
              <a:rPr sz="1200" dirty="0">
                <a:latin typeface="Times New Roman"/>
                <a:cs typeface="Times New Roman"/>
              </a:rPr>
              <a:t>e da dove mandò </a:t>
            </a:r>
            <a:r>
              <a:rPr sz="1200" spc="-5" dirty="0">
                <a:latin typeface="Times New Roman"/>
                <a:cs typeface="Times New Roman"/>
              </a:rPr>
              <a:t>degli insegnanti per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intero. Ed </a:t>
            </a:r>
            <a:r>
              <a:rPr sz="1200" dirty="0">
                <a:latin typeface="Times New Roman"/>
                <a:cs typeface="Times New Roman"/>
              </a:rPr>
              <a:t>in fin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conti la loro </a:t>
            </a:r>
            <a:r>
              <a:rPr sz="1200" spc="-5" dirty="0">
                <a:latin typeface="Times New Roman"/>
                <a:cs typeface="Times New Roman"/>
              </a:rPr>
              <a:t>religione rappresentò </a:t>
            </a:r>
            <a:r>
              <a:rPr sz="1200" dirty="0">
                <a:latin typeface="Times New Roman"/>
                <a:cs typeface="Times New Roman"/>
              </a:rPr>
              <a:t>un riconoscimento </a:t>
            </a:r>
            <a:r>
              <a:rPr sz="1200" spc="-5" dirty="0">
                <a:latin typeface="Times New Roman"/>
                <a:cs typeface="Times New Roman"/>
              </a:rPr>
              <a:t>del Signore Dio d’Israele come Padre Universale celeste </a:t>
            </a:r>
            <a:r>
              <a:rPr sz="1200" dirty="0">
                <a:latin typeface="Times New Roman"/>
                <a:cs typeface="Times New Roman"/>
              </a:rPr>
              <a:t>più chiaro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34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(1432.5) 130:3.5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Ganid fece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raccolta degli insegnamenti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-5" dirty="0">
                <a:latin typeface="Times New Roman"/>
                <a:cs typeface="Times New Roman"/>
              </a:rPr>
              <a:t>quelle religioni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che  riconoscevano </a:t>
            </a:r>
            <a:r>
              <a:rPr sz="1200" dirty="0">
                <a:latin typeface="Times New Roman"/>
                <a:cs typeface="Times New Roman"/>
              </a:rPr>
              <a:t>una Deità </a:t>
            </a:r>
            <a:r>
              <a:rPr sz="1200" spc="-5" dirty="0">
                <a:latin typeface="Times New Roman"/>
                <a:cs typeface="Times New Roman"/>
              </a:rPr>
              <a:t>Universale,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ammettevano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deità subordinate. </a:t>
            </a:r>
            <a:r>
              <a:rPr sz="1200" dirty="0">
                <a:latin typeface="Times New Roman"/>
                <a:cs typeface="Times New Roman"/>
              </a:rPr>
              <a:t>Dopo molte </a:t>
            </a:r>
            <a:r>
              <a:rPr sz="1200" spc="-5" dirty="0">
                <a:latin typeface="Times New Roman"/>
                <a:cs typeface="Times New Roman"/>
              </a:rPr>
              <a:t>discussioni 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Ganid decisero che </a:t>
            </a:r>
            <a:r>
              <a:rPr sz="1200" dirty="0">
                <a:latin typeface="Times New Roman"/>
                <a:cs typeface="Times New Roman"/>
              </a:rPr>
              <a:t>i Romani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religione,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religione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dell’imperatore.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Greci, conclusero essi, 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ma non una </a:t>
            </a:r>
            <a:r>
              <a:rPr sz="1200" spc="-5" dirty="0">
                <a:latin typeface="Times New Roman"/>
                <a:cs typeface="Times New Roman"/>
              </a:rPr>
              <a:t>religione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personale.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scartarono </a:t>
            </a:r>
            <a:r>
              <a:rPr sz="1200" dirty="0">
                <a:latin typeface="Times New Roman"/>
                <a:cs typeface="Times New Roman"/>
              </a:rPr>
              <a:t>i culti  </a:t>
            </a:r>
            <a:r>
              <a:rPr sz="1200" spc="-5" dirty="0">
                <a:latin typeface="Times New Roman"/>
                <a:cs typeface="Times New Roman"/>
              </a:rPr>
              <a:t>dei misteri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molteplicità 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concetti diversi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sembravano </a:t>
            </a:r>
            <a:r>
              <a:rPr sz="1200" dirty="0">
                <a:latin typeface="Times New Roman"/>
                <a:cs typeface="Times New Roman"/>
              </a:rPr>
              <a:t>derivare da 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e più antiche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3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(1433.1) 130:3.6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traduzioni fossero state fatte ad Alessandria, </a:t>
            </a:r>
            <a:r>
              <a:rPr sz="1200" dirty="0">
                <a:latin typeface="Times New Roman"/>
                <a:cs typeface="Times New Roman"/>
              </a:rPr>
              <a:t>Ganid mise in ordine </a:t>
            </a:r>
            <a:r>
              <a:rPr sz="1200" spc="-5" dirty="0">
                <a:latin typeface="Times New Roman"/>
                <a:cs typeface="Times New Roman"/>
              </a:rPr>
              <a:t>definitivamente questi brani scelti </a:t>
            </a:r>
            <a:r>
              <a:rPr sz="1200" dirty="0">
                <a:latin typeface="Times New Roman"/>
                <a:cs typeface="Times New Roman"/>
              </a:rPr>
              <a:t>e  vi </a:t>
            </a:r>
            <a:r>
              <a:rPr sz="1200" spc="-5" dirty="0">
                <a:latin typeface="Times New Roman"/>
                <a:cs typeface="Times New Roman"/>
              </a:rPr>
              <a:t>aggiunse </a:t>
            </a:r>
            <a:r>
              <a:rPr sz="1200" dirty="0">
                <a:latin typeface="Times New Roman"/>
                <a:cs typeface="Times New Roman"/>
              </a:rPr>
              <a:t>le sue conclusioni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 loro </a:t>
            </a:r>
            <a:r>
              <a:rPr sz="1200" dirty="0">
                <a:latin typeface="Times New Roman"/>
                <a:cs typeface="Times New Roman"/>
              </a:rPr>
              <a:t>soggiorno a Roma.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sorpreso </a:t>
            </a:r>
            <a:r>
              <a:rPr sz="1200" dirty="0">
                <a:latin typeface="Times New Roman"/>
                <a:cs typeface="Times New Roman"/>
              </a:rPr>
              <a:t>di scoprire che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 marR="577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migliori autori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letteratura sacra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riconoscevano </a:t>
            </a:r>
            <a:r>
              <a:rPr sz="1200" dirty="0">
                <a:latin typeface="Times New Roman"/>
                <a:cs typeface="Times New Roman"/>
              </a:rPr>
              <a:t>tutti più o </a:t>
            </a:r>
            <a:r>
              <a:rPr sz="1200" spc="-5" dirty="0">
                <a:latin typeface="Times New Roman"/>
                <a:cs typeface="Times New Roman"/>
              </a:rPr>
              <a:t>meno chiaramente l’esistenza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trovavano  molto </a:t>
            </a:r>
            <a:r>
              <a:rPr sz="1200" spc="-5" dirty="0">
                <a:latin typeface="Times New Roman"/>
                <a:cs typeface="Times New Roman"/>
              </a:rPr>
              <a:t>d’accordo sulla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sua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l’uomo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35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57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(1433.2) 130:3.7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trascorsero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museo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soggiorno ad Alessandria. Questo </a:t>
            </a:r>
            <a:r>
              <a:rPr sz="1200" dirty="0">
                <a:latin typeface="Times New Roman"/>
                <a:cs typeface="Times New Roman"/>
              </a:rPr>
              <a:t>museo non era una  </a:t>
            </a:r>
            <a:r>
              <a:rPr sz="1200" spc="-5" dirty="0">
                <a:latin typeface="Times New Roman"/>
                <a:cs typeface="Times New Roman"/>
              </a:rPr>
              <a:t>collezione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oggetti rari,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un’università </a:t>
            </a:r>
            <a:r>
              <a:rPr sz="1200" dirty="0">
                <a:latin typeface="Times New Roman"/>
                <a:cs typeface="Times New Roman"/>
              </a:rPr>
              <a:t>di belle </a:t>
            </a:r>
            <a:r>
              <a:rPr sz="1200" spc="-5" dirty="0">
                <a:latin typeface="Times New Roman"/>
                <a:cs typeface="Times New Roman"/>
              </a:rPr>
              <a:t>arti,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scienze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letteratura. </a:t>
            </a:r>
            <a:r>
              <a:rPr sz="1200" dirty="0">
                <a:latin typeface="Times New Roman"/>
                <a:cs typeface="Times New Roman"/>
              </a:rPr>
              <a:t>Dotti </a:t>
            </a:r>
            <a:r>
              <a:rPr sz="1200" spc="-5" dirty="0">
                <a:latin typeface="Times New Roman"/>
                <a:cs typeface="Times New Roman"/>
              </a:rPr>
              <a:t>professori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tenevano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giornalmente delle </a:t>
            </a:r>
            <a:r>
              <a:rPr sz="1200" dirty="0">
                <a:latin typeface="Times New Roman"/>
                <a:cs typeface="Times New Roman"/>
              </a:rPr>
              <a:t>lezioni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centro intellettuale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occidentale. 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spiegava </a:t>
            </a:r>
            <a:r>
              <a:rPr sz="1200" dirty="0">
                <a:latin typeface="Times New Roman"/>
                <a:cs typeface="Times New Roman"/>
              </a:rPr>
              <a:t>le lezioni a Ganid. </a:t>
            </a:r>
            <a:r>
              <a:rPr sz="1200" spc="-5" dirty="0">
                <a:latin typeface="Times New Roman"/>
                <a:cs typeface="Times New Roman"/>
              </a:rPr>
              <a:t>Un giorno, </a:t>
            </a:r>
            <a:r>
              <a:rPr sz="1200" dirty="0">
                <a:latin typeface="Times New Roman"/>
                <a:cs typeface="Times New Roman"/>
              </a:rPr>
              <a:t>durante la seconda </a:t>
            </a:r>
            <a:r>
              <a:rPr sz="1200" spc="-5" dirty="0">
                <a:latin typeface="Times New Roman"/>
                <a:cs typeface="Times New Roman"/>
              </a:rPr>
              <a:t>settimana,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esclamò: “Maestro </a:t>
            </a:r>
            <a:r>
              <a:rPr sz="1200" dirty="0">
                <a:latin typeface="Times New Roman"/>
                <a:cs typeface="Times New Roman"/>
              </a:rPr>
              <a:t>Joshua, tu ne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questi  professori; dovresti </a:t>
            </a:r>
            <a:r>
              <a:rPr sz="1200" dirty="0">
                <a:latin typeface="Times New Roman"/>
                <a:cs typeface="Times New Roman"/>
              </a:rPr>
              <a:t>alzarti e </a:t>
            </a:r>
            <a:r>
              <a:rPr sz="1200" spc="-5" dirty="0">
                <a:latin typeface="Times New Roman"/>
                <a:cs typeface="Times New Roman"/>
              </a:rPr>
              <a:t>dire </a:t>
            </a:r>
            <a:r>
              <a:rPr sz="1200" dirty="0">
                <a:latin typeface="Times New Roman"/>
                <a:cs typeface="Times New Roman"/>
              </a:rPr>
              <a:t>loro 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hai detto a </a:t>
            </a:r>
            <a:r>
              <a:rPr sz="1200" spc="-5" dirty="0">
                <a:latin typeface="Times New Roman"/>
                <a:cs typeface="Times New Roman"/>
              </a:rPr>
              <a:t>me;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ottenebrati dal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pensare. Parlerò </a:t>
            </a:r>
            <a:r>
              <a:rPr sz="1200" dirty="0">
                <a:latin typeface="Times New Roman"/>
                <a:cs typeface="Times New Roman"/>
              </a:rPr>
              <a:t>a mio </a:t>
            </a:r>
            <a:r>
              <a:rPr sz="1200" spc="-5" dirty="0">
                <a:latin typeface="Times New Roman"/>
                <a:cs typeface="Times New Roman"/>
              </a:rPr>
              <a:t>padre  ed egli organizzerà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cosa.” Gesù </a:t>
            </a:r>
            <a:r>
              <a:rPr sz="1200" dirty="0">
                <a:latin typeface="Times New Roman"/>
                <a:cs typeface="Times New Roman"/>
              </a:rPr>
              <a:t>sorrise dicendo: </a:t>
            </a:r>
            <a:r>
              <a:rPr sz="1200" spc="-5" dirty="0">
                <a:latin typeface="Times New Roman"/>
                <a:cs typeface="Times New Roman"/>
              </a:rPr>
              <a:t>“Tu sei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allievo ammirevole,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insegnanti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accetterebbero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tu ed io li istruissimo. </a:t>
            </a:r>
            <a:r>
              <a:rPr sz="1200" spc="-5" dirty="0">
                <a:latin typeface="Times New Roman"/>
                <a:cs typeface="Times New Roman"/>
              </a:rPr>
              <a:t>L’orgoglio dell’erudizione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spiritualizzata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cosa ingannevole nell’esperienza umana.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maestro  </a:t>
            </a:r>
            <a:r>
              <a:rPr sz="1200" dirty="0">
                <a:latin typeface="Times New Roman"/>
                <a:cs typeface="Times New Roman"/>
              </a:rPr>
              <a:t>mantiene la </a:t>
            </a:r>
            <a:r>
              <a:rPr sz="1200" spc="-5" dirty="0">
                <a:latin typeface="Times New Roman"/>
                <a:cs typeface="Times New Roman"/>
              </a:rPr>
              <a:t>sua integrità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restando sempre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apprendista.”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(1433.3) 130:3.8 </a:t>
            </a:r>
            <a:r>
              <a:rPr sz="1200" spc="-5" dirty="0">
                <a:latin typeface="Times New Roman"/>
                <a:cs typeface="Times New Roman"/>
              </a:rPr>
              <a:t>Alessandria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mescolava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dell’Occidente </a:t>
            </a:r>
            <a:r>
              <a:rPr sz="1200" dirty="0">
                <a:latin typeface="Times New Roman"/>
                <a:cs typeface="Times New Roman"/>
              </a:rPr>
              <a:t>e dopo Roma era 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sfarzosa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Qui si trovava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sinagoga ebrea del </a:t>
            </a:r>
            <a:r>
              <a:rPr sz="1200" dirty="0">
                <a:latin typeface="Times New Roman"/>
                <a:cs typeface="Times New Roman"/>
              </a:rPr>
              <a:t>mondo, la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amministrativa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  dirigenti </a:t>
            </a:r>
            <a:r>
              <a:rPr sz="1200" dirty="0">
                <a:latin typeface="Times New Roman"/>
                <a:cs typeface="Times New Roman"/>
              </a:rPr>
              <a:t>anziani.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0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(1433.4) 130:3.9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molti uomini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Gonod trattava affari </a:t>
            </a:r>
            <a:r>
              <a:rPr sz="1200" dirty="0">
                <a:latin typeface="Times New Roman"/>
                <a:cs typeface="Times New Roman"/>
              </a:rPr>
              <a:t>c’era un certo </a:t>
            </a:r>
            <a:r>
              <a:rPr sz="1200" spc="-5" dirty="0">
                <a:latin typeface="Times New Roman"/>
                <a:cs typeface="Times New Roman"/>
              </a:rPr>
              <a:t>banchiere ebreo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Alessandro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fratello,  </a:t>
            </a:r>
            <a:r>
              <a:rPr sz="1200" spc="-5" dirty="0">
                <a:latin typeface="Times New Roman"/>
                <a:cs typeface="Times New Roman"/>
              </a:rPr>
              <a:t>Filone,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celebre </a:t>
            </a:r>
            <a:r>
              <a:rPr sz="1200" dirty="0">
                <a:latin typeface="Times New Roman"/>
                <a:cs typeface="Times New Roman"/>
              </a:rPr>
              <a:t>filosofo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di quel tempo. </a:t>
            </a:r>
            <a:r>
              <a:rPr sz="1200" spc="-5" dirty="0">
                <a:latin typeface="Times New Roman"/>
                <a:cs typeface="Times New Roman"/>
              </a:rPr>
              <a:t>Filone era </a:t>
            </a:r>
            <a:r>
              <a:rPr sz="1200" dirty="0">
                <a:latin typeface="Times New Roman"/>
                <a:cs typeface="Times New Roman"/>
              </a:rPr>
              <a:t>impegnato nel lodevole ma </a:t>
            </a:r>
            <a:r>
              <a:rPr sz="1200" spc="-5" dirty="0">
                <a:latin typeface="Times New Roman"/>
                <a:cs typeface="Times New Roman"/>
              </a:rPr>
              <a:t>estremamente difficile </a:t>
            </a:r>
            <a:r>
              <a:rPr sz="1200" dirty="0">
                <a:latin typeface="Times New Roman"/>
                <a:cs typeface="Times New Roman"/>
              </a:rPr>
              <a:t>compito di  armonizzare la </a:t>
            </a:r>
            <a:r>
              <a:rPr sz="1200" spc="-5" dirty="0">
                <a:latin typeface="Times New Roman"/>
                <a:cs typeface="Times New Roman"/>
              </a:rPr>
              <a:t>filosofia greca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teologia ebraica. Ganid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parlarono molto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speravano </a:t>
            </a:r>
            <a:r>
              <a:rPr sz="1200" spc="2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a qualcuna delle </a:t>
            </a:r>
            <a:r>
              <a:rPr sz="1200" spc="-5" dirty="0">
                <a:latin typeface="Times New Roman"/>
                <a:cs typeface="Times New Roman"/>
              </a:rPr>
              <a:t>sue lezioni,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soggiorno ad Alessandria questo </a:t>
            </a:r>
            <a:r>
              <a:rPr sz="1200" dirty="0">
                <a:latin typeface="Times New Roman"/>
                <a:cs typeface="Times New Roman"/>
              </a:rPr>
              <a:t>famoso </a:t>
            </a:r>
            <a:r>
              <a:rPr sz="1200" spc="-5" dirty="0">
                <a:latin typeface="Times New Roman"/>
                <a:cs typeface="Times New Roman"/>
              </a:rPr>
              <a:t>Ebreo ellenista </a:t>
            </a:r>
            <a:r>
              <a:rPr sz="1200" dirty="0">
                <a:latin typeface="Times New Roman"/>
                <a:cs typeface="Times New Roman"/>
              </a:rPr>
              <a:t>rimase a letto  </a:t>
            </a:r>
            <a:r>
              <a:rPr sz="1200" spc="-5" dirty="0">
                <a:latin typeface="Times New Roman"/>
                <a:cs typeface="Times New Roman"/>
              </a:rPr>
              <a:t>ammalato.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1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(1433.5) 130:3.10 </a:t>
            </a:r>
            <a:r>
              <a:rPr sz="1200" spc="-5" dirty="0">
                <a:latin typeface="Times New Roman"/>
                <a:cs typeface="Times New Roman"/>
              </a:rPr>
              <a:t>Gesù fece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Ganid l’elogio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 greca </a:t>
            </a:r>
            <a:r>
              <a:rPr sz="1200" dirty="0">
                <a:latin typeface="Times New Roman"/>
                <a:cs typeface="Times New Roman"/>
              </a:rPr>
              <a:t>e delle dottrine </a:t>
            </a:r>
            <a:r>
              <a:rPr sz="1200" spc="-5" dirty="0">
                <a:latin typeface="Times New Roman"/>
                <a:cs typeface="Times New Roman"/>
              </a:rPr>
              <a:t>stoiche,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fece ben </a:t>
            </a:r>
            <a:r>
              <a:rPr sz="1200" dirty="0">
                <a:latin typeface="Times New Roman"/>
                <a:cs typeface="Times New Roman"/>
              </a:rPr>
              <a:t>capire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ragazzo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questi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credenza, come 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spc="-5" dirty="0">
                <a:latin typeface="Times New Roman"/>
                <a:cs typeface="Times New Roman"/>
              </a:rPr>
              <a:t>indefiniti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certuni del suo </a:t>
            </a:r>
            <a:r>
              <a:rPr sz="1200" dirty="0">
                <a:latin typeface="Times New Roman"/>
                <a:cs typeface="Times New Roman"/>
              </a:rPr>
              <a:t>popolo, </a:t>
            </a:r>
            <a:r>
              <a:rPr sz="1200" spc="-5" dirty="0">
                <a:latin typeface="Times New Roman"/>
                <a:cs typeface="Times New Roman"/>
              </a:rPr>
              <a:t>erano religioni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nel senso che  conducevano 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conoscendo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l’Eterno.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4984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discorso sulla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realtà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(1433.6) 130:4.1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sera prima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Alessandria,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ebbero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colloquio </a:t>
            </a:r>
            <a:r>
              <a:rPr sz="1200" dirty="0">
                <a:latin typeface="Times New Roman"/>
                <a:cs typeface="Times New Roman"/>
              </a:rPr>
              <a:t>con uno </a:t>
            </a:r>
            <a:r>
              <a:rPr sz="1200" spc="-5" dirty="0">
                <a:latin typeface="Times New Roman"/>
                <a:cs typeface="Times New Roman"/>
              </a:rPr>
              <a:t>dei professori che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dirigevano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l’università, </a:t>
            </a:r>
            <a:r>
              <a:rPr sz="1200" dirty="0">
                <a:latin typeface="Times New Roman"/>
                <a:cs typeface="Times New Roman"/>
              </a:rPr>
              <a:t>il quale teneva un </a:t>
            </a:r>
            <a:r>
              <a:rPr sz="1200" spc="-5" dirty="0">
                <a:latin typeface="Times New Roman"/>
                <a:cs typeface="Times New Roman"/>
              </a:rPr>
              <a:t>corso sugli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Platone. Gesù fece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interprete al </a:t>
            </a:r>
            <a:r>
              <a:rPr sz="1200" dirty="0">
                <a:latin typeface="Times New Roman"/>
                <a:cs typeface="Times New Roman"/>
              </a:rPr>
              <a:t>colto </a:t>
            </a:r>
            <a:r>
              <a:rPr sz="1200" spc="-5" dirty="0">
                <a:latin typeface="Times New Roman"/>
                <a:cs typeface="Times New Roman"/>
              </a:rPr>
              <a:t>insegnante greco,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inserì  alcun insegnamento </a:t>
            </a:r>
            <a:r>
              <a:rPr sz="1200" dirty="0">
                <a:latin typeface="Times New Roman"/>
                <a:cs typeface="Times New Roman"/>
              </a:rPr>
              <a:t>proprio a confutazione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greca. Quella </a:t>
            </a:r>
            <a:r>
              <a:rPr sz="1200" dirty="0">
                <a:latin typeface="Times New Roman"/>
                <a:cs typeface="Times New Roman"/>
              </a:rPr>
              <a:t>sera Gonod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assente </a:t>
            </a:r>
            <a:r>
              <a:rPr sz="1200" spc="-5" dirty="0">
                <a:latin typeface="Times New Roman"/>
                <a:cs typeface="Times New Roman"/>
              </a:rPr>
              <a:t>per affari; così,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professore se </a:t>
            </a:r>
            <a:r>
              <a:rPr sz="1200" dirty="0">
                <a:latin typeface="Times New Roman"/>
                <a:cs typeface="Times New Roman"/>
              </a:rPr>
              <a:t>ne fu </a:t>
            </a:r>
            <a:r>
              <a:rPr sz="1200" spc="-5" dirty="0">
                <a:latin typeface="Times New Roman"/>
                <a:cs typeface="Times New Roman"/>
              </a:rPr>
              <a:t>andato,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precettore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allievo </a:t>
            </a:r>
            <a:r>
              <a:rPr sz="1200" spc="-5" dirty="0">
                <a:latin typeface="Times New Roman"/>
                <a:cs typeface="Times New Roman"/>
              </a:rPr>
              <a:t>ebbero una lunga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aperta conversazione </a:t>
            </a:r>
            <a:r>
              <a:rPr sz="1200" dirty="0">
                <a:latin typeface="Times New Roman"/>
                <a:cs typeface="Times New Roman"/>
              </a:rPr>
              <a:t>sulle dottrine di Platone. </a:t>
            </a:r>
            <a:r>
              <a:rPr sz="1200" spc="-5" dirty="0">
                <a:latin typeface="Times New Roman"/>
                <a:cs typeface="Times New Roman"/>
              </a:rPr>
              <a:t>Anche  se Gesù diede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moderata </a:t>
            </a:r>
            <a:r>
              <a:rPr sz="1200" dirty="0">
                <a:latin typeface="Times New Roman"/>
                <a:cs typeface="Times New Roman"/>
              </a:rPr>
              <a:t>approvazione a certi </a:t>
            </a:r>
            <a:r>
              <a:rPr sz="1200" spc="-5" dirty="0">
                <a:latin typeface="Times New Roman"/>
                <a:cs typeface="Times New Roman"/>
              </a:rPr>
              <a:t>insegnamenti greci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teoria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cose materiali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erano  vaghi </a:t>
            </a:r>
            <a:r>
              <a:rPr sz="1200" dirty="0">
                <a:latin typeface="Times New Roman"/>
                <a:cs typeface="Times New Roman"/>
              </a:rPr>
              <a:t>riflessi </a:t>
            </a:r>
            <a:r>
              <a:rPr sz="1200" spc="-5" dirty="0">
                <a:latin typeface="Times New Roman"/>
                <a:cs typeface="Times New Roman"/>
              </a:rPr>
              <a:t>delle realtà spirituali invisibili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sostanziali,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tuttavia di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una base più degna di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riflessioni del giovane;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egli cominciò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dissertazione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della realtà nell’universo.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sostanza 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linguaggio moderno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Ganid: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1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(1434.1) 130:4.2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della realtà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l’Infinito.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materiali della creazione finita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ripercussioni </a:t>
            </a:r>
            <a:r>
              <a:rPr sz="1200" dirty="0">
                <a:latin typeface="Times New Roman"/>
                <a:cs typeface="Times New Roman"/>
              </a:rPr>
              <a:t>temporali-  </a:t>
            </a:r>
            <a:r>
              <a:rPr sz="1200" spc="-5" dirty="0">
                <a:latin typeface="Times New Roman"/>
                <a:cs typeface="Times New Roman"/>
              </a:rPr>
              <a:t>spaziali dell’Archetipo Paradisiaco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Mente Universale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causalità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fisico, l’autocoscienza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63500" marR="8572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mondo intellettuale e l’individualità 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dello spirito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queste realtà proiettate su scala universale, congiunte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relazioni eterne </a:t>
            </a:r>
            <a:r>
              <a:rPr sz="1200" dirty="0">
                <a:latin typeface="Times New Roman"/>
                <a:cs typeface="Times New Roman"/>
              </a:rPr>
              <a:t>e sperimentate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perfezione di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divinità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realtà del Supremo.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continuo cambiamento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Originale della causalità, </a:t>
            </a:r>
            <a:r>
              <a:rPr sz="1200" dirty="0">
                <a:latin typeface="Times New Roman"/>
                <a:cs typeface="Times New Roman"/>
              </a:rPr>
              <a:t>dell’intelligenza e </a:t>
            </a:r>
            <a:r>
              <a:rPr sz="1200" spc="-5" dirty="0">
                <a:latin typeface="Times New Roman"/>
                <a:cs typeface="Times New Roman"/>
              </a:rPr>
              <a:t>dell’esperienza spirituale resta  immutabile, assoluta. 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cose, anche </a:t>
            </a:r>
            <a:r>
              <a:rPr sz="1200" dirty="0">
                <a:latin typeface="Times New Roman"/>
                <a:cs typeface="Times New Roman"/>
              </a:rPr>
              <a:t>in un universo </a:t>
            </a:r>
            <a:r>
              <a:rPr sz="1200" spc="-5" dirty="0">
                <a:latin typeface="Times New Roman"/>
                <a:cs typeface="Times New Roman"/>
              </a:rPr>
              <a:t>eterno di </a:t>
            </a:r>
            <a:r>
              <a:rPr sz="1200" dirty="0">
                <a:latin typeface="Times New Roman"/>
                <a:cs typeface="Times New Roman"/>
              </a:rPr>
              <a:t>valori senza </a:t>
            </a:r>
            <a:r>
              <a:rPr sz="1200" spc="-5" dirty="0">
                <a:latin typeface="Times New Roman"/>
                <a:cs typeface="Times New Roman"/>
              </a:rPr>
              <a:t>limiti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divine, possono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e molte  volte </a:t>
            </a:r>
            <a:r>
              <a:rPr sz="1200" spc="-5" dirty="0">
                <a:latin typeface="Times New Roman"/>
                <a:cs typeface="Times New Roman"/>
              </a:rPr>
              <a:t>cambiano, ad eccezione degli Assoluti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fisico, </a:t>
            </a:r>
            <a:r>
              <a:rPr sz="1200" spc="-5" dirty="0">
                <a:latin typeface="Times New Roman"/>
                <a:cs typeface="Times New Roman"/>
              </a:rPr>
              <a:t>l’abbraccio </a:t>
            </a:r>
            <a:r>
              <a:rPr sz="1200" dirty="0">
                <a:latin typeface="Times New Roman"/>
                <a:cs typeface="Times New Roman"/>
              </a:rPr>
              <a:t>intellettuale o </a:t>
            </a:r>
            <a:r>
              <a:rPr sz="1200" spc="-5" dirty="0">
                <a:latin typeface="Times New Roman"/>
                <a:cs typeface="Times New Roman"/>
              </a:rPr>
              <a:t>l’identità spirituale  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6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(1434.2) 130:4.3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più </a:t>
            </a:r>
            <a:r>
              <a:rPr sz="1200" spc="-5" dirty="0">
                <a:latin typeface="Times New Roman"/>
                <a:cs typeface="Times New Roman"/>
              </a:rPr>
              <a:t>alto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finita può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  Supremo.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con destino 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continuano a </a:t>
            </a:r>
            <a:r>
              <a:rPr sz="1200" spc="-5" dirty="0">
                <a:latin typeface="Times New Roman"/>
                <a:cs typeface="Times New Roman"/>
              </a:rPr>
              <a:t>sperimentare dei cambiamenti </a:t>
            </a:r>
            <a:r>
              <a:rPr sz="1200" dirty="0">
                <a:latin typeface="Times New Roman"/>
                <a:cs typeface="Times New Roman"/>
              </a:rPr>
              <a:t>nei movimenti del  mondo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fenomeni </a:t>
            </a:r>
            <a:r>
              <a:rPr sz="1200" spc="-5" dirty="0">
                <a:latin typeface="Times New Roman"/>
                <a:cs typeface="Times New Roman"/>
              </a:rPr>
              <a:t>materiali. Essi </a:t>
            </a:r>
            <a:r>
              <a:rPr sz="1200" dirty="0">
                <a:latin typeface="Times New Roman"/>
                <a:cs typeface="Times New Roman"/>
              </a:rPr>
              <a:t>restano similmente </a:t>
            </a:r>
            <a:r>
              <a:rPr sz="1200" spc="-5" dirty="0">
                <a:latin typeface="Times New Roman"/>
                <a:cs typeface="Times New Roman"/>
              </a:rPr>
              <a:t>coscienti della progressione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individualità </a:t>
            </a:r>
            <a:r>
              <a:rPr sz="1200" spc="5" dirty="0">
                <a:latin typeface="Times New Roman"/>
                <a:cs typeface="Times New Roman"/>
              </a:rPr>
              <a:t>nella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6895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algn="just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continua ascensione dell’universo spirituale </a:t>
            </a:r>
            <a:r>
              <a:rPr sz="1200" dirty="0">
                <a:latin typeface="Times New Roman"/>
                <a:cs typeface="Times New Roman"/>
              </a:rPr>
              <a:t>e della loro </a:t>
            </a:r>
            <a:r>
              <a:rPr sz="1200" spc="-5" dirty="0">
                <a:latin typeface="Times New Roman"/>
                <a:cs typeface="Times New Roman"/>
              </a:rPr>
              <a:t>coscienza crescente nel loro profondo </a:t>
            </a:r>
            <a:r>
              <a:rPr sz="1200" dirty="0">
                <a:latin typeface="Times New Roman"/>
                <a:cs typeface="Times New Roman"/>
              </a:rPr>
              <a:t>apprezzamento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</a:t>
            </a:r>
            <a:endParaRPr sz="1200">
              <a:latin typeface="Times New Roman"/>
              <a:cs typeface="Times New Roman"/>
            </a:endParaRPr>
          </a:p>
          <a:p>
            <a:pPr marL="88900" marR="558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intellettuale, ed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ad esso. </a:t>
            </a:r>
            <a:r>
              <a:rPr sz="1200" dirty="0">
                <a:latin typeface="Times New Roman"/>
                <a:cs typeface="Times New Roman"/>
              </a:rPr>
              <a:t>Solamente nella </a:t>
            </a:r>
            <a:r>
              <a:rPr sz="1200" spc="-5" dirty="0">
                <a:latin typeface="Times New Roman"/>
                <a:cs typeface="Times New Roman"/>
              </a:rPr>
              <a:t>perfezione, nell’armonia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nell’unanimità della </a:t>
            </a:r>
            <a:r>
              <a:rPr sz="1200" dirty="0">
                <a:latin typeface="Times New Roman"/>
                <a:cs typeface="Times New Roman"/>
              </a:rPr>
              <a:t>volontà 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spc="10" dirty="0">
                <a:latin typeface="Times New Roman"/>
                <a:cs typeface="Times New Roman"/>
              </a:rPr>
              <a:t>può </a:t>
            </a:r>
            <a:r>
              <a:rPr sz="1200" dirty="0">
                <a:latin typeface="Times New Roman"/>
                <a:cs typeface="Times New Roman"/>
              </a:rPr>
              <a:t>divenire  una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Creatore; </a:t>
            </a:r>
            <a:r>
              <a:rPr sz="1200" dirty="0">
                <a:latin typeface="Times New Roman"/>
                <a:cs typeface="Times New Roman"/>
              </a:rPr>
              <a:t>e questo stato di divinità è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mantenuto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continua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nell’eternità  conformando costantemente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 personale finita alla </a:t>
            </a:r>
            <a:r>
              <a:rPr sz="1200" dirty="0">
                <a:latin typeface="Times New Roman"/>
                <a:cs typeface="Times New Roman"/>
              </a:rPr>
              <a:t>volontà divina </a:t>
            </a:r>
            <a:r>
              <a:rPr sz="1200" spc="-5" dirty="0">
                <a:latin typeface="Times New Roman"/>
                <a:cs typeface="Times New Roman"/>
              </a:rPr>
              <a:t>del Creatore.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desiderio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deve sempre essere supremo nell’anima </a:t>
            </a:r>
            <a:r>
              <a:rPr sz="1200" dirty="0">
                <a:latin typeface="Times New Roman"/>
                <a:cs typeface="Times New Roman"/>
              </a:rPr>
              <a:t>e dominare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(1434.3) 130:4.4 </a:t>
            </a:r>
            <a:r>
              <a:rPr sz="1200" spc="-5" dirty="0">
                <a:latin typeface="Times New Roman"/>
                <a:cs typeface="Times New Roman"/>
              </a:rPr>
              <a:t>Una persona </a:t>
            </a:r>
            <a:r>
              <a:rPr sz="1200" dirty="0">
                <a:latin typeface="Times New Roman"/>
                <a:cs typeface="Times New Roman"/>
              </a:rPr>
              <a:t>orba non può mai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la profondità di una </a:t>
            </a:r>
            <a:r>
              <a:rPr sz="1200" spc="-5" dirty="0">
                <a:latin typeface="Times New Roman"/>
                <a:cs typeface="Times New Roman"/>
              </a:rPr>
              <a:t>prospettiva.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scienziati materialisti </a:t>
            </a:r>
            <a:r>
              <a:rPr sz="1200" dirty="0">
                <a:latin typeface="Times New Roman"/>
                <a:cs typeface="Times New Roman"/>
              </a:rPr>
              <a:t>orbi o  </a:t>
            </a:r>
            <a:r>
              <a:rPr sz="1200" spc="-5" dirty="0">
                <a:latin typeface="Times New Roman"/>
                <a:cs typeface="Times New Roman"/>
              </a:rPr>
              <a:t>mistici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allegoristi </a:t>
            </a:r>
            <a:r>
              <a:rPr sz="1200" dirty="0">
                <a:latin typeface="Times New Roman"/>
                <a:cs typeface="Times New Roman"/>
              </a:rPr>
              <a:t>spirituali orbi possono visualizzare correttamente e </a:t>
            </a:r>
            <a:r>
              <a:rPr sz="1200" spc="-5" dirty="0">
                <a:latin typeface="Times New Roman"/>
                <a:cs typeface="Times New Roman"/>
              </a:rPr>
              <a:t>comprendere adeguatamente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vere profondità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 universale.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dell’esperienza della creatura sono </a:t>
            </a:r>
            <a:r>
              <a:rPr sz="1200" dirty="0">
                <a:latin typeface="Times New Roman"/>
                <a:cs typeface="Times New Roman"/>
              </a:rPr>
              <a:t>nascosti </a:t>
            </a:r>
            <a:r>
              <a:rPr sz="1200" spc="-5" dirty="0">
                <a:latin typeface="Times New Roman"/>
                <a:cs typeface="Times New Roman"/>
              </a:rPr>
              <a:t>nella profondità 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riconoscimento.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6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(1434.4) 130:4.5 </a:t>
            </a:r>
            <a:r>
              <a:rPr sz="1200" spc="-5" dirty="0">
                <a:latin typeface="Times New Roman"/>
                <a:cs typeface="Times New Roman"/>
              </a:rPr>
              <a:t>Una causalità </a:t>
            </a:r>
            <a:r>
              <a:rPr sz="1200" dirty="0">
                <a:latin typeface="Times New Roman"/>
                <a:cs typeface="Times New Roman"/>
              </a:rPr>
              <a:t>senza mente non può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raffinato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complesso </a:t>
            </a:r>
            <a:r>
              <a:rPr sz="1200" dirty="0">
                <a:latin typeface="Times New Roman"/>
                <a:cs typeface="Times New Roman"/>
              </a:rPr>
              <a:t>dal rozzo e </a:t>
            </a:r>
            <a:r>
              <a:rPr sz="1200" spc="-5" dirty="0">
                <a:latin typeface="Times New Roman"/>
                <a:cs typeface="Times New Roman"/>
              </a:rPr>
              <a:t>dal semplice,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l’esperienza senza  spiritualità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caratteri </a:t>
            </a:r>
            <a:r>
              <a:rPr sz="1200" dirty="0">
                <a:latin typeface="Times New Roman"/>
                <a:cs typeface="Times New Roman"/>
              </a:rPr>
              <a:t>divini della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tempo. </a:t>
            </a:r>
            <a:r>
              <a:rPr sz="1200" spc="-5" dirty="0">
                <a:latin typeface="Times New Roman"/>
                <a:cs typeface="Times New Roman"/>
              </a:rPr>
              <a:t>L’unico </a:t>
            </a:r>
            <a:r>
              <a:rPr sz="1200" dirty="0">
                <a:latin typeface="Times New Roman"/>
                <a:cs typeface="Times New Roman"/>
              </a:rPr>
              <a:t>attributo  </a:t>
            </a:r>
            <a:r>
              <a:rPr sz="1200" spc="-5" dirty="0">
                <a:latin typeface="Times New Roman"/>
                <a:cs typeface="Times New Roman"/>
              </a:rPr>
              <a:t>dell’universo che </a:t>
            </a:r>
            <a:r>
              <a:rPr sz="1200" dirty="0">
                <a:latin typeface="Times New Roman"/>
                <a:cs typeface="Times New Roman"/>
              </a:rPr>
              <a:t>caratterizza </a:t>
            </a:r>
            <a:r>
              <a:rPr sz="1200" spc="-5" dirty="0">
                <a:latin typeface="Times New Roman"/>
                <a:cs typeface="Times New Roman"/>
              </a:rPr>
              <a:t>così esclusivamente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infinita 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eterno della </a:t>
            </a:r>
            <a:r>
              <a:rPr sz="1200" spc="-5" dirty="0">
                <a:latin typeface="Times New Roman"/>
                <a:cs typeface="Times New Roman"/>
              </a:rPr>
              <a:t>personalità che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sopravvivere nel raggiungimento progressivo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2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(1434.5) 130:4.6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cosmica, quella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universale,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coesistere con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cambiamenti  illimitati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stesso tempo conservare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identità </a:t>
            </a:r>
            <a:r>
              <a:rPr sz="1200" spc="-5" dirty="0">
                <a:latin typeface="Times New Roman"/>
                <a:cs typeface="Times New Roman"/>
              </a:rPr>
              <a:t>alla presenza stessa di tutti questi cambiamenti,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indefinitamente </a:t>
            </a:r>
            <a:r>
              <a:rPr sz="1200" dirty="0">
                <a:latin typeface="Times New Roman"/>
                <a:cs typeface="Times New Roman"/>
              </a:rPr>
              <a:t>dopo di  </a:t>
            </a:r>
            <a:r>
              <a:rPr sz="1200" spc="-5" dirty="0">
                <a:latin typeface="Times New Roman"/>
                <a:cs typeface="Times New Roman"/>
              </a:rPr>
              <a:t>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09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(1434.6) 130:4.7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è un </a:t>
            </a:r>
            <a:r>
              <a:rPr sz="1200" spc="-5" dirty="0">
                <a:latin typeface="Times New Roman"/>
                <a:cs typeface="Times New Roman"/>
              </a:rPr>
              <a:t>adattamento della </a:t>
            </a:r>
            <a:r>
              <a:rPr sz="1200" dirty="0">
                <a:latin typeface="Times New Roman"/>
                <a:cs typeface="Times New Roman"/>
              </a:rPr>
              <a:t>causalità </a:t>
            </a:r>
            <a:r>
              <a:rPr sz="1200" spc="-5" dirty="0">
                <a:latin typeface="Times New Roman"/>
                <a:cs typeface="Times New Roman"/>
              </a:rPr>
              <a:t>cosmica originale alle esigenze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universali,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ciò viene all’esistenza attraverso </a:t>
            </a:r>
            <a:r>
              <a:rPr sz="1200" dirty="0">
                <a:latin typeface="Times New Roman"/>
                <a:cs typeface="Times New Roman"/>
              </a:rPr>
              <a:t>l’azione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l’attivazione della scintilla spirituale del Dio </a:t>
            </a:r>
            <a:r>
              <a:rPr sz="1200" dirty="0">
                <a:latin typeface="Times New Roman"/>
                <a:cs typeface="Times New Roman"/>
              </a:rPr>
              <a:t>che è spirito.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vita è la </a:t>
            </a:r>
            <a:r>
              <a:rPr sz="1200" spc="-5" dirty="0">
                <a:latin typeface="Times New Roman"/>
                <a:cs typeface="Times New Roman"/>
              </a:rPr>
              <a:t>sua adattabilità;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della </a:t>
            </a:r>
            <a:r>
              <a:rPr sz="1200" dirty="0">
                <a:latin typeface="Times New Roman"/>
                <a:cs typeface="Times New Roman"/>
              </a:rPr>
              <a:t>vita è la </a:t>
            </a:r>
            <a:r>
              <a:rPr sz="1200" spc="-5" dirty="0">
                <a:latin typeface="Times New Roman"/>
                <a:cs typeface="Times New Roman"/>
              </a:rPr>
              <a:t>sua attitudine </a:t>
            </a:r>
            <a:r>
              <a:rPr sz="1200" dirty="0">
                <a:latin typeface="Times New Roman"/>
                <a:cs typeface="Times New Roman"/>
              </a:rPr>
              <a:t>a progredire —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altezze </a:t>
            </a:r>
            <a:r>
              <a:rPr sz="1200" spc="-5" dirty="0">
                <a:latin typeface="Times New Roman"/>
                <a:cs typeface="Times New Roman"/>
              </a:rPr>
              <a:t>della  coscienza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(1434.7) 130:4.8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cattivo </a:t>
            </a:r>
            <a:r>
              <a:rPr sz="1200" dirty="0">
                <a:latin typeface="Times New Roman"/>
                <a:cs typeface="Times New Roman"/>
              </a:rPr>
              <a:t>adattamento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autocosciente all’universo si traduce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disarmonia cosmica.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divergenza definitiva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della personalità dalla tendenza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all’isolamento intellettuale, alla separazione della </a:t>
            </a:r>
            <a:r>
              <a:rPr sz="1200" dirty="0">
                <a:latin typeface="Times New Roman"/>
                <a:cs typeface="Times New Roman"/>
              </a:rPr>
              <a:t>personalità.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perdita del </a:t>
            </a:r>
            <a:r>
              <a:rPr sz="1200" dirty="0">
                <a:latin typeface="Times New Roman"/>
                <a:cs typeface="Times New Roman"/>
              </a:rPr>
              <a:t>pilota </a:t>
            </a:r>
            <a:r>
              <a:rPr sz="1200" spc="-5" dirty="0">
                <a:latin typeface="Times New Roman"/>
                <a:cs typeface="Times New Roman"/>
              </a:rPr>
              <a:t>spirituale interiore sopravviene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cessazione spirituale dell’esistenza.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e progressiva  </a:t>
            </a:r>
            <a:r>
              <a:rPr sz="1200" spc="-5" dirty="0">
                <a:latin typeface="Times New Roman"/>
                <a:cs typeface="Times New Roman"/>
              </a:rPr>
              <a:t>diviene allora,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stessa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stessa, </a:t>
            </a:r>
            <a:r>
              <a:rPr sz="1200" dirty="0">
                <a:latin typeface="Times New Roman"/>
                <a:cs typeface="Times New Roman"/>
              </a:rPr>
              <a:t>una prova </a:t>
            </a:r>
            <a:r>
              <a:rPr sz="1200" spc="-5" dirty="0">
                <a:latin typeface="Times New Roman"/>
                <a:cs typeface="Times New Roman"/>
              </a:rPr>
              <a:t>incontrovertibile dell’esistenza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proposito, </a:t>
            </a:r>
            <a:r>
              <a:rPr sz="1200" dirty="0">
                <a:latin typeface="Times New Roman"/>
                <a:cs typeface="Times New Roman"/>
              </a:rPr>
              <a:t>che esprime la  volontà di un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divino. E </a:t>
            </a:r>
            <a:r>
              <a:rPr sz="1200" spc="-5" dirty="0">
                <a:latin typeface="Times New Roman"/>
                <a:cs typeface="Times New Roman"/>
              </a:rPr>
              <a:t>questa vita, nel suo insieme,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dei valori superiori, </a:t>
            </a:r>
            <a:r>
              <a:rPr sz="1200" dirty="0">
                <a:latin typeface="Times New Roman"/>
                <a:cs typeface="Times New Roman"/>
              </a:rPr>
              <a:t>avendo </a:t>
            </a:r>
            <a:r>
              <a:rPr sz="1200" spc="-5" dirty="0">
                <a:latin typeface="Times New Roman"/>
                <a:cs typeface="Times New Roman"/>
              </a:rPr>
              <a:t>per scopo </a:t>
            </a:r>
            <a:r>
              <a:rPr sz="1200" dirty="0">
                <a:latin typeface="Times New Roman"/>
                <a:cs typeface="Times New Roman"/>
              </a:rPr>
              <a:t>finale il </a:t>
            </a:r>
            <a:r>
              <a:rPr sz="1200" spc="5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1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(1435.1) 130:4.9 </a:t>
            </a:r>
            <a:r>
              <a:rPr sz="1200" spc="-5" dirty="0">
                <a:latin typeface="Times New Roman"/>
                <a:cs typeface="Times New Roman"/>
              </a:rPr>
              <a:t>A parte </a:t>
            </a:r>
            <a:r>
              <a:rPr sz="1200" dirty="0">
                <a:latin typeface="Times New Roman"/>
                <a:cs typeface="Times New Roman"/>
              </a:rPr>
              <a:t>i servizi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spirituali dell’intelletto, </a:t>
            </a:r>
            <a:r>
              <a:rPr sz="1200" dirty="0">
                <a:latin typeface="Times New Roman"/>
                <a:cs typeface="Times New Roman"/>
              </a:rPr>
              <a:t>l’uomo possiede una mente </a:t>
            </a:r>
            <a:r>
              <a:rPr sz="1200" spc="-5" dirty="0">
                <a:latin typeface="Times New Roman"/>
                <a:cs typeface="Times New Roman"/>
              </a:rPr>
              <a:t>superiore al </a:t>
            </a:r>
            <a:r>
              <a:rPr sz="1200" dirty="0">
                <a:latin typeface="Times New Roman"/>
                <a:cs typeface="Times New Roman"/>
              </a:rPr>
              <a:t>livello animale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grado. Perciò gli animali (non </a:t>
            </a:r>
            <a:r>
              <a:rPr sz="1200" dirty="0">
                <a:latin typeface="Times New Roman"/>
                <a:cs typeface="Times New Roman"/>
              </a:rPr>
              <a:t>avendo né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né saggezza) non possono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supercoscienza, </a:t>
            </a:r>
            <a:r>
              <a:rPr sz="1200" spc="2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dirty="0">
                <a:latin typeface="Times New Roman"/>
                <a:cs typeface="Times New Roman"/>
              </a:rPr>
              <a:t>coscienza.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è cosciente </a:t>
            </a:r>
            <a:r>
              <a:rPr sz="1200" spc="-5" dirty="0">
                <a:latin typeface="Times New Roman"/>
                <a:cs typeface="Times New Roman"/>
              </a:rPr>
              <a:t>soltanto dell’universo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oggettivo.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60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(1435.2) 130:4.10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è la </a:t>
            </a:r>
            <a:r>
              <a:rPr sz="1200" spc="-5" dirty="0">
                <a:latin typeface="Times New Roman"/>
                <a:cs typeface="Times New Roman"/>
              </a:rPr>
              <a:t>sfera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mente che discerne </a:t>
            </a:r>
            <a:r>
              <a:rPr sz="1200" dirty="0">
                <a:latin typeface="Times New Roman"/>
                <a:cs typeface="Times New Roman"/>
              </a:rPr>
              <a:t>i fatti.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il dominio </a:t>
            </a:r>
            <a:r>
              <a:rPr sz="1200" spc="-5" dirty="0">
                <a:latin typeface="Times New Roman"/>
                <a:cs typeface="Times New Roman"/>
              </a:rPr>
              <a:t>dell’intelletto </a:t>
            </a:r>
            <a:r>
              <a:rPr sz="1200" dirty="0">
                <a:latin typeface="Times New Roman"/>
                <a:cs typeface="Times New Roman"/>
              </a:rPr>
              <a:t>dotato  </a:t>
            </a:r>
            <a:r>
              <a:rPr sz="1200" spc="-5" dirty="0">
                <a:latin typeface="Times New Roman"/>
                <a:cs typeface="Times New Roman"/>
              </a:rPr>
              <a:t>spiritualmente che </a:t>
            </a:r>
            <a:r>
              <a:rPr sz="1200" dirty="0">
                <a:latin typeface="Times New Roman"/>
                <a:cs typeface="Times New Roman"/>
              </a:rPr>
              <a:t>è cosciente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Dio. 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è dimostrabile;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sperimentata.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è  </a:t>
            </a:r>
            <a:r>
              <a:rPr sz="1200" spc="-5" dirty="0">
                <a:latin typeface="Times New Roman"/>
                <a:cs typeface="Times New Roman"/>
              </a:rPr>
              <a:t>un’acquisizione della </a:t>
            </a:r>
            <a:r>
              <a:rPr sz="1200" dirty="0">
                <a:latin typeface="Times New Roman"/>
                <a:cs typeface="Times New Roman"/>
              </a:rPr>
              <a:t>mente;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un’esperienza </a:t>
            </a:r>
            <a:r>
              <a:rPr sz="1200" spc="-5" dirty="0">
                <a:latin typeface="Times New Roman"/>
                <a:cs typeface="Times New Roman"/>
              </a:rPr>
              <a:t>dell’anima, dell’io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progredisce.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è una funzione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 non </a:t>
            </a:r>
            <a:r>
              <a:rPr sz="1200" spc="-5" dirty="0">
                <a:latin typeface="Times New Roman"/>
                <a:cs typeface="Times New Roman"/>
              </a:rPr>
              <a:t>spirituale;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del livello </a:t>
            </a:r>
            <a:r>
              <a:rPr sz="1200" spc="-5" dirty="0">
                <a:latin typeface="Times New Roman"/>
                <a:cs typeface="Times New Roman"/>
              </a:rPr>
              <a:t>mente-spirito degli universi. L’occhio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materiale percepisce </a:t>
            </a:r>
            <a:r>
              <a:rPr sz="1200" dirty="0">
                <a:latin typeface="Times New Roman"/>
                <a:cs typeface="Times New Roman"/>
              </a:rPr>
              <a:t>un mondo di  </a:t>
            </a:r>
            <a:r>
              <a:rPr sz="1200" spc="-5" dirty="0">
                <a:latin typeface="Times New Roman"/>
                <a:cs typeface="Times New Roman"/>
              </a:rPr>
              <a:t>conoscenza fattuale; </a:t>
            </a:r>
            <a:r>
              <a:rPr sz="1200" dirty="0">
                <a:latin typeface="Times New Roman"/>
                <a:cs typeface="Times New Roman"/>
              </a:rPr>
              <a:t>l’occhio </a:t>
            </a:r>
            <a:r>
              <a:rPr sz="1200" spc="-5" dirty="0">
                <a:latin typeface="Times New Roman"/>
                <a:cs typeface="Times New Roman"/>
              </a:rPr>
              <a:t>dell’intelletto spiritualizzato discerne </a:t>
            </a:r>
            <a:r>
              <a:rPr sz="1200" dirty="0">
                <a:latin typeface="Times New Roman"/>
                <a:cs typeface="Times New Roman"/>
              </a:rPr>
              <a:t>un mondo di </a:t>
            </a:r>
            <a:r>
              <a:rPr sz="1200" spc="-5" dirty="0">
                <a:latin typeface="Times New Roman"/>
                <a:cs typeface="Times New Roman"/>
              </a:rPr>
              <a:t>valori veri. Queste </a:t>
            </a:r>
            <a:r>
              <a:rPr sz="1200" dirty="0">
                <a:latin typeface="Times New Roman"/>
                <a:cs typeface="Times New Roman"/>
              </a:rPr>
              <a:t>due visioni, sincronizzate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armonizzate,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il mondo della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nel quale la </a:t>
            </a:r>
            <a:r>
              <a:rPr sz="1200" spc="-5" dirty="0">
                <a:latin typeface="Times New Roman"/>
                <a:cs typeface="Times New Roman"/>
              </a:rPr>
              <a:t>saggezza interpreta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dell’universo 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 personale 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00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(1435.3) 130:4.11 </a:t>
            </a:r>
            <a:r>
              <a:rPr sz="1200" spc="-5" dirty="0">
                <a:latin typeface="Times New Roman"/>
                <a:cs typeface="Times New Roman"/>
              </a:rPr>
              <a:t>L’errore (il male)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penalità dell’imperfezione.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dell’imperfezione </a:t>
            </a:r>
            <a:r>
              <a:rPr sz="1200" dirty="0">
                <a:latin typeface="Times New Roman"/>
                <a:cs typeface="Times New Roman"/>
              </a:rPr>
              <a:t>o i fatti del </a:t>
            </a:r>
            <a:r>
              <a:rPr sz="1200" spc="-5" dirty="0">
                <a:latin typeface="Times New Roman"/>
                <a:cs typeface="Times New Roman"/>
              </a:rPr>
              <a:t>cattivo adattamento si  rivelano sul </a:t>
            </a:r>
            <a:r>
              <a:rPr sz="1200" dirty="0">
                <a:latin typeface="Times New Roman"/>
                <a:cs typeface="Times New Roman"/>
              </a:rPr>
              <a:t>livello materiale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dell’osservazione critica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dell’analisi scientifica; sul livello morale si rivelano </a:t>
            </a:r>
            <a:r>
              <a:rPr sz="1200" dirty="0">
                <a:latin typeface="Times New Roman"/>
                <a:cs typeface="Times New Roman"/>
              </a:rPr>
              <a:t>mediante 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 male costituisce </a:t>
            </a:r>
            <a:r>
              <a:rPr sz="1200" dirty="0">
                <a:latin typeface="Times New Roman"/>
                <a:cs typeface="Times New Roman"/>
              </a:rPr>
              <a:t>la prova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imprecisioni 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dell’immaturità dell’io </a:t>
            </a:r>
            <a:r>
              <a:rPr sz="1200" dirty="0">
                <a:latin typeface="Times New Roman"/>
                <a:cs typeface="Times New Roman"/>
              </a:rPr>
              <a:t>in  evoluzione.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dunque anche una </a:t>
            </a:r>
            <a:r>
              <a:rPr sz="1200" spc="-5" dirty="0">
                <a:latin typeface="Times New Roman"/>
                <a:cs typeface="Times New Roman"/>
              </a:rPr>
              <a:t>misura dell’imperfezione nell’interpretazione 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di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commettere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94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4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errori </a:t>
            </a:r>
            <a:r>
              <a:rPr sz="1200" dirty="0">
                <a:latin typeface="Times New Roman"/>
                <a:cs typeface="Times New Roman"/>
              </a:rPr>
              <a:t>è inerente </a:t>
            </a:r>
            <a:r>
              <a:rPr sz="1200" spc="-5" dirty="0">
                <a:latin typeface="Times New Roman"/>
                <a:cs typeface="Times New Roman"/>
              </a:rPr>
              <a:t>all’acquisizione della saggezza,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della progressione dal parziale </a:t>
            </a:r>
            <a:r>
              <a:rPr sz="1200" dirty="0">
                <a:latin typeface="Times New Roman"/>
                <a:cs typeface="Times New Roman"/>
              </a:rPr>
              <a:t>e temporale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completo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eterno, dal  </a:t>
            </a:r>
            <a:r>
              <a:rPr sz="1200" spc="-5" dirty="0">
                <a:latin typeface="Times New Roman"/>
                <a:cs typeface="Times New Roman"/>
              </a:rPr>
              <a:t>relativo ed imperfetto al </a:t>
            </a:r>
            <a:r>
              <a:rPr sz="1200" dirty="0">
                <a:latin typeface="Times New Roman"/>
                <a:cs typeface="Times New Roman"/>
              </a:rPr>
              <a:t>finale e </a:t>
            </a:r>
            <a:r>
              <a:rPr sz="1200" spc="-5" dirty="0">
                <a:latin typeface="Times New Roman"/>
                <a:cs typeface="Times New Roman"/>
              </a:rPr>
              <a:t>perfezionato. L’errore </a:t>
            </a:r>
            <a:r>
              <a:rPr sz="1200" dirty="0">
                <a:latin typeface="Times New Roman"/>
                <a:cs typeface="Times New Roman"/>
              </a:rPr>
              <a:t>è l’ombra </a:t>
            </a:r>
            <a:r>
              <a:rPr sz="1200" spc="-5" dirty="0">
                <a:latin typeface="Times New Roman"/>
                <a:cs typeface="Times New Roman"/>
              </a:rPr>
              <a:t>dell’incompletezza relativa che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necessariamente sbarrare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strada universale dell’ascensione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L’errore (il male)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qualità attuale  dell’universo;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l’osservazione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relatività nei </a:t>
            </a:r>
            <a:r>
              <a:rPr sz="1200" dirty="0">
                <a:latin typeface="Times New Roman"/>
                <a:cs typeface="Times New Roman"/>
              </a:rPr>
              <a:t>rapporti </a:t>
            </a:r>
            <a:r>
              <a:rPr sz="1200" spc="-5" dirty="0">
                <a:latin typeface="Times New Roman"/>
                <a:cs typeface="Times New Roman"/>
              </a:rPr>
              <a:t>dell’imperfezione del </a:t>
            </a:r>
            <a:r>
              <a:rPr sz="1200" dirty="0">
                <a:latin typeface="Times New Roman"/>
                <a:cs typeface="Times New Roman"/>
              </a:rPr>
              <a:t>finito incompleto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livelli  </a:t>
            </a:r>
            <a:r>
              <a:rPr sz="1200" spc="-5" dirty="0">
                <a:latin typeface="Times New Roman"/>
                <a:cs typeface="Times New Roman"/>
              </a:rPr>
              <a:t>ascendenti del </a:t>
            </a:r>
            <a:r>
              <a:rPr sz="1200" dirty="0">
                <a:latin typeface="Times New Roman"/>
                <a:cs typeface="Times New Roman"/>
              </a:rPr>
              <a:t>Supremo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3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(1435.4) 130:4.12 </a:t>
            </a:r>
            <a:r>
              <a:rPr sz="1200" spc="-5" dirty="0">
                <a:latin typeface="Times New Roman"/>
                <a:cs typeface="Times New Roman"/>
              </a:rPr>
              <a:t>Benché Gesù avesse esposto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al giovane nel linguaggio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comprensione,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discussione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aveva le </a:t>
            </a:r>
            <a:r>
              <a:rPr sz="1200" spc="-5" dirty="0">
                <a:latin typeface="Times New Roman"/>
                <a:cs typeface="Times New Roman"/>
              </a:rPr>
              <a:t>palpebre pesanti </a:t>
            </a:r>
            <a:r>
              <a:rPr sz="1200" dirty="0">
                <a:latin typeface="Times New Roman"/>
                <a:cs typeface="Times New Roman"/>
              </a:rPr>
              <a:t>e cadde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sonno. L’indomani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essi si </a:t>
            </a:r>
            <a:r>
              <a:rPr sz="1200" dirty="0">
                <a:latin typeface="Times New Roman"/>
                <a:cs typeface="Times New Roman"/>
              </a:rPr>
              <a:t>alzarono di </a:t>
            </a:r>
            <a:r>
              <a:rPr sz="1200" spc="-5" dirty="0">
                <a:latin typeface="Times New Roman"/>
                <a:cs typeface="Times New Roman"/>
              </a:rPr>
              <a:t>buon’ora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salire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bordo </a:t>
            </a:r>
            <a:r>
              <a:rPr sz="1200" dirty="0">
                <a:latin typeface="Times New Roman"/>
                <a:cs typeface="Times New Roman"/>
              </a:rPr>
              <a:t>del battello in </a:t>
            </a:r>
            <a:r>
              <a:rPr sz="1200" spc="-5" dirty="0">
                <a:latin typeface="Times New Roman"/>
                <a:cs typeface="Times New Roman"/>
              </a:rPr>
              <a:t>partenza per Lasea </a:t>
            </a:r>
            <a:r>
              <a:rPr sz="1200" dirty="0">
                <a:latin typeface="Times New Roman"/>
                <a:cs typeface="Times New Roman"/>
              </a:rPr>
              <a:t>nell’isola di </a:t>
            </a:r>
            <a:r>
              <a:rPr sz="1200" spc="-5" dirty="0">
                <a:latin typeface="Times New Roman"/>
                <a:cs typeface="Times New Roman"/>
              </a:rPr>
              <a:t>Creta. Ma </a:t>
            </a:r>
            <a:r>
              <a:rPr sz="1200" dirty="0">
                <a:latin typeface="Times New Roman"/>
                <a:cs typeface="Times New Roman"/>
              </a:rPr>
              <a:t>prima d’imbarcarsi il </a:t>
            </a:r>
            <a:r>
              <a:rPr sz="1200" spc="-5" dirty="0">
                <a:latin typeface="Times New Roman"/>
                <a:cs typeface="Times New Roman"/>
              </a:rPr>
              <a:t>giovane aveva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ancora altre 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sul male, alle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(1435.5) 130:4.13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relatività.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nasce dall’osservazione delle imperfezioni che </a:t>
            </a:r>
            <a:r>
              <a:rPr sz="1200" dirty="0">
                <a:latin typeface="Times New Roman"/>
                <a:cs typeface="Times New Roman"/>
              </a:rPr>
              <a:t>appaiono nell’ombra </a:t>
            </a:r>
            <a:r>
              <a:rPr sz="1200" spc="-5" dirty="0">
                <a:latin typeface="Times New Roman"/>
                <a:cs typeface="Times New Roman"/>
              </a:rPr>
              <a:t>proiettata 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finito di cose e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quando tale </a:t>
            </a:r>
            <a:r>
              <a:rPr sz="1200" spc="-5" dirty="0">
                <a:latin typeface="Times New Roman"/>
                <a:cs typeface="Times New Roman"/>
              </a:rPr>
              <a:t>cosmo </a:t>
            </a:r>
            <a:r>
              <a:rPr sz="1200" dirty="0">
                <a:latin typeface="Times New Roman"/>
                <a:cs typeface="Times New Roman"/>
              </a:rPr>
              <a:t>oscura 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dell’espressione universale delle realtà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3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(1435.6) 130:4.14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potenziale è insito nella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incompletezza </a:t>
            </a:r>
            <a:r>
              <a:rPr sz="1200" spc="-5" dirty="0">
                <a:latin typeface="Times New Roman"/>
                <a:cs typeface="Times New Roman"/>
              </a:rPr>
              <a:t>della 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quale espressione dell’infinità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tempo-spazio.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 parziale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completo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relatività della realtà, crea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una scelta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stabilisce </a:t>
            </a:r>
            <a:r>
              <a:rPr sz="1200" spc="-5" dirty="0">
                <a:latin typeface="Times New Roman"/>
                <a:cs typeface="Times New Roman"/>
              </a:rPr>
              <a:t>dei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concetto incompleto e  finito </a:t>
            </a:r>
            <a:r>
              <a:rPr sz="1200" spc="-5" dirty="0">
                <a:latin typeface="Times New Roman"/>
                <a:cs typeface="Times New Roman"/>
              </a:rPr>
              <a:t>dell’Infinito sostenuto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mente temporale </a:t>
            </a:r>
            <a:r>
              <a:rPr sz="1200" dirty="0">
                <a:latin typeface="Times New Roman"/>
                <a:cs typeface="Times New Roman"/>
              </a:rPr>
              <a:t>e limitata </a:t>
            </a:r>
            <a:r>
              <a:rPr sz="1200" spc="-5" dirty="0">
                <a:latin typeface="Times New Roman"/>
                <a:cs typeface="Times New Roman"/>
              </a:rPr>
              <a:t>della creatura è,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i="1" dirty="0">
                <a:latin typeface="Times New Roman"/>
                <a:cs typeface="Times New Roman"/>
              </a:rPr>
              <a:t>il male </a:t>
            </a:r>
            <a:r>
              <a:rPr sz="1200" i="1" spc="-5" dirty="0">
                <a:latin typeface="Times New Roman"/>
                <a:cs typeface="Times New Roman"/>
              </a:rPr>
              <a:t>potenziale. </a:t>
            </a:r>
            <a:r>
              <a:rPr sz="1200" spc="-5" dirty="0">
                <a:latin typeface="Times New Roman"/>
                <a:cs typeface="Times New Roman"/>
              </a:rPr>
              <a:t>Ma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7073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crescita dell’errore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mancanza ingiustificata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rettifica spirituale ragionevole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disarmonie </a:t>
            </a:r>
            <a:r>
              <a:rPr sz="1200" spc="-5" dirty="0">
                <a:latin typeface="Times New Roman"/>
                <a:cs typeface="Times New Roman"/>
              </a:rPr>
              <a:t>intellettuali ed  insufficienze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originariamente inerenti </a:t>
            </a:r>
            <a:r>
              <a:rPr sz="1200" dirty="0">
                <a:latin typeface="Times New Roman"/>
                <a:cs typeface="Times New Roman"/>
              </a:rPr>
              <a:t>è equivalente </a:t>
            </a:r>
            <a:r>
              <a:rPr sz="1200" spc="-5" dirty="0">
                <a:latin typeface="Times New Roman"/>
                <a:cs typeface="Times New Roman"/>
              </a:rPr>
              <a:t>alla realizzazione del </a:t>
            </a:r>
            <a:r>
              <a:rPr sz="1200" i="1" dirty="0">
                <a:latin typeface="Times New Roman"/>
                <a:cs typeface="Times New Roman"/>
              </a:rPr>
              <a:t>male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attuale.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38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(1436.1) 130:4.15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statici, sterili,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potenzialmente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male. L’ombra finita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e vivente è  </a:t>
            </a:r>
            <a:r>
              <a:rPr sz="1200" spc="-5" dirty="0">
                <a:latin typeface="Times New Roman"/>
                <a:cs typeface="Times New Roman"/>
              </a:rPr>
              <a:t>continuamente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movimento.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statici ritardano invariabilmente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politica, </a:t>
            </a:r>
            <a:r>
              <a:rPr sz="1200" dirty="0">
                <a:latin typeface="Times New Roman"/>
                <a:cs typeface="Times New Roman"/>
              </a:rPr>
              <a:t>la società e 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 </a:t>
            </a:r>
            <a:r>
              <a:rPr sz="1200" dirty="0">
                <a:latin typeface="Times New Roman"/>
                <a:cs typeface="Times New Roman"/>
              </a:rPr>
              <a:t>statici possono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conoscenza,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mancanti </a:t>
            </a:r>
            <a:r>
              <a:rPr sz="1200" dirty="0">
                <a:latin typeface="Times New Roman"/>
                <a:cs typeface="Times New Roman"/>
              </a:rPr>
              <a:t>di saggezza e privi di </a:t>
            </a:r>
            <a:r>
              <a:rPr sz="1200" spc="-5" dirty="0">
                <a:latin typeface="Times New Roman"/>
                <a:cs typeface="Times New Roman"/>
              </a:rPr>
              <a:t>verità. Ma non </a:t>
            </a:r>
            <a:r>
              <a:rPr sz="1200" dirty="0">
                <a:latin typeface="Times New Roman"/>
                <a:cs typeface="Times New Roman"/>
              </a:rPr>
              <a:t>permettete </a:t>
            </a:r>
            <a:r>
              <a:rPr sz="1200" spc="-5" dirty="0">
                <a:latin typeface="Times New Roman"/>
                <a:cs typeface="Times New Roman"/>
              </a:rPr>
              <a:t>al concetto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sviarvi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d’impedirvi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dell’universo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della </a:t>
            </a:r>
            <a:r>
              <a:rPr sz="1200" dirty="0">
                <a:latin typeface="Times New Roman"/>
                <a:cs typeface="Times New Roman"/>
              </a:rPr>
              <a:t>mente cosmica,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controllo stabilizzato dall’energia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spirito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Nell’isola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Creta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(1436.2) 130:5.1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viaggiatori 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scopo recandosi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Creta, ed </a:t>
            </a:r>
            <a:r>
              <a:rPr sz="1200" dirty="0">
                <a:latin typeface="Times New Roman"/>
                <a:cs typeface="Times New Roman"/>
              </a:rPr>
              <a:t>era quello di </a:t>
            </a:r>
            <a:r>
              <a:rPr sz="1200" spc="-5" dirty="0">
                <a:latin typeface="Times New Roman"/>
                <a:cs typeface="Times New Roman"/>
              </a:rPr>
              <a:t>distrarsi,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passeggiare </a:t>
            </a:r>
            <a:r>
              <a:rPr sz="1200" dirty="0">
                <a:latin typeface="Times New Roman"/>
                <a:cs typeface="Times New Roman"/>
              </a:rPr>
              <a:t>per l’isola e di </a:t>
            </a:r>
            <a:r>
              <a:rPr sz="1200" spc="-5" dirty="0">
                <a:latin typeface="Times New Roman"/>
                <a:cs typeface="Times New Roman"/>
              </a:rPr>
              <a:t>salire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montagna.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Cretesi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godevano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reputazione invidiabile </a:t>
            </a:r>
            <a:r>
              <a:rPr sz="1200" dirty="0">
                <a:latin typeface="Times New Roman"/>
                <a:cs typeface="Times New Roman"/>
              </a:rPr>
              <a:t>tra i popoli </a:t>
            </a:r>
            <a:r>
              <a:rPr sz="1200" spc="-5" dirty="0">
                <a:latin typeface="Times New Roman"/>
                <a:cs typeface="Times New Roman"/>
              </a:rPr>
              <a:t>vicini. Tuttavia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 condussero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livelli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vita, e </a:t>
            </a:r>
            <a:r>
              <a:rPr sz="1200" spc="-5" dirty="0">
                <a:latin typeface="Times New Roman"/>
                <a:cs typeface="Times New Roman"/>
              </a:rPr>
              <a:t>gettarono così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fondamenta </a:t>
            </a:r>
            <a:r>
              <a:rPr sz="1200" dirty="0">
                <a:latin typeface="Times New Roman"/>
                <a:cs typeface="Times New Roman"/>
              </a:rPr>
              <a:t>per l’immediato </a:t>
            </a:r>
            <a:r>
              <a:rPr sz="1200" spc="-5" dirty="0">
                <a:latin typeface="Times New Roman"/>
                <a:cs typeface="Times New Roman"/>
              </a:rPr>
              <a:t>accoglimento dei  successivi insegnamenti del vangelo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predicatori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Gerusalemme. Gesù </a:t>
            </a:r>
            <a:r>
              <a:rPr sz="1200" dirty="0">
                <a:latin typeface="Times New Roman"/>
                <a:cs typeface="Times New Roman"/>
              </a:rPr>
              <a:t>amava </a:t>
            </a:r>
            <a:r>
              <a:rPr sz="1200" spc="-5" dirty="0">
                <a:latin typeface="Times New Roman"/>
                <a:cs typeface="Times New Roman"/>
              </a:rPr>
              <a:t>questi Cretesi, </a:t>
            </a:r>
            <a:r>
              <a:rPr sz="1200" dirty="0">
                <a:latin typeface="Times New Roman"/>
                <a:cs typeface="Times New Roman"/>
              </a:rPr>
              <a:t>nonostante  le </a:t>
            </a:r>
            <a:r>
              <a:rPr sz="1200" spc="-5" dirty="0">
                <a:latin typeface="Times New Roman"/>
                <a:cs typeface="Times New Roman"/>
              </a:rPr>
              <a:t>aspre </a:t>
            </a:r>
            <a:r>
              <a:rPr sz="1200" dirty="0">
                <a:latin typeface="Times New Roman"/>
                <a:cs typeface="Times New Roman"/>
              </a:rPr>
              <a:t>parole che </a:t>
            </a:r>
            <a:r>
              <a:rPr sz="1200" spc="-5" dirty="0">
                <a:latin typeface="Times New Roman"/>
                <a:cs typeface="Times New Roman"/>
              </a:rPr>
              <a:t>Paolo pronunciò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nei loro </a:t>
            </a:r>
            <a:r>
              <a:rPr sz="1200" spc="-5" dirty="0">
                <a:latin typeface="Times New Roman"/>
                <a:cs typeface="Times New Roman"/>
              </a:rPr>
              <a:t>confronti quando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inviò Tito </a:t>
            </a:r>
            <a:r>
              <a:rPr sz="1200" spc="-5" dirty="0">
                <a:latin typeface="Times New Roman"/>
                <a:cs typeface="Times New Roman"/>
              </a:rPr>
              <a:t>sull’isola per riorganizzare </a:t>
            </a:r>
            <a:r>
              <a:rPr sz="1200" dirty="0">
                <a:latin typeface="Times New Roman"/>
                <a:cs typeface="Times New Roman"/>
              </a:rPr>
              <a:t>le loro  </a:t>
            </a:r>
            <a:r>
              <a:rPr sz="1200" spc="-5" dirty="0">
                <a:latin typeface="Times New Roman"/>
                <a:cs typeface="Times New Roman"/>
              </a:rPr>
              <a:t>Chiese.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(1436.3) 130:5.2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Creta, Gesù ebbe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lungo colloquio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Gonod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molto</a:t>
            </a:r>
            <a:endParaRPr sz="1200">
              <a:latin typeface="Times New Roman"/>
              <a:cs typeface="Times New Roman"/>
            </a:endParaRPr>
          </a:p>
          <a:p>
            <a:pPr marL="76200" marR="2482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impressionato </a:t>
            </a:r>
            <a:r>
              <a:rPr sz="1200" dirty="0">
                <a:latin typeface="Times New Roman"/>
                <a:cs typeface="Times New Roman"/>
              </a:rPr>
              <a:t>e disse: </a:t>
            </a:r>
            <a:r>
              <a:rPr sz="1200" spc="-5" dirty="0">
                <a:latin typeface="Times New Roman"/>
                <a:cs typeface="Times New Roman"/>
              </a:rPr>
              <a:t>“Non 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meravigliarsi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creda </a:t>
            </a:r>
            <a:r>
              <a:rPr sz="1200" dirty="0">
                <a:latin typeface="Times New Roman"/>
                <a:cs typeface="Times New Roman"/>
              </a:rPr>
              <a:t>a tutto ciò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dici, ma non </a:t>
            </a:r>
            <a:r>
              <a:rPr sz="1200" spc="-5" dirty="0">
                <a:latin typeface="Times New Roman"/>
                <a:cs typeface="Times New Roman"/>
              </a:rPr>
              <a:t>sapevo che </a:t>
            </a:r>
            <a:r>
              <a:rPr sz="1200" dirty="0">
                <a:latin typeface="Times New Roman"/>
                <a:cs typeface="Times New Roman"/>
              </a:rPr>
              <a:t>vi fosse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e tanto meno a Damasco.”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soggiorno sull’isola che Gonod propose per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5" dirty="0">
                <a:latin typeface="Times New Roman"/>
                <a:cs typeface="Times New Roman"/>
              </a:rPr>
              <a:t>volta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con </a:t>
            </a:r>
            <a:r>
              <a:rPr sz="1200" dirty="0">
                <a:latin typeface="Times New Roman"/>
                <a:cs typeface="Times New Roman"/>
              </a:rPr>
              <a:t>loro 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fu felicissimo </a:t>
            </a:r>
            <a:r>
              <a:rPr sz="1200" spc="-5" dirty="0">
                <a:latin typeface="Times New Roman"/>
                <a:cs typeface="Times New Roman"/>
              </a:rPr>
              <a:t>all’idea che </a:t>
            </a:r>
            <a:r>
              <a:rPr sz="1200" dirty="0">
                <a:latin typeface="Times New Roman"/>
                <a:cs typeface="Times New Roman"/>
              </a:rPr>
              <a:t>Gesù potesse </a:t>
            </a:r>
            <a:r>
              <a:rPr sz="1200" spc="-5" dirty="0">
                <a:latin typeface="Times New Roman"/>
                <a:cs typeface="Times New Roman"/>
              </a:rPr>
              <a:t>acconsentire </a:t>
            </a:r>
            <a:r>
              <a:rPr sz="1200" dirty="0">
                <a:latin typeface="Times New Roman"/>
                <a:cs typeface="Times New Roman"/>
              </a:rPr>
              <a:t>a tale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proposta.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(1436.4) 130:5.3 </a:t>
            </a:r>
            <a:r>
              <a:rPr sz="1200" spc="-5" dirty="0">
                <a:latin typeface="Times New Roman"/>
                <a:cs typeface="Times New Roman"/>
              </a:rPr>
              <a:t>Un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Ganid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dedicato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educatore pubblico, egli disse: “Figlio 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deve aspettare </a:t>
            </a:r>
            <a:r>
              <a:rPr sz="1200" spc="-5" dirty="0">
                <a:latin typeface="Times New Roman"/>
                <a:cs typeface="Times New Roman"/>
              </a:rPr>
              <a:t>che giunga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tempo.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nato </a:t>
            </a:r>
            <a:r>
              <a:rPr sz="1200" dirty="0">
                <a:latin typeface="Times New Roman"/>
                <a:cs typeface="Times New Roman"/>
              </a:rPr>
              <a:t>nel mondo, ma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ansietà 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nessuna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manifestazione d’impazienza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aiuteranno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crescere.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devi </a:t>
            </a:r>
            <a:r>
              <a:rPr sz="1200" spc="-5" dirty="0">
                <a:latin typeface="Times New Roman"/>
                <a:cs typeface="Times New Roman"/>
              </a:rPr>
              <a:t>lasciar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al tempo.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tempo maturerà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frutto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324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71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verde sull’albero.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stagioni succedono alle stagioni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calare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succede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levare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con lo </a:t>
            </a:r>
            <a:r>
              <a:rPr sz="1200" spc="-5" dirty="0">
                <a:latin typeface="Times New Roman"/>
                <a:cs typeface="Times New Roman"/>
              </a:rPr>
              <a:t>scorrere del </a:t>
            </a:r>
            <a:r>
              <a:rPr sz="1200" spc="5" dirty="0">
                <a:latin typeface="Times New Roman"/>
                <a:cs typeface="Times New Roman"/>
              </a:rPr>
              <a:t>tempo. 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ora sulla via per Roma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 e tuo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oggi.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domani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1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 celeste.”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quarant’anni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vigilante attesa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preparazione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continua.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26084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(1436.5) 130:5.4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una visita </a:t>
            </a:r>
            <a:r>
              <a:rPr sz="1200" spc="-5" dirty="0">
                <a:latin typeface="Times New Roman"/>
                <a:cs typeface="Times New Roman"/>
              </a:rPr>
              <a:t>ai Bei </a:t>
            </a:r>
            <a:r>
              <a:rPr sz="1200" dirty="0">
                <a:latin typeface="Times New Roman"/>
                <a:cs typeface="Times New Roman"/>
              </a:rPr>
              <a:t>Porti </a:t>
            </a:r>
            <a:r>
              <a:rPr sz="1200" spc="-5" dirty="0">
                <a:latin typeface="Times New Roman"/>
                <a:cs typeface="Times New Roman"/>
              </a:rPr>
              <a:t>capitò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Ganid non dimenticò più; il </a:t>
            </a:r>
            <a:r>
              <a:rPr sz="1200" spc="-5" dirty="0">
                <a:latin typeface="Times New Roman"/>
                <a:cs typeface="Times New Roman"/>
              </a:rPr>
              <a:t>ricordo 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episodio risvegliò  sempre </a:t>
            </a:r>
            <a:r>
              <a:rPr sz="1200" dirty="0">
                <a:latin typeface="Times New Roman"/>
                <a:cs typeface="Times New Roman"/>
              </a:rPr>
              <a:t>in lui 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qualcosa per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India natia. Un ubriacone degenerato </a:t>
            </a:r>
            <a:r>
              <a:rPr sz="1200" spc="5" dirty="0">
                <a:latin typeface="Times New Roman"/>
                <a:cs typeface="Times New Roman"/>
              </a:rPr>
              <a:t>stava  </a:t>
            </a:r>
            <a:r>
              <a:rPr sz="1200" spc="-5" dirty="0">
                <a:latin typeface="Times New Roman"/>
                <a:cs typeface="Times New Roman"/>
              </a:rPr>
              <a:t>aggredendo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giovane schiava sulla </a:t>
            </a:r>
            <a:r>
              <a:rPr sz="1200" dirty="0">
                <a:latin typeface="Times New Roman"/>
                <a:cs typeface="Times New Roman"/>
              </a:rPr>
              <a:t>pubblica via.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vide l’afflizione </a:t>
            </a:r>
            <a:r>
              <a:rPr sz="1200" spc="-5" dirty="0">
                <a:latin typeface="Times New Roman"/>
                <a:cs typeface="Times New Roman"/>
              </a:rPr>
              <a:t>della giovane, si precipitò </a:t>
            </a:r>
            <a:r>
              <a:rPr sz="1200" dirty="0">
                <a:latin typeface="Times New Roman"/>
                <a:cs typeface="Times New Roman"/>
              </a:rPr>
              <a:t>e l’allontanò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quell’aggressore </a:t>
            </a:r>
            <a:r>
              <a:rPr sz="1200" dirty="0">
                <a:latin typeface="Times New Roman"/>
                <a:cs typeface="Times New Roman"/>
              </a:rPr>
              <a:t>insensato.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ragazza spaventata si aggrappava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tenne l’uomo </a:t>
            </a:r>
            <a:r>
              <a:rPr sz="1200" spc="-5" dirty="0">
                <a:latin typeface="Times New Roman"/>
                <a:cs typeface="Times New Roman"/>
              </a:rPr>
              <a:t>infuriato </a:t>
            </a:r>
            <a:r>
              <a:rPr sz="1200" dirty="0">
                <a:latin typeface="Times New Roman"/>
                <a:cs typeface="Times New Roman"/>
              </a:rPr>
              <a:t>a distanza di sicurezza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del suo braccio destro proteso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miserabile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stancato </a:t>
            </a:r>
            <a:r>
              <a:rPr sz="1200" dirty="0">
                <a:latin typeface="Times New Roman"/>
                <a:cs typeface="Times New Roman"/>
              </a:rPr>
              <a:t>di colpire </a:t>
            </a:r>
            <a:r>
              <a:rPr sz="1200" spc="-5" dirty="0">
                <a:latin typeface="Times New Roman"/>
                <a:cs typeface="Times New Roman"/>
              </a:rPr>
              <a:t>l’aria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5" dirty="0">
                <a:latin typeface="Times New Roman"/>
                <a:cs typeface="Times New Roman"/>
              </a:rPr>
              <a:t>colpi </a:t>
            </a:r>
            <a:r>
              <a:rPr sz="1200" spc="-5" dirty="0">
                <a:latin typeface="Times New Roman"/>
                <a:cs typeface="Times New Roman"/>
              </a:rPr>
              <a:t>collerici. Ganid </a:t>
            </a:r>
            <a:r>
              <a:rPr sz="1200" dirty="0">
                <a:latin typeface="Times New Roman"/>
                <a:cs typeface="Times New Roman"/>
              </a:rPr>
              <a:t>sentì un 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impulso di </a:t>
            </a:r>
            <a:r>
              <a:rPr sz="1200" spc="-5" dirty="0">
                <a:latin typeface="Times New Roman"/>
                <a:cs typeface="Times New Roman"/>
              </a:rPr>
              <a:t>aiutare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questa faccenda, ma </a:t>
            </a:r>
            <a:r>
              <a:rPr sz="1200" spc="-5" dirty="0">
                <a:latin typeface="Times New Roman"/>
                <a:cs typeface="Times New Roman"/>
              </a:rPr>
              <a:t>suo padre glielo </a:t>
            </a:r>
            <a:r>
              <a:rPr sz="1200" dirty="0">
                <a:latin typeface="Times New Roman"/>
                <a:cs typeface="Times New Roman"/>
              </a:rPr>
              <a:t>impedì. </a:t>
            </a:r>
            <a:r>
              <a:rPr sz="1200" spc="-5" dirty="0">
                <a:latin typeface="Times New Roman"/>
                <a:cs typeface="Times New Roman"/>
              </a:rPr>
              <a:t>Benché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parlassero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ragazza, costei poteva comprendere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testimoniò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profonda </a:t>
            </a:r>
            <a:r>
              <a:rPr sz="1200" spc="-5" dirty="0">
                <a:latin typeface="Times New Roman"/>
                <a:cs typeface="Times New Roman"/>
              </a:rPr>
              <a:t>riconoscenza mentre </a:t>
            </a:r>
            <a:r>
              <a:rPr sz="1200" dirty="0">
                <a:latin typeface="Times New Roman"/>
                <a:cs typeface="Times New Roman"/>
              </a:rPr>
              <a:t>tutti e tre la  </a:t>
            </a:r>
            <a:r>
              <a:rPr sz="1200" spc="-5" dirty="0">
                <a:latin typeface="Times New Roman"/>
                <a:cs typeface="Times New Roman"/>
              </a:rPr>
              <a:t>riaccompagnavano </a:t>
            </a:r>
            <a:r>
              <a:rPr sz="1200" dirty="0">
                <a:latin typeface="Times New Roman"/>
                <a:cs typeface="Times New Roman"/>
              </a:rPr>
              <a:t>a casa.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così vicino </a:t>
            </a:r>
            <a:r>
              <a:rPr sz="1200" dirty="0">
                <a:latin typeface="Times New Roman"/>
                <a:cs typeface="Times New Roman"/>
              </a:rPr>
              <a:t>ad uno </a:t>
            </a:r>
            <a:r>
              <a:rPr sz="1200" spc="-5" dirty="0">
                <a:latin typeface="Times New Roman"/>
                <a:cs typeface="Times New Roman"/>
              </a:rPr>
              <a:t>scontro personale con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simile in tutta la </a:t>
            </a:r>
            <a:r>
              <a:rPr sz="1200" spc="-10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nella carne. Ma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compito difficile quella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tentò 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perché non aveva </a:t>
            </a:r>
            <a:r>
              <a:rPr sz="1200" spc="-5" dirty="0">
                <a:latin typeface="Times New Roman"/>
                <a:cs typeface="Times New Roman"/>
              </a:rPr>
              <a:t>colpito l’ubriaco. </a:t>
            </a:r>
            <a:r>
              <a:rPr sz="1200" dirty="0">
                <a:latin typeface="Times New Roman"/>
                <a:cs typeface="Times New Roman"/>
              </a:rPr>
              <a:t>Ganid  </a:t>
            </a:r>
            <a:r>
              <a:rPr sz="1200" spc="-5" dirty="0">
                <a:latin typeface="Times New Roman"/>
                <a:cs typeface="Times New Roman"/>
              </a:rPr>
              <a:t>riteneva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quest’uomo avrebbe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ricevere almeno altrettanti colpi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che aveva dato </a:t>
            </a:r>
            <a:r>
              <a:rPr sz="1200" dirty="0">
                <a:latin typeface="Times New Roman"/>
                <a:cs typeface="Times New Roman"/>
              </a:rPr>
              <a:t>alla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ragazza.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giovane uomo che aveva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paura</a:t>
            </a:r>
            <a:endParaRPr sz="1600">
              <a:latin typeface="Times New Roman"/>
              <a:cs typeface="Times New Roman"/>
            </a:endParaRPr>
          </a:p>
          <a:p>
            <a:pPr marL="63500" marR="11557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(1437.1) 130:6.1 </a:t>
            </a:r>
            <a:r>
              <a:rPr sz="1200" spc="-5" dirty="0">
                <a:latin typeface="Times New Roman"/>
                <a:cs typeface="Times New Roman"/>
              </a:rPr>
              <a:t>Mentre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montagna, Gesù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colloquio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timoroso e </a:t>
            </a:r>
            <a:r>
              <a:rPr sz="1200" spc="-5" dirty="0">
                <a:latin typeface="Times New Roman"/>
                <a:cs typeface="Times New Roman"/>
              </a:rPr>
              <a:t>depresso. Lungi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trovare conforto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compagnia dei </a:t>
            </a:r>
            <a:r>
              <a:rPr sz="1200" dirty="0">
                <a:latin typeface="Times New Roman"/>
                <a:cs typeface="Times New Roman"/>
              </a:rPr>
              <a:t>suoi simili, </a:t>
            </a:r>
            <a:r>
              <a:rPr sz="1200" spc="-5" dirty="0">
                <a:latin typeface="Times New Roman"/>
                <a:cs typeface="Times New Roman"/>
              </a:rPr>
              <a:t>questo giovane aveva cercato </a:t>
            </a:r>
            <a:r>
              <a:rPr sz="1200" dirty="0">
                <a:latin typeface="Times New Roman"/>
                <a:cs typeface="Times New Roman"/>
              </a:rPr>
              <a:t>la solitudine </a:t>
            </a:r>
            <a:r>
              <a:rPr sz="1200" spc="-5" dirty="0">
                <a:latin typeface="Times New Roman"/>
                <a:cs typeface="Times New Roman"/>
              </a:rPr>
              <a:t>delle montagne; egli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cresciuto con </a:t>
            </a:r>
            <a:r>
              <a:rPr sz="1200" dirty="0">
                <a:latin typeface="Times New Roman"/>
                <a:cs typeface="Times New Roman"/>
              </a:rPr>
              <a:t>un sentimento </a:t>
            </a:r>
            <a:r>
              <a:rPr sz="1200" spc="-5" dirty="0">
                <a:latin typeface="Times New Roman"/>
                <a:cs typeface="Times New Roman"/>
              </a:rPr>
              <a:t>d’incapacità </a:t>
            </a:r>
            <a:r>
              <a:rPr sz="1200" dirty="0">
                <a:latin typeface="Times New Roman"/>
                <a:cs typeface="Times New Roman"/>
              </a:rPr>
              <a:t>e d’inferiorità.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tendenze </a:t>
            </a:r>
            <a:r>
              <a:rPr sz="1200" spc="-5" dirty="0">
                <a:latin typeface="Times New Roman"/>
                <a:cs typeface="Times New Roman"/>
              </a:rPr>
              <a:t>naturali erano state accresciute </a:t>
            </a:r>
            <a:r>
              <a:rPr sz="1200" dirty="0">
                <a:latin typeface="Times New Roman"/>
                <a:cs typeface="Times New Roman"/>
              </a:rPr>
              <a:t>da numerose </a:t>
            </a:r>
            <a:r>
              <a:rPr sz="1200" spc="-5" dirty="0">
                <a:latin typeface="Times New Roman"/>
                <a:cs typeface="Times New Roman"/>
              </a:rPr>
              <a:t>circostanze  difficili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incontrato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crescere,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la perdita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quando aveva dodici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spc="5" dirty="0">
                <a:latin typeface="Times New Roman"/>
                <a:cs typeface="Times New Roman"/>
              </a:rPr>
              <a:t>Quando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63500" marR="53340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incontrarono, Gesù disse: “Salve amico </a:t>
            </a:r>
            <a:r>
              <a:rPr sz="1200" dirty="0">
                <a:latin typeface="Times New Roman"/>
                <a:cs typeface="Times New Roman"/>
              </a:rPr>
              <a:t>mio! Perché </a:t>
            </a:r>
            <a:r>
              <a:rPr sz="1200" spc="-5" dirty="0">
                <a:latin typeface="Times New Roman"/>
                <a:cs typeface="Times New Roman"/>
              </a:rPr>
              <a:t>sei così abbattuto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così </a:t>
            </a:r>
            <a:r>
              <a:rPr sz="1200" dirty="0">
                <a:latin typeface="Times New Roman"/>
                <a:cs typeface="Times New Roman"/>
              </a:rPr>
              <a:t>bello?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accaduto qualcosa che </a:t>
            </a:r>
            <a:r>
              <a:rPr sz="1200" dirty="0">
                <a:latin typeface="Times New Roman"/>
                <a:cs typeface="Times New Roman"/>
              </a:rPr>
              <a:t>ti  </a:t>
            </a:r>
            <a:r>
              <a:rPr sz="1200" spc="-5" dirty="0">
                <a:latin typeface="Times New Roman"/>
                <a:cs typeface="Times New Roman"/>
              </a:rPr>
              <a:t>affligge </a:t>
            </a:r>
            <a:r>
              <a:rPr sz="1200" dirty="0">
                <a:latin typeface="Times New Roman"/>
                <a:cs typeface="Times New Roman"/>
              </a:rPr>
              <a:t>forse io </a:t>
            </a:r>
            <a:r>
              <a:rPr sz="1200" spc="-5" dirty="0">
                <a:latin typeface="Times New Roman"/>
                <a:cs typeface="Times New Roman"/>
              </a:rPr>
              <a:t>posso aiutarti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modo. In </a:t>
            </a:r>
            <a:r>
              <a:rPr sz="1200" spc="-5" dirty="0">
                <a:latin typeface="Times New Roman"/>
                <a:cs typeface="Times New Roman"/>
              </a:rPr>
              <a:t>ogni caso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per me </a:t>
            </a:r>
            <a:r>
              <a:rPr sz="1200" spc="-5" dirty="0">
                <a:latin typeface="Times New Roman"/>
                <a:cs typeface="Times New Roman"/>
              </a:rPr>
              <a:t>offrirti </a:t>
            </a:r>
            <a:r>
              <a:rPr sz="1200" dirty="0">
                <a:latin typeface="Times New Roman"/>
                <a:cs typeface="Times New Roman"/>
              </a:rPr>
              <a:t>i miei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servizi.”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8480" cy="40665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(1437.2) 130:6.2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incline a parlare e </a:t>
            </a:r>
            <a:r>
              <a:rPr sz="1200" spc="-5" dirty="0">
                <a:latin typeface="Times New Roman"/>
                <a:cs typeface="Times New Roman"/>
              </a:rPr>
              <a:t>così Gesù fece </a:t>
            </a:r>
            <a:r>
              <a:rPr sz="1200" dirty="0">
                <a:latin typeface="Times New Roman"/>
                <a:cs typeface="Times New Roman"/>
              </a:rPr>
              <a:t>un secondo </a:t>
            </a:r>
            <a:r>
              <a:rPr sz="1200" spc="-5" dirty="0">
                <a:latin typeface="Times New Roman"/>
                <a:cs typeface="Times New Roman"/>
              </a:rPr>
              <a:t>approccio alla sua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dicendo: “Io comprendo che 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vieni su queste montagne per star </a:t>
            </a:r>
            <a:r>
              <a:rPr sz="1200" dirty="0">
                <a:latin typeface="Times New Roman"/>
                <a:cs typeface="Times New Roman"/>
              </a:rPr>
              <a:t>lontano dalla </a:t>
            </a:r>
            <a:r>
              <a:rPr sz="1200" spc="-5" dirty="0">
                <a:latin typeface="Times New Roman"/>
                <a:cs typeface="Times New Roman"/>
              </a:rPr>
              <a:t>gente;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desideri parlare con </a:t>
            </a:r>
            <a:r>
              <a:rPr sz="1200" dirty="0">
                <a:latin typeface="Times New Roman"/>
                <a:cs typeface="Times New Roman"/>
              </a:rPr>
              <a:t>me, ma io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sapere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hai  </a:t>
            </a:r>
            <a:r>
              <a:rPr sz="1200" spc="-5" dirty="0">
                <a:latin typeface="Times New Roman"/>
                <a:cs typeface="Times New Roman"/>
              </a:rPr>
              <a:t>familiarità con queste </a:t>
            </a:r>
            <a:r>
              <a:rPr sz="1200" dirty="0">
                <a:latin typeface="Times New Roman"/>
                <a:cs typeface="Times New Roman"/>
              </a:rPr>
              <a:t>montagne; </a:t>
            </a:r>
            <a:r>
              <a:rPr sz="1200" spc="-5" dirty="0">
                <a:latin typeface="Times New Roman"/>
                <a:cs typeface="Times New Roman"/>
              </a:rPr>
              <a:t>conosci </a:t>
            </a:r>
            <a:r>
              <a:rPr sz="1200" dirty="0">
                <a:latin typeface="Times New Roman"/>
                <a:cs typeface="Times New Roman"/>
              </a:rPr>
              <a:t>la direzione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sentieri? E </a:t>
            </a:r>
            <a:r>
              <a:rPr sz="1200" spc="-5" dirty="0">
                <a:latin typeface="Times New Roman"/>
                <a:cs typeface="Times New Roman"/>
              </a:rPr>
              <a:t>per caso potresti indicarmi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migliore per </a:t>
            </a:r>
            <a:r>
              <a:rPr sz="1200" dirty="0">
                <a:latin typeface="Times New Roman"/>
                <a:cs typeface="Times New Roman"/>
              </a:rPr>
              <a:t>Phenix?”  </a:t>
            </a:r>
            <a:r>
              <a:rPr sz="1200" spc="-5" dirty="0">
                <a:latin typeface="Times New Roman"/>
                <a:cs typeface="Times New Roman"/>
              </a:rPr>
              <a:t>Ora questo giovane conosceva </a:t>
            </a:r>
            <a:r>
              <a:rPr sz="1200" dirty="0">
                <a:latin typeface="Times New Roman"/>
                <a:cs typeface="Times New Roman"/>
              </a:rPr>
              <a:t>molto bene </a:t>
            </a:r>
            <a:r>
              <a:rPr sz="1200" spc="-5" dirty="0">
                <a:latin typeface="Times New Roman"/>
                <a:cs typeface="Times New Roman"/>
              </a:rPr>
              <a:t>queste montagne,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s’interessò talmente ad </a:t>
            </a:r>
            <a:r>
              <a:rPr sz="1200" dirty="0">
                <a:latin typeface="Times New Roman"/>
                <a:cs typeface="Times New Roman"/>
              </a:rPr>
              <a:t>indicare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per Phenix che </a:t>
            </a:r>
            <a:r>
              <a:rPr sz="1200" dirty="0">
                <a:latin typeface="Times New Roman"/>
                <a:cs typeface="Times New Roman"/>
              </a:rPr>
              <a:t>disegnò  tutti i </a:t>
            </a:r>
            <a:r>
              <a:rPr sz="1200" spc="-5" dirty="0">
                <a:latin typeface="Times New Roman"/>
                <a:cs typeface="Times New Roman"/>
              </a:rPr>
              <a:t>sentieri sul terreno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spiegò ogni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dettaglio. Ma </a:t>
            </a:r>
            <a:r>
              <a:rPr sz="1200" spc="-5" dirty="0">
                <a:latin typeface="Times New Roman"/>
                <a:cs typeface="Times New Roman"/>
              </a:rPr>
              <a:t>egli si allarmò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s’incuriosì quando Gesù, </a:t>
            </a:r>
            <a:r>
              <a:rPr sz="1200" dirty="0">
                <a:latin typeface="Times New Roman"/>
                <a:cs typeface="Times New Roman"/>
              </a:rPr>
              <a:t>dopo averlo </a:t>
            </a:r>
            <a:r>
              <a:rPr sz="1200" spc="-5" dirty="0">
                <a:latin typeface="Times New Roman"/>
                <a:cs typeface="Times New Roman"/>
              </a:rPr>
              <a:t>salutato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aver fatto per </a:t>
            </a:r>
            <a:r>
              <a:rPr sz="1200" dirty="0">
                <a:latin typeface="Times New Roman"/>
                <a:cs typeface="Times New Roman"/>
              </a:rPr>
              <a:t>congedarsi, </a:t>
            </a:r>
            <a:r>
              <a:rPr sz="1200" spc="-5" dirty="0">
                <a:latin typeface="Times New Roman"/>
                <a:cs typeface="Times New Roman"/>
              </a:rPr>
              <a:t>si girò improvvisamente verso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“So bene che </a:t>
            </a:r>
            <a:r>
              <a:rPr sz="1200" spc="-5" dirty="0">
                <a:latin typeface="Times New Roman"/>
                <a:cs typeface="Times New Roman"/>
              </a:rPr>
              <a:t>desideri essere lasciato solo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tua  </a:t>
            </a:r>
            <a:r>
              <a:rPr sz="1200" dirty="0">
                <a:latin typeface="Times New Roman"/>
                <a:cs typeface="Times New Roman"/>
              </a:rPr>
              <a:t>tristezza; ma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gentile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giusto,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mia, ricevere </a:t>
            </a:r>
            <a:r>
              <a:rPr sz="1200" dirty="0">
                <a:latin typeface="Times New Roman"/>
                <a:cs typeface="Times New Roman"/>
              </a:rPr>
              <a:t>un aiuto così </a:t>
            </a:r>
            <a:r>
              <a:rPr sz="1200" spc="-5" dirty="0">
                <a:latin typeface="Times New Roman"/>
                <a:cs typeface="Times New Roman"/>
              </a:rPr>
              <a:t>generoso </a:t>
            </a:r>
            <a:r>
              <a:rPr sz="1200" dirty="0">
                <a:latin typeface="Times New Roman"/>
                <a:cs typeface="Times New Roman"/>
              </a:rPr>
              <a:t>da 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la via  </a:t>
            </a:r>
            <a:r>
              <a:rPr sz="1200" spc="-5" dirty="0">
                <a:latin typeface="Times New Roman"/>
                <a:cs typeface="Times New Roman"/>
              </a:rPr>
              <a:t>per Phenix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lasciarti spensieratamente, </a:t>
            </a:r>
            <a:r>
              <a:rPr sz="1200" dirty="0">
                <a:latin typeface="Times New Roman"/>
                <a:cs typeface="Times New Roman"/>
              </a:rPr>
              <a:t>senza fare il minimo </a:t>
            </a:r>
            <a:r>
              <a:rPr sz="1200" spc="-5" dirty="0">
                <a:latin typeface="Times New Roman"/>
                <a:cs typeface="Times New Roman"/>
              </a:rPr>
              <a:t>sforzo per rispondere 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supplichevole 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aiuto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guida riguardo alla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da seguire verso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che cerchi </a:t>
            </a:r>
            <a:r>
              <a:rPr sz="1200" dirty="0">
                <a:latin typeface="Times New Roman"/>
                <a:cs typeface="Times New Roman"/>
              </a:rPr>
              <a:t>nel tuo cuore mentre stai qui </a:t>
            </a:r>
            <a:r>
              <a:rPr sz="1200" spc="-5" dirty="0">
                <a:latin typeface="Times New Roman"/>
                <a:cs typeface="Times New Roman"/>
              </a:rPr>
              <a:t>sul fianco della  montagna. </a:t>
            </a:r>
            <a:r>
              <a:rPr sz="1200" dirty="0">
                <a:latin typeface="Times New Roman"/>
                <a:cs typeface="Times New Roman"/>
              </a:rPr>
              <a:t>Come tu conosci bene i </a:t>
            </a:r>
            <a:r>
              <a:rPr sz="1200" spc="-5" dirty="0">
                <a:latin typeface="Times New Roman"/>
                <a:cs typeface="Times New Roman"/>
              </a:rPr>
              <a:t>sentieri </a:t>
            </a:r>
            <a:r>
              <a:rPr sz="1200" dirty="0">
                <a:latin typeface="Times New Roman"/>
                <a:cs typeface="Times New Roman"/>
              </a:rPr>
              <a:t>che portano a Phenix, </a:t>
            </a:r>
            <a:r>
              <a:rPr sz="1200" spc="-5" dirty="0">
                <a:latin typeface="Times New Roman"/>
                <a:cs typeface="Times New Roman"/>
              </a:rPr>
              <a:t>per averli percorsi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volte, così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conosco bene </a:t>
            </a:r>
            <a:r>
              <a:rPr sz="1200" dirty="0">
                <a:latin typeface="Times New Roman"/>
                <a:cs typeface="Times New Roman"/>
              </a:rPr>
              <a:t>la via per la  </a:t>
            </a:r>
            <a:r>
              <a:rPr sz="1200" spc="-5" dirty="0">
                <a:latin typeface="Times New Roman"/>
                <a:cs typeface="Times New Roman"/>
              </a:rPr>
              <a:t>città delle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speranze deluse </a:t>
            </a:r>
            <a:r>
              <a:rPr sz="1200" dirty="0">
                <a:latin typeface="Times New Roman"/>
                <a:cs typeface="Times New Roman"/>
              </a:rPr>
              <a:t>e delle tue ambizioni </a:t>
            </a:r>
            <a:r>
              <a:rPr sz="1200" spc="-5" dirty="0">
                <a:latin typeface="Times New Roman"/>
                <a:cs typeface="Times New Roman"/>
              </a:rPr>
              <a:t>ostacolate. </a:t>
            </a:r>
            <a:r>
              <a:rPr sz="1200" dirty="0">
                <a:latin typeface="Times New Roman"/>
                <a:cs typeface="Times New Roman"/>
              </a:rPr>
              <a:t>E poiché tu mi </a:t>
            </a:r>
            <a:r>
              <a:rPr sz="1200" spc="-5" dirty="0">
                <a:latin typeface="Times New Roman"/>
                <a:cs typeface="Times New Roman"/>
              </a:rPr>
              <a:t>hai chiamato </a:t>
            </a:r>
            <a:r>
              <a:rPr sz="1200" dirty="0">
                <a:latin typeface="Times New Roman"/>
                <a:cs typeface="Times New Roman"/>
              </a:rPr>
              <a:t>in aiuto, io non ti </a:t>
            </a:r>
            <a:r>
              <a:rPr sz="1200" spc="-5" dirty="0">
                <a:latin typeface="Times New Roman"/>
                <a:cs typeface="Times New Roman"/>
              </a:rPr>
              <a:t>deluderò.”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quasi sopraffatto, </a:t>
            </a:r>
            <a:r>
              <a:rPr sz="1200" dirty="0">
                <a:latin typeface="Times New Roman"/>
                <a:cs typeface="Times New Roman"/>
              </a:rPr>
              <a:t>ma riuscì a </a:t>
            </a:r>
            <a:r>
              <a:rPr sz="1200" spc="-5" dirty="0">
                <a:latin typeface="Times New Roman"/>
                <a:cs typeface="Times New Roman"/>
              </a:rPr>
              <a:t>balbettare: “Ma </a:t>
            </a:r>
            <a:r>
              <a:rPr sz="1200" dirty="0">
                <a:latin typeface="Times New Roman"/>
                <a:cs typeface="Times New Roman"/>
              </a:rPr>
              <a:t>— io non ti ho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nulla — .” </a:t>
            </a:r>
            <a:r>
              <a:rPr sz="1200" spc="-5" dirty="0">
                <a:latin typeface="Times New Roman"/>
                <a:cs typeface="Times New Roman"/>
              </a:rPr>
              <a:t>Allora Gesù, </a:t>
            </a:r>
            <a:r>
              <a:rPr sz="1200" dirty="0">
                <a:latin typeface="Times New Roman"/>
                <a:cs typeface="Times New Roman"/>
              </a:rPr>
              <a:t>posando </a:t>
            </a:r>
            <a:r>
              <a:rPr sz="1200" spc="-5" dirty="0">
                <a:latin typeface="Times New Roman"/>
                <a:cs typeface="Times New Roman"/>
              </a:rPr>
              <a:t>delicatamente </a:t>
            </a:r>
            <a:r>
              <a:rPr sz="1200" dirty="0">
                <a:latin typeface="Times New Roman"/>
                <a:cs typeface="Times New Roman"/>
              </a:rPr>
              <a:t>una mano  </a:t>
            </a:r>
            <a:r>
              <a:rPr sz="1200" spc="-5" dirty="0">
                <a:latin typeface="Times New Roman"/>
                <a:cs typeface="Times New Roman"/>
              </a:rPr>
              <a:t>sulla sua spalla disse: </a:t>
            </a:r>
            <a:r>
              <a:rPr sz="1200" dirty="0">
                <a:latin typeface="Times New Roman"/>
                <a:cs typeface="Times New Roman"/>
              </a:rPr>
              <a:t>“No,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mio, non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sguardi di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cuore. Ragazzo </a:t>
            </a:r>
            <a:r>
              <a:rPr sz="1200" dirty="0">
                <a:latin typeface="Times New Roman"/>
                <a:cs typeface="Times New Roman"/>
              </a:rPr>
              <a:t>mio,  </a:t>
            </a:r>
            <a:r>
              <a:rPr sz="1200" spc="-5" dirty="0">
                <a:latin typeface="Times New Roman"/>
                <a:cs typeface="Times New Roman"/>
              </a:rPr>
              <a:t>per colui che ama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simili 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appello </a:t>
            </a:r>
            <a:r>
              <a:rPr sz="1200" dirty="0">
                <a:latin typeface="Times New Roman"/>
                <a:cs typeface="Times New Roman"/>
              </a:rPr>
              <a:t>eloquente </a:t>
            </a:r>
            <a:r>
              <a:rPr sz="1200" spc="-5" dirty="0">
                <a:latin typeface="Times New Roman"/>
                <a:cs typeface="Times New Roman"/>
              </a:rPr>
              <a:t>all’aiuto nella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scoraggiamento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disperazione. </a:t>
            </a:r>
            <a:r>
              <a:rPr sz="1200" dirty="0">
                <a:latin typeface="Times New Roman"/>
                <a:cs typeface="Times New Roman"/>
              </a:rPr>
              <a:t>Siediti  vicino a me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parlerò dei sentieri del </a:t>
            </a:r>
            <a:r>
              <a:rPr sz="1200" dirty="0">
                <a:latin typeface="Times New Roman"/>
                <a:cs typeface="Times New Roman"/>
              </a:rPr>
              <a:t>servizio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maestre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felicità che </a:t>
            </a:r>
            <a:r>
              <a:rPr sz="1200" dirty="0">
                <a:latin typeface="Times New Roman"/>
                <a:cs typeface="Times New Roman"/>
              </a:rPr>
              <a:t>conducono </a:t>
            </a:r>
            <a:r>
              <a:rPr sz="1200" spc="-5" dirty="0">
                <a:latin typeface="Times New Roman"/>
                <a:cs typeface="Times New Roman"/>
              </a:rPr>
              <a:t>dalle afflizioni dell’io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gioie delle attività amorevoli nella fratellanza </a:t>
            </a:r>
            <a:r>
              <a:rPr sz="1200" dirty="0">
                <a:latin typeface="Times New Roman"/>
                <a:cs typeface="Times New Roman"/>
              </a:rPr>
              <a:t>degli uomini e </a:t>
            </a:r>
            <a:r>
              <a:rPr sz="1200" spc="-5" dirty="0">
                <a:latin typeface="Times New Roman"/>
                <a:cs typeface="Times New Roman"/>
              </a:rPr>
              <a:t>nel 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(1437.3) 130:6.3 </a:t>
            </a:r>
            <a:r>
              <a:rPr sz="1200" spc="-5" dirty="0">
                <a:latin typeface="Times New Roman"/>
                <a:cs typeface="Times New Roman"/>
              </a:rPr>
              <a:t>Da questo momento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desiderò </a:t>
            </a:r>
            <a:r>
              <a:rPr sz="1200" spc="-5" dirty="0">
                <a:latin typeface="Times New Roman"/>
                <a:cs typeface="Times New Roman"/>
              </a:rPr>
              <a:t>vivamente parlare con Gesù, </a:t>
            </a:r>
            <a:r>
              <a:rPr sz="1200" dirty="0">
                <a:latin typeface="Times New Roman"/>
                <a:cs typeface="Times New Roman"/>
              </a:rPr>
              <a:t>e cadde in </a:t>
            </a:r>
            <a:r>
              <a:rPr sz="1200" spc="-5" dirty="0">
                <a:latin typeface="Times New Roman"/>
                <a:cs typeface="Times New Roman"/>
              </a:rPr>
              <a:t>ginocchio </a:t>
            </a:r>
            <a:r>
              <a:rPr sz="1200" dirty="0">
                <a:latin typeface="Times New Roman"/>
                <a:cs typeface="Times New Roman"/>
              </a:rPr>
              <a:t>ai suoi piedi </a:t>
            </a:r>
            <a:r>
              <a:rPr sz="1200" spc="-5" dirty="0">
                <a:latin typeface="Times New Roman"/>
                <a:cs typeface="Times New Roman"/>
              </a:rPr>
              <a:t>implorando 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aiutarlo,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mostrargli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uscire 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mondo di dolore e di </a:t>
            </a:r>
            <a:r>
              <a:rPr sz="1200" spc="-5" dirty="0">
                <a:latin typeface="Times New Roman"/>
                <a:cs typeface="Times New Roman"/>
              </a:rPr>
              <a:t>frustrazione personali. Gesù disse: “Amico </a:t>
            </a:r>
            <a:r>
              <a:rPr sz="1200" spc="5" dirty="0">
                <a:latin typeface="Times New Roman"/>
                <a:cs typeface="Times New Roman"/>
              </a:rPr>
              <a:t>mio,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alzati!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Tieniti </a:t>
            </a:r>
            <a:r>
              <a:rPr sz="1200" spc="-5" dirty="0">
                <a:latin typeface="Times New Roman"/>
                <a:cs typeface="Times New Roman"/>
              </a:rPr>
              <a:t>eretto come </a:t>
            </a:r>
            <a:r>
              <a:rPr sz="1200" dirty="0">
                <a:latin typeface="Times New Roman"/>
                <a:cs typeface="Times New Roman"/>
              </a:rPr>
              <a:t>un uomo! </a:t>
            </a:r>
            <a:r>
              <a:rPr sz="1200" spc="-5" dirty="0">
                <a:latin typeface="Times New Roman"/>
                <a:cs typeface="Times New Roman"/>
              </a:rPr>
              <a:t>Tu </a:t>
            </a:r>
            <a:r>
              <a:rPr sz="1200" dirty="0">
                <a:latin typeface="Times New Roman"/>
                <a:cs typeface="Times New Roman"/>
              </a:rPr>
              <a:t>puoi </a:t>
            </a:r>
            <a:r>
              <a:rPr sz="1200" spc="-5" dirty="0">
                <a:latin typeface="Times New Roman"/>
                <a:cs typeface="Times New Roman"/>
              </a:rPr>
              <a:t>essere circondato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meschini ed </a:t>
            </a:r>
            <a:r>
              <a:rPr sz="1200" spc="-5" dirty="0">
                <a:latin typeface="Times New Roman"/>
                <a:cs typeface="Times New Roman"/>
              </a:rPr>
              <a:t>essere ritardato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ostacoli, </a:t>
            </a:r>
            <a:r>
              <a:rPr sz="1200" dirty="0">
                <a:latin typeface="Times New Roman"/>
                <a:cs typeface="Times New Roman"/>
              </a:rPr>
              <a:t>ma le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</a:t>
            </a:r>
            <a:endParaRPr sz="1200">
              <a:latin typeface="Times New Roman"/>
              <a:cs typeface="Times New Roman"/>
            </a:endParaRPr>
          </a:p>
          <a:p>
            <a:pPr marL="50800" marR="120014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di questo mondo e </a:t>
            </a:r>
            <a:r>
              <a:rPr sz="1200" spc="-5" dirty="0">
                <a:latin typeface="Times New Roman"/>
                <a:cs typeface="Times New Roman"/>
              </a:rPr>
              <a:t>dell’universo sono dalla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parte.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alza </a:t>
            </a:r>
            <a:r>
              <a:rPr sz="1200" spc="-5" dirty="0">
                <a:latin typeface="Times New Roman"/>
                <a:cs typeface="Times New Roman"/>
              </a:rPr>
              <a:t>ogni mattina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salutare </a:t>
            </a:r>
            <a:r>
              <a:rPr sz="1200" dirty="0">
                <a:latin typeface="Times New Roman"/>
                <a:cs typeface="Times New Roman"/>
              </a:rPr>
              <a:t>te esattamente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per l’uomo </a:t>
            </a:r>
            <a:r>
              <a:rPr sz="1200" dirty="0">
                <a:latin typeface="Times New Roman"/>
                <a:cs typeface="Times New Roman"/>
              </a:rPr>
              <a:t>più potente e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Guarda — tu hai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robusto e muscoli </a:t>
            </a:r>
            <a:r>
              <a:rPr sz="1200" spc="-5" dirty="0">
                <a:latin typeface="Times New Roman"/>
                <a:cs typeface="Times New Roman"/>
              </a:rPr>
              <a:t>vigorosi </a:t>
            </a:r>
            <a:r>
              <a:rPr sz="1200" dirty="0">
                <a:latin typeface="Times New Roman"/>
                <a:cs typeface="Times New Roman"/>
              </a:rPr>
              <a:t>— le tue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fisiche sono  </a:t>
            </a:r>
            <a:r>
              <a:rPr sz="1200" spc="-5" dirty="0">
                <a:latin typeface="Times New Roman"/>
                <a:cs typeface="Times New Roman"/>
              </a:rPr>
              <a:t>superiori alla media. Certamente </a:t>
            </a:r>
            <a:r>
              <a:rPr sz="1200" dirty="0">
                <a:latin typeface="Times New Roman"/>
                <a:cs typeface="Times New Roman"/>
              </a:rPr>
              <a:t>tutto ciò 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inutile </a:t>
            </a:r>
            <a:r>
              <a:rPr sz="1200" spc="-5" dirty="0">
                <a:latin typeface="Times New Roman"/>
                <a:cs typeface="Times New Roman"/>
              </a:rPr>
              <a:t>finché rimani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seduto sul fianco della </a:t>
            </a:r>
            <a:r>
              <a:rPr sz="1200" dirty="0">
                <a:latin typeface="Times New Roman"/>
                <a:cs typeface="Times New Roman"/>
              </a:rPr>
              <a:t>montagna e ti </a:t>
            </a:r>
            <a:r>
              <a:rPr sz="1200" spc="-5" dirty="0">
                <a:latin typeface="Times New Roman"/>
                <a:cs typeface="Times New Roman"/>
              </a:rPr>
              <a:t>lamenti </a:t>
            </a:r>
            <a:r>
              <a:rPr sz="1200" spc="5" dirty="0">
                <a:latin typeface="Times New Roman"/>
                <a:cs typeface="Times New Roman"/>
              </a:rPr>
              <a:t>sulle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7209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30480">
              <a:lnSpc>
                <a:spcPct val="958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disgrazie, reali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immaginarie. Ma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potresti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corpo se volessi </a:t>
            </a:r>
            <a:r>
              <a:rPr sz="1200" dirty="0">
                <a:latin typeface="Times New Roman"/>
                <a:cs typeface="Times New Roman"/>
              </a:rPr>
              <a:t>indirizzarti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dove 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cose  </a:t>
            </a:r>
            <a:r>
              <a:rPr sz="1200" spc="-5" dirty="0">
                <a:latin typeface="Times New Roman"/>
                <a:cs typeface="Times New Roman"/>
              </a:rPr>
              <a:t>aspettano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fatte.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dal tuo io </a:t>
            </a:r>
            <a:r>
              <a:rPr sz="1200" spc="-5" dirty="0">
                <a:latin typeface="Times New Roman"/>
                <a:cs typeface="Times New Roman"/>
              </a:rPr>
              <a:t>infelice,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fatto.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problemi della </a:t>
            </a:r>
            <a:r>
              <a:rPr sz="1200" dirty="0">
                <a:latin typeface="Times New Roman"/>
                <a:cs typeface="Times New Roman"/>
              </a:rPr>
              <a:t>vita siete  </a:t>
            </a:r>
            <a:r>
              <a:rPr sz="1200" spc="-5" dirty="0">
                <a:latin typeface="Times New Roman"/>
                <a:cs typeface="Times New Roman"/>
              </a:rPr>
              <a:t>reali; </a:t>
            </a:r>
            <a:r>
              <a:rPr sz="1200" dirty="0">
                <a:latin typeface="Times New Roman"/>
                <a:cs typeface="Times New Roman"/>
              </a:rPr>
              <a:t>non puoi </a:t>
            </a:r>
            <a:r>
              <a:rPr sz="1200" spc="-5" dirty="0">
                <a:latin typeface="Times New Roman"/>
                <a:cs typeface="Times New Roman"/>
              </a:rPr>
              <a:t>sfuggirli 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vita. Ma guarda ancora, </a:t>
            </a:r>
            <a:r>
              <a:rPr sz="1200" dirty="0">
                <a:latin typeface="Times New Roman"/>
                <a:cs typeface="Times New Roman"/>
              </a:rPr>
              <a:t>la tua mente è </a:t>
            </a:r>
            <a:r>
              <a:rPr sz="1200" spc="-5" dirty="0">
                <a:latin typeface="Times New Roman"/>
                <a:cs typeface="Times New Roman"/>
              </a:rPr>
              <a:t>chiara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tuo corpo </a:t>
            </a:r>
            <a:r>
              <a:rPr sz="1200" spc="-5" dirty="0">
                <a:latin typeface="Times New Roman"/>
                <a:cs typeface="Times New Roman"/>
              </a:rPr>
              <a:t>robusto </a:t>
            </a:r>
            <a:r>
              <a:rPr sz="1200" dirty="0">
                <a:latin typeface="Times New Roman"/>
                <a:cs typeface="Times New Roman"/>
              </a:rPr>
              <a:t>ha una mente 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dirigerlo. </a:t>
            </a:r>
            <a:r>
              <a:rPr sz="1200" spc="-10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lavorare la tua mente </a:t>
            </a:r>
            <a:r>
              <a:rPr sz="1200" spc="-5" dirty="0">
                <a:latin typeface="Times New Roman"/>
                <a:cs typeface="Times New Roman"/>
              </a:rPr>
              <a:t>per risolvere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problemi; </a:t>
            </a:r>
            <a:r>
              <a:rPr sz="1200" spc="-5" dirty="0">
                <a:latin typeface="Times New Roman"/>
                <a:cs typeface="Times New Roman"/>
              </a:rPr>
              <a:t>insegna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intelletto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per te; rifiuta di  </a:t>
            </a:r>
            <a:r>
              <a:rPr sz="1200" spc="-5" dirty="0">
                <a:latin typeface="Times New Roman"/>
                <a:cs typeface="Times New Roman"/>
              </a:rPr>
              <a:t>essere dominato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 dalla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animale senza raziocinio.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mente dovrebbe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alleato </a:t>
            </a:r>
            <a:r>
              <a:rPr sz="1200" dirty="0">
                <a:latin typeface="Times New Roman"/>
                <a:cs typeface="Times New Roman"/>
              </a:rPr>
              <a:t>coraggioso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problemi della tua vita piuttosto </a:t>
            </a:r>
            <a:r>
              <a:rPr sz="1200" spc="-5" dirty="0">
                <a:latin typeface="Times New Roman"/>
                <a:cs typeface="Times New Roman"/>
              </a:rPr>
              <a:t>che essere, </a:t>
            </a:r>
            <a:r>
              <a:rPr sz="1200" dirty="0">
                <a:latin typeface="Times New Roman"/>
                <a:cs typeface="Times New Roman"/>
              </a:rPr>
              <a:t>come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stato, il </a:t>
            </a:r>
            <a:r>
              <a:rPr sz="1200" spc="-5" dirty="0">
                <a:latin typeface="Times New Roman"/>
                <a:cs typeface="Times New Roman"/>
              </a:rPr>
              <a:t>suo miserabile schiavo impaurito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servo  prigioniero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scoraggiamento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sconfitta.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prezioso </a:t>
            </a:r>
            <a:r>
              <a:rPr sz="1200" dirty="0">
                <a:latin typeface="Times New Roman"/>
                <a:cs typeface="Times New Roman"/>
              </a:rPr>
              <a:t>di tutto, il tuo potenziale di </a:t>
            </a:r>
            <a:r>
              <a:rPr sz="1200" spc="-5" dirty="0">
                <a:latin typeface="Times New Roman"/>
                <a:cs typeface="Times New Roman"/>
              </a:rPr>
              <a:t>realizzazione vera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che  vive in te e </a:t>
            </a:r>
            <a:r>
              <a:rPr sz="1200" spc="-5" dirty="0">
                <a:latin typeface="Times New Roman"/>
                <a:cs typeface="Times New Roman"/>
              </a:rPr>
              <a:t>che stimolerà ed ispirerà </a:t>
            </a:r>
            <a:r>
              <a:rPr sz="1200" dirty="0">
                <a:latin typeface="Times New Roman"/>
                <a:cs typeface="Times New Roman"/>
              </a:rPr>
              <a:t>la tua mente </a:t>
            </a:r>
            <a:r>
              <a:rPr sz="1200" spc="-5" dirty="0">
                <a:latin typeface="Times New Roman"/>
                <a:cs typeface="Times New Roman"/>
              </a:rPr>
              <a:t>affinché controlli se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ed attivi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corpo, se vorrai liberarlo dalle </a:t>
            </a:r>
            <a:r>
              <a:rPr sz="1200" dirty="0">
                <a:latin typeface="Times New Roman"/>
                <a:cs typeface="Times New Roman"/>
              </a:rPr>
              <a:t>catene  </a:t>
            </a:r>
            <a:r>
              <a:rPr sz="1200" spc="-5" dirty="0">
                <a:latin typeface="Times New Roman"/>
                <a:cs typeface="Times New Roman"/>
              </a:rPr>
              <a:t>della paura </a:t>
            </a:r>
            <a:r>
              <a:rPr sz="1200" dirty="0">
                <a:latin typeface="Times New Roman"/>
                <a:cs typeface="Times New Roman"/>
              </a:rPr>
              <a:t>e rendere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natura spirituale </a:t>
            </a:r>
            <a:r>
              <a:rPr sz="1200" dirty="0">
                <a:latin typeface="Times New Roman"/>
                <a:cs typeface="Times New Roman"/>
              </a:rPr>
              <a:t>capace </a:t>
            </a:r>
            <a:r>
              <a:rPr sz="1200" spc="-5" dirty="0">
                <a:latin typeface="Times New Roman"/>
                <a:cs typeface="Times New Roman"/>
              </a:rPr>
              <a:t>d’iniziare </a:t>
            </a:r>
            <a:r>
              <a:rPr sz="1200" dirty="0">
                <a:latin typeface="Times New Roman"/>
                <a:cs typeface="Times New Roman"/>
              </a:rPr>
              <a:t>a liberarti dai mali </a:t>
            </a:r>
            <a:r>
              <a:rPr sz="1200" spc="-5" dirty="0">
                <a:latin typeface="Times New Roman"/>
                <a:cs typeface="Times New Roman"/>
              </a:rPr>
              <a:t>dell’inerzia </a:t>
            </a:r>
            <a:r>
              <a:rPr sz="1200" dirty="0">
                <a:latin typeface="Times New Roman"/>
                <a:cs typeface="Times New Roman"/>
              </a:rPr>
              <a:t>grazie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presenza-potere della  </a:t>
            </a:r>
            <a:r>
              <a:rPr sz="1200" spc="-5" dirty="0">
                <a:latin typeface="Times New Roman"/>
                <a:cs typeface="Times New Roman"/>
              </a:rPr>
              <a:t>fede vivente.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immediatamente, questa </a:t>
            </a:r>
            <a:r>
              <a:rPr sz="1200" dirty="0">
                <a:latin typeface="Times New Roman"/>
                <a:cs typeface="Times New Roman"/>
              </a:rPr>
              <a:t>fede vincerà 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degli uomini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l’irresistibile presenza </a:t>
            </a:r>
            <a:r>
              <a:rPr sz="1200" dirty="0">
                <a:latin typeface="Times New Roman"/>
                <a:cs typeface="Times New Roman"/>
              </a:rPr>
              <a:t>di quel nuovo </a:t>
            </a:r>
            <a:r>
              <a:rPr sz="1200" spc="-5" dirty="0">
                <a:latin typeface="Times New Roman"/>
                <a:cs typeface="Times New Roman"/>
              </a:rPr>
              <a:t>ed  onnipotente </a:t>
            </a:r>
            <a:r>
              <a:rPr sz="1200" i="1" spc="-5" dirty="0">
                <a:latin typeface="Times New Roman"/>
                <a:cs typeface="Times New Roman"/>
              </a:rPr>
              <a:t>amore per </a:t>
            </a:r>
            <a:r>
              <a:rPr sz="1200" i="1" dirty="0">
                <a:latin typeface="Times New Roman"/>
                <a:cs typeface="Times New Roman"/>
              </a:rPr>
              <a:t>i tuoi </a:t>
            </a:r>
            <a:r>
              <a:rPr sz="1200" i="1" spc="-5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che riempirà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anima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traboccare perché avrai preso coscienza nel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cuore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(1438.1) 130:6.4 </a:t>
            </a:r>
            <a:r>
              <a:rPr sz="1200" spc="-10" dirty="0">
                <a:latin typeface="Times New Roman"/>
                <a:cs typeface="Times New Roman"/>
              </a:rPr>
              <a:t>“Oggi,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mio, tu devi </a:t>
            </a:r>
            <a:r>
              <a:rPr sz="1200" spc="-5" dirty="0">
                <a:latin typeface="Times New Roman"/>
                <a:cs typeface="Times New Roman"/>
              </a:rPr>
              <a:t>rinascere, </a:t>
            </a:r>
            <a:r>
              <a:rPr sz="1200" dirty="0">
                <a:latin typeface="Times New Roman"/>
                <a:cs typeface="Times New Roman"/>
              </a:rPr>
              <a:t>ristabilito come un uomo di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al servizio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 </a:t>
            </a:r>
            <a:r>
              <a:rPr sz="1200" spc="-5" dirty="0">
                <a:latin typeface="Times New Roman"/>
                <a:cs typeface="Times New Roman"/>
              </a:rPr>
              <a:t>per 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così riordinato la vita in te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sarai egualmente rimesso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l’universo; </a:t>
            </a:r>
            <a:r>
              <a:rPr sz="1200" spc="-5" dirty="0">
                <a:latin typeface="Times New Roman"/>
                <a:cs typeface="Times New Roman"/>
              </a:rPr>
              <a:t>sarai  nato </a:t>
            </a:r>
            <a:r>
              <a:rPr sz="1200" dirty="0">
                <a:latin typeface="Times New Roman"/>
                <a:cs typeface="Times New Roman"/>
              </a:rPr>
              <a:t>di nuovo —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dallo spirito — </a:t>
            </a:r>
            <a:r>
              <a:rPr sz="1200" spc="-5" dirty="0">
                <a:latin typeface="Times New Roman"/>
                <a:cs typeface="Times New Roman"/>
              </a:rPr>
              <a:t>ed ormai tutta </a:t>
            </a:r>
            <a:r>
              <a:rPr sz="1200" dirty="0">
                <a:latin typeface="Times New Roman"/>
                <a:cs typeface="Times New Roman"/>
              </a:rPr>
              <a:t>la tua vita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che una </a:t>
            </a:r>
            <a:r>
              <a:rPr sz="1200" spc="-5" dirty="0">
                <a:latin typeface="Times New Roman"/>
                <a:cs typeface="Times New Roman"/>
              </a:rPr>
              <a:t>realizzazione vittoriosa.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afflizioni ti  </a:t>
            </a:r>
            <a:r>
              <a:rPr sz="1200" spc="-5" dirty="0">
                <a:latin typeface="Times New Roman"/>
                <a:cs typeface="Times New Roman"/>
              </a:rPr>
              <a:t>fortificheranno, </a:t>
            </a:r>
            <a:r>
              <a:rPr sz="1200" dirty="0">
                <a:latin typeface="Times New Roman"/>
                <a:cs typeface="Times New Roman"/>
              </a:rPr>
              <a:t>le delusioni ti </a:t>
            </a:r>
            <a:r>
              <a:rPr sz="1200" spc="-5" dirty="0">
                <a:latin typeface="Times New Roman"/>
                <a:cs typeface="Times New Roman"/>
              </a:rPr>
              <a:t>sproneranno, </a:t>
            </a:r>
            <a:r>
              <a:rPr sz="1200" dirty="0">
                <a:latin typeface="Times New Roman"/>
                <a:cs typeface="Times New Roman"/>
              </a:rPr>
              <a:t>le difficoltà ti </a:t>
            </a:r>
            <a:r>
              <a:rPr sz="1200" spc="-5" dirty="0">
                <a:latin typeface="Times New Roman"/>
                <a:cs typeface="Times New Roman"/>
              </a:rPr>
              <a:t>sfideranno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ostacoli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stimoleranno. </a:t>
            </a:r>
            <a:r>
              <a:rPr sz="1200" dirty="0">
                <a:latin typeface="Times New Roman"/>
                <a:cs typeface="Times New Roman"/>
              </a:rPr>
              <a:t>Alzati,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spc="5" dirty="0">
                <a:latin typeface="Times New Roman"/>
                <a:cs typeface="Times New Roman"/>
              </a:rPr>
              <a:t>uomo! </a:t>
            </a:r>
            <a:r>
              <a:rPr sz="1200" spc="-5" dirty="0">
                <a:latin typeface="Times New Roman"/>
                <a:cs typeface="Times New Roman"/>
              </a:rPr>
              <a:t>Dì addio  alla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servile </a:t>
            </a:r>
            <a:r>
              <a:rPr sz="1200" dirty="0">
                <a:latin typeface="Times New Roman"/>
                <a:cs typeface="Times New Roman"/>
              </a:rPr>
              <a:t>paura e di vile </a:t>
            </a:r>
            <a:r>
              <a:rPr sz="1200" spc="-5" dirty="0">
                <a:latin typeface="Times New Roman"/>
                <a:cs typeface="Times New Roman"/>
              </a:rPr>
              <a:t>codardia. Torna </a:t>
            </a:r>
            <a:r>
              <a:rPr sz="1200" dirty="0">
                <a:latin typeface="Times New Roman"/>
                <a:cs typeface="Times New Roman"/>
              </a:rPr>
              <a:t>subito ai tuoi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e vivi la tua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come un  </a:t>
            </a:r>
            <a:r>
              <a:rPr sz="1200" spc="-5" dirty="0">
                <a:latin typeface="Times New Roman"/>
                <a:cs typeface="Times New Roman"/>
              </a:rPr>
              <a:t>mortale dedito al servizio </a:t>
            </a:r>
            <a:r>
              <a:rPr sz="1200" dirty="0">
                <a:latin typeface="Times New Roman"/>
                <a:cs typeface="Times New Roman"/>
              </a:rPr>
              <a:t>nobilitante </a:t>
            </a:r>
            <a:r>
              <a:rPr sz="1200" spc="-5" dirty="0">
                <a:latin typeface="Times New Roman"/>
                <a:cs typeface="Times New Roman"/>
              </a:rPr>
              <a:t>dell’uomo sulla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al superbo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nell’eternità.”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(1438.2) 130:6.5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giovane,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Fortunato, </a:t>
            </a:r>
            <a:r>
              <a:rPr sz="1200" dirty="0">
                <a:latin typeface="Times New Roman"/>
                <a:cs typeface="Times New Roman"/>
              </a:rPr>
              <a:t>divenne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dei Cristiani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Creta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stretto collaboratore </a:t>
            </a:r>
            <a:r>
              <a:rPr sz="1200" dirty="0">
                <a:latin typeface="Times New Roman"/>
                <a:cs typeface="Times New Roman"/>
              </a:rPr>
              <a:t>di Tito nei  </a:t>
            </a:r>
            <a:r>
              <a:rPr sz="1200" spc="-5" dirty="0">
                <a:latin typeface="Times New Roman"/>
                <a:cs typeface="Times New Roman"/>
              </a:rPr>
              <a:t>suoi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l’elevazione dei credenti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cretesi.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7970520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Consigli ed avvertimenti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supplementari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(1329.2) 120:3.1 </a:t>
            </a:r>
            <a:r>
              <a:rPr sz="1200" spc="-5" dirty="0">
                <a:latin typeface="Times New Roman"/>
                <a:cs typeface="Times New Roman"/>
              </a:rPr>
              <a:t>“Ed ora, fratello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nel prendere congedo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te mentre ti </a:t>
            </a:r>
            <a:r>
              <a:rPr sz="1200" spc="-5" dirty="0">
                <a:latin typeface="Times New Roman"/>
                <a:cs typeface="Times New Roman"/>
              </a:rPr>
              <a:t>prepari </a:t>
            </a:r>
            <a:r>
              <a:rPr sz="1200" dirty="0">
                <a:latin typeface="Times New Roman"/>
                <a:cs typeface="Times New Roman"/>
              </a:rPr>
              <a:t>a partire per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averti consigliato  riguardo alla condotta generale </a:t>
            </a:r>
            <a:r>
              <a:rPr sz="1200" dirty="0">
                <a:latin typeface="Times New Roman"/>
                <a:cs typeface="Times New Roman"/>
              </a:rPr>
              <a:t>del tuo conferimento, </a:t>
            </a:r>
            <a:r>
              <a:rPr sz="1200" spc="-5" dirty="0">
                <a:latin typeface="Times New Roman"/>
                <a:cs typeface="Times New Roman"/>
              </a:rPr>
              <a:t>permettimi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darti alcuni avvertimenti risultanti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consultazione con  Gabriele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vita di </a:t>
            </a:r>
            <a:r>
              <a:rPr sz="1200" spc="-5" dirty="0">
                <a:latin typeface="Times New Roman"/>
                <a:cs typeface="Times New Roman"/>
              </a:rPr>
              <a:t>mortale. Noi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suggeriamo ancora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9563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(1329.3) 120:3.2 </a:t>
            </a:r>
            <a:r>
              <a:rPr sz="1200" spc="-5" dirty="0">
                <a:latin typeface="Times New Roman"/>
                <a:cs typeface="Times New Roman"/>
              </a:rPr>
              <a:t>“1. Nel perseguimento </a:t>
            </a:r>
            <a:r>
              <a:rPr sz="1200" dirty="0">
                <a:latin typeface="Times New Roman"/>
                <a:cs typeface="Times New Roman"/>
              </a:rPr>
              <a:t>dell’ideale della tua vita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terrena tu </a:t>
            </a:r>
            <a:r>
              <a:rPr sz="1200" spc="-5" dirty="0">
                <a:latin typeface="Times New Roman"/>
                <a:cs typeface="Times New Roman"/>
              </a:rPr>
              <a:t>ponga attenzione anche alla  realizzazione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all’esemplificazione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aiuto </a:t>
            </a:r>
            <a:r>
              <a:rPr sz="1200" dirty="0">
                <a:latin typeface="Times New Roman"/>
                <a:cs typeface="Times New Roman"/>
              </a:rPr>
              <a:t>immediato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tuoi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311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(1329.4) 120:3.3 </a:t>
            </a:r>
            <a:r>
              <a:rPr sz="1200" spc="-5" dirty="0">
                <a:latin typeface="Times New Roman"/>
                <a:cs typeface="Times New Roman"/>
              </a:rPr>
              <a:t>“2. Per quanto concerne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spc="5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precedenza alle </a:t>
            </a:r>
            <a:r>
              <a:rPr sz="1200" dirty="0">
                <a:latin typeface="Times New Roman"/>
                <a:cs typeface="Times New Roman"/>
              </a:rPr>
              <a:t>usanze </a:t>
            </a:r>
            <a:r>
              <a:rPr sz="1200" spc="-5" dirty="0">
                <a:latin typeface="Times New Roman"/>
                <a:cs typeface="Times New Roman"/>
              </a:rPr>
              <a:t>accettate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famigliare  che troverai stabilite nel periodo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generazione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Vivi la tua vita </a:t>
            </a:r>
            <a:r>
              <a:rPr sz="1200" spc="-5" dirty="0">
                <a:latin typeface="Times New Roman"/>
                <a:cs typeface="Times New Roman"/>
              </a:rPr>
              <a:t>famigliare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comunità  conformemente alle </a:t>
            </a:r>
            <a:r>
              <a:rPr sz="1200" dirty="0">
                <a:latin typeface="Times New Roman"/>
                <a:cs typeface="Times New Roman"/>
              </a:rPr>
              <a:t>consuetudini del popolo tra cui hai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apparire.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759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(1329.5) 120:3.4 </a:t>
            </a:r>
            <a:r>
              <a:rPr sz="1200" spc="-5" dirty="0">
                <a:latin typeface="Times New Roman"/>
                <a:cs typeface="Times New Roman"/>
              </a:rPr>
              <a:t>“3. Nelle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relazioni con l’ordine sociale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consigliamo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limitare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sforzi principalmente alla  rigenerazione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all’emancipazione </a:t>
            </a:r>
            <a:r>
              <a:rPr sz="1200" dirty="0">
                <a:latin typeface="Times New Roman"/>
                <a:cs typeface="Times New Roman"/>
              </a:rPr>
              <a:t>intellettuale. </a:t>
            </a:r>
            <a:r>
              <a:rPr sz="1200" spc="-5" dirty="0">
                <a:latin typeface="Times New Roman"/>
                <a:cs typeface="Times New Roman"/>
              </a:rPr>
              <a:t>Evita ogni coinvolgimento </a:t>
            </a:r>
            <a:r>
              <a:rPr sz="1200" dirty="0">
                <a:latin typeface="Times New Roman"/>
                <a:cs typeface="Times New Roman"/>
              </a:rPr>
              <a:t>nella struttura </a:t>
            </a:r>
            <a:r>
              <a:rPr sz="1200" spc="-5" dirty="0">
                <a:latin typeface="Times New Roman"/>
                <a:cs typeface="Times New Roman"/>
              </a:rPr>
              <a:t>economica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negli impegni </a:t>
            </a:r>
            <a:r>
              <a:rPr sz="1200" dirty="0">
                <a:latin typeface="Times New Roman"/>
                <a:cs typeface="Times New Roman"/>
              </a:rPr>
              <a:t>politici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epoca. Consacrati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a vivere la vita </a:t>
            </a:r>
            <a:r>
              <a:rPr sz="1200" spc="-5" dirty="0">
                <a:latin typeface="Times New Roman"/>
                <a:cs typeface="Times New Roman"/>
              </a:rPr>
              <a:t>religiosa ideale su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379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(1329.6) 120:3.5 </a:t>
            </a:r>
            <a:r>
              <a:rPr sz="1200" spc="-5" dirty="0">
                <a:latin typeface="Times New Roman"/>
                <a:cs typeface="Times New Roman"/>
              </a:rPr>
              <a:t>“4.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circostanza,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dettaglio, </a:t>
            </a:r>
            <a:r>
              <a:rPr sz="1200" spc="-5" dirty="0">
                <a:latin typeface="Times New Roman"/>
                <a:cs typeface="Times New Roman"/>
              </a:rPr>
              <a:t>dovresti interferire </a:t>
            </a:r>
            <a:r>
              <a:rPr sz="1200" dirty="0">
                <a:latin typeface="Times New Roman"/>
                <a:cs typeface="Times New Roman"/>
              </a:rPr>
              <a:t>nell’evoluzione 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normale e ordinata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Urantia. Ma questa </a:t>
            </a:r>
            <a:r>
              <a:rPr sz="1200" dirty="0">
                <a:latin typeface="Times New Roman"/>
                <a:cs typeface="Times New Roman"/>
              </a:rPr>
              <a:t>proibizione non </a:t>
            </a:r>
            <a:r>
              <a:rPr sz="1200" spc="-5" dirty="0">
                <a:latin typeface="Times New Roman"/>
                <a:cs typeface="Times New Roman"/>
              </a:rPr>
              <a:t>deve essere interpretata </a:t>
            </a:r>
            <a:r>
              <a:rPr sz="1200" dirty="0">
                <a:latin typeface="Times New Roman"/>
                <a:cs typeface="Times New Roman"/>
              </a:rPr>
              <a:t>come  limitante i tuoi sforzi per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dietro di 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un </a:t>
            </a:r>
            <a:r>
              <a:rPr sz="1200" spc="-5" dirty="0">
                <a:latin typeface="Times New Roman"/>
                <a:cs typeface="Times New Roman"/>
              </a:rPr>
              <a:t>sistema duraturo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migliorato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etica </a:t>
            </a:r>
            <a:r>
              <a:rPr sz="1200" i="1" dirty="0">
                <a:latin typeface="Times New Roman"/>
                <a:cs typeface="Times New Roman"/>
              </a:rPr>
              <a:t>religiosa </a:t>
            </a:r>
            <a:r>
              <a:rPr sz="1200" i="1" spc="-5" dirty="0">
                <a:latin typeface="Times New Roman"/>
                <a:cs typeface="Times New Roman"/>
              </a:rPr>
              <a:t>positiva.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dispensazionale ti </a:t>
            </a:r>
            <a:r>
              <a:rPr sz="1200" spc="-5" dirty="0">
                <a:latin typeface="Times New Roman"/>
                <a:cs typeface="Times New Roman"/>
              </a:rPr>
              <a:t>sono accordati certi privilegi concernenti l’avanzamento dello status </a:t>
            </a:r>
            <a:r>
              <a:rPr sz="1200" i="1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i="1" spc="-5" dirty="0">
                <a:latin typeface="Times New Roman"/>
                <a:cs typeface="Times New Roman"/>
              </a:rPr>
              <a:t>religioso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33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(1438.3) 130:6.6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viaggiatori erano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freschi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riposati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 mezzodì </a:t>
            </a:r>
            <a:r>
              <a:rPr sz="1200" spc="-5" dirty="0">
                <a:latin typeface="Times New Roman"/>
                <a:cs typeface="Times New Roman"/>
              </a:rPr>
              <a:t>si prepararono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vela per </a:t>
            </a:r>
            <a:r>
              <a:rPr sz="1200" spc="-5" dirty="0">
                <a:latin typeface="Times New Roman"/>
                <a:cs typeface="Times New Roman"/>
              </a:rPr>
              <a:t>Cartagine  nell’Africa del Nord, fermandosi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Cirene. Fu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diedero </a:t>
            </a:r>
            <a:r>
              <a:rPr sz="1200" dirty="0">
                <a:latin typeface="Times New Roman"/>
                <a:cs typeface="Times New Roman"/>
              </a:rPr>
              <a:t>le prime cure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ragazzo di nome </a:t>
            </a:r>
            <a:r>
              <a:rPr sz="1200" spc="5" dirty="0">
                <a:latin typeface="Times New Roman"/>
                <a:cs typeface="Times New Roman"/>
              </a:rPr>
              <a:t>Rufo,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rimasto </a:t>
            </a:r>
            <a:r>
              <a:rPr sz="1200" dirty="0">
                <a:latin typeface="Times New Roman"/>
                <a:cs typeface="Times New Roman"/>
              </a:rPr>
              <a:t>ferito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carro trainato </a:t>
            </a:r>
            <a:r>
              <a:rPr sz="1200" dirty="0">
                <a:latin typeface="Times New Roman"/>
                <a:cs typeface="Times New Roman"/>
              </a:rPr>
              <a:t>da buoi.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portarono a casa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sua madre,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padre, Simone,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3022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immaginò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lontanamente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portò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soldato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straniero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soccorso suo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A Cartagine — il discorso sul tempo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sullo</a:t>
            </a:r>
            <a:r>
              <a:rPr sz="1600" b="1" spc="5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76200" marR="1066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(1438.4) 130:7.1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traversata verso Cartagine, Gesù parlò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questioni sociali, politiche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commerciali; l’argomento 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toccato.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Gonod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scoprirono  </a:t>
            </a:r>
            <a:r>
              <a:rPr sz="1200" spc="-5" dirty="0">
                <a:latin typeface="Times New Roman"/>
                <a:cs typeface="Times New Roman"/>
              </a:rPr>
              <a:t>che Gesù era </a:t>
            </a:r>
            <a:r>
              <a:rPr sz="1200" dirty="0">
                <a:latin typeface="Times New Roman"/>
                <a:cs typeface="Times New Roman"/>
              </a:rPr>
              <a:t>un buon narratore e lo </a:t>
            </a:r>
            <a:r>
              <a:rPr sz="1200" spc="-5" dirty="0">
                <a:latin typeface="Times New Roman"/>
                <a:cs typeface="Times New Roman"/>
              </a:rPr>
              <a:t>tennero </a:t>
            </a:r>
            <a:r>
              <a:rPr sz="1200" dirty="0">
                <a:latin typeface="Times New Roman"/>
                <a:cs typeface="Times New Roman"/>
              </a:rPr>
              <a:t>impegnato a </a:t>
            </a:r>
            <a:r>
              <a:rPr sz="1200" spc="-5" dirty="0">
                <a:latin typeface="Times New Roman"/>
                <a:cs typeface="Times New Roman"/>
              </a:rPr>
              <a:t>raccontare delle </a:t>
            </a:r>
            <a:r>
              <a:rPr sz="1200" dirty="0">
                <a:latin typeface="Times New Roman"/>
                <a:cs typeface="Times New Roman"/>
              </a:rPr>
              <a:t>storie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in </a:t>
            </a:r>
            <a:r>
              <a:rPr sz="1200" spc="-5" dirty="0">
                <a:latin typeface="Times New Roman"/>
                <a:cs typeface="Times New Roman"/>
              </a:rPr>
              <a:t>Galilea. Appresero così 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cresciuto </a:t>
            </a:r>
            <a:r>
              <a:rPr sz="1200" dirty="0">
                <a:latin typeface="Times New Roman"/>
                <a:cs typeface="Times New Roman"/>
              </a:rPr>
              <a:t>in Galilea e non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Damasco.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(1438.5) 130:7.2 </a:t>
            </a:r>
            <a:r>
              <a:rPr sz="1200" spc="-5" dirty="0">
                <a:latin typeface="Times New Roman"/>
                <a:cs typeface="Times New Roman"/>
              </a:rPr>
              <a:t>Quando Ganid chiese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si </a:t>
            </a:r>
            <a:r>
              <a:rPr sz="1200" dirty="0">
                <a:latin typeface="Times New Roman"/>
                <a:cs typeface="Times New Roman"/>
              </a:rPr>
              <a:t>dovesse </a:t>
            </a:r>
            <a:r>
              <a:rPr sz="1200" spc="-5" dirty="0">
                <a:latin typeface="Times New Roman"/>
                <a:cs typeface="Times New Roman"/>
              </a:rPr>
              <a:t>fare per farsi degli </a:t>
            </a:r>
            <a:r>
              <a:rPr sz="1200" dirty="0">
                <a:latin typeface="Times New Roman"/>
                <a:cs typeface="Times New Roman"/>
              </a:rPr>
              <a:t>amici,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notato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delle </a:t>
            </a:r>
            <a:r>
              <a:rPr sz="1200" dirty="0">
                <a:latin typeface="Times New Roman"/>
                <a:cs typeface="Times New Roman"/>
              </a:rPr>
              <a:t>persone 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incontrato era </a:t>
            </a:r>
            <a:r>
              <a:rPr sz="1200" spc="-5" dirty="0">
                <a:latin typeface="Times New Roman"/>
                <a:cs typeface="Times New Roman"/>
              </a:rPr>
              <a:t>attratta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precettore disse: “Interessati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simili; impara ad </a:t>
            </a:r>
            <a:r>
              <a:rPr sz="1200" dirty="0">
                <a:latin typeface="Times New Roman"/>
                <a:cs typeface="Times New Roman"/>
              </a:rPr>
              <a:t>amarli ed </a:t>
            </a:r>
            <a:r>
              <a:rPr sz="1200" spc="5" dirty="0">
                <a:latin typeface="Times New Roman"/>
                <a:cs typeface="Times New Roman"/>
              </a:rPr>
              <a:t>osserva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momento favorevole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qualcosa 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sei sicuro essi desiderano sia fatto”;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citò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proverbio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“Un  </a:t>
            </a:r>
            <a:r>
              <a:rPr sz="1200" dirty="0">
                <a:latin typeface="Times New Roman"/>
                <a:cs typeface="Times New Roman"/>
              </a:rPr>
              <a:t>uomo che </a:t>
            </a:r>
            <a:r>
              <a:rPr sz="1200" spc="-5" dirty="0">
                <a:latin typeface="Times New Roman"/>
                <a:cs typeface="Times New Roman"/>
              </a:rPr>
              <a:t>desidera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degli amici </a:t>
            </a:r>
            <a:r>
              <a:rPr sz="1200" dirty="0">
                <a:latin typeface="Times New Roman"/>
                <a:cs typeface="Times New Roman"/>
              </a:rPr>
              <a:t>deve anche lui </a:t>
            </a:r>
            <a:r>
              <a:rPr sz="1200" spc="-5" dirty="0">
                <a:latin typeface="Times New Roman"/>
                <a:cs typeface="Times New Roman"/>
              </a:rPr>
              <a:t>mostrarsi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amico.”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92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(1439.1) 130:7.3 </a:t>
            </a:r>
            <a:r>
              <a:rPr sz="1200" spc="-5" dirty="0">
                <a:latin typeface="Times New Roman"/>
                <a:cs typeface="Times New Roman"/>
              </a:rPr>
              <a:t>A Cartagine Gesù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memorabile colloquio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mitraico </a:t>
            </a:r>
            <a:r>
              <a:rPr sz="1200" spc="-5" dirty="0">
                <a:latin typeface="Times New Roman"/>
                <a:cs typeface="Times New Roman"/>
              </a:rPr>
              <a:t>sull’immortalità, sul tempo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sull’eternità. Questo </a:t>
            </a:r>
            <a:r>
              <a:rPr sz="1200" dirty="0">
                <a:latin typeface="Times New Roman"/>
                <a:cs typeface="Times New Roman"/>
              </a:rPr>
              <a:t>Persiano </a:t>
            </a:r>
            <a:r>
              <a:rPr sz="1200" spc="-5" dirty="0">
                <a:latin typeface="Times New Roman"/>
                <a:cs typeface="Times New Roman"/>
              </a:rPr>
              <a:t>era stato educato ad Alessandria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desiderava realmente essere </a:t>
            </a:r>
            <a:r>
              <a:rPr sz="1200" dirty="0">
                <a:latin typeface="Times New Roman"/>
                <a:cs typeface="Times New Roman"/>
              </a:rPr>
              <a:t>istruito da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linguaggio  moderno, </a:t>
            </a:r>
            <a:r>
              <a:rPr sz="1200" dirty="0">
                <a:latin typeface="Times New Roman"/>
                <a:cs typeface="Times New Roman"/>
              </a:rPr>
              <a:t>sostanzialmente </a:t>
            </a:r>
            <a:r>
              <a:rPr sz="1200" spc="-5" dirty="0">
                <a:latin typeface="Times New Roman"/>
                <a:cs typeface="Times New Roman"/>
              </a:rPr>
              <a:t>Gesù disse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sue numerose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domande: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084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(1439.2) 130:7.4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tempo è la </a:t>
            </a:r>
            <a:r>
              <a:rPr sz="1200" spc="-5" dirty="0">
                <a:latin typeface="Times New Roman"/>
                <a:cs typeface="Times New Roman"/>
              </a:rPr>
              <a:t>corrente degli avvenimenti temporali che </a:t>
            </a:r>
            <a:r>
              <a:rPr sz="1200" dirty="0">
                <a:latin typeface="Times New Roman"/>
                <a:cs typeface="Times New Roman"/>
              </a:rPr>
              <a:t>fluiscono, </a:t>
            </a:r>
            <a:r>
              <a:rPr sz="1200" spc="-5" dirty="0">
                <a:latin typeface="Times New Roman"/>
                <a:cs typeface="Times New Roman"/>
              </a:rPr>
              <a:t>percepiti </a:t>
            </a:r>
            <a:r>
              <a:rPr sz="1200" dirty="0">
                <a:latin typeface="Times New Roman"/>
                <a:cs typeface="Times New Roman"/>
              </a:rPr>
              <a:t>dalla coscienza </a:t>
            </a:r>
            <a:r>
              <a:rPr sz="1200" spc="-5" dirty="0">
                <a:latin typeface="Times New Roman"/>
                <a:cs typeface="Times New Roman"/>
              </a:rPr>
              <a:t>delle creature.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tempo è un  nome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all’ordinamento in </a:t>
            </a:r>
            <a:r>
              <a:rPr sz="1200" spc="-5" dirty="0">
                <a:latin typeface="Times New Roman"/>
                <a:cs typeface="Times New Roman"/>
              </a:rPr>
              <a:t>successione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gli avvenimenti sono riconosciuti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separati. L’universo dello </a:t>
            </a:r>
            <a:r>
              <a:rPr sz="1200" spc="5" dirty="0">
                <a:latin typeface="Times New Roman"/>
                <a:cs typeface="Times New Roman"/>
              </a:rPr>
              <a:t>spazio 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relazionato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quando lo </a:t>
            </a:r>
            <a:r>
              <a:rPr sz="1200" spc="-5" dirty="0">
                <a:latin typeface="Times New Roman"/>
                <a:cs typeface="Times New Roman"/>
              </a:rPr>
              <a:t>si osserva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interna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della fissa dimora del  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si rivela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 qualcosa che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muove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temporale.  </a:t>
            </a:r>
            <a:r>
              <a:rPr sz="1200" spc="-5" dirty="0">
                <a:latin typeface="Times New Roman"/>
                <a:cs typeface="Times New Roman"/>
              </a:rPr>
              <a:t>Nell’universo degli </a:t>
            </a:r>
            <a:r>
              <a:rPr sz="1200" dirty="0">
                <a:latin typeface="Times New Roman"/>
                <a:cs typeface="Times New Roman"/>
              </a:rPr>
              <a:t>universi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Deità trascendono sia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spazio. Sui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abitati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5" dirty="0">
                <a:latin typeface="Times New Roman"/>
                <a:cs typeface="Times New Roman"/>
              </a:rPr>
              <a:t>umana  </a:t>
            </a:r>
            <a:r>
              <a:rPr sz="1200" spc="-5" dirty="0">
                <a:latin typeface="Times New Roman"/>
                <a:cs typeface="Times New Roman"/>
              </a:rPr>
              <a:t>(abitata ed </a:t>
            </a:r>
            <a:r>
              <a:rPr sz="1200" dirty="0">
                <a:latin typeface="Times New Roman"/>
                <a:cs typeface="Times New Roman"/>
              </a:rPr>
              <a:t>orientata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Padre del </a:t>
            </a:r>
            <a:r>
              <a:rPr sz="1200" dirty="0">
                <a:latin typeface="Times New Roman"/>
                <a:cs typeface="Times New Roman"/>
              </a:rPr>
              <a:t>Paradiso) è la sola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relazionata </a:t>
            </a:r>
            <a:r>
              <a:rPr sz="1200" spc="-5" dirty="0">
                <a:latin typeface="Times New Roman"/>
                <a:cs typeface="Times New Roman"/>
              </a:rPr>
              <a:t>al regno </a:t>
            </a:r>
            <a:r>
              <a:rPr sz="1200" dirty="0">
                <a:latin typeface="Times New Roman"/>
                <a:cs typeface="Times New Roman"/>
              </a:rPr>
              <a:t>fisico che può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la sequenza  </a:t>
            </a:r>
            <a:r>
              <a:rPr sz="1200" spc="-5" dirty="0">
                <a:latin typeface="Times New Roman"/>
                <a:cs typeface="Times New Roman"/>
              </a:rPr>
              <a:t>materiale degli </a:t>
            </a:r>
            <a:r>
              <a:rPr sz="1200" dirty="0">
                <a:latin typeface="Times New Roman"/>
                <a:cs typeface="Times New Roman"/>
              </a:rPr>
              <a:t>avvenimenti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0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(1439.3) 130:7.5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non hanno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del tempo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ed </a:t>
            </a:r>
            <a:r>
              <a:rPr sz="1200" spc="-5" dirty="0">
                <a:latin typeface="Times New Roman"/>
                <a:cs typeface="Times New Roman"/>
              </a:rPr>
              <a:t>anche all’uomo,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frammentaria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circoscritta,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appare come una successione di </a:t>
            </a:r>
            <a:r>
              <a:rPr sz="1200" spc="-5" dirty="0">
                <a:latin typeface="Times New Roman"/>
                <a:cs typeface="Times New Roman"/>
              </a:rPr>
              <a:t>avvenimenti. Ma </a:t>
            </a:r>
            <a:r>
              <a:rPr sz="1200" spc="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ascende, che progredisce </a:t>
            </a:r>
            <a:r>
              <a:rPr sz="1200" dirty="0">
                <a:latin typeface="Times New Roman"/>
                <a:cs typeface="Times New Roman"/>
              </a:rPr>
              <a:t>interiormente,  la visione </a:t>
            </a:r>
            <a:r>
              <a:rPr sz="1200" spc="-5" dirty="0">
                <a:latin typeface="Times New Roman"/>
                <a:cs typeface="Times New Roman"/>
              </a:rPr>
              <a:t>allargata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avvenimenti </a:t>
            </a:r>
            <a:r>
              <a:rPr sz="1200" dirty="0">
                <a:latin typeface="Times New Roman"/>
                <a:cs typeface="Times New Roman"/>
              </a:rPr>
              <a:t>è tale da </a:t>
            </a:r>
            <a:r>
              <a:rPr sz="1200" spc="-5" dirty="0">
                <a:latin typeface="Times New Roman"/>
                <a:cs typeface="Times New Roman"/>
              </a:rPr>
              <a:t>essere percepita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nel suo insieme.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 precedentemente appariva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avvenimenti sarà allora </a:t>
            </a:r>
            <a:r>
              <a:rPr sz="1200" spc="5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un ciclo </a:t>
            </a:r>
            <a:r>
              <a:rPr sz="1200" dirty="0">
                <a:latin typeface="Times New Roman"/>
                <a:cs typeface="Times New Roman"/>
              </a:rPr>
              <a:t>completo e </a:t>
            </a:r>
            <a:r>
              <a:rPr sz="1200" spc="-5" dirty="0">
                <a:latin typeface="Times New Roman"/>
                <a:cs typeface="Times New Roman"/>
              </a:rPr>
              <a:t>perfettamente collegato.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simultaneità </a:t>
            </a:r>
            <a:r>
              <a:rPr sz="1200" spc="-5" dirty="0">
                <a:latin typeface="Times New Roman"/>
                <a:cs typeface="Times New Roman"/>
              </a:rPr>
              <a:t>circolare rimpiazzerà </a:t>
            </a:r>
            <a:r>
              <a:rPr sz="1200" dirty="0">
                <a:latin typeface="Times New Roman"/>
                <a:cs typeface="Times New Roman"/>
              </a:rPr>
              <a:t>sempre di più la </a:t>
            </a:r>
            <a:r>
              <a:rPr sz="1200" spc="-5" dirty="0">
                <a:latin typeface="Times New Roman"/>
                <a:cs typeface="Times New Roman"/>
              </a:rPr>
              <a:t>precedente coscienza della </a:t>
            </a:r>
            <a:r>
              <a:rPr sz="1200" dirty="0">
                <a:latin typeface="Times New Roman"/>
                <a:cs typeface="Times New Roman"/>
              </a:rPr>
              <a:t>sequenza </a:t>
            </a:r>
            <a:r>
              <a:rPr sz="1200" spc="-5" dirty="0">
                <a:latin typeface="Times New Roman"/>
                <a:cs typeface="Times New Roman"/>
              </a:rPr>
              <a:t>lineare degli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avvenimenti.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25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(1439.4) 130:7.6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sette differenti </a:t>
            </a:r>
            <a:r>
              <a:rPr sz="1200" dirty="0">
                <a:latin typeface="Times New Roman"/>
                <a:cs typeface="Times New Roman"/>
              </a:rPr>
              <a:t>concezioni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qual è </a:t>
            </a:r>
            <a:r>
              <a:rPr sz="1200" spc="-5" dirty="0">
                <a:latin typeface="Times New Roman"/>
                <a:cs typeface="Times New Roman"/>
              </a:rPr>
              <a:t>condizionato </a:t>
            </a:r>
            <a:r>
              <a:rPr sz="1200" dirty="0">
                <a:latin typeface="Times New Roman"/>
                <a:cs typeface="Times New Roman"/>
              </a:rPr>
              <a:t>dal tempo.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è </a:t>
            </a:r>
            <a:r>
              <a:rPr sz="1200" spc="-5" dirty="0">
                <a:latin typeface="Times New Roman"/>
                <a:cs typeface="Times New Roman"/>
              </a:rPr>
              <a:t>misurato </a:t>
            </a:r>
            <a:r>
              <a:rPr sz="1200" dirty="0">
                <a:latin typeface="Times New Roman"/>
                <a:cs typeface="Times New Roman"/>
              </a:rPr>
              <a:t>dal tempo, non il  tempo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degli scienziati deriva dalla mancata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della realtà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non è  </a:t>
            </a:r>
            <a:r>
              <a:rPr sz="1200" spc="-5" dirty="0">
                <a:latin typeface="Times New Roman"/>
                <a:cs typeface="Times New Roman"/>
              </a:rPr>
              <a:t>solamente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intellettuale della </a:t>
            </a:r>
            <a:r>
              <a:rPr sz="1200" dirty="0">
                <a:latin typeface="Times New Roman"/>
                <a:cs typeface="Times New Roman"/>
              </a:rPr>
              <a:t>variazione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rapporto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oggetti </a:t>
            </a: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non è vuoto, e la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cosa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conosce che può </a:t>
            </a:r>
            <a:r>
              <a:rPr sz="1200" spc="-5" dirty="0">
                <a:latin typeface="Times New Roman"/>
                <a:cs typeface="Times New Roman"/>
              </a:rPr>
              <a:t>anche trascendere </a:t>
            </a:r>
            <a:r>
              <a:rPr sz="1200" dirty="0">
                <a:latin typeface="Times New Roman"/>
                <a:cs typeface="Times New Roman"/>
              </a:rPr>
              <a:t>parzialmente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può funzionare </a:t>
            </a:r>
            <a:r>
              <a:rPr sz="1200" spc="-5" dirty="0">
                <a:latin typeface="Times New Roman"/>
                <a:cs typeface="Times New Roman"/>
              </a:rPr>
              <a:t>indipendentemente dal 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spaziale </a:t>
            </a:r>
            <a:r>
              <a:rPr sz="1200" spc="-5" dirty="0">
                <a:latin typeface="Times New Roman"/>
                <a:cs typeface="Times New Roman"/>
              </a:rPr>
              <a:t>degli oggetti materiali.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è relativamente e </a:t>
            </a:r>
            <a:r>
              <a:rPr sz="1200" spc="-5" dirty="0">
                <a:latin typeface="Times New Roman"/>
                <a:cs typeface="Times New Roman"/>
              </a:rPr>
              <a:t>comparativamente finito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gli esseri aventi 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creatura. Più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-5" dirty="0">
                <a:latin typeface="Times New Roman"/>
                <a:cs typeface="Times New Roman"/>
              </a:rPr>
              <a:t>alla consapevolezza delle </a:t>
            </a:r>
            <a:r>
              <a:rPr sz="1200" dirty="0">
                <a:latin typeface="Times New Roman"/>
                <a:cs typeface="Times New Roman"/>
              </a:rPr>
              <a:t>sette dimensioni </a:t>
            </a:r>
            <a:r>
              <a:rPr sz="1200" spc="-5" dirty="0">
                <a:latin typeface="Times New Roman"/>
                <a:cs typeface="Times New Roman"/>
              </a:rPr>
              <a:t>cosmiche, </a:t>
            </a:r>
            <a:r>
              <a:rPr sz="1200" dirty="0">
                <a:latin typeface="Times New Roman"/>
                <a:cs typeface="Times New Roman"/>
              </a:rPr>
              <a:t>più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spazio 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-5" dirty="0">
                <a:latin typeface="Times New Roman"/>
                <a:cs typeface="Times New Roman"/>
              </a:rPr>
              <a:t>all’ultimità. Ma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potenziale 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ultimo solo </a:t>
            </a:r>
            <a:r>
              <a:rPr sz="1200" spc="-5" dirty="0">
                <a:latin typeface="Times New Roman"/>
                <a:cs typeface="Times New Roman"/>
              </a:rPr>
              <a:t>sul livello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6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11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(1439.5) 130:7.7 </a:t>
            </a:r>
            <a:r>
              <a:rPr sz="1200" spc="-5" dirty="0">
                <a:latin typeface="Times New Roman"/>
                <a:cs typeface="Times New Roman"/>
              </a:rPr>
              <a:t>Deve essere evidente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realtà universale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e sempre relativo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perfezionamento </a:t>
            </a:r>
            <a:r>
              <a:rPr sz="1200" dirty="0">
                <a:latin typeface="Times New Roman"/>
                <a:cs typeface="Times New Roman"/>
              </a:rPr>
              <a:t>del cosmo.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fin dei conti i mortali sopravviventi </a:t>
            </a:r>
            <a:r>
              <a:rPr sz="1200" spc="-5" dirty="0">
                <a:latin typeface="Times New Roman"/>
                <a:cs typeface="Times New Roman"/>
              </a:rPr>
              <a:t>raggiungono l’identità </a:t>
            </a:r>
            <a:r>
              <a:rPr sz="1200" dirty="0">
                <a:latin typeface="Times New Roman"/>
                <a:cs typeface="Times New Roman"/>
              </a:rPr>
              <a:t>in un universo a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dimensioni.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(1439.6) 130:7.8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tempo-spazio </a:t>
            </a:r>
            <a:r>
              <a:rPr sz="1200" dirty="0">
                <a:latin typeface="Times New Roman"/>
                <a:cs typeface="Times New Roman"/>
              </a:rPr>
              <a:t>di una mente </a:t>
            </a:r>
            <a:r>
              <a:rPr sz="1200" spc="-5" dirty="0">
                <a:latin typeface="Times New Roman"/>
                <a:cs typeface="Times New Roman"/>
              </a:rPr>
              <a:t>d’origine materiale </a:t>
            </a:r>
            <a:r>
              <a:rPr sz="1200" dirty="0">
                <a:latin typeface="Times New Roman"/>
                <a:cs typeface="Times New Roman"/>
              </a:rPr>
              <a:t>è destinato a </a:t>
            </a:r>
            <a:r>
              <a:rPr sz="1200" spc="-5" dirty="0">
                <a:latin typeface="Times New Roman"/>
                <a:cs typeface="Times New Roman"/>
              </a:rPr>
              <a:t>subire delle </a:t>
            </a:r>
            <a:r>
              <a:rPr sz="1200" dirty="0">
                <a:latin typeface="Times New Roman"/>
                <a:cs typeface="Times New Roman"/>
              </a:rPr>
              <a:t>espansioni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personalità cosciente,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concepisce, ascende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degli universi. 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intermedia </a:t>
            </a:r>
            <a:r>
              <a:rPr sz="1200" dirty="0">
                <a:latin typeface="Times New Roman"/>
                <a:cs typeface="Times New Roman"/>
              </a:rPr>
              <a:t>tra il piano  </a:t>
            </a:r>
            <a:r>
              <a:rPr sz="1200" spc="-5" dirty="0">
                <a:latin typeface="Times New Roman"/>
                <a:cs typeface="Times New Roman"/>
              </a:rPr>
              <a:t>dell’esistenza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spirituale,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tempo-spazio saranno </a:t>
            </a:r>
            <a:r>
              <a:rPr sz="1200" spc="-5" dirty="0">
                <a:latin typeface="Times New Roman"/>
                <a:cs typeface="Times New Roman"/>
              </a:rPr>
              <a:t>considerevolmente ampliate come qualità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percezione </a:t>
            </a:r>
            <a:r>
              <a:rPr sz="1200" dirty="0">
                <a:latin typeface="Times New Roman"/>
                <a:cs typeface="Times New Roman"/>
              </a:rPr>
              <a:t>e quantità </a:t>
            </a:r>
            <a:r>
              <a:rPr sz="1200" spc="-5" dirty="0">
                <a:latin typeface="Times New Roman"/>
                <a:cs typeface="Times New Roman"/>
              </a:rPr>
              <a:t>d’esperienza.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concezioni cosmiche in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dovute</a:t>
            </a:r>
            <a:endParaRPr sz="1200">
              <a:latin typeface="Times New Roman"/>
              <a:cs typeface="Times New Roman"/>
            </a:endParaRPr>
          </a:p>
          <a:p>
            <a:pPr marL="76200" marR="19431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all’accrescimento sia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profondità del </a:t>
            </a:r>
            <a:r>
              <a:rPr sz="1200" dirty="0">
                <a:latin typeface="Times New Roman"/>
                <a:cs typeface="Times New Roman"/>
              </a:rPr>
              <a:t>discernimento </a:t>
            </a:r>
            <a:r>
              <a:rPr sz="1200" spc="-5" dirty="0">
                <a:latin typeface="Times New Roman"/>
                <a:cs typeface="Times New Roman"/>
              </a:rPr>
              <a:t>che del </a:t>
            </a:r>
            <a:r>
              <a:rPr sz="1200" dirty="0">
                <a:latin typeface="Times New Roman"/>
                <a:cs typeface="Times New Roman"/>
              </a:rPr>
              <a:t>campo della </a:t>
            </a:r>
            <a:r>
              <a:rPr sz="1200" spc="-5" dirty="0">
                <a:latin typeface="Times New Roman"/>
                <a:cs typeface="Times New Roman"/>
              </a:rPr>
              <a:t>coscienza. </a:t>
            </a:r>
            <a:r>
              <a:rPr sz="1200" dirty="0">
                <a:latin typeface="Times New Roman"/>
                <a:cs typeface="Times New Roman"/>
              </a:rPr>
              <a:t>E via via che la </a:t>
            </a:r>
            <a:r>
              <a:rPr sz="1200" spc="-5" dirty="0">
                <a:latin typeface="Times New Roman"/>
                <a:cs typeface="Times New Roman"/>
              </a:rPr>
              <a:t>personalità si eleva </a:t>
            </a:r>
            <a:r>
              <a:rPr sz="1200" dirty="0">
                <a:latin typeface="Times New Roman"/>
                <a:cs typeface="Times New Roman"/>
              </a:rPr>
              <a:t>verso  </a:t>
            </a:r>
            <a:r>
              <a:rPr sz="1200" spc="-5" dirty="0">
                <a:latin typeface="Times New Roman"/>
                <a:cs typeface="Times New Roman"/>
              </a:rPr>
              <a:t>l’alto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l’interno,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trascendentali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somiglianza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</a:t>
            </a:r>
            <a:r>
              <a:rPr sz="1200" dirty="0">
                <a:latin typeface="Times New Roman"/>
                <a:cs typeface="Times New Roman"/>
              </a:rPr>
              <a:t>tempo-spazio </a:t>
            </a:r>
            <a:r>
              <a:rPr sz="1200" spc="-5" dirty="0">
                <a:latin typeface="Times New Roman"/>
                <a:cs typeface="Times New Roman"/>
              </a:rPr>
              <a:t>si avvicinerà  sempre </a:t>
            </a:r>
            <a:r>
              <a:rPr sz="1200" dirty="0">
                <a:latin typeface="Times New Roman"/>
                <a:cs typeface="Times New Roman"/>
              </a:rPr>
              <a:t>più ai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 non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non spazio </a:t>
            </a:r>
            <a:r>
              <a:rPr sz="1200" spc="-5" dirty="0">
                <a:latin typeface="Times New Roman"/>
                <a:cs typeface="Times New Roman"/>
              </a:rPr>
              <a:t>degli Assoluti.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relativo, </a:t>
            </a:r>
            <a:r>
              <a:rPr sz="1200" dirty="0">
                <a:latin typeface="Times New Roman"/>
                <a:cs typeface="Times New Roman"/>
              </a:rPr>
              <a:t>ed in accordo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 trascendentale, questi concetti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assoluto </a:t>
            </a:r>
            <a:r>
              <a:rPr sz="1200" spc="-5" dirty="0">
                <a:latin typeface="Times New Roman"/>
                <a:cs typeface="Times New Roman"/>
              </a:rPr>
              <a:t>dovranno essere </a:t>
            </a:r>
            <a:r>
              <a:rPr sz="1200" dirty="0">
                <a:latin typeface="Times New Roman"/>
                <a:cs typeface="Times New Roman"/>
              </a:rPr>
              <a:t>percepiti dai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destino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Sulla strada per Napoli 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Roma</a:t>
            </a:r>
            <a:endParaRPr sz="1600">
              <a:latin typeface="Times New Roman"/>
              <a:cs typeface="Times New Roman"/>
            </a:endParaRPr>
          </a:p>
          <a:p>
            <a:pPr marL="76200" marR="1847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(1440.1) 130:8.1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sosta </a:t>
            </a:r>
            <a:r>
              <a:rPr sz="1200" spc="-5" dirty="0">
                <a:latin typeface="Times New Roman"/>
                <a:cs typeface="Times New Roman"/>
              </a:rPr>
              <a:t>sulla strada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l’Italia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nell’isola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Malta.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Gesù ebbe </a:t>
            </a:r>
            <a:r>
              <a:rPr sz="1200" dirty="0">
                <a:latin typeface="Times New Roman"/>
                <a:cs typeface="Times New Roman"/>
              </a:rPr>
              <a:t>una lunga </a:t>
            </a:r>
            <a:r>
              <a:rPr sz="1200" spc="-5" dirty="0">
                <a:latin typeface="Times New Roman"/>
                <a:cs typeface="Times New Roman"/>
              </a:rPr>
              <a:t>conversazione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 depresso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scoraggiato </a:t>
            </a:r>
            <a:r>
              <a:rPr sz="1200" dirty="0">
                <a:latin typeface="Times New Roman"/>
                <a:cs typeface="Times New Roman"/>
              </a:rPr>
              <a:t>di nome Claudo.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aveva pensato di </a:t>
            </a:r>
            <a:r>
              <a:rPr sz="1200" spc="-5" dirty="0">
                <a:latin typeface="Times New Roman"/>
                <a:cs typeface="Times New Roman"/>
              </a:rPr>
              <a:t>togliersi </a:t>
            </a:r>
            <a:r>
              <a:rPr sz="1200" dirty="0">
                <a:latin typeface="Times New Roman"/>
                <a:cs typeface="Times New Roman"/>
              </a:rPr>
              <a:t>la vita, ma quando </a:t>
            </a:r>
            <a:r>
              <a:rPr sz="1200" spc="-5" dirty="0">
                <a:latin typeface="Times New Roman"/>
                <a:cs typeface="Times New Roman"/>
              </a:rPr>
              <a:t>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con lo  </a:t>
            </a:r>
            <a:r>
              <a:rPr sz="1200" spc="-5" dirty="0">
                <a:latin typeface="Times New Roman"/>
                <a:cs typeface="Times New Roman"/>
              </a:rPr>
              <a:t>Scriba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“Affronterò </a:t>
            </a:r>
            <a:r>
              <a:rPr sz="1200" dirty="0">
                <a:latin typeface="Times New Roman"/>
                <a:cs typeface="Times New Roman"/>
              </a:rPr>
              <a:t>la vita da uomo; ho finito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codardo. Ritornerò dalla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ricomincerò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daccapo.”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predicatore </a:t>
            </a:r>
            <a:r>
              <a:rPr sz="1200" dirty="0">
                <a:latin typeface="Times New Roman"/>
                <a:cs typeface="Times New Roman"/>
              </a:rPr>
              <a:t>entusiasta </a:t>
            </a:r>
            <a:r>
              <a:rPr sz="1200" spc="-5" dirty="0">
                <a:latin typeface="Times New Roman"/>
                <a:cs typeface="Times New Roman"/>
              </a:rPr>
              <a:t>dei Cinici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si </a:t>
            </a:r>
            <a:r>
              <a:rPr sz="1200" dirty="0">
                <a:latin typeface="Times New Roman"/>
                <a:cs typeface="Times New Roman"/>
              </a:rPr>
              <a:t>unì a Pietro </a:t>
            </a:r>
            <a:r>
              <a:rPr sz="1200" spc="-5" dirty="0">
                <a:latin typeface="Times New Roman"/>
                <a:cs typeface="Times New Roman"/>
              </a:rPr>
              <a:t>nel proclamare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a Roma e a </a:t>
            </a:r>
            <a:r>
              <a:rPr sz="1200" spc="-5" dirty="0">
                <a:latin typeface="Times New Roman"/>
                <a:cs typeface="Times New Roman"/>
              </a:rPr>
              <a:t>Napoli, </a:t>
            </a:r>
            <a:r>
              <a:rPr sz="1200" dirty="0">
                <a:latin typeface="Times New Roman"/>
                <a:cs typeface="Times New Roman"/>
              </a:rPr>
              <a:t>e 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Pietro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Spagna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vangelo. </a:t>
            </a:r>
            <a:r>
              <a:rPr sz="1200" spc="-5" dirty="0">
                <a:latin typeface="Times New Roman"/>
                <a:cs typeface="Times New Roman"/>
              </a:rPr>
              <a:t>Ma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seppe </a:t>
            </a:r>
            <a:r>
              <a:rPr sz="1200" dirty="0">
                <a:latin typeface="Times New Roman"/>
                <a:cs typeface="Times New Roman"/>
              </a:rPr>
              <a:t>mai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che l’aveva </a:t>
            </a:r>
            <a:r>
              <a:rPr sz="1200" dirty="0">
                <a:latin typeface="Times New Roman"/>
                <a:cs typeface="Times New Roman"/>
              </a:rPr>
              <a:t>ispirato a </a:t>
            </a:r>
            <a:r>
              <a:rPr sz="1200" spc="-5" dirty="0">
                <a:latin typeface="Times New Roman"/>
                <a:cs typeface="Times New Roman"/>
              </a:rPr>
              <a:t>Malta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seguito egli </a:t>
            </a:r>
            <a:r>
              <a:rPr sz="1200" dirty="0">
                <a:latin typeface="Times New Roman"/>
                <a:cs typeface="Times New Roman"/>
              </a:rPr>
              <a:t>proclamò il </a:t>
            </a:r>
            <a:r>
              <a:rPr sz="1200" spc="-5" dirty="0">
                <a:latin typeface="Times New Roman"/>
                <a:cs typeface="Times New Roman"/>
              </a:rPr>
              <a:t>Liberatore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8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(1440.2) 130:8.2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Siracusa essi trascorsero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settimana intera. L’avvenimento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significativo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qui fu la  </a:t>
            </a:r>
            <a:r>
              <a:rPr sz="1200" spc="-5" dirty="0">
                <a:latin typeface="Times New Roman"/>
                <a:cs typeface="Times New Roman"/>
              </a:rPr>
              <a:t>riabilitazione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Ezra, l’Ebreo ricaduto </a:t>
            </a:r>
            <a:r>
              <a:rPr sz="1200" dirty="0">
                <a:latin typeface="Times New Roman"/>
                <a:cs typeface="Times New Roman"/>
              </a:rPr>
              <a:t>nel peccato, </a:t>
            </a:r>
            <a:r>
              <a:rPr sz="1200" spc="-5" dirty="0">
                <a:latin typeface="Times New Roman"/>
                <a:cs typeface="Times New Roman"/>
              </a:rPr>
              <a:t>che conduceva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taverna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compagni sostarono. </a:t>
            </a:r>
            <a:r>
              <a:rPr sz="1200" dirty="0">
                <a:latin typeface="Times New Roman"/>
                <a:cs typeface="Times New Roman"/>
              </a:rPr>
              <a:t>Ezra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64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08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affascinato dal 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chiese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alla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d’Israele. Egli espresse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disperazione </a:t>
            </a:r>
            <a:r>
              <a:rPr sz="1200" dirty="0">
                <a:latin typeface="Times New Roman"/>
                <a:cs typeface="Times New Roman"/>
              </a:rPr>
              <a:t>dicendo:  </a:t>
            </a:r>
            <a:r>
              <a:rPr sz="1200" spc="-5" dirty="0">
                <a:latin typeface="Times New Roman"/>
                <a:cs typeface="Times New Roman"/>
              </a:rPr>
              <a:t>“Vorrei </a:t>
            </a:r>
            <a:r>
              <a:rPr sz="1200" dirty="0">
                <a:latin typeface="Times New Roman"/>
                <a:cs typeface="Times New Roman"/>
              </a:rPr>
              <a:t>essere un </a:t>
            </a:r>
            <a:r>
              <a:rPr sz="1200" spc="-5" dirty="0">
                <a:latin typeface="Times New Roman"/>
                <a:cs typeface="Times New Roman"/>
              </a:rPr>
              <a:t>vero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ma non riesco a trovare </a:t>
            </a:r>
            <a:r>
              <a:rPr sz="1200" spc="-5" dirty="0">
                <a:latin typeface="Times New Roman"/>
                <a:cs typeface="Times New Roman"/>
              </a:rPr>
              <a:t>Dio.” Gesù disse: </a:t>
            </a:r>
            <a:r>
              <a:rPr sz="1200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trovare Dio,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che </a:t>
            </a:r>
            <a:r>
              <a:rPr sz="1200" dirty="0">
                <a:latin typeface="Times New Roman"/>
                <a:cs typeface="Times New Roman"/>
              </a:rPr>
              <a:t>l’hai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trovato.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non è la tua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Dio, perché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 trovato te;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è semplicemente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conosci Dio. Non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letto nel profeta </a:t>
            </a:r>
            <a:r>
              <a:rPr sz="1200" dirty="0">
                <a:latin typeface="Times New Roman"/>
                <a:cs typeface="Times New Roman"/>
              </a:rPr>
              <a:t>Geremia: ‘Tu mi </a:t>
            </a:r>
            <a:r>
              <a:rPr sz="1200" spc="-5" dirty="0">
                <a:latin typeface="Times New Roman"/>
                <a:cs typeface="Times New Roman"/>
              </a:rPr>
              <a:t>cercherai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endParaRPr sz="1200">
              <a:latin typeface="Times New Roman"/>
              <a:cs typeface="Times New Roman"/>
            </a:endParaRPr>
          </a:p>
          <a:p>
            <a:pPr marL="63500" marR="2813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troverai </a:t>
            </a:r>
            <a:r>
              <a:rPr sz="1200" dirty="0">
                <a:latin typeface="Times New Roman"/>
                <a:cs typeface="Times New Roman"/>
              </a:rPr>
              <a:t>quando mi </a:t>
            </a:r>
            <a:r>
              <a:rPr sz="1200" spc="-5" dirty="0">
                <a:latin typeface="Times New Roman"/>
                <a:cs typeface="Times New Roman"/>
              </a:rPr>
              <a:t>cercherai </a:t>
            </a:r>
            <a:r>
              <a:rPr sz="1200" dirty="0">
                <a:latin typeface="Times New Roman"/>
                <a:cs typeface="Times New Roman"/>
              </a:rPr>
              <a:t>con tutto il tuo </a:t>
            </a:r>
            <a:r>
              <a:rPr sz="1200" spc="-5" dirty="0">
                <a:latin typeface="Times New Roman"/>
                <a:cs typeface="Times New Roman"/>
              </a:rPr>
              <a:t>cuore’?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non ha detto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profeta: </a:t>
            </a:r>
            <a:r>
              <a:rPr sz="1200" dirty="0">
                <a:latin typeface="Times New Roman"/>
                <a:cs typeface="Times New Roman"/>
              </a:rPr>
              <a:t>‘Ed io ti </a:t>
            </a:r>
            <a:r>
              <a:rPr sz="1200" spc="-5" dirty="0">
                <a:latin typeface="Times New Roman"/>
                <a:cs typeface="Times New Roman"/>
              </a:rPr>
              <a:t>darò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conoscermi, perché </a:t>
            </a:r>
            <a:r>
              <a:rPr sz="1200" dirty="0">
                <a:latin typeface="Times New Roman"/>
                <a:cs typeface="Times New Roman"/>
              </a:rPr>
              <a:t>io sono il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e tu </a:t>
            </a:r>
            <a:r>
              <a:rPr sz="1200" spc="-5" dirty="0">
                <a:latin typeface="Times New Roman"/>
                <a:cs typeface="Times New Roman"/>
              </a:rPr>
              <a:t>apparterrai al </a:t>
            </a:r>
            <a:r>
              <a:rPr sz="1200" dirty="0">
                <a:latin typeface="Times New Roman"/>
                <a:cs typeface="Times New Roman"/>
              </a:rPr>
              <a:t>mio popolo,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Dio’?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1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letto </a:t>
            </a:r>
            <a:r>
              <a:rPr sz="1200" spc="-5" dirty="0">
                <a:latin typeface="Times New Roman"/>
                <a:cs typeface="Times New Roman"/>
              </a:rPr>
              <a:t>nelle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Scritture</a:t>
            </a:r>
            <a:endParaRPr sz="1200">
              <a:latin typeface="Times New Roman"/>
              <a:cs typeface="Times New Roman"/>
            </a:endParaRPr>
          </a:p>
          <a:p>
            <a:pPr marL="63500" marR="14351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dove è </a:t>
            </a:r>
            <a:r>
              <a:rPr sz="1200" spc="-5" dirty="0">
                <a:latin typeface="Times New Roman"/>
                <a:cs typeface="Times New Roman"/>
              </a:rPr>
              <a:t>detto: ‘Egli </a:t>
            </a:r>
            <a:r>
              <a:rPr sz="1200" dirty="0">
                <a:latin typeface="Times New Roman"/>
                <a:cs typeface="Times New Roman"/>
              </a:rPr>
              <a:t>volge il </a:t>
            </a:r>
            <a:r>
              <a:rPr sz="1200" spc="-5" dirty="0">
                <a:latin typeface="Times New Roman"/>
                <a:cs typeface="Times New Roman"/>
              </a:rPr>
              <a:t>suo sguardo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e </a:t>
            </a:r>
            <a:r>
              <a:rPr sz="1200" spc="-5" dirty="0">
                <a:latin typeface="Times New Roman"/>
                <a:cs typeface="Times New Roman"/>
              </a:rPr>
              <a:t>se qualcuno </a:t>
            </a:r>
            <a:r>
              <a:rPr sz="1200" dirty="0">
                <a:latin typeface="Times New Roman"/>
                <a:cs typeface="Times New Roman"/>
              </a:rPr>
              <a:t>dirà: ho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pervertito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retto, e questo non  mi ha </a:t>
            </a:r>
            <a:r>
              <a:rPr sz="1200" spc="-5" dirty="0">
                <a:latin typeface="Times New Roman"/>
                <a:cs typeface="Times New Roman"/>
              </a:rPr>
              <a:t>portato beneficio, </a:t>
            </a:r>
            <a:r>
              <a:rPr sz="1200" dirty="0">
                <a:latin typeface="Times New Roman"/>
                <a:cs typeface="Times New Roman"/>
              </a:rPr>
              <a:t>allora Dio </a:t>
            </a:r>
            <a:r>
              <a:rPr sz="1200" spc="-5" dirty="0">
                <a:latin typeface="Times New Roman"/>
                <a:cs typeface="Times New Roman"/>
              </a:rPr>
              <a:t>libererà </a:t>
            </a:r>
            <a:r>
              <a:rPr sz="1200" dirty="0">
                <a:latin typeface="Times New Roman"/>
                <a:cs typeface="Times New Roman"/>
              </a:rPr>
              <a:t>l’anima di quell’uomo </a:t>
            </a:r>
            <a:r>
              <a:rPr sz="1200" spc="-5" dirty="0">
                <a:latin typeface="Times New Roman"/>
                <a:cs typeface="Times New Roman"/>
              </a:rPr>
              <a:t>dalle tenebre ed egli </a:t>
            </a:r>
            <a:r>
              <a:rPr sz="1200" dirty="0">
                <a:latin typeface="Times New Roman"/>
                <a:cs typeface="Times New Roman"/>
              </a:rPr>
              <a:t>vedrà la luce’?”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Ezra trovò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sua anima fu soddisfatta. Più tardi questo Ebreo, assieme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proselito </a:t>
            </a:r>
            <a:r>
              <a:rPr sz="1200" spc="-5" dirty="0">
                <a:latin typeface="Times New Roman"/>
                <a:cs typeface="Times New Roman"/>
              </a:rPr>
              <a:t>greco, costruì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chiesa cristiana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Siracusa.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(1440.3) 130:8.3 </a:t>
            </a:r>
            <a:r>
              <a:rPr sz="1200" spc="-5" dirty="0">
                <a:latin typeface="Times New Roman"/>
                <a:cs typeface="Times New Roman"/>
              </a:rPr>
              <a:t>A Messina </a:t>
            </a:r>
            <a:r>
              <a:rPr sz="1200" spc="-1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ma fu </a:t>
            </a:r>
            <a:r>
              <a:rPr sz="1200" spc="-5" dirty="0">
                <a:latin typeface="Times New Roman"/>
                <a:cs typeface="Times New Roman"/>
              </a:rPr>
              <a:t>abbastanza per cambiare </a:t>
            </a:r>
            <a:r>
              <a:rPr sz="1200" dirty="0">
                <a:latin typeface="Times New Roman"/>
                <a:cs typeface="Times New Roman"/>
              </a:rPr>
              <a:t>la vita di un </a:t>
            </a:r>
            <a:r>
              <a:rPr sz="1200" spc="-5" dirty="0">
                <a:latin typeface="Times New Roman"/>
                <a:cs typeface="Times New Roman"/>
              </a:rPr>
              <a:t>ragazzo,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venditore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frutta,  dal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Gesù comperò della frutta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rimando nutrì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ragazzo non </a:t>
            </a:r>
            <a:r>
              <a:rPr sz="1200" spc="-5" dirty="0">
                <a:latin typeface="Times New Roman"/>
                <a:cs typeface="Times New Roman"/>
              </a:rPr>
              <a:t>dimenticò </a:t>
            </a:r>
            <a:r>
              <a:rPr sz="1200" dirty="0">
                <a:latin typeface="Times New Roman"/>
                <a:cs typeface="Times New Roman"/>
              </a:rPr>
              <a:t>mai 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lo </a:t>
            </a:r>
            <a:r>
              <a:rPr sz="1200" spc="-5" dirty="0">
                <a:latin typeface="Times New Roman"/>
                <a:cs typeface="Times New Roman"/>
              </a:rPr>
              <a:t>sguardo </a:t>
            </a:r>
            <a:r>
              <a:rPr sz="1200" dirty="0">
                <a:latin typeface="Times New Roman"/>
                <a:cs typeface="Times New Roman"/>
              </a:rPr>
              <a:t>dolce che le </a:t>
            </a:r>
            <a:r>
              <a:rPr sz="1200" spc="-5" dirty="0">
                <a:latin typeface="Times New Roman"/>
                <a:cs typeface="Times New Roman"/>
              </a:rPr>
              <a:t>accompagnò quando, </a:t>
            </a:r>
            <a:r>
              <a:rPr sz="1200" dirty="0">
                <a:latin typeface="Times New Roman"/>
                <a:cs typeface="Times New Roman"/>
              </a:rPr>
              <a:t>posando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sulla spalla del </a:t>
            </a:r>
            <a:r>
              <a:rPr sz="1200" dirty="0">
                <a:latin typeface="Times New Roman"/>
                <a:cs typeface="Times New Roman"/>
              </a:rPr>
              <a:t>ragazzo, </a:t>
            </a:r>
            <a:r>
              <a:rPr sz="1200" spc="-5" dirty="0">
                <a:latin typeface="Times New Roman"/>
                <a:cs typeface="Times New Roman"/>
              </a:rPr>
              <a:t>disse: “Addio, ragazzo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abbi  coraggio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cresci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all’età adulta,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nutrito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impara anche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nutrire l’anima. E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5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sarà  con </a:t>
            </a:r>
            <a:r>
              <a:rPr sz="1200" dirty="0">
                <a:latin typeface="Times New Roman"/>
                <a:cs typeface="Times New Roman"/>
              </a:rPr>
              <a:t>te e </a:t>
            </a:r>
            <a:r>
              <a:rPr sz="1200" spc="-5" dirty="0">
                <a:latin typeface="Times New Roman"/>
                <a:cs typeface="Times New Roman"/>
              </a:rPr>
              <a:t>camminerà </a:t>
            </a:r>
            <a:r>
              <a:rPr sz="1200" dirty="0">
                <a:latin typeface="Times New Roman"/>
                <a:cs typeface="Times New Roman"/>
              </a:rPr>
              <a:t>davanti a te.”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ragazzo divenne un </a:t>
            </a:r>
            <a:r>
              <a:rPr sz="1200" spc="-5" dirty="0">
                <a:latin typeface="Times New Roman"/>
                <a:cs typeface="Times New Roman"/>
              </a:rPr>
              <a:t>adepto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mitraica </a:t>
            </a:r>
            <a:r>
              <a:rPr sz="1200" dirty="0">
                <a:latin typeface="Times New Roman"/>
                <a:cs typeface="Times New Roman"/>
              </a:rPr>
              <a:t>e più tardi </a:t>
            </a:r>
            <a:r>
              <a:rPr sz="1200" spc="-5" dirty="0">
                <a:latin typeface="Times New Roman"/>
                <a:cs typeface="Times New Roman"/>
              </a:rPr>
              <a:t>si convertì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(1440.4) 130:8.4 </a:t>
            </a:r>
            <a:r>
              <a:rPr sz="1200" spc="-1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essi giunsero </a:t>
            </a:r>
            <a:r>
              <a:rPr sz="1200" dirty="0">
                <a:latin typeface="Times New Roman"/>
                <a:cs typeface="Times New Roman"/>
              </a:rPr>
              <a:t>a Napoli e sentirono di non </a:t>
            </a:r>
            <a:r>
              <a:rPr sz="1200" spc="-5" dirty="0">
                <a:latin typeface="Times New Roman"/>
                <a:cs typeface="Times New Roman"/>
              </a:rPr>
              <a:t>essere lontani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destinazione, </a:t>
            </a:r>
            <a:r>
              <a:rPr sz="1200" dirty="0">
                <a:latin typeface="Times New Roman"/>
                <a:cs typeface="Times New Roman"/>
              </a:rPr>
              <a:t>Roma. </a:t>
            </a:r>
            <a:r>
              <a:rPr sz="1200" spc="-5" dirty="0">
                <a:latin typeface="Times New Roman"/>
                <a:cs typeface="Times New Roman"/>
              </a:rPr>
              <a:t>Gonod </a:t>
            </a:r>
            <a:r>
              <a:rPr sz="1200" dirty="0">
                <a:latin typeface="Times New Roman"/>
                <a:cs typeface="Times New Roman"/>
              </a:rPr>
              <a:t>aveva molti affari  da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a Napoli, e </a:t>
            </a:r>
            <a:r>
              <a:rPr sz="1200" spc="-5" dirty="0">
                <a:latin typeface="Times New Roman"/>
                <a:cs typeface="Times New Roman"/>
              </a:rPr>
              <a:t>all’infuori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Gesù era richiesto come interprete, </a:t>
            </a:r>
            <a:r>
              <a:rPr sz="1200" dirty="0">
                <a:latin typeface="Times New Roman"/>
                <a:cs typeface="Times New Roman"/>
              </a:rPr>
              <a:t>lui e Ganid </a:t>
            </a:r>
            <a:r>
              <a:rPr sz="1200" spc="-5" dirty="0">
                <a:latin typeface="Times New Roman"/>
                <a:cs typeface="Times New Roman"/>
              </a:rPr>
              <a:t>trascorsero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esplorare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città. Ganid diveniva </a:t>
            </a:r>
            <a:r>
              <a:rPr sz="1200" dirty="0">
                <a:latin typeface="Times New Roman"/>
                <a:cs typeface="Times New Roman"/>
              </a:rPr>
              <a:t>esperto </a:t>
            </a:r>
            <a:r>
              <a:rPr sz="1200" spc="-5" dirty="0">
                <a:latin typeface="Times New Roman"/>
                <a:cs typeface="Times New Roman"/>
              </a:rPr>
              <a:t>nello scoprire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sembravano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aiuto.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trovarono  molta </a:t>
            </a:r>
            <a:r>
              <a:rPr sz="1200" spc="-5" dirty="0">
                <a:latin typeface="Times New Roman"/>
                <a:cs typeface="Times New Roman"/>
              </a:rPr>
              <a:t>povertà </a:t>
            </a:r>
            <a:r>
              <a:rPr sz="1200" dirty="0">
                <a:latin typeface="Times New Roman"/>
                <a:cs typeface="Times New Roman"/>
              </a:rPr>
              <a:t>in questa città e distribuirono </a:t>
            </a:r>
            <a:r>
              <a:rPr sz="1200" spc="-5" dirty="0">
                <a:latin typeface="Times New Roman"/>
                <a:cs typeface="Times New Roman"/>
              </a:rPr>
              <a:t>numerose elemosine. Ma </a:t>
            </a:r>
            <a:r>
              <a:rPr sz="1200" dirty="0">
                <a:latin typeface="Times New Roman"/>
                <a:cs typeface="Times New Roman"/>
              </a:rPr>
              <a:t>Ganid non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dirty="0">
                <a:latin typeface="Times New Roman"/>
                <a:cs typeface="Times New Roman"/>
              </a:rPr>
              <a:t>mai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quando,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ebbe </a:t>
            </a:r>
            <a:r>
              <a:rPr sz="1200" dirty="0">
                <a:latin typeface="Times New Roman"/>
                <a:cs typeface="Times New Roman"/>
              </a:rPr>
              <a:t>dato una </a:t>
            </a:r>
            <a:r>
              <a:rPr sz="1200" spc="-5" dirty="0">
                <a:latin typeface="Times New Roman"/>
                <a:cs typeface="Times New Roman"/>
              </a:rPr>
              <a:t>moneta ad </a:t>
            </a:r>
            <a:r>
              <a:rPr sz="1200" dirty="0">
                <a:latin typeface="Times New Roman"/>
                <a:cs typeface="Times New Roman"/>
              </a:rPr>
              <a:t>un mendicante </a:t>
            </a:r>
            <a:r>
              <a:rPr sz="1200" spc="-5" dirty="0">
                <a:latin typeface="Times New Roman"/>
                <a:cs typeface="Times New Roman"/>
              </a:rPr>
              <a:t>per strada,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l’uomo. Gesù </a:t>
            </a:r>
            <a:r>
              <a:rPr sz="1200" spc="-5" dirty="0">
                <a:latin typeface="Times New Roman"/>
                <a:cs typeface="Times New Roman"/>
              </a:rPr>
              <a:t>disse: “Perché  sprecare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individuo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percepisce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dici?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non può istruire e salvare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9434" cy="1615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28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filiazione.”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Gesù voleva dire era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una mente normale;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mancava la 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rispondere alle direttive 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03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(1441.1) 130:8.5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furono esperienze </a:t>
            </a:r>
            <a:r>
              <a:rPr sz="1200" dirty="0">
                <a:latin typeface="Times New Roman"/>
                <a:cs typeface="Times New Roman"/>
              </a:rPr>
              <a:t>di rilievo a </a:t>
            </a:r>
            <a:r>
              <a:rPr sz="1200" spc="-5" dirty="0">
                <a:latin typeface="Times New Roman"/>
                <a:cs typeface="Times New Roman"/>
              </a:rPr>
              <a:t>Napoli; Gesù </a:t>
            </a:r>
            <a:r>
              <a:rPr sz="1200" dirty="0">
                <a:latin typeface="Times New Roman"/>
                <a:cs typeface="Times New Roman"/>
              </a:rPr>
              <a:t>ed il giovane </a:t>
            </a:r>
            <a:r>
              <a:rPr sz="1200" spc="-5" dirty="0">
                <a:latin typeface="Times New Roman"/>
                <a:cs typeface="Times New Roman"/>
              </a:rPr>
              <a:t>percorsero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a fondo e distribuirono  </a:t>
            </a:r>
            <a:r>
              <a:rPr sz="1200" spc="-5" dirty="0">
                <a:latin typeface="Times New Roman"/>
                <a:cs typeface="Times New Roman"/>
              </a:rPr>
              <a:t>incoraggiamenti con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sorrisi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uomini, di donne 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bambini.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(1441.2) 130:8.6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essi andarono </a:t>
            </a:r>
            <a:r>
              <a:rPr sz="1200" dirty="0">
                <a:latin typeface="Times New Roman"/>
                <a:cs typeface="Times New Roman"/>
              </a:rPr>
              <a:t>a Roma passando </a:t>
            </a:r>
            <a:r>
              <a:rPr sz="1200" spc="-5" dirty="0">
                <a:latin typeface="Times New Roman"/>
                <a:cs typeface="Times New Roman"/>
              </a:rPr>
              <a:t>per Capua, </a:t>
            </a:r>
            <a:r>
              <a:rPr sz="1200" dirty="0">
                <a:latin typeface="Times New Roman"/>
                <a:cs typeface="Times New Roman"/>
              </a:rPr>
              <a:t>facendo una </a:t>
            </a:r>
            <a:r>
              <a:rPr sz="1200" spc="-5" dirty="0">
                <a:latin typeface="Times New Roman"/>
                <a:cs typeface="Times New Roman"/>
              </a:rPr>
              <a:t>sosta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a Capua. </a:t>
            </a:r>
            <a:r>
              <a:rPr sz="1200" spc="-5" dirty="0">
                <a:latin typeface="Times New Roman"/>
                <a:cs typeface="Times New Roman"/>
              </a:rPr>
              <a:t>Essi viaggiarono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Via  Appia verso </a:t>
            </a:r>
            <a:r>
              <a:rPr sz="1200" dirty="0">
                <a:latin typeface="Times New Roman"/>
                <a:cs typeface="Times New Roman"/>
              </a:rPr>
              <a:t>Roma a </a:t>
            </a:r>
            <a:r>
              <a:rPr sz="1200" spc="-5" dirty="0">
                <a:latin typeface="Times New Roman"/>
                <a:cs typeface="Times New Roman"/>
              </a:rPr>
              <a:t>fianco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bestie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soma, </a:t>
            </a:r>
            <a:r>
              <a:rPr sz="1200" dirty="0">
                <a:latin typeface="Times New Roman"/>
                <a:cs typeface="Times New Roman"/>
              </a:rPr>
              <a:t>tutti e tre </a:t>
            </a:r>
            <a:r>
              <a:rPr sz="1200" spc="-5" dirty="0">
                <a:latin typeface="Times New Roman"/>
                <a:cs typeface="Times New Roman"/>
              </a:rPr>
              <a:t>ansiosi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regina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impero,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città </a:t>
            </a:r>
            <a:r>
              <a:rPr sz="1200" dirty="0">
                <a:latin typeface="Times New Roman"/>
                <a:cs typeface="Times New Roman"/>
              </a:rPr>
              <a:t>di tutto il  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46659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131: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religioni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mondo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99120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(1442.1) 131:0.1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di Gonod e di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dedicato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e  somme </a:t>
            </a:r>
            <a:r>
              <a:rPr sz="1200" spc="-5" dirty="0">
                <a:latin typeface="Times New Roman"/>
                <a:cs typeface="Times New Roman"/>
              </a:rPr>
              <a:t>considerevoli del denaro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raccolta degli insegnamenti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riguardanti </a:t>
            </a:r>
            <a:r>
              <a:rPr sz="1200" dirty="0">
                <a:latin typeface="Times New Roman"/>
                <a:cs typeface="Times New Roman"/>
              </a:rPr>
              <a:t>Dio e le  </a:t>
            </a:r>
            <a:r>
              <a:rPr sz="1200" spc="-5" dirty="0">
                <a:latin typeface="Times New Roman"/>
                <a:cs typeface="Times New Roman"/>
              </a:rPr>
              <a:t>sue relazioni con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mortale. Ganid impiegò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sessanta traduttori eruditi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redigere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estratto delle </a:t>
            </a:r>
            <a:r>
              <a:rPr sz="1200" dirty="0">
                <a:latin typeface="Times New Roman"/>
                <a:cs typeface="Times New Roman"/>
              </a:rPr>
              <a:t>dottrine religiose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E dovrebbe </a:t>
            </a:r>
            <a:r>
              <a:rPr sz="1200" spc="-5" dirty="0">
                <a:latin typeface="Times New Roman"/>
                <a:cs typeface="Times New Roman"/>
              </a:rPr>
              <a:t>risultare </a:t>
            </a:r>
            <a:r>
              <a:rPr sz="1200" dirty="0">
                <a:latin typeface="Times New Roman"/>
                <a:cs typeface="Times New Roman"/>
              </a:rPr>
              <a:t>chiaro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fascicolo che tutti </a:t>
            </a:r>
            <a:r>
              <a:rPr sz="1200" spc="-5" dirty="0">
                <a:latin typeface="Times New Roman"/>
                <a:cs typeface="Times New Roman"/>
              </a:rPr>
              <a:t>questi insegnamenti </a:t>
            </a:r>
            <a:r>
              <a:rPr sz="1200" dirty="0">
                <a:latin typeface="Times New Roman"/>
                <a:cs typeface="Times New Roman"/>
              </a:rPr>
              <a:t>che descrivono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monoteismo erano largamente derivati, direttamente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indirettamente,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predicazioni dei 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Melchizedek, 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partiti dalla </a:t>
            </a:r>
            <a:r>
              <a:rPr sz="1200" spc="-5" dirty="0">
                <a:latin typeface="Times New Roman"/>
                <a:cs typeface="Times New Roman"/>
              </a:rPr>
              <a:t>loro sede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per diffondere </a:t>
            </a:r>
            <a:r>
              <a:rPr sz="1200" dirty="0">
                <a:latin typeface="Times New Roman"/>
                <a:cs typeface="Times New Roman"/>
              </a:rPr>
              <a:t>la dottrina di un </a:t>
            </a:r>
            <a:r>
              <a:rPr sz="1200" spc="-5" dirty="0">
                <a:latin typeface="Times New Roman"/>
                <a:cs typeface="Times New Roman"/>
              </a:rPr>
              <a:t>Dio unico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l’Altissimo </a:t>
            </a:r>
            <a:r>
              <a:rPr sz="1200" dirty="0">
                <a:latin typeface="Times New Roman"/>
                <a:cs typeface="Times New Roman"/>
              </a:rPr>
              <a:t>— sino ai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09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(1442.2) 131:0.2 </a:t>
            </a:r>
            <a:r>
              <a:rPr sz="1200" spc="-5" dirty="0">
                <a:latin typeface="Times New Roman"/>
                <a:cs typeface="Times New Roman"/>
              </a:rPr>
              <a:t>Noi presentiamo </a:t>
            </a:r>
            <a:r>
              <a:rPr sz="1200" dirty="0">
                <a:latin typeface="Times New Roman"/>
                <a:cs typeface="Times New Roman"/>
              </a:rPr>
              <a:t>qui di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riassunto del manoscritto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Ganid preparò ad Alessandria </a:t>
            </a:r>
            <a:r>
              <a:rPr sz="1200" dirty="0">
                <a:latin typeface="Times New Roman"/>
                <a:cs typeface="Times New Roman"/>
              </a:rPr>
              <a:t>e a Roma e che </a:t>
            </a:r>
            <a:r>
              <a:rPr sz="1200" spc="-5" dirty="0">
                <a:latin typeface="Times New Roman"/>
                <a:cs typeface="Times New Roman"/>
              </a:rPr>
              <a:t>fu  conservato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centinaia d’anni </a:t>
            </a:r>
            <a:r>
              <a:rPr sz="1200" dirty="0">
                <a:latin typeface="Times New Roman"/>
                <a:cs typeface="Times New Roman"/>
              </a:rPr>
              <a:t>dopo la sua morte. </a:t>
            </a:r>
            <a:r>
              <a:rPr sz="1200" spc="-5" dirty="0">
                <a:latin typeface="Times New Roman"/>
                <a:cs typeface="Times New Roman"/>
              </a:rPr>
              <a:t>Egli riunì questo materiale sotto dieci </a:t>
            </a:r>
            <a:r>
              <a:rPr sz="1200" dirty="0">
                <a:latin typeface="Times New Roman"/>
                <a:cs typeface="Times New Roman"/>
              </a:rPr>
              <a:t>titoli,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Cinismo</a:t>
            </a:r>
            <a:endParaRPr sz="1600">
              <a:latin typeface="Times New Roman"/>
              <a:cs typeface="Times New Roman"/>
            </a:endParaRPr>
          </a:p>
          <a:p>
            <a:pPr marL="76200" marR="13589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(1442.3) 131:1.1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insegnamenti residui dei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Melchizedek, eccettuati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persisterono nella religione ebraica, </a:t>
            </a:r>
            <a:r>
              <a:rPr sz="1200" spc="5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meglio preservati nelle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dei Cinici.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selezione di </a:t>
            </a:r>
            <a:r>
              <a:rPr sz="1200" spc="-5" dirty="0">
                <a:latin typeface="Times New Roman"/>
                <a:cs typeface="Times New Roman"/>
              </a:rPr>
              <a:t>Ganid comprendeva quanto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(1442.4) 131:1.2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supremo;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l’Altissimo del 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terra. 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cerchio perfetto dell’eternità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 </a:t>
            </a:r>
            <a:r>
              <a:rPr sz="1200" dirty="0">
                <a:latin typeface="Times New Roman"/>
                <a:cs typeface="Times New Roman"/>
              </a:rPr>
              <a:t>l’universo  </a:t>
            </a:r>
            <a:r>
              <a:rPr sz="1200" spc="-5" dirty="0">
                <a:latin typeface="Times New Roman"/>
                <a:cs typeface="Times New Roman"/>
              </a:rPr>
              <a:t>degli universi. Egli </a:t>
            </a:r>
            <a:r>
              <a:rPr sz="1200" dirty="0">
                <a:latin typeface="Times New Roman"/>
                <a:cs typeface="Times New Roman"/>
              </a:rPr>
              <a:t>è il solo </a:t>
            </a:r>
            <a:r>
              <a:rPr sz="1200" spc="-5" dirty="0">
                <a:latin typeface="Times New Roman"/>
                <a:cs typeface="Times New Roman"/>
              </a:rPr>
              <a:t>creatore dei cieli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decreta una </a:t>
            </a:r>
            <a:r>
              <a:rPr sz="1200" spc="-5" dirty="0">
                <a:latin typeface="Times New Roman"/>
                <a:cs typeface="Times New Roman"/>
              </a:rPr>
              <a:t>cosa, quella cosa è.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compassionevole e </a:t>
            </a:r>
            <a:r>
              <a:rPr sz="1200" spc="-5" dirty="0">
                <a:latin typeface="Times New Roman"/>
                <a:cs typeface="Times New Roman"/>
              </a:rPr>
              <a:t>misericordioso.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elevato, santo, </a:t>
            </a:r>
            <a:r>
              <a:rPr sz="1200" dirty="0">
                <a:latin typeface="Times New Roman"/>
                <a:cs typeface="Times New Roman"/>
              </a:rPr>
              <a:t>vero e </a:t>
            </a:r>
            <a:r>
              <a:rPr sz="1200" spc="-5" dirty="0">
                <a:latin typeface="Times New Roman"/>
                <a:cs typeface="Times New Roman"/>
              </a:rPr>
              <a:t>bello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Dio. L’Altissimo </a:t>
            </a:r>
            <a:r>
              <a:rPr sz="1200" dirty="0">
                <a:latin typeface="Times New Roman"/>
                <a:cs typeface="Times New Roman"/>
              </a:rPr>
              <a:t>è la luce </a:t>
            </a:r>
            <a:r>
              <a:rPr sz="1200" spc="-5" dirty="0">
                <a:latin typeface="Times New Roman"/>
                <a:cs typeface="Times New Roman"/>
              </a:rPr>
              <a:t>del  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terra;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dell’est, dell’ovest, del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sud.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16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38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(1442.5) 131:1.3 </a:t>
            </a:r>
            <a:r>
              <a:rPr sz="1200" spc="-5" dirty="0">
                <a:latin typeface="Times New Roman"/>
                <a:cs typeface="Times New Roman"/>
              </a:rPr>
              <a:t>“Anche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dovesse scomparire,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faccia risplendente del Supremo dimorerebbe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maestà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gloria. L’Altissimo  </a:t>
            </a:r>
            <a:r>
              <a:rPr sz="1200" dirty="0">
                <a:latin typeface="Times New Roman"/>
                <a:cs typeface="Times New Roman"/>
              </a:rPr>
              <a:t>è il primo e l’ultimo, </a:t>
            </a:r>
            <a:r>
              <a:rPr sz="1200" spc="-5" dirty="0">
                <a:latin typeface="Times New Roman"/>
                <a:cs typeface="Times New Roman"/>
              </a:rPr>
              <a:t>l’inizio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cosa. </a:t>
            </a:r>
            <a:r>
              <a:rPr sz="1200" spc="-5" dirty="0">
                <a:latin typeface="Times New Roman"/>
                <a:cs typeface="Times New Roman"/>
              </a:rPr>
              <a:t>Non c’è che questo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è </a:t>
            </a:r>
            <a:r>
              <a:rPr sz="1200" spc="-5" dirty="0">
                <a:latin typeface="Times New Roman"/>
                <a:cs typeface="Times New Roman"/>
              </a:rPr>
              <a:t>Verità.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autoesistente </a:t>
            </a:r>
            <a:r>
              <a:rPr sz="1200" dirty="0">
                <a:latin typeface="Times New Roman"/>
                <a:cs typeface="Times New Roman"/>
              </a:rPr>
              <a:t>ed è  </a:t>
            </a:r>
            <a:r>
              <a:rPr sz="1200" spc="-5" dirty="0">
                <a:latin typeface="Times New Roman"/>
                <a:cs typeface="Times New Roman"/>
              </a:rPr>
              <a:t>privo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collera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inimicizia;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immortale ed </a:t>
            </a:r>
            <a:r>
              <a:rPr sz="1200" dirty="0">
                <a:latin typeface="Times New Roman"/>
                <a:cs typeface="Times New Roman"/>
              </a:rPr>
              <a:t>infinito.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onnipotente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generoso. Sebbene egli abbia </a:t>
            </a:r>
            <a:r>
              <a:rPr sz="1200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manifestazioni,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adoriamo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Dio stesso. Dio conosce </a:t>
            </a:r>
            <a:r>
              <a:rPr sz="1200" dirty="0">
                <a:latin typeface="Times New Roman"/>
                <a:cs typeface="Times New Roman"/>
              </a:rPr>
              <a:t>tutto — i nostri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e le nostre dichiarazioni; </a:t>
            </a:r>
            <a:r>
              <a:rPr sz="1200" spc="-5" dirty="0">
                <a:latin typeface="Times New Roman"/>
                <a:cs typeface="Times New Roman"/>
              </a:rPr>
              <a:t>egli sa anche che cosa  ciascuno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merita.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è uguale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(1442.6) 131:1.4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donatore </a:t>
            </a:r>
            <a:r>
              <a:rPr sz="1200" dirty="0">
                <a:latin typeface="Times New Roman"/>
                <a:cs typeface="Times New Roman"/>
              </a:rPr>
              <a:t>di pace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protettore fedele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lo temono e che confidano in lui.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porta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838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servono. </a:t>
            </a:r>
            <a:r>
              <a:rPr sz="1200" dirty="0">
                <a:latin typeface="Times New Roman"/>
                <a:cs typeface="Times New Roman"/>
              </a:rPr>
              <a:t>Tutta la creazione </a:t>
            </a:r>
            <a:r>
              <a:rPr sz="1200" spc="-5" dirty="0">
                <a:latin typeface="Times New Roman"/>
                <a:cs typeface="Times New Roman"/>
              </a:rPr>
              <a:t>esiste nel potere dell’Altissimo.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proviene </a:t>
            </a:r>
            <a:r>
              <a:rPr sz="1200" spc="5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santità  del suo potere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affetto nasce dalla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-5" dirty="0">
                <a:latin typeface="Times New Roman"/>
                <a:cs typeface="Times New Roman"/>
              </a:rPr>
              <a:t>della sua grandezza. </a:t>
            </a:r>
            <a:r>
              <a:rPr sz="1200" dirty="0">
                <a:latin typeface="Times New Roman"/>
                <a:cs typeface="Times New Roman"/>
              </a:rPr>
              <a:t>L’Altissimo ha </a:t>
            </a:r>
            <a:r>
              <a:rPr sz="1200" spc="-5" dirty="0">
                <a:latin typeface="Times New Roman"/>
                <a:cs typeface="Times New Roman"/>
              </a:rPr>
              <a:t>decretato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e dell’anima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ha dotato l’uomo </a:t>
            </a:r>
            <a:r>
              <a:rPr sz="1200" spc="-5" dirty="0">
                <a:latin typeface="Times New Roman"/>
                <a:cs typeface="Times New Roman"/>
              </a:rPr>
              <a:t>del suo stesso spirito. </a:t>
            </a:r>
            <a:r>
              <a:rPr sz="1200" dirty="0">
                <a:latin typeface="Times New Roman"/>
                <a:cs typeface="Times New Roman"/>
              </a:rPr>
              <a:t>Ciò che l’uomo fa </a:t>
            </a:r>
            <a:r>
              <a:rPr sz="1200" spc="-5" dirty="0">
                <a:latin typeface="Times New Roman"/>
                <a:cs typeface="Times New Roman"/>
              </a:rPr>
              <a:t>deve avere </a:t>
            </a:r>
            <a:r>
              <a:rPr sz="1200" dirty="0">
                <a:latin typeface="Times New Roman"/>
                <a:cs typeface="Times New Roman"/>
              </a:rPr>
              <a:t>una fine, 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Creatore fa </a:t>
            </a:r>
            <a:r>
              <a:rPr sz="1200" dirty="0">
                <a:latin typeface="Times New Roman"/>
                <a:cs typeface="Times New Roman"/>
              </a:rPr>
              <a:t>dura </a:t>
            </a:r>
            <a:r>
              <a:rPr sz="1200" spc="-5" dirty="0">
                <a:latin typeface="Times New Roman"/>
                <a:cs typeface="Times New Roman"/>
              </a:rPr>
              <a:t>per sempre. </a:t>
            </a:r>
            <a:r>
              <a:rPr sz="1200" spc="5" dirty="0">
                <a:latin typeface="Times New Roman"/>
                <a:cs typeface="Times New Roman"/>
              </a:rPr>
              <a:t>Noi  </a:t>
            </a:r>
            <a:r>
              <a:rPr sz="1200" spc="-5" dirty="0">
                <a:latin typeface="Times New Roman"/>
                <a:cs typeface="Times New Roman"/>
              </a:rPr>
              <a:t>acquisiamo </a:t>
            </a:r>
            <a:r>
              <a:rPr sz="1200" dirty="0">
                <a:latin typeface="Times New Roman"/>
                <a:cs typeface="Times New Roman"/>
              </a:rPr>
              <a:t>la conoscenza </a:t>
            </a:r>
            <a:r>
              <a:rPr sz="1200" spc="-5" dirty="0">
                <a:latin typeface="Times New Roman"/>
                <a:cs typeface="Times New Roman"/>
              </a:rPr>
              <a:t>dall’esperienza umana,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deriviamo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contemplazione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dell’Altissimo.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(1443.1) 131:1.5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spc="-10" dirty="0">
                <a:latin typeface="Times New Roman"/>
                <a:cs typeface="Times New Roman"/>
              </a:rPr>
              <a:t>sparge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pioggia sulla terra, </a:t>
            </a:r>
            <a:r>
              <a:rPr sz="1200" dirty="0">
                <a:latin typeface="Times New Roman"/>
                <a:cs typeface="Times New Roman"/>
              </a:rPr>
              <a:t>fa splendere il </a:t>
            </a:r>
            <a:r>
              <a:rPr sz="1200" spc="-5" dirty="0">
                <a:latin typeface="Times New Roman"/>
                <a:cs typeface="Times New Roman"/>
              </a:rPr>
              <a:t>sole sul grano che germoglia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dà la messe </a:t>
            </a:r>
            <a:r>
              <a:rPr sz="1200" spc="-5" dirty="0">
                <a:latin typeface="Times New Roman"/>
                <a:cs typeface="Times New Roman"/>
              </a:rPr>
              <a:t>abbondante </a:t>
            </a:r>
            <a:r>
              <a:rPr sz="1200" dirty="0">
                <a:latin typeface="Times New Roman"/>
                <a:cs typeface="Times New Roman"/>
              </a:rPr>
              <a:t>delle buone  </a:t>
            </a:r>
            <a:r>
              <a:rPr sz="1200" spc="-5" dirty="0">
                <a:latin typeface="Times New Roman"/>
                <a:cs typeface="Times New Roman"/>
              </a:rPr>
              <a:t>cose di </a:t>
            </a:r>
            <a:r>
              <a:rPr sz="1200" dirty="0">
                <a:latin typeface="Times New Roman"/>
                <a:cs typeface="Times New Roman"/>
              </a:rPr>
              <a:t>questa vita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eterna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che verrà.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gode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autorità;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è </a:t>
            </a:r>
            <a:r>
              <a:rPr sz="1200" spc="-5" dirty="0">
                <a:latin typeface="Times New Roman"/>
                <a:cs typeface="Times New Roman"/>
              </a:rPr>
              <a:t>Eccellente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insondabile. Quando siete ammalati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l’Altissimo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guarisce. Dio </a:t>
            </a:r>
            <a:r>
              <a:rPr sz="1200" dirty="0">
                <a:latin typeface="Times New Roman"/>
                <a:cs typeface="Times New Roman"/>
              </a:rPr>
              <a:t>è pieno di bontà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10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abbiamo amici simili all’Altissimo.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misericordia riempie ogni </a:t>
            </a:r>
            <a:r>
              <a:rPr sz="1200" dirty="0">
                <a:latin typeface="Times New Roman"/>
                <a:cs typeface="Times New Roman"/>
              </a:rPr>
              <a:t>luogo 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anime. L’Altissimo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50"/>
              </a:lnSpc>
            </a:pPr>
            <a:r>
              <a:rPr sz="1200" spc="-5" dirty="0">
                <a:latin typeface="Times New Roman"/>
                <a:cs typeface="Times New Roman"/>
              </a:rPr>
              <a:t>immutabile ed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aiuto ogni </a:t>
            </a:r>
            <a:r>
              <a:rPr sz="1200" dirty="0">
                <a:latin typeface="Times New Roman"/>
                <a:cs typeface="Times New Roman"/>
              </a:rPr>
              <a:t>volta che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bisogno. Ovunque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giriate per pregare,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dirty="0">
                <a:latin typeface="Times New Roman"/>
                <a:cs typeface="Times New Roman"/>
              </a:rPr>
              <a:t>vi è il volto dell’Altissimo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l’orecchio aperto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nascondervi agli </a:t>
            </a:r>
            <a:r>
              <a:rPr sz="1200" dirty="0">
                <a:latin typeface="Times New Roman"/>
                <a:cs typeface="Times New Roman"/>
              </a:rPr>
              <a:t>uomini, ma non a Dio.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molto lontano da noi,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onnipresente.  Dio riempie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e vive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dell’uomo che teme il </a:t>
            </a:r>
            <a:r>
              <a:rPr sz="1200" spc="-5" dirty="0">
                <a:latin typeface="Times New Roman"/>
                <a:cs typeface="Times New Roman"/>
              </a:rPr>
              <a:t>suo santo </a:t>
            </a:r>
            <a:r>
              <a:rPr sz="1200" dirty="0">
                <a:latin typeface="Times New Roman"/>
                <a:cs typeface="Times New Roman"/>
              </a:rPr>
              <a:t>nome.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 Creatore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 sua creazione. Noi cerchiamo l’Altissimo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troviamo </a:t>
            </a:r>
            <a:r>
              <a:rPr sz="1200" dirty="0">
                <a:latin typeface="Times New Roman"/>
                <a:cs typeface="Times New Roman"/>
              </a:rPr>
              <a:t>poi nel nostro </a:t>
            </a:r>
            <a:r>
              <a:rPr sz="1200" spc="-5" dirty="0">
                <a:latin typeface="Times New Roman"/>
                <a:cs typeface="Times New Roman"/>
              </a:rPr>
              <a:t>cuore. Voi partite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caro amico, </a:t>
            </a:r>
            <a:r>
              <a:rPr sz="1200" dirty="0">
                <a:latin typeface="Times New Roman"/>
                <a:cs typeface="Times New Roman"/>
              </a:rPr>
              <a:t>e poi lo scoprite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75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399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(1443.2) 131:1.6 </a:t>
            </a:r>
            <a:r>
              <a:rPr sz="1200" spc="-5" dirty="0">
                <a:latin typeface="Times New Roman"/>
                <a:cs typeface="Times New Roman"/>
              </a:rPr>
              <a:t>“L’uomo che conosce Dio considera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uguali;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suoi fratelli.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egoisti, coloro che  ignorano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fratelli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ricevono </a:t>
            </a:r>
            <a:r>
              <a:rPr sz="1200" dirty="0">
                <a:latin typeface="Times New Roman"/>
                <a:cs typeface="Times New Roman"/>
              </a:rPr>
              <a:t>solo noia </a:t>
            </a:r>
            <a:r>
              <a:rPr sz="1200" spc="-5" dirty="0">
                <a:latin typeface="Times New Roman"/>
                <a:cs typeface="Times New Roman"/>
              </a:rPr>
              <a:t>come loro ricompensa.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amano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simili e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un cuore  puro </a:t>
            </a:r>
            <a:r>
              <a:rPr sz="1200" spc="-5" dirty="0">
                <a:latin typeface="Times New Roman"/>
                <a:cs typeface="Times New Roman"/>
              </a:rPr>
              <a:t>vedranno Dio.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sincerità. Egli guiderà l’onesto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cuore alla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perché Dio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95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(1443.3) 131:1.7 </a:t>
            </a:r>
            <a:r>
              <a:rPr sz="1200" spc="-5" dirty="0">
                <a:latin typeface="Times New Roman"/>
                <a:cs typeface="Times New Roman"/>
              </a:rPr>
              <a:t>“Nella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sconfiggete l’errore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trionfate sul male con l’amore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vivente.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vostre relazioni 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rendete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per male.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Dio è </a:t>
            </a:r>
            <a:r>
              <a:rPr sz="1200" spc="-5" dirty="0">
                <a:latin typeface="Times New Roman"/>
                <a:cs typeface="Times New Roman"/>
              </a:rPr>
              <a:t>misericordioso ed amorevole; egli perdona. </a:t>
            </a:r>
            <a:r>
              <a:rPr sz="1200" dirty="0">
                <a:latin typeface="Times New Roman"/>
                <a:cs typeface="Times New Roman"/>
              </a:rPr>
              <a:t>Amiamo Dio, </a:t>
            </a:r>
            <a:r>
              <a:rPr sz="1200" spc="-5" dirty="0">
                <a:latin typeface="Times New Roman"/>
                <a:cs typeface="Times New Roman"/>
              </a:rPr>
              <a:t>perché egli ci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amato per primo. </a:t>
            </a:r>
            <a:r>
              <a:rPr sz="1200" dirty="0">
                <a:latin typeface="Times New Roman"/>
                <a:cs typeface="Times New Roman"/>
              </a:rPr>
              <a:t>Con l’amore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grazie alla sua misericordia saremo salvati. </a:t>
            </a:r>
            <a:r>
              <a:rPr sz="1200" dirty="0">
                <a:latin typeface="Times New Roman"/>
                <a:cs typeface="Times New Roman"/>
              </a:rPr>
              <a:t>I poveri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ricchi </a:t>
            </a:r>
            <a:r>
              <a:rPr sz="1200" spc="-5" dirty="0">
                <a:latin typeface="Times New Roman"/>
                <a:cs typeface="Times New Roman"/>
              </a:rPr>
              <a:t>sono fratelli. Dio </a:t>
            </a:r>
            <a:r>
              <a:rPr sz="1200" dirty="0">
                <a:latin typeface="Times New Roman"/>
                <a:cs typeface="Times New Roman"/>
              </a:rPr>
              <a:t>è il loro 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vorreste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 voi, non </a:t>
            </a:r>
            <a:r>
              <a:rPr sz="1200" spc="-5" dirty="0">
                <a:latin typeface="Times New Roman"/>
                <a:cs typeface="Times New Roman"/>
              </a:rPr>
              <a:t>fatelo agli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(1443.4) 131:1.8 </a:t>
            </a:r>
            <a:r>
              <a:rPr sz="1200" spc="-5" dirty="0">
                <a:latin typeface="Times New Roman"/>
                <a:cs typeface="Times New Roman"/>
              </a:rPr>
              <a:t>“Fate appello al suo </a:t>
            </a:r>
            <a:r>
              <a:rPr sz="1200" dirty="0">
                <a:latin typeface="Times New Roman"/>
                <a:cs typeface="Times New Roman"/>
              </a:rPr>
              <a:t>nome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e, nella </a:t>
            </a:r>
            <a:r>
              <a:rPr sz="1200" dirty="0">
                <a:latin typeface="Times New Roman"/>
                <a:cs typeface="Times New Roman"/>
              </a:rPr>
              <a:t>misura in </a:t>
            </a:r>
            <a:r>
              <a:rPr sz="1200" spc="-5" dirty="0">
                <a:latin typeface="Times New Roman"/>
                <a:cs typeface="Times New Roman"/>
              </a:rPr>
              <a:t>cui credete nel suo </a:t>
            </a:r>
            <a:r>
              <a:rPr sz="1200" dirty="0">
                <a:latin typeface="Times New Roman"/>
                <a:cs typeface="Times New Roman"/>
              </a:rPr>
              <a:t>nome, la vostra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sarà  </a:t>
            </a:r>
            <a:r>
              <a:rPr sz="1200" spc="-5" dirty="0">
                <a:latin typeface="Times New Roman"/>
                <a:cs typeface="Times New Roman"/>
              </a:rPr>
              <a:t>ascoltata.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onore è adorare </a:t>
            </a:r>
            <a:r>
              <a:rPr sz="1200" spc="-5" dirty="0">
                <a:latin typeface="Times New Roman"/>
                <a:cs typeface="Times New Roman"/>
              </a:rPr>
              <a:t>l’Altissimo! </a:t>
            </a:r>
            <a:r>
              <a:rPr sz="1200" dirty="0">
                <a:latin typeface="Times New Roman"/>
                <a:cs typeface="Times New Roman"/>
              </a:rPr>
              <a:t>Tutti i mondi e </a:t>
            </a:r>
            <a:r>
              <a:rPr sz="1200" spc="-5" dirty="0">
                <a:latin typeface="Times New Roman"/>
                <a:cs typeface="Times New Roman"/>
              </a:rPr>
              <a:t>gli universi adorano </a:t>
            </a:r>
            <a:r>
              <a:rPr sz="1200" dirty="0">
                <a:latin typeface="Times New Roman"/>
                <a:cs typeface="Times New Roman"/>
              </a:rPr>
              <a:t>l’Altissimo. Ed in tutte le vostre </a:t>
            </a:r>
            <a:r>
              <a:rPr sz="1200" spc="-5" dirty="0">
                <a:latin typeface="Times New Roman"/>
                <a:cs typeface="Times New Roman"/>
              </a:rPr>
              <a:t>preghiere  rendete grazie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ascendete all’adorazione.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di adorazione </a:t>
            </a:r>
            <a:r>
              <a:rPr sz="1200" spc="-5" dirty="0">
                <a:latin typeface="Times New Roman"/>
                <a:cs typeface="Times New Roman"/>
              </a:rPr>
              <a:t>evita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ed impedisce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Lodiamo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il nome </a:t>
            </a:r>
            <a:r>
              <a:rPr sz="1200" spc="-5" dirty="0">
                <a:latin typeface="Times New Roman"/>
                <a:cs typeface="Times New Roman"/>
              </a:rPr>
              <a:t>dell’Altissimo. L’uomo che si rifugia nell’Altissimo nasconde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difetti all’universo. Quando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ponete</a:t>
            </a:r>
            <a:endParaRPr sz="1200">
              <a:latin typeface="Times New Roman"/>
              <a:cs typeface="Times New Roman"/>
            </a:endParaRPr>
          </a:p>
          <a:p>
            <a:pPr marL="76200" marR="2520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con cuore </a:t>
            </a:r>
            <a:r>
              <a:rPr sz="1200" dirty="0">
                <a:latin typeface="Times New Roman"/>
                <a:cs typeface="Times New Roman"/>
              </a:rPr>
              <a:t>puro, non </a:t>
            </a:r>
            <a:r>
              <a:rPr sz="1200" spc="-5" dirty="0">
                <a:latin typeface="Times New Roman"/>
                <a:cs typeface="Times New Roman"/>
              </a:rPr>
              <a:t>temete </a:t>
            </a:r>
            <a:r>
              <a:rPr sz="1200" dirty="0">
                <a:latin typeface="Times New Roman"/>
                <a:cs typeface="Times New Roman"/>
              </a:rPr>
              <a:t>nulla in tutta la </a:t>
            </a:r>
            <a:r>
              <a:rPr sz="1200" spc="-5" dirty="0">
                <a:latin typeface="Times New Roman"/>
                <a:cs typeface="Times New Roman"/>
              </a:rPr>
              <a:t>creazione. L’Altissimo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madre amorevoli;  egli </a:t>
            </a:r>
            <a:r>
              <a:rPr sz="1200" dirty="0">
                <a:latin typeface="Times New Roman"/>
                <a:cs typeface="Times New Roman"/>
              </a:rPr>
              <a:t>ama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noi,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perdonerà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guiderà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passi </a:t>
            </a:r>
            <a:r>
              <a:rPr sz="1200" dirty="0">
                <a:latin typeface="Times New Roman"/>
                <a:cs typeface="Times New Roman"/>
              </a:rPr>
              <a:t>sulla via </a:t>
            </a:r>
            <a:r>
              <a:rPr sz="1200" spc="-5" dirty="0">
                <a:latin typeface="Times New Roman"/>
                <a:cs typeface="Times New Roman"/>
              </a:rPr>
              <a:t>della salvezza. Egli ci  prenderà per </a:t>
            </a:r>
            <a:r>
              <a:rPr sz="1200" dirty="0">
                <a:latin typeface="Times New Roman"/>
                <a:cs typeface="Times New Roman"/>
              </a:rPr>
              <a:t>mano 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condurrà a lui. </a:t>
            </a:r>
            <a:r>
              <a:rPr sz="1200" spc="-5" dirty="0">
                <a:latin typeface="Times New Roman"/>
                <a:cs typeface="Times New Roman"/>
              </a:rPr>
              <a:t>Dio salva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hanno fiducia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obbliga </a:t>
            </a:r>
            <a:r>
              <a:rPr sz="1200" dirty="0">
                <a:latin typeface="Times New Roman"/>
                <a:cs typeface="Times New Roman"/>
              </a:rPr>
              <a:t>l’uomo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(1443.5) 131:1.9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nell’Altissimo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penetrata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cuore, allora sarete liberati dal timore </a:t>
            </a:r>
            <a:r>
              <a:rPr sz="1200" dirty="0">
                <a:latin typeface="Times New Roman"/>
                <a:cs typeface="Times New Roman"/>
              </a:rPr>
              <a:t>per tutti i </a:t>
            </a:r>
            <a:r>
              <a:rPr sz="1200" spc="-5" dirty="0">
                <a:latin typeface="Times New Roman"/>
                <a:cs typeface="Times New Roman"/>
              </a:rPr>
              <a:t>giorni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5" dirty="0">
                <a:latin typeface="Times New Roman"/>
                <a:cs typeface="Times New Roman"/>
              </a:rPr>
              <a:t>vita.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irritatevi </a:t>
            </a:r>
            <a:r>
              <a:rPr sz="1200" dirty="0">
                <a:latin typeface="Times New Roman"/>
                <a:cs typeface="Times New Roman"/>
              </a:rPr>
              <a:t>per la prosperità </a:t>
            </a:r>
            <a:r>
              <a:rPr sz="1200" spc="-5" dirty="0">
                <a:latin typeface="Times New Roman"/>
                <a:cs typeface="Times New Roman"/>
              </a:rPr>
              <a:t>degli empi; </a:t>
            </a:r>
            <a:r>
              <a:rPr sz="1200" dirty="0">
                <a:latin typeface="Times New Roman"/>
                <a:cs typeface="Times New Roman"/>
              </a:rPr>
              <a:t>non temete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tramano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male; fate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 fugga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ponete  </a:t>
            </a:r>
            <a:r>
              <a:rPr sz="1200" dirty="0">
                <a:latin typeface="Times New Roman"/>
                <a:cs typeface="Times New Roman"/>
              </a:rPr>
              <a:t>tutta la vostra </a:t>
            </a:r>
            <a:r>
              <a:rPr sz="1200" spc="-5" dirty="0">
                <a:latin typeface="Times New Roman"/>
                <a:cs typeface="Times New Roman"/>
              </a:rPr>
              <a:t>fiducia nel Dio della salvezza. L’anima stanca del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errante trova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riposo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braccia </a:t>
            </a:r>
            <a:r>
              <a:rPr sz="1200" dirty="0">
                <a:latin typeface="Times New Roman"/>
                <a:cs typeface="Times New Roman"/>
              </a:rPr>
              <a:t>dell’Altissimo; il 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fame dell’abbraccio </a:t>
            </a:r>
            <a:r>
              <a:rPr sz="1200" dirty="0">
                <a:latin typeface="Times New Roman"/>
                <a:cs typeface="Times New Roman"/>
              </a:rPr>
              <a:t>divino; il </a:t>
            </a:r>
            <a:r>
              <a:rPr sz="1200" spc="-5" dirty="0">
                <a:latin typeface="Times New Roman"/>
                <a:cs typeface="Times New Roman"/>
              </a:rPr>
              <a:t>figlio terreno desidera </a:t>
            </a:r>
            <a:r>
              <a:rPr sz="1200" dirty="0">
                <a:latin typeface="Times New Roman"/>
                <a:cs typeface="Times New Roman"/>
              </a:rPr>
              <a:t>ardentemente la </a:t>
            </a:r>
            <a:r>
              <a:rPr sz="1200" spc="-5" dirty="0">
                <a:latin typeface="Times New Roman"/>
                <a:cs typeface="Times New Roman"/>
              </a:rPr>
              <a:t>sicurezza delle </a:t>
            </a:r>
            <a:r>
              <a:rPr sz="1200" dirty="0">
                <a:latin typeface="Times New Roman"/>
                <a:cs typeface="Times New Roman"/>
              </a:rPr>
              <a:t>braccia </a:t>
            </a:r>
            <a:r>
              <a:rPr sz="1200" spc="-5" dirty="0">
                <a:latin typeface="Times New Roman"/>
                <a:cs typeface="Times New Roman"/>
              </a:rPr>
              <a:t>del Padre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76200" marR="17399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stato superiore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l’anima del mortale si </a:t>
            </a:r>
            <a:r>
              <a:rPr sz="1200" dirty="0">
                <a:latin typeface="Times New Roman"/>
                <a:cs typeface="Times New Roman"/>
              </a:rPr>
              <a:t>unisce </a:t>
            </a:r>
            <a:r>
              <a:rPr sz="1200" spc="-5" dirty="0">
                <a:latin typeface="Times New Roman"/>
                <a:cs typeface="Times New Roman"/>
              </a:rPr>
              <a:t>allo spirito del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giusto: </a:t>
            </a:r>
            <a:r>
              <a:rPr sz="1200" dirty="0">
                <a:latin typeface="Times New Roman"/>
                <a:cs typeface="Times New Roman"/>
              </a:rPr>
              <a:t>il frutto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riceviamo dalla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semina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lo </a:t>
            </a:r>
            <a:r>
              <a:rPr sz="1200" spc="-5" dirty="0">
                <a:latin typeface="Times New Roman"/>
                <a:cs typeface="Times New Roman"/>
              </a:rPr>
              <a:t>riceveremo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prossimo.”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0384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Giudaismo</a:t>
            </a:r>
            <a:endParaRPr sz="1600">
              <a:latin typeface="Times New Roman"/>
              <a:cs typeface="Times New Roman"/>
            </a:endParaRPr>
          </a:p>
          <a:p>
            <a:pPr marL="76200" marR="2057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(1444.1) 131:2.1 </a:t>
            </a:r>
            <a:r>
              <a:rPr sz="1200" dirty="0">
                <a:latin typeface="Times New Roman"/>
                <a:cs typeface="Times New Roman"/>
              </a:rPr>
              <a:t>I Keniti della </a:t>
            </a:r>
            <a:r>
              <a:rPr sz="1200" spc="-5" dirty="0">
                <a:latin typeface="Times New Roman"/>
                <a:cs typeface="Times New Roman"/>
              </a:rPr>
              <a:t>Palestina salvarono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e da questi </a:t>
            </a:r>
            <a:r>
              <a:rPr sz="1200" spc="-5" dirty="0">
                <a:latin typeface="Times New Roman"/>
                <a:cs typeface="Times New Roman"/>
              </a:rPr>
              <a:t>scritti, conservati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modificati  dagli </a:t>
            </a:r>
            <a:r>
              <a:rPr sz="1200" dirty="0">
                <a:latin typeface="Times New Roman"/>
                <a:cs typeface="Times New Roman"/>
              </a:rPr>
              <a:t>Ebrei,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Ganid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la seguente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selezione: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4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(1444.2) 131:2.2 </a:t>
            </a:r>
            <a:r>
              <a:rPr sz="1200" spc="-5" dirty="0">
                <a:latin typeface="Times New Roman"/>
                <a:cs typeface="Times New Roman"/>
              </a:rPr>
              <a:t>“All’inizio Dio creò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e la terra 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contengono. Ed </a:t>
            </a:r>
            <a:r>
              <a:rPr sz="1200" spc="-5" dirty="0">
                <a:latin typeface="Times New Roman"/>
                <a:cs typeface="Times New Roman"/>
              </a:rPr>
              <a:t>ecco, </a:t>
            </a:r>
            <a:r>
              <a:rPr sz="1200" dirty="0">
                <a:latin typeface="Times New Roman"/>
                <a:cs typeface="Times New Roman"/>
              </a:rPr>
              <a:t>tutto ciò che aveva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era molto  buono.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nessuno </a:t>
            </a:r>
            <a:r>
              <a:rPr sz="1200" dirty="0">
                <a:latin typeface="Times New Roman"/>
                <a:cs typeface="Times New Roman"/>
              </a:rPr>
              <a:t>come lui in </a:t>
            </a:r>
            <a:r>
              <a:rPr sz="1200" spc="-5" dirty="0">
                <a:latin typeface="Times New Roman"/>
                <a:cs typeface="Times New Roman"/>
              </a:rPr>
              <a:t>alto nel cielo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basso sulla terra. </a:t>
            </a:r>
            <a:r>
              <a:rPr sz="1200" dirty="0">
                <a:latin typeface="Times New Roman"/>
                <a:cs typeface="Times New Roman"/>
              </a:rPr>
              <a:t>Perciò tu </a:t>
            </a:r>
            <a:r>
              <a:rPr sz="1200" spc="-5" dirty="0">
                <a:latin typeface="Times New Roman"/>
                <a:cs typeface="Times New Roman"/>
              </a:rPr>
              <a:t>amerai </a:t>
            </a:r>
            <a:r>
              <a:rPr sz="1200" dirty="0">
                <a:latin typeface="Times New Roman"/>
                <a:cs typeface="Times New Roman"/>
              </a:rPr>
              <a:t>il Signore Dio tuo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tutto il tuo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con tutta la tua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la tua </a:t>
            </a:r>
            <a:r>
              <a:rPr sz="1200" spc="-5" dirty="0">
                <a:latin typeface="Times New Roman"/>
                <a:cs typeface="Times New Roman"/>
              </a:rPr>
              <a:t>forza.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 Signore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  coprono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cieli proclamano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firmamento </a:t>
            </a:r>
            <a:r>
              <a:rPr sz="1200" dirty="0">
                <a:latin typeface="Times New Roman"/>
                <a:cs typeface="Times New Roman"/>
              </a:rPr>
              <a:t>mostra la </a:t>
            </a:r>
            <a:r>
              <a:rPr sz="1200" spc="-5" dirty="0">
                <a:latin typeface="Times New Roman"/>
                <a:cs typeface="Times New Roman"/>
              </a:rPr>
              <a:t>sua opera. Un 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l’altro pronuncia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discorsi; </a:t>
            </a:r>
            <a:r>
              <a:rPr sz="1200" dirty="0">
                <a:latin typeface="Times New Roman"/>
                <a:cs typeface="Times New Roman"/>
              </a:rPr>
              <a:t>una notte dopo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dirty="0">
                <a:latin typeface="Times New Roman"/>
                <a:cs typeface="Times New Roman"/>
              </a:rPr>
              <a:t>mostra </a:t>
            </a:r>
            <a:r>
              <a:rPr sz="1200" spc="-5" dirty="0">
                <a:latin typeface="Times New Roman"/>
                <a:cs typeface="Times New Roman"/>
              </a:rPr>
              <a:t>conoscenza. Non c’è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parola né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loro voce non </a:t>
            </a:r>
            <a:r>
              <a:rPr sz="1200" spc="-5" dirty="0">
                <a:latin typeface="Times New Roman"/>
                <a:cs typeface="Times New Roman"/>
              </a:rPr>
              <a:t>sia udita. </a:t>
            </a:r>
            <a:r>
              <a:rPr sz="1200" dirty="0">
                <a:latin typeface="Times New Roman"/>
                <a:cs typeface="Times New Roman"/>
              </a:rPr>
              <a:t>L’opera </a:t>
            </a:r>
            <a:r>
              <a:rPr sz="1200" spc="-5" dirty="0">
                <a:latin typeface="Times New Roman"/>
                <a:cs typeface="Times New Roman"/>
              </a:rPr>
              <a:t>del  Signore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 ed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saggezza;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grandezza del Signore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insondabile. Egli </a:t>
            </a:r>
            <a:r>
              <a:rPr sz="1200" dirty="0">
                <a:latin typeface="Times New Roman"/>
                <a:cs typeface="Times New Roman"/>
              </a:rPr>
              <a:t>conosce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delle  stelle e le </a:t>
            </a:r>
            <a:r>
              <a:rPr sz="1200" spc="-5" dirty="0">
                <a:latin typeface="Times New Roman"/>
                <a:cs typeface="Times New Roman"/>
              </a:rPr>
              <a:t>chiama </a:t>
            </a:r>
            <a:r>
              <a:rPr sz="1200" dirty="0">
                <a:latin typeface="Times New Roman"/>
                <a:cs typeface="Times New Roman"/>
              </a:rPr>
              <a:t>tutte con il 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(1444.3) 131:2.3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del Signore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è infinita. </a:t>
            </a:r>
            <a:r>
              <a:rPr sz="1200" spc="-5" dirty="0">
                <a:latin typeface="Times New Roman"/>
                <a:cs typeface="Times New Roman"/>
              </a:rPr>
              <a:t>Dice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Signore: </a:t>
            </a:r>
            <a:r>
              <a:rPr sz="1200" dirty="0">
                <a:latin typeface="Times New Roman"/>
                <a:cs typeface="Times New Roman"/>
              </a:rPr>
              <a:t>‘Come i </a:t>
            </a:r>
            <a:r>
              <a:rPr sz="1200" spc="-5" dirty="0">
                <a:latin typeface="Times New Roman"/>
                <a:cs typeface="Times New Roman"/>
              </a:rPr>
              <a:t>cieli sono </a:t>
            </a:r>
            <a:r>
              <a:rPr sz="1200" dirty="0">
                <a:latin typeface="Times New Roman"/>
                <a:cs typeface="Times New Roman"/>
              </a:rPr>
              <a:t>più alti </a:t>
            </a:r>
            <a:r>
              <a:rPr sz="1200" spc="-5" dirty="0">
                <a:latin typeface="Times New Roman"/>
                <a:cs typeface="Times New Roman"/>
              </a:rPr>
              <a:t>della terra,  così </a:t>
            </a:r>
            <a:r>
              <a:rPr sz="1200" dirty="0">
                <a:latin typeface="Times New Roman"/>
                <a:cs typeface="Times New Roman"/>
              </a:rPr>
              <a:t>le mie vie sono più alte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vie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pensieri.’ Dio </a:t>
            </a:r>
            <a:r>
              <a:rPr sz="1200" dirty="0">
                <a:latin typeface="Times New Roman"/>
                <a:cs typeface="Times New Roman"/>
              </a:rPr>
              <a:t>rivela le </a:t>
            </a:r>
            <a:r>
              <a:rPr sz="1200" spc="-5" dirty="0">
                <a:latin typeface="Times New Roman"/>
                <a:cs typeface="Times New Roman"/>
              </a:rPr>
              <a:t>cose profonde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segrete 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è misericordioso e </a:t>
            </a:r>
            <a:r>
              <a:rPr sz="1200" spc="-5" dirty="0">
                <a:latin typeface="Times New Roman"/>
                <a:cs typeface="Times New Roman"/>
              </a:rPr>
              <a:t>benevolo; egli </a:t>
            </a:r>
            <a:r>
              <a:rPr sz="1200" dirty="0">
                <a:latin typeface="Times New Roman"/>
                <a:cs typeface="Times New Roman"/>
              </a:rPr>
              <a:t>pazienta a </a:t>
            </a:r>
            <a:r>
              <a:rPr sz="1200" spc="-5" dirty="0">
                <a:latin typeface="Times New Roman"/>
                <a:cs typeface="Times New Roman"/>
              </a:rPr>
              <a:t>lungo ed </a:t>
            </a:r>
            <a:r>
              <a:rPr sz="1200" dirty="0">
                <a:latin typeface="Times New Roman"/>
                <a:cs typeface="Times New Roman"/>
              </a:rPr>
              <a:t>abbonda in bontà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buono e retto; </a:t>
            </a:r>
            <a:r>
              <a:rPr sz="1200" spc="-5" dirty="0">
                <a:latin typeface="Times New Roman"/>
                <a:cs typeface="Times New Roman"/>
              </a:rPr>
              <a:t>egli guiderà </a:t>
            </a:r>
            <a:r>
              <a:rPr sz="1200" dirty="0">
                <a:latin typeface="Times New Roman"/>
                <a:cs typeface="Times New Roman"/>
              </a:rPr>
              <a:t>il mite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giudizio. </a:t>
            </a:r>
            <a:r>
              <a:rPr sz="1200" spc="-5" dirty="0">
                <a:latin typeface="Times New Roman"/>
                <a:cs typeface="Times New Roman"/>
              </a:rPr>
              <a:t>Gustate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vedete quanto </a:t>
            </a:r>
            <a:r>
              <a:rPr sz="1200" dirty="0">
                <a:latin typeface="Times New Roman"/>
                <a:cs typeface="Times New Roman"/>
              </a:rPr>
              <a:t>è buono il </a:t>
            </a:r>
            <a:r>
              <a:rPr sz="1200" spc="-5" dirty="0">
                <a:latin typeface="Times New Roman"/>
                <a:cs typeface="Times New Roman"/>
              </a:rPr>
              <a:t>Signore! Benedetto </a:t>
            </a:r>
            <a:r>
              <a:rPr sz="1200" dirty="0">
                <a:latin typeface="Times New Roman"/>
                <a:cs typeface="Times New Roman"/>
              </a:rPr>
              <a:t>è l’uomo che ha 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Dio.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e la nostra forza, un </a:t>
            </a:r>
            <a:r>
              <a:rPr sz="1200" spc="-5" dirty="0">
                <a:latin typeface="Times New Roman"/>
                <a:cs typeface="Times New Roman"/>
              </a:rPr>
              <a:t>preziosissimo aiuto </a:t>
            </a:r>
            <a:r>
              <a:rPr sz="1200" dirty="0">
                <a:latin typeface="Times New Roman"/>
                <a:cs typeface="Times New Roman"/>
              </a:rPr>
              <a:t>nelle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difficoltà.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(1444.4) 131:2.4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misericordia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è di eternità in </a:t>
            </a:r>
            <a:r>
              <a:rPr sz="1200" spc="-5" dirty="0">
                <a:latin typeface="Times New Roman"/>
                <a:cs typeface="Times New Roman"/>
              </a:rPr>
              <a:t>eternità su coloro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temono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rettitudine sui figli </a:t>
            </a:r>
            <a:r>
              <a:rPr sz="1200" dirty="0">
                <a:latin typeface="Times New Roman"/>
                <a:cs typeface="Times New Roman"/>
              </a:rPr>
              <a:t>dei  nostri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è benevolo e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di compassione.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è buono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tutti e le </a:t>
            </a:r>
            <a:r>
              <a:rPr sz="1200" spc="-5" dirty="0">
                <a:latin typeface="Times New Roman"/>
                <a:cs typeface="Times New Roman"/>
              </a:rPr>
              <a:t>sue tenere grazie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effuse </a:t>
            </a:r>
            <a:r>
              <a:rPr sz="1200" spc="1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la  </a:t>
            </a:r>
            <a:r>
              <a:rPr sz="1200" spc="-5" dirty="0">
                <a:latin typeface="Times New Roman"/>
                <a:cs typeface="Times New Roman"/>
              </a:rPr>
              <a:t>sua creazione; egli </a:t>
            </a:r>
            <a:r>
              <a:rPr sz="1200" dirty="0">
                <a:latin typeface="Times New Roman"/>
                <a:cs typeface="Times New Roman"/>
              </a:rPr>
              <a:t>guarisce i </a:t>
            </a:r>
            <a:r>
              <a:rPr sz="1200" spc="-5" dirty="0">
                <a:latin typeface="Times New Roman"/>
                <a:cs typeface="Times New Roman"/>
              </a:rPr>
              <a:t>cuori </a:t>
            </a:r>
            <a:r>
              <a:rPr sz="1200" dirty="0">
                <a:latin typeface="Times New Roman"/>
                <a:cs typeface="Times New Roman"/>
              </a:rPr>
              <a:t>spezzati e </a:t>
            </a:r>
            <a:r>
              <a:rPr sz="1200" spc="-5" dirty="0">
                <a:latin typeface="Times New Roman"/>
                <a:cs typeface="Times New Roman"/>
              </a:rPr>
              <a:t>lenisce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ferite. Dove andrò </a:t>
            </a:r>
            <a:r>
              <a:rPr sz="1200" spc="-5" dirty="0">
                <a:latin typeface="Times New Roman"/>
                <a:cs typeface="Times New Roman"/>
              </a:rPr>
              <a:t>lontano dallo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Dio?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fuggirò </a:t>
            </a:r>
            <a:r>
              <a:rPr sz="1200" dirty="0">
                <a:latin typeface="Times New Roman"/>
                <a:cs typeface="Times New Roman"/>
              </a:rPr>
              <a:t>lontano  </a:t>
            </a:r>
            <a:r>
              <a:rPr sz="1200" spc="-5" dirty="0">
                <a:latin typeface="Times New Roman"/>
                <a:cs typeface="Times New Roman"/>
              </a:rPr>
              <a:t>dalla presenza divina? Così dice l’Alto </a:t>
            </a:r>
            <a:r>
              <a:rPr sz="1200" dirty="0">
                <a:latin typeface="Times New Roman"/>
                <a:cs typeface="Times New Roman"/>
              </a:rPr>
              <a:t>e Sublime </a:t>
            </a:r>
            <a:r>
              <a:rPr sz="1200" spc="-5" dirty="0">
                <a:latin typeface="Times New Roman"/>
                <a:cs typeface="Times New Roman"/>
              </a:rPr>
              <a:t>che abita l’eternità,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nome è </a:t>
            </a:r>
            <a:r>
              <a:rPr sz="1200" spc="-5" dirty="0">
                <a:latin typeface="Times New Roman"/>
                <a:cs typeface="Times New Roman"/>
              </a:rPr>
              <a:t>Santo: ‘Io abito nel luogo elevato </a:t>
            </a:r>
            <a:r>
              <a:rPr sz="1200" dirty="0">
                <a:latin typeface="Times New Roman"/>
                <a:cs typeface="Times New Roman"/>
              </a:rPr>
              <a:t>e santo;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953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il cuore </a:t>
            </a:r>
            <a:r>
              <a:rPr sz="1200" spc="-5" dirty="0">
                <a:latin typeface="Times New Roman"/>
                <a:cs typeface="Times New Roman"/>
              </a:rPr>
              <a:t>contrito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umile!’ Nessuno </a:t>
            </a:r>
            <a:r>
              <a:rPr sz="1200" dirty="0">
                <a:latin typeface="Times New Roman"/>
                <a:cs typeface="Times New Roman"/>
              </a:rPr>
              <a:t>può nascondersi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egli riempie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Che i cieli siano felici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gioisca. </a:t>
            </a:r>
            <a:r>
              <a:rPr sz="1200" dirty="0">
                <a:latin typeface="Times New Roman"/>
                <a:cs typeface="Times New Roman"/>
              </a:rPr>
              <a:t>Che tutte le nazioni </a:t>
            </a:r>
            <a:r>
              <a:rPr sz="1200" spc="-5" dirty="0">
                <a:latin typeface="Times New Roman"/>
                <a:cs typeface="Times New Roman"/>
              </a:rPr>
              <a:t>dicano: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regna! </a:t>
            </a:r>
            <a:r>
              <a:rPr sz="1200" dirty="0">
                <a:latin typeface="Times New Roman"/>
                <a:cs typeface="Times New Roman"/>
              </a:rPr>
              <a:t>Rendete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Dio, perché la </a:t>
            </a:r>
            <a:r>
              <a:rPr sz="1200" spc="-5" dirty="0">
                <a:latin typeface="Times New Roman"/>
                <a:cs typeface="Times New Roman"/>
              </a:rPr>
              <a:t>sua  misericordia </a:t>
            </a:r>
            <a:r>
              <a:rPr sz="1200" dirty="0">
                <a:latin typeface="Times New Roman"/>
                <a:cs typeface="Times New Roman"/>
              </a:rPr>
              <a:t>dura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33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(1444.5) 131:2.5 </a:t>
            </a:r>
            <a:r>
              <a:rPr sz="1200" spc="-5" dirty="0">
                <a:latin typeface="Times New Roman"/>
                <a:cs typeface="Times New Roman"/>
              </a:rPr>
              <a:t>“I cieli proclamano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di Dio e tutte le </a:t>
            </a:r>
            <a:r>
              <a:rPr sz="1200" spc="-5" dirty="0">
                <a:latin typeface="Times New Roman"/>
                <a:cs typeface="Times New Roman"/>
              </a:rPr>
              <a:t>genti hanno </a:t>
            </a:r>
            <a:r>
              <a:rPr sz="1200" dirty="0">
                <a:latin typeface="Times New Roman"/>
                <a:cs typeface="Times New Roman"/>
              </a:rPr>
              <a:t>visto la </a:t>
            </a:r>
            <a:r>
              <a:rPr sz="1200" spc="-5" dirty="0">
                <a:latin typeface="Times New Roman"/>
                <a:cs typeface="Times New Roman"/>
              </a:rPr>
              <a:t>sua gloria.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e non noi </a:t>
            </a:r>
            <a:r>
              <a:rPr sz="1200" spc="5" dirty="0">
                <a:latin typeface="Times New Roman"/>
                <a:cs typeface="Times New Roman"/>
              </a:rPr>
              <a:t>stessi; 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popolo, </a:t>
            </a:r>
            <a:r>
              <a:rPr sz="1200" spc="-5" dirty="0">
                <a:latin typeface="Times New Roman"/>
                <a:cs typeface="Times New Roman"/>
              </a:rPr>
              <a:t>le pecore del suo </a:t>
            </a:r>
            <a:r>
              <a:rPr sz="1200" dirty="0">
                <a:latin typeface="Times New Roman"/>
                <a:cs typeface="Times New Roman"/>
              </a:rPr>
              <a:t>pascolo.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perpetua e la sua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persiste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generazioni.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governa </a:t>
            </a:r>
            <a:r>
              <a:rPr sz="1200" dirty="0">
                <a:latin typeface="Times New Roman"/>
                <a:cs typeface="Times New Roman"/>
              </a:rPr>
              <a:t>tra le nazioni. Che la </a:t>
            </a:r>
            <a:r>
              <a:rPr sz="1200" spc="-5" dirty="0">
                <a:latin typeface="Times New Roman"/>
                <a:cs typeface="Times New Roman"/>
              </a:rPr>
              <a:t>terra sia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della sua gloria!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lodino il </a:t>
            </a:r>
            <a:r>
              <a:rPr sz="1200" spc="-5" dirty="0">
                <a:latin typeface="Times New Roman"/>
                <a:cs typeface="Times New Roman"/>
              </a:rPr>
              <a:t>Signore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bontà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 suoi doni </a:t>
            </a:r>
            <a:r>
              <a:rPr sz="1200" spc="-5" dirty="0">
                <a:latin typeface="Times New Roman"/>
                <a:cs typeface="Times New Roman"/>
              </a:rPr>
              <a:t>meravigliosi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figli 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(1444.6) 131:2.6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l’uomo poco </a:t>
            </a:r>
            <a:r>
              <a:rPr sz="1200" spc="-5" dirty="0">
                <a:latin typeface="Times New Roman"/>
                <a:cs typeface="Times New Roman"/>
              </a:rPr>
              <a:t>meno che </a:t>
            </a:r>
            <a:r>
              <a:rPr sz="1200" dirty="0">
                <a:latin typeface="Times New Roman"/>
                <a:cs typeface="Times New Roman"/>
              </a:rPr>
              <a:t>divino e l’ha </a:t>
            </a:r>
            <a:r>
              <a:rPr sz="1200" spc="-5" dirty="0">
                <a:latin typeface="Times New Roman"/>
                <a:cs typeface="Times New Roman"/>
              </a:rPr>
              <a:t>circondato d’amore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conosce la via </a:t>
            </a:r>
            <a:r>
              <a:rPr sz="1200" spc="-5" dirty="0">
                <a:latin typeface="Times New Roman"/>
                <a:cs typeface="Times New Roman"/>
              </a:rPr>
              <a:t>del  giusto, </a:t>
            </a:r>
            <a:r>
              <a:rPr sz="1200" dirty="0">
                <a:latin typeface="Times New Roman"/>
                <a:cs typeface="Times New Roman"/>
              </a:rPr>
              <a:t>ma la via </a:t>
            </a:r>
            <a:r>
              <a:rPr sz="1200" spc="-5" dirty="0">
                <a:latin typeface="Times New Roman"/>
                <a:cs typeface="Times New Roman"/>
              </a:rPr>
              <a:t>dell’empio perirà.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l’inizio della </a:t>
            </a:r>
            <a:r>
              <a:rPr sz="1200" spc="-5" dirty="0">
                <a:latin typeface="Times New Roman"/>
                <a:cs typeface="Times New Roman"/>
              </a:rPr>
              <a:t>saggezza; </a:t>
            </a:r>
            <a:r>
              <a:rPr sz="1200" dirty="0">
                <a:latin typeface="Times New Roman"/>
                <a:cs typeface="Times New Roman"/>
              </a:rPr>
              <a:t>la conoscenza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è comprensione. </a:t>
            </a:r>
            <a:r>
              <a:rPr sz="1200" spc="-5" dirty="0">
                <a:latin typeface="Times New Roman"/>
                <a:cs typeface="Times New Roman"/>
              </a:rPr>
              <a:t>Dice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Onnipotente: </a:t>
            </a:r>
            <a:r>
              <a:rPr sz="1200" dirty="0">
                <a:latin typeface="Times New Roman"/>
                <a:cs typeface="Times New Roman"/>
              </a:rPr>
              <a:t>‘Cammina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me e </a:t>
            </a:r>
            <a:r>
              <a:rPr sz="1200" spc="-5" dirty="0">
                <a:latin typeface="Times New Roman"/>
                <a:cs typeface="Times New Roman"/>
              </a:rPr>
              <a:t>sii perfetto.’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che l’orgoglio </a:t>
            </a:r>
            <a:r>
              <a:rPr sz="1200" dirty="0">
                <a:latin typeface="Times New Roman"/>
                <a:cs typeface="Times New Roman"/>
              </a:rPr>
              <a:t>va innanzi alla distruzione </a:t>
            </a:r>
            <a:r>
              <a:rPr sz="1200" spc="-5" dirty="0">
                <a:latin typeface="Times New Roman"/>
                <a:cs typeface="Times New Roman"/>
              </a:rPr>
              <a:t>ed uno spirito  altero innanzi </a:t>
            </a:r>
            <a:r>
              <a:rPr sz="1200" dirty="0">
                <a:latin typeface="Times New Roman"/>
                <a:cs typeface="Times New Roman"/>
              </a:rPr>
              <a:t>ad una caduta. Colui che </a:t>
            </a:r>
            <a:r>
              <a:rPr sz="1200" spc="-5" dirty="0">
                <a:latin typeface="Times New Roman"/>
                <a:cs typeface="Times New Roman"/>
              </a:rPr>
              <a:t>governa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spirito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potente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colui che s’impadronisce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città. </a:t>
            </a:r>
            <a:r>
              <a:rPr sz="1200" spc="5" dirty="0">
                <a:latin typeface="Times New Roman"/>
                <a:cs typeface="Times New Roman"/>
              </a:rPr>
              <a:t>Dice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2108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Signore 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Santo: ‘Ritornando al </a:t>
            </a:r>
            <a:r>
              <a:rPr sz="1200" dirty="0">
                <a:latin typeface="Times New Roman"/>
                <a:cs typeface="Times New Roman"/>
              </a:rPr>
              <a:t>tuo riposo </a:t>
            </a:r>
            <a:r>
              <a:rPr sz="1200" spc="-5" dirty="0">
                <a:latin typeface="Times New Roman"/>
                <a:cs typeface="Times New Roman"/>
              </a:rPr>
              <a:t>spirituale sarai salvo; nella calma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fiducia troverai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forza.’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 servono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rinnoveranno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vigore; si eleveranno con ali come </a:t>
            </a:r>
            <a:r>
              <a:rPr sz="1200" dirty="0">
                <a:latin typeface="Times New Roman"/>
                <a:cs typeface="Times New Roman"/>
              </a:rPr>
              <a:t>aquile. </a:t>
            </a:r>
            <a:r>
              <a:rPr sz="1200" spc="-5" dirty="0">
                <a:latin typeface="Times New Roman"/>
                <a:cs typeface="Times New Roman"/>
              </a:rPr>
              <a:t>Essi correranno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saranno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stanchi;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cammineranno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saranno deboli.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porrà </a:t>
            </a:r>
            <a:r>
              <a:rPr sz="1200" spc="-5" dirty="0">
                <a:latin typeface="Times New Roman"/>
                <a:cs typeface="Times New Roman"/>
              </a:rPr>
              <a:t>fine ai </a:t>
            </a:r>
            <a:r>
              <a:rPr sz="1200" dirty="0">
                <a:latin typeface="Times New Roman"/>
                <a:cs typeface="Times New Roman"/>
              </a:rPr>
              <a:t>vostri timori. </a:t>
            </a:r>
            <a:r>
              <a:rPr sz="1200" spc="-5" dirty="0">
                <a:latin typeface="Times New Roman"/>
                <a:cs typeface="Times New Roman"/>
              </a:rPr>
              <a:t>Dice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Signore: ‘Non </a:t>
            </a:r>
            <a:r>
              <a:rPr sz="1200" dirty="0">
                <a:latin typeface="Times New Roman"/>
                <a:cs typeface="Times New Roman"/>
              </a:rPr>
              <a:t>temete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con </a:t>
            </a:r>
            <a:r>
              <a:rPr sz="1200" spc="5" dirty="0">
                <a:latin typeface="Times New Roman"/>
                <a:cs typeface="Times New Roman"/>
              </a:rPr>
              <a:t>voi.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spaventatevi, perché </a:t>
            </a:r>
            <a:r>
              <a:rPr sz="1200" dirty="0">
                <a:latin typeface="Times New Roman"/>
                <a:cs typeface="Times New Roman"/>
              </a:rPr>
              <a:t>io sono il vostro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fortificherò,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aiuterò; sì,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sosterrò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destra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7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(1445.1) 131:2.7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nostro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redentore. Dio </a:t>
            </a:r>
            <a:r>
              <a:rPr sz="1200" dirty="0">
                <a:latin typeface="Times New Roman"/>
                <a:cs typeface="Times New Roman"/>
              </a:rPr>
              <a:t>ha creato le moltitudini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preserva </a:t>
            </a:r>
            <a:r>
              <a:rPr sz="1200" dirty="0">
                <a:latin typeface="Times New Roman"/>
                <a:cs typeface="Times New Roman"/>
              </a:rPr>
              <a:t>tutte.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rettitudine </a:t>
            </a:r>
            <a:r>
              <a:rPr sz="1200" dirty="0">
                <a:latin typeface="Times New Roman"/>
                <a:cs typeface="Times New Roman"/>
              </a:rPr>
              <a:t>è simile </a:t>
            </a:r>
            <a:r>
              <a:rPr sz="1200" spc="-5" dirty="0">
                <a:latin typeface="Times New Roman"/>
                <a:cs typeface="Times New Roman"/>
              </a:rPr>
              <a:t>alle montagne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giudizio è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dirty="0">
                <a:latin typeface="Times New Roman"/>
                <a:cs typeface="Times New Roman"/>
              </a:rPr>
              <a:t>un grande </a:t>
            </a:r>
            <a:r>
              <a:rPr sz="1200" spc="-5" dirty="0">
                <a:latin typeface="Times New Roman"/>
                <a:cs typeface="Times New Roman"/>
              </a:rPr>
              <a:t>abisso. Egli ci </a:t>
            </a:r>
            <a:r>
              <a:rPr sz="1200" dirty="0">
                <a:latin typeface="Times New Roman"/>
                <a:cs typeface="Times New Roman"/>
              </a:rPr>
              <a:t>fa bere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fiume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piaceri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 sua luce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vedremo </a:t>
            </a:r>
            <a:r>
              <a:rPr sz="1200" dirty="0">
                <a:latin typeface="Times New Roman"/>
                <a:cs typeface="Times New Roman"/>
              </a:rPr>
              <a:t>la luce. È cosa buona rendere </a:t>
            </a:r>
            <a:r>
              <a:rPr sz="1200" spc="-5" dirty="0">
                <a:latin typeface="Times New Roman"/>
                <a:cs typeface="Times New Roman"/>
              </a:rPr>
              <a:t>grazie al </a:t>
            </a:r>
            <a:r>
              <a:rPr sz="1200" dirty="0">
                <a:latin typeface="Times New Roman"/>
                <a:cs typeface="Times New Roman"/>
              </a:rPr>
              <a:t>Signore e </a:t>
            </a:r>
            <a:r>
              <a:rPr sz="1200" spc="-5" dirty="0">
                <a:latin typeface="Times New Roman"/>
                <a:cs typeface="Times New Roman"/>
              </a:rPr>
              <a:t>cantare </a:t>
            </a:r>
            <a:r>
              <a:rPr sz="1200" dirty="0">
                <a:latin typeface="Times New Roman"/>
                <a:cs typeface="Times New Roman"/>
              </a:rPr>
              <a:t>lodi </a:t>
            </a:r>
            <a:r>
              <a:rPr sz="1200" spc="-5" dirty="0">
                <a:latin typeface="Times New Roman"/>
                <a:cs typeface="Times New Roman"/>
              </a:rPr>
              <a:t>all’Altissimo; mostrare affettuosa </a:t>
            </a:r>
            <a:r>
              <a:rPr sz="1200" dirty="0">
                <a:latin typeface="Times New Roman"/>
                <a:cs typeface="Times New Roman"/>
              </a:rPr>
              <a:t>benevolenza il  mattino e divina </a:t>
            </a:r>
            <a:r>
              <a:rPr sz="1200" spc="-5" dirty="0">
                <a:latin typeface="Times New Roman"/>
                <a:cs typeface="Times New Roman"/>
              </a:rPr>
              <a:t>fedeltà ogni </a:t>
            </a:r>
            <a:r>
              <a:rPr sz="1200" dirty="0">
                <a:latin typeface="Times New Roman"/>
                <a:cs typeface="Times New Roman"/>
              </a:rPr>
              <a:t>sera.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regno perpetuo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persiste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generazioni.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 è il mio </a:t>
            </a:r>
            <a:r>
              <a:rPr sz="1200" spc="-5" dirty="0">
                <a:latin typeface="Times New Roman"/>
                <a:cs typeface="Times New Roman"/>
              </a:rPr>
              <a:t>pastore;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mancherò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nulla. Egli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fa giacere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verdi </a:t>
            </a:r>
            <a:r>
              <a:rPr sz="1200" dirty="0">
                <a:latin typeface="Times New Roman"/>
                <a:cs typeface="Times New Roman"/>
              </a:rPr>
              <a:t>pascoli; mi </a:t>
            </a:r>
            <a:r>
              <a:rPr sz="1200" spc="-5" dirty="0">
                <a:latin typeface="Times New Roman"/>
                <a:cs typeface="Times New Roman"/>
              </a:rPr>
              <a:t>conduce presso acque tranquille. Egli </a:t>
            </a:r>
            <a:r>
              <a:rPr sz="1200" dirty="0">
                <a:latin typeface="Times New Roman"/>
                <a:cs typeface="Times New Roman"/>
              </a:rPr>
              <a:t>ristora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281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(1330.1) 120:3.6 </a:t>
            </a:r>
            <a:r>
              <a:rPr sz="1200" spc="-5" dirty="0">
                <a:latin typeface="Times New Roman"/>
                <a:cs typeface="Times New Roman"/>
              </a:rPr>
              <a:t>“5.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che riterrai </a:t>
            </a:r>
            <a:r>
              <a:rPr sz="1200" dirty="0">
                <a:latin typeface="Times New Roman"/>
                <a:cs typeface="Times New Roman"/>
              </a:rPr>
              <a:t>opportuno, ti </a:t>
            </a:r>
            <a:r>
              <a:rPr sz="1200" spc="-5" dirty="0">
                <a:latin typeface="Times New Roman"/>
                <a:cs typeface="Times New Roman"/>
              </a:rPr>
              <a:t>identificherai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movimenti religiosi </a:t>
            </a:r>
            <a:r>
              <a:rPr sz="1200" dirty="0">
                <a:latin typeface="Times New Roman"/>
                <a:cs typeface="Times New Roman"/>
              </a:rPr>
              <a:t>e spirituali che </a:t>
            </a:r>
            <a:r>
              <a:rPr sz="1200" spc="-5" dirty="0">
                <a:latin typeface="Times New Roman"/>
                <a:cs typeface="Times New Roman"/>
              </a:rPr>
              <a:t>troverai su  Urantia,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in tutti i modi </a:t>
            </a:r>
            <a:r>
              <a:rPr sz="1200" spc="-5" dirty="0">
                <a:latin typeface="Times New Roman"/>
                <a:cs typeface="Times New Roman"/>
              </a:rPr>
              <a:t>possibili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l’istituzione formale </a:t>
            </a:r>
            <a:r>
              <a:rPr sz="1200" dirty="0">
                <a:latin typeface="Times New Roman"/>
                <a:cs typeface="Times New Roman"/>
              </a:rPr>
              <a:t>di un culto </a:t>
            </a:r>
            <a:r>
              <a:rPr sz="1200" spc="-5" dirty="0">
                <a:latin typeface="Times New Roman"/>
                <a:cs typeface="Times New Roman"/>
              </a:rPr>
              <a:t>organizzato,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 religione  </a:t>
            </a:r>
            <a:r>
              <a:rPr sz="1200" dirty="0">
                <a:latin typeface="Times New Roman"/>
                <a:cs typeface="Times New Roman"/>
              </a:rPr>
              <a:t>cristallizzata o di un </a:t>
            </a:r>
            <a:r>
              <a:rPr sz="1200" spc="-5" dirty="0">
                <a:latin typeface="Times New Roman"/>
                <a:cs typeface="Times New Roman"/>
              </a:rPr>
              <a:t>gruppo etico separato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diverranno </a:t>
            </a:r>
            <a:r>
              <a:rPr sz="1200" spc="-5" dirty="0">
                <a:latin typeface="Times New Roman"/>
                <a:cs typeface="Times New Roman"/>
              </a:rPr>
              <a:t>l’eredità  comune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e di tutti i</a:t>
            </a:r>
            <a:r>
              <a:rPr sz="1200" spc="-5" dirty="0">
                <a:latin typeface="Times New Roman"/>
                <a:cs typeface="Times New Roman"/>
              </a:rPr>
              <a:t> 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(1330.2) 120:3.7 </a:t>
            </a:r>
            <a:r>
              <a:rPr sz="1200" spc="-5" dirty="0">
                <a:latin typeface="Times New Roman"/>
                <a:cs typeface="Times New Roman"/>
              </a:rPr>
              <a:t>“6. Al fine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contribuire senza necessità alla creazione su Urantia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sistemi stereotipati successivi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religiose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tipi di devozioni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progressive, </a:t>
            </a:r>
            <a:r>
              <a:rPr sz="1200" dirty="0">
                <a:latin typeface="Times New Roman"/>
                <a:cs typeface="Times New Roman"/>
              </a:rPr>
              <a:t>ti diamo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avvertimento: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di te </a:t>
            </a:r>
            <a:r>
              <a:rPr sz="1200" spc="-5" dirty="0">
                <a:latin typeface="Times New Roman"/>
                <a:cs typeface="Times New Roman"/>
              </a:rPr>
              <a:t>sul pianeta. Astieniti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qualsiasi scritto su materiali permanenti; </a:t>
            </a:r>
            <a:r>
              <a:rPr sz="1200" dirty="0">
                <a:latin typeface="Times New Roman"/>
                <a:cs typeface="Times New Roman"/>
              </a:rPr>
              <a:t>ordina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fare immagini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altri ritratti </a:t>
            </a:r>
            <a:r>
              <a:rPr sz="1200" dirty="0">
                <a:latin typeface="Times New Roman"/>
                <a:cs typeface="Times New Roman"/>
              </a:rPr>
              <a:t>del tuo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fisico. Cura che niente di potenzialmente </a:t>
            </a:r>
            <a:r>
              <a:rPr sz="1200" spc="-5" dirty="0">
                <a:latin typeface="Times New Roman"/>
                <a:cs typeface="Times New Roman"/>
              </a:rPr>
              <a:t>idolatra sia lasciato sul  pianeta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7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(1330.3) 120:3.8 </a:t>
            </a:r>
            <a:r>
              <a:rPr sz="1200" spc="-5" dirty="0">
                <a:latin typeface="Times New Roman"/>
                <a:cs typeface="Times New Roman"/>
              </a:rPr>
              <a:t>“7. Mentre vivrai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abituale e </a:t>
            </a:r>
            <a:r>
              <a:rPr sz="1200" spc="-5" dirty="0">
                <a:latin typeface="Times New Roman"/>
                <a:cs typeface="Times New Roman"/>
              </a:rPr>
              <a:t>ordinaria del pianeta come </a:t>
            </a:r>
            <a:r>
              <a:rPr sz="1200" dirty="0">
                <a:latin typeface="Times New Roman"/>
                <a:cs typeface="Times New Roman"/>
              </a:rPr>
              <a:t>un individuo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sesso  maschile,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entrerai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del matrimonio,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perfettamente </a:t>
            </a:r>
            <a:r>
              <a:rPr sz="1200" dirty="0">
                <a:latin typeface="Times New Roman"/>
                <a:cs typeface="Times New Roman"/>
              </a:rPr>
              <a:t>onorevole e  </a:t>
            </a:r>
            <a:r>
              <a:rPr sz="1200" spc="-5" dirty="0">
                <a:latin typeface="Times New Roman"/>
                <a:cs typeface="Times New Roman"/>
              </a:rPr>
              <a:t>compatibile con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devo ricordarti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regole </a:t>
            </a:r>
            <a:r>
              <a:rPr sz="1200" spc="-5" dirty="0">
                <a:latin typeface="Times New Roman"/>
                <a:cs typeface="Times New Roman"/>
              </a:rPr>
              <a:t>dell’incarnazione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Sonarington  proibisce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originario </a:t>
            </a:r>
            <a:r>
              <a:rPr sz="1200" spc="-5" dirty="0">
                <a:latin typeface="Times New Roman"/>
                <a:cs typeface="Times New Roman"/>
              </a:rPr>
              <a:t>del Paradiso lasci dietro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una discendenza umana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qualsiasi 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917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(1330.4) 120:3.9 </a:t>
            </a:r>
            <a:r>
              <a:rPr sz="1200" spc="-5" dirty="0">
                <a:latin typeface="Times New Roman"/>
                <a:cs typeface="Times New Roman"/>
              </a:rPr>
              <a:t>“8. Per tutti gli altri dettagli del </a:t>
            </a:r>
            <a:r>
              <a:rPr sz="1200" dirty="0">
                <a:latin typeface="Times New Roman"/>
                <a:cs typeface="Times New Roman"/>
              </a:rPr>
              <a:t>tuo prossimo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vorremmo affidarti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direttive  dell’Aggiustatore interiore, agli insegnamenti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sempre presente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umana, 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</a:t>
            </a:r>
            <a:endParaRPr sz="1200">
              <a:latin typeface="Times New Roman"/>
              <a:cs typeface="Times New Roman"/>
            </a:endParaRPr>
          </a:p>
          <a:p>
            <a:pPr marL="76200" marR="1333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ragionevole della </a:t>
            </a:r>
            <a:r>
              <a:rPr sz="1200" dirty="0">
                <a:latin typeface="Times New Roman"/>
                <a:cs typeface="Times New Roman"/>
              </a:rPr>
              <a:t>tua mente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sarai dotato </a:t>
            </a:r>
            <a:r>
              <a:rPr sz="1200" dirty="0">
                <a:latin typeface="Times New Roman"/>
                <a:cs typeface="Times New Roman"/>
              </a:rPr>
              <a:t>per eredità. Una tale associazione </a:t>
            </a:r>
            <a:r>
              <a:rPr sz="1200" spc="-5" dirty="0">
                <a:latin typeface="Times New Roman"/>
                <a:cs typeface="Times New Roman"/>
              </a:rPr>
              <a:t>degli attributi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permetterà </a:t>
            </a:r>
            <a:r>
              <a:rPr sz="1200" dirty="0">
                <a:latin typeface="Times New Roman"/>
                <a:cs typeface="Times New Roman"/>
              </a:rPr>
              <a:t>di vivere per noi la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vita di uomo sulle </a:t>
            </a:r>
            <a:r>
              <a:rPr sz="1200" spc="-5" dirty="0">
                <a:latin typeface="Times New Roman"/>
                <a:cs typeface="Times New Roman"/>
              </a:rPr>
              <a:t>sfere planetarie,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perfetta </a:t>
            </a:r>
            <a:r>
              <a:rPr sz="1200" spc="-5" dirty="0">
                <a:latin typeface="Times New Roman"/>
                <a:cs typeface="Times New Roman"/>
              </a:rPr>
              <a:t>se considerata </a:t>
            </a:r>
            <a:r>
              <a:rPr sz="1200" dirty="0">
                <a:latin typeface="Times New Roman"/>
                <a:cs typeface="Times New Roman"/>
              </a:rPr>
              <a:t>da qualunque uomo di </a:t>
            </a:r>
            <a:r>
              <a:rPr sz="1200" spc="-5" dirty="0">
                <a:latin typeface="Times New Roman"/>
                <a:cs typeface="Times New Roman"/>
              </a:rPr>
              <a:t>qualunque generazione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qualsiasi mondo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(ancor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68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anima. Mi guida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sentieri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giustizia. Sì, anche se camminassi </a:t>
            </a:r>
            <a:r>
              <a:rPr sz="1200" dirty="0">
                <a:latin typeface="Times New Roman"/>
                <a:cs typeface="Times New Roman"/>
              </a:rPr>
              <a:t>nella valle </a:t>
            </a:r>
            <a:r>
              <a:rPr sz="1200" spc="-5" dirty="0">
                <a:latin typeface="Times New Roman"/>
                <a:cs typeface="Times New Roman"/>
              </a:rPr>
              <a:t>tenebrosa </a:t>
            </a:r>
            <a:r>
              <a:rPr sz="1200" dirty="0">
                <a:latin typeface="Times New Roman"/>
                <a:cs typeface="Times New Roman"/>
              </a:rPr>
              <a:t>della morte non </a:t>
            </a:r>
            <a:r>
              <a:rPr sz="1200" spc="-5" dirty="0">
                <a:latin typeface="Times New Roman"/>
                <a:cs typeface="Times New Roman"/>
              </a:rPr>
              <a:t>temerei alcun </a:t>
            </a:r>
            <a:r>
              <a:rPr sz="1200" dirty="0">
                <a:latin typeface="Times New Roman"/>
                <a:cs typeface="Times New Roman"/>
              </a:rPr>
              <a:t>male, </a:t>
            </a:r>
            <a:r>
              <a:rPr sz="1200" spc="-5" dirty="0">
                <a:latin typeface="Times New Roman"/>
                <a:cs typeface="Times New Roman"/>
              </a:rPr>
              <a:t>perché 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e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accompagneranno certamente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giorni 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vita, ed abiterò </a:t>
            </a:r>
            <a:r>
              <a:rPr sz="1200" dirty="0">
                <a:latin typeface="Times New Roman"/>
                <a:cs typeface="Times New Roman"/>
              </a:rPr>
              <a:t>nella casa </a:t>
            </a:r>
            <a:r>
              <a:rPr sz="1200" spc="1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(1445.2) 131:2.8 </a:t>
            </a:r>
            <a:r>
              <a:rPr sz="1200" spc="-5" dirty="0">
                <a:latin typeface="Times New Roman"/>
                <a:cs typeface="Times New Roman"/>
              </a:rPr>
              <a:t>“Yahweh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Dio 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salvezza; riporrò </a:t>
            </a:r>
            <a:r>
              <a:rPr sz="1200" dirty="0">
                <a:latin typeface="Times New Roman"/>
                <a:cs typeface="Times New Roman"/>
              </a:rPr>
              <a:t>dunque la mia </a:t>
            </a:r>
            <a:r>
              <a:rPr sz="1200" spc="-5" dirty="0">
                <a:latin typeface="Times New Roman"/>
                <a:cs typeface="Times New Roman"/>
              </a:rPr>
              <a:t>fiducia nel suo </a:t>
            </a:r>
            <a:r>
              <a:rPr sz="1200" dirty="0">
                <a:latin typeface="Times New Roman"/>
                <a:cs typeface="Times New Roman"/>
              </a:rPr>
              <a:t>nome divino. </a:t>
            </a:r>
            <a:r>
              <a:rPr sz="1200" spc="-5" dirty="0">
                <a:latin typeface="Times New Roman"/>
                <a:cs typeface="Times New Roman"/>
              </a:rPr>
              <a:t>Mi affiderò al Signore </a:t>
            </a:r>
            <a:r>
              <a:rPr sz="1200" dirty="0">
                <a:latin typeface="Times New Roman"/>
                <a:cs typeface="Times New Roman"/>
              </a:rPr>
              <a:t>con  tutto il mio </a:t>
            </a:r>
            <a:r>
              <a:rPr sz="1200" spc="-5" dirty="0">
                <a:latin typeface="Times New Roman"/>
                <a:cs typeface="Times New Roman"/>
              </a:rPr>
              <a:t>cuore;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farò affidamento sul </a:t>
            </a:r>
            <a:r>
              <a:rPr sz="1200" dirty="0">
                <a:latin typeface="Times New Roman"/>
                <a:cs typeface="Times New Roman"/>
              </a:rPr>
              <a:t>mio intelletto.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mie vie io lo </a:t>
            </a:r>
            <a:r>
              <a:rPr sz="1200" spc="-5" dirty="0">
                <a:latin typeface="Times New Roman"/>
                <a:cs typeface="Times New Roman"/>
              </a:rPr>
              <a:t>riconoscerò ed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dirigerà </a:t>
            </a:r>
            <a:r>
              <a:rPr sz="1200" dirty="0">
                <a:latin typeface="Times New Roman"/>
                <a:cs typeface="Times New Roman"/>
              </a:rPr>
              <a:t>i miei passi.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fedele; egli </a:t>
            </a:r>
            <a:r>
              <a:rPr sz="1200" dirty="0">
                <a:latin typeface="Times New Roman"/>
                <a:cs typeface="Times New Roman"/>
              </a:rPr>
              <a:t>mantiene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servono; </a:t>
            </a:r>
            <a:r>
              <a:rPr sz="1200" dirty="0">
                <a:latin typeface="Times New Roman"/>
                <a:cs typeface="Times New Roman"/>
              </a:rPr>
              <a:t>il giusto vivrà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fede.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fate </a:t>
            </a:r>
            <a:r>
              <a:rPr sz="1200" dirty="0">
                <a:latin typeface="Times New Roman"/>
                <a:cs typeface="Times New Roman"/>
              </a:rPr>
              <a:t>del bene è </a:t>
            </a:r>
            <a:r>
              <a:rPr sz="1200" spc="-5" dirty="0">
                <a:latin typeface="Times New Roman"/>
                <a:cs typeface="Times New Roman"/>
              </a:rPr>
              <a:t>perché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sta alla </a:t>
            </a:r>
            <a:r>
              <a:rPr sz="1200" dirty="0">
                <a:latin typeface="Times New Roman"/>
                <a:cs typeface="Times New Roman"/>
              </a:rPr>
              <a:t>porta;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raccolgono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che piantano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seminano.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affliggetevi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malfattori.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vedete </a:t>
            </a:r>
            <a:r>
              <a:rPr sz="1200" dirty="0">
                <a:latin typeface="Times New Roman"/>
                <a:cs typeface="Times New Roman"/>
              </a:rPr>
              <a:t>iniquità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ascolterà; se peccate contro Dio </a:t>
            </a:r>
            <a:r>
              <a:rPr sz="1200" dirty="0">
                <a:latin typeface="Times New Roman"/>
                <a:cs typeface="Times New Roman"/>
              </a:rPr>
              <a:t>nocete anche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anima. </a:t>
            </a:r>
            <a:r>
              <a:rPr sz="1200" spc="-5" dirty="0">
                <a:latin typeface="Times New Roman"/>
                <a:cs typeface="Times New Roman"/>
              </a:rPr>
              <a:t>Dio  porterà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l’operato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uomo con tutti i </a:t>
            </a:r>
            <a:r>
              <a:rPr sz="1200" spc="-5" dirty="0">
                <a:latin typeface="Times New Roman"/>
                <a:cs typeface="Times New Roman"/>
              </a:rPr>
              <a:t>sui segreti, </a:t>
            </a:r>
            <a:r>
              <a:rPr sz="1200" dirty="0">
                <a:latin typeface="Times New Roman"/>
                <a:cs typeface="Times New Roman"/>
              </a:rPr>
              <a:t>buoni o </a:t>
            </a:r>
            <a:r>
              <a:rPr sz="1200" spc="-5" dirty="0">
                <a:latin typeface="Times New Roman"/>
                <a:cs typeface="Times New Roman"/>
              </a:rPr>
              <a:t>cattivi. Secondo quello </a:t>
            </a:r>
            <a:r>
              <a:rPr sz="1200" dirty="0">
                <a:latin typeface="Times New Roman"/>
                <a:cs typeface="Times New Roman"/>
              </a:rPr>
              <a:t>che un uomo pensa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è.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(1445.3) 131:2.9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Signore è vicino 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appello </a:t>
            </a:r>
            <a:r>
              <a:rPr sz="1200" dirty="0">
                <a:latin typeface="Times New Roman"/>
                <a:cs typeface="Times New Roman"/>
              </a:rPr>
              <a:t>a lui in </a:t>
            </a:r>
            <a:r>
              <a:rPr sz="1200" spc="-5" dirty="0">
                <a:latin typeface="Times New Roman"/>
                <a:cs typeface="Times New Roman"/>
              </a:rPr>
              <a:t>sincerità ed </a:t>
            </a:r>
            <a:r>
              <a:rPr sz="1200" dirty="0">
                <a:latin typeface="Times New Roman"/>
                <a:cs typeface="Times New Roman"/>
              </a:rPr>
              <a:t>in verità.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piangere </a:t>
            </a:r>
            <a:r>
              <a:rPr sz="1200" dirty="0">
                <a:latin typeface="Times New Roman"/>
                <a:cs typeface="Times New Roman"/>
              </a:rPr>
              <a:t>per tutta una notte, </a:t>
            </a:r>
            <a:r>
              <a:rPr sz="1200" spc="1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al mattino viene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gioia. Un cuore felice </a:t>
            </a:r>
            <a:r>
              <a:rPr sz="1200" dirty="0">
                <a:latin typeface="Times New Roman"/>
                <a:cs typeface="Times New Roman"/>
              </a:rPr>
              <a:t>fa bene come una </a:t>
            </a:r>
            <a:r>
              <a:rPr sz="1200" spc="-5" dirty="0">
                <a:latin typeface="Times New Roman"/>
                <a:cs typeface="Times New Roman"/>
              </a:rPr>
              <a:t>medicina.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rifiuterà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buona a </a:t>
            </a:r>
            <a:r>
              <a:rPr sz="1200" spc="-5" dirty="0">
                <a:latin typeface="Times New Roman"/>
                <a:cs typeface="Times New Roman"/>
              </a:rPr>
              <a:t>coloro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camminano rettamente. Temete Dio ed osservate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comandamenti, perché questo </a:t>
            </a:r>
            <a:r>
              <a:rPr sz="1200" dirty="0">
                <a:latin typeface="Times New Roman"/>
                <a:cs typeface="Times New Roman"/>
              </a:rPr>
              <a:t>è tutto il dovere </a:t>
            </a:r>
            <a:r>
              <a:rPr sz="1200" spc="-5" dirty="0">
                <a:latin typeface="Times New Roman"/>
                <a:cs typeface="Times New Roman"/>
              </a:rPr>
              <a:t>dell’uomo.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dice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603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formò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terra: ‘Non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altro Dio all’infuori </a:t>
            </a:r>
            <a:r>
              <a:rPr sz="1200" dirty="0">
                <a:latin typeface="Times New Roman"/>
                <a:cs typeface="Times New Roman"/>
              </a:rPr>
              <a:t>di me, un </a:t>
            </a:r>
            <a:r>
              <a:rPr sz="1200" spc="-5" dirty="0">
                <a:latin typeface="Times New Roman"/>
                <a:cs typeface="Times New Roman"/>
              </a:rPr>
              <a:t>Dio giusto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salvatore. Guardate </a:t>
            </a:r>
            <a:r>
              <a:rPr sz="1200" dirty="0">
                <a:latin typeface="Times New Roman"/>
                <a:cs typeface="Times New Roman"/>
              </a:rPr>
              <a:t>a me da tutti i 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siate salvi. </a:t>
            </a:r>
            <a:r>
              <a:rPr sz="1200" dirty="0">
                <a:latin typeface="Times New Roman"/>
                <a:cs typeface="Times New Roman"/>
              </a:rPr>
              <a:t>Se mi </a:t>
            </a:r>
            <a:r>
              <a:rPr sz="1200" spc="-5" dirty="0">
                <a:latin typeface="Times New Roman"/>
                <a:cs typeface="Times New Roman"/>
              </a:rPr>
              <a:t>cercate,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troverete, purché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cerchiate con </a:t>
            </a:r>
            <a:r>
              <a:rPr sz="1200" dirty="0">
                <a:latin typeface="Times New Roman"/>
                <a:cs typeface="Times New Roman"/>
              </a:rPr>
              <a:t>tutto il vostro </a:t>
            </a:r>
            <a:r>
              <a:rPr sz="1200" spc="-5" dirty="0">
                <a:latin typeface="Times New Roman"/>
                <a:cs typeface="Times New Roman"/>
              </a:rPr>
              <a:t>cuore.’ </a:t>
            </a:r>
            <a:r>
              <a:rPr sz="1200" dirty="0">
                <a:latin typeface="Times New Roman"/>
                <a:cs typeface="Times New Roman"/>
              </a:rPr>
              <a:t>I miti erediteranno la </a:t>
            </a:r>
            <a:r>
              <a:rPr sz="1200" spc="-5" dirty="0">
                <a:latin typeface="Times New Roman"/>
                <a:cs typeface="Times New Roman"/>
              </a:rPr>
              <a:t>terra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gioiranno </a:t>
            </a:r>
            <a:r>
              <a:rPr sz="1200" dirty="0">
                <a:latin typeface="Times New Roman"/>
                <a:cs typeface="Times New Roman"/>
              </a:rPr>
              <a:t>nell’abbondanza </a:t>
            </a:r>
            <a:r>
              <a:rPr sz="1200" spc="-5" dirty="0">
                <a:latin typeface="Times New Roman"/>
                <a:cs typeface="Times New Roman"/>
              </a:rPr>
              <a:t>della pace.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semina </a:t>
            </a:r>
            <a:r>
              <a:rPr sz="1200" dirty="0">
                <a:latin typeface="Times New Roman"/>
                <a:cs typeface="Times New Roman"/>
              </a:rPr>
              <a:t>iniquità </a:t>
            </a:r>
            <a:r>
              <a:rPr sz="1200" spc="-5" dirty="0">
                <a:latin typeface="Times New Roman"/>
                <a:cs typeface="Times New Roman"/>
              </a:rPr>
              <a:t>raccoglierà calamità; coloro </a:t>
            </a:r>
            <a:r>
              <a:rPr sz="1200" dirty="0">
                <a:latin typeface="Times New Roman"/>
                <a:cs typeface="Times New Roman"/>
              </a:rPr>
              <a:t>che seminano </a:t>
            </a:r>
            <a:r>
              <a:rPr sz="1200" spc="5" dirty="0">
                <a:latin typeface="Times New Roman"/>
                <a:cs typeface="Times New Roman"/>
              </a:rPr>
              <a:t>vento </a:t>
            </a:r>
            <a:r>
              <a:rPr sz="1200" spc="-5" dirty="0">
                <a:latin typeface="Times New Roman"/>
                <a:cs typeface="Times New Roman"/>
              </a:rPr>
              <a:t>raccoglieranno  tempesta.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41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(1445.4) 131:2.10 </a:t>
            </a:r>
            <a:r>
              <a:rPr sz="1200" spc="-5" dirty="0">
                <a:latin typeface="Times New Roman"/>
                <a:cs typeface="Times New Roman"/>
              </a:rPr>
              <a:t>“‘Venite </a:t>
            </a:r>
            <a:r>
              <a:rPr sz="1200" dirty="0">
                <a:latin typeface="Times New Roman"/>
                <a:cs typeface="Times New Roman"/>
              </a:rPr>
              <a:t>ora, </a:t>
            </a:r>
            <a:r>
              <a:rPr sz="1200" spc="-5" dirty="0">
                <a:latin typeface="Times New Roman"/>
                <a:cs typeface="Times New Roman"/>
              </a:rPr>
              <a:t>ragioniamo insieme’, </a:t>
            </a:r>
            <a:r>
              <a:rPr sz="1200" dirty="0">
                <a:latin typeface="Times New Roman"/>
                <a:cs typeface="Times New Roman"/>
              </a:rPr>
              <a:t>dice il </a:t>
            </a:r>
            <a:r>
              <a:rPr sz="1200" spc="-5" dirty="0">
                <a:latin typeface="Times New Roman"/>
                <a:cs typeface="Times New Roman"/>
              </a:rPr>
              <a:t>Signore, ‘anche se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peccati sono </a:t>
            </a:r>
            <a:r>
              <a:rPr sz="1200" dirty="0">
                <a:latin typeface="Times New Roman"/>
                <a:cs typeface="Times New Roman"/>
              </a:rPr>
              <a:t>di colore </a:t>
            </a:r>
            <a:r>
              <a:rPr sz="1200" spc="-5" dirty="0">
                <a:latin typeface="Times New Roman"/>
                <a:cs typeface="Times New Roman"/>
              </a:rPr>
              <a:t>scarlatto, saranno </a:t>
            </a:r>
            <a:r>
              <a:rPr sz="1200" dirty="0">
                <a:latin typeface="Times New Roman"/>
                <a:cs typeface="Times New Roman"/>
              </a:rPr>
              <a:t>bianchi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neve;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rossi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cremisi, saranno </a:t>
            </a:r>
            <a:r>
              <a:rPr sz="1200" dirty="0">
                <a:latin typeface="Times New Roman"/>
                <a:cs typeface="Times New Roman"/>
              </a:rPr>
              <a:t>come la lana’. </a:t>
            </a:r>
            <a:r>
              <a:rPr sz="1200" spc="-5" dirty="0">
                <a:latin typeface="Times New Roman"/>
                <a:cs typeface="Times New Roman"/>
              </a:rPr>
              <a:t>Ma non c’è </a:t>
            </a:r>
            <a:r>
              <a:rPr sz="1200" spc="5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malvagi; </a:t>
            </a:r>
            <a:r>
              <a:rPr sz="1200" dirty="0">
                <a:latin typeface="Times New Roman"/>
                <a:cs typeface="Times New Roman"/>
              </a:rPr>
              <a:t>sono i vostri </a:t>
            </a:r>
            <a:r>
              <a:rPr sz="1200" spc="-5" dirty="0">
                <a:latin typeface="Times New Roman"/>
                <a:cs typeface="Times New Roman"/>
              </a:rPr>
              <a:t>stessi peccati  che hanno </a:t>
            </a:r>
            <a:r>
              <a:rPr sz="1200" dirty="0">
                <a:latin typeface="Times New Roman"/>
                <a:cs typeface="Times New Roman"/>
              </a:rPr>
              <a:t>tenuto lontane le </a:t>
            </a:r>
            <a:r>
              <a:rPr sz="1200" spc="-5" dirty="0">
                <a:latin typeface="Times New Roman"/>
                <a:cs typeface="Times New Roman"/>
              </a:rPr>
              <a:t>cose buone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la salute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 volto e la </a:t>
            </a:r>
            <a:r>
              <a:rPr sz="1200" spc="-5" dirty="0">
                <a:latin typeface="Times New Roman"/>
                <a:cs typeface="Times New Roman"/>
              </a:rPr>
              <a:t>gioia della </a:t>
            </a:r>
            <a:r>
              <a:rPr sz="1200" dirty="0">
                <a:latin typeface="Times New Roman"/>
                <a:cs typeface="Times New Roman"/>
              </a:rPr>
              <a:t>mia anima.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eterno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10" dirty="0">
                <a:latin typeface="Times New Roman"/>
                <a:cs typeface="Times New Roman"/>
              </a:rPr>
              <a:t>mia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forza;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318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dimora,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braccia eterne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sostengono.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è </a:t>
            </a:r>
            <a:r>
              <a:rPr sz="1200" spc="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il cuore spezzato;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salva tutti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hanno uno </a:t>
            </a:r>
            <a:r>
              <a:rPr sz="1200" spc="-5" dirty="0">
                <a:latin typeface="Times New Roman"/>
                <a:cs typeface="Times New Roman"/>
              </a:rPr>
              <a:t>spirito 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bambino. Numerose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afflizioni dell’uomo retto,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lo libera da  tutte. </a:t>
            </a:r>
            <a:r>
              <a:rPr sz="1200" spc="-5" dirty="0">
                <a:latin typeface="Times New Roman"/>
                <a:cs typeface="Times New Roman"/>
              </a:rPr>
              <a:t>Affidate </a:t>
            </a:r>
            <a:r>
              <a:rPr sz="1200" dirty="0">
                <a:latin typeface="Times New Roman"/>
                <a:cs typeface="Times New Roman"/>
              </a:rPr>
              <a:t>le vostre vie </a:t>
            </a:r>
            <a:r>
              <a:rPr sz="1200" spc="-5" dirty="0">
                <a:latin typeface="Times New Roman"/>
                <a:cs typeface="Times New Roman"/>
              </a:rPr>
              <a:t>al Signore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abbiate </a:t>
            </a:r>
            <a:r>
              <a:rPr sz="1200" dirty="0">
                <a:latin typeface="Times New Roman"/>
                <a:cs typeface="Times New Roman"/>
              </a:rPr>
              <a:t>fiducia in lui —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realizzerà. </a:t>
            </a:r>
            <a:r>
              <a:rPr sz="1200" dirty="0">
                <a:latin typeface="Times New Roman"/>
                <a:cs typeface="Times New Roman"/>
              </a:rPr>
              <a:t>Colui che risiede </a:t>
            </a:r>
            <a:r>
              <a:rPr sz="1200" spc="-5" dirty="0">
                <a:latin typeface="Times New Roman"/>
                <a:cs typeface="Times New Roman"/>
              </a:rPr>
              <a:t>nel luogo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segreto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dell’Altissimo dimorerà all’ombra dell’Onnipotente.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(1445.5) 131:2.11 </a:t>
            </a:r>
            <a:r>
              <a:rPr sz="1200" spc="-5" dirty="0">
                <a:latin typeface="Times New Roman"/>
                <a:cs typeface="Times New Roman"/>
              </a:rPr>
              <a:t>“Amate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come voi stessi; non </a:t>
            </a:r>
            <a:r>
              <a:rPr sz="1200" spc="-5" dirty="0">
                <a:latin typeface="Times New Roman"/>
                <a:cs typeface="Times New Roman"/>
              </a:rPr>
              <a:t>portate </a:t>
            </a:r>
            <a:r>
              <a:rPr sz="1200" dirty="0">
                <a:latin typeface="Times New Roman"/>
                <a:cs typeface="Times New Roman"/>
              </a:rPr>
              <a:t>rancore </a:t>
            </a:r>
            <a:r>
              <a:rPr sz="1200" spc="-5" dirty="0">
                <a:latin typeface="Times New Roman"/>
                <a:cs typeface="Times New Roman"/>
              </a:rPr>
              <a:t>ad alcuno. Non fate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detestate. </a:t>
            </a:r>
            <a:r>
              <a:rPr sz="1200" spc="-5" dirty="0">
                <a:latin typeface="Times New Roman"/>
                <a:cs typeface="Times New Roman"/>
              </a:rPr>
              <a:t>Amate  vostro fratello,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detto: ‘Amerò generosamente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figli’.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del giusto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luce </a:t>
            </a:r>
            <a:r>
              <a:rPr sz="1200" spc="-5" dirty="0">
                <a:latin typeface="Times New Roman"/>
                <a:cs typeface="Times New Roman"/>
              </a:rPr>
              <a:t>splendente che  brilla sempre </a:t>
            </a:r>
            <a:r>
              <a:rPr sz="1200" dirty="0">
                <a:latin typeface="Times New Roman"/>
                <a:cs typeface="Times New Roman"/>
              </a:rPr>
              <a:t>di più fino </a:t>
            </a:r>
            <a:r>
              <a:rPr sz="1200" spc="-5" dirty="0">
                <a:latin typeface="Times New Roman"/>
                <a:cs typeface="Times New Roman"/>
              </a:rPr>
              <a:t>al giorno perfetto. Quelli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brilleranno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bagliore del </a:t>
            </a:r>
            <a:r>
              <a:rPr sz="1200" dirty="0">
                <a:latin typeface="Times New Roman"/>
                <a:cs typeface="Times New Roman"/>
              </a:rPr>
              <a:t>firmamento 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conducono </a:t>
            </a:r>
            <a:r>
              <a:rPr sz="1200" dirty="0">
                <a:latin typeface="Times New Roman"/>
                <a:cs typeface="Times New Roman"/>
              </a:rPr>
              <a:t>molti uomini </a:t>
            </a:r>
            <a:r>
              <a:rPr sz="1200" spc="-5" dirty="0">
                <a:latin typeface="Times New Roman"/>
                <a:cs typeface="Times New Roman"/>
              </a:rPr>
              <a:t>alla rettitudine brilleranno eternamente come </a:t>
            </a:r>
            <a:r>
              <a:rPr sz="1200" dirty="0">
                <a:latin typeface="Times New Roman"/>
                <a:cs typeface="Times New Roman"/>
              </a:rPr>
              <a:t>le stelle. Che il </a:t>
            </a:r>
            <a:r>
              <a:rPr sz="1200" spc="-5" dirty="0">
                <a:latin typeface="Times New Roman"/>
                <a:cs typeface="Times New Roman"/>
              </a:rPr>
              <a:t>malvagio </a:t>
            </a:r>
            <a:r>
              <a:rPr sz="1200" dirty="0">
                <a:latin typeface="Times New Roman"/>
                <a:cs typeface="Times New Roman"/>
              </a:rPr>
              <a:t>abbandoni la </a:t>
            </a:r>
            <a:r>
              <a:rPr sz="1200" spc="-5" dirty="0">
                <a:latin typeface="Times New Roman"/>
                <a:cs typeface="Times New Roman"/>
              </a:rPr>
              <a:t>cattiva </a:t>
            </a:r>
            <a:r>
              <a:rPr sz="1200" dirty="0">
                <a:latin typeface="Times New Roman"/>
                <a:cs typeface="Times New Roman"/>
              </a:rPr>
              <a:t>strada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l’empio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pensieri ribelli. Dice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Signore: </a:t>
            </a:r>
            <a:r>
              <a:rPr sz="1200" dirty="0">
                <a:latin typeface="Times New Roman"/>
                <a:cs typeface="Times New Roman"/>
              </a:rPr>
              <a:t>‘Che </a:t>
            </a:r>
            <a:r>
              <a:rPr sz="1200" spc="-5" dirty="0">
                <a:latin typeface="Times New Roman"/>
                <a:cs typeface="Times New Roman"/>
              </a:rPr>
              <a:t>ritornino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me, ed </a:t>
            </a:r>
            <a:r>
              <a:rPr sz="1200" dirty="0">
                <a:latin typeface="Times New Roman"/>
                <a:cs typeface="Times New Roman"/>
              </a:rPr>
              <a:t>io avrò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loro; </a:t>
            </a:r>
            <a:r>
              <a:rPr sz="1200" spc="-5" dirty="0">
                <a:latin typeface="Times New Roman"/>
                <a:cs typeface="Times New Roman"/>
              </a:rPr>
              <a:t>perdonerò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abbondantemente.’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838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(1446.1) 131:2.12 </a:t>
            </a:r>
            <a:r>
              <a:rPr sz="1200" spc="-5" dirty="0">
                <a:latin typeface="Times New Roman"/>
                <a:cs typeface="Times New Roman"/>
              </a:rPr>
              <a:t>“Dice 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del cielo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terra: ‘Una grande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hanno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amano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legge.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 comandamenti </a:t>
            </a:r>
            <a:r>
              <a:rPr sz="1200" dirty="0">
                <a:latin typeface="Times New Roman"/>
                <a:cs typeface="Times New Roman"/>
              </a:rPr>
              <a:t>sono: mi </a:t>
            </a:r>
            <a:r>
              <a:rPr sz="1200" spc="-5" dirty="0">
                <a:latin typeface="Times New Roman"/>
                <a:cs typeface="Times New Roman"/>
              </a:rPr>
              <a:t>amerai </a:t>
            </a:r>
            <a:r>
              <a:rPr sz="1200" dirty="0">
                <a:latin typeface="Times New Roman"/>
                <a:cs typeface="Times New Roman"/>
              </a:rPr>
              <a:t>con tutto il tuo </a:t>
            </a:r>
            <a:r>
              <a:rPr sz="1200" spc="-5" dirty="0">
                <a:latin typeface="Times New Roman"/>
                <a:cs typeface="Times New Roman"/>
              </a:rPr>
              <a:t>cuore; </a:t>
            </a:r>
            <a:r>
              <a:rPr sz="1200" dirty="0">
                <a:latin typeface="Times New Roman"/>
                <a:cs typeface="Times New Roman"/>
              </a:rPr>
              <a:t>non avrai altro dio </a:t>
            </a:r>
            <a:r>
              <a:rPr sz="1200" spc="-5" dirty="0">
                <a:latin typeface="Times New Roman"/>
                <a:cs typeface="Times New Roman"/>
              </a:rPr>
              <a:t>all’infuori </a:t>
            </a:r>
            <a:r>
              <a:rPr sz="1200" dirty="0">
                <a:latin typeface="Times New Roman"/>
                <a:cs typeface="Times New Roman"/>
              </a:rPr>
              <a:t>di me; non </a:t>
            </a:r>
            <a:r>
              <a:rPr sz="1200" spc="-5" dirty="0">
                <a:latin typeface="Times New Roman"/>
                <a:cs typeface="Times New Roman"/>
              </a:rPr>
              <a:t>pronuncerai </a:t>
            </a:r>
            <a:r>
              <a:rPr sz="1200" dirty="0">
                <a:latin typeface="Times New Roman"/>
                <a:cs typeface="Times New Roman"/>
              </a:rPr>
              <a:t>il mio nome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invano;</a:t>
            </a: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ricordati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santificare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del </a:t>
            </a:r>
            <a:r>
              <a:rPr sz="1200" dirty="0">
                <a:latin typeface="Times New Roman"/>
                <a:cs typeface="Times New Roman"/>
              </a:rPr>
              <a:t>sabato; </a:t>
            </a:r>
            <a:r>
              <a:rPr sz="1200" spc="-5" dirty="0">
                <a:latin typeface="Times New Roman"/>
                <a:cs typeface="Times New Roman"/>
              </a:rPr>
              <a:t>onora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madre;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ammazzerai;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commetterai </a:t>
            </a:r>
            <a:r>
              <a:rPr sz="1200" dirty="0">
                <a:latin typeface="Times New Roman"/>
                <a:cs typeface="Times New Roman"/>
              </a:rPr>
              <a:t>adulterio; non </a:t>
            </a:r>
            <a:r>
              <a:rPr sz="1200" spc="5" dirty="0">
                <a:latin typeface="Times New Roman"/>
                <a:cs typeface="Times New Roman"/>
              </a:rPr>
              <a:t>ruberai;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porterai </a:t>
            </a:r>
            <a:r>
              <a:rPr sz="1200" dirty="0">
                <a:latin typeface="Times New Roman"/>
                <a:cs typeface="Times New Roman"/>
              </a:rPr>
              <a:t>falsa </a:t>
            </a:r>
            <a:r>
              <a:rPr sz="1200" spc="-5" dirty="0">
                <a:latin typeface="Times New Roman"/>
                <a:cs typeface="Times New Roman"/>
              </a:rPr>
              <a:t>testimonianza;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concupirai.’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22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(1446.2) 131:2.13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amano </a:t>
            </a:r>
            <a:r>
              <a:rPr sz="1200" spc="-5" dirty="0">
                <a:latin typeface="Times New Roman"/>
                <a:cs typeface="Times New Roman"/>
              </a:rPr>
              <a:t>supremamente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 stessi,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dice: </a:t>
            </a:r>
            <a:r>
              <a:rPr sz="1200" dirty="0">
                <a:latin typeface="Times New Roman"/>
                <a:cs typeface="Times New Roman"/>
              </a:rPr>
              <a:t>‘Io ti  </a:t>
            </a:r>
            <a:r>
              <a:rPr sz="1200" spc="-5" dirty="0">
                <a:latin typeface="Times New Roman"/>
                <a:cs typeface="Times New Roman"/>
              </a:rPr>
              <a:t>riscatterò dalla tomba,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redimerò dalla </a:t>
            </a:r>
            <a:r>
              <a:rPr sz="1200" dirty="0">
                <a:latin typeface="Times New Roman"/>
                <a:cs typeface="Times New Roman"/>
              </a:rPr>
              <a:t>morte. Sarò </a:t>
            </a:r>
            <a:r>
              <a:rPr sz="1200" spc="-5" dirty="0">
                <a:latin typeface="Times New Roman"/>
                <a:cs typeface="Times New Roman"/>
              </a:rPr>
              <a:t>misericordioso verso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figli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giusto. </a:t>
            </a:r>
            <a:r>
              <a:rPr sz="1200" dirty="0">
                <a:latin typeface="Times New Roman"/>
                <a:cs typeface="Times New Roman"/>
              </a:rPr>
              <a:t>Non ho </a:t>
            </a:r>
            <a:r>
              <a:rPr sz="1200" spc="-5" dirty="0">
                <a:latin typeface="Times New Roman"/>
                <a:cs typeface="Times New Roman"/>
              </a:rPr>
              <a:t>detto delle </a:t>
            </a:r>
            <a:r>
              <a:rPr sz="1200" spc="10" dirty="0">
                <a:latin typeface="Times New Roman"/>
                <a:cs typeface="Times New Roman"/>
              </a:rPr>
              <a:t>mie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terra: </a:t>
            </a:r>
            <a:r>
              <a:rPr sz="1200" dirty="0">
                <a:latin typeface="Times New Roman"/>
                <a:cs typeface="Times New Roman"/>
              </a:rPr>
              <a:t>voi siete i </a:t>
            </a:r>
            <a:r>
              <a:rPr sz="1200" spc="-5" dirty="0">
                <a:latin typeface="Times New Roman"/>
                <a:cs typeface="Times New Roman"/>
              </a:rPr>
              <a:t>figli del Dio </a:t>
            </a:r>
            <a:r>
              <a:rPr sz="1200" dirty="0">
                <a:latin typeface="Times New Roman"/>
                <a:cs typeface="Times New Roman"/>
              </a:rPr>
              <a:t>vivente? E non vi </a:t>
            </a:r>
            <a:r>
              <a:rPr sz="1200" spc="1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amati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eterno? Non vi ho invitati 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simili a me  e a </a:t>
            </a:r>
            <a:r>
              <a:rPr sz="1200" spc="-5" dirty="0">
                <a:latin typeface="Times New Roman"/>
                <a:cs typeface="Times New Roman"/>
              </a:rPr>
              <a:t>dimorare per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in Paradiso?’”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9275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Buddismo</a:t>
            </a:r>
            <a:endParaRPr sz="1600">
              <a:latin typeface="Times New Roman"/>
              <a:cs typeface="Times New Roman"/>
            </a:endParaRPr>
          </a:p>
          <a:p>
            <a:pPr marL="63500" marR="3143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(1446.3) 131:3.1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colpito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di quanto il </a:t>
            </a:r>
            <a:r>
              <a:rPr sz="1200" spc="-5" dirty="0">
                <a:latin typeface="Times New Roman"/>
                <a:cs typeface="Times New Roman"/>
              </a:rPr>
              <a:t>Buddismo fosse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bella religione </a:t>
            </a:r>
            <a:r>
              <a:rPr sz="1200" spc="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Dio,  senza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ed universale. Tuttavia, egli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traccia di </a:t>
            </a:r>
            <a:r>
              <a:rPr sz="1200" spc="-5" dirty="0">
                <a:latin typeface="Times New Roman"/>
                <a:cs typeface="Times New Roman"/>
              </a:rPr>
              <a:t>certe credenze anteriori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riflettevano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po’</a:t>
            </a:r>
            <a:endParaRPr sz="1200">
              <a:latin typeface="Times New Roman"/>
              <a:cs typeface="Times New Roman"/>
            </a:endParaRPr>
          </a:p>
          <a:p>
            <a:pPr marL="63500" marR="20574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insegnamenti dei </a:t>
            </a:r>
            <a:r>
              <a:rPr sz="1200" spc="-5" dirty="0">
                <a:latin typeface="Times New Roman"/>
                <a:cs typeface="Times New Roman"/>
              </a:rPr>
              <a:t>missionari Melchizedek che continuarono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opera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tempi </a:t>
            </a:r>
            <a:r>
              <a:rPr sz="1200" dirty="0">
                <a:latin typeface="Times New Roman"/>
                <a:cs typeface="Times New Roman"/>
              </a:rPr>
              <a:t>di Budda.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Ganid raccolsero </a:t>
            </a:r>
            <a:r>
              <a:rPr sz="1200" dirty="0">
                <a:latin typeface="Times New Roman"/>
                <a:cs typeface="Times New Roman"/>
              </a:rPr>
              <a:t>le seguenti </a:t>
            </a:r>
            <a:r>
              <a:rPr sz="1200" spc="-5" dirty="0">
                <a:latin typeface="Times New Roman"/>
                <a:cs typeface="Times New Roman"/>
              </a:rPr>
              <a:t>citazioni dalla letteratura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buddista: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048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(1446.4) 131:3.2 </a:t>
            </a:r>
            <a:r>
              <a:rPr sz="1200" spc="-5" dirty="0">
                <a:latin typeface="Times New Roman"/>
                <a:cs typeface="Times New Roman"/>
              </a:rPr>
              <a:t>“Da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puro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sprizzerà </a:t>
            </a:r>
            <a:r>
              <a:rPr sz="1200" spc="-5" dirty="0">
                <a:latin typeface="Times New Roman"/>
                <a:cs typeface="Times New Roman"/>
              </a:rPr>
              <a:t>verso l’Infinito;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mio essere </a:t>
            </a:r>
            <a:r>
              <a:rPr sz="1200" dirty="0">
                <a:latin typeface="Times New Roman"/>
                <a:cs typeface="Times New Roman"/>
              </a:rPr>
              <a:t>sarà in pace </a:t>
            </a:r>
            <a:r>
              <a:rPr sz="1200" spc="-5" dirty="0">
                <a:latin typeface="Times New Roman"/>
                <a:cs typeface="Times New Roman"/>
              </a:rPr>
              <a:t>con questa </a:t>
            </a:r>
            <a:r>
              <a:rPr sz="1200" dirty="0">
                <a:latin typeface="Times New Roman"/>
                <a:cs typeface="Times New Roman"/>
              </a:rPr>
              <a:t>letizia </a:t>
            </a:r>
            <a:r>
              <a:rPr sz="1200" spc="-5" dirty="0">
                <a:latin typeface="Times New Roman"/>
                <a:cs typeface="Times New Roman"/>
              </a:rPr>
              <a:t>supermortale.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è piena di contentezza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cuore trabocca della </a:t>
            </a:r>
            <a:r>
              <a:rPr sz="1200" dirty="0">
                <a:latin typeface="Times New Roman"/>
                <a:cs typeface="Times New Roman"/>
              </a:rPr>
              <a:t>beatitudine di una </a:t>
            </a:r>
            <a:r>
              <a:rPr sz="1200" spc="-5" dirty="0">
                <a:latin typeface="Times New Roman"/>
                <a:cs typeface="Times New Roman"/>
              </a:rPr>
              <a:t>fiducia pacifica.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paura;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dall’ansietà. Dimoro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sicurezza ed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possono turbarmi.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soddisfatto dei frutti </a:t>
            </a:r>
            <a:r>
              <a:rPr sz="1200" dirty="0">
                <a:latin typeface="Times New Roman"/>
                <a:cs typeface="Times New Roman"/>
              </a:rPr>
              <a:t>della mia </a:t>
            </a:r>
            <a:r>
              <a:rPr sz="1200" spc="-5" dirty="0">
                <a:latin typeface="Times New Roman"/>
                <a:cs typeface="Times New Roman"/>
              </a:rPr>
              <a:t>fiducia. Ho </a:t>
            </a:r>
            <a:r>
              <a:rPr sz="1200" dirty="0">
                <a:latin typeface="Times New Roman"/>
                <a:cs typeface="Times New Roman"/>
              </a:rPr>
              <a:t>trovato  </a:t>
            </a:r>
            <a:r>
              <a:rPr sz="1200" spc="-5" dirty="0">
                <a:latin typeface="Times New Roman"/>
                <a:cs typeface="Times New Roman"/>
              </a:rPr>
              <a:t>facile l’approccio all’Immortale. Prego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sostenga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lungo viaggio; so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dell’aldilà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mancherà. </a:t>
            </a:r>
            <a:r>
              <a:rPr sz="1200" dirty="0">
                <a:latin typeface="Times New Roman"/>
                <a:cs typeface="Times New Roman"/>
              </a:rPr>
              <a:t>So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fratelli prospereranno se saranno </a:t>
            </a:r>
            <a:r>
              <a:rPr sz="1200" dirty="0">
                <a:latin typeface="Times New Roman"/>
                <a:cs typeface="Times New Roman"/>
              </a:rPr>
              <a:t>imbevuti </a:t>
            </a:r>
            <a:r>
              <a:rPr sz="1200" spc="-5" dirty="0">
                <a:latin typeface="Times New Roman"/>
                <a:cs typeface="Times New Roman"/>
              </a:rPr>
              <a:t>della fede dell’Immortale,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fede che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modestia, </a:t>
            </a:r>
            <a:r>
              <a:rPr sz="1200" dirty="0">
                <a:latin typeface="Times New Roman"/>
                <a:cs typeface="Times New Roman"/>
              </a:rPr>
              <a:t>la rettitudine,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perseveranza. Abbandoniamo </a:t>
            </a:r>
            <a:r>
              <a:rPr sz="1200" dirty="0">
                <a:latin typeface="Times New Roman"/>
                <a:cs typeface="Times New Roman"/>
              </a:rPr>
              <a:t>la tristezza e </a:t>
            </a:r>
            <a:r>
              <a:rPr sz="1200" spc="-5" dirty="0">
                <a:latin typeface="Times New Roman"/>
                <a:cs typeface="Times New Roman"/>
              </a:rPr>
              <a:t>ripudiamo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paura.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endParaRPr sz="1200">
              <a:latin typeface="Times New Roman"/>
              <a:cs typeface="Times New Roman"/>
            </a:endParaRPr>
          </a:p>
          <a:p>
            <a:pPr marL="63500" marR="1460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teniamoci avvinti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vera rettitudine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all’autentica </a:t>
            </a:r>
            <a:r>
              <a:rPr sz="1200" dirty="0">
                <a:latin typeface="Times New Roman"/>
                <a:cs typeface="Times New Roman"/>
              </a:rPr>
              <a:t>virilità. </a:t>
            </a:r>
            <a:r>
              <a:rPr sz="1200" spc="-5" dirty="0">
                <a:latin typeface="Times New Roman"/>
                <a:cs typeface="Times New Roman"/>
              </a:rPr>
              <a:t>Impariamo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meditare sulla giustizia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misericordia.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è la 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ricchezza dell’uomo; essa è il dono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virtù 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50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(1446.5) 131:3.3 </a:t>
            </a:r>
            <a:r>
              <a:rPr sz="1200" spc="-5" dirty="0">
                <a:latin typeface="Times New Roman"/>
                <a:cs typeface="Times New Roman"/>
              </a:rPr>
              <a:t>“L’ingiustizia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indegna;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spregevole.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è </a:t>
            </a:r>
            <a:r>
              <a:rPr sz="1200" spc="-5" dirty="0">
                <a:latin typeface="Times New Roman"/>
                <a:cs typeface="Times New Roman"/>
              </a:rPr>
              <a:t>degradante sia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nell’azione.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dolore </a:t>
            </a:r>
            <a:r>
              <a:rPr sz="1200" dirty="0">
                <a:latin typeface="Times New Roman"/>
                <a:cs typeface="Times New Roman"/>
              </a:rPr>
              <a:t>e la  tristezza </a:t>
            </a:r>
            <a:r>
              <a:rPr sz="1200" spc="-5" dirty="0">
                <a:latin typeface="Times New Roman"/>
                <a:cs typeface="Times New Roman"/>
              </a:rPr>
              <a:t>seguono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del male come </a:t>
            </a:r>
            <a:r>
              <a:rPr sz="1200" dirty="0">
                <a:latin typeface="Times New Roman"/>
                <a:cs typeface="Times New Roman"/>
              </a:rPr>
              <a:t>la polvere segue il </a:t>
            </a:r>
            <a:r>
              <a:rPr sz="1200" spc="-5" dirty="0">
                <a:latin typeface="Times New Roman"/>
                <a:cs typeface="Times New Roman"/>
              </a:rPr>
              <a:t>vento.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felicità e la </a:t>
            </a:r>
            <a:r>
              <a:rPr sz="1200" spc="-5" dirty="0">
                <a:latin typeface="Times New Roman"/>
                <a:cs typeface="Times New Roman"/>
              </a:rPr>
              <a:t>pace mentale seguono </a:t>
            </a:r>
            <a:r>
              <a:rPr sz="1200" dirty="0">
                <a:latin typeface="Times New Roman"/>
                <a:cs typeface="Times New Roman"/>
              </a:rPr>
              <a:t>il pensare puro ed il 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virtuoso come l’ombra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sostanza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cose materiali.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è il </a:t>
            </a:r>
            <a:r>
              <a:rPr sz="1200" spc="-5" dirty="0">
                <a:latin typeface="Times New Roman"/>
                <a:cs typeface="Times New Roman"/>
              </a:rPr>
              <a:t>frutto del </a:t>
            </a:r>
            <a:r>
              <a:rPr sz="1200" dirty="0">
                <a:latin typeface="Times New Roman"/>
                <a:cs typeface="Times New Roman"/>
              </a:rPr>
              <a:t>pensare malamente </a:t>
            </a:r>
            <a:r>
              <a:rPr sz="1200" spc="-5" dirty="0">
                <a:latin typeface="Times New Roman"/>
                <a:cs typeface="Times New Roman"/>
              </a:rPr>
              <a:t>diretto.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cattiva  vedere </a:t>
            </a:r>
            <a:r>
              <a:rPr sz="1200" dirty="0">
                <a:latin typeface="Times New Roman"/>
                <a:cs typeface="Times New Roman"/>
              </a:rPr>
              <a:t>il peccato dove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e non vedere il peccato dove </a:t>
            </a:r>
            <a:r>
              <a:rPr sz="1200" spc="-5" dirty="0">
                <a:latin typeface="Times New Roman"/>
                <a:cs typeface="Times New Roman"/>
              </a:rPr>
              <a:t>c’è.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sentiero delle </a:t>
            </a:r>
            <a:r>
              <a:rPr sz="1200" dirty="0">
                <a:latin typeface="Times New Roman"/>
                <a:cs typeface="Times New Roman"/>
              </a:rPr>
              <a:t>false </a:t>
            </a:r>
            <a:r>
              <a:rPr sz="1200" spc="-5" dirty="0">
                <a:latin typeface="Times New Roman"/>
                <a:cs typeface="Times New Roman"/>
              </a:rPr>
              <a:t>dottrine. Coloro che evitano </a:t>
            </a:r>
            <a:r>
              <a:rPr sz="1200" dirty="0">
                <a:latin typeface="Times New Roman"/>
                <a:cs typeface="Times New Roman"/>
              </a:rPr>
              <a:t>il male  </a:t>
            </a:r>
            <a:r>
              <a:rPr sz="1200" spc="-5" dirty="0">
                <a:latin typeface="Times New Roman"/>
                <a:cs typeface="Times New Roman"/>
              </a:rPr>
              <a:t>vedendo </a:t>
            </a:r>
            <a:r>
              <a:rPr sz="1200" dirty="0">
                <a:latin typeface="Times New Roman"/>
                <a:cs typeface="Times New Roman"/>
              </a:rPr>
              <a:t>le cose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divengono felici abbracciando 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Ponete </a:t>
            </a:r>
            <a:r>
              <a:rPr sz="1200" spc="-5" dirty="0">
                <a:latin typeface="Times New Roman"/>
                <a:cs typeface="Times New Roman"/>
              </a:rPr>
              <a:t>fine 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infelicità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disgusto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peccato. Quando guardate verso </a:t>
            </a:r>
            <a:r>
              <a:rPr sz="1200" dirty="0">
                <a:latin typeface="Times New Roman"/>
                <a:cs typeface="Times New Roman"/>
              </a:rPr>
              <a:t>il Nobile, </a:t>
            </a:r>
            <a:r>
              <a:rPr sz="1200" spc="-5" dirty="0">
                <a:latin typeface="Times New Roman"/>
                <a:cs typeface="Times New Roman"/>
              </a:rPr>
              <a:t>distoglietevi dal peccato </a:t>
            </a:r>
            <a:r>
              <a:rPr sz="1200" dirty="0">
                <a:latin typeface="Times New Roman"/>
                <a:cs typeface="Times New Roman"/>
              </a:rPr>
              <a:t>con tutto il </a:t>
            </a:r>
            <a:r>
              <a:rPr sz="1200" spc="-5" dirty="0">
                <a:latin typeface="Times New Roman"/>
                <a:cs typeface="Times New Roman"/>
              </a:rPr>
              <a:t>cuore.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giustificate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cercate scuse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13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191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dirty="0">
                <a:latin typeface="Times New Roman"/>
                <a:cs typeface="Times New Roman"/>
              </a:rPr>
              <a:t>Grazie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correggere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peccati passati acquisite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alla </a:t>
            </a:r>
            <a:r>
              <a:rPr sz="1200" dirty="0">
                <a:latin typeface="Times New Roman"/>
                <a:cs typeface="Times New Roman"/>
              </a:rPr>
              <a:t>tendenza di ricadervi.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contenimento nasce </a:t>
            </a:r>
            <a:r>
              <a:rPr sz="1200" dirty="0">
                <a:latin typeface="Times New Roman"/>
                <a:cs typeface="Times New Roman"/>
              </a:rPr>
              <a:t>dal pentimento. Non </a:t>
            </a:r>
            <a:r>
              <a:rPr sz="1200" spc="-5" dirty="0">
                <a:latin typeface="Times New Roman"/>
                <a:cs typeface="Times New Roman"/>
              </a:rPr>
              <a:t>lasciate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colpa inconfessata 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78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(1447.1) 131:3.4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contentezza e la </a:t>
            </a:r>
            <a:r>
              <a:rPr sz="1200" spc="-5" dirty="0">
                <a:latin typeface="Times New Roman"/>
                <a:cs typeface="Times New Roman"/>
              </a:rPr>
              <a:t>gioia sono </a:t>
            </a:r>
            <a:r>
              <a:rPr sz="1200" dirty="0">
                <a:latin typeface="Times New Roman"/>
                <a:cs typeface="Times New Roman"/>
              </a:rPr>
              <a:t>le ricompense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buone azioni </a:t>
            </a:r>
            <a:r>
              <a:rPr sz="1200" spc="-5" dirty="0">
                <a:latin typeface="Times New Roman"/>
                <a:cs typeface="Times New Roman"/>
              </a:rPr>
              <a:t>compiute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dell’Immortale. Nessuno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derubarvi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mente.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emancipato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quando 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mente è </a:t>
            </a:r>
            <a:r>
              <a:rPr sz="1200" spc="-5" dirty="0">
                <a:latin typeface="Times New Roman"/>
                <a:cs typeface="Times New Roman"/>
              </a:rPr>
              <a:t>stabile ed </a:t>
            </a:r>
            <a:r>
              <a:rPr sz="1200" dirty="0">
                <a:latin typeface="Times New Roman"/>
                <a:cs typeface="Times New Roman"/>
              </a:rPr>
              <a:t>irremovibile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montagna, allora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dell’anima </a:t>
            </a:r>
            <a:r>
              <a:rPr sz="1200" spc="-5" dirty="0">
                <a:latin typeface="Times New Roman"/>
                <a:cs typeface="Times New Roman"/>
              </a:rPr>
              <a:t>scorrerà </a:t>
            </a:r>
            <a:r>
              <a:rPr sz="1200" dirty="0">
                <a:latin typeface="Times New Roman"/>
                <a:cs typeface="Times New Roman"/>
              </a:rPr>
              <a:t>tranquillamente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acque di 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fiume.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certi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sono </a:t>
            </a:r>
            <a:r>
              <a:rPr sz="1200" spc="-5" dirty="0">
                <a:latin typeface="Times New Roman"/>
                <a:cs typeface="Times New Roman"/>
              </a:rPr>
              <a:t>liberati per sempre </a:t>
            </a:r>
            <a:r>
              <a:rPr sz="1200" spc="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cupidigia, </a:t>
            </a:r>
            <a:r>
              <a:rPr sz="1200" spc="-5" dirty="0">
                <a:latin typeface="Times New Roman"/>
                <a:cs typeface="Times New Roman"/>
              </a:rPr>
              <a:t>dall’invidia, dall’odio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dall’illusione della ricchezza.  Anche se </a:t>
            </a:r>
            <a:r>
              <a:rPr sz="1200" dirty="0">
                <a:latin typeface="Times New Roman"/>
                <a:cs typeface="Times New Roman"/>
              </a:rPr>
              <a:t>la fede è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di una vita </a:t>
            </a:r>
            <a:r>
              <a:rPr sz="1200" spc="-5" dirty="0">
                <a:latin typeface="Times New Roman"/>
                <a:cs typeface="Times New Roman"/>
              </a:rPr>
              <a:t>migliore, bisogna </a:t>
            </a:r>
            <a:r>
              <a:rPr sz="1200" dirty="0">
                <a:latin typeface="Times New Roman"/>
                <a:cs typeface="Times New Roman"/>
              </a:rPr>
              <a:t>tuttavia che </a:t>
            </a:r>
            <a:r>
              <a:rPr sz="1200" spc="-5" dirty="0">
                <a:latin typeface="Times New Roman"/>
                <a:cs typeface="Times New Roman"/>
              </a:rPr>
              <a:t>lavoriate con perseveranza </a:t>
            </a:r>
            <a:r>
              <a:rPr sz="1200" dirty="0">
                <a:latin typeface="Times New Roman"/>
                <a:cs typeface="Times New Roman"/>
              </a:rPr>
              <a:t>per la vostra </a:t>
            </a:r>
            <a:r>
              <a:rPr sz="1200" spc="-5" dirty="0">
                <a:latin typeface="Times New Roman"/>
                <a:cs typeface="Times New Roman"/>
              </a:rPr>
              <a:t>salvezza. </a:t>
            </a:r>
            <a:r>
              <a:rPr sz="1200" dirty="0">
                <a:latin typeface="Times New Roman"/>
                <a:cs typeface="Times New Roman"/>
              </a:rPr>
              <a:t>Se volete  </a:t>
            </a:r>
            <a:r>
              <a:rPr sz="1200" spc="-5" dirty="0">
                <a:latin typeface="Times New Roman"/>
                <a:cs typeface="Times New Roman"/>
              </a:rPr>
              <a:t>essere certi della </a:t>
            </a:r>
            <a:r>
              <a:rPr sz="1200" dirty="0">
                <a:latin typeface="Times New Roman"/>
                <a:cs typeface="Times New Roman"/>
              </a:rPr>
              <a:t>vostra salvezza </a:t>
            </a:r>
            <a:r>
              <a:rPr sz="1200" spc="-5" dirty="0">
                <a:latin typeface="Times New Roman"/>
                <a:cs typeface="Times New Roman"/>
              </a:rPr>
              <a:t>finale, allora assicuratevi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sinceramente di fare tutto ciò che è </a:t>
            </a:r>
            <a:r>
              <a:rPr sz="1200" spc="-5" dirty="0">
                <a:latin typeface="Times New Roman"/>
                <a:cs typeface="Times New Roman"/>
              </a:rPr>
              <a:t>retto. </a:t>
            </a:r>
            <a:r>
              <a:rPr sz="1200" dirty="0">
                <a:latin typeface="Times New Roman"/>
                <a:cs typeface="Times New Roman"/>
              </a:rPr>
              <a:t>Coltivate la certezza  </a:t>
            </a:r>
            <a:r>
              <a:rPr sz="1200" spc="-5" dirty="0">
                <a:latin typeface="Times New Roman"/>
                <a:cs typeface="Times New Roman"/>
              </a:rPr>
              <a:t>del cuore che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venite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l’estasi </a:t>
            </a:r>
            <a:r>
              <a:rPr sz="1200" dirty="0">
                <a:latin typeface="Times New Roman"/>
                <a:cs typeface="Times New Roman"/>
              </a:rPr>
              <a:t>della salvezza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(1447.2) 131:3.5 </a:t>
            </a:r>
            <a:r>
              <a:rPr sz="1200" spc="-5" dirty="0">
                <a:latin typeface="Times New Roman"/>
                <a:cs typeface="Times New Roman"/>
              </a:rPr>
              <a:t>“Nessun uomo religioso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l’illuminazione </a:t>
            </a:r>
            <a:r>
              <a:rPr sz="1200" spc="-5" dirty="0">
                <a:latin typeface="Times New Roman"/>
                <a:cs typeface="Times New Roman"/>
              </a:rPr>
              <a:t>della saggezza immortale se </a:t>
            </a:r>
            <a:r>
              <a:rPr sz="1200" dirty="0">
                <a:latin typeface="Times New Roman"/>
                <a:cs typeface="Times New Roman"/>
              </a:rPr>
              <a:t>persiste </a:t>
            </a:r>
            <a:r>
              <a:rPr sz="1200" spc="-5" dirty="0">
                <a:latin typeface="Times New Roman"/>
                <a:cs typeface="Times New Roman"/>
              </a:rPr>
              <a:t>ad essere  pigro, indolente, </a:t>
            </a:r>
            <a:r>
              <a:rPr sz="1200" dirty="0">
                <a:latin typeface="Times New Roman"/>
                <a:cs typeface="Times New Roman"/>
              </a:rPr>
              <a:t>debole, ozioso, </a:t>
            </a:r>
            <a:r>
              <a:rPr sz="1200" spc="-5" dirty="0">
                <a:latin typeface="Times New Roman"/>
                <a:cs typeface="Times New Roman"/>
              </a:rPr>
              <a:t>impudente ed egoista. Ma chiunque </a:t>
            </a:r>
            <a:r>
              <a:rPr sz="1200" dirty="0">
                <a:latin typeface="Times New Roman"/>
                <a:cs typeface="Times New Roman"/>
              </a:rPr>
              <a:t>è previdente, </a:t>
            </a:r>
            <a:r>
              <a:rPr sz="1200" spc="-5" dirty="0">
                <a:latin typeface="Times New Roman"/>
                <a:cs typeface="Times New Roman"/>
              </a:rPr>
              <a:t>prudente, </a:t>
            </a:r>
            <a:r>
              <a:rPr sz="1200" dirty="0">
                <a:latin typeface="Times New Roman"/>
                <a:cs typeface="Times New Roman"/>
              </a:rPr>
              <a:t>riflessivo, </a:t>
            </a:r>
            <a:r>
              <a:rPr sz="1200" spc="-5" dirty="0">
                <a:latin typeface="Times New Roman"/>
                <a:cs typeface="Times New Roman"/>
              </a:rPr>
              <a:t>fervente </a:t>
            </a:r>
            <a:r>
              <a:rPr sz="1200" dirty="0">
                <a:latin typeface="Times New Roman"/>
                <a:cs typeface="Times New Roman"/>
              </a:rPr>
              <a:t>e sincero — anche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sulla terra — può </a:t>
            </a:r>
            <a:r>
              <a:rPr sz="1200" spc="-5" dirty="0">
                <a:latin typeface="Times New Roman"/>
                <a:cs typeface="Times New Roman"/>
              </a:rPr>
              <a:t>giungere all’illuminazione suprema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libertà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 divina. Ricordate, ogni  atto riceverà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ricompensa.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sfocia nella tristezza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finisce </a:t>
            </a:r>
            <a:r>
              <a:rPr sz="1200" spc="-5" dirty="0">
                <a:latin typeface="Times New Roman"/>
                <a:cs typeface="Times New Roman"/>
              </a:rPr>
              <a:t>nel dolore.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sono la 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una buona </a:t>
            </a:r>
            <a:r>
              <a:rPr sz="1200" spc="-5" dirty="0">
                <a:latin typeface="Times New Roman"/>
                <a:cs typeface="Times New Roman"/>
              </a:rPr>
              <a:t>vita.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malvagio gode </a:t>
            </a:r>
            <a:r>
              <a:rPr sz="1200" dirty="0">
                <a:latin typeface="Times New Roman"/>
                <a:cs typeface="Times New Roman"/>
              </a:rPr>
              <a:t>di un periodo di grazia </a:t>
            </a:r>
            <a:r>
              <a:rPr sz="1200" spc="-5" dirty="0">
                <a:latin typeface="Times New Roman"/>
                <a:cs typeface="Times New Roman"/>
              </a:rPr>
              <a:t>prima del 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completa maturità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 cattive azioni,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inevitabilmente arriva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pieno raccolto del </a:t>
            </a:r>
            <a:r>
              <a:rPr sz="1200" dirty="0">
                <a:latin typeface="Times New Roman"/>
                <a:cs typeface="Times New Roman"/>
              </a:rPr>
              <a:t>cattivo </a:t>
            </a:r>
            <a:r>
              <a:rPr sz="1200" spc="-5" dirty="0">
                <a:latin typeface="Times New Roman"/>
                <a:cs typeface="Times New Roman"/>
              </a:rPr>
              <a:t>agire.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pensi al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leggerezza, </a:t>
            </a:r>
            <a:r>
              <a:rPr sz="1200" spc="5" dirty="0">
                <a:latin typeface="Times New Roman"/>
                <a:cs typeface="Times New Roman"/>
              </a:rPr>
              <a:t>dicendo  </a:t>
            </a:r>
            <a:r>
              <a:rPr sz="1200" spc="-5" dirty="0">
                <a:latin typeface="Times New Roman"/>
                <a:cs typeface="Times New Roman"/>
              </a:rPr>
              <a:t>nel proprio </a:t>
            </a:r>
            <a:r>
              <a:rPr sz="1200" dirty="0">
                <a:latin typeface="Times New Roman"/>
                <a:cs typeface="Times New Roman"/>
              </a:rPr>
              <a:t>cuore: </a:t>
            </a:r>
            <a:r>
              <a:rPr sz="1200" spc="-5" dirty="0">
                <a:latin typeface="Times New Roman"/>
                <a:cs typeface="Times New Roman"/>
              </a:rPr>
              <a:t>‘La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delle cattive 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avvicinerà </a:t>
            </a:r>
            <a:r>
              <a:rPr sz="1200" dirty="0">
                <a:latin typeface="Times New Roman"/>
                <a:cs typeface="Times New Roman"/>
              </a:rPr>
              <a:t>a me.’ Ciò che </a:t>
            </a:r>
            <a:r>
              <a:rPr sz="1200" spc="-5" dirty="0">
                <a:latin typeface="Times New Roman"/>
                <a:cs typeface="Times New Roman"/>
              </a:rPr>
              <a:t>fate ad altri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 voi, nel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saggezza. L’ingiustizia commessa verso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simili si ritorcerà contro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sfuggire al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proprie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(1447.3) 131:3.6 </a:t>
            </a:r>
            <a:r>
              <a:rPr sz="1200" spc="-5" dirty="0">
                <a:latin typeface="Times New Roman"/>
                <a:cs typeface="Times New Roman"/>
              </a:rPr>
              <a:t>“L’insensato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 nel suo cuore: </a:t>
            </a:r>
            <a:r>
              <a:rPr sz="1200" dirty="0">
                <a:latin typeface="Times New Roman"/>
                <a:cs typeface="Times New Roman"/>
              </a:rPr>
              <a:t>‘Il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raggiungerà’;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sicurezza solo quando l’anima desidera  dei rimproveri </a:t>
            </a:r>
            <a:r>
              <a:rPr sz="1200" dirty="0">
                <a:latin typeface="Times New Roman"/>
                <a:cs typeface="Times New Roman"/>
              </a:rPr>
              <a:t>e la mente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nobile che </a:t>
            </a:r>
            <a:r>
              <a:rPr sz="1200" spc="-5" dirty="0">
                <a:latin typeface="Times New Roman"/>
                <a:cs typeface="Times New Roman"/>
              </a:rPr>
              <a:t>resta amichevole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ai propri </a:t>
            </a:r>
            <a:r>
              <a:rPr sz="1200" dirty="0">
                <a:latin typeface="Times New Roman"/>
                <a:cs typeface="Times New Roman"/>
              </a:rPr>
              <a:t>nemici,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tranquillo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2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turbolenti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generoso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avidi. L’amore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assomiglia </a:t>
            </a:r>
            <a:r>
              <a:rPr sz="1200" dirty="0">
                <a:latin typeface="Times New Roman"/>
                <a:cs typeface="Times New Roman"/>
              </a:rPr>
              <a:t>a delle erbe </a:t>
            </a:r>
            <a:r>
              <a:rPr sz="1200" spc="-5" dirty="0">
                <a:latin typeface="Times New Roman"/>
                <a:cs typeface="Times New Roman"/>
              </a:rPr>
              <a:t>cattive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coltivato. L’egoismo </a:t>
            </a:r>
            <a:r>
              <a:rPr sz="1200" dirty="0">
                <a:latin typeface="Times New Roman"/>
                <a:cs typeface="Times New Roman"/>
              </a:rPr>
              <a:t>conduce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tristezza; </a:t>
            </a:r>
            <a:r>
              <a:rPr sz="1200" spc="-5" dirty="0">
                <a:latin typeface="Times New Roman"/>
                <a:cs typeface="Times New Roman"/>
              </a:rPr>
              <a:t>l’inquietudine perpetua uccide.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domata produce felicità.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guerrieri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spc="5" dirty="0">
                <a:latin typeface="Times New Roman"/>
                <a:cs typeface="Times New Roman"/>
              </a:rPr>
              <a:t>vince </a:t>
            </a:r>
            <a:r>
              <a:rPr sz="1200" dirty="0">
                <a:latin typeface="Times New Roman"/>
                <a:cs typeface="Times New Roman"/>
              </a:rPr>
              <a:t>e  sottomette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ritegno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bene. </a:t>
            </a:r>
            <a:r>
              <a:rPr sz="1200" dirty="0">
                <a:latin typeface="Times New Roman"/>
                <a:cs typeface="Times New Roman"/>
              </a:rPr>
              <a:t>Solo colui che apprezza la </a:t>
            </a:r>
            <a:r>
              <a:rPr sz="1200" spc="-5" dirty="0">
                <a:latin typeface="Times New Roman"/>
                <a:cs typeface="Times New Roman"/>
              </a:rPr>
              <a:t>virtù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dovere </a:t>
            </a:r>
            <a:r>
              <a:rPr sz="1200" dirty="0">
                <a:latin typeface="Times New Roman"/>
                <a:cs typeface="Times New Roman"/>
              </a:rPr>
              <a:t>è una persona </a:t>
            </a:r>
            <a:r>
              <a:rPr sz="1200" spc="-5" dirty="0">
                <a:latin typeface="Times New Roman"/>
                <a:cs typeface="Times New Roman"/>
              </a:rPr>
              <a:t>superiore. 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e l’odio 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padroni. Non parlate duramente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nessuno.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è la più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ricchezza.</a:t>
            </a:r>
            <a:endParaRPr sz="1200">
              <a:latin typeface="Times New Roman"/>
              <a:cs typeface="Times New Roman"/>
            </a:endParaRPr>
          </a:p>
          <a:p>
            <a:pPr marL="76200" marR="1771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saggiamente è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risparmiato. Non </a:t>
            </a:r>
            <a:r>
              <a:rPr sz="1200" spc="-5" dirty="0">
                <a:latin typeface="Times New Roman"/>
                <a:cs typeface="Times New Roman"/>
              </a:rPr>
              <a:t>fate agli altri quello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vorreste fosse fatto </a:t>
            </a:r>
            <a:r>
              <a:rPr sz="1200" dirty="0">
                <a:latin typeface="Times New Roman"/>
                <a:cs typeface="Times New Roman"/>
              </a:rPr>
              <a:t>a voi. </a:t>
            </a:r>
            <a:r>
              <a:rPr sz="1200" spc="-5" dirty="0">
                <a:latin typeface="Times New Roman"/>
                <a:cs typeface="Times New Roman"/>
              </a:rPr>
              <a:t>Rendete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male;  </a:t>
            </a:r>
            <a:r>
              <a:rPr sz="1200" spc="-5" dirty="0">
                <a:latin typeface="Times New Roman"/>
                <a:cs typeface="Times New Roman"/>
              </a:rPr>
              <a:t>trionfate sul male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(1447.4) 131:3.7 </a:t>
            </a:r>
            <a:r>
              <a:rPr sz="1200" spc="-5" dirty="0">
                <a:latin typeface="Times New Roman"/>
                <a:cs typeface="Times New Roman"/>
              </a:rPr>
              <a:t>“Un’anima retta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desiderabile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sovranità 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terra. L’immortalità </a:t>
            </a:r>
            <a:r>
              <a:rPr sz="1200" dirty="0">
                <a:latin typeface="Times New Roman"/>
                <a:cs typeface="Times New Roman"/>
              </a:rPr>
              <a:t>è la meta </a:t>
            </a:r>
            <a:r>
              <a:rPr sz="1200" spc="-5" dirty="0">
                <a:latin typeface="Times New Roman"/>
                <a:cs typeface="Times New Roman"/>
              </a:rPr>
              <a:t>della sincerità; </a:t>
            </a:r>
            <a:r>
              <a:rPr sz="1200" dirty="0">
                <a:latin typeface="Times New Roman"/>
                <a:cs typeface="Times New Roman"/>
              </a:rPr>
              <a:t>la morte è la  fine di una vita </a:t>
            </a:r>
            <a:r>
              <a:rPr sz="1200" spc="-5" dirty="0">
                <a:latin typeface="Times New Roman"/>
                <a:cs typeface="Times New Roman"/>
              </a:rPr>
              <a:t>sconsiderata. Coloro che </a:t>
            </a:r>
            <a:r>
              <a:rPr sz="1200" dirty="0">
                <a:latin typeface="Times New Roman"/>
                <a:cs typeface="Times New Roman"/>
              </a:rPr>
              <a:t>sono sinceri non muoiono;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stolti sono </a:t>
            </a:r>
            <a:r>
              <a:rPr sz="1200" spc="-5" dirty="0">
                <a:latin typeface="Times New Roman"/>
                <a:cs typeface="Times New Roman"/>
              </a:rPr>
              <a:t>già morti.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benedetti coloro </a:t>
            </a:r>
            <a:r>
              <a:rPr sz="1200" dirty="0">
                <a:latin typeface="Times New Roman"/>
                <a:cs typeface="Times New Roman"/>
              </a:rPr>
              <a:t>che osservano  lo </a:t>
            </a:r>
            <a:r>
              <a:rPr sz="1200" spc="-5" dirty="0">
                <a:latin typeface="Times New Roman"/>
                <a:cs typeface="Times New Roman"/>
              </a:rPr>
              <a:t>stato immortale.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torturano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troveranno felicità </a:t>
            </a:r>
            <a:r>
              <a:rPr sz="1200" spc="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morte. Gli altruisti vanno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godono  della beatitudine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liberalità infinita </a:t>
            </a:r>
            <a:r>
              <a:rPr sz="1200" dirty="0">
                <a:latin typeface="Times New Roman"/>
                <a:cs typeface="Times New Roman"/>
              </a:rPr>
              <a:t>e continuano a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in nobile </a:t>
            </a:r>
            <a:r>
              <a:rPr sz="1200" spc="-5" dirty="0">
                <a:latin typeface="Times New Roman"/>
                <a:cs typeface="Times New Roman"/>
              </a:rPr>
              <a:t>generosità. Ogni mortale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pensa rettamente,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parla  </a:t>
            </a:r>
            <a:r>
              <a:rPr sz="1200" dirty="0">
                <a:latin typeface="Times New Roman"/>
                <a:cs typeface="Times New Roman"/>
              </a:rPr>
              <a:t>nobilmente e </a:t>
            </a:r>
            <a:r>
              <a:rPr sz="1200" spc="-5" dirty="0">
                <a:latin typeface="Times New Roman"/>
                <a:cs typeface="Times New Roman"/>
              </a:rPr>
              <a:t>che agisce generosamente </a:t>
            </a:r>
            <a:r>
              <a:rPr sz="1200" dirty="0">
                <a:latin typeface="Times New Roman"/>
                <a:cs typeface="Times New Roman"/>
              </a:rPr>
              <a:t>non soltanto </a:t>
            </a:r>
            <a:r>
              <a:rPr sz="1200" spc="-5" dirty="0">
                <a:latin typeface="Times New Roman"/>
                <a:cs typeface="Times New Roman"/>
              </a:rPr>
              <a:t>godrà della </a:t>
            </a:r>
            <a:r>
              <a:rPr sz="1200" spc="5" dirty="0">
                <a:latin typeface="Times New Roman"/>
                <a:cs typeface="Times New Roman"/>
              </a:rPr>
              <a:t>virtù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sua breve esistenza </a:t>
            </a:r>
            <a:r>
              <a:rPr sz="1200" dirty="0">
                <a:latin typeface="Times New Roman"/>
                <a:cs typeface="Times New Roman"/>
              </a:rPr>
              <a:t>qui, ma </a:t>
            </a:r>
            <a:r>
              <a:rPr sz="1200" spc="-5" dirty="0">
                <a:latin typeface="Times New Roman"/>
                <a:cs typeface="Times New Roman"/>
              </a:rPr>
              <a:t>continuerà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 delle </a:t>
            </a:r>
            <a:r>
              <a:rPr sz="1200" dirty="0">
                <a:latin typeface="Times New Roman"/>
                <a:cs typeface="Times New Roman"/>
              </a:rPr>
              <a:t>delizie </a:t>
            </a:r>
            <a:r>
              <a:rPr sz="1200" spc="-5" dirty="0">
                <a:latin typeface="Times New Roman"/>
                <a:cs typeface="Times New Roman"/>
              </a:rPr>
              <a:t>del cielo </a:t>
            </a:r>
            <a:r>
              <a:rPr sz="1200" dirty="0">
                <a:latin typeface="Times New Roman"/>
                <a:cs typeface="Times New Roman"/>
              </a:rPr>
              <a:t>anche dopo la dissoluzione </a:t>
            </a:r>
            <a:r>
              <a:rPr sz="1200" spc="-5" dirty="0">
                <a:latin typeface="Times New Roman"/>
                <a:cs typeface="Times New Roman"/>
              </a:rPr>
              <a:t>del suo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corpo.”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Induismo</a:t>
            </a:r>
            <a:endParaRPr sz="1600">
              <a:latin typeface="Times New Roman"/>
              <a:cs typeface="Times New Roman"/>
            </a:endParaRPr>
          </a:p>
          <a:p>
            <a:pPr marL="76200" marR="11303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(1447.5) 131:4.1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portarono gli insegnamenti </a:t>
            </a:r>
            <a:r>
              <a:rPr sz="1200" dirty="0">
                <a:latin typeface="Times New Roman"/>
                <a:cs typeface="Times New Roman"/>
              </a:rPr>
              <a:t>del Dio unico ovunque andarono.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di questa dottrina  </a:t>
            </a:r>
            <a:r>
              <a:rPr sz="1200" spc="-5" dirty="0">
                <a:latin typeface="Times New Roman"/>
                <a:cs typeface="Times New Roman"/>
              </a:rPr>
              <a:t>monoteista,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altri concetti </a:t>
            </a:r>
            <a:r>
              <a:rPr sz="1200" dirty="0">
                <a:latin typeface="Times New Roman"/>
                <a:cs typeface="Times New Roman"/>
              </a:rPr>
              <a:t>anteriori, furono </a:t>
            </a:r>
            <a:r>
              <a:rPr sz="1200" spc="-5" dirty="0">
                <a:latin typeface="Times New Roman"/>
                <a:cs typeface="Times New Roman"/>
              </a:rPr>
              <a:t>incorporati negli insegnamenti successivi dell’Induismo.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Ganid 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dirty="0">
                <a:latin typeface="Times New Roman"/>
                <a:cs typeface="Times New Roman"/>
              </a:rPr>
              <a:t> estratti: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0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(1448.1) 131:4.2 </a:t>
            </a:r>
            <a:r>
              <a:rPr sz="1200" spc="-5" dirty="0">
                <a:latin typeface="Times New Roman"/>
                <a:cs typeface="Times New Roman"/>
              </a:rPr>
              <a:t>“Egli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grande Dio, supremo </a:t>
            </a:r>
            <a:r>
              <a:rPr sz="1200" dirty="0">
                <a:latin typeface="Times New Roman"/>
                <a:cs typeface="Times New Roman"/>
              </a:rPr>
              <a:t>in tutto.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cose.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controllore  </a:t>
            </a:r>
            <a:r>
              <a:rPr sz="1200" spc="-5" dirty="0">
                <a:latin typeface="Times New Roman"/>
                <a:cs typeface="Times New Roman"/>
              </a:rPr>
              <a:t>dell’universo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unico; </a:t>
            </a:r>
            <a:r>
              <a:rPr sz="1200" spc="-5" dirty="0">
                <a:latin typeface="Times New Roman"/>
                <a:cs typeface="Times New Roman"/>
              </a:rPr>
              <a:t>egli esiste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stesso;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l’unico.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Dio </a:t>
            </a:r>
            <a:r>
              <a:rPr sz="1200" dirty="0">
                <a:latin typeface="Times New Roman"/>
                <a:cs typeface="Times New Roman"/>
              </a:rPr>
              <a:t>unico è il nostro  </a:t>
            </a:r>
            <a:r>
              <a:rPr sz="1200" spc="-5" dirty="0">
                <a:latin typeface="Times New Roman"/>
                <a:cs typeface="Times New Roman"/>
              </a:rPr>
              <a:t>Creatore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ultimo dell’anima.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brilla oltre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descrizione;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Luci. Ogni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92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mondo è </a:t>
            </a:r>
            <a:r>
              <a:rPr sz="1200" spc="-5" dirty="0">
                <a:latin typeface="Times New Roman"/>
                <a:cs typeface="Times New Roman"/>
              </a:rPr>
              <a:t>illuminato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luce divina. Dio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protettore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sta al fianco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imparano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conoscerlo diventano </a:t>
            </a:r>
            <a:r>
              <a:rPr sz="1200" dirty="0">
                <a:latin typeface="Times New Roman"/>
                <a:cs typeface="Times New Roman"/>
              </a:rPr>
              <a:t>immortali.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la grande </a:t>
            </a:r>
            <a:r>
              <a:rPr sz="1200" spc="-5" dirty="0">
                <a:latin typeface="Times New Roman"/>
                <a:cs typeface="Times New Roman"/>
              </a:rPr>
              <a:t>sorgente dell’energia;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Grande Anima. Egli esercita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sovranità universale  su </a:t>
            </a:r>
            <a:r>
              <a:rPr sz="1200" dirty="0">
                <a:latin typeface="Times New Roman"/>
                <a:cs typeface="Times New Roman"/>
              </a:rPr>
              <a:t>tutto. </a:t>
            </a:r>
            <a:r>
              <a:rPr sz="1200" spc="-5" dirty="0">
                <a:latin typeface="Times New Roman"/>
                <a:cs typeface="Times New Roman"/>
              </a:rPr>
              <a:t>Questo Dio </a:t>
            </a:r>
            <a:r>
              <a:rPr sz="1200" dirty="0">
                <a:latin typeface="Times New Roman"/>
                <a:cs typeface="Times New Roman"/>
              </a:rPr>
              <a:t>unico è </a:t>
            </a:r>
            <a:r>
              <a:rPr sz="1200" spc="-5" dirty="0">
                <a:latin typeface="Times New Roman"/>
                <a:cs typeface="Times New Roman"/>
              </a:rPr>
              <a:t>amorevole, glorioso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adorabile.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abita </a:t>
            </a:r>
            <a:r>
              <a:rPr sz="1200" spc="-5" dirty="0">
                <a:latin typeface="Times New Roman"/>
                <a:cs typeface="Times New Roman"/>
              </a:rPr>
              <a:t>nella dimora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vera Persona </a:t>
            </a:r>
            <a:r>
              <a:rPr sz="1200" dirty="0">
                <a:latin typeface="Times New Roman"/>
                <a:cs typeface="Times New Roman"/>
              </a:rPr>
              <a:t>è eterna e </a:t>
            </a:r>
            <a:r>
              <a:rPr sz="1200" spc="-5" dirty="0">
                <a:latin typeface="Times New Roman"/>
                <a:cs typeface="Times New Roman"/>
              </a:rPr>
              <a:t>divina;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dei cieli.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profeti l’hanno salutato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a noi.  </a:t>
            </a:r>
            <a:r>
              <a:rPr sz="1200" spc="-5" dirty="0">
                <a:latin typeface="Times New Roman"/>
                <a:cs typeface="Times New Roman"/>
              </a:rPr>
              <a:t>Noi l’adoriamo. </a:t>
            </a:r>
            <a:r>
              <a:rPr sz="1200" dirty="0">
                <a:latin typeface="Times New Roman"/>
                <a:cs typeface="Times New Roman"/>
              </a:rPr>
              <a:t>O Persona </a:t>
            </a:r>
            <a:r>
              <a:rPr sz="1200" spc="-5" dirty="0">
                <a:latin typeface="Times New Roman"/>
                <a:cs typeface="Times New Roman"/>
              </a:rPr>
              <a:t>Suprema, sorgente degli esseri, </a:t>
            </a:r>
            <a:r>
              <a:rPr sz="1200" dirty="0">
                <a:latin typeface="Times New Roman"/>
                <a:cs typeface="Times New Roman"/>
              </a:rPr>
              <a:t>Signore della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sovrano dell’universo, rivela </a:t>
            </a:r>
            <a:r>
              <a:rPr sz="1200" dirty="0">
                <a:latin typeface="Times New Roman"/>
                <a:cs typeface="Times New Roman"/>
              </a:rPr>
              <a:t>a noi tue creature  il </a:t>
            </a:r>
            <a:r>
              <a:rPr sz="1200" spc="-5" dirty="0">
                <a:latin typeface="Times New Roman"/>
                <a:cs typeface="Times New Roman"/>
              </a:rPr>
              <a:t>potere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dimori </a:t>
            </a:r>
            <a:r>
              <a:rPr sz="1200" spc="-5" dirty="0">
                <a:latin typeface="Times New Roman"/>
                <a:cs typeface="Times New Roman"/>
              </a:rPr>
              <a:t>immanente! </a:t>
            </a:r>
            <a:r>
              <a:rPr sz="1200" dirty="0">
                <a:latin typeface="Times New Roman"/>
                <a:cs typeface="Times New Roman"/>
              </a:rPr>
              <a:t>Dio ha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il sole e le </a:t>
            </a:r>
            <a:r>
              <a:rPr sz="1200" spc="-5" dirty="0">
                <a:latin typeface="Times New Roman"/>
                <a:cs typeface="Times New Roman"/>
              </a:rPr>
              <a:t>stelle; </a:t>
            </a:r>
            <a:r>
              <a:rPr sz="1200" dirty="0">
                <a:latin typeface="Times New Roman"/>
                <a:cs typeface="Times New Roman"/>
              </a:rPr>
              <a:t>egli è luminoso, puro </a:t>
            </a:r>
            <a:r>
              <a:rPr sz="1200" spc="-5" dirty="0">
                <a:latin typeface="Times New Roman"/>
                <a:cs typeface="Times New Roman"/>
              </a:rPr>
              <a:t>ed autoesistente.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conoscenza</a:t>
            </a:r>
            <a:endParaRPr sz="1200">
              <a:latin typeface="Times New Roman"/>
              <a:cs typeface="Times New Roman"/>
            </a:endParaRPr>
          </a:p>
          <a:p>
            <a:pPr marL="63500" marR="88074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divinamente saggia. L’Eterno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impenetrabile dal male. Poiché l’universo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provenuto </a:t>
            </a:r>
            <a:r>
              <a:rPr sz="1200" dirty="0">
                <a:latin typeface="Times New Roman"/>
                <a:cs typeface="Times New Roman"/>
              </a:rPr>
              <a:t>da Dio,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governa  appropriatamente. 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creazione e quindi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sono stabilite 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(1448.2) 131:4.3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rifugio sicuro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buono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 bisogno; l’Immortale si </a:t>
            </a:r>
            <a:r>
              <a:rPr sz="1200" dirty="0">
                <a:latin typeface="Times New Roman"/>
                <a:cs typeface="Times New Roman"/>
              </a:rPr>
              <a:t>prende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di tutta l’umanità.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salvezza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bontà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graziosa. Egli </a:t>
            </a:r>
            <a:r>
              <a:rPr sz="1200" dirty="0">
                <a:latin typeface="Times New Roman"/>
                <a:cs typeface="Times New Roman"/>
              </a:rPr>
              <a:t>è un protettore amorevole, un </a:t>
            </a:r>
            <a:r>
              <a:rPr sz="1200" spc="-5" dirty="0">
                <a:latin typeface="Times New Roman"/>
                <a:cs typeface="Times New Roman"/>
              </a:rPr>
              <a:t>difensore </a:t>
            </a:r>
            <a:r>
              <a:rPr sz="1200" dirty="0">
                <a:latin typeface="Times New Roman"/>
                <a:cs typeface="Times New Roman"/>
              </a:rPr>
              <a:t>benedetto. </a:t>
            </a:r>
            <a:r>
              <a:rPr sz="1200" spc="-5" dirty="0">
                <a:latin typeface="Times New Roman"/>
                <a:cs typeface="Times New Roman"/>
              </a:rPr>
              <a:t>Dice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Signore: ‘Io dimoro 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anima come </a:t>
            </a:r>
            <a:r>
              <a:rPr sz="1200" dirty="0">
                <a:latin typeface="Times New Roman"/>
                <a:cs typeface="Times New Roman"/>
              </a:rPr>
              <a:t>un lampo di </a:t>
            </a:r>
            <a:r>
              <a:rPr sz="1200" spc="-5" dirty="0">
                <a:latin typeface="Times New Roman"/>
                <a:cs typeface="Times New Roman"/>
              </a:rPr>
              <a:t>saggezza.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lo </a:t>
            </a:r>
            <a:r>
              <a:rPr sz="1200" spc="-5" dirty="0">
                <a:latin typeface="Times New Roman"/>
                <a:cs typeface="Times New Roman"/>
              </a:rPr>
              <a:t>splendore degli splendidi </a:t>
            </a:r>
            <a:r>
              <a:rPr sz="1200" dirty="0">
                <a:latin typeface="Times New Roman"/>
                <a:cs typeface="Times New Roman"/>
              </a:rPr>
              <a:t>e la bontà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buoni.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due o tre di </a:t>
            </a:r>
            <a:r>
              <a:rPr sz="1200" spc="1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riuniscono, là </a:t>
            </a:r>
            <a:r>
              <a:rPr sz="1200" spc="-5" dirty="0">
                <a:latin typeface="Times New Roman"/>
                <a:cs typeface="Times New Roman"/>
              </a:rPr>
              <a:t>sono anch’io.’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sfuggire 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Creatore.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conta anche lo </a:t>
            </a:r>
            <a:r>
              <a:rPr sz="1200" spc="-5" dirty="0">
                <a:latin typeface="Times New Roman"/>
                <a:cs typeface="Times New Roman"/>
              </a:rPr>
              <a:t>sbattere </a:t>
            </a:r>
            <a:r>
              <a:rPr sz="1200" dirty="0">
                <a:latin typeface="Times New Roman"/>
                <a:cs typeface="Times New Roman"/>
              </a:rPr>
              <a:t>incessante  </a:t>
            </a:r>
            <a:r>
              <a:rPr sz="1200" spc="-5" dirty="0">
                <a:latin typeface="Times New Roman"/>
                <a:cs typeface="Times New Roman"/>
              </a:rPr>
              <a:t>delle palpebre degli </a:t>
            </a:r>
            <a:r>
              <a:rPr sz="1200" dirty="0">
                <a:latin typeface="Times New Roman"/>
                <a:cs typeface="Times New Roman"/>
              </a:rPr>
              <a:t>occhi di </a:t>
            </a:r>
            <a:r>
              <a:rPr sz="1200" spc="-5" dirty="0">
                <a:latin typeface="Times New Roman"/>
                <a:cs typeface="Times New Roman"/>
              </a:rPr>
              <a:t>ogni mortale </a:t>
            </a:r>
            <a:r>
              <a:rPr sz="1200" dirty="0">
                <a:latin typeface="Times New Roman"/>
                <a:cs typeface="Times New Roman"/>
              </a:rPr>
              <a:t>e noi adoriamo </a:t>
            </a:r>
            <a:r>
              <a:rPr sz="1200" spc="-5" dirty="0">
                <a:latin typeface="Times New Roman"/>
                <a:cs typeface="Times New Roman"/>
              </a:rPr>
              <a:t>questo Essere </a:t>
            </a:r>
            <a:r>
              <a:rPr sz="1200" dirty="0">
                <a:latin typeface="Times New Roman"/>
                <a:cs typeface="Times New Roman"/>
              </a:rPr>
              <a:t>divino come nostro </a:t>
            </a:r>
            <a:r>
              <a:rPr sz="1200" spc="-5" dirty="0">
                <a:latin typeface="Times New Roman"/>
                <a:cs typeface="Times New Roman"/>
              </a:rPr>
              <a:t>compagno inseparabile. Egli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predominante su </a:t>
            </a:r>
            <a:r>
              <a:rPr sz="1200" dirty="0">
                <a:latin typeface="Times New Roman"/>
                <a:cs typeface="Times New Roman"/>
              </a:rPr>
              <a:t>tutto, generoso, </a:t>
            </a:r>
            <a:r>
              <a:rPr sz="1200" spc="-5" dirty="0">
                <a:latin typeface="Times New Roman"/>
                <a:cs typeface="Times New Roman"/>
              </a:rPr>
              <a:t>onnipresente ed </a:t>
            </a:r>
            <a:r>
              <a:rPr sz="1200" dirty="0">
                <a:latin typeface="Times New Roman"/>
                <a:cs typeface="Times New Roman"/>
              </a:rPr>
              <a:t>infinitamente buono.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è il nostro </a:t>
            </a:r>
            <a:r>
              <a:rPr sz="1200" spc="-5" dirty="0">
                <a:latin typeface="Times New Roman"/>
                <a:cs typeface="Times New Roman"/>
              </a:rPr>
              <a:t>sovrano,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ed il nostro  </a:t>
            </a:r>
            <a:r>
              <a:rPr sz="1200" spc="-5" dirty="0">
                <a:latin typeface="Times New Roman"/>
                <a:cs typeface="Times New Roman"/>
              </a:rPr>
              <a:t>controllore supremo,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spirito primordiale </a:t>
            </a:r>
            <a:r>
              <a:rPr sz="1200" dirty="0">
                <a:latin typeface="Times New Roman"/>
                <a:cs typeface="Times New Roman"/>
              </a:rPr>
              <a:t>dimora </a:t>
            </a:r>
            <a:r>
              <a:rPr sz="1200" spc="-5" dirty="0">
                <a:latin typeface="Times New Roman"/>
                <a:cs typeface="Times New Roman"/>
              </a:rPr>
              <a:t>nell’anima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Testimone Eterno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vizio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virtù dimora </a:t>
            </a:r>
            <a:r>
              <a:rPr sz="1200" spc="-5" dirty="0">
                <a:latin typeface="Times New Roman"/>
                <a:cs typeface="Times New Roman"/>
              </a:rPr>
              <a:t>nel  cuore dell’uomo. Meditiamo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sull’adorabile </a:t>
            </a:r>
            <a:r>
              <a:rPr sz="1200" dirty="0">
                <a:latin typeface="Times New Roman"/>
                <a:cs typeface="Times New Roman"/>
              </a:rPr>
              <a:t>e divino </a:t>
            </a:r>
            <a:r>
              <a:rPr sz="1200" spc="-5" dirty="0">
                <a:latin typeface="Times New Roman"/>
                <a:cs typeface="Times New Roman"/>
              </a:rPr>
              <a:t>Vivificatore;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diriga completamente </a:t>
            </a:r>
            <a:r>
              <a:rPr sz="1200" dirty="0">
                <a:latin typeface="Times New Roman"/>
                <a:cs typeface="Times New Roman"/>
              </a:rPr>
              <a:t>i nostri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pensieri.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irreale portaci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reale! </a:t>
            </a:r>
            <a:r>
              <a:rPr sz="1200" spc="-5" dirty="0">
                <a:latin typeface="Times New Roman"/>
                <a:cs typeface="Times New Roman"/>
              </a:rPr>
              <a:t>Dalle tenebre portaci </a:t>
            </a:r>
            <a:r>
              <a:rPr sz="1200" dirty="0">
                <a:latin typeface="Times New Roman"/>
                <a:cs typeface="Times New Roman"/>
              </a:rPr>
              <a:t>alla luce!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guidaci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all’immortalità!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(1448.3) 131:4.4 </a:t>
            </a:r>
            <a:r>
              <a:rPr sz="1200" spc="-5" dirty="0">
                <a:latin typeface="Times New Roman"/>
                <a:cs typeface="Times New Roman"/>
              </a:rPr>
              <a:t>“Con il nostro cuore purificato </a:t>
            </a:r>
            <a:r>
              <a:rPr sz="1200" dirty="0">
                <a:latin typeface="Times New Roman"/>
                <a:cs typeface="Times New Roman"/>
              </a:rPr>
              <a:t>da ogni odio, </a:t>
            </a:r>
            <a:r>
              <a:rPr sz="1200" spc="-5" dirty="0">
                <a:latin typeface="Times New Roman"/>
                <a:cs typeface="Times New Roman"/>
              </a:rPr>
              <a:t>adoriamo l’Eterno.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Signore della preghiera; egli </a:t>
            </a:r>
            <a:r>
              <a:rPr sz="1200" dirty="0">
                <a:latin typeface="Times New Roman"/>
                <a:cs typeface="Times New Roman"/>
              </a:rPr>
              <a:t>ode il  </a:t>
            </a:r>
            <a:r>
              <a:rPr sz="1200" spc="-5" dirty="0">
                <a:latin typeface="Times New Roman"/>
                <a:cs typeface="Times New Roman"/>
              </a:rPr>
              <a:t>grido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sottomettano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volontà a lui, il Risoluto. Godiamo </a:t>
            </a:r>
            <a:r>
              <a:rPr sz="1200" spc="-5" dirty="0">
                <a:latin typeface="Times New Roman"/>
                <a:cs typeface="Times New Roman"/>
              </a:rPr>
              <a:t>della liberalità del </a:t>
            </a:r>
            <a:r>
              <a:rPr sz="1200" spc="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preghiera. Fate della </a:t>
            </a:r>
            <a:r>
              <a:rPr sz="1200" dirty="0">
                <a:latin typeface="Times New Roman"/>
                <a:cs typeface="Times New Roman"/>
              </a:rPr>
              <a:t>preghiera la vostra amica intima e </a:t>
            </a: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sostegno </a:t>
            </a:r>
            <a:r>
              <a:rPr sz="1200" dirty="0">
                <a:latin typeface="Times New Roman"/>
                <a:cs typeface="Times New Roman"/>
              </a:rPr>
              <a:t>della vostra anima. </a:t>
            </a:r>
            <a:r>
              <a:rPr sz="1200" spc="-5" dirty="0">
                <a:latin typeface="Times New Roman"/>
                <a:cs typeface="Times New Roman"/>
              </a:rPr>
              <a:t>‘Se solo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adorerete con  amore’,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l’Eterno, </a:t>
            </a:r>
            <a:r>
              <a:rPr sz="1200" dirty="0">
                <a:latin typeface="Times New Roman"/>
                <a:cs typeface="Times New Roman"/>
              </a:rPr>
              <a:t>‘io vi </a:t>
            </a:r>
            <a:r>
              <a:rPr sz="1200" spc="-5" dirty="0">
                <a:latin typeface="Times New Roman"/>
                <a:cs typeface="Times New Roman"/>
              </a:rPr>
              <a:t>darò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per raggiungermi, perché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virtù </a:t>
            </a:r>
            <a:r>
              <a:rPr sz="1200" dirty="0">
                <a:latin typeface="Times New Roman"/>
                <a:cs typeface="Times New Roman"/>
              </a:rPr>
              <a:t>comune a tutte le creature.’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690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84150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l’illuminatore degli sfiduciati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vacillano. </a:t>
            </a:r>
            <a:r>
              <a:rPr sz="1200" spc="-5" dirty="0">
                <a:latin typeface="Times New Roman"/>
                <a:cs typeface="Times New Roman"/>
              </a:rPr>
              <a:t>Poiché Dio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potente </a:t>
            </a:r>
            <a:r>
              <a:rPr sz="1200" dirty="0">
                <a:latin typeface="Times New Roman"/>
                <a:cs typeface="Times New Roman"/>
              </a:rPr>
              <a:t>amico, noi non </a:t>
            </a:r>
            <a:r>
              <a:rPr sz="1200" spc="-5" dirty="0">
                <a:latin typeface="Times New Roman"/>
                <a:cs typeface="Times New Roman"/>
              </a:rPr>
              <a:t>temiamo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nulla. Lodiamo </a:t>
            </a:r>
            <a:r>
              <a:rPr sz="1200" dirty="0">
                <a:latin typeface="Times New Roman"/>
                <a:cs typeface="Times New Roman"/>
              </a:rPr>
              <a:t>il nome del </a:t>
            </a:r>
            <a:r>
              <a:rPr sz="1200" spc="-5" dirty="0">
                <a:latin typeface="Times New Roman"/>
                <a:cs typeface="Times New Roman"/>
              </a:rPr>
              <a:t>Vincitore </a:t>
            </a:r>
            <a:r>
              <a:rPr sz="1200" dirty="0">
                <a:latin typeface="Times New Roman"/>
                <a:cs typeface="Times New Roman"/>
              </a:rPr>
              <a:t>mai vinto. Noi </a:t>
            </a:r>
            <a:r>
              <a:rPr sz="1200" spc="-5" dirty="0">
                <a:latin typeface="Times New Roman"/>
                <a:cs typeface="Times New Roman"/>
              </a:rPr>
              <a:t>l’adoriamo perché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l’aiuto fedele ed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nostro  </a:t>
            </a:r>
            <a:r>
              <a:rPr sz="1200" spc="-5" dirty="0">
                <a:latin typeface="Times New Roman"/>
                <a:cs typeface="Times New Roman"/>
              </a:rPr>
              <a:t>capo sicuro </a:t>
            </a:r>
            <a:r>
              <a:rPr sz="1200" dirty="0">
                <a:latin typeface="Times New Roman"/>
                <a:cs typeface="Times New Roman"/>
              </a:rPr>
              <a:t>e la nostra </a:t>
            </a:r>
            <a:r>
              <a:rPr sz="1200" spc="-5" dirty="0">
                <a:latin typeface="Times New Roman"/>
                <a:cs typeface="Times New Roman"/>
              </a:rPr>
              <a:t>guida infallibile.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grande genitore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terra, possiede un’energia illimitata ed </a:t>
            </a:r>
            <a:r>
              <a:rPr sz="1200" dirty="0">
                <a:latin typeface="Times New Roman"/>
                <a:cs typeface="Times New Roman"/>
              </a:rPr>
              <a:t>una  saggezza infinita.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splendore è sublime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bellezza divina.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rifugio supremo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ed il guardiano  </a:t>
            </a:r>
            <a:r>
              <a:rPr sz="1200" spc="-5" dirty="0">
                <a:latin typeface="Times New Roman"/>
                <a:cs typeface="Times New Roman"/>
              </a:rPr>
              <a:t>immutabile della legge </a:t>
            </a:r>
            <a:r>
              <a:rPr sz="1200" dirty="0">
                <a:latin typeface="Times New Roman"/>
                <a:cs typeface="Times New Roman"/>
              </a:rPr>
              <a:t>eterna.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Signore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Consolatore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egli ama l’umanità ed </a:t>
            </a:r>
            <a:r>
              <a:rPr sz="1200" dirty="0">
                <a:latin typeface="Times New Roman"/>
                <a:cs typeface="Times New Roman"/>
              </a:rPr>
              <a:t>aiuta  </a:t>
            </a:r>
            <a:r>
              <a:rPr sz="1200" spc="-5" dirty="0">
                <a:latin typeface="Times New Roman"/>
                <a:cs typeface="Times New Roman"/>
              </a:rPr>
              <a:t>gli infelici. Egli </a:t>
            </a:r>
            <a:r>
              <a:rPr sz="1200" dirty="0">
                <a:latin typeface="Times New Roman"/>
                <a:cs typeface="Times New Roman"/>
              </a:rPr>
              <a:t>è il donatore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Buon Pastore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gregge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nostro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nostro  </a:t>
            </a:r>
            <a:r>
              <a:rPr sz="1200" spc="-5" dirty="0">
                <a:latin typeface="Times New Roman"/>
                <a:cs typeface="Times New Roman"/>
              </a:rPr>
              <a:t>amico.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desideriamo ardentemente conoscere questo Dio nel </a:t>
            </a:r>
            <a:r>
              <a:rPr sz="1200" dirty="0">
                <a:latin typeface="Times New Roman"/>
                <a:cs typeface="Times New Roman"/>
              </a:rPr>
              <a:t>più profondo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(1448.4) 131:4.5 </a:t>
            </a:r>
            <a:r>
              <a:rPr sz="1200" spc="-5" dirty="0">
                <a:latin typeface="Times New Roman"/>
                <a:cs typeface="Times New Roman"/>
              </a:rPr>
              <a:t>“Noi abbiamo imparato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cuore. Abbiamo 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 dominando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sensi,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saggezza abbiamo </a:t>
            </a:r>
            <a:r>
              <a:rPr sz="1200" spc="-5" dirty="0">
                <a:latin typeface="Times New Roman"/>
                <a:cs typeface="Times New Roman"/>
              </a:rPr>
              <a:t>sperimentato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nel Supremo.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pieno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adora veramente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rivolto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indossa i </a:t>
            </a:r>
            <a:r>
              <a:rPr sz="1200" spc="-5" dirty="0">
                <a:latin typeface="Times New Roman"/>
                <a:cs typeface="Times New Roman"/>
              </a:rPr>
              <a:t>cieli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mantello; egli abita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altri sei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dispiegati nella </a:t>
            </a:r>
            <a:r>
              <a:rPr sz="1200" dirty="0">
                <a:latin typeface="Times New Roman"/>
                <a:cs typeface="Times New Roman"/>
              </a:rPr>
              <a:t>loro immensità.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supremo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tutto ed in tutto. </a:t>
            </a:r>
            <a:r>
              <a:rPr sz="1200" spc="-5" dirty="0">
                <a:latin typeface="Times New Roman"/>
                <a:cs typeface="Times New Roman"/>
              </a:rPr>
              <a:t>Noi imploriamo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dal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nostre  </a:t>
            </a:r>
            <a:r>
              <a:rPr sz="1200" spc="-5" dirty="0">
                <a:latin typeface="Times New Roman"/>
                <a:cs typeface="Times New Roman"/>
              </a:rPr>
              <a:t>trasgressioni verso </a:t>
            </a:r>
            <a:r>
              <a:rPr sz="1200" dirty="0">
                <a:latin typeface="Times New Roman"/>
                <a:cs typeface="Times New Roman"/>
              </a:rPr>
              <a:t>i nostri simili, e </a:t>
            </a:r>
            <a:r>
              <a:rPr sz="1200" spc="-5" dirty="0">
                <a:latin typeface="Times New Roman"/>
                <a:cs typeface="Times New Roman"/>
              </a:rPr>
              <a:t>vorremmo liberare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amico dal </a:t>
            </a:r>
            <a:r>
              <a:rPr sz="1200" dirty="0">
                <a:latin typeface="Times New Roman"/>
                <a:cs typeface="Times New Roman"/>
              </a:rPr>
              <a:t>torto </a:t>
            </a:r>
            <a:r>
              <a:rPr sz="1200" spc="-5" dirty="0">
                <a:latin typeface="Times New Roman"/>
                <a:cs typeface="Times New Roman"/>
              </a:rPr>
              <a:t>che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spirito prova ripugnanza </a:t>
            </a:r>
            <a:r>
              <a:rPr sz="1200" spc="-5" dirty="0">
                <a:latin typeface="Times New Roman"/>
                <a:cs typeface="Times New Roman"/>
              </a:rPr>
              <a:t>per  ogni male; dunque, </a:t>
            </a:r>
            <a:r>
              <a:rPr sz="1200" dirty="0">
                <a:latin typeface="Times New Roman"/>
                <a:cs typeface="Times New Roman"/>
              </a:rPr>
              <a:t>o Signore, liberaci da </a:t>
            </a:r>
            <a:r>
              <a:rPr sz="1200" spc="-5" dirty="0">
                <a:latin typeface="Times New Roman"/>
                <a:cs typeface="Times New Roman"/>
              </a:rPr>
              <a:t>ogni macchia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peccato. Noi preghiamo Dio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consolatore, protettore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salvatore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colui che ci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9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(1449.1) 131:4.6 </a:t>
            </a:r>
            <a:r>
              <a:rPr sz="1200" spc="-10" dirty="0">
                <a:latin typeface="Times New Roman"/>
                <a:cs typeface="Times New Roman"/>
              </a:rPr>
              <a:t>“Lo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Conservatore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penetra l’anima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semplice.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adora il </a:t>
            </a:r>
            <a:r>
              <a:rPr sz="1200" spc="5" dirty="0">
                <a:latin typeface="Times New Roman"/>
                <a:cs typeface="Times New Roman"/>
              </a:rPr>
              <a:t>Dio  </a:t>
            </a:r>
            <a:r>
              <a:rPr sz="1200" spc="-5" dirty="0">
                <a:latin typeface="Times New Roman"/>
                <a:cs typeface="Times New Roman"/>
              </a:rPr>
              <a:t>Unico.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sforzano di </a:t>
            </a:r>
            <a:r>
              <a:rPr sz="1200" spc="-5" dirty="0">
                <a:latin typeface="Times New Roman"/>
                <a:cs typeface="Times New Roman"/>
              </a:rPr>
              <a:t>essere perfetti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conoscere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Supremo. Chi </a:t>
            </a:r>
            <a:r>
              <a:rPr sz="1200" spc="-5" dirty="0">
                <a:latin typeface="Times New Roman"/>
                <a:cs typeface="Times New Roman"/>
              </a:rPr>
              <a:t>conosce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sicurezza del Supremo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mai paura,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dice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servono: ‘Non temete, perché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con </a:t>
            </a:r>
            <a:r>
              <a:rPr sz="1200" dirty="0">
                <a:latin typeface="Times New Roman"/>
                <a:cs typeface="Times New Roman"/>
              </a:rPr>
              <a:t>voi.’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Dio della provvidenza </a:t>
            </a:r>
            <a:r>
              <a:rPr sz="1200" dirty="0">
                <a:latin typeface="Times New Roman"/>
                <a:cs typeface="Times New Roman"/>
              </a:rPr>
              <a:t>è nostro </a:t>
            </a:r>
            <a:r>
              <a:rPr sz="1200" spc="-5" dirty="0">
                <a:latin typeface="Times New Roman"/>
                <a:cs typeface="Times New Roman"/>
              </a:rPr>
              <a:t>Padre. Dio </a:t>
            </a:r>
            <a:r>
              <a:rPr sz="1200" dirty="0">
                <a:latin typeface="Times New Roman"/>
                <a:cs typeface="Times New Roman"/>
              </a:rPr>
              <a:t>è verità;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desiderio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comprendano </a:t>
            </a:r>
            <a:r>
              <a:rPr sz="1200" dirty="0">
                <a:latin typeface="Times New Roman"/>
                <a:cs typeface="Times New Roman"/>
              </a:rPr>
              <a:t>— che </a:t>
            </a:r>
            <a:r>
              <a:rPr sz="1200" spc="-5" dirty="0">
                <a:latin typeface="Times New Roman"/>
                <a:cs typeface="Times New Roman"/>
              </a:rPr>
              <a:t>arrivino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conoscere pienamente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</a:t>
            </a:r>
            <a:r>
              <a:rPr sz="1200" spc="-5" dirty="0">
                <a:latin typeface="Times New Roman"/>
                <a:cs typeface="Times New Roman"/>
              </a:rPr>
              <a:t>eterna; essa sostiene l’universo.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desiderio supremo sarà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Controllore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generatore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— tutto evolve da lui.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tutto il nostro </a:t>
            </a:r>
            <a:r>
              <a:rPr sz="1200" spc="-5" dirty="0">
                <a:latin typeface="Times New Roman"/>
                <a:cs typeface="Times New Roman"/>
              </a:rPr>
              <a:t>dovere: </a:t>
            </a:r>
            <a:r>
              <a:rPr sz="1200" dirty="0">
                <a:latin typeface="Times New Roman"/>
                <a:cs typeface="Times New Roman"/>
              </a:rPr>
              <a:t>che nessuno  </a:t>
            </a:r>
            <a:r>
              <a:rPr sz="1200" spc="-5" dirty="0">
                <a:latin typeface="Times New Roman"/>
                <a:cs typeface="Times New Roman"/>
              </a:rPr>
              <a:t>faccia ad altri ciò che ripugnerebbe gli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fatto; </a:t>
            </a:r>
            <a:r>
              <a:rPr sz="1200" dirty="0">
                <a:latin typeface="Times New Roman"/>
                <a:cs typeface="Times New Roman"/>
              </a:rPr>
              <a:t>non nutrite </a:t>
            </a:r>
            <a:r>
              <a:rPr sz="1200" spc="-5" dirty="0">
                <a:latin typeface="Times New Roman"/>
                <a:cs typeface="Times New Roman"/>
              </a:rPr>
              <a:t>alcun rancore,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colpite chi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colpisce, vincete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collera 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784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22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trionfate sull’odio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benevolenza.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dovremmo fare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perché Dio </a:t>
            </a:r>
            <a:r>
              <a:rPr sz="1200" dirty="0">
                <a:latin typeface="Times New Roman"/>
                <a:cs typeface="Times New Roman"/>
              </a:rPr>
              <a:t>è un buon </a:t>
            </a:r>
            <a:r>
              <a:rPr sz="1200" spc="-5" dirty="0">
                <a:latin typeface="Times New Roman"/>
                <a:cs typeface="Times New Roman"/>
              </a:rPr>
              <a:t>amico ed </a:t>
            </a:r>
            <a:r>
              <a:rPr sz="1200" dirty="0">
                <a:latin typeface="Times New Roman"/>
                <a:cs typeface="Times New Roman"/>
              </a:rPr>
              <a:t>un padre </a:t>
            </a:r>
            <a:r>
              <a:rPr sz="1200" spc="5" dirty="0">
                <a:latin typeface="Times New Roman"/>
                <a:cs typeface="Times New Roman"/>
              </a:rPr>
              <a:t>pieno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perdona tutte le nostre </a:t>
            </a:r>
            <a:r>
              <a:rPr sz="1200" spc="-5" dirty="0">
                <a:latin typeface="Times New Roman"/>
                <a:cs typeface="Times New Roman"/>
              </a:rPr>
              <a:t>offese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(1449.2) 131:4.7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nostro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la terra è nostra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e l’universo è il </a:t>
            </a:r>
            <a:r>
              <a:rPr sz="1200" spc="-5" dirty="0">
                <a:latin typeface="Times New Roman"/>
                <a:cs typeface="Times New Roman"/>
              </a:rPr>
              <a:t>luogo 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nascita.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Dio l’anima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prigioniera;  conoscere Dio libera </a:t>
            </a:r>
            <a:r>
              <a:rPr sz="1200" dirty="0">
                <a:latin typeface="Times New Roman"/>
                <a:cs typeface="Times New Roman"/>
              </a:rPr>
              <a:t>l’anima.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meditazione </a:t>
            </a:r>
            <a:r>
              <a:rPr sz="1200" spc="-5" dirty="0">
                <a:latin typeface="Times New Roman"/>
                <a:cs typeface="Times New Roman"/>
              </a:rPr>
              <a:t>su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l’unione con </a:t>
            </a:r>
            <a:r>
              <a:rPr sz="1200" dirty="0">
                <a:latin typeface="Times New Roman"/>
                <a:cs typeface="Times New Roman"/>
              </a:rPr>
              <a:t>lui portano </a:t>
            </a:r>
            <a:r>
              <a:rPr sz="1200" spc="-5" dirty="0">
                <a:latin typeface="Times New Roman"/>
                <a:cs typeface="Times New Roman"/>
              </a:rPr>
              <a:t>alla liberazione </a:t>
            </a:r>
            <a:r>
              <a:rPr sz="1200" dirty="0">
                <a:latin typeface="Times New Roman"/>
                <a:cs typeface="Times New Roman"/>
              </a:rPr>
              <a:t>dalle illusioni del male e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salvezza ultima da tutti </a:t>
            </a:r>
            <a:r>
              <a:rPr sz="1200" spc="-5" dirty="0">
                <a:latin typeface="Times New Roman"/>
                <a:cs typeface="Times New Roman"/>
              </a:rPr>
              <a:t>gli ostacoli </a:t>
            </a:r>
            <a:r>
              <a:rPr sz="1200" dirty="0">
                <a:latin typeface="Times New Roman"/>
                <a:cs typeface="Times New Roman"/>
              </a:rPr>
              <a:t>materiali.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arrotolerà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come un pezzo di </a:t>
            </a:r>
            <a:r>
              <a:rPr sz="1200" spc="-5" dirty="0">
                <a:latin typeface="Times New Roman"/>
                <a:cs typeface="Times New Roman"/>
              </a:rPr>
              <a:t>cuoio,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la fine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l’uomo avrà </a:t>
            </a:r>
            <a:r>
              <a:rPr sz="1200" spc="-5" dirty="0">
                <a:latin typeface="Times New Roman"/>
                <a:cs typeface="Times New Roman"/>
              </a:rPr>
              <a:t>trovato Dio.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Dio, salvaci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triplice rovina </a:t>
            </a:r>
            <a:r>
              <a:rPr sz="1200" dirty="0">
                <a:latin typeface="Times New Roman"/>
                <a:cs typeface="Times New Roman"/>
              </a:rPr>
              <a:t>dell’inferno — la </a:t>
            </a:r>
            <a:r>
              <a:rPr sz="1200" spc="-5" dirty="0">
                <a:latin typeface="Times New Roman"/>
                <a:cs typeface="Times New Roman"/>
              </a:rPr>
              <a:t>cupidigia, </a:t>
            </a:r>
            <a:r>
              <a:rPr sz="1200" dirty="0">
                <a:latin typeface="Times New Roman"/>
                <a:cs typeface="Times New Roman"/>
              </a:rPr>
              <a:t>l’ira e </a:t>
            </a:r>
            <a:r>
              <a:rPr sz="1200" spc="-5" dirty="0">
                <a:latin typeface="Times New Roman"/>
                <a:cs typeface="Times New Roman"/>
              </a:rPr>
              <a:t>l’avarizia! </a:t>
            </a:r>
            <a:r>
              <a:rPr sz="1200" dirty="0">
                <a:latin typeface="Times New Roman"/>
                <a:cs typeface="Times New Roman"/>
              </a:rPr>
              <a:t>O anima,  </a:t>
            </a:r>
            <a:r>
              <a:rPr sz="1200" spc="-5" dirty="0">
                <a:latin typeface="Times New Roman"/>
                <a:cs typeface="Times New Roman"/>
              </a:rPr>
              <a:t>preparati per </a:t>
            </a:r>
            <a:r>
              <a:rPr sz="1200" dirty="0">
                <a:latin typeface="Times New Roman"/>
                <a:cs typeface="Times New Roman"/>
              </a:rPr>
              <a:t>la lotta spirituale </a:t>
            </a:r>
            <a:r>
              <a:rPr sz="1200" spc="-5" dirty="0">
                <a:latin typeface="Times New Roman"/>
                <a:cs typeface="Times New Roman"/>
              </a:rPr>
              <a:t>dell’immortalità! Quando </a:t>
            </a:r>
            <a:r>
              <a:rPr sz="1200" dirty="0">
                <a:latin typeface="Times New Roman"/>
                <a:cs typeface="Times New Roman"/>
              </a:rPr>
              <a:t>viene la fine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esitare ad abbandonare questo </a:t>
            </a:r>
            <a:r>
              <a:rPr sz="1200" dirty="0">
                <a:latin typeface="Times New Roman"/>
                <a:cs typeface="Times New Roman"/>
              </a:rPr>
              <a:t>corpo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forma più </a:t>
            </a:r>
            <a:r>
              <a:rPr sz="1200" spc="-5" dirty="0">
                <a:latin typeface="Times New Roman"/>
                <a:cs typeface="Times New Roman"/>
              </a:rPr>
              <a:t>appropriata </a:t>
            </a:r>
            <a:r>
              <a:rPr sz="1200" dirty="0">
                <a:latin typeface="Times New Roman"/>
                <a:cs typeface="Times New Roman"/>
              </a:rPr>
              <a:t>e più bella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risvegliarti nei regni </a:t>
            </a:r>
            <a:r>
              <a:rPr sz="1200" dirty="0">
                <a:latin typeface="Times New Roman"/>
                <a:cs typeface="Times New Roman"/>
              </a:rPr>
              <a:t>del Supremo e </a:t>
            </a:r>
            <a:r>
              <a:rPr sz="1200" spc="-5" dirty="0">
                <a:latin typeface="Times New Roman"/>
                <a:cs typeface="Times New Roman"/>
              </a:rPr>
              <a:t>dell’Immortale, </a:t>
            </a:r>
            <a:r>
              <a:rPr sz="1200" dirty="0">
                <a:latin typeface="Times New Roman"/>
                <a:cs typeface="Times New Roman"/>
              </a:rPr>
              <a:t>dove non vi sono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tristezza,  </a:t>
            </a:r>
            <a:r>
              <a:rPr sz="1200" spc="-5" dirty="0">
                <a:latin typeface="Times New Roman"/>
                <a:cs typeface="Times New Roman"/>
              </a:rPr>
              <a:t>fame, sete </a:t>
            </a:r>
            <a:r>
              <a:rPr sz="1200" dirty="0">
                <a:latin typeface="Times New Roman"/>
                <a:cs typeface="Times New Roman"/>
              </a:rPr>
              <a:t>o morte. </a:t>
            </a:r>
            <a:r>
              <a:rPr sz="1200" spc="-5" dirty="0">
                <a:latin typeface="Times New Roman"/>
                <a:cs typeface="Times New Roman"/>
              </a:rPr>
              <a:t>Conoscere Dio significa spezzare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corde </a:t>
            </a:r>
            <a:r>
              <a:rPr sz="1200" dirty="0">
                <a:latin typeface="Times New Roman"/>
                <a:cs typeface="Times New Roman"/>
              </a:rPr>
              <a:t>della morte.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che conosce Dio </a:t>
            </a:r>
            <a:r>
              <a:rPr sz="1200" spc="-5" dirty="0">
                <a:latin typeface="Times New Roman"/>
                <a:cs typeface="Times New Roman"/>
              </a:rPr>
              <a:t>si eleva nell’universo </a:t>
            </a:r>
            <a:r>
              <a:rPr sz="1200" dirty="0">
                <a:latin typeface="Times New Roman"/>
                <a:cs typeface="Times New Roman"/>
              </a:rPr>
              <a:t>come la  </a:t>
            </a:r>
            <a:r>
              <a:rPr sz="1200" spc="-5" dirty="0">
                <a:latin typeface="Times New Roman"/>
                <a:cs typeface="Times New Roman"/>
              </a:rPr>
              <a:t>crema che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alla superficie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latte. Noi adoriamo Dio, l’autore </a:t>
            </a:r>
            <a:r>
              <a:rPr sz="1200" dirty="0">
                <a:latin typeface="Times New Roman"/>
                <a:cs typeface="Times New Roman"/>
              </a:rPr>
              <a:t>di tutto, la </a:t>
            </a:r>
            <a:r>
              <a:rPr sz="1200" spc="-5" dirty="0">
                <a:latin typeface="Times New Roman"/>
                <a:cs typeface="Times New Roman"/>
              </a:rPr>
              <a:t>Grande Anima, che dimora sempre nel cuore delle  sue creature.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sanno che Dio troneggia nel </a:t>
            </a:r>
            <a:r>
              <a:rPr sz="1200" dirty="0">
                <a:latin typeface="Times New Roman"/>
                <a:cs typeface="Times New Roman"/>
              </a:rPr>
              <a:t>cuore umano sono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simili a lui — </a:t>
            </a:r>
            <a:r>
              <a:rPr sz="1200" spc="-5" dirty="0">
                <a:latin typeface="Times New Roman"/>
                <a:cs typeface="Times New Roman"/>
              </a:rPr>
              <a:t>immortali.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deve  essere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indietro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ma la virtù </a:t>
            </a:r>
            <a:r>
              <a:rPr sz="1200" spc="-5" dirty="0">
                <a:latin typeface="Times New Roman"/>
                <a:cs typeface="Times New Roman"/>
              </a:rPr>
              <a:t>accompagna l’anima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8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(1449.3) 131:4.8 </a:t>
            </a:r>
            <a:r>
              <a:rPr sz="1200" spc="-5" dirty="0">
                <a:latin typeface="Times New Roman"/>
                <a:cs typeface="Times New Roman"/>
              </a:rPr>
              <a:t>“È solo il perverso che </a:t>
            </a:r>
            <a:r>
              <a:rPr sz="1200" dirty="0">
                <a:latin typeface="Times New Roman"/>
                <a:cs typeface="Times New Roman"/>
              </a:rPr>
              <a:t>dice: l’universo non ha né verità </a:t>
            </a:r>
            <a:r>
              <a:rPr sz="1200" spc="-5" dirty="0">
                <a:latin typeface="Times New Roman"/>
                <a:cs typeface="Times New Roman"/>
              </a:rPr>
              <a:t>né governante; esso era </a:t>
            </a:r>
            <a:r>
              <a:rPr sz="1200" dirty="0">
                <a:latin typeface="Times New Roman"/>
                <a:cs typeface="Times New Roman"/>
              </a:rPr>
              <a:t>destinato soltanto a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la nostra  </a:t>
            </a:r>
            <a:r>
              <a:rPr sz="1200" spc="-5" dirty="0">
                <a:latin typeface="Times New Roman"/>
                <a:cs typeface="Times New Roman"/>
              </a:rPr>
              <a:t>cupidigia.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ingannate dalla </a:t>
            </a:r>
            <a:r>
              <a:rPr sz="1200" dirty="0">
                <a:latin typeface="Times New Roman"/>
                <a:cs typeface="Times New Roman"/>
              </a:rPr>
              <a:t>meschinità </a:t>
            </a:r>
            <a:r>
              <a:rPr sz="1200" spc="-5" dirty="0">
                <a:latin typeface="Times New Roman"/>
                <a:cs typeface="Times New Roman"/>
              </a:rPr>
              <a:t>del loro intelletto. Essi abbandonano così se </a:t>
            </a:r>
            <a:r>
              <a:rPr sz="1200" dirty="0">
                <a:latin typeface="Times New Roman"/>
                <a:cs typeface="Times New Roman"/>
              </a:rPr>
              <a:t>stessi </a:t>
            </a:r>
            <a:r>
              <a:rPr sz="1200" spc="-5" dirty="0">
                <a:latin typeface="Times New Roman"/>
                <a:cs typeface="Times New Roman"/>
              </a:rPr>
              <a:t>alla soddisfazione </a:t>
            </a:r>
            <a:r>
              <a:rPr sz="1200" dirty="0">
                <a:latin typeface="Times New Roman"/>
                <a:cs typeface="Times New Roman"/>
              </a:rPr>
              <a:t>della  loro </a:t>
            </a:r>
            <a:r>
              <a:rPr sz="1200" spc="-5" dirty="0">
                <a:latin typeface="Times New Roman"/>
                <a:cs typeface="Times New Roman"/>
              </a:rPr>
              <a:t>cupidigia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anima delle gioie </a:t>
            </a:r>
            <a:r>
              <a:rPr sz="1200" dirty="0">
                <a:latin typeface="Times New Roman"/>
                <a:cs typeface="Times New Roman"/>
              </a:rPr>
              <a:t>della virtù e </a:t>
            </a:r>
            <a:r>
              <a:rPr sz="1200" spc="-5" dirty="0">
                <a:latin typeface="Times New Roman"/>
                <a:cs typeface="Times New Roman"/>
              </a:rPr>
              <a:t>dei piaceri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rettitudine.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endParaRPr sz="1200">
              <a:latin typeface="Times New Roman"/>
              <a:cs typeface="Times New Roman"/>
            </a:endParaRPr>
          </a:p>
          <a:p>
            <a:pPr marL="63500" marR="1257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salvezza dal peccato? L’uomo che </a:t>
            </a:r>
            <a:r>
              <a:rPr sz="1200" dirty="0">
                <a:latin typeface="Times New Roman"/>
                <a:cs typeface="Times New Roman"/>
              </a:rPr>
              <a:t>ha visto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immortale. Gli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nella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spc="15" dirty="0">
                <a:latin typeface="Times New Roman"/>
                <a:cs typeface="Times New Roman"/>
              </a:rPr>
              <a:t>non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sopravvivere alla </a:t>
            </a:r>
            <a:r>
              <a:rPr sz="1200" dirty="0">
                <a:latin typeface="Times New Roman"/>
                <a:cs typeface="Times New Roman"/>
              </a:rPr>
              <a:t>morte; solo la virtù cammina 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mentre procede 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campi felici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assolati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229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Zoroastrismo</a:t>
            </a:r>
            <a:endParaRPr sz="1600">
              <a:latin typeface="Times New Roman"/>
              <a:cs typeface="Times New Roman"/>
            </a:endParaRPr>
          </a:p>
          <a:p>
            <a:pPr marL="63500" marR="1346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(1449.4) 131:5.1 </a:t>
            </a:r>
            <a:r>
              <a:rPr sz="1200" spc="-5" dirty="0">
                <a:latin typeface="Times New Roman"/>
                <a:cs typeface="Times New Roman"/>
              </a:rPr>
              <a:t>Zoroastro fu anch’egli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diretto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missionari Melchizedek,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dottrina del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insegnamento centrale </a:t>
            </a:r>
            <a:r>
              <a:rPr sz="1200" dirty="0">
                <a:latin typeface="Times New Roman"/>
                <a:cs typeface="Times New Roman"/>
              </a:rPr>
              <a:t>nella religione </a:t>
            </a:r>
            <a:r>
              <a:rPr sz="1200" spc="-5" dirty="0">
                <a:latin typeface="Times New Roman"/>
                <a:cs typeface="Times New Roman"/>
              </a:rPr>
              <a:t>che egli fondò </a:t>
            </a:r>
            <a:r>
              <a:rPr sz="1200" dirty="0">
                <a:latin typeface="Times New Roman"/>
                <a:cs typeface="Times New Roman"/>
              </a:rPr>
              <a:t>in Persia. </a:t>
            </a:r>
            <a:r>
              <a:rPr sz="1200" spc="-5" dirty="0">
                <a:latin typeface="Times New Roman"/>
                <a:cs typeface="Times New Roman"/>
              </a:rPr>
              <a:t>A parte </a:t>
            </a:r>
            <a:r>
              <a:rPr sz="1200" dirty="0">
                <a:latin typeface="Times New Roman"/>
                <a:cs typeface="Times New Roman"/>
              </a:rPr>
              <a:t>il Giudaismo, </a:t>
            </a:r>
            <a:r>
              <a:rPr sz="1200" spc="-5" dirty="0">
                <a:latin typeface="Times New Roman"/>
                <a:cs typeface="Times New Roman"/>
              </a:rPr>
              <a:t>nessuna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conteneva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quantità di </a:t>
            </a:r>
            <a:r>
              <a:rPr sz="1200" spc="-5" dirty="0">
                <a:latin typeface="Times New Roman"/>
                <a:cs typeface="Times New Roman"/>
              </a:rPr>
              <a:t>questi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Salem. Dagli </a:t>
            </a:r>
            <a:r>
              <a:rPr sz="1200" dirty="0">
                <a:latin typeface="Times New Roman"/>
                <a:cs typeface="Times New Roman"/>
              </a:rPr>
              <a:t>scritti di questa </a:t>
            </a:r>
            <a:r>
              <a:rPr sz="1200" spc="-5" dirty="0">
                <a:latin typeface="Times New Roman"/>
                <a:cs typeface="Times New Roman"/>
              </a:rPr>
              <a:t>religione Ganid fece gli </a:t>
            </a:r>
            <a:r>
              <a:rPr sz="1200" dirty="0">
                <a:latin typeface="Times New Roman"/>
                <a:cs typeface="Times New Roman"/>
              </a:rPr>
              <a:t>estratti 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00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(1450.1) 131:5.2 </a:t>
            </a:r>
            <a:r>
              <a:rPr sz="1200" spc="-5" dirty="0">
                <a:latin typeface="Times New Roman"/>
                <a:cs typeface="Times New Roman"/>
              </a:rPr>
              <a:t>“Tutte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provengono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ed appartengono </a:t>
            </a:r>
            <a:r>
              <a:rPr sz="1200" dirty="0">
                <a:latin typeface="Times New Roman"/>
                <a:cs typeface="Times New Roman"/>
              </a:rPr>
              <a:t>a lui — </a:t>
            </a:r>
            <a:r>
              <a:rPr sz="1200" spc="-5" dirty="0">
                <a:latin typeface="Times New Roman"/>
                <a:cs typeface="Times New Roman"/>
              </a:rPr>
              <a:t>infinitamente saggio, </a:t>
            </a:r>
            <a:r>
              <a:rPr sz="1200" dirty="0">
                <a:latin typeface="Times New Roman"/>
                <a:cs typeface="Times New Roman"/>
              </a:rPr>
              <a:t>buono, </a:t>
            </a:r>
            <a:r>
              <a:rPr sz="1200" spc="-5" dirty="0">
                <a:latin typeface="Times New Roman"/>
                <a:cs typeface="Times New Roman"/>
              </a:rPr>
              <a:t>retto, santo,  risplendente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glorioso. Questo,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luminosità.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tutti i buoni </a:t>
            </a:r>
            <a:r>
              <a:rPr sz="1200" spc="-5" dirty="0">
                <a:latin typeface="Times New Roman"/>
                <a:cs typeface="Times New Roman"/>
              </a:rPr>
              <a:t>propositi </a:t>
            </a:r>
            <a:r>
              <a:rPr sz="1200" dirty="0">
                <a:latin typeface="Times New Roman"/>
                <a:cs typeface="Times New Roman"/>
              </a:rPr>
              <a:t>ed  il </a:t>
            </a:r>
            <a:r>
              <a:rPr sz="1200" spc="-5" dirty="0">
                <a:latin typeface="Times New Roman"/>
                <a:cs typeface="Times New Roman"/>
              </a:rPr>
              <a:t>protettore della giustizia dell’universo.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saggia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consiste nell’agire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consonanza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 verità. Dio </a:t>
            </a:r>
            <a:r>
              <a:rPr sz="1200" dirty="0">
                <a:latin typeface="Times New Roman"/>
                <a:cs typeface="Times New Roman"/>
              </a:rPr>
              <a:t>vede tutto, e </a:t>
            </a:r>
            <a:r>
              <a:rPr sz="1200" spc="-5" dirty="0">
                <a:latin typeface="Times New Roman"/>
                <a:cs typeface="Times New Roman"/>
              </a:rPr>
              <a:t>scorge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cattive azioni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malvagi </a:t>
            </a:r>
            <a:r>
              <a:rPr sz="1200" dirty="0">
                <a:latin typeface="Times New Roman"/>
                <a:cs typeface="Times New Roman"/>
              </a:rPr>
              <a:t>e le buone opere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giusti; il nostro </a:t>
            </a:r>
            <a:r>
              <a:rPr sz="1200" spc="-5" dirty="0">
                <a:latin typeface="Times New Roman"/>
                <a:cs typeface="Times New Roman"/>
              </a:rPr>
              <a:t>Dio osserva </a:t>
            </a:r>
            <a:r>
              <a:rPr sz="1200" dirty="0">
                <a:latin typeface="Times New Roman"/>
                <a:cs typeface="Times New Roman"/>
              </a:rPr>
              <a:t>tutte le cose </a:t>
            </a:r>
            <a:r>
              <a:rPr sz="1200" spc="-5" dirty="0">
                <a:latin typeface="Times New Roman"/>
                <a:cs typeface="Times New Roman"/>
              </a:rPr>
              <a:t>con  occhio scintillante.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tocco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tocco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guarisce.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è un </a:t>
            </a:r>
            <a:r>
              <a:rPr sz="1200" spc="-5" dirty="0">
                <a:latin typeface="Times New Roman"/>
                <a:cs typeface="Times New Roman"/>
              </a:rPr>
              <a:t>benefattore onnipotente. Dio </a:t>
            </a:r>
            <a:r>
              <a:rPr sz="1200" dirty="0">
                <a:latin typeface="Times New Roman"/>
                <a:cs typeface="Times New Roman"/>
              </a:rPr>
              <a:t>tende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5" dirty="0">
                <a:latin typeface="Times New Roman"/>
                <a:cs typeface="Times New Roman"/>
              </a:rPr>
              <a:t>benefica </a:t>
            </a:r>
            <a:r>
              <a:rPr sz="1200" spc="-5" dirty="0">
                <a:latin typeface="Times New Roman"/>
                <a:cs typeface="Times New Roman"/>
              </a:rPr>
              <a:t>sia  ai giusti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ai malvagi. Dio </a:t>
            </a:r>
            <a:r>
              <a:rPr sz="1200" dirty="0">
                <a:latin typeface="Times New Roman"/>
                <a:cs typeface="Times New Roman"/>
              </a:rPr>
              <a:t>ha stabilito il mondo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la ricompensa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bene e per il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infinitamente saggio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promesso l’immortalità alle anime </a:t>
            </a:r>
            <a:r>
              <a:rPr sz="1200" dirty="0">
                <a:latin typeface="Times New Roman"/>
                <a:cs typeface="Times New Roman"/>
              </a:rPr>
              <a:t>pie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pensano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purezza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agiscono </a:t>
            </a:r>
            <a:r>
              <a:rPr sz="1200" spc="-5" dirty="0">
                <a:latin typeface="Times New Roman"/>
                <a:cs typeface="Times New Roman"/>
              </a:rPr>
              <a:t>con rettitudine. Voi diverrete ciò </a:t>
            </a:r>
            <a:r>
              <a:rPr sz="1200" dirty="0">
                <a:latin typeface="Times New Roman"/>
                <a:cs typeface="Times New Roman"/>
              </a:rPr>
              <a:t>che desiderate  </a:t>
            </a:r>
            <a:r>
              <a:rPr sz="1200" spc="-5" dirty="0">
                <a:latin typeface="Times New Roman"/>
                <a:cs typeface="Times New Roman"/>
              </a:rPr>
              <a:t>supremamente essere.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sole è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per coloro che discernono Dio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(1450.2) 131:5.3 </a:t>
            </a:r>
            <a:r>
              <a:rPr sz="1200" spc="-5" dirty="0">
                <a:latin typeface="Times New Roman"/>
                <a:cs typeface="Times New Roman"/>
              </a:rPr>
              <a:t>“Lodate Dio cercando ciò </a:t>
            </a:r>
            <a:r>
              <a:rPr sz="1200" dirty="0">
                <a:latin typeface="Times New Roman"/>
                <a:cs typeface="Times New Roman"/>
              </a:rPr>
              <a:t>che piace </a:t>
            </a:r>
            <a:r>
              <a:rPr sz="1200" spc="-5" dirty="0">
                <a:latin typeface="Times New Roman"/>
                <a:cs typeface="Times New Roman"/>
              </a:rPr>
              <a:t>al Saggio. Adorate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camminando </a:t>
            </a:r>
            <a:r>
              <a:rPr sz="1200" spc="-5" dirty="0">
                <a:latin typeface="Times New Roman"/>
                <a:cs typeface="Times New Roman"/>
              </a:rPr>
              <a:t>gioiosamente nelle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stabilite  dalla sua religione </a:t>
            </a:r>
            <a:r>
              <a:rPr sz="1200" dirty="0">
                <a:latin typeface="Times New Roman"/>
                <a:cs typeface="Times New Roman"/>
              </a:rPr>
              <a:t>rivelata. </a:t>
            </a:r>
            <a:r>
              <a:rPr sz="1200" spc="-5" dirty="0">
                <a:latin typeface="Times New Roman"/>
                <a:cs typeface="Times New Roman"/>
              </a:rPr>
              <a:t>Non c’è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Supremo,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Luci. Adoriamo colui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acque, </a:t>
            </a:r>
            <a:r>
              <a:rPr sz="1200" dirty="0">
                <a:latin typeface="Times New Roman"/>
                <a:cs typeface="Times New Roman"/>
              </a:rPr>
              <a:t>le piante, </a:t>
            </a:r>
            <a:r>
              <a:rPr sz="1200" spc="-5" dirty="0">
                <a:latin typeface="Times New Roman"/>
                <a:cs typeface="Times New Roman"/>
              </a:rPr>
              <a:t>gli  animali,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ed </a:t>
            </a:r>
            <a:r>
              <a:rPr sz="1200" dirty="0">
                <a:latin typeface="Times New Roman"/>
                <a:cs typeface="Times New Roman"/>
              </a:rPr>
              <a:t>i cieli.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benevolo. Noi </a:t>
            </a:r>
            <a:r>
              <a:rPr sz="1200" dirty="0">
                <a:latin typeface="Times New Roman"/>
                <a:cs typeface="Times New Roman"/>
              </a:rPr>
              <a:t>adoriamo il più bello, il </a:t>
            </a:r>
            <a:r>
              <a:rPr sz="1200" spc="-5" dirty="0">
                <a:latin typeface="Times New Roman"/>
                <a:cs typeface="Times New Roman"/>
              </a:rPr>
              <a:t>generoso Immortale, </a:t>
            </a:r>
            <a:r>
              <a:rPr sz="1200" spc="5" dirty="0">
                <a:latin typeface="Times New Roman"/>
                <a:cs typeface="Times New Roman"/>
              </a:rPr>
              <a:t>dotato </a:t>
            </a:r>
            <a:r>
              <a:rPr sz="1200" dirty="0">
                <a:latin typeface="Times New Roman"/>
                <a:cs typeface="Times New Roman"/>
              </a:rPr>
              <a:t>di luce  </a:t>
            </a:r>
            <a:r>
              <a:rPr sz="1200" spc="-5" dirty="0">
                <a:latin typeface="Times New Roman"/>
                <a:cs typeface="Times New Roman"/>
              </a:rPr>
              <a:t>eterna. Dio </a:t>
            </a:r>
            <a:r>
              <a:rPr sz="1200" dirty="0">
                <a:latin typeface="Times New Roman"/>
                <a:cs typeface="Times New Roman"/>
              </a:rPr>
              <a:t>è il più lontano da noi e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il più vicino a </a:t>
            </a:r>
            <a:r>
              <a:rPr sz="1200" spc="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che dimora nella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anima.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 divino e più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più amichevole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più amichevole di tutte le creature. Dio è di  </a:t>
            </a:r>
            <a:r>
              <a:rPr sz="1200" spc="-5" dirty="0">
                <a:latin typeface="Times New Roman"/>
                <a:cs typeface="Times New Roman"/>
              </a:rPr>
              <a:t>grandissimo aiuto per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nel principale dei </a:t>
            </a:r>
            <a:r>
              <a:rPr sz="1200" dirty="0">
                <a:latin typeface="Times New Roman"/>
                <a:cs typeface="Times New Roman"/>
              </a:rPr>
              <a:t>nostri compiti,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conoscerlo. Dio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adorabile </a:t>
            </a:r>
            <a:r>
              <a:rPr sz="1200" dirty="0">
                <a:latin typeface="Times New Roman"/>
                <a:cs typeface="Times New Roman"/>
              </a:rPr>
              <a:t>e più retto;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378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è la nostra saggezza, la nostra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vigore </a:t>
            </a:r>
            <a:r>
              <a:rPr sz="1200" dirty="0">
                <a:latin typeface="Times New Roman"/>
                <a:cs typeface="Times New Roman"/>
              </a:rPr>
              <a:t>della nostra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e del nostro </a:t>
            </a:r>
            <a:r>
              <a:rPr sz="1200" spc="-5" dirty="0">
                <a:latin typeface="Times New Roman"/>
                <a:cs typeface="Times New Roman"/>
              </a:rPr>
              <a:t>corpo. </a:t>
            </a:r>
            <a:r>
              <a:rPr sz="1200" dirty="0">
                <a:latin typeface="Times New Roman"/>
                <a:cs typeface="Times New Roman"/>
              </a:rPr>
              <a:t>Tramite i nostri buoni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il saggio  </a:t>
            </a:r>
            <a:r>
              <a:rPr sz="1200" spc="-5" dirty="0">
                <a:latin typeface="Times New Roman"/>
                <a:cs typeface="Times New Roman"/>
              </a:rPr>
              <a:t>Creatore ci renderà </a:t>
            </a:r>
            <a:r>
              <a:rPr sz="1200" dirty="0">
                <a:latin typeface="Times New Roman"/>
                <a:cs typeface="Times New Roman"/>
              </a:rPr>
              <a:t>capaci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 e di </a:t>
            </a:r>
            <a:r>
              <a:rPr sz="1200" spc="-5" dirty="0">
                <a:latin typeface="Times New Roman"/>
                <a:cs typeface="Times New Roman"/>
              </a:rPr>
              <a:t>pervenire così </a:t>
            </a:r>
            <a:r>
              <a:rPr sz="1200" dirty="0">
                <a:latin typeface="Times New Roman"/>
                <a:cs typeface="Times New Roman"/>
              </a:rPr>
              <a:t>alla realizzazione di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divinamente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(1450.3) 131:5.4 </a:t>
            </a:r>
            <a:r>
              <a:rPr sz="1200" spc="-5" dirty="0">
                <a:latin typeface="Times New Roman"/>
                <a:cs typeface="Times New Roman"/>
              </a:rPr>
              <a:t>“Signore, insegnaci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questa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in preparazione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prossima vita </a:t>
            </a:r>
            <a:r>
              <a:rPr sz="1200" spc="-5" dirty="0">
                <a:latin typeface="Times New Roman"/>
                <a:cs typeface="Times New Roman"/>
              </a:rPr>
              <a:t>dello spirito. Parlaci,  Signore,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eseguiremo </a:t>
            </a:r>
            <a:r>
              <a:rPr sz="1200" dirty="0">
                <a:latin typeface="Times New Roman"/>
                <a:cs typeface="Times New Roman"/>
              </a:rPr>
              <a:t>i tuoi ordini. </a:t>
            </a:r>
            <a:r>
              <a:rPr sz="1200" spc="-5" dirty="0">
                <a:latin typeface="Times New Roman"/>
                <a:cs typeface="Times New Roman"/>
              </a:rPr>
              <a:t>Indicaci </a:t>
            </a:r>
            <a:r>
              <a:rPr sz="1200" dirty="0">
                <a:latin typeface="Times New Roman"/>
                <a:cs typeface="Times New Roman"/>
              </a:rPr>
              <a:t>le vie buone e noi andremo diritti. </a:t>
            </a:r>
            <a:r>
              <a:rPr sz="1200" spc="-5" dirty="0">
                <a:latin typeface="Times New Roman"/>
                <a:cs typeface="Times New Roman"/>
              </a:rPr>
              <a:t>Accordaci </a:t>
            </a:r>
            <a:r>
              <a:rPr sz="1200" dirty="0">
                <a:latin typeface="Times New Roman"/>
                <a:cs typeface="Times New Roman"/>
              </a:rPr>
              <a:t>di raggiungere l’unione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te. </a:t>
            </a:r>
            <a:r>
              <a:rPr sz="1200" spc="-5" dirty="0">
                <a:latin typeface="Times New Roman"/>
                <a:cs typeface="Times New Roman"/>
              </a:rPr>
              <a:t>Noi  sappiamo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buona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conduce all’unione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rettitudine. Dio </a:t>
            </a:r>
            <a:r>
              <a:rPr sz="1200" dirty="0">
                <a:latin typeface="Times New Roman"/>
                <a:cs typeface="Times New Roman"/>
              </a:rPr>
              <a:t>è la nostra natura </a:t>
            </a:r>
            <a:r>
              <a:rPr sz="1200" spc="-5" dirty="0">
                <a:latin typeface="Times New Roman"/>
                <a:cs typeface="Times New Roman"/>
              </a:rPr>
              <a:t>saggia,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pensiero migliore, 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atto retto.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Dio accordarci </a:t>
            </a:r>
            <a:r>
              <a:rPr sz="1200" dirty="0">
                <a:latin typeface="Times New Roman"/>
                <a:cs typeface="Times New Roman"/>
              </a:rPr>
              <a:t>l’unità con lo spirito divino e </a:t>
            </a:r>
            <a:r>
              <a:rPr sz="1200" spc="-5" dirty="0">
                <a:latin typeface="Times New Roman"/>
                <a:cs typeface="Times New Roman"/>
              </a:rPr>
              <a:t>l’immortalità </a:t>
            </a:r>
            <a:r>
              <a:rPr sz="1200" dirty="0">
                <a:latin typeface="Times New Roman"/>
                <a:cs typeface="Times New Roman"/>
              </a:rPr>
              <a:t>in lui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4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(1450.4) 131:5.5 </a:t>
            </a:r>
            <a:r>
              <a:rPr sz="1200" spc="-5" dirty="0">
                <a:latin typeface="Times New Roman"/>
                <a:cs typeface="Times New Roman"/>
              </a:rPr>
              <a:t>“Questa religione del Saggio </a:t>
            </a:r>
            <a:r>
              <a:rPr sz="1200" dirty="0">
                <a:latin typeface="Times New Roman"/>
                <a:cs typeface="Times New Roman"/>
              </a:rPr>
              <a:t>purifica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cattivo pensiero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azione </a:t>
            </a:r>
            <a:r>
              <a:rPr sz="1200" spc="-5" dirty="0">
                <a:latin typeface="Times New Roman"/>
                <a:cs typeface="Times New Roman"/>
              </a:rPr>
              <a:t>peccaminosa.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m’inchino  </a:t>
            </a:r>
            <a:r>
              <a:rPr sz="1200" spc="-5" dirty="0">
                <a:latin typeface="Times New Roman"/>
                <a:cs typeface="Times New Roman"/>
              </a:rPr>
              <a:t>davanti al 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pentendomi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offeso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pensieri, parole </a:t>
            </a:r>
            <a:r>
              <a:rPr sz="1200" dirty="0">
                <a:latin typeface="Times New Roman"/>
                <a:cs typeface="Times New Roman"/>
              </a:rPr>
              <a:t>o azioni — intenzionalmente o meno 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offro </a:t>
            </a:r>
            <a:r>
              <a:rPr sz="1200" spc="-5" dirty="0">
                <a:latin typeface="Times New Roman"/>
                <a:cs typeface="Times New Roman"/>
              </a:rPr>
              <a:t>preghiere 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lodi per il </a:t>
            </a:r>
            <a:r>
              <a:rPr sz="1200" spc="-5" dirty="0">
                <a:latin typeface="Times New Roman"/>
                <a:cs typeface="Times New Roman"/>
              </a:rPr>
              <a:t>perdono. Quando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confesso, se </a:t>
            </a:r>
            <a:r>
              <a:rPr sz="1200" dirty="0">
                <a:latin typeface="Times New Roman"/>
                <a:cs typeface="Times New Roman"/>
              </a:rPr>
              <a:t>non ho intenzione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di nuovo le cose </a:t>
            </a:r>
            <a:r>
              <a:rPr sz="1200" spc="-5" dirty="0">
                <a:latin typeface="Times New Roman"/>
                <a:cs typeface="Times New Roman"/>
              </a:rPr>
              <a:t>cattive so </a:t>
            </a:r>
            <a:r>
              <a:rPr sz="1200" dirty="0">
                <a:latin typeface="Times New Roman"/>
                <a:cs typeface="Times New Roman"/>
              </a:rPr>
              <a:t>che il peccato 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tolto dalla mia anima.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rimuove i </a:t>
            </a:r>
            <a:r>
              <a:rPr sz="1200" spc="-5" dirty="0">
                <a:latin typeface="Times New Roman"/>
                <a:cs typeface="Times New Roman"/>
              </a:rPr>
              <a:t>legami del peccato.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fanno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riceveranno </a:t>
            </a:r>
            <a:r>
              <a:rPr sz="1200" dirty="0">
                <a:latin typeface="Times New Roman"/>
                <a:cs typeface="Times New Roman"/>
              </a:rPr>
              <a:t>la punizione, ma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seguono la verità </a:t>
            </a:r>
            <a:r>
              <a:rPr sz="1200" spc="-5" dirty="0">
                <a:latin typeface="Times New Roman"/>
                <a:cs typeface="Times New Roman"/>
              </a:rPr>
              <a:t>godranno della </a:t>
            </a:r>
            <a:r>
              <a:rPr sz="1200" dirty="0">
                <a:latin typeface="Times New Roman"/>
                <a:cs typeface="Times New Roman"/>
              </a:rPr>
              <a:t>felicità di una </a:t>
            </a:r>
            <a:r>
              <a:rPr sz="1200" spc="-5" dirty="0">
                <a:latin typeface="Times New Roman"/>
                <a:cs typeface="Times New Roman"/>
              </a:rPr>
              <a:t>salvezza eterna. Prendi possesso </a:t>
            </a:r>
            <a:r>
              <a:rPr sz="1200" dirty="0">
                <a:latin typeface="Times New Roman"/>
                <a:cs typeface="Times New Roman"/>
              </a:rPr>
              <a:t>di noi con la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dispensa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salvatore. </a:t>
            </a:r>
            <a:r>
              <a:rPr sz="1200" spc="-5" dirty="0">
                <a:latin typeface="Times New Roman"/>
                <a:cs typeface="Times New Roman"/>
              </a:rPr>
              <a:t>Noi imploriamo misericordia perché </a:t>
            </a:r>
            <a:r>
              <a:rPr sz="1200" dirty="0">
                <a:latin typeface="Times New Roman"/>
                <a:cs typeface="Times New Roman"/>
              </a:rPr>
              <a:t>aspiriamo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perfezione; noi </a:t>
            </a:r>
            <a:r>
              <a:rPr sz="1200" spc="-5" dirty="0">
                <a:latin typeface="Times New Roman"/>
                <a:cs typeface="Times New Roman"/>
              </a:rPr>
              <a:t>vorremmo essere  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Suduanismo (Il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Giainismo)</a:t>
            </a:r>
            <a:endParaRPr sz="1600">
              <a:latin typeface="Times New Roman"/>
              <a:cs typeface="Times New Roman"/>
            </a:endParaRPr>
          </a:p>
          <a:p>
            <a:pPr marL="76200" marR="695325" algn="just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(1450.5) 131:6.1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religiosi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preservò </a:t>
            </a:r>
            <a:r>
              <a:rPr sz="1200" dirty="0">
                <a:latin typeface="Times New Roman"/>
                <a:cs typeface="Times New Roman"/>
              </a:rPr>
              <a:t>la dottrina 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 in </a:t>
            </a:r>
            <a:r>
              <a:rPr sz="1200" spc="-10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sopravvivenza degli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— era conosciuto in quel tempo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Suduanisti.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recentemente questi credenti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seguaci del </a:t>
            </a:r>
            <a:r>
              <a:rPr sz="1200" dirty="0">
                <a:latin typeface="Times New Roman"/>
                <a:cs typeface="Times New Roman"/>
              </a:rPr>
              <a:t>Giainismo.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insegnavano: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10433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su Urantia), </a:t>
            </a:r>
            <a:r>
              <a:rPr sz="1200" dirty="0">
                <a:latin typeface="Times New Roman"/>
                <a:cs typeface="Times New Roman"/>
              </a:rPr>
              <a:t>ma pienamente e </a:t>
            </a:r>
            <a:r>
              <a:rPr sz="1200" spc="-5" dirty="0">
                <a:latin typeface="Times New Roman"/>
                <a:cs typeface="Times New Roman"/>
              </a:rPr>
              <a:t>supremamente completa secondo </a:t>
            </a:r>
            <a:r>
              <a:rPr sz="1200" dirty="0">
                <a:latin typeface="Times New Roman"/>
                <a:cs typeface="Times New Roman"/>
              </a:rPr>
              <a:t>la valutazione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più </a:t>
            </a:r>
            <a:r>
              <a:rPr sz="1200" spc="-5" dirty="0">
                <a:latin typeface="Times New Roman"/>
                <a:cs typeface="Times New Roman"/>
              </a:rPr>
              <a:t>altamente  perfezionati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vasto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(1330.5) 120:3.10 </a:t>
            </a:r>
            <a:r>
              <a:rPr sz="1200" spc="-5" dirty="0">
                <a:latin typeface="Times New Roman"/>
                <a:cs typeface="Times New Roman"/>
              </a:rPr>
              <a:t>“Ed ora </a:t>
            </a:r>
            <a:r>
              <a:rPr sz="1200" dirty="0">
                <a:latin typeface="Times New Roman"/>
                <a:cs typeface="Times New Roman"/>
              </a:rPr>
              <a:t>possa tuo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mio </a:t>
            </a:r>
            <a:r>
              <a:rPr sz="1200" spc="-5" dirty="0">
                <a:latin typeface="Times New Roman"/>
                <a:cs typeface="Times New Roman"/>
              </a:rPr>
              <a:t>Padre, che ci </a:t>
            </a:r>
            <a:r>
              <a:rPr sz="1200" dirty="0">
                <a:latin typeface="Times New Roman"/>
                <a:cs typeface="Times New Roman"/>
              </a:rPr>
              <a:t>ha sempre </a:t>
            </a:r>
            <a:r>
              <a:rPr sz="1200" spc="-5" dirty="0">
                <a:latin typeface="Times New Roman"/>
                <a:cs typeface="Times New Roman"/>
              </a:rPr>
              <a:t>sostenuti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adempimenti passati, guidarti, sostenerti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essere 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ci lascerai </a:t>
            </a:r>
            <a:r>
              <a:rPr sz="1200" dirty="0">
                <a:latin typeface="Times New Roman"/>
                <a:cs typeface="Times New Roman"/>
              </a:rPr>
              <a:t>ed in cui </a:t>
            </a:r>
            <a:r>
              <a:rPr sz="1200" spc="-5" dirty="0">
                <a:latin typeface="Times New Roman"/>
                <a:cs typeface="Times New Roman"/>
              </a:rPr>
              <a:t>abbandonerai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personalità, per tutto il tuo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al  riconoscimento </a:t>
            </a:r>
            <a:r>
              <a:rPr sz="1200" dirty="0">
                <a:latin typeface="Times New Roman"/>
                <a:cs typeface="Times New Roman"/>
              </a:rPr>
              <a:t>della tua identità divina </a:t>
            </a:r>
            <a:r>
              <a:rPr sz="1200" spc="-5" dirty="0">
                <a:latin typeface="Times New Roman"/>
                <a:cs typeface="Times New Roman"/>
              </a:rPr>
              <a:t>incarnata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umana, </a:t>
            </a:r>
            <a:r>
              <a:rPr sz="1200" dirty="0">
                <a:latin typeface="Times New Roman"/>
                <a:cs typeface="Times New Roman"/>
              </a:rPr>
              <a:t>e poi durante tutta la tua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su </a:t>
            </a:r>
            <a:r>
              <a:rPr sz="1200" dirty="0">
                <a:latin typeface="Times New Roman"/>
                <a:cs typeface="Times New Roman"/>
              </a:rPr>
              <a:t>Urantia,  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carne ed alla </a:t>
            </a:r>
            <a:r>
              <a:rPr sz="1200" dirty="0">
                <a:latin typeface="Times New Roman"/>
                <a:cs typeface="Times New Roman"/>
              </a:rPr>
              <a:t>tua ascensione </a:t>
            </a:r>
            <a:r>
              <a:rPr sz="1200" spc="-5" dirty="0">
                <a:latin typeface="Times New Roman"/>
                <a:cs typeface="Times New Roman"/>
              </a:rPr>
              <a:t>alla destra </a:t>
            </a:r>
            <a:r>
              <a:rPr sz="1200" dirty="0">
                <a:latin typeface="Times New Roman"/>
                <a:cs typeface="Times New Roman"/>
              </a:rPr>
              <a:t>della sovranità di nostro </a:t>
            </a:r>
            <a:r>
              <a:rPr sz="1200" spc="-5" dirty="0">
                <a:latin typeface="Times New Roman"/>
                <a:cs typeface="Times New Roman"/>
              </a:rPr>
              <a:t>Padre. Quando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rivedrò su  Salvington, saluteremo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tra di noi </a:t>
            </a:r>
            <a:r>
              <a:rPr sz="1200" spc="-5" dirty="0">
                <a:latin typeface="Times New Roman"/>
                <a:cs typeface="Times New Roman"/>
              </a:rPr>
              <a:t>come sovrano supremo ed </a:t>
            </a:r>
            <a:r>
              <a:rPr sz="1200" dirty="0">
                <a:latin typeface="Times New Roman"/>
                <a:cs typeface="Times New Roman"/>
              </a:rPr>
              <a:t>incondizionato di questo </a:t>
            </a:r>
            <a:r>
              <a:rPr sz="1200" spc="-5" dirty="0">
                <a:latin typeface="Times New Roman"/>
                <a:cs typeface="Times New Roman"/>
              </a:rPr>
              <a:t>universo che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creato,  servito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(1330.6) 120:3.11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in tua </a:t>
            </a:r>
            <a:r>
              <a:rPr sz="1200" spc="-5" dirty="0">
                <a:latin typeface="Times New Roman"/>
                <a:cs typeface="Times New Roman"/>
              </a:rPr>
              <a:t>vece. Assumo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Nebadon quale sovrano </a:t>
            </a:r>
            <a:r>
              <a:rPr sz="1200" dirty="0">
                <a:latin typeface="Times New Roman"/>
                <a:cs typeface="Times New Roman"/>
              </a:rPr>
              <a:t>facente </a:t>
            </a:r>
            <a:r>
              <a:rPr sz="1200" spc="-5" dirty="0">
                <a:latin typeface="Times New Roman"/>
                <a:cs typeface="Times New Roman"/>
              </a:rPr>
              <a:t>funzione durante l’intervallo 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settimo conferimento </a:t>
            </a:r>
            <a:r>
              <a:rPr sz="1200" dirty="0">
                <a:latin typeface="Times New Roman"/>
                <a:cs typeface="Times New Roman"/>
              </a:rPr>
              <a:t>come mortale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Urantia. E a te,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affido la </a:t>
            </a:r>
            <a:r>
              <a:rPr sz="1200" spc="-5" dirty="0">
                <a:latin typeface="Times New Roman"/>
                <a:cs typeface="Times New Roman"/>
              </a:rPr>
              <a:t>salvaguardia </a:t>
            </a:r>
            <a:r>
              <a:rPr sz="1200" dirty="0">
                <a:latin typeface="Times New Roman"/>
                <a:cs typeface="Times New Roman"/>
              </a:rPr>
              <a:t>di colui </a:t>
            </a:r>
            <a:r>
              <a:rPr sz="1200" spc="-5" dirty="0">
                <a:latin typeface="Times New Roman"/>
                <a:cs typeface="Times New Roman"/>
              </a:rPr>
              <a:t>che sta per divenire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dell’Uomo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ritornerà presto </a:t>
            </a:r>
            <a:r>
              <a:rPr sz="1200" dirty="0">
                <a:latin typeface="Times New Roman"/>
                <a:cs typeface="Times New Roman"/>
              </a:rPr>
              <a:t>a me in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 come Figlio dell’Uomo </a:t>
            </a:r>
            <a:r>
              <a:rPr sz="1200" dirty="0">
                <a:latin typeface="Times New Roman"/>
                <a:cs typeface="Times New Roman"/>
              </a:rPr>
              <a:t>e Figlio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fino a quando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ritornerà come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49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(1330.7) 120:3.12 </a:t>
            </a:r>
            <a:r>
              <a:rPr sz="1200" spc="-5" dirty="0">
                <a:latin typeface="Times New Roman"/>
                <a:cs typeface="Times New Roman"/>
              </a:rPr>
              <a:t>Poi,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riunita,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scomparve </a:t>
            </a:r>
            <a:r>
              <a:rPr sz="1200" spc="-5" dirty="0">
                <a:latin typeface="Times New Roman"/>
                <a:cs typeface="Times New Roman"/>
              </a:rPr>
              <a:t>immediatamente,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rivedemmo </a:t>
            </a:r>
            <a:r>
              <a:rPr sz="1200" dirty="0">
                <a:latin typeface="Times New Roman"/>
                <a:cs typeface="Times New Roman"/>
              </a:rPr>
              <a:t>più 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posto  </a:t>
            </a:r>
            <a:r>
              <a:rPr sz="1200" spc="-5" dirty="0">
                <a:latin typeface="Times New Roman"/>
                <a:cs typeface="Times New Roman"/>
              </a:rPr>
              <a:t>abituale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come capo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dell’universo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di conferimento  </a:t>
            </a:r>
            <a:r>
              <a:rPr sz="1200" spc="-5" dirty="0">
                <a:latin typeface="Times New Roman"/>
                <a:cs typeface="Times New Roman"/>
              </a:rPr>
              <a:t>su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L’incarnazione — la fusione di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due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uno</a:t>
            </a:r>
            <a:endParaRPr sz="160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(1331.1) 120:4.1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certi figli indegni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accusato </a:t>
            </a:r>
            <a:r>
              <a:rPr sz="1200" dirty="0">
                <a:latin typeface="Times New Roman"/>
                <a:cs typeface="Times New Roman"/>
              </a:rPr>
              <a:t>il loro Creatore-padre di </a:t>
            </a:r>
            <a:r>
              <a:rPr sz="1200" spc="-5" dirty="0">
                <a:latin typeface="Times New Roman"/>
                <a:cs typeface="Times New Roman"/>
              </a:rPr>
              <a:t>cercare egoisticamente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sovranità e 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insinuato 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deteneva </a:t>
            </a:r>
            <a:r>
              <a:rPr sz="1200" spc="-5" dirty="0">
                <a:latin typeface="Times New Roman"/>
                <a:cs typeface="Times New Roman"/>
              </a:rPr>
              <a:t>arbitrariamente ed autocraticamente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virtù della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irragionevole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848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(1450.6) 131:6.2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Signore del Cielo è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commettono peccato non </a:t>
            </a:r>
            <a:r>
              <a:rPr sz="1200" spc="-5" dirty="0">
                <a:latin typeface="Times New Roman"/>
                <a:cs typeface="Times New Roman"/>
              </a:rPr>
              <a:t>ascenderanno </a:t>
            </a:r>
            <a:r>
              <a:rPr sz="1200" dirty="0">
                <a:latin typeface="Times New Roman"/>
                <a:cs typeface="Times New Roman"/>
              </a:rPr>
              <a:t>nell’alto, ma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seguono le  vie </a:t>
            </a:r>
            <a:r>
              <a:rPr sz="1200" spc="-5" dirty="0">
                <a:latin typeface="Times New Roman"/>
                <a:cs typeface="Times New Roman"/>
              </a:rPr>
              <a:t>della rettitudine troveranno </a:t>
            </a:r>
            <a:r>
              <a:rPr sz="1200" dirty="0">
                <a:latin typeface="Times New Roman"/>
                <a:cs typeface="Times New Roman"/>
              </a:rPr>
              <a:t>un posto in </a:t>
            </a:r>
            <a:r>
              <a:rPr sz="1200" spc="-5" dirty="0">
                <a:latin typeface="Times New Roman"/>
                <a:cs typeface="Times New Roman"/>
              </a:rPr>
              <a:t>cielo. Noi siamo assicurati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nell’aldilà se </a:t>
            </a:r>
            <a:r>
              <a:rPr sz="1200" dirty="0">
                <a:latin typeface="Times New Roman"/>
                <a:cs typeface="Times New Roman"/>
              </a:rPr>
              <a:t>conosciamo la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L’anima</a:t>
            </a:r>
            <a:endParaRPr sz="1200">
              <a:latin typeface="Times New Roman"/>
              <a:cs typeface="Times New Roman"/>
            </a:endParaRPr>
          </a:p>
          <a:p>
            <a:pPr marL="63500" marR="9461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ascendere al cielo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alto per svilupparvi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vera natura </a:t>
            </a:r>
            <a:r>
              <a:rPr sz="1200" spc="-5" dirty="0">
                <a:latin typeface="Times New Roman"/>
                <a:cs typeface="Times New Roman"/>
              </a:rPr>
              <a:t>spirituale, per 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condizione 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libera l’uomo dalla </a:t>
            </a:r>
            <a:r>
              <a:rPr sz="1200" spc="-5" dirty="0">
                <a:latin typeface="Times New Roman"/>
                <a:cs typeface="Times New Roman"/>
              </a:rPr>
              <a:t>servitù del peccato </a:t>
            </a:r>
            <a:r>
              <a:rPr sz="1200" dirty="0">
                <a:latin typeface="Times New Roman"/>
                <a:cs typeface="Times New Roman"/>
              </a:rPr>
              <a:t>e l’introduce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beatitudini </a:t>
            </a:r>
            <a:r>
              <a:rPr sz="1200" spc="-5" dirty="0">
                <a:latin typeface="Times New Roman"/>
                <a:cs typeface="Times New Roman"/>
              </a:rPr>
              <a:t>finali;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sperimentato la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peccato e  di tutte le </a:t>
            </a:r>
            <a:r>
              <a:rPr sz="1200" spc="-5" dirty="0">
                <a:latin typeface="Times New Roman"/>
                <a:cs typeface="Times New Roman"/>
              </a:rPr>
              <a:t>sue miserie associate. L’ego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nemico invincibile 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manifesta sotto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passioni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umane: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l’ira, l’orgoglio,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disonestà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cupidigia.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vittoria dell’uomo è la </a:t>
            </a:r>
            <a:r>
              <a:rPr sz="1200" spc="-5" dirty="0">
                <a:latin typeface="Times New Roman"/>
                <a:cs typeface="Times New Roman"/>
              </a:rPr>
              <a:t>conquista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stesso. 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rivolge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 marR="42672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Dio per essere perdonato </a:t>
            </a:r>
            <a:r>
              <a:rPr sz="1200" dirty="0">
                <a:latin typeface="Times New Roman"/>
                <a:cs typeface="Times New Roman"/>
              </a:rPr>
              <a:t>e quando ha </a:t>
            </a:r>
            <a:r>
              <a:rPr sz="1200" spc="-5" dirty="0">
                <a:latin typeface="Times New Roman"/>
                <a:cs typeface="Times New Roman"/>
              </a:rPr>
              <a:t>l’ardire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libertà,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paura. L’uomo dovrebbe  vivere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trattando i </a:t>
            </a:r>
            <a:r>
              <a:rPr sz="1200" spc="-5" dirty="0">
                <a:latin typeface="Times New Roman"/>
                <a:cs typeface="Times New Roman"/>
              </a:rPr>
              <a:t>suoi simili </a:t>
            </a:r>
            <a:r>
              <a:rPr sz="1200" dirty="0">
                <a:latin typeface="Times New Roman"/>
                <a:cs typeface="Times New Roman"/>
              </a:rPr>
              <a:t>come lui </a:t>
            </a:r>
            <a:r>
              <a:rPr sz="1200" spc="-5" dirty="0">
                <a:latin typeface="Times New Roman"/>
                <a:cs typeface="Times New Roman"/>
              </a:rPr>
              <a:t>vorrebbe essere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trattato.”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Scintoismo</a:t>
            </a:r>
            <a:endParaRPr sz="1600">
              <a:latin typeface="Times New Roman"/>
              <a:cs typeface="Times New Roman"/>
            </a:endParaRPr>
          </a:p>
          <a:p>
            <a:pPr marL="63500" marR="717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(1451.1) 131:7.1 </a:t>
            </a:r>
            <a:r>
              <a:rPr sz="1200" dirty="0">
                <a:latin typeface="Times New Roman"/>
                <a:cs typeface="Times New Roman"/>
              </a:rPr>
              <a:t>I manoscritti di questa </a:t>
            </a:r>
            <a:r>
              <a:rPr sz="1200" spc="-5" dirty="0">
                <a:latin typeface="Times New Roman"/>
                <a:cs typeface="Times New Roman"/>
              </a:rPr>
              <a:t>religione dell’Estremo Oriente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classificati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recentemente nella biblioteca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Alessandria. Si trattava dell’unica religione al </a:t>
            </a:r>
            <a:r>
              <a:rPr sz="1200" dirty="0">
                <a:latin typeface="Times New Roman"/>
                <a:cs typeface="Times New Roman"/>
              </a:rPr>
              <a:t>mondo di cui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non aveva mai </a:t>
            </a:r>
            <a:r>
              <a:rPr sz="1200" spc="-5" dirty="0">
                <a:latin typeface="Times New Roman"/>
                <a:cs typeface="Times New Roman"/>
              </a:rPr>
              <a:t>sentito parlare.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questa credenza </a:t>
            </a:r>
            <a:r>
              <a:rPr sz="1200" dirty="0">
                <a:latin typeface="Times New Roman"/>
                <a:cs typeface="Times New Roman"/>
              </a:rPr>
              <a:t>conteneva  </a:t>
            </a:r>
            <a:r>
              <a:rPr sz="1200" spc="-5" dirty="0">
                <a:latin typeface="Times New Roman"/>
                <a:cs typeface="Times New Roman"/>
              </a:rPr>
              <a:t>dei residui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insegnamenti Melchizedek, </a:t>
            </a:r>
            <a:r>
              <a:rPr sz="1200" dirty="0">
                <a:latin typeface="Times New Roman"/>
                <a:cs typeface="Times New Roman"/>
              </a:rPr>
              <a:t>come dimostrano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estratti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(1451.2) 131:7.2 </a:t>
            </a:r>
            <a:r>
              <a:rPr sz="1200" spc="-5" dirty="0">
                <a:latin typeface="Times New Roman"/>
                <a:cs typeface="Times New Roman"/>
              </a:rPr>
              <a:t>“Dice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Signore: ‘Voi siete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destinatari </a:t>
            </a:r>
            <a:r>
              <a:rPr sz="1200" dirty="0">
                <a:latin typeface="Times New Roman"/>
                <a:cs typeface="Times New Roman"/>
              </a:rPr>
              <a:t>del mio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divino;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beneficiano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provo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moltiplicazione dei giusti </a:t>
            </a:r>
            <a:r>
              <a:rPr sz="1200" dirty="0">
                <a:latin typeface="Times New Roman"/>
                <a:cs typeface="Times New Roman"/>
              </a:rPr>
              <a:t>in tutto il paese.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bellezze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virtù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 il </a:t>
            </a:r>
            <a:r>
              <a:rPr sz="1200" spc="-5" dirty="0">
                <a:latin typeface="Times New Roman"/>
                <a:cs typeface="Times New Roman"/>
              </a:rPr>
              <a:t>Principe del Cielo cerca </a:t>
            </a:r>
            <a:r>
              <a:rPr sz="1200" dirty="0">
                <a:latin typeface="Times New Roman"/>
                <a:cs typeface="Times New Roman"/>
              </a:rPr>
              <a:t>di rivelare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natura retta. </a:t>
            </a:r>
            <a:r>
              <a:rPr sz="1200" dirty="0">
                <a:latin typeface="Times New Roman"/>
                <a:cs typeface="Times New Roman"/>
              </a:rPr>
              <a:t>Poiché i popoli </a:t>
            </a:r>
            <a:r>
              <a:rPr sz="1200" spc="-5" dirty="0">
                <a:latin typeface="Times New Roman"/>
                <a:cs typeface="Times New Roman"/>
              </a:rPr>
              <a:t>dell’antichità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conoscevano </a:t>
            </a:r>
            <a:r>
              <a:rPr sz="1200" dirty="0">
                <a:latin typeface="Times New Roman"/>
                <a:cs typeface="Times New Roman"/>
              </a:rPr>
              <a:t>il mio nome, ho </a:t>
            </a:r>
            <a:r>
              <a:rPr sz="1200" spc="-5" dirty="0">
                <a:latin typeface="Times New Roman"/>
                <a:cs typeface="Times New Roman"/>
              </a:rPr>
              <a:t>manifestato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stesso nascendo nel </a:t>
            </a:r>
            <a:r>
              <a:rPr sz="1200" dirty="0">
                <a:latin typeface="Times New Roman"/>
                <a:cs typeface="Times New Roman"/>
              </a:rPr>
              <a:t>mondo come un’esistenza visibile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ho subìto questa  umiliazione </a:t>
            </a:r>
            <a:r>
              <a:rPr sz="1200" spc="-5" dirty="0">
                <a:latin typeface="Times New Roman"/>
                <a:cs typeface="Times New Roman"/>
              </a:rPr>
              <a:t>affinché gli </a:t>
            </a:r>
            <a:r>
              <a:rPr sz="1200" dirty="0">
                <a:latin typeface="Times New Roman"/>
                <a:cs typeface="Times New Roman"/>
              </a:rPr>
              <a:t>uomini non dimentichino il mio nome. Sono io </a:t>
            </a:r>
            <a:r>
              <a:rPr sz="1200" spc="-5" dirty="0">
                <a:latin typeface="Times New Roman"/>
                <a:cs typeface="Times New Roman"/>
              </a:rPr>
              <a:t>il creatore del cielo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terra; </a:t>
            </a:r>
            <a:r>
              <a:rPr sz="1200" dirty="0">
                <a:latin typeface="Times New Roman"/>
                <a:cs typeface="Times New Roman"/>
              </a:rPr>
              <a:t>il sole e la luna e tutte le  stelle </a:t>
            </a:r>
            <a:r>
              <a:rPr sz="1200" spc="-5" dirty="0">
                <a:latin typeface="Times New Roman"/>
                <a:cs typeface="Times New Roman"/>
              </a:rPr>
              <a:t>obbediscono alla </a:t>
            </a:r>
            <a:r>
              <a:rPr sz="1200" dirty="0">
                <a:latin typeface="Times New Roman"/>
                <a:cs typeface="Times New Roman"/>
              </a:rPr>
              <a:t>mia volontà.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governante </a:t>
            </a:r>
            <a:r>
              <a:rPr sz="1200" dirty="0">
                <a:latin typeface="Times New Roman"/>
                <a:cs typeface="Times New Roman"/>
              </a:rPr>
              <a:t>di tutte le creature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mari. Sebbene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 grande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nondimeno ho </a:t>
            </a:r>
            <a:r>
              <a:rPr sz="1200" spc="-5" dirty="0">
                <a:latin typeface="Times New Roman"/>
                <a:cs typeface="Times New Roman"/>
              </a:rPr>
              <a:t>rispetto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dell’uomo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povero. </a:t>
            </a:r>
            <a:r>
              <a:rPr sz="1200" dirty="0">
                <a:latin typeface="Times New Roman"/>
                <a:cs typeface="Times New Roman"/>
              </a:rPr>
              <a:t>Se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vuole adorarmi, </a:t>
            </a:r>
            <a:r>
              <a:rPr sz="1200" spc="-5" dirty="0">
                <a:latin typeface="Times New Roman"/>
                <a:cs typeface="Times New Roman"/>
              </a:rPr>
              <a:t>ascolterò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preghiere  </a:t>
            </a:r>
            <a:r>
              <a:rPr sz="1200" spc="-5" dirty="0">
                <a:latin typeface="Times New Roman"/>
                <a:cs typeface="Times New Roman"/>
              </a:rPr>
              <a:t>ed esaudirò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del suo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cuore.’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09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(1451.3) 131:7.3 </a:t>
            </a:r>
            <a:r>
              <a:rPr sz="1200" spc="-5" dirty="0">
                <a:latin typeface="Times New Roman"/>
                <a:cs typeface="Times New Roman"/>
              </a:rPr>
              <a:t>“‘Ogni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cede </a:t>
            </a:r>
            <a:r>
              <a:rPr sz="1200" spc="-5" dirty="0">
                <a:latin typeface="Times New Roman"/>
                <a:cs typeface="Times New Roman"/>
              </a:rPr>
              <a:t>all’ansietà, si allontana </a:t>
            </a:r>
            <a:r>
              <a:rPr sz="1200" dirty="0">
                <a:latin typeface="Times New Roman"/>
                <a:cs typeface="Times New Roman"/>
              </a:rPr>
              <a:t>di un passo </a:t>
            </a:r>
            <a:r>
              <a:rPr sz="1200" spc="-5" dirty="0">
                <a:latin typeface="Times New Roman"/>
                <a:cs typeface="Times New Roman"/>
              </a:rPr>
              <a:t>dal governo dello spirito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cuore.’ L’orgoglio  nasconde Dio. </a:t>
            </a:r>
            <a:r>
              <a:rPr sz="1200" dirty="0">
                <a:latin typeface="Times New Roman"/>
                <a:cs typeface="Times New Roman"/>
              </a:rPr>
              <a:t>Se volete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dal cielo </a:t>
            </a:r>
            <a:r>
              <a:rPr sz="1200" dirty="0">
                <a:latin typeface="Times New Roman"/>
                <a:cs typeface="Times New Roman"/>
              </a:rPr>
              <a:t>mettete da parte il vostro </a:t>
            </a:r>
            <a:r>
              <a:rPr sz="1200" spc="-5" dirty="0">
                <a:latin typeface="Times New Roman"/>
                <a:cs typeface="Times New Roman"/>
              </a:rPr>
              <a:t>orgoglio; ogni traccia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orgoglio </a:t>
            </a:r>
            <a:r>
              <a:rPr sz="1200" dirty="0">
                <a:latin typeface="Times New Roman"/>
                <a:cs typeface="Times New Roman"/>
              </a:rPr>
              <a:t>nasconde la luce  </a:t>
            </a:r>
            <a:r>
              <a:rPr sz="1200" spc="-5" dirty="0">
                <a:latin typeface="Times New Roman"/>
                <a:cs typeface="Times New Roman"/>
              </a:rPr>
              <a:t>salvifica come fosse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grossa </a:t>
            </a:r>
            <a:r>
              <a:rPr sz="1200" dirty="0">
                <a:latin typeface="Times New Roman"/>
                <a:cs typeface="Times New Roman"/>
              </a:rPr>
              <a:t>nuvola.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siete retti interiormente, </a:t>
            </a:r>
            <a:r>
              <a:rPr sz="1200" dirty="0">
                <a:latin typeface="Times New Roman"/>
                <a:cs typeface="Times New Roman"/>
              </a:rPr>
              <a:t>è inutile </a:t>
            </a:r>
            <a:r>
              <a:rPr sz="1200" spc="-5" dirty="0">
                <a:latin typeface="Times New Roman"/>
                <a:cs typeface="Times New Roman"/>
              </a:rPr>
              <a:t>pregare per 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esteriore. ‘Se </a:t>
            </a:r>
            <a:r>
              <a:rPr sz="1200" dirty="0">
                <a:latin typeface="Times New Roman"/>
                <a:cs typeface="Times New Roman"/>
              </a:rPr>
              <a:t>ascolto le  vostre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è perché vi </a:t>
            </a:r>
            <a:r>
              <a:rPr sz="1200" spc="-5" dirty="0">
                <a:latin typeface="Times New Roman"/>
                <a:cs typeface="Times New Roman"/>
              </a:rPr>
              <a:t>presentate </a:t>
            </a:r>
            <a:r>
              <a:rPr sz="1200" dirty="0">
                <a:latin typeface="Times New Roman"/>
                <a:cs typeface="Times New Roman"/>
              </a:rPr>
              <a:t>davanti a 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cuore </a:t>
            </a:r>
            <a:r>
              <a:rPr sz="1200" spc="-5" dirty="0">
                <a:latin typeface="Times New Roman"/>
                <a:cs typeface="Times New Roman"/>
              </a:rPr>
              <a:t>puro, </a:t>
            </a:r>
            <a:r>
              <a:rPr sz="1200" dirty="0">
                <a:latin typeface="Times New Roman"/>
                <a:cs typeface="Times New Roman"/>
              </a:rPr>
              <a:t>libero da falsità e da </a:t>
            </a:r>
            <a:r>
              <a:rPr sz="1200" spc="-5" dirty="0">
                <a:latin typeface="Times New Roman"/>
                <a:cs typeface="Times New Roman"/>
              </a:rPr>
              <a:t>ipocrisia, con un’anima che </a:t>
            </a:r>
            <a:r>
              <a:rPr sz="1200" dirty="0">
                <a:latin typeface="Times New Roman"/>
                <a:cs typeface="Times New Roman"/>
              </a:rPr>
              <a:t>riflette la  </a:t>
            </a:r>
            <a:r>
              <a:rPr sz="1200" spc="-5" dirty="0">
                <a:latin typeface="Times New Roman"/>
                <a:cs typeface="Times New Roman"/>
              </a:rPr>
              <a:t>verità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specchio. </a:t>
            </a:r>
            <a:r>
              <a:rPr sz="1200" dirty="0">
                <a:latin typeface="Times New Roman"/>
                <a:cs typeface="Times New Roman"/>
              </a:rPr>
              <a:t>Se volete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l’immortalità, </a:t>
            </a:r>
            <a:r>
              <a:rPr sz="1200" spc="-5" dirty="0">
                <a:latin typeface="Times New Roman"/>
                <a:cs typeface="Times New Roman"/>
              </a:rPr>
              <a:t>abbandonate </a:t>
            </a:r>
            <a:r>
              <a:rPr sz="1200" dirty="0">
                <a:latin typeface="Times New Roman"/>
                <a:cs typeface="Times New Roman"/>
              </a:rPr>
              <a:t>il mondo e </a:t>
            </a:r>
            <a:r>
              <a:rPr sz="1200" spc="-5" dirty="0">
                <a:latin typeface="Times New Roman"/>
                <a:cs typeface="Times New Roman"/>
              </a:rPr>
              <a:t>venite </a:t>
            </a:r>
            <a:r>
              <a:rPr sz="1200" dirty="0">
                <a:latin typeface="Times New Roman"/>
                <a:cs typeface="Times New Roman"/>
              </a:rPr>
              <a:t>a me.’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Taoismo</a:t>
            </a:r>
            <a:endParaRPr sz="1600">
              <a:latin typeface="Times New Roman"/>
              <a:cs typeface="Times New Roman"/>
            </a:endParaRPr>
          </a:p>
          <a:p>
            <a:pPr marL="76200" marR="19748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(1451.4) 131:8.1 </a:t>
            </a:r>
            <a:r>
              <a:rPr sz="1200" dirty="0">
                <a:latin typeface="Times New Roman"/>
                <a:cs typeface="Times New Roman"/>
              </a:rPr>
              <a:t>I messaggeri di </a:t>
            </a:r>
            <a:r>
              <a:rPr sz="1200" spc="-5" dirty="0">
                <a:latin typeface="Times New Roman"/>
                <a:cs typeface="Times New Roman"/>
              </a:rPr>
              <a:t>Melchizedek penetrarono profondamente </a:t>
            </a:r>
            <a:r>
              <a:rPr sz="1200" dirty="0">
                <a:latin typeface="Times New Roman"/>
                <a:cs typeface="Times New Roman"/>
              </a:rPr>
              <a:t>in Cina, e la dottrina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parecchie </a:t>
            </a:r>
            <a:r>
              <a:rPr sz="1200" spc="-5" dirty="0">
                <a:latin typeface="Times New Roman"/>
                <a:cs typeface="Times New Roman"/>
              </a:rPr>
              <a:t>religioni cinesi; quella che persisté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contenne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quantità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monoteista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Taoismo. Ganid raccolse quanto segue dagli </a:t>
            </a:r>
            <a:r>
              <a:rPr sz="1200" dirty="0">
                <a:latin typeface="Times New Roman"/>
                <a:cs typeface="Times New Roman"/>
              </a:rPr>
              <a:t>insegnamenti del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fondatore: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(1451.5) 131:8.2 </a:t>
            </a:r>
            <a:r>
              <a:rPr sz="1200" spc="-5" dirty="0">
                <a:latin typeface="Times New Roman"/>
                <a:cs typeface="Times New Roman"/>
              </a:rPr>
              <a:t>“Quanto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tranquillo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anche forte e </a:t>
            </a:r>
            <a:r>
              <a:rPr sz="1200" spc="-5" dirty="0">
                <a:latin typeface="Times New Roman"/>
                <a:cs typeface="Times New Roman"/>
              </a:rPr>
              <a:t>potente, </a:t>
            </a:r>
            <a:r>
              <a:rPr sz="1200" dirty="0">
                <a:latin typeface="Times New Roman"/>
                <a:cs typeface="Times New Roman"/>
              </a:rPr>
              <a:t>com’è profondo </a:t>
            </a:r>
            <a:r>
              <a:rPr sz="1200" spc="-5" dirty="0">
                <a:latin typeface="Times New Roman"/>
                <a:cs typeface="Times New Roman"/>
              </a:rPr>
              <a:t>ed insondabile! Questo Dio  del cielo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progenitore onorato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cose.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conoscete l’Eterno siete </a:t>
            </a:r>
            <a:r>
              <a:rPr sz="1200" dirty="0">
                <a:latin typeface="Times New Roman"/>
                <a:cs typeface="Times New Roman"/>
              </a:rPr>
              <a:t>illuminati e </a:t>
            </a:r>
            <a:r>
              <a:rPr sz="1200" spc="-5" dirty="0">
                <a:latin typeface="Times New Roman"/>
                <a:cs typeface="Times New Roman"/>
              </a:rPr>
              <a:t>saggi.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l’Eterno, </a:t>
            </a:r>
            <a:r>
              <a:rPr sz="1200" spc="-5" dirty="0">
                <a:latin typeface="Times New Roman"/>
                <a:cs typeface="Times New Roman"/>
              </a:rPr>
              <a:t>allora  l’ignoranza si manifesta come male,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insorgono le </a:t>
            </a:r>
            <a:r>
              <a:rPr sz="1200" spc="-5" dirty="0">
                <a:latin typeface="Times New Roman"/>
                <a:cs typeface="Times New Roman"/>
              </a:rPr>
              <a:t>passioni </a:t>
            </a:r>
            <a:r>
              <a:rPr sz="1200" dirty="0">
                <a:latin typeface="Times New Roman"/>
                <a:cs typeface="Times New Roman"/>
              </a:rPr>
              <a:t>del peccato. </a:t>
            </a:r>
            <a:r>
              <a:rPr sz="1200" spc="-5" dirty="0">
                <a:latin typeface="Times New Roman"/>
                <a:cs typeface="Times New Roman"/>
              </a:rPr>
              <a:t>Questo Essere </a:t>
            </a:r>
            <a:r>
              <a:rPr sz="1200" dirty="0">
                <a:latin typeface="Times New Roman"/>
                <a:cs typeface="Times New Roman"/>
              </a:rPr>
              <a:t>prodigioso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cieli e  </a:t>
            </a:r>
            <a:r>
              <a:rPr sz="1200" spc="-5" dirty="0">
                <a:latin typeface="Times New Roman"/>
                <a:cs typeface="Times New Roman"/>
              </a:rPr>
              <a:t>della terra. Egli </a:t>
            </a:r>
            <a:r>
              <a:rPr sz="1200" dirty="0">
                <a:latin typeface="Times New Roman"/>
                <a:cs typeface="Times New Roman"/>
              </a:rPr>
              <a:t>è veramente </a:t>
            </a:r>
            <a:r>
              <a:rPr sz="1200" spc="-5" dirty="0">
                <a:latin typeface="Times New Roman"/>
                <a:cs typeface="Times New Roman"/>
              </a:rPr>
              <a:t>spirituale;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unico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muta. Egli </a:t>
            </a:r>
            <a:r>
              <a:rPr sz="1200" dirty="0">
                <a:latin typeface="Times New Roman"/>
                <a:cs typeface="Times New Roman"/>
              </a:rPr>
              <a:t>è in verità 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 mondo e tutta la </a:t>
            </a:r>
            <a:r>
              <a:rPr sz="1200" spc="-5" dirty="0">
                <a:latin typeface="Times New Roman"/>
                <a:cs typeface="Times New Roman"/>
              </a:rPr>
              <a:t>creazione ruota </a:t>
            </a:r>
            <a:r>
              <a:rPr sz="1200" dirty="0">
                <a:latin typeface="Times New Roman"/>
                <a:cs typeface="Times New Roman"/>
              </a:rPr>
              <a:t>intorno a  lui. </a:t>
            </a:r>
            <a:r>
              <a:rPr sz="1200" spc="-5" dirty="0">
                <a:latin typeface="Times New Roman"/>
                <a:cs typeface="Times New Roman"/>
              </a:rPr>
              <a:t>Questo Grande </a:t>
            </a:r>
            <a:r>
              <a:rPr sz="1200" dirty="0">
                <a:latin typeface="Times New Roman"/>
                <a:cs typeface="Times New Roman"/>
              </a:rPr>
              <a:t>Uno si </a:t>
            </a:r>
            <a:r>
              <a:rPr sz="1200" spc="-5" dirty="0">
                <a:latin typeface="Times New Roman"/>
                <a:cs typeface="Times New Roman"/>
              </a:rPr>
              <a:t>manifesta 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così permette loro </a:t>
            </a:r>
            <a:r>
              <a:rPr sz="1200" dirty="0">
                <a:latin typeface="Times New Roman"/>
                <a:cs typeface="Times New Roman"/>
              </a:rPr>
              <a:t>di elevarsi e di </a:t>
            </a:r>
            <a:r>
              <a:rPr sz="1200" spc="-5" dirty="0">
                <a:latin typeface="Times New Roman"/>
                <a:cs typeface="Times New Roman"/>
              </a:rPr>
              <a:t>sopravvivere.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si </a:t>
            </a:r>
            <a:r>
              <a:rPr sz="1200" dirty="0">
                <a:latin typeface="Times New Roman"/>
                <a:cs typeface="Times New Roman"/>
              </a:rPr>
              <a:t>ha poca </a:t>
            </a:r>
            <a:r>
              <a:rPr sz="1200" spc="-5" dirty="0">
                <a:latin typeface="Times New Roman"/>
                <a:cs typeface="Times New Roman"/>
              </a:rPr>
              <a:t>conoscenza,  si </a:t>
            </a:r>
            <a:r>
              <a:rPr sz="1200" dirty="0">
                <a:latin typeface="Times New Roman"/>
                <a:cs typeface="Times New Roman"/>
              </a:rPr>
              <a:t>può tuttavia </a:t>
            </a:r>
            <a:r>
              <a:rPr sz="1200" spc="-5" dirty="0">
                <a:latin typeface="Times New Roman"/>
                <a:cs typeface="Times New Roman"/>
              </a:rPr>
              <a:t>camminare nelle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del Supremo; ci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conformare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0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(1452.1) 131:8.3 </a:t>
            </a:r>
            <a:r>
              <a:rPr sz="1200" spc="-5" dirty="0">
                <a:latin typeface="Times New Roman"/>
                <a:cs typeface="Times New Roman"/>
              </a:rPr>
              <a:t>“Tutte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buone opere </a:t>
            </a:r>
            <a:r>
              <a:rPr sz="1200" dirty="0">
                <a:latin typeface="Times New Roman"/>
                <a:cs typeface="Times New Roman"/>
              </a:rPr>
              <a:t>di vero </a:t>
            </a:r>
            <a:r>
              <a:rPr sz="1200" spc="-5" dirty="0">
                <a:latin typeface="Times New Roman"/>
                <a:cs typeface="Times New Roman"/>
              </a:rPr>
              <a:t>servizio provengono dal </a:t>
            </a:r>
            <a:r>
              <a:rPr sz="1200" dirty="0">
                <a:latin typeface="Times New Roman"/>
                <a:cs typeface="Times New Roman"/>
              </a:rPr>
              <a:t>Supremo. Tutte le </a:t>
            </a:r>
            <a:r>
              <a:rPr sz="1200" spc="-5" dirty="0">
                <a:latin typeface="Times New Roman"/>
                <a:cs typeface="Times New Roman"/>
              </a:rPr>
              <a:t>cose dipendono dalla Grande Sorgente </a:t>
            </a:r>
            <a:r>
              <a:rPr sz="1200" dirty="0">
                <a:latin typeface="Times New Roman"/>
                <a:cs typeface="Times New Roman"/>
              </a:rPr>
              <a:t>per la  loro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Grande Supremo non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alcun onore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suoi doni.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ma resta </a:t>
            </a:r>
            <a:r>
              <a:rPr sz="1200" spc="-5" dirty="0">
                <a:latin typeface="Times New Roman"/>
                <a:cs typeface="Times New Roman"/>
              </a:rPr>
              <a:t>nascosto </a:t>
            </a:r>
            <a:r>
              <a:rPr sz="1200" dirty="0">
                <a:latin typeface="Times New Roman"/>
                <a:cs typeface="Times New Roman"/>
              </a:rPr>
              <a:t>ai nostri sguardi.  </a:t>
            </a:r>
            <a:r>
              <a:rPr sz="1200" spc="-5" dirty="0">
                <a:latin typeface="Times New Roman"/>
                <a:cs typeface="Times New Roman"/>
              </a:rPr>
              <a:t>Egli cambia </a:t>
            </a:r>
            <a:r>
              <a:rPr sz="1200" dirty="0">
                <a:latin typeface="Times New Roman"/>
                <a:cs typeface="Times New Roman"/>
              </a:rPr>
              <a:t>incessantemente i suoi </a:t>
            </a:r>
            <a:r>
              <a:rPr sz="1200" spc="-5" dirty="0">
                <a:latin typeface="Times New Roman"/>
                <a:cs typeface="Times New Roman"/>
              </a:rPr>
              <a:t>attributi perfezionando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creature.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Ragione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è lenta e paziente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disegni,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sicura dei suoi </a:t>
            </a:r>
            <a:r>
              <a:rPr sz="1200" dirty="0">
                <a:latin typeface="Times New Roman"/>
                <a:cs typeface="Times New Roman"/>
              </a:rPr>
              <a:t>risultati.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ricopre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sostiene </a:t>
            </a:r>
            <a:r>
              <a:rPr sz="1200" dirty="0">
                <a:latin typeface="Times New Roman"/>
                <a:cs typeface="Times New Roman"/>
              </a:rPr>
              <a:t>tutto. </a:t>
            </a:r>
            <a:r>
              <a:rPr sz="1200" spc="-5" dirty="0">
                <a:latin typeface="Times New Roman"/>
                <a:cs typeface="Times New Roman"/>
              </a:rPr>
              <a:t>Quanto sono grandi </a:t>
            </a:r>
            <a:r>
              <a:rPr sz="1200" dirty="0">
                <a:latin typeface="Times New Roman"/>
                <a:cs typeface="Times New Roman"/>
              </a:rPr>
              <a:t>e potenti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841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traboccante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d’attrazione!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bontà è </a:t>
            </a:r>
            <a:r>
              <a:rPr sz="1200" spc="-5" dirty="0">
                <a:latin typeface="Times New Roman"/>
                <a:cs typeface="Times New Roman"/>
              </a:rPr>
              <a:t>simile all’acqua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che reca </a:t>
            </a:r>
            <a:r>
              <a:rPr sz="1200" dirty="0">
                <a:latin typeface="Times New Roman"/>
                <a:cs typeface="Times New Roman"/>
              </a:rPr>
              <a:t>beneficio a tutto e non </a:t>
            </a:r>
            <a:r>
              <a:rPr sz="1200" spc="-5" dirty="0">
                <a:latin typeface="Times New Roman"/>
                <a:cs typeface="Times New Roman"/>
              </a:rPr>
              <a:t>nuoce </a:t>
            </a:r>
            <a:r>
              <a:rPr sz="1200" dirty="0">
                <a:latin typeface="Times New Roman"/>
                <a:cs typeface="Times New Roman"/>
              </a:rPr>
              <a:t>a nulla. E  </a:t>
            </a:r>
            <a:r>
              <a:rPr sz="1200" spc="-5" dirty="0">
                <a:latin typeface="Times New Roman"/>
                <a:cs typeface="Times New Roman"/>
              </a:rPr>
              <a:t>come l’acqua, </a:t>
            </a:r>
            <a:r>
              <a:rPr sz="1200" dirty="0">
                <a:latin typeface="Times New Roman"/>
                <a:cs typeface="Times New Roman"/>
              </a:rPr>
              <a:t>la vera bontà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i posti più </a:t>
            </a:r>
            <a:r>
              <a:rPr sz="1200" spc="-5" dirty="0">
                <a:latin typeface="Times New Roman"/>
                <a:cs typeface="Times New Roman"/>
              </a:rPr>
              <a:t>bassi, anche quei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che gli altri evitano,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essa è </a:t>
            </a:r>
            <a:r>
              <a:rPr sz="1200" spc="-5" dirty="0">
                <a:latin typeface="Times New Roman"/>
                <a:cs typeface="Times New Roman"/>
              </a:rPr>
              <a:t>affine al  Supremo.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le nutre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le perfeziona in spirito. Ed è un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 mantiene, protegge </a:t>
            </a:r>
            <a:r>
              <a:rPr sz="1200" dirty="0">
                <a:latin typeface="Times New Roman"/>
                <a:cs typeface="Times New Roman"/>
              </a:rPr>
              <a:t>e perfeziona 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costringerla. Egli guida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dirige, </a:t>
            </a:r>
            <a:r>
              <a:rPr sz="1200" dirty="0">
                <a:latin typeface="Times New Roman"/>
                <a:cs typeface="Times New Roman"/>
              </a:rPr>
              <a:t>ma senza imporsi. </a:t>
            </a:r>
            <a:r>
              <a:rPr sz="1200" spc="-5" dirty="0">
                <a:latin typeface="Times New Roman"/>
                <a:cs typeface="Times New Roman"/>
              </a:rPr>
              <a:t>Provvede al progresso, </a:t>
            </a:r>
            <a:r>
              <a:rPr sz="1200" dirty="0">
                <a:latin typeface="Times New Roman"/>
                <a:cs typeface="Times New Roman"/>
              </a:rPr>
              <a:t>ma  senza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(1452.2) 131:8.4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rende il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po’ di conoscenza è una </a:t>
            </a:r>
            <a:r>
              <a:rPr sz="1200" spc="-5" dirty="0">
                <a:latin typeface="Times New Roman"/>
                <a:cs typeface="Times New Roman"/>
              </a:rPr>
              <a:t>cosa dannosa.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che aspirano alla grandezza  devono imparare ad </a:t>
            </a:r>
            <a:r>
              <a:rPr sz="1200" dirty="0">
                <a:latin typeface="Times New Roman"/>
                <a:cs typeface="Times New Roman"/>
              </a:rPr>
              <a:t>umiliare </a:t>
            </a:r>
            <a:r>
              <a:rPr sz="1200" spc="-5" dirty="0">
                <a:latin typeface="Times New Roman"/>
                <a:cs typeface="Times New Roman"/>
              </a:rPr>
              <a:t>se stessi.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divenuto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del </a:t>
            </a:r>
            <a:r>
              <a:rPr sz="1200" dirty="0">
                <a:latin typeface="Times New Roman"/>
                <a:cs typeface="Times New Roman"/>
              </a:rPr>
              <a:t>mondo. 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madre è 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la propria filiazione. È </a:t>
            </a:r>
            <a:r>
              <a:rPr sz="1200" spc="-10" dirty="0">
                <a:latin typeface="Times New Roman"/>
                <a:cs typeface="Times New Roman"/>
              </a:rPr>
              <a:t>saggio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considera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parti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dell’insieme. Rapportatevi </a:t>
            </a:r>
            <a:r>
              <a:rPr sz="1200" dirty="0">
                <a:latin typeface="Times New Roman"/>
                <a:cs typeface="Times New Roman"/>
              </a:rPr>
              <a:t>ad ogni  uomo come </a:t>
            </a:r>
            <a:r>
              <a:rPr sz="1200" spc="-5" dirty="0">
                <a:latin typeface="Times New Roman"/>
                <a:cs typeface="Times New Roman"/>
              </a:rPr>
              <a:t>se foste al </a:t>
            </a:r>
            <a:r>
              <a:rPr sz="1200" dirty="0">
                <a:latin typeface="Times New Roman"/>
                <a:cs typeface="Times New Roman"/>
              </a:rPr>
              <a:t>suo posto. </a:t>
            </a:r>
            <a:r>
              <a:rPr sz="1200" spc="-5" dirty="0">
                <a:latin typeface="Times New Roman"/>
                <a:cs typeface="Times New Roman"/>
              </a:rPr>
              <a:t>Rispondete all’offesa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bontà. </a:t>
            </a:r>
            <a:r>
              <a:rPr sz="1200" dirty="0">
                <a:latin typeface="Times New Roman"/>
                <a:cs typeface="Times New Roman"/>
              </a:rPr>
              <a:t>Se amate la </a:t>
            </a:r>
            <a:r>
              <a:rPr sz="1200" spc="-5" dirty="0">
                <a:latin typeface="Times New Roman"/>
                <a:cs typeface="Times New Roman"/>
              </a:rPr>
              <a:t>gente essa si avvicinerà </a:t>
            </a:r>
            <a:r>
              <a:rPr sz="1200" dirty="0">
                <a:latin typeface="Times New Roman"/>
                <a:cs typeface="Times New Roman"/>
              </a:rPr>
              <a:t>a voi — non </a:t>
            </a:r>
            <a:r>
              <a:rPr sz="1200" spc="-5" dirty="0">
                <a:latin typeface="Times New Roman"/>
                <a:cs typeface="Times New Roman"/>
              </a:rPr>
              <a:t>avrete alcuna  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conquistarla.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(1452.3) 131:8.5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Grande Supremo </a:t>
            </a:r>
            <a:r>
              <a:rPr sz="1200" spc="-5" dirty="0">
                <a:latin typeface="Times New Roman"/>
                <a:cs typeface="Times New Roman"/>
              </a:rPr>
              <a:t>pervade </a:t>
            </a:r>
            <a:r>
              <a:rPr sz="1200" dirty="0">
                <a:latin typeface="Times New Roman"/>
                <a:cs typeface="Times New Roman"/>
              </a:rPr>
              <a:t>tutto; egli è a </a:t>
            </a:r>
            <a:r>
              <a:rPr sz="1200" spc="-5" dirty="0">
                <a:latin typeface="Times New Roman"/>
                <a:cs typeface="Times New Roman"/>
              </a:rPr>
              <a:t>destra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sinistra; egli sostiene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esseri  sinceri.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sia.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riconosce </a:t>
            </a:r>
            <a:r>
              <a:rPr sz="1200" dirty="0">
                <a:latin typeface="Times New Roman"/>
                <a:cs typeface="Times New Roman"/>
              </a:rPr>
              <a:t>il male delle </a:t>
            </a:r>
            <a:r>
              <a:rPr sz="1200" spc="-5" dirty="0">
                <a:latin typeface="Times New Roman"/>
                <a:cs typeface="Times New Roman"/>
              </a:rPr>
              <a:t>proprie  </a:t>
            </a:r>
            <a:r>
              <a:rPr sz="1200" dirty="0">
                <a:latin typeface="Times New Roman"/>
                <a:cs typeface="Times New Roman"/>
              </a:rPr>
              <a:t>azioni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pente </a:t>
            </a:r>
            <a:r>
              <a:rPr sz="1200" spc="-5" dirty="0">
                <a:latin typeface="Times New Roman"/>
                <a:cs typeface="Times New Roman"/>
              </a:rPr>
              <a:t>del peccato </a:t>
            </a:r>
            <a:r>
              <a:rPr sz="1200" dirty="0">
                <a:latin typeface="Times New Roman"/>
                <a:cs typeface="Times New Roman"/>
              </a:rPr>
              <a:t>con tutto il </a:t>
            </a:r>
            <a:r>
              <a:rPr sz="1200" spc="-5" dirty="0">
                <a:latin typeface="Times New Roman"/>
                <a:cs typeface="Times New Roman"/>
              </a:rPr>
              <a:t>suo cuore, allora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il perdono, può </a:t>
            </a:r>
            <a:r>
              <a:rPr sz="1200" spc="-5" dirty="0">
                <a:latin typeface="Times New Roman"/>
                <a:cs typeface="Times New Roman"/>
              </a:rPr>
              <a:t>sfuggire al castigo,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calamità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benedizione.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rifugio sicuro 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creazione;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custode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salvatore dell’umanità. </a:t>
            </a:r>
            <a:r>
              <a:rPr sz="1200" dirty="0">
                <a:latin typeface="Times New Roman"/>
                <a:cs typeface="Times New Roman"/>
              </a:rPr>
              <a:t>Se voi </a:t>
            </a:r>
            <a:r>
              <a:rPr sz="1200" spc="5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cercate quotidianamente,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troverete. Poiché egli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perdonare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peccati,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preziosissimo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Ricordatevi sempre che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ricompensa gli </a:t>
            </a:r>
            <a:r>
              <a:rPr sz="1200" dirty="0">
                <a:latin typeface="Times New Roman"/>
                <a:cs typeface="Times New Roman"/>
              </a:rPr>
              <a:t>uomini per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fanno, ma </a:t>
            </a:r>
            <a:r>
              <a:rPr sz="1200" spc="-5" dirty="0">
                <a:latin typeface="Times New Roman"/>
                <a:cs typeface="Times New Roman"/>
              </a:rPr>
              <a:t>per quello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sono; </a:t>
            </a:r>
            <a:r>
              <a:rPr sz="1200" spc="-5" dirty="0">
                <a:latin typeface="Times New Roman"/>
                <a:cs typeface="Times New Roman"/>
              </a:rPr>
              <a:t>perciò dovreste </a:t>
            </a:r>
            <a:r>
              <a:rPr sz="1200" dirty="0">
                <a:latin typeface="Times New Roman"/>
                <a:cs typeface="Times New Roman"/>
              </a:rPr>
              <a:t>portare </a:t>
            </a:r>
            <a:r>
              <a:rPr sz="1200" spc="-5" dirty="0">
                <a:latin typeface="Times New Roman"/>
                <a:cs typeface="Times New Roman"/>
              </a:rPr>
              <a:t>aiuto 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simili senza 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ricompensa. Fate </a:t>
            </a:r>
            <a:r>
              <a:rPr sz="1200" dirty="0">
                <a:latin typeface="Times New Roman"/>
                <a:cs typeface="Times New Roman"/>
              </a:rPr>
              <a:t>del bene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pensare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profitto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egoista.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74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(1452.4) 131:8.6 </a:t>
            </a:r>
            <a:r>
              <a:rPr sz="1200" spc="-5" dirty="0">
                <a:latin typeface="Times New Roman"/>
                <a:cs typeface="Times New Roman"/>
              </a:rPr>
              <a:t>“Coloro che conoscono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dell’Eterno sono saggi. L’ignoranza della legge </a:t>
            </a:r>
            <a:r>
              <a:rPr sz="1200" dirty="0">
                <a:latin typeface="Times New Roman"/>
                <a:cs typeface="Times New Roman"/>
              </a:rPr>
              <a:t>divina è una </a:t>
            </a:r>
            <a:r>
              <a:rPr sz="1200" spc="-5" dirty="0">
                <a:latin typeface="Times New Roman"/>
                <a:cs typeface="Times New Roman"/>
              </a:rPr>
              <a:t>calamità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disastro.  Coloro </a:t>
            </a:r>
            <a:r>
              <a:rPr sz="1200" spc="-5" dirty="0">
                <a:latin typeface="Times New Roman"/>
                <a:cs typeface="Times New Roman"/>
              </a:rPr>
              <a:t>che conoscono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hanno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mentalità liberale. 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l’Eterno,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perisce, la  vostra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sopravviverà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dello spirito. </a:t>
            </a:r>
            <a:r>
              <a:rPr sz="1200" spc="-5" dirty="0">
                <a:latin typeface="Times New Roman"/>
                <a:cs typeface="Times New Roman"/>
              </a:rPr>
              <a:t>Voi siete veramente saggi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riconoscete </a:t>
            </a:r>
            <a:r>
              <a:rPr sz="1200" dirty="0">
                <a:latin typeface="Times New Roman"/>
                <a:cs typeface="Times New Roman"/>
              </a:rPr>
              <a:t>la vostra scarsa </a:t>
            </a:r>
            <a:r>
              <a:rPr sz="1200" spc="-5" dirty="0">
                <a:latin typeface="Times New Roman"/>
                <a:cs typeface="Times New Roman"/>
              </a:rPr>
              <a:t>importanza.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8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160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dimorate nella </a:t>
            </a:r>
            <a:r>
              <a:rPr sz="1200" dirty="0">
                <a:latin typeface="Times New Roman"/>
                <a:cs typeface="Times New Roman"/>
              </a:rPr>
              <a:t>luce dell’Eterno, voi </a:t>
            </a:r>
            <a:r>
              <a:rPr sz="1200" spc="-5" dirty="0">
                <a:latin typeface="Times New Roman"/>
                <a:cs typeface="Times New Roman"/>
              </a:rPr>
              <a:t>godrete </a:t>
            </a:r>
            <a:r>
              <a:rPr sz="1200" dirty="0">
                <a:latin typeface="Times New Roman"/>
                <a:cs typeface="Times New Roman"/>
              </a:rPr>
              <a:t>dell’illuminazione </a:t>
            </a:r>
            <a:r>
              <a:rPr sz="1200" spc="-5" dirty="0">
                <a:latin typeface="Times New Roman"/>
                <a:cs typeface="Times New Roman"/>
              </a:rPr>
              <a:t>del Supremo.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consacrano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persona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del  Supremo sono felici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ricerca dell’Eterno. 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muore,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inizia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volo per 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ritorno 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Confucianesimo</a:t>
            </a:r>
            <a:endParaRPr sz="1600">
              <a:latin typeface="Times New Roman"/>
              <a:cs typeface="Times New Roman"/>
            </a:endParaRPr>
          </a:p>
          <a:p>
            <a:pPr marL="76200" marR="36385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(1452.5) 131:9.1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religioni del </a:t>
            </a:r>
            <a:r>
              <a:rPr sz="1200" dirty="0">
                <a:latin typeface="Times New Roman"/>
                <a:cs typeface="Times New Roman"/>
              </a:rPr>
              <a:t>mondo, anche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che riconosceva meno </a:t>
            </a:r>
            <a:r>
              <a:rPr sz="1200" spc="-5" dirty="0">
                <a:latin typeface="Times New Roman"/>
                <a:cs typeface="Times New Roman"/>
              </a:rPr>
              <a:t>Dio riconobbe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monoteismo dei missionari  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loro perseveranti successori.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riassunto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Confucianesimo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46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(1452.6) 131:9.2 </a:t>
            </a:r>
            <a:r>
              <a:rPr sz="1200" spc="-5" dirty="0">
                <a:latin typeface="Times New Roman"/>
                <a:cs typeface="Times New Roman"/>
              </a:rPr>
              <a:t>“Ciò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Cielo stabilisce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senza errore.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divina. </a:t>
            </a:r>
            <a:r>
              <a:rPr sz="1200" spc="-5" dirty="0">
                <a:latin typeface="Times New Roman"/>
                <a:cs typeface="Times New Roman"/>
              </a:rPr>
              <a:t>Ogni cosa ha </a:t>
            </a:r>
            <a:r>
              <a:rPr sz="1200" dirty="0">
                <a:latin typeface="Times New Roman"/>
                <a:cs typeface="Times New Roman"/>
              </a:rPr>
              <a:t>la propria </a:t>
            </a:r>
            <a:r>
              <a:rPr sz="1200" spc="-5" dirty="0">
                <a:latin typeface="Times New Roman"/>
                <a:cs typeface="Times New Roman"/>
              </a:rPr>
              <a:t>origine nel </a:t>
            </a:r>
            <a:r>
              <a:rPr sz="1200" dirty="0">
                <a:latin typeface="Times New Roman"/>
                <a:cs typeface="Times New Roman"/>
              </a:rPr>
              <a:t>Cielo,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Cielo non commette </a:t>
            </a:r>
            <a:r>
              <a:rPr sz="1200" spc="-5" dirty="0">
                <a:latin typeface="Times New Roman"/>
                <a:cs typeface="Times New Roman"/>
              </a:rPr>
              <a:t>errori.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Cielo ha </a:t>
            </a:r>
            <a:r>
              <a:rPr sz="1200" spc="-5" dirty="0">
                <a:latin typeface="Times New Roman"/>
                <a:cs typeface="Times New Roman"/>
              </a:rPr>
              <a:t>designato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subordinati per aiutare ad istruire ed elevare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inferiori.  Grande,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Unico che governa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dall’alto.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maestoso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terribile </a:t>
            </a:r>
            <a:r>
              <a:rPr sz="1200" spc="-5" dirty="0">
                <a:latin typeface="Times New Roman"/>
                <a:cs typeface="Times New Roman"/>
              </a:rPr>
              <a:t>nel giudizio.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Grande Dio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conferito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senso morale anche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inferiori.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generosità del </a:t>
            </a:r>
            <a:r>
              <a:rPr sz="1200" dirty="0">
                <a:latin typeface="Times New Roman"/>
                <a:cs typeface="Times New Roman"/>
              </a:rPr>
              <a:t>Cielo non </a:t>
            </a:r>
            <a:r>
              <a:rPr sz="1200" spc="-5" dirty="0">
                <a:latin typeface="Times New Roman"/>
                <a:cs typeface="Times New Roman"/>
              </a:rPr>
              <a:t>s’interrompe mai.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benevolenza </a:t>
            </a:r>
            <a:r>
              <a:rPr sz="1200" dirty="0">
                <a:latin typeface="Times New Roman"/>
                <a:cs typeface="Times New Roman"/>
              </a:rPr>
              <a:t>è il dono più </a:t>
            </a:r>
            <a:r>
              <a:rPr sz="1200" spc="-5" dirty="0">
                <a:latin typeface="Times New Roman"/>
                <a:cs typeface="Times New Roman"/>
              </a:rPr>
              <a:t>prezioso del </a:t>
            </a:r>
            <a:r>
              <a:rPr sz="1200" dirty="0">
                <a:latin typeface="Times New Roman"/>
                <a:cs typeface="Times New Roman"/>
              </a:rPr>
              <a:t>Cielo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Cielo ha donato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nobiltà </a:t>
            </a:r>
            <a:r>
              <a:rPr sz="1200" spc="-5" dirty="0">
                <a:latin typeface="Times New Roman"/>
                <a:cs typeface="Times New Roman"/>
              </a:rPr>
              <a:t>all’anima degli </a:t>
            </a:r>
            <a:r>
              <a:rPr sz="1200" dirty="0">
                <a:latin typeface="Times New Roman"/>
                <a:cs typeface="Times New Roman"/>
              </a:rPr>
              <a:t>uomini; 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virtù</a:t>
            </a:r>
            <a:endParaRPr sz="1200">
              <a:latin typeface="Times New Roman"/>
              <a:cs typeface="Times New Roman"/>
            </a:endParaRPr>
          </a:p>
          <a:p>
            <a:pPr marL="76200" marR="1524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dell’uomo 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nobiltà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Cielo.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Cielo </a:t>
            </a:r>
            <a:r>
              <a:rPr sz="1200" spc="-5" dirty="0">
                <a:latin typeface="Times New Roman"/>
                <a:cs typeface="Times New Roman"/>
              </a:rPr>
              <a:t>discerne </a:t>
            </a:r>
            <a:r>
              <a:rPr sz="1200" dirty="0">
                <a:latin typeface="Times New Roman"/>
                <a:cs typeface="Times New Roman"/>
              </a:rPr>
              <a:t>tutto ed accompagna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in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loro </a:t>
            </a:r>
            <a:r>
              <a:rPr sz="1200" spc="-5" dirty="0">
                <a:latin typeface="Times New Roman"/>
                <a:cs typeface="Times New Roman"/>
              </a:rPr>
              <a:t>opere.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agiamo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quando chiamiamo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Cielo nostro Padre e nostra Madre.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nostri  </a:t>
            </a:r>
            <a:r>
              <a:rPr sz="1200" spc="-5" dirty="0">
                <a:latin typeface="Times New Roman"/>
                <a:cs typeface="Times New Roman"/>
              </a:rPr>
              <a:t>progenitori </a:t>
            </a:r>
            <a:r>
              <a:rPr sz="1200" dirty="0">
                <a:latin typeface="Times New Roman"/>
                <a:cs typeface="Times New Roman"/>
              </a:rPr>
              <a:t>divini, </a:t>
            </a:r>
            <a:r>
              <a:rPr sz="1200" spc="-5" dirty="0">
                <a:latin typeface="Times New Roman"/>
                <a:cs typeface="Times New Roman"/>
              </a:rPr>
              <a:t>allora possiamo indirizzare con fiducia </a:t>
            </a:r>
            <a:r>
              <a:rPr sz="1200" dirty="0">
                <a:latin typeface="Times New Roman"/>
                <a:cs typeface="Times New Roman"/>
              </a:rPr>
              <a:t>le nostre preghiere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Cielo.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cose  </a:t>
            </a: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avere riverente </a:t>
            </a:r>
            <a:r>
              <a:rPr sz="1200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della maestà del </a:t>
            </a:r>
            <a:r>
              <a:rPr sz="1200" dirty="0">
                <a:latin typeface="Times New Roman"/>
                <a:cs typeface="Times New Roman"/>
              </a:rPr>
              <a:t>Cielo. </a:t>
            </a:r>
            <a:r>
              <a:rPr sz="1200" spc="-5" dirty="0">
                <a:latin typeface="Times New Roman"/>
                <a:cs typeface="Times New Roman"/>
              </a:rPr>
              <a:t>Noi riconosciamo </a:t>
            </a:r>
            <a:r>
              <a:rPr sz="1200" dirty="0">
                <a:latin typeface="Times New Roman"/>
                <a:cs typeface="Times New Roman"/>
              </a:rPr>
              <a:t>o Dio, </a:t>
            </a:r>
            <a:r>
              <a:rPr sz="1200" spc="-5" dirty="0">
                <a:latin typeface="Times New Roman"/>
                <a:cs typeface="Times New Roman"/>
              </a:rPr>
              <a:t>Altissimo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sovrano Potentato, </a:t>
            </a:r>
            <a:r>
              <a:rPr sz="1200" dirty="0">
                <a:latin typeface="Times New Roman"/>
                <a:cs typeface="Times New Roman"/>
              </a:rPr>
              <a:t>che il giudizio ti  </a:t>
            </a:r>
            <a:r>
              <a:rPr sz="1200" spc="-5" dirty="0">
                <a:latin typeface="Times New Roman"/>
                <a:cs typeface="Times New Roman"/>
              </a:rPr>
              <a:t>appartiene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ogni misericordia proviene </a:t>
            </a:r>
            <a:r>
              <a:rPr sz="1200" dirty="0">
                <a:latin typeface="Times New Roman"/>
                <a:cs typeface="Times New Roman"/>
              </a:rPr>
              <a:t>dal cuore 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(1453.1) 131:9.3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alcun timore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cuore. Se si </a:t>
            </a:r>
            <a:r>
              <a:rPr sz="1200" dirty="0">
                <a:latin typeface="Times New Roman"/>
                <a:cs typeface="Times New Roman"/>
              </a:rPr>
              <a:t>trova in me qualche virtù,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manifestazione del </a:t>
            </a:r>
            <a:r>
              <a:rPr sz="1200" dirty="0">
                <a:latin typeface="Times New Roman"/>
                <a:cs typeface="Times New Roman"/>
              </a:rPr>
              <a:t>Cielo </a:t>
            </a:r>
            <a:r>
              <a:rPr sz="1200" spc="-5" dirty="0">
                <a:latin typeface="Times New Roman"/>
                <a:cs typeface="Times New Roman"/>
              </a:rPr>
              <a:t>che dimora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me. Ma </a:t>
            </a:r>
            <a:r>
              <a:rPr sz="1200" dirty="0">
                <a:latin typeface="Times New Roman"/>
                <a:cs typeface="Times New Roman"/>
              </a:rPr>
              <a:t>questo Cielo in me </a:t>
            </a:r>
            <a:r>
              <a:rPr sz="1200" spc="-5" dirty="0">
                <a:latin typeface="Times New Roman"/>
                <a:cs typeface="Times New Roman"/>
              </a:rPr>
              <a:t>formula spesso delle richieste </a:t>
            </a:r>
            <a:r>
              <a:rPr sz="1200" dirty="0">
                <a:latin typeface="Times New Roman"/>
                <a:cs typeface="Times New Roman"/>
              </a:rPr>
              <a:t>severe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fede. Se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me, io ho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non avere alcun dubbio nel mio </a:t>
            </a:r>
            <a:r>
              <a:rPr sz="1200" spc="-5" dirty="0">
                <a:latin typeface="Times New Roman"/>
                <a:cs typeface="Times New Roman"/>
              </a:rPr>
              <a:t>cuore.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vicina alla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delle cose,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vedo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57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 uomo possa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male non </a:t>
            </a:r>
            <a:r>
              <a:rPr sz="1200" spc="-5" dirty="0">
                <a:latin typeface="Times New Roman"/>
                <a:cs typeface="Times New Roman"/>
              </a:rPr>
              <a:t>capitano 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causa.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Cielo tratta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l’anima  </a:t>
            </a:r>
            <a:r>
              <a:rPr sz="1200" spc="-5" dirty="0">
                <a:latin typeface="Times New Roman"/>
                <a:cs typeface="Times New Roman"/>
              </a:rPr>
              <a:t>dell’uomo secondo </a:t>
            </a:r>
            <a:r>
              <a:rPr sz="1200" dirty="0">
                <a:latin typeface="Times New Roman"/>
                <a:cs typeface="Times New Roman"/>
              </a:rPr>
              <a:t>il proposito di </a:t>
            </a:r>
            <a:r>
              <a:rPr sz="1200" spc="-5" dirty="0">
                <a:latin typeface="Times New Roman"/>
                <a:cs typeface="Times New Roman"/>
              </a:rPr>
              <a:t>questa. 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trovate nel peccato,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confessare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errore ed affrettatevi </a:t>
            </a:r>
            <a:r>
              <a:rPr sz="1200" dirty="0">
                <a:latin typeface="Times New Roman"/>
                <a:cs typeface="Times New Roman"/>
              </a:rPr>
              <a:t>a  porvi</a:t>
            </a:r>
            <a:r>
              <a:rPr sz="1200" spc="-5" dirty="0">
                <a:latin typeface="Times New Roman"/>
                <a:cs typeface="Times New Roman"/>
              </a:rPr>
              <a:t> riparo.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(1453.2) 131:9.4 </a:t>
            </a:r>
            <a:r>
              <a:rPr sz="1200" spc="-5" dirty="0">
                <a:latin typeface="Times New Roman"/>
                <a:cs typeface="Times New Roman"/>
              </a:rPr>
              <a:t>“Un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10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ricerca della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semplicemente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dell’uomo è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del </a:t>
            </a:r>
            <a:r>
              <a:rPr sz="1200" dirty="0">
                <a:latin typeface="Times New Roman"/>
                <a:cs typeface="Times New Roman"/>
              </a:rPr>
              <a:t>Cielo. </a:t>
            </a:r>
            <a:r>
              <a:rPr sz="1200" spc="-5" dirty="0">
                <a:latin typeface="Times New Roman"/>
                <a:cs typeface="Times New Roman"/>
              </a:rPr>
              <a:t>L’uomo superiore cerca </a:t>
            </a:r>
            <a:r>
              <a:rPr sz="1200" dirty="0">
                <a:latin typeface="Times New Roman"/>
                <a:cs typeface="Times New Roman"/>
              </a:rPr>
              <a:t>il proprio </a:t>
            </a:r>
            <a:r>
              <a:rPr sz="1200" spc="-5" dirty="0">
                <a:latin typeface="Times New Roman"/>
                <a:cs typeface="Times New Roman"/>
              </a:rPr>
              <a:t>assestamento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dall’ansietà e </a:t>
            </a:r>
            <a:r>
              <a:rPr sz="1200" spc="-5" dirty="0">
                <a:latin typeface="Times New Roman"/>
                <a:cs typeface="Times New Roman"/>
              </a:rPr>
              <a:t>dalla paura.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voi; non </a:t>
            </a:r>
            <a:r>
              <a:rPr sz="1200" spc="-5" dirty="0">
                <a:latin typeface="Times New Roman"/>
                <a:cs typeface="Times New Roman"/>
              </a:rPr>
              <a:t>abbiate </a:t>
            </a:r>
            <a:r>
              <a:rPr sz="1200" dirty="0">
                <a:latin typeface="Times New Roman"/>
                <a:cs typeface="Times New Roman"/>
              </a:rPr>
              <a:t>dubbi nel vostro </a:t>
            </a:r>
            <a:r>
              <a:rPr sz="1200" spc="-5" dirty="0">
                <a:latin typeface="Times New Roman"/>
                <a:cs typeface="Times New Roman"/>
              </a:rPr>
              <a:t>cuore. Ogni </a:t>
            </a:r>
            <a:r>
              <a:rPr sz="1200" dirty="0">
                <a:latin typeface="Times New Roman"/>
                <a:cs typeface="Times New Roman"/>
              </a:rPr>
              <a:t>buona azione ha la propria </a:t>
            </a:r>
            <a:r>
              <a:rPr sz="1200" spc="-5" dirty="0">
                <a:latin typeface="Times New Roman"/>
                <a:cs typeface="Times New Roman"/>
              </a:rPr>
              <a:t>ricompensa. L’uomo superiore </a:t>
            </a:r>
            <a:r>
              <a:rPr sz="1200" dirty="0">
                <a:latin typeface="Times New Roman"/>
                <a:cs typeface="Times New Roman"/>
              </a:rPr>
              <a:t>non mormora contro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Cielo e non </a:t>
            </a:r>
            <a:r>
              <a:rPr sz="1200" spc="-5" dirty="0">
                <a:latin typeface="Times New Roman"/>
                <a:cs typeface="Times New Roman"/>
              </a:rPr>
              <a:t>porta rancore agli </a:t>
            </a:r>
            <a:r>
              <a:rPr sz="1200" dirty="0">
                <a:latin typeface="Times New Roman"/>
                <a:cs typeface="Times New Roman"/>
              </a:rPr>
              <a:t>uomini. Non </a:t>
            </a:r>
            <a:r>
              <a:rPr sz="1200" spc="-5" dirty="0">
                <a:latin typeface="Times New Roman"/>
                <a:cs typeface="Times New Roman"/>
              </a:rPr>
              <a:t>fate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altri ciò </a:t>
            </a:r>
            <a:r>
              <a:rPr sz="1200" dirty="0">
                <a:latin typeface="Times New Roman"/>
                <a:cs typeface="Times New Roman"/>
              </a:rPr>
              <a:t>che non volete </a:t>
            </a:r>
            <a:r>
              <a:rPr sz="1200" spc="-5" dirty="0">
                <a:latin typeface="Times New Roman"/>
                <a:cs typeface="Times New Roman"/>
              </a:rPr>
              <a:t>sia fatto </a:t>
            </a:r>
            <a:r>
              <a:rPr sz="1200" dirty="0">
                <a:latin typeface="Times New Roman"/>
                <a:cs typeface="Times New Roman"/>
              </a:rPr>
              <a:t>a voi. Che la compassione </a:t>
            </a:r>
            <a:r>
              <a:rPr sz="1200" spc="-5" dirty="0">
                <a:latin typeface="Times New Roman"/>
                <a:cs typeface="Times New Roman"/>
              </a:rPr>
              <a:t>sia parte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ogni  punizione; </a:t>
            </a:r>
            <a:r>
              <a:rPr sz="1200" spc="-5" dirty="0">
                <a:latin typeface="Times New Roman"/>
                <a:cs typeface="Times New Roman"/>
              </a:rPr>
              <a:t>sforzatevi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punizione in </a:t>
            </a:r>
            <a:r>
              <a:rPr sz="1200" spc="-5" dirty="0">
                <a:latin typeface="Times New Roman"/>
                <a:cs typeface="Times New Roman"/>
              </a:rPr>
              <a:t>benedizione.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Grande Cielo.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devono </a:t>
            </a:r>
            <a:r>
              <a:rPr sz="1200" dirty="0">
                <a:latin typeface="Times New Roman"/>
                <a:cs typeface="Times New Roman"/>
              </a:rPr>
              <a:t>morire e </a:t>
            </a:r>
            <a:r>
              <a:rPr sz="1200" spc="-5" dirty="0">
                <a:latin typeface="Times New Roman"/>
                <a:cs typeface="Times New Roman"/>
              </a:rPr>
              <a:t>ritornare alla terra,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dell’uomo </a:t>
            </a:r>
            <a:r>
              <a:rPr sz="1200" dirty="0">
                <a:latin typeface="Times New Roman"/>
                <a:cs typeface="Times New Roman"/>
              </a:rPr>
              <a:t>nobile va </a:t>
            </a:r>
            <a:r>
              <a:rPr sz="1200" spc="-5" dirty="0">
                <a:latin typeface="Times New Roman"/>
                <a:cs typeface="Times New Roman"/>
              </a:rPr>
              <a:t>avanti per essere </a:t>
            </a:r>
            <a:r>
              <a:rPr sz="1200" dirty="0">
                <a:latin typeface="Times New Roman"/>
                <a:cs typeface="Times New Roman"/>
              </a:rPr>
              <a:t>mostrato </a:t>
            </a:r>
            <a:r>
              <a:rPr sz="1200" spc="-5" dirty="0">
                <a:latin typeface="Times New Roman"/>
                <a:cs typeface="Times New Roman"/>
              </a:rPr>
              <a:t>nell’alto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ascendere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gloriosa dello splendore </a:t>
            </a:r>
            <a:r>
              <a:rPr sz="1200" dirty="0">
                <a:latin typeface="Times New Roman"/>
                <a:cs typeface="Times New Roman"/>
              </a:rPr>
              <a:t>finale.”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“Nostra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religione”</a:t>
            </a:r>
            <a:endParaRPr sz="1600">
              <a:latin typeface="Times New Roman"/>
              <a:cs typeface="Times New Roman"/>
            </a:endParaRPr>
          </a:p>
          <a:p>
            <a:pPr marL="76200" marR="304800" algn="just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(1453.3) 131:10.1 </a:t>
            </a:r>
            <a:r>
              <a:rPr sz="1200" spc="-5" dirty="0">
                <a:latin typeface="Times New Roman"/>
                <a:cs typeface="Times New Roman"/>
              </a:rPr>
              <a:t>Dopo l’arduo lavoro per effettuare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compilazione degli insegnamenti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Ganid s’impegnò </a:t>
            </a:r>
            <a:r>
              <a:rPr sz="1200" dirty="0">
                <a:latin typeface="Times New Roman"/>
                <a:cs typeface="Times New Roman"/>
              </a:rPr>
              <a:t>nel compito di </a:t>
            </a:r>
            <a:r>
              <a:rPr sz="1200" spc="-5" dirty="0">
                <a:latin typeface="Times New Roman"/>
                <a:cs typeface="Times New Roman"/>
              </a:rPr>
              <a:t>formulare 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riassunto della credenza alla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1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pervenuto </a:t>
            </a:r>
            <a:r>
              <a:rPr sz="1200" dirty="0">
                <a:latin typeface="Times New Roman"/>
                <a:cs typeface="Times New Roman"/>
              </a:rPr>
              <a:t>riguardo a </a:t>
            </a:r>
            <a:r>
              <a:rPr sz="1200" spc="-5" dirty="0">
                <a:latin typeface="Times New Roman"/>
                <a:cs typeface="Times New Roman"/>
              </a:rPr>
              <a:t>Dio come risultato </a:t>
            </a:r>
            <a:r>
              <a:rPr sz="1200" dirty="0">
                <a:latin typeface="Times New Roman"/>
                <a:cs typeface="Times New Roman"/>
              </a:rPr>
              <a:t>dell’insegnamento di </a:t>
            </a:r>
            <a:r>
              <a:rPr sz="1200" spc="-5" dirty="0">
                <a:latin typeface="Times New Roman"/>
                <a:cs typeface="Times New Roman"/>
              </a:rPr>
              <a:t>Gesù. Questo giovane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“nostra religione”. Queste furono </a:t>
            </a:r>
            <a:r>
              <a:rPr sz="1200" dirty="0">
                <a:latin typeface="Times New Roman"/>
                <a:cs typeface="Times New Roman"/>
              </a:rPr>
              <a:t>le sue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annotazioni: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2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(1453.4) 131:10.2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Signore 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unico, e voi </a:t>
            </a:r>
            <a:r>
              <a:rPr sz="1200" spc="-5" dirty="0">
                <a:latin typeface="Times New Roman"/>
                <a:cs typeface="Times New Roman"/>
              </a:rPr>
              <a:t>dovreste amarlo </a:t>
            </a:r>
            <a:r>
              <a:rPr sz="1200" dirty="0">
                <a:latin typeface="Times New Roman"/>
                <a:cs typeface="Times New Roman"/>
              </a:rPr>
              <a:t>con tutta la vostra mente 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tutto il vostro </a:t>
            </a:r>
            <a:r>
              <a:rPr sz="1200" spc="-5" dirty="0">
                <a:latin typeface="Times New Roman"/>
                <a:cs typeface="Times New Roman"/>
              </a:rPr>
              <a:t>cuore  mentre </a:t>
            </a:r>
            <a:r>
              <a:rPr sz="1200" dirty="0">
                <a:latin typeface="Times New Roman"/>
                <a:cs typeface="Times New Roman"/>
              </a:rPr>
              <a:t>fate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meglio per amare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figli come amate </a:t>
            </a:r>
            <a:r>
              <a:rPr sz="1200" dirty="0">
                <a:latin typeface="Times New Roman"/>
                <a:cs typeface="Times New Roman"/>
              </a:rPr>
              <a:t>voi stessi.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nostro </a:t>
            </a:r>
            <a:r>
              <a:rPr sz="1200" spc="-5" dirty="0">
                <a:latin typeface="Times New Roman"/>
                <a:cs typeface="Times New Roman"/>
              </a:rPr>
              <a:t>Padre celeste nel </a:t>
            </a:r>
            <a:r>
              <a:rPr sz="1200" dirty="0">
                <a:latin typeface="Times New Roman"/>
                <a:cs typeface="Times New Roman"/>
              </a:rPr>
              <a:t>quale  tutte le </a:t>
            </a:r>
            <a:r>
              <a:rPr sz="1200" spc="-5" dirty="0">
                <a:latin typeface="Times New Roman"/>
                <a:cs typeface="Times New Roman"/>
              </a:rPr>
              <a:t>cose consistono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dimora,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spirito,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anima umana </a:t>
            </a:r>
            <a:r>
              <a:rPr sz="1200" spc="-5" dirty="0">
                <a:latin typeface="Times New Roman"/>
                <a:cs typeface="Times New Roman"/>
              </a:rPr>
              <a:t>sincera. </a:t>
            </a:r>
            <a:r>
              <a:rPr sz="1200" dirty="0">
                <a:latin typeface="Times New Roman"/>
                <a:cs typeface="Times New Roman"/>
              </a:rPr>
              <a:t>E noi che </a:t>
            </a:r>
            <a:r>
              <a:rPr sz="1200" spc="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dovremmo  </a:t>
            </a:r>
            <a:r>
              <a:rPr sz="1200" spc="-5" dirty="0">
                <a:latin typeface="Times New Roman"/>
                <a:cs typeface="Times New Roman"/>
              </a:rPr>
              <a:t>imparare ad affidare </a:t>
            </a:r>
            <a:r>
              <a:rPr sz="1200" dirty="0">
                <a:latin typeface="Times New Roman"/>
                <a:cs typeface="Times New Roman"/>
              </a:rPr>
              <a:t>a lui la </a:t>
            </a:r>
            <a:r>
              <a:rPr sz="1200" spc="-5" dirty="0">
                <a:latin typeface="Times New Roman"/>
                <a:cs typeface="Times New Roman"/>
              </a:rPr>
              <a:t>custodia della </a:t>
            </a:r>
            <a:r>
              <a:rPr sz="1200" dirty="0">
                <a:latin typeface="Times New Roman"/>
                <a:cs typeface="Times New Roman"/>
              </a:rPr>
              <a:t>nostra anima </a:t>
            </a:r>
            <a:r>
              <a:rPr sz="1200" spc="-5" dirty="0">
                <a:latin typeface="Times New Roman"/>
                <a:cs typeface="Times New Roman"/>
              </a:rPr>
              <a:t>come ad </a:t>
            </a:r>
            <a:r>
              <a:rPr sz="1200" dirty="0">
                <a:latin typeface="Times New Roman"/>
                <a:cs typeface="Times New Roman"/>
              </a:rPr>
              <a:t>un Creatore </a:t>
            </a:r>
            <a:r>
              <a:rPr sz="1200" spc="-5" dirty="0">
                <a:latin typeface="Times New Roman"/>
                <a:cs typeface="Times New Roman"/>
              </a:rPr>
              <a:t>fedele. </a:t>
            </a:r>
            <a:r>
              <a:rPr sz="1200" dirty="0">
                <a:latin typeface="Times New Roman"/>
                <a:cs typeface="Times New Roman"/>
              </a:rPr>
              <a:t>Con il nostro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5" dirty="0">
                <a:latin typeface="Times New Roman"/>
                <a:cs typeface="Times New Roman"/>
              </a:rPr>
              <a:t>cose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23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possibili. </a:t>
            </a:r>
            <a:r>
              <a:rPr sz="1200" spc="-5" dirty="0">
                <a:latin typeface="Times New Roman"/>
                <a:cs typeface="Times New Roman"/>
              </a:rPr>
              <a:t>Poiché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Creatore, avendo </a:t>
            </a:r>
            <a:r>
              <a:rPr sz="1200" dirty="0">
                <a:latin typeface="Times New Roman"/>
                <a:cs typeface="Times New Roman"/>
              </a:rPr>
              <a:t>fatto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esseri, </a:t>
            </a:r>
            <a:r>
              <a:rPr sz="1200" dirty="0">
                <a:latin typeface="Times New Roman"/>
                <a:cs typeface="Times New Roman"/>
              </a:rPr>
              <a:t>non potrebbe </a:t>
            </a:r>
            <a:r>
              <a:rPr sz="1200" spc="-5" dirty="0">
                <a:latin typeface="Times New Roman"/>
                <a:cs typeface="Times New Roman"/>
              </a:rPr>
              <a:t>essere altrimenti. Benché </a:t>
            </a:r>
            <a:r>
              <a:rPr sz="1200" dirty="0">
                <a:latin typeface="Times New Roman"/>
                <a:cs typeface="Times New Roman"/>
              </a:rPr>
              <a:t>non possiamo 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possiamo conoscerlo.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vivendo </a:t>
            </a:r>
            <a:r>
              <a:rPr sz="1200" dirty="0">
                <a:latin typeface="Times New Roman"/>
                <a:cs typeface="Times New Roman"/>
              </a:rPr>
              <a:t>quotidianamente la volontà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 possiamo rivelarlo </a:t>
            </a:r>
            <a:r>
              <a:rPr sz="1200" dirty="0">
                <a:latin typeface="Times New Roman"/>
                <a:cs typeface="Times New Roman"/>
              </a:rPr>
              <a:t>ai nostri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(1453.5) 131:10.3 </a:t>
            </a:r>
            <a:r>
              <a:rPr sz="1200" spc="-10" dirty="0">
                <a:latin typeface="Times New Roman"/>
                <a:cs typeface="Times New Roman"/>
              </a:rPr>
              <a:t>“Le </a:t>
            </a:r>
            <a:r>
              <a:rPr sz="1200" dirty="0">
                <a:latin typeface="Times New Roman"/>
                <a:cs typeface="Times New Roman"/>
              </a:rPr>
              <a:t>ricchezze divine </a:t>
            </a:r>
            <a:r>
              <a:rPr sz="1200" spc="-5" dirty="0">
                <a:latin typeface="Times New Roman"/>
                <a:cs typeface="Times New Roman"/>
              </a:rPr>
              <a:t>del 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infinitamente </a:t>
            </a:r>
            <a:r>
              <a:rPr sz="1200" spc="-5" dirty="0">
                <a:latin typeface="Times New Roman"/>
                <a:cs typeface="Times New Roman"/>
              </a:rPr>
              <a:t>profonde ed eternamente sagge. Noi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possiamo scoprire Dio </a:t>
            </a:r>
            <a:r>
              <a:rPr sz="1200" dirty="0">
                <a:latin typeface="Times New Roman"/>
                <a:cs typeface="Times New Roman"/>
              </a:rPr>
              <a:t>mediante la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possiamo conoscerlo 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personale. 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giustizia sia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misericordia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ricevuta dall’essere </a:t>
            </a:r>
            <a:r>
              <a:rPr sz="1200" dirty="0">
                <a:latin typeface="Times New Roman"/>
                <a:cs typeface="Times New Roman"/>
              </a:rPr>
              <a:t>più umile </a:t>
            </a:r>
            <a:r>
              <a:rPr sz="1200" spc="-5" dirty="0">
                <a:latin typeface="Times New Roman"/>
                <a:cs typeface="Times New Roman"/>
              </a:rPr>
              <a:t>della terra.  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riempia </a:t>
            </a:r>
            <a:r>
              <a:rPr sz="1200" spc="-5" dirty="0">
                <a:latin typeface="Times New Roman"/>
                <a:cs typeface="Times New Roman"/>
              </a:rPr>
              <a:t>l’universo, </a:t>
            </a:r>
            <a:r>
              <a:rPr sz="1200" dirty="0">
                <a:latin typeface="Times New Roman"/>
                <a:cs typeface="Times New Roman"/>
              </a:rPr>
              <a:t>vive anche nel nostro </a:t>
            </a:r>
            <a:r>
              <a:rPr sz="1200" spc="-5" dirty="0">
                <a:latin typeface="Times New Roman"/>
                <a:cs typeface="Times New Roman"/>
              </a:rPr>
              <a:t>cuore.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mortale, ma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dell’uomo è  divino, </a:t>
            </a:r>
            <a:r>
              <a:rPr sz="1200" spc="-5" dirty="0">
                <a:latin typeface="Times New Roman"/>
                <a:cs typeface="Times New Roman"/>
              </a:rPr>
              <a:t>immortale. Dio </a:t>
            </a:r>
            <a:r>
              <a:rPr sz="1200" dirty="0">
                <a:latin typeface="Times New Roman"/>
                <a:cs typeface="Times New Roman"/>
              </a:rPr>
              <a:t>non solo è onnipotente ma </a:t>
            </a:r>
            <a:r>
              <a:rPr sz="1200" spc="-5" dirty="0">
                <a:latin typeface="Times New Roman"/>
                <a:cs typeface="Times New Roman"/>
              </a:rPr>
              <a:t>anche infinitamente </a:t>
            </a:r>
            <a:r>
              <a:rPr sz="1200" dirty="0">
                <a:latin typeface="Times New Roman"/>
                <a:cs typeface="Times New Roman"/>
              </a:rPr>
              <a:t>saggio.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genitori terreni,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tendenze sono  </a:t>
            </a:r>
            <a:r>
              <a:rPr sz="1200" spc="-5" dirty="0">
                <a:latin typeface="Times New Roman"/>
                <a:cs typeface="Times New Roman"/>
              </a:rPr>
              <a:t>cattive, sanno come 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e dare loro cose </a:t>
            </a:r>
            <a:r>
              <a:rPr sz="1200" spc="-5" dirty="0">
                <a:latin typeface="Times New Roman"/>
                <a:cs typeface="Times New Roman"/>
              </a:rPr>
              <a:t>buone, quanto </a:t>
            </a:r>
            <a:r>
              <a:rPr sz="1200" dirty="0">
                <a:latin typeface="Times New Roman"/>
                <a:cs typeface="Times New Roman"/>
              </a:rPr>
              <a:t>più il buon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sapere come amare </a:t>
            </a:r>
            <a:r>
              <a:rPr sz="1200" dirty="0">
                <a:latin typeface="Times New Roman"/>
                <a:cs typeface="Times New Roman"/>
              </a:rPr>
              <a:t>saggiamente  i suoi </a:t>
            </a:r>
            <a:r>
              <a:rPr sz="1200" spc="-5" dirty="0">
                <a:latin typeface="Times New Roman"/>
                <a:cs typeface="Times New Roman"/>
              </a:rPr>
              <a:t>figli terreni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concedere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adeguate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benedizioni.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(1454.1) 131:10.4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tollererà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figlio sulla terra </a:t>
            </a:r>
            <a:r>
              <a:rPr sz="1200" dirty="0">
                <a:latin typeface="Times New Roman"/>
                <a:cs typeface="Times New Roman"/>
              </a:rPr>
              <a:t>perisca </a:t>
            </a:r>
            <a:r>
              <a:rPr sz="1200" spc="-5" dirty="0">
                <a:latin typeface="Times New Roman"/>
                <a:cs typeface="Times New Roman"/>
              </a:rPr>
              <a:t>se quel figlio desidera 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anela  sinceramente ad essere </a:t>
            </a:r>
            <a:r>
              <a:rPr sz="1200" dirty="0">
                <a:latin typeface="Times New Roman"/>
                <a:cs typeface="Times New Roman"/>
              </a:rPr>
              <a:t>simile a lui.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Padre </a:t>
            </a:r>
            <a:r>
              <a:rPr sz="1200" spc="-5" dirty="0">
                <a:latin typeface="Times New Roman"/>
                <a:cs typeface="Times New Roman"/>
              </a:rPr>
              <a:t>ama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malvagi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buono </a:t>
            </a:r>
            <a:r>
              <a:rPr sz="1200" spc="-5" dirty="0">
                <a:latin typeface="Times New Roman"/>
                <a:cs typeface="Times New Roman"/>
              </a:rPr>
              <a:t>con gli ingrati. 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spc="5" dirty="0">
                <a:latin typeface="Times New Roman"/>
                <a:cs typeface="Times New Roman"/>
              </a:rPr>
              <a:t>umani  </a:t>
            </a:r>
            <a:r>
              <a:rPr sz="1200" spc="-5" dirty="0">
                <a:latin typeface="Times New Roman"/>
                <a:cs typeface="Times New Roman"/>
              </a:rPr>
              <a:t>potessero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bontà di Dio, </a:t>
            </a:r>
            <a:r>
              <a:rPr sz="1200" spc="-5" dirty="0">
                <a:latin typeface="Times New Roman"/>
                <a:cs typeface="Times New Roman"/>
              </a:rPr>
              <a:t>sarebbero certamente portati </a:t>
            </a:r>
            <a:r>
              <a:rPr sz="1200" dirty="0">
                <a:latin typeface="Times New Roman"/>
                <a:cs typeface="Times New Roman"/>
              </a:rPr>
              <a:t>a pentirsi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cattiveria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abbandonare tutti i </a:t>
            </a:r>
            <a:r>
              <a:rPr sz="1200" spc="-5" dirty="0">
                <a:latin typeface="Times New Roman"/>
                <a:cs typeface="Times New Roman"/>
              </a:rPr>
              <a:t>peccati  conosciuti.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buone </a:t>
            </a:r>
            <a:r>
              <a:rPr sz="1200" spc="-5" dirty="0">
                <a:latin typeface="Times New Roman"/>
                <a:cs typeface="Times New Roman"/>
              </a:rPr>
              <a:t>provengono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della </a:t>
            </a:r>
            <a:r>
              <a:rPr sz="1200" dirty="0">
                <a:latin typeface="Times New Roman"/>
                <a:cs typeface="Times New Roman"/>
              </a:rPr>
              <a:t>luce,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mutabilità </a:t>
            </a:r>
            <a:r>
              <a:rPr sz="1200" dirty="0">
                <a:latin typeface="Times New Roman"/>
                <a:cs typeface="Times New Roman"/>
              </a:rPr>
              <a:t>né ombra di </a:t>
            </a:r>
            <a:r>
              <a:rPr sz="1200" spc="-5" dirty="0">
                <a:latin typeface="Times New Roman"/>
                <a:cs typeface="Times New Roman"/>
              </a:rPr>
              <a:t>cambiamento. </a:t>
            </a:r>
            <a:r>
              <a:rPr sz="1200" spc="-1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spirito del vero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 cuore dell’uomo. Dio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siano fratelli. 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a cercare  Dio, è </a:t>
            </a:r>
            <a:r>
              <a:rPr sz="1200" spc="-5" dirty="0">
                <a:latin typeface="Times New Roman"/>
                <a:cs typeface="Times New Roman"/>
              </a:rPr>
              <a:t>evidente che Dio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trovato loro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essi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Noi viviamo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dimora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(1454.2) 131:10.5 </a:t>
            </a:r>
            <a:r>
              <a:rPr sz="1200" spc="-5" dirty="0">
                <a:latin typeface="Times New Roman"/>
                <a:cs typeface="Times New Roman"/>
              </a:rPr>
              <a:t>“Non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accontenterò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tutto il mio popolo; </a:t>
            </a:r>
            <a:r>
              <a:rPr sz="1200" spc="-5" dirty="0">
                <a:latin typeface="Times New Roman"/>
                <a:cs typeface="Times New Roman"/>
              </a:rPr>
              <a:t>d’ora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crederò che egli </a:t>
            </a:r>
            <a:r>
              <a:rPr sz="1200" dirty="0">
                <a:latin typeface="Times New Roman"/>
                <a:cs typeface="Times New Roman"/>
              </a:rPr>
              <a:t>è anche </a:t>
            </a:r>
            <a:r>
              <a:rPr sz="1200" i="1" spc="-5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Padre. Cercherò </a:t>
            </a:r>
            <a:r>
              <a:rPr sz="1200" dirty="0">
                <a:latin typeface="Times New Roman"/>
                <a:cs typeface="Times New Roman"/>
              </a:rPr>
              <a:t>sempre di </a:t>
            </a:r>
            <a:r>
              <a:rPr sz="1200" spc="-5" dirty="0">
                <a:latin typeface="Times New Roman"/>
                <a:cs typeface="Times New Roman"/>
              </a:rPr>
              <a:t>adorare Dio con </a:t>
            </a:r>
            <a:r>
              <a:rPr sz="1200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Verità, che </a:t>
            </a:r>
            <a:r>
              <a:rPr sz="1200" dirty="0">
                <a:latin typeface="Times New Roman"/>
                <a:cs typeface="Times New Roman"/>
              </a:rPr>
              <a:t>è il mio </a:t>
            </a:r>
            <a:r>
              <a:rPr sz="1200" spc="-5" dirty="0">
                <a:latin typeface="Times New Roman"/>
                <a:cs typeface="Times New Roman"/>
              </a:rPr>
              <a:t>aiuto quando sono realmente </a:t>
            </a:r>
            <a:r>
              <a:rPr sz="1200" dirty="0">
                <a:latin typeface="Times New Roman"/>
                <a:cs typeface="Times New Roman"/>
              </a:rPr>
              <a:t>giunto a 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Ma prima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praticherò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imparando </a:t>
            </a:r>
            <a:r>
              <a:rPr sz="1200" dirty="0">
                <a:latin typeface="Times New Roman"/>
                <a:cs typeface="Times New Roman"/>
              </a:rPr>
              <a:t>a fare 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terra; </a:t>
            </a:r>
            <a:r>
              <a:rPr sz="1200" dirty="0">
                <a:latin typeface="Times New Roman"/>
                <a:cs typeface="Times New Roman"/>
              </a:rPr>
              <a:t>farò </a:t>
            </a:r>
            <a:r>
              <a:rPr sz="1200" spc="-5" dirty="0">
                <a:latin typeface="Times New Roman"/>
                <a:cs typeface="Times New Roman"/>
              </a:rPr>
              <a:t>cioè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meglio  per trattare ciascuno dei miei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mortali esattamente come penso che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vorrebbe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tratti.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viviamo questo </a:t>
            </a:r>
            <a:r>
              <a:rPr sz="1200" dirty="0">
                <a:latin typeface="Times New Roman"/>
                <a:cs typeface="Times New Roman"/>
              </a:rPr>
              <a:t>tipo di  vita </a:t>
            </a:r>
            <a:r>
              <a:rPr sz="1200" spc="-5" dirty="0">
                <a:latin typeface="Times New Roman"/>
                <a:cs typeface="Times New Roman"/>
              </a:rPr>
              <a:t>nella carne possiamo chiedere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a Dio </a:t>
            </a:r>
            <a:r>
              <a:rPr sz="1200" spc="-5" dirty="0">
                <a:latin typeface="Times New Roman"/>
                <a:cs typeface="Times New Roman"/>
              </a:rPr>
              <a:t>ed egli soddisferà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cuore affinché possiamo </a:t>
            </a:r>
            <a:r>
              <a:rPr sz="1200" dirty="0">
                <a:latin typeface="Times New Roman"/>
                <a:cs typeface="Times New Roman"/>
              </a:rPr>
              <a:t>essere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meglio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 nostri simili.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servizio amorevole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accresce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capacità 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provare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gioie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i piaceri </a:t>
            </a:r>
            <a:r>
              <a:rPr sz="1200" spc="-5" dirty="0">
                <a:latin typeface="Times New Roman"/>
                <a:cs typeface="Times New Roman"/>
              </a:rPr>
              <a:t>superiori del 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0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(1454.3) 131:10.6 </a:t>
            </a:r>
            <a:r>
              <a:rPr sz="1200" spc="-5" dirty="0">
                <a:latin typeface="Times New Roman"/>
                <a:cs typeface="Times New Roman"/>
              </a:rPr>
              <a:t>“Ringrazierò Dio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giorni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ineffabili </a:t>
            </a:r>
            <a:r>
              <a:rPr sz="1200" dirty="0">
                <a:latin typeface="Times New Roman"/>
                <a:cs typeface="Times New Roman"/>
              </a:rPr>
              <a:t>doni; lo </a:t>
            </a:r>
            <a:r>
              <a:rPr sz="1200" spc="-5" dirty="0">
                <a:latin typeface="Times New Roman"/>
                <a:cs typeface="Times New Roman"/>
              </a:rPr>
              <a:t>loderò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opere meravigliose a favore dei </a:t>
            </a:r>
            <a:r>
              <a:rPr sz="1200" spc="-5" dirty="0">
                <a:latin typeface="Times New Roman"/>
                <a:cs typeface="Times New Roman"/>
              </a:rPr>
              <a:t>figli degli  </a:t>
            </a:r>
            <a:r>
              <a:rPr sz="1200" dirty="0">
                <a:latin typeface="Times New Roman"/>
                <a:cs typeface="Times New Roman"/>
              </a:rPr>
              <a:t>uomini. Per me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l’Onnipotente, il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ma più di tutto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mio </a:t>
            </a:r>
            <a:r>
              <a:rPr sz="1200" spc="-5" dirty="0">
                <a:latin typeface="Times New Roman"/>
                <a:cs typeface="Times New Roman"/>
              </a:rPr>
              <a:t>Padre spirituale, ed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 suo figlio terreno </a:t>
            </a:r>
            <a:r>
              <a:rPr sz="1200" dirty="0">
                <a:latin typeface="Times New Roman"/>
                <a:cs typeface="Times New Roman"/>
              </a:rPr>
              <a:t>io mi </a:t>
            </a:r>
            <a:r>
              <a:rPr sz="1200" spc="-5" dirty="0">
                <a:latin typeface="Times New Roman"/>
                <a:cs typeface="Times New Roman"/>
              </a:rPr>
              <a:t>farò avanti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per vederlo.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precettore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cercandolo diverrò </a:t>
            </a:r>
            <a:r>
              <a:rPr sz="1200" spc="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lui.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nostra 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piena di gioia e </a:t>
            </a:r>
            <a:r>
              <a:rPr sz="1200" spc="-5" dirty="0">
                <a:latin typeface="Times New Roman"/>
                <a:cs typeface="Times New Roman"/>
              </a:rPr>
              <a:t>genera </a:t>
            </a:r>
            <a:r>
              <a:rPr sz="1200" dirty="0">
                <a:latin typeface="Times New Roman"/>
                <a:cs typeface="Times New Roman"/>
              </a:rPr>
              <a:t>una felicità  </a:t>
            </a:r>
            <a:r>
              <a:rPr sz="1200" spc="-5" dirty="0">
                <a:latin typeface="Times New Roman"/>
                <a:cs typeface="Times New Roman"/>
              </a:rPr>
              <a:t>duratura. Ho fiducia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sarò fedele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 e </a:t>
            </a:r>
            <a:r>
              <a:rPr sz="1200" spc="-5" dirty="0">
                <a:latin typeface="Times New Roman"/>
                <a:cs typeface="Times New Roman"/>
              </a:rPr>
              <a:t>che riceverò certamente </a:t>
            </a:r>
            <a:r>
              <a:rPr sz="1200" dirty="0">
                <a:latin typeface="Times New Roman"/>
                <a:cs typeface="Times New Roman"/>
              </a:rPr>
              <a:t>la corona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8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(1454.4) 131:10.7 </a:t>
            </a:r>
            <a:r>
              <a:rPr sz="1200" spc="-5" dirty="0">
                <a:latin typeface="Times New Roman"/>
                <a:cs typeface="Times New Roman"/>
              </a:rPr>
              <a:t>“Sto imparando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tutto alla prova e </a:t>
            </a:r>
            <a:r>
              <a:rPr sz="1200" spc="-5" dirty="0">
                <a:latin typeface="Times New Roman"/>
                <a:cs typeface="Times New Roman"/>
              </a:rPr>
              <a:t>ad aderire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bene. </a:t>
            </a:r>
            <a:r>
              <a:rPr sz="1200" spc="-5" dirty="0">
                <a:latin typeface="Times New Roman"/>
                <a:cs typeface="Times New Roman"/>
              </a:rPr>
              <a:t>Farò ai </a:t>
            </a:r>
            <a:r>
              <a:rPr sz="1200" dirty="0">
                <a:latin typeface="Times New Roman"/>
                <a:cs typeface="Times New Roman"/>
              </a:rPr>
              <a:t>miei simili tutto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 me.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questa nuova fede 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che l’uomo può </a:t>
            </a:r>
            <a:r>
              <a:rPr sz="1200" spc="-5" dirty="0">
                <a:latin typeface="Times New Roman"/>
                <a:cs typeface="Times New Roman"/>
              </a:rPr>
              <a:t>divenire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talvolta terrificato </a:t>
            </a:r>
            <a:r>
              <a:rPr sz="1200" dirty="0">
                <a:latin typeface="Times New Roman"/>
                <a:cs typeface="Times New Roman"/>
              </a:rPr>
              <a:t>quando mi  </a:t>
            </a:r>
            <a:r>
              <a:rPr sz="1200" spc="-5" dirty="0">
                <a:latin typeface="Times New Roman"/>
                <a:cs typeface="Times New Roman"/>
              </a:rPr>
              <a:t>fermo </a:t>
            </a:r>
            <a:r>
              <a:rPr sz="1200" dirty="0">
                <a:latin typeface="Times New Roman"/>
                <a:cs typeface="Times New Roman"/>
              </a:rPr>
              <a:t>a pensare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miei fratelli,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vero. </a:t>
            </a:r>
            <a:r>
              <a:rPr sz="1200" spc="-5" dirty="0">
                <a:latin typeface="Times New Roman"/>
                <a:cs typeface="Times New Roman"/>
              </a:rPr>
              <a:t>Non vedo come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possa gioire </a:t>
            </a:r>
            <a:r>
              <a:rPr sz="1200" dirty="0">
                <a:latin typeface="Times New Roman"/>
                <a:cs typeface="Times New Roman"/>
              </a:rPr>
              <a:t>della paternità  di </a:t>
            </a:r>
            <a:r>
              <a:rPr sz="1200" spc="-5" dirty="0">
                <a:latin typeface="Times New Roman"/>
                <a:cs typeface="Times New Roman"/>
              </a:rPr>
              <a:t>Dio mentre rifiuto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uomini. Chiunque </a:t>
            </a:r>
            <a:r>
              <a:rPr sz="1200" spc="-5" dirty="0">
                <a:latin typeface="Times New Roman"/>
                <a:cs typeface="Times New Roman"/>
              </a:rPr>
              <a:t>fa appello al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sarà </a:t>
            </a:r>
            <a:r>
              <a:rPr sz="1200" spc="-5" dirty="0">
                <a:latin typeface="Times New Roman"/>
                <a:cs typeface="Times New Roman"/>
              </a:rPr>
              <a:t>salvato. Se </a:t>
            </a:r>
            <a:r>
              <a:rPr sz="1200" dirty="0">
                <a:latin typeface="Times New Roman"/>
                <a:cs typeface="Times New Roman"/>
              </a:rPr>
              <a:t>questo è  </a:t>
            </a:r>
            <a:r>
              <a:rPr sz="1200" spc="-5" dirty="0">
                <a:latin typeface="Times New Roman"/>
                <a:cs typeface="Times New Roman"/>
              </a:rPr>
              <a:t>vero, allora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devono </a:t>
            </a:r>
            <a:r>
              <a:rPr sz="1200" spc="-5" dirty="0">
                <a:latin typeface="Times New Roman"/>
                <a:cs typeface="Times New Roman"/>
              </a:rPr>
              <a:t>essere miei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fratelli.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(1454.5) 131:10.8 </a:t>
            </a:r>
            <a:r>
              <a:rPr sz="1200" spc="-5" dirty="0">
                <a:latin typeface="Times New Roman"/>
                <a:cs typeface="Times New Roman"/>
              </a:rPr>
              <a:t>“D’ora </a:t>
            </a:r>
            <a:r>
              <a:rPr sz="1200" dirty="0">
                <a:latin typeface="Times New Roman"/>
                <a:cs typeface="Times New Roman"/>
              </a:rPr>
              <a:t>in poi io </a:t>
            </a:r>
            <a:r>
              <a:rPr sz="1200" spc="-5" dirty="0">
                <a:latin typeface="Times New Roman"/>
                <a:cs typeface="Times New Roman"/>
              </a:rPr>
              <a:t>farò </a:t>
            </a:r>
            <a:r>
              <a:rPr sz="1200" dirty="0">
                <a:latin typeface="Times New Roman"/>
                <a:cs typeface="Times New Roman"/>
              </a:rPr>
              <a:t>le mie buone azioni in </a:t>
            </a:r>
            <a:r>
              <a:rPr sz="1200" spc="-5" dirty="0">
                <a:latin typeface="Times New Roman"/>
                <a:cs typeface="Times New Roman"/>
              </a:rPr>
              <a:t>segreto; pregherò anche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quando sono solo. Non giudicherò, per  evitare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ingiusto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5" dirty="0">
                <a:latin typeface="Times New Roman"/>
                <a:cs typeface="Times New Roman"/>
              </a:rPr>
              <a:t>Imparerò ad </a:t>
            </a:r>
            <a:r>
              <a:rPr sz="1200" dirty="0">
                <a:latin typeface="Times New Roman"/>
                <a:cs typeface="Times New Roman"/>
              </a:rPr>
              <a:t>amare i miei nemici; non ho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veramente dominato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pratica di  </a:t>
            </a:r>
            <a:r>
              <a:rPr sz="1200" spc="-5" dirty="0">
                <a:latin typeface="Times New Roman"/>
                <a:cs typeface="Times New Roman"/>
              </a:rPr>
              <a:t>assomigliare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Sebbene io veda </a:t>
            </a:r>
            <a:r>
              <a:rPr sz="1200" spc="-5" dirty="0">
                <a:latin typeface="Times New Roman"/>
                <a:cs typeface="Times New Roman"/>
              </a:rPr>
              <a:t>Dio nelle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religioni, </a:t>
            </a:r>
            <a:r>
              <a:rPr sz="1200" dirty="0">
                <a:latin typeface="Times New Roman"/>
                <a:cs typeface="Times New Roman"/>
              </a:rPr>
              <a:t>trovo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‘nostra religione’ egli </a:t>
            </a:r>
            <a:r>
              <a:rPr sz="1200" dirty="0">
                <a:latin typeface="Times New Roman"/>
                <a:cs typeface="Times New Roman"/>
              </a:rPr>
              <a:t>è più bello, più amorevole, più  </a:t>
            </a:r>
            <a:r>
              <a:rPr sz="1200" spc="-5" dirty="0">
                <a:latin typeface="Times New Roman"/>
                <a:cs typeface="Times New Roman"/>
              </a:rPr>
              <a:t>misericordioso,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più positivo. </a:t>
            </a:r>
            <a:r>
              <a:rPr sz="1200" spc="-5" dirty="0">
                <a:latin typeface="Times New Roman"/>
                <a:cs typeface="Times New Roman"/>
              </a:rPr>
              <a:t>Ma soprattutto questo 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glorioso </a:t>
            </a:r>
            <a:r>
              <a:rPr sz="1200" dirty="0">
                <a:latin typeface="Times New Roman"/>
                <a:cs typeface="Times New Roman"/>
              </a:rPr>
              <a:t>Essere è il mio </a:t>
            </a:r>
            <a:r>
              <a:rPr sz="1200" spc="-5" dirty="0">
                <a:latin typeface="Times New Roman"/>
                <a:cs typeface="Times New Roman"/>
              </a:rPr>
              <a:t>Padre spirituale;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suo  figlio.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nessun altro mezzo,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il </a:t>
            </a:r>
            <a:r>
              <a:rPr sz="1200" spc="-5" dirty="0">
                <a:latin typeface="Times New Roman"/>
                <a:cs typeface="Times New Roman"/>
              </a:rPr>
              <a:t>mio sincero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assomigliare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lo troverò e lo servirò in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Finalmente </a:t>
            </a:r>
            <a:r>
              <a:rPr sz="1200" dirty="0">
                <a:latin typeface="Times New Roman"/>
                <a:cs typeface="Times New Roman"/>
              </a:rPr>
              <a:t>ho una </a:t>
            </a:r>
            <a:r>
              <a:rPr sz="1200" spc="-5" dirty="0">
                <a:latin typeface="Times New Roman"/>
                <a:cs typeface="Times New Roman"/>
              </a:rPr>
              <a:t>religione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meraviglioso, ed </a:t>
            </a:r>
            <a:r>
              <a:rPr sz="1200" dirty="0">
                <a:latin typeface="Times New Roman"/>
                <a:cs typeface="Times New Roman"/>
              </a:rPr>
              <a:t>è un Dio di salvezza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45145" cy="38715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soggiorno a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Roma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(1455.1) 132:0.1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Gonod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saluti </a:t>
            </a:r>
            <a:r>
              <a:rPr sz="1200" dirty="0">
                <a:latin typeface="Times New Roman"/>
                <a:cs typeface="Times New Roman"/>
              </a:rPr>
              <a:t>dei principi </a:t>
            </a:r>
            <a:r>
              <a:rPr sz="1200" spc="-5" dirty="0">
                <a:latin typeface="Times New Roman"/>
                <a:cs typeface="Times New Roman"/>
              </a:rPr>
              <a:t>dell’India </a:t>
            </a:r>
            <a:r>
              <a:rPr sz="1200" dirty="0">
                <a:latin typeface="Times New Roman"/>
                <a:cs typeface="Times New Roman"/>
              </a:rPr>
              <a:t>a Tiberio, il </a:t>
            </a:r>
            <a:r>
              <a:rPr sz="1200" spc="-5" dirty="0">
                <a:latin typeface="Times New Roman"/>
                <a:cs typeface="Times New Roman"/>
              </a:rPr>
              <a:t>sovrano romano,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dopo il loro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a  Roma i due </a:t>
            </a:r>
            <a:r>
              <a:rPr sz="1200" spc="-5" dirty="0">
                <a:latin typeface="Times New Roman"/>
                <a:cs typeface="Times New Roman"/>
              </a:rPr>
              <a:t>Indiani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si presentarono </a:t>
            </a:r>
            <a:r>
              <a:rPr sz="1200" dirty="0">
                <a:latin typeface="Times New Roman"/>
                <a:cs typeface="Times New Roman"/>
              </a:rPr>
              <a:t>davanti a lui.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scontroso imperatore era eccezionalmente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umore quel giorno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chiacchierò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tre. Dopo che essi l’ebbero lasciato, l’imperatore, alludendo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fece osservare all’aiutante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campo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alla </a:t>
            </a:r>
            <a:r>
              <a:rPr sz="1200" spc="-5" dirty="0">
                <a:latin typeface="Times New Roman"/>
                <a:cs typeface="Times New Roman"/>
              </a:rPr>
              <a:t>sua destra: “Se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avessi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portamento regale </a:t>
            </a:r>
            <a:r>
              <a:rPr sz="1200" dirty="0">
                <a:latin typeface="Times New Roman"/>
                <a:cs typeface="Times New Roman"/>
              </a:rPr>
              <a:t>e i modi </a:t>
            </a:r>
            <a:r>
              <a:rPr sz="1200" spc="-5" dirty="0">
                <a:latin typeface="Times New Roman"/>
                <a:cs typeface="Times New Roman"/>
              </a:rPr>
              <a:t>cortesi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quell’uomo sarei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imperatore,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eh?”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73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(1455.2) 132:0.2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Roma, Ganid ebbe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orari </a:t>
            </a:r>
            <a:r>
              <a:rPr sz="1200" spc="-5" dirty="0">
                <a:latin typeface="Times New Roman"/>
                <a:cs typeface="Times New Roman"/>
              </a:rPr>
              <a:t>regolari per </a:t>
            </a:r>
            <a:r>
              <a:rPr sz="1200" dirty="0">
                <a:latin typeface="Times New Roman"/>
                <a:cs typeface="Times New Roman"/>
              </a:rPr>
              <a:t>lo studio e per le visite </a:t>
            </a:r>
            <a:r>
              <a:rPr sz="1200" spc="-5" dirty="0">
                <a:latin typeface="Times New Roman"/>
                <a:cs typeface="Times New Roman"/>
              </a:rPr>
              <a:t>ai luoghi interessanti della  </a:t>
            </a:r>
            <a:r>
              <a:rPr sz="1200" dirty="0">
                <a:latin typeface="Times New Roman"/>
                <a:cs typeface="Times New Roman"/>
              </a:rPr>
              <a:t>città. Suo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aveva molti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trattare,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desiderava che crescendo suo figlio </a:t>
            </a:r>
            <a:r>
              <a:rPr sz="1200" dirty="0">
                <a:latin typeface="Times New Roman"/>
                <a:cs typeface="Times New Roman"/>
              </a:rPr>
              <a:t>divenisse il </a:t>
            </a:r>
            <a:r>
              <a:rPr sz="1200" spc="-5" dirty="0">
                <a:latin typeface="Times New Roman"/>
                <a:cs typeface="Times New Roman"/>
              </a:rPr>
              <a:t>suo degno successore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direzione dei suoi vasti interessi commerciali, </a:t>
            </a:r>
            <a:r>
              <a:rPr sz="1200" dirty="0">
                <a:latin typeface="Times New Roman"/>
                <a:cs typeface="Times New Roman"/>
              </a:rPr>
              <a:t>stimò fosse </a:t>
            </a:r>
            <a:r>
              <a:rPr sz="1200" spc="-5" dirty="0">
                <a:latin typeface="Times New Roman"/>
                <a:cs typeface="Times New Roman"/>
              </a:rPr>
              <a:t>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d’introdurre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affari.</a:t>
            </a:r>
            <a:endParaRPr sz="1200">
              <a:latin typeface="Times New Roman"/>
              <a:cs typeface="Times New Roman"/>
            </a:endParaRPr>
          </a:p>
          <a:p>
            <a:pPr marL="63500" marR="1504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cittadini dell’India </a:t>
            </a:r>
            <a:r>
              <a:rPr sz="1200" dirty="0">
                <a:latin typeface="Times New Roman"/>
                <a:cs typeface="Times New Roman"/>
              </a:rPr>
              <a:t>a Roma, e spesso uno </a:t>
            </a:r>
            <a:r>
              <a:rPr sz="1200" spc="-5" dirty="0">
                <a:latin typeface="Times New Roman"/>
                <a:cs typeface="Times New Roman"/>
              </a:rPr>
              <a:t>degli stessi impiegati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Gonod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accompagnò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interprete, </a:t>
            </a:r>
            <a:r>
              <a:rPr sz="1200" dirty="0">
                <a:latin typeface="Times New Roman"/>
                <a:cs typeface="Times New Roman"/>
              </a:rPr>
              <a:t>cosicché  </a:t>
            </a:r>
            <a:r>
              <a:rPr sz="1200" spc="-5" dirty="0">
                <a:latin typeface="Times New Roman"/>
                <a:cs typeface="Times New Roman"/>
              </a:rPr>
              <a:t>Gesù ebbe giornate </a:t>
            </a:r>
            <a:r>
              <a:rPr sz="1200" dirty="0">
                <a:latin typeface="Times New Roman"/>
                <a:cs typeface="Times New Roman"/>
              </a:rPr>
              <a:t>intere a disposizione; </a:t>
            </a:r>
            <a:r>
              <a:rPr sz="1200" spc="-5" dirty="0">
                <a:latin typeface="Times New Roman"/>
                <a:cs typeface="Times New Roman"/>
              </a:rPr>
              <a:t>ciò gli </a:t>
            </a:r>
            <a:r>
              <a:rPr sz="1200" dirty="0">
                <a:latin typeface="Times New Roman"/>
                <a:cs typeface="Times New Roman"/>
              </a:rPr>
              <a:t>diede il tempo di </a:t>
            </a:r>
            <a:r>
              <a:rPr sz="1200" spc="-5" dirty="0">
                <a:latin typeface="Times New Roman"/>
                <a:cs typeface="Times New Roman"/>
              </a:rPr>
              <a:t>familiarizzarsi completamente con questa città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5" dirty="0">
                <a:latin typeface="Times New Roman"/>
                <a:cs typeface="Times New Roman"/>
              </a:rPr>
              <a:t>milioni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3797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abitanti. Egli </a:t>
            </a:r>
            <a:r>
              <a:rPr sz="1200" dirty="0">
                <a:latin typeface="Times New Roman"/>
                <a:cs typeface="Times New Roman"/>
              </a:rPr>
              <a:t>andava </a:t>
            </a:r>
            <a:r>
              <a:rPr sz="1200" spc="-5" dirty="0">
                <a:latin typeface="Times New Roman"/>
                <a:cs typeface="Times New Roman"/>
              </a:rPr>
              <a:t>frequentemente al </a:t>
            </a:r>
            <a:r>
              <a:rPr sz="1200" dirty="0">
                <a:latin typeface="Times New Roman"/>
                <a:cs typeface="Times New Roman"/>
              </a:rPr>
              <a:t>foro, centro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politica, giuridica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affari. Saliva </a:t>
            </a:r>
            <a:r>
              <a:rPr sz="1200" spc="-5" dirty="0">
                <a:latin typeface="Times New Roman"/>
                <a:cs typeface="Times New Roman"/>
              </a:rPr>
              <a:t>spesso al </a:t>
            </a:r>
            <a:r>
              <a:rPr sz="1200" dirty="0">
                <a:latin typeface="Times New Roman"/>
                <a:cs typeface="Times New Roman"/>
              </a:rPr>
              <a:t>Campidoglio e  meditava sulla </a:t>
            </a:r>
            <a:r>
              <a:rPr sz="1200" spc="-5" dirty="0">
                <a:latin typeface="Times New Roman"/>
                <a:cs typeface="Times New Roman"/>
              </a:rPr>
              <a:t>schiavitù ignorante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erano </a:t>
            </a:r>
            <a:r>
              <a:rPr sz="1200" dirty="0">
                <a:latin typeface="Times New Roman"/>
                <a:cs typeface="Times New Roman"/>
              </a:rPr>
              <a:t>tenuti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Romani mentre </a:t>
            </a:r>
            <a:r>
              <a:rPr sz="1200" spc="-5" dirty="0">
                <a:latin typeface="Times New Roman"/>
                <a:cs typeface="Times New Roman"/>
              </a:rPr>
              <a:t>contemplava questo </a:t>
            </a:r>
            <a:r>
              <a:rPr sz="1200" dirty="0">
                <a:latin typeface="Times New Roman"/>
                <a:cs typeface="Times New Roman"/>
              </a:rPr>
              <a:t>magnifico </a:t>
            </a:r>
            <a:r>
              <a:rPr sz="1200" spc="-5" dirty="0">
                <a:latin typeface="Times New Roman"/>
                <a:cs typeface="Times New Roman"/>
              </a:rPr>
              <a:t>Tempio dedicato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Giove,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Giunone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Minerva. Passava </a:t>
            </a:r>
            <a:r>
              <a:rPr sz="1200" dirty="0">
                <a:latin typeface="Times New Roman"/>
                <a:cs typeface="Times New Roman"/>
              </a:rPr>
              <a:t>anche molto tempo </a:t>
            </a:r>
            <a:r>
              <a:rPr sz="1200" spc="-5" dirty="0">
                <a:latin typeface="Times New Roman"/>
                <a:cs typeface="Times New Roman"/>
              </a:rPr>
              <a:t>sul colle Palatino,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la residenza </a:t>
            </a:r>
            <a:r>
              <a:rPr sz="1200" spc="-5" dirty="0">
                <a:latin typeface="Times New Roman"/>
                <a:cs typeface="Times New Roman"/>
              </a:rPr>
              <a:t>dell’imperatore,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Apollo e le </a:t>
            </a:r>
            <a:r>
              <a:rPr sz="1200" spc="-5" dirty="0">
                <a:latin typeface="Times New Roman"/>
                <a:cs typeface="Times New Roman"/>
              </a:rPr>
              <a:t>biblioteche greca </a:t>
            </a:r>
            <a:r>
              <a:rPr sz="1200" dirty="0">
                <a:latin typeface="Times New Roman"/>
                <a:cs typeface="Times New Roman"/>
              </a:rPr>
              <a:t>e latina.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(1455.3) 132:0.3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l’Impero Romano </a:t>
            </a:r>
            <a:r>
              <a:rPr sz="1200" dirty="0">
                <a:latin typeface="Times New Roman"/>
                <a:cs typeface="Times New Roman"/>
              </a:rPr>
              <a:t>includeva tutta </a:t>
            </a:r>
            <a:r>
              <a:rPr sz="1200" spc="-5" dirty="0">
                <a:latin typeface="Times New Roman"/>
                <a:cs typeface="Times New Roman"/>
              </a:rPr>
              <a:t>l’Europa </a:t>
            </a:r>
            <a:r>
              <a:rPr sz="1200" dirty="0">
                <a:latin typeface="Times New Roman"/>
                <a:cs typeface="Times New Roman"/>
              </a:rPr>
              <a:t>meridionale, </a:t>
            </a:r>
            <a:r>
              <a:rPr sz="1200" spc="-5" dirty="0">
                <a:latin typeface="Times New Roman"/>
                <a:cs typeface="Times New Roman"/>
              </a:rPr>
              <a:t>l’Asia Minore,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Siria, </a:t>
            </a:r>
            <a:r>
              <a:rPr sz="1200" spc="-5" dirty="0">
                <a:latin typeface="Times New Roman"/>
                <a:cs typeface="Times New Roman"/>
              </a:rPr>
              <a:t>l’Egitto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nordovest  dell’Africa;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abitanti comprendevano </a:t>
            </a:r>
            <a:r>
              <a:rPr sz="1200" dirty="0">
                <a:latin typeface="Times New Roman"/>
                <a:cs typeface="Times New Roman"/>
              </a:rPr>
              <a:t>cittadini di tutti i </a:t>
            </a:r>
            <a:r>
              <a:rPr sz="1200" spc="-5" dirty="0">
                <a:latin typeface="Times New Roman"/>
                <a:cs typeface="Times New Roman"/>
              </a:rPr>
              <a:t>paesi dell’emisfero orientale.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principale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acconsentito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questo viaggio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desiderio di </a:t>
            </a:r>
            <a:r>
              <a:rPr sz="1200" spc="-5" dirty="0">
                <a:latin typeface="Times New Roman"/>
                <a:cs typeface="Times New Roman"/>
              </a:rPr>
              <a:t>studiare questo aggregato </a:t>
            </a:r>
            <a:r>
              <a:rPr sz="1200" dirty="0">
                <a:latin typeface="Times New Roman"/>
                <a:cs typeface="Times New Roman"/>
              </a:rPr>
              <a:t>cosmopolita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 di</a:t>
            </a:r>
            <a:r>
              <a:rPr sz="1200" spc="-5" dirty="0">
                <a:latin typeface="Times New Roman"/>
                <a:cs typeface="Times New Roman"/>
              </a:rPr>
              <a:t> mescolarvisi.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150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8382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(1455.4) 132:0.4 </a:t>
            </a:r>
            <a:r>
              <a:rPr sz="1200" spc="-5" dirty="0">
                <a:latin typeface="Times New Roman"/>
                <a:cs typeface="Times New Roman"/>
              </a:rPr>
              <a:t>Gesù imparò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mentre era </a:t>
            </a:r>
            <a:r>
              <a:rPr sz="1200" dirty="0">
                <a:latin typeface="Times New Roman"/>
                <a:cs typeface="Times New Roman"/>
              </a:rPr>
              <a:t>a Roma, ma la più preziosa di tutte le </a:t>
            </a:r>
            <a:r>
              <a:rPr sz="1200" spc="-5" dirty="0">
                <a:latin typeface="Times New Roman"/>
                <a:cs typeface="Times New Roman"/>
              </a:rPr>
              <a:t>molteplici esperienze del suo  soggiorno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mesi in </a:t>
            </a:r>
            <a:r>
              <a:rPr sz="1200" spc="-5" dirty="0">
                <a:latin typeface="Times New Roman"/>
                <a:cs typeface="Times New Roman"/>
              </a:rPr>
              <a:t>quella città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contatto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capi religiosi della capitale dell’impero </a:t>
            </a:r>
            <a:r>
              <a:rPr sz="1200" dirty="0">
                <a:latin typeface="Times New Roman"/>
                <a:cs typeface="Times New Roman"/>
              </a:rPr>
              <a:t>e l’influenza </a:t>
            </a:r>
            <a:r>
              <a:rPr sz="1200" spc="-5" dirty="0">
                <a:latin typeface="Times New Roman"/>
                <a:cs typeface="Times New Roman"/>
              </a:rPr>
              <a:t>che esercitò su </a:t>
            </a:r>
            <a:r>
              <a:rPr sz="1200" dirty="0">
                <a:latin typeface="Times New Roman"/>
                <a:cs typeface="Times New Roman"/>
              </a:rPr>
              <a:t>di  loro. Entro 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a Roma,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individuato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qualificati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Cinici, degli Stoici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culti  </a:t>
            </a:r>
            <a:r>
              <a:rPr sz="1200" spc="-5" dirty="0">
                <a:latin typeface="Times New Roman"/>
                <a:cs typeface="Times New Roman"/>
              </a:rPr>
              <a:t>dei misteri,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del gruppo mitraico, ed aveva </a:t>
            </a:r>
            <a:r>
              <a:rPr sz="1200" dirty="0">
                <a:latin typeface="Times New Roman"/>
                <a:cs typeface="Times New Roman"/>
              </a:rPr>
              <a:t>fatto conoscenza con loro.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meno manifesto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che gli Ebrei  avrebbero respinto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missione, egli prevedeva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certamente che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messaggeri sarebbero </a:t>
            </a:r>
            <a:r>
              <a:rPr sz="1200" dirty="0">
                <a:latin typeface="Times New Roman"/>
                <a:cs typeface="Times New Roman"/>
              </a:rPr>
              <a:t>venuti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a Roma a 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5" dirty="0">
                <a:latin typeface="Times New Roman"/>
                <a:cs typeface="Times New Roman"/>
              </a:rPr>
              <a:t>Perciò s’impegnò,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stupefacente,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per il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sicuro  accoglimento del loro messaggio. Egli scelse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eminenti Stoici, undici Cinici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sedici dirigenti del </a:t>
            </a:r>
            <a:r>
              <a:rPr sz="1200" dirty="0">
                <a:latin typeface="Times New Roman"/>
                <a:cs typeface="Times New Roman"/>
              </a:rPr>
              <a:t>culto dei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e passò  molto del </a:t>
            </a:r>
            <a:r>
              <a:rPr sz="1200" spc="-5" dirty="0">
                <a:latin typeface="Times New Roman"/>
                <a:cs typeface="Times New Roman"/>
              </a:rPr>
              <a:t>suo tempo libero per quasi sei mesi </a:t>
            </a:r>
            <a:r>
              <a:rPr sz="1200" dirty="0">
                <a:latin typeface="Times New Roman"/>
                <a:cs typeface="Times New Roman"/>
              </a:rPr>
              <a:t>in stretta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insegnanti religiosi.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metodo</a:t>
            </a:r>
            <a:endParaRPr sz="1200">
              <a:latin typeface="Times New Roman"/>
              <a:cs typeface="Times New Roman"/>
            </a:endParaRPr>
          </a:p>
          <a:p>
            <a:pPr marL="63500" marR="83185">
              <a:lnSpc>
                <a:spcPts val="137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d’istruzione: non 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attaccò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errori </a:t>
            </a:r>
            <a:r>
              <a:rPr sz="1200" dirty="0">
                <a:latin typeface="Times New Roman"/>
                <a:cs typeface="Times New Roman"/>
              </a:rPr>
              <a:t>o menzionò i </a:t>
            </a:r>
            <a:r>
              <a:rPr sz="1200" spc="-5" dirty="0">
                <a:latin typeface="Times New Roman"/>
                <a:cs typeface="Times New Roman"/>
              </a:rPr>
              <a:t>difetti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insegnamenti.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 caso sceglieva </a:t>
            </a:r>
            <a:r>
              <a:rPr sz="1200" dirty="0">
                <a:latin typeface="Times New Roman"/>
                <a:cs typeface="Times New Roman"/>
              </a:rPr>
              <a:t>la verità in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insegnavano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procedeva ad </a:t>
            </a:r>
            <a:r>
              <a:rPr sz="1200" dirty="0">
                <a:latin typeface="Times New Roman"/>
                <a:cs typeface="Times New Roman"/>
              </a:rPr>
              <a:t>abbellire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chiarire questa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mente in modo </a:t>
            </a:r>
            <a:r>
              <a:rPr sz="1200" spc="-5" dirty="0">
                <a:latin typeface="Times New Roman"/>
                <a:cs typeface="Times New Roman"/>
              </a:rPr>
              <a:t>tale che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brevissimo</a:t>
            </a:r>
            <a:endParaRPr sz="1200">
              <a:latin typeface="Times New Roman"/>
              <a:cs typeface="Times New Roman"/>
            </a:endParaRPr>
          </a:p>
          <a:p>
            <a:pPr marL="63500" marR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questa elevazione della verità scacciava efficacemente </a:t>
            </a:r>
            <a:r>
              <a:rPr sz="1200" dirty="0">
                <a:latin typeface="Times New Roman"/>
                <a:cs typeface="Times New Roman"/>
              </a:rPr>
              <a:t>l’errore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associato.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questi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donne istruiti 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verità aggiuntive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similari negli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primi missionari </a:t>
            </a:r>
            <a:r>
              <a:rPr sz="1200" dirty="0">
                <a:latin typeface="Times New Roman"/>
                <a:cs typeface="Times New Roman"/>
              </a:rPr>
              <a:t>cristiani. </a:t>
            </a:r>
            <a:r>
              <a:rPr sz="1200" spc="-5" dirty="0">
                <a:latin typeface="Times New Roman"/>
                <a:cs typeface="Times New Roman"/>
              </a:rPr>
              <a:t>Fu  questa pronta accettazione degli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predicatori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che diede un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potente impulso alla </a:t>
            </a:r>
            <a:r>
              <a:rPr sz="1200" spc="-5" dirty="0">
                <a:latin typeface="Times New Roman"/>
                <a:cs typeface="Times New Roman"/>
              </a:rPr>
              <a:t>rapida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diffusione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 Cristianesimo </a:t>
            </a:r>
            <a:r>
              <a:rPr sz="1200" dirty="0">
                <a:latin typeface="Times New Roman"/>
                <a:cs typeface="Times New Roman"/>
              </a:rPr>
              <a:t>a Roma e da là in tutto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l’impero.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835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(1456.1) 132:0.5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rimarchevole </a:t>
            </a:r>
            <a:r>
              <a:rPr sz="1200" dirty="0">
                <a:latin typeface="Times New Roman"/>
                <a:cs typeface="Times New Roman"/>
              </a:rPr>
              <a:t>opera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compreso se si </a:t>
            </a:r>
            <a:r>
              <a:rPr sz="1200" dirty="0">
                <a:latin typeface="Times New Roman"/>
                <a:cs typeface="Times New Roman"/>
              </a:rPr>
              <a:t>tiene presente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trentadue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istruiti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Roma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due non </a:t>
            </a:r>
            <a:r>
              <a:rPr sz="1200" spc="-5" dirty="0">
                <a:latin typeface="Times New Roman"/>
                <a:cs typeface="Times New Roman"/>
              </a:rPr>
              <a:t>diedero </a:t>
            </a:r>
            <a:r>
              <a:rPr sz="1200" dirty="0">
                <a:latin typeface="Times New Roman"/>
                <a:cs typeface="Times New Roman"/>
              </a:rPr>
              <a:t>frutti. </a:t>
            </a:r>
            <a:r>
              <a:rPr sz="1200" spc="-5" dirty="0">
                <a:latin typeface="Times New Roman"/>
                <a:cs typeface="Times New Roman"/>
              </a:rPr>
              <a:t>Gli altri trenta furono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capitale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importanza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nell’insediamento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a Roma,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alcuni di loro </a:t>
            </a:r>
            <a:r>
              <a:rPr sz="1200" spc="-5" dirty="0">
                <a:latin typeface="Times New Roman"/>
                <a:cs typeface="Times New Roman"/>
              </a:rPr>
              <a:t>aiutarono </a:t>
            </a:r>
            <a:r>
              <a:rPr sz="1200" dirty="0">
                <a:latin typeface="Times New Roman"/>
                <a:cs typeface="Times New Roman"/>
              </a:rPr>
              <a:t>anche a fare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Tempio mitraico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chiesa  cristiana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città. Noi che osserviamo </a:t>
            </a:r>
            <a:r>
              <a:rPr sz="1200" dirty="0">
                <a:latin typeface="Times New Roman"/>
                <a:cs typeface="Times New Roman"/>
              </a:rPr>
              <a:t>le attività umane da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le quinte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di diciannove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tempo,</a:t>
            </a: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riconosciamo giusto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importanza </a:t>
            </a:r>
            <a:r>
              <a:rPr sz="1200" spc="-5" dirty="0">
                <a:latin typeface="Times New Roman"/>
                <a:cs typeface="Times New Roman"/>
              </a:rPr>
              <a:t>nel periodo </a:t>
            </a:r>
            <a:r>
              <a:rPr sz="1200" dirty="0">
                <a:latin typeface="Times New Roman"/>
                <a:cs typeface="Times New Roman"/>
              </a:rPr>
              <a:t>iniziale di </a:t>
            </a:r>
            <a:r>
              <a:rPr sz="1200" spc="-5" dirty="0">
                <a:latin typeface="Times New Roman"/>
                <a:cs typeface="Times New Roman"/>
              </a:rPr>
              <a:t>preparazione per </a:t>
            </a:r>
            <a:r>
              <a:rPr sz="1200" dirty="0">
                <a:latin typeface="Times New Roman"/>
                <a:cs typeface="Times New Roman"/>
              </a:rPr>
              <a:t>la rapida </a:t>
            </a:r>
            <a:r>
              <a:rPr sz="1200" spc="-5" dirty="0">
                <a:latin typeface="Times New Roman"/>
                <a:cs typeface="Times New Roman"/>
              </a:rPr>
              <a:t>diffusione del </a:t>
            </a:r>
            <a:r>
              <a:rPr sz="1200" dirty="0">
                <a:latin typeface="Times New Roman"/>
                <a:cs typeface="Times New Roman"/>
              </a:rPr>
              <a:t>Cristianesimo  in </a:t>
            </a:r>
            <a:r>
              <a:rPr sz="1200" spc="-5" dirty="0">
                <a:latin typeface="Times New Roman"/>
                <a:cs typeface="Times New Roman"/>
              </a:rPr>
              <a:t>Europa,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(1456.2) 132:0.6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ed 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Simon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0545" cy="3369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(1456.3) 132:0.7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colloquio a </a:t>
            </a:r>
            <a:r>
              <a:rPr sz="1200" spc="-5" dirty="0">
                <a:latin typeface="Times New Roman"/>
                <a:cs typeface="Times New Roman"/>
              </a:rPr>
              <a:t>Gerusalemme con Stefano,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morte </a:t>
            </a:r>
            <a:r>
              <a:rPr sz="1200" dirty="0">
                <a:latin typeface="Times New Roman"/>
                <a:cs typeface="Times New Roman"/>
              </a:rPr>
              <a:t>portò a </a:t>
            </a:r>
            <a:r>
              <a:rPr sz="1200" spc="-5" dirty="0">
                <a:latin typeface="Times New Roman"/>
                <a:cs typeface="Times New Roman"/>
              </a:rPr>
              <a:t>convincere Saul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74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(1456.4) 132:0.8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preliminare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trenta Romani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direzione della nuova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a Roma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tutto</a:t>
            </a:r>
            <a:r>
              <a:rPr sz="1200" spc="-5" dirty="0">
                <a:latin typeface="Times New Roman"/>
                <a:cs typeface="Times New Roman"/>
              </a:rPr>
              <a:t> l’impero.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(1456.5) 132:0.9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esperienze,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Stefano </a:t>
            </a:r>
            <a:r>
              <a:rPr sz="1200" dirty="0">
                <a:latin typeface="Times New Roman"/>
                <a:cs typeface="Times New Roman"/>
              </a:rPr>
              <a:t>né i trenta selezionati </a:t>
            </a:r>
            <a:r>
              <a:rPr sz="1200" spc="-5" dirty="0">
                <a:latin typeface="Times New Roman"/>
                <a:cs typeface="Times New Roman"/>
              </a:rPr>
              <a:t>compresero mai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tempo parlato  con </a:t>
            </a:r>
            <a:r>
              <a:rPr sz="1200" dirty="0">
                <a:latin typeface="Times New Roman"/>
                <a:cs typeface="Times New Roman"/>
              </a:rPr>
              <a:t>l’uomo il cui nome era divenuto il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insegnamento religioso.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nei confronti dei trentadue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scelto in </a:t>
            </a:r>
            <a:r>
              <a:rPr sz="1200" spc="-5" dirty="0">
                <a:latin typeface="Times New Roman"/>
                <a:cs typeface="Times New Roman"/>
              </a:rPr>
              <a:t>origine fu interamente personale. Nelle sue attività con </a:t>
            </a:r>
            <a:r>
              <a:rPr sz="1200" dirty="0">
                <a:latin typeface="Times New Roman"/>
                <a:cs typeface="Times New Roman"/>
              </a:rPr>
              <a:t>questi individui lo Scriba di </a:t>
            </a:r>
            <a:r>
              <a:rPr sz="1200" spc="-5" dirty="0">
                <a:latin typeface="Times New Roman"/>
                <a:cs typeface="Times New Roman"/>
              </a:rPr>
              <a:t>Damasco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riuniva </a:t>
            </a:r>
            <a:r>
              <a:rPr sz="1200" dirty="0">
                <a:latin typeface="Times New Roman"/>
                <a:cs typeface="Times New Roman"/>
              </a:rPr>
              <a:t>mai più  di tre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volta, </a:t>
            </a:r>
            <a:r>
              <a:rPr sz="1200" spc="-5" dirty="0">
                <a:latin typeface="Times New Roman"/>
                <a:cs typeface="Times New Roman"/>
              </a:rPr>
              <a:t>raramente </a:t>
            </a:r>
            <a:r>
              <a:rPr sz="1200" dirty="0">
                <a:latin typeface="Times New Roman"/>
                <a:cs typeface="Times New Roman"/>
              </a:rPr>
              <a:t>più di due,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più spesso li istruiva </a:t>
            </a:r>
            <a:r>
              <a:rPr sz="1200" spc="-5" dirty="0">
                <a:latin typeface="Times New Roman"/>
                <a:cs typeface="Times New Roman"/>
              </a:rPr>
              <a:t>singolarmente. Egli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compiere questa grande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</a:t>
            </a:r>
            <a:endParaRPr sz="1200">
              <a:latin typeface="Times New Roman"/>
              <a:cs typeface="Times New Roman"/>
            </a:endParaRPr>
          </a:p>
          <a:p>
            <a:pPr marL="63500" marR="23622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donne non </a:t>
            </a:r>
            <a:r>
              <a:rPr sz="1200" spc="-5" dirty="0">
                <a:latin typeface="Times New Roman"/>
                <a:cs typeface="Times New Roman"/>
              </a:rPr>
              <a:t>erano prigionieri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tradizioni;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vittime di preconcetti  </a:t>
            </a:r>
            <a:r>
              <a:rPr sz="1200" spc="-5" dirty="0">
                <a:latin typeface="Times New Roman"/>
                <a:cs typeface="Times New Roman"/>
              </a:rPr>
              <a:t>radicati 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5" dirty="0">
                <a:latin typeface="Times New Roman"/>
                <a:cs typeface="Times New Roman"/>
              </a:rPr>
              <a:t>religiosi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(1456.6) 132:0.10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nel corso degli anni immediatamente successivi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insegnanti </a:t>
            </a:r>
            <a:r>
              <a:rPr sz="1200" dirty="0">
                <a:latin typeface="Times New Roman"/>
                <a:cs typeface="Times New Roman"/>
              </a:rPr>
              <a:t>cristiani di Roma  </a:t>
            </a:r>
            <a:r>
              <a:rPr sz="1200" spc="-5" dirty="0">
                <a:latin typeface="Times New Roman"/>
                <a:cs typeface="Times New Roman"/>
              </a:rPr>
              <a:t>sentirono parlare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Scriba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aveva preceduti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evidentemente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(a loro </a:t>
            </a:r>
            <a:r>
              <a:rPr sz="1200" spc="-5" dirty="0">
                <a:latin typeface="Times New Roman"/>
                <a:cs typeface="Times New Roman"/>
              </a:rPr>
              <a:t>avviso  inconsapevolmente)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venuta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vangelo. Sebbene Paolo </a:t>
            </a:r>
            <a:r>
              <a:rPr sz="1200" dirty="0">
                <a:latin typeface="Times New Roman"/>
                <a:cs typeface="Times New Roman"/>
              </a:rPr>
              <a:t>non abbia mai </a:t>
            </a:r>
            <a:r>
              <a:rPr sz="1200" spc="-5" dirty="0">
                <a:latin typeface="Times New Roman"/>
                <a:cs typeface="Times New Roman"/>
              </a:rPr>
              <a:t>realmente sospettato </a:t>
            </a:r>
            <a:r>
              <a:rPr sz="1200" dirty="0">
                <a:latin typeface="Times New Roman"/>
                <a:cs typeface="Times New Roman"/>
              </a:rPr>
              <a:t>l’identità di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Scriba di </a:t>
            </a:r>
            <a:r>
              <a:rPr sz="1200" spc="-5" dirty="0">
                <a:latin typeface="Times New Roman"/>
                <a:cs typeface="Times New Roman"/>
              </a:rPr>
              <a:t>Damasco, poco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morte,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somiglianza delle </a:t>
            </a:r>
            <a:r>
              <a:rPr sz="1200" dirty="0">
                <a:latin typeface="Times New Roman"/>
                <a:cs typeface="Times New Roman"/>
              </a:rPr>
              <a:t>descrizioni </a:t>
            </a:r>
            <a:r>
              <a:rPr sz="1200" spc="-5" dirty="0">
                <a:latin typeface="Times New Roman"/>
                <a:cs typeface="Times New Roman"/>
              </a:rPr>
              <a:t>della persona, giunse alla  conclusione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“fabbricante </a:t>
            </a:r>
            <a:r>
              <a:rPr sz="1200" dirty="0">
                <a:latin typeface="Times New Roman"/>
                <a:cs typeface="Times New Roman"/>
              </a:rPr>
              <a:t>di tende di </a:t>
            </a:r>
            <a:r>
              <a:rPr sz="1200" spc="-5" dirty="0">
                <a:latin typeface="Times New Roman"/>
                <a:cs typeface="Times New Roman"/>
              </a:rPr>
              <a:t>Antiochia” fosse anche </a:t>
            </a:r>
            <a:r>
              <a:rPr sz="1200" dirty="0">
                <a:latin typeface="Times New Roman"/>
                <a:cs typeface="Times New Roman"/>
              </a:rPr>
              <a:t>lo “Scriba di </a:t>
            </a:r>
            <a:r>
              <a:rPr sz="1200" spc="-5" dirty="0">
                <a:latin typeface="Times New Roman"/>
                <a:cs typeface="Times New Roman"/>
              </a:rPr>
              <a:t>Damasco”.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un’occasione, </a:t>
            </a:r>
            <a:r>
              <a:rPr sz="1200" dirty="0">
                <a:latin typeface="Times New Roman"/>
                <a:cs typeface="Times New Roman"/>
              </a:rPr>
              <a:t>mentre predicava a  Roma, Simon </a:t>
            </a:r>
            <a:r>
              <a:rPr sz="1200" spc="-5" dirty="0">
                <a:latin typeface="Times New Roman"/>
                <a:cs typeface="Times New Roman"/>
              </a:rPr>
              <a:t>Pietro, ascoltando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descrizione dello Scriba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Damasco, </a:t>
            </a:r>
            <a:r>
              <a:rPr sz="1200" dirty="0">
                <a:latin typeface="Times New Roman"/>
                <a:cs typeface="Times New Roman"/>
              </a:rPr>
              <a:t>sospettò 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potesse essere </a:t>
            </a:r>
            <a:r>
              <a:rPr sz="1200" dirty="0">
                <a:latin typeface="Times New Roman"/>
                <a:cs typeface="Times New Roman"/>
              </a:rPr>
              <a:t>stato Gesù,  ma </a:t>
            </a:r>
            <a:r>
              <a:rPr sz="1200" spc="-5" dirty="0">
                <a:latin typeface="Times New Roman"/>
                <a:cs typeface="Times New Roman"/>
              </a:rPr>
              <a:t>respinse </a:t>
            </a:r>
            <a:r>
              <a:rPr sz="1200" dirty="0">
                <a:latin typeface="Times New Roman"/>
                <a:cs typeface="Times New Roman"/>
              </a:rPr>
              <a:t>prontamente </a:t>
            </a:r>
            <a:r>
              <a:rPr sz="1200" spc="-5" dirty="0">
                <a:latin typeface="Times New Roman"/>
                <a:cs typeface="Times New Roman"/>
              </a:rPr>
              <a:t>questa idea, </a:t>
            </a:r>
            <a:r>
              <a:rPr sz="1200" dirty="0">
                <a:latin typeface="Times New Roman"/>
                <a:cs typeface="Times New Roman"/>
              </a:rPr>
              <a:t>sapendo benissimo </a:t>
            </a:r>
            <a:r>
              <a:rPr sz="1200" spc="-5" dirty="0">
                <a:latin typeface="Times New Roman"/>
                <a:cs typeface="Times New Roman"/>
              </a:rPr>
              <a:t>(così egli credeva)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0608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46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lealtà delle creature </a:t>
            </a:r>
            <a:r>
              <a:rPr sz="1200" dirty="0">
                <a:latin typeface="Times New Roman"/>
                <a:cs typeface="Times New Roman"/>
              </a:rPr>
              <a:t>servili di un </a:t>
            </a:r>
            <a:r>
              <a:rPr sz="1200" spc="-5" dirty="0">
                <a:latin typeface="Times New Roman"/>
                <a:cs typeface="Times New Roman"/>
              </a:rPr>
              <a:t>universo ingannato, stavano per essere </a:t>
            </a:r>
            <a:r>
              <a:rPr sz="1200" dirty="0">
                <a:latin typeface="Times New Roman"/>
                <a:cs typeface="Times New Roman"/>
              </a:rPr>
              <a:t>ridotti per </a:t>
            </a:r>
            <a:r>
              <a:rPr sz="1200" spc="-5" dirty="0">
                <a:latin typeface="Times New Roman"/>
                <a:cs typeface="Times New Roman"/>
              </a:rPr>
              <a:t>sempre al </a:t>
            </a:r>
            <a:r>
              <a:rPr sz="1200" dirty="0">
                <a:latin typeface="Times New Roman"/>
                <a:cs typeface="Times New Roman"/>
              </a:rPr>
              <a:t>silenzio e </a:t>
            </a:r>
            <a:r>
              <a:rPr sz="1200" spc="-5" dirty="0">
                <a:latin typeface="Times New Roman"/>
                <a:cs typeface="Times New Roman"/>
              </a:rPr>
              <a:t>lasciati confusi </a:t>
            </a:r>
            <a:r>
              <a:rPr sz="1200" dirty="0">
                <a:latin typeface="Times New Roman"/>
                <a:cs typeface="Times New Roman"/>
              </a:rPr>
              <a:t>e disillusi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abnegazione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ora per intraprendere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restando costantemente  sottomesso alla </a:t>
            </a:r>
            <a:r>
              <a:rPr sz="1200" dirty="0">
                <a:latin typeface="Times New Roman"/>
                <a:cs typeface="Times New Roman"/>
              </a:rPr>
              <a:t>“volontà </a:t>
            </a:r>
            <a:r>
              <a:rPr sz="1200" spc="-5" dirty="0">
                <a:latin typeface="Times New Roman"/>
                <a:cs typeface="Times New Roman"/>
              </a:rPr>
              <a:t>del Padre del</a:t>
            </a:r>
            <a:r>
              <a:rPr sz="1200" dirty="0">
                <a:latin typeface="Times New Roman"/>
                <a:cs typeface="Times New Roman"/>
              </a:rPr>
              <a:t> Paradiso”.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16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(1331.2) 120:4.2 </a:t>
            </a:r>
            <a:r>
              <a:rPr sz="1200" spc="-5" dirty="0">
                <a:latin typeface="Times New Roman"/>
                <a:cs typeface="Times New Roman"/>
              </a:rPr>
              <a:t>Ma non cadete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errore;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 veramente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duale,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doppia  </a:t>
            </a:r>
            <a:r>
              <a:rPr sz="1200" spc="-5" dirty="0">
                <a:latin typeface="Times New Roman"/>
                <a:cs typeface="Times New Roman"/>
              </a:rPr>
              <a:t>personalità. Egli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l’uomo, ma piuttosto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incarnato </a:t>
            </a:r>
            <a:r>
              <a:rPr sz="1200" spc="-5" dirty="0">
                <a:latin typeface="Times New Roman"/>
                <a:cs typeface="Times New Roman"/>
              </a:rPr>
              <a:t>nell’uomo.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fu sempre esattamente  </a:t>
            </a:r>
            <a:r>
              <a:rPr sz="1200" spc="-5" dirty="0">
                <a:latin typeface="Times New Roman"/>
                <a:cs typeface="Times New Roman"/>
              </a:rPr>
              <a:t>questo essere congiunto.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fattore progressivo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relazione incomprensibile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progressiva  autocosciente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(con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umana) del 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Dio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(1331.3) 120:4.3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divenuto progressivamente Dio. Dio </a:t>
            </a:r>
            <a:r>
              <a:rPr sz="1200" dirty="0">
                <a:latin typeface="Times New Roman"/>
                <a:cs typeface="Times New Roman"/>
              </a:rPr>
              <a:t>non è divenuto uomo ad 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importante della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uomo — sempre e per </a:t>
            </a:r>
            <a:r>
              <a:rPr sz="1200" spc="-5" dirty="0">
                <a:latin typeface="Times New Roman"/>
                <a:cs typeface="Times New Roman"/>
              </a:rPr>
              <a:t>l’eternità.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i="1" dirty="0">
                <a:latin typeface="Times New Roman"/>
                <a:cs typeface="Times New Roman"/>
              </a:rPr>
              <a:t>uno, </a:t>
            </a:r>
            <a:r>
              <a:rPr sz="1200" dirty="0">
                <a:latin typeface="Times New Roman"/>
                <a:cs typeface="Times New Roman"/>
              </a:rPr>
              <a:t>come la 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i="1" dirty="0">
                <a:latin typeface="Times New Roman"/>
                <a:cs typeface="Times New Roman"/>
              </a:rPr>
              <a:t>una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(1331.4) 120:4.4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perdete mai </a:t>
            </a:r>
            <a:r>
              <a:rPr sz="1200" dirty="0">
                <a:latin typeface="Times New Roman"/>
                <a:cs typeface="Times New Roman"/>
              </a:rPr>
              <a:t>di vista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scopo </a:t>
            </a:r>
            <a:r>
              <a:rPr sz="1200" spc="-5" dirty="0">
                <a:latin typeface="Times New Roman"/>
                <a:cs typeface="Times New Roman"/>
              </a:rPr>
              <a:t>spirituale del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era di </a:t>
            </a:r>
            <a:r>
              <a:rPr sz="1200" spc="-5" dirty="0">
                <a:latin typeface="Times New Roman"/>
                <a:cs typeface="Times New Roman"/>
              </a:rPr>
              <a:t>accrescere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rivelazione </a:t>
            </a:r>
            <a:r>
              <a:rPr sz="1200" i="1" dirty="0">
                <a:latin typeface="Times New Roman"/>
                <a:cs typeface="Times New Roman"/>
              </a:rPr>
              <a:t>di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(1331.5) 120:4.5 </a:t>
            </a:r>
            <a:r>
              <a:rPr sz="1200" dirty="0">
                <a:latin typeface="Times New Roman"/>
                <a:cs typeface="Times New Roman"/>
              </a:rPr>
              <a:t>I mortali di </a:t>
            </a:r>
            <a:r>
              <a:rPr sz="1200" spc="-5" dirty="0">
                <a:latin typeface="Times New Roman"/>
                <a:cs typeface="Times New Roman"/>
              </a:rPr>
              <a:t>Urantia hanno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concetti variabili del miracoloso,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viviamo </a:t>
            </a:r>
            <a:r>
              <a:rPr sz="1200" spc="-5" dirty="0">
                <a:latin typeface="Times New Roman"/>
                <a:cs typeface="Times New Roman"/>
              </a:rPr>
              <a:t>come cittadini dell’universo  locale ci sono pochi </a:t>
            </a:r>
            <a:r>
              <a:rPr sz="1200" dirty="0">
                <a:latin typeface="Times New Roman"/>
                <a:cs typeface="Times New Roman"/>
              </a:rPr>
              <a:t>miracoli, e tra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i conferimenti </a:t>
            </a:r>
            <a:r>
              <a:rPr sz="1200" spc="-5" dirty="0">
                <a:latin typeface="Times New Roman"/>
                <a:cs typeface="Times New Roman"/>
              </a:rPr>
              <a:t>d’incarnazione dei Figli Paradisiaci 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i più misteriosi. 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un Figlio divino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processo apparentemente naturale </a:t>
            </a:r>
            <a:r>
              <a:rPr sz="1200" dirty="0">
                <a:latin typeface="Times New Roman"/>
                <a:cs typeface="Times New Roman"/>
              </a:rPr>
              <a:t>noi lo </a:t>
            </a:r>
            <a:r>
              <a:rPr sz="1200" spc="-5" dirty="0">
                <a:latin typeface="Times New Roman"/>
                <a:cs typeface="Times New Roman"/>
              </a:rPr>
              <a:t>consideriamo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miracolo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leggi universali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oltrepassano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comprensione.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una persona  </a:t>
            </a:r>
            <a:r>
              <a:rPr sz="1200" spc="-5" dirty="0">
                <a:latin typeface="Times New Roman"/>
                <a:cs typeface="Times New Roman"/>
              </a:rPr>
              <a:t>miracolosa.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3625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veri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valori</a:t>
            </a:r>
            <a:endParaRPr sz="1600">
              <a:latin typeface="Times New Roman"/>
              <a:cs typeface="Times New Roman"/>
            </a:endParaRPr>
          </a:p>
          <a:p>
            <a:pPr marL="76200" marR="2571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(1456.7) 132:1.1 </a:t>
            </a:r>
            <a:r>
              <a:rPr sz="1200" spc="-5" dirty="0">
                <a:latin typeface="Times New Roman"/>
                <a:cs typeface="Times New Roman"/>
              </a:rPr>
              <a:t>Fu con Angamon,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degli Stoici, che Gesù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colloquio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un’intera </a:t>
            </a:r>
            <a:r>
              <a:rPr sz="1200" dirty="0">
                <a:latin typeface="Times New Roman"/>
                <a:cs typeface="Times New Roman"/>
              </a:rPr>
              <a:t>notte all’inizio del </a:t>
            </a:r>
            <a:r>
              <a:rPr sz="1200" spc="-5" dirty="0">
                <a:latin typeface="Times New Roman"/>
                <a:cs typeface="Times New Roman"/>
              </a:rPr>
              <a:t>suo soggiorno </a:t>
            </a:r>
            <a:r>
              <a:rPr sz="1200" dirty="0">
                <a:latin typeface="Times New Roman"/>
                <a:cs typeface="Times New Roman"/>
              </a:rPr>
              <a:t>a  Roma. </a:t>
            </a:r>
            <a:r>
              <a:rPr sz="1200" spc="-5" dirty="0">
                <a:latin typeface="Times New Roman"/>
                <a:cs typeface="Times New Roman"/>
              </a:rPr>
              <a:t>Quest’uomo divenne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un grande amico di Paolo e </a:t>
            </a:r>
            <a:r>
              <a:rPr sz="1200" spc="-5" dirty="0">
                <a:latin typeface="Times New Roman"/>
                <a:cs typeface="Times New Roman"/>
              </a:rPr>
              <a:t>si rivelò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potente sostegno </a:t>
            </a:r>
            <a:r>
              <a:rPr sz="1200" dirty="0">
                <a:latin typeface="Times New Roman"/>
                <a:cs typeface="Times New Roman"/>
              </a:rPr>
              <a:t>della Chiesa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a Roma.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sostanza,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riesposto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moderno, </a:t>
            </a:r>
            <a:r>
              <a:rPr sz="1200" spc="-5" dirty="0">
                <a:latin typeface="Times New Roman"/>
                <a:cs typeface="Times New Roman"/>
              </a:rPr>
              <a:t>ecco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insegnò 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Angamon: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(1457.1) 132:1.2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criterio dei veri valori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cercato </a:t>
            </a:r>
            <a:r>
              <a:rPr sz="1200" dirty="0">
                <a:latin typeface="Times New Roman"/>
                <a:cs typeface="Times New Roman"/>
              </a:rPr>
              <a:t>nel mondo spirituale e </a:t>
            </a:r>
            <a:r>
              <a:rPr sz="1200" spc="-5" dirty="0">
                <a:latin typeface="Times New Roman"/>
                <a:cs typeface="Times New Roman"/>
              </a:rPr>
              <a:t>sui livelli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della realtà eterna. </a:t>
            </a:r>
            <a:r>
              <a:rPr sz="1200" dirty="0">
                <a:latin typeface="Times New Roman"/>
                <a:cs typeface="Times New Roman"/>
              </a:rPr>
              <a:t>Per un mortale 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criteri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considerati transitori, parziali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inferiori.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scienziato, in quanto </a:t>
            </a:r>
            <a:r>
              <a:rPr sz="1200" spc="-5" dirty="0">
                <a:latin typeface="Times New Roman"/>
                <a:cs typeface="Times New Roman"/>
              </a:rPr>
              <a:t>tale,  </a:t>
            </a:r>
            <a:r>
              <a:rPr sz="1200" dirty="0">
                <a:latin typeface="Times New Roman"/>
                <a:cs typeface="Times New Roman"/>
              </a:rPr>
              <a:t>è limitato </a:t>
            </a:r>
            <a:r>
              <a:rPr sz="1200" spc="-5" dirty="0">
                <a:latin typeface="Times New Roman"/>
                <a:cs typeface="Times New Roman"/>
              </a:rPr>
              <a:t>alla scoperta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i fatti </a:t>
            </a:r>
            <a:r>
              <a:rPr sz="1200" spc="-5" dirty="0">
                <a:latin typeface="Times New Roman"/>
                <a:cs typeface="Times New Roman"/>
              </a:rPr>
              <a:t>materiali. Tecnicamente </a:t>
            </a:r>
            <a:r>
              <a:rPr sz="1200" dirty="0">
                <a:latin typeface="Times New Roman"/>
                <a:cs typeface="Times New Roman"/>
              </a:rPr>
              <a:t>egli non ha diritto di </a:t>
            </a:r>
            <a:r>
              <a:rPr sz="1200" spc="-5" dirty="0">
                <a:latin typeface="Times New Roman"/>
                <a:cs typeface="Times New Roman"/>
              </a:rPr>
              <a:t>affermare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materialista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idealista, perché così </a:t>
            </a:r>
            <a:r>
              <a:rPr sz="1200" dirty="0">
                <a:latin typeface="Times New Roman"/>
                <a:cs typeface="Times New Roman"/>
              </a:rPr>
              <a:t>facendo ha </a:t>
            </a:r>
            <a:r>
              <a:rPr sz="1200" spc="-5" dirty="0">
                <a:latin typeface="Times New Roman"/>
                <a:cs typeface="Times New Roman"/>
              </a:rPr>
              <a:t>presunto </a:t>
            </a:r>
            <a:r>
              <a:rPr sz="1200" dirty="0">
                <a:latin typeface="Times New Roman"/>
                <a:cs typeface="Times New Roman"/>
              </a:rPr>
              <a:t>di abbandonare il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vero scienziato, </a:t>
            </a:r>
            <a:r>
              <a:rPr sz="1200" dirty="0">
                <a:latin typeface="Times New Roman"/>
                <a:cs typeface="Times New Roman"/>
              </a:rPr>
              <a:t>poiché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rivendicazioni  di </a:t>
            </a:r>
            <a:r>
              <a:rPr sz="1200" spc="-5" dirty="0">
                <a:latin typeface="Times New Roman"/>
                <a:cs typeface="Times New Roman"/>
              </a:rPr>
              <a:t>comportamento sono l’essenza stessa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5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(1457.2) 132:1.3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meno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percezione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spirituale dell’umanità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accresciute </a:t>
            </a:r>
            <a:r>
              <a:rPr sz="1200" dirty="0">
                <a:latin typeface="Times New Roman"/>
                <a:cs typeface="Times New Roman"/>
              </a:rPr>
              <a:t>in proporzione, il  </a:t>
            </a:r>
            <a:r>
              <a:rPr sz="1200" spc="-5" dirty="0">
                <a:latin typeface="Times New Roman"/>
                <a:cs typeface="Times New Roman"/>
              </a:rPr>
              <a:t>progresso illimitato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 cultura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materialistica </a:t>
            </a:r>
            <a:r>
              <a:rPr sz="1200" dirty="0">
                <a:latin typeface="Times New Roman"/>
                <a:cs typeface="Times New Roman"/>
              </a:rPr>
              <a:t>può diventare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civiltà. Una scienza  puramente materialistica nasconde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stessa il </a:t>
            </a:r>
            <a:r>
              <a:rPr sz="1200" spc="-5" dirty="0">
                <a:latin typeface="Times New Roman"/>
                <a:cs typeface="Times New Roman"/>
              </a:rPr>
              <a:t>germe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distruzione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scientifico, perché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simile  </a:t>
            </a:r>
            <a:r>
              <a:rPr sz="1200" spc="-5" dirty="0">
                <a:latin typeface="Times New Roman"/>
                <a:cs typeface="Times New Roman"/>
              </a:rPr>
              <a:t>comportamento presagisce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crollo finale </a:t>
            </a:r>
            <a:r>
              <a:rPr sz="1200" dirty="0">
                <a:latin typeface="Times New Roman"/>
                <a:cs typeface="Times New Roman"/>
              </a:rPr>
              <a:t>di una civiltà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abbandonato il </a:t>
            </a:r>
            <a:r>
              <a:rPr sz="1200" spc="-5" dirty="0">
                <a:latin typeface="Times New Roman"/>
                <a:cs typeface="Times New Roman"/>
              </a:rPr>
              <a:t>suo senso dei valori morali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ripudiato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meta spirituale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(1457.3) 132:1.4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scienziati </a:t>
            </a:r>
            <a:r>
              <a:rPr sz="1200" spc="-5" dirty="0">
                <a:latin typeface="Times New Roman"/>
                <a:cs typeface="Times New Roman"/>
              </a:rPr>
              <a:t>materialisti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idealisti estremi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destinati ad essere </a:t>
            </a:r>
            <a:r>
              <a:rPr sz="1200" dirty="0">
                <a:latin typeface="Times New Roman"/>
                <a:cs typeface="Times New Roman"/>
              </a:rPr>
              <a:t>sempre in disaccordo.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è il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quegli scienziati </a:t>
            </a:r>
            <a:r>
              <a:rPr sz="1200" dirty="0">
                <a:latin typeface="Times New Roman"/>
                <a:cs typeface="Times New Roman"/>
              </a:rPr>
              <a:t>ed idealisti </a:t>
            </a:r>
            <a:r>
              <a:rPr sz="1200" spc="-5" dirty="0">
                <a:latin typeface="Times New Roman"/>
                <a:cs typeface="Times New Roman"/>
              </a:rPr>
              <a:t>che posseggono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criterio </a:t>
            </a:r>
            <a:r>
              <a:rPr sz="1200" dirty="0">
                <a:latin typeface="Times New Roman"/>
                <a:cs typeface="Times New Roman"/>
              </a:rPr>
              <a:t>comune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morali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e di livelli spirituali </a:t>
            </a:r>
            <a:r>
              <a:rPr sz="1200" spc="-5" dirty="0">
                <a:latin typeface="Times New Roman"/>
                <a:cs typeface="Times New Roman"/>
              </a:rPr>
              <a:t>sperimentati.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epoche gli scienziati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religiosi devono </a:t>
            </a:r>
            <a:r>
              <a:rPr sz="1200" dirty="0">
                <a:latin typeface="Times New Roman"/>
                <a:cs typeface="Times New Roman"/>
              </a:rPr>
              <a:t>riconoscere che sono </a:t>
            </a:r>
            <a:r>
              <a:rPr sz="1200" spc="-5" dirty="0">
                <a:latin typeface="Times New Roman"/>
                <a:cs typeface="Times New Roman"/>
              </a:rPr>
              <a:t>sottoposti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giudizio davanti al tribunale dei bisogni </a:t>
            </a:r>
            <a:r>
              <a:rPr sz="1200" spc="5" dirty="0">
                <a:latin typeface="Times New Roman"/>
                <a:cs typeface="Times New Roman"/>
              </a:rPr>
              <a:t>umani.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devono astenersi dal guerreggiare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si sforzano validamente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persistente </a:t>
            </a:r>
            <a:r>
              <a:rPr sz="1200" spc="-5" dirty="0">
                <a:latin typeface="Times New Roman"/>
                <a:cs typeface="Times New Roman"/>
              </a:rPr>
              <a:t>sopravvivenza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5" dirty="0">
                <a:latin typeface="Times New Roman"/>
                <a:cs typeface="Times New Roman"/>
              </a:rPr>
              <a:t>devozione accresciuta al 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umano. </a:t>
            </a:r>
            <a:r>
              <a:rPr sz="1200" dirty="0">
                <a:latin typeface="Times New Roman"/>
                <a:cs typeface="Times New Roman"/>
              </a:rPr>
              <a:t>Se la </a:t>
            </a:r>
            <a:r>
              <a:rPr sz="1200" spc="-5" dirty="0">
                <a:latin typeface="Times New Roman"/>
                <a:cs typeface="Times New Roman"/>
              </a:rPr>
              <a:t>cosiddetta scienza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pretesa religione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un’epoca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959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81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sono false, allora bisogna che purifichino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attività o </a:t>
            </a:r>
            <a:r>
              <a:rPr sz="1200" spc="-5" dirty="0">
                <a:latin typeface="Times New Roman"/>
                <a:cs typeface="Times New Roman"/>
              </a:rPr>
              <a:t>che scompaiano davanti all’emergere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scienza materiale </a:t>
            </a:r>
            <a:r>
              <a:rPr sz="1200" dirty="0">
                <a:latin typeface="Times New Roman"/>
                <a:cs typeface="Times New Roman"/>
              </a:rPr>
              <a:t>o di una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spirituale di un ordine più </a:t>
            </a:r>
            <a:r>
              <a:rPr sz="1200" spc="-5" dirty="0">
                <a:latin typeface="Times New Roman"/>
                <a:cs typeface="Times New Roman"/>
              </a:rPr>
              <a:t>autentico </a:t>
            </a:r>
            <a:r>
              <a:rPr sz="1200" dirty="0">
                <a:latin typeface="Times New Roman"/>
                <a:cs typeface="Times New Roman"/>
              </a:rPr>
              <a:t>e più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meritorio.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bene ed il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male</a:t>
            </a:r>
            <a:endParaRPr sz="1600">
              <a:latin typeface="Times New Roman"/>
              <a:cs typeface="Times New Roman"/>
            </a:endParaRPr>
          </a:p>
          <a:p>
            <a:pPr marL="76200" marR="12192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(1457.4) 132:2.1 </a:t>
            </a:r>
            <a:r>
              <a:rPr sz="1200" spc="-5" dirty="0">
                <a:latin typeface="Times New Roman"/>
                <a:cs typeface="Times New Roman"/>
              </a:rPr>
              <a:t>Mardus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riconosciuto dei Cinici </a:t>
            </a:r>
            <a:r>
              <a:rPr sz="1200" dirty="0">
                <a:latin typeface="Times New Roman"/>
                <a:cs typeface="Times New Roman"/>
              </a:rPr>
              <a:t>di Roma e divenne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amico </a:t>
            </a:r>
            <a:r>
              <a:rPr sz="1200" dirty="0">
                <a:latin typeface="Times New Roman"/>
                <a:cs typeface="Times New Roman"/>
              </a:rPr>
              <a:t>dello Scriba di </a:t>
            </a:r>
            <a:r>
              <a:rPr sz="1200" spc="-5" dirty="0">
                <a:latin typeface="Times New Roman"/>
                <a:cs typeface="Times New Roman"/>
              </a:rPr>
              <a:t>Damasco. Giorno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giorno egli </a:t>
            </a:r>
            <a:r>
              <a:rPr sz="1200" dirty="0">
                <a:latin typeface="Times New Roman"/>
                <a:cs typeface="Times New Roman"/>
              </a:rPr>
              <a:t>conversava con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sera dopo sera </a:t>
            </a:r>
            <a:r>
              <a:rPr sz="1200" spc="-5" dirty="0">
                <a:latin typeface="Times New Roman"/>
                <a:cs typeface="Times New Roman"/>
              </a:rPr>
              <a:t>ascoltava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superno. Fra </a:t>
            </a:r>
            <a:r>
              <a:rPr sz="1200" dirty="0">
                <a:latin typeface="Times New Roman"/>
                <a:cs typeface="Times New Roman"/>
              </a:rPr>
              <a:t>le più </a:t>
            </a:r>
            <a:r>
              <a:rPr sz="1200" spc="-5" dirty="0">
                <a:latin typeface="Times New Roman"/>
                <a:cs typeface="Times New Roman"/>
              </a:rPr>
              <a:t>importanti discussioni con  Mardus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 quella </a:t>
            </a:r>
            <a:r>
              <a:rPr sz="1200" dirty="0">
                <a:latin typeface="Times New Roman"/>
                <a:cs typeface="Times New Roman"/>
              </a:rPr>
              <a:t>destinata a rispondere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domanda di questo </a:t>
            </a:r>
            <a:r>
              <a:rPr sz="1200" spc="-5" dirty="0">
                <a:latin typeface="Times New Roman"/>
                <a:cs typeface="Times New Roman"/>
              </a:rPr>
              <a:t>Cinico sincero sul bene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male.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sostanza,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linguaggio  del ventesimo secolo, </a:t>
            </a:r>
            <a:r>
              <a:rPr sz="1200" dirty="0">
                <a:latin typeface="Times New Roman"/>
                <a:cs typeface="Times New Roman"/>
              </a:rPr>
              <a:t>Gesù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(1457.5) 132:2.2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mio, il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male sono </a:t>
            </a:r>
            <a:r>
              <a:rPr sz="1200" spc="-5" dirty="0">
                <a:latin typeface="Times New Roman"/>
                <a:cs typeface="Times New Roman"/>
              </a:rPr>
              <a:t>semplicemente delle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simbolizzano i </a:t>
            </a:r>
            <a:r>
              <a:rPr sz="1200" spc="-5" dirty="0">
                <a:latin typeface="Times New Roman"/>
                <a:cs typeface="Times New Roman"/>
              </a:rPr>
              <a:t>livelli relativi della </a:t>
            </a:r>
            <a:r>
              <a:rPr sz="1200" dirty="0">
                <a:latin typeface="Times New Roman"/>
                <a:cs typeface="Times New Roman"/>
              </a:rPr>
              <a:t>comprensione  umana </a:t>
            </a:r>
            <a:r>
              <a:rPr sz="1200" spc="-5" dirty="0">
                <a:latin typeface="Times New Roman"/>
                <a:cs typeface="Times New Roman"/>
              </a:rPr>
              <a:t>dell’universo osservabile.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eticamente pigri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socialmente indifferenti,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prendere come criterio del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gli usi  sociali correnti. Se si </a:t>
            </a:r>
            <a:r>
              <a:rPr sz="1200" dirty="0">
                <a:latin typeface="Times New Roman"/>
                <a:cs typeface="Times New Roman"/>
              </a:rPr>
              <a:t>è spiritualmente indolenti e </a:t>
            </a:r>
            <a:r>
              <a:rPr sz="1200" spc="-5" dirty="0">
                <a:latin typeface="Times New Roman"/>
                <a:cs typeface="Times New Roman"/>
              </a:rPr>
              <a:t>moralmente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progressivi,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come criteri del bene le </a:t>
            </a:r>
            <a:r>
              <a:rPr sz="1200" spc="-5" dirty="0">
                <a:latin typeface="Times New Roman"/>
                <a:cs typeface="Times New Roman"/>
              </a:rPr>
              <a:t>pratiche 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tradizioni religiose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propri contemporanei. Ma l’anima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sopravvive al tempo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emerge nell’eternità </a:t>
            </a:r>
            <a:r>
              <a:rPr sz="1200" dirty="0">
                <a:latin typeface="Times New Roman"/>
                <a:cs typeface="Times New Roman"/>
              </a:rPr>
              <a:t>deve fare una </a:t>
            </a:r>
            <a:r>
              <a:rPr sz="1200" spc="-5" dirty="0">
                <a:latin typeface="Times New Roman"/>
                <a:cs typeface="Times New Roman"/>
              </a:rPr>
              <a:t>scelta  </a:t>
            </a:r>
            <a:r>
              <a:rPr sz="1200" dirty="0">
                <a:latin typeface="Times New Roman"/>
                <a:cs typeface="Times New Roman"/>
              </a:rPr>
              <a:t>vivente 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quali sono </a:t>
            </a:r>
            <a:r>
              <a:rPr sz="1200" spc="-5" dirty="0">
                <a:latin typeface="Times New Roman"/>
                <a:cs typeface="Times New Roman"/>
              </a:rPr>
              <a:t>determinati dai veri </a:t>
            </a:r>
            <a:r>
              <a:rPr sz="1200" dirty="0">
                <a:latin typeface="Times New Roman"/>
                <a:cs typeface="Times New Roman"/>
              </a:rPr>
              <a:t>valori dei </a:t>
            </a:r>
            <a:r>
              <a:rPr sz="1200" spc="-5" dirty="0">
                <a:latin typeface="Times New Roman"/>
                <a:cs typeface="Times New Roman"/>
              </a:rPr>
              <a:t>criteri </a:t>
            </a:r>
            <a:r>
              <a:rPr sz="1200" dirty="0">
                <a:latin typeface="Times New Roman"/>
                <a:cs typeface="Times New Roman"/>
              </a:rPr>
              <a:t>spirituali stabiliti dallo spirito </a:t>
            </a:r>
            <a:r>
              <a:rPr sz="1200" spc="-5" dirty="0">
                <a:latin typeface="Times New Roman"/>
                <a:cs typeface="Times New Roman"/>
              </a:rPr>
              <a:t>divino che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mandato ad </a:t>
            </a:r>
            <a:r>
              <a:rPr sz="1200" spc="-5" dirty="0">
                <a:latin typeface="Times New Roman"/>
                <a:cs typeface="Times New Roman"/>
              </a:rPr>
              <a:t>abitare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criterio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sopravvivenza della  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(1457.6) 132:2.3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bontà, come 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relativa ed </a:t>
            </a:r>
            <a:r>
              <a:rPr sz="1200" dirty="0">
                <a:latin typeface="Times New Roman"/>
                <a:cs typeface="Times New Roman"/>
              </a:rPr>
              <a:t>immancabilmente </a:t>
            </a:r>
            <a:r>
              <a:rPr sz="1200" spc="-5" dirty="0">
                <a:latin typeface="Times New Roman"/>
                <a:cs typeface="Times New Roman"/>
              </a:rPr>
              <a:t>contrastata dal male.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qualità  di bontà e 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permette alle anime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prendere quelle </a:t>
            </a:r>
            <a:r>
              <a:rPr sz="1200" dirty="0">
                <a:latin typeface="Times New Roman"/>
                <a:cs typeface="Times New Roman"/>
              </a:rPr>
              <a:t>decisioni di </a:t>
            </a:r>
            <a:r>
              <a:rPr sz="1200" spc="-5" dirty="0">
                <a:latin typeface="Times New Roman"/>
                <a:cs typeface="Times New Roman"/>
              </a:rPr>
              <a:t>scelte personali </a:t>
            </a:r>
            <a:r>
              <a:rPr sz="1200" dirty="0">
                <a:latin typeface="Times New Roman"/>
                <a:cs typeface="Times New Roman"/>
              </a:rPr>
              <a:t>che sono 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alla sopravvivenza</a:t>
            </a:r>
            <a:r>
              <a:rPr sz="1200" spc="-5" dirty="0">
                <a:latin typeface="Times New Roman"/>
                <a:cs typeface="Times New Roman"/>
              </a:rPr>
              <a:t> eterna.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75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715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(1458.1) 132:2.4 </a:t>
            </a:r>
            <a:r>
              <a:rPr sz="1200" spc="-5" dirty="0">
                <a:latin typeface="Times New Roman"/>
                <a:cs typeface="Times New Roman"/>
              </a:rPr>
              <a:t>L’individuo spiritualmente cieco che </a:t>
            </a:r>
            <a:r>
              <a:rPr sz="1200" dirty="0">
                <a:latin typeface="Times New Roman"/>
                <a:cs typeface="Times New Roman"/>
              </a:rPr>
              <a:t>segue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logica il </a:t>
            </a:r>
            <a:r>
              <a:rPr sz="1200" spc="-5" dirty="0">
                <a:latin typeface="Times New Roman"/>
                <a:cs typeface="Times New Roman"/>
              </a:rPr>
              <a:t>dettato scientifico, gli usi sociali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dogmi religiosi si </a:t>
            </a:r>
            <a:r>
              <a:rPr sz="1200" dirty="0">
                <a:latin typeface="Times New Roman"/>
                <a:cs typeface="Times New Roman"/>
              </a:rPr>
              <a:t>trova in 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indipendenza morale </a:t>
            </a:r>
            <a:r>
              <a:rPr sz="1200" dirty="0">
                <a:latin typeface="Times New Roman"/>
                <a:cs typeface="Times New Roman"/>
              </a:rPr>
              <a:t>e di perdere la sua </a:t>
            </a:r>
            <a:r>
              <a:rPr sz="1200" spc="-5" dirty="0">
                <a:latin typeface="Times New Roman"/>
                <a:cs typeface="Times New Roman"/>
              </a:rPr>
              <a:t>libertà spirituale. </a:t>
            </a:r>
            <a:r>
              <a:rPr sz="1200" dirty="0">
                <a:latin typeface="Times New Roman"/>
                <a:cs typeface="Times New Roman"/>
              </a:rPr>
              <a:t>Tale anima 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diventare un  </a:t>
            </a:r>
            <a:r>
              <a:rPr sz="1200" spc="-5" dirty="0">
                <a:latin typeface="Times New Roman"/>
                <a:cs typeface="Times New Roman"/>
              </a:rPr>
              <a:t>pappagallo intellettuale,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automa sociale 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schiavo dell’autorità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(1458.2) 132:2.5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eleva </a:t>
            </a:r>
            <a:r>
              <a:rPr sz="1200" spc="-5" dirty="0">
                <a:latin typeface="Times New Roman"/>
                <a:cs typeface="Times New Roman"/>
              </a:rPr>
              <a:t>sempre verso </a:t>
            </a:r>
            <a:r>
              <a:rPr sz="1200" dirty="0">
                <a:latin typeface="Times New Roman"/>
                <a:cs typeface="Times New Roman"/>
              </a:rPr>
              <a:t>nuovi livelli </a:t>
            </a:r>
            <a:r>
              <a:rPr sz="1200" spc="-5" dirty="0">
                <a:latin typeface="Times New Roman"/>
                <a:cs typeface="Times New Roman"/>
              </a:rPr>
              <a:t>d’accresciuta </a:t>
            </a:r>
            <a:r>
              <a:rPr sz="1200" dirty="0">
                <a:latin typeface="Times New Roman"/>
                <a:cs typeface="Times New Roman"/>
              </a:rPr>
              <a:t>libertà di </a:t>
            </a:r>
            <a:r>
              <a:rPr sz="1200" spc="-5" dirty="0">
                <a:latin typeface="Times New Roman"/>
                <a:cs typeface="Times New Roman"/>
              </a:rPr>
              <a:t>autorealizzazione morale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scoperta dell’Aggiustatore interiore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l’identificazione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è buona </a:t>
            </a:r>
            <a:r>
              <a:rPr sz="1200" spc="-5" dirty="0">
                <a:latin typeface="Times New Roman"/>
                <a:cs typeface="Times New Roman"/>
              </a:rPr>
              <a:t>quando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aumenta</a:t>
            </a:r>
            <a:endParaRPr sz="1200">
              <a:latin typeface="Times New Roman"/>
              <a:cs typeface="Times New Roman"/>
            </a:endParaRPr>
          </a:p>
          <a:p>
            <a:pPr marL="88900" marR="2711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l’apprezzamento della </a:t>
            </a:r>
            <a:r>
              <a:rPr sz="1200" dirty="0">
                <a:latin typeface="Times New Roman"/>
                <a:cs typeface="Times New Roman"/>
              </a:rPr>
              <a:t>bellezza, </a:t>
            </a:r>
            <a:r>
              <a:rPr sz="1200" spc="-5" dirty="0">
                <a:latin typeface="Times New Roman"/>
                <a:cs typeface="Times New Roman"/>
              </a:rPr>
              <a:t>accresce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morale, eleva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verità, sviluppa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simili, </a:t>
            </a:r>
            <a:r>
              <a:rPr sz="1200" spc="-5" dirty="0">
                <a:latin typeface="Times New Roman"/>
                <a:cs typeface="Times New Roman"/>
              </a:rPr>
              <a:t>esalta gli ideali spirituali </a:t>
            </a:r>
            <a:r>
              <a:rPr sz="1200" dirty="0">
                <a:latin typeface="Times New Roman"/>
                <a:cs typeface="Times New Roman"/>
              </a:rPr>
              <a:t>ed unifica i motivi </a:t>
            </a:r>
            <a:r>
              <a:rPr sz="1200" spc="-5" dirty="0">
                <a:latin typeface="Times New Roman"/>
                <a:cs typeface="Times New Roman"/>
              </a:rPr>
              <a:t>umani supremi del tempo </a:t>
            </a:r>
            <a:r>
              <a:rPr sz="1200" dirty="0">
                <a:latin typeface="Times New Roman"/>
                <a:cs typeface="Times New Roman"/>
              </a:rPr>
              <a:t>con i piani </a:t>
            </a:r>
            <a:r>
              <a:rPr sz="1200" spc="-5" dirty="0">
                <a:latin typeface="Times New Roman"/>
                <a:cs typeface="Times New Roman"/>
              </a:rPr>
              <a:t>eterni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dell’Aggiustatore</a:t>
            </a:r>
            <a:endParaRPr sz="1200">
              <a:latin typeface="Times New Roman"/>
              <a:cs typeface="Times New Roman"/>
            </a:endParaRPr>
          </a:p>
          <a:p>
            <a:pPr marL="88900" marR="1371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interiore.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direttamente all’accresciuto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favorendo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passione </a:t>
            </a:r>
            <a:r>
              <a:rPr sz="1200" dirty="0">
                <a:latin typeface="Times New Roman"/>
                <a:cs typeface="Times New Roman"/>
              </a:rPr>
              <a:t>divina di 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 simili a 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7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(1458.3) 132:2.6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salirete la </a:t>
            </a:r>
            <a:r>
              <a:rPr sz="1200" spc="-5" dirty="0">
                <a:latin typeface="Times New Roman"/>
                <a:cs typeface="Times New Roman"/>
              </a:rPr>
              <a:t>scala universale </a:t>
            </a:r>
            <a:r>
              <a:rPr sz="1200" dirty="0">
                <a:latin typeface="Times New Roman"/>
                <a:cs typeface="Times New Roman"/>
              </a:rPr>
              <a:t>di sviluppo delle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troverete un aumento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 diminuzione </a:t>
            </a:r>
            <a:r>
              <a:rPr sz="1200" spc="-5" dirty="0">
                <a:latin typeface="Times New Roman"/>
                <a:cs typeface="Times New Roman"/>
              </a:rPr>
              <a:t>del male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perfetta armonia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bontà e di discernere la verità. </a:t>
            </a:r>
            <a:r>
              <a:rPr sz="1200" spc="-5" dirty="0">
                <a:latin typeface="Times New Roman"/>
                <a:cs typeface="Times New Roman"/>
              </a:rPr>
              <a:t>L’attitudine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commettere degli errori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praticare </a:t>
            </a:r>
            <a:r>
              <a:rPr sz="1200" dirty="0">
                <a:latin typeface="Times New Roman"/>
                <a:cs typeface="Times New Roman"/>
              </a:rPr>
              <a:t>il male non sarà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perduta fino a </a:t>
            </a:r>
            <a:r>
              <a:rPr sz="1200" spc="-5" dirty="0">
                <a:latin typeface="Times New Roman"/>
                <a:cs typeface="Times New Roman"/>
              </a:rPr>
              <a:t>che l’anima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non raggiungerà i 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ultimi.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4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(1458.4) 132:2.7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è </a:t>
            </a:r>
            <a:r>
              <a:rPr sz="1200" spc="-5" dirty="0">
                <a:latin typeface="Times New Roman"/>
                <a:cs typeface="Times New Roman"/>
              </a:rPr>
              <a:t>vivente, relativa,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invariabilmente </a:t>
            </a:r>
            <a:r>
              <a:rPr sz="1200" spc="-5" dirty="0">
                <a:latin typeface="Times New Roman"/>
                <a:cs typeface="Times New Roman"/>
              </a:rPr>
              <a:t>un’esperienza personale ed eternamente </a:t>
            </a:r>
            <a:r>
              <a:rPr sz="1200" dirty="0">
                <a:latin typeface="Times New Roman"/>
                <a:cs typeface="Times New Roman"/>
              </a:rPr>
              <a:t>correlata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bellezza.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riconoscimento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positivi di </a:t>
            </a:r>
            <a:r>
              <a:rPr sz="1200" spc="-5" dirty="0">
                <a:latin typeface="Times New Roman"/>
                <a:cs typeface="Times New Roman"/>
              </a:rPr>
              <a:t>verità del </a:t>
            </a:r>
            <a:r>
              <a:rPr sz="1200" spc="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deve, </a:t>
            </a:r>
            <a:r>
              <a:rPr sz="1200" spc="-5" dirty="0">
                <a:latin typeface="Times New Roman"/>
                <a:cs typeface="Times New Roman"/>
              </a:rPr>
              <a:t>nell’esperienza umana, essere contrastato dalla contropartita negativa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ombre del male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5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(1458.5) 132:2.8 </a:t>
            </a:r>
            <a:r>
              <a:rPr sz="1200" spc="-5" dirty="0">
                <a:latin typeface="Times New Roman"/>
                <a:cs typeface="Times New Roman"/>
              </a:rPr>
              <a:t>Finché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raggiungerete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paradisiaci, </a:t>
            </a:r>
            <a:r>
              <a:rPr sz="1200" dirty="0">
                <a:latin typeface="Times New Roman"/>
                <a:cs typeface="Times New Roman"/>
              </a:rPr>
              <a:t>la bontà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sempre più una </a:t>
            </a:r>
            <a:r>
              <a:rPr sz="1200" spc="-5" dirty="0">
                <a:latin typeface="Times New Roman"/>
                <a:cs typeface="Times New Roman"/>
              </a:rPr>
              <a:t>ricerca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possesso, </a:t>
            </a:r>
            <a:r>
              <a:rPr sz="1200" dirty="0">
                <a:latin typeface="Times New Roman"/>
                <a:cs typeface="Times New Roman"/>
              </a:rPr>
              <a:t>più una </a:t>
            </a:r>
            <a:r>
              <a:rPr sz="1200" spc="-5" dirty="0">
                <a:latin typeface="Times New Roman"/>
                <a:cs typeface="Times New Roman"/>
              </a:rPr>
              <a:t>meta che  un’esperienza </a:t>
            </a:r>
            <a:r>
              <a:rPr sz="1200" dirty="0">
                <a:latin typeface="Times New Roman"/>
                <a:cs typeface="Times New Roman"/>
              </a:rPr>
              <a:t>di conseguimento.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sete di rettitudine,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prova una </a:t>
            </a:r>
            <a:r>
              <a:rPr sz="1200" spc="-5" dirty="0">
                <a:latin typeface="Times New Roman"/>
                <a:cs typeface="Times New Roman"/>
              </a:rPr>
              <a:t>crescente soddisfazione nel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parziale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95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bontà.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e </a:t>
            </a:r>
            <a:r>
              <a:rPr sz="1200" spc="-5" dirty="0">
                <a:latin typeface="Times New Roman"/>
                <a:cs typeface="Times New Roman"/>
              </a:rPr>
              <a:t>del male nel </a:t>
            </a:r>
            <a:r>
              <a:rPr sz="1200" dirty="0">
                <a:latin typeface="Times New Roman"/>
                <a:cs typeface="Times New Roman"/>
              </a:rPr>
              <a:t>mondo è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una prova positiva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dell’uomo, 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identifica così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valori ed </a:t>
            </a:r>
            <a:r>
              <a:rPr sz="1200" dirty="0">
                <a:latin typeface="Times New Roman"/>
                <a:cs typeface="Times New Roman"/>
              </a:rPr>
              <a:t>è anche capace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tra 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(1458.6) 132:2.9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del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ascendente d’identificare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valori  spirituali s’è ampliata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del possesso </a:t>
            </a:r>
            <a:r>
              <a:rPr sz="1200" dirty="0">
                <a:latin typeface="Times New Roman"/>
                <a:cs typeface="Times New Roman"/>
              </a:rPr>
              <a:t>della luce </a:t>
            </a:r>
            <a:r>
              <a:rPr sz="1200" spc="-5" dirty="0">
                <a:latin typeface="Times New Roman"/>
                <a:cs typeface="Times New Roman"/>
              </a:rPr>
              <a:t>della vita.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perfezionata diviene così completamente, </a:t>
            </a:r>
            <a:r>
              <a:rPr sz="1200" dirty="0">
                <a:latin typeface="Times New Roman"/>
                <a:cs typeface="Times New Roman"/>
              </a:rPr>
              <a:t>divinamente e spiritualmente </a:t>
            </a:r>
            <a:r>
              <a:rPr sz="1200" spc="-5" dirty="0">
                <a:latin typeface="Times New Roman"/>
                <a:cs typeface="Times New Roman"/>
              </a:rPr>
              <a:t>unificata con </a:t>
            </a:r>
            <a:r>
              <a:rPr sz="1200" dirty="0">
                <a:latin typeface="Times New Roman"/>
                <a:cs typeface="Times New Roman"/>
              </a:rPr>
              <a:t>le qualità positive e supreme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bontà,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che non sussiste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retto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proiettare </a:t>
            </a:r>
            <a:r>
              <a:rPr sz="1200" dirty="0">
                <a:latin typeface="Times New Roman"/>
                <a:cs typeface="Times New Roman"/>
              </a:rPr>
              <a:t>una qualche ombra </a:t>
            </a:r>
            <a:r>
              <a:rPr sz="1200" spc="-5" dirty="0">
                <a:latin typeface="Times New Roman"/>
                <a:cs typeface="Times New Roman"/>
              </a:rPr>
              <a:t>negativa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male 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esposto alla </a:t>
            </a:r>
            <a:r>
              <a:rPr sz="1200" spc="-5" dirty="0">
                <a:latin typeface="Times New Roman"/>
                <a:cs typeface="Times New Roman"/>
              </a:rPr>
              <a:t>penetrante </a:t>
            </a:r>
            <a:r>
              <a:rPr sz="1200" dirty="0">
                <a:latin typeface="Times New Roman"/>
                <a:cs typeface="Times New Roman"/>
              </a:rPr>
              <a:t>luminosità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divina luce </a:t>
            </a:r>
            <a:r>
              <a:rPr sz="1200" spc="-5" dirty="0">
                <a:latin typeface="Times New Roman"/>
                <a:cs typeface="Times New Roman"/>
              </a:rPr>
              <a:t>dei Sovrani infiniti del Paradiso.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la bontà non è più </a:t>
            </a:r>
            <a:r>
              <a:rPr sz="1200" spc="-5" dirty="0">
                <a:latin typeface="Times New Roman"/>
                <a:cs typeface="Times New Roman"/>
              </a:rPr>
              <a:t>parziale, contrastante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relativa; essa </a:t>
            </a:r>
            <a:r>
              <a:rPr sz="1200" dirty="0">
                <a:latin typeface="Times New Roman"/>
                <a:cs typeface="Times New Roman"/>
              </a:rPr>
              <a:t>è divenuta </a:t>
            </a:r>
            <a:r>
              <a:rPr sz="1200" spc="-5" dirty="0">
                <a:latin typeface="Times New Roman"/>
                <a:cs typeface="Times New Roman"/>
              </a:rPr>
              <a:t>divinamente completa </a:t>
            </a:r>
            <a:r>
              <a:rPr sz="1200" dirty="0">
                <a:latin typeface="Times New Roman"/>
                <a:cs typeface="Times New Roman"/>
              </a:rPr>
              <a:t>e spiritualmente </a:t>
            </a:r>
            <a:r>
              <a:rPr sz="1200" spc="-5" dirty="0">
                <a:latin typeface="Times New Roman"/>
                <a:cs typeface="Times New Roman"/>
              </a:rPr>
              <a:t>repleta; si  avvicina alla </a:t>
            </a:r>
            <a:r>
              <a:rPr sz="1200" dirty="0">
                <a:latin typeface="Times New Roman"/>
                <a:cs typeface="Times New Roman"/>
              </a:rPr>
              <a:t>purezza e alla </a:t>
            </a:r>
            <a:r>
              <a:rPr sz="1200" spc="-5" dirty="0">
                <a:latin typeface="Times New Roman"/>
                <a:cs typeface="Times New Roman"/>
              </a:rPr>
              <a:t>perfezione del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512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(1458.7) 132:2.10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 male </a:t>
            </a:r>
            <a:r>
              <a:rPr sz="1200" dirty="0">
                <a:latin typeface="Times New Roman"/>
                <a:cs typeface="Times New Roman"/>
              </a:rPr>
              <a:t>è necessaria alla </a:t>
            </a:r>
            <a:r>
              <a:rPr sz="1200" spc="-5" dirty="0">
                <a:latin typeface="Times New Roman"/>
                <a:cs typeface="Times New Roman"/>
              </a:rPr>
              <a:t>scelta morale,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lo è la </a:t>
            </a:r>
            <a:r>
              <a:rPr sz="1200" spc="-5" dirty="0">
                <a:latin typeface="Times New Roman"/>
                <a:cs typeface="Times New Roman"/>
              </a:rPr>
              <a:t>sua attualità. </a:t>
            </a:r>
            <a:r>
              <a:rPr sz="1200" dirty="0">
                <a:latin typeface="Times New Roman"/>
                <a:cs typeface="Times New Roman"/>
              </a:rPr>
              <a:t>Un’ombra è </a:t>
            </a:r>
            <a:r>
              <a:rPr sz="1200" spc="-5" dirty="0">
                <a:latin typeface="Times New Roman"/>
                <a:cs typeface="Times New Roman"/>
              </a:rPr>
              <a:t>solo relativamente  reale.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esperienza personale.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potenziale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egualmente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come stimolo </a:t>
            </a:r>
            <a:r>
              <a:rPr sz="1200" spc="1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decisione nei regni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morale 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dello sviluppo 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diventa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dell’esperienza  personale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mente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male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scelta.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Verità e fede</a:t>
            </a:r>
            <a:endParaRPr sz="1600">
              <a:latin typeface="Times New Roman"/>
              <a:cs typeface="Times New Roman"/>
            </a:endParaRPr>
          </a:p>
          <a:p>
            <a:pPr marL="76200" marR="12446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(1459.1) 132:3.1 </a:t>
            </a:r>
            <a:r>
              <a:rPr sz="1200" spc="-5" dirty="0">
                <a:latin typeface="Times New Roman"/>
                <a:cs typeface="Times New Roman"/>
              </a:rPr>
              <a:t>Nabon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 greco ed </a:t>
            </a:r>
            <a:r>
              <a:rPr sz="1200" dirty="0">
                <a:latin typeface="Times New Roman"/>
                <a:cs typeface="Times New Roman"/>
              </a:rPr>
              <a:t>il più eminente tra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del principale </a:t>
            </a:r>
            <a:r>
              <a:rPr sz="1200" spc="-5" dirty="0">
                <a:latin typeface="Times New Roman"/>
                <a:cs typeface="Times New Roman"/>
              </a:rPr>
              <a:t>culto dei misteri </a:t>
            </a:r>
            <a:r>
              <a:rPr sz="1200" dirty="0">
                <a:latin typeface="Times New Roman"/>
                <a:cs typeface="Times New Roman"/>
              </a:rPr>
              <a:t>a Roma,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mitraico. </a:t>
            </a:r>
            <a:r>
              <a:rPr sz="1200" spc="-5" dirty="0">
                <a:latin typeface="Times New Roman"/>
                <a:cs typeface="Times New Roman"/>
              </a:rPr>
              <a:t>Anche  se questo </a:t>
            </a:r>
            <a:r>
              <a:rPr sz="1200" dirty="0">
                <a:latin typeface="Times New Roman"/>
                <a:cs typeface="Times New Roman"/>
              </a:rPr>
              <a:t>sommo </a:t>
            </a:r>
            <a:r>
              <a:rPr sz="1200" spc="-5" dirty="0">
                <a:latin typeface="Times New Roman"/>
                <a:cs typeface="Times New Roman"/>
              </a:rPr>
              <a:t>sacerdote del Mitraismo ebbe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incontri con </a:t>
            </a:r>
            <a:r>
              <a:rPr sz="1200" dirty="0">
                <a:latin typeface="Times New Roman"/>
                <a:cs typeface="Times New Roman"/>
              </a:rPr>
              <a:t>lo Scriba di </a:t>
            </a:r>
            <a:r>
              <a:rPr sz="1200" spc="-5" dirty="0">
                <a:latin typeface="Times New Roman"/>
                <a:cs typeface="Times New Roman"/>
              </a:rPr>
              <a:t>Damasco, </a:t>
            </a:r>
            <a:r>
              <a:rPr sz="1200" dirty="0">
                <a:latin typeface="Times New Roman"/>
                <a:cs typeface="Times New Roman"/>
              </a:rPr>
              <a:t>fu più </a:t>
            </a:r>
            <a:r>
              <a:rPr sz="1200" spc="-5" dirty="0">
                <a:latin typeface="Times New Roman"/>
                <a:cs typeface="Times New Roman"/>
              </a:rPr>
              <a:t>durevolmente influenzato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discussione </a:t>
            </a:r>
            <a:r>
              <a:rPr sz="1200" dirty="0">
                <a:latin typeface="Times New Roman"/>
                <a:cs typeface="Times New Roman"/>
              </a:rPr>
              <a:t>sulla verità e la </a:t>
            </a:r>
            <a:r>
              <a:rPr sz="1200" spc="-5" dirty="0">
                <a:latin typeface="Times New Roman"/>
                <a:cs typeface="Times New Roman"/>
              </a:rPr>
              <a:t>fede che ebbero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sera. Nabon </a:t>
            </a:r>
            <a:r>
              <a:rPr sz="1200" dirty="0">
                <a:latin typeface="Times New Roman"/>
                <a:cs typeface="Times New Roman"/>
              </a:rPr>
              <a:t>aveva pensato di </a:t>
            </a:r>
            <a:r>
              <a:rPr sz="1200" spc="-5" dirty="0">
                <a:latin typeface="Times New Roman"/>
                <a:cs typeface="Times New Roman"/>
              </a:rPr>
              <a:t>convertire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suggerito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in Palestina come </a:t>
            </a:r>
            <a:r>
              <a:rPr sz="1200" spc="-5" dirty="0">
                <a:latin typeface="Times New Roman"/>
                <a:cs typeface="Times New Roman"/>
              </a:rPr>
              <a:t>insegnante mitraico. Egli </a:t>
            </a:r>
            <a:r>
              <a:rPr sz="1200" dirty="0">
                <a:latin typeface="Times New Roman"/>
                <a:cs typeface="Times New Roman"/>
              </a:rPr>
              <a:t>non realizzava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stesse preparando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uno dei primi  </a:t>
            </a:r>
            <a:r>
              <a:rPr sz="1200" spc="-5" dirty="0">
                <a:latin typeface="Times New Roman"/>
                <a:cs typeface="Times New Roman"/>
              </a:rPr>
              <a:t>convertiti al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Riesposto in </a:t>
            </a:r>
            <a:r>
              <a:rPr sz="1200" spc="-5" dirty="0">
                <a:latin typeface="Times New Roman"/>
                <a:cs typeface="Times New Roman"/>
              </a:rPr>
              <a:t>terminologia moderna,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sostanza dell’insegnamento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(1459.2) 132:3.2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non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definire con </a:t>
            </a:r>
            <a:r>
              <a:rPr sz="1200" dirty="0">
                <a:latin typeface="Times New Roman"/>
                <a:cs typeface="Times New Roman"/>
              </a:rPr>
              <a:t>parole, ma </a:t>
            </a:r>
            <a:r>
              <a:rPr sz="1200" spc="-5" dirty="0">
                <a:latin typeface="Times New Roman"/>
                <a:cs typeface="Times New Roman"/>
              </a:rPr>
              <a:t>soltanto vivendola.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della conoscenza.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concerne le cose </a:t>
            </a:r>
            <a:r>
              <a:rPr sz="1200" spc="-5" dirty="0">
                <a:latin typeface="Times New Roman"/>
                <a:cs typeface="Times New Roman"/>
              </a:rPr>
              <a:t>osservate,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trascende questi livelli puramente materiali nel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associa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ed ingloba degli imponderabili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le </a:t>
            </a:r>
            <a:r>
              <a:rPr sz="1200" spc="-5" dirty="0">
                <a:latin typeface="Times New Roman"/>
                <a:cs typeface="Times New Roman"/>
              </a:rPr>
              <a:t>realtà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viventi.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ha </a:t>
            </a:r>
            <a:r>
              <a:rPr sz="1200" spc="5" dirty="0">
                <a:latin typeface="Times New Roman"/>
                <a:cs typeface="Times New Roman"/>
              </a:rPr>
              <a:t>origine  </a:t>
            </a:r>
            <a:r>
              <a:rPr sz="1200" spc="-5" dirty="0">
                <a:latin typeface="Times New Roman"/>
                <a:cs typeface="Times New Roman"/>
              </a:rPr>
              <a:t>nella scienza;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nella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filosofia;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religiosa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si occupa dei  fatti,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delle </a:t>
            </a:r>
            <a:r>
              <a:rPr sz="1200" dirty="0">
                <a:latin typeface="Times New Roman"/>
                <a:cs typeface="Times New Roman"/>
              </a:rPr>
              <a:t>relazioni, la </a:t>
            </a:r>
            <a:r>
              <a:rPr sz="1200" spc="-5" dirty="0">
                <a:latin typeface="Times New Roman"/>
                <a:cs typeface="Times New Roman"/>
              </a:rPr>
              <a:t>verità dei </a:t>
            </a:r>
            <a:r>
              <a:rPr sz="1200" dirty="0">
                <a:latin typeface="Times New Roman"/>
                <a:cs typeface="Times New Roman"/>
              </a:rPr>
              <a:t>valori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35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(1459.3) 132:3.3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tende a cristallizzare la </a:t>
            </a:r>
            <a:r>
              <a:rPr sz="1200" spc="-5" dirty="0">
                <a:latin typeface="Times New Roman"/>
                <a:cs typeface="Times New Roman"/>
              </a:rPr>
              <a:t>scienza,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la filosofia e a dogmatizzare la verità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mentalmente </a:t>
            </a:r>
            <a:r>
              <a:rPr sz="1200" spc="-5" dirty="0">
                <a:latin typeface="Times New Roman"/>
                <a:cs typeface="Times New Roman"/>
              </a:rPr>
              <a:t>pigro  nell’adattarsi alle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progressive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terribilmente timoroso dell’ignoto. L’uomo naturale </a:t>
            </a:r>
            <a:r>
              <a:rPr sz="1200" dirty="0">
                <a:latin typeface="Times New Roman"/>
                <a:cs typeface="Times New Roman"/>
              </a:rPr>
              <a:t>è lento ad avviare </a:t>
            </a:r>
            <a:r>
              <a:rPr sz="1200" spc="-5" dirty="0">
                <a:latin typeface="Times New Roman"/>
                <a:cs typeface="Times New Roman"/>
              </a:rPr>
              <a:t>dei  cambiamenti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proprie abitudini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proprie </a:t>
            </a:r>
            <a:r>
              <a:rPr sz="1200" dirty="0">
                <a:latin typeface="Times New Roman"/>
                <a:cs typeface="Times New Roman"/>
              </a:rPr>
              <a:t>tecniche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74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(1459.4) 132:3.4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rivelata,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scoperta </a:t>
            </a:r>
            <a:r>
              <a:rPr sz="1200" dirty="0">
                <a:latin typeface="Times New Roman"/>
                <a:cs typeface="Times New Roman"/>
              </a:rPr>
              <a:t>personalmente, è la gioia </a:t>
            </a:r>
            <a:r>
              <a:rPr sz="1200" spc="-5" dirty="0">
                <a:latin typeface="Times New Roman"/>
                <a:cs typeface="Times New Roman"/>
              </a:rPr>
              <a:t>suprema dell’anima umana; essa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creazione congiunta 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spirito interiore.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di quest’anima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discerne la verità e </a:t>
            </a:r>
            <a:r>
              <a:rPr sz="1200" spc="-5" dirty="0">
                <a:latin typeface="Times New Roman"/>
                <a:cs typeface="Times New Roman"/>
              </a:rPr>
              <a:t>che ama </a:t>
            </a:r>
            <a:r>
              <a:rPr sz="1200" dirty="0">
                <a:latin typeface="Times New Roman"/>
                <a:cs typeface="Times New Roman"/>
              </a:rPr>
              <a:t>la bellezza è  </a:t>
            </a:r>
            <a:r>
              <a:rPr sz="1200" spc="-5" dirty="0">
                <a:latin typeface="Times New Roman"/>
                <a:cs typeface="Times New Roman"/>
              </a:rPr>
              <a:t>assicurata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fame e sete di bontà che portano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mortale a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un’unicità di </a:t>
            </a:r>
            <a:r>
              <a:rPr sz="1200" spc="-5" dirty="0">
                <a:latin typeface="Times New Roman"/>
                <a:cs typeface="Times New Roman"/>
              </a:rPr>
              <a:t>proposito: </a:t>
            </a:r>
            <a:r>
              <a:rPr sz="1200" dirty="0">
                <a:latin typeface="Times New Roman"/>
                <a:cs typeface="Times New Roman"/>
              </a:rPr>
              <a:t>quella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divenire simile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vera conoscenza </a:t>
            </a:r>
            <a:r>
              <a:rPr sz="1200" dirty="0">
                <a:latin typeface="Times New Roman"/>
                <a:cs typeface="Times New Roman"/>
              </a:rPr>
              <a:t>e la verità. </a:t>
            </a:r>
            <a:r>
              <a:rPr sz="1200" spc="-5" dirty="0">
                <a:latin typeface="Times New Roman"/>
                <a:cs typeface="Times New Roman"/>
              </a:rPr>
              <a:t>Può esservi </a:t>
            </a:r>
            <a:r>
              <a:rPr sz="1200" dirty="0">
                <a:latin typeface="Times New Roman"/>
                <a:cs typeface="Times New Roman"/>
              </a:rPr>
              <a:t>conflitto tra  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credenze </a:t>
            </a:r>
            <a:r>
              <a:rPr sz="1200" spc="-5" dirty="0">
                <a:latin typeface="Times New Roman"/>
                <a:cs typeface="Times New Roman"/>
              </a:rPr>
              <a:t>umane, credenze </a:t>
            </a:r>
            <a:r>
              <a:rPr sz="1200" dirty="0">
                <a:latin typeface="Times New Roman"/>
                <a:cs typeface="Times New Roman"/>
              </a:rPr>
              <a:t>influenzate </a:t>
            </a:r>
            <a:r>
              <a:rPr sz="1200" spc="-5" dirty="0">
                <a:latin typeface="Times New Roman"/>
                <a:cs typeface="Times New Roman"/>
              </a:rPr>
              <a:t>dai pregiudizi, deformate dalla </a:t>
            </a:r>
            <a:r>
              <a:rPr sz="1200" dirty="0">
                <a:latin typeface="Times New Roman"/>
                <a:cs typeface="Times New Roman"/>
              </a:rPr>
              <a:t>paura e dominate </a:t>
            </a:r>
            <a:r>
              <a:rPr sz="1200" spc="-5" dirty="0">
                <a:latin typeface="Times New Roman"/>
                <a:cs typeface="Times New Roman"/>
              </a:rPr>
              <a:t>dal timore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affrontare  dei fatti </a:t>
            </a:r>
            <a:r>
              <a:rPr sz="1200" dirty="0">
                <a:latin typeface="Times New Roman"/>
                <a:cs typeface="Times New Roman"/>
              </a:rPr>
              <a:t>nuovi di </a:t>
            </a:r>
            <a:r>
              <a:rPr sz="1200" spc="-5" dirty="0">
                <a:latin typeface="Times New Roman"/>
                <a:cs typeface="Times New Roman"/>
              </a:rPr>
              <a:t>scoperta materiale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progresso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(1459.5) 132:3.5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non </a:t>
            </a:r>
            <a:r>
              <a:rPr sz="1200" dirty="0">
                <a:latin typeface="Times New Roman"/>
                <a:cs typeface="Times New Roman"/>
              </a:rPr>
              <a:t>può mai divenire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senza l’esercizio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dirty="0">
                <a:latin typeface="Times New Roman"/>
                <a:cs typeface="Times New Roman"/>
              </a:rPr>
              <a:t>Ciò 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perché i </a:t>
            </a:r>
            <a:r>
              <a:rPr sz="1200" spc="-5" dirty="0">
                <a:latin typeface="Times New Roman"/>
                <a:cs typeface="Times New Roman"/>
              </a:rPr>
              <a:t>pensieri,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saggezza, l’etica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eleveranno </a:t>
            </a:r>
            <a:r>
              <a:rPr sz="1200" dirty="0">
                <a:latin typeface="Times New Roman"/>
                <a:cs typeface="Times New Roman"/>
              </a:rPr>
              <a:t>mai più in </a:t>
            </a:r>
            <a:r>
              <a:rPr sz="1200" spc="-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fede,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sublime speranza.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fede è </a:t>
            </a:r>
            <a:r>
              <a:rPr sz="1200" spc="-5" dirty="0">
                <a:latin typeface="Times New Roman"/>
                <a:cs typeface="Times New Roman"/>
              </a:rPr>
              <a:t>basata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riflessione profonda, un’autocritica sincera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coscienza morale </a:t>
            </a:r>
            <a:r>
              <a:rPr sz="1200" dirty="0">
                <a:latin typeface="Times New Roman"/>
                <a:cs typeface="Times New Roman"/>
              </a:rPr>
              <a:t>intransigente.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è l’ispirazione  </a:t>
            </a:r>
            <a:r>
              <a:rPr sz="1200" spc="-5" dirty="0">
                <a:latin typeface="Times New Roman"/>
                <a:cs typeface="Times New Roman"/>
              </a:rPr>
              <a:t>dell’immaginazione creativa permeata dallo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57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(1459.6) 132:3.6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agisce per liberare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superumane </a:t>
            </a:r>
            <a:r>
              <a:rPr sz="1200" dirty="0">
                <a:latin typeface="Times New Roman"/>
                <a:cs typeface="Times New Roman"/>
              </a:rPr>
              <a:t>della scintilla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germe </a:t>
            </a:r>
            <a:r>
              <a:rPr sz="1200" dirty="0">
                <a:latin typeface="Times New Roman"/>
                <a:cs typeface="Times New Roman"/>
              </a:rPr>
              <a:t>immortale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 dentro la mente 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il potenziale </a:t>
            </a:r>
            <a:r>
              <a:rPr sz="1200" spc="-5" dirty="0">
                <a:latin typeface="Times New Roman"/>
                <a:cs typeface="Times New Roman"/>
              </a:rPr>
              <a:t>della sopravvivenza eterna.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piante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sopravvivono </a:t>
            </a:r>
            <a:r>
              <a:rPr sz="1200" dirty="0">
                <a:latin typeface="Times New Roman"/>
                <a:cs typeface="Times New Roman"/>
              </a:rPr>
              <a:t>nel tempo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 consistente nel trasmettere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generazione all’altra delle particelle </a:t>
            </a:r>
            <a:r>
              <a:rPr sz="1200" dirty="0">
                <a:latin typeface="Times New Roman"/>
                <a:cs typeface="Times New Roman"/>
              </a:rPr>
              <a:t>identiche di </a:t>
            </a:r>
            <a:r>
              <a:rPr sz="1200" spc="-5" dirty="0">
                <a:latin typeface="Times New Roman"/>
                <a:cs typeface="Times New Roman"/>
              </a:rPr>
              <a:t>se stessi. L’anima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(la </a:t>
            </a:r>
            <a:r>
              <a:rPr sz="1200" dirty="0">
                <a:latin typeface="Times New Roman"/>
                <a:cs typeface="Times New Roman"/>
              </a:rPr>
              <a:t>personalità)  </a:t>
            </a:r>
            <a:r>
              <a:rPr sz="1200" spc="-5" dirty="0">
                <a:latin typeface="Times New Roman"/>
                <a:cs typeface="Times New Roman"/>
              </a:rPr>
              <a:t>dell’uomo sopravvive </a:t>
            </a:r>
            <a:r>
              <a:rPr sz="1200" dirty="0">
                <a:latin typeface="Times New Roman"/>
                <a:cs typeface="Times New Roman"/>
              </a:rPr>
              <a:t>alla morte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grazie all’associazione d’identità con questa </a:t>
            </a:r>
            <a:r>
              <a:rPr sz="1200" dirty="0">
                <a:latin typeface="Times New Roman"/>
                <a:cs typeface="Times New Roman"/>
              </a:rPr>
              <a:t>scintilla </a:t>
            </a:r>
            <a:r>
              <a:rPr sz="1200" spc="-5" dirty="0">
                <a:latin typeface="Times New Roman"/>
                <a:cs typeface="Times New Roman"/>
              </a:rPr>
              <a:t>interiore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43560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per perpetuare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umana su </a:t>
            </a:r>
            <a:r>
              <a:rPr sz="1200" dirty="0">
                <a:latin typeface="Times New Roman"/>
                <a:cs typeface="Times New Roman"/>
              </a:rPr>
              <a:t>un livello continuo e </a:t>
            </a:r>
            <a:r>
              <a:rPr sz="1200" spc="-5" dirty="0">
                <a:latin typeface="Times New Roman"/>
                <a:cs typeface="Times New Roman"/>
              </a:rPr>
              <a:t>superiore dell’esistenza universale  progressiva.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seme </a:t>
            </a:r>
            <a:r>
              <a:rPr sz="1200" spc="-5" dirty="0">
                <a:latin typeface="Times New Roman"/>
                <a:cs typeface="Times New Roman"/>
              </a:rPr>
              <a:t>nascosto dell’anima </a:t>
            </a:r>
            <a:r>
              <a:rPr sz="1200" dirty="0">
                <a:latin typeface="Times New Roman"/>
                <a:cs typeface="Times New Roman"/>
              </a:rPr>
              <a:t>umana è uno </a:t>
            </a:r>
            <a:r>
              <a:rPr sz="1200" spc="-5" dirty="0">
                <a:latin typeface="Times New Roman"/>
                <a:cs typeface="Times New Roman"/>
              </a:rPr>
              <a:t>spirito immortale.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generazione dell’anima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3778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manifestazioni </a:t>
            </a:r>
            <a:r>
              <a:rPr sz="1200" spc="-5" dirty="0">
                <a:latin typeface="Times New Roman"/>
                <a:cs typeface="Times New Roman"/>
              </a:rPr>
              <a:t>della personalità nelle esistenze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progressive,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terminano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questa </a:t>
            </a:r>
            <a:r>
              <a:rPr sz="1200" spc="5" dirty="0">
                <a:latin typeface="Times New Roman"/>
                <a:cs typeface="Times New Roman"/>
              </a:rPr>
              <a:t>entità 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la sorgente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esistenza, la </a:t>
            </a:r>
            <a:r>
              <a:rPr sz="1200" spc="-5" dirty="0">
                <a:latin typeface="Times New Roman"/>
                <a:cs typeface="Times New Roman"/>
              </a:rPr>
              <a:t>sorgente personale </a:t>
            </a:r>
            <a:r>
              <a:rPr sz="1200" dirty="0">
                <a:latin typeface="Times New Roman"/>
                <a:cs typeface="Times New Roman"/>
              </a:rPr>
              <a:t>di ogni </a:t>
            </a:r>
            <a:r>
              <a:rPr sz="1200" spc="-5" dirty="0">
                <a:latin typeface="Times New Roman"/>
                <a:cs typeface="Times New Roman"/>
              </a:rPr>
              <a:t>esistenza, </a:t>
            </a:r>
            <a:r>
              <a:rPr sz="1200" dirty="0">
                <a:latin typeface="Times New Roman"/>
                <a:cs typeface="Times New Roman"/>
              </a:rPr>
              <a:t>Dio, 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(1459.7) 132:3.7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— sopravvive —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una funzione </a:t>
            </a:r>
            <a:r>
              <a:rPr sz="1200" spc="-5" dirty="0">
                <a:latin typeface="Times New Roman"/>
                <a:cs typeface="Times New Roman"/>
              </a:rPr>
              <a:t>nell’universo, </a:t>
            </a:r>
            <a:r>
              <a:rPr sz="1200" dirty="0">
                <a:latin typeface="Times New Roman"/>
                <a:cs typeface="Times New Roman"/>
              </a:rPr>
              <a:t>il compito di </a:t>
            </a:r>
            <a:r>
              <a:rPr sz="1200" spc="-5" dirty="0">
                <a:latin typeface="Times New Roman"/>
                <a:cs typeface="Times New Roman"/>
              </a:rPr>
              <a:t>trovare Dio.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L’anima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dell’uomo attivata dalla </a:t>
            </a:r>
            <a:r>
              <a:rPr sz="1200" dirty="0">
                <a:latin typeface="Times New Roman"/>
                <a:cs typeface="Times New Roman"/>
              </a:rPr>
              <a:t>fede non può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prima d’aver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meta del </a:t>
            </a:r>
            <a:r>
              <a:rPr sz="1200" dirty="0">
                <a:latin typeface="Times New Roman"/>
                <a:cs typeface="Times New Roman"/>
              </a:rPr>
              <a:t>destino; ed 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questa 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divina, essa </a:t>
            </a:r>
            <a:r>
              <a:rPr sz="1200" dirty="0">
                <a:latin typeface="Times New Roman"/>
                <a:cs typeface="Times New Roman"/>
              </a:rPr>
              <a:t>non può più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divenuta simile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(1460.1) 132:3.8 </a:t>
            </a:r>
            <a:r>
              <a:rPr sz="1200" spc="-5" dirty="0">
                <a:latin typeface="Times New Roman"/>
                <a:cs typeface="Times New Roman"/>
              </a:rPr>
              <a:t>L’evoluzione 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della scelta crescente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volontaria </a:t>
            </a:r>
            <a:r>
              <a:rPr sz="1200" dirty="0">
                <a:latin typeface="Times New Roman"/>
                <a:cs typeface="Times New Roman"/>
              </a:rPr>
              <a:t>della bontà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 una  diminuzione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progressiva della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 male.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raggiungimento della finalità della scelta della </a:t>
            </a:r>
            <a:r>
              <a:rPr sz="1200" dirty="0">
                <a:latin typeface="Times New Roman"/>
                <a:cs typeface="Times New Roman"/>
              </a:rPr>
              <a:t>bontà e della  piena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dell’apprezzamento </a:t>
            </a:r>
            <a:r>
              <a:rPr sz="1200" spc="-5" dirty="0">
                <a:latin typeface="Times New Roman"/>
                <a:cs typeface="Times New Roman"/>
              </a:rPr>
              <a:t>della verità, nasce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perfezione 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santità la </a:t>
            </a:r>
            <a:r>
              <a:rPr sz="1200" spc="-5" dirty="0">
                <a:latin typeface="Times New Roman"/>
                <a:cs typeface="Times New Roman"/>
              </a:rPr>
              <a:t>cui rettitudine inibisce  eternamente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emergere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del concetto del male potenziale.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che conosce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proietta </a:t>
            </a:r>
            <a:r>
              <a:rPr sz="1200" dirty="0">
                <a:latin typeface="Times New Roman"/>
                <a:cs typeface="Times New Roman"/>
              </a:rPr>
              <a:t>alcuna  ombra di sospetto </a:t>
            </a:r>
            <a:r>
              <a:rPr sz="1200" spc="-5" dirty="0">
                <a:latin typeface="Times New Roman"/>
                <a:cs typeface="Times New Roman"/>
              </a:rPr>
              <a:t>del male quando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così elevato </a:t>
            </a:r>
            <a:r>
              <a:rPr sz="1200" dirty="0">
                <a:latin typeface="Times New Roman"/>
                <a:cs typeface="Times New Roman"/>
              </a:rPr>
              <a:t>di bontà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90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(1460.2) 132:3.9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dello spirito del Paradiso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dell’uomo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di rivelazione e </a:t>
            </a:r>
            <a:r>
              <a:rPr sz="1200" spc="-5" dirty="0">
                <a:latin typeface="Times New Roman"/>
                <a:cs typeface="Times New Roman"/>
              </a:rPr>
              <a:t>l’impegno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 eterna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divina 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cerca di </a:t>
            </a:r>
            <a:r>
              <a:rPr sz="1200" spc="-5" dirty="0">
                <a:latin typeface="Times New Roman"/>
                <a:cs typeface="Times New Roman"/>
              </a:rPr>
              <a:t>raggiungere l’identità con questo </a:t>
            </a:r>
            <a:r>
              <a:rPr sz="1200" dirty="0">
                <a:latin typeface="Times New Roman"/>
                <a:cs typeface="Times New Roman"/>
              </a:rPr>
              <a:t>frammento spirituale  </a:t>
            </a:r>
            <a:r>
              <a:rPr sz="1200" spc="-5" dirty="0">
                <a:latin typeface="Times New Roman"/>
                <a:cs typeface="Times New Roman"/>
              </a:rPr>
              <a:t>immortale ed interiore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79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(1460.3) 132:3.10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nell’universo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crescente </a:t>
            </a:r>
            <a:r>
              <a:rPr sz="1200" spc="-5" dirty="0">
                <a:latin typeface="Times New Roman"/>
                <a:cs typeface="Times New Roman"/>
              </a:rPr>
              <a:t>della personalità, perché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associata al  raggiungimento </a:t>
            </a:r>
            <a:r>
              <a:rPr sz="1200" dirty="0">
                <a:latin typeface="Times New Roman"/>
                <a:cs typeface="Times New Roman"/>
              </a:rPr>
              <a:t>progressivo di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autocomprensione e di </a:t>
            </a:r>
            <a:r>
              <a:rPr sz="1200" spc="-5" dirty="0">
                <a:latin typeface="Times New Roman"/>
                <a:cs typeface="Times New Roman"/>
              </a:rPr>
              <a:t>conseguente </a:t>
            </a:r>
            <a:r>
              <a:rPr sz="1200" dirty="0">
                <a:latin typeface="Times New Roman"/>
                <a:cs typeface="Times New Roman"/>
              </a:rPr>
              <a:t>volontaria </a:t>
            </a:r>
            <a:r>
              <a:rPr sz="1200" spc="-5" dirty="0">
                <a:latin typeface="Times New Roman"/>
                <a:cs typeface="Times New Roman"/>
              </a:rPr>
              <a:t>autolimitazione.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nell’autolimitazione spirituale equivale al completamento dell’indipendenza nell’universo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libertà personale.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nutre e mantiene l’anima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alla confusione del suo </a:t>
            </a:r>
            <a:r>
              <a:rPr sz="1200" dirty="0">
                <a:latin typeface="Times New Roman"/>
                <a:cs typeface="Times New Roman"/>
              </a:rPr>
              <a:t>orientamento iniziale in questo  </a:t>
            </a:r>
            <a:r>
              <a:rPr sz="1200" spc="-5" dirty="0">
                <a:latin typeface="Times New Roman"/>
                <a:cs typeface="Times New Roman"/>
              </a:rPr>
              <a:t>vasto universo,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diviene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unificatrice delle </a:t>
            </a:r>
            <a:r>
              <a:rPr sz="1200" dirty="0">
                <a:latin typeface="Times New Roman"/>
                <a:cs typeface="Times New Roman"/>
              </a:rPr>
              <a:t>diverse ispirazioni </a:t>
            </a:r>
            <a:r>
              <a:rPr sz="1200" spc="-5" dirty="0">
                <a:latin typeface="Times New Roman"/>
                <a:cs typeface="Times New Roman"/>
              </a:rPr>
              <a:t>dell’immaginazione creativa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di un’anima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tenta </a:t>
            </a:r>
            <a:r>
              <a:rPr sz="1200" spc="-5" dirty="0">
                <a:latin typeface="Times New Roman"/>
                <a:cs typeface="Times New Roman"/>
              </a:rPr>
              <a:t>d’identificare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stessa con gli </a:t>
            </a:r>
            <a:r>
              <a:rPr sz="1200" dirty="0">
                <a:latin typeface="Times New Roman"/>
                <a:cs typeface="Times New Roman"/>
              </a:rPr>
              <a:t>ideali spirituali della divina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interiore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0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(1460.4) 132:3.11 </a:t>
            </a:r>
            <a:r>
              <a:rPr sz="1200" spc="-5" dirty="0">
                <a:latin typeface="Times New Roman"/>
                <a:cs typeface="Times New Roman"/>
              </a:rPr>
              <a:t>Nabon fu grandemente impressionato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parole, come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da ciascuno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colloqui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Gesù. Queste  verità continuarono ad ardere nel suo cuore ed </a:t>
            </a:r>
            <a:r>
              <a:rPr sz="1200" dirty="0">
                <a:latin typeface="Times New Roman"/>
                <a:cs typeface="Times New Roman"/>
              </a:rPr>
              <a:t>egli fu di </a:t>
            </a:r>
            <a:r>
              <a:rPr sz="1200" spc="-5" dirty="0">
                <a:latin typeface="Times New Roman"/>
                <a:cs typeface="Times New Roman"/>
              </a:rPr>
              <a:t>grande aiuto ai </a:t>
            </a:r>
            <a:r>
              <a:rPr sz="1200" dirty="0">
                <a:latin typeface="Times New Roman"/>
                <a:cs typeface="Times New Roman"/>
              </a:rPr>
              <a:t>predicatori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vennero più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ministero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personale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(1460.5) 132:4.1 </a:t>
            </a:r>
            <a:r>
              <a:rPr sz="1200" spc="-5" dirty="0">
                <a:latin typeface="Times New Roman"/>
                <a:cs typeface="Times New Roman"/>
              </a:rPr>
              <a:t>Mentre era </a:t>
            </a:r>
            <a:r>
              <a:rPr sz="1200" dirty="0">
                <a:latin typeface="Times New Roman"/>
                <a:cs typeface="Times New Roman"/>
              </a:rPr>
              <a:t>a Roma,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dedicò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tempo libero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preparare gli </a:t>
            </a:r>
            <a:r>
              <a:rPr sz="1200" dirty="0">
                <a:latin typeface="Times New Roman"/>
                <a:cs typeface="Times New Roman"/>
              </a:rPr>
              <a:t>uomini e le donne a  </a:t>
            </a:r>
            <a:r>
              <a:rPr sz="1200" spc="-5" dirty="0">
                <a:latin typeface="Times New Roman"/>
                <a:cs typeface="Times New Roman"/>
              </a:rPr>
              <a:t>divenire futuri discepoli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futuro. Egli </a:t>
            </a:r>
            <a:r>
              <a:rPr sz="1200" dirty="0">
                <a:latin typeface="Times New Roman"/>
                <a:cs typeface="Times New Roman"/>
              </a:rPr>
              <a:t>passò molto tempo </a:t>
            </a:r>
            <a:r>
              <a:rPr sz="1200" spc="-5" dirty="0">
                <a:latin typeface="Times New Roman"/>
                <a:cs typeface="Times New Roman"/>
              </a:rPr>
              <a:t>ad acquisire </a:t>
            </a:r>
            <a:r>
              <a:rPr sz="1200" dirty="0">
                <a:latin typeface="Times New Roman"/>
                <a:cs typeface="Times New Roman"/>
              </a:rPr>
              <a:t>una conoscenza intima di tutte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 uomini che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la più </a:t>
            </a:r>
            <a:r>
              <a:rPr sz="1200" spc="-5" dirty="0">
                <a:latin typeface="Times New Roman"/>
                <a:cs typeface="Times New Roman"/>
              </a:rPr>
              <a:t>cosmopolita 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contatti </a:t>
            </a:r>
            <a:r>
              <a:rPr sz="1200" spc="5" dirty="0">
                <a:latin typeface="Times New Roman"/>
                <a:cs typeface="Times New Roman"/>
              </a:rPr>
              <a:t>umani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un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proposito: </a:t>
            </a:r>
            <a:r>
              <a:rPr sz="1200" spc="-5" dirty="0">
                <a:latin typeface="Times New Roman"/>
                <a:cs typeface="Times New Roman"/>
              </a:rPr>
              <a:t>desiderava conoscere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reazioni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essi stavano </a:t>
            </a:r>
            <a:r>
              <a:rPr sz="1200" dirty="0">
                <a:latin typeface="Times New Roman"/>
                <a:cs typeface="Times New Roman"/>
              </a:rPr>
              <a:t>vivendo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intenzione di dire 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qualcosa per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questa vita più ricca e più </a:t>
            </a:r>
            <a:r>
              <a:rPr sz="1200" spc="-5" dirty="0">
                <a:latin typeface="Times New Roman"/>
                <a:cs typeface="Times New Roman"/>
              </a:rPr>
              <a:t>degna </a:t>
            </a:r>
            <a:r>
              <a:rPr sz="1200" dirty="0">
                <a:latin typeface="Times New Roman"/>
                <a:cs typeface="Times New Roman"/>
              </a:rPr>
              <a:t>di essere vissuta. I suoi insegnamenti  </a:t>
            </a:r>
            <a:r>
              <a:rPr sz="1200" spc="-5" dirty="0">
                <a:latin typeface="Times New Roman"/>
                <a:cs typeface="Times New Roman"/>
              </a:rPr>
              <a:t>religiosi nel </a:t>
            </a:r>
            <a:r>
              <a:rPr sz="1200" dirty="0">
                <a:latin typeface="Times New Roman"/>
                <a:cs typeface="Times New Roman"/>
              </a:rPr>
              <a:t>corso di queste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non differirono 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caratterizzarono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successiva come </a:t>
            </a:r>
            <a:r>
              <a:rPr sz="1200" dirty="0">
                <a:latin typeface="Times New Roman"/>
                <a:cs typeface="Times New Roman"/>
              </a:rPr>
              <a:t>istruttore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dodici 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predicatore </a:t>
            </a:r>
            <a:r>
              <a:rPr sz="1200" dirty="0">
                <a:latin typeface="Times New Roman"/>
                <a:cs typeface="Times New Roman"/>
              </a:rPr>
              <a:t>alle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moltitudini.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(1460.6) 132:4.2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tema principale del suo messaggio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sempre: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dell’amore del Padre </a:t>
            </a:r>
            <a:r>
              <a:rPr sz="1200" dirty="0">
                <a:latin typeface="Times New Roman"/>
                <a:cs typeface="Times New Roman"/>
              </a:rPr>
              <a:t>celeste e la </a:t>
            </a:r>
            <a:r>
              <a:rPr sz="1200" spc="-5" dirty="0">
                <a:latin typeface="Times New Roman"/>
                <a:cs typeface="Times New Roman"/>
              </a:rPr>
              <a:t>verità della sua </a:t>
            </a:r>
            <a:r>
              <a:rPr sz="1200" dirty="0">
                <a:latin typeface="Times New Roman"/>
                <a:cs typeface="Times New Roman"/>
              </a:rPr>
              <a:t>misericordia,  uniti alla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che l’uomo è </a:t>
            </a:r>
            <a:r>
              <a:rPr sz="1200" spc="-5" dirty="0">
                <a:latin typeface="Times New Roman"/>
                <a:cs typeface="Times New Roman"/>
              </a:rPr>
              <a:t>figlio per </a:t>
            </a:r>
            <a:r>
              <a:rPr sz="1200" dirty="0">
                <a:latin typeface="Times New Roman"/>
                <a:cs typeface="Times New Roman"/>
              </a:rPr>
              <a:t>fede di questo </a:t>
            </a:r>
            <a:r>
              <a:rPr sz="1200" spc="-5" dirty="0">
                <a:latin typeface="Times New Roman"/>
                <a:cs typeface="Times New Roman"/>
              </a:rPr>
              <a:t>stesso Dio d’amore.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abituale di </a:t>
            </a:r>
            <a:r>
              <a:rPr sz="1200" spc="-5" dirty="0">
                <a:latin typeface="Times New Roman"/>
                <a:cs typeface="Times New Roman"/>
              </a:rPr>
              <a:t>Gesù nei contatti </a:t>
            </a:r>
            <a:r>
              <a:rPr sz="1200" dirty="0">
                <a:latin typeface="Times New Roman"/>
                <a:cs typeface="Times New Roman"/>
              </a:rPr>
              <a:t>sociali  </a:t>
            </a:r>
            <a:r>
              <a:rPr sz="1200" spc="-5" dirty="0">
                <a:latin typeface="Times New Roman"/>
                <a:cs typeface="Times New Roman"/>
              </a:rPr>
              <a:t>consisteva nel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portarla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conversare con </a:t>
            </a:r>
            <a:r>
              <a:rPr sz="1200" dirty="0">
                <a:latin typeface="Times New Roman"/>
                <a:cs typeface="Times New Roman"/>
              </a:rPr>
              <a:t>lui ponendo loro </a:t>
            </a:r>
            <a:r>
              <a:rPr sz="1200" spc="-5" dirty="0">
                <a:latin typeface="Times New Roman"/>
                <a:cs typeface="Times New Roman"/>
              </a:rPr>
              <a:t>delle domande.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conversazione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iniziava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63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generalmente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che poneva delle </a:t>
            </a:r>
            <a:r>
              <a:rPr sz="1200" dirty="0">
                <a:latin typeface="Times New Roman"/>
                <a:cs typeface="Times New Roman"/>
              </a:rPr>
              <a:t>domande a loro e </a:t>
            </a:r>
            <a:r>
              <a:rPr sz="1200" spc="-5" dirty="0">
                <a:latin typeface="Times New Roman"/>
                <a:cs typeface="Times New Roman"/>
              </a:rPr>
              <a:t>finiva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ponevano delle </a:t>
            </a:r>
            <a:r>
              <a:rPr sz="1200" dirty="0">
                <a:latin typeface="Times New Roman"/>
                <a:cs typeface="Times New Roman"/>
              </a:rPr>
              <a:t>domande a lui.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ugualmente  abile nell’insegnare sia </a:t>
            </a:r>
            <a:r>
              <a:rPr sz="1200" dirty="0">
                <a:latin typeface="Times New Roman"/>
                <a:cs typeface="Times New Roman"/>
              </a:rPr>
              <a:t>ponendo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domande che </a:t>
            </a:r>
            <a:r>
              <a:rPr sz="1200" spc="-5" dirty="0">
                <a:latin typeface="Times New Roman"/>
                <a:cs typeface="Times New Roman"/>
              </a:rPr>
              <a:t>rispondendo ad esse. Di regola, </a:t>
            </a:r>
            <a:r>
              <a:rPr sz="1200" dirty="0">
                <a:latin typeface="Times New Roman"/>
                <a:cs typeface="Times New Roman"/>
              </a:rPr>
              <a:t>a coloro che istruiva di più </a:t>
            </a:r>
            <a:r>
              <a:rPr sz="1200" spc="-5" dirty="0">
                <a:latin typeface="Times New Roman"/>
                <a:cs typeface="Times New Roman"/>
              </a:rPr>
              <a:t>diceva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traevano maggior beneficio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ministero personale erano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oppressi, ansiosi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demoralizzati,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trovavano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sollievo dall’opportunità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alleggerire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anima grazie ad </a:t>
            </a:r>
            <a:r>
              <a:rPr sz="1200" dirty="0">
                <a:latin typeface="Times New Roman"/>
                <a:cs typeface="Times New Roman"/>
              </a:rPr>
              <a:t>un ascoltatore affettuoso e </a:t>
            </a:r>
            <a:r>
              <a:rPr sz="1200" spc="-5" dirty="0">
                <a:latin typeface="Times New Roman"/>
                <a:cs typeface="Times New Roman"/>
              </a:rPr>
              <a:t>comprensivo, ed egli </a:t>
            </a:r>
            <a:r>
              <a:rPr sz="1200" dirty="0">
                <a:latin typeface="Times New Roman"/>
                <a:cs typeface="Times New Roman"/>
              </a:rPr>
              <a:t>era  tutto questo </a:t>
            </a:r>
            <a:r>
              <a:rPr sz="1200" spc="-5" dirty="0">
                <a:latin typeface="Times New Roman"/>
                <a:cs typeface="Times New Roman"/>
              </a:rPr>
              <a:t>ed ancora </a:t>
            </a:r>
            <a:r>
              <a:rPr sz="1200" dirty="0">
                <a:latin typeface="Times New Roman"/>
                <a:cs typeface="Times New Roman"/>
              </a:rPr>
              <a:t>di più. E </a:t>
            </a:r>
            <a:r>
              <a:rPr sz="1200" spc="-5" dirty="0">
                <a:latin typeface="Times New Roman"/>
                <a:cs typeface="Times New Roman"/>
              </a:rPr>
              <a:t>quando questi esseri umani disadattati avevano parlato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delle loro </a:t>
            </a:r>
            <a:r>
              <a:rPr sz="1200" spc="-5" dirty="0">
                <a:latin typeface="Times New Roman"/>
                <a:cs typeface="Times New Roman"/>
              </a:rPr>
              <a:t>afflizioni, egli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offrire loro </a:t>
            </a:r>
            <a:r>
              <a:rPr sz="1200" spc="-5" dirty="0">
                <a:latin typeface="Times New Roman"/>
                <a:cs typeface="Times New Roman"/>
              </a:rPr>
              <a:t>delle indicazioni pratiche </a:t>
            </a:r>
            <a:r>
              <a:rPr sz="1200" dirty="0">
                <a:latin typeface="Times New Roman"/>
                <a:cs typeface="Times New Roman"/>
              </a:rPr>
              <a:t>e d’immediato aiuto per appianare le </a:t>
            </a:r>
            <a:r>
              <a:rPr sz="1200" spc="-5" dirty="0">
                <a:latin typeface="Times New Roman"/>
                <a:cs typeface="Times New Roman"/>
              </a:rPr>
              <a:t>loro reali difficoltà,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endParaRPr sz="1200">
              <a:latin typeface="Times New Roman"/>
              <a:cs typeface="Times New Roman"/>
            </a:endParaRPr>
          </a:p>
          <a:p>
            <a:pPr marL="76200" marR="24574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di pronunciare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parole di pronto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d’immediata </a:t>
            </a:r>
            <a:r>
              <a:rPr sz="1200" dirty="0">
                <a:latin typeface="Times New Roman"/>
                <a:cs typeface="Times New Roman"/>
              </a:rPr>
              <a:t>consolazione. </a:t>
            </a:r>
            <a:r>
              <a:rPr sz="1200" spc="-5" dirty="0">
                <a:latin typeface="Times New Roman"/>
                <a:cs typeface="Times New Roman"/>
              </a:rPr>
              <a:t>Ed invariabilmente egli parlava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mortali afflitti dell’amore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con diversi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svariati </a:t>
            </a:r>
            <a:r>
              <a:rPr sz="1200" dirty="0">
                <a:latin typeface="Times New Roman"/>
                <a:cs typeface="Times New Roman"/>
              </a:rPr>
              <a:t>metodi, li </a:t>
            </a:r>
            <a:r>
              <a:rPr sz="1200" spc="-5" dirty="0">
                <a:latin typeface="Times New Roman"/>
                <a:cs typeface="Times New Roman"/>
              </a:rPr>
              <a:t>informava che </a:t>
            </a:r>
            <a:r>
              <a:rPr sz="1200" dirty="0">
                <a:latin typeface="Times New Roman"/>
                <a:cs typeface="Times New Roman"/>
              </a:rPr>
              <a:t>erano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(1461.1) 132:4.3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soggiorno </a:t>
            </a:r>
            <a:r>
              <a:rPr sz="1200" dirty="0">
                <a:latin typeface="Times New Roman"/>
                <a:cs typeface="Times New Roman"/>
              </a:rPr>
              <a:t>a Roma, </a:t>
            </a:r>
            <a:r>
              <a:rPr sz="1200" spc="-5" dirty="0">
                <a:latin typeface="Times New Roman"/>
                <a:cs typeface="Times New Roman"/>
              </a:rPr>
              <a:t>Gesù entrò personalmente </a:t>
            </a:r>
            <a:r>
              <a:rPr sz="1200" dirty="0">
                <a:latin typeface="Times New Roman"/>
                <a:cs typeface="Times New Roman"/>
              </a:rPr>
              <a:t>in contatto </a:t>
            </a:r>
            <a:r>
              <a:rPr sz="1200" spc="-5" dirty="0">
                <a:latin typeface="Times New Roman"/>
                <a:cs typeface="Times New Roman"/>
              </a:rPr>
              <a:t>affettuoso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vivificante </a:t>
            </a:r>
            <a:r>
              <a:rPr sz="1200" dirty="0">
                <a:latin typeface="Times New Roman"/>
                <a:cs typeface="Times New Roman"/>
              </a:rPr>
              <a:t>con più  di </a:t>
            </a:r>
            <a:r>
              <a:rPr sz="1200" spc="-5" dirty="0">
                <a:latin typeface="Times New Roman"/>
                <a:cs typeface="Times New Roman"/>
              </a:rPr>
              <a:t>cinquecento 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Egli pervenne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conoscenza </a:t>
            </a:r>
            <a:r>
              <a:rPr sz="1200" spc="-5" dirty="0">
                <a:latin typeface="Times New Roman"/>
                <a:cs typeface="Times New Roman"/>
              </a:rPr>
              <a:t>delle differenti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dell’umanità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ad Alessandria. Egli considerò sempre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sei mesi </a:t>
            </a:r>
            <a:r>
              <a:rPr sz="1200" dirty="0">
                <a:latin typeface="Times New Roman"/>
                <a:cs typeface="Times New Roman"/>
              </a:rPr>
              <a:t>come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periodi più  </a:t>
            </a:r>
            <a:r>
              <a:rPr sz="1200" spc="-5" dirty="0">
                <a:latin typeface="Times New Roman"/>
                <a:cs typeface="Times New Roman"/>
              </a:rPr>
              <a:t>produttivi ed </a:t>
            </a:r>
            <a:r>
              <a:rPr sz="1200" dirty="0">
                <a:latin typeface="Times New Roman"/>
                <a:cs typeface="Times New Roman"/>
              </a:rPr>
              <a:t>istruttivi </a:t>
            </a:r>
            <a:r>
              <a:rPr sz="1200" spc="-5" dirty="0">
                <a:latin typeface="Times New Roman"/>
                <a:cs typeface="Times New Roman"/>
              </a:rPr>
              <a:t>della sua vita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(1461.2) 132:4.4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immaginare,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talmente versatile ed intraprendente </a:t>
            </a:r>
            <a:r>
              <a:rPr sz="1200" dirty="0">
                <a:latin typeface="Times New Roman"/>
                <a:cs typeface="Times New Roman"/>
              </a:rPr>
              <a:t>non poteva vivere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sei mesi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metropoli del </a:t>
            </a:r>
            <a:r>
              <a:rPr sz="1200" dirty="0">
                <a:latin typeface="Times New Roman"/>
                <a:cs typeface="Times New Roman"/>
              </a:rPr>
              <a:t>mondo senza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avvicinato da numerose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desiderose </a:t>
            </a:r>
            <a:r>
              <a:rPr sz="1200" spc="-5" dirty="0">
                <a:latin typeface="Times New Roman"/>
                <a:cs typeface="Times New Roman"/>
              </a:rPr>
              <a:t>di assicurarsi </a:t>
            </a:r>
            <a:r>
              <a:rPr sz="1200" dirty="0">
                <a:latin typeface="Times New Roman"/>
                <a:cs typeface="Times New Roman"/>
              </a:rPr>
              <a:t>i suoi servizi per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affari o, più  </a:t>
            </a:r>
            <a:r>
              <a:rPr sz="1200" spc="-5" dirty="0">
                <a:latin typeface="Times New Roman"/>
                <a:cs typeface="Times New Roman"/>
              </a:rPr>
              <a:t>spesso, per dei </a:t>
            </a:r>
            <a:r>
              <a:rPr sz="1200" dirty="0">
                <a:latin typeface="Times New Roman"/>
                <a:cs typeface="Times New Roman"/>
              </a:rPr>
              <a:t>progetti </a:t>
            </a:r>
            <a:r>
              <a:rPr sz="1200" spc="-5" dirty="0">
                <a:latin typeface="Times New Roman"/>
                <a:cs typeface="Times New Roman"/>
              </a:rPr>
              <a:t>d’insegnamento, </a:t>
            </a:r>
            <a:r>
              <a:rPr sz="1200" dirty="0">
                <a:latin typeface="Times New Roman"/>
                <a:cs typeface="Times New Roman"/>
              </a:rPr>
              <a:t>di riforme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movimenti religiosi. Egli ricevette </a:t>
            </a:r>
            <a:r>
              <a:rPr sz="1200" dirty="0">
                <a:latin typeface="Times New Roman"/>
                <a:cs typeface="Times New Roman"/>
              </a:rPr>
              <a:t>più di una dozzina di tali </a:t>
            </a:r>
            <a:r>
              <a:rPr sz="1200" spc="-5" dirty="0">
                <a:latin typeface="Times New Roman"/>
                <a:cs typeface="Times New Roman"/>
              </a:rPr>
              <a:t>proposte  ed </a:t>
            </a:r>
            <a:r>
              <a:rPr sz="1200" dirty="0">
                <a:latin typeface="Times New Roman"/>
                <a:cs typeface="Times New Roman"/>
              </a:rPr>
              <a:t>utilizzò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esse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un’opportunità </a:t>
            </a:r>
            <a:r>
              <a:rPr sz="1200" spc="-5" dirty="0">
                <a:latin typeface="Times New Roman"/>
                <a:cs typeface="Times New Roman"/>
              </a:rPr>
              <a:t>per trasmettere dei </a:t>
            </a:r>
            <a:r>
              <a:rPr sz="1200" dirty="0">
                <a:latin typeface="Times New Roman"/>
                <a:cs typeface="Times New Roman"/>
              </a:rPr>
              <a:t>pensieri di </a:t>
            </a:r>
            <a:r>
              <a:rPr sz="1200" spc="-5" dirty="0">
                <a:latin typeface="Times New Roman"/>
                <a:cs typeface="Times New Roman"/>
              </a:rPr>
              <a:t>elevazione spirituale con parole </a:t>
            </a:r>
            <a:r>
              <a:rPr sz="1200" dirty="0">
                <a:latin typeface="Times New Roman"/>
                <a:cs typeface="Times New Roman"/>
              </a:rPr>
              <a:t>accuratamente  </a:t>
            </a:r>
            <a:r>
              <a:rPr sz="1200" spc="-5" dirty="0">
                <a:latin typeface="Times New Roman"/>
                <a:cs typeface="Times New Roman"/>
              </a:rPr>
              <a:t>scelte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un servizio </a:t>
            </a:r>
            <a:r>
              <a:rPr sz="1200" spc="-5" dirty="0">
                <a:latin typeface="Times New Roman"/>
                <a:cs typeface="Times New Roman"/>
              </a:rPr>
              <a:t>gentile. Gesù </a:t>
            </a:r>
            <a:r>
              <a:rPr sz="1200" dirty="0">
                <a:latin typeface="Times New Roman"/>
                <a:cs typeface="Times New Roman"/>
              </a:rPr>
              <a:t>amava molto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qualcosa — anche di poca </a:t>
            </a:r>
            <a:r>
              <a:rPr sz="1200" spc="-5" dirty="0">
                <a:latin typeface="Times New Roman"/>
                <a:cs typeface="Times New Roman"/>
              </a:rPr>
              <a:t>importanza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ogni </a:t>
            </a:r>
            <a:r>
              <a:rPr sz="1200" dirty="0">
                <a:latin typeface="Times New Roman"/>
                <a:cs typeface="Times New Roman"/>
              </a:rPr>
              <a:t>sorta 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(1461.3) 132:4.5 </a:t>
            </a:r>
            <a:r>
              <a:rPr sz="1200" spc="-5" dirty="0">
                <a:latin typeface="Times New Roman"/>
                <a:cs typeface="Times New Roman"/>
              </a:rPr>
              <a:t>Egli parlò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senatore romano </a:t>
            </a:r>
            <a:r>
              <a:rPr sz="1200" dirty="0">
                <a:latin typeface="Times New Roman"/>
                <a:cs typeface="Times New Roman"/>
              </a:rPr>
              <a:t>di politica e di </a:t>
            </a:r>
            <a:r>
              <a:rPr sz="1200" spc="-5" dirty="0">
                <a:latin typeface="Times New Roman"/>
                <a:cs typeface="Times New Roman"/>
              </a:rPr>
              <a:t>governo,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quest’unico 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fece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impressione  su questo legislatore che passò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cercando </a:t>
            </a:r>
            <a:r>
              <a:rPr sz="1200" dirty="0">
                <a:latin typeface="Times New Roman"/>
                <a:cs typeface="Times New Roman"/>
              </a:rPr>
              <a:t>vanamente d’indurre i </a:t>
            </a:r>
            <a:r>
              <a:rPr sz="1200" spc="-5" dirty="0">
                <a:latin typeface="Times New Roman"/>
                <a:cs typeface="Times New Roman"/>
              </a:rPr>
              <a:t>suoi colleghi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il corso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politica  </a:t>
            </a:r>
            <a:r>
              <a:rPr sz="1200" spc="-5" dirty="0">
                <a:latin typeface="Times New Roman"/>
                <a:cs typeface="Times New Roman"/>
              </a:rPr>
              <a:t>corrente dall’idea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governo che sostiene ed </a:t>
            </a:r>
            <a:r>
              <a:rPr sz="1200" dirty="0">
                <a:latin typeface="Times New Roman"/>
                <a:cs typeface="Times New Roman"/>
              </a:rPr>
              <a:t>alimenta il popolo 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un popolo </a:t>
            </a:r>
            <a:r>
              <a:rPr sz="1200" spc="-5" dirty="0">
                <a:latin typeface="Times New Roman"/>
                <a:cs typeface="Times New Roman"/>
              </a:rPr>
              <a:t>che sostiene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governo. Gesù passò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57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serata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ricco proprietario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schiavi; parlò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quale figlio </a:t>
            </a:r>
            <a:r>
              <a:rPr sz="1200" dirty="0">
                <a:latin typeface="Times New Roman"/>
                <a:cs typeface="Times New Roman"/>
              </a:rPr>
              <a:t>di Dio ed il </a:t>
            </a:r>
            <a:r>
              <a:rPr sz="1200" spc="-5" dirty="0">
                <a:latin typeface="Times New Roman"/>
                <a:cs typeface="Times New Roman"/>
              </a:rPr>
              <a:t>giorno seguente quest’uomo </a:t>
            </a:r>
            <a:r>
              <a:rPr sz="1200" dirty="0">
                <a:latin typeface="Times New Roman"/>
                <a:cs typeface="Times New Roman"/>
              </a:rPr>
              <a:t>di nome Claudio  </a:t>
            </a:r>
            <a:r>
              <a:rPr sz="1200" spc="-5" dirty="0">
                <a:latin typeface="Times New Roman"/>
                <a:cs typeface="Times New Roman"/>
              </a:rPr>
              <a:t>concesse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centodiciassette schiavi. Egli andò </a:t>
            </a:r>
            <a:r>
              <a:rPr sz="1200" dirty="0">
                <a:latin typeface="Times New Roman"/>
                <a:cs typeface="Times New Roman"/>
              </a:rPr>
              <a:t>a cena da un medico </a:t>
            </a:r>
            <a:r>
              <a:rPr sz="1200" spc="-5" dirty="0">
                <a:latin typeface="Times New Roman"/>
                <a:cs typeface="Times New Roman"/>
              </a:rPr>
              <a:t>greco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disse </a:t>
            </a:r>
            <a:r>
              <a:rPr sz="1200" dirty="0">
                <a:latin typeface="Times New Roman"/>
                <a:cs typeface="Times New Roman"/>
              </a:rPr>
              <a:t>che i suoi pazienti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mente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corpo, e portò </a:t>
            </a:r>
            <a:r>
              <a:rPr sz="1200" spc="-5" dirty="0">
                <a:latin typeface="Times New Roman"/>
                <a:cs typeface="Times New Roman"/>
              </a:rPr>
              <a:t>così questo </a:t>
            </a:r>
            <a:r>
              <a:rPr sz="1200" dirty="0">
                <a:latin typeface="Times New Roman"/>
                <a:cs typeface="Times New Roman"/>
              </a:rPr>
              <a:t>abile </a:t>
            </a:r>
            <a:r>
              <a:rPr sz="1200" spc="-5" dirty="0">
                <a:latin typeface="Times New Roman"/>
                <a:cs typeface="Times New Roman"/>
              </a:rPr>
              <a:t>medico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sforzarsi </a:t>
            </a:r>
            <a:r>
              <a:rPr sz="1200" dirty="0">
                <a:latin typeface="Times New Roman"/>
                <a:cs typeface="Times New Roman"/>
              </a:rPr>
              <a:t>di svolgere un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più profondo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5" dirty="0">
                <a:latin typeface="Times New Roman"/>
                <a:cs typeface="Times New Roman"/>
              </a:rPr>
              <a:t>Egli  parlò con ogni </a:t>
            </a:r>
            <a:r>
              <a:rPr sz="1200" dirty="0">
                <a:latin typeface="Times New Roman"/>
                <a:cs typeface="Times New Roman"/>
              </a:rPr>
              <a:t>sorta di persone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sociale.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solo posto di Roma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visitò furono i </a:t>
            </a:r>
            <a:r>
              <a:rPr sz="1200" spc="-5" dirty="0">
                <a:latin typeface="Times New Roman"/>
                <a:cs typeface="Times New Roman"/>
              </a:rPr>
              <a:t>bagni </a:t>
            </a:r>
            <a:r>
              <a:rPr sz="1200" dirty="0">
                <a:latin typeface="Times New Roman"/>
                <a:cs typeface="Times New Roman"/>
              </a:rPr>
              <a:t>pubblici. </a:t>
            </a:r>
            <a:r>
              <a:rPr sz="1200" spc="-5" dirty="0">
                <a:latin typeface="Times New Roman"/>
                <a:cs typeface="Times New Roman"/>
              </a:rPr>
              <a:t>Egli rifiutò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ai </a:t>
            </a:r>
            <a:r>
              <a:rPr sz="1200" spc="-5" dirty="0">
                <a:latin typeface="Times New Roman"/>
                <a:cs typeface="Times New Roman"/>
              </a:rPr>
              <a:t>bagni </a:t>
            </a:r>
            <a:r>
              <a:rPr sz="1200" dirty="0">
                <a:latin typeface="Times New Roman"/>
                <a:cs typeface="Times New Roman"/>
              </a:rPr>
              <a:t>a causa della promiscuità </a:t>
            </a:r>
            <a:r>
              <a:rPr sz="1200" spc="-5" dirty="0">
                <a:latin typeface="Times New Roman"/>
                <a:cs typeface="Times New Roman"/>
              </a:rPr>
              <a:t>dei sessi </a:t>
            </a:r>
            <a:r>
              <a:rPr sz="1200" dirty="0">
                <a:latin typeface="Times New Roman"/>
                <a:cs typeface="Times New Roman"/>
              </a:rPr>
              <a:t>che vi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regnava.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(1461.4) 132:4.6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soldato </a:t>
            </a:r>
            <a:r>
              <a:rPr sz="1200" spc="-5" dirty="0">
                <a:latin typeface="Times New Roman"/>
                <a:cs typeface="Times New Roman"/>
              </a:rPr>
              <a:t>romano, mentre camminavano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Tevere, egli disse: </a:t>
            </a:r>
            <a:r>
              <a:rPr sz="1200" dirty="0">
                <a:latin typeface="Times New Roman"/>
                <a:cs typeface="Times New Roman"/>
              </a:rPr>
              <a:t>“Sii </a:t>
            </a:r>
            <a:r>
              <a:rPr sz="1200" spc="-5" dirty="0">
                <a:latin typeface="Times New Roman"/>
                <a:cs typeface="Times New Roman"/>
              </a:rPr>
              <a:t>valoroso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cuore quanto </a:t>
            </a:r>
            <a:r>
              <a:rPr sz="1200" dirty="0">
                <a:latin typeface="Times New Roman"/>
                <a:cs typeface="Times New Roman"/>
              </a:rPr>
              <a:t>di mano. Abbi il 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sii grande </a:t>
            </a:r>
            <a:r>
              <a:rPr sz="1200" dirty="0">
                <a:latin typeface="Times New Roman"/>
                <a:cs typeface="Times New Roman"/>
              </a:rPr>
              <a:t>a sufficienza da </a:t>
            </a:r>
            <a:r>
              <a:rPr sz="1200" spc="-5" dirty="0">
                <a:latin typeface="Times New Roman"/>
                <a:cs typeface="Times New Roman"/>
              </a:rPr>
              <a:t>mostrare misericordia. Obbliga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inferiore </a:t>
            </a:r>
            <a:r>
              <a:rPr sz="1200" spc="-5" dirty="0">
                <a:latin typeface="Times New Roman"/>
                <a:cs typeface="Times New Roman"/>
              </a:rPr>
              <a:t>ad obbedire alla </a:t>
            </a:r>
            <a:r>
              <a:rPr sz="1200" dirty="0">
                <a:latin typeface="Times New Roman"/>
                <a:cs typeface="Times New Roman"/>
              </a:rPr>
              <a:t>tua 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superiore come tu </a:t>
            </a:r>
            <a:r>
              <a:rPr sz="1200" spc="-5" dirty="0">
                <a:latin typeface="Times New Roman"/>
                <a:cs typeface="Times New Roman"/>
              </a:rPr>
              <a:t>obbedisci </a:t>
            </a:r>
            <a:r>
              <a:rPr sz="1200" dirty="0">
                <a:latin typeface="Times New Roman"/>
                <a:cs typeface="Times New Roman"/>
              </a:rPr>
              <a:t>ai tuoi superiori. </a:t>
            </a:r>
            <a:r>
              <a:rPr sz="1200" spc="-5" dirty="0">
                <a:latin typeface="Times New Roman"/>
                <a:cs typeface="Times New Roman"/>
              </a:rPr>
              <a:t>Riverisci </a:t>
            </a:r>
            <a:r>
              <a:rPr sz="1200" dirty="0">
                <a:latin typeface="Times New Roman"/>
                <a:cs typeface="Times New Roman"/>
              </a:rPr>
              <a:t>la bontà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esalta la </a:t>
            </a:r>
            <a:r>
              <a:rPr sz="1200" spc="-5" dirty="0">
                <a:latin typeface="Times New Roman"/>
                <a:cs typeface="Times New Roman"/>
              </a:rPr>
              <a:t>verità. Scegli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bello 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laido. Ama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tuo prossimo e </a:t>
            </a:r>
            <a:r>
              <a:rPr sz="1200" spc="-5" dirty="0">
                <a:latin typeface="Times New Roman"/>
                <a:cs typeface="Times New Roman"/>
              </a:rPr>
              <a:t>cerca Dio con </a:t>
            </a:r>
            <a:r>
              <a:rPr sz="1200" dirty="0">
                <a:latin typeface="Times New Roman"/>
                <a:cs typeface="Times New Roman"/>
              </a:rPr>
              <a:t>tutto il tuo </a:t>
            </a:r>
            <a:r>
              <a:rPr sz="1200" spc="-5" dirty="0">
                <a:latin typeface="Times New Roman"/>
                <a:cs typeface="Times New Roman"/>
              </a:rPr>
              <a:t>cuore, perché Dio </a:t>
            </a:r>
            <a:r>
              <a:rPr sz="1200" dirty="0">
                <a:latin typeface="Times New Roman"/>
                <a:cs typeface="Times New Roman"/>
              </a:rPr>
              <a:t>è tuo Padre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(1461.5) 132:4.7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oratore del foro egli disse: “La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eloquenza </a:t>
            </a:r>
            <a:r>
              <a:rPr sz="1200" dirty="0">
                <a:latin typeface="Times New Roman"/>
                <a:cs typeface="Times New Roman"/>
              </a:rPr>
              <a:t>è piacevole, la tua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è ammirevole, la tua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gradevole, </a:t>
            </a:r>
            <a:r>
              <a:rPr sz="1200" dirty="0">
                <a:latin typeface="Times New Roman"/>
                <a:cs typeface="Times New Roman"/>
              </a:rPr>
              <a:t>ma  il tuo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non è conforme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verità. </a:t>
            </a:r>
            <a:r>
              <a:rPr sz="1200" spc="-5" dirty="0">
                <a:latin typeface="Times New Roman"/>
                <a:cs typeface="Times New Roman"/>
              </a:rPr>
              <a:t>Se solo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potessi godere dell’ispirante soddisfazione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Dio </a:t>
            </a:r>
            <a:r>
              <a:rPr sz="1200" dirty="0">
                <a:latin typeface="Times New Roman"/>
                <a:cs typeface="Times New Roman"/>
              </a:rPr>
              <a:t>come tuo  </a:t>
            </a:r>
            <a:r>
              <a:rPr sz="1200" spc="-5" dirty="0">
                <a:latin typeface="Times New Roman"/>
                <a:cs typeface="Times New Roman"/>
              </a:rPr>
              <a:t>Padre spirituale, </a:t>
            </a:r>
            <a:r>
              <a:rPr sz="1200" dirty="0">
                <a:latin typeface="Times New Roman"/>
                <a:cs typeface="Times New Roman"/>
              </a:rPr>
              <a:t>allora potresti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parola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liberare i tuoi simili </a:t>
            </a:r>
            <a:r>
              <a:rPr sz="1200" spc="-5" dirty="0">
                <a:latin typeface="Times New Roman"/>
                <a:cs typeface="Times New Roman"/>
              </a:rPr>
              <a:t>dalla servitù delle tenebre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 schiavitù dell’ignoranza.” Questo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quel Marco che ascoltò </a:t>
            </a:r>
            <a:r>
              <a:rPr sz="1200" dirty="0">
                <a:latin typeface="Times New Roman"/>
                <a:cs typeface="Times New Roman"/>
              </a:rPr>
              <a:t>Pietro predicare a Roma e divenne il suo </a:t>
            </a:r>
            <a:r>
              <a:rPr sz="1200" spc="-5" dirty="0">
                <a:latin typeface="Times New Roman"/>
                <a:cs typeface="Times New Roman"/>
              </a:rPr>
              <a:t>successore.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crocifissero </a:t>
            </a:r>
            <a:r>
              <a:rPr sz="1200" dirty="0">
                <a:latin typeface="Times New Roman"/>
                <a:cs typeface="Times New Roman"/>
              </a:rPr>
              <a:t>Simon Pietro, </a:t>
            </a:r>
            <a:r>
              <a:rPr sz="1200" spc="-5" dirty="0">
                <a:latin typeface="Times New Roman"/>
                <a:cs typeface="Times New Roman"/>
              </a:rPr>
              <a:t>fu quest’uomo </a:t>
            </a:r>
            <a:r>
              <a:rPr sz="1200" dirty="0">
                <a:latin typeface="Times New Roman"/>
                <a:cs typeface="Times New Roman"/>
              </a:rPr>
              <a:t>che sfidò i </a:t>
            </a:r>
            <a:r>
              <a:rPr sz="1200" spc="-5" dirty="0">
                <a:latin typeface="Times New Roman"/>
                <a:cs typeface="Times New Roman"/>
              </a:rPr>
              <a:t>persecutori </a:t>
            </a:r>
            <a:r>
              <a:rPr sz="1200" dirty="0">
                <a:latin typeface="Times New Roman"/>
                <a:cs typeface="Times New Roman"/>
              </a:rPr>
              <a:t>romani e continuò </a:t>
            </a:r>
            <a:r>
              <a:rPr sz="1200" spc="-5" dirty="0">
                <a:latin typeface="Times New Roman"/>
                <a:cs typeface="Times New Roman"/>
              </a:rPr>
              <a:t>coraggiosamente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nuovo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(1462.1) 132:4.8 </a:t>
            </a:r>
            <a:r>
              <a:rPr sz="1200" spc="-5" dirty="0">
                <a:latin typeface="Times New Roman"/>
                <a:cs typeface="Times New Roman"/>
              </a:rPr>
              <a:t>Incontrando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pover’uomo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stato falsamente accusato, 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accompagnò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magistrato,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4635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essendogli stato accordato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speciale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comparire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vece, </a:t>
            </a:r>
            <a:r>
              <a:rPr sz="1200" spc="-5" dirty="0">
                <a:latin typeface="Times New Roman"/>
                <a:cs typeface="Times New Roman"/>
              </a:rPr>
              <a:t>fece quel superbo discorso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disse: “La </a:t>
            </a:r>
            <a:r>
              <a:rPr sz="1200" dirty="0">
                <a:latin typeface="Times New Roman"/>
                <a:cs typeface="Times New Roman"/>
              </a:rPr>
              <a:t>giustizia </a:t>
            </a:r>
            <a:r>
              <a:rPr sz="1200" spc="-5" dirty="0">
                <a:latin typeface="Times New Roman"/>
                <a:cs typeface="Times New Roman"/>
              </a:rPr>
              <a:t>fa  grande </a:t>
            </a:r>
            <a:r>
              <a:rPr sz="1200" dirty="0">
                <a:latin typeface="Times New Roman"/>
                <a:cs typeface="Times New Roman"/>
              </a:rPr>
              <a:t>una nazione, e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è una nazione più </a:t>
            </a:r>
            <a:r>
              <a:rPr sz="1200" spc="-5" dirty="0">
                <a:latin typeface="Times New Roman"/>
                <a:cs typeface="Times New Roman"/>
              </a:rPr>
              <a:t>sarà preoccupata </a:t>
            </a:r>
            <a:r>
              <a:rPr sz="1200" dirty="0">
                <a:latin typeface="Times New Roman"/>
                <a:cs typeface="Times New Roman"/>
              </a:rPr>
              <a:t>di fare in modo </a:t>
            </a:r>
            <a:r>
              <a:rPr sz="1200" spc="-5" dirty="0">
                <a:latin typeface="Times New Roman"/>
                <a:cs typeface="Times New Roman"/>
              </a:rPr>
              <a:t>che l’ingiustizia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colpisca nemmeno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cittadino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umile. Guai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nazione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coloro che posseggono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influenza possono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prontamente giustizia  </a:t>
            </a:r>
            <a:r>
              <a:rPr sz="1200" spc="-5" dirty="0">
                <a:latin typeface="Times New Roman"/>
                <a:cs typeface="Times New Roman"/>
              </a:rPr>
              <a:t>davanti ai </a:t>
            </a:r>
            <a:r>
              <a:rPr sz="1200" dirty="0">
                <a:latin typeface="Times New Roman"/>
                <a:cs typeface="Times New Roman"/>
              </a:rPr>
              <a:t>suoi tribunali! È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dovere di un </a:t>
            </a:r>
            <a:r>
              <a:rPr sz="1200" spc="-5" dirty="0">
                <a:latin typeface="Times New Roman"/>
                <a:cs typeface="Times New Roman"/>
              </a:rPr>
              <a:t>magistrato assolvere </a:t>
            </a:r>
            <a:r>
              <a:rPr sz="1200" dirty="0">
                <a:latin typeface="Times New Roman"/>
                <a:cs typeface="Times New Roman"/>
              </a:rPr>
              <a:t>l’innocente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punire il colpevole.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perdurare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dipende dall’imparzialità, dall’equità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dall’integrità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tribunali.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civile </a:t>
            </a:r>
            <a:r>
              <a:rPr sz="1200" dirty="0">
                <a:latin typeface="Times New Roman"/>
                <a:cs typeface="Times New Roman"/>
              </a:rPr>
              <a:t>è fondato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giustizia,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784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866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è fondata sulla </a:t>
            </a:r>
            <a:r>
              <a:rPr sz="1200" spc="-5" dirty="0">
                <a:latin typeface="Times New Roman"/>
                <a:cs typeface="Times New Roman"/>
              </a:rPr>
              <a:t>misericordia.”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giudice riconsiderò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vagliato </a:t>
            </a:r>
            <a:r>
              <a:rPr sz="1200" dirty="0">
                <a:latin typeface="Times New Roman"/>
                <a:cs typeface="Times New Roman"/>
              </a:rPr>
              <a:t>le testimonianze </a:t>
            </a:r>
            <a:r>
              <a:rPr sz="1200" spc="-5" dirty="0">
                <a:latin typeface="Times New Roman"/>
                <a:cs typeface="Times New Roman"/>
              </a:rPr>
              <a:t>liberò l’imputato.  Tra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durante questo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ministero personale, questo avvenimento </a:t>
            </a:r>
            <a:r>
              <a:rPr sz="1200" dirty="0">
                <a:latin typeface="Times New Roman"/>
                <a:cs typeface="Times New Roman"/>
              </a:rPr>
              <a:t>fu quello 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ad una  </a:t>
            </a:r>
            <a:r>
              <a:rPr sz="1200" spc="-5" dirty="0">
                <a:latin typeface="Times New Roman"/>
                <a:cs typeface="Times New Roman"/>
              </a:rPr>
              <a:t>comparizione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Consigli all’uomo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ricco</a:t>
            </a:r>
            <a:endParaRPr sz="1600">
              <a:latin typeface="Times New Roman"/>
              <a:cs typeface="Times New Roman"/>
            </a:endParaRPr>
          </a:p>
          <a:p>
            <a:pPr marL="63500" marR="19304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(1462.2) 132:5.1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ricco, cittadino romano </a:t>
            </a:r>
            <a:r>
              <a:rPr sz="1200" dirty="0">
                <a:latin typeface="Times New Roman"/>
                <a:cs typeface="Times New Roman"/>
              </a:rPr>
              <a:t>e stoico,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interessato 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era stato  </a:t>
            </a:r>
            <a:r>
              <a:rPr sz="1200" spc="-5" dirty="0">
                <a:latin typeface="Times New Roman"/>
                <a:cs typeface="Times New Roman"/>
              </a:rPr>
              <a:t>presentato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Angamon. </a:t>
            </a:r>
            <a:r>
              <a:rPr sz="1200" dirty="0">
                <a:latin typeface="Times New Roman"/>
                <a:cs typeface="Times New Roman"/>
              </a:rPr>
              <a:t>Dopo molti colloqui </a:t>
            </a:r>
            <a:r>
              <a:rPr sz="1200" spc="-5" dirty="0">
                <a:latin typeface="Times New Roman"/>
                <a:cs typeface="Times New Roman"/>
              </a:rPr>
              <a:t>intimi, questo ricco cittadino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farebbe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ricchezza se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possedesse,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gli rispose: “Dedicherei </a:t>
            </a:r>
            <a:r>
              <a:rPr sz="1200" dirty="0">
                <a:latin typeface="Times New Roman"/>
                <a:cs typeface="Times New Roman"/>
              </a:rPr>
              <a:t>la ricchezza </a:t>
            </a:r>
            <a:r>
              <a:rPr sz="1200" spc="-5" dirty="0">
                <a:latin typeface="Times New Roman"/>
                <a:cs typeface="Times New Roman"/>
              </a:rPr>
              <a:t>materiale all’elevazione del </a:t>
            </a:r>
            <a:r>
              <a:rPr sz="1200" dirty="0">
                <a:latin typeface="Times New Roman"/>
                <a:cs typeface="Times New Roman"/>
              </a:rPr>
              <a:t>livello di vita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come offrirei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la mia saggezza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servizio spirituale per l’arricchimento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intellettuale, per </a:t>
            </a:r>
            <a:r>
              <a:rPr sz="1200" dirty="0">
                <a:latin typeface="Times New Roman"/>
                <a:cs typeface="Times New Roman"/>
              </a:rPr>
              <a:t>la nobilitazione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per il </a:t>
            </a:r>
            <a:r>
              <a:rPr sz="1200" spc="-5" dirty="0">
                <a:latin typeface="Times New Roman"/>
                <a:cs typeface="Times New Roman"/>
              </a:rPr>
              <a:t>progresso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spirituale. Amministrerei </a:t>
            </a:r>
            <a:r>
              <a:rPr sz="1200" dirty="0">
                <a:latin typeface="Times New Roman"/>
                <a:cs typeface="Times New Roman"/>
              </a:rPr>
              <a:t>la ricchezza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come un saggio </a:t>
            </a:r>
            <a:r>
              <a:rPr sz="1200" spc="-5" dirty="0">
                <a:latin typeface="Times New Roman"/>
                <a:cs typeface="Times New Roman"/>
              </a:rPr>
              <a:t>ed efficiente </a:t>
            </a:r>
            <a:r>
              <a:rPr sz="1200" dirty="0">
                <a:latin typeface="Times New Roman"/>
                <a:cs typeface="Times New Roman"/>
              </a:rPr>
              <a:t>depositario delle  </a:t>
            </a:r>
            <a:r>
              <a:rPr sz="1200" spc="-5" dirty="0">
                <a:latin typeface="Times New Roman"/>
                <a:cs typeface="Times New Roman"/>
              </a:rPr>
              <a:t>risorse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generazione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profitto </a:t>
            </a:r>
            <a:r>
              <a:rPr sz="1200" dirty="0">
                <a:latin typeface="Times New Roman"/>
                <a:cs typeface="Times New Roman"/>
              </a:rPr>
              <a:t>e la nobilitazione delle </a:t>
            </a:r>
            <a:r>
              <a:rPr sz="1200" spc="-5" dirty="0">
                <a:latin typeface="Times New Roman"/>
                <a:cs typeface="Times New Roman"/>
              </a:rPr>
              <a:t>generazioni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(1462.3) 132:5.2 </a:t>
            </a:r>
            <a:r>
              <a:rPr sz="1200" spc="-5" dirty="0">
                <a:latin typeface="Times New Roman"/>
                <a:cs typeface="Times New Roman"/>
              </a:rPr>
              <a:t>Ma l’uomo ricco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pienamente soddisfatto </a:t>
            </a:r>
            <a:r>
              <a:rPr sz="1200" spc="-5" dirty="0">
                <a:latin typeface="Times New Roman"/>
                <a:cs typeface="Times New Roman"/>
              </a:rPr>
              <a:t>dalla risposta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Egli si </a:t>
            </a:r>
            <a:r>
              <a:rPr sz="1200" dirty="0">
                <a:latin typeface="Times New Roman"/>
                <a:cs typeface="Times New Roman"/>
              </a:rPr>
              <a:t>azzardò 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di nuovo: “Ma che  </a:t>
            </a:r>
            <a:r>
              <a:rPr sz="1200" spc="-5" dirty="0">
                <a:latin typeface="Times New Roman"/>
                <a:cs typeface="Times New Roman"/>
              </a:rPr>
              <a:t>cosa pensi </a:t>
            </a:r>
            <a:r>
              <a:rPr sz="1200" dirty="0">
                <a:latin typeface="Times New Roman"/>
                <a:cs typeface="Times New Roman"/>
              </a:rPr>
              <a:t>che dovrebbe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 uomo nella mia posizione </a:t>
            </a:r>
            <a:r>
              <a:rPr sz="1200" spc="-5" dirty="0">
                <a:latin typeface="Times New Roman"/>
                <a:cs typeface="Times New Roman"/>
              </a:rPr>
              <a:t>della sua ricchezza? Dovrebbe </a:t>
            </a:r>
            <a:r>
              <a:rPr sz="1200" dirty="0">
                <a:latin typeface="Times New Roman"/>
                <a:cs typeface="Times New Roman"/>
              </a:rPr>
              <a:t>conservarla o </a:t>
            </a:r>
            <a:r>
              <a:rPr sz="1200" spc="-5" dirty="0">
                <a:latin typeface="Times New Roman"/>
                <a:cs typeface="Times New Roman"/>
              </a:rPr>
              <a:t>distribuirla?”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 Gesù percepì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desiderava realmente conoscere meglio </a:t>
            </a:r>
            <a:r>
              <a:rPr sz="1200" dirty="0">
                <a:latin typeface="Times New Roman"/>
                <a:cs typeface="Times New Roman"/>
              </a:rPr>
              <a:t>la verità sulla </a:t>
            </a:r>
            <a:r>
              <a:rPr sz="1200" spc="-5" dirty="0">
                <a:latin typeface="Times New Roman"/>
                <a:cs typeface="Times New Roman"/>
              </a:rPr>
              <a:t>sua fedeltà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sul </a:t>
            </a:r>
            <a:r>
              <a:rPr sz="1200" spc="-5" dirty="0">
                <a:latin typeface="Times New Roman"/>
                <a:cs typeface="Times New Roman"/>
              </a:rPr>
              <a:t>suo dovere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 rispose </a:t>
            </a:r>
            <a:r>
              <a:rPr sz="1200" spc="-5" dirty="0">
                <a:latin typeface="Times New Roman"/>
                <a:cs typeface="Times New Roman"/>
              </a:rPr>
              <a:t>ancora: </a:t>
            </a:r>
            <a:r>
              <a:rPr sz="1200" dirty="0">
                <a:latin typeface="Times New Roman"/>
                <a:cs typeface="Times New Roman"/>
              </a:rPr>
              <a:t>“Mio buon </a:t>
            </a:r>
            <a:r>
              <a:rPr sz="1200" spc="-5" dirty="0">
                <a:latin typeface="Times New Roman"/>
                <a:cs typeface="Times New Roman"/>
              </a:rPr>
              <a:t>amico, capisco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cerchi sinceramente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ami </a:t>
            </a:r>
            <a:r>
              <a:rPr sz="1200" dirty="0">
                <a:latin typeface="Times New Roman"/>
                <a:cs typeface="Times New Roman"/>
              </a:rPr>
              <a:t>onestamente la </a:t>
            </a:r>
            <a:r>
              <a:rPr sz="1200" spc="-5" dirty="0">
                <a:latin typeface="Times New Roman"/>
                <a:cs typeface="Times New Roman"/>
              </a:rPr>
              <a:t>verità; </a:t>
            </a:r>
            <a:r>
              <a:rPr sz="1200" dirty="0">
                <a:latin typeface="Times New Roman"/>
                <a:cs typeface="Times New Roman"/>
              </a:rPr>
              <a:t>sono dunque  disposto ad </a:t>
            </a:r>
            <a:r>
              <a:rPr sz="1200" spc="-5" dirty="0">
                <a:latin typeface="Times New Roman"/>
                <a:cs typeface="Times New Roman"/>
              </a:rPr>
              <a:t>esporti </a:t>
            </a:r>
            <a:r>
              <a:rPr sz="1200" dirty="0">
                <a:latin typeface="Times New Roman"/>
                <a:cs typeface="Times New Roman"/>
              </a:rPr>
              <a:t>il mio punto di vista sulla </a:t>
            </a:r>
            <a:r>
              <a:rPr sz="1200" spc="-5" dirty="0">
                <a:latin typeface="Times New Roman"/>
                <a:cs typeface="Times New Roman"/>
              </a:rPr>
              <a:t>soluzione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problemi 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della ricchezza.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faccio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i="1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consiglio,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dandoti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parere </a:t>
            </a:r>
            <a:r>
              <a:rPr sz="1200" dirty="0">
                <a:latin typeface="Times New Roman"/>
                <a:cs typeface="Times New Roman"/>
              </a:rPr>
              <a:t>io non mi </a:t>
            </a:r>
            <a:r>
              <a:rPr sz="1200" spc="-5" dirty="0">
                <a:latin typeface="Times New Roman"/>
                <a:cs typeface="Times New Roman"/>
              </a:rPr>
              <a:t>riferisco alla </a:t>
            </a:r>
            <a:r>
              <a:rPr sz="1200" dirty="0">
                <a:latin typeface="Times New Roman"/>
                <a:cs typeface="Times New Roman"/>
              </a:rPr>
              <a:t>ricchezza di </a:t>
            </a:r>
            <a:r>
              <a:rPr sz="1200" spc="-5" dirty="0">
                <a:latin typeface="Times New Roman"/>
                <a:cs typeface="Times New Roman"/>
              </a:rPr>
              <a:t>nessun altro uomo ricco; offro  questo consiglio </a:t>
            </a:r>
            <a:r>
              <a:rPr sz="1200" dirty="0">
                <a:latin typeface="Times New Roman"/>
                <a:cs typeface="Times New Roman"/>
              </a:rPr>
              <a:t>solo a te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personale.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onestamente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ricchezza come </a:t>
            </a:r>
            <a:r>
              <a:rPr sz="1200" dirty="0">
                <a:latin typeface="Times New Roman"/>
                <a:cs typeface="Times New Roman"/>
              </a:rPr>
              <a:t>un deposito  </a:t>
            </a:r>
            <a:r>
              <a:rPr sz="1200" spc="-5" dirty="0">
                <a:latin typeface="Times New Roman"/>
                <a:cs typeface="Times New Roman"/>
              </a:rPr>
              <a:t>fiduciario, se </a:t>
            </a:r>
            <a:r>
              <a:rPr sz="1200" dirty="0">
                <a:latin typeface="Times New Roman"/>
                <a:cs typeface="Times New Roman"/>
              </a:rPr>
              <a:t>vuoi realmente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efficace gerente della </a:t>
            </a:r>
            <a:r>
              <a:rPr sz="1200" dirty="0">
                <a:latin typeface="Times New Roman"/>
                <a:cs typeface="Times New Roman"/>
              </a:rPr>
              <a:t>tua ricchezza </a:t>
            </a:r>
            <a:r>
              <a:rPr sz="1200" spc="-5" dirty="0">
                <a:latin typeface="Times New Roman"/>
                <a:cs typeface="Times New Roman"/>
              </a:rPr>
              <a:t>accumulata, </a:t>
            </a:r>
            <a:r>
              <a:rPr sz="1200" dirty="0">
                <a:latin typeface="Times New Roman"/>
                <a:cs typeface="Times New Roman"/>
              </a:rPr>
              <a:t>allora ti </a:t>
            </a:r>
            <a:r>
              <a:rPr sz="1200" spc="-5" dirty="0">
                <a:latin typeface="Times New Roman"/>
                <a:cs typeface="Times New Roman"/>
              </a:rPr>
              <a:t>consiglierei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seguente analisi </a:t>
            </a:r>
            <a:r>
              <a:rPr sz="1200" dirty="0">
                <a:latin typeface="Times New Roman"/>
                <a:cs typeface="Times New Roman"/>
              </a:rPr>
              <a:t>delle fonti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beni: </a:t>
            </a:r>
            <a:r>
              <a:rPr sz="1200" spc="-5" dirty="0">
                <a:latin typeface="Times New Roman"/>
                <a:cs typeface="Times New Roman"/>
              </a:rPr>
              <a:t>domandati,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meglio per trovare </a:t>
            </a:r>
            <a:r>
              <a:rPr sz="1200" dirty="0">
                <a:latin typeface="Times New Roman"/>
                <a:cs typeface="Times New Roman"/>
              </a:rPr>
              <a:t>la risposta onesta, da dove proviene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803910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(1331.6) 120:4.6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esperienza straordinaria,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essa,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scelse </a:t>
            </a:r>
            <a:r>
              <a:rPr sz="1200" dirty="0">
                <a:latin typeface="Times New Roman"/>
                <a:cs typeface="Times New Roman"/>
              </a:rPr>
              <a:t>di manifestarsi come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sempre — </a:t>
            </a:r>
            <a:r>
              <a:rPr sz="1200" i="1" spc="-5" dirty="0">
                <a:latin typeface="Times New Roman"/>
                <a:cs typeface="Times New Roman"/>
              </a:rPr>
              <a:t>nella  maniera </a:t>
            </a:r>
            <a:r>
              <a:rPr sz="1200" i="1" dirty="0">
                <a:latin typeface="Times New Roman"/>
                <a:cs typeface="Times New Roman"/>
              </a:rPr>
              <a:t>abituale —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normale, naturale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affidabile dell’azione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7977505" cy="40849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ricchezza?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aiutarti nell’analisi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fonti </a:t>
            </a:r>
            <a:r>
              <a:rPr sz="1200" dirty="0">
                <a:latin typeface="Times New Roman"/>
                <a:cs typeface="Times New Roman"/>
              </a:rPr>
              <a:t>della tua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fortuna, ti </a:t>
            </a:r>
            <a:r>
              <a:rPr sz="1200" spc="-5" dirty="0">
                <a:latin typeface="Times New Roman"/>
                <a:cs typeface="Times New Roman"/>
              </a:rPr>
              <a:t>suggerirei </a:t>
            </a:r>
            <a:r>
              <a:rPr sz="1200" dirty="0">
                <a:latin typeface="Times New Roman"/>
                <a:cs typeface="Times New Roman"/>
              </a:rPr>
              <a:t>di tenere a mente i </a:t>
            </a:r>
            <a:r>
              <a:rPr sz="1200" spc="-5" dirty="0">
                <a:latin typeface="Times New Roman"/>
                <a:cs typeface="Times New Roman"/>
              </a:rPr>
              <a:t>seguenti dieci differenti  </a:t>
            </a:r>
            <a:r>
              <a:rPr sz="1200" dirty="0">
                <a:latin typeface="Times New Roman"/>
                <a:cs typeface="Times New Roman"/>
              </a:rPr>
              <a:t>metodi per </a:t>
            </a:r>
            <a:r>
              <a:rPr sz="1200" spc="-5" dirty="0">
                <a:latin typeface="Times New Roman"/>
                <a:cs typeface="Times New Roman"/>
              </a:rPr>
              <a:t>accumulare ricchezze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(1462.4) 132:5.3 </a:t>
            </a:r>
            <a:r>
              <a:rPr sz="1200" spc="-5" dirty="0">
                <a:latin typeface="Times New Roman"/>
                <a:cs typeface="Times New Roman"/>
              </a:rPr>
              <a:t>“1. Ricchezza ereditata </a:t>
            </a:r>
            <a:r>
              <a:rPr sz="1200" dirty="0">
                <a:latin typeface="Times New Roman"/>
                <a:cs typeface="Times New Roman"/>
              </a:rPr>
              <a:t>— ricchezze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antenati.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(1462.5) 132:5.4 </a:t>
            </a:r>
            <a:r>
              <a:rPr sz="1200" spc="-5" dirty="0">
                <a:latin typeface="Times New Roman"/>
                <a:cs typeface="Times New Roman"/>
              </a:rPr>
              <a:t>“2. Ricchezza scoperta </a:t>
            </a:r>
            <a:r>
              <a:rPr sz="1200" dirty="0">
                <a:latin typeface="Times New Roman"/>
                <a:cs typeface="Times New Roman"/>
              </a:rPr>
              <a:t>— ricchezze </a:t>
            </a:r>
            <a:r>
              <a:rPr sz="1200" spc="-5" dirty="0">
                <a:latin typeface="Times New Roman"/>
                <a:cs typeface="Times New Roman"/>
              </a:rPr>
              <a:t>derivate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risorse </a:t>
            </a:r>
            <a:r>
              <a:rPr sz="1200" dirty="0">
                <a:latin typeface="Times New Roman"/>
                <a:cs typeface="Times New Roman"/>
              </a:rPr>
              <a:t>non sfruttate </a:t>
            </a:r>
            <a:r>
              <a:rPr sz="1200" spc="-5" dirty="0">
                <a:latin typeface="Times New Roman"/>
                <a:cs typeface="Times New Roman"/>
              </a:rPr>
              <a:t>della madre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356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(1462.6) 132:5.5 </a:t>
            </a:r>
            <a:r>
              <a:rPr sz="1200" spc="-5" dirty="0">
                <a:latin typeface="Times New Roman"/>
                <a:cs typeface="Times New Roman"/>
              </a:rPr>
              <a:t>“3. Ricchezza commerciale </a:t>
            </a:r>
            <a:r>
              <a:rPr sz="1200" dirty="0">
                <a:latin typeface="Times New Roman"/>
                <a:cs typeface="Times New Roman"/>
              </a:rPr>
              <a:t>— ricchezze </a:t>
            </a:r>
            <a:r>
              <a:rPr sz="1200" spc="-5" dirty="0">
                <a:latin typeface="Times New Roman"/>
                <a:cs typeface="Times New Roman"/>
              </a:rPr>
              <a:t>ottenute come equo profitto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scambio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baratto </a:t>
            </a:r>
            <a:r>
              <a:rPr sz="1200" dirty="0">
                <a:latin typeface="Times New Roman"/>
                <a:cs typeface="Times New Roman"/>
              </a:rPr>
              <a:t>di beni 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59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(1462.7) 132:5.6 </a:t>
            </a:r>
            <a:r>
              <a:rPr sz="1200" spc="-5" dirty="0">
                <a:latin typeface="Times New Roman"/>
                <a:cs typeface="Times New Roman"/>
              </a:rPr>
              <a:t>“4. Ricchezza disonesta </a:t>
            </a:r>
            <a:r>
              <a:rPr sz="1200" dirty="0">
                <a:latin typeface="Times New Roman"/>
                <a:cs typeface="Times New Roman"/>
              </a:rPr>
              <a:t>— ricchezze </a:t>
            </a:r>
            <a:r>
              <a:rPr sz="1200" spc="-5" dirty="0">
                <a:latin typeface="Times New Roman"/>
                <a:cs typeface="Times New Roman"/>
              </a:rPr>
              <a:t>derivate dallo </a:t>
            </a:r>
            <a:r>
              <a:rPr sz="1200" dirty="0">
                <a:latin typeface="Times New Roman"/>
                <a:cs typeface="Times New Roman"/>
              </a:rPr>
              <a:t>sfruttamento iniquo o </a:t>
            </a:r>
            <a:r>
              <a:rPr sz="1200" spc="-5" dirty="0">
                <a:latin typeface="Times New Roman"/>
                <a:cs typeface="Times New Roman"/>
              </a:rPr>
              <a:t>dall’asservimento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propri 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991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(1463.1) 132:5.7 </a:t>
            </a:r>
            <a:r>
              <a:rPr sz="1200" spc="-5" dirty="0">
                <a:latin typeface="Times New Roman"/>
                <a:cs typeface="Times New Roman"/>
              </a:rPr>
              <a:t>“5. Ricchezza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profitto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reddito derivato </a:t>
            </a:r>
            <a:r>
              <a:rPr sz="1200" dirty="0">
                <a:latin typeface="Times New Roman"/>
                <a:cs typeface="Times New Roman"/>
              </a:rPr>
              <a:t>dalle possibilità di </a:t>
            </a:r>
            <a:r>
              <a:rPr sz="1200" spc="-5" dirty="0">
                <a:latin typeface="Times New Roman"/>
                <a:cs typeface="Times New Roman"/>
              </a:rPr>
              <a:t>equo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giusto rendimento del capitale  </a:t>
            </a:r>
            <a:r>
              <a:rPr sz="1200" dirty="0">
                <a:latin typeface="Times New Roman"/>
                <a:cs typeface="Times New Roman"/>
              </a:rPr>
              <a:t>investito.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278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(1463.2) 132:5.8 </a:t>
            </a:r>
            <a:r>
              <a:rPr sz="1200" spc="-5" dirty="0">
                <a:latin typeface="Times New Roman"/>
                <a:cs typeface="Times New Roman"/>
              </a:rPr>
              <a:t>“6. Ricchezza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 genio </a:t>
            </a:r>
            <a:r>
              <a:rPr sz="1200" dirty="0">
                <a:latin typeface="Times New Roman"/>
                <a:cs typeface="Times New Roman"/>
              </a:rPr>
              <a:t>— ricchezze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compensi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creative ed </a:t>
            </a:r>
            <a:r>
              <a:rPr sz="1200" dirty="0">
                <a:latin typeface="Times New Roman"/>
                <a:cs typeface="Times New Roman"/>
              </a:rPr>
              <a:t>inventive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45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(1463.3) 132:5.9 </a:t>
            </a:r>
            <a:r>
              <a:rPr sz="1200" spc="-5" dirty="0">
                <a:latin typeface="Times New Roman"/>
                <a:cs typeface="Times New Roman"/>
              </a:rPr>
              <a:t>“7. Ricchezza accidentale </a:t>
            </a:r>
            <a:r>
              <a:rPr sz="1200" dirty="0">
                <a:latin typeface="Times New Roman"/>
                <a:cs typeface="Times New Roman"/>
              </a:rPr>
              <a:t>— ricchezze </a:t>
            </a:r>
            <a:r>
              <a:rPr sz="1200" spc="-5" dirty="0">
                <a:latin typeface="Times New Roman"/>
                <a:cs typeface="Times New Roman"/>
              </a:rPr>
              <a:t>derivate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generosità dei propri </a:t>
            </a:r>
            <a:r>
              <a:rPr sz="1200" dirty="0">
                <a:latin typeface="Times New Roman"/>
                <a:cs typeface="Times New Roman"/>
              </a:rPr>
              <a:t>simili o aventi </a:t>
            </a:r>
            <a:r>
              <a:rPr sz="1200" spc="-5" dirty="0">
                <a:latin typeface="Times New Roman"/>
                <a:cs typeface="Times New Roman"/>
              </a:rPr>
              <a:t>origine dalle  circostanze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(1463.4) 132:5.10 </a:t>
            </a:r>
            <a:r>
              <a:rPr sz="1200" spc="-5" dirty="0">
                <a:latin typeface="Times New Roman"/>
                <a:cs typeface="Times New Roman"/>
              </a:rPr>
              <a:t>“8. Ricchezza rubata </a:t>
            </a:r>
            <a:r>
              <a:rPr sz="1200" dirty="0">
                <a:latin typeface="Times New Roman"/>
                <a:cs typeface="Times New Roman"/>
              </a:rPr>
              <a:t>— ricchezze </a:t>
            </a:r>
            <a:r>
              <a:rPr sz="1200" spc="-5" dirty="0">
                <a:latin typeface="Times New Roman"/>
                <a:cs typeface="Times New Roman"/>
              </a:rPr>
              <a:t>ottenute con </a:t>
            </a:r>
            <a:r>
              <a:rPr sz="1200" dirty="0">
                <a:latin typeface="Times New Roman"/>
                <a:cs typeface="Times New Roman"/>
              </a:rPr>
              <a:t>ingiustizia, </a:t>
            </a:r>
            <a:r>
              <a:rPr sz="1200" spc="-5" dirty="0">
                <a:latin typeface="Times New Roman"/>
                <a:cs typeface="Times New Roman"/>
              </a:rPr>
              <a:t>disonestà, furto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frode.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3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8001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(1463.5) 132:5.11 </a:t>
            </a:r>
            <a:r>
              <a:rPr sz="1200" spc="-5" dirty="0">
                <a:latin typeface="Times New Roman"/>
                <a:cs typeface="Times New Roman"/>
              </a:rPr>
              <a:t>“9. Fondi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deposito fiduciario </a:t>
            </a:r>
            <a:r>
              <a:rPr sz="1200" dirty="0">
                <a:latin typeface="Times New Roman"/>
                <a:cs typeface="Times New Roman"/>
              </a:rPr>
              <a:t>— ricchezza posta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tue mani dai tuoi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qualche uso  specifico, presente </a:t>
            </a:r>
            <a:r>
              <a:rPr sz="1200" dirty="0">
                <a:latin typeface="Times New Roman"/>
                <a:cs typeface="Times New Roman"/>
              </a:rPr>
              <a:t>o 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93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(1463.6) 132:5.12 </a:t>
            </a:r>
            <a:r>
              <a:rPr sz="1200" spc="-5" dirty="0">
                <a:latin typeface="Times New Roman"/>
                <a:cs typeface="Times New Roman"/>
              </a:rPr>
              <a:t>“10. Ricchezza guadagnata </a:t>
            </a:r>
            <a:r>
              <a:rPr sz="1200" dirty="0">
                <a:latin typeface="Times New Roman"/>
                <a:cs typeface="Times New Roman"/>
              </a:rPr>
              <a:t>— ricchezze </a:t>
            </a:r>
            <a:r>
              <a:rPr sz="1200" spc="-5" dirty="0">
                <a:latin typeface="Times New Roman"/>
                <a:cs typeface="Times New Roman"/>
              </a:rPr>
              <a:t>derivate direttamente dal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lavoro personale, l’equa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giusta  remunerazione dei </a:t>
            </a:r>
            <a:r>
              <a:rPr sz="1200" dirty="0">
                <a:latin typeface="Times New Roman"/>
                <a:cs typeface="Times New Roman"/>
              </a:rPr>
              <a:t>tuoi sforzi </a:t>
            </a:r>
            <a:r>
              <a:rPr sz="1200" spc="-5" dirty="0">
                <a:latin typeface="Times New Roman"/>
                <a:cs typeface="Times New Roman"/>
              </a:rPr>
              <a:t>quotidiani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(1463.7) 132:5.13 </a:t>
            </a:r>
            <a:r>
              <a:rPr sz="1200" spc="-5" dirty="0">
                <a:latin typeface="Times New Roman"/>
                <a:cs typeface="Times New Roman"/>
              </a:rPr>
              <a:t>“E così, amico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vuoi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giusto gerente </a:t>
            </a:r>
            <a:r>
              <a:rPr sz="1200" dirty="0">
                <a:latin typeface="Times New Roman"/>
                <a:cs typeface="Times New Roman"/>
              </a:rPr>
              <a:t>della tua </a:t>
            </a:r>
            <a:r>
              <a:rPr sz="1200" spc="-5" dirty="0">
                <a:latin typeface="Times New Roman"/>
                <a:cs typeface="Times New Roman"/>
              </a:rPr>
              <a:t>grande fortuna,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uomini, devi </a:t>
            </a:r>
            <a:r>
              <a:rPr sz="1200" spc="-5" dirty="0">
                <a:latin typeface="Times New Roman"/>
                <a:cs typeface="Times New Roman"/>
              </a:rPr>
              <a:t>dividere approssimativamente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dieci grandi categorie, </a:t>
            </a:r>
            <a:r>
              <a:rPr sz="1200" dirty="0">
                <a:latin typeface="Times New Roman"/>
                <a:cs typeface="Times New Roman"/>
              </a:rPr>
              <a:t>e poi procedere </a:t>
            </a:r>
            <a:r>
              <a:rPr sz="1200" spc="-5" dirty="0">
                <a:latin typeface="Times New Roman"/>
                <a:cs typeface="Times New Roman"/>
              </a:rPr>
              <a:t>ad amministrare ogni  </a:t>
            </a:r>
            <a:r>
              <a:rPr sz="1200" dirty="0">
                <a:latin typeface="Times New Roman"/>
                <a:cs typeface="Times New Roman"/>
              </a:rPr>
              <a:t>porzione </a:t>
            </a:r>
            <a:r>
              <a:rPr sz="1200" spc="-5" dirty="0">
                <a:latin typeface="Times New Roman"/>
                <a:cs typeface="Times New Roman"/>
              </a:rPr>
              <a:t>conformemente all’interpretazione saggia ed onesta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equità, </a:t>
            </a:r>
            <a:r>
              <a:rPr sz="1200" dirty="0">
                <a:latin typeface="Times New Roman"/>
                <a:cs typeface="Times New Roman"/>
              </a:rPr>
              <a:t>di lealtà e di </a:t>
            </a:r>
            <a:r>
              <a:rPr sz="1200" spc="-5" dirty="0">
                <a:latin typeface="Times New Roman"/>
                <a:cs typeface="Times New Roman"/>
              </a:rPr>
              <a:t>vera efficacia. </a:t>
            </a:r>
            <a:r>
              <a:rPr sz="1200" dirty="0">
                <a:latin typeface="Times New Roman"/>
                <a:cs typeface="Times New Roman"/>
              </a:rPr>
              <a:t>Tuttavia,  il </a:t>
            </a:r>
            <a:r>
              <a:rPr sz="1200" spc="-5" dirty="0">
                <a:latin typeface="Times New Roman"/>
                <a:cs typeface="Times New Roman"/>
              </a:rPr>
              <a:t>Dio del cielo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condannerà </a:t>
            </a:r>
            <a:r>
              <a:rPr sz="1200" dirty="0">
                <a:latin typeface="Times New Roman"/>
                <a:cs typeface="Times New Roman"/>
              </a:rPr>
              <a:t>se talvolta ti </a:t>
            </a:r>
            <a:r>
              <a:rPr sz="1200" spc="-5" dirty="0">
                <a:latin typeface="Times New Roman"/>
                <a:cs typeface="Times New Roman"/>
              </a:rPr>
              <a:t>sbaglierai, </a:t>
            </a:r>
            <a:r>
              <a:rPr sz="1200" dirty="0">
                <a:latin typeface="Times New Roman"/>
                <a:cs typeface="Times New Roman"/>
              </a:rPr>
              <a:t>in situazioni </a:t>
            </a:r>
            <a:r>
              <a:rPr sz="1200" spc="-5" dirty="0">
                <a:latin typeface="Times New Roman"/>
                <a:cs typeface="Times New Roman"/>
              </a:rPr>
              <a:t>dubbie,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della considerazione </a:t>
            </a:r>
            <a:r>
              <a:rPr sz="1200" dirty="0">
                <a:latin typeface="Times New Roman"/>
                <a:cs typeface="Times New Roman"/>
              </a:rPr>
              <a:t>misericordiosa e  </a:t>
            </a:r>
            <a:r>
              <a:rPr sz="1200" spc="-5" dirty="0">
                <a:latin typeface="Times New Roman"/>
                <a:cs typeface="Times New Roman"/>
              </a:rPr>
              <a:t>disinteressata per </a:t>
            </a:r>
            <a:r>
              <a:rPr sz="1200" dirty="0">
                <a:latin typeface="Times New Roman"/>
                <a:cs typeface="Times New Roman"/>
              </a:rPr>
              <a:t>i bisogni delle vittime </a:t>
            </a:r>
            <a:r>
              <a:rPr sz="1200" spc="-5" dirty="0">
                <a:latin typeface="Times New Roman"/>
                <a:cs typeface="Times New Roman"/>
              </a:rPr>
              <a:t>sofferenti delle circostanze sfortunate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mortale.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onesto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circa  l’equità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situazioni materiali, che </a:t>
            </a:r>
            <a:r>
              <a:rPr sz="1200" dirty="0">
                <a:latin typeface="Times New Roman"/>
                <a:cs typeface="Times New Roman"/>
              </a:rPr>
              <a:t>le tue decisioni </a:t>
            </a:r>
            <a:r>
              <a:rPr sz="1200" spc="-5" dirty="0">
                <a:latin typeface="Times New Roman"/>
                <a:cs typeface="Times New Roman"/>
              </a:rPr>
              <a:t>favoriscano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bisogno, </a:t>
            </a:r>
            <a:r>
              <a:rPr sz="1200" dirty="0">
                <a:latin typeface="Times New Roman"/>
                <a:cs typeface="Times New Roman"/>
              </a:rPr>
              <a:t>favoriscano coloro  </a:t>
            </a:r>
            <a:r>
              <a:rPr sz="1200" spc="-5" dirty="0">
                <a:latin typeface="Times New Roman"/>
                <a:cs typeface="Times New Roman"/>
              </a:rPr>
              <a:t>che soffrono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sfortuna </a:t>
            </a:r>
            <a:r>
              <a:rPr sz="1200" dirty="0">
                <a:latin typeface="Times New Roman"/>
                <a:cs typeface="Times New Roman"/>
              </a:rPr>
              <a:t>di privazioni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immeritate.”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33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(1463.8) 132:5.14 </a:t>
            </a:r>
            <a:r>
              <a:rPr sz="1200" spc="-5" dirty="0">
                <a:latin typeface="Times New Roman"/>
                <a:cs typeface="Times New Roman"/>
              </a:rPr>
              <a:t>Dopo aver discusso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parecchie ore, ed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richiesta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ulteriori </a:t>
            </a:r>
            <a:r>
              <a:rPr sz="1200" dirty="0">
                <a:latin typeface="Times New Roman"/>
                <a:cs typeface="Times New Roman"/>
              </a:rPr>
              <a:t>e più  </a:t>
            </a:r>
            <a:r>
              <a:rPr sz="1200" spc="-5" dirty="0">
                <a:latin typeface="Times New Roman"/>
                <a:cs typeface="Times New Roman"/>
              </a:rPr>
              <a:t>dettagliate </a:t>
            </a:r>
            <a:r>
              <a:rPr sz="1200" dirty="0">
                <a:latin typeface="Times New Roman"/>
                <a:cs typeface="Times New Roman"/>
              </a:rPr>
              <a:t>istruzioni,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ampliò i </a:t>
            </a:r>
            <a:r>
              <a:rPr sz="1200" spc="-5" dirty="0">
                <a:latin typeface="Times New Roman"/>
                <a:cs typeface="Times New Roman"/>
              </a:rPr>
              <a:t>suoi consigli dicendo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sostanza: </a:t>
            </a:r>
            <a:r>
              <a:rPr sz="1200" dirty="0">
                <a:latin typeface="Times New Roman"/>
                <a:cs typeface="Times New Roman"/>
              </a:rPr>
              <a:t>“Mentre ti </a:t>
            </a:r>
            <a:r>
              <a:rPr sz="1200" spc="-5" dirty="0">
                <a:latin typeface="Times New Roman"/>
                <a:cs typeface="Times New Roman"/>
              </a:rPr>
              <a:t>offro nuovi suggerimenti circa </a:t>
            </a:r>
            <a:r>
              <a:rPr sz="1200" dirty="0">
                <a:latin typeface="Times New Roman"/>
                <a:cs typeface="Times New Roman"/>
              </a:rPr>
              <a:t>il tuo  </a:t>
            </a:r>
            <a:r>
              <a:rPr sz="1200" spc="-5" dirty="0">
                <a:latin typeface="Times New Roman"/>
                <a:cs typeface="Times New Roman"/>
              </a:rPr>
              <a:t>comportamento nei </a:t>
            </a:r>
            <a:r>
              <a:rPr sz="1200" dirty="0">
                <a:latin typeface="Times New Roman"/>
                <a:cs typeface="Times New Roman"/>
              </a:rPr>
              <a:t>confronti </a:t>
            </a:r>
            <a:r>
              <a:rPr sz="1200" spc="-5" dirty="0">
                <a:latin typeface="Times New Roman"/>
                <a:cs typeface="Times New Roman"/>
              </a:rPr>
              <a:t>della ricchezza,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raccomando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consiglio come dato soltanto </a:t>
            </a:r>
            <a:r>
              <a:rPr sz="1200" dirty="0">
                <a:latin typeface="Times New Roman"/>
                <a:cs typeface="Times New Roman"/>
              </a:rPr>
              <a:t>a te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tua  </a:t>
            </a:r>
            <a:r>
              <a:rPr sz="1200" spc="-5" dirty="0">
                <a:latin typeface="Times New Roman"/>
                <a:cs typeface="Times New Roman"/>
              </a:rPr>
              <a:t>condotta personale.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parlo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per me </a:t>
            </a:r>
            <a:r>
              <a:rPr sz="1200" spc="-5" dirty="0">
                <a:latin typeface="Times New Roman"/>
                <a:cs typeface="Times New Roman"/>
              </a:rPr>
              <a:t>stesso ed </a:t>
            </a:r>
            <a:r>
              <a:rPr sz="1200" dirty="0">
                <a:latin typeface="Times New Roman"/>
                <a:cs typeface="Times New Roman"/>
              </a:rPr>
              <a:t>a te </a:t>
            </a:r>
            <a:r>
              <a:rPr sz="1200" spc="-5" dirty="0">
                <a:latin typeface="Times New Roman"/>
                <a:cs typeface="Times New Roman"/>
              </a:rPr>
              <a:t>come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m’interroga.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supplico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suggeritore del </a:t>
            </a:r>
            <a:r>
              <a:rPr sz="1200" dirty="0">
                <a:latin typeface="Times New Roman"/>
                <a:cs typeface="Times New Roman"/>
              </a:rPr>
              <a:t>modo in cui altri uomini </a:t>
            </a:r>
            <a:r>
              <a:rPr sz="1200" spc="-5" dirty="0">
                <a:latin typeface="Times New Roman"/>
                <a:cs typeface="Times New Roman"/>
              </a:rPr>
              <a:t>ricchi dovranno considerare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ricchezza.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ti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consiglierei: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15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(1463.9) 132:5.15 </a:t>
            </a:r>
            <a:r>
              <a:rPr sz="1200" spc="-5" dirty="0">
                <a:latin typeface="Times New Roman"/>
                <a:cs typeface="Times New Roman"/>
              </a:rPr>
              <a:t>“1.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gerente </a:t>
            </a:r>
            <a:r>
              <a:rPr sz="1200" dirty="0">
                <a:latin typeface="Times New Roman"/>
                <a:cs typeface="Times New Roman"/>
              </a:rPr>
              <a:t>di una ricchezza ereditata </a:t>
            </a:r>
            <a:r>
              <a:rPr sz="1200" spc="-5" dirty="0">
                <a:latin typeface="Times New Roman"/>
                <a:cs typeface="Times New Roman"/>
              </a:rPr>
              <a:t>dovresti considerare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fonti.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moralmente  obbligato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generazione passata </a:t>
            </a:r>
            <a:r>
              <a:rPr sz="1200" dirty="0">
                <a:latin typeface="Times New Roman"/>
                <a:cs typeface="Times New Roman"/>
              </a:rPr>
              <a:t>nella trasmissione </a:t>
            </a:r>
            <a:r>
              <a:rPr sz="1200" spc="-5" dirty="0">
                <a:latin typeface="Times New Roman"/>
                <a:cs typeface="Times New Roman"/>
              </a:rPr>
              <a:t>onesta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ricchezza legittima alle generazioni  successive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averne </a:t>
            </a:r>
            <a:r>
              <a:rPr sz="1200" dirty="0">
                <a:latin typeface="Times New Roman"/>
                <a:cs typeface="Times New Roman"/>
              </a:rPr>
              <a:t>dedotto </a:t>
            </a:r>
            <a:r>
              <a:rPr sz="1200" spc="-5" dirty="0">
                <a:latin typeface="Times New Roman"/>
                <a:cs typeface="Times New Roman"/>
              </a:rPr>
              <a:t>un’equa </a:t>
            </a:r>
            <a:r>
              <a:rPr sz="1200" dirty="0">
                <a:latin typeface="Times New Roman"/>
                <a:cs typeface="Times New Roman"/>
              </a:rPr>
              <a:t>percentuale a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generazione presente.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sei obbligato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15200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11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perpetuare </a:t>
            </a:r>
            <a:r>
              <a:rPr sz="1200" dirty="0">
                <a:latin typeface="Times New Roman"/>
                <a:cs typeface="Times New Roman"/>
              </a:rPr>
              <a:t>una disonestà o </a:t>
            </a:r>
            <a:r>
              <a:rPr sz="1200" spc="-5" dirty="0">
                <a:latin typeface="Times New Roman"/>
                <a:cs typeface="Times New Roman"/>
              </a:rPr>
              <a:t>un’ingiustizia implicate nell’accumulo </a:t>
            </a:r>
            <a:r>
              <a:rPr sz="1200" dirty="0">
                <a:latin typeface="Times New Roman"/>
                <a:cs typeface="Times New Roman"/>
              </a:rPr>
              <a:t>iniquo di una ricchezza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tuoi </a:t>
            </a:r>
            <a:r>
              <a:rPr sz="1200" spc="-5" dirty="0">
                <a:latin typeface="Times New Roman"/>
                <a:cs typeface="Times New Roman"/>
              </a:rPr>
              <a:t>antenati.  Ciascuna parte </a:t>
            </a:r>
            <a:r>
              <a:rPr sz="1200" dirty="0">
                <a:latin typeface="Times New Roman"/>
                <a:cs typeface="Times New Roman"/>
              </a:rPr>
              <a:t>della tua </a:t>
            </a:r>
            <a:r>
              <a:rPr sz="1200" spc="-5" dirty="0">
                <a:latin typeface="Times New Roman"/>
                <a:cs typeface="Times New Roman"/>
              </a:rPr>
              <a:t>ricchezza ereditata che si riveli proveniente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frodi o da </a:t>
            </a:r>
            <a:r>
              <a:rPr sz="1200" spc="-5" dirty="0">
                <a:latin typeface="Times New Roman"/>
                <a:cs typeface="Times New Roman"/>
              </a:rPr>
              <a:t>ingiustizie, </a:t>
            </a:r>
            <a:r>
              <a:rPr sz="1200" dirty="0">
                <a:latin typeface="Times New Roman"/>
                <a:cs typeface="Times New Roman"/>
              </a:rPr>
              <a:t>puoi </a:t>
            </a:r>
            <a:r>
              <a:rPr sz="1200" spc="-5" dirty="0">
                <a:latin typeface="Times New Roman"/>
                <a:cs typeface="Times New Roman"/>
              </a:rPr>
              <a:t>rimborsarla  conformemente alle </a:t>
            </a:r>
            <a:r>
              <a:rPr sz="1200" dirty="0">
                <a:latin typeface="Times New Roman"/>
                <a:cs typeface="Times New Roman"/>
              </a:rPr>
              <a:t>tue convinzioni di </a:t>
            </a:r>
            <a:r>
              <a:rPr sz="1200" spc="-5" dirty="0">
                <a:latin typeface="Times New Roman"/>
                <a:cs typeface="Times New Roman"/>
              </a:rPr>
              <a:t>giustizia,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generosità </a:t>
            </a:r>
            <a:r>
              <a:rPr sz="1200" dirty="0">
                <a:latin typeface="Times New Roman"/>
                <a:cs typeface="Times New Roman"/>
              </a:rPr>
              <a:t>e di riparazione.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tua ricchezza  </a:t>
            </a:r>
            <a:r>
              <a:rPr sz="1200" spc="-5" dirty="0">
                <a:latin typeface="Times New Roman"/>
                <a:cs typeface="Times New Roman"/>
              </a:rPr>
              <a:t>legittimamente ereditata </a:t>
            </a:r>
            <a:r>
              <a:rPr sz="1200" dirty="0">
                <a:latin typeface="Times New Roman"/>
                <a:cs typeface="Times New Roman"/>
              </a:rPr>
              <a:t>puoi </a:t>
            </a:r>
            <a:r>
              <a:rPr sz="1200" spc="-5" dirty="0">
                <a:latin typeface="Times New Roman"/>
                <a:cs typeface="Times New Roman"/>
              </a:rPr>
              <a:t>usarlo con equità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trasmetterlo </a:t>
            </a:r>
            <a:r>
              <a:rPr sz="1200" dirty="0">
                <a:latin typeface="Times New Roman"/>
                <a:cs typeface="Times New Roman"/>
              </a:rPr>
              <a:t>senza timore </a:t>
            </a:r>
            <a:r>
              <a:rPr sz="1200" spc="-5" dirty="0">
                <a:latin typeface="Times New Roman"/>
                <a:cs typeface="Times New Roman"/>
              </a:rPr>
              <a:t>come amministratore fiduciario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seguente.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saggia </a:t>
            </a:r>
            <a:r>
              <a:rPr sz="1200" dirty="0">
                <a:latin typeface="Times New Roman"/>
                <a:cs typeface="Times New Roman"/>
              </a:rPr>
              <a:t>discriminazione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sano giudizio dovrebbero dettare </a:t>
            </a:r>
            <a:r>
              <a:rPr sz="1200" dirty="0">
                <a:latin typeface="Times New Roman"/>
                <a:cs typeface="Times New Roman"/>
              </a:rPr>
              <a:t>le tue  </a:t>
            </a:r>
            <a:r>
              <a:rPr sz="1200" spc="-5" dirty="0">
                <a:latin typeface="Times New Roman"/>
                <a:cs typeface="Times New Roman"/>
              </a:rPr>
              <a:t>decisioni 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lascito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ricchezze ai </a:t>
            </a:r>
            <a:r>
              <a:rPr sz="1200" dirty="0">
                <a:latin typeface="Times New Roman"/>
                <a:cs typeface="Times New Roman"/>
              </a:rPr>
              <a:t>tuoi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6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(1463.10) 132:5.16 </a:t>
            </a:r>
            <a:r>
              <a:rPr sz="1200" spc="-5" dirty="0">
                <a:latin typeface="Times New Roman"/>
                <a:cs typeface="Times New Roman"/>
              </a:rPr>
              <a:t>“2. Ogni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che gode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ricchezza proveniente </a:t>
            </a:r>
            <a:r>
              <a:rPr sz="1200" dirty="0">
                <a:latin typeface="Times New Roman"/>
                <a:cs typeface="Times New Roman"/>
              </a:rPr>
              <a:t>da scoperte dovrebbe </a:t>
            </a:r>
            <a:r>
              <a:rPr sz="1200" spc="-5" dirty="0">
                <a:latin typeface="Times New Roman"/>
                <a:cs typeface="Times New Roman"/>
              </a:rPr>
              <a:t>ricordarsi </a:t>
            </a:r>
            <a:r>
              <a:rPr sz="1200" dirty="0">
                <a:latin typeface="Times New Roman"/>
                <a:cs typeface="Times New Roman"/>
              </a:rPr>
              <a:t>che ogni  individuo può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periodo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dovrebbe, </a:t>
            </a:r>
            <a:r>
              <a:rPr sz="1200" dirty="0">
                <a:latin typeface="Times New Roman"/>
                <a:cs typeface="Times New Roman"/>
              </a:rPr>
              <a:t>perciò, </a:t>
            </a:r>
            <a:r>
              <a:rPr sz="1200" spc="-5" dirty="0">
                <a:latin typeface="Times New Roman"/>
                <a:cs typeface="Times New Roman"/>
              </a:rPr>
              <a:t>prendere adeguate </a:t>
            </a:r>
            <a:r>
              <a:rPr sz="1200" dirty="0">
                <a:latin typeface="Times New Roman"/>
                <a:cs typeface="Times New Roman"/>
              </a:rPr>
              <a:t>disposizioni per la  </a:t>
            </a:r>
            <a:r>
              <a:rPr sz="1200" spc="-5" dirty="0">
                <a:latin typeface="Times New Roman"/>
                <a:cs typeface="Times New Roman"/>
              </a:rPr>
              <a:t>ripartizione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scoperte 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siano di utilità </a:t>
            </a:r>
            <a:r>
              <a:rPr sz="1200" spc="-5" dirty="0">
                <a:latin typeface="Times New Roman"/>
                <a:cs typeface="Times New Roman"/>
              </a:rPr>
              <a:t>al maggior numero possibile </a:t>
            </a:r>
            <a:r>
              <a:rPr sz="1200" dirty="0">
                <a:latin typeface="Times New Roman"/>
                <a:cs typeface="Times New Roman"/>
              </a:rPr>
              <a:t>di suoi </a:t>
            </a:r>
            <a:r>
              <a:rPr sz="1200" spc="-5" dirty="0">
                <a:latin typeface="Times New Roman"/>
                <a:cs typeface="Times New Roman"/>
              </a:rPr>
              <a:t>simili. Mentre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scopritore </a:t>
            </a:r>
            <a:r>
              <a:rPr sz="1200" dirty="0">
                <a:latin typeface="Times New Roman"/>
                <a:cs typeface="Times New Roman"/>
              </a:rPr>
              <a:t>non dovrebbe </a:t>
            </a:r>
            <a:r>
              <a:rPr sz="1200" spc="-5" dirty="0">
                <a:latin typeface="Times New Roman"/>
                <a:cs typeface="Times New Roman"/>
              </a:rPr>
              <a:t>vedersi rifiutare ogni </a:t>
            </a:r>
            <a:r>
              <a:rPr sz="1200" dirty="0">
                <a:latin typeface="Times New Roman"/>
                <a:cs typeface="Times New Roman"/>
              </a:rPr>
              <a:t>ricompensa </a:t>
            </a:r>
            <a:r>
              <a:rPr sz="1200" spc="-5" dirty="0">
                <a:latin typeface="Times New Roman"/>
                <a:cs typeface="Times New Roman"/>
              </a:rPr>
              <a:t>per gli sforzi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scoperta, </a:t>
            </a:r>
            <a:r>
              <a:rPr sz="1200" dirty="0">
                <a:latin typeface="Times New Roman"/>
                <a:cs typeface="Times New Roman"/>
              </a:rPr>
              <a:t>non dovrebbe </a:t>
            </a:r>
            <a:r>
              <a:rPr sz="1200" spc="-5" dirty="0">
                <a:latin typeface="Times New Roman"/>
                <a:cs typeface="Times New Roman"/>
              </a:rPr>
              <a:t>pretendere  egoisticamente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arrogarsi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vantaggi </a:t>
            </a:r>
            <a:r>
              <a:rPr sz="1200" dirty="0">
                <a:latin typeface="Times New Roman"/>
                <a:cs typeface="Times New Roman"/>
              </a:rPr>
              <a:t>ed i benefici </a:t>
            </a:r>
            <a:r>
              <a:rPr sz="1200" spc="-5" dirty="0">
                <a:latin typeface="Times New Roman"/>
                <a:cs typeface="Times New Roman"/>
              </a:rPr>
              <a:t>derivanti dalla </a:t>
            </a:r>
            <a:r>
              <a:rPr sz="1200" dirty="0">
                <a:latin typeface="Times New Roman"/>
                <a:cs typeface="Times New Roman"/>
              </a:rPr>
              <a:t>scoperta di </a:t>
            </a:r>
            <a:r>
              <a:rPr sz="1200" spc="-5" dirty="0">
                <a:latin typeface="Times New Roman"/>
                <a:cs typeface="Times New Roman"/>
              </a:rPr>
              <a:t>risorse accumulate dalla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(1464.1) 132:5.17 </a:t>
            </a:r>
            <a:r>
              <a:rPr sz="1200" spc="-5" dirty="0">
                <a:latin typeface="Times New Roman"/>
                <a:cs typeface="Times New Roman"/>
              </a:rPr>
              <a:t>“3. Fintantoché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scelgono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gli affari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commercio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 scambio, hanno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equo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legittimo </a:t>
            </a:r>
            <a:r>
              <a:rPr sz="1200" dirty="0">
                <a:latin typeface="Times New Roman"/>
                <a:cs typeface="Times New Roman"/>
              </a:rPr>
              <a:t>profitto.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commerciante </a:t>
            </a:r>
            <a:r>
              <a:rPr sz="1200" spc="-5" dirty="0">
                <a:latin typeface="Times New Roman"/>
                <a:cs typeface="Times New Roman"/>
              </a:rPr>
              <a:t>merita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remunerazione per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servizi;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mercante </a:t>
            </a:r>
            <a:r>
              <a:rPr sz="1200" dirty="0">
                <a:latin typeface="Times New Roman"/>
                <a:cs typeface="Times New Roman"/>
              </a:rPr>
              <a:t>ha diritto alla </a:t>
            </a:r>
            <a:r>
              <a:rPr sz="1200" spc="-5" dirty="0">
                <a:latin typeface="Times New Roman"/>
                <a:cs typeface="Times New Roman"/>
              </a:rPr>
              <a:t>sua ricompensa. L’equità del commercio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trattamento onesto accordati ai  propri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negli affari organizzati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creano </a:t>
            </a:r>
            <a:r>
              <a:rPr sz="1200" dirty="0">
                <a:latin typeface="Times New Roman"/>
                <a:cs typeface="Times New Roman"/>
              </a:rPr>
              <a:t>molti differenti tipi di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profitto, </a:t>
            </a:r>
            <a:r>
              <a:rPr sz="1200" dirty="0">
                <a:latin typeface="Times New Roman"/>
                <a:cs typeface="Times New Roman"/>
              </a:rPr>
              <a:t>e tutte </a:t>
            </a:r>
            <a:r>
              <a:rPr sz="1200" spc="-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fonti di </a:t>
            </a:r>
            <a:r>
              <a:rPr sz="1200" spc="-5" dirty="0">
                <a:latin typeface="Times New Roman"/>
                <a:cs typeface="Times New Roman"/>
              </a:rPr>
              <a:t>ricchezza devono essere giudicate secondo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alti principi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onestà </a:t>
            </a:r>
            <a:r>
              <a:rPr sz="1200" dirty="0">
                <a:latin typeface="Times New Roman"/>
                <a:cs typeface="Times New Roman"/>
              </a:rPr>
              <a:t>e di equità.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commerciante </a:t>
            </a:r>
            <a:r>
              <a:rPr sz="1200" dirty="0">
                <a:latin typeface="Times New Roman"/>
                <a:cs typeface="Times New Roman"/>
              </a:rPr>
              <a:t>onesto non </a:t>
            </a:r>
            <a:r>
              <a:rPr sz="1200" spc="-5" dirty="0">
                <a:latin typeface="Times New Roman"/>
                <a:cs typeface="Times New Roman"/>
              </a:rPr>
              <a:t>deve esitare </a:t>
            </a:r>
            <a:r>
              <a:rPr sz="1200" dirty="0">
                <a:latin typeface="Times New Roman"/>
                <a:cs typeface="Times New Roman"/>
              </a:rPr>
              <a:t>a trarre lo </a:t>
            </a:r>
            <a:r>
              <a:rPr sz="1200" spc="-5" dirty="0">
                <a:latin typeface="Times New Roman"/>
                <a:cs typeface="Times New Roman"/>
              </a:rPr>
              <a:t>stesso profitto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accorderebbe </a:t>
            </a:r>
            <a:r>
              <a:rPr sz="1200" dirty="0">
                <a:latin typeface="Times New Roman"/>
                <a:cs typeface="Times New Roman"/>
              </a:rPr>
              <a:t>di buon grado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simile in  una </a:t>
            </a:r>
            <a:r>
              <a:rPr sz="1200" spc="-5" dirty="0">
                <a:latin typeface="Times New Roman"/>
                <a:cs typeface="Times New Roman"/>
              </a:rPr>
              <a:t>transazione analoga. Mentre questo </a:t>
            </a:r>
            <a:r>
              <a:rPr sz="1200" dirty="0">
                <a:latin typeface="Times New Roman"/>
                <a:cs typeface="Times New Roman"/>
              </a:rPr>
              <a:t>tipo di ricchezza non è identico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reddito da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rapporti d’affari sono </a:t>
            </a:r>
            <a:r>
              <a:rPr sz="1200" dirty="0">
                <a:latin typeface="Times New Roman"/>
                <a:cs typeface="Times New Roman"/>
              </a:rPr>
              <a:t>condotti </a:t>
            </a:r>
            <a:r>
              <a:rPr sz="1200" spc="-5" dirty="0">
                <a:latin typeface="Times New Roman"/>
                <a:cs typeface="Times New Roman"/>
              </a:rPr>
              <a:t>su larga scala, allo stesso tempo tale ricchezza accumulata onestamente conferisce al  suo possessore </a:t>
            </a:r>
            <a:r>
              <a:rPr sz="1200" dirty="0">
                <a:latin typeface="Times New Roman"/>
                <a:cs typeface="Times New Roman"/>
              </a:rPr>
              <a:t>un diritto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voce propria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successiva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62495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7429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(1464.2) 132:5.18 </a:t>
            </a:r>
            <a:r>
              <a:rPr sz="1200" spc="-5" dirty="0">
                <a:latin typeface="Times New Roman"/>
                <a:cs typeface="Times New Roman"/>
              </a:rPr>
              <a:t>“4. Nessun mortale che conosce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cerca </a:t>
            </a:r>
            <a:r>
              <a:rPr sz="1200" dirty="0">
                <a:latin typeface="Times New Roman"/>
                <a:cs typeface="Times New Roman"/>
              </a:rPr>
              <a:t>di fare la volontà divina può </a:t>
            </a:r>
            <a:r>
              <a:rPr sz="1200" spc="-5" dirty="0">
                <a:latin typeface="Times New Roman"/>
                <a:cs typeface="Times New Roman"/>
              </a:rPr>
              <a:t>abbassarsi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esercitare  delle oppressioni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ricchezza. Nessun </a:t>
            </a:r>
            <a:r>
              <a:rPr sz="1200" dirty="0">
                <a:latin typeface="Times New Roman"/>
                <a:cs typeface="Times New Roman"/>
              </a:rPr>
              <a:t>uomo nobile </a:t>
            </a:r>
            <a:r>
              <a:rPr sz="1200" spc="-5" dirty="0">
                <a:latin typeface="Times New Roman"/>
                <a:cs typeface="Times New Roman"/>
              </a:rPr>
              <a:t>si sforzerà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accumulare delle </a:t>
            </a:r>
            <a:r>
              <a:rPr sz="1200" dirty="0">
                <a:latin typeface="Times New Roman"/>
                <a:cs typeface="Times New Roman"/>
              </a:rPr>
              <a:t>ricchezze e di  </a:t>
            </a:r>
            <a:r>
              <a:rPr sz="1200" spc="-5" dirty="0">
                <a:latin typeface="Times New Roman"/>
                <a:cs typeface="Times New Roman"/>
              </a:rPr>
              <a:t>ammassare </a:t>
            </a:r>
            <a:r>
              <a:rPr sz="1200" dirty="0">
                <a:latin typeface="Times New Roman"/>
                <a:cs typeface="Times New Roman"/>
              </a:rPr>
              <a:t>una potenza </a:t>
            </a:r>
            <a:r>
              <a:rPr sz="1200" spc="-5" dirty="0">
                <a:latin typeface="Times New Roman"/>
                <a:cs typeface="Times New Roman"/>
              </a:rPr>
              <a:t>finanziaria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schiavitù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dello sfruttamento </a:t>
            </a:r>
            <a:r>
              <a:rPr sz="1200" dirty="0">
                <a:latin typeface="Times New Roman"/>
                <a:cs typeface="Times New Roman"/>
              </a:rPr>
              <a:t>iniquo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nella carne. 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ricchezze sono una maledizione </a:t>
            </a:r>
            <a:r>
              <a:rPr sz="1200" spc="-5" dirty="0">
                <a:latin typeface="Times New Roman"/>
                <a:cs typeface="Times New Roman"/>
              </a:rPr>
              <a:t>morale 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stigma </a:t>
            </a:r>
            <a:r>
              <a:rPr sz="1200" dirty="0">
                <a:latin typeface="Times New Roman"/>
                <a:cs typeface="Times New Roman"/>
              </a:rPr>
              <a:t>spirituale quando </a:t>
            </a:r>
            <a:r>
              <a:rPr sz="1200" spc="-5" dirty="0">
                <a:latin typeface="Times New Roman"/>
                <a:cs typeface="Times New Roman"/>
              </a:rPr>
              <a:t>sono derivate dal sudore dell’uomo  mortale oppresso. Ogni </a:t>
            </a:r>
            <a:r>
              <a:rPr sz="1200" dirty="0">
                <a:latin typeface="Times New Roman"/>
                <a:cs typeface="Times New Roman"/>
              </a:rPr>
              <a:t>fortuna di tal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restituita a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derubati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ai loro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figli dei loro figli.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durevole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costruita sulla pratica consistente </a:t>
            </a:r>
            <a:r>
              <a:rPr sz="1200" spc="-5" dirty="0">
                <a:latin typeface="Times New Roman"/>
                <a:cs typeface="Times New Roman"/>
              </a:rPr>
              <a:t>nel  defraudare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5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(1464.3) 132:5.19 </a:t>
            </a:r>
            <a:r>
              <a:rPr sz="1200" spc="-5" dirty="0">
                <a:latin typeface="Times New Roman"/>
                <a:cs typeface="Times New Roman"/>
              </a:rPr>
              <a:t>“5.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ricchezza </a:t>
            </a:r>
            <a:r>
              <a:rPr sz="1200" spc="-5" dirty="0">
                <a:latin typeface="Times New Roman"/>
                <a:cs typeface="Times New Roman"/>
              </a:rPr>
              <a:t>onesta </a:t>
            </a:r>
            <a:r>
              <a:rPr sz="1200" dirty="0">
                <a:latin typeface="Times New Roman"/>
                <a:cs typeface="Times New Roman"/>
              </a:rPr>
              <a:t>ha diritto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interesse. Fino </a:t>
            </a:r>
            <a:r>
              <a:rPr sz="1200" dirty="0">
                <a:latin typeface="Times New Roman"/>
                <a:cs typeface="Times New Roman"/>
              </a:rPr>
              <a:t>a 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prenderanno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prestito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presteranno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riscosso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interesse equo purché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prestato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una ricchezza </a:t>
            </a:r>
            <a:r>
              <a:rPr sz="1200" spc="-5" dirty="0">
                <a:latin typeface="Times New Roman"/>
                <a:cs typeface="Times New Roman"/>
              </a:rPr>
              <a:t>legittima. Pulisci </a:t>
            </a:r>
            <a:r>
              <a:rPr sz="1200" dirty="0">
                <a:latin typeface="Times New Roman"/>
                <a:cs typeface="Times New Roman"/>
              </a:rPr>
              <a:t>il tuo  </a:t>
            </a:r>
            <a:r>
              <a:rPr sz="1200" spc="-5" dirty="0">
                <a:latin typeface="Times New Roman"/>
                <a:cs typeface="Times New Roman"/>
              </a:rPr>
              <a:t>capitale prima </a:t>
            </a:r>
            <a:r>
              <a:rPr sz="1200" dirty="0">
                <a:latin typeface="Times New Roman"/>
                <a:cs typeface="Times New Roman"/>
              </a:rPr>
              <a:t>di pretendere </a:t>
            </a:r>
            <a:r>
              <a:rPr sz="1200" spc="-5" dirty="0">
                <a:latin typeface="Times New Roman"/>
                <a:cs typeface="Times New Roman"/>
              </a:rPr>
              <a:t>degli interessi. Non </a:t>
            </a:r>
            <a:r>
              <a:rPr sz="1200" dirty="0">
                <a:latin typeface="Times New Roman"/>
                <a:cs typeface="Times New Roman"/>
              </a:rPr>
              <a:t>divenire </a:t>
            </a:r>
            <a:r>
              <a:rPr sz="1200" spc="-5" dirty="0">
                <a:latin typeface="Times New Roman"/>
                <a:cs typeface="Times New Roman"/>
              </a:rPr>
              <a:t>meschino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avido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abbassarti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praticare l’usura.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mai a te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così egoista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il potere </a:t>
            </a:r>
            <a:r>
              <a:rPr sz="1200" spc="-5" dirty="0">
                <a:latin typeface="Times New Roman"/>
                <a:cs typeface="Times New Roman"/>
              </a:rPr>
              <a:t>del denaro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vantaggio  ingiusto sui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dibattono nelle difficoltà.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cedere alla </a:t>
            </a:r>
            <a:r>
              <a:rPr sz="1200" dirty="0">
                <a:latin typeface="Times New Roman"/>
                <a:cs typeface="Times New Roman"/>
              </a:rPr>
              <a:t>tentazione di </a:t>
            </a:r>
            <a:r>
              <a:rPr sz="1200" spc="-5" dirty="0">
                <a:latin typeface="Times New Roman"/>
                <a:cs typeface="Times New Roman"/>
              </a:rPr>
              <a:t>esigere degli interessi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usuraio </a:t>
            </a:r>
            <a:r>
              <a:rPr sz="1200" dirty="0">
                <a:latin typeface="Times New Roman"/>
                <a:cs typeface="Times New Roman"/>
              </a:rPr>
              <a:t>da un tuo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difficoltà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finanziarie.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(1464.4) 132:5.20 </a:t>
            </a:r>
            <a:r>
              <a:rPr sz="1200" spc="-5" dirty="0">
                <a:latin typeface="Times New Roman"/>
                <a:cs typeface="Times New Roman"/>
              </a:rPr>
              <a:t>“6. </a:t>
            </a:r>
            <a:r>
              <a:rPr sz="1200" dirty="0">
                <a:latin typeface="Times New Roman"/>
                <a:cs typeface="Times New Roman"/>
              </a:rPr>
              <a:t>Se ti </a:t>
            </a:r>
            <a:r>
              <a:rPr sz="1200" spc="-5" dirty="0">
                <a:latin typeface="Times New Roman"/>
                <a:cs typeface="Times New Roman"/>
              </a:rPr>
              <a:t>capita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una ricchezza da </a:t>
            </a:r>
            <a:r>
              <a:rPr sz="1200" spc="-5" dirty="0">
                <a:latin typeface="Times New Roman"/>
                <a:cs typeface="Times New Roman"/>
              </a:rPr>
              <a:t>colpi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genio, se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ricchezze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derivate dalla  ricompensa delle </a:t>
            </a:r>
            <a:r>
              <a:rPr sz="1200" dirty="0">
                <a:latin typeface="Times New Roman"/>
                <a:cs typeface="Times New Roman"/>
              </a:rPr>
              <a:t>tue doti inventive, non </a:t>
            </a:r>
            <a:r>
              <a:rPr sz="1200" spc="-5" dirty="0">
                <a:latin typeface="Times New Roman"/>
                <a:cs typeface="Times New Roman"/>
              </a:rPr>
              <a:t>reclamare </a:t>
            </a:r>
            <a:r>
              <a:rPr sz="1200" dirty="0">
                <a:latin typeface="Times New Roman"/>
                <a:cs typeface="Times New Roman"/>
              </a:rPr>
              <a:t>una porzione </a:t>
            </a:r>
            <a:r>
              <a:rPr sz="1200" spc="-5" dirty="0">
                <a:latin typeface="Times New Roman"/>
                <a:cs typeface="Times New Roman"/>
              </a:rPr>
              <a:t>ingiusta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ricompensa.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debitore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antenati che alla sua progenie; allo stesso tempo </a:t>
            </a:r>
            <a:r>
              <a:rPr sz="1200" dirty="0">
                <a:latin typeface="Times New Roman"/>
                <a:cs typeface="Times New Roman"/>
              </a:rPr>
              <a:t>egli è in </a:t>
            </a:r>
            <a:r>
              <a:rPr sz="1200" spc="-5" dirty="0">
                <a:latin typeface="Times New Roman"/>
                <a:cs typeface="Times New Roman"/>
              </a:rPr>
              <a:t>obbligo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nazione </a:t>
            </a:r>
            <a:r>
              <a:rPr sz="1200" dirty="0">
                <a:latin typeface="Times New Roman"/>
                <a:cs typeface="Times New Roman"/>
              </a:rPr>
              <a:t>e le  </a:t>
            </a:r>
            <a:r>
              <a:rPr sz="1200" spc="-5" dirty="0">
                <a:latin typeface="Times New Roman"/>
                <a:cs typeface="Times New Roman"/>
              </a:rPr>
              <a:t>circostanze delle sue </a:t>
            </a:r>
            <a:r>
              <a:rPr sz="1200" dirty="0">
                <a:latin typeface="Times New Roman"/>
                <a:cs typeface="Times New Roman"/>
              </a:rPr>
              <a:t>scoperte inventive; dovrebbe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ricordare che è stato come uomo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che ha 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a punto ed </a:t>
            </a:r>
            <a:r>
              <a:rPr sz="1200" spc="-5" dirty="0">
                <a:latin typeface="Times New Roman"/>
                <a:cs typeface="Times New Roman"/>
              </a:rPr>
              <a:t>effettuato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invenzioni. Sarebbe egualmente ingiusto privare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suo incremento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ricchezza.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sarà sempre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stabilire delle leggi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regolamenti </a:t>
            </a:r>
            <a:r>
              <a:rPr sz="1200" dirty="0">
                <a:latin typeface="Times New Roman"/>
                <a:cs typeface="Times New Roman"/>
              </a:rPr>
              <a:t>equamente </a:t>
            </a:r>
            <a:r>
              <a:rPr sz="1200" spc="-5" dirty="0">
                <a:latin typeface="Times New Roman"/>
                <a:cs typeface="Times New Roman"/>
              </a:rPr>
              <a:t>applicabili </a:t>
            </a:r>
            <a:r>
              <a:rPr sz="1200" dirty="0">
                <a:latin typeface="Times New Roman"/>
                <a:cs typeface="Times New Roman"/>
              </a:rPr>
              <a:t>a  tutti </a:t>
            </a:r>
            <a:r>
              <a:rPr sz="1200" spc="-5" dirty="0">
                <a:latin typeface="Times New Roman"/>
                <a:cs typeface="Times New Roman"/>
              </a:rPr>
              <a:t>questi problemi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giusta </a:t>
            </a:r>
            <a:r>
              <a:rPr sz="1200" dirty="0">
                <a:latin typeface="Times New Roman"/>
                <a:cs typeface="Times New Roman"/>
              </a:rPr>
              <a:t>distribuzione </a:t>
            </a:r>
            <a:r>
              <a:rPr sz="1200" spc="-5" dirty="0">
                <a:latin typeface="Times New Roman"/>
                <a:cs typeface="Times New Roman"/>
              </a:rPr>
              <a:t>della ricchezza.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devi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riconoscere gli </a:t>
            </a:r>
            <a:r>
              <a:rPr sz="1200" dirty="0">
                <a:latin typeface="Times New Roman"/>
                <a:cs typeface="Times New Roman"/>
              </a:rPr>
              <a:t>uomini come tuoi 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desideri </a:t>
            </a:r>
            <a:r>
              <a:rPr sz="1200" dirty="0">
                <a:latin typeface="Times New Roman"/>
                <a:cs typeface="Times New Roman"/>
              </a:rPr>
              <a:t>onestamente </a:t>
            </a:r>
            <a:r>
              <a:rPr sz="1200" spc="-5" dirty="0">
                <a:latin typeface="Times New Roman"/>
                <a:cs typeface="Times New Roman"/>
              </a:rPr>
              <a:t>trattarli come vorresti essere trattato </a:t>
            </a:r>
            <a:r>
              <a:rPr sz="1200" dirty="0">
                <a:latin typeface="Times New Roman"/>
                <a:cs typeface="Times New Roman"/>
              </a:rPr>
              <a:t>tu, i </a:t>
            </a:r>
            <a:r>
              <a:rPr sz="1200" spc="-5" dirty="0">
                <a:latin typeface="Times New Roman"/>
                <a:cs typeface="Times New Roman"/>
              </a:rPr>
              <a:t>precetti </a:t>
            </a:r>
            <a:r>
              <a:rPr sz="1200" dirty="0">
                <a:latin typeface="Times New Roman"/>
                <a:cs typeface="Times New Roman"/>
              </a:rPr>
              <a:t>ordinari di </a:t>
            </a:r>
            <a:r>
              <a:rPr sz="1200" spc="-5" dirty="0">
                <a:latin typeface="Times New Roman"/>
                <a:cs typeface="Times New Roman"/>
              </a:rPr>
              <a:t>giustizia,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onestà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669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096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equità ti </a:t>
            </a:r>
            <a:r>
              <a:rPr sz="1200" spc="-5" dirty="0">
                <a:latin typeface="Times New Roman"/>
                <a:cs typeface="Times New Roman"/>
              </a:rPr>
              <a:t>guideranno </a:t>
            </a:r>
            <a:r>
              <a:rPr sz="1200" dirty="0">
                <a:latin typeface="Times New Roman"/>
                <a:cs typeface="Times New Roman"/>
              </a:rPr>
              <a:t>nella soluzione </a:t>
            </a:r>
            <a:r>
              <a:rPr sz="1200" spc="-5" dirty="0">
                <a:latin typeface="Times New Roman"/>
                <a:cs typeface="Times New Roman"/>
              </a:rPr>
              <a:t>giusta ed imparziale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problemi ricorrenti delle </a:t>
            </a:r>
            <a:r>
              <a:rPr sz="1200" dirty="0">
                <a:latin typeface="Times New Roman"/>
                <a:cs typeface="Times New Roman"/>
              </a:rPr>
              <a:t>remunerazioni  </a:t>
            </a:r>
            <a:r>
              <a:rPr sz="1200" spc="-5" dirty="0">
                <a:latin typeface="Times New Roman"/>
                <a:cs typeface="Times New Roman"/>
              </a:rPr>
              <a:t>economiche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giustizia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(1464.5) 132:5.21 </a:t>
            </a:r>
            <a:r>
              <a:rPr sz="1200" spc="-5" dirty="0">
                <a:latin typeface="Times New Roman"/>
                <a:cs typeface="Times New Roman"/>
              </a:rPr>
              <a:t>“7.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compensi giusti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legittimi guadagnati nell’amministrazione dei propri </a:t>
            </a:r>
            <a:r>
              <a:rPr sz="1200" dirty="0">
                <a:latin typeface="Times New Roman"/>
                <a:cs typeface="Times New Roman"/>
              </a:rPr>
              <a:t>beni, </a:t>
            </a:r>
            <a:r>
              <a:rPr sz="1200" spc="-5" dirty="0">
                <a:latin typeface="Times New Roman"/>
                <a:cs typeface="Times New Roman"/>
              </a:rPr>
              <a:t>nessun 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avanzare </a:t>
            </a:r>
            <a:r>
              <a:rPr sz="1200" spc="-5" dirty="0">
                <a:latin typeface="Times New Roman"/>
                <a:cs typeface="Times New Roman"/>
              </a:rPr>
              <a:t>delle pretese personali sulla ricchezza che </a:t>
            </a:r>
            <a:r>
              <a:rPr sz="1200" dirty="0">
                <a:latin typeface="Times New Roman"/>
                <a:cs typeface="Times New Roman"/>
              </a:rPr>
              <a:t>il tempo e </a:t>
            </a:r>
            <a:r>
              <a:rPr sz="1200" spc="-5" dirty="0">
                <a:latin typeface="Times New Roman"/>
                <a:cs typeface="Times New Roman"/>
              </a:rPr>
              <a:t>l’occasione </a:t>
            </a:r>
            <a:r>
              <a:rPr sz="1200" dirty="0">
                <a:latin typeface="Times New Roman"/>
                <a:cs typeface="Times New Roman"/>
              </a:rPr>
              <a:t>possono aver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sue mani.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ricchezze </a:t>
            </a:r>
            <a:r>
              <a:rPr sz="1200" spc="-5" dirty="0">
                <a:latin typeface="Times New Roman"/>
                <a:cs typeface="Times New Roman"/>
              </a:rPr>
              <a:t>accidentali dovrebbero essere considerate </a:t>
            </a:r>
            <a:r>
              <a:rPr sz="1200" dirty="0">
                <a:latin typeface="Times New Roman"/>
                <a:cs typeface="Times New Roman"/>
              </a:rPr>
              <a:t>un po’ come un </a:t>
            </a:r>
            <a:r>
              <a:rPr sz="1200" spc="-5" dirty="0">
                <a:latin typeface="Times New Roman"/>
                <a:cs typeface="Times New Roman"/>
              </a:rPr>
              <a:t>deposito fiduciario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spendere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del proprio </a:t>
            </a:r>
            <a:r>
              <a:rPr sz="1200" spc="-5" dirty="0">
                <a:latin typeface="Times New Roman"/>
                <a:cs typeface="Times New Roman"/>
              </a:rPr>
              <a:t>gruppo sociale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economico. </a:t>
            </a:r>
            <a:r>
              <a:rPr sz="1200" dirty="0">
                <a:latin typeface="Times New Roman"/>
                <a:cs typeface="Times New Roman"/>
              </a:rPr>
              <a:t>I possessori di tale ricchezza </a:t>
            </a:r>
            <a:r>
              <a:rPr sz="1200" spc="-5" dirty="0">
                <a:latin typeface="Times New Roman"/>
                <a:cs typeface="Times New Roman"/>
              </a:rPr>
              <a:t>dovrebbero avere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voce maggiore  nella determinazione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saggia ed efficace </a:t>
            </a:r>
            <a:r>
              <a:rPr sz="1200" dirty="0">
                <a:latin typeface="Times New Roman"/>
                <a:cs typeface="Times New Roman"/>
              </a:rPr>
              <a:t>distribuzione di </a:t>
            </a:r>
            <a:r>
              <a:rPr sz="1200" spc="-5" dirty="0">
                <a:latin typeface="Times New Roman"/>
                <a:cs typeface="Times New Roman"/>
              </a:rPr>
              <a:t>queste risorse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guadagnate.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civilizzati  cesseranno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tutto quello che </a:t>
            </a:r>
            <a:r>
              <a:rPr sz="1200" spc="-5" dirty="0">
                <a:latin typeface="Times New Roman"/>
                <a:cs typeface="Times New Roman"/>
              </a:rPr>
              <a:t>controllano come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proprietà personale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64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(1465.1) 132:5.22 </a:t>
            </a:r>
            <a:r>
              <a:rPr sz="1200" spc="-5" dirty="0">
                <a:latin typeface="Times New Roman"/>
                <a:cs typeface="Times New Roman"/>
              </a:rPr>
              <a:t>“8. </a:t>
            </a:r>
            <a:r>
              <a:rPr sz="1200" dirty="0">
                <a:latin typeface="Times New Roman"/>
                <a:cs typeface="Times New Roman"/>
              </a:rPr>
              <a:t>Se una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fortuna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intenzionalmente </a:t>
            </a:r>
            <a:r>
              <a:rPr sz="1200" spc="-5" dirty="0">
                <a:latin typeface="Times New Roman"/>
                <a:cs typeface="Times New Roman"/>
              </a:rPr>
              <a:t>derivata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frode, se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è stata accumulata </a:t>
            </a:r>
            <a:r>
              <a:rPr sz="1200" spc="-5" dirty="0">
                <a:latin typeface="Times New Roman"/>
                <a:cs typeface="Times New Roman"/>
              </a:rPr>
              <a:t>con pratiche </a:t>
            </a:r>
            <a:r>
              <a:rPr sz="1200" dirty="0">
                <a:latin typeface="Times New Roman"/>
                <a:cs typeface="Times New Roman"/>
              </a:rPr>
              <a:t>disoneste o metodi iniqui,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tue </a:t>
            </a:r>
            <a:r>
              <a:rPr sz="1200" spc="-5" dirty="0">
                <a:latin typeface="Times New Roman"/>
                <a:cs typeface="Times New Roman"/>
              </a:rPr>
              <a:t>ricchezze </a:t>
            </a:r>
            <a:r>
              <a:rPr sz="1200" dirty="0">
                <a:latin typeface="Times New Roman"/>
                <a:cs typeface="Times New Roman"/>
              </a:rPr>
              <a:t>sono il prodotto di  </a:t>
            </a:r>
            <a:r>
              <a:rPr sz="1200" spc="-5" dirty="0">
                <a:latin typeface="Times New Roman"/>
                <a:cs typeface="Times New Roman"/>
              </a:rPr>
              <a:t>comportamenti ingiusti </a:t>
            </a:r>
            <a:r>
              <a:rPr sz="1200" dirty="0">
                <a:latin typeface="Times New Roman"/>
                <a:cs typeface="Times New Roman"/>
              </a:rPr>
              <a:t>con i tuoi </a:t>
            </a:r>
            <a:r>
              <a:rPr sz="1200" spc="-5" dirty="0">
                <a:latin typeface="Times New Roman"/>
                <a:cs typeface="Times New Roman"/>
              </a:rPr>
              <a:t>simili, affrettati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restituire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guadagni malamente </a:t>
            </a:r>
            <a:r>
              <a:rPr sz="1200" dirty="0">
                <a:latin typeface="Times New Roman"/>
                <a:cs typeface="Times New Roman"/>
              </a:rPr>
              <a:t>acquisiti ai loro  </a:t>
            </a:r>
            <a:r>
              <a:rPr sz="1200" spc="-5" dirty="0">
                <a:latin typeface="Times New Roman"/>
                <a:cs typeface="Times New Roman"/>
              </a:rPr>
              <a:t>legittimi proprietari. </a:t>
            </a:r>
            <a:r>
              <a:rPr sz="1200" spc="-10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ammenda </a:t>
            </a:r>
            <a:r>
              <a:rPr sz="1200" dirty="0">
                <a:latin typeface="Times New Roman"/>
                <a:cs typeface="Times New Roman"/>
              </a:rPr>
              <a:t>e depura così la tua </a:t>
            </a:r>
            <a:r>
              <a:rPr sz="1200" spc="-5" dirty="0">
                <a:latin typeface="Times New Roman"/>
                <a:cs typeface="Times New Roman"/>
              </a:rPr>
              <a:t>fortuna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ricchezze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disoneste.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748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(1465.2) 132:5.23 </a:t>
            </a:r>
            <a:r>
              <a:rPr sz="1200" spc="-5" dirty="0">
                <a:latin typeface="Times New Roman"/>
                <a:cs typeface="Times New Roman"/>
              </a:rPr>
              <a:t>“9.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gestione della </a:t>
            </a:r>
            <a:r>
              <a:rPr sz="1200" dirty="0">
                <a:latin typeface="Times New Roman"/>
                <a:cs typeface="Times New Roman"/>
              </a:rPr>
              <a:t>ricchezza da parte di una </a:t>
            </a:r>
            <a:r>
              <a:rPr sz="1200" spc="-5" dirty="0">
                <a:latin typeface="Times New Roman"/>
                <a:cs typeface="Times New Roman"/>
              </a:rPr>
              <a:t>persona per </a:t>
            </a:r>
            <a:r>
              <a:rPr sz="1200" dirty="0">
                <a:latin typeface="Times New Roman"/>
                <a:cs typeface="Times New Roman"/>
              </a:rPr>
              <a:t>conto 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responsabilità solenne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sacra.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rischiare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questo deposito </a:t>
            </a:r>
            <a:r>
              <a:rPr sz="1200" spc="-5" dirty="0">
                <a:latin typeface="Times New Roman"/>
                <a:cs typeface="Times New Roman"/>
              </a:rPr>
              <a:t>fiduciario. Prendi </a:t>
            </a:r>
            <a:r>
              <a:rPr sz="1200" dirty="0">
                <a:latin typeface="Times New Roman"/>
                <a:cs typeface="Times New Roman"/>
              </a:rPr>
              <a:t>per te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deposito solo </a:t>
            </a:r>
            <a:r>
              <a:rPr sz="1200" spc="-5" dirty="0">
                <a:latin typeface="Times New Roman"/>
                <a:cs typeface="Times New Roman"/>
              </a:rPr>
              <a:t>quello 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onesti </a:t>
            </a:r>
            <a:r>
              <a:rPr sz="1200" spc="-5" dirty="0">
                <a:latin typeface="Times New Roman"/>
                <a:cs typeface="Times New Roman"/>
              </a:rPr>
              <a:t>dedurrebbero.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(1465.3) 132:5.24 </a:t>
            </a:r>
            <a:r>
              <a:rPr sz="1200" spc="-5" dirty="0">
                <a:latin typeface="Times New Roman"/>
                <a:cs typeface="Times New Roman"/>
              </a:rPr>
              <a:t>“10. Quella parte 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fortuna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guadagni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sforzi 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tuo 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fatto con </a:t>
            </a:r>
            <a:r>
              <a:rPr sz="1200" dirty="0">
                <a:latin typeface="Times New Roman"/>
                <a:cs typeface="Times New Roman"/>
              </a:rPr>
              <a:t>lealtà </a:t>
            </a:r>
            <a:r>
              <a:rPr sz="1200" spc="-5" dirty="0">
                <a:latin typeface="Times New Roman"/>
                <a:cs typeface="Times New Roman"/>
              </a:rPr>
              <a:t>ed equità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tua.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può contestare il tuo diritto di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utilizzare questa </a:t>
            </a:r>
            <a:r>
              <a:rPr sz="1200" dirty="0">
                <a:latin typeface="Times New Roman"/>
                <a:cs typeface="Times New Roman"/>
              </a:rPr>
              <a:t>ricchezza </a:t>
            </a:r>
            <a:r>
              <a:rPr sz="1200" spc="-5" dirty="0">
                <a:latin typeface="Times New Roman"/>
                <a:cs typeface="Times New Roman"/>
              </a:rPr>
              <a:t>come ritieni opportuno,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che l’esercizio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diritto non </a:t>
            </a:r>
            <a:r>
              <a:rPr sz="1200" spc="-5" dirty="0">
                <a:latin typeface="Times New Roman"/>
                <a:cs typeface="Times New Roman"/>
              </a:rPr>
              <a:t>rechi </a:t>
            </a:r>
            <a:r>
              <a:rPr sz="1200" dirty="0">
                <a:latin typeface="Times New Roman"/>
                <a:cs typeface="Times New Roman"/>
              </a:rPr>
              <a:t>danno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 </a:t>
            </a:r>
            <a:r>
              <a:rPr sz="1200" spc="-5" dirty="0">
                <a:latin typeface="Times New Roman"/>
                <a:cs typeface="Times New Roman"/>
              </a:rPr>
              <a:t>simili.”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815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57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(1465.4) 132:5.25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consigliarlo, questo ricco Romano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dal suo </a:t>
            </a:r>
            <a:r>
              <a:rPr sz="1200" dirty="0">
                <a:latin typeface="Times New Roman"/>
                <a:cs typeface="Times New Roman"/>
              </a:rPr>
              <a:t>divano </a:t>
            </a:r>
            <a:r>
              <a:rPr sz="1200" spc="-5" dirty="0">
                <a:latin typeface="Times New Roman"/>
                <a:cs typeface="Times New Roman"/>
              </a:rPr>
              <a:t>ed augurando </a:t>
            </a:r>
            <a:r>
              <a:rPr sz="1200" dirty="0">
                <a:latin typeface="Times New Roman"/>
                <a:cs typeface="Times New Roman"/>
              </a:rPr>
              <a:t>la buona notte a  </a:t>
            </a:r>
            <a:r>
              <a:rPr sz="1200" spc="-5" dirty="0">
                <a:latin typeface="Times New Roman"/>
                <a:cs typeface="Times New Roman"/>
              </a:rPr>
              <a:t>Gesù gli fece questa </a:t>
            </a:r>
            <a:r>
              <a:rPr sz="1200" dirty="0">
                <a:latin typeface="Times New Roman"/>
                <a:cs typeface="Times New Roman"/>
              </a:rPr>
              <a:t>promessa: “Mio buon amico, </a:t>
            </a:r>
            <a:r>
              <a:rPr sz="1200" spc="-5" dirty="0">
                <a:latin typeface="Times New Roman"/>
                <a:cs typeface="Times New Roman"/>
              </a:rPr>
              <a:t>percepisco che </a:t>
            </a:r>
            <a:r>
              <a:rPr sz="1200" dirty="0">
                <a:latin typeface="Times New Roman"/>
                <a:cs typeface="Times New Roman"/>
              </a:rPr>
              <a:t>sei un uomo di </a:t>
            </a:r>
            <a:r>
              <a:rPr sz="1200" spc="-5" dirty="0">
                <a:latin typeface="Times New Roman"/>
                <a:cs typeface="Times New Roman"/>
              </a:rPr>
              <a:t>grande saggezza </a:t>
            </a:r>
            <a:r>
              <a:rPr sz="1200" dirty="0">
                <a:latin typeface="Times New Roman"/>
                <a:cs typeface="Times New Roman"/>
              </a:rPr>
              <a:t>e bontà, e domani comincerò </a:t>
            </a:r>
            <a:r>
              <a:rPr sz="1200" spc="-5" dirty="0">
                <a:latin typeface="Times New Roman"/>
                <a:cs typeface="Times New Roman"/>
              </a:rPr>
              <a:t>ad  amministrare </a:t>
            </a:r>
            <a:r>
              <a:rPr sz="1200" dirty="0">
                <a:latin typeface="Times New Roman"/>
                <a:cs typeface="Times New Roman"/>
              </a:rPr>
              <a:t>tutti i miei </a:t>
            </a:r>
            <a:r>
              <a:rPr sz="1200" spc="-5" dirty="0">
                <a:latin typeface="Times New Roman"/>
                <a:cs typeface="Times New Roman"/>
              </a:rPr>
              <a:t>beni conformemente al </a:t>
            </a:r>
            <a:r>
              <a:rPr sz="1200" spc="5" dirty="0">
                <a:latin typeface="Times New Roman"/>
                <a:cs typeface="Times New Roman"/>
              </a:rPr>
              <a:t>tuo</a:t>
            </a:r>
            <a:r>
              <a:rPr sz="1200" spc="-5" dirty="0">
                <a:latin typeface="Times New Roman"/>
                <a:cs typeface="Times New Roman"/>
              </a:rPr>
              <a:t> consiglio.”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ministero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sociale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(1465.5) 132:6.1 </a:t>
            </a:r>
            <a:r>
              <a:rPr sz="1200" spc="-5" dirty="0">
                <a:latin typeface="Times New Roman"/>
                <a:cs typeface="Times New Roman"/>
              </a:rPr>
              <a:t>Qui </a:t>
            </a:r>
            <a:r>
              <a:rPr sz="1200" dirty="0">
                <a:latin typeface="Times New Roman"/>
                <a:cs typeface="Times New Roman"/>
              </a:rPr>
              <a:t>a Roma </a:t>
            </a:r>
            <a:r>
              <a:rPr sz="1200" spc="-5" dirty="0">
                <a:latin typeface="Times New Roman"/>
                <a:cs typeface="Times New Roman"/>
              </a:rPr>
              <a:t>avvenne anche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toccante episodio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trascorse </a:t>
            </a:r>
            <a:r>
              <a:rPr sz="1200" dirty="0">
                <a:latin typeface="Times New Roman"/>
                <a:cs typeface="Times New Roman"/>
              </a:rPr>
              <a:t>alcune 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restituire un  </a:t>
            </a:r>
            <a:r>
              <a:rPr sz="1200" spc="-5" dirty="0">
                <a:latin typeface="Times New Roman"/>
                <a:cs typeface="Times New Roman"/>
              </a:rPr>
              <a:t>figlio perduto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in ansia.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fanciullo </a:t>
            </a:r>
            <a:r>
              <a:rPr sz="1200" spc="-5" dirty="0">
                <a:latin typeface="Times New Roman"/>
                <a:cs typeface="Times New Roman"/>
              </a:rPr>
              <a:t>si era smarrito </a:t>
            </a:r>
            <a:r>
              <a:rPr sz="1200" dirty="0">
                <a:latin typeface="Times New Roman"/>
                <a:cs typeface="Times New Roman"/>
              </a:rPr>
              <a:t>lontano da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trovò </a:t>
            </a:r>
            <a:r>
              <a:rPr sz="1200" spc="-5" dirty="0">
                <a:latin typeface="Times New Roman"/>
                <a:cs typeface="Times New Roman"/>
              </a:rPr>
              <a:t>che piangeva </a:t>
            </a:r>
            <a:r>
              <a:rPr sz="1200" dirty="0">
                <a:latin typeface="Times New Roman"/>
                <a:cs typeface="Times New Roman"/>
              </a:rPr>
              <a:t>disperato.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Ganid si stavano recando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biblioteca,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occuparono </a:t>
            </a:r>
            <a:r>
              <a:rPr sz="1200" dirty="0">
                <a:latin typeface="Times New Roman"/>
                <a:cs typeface="Times New Roman"/>
              </a:rPr>
              <a:t>di ricondurre a casa il </a:t>
            </a:r>
            <a:r>
              <a:rPr sz="1200" spc="-5" dirty="0">
                <a:latin typeface="Times New Roman"/>
                <a:cs typeface="Times New Roman"/>
              </a:rPr>
              <a:t>ragazzo. Ganid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dimenticò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il commento  di </a:t>
            </a:r>
            <a:r>
              <a:rPr sz="1200" spc="-5" dirty="0">
                <a:latin typeface="Times New Roman"/>
                <a:cs typeface="Times New Roman"/>
              </a:rPr>
              <a:t>Gesù: “Sai, Ganid,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degli </a:t>
            </a:r>
            <a:r>
              <a:rPr sz="1200" spc="-5" dirty="0">
                <a:latin typeface="Times New Roman"/>
                <a:cs typeface="Times New Roman"/>
              </a:rPr>
              <a:t>esseri umani assomiglia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smarrito.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spendono </a:t>
            </a:r>
            <a:r>
              <a:rPr sz="1200" dirty="0">
                <a:latin typeface="Times New Roman"/>
                <a:cs typeface="Times New Roman"/>
              </a:rPr>
              <a:t>molto del loro </a:t>
            </a:r>
            <a:r>
              <a:rPr sz="1200" spc="-5" dirty="0">
                <a:latin typeface="Times New Roman"/>
                <a:cs typeface="Times New Roman"/>
              </a:rPr>
              <a:t>tempo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piangere nel timore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nella tristezza </a:t>
            </a:r>
            <a:r>
              <a:rPr sz="1200" spc="-5" dirty="0">
                <a:latin typeface="Times New Roman"/>
                <a:cs typeface="Times New Roman"/>
              </a:rPr>
              <a:t>quando,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realtà, si trovano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pochissima </a:t>
            </a:r>
            <a:r>
              <a:rPr sz="1200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salvezza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sicurezza,  </a:t>
            </a:r>
            <a:r>
              <a:rPr sz="1200" spc="-5" dirty="0">
                <a:latin typeface="Times New Roman"/>
                <a:cs typeface="Times New Roman"/>
              </a:rPr>
              <a:t>proprio come questo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poco lontano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conoscono la via 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godono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dovrebbero considerare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privilegio, </a:t>
            </a:r>
            <a:r>
              <a:rPr sz="1200" dirty="0">
                <a:latin typeface="Times New Roman"/>
                <a:cs typeface="Times New Roman"/>
              </a:rPr>
              <a:t>e non un </a:t>
            </a:r>
            <a:r>
              <a:rPr sz="1200" spc="-5" dirty="0">
                <a:latin typeface="Times New Roman"/>
                <a:cs typeface="Times New Roman"/>
              </a:rPr>
              <a:t>dovere, offrire consiglio ai loro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nei loro </a:t>
            </a:r>
            <a:r>
              <a:rPr sz="1200" dirty="0">
                <a:latin typeface="Times New Roman"/>
                <a:cs typeface="Times New Roman"/>
              </a:rPr>
              <a:t>sforzi per 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le soddisfazioni </a:t>
            </a:r>
            <a:r>
              <a:rPr sz="1200" spc="-5" dirty="0">
                <a:latin typeface="Times New Roman"/>
                <a:cs typeface="Times New Roman"/>
              </a:rPr>
              <a:t>della vita.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provato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nel restituire </a:t>
            </a:r>
            <a:r>
              <a:rPr sz="1200" dirty="0">
                <a:latin typeface="Times New Roman"/>
                <a:cs typeface="Times New Roman"/>
              </a:rPr>
              <a:t>il ragazzo a </a:t>
            </a:r>
            <a:r>
              <a:rPr sz="1200" spc="-5" dirty="0">
                <a:latin typeface="Times New Roman"/>
                <a:cs typeface="Times New Roman"/>
              </a:rPr>
              <a:t>sua madre? </a:t>
            </a:r>
            <a:r>
              <a:rPr sz="1200" dirty="0">
                <a:latin typeface="Times New Roman"/>
                <a:cs typeface="Times New Roman"/>
              </a:rPr>
              <a:t>Allo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</a:t>
            </a:r>
            <a:endParaRPr sz="1200">
              <a:latin typeface="Times New Roman"/>
              <a:cs typeface="Times New Roman"/>
            </a:endParaRPr>
          </a:p>
          <a:p>
            <a:pPr marL="63500" marR="32004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conducono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Dio sperimentano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suprema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l’umanità.” Ed a partire da </a:t>
            </a:r>
            <a:r>
              <a:rPr sz="1200" spc="-5" dirty="0">
                <a:latin typeface="Times New Roman"/>
                <a:cs typeface="Times New Roman"/>
              </a:rPr>
              <a:t>quel  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naturale Ganid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continuamente 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perduti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ricondurre alle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case.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924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(1465.6) 132:6.2 </a:t>
            </a:r>
            <a:r>
              <a:rPr sz="1200" dirty="0">
                <a:latin typeface="Times New Roman"/>
                <a:cs typeface="Times New Roman"/>
              </a:rPr>
              <a:t>Ci fu la </a:t>
            </a:r>
            <a:r>
              <a:rPr sz="1200" spc="-5" dirty="0">
                <a:latin typeface="Times New Roman"/>
                <a:cs typeface="Times New Roman"/>
              </a:rPr>
              <a:t>vedova con cinque figli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marito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accidentalmente ucciso. </a:t>
            </a:r>
            <a:r>
              <a:rPr sz="1200" dirty="0">
                <a:latin typeface="Times New Roman"/>
                <a:cs typeface="Times New Roman"/>
              </a:rPr>
              <a:t>Gesù raccontò a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anche lui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perso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incidente, ed essi </a:t>
            </a:r>
            <a:r>
              <a:rPr sz="1200" dirty="0">
                <a:latin typeface="Times New Roman"/>
                <a:cs typeface="Times New Roman"/>
              </a:rPr>
              <a:t>andarono molte volte a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questa madre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figli, mentre </a:t>
            </a:r>
            <a:r>
              <a:rPr sz="1200" dirty="0">
                <a:latin typeface="Times New Roman"/>
                <a:cs typeface="Times New Roman"/>
              </a:rPr>
              <a:t>Ganid </a:t>
            </a:r>
            <a:r>
              <a:rPr sz="1200" spc="5" dirty="0">
                <a:latin typeface="Times New Roman"/>
                <a:cs typeface="Times New Roman"/>
              </a:rPr>
              <a:t>chiese  </a:t>
            </a:r>
            <a:r>
              <a:rPr sz="1200" spc="-5" dirty="0">
                <a:latin typeface="Times New Roman"/>
                <a:cs typeface="Times New Roman"/>
              </a:rPr>
              <a:t>del denaro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per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viveri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vestiario.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sforzi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trovato un </a:t>
            </a:r>
            <a:r>
              <a:rPr sz="1200" spc="-5" dirty="0">
                <a:latin typeface="Times New Roman"/>
                <a:cs typeface="Times New Roman"/>
              </a:rPr>
              <a:t>impiego </a:t>
            </a:r>
            <a:r>
              <a:rPr sz="1200" dirty="0">
                <a:latin typeface="Times New Roman"/>
                <a:cs typeface="Times New Roman"/>
              </a:rPr>
              <a:t>per il 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potesse contribuire al mantenimento della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925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6350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(1465.7) 132:6.3 </a:t>
            </a:r>
            <a:r>
              <a:rPr sz="1200" spc="-5" dirty="0">
                <a:latin typeface="Times New Roman"/>
                <a:cs typeface="Times New Roman"/>
              </a:rPr>
              <a:t>Quella sera, mentre ascoltava </a:t>
            </a:r>
            <a:r>
              <a:rPr sz="1200" dirty="0">
                <a:latin typeface="Times New Roman"/>
                <a:cs typeface="Times New Roman"/>
              </a:rPr>
              <a:t>il racconto di </a:t>
            </a:r>
            <a:r>
              <a:rPr sz="1200" spc="-5" dirty="0">
                <a:latin typeface="Times New Roman"/>
                <a:cs typeface="Times New Roman"/>
              </a:rPr>
              <a:t>queste esperienze, Gonod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benevolmente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</a:t>
            </a:r>
            <a:r>
              <a:rPr sz="1200" dirty="0">
                <a:latin typeface="Times New Roman"/>
                <a:cs typeface="Times New Roman"/>
              </a:rPr>
              <a:t>“Io mi </a:t>
            </a:r>
            <a:r>
              <a:rPr sz="1200" spc="-5" dirty="0">
                <a:latin typeface="Times New Roman"/>
                <a:cs typeface="Times New Roman"/>
              </a:rPr>
              <a:t>propongo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uno studioso o un uomo </a:t>
            </a:r>
            <a:r>
              <a:rPr sz="1200" spc="-5" dirty="0">
                <a:latin typeface="Times New Roman"/>
                <a:cs typeface="Times New Roman"/>
              </a:rPr>
              <a:t>d’affari ed </a:t>
            </a:r>
            <a:r>
              <a:rPr sz="1200" dirty="0">
                <a:latin typeface="Times New Roman"/>
                <a:cs typeface="Times New Roman"/>
              </a:rPr>
              <a:t>ora tu cominci a </a:t>
            </a:r>
            <a:r>
              <a:rPr sz="1200" spc="-5" dirty="0">
                <a:latin typeface="Times New Roman"/>
                <a:cs typeface="Times New Roman"/>
              </a:rPr>
              <a:t>farne </a:t>
            </a:r>
            <a:r>
              <a:rPr sz="1200" dirty="0">
                <a:latin typeface="Times New Roman"/>
                <a:cs typeface="Times New Roman"/>
              </a:rPr>
              <a:t>un filosofo o un </a:t>
            </a:r>
            <a:r>
              <a:rPr sz="1200" spc="-5" dirty="0">
                <a:latin typeface="Times New Roman"/>
                <a:cs typeface="Times New Roman"/>
              </a:rPr>
              <a:t>filantropo.”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 </a:t>
            </a:r>
            <a:r>
              <a:rPr sz="1200" spc="-5" dirty="0">
                <a:latin typeface="Times New Roman"/>
                <a:cs typeface="Times New Roman"/>
              </a:rPr>
              <a:t>sorridendo:  “Forse faremo </a:t>
            </a:r>
            <a:r>
              <a:rPr sz="1200" dirty="0">
                <a:latin typeface="Times New Roman"/>
                <a:cs typeface="Times New Roman"/>
              </a:rPr>
              <a:t>di lui tutti e </a:t>
            </a:r>
            <a:r>
              <a:rPr sz="1200" spc="-5" dirty="0">
                <a:latin typeface="Times New Roman"/>
                <a:cs typeface="Times New Roman"/>
              </a:rPr>
              <a:t>quattro; egli </a:t>
            </a:r>
            <a:r>
              <a:rPr sz="1200" dirty="0">
                <a:latin typeface="Times New Roman"/>
                <a:cs typeface="Times New Roman"/>
              </a:rPr>
              <a:t>potrà allora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una quadrupla </a:t>
            </a:r>
            <a:r>
              <a:rPr sz="1200" spc="-5" dirty="0">
                <a:latin typeface="Times New Roman"/>
                <a:cs typeface="Times New Roman"/>
              </a:rPr>
              <a:t>soddisfazione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orecchio 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melodia </a:t>
            </a:r>
            <a:r>
              <a:rPr sz="1200" spc="-5" dirty="0">
                <a:latin typeface="Times New Roman"/>
                <a:cs typeface="Times New Roman"/>
              </a:rPr>
              <a:t>umana sarà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discernere quattro </a:t>
            </a:r>
            <a:r>
              <a:rPr sz="1200" dirty="0">
                <a:latin typeface="Times New Roman"/>
                <a:cs typeface="Times New Roman"/>
              </a:rPr>
              <a:t>toni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di uno.” Allora </a:t>
            </a:r>
            <a:r>
              <a:rPr sz="1200" spc="-5" dirty="0">
                <a:latin typeface="Times New Roman"/>
                <a:cs typeface="Times New Roman"/>
              </a:rPr>
              <a:t>Gonod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“Percepisco  che sei veramente </a:t>
            </a:r>
            <a:r>
              <a:rPr sz="1200" dirty="0">
                <a:latin typeface="Times New Roman"/>
                <a:cs typeface="Times New Roman"/>
              </a:rPr>
              <a:t>un filosofo. </a:t>
            </a:r>
            <a:r>
              <a:rPr sz="1200" spc="-5" dirty="0">
                <a:latin typeface="Times New Roman"/>
                <a:cs typeface="Times New Roman"/>
              </a:rPr>
              <a:t>Devi scrivere </a:t>
            </a:r>
            <a:r>
              <a:rPr sz="1200" dirty="0">
                <a:latin typeface="Times New Roman"/>
                <a:cs typeface="Times New Roman"/>
              </a:rPr>
              <a:t>un libro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generazioni future.”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“Non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— la mia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è 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una vita in questa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generazioni.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— ”ma </a:t>
            </a:r>
            <a:r>
              <a:rPr sz="1200" spc="-5" dirty="0">
                <a:latin typeface="Times New Roman"/>
                <a:cs typeface="Times New Roman"/>
              </a:rPr>
              <a:t>si fermò, dicendo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Ganid: “Figlio </a:t>
            </a:r>
            <a:r>
              <a:rPr sz="1200" dirty="0">
                <a:latin typeface="Times New Roman"/>
                <a:cs typeface="Times New Roman"/>
              </a:rPr>
              <a:t>mio, è ora di  </a:t>
            </a:r>
            <a:r>
              <a:rPr sz="1200" spc="-5" dirty="0">
                <a:latin typeface="Times New Roman"/>
                <a:cs typeface="Times New Roman"/>
              </a:rPr>
              <a:t>ritirarci.”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viaggi intorno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Roma</a:t>
            </a:r>
            <a:endParaRPr sz="1600">
              <a:latin typeface="Times New Roman"/>
              <a:cs typeface="Times New Roman"/>
            </a:endParaRPr>
          </a:p>
          <a:p>
            <a:pPr marL="63500" marR="24130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(1466.1) 132:7.1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Gonod e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fecero </a:t>
            </a:r>
            <a:r>
              <a:rPr sz="1200" spc="-5" dirty="0">
                <a:latin typeface="Times New Roman"/>
                <a:cs typeface="Times New Roman"/>
              </a:rPr>
              <a:t>cinque viaggi partendo </a:t>
            </a:r>
            <a:r>
              <a:rPr sz="1200" dirty="0">
                <a:latin typeface="Times New Roman"/>
                <a:cs typeface="Times New Roman"/>
              </a:rPr>
              <a:t>da Roma verso punti </a:t>
            </a:r>
            <a:r>
              <a:rPr sz="1200" spc="-5" dirty="0">
                <a:latin typeface="Times New Roman"/>
                <a:cs typeface="Times New Roman"/>
              </a:rPr>
              <a:t>interessanti </a:t>
            </a:r>
            <a:r>
              <a:rPr sz="1200" dirty="0">
                <a:latin typeface="Times New Roman"/>
                <a:cs typeface="Times New Roman"/>
              </a:rPr>
              <a:t>del territorio </a:t>
            </a:r>
            <a:r>
              <a:rPr sz="1200" spc="-5" dirty="0">
                <a:latin typeface="Times New Roman"/>
                <a:cs typeface="Times New Roman"/>
              </a:rPr>
              <a:t>circostante. </a:t>
            </a:r>
            <a:r>
              <a:rPr sz="1200" dirty="0">
                <a:latin typeface="Times New Roman"/>
                <a:cs typeface="Times New Roman"/>
              </a:rPr>
              <a:t>Nella  loro visita </a:t>
            </a:r>
            <a:r>
              <a:rPr sz="1200" spc="-5" dirty="0">
                <a:latin typeface="Times New Roman"/>
                <a:cs typeface="Times New Roman"/>
              </a:rPr>
              <a:t>ai laghi dell’Italia del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Gesù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colloquio </a:t>
            </a:r>
            <a:r>
              <a:rPr sz="1200" dirty="0">
                <a:latin typeface="Times New Roman"/>
                <a:cs typeface="Times New Roman"/>
              </a:rPr>
              <a:t>con Ganid </a:t>
            </a:r>
            <a:r>
              <a:rPr sz="1200" spc="-5" dirty="0">
                <a:latin typeface="Times New Roman"/>
                <a:cs typeface="Times New Roman"/>
              </a:rPr>
              <a:t>sull’impossibilità d’istruire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spc="5" dirty="0">
                <a:latin typeface="Times New Roman"/>
                <a:cs typeface="Times New Roman"/>
              </a:rPr>
              <a:t>Dio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endParaRPr sz="1200">
              <a:latin typeface="Times New Roman"/>
              <a:cs typeface="Times New Roman"/>
            </a:endParaRPr>
          </a:p>
          <a:p>
            <a:pPr marL="63500" marR="3416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l’uomo non </a:t>
            </a:r>
            <a:r>
              <a:rPr sz="1200" spc="-5" dirty="0">
                <a:latin typeface="Times New Roman"/>
                <a:cs typeface="Times New Roman"/>
              </a:rPr>
              <a:t>desidera conoscere Dio.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incontrato casualmente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pagano </a:t>
            </a:r>
            <a:r>
              <a:rPr sz="1200" dirty="0">
                <a:latin typeface="Times New Roman"/>
                <a:cs typeface="Times New Roman"/>
              </a:rPr>
              <a:t>ottuso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viaggiavano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laghi, e 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sorpreso 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non seguì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abituale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coinvolgere </a:t>
            </a:r>
            <a:r>
              <a:rPr sz="1200" dirty="0">
                <a:latin typeface="Times New Roman"/>
                <a:cs typeface="Times New Roman"/>
              </a:rPr>
              <a:t>l’uomo in una </a:t>
            </a:r>
            <a:r>
              <a:rPr sz="1200" spc="-5" dirty="0">
                <a:latin typeface="Times New Roman"/>
                <a:cs typeface="Times New Roman"/>
              </a:rPr>
              <a:t>conversazione che avesse  portato naturalmente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di questioni spirituali. </a:t>
            </a:r>
            <a:r>
              <a:rPr sz="1200" spc="-5" dirty="0">
                <a:latin typeface="Times New Roman"/>
                <a:cs typeface="Times New Roman"/>
              </a:rPr>
              <a:t>Quando Ganid </a:t>
            </a:r>
            <a:r>
              <a:rPr sz="1200" dirty="0">
                <a:latin typeface="Times New Roman"/>
                <a:cs typeface="Times New Roman"/>
              </a:rPr>
              <a:t>chiese </a:t>
            </a:r>
            <a:r>
              <a:rPr sz="1200" spc="-5" dirty="0">
                <a:latin typeface="Times New Roman"/>
                <a:cs typeface="Times New Roman"/>
              </a:rPr>
              <a:t>al suo precettore </a:t>
            </a:r>
            <a:r>
              <a:rPr sz="1200" dirty="0">
                <a:latin typeface="Times New Roman"/>
                <a:cs typeface="Times New Roman"/>
              </a:rPr>
              <a:t>perché dimostrasse </a:t>
            </a:r>
            <a:r>
              <a:rPr sz="1200" spc="-5" dirty="0">
                <a:latin typeface="Times New Roman"/>
                <a:cs typeface="Times New Roman"/>
              </a:rPr>
              <a:t>così poco  interesse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questo pagano, Gesù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(1466.2) 132:7.2 </a:t>
            </a:r>
            <a:r>
              <a:rPr sz="1200" spc="-5" dirty="0">
                <a:latin typeface="Times New Roman"/>
                <a:cs typeface="Times New Roman"/>
              </a:rPr>
              <a:t>Ganid, 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fame di verità.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era insoddisfatto di se </a:t>
            </a:r>
            <a:r>
              <a:rPr sz="1200" spc="-5" dirty="0">
                <a:latin typeface="Times New Roman"/>
                <a:cs typeface="Times New Roman"/>
              </a:rPr>
              <a:t>stesso. Non era pronto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aiuto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occhi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aperti </a:t>
            </a:r>
            <a:r>
              <a:rPr sz="1200" spc="-5" dirty="0">
                <a:latin typeface="Times New Roman"/>
                <a:cs typeface="Times New Roman"/>
              </a:rPr>
              <a:t>per ricevere </a:t>
            </a:r>
            <a:r>
              <a:rPr sz="1200" dirty="0">
                <a:latin typeface="Times New Roman"/>
                <a:cs typeface="Times New Roman"/>
              </a:rPr>
              <a:t>luce per </a:t>
            </a:r>
            <a:r>
              <a:rPr sz="1200" spc="-5" dirty="0">
                <a:latin typeface="Times New Roman"/>
                <a:cs typeface="Times New Roman"/>
              </a:rPr>
              <a:t>l’anima. Quest’uomo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maturo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raccolto della </a:t>
            </a:r>
            <a:r>
              <a:rPr sz="1200" dirty="0">
                <a:latin typeface="Times New Roman"/>
                <a:cs typeface="Times New Roman"/>
              </a:rPr>
              <a:t>salvezza; </a:t>
            </a:r>
            <a:r>
              <a:rPr sz="1200" spc="-5" dirty="0">
                <a:latin typeface="Times New Roman"/>
                <a:cs typeface="Times New Roman"/>
              </a:rPr>
              <a:t>gli  deve essere concesso </a:t>
            </a:r>
            <a:r>
              <a:rPr sz="1200" dirty="0">
                <a:latin typeface="Times New Roman"/>
                <a:cs typeface="Times New Roman"/>
              </a:rPr>
              <a:t>più tempo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della </a:t>
            </a:r>
            <a:r>
              <a:rPr sz="1200" dirty="0">
                <a:latin typeface="Times New Roman"/>
                <a:cs typeface="Times New Roman"/>
              </a:rPr>
              <a:t>vita lo </a:t>
            </a:r>
            <a:r>
              <a:rPr sz="1200" spc="-5" dirty="0">
                <a:latin typeface="Times New Roman"/>
                <a:cs typeface="Times New Roman"/>
              </a:rPr>
              <a:t>preparino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ed </a:t>
            </a:r>
            <a:r>
              <a:rPr sz="1200" dirty="0">
                <a:latin typeface="Times New Roman"/>
                <a:cs typeface="Times New Roman"/>
              </a:rPr>
              <a:t>una conoscenza  </a:t>
            </a:r>
            <a:r>
              <a:rPr sz="1200" spc="-5" dirty="0">
                <a:latin typeface="Times New Roman"/>
                <a:cs typeface="Times New Roman"/>
              </a:rPr>
              <a:t>superiore. Oppure, se </a:t>
            </a:r>
            <a:r>
              <a:rPr sz="1200" dirty="0">
                <a:latin typeface="Times New Roman"/>
                <a:cs typeface="Times New Roman"/>
              </a:rPr>
              <a:t>potessimo </a:t>
            </a:r>
            <a:r>
              <a:rPr sz="1200" spc="-5" dirty="0">
                <a:latin typeface="Times New Roman"/>
                <a:cs typeface="Times New Roman"/>
              </a:rPr>
              <a:t>portarlo </a:t>
            </a:r>
            <a:r>
              <a:rPr sz="1200" dirty="0">
                <a:latin typeface="Times New Roman"/>
                <a:cs typeface="Times New Roman"/>
              </a:rPr>
              <a:t>a vivere con noi, </a:t>
            </a:r>
            <a:r>
              <a:rPr sz="1200" spc="-5" dirty="0">
                <a:latin typeface="Times New Roman"/>
                <a:cs typeface="Times New Roman"/>
              </a:rPr>
              <a:t>potremmo mostrargli con </a:t>
            </a:r>
            <a:r>
              <a:rPr sz="1200" dirty="0">
                <a:latin typeface="Times New Roman"/>
                <a:cs typeface="Times New Roman"/>
              </a:rPr>
              <a:t>il nostro modo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nei </a:t>
            </a:r>
            <a:r>
              <a:rPr sz="1200" spc="-5" dirty="0">
                <a:latin typeface="Times New Roman"/>
                <a:cs typeface="Times New Roman"/>
              </a:rPr>
              <a:t>cieli,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sarebbe perciò talmente attratto dal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vivere come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costretto ad informarsi su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rivelare Dio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cercano;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delle anime </a:t>
            </a:r>
            <a:r>
              <a:rPr sz="1200" spc="-5" dirty="0">
                <a:latin typeface="Times New Roman"/>
                <a:cs typeface="Times New Roman"/>
              </a:rPr>
              <a:t>reticenti alle gioie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salvezza. L’uomo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16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88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divenire assetato </a:t>
            </a:r>
            <a:r>
              <a:rPr sz="1200" dirty="0">
                <a:latin typeface="Times New Roman"/>
                <a:cs typeface="Times New Roman"/>
              </a:rPr>
              <a:t>di verità a </a:t>
            </a:r>
            <a:r>
              <a:rPr sz="1200" spc="-5" dirty="0">
                <a:latin typeface="Times New Roman"/>
                <a:cs typeface="Times New Roman"/>
              </a:rPr>
              <a:t>seguito delle </a:t>
            </a:r>
            <a:r>
              <a:rPr sz="1200" dirty="0">
                <a:latin typeface="Times New Roman"/>
                <a:cs typeface="Times New Roman"/>
              </a:rPr>
              <a:t>esperienze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deve desiderare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del </a:t>
            </a:r>
            <a:r>
              <a:rPr sz="1200" spc="5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conoscono il Padre divino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possa agire come intermediario </a:t>
            </a:r>
            <a:r>
              <a:rPr sz="1200" dirty="0">
                <a:latin typeface="Times New Roman"/>
                <a:cs typeface="Times New Roman"/>
              </a:rPr>
              <a:t>per condurre un tale  </a:t>
            </a:r>
            <a:r>
              <a:rPr sz="1200" spc="-5" dirty="0">
                <a:latin typeface="Times New Roman"/>
                <a:cs typeface="Times New Roman"/>
              </a:rPr>
              <a:t>mortale al Padre celeste. Se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Dio, la nostra vera occupazione sulla </a:t>
            </a:r>
            <a:r>
              <a:rPr sz="1200" spc="-5" dirty="0">
                <a:latin typeface="Times New Roman"/>
                <a:cs typeface="Times New Roman"/>
              </a:rPr>
              <a:t>terra consiste nel vivere </a:t>
            </a:r>
            <a:r>
              <a:rPr sz="1200" dirty="0">
                <a:latin typeface="Times New Roman"/>
                <a:cs typeface="Times New Roman"/>
              </a:rPr>
              <a:t>in modo da permettere </a:t>
            </a:r>
            <a:r>
              <a:rPr sz="1200" spc="-5" dirty="0">
                <a:latin typeface="Times New Roman"/>
                <a:cs typeface="Times New Roman"/>
              </a:rPr>
              <a:t>al  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rivelarsi </a:t>
            </a:r>
            <a:r>
              <a:rPr sz="1200" dirty="0">
                <a:latin typeface="Times New Roman"/>
                <a:cs typeface="Times New Roman"/>
              </a:rPr>
              <a:t>nella nostra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cercano Dio vedranno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chiederanno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aiuto per  saperne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sul Dio </a:t>
            </a:r>
            <a:r>
              <a:rPr sz="1200" dirty="0">
                <a:latin typeface="Times New Roman"/>
                <a:cs typeface="Times New Roman"/>
              </a:rPr>
              <a:t>che trova in questo modo </a:t>
            </a:r>
            <a:r>
              <a:rPr sz="1200" spc="-5" dirty="0">
                <a:latin typeface="Times New Roman"/>
                <a:cs typeface="Times New Roman"/>
              </a:rPr>
              <a:t>espressione nella </a:t>
            </a:r>
            <a:r>
              <a:rPr sz="1200" dirty="0">
                <a:latin typeface="Times New Roman"/>
                <a:cs typeface="Times New Roman"/>
              </a:rPr>
              <a:t>nostra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(1466.3) 132:7.3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montagna, nel corso </a:t>
            </a:r>
            <a:r>
              <a:rPr sz="1200" dirty="0">
                <a:latin typeface="Times New Roman"/>
                <a:cs typeface="Times New Roman"/>
              </a:rPr>
              <a:t>della loro visita in </a:t>
            </a:r>
            <a:r>
              <a:rPr sz="1200" spc="-5" dirty="0">
                <a:latin typeface="Times New Roman"/>
                <a:cs typeface="Times New Roman"/>
              </a:rPr>
              <a:t>Svizzera, che Gesù ebbe con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conversazione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un’intera giornata sul </a:t>
            </a:r>
            <a:r>
              <a:rPr sz="1200" dirty="0">
                <a:latin typeface="Times New Roman"/>
                <a:cs typeface="Times New Roman"/>
              </a:rPr>
              <a:t>Buddismo. </a:t>
            </a:r>
            <a:r>
              <a:rPr sz="1200" spc="-5" dirty="0">
                <a:latin typeface="Times New Roman"/>
                <a:cs typeface="Times New Roman"/>
              </a:rPr>
              <a:t>Ganid aveva </a:t>
            </a:r>
            <a:r>
              <a:rPr sz="1200" dirty="0">
                <a:latin typeface="Times New Roman"/>
                <a:cs typeface="Times New Roman"/>
              </a:rPr>
              <a:t>posto molte volte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domande dirette su Budda,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 sempre </a:t>
            </a:r>
            <a:r>
              <a:rPr sz="1200" dirty="0">
                <a:latin typeface="Times New Roman"/>
                <a:cs typeface="Times New Roman"/>
              </a:rPr>
              <a:t>ricevuto  </a:t>
            </a:r>
            <a:r>
              <a:rPr sz="1200" spc="-5" dirty="0">
                <a:latin typeface="Times New Roman"/>
                <a:cs typeface="Times New Roman"/>
              </a:rPr>
              <a:t>delle risposte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evasive. Quel giorno,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figlio, il padre pose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una domanda </a:t>
            </a:r>
            <a:r>
              <a:rPr sz="1200" spc="-5" dirty="0">
                <a:latin typeface="Times New Roman"/>
                <a:cs typeface="Times New Roman"/>
              </a:rPr>
              <a:t>diretta su </a:t>
            </a:r>
            <a:r>
              <a:rPr sz="1200" dirty="0">
                <a:latin typeface="Times New Roman"/>
                <a:cs typeface="Times New Roman"/>
              </a:rPr>
              <a:t>Budda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risposta diretta. Gonod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“Vorrei realmente sapere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pensi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Budda.”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92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(1466.4) 132:7.4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vostro Budda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meglio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Buddismo. Budda </a:t>
            </a:r>
            <a:r>
              <a:rPr sz="1200" dirty="0">
                <a:latin typeface="Times New Roman"/>
                <a:cs typeface="Times New Roman"/>
              </a:rPr>
              <a:t>fu un grande 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popolo, 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 orfano; voglio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con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perse di vista </a:t>
            </a:r>
            <a:r>
              <a:rPr sz="1200" spc="-5" dirty="0">
                <a:latin typeface="Times New Roman"/>
                <a:cs typeface="Times New Roman"/>
              </a:rPr>
              <a:t>suo Padre spirituale,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esperienza fu tragica.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di vivere e d’insegnare come 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Budda diresse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nave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salvezza verso </a:t>
            </a:r>
            <a:r>
              <a:rPr sz="1200" dirty="0">
                <a:latin typeface="Times New Roman"/>
                <a:cs typeface="Times New Roman"/>
              </a:rPr>
              <a:t>il porto </a:t>
            </a:r>
            <a:r>
              <a:rPr sz="1200" spc="-5" dirty="0">
                <a:latin typeface="Times New Roman"/>
                <a:cs typeface="Times New Roman"/>
              </a:rPr>
              <a:t>sicuro, verso l’entrata </a:t>
            </a:r>
            <a:r>
              <a:rPr sz="1200" dirty="0">
                <a:latin typeface="Times New Roman"/>
                <a:cs typeface="Times New Roman"/>
              </a:rPr>
              <a:t>del porto di </a:t>
            </a:r>
            <a:r>
              <a:rPr sz="1200" spc="-5" dirty="0">
                <a:latin typeface="Times New Roman"/>
                <a:cs typeface="Times New Roman"/>
              </a:rPr>
              <a:t>salvezza dei mortali,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là, </a:t>
            </a:r>
            <a:r>
              <a:rPr sz="1200" dirty="0">
                <a:latin typeface="Times New Roman"/>
                <a:cs typeface="Times New Roman"/>
              </a:rPr>
              <a:t>a causa di carte di </a:t>
            </a:r>
            <a:r>
              <a:rPr sz="1200" spc="-5" dirty="0">
                <a:latin typeface="Times New Roman"/>
                <a:cs typeface="Times New Roman"/>
              </a:rPr>
              <a:t>navigazione </a:t>
            </a:r>
            <a:r>
              <a:rPr sz="1200" dirty="0">
                <a:latin typeface="Times New Roman"/>
                <a:cs typeface="Times New Roman"/>
              </a:rPr>
              <a:t>sbagliate, la </a:t>
            </a:r>
            <a:r>
              <a:rPr sz="1200" spc="-5" dirty="0">
                <a:latin typeface="Times New Roman"/>
                <a:cs typeface="Times New Roman"/>
              </a:rPr>
              <a:t>bella  nave si </a:t>
            </a:r>
            <a:r>
              <a:rPr sz="1200" dirty="0">
                <a:latin typeface="Times New Roman"/>
                <a:cs typeface="Times New Roman"/>
              </a:rPr>
              <a:t>arenò. </a:t>
            </a:r>
            <a:r>
              <a:rPr sz="1200" spc="-10" dirty="0">
                <a:latin typeface="Times New Roman"/>
                <a:cs typeface="Times New Roman"/>
              </a:rPr>
              <a:t>Là </a:t>
            </a:r>
            <a:r>
              <a:rPr sz="1200" dirty="0">
                <a:latin typeface="Times New Roman"/>
                <a:cs typeface="Times New Roman"/>
              </a:rPr>
              <a:t>è rimasta </a:t>
            </a:r>
            <a:r>
              <a:rPr sz="1200" spc="-5" dirty="0">
                <a:latin typeface="Times New Roman"/>
                <a:cs typeface="Times New Roman"/>
              </a:rPr>
              <a:t>per numerose generazioni, </a:t>
            </a:r>
            <a:r>
              <a:rPr sz="1200" dirty="0">
                <a:latin typeface="Times New Roman"/>
                <a:cs typeface="Times New Roman"/>
              </a:rPr>
              <a:t>immobile e quasi </a:t>
            </a:r>
            <a:r>
              <a:rPr sz="1200" spc="-5" dirty="0">
                <a:latin typeface="Times New Roman"/>
                <a:cs typeface="Times New Roman"/>
              </a:rPr>
              <a:t>irrimediabilmente incagliata.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questa nave </a:t>
            </a:r>
            <a:r>
              <a:rPr sz="1200" dirty="0">
                <a:latin typeface="Times New Roman"/>
                <a:cs typeface="Times New Roman"/>
              </a:rPr>
              <a:t>sono rimasti 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compatrioti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questi anni. Essi </a:t>
            </a:r>
            <a:r>
              <a:rPr sz="1200" dirty="0">
                <a:latin typeface="Times New Roman"/>
                <a:cs typeface="Times New Roman"/>
              </a:rPr>
              <a:t>vivono a </a:t>
            </a:r>
            <a:r>
              <a:rPr sz="1200" spc="-5" dirty="0">
                <a:latin typeface="Times New Roman"/>
                <a:cs typeface="Times New Roman"/>
              </a:rPr>
              <a:t>brevissima </a:t>
            </a:r>
            <a:r>
              <a:rPr sz="1200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dalle acque </a:t>
            </a:r>
            <a:r>
              <a:rPr sz="1200" dirty="0">
                <a:latin typeface="Times New Roman"/>
                <a:cs typeface="Times New Roman"/>
              </a:rPr>
              <a:t>sicure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porto, ma rifiutano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entrarvi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imbarcazione del </a:t>
            </a:r>
            <a:r>
              <a:rPr sz="1200" dirty="0">
                <a:latin typeface="Times New Roman"/>
                <a:cs typeface="Times New Roman"/>
              </a:rPr>
              <a:t>buon Budda ha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la sfortuna di </a:t>
            </a:r>
            <a:r>
              <a:rPr sz="1200" spc="-5" dirty="0">
                <a:latin typeface="Times New Roman"/>
                <a:cs typeface="Times New Roman"/>
              </a:rPr>
              <a:t>arenarsi appena fuori del </a:t>
            </a:r>
            <a:r>
              <a:rPr sz="1200" dirty="0">
                <a:latin typeface="Times New Roman"/>
                <a:cs typeface="Times New Roman"/>
              </a:rPr>
              <a:t>porto. Ed i popoli buddisti  non </a:t>
            </a:r>
            <a:r>
              <a:rPr sz="1200" spc="-5" dirty="0">
                <a:latin typeface="Times New Roman"/>
                <a:cs typeface="Times New Roman"/>
              </a:rPr>
              <a:t>entreranno </a:t>
            </a:r>
            <a:r>
              <a:rPr sz="1200" dirty="0">
                <a:latin typeface="Times New Roman"/>
                <a:cs typeface="Times New Roman"/>
              </a:rPr>
              <a:t>mai in questa rada a meno di abbandonare la nave filosofica </a:t>
            </a:r>
            <a:r>
              <a:rPr sz="1200" spc="-5" dirty="0">
                <a:latin typeface="Times New Roman"/>
                <a:cs typeface="Times New Roman"/>
              </a:rPr>
              <a:t>del loro profeta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nobile spirito. Se il  vostro </a:t>
            </a:r>
            <a:r>
              <a:rPr sz="1200" spc="-5" dirty="0">
                <a:latin typeface="Times New Roman"/>
                <a:cs typeface="Times New Roman"/>
              </a:rPr>
              <a:t>popolo fosse rimasto fedele allo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Budda,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sareste entrati </a:t>
            </a:r>
            <a:r>
              <a:rPr sz="1200" dirty="0">
                <a:latin typeface="Times New Roman"/>
                <a:cs typeface="Times New Roman"/>
              </a:rPr>
              <a:t>da 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porto della tranquillità dello  spirito, del </a:t>
            </a:r>
            <a:r>
              <a:rPr sz="1200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della salvezza.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56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(1467.1) 132:7.5 </a:t>
            </a:r>
            <a:r>
              <a:rPr sz="1200" spc="-5" dirty="0">
                <a:latin typeface="Times New Roman"/>
                <a:cs typeface="Times New Roman"/>
              </a:rPr>
              <a:t>“Vedi Gonod, Budda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Dio in spirito, ma non è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scoprirlo </a:t>
            </a:r>
            <a:r>
              <a:rPr sz="1200" dirty="0">
                <a:latin typeface="Times New Roman"/>
                <a:cs typeface="Times New Roman"/>
              </a:rPr>
              <a:t>chiaramente </a:t>
            </a:r>
            <a:r>
              <a:rPr sz="1200" spc="-5" dirty="0">
                <a:latin typeface="Times New Roman"/>
                <a:cs typeface="Times New Roman"/>
              </a:rPr>
              <a:t>nella mente; gli </a:t>
            </a:r>
            <a:r>
              <a:rPr sz="1200" dirty="0">
                <a:latin typeface="Times New Roman"/>
                <a:cs typeface="Times New Roman"/>
              </a:rPr>
              <a:t>Ebrei  </a:t>
            </a:r>
            <a:r>
              <a:rPr sz="1200" spc="-5" dirty="0">
                <a:latin typeface="Times New Roman"/>
                <a:cs typeface="Times New Roman"/>
              </a:rPr>
              <a:t>hanno scoperto Dio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mancato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di </a:t>
            </a:r>
            <a:r>
              <a:rPr sz="1200" spc="-5" dirty="0">
                <a:latin typeface="Times New Roman"/>
                <a:cs typeface="Times New Roman"/>
              </a:rPr>
              <a:t>conoscerlo </a:t>
            </a:r>
            <a:r>
              <a:rPr sz="1200" dirty="0">
                <a:latin typeface="Times New Roman"/>
                <a:cs typeface="Times New Roman"/>
              </a:rPr>
              <a:t>in spirito.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Buddisti si dibattono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una  </a:t>
            </a:r>
            <a:r>
              <a:rPr sz="1200" dirty="0">
                <a:latin typeface="Times New Roman"/>
                <a:cs typeface="Times New Roman"/>
              </a:rPr>
              <a:t>filosofia senza Dio,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mio popolo è </a:t>
            </a:r>
            <a:r>
              <a:rPr sz="1200" spc="-5" dirty="0">
                <a:latin typeface="Times New Roman"/>
                <a:cs typeface="Times New Roman"/>
              </a:rPr>
              <a:t>miseramente schiavo del timore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senza una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salvifica di vita e di  </a:t>
            </a:r>
            <a:r>
              <a:rPr sz="1200" spc="-5" dirty="0">
                <a:latin typeface="Times New Roman"/>
                <a:cs typeface="Times New Roman"/>
              </a:rPr>
              <a:t>libertà. Voi avete </a:t>
            </a:r>
            <a:r>
              <a:rPr sz="1200" dirty="0">
                <a:latin typeface="Times New Roman"/>
                <a:cs typeface="Times New Roman"/>
              </a:rPr>
              <a:t>una filosofia senza un Dio;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hanno un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privi di una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di vita a </a:t>
            </a:r>
            <a:r>
              <a:rPr sz="1200" spc="10" dirty="0">
                <a:latin typeface="Times New Roman"/>
                <a:cs typeface="Times New Roman"/>
              </a:rPr>
              <a:t>lui  </a:t>
            </a:r>
            <a:r>
              <a:rPr sz="1200" spc="-5" dirty="0">
                <a:latin typeface="Times New Roman"/>
                <a:cs typeface="Times New Roman"/>
              </a:rPr>
              <a:t>connessa. Non avendo </a:t>
            </a:r>
            <a:r>
              <a:rPr sz="1200" dirty="0">
                <a:latin typeface="Times New Roman"/>
                <a:cs typeface="Times New Roman"/>
              </a:rPr>
              <a:t>una visione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spirito e </a:t>
            </a:r>
            <a:r>
              <a:rPr sz="1200" spc="-5" dirty="0">
                <a:latin typeface="Times New Roman"/>
                <a:cs typeface="Times New Roman"/>
              </a:rPr>
              <a:t>come Padre, </a:t>
            </a:r>
            <a:r>
              <a:rPr sz="1200" dirty="0">
                <a:latin typeface="Times New Roman"/>
                <a:cs typeface="Times New Roman"/>
              </a:rPr>
              <a:t>Budda non è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portare 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insegnamento </a:t>
            </a:r>
            <a:r>
              <a:rPr sz="1200" spc="-5" dirty="0">
                <a:latin typeface="Times New Roman"/>
                <a:cs typeface="Times New Roman"/>
              </a:rPr>
              <a:t>l’energia  morale </a:t>
            </a:r>
            <a:r>
              <a:rPr sz="1200" dirty="0">
                <a:latin typeface="Times New Roman"/>
                <a:cs typeface="Times New Roman"/>
              </a:rPr>
              <a:t>e la potenza di </a:t>
            </a:r>
            <a:r>
              <a:rPr sz="1200" spc="-5" dirty="0">
                <a:latin typeface="Times New Roman"/>
                <a:cs typeface="Times New Roman"/>
              </a:rPr>
              <a:t>guida spirituale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possedere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deve cambiare </a:t>
            </a:r>
            <a:r>
              <a:rPr sz="1200" dirty="0">
                <a:latin typeface="Times New Roman"/>
                <a:cs typeface="Times New Roman"/>
              </a:rPr>
              <a:t>una razza </a:t>
            </a:r>
            <a:r>
              <a:rPr sz="1200" spc="-5" dirty="0">
                <a:latin typeface="Times New Roman"/>
                <a:cs typeface="Times New Roman"/>
              </a:rPr>
              <a:t>ed elevare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4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(1467.2) 132:7.6 </a:t>
            </a:r>
            <a:r>
              <a:rPr sz="1200" spc="-5" dirty="0">
                <a:latin typeface="Times New Roman"/>
                <a:cs typeface="Times New Roman"/>
              </a:rPr>
              <a:t>Allora Ganid esclamò: “Maestro, istituiamo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una nuova </a:t>
            </a:r>
            <a:r>
              <a:rPr sz="1200" spc="-5" dirty="0">
                <a:latin typeface="Times New Roman"/>
                <a:cs typeface="Times New Roman"/>
              </a:rPr>
              <a:t>religione che sia abbastanza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per l’India ed  abbastanza grande per </a:t>
            </a:r>
            <a:r>
              <a:rPr sz="1200" dirty="0">
                <a:latin typeface="Times New Roman"/>
                <a:cs typeface="Times New Roman"/>
              </a:rPr>
              <a:t>Roma, e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potremo proporla </a:t>
            </a:r>
            <a:r>
              <a:rPr sz="1200" spc="-5" dirty="0">
                <a:latin typeface="Times New Roman"/>
                <a:cs typeface="Times New Roman"/>
              </a:rPr>
              <a:t>agli Ebrei </a:t>
            </a:r>
            <a:r>
              <a:rPr sz="1200" dirty="0">
                <a:latin typeface="Times New Roman"/>
                <a:cs typeface="Times New Roman"/>
              </a:rPr>
              <a:t>al posto di </a:t>
            </a:r>
            <a:r>
              <a:rPr sz="1200" spc="-5" dirty="0">
                <a:latin typeface="Times New Roman"/>
                <a:cs typeface="Times New Roman"/>
              </a:rPr>
              <a:t>Yahweh.”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“Ganid,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 fanno.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sviluppano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periodi,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sfolgorano sulla </a:t>
            </a:r>
            <a:r>
              <a:rPr sz="1200" spc="-5" dirty="0">
                <a:latin typeface="Times New Roman"/>
                <a:cs typeface="Times New Roman"/>
              </a:rPr>
              <a:t>terra nella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che rivelano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ai loro </a:t>
            </a:r>
            <a:r>
              <a:rPr sz="1200" spc="-5" dirty="0">
                <a:latin typeface="Times New Roman"/>
                <a:cs typeface="Times New Roman"/>
              </a:rPr>
              <a:t>simili.” 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parole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profetiche.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(1467.3) 132:7.7 </a:t>
            </a:r>
            <a:r>
              <a:rPr sz="1200" spc="-5" dirty="0">
                <a:latin typeface="Times New Roman"/>
                <a:cs typeface="Times New Roman"/>
              </a:rPr>
              <a:t>Quella notte,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si furono coricati, Ganid </a:t>
            </a:r>
            <a:r>
              <a:rPr sz="1200" dirty="0">
                <a:latin typeface="Times New Roman"/>
                <a:cs typeface="Times New Roman"/>
              </a:rPr>
              <a:t>non riuscì a </a:t>
            </a:r>
            <a:r>
              <a:rPr sz="1200" spc="-5" dirty="0">
                <a:latin typeface="Times New Roman"/>
                <a:cs typeface="Times New Roman"/>
              </a:rPr>
              <a:t>dormire. Egli </a:t>
            </a:r>
            <a:r>
              <a:rPr sz="1200" dirty="0">
                <a:latin typeface="Times New Roman"/>
                <a:cs typeface="Times New Roman"/>
              </a:rPr>
              <a:t>parlò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fine disse:  “Sai, padre, </a:t>
            </a:r>
            <a:r>
              <a:rPr sz="1200" dirty="0">
                <a:latin typeface="Times New Roman"/>
                <a:cs typeface="Times New Roman"/>
              </a:rPr>
              <a:t>talvolta penso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Joshua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rispose </a:t>
            </a:r>
            <a:r>
              <a:rPr sz="1200" dirty="0">
                <a:latin typeface="Times New Roman"/>
                <a:cs typeface="Times New Roman"/>
              </a:rPr>
              <a:t>soltanto con tono </a:t>
            </a:r>
            <a:r>
              <a:rPr sz="1200" spc="-5" dirty="0">
                <a:latin typeface="Times New Roman"/>
                <a:cs typeface="Times New Roman"/>
              </a:rPr>
              <a:t>assonnato: “Figlio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10" dirty="0">
                <a:latin typeface="Times New Roman"/>
                <a:cs typeface="Times New Roman"/>
              </a:rPr>
              <a:t>sono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6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(1467.4) 132:7.8 </a:t>
            </a:r>
            <a:r>
              <a:rPr sz="1200" spc="-5" dirty="0">
                <a:latin typeface="Times New Roman"/>
                <a:cs typeface="Times New Roman"/>
              </a:rPr>
              <a:t>A 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resto della </a:t>
            </a:r>
            <a:r>
              <a:rPr sz="1200" spc="-5" dirty="0">
                <a:latin typeface="Times New Roman"/>
                <a:cs typeface="Times New Roman"/>
              </a:rPr>
              <a:t>sua vita naturale </a:t>
            </a:r>
            <a:r>
              <a:rPr sz="1200" dirty="0">
                <a:latin typeface="Times New Roman"/>
                <a:cs typeface="Times New Roman"/>
              </a:rPr>
              <a:t>Ganid continuò ad </a:t>
            </a:r>
            <a:r>
              <a:rPr sz="1200" spc="-5" dirty="0">
                <a:latin typeface="Times New Roman"/>
                <a:cs typeface="Times New Roman"/>
              </a:rPr>
              <a:t>elaborare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propria. Egli  era </a:t>
            </a:r>
            <a:r>
              <a:rPr sz="1200" dirty="0">
                <a:latin typeface="Times New Roman"/>
                <a:cs typeface="Times New Roman"/>
              </a:rPr>
              <a:t>potentemente </a:t>
            </a:r>
            <a:r>
              <a:rPr sz="1200" spc="-5" dirty="0">
                <a:latin typeface="Times New Roman"/>
                <a:cs typeface="Times New Roman"/>
              </a:rPr>
              <a:t>stimolato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larghezza di </a:t>
            </a:r>
            <a:r>
              <a:rPr sz="1200" spc="-5" dirty="0">
                <a:latin typeface="Times New Roman"/>
                <a:cs typeface="Times New Roman"/>
              </a:rPr>
              <a:t>vedute, dall’equità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tolleranza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discussioni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questo giovane non </a:t>
            </a:r>
            <a:r>
              <a:rPr sz="1200" spc="-5" dirty="0">
                <a:latin typeface="Times New Roman"/>
                <a:cs typeface="Times New Roman"/>
              </a:rPr>
              <a:t>provò </a:t>
            </a:r>
            <a:r>
              <a:rPr sz="1200" dirty="0">
                <a:latin typeface="Times New Roman"/>
                <a:cs typeface="Times New Roman"/>
              </a:rPr>
              <a:t>mai sentimenti di </a:t>
            </a:r>
            <a:r>
              <a:rPr sz="1200" spc="-5" dirty="0">
                <a:latin typeface="Times New Roman"/>
                <a:cs typeface="Times New Roman"/>
              </a:rPr>
              <a:t>rancore </a:t>
            </a:r>
            <a:r>
              <a:rPr sz="1200" dirty="0">
                <a:latin typeface="Times New Roman"/>
                <a:cs typeface="Times New Roman"/>
              </a:rPr>
              <a:t>o reazioni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antagonismo.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24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(1467.5) 132:7.9 </a:t>
            </a:r>
            <a:r>
              <a:rPr sz="1200" spc="-5" dirty="0">
                <a:latin typeface="Times New Roman"/>
                <a:cs typeface="Times New Roman"/>
              </a:rPr>
              <a:t>Quale scena,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intelligenze celesti, contemplare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del ragazzo </a:t>
            </a:r>
            <a:r>
              <a:rPr sz="1200" spc="-5" dirty="0">
                <a:latin typeface="Times New Roman"/>
                <a:cs typeface="Times New Roman"/>
              </a:rPr>
              <a:t>indiano che propone al </a:t>
            </a:r>
            <a:r>
              <a:rPr sz="1200" dirty="0">
                <a:latin typeface="Times New Roman"/>
                <a:cs typeface="Times New Roman"/>
              </a:rPr>
              <a:t>Creatore di un 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d’istituire insieme una nuova </a:t>
            </a:r>
            <a:r>
              <a:rPr sz="1200" spc="-5" dirty="0">
                <a:latin typeface="Times New Roman"/>
                <a:cs typeface="Times New Roman"/>
              </a:rPr>
              <a:t>religione!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sapesse, essi stavano </a:t>
            </a:r>
            <a:r>
              <a:rPr sz="1200" dirty="0">
                <a:latin typeface="Times New Roman"/>
                <a:cs typeface="Times New Roman"/>
              </a:rPr>
              <a:t>istituendo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in quel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eterna — questa nuova via di </a:t>
            </a:r>
            <a:r>
              <a:rPr sz="1200" spc="-5" dirty="0">
                <a:latin typeface="Times New Roman"/>
                <a:cs typeface="Times New Roman"/>
              </a:rPr>
              <a:t>salvezza,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all’uomo tramite Gesù </a:t>
            </a:r>
            <a:r>
              <a:rPr sz="1200" dirty="0">
                <a:latin typeface="Times New Roman"/>
                <a:cs typeface="Times New Roman"/>
              </a:rPr>
              <a:t>ed 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8054975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il ragazzo </a:t>
            </a:r>
            <a:r>
              <a:rPr sz="1200" spc="-5" dirty="0">
                <a:latin typeface="Times New Roman"/>
                <a:cs typeface="Times New Roman"/>
              </a:rPr>
              <a:t>desiderava maggiormente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inconsciamente </a:t>
            </a:r>
            <a:r>
              <a:rPr sz="1200" dirty="0">
                <a:latin typeface="Times New Roman"/>
                <a:cs typeface="Times New Roman"/>
              </a:rPr>
              <a:t>lo stava facendo davvero.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stato, </a:t>
            </a:r>
            <a:r>
              <a:rPr sz="1200" spc="-5" dirty="0">
                <a:latin typeface="Times New Roman"/>
                <a:cs typeface="Times New Roman"/>
              </a:rPr>
              <a:t>ed è, sempre così. Quello  che l’immaginazione umana </a:t>
            </a:r>
            <a:r>
              <a:rPr sz="1200" dirty="0">
                <a:latin typeface="Times New Roman"/>
                <a:cs typeface="Times New Roman"/>
              </a:rPr>
              <a:t>illuminata e riflessiva,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dirty="0">
                <a:latin typeface="Times New Roman"/>
                <a:cs typeface="Times New Roman"/>
              </a:rPr>
              <a:t>istruita e </a:t>
            </a:r>
            <a:r>
              <a:rPr sz="1200" spc="-5" dirty="0">
                <a:latin typeface="Times New Roman"/>
                <a:cs typeface="Times New Roman"/>
              </a:rPr>
              <a:t>spontaneamente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disinteressatamente guidata, </a:t>
            </a:r>
            <a:r>
              <a:rPr sz="1200" dirty="0">
                <a:latin typeface="Times New Roman"/>
                <a:cs typeface="Times New Roman"/>
              </a:rPr>
              <a:t>desidera  </a:t>
            </a:r>
            <a:r>
              <a:rPr sz="1200" spc="-5" dirty="0">
                <a:latin typeface="Times New Roman"/>
                <a:cs typeface="Times New Roman"/>
              </a:rPr>
              <a:t>fare ed essere, diviene </a:t>
            </a:r>
            <a:r>
              <a:rPr sz="1200" dirty="0">
                <a:latin typeface="Times New Roman"/>
                <a:cs typeface="Times New Roman"/>
              </a:rPr>
              <a:t>proporzionalmente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al grado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consacrazione del </a:t>
            </a:r>
            <a:r>
              <a:rPr sz="1200" dirty="0">
                <a:latin typeface="Times New Roman"/>
                <a:cs typeface="Times New Roman"/>
              </a:rPr>
              <a:t>mortale 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divinamente la  volontà </a:t>
            </a:r>
            <a:r>
              <a:rPr sz="1200" spc="-5" dirty="0">
                <a:latin typeface="Times New Roman"/>
                <a:cs typeface="Times New Roman"/>
              </a:rPr>
              <a:t>del Padre. 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associa </a:t>
            </a:r>
            <a:r>
              <a:rPr sz="1200" dirty="0">
                <a:latin typeface="Times New Roman"/>
                <a:cs typeface="Times New Roman"/>
              </a:rPr>
              <a:t>a Dio,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cose possono </a:t>
            </a:r>
            <a:r>
              <a:rPr sz="1200" spc="-5" dirty="0">
                <a:latin typeface="Times New Roman"/>
                <a:cs typeface="Times New Roman"/>
              </a:rPr>
              <a:t>accadere,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accadono.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97281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121: </a:t>
            </a:r>
            <a:r>
              <a:rPr sz="2200" b="1" spc="-35" dirty="0">
                <a:solidFill>
                  <a:srgbClr val="933634"/>
                </a:solidFill>
                <a:latin typeface="Times New Roman"/>
                <a:cs typeface="Times New Roman"/>
              </a:rPr>
              <a:t>L’epoca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del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conferimento di</a:t>
            </a:r>
            <a:r>
              <a:rPr sz="2200" b="1" spc="4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Micael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90219" y="1011682"/>
            <a:ext cx="8147050" cy="342836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304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(1332.1) 121:0.1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l’intermedio </a:t>
            </a:r>
            <a:r>
              <a:rPr sz="1200" dirty="0">
                <a:latin typeface="Times New Roman"/>
                <a:cs typeface="Times New Roman"/>
              </a:rPr>
              <a:t>secondario un tempo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all’apostolo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agente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dodici </a:t>
            </a:r>
            <a:r>
              <a:rPr sz="1200" spc="-5" dirty="0">
                <a:latin typeface="Times New Roman"/>
                <a:cs typeface="Times New Roman"/>
              </a:rPr>
              <a:t>membri della Fratellanza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degli Intermedi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patrocinata congiuntamente dal capo che </a:t>
            </a:r>
            <a:r>
              <a:rPr sz="1200" spc="5" dirty="0">
                <a:latin typeface="Times New Roman"/>
                <a:cs typeface="Times New Roman"/>
              </a:rPr>
              <a:t>presiede 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registratore, </a:t>
            </a:r>
            <a:r>
              <a:rPr sz="1200" dirty="0">
                <a:latin typeface="Times New Roman"/>
                <a:cs typeface="Times New Roman"/>
              </a:rPr>
              <a:t>e sono autorizzato a </a:t>
            </a:r>
            <a:r>
              <a:rPr sz="1200" spc="-5" dirty="0">
                <a:latin typeface="Times New Roman"/>
                <a:cs typeface="Times New Roman"/>
              </a:rPr>
              <a:t>redigere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 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osservate dal </a:t>
            </a:r>
            <a:r>
              <a:rPr sz="1200" dirty="0">
                <a:latin typeface="Times New Roman"/>
                <a:cs typeface="Times New Roman"/>
              </a:rPr>
              <a:t>mio ordine </a:t>
            </a:r>
            <a:r>
              <a:rPr sz="1200" spc="-5" dirty="0">
                <a:latin typeface="Times New Roman"/>
                <a:cs typeface="Times New Roman"/>
              </a:rPr>
              <a:t>di creature terrestri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 furono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messe per </a:t>
            </a:r>
            <a:r>
              <a:rPr sz="1200" dirty="0">
                <a:latin typeface="Times New Roman"/>
                <a:cs typeface="Times New Roman"/>
              </a:rPr>
              <a:t>iscritto </a:t>
            </a:r>
            <a:r>
              <a:rPr sz="1200" spc="-5" dirty="0">
                <a:latin typeface="Times New Roman"/>
                <a:cs typeface="Times New Roman"/>
              </a:rPr>
              <a:t>dal soggetto 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cui ero </a:t>
            </a:r>
            <a:r>
              <a:rPr sz="1200" dirty="0">
                <a:latin typeface="Times New Roman"/>
                <a:cs typeface="Times New Roman"/>
              </a:rPr>
              <a:t>il custode </a:t>
            </a:r>
            <a:r>
              <a:rPr sz="1200" spc="-5" dirty="0">
                <a:latin typeface="Times New Roman"/>
                <a:cs typeface="Times New Roman"/>
              </a:rPr>
              <a:t>temporale. </a:t>
            </a:r>
            <a:r>
              <a:rPr sz="1200" dirty="0">
                <a:latin typeface="Times New Roman"/>
                <a:cs typeface="Times New Roman"/>
              </a:rPr>
              <a:t>Sapendo come il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evitava </a:t>
            </a:r>
            <a:r>
              <a:rPr sz="1200" spc="-5" dirty="0">
                <a:latin typeface="Times New Roman"/>
                <a:cs typeface="Times New Roman"/>
              </a:rPr>
              <a:t>scrupolosamente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dietro </a:t>
            </a:r>
            <a:r>
              <a:rPr sz="1200" dirty="0">
                <a:latin typeface="Times New Roman"/>
                <a:cs typeface="Times New Roman"/>
              </a:rPr>
              <a:t>di sé documenti  </a:t>
            </a:r>
            <a:r>
              <a:rPr sz="1200" spc="-5" dirty="0">
                <a:latin typeface="Times New Roman"/>
                <a:cs typeface="Times New Roman"/>
              </a:rPr>
              <a:t>scritti, Andrea rifiutò </a:t>
            </a:r>
            <a:r>
              <a:rPr sz="1200" dirty="0">
                <a:latin typeface="Times New Roman"/>
                <a:cs typeface="Times New Roman"/>
              </a:rPr>
              <a:t>fermamente 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copie </a:t>
            </a:r>
            <a:r>
              <a:rPr sz="1200" spc="-5" dirty="0">
                <a:latin typeface="Times New Roman"/>
                <a:cs typeface="Times New Roman"/>
              </a:rPr>
              <a:t>della sua narrazione </a:t>
            </a:r>
            <a:r>
              <a:rPr sz="1200" dirty="0">
                <a:latin typeface="Times New Roman"/>
                <a:cs typeface="Times New Roman"/>
              </a:rPr>
              <a:t>scritta. </a:t>
            </a:r>
            <a:r>
              <a:rPr sz="1200" spc="-5" dirty="0">
                <a:latin typeface="Times New Roman"/>
                <a:cs typeface="Times New Roman"/>
              </a:rPr>
              <a:t>Un atteggiamento </a:t>
            </a:r>
            <a:r>
              <a:rPr sz="1200" dirty="0">
                <a:latin typeface="Times New Roman"/>
                <a:cs typeface="Times New Roman"/>
              </a:rPr>
              <a:t>simile da </a:t>
            </a:r>
            <a:r>
              <a:rPr sz="1200" spc="-5" dirty="0">
                <a:latin typeface="Times New Roman"/>
                <a:cs typeface="Times New Roman"/>
              </a:rPr>
              <a:t>parte degli </a:t>
            </a:r>
            <a:r>
              <a:rPr sz="1200" spc="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apostoli  di </a:t>
            </a:r>
            <a:r>
              <a:rPr sz="1200" spc="-5" dirty="0">
                <a:latin typeface="Times New Roman"/>
                <a:cs typeface="Times New Roman"/>
              </a:rPr>
              <a:t>Gesù ritardò considerevolmente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redazione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L’occidente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nel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secolo dopo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Cristo</a:t>
            </a:r>
            <a:endParaRPr sz="1600">
              <a:latin typeface="Times New Roman"/>
              <a:cs typeface="Times New Roman"/>
            </a:endParaRPr>
          </a:p>
          <a:p>
            <a:pPr marL="50800" marR="2641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(1332.2) 121:1.1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durante un’epoca </a:t>
            </a:r>
            <a:r>
              <a:rPr sz="1200" dirty="0">
                <a:latin typeface="Times New Roman"/>
                <a:cs typeface="Times New Roman"/>
              </a:rPr>
              <a:t>di decadenza </a:t>
            </a:r>
            <a:r>
              <a:rPr sz="1200" spc="-5" dirty="0">
                <a:latin typeface="Times New Roman"/>
                <a:cs typeface="Times New Roman"/>
              </a:rPr>
              <a:t>spirituale. Al 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nascita </a:t>
            </a:r>
            <a:r>
              <a:rPr sz="1200" dirty="0">
                <a:latin typeface="Times New Roman"/>
                <a:cs typeface="Times New Roman"/>
              </a:rPr>
              <a:t>Urantia  viveva una </a:t>
            </a:r>
            <a:r>
              <a:rPr sz="1200" spc="-5" dirty="0">
                <a:latin typeface="Times New Roman"/>
                <a:cs typeface="Times New Roman"/>
              </a:rPr>
              <a:t>rinascita del </a:t>
            </a:r>
            <a:r>
              <a:rPr sz="1200" dirty="0">
                <a:latin typeface="Times New Roman"/>
                <a:cs typeface="Times New Roman"/>
              </a:rPr>
              <a:t>pensiero spirituale e della 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quali non aveva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sua precedente </a:t>
            </a:r>
            <a:r>
              <a:rPr sz="1200" dirty="0">
                <a:latin typeface="Times New Roman"/>
                <a:cs typeface="Times New Roman"/>
              </a:rPr>
              <a:t>storia  </a:t>
            </a:r>
            <a:r>
              <a:rPr sz="1200" spc="-5" dirty="0">
                <a:latin typeface="Times New Roman"/>
                <a:cs typeface="Times New Roman"/>
              </a:rPr>
              <a:t>postadamica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vissuto in </a:t>
            </a:r>
            <a:r>
              <a:rPr sz="1200" spc="-5" dirty="0">
                <a:latin typeface="Times New Roman"/>
                <a:cs typeface="Times New Roman"/>
              </a:rPr>
              <a:t>nessun’altra </a:t>
            </a:r>
            <a:r>
              <a:rPr sz="1200" dirty="0">
                <a:latin typeface="Times New Roman"/>
                <a:cs typeface="Times New Roman"/>
              </a:rPr>
              <a:t>epoca dopo di </a:t>
            </a:r>
            <a:r>
              <a:rPr sz="1200" spc="-5" dirty="0">
                <a:latin typeface="Times New Roman"/>
                <a:cs typeface="Times New Roman"/>
              </a:rPr>
              <a:t>allora. Quando Micael s’incarnò su Urantia,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presentava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le condizioni </a:t>
            </a:r>
            <a:r>
              <a:rPr sz="1200" spc="-5" dirty="0">
                <a:latin typeface="Times New Roman"/>
                <a:cs typeface="Times New Roman"/>
              </a:rPr>
              <a:t>più favorevoli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prevalse </a:t>
            </a:r>
            <a:r>
              <a:rPr sz="1200" dirty="0">
                <a:latin typeface="Times New Roman"/>
                <a:cs typeface="Times New Roman"/>
              </a:rPr>
              <a:t>in precedenza 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presentate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seguito.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secoli immediatamente precedenti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 greche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diffuse nell’Occidente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Oriente,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una razza </a:t>
            </a:r>
            <a:r>
              <a:rPr sz="1200" spc="-5" dirty="0">
                <a:latin typeface="Times New Roman"/>
                <a:cs typeface="Times New Roman"/>
              </a:rPr>
              <a:t>levantina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occidentale </a:t>
            </a:r>
            <a:r>
              <a:rPr sz="1200" dirty="0">
                <a:latin typeface="Times New Roman"/>
                <a:cs typeface="Times New Roman"/>
              </a:rPr>
              <a:t>e parte </a:t>
            </a:r>
            <a:r>
              <a:rPr sz="1200" spc="-5" dirty="0">
                <a:latin typeface="Times New Roman"/>
                <a:cs typeface="Times New Roman"/>
              </a:rPr>
              <a:t>orientale, erano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eminentemente</a:t>
            </a:r>
            <a:endParaRPr sz="1200">
              <a:latin typeface="Times New Roman"/>
              <a:cs typeface="Times New Roman"/>
            </a:endParaRPr>
          </a:p>
          <a:p>
            <a:pPr marL="50800" marR="20383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qualificati per </a:t>
            </a:r>
            <a:r>
              <a:rPr sz="1200" dirty="0">
                <a:latin typeface="Times New Roman"/>
                <a:cs typeface="Times New Roman"/>
              </a:rPr>
              <a:t>utilizzare </a:t>
            </a:r>
            <a:r>
              <a:rPr sz="1200" spc="-5" dirty="0">
                <a:latin typeface="Times New Roman"/>
                <a:cs typeface="Times New Roman"/>
              </a:rPr>
              <a:t>questo quadro culturale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linguistico per l’efficace diffusione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sia in Oriente che in  </a:t>
            </a:r>
            <a:r>
              <a:rPr sz="1200" spc="-5" dirty="0">
                <a:latin typeface="Times New Roman"/>
                <a:cs typeface="Times New Roman"/>
              </a:rPr>
              <a:t>Occidente. Queste </a:t>
            </a:r>
            <a:r>
              <a:rPr sz="1200" dirty="0">
                <a:latin typeface="Times New Roman"/>
                <a:cs typeface="Times New Roman"/>
              </a:rPr>
              <a:t>circostanze molto </a:t>
            </a:r>
            <a:r>
              <a:rPr sz="1200" spc="-5" dirty="0">
                <a:latin typeface="Times New Roman"/>
                <a:cs typeface="Times New Roman"/>
              </a:rPr>
              <a:t>favorevoli erano 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accresciute dalla tollerante </a:t>
            </a:r>
            <a:r>
              <a:rPr sz="1200" dirty="0">
                <a:latin typeface="Times New Roman"/>
                <a:cs typeface="Times New Roman"/>
              </a:rPr>
              <a:t>politica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del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Romani.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6100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ritorno da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Roma</a:t>
            </a:r>
            <a:endParaRPr sz="2200">
              <a:latin typeface="Times New Roman"/>
              <a:cs typeface="Times New Roman"/>
            </a:endParaRPr>
          </a:p>
          <a:p>
            <a:pPr marL="63500" marR="25654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(1468.1) 133:0.1 </a:t>
            </a:r>
            <a:r>
              <a:rPr sz="1200" spc="-5" dirty="0">
                <a:latin typeface="Times New Roman"/>
                <a:cs typeface="Times New Roman"/>
              </a:rPr>
              <a:t>PREPARANDOSI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Roma,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salutò nessuno dei suoi </a:t>
            </a:r>
            <a:r>
              <a:rPr sz="1200" spc="-5" dirty="0">
                <a:latin typeface="Times New Roman"/>
                <a:cs typeface="Times New Roman"/>
              </a:rPr>
              <a:t>amici.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Scriba di </a:t>
            </a:r>
            <a:r>
              <a:rPr sz="1200" spc="-5" dirty="0">
                <a:latin typeface="Times New Roman"/>
                <a:cs typeface="Times New Roman"/>
              </a:rPr>
              <a:t>Damasco </a:t>
            </a:r>
            <a:r>
              <a:rPr sz="1200" dirty="0">
                <a:latin typeface="Times New Roman"/>
                <a:cs typeface="Times New Roman"/>
              </a:rPr>
              <a:t>apparve a Roma  senza </a:t>
            </a:r>
            <a:r>
              <a:rPr sz="1200" spc="-5" dirty="0">
                <a:latin typeface="Times New Roman"/>
                <a:cs typeface="Times New Roman"/>
              </a:rPr>
              <a:t>annuncio </a:t>
            </a:r>
            <a:r>
              <a:rPr sz="1200" dirty="0">
                <a:latin typeface="Times New Roman"/>
                <a:cs typeface="Times New Roman"/>
              </a:rPr>
              <a:t>e scomparve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modo. Ci volle un </a:t>
            </a:r>
            <a:r>
              <a:rPr sz="1200" spc="-5" dirty="0">
                <a:latin typeface="Times New Roman"/>
                <a:cs typeface="Times New Roman"/>
              </a:rPr>
              <a:t>anno intero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coloro che </a:t>
            </a:r>
            <a:r>
              <a:rPr sz="1200" dirty="0">
                <a:latin typeface="Times New Roman"/>
                <a:cs typeface="Times New Roman"/>
              </a:rPr>
              <a:t>lo conobbero e lo amarono  </a:t>
            </a:r>
            <a:r>
              <a:rPr sz="1200" spc="-5" dirty="0">
                <a:latin typeface="Times New Roman"/>
                <a:cs typeface="Times New Roman"/>
              </a:rPr>
              <a:t>rinunciassero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vederlo ancora. </a:t>
            </a:r>
            <a:r>
              <a:rPr sz="1200" dirty="0">
                <a:latin typeface="Times New Roman"/>
                <a:cs typeface="Times New Roman"/>
              </a:rPr>
              <a:t>Prima della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secondo anno </a:t>
            </a:r>
            <a:r>
              <a:rPr sz="1200" spc="-5" dirty="0">
                <a:latin typeface="Times New Roman"/>
                <a:cs typeface="Times New Roman"/>
              </a:rPr>
              <a:t>piccoli </a:t>
            </a:r>
            <a:r>
              <a:rPr sz="1200" dirty="0">
                <a:latin typeface="Times New Roman"/>
                <a:cs typeface="Times New Roman"/>
              </a:rPr>
              <a:t>gruppi di coloro </a:t>
            </a:r>
            <a:r>
              <a:rPr sz="1200" spc="-5" dirty="0">
                <a:latin typeface="Times New Roman"/>
                <a:cs typeface="Times New Roman"/>
              </a:rPr>
              <a:t>che l’avevano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riunirono spinti dal loro </a:t>
            </a:r>
            <a:r>
              <a:rPr sz="1200" spc="-5" dirty="0">
                <a:latin typeface="Times New Roman"/>
                <a:cs typeface="Times New Roman"/>
              </a:rPr>
              <a:t>comune interesse </a:t>
            </a:r>
            <a:r>
              <a:rPr sz="1200" dirty="0">
                <a:latin typeface="Times New Roman"/>
                <a:cs typeface="Times New Roman"/>
              </a:rPr>
              <a:t>per i suoi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mutuo </a:t>
            </a:r>
            <a:r>
              <a:rPr sz="1200" spc="-5" dirty="0">
                <a:latin typeface="Times New Roman"/>
                <a:cs typeface="Times New Roman"/>
              </a:rPr>
              <a:t>ricordo dei </a:t>
            </a:r>
            <a:r>
              <a:rPr sz="1200" dirty="0">
                <a:latin typeface="Times New Roman"/>
                <a:cs typeface="Times New Roman"/>
              </a:rPr>
              <a:t>bei momenti </a:t>
            </a:r>
            <a:r>
              <a:rPr sz="1200" spc="-5" dirty="0">
                <a:latin typeface="Times New Roman"/>
                <a:cs typeface="Times New Roman"/>
              </a:rPr>
              <a:t>trascorsi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lui.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questi piccoli gruppi </a:t>
            </a:r>
            <a:r>
              <a:rPr sz="1200" dirty="0">
                <a:latin typeface="Times New Roman"/>
                <a:cs typeface="Times New Roman"/>
              </a:rPr>
              <a:t>di Stoici, di </a:t>
            </a:r>
            <a:r>
              <a:rPr sz="1200" spc="-5" dirty="0">
                <a:latin typeface="Times New Roman"/>
                <a:cs typeface="Times New Roman"/>
              </a:rPr>
              <a:t>Cinici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continuarono a tenere queste </a:t>
            </a:r>
            <a:r>
              <a:rPr sz="1200" spc="-5" dirty="0">
                <a:latin typeface="Times New Roman"/>
                <a:cs typeface="Times New Roman"/>
              </a:rPr>
              <a:t>riunioni sporadiche ed  ufficiose fino </a:t>
            </a:r>
            <a:r>
              <a:rPr sz="1200" dirty="0">
                <a:latin typeface="Times New Roman"/>
                <a:cs typeface="Times New Roman"/>
              </a:rPr>
              <a:t>a quando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a Roma i </a:t>
            </a:r>
            <a:r>
              <a:rPr sz="1200" spc="-5" dirty="0">
                <a:latin typeface="Times New Roman"/>
                <a:cs typeface="Times New Roman"/>
              </a:rPr>
              <a:t>primi predicatori </a:t>
            </a:r>
            <a:r>
              <a:rPr sz="1200" dirty="0">
                <a:latin typeface="Times New Roman"/>
                <a:cs typeface="Times New Roman"/>
              </a:rPr>
              <a:t>della religione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(1468.2) 133:0.2 </a:t>
            </a:r>
            <a:r>
              <a:rPr sz="1200" dirty="0">
                <a:latin typeface="Times New Roman"/>
                <a:cs typeface="Times New Roman"/>
              </a:rPr>
              <a:t>Gonod e </a:t>
            </a:r>
            <a:r>
              <a:rPr sz="1200" spc="-5" dirty="0">
                <a:latin typeface="Times New Roman"/>
                <a:cs typeface="Times New Roman"/>
              </a:rPr>
              <a:t>Ganid avevano acquistato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tante cose ad </a:t>
            </a:r>
            <a:r>
              <a:rPr sz="1200" dirty="0">
                <a:latin typeface="Times New Roman"/>
                <a:cs typeface="Times New Roman"/>
              </a:rPr>
              <a:t>Alessandria e a Roma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inviarono tutti i </a:t>
            </a:r>
            <a:r>
              <a:rPr sz="1200" spc="-5" dirty="0">
                <a:latin typeface="Times New Roman"/>
                <a:cs typeface="Times New Roman"/>
              </a:rPr>
              <a:t>loro bagagli </a:t>
            </a:r>
            <a:r>
              <a:rPr sz="1200" dirty="0">
                <a:latin typeface="Times New Roman"/>
                <a:cs typeface="Times New Roman"/>
              </a:rPr>
              <a:t>in anticipo  a </a:t>
            </a:r>
            <a:r>
              <a:rPr sz="1200" spc="-5" dirty="0">
                <a:latin typeface="Times New Roman"/>
                <a:cs typeface="Times New Roman"/>
              </a:rPr>
              <a:t>Taranto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convoglio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soma, mentre </a:t>
            </a:r>
            <a:r>
              <a:rPr sz="1200" dirty="0">
                <a:latin typeface="Times New Roman"/>
                <a:cs typeface="Times New Roman"/>
              </a:rPr>
              <a:t>i tre viaggiatori </a:t>
            </a:r>
            <a:r>
              <a:rPr sz="1200" spc="-5" dirty="0">
                <a:latin typeface="Times New Roman"/>
                <a:cs typeface="Times New Roman"/>
              </a:rPr>
              <a:t>attraversarono senza fretta l’Italia </a:t>
            </a:r>
            <a:r>
              <a:rPr sz="1200" dirty="0">
                <a:latin typeface="Times New Roman"/>
                <a:cs typeface="Times New Roman"/>
              </a:rPr>
              <a:t>a piedi percorrendo la  </a:t>
            </a:r>
            <a:r>
              <a:rPr sz="1200" spc="-5" dirty="0">
                <a:latin typeface="Times New Roman"/>
                <a:cs typeface="Times New Roman"/>
              </a:rPr>
              <a:t>grande Via Appia. Nel </a:t>
            </a:r>
            <a:r>
              <a:rPr sz="1200" dirty="0">
                <a:latin typeface="Times New Roman"/>
                <a:cs typeface="Times New Roman"/>
              </a:rPr>
              <a:t>corso di </a:t>
            </a:r>
            <a:r>
              <a:rPr sz="1200" spc="-5" dirty="0">
                <a:latin typeface="Times New Roman"/>
                <a:cs typeface="Times New Roman"/>
              </a:rPr>
              <a:t>questo viaggio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incontrarono ogni </a:t>
            </a:r>
            <a:r>
              <a:rPr sz="1200" dirty="0">
                <a:latin typeface="Times New Roman"/>
                <a:cs typeface="Times New Roman"/>
              </a:rPr>
              <a:t>sorta di </a:t>
            </a:r>
            <a:r>
              <a:rPr sz="1200" spc="-5" dirty="0">
                <a:latin typeface="Times New Roman"/>
                <a:cs typeface="Times New Roman"/>
              </a:rPr>
              <a:t>esseri umani. </a:t>
            </a:r>
            <a:r>
              <a:rPr sz="1200" dirty="0">
                <a:latin typeface="Times New Roman"/>
                <a:cs typeface="Times New Roman"/>
              </a:rPr>
              <a:t>Molti nobili cittadini </a:t>
            </a:r>
            <a:r>
              <a:rPr sz="1200" spc="-5" dirty="0">
                <a:latin typeface="Times New Roman"/>
                <a:cs typeface="Times New Roman"/>
              </a:rPr>
              <a:t>romani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coloni  greci vivevano lungo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strada,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la progenie di 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schiavi di livello </a:t>
            </a:r>
            <a:r>
              <a:rPr sz="1200" spc="-5" dirty="0">
                <a:latin typeface="Times New Roman"/>
                <a:cs typeface="Times New Roman"/>
              </a:rPr>
              <a:t>inferiore cominciava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apparizione.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45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(1468.3) 133:0.3 </a:t>
            </a:r>
            <a:r>
              <a:rPr sz="1200" spc="-5" dirty="0">
                <a:latin typeface="Times New Roman"/>
                <a:cs typeface="Times New Roman"/>
              </a:rPr>
              <a:t>Un giorno, mentre sostavano </a:t>
            </a:r>
            <a:r>
              <a:rPr sz="1200" dirty="0">
                <a:latin typeface="Times New Roman"/>
                <a:cs typeface="Times New Roman"/>
              </a:rPr>
              <a:t>per il pranzo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a metà strada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Taranto, </a:t>
            </a:r>
            <a:r>
              <a:rPr sz="1200" dirty="0">
                <a:latin typeface="Times New Roman"/>
                <a:cs typeface="Times New Roman"/>
              </a:rPr>
              <a:t>Ganid </a:t>
            </a:r>
            <a:r>
              <a:rPr sz="1200" spc="-5" dirty="0">
                <a:latin typeface="Times New Roman"/>
                <a:cs typeface="Times New Roman"/>
              </a:rPr>
              <a:t>pose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una domanda diretta </a:t>
            </a:r>
            <a:r>
              <a:rPr sz="1200" spc="-5" dirty="0">
                <a:latin typeface="Times New Roman"/>
                <a:cs typeface="Times New Roman"/>
              </a:rPr>
              <a:t>su  che cosa </a:t>
            </a:r>
            <a:r>
              <a:rPr sz="1200" dirty="0">
                <a:latin typeface="Times New Roman"/>
                <a:cs typeface="Times New Roman"/>
              </a:rPr>
              <a:t>pensasse 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caste dell’India. Gesù disse: “Benché gli esseri umani differiscano per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aspetti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l’uno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dall’altro,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 si trovano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d’uguaglianza.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soltanto </a:t>
            </a:r>
            <a:r>
              <a:rPr sz="1200" dirty="0">
                <a:latin typeface="Times New Roman"/>
                <a:cs typeface="Times New Roman"/>
              </a:rPr>
              <a:t>due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gruppi</a:t>
            </a:r>
            <a:endParaRPr sz="1200">
              <a:latin typeface="Times New Roman"/>
              <a:cs typeface="Times New Roman"/>
            </a:endParaRPr>
          </a:p>
          <a:p>
            <a:pPr marL="63500" marR="14224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agli occhi </a:t>
            </a:r>
            <a:r>
              <a:rPr sz="1200" dirty="0">
                <a:latin typeface="Times New Roman"/>
                <a:cs typeface="Times New Roman"/>
              </a:rPr>
              <a:t>di Dio: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desiderano 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 </a:t>
            </a:r>
            <a:r>
              <a:rPr sz="1200" dirty="0">
                <a:latin typeface="Times New Roman"/>
                <a:cs typeface="Times New Roman"/>
              </a:rPr>
              <a:t>e quelli che non lo </a:t>
            </a:r>
            <a:r>
              <a:rPr sz="1200" spc="-5" dirty="0">
                <a:latin typeface="Times New Roman"/>
                <a:cs typeface="Times New Roman"/>
              </a:rPr>
              <a:t>desiderano. Quando l’universo </a:t>
            </a:r>
            <a:r>
              <a:rPr sz="1200" spc="5" dirty="0">
                <a:latin typeface="Times New Roman"/>
                <a:cs typeface="Times New Roman"/>
              </a:rPr>
              <a:t>osserva </a:t>
            </a:r>
            <a:r>
              <a:rPr sz="1200" dirty="0">
                <a:latin typeface="Times New Roman"/>
                <a:cs typeface="Times New Roman"/>
              </a:rPr>
              <a:t>un  mondo abitato, </a:t>
            </a:r>
            <a:r>
              <a:rPr sz="1200" spc="-5" dirty="0">
                <a:latin typeface="Times New Roman"/>
                <a:cs typeface="Times New Roman"/>
              </a:rPr>
              <a:t>discerne </a:t>
            </a:r>
            <a:r>
              <a:rPr sz="1200" dirty="0">
                <a:latin typeface="Times New Roman"/>
                <a:cs typeface="Times New Roman"/>
              </a:rPr>
              <a:t>similmente due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classi: quelli </a:t>
            </a:r>
            <a:r>
              <a:rPr sz="1200" spc="-5" dirty="0">
                <a:latin typeface="Times New Roman"/>
                <a:cs typeface="Times New Roman"/>
              </a:rPr>
              <a:t>che conoscono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non lo conoscono.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non  possono </a:t>
            </a:r>
            <a:r>
              <a:rPr sz="1200" spc="-5" dirty="0">
                <a:latin typeface="Times New Roman"/>
                <a:cs typeface="Times New Roman"/>
              </a:rPr>
              <a:t>conoscere 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annoverati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animali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dato regno. L’umanità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giustamente essere suddivisa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numerose classi </a:t>
            </a:r>
            <a:r>
              <a:rPr sz="1200" dirty="0">
                <a:latin typeface="Times New Roman"/>
                <a:cs typeface="Times New Roman"/>
              </a:rPr>
              <a:t>secondo le </a:t>
            </a:r>
            <a:r>
              <a:rPr sz="1200" spc="-5" dirty="0">
                <a:latin typeface="Times New Roman"/>
                <a:cs typeface="Times New Roman"/>
              </a:rPr>
              <a:t>differenti qualifiche, perché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considerata dal </a:t>
            </a:r>
            <a:r>
              <a:rPr sz="1200" spc="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di vista </a:t>
            </a:r>
            <a:r>
              <a:rPr sz="1200" spc="-5" dirty="0">
                <a:latin typeface="Times New Roman"/>
                <a:cs typeface="Times New Roman"/>
              </a:rPr>
              <a:t>fisico, mentale,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35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930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professionale </a:t>
            </a:r>
            <a:r>
              <a:rPr sz="1200" dirty="0">
                <a:latin typeface="Times New Roman"/>
                <a:cs typeface="Times New Roman"/>
              </a:rPr>
              <a:t>o morale, ma </a:t>
            </a:r>
            <a:r>
              <a:rPr sz="1200" spc="-5" dirty="0">
                <a:latin typeface="Times New Roman"/>
                <a:cs typeface="Times New Roman"/>
              </a:rPr>
              <a:t>queste differenti </a:t>
            </a:r>
            <a:r>
              <a:rPr sz="1200" dirty="0">
                <a:latin typeface="Times New Roman"/>
                <a:cs typeface="Times New Roman"/>
              </a:rPr>
              <a:t>classi di mortali, quando </a:t>
            </a:r>
            <a:r>
              <a:rPr sz="1200" spc="-5" dirty="0">
                <a:latin typeface="Times New Roman"/>
                <a:cs typeface="Times New Roman"/>
              </a:rPr>
              <a:t>appaiono davanti al tribunale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si trovano su </a:t>
            </a:r>
            <a:r>
              <a:rPr sz="1200" dirty="0">
                <a:latin typeface="Times New Roman"/>
                <a:cs typeface="Times New Roman"/>
              </a:rPr>
              <a:t>un piano  </a:t>
            </a:r>
            <a:r>
              <a:rPr sz="1200" spc="-5" dirty="0">
                <a:latin typeface="Times New Roman"/>
                <a:cs typeface="Times New Roman"/>
              </a:rPr>
              <a:t>d’uguaglianza; Dio </a:t>
            </a:r>
            <a:r>
              <a:rPr sz="1200" dirty="0">
                <a:latin typeface="Times New Roman"/>
                <a:cs typeface="Times New Roman"/>
              </a:rPr>
              <a:t>non fa </a:t>
            </a:r>
            <a:r>
              <a:rPr sz="1200" spc="-5" dirty="0">
                <a:latin typeface="Times New Roman"/>
                <a:cs typeface="Times New Roman"/>
              </a:rPr>
              <a:t>veramente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persone. </a:t>
            </a:r>
            <a:r>
              <a:rPr sz="1200" dirty="0">
                <a:latin typeface="Times New Roman"/>
                <a:cs typeface="Times New Roman"/>
              </a:rPr>
              <a:t>Sebbene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capacità e  dotazioni umane </a:t>
            </a:r>
            <a:r>
              <a:rPr sz="1200" spc="-5" dirty="0">
                <a:latin typeface="Times New Roman"/>
                <a:cs typeface="Times New Roman"/>
              </a:rPr>
              <a:t>nel campo intellettuale,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bisognerebbe fare </a:t>
            </a:r>
            <a:r>
              <a:rPr sz="1200" dirty="0">
                <a:latin typeface="Times New Roman"/>
                <a:cs typeface="Times New Roman"/>
              </a:rPr>
              <a:t>tali distinzioni </a:t>
            </a:r>
            <a:r>
              <a:rPr sz="1200" spc="-5" dirty="0">
                <a:latin typeface="Times New Roman"/>
                <a:cs typeface="Times New Roman"/>
              </a:rPr>
              <a:t>nella fratellanza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 quando </a:t>
            </a:r>
            <a:r>
              <a:rPr sz="1200" spc="-5" dirty="0">
                <a:latin typeface="Times New Roman"/>
                <a:cs typeface="Times New Roman"/>
              </a:rPr>
              <a:t>sono riuniti per l’adorazione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misericordia e 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giustizia</a:t>
            </a:r>
            <a:endParaRPr sz="1600">
              <a:latin typeface="Times New Roman"/>
              <a:cs typeface="Times New Roman"/>
            </a:endParaRPr>
          </a:p>
          <a:p>
            <a:pPr marL="63500" marR="8953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(1468.4) 133:1.1 </a:t>
            </a:r>
            <a:r>
              <a:rPr sz="1200" spc="-5" dirty="0">
                <a:latin typeface="Times New Roman"/>
                <a:cs typeface="Times New Roman"/>
              </a:rPr>
              <a:t>Un incidente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interessante </a:t>
            </a:r>
            <a:r>
              <a:rPr sz="1200" dirty="0">
                <a:latin typeface="Times New Roman"/>
                <a:cs typeface="Times New Roman"/>
              </a:rPr>
              <a:t>accadde un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ai bordi della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si stavano </a:t>
            </a:r>
            <a:r>
              <a:rPr sz="1200" dirty="0">
                <a:latin typeface="Times New Roman"/>
                <a:cs typeface="Times New Roman"/>
              </a:rPr>
              <a:t>avvicinando a Taranto.  </a:t>
            </a:r>
            <a:r>
              <a:rPr sz="1200" spc="-5" dirty="0">
                <a:latin typeface="Times New Roman"/>
                <a:cs typeface="Times New Roman"/>
              </a:rPr>
              <a:t>Essi videro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rozzo e </a:t>
            </a:r>
            <a:r>
              <a:rPr sz="1200" spc="-5" dirty="0">
                <a:latin typeface="Times New Roman"/>
                <a:cs typeface="Times New Roman"/>
              </a:rPr>
              <a:t>prepotente che </a:t>
            </a:r>
            <a:r>
              <a:rPr sz="1200" dirty="0">
                <a:latin typeface="Times New Roman"/>
                <a:cs typeface="Times New Roman"/>
              </a:rPr>
              <a:t>aggrediva un ragazzo più </a:t>
            </a:r>
            <a:r>
              <a:rPr sz="1200" spc="-5" dirty="0">
                <a:latin typeface="Times New Roman"/>
                <a:cs typeface="Times New Roman"/>
              </a:rPr>
              <a:t>piccolo. Gesù si affrettò ad </a:t>
            </a:r>
            <a:r>
              <a:rPr sz="1200" dirty="0">
                <a:latin typeface="Times New Roman"/>
                <a:cs typeface="Times New Roman"/>
              </a:rPr>
              <a:t>aiutare 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assalito, e  </a:t>
            </a:r>
            <a:r>
              <a:rPr sz="1200" spc="-5" dirty="0">
                <a:latin typeface="Times New Roman"/>
                <a:cs typeface="Times New Roman"/>
              </a:rPr>
              <a:t>quando l’ebbe liberato, </a:t>
            </a:r>
            <a:r>
              <a:rPr sz="1200" dirty="0">
                <a:latin typeface="Times New Roman"/>
                <a:cs typeface="Times New Roman"/>
              </a:rPr>
              <a:t>tenne </a:t>
            </a:r>
            <a:r>
              <a:rPr sz="1200" spc="-5" dirty="0">
                <a:latin typeface="Times New Roman"/>
                <a:cs typeface="Times New Roman"/>
              </a:rPr>
              <a:t>saldamente fermo l’aggressore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scappato.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lasciò il giovane  </a:t>
            </a:r>
            <a:r>
              <a:rPr sz="1200" spc="-5" dirty="0">
                <a:latin typeface="Times New Roman"/>
                <a:cs typeface="Times New Roman"/>
              </a:rPr>
              <a:t>prepotente, </a:t>
            </a:r>
            <a:r>
              <a:rPr sz="1200" dirty="0">
                <a:latin typeface="Times New Roman"/>
                <a:cs typeface="Times New Roman"/>
              </a:rPr>
              <a:t>Ganid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scagliò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 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percuoterlo energicamente,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grande </a:t>
            </a:r>
            <a:r>
              <a:rPr sz="1200" dirty="0">
                <a:latin typeface="Times New Roman"/>
                <a:cs typeface="Times New Roman"/>
              </a:rPr>
              <a:t>sorpresa di </a:t>
            </a:r>
            <a:r>
              <a:rPr sz="1200" spc="-5" dirty="0">
                <a:latin typeface="Times New Roman"/>
                <a:cs typeface="Times New Roman"/>
              </a:rPr>
              <a:t>Ganid, Gesù intervenne  prontamente. Dopo </a:t>
            </a:r>
            <a:r>
              <a:rPr sz="1200" dirty="0">
                <a:latin typeface="Times New Roman"/>
                <a:cs typeface="Times New Roman"/>
              </a:rPr>
              <a:t>che ebbe </a:t>
            </a:r>
            <a:r>
              <a:rPr sz="1200" spc="-5" dirty="0">
                <a:latin typeface="Times New Roman"/>
                <a:cs typeface="Times New Roman"/>
              </a:rPr>
              <a:t>frenato Ganid </a:t>
            </a:r>
            <a:r>
              <a:rPr sz="1200" dirty="0">
                <a:latin typeface="Times New Roman"/>
                <a:cs typeface="Times New Roman"/>
              </a:rPr>
              <a:t>e permesso al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spaventato di </a:t>
            </a:r>
            <a:r>
              <a:rPr sz="1200" spc="-5" dirty="0">
                <a:latin typeface="Times New Roman"/>
                <a:cs typeface="Times New Roman"/>
              </a:rPr>
              <a:t>fuggire,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riprese fiato, gridò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agitato: “Non riesco </a:t>
            </a:r>
            <a:r>
              <a:rPr sz="1200" dirty="0">
                <a:latin typeface="Times New Roman"/>
                <a:cs typeface="Times New Roman"/>
              </a:rPr>
              <a:t>a capirti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Se la </a:t>
            </a:r>
            <a:r>
              <a:rPr sz="1200" spc="-5" dirty="0">
                <a:latin typeface="Times New Roman"/>
                <a:cs typeface="Times New Roman"/>
              </a:rPr>
              <a:t>misericordia richiede che </a:t>
            </a:r>
            <a:r>
              <a:rPr sz="1200" dirty="0">
                <a:latin typeface="Times New Roman"/>
                <a:cs typeface="Times New Roman"/>
              </a:rPr>
              <a:t>tu liberi 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richiede </a:t>
            </a:r>
            <a:r>
              <a:rPr sz="1200" dirty="0">
                <a:latin typeface="Times New Roman"/>
                <a:cs typeface="Times New Roman"/>
              </a:rPr>
              <a:t>la  punizione </a:t>
            </a:r>
            <a:r>
              <a:rPr sz="1200" spc="-5" dirty="0">
                <a:latin typeface="Times New Roman"/>
                <a:cs typeface="Times New Roman"/>
              </a:rPr>
              <a:t>del giovane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colpevole?”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risposta, Gesù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(1469.1) 133:1.2 </a:t>
            </a:r>
            <a:r>
              <a:rPr sz="1200" spc="-5" dirty="0">
                <a:latin typeface="Times New Roman"/>
                <a:cs typeface="Times New Roman"/>
              </a:rPr>
              <a:t>“Ganid,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capisci.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della misericordia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opera dell’individuo,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punizione </a:t>
            </a:r>
            <a:r>
              <a:rPr sz="1200" spc="-5" dirty="0">
                <a:latin typeface="Times New Roman"/>
                <a:cs typeface="Times New Roman"/>
              </a:rPr>
              <a:t>della  giustizia </a:t>
            </a:r>
            <a:r>
              <a:rPr sz="1200" dirty="0">
                <a:latin typeface="Times New Roman"/>
                <a:cs typeface="Times New Roman"/>
              </a:rPr>
              <a:t>è funzione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gruppi </a:t>
            </a:r>
            <a:r>
              <a:rPr sz="1200" spc="-5" dirty="0">
                <a:latin typeface="Times New Roman"/>
                <a:cs typeface="Times New Roman"/>
              </a:rPr>
              <a:t>amministrativi della società, del governo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sono tenuto </a:t>
            </a:r>
            <a:r>
              <a:rPr sz="1200" dirty="0">
                <a:latin typeface="Times New Roman"/>
                <a:cs typeface="Times New Roman"/>
              </a:rPr>
              <a:t>a mostrare  </a:t>
            </a:r>
            <a:r>
              <a:rPr sz="1200" spc="-5" dirty="0">
                <a:latin typeface="Times New Roman"/>
                <a:cs typeface="Times New Roman"/>
              </a:rPr>
              <a:t>misericordia; </a:t>
            </a:r>
            <a:r>
              <a:rPr sz="1200" dirty="0">
                <a:latin typeface="Times New Roman"/>
                <a:cs typeface="Times New Roman"/>
              </a:rPr>
              <a:t>io dovevo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in aiuto del ragazzo </a:t>
            </a:r>
            <a:r>
              <a:rPr sz="1200" spc="-5" dirty="0">
                <a:latin typeface="Times New Roman"/>
                <a:cs typeface="Times New Roman"/>
              </a:rPr>
              <a:t>assalito, ed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coerenza posso usare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sufficiente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bloccare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l’aggressore.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esattamente ciò che </a:t>
            </a:r>
            <a:r>
              <a:rPr sz="1200" dirty="0">
                <a:latin typeface="Times New Roman"/>
                <a:cs typeface="Times New Roman"/>
              </a:rPr>
              <a:t>ho fatto. </a:t>
            </a:r>
            <a:r>
              <a:rPr sz="1200" spc="-5" dirty="0">
                <a:latin typeface="Times New Roman"/>
                <a:cs typeface="Times New Roman"/>
              </a:rPr>
              <a:t>Ho liberato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assalito;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finiva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misericordia. </a:t>
            </a:r>
            <a:r>
              <a:rPr sz="1200" spc="-5" dirty="0">
                <a:latin typeface="Times New Roman"/>
                <a:cs typeface="Times New Roman"/>
              </a:rPr>
              <a:t>Poi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trattenuto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forza l’aggressore abbastanza </a:t>
            </a:r>
            <a:r>
              <a:rPr sz="1200" dirty="0">
                <a:latin typeface="Times New Roman"/>
                <a:cs typeface="Times New Roman"/>
              </a:rPr>
              <a:t>a lungo da </a:t>
            </a:r>
            <a:r>
              <a:rPr sz="1200" spc="-5" dirty="0">
                <a:latin typeface="Times New Roman"/>
                <a:cs typeface="Times New Roman"/>
              </a:rPr>
              <a:t>consentire alla </a:t>
            </a:r>
            <a:r>
              <a:rPr sz="1200" dirty="0">
                <a:latin typeface="Times New Roman"/>
                <a:cs typeface="Times New Roman"/>
              </a:rPr>
              <a:t>parte più debole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contesa di </a:t>
            </a:r>
            <a:r>
              <a:rPr sz="1200" spc="-5" dirty="0">
                <a:latin typeface="Times New Roman"/>
                <a:cs typeface="Times New Roman"/>
              </a:rPr>
              <a:t>fuggire, </a:t>
            </a:r>
            <a:r>
              <a:rPr sz="1200" dirty="0">
                <a:latin typeface="Times New Roman"/>
                <a:cs typeface="Times New Roman"/>
              </a:rPr>
              <a:t>dopodiché mi sono  </a:t>
            </a:r>
            <a:r>
              <a:rPr sz="1200" spc="-5" dirty="0">
                <a:latin typeface="Times New Roman"/>
                <a:cs typeface="Times New Roman"/>
              </a:rPr>
              <a:t>ritirato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faccenda.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sono 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giudicare l’aggressore, </a:t>
            </a:r>
            <a:r>
              <a:rPr sz="1200" dirty="0">
                <a:latin typeface="Times New Roman"/>
                <a:cs typeface="Times New Roman"/>
              </a:rPr>
              <a:t>valutando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motivi — a </a:t>
            </a:r>
            <a:r>
              <a:rPr sz="1200" spc="-5" dirty="0">
                <a:latin typeface="Times New Roman"/>
                <a:cs typeface="Times New Roman"/>
              </a:rPr>
              <a:t>definire </a:t>
            </a:r>
            <a:r>
              <a:rPr sz="1200" dirty="0">
                <a:latin typeface="Times New Roman"/>
                <a:cs typeface="Times New Roman"/>
              </a:rPr>
              <a:t>tutto quello </a:t>
            </a:r>
            <a:r>
              <a:rPr sz="1200" spc="-5" dirty="0">
                <a:latin typeface="Times New Roman"/>
                <a:cs typeface="Times New Roman"/>
              </a:rPr>
              <a:t>che  aveva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fare con l’attacco al suo simile </a:t>
            </a:r>
            <a:r>
              <a:rPr sz="1200" dirty="0">
                <a:latin typeface="Times New Roman"/>
                <a:cs typeface="Times New Roman"/>
              </a:rPr>
              <a:t>— e poi ad </a:t>
            </a:r>
            <a:r>
              <a:rPr sz="1200" spc="-5" dirty="0">
                <a:latin typeface="Times New Roman"/>
                <a:cs typeface="Times New Roman"/>
              </a:rPr>
              <a:t>incaricarmi d’infliggere </a:t>
            </a:r>
            <a:r>
              <a:rPr sz="1200" dirty="0">
                <a:latin typeface="Times New Roman"/>
                <a:cs typeface="Times New Roman"/>
              </a:rPr>
              <a:t>la punizione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mente poteva indicare </a:t>
            </a:r>
            <a:r>
              <a:rPr sz="1200" spc="-5" dirty="0">
                <a:latin typeface="Times New Roman"/>
                <a:cs typeface="Times New Roman"/>
              </a:rPr>
              <a:t>come  giusta riparazione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cattiva azione. </a:t>
            </a:r>
            <a:r>
              <a:rPr sz="1200" dirty="0">
                <a:latin typeface="Times New Roman"/>
                <a:cs typeface="Times New Roman"/>
              </a:rPr>
              <a:t>Ganid,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può essere </a:t>
            </a:r>
            <a:r>
              <a:rPr sz="1200" spc="-5" dirty="0">
                <a:latin typeface="Times New Roman"/>
                <a:cs typeface="Times New Roman"/>
              </a:rPr>
              <a:t>prodiga,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precisa. Non </a:t>
            </a:r>
            <a:r>
              <a:rPr sz="1200" dirty="0">
                <a:latin typeface="Times New Roman"/>
                <a:cs typeface="Times New Roman"/>
              </a:rPr>
              <a:t>puoi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discernere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084" cy="4069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mettersi d’accordo sulla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che soddisferebbe </a:t>
            </a:r>
            <a:r>
              <a:rPr sz="1200" dirty="0">
                <a:latin typeface="Times New Roman"/>
                <a:cs typeface="Times New Roman"/>
              </a:rPr>
              <a:t>le esigenze della </a:t>
            </a:r>
            <a:r>
              <a:rPr sz="1200" spc="-5" dirty="0">
                <a:latin typeface="Times New Roman"/>
                <a:cs typeface="Times New Roman"/>
              </a:rPr>
              <a:t>giustizia?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63500" marR="6350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imporrebbe quaranta colpi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frusta, un’altra </a:t>
            </a:r>
            <a:r>
              <a:rPr sz="1200" dirty="0">
                <a:latin typeface="Times New Roman"/>
                <a:cs typeface="Times New Roman"/>
              </a:rPr>
              <a:t>venti, </a:t>
            </a:r>
            <a:r>
              <a:rPr sz="1200" spc="-5" dirty="0">
                <a:latin typeface="Times New Roman"/>
                <a:cs typeface="Times New Roman"/>
              </a:rPr>
              <a:t>mentre un’altra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raccomanderebbe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reclusione come giusta </a:t>
            </a:r>
            <a:r>
              <a:rPr sz="1200" dirty="0">
                <a:latin typeface="Times New Roman"/>
                <a:cs typeface="Times New Roman"/>
              </a:rPr>
              <a:t>punizione.  Non </a:t>
            </a:r>
            <a:r>
              <a:rPr sz="1200" spc="-5" dirty="0">
                <a:latin typeface="Times New Roman"/>
                <a:cs typeface="Times New Roman"/>
              </a:rPr>
              <a:t>vedi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questo mondo è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che tali </a:t>
            </a:r>
            <a:r>
              <a:rPr sz="1200" spc="-5" dirty="0">
                <a:latin typeface="Times New Roman"/>
                <a:cs typeface="Times New Roman"/>
              </a:rPr>
              <a:t>responsabilità ricadano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collettività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amministrate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rappresentanti  scelti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collettività? Nell’universo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riservato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conoscono </a:t>
            </a:r>
            <a:r>
              <a:rPr sz="1200" spc="-5" dirty="0">
                <a:latin typeface="Times New Roman"/>
                <a:cs typeface="Times New Roman"/>
              </a:rPr>
              <a:t>pienamente gli antecedenti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misfatti  come pure </a:t>
            </a:r>
            <a:r>
              <a:rPr sz="1200" dirty="0">
                <a:latin typeface="Times New Roman"/>
                <a:cs typeface="Times New Roman"/>
              </a:rPr>
              <a:t>le loro motivazioni.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civilizzata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organizzato, l’amministrazione della giustizia  presuppone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pronuncia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sentenza giusta conseguente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equo, e tali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assegnate ai </a:t>
            </a:r>
            <a:r>
              <a:rPr sz="1200" dirty="0">
                <a:latin typeface="Times New Roman"/>
                <a:cs typeface="Times New Roman"/>
              </a:rPr>
              <a:t>gruppi  </a:t>
            </a:r>
            <a:r>
              <a:rPr sz="1200" spc="-5" dirty="0">
                <a:latin typeface="Times New Roman"/>
                <a:cs typeface="Times New Roman"/>
              </a:rPr>
              <a:t>giudiziari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ed agli amministratori onniscienti degli universi </a:t>
            </a:r>
            <a:r>
              <a:rPr sz="1200" dirty="0">
                <a:latin typeface="Times New Roman"/>
                <a:cs typeface="Times New Roman"/>
              </a:rPr>
              <a:t>superiori di tutta 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creazione.”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(1469.2) 133:1.3 </a:t>
            </a:r>
            <a:r>
              <a:rPr sz="1200" spc="-5" dirty="0">
                <a:latin typeface="Times New Roman"/>
                <a:cs typeface="Times New Roman"/>
              </a:rPr>
              <a:t>Essi parlarono per giorni su </a:t>
            </a:r>
            <a:r>
              <a:rPr sz="1200" dirty="0">
                <a:latin typeface="Times New Roman"/>
                <a:cs typeface="Times New Roman"/>
              </a:rPr>
              <a:t>questo problema di come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ed amministrare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 comprese, almeno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misura,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impegnarsi </a:t>
            </a:r>
            <a:r>
              <a:rPr sz="1200" dirty="0">
                <a:latin typeface="Times New Roman"/>
                <a:cs typeface="Times New Roman"/>
              </a:rPr>
              <a:t>in uno scontro </a:t>
            </a:r>
            <a:r>
              <a:rPr sz="1200" spc="-5" dirty="0">
                <a:latin typeface="Times New Roman"/>
                <a:cs typeface="Times New Roman"/>
              </a:rPr>
              <a:t>personale. Ma Ganid fece </a:t>
            </a:r>
            <a:r>
              <a:rPr sz="1200" dirty="0">
                <a:latin typeface="Times New Roman"/>
                <a:cs typeface="Times New Roman"/>
              </a:rPr>
              <a:t>un’ultima  domanda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quale non </a:t>
            </a: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dirty="0">
                <a:latin typeface="Times New Roman"/>
                <a:cs typeface="Times New Roman"/>
              </a:rPr>
              <a:t>mai una </a:t>
            </a:r>
            <a:r>
              <a:rPr sz="1200" spc="-5" dirty="0">
                <a:latin typeface="Times New Roman"/>
                <a:cs typeface="Times New Roman"/>
              </a:rPr>
              <a:t>risposta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soddisfacente;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era: “Ma, Maestro,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una creatura  più </a:t>
            </a:r>
            <a:r>
              <a:rPr sz="1200" spc="-5" dirty="0">
                <a:latin typeface="Times New Roman"/>
                <a:cs typeface="Times New Roman"/>
              </a:rPr>
              <a:t>forte ed irritabile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attaccasse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minacciasse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ucciderti,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faresti?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faresti alcun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difenderti?” </a:t>
            </a:r>
            <a:r>
              <a:rPr sz="1200" spc="-5" dirty="0">
                <a:latin typeface="Times New Roman"/>
                <a:cs typeface="Times New Roman"/>
              </a:rPr>
              <a:t>Sebbene 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potesse rispondere </a:t>
            </a:r>
            <a:r>
              <a:rPr sz="1200" dirty="0">
                <a:latin typeface="Times New Roman"/>
                <a:cs typeface="Times New Roman"/>
              </a:rPr>
              <a:t>in maniera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soddisfacente alla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del giovane, </a:t>
            </a:r>
            <a:r>
              <a:rPr sz="1200" dirty="0">
                <a:latin typeface="Times New Roman"/>
                <a:cs typeface="Times New Roman"/>
              </a:rPr>
              <a:t>in quanto non </a:t>
            </a:r>
            <a:r>
              <a:rPr sz="1200" spc="-5" dirty="0">
                <a:latin typeface="Times New Roman"/>
                <a:cs typeface="Times New Roman"/>
              </a:rPr>
              <a:t>voleva rivelargli che </a:t>
            </a:r>
            <a:r>
              <a:rPr sz="1200" dirty="0">
                <a:latin typeface="Times New Roman"/>
                <a:cs typeface="Times New Roman"/>
              </a:rPr>
              <a:t>lui  </a:t>
            </a:r>
            <a:r>
              <a:rPr sz="1200" spc="-5" dirty="0">
                <a:latin typeface="Times New Roman"/>
                <a:cs typeface="Times New Roman"/>
              </a:rPr>
              <a:t>(Gesù) stava </a:t>
            </a:r>
            <a:r>
              <a:rPr sz="1200" dirty="0">
                <a:latin typeface="Times New Roman"/>
                <a:cs typeface="Times New Roman"/>
              </a:rPr>
              <a:t>vivendo </a:t>
            </a:r>
            <a:r>
              <a:rPr sz="1200" spc="-5" dirty="0">
                <a:latin typeface="Times New Roman"/>
                <a:cs typeface="Times New Roman"/>
              </a:rPr>
              <a:t>sulla terra per </a:t>
            </a:r>
            <a:r>
              <a:rPr sz="1200" dirty="0">
                <a:latin typeface="Times New Roman"/>
                <a:cs typeface="Times New Roman"/>
              </a:rPr>
              <a:t>dare </a:t>
            </a:r>
            <a:r>
              <a:rPr sz="1200" spc="-5" dirty="0">
                <a:latin typeface="Times New Roman"/>
                <a:cs typeface="Times New Roman"/>
              </a:rPr>
              <a:t>l’esempio dell’amore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del Paradiso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universo che </a:t>
            </a:r>
            <a:r>
              <a:rPr sz="1200" dirty="0">
                <a:latin typeface="Times New Roman"/>
                <a:cs typeface="Times New Roman"/>
              </a:rPr>
              <a:t>l’osservava,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tuttavia  </a:t>
            </a:r>
            <a:r>
              <a:rPr sz="1200" spc="-5" dirty="0">
                <a:latin typeface="Times New Roman"/>
                <a:cs typeface="Times New Roman"/>
              </a:rPr>
              <a:t>questo: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(1469.3) 133:1.4 </a:t>
            </a:r>
            <a:r>
              <a:rPr sz="1200" spc="-5" dirty="0">
                <a:latin typeface="Times New Roman"/>
                <a:cs typeface="Times New Roman"/>
              </a:rPr>
              <a:t>“Ganid, comprendo bene come 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problemi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lascino perplesso </a:t>
            </a:r>
            <a:r>
              <a:rPr sz="1200" dirty="0">
                <a:latin typeface="Times New Roman"/>
                <a:cs typeface="Times New Roman"/>
              </a:rPr>
              <a:t>e mi </a:t>
            </a:r>
            <a:r>
              <a:rPr sz="1200" spc="-5" dirty="0">
                <a:latin typeface="Times New Roman"/>
                <a:cs typeface="Times New Roman"/>
              </a:rPr>
              <a:t>sforzerò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rispondere alla </a:t>
            </a:r>
            <a:r>
              <a:rPr sz="1200" dirty="0">
                <a:latin typeface="Times New Roman"/>
                <a:cs typeface="Times New Roman"/>
              </a:rPr>
              <a:t>tua  </a:t>
            </a:r>
            <a:r>
              <a:rPr sz="1200" spc="-5" dirty="0">
                <a:latin typeface="Times New Roman"/>
                <a:cs typeface="Times New Roman"/>
              </a:rPr>
              <a:t>domanda.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primo luogo, in </a:t>
            </a:r>
            <a:r>
              <a:rPr sz="1200" spc="-5" dirty="0">
                <a:latin typeface="Times New Roman"/>
                <a:cs typeface="Times New Roman"/>
              </a:rPr>
              <a:t>ogni attacco portato </a:t>
            </a:r>
            <a:r>
              <a:rPr sz="1200" dirty="0">
                <a:latin typeface="Times New Roman"/>
                <a:cs typeface="Times New Roman"/>
              </a:rPr>
              <a:t>alla mia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determinerei se </a:t>
            </a:r>
            <a:r>
              <a:rPr sz="1200" dirty="0">
                <a:latin typeface="Times New Roman"/>
                <a:cs typeface="Times New Roman"/>
              </a:rPr>
              <a:t>l’aggressore è o no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mio 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nella carne — e se </a:t>
            </a:r>
            <a:r>
              <a:rPr sz="1200" spc="-5" dirty="0">
                <a:latin typeface="Times New Roman"/>
                <a:cs typeface="Times New Roman"/>
              </a:rPr>
              <a:t>stimassi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creatura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un giudizio </a:t>
            </a:r>
            <a:r>
              <a:rPr sz="1200" spc="-5" dirty="0">
                <a:latin typeface="Times New Roman"/>
                <a:cs typeface="Times New Roman"/>
              </a:rPr>
              <a:t>morale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ragione spirituale,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difenderei 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esitazione fino </a:t>
            </a:r>
            <a:r>
              <a:rPr sz="1200" dirty="0">
                <a:latin typeface="Times New Roman"/>
                <a:cs typeface="Times New Roman"/>
              </a:rPr>
              <a:t>al limite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resistenza,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preoccuparmi delle </a:t>
            </a:r>
            <a:r>
              <a:rPr sz="1200" dirty="0">
                <a:latin typeface="Times New Roman"/>
                <a:cs typeface="Times New Roman"/>
              </a:rPr>
              <a:t>conseguenze per </a:t>
            </a:r>
            <a:r>
              <a:rPr sz="1200" spc="-5" dirty="0">
                <a:latin typeface="Times New Roman"/>
                <a:cs typeface="Times New Roman"/>
              </a:rPr>
              <a:t>l’aggressore.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attaccherei </a:t>
            </a:r>
            <a:r>
              <a:rPr sz="1200" dirty="0">
                <a:latin typeface="Times New Roman"/>
                <a:cs typeface="Times New Roman"/>
              </a:rPr>
              <a:t>così un mio simile </a:t>
            </a:r>
            <a:r>
              <a:rPr sz="1200" spc="-5" dirty="0">
                <a:latin typeface="Times New Roman"/>
                <a:cs typeface="Times New Roman"/>
              </a:rPr>
              <a:t>con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filiazione, </a:t>
            </a:r>
            <a:r>
              <a:rPr sz="1200" dirty="0">
                <a:latin typeface="Times New Roman"/>
                <a:cs typeface="Times New Roman"/>
              </a:rPr>
              <a:t>anche 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legittima difesa.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punirei </a:t>
            </a:r>
            <a:r>
              <a:rPr sz="1200" spc="2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anticipo </a:t>
            </a:r>
            <a:r>
              <a:rPr sz="1200" dirty="0">
                <a:latin typeface="Times New Roman"/>
                <a:cs typeface="Times New Roman"/>
              </a:rPr>
              <a:t>e  senza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per avermi </a:t>
            </a:r>
            <a:r>
              <a:rPr sz="1200" spc="-5" dirty="0">
                <a:latin typeface="Times New Roman"/>
                <a:cs typeface="Times New Roman"/>
              </a:rPr>
              <a:t>aggredito. Cercherei </a:t>
            </a:r>
            <a:r>
              <a:rPr sz="1200" dirty="0">
                <a:latin typeface="Times New Roman"/>
                <a:cs typeface="Times New Roman"/>
              </a:rPr>
              <a:t>in tutti i modi </a:t>
            </a:r>
            <a:r>
              <a:rPr sz="1200" spc="-5" dirty="0">
                <a:latin typeface="Times New Roman"/>
                <a:cs typeface="Times New Roman"/>
              </a:rPr>
              <a:t>possibili di prevenirlo </a:t>
            </a:r>
            <a:r>
              <a:rPr sz="1200" dirty="0">
                <a:latin typeface="Times New Roman"/>
                <a:cs typeface="Times New Roman"/>
              </a:rPr>
              <a:t>e di dissuaderlo </a:t>
            </a:r>
            <a:r>
              <a:rPr sz="1200" spc="-5" dirty="0">
                <a:latin typeface="Times New Roman"/>
                <a:cs typeface="Times New Roman"/>
              </a:rPr>
              <a:t>dal compiere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attacco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mitigare </a:t>
            </a:r>
            <a:r>
              <a:rPr sz="1200" dirty="0">
                <a:latin typeface="Times New Roman"/>
                <a:cs typeface="Times New Roman"/>
              </a:rPr>
              <a:t>questo nel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riuscissi </a:t>
            </a:r>
            <a:r>
              <a:rPr sz="1200" dirty="0">
                <a:latin typeface="Times New Roman"/>
                <a:cs typeface="Times New Roman"/>
              </a:rPr>
              <a:t>ad impedirlo. </a:t>
            </a:r>
            <a:r>
              <a:rPr sz="1200" spc="-5" dirty="0">
                <a:latin typeface="Times New Roman"/>
                <a:cs typeface="Times New Roman"/>
              </a:rPr>
              <a:t>Ganid, </a:t>
            </a:r>
            <a:r>
              <a:rPr sz="1200" dirty="0">
                <a:latin typeface="Times New Roman"/>
                <a:cs typeface="Times New Roman"/>
              </a:rPr>
              <a:t>io ho una fiducia </a:t>
            </a:r>
            <a:r>
              <a:rPr sz="1200" spc="-5" dirty="0">
                <a:latin typeface="Times New Roman"/>
                <a:cs typeface="Times New Roman"/>
              </a:rPr>
              <a:t>assoluta nella </a:t>
            </a:r>
            <a:r>
              <a:rPr sz="1200" dirty="0">
                <a:latin typeface="Times New Roman"/>
                <a:cs typeface="Times New Roman"/>
              </a:rPr>
              <a:t>sorveglianza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16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927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consacrato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cieli. Non credo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possa capitare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danno </a:t>
            </a:r>
            <a:r>
              <a:rPr sz="1200" i="1" spc="-5" dirty="0">
                <a:latin typeface="Times New Roman"/>
                <a:cs typeface="Times New Roman"/>
              </a:rPr>
              <a:t>reale;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della mia vita possa </a:t>
            </a:r>
            <a:r>
              <a:rPr sz="1200" spc="-5" dirty="0">
                <a:latin typeface="Times New Roman"/>
                <a:cs typeface="Times New Roman"/>
              </a:rPr>
              <a:t>realmente essere </a:t>
            </a:r>
            <a:r>
              <a:rPr sz="1200" dirty="0">
                <a:latin typeface="Times New Roman"/>
                <a:cs typeface="Times New Roman"/>
              </a:rPr>
              <a:t>messa 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da un qualunque mio nemico </a:t>
            </a:r>
            <a:r>
              <a:rPr sz="1200" spc="-5" dirty="0">
                <a:latin typeface="Times New Roman"/>
                <a:cs typeface="Times New Roman"/>
              </a:rPr>
              <a:t>che desideri </a:t>
            </a:r>
            <a:r>
              <a:rPr sz="1200" dirty="0">
                <a:latin typeface="Times New Roman"/>
                <a:cs typeface="Times New Roman"/>
              </a:rPr>
              <a:t>colpirmi, 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certamente</a:t>
            </a:r>
            <a:endParaRPr sz="1200">
              <a:latin typeface="Times New Roman"/>
              <a:cs typeface="Times New Roman"/>
            </a:endParaRPr>
          </a:p>
          <a:p>
            <a:pPr marL="63500" marR="64769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non dobbiamo </a:t>
            </a:r>
            <a:r>
              <a:rPr sz="1200" spc="-5" dirty="0">
                <a:latin typeface="Times New Roman"/>
                <a:cs typeface="Times New Roman"/>
              </a:rPr>
              <a:t>temere </a:t>
            </a:r>
            <a:r>
              <a:rPr sz="1200" dirty="0">
                <a:latin typeface="Times New Roman"/>
                <a:cs typeface="Times New Roman"/>
              </a:rPr>
              <a:t>alcuna violenza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nostri </a:t>
            </a:r>
            <a:r>
              <a:rPr sz="1200" spc="-5" dirty="0">
                <a:latin typeface="Times New Roman"/>
                <a:cs typeface="Times New Roman"/>
              </a:rPr>
              <a:t>amici.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assolutamente convinto che l’universo intero </a:t>
            </a:r>
            <a:r>
              <a:rPr sz="1200" dirty="0">
                <a:latin typeface="Times New Roman"/>
                <a:cs typeface="Times New Roman"/>
              </a:rPr>
              <a:t>è ben disposto 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confronti </a:t>
            </a:r>
            <a:r>
              <a:rPr sz="1200" dirty="0">
                <a:latin typeface="Times New Roman"/>
                <a:cs typeface="Times New Roman"/>
              </a:rPr>
              <a:t>— e continuo 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verità onnipotente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sincera malgrado tutte le </a:t>
            </a:r>
            <a:r>
              <a:rPr sz="1200" spc="-5" dirty="0">
                <a:latin typeface="Times New Roman"/>
                <a:cs typeface="Times New Roman"/>
              </a:rPr>
              <a:t>apparenze  contrarie.”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(1470.1) 133:1.5 </a:t>
            </a:r>
            <a:r>
              <a:rPr sz="1200" spc="-5" dirty="0">
                <a:latin typeface="Times New Roman"/>
                <a:cs typeface="Times New Roman"/>
              </a:rPr>
              <a:t>Ma Ganid non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soddisfatto. </a:t>
            </a:r>
            <a:r>
              <a:rPr sz="1200" spc="-5" dirty="0">
                <a:latin typeface="Times New Roman"/>
                <a:cs typeface="Times New Roman"/>
              </a:rPr>
              <a:t>Essi discussero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su questi argomenti,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raccontò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delle  sue esperienze </a:t>
            </a:r>
            <a:r>
              <a:rPr sz="1200" dirty="0">
                <a:latin typeface="Times New Roman"/>
                <a:cs typeface="Times New Roman"/>
              </a:rPr>
              <a:t>d’infanzia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Giacobbe,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tagliapietre. </a:t>
            </a:r>
            <a:r>
              <a:rPr sz="1200" dirty="0">
                <a:latin typeface="Times New Roman"/>
                <a:cs typeface="Times New Roman"/>
              </a:rPr>
              <a:t>Sentendo </a:t>
            </a:r>
            <a:r>
              <a:rPr sz="1200" spc="-5" dirty="0">
                <a:latin typeface="Times New Roman"/>
                <a:cs typeface="Times New Roman"/>
              </a:rPr>
              <a:t>come Giacobbe si era eretto </a:t>
            </a:r>
            <a:r>
              <a:rPr sz="1200" dirty="0">
                <a:latin typeface="Times New Roman"/>
                <a:cs typeface="Times New Roman"/>
              </a:rPr>
              <a:t>a difensore di </a:t>
            </a:r>
            <a:r>
              <a:rPr sz="1200" spc="-5" dirty="0">
                <a:latin typeface="Times New Roman"/>
                <a:cs typeface="Times New Roman"/>
              </a:rPr>
              <a:t>Gesù,  Ganid disse: “Oh, comincio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capire! Innanzitutto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rado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normale desidererebbe attaccare </a:t>
            </a:r>
            <a:r>
              <a:rPr sz="1200" dirty="0">
                <a:latin typeface="Times New Roman"/>
                <a:cs typeface="Times New Roman"/>
              </a:rPr>
              <a:t>una persona mite  </a:t>
            </a:r>
            <a:r>
              <a:rPr sz="1200" spc="-5" dirty="0">
                <a:latin typeface="Times New Roman"/>
                <a:cs typeface="Times New Roman"/>
              </a:rPr>
              <a:t>come te, ed anche </a:t>
            </a:r>
            <a:r>
              <a:rPr sz="1200" dirty="0">
                <a:latin typeface="Times New Roman"/>
                <a:cs typeface="Times New Roman"/>
              </a:rPr>
              <a:t>se qualcuno </a:t>
            </a:r>
            <a:r>
              <a:rPr sz="1200" spc="-5" dirty="0">
                <a:latin typeface="Times New Roman"/>
                <a:cs typeface="Times New Roman"/>
              </a:rPr>
              <a:t>fosse così </a:t>
            </a:r>
            <a:r>
              <a:rPr sz="1200" dirty="0">
                <a:latin typeface="Times New Roman"/>
                <a:cs typeface="Times New Roman"/>
              </a:rPr>
              <a:t>avventato da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certo che vi sarebbe vicino qualche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precipiterebbe in  tuo aiuto, come tu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vai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soccorso di </a:t>
            </a:r>
            <a:r>
              <a:rPr sz="1200" spc="-5" dirty="0">
                <a:latin typeface="Times New Roman"/>
                <a:cs typeface="Times New Roman"/>
              </a:rPr>
              <a:t>ogni persona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difficoltà. Nel </a:t>
            </a:r>
            <a:r>
              <a:rPr sz="1200" dirty="0">
                <a:latin typeface="Times New Roman"/>
                <a:cs typeface="Times New Roman"/>
              </a:rPr>
              <a:t>mio cuore,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io sono d’accordo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te, ma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mia testa </a:t>
            </a:r>
            <a:r>
              <a:rPr sz="1200" spc="-5" dirty="0">
                <a:latin typeface="Times New Roman"/>
                <a:cs typeface="Times New Roman"/>
              </a:rPr>
              <a:t>penso ancora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 fossi stato Giacobbe avrei </a:t>
            </a:r>
            <a:r>
              <a:rPr sz="1200" dirty="0">
                <a:latin typeface="Times New Roman"/>
                <a:cs typeface="Times New Roman"/>
              </a:rPr>
              <a:t>provato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a punire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violenti che  pretendevano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attaccarti semplicemente perché credevano che </a:t>
            </a:r>
            <a:r>
              <a:rPr sz="1200" dirty="0">
                <a:latin typeface="Times New Roman"/>
                <a:cs typeface="Times New Roman"/>
              </a:rPr>
              <a:t>non ti saresti </a:t>
            </a:r>
            <a:r>
              <a:rPr sz="1200" spc="-5" dirty="0">
                <a:latin typeface="Times New Roman"/>
                <a:cs typeface="Times New Roman"/>
              </a:rPr>
              <a:t>difeso.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immagino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sia abbastanza sicuro nel 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viaggio attraverso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passi molto del tuo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aiutare gli </a:t>
            </a:r>
            <a:r>
              <a:rPr sz="1200" dirty="0">
                <a:latin typeface="Times New Roman"/>
                <a:cs typeface="Times New Roman"/>
              </a:rPr>
              <a:t>altri ed a </a:t>
            </a:r>
            <a:r>
              <a:rPr sz="1200" spc="-5" dirty="0">
                <a:latin typeface="Times New Roman"/>
                <a:cs typeface="Times New Roman"/>
              </a:rPr>
              <a:t>soccorrere </a:t>
            </a:r>
            <a:r>
              <a:rPr sz="1200" dirty="0">
                <a:latin typeface="Times New Roman"/>
                <a:cs typeface="Times New Roman"/>
              </a:rPr>
              <a:t>i tuoi simili in difficoltà —  </a:t>
            </a:r>
            <a:r>
              <a:rPr sz="1200" spc="-5" dirty="0">
                <a:latin typeface="Times New Roman"/>
                <a:cs typeface="Times New Roman"/>
              </a:rPr>
              <a:t>ebbene,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probabile che ci sarà </a:t>
            </a:r>
            <a:r>
              <a:rPr sz="1200" dirty="0">
                <a:latin typeface="Times New Roman"/>
                <a:cs typeface="Times New Roman"/>
              </a:rPr>
              <a:t>sempre qualcuno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 difenderti.”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“Questa prova </a:t>
            </a:r>
            <a:r>
              <a:rPr sz="1200" dirty="0">
                <a:latin typeface="Times New Roman"/>
                <a:cs typeface="Times New Roman"/>
              </a:rPr>
              <a:t>non è ancora arrivata,  </a:t>
            </a:r>
            <a:r>
              <a:rPr sz="1200" spc="-5" dirty="0">
                <a:latin typeface="Times New Roman"/>
                <a:cs typeface="Times New Roman"/>
              </a:rPr>
              <a:t>Ganid,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verrà </a:t>
            </a:r>
            <a:r>
              <a:rPr sz="1200" spc="-5" dirty="0">
                <a:latin typeface="Times New Roman"/>
                <a:cs typeface="Times New Roman"/>
              </a:rPr>
              <a:t>ci conformeremo </a:t>
            </a:r>
            <a:r>
              <a:rPr sz="1200" dirty="0">
                <a:latin typeface="Times New Roman"/>
                <a:cs typeface="Times New Roman"/>
              </a:rPr>
              <a:t>alla volontà </a:t>
            </a:r>
            <a:r>
              <a:rPr sz="1200" spc="-5" dirty="0">
                <a:latin typeface="Times New Roman"/>
                <a:cs typeface="Times New Roman"/>
              </a:rPr>
              <a:t>del Padre.” 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il giovane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tirare </a:t>
            </a:r>
            <a:r>
              <a:rPr sz="1200" spc="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suo precettore su questo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argomento dell’autodifesa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resistenza.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un’altra occasione </a:t>
            </a:r>
            <a:r>
              <a:rPr sz="1200" spc="-5" dirty="0">
                <a:latin typeface="Times New Roman"/>
                <a:cs typeface="Times New Roman"/>
              </a:rPr>
              <a:t>egli ottenne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l’opinione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organizzata aveva ogni </a:t>
            </a:r>
            <a:r>
              <a:rPr sz="1200" dirty="0">
                <a:latin typeface="Times New Roman"/>
                <a:cs typeface="Times New Roman"/>
              </a:rPr>
              <a:t>diritto </a:t>
            </a:r>
            <a:r>
              <a:rPr sz="1200" spc="-5" dirty="0">
                <a:latin typeface="Times New Roman"/>
                <a:cs typeface="Times New Roman"/>
              </a:rPr>
              <a:t>d’impiegare </a:t>
            </a:r>
            <a:r>
              <a:rPr sz="1200" dirty="0">
                <a:latin typeface="Times New Roman"/>
                <a:cs typeface="Times New Roman"/>
              </a:rPr>
              <a:t>la forza </a:t>
            </a:r>
            <a:r>
              <a:rPr sz="1200" spc="-5" dirty="0">
                <a:latin typeface="Times New Roman"/>
                <a:cs typeface="Times New Roman"/>
              </a:rPr>
              <a:t>nell’esecuzione dei suoi giusti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mandati.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L’imbarco a Taranto</a:t>
            </a:r>
            <a:endParaRPr sz="1600">
              <a:latin typeface="Times New Roman"/>
              <a:cs typeface="Times New Roman"/>
            </a:endParaRPr>
          </a:p>
          <a:p>
            <a:pPr marL="63500" marR="1828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(1470.2) 133:2.1 </a:t>
            </a:r>
            <a:r>
              <a:rPr sz="1200" spc="-5" dirty="0">
                <a:latin typeface="Times New Roman"/>
                <a:cs typeface="Times New Roman"/>
              </a:rPr>
              <a:t>Mentre si attardavano 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attracco, aspettando che </a:t>
            </a:r>
            <a:r>
              <a:rPr sz="1200" dirty="0">
                <a:latin typeface="Times New Roman"/>
                <a:cs typeface="Times New Roman"/>
              </a:rPr>
              <a:t>il battello </a:t>
            </a:r>
            <a:r>
              <a:rPr sz="1200" spc="-5" dirty="0">
                <a:latin typeface="Times New Roman"/>
                <a:cs typeface="Times New Roman"/>
              </a:rPr>
              <a:t>scaricasse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carico,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viaggiatori  notarono </a:t>
            </a:r>
            <a:r>
              <a:rPr sz="1200" dirty="0">
                <a:latin typeface="Times New Roman"/>
                <a:cs typeface="Times New Roman"/>
              </a:rPr>
              <a:t>un uomo che </a:t>
            </a:r>
            <a:r>
              <a:rPr sz="1200" spc="-5" dirty="0">
                <a:latin typeface="Times New Roman"/>
                <a:cs typeface="Times New Roman"/>
              </a:rPr>
              <a:t>maltrattava sua moglie. </a:t>
            </a:r>
            <a:r>
              <a:rPr sz="1200" dirty="0">
                <a:latin typeface="Times New Roman"/>
                <a:cs typeface="Times New Roman"/>
              </a:rPr>
              <a:t>Com’era </a:t>
            </a:r>
            <a:r>
              <a:rPr sz="1200" spc="-5" dirty="0">
                <a:latin typeface="Times New Roman"/>
                <a:cs typeface="Times New Roman"/>
              </a:rPr>
              <a:t>sua abitudine,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intervenne </a:t>
            </a:r>
            <a:r>
              <a:rPr sz="1200" dirty="0">
                <a:latin typeface="Times New Roman"/>
                <a:cs typeface="Times New Roman"/>
              </a:rPr>
              <a:t>in aiuto della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soggetta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all’attacco.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21650" cy="40665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24765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Egli avanzò dietro al </a:t>
            </a:r>
            <a:r>
              <a:rPr sz="1200" dirty="0">
                <a:latin typeface="Times New Roman"/>
                <a:cs typeface="Times New Roman"/>
              </a:rPr>
              <a:t>marito </a:t>
            </a:r>
            <a:r>
              <a:rPr sz="1200" spc="-5" dirty="0">
                <a:latin typeface="Times New Roman"/>
                <a:cs typeface="Times New Roman"/>
              </a:rPr>
              <a:t>adirato,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battendogli gentilmente sulla spalla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disse: “Amico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posso parlare con </a:t>
            </a:r>
            <a:r>
              <a:rPr sz="1200" dirty="0">
                <a:latin typeface="Times New Roman"/>
                <a:cs typeface="Times New Roman"/>
              </a:rPr>
              <a:t>te in </a:t>
            </a:r>
            <a:r>
              <a:rPr sz="1200" spc="5" dirty="0">
                <a:latin typeface="Times New Roman"/>
                <a:cs typeface="Times New Roman"/>
              </a:rPr>
              <a:t>privato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un momento?”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sconcertato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simile approccio </a:t>
            </a:r>
            <a:r>
              <a:rPr sz="1200" dirty="0">
                <a:latin typeface="Times New Roman"/>
                <a:cs typeface="Times New Roman"/>
              </a:rPr>
              <a:t>e, dopo un momento </a:t>
            </a:r>
            <a:r>
              <a:rPr sz="1200" spc="-5" dirty="0">
                <a:latin typeface="Times New Roman"/>
                <a:cs typeface="Times New Roman"/>
              </a:rPr>
              <a:t>d’imbarazzante esitazione,  balbettò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“eh </a:t>
            </a:r>
            <a:r>
              <a:rPr sz="1200" dirty="0">
                <a:latin typeface="Times New Roman"/>
                <a:cs typeface="Times New Roman"/>
              </a:rPr>
              <a:t>— perché — </a:t>
            </a:r>
            <a:r>
              <a:rPr sz="1200" spc="-5" dirty="0">
                <a:latin typeface="Times New Roman"/>
                <a:cs typeface="Times New Roman"/>
              </a:rPr>
              <a:t>sì, </a:t>
            </a:r>
            <a:r>
              <a:rPr sz="1200" dirty="0">
                <a:latin typeface="Times New Roman"/>
                <a:cs typeface="Times New Roman"/>
              </a:rPr>
              <a:t>che cosa vuoi da me?” </a:t>
            </a:r>
            <a:r>
              <a:rPr sz="1200" spc="-5" dirty="0">
                <a:latin typeface="Times New Roman"/>
                <a:cs typeface="Times New Roman"/>
              </a:rPr>
              <a:t>Dopo che Gesù </a:t>
            </a:r>
            <a:r>
              <a:rPr sz="1200" dirty="0">
                <a:latin typeface="Times New Roman"/>
                <a:cs typeface="Times New Roman"/>
              </a:rPr>
              <a:t>l’ebbe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disparte, disse: “Amico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percepisco  che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esserti </a:t>
            </a:r>
            <a:r>
              <a:rPr sz="1200" dirty="0">
                <a:latin typeface="Times New Roman"/>
                <a:cs typeface="Times New Roman"/>
              </a:rPr>
              <a:t>accaduto </a:t>
            </a:r>
            <a:r>
              <a:rPr sz="1200" spc="-5" dirty="0">
                <a:latin typeface="Times New Roman"/>
                <a:cs typeface="Times New Roman"/>
              </a:rPr>
              <a:t>qualcosa di terribile;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desidero vivamente che </a:t>
            </a:r>
            <a:r>
              <a:rPr sz="1200" spc="5" dirty="0">
                <a:latin typeface="Times New Roman"/>
                <a:cs typeface="Times New Roman"/>
              </a:rPr>
              <a:t>tu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racconti che cosa </a:t>
            </a:r>
            <a:r>
              <a:rPr sz="1200" dirty="0">
                <a:latin typeface="Times New Roman"/>
                <a:cs typeface="Times New Roman"/>
              </a:rPr>
              <a:t>è potuto </a:t>
            </a:r>
            <a:r>
              <a:rPr sz="1200" spc="-5" dirty="0">
                <a:latin typeface="Times New Roman"/>
                <a:cs typeface="Times New Roman"/>
              </a:rPr>
              <a:t>accadere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10" dirty="0">
                <a:latin typeface="Times New Roman"/>
                <a:cs typeface="Times New Roman"/>
              </a:rPr>
              <a:t>uomo  </a:t>
            </a:r>
            <a:r>
              <a:rPr sz="1200" spc="-5" dirty="0">
                <a:latin typeface="Times New Roman"/>
                <a:cs typeface="Times New Roman"/>
              </a:rPr>
              <a:t>forte come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per portarlo ad aggredire sua moglie,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davanti agli </a:t>
            </a:r>
            <a:r>
              <a:rPr sz="1200" dirty="0">
                <a:latin typeface="Times New Roman"/>
                <a:cs typeface="Times New Roman"/>
              </a:rPr>
              <a:t>occhi di tutti. Sono </a:t>
            </a:r>
            <a:r>
              <a:rPr sz="1200" spc="-5" dirty="0">
                <a:latin typeface="Times New Roman"/>
                <a:cs typeface="Times New Roman"/>
              </a:rPr>
              <a:t>certo che  devi supporre </a:t>
            </a:r>
            <a:r>
              <a:rPr sz="1200" dirty="0">
                <a:latin typeface="Times New Roman"/>
                <a:cs typeface="Times New Roman"/>
              </a:rPr>
              <a:t>di avere qualche buona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attacco.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moglie per meritare </a:t>
            </a:r>
            <a:r>
              <a:rPr sz="1200" dirty="0">
                <a:latin typeface="Times New Roman"/>
                <a:cs typeface="Times New Roman"/>
              </a:rPr>
              <a:t>un simile trattamento da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marito? Guardandoti credo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discernere sul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viso l’amore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giustizia se </a:t>
            </a:r>
            <a:r>
              <a:rPr sz="1200" dirty="0">
                <a:latin typeface="Times New Roman"/>
                <a:cs typeface="Times New Roman"/>
              </a:rPr>
              <a:t>non 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mostrare  misericordia. Mi </a:t>
            </a:r>
            <a:r>
              <a:rPr sz="1200" dirty="0">
                <a:latin typeface="Times New Roman"/>
                <a:cs typeface="Times New Roman"/>
              </a:rPr>
              <a:t>azzardo a dire che,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mi </a:t>
            </a:r>
            <a:r>
              <a:rPr sz="1200" spc="-5" dirty="0">
                <a:latin typeface="Times New Roman"/>
                <a:cs typeface="Times New Roman"/>
              </a:rPr>
              <a:t>avessi trovato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bordi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strada, attaccato </a:t>
            </a:r>
            <a:r>
              <a:rPr sz="1200" dirty="0">
                <a:latin typeface="Times New Roman"/>
                <a:cs typeface="Times New Roman"/>
              </a:rPr>
              <a:t>dai predoni, ti </a:t>
            </a:r>
            <a:r>
              <a:rPr sz="1200" spc="-5" dirty="0">
                <a:latin typeface="Times New Roman"/>
                <a:cs typeface="Times New Roman"/>
              </a:rPr>
              <a:t>saresti </a:t>
            </a:r>
            <a:r>
              <a:rPr sz="1200" dirty="0">
                <a:latin typeface="Times New Roman"/>
                <a:cs typeface="Times New Roman"/>
              </a:rPr>
              <a:t>precipitato senza  </a:t>
            </a:r>
            <a:r>
              <a:rPr sz="1200" spc="-5" dirty="0">
                <a:latin typeface="Times New Roman"/>
                <a:cs typeface="Times New Roman"/>
              </a:rPr>
              <a:t>esitazione </a:t>
            </a:r>
            <a:r>
              <a:rPr sz="1200" dirty="0">
                <a:latin typeface="Times New Roman"/>
                <a:cs typeface="Times New Roman"/>
              </a:rPr>
              <a:t>in mio </a:t>
            </a:r>
            <a:r>
              <a:rPr sz="1200" spc="-5" dirty="0">
                <a:latin typeface="Times New Roman"/>
                <a:cs typeface="Times New Roman"/>
              </a:rPr>
              <a:t>soccorso. Oso affermare che </a:t>
            </a:r>
            <a:r>
              <a:rPr sz="1200" dirty="0">
                <a:latin typeface="Times New Roman"/>
                <a:cs typeface="Times New Roman"/>
              </a:rPr>
              <a:t>tu hai compiuto molti di </a:t>
            </a:r>
            <a:r>
              <a:rPr sz="1200" spc="-5" dirty="0">
                <a:latin typeface="Times New Roman"/>
                <a:cs typeface="Times New Roman"/>
              </a:rPr>
              <a:t>questi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nel corso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vita. </a:t>
            </a:r>
            <a:r>
              <a:rPr sz="1200" spc="-5" dirty="0">
                <a:latin typeface="Times New Roman"/>
                <a:cs typeface="Times New Roman"/>
              </a:rPr>
              <a:t>Ora,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amico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0"/>
              </a:lnSpc>
            </a:pPr>
            <a:r>
              <a:rPr sz="1200" dirty="0">
                <a:latin typeface="Times New Roman"/>
                <a:cs typeface="Times New Roman"/>
              </a:rPr>
              <a:t>mio, dimmi di che </a:t>
            </a:r>
            <a:r>
              <a:rPr sz="1200" spc="-5" dirty="0">
                <a:latin typeface="Times New Roman"/>
                <a:cs typeface="Times New Roman"/>
              </a:rPr>
              <a:t>cosa si tratta?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ha fatto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oppure </a:t>
            </a:r>
            <a:r>
              <a:rPr sz="1200" spc="-5" dirty="0">
                <a:latin typeface="Times New Roman"/>
                <a:cs typeface="Times New Roman"/>
              </a:rPr>
              <a:t>hai scioccamente </a:t>
            </a:r>
            <a:r>
              <a:rPr sz="1200" dirty="0">
                <a:latin typeface="Times New Roman"/>
                <a:cs typeface="Times New Roman"/>
              </a:rPr>
              <a:t>perso la testa 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l’hai</a:t>
            </a:r>
            <a:endParaRPr sz="1200">
              <a:latin typeface="Times New Roman"/>
              <a:cs typeface="Times New Roman"/>
            </a:endParaRPr>
          </a:p>
          <a:p>
            <a:pPr marL="50800" marR="1778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insensatamente </a:t>
            </a:r>
            <a:r>
              <a:rPr sz="1200" dirty="0">
                <a:latin typeface="Times New Roman"/>
                <a:cs typeface="Times New Roman"/>
              </a:rPr>
              <a:t>aggredita?” </a:t>
            </a:r>
            <a:r>
              <a:rPr sz="1200" spc="-5" dirty="0">
                <a:latin typeface="Times New Roman"/>
                <a:cs typeface="Times New Roman"/>
              </a:rPr>
              <a:t>Non fu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disse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toccò il cuore di quest’uomo, quanto lo </a:t>
            </a:r>
            <a:r>
              <a:rPr sz="1200" spc="-5" dirty="0">
                <a:latin typeface="Times New Roman"/>
                <a:cs typeface="Times New Roman"/>
              </a:rPr>
              <a:t>sguardo benevolo </a:t>
            </a:r>
            <a:r>
              <a:rPr sz="1200" dirty="0">
                <a:latin typeface="Times New Roman"/>
                <a:cs typeface="Times New Roman"/>
              </a:rPr>
              <a:t>ed il  </a:t>
            </a:r>
            <a:r>
              <a:rPr sz="1200" spc="-5" dirty="0">
                <a:latin typeface="Times New Roman"/>
                <a:cs typeface="Times New Roman"/>
              </a:rPr>
              <a:t>sorriso cordiale con cui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rivolse </a:t>
            </a:r>
            <a:r>
              <a:rPr sz="1200" dirty="0">
                <a:latin typeface="Times New Roman"/>
                <a:cs typeface="Times New Roman"/>
              </a:rPr>
              <a:t>a lui a conclusione </a:t>
            </a:r>
            <a:r>
              <a:rPr sz="1200" spc="-5" dirty="0">
                <a:latin typeface="Times New Roman"/>
                <a:cs typeface="Times New Roman"/>
              </a:rPr>
              <a:t>delle sue osservazioni. L’uomo disse: “Percepisco che sei </a:t>
            </a:r>
            <a:r>
              <a:rPr sz="1200" dirty="0">
                <a:latin typeface="Times New Roman"/>
                <a:cs typeface="Times New Roman"/>
              </a:rPr>
              <a:t>un sacerdote dei  </a:t>
            </a:r>
            <a:r>
              <a:rPr sz="1200" spc="-5" dirty="0">
                <a:latin typeface="Times New Roman"/>
                <a:cs typeface="Times New Roman"/>
              </a:rPr>
              <a:t>Cinici </a:t>
            </a:r>
            <a:r>
              <a:rPr sz="1200" dirty="0">
                <a:latin typeface="Times New Roman"/>
                <a:cs typeface="Times New Roman"/>
              </a:rPr>
              <a:t>e ti sono </a:t>
            </a:r>
            <a:r>
              <a:rPr sz="1200" spc="-5" dirty="0">
                <a:latin typeface="Times New Roman"/>
                <a:cs typeface="Times New Roman"/>
              </a:rPr>
              <a:t>riconoscente per avermi frenato. Mia moglie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fatto granché </a:t>
            </a:r>
            <a:r>
              <a:rPr sz="1200" dirty="0">
                <a:latin typeface="Times New Roman"/>
                <a:cs typeface="Times New Roman"/>
              </a:rPr>
              <a:t>di male; è una buona </a:t>
            </a:r>
            <a:r>
              <a:rPr sz="1200" spc="-5" dirty="0">
                <a:latin typeface="Times New Roman"/>
                <a:cs typeface="Times New Roman"/>
              </a:rPr>
              <a:t>moglie, </a:t>
            </a:r>
            <a:r>
              <a:rPr sz="1200" dirty="0">
                <a:latin typeface="Times New Roman"/>
                <a:cs typeface="Times New Roman"/>
              </a:rPr>
              <a:t>ma mi </a:t>
            </a:r>
            <a:r>
              <a:rPr sz="1200" spc="-5" dirty="0">
                <a:latin typeface="Times New Roman"/>
                <a:cs typeface="Times New Roman"/>
              </a:rPr>
              <a:t>irrita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modo  in cui mi </a:t>
            </a:r>
            <a:r>
              <a:rPr sz="1200" spc="-5" dirty="0">
                <a:latin typeface="Times New Roman"/>
                <a:cs typeface="Times New Roman"/>
              </a:rPr>
              <a:t>critica </a:t>
            </a:r>
            <a:r>
              <a:rPr sz="1200" dirty="0">
                <a:latin typeface="Times New Roman"/>
                <a:cs typeface="Times New Roman"/>
              </a:rPr>
              <a:t>in pubblico,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perdo </a:t>
            </a:r>
            <a:r>
              <a:rPr sz="1200" dirty="0">
                <a:latin typeface="Times New Roman"/>
                <a:cs typeface="Times New Roman"/>
              </a:rPr>
              <a:t>le staffe. Sono </a:t>
            </a:r>
            <a:r>
              <a:rPr sz="1200" spc="-5" dirty="0">
                <a:latin typeface="Times New Roman"/>
                <a:cs typeface="Times New Roman"/>
              </a:rPr>
              <a:t>dispiaciuto per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autocontrollo e </a:t>
            </a:r>
            <a:r>
              <a:rPr sz="1200" spc="-5" dirty="0">
                <a:latin typeface="Times New Roman"/>
                <a:cs typeface="Times New Roman"/>
              </a:rPr>
              <a:t>prometto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tener fede all’impegno </a:t>
            </a:r>
            <a:r>
              <a:rPr sz="1200" dirty="0">
                <a:latin typeface="Times New Roman"/>
                <a:cs typeface="Times New Roman"/>
              </a:rPr>
              <a:t>preso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fratelli che mi </a:t>
            </a:r>
            <a:r>
              <a:rPr sz="1200" spc="-5" dirty="0">
                <a:latin typeface="Times New Roman"/>
                <a:cs typeface="Times New Roman"/>
              </a:rPr>
              <a:t>aveva insegnato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molti anni </a:t>
            </a:r>
            <a:r>
              <a:rPr sz="1200" spc="-5" dirty="0">
                <a:latin typeface="Times New Roman"/>
                <a:cs typeface="Times New Roman"/>
              </a:rPr>
              <a:t>fa. </a:t>
            </a:r>
            <a:r>
              <a:rPr sz="1200" dirty="0">
                <a:latin typeface="Times New Roman"/>
                <a:cs typeface="Times New Roman"/>
              </a:rPr>
              <a:t>Te 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prometto.”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8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(1471.1) 133:2.2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dicendogli addio,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disse: “Fratello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ricorda sempre </a:t>
            </a:r>
            <a:r>
              <a:rPr sz="1200" dirty="0">
                <a:latin typeface="Times New Roman"/>
                <a:cs typeface="Times New Roman"/>
              </a:rPr>
              <a:t>che l’uomo non ha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legittima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a meno che la donna 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spontaneamente </a:t>
            </a:r>
            <a:r>
              <a:rPr sz="1200" dirty="0">
                <a:latin typeface="Times New Roman"/>
                <a:cs typeface="Times New Roman"/>
              </a:rPr>
              <a:t>e volontariamente </a:t>
            </a:r>
            <a:r>
              <a:rPr sz="1200" spc="-5" dirty="0">
                <a:latin typeface="Times New Roman"/>
                <a:cs typeface="Times New Roman"/>
              </a:rPr>
              <a:t>dato tale autorità.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moglie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impegnata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vivere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te,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aiutarti a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battaglie 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assumere la parte </a:t>
            </a:r>
            <a:r>
              <a:rPr sz="1200" spc="-5" dirty="0">
                <a:latin typeface="Times New Roman"/>
                <a:cs typeface="Times New Roman"/>
              </a:rPr>
              <a:t>maggiore del fardello </a:t>
            </a:r>
            <a:r>
              <a:rPr sz="1200" dirty="0">
                <a:latin typeface="Times New Roman"/>
                <a:cs typeface="Times New Roman"/>
              </a:rPr>
              <a:t>consistente </a:t>
            </a:r>
            <a:r>
              <a:rPr sz="1200" spc="-5" dirty="0">
                <a:latin typeface="Times New Roman"/>
                <a:cs typeface="Times New Roman"/>
              </a:rPr>
              <a:t>nel mettere al </a:t>
            </a:r>
            <a:r>
              <a:rPr sz="1200" dirty="0">
                <a:latin typeface="Times New Roman"/>
                <a:cs typeface="Times New Roman"/>
              </a:rPr>
              <a:t>mondo  e </a:t>
            </a:r>
            <a:r>
              <a:rPr sz="1200" spc="-5" dirty="0">
                <a:latin typeface="Times New Roman"/>
                <a:cs typeface="Times New Roman"/>
              </a:rPr>
              <a:t>nell’allevare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figli;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compenso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servizio speciale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equo che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riceva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protezione 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che l’uomo può </a:t>
            </a:r>
            <a:r>
              <a:rPr sz="1200" spc="-5" dirty="0">
                <a:latin typeface="Times New Roman"/>
                <a:cs typeface="Times New Roman"/>
              </a:rPr>
              <a:t>dare alla moglie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compagna che </a:t>
            </a:r>
            <a:r>
              <a:rPr sz="1200" dirty="0">
                <a:latin typeface="Times New Roman"/>
                <a:cs typeface="Times New Roman"/>
              </a:rPr>
              <a:t>deve portare, </a:t>
            </a:r>
            <a:r>
              <a:rPr sz="1200" spc="-5" dirty="0">
                <a:latin typeface="Times New Roman"/>
                <a:cs typeface="Times New Roman"/>
              </a:rPr>
              <a:t>mettere al </a:t>
            </a:r>
            <a:r>
              <a:rPr sz="1200" dirty="0">
                <a:latin typeface="Times New Roman"/>
                <a:cs typeface="Times New Roman"/>
              </a:rPr>
              <a:t>mondo e nutrire 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cure affettuose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0800" marR="23495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che un uomo è disposto a </a:t>
            </a:r>
            <a:r>
              <a:rPr sz="1200" spc="-5" dirty="0">
                <a:latin typeface="Times New Roman"/>
                <a:cs typeface="Times New Roman"/>
              </a:rPr>
              <a:t>concedere </a:t>
            </a:r>
            <a:r>
              <a:rPr sz="1200" dirty="0">
                <a:latin typeface="Times New Roman"/>
                <a:cs typeface="Times New Roman"/>
              </a:rPr>
              <a:t>a sua </a:t>
            </a:r>
            <a:r>
              <a:rPr sz="1200" spc="-5" dirty="0">
                <a:latin typeface="Times New Roman"/>
                <a:cs typeface="Times New Roman"/>
              </a:rPr>
              <a:t>moglie ed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indicano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quell’uomo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superiori dell’autocoscienza </a:t>
            </a:r>
            <a:r>
              <a:rPr sz="1200" dirty="0">
                <a:latin typeface="Times New Roman"/>
                <a:cs typeface="Times New Roman"/>
              </a:rPr>
              <a:t>creativa e </a:t>
            </a:r>
            <a:r>
              <a:rPr sz="1200" spc="-5" dirty="0">
                <a:latin typeface="Times New Roman"/>
                <a:cs typeface="Times New Roman"/>
              </a:rPr>
              <a:t>spirituale. Non sai che gli </a:t>
            </a:r>
            <a:r>
              <a:rPr sz="1200" dirty="0">
                <a:latin typeface="Times New Roman"/>
                <a:cs typeface="Times New Roman"/>
              </a:rPr>
              <a:t>uomini e le donne sono i </a:t>
            </a:r>
            <a:r>
              <a:rPr sz="1200" spc="-5" dirty="0">
                <a:latin typeface="Times New Roman"/>
                <a:cs typeface="Times New Roman"/>
              </a:rPr>
              <a:t>partner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68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cooperano </a:t>
            </a:r>
            <a:r>
              <a:rPr sz="1200" spc="-5" dirty="0">
                <a:latin typeface="Times New Roman"/>
                <a:cs typeface="Times New Roman"/>
              </a:rPr>
              <a:t>alla creazione degli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crescono fino </a:t>
            </a:r>
            <a:r>
              <a:rPr sz="1200" dirty="0">
                <a:latin typeface="Times New Roman"/>
                <a:cs typeface="Times New Roman"/>
              </a:rPr>
              <a:t>a possedere il potenziale di anime </a:t>
            </a:r>
            <a:r>
              <a:rPr sz="1200" spc="-5" dirty="0">
                <a:latin typeface="Times New Roman"/>
                <a:cs typeface="Times New Roman"/>
              </a:rPr>
              <a:t>immortali?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che è </a:t>
            </a:r>
            <a:r>
              <a:rPr sz="1200" spc="-5" dirty="0">
                <a:latin typeface="Times New Roman"/>
                <a:cs typeface="Times New Roman"/>
              </a:rPr>
              <a:t>nei  cieli tratta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dei figli dell’universo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stesso. </a:t>
            </a:r>
            <a:r>
              <a:rPr sz="1200" dirty="0">
                <a:latin typeface="Times New Roman"/>
                <a:cs typeface="Times New Roman"/>
              </a:rPr>
              <a:t>È essere simile a </a:t>
            </a:r>
            <a:r>
              <a:rPr sz="1200" spc="-5" dirty="0">
                <a:latin typeface="Times New Roman"/>
                <a:cs typeface="Times New Roman"/>
              </a:rPr>
              <a:t>Dio condividere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tutto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si riferisce, </a:t>
            </a:r>
            <a:r>
              <a:rPr sz="1200" dirty="0">
                <a:latin typeface="Times New Roman"/>
                <a:cs typeface="Times New Roman"/>
              </a:rPr>
              <a:t>in termini </a:t>
            </a:r>
            <a:r>
              <a:rPr sz="1200" spc="-5" dirty="0">
                <a:latin typeface="Times New Roman"/>
                <a:cs typeface="Times New Roman"/>
              </a:rPr>
              <a:t>uguali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madre e </a:t>
            </a:r>
            <a:r>
              <a:rPr sz="1200" spc="-5" dirty="0">
                <a:latin typeface="Times New Roman"/>
                <a:cs typeface="Times New Roman"/>
              </a:rPr>
              <a:t>compagna </a:t>
            </a:r>
            <a:r>
              <a:rPr sz="1200" dirty="0">
                <a:latin typeface="Times New Roman"/>
                <a:cs typeface="Times New Roman"/>
              </a:rPr>
              <a:t>che condivide </a:t>
            </a:r>
            <a:r>
              <a:rPr sz="1200" spc="-5" dirty="0">
                <a:latin typeface="Times New Roman"/>
                <a:cs typeface="Times New Roman"/>
              </a:rPr>
              <a:t>così pienamente 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spc="5" dirty="0">
                <a:latin typeface="Times New Roman"/>
                <a:cs typeface="Times New Roman"/>
              </a:rPr>
              <a:t>divina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riprodurre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figli. Se </a:t>
            </a:r>
            <a:r>
              <a:rPr sz="1200" dirty="0">
                <a:latin typeface="Times New Roman"/>
                <a:cs typeface="Times New Roman"/>
              </a:rPr>
              <a:t>solo puoi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Dio ama te, amerai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cara tua </a:t>
            </a:r>
            <a:r>
              <a:rPr sz="1200" spc="-5" dirty="0">
                <a:latin typeface="Times New Roman"/>
                <a:cs typeface="Times New Roman"/>
              </a:rPr>
              <a:t>moglie come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nei cieli onora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esalta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figli spirituali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vasto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(1471.2) 133:2.3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saliti a </a:t>
            </a:r>
            <a:r>
              <a:rPr sz="1200" spc="-5" dirty="0">
                <a:latin typeface="Times New Roman"/>
                <a:cs typeface="Times New Roman"/>
              </a:rPr>
              <a:t>bordo del </a:t>
            </a:r>
            <a:r>
              <a:rPr sz="1200" dirty="0">
                <a:latin typeface="Times New Roman"/>
                <a:cs typeface="Times New Roman"/>
              </a:rPr>
              <a:t>battello, </a:t>
            </a:r>
            <a:r>
              <a:rPr sz="1200" spc="-5" dirty="0">
                <a:latin typeface="Times New Roman"/>
                <a:cs typeface="Times New Roman"/>
              </a:rPr>
              <a:t>essi si volsero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coppia che,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lacrime agli </a:t>
            </a:r>
            <a:r>
              <a:rPr sz="1200" dirty="0">
                <a:latin typeface="Times New Roman"/>
                <a:cs typeface="Times New Roman"/>
              </a:rPr>
              <a:t>occhi,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76200" marR="2349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teneva silenziosamente abbracciata. Avendo </a:t>
            </a:r>
            <a:r>
              <a:rPr sz="1200" dirty="0">
                <a:latin typeface="Times New Roman"/>
                <a:cs typeface="Times New Roman"/>
              </a:rPr>
              <a:t>udito l’ultima </a:t>
            </a:r>
            <a:r>
              <a:rPr sz="1200" spc="-5" dirty="0">
                <a:latin typeface="Times New Roman"/>
                <a:cs typeface="Times New Roman"/>
              </a:rPr>
              <a:t>parte del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all’uomo, Gonod passò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giornata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meditare sull’argomento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risolse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riorganizzare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al suo </a:t>
            </a:r>
            <a:r>
              <a:rPr sz="1200" dirty="0">
                <a:latin typeface="Times New Roman"/>
                <a:cs typeface="Times New Roman"/>
              </a:rPr>
              <a:t>ritorno in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(1471.3) 133:2.4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Nicopoli fu piacevole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lento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favorevole.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trascorsero </a:t>
            </a:r>
            <a:r>
              <a:rPr sz="1200" dirty="0">
                <a:latin typeface="Times New Roman"/>
                <a:cs typeface="Times New Roman"/>
              </a:rPr>
              <a:t>molte ore a 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esperienze a Roma e a </a:t>
            </a:r>
            <a:r>
              <a:rPr sz="1200" spc="-5" dirty="0">
                <a:latin typeface="Times New Roman"/>
                <a:cs typeface="Times New Roman"/>
              </a:rPr>
              <a:t>ricordare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dopo il primo incontro 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Ganid </a:t>
            </a:r>
            <a:r>
              <a:rPr sz="1200" spc="-5" dirty="0">
                <a:latin typeface="Times New Roman"/>
                <a:cs typeface="Times New Roman"/>
              </a:rPr>
              <a:t>era  permeato </a:t>
            </a:r>
            <a:r>
              <a:rPr sz="1200" dirty="0">
                <a:latin typeface="Times New Roman"/>
                <a:cs typeface="Times New Roman"/>
              </a:rPr>
              <a:t>dello spirito di </a:t>
            </a:r>
            <a:r>
              <a:rPr sz="1200" spc="-5" dirty="0">
                <a:latin typeface="Times New Roman"/>
                <a:cs typeface="Times New Roman"/>
              </a:rPr>
              <a:t>ministero personale. Egli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esercitarlo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cambusiere,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entrò </a:t>
            </a:r>
            <a:r>
              <a:rPr sz="1200" spc="-5" dirty="0">
                <a:latin typeface="Times New Roman"/>
                <a:cs typeface="Times New Roman"/>
              </a:rPr>
              <a:t>nelle  acque </a:t>
            </a:r>
            <a:r>
              <a:rPr sz="1200" dirty="0">
                <a:latin typeface="Times New Roman"/>
                <a:cs typeface="Times New Roman"/>
              </a:rPr>
              <a:t>profonde della </a:t>
            </a:r>
            <a:r>
              <a:rPr sz="1200" spc="-5" dirty="0">
                <a:latin typeface="Times New Roman"/>
                <a:cs typeface="Times New Roman"/>
              </a:rPr>
              <a:t>religione, chiese </a:t>
            </a:r>
            <a:r>
              <a:rPr sz="1200" dirty="0">
                <a:latin typeface="Times New Roman"/>
                <a:cs typeface="Times New Roman"/>
              </a:rPr>
              <a:t>a Joshua di </a:t>
            </a:r>
            <a:r>
              <a:rPr sz="1200" spc="-5" dirty="0">
                <a:latin typeface="Times New Roman"/>
                <a:cs typeface="Times New Roman"/>
              </a:rPr>
              <a:t>aiutarlo </a:t>
            </a:r>
            <a:r>
              <a:rPr sz="1200" dirty="0">
                <a:latin typeface="Times New Roman"/>
                <a:cs typeface="Times New Roman"/>
              </a:rPr>
              <a:t>a trarsi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d’impaccio.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(1471.4) 133:2.5 </a:t>
            </a:r>
            <a:r>
              <a:rPr sz="1200" spc="-5" dirty="0">
                <a:latin typeface="Times New Roman"/>
                <a:cs typeface="Times New Roman"/>
              </a:rPr>
              <a:t>Essi trascorsero parecchi giorni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Nicopoli,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fondata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Augusto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cinquantina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prima come “città della  vittoria” per commemorare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di Azio, </a:t>
            </a:r>
            <a:r>
              <a:rPr sz="1200" spc="-5" dirty="0">
                <a:latin typeface="Times New Roman"/>
                <a:cs typeface="Times New Roman"/>
              </a:rPr>
              <a:t>essendo questo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egli si era accampato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esercito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 battaglia. Essi alloggiarono nella casa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certo Geremia, </a:t>
            </a:r>
            <a:r>
              <a:rPr sz="1200" dirty="0">
                <a:latin typeface="Times New Roman"/>
                <a:cs typeface="Times New Roman"/>
              </a:rPr>
              <a:t>un proselito </a:t>
            </a:r>
            <a:r>
              <a:rPr sz="1200" spc="-5" dirty="0">
                <a:latin typeface="Times New Roman"/>
                <a:cs typeface="Times New Roman"/>
              </a:rPr>
              <a:t>greco della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ebraica che avevano </a:t>
            </a:r>
            <a:r>
              <a:rPr sz="1200" dirty="0">
                <a:latin typeface="Times New Roman"/>
                <a:cs typeface="Times New Roman"/>
              </a:rPr>
              <a:t>incontrato 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bordo.</a:t>
            </a:r>
            <a:endParaRPr sz="1200">
              <a:latin typeface="Times New Roman"/>
              <a:cs typeface="Times New Roman"/>
            </a:endParaRPr>
          </a:p>
          <a:p>
            <a:pPr marL="76200" marR="1257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L’apostolo </a:t>
            </a:r>
            <a:r>
              <a:rPr sz="1200" dirty="0">
                <a:latin typeface="Times New Roman"/>
                <a:cs typeface="Times New Roman"/>
              </a:rPr>
              <a:t>Paolo passò tutto </a:t>
            </a:r>
            <a:r>
              <a:rPr sz="1200" spc="-5" dirty="0">
                <a:latin typeface="Times New Roman"/>
                <a:cs typeface="Times New Roman"/>
              </a:rPr>
              <a:t>l’inverno con </a:t>
            </a:r>
            <a:r>
              <a:rPr sz="1200" dirty="0">
                <a:latin typeface="Times New Roman"/>
                <a:cs typeface="Times New Roman"/>
              </a:rPr>
              <a:t>il figlio di </a:t>
            </a:r>
            <a:r>
              <a:rPr sz="1200" spc="-5" dirty="0">
                <a:latin typeface="Times New Roman"/>
                <a:cs typeface="Times New Roman"/>
              </a:rPr>
              <a:t>Geremia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stessa casa 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terzo viaggio </a:t>
            </a:r>
            <a:r>
              <a:rPr sz="1200" dirty="0">
                <a:latin typeface="Times New Roman"/>
                <a:cs typeface="Times New Roman"/>
              </a:rPr>
              <a:t>missionario. </a:t>
            </a:r>
            <a:r>
              <a:rPr sz="1200" spc="-5" dirty="0">
                <a:latin typeface="Times New Roman"/>
                <a:cs typeface="Times New Roman"/>
              </a:rPr>
              <a:t>Da  Nicopoli essi fecero vela </a:t>
            </a:r>
            <a:r>
              <a:rPr sz="1200" dirty="0">
                <a:latin typeface="Times New Roman"/>
                <a:cs typeface="Times New Roman"/>
              </a:rPr>
              <a:t>sullo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battello per </a:t>
            </a:r>
            <a:r>
              <a:rPr sz="1200" spc="-5" dirty="0">
                <a:latin typeface="Times New Roman"/>
                <a:cs typeface="Times New Roman"/>
              </a:rPr>
              <a:t>Corinto, capitale della </a:t>
            </a:r>
            <a:r>
              <a:rPr sz="1200" dirty="0">
                <a:latin typeface="Times New Roman"/>
                <a:cs typeface="Times New Roman"/>
              </a:rPr>
              <a:t>provincia </a:t>
            </a:r>
            <a:r>
              <a:rPr sz="1200" spc="-5" dirty="0">
                <a:latin typeface="Times New Roman"/>
                <a:cs typeface="Times New Roman"/>
              </a:rPr>
              <a:t>romana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1184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Corinto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(1471.5) 133:3.1 </a:t>
            </a:r>
            <a:r>
              <a:rPr sz="1200" spc="-5" dirty="0">
                <a:latin typeface="Times New Roman"/>
                <a:cs typeface="Times New Roman"/>
              </a:rPr>
              <a:t>Dal momento del loro arrivo </a:t>
            </a:r>
            <a:r>
              <a:rPr sz="1200" dirty="0">
                <a:latin typeface="Times New Roman"/>
                <a:cs typeface="Times New Roman"/>
              </a:rPr>
              <a:t>a Corinto,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cominciò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interessarsi molto della </a:t>
            </a:r>
            <a:r>
              <a:rPr sz="1200" spc="-5" dirty="0">
                <a:latin typeface="Times New Roman"/>
                <a:cs typeface="Times New Roman"/>
              </a:rPr>
              <a:t>religione ebraica.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niente di  </a:t>
            </a:r>
            <a:r>
              <a:rPr sz="1200" spc="-5" dirty="0">
                <a:latin typeface="Times New Roman"/>
                <a:cs typeface="Times New Roman"/>
              </a:rPr>
              <a:t>strano,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passando davanti alla sinagoga </a:t>
            </a:r>
            <a:r>
              <a:rPr sz="1200" dirty="0">
                <a:latin typeface="Times New Roman"/>
                <a:cs typeface="Times New Roman"/>
              </a:rPr>
              <a:t>e vedendo la </a:t>
            </a:r>
            <a:r>
              <a:rPr sz="1200" spc="-5" dirty="0">
                <a:latin typeface="Times New Roman"/>
                <a:cs typeface="Times New Roman"/>
              </a:rPr>
              <a:t>gente entrarvi, chiedesse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condurlo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 marR="2832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funzione. </a:t>
            </a:r>
            <a:r>
              <a:rPr sz="1200" spc="-5" dirty="0">
                <a:latin typeface="Times New Roman"/>
                <a:cs typeface="Times New Roman"/>
              </a:rPr>
              <a:t>Quel giorno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ascoltarono </a:t>
            </a:r>
            <a:r>
              <a:rPr sz="1200" dirty="0">
                <a:latin typeface="Times New Roman"/>
                <a:cs typeface="Times New Roman"/>
              </a:rPr>
              <a:t>un dotto rabbino </a:t>
            </a:r>
            <a:r>
              <a:rPr sz="1200" spc="-5" dirty="0">
                <a:latin typeface="Times New Roman"/>
                <a:cs typeface="Times New Roman"/>
              </a:rPr>
              <a:t>parlare sul “Destino d’Israele”, </a:t>
            </a:r>
            <a:r>
              <a:rPr sz="1200" dirty="0">
                <a:latin typeface="Times New Roman"/>
                <a:cs typeface="Times New Roman"/>
              </a:rPr>
              <a:t>e dopo il </a:t>
            </a:r>
            <a:r>
              <a:rPr sz="1200" spc="-5" dirty="0">
                <a:latin typeface="Times New Roman"/>
                <a:cs typeface="Times New Roman"/>
              </a:rPr>
              <a:t>servizio incontrarono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 </a:t>
            </a:r>
            <a:r>
              <a:rPr sz="1200" dirty="0">
                <a:latin typeface="Times New Roman"/>
                <a:cs typeface="Times New Roman"/>
              </a:rPr>
              <a:t>Crispo, il </a:t>
            </a:r>
            <a:r>
              <a:rPr sz="1200" spc="-5" dirty="0">
                <a:latin typeface="Times New Roman"/>
                <a:cs typeface="Times New Roman"/>
              </a:rPr>
              <a:t>principale dirigente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sinagoga. Essi tornarono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ad assistere ai </a:t>
            </a:r>
            <a:r>
              <a:rPr sz="1200" dirty="0">
                <a:latin typeface="Times New Roman"/>
                <a:cs typeface="Times New Roman"/>
              </a:rPr>
              <a:t>servizi della </a:t>
            </a:r>
            <a:r>
              <a:rPr sz="1200" spc="-5" dirty="0">
                <a:latin typeface="Times New Roman"/>
                <a:cs typeface="Times New Roman"/>
              </a:rPr>
              <a:t>sinagoga,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soprattutto</a:t>
            </a:r>
            <a:endParaRPr sz="1200">
              <a:latin typeface="Times New Roman"/>
              <a:cs typeface="Times New Roman"/>
            </a:endParaRPr>
          </a:p>
          <a:p>
            <a:pPr marL="76200" marR="2711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 incontrare </a:t>
            </a:r>
            <a:r>
              <a:rPr sz="1200" dirty="0">
                <a:latin typeface="Times New Roman"/>
                <a:cs typeface="Times New Roman"/>
              </a:rPr>
              <a:t>Crispo. Ganid </a:t>
            </a:r>
            <a:r>
              <a:rPr sz="1200" spc="-5" dirty="0">
                <a:latin typeface="Times New Roman"/>
                <a:cs typeface="Times New Roman"/>
              </a:rPr>
              <a:t>si affezionò </a:t>
            </a:r>
            <a:r>
              <a:rPr sz="1200" dirty="0">
                <a:latin typeface="Times New Roman"/>
                <a:cs typeface="Times New Roman"/>
              </a:rPr>
              <a:t>molto a Crispo, a </a:t>
            </a:r>
            <a:r>
              <a:rPr sz="1200" spc="-5" dirty="0">
                <a:latin typeface="Times New Roman"/>
                <a:cs typeface="Times New Roman"/>
              </a:rPr>
              <a:t>sua moglie </a:t>
            </a:r>
            <a:r>
              <a:rPr sz="1200" dirty="0">
                <a:latin typeface="Times New Roman"/>
                <a:cs typeface="Times New Roman"/>
              </a:rPr>
              <a:t>e alla loro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cinque </a:t>
            </a:r>
            <a:r>
              <a:rPr sz="1200" spc="-5" dirty="0">
                <a:latin typeface="Times New Roman"/>
                <a:cs typeface="Times New Roman"/>
              </a:rPr>
              <a:t>figli. Egli si divertì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ad  osservare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 conduceva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2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(1472.1) 133:3.2 </a:t>
            </a:r>
            <a:r>
              <a:rPr sz="1200" spc="-5" dirty="0">
                <a:latin typeface="Times New Roman"/>
                <a:cs typeface="Times New Roman"/>
              </a:rPr>
              <a:t>Mentre Ganid </a:t>
            </a:r>
            <a:r>
              <a:rPr sz="1200" dirty="0">
                <a:latin typeface="Times New Roman"/>
                <a:cs typeface="Times New Roman"/>
              </a:rPr>
              <a:t>studiava la vita di </a:t>
            </a:r>
            <a:r>
              <a:rPr sz="1200" spc="-5" dirty="0">
                <a:latin typeface="Times New Roman"/>
                <a:cs typeface="Times New Roman"/>
              </a:rPr>
              <a:t>famiglia, Gesù insegnava </a:t>
            </a:r>
            <a:r>
              <a:rPr sz="1200" dirty="0">
                <a:latin typeface="Times New Roman"/>
                <a:cs typeface="Times New Roman"/>
              </a:rPr>
              <a:t>a Crispo le vie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religiosa. Gesù </a:t>
            </a:r>
            <a:r>
              <a:rPr sz="1200" dirty="0">
                <a:latin typeface="Times New Roman"/>
                <a:cs typeface="Times New Roman"/>
              </a:rPr>
              <a:t>ebbe più di  </a:t>
            </a:r>
            <a:r>
              <a:rPr sz="1200" spc="-5" dirty="0">
                <a:latin typeface="Times New Roman"/>
                <a:cs typeface="Times New Roman"/>
              </a:rPr>
              <a:t>venti incontri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Ebreo lungimirante.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ci si deve sorprendere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predicato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questa stessa sinagoga,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gli Ebrei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respinto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messaggio </a:t>
            </a:r>
            <a:r>
              <a:rPr sz="1200" dirty="0">
                <a:latin typeface="Times New Roman"/>
                <a:cs typeface="Times New Roman"/>
              </a:rPr>
              <a:t>e votato la </a:t>
            </a:r>
            <a:r>
              <a:rPr sz="1200" spc="-5" dirty="0">
                <a:latin typeface="Times New Roman"/>
                <a:cs typeface="Times New Roman"/>
              </a:rPr>
              <a:t>proibizione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predicazioni nella sinagoga, </a:t>
            </a:r>
            <a:r>
              <a:rPr sz="1200" dirty="0">
                <a:latin typeface="Times New Roman"/>
                <a:cs typeface="Times New Roman"/>
              </a:rPr>
              <a:t>e dopo che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fu allora </a:t>
            </a:r>
            <a:r>
              <a:rPr sz="1200" spc="-5" dirty="0">
                <a:latin typeface="Times New Roman"/>
                <a:cs typeface="Times New Roman"/>
              </a:rPr>
              <a:t>rivolto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Gentili, questo </a:t>
            </a:r>
            <a:r>
              <a:rPr sz="1200" dirty="0">
                <a:latin typeface="Times New Roman"/>
                <a:cs typeface="Times New Roman"/>
              </a:rPr>
              <a:t>Crispo,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famiglia, abbia abbracciato  </a:t>
            </a:r>
            <a:r>
              <a:rPr sz="1200" dirty="0">
                <a:latin typeface="Times New Roman"/>
                <a:cs typeface="Times New Roman"/>
              </a:rPr>
              <a:t>la 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sia divenuto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principali </a:t>
            </a:r>
            <a:r>
              <a:rPr sz="1200" spc="-5" dirty="0">
                <a:latin typeface="Times New Roman"/>
                <a:cs typeface="Times New Roman"/>
              </a:rPr>
              <a:t>sostegni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cristiana </a:t>
            </a:r>
            <a:r>
              <a:rPr sz="1200" spc="-5" dirty="0">
                <a:latin typeface="Times New Roman"/>
                <a:cs typeface="Times New Roman"/>
              </a:rPr>
              <a:t>che Paolo </a:t>
            </a:r>
            <a:r>
              <a:rPr sz="1200" dirty="0">
                <a:latin typeface="Times New Roman"/>
                <a:cs typeface="Times New Roman"/>
              </a:rPr>
              <a:t>organizzò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Corinto.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(1472.2) 133:3.3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diciotto mesi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Paolo </a:t>
            </a:r>
            <a:r>
              <a:rPr sz="1200" spc="-5" dirty="0">
                <a:latin typeface="Times New Roman"/>
                <a:cs typeface="Times New Roman"/>
              </a:rPr>
              <a:t>predicò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Corinto,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fu raggiunto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da Sila e da Timoteo, </a:t>
            </a:r>
            <a:r>
              <a:rPr sz="1200" spc="-5" dirty="0">
                <a:latin typeface="Times New Roman"/>
                <a:cs typeface="Times New Roman"/>
              </a:rPr>
              <a:t>incontrò </a:t>
            </a:r>
            <a:r>
              <a:rPr sz="1200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che erano state </a:t>
            </a:r>
            <a:r>
              <a:rPr sz="1200" dirty="0">
                <a:latin typeface="Times New Roman"/>
                <a:cs typeface="Times New Roman"/>
              </a:rPr>
              <a:t>istruite </a:t>
            </a:r>
            <a:r>
              <a:rPr sz="1200" spc="-5" dirty="0">
                <a:latin typeface="Times New Roman"/>
                <a:cs typeface="Times New Roman"/>
              </a:rPr>
              <a:t>dal “precettore ebreo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mercante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indiano”.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7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(1472.3) 133:3.4 </a:t>
            </a:r>
            <a:r>
              <a:rPr sz="1200" spc="-5" dirty="0">
                <a:latin typeface="Times New Roman"/>
                <a:cs typeface="Times New Roman"/>
              </a:rPr>
              <a:t>A Corinto essi incontrarono gente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razze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tre continenti.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e Roma, questa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cosmopolita dell’impero mediterraneo. C’erano </a:t>
            </a:r>
            <a:r>
              <a:rPr sz="1200" dirty="0">
                <a:latin typeface="Times New Roman"/>
                <a:cs typeface="Times New Roman"/>
              </a:rPr>
              <a:t>molte cose </a:t>
            </a:r>
            <a:r>
              <a:rPr sz="1200" spc="-5" dirty="0">
                <a:latin typeface="Times New Roman"/>
                <a:cs typeface="Times New Roman"/>
              </a:rPr>
              <a:t>che attiravano </a:t>
            </a:r>
            <a:r>
              <a:rPr sz="1200" dirty="0">
                <a:latin typeface="Times New Roman"/>
                <a:cs typeface="Times New Roman"/>
              </a:rPr>
              <a:t>l’attenzione in </a:t>
            </a:r>
            <a:r>
              <a:rPr sz="1200" spc="-5" dirty="0">
                <a:latin typeface="Times New Roman"/>
                <a:cs typeface="Times New Roman"/>
              </a:rPr>
              <a:t>questa città, </a:t>
            </a:r>
            <a:r>
              <a:rPr sz="1200" dirty="0">
                <a:latin typeface="Times New Roman"/>
                <a:cs typeface="Times New Roman"/>
              </a:rPr>
              <a:t>e Ganid non </a:t>
            </a:r>
            <a:r>
              <a:rPr sz="1200" spc="1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stancò 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cittadella che si ergeva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quasi seicento metri sul livello del mare. Egli passò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 nella sinagoga ed </a:t>
            </a:r>
            <a:r>
              <a:rPr sz="1200" dirty="0">
                <a:latin typeface="Times New Roman"/>
                <a:cs typeface="Times New Roman"/>
              </a:rPr>
              <a:t>in casa di Crispo.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dapprima </a:t>
            </a:r>
            <a:r>
              <a:rPr sz="1200" spc="-5" dirty="0">
                <a:latin typeface="Times New Roman"/>
                <a:cs typeface="Times New Roman"/>
              </a:rPr>
              <a:t>colpito,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affascinato,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condizione della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nella famiglia </a:t>
            </a:r>
            <a:r>
              <a:rPr sz="1200" spc="5" dirty="0">
                <a:latin typeface="Times New Roman"/>
                <a:cs typeface="Times New Roman"/>
              </a:rPr>
              <a:t>ebrea; </a:t>
            </a:r>
            <a:r>
              <a:rPr sz="1200" dirty="0">
                <a:latin typeface="Times New Roman"/>
                <a:cs typeface="Times New Roman"/>
              </a:rPr>
              <a:t>ciò  fu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rivelazione per questo </a:t>
            </a:r>
            <a:r>
              <a:rPr sz="1200" spc="-5" dirty="0">
                <a:latin typeface="Times New Roman"/>
                <a:cs typeface="Times New Roman"/>
              </a:rPr>
              <a:t>giovane Indiano.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070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14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(1472.4) 133:3.5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furono spesso </a:t>
            </a:r>
            <a:r>
              <a:rPr sz="1200" dirty="0">
                <a:latin typeface="Times New Roman"/>
                <a:cs typeface="Times New Roman"/>
              </a:rPr>
              <a:t>ospiti di </a:t>
            </a:r>
            <a:r>
              <a:rPr sz="1200" spc="-5" dirty="0">
                <a:latin typeface="Times New Roman"/>
                <a:cs typeface="Times New Roman"/>
              </a:rPr>
              <a:t>un’altra famiglia ebrea, </a:t>
            </a:r>
            <a:r>
              <a:rPr sz="1200" dirty="0">
                <a:latin typeface="Times New Roman"/>
                <a:cs typeface="Times New Roman"/>
              </a:rPr>
              <a:t>quella di </a:t>
            </a:r>
            <a:r>
              <a:rPr sz="1200" spc="-5" dirty="0">
                <a:latin typeface="Times New Roman"/>
                <a:cs typeface="Times New Roman"/>
              </a:rPr>
              <a:t>Giusto,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mercante devoto, </a:t>
            </a:r>
            <a:r>
              <a:rPr sz="1200" dirty="0">
                <a:latin typeface="Times New Roman"/>
                <a:cs typeface="Times New Roman"/>
              </a:rPr>
              <a:t>che viveva in una  </a:t>
            </a:r>
            <a:r>
              <a:rPr sz="1200" spc="-5" dirty="0">
                <a:latin typeface="Times New Roman"/>
                <a:cs typeface="Times New Roman"/>
              </a:rPr>
              <a:t>casa contigua alla sinagoga. </a:t>
            </a:r>
            <a:r>
              <a:rPr sz="1200" dirty="0">
                <a:latin typeface="Times New Roman"/>
                <a:cs typeface="Times New Roman"/>
              </a:rPr>
              <a:t>E molte volte, </a:t>
            </a:r>
            <a:r>
              <a:rPr sz="1200" spc="-5" dirty="0">
                <a:latin typeface="Times New Roman"/>
                <a:cs typeface="Times New Roman"/>
              </a:rPr>
              <a:t>successivamente, quando </a:t>
            </a:r>
            <a:r>
              <a:rPr sz="1200" dirty="0">
                <a:latin typeface="Times New Roman"/>
                <a:cs typeface="Times New Roman"/>
              </a:rPr>
              <a:t>l’apostolo </a:t>
            </a:r>
            <a:r>
              <a:rPr sz="1200" spc="-5" dirty="0">
                <a:latin typeface="Times New Roman"/>
                <a:cs typeface="Times New Roman"/>
              </a:rPr>
              <a:t>Paolo soggiornò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sentì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visite </a:t>
            </a:r>
            <a:r>
              <a:rPr sz="1200" spc="-5" dirty="0">
                <a:latin typeface="Times New Roman"/>
                <a:cs typeface="Times New Roman"/>
              </a:rPr>
              <a:t>del giovane Indiano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precettore </a:t>
            </a:r>
            <a:r>
              <a:rPr sz="1200" spc="-5" dirty="0">
                <a:latin typeface="Times New Roman"/>
                <a:cs typeface="Times New Roman"/>
              </a:rPr>
              <a:t>ebreo, mentre Paolo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Giusto si chiedevano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fosse avvenuto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saggio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brillante insegnante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(1472.5) 133:3.6 </a:t>
            </a:r>
            <a:r>
              <a:rPr sz="1200" spc="-5" dirty="0">
                <a:latin typeface="Times New Roman"/>
                <a:cs typeface="Times New Roman"/>
              </a:rPr>
              <a:t>Mentre erano </a:t>
            </a:r>
            <a:r>
              <a:rPr sz="1200" dirty="0">
                <a:latin typeface="Times New Roman"/>
                <a:cs typeface="Times New Roman"/>
              </a:rPr>
              <a:t>a Roma,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aveva notato </a:t>
            </a:r>
            <a:r>
              <a:rPr sz="1200" spc="-5" dirty="0">
                <a:latin typeface="Times New Roman"/>
                <a:cs typeface="Times New Roman"/>
              </a:rPr>
              <a:t>che Gesù rifiutava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accompagnarli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bagni pubblici.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tentò più  volte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d’indurre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esprimersi maggiormente riguardo alle </a:t>
            </a:r>
            <a:r>
              <a:rPr sz="1200" dirty="0">
                <a:latin typeface="Times New Roman"/>
                <a:cs typeface="Times New Roman"/>
              </a:rPr>
              <a:t>relazioni tra i </a:t>
            </a:r>
            <a:r>
              <a:rPr sz="1200" spc="-5" dirty="0">
                <a:latin typeface="Times New Roman"/>
                <a:cs typeface="Times New Roman"/>
              </a:rPr>
              <a:t>sessi. Anche se rispondeva alle </a:t>
            </a:r>
            <a:r>
              <a:rPr sz="1200" spc="5" dirty="0">
                <a:latin typeface="Times New Roman"/>
                <a:cs typeface="Times New Roman"/>
              </a:rPr>
              <a:t>domande  </a:t>
            </a:r>
            <a:r>
              <a:rPr sz="1200" spc="-5" dirty="0">
                <a:latin typeface="Times New Roman"/>
                <a:cs typeface="Times New Roman"/>
              </a:rPr>
              <a:t>del ragazzo,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sembrava </a:t>
            </a:r>
            <a:r>
              <a:rPr sz="1200" dirty="0">
                <a:latin typeface="Times New Roman"/>
                <a:cs typeface="Times New Roman"/>
              </a:rPr>
              <a:t>mai disposto 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a fondo </a:t>
            </a:r>
            <a:r>
              <a:rPr sz="1200" spc="-5" dirty="0">
                <a:latin typeface="Times New Roman"/>
                <a:cs typeface="Times New Roman"/>
              </a:rPr>
              <a:t>questi argomenti. Una sera,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passeggiavano alla </a:t>
            </a:r>
            <a:r>
              <a:rPr sz="1200" dirty="0">
                <a:latin typeface="Times New Roman"/>
                <a:cs typeface="Times New Roman"/>
              </a:rPr>
              <a:t>periferia di  </a:t>
            </a:r>
            <a:r>
              <a:rPr sz="1200" spc="-5" dirty="0">
                <a:latin typeface="Times New Roman"/>
                <a:cs typeface="Times New Roman"/>
              </a:rPr>
              <a:t>Corinto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luogo </a:t>
            </a:r>
            <a:r>
              <a:rPr sz="1200" dirty="0">
                <a:latin typeface="Times New Roman"/>
                <a:cs typeface="Times New Roman"/>
              </a:rPr>
              <a:t>in cui il muro </a:t>
            </a:r>
            <a:r>
              <a:rPr sz="1200" spc="-5" dirty="0">
                <a:latin typeface="Times New Roman"/>
                <a:cs typeface="Times New Roman"/>
              </a:rPr>
              <a:t>della cittadella scendeva fino </a:t>
            </a:r>
            <a:r>
              <a:rPr sz="1200" dirty="0">
                <a:latin typeface="Times New Roman"/>
                <a:cs typeface="Times New Roman"/>
              </a:rPr>
              <a:t>al mare,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avvicinati da due donne di </a:t>
            </a:r>
            <a:r>
              <a:rPr sz="1200" spc="-5" dirty="0">
                <a:latin typeface="Times New Roman"/>
                <a:cs typeface="Times New Roman"/>
              </a:rPr>
              <a:t>strada. </a:t>
            </a:r>
            <a:r>
              <a:rPr sz="1200" dirty="0">
                <a:latin typeface="Times New Roman"/>
                <a:cs typeface="Times New Roman"/>
              </a:rPr>
              <a:t>Ganid </a:t>
            </a:r>
            <a:r>
              <a:rPr sz="1200" spc="-5" dirty="0">
                <a:latin typeface="Times New Roman"/>
                <a:cs typeface="Times New Roman"/>
              </a:rPr>
              <a:t>era  giustamente imbevuto dell’idea che Gesù </a:t>
            </a:r>
            <a:r>
              <a:rPr sz="1200" dirty="0">
                <a:latin typeface="Times New Roman"/>
                <a:cs typeface="Times New Roman"/>
              </a:rPr>
              <a:t>fosse un uomo di </a:t>
            </a:r>
            <a:r>
              <a:rPr sz="1200" spc="-5" dirty="0">
                <a:latin typeface="Times New Roman"/>
                <a:cs typeface="Times New Roman"/>
              </a:rPr>
              <a:t>alti ideali ed aborrisse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riguardava </a:t>
            </a:r>
            <a:r>
              <a:rPr sz="1200" dirty="0">
                <a:latin typeface="Times New Roman"/>
                <a:cs typeface="Times New Roman"/>
              </a:rPr>
              <a:t>l’impurità o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male;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rivolse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brusco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donne invitandole </a:t>
            </a:r>
            <a:r>
              <a:rPr sz="1200" spc="-5" dirty="0">
                <a:latin typeface="Times New Roman"/>
                <a:cs typeface="Times New Roman"/>
              </a:rPr>
              <a:t>rudemente ad andarsene. Quando Gesù </a:t>
            </a:r>
            <a:r>
              <a:rPr sz="1200" dirty="0">
                <a:latin typeface="Times New Roman"/>
                <a:cs typeface="Times New Roman"/>
              </a:rPr>
              <a:t>vide ciò,  disse a </a:t>
            </a:r>
            <a:r>
              <a:rPr sz="1200" spc="-5" dirty="0">
                <a:latin typeface="Times New Roman"/>
                <a:cs typeface="Times New Roman"/>
              </a:rPr>
              <a:t>Ganid: “Tu hai </a:t>
            </a:r>
            <a:r>
              <a:rPr sz="1200" dirty="0">
                <a:latin typeface="Times New Roman"/>
                <a:cs typeface="Times New Roman"/>
              </a:rPr>
              <a:t>buone intenzioni, ma non </a:t>
            </a:r>
            <a:r>
              <a:rPr sz="1200" spc="-5" dirty="0">
                <a:latin typeface="Times New Roman"/>
                <a:cs typeface="Times New Roman"/>
              </a:rPr>
              <a:t>dovresti permetterti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figli di Dio, </a:t>
            </a:r>
            <a:r>
              <a:rPr sz="1200" spc="-5" dirty="0">
                <a:latin typeface="Times New Roman"/>
                <a:cs typeface="Times New Roman"/>
              </a:rPr>
              <a:t>anche se si </a:t>
            </a:r>
            <a:r>
              <a:rPr sz="1200" dirty="0">
                <a:latin typeface="Times New Roman"/>
                <a:cs typeface="Times New Roman"/>
              </a:rPr>
              <a:t>tratta di  suoi </a:t>
            </a:r>
            <a:r>
              <a:rPr sz="1200" spc="-5" dirty="0">
                <a:latin typeface="Times New Roman"/>
                <a:cs typeface="Times New Roman"/>
              </a:rPr>
              <a:t>figli sviati. </a:t>
            </a:r>
            <a:r>
              <a:rPr sz="1200" dirty="0">
                <a:latin typeface="Times New Roman"/>
                <a:cs typeface="Times New Roman"/>
              </a:rPr>
              <a:t>Chi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noi per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donne? Conosci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hanno portate </a:t>
            </a:r>
            <a:r>
              <a:rPr sz="1200" dirty="0">
                <a:latin typeface="Times New Roman"/>
                <a:cs typeface="Times New Roman"/>
              </a:rPr>
              <a:t>a ricorrere a  simili </a:t>
            </a:r>
            <a:r>
              <a:rPr sz="1200" spc="-5" dirty="0">
                <a:latin typeface="Times New Roman"/>
                <a:cs typeface="Times New Roman"/>
              </a:rPr>
              <a:t>metodi per procurarsi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vivere? Resta </a:t>
            </a:r>
            <a:r>
              <a:rPr sz="1200" dirty="0">
                <a:latin typeface="Times New Roman"/>
                <a:cs typeface="Times New Roman"/>
              </a:rPr>
              <a:t>qui con me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parliamo di queste </a:t>
            </a:r>
            <a:r>
              <a:rPr sz="1200" spc="-5" dirty="0">
                <a:latin typeface="Times New Roman"/>
                <a:cs typeface="Times New Roman"/>
              </a:rPr>
              <a:t>cose.”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prostitute </a:t>
            </a:r>
            <a:r>
              <a:rPr sz="1200" spc="-5" dirty="0">
                <a:latin typeface="Times New Roman"/>
                <a:cs typeface="Times New Roman"/>
              </a:rPr>
              <a:t>furono stupite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che  egli disse, </a:t>
            </a:r>
            <a:r>
              <a:rPr sz="1200" dirty="0">
                <a:latin typeface="Times New Roman"/>
                <a:cs typeface="Times New Roman"/>
              </a:rPr>
              <a:t>anche più di quanto lo fu </a:t>
            </a:r>
            <a:r>
              <a:rPr sz="1200" spc="-5" dirty="0">
                <a:latin typeface="Times New Roman"/>
                <a:cs typeface="Times New Roman"/>
              </a:rPr>
              <a:t>Ganid.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(1472.6) 133:3.7 </a:t>
            </a:r>
            <a:r>
              <a:rPr sz="1200" spc="-5" dirty="0">
                <a:latin typeface="Times New Roman"/>
                <a:cs typeface="Times New Roman"/>
              </a:rPr>
              <a:t>Mentre erano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al chiaro </a:t>
            </a:r>
            <a:r>
              <a:rPr sz="1200" dirty="0">
                <a:latin typeface="Times New Roman"/>
                <a:cs typeface="Times New Roman"/>
              </a:rPr>
              <a:t>di luna, Gesù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dire: </a:t>
            </a:r>
            <a:r>
              <a:rPr sz="1200" dirty="0">
                <a:latin typeface="Times New Roman"/>
                <a:cs typeface="Times New Roman"/>
              </a:rPr>
              <a:t>“In ogni </a:t>
            </a:r>
            <a:r>
              <a:rPr sz="1200" spc="-5" dirty="0">
                <a:latin typeface="Times New Roman"/>
                <a:cs typeface="Times New Roman"/>
              </a:rPr>
              <a:t>mente umana </a:t>
            </a:r>
            <a:r>
              <a:rPr sz="1200" dirty="0">
                <a:latin typeface="Times New Roman"/>
                <a:cs typeface="Times New Roman"/>
              </a:rPr>
              <a:t>vive uno spirito divino, dono del </a:t>
            </a:r>
            <a:r>
              <a:rPr sz="1200" spc="-5" dirty="0">
                <a:latin typeface="Times New Roman"/>
                <a:cs typeface="Times New Roman"/>
              </a:rPr>
              <a:t>Padre 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cieli. Questo </a:t>
            </a:r>
            <a:r>
              <a:rPr sz="1200" dirty="0">
                <a:latin typeface="Times New Roman"/>
                <a:cs typeface="Times New Roman"/>
              </a:rPr>
              <a:t>spirito buono </a:t>
            </a:r>
            <a:r>
              <a:rPr sz="1200" spc="-5" dirty="0">
                <a:latin typeface="Times New Roman"/>
                <a:cs typeface="Times New Roman"/>
              </a:rPr>
              <a:t>si sforza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aiutarci </a:t>
            </a:r>
            <a:r>
              <a:rPr sz="1200" dirty="0">
                <a:latin typeface="Times New Roman"/>
                <a:cs typeface="Times New Roman"/>
              </a:rPr>
              <a:t>a trovare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Dio; ma </a:t>
            </a:r>
            <a:r>
              <a:rPr sz="1200" spc="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mortali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anche </a:t>
            </a:r>
            <a:r>
              <a:rPr sz="1200" dirty="0">
                <a:latin typeface="Times New Roman"/>
                <a:cs typeface="Times New Roman"/>
              </a:rPr>
              <a:t>molte tendenze </a:t>
            </a:r>
            <a:r>
              <a:rPr sz="1200" spc="-5" dirty="0">
                <a:latin typeface="Times New Roman"/>
                <a:cs typeface="Times New Roman"/>
              </a:rPr>
              <a:t>fisiche naturali 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ha posto in loro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servire </a:t>
            </a:r>
            <a:r>
              <a:rPr sz="1200" spc="-5" dirty="0">
                <a:latin typeface="Times New Roman"/>
                <a:cs typeface="Times New Roman"/>
              </a:rPr>
              <a:t>al benessere dell’individuo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razza.</a:t>
            </a:r>
            <a:endParaRPr sz="1200">
              <a:latin typeface="Times New Roman"/>
              <a:cs typeface="Times New Roman"/>
            </a:endParaRPr>
          </a:p>
          <a:p>
            <a:pPr marL="63500" marR="882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spesso, 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confondono </a:t>
            </a:r>
            <a:r>
              <a:rPr sz="1200" spc="-5" dirty="0">
                <a:latin typeface="Times New Roman"/>
                <a:cs typeface="Times New Roman"/>
              </a:rPr>
              <a:t>nei loro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comprendere se stessi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molteplici  </a:t>
            </a:r>
            <a:r>
              <a:rPr sz="1200" spc="-5" dirty="0">
                <a:latin typeface="Times New Roman"/>
                <a:cs typeface="Times New Roman"/>
              </a:rPr>
              <a:t>difficoltà incontrate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guadagnarsi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mondo così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dominato </a:t>
            </a:r>
            <a:r>
              <a:rPr sz="1200" spc="-5" dirty="0">
                <a:latin typeface="Times New Roman"/>
                <a:cs typeface="Times New Roman"/>
              </a:rPr>
              <a:t>dall’egoismo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peccato.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percepisco,  Ganid, </a:t>
            </a:r>
            <a:r>
              <a:rPr sz="1200" dirty="0">
                <a:latin typeface="Times New Roman"/>
                <a:cs typeface="Times New Roman"/>
              </a:rPr>
              <a:t>che nessuna di queste donne è volontariamente </a:t>
            </a:r>
            <a:r>
              <a:rPr sz="1200" spc="-5" dirty="0">
                <a:latin typeface="Times New Roman"/>
                <a:cs typeface="Times New Roman"/>
              </a:rPr>
              <a:t>depravata. Posso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dai loro </a:t>
            </a:r>
            <a:r>
              <a:rPr sz="1200" dirty="0">
                <a:latin typeface="Times New Roman"/>
                <a:cs typeface="Times New Roman"/>
              </a:rPr>
              <a:t>volti che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patito </a:t>
            </a:r>
            <a:r>
              <a:rPr sz="1200" dirty="0">
                <a:latin typeface="Times New Roman"/>
                <a:cs typeface="Times New Roman"/>
              </a:rPr>
              <a:t>molti dispiaceri; 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sofferto </a:t>
            </a:r>
            <a:r>
              <a:rPr sz="1200" dirty="0">
                <a:latin typeface="Times New Roman"/>
                <a:cs typeface="Times New Roman"/>
              </a:rPr>
              <a:t>sotto i colpi di un </a:t>
            </a:r>
            <a:r>
              <a:rPr sz="1200" spc="-5" dirty="0">
                <a:latin typeface="Times New Roman"/>
                <a:cs typeface="Times New Roman"/>
              </a:rPr>
              <a:t>destino apparentemente crudele; </a:t>
            </a:r>
            <a:r>
              <a:rPr sz="1200" dirty="0">
                <a:latin typeface="Times New Roman"/>
                <a:cs typeface="Times New Roman"/>
              </a:rPr>
              <a:t>esse non </a:t>
            </a:r>
            <a:r>
              <a:rPr sz="1200" spc="-5" dirty="0">
                <a:latin typeface="Times New Roman"/>
                <a:cs typeface="Times New Roman"/>
              </a:rPr>
              <a:t>hanno scelto </a:t>
            </a:r>
            <a:r>
              <a:rPr sz="1200" dirty="0">
                <a:latin typeface="Times New Roman"/>
                <a:cs typeface="Times New Roman"/>
              </a:rPr>
              <a:t>intenzionalmente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784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2705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scoraggiamento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rasentava </a:t>
            </a:r>
            <a:r>
              <a:rPr sz="1200" dirty="0">
                <a:latin typeface="Times New Roman"/>
                <a:cs typeface="Times New Roman"/>
              </a:rPr>
              <a:t>la disperazione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ceduto alla </a:t>
            </a:r>
            <a:r>
              <a:rPr sz="1200" spc="-5" dirty="0">
                <a:latin typeface="Times New Roman"/>
                <a:cs typeface="Times New Roman"/>
              </a:rPr>
              <a:t>pressione del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ed hanno accettato </a:t>
            </a:r>
            <a:r>
              <a:rPr sz="1200" dirty="0">
                <a:latin typeface="Times New Roman"/>
                <a:cs typeface="Times New Roman"/>
              </a:rPr>
              <a:t>questo modo  </a:t>
            </a:r>
            <a:r>
              <a:rPr sz="1200" spc="-5" dirty="0">
                <a:latin typeface="Times New Roman"/>
                <a:cs typeface="Times New Roman"/>
              </a:rPr>
              <a:t>disgustoso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guadagnarsi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come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per trarsi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da una situazione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sembrava loro </a:t>
            </a:r>
            <a:r>
              <a:rPr sz="1200" spc="-5" dirty="0">
                <a:latin typeface="Times New Roman"/>
                <a:cs typeface="Times New Roman"/>
              </a:rPr>
              <a:t>disperata. </a:t>
            </a:r>
            <a:r>
              <a:rPr sz="1200" dirty="0">
                <a:latin typeface="Times New Roman"/>
                <a:cs typeface="Times New Roman"/>
              </a:rPr>
              <a:t>Ganid, </a:t>
            </a:r>
            <a:r>
              <a:rPr sz="1200" spc="-5" dirty="0">
                <a:latin typeface="Times New Roman"/>
                <a:cs typeface="Times New Roman"/>
              </a:rPr>
              <a:t>certe  persone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realmente perverse nel loro cuore; scelgono deliberatamente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cose spregevoli. Ma </a:t>
            </a:r>
            <a:r>
              <a:rPr sz="1200" dirty="0">
                <a:latin typeface="Times New Roman"/>
                <a:cs typeface="Times New Roman"/>
              </a:rPr>
              <a:t>dimmi, </a:t>
            </a:r>
            <a:r>
              <a:rPr sz="1200" spc="-5" dirty="0">
                <a:latin typeface="Times New Roman"/>
                <a:cs typeface="Times New Roman"/>
              </a:rPr>
              <a:t>guardando </a:t>
            </a:r>
            <a:r>
              <a:rPr sz="1200" spc="1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visi inondati di </a:t>
            </a:r>
            <a:r>
              <a:rPr sz="1200" spc="-5" dirty="0">
                <a:latin typeface="Times New Roman"/>
                <a:cs typeface="Times New Roman"/>
              </a:rPr>
              <a:t>lacrime, vedi qualcosa di </a:t>
            </a:r>
            <a:r>
              <a:rPr sz="1200" dirty="0">
                <a:latin typeface="Times New Roman"/>
                <a:cs typeface="Times New Roman"/>
              </a:rPr>
              <a:t>cattivo o di malvagio?” </a:t>
            </a:r>
            <a:r>
              <a:rPr sz="1200" spc="-5" dirty="0">
                <a:latin typeface="Times New Roman"/>
                <a:cs typeface="Times New Roman"/>
              </a:rPr>
              <a:t>Mentre Gesù aspettava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risposta,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di Ganid </a:t>
            </a:r>
            <a:r>
              <a:rPr sz="1200" spc="-5" dirty="0">
                <a:latin typeface="Times New Roman"/>
                <a:cs typeface="Times New Roman"/>
              </a:rPr>
              <a:t>si  soffocò balbettando: “No, Maestro,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vedo </a:t>
            </a:r>
            <a:r>
              <a:rPr sz="1200" dirty="0">
                <a:latin typeface="Times New Roman"/>
                <a:cs typeface="Times New Roman"/>
              </a:rPr>
              <a:t>niente. E mi </a:t>
            </a:r>
            <a:r>
              <a:rPr sz="1200" spc="-5" dirty="0">
                <a:latin typeface="Times New Roman"/>
                <a:cs typeface="Times New Roman"/>
              </a:rPr>
              <a:t>scuso per </a:t>
            </a:r>
            <a:r>
              <a:rPr sz="1200" dirty="0">
                <a:latin typeface="Times New Roman"/>
                <a:cs typeface="Times New Roman"/>
              </a:rPr>
              <a:t>la mia scortesia verso di loro — imploro il loro </a:t>
            </a:r>
            <a:r>
              <a:rPr sz="1200" spc="-5" dirty="0">
                <a:latin typeface="Times New Roman"/>
                <a:cs typeface="Times New Roman"/>
              </a:rPr>
              <a:t>perdono.”  Allora Gesù disse: “Ed </a:t>
            </a:r>
            <a:r>
              <a:rPr sz="1200" dirty="0">
                <a:latin typeface="Times New Roman"/>
                <a:cs typeface="Times New Roman"/>
              </a:rPr>
              <a:t>io ti dico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esse </a:t>
            </a:r>
            <a:r>
              <a:rPr sz="1200" dirty="0">
                <a:latin typeface="Times New Roman"/>
                <a:cs typeface="Times New Roman"/>
              </a:rPr>
              <a:t>ti hanno perdonato, come dico da parte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che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perdonato loro. Ora </a:t>
            </a:r>
            <a:r>
              <a:rPr sz="1200" dirty="0">
                <a:latin typeface="Times New Roman"/>
                <a:cs typeface="Times New Roman"/>
              </a:rPr>
              <a:t>venite tutti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a casa di un amico dove </a:t>
            </a:r>
            <a:r>
              <a:rPr sz="1200" spc="-5" dirty="0">
                <a:latin typeface="Times New Roman"/>
                <a:cs typeface="Times New Roman"/>
              </a:rPr>
              <a:t>riposeremo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faremo </a:t>
            </a:r>
            <a:r>
              <a:rPr sz="1200" dirty="0">
                <a:latin typeface="Times New Roman"/>
                <a:cs typeface="Times New Roman"/>
              </a:rPr>
              <a:t>dei piani per una nuova e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spc="1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futura.”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le donne </a:t>
            </a:r>
            <a:r>
              <a:rPr sz="1200" spc="-5" dirty="0">
                <a:latin typeface="Times New Roman"/>
                <a:cs typeface="Times New Roman"/>
              </a:rPr>
              <a:t>stupefatte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detto una </a:t>
            </a:r>
            <a:r>
              <a:rPr sz="1200" spc="-5" dirty="0">
                <a:latin typeface="Times New Roman"/>
                <a:cs typeface="Times New Roman"/>
              </a:rPr>
              <a:t>parola;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si guardarono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dirty="0">
                <a:latin typeface="Times New Roman"/>
                <a:cs typeface="Times New Roman"/>
              </a:rPr>
              <a:t>e seguirono  </a:t>
            </a:r>
            <a:r>
              <a:rPr sz="1200" spc="-5" dirty="0">
                <a:latin typeface="Times New Roman"/>
                <a:cs typeface="Times New Roman"/>
              </a:rPr>
              <a:t>silenziosamente 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facevano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(1473.1) 133:3.8 </a:t>
            </a:r>
            <a:r>
              <a:rPr sz="1200" spc="-5" dirty="0">
                <a:latin typeface="Times New Roman"/>
                <a:cs typeface="Times New Roman"/>
              </a:rPr>
              <a:t>Immaginate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sorpresa della moglie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quando, a </a:t>
            </a:r>
            <a:r>
              <a:rPr sz="1200" spc="-5" dirty="0">
                <a:latin typeface="Times New Roman"/>
                <a:cs typeface="Times New Roman"/>
              </a:rPr>
              <a:t>quest’ora tarda, Gesù </a:t>
            </a:r>
            <a:r>
              <a:rPr sz="1200" dirty="0">
                <a:latin typeface="Times New Roman"/>
                <a:cs typeface="Times New Roman"/>
              </a:rPr>
              <a:t>apparve con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straniere  dicendo: </a:t>
            </a:r>
            <a:r>
              <a:rPr sz="1200" dirty="0">
                <a:latin typeface="Times New Roman"/>
                <a:cs typeface="Times New Roman"/>
              </a:rPr>
              <a:t>“Ci </a:t>
            </a:r>
            <a:r>
              <a:rPr sz="1200" spc="-5" dirty="0">
                <a:latin typeface="Times New Roman"/>
                <a:cs typeface="Times New Roman"/>
              </a:rPr>
              <a:t>perdonerai se arriviamo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quest’ora,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ed io </a:t>
            </a:r>
            <a:r>
              <a:rPr sz="1200" spc="-5" dirty="0">
                <a:latin typeface="Times New Roman"/>
                <a:cs typeface="Times New Roman"/>
              </a:rPr>
              <a:t>desideriamo mangiare </a:t>
            </a:r>
            <a:r>
              <a:rPr sz="1200" dirty="0">
                <a:latin typeface="Times New Roman"/>
                <a:cs typeface="Times New Roman"/>
              </a:rPr>
              <a:t>un boccone e </a:t>
            </a:r>
            <a:r>
              <a:rPr sz="1200" spc="-5" dirty="0">
                <a:latin typeface="Times New Roman"/>
                <a:cs typeface="Times New Roman"/>
              </a:rPr>
              <a:t>vorremmo spartirlo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nostre nuove amiche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bisogno di </a:t>
            </a:r>
            <a:r>
              <a:rPr sz="1200" spc="-5" dirty="0">
                <a:latin typeface="Times New Roman"/>
                <a:cs typeface="Times New Roman"/>
              </a:rPr>
              <a:t>nutrimento; ed </a:t>
            </a:r>
            <a:r>
              <a:rPr sz="1200" dirty="0">
                <a:latin typeface="Times New Roman"/>
                <a:cs typeface="Times New Roman"/>
              </a:rPr>
              <a:t>oltre a </a:t>
            </a:r>
            <a:r>
              <a:rPr sz="1200" spc="-5" dirty="0">
                <a:latin typeface="Times New Roman"/>
                <a:cs typeface="Times New Roman"/>
              </a:rPr>
              <a:t>ciò siamo </a:t>
            </a:r>
            <a:r>
              <a:rPr sz="1200" dirty="0">
                <a:latin typeface="Times New Roman"/>
                <a:cs typeface="Times New Roman"/>
              </a:rPr>
              <a:t>venuti da te con l’idea </a:t>
            </a:r>
            <a:r>
              <a:rPr sz="1200" spc="-5" dirty="0">
                <a:latin typeface="Times New Roman"/>
                <a:cs typeface="Times New Roman"/>
              </a:rPr>
              <a:t>che sarai </a:t>
            </a:r>
            <a:r>
              <a:rPr sz="1200" dirty="0">
                <a:latin typeface="Times New Roman"/>
                <a:cs typeface="Times New Roman"/>
              </a:rPr>
              <a:t>interessata  a </a:t>
            </a:r>
            <a:r>
              <a:rPr sz="1200" spc="-5" dirty="0">
                <a:latin typeface="Times New Roman"/>
                <a:cs typeface="Times New Roman"/>
              </a:rPr>
              <a:t>discutere con </a:t>
            </a:r>
            <a:r>
              <a:rPr sz="1200" dirty="0">
                <a:latin typeface="Times New Roman"/>
                <a:cs typeface="Times New Roman"/>
              </a:rPr>
              <a:t>noi il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aiutare queste donne </a:t>
            </a:r>
            <a:r>
              <a:rPr sz="1200" spc="-5" dirty="0">
                <a:latin typeface="Times New Roman"/>
                <a:cs typeface="Times New Roman"/>
              </a:rPr>
              <a:t>ad avviarsi </a:t>
            </a:r>
            <a:r>
              <a:rPr sz="1200" dirty="0">
                <a:latin typeface="Times New Roman"/>
                <a:cs typeface="Times New Roman"/>
              </a:rPr>
              <a:t>ad una nuova </a:t>
            </a:r>
            <a:r>
              <a:rPr sz="1200" spc="-5" dirty="0">
                <a:latin typeface="Times New Roman"/>
                <a:cs typeface="Times New Roman"/>
              </a:rPr>
              <a:t>professione. Esse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raccontarti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storia, ma </a:t>
            </a:r>
            <a:r>
              <a:rPr sz="1200" spc="-5" dirty="0">
                <a:latin typeface="Times New Roman"/>
                <a:cs typeface="Times New Roman"/>
              </a:rPr>
              <a:t>suppongo che abbiano avuto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difficoltà,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presenza stessa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testimonia </a:t>
            </a:r>
            <a:r>
              <a:rPr sz="1200" spc="-5" dirty="0">
                <a:latin typeface="Times New Roman"/>
                <a:cs typeface="Times New Roman"/>
              </a:rPr>
              <a:t>quanto seriamente esse  desiderino conoscere </a:t>
            </a:r>
            <a:r>
              <a:rPr sz="1200" dirty="0">
                <a:latin typeface="Times New Roman"/>
                <a:cs typeface="Times New Roman"/>
              </a:rPr>
              <a:t>gente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bene 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volentieri </a:t>
            </a:r>
            <a:r>
              <a:rPr sz="1200" spc="-5" dirty="0">
                <a:latin typeface="Times New Roman"/>
                <a:cs typeface="Times New Roman"/>
              </a:rPr>
              <a:t>accetteranno </a:t>
            </a:r>
            <a:r>
              <a:rPr sz="1200" dirty="0">
                <a:latin typeface="Times New Roman"/>
                <a:cs typeface="Times New Roman"/>
              </a:rPr>
              <a:t>l’opportunità di </a:t>
            </a:r>
            <a:r>
              <a:rPr sz="1200" spc="-5" dirty="0">
                <a:latin typeface="Times New Roman"/>
                <a:cs typeface="Times New Roman"/>
              </a:rPr>
              <a:t>mostrare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agli  angeli del cielo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quali brave </a:t>
            </a:r>
            <a:r>
              <a:rPr sz="1200" dirty="0">
                <a:latin typeface="Times New Roman"/>
                <a:cs typeface="Times New Roman"/>
              </a:rPr>
              <a:t>e nobili donne possono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diventare.”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(1473.2) 133:3.9 </a:t>
            </a:r>
            <a:r>
              <a:rPr sz="1200" spc="-5" dirty="0">
                <a:latin typeface="Times New Roman"/>
                <a:cs typeface="Times New Roman"/>
              </a:rPr>
              <a:t>Quando Marta,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Giusto,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il cibo sulla </a:t>
            </a:r>
            <a:r>
              <a:rPr sz="1200" spc="-5" dirty="0">
                <a:latin typeface="Times New Roman"/>
                <a:cs typeface="Times New Roman"/>
              </a:rPr>
              <a:t>tavola, Gesù, prendendo inaspettatamente congedo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63500" marR="5143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“È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e poiché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giovane ci starà aspettando, vogliate scusarci 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lasciamo </a:t>
            </a:r>
            <a:r>
              <a:rPr sz="1200" dirty="0">
                <a:latin typeface="Times New Roman"/>
                <a:cs typeface="Times New Roman"/>
              </a:rPr>
              <a:t>qui insieme — tre donne — le  </a:t>
            </a:r>
            <a:r>
              <a:rPr sz="1200" spc="-5" dirty="0">
                <a:latin typeface="Times New Roman"/>
                <a:cs typeface="Times New Roman"/>
              </a:rPr>
              <a:t>figlie dilette dell’Altissimo.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pregherò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vostra </a:t>
            </a:r>
            <a:r>
              <a:rPr sz="1200" dirty="0">
                <a:latin typeface="Times New Roman"/>
                <a:cs typeface="Times New Roman"/>
              </a:rPr>
              <a:t>condotta spirituale mentre voi </a:t>
            </a:r>
            <a:r>
              <a:rPr sz="1200" spc="-5" dirty="0">
                <a:latin typeface="Times New Roman"/>
                <a:cs typeface="Times New Roman"/>
              </a:rPr>
              <a:t>farete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una vita nuova e </a:t>
            </a:r>
            <a:r>
              <a:rPr sz="1200" spc="-5" dirty="0">
                <a:latin typeface="Times New Roman"/>
                <a:cs typeface="Times New Roman"/>
              </a:rPr>
              <a:t>migliore  sulla terra </a:t>
            </a:r>
            <a:r>
              <a:rPr sz="1200" dirty="0">
                <a:latin typeface="Times New Roman"/>
                <a:cs typeface="Times New Roman"/>
              </a:rPr>
              <a:t>e per la vita </a:t>
            </a:r>
            <a:r>
              <a:rPr sz="1200" spc="-5" dirty="0">
                <a:latin typeface="Times New Roman"/>
                <a:cs typeface="Times New Roman"/>
              </a:rPr>
              <a:t>eterna nel grande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aldilà.”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52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(1473.3) 133:3.10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si congedarono dalle donne. Fino ad </a:t>
            </a:r>
            <a:r>
              <a:rPr sz="1200" dirty="0">
                <a:latin typeface="Times New Roman"/>
                <a:cs typeface="Times New Roman"/>
              </a:rPr>
              <a:t>allora le due prostitute non </a:t>
            </a:r>
            <a:r>
              <a:rPr sz="1200" spc="-5" dirty="0">
                <a:latin typeface="Times New Roman"/>
                <a:cs typeface="Times New Roman"/>
              </a:rPr>
              <a:t>avevano detto nulla; </a:t>
            </a:r>
            <a:r>
              <a:rPr sz="1200" spc="5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Ganid era </a:t>
            </a:r>
            <a:r>
              <a:rPr sz="1200" dirty="0">
                <a:latin typeface="Times New Roman"/>
                <a:cs typeface="Times New Roman"/>
              </a:rPr>
              <a:t>rimasto muto. E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istante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cosa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Marta,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fu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all’altezza </a:t>
            </a:r>
            <a:r>
              <a:rPr sz="1200" spc="-5" dirty="0">
                <a:latin typeface="Times New Roman"/>
                <a:cs typeface="Times New Roman"/>
              </a:rPr>
              <a:t>della situazione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 per queste straniere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sperato </a:t>
            </a:r>
            <a:r>
              <a:rPr sz="1200" spc="-5" dirty="0">
                <a:latin typeface="Times New Roman"/>
                <a:cs typeface="Times New Roman"/>
              </a:rPr>
              <a:t>facesse.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anziana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due donne morì poco tempo dopo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vive 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di sopravvivenza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la più </a:t>
            </a:r>
            <a:r>
              <a:rPr sz="1200" spc="-5" dirty="0">
                <a:latin typeface="Times New Roman"/>
                <a:cs typeface="Times New Roman"/>
              </a:rPr>
              <a:t>giovane lavorò nella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degli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e divenne più </a:t>
            </a:r>
            <a:r>
              <a:rPr sz="1200" spc="-5" dirty="0">
                <a:latin typeface="Times New Roman"/>
                <a:cs typeface="Times New Roman"/>
              </a:rPr>
              <a:t>tardi membro </a:t>
            </a:r>
            <a:r>
              <a:rPr sz="1200" dirty="0">
                <a:latin typeface="Times New Roman"/>
                <a:cs typeface="Times New Roman"/>
              </a:rPr>
              <a:t>vitalizio </a:t>
            </a:r>
            <a:r>
              <a:rPr sz="1200" spc="-5" dirty="0">
                <a:latin typeface="Times New Roman"/>
                <a:cs typeface="Times New Roman"/>
              </a:rPr>
              <a:t>della  prima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Corinto.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(1473.4) 133:3.11 </a:t>
            </a:r>
            <a:r>
              <a:rPr sz="1200" spc="-5" dirty="0">
                <a:latin typeface="Times New Roman"/>
                <a:cs typeface="Times New Roman"/>
              </a:rPr>
              <a:t>Nella casa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Crispo,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incontrarono parecchie </a:t>
            </a:r>
            <a:r>
              <a:rPr sz="1200" dirty="0">
                <a:latin typeface="Times New Roman"/>
                <a:cs typeface="Times New Roman"/>
              </a:rPr>
              <a:t>volte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Gaio, che divenne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fedele  aiutante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Paolo. Durante questi </a:t>
            </a:r>
            <a:r>
              <a:rPr sz="1200" dirty="0">
                <a:latin typeface="Times New Roman"/>
                <a:cs typeface="Times New Roman"/>
              </a:rPr>
              <a:t>due mesi </a:t>
            </a:r>
            <a:r>
              <a:rPr sz="1200" spc="-5" dirty="0">
                <a:latin typeface="Times New Roman"/>
                <a:cs typeface="Times New Roman"/>
              </a:rPr>
              <a:t>trascorsi </a:t>
            </a:r>
            <a:r>
              <a:rPr sz="1200" dirty="0">
                <a:latin typeface="Times New Roman"/>
                <a:cs typeface="Times New Roman"/>
              </a:rPr>
              <a:t>a Corinto </a:t>
            </a:r>
            <a:r>
              <a:rPr sz="1200" spc="-5" dirty="0">
                <a:latin typeface="Times New Roman"/>
                <a:cs typeface="Times New Roman"/>
              </a:rPr>
              <a:t>essi ebbero conversazioni amichevoli con decine </a:t>
            </a:r>
            <a:r>
              <a:rPr sz="1200" dirty="0">
                <a:latin typeface="Times New Roman"/>
                <a:cs typeface="Times New Roman"/>
              </a:rPr>
              <a:t>d’individui degni  </a:t>
            </a:r>
            <a:r>
              <a:rPr sz="1200" spc="-5" dirty="0">
                <a:latin typeface="Times New Roman"/>
                <a:cs typeface="Times New Roman"/>
              </a:rPr>
              <a:t>d’interesse,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risultato di tutti </a:t>
            </a:r>
            <a:r>
              <a:rPr sz="1200" spc="-5" dirty="0">
                <a:latin typeface="Times New Roman"/>
                <a:cs typeface="Times New Roman"/>
              </a:rPr>
              <a:t>questi contatti apparentemente casuali </a:t>
            </a:r>
            <a:r>
              <a:rPr sz="1200" dirty="0">
                <a:latin typeface="Times New Roman"/>
                <a:cs typeface="Times New Roman"/>
              </a:rPr>
              <a:t>più della </a:t>
            </a:r>
            <a:r>
              <a:rPr sz="1200" spc="-5" dirty="0">
                <a:latin typeface="Times New Roman"/>
                <a:cs typeface="Times New Roman"/>
              </a:rPr>
              <a:t>metà delle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contattate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divennero membri della successiva comunità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46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(1473.5) 133:3.12 </a:t>
            </a:r>
            <a:r>
              <a:rPr sz="1200" spc="-5" dirty="0">
                <a:latin typeface="Times New Roman"/>
                <a:cs typeface="Times New Roman"/>
              </a:rPr>
              <a:t>Quando Paolo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a </a:t>
            </a:r>
            <a:r>
              <a:rPr sz="1200" spc="-5" dirty="0">
                <a:latin typeface="Times New Roman"/>
                <a:cs typeface="Times New Roman"/>
              </a:rPr>
              <a:t>Corinto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restarvi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lungo. Ma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  </a:t>
            </a:r>
            <a:r>
              <a:rPr sz="1200" dirty="0">
                <a:latin typeface="Times New Roman"/>
                <a:cs typeface="Times New Roman"/>
              </a:rPr>
              <a:t>punto il </a:t>
            </a:r>
            <a:r>
              <a:rPr sz="1200" spc="-5" dirty="0">
                <a:latin typeface="Times New Roman"/>
                <a:cs typeface="Times New Roman"/>
              </a:rPr>
              <a:t>precettore ebreo aveva preparato </a:t>
            </a:r>
            <a:r>
              <a:rPr sz="1200" dirty="0">
                <a:latin typeface="Times New Roman"/>
                <a:cs typeface="Times New Roman"/>
              </a:rPr>
              <a:t>la via per il </a:t>
            </a:r>
            <a:r>
              <a:rPr sz="1200" spc="-5" dirty="0">
                <a:latin typeface="Times New Roman"/>
                <a:cs typeface="Times New Roman"/>
              </a:rPr>
              <a:t>suo lavoro.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scoprì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quale grande interesse era già stato </a:t>
            </a:r>
            <a:r>
              <a:rPr sz="1200" dirty="0">
                <a:latin typeface="Times New Roman"/>
                <a:cs typeface="Times New Roman"/>
              </a:rPr>
              <a:t>suscitato da  Aquila e </a:t>
            </a:r>
            <a:r>
              <a:rPr sz="1200" spc="-5" dirty="0">
                <a:latin typeface="Times New Roman"/>
                <a:cs typeface="Times New Roman"/>
              </a:rPr>
              <a:t>Priscilla. Aquila era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Cinici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quali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entrato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Roma. Essi erano degli </a:t>
            </a:r>
            <a:r>
              <a:rPr sz="1200" dirty="0">
                <a:latin typeface="Times New Roman"/>
                <a:cs typeface="Times New Roman"/>
              </a:rPr>
              <a:t>Ebrei rifugiati 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Roma, </a:t>
            </a:r>
            <a:r>
              <a:rPr sz="1200" spc="-5" dirty="0">
                <a:latin typeface="Times New Roman"/>
                <a:cs typeface="Times New Roman"/>
              </a:rPr>
              <a:t>ed abbracciarono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lavorò 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perché essi erano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fabbricanti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tende.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circostanze che Paolo prolungò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soggiorno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Corinto.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Lavoro personale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Corinto</a:t>
            </a:r>
            <a:endParaRPr sz="1600">
              <a:latin typeface="Times New Roman"/>
              <a:cs typeface="Times New Roman"/>
            </a:endParaRPr>
          </a:p>
          <a:p>
            <a:pPr marL="76200" marR="18669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(1474.1) 133:4.1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ebbero </a:t>
            </a:r>
            <a:r>
              <a:rPr sz="1200" dirty="0">
                <a:latin typeface="Times New Roman"/>
                <a:cs typeface="Times New Roman"/>
              </a:rPr>
              <a:t>molte altre </a:t>
            </a:r>
            <a:r>
              <a:rPr sz="1200" spc="-5" dirty="0">
                <a:latin typeface="Times New Roman"/>
                <a:cs typeface="Times New Roman"/>
              </a:rPr>
              <a:t>esperienze interessanti </a:t>
            </a:r>
            <a:r>
              <a:rPr sz="1200" dirty="0">
                <a:latin typeface="Times New Roman"/>
                <a:cs typeface="Times New Roman"/>
              </a:rPr>
              <a:t>a Corinto. </a:t>
            </a:r>
            <a:r>
              <a:rPr sz="1200" spc="-5" dirty="0">
                <a:latin typeface="Times New Roman"/>
                <a:cs typeface="Times New Roman"/>
              </a:rPr>
              <a:t>Essi ebbero delle conversazioni </a:t>
            </a:r>
            <a:r>
              <a:rPr sz="1200" dirty="0">
                <a:latin typeface="Times New Roman"/>
                <a:cs typeface="Times New Roman"/>
              </a:rPr>
              <a:t>intime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che approfittarono grandemente delle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ricevute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6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(1332.3) 121:1.2 </a:t>
            </a:r>
            <a:r>
              <a:rPr sz="1200" spc="-5" dirty="0">
                <a:latin typeface="Times New Roman"/>
                <a:cs typeface="Times New Roman"/>
              </a:rPr>
              <a:t>Tutta questa combinazione d’influenze mondiali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illustrata </a:t>
            </a:r>
            <a:r>
              <a:rPr sz="1200" spc="-5" dirty="0">
                <a:latin typeface="Times New Roman"/>
                <a:cs typeface="Times New Roman"/>
              </a:rPr>
              <a:t>dalle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avendo </a:t>
            </a:r>
            <a:r>
              <a:rPr sz="1200" dirty="0">
                <a:latin typeface="Times New Roman"/>
                <a:cs typeface="Times New Roman"/>
              </a:rPr>
              <a:t>la cultura 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di un Ebreo tra </a:t>
            </a:r>
            <a:r>
              <a:rPr sz="1200" spc="-5" dirty="0">
                <a:latin typeface="Times New Roman"/>
                <a:cs typeface="Times New Roman"/>
              </a:rPr>
              <a:t>gli Ebrei, </a:t>
            </a:r>
            <a:r>
              <a:rPr sz="1200" dirty="0">
                <a:latin typeface="Times New Roman"/>
                <a:cs typeface="Times New Roman"/>
              </a:rPr>
              <a:t>proclamò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Messia ebreo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 greca, </a:t>
            </a:r>
            <a:r>
              <a:rPr sz="1200" dirty="0">
                <a:latin typeface="Times New Roman"/>
                <a:cs typeface="Times New Roman"/>
              </a:rPr>
              <a:t>mentre lui </a:t>
            </a:r>
            <a:r>
              <a:rPr sz="1200" spc="-5" dirty="0">
                <a:latin typeface="Times New Roman"/>
                <a:cs typeface="Times New Roman"/>
              </a:rPr>
              <a:t>stesso era </a:t>
            </a:r>
            <a:r>
              <a:rPr sz="1200" dirty="0">
                <a:latin typeface="Times New Roman"/>
                <a:cs typeface="Times New Roman"/>
              </a:rPr>
              <a:t>un cittadino  </a:t>
            </a:r>
            <a:r>
              <a:rPr sz="1200" spc="-5" dirty="0">
                <a:latin typeface="Times New Roman"/>
                <a:cs typeface="Times New Roman"/>
              </a:rPr>
              <a:t>romano.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(1332.4) 121:1.3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simile alla civiltà 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vista in Occidente prima o dopo </a:t>
            </a:r>
            <a:r>
              <a:rPr sz="1200" spc="-5" dirty="0">
                <a:latin typeface="Times New Roman"/>
                <a:cs typeface="Times New Roman"/>
              </a:rPr>
              <a:t>quest’epoca.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europea </a:t>
            </a:r>
            <a:r>
              <a:rPr sz="1200" spc="-5" dirty="0">
                <a:latin typeface="Times New Roman"/>
                <a:cs typeface="Times New Roman"/>
              </a:rPr>
              <a:t>fu  unificata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coordinata </a:t>
            </a:r>
            <a:r>
              <a:rPr sz="1200" dirty="0">
                <a:latin typeface="Times New Roman"/>
                <a:cs typeface="Times New Roman"/>
              </a:rPr>
              <a:t>sotto una </a:t>
            </a:r>
            <a:r>
              <a:rPr sz="1200" spc="-5" dirty="0">
                <a:latin typeface="Times New Roman"/>
                <a:cs typeface="Times New Roman"/>
              </a:rPr>
              <a:t>triplice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straordinaria: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(1332.5) 121:1.4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politici e </a:t>
            </a:r>
            <a:r>
              <a:rPr sz="1200" spc="-5" dirty="0">
                <a:latin typeface="Times New Roman"/>
                <a:cs typeface="Times New Roman"/>
              </a:rPr>
              <a:t>sociali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romani.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(1332.6) 121:1.5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Grecia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misura,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(1332.7) 121:1.6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L’influenza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rapida espansione degli insegnamenti morali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religiosi degli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(1332.8) 121:1.7 </a:t>
            </a:r>
            <a:r>
              <a:rPr sz="1200" spc="-5" dirty="0">
                <a:latin typeface="Times New Roman"/>
                <a:cs typeface="Times New Roman"/>
              </a:rPr>
              <a:t>Quando nacque Gesù l’intero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impero unificato.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nella storia del </a:t>
            </a:r>
            <a:r>
              <a:rPr sz="1200" dirty="0">
                <a:latin typeface="Times New Roman"/>
                <a:cs typeface="Times New Roman"/>
              </a:rPr>
              <a:t>mondo  buone </a:t>
            </a:r>
            <a:r>
              <a:rPr sz="1200" spc="-5" dirty="0">
                <a:latin typeface="Times New Roman"/>
                <a:cs typeface="Times New Roman"/>
              </a:rPr>
              <a:t>strade collegavano </a:t>
            </a:r>
            <a:r>
              <a:rPr sz="1200" dirty="0">
                <a:latin typeface="Times New Roman"/>
                <a:cs typeface="Times New Roman"/>
              </a:rPr>
              <a:t>i numerosi </a:t>
            </a:r>
            <a:r>
              <a:rPr sz="1200" spc="-5" dirty="0">
                <a:latin typeface="Times New Roman"/>
                <a:cs typeface="Times New Roman"/>
              </a:rPr>
              <a:t>centri maggiori. </a:t>
            </a:r>
            <a:r>
              <a:rPr sz="1200" dirty="0">
                <a:latin typeface="Times New Roman"/>
                <a:cs typeface="Times New Roman"/>
              </a:rPr>
              <a:t>I mari </a:t>
            </a:r>
            <a:r>
              <a:rPr sz="1200" spc="-5" dirty="0">
                <a:latin typeface="Times New Roman"/>
                <a:cs typeface="Times New Roman"/>
              </a:rPr>
              <a:t>erano sgombri dai pirati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commerci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viaggi  stava avanzando </a:t>
            </a:r>
            <a:r>
              <a:rPr sz="1200" dirty="0">
                <a:latin typeface="Times New Roman"/>
                <a:cs typeface="Times New Roman"/>
              </a:rPr>
              <a:t>rapidamente. </a:t>
            </a:r>
            <a:r>
              <a:rPr sz="1200" spc="-5" dirty="0">
                <a:latin typeface="Times New Roman"/>
                <a:cs typeface="Times New Roman"/>
              </a:rPr>
              <a:t>L’Europa </a:t>
            </a:r>
            <a:r>
              <a:rPr sz="1200" dirty="0">
                <a:latin typeface="Times New Roman"/>
                <a:cs typeface="Times New Roman"/>
              </a:rPr>
              <a:t>non ha più </a:t>
            </a:r>
            <a:r>
              <a:rPr sz="1200" spc="-5" dirty="0">
                <a:latin typeface="Times New Roman"/>
                <a:cs typeface="Times New Roman"/>
              </a:rPr>
              <a:t>goduto </a:t>
            </a:r>
            <a:r>
              <a:rPr sz="1200" dirty="0">
                <a:latin typeface="Times New Roman"/>
                <a:cs typeface="Times New Roman"/>
              </a:rPr>
              <a:t>un periodo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commerci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diciannovesimo </a:t>
            </a:r>
            <a:r>
              <a:rPr sz="1200" dirty="0">
                <a:latin typeface="Times New Roman"/>
                <a:cs typeface="Times New Roman"/>
              </a:rPr>
              <a:t>secolo  dopo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(1333.1) 121:1.8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interna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prosperità superficiale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greco-romano,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abitanti</a:t>
            </a:r>
            <a:endParaRPr sz="1200">
              <a:latin typeface="Times New Roman"/>
              <a:cs typeface="Times New Roman"/>
            </a:endParaRPr>
          </a:p>
          <a:p>
            <a:pPr marL="76200" marR="3016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dell’impero languiva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squallore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povertà.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classe </a:t>
            </a:r>
            <a:r>
              <a:rPr sz="1200" spc="-5" dirty="0">
                <a:latin typeface="Times New Roman"/>
                <a:cs typeface="Times New Roman"/>
              </a:rPr>
              <a:t>superiore,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numerosa, era ricca;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classe inferiore </a:t>
            </a:r>
            <a:r>
              <a:rPr sz="1200" spc="5" dirty="0">
                <a:latin typeface="Times New Roman"/>
                <a:cs typeface="Times New Roman"/>
              </a:rPr>
              <a:t>povera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miserabile comprendeva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massa dell’umanità.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quei tempi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media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prospera;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appena cominciato </a:t>
            </a:r>
            <a:r>
              <a:rPr sz="1200" dirty="0">
                <a:latin typeface="Times New Roman"/>
                <a:cs typeface="Times New Roman"/>
              </a:rPr>
              <a:t>a fare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nella società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28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(1474.2) 133:4.2 </a:t>
            </a:r>
            <a:r>
              <a:rPr sz="1200" spc="-5" dirty="0">
                <a:latin typeface="Times New Roman"/>
                <a:cs typeface="Times New Roman"/>
              </a:rPr>
              <a:t>Al mugnaio egli insegnò </a:t>
            </a:r>
            <a:r>
              <a:rPr sz="1200" dirty="0">
                <a:latin typeface="Times New Roman"/>
                <a:cs typeface="Times New Roman"/>
              </a:rPr>
              <a:t>a macinare i </a:t>
            </a:r>
            <a:r>
              <a:rPr sz="1200" spc="-5" dirty="0">
                <a:latin typeface="Times New Roman"/>
                <a:cs typeface="Times New Roman"/>
              </a:rPr>
              <a:t>grani </a:t>
            </a:r>
            <a:r>
              <a:rPr sz="1200" dirty="0">
                <a:latin typeface="Times New Roman"/>
                <a:cs typeface="Times New Roman"/>
              </a:rPr>
              <a:t>della verità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mulino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vivente, in modo da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 difficili della </a:t>
            </a:r>
            <a:r>
              <a:rPr sz="1200" dirty="0">
                <a:latin typeface="Times New Roman"/>
                <a:cs typeface="Times New Roman"/>
              </a:rPr>
              <a:t>vita divina </a:t>
            </a:r>
            <a:r>
              <a:rPr sz="1200" spc="-5" dirty="0">
                <a:latin typeface="Times New Roman"/>
                <a:cs typeface="Times New Roman"/>
              </a:rPr>
              <a:t>facilmente accettabili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dai propri simili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deboli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fragili. Disse Gesù: “Dà </a:t>
            </a:r>
            <a:r>
              <a:rPr sz="1200" dirty="0">
                <a:latin typeface="Times New Roman"/>
                <a:cs typeface="Times New Roman"/>
              </a:rPr>
              <a:t>il latte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a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bambini </a:t>
            </a:r>
            <a:r>
              <a:rPr sz="1200" spc="-5" dirty="0">
                <a:latin typeface="Times New Roman"/>
                <a:cs typeface="Times New Roman"/>
              </a:rPr>
              <a:t>nella percezione spirituale. Nel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ed amorevole servi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nutrimento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sotto  forma attraente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adatta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coloro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t’interrogano.”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1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(1474.3) 133:4.3 </a:t>
            </a:r>
            <a:r>
              <a:rPr sz="1200" spc="-5" dirty="0">
                <a:latin typeface="Times New Roman"/>
                <a:cs typeface="Times New Roman"/>
              </a:rPr>
              <a:t>Al centurione romano egli </a:t>
            </a:r>
            <a:r>
              <a:rPr sz="1200" dirty="0">
                <a:latin typeface="Times New Roman"/>
                <a:cs typeface="Times New Roman"/>
              </a:rPr>
              <a:t>disse: “Rendi a </a:t>
            </a:r>
            <a:r>
              <a:rPr sz="1200" spc="-5" dirty="0">
                <a:latin typeface="Times New Roman"/>
                <a:cs typeface="Times New Roman"/>
              </a:rPr>
              <a:t>Cesare ciò </a:t>
            </a:r>
            <a:r>
              <a:rPr sz="1200" dirty="0">
                <a:latin typeface="Times New Roman"/>
                <a:cs typeface="Times New Roman"/>
              </a:rPr>
              <a:t>che è di </a:t>
            </a:r>
            <a:r>
              <a:rPr sz="1200" spc="-5" dirty="0">
                <a:latin typeface="Times New Roman"/>
                <a:cs typeface="Times New Roman"/>
              </a:rPr>
              <a:t>Cesare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Dio ciò </a:t>
            </a:r>
            <a:r>
              <a:rPr sz="1200" dirty="0">
                <a:latin typeface="Times New Roman"/>
                <a:cs typeface="Times New Roman"/>
              </a:rPr>
              <a:t>che è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leale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Cesare non abbia la </a:t>
            </a:r>
            <a:r>
              <a:rPr sz="1200" spc="-5" dirty="0">
                <a:latin typeface="Times New Roman"/>
                <a:cs typeface="Times New Roman"/>
              </a:rPr>
              <a:t>pretesa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arrogare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 l’omaggio </a:t>
            </a:r>
            <a:r>
              <a:rPr sz="1200" dirty="0">
                <a:latin typeface="Times New Roman"/>
                <a:cs typeface="Times New Roman"/>
              </a:rPr>
              <a:t>che può  </a:t>
            </a:r>
            <a:r>
              <a:rPr sz="1200" spc="-5" dirty="0">
                <a:latin typeface="Times New Roman"/>
                <a:cs typeface="Times New Roman"/>
              </a:rPr>
              <a:t>essere rivendicato </a:t>
            </a:r>
            <a:r>
              <a:rPr sz="1200" dirty="0">
                <a:latin typeface="Times New Roman"/>
                <a:cs typeface="Times New Roman"/>
              </a:rPr>
              <a:t>solo dalla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a Dio, </a:t>
            </a:r>
            <a:r>
              <a:rPr sz="1200" spc="-5" dirty="0">
                <a:latin typeface="Times New Roman"/>
                <a:cs typeface="Times New Roman"/>
              </a:rPr>
              <a:t>se arriverai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conoscerlo,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renderà </a:t>
            </a:r>
            <a:r>
              <a:rPr sz="1200" dirty="0">
                <a:latin typeface="Times New Roman"/>
                <a:cs typeface="Times New Roman"/>
              </a:rPr>
              <a:t>tanto più </a:t>
            </a:r>
            <a:r>
              <a:rPr sz="1200" spc="-5" dirty="0">
                <a:latin typeface="Times New Roman"/>
                <a:cs typeface="Times New Roman"/>
              </a:rPr>
              <a:t>leale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nella tua devozione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imperatore degno.”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7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(1474.4) 133:4.4 </a:t>
            </a:r>
            <a:r>
              <a:rPr sz="1200" spc="-5" dirty="0">
                <a:latin typeface="Times New Roman"/>
                <a:cs typeface="Times New Roman"/>
              </a:rPr>
              <a:t>Al capo sincero del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mitraico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“Fai </a:t>
            </a:r>
            <a:r>
              <a:rPr sz="1200" dirty="0">
                <a:latin typeface="Times New Roman"/>
                <a:cs typeface="Times New Roman"/>
              </a:rPr>
              <a:t>bene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salvezza eterna,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sbagli </a:t>
            </a:r>
            <a:r>
              <a:rPr sz="1200" dirty="0">
                <a:latin typeface="Times New Roman"/>
                <a:cs typeface="Times New Roman"/>
              </a:rPr>
              <a:t>andando in 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questa verità </a:t>
            </a:r>
            <a:r>
              <a:rPr sz="1200" spc="-5" dirty="0">
                <a:latin typeface="Times New Roman"/>
                <a:cs typeface="Times New Roman"/>
              </a:rPr>
              <a:t>gloriosa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misteri creati dagli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filosofie </a:t>
            </a:r>
            <a:r>
              <a:rPr sz="1200" spc="-5" dirty="0">
                <a:latin typeface="Times New Roman"/>
                <a:cs typeface="Times New Roman"/>
              </a:rPr>
              <a:t>umane.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mistero 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eterna 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stessa anima?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Dio del cielo </a:t>
            </a:r>
            <a:r>
              <a:rPr sz="1200" dirty="0">
                <a:latin typeface="Times New Roman"/>
                <a:cs typeface="Times New Roman"/>
              </a:rPr>
              <a:t>ha inviato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a </a:t>
            </a:r>
            <a:r>
              <a:rPr sz="1200" spc="-5" dirty="0">
                <a:latin typeface="Times New Roman"/>
                <a:cs typeface="Times New Roman"/>
              </a:rPr>
              <a:t>vivere dentro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condurrà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amano </a:t>
            </a:r>
            <a:r>
              <a:rPr sz="1200" dirty="0">
                <a:latin typeface="Times New Roman"/>
                <a:cs typeface="Times New Roman"/>
              </a:rPr>
              <a:t>la verità e </a:t>
            </a:r>
            <a:r>
              <a:rPr sz="1200" spc="-5" dirty="0">
                <a:latin typeface="Times New Roman"/>
                <a:cs typeface="Times New Roman"/>
              </a:rPr>
              <a:t>che servono Dio fuori </a:t>
            </a:r>
            <a:r>
              <a:rPr sz="1200" dirty="0">
                <a:latin typeface="Times New Roman"/>
                <a:cs typeface="Times New Roman"/>
              </a:rPr>
              <a:t>da questa vita </a:t>
            </a:r>
            <a:r>
              <a:rPr sz="1200" spc="-5" dirty="0">
                <a:latin typeface="Times New Roman"/>
                <a:cs typeface="Times New Roman"/>
              </a:rPr>
              <a:t>ed attraverso </a:t>
            </a:r>
            <a:r>
              <a:rPr sz="1200" dirty="0">
                <a:latin typeface="Times New Roman"/>
                <a:cs typeface="Times New Roman"/>
              </a:rPr>
              <a:t>i portali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fino alle </a:t>
            </a:r>
            <a:r>
              <a:rPr sz="1200" dirty="0">
                <a:latin typeface="Times New Roman"/>
                <a:cs typeface="Times New Roman"/>
              </a:rPr>
              <a:t>altezze  </a:t>
            </a:r>
            <a:r>
              <a:rPr sz="1200" spc="-5" dirty="0">
                <a:latin typeface="Times New Roman"/>
                <a:cs typeface="Times New Roman"/>
              </a:rPr>
              <a:t>eterne </a:t>
            </a:r>
            <a:r>
              <a:rPr sz="1200" dirty="0">
                <a:latin typeface="Times New Roman"/>
                <a:cs typeface="Times New Roman"/>
              </a:rPr>
              <a:t>della luce dove Dio </a:t>
            </a:r>
            <a:r>
              <a:rPr sz="1200" spc="-5" dirty="0">
                <a:latin typeface="Times New Roman"/>
                <a:cs typeface="Times New Roman"/>
              </a:rPr>
              <a:t>aspetta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figli?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che </a:t>
            </a:r>
            <a:r>
              <a:rPr sz="1200" spc="-5" dirty="0">
                <a:latin typeface="Times New Roman"/>
                <a:cs typeface="Times New Roman"/>
              </a:rPr>
              <a:t>conoscete Dio siete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se  aspirate veramente ad essere simili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(1474.5) 133:4.5 </a:t>
            </a:r>
            <a:r>
              <a:rPr sz="1200" spc="-5" dirty="0">
                <a:latin typeface="Times New Roman"/>
                <a:cs typeface="Times New Roman"/>
              </a:rPr>
              <a:t>Al maestro epicureo disse: “Fai </a:t>
            </a:r>
            <a:r>
              <a:rPr sz="1200" dirty="0">
                <a:latin typeface="Times New Roman"/>
                <a:cs typeface="Times New Roman"/>
              </a:rPr>
              <a:t>bene 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apprezzare ciò che </a:t>
            </a:r>
            <a:r>
              <a:rPr sz="1200" dirty="0">
                <a:latin typeface="Times New Roman"/>
                <a:cs typeface="Times New Roman"/>
              </a:rPr>
              <a:t>è buono, ma </a:t>
            </a:r>
            <a:r>
              <a:rPr sz="1200" spc="-5" dirty="0">
                <a:latin typeface="Times New Roman"/>
                <a:cs typeface="Times New Roman"/>
              </a:rPr>
              <a:t>sei saggio </a:t>
            </a:r>
            <a:r>
              <a:rPr sz="1200" dirty="0">
                <a:latin typeface="Times New Roman"/>
                <a:cs typeface="Times New Roman"/>
              </a:rPr>
              <a:t>quando ometti  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mortale che sono </a:t>
            </a:r>
            <a:r>
              <a:rPr sz="1200" spc="-5" dirty="0">
                <a:latin typeface="Times New Roman"/>
                <a:cs typeface="Times New Roman"/>
              </a:rPr>
              <a:t>incorporate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derivate dalla realizzazione della </a:t>
            </a:r>
            <a:r>
              <a:rPr sz="1200" dirty="0">
                <a:latin typeface="Times New Roman"/>
                <a:cs typeface="Times New Roman"/>
              </a:rPr>
              <a:t>presenza di  </a:t>
            </a:r>
            <a:r>
              <a:rPr sz="1200" spc="-5" dirty="0">
                <a:latin typeface="Times New Roman"/>
                <a:cs typeface="Times New Roman"/>
              </a:rPr>
              <a:t>Dio nel cuore </a:t>
            </a:r>
            <a:r>
              <a:rPr sz="1200" dirty="0">
                <a:latin typeface="Times New Roman"/>
                <a:cs typeface="Times New Roman"/>
              </a:rPr>
              <a:t>umano?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cosa in tutta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umana è la </a:t>
            </a:r>
            <a:r>
              <a:rPr sz="1200" spc="-5" dirty="0">
                <a:latin typeface="Times New Roman"/>
                <a:cs typeface="Times New Roman"/>
              </a:rPr>
              <a:t>realizzazione della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 Dio, </a:t>
            </a:r>
            <a:r>
              <a:rPr sz="1200" dirty="0">
                <a:latin typeface="Times New Roman"/>
                <a:cs typeface="Times New Roman"/>
              </a:rPr>
              <a:t>il cui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spc="5" dirty="0">
                <a:latin typeface="Times New Roman"/>
                <a:cs typeface="Times New Roman"/>
              </a:rPr>
              <a:t>vive 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di te e cerca di farti </a:t>
            </a:r>
            <a:r>
              <a:rPr sz="1200" spc="-5" dirty="0">
                <a:latin typeface="Times New Roman"/>
                <a:cs typeface="Times New Roman"/>
              </a:rPr>
              <a:t>avanzare nel lungo </a:t>
            </a:r>
            <a:r>
              <a:rPr sz="1200" dirty="0">
                <a:latin typeface="Times New Roman"/>
                <a:cs typeface="Times New Roman"/>
              </a:rPr>
              <a:t>e quasi </a:t>
            </a:r>
            <a:r>
              <a:rPr sz="1200" spc="-5" dirty="0">
                <a:latin typeface="Times New Roman"/>
                <a:cs typeface="Times New Roman"/>
              </a:rPr>
              <a:t>interminabile viaggio per raggiungere </a:t>
            </a:r>
            <a:r>
              <a:rPr sz="1200" dirty="0">
                <a:latin typeface="Times New Roman"/>
                <a:cs typeface="Times New Roman"/>
              </a:rPr>
              <a:t>la presenza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Padre  comune,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il Signore degli</a:t>
            </a:r>
            <a:r>
              <a:rPr sz="1200" spc="-5" dirty="0">
                <a:latin typeface="Times New Roman"/>
                <a:cs typeface="Times New Roman"/>
              </a:rPr>
              <a:t> universi.”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98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(1474.6) 133:4.6 </a:t>
            </a:r>
            <a:r>
              <a:rPr sz="1200" spc="-5" dirty="0">
                <a:latin typeface="Times New Roman"/>
                <a:cs typeface="Times New Roman"/>
              </a:rPr>
              <a:t>All’impresario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costruttore greco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“Amico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costruisci </a:t>
            </a:r>
            <a:r>
              <a:rPr sz="1200" spc="-5" dirty="0">
                <a:latin typeface="Times New Roman"/>
                <a:cs typeface="Times New Roman"/>
              </a:rPr>
              <a:t>gli edifici </a:t>
            </a:r>
            <a:r>
              <a:rPr sz="1200" dirty="0">
                <a:latin typeface="Times New Roman"/>
                <a:cs typeface="Times New Roman"/>
              </a:rPr>
              <a:t>materiali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sviluppa un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spirituale a </a:t>
            </a:r>
            <a:r>
              <a:rPr sz="1200" spc="-5" dirty="0">
                <a:latin typeface="Times New Roman"/>
                <a:cs typeface="Times New Roman"/>
              </a:rPr>
              <a:t>somiglianza dello </a:t>
            </a:r>
            <a:r>
              <a:rPr sz="1200" dirty="0">
                <a:latin typeface="Times New Roman"/>
                <a:cs typeface="Times New Roman"/>
              </a:rPr>
              <a:t>spirito divino che è dentro la tua anima. </a:t>
            </a:r>
            <a:r>
              <a:rPr sz="1200" spc="-5" dirty="0">
                <a:latin typeface="Times New Roman"/>
                <a:cs typeface="Times New Roman"/>
              </a:rPr>
              <a:t>Non lasciare </a:t>
            </a:r>
            <a:r>
              <a:rPr sz="1200" dirty="0">
                <a:latin typeface="Times New Roman"/>
                <a:cs typeface="Times New Roman"/>
              </a:rPr>
              <a:t>che la tua </a:t>
            </a:r>
            <a:r>
              <a:rPr sz="1200" spc="-5" dirty="0">
                <a:latin typeface="Times New Roman"/>
                <a:cs typeface="Times New Roman"/>
              </a:rPr>
              <a:t>riuscita come </a:t>
            </a:r>
            <a:r>
              <a:rPr sz="1200" dirty="0">
                <a:latin typeface="Times New Roman"/>
                <a:cs typeface="Times New Roman"/>
              </a:rPr>
              <a:t>costruttore  </a:t>
            </a:r>
            <a:r>
              <a:rPr sz="1200" spc="-5" dirty="0">
                <a:latin typeface="Times New Roman"/>
                <a:cs typeface="Times New Roman"/>
              </a:rPr>
              <a:t>temporale superi </a:t>
            </a:r>
            <a:r>
              <a:rPr sz="1200" dirty="0">
                <a:latin typeface="Times New Roman"/>
                <a:cs typeface="Times New Roman"/>
              </a:rPr>
              <a:t>il tuo risultato 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 Mentre costruisci </a:t>
            </a:r>
            <a:r>
              <a:rPr sz="1200" dirty="0">
                <a:latin typeface="Times New Roman"/>
                <a:cs typeface="Times New Roman"/>
              </a:rPr>
              <a:t>le dimore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altri,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assicurarti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alle dimore dell’eternità </a:t>
            </a:r>
            <a:r>
              <a:rPr sz="1200" dirty="0">
                <a:latin typeface="Times New Roman"/>
                <a:cs typeface="Times New Roman"/>
              </a:rPr>
              <a:t>per te </a:t>
            </a:r>
            <a:r>
              <a:rPr sz="1200" spc="-5" dirty="0">
                <a:latin typeface="Times New Roman"/>
                <a:cs typeface="Times New Roman"/>
              </a:rPr>
              <a:t>stesso. Ricorda sempre, esiste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fondamenta sono la 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verità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costruttore e creatore è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(1474.7) 133:4.7 </a:t>
            </a:r>
            <a:r>
              <a:rPr sz="1200" spc="-5" dirty="0">
                <a:latin typeface="Times New Roman"/>
                <a:cs typeface="Times New Roman"/>
              </a:rPr>
              <a:t>Al giudice romano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“Mentre giudichi 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ricordati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comparirai </a:t>
            </a:r>
            <a:r>
              <a:rPr sz="1200" dirty="0">
                <a:latin typeface="Times New Roman"/>
                <a:cs typeface="Times New Roman"/>
              </a:rPr>
              <a:t>anche tu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davanti al  tribunale dei 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universo. Giudica con giustizia, ed anche con misericordia,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tu un </a:t>
            </a:r>
            <a:r>
              <a:rPr sz="1200" spc="-5" dirty="0">
                <a:latin typeface="Times New Roman"/>
                <a:cs typeface="Times New Roman"/>
              </a:rPr>
              <a:t>giorno implorerai  considerazione misericordiosa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dell’Arbitro </a:t>
            </a:r>
            <a:r>
              <a:rPr sz="1200" spc="-5" dirty="0">
                <a:latin typeface="Times New Roman"/>
                <a:cs typeface="Times New Roman"/>
              </a:rPr>
              <a:t>Supremo. Giudica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vorresti essere giudicato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circostanze simili, </a:t>
            </a:r>
            <a:r>
              <a:rPr sz="1200" dirty="0">
                <a:latin typeface="Times New Roman"/>
                <a:cs typeface="Times New Roman"/>
              </a:rPr>
              <a:t>guidato 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legge </a:t>
            </a:r>
            <a:r>
              <a:rPr sz="1200" dirty="0">
                <a:latin typeface="Times New Roman"/>
                <a:cs typeface="Times New Roman"/>
              </a:rPr>
              <a:t>quanto dalla </a:t>
            </a:r>
            <a:r>
              <a:rPr sz="1200" spc="-5" dirty="0">
                <a:latin typeface="Times New Roman"/>
                <a:cs typeface="Times New Roman"/>
              </a:rPr>
              <a:t>sua lettera.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accordi giustizia </a:t>
            </a:r>
            <a:r>
              <a:rPr sz="1200" dirty="0">
                <a:latin typeface="Times New Roman"/>
                <a:cs typeface="Times New Roman"/>
              </a:rPr>
              <a:t>dominata dall’equità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dei  bisogni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condotti davanti </a:t>
            </a:r>
            <a:r>
              <a:rPr sz="1200" dirty="0">
                <a:latin typeface="Times New Roman"/>
                <a:cs typeface="Times New Roman"/>
              </a:rPr>
              <a:t>a te, così </a:t>
            </a:r>
            <a:r>
              <a:rPr sz="1200" spc="-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aspettarti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giustizia temperata dalla misericordia </a:t>
            </a:r>
            <a:r>
              <a:rPr sz="1200" dirty="0">
                <a:latin typeface="Times New Roman"/>
                <a:cs typeface="Times New Roman"/>
              </a:rPr>
              <a:t>quando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troverai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davanti al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di tutta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7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(1475.1) 133:4.8 </a:t>
            </a:r>
            <a:r>
              <a:rPr sz="1200" spc="-5" dirty="0">
                <a:latin typeface="Times New Roman"/>
                <a:cs typeface="Times New Roman"/>
              </a:rPr>
              <a:t>Alla padrona della locanda greca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“Offri </a:t>
            </a:r>
            <a:r>
              <a:rPr sz="1200" dirty="0">
                <a:latin typeface="Times New Roman"/>
                <a:cs typeface="Times New Roman"/>
              </a:rPr>
              <a:t>la tua ospitalità come una persona </a:t>
            </a:r>
            <a:r>
              <a:rPr sz="1200" spc="-5" dirty="0">
                <a:latin typeface="Times New Roman"/>
                <a:cs typeface="Times New Roman"/>
              </a:rPr>
              <a:t>che riceve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dell’Altissimo. Eleva  l’impegno gravoso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quotidiano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un’arte raffinata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consapevolezza </a:t>
            </a:r>
            <a:r>
              <a:rPr sz="1200" spc="-5" dirty="0">
                <a:latin typeface="Times New Roman"/>
                <a:cs typeface="Times New Roman"/>
              </a:rPr>
              <a:t>crescente che </a:t>
            </a:r>
            <a:r>
              <a:rPr sz="1200" spc="5" dirty="0">
                <a:latin typeface="Times New Roman"/>
                <a:cs typeface="Times New Roman"/>
              </a:rPr>
              <a:t>servi </a:t>
            </a:r>
            <a:r>
              <a:rPr sz="1200" spc="-5" dirty="0">
                <a:latin typeface="Times New Roman"/>
                <a:cs typeface="Times New Roman"/>
              </a:rPr>
              <a:t>Dio  servendo </a:t>
            </a:r>
            <a:r>
              <a:rPr sz="1200" dirty="0">
                <a:latin typeface="Times New Roman"/>
                <a:cs typeface="Times New Roman"/>
              </a:rPr>
              <a:t>le persone nelle </a:t>
            </a:r>
            <a:r>
              <a:rPr sz="1200" spc="-5" dirty="0">
                <a:latin typeface="Times New Roman"/>
                <a:cs typeface="Times New Roman"/>
              </a:rPr>
              <a:t>quali egli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suo spirito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sceso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cercando </a:t>
            </a:r>
            <a:r>
              <a:rPr sz="1200" dirty="0">
                <a:latin typeface="Times New Roman"/>
                <a:cs typeface="Times New Roman"/>
              </a:rPr>
              <a:t>così di 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mente e 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 Padre Paradisiaco </a:t>
            </a:r>
            <a:r>
              <a:rPr sz="1200" dirty="0">
                <a:latin typeface="Times New Roman"/>
                <a:cs typeface="Times New Roman"/>
              </a:rPr>
              <a:t>di tutti questi doni </a:t>
            </a:r>
            <a:r>
              <a:rPr sz="1200" spc="-5" dirty="0">
                <a:latin typeface="Times New Roman"/>
                <a:cs typeface="Times New Roman"/>
              </a:rPr>
              <a:t>conferiti </a:t>
            </a:r>
            <a:r>
              <a:rPr sz="1200" spc="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 divino.”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(1475.2) 133:4.9 </a:t>
            </a:r>
            <a:r>
              <a:rPr sz="1200" spc="-5" dirty="0">
                <a:latin typeface="Times New Roman"/>
                <a:cs typeface="Times New Roman"/>
              </a:rPr>
              <a:t>Gesù ebbe numerosi incontri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mercante cinese. Nel congedarsi </a:t>
            </a:r>
            <a:r>
              <a:rPr sz="1200" dirty="0">
                <a:latin typeface="Times New Roman"/>
                <a:cs typeface="Times New Roman"/>
              </a:rPr>
              <a:t>da lui, </a:t>
            </a:r>
            <a:r>
              <a:rPr sz="1200" spc="-5" dirty="0">
                <a:latin typeface="Times New Roman"/>
                <a:cs typeface="Times New Roman"/>
              </a:rPr>
              <a:t>gli fece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seguenti raccomandazioni:  “Adora soltanto Dio, </a:t>
            </a:r>
            <a:r>
              <a:rPr sz="1200" dirty="0">
                <a:latin typeface="Times New Roman"/>
                <a:cs typeface="Times New Roman"/>
              </a:rPr>
              <a:t>che è il tuo </a:t>
            </a:r>
            <a:r>
              <a:rPr sz="1200" spc="-5" dirty="0">
                <a:latin typeface="Times New Roman"/>
                <a:cs typeface="Times New Roman"/>
              </a:rPr>
              <a:t>vero antenato spirituale. Ricordati 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sempre dentro </a:t>
            </a:r>
            <a:r>
              <a:rPr sz="1200" dirty="0">
                <a:latin typeface="Times New Roman"/>
                <a:cs typeface="Times New Roman"/>
              </a:rPr>
              <a:t>di 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orienta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cielo. Se segui inconsciamente </a:t>
            </a:r>
            <a:r>
              <a:rPr sz="1200" dirty="0">
                <a:latin typeface="Times New Roman"/>
                <a:cs typeface="Times New Roman"/>
              </a:rPr>
              <a:t>le direttive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immortale, sei certo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sulla via 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di trovare Dio. E </a:t>
            </a:r>
            <a:r>
              <a:rPr sz="1200" spc="-5" dirty="0">
                <a:latin typeface="Times New Roman"/>
                <a:cs typeface="Times New Roman"/>
              </a:rPr>
              <a:t>quando raggiungerai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nei </a:t>
            </a:r>
            <a:r>
              <a:rPr sz="1200" spc="-5" dirty="0">
                <a:latin typeface="Times New Roman"/>
                <a:cs typeface="Times New Roman"/>
              </a:rPr>
              <a:t>cieli,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perché cercandolo sei </a:t>
            </a:r>
            <a:r>
              <a:rPr sz="1200" dirty="0">
                <a:latin typeface="Times New Roman"/>
                <a:cs typeface="Times New Roman"/>
              </a:rPr>
              <a:t>divenuto sempre più simile 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38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Dunque addio Chang,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per qualche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perché c’incontreremo nuovamente nei </a:t>
            </a:r>
            <a:r>
              <a:rPr sz="1200" dirty="0">
                <a:latin typeface="Times New Roman"/>
                <a:cs typeface="Times New Roman"/>
              </a:rPr>
              <a:t>mondi della </a:t>
            </a:r>
            <a:r>
              <a:rPr sz="1200" spc="-5" dirty="0">
                <a:latin typeface="Times New Roman"/>
                <a:cs typeface="Times New Roman"/>
              </a:rPr>
              <a:t>luce,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anime spirituali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sosta </a:t>
            </a:r>
            <a:r>
              <a:rPr sz="1200" dirty="0">
                <a:latin typeface="Times New Roman"/>
                <a:cs typeface="Times New Roman"/>
              </a:rPr>
              <a:t>deliziosi </a:t>
            </a:r>
            <a:r>
              <a:rPr sz="1200" spc="-5" dirty="0">
                <a:latin typeface="Times New Roman"/>
                <a:cs typeface="Times New Roman"/>
              </a:rPr>
              <a:t>per coloro che si dirigono verso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(1475.3) 133:4.10 </a:t>
            </a:r>
            <a:r>
              <a:rPr sz="1200" spc="-5" dirty="0">
                <a:latin typeface="Times New Roman"/>
                <a:cs typeface="Times New Roman"/>
              </a:rPr>
              <a:t>Al viaggiatore proveniente dalla Britannia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“Fratello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percepisco che </a:t>
            </a:r>
            <a:r>
              <a:rPr sz="1200" dirty="0">
                <a:latin typeface="Times New Roman"/>
                <a:cs typeface="Times New Roman"/>
              </a:rPr>
              <a:t>sei alla </a:t>
            </a:r>
            <a:r>
              <a:rPr sz="1200" spc="-5" dirty="0">
                <a:latin typeface="Times New Roman"/>
                <a:cs typeface="Times New Roman"/>
              </a:rPr>
              <a:t>ricerca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ed affermo  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verità forse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te. Hai mai sinceramente 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anima?  </a:t>
            </a:r>
            <a:r>
              <a:rPr sz="1200" dirty="0">
                <a:latin typeface="Times New Roman"/>
                <a:cs typeface="Times New Roman"/>
              </a:rPr>
              <a:t>Una tale cosa è in verità </a:t>
            </a:r>
            <a:r>
              <a:rPr sz="1200" spc="-5" dirty="0">
                <a:latin typeface="Times New Roman"/>
                <a:cs typeface="Times New Roman"/>
              </a:rPr>
              <a:t>difficile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raro che </a:t>
            </a:r>
            <a:r>
              <a:rPr sz="1200" dirty="0">
                <a:latin typeface="Times New Roman"/>
                <a:cs typeface="Times New Roman"/>
              </a:rPr>
              <a:t>dia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successo;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tentativo </a:t>
            </a:r>
            <a:r>
              <a:rPr sz="1200" spc="-5" dirty="0">
                <a:latin typeface="Times New Roman"/>
                <a:cs typeface="Times New Roman"/>
              </a:rPr>
              <a:t>onesto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porta a </a:t>
            </a:r>
            <a:r>
              <a:rPr sz="1200" spc="-5" dirty="0">
                <a:latin typeface="Times New Roman"/>
                <a:cs typeface="Times New Roman"/>
              </a:rPr>
              <a:t>successo certo, </a:t>
            </a:r>
            <a:r>
              <a:rPr sz="1200" dirty="0">
                <a:latin typeface="Times New Roman"/>
                <a:cs typeface="Times New Roman"/>
              </a:rPr>
              <a:t>nonostante che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tutte </a:t>
            </a:r>
            <a:r>
              <a:rPr sz="1200" spc="-5" dirty="0">
                <a:latin typeface="Times New Roman"/>
                <a:cs typeface="Times New Roman"/>
              </a:rPr>
              <a:t>queste magnifiche esperienze 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debba rimanere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come registrazioni supercoscienti nelle anime </a:t>
            </a:r>
            <a:r>
              <a:rPr sz="1200" dirty="0">
                <a:latin typeface="Times New Roman"/>
                <a:cs typeface="Times New Roman"/>
              </a:rPr>
              <a:t>di questi mortali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conoscono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4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(1475.4) 133:4.11 </a:t>
            </a:r>
            <a:r>
              <a:rPr sz="1200" spc="-5" dirty="0">
                <a:latin typeface="Times New Roman"/>
                <a:cs typeface="Times New Roman"/>
              </a:rPr>
              <a:t>Al ragazzo scappato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casa Gesù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“Ricordati che ci </a:t>
            </a:r>
            <a:r>
              <a:rPr sz="1200" dirty="0">
                <a:latin typeface="Times New Roman"/>
                <a:cs typeface="Times New Roman"/>
              </a:rPr>
              <a:t>sono due </a:t>
            </a:r>
            <a:r>
              <a:rPr sz="1200" spc="-5" dirty="0">
                <a:latin typeface="Times New Roman"/>
                <a:cs typeface="Times New Roman"/>
              </a:rPr>
              <a:t>cose dalle </a:t>
            </a:r>
            <a:r>
              <a:rPr sz="1200" dirty="0">
                <a:latin typeface="Times New Roman"/>
                <a:cs typeface="Times New Roman"/>
              </a:rPr>
              <a:t>quali non puoi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te 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dirty="0">
                <a:latin typeface="Times New Roman"/>
                <a:cs typeface="Times New Roman"/>
              </a:rPr>
              <a:t>Ovunque tu </a:t>
            </a:r>
            <a:r>
              <a:rPr sz="1200" spc="-5" dirty="0">
                <a:latin typeface="Times New Roman"/>
                <a:cs typeface="Times New Roman"/>
              </a:rPr>
              <a:t>vada, </a:t>
            </a:r>
            <a:r>
              <a:rPr sz="1200" dirty="0">
                <a:latin typeface="Times New Roman"/>
                <a:cs typeface="Times New Roman"/>
              </a:rPr>
              <a:t>porti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 te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celeste che vive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cuore. </a:t>
            </a:r>
            <a:r>
              <a:rPr sz="1200" dirty="0">
                <a:latin typeface="Times New Roman"/>
                <a:cs typeface="Times New Roman"/>
              </a:rPr>
              <a:t>Figlio mio, </a:t>
            </a:r>
            <a:r>
              <a:rPr sz="1200" spc="-5" dirty="0">
                <a:latin typeface="Times New Roman"/>
                <a:cs typeface="Times New Roman"/>
              </a:rPr>
              <a:t>smetti di tentare  d’ingannare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stesso; attieniti alla pratica coraggiosa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i fatti della vita; </a:t>
            </a:r>
            <a:r>
              <a:rPr sz="1200" spc="-5" dirty="0">
                <a:latin typeface="Times New Roman"/>
                <a:cs typeface="Times New Roman"/>
              </a:rPr>
              <a:t>appoggiati saldamente sull’assicurazione </a:t>
            </a:r>
            <a:r>
              <a:rPr sz="1200" dirty="0">
                <a:latin typeface="Times New Roman"/>
                <a:cs typeface="Times New Roman"/>
              </a:rPr>
              <a:t>della  tua </a:t>
            </a:r>
            <a:r>
              <a:rPr sz="1200" spc="-5" dirty="0">
                <a:latin typeface="Times New Roman"/>
                <a:cs typeface="Times New Roman"/>
              </a:rPr>
              <a:t>filiazione con Dio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certezza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come ti ho </a:t>
            </a:r>
            <a:r>
              <a:rPr sz="1200" spc="-5" dirty="0">
                <a:latin typeface="Times New Roman"/>
                <a:cs typeface="Times New Roman"/>
              </a:rPr>
              <a:t>insegnato. D’ora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proponiti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5" dirty="0">
                <a:latin typeface="Times New Roman"/>
                <a:cs typeface="Times New Roman"/>
              </a:rPr>
              <a:t>uomo, </a:t>
            </a:r>
            <a:r>
              <a:rPr sz="1200" dirty="0">
                <a:latin typeface="Times New Roman"/>
                <a:cs typeface="Times New Roman"/>
              </a:rPr>
              <a:t>un  uomo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affrontare con coraggio ed intelligenza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(1475.5) 133:4.12 </a:t>
            </a:r>
            <a:r>
              <a:rPr sz="1200" spc="-5" dirty="0">
                <a:latin typeface="Times New Roman"/>
                <a:cs typeface="Times New Roman"/>
              </a:rPr>
              <a:t>Al criminale condannato disse </a:t>
            </a:r>
            <a:r>
              <a:rPr sz="1200" dirty="0">
                <a:latin typeface="Times New Roman"/>
                <a:cs typeface="Times New Roman"/>
              </a:rPr>
              <a:t>all’ultimo momento: </a:t>
            </a:r>
            <a:r>
              <a:rPr sz="1200" spc="-5" dirty="0">
                <a:latin typeface="Times New Roman"/>
                <a:cs typeface="Times New Roman"/>
              </a:rPr>
              <a:t>“Fratello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sei caduto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rovina. Hai perduto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strada;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sei  impigliato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maglie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crimine. Da </a:t>
            </a:r>
            <a:r>
              <a:rPr sz="1200" dirty="0">
                <a:latin typeface="Times New Roman"/>
                <a:cs typeface="Times New Roman"/>
              </a:rPr>
              <a:t>quanto mi hai </a:t>
            </a:r>
            <a:r>
              <a:rPr sz="1200" spc="-5" dirty="0">
                <a:latin typeface="Times New Roman"/>
                <a:cs typeface="Times New Roman"/>
              </a:rPr>
              <a:t>detto, so che </a:t>
            </a:r>
            <a:r>
              <a:rPr sz="1200" dirty="0">
                <a:latin typeface="Times New Roman"/>
                <a:cs typeface="Times New Roman"/>
              </a:rPr>
              <a:t>non avevi </a:t>
            </a:r>
            <a:r>
              <a:rPr sz="1200" spc="-5" dirty="0">
                <a:latin typeface="Times New Roman"/>
                <a:cs typeface="Times New Roman"/>
              </a:rPr>
              <a:t>progettato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che sta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costarti </a:t>
            </a:r>
            <a:r>
              <a:rPr sz="1200" dirty="0">
                <a:latin typeface="Times New Roman"/>
                <a:cs typeface="Times New Roman"/>
              </a:rPr>
              <a:t>la vita  </a:t>
            </a:r>
            <a:r>
              <a:rPr sz="1200" spc="-5" dirty="0">
                <a:latin typeface="Times New Roman"/>
                <a:cs typeface="Times New Roman"/>
              </a:rPr>
              <a:t>temporale. Ma </a:t>
            </a:r>
            <a:r>
              <a:rPr sz="1200" dirty="0">
                <a:latin typeface="Times New Roman"/>
                <a:cs typeface="Times New Roman"/>
              </a:rPr>
              <a:t>hai commesso </a:t>
            </a:r>
            <a:r>
              <a:rPr sz="1200" spc="-5" dirty="0">
                <a:latin typeface="Times New Roman"/>
                <a:cs typeface="Times New Roman"/>
              </a:rPr>
              <a:t>questo male ed </a:t>
            </a:r>
            <a:r>
              <a:rPr sz="1200" dirty="0">
                <a:latin typeface="Times New Roman"/>
                <a:cs typeface="Times New Roman"/>
              </a:rPr>
              <a:t>i tuoi simili ti </a:t>
            </a:r>
            <a:r>
              <a:rPr sz="1200" spc="-5" dirty="0">
                <a:latin typeface="Times New Roman"/>
                <a:cs typeface="Times New Roman"/>
              </a:rPr>
              <a:t>hanno giudicato colpevole;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devi morire. Né </a:t>
            </a:r>
            <a:r>
              <a:rPr sz="1200" dirty="0">
                <a:latin typeface="Times New Roman"/>
                <a:cs typeface="Times New Roman"/>
              </a:rPr>
              <a:t>tu né io  </a:t>
            </a:r>
            <a:r>
              <a:rPr sz="1200" spc="-5" dirty="0">
                <a:latin typeface="Times New Roman"/>
                <a:cs typeface="Times New Roman"/>
              </a:rPr>
              <a:t>possiamo negare allo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difendersi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sceglie. </a:t>
            </a:r>
            <a:r>
              <a:rPr sz="1200" spc="-5" dirty="0">
                <a:latin typeface="Times New Roman"/>
                <a:cs typeface="Times New Roman"/>
              </a:rPr>
              <a:t>Sembra che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umanamente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misfatto.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giudicarti per 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hai fatto, </a:t>
            </a:r>
            <a:r>
              <a:rPr sz="1200" dirty="0">
                <a:latin typeface="Times New Roman"/>
                <a:cs typeface="Times New Roman"/>
              </a:rPr>
              <a:t>ma c’è un Giudice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quale puoi </a:t>
            </a:r>
            <a:r>
              <a:rPr sz="1200" spc="-5" dirty="0">
                <a:latin typeface="Times New Roman"/>
                <a:cs typeface="Times New Roman"/>
              </a:rPr>
              <a:t>appellarti per  essere perdonato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giudicherà </a:t>
            </a:r>
            <a:r>
              <a:rPr sz="1200" dirty="0">
                <a:latin typeface="Times New Roman"/>
                <a:cs typeface="Times New Roman"/>
              </a:rPr>
              <a:t>secondo i tuoi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motivi e le tue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intenzioni. Non </a:t>
            </a:r>
            <a:r>
              <a:rPr sz="1200" spc="-5" dirty="0">
                <a:latin typeface="Times New Roman"/>
                <a:cs typeface="Times New Roman"/>
              </a:rPr>
              <a:t>devi temere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spc="-10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tuo 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autentico </a:t>
            </a:r>
            <a:r>
              <a:rPr sz="1200" dirty="0">
                <a:latin typeface="Times New Roman"/>
                <a:cs typeface="Times New Roman"/>
              </a:rPr>
              <a:t>e la tua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sincera.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comporti la </a:t>
            </a:r>
            <a:r>
              <a:rPr sz="1200" spc="-5" dirty="0">
                <a:latin typeface="Times New Roman"/>
                <a:cs typeface="Times New Roman"/>
              </a:rPr>
              <a:t>pena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imposta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 non pregiudica  la possibilità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tua anima </a:t>
            </a:r>
            <a:r>
              <a:rPr sz="1200" spc="-5" dirty="0">
                <a:latin typeface="Times New Roman"/>
                <a:cs typeface="Times New Roman"/>
              </a:rPr>
              <a:t>ottenga giustizia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davanti ai tribunali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180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(1476.1) 133:4.13 </a:t>
            </a:r>
            <a:r>
              <a:rPr sz="1200" spc="-5" dirty="0">
                <a:latin typeface="Times New Roman"/>
                <a:cs typeface="Times New Roman"/>
              </a:rPr>
              <a:t>Gesù ebbe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conversazioni personali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anime </a:t>
            </a:r>
            <a:r>
              <a:rPr sz="1200" spc="-5" dirty="0">
                <a:latin typeface="Times New Roman"/>
                <a:cs typeface="Times New Roman"/>
              </a:rPr>
              <a:t>affamate,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posto in  </a:t>
            </a:r>
            <a:r>
              <a:rPr sz="1200" spc="-5" dirty="0">
                <a:latin typeface="Times New Roman"/>
                <a:cs typeface="Times New Roman"/>
              </a:rPr>
              <a:t>questa esposizione.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viaggiatori apprezzarono </a:t>
            </a:r>
            <a:r>
              <a:rPr sz="1200" dirty="0">
                <a:latin typeface="Times New Roman"/>
                <a:cs typeface="Times New Roman"/>
              </a:rPr>
              <a:t>molto il </a:t>
            </a:r>
            <a:r>
              <a:rPr sz="1200" spc="-5" dirty="0">
                <a:latin typeface="Times New Roman"/>
                <a:cs typeface="Times New Roman"/>
              </a:rPr>
              <a:t>loro 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Corinto. A parte Atene,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rinomata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centro educativo, Corinto era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importante città della Grecia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dell’Impero </a:t>
            </a:r>
            <a:r>
              <a:rPr sz="1200" dirty="0">
                <a:latin typeface="Times New Roman"/>
                <a:cs typeface="Times New Roman"/>
              </a:rPr>
              <a:t>Romano, e la </a:t>
            </a:r>
            <a:r>
              <a:rPr sz="1200" spc="-5" dirty="0">
                <a:latin typeface="Times New Roman"/>
                <a:cs typeface="Times New Roman"/>
              </a:rPr>
              <a:t>loro sosta </a:t>
            </a:r>
            <a:r>
              <a:rPr sz="1200" dirty="0">
                <a:latin typeface="Times New Roman"/>
                <a:cs typeface="Times New Roman"/>
              </a:rPr>
              <a:t>di due mesi in  </a:t>
            </a:r>
            <a:r>
              <a:rPr sz="1200" spc="-5" dirty="0">
                <a:latin typeface="Times New Roman"/>
                <a:cs typeface="Times New Roman"/>
              </a:rPr>
              <a:t>questo centro commerciale fiorente offrì </a:t>
            </a:r>
            <a:r>
              <a:rPr sz="1200" dirty="0">
                <a:latin typeface="Times New Roman"/>
                <a:cs typeface="Times New Roman"/>
              </a:rPr>
              <a:t>l’opportunità a tutti e tre di </a:t>
            </a:r>
            <a:r>
              <a:rPr sz="1200" spc="-5" dirty="0">
                <a:latin typeface="Times New Roman"/>
                <a:cs typeface="Times New Roman"/>
              </a:rPr>
              <a:t>acquisire un’esperienza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preziosa.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soggiorno in  </a:t>
            </a:r>
            <a:r>
              <a:rPr sz="1200" spc="-5" dirty="0">
                <a:latin typeface="Times New Roman"/>
                <a:cs typeface="Times New Roman"/>
              </a:rPr>
              <a:t>questa città fu </a:t>
            </a:r>
            <a:r>
              <a:rPr sz="1200" dirty="0">
                <a:latin typeface="Times New Roman"/>
                <a:cs typeface="Times New Roman"/>
              </a:rPr>
              <a:t>una delle tappe più </a:t>
            </a:r>
            <a:r>
              <a:rPr sz="1200" spc="-5" dirty="0">
                <a:latin typeface="Times New Roman"/>
                <a:cs typeface="Times New Roman"/>
              </a:rPr>
              <a:t>interessanti </a:t>
            </a:r>
            <a:r>
              <a:rPr sz="1200" dirty="0">
                <a:latin typeface="Times New Roman"/>
                <a:cs typeface="Times New Roman"/>
              </a:rPr>
              <a:t>sulla via </a:t>
            </a:r>
            <a:r>
              <a:rPr sz="1200" spc="-5" dirty="0">
                <a:latin typeface="Times New Roman"/>
                <a:cs typeface="Times New Roman"/>
              </a:rPr>
              <a:t>del ritorno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7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(1476.2) 133:4.14 </a:t>
            </a:r>
            <a:r>
              <a:rPr sz="1200" dirty="0">
                <a:latin typeface="Times New Roman"/>
                <a:cs typeface="Times New Roman"/>
              </a:rPr>
              <a:t>Gonod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interessi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Corinto,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i suoi affari </a:t>
            </a:r>
            <a:r>
              <a:rPr sz="1200" spc="-5" dirty="0">
                <a:latin typeface="Times New Roman"/>
                <a:cs typeface="Times New Roman"/>
              </a:rPr>
              <a:t>furono conclusi ed essi si prepararono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salpare per  Atene. Viaggiarono su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battello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trasportare </a:t>
            </a:r>
            <a:r>
              <a:rPr sz="1200" dirty="0">
                <a:latin typeface="Times New Roman"/>
                <a:cs typeface="Times New Roman"/>
              </a:rPr>
              <a:t>per via di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da uno dei porti di </a:t>
            </a:r>
            <a:r>
              <a:rPr sz="1200" spc="-5" dirty="0">
                <a:latin typeface="Times New Roman"/>
                <a:cs typeface="Times New Roman"/>
              </a:rPr>
              <a:t>Corinto all’altro, su </a:t>
            </a:r>
            <a:r>
              <a:rPr sz="1200" dirty="0">
                <a:latin typeface="Times New Roman"/>
                <a:cs typeface="Times New Roman"/>
              </a:rPr>
              <a:t>una  distanza di </a:t>
            </a:r>
            <a:r>
              <a:rPr sz="1200" spc="-5" dirty="0">
                <a:latin typeface="Times New Roman"/>
                <a:cs typeface="Times New Roman"/>
              </a:rPr>
              <a:t>sedici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chilometri.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Ad Atene — il discorso sulla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scienza</a:t>
            </a:r>
            <a:endParaRPr sz="1600">
              <a:latin typeface="Times New Roman"/>
              <a:cs typeface="Times New Roman"/>
            </a:endParaRPr>
          </a:p>
          <a:p>
            <a:pPr marL="76200" marR="1625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(1476.3) 133:5.1 </a:t>
            </a:r>
            <a:r>
              <a:rPr sz="1200" spc="-5" dirty="0">
                <a:latin typeface="Times New Roman"/>
                <a:cs typeface="Times New Roman"/>
              </a:rPr>
              <a:t>Essi arrivarono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all’antico centro della </a:t>
            </a:r>
            <a:r>
              <a:rPr sz="1200" dirty="0">
                <a:latin typeface="Times New Roman"/>
                <a:cs typeface="Times New Roman"/>
              </a:rPr>
              <a:t>scienza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sapere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era </a:t>
            </a:r>
            <a:r>
              <a:rPr sz="1200" dirty="0">
                <a:latin typeface="Times New Roman"/>
                <a:cs typeface="Times New Roman"/>
              </a:rPr>
              <a:t>elettrizzato al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trovarsi ad Atene, </a:t>
            </a:r>
            <a:r>
              <a:rPr sz="1200" dirty="0">
                <a:latin typeface="Times New Roman"/>
                <a:cs typeface="Times New Roman"/>
              </a:rPr>
              <a:t>di essere in </a:t>
            </a:r>
            <a:r>
              <a:rPr sz="1200" spc="-5" dirty="0">
                <a:latin typeface="Times New Roman"/>
                <a:cs typeface="Times New Roman"/>
              </a:rPr>
              <a:t>Grecia,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culturale dell’antico </a:t>
            </a:r>
            <a:r>
              <a:rPr sz="1200" dirty="0">
                <a:latin typeface="Times New Roman"/>
                <a:cs typeface="Times New Roman"/>
              </a:rPr>
              <a:t>impero di </a:t>
            </a:r>
            <a:r>
              <a:rPr sz="1200" spc="-5" dirty="0">
                <a:latin typeface="Times New Roman"/>
                <a:cs typeface="Times New Roman"/>
              </a:rPr>
              <a:t>Alessandro,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frontiere fino </a:t>
            </a:r>
            <a:r>
              <a:rPr sz="1200" spc="-5" dirty="0">
                <a:latin typeface="Times New Roman"/>
                <a:cs typeface="Times New Roman"/>
              </a:rPr>
              <a:t>al  suo stesso paese dell’India. C’erano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trattare, così </a:t>
            </a:r>
            <a:r>
              <a:rPr sz="1200" dirty="0">
                <a:latin typeface="Times New Roman"/>
                <a:cs typeface="Times New Roman"/>
              </a:rPr>
              <a:t>Gonod passò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e Ganid,  visitando i </a:t>
            </a:r>
            <a:r>
              <a:rPr sz="1200" spc="-5" dirty="0">
                <a:latin typeface="Times New Roman"/>
                <a:cs typeface="Times New Roman"/>
              </a:rPr>
              <a:t>numerosi luoghi d’interesse ed ascoltando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interessanti discussioni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ragazzo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versatile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413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(1476.4) 133:5.2 </a:t>
            </a:r>
            <a:r>
              <a:rPr sz="1200" spc="-5" dirty="0">
                <a:latin typeface="Times New Roman"/>
                <a:cs typeface="Times New Roman"/>
              </a:rPr>
              <a:t>Una grande </a:t>
            </a:r>
            <a:r>
              <a:rPr sz="1200" dirty="0">
                <a:latin typeface="Times New Roman"/>
                <a:cs typeface="Times New Roman"/>
              </a:rPr>
              <a:t>università </a:t>
            </a:r>
            <a:r>
              <a:rPr sz="1200" spc="-5" dirty="0">
                <a:latin typeface="Times New Roman"/>
                <a:cs typeface="Times New Roman"/>
              </a:rPr>
              <a:t>fioriva ancora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Atene ed </a:t>
            </a:r>
            <a:r>
              <a:rPr sz="1200" dirty="0">
                <a:latin typeface="Times New Roman"/>
                <a:cs typeface="Times New Roman"/>
              </a:rPr>
              <a:t>il trio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delle visite </a:t>
            </a:r>
            <a:r>
              <a:rPr sz="1200" spc="-5" dirty="0">
                <a:latin typeface="Times New Roman"/>
                <a:cs typeface="Times New Roman"/>
              </a:rPr>
              <a:t>frequenti alle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aule d’insegnamento. 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Ganid avevano già </a:t>
            </a:r>
            <a:r>
              <a:rPr sz="1200" dirty="0">
                <a:latin typeface="Times New Roman"/>
                <a:cs typeface="Times New Roman"/>
              </a:rPr>
              <a:t>analizzato a </a:t>
            </a:r>
            <a:r>
              <a:rPr sz="1200" spc="-5" dirty="0">
                <a:latin typeface="Times New Roman"/>
                <a:cs typeface="Times New Roman"/>
              </a:rPr>
              <a:t>fondo gli insegnamenti </a:t>
            </a:r>
            <a:r>
              <a:rPr sz="1200" dirty="0">
                <a:latin typeface="Times New Roman"/>
                <a:cs typeface="Times New Roman"/>
              </a:rPr>
              <a:t>di Platone </a:t>
            </a:r>
            <a:r>
              <a:rPr sz="1200" spc="-5" dirty="0">
                <a:latin typeface="Times New Roman"/>
                <a:cs typeface="Times New Roman"/>
              </a:rPr>
              <a:t>quando avevano assistito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lezioni </a:t>
            </a:r>
            <a:r>
              <a:rPr sz="1200" dirty="0">
                <a:latin typeface="Times New Roman"/>
                <a:cs typeface="Times New Roman"/>
              </a:rPr>
              <a:t>nel museo di Alessandria.  Tutti e tre </a:t>
            </a:r>
            <a:r>
              <a:rPr sz="1200" spc="-5" dirty="0">
                <a:latin typeface="Times New Roman"/>
                <a:cs typeface="Times New Roman"/>
              </a:rPr>
              <a:t>ammirarono </a:t>
            </a:r>
            <a:r>
              <a:rPr sz="1200" dirty="0">
                <a:latin typeface="Times New Roman"/>
                <a:cs typeface="Times New Roman"/>
              </a:rPr>
              <a:t>l’arte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Grecia, 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esempi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potevano ancora trovare </a:t>
            </a:r>
            <a:r>
              <a:rPr sz="1200" dirty="0">
                <a:latin typeface="Times New Roman"/>
                <a:cs typeface="Times New Roman"/>
              </a:rPr>
              <a:t>sparsi qua e là nella </a:t>
            </a:r>
            <a:r>
              <a:rPr sz="1200" spc="-5" dirty="0">
                <a:latin typeface="Times New Roman"/>
                <a:cs typeface="Times New Roman"/>
              </a:rPr>
              <a:t>città.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9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27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(1476.5) 133:5.3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apprezzarono molto la </a:t>
            </a:r>
            <a:r>
              <a:rPr sz="1200" spc="-5" dirty="0">
                <a:latin typeface="Times New Roman"/>
                <a:cs typeface="Times New Roman"/>
              </a:rPr>
              <a:t>discussione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scienza che Gesù ebbe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sera nella </a:t>
            </a:r>
            <a:r>
              <a:rPr sz="1200" dirty="0">
                <a:latin typeface="Times New Roman"/>
                <a:cs typeface="Times New Roman"/>
              </a:rPr>
              <a:t>loro locanda con un  filosofo </a:t>
            </a:r>
            <a:r>
              <a:rPr sz="1200" spc="-5" dirty="0">
                <a:latin typeface="Times New Roman"/>
                <a:cs typeface="Times New Roman"/>
              </a:rPr>
              <a:t>greco.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questo pedante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tre 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discorso, Gesù,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 moderni,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3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(1476.6) 133:5.4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scienziati potranno misurare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l’energia, </a:t>
            </a:r>
            <a:r>
              <a:rPr sz="1200" dirty="0">
                <a:latin typeface="Times New Roman"/>
                <a:cs typeface="Times New Roman"/>
              </a:rPr>
              <a:t>o le </a:t>
            </a:r>
            <a:r>
              <a:rPr sz="1200" spc="-5" dirty="0">
                <a:latin typeface="Times New Roman"/>
                <a:cs typeface="Times New Roman"/>
              </a:rPr>
              <a:t>manifestazioni della forza, della gravitazione, della </a:t>
            </a:r>
            <a:r>
              <a:rPr sz="1200" dirty="0">
                <a:latin typeface="Times New Roman"/>
                <a:cs typeface="Times New Roman"/>
              </a:rPr>
              <a:t>luce e  </a:t>
            </a:r>
            <a:r>
              <a:rPr sz="1200" spc="-5" dirty="0">
                <a:latin typeface="Times New Roman"/>
                <a:cs typeface="Times New Roman"/>
              </a:rPr>
              <a:t>dell’elettricità,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stessi </a:t>
            </a:r>
            <a:r>
              <a:rPr sz="1200" dirty="0">
                <a:latin typeface="Times New Roman"/>
                <a:cs typeface="Times New Roman"/>
              </a:rPr>
              <a:t>scienziati non </a:t>
            </a:r>
            <a:r>
              <a:rPr sz="1200" spc="-5" dirty="0">
                <a:latin typeface="Times New Roman"/>
                <a:cs typeface="Times New Roman"/>
              </a:rPr>
              <a:t>potranno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(scientificamente) </a:t>
            </a:r>
            <a:r>
              <a:rPr sz="1200" dirty="0">
                <a:latin typeface="Times New Roman"/>
                <a:cs typeface="Times New Roman"/>
              </a:rPr>
              <a:t>dire 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fenomeni universali.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scienza si occupa </a:t>
            </a:r>
            <a:r>
              <a:rPr sz="1200" dirty="0">
                <a:latin typeface="Times New Roman"/>
                <a:cs typeface="Times New Roman"/>
              </a:rPr>
              <a:t>delle attività </a:t>
            </a:r>
            <a:r>
              <a:rPr sz="1200" spc="-5" dirty="0">
                <a:latin typeface="Times New Roman"/>
                <a:cs typeface="Times New Roman"/>
              </a:rPr>
              <a:t>fisico-energetiche,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 </a:t>
            </a:r>
            <a:r>
              <a:rPr sz="1200" dirty="0">
                <a:latin typeface="Times New Roman"/>
                <a:cs typeface="Times New Roman"/>
              </a:rPr>
              <a:t>occupa </a:t>
            </a:r>
            <a:r>
              <a:rPr sz="1200" spc="-5" dirty="0">
                <a:latin typeface="Times New Roman"/>
                <a:cs typeface="Times New Roman"/>
              </a:rPr>
              <a:t>dei valori eterni.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filosofia ha </a:t>
            </a:r>
            <a:r>
              <a:rPr sz="1200" spc="-5" dirty="0">
                <a:latin typeface="Times New Roman"/>
                <a:cs typeface="Times New Roman"/>
              </a:rPr>
              <a:t>origine dalla </a:t>
            </a:r>
            <a:r>
              <a:rPr sz="1200" dirty="0">
                <a:latin typeface="Times New Roman"/>
                <a:cs typeface="Times New Roman"/>
              </a:rPr>
              <a:t>saggezza  </a:t>
            </a:r>
            <a:r>
              <a:rPr sz="1200" spc="-5" dirty="0">
                <a:latin typeface="Times New Roman"/>
                <a:cs typeface="Times New Roman"/>
              </a:rPr>
              <a:t>che fa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meglio per 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osservazioni quantitative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qualitative. Esiste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76200" marR="5168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scienziato puramente </a:t>
            </a:r>
            <a:r>
              <a:rPr sz="1200" dirty="0">
                <a:latin typeface="Times New Roman"/>
                <a:cs typeface="Times New Roman"/>
              </a:rPr>
              <a:t>fisico 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vittima </a:t>
            </a:r>
            <a:r>
              <a:rPr sz="1200" spc="-5" dirty="0">
                <a:latin typeface="Times New Roman"/>
                <a:cs typeface="Times New Roman"/>
              </a:rPr>
              <a:t>dell’orgoglio matematico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dell’egoismo statistico, per </a:t>
            </a:r>
            <a:r>
              <a:rPr sz="1200" dirty="0">
                <a:latin typeface="Times New Roman"/>
                <a:cs typeface="Times New Roman"/>
              </a:rPr>
              <a:t>non dire della </a:t>
            </a:r>
            <a:r>
              <a:rPr sz="1200" spc="5" dirty="0">
                <a:latin typeface="Times New Roman"/>
                <a:cs typeface="Times New Roman"/>
              </a:rPr>
              <a:t>cecità 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3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(1476.7) 133:5.5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è valida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matematica </a:t>
            </a:r>
            <a:r>
              <a:rPr sz="1200" dirty="0">
                <a:latin typeface="Times New Roman"/>
                <a:cs typeface="Times New Roman"/>
              </a:rPr>
              <a:t>è attendibile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limita </a:t>
            </a:r>
            <a:r>
              <a:rPr sz="1200" spc="-5" dirty="0">
                <a:latin typeface="Times New Roman"/>
                <a:cs typeface="Times New Roman"/>
              </a:rPr>
              <a:t>alla sua applicazione alle </a:t>
            </a:r>
            <a:r>
              <a:rPr sz="1200" dirty="0">
                <a:latin typeface="Times New Roman"/>
                <a:cs typeface="Times New Roman"/>
              </a:rPr>
              <a:t>cose  </a:t>
            </a:r>
            <a:r>
              <a:rPr sz="1200" spc="-5" dirty="0">
                <a:latin typeface="Times New Roman"/>
                <a:cs typeface="Times New Roman"/>
              </a:rPr>
              <a:t>fisiche;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considerare come </a:t>
            </a:r>
            <a:r>
              <a:rPr sz="1200" dirty="0">
                <a:latin typeface="Times New Roman"/>
                <a:cs typeface="Times New Roman"/>
              </a:rPr>
              <a:t>interamente </a:t>
            </a:r>
            <a:r>
              <a:rPr sz="1200" spc="-5" dirty="0">
                <a:latin typeface="Times New Roman"/>
                <a:cs typeface="Times New Roman"/>
              </a:rPr>
              <a:t>affidabili </a:t>
            </a:r>
            <a:r>
              <a:rPr sz="1200" dirty="0">
                <a:latin typeface="Times New Roman"/>
                <a:cs typeface="Times New Roman"/>
              </a:rPr>
              <a:t>od infallibili quando le </a:t>
            </a:r>
            <a:r>
              <a:rPr sz="1200" spc="-5" dirty="0">
                <a:latin typeface="Times New Roman"/>
                <a:cs typeface="Times New Roman"/>
              </a:rPr>
              <a:t>si applica ai </a:t>
            </a:r>
            <a:r>
              <a:rPr sz="1200" dirty="0">
                <a:latin typeface="Times New Roman"/>
                <a:cs typeface="Times New Roman"/>
              </a:rPr>
              <a:t>problemi della vita. La vita  </a:t>
            </a:r>
            <a:r>
              <a:rPr sz="1200" spc="-5" dirty="0">
                <a:latin typeface="Times New Roman"/>
                <a:cs typeface="Times New Roman"/>
              </a:rPr>
              <a:t>abbraccia fenomeni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interamente materiali. L’aritmetica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che, se un </a:t>
            </a:r>
            <a:r>
              <a:rPr sz="1200" dirty="0">
                <a:latin typeface="Times New Roman"/>
                <a:cs typeface="Times New Roman"/>
              </a:rPr>
              <a:t>uomo può tosare una pecora in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spc="5" dirty="0">
                <a:latin typeface="Times New Roman"/>
                <a:cs typeface="Times New Roman"/>
              </a:rPr>
              <a:t>minuti, 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uomini possono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in un minuto. </a:t>
            </a:r>
            <a:r>
              <a:rPr sz="1200" spc="-5" dirty="0">
                <a:latin typeface="Times New Roman"/>
                <a:cs typeface="Times New Roman"/>
              </a:rPr>
              <a:t>Questo calcolo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esatto, </a:t>
            </a:r>
            <a:r>
              <a:rPr sz="1200" dirty="0">
                <a:latin typeface="Times New Roman"/>
                <a:cs typeface="Times New Roman"/>
              </a:rPr>
              <a:t>però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perché 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uomini non riuscirebbero a  </a:t>
            </a:r>
            <a:r>
              <a:rPr sz="1200" spc="-5" dirty="0">
                <a:latin typeface="Times New Roman"/>
                <a:cs typeface="Times New Roman"/>
              </a:rPr>
              <a:t>farlo; essi s’intralcerebbero l’uno con l’altro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sarebbe considerevolmente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rallentato.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35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(1477.1) 133:5.6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matematica asserisce che, se </a:t>
            </a:r>
            <a:r>
              <a:rPr sz="1200" dirty="0">
                <a:latin typeface="Times New Roman"/>
                <a:cs typeface="Times New Roman"/>
              </a:rPr>
              <a:t>una persona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una certa unità di valore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morale, dieci </a:t>
            </a:r>
            <a:r>
              <a:rPr sz="1200" dirty="0">
                <a:latin typeface="Times New Roman"/>
                <a:cs typeface="Times New Roman"/>
              </a:rPr>
              <a:t>persone  </a:t>
            </a:r>
            <a:r>
              <a:rPr sz="1200" spc="-5" dirty="0">
                <a:latin typeface="Times New Roman"/>
                <a:cs typeface="Times New Roman"/>
              </a:rPr>
              <a:t>rappresenterebbero dieci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questo valore. Ma trattando della personalità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più vicino </a:t>
            </a:r>
            <a:r>
              <a:rPr sz="1200" spc="-5" dirty="0">
                <a:latin typeface="Times New Roman"/>
                <a:cs typeface="Times New Roman"/>
              </a:rPr>
              <a:t>al vero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1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di personalità è una </a:t>
            </a:r>
            <a:r>
              <a:rPr sz="1200" spc="-5" dirty="0">
                <a:latin typeface="Times New Roman"/>
                <a:cs typeface="Times New Roman"/>
              </a:rPr>
              <a:t>somma uguale al quadrato </a:t>
            </a:r>
            <a:r>
              <a:rPr sz="1200" dirty="0">
                <a:latin typeface="Times New Roman"/>
                <a:cs typeface="Times New Roman"/>
              </a:rPr>
              <a:t>del numero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figurano nell’equazione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loro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-5" dirty="0">
                <a:latin typeface="Times New Roman"/>
                <a:cs typeface="Times New Roman"/>
              </a:rPr>
              <a:t>aritmetica. Un gruppo </a:t>
            </a:r>
            <a:r>
              <a:rPr sz="1200" dirty="0">
                <a:latin typeface="Times New Roman"/>
                <a:cs typeface="Times New Roman"/>
              </a:rPr>
              <a:t>sociale di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operante in </a:t>
            </a:r>
            <a:r>
              <a:rPr sz="1200" spc="-5" dirty="0">
                <a:latin typeface="Times New Roman"/>
                <a:cs typeface="Times New Roman"/>
              </a:rPr>
              <a:t>coordinata armonia rappresenta </a:t>
            </a:r>
            <a:r>
              <a:rPr sz="1200" dirty="0">
                <a:latin typeface="Times New Roman"/>
                <a:cs typeface="Times New Roman"/>
              </a:rPr>
              <a:t>una forza molto più  </a:t>
            </a:r>
            <a:r>
              <a:rPr sz="1200" spc="-5" dirty="0">
                <a:latin typeface="Times New Roman"/>
                <a:cs typeface="Times New Roman"/>
              </a:rPr>
              <a:t>grande della </a:t>
            </a:r>
            <a:r>
              <a:rPr sz="1200" dirty="0">
                <a:latin typeface="Times New Roman"/>
                <a:cs typeface="Times New Roman"/>
              </a:rPr>
              <a:t>semplice somma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componenti.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(1477.2) 133:5.7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quantità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identificata come un </a:t>
            </a:r>
            <a:r>
              <a:rPr sz="1200" i="1" dirty="0">
                <a:latin typeface="Times New Roman"/>
                <a:cs typeface="Times New Roman"/>
              </a:rPr>
              <a:t>fatto, </a:t>
            </a:r>
            <a:r>
              <a:rPr sz="1200" spc="-5" dirty="0">
                <a:latin typeface="Times New Roman"/>
                <a:cs typeface="Times New Roman"/>
              </a:rPr>
              <a:t>divenendo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un’uniformità scientifica.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qualità, essendo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questione d’interpretazione mentale, rappresenta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rimanere un’esperienza dell’individuo. Quando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diverranno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dogmatiche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tolleranti della critica, allora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comincerà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unità  </a:t>
            </a:r>
            <a:r>
              <a:rPr sz="1200" spc="-5" dirty="0">
                <a:latin typeface="Times New Roman"/>
                <a:cs typeface="Times New Roman"/>
              </a:rPr>
              <a:t>nella comprensione intelligente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73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(1477.3) 133:5.8 </a:t>
            </a:r>
            <a:r>
              <a:rPr sz="1200" dirty="0">
                <a:latin typeface="Times New Roman"/>
                <a:cs typeface="Times New Roman"/>
              </a:rPr>
              <a:t>C’è unità </a:t>
            </a:r>
            <a:r>
              <a:rPr sz="1200" spc="-5" dirty="0">
                <a:latin typeface="Times New Roman"/>
                <a:cs typeface="Times New Roman"/>
              </a:rPr>
              <a:t>nell’universo cosmico solo se si arrivano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nella realtà. L’universo reale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amichevole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ogni figlio del Dio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problema è: </a:t>
            </a:r>
            <a:r>
              <a:rPr sz="1200" dirty="0">
                <a:latin typeface="Times New Roman"/>
                <a:cs typeface="Times New Roman"/>
              </a:rPr>
              <a:t>come può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dell’uomo giungere ad </a:t>
            </a:r>
            <a:r>
              <a:rPr sz="1200" dirty="0">
                <a:latin typeface="Times New Roman"/>
                <a:cs typeface="Times New Roman"/>
              </a:rPr>
              <a:t>un’unità di  </a:t>
            </a:r>
            <a:r>
              <a:rPr sz="1200" spc="-5" dirty="0">
                <a:latin typeface="Times New Roman"/>
                <a:cs typeface="Times New Roman"/>
              </a:rPr>
              <a:t>pensiero logica, </a:t>
            </a:r>
            <a:r>
              <a:rPr sz="1200" dirty="0">
                <a:latin typeface="Times New Roman"/>
                <a:cs typeface="Times New Roman"/>
              </a:rPr>
              <a:t>vera e </a:t>
            </a:r>
            <a:r>
              <a:rPr sz="1200" spc="-5" dirty="0">
                <a:latin typeface="Times New Roman"/>
                <a:cs typeface="Times New Roman"/>
              </a:rPr>
              <a:t>concordante? Questo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conoscenza dell’universo si </a:t>
            </a:r>
            <a:r>
              <a:rPr sz="1200" dirty="0">
                <a:latin typeface="Times New Roman"/>
                <a:cs typeface="Times New Roman"/>
              </a:rPr>
              <a:t>può ottenere </a:t>
            </a:r>
            <a:r>
              <a:rPr sz="1200" spc="-5" dirty="0">
                <a:latin typeface="Times New Roman"/>
                <a:cs typeface="Times New Roman"/>
              </a:rPr>
              <a:t>solo concependo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fatto  quantitativo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valore qualitativo </a:t>
            </a:r>
            <a:r>
              <a:rPr sz="1200" dirty="0">
                <a:latin typeface="Times New Roman"/>
                <a:cs typeface="Times New Roman"/>
              </a:rPr>
              <a:t>hanno una causa </a:t>
            </a:r>
            <a:r>
              <a:rPr sz="1200" spc="-5" dirty="0">
                <a:latin typeface="Times New Roman"/>
                <a:cs typeface="Times New Roman"/>
              </a:rPr>
              <a:t>comune nel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Paradiso. Una </a:t>
            </a:r>
            <a:r>
              <a:rPr sz="1200" dirty="0">
                <a:latin typeface="Times New Roman"/>
                <a:cs typeface="Times New Roman"/>
              </a:rPr>
              <a:t>tale concezione </a:t>
            </a:r>
            <a:r>
              <a:rPr sz="1200" spc="-5" dirty="0">
                <a:latin typeface="Times New Roman"/>
                <a:cs typeface="Times New Roman"/>
              </a:rPr>
              <a:t>della realtà offre </a:t>
            </a:r>
            <a:r>
              <a:rPr sz="1200" dirty="0">
                <a:latin typeface="Times New Roman"/>
                <a:cs typeface="Times New Roman"/>
              </a:rPr>
              <a:t>una  visione più ampia </a:t>
            </a:r>
            <a:r>
              <a:rPr sz="1200" spc="-5" dirty="0">
                <a:latin typeface="Times New Roman"/>
                <a:cs typeface="Times New Roman"/>
              </a:rPr>
              <a:t>sull’unità </a:t>
            </a:r>
            <a:r>
              <a:rPr sz="1200" dirty="0">
                <a:latin typeface="Times New Roman"/>
                <a:cs typeface="Times New Roman"/>
              </a:rPr>
              <a:t>intenzionale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universali; </a:t>
            </a:r>
            <a:r>
              <a:rPr sz="1200" dirty="0">
                <a:latin typeface="Times New Roman"/>
                <a:cs typeface="Times New Roman"/>
              </a:rPr>
              <a:t>essa rivela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uno scopo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 progressiva della </a:t>
            </a:r>
            <a:r>
              <a:rPr sz="1200" dirty="0">
                <a:latin typeface="Times New Roman"/>
                <a:cs typeface="Times New Roman"/>
              </a:rPr>
              <a:t>personalità.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percepire il </a:t>
            </a:r>
            <a:r>
              <a:rPr sz="1200" spc="-5" dirty="0">
                <a:latin typeface="Times New Roman"/>
                <a:cs typeface="Times New Roman"/>
              </a:rPr>
              <a:t>quadro immutabile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vivente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relazioni impersonali </a:t>
            </a:r>
            <a:r>
              <a:rPr sz="1200" dirty="0">
                <a:latin typeface="Times New Roman"/>
                <a:cs typeface="Times New Roman"/>
              </a:rPr>
              <a:t>in continuo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rapporti personali </a:t>
            </a:r>
            <a:r>
              <a:rPr sz="1200" dirty="0">
                <a:latin typeface="Times New Roman"/>
                <a:cs typeface="Times New Roman"/>
              </a:rPr>
              <a:t>in continua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(1477.4) 133:5.9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e lo stato </a:t>
            </a:r>
            <a:r>
              <a:rPr sz="1200" spc="-5" dirty="0">
                <a:latin typeface="Times New Roman"/>
                <a:cs typeface="Times New Roman"/>
              </a:rPr>
              <a:t>intermedio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sono tre livelli </a:t>
            </a:r>
            <a:r>
              <a:rPr sz="1200" spc="-5" dirty="0">
                <a:latin typeface="Times New Roman"/>
                <a:cs typeface="Times New Roman"/>
              </a:rPr>
              <a:t>correlati </a:t>
            </a:r>
            <a:r>
              <a:rPr sz="1200" dirty="0">
                <a:latin typeface="Times New Roman"/>
                <a:cs typeface="Times New Roman"/>
              </a:rPr>
              <a:t>ed interassociati della </a:t>
            </a:r>
            <a:r>
              <a:rPr sz="1200" spc="-5" dirty="0">
                <a:latin typeface="Times New Roman"/>
                <a:cs typeface="Times New Roman"/>
              </a:rPr>
              <a:t>vera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unità</a:t>
            </a: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reale.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divergenti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universali dei fatti </a:t>
            </a:r>
            <a:r>
              <a:rPr sz="1200" dirty="0">
                <a:latin typeface="Times New Roman"/>
                <a:cs typeface="Times New Roman"/>
              </a:rPr>
              <a:t>e dei valori, essi sono, dopotutto, </a:t>
            </a:r>
            <a:r>
              <a:rPr sz="1200" spc="-5" dirty="0">
                <a:latin typeface="Times New Roman"/>
                <a:cs typeface="Times New Roman"/>
              </a:rPr>
              <a:t>unificati  nel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0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(1477.5) 133:5.10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dell’esistenza materiale riguarda l’energia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riconosciuta come </a:t>
            </a:r>
            <a:r>
              <a:rPr sz="1200" dirty="0">
                <a:latin typeface="Times New Roman"/>
                <a:cs typeface="Times New Roman"/>
              </a:rPr>
              <a:t>pure la materia </a:t>
            </a:r>
            <a:r>
              <a:rPr sz="1200" spc="-5" dirty="0">
                <a:latin typeface="Times New Roman"/>
                <a:cs typeface="Times New Roman"/>
              </a:rPr>
              <a:t>visibile. 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 dell’universo sono </a:t>
            </a:r>
            <a:r>
              <a:rPr sz="1200" dirty="0">
                <a:latin typeface="Times New Roman"/>
                <a:cs typeface="Times New Roman"/>
              </a:rPr>
              <a:t>frenate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richiesto </a:t>
            </a:r>
            <a:r>
              <a:rPr sz="1200" dirty="0">
                <a:latin typeface="Times New Roman"/>
                <a:cs typeface="Times New Roman"/>
              </a:rPr>
              <a:t>di movimento,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in condizioni </a:t>
            </a:r>
            <a:r>
              <a:rPr sz="1200" spc="-5" dirty="0">
                <a:latin typeface="Times New Roman"/>
                <a:cs typeface="Times New Roman"/>
              </a:rPr>
              <a:t>favorevoli, queste </a:t>
            </a:r>
            <a:r>
              <a:rPr sz="1200" dirty="0">
                <a:latin typeface="Times New Roman"/>
                <a:cs typeface="Times New Roman"/>
              </a:rPr>
              <a:t>stesse 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diventano </a:t>
            </a:r>
            <a:r>
              <a:rPr sz="1200" spc="-5" dirty="0">
                <a:latin typeface="Times New Roman"/>
                <a:cs typeface="Times New Roman"/>
              </a:rPr>
              <a:t>massa.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dimenticate, </a:t>
            </a:r>
            <a:r>
              <a:rPr sz="1200" dirty="0">
                <a:latin typeface="Times New Roman"/>
                <a:cs typeface="Times New Roman"/>
              </a:rPr>
              <a:t>la mente,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l’unica che può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apparenti, è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spc="5" dirty="0">
                <a:latin typeface="Times New Roman"/>
                <a:cs typeface="Times New Roman"/>
              </a:rPr>
              <a:t>stessa  </a:t>
            </a:r>
            <a:r>
              <a:rPr sz="1200" spc="-5" dirty="0">
                <a:latin typeface="Times New Roman"/>
                <a:cs typeface="Times New Roman"/>
              </a:rPr>
              <a:t>reale.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causa fondamentale di questo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energia-massa,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di spirito è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— essa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natura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coordinati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assoluti.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(1477.6) 133:5.11 </a:t>
            </a:r>
            <a:r>
              <a:rPr sz="1200" spc="-5" dirty="0">
                <a:latin typeface="Times New Roman"/>
                <a:cs typeface="Times New Roman"/>
              </a:rPr>
              <a:t>Essi rimasero </a:t>
            </a:r>
            <a:r>
              <a:rPr sz="1200" dirty="0">
                <a:latin typeface="Times New Roman"/>
                <a:cs typeface="Times New Roman"/>
              </a:rPr>
              <a:t>tutti più </a:t>
            </a:r>
            <a:r>
              <a:rPr sz="1200" spc="-5" dirty="0">
                <a:latin typeface="Times New Roman"/>
                <a:cs typeface="Times New Roman"/>
              </a:rPr>
              <a:t>che sbalorditi dalle parole </a:t>
            </a:r>
            <a:r>
              <a:rPr sz="1200" dirty="0">
                <a:latin typeface="Times New Roman"/>
                <a:cs typeface="Times New Roman"/>
              </a:rPr>
              <a:t>di Gesù, e quando il </a:t>
            </a:r>
            <a:r>
              <a:rPr sz="1200" spc="-5" dirty="0">
                <a:latin typeface="Times New Roman"/>
                <a:cs typeface="Times New Roman"/>
              </a:rPr>
              <a:t>filosofo greco si congedò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loro,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 marL="76200" marR="2279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“Finalmente </a:t>
            </a:r>
            <a:r>
              <a:rPr sz="1200" dirty="0">
                <a:latin typeface="Times New Roman"/>
                <a:cs typeface="Times New Roman"/>
              </a:rPr>
              <a:t>i miei occhi hanno visto un </a:t>
            </a:r>
            <a:r>
              <a:rPr sz="1200" spc="-5" dirty="0">
                <a:latin typeface="Times New Roman"/>
                <a:cs typeface="Times New Roman"/>
              </a:rPr>
              <a:t>Ebreo che pensa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qualcos’altro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che alla superiorità </a:t>
            </a:r>
            <a:r>
              <a:rPr sz="1200" dirty="0">
                <a:latin typeface="Times New Roman"/>
                <a:cs typeface="Times New Roman"/>
              </a:rPr>
              <a:t>razziale e </a:t>
            </a:r>
            <a:r>
              <a:rPr sz="1200" spc="-5" dirty="0">
                <a:latin typeface="Times New Roman"/>
                <a:cs typeface="Times New Roman"/>
              </a:rPr>
              <a:t>parla </a:t>
            </a:r>
            <a:r>
              <a:rPr sz="1200" dirty="0">
                <a:latin typeface="Times New Roman"/>
                <a:cs typeface="Times New Roman"/>
              </a:rPr>
              <a:t>di qualcos’altro  oltre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si ritirarono 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7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(1477.7) 133:5.12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ad Atene fu </a:t>
            </a:r>
            <a:r>
              <a:rPr sz="1200" dirty="0">
                <a:latin typeface="Times New Roman"/>
                <a:cs typeface="Times New Roman"/>
              </a:rPr>
              <a:t>piacevole e </a:t>
            </a:r>
            <a:r>
              <a:rPr sz="1200" spc="-5" dirty="0">
                <a:latin typeface="Times New Roman"/>
                <a:cs typeface="Times New Roman"/>
              </a:rPr>
              <a:t>proficuo,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particolarmente fecondo </a:t>
            </a:r>
            <a:r>
              <a:rPr sz="1200" dirty="0">
                <a:latin typeface="Times New Roman"/>
                <a:cs typeface="Times New Roman"/>
              </a:rPr>
              <a:t>per i contatti </a:t>
            </a:r>
            <a:r>
              <a:rPr sz="1200" spc="-5" dirty="0">
                <a:latin typeface="Times New Roman"/>
                <a:cs typeface="Times New Roman"/>
              </a:rPr>
              <a:t>umani. </a:t>
            </a:r>
            <a:r>
              <a:rPr sz="1200" dirty="0">
                <a:latin typeface="Times New Roman"/>
                <a:cs typeface="Times New Roman"/>
              </a:rPr>
              <a:t>Troppi </a:t>
            </a:r>
            <a:r>
              <a:rPr sz="1200" spc="-5" dirty="0">
                <a:latin typeface="Times New Roman"/>
                <a:cs typeface="Times New Roman"/>
              </a:rPr>
              <a:t>Ateniesi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quel tempo erano </a:t>
            </a:r>
            <a:r>
              <a:rPr sz="1200" dirty="0">
                <a:latin typeface="Times New Roman"/>
                <a:cs typeface="Times New Roman"/>
              </a:rPr>
              <a:t>intellettualmente </a:t>
            </a:r>
            <a:r>
              <a:rPr sz="1200" spc="-5" dirty="0">
                <a:latin typeface="Times New Roman"/>
                <a:cs typeface="Times New Roman"/>
              </a:rPr>
              <a:t>orgogliosi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antica reputazione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mentalmente </a:t>
            </a:r>
            <a:r>
              <a:rPr sz="1200" dirty="0">
                <a:latin typeface="Times New Roman"/>
                <a:cs typeface="Times New Roman"/>
              </a:rPr>
              <a:t>stupidi ed </a:t>
            </a:r>
            <a:r>
              <a:rPr sz="1200" spc="-5" dirty="0">
                <a:latin typeface="Times New Roman"/>
                <a:cs typeface="Times New Roman"/>
              </a:rPr>
              <a:t>ignoranti, essendo essi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discendenza degli schiavi 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anteriori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c’era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Grecia </a:t>
            </a:r>
            <a:r>
              <a:rPr sz="1200" dirty="0">
                <a:latin typeface="Times New Roman"/>
                <a:cs typeface="Times New Roman"/>
              </a:rPr>
              <a:t>e saggezza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menti dei suoi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abitanti.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Nondimeno </a:t>
            </a:r>
            <a:r>
              <a:rPr sz="1200" spc="-5" dirty="0">
                <a:latin typeface="Times New Roman"/>
                <a:cs typeface="Times New Roman"/>
              </a:rPr>
              <a:t>si potevano ancora </a:t>
            </a:r>
            <a:r>
              <a:rPr sz="1200" dirty="0">
                <a:latin typeface="Times New Roman"/>
                <a:cs typeface="Times New Roman"/>
              </a:rPr>
              <a:t>trovare molte menti </a:t>
            </a:r>
            <a:r>
              <a:rPr sz="1200" spc="-5" dirty="0">
                <a:latin typeface="Times New Roman"/>
                <a:cs typeface="Times New Roman"/>
              </a:rPr>
              <a:t>acute 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Ad Efeso — il discorso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sull’anima</a:t>
            </a:r>
            <a:endParaRPr sz="1600">
              <a:latin typeface="Times New Roman"/>
              <a:cs typeface="Times New Roman"/>
            </a:endParaRPr>
          </a:p>
          <a:p>
            <a:pPr marL="76200" marR="9144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(1477.8) 133:6.1 </a:t>
            </a:r>
            <a:r>
              <a:rPr sz="1200" spc="-5" dirty="0">
                <a:latin typeface="Times New Roman"/>
                <a:cs typeface="Times New Roman"/>
              </a:rPr>
              <a:t>Lasciando </a:t>
            </a:r>
            <a:r>
              <a:rPr sz="1200" dirty="0">
                <a:latin typeface="Times New Roman"/>
                <a:cs typeface="Times New Roman"/>
              </a:rPr>
              <a:t>Atene, i </a:t>
            </a:r>
            <a:r>
              <a:rPr sz="1200" spc="-5" dirty="0">
                <a:latin typeface="Times New Roman"/>
                <a:cs typeface="Times New Roman"/>
              </a:rPr>
              <a:t>viaggiatori </a:t>
            </a:r>
            <a:r>
              <a:rPr sz="1200" dirty="0">
                <a:latin typeface="Times New Roman"/>
                <a:cs typeface="Times New Roman"/>
              </a:rPr>
              <a:t>passarono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Troade per </a:t>
            </a:r>
            <a:r>
              <a:rPr sz="1200" spc="-5" dirty="0">
                <a:latin typeface="Times New Roman"/>
                <a:cs typeface="Times New Roman"/>
              </a:rPr>
              <a:t>andare ad Efeso, </a:t>
            </a:r>
            <a:r>
              <a:rPr sz="1200" dirty="0">
                <a:latin typeface="Times New Roman"/>
                <a:cs typeface="Times New Roman"/>
              </a:rPr>
              <a:t>capitale della </a:t>
            </a:r>
            <a:r>
              <a:rPr sz="1200" spc="-5" dirty="0">
                <a:latin typeface="Times New Roman"/>
                <a:cs typeface="Times New Roman"/>
              </a:rPr>
              <a:t>provincia </a:t>
            </a:r>
            <a:r>
              <a:rPr sz="1200" dirty="0">
                <a:latin typeface="Times New Roman"/>
                <a:cs typeface="Times New Roman"/>
              </a:rPr>
              <a:t>romana </a:t>
            </a:r>
            <a:r>
              <a:rPr sz="1200" spc="-5" dirty="0">
                <a:latin typeface="Times New Roman"/>
                <a:cs typeface="Times New Roman"/>
              </a:rPr>
              <a:t>dell’Asia.  Essi andarono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al famoso Tempio </a:t>
            </a:r>
            <a:r>
              <a:rPr sz="1200" dirty="0">
                <a:latin typeface="Times New Roman"/>
                <a:cs typeface="Times New Roman"/>
              </a:rPr>
              <a:t>di Artemide </a:t>
            </a:r>
            <a:r>
              <a:rPr sz="1200" spc="-5" dirty="0">
                <a:latin typeface="Times New Roman"/>
                <a:cs typeface="Times New Roman"/>
              </a:rPr>
              <a:t>degli Efesini,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dalla città. </a:t>
            </a:r>
            <a:r>
              <a:rPr sz="1200" spc="-5" dirty="0">
                <a:latin typeface="Times New Roman"/>
                <a:cs typeface="Times New Roman"/>
              </a:rPr>
              <a:t>Artemide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celebre  dea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l’Asia Minore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perpetuazione dell’ancora </a:t>
            </a:r>
            <a:r>
              <a:rPr sz="1200" dirty="0">
                <a:latin typeface="Times New Roman"/>
                <a:cs typeface="Times New Roman"/>
              </a:rPr>
              <a:t>più lontana dea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dell’antica Anatolia.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rozzo idolo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esposto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nell’enorme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dedicato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culto si riteneva fosse caduto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cielo. </a:t>
            </a:r>
            <a:r>
              <a:rPr sz="1200" dirty="0">
                <a:latin typeface="Times New Roman"/>
                <a:cs typeface="Times New Roman"/>
              </a:rPr>
              <a:t>Non tutta la </a:t>
            </a:r>
            <a:r>
              <a:rPr sz="1200" spc="-5" dirty="0">
                <a:latin typeface="Times New Roman"/>
                <a:cs typeface="Times New Roman"/>
              </a:rPr>
              <a:t>precedente educazione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Ganid sul </a:t>
            </a:r>
            <a:r>
              <a:rPr sz="1200" dirty="0">
                <a:latin typeface="Times New Roman"/>
                <a:cs typeface="Times New Roman"/>
              </a:rPr>
              <a:t>rispetto  </a:t>
            </a:r>
            <a:r>
              <a:rPr sz="1200" spc="-5" dirty="0">
                <a:latin typeface="Times New Roman"/>
                <a:cs typeface="Times New Roman"/>
              </a:rPr>
              <a:t>delle immagini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simboli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sradicata, ed egli </a:t>
            </a:r>
            <a:r>
              <a:rPr sz="1200" dirty="0">
                <a:latin typeface="Times New Roman"/>
                <a:cs typeface="Times New Roman"/>
              </a:rPr>
              <a:t>credette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acquistando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reliquiario  d’argento </a:t>
            </a:r>
            <a:r>
              <a:rPr sz="1200" dirty="0">
                <a:latin typeface="Times New Roman"/>
                <a:cs typeface="Times New Roman"/>
              </a:rPr>
              <a:t>in onore di </a:t>
            </a:r>
            <a:r>
              <a:rPr sz="1200" spc="-5" dirty="0">
                <a:latin typeface="Times New Roman"/>
                <a:cs typeface="Times New Roman"/>
              </a:rPr>
              <a:t>questa dea della fertilità dell’Asia Minore. Quella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essi parlarono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lungo sull’adorazione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oggetti  fatti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mani</a:t>
            </a:r>
            <a:r>
              <a:rPr sz="1200" dirty="0">
                <a:latin typeface="Times New Roman"/>
                <a:cs typeface="Times New Roman"/>
              </a:rPr>
              <a:t> d’uomo.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(1478.1) 133:6.2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sosta essi camminarono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fiume per osservare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dragaggio dell’imbocco </a:t>
            </a:r>
            <a:r>
              <a:rPr sz="1200" dirty="0">
                <a:latin typeface="Times New Roman"/>
                <a:cs typeface="Times New Roman"/>
              </a:rPr>
              <a:t>del porto. A  </a:t>
            </a:r>
            <a:r>
              <a:rPr sz="1200" spc="-5" dirty="0">
                <a:latin typeface="Times New Roman"/>
                <a:cs typeface="Times New Roman"/>
              </a:rPr>
              <a:t>mezzogiorno parlarono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giovane Fenicio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soffriva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nostalgia ed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demoralizzato;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soprattutto era </a:t>
            </a:r>
            <a:r>
              <a:rPr sz="1200" dirty="0">
                <a:latin typeface="Times New Roman"/>
                <a:cs typeface="Times New Roman"/>
              </a:rPr>
              <a:t>invidioso di  un </a:t>
            </a:r>
            <a:r>
              <a:rPr sz="1200" spc="-5" dirty="0">
                <a:latin typeface="Times New Roman"/>
                <a:cs typeface="Times New Roman"/>
              </a:rPr>
              <a:t>giovane che era </a:t>
            </a:r>
            <a:r>
              <a:rPr sz="1200" dirty="0">
                <a:latin typeface="Times New Roman"/>
                <a:cs typeface="Times New Roman"/>
              </a:rPr>
              <a:t>stato promosso sopra di lui. </a:t>
            </a:r>
            <a:r>
              <a:rPr sz="1200" spc="-5" dirty="0">
                <a:latin typeface="Times New Roman"/>
                <a:cs typeface="Times New Roman"/>
              </a:rPr>
              <a:t>Gesù gli rivolse delle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d’incoraggiamento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citò l’antico proverbio ebreo: “Le  qualità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aprono una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e lo portano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7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050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(1478.2) 133:6.3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che visitarono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giro del </a:t>
            </a:r>
            <a:r>
              <a:rPr sz="1200" dirty="0">
                <a:latin typeface="Times New Roman"/>
                <a:cs typeface="Times New Roman"/>
              </a:rPr>
              <a:t>Mediterraneo, è qui che svolsero la minor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  successivo lavoro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missionari cristiani.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Cristianesimo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avvio </a:t>
            </a:r>
            <a:r>
              <a:rPr sz="1200" spc="-5" dirty="0">
                <a:latin typeface="Times New Roman"/>
                <a:cs typeface="Times New Roman"/>
              </a:rPr>
              <a:t>ad Efeso </a:t>
            </a:r>
            <a:r>
              <a:rPr sz="1200" dirty="0">
                <a:latin typeface="Times New Roman"/>
                <a:cs typeface="Times New Roman"/>
              </a:rPr>
              <a:t>in larga misura </a:t>
            </a:r>
            <a:r>
              <a:rPr sz="1200" spc="-5" dirty="0">
                <a:latin typeface="Times New Roman"/>
                <a:cs typeface="Times New Roman"/>
              </a:rPr>
              <a:t>grazie agli sforzi </a:t>
            </a:r>
            <a:r>
              <a:rPr sz="1200" spc="2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Paolo,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risiedette </a:t>
            </a:r>
            <a:r>
              <a:rPr sz="1200" dirty="0">
                <a:latin typeface="Times New Roman"/>
                <a:cs typeface="Times New Roman"/>
              </a:rPr>
              <a:t>per più di due </a:t>
            </a:r>
            <a:r>
              <a:rPr sz="1200" spc="-5" dirty="0">
                <a:latin typeface="Times New Roman"/>
                <a:cs typeface="Times New Roman"/>
              </a:rPr>
              <a:t>anni, fabbricando </a:t>
            </a:r>
            <a:r>
              <a:rPr sz="1200" dirty="0">
                <a:latin typeface="Times New Roman"/>
                <a:cs typeface="Times New Roman"/>
              </a:rPr>
              <a:t>tende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guadagnarsi da vivere e tenendo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delle conferenze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filosofia nella principale </a:t>
            </a:r>
            <a:r>
              <a:rPr sz="1200" dirty="0">
                <a:latin typeface="Times New Roman"/>
                <a:cs typeface="Times New Roman"/>
              </a:rPr>
              <a:t>sala di riunioni </a:t>
            </a:r>
            <a:r>
              <a:rPr sz="1200" spc="-5" dirty="0">
                <a:latin typeface="Times New Roman"/>
                <a:cs typeface="Times New Roman"/>
              </a:rPr>
              <a:t>della scuola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Tiranno.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23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(1478.3) 133:6.4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pensatore progressista associato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scuola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filosofia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numerosi incontri  proficui. Nel </a:t>
            </a:r>
            <a:r>
              <a:rPr sz="1200" dirty="0">
                <a:latin typeface="Times New Roman"/>
                <a:cs typeface="Times New Roman"/>
              </a:rPr>
              <a:t>corso di </a:t>
            </a:r>
            <a:r>
              <a:rPr sz="1200" spc="-5" dirty="0">
                <a:latin typeface="Times New Roman"/>
                <a:cs typeface="Times New Roman"/>
              </a:rPr>
              <a:t>questi colloqui Gesù aveva ripetutamente impiegato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“anima”.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Greco erudito alla fine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intendesse </a:t>
            </a:r>
            <a:r>
              <a:rPr sz="1200" spc="-5" dirty="0">
                <a:latin typeface="Times New Roman"/>
                <a:cs typeface="Times New Roman"/>
              </a:rPr>
              <a:t>per “anima”, ed 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91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(1478.4) 133:6.5 </a:t>
            </a:r>
            <a:r>
              <a:rPr sz="1200" spc="-5" dirty="0">
                <a:latin typeface="Times New Roman"/>
                <a:cs typeface="Times New Roman"/>
              </a:rPr>
              <a:t>“L’anima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che riflette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io, </a:t>
            </a:r>
            <a:r>
              <a:rPr sz="1200" spc="-5" dirty="0">
                <a:latin typeface="Times New Roman"/>
                <a:cs typeface="Times New Roman"/>
              </a:rPr>
              <a:t>che discerne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percepisce lo spirito; </a:t>
            </a:r>
            <a:r>
              <a:rPr sz="1200" spc="-5" dirty="0">
                <a:latin typeface="Times New Roman"/>
                <a:cs typeface="Times New Roman"/>
              </a:rPr>
              <a:t>essa eleva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sempre l’essere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 </a:t>
            </a:r>
            <a:r>
              <a:rPr sz="1200" dirty="0">
                <a:latin typeface="Times New Roman"/>
                <a:cs typeface="Times New Roman"/>
              </a:rPr>
              <a:t>livello del mondo </a:t>
            </a:r>
            <a:r>
              <a:rPr sz="1200" spc="-5" dirty="0">
                <a:latin typeface="Times New Roman"/>
                <a:cs typeface="Times New Roman"/>
              </a:rPr>
              <a:t>animale. L’autocoscienza,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se stessa, </a:t>
            </a:r>
            <a:r>
              <a:rPr sz="1200" dirty="0">
                <a:latin typeface="Times New Roman"/>
                <a:cs typeface="Times New Roman"/>
              </a:rPr>
              <a:t>non è l’anima.  </a:t>
            </a:r>
            <a:r>
              <a:rPr sz="1200" spc="-5" dirty="0">
                <a:latin typeface="Times New Roman"/>
                <a:cs typeface="Times New Roman"/>
              </a:rPr>
              <a:t>L’autocoscienza </a:t>
            </a:r>
            <a:r>
              <a:rPr sz="1200" dirty="0">
                <a:latin typeface="Times New Roman"/>
                <a:cs typeface="Times New Roman"/>
              </a:rPr>
              <a:t>morale è 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autorealizzazione umana 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fondamento dell’anima </a:t>
            </a:r>
            <a:r>
              <a:rPr sz="1200" dirty="0">
                <a:latin typeface="Times New Roman"/>
                <a:cs typeface="Times New Roman"/>
              </a:rPr>
              <a:t>umana, 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parte  dell’uomo che 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potenziale della </a:t>
            </a:r>
            <a:r>
              <a:rPr sz="1200" spc="-5" dirty="0">
                <a:latin typeface="Times New Roman"/>
                <a:cs typeface="Times New Roman"/>
              </a:rPr>
              <a:t>sopravvivenza dell’esperienza 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morale 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compimento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 e l’impulso ad </a:t>
            </a:r>
            <a:r>
              <a:rPr sz="1200" spc="-5" dirty="0">
                <a:latin typeface="Times New Roman"/>
                <a:cs typeface="Times New Roman"/>
              </a:rPr>
              <a:t>essere simile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caratteristiche dell’anima. L’anima </a:t>
            </a:r>
            <a:r>
              <a:rPr sz="1200" dirty="0">
                <a:latin typeface="Times New Roman"/>
                <a:cs typeface="Times New Roman"/>
              </a:rPr>
              <a:t>dell’uomo non  può </a:t>
            </a:r>
            <a:r>
              <a:rPr sz="1200" spc="-5" dirty="0">
                <a:latin typeface="Times New Roman"/>
                <a:cs typeface="Times New Roman"/>
              </a:rPr>
              <a:t>esistere senza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attività spirituale. Un’anima stagnante </a:t>
            </a:r>
            <a:r>
              <a:rPr sz="1200" dirty="0">
                <a:latin typeface="Times New Roman"/>
                <a:cs typeface="Times New Roman"/>
              </a:rPr>
              <a:t>è un’anima morente. </a:t>
            </a:r>
            <a:r>
              <a:rPr sz="1200" spc="-5" dirty="0">
                <a:latin typeface="Times New Roman"/>
                <a:cs typeface="Times New Roman"/>
              </a:rPr>
              <a:t>Ma l’anima dell’uomo </a:t>
            </a:r>
            <a:r>
              <a:rPr sz="1200" dirty="0">
                <a:latin typeface="Times New Roman"/>
                <a:cs typeface="Times New Roman"/>
              </a:rPr>
              <a:t>è  distinta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divino che </a:t>
            </a:r>
            <a:r>
              <a:rPr sz="1200" dirty="0">
                <a:latin typeface="Times New Roman"/>
                <a:cs typeface="Times New Roman"/>
              </a:rPr>
              <a:t>dimora dentro la sua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divino </a:t>
            </a:r>
            <a:r>
              <a:rPr sz="1200" spc="-5" dirty="0">
                <a:latin typeface="Times New Roman"/>
                <a:cs typeface="Times New Roman"/>
              </a:rPr>
              <a:t>arriva simultaneamente alla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e quella è </a:t>
            </a:r>
            <a:r>
              <a:rPr sz="1200" spc="-5" dirty="0">
                <a:latin typeface="Times New Roman"/>
                <a:cs typeface="Times New Roman"/>
              </a:rPr>
              <a:t>l’occasione della nascita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(1478.5) 133:6.6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salvezza o la </a:t>
            </a:r>
            <a:r>
              <a:rPr sz="1200" spc="-5" dirty="0">
                <a:latin typeface="Times New Roman"/>
                <a:cs typeface="Times New Roman"/>
              </a:rPr>
              <a:t>perdita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dipendono </a:t>
            </a:r>
            <a:r>
              <a:rPr sz="1200" spc="-5" dirty="0">
                <a:latin typeface="Times New Roman"/>
                <a:cs typeface="Times New Roman"/>
              </a:rPr>
              <a:t>dal fatto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raggiunga </a:t>
            </a:r>
            <a:r>
              <a:rPr sz="1200" dirty="0">
                <a:latin typeface="Times New Roman"/>
                <a:cs typeface="Times New Roman"/>
              </a:rPr>
              <a:t>o meno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sopravvivenza per mezzo dell’alleanza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immortale associato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dotata.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spiritualizzazione  dell’autorealizzazione della coscienza morale, che acquisisce così </a:t>
            </a:r>
            <a:r>
              <a:rPr sz="1200" dirty="0">
                <a:latin typeface="Times New Roman"/>
                <a:cs typeface="Times New Roman"/>
              </a:rPr>
              <a:t>un valore di sopravvivenza. 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conflitti </a:t>
            </a:r>
            <a:r>
              <a:rPr sz="1200" spc="-5" dirty="0">
                <a:latin typeface="Times New Roman"/>
                <a:cs typeface="Times New Roman"/>
              </a:rPr>
              <a:t>psichici  consistono nella </a:t>
            </a:r>
            <a:r>
              <a:rPr sz="1200" dirty="0">
                <a:latin typeface="Times New Roman"/>
                <a:cs typeface="Times New Roman"/>
              </a:rPr>
              <a:t>mancanza di </a:t>
            </a:r>
            <a:r>
              <a:rPr sz="1200" spc="-5" dirty="0">
                <a:latin typeface="Times New Roman"/>
                <a:cs typeface="Times New Roman"/>
              </a:rPr>
              <a:t>armonia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l’autocoscienza morale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l’autocoscienza </a:t>
            </a:r>
            <a:r>
              <a:rPr sz="1200" dirty="0">
                <a:latin typeface="Times New Roman"/>
                <a:cs typeface="Times New Roman"/>
              </a:rPr>
              <a:t>puramente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intellettuale.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44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(1478.6) 133:6.7 </a:t>
            </a:r>
            <a:r>
              <a:rPr sz="1200" spc="-5" dirty="0">
                <a:latin typeface="Times New Roman"/>
                <a:cs typeface="Times New Roman"/>
              </a:rPr>
              <a:t>“L’anima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matura, </a:t>
            </a:r>
            <a:r>
              <a:rPr sz="1200" dirty="0">
                <a:latin typeface="Times New Roman"/>
                <a:cs typeface="Times New Roman"/>
              </a:rPr>
              <a:t>nobilitata e </a:t>
            </a:r>
            <a:r>
              <a:rPr sz="1200" spc="-5" dirty="0">
                <a:latin typeface="Times New Roman"/>
                <a:cs typeface="Times New Roman"/>
              </a:rPr>
              <a:t>spiritualizzata, si avvicina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status celeste, nel senso che </a:t>
            </a:r>
            <a:r>
              <a:rPr sz="1200" dirty="0">
                <a:latin typeface="Times New Roman"/>
                <a:cs typeface="Times New Roman"/>
              </a:rPr>
              <a:t>è vicina </a:t>
            </a:r>
            <a:r>
              <a:rPr sz="1200" spc="-5" dirty="0">
                <a:latin typeface="Times New Roman"/>
                <a:cs typeface="Times New Roman"/>
              </a:rPr>
              <a:t>ad  essere </a:t>
            </a:r>
            <a:r>
              <a:rPr sz="1200" dirty="0">
                <a:latin typeface="Times New Roman"/>
                <a:cs typeface="Times New Roman"/>
              </a:rPr>
              <a:t>un’entità </a:t>
            </a:r>
            <a:r>
              <a:rPr sz="1200" spc="-5" dirty="0">
                <a:latin typeface="Times New Roman"/>
                <a:cs typeface="Times New Roman"/>
              </a:rPr>
              <a:t>intermedia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tra l’io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umano è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descrivere ed </a:t>
            </a:r>
            <a:r>
              <a:rPr sz="1200" dirty="0">
                <a:latin typeface="Times New Roman"/>
                <a:cs typeface="Times New Roman"/>
              </a:rPr>
              <a:t>ancor più difficile da </a:t>
            </a:r>
            <a:r>
              <a:rPr sz="1200" spc="-5" dirty="0">
                <a:latin typeface="Times New Roman"/>
                <a:cs typeface="Times New Roman"/>
              </a:rPr>
              <a:t>dimostrare, </a:t>
            </a:r>
            <a:r>
              <a:rPr sz="1200" dirty="0">
                <a:latin typeface="Times New Roman"/>
                <a:cs typeface="Times New Roman"/>
              </a:rPr>
              <a:t>perché non la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metodi d’investigazione 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prove spirituali.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materiale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dimostrare 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un’anima, </a:t>
            </a:r>
            <a:r>
              <a:rPr sz="1200" dirty="0">
                <a:latin typeface="Times New Roman"/>
                <a:cs typeface="Times New Roman"/>
              </a:rPr>
              <a:t>né lo può una </a:t>
            </a:r>
            <a:r>
              <a:rPr sz="1200" spc="-5" dirty="0">
                <a:latin typeface="Times New Roman"/>
                <a:cs typeface="Times New Roman"/>
              </a:rPr>
              <a:t>pura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spirituale. Nonostante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fallimento sia della scienza materiale 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criteri 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l’esistenza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ogni  mortale moralmente </a:t>
            </a:r>
            <a:r>
              <a:rPr sz="1200" dirty="0">
                <a:latin typeface="Times New Roman"/>
                <a:cs typeface="Times New Roman"/>
              </a:rPr>
              <a:t>cosciente </a:t>
            </a:r>
            <a:r>
              <a:rPr sz="1200" i="1" spc="-5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l’esistenza della </a:t>
            </a:r>
            <a:r>
              <a:rPr sz="1200" i="1" spc="-5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anima come esperienza personale </a:t>
            </a:r>
            <a:r>
              <a:rPr sz="1200" i="1" spc="-5" dirty="0">
                <a:latin typeface="Times New Roman"/>
                <a:cs typeface="Times New Roman"/>
              </a:rPr>
              <a:t>reale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effettiva.”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soggiorno a Cipro — il discorso sulla</a:t>
            </a:r>
            <a:r>
              <a:rPr sz="1600" b="1" spc="5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mente</a:t>
            </a:r>
            <a:endParaRPr sz="1600">
              <a:latin typeface="Times New Roman"/>
              <a:cs typeface="Times New Roman"/>
            </a:endParaRPr>
          </a:p>
          <a:p>
            <a:pPr marL="76200" marR="63944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(1479.1) 133:7.1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i </a:t>
            </a:r>
            <a:r>
              <a:rPr sz="1200" spc="-5" dirty="0">
                <a:latin typeface="Times New Roman"/>
                <a:cs typeface="Times New Roman"/>
              </a:rPr>
              <a:t>viaggiatori fecero </a:t>
            </a:r>
            <a:r>
              <a:rPr sz="1200" dirty="0">
                <a:latin typeface="Times New Roman"/>
                <a:cs typeface="Times New Roman"/>
              </a:rPr>
              <a:t>vela per Cipro, </a:t>
            </a:r>
            <a:r>
              <a:rPr sz="1200" spc="-5" dirty="0">
                <a:latin typeface="Times New Roman"/>
                <a:cs typeface="Times New Roman"/>
              </a:rPr>
              <a:t>fermandosi </a:t>
            </a:r>
            <a:r>
              <a:rPr sz="1200" dirty="0">
                <a:latin typeface="Times New Roman"/>
                <a:cs typeface="Times New Roman"/>
              </a:rPr>
              <a:t>a Rodi. </a:t>
            </a:r>
            <a:r>
              <a:rPr sz="1200" spc="-5" dirty="0">
                <a:latin typeface="Times New Roman"/>
                <a:cs typeface="Times New Roman"/>
              </a:rPr>
              <a:t>Essi godettero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lungo viaggio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mare ed  arrivarono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destinazione sull’isola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riposati nel corpo </a:t>
            </a:r>
            <a:r>
              <a:rPr sz="1200" dirty="0">
                <a:latin typeface="Times New Roman"/>
                <a:cs typeface="Times New Roman"/>
              </a:rPr>
              <a:t>e ristorati </a:t>
            </a:r>
            <a:r>
              <a:rPr sz="1200" spc="-5" dirty="0">
                <a:latin typeface="Times New Roman"/>
                <a:cs typeface="Times New Roman"/>
              </a:rPr>
              <a:t>nello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(1479.2) 133:7.2 </a:t>
            </a:r>
            <a:r>
              <a:rPr sz="1200" spc="-5" dirty="0">
                <a:latin typeface="Times New Roman"/>
                <a:cs typeface="Times New Roman"/>
              </a:rPr>
              <a:t>Essi avevano progettato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vero riposo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ricreazione nel corso </a:t>
            </a:r>
            <a:r>
              <a:rPr sz="1200" dirty="0">
                <a:latin typeface="Times New Roman"/>
                <a:cs typeface="Times New Roman"/>
              </a:rPr>
              <a:t>di questa visita a Cipro, </a:t>
            </a:r>
            <a:r>
              <a:rPr sz="1200" spc="-5" dirty="0">
                <a:latin typeface="Times New Roman"/>
                <a:cs typeface="Times New Roman"/>
              </a:rPr>
              <a:t>poiché 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giro del Mediterraneo stava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finire. Sbarcarono </a:t>
            </a:r>
            <a:r>
              <a:rPr sz="1200" dirty="0">
                <a:latin typeface="Times New Roman"/>
                <a:cs typeface="Times New Roman"/>
              </a:rPr>
              <a:t>a Pafos 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subito ad </a:t>
            </a:r>
            <a:r>
              <a:rPr sz="1200" spc="-5" dirty="0">
                <a:latin typeface="Times New Roman"/>
                <a:cs typeface="Times New Roman"/>
              </a:rPr>
              <a:t>accumulare provviste </a:t>
            </a:r>
            <a:r>
              <a:rPr sz="1200" dirty="0">
                <a:latin typeface="Times New Roman"/>
                <a:cs typeface="Times New Roman"/>
              </a:rPr>
              <a:t>per un soggiorno  di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settimane sulle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vicine. </a:t>
            </a:r>
            <a:r>
              <a:rPr sz="1200" spc="-5" dirty="0">
                <a:latin typeface="Times New Roman"/>
                <a:cs typeface="Times New Roman"/>
              </a:rPr>
              <a:t>Il terzo giorno </a:t>
            </a:r>
            <a:r>
              <a:rPr sz="1200" dirty="0">
                <a:latin typeface="Times New Roman"/>
                <a:cs typeface="Times New Roman"/>
              </a:rPr>
              <a:t>dopo il loro arrivo </a:t>
            </a:r>
            <a:r>
              <a:rPr sz="1200" spc="-5" dirty="0">
                <a:latin typeface="Times New Roman"/>
                <a:cs typeface="Times New Roman"/>
              </a:rPr>
              <a:t>essi partirono per </a:t>
            </a:r>
            <a:r>
              <a:rPr sz="1200" dirty="0">
                <a:latin typeface="Times New Roman"/>
                <a:cs typeface="Times New Roman"/>
              </a:rPr>
              <a:t>la montagna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animali </a:t>
            </a:r>
            <a:r>
              <a:rPr sz="1200" dirty="0">
                <a:latin typeface="Times New Roman"/>
                <a:cs typeface="Times New Roman"/>
              </a:rPr>
              <a:t>da  soma </a:t>
            </a:r>
            <a:r>
              <a:rPr sz="1200" spc="-5" dirty="0">
                <a:latin typeface="Times New Roman"/>
                <a:cs typeface="Times New Roman"/>
              </a:rPr>
              <a:t>ben carichi.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(1479.3) 133:7.3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due settimane i tre </a:t>
            </a:r>
            <a:r>
              <a:rPr sz="1200" spc="-5" dirty="0">
                <a:latin typeface="Times New Roman"/>
                <a:cs typeface="Times New Roman"/>
              </a:rPr>
              <a:t>si divertirono </a:t>
            </a:r>
            <a:r>
              <a:rPr sz="1200" dirty="0">
                <a:latin typeface="Times New Roman"/>
                <a:cs typeface="Times New Roman"/>
              </a:rPr>
              <a:t>molto, e poi, senza </a:t>
            </a:r>
            <a:r>
              <a:rPr sz="1200" spc="-5" dirty="0">
                <a:latin typeface="Times New Roman"/>
                <a:cs typeface="Times New Roman"/>
              </a:rPr>
              <a:t>alcun segnale premonitore,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Ganid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cadde</a:t>
            </a: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d’improvviso gravemente ammalato. Egli soffrì </a:t>
            </a:r>
            <a:r>
              <a:rPr sz="1200" dirty="0">
                <a:latin typeface="Times New Roman"/>
                <a:cs typeface="Times New Roman"/>
              </a:rPr>
              <a:t>per due settimane di una forte </a:t>
            </a:r>
            <a:r>
              <a:rPr sz="1200" spc="-5" dirty="0">
                <a:latin typeface="Times New Roman"/>
                <a:cs typeface="Times New Roman"/>
              </a:rPr>
              <a:t>febbre, </a:t>
            </a:r>
            <a:r>
              <a:rPr sz="1200" dirty="0">
                <a:latin typeface="Times New Roman"/>
                <a:cs typeface="Times New Roman"/>
              </a:rPr>
              <a:t>andando spesso in </a:t>
            </a:r>
            <a:r>
              <a:rPr sz="1200" spc="-5" dirty="0">
                <a:latin typeface="Times New Roman"/>
                <a:cs typeface="Times New Roman"/>
              </a:rPr>
              <a:t>delirio; Gesù </a:t>
            </a:r>
            <a:r>
              <a:rPr sz="1200" dirty="0">
                <a:latin typeface="Times New Roman"/>
                <a:cs typeface="Times New Roman"/>
              </a:rPr>
              <a:t>e Gonod 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occupati ad assistere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ammalato. Gesù </a:t>
            </a:r>
            <a:r>
              <a:rPr sz="1200" dirty="0">
                <a:latin typeface="Times New Roman"/>
                <a:cs typeface="Times New Roman"/>
              </a:rPr>
              <a:t>curò </a:t>
            </a:r>
            <a:r>
              <a:rPr sz="1200" spc="-5" dirty="0">
                <a:latin typeface="Times New Roman"/>
                <a:cs typeface="Times New Roman"/>
              </a:rPr>
              <a:t>abilmente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teneramente </a:t>
            </a:r>
            <a:r>
              <a:rPr sz="1200" dirty="0">
                <a:latin typeface="Times New Roman"/>
                <a:cs typeface="Times New Roman"/>
              </a:rPr>
              <a:t>il ragazzo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fu </a:t>
            </a:r>
            <a:r>
              <a:rPr sz="1200" dirty="0">
                <a:latin typeface="Times New Roman"/>
                <a:cs typeface="Times New Roman"/>
              </a:rPr>
              <a:t>stupito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gentilezza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capacità </a:t>
            </a:r>
            <a:r>
              <a:rPr sz="1200" spc="-5" dirty="0">
                <a:latin typeface="Times New Roman"/>
                <a:cs typeface="Times New Roman"/>
              </a:rPr>
              <a:t>manifestate </a:t>
            </a:r>
            <a:r>
              <a:rPr sz="1200" dirty="0">
                <a:latin typeface="Times New Roman"/>
                <a:cs typeface="Times New Roman"/>
              </a:rPr>
              <a:t>in tutte le sue </a:t>
            </a:r>
            <a:r>
              <a:rPr sz="1200" spc="-5" dirty="0">
                <a:latin typeface="Times New Roman"/>
                <a:cs typeface="Times New Roman"/>
              </a:rPr>
              <a:t>cure al giovane </a:t>
            </a:r>
            <a:r>
              <a:rPr sz="1200" dirty="0">
                <a:latin typeface="Times New Roman"/>
                <a:cs typeface="Times New Roman"/>
              </a:rPr>
              <a:t>ammalato. </a:t>
            </a:r>
            <a:r>
              <a:rPr sz="1200" spc="-5" dirty="0">
                <a:latin typeface="Times New Roman"/>
                <a:cs typeface="Times New Roman"/>
              </a:rPr>
              <a:t>Essi erano lontani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abitazioni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era 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trasportato; così si prepararono ad assisterlo meglio che poterono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tornare in buona salute lì in  </a:t>
            </a:r>
            <a:r>
              <a:rPr sz="1200" spc="-5" dirty="0">
                <a:latin typeface="Times New Roman"/>
                <a:cs typeface="Times New Roman"/>
              </a:rPr>
              <a:t>montagna.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03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(1479.4) 133:7.4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tre settimane di convalescenza di </a:t>
            </a:r>
            <a:r>
              <a:rPr sz="1200" spc="-5" dirty="0">
                <a:latin typeface="Times New Roman"/>
                <a:cs typeface="Times New Roman"/>
              </a:rPr>
              <a:t>Ganid, Gesù gli raccontò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interessanti sulla </a:t>
            </a:r>
            <a:r>
              <a:rPr sz="1200" spc="-5" dirty="0">
                <a:latin typeface="Times New Roman"/>
                <a:cs typeface="Times New Roman"/>
              </a:rPr>
              <a:t>natura ed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diversi aspetti.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si divertirono girovagando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montagne, con </a:t>
            </a:r>
            <a:r>
              <a:rPr sz="1200" dirty="0">
                <a:latin typeface="Times New Roman"/>
                <a:cs typeface="Times New Roman"/>
              </a:rPr>
              <a:t>Ganid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faceva </a:t>
            </a:r>
            <a:r>
              <a:rPr sz="1200" spc="-5" dirty="0">
                <a:latin typeface="Times New Roman"/>
                <a:cs typeface="Times New Roman"/>
              </a:rPr>
              <a:t>domande, Gesù che rispondeva,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meravigliato </a:t>
            </a:r>
            <a:r>
              <a:rPr sz="1200" dirty="0">
                <a:latin typeface="Times New Roman"/>
                <a:cs typeface="Times New Roman"/>
              </a:rPr>
              <a:t>da tutto questo.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19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(1479.5) 133:7.5 </a:t>
            </a:r>
            <a:r>
              <a:rPr sz="1200" spc="-5" dirty="0">
                <a:latin typeface="Times New Roman"/>
                <a:cs typeface="Times New Roman"/>
              </a:rPr>
              <a:t>Nel corso dell’ultima settimana del loro soggiorno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montagna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ebbero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lunga conversazione sulle 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discussione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pose questa </a:t>
            </a:r>
            <a:r>
              <a:rPr sz="1200" dirty="0">
                <a:latin typeface="Times New Roman"/>
                <a:cs typeface="Times New Roman"/>
              </a:rPr>
              <a:t>domanda: </a:t>
            </a:r>
            <a:r>
              <a:rPr sz="1200" spc="-5" dirty="0">
                <a:latin typeface="Times New Roman"/>
                <a:cs typeface="Times New Roman"/>
              </a:rPr>
              <a:t>“Ma, Maestro, </a:t>
            </a:r>
            <a:r>
              <a:rPr sz="1200" dirty="0">
                <a:latin typeface="Times New Roman"/>
                <a:cs typeface="Times New Roman"/>
              </a:rPr>
              <a:t>che cosa intendi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dici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sperimenta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autocoscienza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degli animali superiori?”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trasposto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linguaggio moderno, </a:t>
            </a:r>
            <a:r>
              <a:rPr sz="1200" dirty="0">
                <a:latin typeface="Times New Roman"/>
                <a:cs typeface="Times New Roman"/>
              </a:rPr>
              <a:t>Gesù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41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(1479.6) 133:7.6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mio, ti ho </a:t>
            </a:r>
            <a:r>
              <a:rPr sz="1200" spc="-5" dirty="0">
                <a:latin typeface="Times New Roman"/>
                <a:cs typeface="Times New Roman"/>
              </a:rPr>
              <a:t>già parlato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 che vive in </a:t>
            </a:r>
            <a:r>
              <a:rPr sz="1200" spc="-5" dirty="0">
                <a:latin typeface="Times New Roman"/>
                <a:cs typeface="Times New Roman"/>
              </a:rPr>
              <a:t>essa, </a:t>
            </a:r>
            <a:r>
              <a:rPr sz="1200" dirty="0">
                <a:latin typeface="Times New Roman"/>
                <a:cs typeface="Times New Roman"/>
              </a:rPr>
              <a:t>ma ora consentimi di 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in evidenza il </a:t>
            </a:r>
            <a:r>
              <a:rPr sz="1200" spc="-5" dirty="0">
                <a:latin typeface="Times New Roman"/>
                <a:cs typeface="Times New Roman"/>
              </a:rPr>
              <a:t>fatto che l’autocoscienza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i="1" spc="-5" dirty="0">
                <a:latin typeface="Times New Roman"/>
                <a:cs typeface="Times New Roman"/>
              </a:rPr>
              <a:t>realtà.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animale </a:t>
            </a:r>
            <a:r>
              <a:rPr sz="1200" spc="-5" dirty="0">
                <a:latin typeface="Times New Roman"/>
                <a:cs typeface="Times New Roman"/>
              </a:rPr>
              <a:t>prende 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sé, diviene </a:t>
            </a:r>
            <a:r>
              <a:rPr sz="1200" dirty="0">
                <a:latin typeface="Times New Roman"/>
                <a:cs typeface="Times New Roman"/>
              </a:rPr>
              <a:t>un uomo primitivo.  </a:t>
            </a:r>
            <a:r>
              <a:rPr sz="1200" spc="-5" dirty="0">
                <a:latin typeface="Times New Roman"/>
                <a:cs typeface="Times New Roman"/>
              </a:rPr>
              <a:t>Tale conseguimento </a:t>
            </a:r>
            <a:r>
              <a:rPr sz="1200" dirty="0">
                <a:latin typeface="Times New Roman"/>
                <a:cs typeface="Times New Roman"/>
              </a:rPr>
              <a:t>risulta da una coordinazione di funzioni tra </a:t>
            </a:r>
            <a:r>
              <a:rPr sz="1200" spc="-5" dirty="0">
                <a:latin typeface="Times New Roman"/>
                <a:cs typeface="Times New Roman"/>
              </a:rPr>
              <a:t>l’energia impersonale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che </a:t>
            </a:r>
            <a:r>
              <a:rPr sz="1200" spc="-5" dirty="0">
                <a:latin typeface="Times New Roman"/>
                <a:cs typeface="Times New Roman"/>
              </a:rPr>
              <a:t>concepisce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ed è  </a:t>
            </a:r>
            <a:r>
              <a:rPr sz="1200" spc="-5" dirty="0">
                <a:latin typeface="Times New Roman"/>
                <a:cs typeface="Times New Roman"/>
              </a:rPr>
              <a:t>questo fenomeno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giustifica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concessione </a:t>
            </a:r>
            <a:r>
              <a:rPr sz="1200" dirty="0">
                <a:latin typeface="Times New Roman"/>
                <a:cs typeface="Times New Roman"/>
              </a:rPr>
              <a:t>di un punto </a:t>
            </a:r>
            <a:r>
              <a:rPr sz="1200" spc="-5" dirty="0">
                <a:latin typeface="Times New Roman"/>
                <a:cs typeface="Times New Roman"/>
              </a:rPr>
              <a:t>focale assoluto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umana,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 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797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(1479.7) 133:7.7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non sono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registrazione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sensazioni; </a:t>
            </a:r>
            <a:r>
              <a:rPr sz="1200" dirty="0">
                <a:latin typeface="Times New Roman"/>
                <a:cs typeface="Times New Roman"/>
              </a:rPr>
              <a:t>le idee sono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sensazioni più le </a:t>
            </a:r>
            <a:r>
              <a:rPr sz="1200" spc="-5" dirty="0">
                <a:latin typeface="Times New Roman"/>
                <a:cs typeface="Times New Roman"/>
              </a:rPr>
              <a:t>interpretazioni  riflesse dell’io personale; </a:t>
            </a:r>
            <a:r>
              <a:rPr sz="1200" dirty="0">
                <a:latin typeface="Times New Roman"/>
                <a:cs typeface="Times New Roman"/>
              </a:rPr>
              <a:t>e l’io è più che la </a:t>
            </a:r>
            <a:r>
              <a:rPr sz="1200" spc="-5" dirty="0">
                <a:latin typeface="Times New Roman"/>
                <a:cs typeface="Times New Roman"/>
              </a:rPr>
              <a:t>somma delle </a:t>
            </a:r>
            <a:r>
              <a:rPr sz="1200" dirty="0">
                <a:latin typeface="Times New Roman"/>
                <a:cs typeface="Times New Roman"/>
              </a:rPr>
              <a:t>proprie </a:t>
            </a:r>
            <a:r>
              <a:rPr sz="1200" spc="-5" dirty="0">
                <a:latin typeface="Times New Roman"/>
                <a:cs typeface="Times New Roman"/>
              </a:rPr>
              <a:t>sensazioni.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un’individualità in evoluzione </a:t>
            </a:r>
            <a:r>
              <a:rPr sz="1200" spc="-5" dirty="0">
                <a:latin typeface="Times New Roman"/>
                <a:cs typeface="Times New Roman"/>
              </a:rPr>
              <a:t>cominciano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88900" marR="1270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manifestarsi </a:t>
            </a:r>
            <a:r>
              <a:rPr sz="1200" dirty="0">
                <a:latin typeface="Times New Roman"/>
                <a:cs typeface="Times New Roman"/>
              </a:rPr>
              <a:t>i sintomi di un </a:t>
            </a:r>
            <a:r>
              <a:rPr sz="1200" spc="-5" dirty="0">
                <a:latin typeface="Times New Roman"/>
                <a:cs typeface="Times New Roman"/>
              </a:rPr>
              <a:t>approccio all’unità,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unità è </a:t>
            </a:r>
            <a:r>
              <a:rPr sz="1200" spc="-5" dirty="0">
                <a:latin typeface="Times New Roman"/>
                <a:cs typeface="Times New Roman"/>
              </a:rPr>
              <a:t>derivata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interiore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dell’unità </a:t>
            </a:r>
            <a:r>
              <a:rPr sz="1200" spc="-5" dirty="0">
                <a:latin typeface="Times New Roman"/>
                <a:cs typeface="Times New Roman"/>
              </a:rPr>
              <a:t>assoluta che  attiva </a:t>
            </a:r>
            <a:r>
              <a:rPr sz="1200" dirty="0">
                <a:latin typeface="Times New Roman"/>
                <a:cs typeface="Times New Roman"/>
              </a:rPr>
              <a:t>spiritualmente una tale mente </a:t>
            </a:r>
            <a:r>
              <a:rPr sz="1200" spc="-5" dirty="0">
                <a:latin typeface="Times New Roman"/>
                <a:cs typeface="Times New Roman"/>
              </a:rPr>
              <a:t>autocosciente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85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(1479.8) 133:7.8 </a:t>
            </a:r>
            <a:r>
              <a:rPr sz="1200" spc="-5" dirty="0">
                <a:latin typeface="Times New Roman"/>
                <a:cs typeface="Times New Roman"/>
              </a:rPr>
              <a:t>Nessun semplice animale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autocosciente nel tempo. 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possiedono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coordinazione fisiologica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sensazioni,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riconoscimenti associati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memoria </a:t>
            </a:r>
            <a:r>
              <a:rPr sz="1200" spc="-5" dirty="0">
                <a:latin typeface="Times New Roman"/>
                <a:cs typeface="Times New Roman"/>
              </a:rPr>
              <a:t>corrispondente,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sperimenta un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sensazioni avente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o mostra </a:t>
            </a:r>
            <a:r>
              <a:rPr sz="1200" spc="-5" dirty="0">
                <a:latin typeface="Times New Roman"/>
                <a:cs typeface="Times New Roman"/>
              </a:rPr>
              <a:t>un’associazione </a:t>
            </a:r>
            <a:r>
              <a:rPr sz="1200" dirty="0">
                <a:latin typeface="Times New Roman"/>
                <a:cs typeface="Times New Roman"/>
              </a:rPr>
              <a:t>intenzionale di </a:t>
            </a:r>
            <a:r>
              <a:rPr sz="1200" spc="-5" dirty="0">
                <a:latin typeface="Times New Roman"/>
                <a:cs typeface="Times New Roman"/>
              </a:rPr>
              <a:t>queste esperienze fisiche congiunte, quali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039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68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(1333.2) 121:1.9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lotte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Stati in </a:t>
            </a:r>
            <a:r>
              <a:rPr sz="1200" spc="-5" dirty="0">
                <a:latin typeface="Times New Roman"/>
                <a:cs typeface="Times New Roman"/>
              </a:rPr>
              <a:t>espansione dei </a:t>
            </a:r>
            <a:r>
              <a:rPr sz="1200" dirty="0">
                <a:latin typeface="Times New Roman"/>
                <a:cs typeface="Times New Roman"/>
              </a:rPr>
              <a:t>Romani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Parti </a:t>
            </a:r>
            <a:r>
              <a:rPr sz="1200" spc="-5" dirty="0">
                <a:latin typeface="Times New Roman"/>
                <a:cs typeface="Times New Roman"/>
              </a:rPr>
              <a:t>erano state concluse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passato allora </a:t>
            </a:r>
            <a:r>
              <a:rPr sz="1200" dirty="0">
                <a:latin typeface="Times New Roman"/>
                <a:cs typeface="Times New Roman"/>
              </a:rPr>
              <a:t>recente,  </a:t>
            </a:r>
            <a:r>
              <a:rPr sz="1200" spc="-5" dirty="0">
                <a:latin typeface="Times New Roman"/>
                <a:cs typeface="Times New Roman"/>
              </a:rPr>
              <a:t>lasciando </a:t>
            </a:r>
            <a:r>
              <a:rPr sz="1200" dirty="0">
                <a:latin typeface="Times New Roman"/>
                <a:cs typeface="Times New Roman"/>
              </a:rPr>
              <a:t>la Siria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dei Romani.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e la Siria </a:t>
            </a:r>
            <a:r>
              <a:rPr sz="1200" spc="-5" dirty="0">
                <a:latin typeface="Times New Roman"/>
                <a:cs typeface="Times New Roman"/>
              </a:rPr>
              <a:t>stavano godendo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prosperità, di  </a:t>
            </a:r>
            <a:r>
              <a:rPr sz="1200" spc="-5" dirty="0">
                <a:latin typeface="Times New Roman"/>
                <a:cs typeface="Times New Roman"/>
              </a:rPr>
              <a:t>relativa pace </a:t>
            </a:r>
            <a:r>
              <a:rPr sz="1200" dirty="0">
                <a:latin typeface="Times New Roman"/>
                <a:cs typeface="Times New Roman"/>
              </a:rPr>
              <a:t>e di rapporti </a:t>
            </a:r>
            <a:r>
              <a:rPr sz="1200" spc="-5" dirty="0">
                <a:latin typeface="Times New Roman"/>
                <a:cs typeface="Times New Roman"/>
              </a:rPr>
              <a:t>commerciali </a:t>
            </a:r>
            <a:r>
              <a:rPr sz="1200" dirty="0">
                <a:latin typeface="Times New Roman"/>
                <a:cs typeface="Times New Roman"/>
              </a:rPr>
              <a:t>molto estesi con i </a:t>
            </a:r>
            <a:r>
              <a:rPr sz="1200" spc="-5" dirty="0">
                <a:latin typeface="Times New Roman"/>
                <a:cs typeface="Times New Roman"/>
              </a:rPr>
              <a:t>paesi sia dell’Oriente che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dell’Occidente.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popolo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ebreo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(1333.3) 121:2.1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facevano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dell’antica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Semitica, che </a:t>
            </a:r>
            <a:r>
              <a:rPr sz="1200" dirty="0">
                <a:latin typeface="Times New Roman"/>
                <a:cs typeface="Times New Roman"/>
              </a:rPr>
              <a:t>includeva anche i </a:t>
            </a:r>
            <a:r>
              <a:rPr sz="1200" spc="-5" dirty="0">
                <a:latin typeface="Times New Roman"/>
                <a:cs typeface="Times New Roman"/>
              </a:rPr>
              <a:t>Babilonesi,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Fenici ed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nemici di  Roma, i </a:t>
            </a:r>
            <a:r>
              <a:rPr sz="1200" spc="-5" dirty="0">
                <a:latin typeface="Times New Roman"/>
                <a:cs typeface="Times New Roman"/>
              </a:rPr>
              <a:t>Cartaginesi.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dopo Cristo </a:t>
            </a:r>
            <a:r>
              <a:rPr sz="1200" spc="-5" dirty="0">
                <a:latin typeface="Times New Roman"/>
                <a:cs typeface="Times New Roman"/>
              </a:rPr>
              <a:t>gli Ebrei 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influente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semitici,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trovavano ad </a:t>
            </a:r>
            <a:r>
              <a:rPr sz="1200" dirty="0">
                <a:latin typeface="Times New Roman"/>
                <a:cs typeface="Times New Roman"/>
              </a:rPr>
              <a:t>occupare una posizione </a:t>
            </a:r>
            <a:r>
              <a:rPr sz="1200" spc="-5" dirty="0">
                <a:latin typeface="Times New Roman"/>
                <a:cs typeface="Times New Roman"/>
              </a:rPr>
              <a:t>geografica particolarmente strategica nel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governato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tempo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organizzato </a:t>
            </a:r>
            <a:r>
              <a:rPr sz="1200" dirty="0">
                <a:latin typeface="Times New Roman"/>
                <a:cs typeface="Times New Roman"/>
              </a:rPr>
              <a:t>per 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commercio.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4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(1333.4) 121:2.2 </a:t>
            </a:r>
            <a:r>
              <a:rPr sz="1200" spc="-5" dirty="0">
                <a:latin typeface="Times New Roman"/>
                <a:cs typeface="Times New Roman"/>
              </a:rPr>
              <a:t>Molte delle grandi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che collegavano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nazioni dell’antichità passavano </a:t>
            </a:r>
            <a:r>
              <a:rPr sz="1200" dirty="0">
                <a:latin typeface="Times New Roman"/>
                <a:cs typeface="Times New Roman"/>
              </a:rPr>
              <a:t>per la Palestina,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punto  </a:t>
            </a:r>
            <a:r>
              <a:rPr sz="1200" spc="-5" dirty="0">
                <a:latin typeface="Times New Roman"/>
                <a:cs typeface="Times New Roman"/>
              </a:rPr>
              <a:t>d’incontro,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crocevia stradale,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continenti.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viaggi,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eserciti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Babilonia, Assiria, Egitto, </a:t>
            </a:r>
            <a:r>
              <a:rPr sz="1200" spc="5" dirty="0">
                <a:latin typeface="Times New Roman"/>
                <a:cs typeface="Times New Roman"/>
              </a:rPr>
              <a:t>Siria, </a:t>
            </a:r>
            <a:r>
              <a:rPr sz="1200" spc="-5" dirty="0">
                <a:latin typeface="Times New Roman"/>
                <a:cs typeface="Times New Roman"/>
              </a:rPr>
              <a:t>Grecia,  Partia </a:t>
            </a:r>
            <a:r>
              <a:rPr sz="1200" dirty="0">
                <a:latin typeface="Times New Roman"/>
                <a:cs typeface="Times New Roman"/>
              </a:rPr>
              <a:t>e Roma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Palestina. Da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immemorabili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strade carovaniere </a:t>
            </a:r>
            <a:r>
              <a:rPr sz="1200" dirty="0">
                <a:latin typeface="Times New Roman"/>
                <a:cs typeface="Times New Roman"/>
              </a:rPr>
              <a:t>provenienti </a:t>
            </a:r>
            <a:r>
              <a:rPr sz="1200" spc="-5" dirty="0">
                <a:latin typeface="Times New Roman"/>
                <a:cs typeface="Times New Roman"/>
              </a:rPr>
              <a:t>dall’Oriente  passavano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parte di questa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rari buoni porti </a:t>
            </a:r>
            <a:r>
              <a:rPr sz="1200" spc="-5" dirty="0">
                <a:latin typeface="Times New Roman"/>
                <a:cs typeface="Times New Roman"/>
              </a:rPr>
              <a:t>dell’estremità orientale del Mediterraneo, </a:t>
            </a:r>
            <a:r>
              <a:rPr sz="1200" dirty="0">
                <a:latin typeface="Times New Roman"/>
                <a:cs typeface="Times New Roman"/>
              </a:rPr>
              <a:t>da dove le  </a:t>
            </a:r>
            <a:r>
              <a:rPr sz="1200" spc="-5" dirty="0">
                <a:latin typeface="Times New Roman"/>
                <a:cs typeface="Times New Roman"/>
              </a:rPr>
              <a:t>navi trasportavano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carichi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l’Occidente marittimo.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metà di questo </a:t>
            </a:r>
            <a:r>
              <a:rPr sz="1200" spc="-5" dirty="0">
                <a:latin typeface="Times New Roman"/>
                <a:cs typeface="Times New Roman"/>
              </a:rPr>
              <a:t>traffico carovaniero passava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piccola 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o in prossimità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1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(1333.5) 121:2.3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Palestina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la terra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della cultura </a:t>
            </a:r>
            <a:r>
              <a:rPr sz="1200" spc="-5" dirty="0">
                <a:latin typeface="Times New Roman"/>
                <a:cs typeface="Times New Roman"/>
              </a:rPr>
              <a:t>religiosa ebraica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culla del Cristianesimo, gli Ebrei </a:t>
            </a:r>
            <a:r>
              <a:rPr sz="1200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sparsi </a:t>
            </a:r>
            <a:r>
              <a:rPr sz="1200" dirty="0">
                <a:latin typeface="Times New Roman"/>
                <a:cs typeface="Times New Roman"/>
              </a:rPr>
              <a:t>per il mondo intero, </a:t>
            </a:r>
            <a:r>
              <a:rPr sz="1200" spc="-5" dirty="0">
                <a:latin typeface="Times New Roman"/>
                <a:cs typeface="Times New Roman"/>
              </a:rPr>
              <a:t>abitavano </a:t>
            </a:r>
            <a:r>
              <a:rPr sz="1200" dirty="0">
                <a:latin typeface="Times New Roman"/>
                <a:cs typeface="Times New Roman"/>
              </a:rPr>
              <a:t>in molte nazioni e </a:t>
            </a:r>
            <a:r>
              <a:rPr sz="1200" spc="-5" dirty="0">
                <a:latin typeface="Times New Roman"/>
                <a:cs typeface="Times New Roman"/>
              </a:rPr>
              <a:t>praticavano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in tutte le province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romano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parto.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0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(1333.6) 121:2.4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Grecia fornì una </a:t>
            </a:r>
            <a:r>
              <a:rPr sz="1200" spc="-5" dirty="0">
                <a:latin typeface="Times New Roman"/>
                <a:cs typeface="Times New Roman"/>
              </a:rPr>
              <a:t>lingua ed </a:t>
            </a:r>
            <a:r>
              <a:rPr sz="1200" dirty="0">
                <a:latin typeface="Times New Roman"/>
                <a:cs typeface="Times New Roman"/>
              </a:rPr>
              <a:t>una cultura, Roma </a:t>
            </a:r>
            <a:r>
              <a:rPr sz="1200" spc="-5" dirty="0">
                <a:latin typeface="Times New Roman"/>
                <a:cs typeface="Times New Roman"/>
              </a:rPr>
              <a:t>costruì </a:t>
            </a:r>
            <a:r>
              <a:rPr sz="1200" dirty="0">
                <a:latin typeface="Times New Roman"/>
                <a:cs typeface="Times New Roman"/>
              </a:rPr>
              <a:t>le strade </a:t>
            </a:r>
            <a:r>
              <a:rPr sz="1200" spc="-5" dirty="0">
                <a:latin typeface="Times New Roman"/>
                <a:cs typeface="Times New Roman"/>
              </a:rPr>
              <a:t>ed unificò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impero,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dispersione degli Ebrei,  con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duecento sinagoghe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comunità religiose ben </a:t>
            </a:r>
            <a:r>
              <a:rPr sz="1200" dirty="0">
                <a:latin typeface="Times New Roman"/>
                <a:cs typeface="Times New Roman"/>
              </a:rPr>
              <a:t>organizzate </a:t>
            </a:r>
            <a:r>
              <a:rPr sz="1200" spc="-5" dirty="0">
                <a:latin typeface="Times New Roman"/>
                <a:cs typeface="Times New Roman"/>
              </a:rPr>
              <a:t>sparse </a:t>
            </a:r>
            <a:r>
              <a:rPr sz="1200" dirty="0">
                <a:latin typeface="Times New Roman"/>
                <a:cs typeface="Times New Roman"/>
              </a:rPr>
              <a:t>qua e là in tutto il mondo </a:t>
            </a:r>
            <a:r>
              <a:rPr sz="1200" spc="-5" dirty="0">
                <a:latin typeface="Times New Roman"/>
                <a:cs typeface="Times New Roman"/>
              </a:rPr>
              <a:t>romano, fornì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2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413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manifestate nelle </a:t>
            </a:r>
            <a:r>
              <a:rPr sz="1200" dirty="0">
                <a:latin typeface="Times New Roman"/>
                <a:cs typeface="Times New Roman"/>
              </a:rPr>
              <a:t>conclusioni </a:t>
            </a:r>
            <a:r>
              <a:rPr sz="1200" spc="-5" dirty="0">
                <a:latin typeface="Times New Roman"/>
                <a:cs typeface="Times New Roman"/>
              </a:rPr>
              <a:t>delle interpretazioni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riflessive.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fatto dell’esistenza </a:t>
            </a:r>
            <a:r>
              <a:rPr sz="1200" dirty="0">
                <a:latin typeface="Times New Roman"/>
                <a:cs typeface="Times New Roman"/>
              </a:rPr>
              <a:t>autocosciente, 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realtà della sua esperienza spirituale susseguente, fa </a:t>
            </a:r>
            <a:r>
              <a:rPr sz="1200" dirty="0">
                <a:latin typeface="Times New Roman"/>
                <a:cs typeface="Times New Roman"/>
              </a:rPr>
              <a:t>dell’uomo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potenziale dell’universo e lascia prevedere il  </a:t>
            </a:r>
            <a:r>
              <a:rPr sz="1200" spc="-5" dirty="0">
                <a:latin typeface="Times New Roman"/>
                <a:cs typeface="Times New Roman"/>
              </a:rPr>
              <a:t>raggiungimento finale dell’Unità Suprema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(1480.1) 133:7.9 </a:t>
            </a:r>
            <a:r>
              <a:rPr sz="1200" spc="-1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somma dei suoi stati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successivi. </a:t>
            </a:r>
            <a:r>
              <a:rPr sz="1200" dirty="0">
                <a:latin typeface="Times New Roman"/>
                <a:cs typeface="Times New Roman"/>
              </a:rPr>
              <a:t>Senza il </a:t>
            </a:r>
            <a:r>
              <a:rPr sz="1200" spc="-5" dirty="0">
                <a:latin typeface="Times New Roman"/>
                <a:cs typeface="Times New Roman"/>
              </a:rPr>
              <a:t>funzionamento efficace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selezionatore ed </a:t>
            </a:r>
            <a:r>
              <a:rPr sz="1200" dirty="0">
                <a:latin typeface="Times New Roman"/>
                <a:cs typeface="Times New Roman"/>
              </a:rPr>
              <a:t>associatore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coscienza non </a:t>
            </a:r>
            <a:r>
              <a:rPr sz="1200" spc="-5" dirty="0">
                <a:latin typeface="Times New Roman"/>
                <a:cs typeface="Times New Roman"/>
              </a:rPr>
              <a:t>esisterebbe un’unità sufficiente per giustificare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designazione </a:t>
            </a:r>
            <a:r>
              <a:rPr sz="1200" dirty="0">
                <a:latin typeface="Times New Roman"/>
                <a:cs typeface="Times New Roman"/>
              </a:rPr>
              <a:t>di un’individualità. 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mente non unificata potrebbe difficilmente </a:t>
            </a:r>
            <a:r>
              <a:rPr sz="1200" spc="-5" dirty="0">
                <a:latin typeface="Times New Roman"/>
                <a:cs typeface="Times New Roman"/>
              </a:rPr>
              <a:t>raggiungere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umano. 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coscienza fossero 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accidente, </a:t>
            </a:r>
            <a:r>
              <a:rPr sz="1200" dirty="0">
                <a:latin typeface="Times New Roman"/>
                <a:cs typeface="Times New Roman"/>
              </a:rPr>
              <a:t>le menti 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presenterebbero allora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associazioni incontrollate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caotiche </a:t>
            </a:r>
            <a:r>
              <a:rPr sz="1200" dirty="0">
                <a:latin typeface="Times New Roman"/>
                <a:cs typeface="Times New Roman"/>
              </a:rPr>
              <a:t>di certe fasi di alienazione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76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(1480.2) 133:7.10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basata esclusivamente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sensazioni fisiche non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livelli  </a:t>
            </a:r>
            <a:r>
              <a:rPr sz="1200" spc="-5" dirty="0">
                <a:latin typeface="Times New Roman"/>
                <a:cs typeface="Times New Roman"/>
              </a:rPr>
              <a:t>spirituali;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dirty="0">
                <a:latin typeface="Times New Roman"/>
                <a:cs typeface="Times New Roman"/>
              </a:rPr>
              <a:t>di 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mancherebbe </a:t>
            </a:r>
            <a:r>
              <a:rPr sz="1200" spc="-5" dirty="0">
                <a:latin typeface="Times New Roman"/>
                <a:cs typeface="Times New Roman"/>
              </a:rPr>
              <a:t>totalmente del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dei valori morali </a:t>
            </a:r>
            <a:r>
              <a:rPr sz="1200" dirty="0">
                <a:latin typeface="Times New Roman"/>
                <a:cs typeface="Times New Roman"/>
              </a:rPr>
              <a:t>e sarebbe priva </a:t>
            </a:r>
            <a:r>
              <a:rPr sz="1200" spc="-5" dirty="0">
                <a:latin typeface="Times New Roman"/>
                <a:cs typeface="Times New Roman"/>
              </a:rPr>
              <a:t>del senso </a:t>
            </a:r>
            <a:r>
              <a:rPr sz="1200" dirty="0">
                <a:latin typeface="Times New Roman"/>
                <a:cs typeface="Times New Roman"/>
              </a:rPr>
              <a:t>direttivo  </a:t>
            </a:r>
            <a:r>
              <a:rPr sz="1200" spc="-5" dirty="0">
                <a:latin typeface="Times New Roman"/>
                <a:cs typeface="Times New Roman"/>
              </a:rPr>
              <a:t>della guida spirituale,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essenziale 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l’unità armoniosa </a:t>
            </a:r>
            <a:r>
              <a:rPr sz="1200" spc="-5" dirty="0">
                <a:latin typeface="Times New Roman"/>
                <a:cs typeface="Times New Roman"/>
              </a:rPr>
              <a:t>della personalità 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inseparabile </a:t>
            </a:r>
            <a:r>
              <a:rPr sz="1200" spc="-5" dirty="0">
                <a:latin typeface="Times New Roman"/>
                <a:cs typeface="Times New Roman"/>
              </a:rPr>
              <a:t>dalla  sopravvivenza della </a:t>
            </a:r>
            <a:r>
              <a:rPr sz="1200" dirty="0">
                <a:latin typeface="Times New Roman"/>
                <a:cs typeface="Times New Roman"/>
              </a:rPr>
              <a:t>personalità</a:t>
            </a:r>
            <a:r>
              <a:rPr sz="1200" spc="-5" dirty="0">
                <a:latin typeface="Times New Roman"/>
                <a:cs typeface="Times New Roman"/>
              </a:rPr>
              <a:t> nell’eternità.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33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(1480.3) 133:7.11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comincia subito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sovrammateriali; l’intelletto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veramente  riflessivo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interamente vincolato dai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del tempo.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differiscano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negli atti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vita,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indica soltanto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ereditari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dell’ambiente,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unificazione con </a:t>
            </a:r>
            <a:r>
              <a:rPr sz="1200" spc="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interiore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raggiunto dall’io,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misura dell’identificazione dell’uno 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(1480.4) 133:7.12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non </a:t>
            </a:r>
            <a:r>
              <a:rPr sz="1200" spc="-5" dirty="0">
                <a:latin typeface="Times New Roman"/>
                <a:cs typeface="Times New Roman"/>
              </a:rPr>
              <a:t>sopporta </a:t>
            </a:r>
            <a:r>
              <a:rPr sz="1200" dirty="0">
                <a:latin typeface="Times New Roman"/>
                <a:cs typeface="Times New Roman"/>
              </a:rPr>
              <a:t>bene il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duplice alleanza.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impegno severo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l’anima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subire</a:t>
            </a:r>
            <a:endParaRPr sz="1200">
              <a:latin typeface="Times New Roman"/>
              <a:cs typeface="Times New Roman"/>
            </a:endParaRPr>
          </a:p>
          <a:p>
            <a:pPr marL="88900" marR="2882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uno sforzo </a:t>
            </a:r>
            <a:r>
              <a:rPr sz="1200" spc="-5" dirty="0">
                <a:latin typeface="Times New Roman"/>
                <a:cs typeface="Times New Roman"/>
              </a:rPr>
              <a:t>per servire </a:t>
            </a:r>
            <a:r>
              <a:rPr sz="1200" dirty="0">
                <a:latin typeface="Times New Roman"/>
                <a:cs typeface="Times New Roman"/>
              </a:rPr>
              <a:t>sia il bene che il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supremamente felice ed efficacemente unificata </a:t>
            </a:r>
            <a:r>
              <a:rPr sz="1200" dirty="0">
                <a:latin typeface="Times New Roman"/>
                <a:cs typeface="Times New Roman"/>
              </a:rPr>
              <a:t>è quella  </a:t>
            </a:r>
            <a:r>
              <a:rPr sz="1200" spc="-5" dirty="0">
                <a:latin typeface="Times New Roman"/>
                <a:cs typeface="Times New Roman"/>
              </a:rPr>
              <a:t>interamente consacrata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conflitti </a:t>
            </a:r>
            <a:r>
              <a:rPr sz="1200" dirty="0">
                <a:latin typeface="Times New Roman"/>
                <a:cs typeface="Times New Roman"/>
              </a:rPr>
              <a:t>non risolti </a:t>
            </a:r>
            <a:r>
              <a:rPr sz="1200" spc="-5" dirty="0">
                <a:latin typeface="Times New Roman"/>
                <a:cs typeface="Times New Roman"/>
              </a:rPr>
              <a:t>distruggono </a:t>
            </a:r>
            <a:r>
              <a:rPr sz="1200" dirty="0">
                <a:latin typeface="Times New Roman"/>
                <a:cs typeface="Times New Roman"/>
              </a:rPr>
              <a:t>l’unità e possono sfociare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309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disordine </a:t>
            </a:r>
            <a:r>
              <a:rPr sz="1200" spc="-5" dirty="0">
                <a:latin typeface="Times New Roman"/>
                <a:cs typeface="Times New Roman"/>
              </a:rPr>
              <a:t>mentale.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non è favorito </a:t>
            </a:r>
            <a:r>
              <a:rPr sz="1200" spc="-5" dirty="0">
                <a:latin typeface="Times New Roman"/>
                <a:cs typeface="Times New Roman"/>
              </a:rPr>
              <a:t>dalla tendenza ad assicurarsi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mentale ad </a:t>
            </a:r>
            <a:r>
              <a:rPr sz="1200" spc="-5" dirty="0">
                <a:latin typeface="Times New Roman"/>
                <a:cs typeface="Times New Roman"/>
              </a:rPr>
              <a:t>ogni  costo, dall’abbandono </a:t>
            </a:r>
            <a:r>
              <a:rPr sz="1200" dirty="0">
                <a:latin typeface="Times New Roman"/>
                <a:cs typeface="Times New Roman"/>
              </a:rPr>
              <a:t>di nobili </a:t>
            </a:r>
            <a:r>
              <a:rPr sz="1200" spc="-5" dirty="0">
                <a:latin typeface="Times New Roman"/>
                <a:cs typeface="Times New Roman"/>
              </a:rPr>
              <a:t>aspirazioni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compromissione d’ideali spirituali;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pace si </a:t>
            </a:r>
            <a:r>
              <a:rPr sz="1200" dirty="0">
                <a:latin typeface="Times New Roman"/>
                <a:cs typeface="Times New Roman"/>
              </a:rPr>
              <a:t>raggiunge piuttosto affermando  </a:t>
            </a:r>
            <a:r>
              <a:rPr sz="1200" spc="-5" dirty="0">
                <a:latin typeface="Times New Roman"/>
                <a:cs typeface="Times New Roman"/>
              </a:rPr>
              <a:t>risolutamente </a:t>
            </a:r>
            <a:r>
              <a:rPr sz="1200" dirty="0">
                <a:latin typeface="Times New Roman"/>
                <a:cs typeface="Times New Roman"/>
              </a:rPr>
              <a:t>il trionfo di ciò </a:t>
            </a:r>
            <a:r>
              <a:rPr sz="1200" spc="-5" dirty="0">
                <a:latin typeface="Times New Roman"/>
                <a:cs typeface="Times New Roman"/>
              </a:rPr>
              <a:t>che vero,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vittoria </a:t>
            </a:r>
            <a:r>
              <a:rPr sz="1200" spc="-5" dirty="0">
                <a:latin typeface="Times New Roman"/>
                <a:cs typeface="Times New Roman"/>
              </a:rPr>
              <a:t>si ottiene trionfando sul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potente forza 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(1480.5) 133:7.13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 essi partirono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Salamina, </a:t>
            </a:r>
            <a:r>
              <a:rPr sz="1200" dirty="0">
                <a:latin typeface="Times New Roman"/>
                <a:cs typeface="Times New Roman"/>
              </a:rPr>
              <a:t>da dove s’imbarcarono per </a:t>
            </a:r>
            <a:r>
              <a:rPr sz="1200" spc="-5" dirty="0">
                <a:latin typeface="Times New Roman"/>
                <a:cs typeface="Times New Roman"/>
              </a:rPr>
              <a:t>Antiochia sulla costa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siriana.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Ad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Antiochia</a:t>
            </a:r>
            <a:endParaRPr sz="1600">
              <a:latin typeface="Times New Roman"/>
              <a:cs typeface="Times New Roman"/>
            </a:endParaRPr>
          </a:p>
          <a:p>
            <a:pPr marL="88900" marR="7493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(1480.6) 133:8.1 </a:t>
            </a:r>
            <a:r>
              <a:rPr sz="1200" spc="-5" dirty="0">
                <a:latin typeface="Times New Roman"/>
                <a:cs typeface="Times New Roman"/>
              </a:rPr>
              <a:t>Antiochia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della </a:t>
            </a:r>
            <a:r>
              <a:rPr sz="1200" dirty="0">
                <a:latin typeface="Times New Roman"/>
                <a:cs typeface="Times New Roman"/>
              </a:rPr>
              <a:t>provincia </a:t>
            </a:r>
            <a:r>
              <a:rPr sz="1200" spc="-5" dirty="0">
                <a:latin typeface="Times New Roman"/>
                <a:cs typeface="Times New Roman"/>
              </a:rPr>
              <a:t>romana </a:t>
            </a:r>
            <a:r>
              <a:rPr sz="1200" dirty="0">
                <a:latin typeface="Times New Roman"/>
                <a:cs typeface="Times New Roman"/>
              </a:rPr>
              <a:t>della Siria, e qui il </a:t>
            </a:r>
            <a:r>
              <a:rPr sz="1200" spc="-5" dirty="0">
                <a:latin typeface="Times New Roman"/>
                <a:cs typeface="Times New Roman"/>
              </a:rPr>
              <a:t>governo imperiale aveva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residenza. </a:t>
            </a:r>
            <a:r>
              <a:rPr sz="1200" dirty="0">
                <a:latin typeface="Times New Roman"/>
                <a:cs typeface="Times New Roman"/>
              </a:rPr>
              <a:t>Antiochia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mezzo milione di abitanti;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città dell’impero per </a:t>
            </a:r>
            <a:r>
              <a:rPr sz="1200" dirty="0">
                <a:latin typeface="Times New Roman"/>
                <a:cs typeface="Times New Roman"/>
              </a:rPr>
              <a:t>dimensione e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per depravazione e </a:t>
            </a:r>
            <a:r>
              <a:rPr sz="1200" spc="-5" dirty="0">
                <a:latin typeface="Times New Roman"/>
                <a:cs typeface="Times New Roman"/>
              </a:rPr>
              <a:t>flagrante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immoralità.</a:t>
            </a:r>
            <a:endParaRPr sz="1200">
              <a:latin typeface="Times New Roman"/>
              <a:cs typeface="Times New Roman"/>
            </a:endParaRPr>
          </a:p>
          <a:p>
            <a:pPr marL="88900" marR="309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Gonod aveva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affari considerevoli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trattare, così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rimasero molto da soli. </a:t>
            </a:r>
            <a:r>
              <a:rPr sz="1200" spc="-5" dirty="0">
                <a:latin typeface="Times New Roman"/>
                <a:cs typeface="Times New Roman"/>
              </a:rPr>
              <a:t>Essi visitarono </a:t>
            </a:r>
            <a:r>
              <a:rPr sz="1200" dirty="0">
                <a:latin typeface="Times New Roman"/>
                <a:cs typeface="Times New Roman"/>
              </a:rPr>
              <a:t>tutto in </a:t>
            </a:r>
            <a:r>
              <a:rPr sz="1200" spc="-5" dirty="0">
                <a:latin typeface="Times New Roman"/>
                <a:cs typeface="Times New Roman"/>
              </a:rPr>
              <a:t>questa città  poliglotta, eccetto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boschetto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Dafne. </a:t>
            </a:r>
            <a:r>
              <a:rPr sz="1200" dirty="0">
                <a:latin typeface="Times New Roman"/>
                <a:cs typeface="Times New Roman"/>
              </a:rPr>
              <a:t>Gonod e </a:t>
            </a:r>
            <a:r>
              <a:rPr sz="1200" spc="-5" dirty="0">
                <a:latin typeface="Times New Roman"/>
                <a:cs typeface="Times New Roman"/>
              </a:rPr>
              <a:t>Ganid visitarono questo </a:t>
            </a:r>
            <a:r>
              <a:rPr sz="1200" dirty="0">
                <a:latin typeface="Times New Roman"/>
                <a:cs typeface="Times New Roman"/>
              </a:rPr>
              <a:t>noto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vergogna,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rifiutò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accompagnarli. Queste </a:t>
            </a:r>
            <a:r>
              <a:rPr sz="1200" dirty="0">
                <a:latin typeface="Times New Roman"/>
                <a:cs typeface="Times New Roman"/>
              </a:rPr>
              <a:t>scene non </a:t>
            </a:r>
            <a:r>
              <a:rPr sz="1200" spc="-5" dirty="0">
                <a:latin typeface="Times New Roman"/>
                <a:cs typeface="Times New Roman"/>
              </a:rPr>
              <a:t>erano così </a:t>
            </a:r>
            <a:r>
              <a:rPr sz="1200" dirty="0">
                <a:latin typeface="Times New Roman"/>
                <a:cs typeface="Times New Roman"/>
              </a:rPr>
              <a:t>scabrose </a:t>
            </a:r>
            <a:r>
              <a:rPr sz="1200" spc="-5" dirty="0">
                <a:latin typeface="Times New Roman"/>
                <a:cs typeface="Times New Roman"/>
              </a:rPr>
              <a:t>per gli Indiani,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ripugnanti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idealista.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(1480.7) 133:8.2 </a:t>
            </a:r>
            <a:r>
              <a:rPr sz="1200" spc="-5" dirty="0">
                <a:latin typeface="Times New Roman"/>
                <a:cs typeface="Times New Roman"/>
              </a:rPr>
              <a:t>Gesù diveniva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calmo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riflessivo </a:t>
            </a:r>
            <a:r>
              <a:rPr sz="1200" dirty="0">
                <a:latin typeface="Times New Roman"/>
                <a:cs typeface="Times New Roman"/>
              </a:rPr>
              <a:t>a mano a mano che </a:t>
            </a:r>
            <a:r>
              <a:rPr sz="1200" spc="-5" dirty="0">
                <a:latin typeface="Times New Roman"/>
                <a:cs typeface="Times New Roman"/>
              </a:rPr>
              <a:t>si avvicinava alla Palestina </a:t>
            </a:r>
            <a:r>
              <a:rPr sz="1200" dirty="0">
                <a:latin typeface="Times New Roman"/>
                <a:cs typeface="Times New Roman"/>
              </a:rPr>
              <a:t>e alla </a:t>
            </a:r>
            <a:r>
              <a:rPr sz="1200" spc="-5" dirty="0">
                <a:latin typeface="Times New Roman"/>
                <a:cs typeface="Times New Roman"/>
              </a:rPr>
              <a:t>fine del loro viaggio. Egli  s’incontrò con </a:t>
            </a:r>
            <a:r>
              <a:rPr sz="1200" dirty="0">
                <a:latin typeface="Times New Roman"/>
                <a:cs typeface="Times New Roman"/>
              </a:rPr>
              <a:t>poca </a:t>
            </a:r>
            <a:r>
              <a:rPr sz="1200" spc="-5" dirty="0">
                <a:latin typeface="Times New Roman"/>
                <a:cs typeface="Times New Roman"/>
              </a:rPr>
              <a:t>gente ad Antiochia; </a:t>
            </a:r>
            <a:r>
              <a:rPr sz="1200" dirty="0">
                <a:latin typeface="Times New Roman"/>
                <a:cs typeface="Times New Roman"/>
              </a:rPr>
              <a:t>andò raramente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città. Dopo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domande sul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precettore </a:t>
            </a:r>
            <a:r>
              <a:rPr sz="1200" dirty="0">
                <a:latin typeface="Times New Roman"/>
                <a:cs typeface="Times New Roman"/>
              </a:rPr>
              <a:t>manifestava  </a:t>
            </a:r>
            <a:r>
              <a:rPr sz="1200" spc="-5" dirty="0">
                <a:latin typeface="Times New Roman"/>
                <a:cs typeface="Times New Roman"/>
              </a:rPr>
              <a:t>così poco interesse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Antiochia, Ganid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indusse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dire: “Questa città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lontana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Palestina; forse </a:t>
            </a:r>
            <a:r>
              <a:rPr sz="1200" dirty="0">
                <a:latin typeface="Times New Roman"/>
                <a:cs typeface="Times New Roman"/>
              </a:rPr>
              <a:t>vi ritornerò  un</a:t>
            </a:r>
            <a:r>
              <a:rPr sz="1200" spc="-5" dirty="0">
                <a:latin typeface="Times New Roman"/>
                <a:cs typeface="Times New Roman"/>
              </a:rPr>
              <a:t> giorno.”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(1481.1) 133:8.3 </a:t>
            </a:r>
            <a:r>
              <a:rPr sz="1200" spc="-5" dirty="0">
                <a:latin typeface="Times New Roman"/>
                <a:cs typeface="Times New Roman"/>
              </a:rPr>
              <a:t>Ganid fece un’esperienza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interessante ad Antiochia. Questo giovane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allievo </a:t>
            </a:r>
            <a:r>
              <a:rPr sz="1200" dirty="0">
                <a:latin typeface="Times New Roman"/>
                <a:cs typeface="Times New Roman"/>
              </a:rPr>
              <a:t>capace </a:t>
            </a:r>
            <a:r>
              <a:rPr sz="1200" spc="-5" dirty="0">
                <a:latin typeface="Times New Roman"/>
                <a:cs typeface="Times New Roman"/>
              </a:rPr>
              <a:t>ad aveva  già cominciato </a:t>
            </a:r>
            <a:r>
              <a:rPr sz="1200" dirty="0">
                <a:latin typeface="Times New Roman"/>
                <a:cs typeface="Times New Roman"/>
              </a:rPr>
              <a:t>a fare pratico uso di </a:t>
            </a:r>
            <a:r>
              <a:rPr sz="1200" spc="-5" dirty="0">
                <a:latin typeface="Times New Roman"/>
                <a:cs typeface="Times New Roman"/>
              </a:rPr>
              <a:t>alcuni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Indiano impegnato negli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Antiochia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divenuto antipatico e </a:t>
            </a:r>
            <a:r>
              <a:rPr sz="1200" spc="-5" dirty="0">
                <a:latin typeface="Times New Roman"/>
                <a:cs typeface="Times New Roman"/>
              </a:rPr>
              <a:t>scontroso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previsto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licenziamento. Quando Ganid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seppe, si </a:t>
            </a:r>
            <a:r>
              <a:rPr sz="1200" dirty="0">
                <a:latin typeface="Times New Roman"/>
                <a:cs typeface="Times New Roman"/>
              </a:rPr>
              <a:t>recò nella  </a:t>
            </a:r>
            <a:r>
              <a:rPr sz="1200" spc="-5" dirty="0">
                <a:latin typeface="Times New Roman"/>
                <a:cs typeface="Times New Roman"/>
              </a:rPr>
              <a:t>sede degli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ebbe </a:t>
            </a:r>
            <a:r>
              <a:rPr sz="1200" dirty="0">
                <a:latin typeface="Times New Roman"/>
                <a:cs typeface="Times New Roman"/>
              </a:rPr>
              <a:t>una lunga </a:t>
            </a:r>
            <a:r>
              <a:rPr sz="1200" spc="-5" dirty="0">
                <a:latin typeface="Times New Roman"/>
                <a:cs typeface="Times New Roman"/>
              </a:rPr>
              <a:t>conversazione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compatriota. Quest’uomo aveva </a:t>
            </a:r>
            <a:r>
              <a:rPr sz="1200" dirty="0">
                <a:latin typeface="Times New Roman"/>
                <a:cs typeface="Times New Roman"/>
              </a:rPr>
              <a:t>la sensazione 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69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55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gli confaceva. Ganid gli parlò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ampliò sotto </a:t>
            </a:r>
            <a:r>
              <a:rPr sz="1200" spc="-5" dirty="0">
                <a:latin typeface="Times New Roman"/>
                <a:cs typeface="Times New Roman"/>
              </a:rPr>
              <a:t>molti aspetti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10" dirty="0">
                <a:latin typeface="Times New Roman"/>
                <a:cs typeface="Times New Roman"/>
              </a:rPr>
              <a:t>sue  </a:t>
            </a:r>
            <a:r>
              <a:rPr sz="1200" spc="-5" dirty="0">
                <a:latin typeface="Times New Roman"/>
                <a:cs typeface="Times New Roman"/>
              </a:rPr>
              <a:t>vedute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Ma di tutto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Ganid </a:t>
            </a:r>
            <a:r>
              <a:rPr sz="1200" spc="-5" dirty="0">
                <a:latin typeface="Times New Roman"/>
                <a:cs typeface="Times New Roman"/>
              </a:rPr>
              <a:t>disse,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proverbio ebreo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fece maggiormente del </a:t>
            </a:r>
            <a:r>
              <a:rPr sz="1200" dirty="0">
                <a:latin typeface="Times New Roman"/>
                <a:cs typeface="Times New Roman"/>
              </a:rPr>
              <a:t>bene, e  </a:t>
            </a:r>
            <a:r>
              <a:rPr sz="1200" spc="-5" dirty="0">
                <a:latin typeface="Times New Roman"/>
                <a:cs typeface="Times New Roman"/>
              </a:rPr>
              <a:t>quelle parole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erano: </a:t>
            </a:r>
            <a:r>
              <a:rPr sz="1200" dirty="0">
                <a:latin typeface="Times New Roman"/>
                <a:cs typeface="Times New Roman"/>
              </a:rPr>
              <a:t>“Qualunque cosa la tua mano </a:t>
            </a:r>
            <a:r>
              <a:rPr sz="1200" spc="-5" dirty="0">
                <a:latin typeface="Times New Roman"/>
                <a:cs typeface="Times New Roman"/>
              </a:rPr>
              <a:t>trovi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fare, falla con </a:t>
            </a:r>
            <a:r>
              <a:rPr sz="1200" dirty="0">
                <a:latin typeface="Times New Roman"/>
                <a:cs typeface="Times New Roman"/>
              </a:rPr>
              <a:t>tutta la tua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forza.”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(1481.2) 133:8.4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preparato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bagagli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carovana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cammelli, essi proseguirono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giù verso </a:t>
            </a:r>
            <a:r>
              <a:rPr sz="1200" dirty="0">
                <a:latin typeface="Times New Roman"/>
                <a:cs typeface="Times New Roman"/>
              </a:rPr>
              <a:t>Sidone e poi da là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  verso Damasco, </a:t>
            </a:r>
            <a:r>
              <a:rPr sz="1200" dirty="0">
                <a:latin typeface="Times New Roman"/>
                <a:cs typeface="Times New Roman"/>
              </a:rPr>
              <a:t>e dopo tre </a:t>
            </a:r>
            <a:r>
              <a:rPr sz="1200" spc="-5" dirty="0">
                <a:latin typeface="Times New Roman"/>
                <a:cs typeface="Times New Roman"/>
              </a:rPr>
              <a:t>giorni erano </a:t>
            </a:r>
            <a:r>
              <a:rPr sz="1200" dirty="0">
                <a:latin typeface="Times New Roman"/>
                <a:cs typeface="Times New Roman"/>
              </a:rPr>
              <a:t>pronti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tappa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sabbie 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In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Mesopotamia</a:t>
            </a:r>
            <a:endParaRPr sz="1600">
              <a:latin typeface="Times New Roman"/>
              <a:cs typeface="Times New Roman"/>
            </a:endParaRPr>
          </a:p>
          <a:p>
            <a:pPr marL="88900" marR="2203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(1481.3) 133:9.1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carovana attraverso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deserto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un’esperienza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per questi grandi </a:t>
            </a:r>
            <a:r>
              <a:rPr sz="1200" dirty="0">
                <a:latin typeface="Times New Roman"/>
                <a:cs typeface="Times New Roman"/>
              </a:rPr>
              <a:t>viaggiatori. Dopo che  </a:t>
            </a:r>
            <a:r>
              <a:rPr sz="1200" spc="-5" dirty="0">
                <a:latin typeface="Times New Roman"/>
                <a:cs typeface="Times New Roman"/>
              </a:rPr>
              <a:t>Ganid </a:t>
            </a:r>
            <a:r>
              <a:rPr sz="1200" dirty="0">
                <a:latin typeface="Times New Roman"/>
                <a:cs typeface="Times New Roman"/>
              </a:rPr>
              <a:t>ebbe visto il </a:t>
            </a:r>
            <a:r>
              <a:rPr sz="1200" spc="-5" dirty="0">
                <a:latin typeface="Times New Roman"/>
                <a:cs typeface="Times New Roman"/>
              </a:rPr>
              <a:t>suo precettore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aiutava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caricare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venti cammelli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osservato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offriva </a:t>
            </a:r>
            <a:r>
              <a:rPr sz="1200" spc="-5" dirty="0">
                <a:latin typeface="Times New Roman"/>
                <a:cs typeface="Times New Roman"/>
              </a:rPr>
              <a:t>volontario per </a:t>
            </a:r>
            <a:r>
              <a:rPr sz="1200" dirty="0">
                <a:latin typeface="Times New Roman"/>
                <a:cs typeface="Times New Roman"/>
              </a:rPr>
              <a:t>guidare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88900" marR="12065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stesso animale, esclamò: “Maestro,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qualcosa che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sappia </a:t>
            </a:r>
            <a:r>
              <a:rPr sz="1200" dirty="0">
                <a:latin typeface="Times New Roman"/>
                <a:cs typeface="Times New Roman"/>
              </a:rPr>
              <a:t>fare?” </a:t>
            </a:r>
            <a:r>
              <a:rPr sz="1200" spc="-5" dirty="0">
                <a:latin typeface="Times New Roman"/>
                <a:cs typeface="Times New Roman"/>
              </a:rPr>
              <a:t>Gesù si limitò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sorridere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“Il maestro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certamente senza onore agli occhi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diligente allievo.”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partirono </a:t>
            </a:r>
            <a:r>
              <a:rPr sz="1200" spc="-5" dirty="0">
                <a:latin typeface="Times New Roman"/>
                <a:cs typeface="Times New Roman"/>
              </a:rPr>
              <a:t>per l’antica città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(1481.4) 133:9.2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interessato alla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antica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Ur, luogo </a:t>
            </a:r>
            <a:r>
              <a:rPr sz="1200" dirty="0">
                <a:latin typeface="Times New Roman"/>
                <a:cs typeface="Times New Roman"/>
              </a:rPr>
              <a:t>di nascita 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ed era anche </a:t>
            </a:r>
            <a:r>
              <a:rPr sz="1200" spc="-5" dirty="0">
                <a:latin typeface="Times New Roman"/>
                <a:cs typeface="Times New Roman"/>
              </a:rPr>
              <a:t>affascinato </a:t>
            </a:r>
            <a:r>
              <a:rPr sz="1200" spc="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rovine e  </a:t>
            </a:r>
            <a:r>
              <a:rPr sz="1200" spc="-5" dirty="0">
                <a:latin typeface="Times New Roman"/>
                <a:cs typeface="Times New Roman"/>
              </a:rPr>
              <a:t>dalle tradizioni </a:t>
            </a:r>
            <a:r>
              <a:rPr sz="1200" dirty="0">
                <a:latin typeface="Times New Roman"/>
                <a:cs typeface="Times New Roman"/>
              </a:rPr>
              <a:t>di Susa,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Gonod e Ganid </a:t>
            </a:r>
            <a:r>
              <a:rPr sz="1200" spc="-5" dirty="0">
                <a:latin typeface="Times New Roman"/>
                <a:cs typeface="Times New Roman"/>
              </a:rPr>
              <a:t>prolungarono </a:t>
            </a:r>
            <a:r>
              <a:rPr sz="1200" dirty="0">
                <a:latin typeface="Times New Roman"/>
                <a:cs typeface="Times New Roman"/>
              </a:rPr>
              <a:t>di tre settimane la </a:t>
            </a:r>
            <a:r>
              <a:rPr sz="1200" spc="-5" dirty="0">
                <a:latin typeface="Times New Roman"/>
                <a:cs typeface="Times New Roman"/>
              </a:rPr>
              <a:t>loro sosta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consentire  più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per condurre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ricerche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avere anche migliori </a:t>
            </a:r>
            <a:r>
              <a:rPr sz="1200" dirty="0">
                <a:latin typeface="Times New Roman"/>
                <a:cs typeface="Times New Roman"/>
              </a:rPr>
              <a:t>opportunità di </a:t>
            </a:r>
            <a:r>
              <a:rPr sz="1200" spc="-5" dirty="0">
                <a:latin typeface="Times New Roman"/>
                <a:cs typeface="Times New Roman"/>
              </a:rPr>
              <a:t>persuaderlo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con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62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(1481.5) 133:9.3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ad Ur che Ganid </a:t>
            </a:r>
            <a:r>
              <a:rPr sz="1200" dirty="0">
                <a:latin typeface="Times New Roman"/>
                <a:cs typeface="Times New Roman"/>
              </a:rPr>
              <a:t>ebbe 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colloquio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la conoscenza, 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 grandemente affascinato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quanto disse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saggio Ebreo: “La </a:t>
            </a:r>
            <a:r>
              <a:rPr sz="1200" dirty="0">
                <a:latin typeface="Times New Roman"/>
                <a:cs typeface="Times New Roman"/>
              </a:rPr>
              <a:t>saggezza è la </a:t>
            </a:r>
            <a:r>
              <a:rPr sz="1200" spc="-5" dirty="0">
                <a:latin typeface="Times New Roman"/>
                <a:cs typeface="Times New Roman"/>
              </a:rPr>
              <a:t>cosa principale; </a:t>
            </a:r>
            <a:r>
              <a:rPr sz="1200" dirty="0">
                <a:latin typeface="Times New Roman"/>
                <a:cs typeface="Times New Roman"/>
              </a:rPr>
              <a:t>dunque acquisisci </a:t>
            </a:r>
            <a:r>
              <a:rPr sz="1200" spc="-5" dirty="0">
                <a:latin typeface="Times New Roman"/>
                <a:cs typeface="Times New Roman"/>
              </a:rPr>
              <a:t>saggezza.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tutta 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conoscenza, acquisisci </a:t>
            </a:r>
            <a:r>
              <a:rPr sz="1200" dirty="0">
                <a:latin typeface="Times New Roman"/>
                <a:cs typeface="Times New Roman"/>
              </a:rPr>
              <a:t>comprensione. </a:t>
            </a:r>
            <a:r>
              <a:rPr sz="1200" spc="-5" dirty="0">
                <a:latin typeface="Times New Roman"/>
                <a:cs typeface="Times New Roman"/>
              </a:rPr>
              <a:t>Esalta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ed essa </a:t>
            </a:r>
            <a:r>
              <a:rPr sz="1200" dirty="0">
                <a:latin typeface="Times New Roman"/>
                <a:cs typeface="Times New Roman"/>
              </a:rPr>
              <a:t>ti farà </a:t>
            </a:r>
            <a:r>
              <a:rPr sz="1200" spc="-5" dirty="0">
                <a:latin typeface="Times New Roman"/>
                <a:cs typeface="Times New Roman"/>
              </a:rPr>
              <a:t>avanzare. Essa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condurrà agli </a:t>
            </a:r>
            <a:r>
              <a:rPr sz="1200" dirty="0">
                <a:latin typeface="Times New Roman"/>
                <a:cs typeface="Times New Roman"/>
              </a:rPr>
              <a:t>onori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praticherai.”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6420" cy="2842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(1481.6) 133:9.4 </a:t>
            </a:r>
            <a:r>
              <a:rPr sz="1200" spc="-5" dirty="0">
                <a:latin typeface="Times New Roman"/>
                <a:cs typeface="Times New Roman"/>
              </a:rPr>
              <a:t>Giunse alla 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della </a:t>
            </a:r>
            <a:r>
              <a:rPr sz="1200" dirty="0">
                <a:latin typeface="Times New Roman"/>
                <a:cs typeface="Times New Roman"/>
              </a:rPr>
              <a:t>separazione. Essi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coraggiosi, </a:t>
            </a:r>
            <a:r>
              <a:rPr sz="1200" dirty="0">
                <a:latin typeface="Times New Roman"/>
                <a:cs typeface="Times New Roman"/>
              </a:rPr>
              <a:t>specialmente il ragazzo, 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prova dura. 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le lacrime </a:t>
            </a:r>
            <a:r>
              <a:rPr sz="1200" spc="-5" dirty="0">
                <a:latin typeface="Times New Roman"/>
                <a:cs typeface="Times New Roman"/>
              </a:rPr>
              <a:t>agli occhi,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cuore. Congedandosi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precettore, Ganid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“Addio, Maestro,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per sempre. Quando ritornerò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 </a:t>
            </a:r>
            <a:r>
              <a:rPr sz="1200" dirty="0">
                <a:latin typeface="Times New Roman"/>
                <a:cs typeface="Times New Roman"/>
              </a:rPr>
              <a:t>ti cercherò. Ti </a:t>
            </a:r>
            <a:r>
              <a:rPr sz="1200" spc="-5" dirty="0">
                <a:latin typeface="Times New Roman"/>
                <a:cs typeface="Times New Roman"/>
              </a:rPr>
              <a:t>voglio </a:t>
            </a:r>
            <a:r>
              <a:rPr sz="1200" dirty="0">
                <a:latin typeface="Times New Roman"/>
                <a:cs typeface="Times New Roman"/>
              </a:rPr>
              <a:t>bene, perché </a:t>
            </a:r>
            <a:r>
              <a:rPr sz="1200" spc="-5" dirty="0">
                <a:latin typeface="Times New Roman"/>
                <a:cs typeface="Times New Roman"/>
              </a:rPr>
              <a:t>credo 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debba essere </a:t>
            </a:r>
            <a:r>
              <a:rPr sz="1200" dirty="0">
                <a:latin typeface="Times New Roman"/>
                <a:cs typeface="Times New Roman"/>
              </a:rPr>
              <a:t>un po’  simile a te; </a:t>
            </a:r>
            <a:r>
              <a:rPr sz="1200" spc="-5" dirty="0">
                <a:latin typeface="Times New Roman"/>
                <a:cs typeface="Times New Roman"/>
              </a:rPr>
              <a:t>so almeno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assomigli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detto di lui. </a:t>
            </a:r>
            <a:r>
              <a:rPr sz="1200" spc="-5" dirty="0">
                <a:latin typeface="Times New Roman"/>
                <a:cs typeface="Times New Roman"/>
              </a:rPr>
              <a:t>Mi ricorderò </a:t>
            </a:r>
            <a:r>
              <a:rPr sz="1200" dirty="0">
                <a:latin typeface="Times New Roman"/>
                <a:cs typeface="Times New Roman"/>
              </a:rPr>
              <a:t>il tuo insegnamento, ma </a:t>
            </a:r>
            <a:r>
              <a:rPr sz="1200" spc="-5" dirty="0">
                <a:latin typeface="Times New Roman"/>
                <a:cs typeface="Times New Roman"/>
              </a:rPr>
              <a:t>soprattutto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dimenticherò mai te.”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disse: “Addio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maestro,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resi migliori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aiutati </a:t>
            </a:r>
            <a:r>
              <a:rPr sz="1200" dirty="0">
                <a:latin typeface="Times New Roman"/>
                <a:cs typeface="Times New Roman"/>
              </a:rPr>
              <a:t>a conoscere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di voi, e possa la benedizione </a:t>
            </a:r>
            <a:r>
              <a:rPr sz="1200" spc="-5" dirty="0">
                <a:latin typeface="Times New Roman"/>
                <a:cs typeface="Times New Roman"/>
              </a:rPr>
              <a:t>del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abitare </a:t>
            </a:r>
            <a:r>
              <a:rPr sz="1200" dirty="0">
                <a:latin typeface="Times New Roman"/>
                <a:cs typeface="Times New Roman"/>
              </a:rPr>
              <a:t>sempre con voi.” E </a:t>
            </a:r>
            <a:r>
              <a:rPr sz="1200" spc="-5" dirty="0">
                <a:latin typeface="Times New Roman"/>
                <a:cs typeface="Times New Roman"/>
              </a:rPr>
              <a:t>Gesù restò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la piccola barca che </a:t>
            </a:r>
            <a:r>
              <a:rPr sz="1200" spc="5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conduceva al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battello all’ancora.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lasciò </a:t>
            </a:r>
            <a:r>
              <a:rPr sz="1200" dirty="0">
                <a:latin typeface="Times New Roman"/>
                <a:cs typeface="Times New Roman"/>
              </a:rPr>
              <a:t>così i </a:t>
            </a:r>
            <a:r>
              <a:rPr sz="1200" spc="-5" dirty="0">
                <a:latin typeface="Times New Roman"/>
                <a:cs typeface="Times New Roman"/>
              </a:rPr>
              <a:t>suoi amici </a:t>
            </a:r>
            <a:r>
              <a:rPr sz="1200" dirty="0">
                <a:latin typeface="Times New Roman"/>
                <a:cs typeface="Times New Roman"/>
              </a:rPr>
              <a:t>indiani a </a:t>
            </a:r>
            <a:r>
              <a:rPr sz="1200" spc="-5" dirty="0">
                <a:latin typeface="Times New Roman"/>
                <a:cs typeface="Times New Roman"/>
              </a:rPr>
              <a:t>Charax per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rivederli mai </a:t>
            </a:r>
            <a:r>
              <a:rPr sz="1200" dirty="0">
                <a:latin typeface="Times New Roman"/>
                <a:cs typeface="Times New Roman"/>
              </a:rPr>
              <a:t>più in questo mondo.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loro,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seppero mai </a:t>
            </a:r>
            <a:r>
              <a:rPr sz="1200" dirty="0">
                <a:latin typeface="Times New Roman"/>
                <a:cs typeface="Times New Roman"/>
              </a:rPr>
              <a:t>che l’uomo apparso più </a:t>
            </a:r>
            <a:r>
              <a:rPr sz="1200" spc="-5" dirty="0">
                <a:latin typeface="Times New Roman"/>
                <a:cs typeface="Times New Roman"/>
              </a:rPr>
              <a:t>tardi come 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amico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lasciare — Joshua, il loro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2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(1481.7) 133:9.5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Ganid </a:t>
            </a:r>
            <a:r>
              <a:rPr sz="1200" spc="-5" dirty="0">
                <a:latin typeface="Times New Roman"/>
                <a:cs typeface="Times New Roman"/>
              </a:rPr>
              <a:t>crebbe </a:t>
            </a:r>
            <a:r>
              <a:rPr sz="1200" dirty="0">
                <a:latin typeface="Times New Roman"/>
                <a:cs typeface="Times New Roman"/>
              </a:rPr>
              <a:t>e divenne un uomo </a:t>
            </a:r>
            <a:r>
              <a:rPr sz="1200" spc="-5" dirty="0">
                <a:latin typeface="Times New Roman"/>
                <a:cs typeface="Times New Roman"/>
              </a:rPr>
              <a:t>influente,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degno successore del suo </a:t>
            </a:r>
            <a:r>
              <a:rPr sz="1200" dirty="0">
                <a:latin typeface="Times New Roman"/>
                <a:cs typeface="Times New Roman"/>
              </a:rPr>
              <a:t>eminente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diffuse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nobili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appreso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adorato maestro. Più tardi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vita, quando Ganid </a:t>
            </a:r>
            <a:r>
              <a:rPr sz="1200" dirty="0">
                <a:latin typeface="Times New Roman"/>
                <a:cs typeface="Times New Roman"/>
              </a:rPr>
              <a:t>intese </a:t>
            </a:r>
            <a:r>
              <a:rPr sz="1200" spc="-5" dirty="0">
                <a:latin typeface="Times New Roman"/>
                <a:cs typeface="Times New Roman"/>
              </a:rPr>
              <a:t>parlare dello strano  maestro della Palestina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terminò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croce,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riconoscesse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similarità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insegnamenti del </a:t>
            </a:r>
            <a:r>
              <a:rPr sz="1200" spc="-5" dirty="0">
                <a:latin typeface="Times New Roman"/>
                <a:cs typeface="Times New Roman"/>
              </a:rPr>
              <a:t>suo precettore ebreo, </a:t>
            </a:r>
            <a:r>
              <a:rPr sz="1200" dirty="0">
                <a:latin typeface="Times New Roman"/>
                <a:cs typeface="Times New Roman"/>
              </a:rPr>
              <a:t>non pensò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fossero effettivamente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(1482.1) 133:9.6 </a:t>
            </a:r>
            <a:r>
              <a:rPr sz="1200" dirty="0">
                <a:latin typeface="Times New Roman"/>
                <a:cs typeface="Times New Roman"/>
              </a:rPr>
              <a:t>Così ebbe </a:t>
            </a:r>
            <a:r>
              <a:rPr sz="1200" spc="-5" dirty="0">
                <a:latin typeface="Times New Roman"/>
                <a:cs typeface="Times New Roman"/>
              </a:rPr>
              <a:t>fine quel capitolo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del Figlio dell’Uomo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potrebbe intitolare: </a:t>
            </a:r>
            <a:r>
              <a:rPr sz="1200" i="1" spc="-5" dirty="0">
                <a:latin typeface="Times New Roman"/>
                <a:cs typeface="Times New Roman"/>
              </a:rPr>
              <a:t>La missione </a:t>
            </a:r>
            <a:r>
              <a:rPr sz="1200" i="1" dirty="0">
                <a:latin typeface="Times New Roman"/>
                <a:cs typeface="Times New Roman"/>
              </a:rPr>
              <a:t>di Joshua il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43928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anni di</a:t>
            </a:r>
            <a:r>
              <a:rPr sz="2200" b="1" spc="-3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transizione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38159" cy="3429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(1483.1) 134:0.1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viaggio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Mediterraneo,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studiato attentamente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incontrata ed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paesi</a:t>
            </a:r>
            <a:endParaRPr sz="1200">
              <a:latin typeface="Times New Roman"/>
              <a:cs typeface="Times New Roman"/>
            </a:endParaRPr>
          </a:p>
          <a:p>
            <a:pPr marL="63500" marR="4445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attraversati,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giunse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decisione finale concernente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sulla terra. Egli aveva </a:t>
            </a:r>
            <a:r>
              <a:rPr sz="1200" dirty="0">
                <a:latin typeface="Times New Roman"/>
                <a:cs typeface="Times New Roman"/>
              </a:rPr>
              <a:t>pienamente  </a:t>
            </a:r>
            <a:r>
              <a:rPr sz="1200" spc="-5" dirty="0">
                <a:latin typeface="Times New Roman"/>
                <a:cs typeface="Times New Roman"/>
              </a:rPr>
              <a:t>considerato ed </a:t>
            </a:r>
            <a:r>
              <a:rPr sz="1200" dirty="0">
                <a:latin typeface="Times New Roman"/>
                <a:cs typeface="Times New Roman"/>
              </a:rPr>
              <a:t>oramai definitivamente </a:t>
            </a:r>
            <a:r>
              <a:rPr sz="1200" spc="-5" dirty="0">
                <a:latin typeface="Times New Roman"/>
                <a:cs typeface="Times New Roman"/>
              </a:rPr>
              <a:t>approvato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che </a:t>
            </a:r>
            <a:r>
              <a:rPr sz="1200" dirty="0">
                <a:latin typeface="Times New Roman"/>
                <a:cs typeface="Times New Roman"/>
              </a:rPr>
              <a:t>prevedeva la </a:t>
            </a:r>
            <a:r>
              <a:rPr sz="1200" spc="-5" dirty="0">
                <a:latin typeface="Times New Roman"/>
                <a:cs typeface="Times New Roman"/>
              </a:rPr>
              <a:t>sua nascita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genitori ebrei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Palestina, </a:t>
            </a:r>
            <a:r>
              <a:rPr sz="1200" dirty="0">
                <a:latin typeface="Times New Roman"/>
                <a:cs typeface="Times New Roman"/>
              </a:rPr>
              <a:t>e tornò dunque  </a:t>
            </a:r>
            <a:r>
              <a:rPr sz="1200" spc="-5" dirty="0">
                <a:latin typeface="Times New Roman"/>
                <a:cs typeface="Times New Roman"/>
              </a:rPr>
              <a:t>deliberatamente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per aspettare </a:t>
            </a: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sua opera come </a:t>
            </a:r>
            <a:r>
              <a:rPr sz="1200" dirty="0">
                <a:latin typeface="Times New Roman"/>
                <a:cs typeface="Times New Roman"/>
              </a:rPr>
              <a:t>insegnante pubblico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verità.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mise a fare dei piani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pubblica </a:t>
            </a:r>
            <a:r>
              <a:rPr sz="1200" spc="-5" dirty="0">
                <a:latin typeface="Times New Roman"/>
                <a:cs typeface="Times New Roman"/>
              </a:rPr>
              <a:t>nella terra del </a:t>
            </a:r>
            <a:r>
              <a:rPr sz="1200" dirty="0">
                <a:latin typeface="Times New Roman"/>
                <a:cs typeface="Times New Roman"/>
              </a:rPr>
              <a:t>popolo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Giuseppe, e </a:t>
            </a:r>
            <a:r>
              <a:rPr sz="1200" spc="-5" dirty="0">
                <a:latin typeface="Times New Roman"/>
                <a:cs typeface="Times New Roman"/>
              </a:rPr>
              <a:t>fece questo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libera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(1483.2) 134:0.2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costatato per </a:t>
            </a:r>
            <a:r>
              <a:rPr sz="1200" spc="-5" dirty="0">
                <a:latin typeface="Times New Roman"/>
                <a:cs typeface="Times New Roman"/>
              </a:rPr>
              <a:t>esperienza personale ed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tutto il mondo </a:t>
            </a:r>
            <a:r>
              <a:rPr sz="1200" spc="-5" dirty="0">
                <a:latin typeface="Times New Roman"/>
                <a:cs typeface="Times New Roman"/>
              </a:rPr>
              <a:t>romano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migliore  per </a:t>
            </a:r>
            <a:r>
              <a:rPr sz="1200" dirty="0">
                <a:latin typeface="Times New Roman"/>
                <a:cs typeface="Times New Roman"/>
              </a:rPr>
              <a:t>sviluppare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capitoli,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svolgere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scene </a:t>
            </a:r>
            <a:r>
              <a:rPr sz="1200" dirty="0">
                <a:latin typeface="Times New Roman"/>
                <a:cs typeface="Times New Roman"/>
              </a:rPr>
              <a:t>finali, </a:t>
            </a:r>
            <a:r>
              <a:rPr sz="1200" spc="-5" dirty="0">
                <a:latin typeface="Times New Roman"/>
                <a:cs typeface="Times New Roman"/>
              </a:rPr>
              <a:t>della sua vita terrena.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pienamente  </a:t>
            </a:r>
            <a:r>
              <a:rPr sz="1200" spc="-5" dirty="0">
                <a:latin typeface="Times New Roman"/>
                <a:cs typeface="Times New Roman"/>
              </a:rPr>
              <a:t>soddisfatto del </a:t>
            </a:r>
            <a:r>
              <a:rPr sz="1200" dirty="0">
                <a:latin typeface="Times New Roman"/>
                <a:cs typeface="Times New Roman"/>
              </a:rPr>
              <a:t>programma di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apertamente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vera natura e 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divina identità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ed i </a:t>
            </a:r>
            <a:r>
              <a:rPr sz="1200" spc="-5" dirty="0">
                <a:latin typeface="Times New Roman"/>
                <a:cs typeface="Times New Roman"/>
              </a:rPr>
              <a:t>Gentili  della sua Palestina </a:t>
            </a:r>
            <a:r>
              <a:rPr sz="1200" dirty="0">
                <a:latin typeface="Times New Roman"/>
                <a:cs typeface="Times New Roman"/>
              </a:rPr>
              <a:t>natale.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decise </a:t>
            </a:r>
            <a:r>
              <a:rPr sz="1200" spc="-5" dirty="0">
                <a:latin typeface="Times New Roman"/>
                <a:cs typeface="Times New Roman"/>
              </a:rPr>
              <a:t>definitivamente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la sua vita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di completare la sua </a:t>
            </a:r>
            <a:r>
              <a:rPr sz="1200" spc="-5" dirty="0">
                <a:latin typeface="Times New Roman"/>
                <a:cs typeface="Times New Roman"/>
              </a:rPr>
              <a:t>carriera d’esistenza  mortale nello stesso </a:t>
            </a:r>
            <a:r>
              <a:rPr sz="1200" dirty="0">
                <a:latin typeface="Times New Roman"/>
                <a:cs typeface="Times New Roman"/>
              </a:rPr>
              <a:t>paese in cui aveva iniziato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bambino inerme.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carriera su Urantia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cominciata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in </a:t>
            </a:r>
            <a:r>
              <a:rPr sz="1200" spc="-5" dirty="0">
                <a:latin typeface="Times New Roman"/>
                <a:cs typeface="Times New Roman"/>
              </a:rPr>
              <a:t>Palestina ed egli 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in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e tra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trentesimo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(24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63500" marR="16700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(1483.3) 134:1.1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essersi </a:t>
            </a:r>
            <a:r>
              <a:rPr sz="1200" spc="-5" dirty="0">
                <a:latin typeface="Times New Roman"/>
                <a:cs typeface="Times New Roman"/>
              </a:rPr>
              <a:t>congedato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Gonod </a:t>
            </a:r>
            <a:r>
              <a:rPr sz="1200" dirty="0">
                <a:latin typeface="Times New Roman"/>
                <a:cs typeface="Times New Roman"/>
              </a:rPr>
              <a:t>e Ganid a </a:t>
            </a:r>
            <a:r>
              <a:rPr sz="1200" spc="-5" dirty="0">
                <a:latin typeface="Times New Roman"/>
                <a:cs typeface="Times New Roman"/>
              </a:rPr>
              <a:t>Charax (nel dicembre dell’anno </a:t>
            </a:r>
            <a:r>
              <a:rPr sz="1200" dirty="0">
                <a:latin typeface="Times New Roman"/>
                <a:cs typeface="Times New Roman"/>
              </a:rPr>
              <a:t>23 </a:t>
            </a:r>
            <a:r>
              <a:rPr sz="1200" spc="-5" dirty="0">
                <a:latin typeface="Times New Roman"/>
                <a:cs typeface="Times New Roman"/>
              </a:rPr>
              <a:t>d.C.), Gesù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via di </a:t>
            </a:r>
            <a:r>
              <a:rPr sz="1200" spc="-5" dirty="0">
                <a:latin typeface="Times New Roman"/>
                <a:cs typeface="Times New Roman"/>
              </a:rPr>
              <a:t>Ur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Babilonia,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unì ad una </a:t>
            </a:r>
            <a:r>
              <a:rPr sz="1200" spc="-5" dirty="0">
                <a:latin typeface="Times New Roman"/>
                <a:cs typeface="Times New Roman"/>
              </a:rPr>
              <a:t>carovana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deserto 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Damasco. Da Damasco egli </a:t>
            </a:r>
            <a:r>
              <a:rPr sz="1200" dirty="0">
                <a:latin typeface="Times New Roman"/>
                <a:cs typeface="Times New Roman"/>
              </a:rPr>
              <a:t>andò a </a:t>
            </a:r>
            <a:r>
              <a:rPr sz="1200" spc="-5" dirty="0">
                <a:latin typeface="Times New Roman"/>
                <a:cs typeface="Times New Roman"/>
              </a:rPr>
              <a:t>Nazaret, fermandosi  solo alcune </a:t>
            </a:r>
            <a:r>
              <a:rPr sz="1200" dirty="0">
                <a:latin typeface="Times New Roman"/>
                <a:cs typeface="Times New Roman"/>
              </a:rPr>
              <a:t>ore 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sostò per far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Qui </a:t>
            </a:r>
            <a:r>
              <a:rPr sz="1200" dirty="0">
                <a:latin typeface="Times New Roman"/>
                <a:cs typeface="Times New Roman"/>
              </a:rPr>
              <a:t>incontrò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Giacomo,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venuto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al suo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nel cantiere </a:t>
            </a:r>
            <a:r>
              <a:rPr sz="1200" dirty="0">
                <a:latin typeface="Times New Roman"/>
                <a:cs typeface="Times New Roman"/>
              </a:rPr>
              <a:t>navale di </a:t>
            </a:r>
            <a:r>
              <a:rPr sz="1200" spc="-5" dirty="0">
                <a:latin typeface="Times New Roman"/>
                <a:cs typeface="Times New Roman"/>
              </a:rPr>
              <a:t>Zebedeo.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(che </a:t>
            </a:r>
            <a:r>
              <a:rPr sz="1200" dirty="0">
                <a:latin typeface="Times New Roman"/>
                <a:cs typeface="Times New Roman"/>
              </a:rPr>
              <a:t>pure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1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60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trovava casualmente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Cafarnao) </a:t>
            </a:r>
            <a:r>
              <a:rPr sz="1200" dirty="0">
                <a:latin typeface="Times New Roman"/>
                <a:cs typeface="Times New Roman"/>
              </a:rPr>
              <a:t>e dopo aver </a:t>
            </a:r>
            <a:r>
              <a:rPr sz="1200" spc="-5" dirty="0">
                <a:latin typeface="Times New Roman"/>
                <a:cs typeface="Times New Roman"/>
              </a:rPr>
              <a:t>trasferito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Giacomo la </a:t>
            </a:r>
            <a:r>
              <a:rPr sz="1200" spc="-5" dirty="0">
                <a:latin typeface="Times New Roman"/>
                <a:cs typeface="Times New Roman"/>
              </a:rPr>
              <a:t>piccola casa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Zebedeo era riuscito </a:t>
            </a:r>
            <a:r>
              <a:rPr sz="1200" spc="-5" dirty="0">
                <a:latin typeface="Times New Roman"/>
                <a:cs typeface="Times New Roman"/>
              </a:rPr>
              <a:t>ad  acquistare, Gesù andò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8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(1483.4) 134:1.2 </a:t>
            </a:r>
            <a:r>
              <a:rPr sz="1200" spc="-5" dirty="0">
                <a:latin typeface="Times New Roman"/>
                <a:cs typeface="Times New Roman"/>
              </a:rPr>
              <a:t>Alla fine del suo viaggio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Mediterraneo, Gesù aveva ricevuto denaro 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fronte al suo </a:t>
            </a:r>
            <a:r>
              <a:rPr sz="1200" dirty="0">
                <a:latin typeface="Times New Roman"/>
                <a:cs typeface="Times New Roman"/>
              </a:rPr>
              <a:t>mantenimento 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fino all’inizio del </a:t>
            </a:r>
            <a:r>
              <a:rPr sz="1200" spc="-5" dirty="0">
                <a:latin typeface="Times New Roman"/>
                <a:cs typeface="Times New Roman"/>
              </a:rPr>
              <a:t>suo ministero pubblico. Ma all’infuori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che incontrò nel corso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giro straordinario, nessuno seppe </a:t>
            </a:r>
            <a:r>
              <a:rPr sz="1200" dirty="0">
                <a:latin typeface="Times New Roman"/>
                <a:cs typeface="Times New Roman"/>
              </a:rPr>
              <a:t>mai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fatto questo viaggio.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credette </a:t>
            </a:r>
            <a:r>
              <a:rPr sz="1200" spc="-5" dirty="0">
                <a:latin typeface="Times New Roman"/>
                <a:cs typeface="Times New Roman"/>
              </a:rPr>
              <a:t>sempre che egli </a:t>
            </a:r>
            <a:r>
              <a:rPr sz="1200" spc="5" dirty="0">
                <a:latin typeface="Times New Roman"/>
                <a:cs typeface="Times New Roman"/>
              </a:rPr>
              <a:t>avesse  </a:t>
            </a:r>
            <a:r>
              <a:rPr sz="1200" spc="-5" dirty="0">
                <a:latin typeface="Times New Roman"/>
                <a:cs typeface="Times New Roman"/>
              </a:rPr>
              <a:t>trascorso questo tempo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studiare ad Alessandria. Gesù </a:t>
            </a:r>
            <a:r>
              <a:rPr sz="1200" dirty="0">
                <a:latin typeface="Times New Roman"/>
                <a:cs typeface="Times New Roman"/>
              </a:rPr>
              <a:t>non confermò </a:t>
            </a:r>
            <a:r>
              <a:rPr sz="1200" spc="-5" dirty="0">
                <a:latin typeface="Times New Roman"/>
                <a:cs typeface="Times New Roman"/>
              </a:rPr>
              <a:t>mai queste credenze </a:t>
            </a:r>
            <a:r>
              <a:rPr sz="1200" dirty="0">
                <a:latin typeface="Times New Roman"/>
                <a:cs typeface="Times New Roman"/>
              </a:rPr>
              <a:t>né smentì </a:t>
            </a:r>
            <a:r>
              <a:rPr sz="1200" spc="-5" dirty="0">
                <a:latin typeface="Times New Roman"/>
                <a:cs typeface="Times New Roman"/>
              </a:rPr>
              <a:t>mai apertamente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equivoco.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18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(1483.5) 134:1.3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di alcune settimane a </a:t>
            </a:r>
            <a:r>
              <a:rPr sz="1200" spc="-5" dirty="0">
                <a:latin typeface="Times New Roman"/>
                <a:cs typeface="Times New Roman"/>
              </a:rPr>
              <a:t>Nazaret, Gesù fece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alla sua famiglia ed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amici, passò  qualche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laboratorio di </a:t>
            </a:r>
            <a:r>
              <a:rPr sz="1200" spc="-5" dirty="0">
                <a:latin typeface="Times New Roman"/>
                <a:cs typeface="Times New Roman"/>
              </a:rPr>
              <a:t>riparazioni con suo fratello Giuseppe,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dedicò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sua attenzione </a:t>
            </a:r>
            <a:r>
              <a:rPr sz="1200" dirty="0">
                <a:latin typeface="Times New Roman"/>
                <a:cs typeface="Times New Roman"/>
              </a:rPr>
              <a:t>a Maria e a  Rut. Rut </a:t>
            </a:r>
            <a:r>
              <a:rPr sz="1200" spc="-5" dirty="0">
                <a:latin typeface="Times New Roman"/>
                <a:cs typeface="Times New Roman"/>
              </a:rPr>
              <a:t>aveva allora </a:t>
            </a:r>
            <a:r>
              <a:rPr sz="1200" dirty="0">
                <a:latin typeface="Times New Roman"/>
                <a:cs typeface="Times New Roman"/>
              </a:rPr>
              <a:t>quasi quindici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opportunità per Gesù </a:t>
            </a:r>
            <a:r>
              <a:rPr sz="1200" dirty="0">
                <a:latin typeface="Times New Roman"/>
                <a:cs typeface="Times New Roman"/>
              </a:rPr>
              <a:t>di parlare a </a:t>
            </a:r>
            <a:r>
              <a:rPr sz="1200" spc="-5" dirty="0">
                <a:latin typeface="Times New Roman"/>
                <a:cs typeface="Times New Roman"/>
              </a:rPr>
              <a:t>lungo con </a:t>
            </a:r>
            <a:r>
              <a:rPr sz="1200" dirty="0">
                <a:latin typeface="Times New Roman"/>
                <a:cs typeface="Times New Roman"/>
              </a:rPr>
              <a:t>lei da </a:t>
            </a:r>
            <a:r>
              <a:rPr sz="1200" spc="-5" dirty="0">
                <a:latin typeface="Times New Roman"/>
                <a:cs typeface="Times New Roman"/>
              </a:rPr>
              <a:t>quando era  </a:t>
            </a:r>
            <a:r>
              <a:rPr sz="1200" dirty="0">
                <a:latin typeface="Times New Roman"/>
                <a:cs typeface="Times New Roman"/>
              </a:rPr>
              <a:t>divenuta </a:t>
            </a:r>
            <a:r>
              <a:rPr sz="1200" spc="-5" dirty="0">
                <a:latin typeface="Times New Roman"/>
                <a:cs typeface="Times New Roman"/>
              </a:rPr>
              <a:t>giovane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donna.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(1484.1) 134:1.4 </a:t>
            </a:r>
            <a:r>
              <a:rPr sz="1200" spc="-5" dirty="0">
                <a:latin typeface="Times New Roman"/>
                <a:cs typeface="Times New Roman"/>
              </a:rPr>
              <a:t>Da qualche </a:t>
            </a:r>
            <a:r>
              <a:rPr sz="1200" dirty="0">
                <a:latin typeface="Times New Roman"/>
                <a:cs typeface="Times New Roman"/>
              </a:rPr>
              <a:t>tempo Simone e Giuda </a:t>
            </a:r>
            <a:r>
              <a:rPr sz="1200" spc="-5" dirty="0">
                <a:latin typeface="Times New Roman"/>
                <a:cs typeface="Times New Roman"/>
              </a:rPr>
              <a:t>desideravano </a:t>
            </a:r>
            <a:r>
              <a:rPr sz="1200" dirty="0">
                <a:latin typeface="Times New Roman"/>
                <a:cs typeface="Times New Roman"/>
              </a:rPr>
              <a:t>sposarsi, ma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dispiaciuto </a:t>
            </a:r>
            <a:r>
              <a:rPr sz="1200" dirty="0">
                <a:latin typeface="Times New Roman"/>
                <a:cs typeface="Times New Roman"/>
              </a:rPr>
              <a:t>farlo senza il </a:t>
            </a:r>
            <a:r>
              <a:rPr sz="1200" spc="-5" dirty="0">
                <a:latin typeface="Times New Roman"/>
                <a:cs typeface="Times New Roman"/>
              </a:rPr>
              <a:t>consenso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Gesù;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avevano ritardato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avvenimento sperando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ritorno del loro fratello maggiore. Sebbene </a:t>
            </a:r>
            <a:r>
              <a:rPr sz="1200" dirty="0">
                <a:latin typeface="Times New Roman"/>
                <a:cs typeface="Times New Roman"/>
              </a:rPr>
              <a:t>tutti loro  </a:t>
            </a:r>
            <a:r>
              <a:rPr sz="1200" spc="-5" dirty="0">
                <a:latin typeface="Times New Roman"/>
                <a:cs typeface="Times New Roman"/>
              </a:rPr>
              <a:t>considerassero Giacomo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capo della famiglia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</a:t>
            </a:r>
            <a:r>
              <a:rPr sz="1200" spc="-5" dirty="0">
                <a:latin typeface="Times New Roman"/>
                <a:cs typeface="Times New Roman"/>
              </a:rPr>
              <a:t>questioni,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decisero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sposarsi </a:t>
            </a:r>
            <a:r>
              <a:rPr sz="1200" dirty="0">
                <a:latin typeface="Times New Roman"/>
                <a:cs typeface="Times New Roman"/>
              </a:rPr>
              <a:t>volevano la  </a:t>
            </a:r>
            <a:r>
              <a:rPr sz="1200" spc="-5" dirty="0">
                <a:latin typeface="Times New Roman"/>
                <a:cs typeface="Times New Roman"/>
              </a:rPr>
              <a:t>benedizione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Così Simone e </a:t>
            </a:r>
            <a:r>
              <a:rPr sz="1200" spc="-5" dirty="0">
                <a:latin typeface="Times New Roman"/>
                <a:cs typeface="Times New Roman"/>
              </a:rPr>
              <a:t>Giuda si sposarono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matrimonio all’inizio </a:t>
            </a:r>
            <a:r>
              <a:rPr sz="1200" spc="-5" dirty="0">
                <a:latin typeface="Times New Roman"/>
                <a:cs typeface="Times New Roman"/>
              </a:rPr>
              <a:t>di marzo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quest’anno, </a:t>
            </a:r>
            <a:r>
              <a:rPr sz="1200" dirty="0">
                <a:latin typeface="Times New Roman"/>
                <a:cs typeface="Times New Roman"/>
              </a:rPr>
              <a:t>24 d.C.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figli adulti erano ora </a:t>
            </a:r>
            <a:r>
              <a:rPr sz="1200" dirty="0">
                <a:latin typeface="Times New Roman"/>
                <a:cs typeface="Times New Roman"/>
              </a:rPr>
              <a:t>sposati; solo Rut, la più </a:t>
            </a:r>
            <a:r>
              <a:rPr sz="1200" spc="-5" dirty="0">
                <a:latin typeface="Times New Roman"/>
                <a:cs typeface="Times New Roman"/>
              </a:rPr>
              <a:t>giovane, rimaneva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 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(1484.2) 134:1.5 </a:t>
            </a:r>
            <a:r>
              <a:rPr sz="1200" spc="-5" dirty="0">
                <a:latin typeface="Times New Roman"/>
                <a:cs typeface="Times New Roman"/>
              </a:rPr>
              <a:t>Gesù s’incontrò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membri della sua famiglia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furono </a:t>
            </a:r>
            <a:r>
              <a:rPr sz="1200" dirty="0">
                <a:latin typeface="Times New Roman"/>
                <a:cs typeface="Times New Roman"/>
              </a:rPr>
              <a:t>tutti  riuniti </a:t>
            </a:r>
            <a:r>
              <a:rPr sz="1200" spc="-5" dirty="0">
                <a:latin typeface="Times New Roman"/>
                <a:cs typeface="Times New Roman"/>
              </a:rPr>
              <a:t>egli ebbe così </a:t>
            </a:r>
            <a:r>
              <a:rPr sz="1200" dirty="0">
                <a:latin typeface="Times New Roman"/>
                <a:cs typeface="Times New Roman"/>
              </a:rPr>
              <a:t>poco da dire che lo </a:t>
            </a:r>
            <a:r>
              <a:rPr sz="1200" spc="-5" dirty="0">
                <a:latin typeface="Times New Roman"/>
                <a:cs typeface="Times New Roman"/>
              </a:rPr>
              <a:t>rimarcarono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special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Maria era sconcertata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insolita </a:t>
            </a:r>
            <a:r>
              <a:rPr sz="1200" spc="-5" dirty="0">
                <a:latin typeface="Times New Roman"/>
                <a:cs typeface="Times New Roman"/>
              </a:rPr>
              <a:t>particolare  condotta del suo figlio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primogenito.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8795" cy="39554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1874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(1484.3) 134:1.6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preparando </a:t>
            </a:r>
            <a:r>
              <a:rPr sz="1200" dirty="0">
                <a:latin typeface="Times New Roman"/>
                <a:cs typeface="Times New Roman"/>
              </a:rPr>
              <a:t>a lasciare Nazaret, il </a:t>
            </a:r>
            <a:r>
              <a:rPr sz="1200" spc="-5" dirty="0">
                <a:latin typeface="Times New Roman"/>
                <a:cs typeface="Times New Roman"/>
              </a:rPr>
              <a:t>conducente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grossa carovana che era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per la città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ammalò </a:t>
            </a:r>
            <a:r>
              <a:rPr sz="1200" spc="-5" dirty="0">
                <a:latin typeface="Times New Roman"/>
                <a:cs typeface="Times New Roman"/>
              </a:rPr>
              <a:t>gravemente,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essendo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poliglotta, si offrì </a:t>
            </a:r>
            <a:r>
              <a:rPr sz="1200" dirty="0">
                <a:latin typeface="Times New Roman"/>
                <a:cs typeface="Times New Roman"/>
              </a:rPr>
              <a:t>di rimpiazzarlo. Poiché </a:t>
            </a:r>
            <a:r>
              <a:rPr sz="1200" spc="-5" dirty="0">
                <a:latin typeface="Times New Roman"/>
                <a:cs typeface="Times New Roman"/>
              </a:rPr>
              <a:t>questo viaggio  comportava </a:t>
            </a:r>
            <a:r>
              <a:rPr sz="1200" dirty="0">
                <a:latin typeface="Times New Roman"/>
                <a:cs typeface="Times New Roman"/>
              </a:rPr>
              <a:t>la sua assenza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giacché </a:t>
            </a:r>
            <a:r>
              <a:rPr sz="1200" dirty="0">
                <a:latin typeface="Times New Roman"/>
                <a:cs typeface="Times New Roman"/>
              </a:rPr>
              <a:t>tutti i suoi </a:t>
            </a:r>
            <a:r>
              <a:rPr sz="1200" spc="-5" dirty="0">
                <a:latin typeface="Times New Roman"/>
                <a:cs typeface="Times New Roman"/>
              </a:rPr>
              <a:t>fratelli erano sposati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viveva sola in </a:t>
            </a:r>
            <a:r>
              <a:rPr sz="1200" spc="-5" dirty="0">
                <a:latin typeface="Times New Roman"/>
                <a:cs typeface="Times New Roman"/>
              </a:rPr>
              <a:t>casa con </a:t>
            </a:r>
            <a:r>
              <a:rPr sz="1200" dirty="0">
                <a:latin typeface="Times New Roman"/>
                <a:cs typeface="Times New Roman"/>
              </a:rPr>
              <a:t>Rut, </a:t>
            </a:r>
            <a:r>
              <a:rPr sz="1200" spc="-5" dirty="0">
                <a:latin typeface="Times New Roman"/>
                <a:cs typeface="Times New Roman"/>
              </a:rPr>
              <a:t>Gesù  fece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nella </a:t>
            </a:r>
            <a:r>
              <a:rPr sz="1200" dirty="0">
                <a:latin typeface="Times New Roman"/>
                <a:cs typeface="Times New Roman"/>
              </a:rPr>
              <a:t>quale propose che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e Rut </a:t>
            </a:r>
            <a:r>
              <a:rPr sz="1200" spc="-5" dirty="0">
                <a:latin typeface="Times New Roman"/>
                <a:cs typeface="Times New Roman"/>
              </a:rPr>
              <a:t>andassero </a:t>
            </a:r>
            <a:r>
              <a:rPr sz="1200" dirty="0">
                <a:latin typeface="Times New Roman"/>
                <a:cs typeface="Times New Roman"/>
              </a:rPr>
              <a:t>a vivere a </a:t>
            </a:r>
            <a:r>
              <a:rPr sz="1200" spc="-5" dirty="0">
                <a:latin typeface="Times New Roman"/>
                <a:cs typeface="Times New Roman"/>
              </a:rPr>
              <a:t>Cafarnao nella casa che aveva  recentemente </a:t>
            </a:r>
            <a:r>
              <a:rPr sz="1200" dirty="0">
                <a:latin typeface="Times New Roman"/>
                <a:cs typeface="Times New Roman"/>
              </a:rPr>
              <a:t>ceduto a </a:t>
            </a:r>
            <a:r>
              <a:rPr sz="1200" spc="-5" dirty="0">
                <a:latin typeface="Times New Roman"/>
                <a:cs typeface="Times New Roman"/>
              </a:rPr>
              <a:t>Giacomo. Di conseguenza, pochi giorni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partito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carovana, </a:t>
            </a:r>
            <a:r>
              <a:rPr sz="1200" dirty="0">
                <a:latin typeface="Times New Roman"/>
                <a:cs typeface="Times New Roman"/>
              </a:rPr>
              <a:t>Maria e Rut andarono </a:t>
            </a:r>
            <a:r>
              <a:rPr sz="1200" spc="-5" dirty="0">
                <a:latin typeface="Times New Roman"/>
                <a:cs typeface="Times New Roman"/>
              </a:rPr>
              <a:t>ad  abitare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vissero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vita di </a:t>
            </a:r>
            <a:r>
              <a:rPr sz="1200" spc="-5" dirty="0">
                <a:latin typeface="Times New Roman"/>
                <a:cs typeface="Times New Roman"/>
              </a:rPr>
              <a:t>Maria nella </a:t>
            </a:r>
            <a:r>
              <a:rPr sz="1200" dirty="0">
                <a:latin typeface="Times New Roman"/>
                <a:cs typeface="Times New Roman"/>
              </a:rPr>
              <a:t>casa fornita da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Giuseppe e la </a:t>
            </a:r>
            <a:r>
              <a:rPr sz="1200" spc="-5" dirty="0">
                <a:latin typeface="Times New Roman"/>
                <a:cs typeface="Times New Roman"/>
              </a:rPr>
              <a:t>sua famiglia andarono ad  abitare nella </a:t>
            </a:r>
            <a:r>
              <a:rPr sz="1200" dirty="0">
                <a:latin typeface="Times New Roman"/>
                <a:cs typeface="Times New Roman"/>
              </a:rPr>
              <a:t>vecchia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(1484.4) 134:1.7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uno degli anni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straordinari nell’esperienza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 Figlio dell’Uomo; egli </a:t>
            </a:r>
            <a:r>
              <a:rPr sz="1200" spc="5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grandi progressi nella  realizzazione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un’armonia funzionale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Aggiustatore interiore. L’Aggiustatore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 attivamente impegnato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riorganizzare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a preparare la sua mente in vista </a:t>
            </a:r>
            <a:r>
              <a:rPr sz="1200" spc="-5" dirty="0">
                <a:latin typeface="Times New Roman"/>
                <a:cs typeface="Times New Roman"/>
              </a:rPr>
              <a:t>dei grandi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che si  sarebbero prodotti </a:t>
            </a:r>
            <a:r>
              <a:rPr sz="1200" dirty="0">
                <a:latin typeface="Times New Roman"/>
                <a:cs typeface="Times New Roman"/>
              </a:rPr>
              <a:t>nell’allora non </a:t>
            </a:r>
            <a:r>
              <a:rPr sz="1200" spc="-5" dirty="0">
                <a:latin typeface="Times New Roman"/>
                <a:cs typeface="Times New Roman"/>
              </a:rPr>
              <a:t>lontano futuro.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si stava preparando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cambiamento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0033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atteggiamento nei riguardi </a:t>
            </a:r>
            <a:r>
              <a:rPr sz="1200" dirty="0">
                <a:latin typeface="Times New Roman"/>
                <a:cs typeface="Times New Roman"/>
              </a:rPr>
              <a:t>del mondo.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periodo intermedio,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quell’essere che </a:t>
            </a:r>
            <a:r>
              <a:rPr sz="1200" dirty="0">
                <a:latin typeface="Times New Roman"/>
                <a:cs typeface="Times New Roman"/>
              </a:rPr>
              <a:t>cominciò la vita  </a:t>
            </a:r>
            <a:r>
              <a:rPr sz="1200" spc="-5" dirty="0">
                <a:latin typeface="Times New Roman"/>
                <a:cs typeface="Times New Roman"/>
              </a:rPr>
              <a:t>come Dio apparendo </a:t>
            </a:r>
            <a:r>
              <a:rPr sz="1200" dirty="0">
                <a:latin typeface="Times New Roman"/>
                <a:cs typeface="Times New Roman"/>
              </a:rPr>
              <a:t>come uomo, 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preparando 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carriera terrena come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che appariva come 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viaggio della carovana verso il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Caspio</a:t>
            </a:r>
            <a:endParaRPr sz="1600">
              <a:latin typeface="Times New Roman"/>
              <a:cs typeface="Times New Roman"/>
            </a:endParaRPr>
          </a:p>
          <a:p>
            <a:pPr marL="63500" marR="9207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(1484.5) 134:2.1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aprile dell’anno </a:t>
            </a:r>
            <a:r>
              <a:rPr sz="1200" dirty="0">
                <a:latin typeface="Times New Roman"/>
                <a:cs typeface="Times New Roman"/>
              </a:rPr>
              <a:t>24 d.C. 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lasciò Nazaret per 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con la carovana verso 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Mar Caspio.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carovana </a:t>
            </a:r>
            <a:r>
              <a:rPr sz="1200" spc="-5" dirty="0">
                <a:latin typeface="Times New Roman"/>
                <a:cs typeface="Times New Roman"/>
              </a:rPr>
              <a:t>alla quale Gesù si era </a:t>
            </a:r>
            <a:r>
              <a:rPr sz="1200" dirty="0">
                <a:latin typeface="Times New Roman"/>
                <a:cs typeface="Times New Roman"/>
              </a:rPr>
              <a:t>unito </a:t>
            </a:r>
            <a:r>
              <a:rPr sz="1200" spc="-5" dirty="0">
                <a:latin typeface="Times New Roman"/>
                <a:cs typeface="Times New Roman"/>
              </a:rPr>
              <a:t>come conduttore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Gerusalemme, per </a:t>
            </a:r>
            <a:r>
              <a:rPr sz="1200" dirty="0">
                <a:latin typeface="Times New Roman"/>
                <a:cs typeface="Times New Roman"/>
              </a:rPr>
              <a:t>la via di Damasco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20" dirty="0">
                <a:latin typeface="Times New Roman"/>
                <a:cs typeface="Times New Roman"/>
              </a:rPr>
              <a:t>il  </a:t>
            </a:r>
            <a:r>
              <a:rPr sz="1200" spc="-10" dirty="0">
                <a:latin typeface="Times New Roman"/>
                <a:cs typeface="Times New Roman"/>
              </a:rPr>
              <a:t>Lago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Urmia, attraverso l’Assiria,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Partia, fino alla regione </a:t>
            </a:r>
            <a:r>
              <a:rPr sz="1200" dirty="0">
                <a:latin typeface="Times New Roman"/>
                <a:cs typeface="Times New Roman"/>
              </a:rPr>
              <a:t>sudorientale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Mar Caspio.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un anno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che egli tornasse </a:t>
            </a:r>
            <a:r>
              <a:rPr sz="1200" dirty="0">
                <a:latin typeface="Times New Roman"/>
                <a:cs typeface="Times New Roman"/>
              </a:rPr>
              <a:t>da questo </a:t>
            </a:r>
            <a:r>
              <a:rPr sz="1200" spc="-5" dirty="0">
                <a:latin typeface="Times New Roman"/>
                <a:cs typeface="Times New Roman"/>
              </a:rPr>
              <a:t>viaggio.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94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92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(1484.6) 134:2.2 </a:t>
            </a:r>
            <a:r>
              <a:rPr sz="1200" spc="-5" dirty="0">
                <a:latin typeface="Times New Roman"/>
                <a:cs typeface="Times New Roman"/>
              </a:rPr>
              <a:t>Per Gesù questo viaggio </a:t>
            </a:r>
            <a:r>
              <a:rPr sz="1200" dirty="0">
                <a:latin typeface="Times New Roman"/>
                <a:cs typeface="Times New Roman"/>
              </a:rPr>
              <a:t>con la carovana </a:t>
            </a:r>
            <a:r>
              <a:rPr sz="1200" spc="-5" dirty="0">
                <a:latin typeface="Times New Roman"/>
                <a:cs typeface="Times New Roman"/>
              </a:rPr>
              <a:t>fu un’altra </a:t>
            </a:r>
            <a:r>
              <a:rPr sz="1200" dirty="0">
                <a:latin typeface="Times New Roman"/>
                <a:cs typeface="Times New Roman"/>
              </a:rPr>
              <a:t>avventura di </a:t>
            </a:r>
            <a:r>
              <a:rPr sz="1200" spc="-5" dirty="0">
                <a:latin typeface="Times New Roman"/>
                <a:cs typeface="Times New Roman"/>
              </a:rPr>
              <a:t>esplorazione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ministero personale. Egli </a:t>
            </a:r>
            <a:r>
              <a:rPr sz="1200" dirty="0">
                <a:latin typeface="Times New Roman"/>
                <a:cs typeface="Times New Roman"/>
              </a:rPr>
              <a:t>ebbe 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interessante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della sua carovana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passeggeri, custodi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conducenti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cammelli. Decine </a:t>
            </a:r>
            <a:r>
              <a:rPr sz="1200" dirty="0">
                <a:latin typeface="Times New Roman"/>
                <a:cs typeface="Times New Roman"/>
              </a:rPr>
              <a:t>di uomini, di  donne e di bambini, </a:t>
            </a:r>
            <a:r>
              <a:rPr sz="1200" spc="-5" dirty="0">
                <a:latin typeface="Times New Roman"/>
                <a:cs typeface="Times New Roman"/>
              </a:rPr>
              <a:t>residenti lungo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seguita dalla carovana, </a:t>
            </a:r>
            <a:r>
              <a:rPr sz="1200" dirty="0">
                <a:latin typeface="Times New Roman"/>
                <a:cs typeface="Times New Roman"/>
              </a:rPr>
              <a:t>vissero una vita più </a:t>
            </a:r>
            <a:r>
              <a:rPr sz="1200" spc="-5" dirty="0">
                <a:latin typeface="Times New Roman"/>
                <a:cs typeface="Times New Roman"/>
              </a:rPr>
              <a:t>ricca </a:t>
            </a:r>
            <a:r>
              <a:rPr sz="1200" dirty="0">
                <a:latin typeface="Times New Roman"/>
                <a:cs typeface="Times New Roman"/>
              </a:rPr>
              <a:t>a seguito </a:t>
            </a:r>
            <a:r>
              <a:rPr sz="1200" spc="-5" dirty="0">
                <a:latin typeface="Times New Roman"/>
                <a:cs typeface="Times New Roman"/>
              </a:rPr>
              <a:t>del loro 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Gesù, per  </a:t>
            </a:r>
            <a:r>
              <a:rPr sz="1200" dirty="0">
                <a:latin typeface="Times New Roman"/>
                <a:cs typeface="Times New Roman"/>
              </a:rPr>
              <a:t>loro lo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conduttore di una </a:t>
            </a:r>
            <a:r>
              <a:rPr sz="1200" spc="-5" dirty="0">
                <a:latin typeface="Times New Roman"/>
                <a:cs typeface="Times New Roman"/>
              </a:rPr>
              <a:t>normale carovana. </a:t>
            </a:r>
            <a:r>
              <a:rPr sz="1200" dirty="0">
                <a:latin typeface="Times New Roman"/>
                <a:cs typeface="Times New Roman"/>
              </a:rPr>
              <a:t>Non tutti quelli </a:t>
            </a:r>
            <a:r>
              <a:rPr sz="1200" spc="-5" dirty="0">
                <a:latin typeface="Times New Roman"/>
                <a:cs typeface="Times New Roman"/>
              </a:rPr>
              <a:t>che beneficiarono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occasioni del suo ministero  personale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trassero </a:t>
            </a:r>
            <a:r>
              <a:rPr sz="1200" dirty="0">
                <a:latin typeface="Times New Roman"/>
                <a:cs typeface="Times New Roman"/>
              </a:rPr>
              <a:t>profitto, ma la </a:t>
            </a:r>
            <a:r>
              <a:rPr sz="1200" spc="-5" dirty="0">
                <a:latin typeface="Times New Roman"/>
                <a:cs typeface="Times New Roman"/>
              </a:rPr>
              <a:t>grande maggioranza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incontrarono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parlarono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furono resi </a:t>
            </a:r>
            <a:r>
              <a:rPr sz="1200" dirty="0">
                <a:latin typeface="Times New Roman"/>
                <a:cs typeface="Times New Roman"/>
              </a:rPr>
              <a:t>migliori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loro vita </a:t>
            </a:r>
            <a:r>
              <a:rPr sz="1200" spc="-5" dirty="0">
                <a:latin typeface="Times New Roman"/>
                <a:cs typeface="Times New Roman"/>
              </a:rPr>
              <a:t>terrena.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(1484.7) 134:2.3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viaggi </a:t>
            </a:r>
            <a:r>
              <a:rPr sz="1200" dirty="0">
                <a:latin typeface="Times New Roman"/>
                <a:cs typeface="Times New Roman"/>
              </a:rPr>
              <a:t>nel mondo, questo </a:t>
            </a:r>
            <a:r>
              <a:rPr sz="1200" spc="-5" dirty="0">
                <a:latin typeface="Times New Roman"/>
                <a:cs typeface="Times New Roman"/>
              </a:rPr>
              <a:t>del Mar Caspio </a:t>
            </a:r>
            <a:r>
              <a:rPr sz="1200" dirty="0">
                <a:latin typeface="Times New Roman"/>
                <a:cs typeface="Times New Roman"/>
              </a:rPr>
              <a:t>fu quello che </a:t>
            </a:r>
            <a:r>
              <a:rPr sz="1200" spc="-5" dirty="0">
                <a:latin typeface="Times New Roman"/>
                <a:cs typeface="Times New Roman"/>
              </a:rPr>
              <a:t>condusse Gesù </a:t>
            </a:r>
            <a:r>
              <a:rPr sz="1200" dirty="0">
                <a:latin typeface="Times New Roman"/>
                <a:cs typeface="Times New Roman"/>
              </a:rPr>
              <a:t>più vicino </a:t>
            </a:r>
            <a:r>
              <a:rPr sz="1200" spc="-5" dirty="0">
                <a:latin typeface="Times New Roman"/>
                <a:cs typeface="Times New Roman"/>
              </a:rPr>
              <a:t>all’Oriente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permise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migliore </a:t>
            </a:r>
            <a:r>
              <a:rPr sz="1200" dirty="0">
                <a:latin typeface="Times New Roman"/>
                <a:cs typeface="Times New Roman"/>
              </a:rPr>
              <a:t>dei popoli </a:t>
            </a:r>
            <a:r>
              <a:rPr sz="1200" spc="-5" dirty="0">
                <a:latin typeface="Times New Roman"/>
                <a:cs typeface="Times New Roman"/>
              </a:rPr>
              <a:t>dell’Estremo </a:t>
            </a:r>
            <a:r>
              <a:rPr sz="1200" dirty="0">
                <a:latin typeface="Times New Roman"/>
                <a:cs typeface="Times New Roman"/>
              </a:rPr>
              <a:t>Oriente.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stabilì </a:t>
            </a:r>
            <a:r>
              <a:rPr sz="1200" spc="-5" dirty="0">
                <a:latin typeface="Times New Roman"/>
                <a:cs typeface="Times New Roman"/>
              </a:rPr>
              <a:t>contatti diretti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 con  ciascuna </a:t>
            </a:r>
            <a:r>
              <a:rPr sz="1200" dirty="0">
                <a:latin typeface="Times New Roman"/>
                <a:cs typeface="Times New Roman"/>
              </a:rPr>
              <a:t>delle razze sopravviventi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quella rossa. Trasse </a:t>
            </a:r>
            <a:r>
              <a:rPr sz="1200" dirty="0">
                <a:latin typeface="Times New Roman"/>
                <a:cs typeface="Times New Roman"/>
              </a:rPr>
              <a:t>uguale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ministero personale verso </a:t>
            </a:r>
            <a:r>
              <a:rPr sz="1200" dirty="0">
                <a:latin typeface="Times New Roman"/>
                <a:cs typeface="Times New Roman"/>
              </a:rPr>
              <a:t>ciascuna  di queste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razze e di questi popoli misti, e tutti </a:t>
            </a:r>
            <a:r>
              <a:rPr sz="1200" spc="-5" dirty="0">
                <a:latin typeface="Times New Roman"/>
                <a:cs typeface="Times New Roman"/>
              </a:rPr>
              <a:t>furono ricettivi alla </a:t>
            </a:r>
            <a:r>
              <a:rPr sz="1200" dirty="0">
                <a:latin typeface="Times New Roman"/>
                <a:cs typeface="Times New Roman"/>
              </a:rPr>
              <a:t>verità vivente che portava loro. </a:t>
            </a:r>
            <a:r>
              <a:rPr sz="1200" spc="-5" dirty="0">
                <a:latin typeface="Times New Roman"/>
                <a:cs typeface="Times New Roman"/>
              </a:rPr>
              <a:t>Sia 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Europei</a:t>
            </a:r>
            <a:endParaRPr sz="1200">
              <a:latin typeface="Times New Roman"/>
              <a:cs typeface="Times New Roman"/>
            </a:endParaRPr>
          </a:p>
          <a:p>
            <a:pPr marL="76200" marR="2946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dell’Estremo Occidente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Asiatici </a:t>
            </a:r>
            <a:r>
              <a:rPr sz="1200" dirty="0">
                <a:latin typeface="Times New Roman"/>
                <a:cs typeface="Times New Roman"/>
              </a:rPr>
              <a:t>dell’Estremo </a:t>
            </a:r>
            <a:r>
              <a:rPr sz="1200" spc="-5" dirty="0">
                <a:latin typeface="Times New Roman"/>
                <a:cs typeface="Times New Roman"/>
              </a:rPr>
              <a:t>Oriente prestarono </a:t>
            </a:r>
            <a:r>
              <a:rPr sz="1200" dirty="0">
                <a:latin typeface="Times New Roman"/>
                <a:cs typeface="Times New Roman"/>
              </a:rPr>
              <a:t>attenzione </a:t>
            </a:r>
            <a:r>
              <a:rPr sz="1200" spc="-5" dirty="0">
                <a:latin typeface="Times New Roman"/>
                <a:cs typeface="Times New Roman"/>
              </a:rPr>
              <a:t>alle sue parole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e di vita eterna, e  </a:t>
            </a:r>
            <a:r>
              <a:rPr sz="1200" spc="-5" dirty="0">
                <a:latin typeface="Times New Roman"/>
                <a:cs typeface="Times New Roman"/>
              </a:rPr>
              <a:t>furono influenzati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uguale misura dalla </a:t>
            </a:r>
            <a:r>
              <a:rPr sz="1200" dirty="0">
                <a:latin typeface="Times New Roman"/>
                <a:cs typeface="Times New Roman"/>
              </a:rPr>
              <a:t>vita di servizio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e di ministero </a:t>
            </a:r>
            <a:r>
              <a:rPr sz="1200" spc="-5" dirty="0">
                <a:latin typeface="Times New Roman"/>
                <a:cs typeface="Times New Roman"/>
              </a:rPr>
              <a:t>spirituale che egli visse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con </a:t>
            </a:r>
            <a:r>
              <a:rPr sz="1200" dirty="0">
                <a:latin typeface="Times New Roman"/>
                <a:cs typeface="Times New Roman"/>
              </a:rPr>
              <a:t>tanta  </a:t>
            </a:r>
            <a:r>
              <a:rPr sz="1200" spc="-5" dirty="0">
                <a:latin typeface="Times New Roman"/>
                <a:cs typeface="Times New Roman"/>
              </a:rPr>
              <a:t>grazia.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3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(1485.1) 134:2.4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carovana riuscì </a:t>
            </a:r>
            <a:r>
              <a:rPr sz="1200" dirty="0">
                <a:latin typeface="Times New Roman"/>
                <a:cs typeface="Times New Roman"/>
              </a:rPr>
              <a:t>sotto tutti i punti di </a:t>
            </a:r>
            <a:r>
              <a:rPr sz="1200" spc="-5" dirty="0">
                <a:latin typeface="Times New Roman"/>
                <a:cs typeface="Times New Roman"/>
              </a:rPr>
              <a:t>vista. Questo </a:t>
            </a:r>
            <a:r>
              <a:rPr sz="1200" dirty="0">
                <a:latin typeface="Times New Roman"/>
                <a:cs typeface="Times New Roman"/>
              </a:rPr>
              <a:t>fu uno </a:t>
            </a:r>
            <a:r>
              <a:rPr sz="1200" spc="-5" dirty="0">
                <a:latin typeface="Times New Roman"/>
                <a:cs typeface="Times New Roman"/>
              </a:rPr>
              <a:t>degli episodi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interessanti </a:t>
            </a:r>
            <a:r>
              <a:rPr sz="1200" dirty="0">
                <a:latin typeface="Times New Roman"/>
                <a:cs typeface="Times New Roman"/>
              </a:rPr>
              <a:t>nella vita umana  di </a:t>
            </a:r>
            <a:r>
              <a:rPr sz="1200" spc="-5" dirty="0">
                <a:latin typeface="Times New Roman"/>
                <a:cs typeface="Times New Roman"/>
              </a:rPr>
              <a:t>Gesù, perché egli </a:t>
            </a:r>
            <a:r>
              <a:rPr sz="1200" dirty="0">
                <a:latin typeface="Times New Roman"/>
                <a:cs typeface="Times New Roman"/>
              </a:rPr>
              <a:t>operò </a:t>
            </a:r>
            <a:r>
              <a:rPr sz="1200" spc="-5" dirty="0">
                <a:latin typeface="Times New Roman"/>
                <a:cs typeface="Times New Roman"/>
              </a:rPr>
              <a:t>durante quest’anno con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esecutive, essendo responsabile dei </a:t>
            </a:r>
            <a:r>
              <a:rPr sz="1200" dirty="0">
                <a:latin typeface="Times New Roman"/>
                <a:cs typeface="Times New Roman"/>
              </a:rPr>
              <a:t>beni </a:t>
            </a:r>
            <a:r>
              <a:rPr sz="1200" spc="-5" dirty="0">
                <a:latin typeface="Times New Roman"/>
                <a:cs typeface="Times New Roman"/>
              </a:rPr>
              <a:t>materiali affidatigli </a:t>
            </a:r>
            <a:r>
              <a:rPr sz="1200" dirty="0">
                <a:latin typeface="Times New Roman"/>
                <a:cs typeface="Times New Roman"/>
              </a:rPr>
              <a:t>e della  </a:t>
            </a:r>
            <a:r>
              <a:rPr sz="1200" spc="-5" dirty="0">
                <a:latin typeface="Times New Roman"/>
                <a:cs typeface="Times New Roman"/>
              </a:rPr>
              <a:t>salvaguardia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viaggiatori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carovana.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adempì i </a:t>
            </a:r>
            <a:r>
              <a:rPr sz="1200" spc="-5" dirty="0">
                <a:latin typeface="Times New Roman"/>
                <a:cs typeface="Times New Roman"/>
              </a:rPr>
              <a:t>suoi molteplici doveri con fedeltà, </a:t>
            </a:r>
            <a:r>
              <a:rPr sz="1200" dirty="0">
                <a:latin typeface="Times New Roman"/>
                <a:cs typeface="Times New Roman"/>
              </a:rPr>
              <a:t>efficienza e  saggezza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estreme.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(1485.2) 134:2.5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dalla regione del Caspio, Gesù lasciò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carovana al </a:t>
            </a:r>
            <a:r>
              <a:rPr sz="1200" spc="-10" dirty="0">
                <a:latin typeface="Times New Roman"/>
                <a:cs typeface="Times New Roman"/>
              </a:rPr>
              <a:t>Lago </a:t>
            </a:r>
            <a:r>
              <a:rPr sz="1200" dirty="0">
                <a:latin typeface="Times New Roman"/>
                <a:cs typeface="Times New Roman"/>
              </a:rPr>
              <a:t>di Urmia, dove </a:t>
            </a:r>
            <a:r>
              <a:rPr sz="1200" spc="-5" dirty="0">
                <a:latin typeface="Times New Roman"/>
                <a:cs typeface="Times New Roman"/>
              </a:rPr>
              <a:t>si fermò </a:t>
            </a:r>
            <a:r>
              <a:rPr sz="1200" dirty="0">
                <a:latin typeface="Times New Roman"/>
                <a:cs typeface="Times New Roman"/>
              </a:rPr>
              <a:t>per poco  più di due </a:t>
            </a:r>
            <a:r>
              <a:rPr sz="1200" spc="-5" dirty="0">
                <a:latin typeface="Times New Roman"/>
                <a:cs typeface="Times New Roman"/>
              </a:rPr>
              <a:t>settimane. Egli ritornò come passeggero con un’altra carovana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Damasco, </a:t>
            </a:r>
            <a:r>
              <a:rPr sz="1200" dirty="0">
                <a:latin typeface="Times New Roman"/>
                <a:cs typeface="Times New Roman"/>
              </a:rPr>
              <a:t>dove i </a:t>
            </a:r>
            <a:r>
              <a:rPr sz="1200" spc="-5" dirty="0">
                <a:latin typeface="Times New Roman"/>
                <a:cs typeface="Times New Roman"/>
              </a:rPr>
              <a:t>proprietari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cammelli gli </a:t>
            </a:r>
            <a:r>
              <a:rPr sz="1200" dirty="0">
                <a:latin typeface="Times New Roman"/>
                <a:cs typeface="Times New Roman"/>
              </a:rPr>
              <a:t>chiesero di  </a:t>
            </a:r>
            <a:r>
              <a:rPr sz="1200" spc="-5" dirty="0">
                <a:latin typeface="Times New Roman"/>
                <a:cs typeface="Times New Roman"/>
              </a:rPr>
              <a:t>restare al loro </a:t>
            </a:r>
            <a:r>
              <a:rPr sz="1200" dirty="0">
                <a:latin typeface="Times New Roman"/>
                <a:cs typeface="Times New Roman"/>
              </a:rPr>
              <a:t>servizio. </a:t>
            </a:r>
            <a:r>
              <a:rPr sz="1200" spc="-5" dirty="0">
                <a:latin typeface="Times New Roman"/>
                <a:cs typeface="Times New Roman"/>
              </a:rPr>
              <a:t>Declinando questa offerta, egli proseguì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viaggio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convoglio della carovana fino </a:t>
            </a:r>
            <a:r>
              <a:rPr sz="1200" dirty="0">
                <a:latin typeface="Times New Roman"/>
                <a:cs typeface="Times New Roman"/>
              </a:rPr>
              <a:t>a Cafarnao,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260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arrivò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aprile </a:t>
            </a:r>
            <a:r>
              <a:rPr sz="1200" dirty="0">
                <a:latin typeface="Times New Roman"/>
                <a:cs typeface="Times New Roman"/>
              </a:rPr>
              <a:t>dell’anno 25 d.C.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sua residenza. </a:t>
            </a:r>
            <a:r>
              <a:rPr sz="1200" dirty="0">
                <a:latin typeface="Times New Roman"/>
                <a:cs typeface="Times New Roman"/>
              </a:rPr>
              <a:t>Cafarnao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divenuta la residenza di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di Maria e di Rut. </a:t>
            </a:r>
            <a:r>
              <a:rPr sz="1200" spc="-5" dirty="0">
                <a:latin typeface="Times New Roman"/>
                <a:cs typeface="Times New Roman"/>
              </a:rPr>
              <a:t>Ma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mai più con la </a:t>
            </a:r>
            <a:r>
              <a:rPr sz="1200" spc="-5" dirty="0">
                <a:latin typeface="Times New Roman"/>
                <a:cs typeface="Times New Roman"/>
              </a:rPr>
              <a:t>sua famiglia;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trovava a </a:t>
            </a:r>
            <a:r>
              <a:rPr sz="1200" spc="-5" dirty="0">
                <a:latin typeface="Times New Roman"/>
                <a:cs typeface="Times New Roman"/>
              </a:rPr>
              <a:t>Cafarnao abitava presso  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Zebedei.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conferenze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Urmia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(1485.3) 134:3.1 </a:t>
            </a:r>
            <a:r>
              <a:rPr sz="1200" spc="-5" dirty="0">
                <a:latin typeface="Times New Roman"/>
                <a:cs typeface="Times New Roman"/>
              </a:rPr>
              <a:t>Sul cammino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 Caspio, Gesù si era fermato </a:t>
            </a:r>
            <a:r>
              <a:rPr sz="1200" dirty="0">
                <a:latin typeface="Times New Roman"/>
                <a:cs typeface="Times New Roman"/>
              </a:rPr>
              <a:t>per alcuni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riposo </a:t>
            </a:r>
            <a:r>
              <a:rPr sz="1200" dirty="0">
                <a:latin typeface="Times New Roman"/>
                <a:cs typeface="Times New Roman"/>
              </a:rPr>
              <a:t>e di ricupero </a:t>
            </a:r>
            <a:r>
              <a:rPr sz="1200" spc="-5" dirty="0">
                <a:latin typeface="Times New Roman"/>
                <a:cs typeface="Times New Roman"/>
              </a:rPr>
              <a:t>nell’antica città persiana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Urmia,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 occidentale del </a:t>
            </a:r>
            <a:r>
              <a:rPr sz="1200" spc="-10" dirty="0">
                <a:latin typeface="Times New Roman"/>
                <a:cs typeface="Times New Roman"/>
              </a:rPr>
              <a:t>Lago </a:t>
            </a:r>
            <a:r>
              <a:rPr sz="1200" dirty="0">
                <a:latin typeface="Times New Roman"/>
                <a:cs typeface="Times New Roman"/>
              </a:rPr>
              <a:t>di Urmia. Sulla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isole </a:t>
            </a:r>
            <a:r>
              <a:rPr sz="1200" spc="-5" dirty="0">
                <a:latin typeface="Times New Roman"/>
                <a:cs typeface="Times New Roman"/>
              </a:rPr>
              <a:t>situato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poca </a:t>
            </a:r>
            <a:r>
              <a:rPr sz="1200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dalla riva,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prossimità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Urmia, si trovava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costruzione — un </a:t>
            </a:r>
            <a:r>
              <a:rPr sz="1200" spc="-5" dirty="0">
                <a:latin typeface="Times New Roman"/>
                <a:cs typeface="Times New Roman"/>
              </a:rPr>
              <a:t>anfiteatro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conferenze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dedicato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“spirito della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religione”.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struttura </a:t>
            </a:r>
            <a:r>
              <a:rPr sz="1200" dirty="0">
                <a:latin typeface="Times New Roman"/>
                <a:cs typeface="Times New Roman"/>
              </a:rPr>
              <a:t>era veramente un </a:t>
            </a:r>
            <a:r>
              <a:rPr sz="1200" spc="-5" dirty="0">
                <a:latin typeface="Times New Roman"/>
                <a:cs typeface="Times New Roman"/>
              </a:rPr>
              <a:t>Tempio della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60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(1485.4) 134:3.2 </a:t>
            </a:r>
            <a:r>
              <a:rPr sz="1200" spc="-5" dirty="0">
                <a:latin typeface="Times New Roman"/>
                <a:cs typeface="Times New Roman"/>
              </a:rPr>
              <a:t>Questo Tempio della religione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costruito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mercante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Urmia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tre </a:t>
            </a:r>
            <a:r>
              <a:rPr sz="1200" spc="-5" dirty="0">
                <a:latin typeface="Times New Roman"/>
                <a:cs typeface="Times New Roman"/>
              </a:rPr>
              <a:t>figli.  Quest’uomo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Cymboyton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contava </a:t>
            </a:r>
            <a:r>
              <a:rPr sz="1200" dirty="0">
                <a:latin typeface="Times New Roman"/>
                <a:cs typeface="Times New Roman"/>
              </a:rPr>
              <a:t>fra i </a:t>
            </a:r>
            <a:r>
              <a:rPr sz="1200" spc="-5" dirty="0">
                <a:latin typeface="Times New Roman"/>
                <a:cs typeface="Times New Roman"/>
              </a:rPr>
              <a:t>suoi antenati persone </a:t>
            </a:r>
            <a:r>
              <a:rPr sz="1200" dirty="0">
                <a:latin typeface="Times New Roman"/>
                <a:cs typeface="Times New Roman"/>
              </a:rPr>
              <a:t>di provenienza molto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(1485.5) 134:3.3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conferenze e le </a:t>
            </a:r>
            <a:r>
              <a:rPr sz="1200" spc="-5" dirty="0">
                <a:latin typeface="Times New Roman"/>
                <a:cs typeface="Times New Roman"/>
              </a:rPr>
              <a:t>discussioni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 iniziavano alle </a:t>
            </a:r>
            <a:r>
              <a:rPr sz="1200" dirty="0">
                <a:latin typeface="Times New Roman"/>
                <a:cs typeface="Times New Roman"/>
              </a:rPr>
              <a:t>10, </a:t>
            </a:r>
            <a:r>
              <a:rPr sz="1200" spc="-5" dirty="0">
                <a:latin typeface="Times New Roman"/>
                <a:cs typeface="Times New Roman"/>
              </a:rPr>
              <a:t>ogni mattino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settimana.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sessioni  </a:t>
            </a:r>
            <a:r>
              <a:rPr sz="1200" spc="-5" dirty="0">
                <a:latin typeface="Times New Roman"/>
                <a:cs typeface="Times New Roman"/>
              </a:rPr>
              <a:t>del pomeriggio </a:t>
            </a:r>
            <a:r>
              <a:rPr sz="1200" dirty="0">
                <a:latin typeface="Times New Roman"/>
                <a:cs typeface="Times New Roman"/>
              </a:rPr>
              <a:t>iniziavano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15 ed i </a:t>
            </a:r>
            <a:r>
              <a:rPr sz="1200" spc="-5" dirty="0">
                <a:latin typeface="Times New Roman"/>
                <a:cs typeface="Times New Roman"/>
              </a:rPr>
              <a:t>dibattiti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si aprivano alle </a:t>
            </a:r>
            <a:r>
              <a:rPr sz="1200" dirty="0">
                <a:latin typeface="Times New Roman"/>
                <a:cs typeface="Times New Roman"/>
              </a:rPr>
              <a:t>20. </a:t>
            </a:r>
            <a:r>
              <a:rPr sz="1200" spc="-5" dirty="0">
                <a:latin typeface="Times New Roman"/>
                <a:cs typeface="Times New Roman"/>
              </a:rPr>
              <a:t>Cymboyton </a:t>
            </a:r>
            <a:r>
              <a:rPr sz="1200" dirty="0">
                <a:latin typeface="Times New Roman"/>
                <a:cs typeface="Times New Roman"/>
              </a:rPr>
              <a:t>o uno dei suoi tre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presiedevano</a:t>
            </a: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sempre queste sessioni d’insegnamento, </a:t>
            </a:r>
            <a:r>
              <a:rPr sz="1200" dirty="0">
                <a:latin typeface="Times New Roman"/>
                <a:cs typeface="Times New Roman"/>
              </a:rPr>
              <a:t>di discussione e di </a:t>
            </a:r>
            <a:r>
              <a:rPr sz="1200" spc="-5" dirty="0">
                <a:latin typeface="Times New Roman"/>
                <a:cs typeface="Times New Roman"/>
              </a:rPr>
              <a:t>dibattito.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fondatore di questa scuola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di religione </a:t>
            </a:r>
            <a:r>
              <a:rPr sz="1200" spc="-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e  morì senza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mai rivelato le </a:t>
            </a:r>
            <a:r>
              <a:rPr sz="1200" spc="-5" dirty="0">
                <a:latin typeface="Times New Roman"/>
                <a:cs typeface="Times New Roman"/>
              </a:rPr>
              <a:t>sue credenze religiose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1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(1485.6) 134:3.4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più occasioni </a:t>
            </a:r>
            <a:r>
              <a:rPr sz="1200" spc="-5" dirty="0">
                <a:latin typeface="Times New Roman"/>
                <a:cs typeface="Times New Roman"/>
              </a:rPr>
              <a:t>Gesù partecipò </a:t>
            </a:r>
            <a:r>
              <a:rPr sz="1200" dirty="0">
                <a:latin typeface="Times New Roman"/>
                <a:cs typeface="Times New Roman"/>
              </a:rPr>
              <a:t>a queste discussioni, e prima che </a:t>
            </a:r>
            <a:r>
              <a:rPr sz="1200" spc="-5" dirty="0">
                <a:latin typeface="Times New Roman"/>
                <a:cs typeface="Times New Roman"/>
              </a:rPr>
              <a:t>partisse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Urmia, Cymboyton </a:t>
            </a:r>
            <a:r>
              <a:rPr sz="1200" dirty="0">
                <a:latin typeface="Times New Roman"/>
                <a:cs typeface="Times New Roman"/>
              </a:rPr>
              <a:t>convenne </a:t>
            </a:r>
            <a:r>
              <a:rPr sz="1200" spc="-5" dirty="0">
                <a:latin typeface="Times New Roman"/>
                <a:cs typeface="Times New Roman"/>
              </a:rPr>
              <a:t>con Gesù  che si sarebbe fermato </a:t>
            </a:r>
            <a:r>
              <a:rPr sz="1200" dirty="0">
                <a:latin typeface="Times New Roman"/>
                <a:cs typeface="Times New Roman"/>
              </a:rPr>
              <a:t>con loro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due settimane </a:t>
            </a:r>
            <a:r>
              <a:rPr sz="1200" spc="-5" dirty="0">
                <a:latin typeface="Times New Roman"/>
                <a:cs typeface="Times New Roman"/>
              </a:rPr>
              <a:t>nel suo viaggio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tenuto ventiquattro </a:t>
            </a:r>
            <a:r>
              <a:rPr sz="1200" spc="-5" dirty="0">
                <a:latin typeface="Times New Roman"/>
                <a:cs typeface="Times New Roman"/>
              </a:rPr>
              <a:t>conferenze su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“La</a:t>
            </a:r>
            <a:endParaRPr sz="1200">
              <a:latin typeface="Times New Roman"/>
              <a:cs typeface="Times New Roman"/>
            </a:endParaRPr>
          </a:p>
          <a:p>
            <a:pPr marL="88900" marR="4616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uomini”, e </a:t>
            </a:r>
            <a:r>
              <a:rPr sz="1200" spc="-5" dirty="0">
                <a:latin typeface="Times New Roman"/>
                <a:cs typeface="Times New Roman"/>
              </a:rPr>
              <a:t>avrebbe condotto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sessioni serali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domande, </a:t>
            </a:r>
            <a:r>
              <a:rPr sz="1200" dirty="0">
                <a:latin typeface="Times New Roman"/>
                <a:cs typeface="Times New Roman"/>
              </a:rPr>
              <a:t>discussioni e </a:t>
            </a:r>
            <a:r>
              <a:rPr sz="1200" spc="-5" dirty="0">
                <a:latin typeface="Times New Roman"/>
                <a:cs typeface="Times New Roman"/>
              </a:rPr>
              <a:t>dibattiti sulle sue conferenze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e sulla fratellanza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63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(1485.7) 134:3.5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accordo, Gesù si fermò nel suo viaggio </a:t>
            </a:r>
            <a:r>
              <a:rPr sz="1200" dirty="0">
                <a:latin typeface="Times New Roman"/>
                <a:cs typeface="Times New Roman"/>
              </a:rPr>
              <a:t>di ritorno e tenne </a:t>
            </a:r>
            <a:r>
              <a:rPr sz="1200" spc="-5" dirty="0">
                <a:latin typeface="Times New Roman"/>
                <a:cs typeface="Times New Roman"/>
              </a:rPr>
              <a:t>queste conferenze. Questo </a:t>
            </a:r>
            <a:r>
              <a:rPr sz="1200" dirty="0">
                <a:latin typeface="Times New Roman"/>
                <a:cs typeface="Times New Roman"/>
              </a:rPr>
              <a:t>fu il più  </a:t>
            </a:r>
            <a:r>
              <a:rPr sz="1200" spc="-5" dirty="0">
                <a:latin typeface="Times New Roman"/>
                <a:cs typeface="Times New Roman"/>
              </a:rPr>
              <a:t>sistematico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formale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insegnamenti del Maestro su Urantia.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o dopo </a:t>
            </a:r>
            <a:r>
              <a:rPr sz="1200" spc="-5" dirty="0">
                <a:latin typeface="Times New Roman"/>
                <a:cs typeface="Times New Roman"/>
              </a:rPr>
              <a:t>egli disse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tanto su </a:t>
            </a:r>
            <a:r>
              <a:rPr sz="1200" dirty="0">
                <a:latin typeface="Times New Roman"/>
                <a:cs typeface="Times New Roman"/>
              </a:rPr>
              <a:t>un argomento di  </a:t>
            </a:r>
            <a:r>
              <a:rPr sz="1200" spc="-5" dirty="0">
                <a:latin typeface="Times New Roman"/>
                <a:cs typeface="Times New Roman"/>
              </a:rPr>
              <a:t>quanto contenuto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conferenze </a:t>
            </a:r>
            <a:r>
              <a:rPr sz="1200" dirty="0">
                <a:latin typeface="Times New Roman"/>
                <a:cs typeface="Times New Roman"/>
              </a:rPr>
              <a:t>e discussioni </a:t>
            </a:r>
            <a:r>
              <a:rPr sz="1200" spc="-5" dirty="0">
                <a:latin typeface="Times New Roman"/>
                <a:cs typeface="Times New Roman"/>
              </a:rPr>
              <a:t>sulla fratellanza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queste conferenze erano sul </a:t>
            </a:r>
            <a:r>
              <a:rPr sz="1200" dirty="0">
                <a:latin typeface="Times New Roman"/>
                <a:cs typeface="Times New Roman"/>
              </a:rPr>
              <a:t>“Regno di  </a:t>
            </a:r>
            <a:r>
              <a:rPr sz="1200" spc="-5" dirty="0">
                <a:latin typeface="Times New Roman"/>
                <a:cs typeface="Times New Roman"/>
              </a:rPr>
              <a:t>Dio”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“Regni 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14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(1486.1) 134:3.6 </a:t>
            </a:r>
            <a:r>
              <a:rPr sz="1200" spc="-5" dirty="0">
                <a:latin typeface="Times New Roman"/>
                <a:cs typeface="Times New Roman"/>
              </a:rPr>
              <a:t>Nella facoltà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filosofia </a:t>
            </a:r>
            <a:r>
              <a:rPr sz="1200" spc="-5" dirty="0">
                <a:latin typeface="Times New Roman"/>
                <a:cs typeface="Times New Roman"/>
              </a:rPr>
              <a:t>religiosa erano rappresentati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religioni e </a:t>
            </a:r>
            <a:r>
              <a:rPr sz="1200" spc="-5" dirty="0">
                <a:latin typeface="Times New Roman"/>
                <a:cs typeface="Times New Roman"/>
              </a:rPr>
              <a:t>culti religiosi. Questi  insegnanti erano scelti, mantenuti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pienamente accreditati dai loro </a:t>
            </a:r>
            <a:r>
              <a:rPr sz="1200" dirty="0">
                <a:latin typeface="Times New Roman"/>
                <a:cs typeface="Times New Roman"/>
              </a:rPr>
              <a:t>rispettivi </a:t>
            </a:r>
            <a:r>
              <a:rPr sz="1200" spc="-5" dirty="0">
                <a:latin typeface="Times New Roman"/>
                <a:cs typeface="Times New Roman"/>
              </a:rPr>
              <a:t>gruppi religiosi.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momento c’erano </a:t>
            </a:r>
            <a:r>
              <a:rPr sz="1200" spc="5" dirty="0">
                <a:latin typeface="Times New Roman"/>
                <a:cs typeface="Times New Roman"/>
              </a:rPr>
              <a:t>circa  </a:t>
            </a:r>
            <a:r>
              <a:rPr sz="1200" spc="-5" dirty="0">
                <a:latin typeface="Times New Roman"/>
                <a:cs typeface="Times New Roman"/>
              </a:rPr>
              <a:t>settantacinque insegnanti nella facoltà,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casette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ospitavano ciascuna </a:t>
            </a:r>
            <a:r>
              <a:rPr sz="1200" dirty="0">
                <a:latin typeface="Times New Roman"/>
                <a:cs typeface="Times New Roman"/>
              </a:rPr>
              <a:t>una dozzina di </a:t>
            </a:r>
            <a:r>
              <a:rPr sz="1200" spc="-5" dirty="0">
                <a:latin typeface="Times New Roman"/>
                <a:cs typeface="Times New Roman"/>
              </a:rPr>
              <a:t>persone. Ad ogni </a:t>
            </a:r>
            <a:r>
              <a:rPr sz="1200" dirty="0">
                <a:latin typeface="Times New Roman"/>
                <a:cs typeface="Times New Roman"/>
              </a:rPr>
              <a:t>nuova luna  </a:t>
            </a:r>
            <a:r>
              <a:rPr sz="1200" spc="-5" dirty="0">
                <a:latin typeface="Times New Roman"/>
                <a:cs typeface="Times New Roman"/>
              </a:rPr>
              <a:t>questi gruppi erano </a:t>
            </a:r>
            <a:r>
              <a:rPr sz="1200" dirty="0">
                <a:latin typeface="Times New Roman"/>
                <a:cs typeface="Times New Roman"/>
              </a:rPr>
              <a:t>cambiati per </a:t>
            </a:r>
            <a:r>
              <a:rPr sz="1200" spc="-5" dirty="0">
                <a:latin typeface="Times New Roman"/>
                <a:cs typeface="Times New Roman"/>
              </a:rPr>
              <a:t>sorteggio. L’intolleranza,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polemico od </a:t>
            </a:r>
            <a:r>
              <a:rPr sz="1200" spc="-5" dirty="0">
                <a:latin typeface="Times New Roman"/>
                <a:cs typeface="Times New Roman"/>
              </a:rPr>
              <a:t>ogni altra tendenza ad interferire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buon</a:t>
            </a:r>
            <a:endParaRPr sz="1200">
              <a:latin typeface="Times New Roman"/>
              <a:cs typeface="Times New Roman"/>
            </a:endParaRPr>
          </a:p>
          <a:p>
            <a:pPr marL="76200" marR="7112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andamento della </a:t>
            </a:r>
            <a:r>
              <a:rPr sz="1200" dirty="0">
                <a:latin typeface="Times New Roman"/>
                <a:cs typeface="Times New Roman"/>
              </a:rPr>
              <a:t>comunità </a:t>
            </a:r>
            <a:r>
              <a:rPr sz="1200" spc="-5" dirty="0">
                <a:latin typeface="Times New Roman"/>
                <a:cs typeface="Times New Roman"/>
              </a:rPr>
              <a:t>provocavano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sbrigativo allontanamento dell’insegnante </a:t>
            </a:r>
            <a:r>
              <a:rPr sz="1200" dirty="0">
                <a:latin typeface="Times New Roman"/>
                <a:cs typeface="Times New Roman"/>
              </a:rPr>
              <a:t>colpevole. </a:t>
            </a:r>
            <a:r>
              <a:rPr sz="1200" spc="-5" dirty="0">
                <a:latin typeface="Times New Roman"/>
                <a:cs typeface="Times New Roman"/>
              </a:rPr>
              <a:t>Egli sarebbe </a:t>
            </a:r>
            <a:r>
              <a:rPr sz="1200" dirty="0">
                <a:latin typeface="Times New Roman"/>
                <a:cs typeface="Times New Roman"/>
              </a:rPr>
              <a:t>stato mandato  via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tante cerimonie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sostituto in </a:t>
            </a:r>
            <a:r>
              <a:rPr sz="1200" spc="-5" dirty="0">
                <a:latin typeface="Times New Roman"/>
                <a:cs typeface="Times New Roman"/>
              </a:rPr>
              <a:t>attesa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immediatamente messo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(1486.2) 134:3.7 </a:t>
            </a:r>
            <a:r>
              <a:rPr sz="1200" spc="-5" dirty="0">
                <a:latin typeface="Times New Roman"/>
                <a:cs typeface="Times New Roman"/>
              </a:rPr>
              <a:t>Questi insegnanti delle varie religioni facevano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dimostrare quanto fossero </a:t>
            </a:r>
            <a:r>
              <a:rPr sz="1200" dirty="0">
                <a:latin typeface="Times New Roman"/>
                <a:cs typeface="Times New Roman"/>
              </a:rPr>
              <a:t>simili le loro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concerneva 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fondamentali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e di quella </a:t>
            </a:r>
            <a:r>
              <a:rPr sz="1200" spc="-5" dirty="0">
                <a:latin typeface="Times New Roman"/>
                <a:cs typeface="Times New Roman"/>
              </a:rPr>
              <a:t>futura. </a:t>
            </a:r>
            <a:r>
              <a:rPr sz="1200" dirty="0">
                <a:latin typeface="Times New Roman"/>
                <a:cs typeface="Times New Roman"/>
              </a:rPr>
              <a:t>C’era tuttavia una regola </a:t>
            </a:r>
            <a:r>
              <a:rPr sz="1200" spc="-5" dirty="0">
                <a:latin typeface="Times New Roman"/>
                <a:cs typeface="Times New Roman"/>
              </a:rPr>
              <a:t>che si doveva </a:t>
            </a:r>
            <a:r>
              <a:rPr sz="1200" dirty="0">
                <a:latin typeface="Times New Roman"/>
                <a:cs typeface="Times New Roman"/>
              </a:rPr>
              <a:t>accettare </a:t>
            </a:r>
            <a:r>
              <a:rPr sz="1200" spc="-5" dirty="0">
                <a:latin typeface="Times New Roman"/>
                <a:cs typeface="Times New Roman"/>
              </a:rPr>
              <a:t>per  ottenere </a:t>
            </a:r>
            <a:r>
              <a:rPr sz="1200" dirty="0">
                <a:latin typeface="Times New Roman"/>
                <a:cs typeface="Times New Roman"/>
              </a:rPr>
              <a:t>un posto in questa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ogni insegnante doveva rappresentare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che </a:t>
            </a:r>
            <a:r>
              <a:rPr sz="1200" dirty="0">
                <a:latin typeface="Times New Roman"/>
                <a:cs typeface="Times New Roman"/>
              </a:rPr>
              <a:t>riconosceva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un qualche tipo di  </a:t>
            </a:r>
            <a:r>
              <a:rPr sz="1200" spc="-5" dirty="0">
                <a:latin typeface="Times New Roman"/>
                <a:cs typeface="Times New Roman"/>
              </a:rPr>
              <a:t>Deità suprema. C’erano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insegnanti indipendenti nella facoltà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rappresentavano alcuna religione organizzata,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2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come insegnante </a:t>
            </a:r>
            <a:r>
              <a:rPr sz="1200" dirty="0">
                <a:latin typeface="Times New Roman"/>
                <a:cs typeface="Times New Roman"/>
              </a:rPr>
              <a:t>indipendente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apparve innanzi 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(1486.3) 134:3.8 </a:t>
            </a:r>
            <a:r>
              <a:rPr sz="1200" spc="-5" dirty="0">
                <a:latin typeface="Times New Roman"/>
                <a:cs typeface="Times New Roman"/>
              </a:rPr>
              <a:t>[Allorché </a:t>
            </a:r>
            <a:r>
              <a:rPr sz="1200" dirty="0">
                <a:latin typeface="Times New Roman"/>
                <a:cs typeface="Times New Roman"/>
              </a:rPr>
              <a:t>noi, </a:t>
            </a:r>
            <a:r>
              <a:rPr sz="1200" spc="-5" dirty="0">
                <a:latin typeface="Times New Roman"/>
                <a:cs typeface="Times New Roman"/>
              </a:rPr>
              <a:t>gli intermedi, preparammo per </a:t>
            </a:r>
            <a:r>
              <a:rPr sz="1200" dirty="0">
                <a:latin typeface="Times New Roman"/>
                <a:cs typeface="Times New Roman"/>
              </a:rPr>
              <a:t>la prima volta il </a:t>
            </a:r>
            <a:r>
              <a:rPr sz="1200" spc="-5" dirty="0">
                <a:latin typeface="Times New Roman"/>
                <a:cs typeface="Times New Roman"/>
              </a:rPr>
              <a:t>sommario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Urmia, </a:t>
            </a:r>
            <a:r>
              <a:rPr sz="1200" dirty="0">
                <a:latin typeface="Times New Roman"/>
                <a:cs typeface="Times New Roman"/>
              </a:rPr>
              <a:t>sorse  una disputa tra il </a:t>
            </a:r>
            <a:r>
              <a:rPr sz="1200" spc="-5" dirty="0">
                <a:latin typeface="Times New Roman"/>
                <a:cs typeface="Times New Roman"/>
              </a:rPr>
              <a:t>serafino delle chiese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del progresso </a:t>
            </a:r>
            <a:r>
              <a:rPr sz="1200" dirty="0">
                <a:latin typeface="Times New Roman"/>
                <a:cs typeface="Times New Roman"/>
              </a:rPr>
              <a:t>sull’opportunità </a:t>
            </a:r>
            <a:r>
              <a:rPr sz="1200" spc="-5" dirty="0">
                <a:latin typeface="Times New Roman"/>
                <a:cs typeface="Times New Roman"/>
              </a:rPr>
              <a:t>d’includere questi insegnamenti nella  </a:t>
            </a:r>
            <a:r>
              <a:rPr sz="1200" dirty="0">
                <a:latin typeface="Times New Roman"/>
                <a:cs typeface="Times New Roman"/>
              </a:rPr>
              <a:t>Rivelazione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condizioni nel </a:t>
            </a:r>
            <a:r>
              <a:rPr sz="1200" spc="-5" dirty="0">
                <a:latin typeface="Times New Roman"/>
                <a:cs typeface="Times New Roman"/>
              </a:rPr>
              <a:t>ventesimo secolo </a:t>
            </a:r>
            <a:r>
              <a:rPr sz="1200" dirty="0">
                <a:latin typeface="Times New Roman"/>
                <a:cs typeface="Times New Roman"/>
              </a:rPr>
              <a:t>che prevalgono, </a:t>
            </a:r>
            <a:r>
              <a:rPr sz="1200" spc="-5" dirty="0">
                <a:latin typeface="Times New Roman"/>
                <a:cs typeface="Times New Roman"/>
              </a:rPr>
              <a:t>sia nelle religioni che nei governi umani,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 differenti </a:t>
            </a:r>
            <a:r>
              <a:rPr sz="1200" dirty="0">
                <a:latin typeface="Times New Roman"/>
                <a:cs typeface="Times New Roman"/>
              </a:rPr>
              <a:t>da quelle prevalenti al tempo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difficile adattare 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ad Urmia </a:t>
            </a:r>
            <a:r>
              <a:rPr sz="1200" spc="15" dirty="0">
                <a:latin typeface="Times New Roman"/>
                <a:cs typeface="Times New Roman"/>
              </a:rPr>
              <a:t>ai 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 e </a:t>
            </a:r>
            <a:r>
              <a:rPr sz="1200" spc="-5" dirty="0">
                <a:latin typeface="Times New Roman"/>
                <a:cs typeface="Times New Roman"/>
              </a:rPr>
              <a:t>dei regni </a:t>
            </a:r>
            <a:r>
              <a:rPr sz="1200" dirty="0">
                <a:latin typeface="Times New Roman"/>
                <a:cs typeface="Times New Roman"/>
              </a:rPr>
              <a:t>degli uomini quali queste funzioni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ventesimo secolo. Noi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fummo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7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38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culturali </a:t>
            </a:r>
            <a:r>
              <a:rPr sz="1200" dirty="0">
                <a:latin typeface="Times New Roman"/>
                <a:cs typeface="Times New Roman"/>
              </a:rPr>
              <a:t>dove il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accoglienza </a:t>
            </a:r>
            <a:r>
              <a:rPr sz="1200" dirty="0">
                <a:latin typeface="Times New Roman"/>
                <a:cs typeface="Times New Roman"/>
              </a:rPr>
              <a:t>iniziale e da dove </a:t>
            </a:r>
            <a:r>
              <a:rPr sz="1200" spc="-5" dirty="0">
                <a:latin typeface="Times New Roman"/>
                <a:cs typeface="Times New Roman"/>
              </a:rPr>
              <a:t>si diffuse successivamente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parti più  </a:t>
            </a:r>
            <a:r>
              <a:rPr sz="1200" spc="-5" dirty="0">
                <a:latin typeface="Times New Roman"/>
                <a:cs typeface="Times New Roman"/>
              </a:rPr>
              <a:t>lontane del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(1333.7) 121:2.5 </a:t>
            </a:r>
            <a:r>
              <a:rPr sz="1200" spc="-5" dirty="0">
                <a:latin typeface="Times New Roman"/>
                <a:cs typeface="Times New Roman"/>
              </a:rPr>
              <a:t>Ogni sinagoga ebrea tollerava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frangia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Gentili, uomini </a:t>
            </a:r>
            <a:r>
              <a:rPr sz="1200" spc="-5" dirty="0">
                <a:latin typeface="Times New Roman"/>
                <a:cs typeface="Times New Roman"/>
              </a:rPr>
              <a:t>“devoti”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“timorosi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Dio”, ed </a:t>
            </a:r>
            <a:r>
              <a:rPr sz="1200" dirty="0">
                <a:latin typeface="Times New Roman"/>
                <a:cs typeface="Times New Roman"/>
              </a:rPr>
              <a:t>è tra </a:t>
            </a:r>
            <a:r>
              <a:rPr sz="1200" spc="-5" dirty="0">
                <a:latin typeface="Times New Roman"/>
                <a:cs typeface="Times New Roman"/>
              </a:rPr>
              <a:t>questa  frangia </a:t>
            </a:r>
            <a:r>
              <a:rPr sz="1200" dirty="0">
                <a:latin typeface="Times New Roman"/>
                <a:cs typeface="Times New Roman"/>
              </a:rPr>
              <a:t>di proseliti </a:t>
            </a:r>
            <a:r>
              <a:rPr sz="1200" spc="-5" dirty="0">
                <a:latin typeface="Times New Roman"/>
                <a:cs typeface="Times New Roman"/>
              </a:rPr>
              <a:t>che Paolo operò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sue prime </a:t>
            </a:r>
            <a:r>
              <a:rPr sz="1200" dirty="0">
                <a:latin typeface="Times New Roman"/>
                <a:cs typeface="Times New Roman"/>
              </a:rPr>
              <a:t>conversioni al </a:t>
            </a:r>
            <a:r>
              <a:rPr sz="1200" spc="-5" dirty="0">
                <a:latin typeface="Times New Roman"/>
                <a:cs typeface="Times New Roman"/>
              </a:rPr>
              <a:t>Cristianesimo.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aveva il </a:t>
            </a:r>
            <a:r>
              <a:rPr sz="1200" spc="-5" dirty="0">
                <a:latin typeface="Times New Roman"/>
                <a:cs typeface="Times New Roman"/>
              </a:rPr>
              <a:t>suo cortile riccamente </a:t>
            </a:r>
            <a:r>
              <a:rPr sz="1200" dirty="0">
                <a:latin typeface="Times New Roman"/>
                <a:cs typeface="Times New Roman"/>
              </a:rPr>
              <a:t>adornato per i </a:t>
            </a:r>
            <a:r>
              <a:rPr sz="1200" spc="-5" dirty="0">
                <a:latin typeface="Times New Roman"/>
                <a:cs typeface="Times New Roman"/>
              </a:rPr>
              <a:t>Gentili.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cultura, il </a:t>
            </a:r>
            <a:r>
              <a:rPr sz="1200" spc="-5" dirty="0">
                <a:latin typeface="Times New Roman"/>
                <a:cs typeface="Times New Roman"/>
              </a:rPr>
              <a:t>commercio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di  Antiochia </a:t>
            </a:r>
            <a:r>
              <a:rPr sz="1200" spc="-5" dirty="0">
                <a:latin typeface="Times New Roman"/>
                <a:cs typeface="Times New Roman"/>
              </a:rPr>
              <a:t>erano legati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strettamente.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ad Antiochia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Paolo </a:t>
            </a:r>
            <a:r>
              <a:rPr sz="1200" spc="-5" dirty="0">
                <a:latin typeface="Times New Roman"/>
                <a:cs typeface="Times New Roman"/>
              </a:rPr>
              <a:t>furono chiamati per </a:t>
            </a:r>
            <a:r>
              <a:rPr sz="1200" dirty="0">
                <a:latin typeface="Times New Roman"/>
                <a:cs typeface="Times New Roman"/>
              </a:rPr>
              <a:t>la prima volta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“Cristiani”.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3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(1333.8) 121:2.6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centralizzazione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ebraico del Tempio </a:t>
            </a:r>
            <a:r>
              <a:rPr sz="1200" dirty="0">
                <a:latin typeface="Times New Roman"/>
                <a:cs typeface="Times New Roman"/>
              </a:rPr>
              <a:t>a Gerusalemme </a:t>
            </a:r>
            <a:r>
              <a:rPr sz="1200" spc="-5" dirty="0">
                <a:latin typeface="Times New Roman"/>
                <a:cs typeface="Times New Roman"/>
              </a:rPr>
              <a:t>costituiva allo stesso 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sopravvivenza del </a:t>
            </a:r>
            <a:r>
              <a:rPr sz="1200" dirty="0">
                <a:latin typeface="Times New Roman"/>
                <a:cs typeface="Times New Roman"/>
              </a:rPr>
              <a:t>loro monoteismo e la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alimentare </a:t>
            </a:r>
            <a:r>
              <a:rPr sz="1200" dirty="0">
                <a:latin typeface="Times New Roman"/>
                <a:cs typeface="Times New Roman"/>
              </a:rPr>
              <a:t>e diffondere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ed ampliato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unico di tutte la nazioni e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tutti i mortali.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del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rappresentava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concetto culturale </a:t>
            </a:r>
            <a:r>
              <a:rPr sz="1200" dirty="0">
                <a:latin typeface="Times New Roman"/>
                <a:cs typeface="Times New Roman"/>
              </a:rPr>
              <a:t>religioso di </a:t>
            </a:r>
            <a:r>
              <a:rPr sz="1200" spc="-5" dirty="0">
                <a:latin typeface="Times New Roman"/>
                <a:cs typeface="Times New Roman"/>
              </a:rPr>
              <a:t>fronte alla rovina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sovrani nazionali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persecutori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79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(1334.1) 121:2.7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quest’epoca, sebbene fosse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romana, godeva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considerevole 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autogoverno,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gesta eroiche </a:t>
            </a:r>
            <a:r>
              <a:rPr sz="1200" dirty="0">
                <a:latin typeface="Times New Roman"/>
                <a:cs typeface="Times New Roman"/>
              </a:rPr>
              <a:t>di liberazione </a:t>
            </a:r>
            <a:r>
              <a:rPr sz="1200" spc="-5" dirty="0">
                <a:latin typeface="Times New Roman"/>
                <a:cs typeface="Times New Roman"/>
              </a:rPr>
              <a:t>allora recenti, </a:t>
            </a:r>
            <a:r>
              <a:rPr sz="1200" dirty="0">
                <a:latin typeface="Times New Roman"/>
                <a:cs typeface="Times New Roman"/>
              </a:rPr>
              <a:t>compiute da Giuda </a:t>
            </a:r>
            <a:r>
              <a:rPr sz="1200" spc="-5" dirty="0">
                <a:latin typeface="Times New Roman"/>
                <a:cs typeface="Times New Roman"/>
              </a:rPr>
              <a:t>Maccabeo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immediati  successori, </a:t>
            </a:r>
            <a:r>
              <a:rPr sz="1200" dirty="0">
                <a:latin typeface="Times New Roman"/>
                <a:cs typeface="Times New Roman"/>
              </a:rPr>
              <a:t>fremeva </a:t>
            </a:r>
            <a:r>
              <a:rPr sz="1200" spc="-5" dirty="0">
                <a:latin typeface="Times New Roman"/>
                <a:cs typeface="Times New Roman"/>
              </a:rPr>
              <a:t>nell’attesa dell’apparizione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prossima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ancora più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56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(1334.2) 121:2.8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sopravvivenza della </a:t>
            </a:r>
            <a:r>
              <a:rPr sz="1200" dirty="0">
                <a:latin typeface="Times New Roman"/>
                <a:cs typeface="Times New Roman"/>
              </a:rPr>
              <a:t>Palestina, </a:t>
            </a:r>
            <a:r>
              <a:rPr sz="1200" spc="-5" dirty="0">
                <a:latin typeface="Times New Roman"/>
                <a:cs typeface="Times New Roman"/>
              </a:rPr>
              <a:t>regno degli </a:t>
            </a:r>
            <a:r>
              <a:rPr sz="1200" dirty="0">
                <a:latin typeface="Times New Roman"/>
                <a:cs typeface="Times New Roman"/>
              </a:rPr>
              <a:t>Ebrei, come Stato </a:t>
            </a:r>
            <a:r>
              <a:rPr sz="1200" spc="-5" dirty="0">
                <a:latin typeface="Times New Roman"/>
                <a:cs typeface="Times New Roman"/>
              </a:rPr>
              <a:t>semiindipendente, era avvolto nella  politica estera del governo romano, che </a:t>
            </a:r>
            <a:r>
              <a:rPr sz="1200" dirty="0">
                <a:latin typeface="Times New Roman"/>
                <a:cs typeface="Times New Roman"/>
              </a:rPr>
              <a:t>desiderava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il controllo </a:t>
            </a:r>
            <a:r>
              <a:rPr sz="1200" spc="-5" dirty="0">
                <a:latin typeface="Times New Roman"/>
                <a:cs typeface="Times New Roman"/>
              </a:rPr>
              <a:t>della grande </a:t>
            </a:r>
            <a:r>
              <a:rPr sz="1200" dirty="0">
                <a:latin typeface="Times New Roman"/>
                <a:cs typeface="Times New Roman"/>
              </a:rPr>
              <a:t>via palestinese di </a:t>
            </a:r>
            <a:r>
              <a:rPr sz="1200" spc="-5" dirty="0">
                <a:latin typeface="Times New Roman"/>
                <a:cs typeface="Times New Roman"/>
              </a:rPr>
              <a:t>transito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5" dirty="0">
                <a:latin typeface="Times New Roman"/>
                <a:cs typeface="Times New Roman"/>
              </a:rPr>
              <a:t>Siria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2203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l’Egitto, </a:t>
            </a:r>
            <a:r>
              <a:rPr sz="1200" dirty="0">
                <a:latin typeface="Times New Roman"/>
                <a:cs typeface="Times New Roman"/>
              </a:rPr>
              <a:t>come pure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terminali </a:t>
            </a:r>
            <a:r>
              <a:rPr sz="1200" spc="-5" dirty="0">
                <a:latin typeface="Times New Roman"/>
                <a:cs typeface="Times New Roman"/>
              </a:rPr>
              <a:t>occidentali delle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carovaniere </a:t>
            </a:r>
            <a:r>
              <a:rPr sz="1200" dirty="0">
                <a:latin typeface="Times New Roman"/>
                <a:cs typeface="Times New Roman"/>
              </a:rPr>
              <a:t>tra l’Oriente e </a:t>
            </a:r>
            <a:r>
              <a:rPr sz="1200" spc="-5" dirty="0">
                <a:latin typeface="Times New Roman"/>
                <a:cs typeface="Times New Roman"/>
              </a:rPr>
              <a:t>l’Occidente. </a:t>
            </a:r>
            <a:r>
              <a:rPr sz="1200" dirty="0">
                <a:latin typeface="Times New Roman"/>
                <a:cs typeface="Times New Roman"/>
              </a:rPr>
              <a:t>Roma non voleva </a:t>
            </a:r>
            <a:r>
              <a:rPr sz="1200" spc="-5" dirty="0">
                <a:latin typeface="Times New Roman"/>
                <a:cs typeface="Times New Roman"/>
              </a:rPr>
              <a:t>che sorgesse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-5" dirty="0">
                <a:latin typeface="Times New Roman"/>
                <a:cs typeface="Times New Roman"/>
              </a:rPr>
              <a:t>nel Levante che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frenare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espansione </a:t>
            </a:r>
            <a:r>
              <a:rPr sz="1200" dirty="0">
                <a:latin typeface="Times New Roman"/>
                <a:cs typeface="Times New Roman"/>
              </a:rPr>
              <a:t>futura in </a:t>
            </a:r>
            <a:r>
              <a:rPr sz="1200" spc="-5" dirty="0">
                <a:latin typeface="Times New Roman"/>
                <a:cs typeface="Times New Roman"/>
              </a:rPr>
              <a:t>queste regioni.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politica </a:t>
            </a:r>
            <a:r>
              <a:rPr sz="1200" spc="-5" dirty="0">
                <a:latin typeface="Times New Roman"/>
                <a:cs typeface="Times New Roman"/>
              </a:rPr>
              <a:t>d’intrighi che </a:t>
            </a:r>
            <a:r>
              <a:rPr sz="1200" dirty="0">
                <a:latin typeface="Times New Roman"/>
                <a:cs typeface="Times New Roman"/>
              </a:rPr>
              <a:t>aveva per 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opporre la Siria </a:t>
            </a:r>
            <a:r>
              <a:rPr sz="1200" spc="-5" dirty="0">
                <a:latin typeface="Times New Roman"/>
                <a:cs typeface="Times New Roman"/>
              </a:rPr>
              <a:t>Seleucide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l’Egitto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Tolomei richiedeva </a:t>
            </a:r>
            <a:r>
              <a:rPr sz="1200" dirty="0">
                <a:latin typeface="Times New Roman"/>
                <a:cs typeface="Times New Roman"/>
              </a:rPr>
              <a:t>il mantenimento </a:t>
            </a:r>
            <a:r>
              <a:rPr sz="1200" spc="-5" dirty="0">
                <a:latin typeface="Times New Roman"/>
                <a:cs typeface="Times New Roman"/>
              </a:rPr>
              <a:t>della Palestina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separato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indipendente.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politica romana,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degenerazione dell’Egitto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l’indebolimento progressivo dei </a:t>
            </a:r>
            <a:r>
              <a:rPr sz="1200" dirty="0">
                <a:latin typeface="Times New Roman"/>
                <a:cs typeface="Times New Roman"/>
              </a:rPr>
              <a:t>Seleucidi di </a:t>
            </a:r>
            <a:r>
              <a:rPr sz="1200" spc="-5" dirty="0">
                <a:latin typeface="Times New Roman"/>
                <a:cs typeface="Times New Roman"/>
              </a:rPr>
              <a:t>fronte 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potere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6068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79375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formulare un’esposizione degli insegnamenti del Maestro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accettabile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questi serafini  </a:t>
            </a:r>
            <a:r>
              <a:rPr sz="1200" spc="-5" dirty="0">
                <a:latin typeface="Times New Roman"/>
                <a:cs typeface="Times New Roman"/>
              </a:rPr>
              <a:t>del governo planetario.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presidente </a:t>
            </a:r>
            <a:r>
              <a:rPr sz="1200" spc="-5" dirty="0">
                <a:latin typeface="Times New Roman"/>
                <a:cs typeface="Times New Roman"/>
              </a:rPr>
              <a:t>della 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nominò una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tre  </a:t>
            </a: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del nostro ordine </a:t>
            </a:r>
            <a:r>
              <a:rPr sz="1200" spc="-5" dirty="0">
                <a:latin typeface="Times New Roman"/>
                <a:cs typeface="Times New Roman"/>
              </a:rPr>
              <a:t>per presentare </a:t>
            </a:r>
            <a:r>
              <a:rPr sz="1200" dirty="0">
                <a:latin typeface="Times New Roman"/>
                <a:cs typeface="Times New Roman"/>
              </a:rPr>
              <a:t>il nostro punto di vista </a:t>
            </a:r>
            <a:r>
              <a:rPr sz="1200" spc="-5" dirty="0">
                <a:latin typeface="Times New Roman"/>
                <a:cs typeface="Times New Roman"/>
              </a:rPr>
              <a:t>sugli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Urmia adattati alle </a:t>
            </a:r>
            <a:r>
              <a:rPr sz="1200" spc="5" dirty="0">
                <a:latin typeface="Times New Roman"/>
                <a:cs typeface="Times New Roman"/>
              </a:rPr>
              <a:t>condizioni 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politiche 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su Urantia. Di conseguenza, </a:t>
            </a:r>
            <a:r>
              <a:rPr sz="1200" dirty="0">
                <a:latin typeface="Times New Roman"/>
                <a:cs typeface="Times New Roman"/>
              </a:rPr>
              <a:t>noi tre </a:t>
            </a:r>
            <a:r>
              <a:rPr sz="1200" spc="-5" dirty="0">
                <a:latin typeface="Times New Roman"/>
                <a:cs typeface="Times New Roman"/>
              </a:rPr>
              <a:t>intermedi secondari effettuammo questo adattamento  degli insegnamenti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riesponendo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dichiarazioni nel </a:t>
            </a:r>
            <a:r>
              <a:rPr sz="1200" dirty="0">
                <a:latin typeface="Times New Roman"/>
                <a:cs typeface="Times New Roman"/>
              </a:rPr>
              <a:t>modo in cui le </a:t>
            </a:r>
            <a:r>
              <a:rPr sz="1200" spc="-5" dirty="0">
                <a:latin typeface="Times New Roman"/>
                <a:cs typeface="Times New Roman"/>
              </a:rPr>
              <a:t>applicheremmo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attuali del </a:t>
            </a:r>
            <a:r>
              <a:rPr sz="1200" dirty="0">
                <a:latin typeface="Times New Roman"/>
                <a:cs typeface="Times New Roman"/>
              </a:rPr>
              <a:t>mondo; e  </a:t>
            </a:r>
            <a:r>
              <a:rPr sz="1200" spc="-5" dirty="0">
                <a:latin typeface="Times New Roman"/>
                <a:cs typeface="Times New Roman"/>
              </a:rPr>
              <a:t>presentiamo </a:t>
            </a:r>
            <a:r>
              <a:rPr sz="1200" dirty="0">
                <a:latin typeface="Times New Roman"/>
                <a:cs typeface="Times New Roman"/>
              </a:rPr>
              <a:t>ora queste esposizioni quali sono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rivedute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Melchizedek presidente della commissione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rivelazione.]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sovranità — divina ed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umana</a:t>
            </a:r>
            <a:endParaRPr sz="1600">
              <a:latin typeface="Times New Roman"/>
              <a:cs typeface="Times New Roman"/>
            </a:endParaRPr>
          </a:p>
          <a:p>
            <a:pPr marL="76200" marR="48704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(1486.4) 134:4.1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fratellanza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è </a:t>
            </a:r>
            <a:r>
              <a:rPr sz="1200" spc="-5" dirty="0">
                <a:latin typeface="Times New Roman"/>
                <a:cs typeface="Times New Roman"/>
              </a:rPr>
              <a:t>fondata sulla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deriva </a:t>
            </a:r>
            <a:r>
              <a:rPr sz="1200" spc="-5" dirty="0">
                <a:latin typeface="Times New Roman"/>
                <a:cs typeface="Times New Roman"/>
              </a:rPr>
              <a:t>dall’amore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amore.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ama divinamente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(1486.5) 134:4.2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cieli, il </a:t>
            </a:r>
            <a:r>
              <a:rPr sz="1200" spc="-5" dirty="0">
                <a:latin typeface="Times New Roman"/>
                <a:cs typeface="Times New Roman"/>
              </a:rPr>
              <a:t>governo divino, </a:t>
            </a:r>
            <a:r>
              <a:rPr sz="1200" dirty="0">
                <a:latin typeface="Times New Roman"/>
                <a:cs typeface="Times New Roman"/>
              </a:rPr>
              <a:t>è fondato </a:t>
            </a:r>
            <a:r>
              <a:rPr sz="1200" spc="-5" dirty="0">
                <a:latin typeface="Times New Roman"/>
                <a:cs typeface="Times New Roman"/>
              </a:rPr>
              <a:t>sul fatto della sovranità </a:t>
            </a:r>
            <a:r>
              <a:rPr sz="1200" dirty="0">
                <a:latin typeface="Times New Roman"/>
                <a:cs typeface="Times New Roman"/>
              </a:rPr>
              <a:t>divina —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spirito. Poiché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spirito,  </a:t>
            </a:r>
            <a:r>
              <a:rPr sz="1200" spc="-5" dirty="0">
                <a:latin typeface="Times New Roman"/>
                <a:cs typeface="Times New Roman"/>
              </a:rPr>
              <a:t>questo 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 non è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puramente intellettuale; </a:t>
            </a:r>
            <a:r>
              <a:rPr sz="1200" dirty="0">
                <a:latin typeface="Times New Roman"/>
                <a:cs typeface="Times New Roman"/>
              </a:rPr>
              <a:t>è una relazione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1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(1486.6) 134:4.3 </a:t>
            </a:r>
            <a:r>
              <a:rPr sz="1200" spc="-5" dirty="0">
                <a:latin typeface="Times New Roman"/>
                <a:cs typeface="Times New Roman"/>
              </a:rPr>
              <a:t>Se religioni differenti riconoscono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allora </a:t>
            </a:r>
            <a:r>
              <a:rPr sz="1200" dirty="0">
                <a:latin typeface="Times New Roman"/>
                <a:cs typeface="Times New Roman"/>
              </a:rPr>
              <a:t>tutte queste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staranno in </a:t>
            </a:r>
            <a:r>
              <a:rPr sz="1200" spc="-5" dirty="0">
                <a:latin typeface="Times New Roman"/>
                <a:cs typeface="Times New Roman"/>
              </a:rPr>
              <a:t>pace.  </a:t>
            </a:r>
            <a:r>
              <a:rPr sz="1200" dirty="0">
                <a:latin typeface="Times New Roman"/>
                <a:cs typeface="Times New Roman"/>
              </a:rPr>
              <a:t>Solo quando una </a:t>
            </a:r>
            <a:r>
              <a:rPr sz="1200" spc="-5" dirty="0">
                <a:latin typeface="Times New Roman"/>
                <a:cs typeface="Times New Roman"/>
              </a:rPr>
              <a:t>religione pretende </a:t>
            </a:r>
            <a:r>
              <a:rPr sz="1200" dirty="0">
                <a:latin typeface="Times New Roman"/>
                <a:cs typeface="Times New Roman"/>
              </a:rPr>
              <a:t>di essere in qualche modo superiore a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e di possedere </a:t>
            </a:r>
            <a:r>
              <a:rPr sz="1200" spc="-5" dirty="0">
                <a:latin typeface="Times New Roman"/>
                <a:cs typeface="Times New Roman"/>
              </a:rPr>
              <a:t>un’autorità esclusiva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altre religioni,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religione avrà </a:t>
            </a:r>
            <a:r>
              <a:rPr sz="1200" dirty="0">
                <a:latin typeface="Times New Roman"/>
                <a:cs typeface="Times New Roman"/>
              </a:rPr>
              <a:t>l’ardire di essere </a:t>
            </a:r>
            <a:r>
              <a:rPr sz="1200" spc="-5" dirty="0">
                <a:latin typeface="Times New Roman"/>
                <a:cs typeface="Times New Roman"/>
              </a:rPr>
              <a:t>intollerante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religioni </a:t>
            </a:r>
            <a:r>
              <a:rPr sz="1200" dirty="0">
                <a:latin typeface="Times New Roman"/>
                <a:cs typeface="Times New Roman"/>
              </a:rPr>
              <a:t>od oserà perseguitare i credenti delle </a:t>
            </a:r>
            <a:r>
              <a:rPr sz="1200" spc="-5" dirty="0">
                <a:latin typeface="Times New Roman"/>
                <a:cs typeface="Times New Roman"/>
              </a:rPr>
              <a:t>altre  religioni.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8650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97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(1487.1) 134:4.4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religiosa — 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— non potrà mai </a:t>
            </a:r>
            <a:r>
              <a:rPr sz="1200" spc="-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siano disposte a </a:t>
            </a:r>
            <a:r>
              <a:rPr sz="1200" spc="-5" dirty="0">
                <a:latin typeface="Times New Roman"/>
                <a:cs typeface="Times New Roman"/>
              </a:rPr>
              <a:t>spogliarsi  completamente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ecclesiastica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abbandonare totalmente ogni concetto </a:t>
            </a:r>
            <a:r>
              <a:rPr sz="1200" dirty="0">
                <a:latin typeface="Times New Roman"/>
                <a:cs typeface="Times New Roman"/>
              </a:rPr>
              <a:t>di sovranità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solo è spirito  </a:t>
            </a:r>
            <a:r>
              <a:rPr sz="1200" spc="-5" dirty="0">
                <a:latin typeface="Times New Roman"/>
                <a:cs typeface="Times New Roman"/>
              </a:rPr>
              <a:t>sovrano.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(1487.2) 134:4.5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uguaglianza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religioni (libertà religiosa)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consentono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religiosa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superumano, </a:t>
            </a:r>
            <a:r>
              <a:rPr sz="1200" dirty="0">
                <a:latin typeface="Times New Roman"/>
                <a:cs typeface="Times New Roman"/>
              </a:rPr>
              <a:t>a Dio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88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(1487.3) 134:4.6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 nel </a:t>
            </a:r>
            <a:r>
              <a:rPr sz="1200" spc="-5" dirty="0">
                <a:latin typeface="Times New Roman"/>
                <a:cs typeface="Times New Roman"/>
              </a:rPr>
              <a:t>cuore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creerà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religiosa (non necessariamente </a:t>
            </a:r>
            <a:r>
              <a:rPr sz="1200" dirty="0">
                <a:latin typeface="Times New Roman"/>
                <a:cs typeface="Times New Roman"/>
              </a:rPr>
              <a:t>l’uniformità)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ciascun  </a:t>
            </a:r>
            <a:r>
              <a:rPr sz="1200" spc="-5" dirty="0">
                <a:latin typeface="Times New Roman"/>
                <a:cs typeface="Times New Roman"/>
              </a:rPr>
              <a:t>gruppo religioso </a:t>
            </a:r>
            <a:r>
              <a:rPr sz="1200" dirty="0">
                <a:latin typeface="Times New Roman"/>
                <a:cs typeface="Times New Roman"/>
              </a:rPr>
              <a:t>composto da tali </a:t>
            </a:r>
            <a:r>
              <a:rPr sz="1200" spc="-5" dirty="0">
                <a:latin typeface="Times New Roman"/>
                <a:cs typeface="Times New Roman"/>
              </a:rPr>
              <a:t>credenti religiosi sarà </a:t>
            </a:r>
            <a:r>
              <a:rPr sz="1200" dirty="0">
                <a:latin typeface="Times New Roman"/>
                <a:cs typeface="Times New Roman"/>
              </a:rPr>
              <a:t>privo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nozione di </a:t>
            </a:r>
            <a:r>
              <a:rPr sz="1200" spc="-5" dirty="0">
                <a:latin typeface="Times New Roman"/>
                <a:cs typeface="Times New Roman"/>
              </a:rPr>
              <a:t>autorità ecclesiastica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sovranità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035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(1487.4) 134:4.7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dona un frammento </a:t>
            </a:r>
            <a:r>
              <a:rPr sz="1200" spc="-5" dirty="0">
                <a:latin typeface="Times New Roman"/>
                <a:cs typeface="Times New Roman"/>
              </a:rPr>
              <a:t>del suo essere spirituale perché dimori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-5" dirty="0">
                <a:latin typeface="Times New Roman"/>
                <a:cs typeface="Times New Roman"/>
              </a:rPr>
              <a:t>dell’uomo. Spiritualmente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uguali.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privo di </a:t>
            </a:r>
            <a:r>
              <a:rPr sz="1200" spc="-5" dirty="0">
                <a:latin typeface="Times New Roman"/>
                <a:cs typeface="Times New Roman"/>
              </a:rPr>
              <a:t>caste,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classi, </a:t>
            </a:r>
            <a:r>
              <a:rPr sz="1200" dirty="0">
                <a:latin typeface="Times New Roman"/>
                <a:cs typeface="Times New Roman"/>
              </a:rPr>
              <a:t>di livelli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e di gruppi economici.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siete tutti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6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(1487.5) 134:4.8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perde </a:t>
            </a:r>
            <a:r>
              <a:rPr sz="1200" dirty="0">
                <a:latin typeface="Times New Roman"/>
                <a:cs typeface="Times New Roman"/>
              </a:rPr>
              <a:t>di vista la sovranità spirituale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religione comincerà ad affermare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superiorità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altre religioni;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invece 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buona volontà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cominceranno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dissensi,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recriminazioni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persino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tra persone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(1487.6) 134:4.9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dotati di </a:t>
            </a:r>
            <a:r>
              <a:rPr sz="1200" spc="-5" dirty="0">
                <a:latin typeface="Times New Roman"/>
                <a:cs typeface="Times New Roman"/>
              </a:rPr>
              <a:t>libero arbitrio che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considerano uguali, </a:t>
            </a:r>
            <a:r>
              <a:rPr sz="1200" dirty="0">
                <a:latin typeface="Times New Roman"/>
                <a:cs typeface="Times New Roman"/>
              </a:rPr>
              <a:t>a meno di non </a:t>
            </a:r>
            <a:r>
              <a:rPr sz="1200" spc="-5" dirty="0">
                <a:latin typeface="Times New Roman"/>
                <a:cs typeface="Times New Roman"/>
              </a:rPr>
              <a:t>riconoscersi mutualmente sottomessi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qualche supersovranità,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qualche autorità </a:t>
            </a:r>
            <a:r>
              <a:rPr sz="1200" dirty="0">
                <a:latin typeface="Times New Roman"/>
                <a:cs typeface="Times New Roman"/>
              </a:rPr>
              <a:t>superiore a loro,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tardi </a:t>
            </a:r>
            <a:r>
              <a:rPr sz="1200" spc="-5" dirty="0">
                <a:latin typeface="Times New Roman"/>
                <a:cs typeface="Times New Roman"/>
              </a:rPr>
              <a:t>saranno tentati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alla </a:t>
            </a:r>
            <a:r>
              <a:rPr sz="1200" dirty="0">
                <a:latin typeface="Times New Roman"/>
                <a:cs typeface="Times New Roman"/>
              </a:rPr>
              <a:t>prova 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abilità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autorità sulle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persone e </a:t>
            </a:r>
            <a:r>
              <a:rPr sz="1200" spc="-5" dirty="0">
                <a:latin typeface="Times New Roman"/>
                <a:cs typeface="Times New Roman"/>
              </a:rPr>
              <a:t>sugli altri gruppi.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concetto di </a:t>
            </a:r>
            <a:r>
              <a:rPr sz="1200" spc="-5" dirty="0">
                <a:latin typeface="Times New Roman"/>
                <a:cs typeface="Times New Roman"/>
              </a:rPr>
              <a:t>uguaglianza </a:t>
            </a:r>
            <a:r>
              <a:rPr sz="1200" spc="5" dirty="0">
                <a:latin typeface="Times New Roman"/>
                <a:cs typeface="Times New Roman"/>
              </a:rPr>
              <a:t>porta 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riconosciuta  </a:t>
            </a:r>
            <a:r>
              <a:rPr sz="1200" spc="-5" dirty="0">
                <a:latin typeface="Times New Roman"/>
                <a:cs typeface="Times New Roman"/>
              </a:rPr>
              <a:t>reciprocamente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del supercontrollo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supersovranità.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9434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(1487.7) 134:4.10 </a:t>
            </a:r>
            <a:r>
              <a:rPr sz="1200" spc="-5" dirty="0">
                <a:latin typeface="Times New Roman"/>
                <a:cs typeface="Times New Roman"/>
              </a:rPr>
              <a:t>Gli uomini religiosi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Urmia </a:t>
            </a:r>
            <a:r>
              <a:rPr sz="1200" dirty="0">
                <a:latin typeface="Times New Roman"/>
                <a:cs typeface="Times New Roman"/>
              </a:rPr>
              <a:t>vivevano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relativa pace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tranquillità perché avevano totalmente rinunciato </a:t>
            </a:r>
            <a:r>
              <a:rPr sz="1200" dirty="0">
                <a:latin typeface="Times New Roman"/>
                <a:cs typeface="Times New Roman"/>
              </a:rPr>
              <a:t>a  tutte le loro nozioni di </a:t>
            </a:r>
            <a:r>
              <a:rPr sz="1200" spc="-5" dirty="0">
                <a:latin typeface="Times New Roman"/>
                <a:cs typeface="Times New Roman"/>
              </a:rPr>
              <a:t>sovranità religiosa.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essi credevano </a:t>
            </a:r>
            <a:r>
              <a:rPr sz="1200" dirty="0">
                <a:latin typeface="Times New Roman"/>
                <a:cs typeface="Times New Roman"/>
              </a:rPr>
              <a:t>tutti in un </a:t>
            </a:r>
            <a:r>
              <a:rPr sz="1200" spc="-5" dirty="0">
                <a:latin typeface="Times New Roman"/>
                <a:cs typeface="Times New Roman"/>
              </a:rPr>
              <a:t>Dio sovrano; socialmente, </a:t>
            </a:r>
            <a:r>
              <a:rPr sz="1200" dirty="0">
                <a:latin typeface="Times New Roman"/>
                <a:cs typeface="Times New Roman"/>
              </a:rPr>
              <a:t>la totale </a:t>
            </a:r>
            <a:r>
              <a:rPr sz="1200" spc="-5" dirty="0">
                <a:latin typeface="Times New Roman"/>
                <a:cs typeface="Times New Roman"/>
              </a:rPr>
              <a:t>ed  incontestabile autorità risiedeva nel capo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presiedeva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Cymboyton. Essi sapevano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sarebbe accaduto </a:t>
            </a:r>
            <a:r>
              <a:rPr sz="1200" dirty="0">
                <a:latin typeface="Times New Roman"/>
                <a:cs typeface="Times New Roman"/>
              </a:rPr>
              <a:t>ad un  </a:t>
            </a:r>
            <a:r>
              <a:rPr sz="1200" spc="-5" dirty="0">
                <a:latin typeface="Times New Roman"/>
                <a:cs typeface="Times New Roman"/>
              </a:rPr>
              <a:t>insegnante che avesse </a:t>
            </a:r>
            <a:r>
              <a:rPr sz="1200" dirty="0">
                <a:latin typeface="Times New Roman"/>
                <a:cs typeface="Times New Roman"/>
              </a:rPr>
              <a:t>preteso di </a:t>
            </a:r>
            <a:r>
              <a:rPr sz="1200" spc="-5" dirty="0">
                <a:latin typeface="Times New Roman"/>
                <a:cs typeface="Times New Roman"/>
              </a:rPr>
              <a:t>spadroneggiare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suoi colleghi.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religiosa durevole su Urantia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gruppi religiosi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rinunciano spontaneamente ai loro concetti </a:t>
            </a:r>
            <a:r>
              <a:rPr sz="1200" dirty="0">
                <a:latin typeface="Times New Roman"/>
                <a:cs typeface="Times New Roman"/>
              </a:rPr>
              <a:t>di favore divino, di popolo </a:t>
            </a:r>
            <a:r>
              <a:rPr sz="1200" spc="-5" dirty="0">
                <a:latin typeface="Times New Roman"/>
                <a:cs typeface="Times New Roman"/>
              </a:rPr>
              <a:t>eletto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religiosa. Solo  </a:t>
            </a:r>
            <a:r>
              <a:rPr sz="1200" spc="-5" dirty="0">
                <a:latin typeface="Times New Roman"/>
                <a:cs typeface="Times New Roman"/>
              </a:rPr>
              <a:t>quando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diviene supremo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diverranno fratelli nella religione </a:t>
            </a:r>
            <a:r>
              <a:rPr sz="1200" dirty="0">
                <a:latin typeface="Times New Roman"/>
                <a:cs typeface="Times New Roman"/>
              </a:rPr>
              <a:t>e vivranno insieme in </a:t>
            </a:r>
            <a:r>
              <a:rPr sz="1200" spc="-5" dirty="0">
                <a:latin typeface="Times New Roman"/>
                <a:cs typeface="Times New Roman"/>
              </a:rPr>
              <a:t>pace religiosa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sovranità politica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(1487.8) 134:5.1 </a:t>
            </a:r>
            <a:r>
              <a:rPr sz="1200" spc="-5" dirty="0">
                <a:latin typeface="Times New Roman"/>
                <a:cs typeface="Times New Roman"/>
              </a:rPr>
              <a:t>[Anche se l’insegnamento del Maestro concernente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una verità — </a:t>
            </a:r>
            <a:r>
              <a:rPr sz="1200" spc="-5" dirty="0">
                <a:latin typeface="Times New Roman"/>
                <a:cs typeface="Times New Roman"/>
              </a:rPr>
              <a:t>complicata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soltanto</a:t>
            </a:r>
            <a:endParaRPr sz="1200">
              <a:latin typeface="Times New Roman"/>
              <a:cs typeface="Times New Roman"/>
            </a:endParaRPr>
          </a:p>
          <a:p>
            <a:pPr marL="63500" marR="11303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dall’apparizione successiva della religione su </a:t>
            </a:r>
            <a:r>
              <a:rPr sz="1200" dirty="0">
                <a:latin typeface="Times New Roman"/>
                <a:cs typeface="Times New Roman"/>
              </a:rPr>
              <a:t>di lui tra le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mondo —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esposizioni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sovranità politica  </a:t>
            </a:r>
            <a:r>
              <a:rPr sz="1200" spc="-5" dirty="0">
                <a:latin typeface="Times New Roman"/>
                <a:cs typeface="Times New Roman"/>
              </a:rPr>
              <a:t>sono immensamente complicate dall’evoluzione </a:t>
            </a:r>
            <a:r>
              <a:rPr sz="1200" dirty="0">
                <a:latin typeface="Times New Roman"/>
                <a:cs typeface="Times New Roman"/>
              </a:rPr>
              <a:t>politica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durante gli </a:t>
            </a:r>
            <a:r>
              <a:rPr sz="1200" dirty="0">
                <a:latin typeface="Times New Roman"/>
                <a:cs typeface="Times New Roman"/>
              </a:rPr>
              <a:t>ultimi millenovecento anni 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più.</a:t>
            </a:r>
            <a:endParaRPr sz="1200">
              <a:latin typeface="Times New Roman"/>
              <a:cs typeface="Times New Roman"/>
            </a:endParaRPr>
          </a:p>
          <a:p>
            <a:pPr marL="63500" marR="1079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c’erano soltanto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potenze </a:t>
            </a:r>
            <a:r>
              <a:rPr sz="1200" spc="-5" dirty="0">
                <a:latin typeface="Times New Roman"/>
                <a:cs typeface="Times New Roman"/>
              </a:rPr>
              <a:t>mondiali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l’Impero Romano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Occidente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l’Impero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Han </a:t>
            </a:r>
            <a:r>
              <a:rPr sz="1200" dirty="0">
                <a:latin typeface="Times New Roman"/>
                <a:cs typeface="Times New Roman"/>
              </a:rPr>
              <a:t>in Oriente —  e </a:t>
            </a:r>
            <a:r>
              <a:rPr sz="1200" spc="-5" dirty="0">
                <a:latin typeface="Times New Roman"/>
                <a:cs typeface="Times New Roman"/>
              </a:rPr>
              <a:t>questi erano </a:t>
            </a:r>
            <a:r>
              <a:rPr sz="1200" dirty="0">
                <a:latin typeface="Times New Roman"/>
                <a:cs typeface="Times New Roman"/>
              </a:rPr>
              <a:t>largamente </a:t>
            </a:r>
            <a:r>
              <a:rPr sz="1200" spc="-5" dirty="0">
                <a:latin typeface="Times New Roman"/>
                <a:cs typeface="Times New Roman"/>
              </a:rPr>
              <a:t>separati dal regno </a:t>
            </a:r>
            <a:r>
              <a:rPr sz="1200" dirty="0">
                <a:latin typeface="Times New Roman"/>
                <a:cs typeface="Times New Roman"/>
              </a:rPr>
              <a:t>dei Parti e </a:t>
            </a:r>
            <a:r>
              <a:rPr sz="1200" spc="-5" dirty="0">
                <a:latin typeface="Times New Roman"/>
                <a:cs typeface="Times New Roman"/>
              </a:rPr>
              <a:t>da altri paesi </a:t>
            </a:r>
            <a:r>
              <a:rPr sz="1200" dirty="0">
                <a:latin typeface="Times New Roman"/>
                <a:cs typeface="Times New Roman"/>
              </a:rPr>
              <a:t>intermedi </a:t>
            </a:r>
            <a:r>
              <a:rPr sz="1200" spc="-5" dirty="0">
                <a:latin typeface="Times New Roman"/>
                <a:cs typeface="Times New Roman"/>
              </a:rPr>
              <a:t>delle regioni del </a:t>
            </a:r>
            <a:r>
              <a:rPr sz="1200" dirty="0">
                <a:latin typeface="Times New Roman"/>
                <a:cs typeface="Times New Roman"/>
              </a:rPr>
              <a:t>Caspio e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Turkestan.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presentazione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segue ci siamo perciò </a:t>
            </a:r>
            <a:r>
              <a:rPr sz="1200" dirty="0">
                <a:latin typeface="Times New Roman"/>
                <a:cs typeface="Times New Roman"/>
              </a:rPr>
              <a:t>scostati molto di più dalla </a:t>
            </a:r>
            <a:r>
              <a:rPr sz="1200" spc="-5" dirty="0">
                <a:latin typeface="Times New Roman"/>
                <a:cs typeface="Times New Roman"/>
              </a:rPr>
              <a:t>sostanza degli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ad </a:t>
            </a:r>
            <a:r>
              <a:rPr sz="1200" dirty="0">
                <a:latin typeface="Times New Roman"/>
                <a:cs typeface="Times New Roman"/>
              </a:rPr>
              <a:t>Urmia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concernenti</a:t>
            </a:r>
            <a:endParaRPr sz="1200">
              <a:latin typeface="Times New Roman"/>
              <a:cs typeface="Times New Roman"/>
            </a:endParaRPr>
          </a:p>
          <a:p>
            <a:pPr marL="63500" marR="7366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politica, </a:t>
            </a:r>
            <a:r>
              <a:rPr sz="1200" dirty="0">
                <a:latin typeface="Times New Roman"/>
                <a:cs typeface="Times New Roman"/>
              </a:rPr>
              <a:t>tentando </a:t>
            </a:r>
            <a:r>
              <a:rPr sz="1200" spc="-5" dirty="0">
                <a:latin typeface="Times New Roman"/>
                <a:cs typeface="Times New Roman"/>
              </a:rPr>
              <a:t>nello stesso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l’importanza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quali sono </a:t>
            </a:r>
            <a:r>
              <a:rPr sz="1200" spc="-5" dirty="0">
                <a:latin typeface="Times New Roman"/>
                <a:cs typeface="Times New Roman"/>
              </a:rPr>
              <a:t>applicabili </a:t>
            </a:r>
            <a:r>
              <a:rPr sz="1200" dirty="0">
                <a:latin typeface="Times New Roman"/>
                <a:cs typeface="Times New Roman"/>
              </a:rPr>
              <a:t>allo stadio  </a:t>
            </a:r>
            <a:r>
              <a:rPr sz="1200" spc="-5" dirty="0">
                <a:latin typeface="Times New Roman"/>
                <a:cs typeface="Times New Roman"/>
              </a:rPr>
              <a:t>particolarmente critico dell’evoluzione della sovranità politica nel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dopo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Cristo.]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(1487.9) 134:5.2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su Urantia </a:t>
            </a:r>
            <a:r>
              <a:rPr sz="1200" dirty="0">
                <a:latin typeface="Times New Roman"/>
                <a:cs typeface="Times New Roman"/>
              </a:rPr>
              <a:t>non avrà mai fine </a:t>
            </a:r>
            <a:r>
              <a:rPr sz="1200" spc="-5" dirty="0">
                <a:latin typeface="Times New Roman"/>
                <a:cs typeface="Times New Roman"/>
              </a:rPr>
              <a:t>fintantoché </a:t>
            </a:r>
            <a:r>
              <a:rPr sz="1200" dirty="0">
                <a:latin typeface="Times New Roman"/>
                <a:cs typeface="Times New Roman"/>
              </a:rPr>
              <a:t>le nazioni </a:t>
            </a:r>
            <a:r>
              <a:rPr sz="1200" spc="-5" dirty="0">
                <a:latin typeface="Times New Roman"/>
                <a:cs typeface="Times New Roman"/>
              </a:rPr>
              <a:t>resteranno attaccate alle </a:t>
            </a:r>
            <a:r>
              <a:rPr sz="1200" dirty="0">
                <a:latin typeface="Times New Roman"/>
                <a:cs typeface="Times New Roman"/>
              </a:rPr>
              <a:t>nozioni </a:t>
            </a:r>
            <a:r>
              <a:rPr sz="1200" spc="-5" dirty="0">
                <a:latin typeface="Times New Roman"/>
                <a:cs typeface="Times New Roman"/>
              </a:rPr>
              <a:t>illusorie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sovranità  </a:t>
            </a:r>
            <a:r>
              <a:rPr sz="1200" dirty="0">
                <a:latin typeface="Times New Roman"/>
                <a:cs typeface="Times New Roman"/>
              </a:rPr>
              <a:t>nazionale </a:t>
            </a:r>
            <a:r>
              <a:rPr sz="1200" spc="-5" dirty="0">
                <a:latin typeface="Times New Roman"/>
                <a:cs typeface="Times New Roman"/>
              </a:rPr>
              <a:t>illimitata. Vi sono </a:t>
            </a:r>
            <a:r>
              <a:rPr sz="1200" dirty="0">
                <a:latin typeface="Times New Roman"/>
                <a:cs typeface="Times New Roman"/>
              </a:rPr>
              <a:t>soltanto due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sovranità relativa su </a:t>
            </a:r>
            <a:r>
              <a:rPr sz="1200" dirty="0">
                <a:latin typeface="Times New Roman"/>
                <a:cs typeface="Times New Roman"/>
              </a:rPr>
              <a:t>un mondo abitato: il </a:t>
            </a:r>
            <a:r>
              <a:rPr sz="1200" spc="-5" dirty="0">
                <a:latin typeface="Times New Roman"/>
                <a:cs typeface="Times New Roman"/>
              </a:rPr>
              <a:t>libero arbitrio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singolo</a:t>
            </a:r>
            <a:endParaRPr sz="1200">
              <a:latin typeface="Times New Roman"/>
              <a:cs typeface="Times New Roman"/>
            </a:endParaRPr>
          </a:p>
          <a:p>
            <a:pPr marL="63500" marR="698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collettiva </a:t>
            </a:r>
            <a:r>
              <a:rPr sz="1200" spc="-5" dirty="0">
                <a:latin typeface="Times New Roman"/>
                <a:cs typeface="Times New Roman"/>
              </a:rPr>
              <a:t>dell’umanità come </a:t>
            </a:r>
            <a:r>
              <a:rPr sz="1200" dirty="0">
                <a:latin typeface="Times New Roman"/>
                <a:cs typeface="Times New Roman"/>
              </a:rPr>
              <a:t>insieme.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 singolo </a:t>
            </a:r>
            <a:r>
              <a:rPr sz="1200" dirty="0">
                <a:latin typeface="Times New Roman"/>
                <a:cs typeface="Times New Roman"/>
              </a:rPr>
              <a:t>essere umano ed il </a:t>
            </a:r>
            <a:r>
              <a:rPr sz="1200" spc="-5" dirty="0">
                <a:latin typeface="Times New Roman"/>
                <a:cs typeface="Times New Roman"/>
              </a:rPr>
              <a:t>livello dell’umanità come  insieme,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relativi, transitori </a:t>
            </a:r>
            <a:r>
              <a:rPr sz="1200" dirty="0">
                <a:latin typeface="Times New Roman"/>
                <a:cs typeface="Times New Roman"/>
              </a:rPr>
              <a:t>ed hanno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</a:t>
            </a:r>
            <a:r>
              <a:rPr sz="1200" spc="-5" dirty="0">
                <a:latin typeface="Times New Roman"/>
                <a:cs typeface="Times New Roman"/>
              </a:rPr>
              <a:t>accrescono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benessere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degli </a:t>
            </a:r>
            <a:r>
              <a:rPr sz="1200" dirty="0">
                <a:latin typeface="Times New Roman"/>
                <a:cs typeface="Times New Roman"/>
              </a:rPr>
              <a:t>individui e </a:t>
            </a:r>
            <a:r>
              <a:rPr sz="1200" spc="-5" dirty="0">
                <a:latin typeface="Times New Roman"/>
                <a:cs typeface="Times New Roman"/>
              </a:rPr>
              <a:t>del grande insieme planetario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dell’umanità.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24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19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(1488.1) 134:5.3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insegnanti religiosi devono </a:t>
            </a:r>
            <a:r>
              <a:rPr sz="1200" dirty="0">
                <a:latin typeface="Times New Roman"/>
                <a:cs typeface="Times New Roman"/>
              </a:rPr>
              <a:t>ricordarsi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che la sovranità spirituale di </a:t>
            </a:r>
            <a:r>
              <a:rPr sz="1200" spc="-5" dirty="0">
                <a:latin typeface="Times New Roman"/>
                <a:cs typeface="Times New Roman"/>
              </a:rPr>
              <a:t>Dio prevale 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spirituali  </a:t>
            </a:r>
            <a:r>
              <a:rPr sz="1200" spc="-5" dirty="0">
                <a:latin typeface="Times New Roman"/>
                <a:cs typeface="Times New Roman"/>
              </a:rPr>
              <a:t>interposte ed intermedie.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civili impareranno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Altissimi </a:t>
            </a:r>
            <a:r>
              <a:rPr sz="1200" spc="-5" dirty="0">
                <a:latin typeface="Times New Roman"/>
                <a:cs typeface="Times New Roman"/>
              </a:rPr>
              <a:t>governano nei </a:t>
            </a:r>
            <a:r>
              <a:rPr sz="1200" spc="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(1488.2) 134:5.4 </a:t>
            </a:r>
            <a:r>
              <a:rPr sz="1200" spc="-5" dirty="0">
                <a:latin typeface="Times New Roman"/>
                <a:cs typeface="Times New Roman"/>
              </a:rPr>
              <a:t>Questo governo degli Altissimi nei </a:t>
            </a:r>
            <a:r>
              <a:rPr sz="1200" dirty="0">
                <a:latin typeface="Times New Roman"/>
                <a:cs typeface="Times New Roman"/>
              </a:rPr>
              <a:t>regni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non è a speciale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particolarmente favorito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mortali. Non esiste nessun </a:t>
            </a:r>
            <a:r>
              <a:rPr sz="1200" dirty="0">
                <a:latin typeface="Times New Roman"/>
                <a:cs typeface="Times New Roman"/>
              </a:rPr>
              <a:t>“popolo </a:t>
            </a:r>
            <a:r>
              <a:rPr sz="1200" spc="-5" dirty="0">
                <a:latin typeface="Times New Roman"/>
                <a:cs typeface="Times New Roman"/>
              </a:rPr>
              <a:t>eletto”.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degli Altissimi, supercontrollori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politica,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governo 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durata più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(1488.3) 134:5.5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cresce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dell’organizzazione. Questa crescita </a:t>
            </a:r>
            <a:r>
              <a:rPr sz="1200" dirty="0">
                <a:latin typeface="Times New Roman"/>
                <a:cs typeface="Times New Roman"/>
              </a:rPr>
              <a:t>dell’organizzazione </a:t>
            </a:r>
            <a:r>
              <a:rPr sz="1200" spc="-5" dirty="0">
                <a:latin typeface="Times New Roman"/>
                <a:cs typeface="Times New Roman"/>
              </a:rPr>
              <a:t>del potere politico </a:t>
            </a:r>
            <a:r>
              <a:rPr sz="1200" dirty="0">
                <a:latin typeface="Times New Roman"/>
                <a:cs typeface="Times New Roman"/>
              </a:rPr>
              <a:t>è  buona </a:t>
            </a:r>
            <a:r>
              <a:rPr sz="1200" spc="-5" dirty="0">
                <a:latin typeface="Times New Roman"/>
                <a:cs typeface="Times New Roman"/>
              </a:rPr>
              <a:t>ed auspicabile, perché </a:t>
            </a:r>
            <a:r>
              <a:rPr sz="1200" dirty="0">
                <a:latin typeface="Times New Roman"/>
                <a:cs typeface="Times New Roman"/>
              </a:rPr>
              <a:t>tende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includere </a:t>
            </a:r>
            <a:r>
              <a:rPr sz="1200" spc="-5" dirty="0">
                <a:latin typeface="Times New Roman"/>
                <a:cs typeface="Times New Roman"/>
              </a:rPr>
              <a:t>settori sempre </a:t>
            </a:r>
            <a:r>
              <a:rPr sz="1200" dirty="0">
                <a:latin typeface="Times New Roman"/>
                <a:cs typeface="Times New Roman"/>
              </a:rPr>
              <a:t>più vasti </a:t>
            </a:r>
            <a:r>
              <a:rPr sz="1200" spc="-5" dirty="0">
                <a:latin typeface="Times New Roman"/>
                <a:cs typeface="Times New Roman"/>
              </a:rPr>
              <a:t>dell’intera </a:t>
            </a:r>
            <a:r>
              <a:rPr sz="1200" dirty="0">
                <a:latin typeface="Times New Roman"/>
                <a:cs typeface="Times New Roman"/>
              </a:rPr>
              <a:t>umanità.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stessa crescita delle  </a:t>
            </a:r>
            <a:r>
              <a:rPr sz="1200" dirty="0">
                <a:latin typeface="Times New Roman"/>
                <a:cs typeface="Times New Roman"/>
              </a:rPr>
              <a:t>organizzazioni </a:t>
            </a:r>
            <a:r>
              <a:rPr sz="1200" spc="-5" dirty="0">
                <a:latin typeface="Times New Roman"/>
                <a:cs typeface="Times New Roman"/>
              </a:rPr>
              <a:t>politiche crea </a:t>
            </a:r>
            <a:r>
              <a:rPr sz="1200" dirty="0">
                <a:latin typeface="Times New Roman"/>
                <a:cs typeface="Times New Roman"/>
              </a:rPr>
              <a:t>un problema </a:t>
            </a:r>
            <a:r>
              <a:rPr sz="1200" spc="-5" dirty="0">
                <a:latin typeface="Times New Roman"/>
                <a:cs typeface="Times New Roman"/>
              </a:rPr>
              <a:t>ad ogni stadio intermedio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l’organizzazione </a:t>
            </a:r>
            <a:r>
              <a:rPr sz="1200" dirty="0">
                <a:latin typeface="Times New Roman"/>
                <a:cs typeface="Times New Roman"/>
              </a:rPr>
              <a:t>iniziale e </a:t>
            </a:r>
            <a:r>
              <a:rPr sz="1200" spc="-5" dirty="0">
                <a:latin typeface="Times New Roman"/>
                <a:cs typeface="Times New Roman"/>
              </a:rPr>
              <a:t>naturale del </a:t>
            </a:r>
            <a:r>
              <a:rPr sz="1200" dirty="0">
                <a:latin typeface="Times New Roman"/>
                <a:cs typeface="Times New Roman"/>
              </a:rPr>
              <a:t>potere politico — la 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coronamento finale della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l’umanità, per </a:t>
            </a:r>
            <a:r>
              <a:rPr sz="1200" dirty="0">
                <a:latin typeface="Times New Roman"/>
                <a:cs typeface="Times New Roman"/>
              </a:rPr>
              <a:t>mezzo di tutta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1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(1488.4) 134:5.6 </a:t>
            </a:r>
            <a:r>
              <a:rPr sz="1200" spc="-5" dirty="0">
                <a:latin typeface="Times New Roman"/>
                <a:cs typeface="Times New Roman"/>
              </a:rPr>
              <a:t>Partendo dal potere dei genitori </a:t>
            </a:r>
            <a:r>
              <a:rPr sz="1200" dirty="0">
                <a:latin typeface="Times New Roman"/>
                <a:cs typeface="Times New Roman"/>
              </a:rPr>
              <a:t>nel gruppo </a:t>
            </a:r>
            <a:r>
              <a:rPr sz="1200" spc="-5" dirty="0">
                <a:latin typeface="Times New Roman"/>
                <a:cs typeface="Times New Roman"/>
              </a:rPr>
              <a:t>familiare, </a:t>
            </a:r>
            <a:r>
              <a:rPr sz="1200" dirty="0">
                <a:latin typeface="Times New Roman"/>
                <a:cs typeface="Times New Roman"/>
              </a:rPr>
              <a:t>la sovranità </a:t>
            </a:r>
            <a:r>
              <a:rPr sz="1200" spc="-5" dirty="0">
                <a:latin typeface="Times New Roman"/>
                <a:cs typeface="Times New Roman"/>
              </a:rPr>
              <a:t>politica si </a:t>
            </a:r>
            <a:r>
              <a:rPr sz="1200" dirty="0">
                <a:latin typeface="Times New Roman"/>
                <a:cs typeface="Times New Roman"/>
              </a:rPr>
              <a:t>evolve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organizzazione a mano a mano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 si </a:t>
            </a:r>
            <a:r>
              <a:rPr sz="1200" dirty="0">
                <a:latin typeface="Times New Roman"/>
                <a:cs typeface="Times New Roman"/>
              </a:rPr>
              <a:t>estendono in </a:t>
            </a:r>
            <a:r>
              <a:rPr sz="1200" spc="-5" dirty="0">
                <a:latin typeface="Times New Roman"/>
                <a:cs typeface="Times New Roman"/>
              </a:rPr>
              <a:t>clan consanguinei, che si </a:t>
            </a:r>
            <a:r>
              <a:rPr sz="1200" dirty="0">
                <a:latin typeface="Times New Roman"/>
                <a:cs typeface="Times New Roman"/>
              </a:rPr>
              <a:t>uniscono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diverse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in unità </a:t>
            </a:r>
            <a:r>
              <a:rPr sz="1200" spc="-5" dirty="0">
                <a:latin typeface="Times New Roman"/>
                <a:cs typeface="Times New Roman"/>
              </a:rPr>
              <a:t>tribali </a:t>
            </a:r>
            <a:r>
              <a:rPr sz="1200" dirty="0">
                <a:latin typeface="Times New Roman"/>
                <a:cs typeface="Times New Roman"/>
              </a:rPr>
              <a:t>— in </a:t>
            </a:r>
            <a:r>
              <a:rPr sz="1200" spc="-5" dirty="0">
                <a:latin typeface="Times New Roman"/>
                <a:cs typeface="Times New Roman"/>
              </a:rPr>
              <a:t>raggruppamenti </a:t>
            </a:r>
            <a:r>
              <a:rPr sz="1200" dirty="0">
                <a:latin typeface="Times New Roman"/>
                <a:cs typeface="Times New Roman"/>
              </a:rPr>
              <a:t>politici  </a:t>
            </a:r>
            <a:r>
              <a:rPr sz="1200" spc="-5" dirty="0">
                <a:latin typeface="Times New Roman"/>
                <a:cs typeface="Times New Roman"/>
              </a:rPr>
              <a:t>superconsanguinei.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seguito, grazie agli </a:t>
            </a:r>
            <a:r>
              <a:rPr sz="1200" dirty="0">
                <a:latin typeface="Times New Roman"/>
                <a:cs typeface="Times New Roman"/>
              </a:rPr>
              <a:t>scambi,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commercio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conquista, le </a:t>
            </a:r>
            <a:r>
              <a:rPr sz="1200" spc="-5" dirty="0">
                <a:latin typeface="Times New Roman"/>
                <a:cs typeface="Times New Roman"/>
              </a:rPr>
              <a:t>tribù si unificano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nazione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nazioni  stesse si unificano </a:t>
            </a:r>
            <a:r>
              <a:rPr sz="1200" dirty="0">
                <a:latin typeface="Times New Roman"/>
                <a:cs typeface="Times New Roman"/>
              </a:rPr>
              <a:t>talvolta in 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(1488.5) 134:5.7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sovranità </a:t>
            </a:r>
            <a:r>
              <a:rPr sz="1200" spc="-5" dirty="0">
                <a:latin typeface="Times New Roman"/>
                <a:cs typeface="Times New Roman"/>
              </a:rPr>
              <a:t>passa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piccoli gruppi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si </a:t>
            </a:r>
            <a:r>
              <a:rPr sz="1200" dirty="0">
                <a:latin typeface="Times New Roman"/>
                <a:cs typeface="Times New Roman"/>
              </a:rPr>
              <a:t>fanno più </a:t>
            </a:r>
            <a:r>
              <a:rPr sz="1200" spc="-5" dirty="0">
                <a:latin typeface="Times New Roman"/>
                <a:cs typeface="Times New Roman"/>
              </a:rPr>
              <a:t>rare. </a:t>
            </a:r>
            <a:r>
              <a:rPr sz="1200" dirty="0">
                <a:latin typeface="Times New Roman"/>
                <a:cs typeface="Times New Roman"/>
              </a:rPr>
              <a:t>Cioè le </a:t>
            </a:r>
            <a:r>
              <a:rPr sz="1200" spc="-5" dirty="0">
                <a:latin typeface="Times New Roman"/>
                <a:cs typeface="Times New Roman"/>
              </a:rPr>
              <a:t>guerre  </a:t>
            </a:r>
            <a:r>
              <a:rPr sz="1200" dirty="0">
                <a:latin typeface="Times New Roman"/>
                <a:cs typeface="Times New Roman"/>
              </a:rPr>
              <a:t>minori tra </a:t>
            </a:r>
            <a:r>
              <a:rPr sz="1200" spc="-5" dirty="0">
                <a:latin typeface="Times New Roman"/>
                <a:cs typeface="Times New Roman"/>
              </a:rPr>
              <a:t>piccole nazioni diminuiscono,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potenziale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guerre </a:t>
            </a:r>
            <a:r>
              <a:rPr sz="1200" spc="-5" dirty="0">
                <a:latin typeface="Times New Roman"/>
                <a:cs typeface="Times New Roman"/>
              </a:rPr>
              <a:t>si accresce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nazioni che esercitano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sovranità divengono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grandi. Ben </a:t>
            </a:r>
            <a:r>
              <a:rPr sz="1200" dirty="0">
                <a:latin typeface="Times New Roman"/>
                <a:cs typeface="Times New Roman"/>
              </a:rPr>
              <a:t>presto,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intero sarà </a:t>
            </a:r>
            <a:r>
              <a:rPr sz="1200" dirty="0">
                <a:latin typeface="Times New Roman"/>
                <a:cs typeface="Times New Roman"/>
              </a:rPr>
              <a:t>stato esplorato ed </a:t>
            </a:r>
            <a:r>
              <a:rPr sz="1200" spc="-5" dirty="0">
                <a:latin typeface="Times New Roman"/>
                <a:cs typeface="Times New Roman"/>
              </a:rPr>
              <a:t>occupato,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nazioni 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poche, </a:t>
            </a:r>
            <a:r>
              <a:rPr sz="1200" spc="-5" dirty="0">
                <a:latin typeface="Times New Roman"/>
                <a:cs typeface="Times New Roman"/>
              </a:rPr>
              <a:t>forti </a:t>
            </a:r>
            <a:r>
              <a:rPr sz="1200" dirty="0">
                <a:latin typeface="Times New Roman"/>
                <a:cs typeface="Times New Roman"/>
              </a:rPr>
              <a:t>e potenti, </a:t>
            </a:r>
            <a:r>
              <a:rPr sz="1200" spc="-5" dirty="0">
                <a:latin typeface="Times New Roman"/>
                <a:cs typeface="Times New Roman"/>
              </a:rPr>
              <a:t>quando queste 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presunte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sovrane confineranno </a:t>
            </a:r>
            <a:r>
              <a:rPr sz="1200" dirty="0">
                <a:latin typeface="Times New Roman"/>
                <a:cs typeface="Times New Roman"/>
              </a:rPr>
              <a:t>tra di loro,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oceani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80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separeranno, allora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quadro per guerre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grandi, </a:t>
            </a:r>
            <a:r>
              <a:rPr sz="1200" dirty="0">
                <a:latin typeface="Times New Roman"/>
                <a:cs typeface="Times New Roman"/>
              </a:rPr>
              <a:t>per conflitti </a:t>
            </a:r>
            <a:r>
              <a:rPr sz="1200" spc="-5" dirty="0">
                <a:latin typeface="Times New Roman"/>
                <a:cs typeface="Times New Roman"/>
              </a:rPr>
              <a:t>mondiali.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cosiddette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sovrane </a:t>
            </a:r>
            <a:r>
              <a:rPr sz="1200" dirty="0">
                <a:latin typeface="Times New Roman"/>
                <a:cs typeface="Times New Roman"/>
              </a:rPr>
              <a:t>non possono  </a:t>
            </a:r>
            <a:r>
              <a:rPr sz="1200" spc="-5" dirty="0">
                <a:latin typeface="Times New Roman"/>
                <a:cs typeface="Times New Roman"/>
              </a:rPr>
              <a:t>stare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generare conflitti </a:t>
            </a:r>
            <a:r>
              <a:rPr sz="1200" dirty="0">
                <a:latin typeface="Times New Roman"/>
                <a:cs typeface="Times New Roman"/>
              </a:rPr>
              <a:t>e provocare </a:t>
            </a:r>
            <a:r>
              <a:rPr sz="1200" spc="-5" dirty="0">
                <a:latin typeface="Times New Roman"/>
                <a:cs typeface="Times New Roman"/>
              </a:rPr>
              <a:t>guerre.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921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(1488.6) 134:5.8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difficoltà nell’evoluzione della sovranità politica, dalla famiglia fino </a:t>
            </a:r>
            <a:r>
              <a:rPr sz="1200" dirty="0">
                <a:latin typeface="Times New Roman"/>
                <a:cs typeface="Times New Roman"/>
              </a:rPr>
              <a:t>all’umanità </a:t>
            </a:r>
            <a:r>
              <a:rPr sz="1200" spc="-5" dirty="0">
                <a:latin typeface="Times New Roman"/>
                <a:cs typeface="Times New Roman"/>
              </a:rPr>
              <a:t>intera, risiede </a:t>
            </a:r>
            <a:r>
              <a:rPr sz="1200" dirty="0">
                <a:latin typeface="Times New Roman"/>
                <a:cs typeface="Times New Roman"/>
              </a:rPr>
              <a:t>nell’inerzia-  </a:t>
            </a:r>
            <a:r>
              <a:rPr sz="1200" spc="-5" dirty="0">
                <a:latin typeface="Times New Roman"/>
                <a:cs typeface="Times New Roman"/>
              </a:rPr>
              <a:t>resistenza incontrata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intermedi. All’occasione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sfidato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clan,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canto loro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 </a:t>
            </a:r>
            <a:r>
              <a:rPr sz="1200" spc="-5" dirty="0">
                <a:latin typeface="Times New Roman"/>
                <a:cs typeface="Times New Roman"/>
              </a:rPr>
              <a:t>hanno spesso </a:t>
            </a:r>
            <a:r>
              <a:rPr sz="1200" dirty="0">
                <a:latin typeface="Times New Roman"/>
                <a:cs typeface="Times New Roman"/>
              </a:rPr>
              <a:t>rifiutato di </a:t>
            </a:r>
            <a:r>
              <a:rPr sz="1200" spc="-5" dirty="0">
                <a:latin typeface="Times New Roman"/>
                <a:cs typeface="Times New Roman"/>
              </a:rPr>
              <a:t>sottomettersi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sovranità 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territoriale. Ogni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progredita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sovranità 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(ed </a:t>
            </a:r>
            <a:r>
              <a:rPr sz="1200" dirty="0">
                <a:latin typeface="Times New Roman"/>
                <a:cs typeface="Times New Roman"/>
              </a:rPr>
              <a:t>è sempre stata) intralciata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impedita </a:t>
            </a:r>
            <a:r>
              <a:rPr sz="1200" spc="-5" dirty="0">
                <a:latin typeface="Times New Roman"/>
                <a:cs typeface="Times New Roman"/>
              </a:rPr>
              <a:t>dagli “stadi d’incastellatura”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sviluppi anteriori dell’organizzazione  politica.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fedeltà umane,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mobilitate,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modificare.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che rende  possibile </a:t>
            </a:r>
            <a:r>
              <a:rPr sz="1200" spc="-5" dirty="0">
                <a:latin typeface="Times New Roman"/>
                <a:cs typeface="Times New Roman"/>
              </a:rPr>
              <a:t>l’evoluzione della </a:t>
            </a:r>
            <a:r>
              <a:rPr sz="1200" dirty="0">
                <a:latin typeface="Times New Roman"/>
                <a:cs typeface="Times New Roman"/>
              </a:rPr>
              <a:t>tribù,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difficile l’evoluzione </a:t>
            </a:r>
            <a:r>
              <a:rPr sz="1200" spc="-5" dirty="0">
                <a:latin typeface="Times New Roman"/>
                <a:cs typeface="Times New Roman"/>
              </a:rPr>
              <a:t>della supertribù </a:t>
            </a:r>
            <a:r>
              <a:rPr sz="1200" dirty="0">
                <a:latin typeface="Times New Roman"/>
                <a:cs typeface="Times New Roman"/>
              </a:rPr>
              <a:t>— lo Stato </a:t>
            </a:r>
            <a:r>
              <a:rPr sz="1200" spc="-5" dirty="0">
                <a:latin typeface="Times New Roman"/>
                <a:cs typeface="Times New Roman"/>
              </a:rPr>
              <a:t>territoriale.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stessa fedeltà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(il</a:t>
            </a:r>
            <a:endParaRPr sz="1200">
              <a:latin typeface="Times New Roman"/>
              <a:cs typeface="Times New Roman"/>
            </a:endParaRPr>
          </a:p>
          <a:p>
            <a:pPr marL="76200" marR="46037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patriottismo) che </a:t>
            </a:r>
            <a:r>
              <a:rPr sz="1200" dirty="0">
                <a:latin typeface="Times New Roman"/>
                <a:cs typeface="Times New Roman"/>
              </a:rPr>
              <a:t>rende possibile </a:t>
            </a:r>
            <a:r>
              <a:rPr sz="1200" spc="-5" dirty="0">
                <a:latin typeface="Times New Roman"/>
                <a:cs typeface="Times New Roman"/>
              </a:rPr>
              <a:t>l’evoluzione 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territoriale, complica immensamente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evoluzionario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90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(1488.7) 134:5.9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politica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creata grazie all’abbandono dell’autodeterminismo, prima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dell’individuo all’interno  della famiglia </a:t>
            </a:r>
            <a:r>
              <a:rPr sz="1200" dirty="0">
                <a:latin typeface="Times New Roman"/>
                <a:cs typeface="Times New Roman"/>
              </a:rPr>
              <a:t>e poi da parte </a:t>
            </a:r>
            <a:r>
              <a:rPr sz="1200" spc="-5" dirty="0">
                <a:latin typeface="Times New Roman"/>
                <a:cs typeface="Times New Roman"/>
              </a:rPr>
              <a:t>delle famiglie </a:t>
            </a:r>
            <a:r>
              <a:rPr sz="1200" dirty="0">
                <a:latin typeface="Times New Roman"/>
                <a:cs typeface="Times New Roman"/>
              </a:rPr>
              <a:t>e dei clan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confronti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tribù e </a:t>
            </a:r>
            <a:r>
              <a:rPr sz="1200" spc="-5" dirty="0">
                <a:latin typeface="Times New Roman"/>
                <a:cs typeface="Times New Roman"/>
              </a:rPr>
              <a:t>dei gruppi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grandi. Questo </a:t>
            </a:r>
            <a:r>
              <a:rPr sz="1200" dirty="0">
                <a:latin typeface="Times New Roman"/>
                <a:cs typeface="Times New Roman"/>
              </a:rPr>
              <a:t>trasferimento  </a:t>
            </a:r>
            <a:r>
              <a:rPr sz="1200" spc="-5" dirty="0">
                <a:latin typeface="Times New Roman"/>
                <a:cs typeface="Times New Roman"/>
              </a:rPr>
              <a:t>progressivo </a:t>
            </a:r>
            <a:r>
              <a:rPr sz="1200" dirty="0">
                <a:latin typeface="Times New Roman"/>
                <a:cs typeface="Times New Roman"/>
              </a:rPr>
              <a:t>dell’autodeterminazione </a:t>
            </a:r>
            <a:r>
              <a:rPr sz="1200" spc="-5" dirty="0">
                <a:latin typeface="Times New Roman"/>
                <a:cs typeface="Times New Roman"/>
              </a:rPr>
              <a:t>dalle organizzazioni politiche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generalmente  proseguito senza tregua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Oriente dall’instaurazione delle </a:t>
            </a:r>
            <a:r>
              <a:rPr sz="1200" dirty="0">
                <a:latin typeface="Times New Roman"/>
                <a:cs typeface="Times New Roman"/>
              </a:rPr>
              <a:t>dinastie Ming e </a:t>
            </a:r>
            <a:r>
              <a:rPr sz="1200" spc="-5" dirty="0">
                <a:latin typeface="Times New Roman"/>
                <a:cs typeface="Times New Roman"/>
              </a:rPr>
              <a:t>Mogul.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Occidente </a:t>
            </a:r>
            <a:r>
              <a:rPr sz="1200" dirty="0">
                <a:latin typeface="Times New Roman"/>
                <a:cs typeface="Times New Roman"/>
              </a:rPr>
              <a:t>esso è </a:t>
            </a:r>
            <a:r>
              <a:rPr sz="1200" spc="-5" dirty="0">
                <a:latin typeface="Times New Roman"/>
                <a:cs typeface="Times New Roman"/>
              </a:rPr>
              <a:t>prevalso </a:t>
            </a:r>
            <a:r>
              <a:rPr sz="1200" dirty="0">
                <a:latin typeface="Times New Roman"/>
                <a:cs typeface="Times New Roman"/>
              </a:rPr>
              <a:t>per più di </a:t>
            </a:r>
            <a:r>
              <a:rPr sz="1200" spc="5" dirty="0">
                <a:latin typeface="Times New Roman"/>
                <a:cs typeface="Times New Roman"/>
              </a:rPr>
              <a:t>mille 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fine della Guerra Mondiale,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malaugurato movimento retrogrado invertì temporaneamente questa </a:t>
            </a:r>
            <a:r>
              <a:rPr sz="1200" dirty="0">
                <a:latin typeface="Times New Roman"/>
                <a:cs typeface="Times New Roman"/>
              </a:rPr>
              <a:t>normale  </a:t>
            </a:r>
            <a:r>
              <a:rPr sz="1200" spc="-5" dirty="0">
                <a:latin typeface="Times New Roman"/>
                <a:cs typeface="Times New Roman"/>
              </a:rPr>
              <a:t>tendenza ristabilendo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politica </a:t>
            </a:r>
            <a:r>
              <a:rPr sz="1200" dirty="0">
                <a:latin typeface="Times New Roman"/>
                <a:cs typeface="Times New Roman"/>
              </a:rPr>
              <a:t>abbattuta di </a:t>
            </a:r>
            <a:r>
              <a:rPr sz="1200" spc="-5" dirty="0">
                <a:latin typeface="Times New Roman"/>
                <a:cs typeface="Times New Roman"/>
              </a:rPr>
              <a:t>numerosi piccoli gruppi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Europa.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(1489.1) 134:5.10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godrà </a:t>
            </a:r>
            <a:r>
              <a:rPr sz="1200" dirty="0">
                <a:latin typeface="Times New Roman"/>
                <a:cs typeface="Times New Roman"/>
              </a:rPr>
              <a:t>di una pace durevole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cosiddette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sovrane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rimetteranno intelligentemente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poteri </a:t>
            </a:r>
            <a:r>
              <a:rPr sz="1200" dirty="0">
                <a:latin typeface="Times New Roman"/>
                <a:cs typeface="Times New Roman"/>
              </a:rPr>
              <a:t>sovrani nelle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fraternità degli </a:t>
            </a:r>
            <a:r>
              <a:rPr sz="1200" dirty="0">
                <a:latin typeface="Times New Roman"/>
                <a:cs typeface="Times New Roman"/>
              </a:rPr>
              <a:t>uomini — il </a:t>
            </a:r>
            <a:r>
              <a:rPr sz="1200" spc="-5" dirty="0">
                <a:latin typeface="Times New Roman"/>
                <a:cs typeface="Times New Roman"/>
              </a:rPr>
              <a:t>governo dell’umanità. L’internazionalismo </a:t>
            </a:r>
            <a:r>
              <a:rPr sz="1200" dirty="0">
                <a:latin typeface="Times New Roman"/>
                <a:cs typeface="Times New Roman"/>
              </a:rPr>
              <a:t>— le  </a:t>
            </a:r>
            <a:r>
              <a:rPr sz="1200" spc="-5" dirty="0">
                <a:latin typeface="Times New Roman"/>
                <a:cs typeface="Times New Roman"/>
              </a:rPr>
              <a:t>Leghe delle </a:t>
            </a:r>
            <a:r>
              <a:rPr sz="1200" dirty="0">
                <a:latin typeface="Times New Roman"/>
                <a:cs typeface="Times New Roman"/>
              </a:rPr>
              <a:t>Nazioni — non può mai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una pace permanente </a:t>
            </a:r>
            <a:r>
              <a:rPr sz="1200" spc="-5" dirty="0">
                <a:latin typeface="Times New Roman"/>
                <a:cs typeface="Times New Roman"/>
              </a:rPr>
              <a:t>all’umanità.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confederazioni mondiali </a:t>
            </a:r>
            <a:r>
              <a:rPr sz="1200" dirty="0">
                <a:latin typeface="Times New Roman"/>
                <a:cs typeface="Times New Roman"/>
              </a:rPr>
              <a:t>di nazioni </a:t>
            </a:r>
            <a:r>
              <a:rPr sz="1200" spc="-5" dirty="0">
                <a:latin typeface="Times New Roman"/>
                <a:cs typeface="Times New Roman"/>
              </a:rPr>
              <a:t>impediranno  efficacemente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minori e </a:t>
            </a:r>
            <a:r>
              <a:rPr sz="1200" spc="-5" dirty="0">
                <a:latin typeface="Times New Roman"/>
                <a:cs typeface="Times New Roman"/>
              </a:rPr>
              <a:t>controlleranno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accettabile </a:t>
            </a:r>
            <a:r>
              <a:rPr sz="1200" dirty="0">
                <a:latin typeface="Times New Roman"/>
                <a:cs typeface="Times New Roman"/>
              </a:rPr>
              <a:t>le nazioni più </a:t>
            </a:r>
            <a:r>
              <a:rPr sz="1200" spc="-5" dirty="0">
                <a:latin typeface="Times New Roman"/>
                <a:cs typeface="Times New Roman"/>
              </a:rPr>
              <a:t>piccole,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riusciranno ad </a:t>
            </a:r>
            <a:r>
              <a:rPr sz="1200" dirty="0">
                <a:latin typeface="Times New Roman"/>
                <a:cs typeface="Times New Roman"/>
              </a:rPr>
              <a:t>impedire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9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44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guerre mondiali </a:t>
            </a:r>
            <a:r>
              <a:rPr sz="1200" dirty="0">
                <a:latin typeface="Times New Roman"/>
                <a:cs typeface="Times New Roman"/>
              </a:rPr>
              <a:t>né a controllare i </a:t>
            </a:r>
            <a:r>
              <a:rPr sz="1200" spc="-5" dirty="0">
                <a:latin typeface="Times New Roman"/>
                <a:cs typeface="Times New Roman"/>
              </a:rPr>
              <a:t>tre, </a:t>
            </a:r>
            <a:r>
              <a:rPr sz="1200" dirty="0">
                <a:latin typeface="Times New Roman"/>
                <a:cs typeface="Times New Roman"/>
              </a:rPr>
              <a:t>quattro o cinque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potenti. Di fronte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conflitti reali, </a:t>
            </a:r>
            <a:r>
              <a:rPr sz="1200" dirty="0">
                <a:latin typeface="Times New Roman"/>
                <a:cs typeface="Times New Roman"/>
              </a:rPr>
              <a:t>una di queste potenze </a:t>
            </a:r>
            <a:r>
              <a:rPr sz="1200" spc="-5" dirty="0">
                <a:latin typeface="Times New Roman"/>
                <a:cs typeface="Times New Roman"/>
              </a:rPr>
              <a:t>mondiali  si ritirerà dalla Lega </a:t>
            </a:r>
            <a:r>
              <a:rPr sz="1200" dirty="0">
                <a:latin typeface="Times New Roman"/>
                <a:cs typeface="Times New Roman"/>
              </a:rPr>
              <a:t>e dichiarerà </a:t>
            </a:r>
            <a:r>
              <a:rPr sz="1200" spc="-5" dirty="0">
                <a:latin typeface="Times New Roman"/>
                <a:cs typeface="Times New Roman"/>
              </a:rPr>
              <a:t>guerra.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impedire alle </a:t>
            </a:r>
            <a:r>
              <a:rPr sz="1200" dirty="0">
                <a:latin typeface="Times New Roman"/>
                <a:cs typeface="Times New Roman"/>
              </a:rPr>
              <a:t>nazioni di </a:t>
            </a:r>
            <a:r>
              <a:rPr sz="1200" spc="-5" dirty="0">
                <a:latin typeface="Times New Roman"/>
                <a:cs typeface="Times New Roman"/>
              </a:rPr>
              <a:t>fare guerra finché restano contaminate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5" dirty="0">
                <a:latin typeface="Times New Roman"/>
                <a:cs typeface="Times New Roman"/>
              </a:rPr>
              <a:t>virus  </a:t>
            </a:r>
            <a:r>
              <a:rPr sz="1200" dirty="0">
                <a:latin typeface="Times New Roman"/>
                <a:cs typeface="Times New Roman"/>
              </a:rPr>
              <a:t>illusorio della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nazionale. </a:t>
            </a:r>
            <a:r>
              <a:rPr sz="1200" spc="-5" dirty="0">
                <a:latin typeface="Times New Roman"/>
                <a:cs typeface="Times New Roman"/>
              </a:rPr>
              <a:t>L’internazionalismo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nella direzione </a:t>
            </a:r>
            <a:r>
              <a:rPr sz="1200" spc="-5" dirty="0">
                <a:latin typeface="Times New Roman"/>
                <a:cs typeface="Times New Roman"/>
              </a:rPr>
              <a:t>giusta. Una forza </a:t>
            </a:r>
            <a:r>
              <a:rPr sz="1200" dirty="0">
                <a:latin typeface="Times New Roman"/>
                <a:cs typeface="Times New Roman"/>
              </a:rPr>
              <a:t>di polizia </a:t>
            </a:r>
            <a:r>
              <a:rPr sz="1200" spc="-5" dirty="0">
                <a:latin typeface="Times New Roman"/>
                <a:cs typeface="Times New Roman"/>
              </a:rPr>
              <a:t>internazionale  impedirà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minori, ma </a:t>
            </a:r>
            <a:r>
              <a:rPr sz="1200" spc="-5" dirty="0">
                <a:latin typeface="Times New Roman"/>
                <a:cs typeface="Times New Roman"/>
              </a:rPr>
              <a:t>non sarà efficace per </a:t>
            </a:r>
            <a:r>
              <a:rPr sz="1200" dirty="0">
                <a:latin typeface="Times New Roman"/>
                <a:cs typeface="Times New Roman"/>
              </a:rPr>
              <a:t>impedire le </a:t>
            </a:r>
            <a:r>
              <a:rPr sz="1200" spc="-5" dirty="0">
                <a:latin typeface="Times New Roman"/>
                <a:cs typeface="Times New Roman"/>
              </a:rPr>
              <a:t>guerre maggiori, </a:t>
            </a:r>
            <a:r>
              <a:rPr sz="1200" dirty="0">
                <a:latin typeface="Times New Roman"/>
                <a:cs typeface="Times New Roman"/>
              </a:rPr>
              <a:t>i conflitti tra i </a:t>
            </a:r>
            <a:r>
              <a:rPr sz="1200" spc="-5" dirty="0">
                <a:latin typeface="Times New Roman"/>
                <a:cs typeface="Times New Roman"/>
              </a:rPr>
              <a:t>grandi governi militari della  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5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(1489.2) 134:5.11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delle nazioni </a:t>
            </a:r>
            <a:r>
              <a:rPr sz="1200" spc="-5" dirty="0">
                <a:latin typeface="Times New Roman"/>
                <a:cs typeface="Times New Roman"/>
              </a:rPr>
              <a:t>veramente sovrane (delle grandi potenze) decresce, l’opportunità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dell’umanità </a:t>
            </a:r>
            <a:r>
              <a:rPr sz="1200" spc="-5" dirty="0">
                <a:latin typeface="Times New Roman"/>
                <a:cs typeface="Times New Roman"/>
              </a:rPr>
              <a:t>aumentano. </a:t>
            </a:r>
            <a:r>
              <a:rPr sz="1200" dirty="0">
                <a:latin typeface="Times New Roman"/>
                <a:cs typeface="Times New Roman"/>
              </a:rPr>
              <a:t>Quando vi sono </a:t>
            </a:r>
            <a:r>
              <a:rPr sz="1200" spc="-5" dirty="0">
                <a:latin typeface="Times New Roman"/>
                <a:cs typeface="Times New Roman"/>
              </a:rPr>
              <a:t>soltanto poche </a:t>
            </a:r>
            <a:r>
              <a:rPr sz="1200" dirty="0">
                <a:latin typeface="Times New Roman"/>
                <a:cs typeface="Times New Roman"/>
              </a:rPr>
              <a:t>potenze </a:t>
            </a:r>
            <a:r>
              <a:rPr sz="1200" spc="-5" dirty="0">
                <a:latin typeface="Times New Roman"/>
                <a:cs typeface="Times New Roman"/>
              </a:rPr>
              <a:t>realmente sovrane (grandi), esse </a:t>
            </a:r>
            <a:r>
              <a:rPr sz="1200" dirty="0">
                <a:latin typeface="Times New Roman"/>
                <a:cs typeface="Times New Roman"/>
              </a:rPr>
              <a:t>devono  </a:t>
            </a:r>
            <a:r>
              <a:rPr sz="1200" spc="-5" dirty="0">
                <a:latin typeface="Times New Roman"/>
                <a:cs typeface="Times New Roman"/>
              </a:rPr>
              <a:t>impegnarsi </a:t>
            </a:r>
            <a:r>
              <a:rPr sz="1200" dirty="0">
                <a:latin typeface="Times New Roman"/>
                <a:cs typeface="Times New Roman"/>
              </a:rPr>
              <a:t>in una lotta mortale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nazionale </a:t>
            </a:r>
            <a:r>
              <a:rPr sz="1200" spc="-5" dirty="0">
                <a:latin typeface="Times New Roman"/>
                <a:cs typeface="Times New Roman"/>
              </a:rPr>
              <a:t>(imperiale), </a:t>
            </a:r>
            <a:r>
              <a:rPr sz="1200" dirty="0">
                <a:latin typeface="Times New Roman"/>
                <a:cs typeface="Times New Roman"/>
              </a:rPr>
              <a:t>oppure, </a:t>
            </a:r>
            <a:r>
              <a:rPr sz="1200" spc="-5" dirty="0">
                <a:latin typeface="Times New Roman"/>
                <a:cs typeface="Times New Roman"/>
              </a:rPr>
              <a:t>abbandonando volontariamente certe </a:t>
            </a:r>
            <a:r>
              <a:rPr sz="1200" dirty="0">
                <a:latin typeface="Times New Roman"/>
                <a:cs typeface="Times New Roman"/>
              </a:rPr>
              <a:t>prerogative  di </a:t>
            </a:r>
            <a:r>
              <a:rPr sz="1200" spc="-5" dirty="0">
                <a:latin typeface="Times New Roman"/>
                <a:cs typeface="Times New Roman"/>
              </a:rPr>
              <a:t>sovranità, devono </a:t>
            </a:r>
            <a:r>
              <a:rPr sz="1200" dirty="0">
                <a:latin typeface="Times New Roman"/>
                <a:cs typeface="Times New Roman"/>
              </a:rPr>
              <a:t>creare il </a:t>
            </a:r>
            <a:r>
              <a:rPr sz="1200" spc="-5" dirty="0">
                <a:latin typeface="Times New Roman"/>
                <a:cs typeface="Times New Roman"/>
              </a:rPr>
              <a:t>nucleo essenziale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supernazionale </a:t>
            </a:r>
            <a:r>
              <a:rPr sz="1200" spc="-5" dirty="0">
                <a:latin typeface="Times New Roman"/>
                <a:cs typeface="Times New Roman"/>
              </a:rPr>
              <a:t>che servirà come </a:t>
            </a:r>
            <a:r>
              <a:rPr sz="1200" dirty="0">
                <a:latin typeface="Times New Roman"/>
                <a:cs typeface="Times New Roman"/>
              </a:rPr>
              <a:t>inizio della </a:t>
            </a:r>
            <a:r>
              <a:rPr sz="1200" spc="-5" dirty="0">
                <a:latin typeface="Times New Roman"/>
                <a:cs typeface="Times New Roman"/>
              </a:rPr>
              <a:t>reale sovranità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(1489.3) 134:5.12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sarà pace su Urantia 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cosiddetta sovrana </a:t>
            </a:r>
            <a:r>
              <a:rPr sz="1200" dirty="0">
                <a:latin typeface="Times New Roman"/>
                <a:cs typeface="Times New Roman"/>
              </a:rPr>
              <a:t>non abbandonerà 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di fare la </a:t>
            </a:r>
            <a:r>
              <a:rPr sz="1200" spc="-5" dirty="0">
                <a:latin typeface="Times New Roman"/>
                <a:cs typeface="Times New Roman"/>
              </a:rPr>
              <a:t>guerra  nelle </a:t>
            </a:r>
            <a:r>
              <a:rPr sz="1200" dirty="0">
                <a:latin typeface="Times New Roman"/>
                <a:cs typeface="Times New Roman"/>
              </a:rPr>
              <a:t>mani di un </a:t>
            </a:r>
            <a:r>
              <a:rPr sz="1200" spc="-5" dirty="0">
                <a:latin typeface="Times New Roman"/>
                <a:cs typeface="Times New Roman"/>
              </a:rPr>
              <a:t>governo rappresentativo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l’umanità.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politica è innata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popoli del mondo.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 popoli di </a:t>
            </a:r>
            <a:r>
              <a:rPr sz="1200" spc="-5" dirty="0">
                <a:latin typeface="Times New Roman"/>
                <a:cs typeface="Times New Roman"/>
              </a:rPr>
              <a:t>Urantia creeranno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mondiale, avranno </a:t>
            </a:r>
            <a:r>
              <a:rPr sz="1200" dirty="0">
                <a:latin typeface="Times New Roman"/>
                <a:cs typeface="Times New Roman"/>
              </a:rPr>
              <a:t>il diritto e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rendere </a:t>
            </a:r>
            <a:r>
              <a:rPr sz="1200" spc="-5" dirty="0">
                <a:latin typeface="Times New Roman"/>
                <a:cs typeface="Times New Roman"/>
              </a:rPr>
              <a:t>questo governo SOVRANO. </a:t>
            </a:r>
            <a:r>
              <a:rPr sz="1200" dirty="0">
                <a:latin typeface="Times New Roman"/>
                <a:cs typeface="Times New Roman"/>
              </a:rPr>
              <a:t>E quando  una tale potenza </a:t>
            </a:r>
            <a:r>
              <a:rPr sz="1200" spc="-5" dirty="0">
                <a:latin typeface="Times New Roman"/>
                <a:cs typeface="Times New Roman"/>
              </a:rPr>
              <a:t>mondiale rappresentativa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democratica controllerà </a:t>
            </a:r>
            <a:r>
              <a:rPr sz="1200" dirty="0">
                <a:latin typeface="Times New Roman"/>
                <a:cs typeface="Times New Roman"/>
              </a:rPr>
              <a:t>le forze </a:t>
            </a:r>
            <a:r>
              <a:rPr sz="1200" spc="-5" dirty="0">
                <a:latin typeface="Times New Roman"/>
                <a:cs typeface="Times New Roman"/>
              </a:rPr>
              <a:t>terrestri, aeree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navali del </a:t>
            </a:r>
            <a:r>
              <a:rPr sz="1200" dirty="0">
                <a:latin typeface="Times New Roman"/>
                <a:cs typeface="Times New Roman"/>
              </a:rPr>
              <a:t>mondo, 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spc="5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 la buona volontà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potranno prevalere </a:t>
            </a:r>
            <a:r>
              <a:rPr sz="1200" dirty="0">
                <a:latin typeface="Times New Roman"/>
                <a:cs typeface="Times New Roman"/>
              </a:rPr>
              <a:t>— ma non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19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(1489.4) 134:5.13 </a:t>
            </a:r>
            <a:r>
              <a:rPr sz="1200" spc="-5" dirty="0">
                <a:latin typeface="Times New Roman"/>
                <a:cs typeface="Times New Roman"/>
              </a:rPr>
              <a:t>Citiamo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esempio significativo del diciannovesimo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quarantotto </a:t>
            </a:r>
            <a:r>
              <a:rPr sz="1200" dirty="0">
                <a:latin typeface="Times New Roman"/>
                <a:cs typeface="Times New Roman"/>
              </a:rPr>
              <a:t>Stati dell’Unione </a:t>
            </a:r>
            <a:r>
              <a:rPr sz="1200" spc="-5" dirty="0">
                <a:latin typeface="Times New Roman"/>
                <a:cs typeface="Times New Roman"/>
              </a:rPr>
              <a:t>Federale  Americana hanno goduto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della pace.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tra di loro. </a:t>
            </a:r>
            <a:r>
              <a:rPr sz="1200" spc="-5" dirty="0">
                <a:latin typeface="Times New Roman"/>
                <a:cs typeface="Times New Roman"/>
              </a:rPr>
              <a:t>Essi hanno ceduto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sovranità al governo  federale,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attraverso l’arbitrato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rinunciato ad ogni </a:t>
            </a:r>
            <a:r>
              <a:rPr sz="1200" dirty="0">
                <a:latin typeface="Times New Roman"/>
                <a:cs typeface="Times New Roman"/>
              </a:rPr>
              <a:t>rivendicazione </a:t>
            </a:r>
            <a:r>
              <a:rPr sz="1200" spc="-5" dirty="0">
                <a:latin typeface="Times New Roman"/>
                <a:cs typeface="Times New Roman"/>
              </a:rPr>
              <a:t>dell’inganno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dell’autodeterminazione.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Sebbene ogni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regoli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affari </a:t>
            </a:r>
            <a:r>
              <a:rPr sz="1200" dirty="0">
                <a:latin typeface="Times New Roman"/>
                <a:cs typeface="Times New Roman"/>
              </a:rPr>
              <a:t>interni, non </a:t>
            </a:r>
            <a:r>
              <a:rPr sz="1200" spc="-5" dirty="0">
                <a:latin typeface="Times New Roman"/>
                <a:cs typeface="Times New Roman"/>
              </a:rPr>
              <a:t>si occupa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affari esteri,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tariffe, d’immigrazione,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questioni militari,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1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66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tra Stati.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di questioni di </a:t>
            </a:r>
            <a:r>
              <a:rPr sz="1200" spc="-5" dirty="0">
                <a:latin typeface="Times New Roman"/>
                <a:cs typeface="Times New Roman"/>
              </a:rPr>
              <a:t>cittadinanza.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quarantotto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soffrono per </a:t>
            </a:r>
            <a:r>
              <a:rPr sz="1200" dirty="0">
                <a:latin typeface="Times New Roman"/>
                <a:cs typeface="Times New Roman"/>
              </a:rPr>
              <a:t>le rovine </a:t>
            </a:r>
            <a:r>
              <a:rPr sz="1200" spc="-5" dirty="0">
                <a:latin typeface="Times New Roman"/>
                <a:cs typeface="Times New Roman"/>
              </a:rPr>
              <a:t>della guerra 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federale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93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(1489.5) 134:5.14 </a:t>
            </a:r>
            <a:r>
              <a:rPr sz="1200" spc="-5" dirty="0">
                <a:latin typeface="Times New Roman"/>
                <a:cs typeface="Times New Roman"/>
              </a:rPr>
              <a:t>Questi quarantotto </a:t>
            </a:r>
            <a:r>
              <a:rPr sz="1200" dirty="0">
                <a:latin typeface="Times New Roman"/>
                <a:cs typeface="Times New Roman"/>
              </a:rPr>
              <a:t>Stati, </a:t>
            </a:r>
            <a:r>
              <a:rPr sz="1200" spc="-5" dirty="0">
                <a:latin typeface="Times New Roman"/>
                <a:cs typeface="Times New Roman"/>
              </a:rPr>
              <a:t>avendo abbandonato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sofisticherie gemelle della sovranità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dell’autodeterminazione,  godono </a:t>
            </a:r>
            <a:r>
              <a:rPr sz="1200" dirty="0">
                <a:latin typeface="Times New Roman"/>
                <a:cs typeface="Times New Roman"/>
              </a:rPr>
              <a:t>di pace e di tranquillità tra 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le nazioni di </a:t>
            </a:r>
            <a:r>
              <a:rPr sz="1200" spc="-5" dirty="0">
                <a:latin typeface="Times New Roman"/>
                <a:cs typeface="Times New Roman"/>
              </a:rPr>
              <a:t>Urantia cominceranno </a:t>
            </a:r>
            <a:r>
              <a:rPr sz="1200" dirty="0">
                <a:latin typeface="Times New Roman"/>
                <a:cs typeface="Times New Roman"/>
              </a:rPr>
              <a:t>a godere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quando  abbandoneranno spontaneamente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rispettive sovranità nelle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globale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sovranità della fratellanza degli 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mondiali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piccole nazioni saranno </a:t>
            </a:r>
            <a:r>
              <a:rPr sz="1200" dirty="0">
                <a:latin typeface="Times New Roman"/>
                <a:cs typeface="Times New Roman"/>
              </a:rPr>
              <a:t>potenti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grandi,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che il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Rhode </a:t>
            </a:r>
            <a:r>
              <a:rPr sz="1200" spc="-5" dirty="0">
                <a:latin typeface="Times New Roman"/>
                <a:cs typeface="Times New Roman"/>
              </a:rPr>
              <a:t>Island </a:t>
            </a:r>
            <a:r>
              <a:rPr sz="1200" dirty="0">
                <a:latin typeface="Times New Roman"/>
                <a:cs typeface="Times New Roman"/>
              </a:rPr>
              <a:t>ha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senatori nel Congresso Americano esattamente </a:t>
            </a:r>
            <a:r>
              <a:rPr sz="1200" dirty="0">
                <a:latin typeface="Times New Roman"/>
                <a:cs typeface="Times New Roman"/>
              </a:rPr>
              <a:t>come il popoloso Stato di </a:t>
            </a:r>
            <a:r>
              <a:rPr sz="1200" spc="-5" dirty="0">
                <a:latin typeface="Times New Roman"/>
                <a:cs typeface="Times New Roman"/>
              </a:rPr>
              <a:t>New York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Texas.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6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(1490.1) 134:5.15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sovranità limitata </a:t>
            </a:r>
            <a:r>
              <a:rPr sz="1200" spc="-5" dirty="0">
                <a:latin typeface="Times New Roman"/>
                <a:cs typeface="Times New Roman"/>
              </a:rPr>
              <a:t>(di </a:t>
            </a:r>
            <a:r>
              <a:rPr sz="1200" dirty="0">
                <a:latin typeface="Times New Roman"/>
                <a:cs typeface="Times New Roman"/>
              </a:rPr>
              <a:t>Stato) di questi </a:t>
            </a:r>
            <a:r>
              <a:rPr sz="1200" spc="-5" dirty="0">
                <a:latin typeface="Times New Roman"/>
                <a:cs typeface="Times New Roman"/>
              </a:rPr>
              <a:t>quarantotto </a:t>
            </a:r>
            <a:r>
              <a:rPr sz="1200" dirty="0">
                <a:latin typeface="Times New Roman"/>
                <a:cs typeface="Times New Roman"/>
              </a:rPr>
              <a:t>Stati fu </a:t>
            </a:r>
            <a:r>
              <a:rPr sz="1200" spc="-5" dirty="0">
                <a:latin typeface="Times New Roman"/>
                <a:cs typeface="Times New Roman"/>
              </a:rPr>
              <a:t>creata dagli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 superstatale (nazionale) dell’Unione Federale Americana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creata </a:t>
            </a:r>
            <a:r>
              <a:rPr sz="1200" dirty="0">
                <a:latin typeface="Times New Roman"/>
                <a:cs typeface="Times New Roman"/>
              </a:rPr>
              <a:t>dai primi </a:t>
            </a:r>
            <a:r>
              <a:rPr sz="1200" spc="-5" dirty="0">
                <a:latin typeface="Times New Roman"/>
                <a:cs typeface="Times New Roman"/>
              </a:rPr>
              <a:t>tredici </a:t>
            </a:r>
            <a:r>
              <a:rPr sz="1200" dirty="0">
                <a:latin typeface="Times New Roman"/>
                <a:cs typeface="Times New Roman"/>
              </a:rPr>
              <a:t>di questi Stati a </a:t>
            </a:r>
            <a:r>
              <a:rPr sz="1200" spc="-5" dirty="0">
                <a:latin typeface="Times New Roman"/>
                <a:cs typeface="Times New Roman"/>
              </a:rPr>
              <a:t>loro stesso beneficio </a:t>
            </a:r>
            <a:r>
              <a:rPr sz="1200" spc="1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beneficio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Un giorno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supernazionale </a:t>
            </a:r>
            <a:r>
              <a:rPr sz="1200" spc="-5" dirty="0">
                <a:latin typeface="Times New Roman"/>
                <a:cs typeface="Times New Roman"/>
              </a:rPr>
              <a:t>del governo planetario dell’umanità </a:t>
            </a:r>
            <a:r>
              <a:rPr sz="1200" dirty="0">
                <a:latin typeface="Times New Roman"/>
                <a:cs typeface="Times New Roman"/>
              </a:rPr>
              <a:t>sarà creata in modo </a:t>
            </a:r>
            <a:r>
              <a:rPr sz="1200" spc="-5" dirty="0">
                <a:latin typeface="Times New Roman"/>
                <a:cs typeface="Times New Roman"/>
              </a:rPr>
              <a:t>simile dalle  </a:t>
            </a:r>
            <a:r>
              <a:rPr sz="1200" dirty="0">
                <a:latin typeface="Times New Roman"/>
                <a:cs typeface="Times New Roman"/>
              </a:rPr>
              <a:t>nazioni a loro </a:t>
            </a:r>
            <a:r>
              <a:rPr sz="1200" spc="-5" dirty="0">
                <a:latin typeface="Times New Roman"/>
                <a:cs typeface="Times New Roman"/>
              </a:rPr>
              <a:t>proprio beneficio </a:t>
            </a:r>
            <a:r>
              <a:rPr sz="1200" dirty="0">
                <a:latin typeface="Times New Roman"/>
                <a:cs typeface="Times New Roman"/>
              </a:rPr>
              <a:t>ed a beneficio di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(1490.2) 134:5.16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nascono per </a:t>
            </a:r>
            <a:r>
              <a:rPr sz="1200" dirty="0">
                <a:latin typeface="Times New Roman"/>
                <a:cs typeface="Times New Roman"/>
              </a:rPr>
              <a:t>il beneficio dei </a:t>
            </a:r>
            <a:r>
              <a:rPr sz="1200" spc="-5" dirty="0">
                <a:latin typeface="Times New Roman"/>
                <a:cs typeface="Times New Roman"/>
              </a:rPr>
              <a:t>governi;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sono organizzazioni create e stabilite a </a:t>
            </a:r>
            <a:r>
              <a:rPr sz="1200" spc="-5" dirty="0">
                <a:latin typeface="Times New Roman"/>
                <a:cs typeface="Times New Roman"/>
              </a:rPr>
              <a:t>beneficio degli 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sovranità politica </a:t>
            </a:r>
            <a:r>
              <a:rPr sz="1200" dirty="0">
                <a:latin typeface="Times New Roman"/>
                <a:cs typeface="Times New Roman"/>
              </a:rPr>
              <a:t>avrà fine </a:t>
            </a:r>
            <a:r>
              <a:rPr sz="1200" spc="-5" dirty="0">
                <a:latin typeface="Times New Roman"/>
                <a:cs typeface="Times New Roman"/>
              </a:rPr>
              <a:t>solo con l’apparizione del governo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5" dirty="0">
                <a:latin typeface="Times New Roman"/>
                <a:cs typeface="Times New Roman"/>
              </a:rPr>
              <a:t>uomini.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altre sovranità </a:t>
            </a:r>
            <a:r>
              <a:rPr sz="1200" dirty="0">
                <a:latin typeface="Times New Roman"/>
                <a:cs typeface="Times New Roman"/>
              </a:rPr>
              <a:t>hanno valori </a:t>
            </a:r>
            <a:r>
              <a:rPr sz="1200" spc="-5" dirty="0">
                <a:latin typeface="Times New Roman"/>
                <a:cs typeface="Times New Roman"/>
              </a:rPr>
              <a:t>relativi, significato intermedio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status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subordinato.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(1490.3) 134:5.17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progresso scientifico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diverranno </a:t>
            </a:r>
            <a:r>
              <a:rPr sz="1200" dirty="0">
                <a:latin typeface="Times New Roman"/>
                <a:cs typeface="Times New Roman"/>
              </a:rPr>
              <a:t>sempre più devastanti,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quasi un suicidio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Quante guerre mondiali bisognerà </a:t>
            </a:r>
            <a:r>
              <a:rPr sz="1200" dirty="0">
                <a:latin typeface="Times New Roman"/>
                <a:cs typeface="Times New Roman"/>
              </a:rPr>
              <a:t>combattere e quante </a:t>
            </a:r>
            <a:r>
              <a:rPr sz="1200" spc="-5" dirty="0">
                <a:latin typeface="Times New Roman"/>
                <a:cs typeface="Times New Roman"/>
              </a:rPr>
              <a:t>leghe </a:t>
            </a:r>
            <a:r>
              <a:rPr sz="1200" dirty="0">
                <a:latin typeface="Times New Roman"/>
                <a:cs typeface="Times New Roman"/>
              </a:rPr>
              <a:t>di nazioni </a:t>
            </a:r>
            <a:r>
              <a:rPr sz="1200" spc="-5" dirty="0">
                <a:latin typeface="Times New Roman"/>
                <a:cs typeface="Times New Roman"/>
              </a:rPr>
              <a:t>dovranno fallire </a:t>
            </a:r>
            <a:r>
              <a:rPr sz="1200" dirty="0">
                <a:latin typeface="Times New Roman"/>
                <a:cs typeface="Times New Roman"/>
              </a:rPr>
              <a:t>prima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siano disposti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88900" marR="12509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istituire il </a:t>
            </a:r>
            <a:r>
              <a:rPr sz="1200" spc="-5" dirty="0">
                <a:latin typeface="Times New Roman"/>
                <a:cs typeface="Times New Roman"/>
              </a:rPr>
              <a:t>governo dell’umanità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delle </a:t>
            </a:r>
            <a:r>
              <a:rPr sz="1200" dirty="0">
                <a:latin typeface="Times New Roman"/>
                <a:cs typeface="Times New Roman"/>
              </a:rPr>
              <a:t>benedizioni di una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permanente ed a </a:t>
            </a:r>
            <a:r>
              <a:rPr sz="1200" spc="-5" dirty="0">
                <a:latin typeface="Times New Roman"/>
                <a:cs typeface="Times New Roman"/>
              </a:rPr>
              <a:t>prosperare </a:t>
            </a:r>
            <a:r>
              <a:rPr sz="1200" dirty="0">
                <a:latin typeface="Times New Roman"/>
                <a:cs typeface="Times New Roman"/>
              </a:rPr>
              <a:t>nella tranquillità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buona volontà — la buona volontà </a:t>
            </a:r>
            <a:r>
              <a:rPr sz="1200" spc="-5" dirty="0">
                <a:latin typeface="Times New Roman"/>
                <a:cs typeface="Times New Roman"/>
              </a:rPr>
              <a:t>mondiale </a:t>
            </a:r>
            <a:r>
              <a:rPr sz="1200" dirty="0">
                <a:latin typeface="Times New Roman"/>
                <a:cs typeface="Times New Roman"/>
              </a:rPr>
              <a:t>—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20709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legge, la libertà e 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sovranità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(1490.4) 134:6.1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aspira alla </a:t>
            </a:r>
            <a:r>
              <a:rPr sz="1200" dirty="0">
                <a:latin typeface="Times New Roman"/>
                <a:cs typeface="Times New Roman"/>
              </a:rPr>
              <a:t>libertà — </a:t>
            </a:r>
            <a:r>
              <a:rPr sz="1200" spc="-5" dirty="0">
                <a:latin typeface="Times New Roman"/>
                <a:cs typeface="Times New Roman"/>
              </a:rPr>
              <a:t>alla vera </a:t>
            </a:r>
            <a:r>
              <a:rPr sz="1200" dirty="0">
                <a:latin typeface="Times New Roman"/>
                <a:cs typeface="Times New Roman"/>
              </a:rPr>
              <a:t>libertà — </a:t>
            </a:r>
            <a:r>
              <a:rPr sz="1200" spc="-5" dirty="0">
                <a:latin typeface="Times New Roman"/>
                <a:cs typeface="Times New Roman"/>
              </a:rPr>
              <a:t>deve ricordarsi che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anelano alla stessa </a:t>
            </a:r>
            <a:r>
              <a:rPr sz="1200" dirty="0">
                <a:latin typeface="Times New Roman"/>
                <a:cs typeface="Times New Roman"/>
              </a:rPr>
              <a:t>libertà.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gruppi di tali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libertà non possono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insieme in pace senza </a:t>
            </a:r>
            <a:r>
              <a:rPr sz="1200" spc="-5" dirty="0">
                <a:latin typeface="Times New Roman"/>
                <a:cs typeface="Times New Roman"/>
              </a:rPr>
              <a:t>sottomettersi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leggi, regole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regolamenti che garantiscano ad ogni </a:t>
            </a:r>
            <a:r>
              <a:rPr sz="1200" dirty="0">
                <a:latin typeface="Times New Roman"/>
                <a:cs typeface="Times New Roman"/>
              </a:rPr>
              <a:t>persona lo stesso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libertà, salvaguardando allo stesso tempo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uguale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libertà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mortali. Se </a:t>
            </a:r>
            <a:r>
              <a:rPr sz="1200" dirty="0">
                <a:latin typeface="Times New Roman"/>
                <a:cs typeface="Times New Roman"/>
              </a:rPr>
              <a:t>un uomo vuole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assolutamente </a:t>
            </a:r>
            <a:r>
              <a:rPr sz="1200" spc="-5" dirty="0">
                <a:latin typeface="Times New Roman"/>
                <a:cs typeface="Times New Roman"/>
              </a:rPr>
              <a:t>libero, allora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schiavo </a:t>
            </a:r>
            <a:r>
              <a:rPr sz="1200" dirty="0">
                <a:latin typeface="Times New Roman"/>
                <a:cs typeface="Times New Roman"/>
              </a:rPr>
              <a:t>assoluto. E 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relativa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libertà è vera nel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sociale, </a:t>
            </a:r>
            <a:r>
              <a:rPr sz="1200" spc="-5" dirty="0">
                <a:latin typeface="Times New Roman"/>
                <a:cs typeface="Times New Roman"/>
              </a:rPr>
              <a:t>economico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è il dono della </a:t>
            </a:r>
            <a:r>
              <a:rPr sz="1200" spc="-5" dirty="0">
                <a:latin typeface="Times New Roman"/>
                <a:cs typeface="Times New Roman"/>
              </a:rPr>
              <a:t>civiltà reso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possibile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dall’applicazione 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44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(1490.5) 134:6.2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rende </a:t>
            </a:r>
            <a:r>
              <a:rPr sz="1200" dirty="0">
                <a:latin typeface="Times New Roman"/>
                <a:cs typeface="Times New Roman"/>
              </a:rPr>
              <a:t>spiritualmente possibile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la fratellanza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ma è necessario un </a:t>
            </a:r>
            <a:r>
              <a:rPr sz="1200" spc="-5" dirty="0">
                <a:latin typeface="Times New Roman"/>
                <a:cs typeface="Times New Roman"/>
              </a:rPr>
              <a:t>governo  dell’umanità per regolare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sociali, economici </a:t>
            </a:r>
            <a:r>
              <a:rPr sz="1200" dirty="0">
                <a:latin typeface="Times New Roman"/>
                <a:cs typeface="Times New Roman"/>
              </a:rPr>
              <a:t>e politici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meta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efficienza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(1490.6)  134:6.3 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saranno guerre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rumori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— una nazione </a:t>
            </a:r>
            <a:r>
              <a:rPr sz="1200" spc="-5" dirty="0">
                <a:latin typeface="Times New Roman"/>
                <a:cs typeface="Times New Roman"/>
              </a:rPr>
              <a:t>insorgerà contro un’altra </a:t>
            </a:r>
            <a:r>
              <a:rPr sz="1200" dirty="0">
                <a:latin typeface="Times New Roman"/>
                <a:cs typeface="Times New Roman"/>
              </a:rPr>
              <a:t>nazione — </a:t>
            </a:r>
            <a:r>
              <a:rPr sz="1200" spc="-5" dirty="0">
                <a:latin typeface="Times New Roman"/>
                <a:cs typeface="Times New Roman"/>
              </a:rPr>
              <a:t>fintantoché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sovranità</a:t>
            </a:r>
            <a:endParaRPr sz="1200">
              <a:latin typeface="Times New Roman"/>
              <a:cs typeface="Times New Roman"/>
            </a:endParaRPr>
          </a:p>
          <a:p>
            <a:pPr marL="88900" marR="800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politica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divisa </a:t>
            </a:r>
            <a:r>
              <a:rPr sz="1200" spc="-5" dirty="0">
                <a:latin typeface="Times New Roman"/>
                <a:cs typeface="Times New Roman"/>
              </a:rPr>
              <a:t>ed ingiustamente </a:t>
            </a:r>
            <a:r>
              <a:rPr sz="1200" dirty="0">
                <a:latin typeface="Times New Roman"/>
                <a:cs typeface="Times New Roman"/>
              </a:rPr>
              <a:t>detenuta da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Stati nazionali. </a:t>
            </a:r>
            <a:r>
              <a:rPr sz="1200" spc="-5" dirty="0">
                <a:latin typeface="Times New Roman"/>
                <a:cs typeface="Times New Roman"/>
              </a:rPr>
              <a:t>L’Inghilterra,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Scozia ed </a:t>
            </a:r>
            <a:r>
              <a:rPr sz="1200" dirty="0">
                <a:latin typeface="Times New Roman"/>
                <a:cs typeface="Times New Roman"/>
              </a:rPr>
              <a:t>il Galles furono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lotta l’uno contro </a:t>
            </a:r>
            <a:r>
              <a:rPr sz="1200" spc="-5" dirty="0">
                <a:latin typeface="Times New Roman"/>
                <a:cs typeface="Times New Roman"/>
              </a:rPr>
              <a:t>l’altro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abbandonarono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rispettive </a:t>
            </a:r>
            <a:r>
              <a:rPr sz="1200" spc="-5" dirty="0">
                <a:latin typeface="Times New Roman"/>
                <a:cs typeface="Times New Roman"/>
              </a:rPr>
              <a:t>sovranità, </a:t>
            </a:r>
            <a:r>
              <a:rPr sz="1200" dirty="0">
                <a:latin typeface="Times New Roman"/>
                <a:cs typeface="Times New Roman"/>
              </a:rPr>
              <a:t>affidandole </a:t>
            </a:r>
            <a:r>
              <a:rPr sz="1200" spc="-5" dirty="0">
                <a:latin typeface="Times New Roman"/>
                <a:cs typeface="Times New Roman"/>
              </a:rPr>
              <a:t>al Regno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2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(1490.7) 134:6.4 </a:t>
            </a:r>
            <a:r>
              <a:rPr sz="1200" spc="-5" dirty="0">
                <a:latin typeface="Times New Roman"/>
                <a:cs typeface="Times New Roman"/>
              </a:rPr>
              <a:t>Un’altra guerra mondiale insegnerà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cosiddette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sovrane </a:t>
            </a:r>
            <a:r>
              <a:rPr sz="1200" dirty="0">
                <a:latin typeface="Times New Roman"/>
                <a:cs typeface="Times New Roman"/>
              </a:rPr>
              <a:t>a formare una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federazione, creando </a:t>
            </a:r>
            <a:r>
              <a:rPr sz="1200" dirty="0">
                <a:latin typeface="Times New Roman"/>
                <a:cs typeface="Times New Roman"/>
              </a:rPr>
              <a:t>così il 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prevenire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piccole guerre,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nazioni </a:t>
            </a:r>
            <a:r>
              <a:rPr sz="1200" dirty="0">
                <a:latin typeface="Times New Roman"/>
                <a:cs typeface="Times New Roman"/>
              </a:rPr>
              <a:t>minori.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mondiali continueranno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creazione  del governo dell’umanità.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globale </a:t>
            </a:r>
            <a:r>
              <a:rPr sz="1200" dirty="0">
                <a:latin typeface="Times New Roman"/>
                <a:cs typeface="Times New Roman"/>
              </a:rPr>
              <a:t>impedirà le </a:t>
            </a:r>
            <a:r>
              <a:rPr sz="1200" spc="-5" dirty="0">
                <a:latin typeface="Times New Roman"/>
                <a:cs typeface="Times New Roman"/>
              </a:rPr>
              <a:t>guerre globali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nient’altro può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0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(1490.8) 134:6.5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quarantotto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americani liberi </a:t>
            </a:r>
            <a:r>
              <a:rPr sz="1200" dirty="0">
                <a:latin typeface="Times New Roman"/>
                <a:cs typeface="Times New Roman"/>
              </a:rPr>
              <a:t>vivono insieme in </a:t>
            </a:r>
            <a:r>
              <a:rPr sz="1200" spc="-5" dirty="0">
                <a:latin typeface="Times New Roman"/>
                <a:cs typeface="Times New Roman"/>
              </a:rPr>
              <a:t>pace. </a:t>
            </a:r>
            <a:r>
              <a:rPr sz="1200" dirty="0">
                <a:latin typeface="Times New Roman"/>
                <a:cs typeface="Times New Roman"/>
              </a:rPr>
              <a:t>Ci sono tra i cittadini di questi </a:t>
            </a:r>
            <a:r>
              <a:rPr sz="1200" spc="-5" dirty="0">
                <a:latin typeface="Times New Roman"/>
                <a:cs typeface="Times New Roman"/>
              </a:rPr>
              <a:t>quarantotto </a:t>
            </a:r>
            <a:r>
              <a:rPr sz="1200" dirty="0">
                <a:latin typeface="Times New Roman"/>
                <a:cs typeface="Times New Roman"/>
              </a:rPr>
              <a:t>Stati i 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delle varie nazionalità e razze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vivono nelle </a:t>
            </a:r>
            <a:r>
              <a:rPr sz="1200" spc="-5" dirty="0">
                <a:latin typeface="Times New Roman"/>
                <a:cs typeface="Times New Roman"/>
              </a:rPr>
              <a:t>nazioni 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guerra dell’Europa. Questi Americani  rappresentano quasi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sette religiose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dell’intero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mondo, e tuttavia qui </a:t>
            </a:r>
            <a:r>
              <a:rPr sz="1200" spc="-5" dirty="0">
                <a:latin typeface="Times New Roman"/>
                <a:cs typeface="Times New Roman"/>
              </a:rPr>
              <a:t>nell’America </a:t>
            </a:r>
            <a:r>
              <a:rPr sz="1200" dirty="0">
                <a:latin typeface="Times New Roman"/>
                <a:cs typeface="Times New Roman"/>
              </a:rPr>
              <a:t>del Nord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515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3219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vivono insieme in </a:t>
            </a:r>
            <a:r>
              <a:rPr sz="1200" spc="-5" dirty="0">
                <a:latin typeface="Times New Roman"/>
                <a:cs typeface="Times New Roman"/>
              </a:rPr>
              <a:t>pace. </a:t>
            </a:r>
            <a:r>
              <a:rPr sz="1200" dirty="0">
                <a:latin typeface="Times New Roman"/>
                <a:cs typeface="Times New Roman"/>
              </a:rPr>
              <a:t>E tutto ciò è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perché questi quarantotto </a:t>
            </a:r>
            <a:r>
              <a:rPr sz="1200" dirty="0">
                <a:latin typeface="Times New Roman"/>
                <a:cs typeface="Times New Roman"/>
              </a:rPr>
              <a:t>Stati hanno </a:t>
            </a:r>
            <a:r>
              <a:rPr sz="1200" spc="-5" dirty="0">
                <a:latin typeface="Times New Roman"/>
                <a:cs typeface="Times New Roman"/>
              </a:rPr>
              <a:t>rinunciato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loro sovranità ed </a:t>
            </a:r>
            <a:r>
              <a:rPr sz="120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abbandonato ogni </a:t>
            </a:r>
            <a:r>
              <a:rPr sz="1200" dirty="0">
                <a:latin typeface="Times New Roman"/>
                <a:cs typeface="Times New Roman"/>
              </a:rPr>
              <a:t>nozione </a:t>
            </a:r>
            <a:r>
              <a:rPr sz="1200" spc="-5" dirty="0">
                <a:latin typeface="Times New Roman"/>
                <a:cs typeface="Times New Roman"/>
              </a:rPr>
              <a:t>dei pretesi </a:t>
            </a:r>
            <a:r>
              <a:rPr sz="1200" dirty="0">
                <a:latin typeface="Times New Roman"/>
                <a:cs typeface="Times New Roman"/>
              </a:rPr>
              <a:t>diritti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all’autodeterminazione.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193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(1490.9) 134:6.6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armamento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disarmo. Nemmeno </a:t>
            </a:r>
            <a:r>
              <a:rPr sz="1200" dirty="0">
                <a:latin typeface="Times New Roman"/>
                <a:cs typeface="Times New Roman"/>
              </a:rPr>
              <a:t>la questione di </a:t>
            </a:r>
            <a:r>
              <a:rPr sz="1200" spc="-5" dirty="0">
                <a:latin typeface="Times New Roman"/>
                <a:cs typeface="Times New Roman"/>
              </a:rPr>
              <a:t>coscrizione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servizio militare volontario  c’entra </a:t>
            </a:r>
            <a:r>
              <a:rPr sz="1200" dirty="0">
                <a:latin typeface="Times New Roman"/>
                <a:cs typeface="Times New Roman"/>
              </a:rPr>
              <a:t>in questi problemi di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pace mondiale. Se si togliessero alle </a:t>
            </a:r>
            <a:r>
              <a:rPr sz="1200" dirty="0">
                <a:latin typeface="Times New Roman"/>
                <a:cs typeface="Times New Roman"/>
              </a:rPr>
              <a:t>nazioni potenti 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armamento  </a:t>
            </a:r>
            <a:r>
              <a:rPr sz="1200" spc="-5" dirty="0">
                <a:latin typeface="Times New Roman"/>
                <a:cs typeface="Times New Roman"/>
              </a:rPr>
              <a:t>meccanico moderno </a:t>
            </a:r>
            <a:r>
              <a:rPr sz="1200" dirty="0">
                <a:latin typeface="Times New Roman"/>
                <a:cs typeface="Times New Roman"/>
              </a:rPr>
              <a:t>e tutti i tipi di </a:t>
            </a:r>
            <a:r>
              <a:rPr sz="1200" spc="-5" dirty="0">
                <a:latin typeface="Times New Roman"/>
                <a:cs typeface="Times New Roman"/>
              </a:rPr>
              <a:t>esplosivi, esse si batterebbero con </a:t>
            </a:r>
            <a:r>
              <a:rPr sz="1200" dirty="0">
                <a:latin typeface="Times New Roman"/>
                <a:cs typeface="Times New Roman"/>
              </a:rPr>
              <a:t>pugni,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bastoni fintantoché rimanessero attaccate alle  </a:t>
            </a:r>
            <a:r>
              <a:rPr sz="1200" dirty="0">
                <a:latin typeface="Times New Roman"/>
                <a:cs typeface="Times New Roman"/>
              </a:rPr>
              <a:t>loro illusioni </a:t>
            </a:r>
            <a:r>
              <a:rPr sz="1200" spc="-5" dirty="0">
                <a:latin typeface="Times New Roman"/>
                <a:cs typeface="Times New Roman"/>
              </a:rPr>
              <a:t>sul diritto divino alla sovranità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388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(1491.1) 134:6.7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terribile malattia </a:t>
            </a:r>
            <a:r>
              <a:rPr sz="1200" dirty="0">
                <a:latin typeface="Times New Roman"/>
                <a:cs typeface="Times New Roman"/>
              </a:rPr>
              <a:t>dell’uomo; 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è un sintomo, un </a:t>
            </a:r>
            <a:r>
              <a:rPr sz="1200" spc="-5" dirty="0">
                <a:latin typeface="Times New Roman"/>
                <a:cs typeface="Times New Roman"/>
              </a:rPr>
              <a:t>risultato.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malattia è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virus </a:t>
            </a:r>
            <a:r>
              <a:rPr sz="1200" spc="-5" dirty="0">
                <a:latin typeface="Times New Roman"/>
                <a:cs typeface="Times New Roman"/>
              </a:rPr>
              <a:t>della sovranità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685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(1491.2) 134:6.8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nazioni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posseduto una </a:t>
            </a:r>
            <a:r>
              <a:rPr sz="1200" spc="-5" dirty="0">
                <a:latin typeface="Times New Roman"/>
                <a:cs typeface="Times New Roman"/>
              </a:rPr>
              <a:t>sovranità reale; esse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avuto una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che le  </a:t>
            </a:r>
            <a:r>
              <a:rPr sz="1200" spc="-5" dirty="0">
                <a:latin typeface="Times New Roman"/>
                <a:cs typeface="Times New Roman"/>
              </a:rPr>
              <a:t>proteggesse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rovine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devastazioni delle guerre mondiali.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creazione del governo globale dell’umanità </a:t>
            </a:r>
            <a:r>
              <a:rPr sz="1200" dirty="0">
                <a:latin typeface="Times New Roman"/>
                <a:cs typeface="Times New Roman"/>
              </a:rPr>
              <a:t>le nazioni non  </a:t>
            </a:r>
            <a:r>
              <a:rPr sz="1200" spc="-5" dirty="0">
                <a:latin typeface="Times New Roman"/>
                <a:cs typeface="Times New Roman"/>
              </a:rPr>
              <a:t>dovranno </a:t>
            </a:r>
            <a:r>
              <a:rPr sz="1200" dirty="0">
                <a:latin typeface="Times New Roman"/>
                <a:cs typeface="Times New Roman"/>
              </a:rPr>
              <a:t>abbandonare la loro </a:t>
            </a:r>
            <a:r>
              <a:rPr sz="1200" spc="-5" dirty="0">
                <a:latin typeface="Times New Roman"/>
                <a:cs typeface="Times New Roman"/>
              </a:rPr>
              <a:t>sovranità,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creare effettivamente </a:t>
            </a:r>
            <a:r>
              <a:rPr sz="1200" dirty="0">
                <a:latin typeface="Times New Roman"/>
                <a:cs typeface="Times New Roman"/>
              </a:rPr>
              <a:t>una sovranità </a:t>
            </a:r>
            <a:r>
              <a:rPr sz="1200" spc="-5" dirty="0">
                <a:latin typeface="Times New Roman"/>
                <a:cs typeface="Times New Roman"/>
              </a:rPr>
              <a:t>mondiale, reale, </a:t>
            </a:r>
            <a:r>
              <a:rPr sz="1200" dirty="0">
                <a:latin typeface="Times New Roman"/>
                <a:cs typeface="Times New Roman"/>
              </a:rPr>
              <a:t>sincera e duratura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2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pienamente capace di </a:t>
            </a:r>
            <a:r>
              <a:rPr sz="1200" spc="-5" dirty="0">
                <a:latin typeface="Times New Roman"/>
                <a:cs typeface="Times New Roman"/>
              </a:rPr>
              <a:t>proteggerle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guerre. Gli affari locali saranno trattati dai </a:t>
            </a:r>
            <a:r>
              <a:rPr sz="1200" dirty="0">
                <a:latin typeface="Times New Roman"/>
                <a:cs typeface="Times New Roman"/>
              </a:rPr>
              <a:t>governi </a:t>
            </a:r>
            <a:r>
              <a:rPr sz="1200" spc="-5" dirty="0">
                <a:latin typeface="Times New Roman"/>
                <a:cs typeface="Times New Roman"/>
              </a:rPr>
              <a:t>locali, gli affari </a:t>
            </a:r>
            <a:r>
              <a:rPr sz="1200" dirty="0">
                <a:latin typeface="Times New Roman"/>
                <a:cs typeface="Times New Roman"/>
              </a:rPr>
              <a:t>nazionali </a:t>
            </a:r>
            <a:r>
              <a:rPr sz="1200" spc="-5" dirty="0">
                <a:latin typeface="Times New Roman"/>
                <a:cs typeface="Times New Roman"/>
              </a:rPr>
              <a:t>dai  governi nazionali, 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internazionali saranno amministrati dal governo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globale.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(1491.3) 134:6.9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mondiale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mantenuta da </a:t>
            </a:r>
            <a:r>
              <a:rPr sz="1200" spc="-5" dirty="0">
                <a:latin typeface="Times New Roman"/>
                <a:cs typeface="Times New Roman"/>
              </a:rPr>
              <a:t>trattati, dalla </a:t>
            </a:r>
            <a:r>
              <a:rPr sz="1200" dirty="0">
                <a:latin typeface="Times New Roman"/>
                <a:cs typeface="Times New Roman"/>
              </a:rPr>
              <a:t>diplomazia, da </a:t>
            </a:r>
            <a:r>
              <a:rPr sz="1200" spc="-5" dirty="0">
                <a:latin typeface="Times New Roman"/>
                <a:cs typeface="Times New Roman"/>
              </a:rPr>
              <a:t>politiche estere,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alleanze,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equilibri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tipo di </a:t>
            </a:r>
            <a:r>
              <a:rPr sz="1200" spc="-5" dirty="0">
                <a:latin typeface="Times New Roman"/>
                <a:cs typeface="Times New Roman"/>
              </a:rPr>
              <a:t>espediente </a:t>
            </a:r>
            <a:r>
              <a:rPr sz="1200" dirty="0">
                <a:latin typeface="Times New Roman"/>
                <a:cs typeface="Times New Roman"/>
              </a:rPr>
              <a:t>che faccia </a:t>
            </a:r>
            <a:r>
              <a:rPr sz="1200" spc="-5" dirty="0">
                <a:latin typeface="Times New Roman"/>
                <a:cs typeface="Times New Roman"/>
              </a:rPr>
              <a:t>dei giochi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prestigio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del nazionalismo.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legge mondiale 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venire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applicata da un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mondiale — 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tutta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2965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(1491.4) 134:6.10 </a:t>
            </a:r>
            <a:r>
              <a:rPr sz="1200" spc="-5" dirty="0">
                <a:latin typeface="Times New Roman"/>
                <a:cs typeface="Times New Roman"/>
              </a:rPr>
              <a:t>L’individuo godrà </a:t>
            </a:r>
            <a:r>
              <a:rPr sz="1200" dirty="0">
                <a:latin typeface="Times New Roman"/>
                <a:cs typeface="Times New Roman"/>
              </a:rPr>
              <a:t>di molta più </a:t>
            </a:r>
            <a:r>
              <a:rPr sz="1200" spc="-5" dirty="0">
                <a:latin typeface="Times New Roman"/>
                <a:cs typeface="Times New Roman"/>
              </a:rPr>
              <a:t>libertà sotto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mondiale.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potenze </a:t>
            </a:r>
            <a:r>
              <a:rPr sz="1200" spc="-5" dirty="0">
                <a:latin typeface="Times New Roman"/>
                <a:cs typeface="Times New Roman"/>
              </a:rPr>
              <a:t>sono tassati,  regolamentati </a:t>
            </a:r>
            <a:r>
              <a:rPr sz="1200" dirty="0">
                <a:latin typeface="Times New Roman"/>
                <a:cs typeface="Times New Roman"/>
              </a:rPr>
              <a:t>e controllati in </a:t>
            </a:r>
            <a:r>
              <a:rPr sz="1200" spc="-5" dirty="0">
                <a:latin typeface="Times New Roman"/>
                <a:cs typeface="Times New Roman"/>
              </a:rPr>
              <a:t>maniera quasi </a:t>
            </a:r>
            <a:r>
              <a:rPr sz="1200" dirty="0">
                <a:latin typeface="Times New Roman"/>
                <a:cs typeface="Times New Roman"/>
              </a:rPr>
              <a:t>oppressiva, e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di queste </a:t>
            </a:r>
            <a:r>
              <a:rPr sz="1200" spc="-5" dirty="0">
                <a:latin typeface="Times New Roman"/>
                <a:cs typeface="Times New Roman"/>
              </a:rPr>
              <a:t>interferenze attuali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libertà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562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58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scomparirà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governi nazionali saranno </a:t>
            </a:r>
            <a:r>
              <a:rPr sz="1200" dirty="0">
                <a:latin typeface="Times New Roman"/>
                <a:cs typeface="Times New Roman"/>
              </a:rPr>
              <a:t>disposti ad </a:t>
            </a:r>
            <a:r>
              <a:rPr sz="1200" spc="-5" dirty="0">
                <a:latin typeface="Times New Roman"/>
                <a:cs typeface="Times New Roman"/>
              </a:rPr>
              <a:t>affidare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sovranità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affari </a:t>
            </a:r>
            <a:r>
              <a:rPr sz="1200" spc="-5" dirty="0">
                <a:latin typeface="Times New Roman"/>
                <a:cs typeface="Times New Roman"/>
              </a:rPr>
              <a:t>internazionali </a:t>
            </a:r>
            <a:r>
              <a:rPr sz="1200" dirty="0">
                <a:latin typeface="Times New Roman"/>
                <a:cs typeface="Times New Roman"/>
              </a:rPr>
              <a:t>alle mani di  un </a:t>
            </a:r>
            <a:r>
              <a:rPr sz="1200" spc="-5" dirty="0">
                <a:latin typeface="Times New Roman"/>
                <a:cs typeface="Times New Roman"/>
              </a:rPr>
              <a:t>governo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globale.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(1491.5) 134:6.11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globale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nazionali </a:t>
            </a:r>
            <a:r>
              <a:rPr sz="1200" spc="-5" dirty="0">
                <a:latin typeface="Times New Roman"/>
                <a:cs typeface="Times New Roman"/>
              </a:rPr>
              <a:t>avranno realmente occasione </a:t>
            </a:r>
            <a:r>
              <a:rPr sz="1200" dirty="0">
                <a:latin typeface="Times New Roman"/>
                <a:cs typeface="Times New Roman"/>
              </a:rPr>
              <a:t>di realizzare e 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le libertà personali  di una </a:t>
            </a:r>
            <a:r>
              <a:rPr sz="1200" spc="-5" dirty="0">
                <a:latin typeface="Times New Roman"/>
                <a:cs typeface="Times New Roman"/>
              </a:rPr>
              <a:t>democrazia autentica. L’inganno dell’autodeterminazione avrà </a:t>
            </a:r>
            <a:r>
              <a:rPr sz="1200" dirty="0">
                <a:latin typeface="Times New Roman"/>
                <a:cs typeface="Times New Roman"/>
              </a:rPr>
              <a:t>termine. Con una regolamentazione </a:t>
            </a:r>
            <a:r>
              <a:rPr sz="1200" spc="-5" dirty="0">
                <a:latin typeface="Times New Roman"/>
                <a:cs typeface="Times New Roman"/>
              </a:rPr>
              <a:t>globale delle </a:t>
            </a:r>
            <a:r>
              <a:rPr sz="1200" dirty="0">
                <a:latin typeface="Times New Roman"/>
                <a:cs typeface="Times New Roman"/>
              </a:rPr>
              <a:t>monete 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scambi </a:t>
            </a:r>
            <a:r>
              <a:rPr sz="1200" spc="-5" dirty="0">
                <a:latin typeface="Times New Roman"/>
                <a:cs typeface="Times New Roman"/>
              </a:rPr>
              <a:t>commerciali verrà </a:t>
            </a:r>
            <a:r>
              <a:rPr sz="1200" dirty="0">
                <a:latin typeface="Times New Roman"/>
                <a:cs typeface="Times New Roman"/>
              </a:rPr>
              <a:t>la nuova era di pace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intero.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in breve tempo un </a:t>
            </a:r>
            <a:r>
              <a:rPr sz="1200" spc="-5" dirty="0">
                <a:latin typeface="Times New Roman"/>
                <a:cs typeface="Times New Roman"/>
              </a:rPr>
              <a:t>linguaggio globale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 sarà almeno </a:t>
            </a:r>
            <a:r>
              <a:rPr sz="1200" dirty="0">
                <a:latin typeface="Times New Roman"/>
                <a:cs typeface="Times New Roman"/>
              </a:rPr>
              <a:t>qualche speranza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globale </a:t>
            </a:r>
            <a:r>
              <a:rPr sz="1200" dirty="0">
                <a:latin typeface="Times New Roman"/>
                <a:cs typeface="Times New Roman"/>
              </a:rPr>
              <a:t>— o </a:t>
            </a:r>
            <a:r>
              <a:rPr sz="1200" spc="-5" dirty="0">
                <a:latin typeface="Times New Roman"/>
                <a:cs typeface="Times New Roman"/>
              </a:rPr>
              <a:t>delle religioni con </a:t>
            </a:r>
            <a:r>
              <a:rPr sz="1200" dirty="0">
                <a:latin typeface="Times New Roman"/>
                <a:cs typeface="Times New Roman"/>
              </a:rPr>
              <a:t>una visione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globale.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(1491.6) 134:6.12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-5" dirty="0">
                <a:latin typeface="Times New Roman"/>
                <a:cs typeface="Times New Roman"/>
              </a:rPr>
              <a:t>collettiva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assicurerà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fino a che la </a:t>
            </a:r>
            <a:r>
              <a:rPr sz="1200" spc="-5" dirty="0">
                <a:latin typeface="Times New Roman"/>
                <a:cs typeface="Times New Roman"/>
              </a:rPr>
              <a:t>collettività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ingloberà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1620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(1491.7) 134:6.13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politica del governo rappresentativo </a:t>
            </a:r>
            <a:r>
              <a:rPr sz="1200" dirty="0">
                <a:latin typeface="Times New Roman"/>
                <a:cs typeface="Times New Roman"/>
              </a:rPr>
              <a:t>dell’umanità </a:t>
            </a:r>
            <a:r>
              <a:rPr sz="1200" spc="-5" dirty="0">
                <a:latin typeface="Times New Roman"/>
                <a:cs typeface="Times New Roman"/>
              </a:rPr>
              <a:t>porterà </a:t>
            </a:r>
            <a:r>
              <a:rPr sz="1200" dirty="0">
                <a:latin typeface="Times New Roman"/>
                <a:cs typeface="Times New Roman"/>
              </a:rPr>
              <a:t>una pace durevole </a:t>
            </a:r>
            <a:r>
              <a:rPr sz="1200" spc="-5" dirty="0">
                <a:latin typeface="Times New Roman"/>
                <a:cs typeface="Times New Roman"/>
              </a:rPr>
              <a:t>sulla terra,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fraternità  spirituale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assicurerà </a:t>
            </a:r>
            <a:r>
              <a:rPr sz="1200" dirty="0">
                <a:latin typeface="Times New Roman"/>
                <a:cs typeface="Times New Roman"/>
              </a:rPr>
              <a:t>per sempre la buona volontà </a:t>
            </a:r>
            <a:r>
              <a:rPr sz="1200" spc="-5" dirty="0">
                <a:latin typeface="Times New Roman"/>
                <a:cs typeface="Times New Roman"/>
              </a:rPr>
              <a:t>fra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Non </a:t>
            </a:r>
            <a:r>
              <a:rPr sz="1200" spc="-5" dirty="0">
                <a:latin typeface="Times New Roman"/>
                <a:cs typeface="Times New Roman"/>
              </a:rPr>
              <a:t>esiste altro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quale la 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la buona volontà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possano essere </a:t>
            </a:r>
            <a:r>
              <a:rPr sz="1200" dirty="0">
                <a:latin typeface="Times New Roman"/>
                <a:cs typeface="Times New Roman"/>
              </a:rPr>
              <a:t>realizzate.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1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(1491.8) 134:6.14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Cymboyton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incontrarono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per mantenere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corpo insegnante. 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ripercussioni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state </a:t>
            </a:r>
            <a:r>
              <a:rPr sz="1200" dirty="0">
                <a:latin typeface="Times New Roman"/>
                <a:cs typeface="Times New Roman"/>
              </a:rPr>
              <a:t>molto più grandi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successivi istruttori cristiani, che si </a:t>
            </a:r>
            <a:r>
              <a:rPr sz="1200" spc="5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al  corpo insegnante </a:t>
            </a:r>
            <a:r>
              <a:rPr sz="1200" dirty="0">
                <a:latin typeface="Times New Roman"/>
                <a:cs typeface="Times New Roman"/>
              </a:rPr>
              <a:t>di Urmia, </a:t>
            </a:r>
            <a:r>
              <a:rPr sz="1200" spc="-5" dirty="0">
                <a:latin typeface="Times New Roman"/>
                <a:cs typeface="Times New Roman"/>
              </a:rPr>
              <a:t>avessero dato </a:t>
            </a:r>
            <a:r>
              <a:rPr sz="1200" dirty="0">
                <a:latin typeface="Times New Roman"/>
                <a:cs typeface="Times New Roman"/>
              </a:rPr>
              <a:t>prova di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ed avessero esercitato maggiore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tolleranza.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(1491.9) 134:6.15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primogenito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Cymboyton aveva chiamato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aiuto Abner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Filadelfia,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degli insegnanti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infelice, nel senso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dimostrarono inflessibili ed intransigenti. Questi </a:t>
            </a:r>
            <a:r>
              <a:rPr sz="1200" dirty="0">
                <a:latin typeface="Times New Roman"/>
                <a:cs typeface="Times New Roman"/>
              </a:rPr>
              <a:t>insegnanti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dominante sulle </a:t>
            </a:r>
            <a:r>
              <a:rPr sz="1200" spc="-5" dirty="0">
                <a:latin typeface="Times New Roman"/>
                <a:cs typeface="Times New Roman"/>
              </a:rPr>
              <a:t>altre credenze.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sospettarono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conferenze </a:t>
            </a:r>
            <a:r>
              <a:rPr sz="1200" dirty="0">
                <a:latin typeface="Times New Roman"/>
                <a:cs typeface="Times New Roman"/>
              </a:rPr>
              <a:t>del conduttore di </a:t>
            </a:r>
            <a:r>
              <a:rPr sz="1200" spc="-5" dirty="0">
                <a:latin typeface="Times New Roman"/>
                <a:cs typeface="Times New Roman"/>
              </a:rPr>
              <a:t>carovane cui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riferiva  </a:t>
            </a:r>
            <a:r>
              <a:rPr sz="1200" spc="-5" dirty="0">
                <a:latin typeface="Times New Roman"/>
                <a:cs typeface="Times New Roman"/>
              </a:rPr>
              <a:t>così spesso fossero state </a:t>
            </a:r>
            <a:r>
              <a:rPr sz="1200" dirty="0">
                <a:latin typeface="Times New Roman"/>
                <a:cs typeface="Times New Roman"/>
              </a:rPr>
              <a:t>tenute da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458469"/>
            <a:ext cx="8086090" cy="408368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136: 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battesimo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ed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i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quaranta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giorni.................................................................................................................................</a:t>
            </a:r>
            <a:r>
              <a:rPr sz="1200" spc="-40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330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137: </a:t>
            </a:r>
            <a:r>
              <a:rPr sz="1200" spc="-10" dirty="0">
                <a:latin typeface="Times New Roman"/>
                <a:cs typeface="Times New Roman"/>
                <a:hlinkClick r:id="rId3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periodo di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sosta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in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Galilea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......................................................................................................................................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356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138: </a:t>
            </a:r>
            <a:r>
              <a:rPr sz="1200" spc="-10" dirty="0">
                <a:latin typeface="Times New Roman"/>
                <a:cs typeface="Times New Roman"/>
                <a:hlinkClick r:id="rId4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preparazione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dei messaggeri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del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regno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.................................................................................................................</a:t>
            </a:r>
            <a:r>
              <a:rPr sz="1200" spc="-160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379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</a:t>
            </a:r>
            <a:r>
              <a:rPr sz="1200" spc="-15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139: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I</a:t>
            </a:r>
            <a:r>
              <a:rPr sz="1200" spc="-3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dodici</a:t>
            </a:r>
            <a:r>
              <a:rPr sz="1200" spc="-15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apostoli</a:t>
            </a:r>
            <a:r>
              <a:rPr sz="1200" spc="-20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..........................................................................................................................................................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398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140: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L’ordinazione dei dodici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............................................................................................................................................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433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141: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L’inizio dell’opera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pubblica .......................................................................................................................................</a:t>
            </a:r>
            <a:r>
              <a:rPr sz="1200" spc="-215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467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142: </a:t>
            </a:r>
            <a:r>
              <a:rPr sz="1200" spc="-10" dirty="0">
                <a:latin typeface="Times New Roman"/>
                <a:cs typeface="Times New Roman"/>
                <a:hlinkClick r:id="rId8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Pasqua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a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Gerusalemme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.........................................................................................................................................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483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143: </a:t>
            </a:r>
            <a:r>
              <a:rPr sz="1200" spc="-10" dirty="0">
                <a:latin typeface="Times New Roman"/>
                <a:cs typeface="Times New Roman"/>
                <a:hlinkClick r:id="rId9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traversata della Samaria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........................................................................................................................................</a:t>
            </a:r>
            <a:r>
              <a:rPr sz="1200" spc="-10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502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144: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A Gelboe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e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nella Decapoli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.........................................................................................................................................</a:t>
            </a:r>
            <a:r>
              <a:rPr sz="1200" spc="-60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519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145: Quattro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giorni movimentati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a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Cafarnao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.....................................................................................................................</a:t>
            </a:r>
            <a:r>
              <a:rPr sz="1200" spc="-50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545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146: </a:t>
            </a:r>
            <a:r>
              <a:rPr sz="1200" spc="-10" dirty="0">
                <a:latin typeface="Times New Roman"/>
                <a:cs typeface="Times New Roman"/>
                <a:hlinkClick r:id="rId12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primo giro di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predicazione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in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Galilea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.....................................................................................................................</a:t>
            </a:r>
            <a:r>
              <a:rPr sz="1200" spc="-120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560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147: </a:t>
            </a:r>
            <a:r>
              <a:rPr sz="1200" spc="-10" dirty="0">
                <a:latin typeface="Times New Roman"/>
                <a:cs typeface="Times New Roman"/>
                <a:hlinkClick r:id="rId13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visita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d’intermezzo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a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Gerusalemme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......................................................................................................................</a:t>
            </a:r>
            <a:r>
              <a:rPr sz="1200" spc="-220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577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148: 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formazione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degli evangelisti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a Betsaida................................................................................................................</a:t>
            </a:r>
            <a:r>
              <a:rPr sz="1200" spc="-45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594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149: </a:t>
            </a:r>
            <a:r>
              <a:rPr sz="1200" spc="-10" dirty="0">
                <a:latin typeface="Times New Roman"/>
                <a:cs typeface="Times New Roman"/>
                <a:hlinkClick r:id="rId15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secondo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giro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predicazione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..................................................................................................................................</a:t>
            </a:r>
            <a:r>
              <a:rPr sz="1200" spc="-100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612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150: </a:t>
            </a:r>
            <a:r>
              <a:rPr sz="1200" spc="-10" dirty="0">
                <a:latin typeface="Times New Roman"/>
                <a:cs typeface="Times New Roman"/>
                <a:hlinkClick r:id="rId16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terzo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giro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predicazione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.......................................................................................................................................</a:t>
            </a:r>
            <a:r>
              <a:rPr sz="1200" spc="-70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628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151: Sosta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ed insegnamento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in riva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al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mare .......................................................................................................................</a:t>
            </a:r>
            <a:r>
              <a:rPr sz="1200" spc="-220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645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152: Avvenimenti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che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portarono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alla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crisi di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Cafarnao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.....................................................................................................</a:t>
            </a:r>
            <a:r>
              <a:rPr sz="1200" spc="-105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661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230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683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crescente dei </a:t>
            </a:r>
            <a:r>
              <a:rPr sz="1200" dirty="0">
                <a:latin typeface="Times New Roman"/>
                <a:cs typeface="Times New Roman"/>
              </a:rPr>
              <a:t>Parti spiegano </a:t>
            </a:r>
            <a:r>
              <a:rPr sz="1200" spc="-5" dirty="0">
                <a:latin typeface="Times New Roman"/>
                <a:cs typeface="Times New Roman"/>
              </a:rPr>
              <a:t>perché,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parecchie generazioni,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debole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stato capace </a:t>
            </a:r>
            <a:r>
              <a:rPr sz="1200" dirty="0">
                <a:latin typeface="Times New Roman"/>
                <a:cs typeface="Times New Roman"/>
              </a:rPr>
              <a:t>di conservare la  </a:t>
            </a:r>
            <a:r>
              <a:rPr sz="1200" spc="-5" dirty="0">
                <a:latin typeface="Times New Roman"/>
                <a:cs typeface="Times New Roman"/>
              </a:rPr>
              <a:t>propria indipendenza sia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Seleucidi al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che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Tolomei </a:t>
            </a:r>
            <a:r>
              <a:rPr sz="1200" dirty="0">
                <a:latin typeface="Times New Roman"/>
                <a:cs typeface="Times New Roman"/>
              </a:rPr>
              <a:t>al sud.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attribuivano </a:t>
            </a:r>
            <a:r>
              <a:rPr sz="1200" spc="-5" dirty="0">
                <a:latin typeface="Times New Roman"/>
                <a:cs typeface="Times New Roman"/>
              </a:rPr>
              <a:t>questa fortuita </a:t>
            </a:r>
            <a:r>
              <a:rPr sz="1200" dirty="0">
                <a:latin typeface="Times New Roman"/>
                <a:cs typeface="Times New Roman"/>
              </a:rPr>
              <a:t>libertà ed  </a:t>
            </a:r>
            <a:r>
              <a:rPr sz="1200" spc="-5" dirty="0">
                <a:latin typeface="Times New Roman"/>
                <a:cs typeface="Times New Roman"/>
              </a:rPr>
              <a:t>indipendenza dal </a:t>
            </a:r>
            <a:r>
              <a:rPr sz="1200" dirty="0">
                <a:latin typeface="Times New Roman"/>
                <a:cs typeface="Times New Roman"/>
              </a:rPr>
              <a:t>governo </a:t>
            </a:r>
            <a:r>
              <a:rPr sz="1200" spc="-5" dirty="0">
                <a:latin typeface="Times New Roman"/>
                <a:cs typeface="Times New Roman"/>
              </a:rPr>
              <a:t>politico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potenti al 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“popolo </a:t>
            </a:r>
            <a:r>
              <a:rPr sz="1200" dirty="0">
                <a:latin typeface="Times New Roman"/>
                <a:cs typeface="Times New Roman"/>
              </a:rPr>
              <a:t>eletto”, </a:t>
            </a:r>
            <a:r>
              <a:rPr sz="1200" spc="-5" dirty="0">
                <a:latin typeface="Times New Roman"/>
                <a:cs typeface="Times New Roman"/>
              </a:rPr>
              <a:t>all’intervento diretto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Yahweh. 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superiorità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rese </a:t>
            </a:r>
            <a:r>
              <a:rPr sz="1200" dirty="0">
                <a:latin typeface="Times New Roman"/>
                <a:cs typeface="Times New Roman"/>
              </a:rPr>
              <a:t>loro ancor più </a:t>
            </a:r>
            <a:r>
              <a:rPr sz="1200" spc="-5" dirty="0">
                <a:latin typeface="Times New Roman"/>
                <a:cs typeface="Times New Roman"/>
              </a:rPr>
              <a:t>difficile sopportare </a:t>
            </a:r>
            <a:r>
              <a:rPr sz="1200" dirty="0">
                <a:latin typeface="Times New Roman"/>
                <a:cs typeface="Times New Roman"/>
              </a:rPr>
              <a:t>la sovranità </a:t>
            </a:r>
            <a:r>
              <a:rPr sz="1200" spc="-5" dirty="0">
                <a:latin typeface="Times New Roman"/>
                <a:cs typeface="Times New Roman"/>
              </a:rPr>
              <a:t>romana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si abbatté sul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paese. Ma </a:t>
            </a:r>
            <a:r>
              <a:rPr sz="1200" dirty="0">
                <a:latin typeface="Times New Roman"/>
                <a:cs typeface="Times New Roman"/>
              </a:rPr>
              <a:t>anche in questo triste momento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mondiale era  spirituale,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politica.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(1334.3) 121:2.9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erano particolarmente </a:t>
            </a:r>
            <a:r>
              <a:rPr sz="1200" dirty="0">
                <a:latin typeface="Times New Roman"/>
                <a:cs typeface="Times New Roman"/>
              </a:rPr>
              <a:t>apprensivi e </a:t>
            </a:r>
            <a:r>
              <a:rPr sz="1200" spc="-5" dirty="0">
                <a:latin typeface="Times New Roman"/>
                <a:cs typeface="Times New Roman"/>
              </a:rPr>
              <a:t>sospettosi 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governati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straniero,  Erode l’Idumeo, che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impadronito della sovranità sulla Giudea ingraziandosi abilmente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governatori romani. </a:t>
            </a:r>
            <a:r>
              <a:rPr sz="1200" dirty="0">
                <a:latin typeface="Times New Roman"/>
                <a:cs typeface="Times New Roman"/>
              </a:rPr>
              <a:t>E benché </a:t>
            </a:r>
            <a:r>
              <a:rPr sz="1200" spc="5" dirty="0">
                <a:latin typeface="Times New Roman"/>
                <a:cs typeface="Times New Roman"/>
              </a:rPr>
              <a:t>Erode  </a:t>
            </a:r>
            <a:r>
              <a:rPr sz="1200" spc="-5" dirty="0">
                <a:latin typeface="Times New Roman"/>
                <a:cs typeface="Times New Roman"/>
              </a:rPr>
              <a:t>professasse fedeltà alle </a:t>
            </a:r>
            <a:r>
              <a:rPr sz="1200" dirty="0">
                <a:latin typeface="Times New Roman"/>
                <a:cs typeface="Times New Roman"/>
              </a:rPr>
              <a:t>osservanze </a:t>
            </a:r>
            <a:r>
              <a:rPr sz="1200" spc="-5" dirty="0">
                <a:latin typeface="Times New Roman"/>
                <a:cs typeface="Times New Roman"/>
              </a:rPr>
              <a:t>cerimoniali ebraiche, si </a:t>
            </a:r>
            <a:r>
              <a:rPr sz="1200" dirty="0">
                <a:latin typeface="Times New Roman"/>
                <a:cs typeface="Times New Roman"/>
              </a:rPr>
              <a:t>mise a costruire </a:t>
            </a:r>
            <a:r>
              <a:rPr sz="1200" spc="-5" dirty="0">
                <a:latin typeface="Times New Roman"/>
                <a:cs typeface="Times New Roman"/>
              </a:rPr>
              <a:t>dei templi </a:t>
            </a:r>
            <a:r>
              <a:rPr sz="1200" dirty="0">
                <a:latin typeface="Times New Roman"/>
                <a:cs typeface="Times New Roman"/>
              </a:rPr>
              <a:t>per numerosi strani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035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(1334.4) 121:2.10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amichevoli </a:t>
            </a:r>
            <a:r>
              <a:rPr sz="1200" dirty="0">
                <a:latin typeface="Times New Roman"/>
                <a:cs typeface="Times New Roman"/>
              </a:rPr>
              <a:t>di Erode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governatori romani </a:t>
            </a:r>
            <a:r>
              <a:rPr sz="1200" dirty="0">
                <a:latin typeface="Times New Roman"/>
                <a:cs typeface="Times New Roman"/>
              </a:rPr>
              <a:t>permettevano </a:t>
            </a:r>
            <a:r>
              <a:rPr sz="1200" spc="-5" dirty="0">
                <a:latin typeface="Times New Roman"/>
                <a:cs typeface="Times New Roman"/>
              </a:rPr>
              <a:t>agli Ebrei </a:t>
            </a:r>
            <a:r>
              <a:rPr sz="1200" dirty="0">
                <a:latin typeface="Times New Roman"/>
                <a:cs typeface="Times New Roman"/>
              </a:rPr>
              <a:t>di viaggiare </a:t>
            </a:r>
            <a:r>
              <a:rPr sz="1200" spc="-5" dirty="0">
                <a:latin typeface="Times New Roman"/>
                <a:cs typeface="Times New Roman"/>
              </a:rPr>
              <a:t>sicuri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ed  aprivano 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penetrazione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anche nelle </a:t>
            </a:r>
            <a:r>
              <a:rPr sz="1200" spc="-5" dirty="0">
                <a:latin typeface="Times New Roman"/>
                <a:cs typeface="Times New Roman"/>
              </a:rPr>
              <a:t>regioni lontane dell’Impero </a:t>
            </a:r>
            <a:r>
              <a:rPr sz="1200" dirty="0">
                <a:latin typeface="Times New Roman"/>
                <a:cs typeface="Times New Roman"/>
              </a:rPr>
              <a:t>Romano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nazioni  </a:t>
            </a:r>
            <a:r>
              <a:rPr sz="1200" spc="-5" dirty="0">
                <a:latin typeface="Times New Roman"/>
                <a:cs typeface="Times New Roman"/>
              </a:rPr>
              <a:t>straniere,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Roma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trattati, </a:t>
            </a:r>
            <a:r>
              <a:rPr sz="1200" dirty="0">
                <a:latin typeface="Times New Roman"/>
                <a:cs typeface="Times New Roman"/>
              </a:rPr>
              <a:t>portando il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Erode contribuì  molto </a:t>
            </a:r>
            <a:r>
              <a:rPr sz="1200" spc="-5" dirty="0">
                <a:latin typeface="Times New Roman"/>
                <a:cs typeface="Times New Roman"/>
              </a:rPr>
              <a:t>all’ulteriore </a:t>
            </a:r>
            <a:r>
              <a:rPr sz="1200" dirty="0">
                <a:latin typeface="Times New Roman"/>
                <a:cs typeface="Times New Roman"/>
              </a:rPr>
              <a:t>mescolanza </a:t>
            </a:r>
            <a:r>
              <a:rPr sz="1200" spc="-5" dirty="0">
                <a:latin typeface="Times New Roman"/>
                <a:cs typeface="Times New Roman"/>
              </a:rPr>
              <a:t>delle filosofie ebraica 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ellenistica.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5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(1334.5) 121:2.11 </a:t>
            </a:r>
            <a:r>
              <a:rPr sz="1200" spc="-5" dirty="0">
                <a:latin typeface="Times New Roman"/>
                <a:cs typeface="Times New Roman"/>
              </a:rPr>
              <a:t>Erode costruì </a:t>
            </a:r>
            <a:r>
              <a:rPr sz="1200" dirty="0">
                <a:latin typeface="Times New Roman"/>
                <a:cs typeface="Times New Roman"/>
              </a:rPr>
              <a:t>il porto di </a:t>
            </a:r>
            <a:r>
              <a:rPr sz="1200" spc="-5" dirty="0">
                <a:latin typeface="Times New Roman"/>
                <a:cs typeface="Times New Roman"/>
              </a:rPr>
              <a:t>Cesarea,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contribuì ancor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fare della Palestina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crocevia del </a:t>
            </a:r>
            <a:r>
              <a:rPr sz="1200" dirty="0">
                <a:latin typeface="Times New Roman"/>
                <a:cs typeface="Times New Roman"/>
              </a:rPr>
              <a:t>mondo civilizzato.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morì </a:t>
            </a:r>
            <a:r>
              <a:rPr sz="1200" spc="-5" dirty="0">
                <a:latin typeface="Times New Roman"/>
                <a:cs typeface="Times New Roman"/>
              </a:rPr>
              <a:t>nell’anno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a.C., </a:t>
            </a:r>
            <a:r>
              <a:rPr sz="1200" dirty="0">
                <a:latin typeface="Times New Roman"/>
                <a:cs typeface="Times New Roman"/>
              </a:rPr>
              <a:t>e suo </a:t>
            </a:r>
            <a:r>
              <a:rPr sz="1200" spc="-5" dirty="0">
                <a:latin typeface="Times New Roman"/>
                <a:cs typeface="Times New Roman"/>
              </a:rPr>
              <a:t>figlio Erode Antipa governò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la Perea durante la </a:t>
            </a:r>
            <a:r>
              <a:rPr sz="1200" spc="-5" dirty="0">
                <a:latin typeface="Times New Roman"/>
                <a:cs typeface="Times New Roman"/>
              </a:rPr>
              <a:t>giovinezza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fino  </a:t>
            </a:r>
            <a:r>
              <a:rPr sz="1200" spc="-5" dirty="0">
                <a:latin typeface="Times New Roman"/>
                <a:cs typeface="Times New Roman"/>
              </a:rPr>
              <a:t>all’anno </a:t>
            </a:r>
            <a:r>
              <a:rPr sz="1200" dirty="0">
                <a:latin typeface="Times New Roman"/>
                <a:cs typeface="Times New Roman"/>
              </a:rPr>
              <a:t>39 dopo Cristo. Come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Antipa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costruttore. Egli ricostruì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città della Galilea,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compreso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l’importante centro commerciale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Sefforis.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(1334.6) 121:2.12 </a:t>
            </a:r>
            <a:r>
              <a:rPr sz="1200" dirty="0">
                <a:latin typeface="Times New Roman"/>
                <a:cs typeface="Times New Roman"/>
              </a:rPr>
              <a:t>I Galilei non </a:t>
            </a:r>
            <a:r>
              <a:rPr sz="1200" spc="-5" dirty="0">
                <a:latin typeface="Times New Roman"/>
                <a:cs typeface="Times New Roman"/>
              </a:rPr>
              <a:t>godevano del pieno </a:t>
            </a:r>
            <a:r>
              <a:rPr sz="1200" dirty="0">
                <a:latin typeface="Times New Roman"/>
                <a:cs typeface="Times New Roman"/>
              </a:rPr>
              <a:t>favore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e degli </a:t>
            </a:r>
            <a:r>
              <a:rPr sz="1200" spc="-5" dirty="0">
                <a:latin typeface="Times New Roman"/>
                <a:cs typeface="Times New Roman"/>
              </a:rPr>
              <a:t>insegnanti rabbinici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Quando </a:t>
            </a:r>
            <a:r>
              <a:rPr sz="1200" dirty="0">
                <a:latin typeface="Times New Roman"/>
                <a:cs typeface="Times New Roman"/>
              </a:rPr>
              <a:t>nacque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era più gentile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8634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013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(1491.10) 134:6.16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confusione si accrebbe </a:t>
            </a:r>
            <a:r>
              <a:rPr sz="1200" dirty="0">
                <a:latin typeface="Times New Roman"/>
                <a:cs typeface="Times New Roman"/>
              </a:rPr>
              <a:t>in seno </a:t>
            </a:r>
            <a:r>
              <a:rPr sz="1200" spc="-5" dirty="0">
                <a:latin typeface="Times New Roman"/>
                <a:cs typeface="Times New Roman"/>
              </a:rPr>
              <a:t>alla facoltà, </a:t>
            </a:r>
            <a:r>
              <a:rPr sz="1200" dirty="0">
                <a:latin typeface="Times New Roman"/>
                <a:cs typeface="Times New Roman"/>
              </a:rPr>
              <a:t>i tre fratelli </a:t>
            </a:r>
            <a:r>
              <a:rPr sz="1200" spc="-5" dirty="0">
                <a:latin typeface="Times New Roman"/>
                <a:cs typeface="Times New Roman"/>
              </a:rPr>
              <a:t>ritirarono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appoggio finanziario, </a:t>
            </a:r>
            <a:r>
              <a:rPr sz="1200" dirty="0">
                <a:latin typeface="Times New Roman"/>
                <a:cs typeface="Times New Roman"/>
              </a:rPr>
              <a:t>e dopo  </a:t>
            </a:r>
            <a:r>
              <a:rPr sz="1200" spc="-5" dirty="0">
                <a:latin typeface="Times New Roman"/>
                <a:cs typeface="Times New Roman"/>
              </a:rPr>
              <a:t>cinque anni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chiuse.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riaperta </a:t>
            </a:r>
            <a:r>
              <a:rPr sz="1200" dirty="0">
                <a:latin typeface="Times New Roman"/>
                <a:cs typeface="Times New Roman"/>
              </a:rPr>
              <a:t>più tardi </a:t>
            </a:r>
            <a:r>
              <a:rPr sz="1200" spc="-5" dirty="0">
                <a:latin typeface="Times New Roman"/>
                <a:cs typeface="Times New Roman"/>
              </a:rPr>
              <a:t>come Tempio mitraico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infine </a:t>
            </a:r>
            <a:r>
              <a:rPr sz="1200" dirty="0">
                <a:latin typeface="Times New Roman"/>
                <a:cs typeface="Times New Roman"/>
              </a:rPr>
              <a:t>incendiata in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celebrazioni orgiastiche.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trentunesimo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(25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20701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(1492.1) 134:7.1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dal viaggio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Mar Caspio,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giri per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erano quasi terminati. Fece  soltanto </a:t>
            </a:r>
            <a:r>
              <a:rPr sz="1200" dirty="0">
                <a:latin typeface="Times New Roman"/>
                <a:cs typeface="Times New Roman"/>
              </a:rPr>
              <a:t>un altro </a:t>
            </a:r>
            <a:r>
              <a:rPr sz="1200" spc="-5" dirty="0">
                <a:latin typeface="Times New Roman"/>
                <a:cs typeface="Times New Roman"/>
              </a:rPr>
              <a:t>viaggio 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Palestina,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per andare </a:t>
            </a:r>
            <a:r>
              <a:rPr sz="1200" dirty="0">
                <a:latin typeface="Times New Roman"/>
                <a:cs typeface="Times New Roman"/>
              </a:rPr>
              <a:t>in Siria. Dopo un </a:t>
            </a:r>
            <a:r>
              <a:rPr sz="1200" spc="-5" dirty="0">
                <a:latin typeface="Times New Roman"/>
                <a:cs typeface="Times New Roman"/>
              </a:rPr>
              <a:t>breve 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egli 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fermò alcuni giorni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 delle </a:t>
            </a:r>
            <a:r>
              <a:rPr sz="1200" dirty="0">
                <a:latin typeface="Times New Roman"/>
                <a:cs typeface="Times New Roman"/>
              </a:rPr>
              <a:t>visite.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aprile lasciò Nazaret </a:t>
            </a:r>
            <a:r>
              <a:rPr sz="1200" dirty="0">
                <a:latin typeface="Times New Roman"/>
                <a:cs typeface="Times New Roman"/>
              </a:rPr>
              <a:t>per Tiro.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si diresse verso nord, </a:t>
            </a:r>
            <a:r>
              <a:rPr sz="1200" dirty="0">
                <a:latin typeface="Times New Roman"/>
                <a:cs typeface="Times New Roman"/>
              </a:rPr>
              <a:t>fermandosi  </a:t>
            </a:r>
            <a:r>
              <a:rPr sz="1200" spc="-5" dirty="0">
                <a:latin typeface="Times New Roman"/>
                <a:cs typeface="Times New Roman"/>
              </a:rPr>
              <a:t>alcuni giorni </a:t>
            </a:r>
            <a:r>
              <a:rPr sz="1200" dirty="0">
                <a:latin typeface="Times New Roman"/>
                <a:cs typeface="Times New Roman"/>
              </a:rPr>
              <a:t>a Sidone, ma la </a:t>
            </a:r>
            <a:r>
              <a:rPr sz="1200" spc="-5" dirty="0">
                <a:latin typeface="Times New Roman"/>
                <a:cs typeface="Times New Roman"/>
              </a:rPr>
              <a:t>sua destinazione 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Antiochia.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(1492.2) 134:7.2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l’anno del vagabondare solitario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Siria. 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peregrinazioni egli fu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differenti parti del paese: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il costruttore di </a:t>
            </a:r>
            <a:r>
              <a:rPr sz="1200" spc="-5" dirty="0">
                <a:latin typeface="Times New Roman"/>
                <a:cs typeface="Times New Roman"/>
              </a:rPr>
              <a:t>battelli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lo Scriba di </a:t>
            </a:r>
            <a:r>
              <a:rPr sz="1200" spc="-5" dirty="0">
                <a:latin typeface="Times New Roman"/>
                <a:cs typeface="Times New Roman"/>
              </a:rPr>
              <a:t>Damasco ed </a:t>
            </a:r>
            <a:r>
              <a:rPr sz="1200" dirty="0">
                <a:latin typeface="Times New Roman"/>
                <a:cs typeface="Times New Roman"/>
              </a:rPr>
              <a:t>il maestro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Alessandria.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(1492.3) 134:7.3 </a:t>
            </a:r>
            <a:r>
              <a:rPr sz="1200" spc="-5" dirty="0">
                <a:latin typeface="Times New Roman"/>
                <a:cs typeface="Times New Roman"/>
              </a:rPr>
              <a:t>Ad Antiochia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visse per </a:t>
            </a:r>
            <a:r>
              <a:rPr sz="1200" dirty="0">
                <a:latin typeface="Times New Roman"/>
                <a:cs typeface="Times New Roman"/>
              </a:rPr>
              <a:t>più di due </a:t>
            </a:r>
            <a:r>
              <a:rPr sz="1200" spc="-5" dirty="0">
                <a:latin typeface="Times New Roman"/>
                <a:cs typeface="Times New Roman"/>
              </a:rPr>
              <a:t>mesi, </a:t>
            </a:r>
            <a:r>
              <a:rPr sz="1200" dirty="0">
                <a:latin typeface="Times New Roman"/>
                <a:cs typeface="Times New Roman"/>
              </a:rPr>
              <a:t>lavorando, </a:t>
            </a:r>
            <a:r>
              <a:rPr sz="1200" spc="-5" dirty="0">
                <a:latin typeface="Times New Roman"/>
                <a:cs typeface="Times New Roman"/>
              </a:rPr>
              <a:t>osservando, studiando, facendo visite,  assistendo, ed imparando nel frattempo </a:t>
            </a:r>
            <a:r>
              <a:rPr sz="1200" dirty="0">
                <a:latin typeface="Times New Roman"/>
                <a:cs typeface="Times New Roman"/>
              </a:rPr>
              <a:t>come vivono gli uomini, come pensano, </a:t>
            </a:r>
            <a:r>
              <a:rPr sz="1200" spc="-5" dirty="0">
                <a:latin typeface="Times New Roman"/>
                <a:cs typeface="Times New Roman"/>
              </a:rPr>
              <a:t>come si sentono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reagiscono all’ambiente  dell’esistenza umana. Per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di questo periodo </a:t>
            </a:r>
            <a:r>
              <a:rPr sz="1200" spc="-5" dirty="0">
                <a:latin typeface="Times New Roman"/>
                <a:cs typeface="Times New Roman"/>
              </a:rPr>
              <a:t>egli lavorò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fabbricante </a:t>
            </a:r>
            <a:r>
              <a:rPr sz="1200" dirty="0">
                <a:latin typeface="Times New Roman"/>
                <a:cs typeface="Times New Roman"/>
              </a:rPr>
              <a:t>di tende. Rimase </a:t>
            </a:r>
            <a:r>
              <a:rPr sz="1200" spc="-5" dirty="0">
                <a:latin typeface="Times New Roman"/>
                <a:cs typeface="Times New Roman"/>
              </a:rPr>
              <a:t>ad Antiochia </a:t>
            </a:r>
            <a:r>
              <a:rPr sz="1200" dirty="0">
                <a:latin typeface="Times New Roman"/>
                <a:cs typeface="Times New Roman"/>
              </a:rPr>
              <a:t>più a lungo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qualunque </a:t>
            </a:r>
            <a:r>
              <a:rPr sz="1200" spc="-5" dirty="0">
                <a:latin typeface="Times New Roman"/>
                <a:cs typeface="Times New Roman"/>
              </a:rPr>
              <a:t>altro posto </a:t>
            </a:r>
            <a:r>
              <a:rPr sz="1200" dirty="0">
                <a:latin typeface="Times New Roman"/>
                <a:cs typeface="Times New Roman"/>
              </a:rPr>
              <a:t>che visitò in </a:t>
            </a:r>
            <a:r>
              <a:rPr sz="1200" spc="-5" dirty="0">
                <a:latin typeface="Times New Roman"/>
                <a:cs typeface="Times New Roman"/>
              </a:rPr>
              <a:t>questo viaggio. Dieci </a:t>
            </a:r>
            <a:r>
              <a:rPr sz="1200" dirty="0">
                <a:latin typeface="Times New Roman"/>
                <a:cs typeface="Times New Roman"/>
              </a:rPr>
              <a:t>anni più tardi, quando </a:t>
            </a:r>
            <a:r>
              <a:rPr sz="1200" spc="-5" dirty="0">
                <a:latin typeface="Times New Roman"/>
                <a:cs typeface="Times New Roman"/>
              </a:rPr>
              <a:t>l’apostolo </a:t>
            </a:r>
            <a:r>
              <a:rPr sz="1200" dirty="0">
                <a:latin typeface="Times New Roman"/>
                <a:cs typeface="Times New Roman"/>
              </a:rPr>
              <a:t>Paolo </a:t>
            </a:r>
            <a:r>
              <a:rPr sz="1200" spc="-5" dirty="0">
                <a:latin typeface="Times New Roman"/>
                <a:cs typeface="Times New Roman"/>
              </a:rPr>
              <a:t>predicò ad Antiochia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sentì 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seguaci parlare </a:t>
            </a:r>
            <a:r>
              <a:rPr sz="1200" dirty="0">
                <a:latin typeface="Times New Roman"/>
                <a:cs typeface="Times New Roman"/>
              </a:rPr>
              <a:t>delle dottrine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i="1" spc="-5" dirty="0">
                <a:latin typeface="Times New Roman"/>
                <a:cs typeface="Times New Roman"/>
              </a:rPr>
              <a:t>Scriba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Damasco, </a:t>
            </a:r>
            <a:r>
              <a:rPr sz="1200" dirty="0">
                <a:latin typeface="Times New Roman"/>
                <a:cs typeface="Times New Roman"/>
              </a:rPr>
              <a:t>non sospettò </a:t>
            </a:r>
            <a:r>
              <a:rPr sz="1200" spc="-5" dirty="0">
                <a:latin typeface="Times New Roman"/>
                <a:cs typeface="Times New Roman"/>
              </a:rPr>
              <a:t>affatto che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allievi avessero sentito </a:t>
            </a:r>
            <a:r>
              <a:rPr sz="1200" dirty="0">
                <a:latin typeface="Times New Roman"/>
                <a:cs typeface="Times New Roman"/>
              </a:rPr>
              <a:t>la voce </a:t>
            </a:r>
            <a:r>
              <a:rPr sz="1200" spc="-5" dirty="0">
                <a:latin typeface="Times New Roman"/>
                <a:cs typeface="Times New Roman"/>
              </a:rPr>
              <a:t>ed  ascoltato 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4135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(1492.4) 134:7.4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Antiochia </a:t>
            </a:r>
            <a:r>
              <a:rPr sz="1200" spc="-5" dirty="0">
                <a:latin typeface="Times New Roman"/>
                <a:cs typeface="Times New Roman"/>
              </a:rPr>
              <a:t>Gesù scese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fermò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alcune settimane, proseguendo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poi</a:t>
            </a:r>
            <a:endParaRPr sz="1200">
              <a:latin typeface="Times New Roman"/>
              <a:cs typeface="Times New Roman"/>
            </a:endParaRPr>
          </a:p>
          <a:p>
            <a:pPr marL="88900" marR="2762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Giaffa. Da Giaffa si diresse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l’interno, passando per Jamnia, Asdod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Gaza. Da </a:t>
            </a:r>
            <a:r>
              <a:rPr sz="1200" dirty="0">
                <a:latin typeface="Times New Roman"/>
                <a:cs typeface="Times New Roman"/>
              </a:rPr>
              <a:t>Gaza </a:t>
            </a:r>
            <a:r>
              <a:rPr sz="1200" spc="-5" dirty="0">
                <a:latin typeface="Times New Roman"/>
                <a:cs typeface="Times New Roman"/>
              </a:rPr>
              <a:t>egli prese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pista  </a:t>
            </a:r>
            <a:r>
              <a:rPr sz="1200" spc="-5" dirty="0">
                <a:latin typeface="Times New Roman"/>
                <a:cs typeface="Times New Roman"/>
              </a:rPr>
              <a:t>interna verso Bersabea,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fermò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settimana.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(1492.5) 134:7.5 </a:t>
            </a:r>
            <a:r>
              <a:rPr sz="1200" spc="-5" dirty="0">
                <a:latin typeface="Times New Roman"/>
                <a:cs typeface="Times New Roman"/>
              </a:rPr>
              <a:t>Gesù partì poi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giro,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privata,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cuore </a:t>
            </a:r>
            <a:r>
              <a:rPr sz="1200" spc="-5" dirty="0">
                <a:latin typeface="Times New Roman"/>
                <a:cs typeface="Times New Roman"/>
              </a:rPr>
              <a:t>della Palestina, andando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Bersabea nel  sud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Dan nel </a:t>
            </a:r>
            <a:r>
              <a:rPr sz="1200" dirty="0">
                <a:latin typeface="Times New Roman"/>
                <a:cs typeface="Times New Roman"/>
              </a:rPr>
              <a:t>nord.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viaggio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si fermò ad Hebron,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(dove vide il </a:t>
            </a:r>
            <a:r>
              <a:rPr sz="1200" spc="-5" dirty="0">
                <a:latin typeface="Times New Roman"/>
                <a:cs typeface="Times New Roman"/>
              </a:rPr>
              <a:t>suo 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nascita),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(non </a:t>
            </a:r>
            <a:r>
              <a:rPr sz="1200" dirty="0">
                <a:latin typeface="Times New Roman"/>
                <a:cs typeface="Times New Roman"/>
              </a:rPr>
              <a:t>visitò </a:t>
            </a:r>
            <a:r>
              <a:rPr sz="1200" spc="-5" dirty="0">
                <a:latin typeface="Times New Roman"/>
                <a:cs typeface="Times New Roman"/>
              </a:rPr>
              <a:t>Betania),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Beerot, Lebona, Sicar, Sichem, </a:t>
            </a:r>
            <a:r>
              <a:rPr sz="1200" dirty="0">
                <a:latin typeface="Times New Roman"/>
                <a:cs typeface="Times New Roman"/>
              </a:rPr>
              <a:t>Samaria, </a:t>
            </a:r>
            <a:r>
              <a:rPr sz="1200" spc="-5" dirty="0">
                <a:latin typeface="Times New Roman"/>
                <a:cs typeface="Times New Roman"/>
              </a:rPr>
              <a:t>Geba, </a:t>
            </a:r>
            <a:r>
              <a:rPr sz="1200" dirty="0">
                <a:latin typeface="Times New Roman"/>
                <a:cs typeface="Times New Roman"/>
              </a:rPr>
              <a:t>En-Gannim, Endor e </a:t>
            </a:r>
            <a:r>
              <a:rPr sz="1200" spc="-5" dirty="0">
                <a:latin typeface="Times New Roman"/>
                <a:cs typeface="Times New Roman"/>
              </a:rPr>
              <a:t>Madon. Attraversando  Magdala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Cafarnao proseguì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e passando </a:t>
            </a:r>
            <a:r>
              <a:rPr sz="1200" spc="-5" dirty="0">
                <a:latin typeface="Times New Roman"/>
                <a:cs typeface="Times New Roman"/>
              </a:rPr>
              <a:t>ad est delle </a:t>
            </a:r>
            <a:r>
              <a:rPr sz="1200" dirty="0">
                <a:latin typeface="Times New Roman"/>
                <a:cs typeface="Times New Roman"/>
              </a:rPr>
              <a:t>Acque di </a:t>
            </a:r>
            <a:r>
              <a:rPr sz="1200" spc="-5" dirty="0">
                <a:latin typeface="Times New Roman"/>
                <a:cs typeface="Times New Roman"/>
              </a:rPr>
              <a:t>Merom si recò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Karata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Dan, </a:t>
            </a:r>
            <a:r>
              <a:rPr sz="1200" dirty="0">
                <a:latin typeface="Times New Roman"/>
                <a:cs typeface="Times New Roman"/>
              </a:rPr>
              <a:t>o Cesarea 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Filippo.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1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(1492.6) 134:7.6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indusse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ad abbandonare 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abitati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 e a recarsi </a:t>
            </a:r>
            <a:r>
              <a:rPr sz="1200" spc="-5" dirty="0">
                <a:latin typeface="Times New Roman"/>
                <a:cs typeface="Times New Roman"/>
              </a:rPr>
              <a:t>sul Monte  Hermon per </a:t>
            </a:r>
            <a:r>
              <a:rPr sz="1200" dirty="0">
                <a:latin typeface="Times New Roman"/>
                <a:cs typeface="Times New Roman"/>
              </a:rPr>
              <a:t>terminare l’opera di </a:t>
            </a:r>
            <a:r>
              <a:rPr sz="1200" spc="-5" dirty="0">
                <a:latin typeface="Times New Roman"/>
                <a:cs typeface="Times New Roman"/>
              </a:rPr>
              <a:t>controllo della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umana e </a:t>
            </a:r>
            <a:r>
              <a:rPr sz="1200" spc="-5" dirty="0">
                <a:latin typeface="Times New Roman"/>
                <a:cs typeface="Times New Roman"/>
              </a:rPr>
              <a:t>per completare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consacrarsi totalmente al </a:t>
            </a:r>
            <a:r>
              <a:rPr sz="1200" dirty="0">
                <a:latin typeface="Times New Roman"/>
                <a:cs typeface="Times New Roman"/>
              </a:rPr>
              <a:t>resto del  </a:t>
            </a:r>
            <a:r>
              <a:rPr sz="1200" spc="-5" dirty="0">
                <a:latin typeface="Times New Roman"/>
                <a:cs typeface="Times New Roman"/>
              </a:rPr>
              <a:t>lavoro della sua vita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57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(1492.7) 134:7.7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epoche eccezionali e </a:t>
            </a:r>
            <a:r>
              <a:rPr sz="1200" spc="-5" dirty="0">
                <a:latin typeface="Times New Roman"/>
                <a:cs typeface="Times New Roman"/>
              </a:rPr>
              <a:t>straordinarie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del Maestro su Urantia. Un’altra esperienza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simile fu quella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quale egli passò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solo sulle </a:t>
            </a:r>
            <a:r>
              <a:rPr sz="1200" spc="-5" dirty="0">
                <a:latin typeface="Times New Roman"/>
                <a:cs typeface="Times New Roman"/>
              </a:rPr>
              <a:t>colline vicino </a:t>
            </a:r>
            <a:r>
              <a:rPr sz="1200" dirty="0">
                <a:latin typeface="Times New Roman"/>
                <a:cs typeface="Times New Roman"/>
              </a:rPr>
              <a:t>a Pella subito dopo il </a:t>
            </a:r>
            <a:r>
              <a:rPr sz="1200" spc="-5" dirty="0">
                <a:latin typeface="Times New Roman"/>
                <a:cs typeface="Times New Roman"/>
              </a:rPr>
              <a:t>suo battesimo. Questo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periodo</a:t>
            </a:r>
            <a:endParaRPr sz="1200">
              <a:latin typeface="Times New Roman"/>
              <a:cs typeface="Times New Roman"/>
            </a:endParaRPr>
          </a:p>
          <a:p>
            <a:pPr marL="88900" marR="838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d’isolamento sul Monte Hermon segnò </a:t>
            </a:r>
            <a:r>
              <a:rPr sz="1200" dirty="0">
                <a:latin typeface="Times New Roman"/>
                <a:cs typeface="Times New Roman"/>
              </a:rPr>
              <a:t>la fine della </a:t>
            </a:r>
            <a:r>
              <a:rPr sz="1200" spc="-5" dirty="0">
                <a:latin typeface="Times New Roman"/>
                <a:cs typeface="Times New Roman"/>
              </a:rPr>
              <a:t>sua carriera puramente umana, cioè </a:t>
            </a:r>
            <a:r>
              <a:rPr sz="1200" dirty="0">
                <a:latin typeface="Times New Roman"/>
                <a:cs typeface="Times New Roman"/>
              </a:rPr>
              <a:t>la conclusione </a:t>
            </a:r>
            <a:r>
              <a:rPr sz="1200" spc="-5" dirty="0">
                <a:latin typeface="Times New Roman"/>
                <a:cs typeface="Times New Roman"/>
              </a:rPr>
              <a:t>tecnica del suo </a:t>
            </a:r>
            <a:r>
              <a:rPr sz="1200" dirty="0">
                <a:latin typeface="Times New Roman"/>
                <a:cs typeface="Times New Roman"/>
              </a:rPr>
              <a:t>conferimento  </a:t>
            </a:r>
            <a:r>
              <a:rPr sz="1200" spc="-5" dirty="0">
                <a:latin typeface="Times New Roman"/>
                <a:cs typeface="Times New Roman"/>
              </a:rPr>
              <a:t>mortale, mentre </a:t>
            </a:r>
            <a:r>
              <a:rPr sz="1200" dirty="0">
                <a:latin typeface="Times New Roman"/>
                <a:cs typeface="Times New Roman"/>
              </a:rPr>
              <a:t>l’isolamento </a:t>
            </a:r>
            <a:r>
              <a:rPr sz="1200" spc="-5" dirty="0">
                <a:latin typeface="Times New Roman"/>
                <a:cs typeface="Times New Roman"/>
              </a:rPr>
              <a:t>successivo segnò </a:t>
            </a: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più divina </a:t>
            </a:r>
            <a:r>
              <a:rPr sz="1200" spc="-5" dirty="0">
                <a:latin typeface="Times New Roman"/>
                <a:cs typeface="Times New Roman"/>
              </a:rPr>
              <a:t>del conferimento.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visse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con Dio per sei  settimane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pendici del </a:t>
            </a:r>
            <a:r>
              <a:rPr sz="1200" dirty="0">
                <a:latin typeface="Times New Roman"/>
                <a:cs typeface="Times New Roman"/>
              </a:rPr>
              <a:t>Monte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Hermon.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soggiorno sul Monte Hermon</a:t>
            </a:r>
            <a:endParaRPr sz="1600">
              <a:latin typeface="Times New Roman"/>
              <a:cs typeface="Times New Roman"/>
            </a:endParaRPr>
          </a:p>
          <a:p>
            <a:pPr marL="88900" marR="33655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(1492.8) 134:8.1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trascorso </a:t>
            </a:r>
            <a:r>
              <a:rPr sz="1200" dirty="0">
                <a:latin typeface="Times New Roman"/>
                <a:cs typeface="Times New Roman"/>
              </a:rPr>
              <a:t>qualche tempo in prossimità di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Filippo, Gesù preparò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provviste, </a:t>
            </a:r>
            <a:r>
              <a:rPr sz="1200" dirty="0">
                <a:latin typeface="Times New Roman"/>
                <a:cs typeface="Times New Roman"/>
              </a:rPr>
              <a:t>e dopo essersi  </a:t>
            </a:r>
            <a:r>
              <a:rPr sz="1200" spc="-5" dirty="0">
                <a:latin typeface="Times New Roman"/>
                <a:cs typeface="Times New Roman"/>
              </a:rPr>
              <a:t>procurato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bestia </a:t>
            </a:r>
            <a:r>
              <a:rPr sz="1200" dirty="0">
                <a:latin typeface="Times New Roman"/>
                <a:cs typeface="Times New Roman"/>
              </a:rPr>
              <a:t>da soma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ragazzo di </a:t>
            </a:r>
            <a:r>
              <a:rPr sz="1200" spc="-5" dirty="0">
                <a:latin typeface="Times New Roman"/>
                <a:cs typeface="Times New Roman"/>
              </a:rPr>
              <a:t>nome Tiglat, </a:t>
            </a:r>
            <a:r>
              <a:rPr sz="1200" dirty="0">
                <a:latin typeface="Times New Roman"/>
                <a:cs typeface="Times New Roman"/>
              </a:rPr>
              <a:t>procedette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strada di </a:t>
            </a:r>
            <a:r>
              <a:rPr sz="1200" spc="-5" dirty="0">
                <a:latin typeface="Times New Roman"/>
                <a:cs typeface="Times New Roman"/>
              </a:rPr>
              <a:t>Damasco </a:t>
            </a:r>
            <a:r>
              <a:rPr sz="1200" dirty="0">
                <a:latin typeface="Times New Roman"/>
                <a:cs typeface="Times New Roman"/>
              </a:rPr>
              <a:t>fino ad un </a:t>
            </a:r>
            <a:r>
              <a:rPr sz="1200" spc="-5" dirty="0">
                <a:latin typeface="Times New Roman"/>
                <a:cs typeface="Times New Roman"/>
              </a:rPr>
              <a:t>villaggio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38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conosciuto come Bet </a:t>
            </a:r>
            <a:r>
              <a:rPr sz="1200" dirty="0">
                <a:latin typeface="Times New Roman"/>
                <a:cs typeface="Times New Roman"/>
              </a:rPr>
              <a:t>Jenn sulle </a:t>
            </a:r>
            <a:r>
              <a:rPr sz="1200" spc="-5" dirty="0">
                <a:latin typeface="Times New Roman"/>
                <a:cs typeface="Times New Roman"/>
              </a:rPr>
              <a:t>colline pedemontane del Monte </a:t>
            </a:r>
            <a:r>
              <a:rPr sz="1200" dirty="0">
                <a:latin typeface="Times New Roman"/>
                <a:cs typeface="Times New Roman"/>
              </a:rPr>
              <a:t>Hermon. </a:t>
            </a:r>
            <a:r>
              <a:rPr sz="1200" spc="-5" dirty="0">
                <a:latin typeface="Times New Roman"/>
                <a:cs typeface="Times New Roman"/>
              </a:rPr>
              <a:t>Qui, verso </a:t>
            </a:r>
            <a:r>
              <a:rPr sz="1200" dirty="0">
                <a:latin typeface="Times New Roman"/>
                <a:cs typeface="Times New Roman"/>
              </a:rPr>
              <a:t>la metà di </a:t>
            </a:r>
            <a:r>
              <a:rPr sz="1200" spc="-5" dirty="0">
                <a:latin typeface="Times New Roman"/>
                <a:cs typeface="Times New Roman"/>
              </a:rPr>
              <a:t>agosto dell’anno </a:t>
            </a:r>
            <a:r>
              <a:rPr sz="1200" dirty="0">
                <a:latin typeface="Times New Roman"/>
                <a:cs typeface="Times New Roman"/>
              </a:rPr>
              <a:t>25 d.C., </a:t>
            </a:r>
            <a:r>
              <a:rPr sz="1200" spc="-5" dirty="0">
                <a:latin typeface="Times New Roman"/>
                <a:cs typeface="Times New Roman"/>
              </a:rPr>
              <a:t>egli stabilì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campo base, </a:t>
            </a:r>
            <a:r>
              <a:rPr sz="1200" dirty="0">
                <a:latin typeface="Times New Roman"/>
                <a:cs typeface="Times New Roman"/>
              </a:rPr>
              <a:t>e lasciate le </a:t>
            </a:r>
            <a:r>
              <a:rPr sz="1200" spc="-5" dirty="0">
                <a:latin typeface="Times New Roman"/>
                <a:cs typeface="Times New Roman"/>
              </a:rPr>
              <a:t>sue provviste </a:t>
            </a:r>
            <a:r>
              <a:rPr sz="1200" dirty="0">
                <a:latin typeface="Times New Roman"/>
                <a:cs typeface="Times New Roman"/>
              </a:rPr>
              <a:t>in custodia a </a:t>
            </a:r>
            <a:r>
              <a:rPr sz="1200" spc="-5" dirty="0">
                <a:latin typeface="Times New Roman"/>
                <a:cs typeface="Times New Roman"/>
              </a:rPr>
              <a:t>Tiglat ascese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pendici disabitate della montagna.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primo  </a:t>
            </a:r>
            <a:r>
              <a:rPr sz="1200" spc="-5" dirty="0">
                <a:latin typeface="Times New Roman"/>
                <a:cs typeface="Times New Roman"/>
              </a:rPr>
              <a:t>giorno, Tiglat </a:t>
            </a:r>
            <a:r>
              <a:rPr sz="1200" dirty="0">
                <a:latin typeface="Times New Roman"/>
                <a:cs typeface="Times New Roman"/>
              </a:rPr>
              <a:t>accompagnò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montagna fino ad un punto situato 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duemila </a:t>
            </a:r>
            <a:r>
              <a:rPr sz="1200" spc="-5" dirty="0">
                <a:latin typeface="Times New Roman"/>
                <a:cs typeface="Times New Roman"/>
              </a:rPr>
              <a:t>metri sul livello del mare,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essi  costruirono </a:t>
            </a:r>
            <a:r>
              <a:rPr sz="1200" dirty="0">
                <a:latin typeface="Times New Roman"/>
                <a:cs typeface="Times New Roman"/>
              </a:rPr>
              <a:t>una nicchia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nella quale Tiglat doveva depositare </a:t>
            </a:r>
            <a:r>
              <a:rPr sz="1200" dirty="0">
                <a:latin typeface="Times New Roman"/>
                <a:cs typeface="Times New Roman"/>
              </a:rPr>
              <a:t>il cibo due volte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settimana.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8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(1493.1) 134:8.2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lasciato Tiglat,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asceso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montagna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tratto e poi </a:t>
            </a:r>
            <a:r>
              <a:rPr sz="1200" spc="-5" dirty="0">
                <a:latin typeface="Times New Roman"/>
                <a:cs typeface="Times New Roman"/>
              </a:rPr>
              <a:t>si fermò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pregare.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altre cose egli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di </a:t>
            </a:r>
            <a:r>
              <a:rPr sz="1200" spc="-5" dirty="0">
                <a:latin typeface="Times New Roman"/>
                <a:cs typeface="Times New Roman"/>
              </a:rPr>
              <a:t>mandare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guardiano ad “accompagnare Tiglat”. Chiese che gli </a:t>
            </a:r>
            <a:r>
              <a:rPr sz="1200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salire da solo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ultima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realtà </a:t>
            </a:r>
            <a:r>
              <a:rPr sz="1200" spc="-5" dirty="0">
                <a:latin typeface="Times New Roman"/>
                <a:cs typeface="Times New Roman"/>
              </a:rPr>
              <a:t>dell’esistenza mortale;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richiesta fu accolta. Egli </a:t>
            </a:r>
            <a:r>
              <a:rPr sz="1200" dirty="0">
                <a:latin typeface="Times New Roman"/>
                <a:cs typeface="Times New Roman"/>
              </a:rPr>
              <a:t>affrontò la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dal suo Aggiustatore interiore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guidarlo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sostenerlo.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(1493.2) 134:8.3 </a:t>
            </a:r>
            <a:r>
              <a:rPr sz="1200" spc="-5" dirty="0">
                <a:latin typeface="Times New Roman"/>
                <a:cs typeface="Times New Roman"/>
              </a:rPr>
              <a:t>Gesù mangiò frugalmente </a:t>
            </a:r>
            <a:r>
              <a:rPr sz="1200" dirty="0">
                <a:latin typeface="Times New Roman"/>
                <a:cs typeface="Times New Roman"/>
              </a:rPr>
              <a:t>mentre era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montagna; si </a:t>
            </a:r>
            <a:r>
              <a:rPr sz="1200" dirty="0">
                <a:latin typeface="Times New Roman"/>
                <a:cs typeface="Times New Roman"/>
              </a:rPr>
              <a:t>astenne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cibo soltanto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o due di </a:t>
            </a:r>
            <a:r>
              <a:rPr sz="1200" spc="-5" dirty="0">
                <a:latin typeface="Times New Roman"/>
                <a:cs typeface="Times New Roman"/>
              </a:rPr>
              <a:t>seguito. Gli  esseri </a:t>
            </a:r>
            <a:r>
              <a:rPr sz="1200" dirty="0">
                <a:latin typeface="Times New Roman"/>
                <a:cs typeface="Times New Roman"/>
              </a:rPr>
              <a:t>superumani che lo </a:t>
            </a:r>
            <a:r>
              <a:rPr sz="1200" spc="-5" dirty="0">
                <a:latin typeface="Times New Roman"/>
                <a:cs typeface="Times New Roman"/>
              </a:rPr>
              <a:t>affrontarono su questa </a:t>
            </a:r>
            <a:r>
              <a:rPr sz="1200" dirty="0">
                <a:latin typeface="Times New Roman"/>
                <a:cs typeface="Times New Roman"/>
              </a:rPr>
              <a:t>montagna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lottò </a:t>
            </a:r>
            <a:r>
              <a:rPr sz="1200" dirty="0">
                <a:latin typeface="Times New Roman"/>
                <a:cs typeface="Times New Roman"/>
              </a:rPr>
              <a:t>in spirito e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vinse in potenza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i="1" spc="-5" dirty="0">
                <a:latin typeface="Times New Roman"/>
                <a:cs typeface="Times New Roman"/>
              </a:rPr>
              <a:t>reali. </a:t>
            </a:r>
            <a:r>
              <a:rPr sz="1200" spc="-5" dirty="0">
                <a:latin typeface="Times New Roman"/>
                <a:cs typeface="Times New Roman"/>
              </a:rPr>
              <a:t>Essi  erano </a:t>
            </a:r>
            <a:r>
              <a:rPr sz="1200" dirty="0">
                <a:latin typeface="Times New Roman"/>
                <a:cs typeface="Times New Roman"/>
              </a:rPr>
              <a:t>i suoi nemici </a:t>
            </a:r>
            <a:r>
              <a:rPr sz="1200" spc="-5" dirty="0">
                <a:latin typeface="Times New Roman"/>
                <a:cs typeface="Times New Roman"/>
              </a:rPr>
              <a:t>implacabili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fantasmi dell’immaginazione </a:t>
            </a:r>
            <a:r>
              <a:rPr sz="1200" spc="-5" dirty="0">
                <a:latin typeface="Times New Roman"/>
                <a:cs typeface="Times New Roman"/>
              </a:rPr>
              <a:t>usciti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fantasticherie </a:t>
            </a:r>
            <a:r>
              <a:rPr sz="1200" dirty="0">
                <a:latin typeface="Times New Roman"/>
                <a:cs typeface="Times New Roman"/>
              </a:rPr>
              <a:t>intellettuali  di un </a:t>
            </a:r>
            <a:r>
              <a:rPr sz="1200" spc="-5" dirty="0">
                <a:latin typeface="Times New Roman"/>
                <a:cs typeface="Times New Roman"/>
              </a:rPr>
              <a:t>mortale debole ed affamato, </a:t>
            </a:r>
            <a:r>
              <a:rPr sz="1200" dirty="0">
                <a:latin typeface="Times New Roman"/>
                <a:cs typeface="Times New Roman"/>
              </a:rPr>
              <a:t>incapace di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dalle visioni di una 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alterata.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(1493.3) 134:8.4 </a:t>
            </a:r>
            <a:r>
              <a:rPr sz="1200" spc="-5" dirty="0">
                <a:latin typeface="Times New Roman"/>
                <a:cs typeface="Times New Roman"/>
              </a:rPr>
              <a:t>Gesù passò le </a:t>
            </a:r>
            <a:r>
              <a:rPr sz="1200" dirty="0">
                <a:latin typeface="Times New Roman"/>
                <a:cs typeface="Times New Roman"/>
              </a:rPr>
              <a:t>ultime tre settimane di </a:t>
            </a:r>
            <a:r>
              <a:rPr sz="1200" spc="-5" dirty="0">
                <a:latin typeface="Times New Roman"/>
                <a:cs typeface="Times New Roman"/>
              </a:rPr>
              <a:t>agosto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tre settimane di settembre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Hermon. Durante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settimane egli </a:t>
            </a:r>
            <a:r>
              <a:rPr sz="1200" dirty="0">
                <a:latin typeface="Times New Roman"/>
                <a:cs typeface="Times New Roman"/>
              </a:rPr>
              <a:t>portò a termine il </a:t>
            </a:r>
            <a:r>
              <a:rPr sz="1200" spc="-5" dirty="0">
                <a:latin typeface="Times New Roman"/>
                <a:cs typeface="Times New Roman"/>
              </a:rPr>
              <a:t>compito 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mentale e di </a:t>
            </a:r>
            <a:r>
              <a:rPr sz="1200" spc="-5" dirty="0">
                <a:latin typeface="Times New Roman"/>
                <a:cs typeface="Times New Roman"/>
              </a:rPr>
              <a:t>controllo della </a:t>
            </a:r>
            <a:r>
              <a:rPr sz="1200" dirty="0">
                <a:latin typeface="Times New Roman"/>
                <a:cs typeface="Times New Roman"/>
              </a:rPr>
              <a:t>personalità.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comunione con suo Padre celeste, l’Aggiustatore </a:t>
            </a:r>
            <a:r>
              <a:rPr sz="1200" dirty="0">
                <a:latin typeface="Times New Roman"/>
                <a:cs typeface="Times New Roman"/>
              </a:rPr>
              <a:t>interiore completò </a:t>
            </a:r>
            <a:r>
              <a:rPr sz="1200" spc="-5" dirty="0">
                <a:latin typeface="Times New Roman"/>
                <a:cs typeface="Times New Roman"/>
              </a:rPr>
              <a:t>anch’esso </a:t>
            </a:r>
            <a:r>
              <a:rPr sz="1200" dirty="0">
                <a:latin typeface="Times New Roman"/>
                <a:cs typeface="Times New Roman"/>
              </a:rPr>
              <a:t>i servizi </a:t>
            </a:r>
            <a:r>
              <a:rPr sz="1200" spc="-5" dirty="0">
                <a:latin typeface="Times New Roman"/>
                <a:cs typeface="Times New Roman"/>
              </a:rPr>
              <a:t>assegnatili.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questa creatura terrena fu </a:t>
            </a:r>
            <a:r>
              <a:rPr sz="1200" dirty="0">
                <a:latin typeface="Times New Roman"/>
                <a:cs typeface="Times New Roman"/>
              </a:rPr>
              <a:t>allora raggiunto. Restava da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soltanto la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finale di armonizzazione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31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(1493.4) 134:8.5 </a:t>
            </a:r>
            <a:r>
              <a:rPr sz="1200" dirty="0">
                <a:latin typeface="Times New Roman"/>
                <a:cs typeface="Times New Roman"/>
              </a:rPr>
              <a:t>Dopo più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cinque settimane </a:t>
            </a:r>
            <a:r>
              <a:rPr sz="1200" dirty="0">
                <a:latin typeface="Times New Roman"/>
                <a:cs typeface="Times New Roman"/>
              </a:rPr>
              <a:t>di comunione </a:t>
            </a:r>
            <a:r>
              <a:rPr sz="1200" spc="-5" dirty="0">
                <a:latin typeface="Times New Roman"/>
                <a:cs typeface="Times New Roman"/>
              </a:rPr>
              <a:t>ininterrotta con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Gesù divenne </a:t>
            </a:r>
            <a:r>
              <a:rPr sz="1200" dirty="0">
                <a:latin typeface="Times New Roman"/>
                <a:cs typeface="Times New Roman"/>
              </a:rPr>
              <a:t>assolutamente </a:t>
            </a:r>
            <a:r>
              <a:rPr sz="1200" spc="-5" dirty="0">
                <a:latin typeface="Times New Roman"/>
                <a:cs typeface="Times New Roman"/>
              </a:rPr>
              <a:t>sicuro  della sua natura </a:t>
            </a:r>
            <a:r>
              <a:rPr sz="1200" dirty="0">
                <a:latin typeface="Times New Roman"/>
                <a:cs typeface="Times New Roman"/>
              </a:rPr>
              <a:t>e certo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trionfo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della personalità nel </a:t>
            </a:r>
            <a:r>
              <a:rPr sz="1200" dirty="0">
                <a:latin typeface="Times New Roman"/>
                <a:cs typeface="Times New Roman"/>
              </a:rPr>
              <a:t>tempo-spazio. </a:t>
            </a:r>
            <a:r>
              <a:rPr sz="1200" spc="-5" dirty="0">
                <a:latin typeface="Times New Roman"/>
                <a:cs typeface="Times New Roman"/>
              </a:rPr>
              <a:t>Egli credette  pienamente nella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della sua natura </a:t>
            </a:r>
            <a:r>
              <a:rPr sz="1200" dirty="0">
                <a:latin typeface="Times New Roman"/>
                <a:cs typeface="Times New Roman"/>
              </a:rPr>
              <a:t>divina sulla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umana, e non </a:t>
            </a:r>
            <a:r>
              <a:rPr sz="1200" spc="-5" dirty="0">
                <a:latin typeface="Times New Roman"/>
                <a:cs typeface="Times New Roman"/>
              </a:rPr>
              <a:t>esitò 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affermarla.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(1493.5) 134:8.6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 suo soggiorno </a:t>
            </a:r>
            <a:r>
              <a:rPr sz="1200" dirty="0">
                <a:latin typeface="Times New Roman"/>
                <a:cs typeface="Times New Roman"/>
              </a:rPr>
              <a:t>in montagna </a:t>
            </a:r>
            <a:r>
              <a:rPr sz="1200" spc="-5" dirty="0">
                <a:latin typeface="Times New Roman"/>
                <a:cs typeface="Times New Roman"/>
              </a:rPr>
              <a:t>Gesù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l’autorizzazione </a:t>
            </a:r>
            <a:r>
              <a:rPr sz="1200" spc="-5" dirty="0">
                <a:latin typeface="Times New Roman"/>
                <a:cs typeface="Times New Roman"/>
              </a:rPr>
              <a:t>ad avere </a:t>
            </a:r>
            <a:r>
              <a:rPr sz="1200" dirty="0">
                <a:latin typeface="Times New Roman"/>
                <a:cs typeface="Times New Roman"/>
              </a:rPr>
              <a:t>un incontro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in qualità di </a:t>
            </a:r>
            <a:r>
              <a:rPr sz="1200" spc="-5" dirty="0">
                <a:latin typeface="Times New Roman"/>
                <a:cs typeface="Times New Roman"/>
              </a:rPr>
              <a:t>Figlio dell’Uomo, </a:t>
            </a:r>
            <a:r>
              <a:rPr sz="1200" dirty="0">
                <a:latin typeface="Times New Roman"/>
                <a:cs typeface="Times New Roman"/>
              </a:rPr>
              <a:t>come Joshua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Joseph. </a:t>
            </a:r>
            <a:r>
              <a:rPr sz="1200" spc="-5" dirty="0">
                <a:latin typeface="Times New Roman"/>
                <a:cs typeface="Times New Roman"/>
              </a:rPr>
              <a:t>Questa richiesta </a:t>
            </a:r>
            <a:r>
              <a:rPr sz="1200" dirty="0">
                <a:latin typeface="Times New Roman"/>
                <a:cs typeface="Times New Roman"/>
              </a:rPr>
              <a:t>fu accolta.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settimana 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tentazione, la </a:t>
            </a:r>
            <a:r>
              <a:rPr sz="1200" spc="-5" dirty="0">
                <a:latin typeface="Times New Roman"/>
                <a:cs typeface="Times New Roman"/>
              </a:rPr>
              <a:t>prova dell’universo, ebbe </a:t>
            </a:r>
            <a:r>
              <a:rPr sz="1200" dirty="0">
                <a:latin typeface="Times New Roman"/>
                <a:cs typeface="Times New Roman"/>
              </a:rPr>
              <a:t>luogo.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(che </a:t>
            </a:r>
            <a:r>
              <a:rPr sz="1200" spc="-5" dirty="0">
                <a:latin typeface="Times New Roman"/>
                <a:cs typeface="Times New Roman"/>
              </a:rPr>
              <a:t>rappresentava Lucifero) ed </a:t>
            </a:r>
            <a:r>
              <a:rPr sz="1200" dirty="0">
                <a:latin typeface="Times New Roman"/>
                <a:cs typeface="Times New Roman"/>
              </a:rPr>
              <a:t>il Principe  </a:t>
            </a:r>
            <a:r>
              <a:rPr sz="1200" spc="-5" dirty="0">
                <a:latin typeface="Times New Roman"/>
                <a:cs typeface="Times New Roman"/>
              </a:rPr>
              <a:t>Planetario ribelle, Caligastia, erano presenti presso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resi </a:t>
            </a:r>
            <a:r>
              <a:rPr sz="1200" dirty="0">
                <a:latin typeface="Times New Roman"/>
                <a:cs typeface="Times New Roman"/>
              </a:rPr>
              <a:t>pienamente visibili. E </a:t>
            </a:r>
            <a:r>
              <a:rPr sz="1200" spc="-5" dirty="0">
                <a:latin typeface="Times New Roman"/>
                <a:cs typeface="Times New Roman"/>
              </a:rPr>
              <a:t>questa “tentazione”, questa </a:t>
            </a:r>
            <a:r>
              <a:rPr sz="1200" dirty="0">
                <a:latin typeface="Times New Roman"/>
                <a:cs typeface="Times New Roman"/>
              </a:rPr>
              <a:t>prova 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umana di </a:t>
            </a:r>
            <a:r>
              <a:rPr sz="1200" spc="-5" dirty="0">
                <a:latin typeface="Times New Roman"/>
                <a:cs typeface="Times New Roman"/>
              </a:rPr>
              <a:t>fronte alle </a:t>
            </a:r>
            <a:r>
              <a:rPr sz="1200" dirty="0">
                <a:latin typeface="Times New Roman"/>
                <a:cs typeface="Times New Roman"/>
              </a:rPr>
              <a:t>esposizioni </a:t>
            </a:r>
            <a:r>
              <a:rPr sz="1200" spc="-5" dirty="0">
                <a:latin typeface="Times New Roman"/>
                <a:cs typeface="Times New Roman"/>
              </a:rPr>
              <a:t>fallaci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ribelli, </a:t>
            </a:r>
            <a:r>
              <a:rPr sz="1200" dirty="0">
                <a:latin typeface="Times New Roman"/>
                <a:cs typeface="Times New Roman"/>
              </a:rPr>
              <a:t>non ebbe niente a che </a:t>
            </a:r>
            <a:r>
              <a:rPr sz="1200" spc="-5" dirty="0">
                <a:latin typeface="Times New Roman"/>
                <a:cs typeface="Times New Roman"/>
              </a:rPr>
              <a:t>vedere con cibo, </a:t>
            </a:r>
            <a:r>
              <a:rPr sz="1200" dirty="0">
                <a:latin typeface="Times New Roman"/>
                <a:cs typeface="Times New Roman"/>
              </a:rPr>
              <a:t>pinnacoli di  templi o </a:t>
            </a:r>
            <a:r>
              <a:rPr sz="1200" spc="-5" dirty="0">
                <a:latin typeface="Times New Roman"/>
                <a:cs typeface="Times New Roman"/>
              </a:rPr>
              <a:t>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presunzione.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niente a che </a:t>
            </a:r>
            <a:r>
              <a:rPr sz="1200" spc="-5" dirty="0">
                <a:latin typeface="Times New Roman"/>
                <a:cs typeface="Times New Roman"/>
              </a:rPr>
              <a:t>vedere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potente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glorioso  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simbolismo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scritti era </a:t>
            </a:r>
            <a:r>
              <a:rPr sz="1200" dirty="0">
                <a:latin typeface="Times New Roman"/>
                <a:cs typeface="Times New Roman"/>
              </a:rPr>
              <a:t>destinato ai tempi </a:t>
            </a:r>
            <a:r>
              <a:rPr sz="1200" spc="-5" dirty="0">
                <a:latin typeface="Times New Roman"/>
                <a:cs typeface="Times New Roman"/>
              </a:rPr>
              <a:t>arretrati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mentalità infantile del </a:t>
            </a:r>
            <a:r>
              <a:rPr sz="1200" dirty="0">
                <a:latin typeface="Times New Roman"/>
                <a:cs typeface="Times New Roman"/>
              </a:rPr>
              <a:t>mondo. E le generazioni 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dovrebbero </a:t>
            </a:r>
            <a:r>
              <a:rPr sz="1200" spc="-5" dirty="0">
                <a:latin typeface="Times New Roman"/>
                <a:cs typeface="Times New Roman"/>
              </a:rPr>
              <a:t>comprendere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sostenne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durante quel </a:t>
            </a:r>
            <a:r>
              <a:rPr sz="1200" dirty="0">
                <a:latin typeface="Times New Roman"/>
                <a:cs typeface="Times New Roman"/>
              </a:rPr>
              <a:t>fatidico </a:t>
            </a:r>
            <a:r>
              <a:rPr sz="1200" spc="-5" dirty="0">
                <a:latin typeface="Times New Roman"/>
                <a:cs typeface="Times New Roman"/>
              </a:rPr>
              <a:t>giorno sul </a:t>
            </a:r>
            <a:r>
              <a:rPr sz="1200" dirty="0">
                <a:latin typeface="Times New Roman"/>
                <a:cs typeface="Times New Roman"/>
              </a:rPr>
              <a:t>Monte  </a:t>
            </a:r>
            <a:r>
              <a:rPr sz="1200" spc="-5" dirty="0">
                <a:latin typeface="Times New Roman"/>
                <a:cs typeface="Times New Roman"/>
              </a:rPr>
              <a:t>Hermon.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37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(1493.6) 134:8.7 </a:t>
            </a:r>
            <a:r>
              <a:rPr sz="1200" spc="-5" dirty="0">
                <a:latin typeface="Times New Roman"/>
                <a:cs typeface="Times New Roman"/>
              </a:rPr>
              <a:t>Alle numerose proposte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controproposte degli emissari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Gesù diede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risposta: “Possa </a:t>
            </a:r>
            <a:r>
              <a:rPr sz="1200" dirty="0">
                <a:latin typeface="Times New Roman"/>
                <a:cs typeface="Times New Roman"/>
              </a:rPr>
              <a:t>la volontà di  mio </a:t>
            </a:r>
            <a:r>
              <a:rPr sz="1200" spc="-5" dirty="0">
                <a:latin typeface="Times New Roman"/>
                <a:cs typeface="Times New Roman"/>
              </a:rPr>
              <a:t>Padre del Paradiso prevalere, </a:t>
            </a:r>
            <a:r>
              <a:rPr sz="1200" dirty="0">
                <a:latin typeface="Times New Roman"/>
                <a:cs typeface="Times New Roman"/>
              </a:rPr>
              <a:t>e quanto a </a:t>
            </a:r>
            <a:r>
              <a:rPr sz="1200" spc="-5" dirty="0">
                <a:latin typeface="Times New Roman"/>
                <a:cs typeface="Times New Roman"/>
              </a:rPr>
              <a:t>te, figlio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ribelle,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giudicarti divinamente.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il  tuo </a:t>
            </a:r>
            <a:r>
              <a:rPr sz="1200" spc="-5" dirty="0">
                <a:latin typeface="Times New Roman"/>
                <a:cs typeface="Times New Roman"/>
              </a:rPr>
              <a:t>Creatore-padre;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posso giudicarti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giusto, </a:t>
            </a:r>
            <a:r>
              <a:rPr sz="1200" dirty="0">
                <a:latin typeface="Times New Roman"/>
                <a:cs typeface="Times New Roman"/>
              </a:rPr>
              <a:t>e tu hai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respinto la mia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rimetto al giudizio </a:t>
            </a:r>
            <a:r>
              <a:rPr sz="1200" dirty="0">
                <a:latin typeface="Times New Roman"/>
                <a:cs typeface="Times New Roman"/>
              </a:rPr>
              <a:t>dei  Giudici 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3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(1494.1) 134:8.8 </a:t>
            </a:r>
            <a:r>
              <a:rPr sz="1200" spc="-5" dirty="0">
                <a:latin typeface="Times New Roman"/>
                <a:cs typeface="Times New Roman"/>
              </a:rPr>
              <a:t>A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compromessi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espedienti suggeriti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capziose proposte 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incarnazione, Gesù si </a:t>
            </a:r>
            <a:r>
              <a:rPr sz="1200" dirty="0">
                <a:latin typeface="Times New Roman"/>
                <a:cs typeface="Times New Roman"/>
              </a:rPr>
              <a:t>limitò a </a:t>
            </a:r>
            <a:r>
              <a:rPr sz="1200" spc="-5" dirty="0">
                <a:latin typeface="Times New Roman"/>
                <a:cs typeface="Times New Roman"/>
              </a:rPr>
              <a:t>rispondere: </a:t>
            </a:r>
            <a:r>
              <a:rPr sz="1200" dirty="0">
                <a:latin typeface="Times New Roman"/>
                <a:cs typeface="Times New Roman"/>
              </a:rPr>
              <a:t>“Sia fatta la volontà di mio </a:t>
            </a:r>
            <a:r>
              <a:rPr sz="1200" spc="-5" dirty="0">
                <a:latin typeface="Times New Roman"/>
                <a:cs typeface="Times New Roman"/>
              </a:rPr>
              <a:t>Padre del Paradiso.”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difficile </a:t>
            </a:r>
            <a:r>
              <a:rPr sz="1200" spc="-5" dirty="0">
                <a:latin typeface="Times New Roman"/>
                <a:cs typeface="Times New Roman"/>
              </a:rPr>
              <a:t>ordalia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terminata,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custode distaccato </a:t>
            </a:r>
            <a:r>
              <a:rPr sz="1200" dirty="0">
                <a:latin typeface="Times New Roman"/>
                <a:cs typeface="Times New Roman"/>
              </a:rPr>
              <a:t>ritornò 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portò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assistenza.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37801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7239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(1494.2) 134:8.9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fine estate,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agli alberi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silenzio della </a:t>
            </a:r>
            <a:r>
              <a:rPr sz="1200" spc="-5" dirty="0">
                <a:latin typeface="Times New Roman"/>
                <a:cs typeface="Times New Roman"/>
              </a:rPr>
              <a:t>natura, Micael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conquistò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sovranità indiscussa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giorno egli completò </a:t>
            </a:r>
            <a:r>
              <a:rPr sz="1200" dirty="0">
                <a:latin typeface="Times New Roman"/>
                <a:cs typeface="Times New Roman"/>
              </a:rPr>
              <a:t>il compito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pienamente la  vita </a:t>
            </a:r>
            <a:r>
              <a:rPr sz="1200" spc="-5" dirty="0">
                <a:latin typeface="Times New Roman"/>
                <a:cs typeface="Times New Roman"/>
              </a:rPr>
              <a:t>incarnata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sembianze della carne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spazio. L’annuncio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1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impresa </a:t>
            </a:r>
            <a:r>
              <a:rPr sz="1200" dirty="0">
                <a:latin typeface="Times New Roman"/>
                <a:cs typeface="Times New Roman"/>
              </a:rPr>
              <a:t>importantissima non </a:t>
            </a:r>
            <a:r>
              <a:rPr sz="1200" spc="-5" dirty="0">
                <a:latin typeface="Times New Roman"/>
                <a:cs typeface="Times New Roman"/>
              </a:rPr>
              <a:t>fu fatto </a:t>
            </a:r>
            <a:r>
              <a:rPr sz="1200" dirty="0">
                <a:latin typeface="Times New Roman"/>
                <a:cs typeface="Times New Roman"/>
              </a:rPr>
              <a:t>fino al </a:t>
            </a:r>
            <a:r>
              <a:rPr sz="1200" spc="-5" dirty="0">
                <a:latin typeface="Times New Roman"/>
                <a:cs typeface="Times New Roman"/>
              </a:rPr>
              <a:t>giorno del suo </a:t>
            </a:r>
            <a:r>
              <a:rPr sz="1200" dirty="0">
                <a:latin typeface="Times New Roman"/>
                <a:cs typeface="Times New Roman"/>
              </a:rPr>
              <a:t>battesimo,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mesi 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ma tutto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quel  giorno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montagna.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discese dal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soggiorno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secessione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erano praticamente regolate.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pagato </a:t>
            </a:r>
            <a:r>
              <a:rPr sz="1200" dirty="0">
                <a:latin typeface="Times New Roman"/>
                <a:cs typeface="Times New Roman"/>
              </a:rPr>
              <a:t>l’ultimo prezzo </a:t>
            </a:r>
            <a:r>
              <a:rPr sz="1200" spc="-5" dirty="0">
                <a:latin typeface="Times New Roman"/>
                <a:cs typeface="Times New Roman"/>
              </a:rPr>
              <a:t>richiestogli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sovranità del suo </a:t>
            </a:r>
            <a:r>
              <a:rPr sz="1200" dirty="0">
                <a:latin typeface="Times New Roman"/>
                <a:cs typeface="Times New Roman"/>
              </a:rPr>
              <a:t>universo, </a:t>
            </a:r>
            <a:r>
              <a:rPr sz="1200" spc="-5" dirty="0">
                <a:latin typeface="Times New Roman"/>
                <a:cs typeface="Times New Roman"/>
              </a:rPr>
              <a:t>che regola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stessa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ribelli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determina che ogni </a:t>
            </a:r>
            <a:r>
              <a:rPr sz="1200" dirty="0">
                <a:latin typeface="Times New Roman"/>
                <a:cs typeface="Times New Roman"/>
              </a:rPr>
              <a:t>futura </a:t>
            </a:r>
            <a:r>
              <a:rPr sz="1200" spc="-5" dirty="0">
                <a:latin typeface="Times New Roman"/>
                <a:cs typeface="Times New Roman"/>
              </a:rPr>
              <a:t>sollevazione </a:t>
            </a:r>
            <a:r>
              <a:rPr sz="1200" dirty="0">
                <a:latin typeface="Times New Roman"/>
                <a:cs typeface="Times New Roman"/>
              </a:rPr>
              <a:t>di tal genere (se  </a:t>
            </a:r>
            <a:r>
              <a:rPr sz="1200" spc="-5" dirty="0">
                <a:latin typeface="Times New Roman"/>
                <a:cs typeface="Times New Roman"/>
              </a:rPr>
              <a:t>mai capitasse)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essere trattata sommariamente ed efficacemente. Di conseguenza,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vedere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cosiddetta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“grande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tentazione” di </a:t>
            </a:r>
            <a:r>
              <a:rPr sz="1200" spc="-5" dirty="0">
                <a:latin typeface="Times New Roman"/>
                <a:cs typeface="Times New Roman"/>
              </a:rPr>
              <a:t>Gesù ebbe luogo </a:t>
            </a:r>
            <a:r>
              <a:rPr sz="1200" dirty="0">
                <a:latin typeface="Times New Roman"/>
                <a:cs typeface="Times New Roman"/>
              </a:rPr>
              <a:t>qualche tempo prima </a:t>
            </a:r>
            <a:r>
              <a:rPr sz="1200" spc="-5" dirty="0">
                <a:latin typeface="Times New Roman"/>
                <a:cs typeface="Times New Roman"/>
              </a:rPr>
              <a:t>del suo battesimo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dopo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quell’avvenimento.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(1494.3) 134:8.10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soggiorno </a:t>
            </a:r>
            <a:r>
              <a:rPr sz="1200" dirty="0">
                <a:latin typeface="Times New Roman"/>
                <a:cs typeface="Times New Roman"/>
              </a:rPr>
              <a:t>sulla montagna, </a:t>
            </a:r>
            <a:r>
              <a:rPr sz="1200" spc="-5" dirty="0">
                <a:latin typeface="Times New Roman"/>
                <a:cs typeface="Times New Roman"/>
              </a:rPr>
              <a:t>mentre Gesù scendeva, incontrò Tiglat </a:t>
            </a:r>
            <a:r>
              <a:rPr sz="1200" dirty="0">
                <a:latin typeface="Times New Roman"/>
                <a:cs typeface="Times New Roman"/>
              </a:rPr>
              <a:t>che saliva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posto convenuto con  il </a:t>
            </a:r>
            <a:r>
              <a:rPr sz="1200" spc="-5" dirty="0">
                <a:latin typeface="Times New Roman"/>
                <a:cs typeface="Times New Roman"/>
              </a:rPr>
              <a:t>cibo. Rimandandolo indietro, egli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solamente: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periodo di riposo è </a:t>
            </a:r>
            <a:r>
              <a:rPr sz="1200" spc="-5" dirty="0">
                <a:latin typeface="Times New Roman"/>
                <a:cs typeface="Times New Roman"/>
              </a:rPr>
              <a:t>finito; devo ritornare agli affari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5" dirty="0">
                <a:latin typeface="Times New Roman"/>
                <a:cs typeface="Times New Roman"/>
              </a:rPr>
              <a:t>Padre.”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un uomo silenzioso e </a:t>
            </a:r>
            <a:r>
              <a:rPr sz="1200" spc="-5" dirty="0">
                <a:latin typeface="Times New Roman"/>
                <a:cs typeface="Times New Roman"/>
              </a:rPr>
              <a:t>molto diverso mentre </a:t>
            </a:r>
            <a:r>
              <a:rPr sz="1200" dirty="0">
                <a:latin typeface="Times New Roman"/>
                <a:cs typeface="Times New Roman"/>
              </a:rPr>
              <a:t>facevano 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Dan,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congedò dal ragazzo facendogli </a:t>
            </a:r>
            <a:r>
              <a:rPr sz="1200" dirty="0">
                <a:latin typeface="Times New Roman"/>
                <a:cs typeface="Times New Roman"/>
              </a:rPr>
              <a:t>dono  </a:t>
            </a:r>
            <a:r>
              <a:rPr sz="1200" spc="-5" dirty="0">
                <a:latin typeface="Times New Roman"/>
                <a:cs typeface="Times New Roman"/>
              </a:rPr>
              <a:t>dell’asino.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si diresse verso sud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strada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era </a:t>
            </a:r>
            <a:r>
              <a:rPr sz="1200" dirty="0">
                <a:latin typeface="Times New Roman"/>
                <a:cs typeface="Times New Roman"/>
              </a:rPr>
              <a:t>venuto, 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Cafarnao.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Il tempo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attesa</a:t>
            </a:r>
            <a:endParaRPr sz="1600">
              <a:latin typeface="Times New Roman"/>
              <a:cs typeface="Times New Roman"/>
            </a:endParaRPr>
          </a:p>
          <a:p>
            <a:pPr marL="63500" marR="6350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(1494.4) 134:9.1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prossimi alla fine dell’estate, quasi </a:t>
            </a:r>
            <a:r>
              <a:rPr sz="1200" dirty="0">
                <a:latin typeface="Times New Roman"/>
                <a:cs typeface="Times New Roman"/>
              </a:rPr>
              <a:t>all’epoca </a:t>
            </a:r>
            <a:r>
              <a:rPr sz="1200" spc="-5" dirty="0">
                <a:latin typeface="Times New Roman"/>
                <a:cs typeface="Times New Roman"/>
              </a:rPr>
              <a:t>del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riparazione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festa dei Tabernacoli.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tenne una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ed il giorno </a:t>
            </a:r>
            <a:r>
              <a:rPr sz="1200" spc="-5" dirty="0">
                <a:latin typeface="Times New Roman"/>
                <a:cs typeface="Times New Roman"/>
              </a:rPr>
              <a:t>successivo partì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 con Giovanni,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Zebedeo, passando ad 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Gerasa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scendendo </a:t>
            </a:r>
            <a:r>
              <a:rPr sz="1200" dirty="0">
                <a:latin typeface="Times New Roman"/>
                <a:cs typeface="Times New Roman"/>
              </a:rPr>
              <a:t>la valle </a:t>
            </a:r>
            <a:r>
              <a:rPr sz="1200" spc="-5" dirty="0">
                <a:latin typeface="Times New Roman"/>
                <a:cs typeface="Times New Roman"/>
              </a:rPr>
              <a:t>del Giordano. Mentre per strada s’intratteneva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compagno, Giovanni </a:t>
            </a:r>
            <a:r>
              <a:rPr sz="1200" dirty="0">
                <a:latin typeface="Times New Roman"/>
                <a:cs typeface="Times New Roman"/>
              </a:rPr>
              <a:t>notò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cambiamento 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50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(1494.5) 134:9.2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si fermarono </a:t>
            </a:r>
            <a:r>
              <a:rPr sz="1200" dirty="0">
                <a:latin typeface="Times New Roman"/>
                <a:cs typeface="Times New Roman"/>
              </a:rPr>
              <a:t>per la notte a Betania </a:t>
            </a:r>
            <a:r>
              <a:rPr sz="1200" spc="-5" dirty="0">
                <a:latin typeface="Times New Roman"/>
                <a:cs typeface="Times New Roman"/>
              </a:rPr>
              <a:t>presso Lazzaro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sorelle, </a:t>
            </a:r>
            <a:r>
              <a:rPr sz="1200" dirty="0">
                <a:latin typeface="Times New Roman"/>
                <a:cs typeface="Times New Roman"/>
              </a:rPr>
              <a:t>e partirono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per Gerusalemme. Essi trascorsero quasi </a:t>
            </a:r>
            <a:r>
              <a:rPr sz="1200" dirty="0">
                <a:latin typeface="Times New Roman"/>
                <a:cs typeface="Times New Roman"/>
              </a:rPr>
              <a:t>tre settimane </a:t>
            </a:r>
            <a:r>
              <a:rPr sz="1200" spc="-5" dirty="0">
                <a:latin typeface="Times New Roman"/>
                <a:cs typeface="Times New Roman"/>
              </a:rPr>
              <a:t>nella 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dintorni, </a:t>
            </a:r>
            <a:r>
              <a:rPr sz="1200" dirty="0">
                <a:latin typeface="Times New Roman"/>
                <a:cs typeface="Times New Roman"/>
              </a:rPr>
              <a:t>o almeno lo </a:t>
            </a:r>
            <a:r>
              <a:rPr sz="1200" spc="-5" dirty="0">
                <a:latin typeface="Times New Roman"/>
                <a:cs typeface="Times New Roman"/>
              </a:rPr>
              <a:t>fece Giovanni. Per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5" dirty="0">
                <a:latin typeface="Times New Roman"/>
                <a:cs typeface="Times New Roman"/>
              </a:rPr>
              <a:t>giorni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andò da solo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camminava </a:t>
            </a:r>
            <a:r>
              <a:rPr sz="1200" spc="-5" dirty="0">
                <a:latin typeface="Times New Roman"/>
                <a:cs typeface="Times New Roman"/>
              </a:rPr>
              <a:t>sulle colline vicine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s’immergeva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lunghi periodi </a:t>
            </a:r>
            <a:r>
              <a:rPr sz="1200" dirty="0">
                <a:latin typeface="Times New Roman"/>
                <a:cs typeface="Times New Roman"/>
              </a:rPr>
              <a:t>di comunione  </a:t>
            </a:r>
            <a:r>
              <a:rPr sz="1200" spc="-5" dirty="0">
                <a:latin typeface="Times New Roman"/>
                <a:cs typeface="Times New Roman"/>
              </a:rPr>
              <a:t>spirituale con suo Padre nei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(1494.6) 134:9.3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e due </a:t>
            </a:r>
            <a:r>
              <a:rPr sz="1200" spc="-5" dirty="0">
                <a:latin typeface="Times New Roman"/>
                <a:cs typeface="Times New Roman"/>
              </a:rPr>
              <a:t>assistettero ai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solenni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riparazione. </a:t>
            </a:r>
            <a:r>
              <a:rPr sz="1200" spc="-5" dirty="0">
                <a:latin typeface="Times New Roman"/>
                <a:cs typeface="Times New Roman"/>
              </a:rPr>
              <a:t>Giovanni fu </a:t>
            </a:r>
            <a:r>
              <a:rPr sz="1200" dirty="0">
                <a:latin typeface="Times New Roman"/>
                <a:cs typeface="Times New Roman"/>
              </a:rPr>
              <a:t>molto colpito dalle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cruciale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rituale </a:t>
            </a:r>
            <a:r>
              <a:rPr sz="1200" spc="-5" dirty="0">
                <a:latin typeface="Times New Roman"/>
                <a:cs typeface="Times New Roman"/>
              </a:rPr>
              <a:t>religioso ebraico,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rimase uno </a:t>
            </a:r>
            <a:r>
              <a:rPr sz="1200" spc="-5" dirty="0">
                <a:latin typeface="Times New Roman"/>
                <a:cs typeface="Times New Roman"/>
              </a:rPr>
              <a:t>spettatore pensieroso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silenzioso.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questo  spettacolo </a:t>
            </a:r>
            <a:r>
              <a:rPr sz="1200" dirty="0">
                <a:latin typeface="Times New Roman"/>
                <a:cs typeface="Times New Roman"/>
              </a:rPr>
              <a:t>era pietoso e patetico. </a:t>
            </a:r>
            <a:r>
              <a:rPr sz="1200" spc="-5" dirty="0">
                <a:latin typeface="Times New Roman"/>
                <a:cs typeface="Times New Roman"/>
              </a:rPr>
              <a:t>Egli considerò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come una falsa </a:t>
            </a:r>
            <a:r>
              <a:rPr sz="1200" spc="-5" dirty="0">
                <a:latin typeface="Times New Roman"/>
                <a:cs typeface="Times New Roman"/>
              </a:rPr>
              <a:t>rappresentazione del </a:t>
            </a:r>
            <a:r>
              <a:rPr sz="1200" dirty="0">
                <a:latin typeface="Times New Roman"/>
                <a:cs typeface="Times New Roman"/>
              </a:rPr>
              <a:t>carattere e degli </a:t>
            </a:r>
            <a:r>
              <a:rPr sz="1200" spc="-5" dirty="0">
                <a:latin typeface="Times New Roman"/>
                <a:cs typeface="Times New Roman"/>
              </a:rPr>
              <a:t>attributi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 celeste. </a:t>
            </a:r>
            <a:r>
              <a:rPr sz="1200" dirty="0">
                <a:latin typeface="Times New Roman"/>
                <a:cs typeface="Times New Roman"/>
              </a:rPr>
              <a:t>Reputò </a:t>
            </a:r>
            <a:r>
              <a:rPr sz="1200" spc="-5" dirty="0">
                <a:latin typeface="Times New Roman"/>
                <a:cs typeface="Times New Roman"/>
              </a:rPr>
              <a:t>gli avvenimenti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parodia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misericordia infinita.  </a:t>
            </a:r>
            <a:r>
              <a:rPr sz="1200" spc="-5" dirty="0">
                <a:latin typeface="Times New Roman"/>
                <a:cs typeface="Times New Roman"/>
              </a:rPr>
              <a:t>Egli bruciava dal </a:t>
            </a:r>
            <a:r>
              <a:rPr sz="1200" dirty="0">
                <a:latin typeface="Times New Roman"/>
                <a:cs typeface="Times New Roman"/>
              </a:rPr>
              <a:t>desiderio di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reale riguardo al carattere amorevole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condotta misericordiosa di </a:t>
            </a:r>
            <a:r>
              <a:rPr sz="1200" spc="-5" dirty="0">
                <a:latin typeface="Times New Roman"/>
                <a:cs typeface="Times New Roman"/>
              </a:rPr>
              <a:t>suo Padre  nell’universo,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suo fedele Monitore </a:t>
            </a:r>
            <a:r>
              <a:rPr sz="1200" dirty="0">
                <a:latin typeface="Times New Roman"/>
                <a:cs typeface="Times New Roman"/>
              </a:rPr>
              <a:t>lo avvertì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ora non era </a:t>
            </a:r>
            <a:r>
              <a:rPr sz="1200" spc="-5" dirty="0">
                <a:latin typeface="Times New Roman"/>
                <a:cs typeface="Times New Roman"/>
              </a:rPr>
              <a:t>ancora giunta. Ma </a:t>
            </a:r>
            <a:r>
              <a:rPr sz="1200" dirty="0">
                <a:latin typeface="Times New Roman"/>
                <a:cs typeface="Times New Roman"/>
              </a:rPr>
              <a:t>quella sera a </a:t>
            </a:r>
            <a:r>
              <a:rPr sz="1200" spc="-5" dirty="0">
                <a:latin typeface="Times New Roman"/>
                <a:cs typeface="Times New Roman"/>
              </a:rPr>
              <a:t>Betania Gesù si </a:t>
            </a:r>
            <a:r>
              <a:rPr sz="1200" spc="5" dirty="0">
                <a:latin typeface="Times New Roman"/>
                <a:cs typeface="Times New Roman"/>
              </a:rPr>
              <a:t>lasciò 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numerose osservazioni </a:t>
            </a:r>
            <a:r>
              <a:rPr sz="1200" spc="-5" dirty="0">
                <a:latin typeface="Times New Roman"/>
                <a:cs typeface="Times New Roman"/>
              </a:rPr>
              <a:t>che turbarono grandemente Giovanni; </a:t>
            </a:r>
            <a:r>
              <a:rPr sz="1200" dirty="0">
                <a:latin typeface="Times New Roman"/>
                <a:cs typeface="Times New Roman"/>
              </a:rPr>
              <a:t>e Giovanni non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spc="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pienamente il </a:t>
            </a:r>
            <a:r>
              <a:rPr sz="1200" spc="-5" dirty="0">
                <a:latin typeface="Times New Roman"/>
                <a:cs typeface="Times New Roman"/>
              </a:rPr>
              <a:t>significato reale 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disse Gesù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 loro colloquio </a:t>
            </a:r>
            <a:r>
              <a:rPr sz="1200" dirty="0">
                <a:latin typeface="Times New Roman"/>
                <a:cs typeface="Times New Roman"/>
              </a:rPr>
              <a:t>di quella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114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(1495.1) 134:9.4 </a:t>
            </a:r>
            <a:r>
              <a:rPr sz="1200" spc="-5" dirty="0">
                <a:latin typeface="Times New Roman"/>
                <a:cs typeface="Times New Roman"/>
              </a:rPr>
              <a:t>Gesù programmò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rimanere 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settimana della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dei Tabernacoli con </a:t>
            </a:r>
            <a:r>
              <a:rPr sz="1200" dirty="0">
                <a:latin typeface="Times New Roman"/>
                <a:cs typeface="Times New Roman"/>
              </a:rPr>
              <a:t>Giovanni.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vacanza </a:t>
            </a:r>
            <a:r>
              <a:rPr sz="1200" dirty="0">
                <a:latin typeface="Times New Roman"/>
                <a:cs typeface="Times New Roman"/>
              </a:rPr>
              <a:t>annuale di tutta la Palestina;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periodo </a:t>
            </a:r>
            <a:r>
              <a:rPr sz="1200" spc="-5" dirty="0">
                <a:latin typeface="Times New Roman"/>
                <a:cs typeface="Times New Roman"/>
              </a:rPr>
              <a:t>delle ferie ebraiche.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Gesù </a:t>
            </a:r>
            <a:r>
              <a:rPr sz="1200" dirty="0">
                <a:latin typeface="Times New Roman"/>
                <a:cs typeface="Times New Roman"/>
              </a:rPr>
              <a:t>non partecipò alla </a:t>
            </a:r>
            <a:r>
              <a:rPr sz="1200" spc="-5" dirty="0">
                <a:latin typeface="Times New Roman"/>
                <a:cs typeface="Times New Roman"/>
              </a:rPr>
              <a:t>festosità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circostanza,  era </a:t>
            </a:r>
            <a:r>
              <a:rPr sz="1200" dirty="0">
                <a:latin typeface="Times New Roman"/>
                <a:cs typeface="Times New Roman"/>
              </a:rPr>
              <a:t>evidente che provava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spensierato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gioioso abbandono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vecchi.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(1495.2) 134:9.5 </a:t>
            </a:r>
            <a:r>
              <a:rPr sz="1200" spc="-5" dirty="0">
                <a:latin typeface="Times New Roman"/>
                <a:cs typeface="Times New Roman"/>
              </a:rPr>
              <a:t>A metà della </a:t>
            </a:r>
            <a:r>
              <a:rPr sz="1200" dirty="0">
                <a:latin typeface="Times New Roman"/>
                <a:cs typeface="Times New Roman"/>
              </a:rPr>
              <a:t>settimana di </a:t>
            </a:r>
            <a:r>
              <a:rPr sz="1200" spc="-5" dirty="0">
                <a:latin typeface="Times New Roman"/>
                <a:cs typeface="Times New Roman"/>
              </a:rPr>
              <a:t>celebrazione </a:t>
            </a:r>
            <a:r>
              <a:rPr sz="1200" dirty="0">
                <a:latin typeface="Times New Roman"/>
                <a:cs typeface="Times New Roman"/>
              </a:rPr>
              <a:t>e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festività fossero terminate, Gesù si congedò </a:t>
            </a:r>
            <a:r>
              <a:rPr sz="1200" dirty="0">
                <a:latin typeface="Times New Roman"/>
                <a:cs typeface="Times New Roman"/>
              </a:rPr>
              <a:t>da Giovanni </a:t>
            </a:r>
            <a:r>
              <a:rPr sz="1200" spc="-5" dirty="0">
                <a:latin typeface="Times New Roman"/>
                <a:cs typeface="Times New Roman"/>
              </a:rPr>
              <a:t>dicendo  che desiderava ritirarsi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dove poteva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Giovanni avrebbe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5" dirty="0">
                <a:latin typeface="Times New Roman"/>
                <a:cs typeface="Times New Roman"/>
              </a:rPr>
              <a:t>andare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lui, ma </a:t>
            </a:r>
            <a:r>
              <a:rPr sz="1200" spc="-5" dirty="0">
                <a:latin typeface="Times New Roman"/>
                <a:cs typeface="Times New Roman"/>
              </a:rPr>
              <a:t>Gesù insisté perché rimanesse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festività dicendo: “Non </a:t>
            </a:r>
            <a:r>
              <a:rPr sz="1200" dirty="0">
                <a:latin typeface="Times New Roman"/>
                <a:cs typeface="Times New Roman"/>
              </a:rPr>
              <a:t>ti è richiesto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fardello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 marR="5715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Figlio dell’Uomo; solo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sentinella deve vegliare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dorme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pace.” Gesù </a:t>
            </a:r>
            <a:r>
              <a:rPr sz="1200" dirty="0">
                <a:latin typeface="Times New Roman"/>
                <a:cs typeface="Times New Roman"/>
              </a:rPr>
              <a:t>non ritornò a </a:t>
            </a:r>
            <a:r>
              <a:rPr sz="1200" spc="-5" dirty="0">
                <a:latin typeface="Times New Roman"/>
                <a:cs typeface="Times New Roman"/>
              </a:rPr>
              <a:t>Gerusalemme. Dopo quasi  un’intera settimana </a:t>
            </a:r>
            <a:r>
              <a:rPr sz="1200" dirty="0">
                <a:latin typeface="Times New Roman"/>
                <a:cs typeface="Times New Roman"/>
              </a:rPr>
              <a:t>passata da solo sulle </a:t>
            </a:r>
            <a:r>
              <a:rPr sz="1200" spc="-5" dirty="0">
                <a:latin typeface="Times New Roman"/>
                <a:cs typeface="Times New Roman"/>
              </a:rPr>
              <a:t>colline 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dirty="0">
                <a:latin typeface="Times New Roman"/>
                <a:cs typeface="Times New Roman"/>
              </a:rPr>
              <a:t>partì </a:t>
            </a:r>
            <a:r>
              <a:rPr sz="1200" spc="-5" dirty="0">
                <a:latin typeface="Times New Roman"/>
                <a:cs typeface="Times New Roman"/>
              </a:rPr>
              <a:t>per Cafarnao. </a:t>
            </a:r>
            <a:r>
              <a:rPr sz="1200" dirty="0">
                <a:latin typeface="Times New Roman"/>
                <a:cs typeface="Times New Roman"/>
              </a:rPr>
              <a:t>Sulla via del ritorno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49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notte da solo sulle </a:t>
            </a:r>
            <a:r>
              <a:rPr sz="1200" spc="-5" dirty="0">
                <a:latin typeface="Times New Roman"/>
                <a:cs typeface="Times New Roman"/>
              </a:rPr>
              <a:t>pendici </a:t>
            </a:r>
            <a:r>
              <a:rPr sz="1200" dirty="0">
                <a:latin typeface="Times New Roman"/>
                <a:cs typeface="Times New Roman"/>
              </a:rPr>
              <a:t>del Monte </a:t>
            </a:r>
            <a:r>
              <a:rPr sz="1200" spc="-5" dirty="0">
                <a:latin typeface="Times New Roman"/>
                <a:cs typeface="Times New Roman"/>
              </a:rPr>
              <a:t>Gelboe,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luogo </a:t>
            </a:r>
            <a:r>
              <a:rPr sz="1200" dirty="0">
                <a:latin typeface="Times New Roman"/>
                <a:cs typeface="Times New Roman"/>
              </a:rPr>
              <a:t>in cui il Re </a:t>
            </a:r>
            <a:r>
              <a:rPr sz="1200" spc="-5" dirty="0">
                <a:latin typeface="Times New Roman"/>
                <a:cs typeface="Times New Roman"/>
              </a:rPr>
              <a:t>Saul si era suicidato;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arrivò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sembrava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sereno </a:t>
            </a:r>
            <a:r>
              <a:rPr sz="1200" dirty="0">
                <a:latin typeface="Times New Roman"/>
                <a:cs typeface="Times New Roman"/>
              </a:rPr>
              <a:t>di quando aveva </a:t>
            </a:r>
            <a:r>
              <a:rPr sz="1200" spc="-5" dirty="0">
                <a:latin typeface="Times New Roman"/>
                <a:cs typeface="Times New Roman"/>
              </a:rPr>
              <a:t>lasciato Giovanni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17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(1495.3) 134:9.6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successivo Gesù andò al </a:t>
            </a:r>
            <a:r>
              <a:rPr sz="1200" dirty="0">
                <a:latin typeface="Times New Roman"/>
                <a:cs typeface="Times New Roman"/>
              </a:rPr>
              <a:t>baule </a:t>
            </a:r>
            <a:r>
              <a:rPr sz="1200" spc="-5" dirty="0">
                <a:latin typeface="Times New Roman"/>
                <a:cs typeface="Times New Roman"/>
              </a:rPr>
              <a:t>contenente </a:t>
            </a:r>
            <a:r>
              <a:rPr sz="1200" dirty="0">
                <a:latin typeface="Times New Roman"/>
                <a:cs typeface="Times New Roman"/>
              </a:rPr>
              <a:t>i suoi effetti </a:t>
            </a:r>
            <a:r>
              <a:rPr sz="1200" spc="-5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che era rimasto nel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 indossò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grembiule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presentò </a:t>
            </a:r>
            <a:r>
              <a:rPr sz="1200" dirty="0">
                <a:latin typeface="Times New Roman"/>
                <a:cs typeface="Times New Roman"/>
              </a:rPr>
              <a:t>al lavoro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“È necessario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tenga occupato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la mia ora.” E lavorò  </a:t>
            </a:r>
            <a:r>
              <a:rPr sz="1200" spc="-5" dirty="0">
                <a:latin typeface="Times New Roman"/>
                <a:cs typeface="Times New Roman"/>
              </a:rPr>
              <a:t>parecchi mesi, </a:t>
            </a:r>
            <a:r>
              <a:rPr sz="1200" dirty="0">
                <a:latin typeface="Times New Roman"/>
                <a:cs typeface="Times New Roman"/>
              </a:rPr>
              <a:t>fino al </a:t>
            </a:r>
            <a:r>
              <a:rPr sz="1200" spc="-5" dirty="0">
                <a:latin typeface="Times New Roman"/>
                <a:cs typeface="Times New Roman"/>
              </a:rPr>
              <a:t>gennaio dell’anno successivo, nel cantiere </a:t>
            </a:r>
            <a:r>
              <a:rPr sz="1200" dirty="0">
                <a:latin typeface="Times New Roman"/>
                <a:cs typeface="Times New Roman"/>
              </a:rPr>
              <a:t>navale 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suo </a:t>
            </a:r>
            <a:r>
              <a:rPr sz="1200" spc="-5" dirty="0">
                <a:latin typeface="Times New Roman"/>
                <a:cs typeface="Times New Roman"/>
              </a:rPr>
              <a:t>fratello Giacomo. Dopo questo </a:t>
            </a:r>
            <a:r>
              <a:rPr sz="1200" spc="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lavoro con Gesù, indipendentemente dai </a:t>
            </a:r>
            <a:r>
              <a:rPr sz="1200" dirty="0">
                <a:latin typeface="Times New Roman"/>
                <a:cs typeface="Times New Roman"/>
              </a:rPr>
              <a:t>dubbi che </a:t>
            </a:r>
            <a:r>
              <a:rPr sz="1200" spc="-5" dirty="0">
                <a:latin typeface="Times New Roman"/>
                <a:cs typeface="Times New Roman"/>
              </a:rPr>
              <a:t>vennero ad </a:t>
            </a:r>
            <a:r>
              <a:rPr sz="1200" dirty="0">
                <a:latin typeface="Times New Roman"/>
                <a:cs typeface="Times New Roman"/>
              </a:rPr>
              <a:t>offuscare 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di Giacomo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l’opera della vita </a:t>
            </a:r>
            <a:r>
              <a:rPr sz="1200" spc="-5" dirty="0">
                <a:latin typeface="Times New Roman"/>
                <a:cs typeface="Times New Roman"/>
              </a:rPr>
              <a:t>del  Figlio dell’Uomo,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abbandonò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nella 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(1495.4) 134:9.7 </a:t>
            </a:r>
            <a:r>
              <a:rPr sz="1200" spc="-5" dirty="0">
                <a:latin typeface="Times New Roman"/>
                <a:cs typeface="Times New Roman"/>
              </a:rPr>
              <a:t>Durante questo periodo finale </a:t>
            </a:r>
            <a:r>
              <a:rPr sz="1200" dirty="0">
                <a:latin typeface="Times New Roman"/>
                <a:cs typeface="Times New Roman"/>
              </a:rPr>
              <a:t>di lavoro </a:t>
            </a:r>
            <a:r>
              <a:rPr sz="1200" spc="-5" dirty="0">
                <a:latin typeface="Times New Roman"/>
                <a:cs typeface="Times New Roman"/>
              </a:rPr>
              <a:t>al cantiere navale, Gesù </a:t>
            </a:r>
            <a:r>
              <a:rPr sz="1200" dirty="0">
                <a:latin typeface="Times New Roman"/>
                <a:cs typeface="Times New Roman"/>
              </a:rPr>
              <a:t>passò la </a:t>
            </a:r>
            <a:r>
              <a:rPr sz="1200" spc="-5" dirty="0">
                <a:latin typeface="Times New Roman"/>
                <a:cs typeface="Times New Roman"/>
              </a:rPr>
              <a:t>maggior parte del 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alla finitura  interna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grandi </a:t>
            </a:r>
            <a:r>
              <a:rPr sz="1200" dirty="0">
                <a:latin typeface="Times New Roman"/>
                <a:cs typeface="Times New Roman"/>
              </a:rPr>
              <a:t>battelli.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metteva </a:t>
            </a:r>
            <a:r>
              <a:rPr sz="1200" spc="-5" dirty="0">
                <a:latin typeface="Times New Roman"/>
                <a:cs typeface="Times New Roman"/>
              </a:rPr>
              <a:t>grande impegno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suo lavoro manuale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sembrava </a:t>
            </a:r>
            <a:r>
              <a:rPr sz="1200" dirty="0">
                <a:latin typeface="Times New Roman"/>
                <a:cs typeface="Times New Roman"/>
              </a:rPr>
              <a:t>provare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soddisfazione </a:t>
            </a:r>
            <a:r>
              <a:rPr sz="1200" spc="-5" dirty="0">
                <a:latin typeface="Times New Roman"/>
                <a:cs typeface="Times New Roman"/>
              </a:rPr>
              <a:t>del  compimento </a:t>
            </a:r>
            <a:r>
              <a:rPr sz="1200" dirty="0">
                <a:latin typeface="Times New Roman"/>
                <a:cs typeface="Times New Roman"/>
              </a:rPr>
              <a:t>umano quando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terminato una buona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lavoro. Sebbene spendesse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nei dettagli, egli era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operaio meticoloso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trattava delle </a:t>
            </a:r>
            <a:r>
              <a:rPr sz="1200" dirty="0">
                <a:latin typeface="Times New Roman"/>
                <a:cs typeface="Times New Roman"/>
              </a:rPr>
              <a:t>cose essenziali di un </a:t>
            </a:r>
            <a:r>
              <a:rPr sz="1200" spc="-5" dirty="0">
                <a:latin typeface="Times New Roman"/>
                <a:cs typeface="Times New Roman"/>
              </a:rPr>
              <a:t>dato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0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(1495.5) 134:9.8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passava, giunsero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voci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Giovanni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predicava </a:t>
            </a:r>
            <a:r>
              <a:rPr sz="1200" dirty="0">
                <a:latin typeface="Times New Roman"/>
                <a:cs typeface="Times New Roman"/>
              </a:rPr>
              <a:t>battezzando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penitenti  </a:t>
            </a:r>
            <a:r>
              <a:rPr sz="1200" spc="-5" dirty="0">
                <a:latin typeface="Times New Roman"/>
                <a:cs typeface="Times New Roman"/>
              </a:rPr>
              <a:t>nel Giordano;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predicava: “Il regno dei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vicino; pentitevi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battezzatevi.” Gesù sentì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voci mentre  Giovanni </a:t>
            </a:r>
            <a:r>
              <a:rPr sz="1200" dirty="0">
                <a:latin typeface="Times New Roman"/>
                <a:cs typeface="Times New Roman"/>
              </a:rPr>
              <a:t>risaliva lentamente la </a:t>
            </a:r>
            <a:r>
              <a:rPr sz="1200" spc="-5" dirty="0">
                <a:latin typeface="Times New Roman"/>
                <a:cs typeface="Times New Roman"/>
              </a:rPr>
              <a:t>valle del </a:t>
            </a:r>
            <a:r>
              <a:rPr sz="1200" dirty="0">
                <a:latin typeface="Times New Roman"/>
                <a:cs typeface="Times New Roman"/>
              </a:rPr>
              <a:t>Giordano </a:t>
            </a:r>
            <a:r>
              <a:rPr sz="1200" spc="-5" dirty="0">
                <a:latin typeface="Times New Roman"/>
                <a:cs typeface="Times New Roman"/>
              </a:rPr>
              <a:t>dal guado del </a:t>
            </a:r>
            <a:r>
              <a:rPr sz="1200" dirty="0">
                <a:latin typeface="Times New Roman"/>
                <a:cs typeface="Times New Roman"/>
              </a:rPr>
              <a:t>fiume più vicino a </a:t>
            </a:r>
            <a:r>
              <a:rPr sz="1200" spc="-5" dirty="0">
                <a:latin typeface="Times New Roman"/>
                <a:cs typeface="Times New Roman"/>
              </a:rPr>
              <a:t>Gerusalemme. Ma Gesù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lavorare,  costruendo battelli,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Giovanni </a:t>
            </a:r>
            <a:r>
              <a:rPr sz="1200" dirty="0">
                <a:latin typeface="Times New Roman"/>
                <a:cs typeface="Times New Roman"/>
              </a:rPr>
              <a:t>ebbe risalito il fiume </a:t>
            </a:r>
            <a:r>
              <a:rPr sz="1200" spc="-5" dirty="0">
                <a:latin typeface="Times New Roman"/>
                <a:cs typeface="Times New Roman"/>
              </a:rPr>
              <a:t>giungendo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località vicina </a:t>
            </a:r>
            <a:r>
              <a:rPr sz="1200" dirty="0">
                <a:latin typeface="Times New Roman"/>
                <a:cs typeface="Times New Roman"/>
              </a:rPr>
              <a:t>a Pella </a:t>
            </a:r>
            <a:r>
              <a:rPr sz="1200" spc="-5" dirty="0">
                <a:latin typeface="Times New Roman"/>
                <a:cs typeface="Times New Roman"/>
              </a:rPr>
              <a:t>nel mese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gennaio dell’anno  successivo, </a:t>
            </a:r>
            <a:r>
              <a:rPr sz="1200" dirty="0">
                <a:latin typeface="Times New Roman"/>
                <a:cs typeface="Times New Roman"/>
              </a:rPr>
              <a:t>26 d.C. </a:t>
            </a:r>
            <a:r>
              <a:rPr sz="1200" spc="-5" dirty="0">
                <a:latin typeface="Times New Roman"/>
                <a:cs typeface="Times New Roman"/>
              </a:rPr>
              <a:t>Allora Gesù </a:t>
            </a:r>
            <a:r>
              <a:rPr sz="1200" dirty="0">
                <a:latin typeface="Times New Roman"/>
                <a:cs typeface="Times New Roman"/>
              </a:rPr>
              <a:t>depose i </a:t>
            </a:r>
            <a:r>
              <a:rPr sz="1200" spc="-5" dirty="0">
                <a:latin typeface="Times New Roman"/>
                <a:cs typeface="Times New Roman"/>
              </a:rPr>
              <a:t>suoi arnesi dicendo: “La </a:t>
            </a:r>
            <a:r>
              <a:rPr sz="1200" dirty="0">
                <a:latin typeface="Times New Roman"/>
                <a:cs typeface="Times New Roman"/>
              </a:rPr>
              <a:t>mia ora è </a:t>
            </a:r>
            <a:r>
              <a:rPr sz="1200" spc="-5" dirty="0">
                <a:latin typeface="Times New Roman"/>
                <a:cs typeface="Times New Roman"/>
              </a:rPr>
              <a:t>giunta”,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presentò </a:t>
            </a:r>
            <a:r>
              <a:rPr sz="1200" spc="5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 battezzato.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(1495.6) 134:9.9 </a:t>
            </a:r>
            <a:r>
              <a:rPr sz="1200" spc="-5" dirty="0">
                <a:latin typeface="Times New Roman"/>
                <a:cs typeface="Times New Roman"/>
              </a:rPr>
              <a:t>Ma un grande cambiamento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operato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Furono poche le </a:t>
            </a:r>
            <a:r>
              <a:rPr sz="1200" spc="-5" dirty="0">
                <a:latin typeface="Times New Roman"/>
                <a:cs typeface="Times New Roman"/>
              </a:rPr>
              <a:t>persone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goduto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visite e </a:t>
            </a:r>
            <a:r>
              <a:rPr sz="1200" spc="-5" dirty="0">
                <a:latin typeface="Times New Roman"/>
                <a:cs typeface="Times New Roman"/>
              </a:rPr>
              <a:t>del  suo ministero mentre percorreva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largo che </a:t>
            </a:r>
            <a:r>
              <a:rPr sz="1200" dirty="0">
                <a:latin typeface="Times New Roman"/>
                <a:cs typeface="Times New Roman"/>
              </a:rPr>
              <a:t>riconobbero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nell’istruttore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7991475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avevano conosciuto ed </a:t>
            </a:r>
            <a:r>
              <a:rPr sz="1200" dirty="0">
                <a:latin typeface="Times New Roman"/>
                <a:cs typeface="Times New Roman"/>
              </a:rPr>
              <a:t>amato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privato negli anni precedenti.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ragione 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beneficiari </a:t>
            </a:r>
            <a:r>
              <a:rPr sz="1200" dirty="0">
                <a:latin typeface="Times New Roman"/>
                <a:cs typeface="Times New Roman"/>
              </a:rPr>
              <a:t>di un  tempo non lo </a:t>
            </a:r>
            <a:r>
              <a:rPr sz="1200" spc="-5" dirty="0">
                <a:latin typeface="Times New Roman"/>
                <a:cs typeface="Times New Roman"/>
              </a:rPr>
              <a:t>riconoscevano nel suo </a:t>
            </a:r>
            <a:r>
              <a:rPr sz="1200" dirty="0">
                <a:latin typeface="Times New Roman"/>
                <a:cs typeface="Times New Roman"/>
              </a:rPr>
              <a:t>ruolo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d’istruttore </a:t>
            </a:r>
            <a:r>
              <a:rPr sz="1200" spc="-5" dirty="0">
                <a:latin typeface="Times New Roman"/>
                <a:cs typeface="Times New Roman"/>
              </a:rPr>
              <a:t>pubblico ed autorevole. Questa </a:t>
            </a:r>
            <a:r>
              <a:rPr sz="1200" dirty="0">
                <a:latin typeface="Times New Roman"/>
                <a:cs typeface="Times New Roman"/>
              </a:rPr>
              <a:t>trasformazione di mente 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era proseguita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anni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completata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memorabile </a:t>
            </a:r>
            <a:r>
              <a:rPr sz="1200" spc="-5" dirty="0">
                <a:latin typeface="Times New Roman"/>
                <a:cs typeface="Times New Roman"/>
              </a:rPr>
              <a:t>soggiorno sul </a:t>
            </a:r>
            <a:r>
              <a:rPr sz="1200" dirty="0">
                <a:latin typeface="Times New Roman"/>
                <a:cs typeface="Times New Roman"/>
              </a:rPr>
              <a:t>Monte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Hermon.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85784" cy="36995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Giovanni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il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Battista</a:t>
            </a:r>
            <a:endParaRPr sz="2200">
              <a:latin typeface="Times New Roman"/>
              <a:cs typeface="Times New Roman"/>
            </a:endParaRPr>
          </a:p>
          <a:p>
            <a:pPr marL="76200" marR="13652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(1496.1) 135:0.1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nacque </a:t>
            </a:r>
            <a:r>
              <a:rPr sz="1200" dirty="0">
                <a:latin typeface="Times New Roman"/>
                <a:cs typeface="Times New Roman"/>
              </a:rPr>
              <a:t>il 25 marzo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7 a.C., </a:t>
            </a:r>
            <a:r>
              <a:rPr sz="1200" spc="-5" dirty="0">
                <a:latin typeface="Times New Roman"/>
                <a:cs typeface="Times New Roman"/>
              </a:rPr>
              <a:t>conformemente alla </a:t>
            </a:r>
            <a:r>
              <a:rPr sz="1200" dirty="0">
                <a:latin typeface="Times New Roman"/>
                <a:cs typeface="Times New Roman"/>
              </a:rPr>
              <a:t>promessa </a:t>
            </a:r>
            <a:r>
              <a:rPr sz="1200" spc="-5" dirty="0">
                <a:latin typeface="Times New Roman"/>
                <a:cs typeface="Times New Roman"/>
              </a:rPr>
              <a:t>che Gabriele </a:t>
            </a:r>
            <a:r>
              <a:rPr sz="1200" dirty="0">
                <a:latin typeface="Times New Roman"/>
                <a:cs typeface="Times New Roman"/>
              </a:rPr>
              <a:t>aveva fatto ad  </a:t>
            </a:r>
            <a:r>
              <a:rPr sz="1200" spc="-5" dirty="0">
                <a:latin typeface="Times New Roman"/>
                <a:cs typeface="Times New Roman"/>
              </a:rPr>
              <a:t>Elisabetta nel giugno dell’anno precedente. Per </a:t>
            </a:r>
            <a:r>
              <a:rPr sz="1200" dirty="0">
                <a:latin typeface="Times New Roman"/>
                <a:cs typeface="Times New Roman"/>
              </a:rPr>
              <a:t>cinque mesi </a:t>
            </a:r>
            <a:r>
              <a:rPr sz="1200" spc="-5" dirty="0">
                <a:latin typeface="Times New Roman"/>
                <a:cs typeface="Times New Roman"/>
              </a:rPr>
              <a:t>Elisabetta </a:t>
            </a:r>
            <a:r>
              <a:rPr sz="1200" dirty="0">
                <a:latin typeface="Times New Roman"/>
                <a:cs typeface="Times New Roman"/>
              </a:rPr>
              <a:t>tenne </a:t>
            </a:r>
            <a:r>
              <a:rPr sz="1200" spc="-5" dirty="0">
                <a:latin typeface="Times New Roman"/>
                <a:cs typeface="Times New Roman"/>
              </a:rPr>
              <a:t>segreta </a:t>
            </a:r>
            <a:r>
              <a:rPr sz="1200" dirty="0">
                <a:latin typeface="Times New Roman"/>
                <a:cs typeface="Times New Roman"/>
              </a:rPr>
              <a:t>la visitazione di </a:t>
            </a:r>
            <a:r>
              <a:rPr sz="1200" spc="-5" dirty="0">
                <a:latin typeface="Times New Roman"/>
                <a:cs typeface="Times New Roman"/>
              </a:rPr>
              <a:t>Gabriele; </a:t>
            </a:r>
            <a:r>
              <a:rPr sz="1200" dirty="0">
                <a:latin typeface="Times New Roman"/>
                <a:cs typeface="Times New Roman"/>
              </a:rPr>
              <a:t>e quando ne parlò a  </a:t>
            </a:r>
            <a:r>
              <a:rPr sz="1200" spc="-5" dirty="0">
                <a:latin typeface="Times New Roman"/>
                <a:cs typeface="Times New Roman"/>
              </a:rPr>
              <a:t>suo marito, Zaccaria,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credette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al suo racconto </a:t>
            </a:r>
            <a:r>
              <a:rPr sz="1200" dirty="0">
                <a:latin typeface="Times New Roman"/>
                <a:cs typeface="Times New Roman"/>
              </a:rPr>
              <a:t>solo dopo aver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strano sogno circa sei  settimane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nascita di Giovanni.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la visita di </a:t>
            </a:r>
            <a:r>
              <a:rPr sz="1200" spc="-5" dirty="0">
                <a:latin typeface="Times New Roman"/>
                <a:cs typeface="Times New Roman"/>
              </a:rPr>
              <a:t>Gabriele ad </a:t>
            </a:r>
            <a:r>
              <a:rPr sz="1200" dirty="0">
                <a:latin typeface="Times New Roman"/>
                <a:cs typeface="Times New Roman"/>
              </a:rPr>
              <a:t>Elisabetta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Zaccaria,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eccezionale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soprannaturale connesso </a:t>
            </a:r>
            <a:r>
              <a:rPr sz="1200" dirty="0">
                <a:latin typeface="Times New Roman"/>
                <a:cs typeface="Times New Roman"/>
              </a:rPr>
              <a:t>con la nascita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Giovanni il </a:t>
            </a:r>
            <a:r>
              <a:rPr sz="1200" spc="-5" dirty="0">
                <a:latin typeface="Times New Roman"/>
                <a:cs typeface="Times New Roman"/>
              </a:rPr>
              <a:t>Battista.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65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(1496.2) 135:0.2 </a:t>
            </a:r>
            <a:r>
              <a:rPr sz="1200" spc="-5" dirty="0">
                <a:latin typeface="Times New Roman"/>
                <a:cs typeface="Times New Roman"/>
              </a:rPr>
              <a:t>All’ottavo giorno Giovanni fu </a:t>
            </a:r>
            <a:r>
              <a:rPr sz="1200" dirty="0">
                <a:latin typeface="Times New Roman"/>
                <a:cs typeface="Times New Roman"/>
              </a:rPr>
              <a:t>circonciso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costume ebraico. Egli crebbe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bambino normale, giorno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anno, nel piccolo </a:t>
            </a:r>
            <a:r>
              <a:rPr sz="1200" dirty="0">
                <a:latin typeface="Times New Roman"/>
                <a:cs typeface="Times New Roman"/>
              </a:rPr>
              <a:t>villaggio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in quel tempo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Città di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situato 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(1496.3) 135:0.3 </a:t>
            </a:r>
            <a:r>
              <a:rPr sz="1200" spc="-5" dirty="0">
                <a:latin typeface="Times New Roman"/>
                <a:cs typeface="Times New Roman"/>
              </a:rPr>
              <a:t>L’avvenimento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memorabile della prima infanzia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visita, che fece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dei suoi genitori,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Questa </a:t>
            </a:r>
            <a:r>
              <a:rPr sz="1200" dirty="0">
                <a:latin typeface="Times New Roman"/>
                <a:cs typeface="Times New Roman"/>
              </a:rPr>
              <a:t>visita avvenne </a:t>
            </a:r>
            <a:r>
              <a:rPr sz="1200" spc="-5" dirty="0">
                <a:latin typeface="Times New Roman"/>
                <a:cs typeface="Times New Roman"/>
              </a:rPr>
              <a:t>nel mese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giugno dell’anno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dirty="0">
                <a:latin typeface="Times New Roman"/>
                <a:cs typeface="Times New Roman"/>
              </a:rPr>
              <a:t>C., </a:t>
            </a:r>
            <a:r>
              <a:rPr sz="1200" spc="-5" dirty="0">
                <a:latin typeface="Times New Roman"/>
                <a:cs typeface="Times New Roman"/>
              </a:rPr>
              <a:t>quando egli </a:t>
            </a:r>
            <a:r>
              <a:rPr sz="1200" dirty="0">
                <a:latin typeface="Times New Roman"/>
                <a:cs typeface="Times New Roman"/>
              </a:rPr>
              <a:t>aveva poco più di </a:t>
            </a:r>
            <a:r>
              <a:rPr sz="1200" spc="-5" dirty="0">
                <a:latin typeface="Times New Roman"/>
                <a:cs typeface="Times New Roman"/>
              </a:rPr>
              <a:t>sei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(1496.4) 135:0.4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ritorno da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cominciarono </a:t>
            </a:r>
            <a:r>
              <a:rPr sz="1200" spc="-5" dirty="0">
                <a:latin typeface="Times New Roman"/>
                <a:cs typeface="Times New Roman"/>
              </a:rPr>
              <a:t>l’educazione sistematica del </a:t>
            </a:r>
            <a:r>
              <a:rPr sz="1200" dirty="0">
                <a:latin typeface="Times New Roman"/>
                <a:cs typeface="Times New Roman"/>
              </a:rPr>
              <a:t>ragazzo. </a:t>
            </a:r>
            <a:r>
              <a:rPr sz="1200" spc="-5" dirty="0">
                <a:latin typeface="Times New Roman"/>
                <a:cs typeface="Times New Roman"/>
              </a:rPr>
              <a:t>Non c’era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piccolo villaggio; </a:t>
            </a:r>
            <a:r>
              <a:rPr sz="1200" dirty="0">
                <a:latin typeface="Times New Roman"/>
                <a:cs typeface="Times New Roman"/>
              </a:rPr>
              <a:t>tuttavia,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sacerdote, Zaccaria </a:t>
            </a:r>
            <a:r>
              <a:rPr sz="1200" dirty="0">
                <a:latin typeface="Times New Roman"/>
                <a:cs typeface="Times New Roman"/>
              </a:rPr>
              <a:t>era abbastanza istruito </a:t>
            </a:r>
            <a:r>
              <a:rPr sz="1200" spc="-5" dirty="0">
                <a:latin typeface="Times New Roman"/>
                <a:cs typeface="Times New Roman"/>
              </a:rPr>
              <a:t>ed Elisabetta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colta della </a:t>
            </a:r>
            <a:r>
              <a:rPr sz="1200" dirty="0">
                <a:latin typeface="Times New Roman"/>
                <a:cs typeface="Times New Roman"/>
              </a:rPr>
              <a:t>media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della Giudea; anch’essa apparteneva al clero, essendo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“figlie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30734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Aaron”.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Giovanni era figlio </a:t>
            </a:r>
            <a:r>
              <a:rPr sz="1200" dirty="0">
                <a:latin typeface="Times New Roman"/>
                <a:cs typeface="Times New Roman"/>
              </a:rPr>
              <a:t>unico, </a:t>
            </a:r>
            <a:r>
              <a:rPr sz="1200" spc="-5" dirty="0">
                <a:latin typeface="Times New Roman"/>
                <a:cs typeface="Times New Roman"/>
              </a:rPr>
              <a:t>essi dedicarono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educazione </a:t>
            </a:r>
            <a:r>
              <a:rPr sz="1200" dirty="0">
                <a:latin typeface="Times New Roman"/>
                <a:cs typeface="Times New Roman"/>
              </a:rPr>
              <a:t>mentale e </a:t>
            </a:r>
            <a:r>
              <a:rPr sz="1200" spc="-5" dirty="0">
                <a:latin typeface="Times New Roman"/>
                <a:cs typeface="Times New Roman"/>
              </a:rPr>
              <a:t>spirituale. Zaccaria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brevi periodi </a:t>
            </a:r>
            <a:r>
              <a:rPr sz="1200" dirty="0">
                <a:latin typeface="Times New Roman"/>
                <a:cs typeface="Times New Roman"/>
              </a:rPr>
              <a:t>di servizio al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cosicché passava </a:t>
            </a:r>
            <a:r>
              <a:rPr sz="1200" dirty="0">
                <a:latin typeface="Times New Roman"/>
                <a:cs typeface="Times New Roman"/>
              </a:rPr>
              <a:t>molto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ad </a:t>
            </a:r>
            <a:r>
              <a:rPr sz="1200" spc="-5" dirty="0">
                <a:latin typeface="Times New Roman"/>
                <a:cs typeface="Times New Roman"/>
              </a:rPr>
              <a:t>istruire suo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22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(1496.5) 135:0.5 </a:t>
            </a:r>
            <a:r>
              <a:rPr sz="1200" spc="-5" dirty="0">
                <a:latin typeface="Times New Roman"/>
                <a:cs typeface="Times New Roman"/>
              </a:rPr>
              <a:t>Zaccaria ed Elisabetta possedevano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piccola fattoria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allevavano pecore. Essi avevano </a:t>
            </a:r>
            <a:r>
              <a:rPr sz="1200" dirty="0">
                <a:latin typeface="Times New Roman"/>
                <a:cs typeface="Times New Roman"/>
              </a:rPr>
              <a:t>appena di che vivere in  </a:t>
            </a:r>
            <a:r>
              <a:rPr sz="1200" spc="-5" dirty="0">
                <a:latin typeface="Times New Roman"/>
                <a:cs typeface="Times New Roman"/>
              </a:rPr>
              <a:t>questa proprietà,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Zaccaria riceveva </a:t>
            </a:r>
            <a:r>
              <a:rPr sz="1200" dirty="0">
                <a:latin typeface="Times New Roman"/>
                <a:cs typeface="Times New Roman"/>
              </a:rPr>
              <a:t>un’indennità </a:t>
            </a:r>
            <a:r>
              <a:rPr sz="1200" spc="-5" dirty="0">
                <a:latin typeface="Times New Roman"/>
                <a:cs typeface="Times New Roman"/>
              </a:rPr>
              <a:t>regolare dai </a:t>
            </a:r>
            <a:r>
              <a:rPr sz="1200" dirty="0">
                <a:latin typeface="Times New Roman"/>
                <a:cs typeface="Times New Roman"/>
              </a:rPr>
              <a:t>fondi </a:t>
            </a:r>
            <a:r>
              <a:rPr sz="1200" spc="-5" dirty="0">
                <a:latin typeface="Times New Roman"/>
                <a:cs typeface="Times New Roman"/>
              </a:rPr>
              <a:t>del Tempio destinati 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Giovanni diventa un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Nazireo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(1496.6) 135:1.1 </a:t>
            </a:r>
            <a:r>
              <a:rPr sz="1200" spc="-5" dirty="0">
                <a:latin typeface="Times New Roman"/>
                <a:cs typeface="Times New Roman"/>
              </a:rPr>
              <a:t>Giovanni non aveva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scuola dalla quale poter uscire </a:t>
            </a:r>
            <a:r>
              <a:rPr sz="1200" dirty="0">
                <a:latin typeface="Times New Roman"/>
                <a:cs typeface="Times New Roman"/>
              </a:rPr>
              <a:t>diplomato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quattordici anni,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suoi genitori avevano  scelto quest’anno </a:t>
            </a:r>
            <a:r>
              <a:rPr sz="1200" dirty="0">
                <a:latin typeface="Times New Roman"/>
                <a:cs typeface="Times New Roman"/>
              </a:rPr>
              <a:t>come quello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affinché pronunciasse il voto </a:t>
            </a:r>
            <a:r>
              <a:rPr sz="1200" spc="-5" dirty="0">
                <a:latin typeface="Times New Roman"/>
                <a:cs typeface="Times New Roman"/>
              </a:rPr>
              <a:t>formale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Nazireo. Di conseguenza, Zaccaria ed </a:t>
            </a:r>
            <a:r>
              <a:rPr sz="1200" dirty="0">
                <a:latin typeface="Times New Roman"/>
                <a:cs typeface="Times New Roman"/>
              </a:rPr>
              <a:t>Elisabetta  </a:t>
            </a:r>
            <a:r>
              <a:rPr sz="1200" spc="-5" dirty="0">
                <a:latin typeface="Times New Roman"/>
                <a:cs typeface="Times New Roman"/>
              </a:rPr>
              <a:t>condussero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figlio ad Engaddi, presso </a:t>
            </a:r>
            <a:r>
              <a:rPr sz="1200" dirty="0">
                <a:latin typeface="Times New Roman"/>
                <a:cs typeface="Times New Roman"/>
              </a:rPr>
              <a:t>il Mar </a:t>
            </a:r>
            <a:r>
              <a:rPr sz="1200" spc="-5" dirty="0">
                <a:latin typeface="Times New Roman"/>
                <a:cs typeface="Times New Roman"/>
              </a:rPr>
              <a:t>Morto. Questa </a:t>
            </a:r>
            <a:r>
              <a:rPr sz="1200" dirty="0">
                <a:latin typeface="Times New Roman"/>
                <a:cs typeface="Times New Roman"/>
              </a:rPr>
              <a:t>era la sede </a:t>
            </a:r>
            <a:r>
              <a:rPr sz="1200" spc="-5" dirty="0">
                <a:latin typeface="Times New Roman"/>
                <a:cs typeface="Times New Roman"/>
              </a:rPr>
              <a:t>meridionale della fratellanza nazirea, </a:t>
            </a:r>
            <a:r>
              <a:rPr sz="1200" dirty="0">
                <a:latin typeface="Times New Roman"/>
                <a:cs typeface="Times New Roman"/>
              </a:rPr>
              <a:t>e là il ragazzo fu  </a:t>
            </a:r>
            <a:r>
              <a:rPr sz="1200" spc="-5" dirty="0">
                <a:latin typeface="Times New Roman"/>
                <a:cs typeface="Times New Roman"/>
              </a:rPr>
              <a:t>debitamente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solennemente ammesso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quest’ordine 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vita. Dopo queste cerimonie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fatto </a:t>
            </a:r>
            <a:r>
              <a:rPr sz="1200" dirty="0">
                <a:latin typeface="Times New Roman"/>
                <a:cs typeface="Times New Roman"/>
              </a:rPr>
              <a:t>voto di astenersi da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bevanda inebriante, di </a:t>
            </a:r>
            <a:r>
              <a:rPr sz="1200" spc="-5" dirty="0">
                <a:latin typeface="Times New Roman"/>
                <a:cs typeface="Times New Roman"/>
              </a:rPr>
              <a:t>lasciarsi </a:t>
            </a:r>
            <a:r>
              <a:rPr sz="1200" dirty="0">
                <a:latin typeface="Times New Roman"/>
                <a:cs typeface="Times New Roman"/>
              </a:rPr>
              <a:t>crescere i </a:t>
            </a:r>
            <a:r>
              <a:rPr sz="1200" spc="-5" dirty="0">
                <a:latin typeface="Times New Roman"/>
                <a:cs typeface="Times New Roman"/>
              </a:rPr>
              <a:t>capelli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toccare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si </a:t>
            </a:r>
            <a:r>
              <a:rPr sz="1200" dirty="0">
                <a:latin typeface="Times New Roman"/>
                <a:cs typeface="Times New Roman"/>
              </a:rPr>
              <a:t>recò a </a:t>
            </a:r>
            <a:r>
              <a:rPr sz="1200" spc="-5" dirty="0">
                <a:latin typeface="Times New Roman"/>
                <a:cs typeface="Times New Roman"/>
              </a:rPr>
              <a:t>Gerusalemme dove,  davanti al Tempio, </a:t>
            </a:r>
            <a:r>
              <a:rPr sz="1200" dirty="0">
                <a:latin typeface="Times New Roman"/>
                <a:cs typeface="Times New Roman"/>
              </a:rPr>
              <a:t>Giovanni completò le </a:t>
            </a:r>
            <a:r>
              <a:rPr sz="1200" spc="-5" dirty="0">
                <a:latin typeface="Times New Roman"/>
                <a:cs typeface="Times New Roman"/>
              </a:rPr>
              <a:t>offerte </a:t>
            </a:r>
            <a:r>
              <a:rPr sz="1200" dirty="0">
                <a:latin typeface="Times New Roman"/>
                <a:cs typeface="Times New Roman"/>
              </a:rPr>
              <a:t>previste da parte di </a:t>
            </a:r>
            <a:r>
              <a:rPr sz="1200" spc="-5" dirty="0">
                <a:latin typeface="Times New Roman"/>
                <a:cs typeface="Times New Roman"/>
              </a:rPr>
              <a:t>coloro che pronunciavano </a:t>
            </a:r>
            <a:r>
              <a:rPr sz="1200" dirty="0">
                <a:latin typeface="Times New Roman"/>
                <a:cs typeface="Times New Roman"/>
              </a:rPr>
              <a:t>i voti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Nazireo.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(1496.7) 135:1.2 </a:t>
            </a:r>
            <a:r>
              <a:rPr sz="1200" spc="-5" dirty="0">
                <a:latin typeface="Times New Roman"/>
                <a:cs typeface="Times New Roman"/>
              </a:rPr>
              <a:t>Giovanni pronunciò gli stessi </a:t>
            </a:r>
            <a:r>
              <a:rPr sz="1200" dirty="0">
                <a:latin typeface="Times New Roman"/>
                <a:cs typeface="Times New Roman"/>
              </a:rPr>
              <a:t>voti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vita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pronunciati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illustri predecessori, </a:t>
            </a:r>
            <a:r>
              <a:rPr sz="1200" dirty="0">
                <a:latin typeface="Times New Roman"/>
                <a:cs typeface="Times New Roman"/>
              </a:rPr>
              <a:t>Sansone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Samuele. </a:t>
            </a:r>
            <a:r>
              <a:rPr sz="1200" spc="-5" dirty="0">
                <a:latin typeface="Times New Roman"/>
                <a:cs typeface="Times New Roman"/>
              </a:rPr>
              <a:t>Un Nazireo </a:t>
            </a:r>
            <a:r>
              <a:rPr sz="1200" dirty="0">
                <a:latin typeface="Times New Roman"/>
                <a:cs typeface="Times New Roman"/>
              </a:rPr>
              <a:t>a vita era considerato una </a:t>
            </a:r>
            <a:r>
              <a:rPr sz="1200" spc="-5" dirty="0">
                <a:latin typeface="Times New Roman"/>
                <a:cs typeface="Times New Roman"/>
              </a:rPr>
              <a:t>personalità santificata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sacra. Gli Ebrei </a:t>
            </a:r>
            <a:r>
              <a:rPr sz="1200" dirty="0">
                <a:latin typeface="Times New Roman"/>
                <a:cs typeface="Times New Roman"/>
              </a:rPr>
              <a:t>portavano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Nazireo </a:t>
            </a:r>
            <a:r>
              <a:rPr sz="1200" spc="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stesso rispetto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stessa venerazione accordati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sacerdote;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strano perché </a:t>
            </a:r>
            <a:r>
              <a:rPr sz="1200" dirty="0">
                <a:latin typeface="Times New Roman"/>
                <a:cs typeface="Times New Roman"/>
              </a:rPr>
              <a:t>i Nazirei </a:t>
            </a:r>
            <a:r>
              <a:rPr sz="1200" spc="-5" dirty="0">
                <a:latin typeface="Times New Roman"/>
                <a:cs typeface="Times New Roman"/>
              </a:rPr>
              <a:t>consacrati </a:t>
            </a:r>
            <a:r>
              <a:rPr sz="1200" dirty="0">
                <a:latin typeface="Times New Roman"/>
                <a:cs typeface="Times New Roman"/>
              </a:rPr>
              <a:t>a vita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spc="20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ai gran sacerdoti, cui </a:t>
            </a:r>
            <a:r>
              <a:rPr sz="1200" dirty="0">
                <a:latin typeface="Times New Roman"/>
                <a:cs typeface="Times New Roman"/>
              </a:rPr>
              <a:t>fosse permesso 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 santo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santi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8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(1497.1) 135:1.3 </a:t>
            </a:r>
            <a:r>
              <a:rPr sz="1200" spc="-5" dirty="0">
                <a:latin typeface="Times New Roman"/>
                <a:cs typeface="Times New Roman"/>
              </a:rPr>
              <a:t>Giovanni ritornò da 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badare alle pecore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crescere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uomo vigoroso  dotato di un nobile</a:t>
            </a:r>
            <a:r>
              <a:rPr sz="1200" spc="-5" dirty="0">
                <a:latin typeface="Times New Roman"/>
                <a:cs typeface="Times New Roman"/>
              </a:rPr>
              <a:t> carattere.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9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(1497.2) 135:1.4 </a:t>
            </a:r>
            <a:r>
              <a:rPr sz="1200" spc="-5" dirty="0">
                <a:latin typeface="Times New Roman"/>
                <a:cs typeface="Times New Roman"/>
              </a:rPr>
              <a:t>A sedici anni Giovanni,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delle </a:t>
            </a:r>
            <a:r>
              <a:rPr sz="1200" dirty="0">
                <a:latin typeface="Times New Roman"/>
                <a:cs typeface="Times New Roman"/>
              </a:rPr>
              <a:t>letture </a:t>
            </a:r>
            <a:r>
              <a:rPr sz="1200" spc="-5" dirty="0">
                <a:latin typeface="Times New Roman"/>
                <a:cs typeface="Times New Roman"/>
              </a:rPr>
              <a:t>su Elia, rimase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impressionato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del Monte </a:t>
            </a:r>
            <a:r>
              <a:rPr sz="1200" spc="-5" dirty="0">
                <a:latin typeface="Times New Roman"/>
                <a:cs typeface="Times New Roman"/>
              </a:rPr>
              <a:t>Carmelo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adottare la </a:t>
            </a:r>
            <a:r>
              <a:rPr sz="1200" spc="-5" dirty="0">
                <a:latin typeface="Times New Roman"/>
                <a:cs typeface="Times New Roman"/>
              </a:rPr>
              <a:t>sua foggia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vestire. </a:t>
            </a:r>
            <a:r>
              <a:rPr sz="1200" dirty="0">
                <a:latin typeface="Times New Roman"/>
                <a:cs typeface="Times New Roman"/>
              </a:rPr>
              <a:t>Da quel </a:t>
            </a:r>
            <a:r>
              <a:rPr sz="1200" spc="-5" dirty="0">
                <a:latin typeface="Times New Roman"/>
                <a:cs typeface="Times New Roman"/>
              </a:rPr>
              <a:t>giorno Giovanni portò </a:t>
            </a:r>
            <a:r>
              <a:rPr sz="1200" dirty="0">
                <a:latin typeface="Times New Roman"/>
                <a:cs typeface="Times New Roman"/>
              </a:rPr>
              <a:t>sempre un </a:t>
            </a:r>
            <a:r>
              <a:rPr sz="1200" spc="-5" dirty="0">
                <a:latin typeface="Times New Roman"/>
                <a:cs typeface="Times New Roman"/>
              </a:rPr>
              <a:t>indumento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pelo </a:t>
            </a:r>
            <a:r>
              <a:rPr sz="1200" dirty="0">
                <a:latin typeface="Times New Roman"/>
                <a:cs typeface="Times New Roman"/>
              </a:rPr>
              <a:t>con una cintura di </a:t>
            </a:r>
            <a:r>
              <a:rPr sz="1200" spc="5" dirty="0">
                <a:latin typeface="Times New Roman"/>
                <a:cs typeface="Times New Roman"/>
              </a:rPr>
              <a:t>cuoio. </a:t>
            </a:r>
            <a:r>
              <a:rPr sz="1200" spc="-5" dirty="0">
                <a:latin typeface="Times New Roman"/>
                <a:cs typeface="Times New Roman"/>
              </a:rPr>
              <a:t>A  sedici anni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metro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ottanta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quasi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sviluppato. </a:t>
            </a:r>
            <a:r>
              <a:rPr sz="1200" dirty="0">
                <a:latin typeface="Times New Roman"/>
                <a:cs typeface="Times New Roman"/>
              </a:rPr>
              <a:t>Con i suoi </a:t>
            </a:r>
            <a:r>
              <a:rPr sz="1200" spc="-5" dirty="0">
                <a:latin typeface="Times New Roman"/>
                <a:cs typeface="Times New Roman"/>
              </a:rPr>
              <a:t>capelli fluenti ed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particolare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47050" cy="41370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Tra 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Gentili</a:t>
            </a:r>
            <a:endParaRPr sz="16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(1334.7) 121:3.1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le condizioni </a:t>
            </a:r>
            <a:r>
              <a:rPr sz="1200" spc="-5" dirty="0">
                <a:latin typeface="Times New Roman"/>
                <a:cs typeface="Times New Roman"/>
              </a:rPr>
              <a:t>economiche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 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romano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dell’ordine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la pace interna e la  </a:t>
            </a:r>
            <a:r>
              <a:rPr sz="1200" spc="-5" dirty="0">
                <a:latin typeface="Times New Roman"/>
                <a:cs typeface="Times New Roman"/>
              </a:rPr>
              <a:t>prosperità generale erano </a:t>
            </a:r>
            <a:r>
              <a:rPr sz="1200" dirty="0">
                <a:latin typeface="Times New Roman"/>
                <a:cs typeface="Times New Roman"/>
              </a:rPr>
              <a:t>propizie </a:t>
            </a:r>
            <a:r>
              <a:rPr sz="1200" spc="-5" dirty="0">
                <a:latin typeface="Times New Roman"/>
                <a:cs typeface="Times New Roman"/>
              </a:rPr>
              <a:t>al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Nel </a:t>
            </a:r>
            <a:r>
              <a:rPr sz="1200" dirty="0">
                <a:latin typeface="Times New Roman"/>
                <a:cs typeface="Times New Roman"/>
              </a:rPr>
              <a:t>primo secolo dopo Cristo la </a:t>
            </a:r>
            <a:r>
              <a:rPr sz="1200" spc="-5" dirty="0">
                <a:latin typeface="Times New Roman"/>
                <a:cs typeface="Times New Roman"/>
              </a:rPr>
              <a:t>società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mediterraneo era  formata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cinque classi sociali ben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definite: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(1335.1) 121:3.2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L’aristocrazia.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classi superiori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e potere ufficiali, i </a:t>
            </a:r>
            <a:r>
              <a:rPr sz="1200" spc="-5" dirty="0">
                <a:latin typeface="Times New Roman"/>
                <a:cs typeface="Times New Roman"/>
              </a:rPr>
              <a:t>gruppi privilegiati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dirigenti.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1033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(1335.2) 121:3.3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gruppi </a:t>
            </a:r>
            <a:r>
              <a:rPr sz="1200" i="1" spc="-5" dirty="0">
                <a:latin typeface="Times New Roman"/>
                <a:cs typeface="Times New Roman"/>
              </a:rPr>
              <a:t>d’affari.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mercanti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banchieri, </a:t>
            </a:r>
            <a:r>
              <a:rPr sz="1200" dirty="0">
                <a:latin typeface="Times New Roman"/>
                <a:cs typeface="Times New Roman"/>
              </a:rPr>
              <a:t>i commercianti — i </a:t>
            </a:r>
            <a:r>
              <a:rPr sz="1200" spc="-5" dirty="0">
                <a:latin typeface="Times New Roman"/>
                <a:cs typeface="Times New Roman"/>
              </a:rPr>
              <a:t>grandi importatori ed  esportatori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mercanti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internazionali.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541020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(1335.3) 121:3.4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classe media </a:t>
            </a:r>
            <a:r>
              <a:rPr sz="1200" i="1" dirty="0">
                <a:latin typeface="Times New Roman"/>
                <a:cs typeface="Times New Roman"/>
              </a:rPr>
              <a:t>poco </a:t>
            </a:r>
            <a:r>
              <a:rPr sz="1200" i="1" spc="-5" dirty="0">
                <a:latin typeface="Times New Roman"/>
                <a:cs typeface="Times New Roman"/>
              </a:rPr>
              <a:t>numerosa.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questo gruppo fosse veramente </a:t>
            </a:r>
            <a:r>
              <a:rPr sz="1200" spc="-5" dirty="0">
                <a:latin typeface="Times New Roman"/>
                <a:cs typeface="Times New Roman"/>
              </a:rPr>
              <a:t>ristretto,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influente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fornì </a:t>
            </a:r>
            <a:r>
              <a:rPr sz="1200" dirty="0">
                <a:latin typeface="Times New Roman"/>
                <a:cs typeface="Times New Roman"/>
              </a:rPr>
              <a:t>la spina dorsale morale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Chiesa cristiana </a:t>
            </a:r>
            <a:r>
              <a:rPr sz="1200" spc="-5" dirty="0">
                <a:latin typeface="Times New Roman"/>
                <a:cs typeface="Times New Roman"/>
              </a:rPr>
              <a:t>primitiva, che incoraggiò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continuare nei loro  vari mestieri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commerci. Tra gli Ebrei,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Farisei appartenevano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commercianti.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695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(1335.4) 121:3.5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proletariato </a:t>
            </a:r>
            <a:r>
              <a:rPr sz="1200" i="1" dirty="0">
                <a:latin typeface="Times New Roman"/>
                <a:cs typeface="Times New Roman"/>
              </a:rPr>
              <a:t>libero. </a:t>
            </a:r>
            <a:r>
              <a:rPr sz="1200" spc="-5" dirty="0">
                <a:latin typeface="Times New Roman"/>
                <a:cs typeface="Times New Roman"/>
              </a:rPr>
              <a:t>Questo gruppo aveva </a:t>
            </a:r>
            <a:r>
              <a:rPr sz="1200" dirty="0">
                <a:latin typeface="Times New Roman"/>
                <a:cs typeface="Times New Roman"/>
              </a:rPr>
              <a:t>una condizione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bassa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insignificante.  Benché </a:t>
            </a:r>
            <a:r>
              <a:rPr sz="1200" dirty="0">
                <a:latin typeface="Times New Roman"/>
                <a:cs typeface="Times New Roman"/>
              </a:rPr>
              <a:t>fieri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libertà, gli appartenenti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gruppo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svantaggiati perché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costretti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competere con </a:t>
            </a:r>
            <a:r>
              <a:rPr sz="1200" dirty="0">
                <a:latin typeface="Times New Roman"/>
                <a:cs typeface="Times New Roman"/>
              </a:rPr>
              <a:t>la manodopera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schiavi.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classi superiori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consideravano con </a:t>
            </a:r>
            <a:r>
              <a:rPr sz="1200" dirty="0">
                <a:latin typeface="Times New Roman"/>
                <a:cs typeface="Times New Roman"/>
              </a:rPr>
              <a:t>disprezzo, </a:t>
            </a:r>
            <a:r>
              <a:rPr sz="1200" spc="-5" dirty="0">
                <a:latin typeface="Times New Roman"/>
                <a:cs typeface="Times New Roman"/>
              </a:rPr>
              <a:t>ritenendoli </a:t>
            </a:r>
            <a:r>
              <a:rPr sz="1200" dirty="0">
                <a:latin typeface="Times New Roman"/>
                <a:cs typeface="Times New Roman"/>
              </a:rPr>
              <a:t>inutili 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per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“riproduzione”.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23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(1335.5) 121:3.6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10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schiavi.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romano era </a:t>
            </a:r>
            <a:r>
              <a:rPr sz="1200" dirty="0">
                <a:latin typeface="Times New Roman"/>
                <a:cs typeface="Times New Roman"/>
              </a:rPr>
              <a:t>composta da </a:t>
            </a:r>
            <a:r>
              <a:rPr sz="1200" spc="-5" dirty="0">
                <a:latin typeface="Times New Roman"/>
                <a:cs typeface="Times New Roman"/>
              </a:rPr>
              <a:t>schiavi;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loro erano 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facevano rapidamente </a:t>
            </a:r>
            <a:r>
              <a:rPr sz="1200" dirty="0">
                <a:latin typeface="Times New Roman"/>
                <a:cs typeface="Times New Roman"/>
              </a:rPr>
              <a:t>strada tra il </a:t>
            </a:r>
            <a:r>
              <a:rPr sz="1200" spc="-5" dirty="0">
                <a:latin typeface="Times New Roman"/>
                <a:cs typeface="Times New Roman"/>
              </a:rPr>
              <a:t>proletariato libero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commercio.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era mediocre e molto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24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vestire egli </a:t>
            </a:r>
            <a:r>
              <a:rPr sz="1200" dirty="0">
                <a:latin typeface="Times New Roman"/>
                <a:cs typeface="Times New Roman"/>
              </a:rPr>
              <a:t>era veramente un </a:t>
            </a:r>
            <a:r>
              <a:rPr sz="1200" spc="-5" dirty="0">
                <a:latin typeface="Times New Roman"/>
                <a:cs typeface="Times New Roman"/>
              </a:rPr>
              <a:t>giovane pittoresco.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genitori si aspettavano grandi </a:t>
            </a:r>
            <a:r>
              <a:rPr sz="1200" dirty="0">
                <a:latin typeface="Times New Roman"/>
                <a:cs typeface="Times New Roman"/>
              </a:rPr>
              <a:t>cose da questo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della promessa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Nazireo 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Zaccaria</a:t>
            </a:r>
            <a:endParaRPr sz="1600">
              <a:latin typeface="Times New Roman"/>
              <a:cs typeface="Times New Roman"/>
            </a:endParaRPr>
          </a:p>
          <a:p>
            <a:pPr marL="76200" marR="12128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(1497.3) 135:2.1 </a:t>
            </a:r>
            <a:r>
              <a:rPr sz="1200" dirty="0">
                <a:latin typeface="Times New Roman"/>
                <a:cs typeface="Times New Roman"/>
              </a:rPr>
              <a:t>Dopo una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mesi </a:t>
            </a:r>
            <a:r>
              <a:rPr sz="1200" spc="-5" dirty="0">
                <a:latin typeface="Times New Roman"/>
                <a:cs typeface="Times New Roman"/>
              </a:rPr>
              <a:t>Zaccaria </a:t>
            </a:r>
            <a:r>
              <a:rPr sz="1200" dirty="0">
                <a:latin typeface="Times New Roman"/>
                <a:cs typeface="Times New Roman"/>
              </a:rPr>
              <a:t>morì nel </a:t>
            </a:r>
            <a:r>
              <a:rPr sz="1200" spc="-5" dirty="0">
                <a:latin typeface="Times New Roman"/>
                <a:cs typeface="Times New Roman"/>
              </a:rPr>
              <a:t>luglio dell’anno </a:t>
            </a:r>
            <a:r>
              <a:rPr sz="1200" dirty="0">
                <a:latin typeface="Times New Roman"/>
                <a:cs typeface="Times New Roman"/>
              </a:rPr>
              <a:t>12 d.C., </a:t>
            </a:r>
            <a:r>
              <a:rPr sz="1200" spc="-5" dirty="0">
                <a:latin typeface="Times New Roman"/>
                <a:cs typeface="Times New Roman"/>
              </a:rPr>
              <a:t>quando Giovanni aveva </a:t>
            </a:r>
            <a:r>
              <a:rPr sz="1200" dirty="0">
                <a:latin typeface="Times New Roman"/>
                <a:cs typeface="Times New Roman"/>
              </a:rPr>
              <a:t>appena compiuto  diciotto </a:t>
            </a:r>
            <a:r>
              <a:rPr sz="1200" spc="-5" dirty="0">
                <a:latin typeface="Times New Roman"/>
                <a:cs typeface="Times New Roman"/>
              </a:rPr>
              <a:t>anni. 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imbarazzo per Giovanni, perché </a:t>
            </a:r>
            <a:r>
              <a:rPr sz="1200" dirty="0">
                <a:latin typeface="Times New Roman"/>
                <a:cs typeface="Times New Roman"/>
              </a:rPr>
              <a:t>il voto di </a:t>
            </a:r>
            <a:r>
              <a:rPr sz="1200" spc="-5" dirty="0">
                <a:latin typeface="Times New Roman"/>
                <a:cs typeface="Times New Roman"/>
              </a:rPr>
              <a:t>Nazireo </a:t>
            </a:r>
            <a:r>
              <a:rPr sz="1200" dirty="0">
                <a:latin typeface="Times New Roman"/>
                <a:cs typeface="Times New Roman"/>
              </a:rPr>
              <a:t>proibiva 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5" dirty="0">
                <a:latin typeface="Times New Roman"/>
                <a:cs typeface="Times New Roman"/>
              </a:rPr>
              <a:t>morti,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propria famiglia.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fosse sforzato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conformarsi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restrizioni del suo </a:t>
            </a:r>
            <a:r>
              <a:rPr sz="1200" dirty="0">
                <a:latin typeface="Times New Roman"/>
                <a:cs typeface="Times New Roman"/>
              </a:rPr>
              <a:t>voto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contaminazione dai morti, </a:t>
            </a:r>
            <a:r>
              <a:rPr sz="1200" dirty="0">
                <a:latin typeface="Times New Roman"/>
                <a:cs typeface="Times New Roman"/>
              </a:rPr>
              <a:t>dubitò di </a:t>
            </a:r>
            <a:r>
              <a:rPr sz="1200" spc="-5" dirty="0">
                <a:latin typeface="Times New Roman"/>
                <a:cs typeface="Times New Roman"/>
              </a:rPr>
              <a:t>essere stato pienamente ubbidiente alle esigenze dell’ordine nazireo; perciò, </a:t>
            </a:r>
            <a:r>
              <a:rPr sz="1200" dirty="0">
                <a:latin typeface="Times New Roman"/>
                <a:cs typeface="Times New Roman"/>
              </a:rPr>
              <a:t>dopo la sepoltura  di </a:t>
            </a:r>
            <a:r>
              <a:rPr sz="1200" spc="-5" dirty="0">
                <a:latin typeface="Times New Roman"/>
                <a:cs typeface="Times New Roman"/>
              </a:rPr>
              <a:t>suo padre, egli </a:t>
            </a:r>
            <a:r>
              <a:rPr sz="1200" dirty="0">
                <a:latin typeface="Times New Roman"/>
                <a:cs typeface="Times New Roman"/>
              </a:rPr>
              <a:t>andò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dove, </a:t>
            </a:r>
            <a:r>
              <a:rPr sz="1200" spc="-5" dirty="0">
                <a:latin typeface="Times New Roman"/>
                <a:cs typeface="Times New Roman"/>
              </a:rPr>
              <a:t>nell’angolo </a:t>
            </a:r>
            <a:r>
              <a:rPr sz="1200" dirty="0">
                <a:latin typeface="Times New Roman"/>
                <a:cs typeface="Times New Roman"/>
              </a:rPr>
              <a:t>nazireo </a:t>
            </a:r>
            <a:r>
              <a:rPr sz="1200" spc="-5" dirty="0">
                <a:latin typeface="Times New Roman"/>
                <a:cs typeface="Times New Roman"/>
              </a:rPr>
              <a:t>del cortile delle donne, </a:t>
            </a:r>
            <a:r>
              <a:rPr sz="1200" dirty="0">
                <a:latin typeface="Times New Roman"/>
                <a:cs typeface="Times New Roman"/>
              </a:rPr>
              <a:t>offrì i </a:t>
            </a:r>
            <a:r>
              <a:rPr sz="1200" spc="-5" dirty="0">
                <a:latin typeface="Times New Roman"/>
                <a:cs typeface="Times New Roman"/>
              </a:rPr>
              <a:t>sacrifici richiesti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purificazione.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(1497.4) 135:2.2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settembre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Elisabetta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fecero </a:t>
            </a:r>
            <a:r>
              <a:rPr sz="1200" dirty="0">
                <a:latin typeface="Times New Roman"/>
                <a:cs typeface="Times New Roman"/>
              </a:rPr>
              <a:t>un viaggio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a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Gesù. Giovanni  aveva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deciso d’iniziare </a:t>
            </a:r>
            <a:r>
              <a:rPr sz="1200" dirty="0">
                <a:latin typeface="Times New Roman"/>
                <a:cs typeface="Times New Roman"/>
              </a:rPr>
              <a:t>l’opera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vita, ma </a:t>
            </a:r>
            <a:r>
              <a:rPr sz="1200" spc="-5" dirty="0">
                <a:latin typeface="Times New Roman"/>
                <a:cs typeface="Times New Roman"/>
              </a:rPr>
              <a:t>fu esortato,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dalle parole </a:t>
            </a:r>
            <a:r>
              <a:rPr sz="1200" dirty="0">
                <a:latin typeface="Times New Roman"/>
                <a:cs typeface="Times New Roman"/>
              </a:rPr>
              <a:t>di Gesù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esempio,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prendersi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di sua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“venuta </a:t>
            </a:r>
            <a:r>
              <a:rPr sz="1200" dirty="0">
                <a:latin typeface="Times New Roman"/>
                <a:cs typeface="Times New Roman"/>
              </a:rPr>
              <a:t>dell’ora </a:t>
            </a:r>
            <a:r>
              <a:rPr sz="1200" spc="-5" dirty="0">
                <a:latin typeface="Times New Roman"/>
                <a:cs typeface="Times New Roman"/>
              </a:rPr>
              <a:t>del Padre”. Dopo aver salutato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al  termine </a:t>
            </a:r>
            <a:r>
              <a:rPr sz="1200" dirty="0">
                <a:latin typeface="Times New Roman"/>
                <a:cs typeface="Times New Roman"/>
              </a:rPr>
              <a:t>di questa piacevole visita,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rivide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all’evento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battesimo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81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(1497.5) 135:2.3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Elisabetta ritornarono </a:t>
            </a:r>
            <a:r>
              <a:rPr sz="1200" dirty="0">
                <a:latin typeface="Times New Roman"/>
                <a:cs typeface="Times New Roman"/>
              </a:rPr>
              <a:t>a casa loro 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dei piani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futuro.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rifiutava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sussidio del clero dovutogli dai </a:t>
            </a:r>
            <a:r>
              <a:rPr sz="1200" dirty="0">
                <a:latin typeface="Times New Roman"/>
                <a:cs typeface="Times New Roman"/>
              </a:rPr>
              <a:t>fondi del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5" dirty="0">
                <a:latin typeface="Times New Roman"/>
                <a:cs typeface="Times New Roman"/>
              </a:rPr>
              <a:t>anni essi avevano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perso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casa; </a:t>
            </a:r>
            <a:r>
              <a:rPr sz="1200" dirty="0">
                <a:latin typeface="Times New Roman"/>
                <a:cs typeface="Times New Roman"/>
              </a:rPr>
              <a:t>decisero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dirigersi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sud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gregge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pecore. Di conseguenza, l’estate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compì </a:t>
            </a:r>
            <a:r>
              <a:rPr sz="1200" spc="-5" dirty="0">
                <a:latin typeface="Times New Roman"/>
                <a:cs typeface="Times New Roman"/>
              </a:rPr>
              <a:t>vent’anni </a:t>
            </a:r>
            <a:r>
              <a:rPr sz="1200" dirty="0">
                <a:latin typeface="Times New Roman"/>
                <a:cs typeface="Times New Roman"/>
              </a:rPr>
              <a:t>vide il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trasferimento ad Hebron. Nel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“deserto della Giudea” Giovanni </a:t>
            </a:r>
            <a:r>
              <a:rPr sz="1200" dirty="0">
                <a:latin typeface="Times New Roman"/>
                <a:cs typeface="Times New Roman"/>
              </a:rPr>
              <a:t>custodì le </a:t>
            </a:r>
            <a:r>
              <a:rPr sz="1200" spc="-5" dirty="0">
                <a:latin typeface="Times New Roman"/>
                <a:cs typeface="Times New Roman"/>
              </a:rPr>
              <a:t>sue pecore </a:t>
            </a:r>
            <a:r>
              <a:rPr sz="1200" dirty="0">
                <a:latin typeface="Times New Roman"/>
                <a:cs typeface="Times New Roman"/>
              </a:rPr>
              <a:t>lungo un </a:t>
            </a:r>
            <a:r>
              <a:rPr sz="1200" spc="-5" dirty="0">
                <a:latin typeface="Times New Roman"/>
                <a:cs typeface="Times New Roman"/>
              </a:rPr>
              <a:t>torrente tributario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corso d’acqua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che si gettava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Mar </a:t>
            </a:r>
            <a:r>
              <a:rPr sz="1200" dirty="0">
                <a:latin typeface="Times New Roman"/>
                <a:cs typeface="Times New Roman"/>
              </a:rPr>
              <a:t>Morto ad </a:t>
            </a:r>
            <a:r>
              <a:rPr sz="1200" spc="-5" dirty="0">
                <a:latin typeface="Times New Roman"/>
                <a:cs typeface="Times New Roman"/>
              </a:rPr>
              <a:t>Engaddi.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colonia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Engaddi comprendeva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Nazirei  consacrati </a:t>
            </a:r>
            <a:r>
              <a:rPr sz="1200" dirty="0">
                <a:latin typeface="Times New Roman"/>
                <a:cs typeface="Times New Roman"/>
              </a:rPr>
              <a:t>a vita 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determinato,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pastori ascetici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riunivano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regione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loro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greggi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13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fraternizzavano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comunità nazirea.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mantenevano con l’allevamento delle </a:t>
            </a:r>
            <a:r>
              <a:rPr sz="1200" dirty="0">
                <a:latin typeface="Times New Roman"/>
                <a:cs typeface="Times New Roman"/>
              </a:rPr>
              <a:t>pecore e </a:t>
            </a:r>
            <a:r>
              <a:rPr sz="1200" spc="-5" dirty="0">
                <a:latin typeface="Times New Roman"/>
                <a:cs typeface="Times New Roman"/>
              </a:rPr>
              <a:t>grazie ai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che Ebrei ricchi  facevano all’ordine.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(1497.6) 135:2.4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</a:t>
            </a:r>
            <a:r>
              <a:rPr sz="1200" dirty="0">
                <a:latin typeface="Times New Roman"/>
                <a:cs typeface="Times New Roman"/>
              </a:rPr>
              <a:t>Giovanni ritornò meno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ad Hebron, </a:t>
            </a:r>
            <a:r>
              <a:rPr sz="1200" spc="-5" dirty="0">
                <a:latin typeface="Times New Roman"/>
                <a:cs typeface="Times New Roman"/>
              </a:rPr>
              <a:t>mentre fece </a:t>
            </a:r>
            <a:r>
              <a:rPr sz="1200" dirty="0">
                <a:latin typeface="Times New Roman"/>
                <a:cs typeface="Times New Roman"/>
              </a:rPr>
              <a:t>visite più </a:t>
            </a:r>
            <a:r>
              <a:rPr sz="1200" spc="-5" dirty="0">
                <a:latin typeface="Times New Roman"/>
                <a:cs typeface="Times New Roman"/>
              </a:rPr>
              <a:t>frequenti ad </a:t>
            </a:r>
            <a:r>
              <a:rPr sz="1200" dirty="0">
                <a:latin typeface="Times New Roman"/>
                <a:cs typeface="Times New Roman"/>
              </a:rPr>
              <a:t>Engaddi.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così completamente differente dalla maggioranza dei Nazirei </a:t>
            </a:r>
            <a:r>
              <a:rPr sz="1200" dirty="0">
                <a:latin typeface="Times New Roman"/>
                <a:cs typeface="Times New Roman"/>
              </a:rPr>
              <a:t>che trovava molto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fraternizzare pienamente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comunità.  </a:t>
            </a:r>
            <a:r>
              <a:rPr sz="1200" spc="-5" dirty="0">
                <a:latin typeface="Times New Roman"/>
                <a:cs typeface="Times New Roman"/>
              </a:rPr>
              <a:t>Ma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affezionato ad Abner, guida </a:t>
            </a:r>
            <a:r>
              <a:rPr sz="1200" dirty="0">
                <a:latin typeface="Times New Roman"/>
                <a:cs typeface="Times New Roman"/>
              </a:rPr>
              <a:t>e capo </a:t>
            </a:r>
            <a:r>
              <a:rPr sz="1200" spc="-5" dirty="0">
                <a:latin typeface="Times New Roman"/>
                <a:cs typeface="Times New Roman"/>
              </a:rPr>
              <a:t>riconosciuto della colonia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Engaddi.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vita di un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pastore</a:t>
            </a:r>
            <a:endParaRPr sz="160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(1497.7) 135:3.1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valle di questo </a:t>
            </a:r>
            <a:r>
              <a:rPr sz="1200" spc="-5" dirty="0">
                <a:latin typeface="Times New Roman"/>
                <a:cs typeface="Times New Roman"/>
              </a:rPr>
              <a:t>piccolo torrente Giovanni costruì </a:t>
            </a:r>
            <a:r>
              <a:rPr sz="1200" dirty="0">
                <a:latin typeface="Times New Roman"/>
                <a:cs typeface="Times New Roman"/>
              </a:rPr>
              <a:t>non meno di una dozzina di </a:t>
            </a:r>
            <a:r>
              <a:rPr sz="1200" spc="-5" dirty="0">
                <a:latin typeface="Times New Roman"/>
                <a:cs typeface="Times New Roman"/>
              </a:rPr>
              <a:t>ripari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recinti 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notte, costituiti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pietre accatastate </a:t>
            </a:r>
            <a:r>
              <a:rPr sz="1200" dirty="0">
                <a:latin typeface="Times New Roman"/>
                <a:cs typeface="Times New Roman"/>
              </a:rPr>
              <a:t>da dove poteva </a:t>
            </a:r>
            <a:r>
              <a:rPr sz="1200" spc="-5" dirty="0">
                <a:latin typeface="Times New Roman"/>
                <a:cs typeface="Times New Roman"/>
              </a:rPr>
              <a:t>sorvegliare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proteggere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gregge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capre.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2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Giovanni  </a:t>
            </a:r>
            <a:r>
              <a:rPr sz="1200" spc="-5" dirty="0">
                <a:latin typeface="Times New Roman"/>
                <a:cs typeface="Times New Roman"/>
              </a:rPr>
              <a:t>come pastore gli lasciava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pensare. Egli parlava </a:t>
            </a:r>
            <a:r>
              <a:rPr sz="1200" dirty="0">
                <a:latin typeface="Times New Roman"/>
                <a:cs typeface="Times New Roman"/>
              </a:rPr>
              <a:t>molto con </a:t>
            </a:r>
            <a:r>
              <a:rPr sz="1200" spc="-5" dirty="0">
                <a:latin typeface="Times New Roman"/>
                <a:cs typeface="Times New Roman"/>
              </a:rPr>
              <a:t>Ezda, </a:t>
            </a:r>
            <a:r>
              <a:rPr sz="1200" dirty="0">
                <a:latin typeface="Times New Roman"/>
                <a:cs typeface="Times New Roman"/>
              </a:rPr>
              <a:t>un ragazzo </a:t>
            </a:r>
            <a:r>
              <a:rPr sz="1200" spc="-5" dirty="0">
                <a:latin typeface="Times New Roman"/>
                <a:cs typeface="Times New Roman"/>
              </a:rPr>
              <a:t>orfano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Bet-zur, che egli </a:t>
            </a:r>
            <a:r>
              <a:rPr sz="1200" dirty="0">
                <a:latin typeface="Times New Roman"/>
                <a:cs typeface="Times New Roman"/>
              </a:rPr>
              <a:t>aveva in un  </a:t>
            </a:r>
            <a:r>
              <a:rPr sz="1200" spc="-5" dirty="0">
                <a:latin typeface="Times New Roman"/>
                <a:cs typeface="Times New Roman"/>
              </a:rPr>
              <a:t>certo senso </a:t>
            </a:r>
            <a:r>
              <a:rPr sz="1200" dirty="0">
                <a:latin typeface="Times New Roman"/>
                <a:cs typeface="Times New Roman"/>
              </a:rPr>
              <a:t>adottato e che </a:t>
            </a:r>
            <a:r>
              <a:rPr sz="1200" spc="-5" dirty="0">
                <a:latin typeface="Times New Roman"/>
                <a:cs typeface="Times New Roman"/>
              </a:rPr>
              <a:t>custodiva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gregge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andava </a:t>
            </a:r>
            <a:r>
              <a:rPr sz="1200" spc="-5" dirty="0">
                <a:latin typeface="Times New Roman"/>
                <a:cs typeface="Times New Roman"/>
              </a:rPr>
              <a:t>ad Hebron per far </a:t>
            </a:r>
            <a:r>
              <a:rPr sz="1200" dirty="0">
                <a:latin typeface="Times New Roman"/>
                <a:cs typeface="Times New Roman"/>
              </a:rPr>
              <a:t>visita a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vendere </a:t>
            </a:r>
            <a:r>
              <a:rPr sz="1200" dirty="0">
                <a:latin typeface="Times New Roman"/>
                <a:cs typeface="Times New Roman"/>
              </a:rPr>
              <a:t>delle pecore,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recava </a:t>
            </a:r>
            <a:r>
              <a:rPr sz="1200" spc="-5" dirty="0">
                <a:latin typeface="Times New Roman"/>
                <a:cs typeface="Times New Roman"/>
              </a:rPr>
              <a:t>ad Engaddi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sabato.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semplicemente, </a:t>
            </a:r>
            <a:r>
              <a:rPr sz="1200" dirty="0">
                <a:latin typeface="Times New Roman"/>
                <a:cs typeface="Times New Roman"/>
              </a:rPr>
              <a:t>nutrendosi di 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di pecora, di </a:t>
            </a:r>
            <a:r>
              <a:rPr sz="1200" spc="-5" dirty="0">
                <a:latin typeface="Times New Roman"/>
                <a:cs typeface="Times New Roman"/>
              </a:rPr>
              <a:t>latte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capra, </a:t>
            </a:r>
            <a:r>
              <a:rPr sz="1200" dirty="0">
                <a:latin typeface="Times New Roman"/>
                <a:cs typeface="Times New Roman"/>
              </a:rPr>
              <a:t>di miele selvatico e di </a:t>
            </a:r>
            <a:r>
              <a:rPr sz="1200" spc="-5" dirty="0">
                <a:latin typeface="Times New Roman"/>
                <a:cs typeface="Times New Roman"/>
              </a:rPr>
              <a:t>locuste commestibili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regione. Questo, </a:t>
            </a:r>
            <a:r>
              <a:rPr sz="1200" dirty="0">
                <a:latin typeface="Times New Roman"/>
                <a:cs typeface="Times New Roman"/>
              </a:rPr>
              <a:t>che era il loro </a:t>
            </a:r>
            <a:r>
              <a:rPr sz="1200" spc="5" dirty="0">
                <a:latin typeface="Times New Roman"/>
                <a:cs typeface="Times New Roman"/>
              </a:rPr>
              <a:t>normale  </a:t>
            </a:r>
            <a:r>
              <a:rPr sz="1200" spc="-5" dirty="0">
                <a:latin typeface="Times New Roman"/>
                <a:cs typeface="Times New Roman"/>
              </a:rPr>
              <a:t>regime alimentare, </a:t>
            </a:r>
            <a:r>
              <a:rPr sz="1200" dirty="0">
                <a:latin typeface="Times New Roman"/>
                <a:cs typeface="Times New Roman"/>
              </a:rPr>
              <a:t>era completato da </a:t>
            </a:r>
            <a:r>
              <a:rPr sz="1200" spc="-5" dirty="0">
                <a:latin typeface="Times New Roman"/>
                <a:cs typeface="Times New Roman"/>
              </a:rPr>
              <a:t>provviste </a:t>
            </a:r>
            <a:r>
              <a:rPr sz="1200" dirty="0">
                <a:latin typeface="Times New Roman"/>
                <a:cs typeface="Times New Roman"/>
              </a:rPr>
              <a:t>portate di 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spc="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Hebron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Engaddi.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(1498.1) 135:3.2 </a:t>
            </a:r>
            <a:r>
              <a:rPr sz="1200" spc="-5" dirty="0">
                <a:latin typeface="Times New Roman"/>
                <a:cs typeface="Times New Roman"/>
              </a:rPr>
              <a:t>Elisabetta teneva Giovanni informato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della Palestina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profondamente  </a:t>
            </a:r>
            <a:r>
              <a:rPr sz="1200" spc="-5" dirty="0">
                <a:latin typeface="Times New Roman"/>
                <a:cs typeface="Times New Roman"/>
              </a:rPr>
              <a:t>convinto che si stesse rapidamente avvicinando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ordine di cose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finito; </a:t>
            </a:r>
            <a:r>
              <a:rPr sz="1200" spc="-5" dirty="0">
                <a:latin typeface="Times New Roman"/>
                <a:cs typeface="Times New Roman"/>
              </a:rPr>
              <a:t>che egli sarebbe </a:t>
            </a:r>
            <a:r>
              <a:rPr sz="1200" dirty="0">
                <a:latin typeface="Times New Roman"/>
                <a:cs typeface="Times New Roman"/>
              </a:rPr>
              <a:t>divenuto  </a:t>
            </a:r>
            <a:r>
              <a:rPr sz="1200" spc="-5" dirty="0">
                <a:latin typeface="Times New Roman"/>
                <a:cs typeface="Times New Roman"/>
              </a:rPr>
              <a:t>l’araldo dell’approssimarsi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-5" dirty="0">
                <a:latin typeface="Times New Roman"/>
                <a:cs typeface="Times New Roman"/>
              </a:rPr>
              <a:t>era, “il regno dei cieli”. Questo </a:t>
            </a:r>
            <a:r>
              <a:rPr sz="1200" dirty="0">
                <a:latin typeface="Times New Roman"/>
                <a:cs typeface="Times New Roman"/>
              </a:rPr>
              <a:t>rozzo </a:t>
            </a:r>
            <a:r>
              <a:rPr sz="1200" spc="-5" dirty="0">
                <a:latin typeface="Times New Roman"/>
                <a:cs typeface="Times New Roman"/>
              </a:rPr>
              <a:t>pastore aveva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predilezione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scritti  del profeta Daniele. Egli aveva </a:t>
            </a:r>
            <a:r>
              <a:rPr sz="1200" dirty="0">
                <a:latin typeface="Times New Roman"/>
                <a:cs typeface="Times New Roman"/>
              </a:rPr>
              <a:t>letto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volte la </a:t>
            </a:r>
            <a:r>
              <a:rPr sz="1200" spc="-5" dirty="0">
                <a:latin typeface="Times New Roman"/>
                <a:cs typeface="Times New Roman"/>
              </a:rPr>
              <a:t>descrizione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Daniele della grande </a:t>
            </a:r>
            <a:r>
              <a:rPr sz="1200" dirty="0">
                <a:latin typeface="Times New Roman"/>
                <a:cs typeface="Times New Roman"/>
              </a:rPr>
              <a:t>immagine </a:t>
            </a:r>
            <a:r>
              <a:rPr sz="1200" spc="-5" dirty="0">
                <a:latin typeface="Times New Roman"/>
                <a:cs typeface="Times New Roman"/>
              </a:rPr>
              <a:t>che Zaccaria 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  rappresentare </a:t>
            </a:r>
            <a:r>
              <a:rPr sz="1200" dirty="0">
                <a:latin typeface="Times New Roman"/>
                <a:cs typeface="Times New Roman"/>
              </a:rPr>
              <a:t>la storia dei </a:t>
            </a:r>
            <a:r>
              <a:rPr sz="1200" spc="-5" dirty="0">
                <a:latin typeface="Times New Roman"/>
                <a:cs typeface="Times New Roman"/>
              </a:rPr>
              <a:t>potenti regni </a:t>
            </a:r>
            <a:r>
              <a:rPr sz="1200" dirty="0">
                <a:latin typeface="Times New Roman"/>
                <a:cs typeface="Times New Roman"/>
              </a:rPr>
              <a:t>del mondo, </a:t>
            </a:r>
            <a:r>
              <a:rPr sz="1200" spc="-5" dirty="0">
                <a:latin typeface="Times New Roman"/>
                <a:cs typeface="Times New Roman"/>
              </a:rPr>
              <a:t>cominciando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Babilonia, </a:t>
            </a:r>
            <a:r>
              <a:rPr sz="1200" dirty="0">
                <a:latin typeface="Times New Roman"/>
                <a:cs typeface="Times New Roman"/>
              </a:rPr>
              <a:t>poi la </a:t>
            </a:r>
            <a:r>
              <a:rPr sz="1200" spc="-5" dirty="0">
                <a:latin typeface="Times New Roman"/>
                <a:cs typeface="Times New Roman"/>
              </a:rPr>
              <a:t>Persia,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Grecia ed </a:t>
            </a:r>
            <a:r>
              <a:rPr sz="1200" dirty="0">
                <a:latin typeface="Times New Roman"/>
                <a:cs typeface="Times New Roman"/>
              </a:rPr>
              <a:t>infine Roma. Giovanni  </a:t>
            </a:r>
            <a:r>
              <a:rPr sz="1200" spc="-5" dirty="0">
                <a:latin typeface="Times New Roman"/>
                <a:cs typeface="Times New Roman"/>
              </a:rPr>
              <a:t>percepiva che </a:t>
            </a:r>
            <a:r>
              <a:rPr sz="1200" dirty="0">
                <a:latin typeface="Times New Roman"/>
                <a:cs typeface="Times New Roman"/>
              </a:rPr>
              <a:t>Roma </a:t>
            </a:r>
            <a:r>
              <a:rPr sz="1200" spc="-5" dirty="0">
                <a:latin typeface="Times New Roman"/>
                <a:cs typeface="Times New Roman"/>
              </a:rPr>
              <a:t>era già composta </a:t>
            </a:r>
            <a:r>
              <a:rPr sz="1200" dirty="0">
                <a:latin typeface="Times New Roman"/>
                <a:cs typeface="Times New Roman"/>
              </a:rPr>
              <a:t>di popoli e razze talmente </a:t>
            </a:r>
            <a:r>
              <a:rPr sz="1200" spc="-5" dirty="0">
                <a:latin typeface="Times New Roman"/>
                <a:cs typeface="Times New Roman"/>
              </a:rPr>
              <a:t>poliglotte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impero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054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31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fortemente cementato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fermamente consolidato. Egli </a:t>
            </a:r>
            <a:r>
              <a:rPr sz="1200" dirty="0">
                <a:latin typeface="Times New Roman"/>
                <a:cs typeface="Times New Roman"/>
              </a:rPr>
              <a:t>pensava che Roma </a:t>
            </a:r>
            <a:r>
              <a:rPr sz="1200" spc="-5" dirty="0">
                <a:latin typeface="Times New Roman"/>
                <a:cs typeface="Times New Roman"/>
              </a:rPr>
              <a:t>fosse già allora </a:t>
            </a:r>
            <a:r>
              <a:rPr sz="1200" dirty="0">
                <a:latin typeface="Times New Roman"/>
                <a:cs typeface="Times New Roman"/>
              </a:rPr>
              <a:t>divisa in Siria,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Palestina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altre  </a:t>
            </a:r>
            <a:r>
              <a:rPr sz="1200" spc="-5" dirty="0">
                <a:latin typeface="Times New Roman"/>
                <a:cs typeface="Times New Roman"/>
              </a:rPr>
              <a:t>province; </a:t>
            </a:r>
            <a:r>
              <a:rPr sz="1200" dirty="0">
                <a:latin typeface="Times New Roman"/>
                <a:cs typeface="Times New Roman"/>
              </a:rPr>
              <a:t>e poi lesse </a:t>
            </a:r>
            <a:r>
              <a:rPr sz="1200" spc="-5" dirty="0">
                <a:latin typeface="Times New Roman"/>
                <a:cs typeface="Times New Roman"/>
              </a:rPr>
              <a:t>ancora che “al tempo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del cielo stabilirà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che </a:t>
            </a:r>
            <a:r>
              <a:rPr sz="1200" dirty="0">
                <a:latin typeface="Times New Roman"/>
                <a:cs typeface="Times New Roman"/>
              </a:rPr>
              <a:t>non sarà mai distrutto. E </a:t>
            </a:r>
            <a:r>
              <a:rPr sz="1200" spc="-5" dirty="0">
                <a:latin typeface="Times New Roman"/>
                <a:cs typeface="Times New Roman"/>
              </a:rPr>
              <a:t>questo regno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lasciato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popolo ma </a:t>
            </a:r>
            <a:r>
              <a:rPr sz="1200" spc="-5" dirty="0">
                <a:latin typeface="Times New Roman"/>
                <a:cs typeface="Times New Roman"/>
              </a:rPr>
              <a:t>farà </a:t>
            </a:r>
            <a:r>
              <a:rPr sz="1200" dirty="0">
                <a:latin typeface="Times New Roman"/>
                <a:cs typeface="Times New Roman"/>
              </a:rPr>
              <a:t>a pezzi e </a:t>
            </a:r>
            <a:r>
              <a:rPr sz="1200" spc="-5" dirty="0">
                <a:latin typeface="Times New Roman"/>
                <a:cs typeface="Times New Roman"/>
              </a:rPr>
              <a:t>consumerà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regni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sussisterà per sempre”. </a:t>
            </a:r>
            <a:r>
              <a:rPr sz="1200" dirty="0">
                <a:latin typeface="Times New Roman"/>
                <a:cs typeface="Times New Roman"/>
              </a:rPr>
              <a:t>“E </a:t>
            </a:r>
            <a:r>
              <a:rPr sz="1200" spc="-5" dirty="0">
                <a:latin typeface="Times New Roman"/>
                <a:cs typeface="Times New Roman"/>
              </a:rPr>
              <a:t>gli fu dato </a:t>
            </a:r>
            <a:r>
              <a:rPr sz="1200" spc="5" dirty="0">
                <a:latin typeface="Times New Roman"/>
                <a:cs typeface="Times New Roman"/>
              </a:rPr>
              <a:t>dominio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gloria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perché tutti i popoli, </a:t>
            </a:r>
            <a:r>
              <a:rPr sz="1200" spc="-5" dirty="0">
                <a:latin typeface="Times New Roman"/>
                <a:cs typeface="Times New Roman"/>
              </a:rPr>
              <a:t>nazioni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lingue </a:t>
            </a:r>
            <a:r>
              <a:rPr sz="1200" dirty="0">
                <a:latin typeface="Times New Roman"/>
                <a:cs typeface="Times New Roman"/>
              </a:rPr>
              <a:t>lo servissero.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dominio è un dominio </a:t>
            </a:r>
            <a:r>
              <a:rPr sz="1200" spc="-5" dirty="0">
                <a:latin typeface="Times New Roman"/>
                <a:cs typeface="Times New Roman"/>
              </a:rPr>
              <a:t>eterno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finirà,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regno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mai distrutto.” </a:t>
            </a:r>
            <a:r>
              <a:rPr sz="1200" spc="-5" dirty="0">
                <a:latin typeface="Times New Roman"/>
                <a:cs typeface="Times New Roman"/>
              </a:rPr>
              <a:t>“Ed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il dominio e la </a:t>
            </a:r>
            <a:r>
              <a:rPr sz="1200" spc="-5" dirty="0">
                <a:latin typeface="Times New Roman"/>
                <a:cs typeface="Times New Roman"/>
              </a:rPr>
              <a:t>grandezza del regno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intero saranno dati al </a:t>
            </a:r>
            <a:r>
              <a:rPr sz="1200" spc="5" dirty="0">
                <a:latin typeface="Times New Roman"/>
                <a:cs typeface="Times New Roman"/>
              </a:rPr>
              <a:t>popolo </a:t>
            </a:r>
            <a:r>
              <a:rPr sz="1200" dirty="0">
                <a:latin typeface="Times New Roman"/>
                <a:cs typeface="Times New Roman"/>
              </a:rPr>
              <a:t>dei santi  </a:t>
            </a:r>
            <a:r>
              <a:rPr sz="1200" spc="-5" dirty="0">
                <a:latin typeface="Times New Roman"/>
                <a:cs typeface="Times New Roman"/>
              </a:rPr>
              <a:t>dell’Altissimo,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regno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regno eterno, </a:t>
            </a:r>
            <a:r>
              <a:rPr sz="1200" dirty="0">
                <a:latin typeface="Times New Roman"/>
                <a:cs typeface="Times New Roman"/>
              </a:rPr>
              <a:t>e tutti i domini lo </a:t>
            </a:r>
            <a:r>
              <a:rPr sz="1200" spc="-5" dirty="0">
                <a:latin typeface="Times New Roman"/>
                <a:cs typeface="Times New Roman"/>
              </a:rPr>
              <a:t>serviranno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obbediranno.”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(1498.2) 135:3.3 </a:t>
            </a:r>
            <a:r>
              <a:rPr sz="1200" spc="-5" dirty="0">
                <a:latin typeface="Times New Roman"/>
                <a:cs typeface="Times New Roman"/>
              </a:rPr>
              <a:t>Giovanni non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mai capace </a:t>
            </a:r>
            <a:r>
              <a:rPr sz="1200" dirty="0">
                <a:latin typeface="Times New Roman"/>
                <a:cs typeface="Times New Roman"/>
              </a:rPr>
              <a:t>di elevarsi </a:t>
            </a:r>
            <a:r>
              <a:rPr sz="1200" spc="-5" dirty="0">
                <a:latin typeface="Times New Roman"/>
                <a:cs typeface="Times New Roman"/>
              </a:rPr>
              <a:t>completamente 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confusione prodotta da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ascoltato 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su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brani </a:t>
            </a:r>
            <a:r>
              <a:rPr sz="1200" dirty="0">
                <a:latin typeface="Times New Roman"/>
                <a:cs typeface="Times New Roman"/>
              </a:rPr>
              <a:t>che aveva letto </a:t>
            </a:r>
            <a:r>
              <a:rPr sz="1200" spc="-5" dirty="0">
                <a:latin typeface="Times New Roman"/>
                <a:cs typeface="Times New Roman"/>
              </a:rPr>
              <a:t>nelle Scritture.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Daniele </a:t>
            </a:r>
            <a:r>
              <a:rPr sz="1200" spc="-5" dirty="0">
                <a:latin typeface="Times New Roman"/>
                <a:cs typeface="Times New Roman"/>
              </a:rPr>
              <a:t>lesse: “Ho avuto </a:t>
            </a:r>
            <a:r>
              <a:rPr sz="1200" dirty="0">
                <a:latin typeface="Times New Roman"/>
                <a:cs typeface="Times New Roman"/>
              </a:rPr>
              <a:t>delle visioni </a:t>
            </a:r>
            <a:r>
              <a:rPr sz="1200" spc="-5" dirty="0">
                <a:latin typeface="Times New Roman"/>
                <a:cs typeface="Times New Roman"/>
              </a:rPr>
              <a:t>notturne, ed </a:t>
            </a:r>
            <a:r>
              <a:rPr sz="1200" dirty="0">
                <a:latin typeface="Times New Roman"/>
                <a:cs typeface="Times New Roman"/>
              </a:rPr>
              <a:t>ho visto  uno </a:t>
            </a:r>
            <a:r>
              <a:rPr sz="1200" spc="-5" dirty="0">
                <a:latin typeface="Times New Roman"/>
                <a:cs typeface="Times New Roman"/>
              </a:rPr>
              <a:t>simile al Figlio dell’Uomo venire sulle </a:t>
            </a:r>
            <a:r>
              <a:rPr sz="1200" dirty="0">
                <a:latin typeface="Times New Roman"/>
                <a:cs typeface="Times New Roman"/>
              </a:rPr>
              <a:t>nubi del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veniva dato </a:t>
            </a:r>
            <a:r>
              <a:rPr sz="1200" dirty="0">
                <a:latin typeface="Times New Roman"/>
                <a:cs typeface="Times New Roman"/>
              </a:rPr>
              <a:t>il dominio e la </a:t>
            </a:r>
            <a:r>
              <a:rPr sz="1200" spc="-5" dirty="0">
                <a:latin typeface="Times New Roman"/>
                <a:cs typeface="Times New Roman"/>
              </a:rPr>
              <a:t>gloria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regno.” Ma queste </a:t>
            </a:r>
            <a:r>
              <a:rPr sz="1200" dirty="0">
                <a:latin typeface="Times New Roman"/>
                <a:cs typeface="Times New Roman"/>
              </a:rPr>
              <a:t>parole  </a:t>
            </a:r>
            <a:r>
              <a:rPr sz="1200" spc="-5" dirty="0">
                <a:latin typeface="Times New Roman"/>
                <a:cs typeface="Times New Roman"/>
              </a:rPr>
              <a:t>del profeta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collimavano con quello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suoi genitori gli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insegnato. </a:t>
            </a:r>
            <a:r>
              <a:rPr sz="1200" dirty="0">
                <a:latin typeface="Times New Roman"/>
                <a:cs typeface="Times New Roman"/>
              </a:rPr>
              <a:t>Nemmeno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colloquio con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 della sua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diciotto </a:t>
            </a:r>
            <a:r>
              <a:rPr sz="1200" spc="-5" dirty="0">
                <a:latin typeface="Times New Roman"/>
                <a:cs typeface="Times New Roman"/>
              </a:rPr>
              <a:t>anni corrispondeva con queste affermazioni delle Scritture. Nonostante questa </a:t>
            </a:r>
            <a:r>
              <a:rPr sz="1200" dirty="0">
                <a:latin typeface="Times New Roman"/>
                <a:cs typeface="Times New Roman"/>
              </a:rPr>
              <a:t>confusione, durante  tutto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perplessità sua </a:t>
            </a:r>
            <a:r>
              <a:rPr sz="1200" dirty="0">
                <a:latin typeface="Times New Roman"/>
                <a:cs typeface="Times New Roman"/>
              </a:rPr>
              <a:t>madre lo </a:t>
            </a:r>
            <a:r>
              <a:rPr sz="1200" spc="-5" dirty="0">
                <a:latin typeface="Times New Roman"/>
                <a:cs typeface="Times New Roman"/>
              </a:rPr>
              <a:t>assicurò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cugino, </a:t>
            </a:r>
            <a:r>
              <a:rPr sz="1200" dirty="0">
                <a:latin typeface="Times New Roman"/>
                <a:cs typeface="Times New Roman"/>
              </a:rPr>
              <a:t>Gesù di Nazaret,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Messia, che era  venuto </a:t>
            </a:r>
            <a:r>
              <a:rPr sz="1200" dirty="0">
                <a:latin typeface="Times New Roman"/>
                <a:cs typeface="Times New Roman"/>
              </a:rPr>
              <a:t>per sedere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e che lui (Giovanni)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divenuto il </a:t>
            </a:r>
            <a:r>
              <a:rPr sz="1200" spc="-5" dirty="0">
                <a:latin typeface="Times New Roman"/>
                <a:cs typeface="Times New Roman"/>
              </a:rPr>
              <a:t>suo preannunciatore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principale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2796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(1498.3) 135:3.4 </a:t>
            </a:r>
            <a:r>
              <a:rPr sz="1200" spc="-5" dirty="0">
                <a:latin typeface="Times New Roman"/>
                <a:cs typeface="Times New Roman"/>
              </a:rPr>
              <a:t>A motivo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tutto ciò </a:t>
            </a:r>
            <a:r>
              <a:rPr sz="1200" dirty="0">
                <a:latin typeface="Times New Roman"/>
                <a:cs typeface="Times New Roman"/>
              </a:rPr>
              <a:t>che aveva sentito dire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vizio e </a:t>
            </a:r>
            <a:r>
              <a:rPr sz="1200" spc="-5" dirty="0">
                <a:latin typeface="Times New Roman"/>
                <a:cs typeface="Times New Roman"/>
              </a:rPr>
              <a:t>della perversità </a:t>
            </a:r>
            <a:r>
              <a:rPr sz="1200" dirty="0">
                <a:latin typeface="Times New Roman"/>
                <a:cs typeface="Times New Roman"/>
              </a:rPr>
              <a:t>di Roma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dissolutezza </a:t>
            </a:r>
            <a:r>
              <a:rPr sz="1200" spc="-5" dirty="0">
                <a:latin typeface="Times New Roman"/>
                <a:cs typeface="Times New Roman"/>
              </a:rPr>
              <a:t>ed aridità morale  dell’Impero,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quanto seppe sulle cattive </a:t>
            </a:r>
            <a:r>
              <a:rPr sz="1200" dirty="0">
                <a:latin typeface="Times New Roman"/>
                <a:cs typeface="Times New Roman"/>
              </a:rPr>
              <a:t>azioni di Erode </a:t>
            </a:r>
            <a:r>
              <a:rPr sz="1200" spc="-5" dirty="0">
                <a:latin typeface="Times New Roman"/>
                <a:cs typeface="Times New Roman"/>
              </a:rPr>
              <a:t>Antipa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governatori della Giudea,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incline a credere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dell’era fosse imminente. Sembrava </a:t>
            </a:r>
            <a:r>
              <a:rPr sz="1200" dirty="0">
                <a:latin typeface="Times New Roman"/>
                <a:cs typeface="Times New Roman"/>
              </a:rPr>
              <a:t>a questo rude e nobile </a:t>
            </a:r>
            <a:r>
              <a:rPr sz="1200" spc="-5" dirty="0">
                <a:latin typeface="Times New Roman"/>
                <a:cs typeface="Times New Roman"/>
              </a:rPr>
              <a:t>figlio della natura che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fosse maturo </a:t>
            </a:r>
            <a:r>
              <a:rPr sz="1200" dirty="0">
                <a:latin typeface="Times New Roman"/>
                <a:cs typeface="Times New Roman"/>
              </a:rPr>
              <a:t>per 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dell’uomo e per </a:t>
            </a:r>
            <a:r>
              <a:rPr sz="1200" spc="-5" dirty="0">
                <a:latin typeface="Times New Roman"/>
                <a:cs typeface="Times New Roman"/>
              </a:rPr>
              <a:t>l’aurora dell’era </a:t>
            </a:r>
            <a:r>
              <a:rPr sz="1200" dirty="0">
                <a:latin typeface="Times New Roman"/>
                <a:cs typeface="Times New Roman"/>
              </a:rPr>
              <a:t>nuova e divina —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cieli.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cresceva </a:t>
            </a:r>
            <a:r>
              <a:rPr sz="1200" dirty="0">
                <a:latin typeface="Times New Roman"/>
                <a:cs typeface="Times New Roman"/>
              </a:rPr>
              <a:t>la sensazione che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sarebbe stato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dei vecchi profeti ed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nuovi. 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vibrava tutto </a:t>
            </a:r>
            <a:r>
              <a:rPr sz="1200" spc="-5" dirty="0">
                <a:latin typeface="Times New Roman"/>
                <a:cs typeface="Times New Roman"/>
              </a:rPr>
              <a:t>sotto l’impulso 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uomini: </a:t>
            </a:r>
            <a:r>
              <a:rPr sz="1200" spc="-5" dirty="0">
                <a:latin typeface="Times New Roman"/>
                <a:cs typeface="Times New Roman"/>
              </a:rPr>
              <a:t>“Pentitevi! Mettetevi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Dio!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spc="-5" dirty="0">
                <a:latin typeface="Times New Roman"/>
                <a:cs typeface="Times New Roman"/>
              </a:rPr>
              <a:t>pronti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fine; preparatevi </a:t>
            </a:r>
            <a:r>
              <a:rPr sz="1200" dirty="0">
                <a:latin typeface="Times New Roman"/>
                <a:cs typeface="Times New Roman"/>
              </a:rPr>
              <a:t>per l’apparizione dell’ordine nuovo  </a:t>
            </a:r>
            <a:r>
              <a:rPr sz="1200" spc="-5" dirty="0">
                <a:latin typeface="Times New Roman"/>
                <a:cs typeface="Times New Roman"/>
              </a:rPr>
              <a:t>ed eterno </a:t>
            </a:r>
            <a:r>
              <a:rPr sz="1200" dirty="0">
                <a:latin typeface="Times New Roman"/>
                <a:cs typeface="Times New Roman"/>
              </a:rPr>
              <a:t>delle cose </a:t>
            </a:r>
            <a:r>
              <a:rPr sz="1200" spc="-5" dirty="0">
                <a:latin typeface="Times New Roman"/>
                <a:cs typeface="Times New Roman"/>
              </a:rPr>
              <a:t>terrene,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785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Elisabetta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(1499.1) 135:4.1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17 </a:t>
            </a:r>
            <a:r>
              <a:rPr sz="1200" spc="-5" dirty="0">
                <a:latin typeface="Times New Roman"/>
                <a:cs typeface="Times New Roman"/>
              </a:rPr>
              <a:t>agosto dell’anno </a:t>
            </a:r>
            <a:r>
              <a:rPr sz="1200" dirty="0">
                <a:latin typeface="Times New Roman"/>
                <a:cs typeface="Times New Roman"/>
              </a:rPr>
              <a:t>22 d.C., quando </a:t>
            </a:r>
            <a:r>
              <a:rPr sz="1200" spc="-5" dirty="0">
                <a:latin typeface="Times New Roman"/>
                <a:cs typeface="Times New Roman"/>
              </a:rPr>
              <a:t>Giovanni aveva </a:t>
            </a:r>
            <a:r>
              <a:rPr sz="1200" dirty="0">
                <a:latin typeface="Times New Roman"/>
                <a:cs typeface="Times New Roman"/>
              </a:rPr>
              <a:t>ventotto anni,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morì improvvisamente. </a:t>
            </a:r>
            <a:r>
              <a:rPr sz="1200" spc="-5" dirty="0">
                <a:latin typeface="Times New Roman"/>
                <a:cs typeface="Times New Roman"/>
              </a:rPr>
              <a:t>Gli amici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Elisabetta, conoscendo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restrizioni naziree circa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morti, anche della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famiglia, presero </a:t>
            </a:r>
            <a:r>
              <a:rPr sz="1200" dirty="0">
                <a:latin typeface="Times New Roman"/>
                <a:cs typeface="Times New Roman"/>
              </a:rPr>
              <a:t>tutte le disposizioni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sepoltura </a:t>
            </a:r>
            <a:r>
              <a:rPr sz="1200" dirty="0">
                <a:latin typeface="Times New Roman"/>
                <a:cs typeface="Times New Roman"/>
              </a:rPr>
              <a:t>di Elisabetta prima di </a:t>
            </a:r>
            <a:r>
              <a:rPr sz="1200" spc="-5" dirty="0">
                <a:latin typeface="Times New Roman"/>
                <a:cs typeface="Times New Roman"/>
              </a:rPr>
              <a:t>mandare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Giovanni. </a:t>
            </a:r>
            <a:r>
              <a:rPr sz="1200" spc="-5" dirty="0">
                <a:latin typeface="Times New Roman"/>
                <a:cs typeface="Times New Roman"/>
              </a:rPr>
              <a:t>Quando ricevette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sua madre,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ordinò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Ezda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gregge ad Engaddi </a:t>
            </a:r>
            <a:r>
              <a:rPr sz="1200" dirty="0">
                <a:latin typeface="Times New Roman"/>
                <a:cs typeface="Times New Roman"/>
              </a:rPr>
              <a:t>e partì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Hebron.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12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(1499.2) 135:4.2 </a:t>
            </a:r>
            <a:r>
              <a:rPr sz="1200" spc="-5" dirty="0">
                <a:latin typeface="Times New Roman"/>
                <a:cs typeface="Times New Roman"/>
              </a:rPr>
              <a:t>Al suo ritorno ad Engaddi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funerale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madre, egli fece </a:t>
            </a:r>
            <a:r>
              <a:rPr sz="1200" dirty="0">
                <a:latin typeface="Times New Roman"/>
                <a:cs typeface="Times New Roman"/>
              </a:rPr>
              <a:t>dono del </a:t>
            </a:r>
            <a:r>
              <a:rPr sz="1200" spc="-5" dirty="0">
                <a:latin typeface="Times New Roman"/>
                <a:cs typeface="Times New Roman"/>
              </a:rPr>
              <a:t>suo gregge alla confraternita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staccò dal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esteriore </a:t>
            </a:r>
            <a:r>
              <a:rPr sz="1200" dirty="0">
                <a:latin typeface="Times New Roman"/>
                <a:cs typeface="Times New Roman"/>
              </a:rPr>
              <a:t>per un periodo di </a:t>
            </a:r>
            <a:r>
              <a:rPr sz="1200" spc="-5" dirty="0">
                <a:latin typeface="Times New Roman"/>
                <a:cs typeface="Times New Roman"/>
              </a:rPr>
              <a:t>digiuno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preghiera. Giovanni </a:t>
            </a:r>
            <a:r>
              <a:rPr sz="1200" dirty="0">
                <a:latin typeface="Times New Roman"/>
                <a:cs typeface="Times New Roman"/>
              </a:rPr>
              <a:t>conosceva soltanto </a:t>
            </a:r>
            <a:r>
              <a:rPr sz="1200" spc="-5" dirty="0">
                <a:latin typeface="Times New Roman"/>
                <a:cs typeface="Times New Roman"/>
              </a:rPr>
              <a:t>gli antichi </a:t>
            </a:r>
            <a:r>
              <a:rPr sz="1200" dirty="0">
                <a:latin typeface="Times New Roman"/>
                <a:cs typeface="Times New Roman"/>
              </a:rPr>
              <a:t>metodi di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alla divinità; 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dirty="0">
                <a:latin typeface="Times New Roman"/>
                <a:cs typeface="Times New Roman"/>
              </a:rPr>
              <a:t>soltanto la storia di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Elia, Samuele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Daniele. </a:t>
            </a:r>
            <a:r>
              <a:rPr sz="1200" dirty="0">
                <a:latin typeface="Times New Roman"/>
                <a:cs typeface="Times New Roman"/>
              </a:rPr>
              <a:t>Elia </a:t>
            </a:r>
            <a:r>
              <a:rPr sz="1200" spc="-5" dirty="0">
                <a:latin typeface="Times New Roman"/>
                <a:cs typeface="Times New Roman"/>
              </a:rPr>
              <a:t>rappresentava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ideale di </a:t>
            </a:r>
            <a:r>
              <a:rPr sz="1200" spc="-5" dirty="0">
                <a:latin typeface="Times New Roman"/>
                <a:cs typeface="Times New Roman"/>
              </a:rPr>
              <a:t>profeta. </a:t>
            </a:r>
            <a:r>
              <a:rPr sz="1200" dirty="0">
                <a:latin typeface="Times New Roman"/>
                <a:cs typeface="Times New Roman"/>
              </a:rPr>
              <a:t>Elia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806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primo degli insegnanti d’Israele ad essere considerato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credeva sinceramente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sarebbe stato </a:t>
            </a:r>
            <a:r>
              <a:rPr sz="1200" dirty="0">
                <a:latin typeface="Times New Roman"/>
                <a:cs typeface="Times New Roman"/>
              </a:rPr>
              <a:t>l’ultimo di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illustre serie di </a:t>
            </a:r>
            <a:r>
              <a:rPr sz="1200" spc="-5" dirty="0">
                <a:latin typeface="Times New Roman"/>
                <a:cs typeface="Times New Roman"/>
              </a:rPr>
              <a:t>messaggeri 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(1499.3) 135:4.3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Giovanni visse ad Engaddi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persuase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confraternita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vicina”;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“il regno dei cieli era sul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apparire”.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basato </a:t>
            </a:r>
            <a:r>
              <a:rPr sz="1200" spc="-5" dirty="0">
                <a:latin typeface="Times New Roman"/>
                <a:cs typeface="Times New Roman"/>
              </a:rPr>
              <a:t>sull’idea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concetto  ebraici correnti del </a:t>
            </a:r>
            <a:r>
              <a:rPr sz="1200" dirty="0">
                <a:latin typeface="Times New Roman"/>
                <a:cs typeface="Times New Roman"/>
              </a:rPr>
              <a:t>Messia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nazione ebrea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liberarla </a:t>
            </a:r>
            <a:r>
              <a:rPr sz="1200" dirty="0">
                <a:latin typeface="Times New Roman"/>
                <a:cs typeface="Times New Roman"/>
              </a:rPr>
              <a:t>dalla dominazione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governatori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4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(1499.4) 135:4.4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lesse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gli scritti sacri </a:t>
            </a:r>
            <a:r>
              <a:rPr sz="1200" dirty="0">
                <a:latin typeface="Times New Roman"/>
                <a:cs typeface="Times New Roman"/>
              </a:rPr>
              <a:t>che trovò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sede di </a:t>
            </a:r>
            <a:r>
              <a:rPr sz="1200" spc="-5" dirty="0">
                <a:latin typeface="Times New Roman"/>
                <a:cs typeface="Times New Roman"/>
              </a:rPr>
              <a:t>Engaddi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Nazirei. Egli fu  particolarmente impressionato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10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Malachia, l’ultimo dei profeti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 tempo. </a:t>
            </a:r>
            <a:r>
              <a:rPr sz="1200" spc="-10" dirty="0">
                <a:latin typeface="Times New Roman"/>
                <a:cs typeface="Times New Roman"/>
              </a:rPr>
              <a:t>Lesse </a:t>
            </a:r>
            <a:r>
              <a:rPr sz="1200" dirty="0">
                <a:latin typeface="Times New Roman"/>
                <a:cs typeface="Times New Roman"/>
              </a:rPr>
              <a:t>e rilesse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5" dirty="0">
                <a:latin typeface="Times New Roman"/>
                <a:cs typeface="Times New Roman"/>
              </a:rPr>
              <a:t>cinque  </a:t>
            </a:r>
            <a:r>
              <a:rPr sz="1200" spc="-5" dirty="0">
                <a:latin typeface="Times New Roman"/>
                <a:cs typeface="Times New Roman"/>
              </a:rPr>
              <a:t>capitoli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e credette a </a:t>
            </a:r>
            <a:r>
              <a:rPr sz="1200" spc="-5" dirty="0">
                <a:latin typeface="Times New Roman"/>
                <a:cs typeface="Times New Roman"/>
              </a:rPr>
              <a:t>queste profezie. Poi </a:t>
            </a:r>
            <a:r>
              <a:rPr sz="1200" dirty="0">
                <a:latin typeface="Times New Roman"/>
                <a:cs typeface="Times New Roman"/>
              </a:rPr>
              <a:t>lesse in </a:t>
            </a:r>
            <a:r>
              <a:rPr sz="1200" spc="-5" dirty="0">
                <a:latin typeface="Times New Roman"/>
                <a:cs typeface="Times New Roman"/>
              </a:rPr>
              <a:t>Malachia: “Ecco,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manderò Elia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venuta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terribile giorno del Signore;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volgerà </a:t>
            </a:r>
            <a:r>
              <a:rPr sz="1200" dirty="0">
                <a:latin typeface="Times New Roman"/>
                <a:cs typeface="Times New Roman"/>
              </a:rPr>
              <a:t>il cuore </a:t>
            </a:r>
            <a:r>
              <a:rPr sz="1200" spc="-5" dirty="0">
                <a:latin typeface="Times New Roman"/>
                <a:cs typeface="Times New Roman"/>
              </a:rPr>
              <a:t>dei padri </a:t>
            </a:r>
            <a:r>
              <a:rPr sz="1200" dirty="0">
                <a:latin typeface="Times New Roman"/>
                <a:cs typeface="Times New Roman"/>
              </a:rPr>
              <a:t>verso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cuore dei figli verso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padri, </a:t>
            </a:r>
            <a:r>
              <a:rPr sz="1200" dirty="0">
                <a:latin typeface="Times New Roman"/>
                <a:cs typeface="Times New Roman"/>
              </a:rPr>
              <a:t>per timore che io  </a:t>
            </a:r>
            <a:r>
              <a:rPr sz="1200" spc="-5" dirty="0">
                <a:latin typeface="Times New Roman"/>
                <a:cs typeface="Times New Roman"/>
              </a:rPr>
              <a:t>venga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colpire </a:t>
            </a:r>
            <a:r>
              <a:rPr sz="1200" dirty="0">
                <a:latin typeface="Times New Roman"/>
                <a:cs typeface="Times New Roman"/>
              </a:rPr>
              <a:t>la terra con una maledizione.” E fu </a:t>
            </a:r>
            <a:r>
              <a:rPr sz="1200" spc="-5" dirty="0">
                <a:latin typeface="Times New Roman"/>
                <a:cs typeface="Times New Roman"/>
              </a:rPr>
              <a:t>soltanto questa promessa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Malachia che </a:t>
            </a:r>
            <a:r>
              <a:rPr sz="1200" dirty="0">
                <a:latin typeface="Times New Roman"/>
                <a:cs typeface="Times New Roman"/>
              </a:rPr>
              <a:t>Elia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tornato che trattenne  </a:t>
            </a:r>
            <a:r>
              <a:rPr sz="1200" spc="-5" dirty="0">
                <a:latin typeface="Times New Roman"/>
                <a:cs typeface="Times New Roman"/>
              </a:rPr>
              <a:t>Giovanni dall’andare </a:t>
            </a:r>
            <a:r>
              <a:rPr sz="1200" dirty="0">
                <a:latin typeface="Times New Roman"/>
                <a:cs typeface="Times New Roman"/>
              </a:rPr>
              <a:t>a predicare </a:t>
            </a:r>
            <a:r>
              <a:rPr sz="1200" spc="-5" dirty="0">
                <a:latin typeface="Times New Roman"/>
                <a:cs typeface="Times New Roman"/>
              </a:rPr>
              <a:t>sul regno </a:t>
            </a:r>
            <a:r>
              <a:rPr sz="1200" dirty="0">
                <a:latin typeface="Times New Roman"/>
                <a:cs typeface="Times New Roman"/>
              </a:rPr>
              <a:t>imminente e </a:t>
            </a:r>
            <a:r>
              <a:rPr sz="1200" spc="-5" dirty="0">
                <a:latin typeface="Times New Roman"/>
                <a:cs typeface="Times New Roman"/>
              </a:rPr>
              <a:t>ad esortare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compatrioti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l’ira </a:t>
            </a:r>
            <a:r>
              <a:rPr sz="1200" spc="-5" dirty="0">
                <a:latin typeface="Times New Roman"/>
                <a:cs typeface="Times New Roman"/>
              </a:rPr>
              <a:t>futura. Giovanni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55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maturo per </a:t>
            </a:r>
            <a:r>
              <a:rPr sz="1200" dirty="0">
                <a:latin typeface="Times New Roman"/>
                <a:cs typeface="Times New Roman"/>
              </a:rPr>
              <a:t>la proclamazione </a:t>
            </a:r>
            <a:r>
              <a:rPr sz="1200" spc="-5" dirty="0">
                <a:latin typeface="Times New Roman"/>
                <a:cs typeface="Times New Roman"/>
              </a:rPr>
              <a:t>del messaggio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futuro,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attesa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venuta di Elia lo </a:t>
            </a:r>
            <a:r>
              <a:rPr sz="1200" spc="-5" dirty="0">
                <a:latin typeface="Times New Roman"/>
                <a:cs typeface="Times New Roman"/>
              </a:rPr>
              <a:t>trattenne </a:t>
            </a:r>
            <a:r>
              <a:rPr sz="1200" dirty="0">
                <a:latin typeface="Times New Roman"/>
                <a:cs typeface="Times New Roman"/>
              </a:rPr>
              <a:t>per più di due </a:t>
            </a:r>
            <a:r>
              <a:rPr sz="1200" spc="-5" dirty="0">
                <a:latin typeface="Times New Roman"/>
                <a:cs typeface="Times New Roman"/>
              </a:rPr>
              <a:t>anni.  Egli </a:t>
            </a:r>
            <a:r>
              <a:rPr sz="1200" dirty="0">
                <a:latin typeface="Times New Roman"/>
                <a:cs typeface="Times New Roman"/>
              </a:rPr>
              <a:t>sapeva di non </a:t>
            </a:r>
            <a:r>
              <a:rPr sz="1200" spc="-5" dirty="0">
                <a:latin typeface="Times New Roman"/>
                <a:cs typeface="Times New Roman"/>
              </a:rPr>
              <a:t>essere Elia.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voleva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Malachia?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profezia </a:t>
            </a:r>
            <a:r>
              <a:rPr sz="1200" spc="-5" dirty="0">
                <a:latin typeface="Times New Roman"/>
                <a:cs typeface="Times New Roman"/>
              </a:rPr>
              <a:t>era letterale </a:t>
            </a:r>
            <a:r>
              <a:rPr sz="1200" dirty="0">
                <a:latin typeface="Times New Roman"/>
                <a:cs typeface="Times New Roman"/>
              </a:rPr>
              <a:t>o simbolica? Come </a:t>
            </a:r>
            <a:r>
              <a:rPr sz="1200" spc="-5" dirty="0">
                <a:latin typeface="Times New Roman"/>
                <a:cs typeface="Times New Roman"/>
              </a:rPr>
              <a:t>poteva egli  conoscere </a:t>
            </a:r>
            <a:r>
              <a:rPr sz="1200" dirty="0">
                <a:latin typeface="Times New Roman"/>
                <a:cs typeface="Times New Roman"/>
              </a:rPr>
              <a:t>la verità?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osò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dal momento </a:t>
            </a:r>
            <a:r>
              <a:rPr sz="1200" dirty="0">
                <a:latin typeface="Times New Roman"/>
                <a:cs typeface="Times New Roman"/>
              </a:rPr>
              <a:t>che il primo </a:t>
            </a:r>
            <a:r>
              <a:rPr sz="1200" spc="-5" dirty="0">
                <a:latin typeface="Times New Roman"/>
                <a:cs typeface="Times New Roman"/>
              </a:rPr>
              <a:t>dei profeti si chiamava </a:t>
            </a:r>
            <a:r>
              <a:rPr sz="1200" dirty="0">
                <a:latin typeface="Times New Roman"/>
                <a:cs typeface="Times New Roman"/>
              </a:rPr>
              <a:t>Elia,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l’ultimo poteva essere 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in fin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conti con lo </a:t>
            </a:r>
            <a:r>
              <a:rPr sz="1200" spc="-5" dirty="0">
                <a:latin typeface="Times New Roman"/>
                <a:cs typeface="Times New Roman"/>
              </a:rPr>
              <a:t>stesso nome. Tuttavia egli aveva </a:t>
            </a:r>
            <a:r>
              <a:rPr sz="1200" dirty="0">
                <a:latin typeface="Times New Roman"/>
                <a:cs typeface="Times New Roman"/>
              </a:rPr>
              <a:t>dei dubbi, dubbi </a:t>
            </a:r>
            <a:r>
              <a:rPr sz="1200" spc="-5" dirty="0">
                <a:latin typeface="Times New Roman"/>
                <a:cs typeface="Times New Roman"/>
              </a:rPr>
              <a:t>sufficienti ad impedirgli </a:t>
            </a:r>
            <a:r>
              <a:rPr sz="1200" dirty="0">
                <a:latin typeface="Times New Roman"/>
                <a:cs typeface="Times New Roman"/>
              </a:rPr>
              <a:t>di chiamare se </a:t>
            </a:r>
            <a:r>
              <a:rPr sz="1200" spc="-5" dirty="0">
                <a:latin typeface="Times New Roman"/>
                <a:cs typeface="Times New Roman"/>
              </a:rPr>
              <a:t>stesso  </a:t>
            </a:r>
            <a:r>
              <a:rPr sz="1200" dirty="0">
                <a:latin typeface="Times New Roman"/>
                <a:cs typeface="Times New Roman"/>
              </a:rPr>
              <a:t>Elia.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(1499.5) 135:4.5 </a:t>
            </a:r>
            <a:r>
              <a:rPr sz="1200" spc="-5" dirty="0">
                <a:latin typeface="Times New Roman"/>
                <a:cs typeface="Times New Roman"/>
              </a:rPr>
              <a:t>Fu l’influenza </a:t>
            </a:r>
            <a:r>
              <a:rPr sz="1200" dirty="0">
                <a:latin typeface="Times New Roman"/>
                <a:cs typeface="Times New Roman"/>
              </a:rPr>
              <a:t>di Elia </a:t>
            </a:r>
            <a:r>
              <a:rPr sz="1200" spc="-5" dirty="0">
                <a:latin typeface="Times New Roman"/>
                <a:cs typeface="Times New Roman"/>
              </a:rPr>
              <a:t>che indusse Giovanni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adottare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attacco diretto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brusco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peccati ed </a:t>
            </a:r>
            <a:r>
              <a:rPr sz="1200" dirty="0">
                <a:latin typeface="Times New Roman"/>
                <a:cs typeface="Times New Roman"/>
              </a:rPr>
              <a:t>i vizi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contemporanei. Egli cercò </a:t>
            </a:r>
            <a:r>
              <a:rPr sz="1200" dirty="0">
                <a:latin typeface="Times New Roman"/>
                <a:cs typeface="Times New Roman"/>
              </a:rPr>
              <a:t>di vestirsi come Elia e </a:t>
            </a:r>
            <a:r>
              <a:rPr sz="1200" spc="-5" dirty="0">
                <a:latin typeface="Times New Roman"/>
                <a:cs typeface="Times New Roman"/>
              </a:rPr>
              <a:t>si sforzò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come Elia; </a:t>
            </a:r>
            <a:r>
              <a:rPr sz="1200" dirty="0">
                <a:latin typeface="Times New Roman"/>
                <a:cs typeface="Times New Roman"/>
              </a:rPr>
              <a:t>in tutti i suoi </a:t>
            </a:r>
            <a:r>
              <a:rPr sz="1200" spc="-5" dirty="0">
                <a:latin typeface="Times New Roman"/>
                <a:cs typeface="Times New Roman"/>
              </a:rPr>
              <a:t>aspetti esteriori assomigliava  al profeta </a:t>
            </a:r>
            <a:r>
              <a:rPr sz="1200" dirty="0">
                <a:latin typeface="Times New Roman"/>
                <a:cs typeface="Times New Roman"/>
              </a:rPr>
              <a:t>di un tempo.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un vigoroso e </a:t>
            </a:r>
            <a:r>
              <a:rPr sz="1200" spc="-5" dirty="0">
                <a:latin typeface="Times New Roman"/>
                <a:cs typeface="Times New Roman"/>
              </a:rPr>
              <a:t>pittoresco figlio della natura, proprio </a:t>
            </a:r>
            <a:r>
              <a:rPr sz="1200" dirty="0">
                <a:latin typeface="Times New Roman"/>
                <a:cs typeface="Times New Roman"/>
              </a:rPr>
              <a:t>un intrepido e </a:t>
            </a:r>
            <a:r>
              <a:rPr sz="1200" spc="-5" dirty="0">
                <a:latin typeface="Times New Roman"/>
                <a:cs typeface="Times New Roman"/>
              </a:rPr>
              <a:t>audace </a:t>
            </a:r>
            <a:r>
              <a:rPr sz="1200" dirty="0">
                <a:latin typeface="Times New Roman"/>
                <a:cs typeface="Times New Roman"/>
              </a:rPr>
              <a:t>predicatore di  </a:t>
            </a:r>
            <a:r>
              <a:rPr sz="1200" spc="-5" dirty="0">
                <a:latin typeface="Times New Roman"/>
                <a:cs typeface="Times New Roman"/>
              </a:rPr>
              <a:t>rettitudine. Giovanni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ignorante; conosceva bene gli scritti sacri </a:t>
            </a:r>
            <a:r>
              <a:rPr sz="1200" dirty="0">
                <a:latin typeface="Times New Roman"/>
                <a:cs typeface="Times New Roman"/>
              </a:rPr>
              <a:t>ebrei, ma </a:t>
            </a:r>
            <a:r>
              <a:rPr sz="1200" spc="-5" dirty="0">
                <a:latin typeface="Times New Roman"/>
                <a:cs typeface="Times New Roman"/>
              </a:rPr>
              <a:t>era poco colto. Egli aveva </a:t>
            </a:r>
            <a:r>
              <a:rPr sz="1200" dirty="0">
                <a:latin typeface="Times New Roman"/>
                <a:cs typeface="Times New Roman"/>
              </a:rPr>
              <a:t>delle idee </a:t>
            </a:r>
            <a:r>
              <a:rPr sz="1200" spc="-5" dirty="0">
                <a:latin typeface="Times New Roman"/>
                <a:cs typeface="Times New Roman"/>
              </a:rPr>
              <a:t>chiare, era </a:t>
            </a:r>
            <a:r>
              <a:rPr sz="1200" dirty="0">
                <a:latin typeface="Times New Roman"/>
                <a:cs typeface="Times New Roman"/>
              </a:rPr>
              <a:t>un  potente </a:t>
            </a:r>
            <a:r>
              <a:rPr sz="1200" spc="-5" dirty="0">
                <a:latin typeface="Times New Roman"/>
                <a:cs typeface="Times New Roman"/>
              </a:rPr>
              <a:t>oratore ed </a:t>
            </a:r>
            <a:r>
              <a:rPr sz="1200" dirty="0">
                <a:latin typeface="Times New Roman"/>
                <a:cs typeface="Times New Roman"/>
              </a:rPr>
              <a:t>un ardente </a:t>
            </a:r>
            <a:r>
              <a:rPr sz="1200" spc="-5" dirty="0">
                <a:latin typeface="Times New Roman"/>
                <a:cs typeface="Times New Roman"/>
              </a:rPr>
              <a:t>accusatore.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esempio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epoca, </a:t>
            </a:r>
            <a:r>
              <a:rPr sz="1200" dirty="0">
                <a:latin typeface="Times New Roman"/>
                <a:cs typeface="Times New Roman"/>
              </a:rPr>
              <a:t>ma era un eloquente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censore.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09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(1499.6) 135:4.6 </a:t>
            </a:r>
            <a:r>
              <a:rPr sz="1200" spc="-5" dirty="0">
                <a:latin typeface="Times New Roman"/>
                <a:cs typeface="Times New Roman"/>
              </a:rPr>
              <a:t>Alla fine egli escogitò </a:t>
            </a:r>
            <a:r>
              <a:rPr sz="1200" dirty="0">
                <a:latin typeface="Times New Roman"/>
                <a:cs typeface="Times New Roman"/>
              </a:rPr>
              <a:t>il metodo </a:t>
            </a:r>
            <a:r>
              <a:rPr sz="1200" spc="-5" dirty="0">
                <a:latin typeface="Times New Roman"/>
                <a:cs typeface="Times New Roman"/>
              </a:rPr>
              <a:t>per proclamare </a:t>
            </a:r>
            <a:r>
              <a:rPr sz="1200" dirty="0">
                <a:latin typeface="Times New Roman"/>
                <a:cs typeface="Times New Roman"/>
              </a:rPr>
              <a:t>la nuova </a:t>
            </a:r>
            <a:r>
              <a:rPr sz="1200" spc="-5" dirty="0">
                <a:latin typeface="Times New Roman"/>
                <a:cs typeface="Times New Roman"/>
              </a:rPr>
              <a:t>era,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Dio; decise </a:t>
            </a:r>
            <a:r>
              <a:rPr sz="1200" spc="-5" dirty="0">
                <a:latin typeface="Times New Roman"/>
                <a:cs typeface="Times New Roman"/>
              </a:rPr>
              <a:t>che sarebbe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l’araldo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Messia. Spazzò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dubbi e </a:t>
            </a:r>
            <a:r>
              <a:rPr sz="1200" spc="-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Engaddi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marzo dell’anno </a:t>
            </a:r>
            <a:r>
              <a:rPr sz="1200" dirty="0">
                <a:latin typeface="Times New Roman"/>
                <a:cs typeface="Times New Roman"/>
              </a:rPr>
              <a:t>25 d.C. </a:t>
            </a:r>
            <a:r>
              <a:rPr sz="1200" spc="-5" dirty="0">
                <a:latin typeface="Times New Roman"/>
                <a:cs typeface="Times New Roman"/>
              </a:rPr>
              <a:t>per 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breve ma brillante 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predicatore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regno di Dio</a:t>
            </a:r>
            <a:endParaRPr sz="1600">
              <a:latin typeface="Times New Roman"/>
              <a:cs typeface="Times New Roman"/>
            </a:endParaRPr>
          </a:p>
          <a:p>
            <a:pPr marL="76200" marR="6731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(1500.1) 135:5.1 </a:t>
            </a:r>
            <a:r>
              <a:rPr sz="1200" spc="-5" dirty="0">
                <a:latin typeface="Times New Roman"/>
                <a:cs typeface="Times New Roman"/>
              </a:rPr>
              <a:t>Per 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bisogna </a:t>
            </a:r>
            <a:r>
              <a:rPr sz="1200" dirty="0">
                <a:latin typeface="Times New Roman"/>
                <a:cs typeface="Times New Roman"/>
              </a:rPr>
              <a:t>tenere conto della </a:t>
            </a:r>
            <a:r>
              <a:rPr sz="1200" spc="-5" dirty="0">
                <a:latin typeface="Times New Roman"/>
                <a:cs typeface="Times New Roman"/>
              </a:rPr>
              <a:t>condizione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 al </a:t>
            </a:r>
            <a:r>
              <a:rPr sz="1200" dirty="0">
                <a:latin typeface="Times New Roman"/>
                <a:cs typeface="Times New Roman"/>
              </a:rPr>
              <a:t>momento in cui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sulla scena d’azione. Per quasi cento anni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10" dirty="0">
                <a:latin typeface="Times New Roman"/>
                <a:cs typeface="Times New Roman"/>
              </a:rPr>
              <a:t>Israele </a:t>
            </a:r>
            <a:r>
              <a:rPr sz="1200" spc="-5" dirty="0">
                <a:latin typeface="Times New Roman"/>
                <a:cs typeface="Times New Roman"/>
              </a:rPr>
              <a:t>affrontava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dilemma;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imbarazzati a spiegare la  loro </a:t>
            </a:r>
            <a:r>
              <a:rPr sz="1200" spc="-5" dirty="0">
                <a:latin typeface="Times New Roman"/>
                <a:cs typeface="Times New Roman"/>
              </a:rPr>
              <a:t>continua sottomissione ai governatori Gentili. Mosè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insegnato che la </a:t>
            </a:r>
            <a:r>
              <a:rPr sz="1200" spc="-5" dirty="0">
                <a:latin typeface="Times New Roman"/>
                <a:cs typeface="Times New Roman"/>
              </a:rPr>
              <a:t>rettitudine era </a:t>
            </a:r>
            <a:r>
              <a:rPr sz="1200" dirty="0">
                <a:latin typeface="Times New Roman"/>
                <a:cs typeface="Times New Roman"/>
              </a:rPr>
              <a:t>sempre ricompensata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prosperità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potere? </a:t>
            </a:r>
            <a:r>
              <a:rPr sz="1200" spc="-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essi </a:t>
            </a:r>
            <a:r>
              <a:rPr sz="1200" dirty="0">
                <a:latin typeface="Times New Roman"/>
                <a:cs typeface="Times New Roman"/>
              </a:rPr>
              <a:t>il popolo eletto di </a:t>
            </a:r>
            <a:r>
              <a:rPr sz="1200" spc="-5" dirty="0">
                <a:latin typeface="Times New Roman"/>
                <a:cs typeface="Times New Roman"/>
              </a:rPr>
              <a:t>Dio? Perché </a:t>
            </a:r>
            <a:r>
              <a:rPr sz="1200" dirty="0">
                <a:latin typeface="Times New Roman"/>
                <a:cs typeface="Times New Roman"/>
              </a:rPr>
              <a:t>il trono di </a:t>
            </a:r>
            <a:r>
              <a:rPr sz="1200" spc="-5" dirty="0">
                <a:latin typeface="Times New Roman"/>
                <a:cs typeface="Times New Roman"/>
              </a:rPr>
              <a:t>Davide era abbandonato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vacante?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dottrine 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precetti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profeti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trovavano difficile spiegare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continuità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desolazione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nazionale.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9750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(1500.2) 135:5.2 </a:t>
            </a:r>
            <a:r>
              <a:rPr sz="1200" spc="-5" dirty="0">
                <a:latin typeface="Times New Roman"/>
                <a:cs typeface="Times New Roman"/>
              </a:rPr>
              <a:t>Circa cento </a:t>
            </a:r>
            <a:r>
              <a:rPr sz="1200" dirty="0">
                <a:latin typeface="Times New Roman"/>
                <a:cs typeface="Times New Roman"/>
              </a:rPr>
              <a:t>anni prima </a:t>
            </a:r>
            <a:r>
              <a:rPr sz="1200" spc="-5" dirty="0">
                <a:latin typeface="Times New Roman"/>
                <a:cs typeface="Times New Roman"/>
              </a:rPr>
              <a:t>dell’epoca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Giovanni sorse </a:t>
            </a:r>
            <a:r>
              <a:rPr sz="1200" dirty="0">
                <a:latin typeface="Times New Roman"/>
                <a:cs typeface="Times New Roman"/>
              </a:rPr>
              <a:t>in Palestina una nuova scuola </a:t>
            </a:r>
            <a:r>
              <a:rPr sz="1200" spc="-5" dirty="0">
                <a:latin typeface="Times New Roman"/>
                <a:cs typeface="Times New Roman"/>
              </a:rPr>
              <a:t>d’insegnanti religiosi, gli  apocalittici. Questi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elaborarono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spiegava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sofferenze </a:t>
            </a:r>
            <a:r>
              <a:rPr sz="1200" dirty="0">
                <a:latin typeface="Times New Roman"/>
                <a:cs typeface="Times New Roman"/>
              </a:rPr>
              <a:t>e l’umiliazione </a:t>
            </a:r>
            <a:r>
              <a:rPr sz="1200" spc="-5" dirty="0">
                <a:latin typeface="Times New Roman"/>
                <a:cs typeface="Times New Roman"/>
              </a:rPr>
              <a:t>degli Ebrei con  </a:t>
            </a:r>
            <a:r>
              <a:rPr sz="1200" dirty="0">
                <a:latin typeface="Times New Roman"/>
                <a:cs typeface="Times New Roman"/>
              </a:rPr>
              <a:t>il motivo che </a:t>
            </a:r>
            <a:r>
              <a:rPr sz="1200" spc="-5" dirty="0">
                <a:latin typeface="Times New Roman"/>
                <a:cs typeface="Times New Roman"/>
              </a:rPr>
              <a:t>stavano pagando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peccati della </a:t>
            </a:r>
            <a:r>
              <a:rPr sz="1200" dirty="0">
                <a:latin typeface="Times New Roman"/>
                <a:cs typeface="Times New Roman"/>
              </a:rPr>
              <a:t>nazione. </a:t>
            </a:r>
            <a:r>
              <a:rPr sz="1200" spc="-5" dirty="0">
                <a:latin typeface="Times New Roman"/>
                <a:cs typeface="Times New Roman"/>
              </a:rPr>
              <a:t>Essi ritornavano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note </a:t>
            </a:r>
            <a:r>
              <a:rPr sz="1200" spc="-5" dirty="0">
                <a:latin typeface="Times New Roman"/>
                <a:cs typeface="Times New Roman"/>
              </a:rPr>
              <a:t>ragioni destinate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spiegare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cattività precedenti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Babilonia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altrove. </a:t>
            </a:r>
            <a:r>
              <a:rPr sz="1200" dirty="0">
                <a:latin typeface="Times New Roman"/>
                <a:cs typeface="Times New Roman"/>
              </a:rPr>
              <a:t>Ma, </a:t>
            </a:r>
            <a:r>
              <a:rPr sz="1200" spc="-5" dirty="0">
                <a:latin typeface="Times New Roman"/>
                <a:cs typeface="Times New Roman"/>
              </a:rPr>
              <a:t>così insegnavano gli apocalittici, Israele avrebbe ripreso coraggio; </a:t>
            </a:r>
            <a:r>
              <a:rPr sz="1200" dirty="0">
                <a:latin typeface="Times New Roman"/>
                <a:cs typeface="Times New Roman"/>
              </a:rPr>
              <a:t>i tempi 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afflizione </a:t>
            </a:r>
            <a:r>
              <a:rPr sz="1200" spc="-5" dirty="0">
                <a:latin typeface="Times New Roman"/>
                <a:cs typeface="Times New Roman"/>
              </a:rPr>
              <a:t>erano quasi passati;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punizione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eletto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stava per finire; </a:t>
            </a:r>
            <a:r>
              <a:rPr sz="1200" dirty="0">
                <a:latin typeface="Times New Roman"/>
                <a:cs typeface="Times New Roman"/>
              </a:rPr>
              <a:t>la pazienza di </a:t>
            </a:r>
            <a:r>
              <a:rPr sz="1200" spc="-5" dirty="0">
                <a:latin typeface="Times New Roman"/>
                <a:cs typeface="Times New Roman"/>
              </a:rPr>
              <a:t>Dio verso gli stranieri  Gentili era quasi esaurita.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della sovranità </a:t>
            </a:r>
            <a:r>
              <a:rPr sz="1200" dirty="0">
                <a:latin typeface="Times New Roman"/>
                <a:cs typeface="Times New Roman"/>
              </a:rPr>
              <a:t>romana era </a:t>
            </a:r>
            <a:r>
              <a:rPr sz="1200" spc="-5" dirty="0">
                <a:latin typeface="Times New Roman"/>
                <a:cs typeface="Times New Roman"/>
              </a:rPr>
              <a:t>sinonimo della fine dell’era e, </a:t>
            </a:r>
            <a:r>
              <a:rPr sz="1200" dirty="0">
                <a:latin typeface="Times New Roman"/>
                <a:cs typeface="Times New Roman"/>
              </a:rPr>
              <a:t>in un certo </a:t>
            </a:r>
            <a:r>
              <a:rPr sz="1200" spc="-5" dirty="0">
                <a:latin typeface="Times New Roman"/>
                <a:cs typeface="Times New Roman"/>
              </a:rPr>
              <a:t>senso, della fine </a:t>
            </a:r>
            <a:r>
              <a:rPr sz="1200" dirty="0">
                <a:latin typeface="Times New Roman"/>
                <a:cs typeface="Times New Roman"/>
              </a:rPr>
              <a:t>del mondo.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appoggiavano </a:t>
            </a:r>
            <a:r>
              <a:rPr sz="1200" dirty="0">
                <a:latin typeface="Times New Roman"/>
                <a:cs typeface="Times New Roman"/>
              </a:rPr>
              <a:t>fortemente sulle </a:t>
            </a:r>
            <a:r>
              <a:rPr sz="1200" spc="-5" dirty="0">
                <a:latin typeface="Times New Roman"/>
                <a:cs typeface="Times New Roman"/>
              </a:rPr>
              <a:t>predizioni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Daniele ed insegnavano con </a:t>
            </a:r>
            <a:r>
              <a:rPr sz="1200" dirty="0">
                <a:latin typeface="Times New Roman"/>
                <a:cs typeface="Times New Roman"/>
              </a:rPr>
              <a:t>persistenza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arrivare al suo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finale;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stavano per </a:t>
            </a:r>
            <a:r>
              <a:rPr sz="1200" dirty="0">
                <a:latin typeface="Times New Roman"/>
                <a:cs typeface="Times New Roman"/>
              </a:rPr>
              <a:t>divenire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menti </a:t>
            </a:r>
            <a:r>
              <a:rPr sz="1200" spc="-5" dirty="0">
                <a:latin typeface="Times New Roman"/>
                <a:cs typeface="Times New Roman"/>
              </a:rPr>
              <a:t>ebree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della frase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ricorreva negli insegnamenti </a:t>
            </a:r>
            <a:r>
              <a:rPr sz="1200" dirty="0">
                <a:latin typeface="Times New Roman"/>
                <a:cs typeface="Times New Roman"/>
              </a:rPr>
              <a:t>di Giovanni e di </a:t>
            </a:r>
            <a:r>
              <a:rPr sz="1200" spc="-5" dirty="0">
                <a:latin typeface="Times New Roman"/>
                <a:cs typeface="Times New Roman"/>
              </a:rPr>
              <a:t>Gesù. Per gli Ebrei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347980">
              <a:lnSpc>
                <a:spcPts val="138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frase “regno dei cieli”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significato: </a:t>
            </a:r>
            <a:r>
              <a:rPr sz="1200" dirty="0">
                <a:latin typeface="Times New Roman"/>
                <a:cs typeface="Times New Roman"/>
              </a:rPr>
              <a:t>uno Stato </a:t>
            </a:r>
            <a:r>
              <a:rPr sz="1200" spc="-5" dirty="0">
                <a:latin typeface="Times New Roman"/>
                <a:cs typeface="Times New Roman"/>
              </a:rPr>
              <a:t>assolutamente retto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Dio (il Messia) </a:t>
            </a:r>
            <a:r>
              <a:rPr sz="1200" dirty="0">
                <a:latin typeface="Times New Roman"/>
                <a:cs typeface="Times New Roman"/>
              </a:rPr>
              <a:t>avrebbe  </a:t>
            </a:r>
            <a:r>
              <a:rPr sz="1200" spc="-5" dirty="0">
                <a:latin typeface="Times New Roman"/>
                <a:cs typeface="Times New Roman"/>
              </a:rPr>
              <a:t>governato </a:t>
            </a:r>
            <a:r>
              <a:rPr sz="1200" dirty="0">
                <a:latin typeface="Times New Roman"/>
                <a:cs typeface="Times New Roman"/>
              </a:rPr>
              <a:t>le nazioni </a:t>
            </a:r>
            <a:r>
              <a:rPr sz="1200" spc="-5" dirty="0">
                <a:latin typeface="Times New Roman"/>
                <a:cs typeface="Times New Roman"/>
              </a:rPr>
              <a:t>della terra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perfezione di </a:t>
            </a:r>
            <a:r>
              <a:rPr sz="1200" spc="-5" dirty="0">
                <a:latin typeface="Times New Roman"/>
                <a:cs typeface="Times New Roman"/>
              </a:rPr>
              <a:t>potere con cui governava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“Sia fatta </a:t>
            </a:r>
            <a:r>
              <a:rPr sz="1200" dirty="0">
                <a:latin typeface="Times New Roman"/>
                <a:cs typeface="Times New Roman"/>
              </a:rPr>
              <a:t>la tua volontà in terra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731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(1500.3) 135:5.3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Ebrei si chiedevano con ansietà: “Quando verrà </a:t>
            </a:r>
            <a:r>
              <a:rPr sz="1200" dirty="0">
                <a:latin typeface="Times New Roman"/>
                <a:cs typeface="Times New Roman"/>
              </a:rPr>
              <a:t>il regno?” Essi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sensazione  generale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 governo delle </a:t>
            </a:r>
            <a:r>
              <a:rPr sz="1200" dirty="0">
                <a:latin typeface="Times New Roman"/>
                <a:cs typeface="Times New Roman"/>
              </a:rPr>
              <a:t>nazioni gentili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prossima. </a:t>
            </a:r>
            <a:r>
              <a:rPr sz="1200" spc="-5" dirty="0">
                <a:latin typeface="Times New Roman"/>
                <a:cs typeface="Times New Roman"/>
              </a:rPr>
              <a:t>Era presente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una viva </a:t>
            </a:r>
            <a:r>
              <a:rPr sz="1200" spc="-5" dirty="0">
                <a:latin typeface="Times New Roman"/>
                <a:cs typeface="Times New Roman"/>
              </a:rPr>
              <a:t>speranza ed </a:t>
            </a:r>
            <a:r>
              <a:rPr sz="1200" dirty="0">
                <a:latin typeface="Times New Roman"/>
                <a:cs typeface="Times New Roman"/>
              </a:rPr>
              <a:t>un’ardente  </a:t>
            </a:r>
            <a:r>
              <a:rPr sz="1200" spc="-5" dirty="0">
                <a:latin typeface="Times New Roman"/>
                <a:cs typeface="Times New Roman"/>
              </a:rPr>
              <a:t>aspettativa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del desiderio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 si sarebbe </a:t>
            </a:r>
            <a:r>
              <a:rPr sz="1200" dirty="0">
                <a:latin typeface="Times New Roman"/>
                <a:cs typeface="Times New Roman"/>
              </a:rPr>
              <a:t>verificata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vita di quella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(1500.4) 135:5.4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differivano grandemente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valutazioni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natura del regno futuro, credevano </a:t>
            </a:r>
            <a:r>
              <a:rPr sz="1200" dirty="0">
                <a:latin typeface="Times New Roman"/>
                <a:cs typeface="Times New Roman"/>
              </a:rPr>
              <a:t>tutti in modo  </a:t>
            </a:r>
            <a:r>
              <a:rPr sz="1200" spc="-5" dirty="0">
                <a:latin typeface="Times New Roman"/>
                <a:cs typeface="Times New Roman"/>
              </a:rPr>
              <a:t>simile che l’avvenimento fosse imminente, vicinissimo, addirittura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corso. 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leggevano l’Antico </a:t>
            </a:r>
            <a:r>
              <a:rPr sz="1200" dirty="0">
                <a:latin typeface="Times New Roman"/>
                <a:cs typeface="Times New Roman"/>
              </a:rPr>
              <a:t>Testamento  </a:t>
            </a:r>
            <a:r>
              <a:rPr sz="1200" spc="-5" dirty="0">
                <a:latin typeface="Times New Roman"/>
                <a:cs typeface="Times New Roman"/>
              </a:rPr>
              <a:t>erano letteralmente </a:t>
            </a:r>
            <a:r>
              <a:rPr sz="1200" dirty="0">
                <a:latin typeface="Times New Roman"/>
                <a:cs typeface="Times New Roman"/>
              </a:rPr>
              <a:t>in attesa di un nuovo re in Palestina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nazione </a:t>
            </a:r>
            <a:r>
              <a:rPr sz="1200" spc="-5" dirty="0">
                <a:latin typeface="Times New Roman"/>
                <a:cs typeface="Times New Roman"/>
              </a:rPr>
              <a:t>ebrea rigenerata, liberata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presieduta dal  successore del </a:t>
            </a:r>
            <a:r>
              <a:rPr sz="1200" dirty="0">
                <a:latin typeface="Times New Roman"/>
                <a:cs typeface="Times New Roman"/>
              </a:rPr>
              <a:t>Re Davide, il </a:t>
            </a:r>
            <a:r>
              <a:rPr sz="1200" spc="-5" dirty="0">
                <a:latin typeface="Times New Roman"/>
                <a:cs typeface="Times New Roman"/>
              </a:rPr>
              <a:t>Messia, che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immediatamente riconosciuto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legittimo sovrano del </a:t>
            </a:r>
            <a:r>
              <a:rPr sz="1200" spc="5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intero.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gruppo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devoti </a:t>
            </a:r>
            <a:r>
              <a:rPr sz="1200" spc="-5" dirty="0">
                <a:latin typeface="Times New Roman"/>
                <a:cs typeface="Times New Roman"/>
              </a:rPr>
              <a:t>Ebrei, meno </a:t>
            </a:r>
            <a:r>
              <a:rPr sz="1200" dirty="0">
                <a:latin typeface="Times New Roman"/>
                <a:cs typeface="Times New Roman"/>
              </a:rPr>
              <a:t>numeroso, aveva una visione </a:t>
            </a:r>
            <a:r>
              <a:rPr sz="1200" spc="-5" dirty="0">
                <a:latin typeface="Times New Roman"/>
                <a:cs typeface="Times New Roman"/>
              </a:rPr>
              <a:t>assai differente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regno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regno futuro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questo mondo,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mondo si </a:t>
            </a:r>
            <a:r>
              <a:rPr sz="1200" spc="-5" dirty="0">
                <a:latin typeface="Times New Roman"/>
                <a:cs typeface="Times New Roman"/>
              </a:rPr>
              <a:t>stava avvicinando ad </a:t>
            </a:r>
            <a:r>
              <a:rPr sz="1200" dirty="0">
                <a:latin typeface="Times New Roman"/>
                <a:cs typeface="Times New Roman"/>
              </a:rPr>
              <a:t>una fine certa e </a:t>
            </a:r>
            <a:r>
              <a:rPr sz="1200" spc="-5" dirty="0">
                <a:latin typeface="Times New Roman"/>
                <a:cs typeface="Times New Roman"/>
              </a:rPr>
              <a:t>che “un </a:t>
            </a:r>
            <a:r>
              <a:rPr sz="1200" dirty="0">
                <a:latin typeface="Times New Roman"/>
                <a:cs typeface="Times New Roman"/>
              </a:rPr>
              <a:t>nuovo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0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27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nuova terra” avrebbero </a:t>
            </a:r>
            <a:r>
              <a:rPr sz="1200" spc="-5" dirty="0">
                <a:latin typeface="Times New Roman"/>
                <a:cs typeface="Times New Roman"/>
              </a:rPr>
              <a:t>annunciato l’instaurazione del regno </a:t>
            </a:r>
            <a:r>
              <a:rPr sz="1200" dirty="0">
                <a:latin typeface="Times New Roman"/>
                <a:cs typeface="Times New Roman"/>
              </a:rPr>
              <a:t>di Dio;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regno sarebbe stato un dominio </a:t>
            </a:r>
            <a:r>
              <a:rPr sz="1200" spc="-5" dirty="0">
                <a:latin typeface="Times New Roman"/>
                <a:cs typeface="Times New Roman"/>
              </a:rPr>
              <a:t>eterno, 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e che i </a:t>
            </a:r>
            <a:r>
              <a:rPr sz="1200" spc="-5" dirty="0">
                <a:latin typeface="Times New Roman"/>
                <a:cs typeface="Times New Roman"/>
              </a:rPr>
              <a:t>cittadini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divenuti </a:t>
            </a:r>
            <a:r>
              <a:rPr sz="1200" dirty="0">
                <a:latin typeface="Times New Roman"/>
                <a:cs typeface="Times New Roman"/>
              </a:rPr>
              <a:t>immortali nel </a:t>
            </a:r>
            <a:r>
              <a:rPr sz="1200" spc="-5" dirty="0">
                <a:latin typeface="Times New Roman"/>
                <a:cs typeface="Times New Roman"/>
              </a:rPr>
              <a:t>godimento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felicità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(1500.5) 135:5.5 </a:t>
            </a:r>
            <a:r>
              <a:rPr sz="1200" spc="-5" dirty="0">
                <a:latin typeface="Times New Roman"/>
                <a:cs typeface="Times New Roman"/>
              </a:rPr>
              <a:t>Tutti erano d’accordo </a:t>
            </a:r>
            <a:r>
              <a:rPr sz="1200" dirty="0">
                <a:latin typeface="Times New Roman"/>
                <a:cs typeface="Times New Roman"/>
              </a:rPr>
              <a:t>che un’epurazione </a:t>
            </a:r>
            <a:r>
              <a:rPr sz="1200" spc="-5" dirty="0">
                <a:latin typeface="Times New Roman"/>
                <a:cs typeface="Times New Roman"/>
              </a:rPr>
              <a:t>radicale </a:t>
            </a:r>
            <a:r>
              <a:rPr sz="1200" dirty="0">
                <a:latin typeface="Times New Roman"/>
                <a:cs typeface="Times New Roman"/>
              </a:rPr>
              <a:t>o un </a:t>
            </a:r>
            <a:r>
              <a:rPr sz="1200" spc="-5" dirty="0">
                <a:latin typeface="Times New Roman"/>
                <a:cs typeface="Times New Roman"/>
              </a:rPr>
              <a:t>castigo purificante avrebbero necessariamente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preceduto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l’instaurazione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sulla terra. Coloro che si attenevano alla </a:t>
            </a:r>
            <a:r>
              <a:rPr sz="1200" dirty="0">
                <a:latin typeface="Times New Roman"/>
                <a:cs typeface="Times New Roman"/>
              </a:rPr>
              <a:t>lettera </a:t>
            </a: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scoppiata </a:t>
            </a:r>
            <a:r>
              <a:rPr sz="1200" dirty="0">
                <a:latin typeface="Times New Roman"/>
                <a:cs typeface="Times New Roman"/>
              </a:rPr>
              <a:t>una guerra  </a:t>
            </a:r>
            <a:r>
              <a:rPr sz="1200" spc="-5" dirty="0">
                <a:latin typeface="Times New Roman"/>
                <a:cs typeface="Times New Roman"/>
              </a:rPr>
              <a:t>mondiale che avrebbe </a:t>
            </a:r>
            <a:r>
              <a:rPr sz="1200" dirty="0">
                <a:latin typeface="Times New Roman"/>
                <a:cs typeface="Times New Roman"/>
              </a:rPr>
              <a:t>distrutto tutti i non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mentre i </a:t>
            </a:r>
            <a:r>
              <a:rPr sz="1200" spc="-5" dirty="0">
                <a:latin typeface="Times New Roman"/>
                <a:cs typeface="Times New Roman"/>
              </a:rPr>
              <a:t>fedeli avrebbero riportato </a:t>
            </a:r>
            <a:r>
              <a:rPr sz="1200" dirty="0">
                <a:latin typeface="Times New Roman"/>
                <a:cs typeface="Times New Roman"/>
              </a:rPr>
              <a:t>una vittoria </a:t>
            </a:r>
            <a:r>
              <a:rPr sz="1200" spc="-5" dirty="0">
                <a:latin typeface="Times New Roman"/>
                <a:cs typeface="Times New Roman"/>
              </a:rPr>
              <a:t>universale ed eterna. Gli </a:t>
            </a:r>
            <a:r>
              <a:rPr sz="1200" dirty="0">
                <a:latin typeface="Times New Roman"/>
                <a:cs typeface="Times New Roman"/>
              </a:rPr>
              <a:t>spiritisti  </a:t>
            </a: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regno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inaugurato dal grande 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avrebbe relegato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malvagi al loro verdetto ben  meritato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condanna </a:t>
            </a:r>
            <a:r>
              <a:rPr sz="1200" dirty="0">
                <a:latin typeface="Times New Roman"/>
                <a:cs typeface="Times New Roman"/>
              </a:rPr>
              <a:t>e di distruzione </a:t>
            </a:r>
            <a:r>
              <a:rPr sz="1200" spc="-5" dirty="0">
                <a:latin typeface="Times New Roman"/>
                <a:cs typeface="Times New Roman"/>
              </a:rPr>
              <a:t>finale, elevando allo stesso tempo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santi credenti del </a:t>
            </a:r>
            <a:r>
              <a:rPr sz="1200" dirty="0">
                <a:latin typeface="Times New Roman"/>
                <a:cs typeface="Times New Roman"/>
              </a:rPr>
              <a:t>popolo eletto ad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d’onore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d’autorità 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dell’Uomo, </a:t>
            </a:r>
            <a:r>
              <a:rPr sz="1200" dirty="0">
                <a:latin typeface="Times New Roman"/>
                <a:cs typeface="Times New Roman"/>
              </a:rPr>
              <a:t>il quale avrebbe </a:t>
            </a:r>
            <a:r>
              <a:rPr sz="1200" spc="-5" dirty="0">
                <a:latin typeface="Times New Roman"/>
                <a:cs typeface="Times New Roman"/>
              </a:rPr>
              <a:t>regnato sulle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redente </a:t>
            </a:r>
            <a:r>
              <a:rPr sz="1200" dirty="0">
                <a:latin typeface="Times New Roman"/>
                <a:cs typeface="Times New Roman"/>
              </a:rPr>
              <a:t>nel nome di </a:t>
            </a:r>
            <a:r>
              <a:rPr sz="1200" spc="-5" dirty="0">
                <a:latin typeface="Times New Roman"/>
                <a:cs typeface="Times New Roman"/>
              </a:rPr>
              <a:t>Dio. Quest’ultimo gruppo </a:t>
            </a:r>
            <a:r>
              <a:rPr sz="1200" spc="5" dirty="0">
                <a:latin typeface="Times New Roman"/>
                <a:cs typeface="Times New Roman"/>
              </a:rPr>
              <a:t>credeva  </a:t>
            </a:r>
            <a:r>
              <a:rPr sz="1200" spc="-5" dirty="0">
                <a:latin typeface="Times New Roman"/>
                <a:cs typeface="Times New Roman"/>
              </a:rPr>
              <a:t>anche che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devoti Gentili avrebbero potuto essere ammessi alla </a:t>
            </a:r>
            <a:r>
              <a:rPr sz="1200" dirty="0">
                <a:latin typeface="Times New Roman"/>
                <a:cs typeface="Times New Roman"/>
              </a:rPr>
              <a:t>comunità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nuovo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(1501.1) 135:5.6 </a:t>
            </a:r>
            <a:r>
              <a:rPr sz="1200" spc="-5" dirty="0">
                <a:latin typeface="Times New Roman"/>
                <a:cs typeface="Times New Roman"/>
              </a:rPr>
              <a:t>Certi Ebrei erano dell’opinione </a:t>
            </a:r>
            <a:r>
              <a:rPr sz="1200" dirty="0">
                <a:latin typeface="Times New Roman"/>
                <a:cs typeface="Times New Roman"/>
              </a:rPr>
              <a:t>che Dio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instaurare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intervento </a:t>
            </a:r>
            <a:r>
              <a:rPr sz="1200" dirty="0">
                <a:latin typeface="Times New Roman"/>
                <a:cs typeface="Times New Roman"/>
              </a:rPr>
              <a:t>diretto e divino,  ma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maggioranza </a:t>
            </a:r>
            <a:r>
              <a:rPr sz="1200" spc="-5" dirty="0">
                <a:latin typeface="Times New Roman"/>
                <a:cs typeface="Times New Roman"/>
              </a:rPr>
              <a:t>credeva che egli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interposto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intermediario rappresentativo,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Messia. Questo </a:t>
            </a:r>
            <a:r>
              <a:rPr sz="1200" dirty="0">
                <a:latin typeface="Times New Roman"/>
                <a:cs typeface="Times New Roman"/>
              </a:rPr>
              <a:t>era il solo 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possibile che il </a:t>
            </a:r>
            <a:r>
              <a:rPr sz="1200" spc="-5" dirty="0">
                <a:latin typeface="Times New Roman"/>
                <a:cs typeface="Times New Roman"/>
              </a:rPr>
              <a:t>termine Messia poteva avere </a:t>
            </a:r>
            <a:r>
              <a:rPr sz="1200" dirty="0">
                <a:latin typeface="Times New Roman"/>
                <a:cs typeface="Times New Roman"/>
              </a:rPr>
              <a:t>nella mente degli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i="1" dirty="0">
                <a:latin typeface="Times New Roman"/>
                <a:cs typeface="Times New Roman"/>
              </a:rPr>
              <a:t>Messia  </a:t>
            </a:r>
            <a:r>
              <a:rPr sz="1200" dirty="0">
                <a:latin typeface="Times New Roman"/>
                <a:cs typeface="Times New Roman"/>
              </a:rPr>
              <a:t>non poteva assolutamente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termine attribuito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si fosse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ad insegnare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una vita retta.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persone </a:t>
            </a:r>
            <a:r>
              <a:rPr sz="1200" dirty="0">
                <a:latin typeface="Times New Roman"/>
                <a:cs typeface="Times New Roman"/>
              </a:rPr>
              <a:t>sante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davano il titolo di </a:t>
            </a:r>
            <a:r>
              <a:rPr sz="1200" i="1" spc="-5" dirty="0">
                <a:latin typeface="Times New Roman"/>
                <a:cs typeface="Times New Roman"/>
              </a:rPr>
              <a:t>profeta.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doveva essere </a:t>
            </a:r>
            <a:r>
              <a:rPr sz="1200" dirty="0">
                <a:latin typeface="Times New Roman"/>
                <a:cs typeface="Times New Roman"/>
              </a:rPr>
              <a:t>più che un  </a:t>
            </a:r>
            <a:r>
              <a:rPr sz="1200" spc="-5" dirty="0">
                <a:latin typeface="Times New Roman"/>
                <a:cs typeface="Times New Roman"/>
              </a:rPr>
              <a:t>profeta;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portare all’instaurazione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avesse fallito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impresa 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nel senso tradizionale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(1501.2) 135:5.7 </a:t>
            </a:r>
            <a:r>
              <a:rPr sz="1200" dirty="0">
                <a:latin typeface="Times New Roman"/>
                <a:cs typeface="Times New Roman"/>
              </a:rPr>
              <a:t>Chi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questo Messia? Di nuovo gli insegnanti ebrei avevano </a:t>
            </a:r>
            <a:r>
              <a:rPr sz="1200" dirty="0">
                <a:latin typeface="Times New Roman"/>
                <a:cs typeface="Times New Roman"/>
              </a:rPr>
              <a:t>opinioni </a:t>
            </a:r>
            <a:r>
              <a:rPr sz="1200" spc="-5" dirty="0">
                <a:latin typeface="Times New Roman"/>
                <a:cs typeface="Times New Roman"/>
              </a:rPr>
              <a:t>diverse. 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aderivano </a:t>
            </a:r>
            <a:r>
              <a:rPr sz="1200" dirty="0">
                <a:latin typeface="Times New Roman"/>
                <a:cs typeface="Times New Roman"/>
              </a:rPr>
              <a:t>alla  dottrina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di Davide. I nuovi </a:t>
            </a:r>
            <a:r>
              <a:rPr sz="1200" spc="-5" dirty="0">
                <a:latin typeface="Times New Roman"/>
                <a:cs typeface="Times New Roman"/>
              </a:rPr>
              <a:t>insegnavano che, </a:t>
            </a:r>
            <a:r>
              <a:rPr sz="1200" dirty="0">
                <a:latin typeface="Times New Roman"/>
                <a:cs typeface="Times New Roman"/>
              </a:rPr>
              <a:t>poiché il nuovo regno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celeste,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sovrano avrebbe </a:t>
            </a:r>
            <a:r>
              <a:rPr sz="1200" dirty="0">
                <a:latin typeface="Times New Roman"/>
                <a:cs typeface="Times New Roman"/>
              </a:rPr>
              <a:t>potuto  </a:t>
            </a:r>
            <a:r>
              <a:rPr sz="1200" spc="-5" dirty="0">
                <a:latin typeface="Times New Roman"/>
                <a:cs typeface="Times New Roman"/>
              </a:rPr>
              <a:t>anche essere </a:t>
            </a:r>
            <a:r>
              <a:rPr sz="1200" dirty="0">
                <a:latin typeface="Times New Roman"/>
                <a:cs typeface="Times New Roman"/>
              </a:rPr>
              <a:t>una personalità 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rimasta </a:t>
            </a:r>
            <a:r>
              <a:rPr sz="1200" spc="-5" dirty="0">
                <a:latin typeface="Times New Roman"/>
                <a:cs typeface="Times New Roman"/>
              </a:rPr>
              <a:t>seduta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 alla destra </a:t>
            </a:r>
            <a:r>
              <a:rPr sz="1200" dirty="0">
                <a:latin typeface="Times New Roman"/>
                <a:cs typeface="Times New Roman"/>
              </a:rPr>
              <a:t>di Dio. E per </a:t>
            </a:r>
            <a:r>
              <a:rPr sz="1200" spc="-5" dirty="0">
                <a:latin typeface="Times New Roman"/>
                <a:cs typeface="Times New Roman"/>
              </a:rPr>
              <a:t>quanto strano potesse sembrare,  coloro che concepivano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un Messia umano, un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i="1" dirty="0">
                <a:latin typeface="Times New Roman"/>
                <a:cs typeface="Times New Roman"/>
              </a:rPr>
              <a:t>uomo,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93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Figlio dell’Uomo” </a:t>
            </a:r>
            <a:r>
              <a:rPr sz="1200" dirty="0">
                <a:latin typeface="Times New Roman"/>
                <a:cs typeface="Times New Roman"/>
              </a:rPr>
              <a:t>—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un Principe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tenuto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in attesa </a:t>
            </a:r>
            <a:r>
              <a:rPr sz="1200" spc="-5" dirty="0">
                <a:latin typeface="Times New Roman"/>
                <a:cs typeface="Times New Roman"/>
              </a:rPr>
              <a:t>per assumere </a:t>
            </a:r>
            <a:r>
              <a:rPr sz="1200" dirty="0">
                <a:latin typeface="Times New Roman"/>
                <a:cs typeface="Times New Roman"/>
              </a:rPr>
              <a:t>così la sovranità sulla </a:t>
            </a:r>
            <a:r>
              <a:rPr sz="1200" spc="-5" dirty="0">
                <a:latin typeface="Times New Roman"/>
                <a:cs typeface="Times New Roman"/>
              </a:rPr>
              <a:t>terra resa  nuova. Questo </a:t>
            </a:r>
            <a:r>
              <a:rPr sz="1200" dirty="0">
                <a:latin typeface="Times New Roman"/>
                <a:cs typeface="Times New Roman"/>
              </a:rPr>
              <a:t>era lo </a:t>
            </a:r>
            <a:r>
              <a:rPr sz="1200" spc="-5" dirty="0">
                <a:latin typeface="Times New Roman"/>
                <a:cs typeface="Times New Roman"/>
              </a:rPr>
              <a:t>scenario religioso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ebraico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Giovanni entrò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proclamando: </a:t>
            </a:r>
            <a:r>
              <a:rPr sz="1200" spc="-5" dirty="0">
                <a:latin typeface="Times New Roman"/>
                <a:cs typeface="Times New Roman"/>
              </a:rPr>
              <a:t>“Pentitevi, perché </a:t>
            </a:r>
            <a:r>
              <a:rPr sz="1200" dirty="0">
                <a:latin typeface="Times New Roman"/>
                <a:cs typeface="Times New Roman"/>
              </a:rPr>
              <a:t>il regno  </a:t>
            </a:r>
            <a:r>
              <a:rPr sz="1200" spc="-5" dirty="0">
                <a:latin typeface="Times New Roman"/>
                <a:cs typeface="Times New Roman"/>
              </a:rPr>
              <a:t>dei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vicino!”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(1501.3) 135:5.8 </a:t>
            </a:r>
            <a:r>
              <a:rPr sz="1200" spc="-5" dirty="0">
                <a:latin typeface="Times New Roman"/>
                <a:cs typeface="Times New Roman"/>
              </a:rPr>
              <a:t>Diventa chiaro,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che l’annuncio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del regno </a:t>
            </a:r>
            <a:r>
              <a:rPr sz="1200" dirty="0">
                <a:latin typeface="Times New Roman"/>
                <a:cs typeface="Times New Roman"/>
              </a:rPr>
              <a:t>futuro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meno di una mezza dozzina di </a:t>
            </a:r>
            <a:r>
              <a:rPr sz="1200" spc="-5" dirty="0">
                <a:latin typeface="Times New Roman"/>
                <a:cs typeface="Times New Roman"/>
              </a:rPr>
              <a:t>significati  differenti 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coloro che ascoltavano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appassionata </a:t>
            </a:r>
            <a:r>
              <a:rPr sz="1200" dirty="0">
                <a:latin typeface="Times New Roman"/>
                <a:cs typeface="Times New Roman"/>
              </a:rPr>
              <a:t>predicazione. </a:t>
            </a:r>
            <a:r>
              <a:rPr sz="1200" spc="-5" dirty="0">
                <a:latin typeface="Times New Roman"/>
                <a:cs typeface="Times New Roman"/>
              </a:rPr>
              <a:t>Ma indipendentemente dal significato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attribuivano alle espressioni impiegate </a:t>
            </a:r>
            <a:r>
              <a:rPr sz="1200" dirty="0">
                <a:latin typeface="Times New Roman"/>
                <a:cs typeface="Times New Roman"/>
              </a:rPr>
              <a:t>da Giovanni,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vari gruppi </a:t>
            </a:r>
            <a:r>
              <a:rPr sz="1200" dirty="0">
                <a:latin typeface="Times New Roman"/>
                <a:cs typeface="Times New Roman"/>
              </a:rPr>
              <a:t>in attesa </a:t>
            </a:r>
            <a:r>
              <a:rPr sz="1200" spc="-5" dirty="0">
                <a:latin typeface="Times New Roman"/>
                <a:cs typeface="Times New Roman"/>
              </a:rPr>
              <a:t>del regno degli </a:t>
            </a:r>
            <a:r>
              <a:rPr sz="1200" dirty="0">
                <a:latin typeface="Times New Roman"/>
                <a:cs typeface="Times New Roman"/>
              </a:rPr>
              <a:t>Ebrei era </a:t>
            </a:r>
            <a:r>
              <a:rPr sz="1200" spc="-5" dirty="0">
                <a:latin typeface="Times New Roman"/>
                <a:cs typeface="Times New Roman"/>
              </a:rPr>
              <a:t>incuriosito </a:t>
            </a:r>
            <a:r>
              <a:rPr sz="1200" dirty="0">
                <a:latin typeface="Times New Roman"/>
                <a:cs typeface="Times New Roman"/>
              </a:rPr>
              <a:t>dalle  </a:t>
            </a:r>
            <a:r>
              <a:rPr sz="1200" spc="-5" dirty="0">
                <a:latin typeface="Times New Roman"/>
                <a:cs typeface="Times New Roman"/>
              </a:rPr>
              <a:t>proclamazioni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predicatore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pentimento, sincero, entusiasta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sbrigativo, </a:t>
            </a:r>
            <a:r>
              <a:rPr sz="1200" dirty="0">
                <a:latin typeface="Times New Roman"/>
                <a:cs typeface="Times New Roman"/>
              </a:rPr>
              <a:t>che esortava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solennemente i  </a:t>
            </a:r>
            <a:r>
              <a:rPr sz="1200" spc="-5" dirty="0">
                <a:latin typeface="Times New Roman"/>
                <a:cs typeface="Times New Roman"/>
              </a:rPr>
              <a:t>suoi ascoltatori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“fuggire dalla collera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Giovanni comincia 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predicare</a:t>
            </a:r>
            <a:endParaRPr sz="1600">
              <a:latin typeface="Times New Roman"/>
              <a:cs typeface="Times New Roman"/>
            </a:endParaRPr>
          </a:p>
          <a:p>
            <a:pPr marL="76200" marR="2813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(1501.4) 135:6.1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del mese di </a:t>
            </a:r>
            <a:r>
              <a:rPr sz="1200" spc="-5" dirty="0">
                <a:latin typeface="Times New Roman"/>
                <a:cs typeface="Times New Roman"/>
              </a:rPr>
              <a:t>marzo dell’anno </a:t>
            </a:r>
            <a:r>
              <a:rPr sz="1200" dirty="0">
                <a:latin typeface="Times New Roman"/>
                <a:cs typeface="Times New Roman"/>
              </a:rPr>
              <a:t>25 d.C., </a:t>
            </a:r>
            <a:r>
              <a:rPr sz="1200" spc="-5" dirty="0">
                <a:latin typeface="Times New Roman"/>
                <a:cs typeface="Times New Roman"/>
              </a:rPr>
              <a:t>Giovanni fece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giro della costa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del Mar </a:t>
            </a:r>
            <a:r>
              <a:rPr sz="1200" dirty="0">
                <a:latin typeface="Times New Roman"/>
                <a:cs typeface="Times New Roman"/>
              </a:rPr>
              <a:t>Morto e risalì il  fiume </a:t>
            </a:r>
            <a:r>
              <a:rPr sz="1200" spc="-5" dirty="0">
                <a:latin typeface="Times New Roman"/>
                <a:cs typeface="Times New Roman"/>
              </a:rPr>
              <a:t>Giordano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all’altezza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Gerico, l’antico guado attraverso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Giosuè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d’Israele erano passati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entrarono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nella terra promessa.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attraversato </a:t>
            </a:r>
            <a:r>
              <a:rPr sz="1200" dirty="0">
                <a:latin typeface="Times New Roman"/>
                <a:cs typeface="Times New Roman"/>
              </a:rPr>
              <a:t>il fiume fino </a:t>
            </a:r>
            <a:r>
              <a:rPr sz="1200" spc="-5" dirty="0">
                <a:latin typeface="Times New Roman"/>
                <a:cs typeface="Times New Roman"/>
              </a:rPr>
              <a:t>all’altra sponda, si </a:t>
            </a:r>
            <a:r>
              <a:rPr sz="1200" dirty="0">
                <a:latin typeface="Times New Roman"/>
                <a:cs typeface="Times New Roman"/>
              </a:rPr>
              <a:t>stabilì vicino all’accesso del  </a:t>
            </a:r>
            <a:r>
              <a:rPr sz="1200" spc="-5" dirty="0">
                <a:latin typeface="Times New Roman"/>
                <a:cs typeface="Times New Roman"/>
              </a:rPr>
              <a:t>guado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alla gente che attraversava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fiume </a:t>
            </a:r>
            <a:r>
              <a:rPr sz="1200" dirty="0">
                <a:latin typeface="Times New Roman"/>
                <a:cs typeface="Times New Roman"/>
              </a:rPr>
              <a:t>in un senso o nell’altro.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il più </a:t>
            </a:r>
            <a:r>
              <a:rPr sz="1200" spc="-5" dirty="0">
                <a:latin typeface="Times New Roman"/>
                <a:cs typeface="Times New Roman"/>
              </a:rPr>
              <a:t>frequentato </a:t>
            </a:r>
            <a:r>
              <a:rPr sz="1200" dirty="0">
                <a:latin typeface="Times New Roman"/>
                <a:cs typeface="Times New Roman"/>
              </a:rPr>
              <a:t>di tutti i  punti di </a:t>
            </a:r>
            <a:r>
              <a:rPr sz="1200" spc="-5" dirty="0">
                <a:latin typeface="Times New Roman"/>
                <a:cs typeface="Times New Roman"/>
              </a:rPr>
              <a:t>attraversamento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89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(1501.5) 135:6.2 </a:t>
            </a:r>
            <a:r>
              <a:rPr sz="1200" spc="-5" dirty="0">
                <a:latin typeface="Times New Roman"/>
                <a:cs typeface="Times New Roman"/>
              </a:rPr>
              <a:t>Era evidente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ascoltavano Giovanni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più che un </a:t>
            </a:r>
            <a:r>
              <a:rPr sz="1200" spc="-5" dirty="0">
                <a:latin typeface="Times New Roman"/>
                <a:cs typeface="Times New Roman"/>
              </a:rPr>
              <a:t>predicatore.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coloro che ascoltavano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uomo venuto </a:t>
            </a:r>
            <a:r>
              <a:rPr sz="1200" spc="-5" dirty="0">
                <a:latin typeface="Times New Roman"/>
                <a:cs typeface="Times New Roman"/>
              </a:rPr>
              <a:t>dal deserto della </a:t>
            </a:r>
            <a:r>
              <a:rPr sz="1200" dirty="0">
                <a:latin typeface="Times New Roman"/>
                <a:cs typeface="Times New Roman"/>
              </a:rPr>
              <a:t>Giudea </a:t>
            </a:r>
            <a:r>
              <a:rPr sz="1200" spc="-5" dirty="0">
                <a:latin typeface="Times New Roman"/>
                <a:cs typeface="Times New Roman"/>
              </a:rPr>
              <a:t>ripartiva credendo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la voce di un  </a:t>
            </a:r>
            <a:r>
              <a:rPr sz="1200" spc="-5" dirty="0">
                <a:latin typeface="Times New Roman"/>
                <a:cs typeface="Times New Roman"/>
              </a:rPr>
              <a:t>profeta. Non 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meravigliarsi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Ebrei frustrati </a:t>
            </a:r>
            <a:r>
              <a:rPr sz="1200" dirty="0">
                <a:latin typeface="Times New Roman"/>
                <a:cs typeface="Times New Roman"/>
              </a:rPr>
              <a:t>e pieni di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profondamente scosse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fenomeno.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la storia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mai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devoti di </a:t>
            </a:r>
            <a:r>
              <a:rPr sz="1200" spc="-5" dirty="0">
                <a:latin typeface="Times New Roman"/>
                <a:cs typeface="Times New Roman"/>
              </a:rPr>
              <a:t>Abramo avevano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desiderato </a:t>
            </a:r>
            <a:r>
              <a:rPr sz="1200" dirty="0">
                <a:latin typeface="Times New Roman"/>
                <a:cs typeface="Times New Roman"/>
              </a:rPr>
              <a:t>la “consolazione </a:t>
            </a:r>
            <a:r>
              <a:rPr sz="1200" spc="-5" dirty="0">
                <a:latin typeface="Times New Roman"/>
                <a:cs typeface="Times New Roman"/>
              </a:rPr>
              <a:t>d’Israele”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atteso più  </a:t>
            </a:r>
            <a:r>
              <a:rPr sz="1200" spc="-5" dirty="0">
                <a:latin typeface="Times New Roman"/>
                <a:cs typeface="Times New Roman"/>
              </a:rPr>
              <a:t>ardentemente “la restaurazione del regno”. Mai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storia ebraica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vicino”,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1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334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richiamo così </a:t>
            </a:r>
            <a:r>
              <a:rPr sz="1200" dirty="0">
                <a:latin typeface="Times New Roman"/>
                <a:cs typeface="Times New Roman"/>
              </a:rPr>
              <a:t>profondo </a:t>
            </a:r>
            <a:r>
              <a:rPr sz="1200" spc="-5" dirty="0">
                <a:latin typeface="Times New Roman"/>
                <a:cs typeface="Times New Roman"/>
              </a:rPr>
              <a:t>ed universale come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così  misteriosamente </a:t>
            </a:r>
            <a:r>
              <a:rPr sz="1200" dirty="0">
                <a:latin typeface="Times New Roman"/>
                <a:cs typeface="Times New Roman"/>
              </a:rPr>
              <a:t>sulla sponda di questo </a:t>
            </a:r>
            <a:r>
              <a:rPr sz="1200" spc="-5" dirty="0">
                <a:latin typeface="Times New Roman"/>
                <a:cs typeface="Times New Roman"/>
              </a:rPr>
              <a:t>guado </a:t>
            </a:r>
            <a:r>
              <a:rPr sz="1200" dirty="0">
                <a:latin typeface="Times New Roman"/>
                <a:cs typeface="Times New Roman"/>
              </a:rPr>
              <a:t>meridionale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95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(1502.1) 135:6.3 </a:t>
            </a:r>
            <a:r>
              <a:rPr sz="1200" spc="-5" dirty="0">
                <a:latin typeface="Times New Roman"/>
                <a:cs typeface="Times New Roman"/>
              </a:rPr>
              <a:t>Egli proveniva dai </a:t>
            </a:r>
            <a:r>
              <a:rPr sz="1200" dirty="0">
                <a:latin typeface="Times New Roman"/>
                <a:cs typeface="Times New Roman"/>
              </a:rPr>
              <a:t>pastori, </a:t>
            </a:r>
            <a:r>
              <a:rPr sz="1200" spc="-5" dirty="0">
                <a:latin typeface="Times New Roman"/>
                <a:cs typeface="Times New Roman"/>
              </a:rPr>
              <a:t>come Amos. Era vestito </a:t>
            </a:r>
            <a:r>
              <a:rPr sz="1200" dirty="0">
                <a:latin typeface="Times New Roman"/>
                <a:cs typeface="Times New Roman"/>
              </a:rPr>
              <a:t>come l’Elia di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ed urlava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ammonizioni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lanciava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suoi avvertimenti nello “spirito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Elia”. Non 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sorprendersi che questo stravagante predicatore abbia creato </a:t>
            </a:r>
            <a:r>
              <a:rPr sz="1200" spc="15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scompiglio enorme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via via che i </a:t>
            </a:r>
            <a:r>
              <a:rPr sz="1200" spc="-5" dirty="0">
                <a:latin typeface="Times New Roman"/>
                <a:cs typeface="Times New Roman"/>
              </a:rPr>
              <a:t>viaggiatori portavano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le notizie </a:t>
            </a:r>
            <a:r>
              <a:rPr sz="1200" spc="-5" dirty="0">
                <a:latin typeface="Times New Roman"/>
                <a:cs typeface="Times New Roman"/>
              </a:rPr>
              <a:t>della sua predicazione lungo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06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(1502.2) 135:6.4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caratteristica nel lavoro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predicatore nazireo: egli battezzava ognuno 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credenti nel Giordano </a:t>
            </a:r>
            <a:r>
              <a:rPr sz="1200" dirty="0">
                <a:latin typeface="Times New Roman"/>
                <a:cs typeface="Times New Roman"/>
              </a:rPr>
              <a:t>“per la </a:t>
            </a:r>
            <a:r>
              <a:rPr sz="1200" spc="-5" dirty="0">
                <a:latin typeface="Times New Roman"/>
                <a:cs typeface="Times New Roman"/>
              </a:rPr>
              <a:t>remissione dei peccati”. 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una cerimonia nuova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l’avevano </a:t>
            </a:r>
            <a:r>
              <a:rPr sz="1200" dirty="0">
                <a:latin typeface="Times New Roman"/>
                <a:cs typeface="Times New Roman"/>
              </a:rPr>
              <a:t>mai visto </a:t>
            </a:r>
            <a:r>
              <a:rPr sz="1200" spc="-5" dirty="0">
                <a:latin typeface="Times New Roman"/>
                <a:cs typeface="Times New Roman"/>
              </a:rPr>
              <a:t>praticato </a:t>
            </a:r>
            <a:r>
              <a:rPr sz="1200" dirty="0">
                <a:latin typeface="Times New Roman"/>
                <a:cs typeface="Times New Roman"/>
              </a:rPr>
              <a:t>come faceva ora </a:t>
            </a:r>
            <a:r>
              <a:rPr sz="1200" spc="-5" dirty="0">
                <a:latin typeface="Times New Roman"/>
                <a:cs typeface="Times New Roman"/>
              </a:rPr>
              <a:t>Giovanni. C’era stata </a:t>
            </a:r>
            <a:r>
              <a:rPr sz="1200" dirty="0">
                <a:latin typeface="Times New Roman"/>
                <a:cs typeface="Times New Roman"/>
              </a:rPr>
              <a:t>a lungo 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battezzare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proseliti Gentili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ammetterli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comunità del cortile esterno </a:t>
            </a:r>
            <a:r>
              <a:rPr sz="1200" dirty="0">
                <a:latin typeface="Times New Roman"/>
                <a:cs typeface="Times New Roman"/>
              </a:rPr>
              <a:t>del Tempio, ma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stato </a:t>
            </a:r>
            <a:r>
              <a:rPr sz="1200" spc="-5" dirty="0">
                <a:latin typeface="Times New Roman"/>
                <a:cs typeface="Times New Roman"/>
              </a:rPr>
              <a:t>chiesto agli </a:t>
            </a:r>
            <a:r>
              <a:rPr sz="1200" dirty="0">
                <a:latin typeface="Times New Roman"/>
                <a:cs typeface="Times New Roman"/>
              </a:rPr>
              <a:t>Ebrei stessi di </a:t>
            </a:r>
            <a:r>
              <a:rPr sz="1200" spc="-5" dirty="0">
                <a:latin typeface="Times New Roman"/>
                <a:cs typeface="Times New Roman"/>
              </a:rPr>
              <a:t>sottoporsi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pentimento. Trascorsero soltanto </a:t>
            </a:r>
            <a:r>
              <a:rPr sz="1200" dirty="0">
                <a:latin typeface="Times New Roman"/>
                <a:cs typeface="Times New Roman"/>
              </a:rPr>
              <a:t>quindici mesi tra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battezzare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arresto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ed imprigionamento su istigazione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Antipa, ma in questo breve lasso di tempo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battezzò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centomila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penitenti.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77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(1502.3) 135:6.5 </a:t>
            </a:r>
            <a:r>
              <a:rPr sz="1200" spc="-5" dirty="0">
                <a:latin typeface="Times New Roman"/>
                <a:cs typeface="Times New Roman"/>
              </a:rPr>
              <a:t>Giovanni predicò per quattro mesi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guado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risalendo il </a:t>
            </a:r>
            <a:r>
              <a:rPr sz="1200" spc="-5" dirty="0">
                <a:latin typeface="Times New Roman"/>
                <a:cs typeface="Times New Roman"/>
              </a:rPr>
              <a:t>Giordano. Decine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ascoltatori,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curiosi </a:t>
            </a:r>
            <a:r>
              <a:rPr sz="1200" dirty="0">
                <a:latin typeface="Times New Roman"/>
                <a:cs typeface="Times New Roman"/>
              </a:rPr>
              <a:t>ma molti </a:t>
            </a:r>
            <a:r>
              <a:rPr sz="1200" spc="-5" dirty="0">
                <a:latin typeface="Times New Roman"/>
                <a:cs typeface="Times New Roman"/>
              </a:rPr>
              <a:t>sinceri </a:t>
            </a:r>
            <a:r>
              <a:rPr sz="1200" dirty="0">
                <a:latin typeface="Times New Roman"/>
                <a:cs typeface="Times New Roman"/>
              </a:rPr>
              <a:t>e seri, </a:t>
            </a:r>
            <a:r>
              <a:rPr sz="1200" spc="-5" dirty="0">
                <a:latin typeface="Times New Roman"/>
                <a:cs typeface="Times New Roman"/>
              </a:rPr>
              <a:t>vennero ad ascoltarlo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Samaria. Alcuni </a:t>
            </a:r>
            <a:r>
              <a:rPr sz="1200" dirty="0">
                <a:latin typeface="Times New Roman"/>
                <a:cs typeface="Times New Roman"/>
              </a:rPr>
              <a:t>vennero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(1502.4) 135:6.6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quest’anno, mentre egli si trovava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al guado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Leviti </a:t>
            </a:r>
            <a:r>
              <a:rPr sz="1200" dirty="0">
                <a:latin typeface="Times New Roman"/>
                <a:cs typeface="Times New Roman"/>
              </a:rPr>
              <a:t>mandarono una  </a:t>
            </a:r>
            <a:r>
              <a:rPr sz="1200" spc="-5" dirty="0">
                <a:latin typeface="Times New Roman"/>
                <a:cs typeface="Times New Roman"/>
              </a:rPr>
              <a:t>delegazione per chiedere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se sostenesse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ed </a:t>
            </a:r>
            <a:r>
              <a:rPr sz="1200" dirty="0">
                <a:latin typeface="Times New Roman"/>
                <a:cs typeface="Times New Roman"/>
              </a:rPr>
              <a:t>in virtù di </a:t>
            </a:r>
            <a:r>
              <a:rPr sz="1200" spc="-5" dirty="0">
                <a:latin typeface="Times New Roman"/>
                <a:cs typeface="Times New Roman"/>
              </a:rPr>
              <a:t>quale autorità predicasse. Giovanni </a:t>
            </a:r>
            <a:r>
              <a:rPr sz="1200" dirty="0">
                <a:latin typeface="Times New Roman"/>
                <a:cs typeface="Times New Roman"/>
              </a:rPr>
              <a:t>rispose a  </a:t>
            </a:r>
            <a:r>
              <a:rPr sz="1200" spc="-5" dirty="0">
                <a:latin typeface="Times New Roman"/>
                <a:cs typeface="Times New Roman"/>
              </a:rPr>
              <a:t>questi inquisitori dicendo: “Andate </a:t>
            </a:r>
            <a:r>
              <a:rPr sz="1200" dirty="0">
                <a:latin typeface="Times New Roman"/>
                <a:cs typeface="Times New Roman"/>
              </a:rPr>
              <a:t>a dire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padroni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avete ascoltato </a:t>
            </a:r>
            <a:r>
              <a:rPr sz="1200" dirty="0">
                <a:latin typeface="Times New Roman"/>
                <a:cs typeface="Times New Roman"/>
              </a:rPr>
              <a:t>‘la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di uno che </a:t>
            </a:r>
            <a:r>
              <a:rPr sz="1200" spc="-5" dirty="0">
                <a:latin typeface="Times New Roman"/>
                <a:cs typeface="Times New Roman"/>
              </a:rPr>
              <a:t>grida nel deserto’, come </a:t>
            </a:r>
            <a:r>
              <a:rPr sz="1200" dirty="0">
                <a:latin typeface="Times New Roman"/>
                <a:cs typeface="Times New Roman"/>
              </a:rPr>
              <a:t>annunciò  il </a:t>
            </a:r>
            <a:r>
              <a:rPr sz="1200" spc="-5" dirty="0">
                <a:latin typeface="Times New Roman"/>
                <a:cs typeface="Times New Roman"/>
              </a:rPr>
              <a:t>profeta, dicendo: ‘preparate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 Signore, </a:t>
            </a:r>
            <a:r>
              <a:rPr sz="1200" dirty="0">
                <a:latin typeface="Times New Roman"/>
                <a:cs typeface="Times New Roman"/>
              </a:rPr>
              <a:t>spianate una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maestra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Dio. Ogni valle sarà colmata ed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montagna ed ogni </a:t>
            </a:r>
            <a:r>
              <a:rPr sz="1200" dirty="0">
                <a:latin typeface="Times New Roman"/>
                <a:cs typeface="Times New Roman"/>
              </a:rPr>
              <a:t>collina </a:t>
            </a:r>
            <a:r>
              <a:rPr sz="1200" spc="-5" dirty="0">
                <a:latin typeface="Times New Roman"/>
                <a:cs typeface="Times New Roman"/>
              </a:rPr>
              <a:t>sarà livellata;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terreni irregolari diverranno </a:t>
            </a:r>
            <a:r>
              <a:rPr sz="1200" dirty="0">
                <a:latin typeface="Times New Roman"/>
                <a:cs typeface="Times New Roman"/>
              </a:rPr>
              <a:t>piani,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accidentati diverranno </a:t>
            </a:r>
            <a:r>
              <a:rPr sz="1200" spc="-5" dirty="0">
                <a:latin typeface="Times New Roman"/>
                <a:cs typeface="Times New Roman"/>
              </a:rPr>
              <a:t>vallate </a:t>
            </a:r>
            <a:r>
              <a:rPr sz="1200" dirty="0">
                <a:latin typeface="Times New Roman"/>
                <a:cs typeface="Times New Roman"/>
              </a:rPr>
              <a:t>uniformi;  e tutta </a:t>
            </a:r>
            <a:r>
              <a:rPr sz="1200" spc="-5" dirty="0">
                <a:latin typeface="Times New Roman"/>
                <a:cs typeface="Times New Roman"/>
              </a:rPr>
              <a:t>l’umanità vedrà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Dio.’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1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(1502.5) 135:6.7 </a:t>
            </a:r>
            <a:r>
              <a:rPr sz="1200" spc="-5" dirty="0">
                <a:latin typeface="Times New Roman"/>
                <a:cs typeface="Times New Roman"/>
              </a:rPr>
              <a:t>Giovanni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predicatore eroico </a:t>
            </a:r>
            <a:r>
              <a:rPr sz="1200" dirty="0">
                <a:latin typeface="Times New Roman"/>
                <a:cs typeface="Times New Roman"/>
              </a:rPr>
              <a:t>ma privo di </a:t>
            </a:r>
            <a:r>
              <a:rPr sz="1200" spc="-5" dirty="0">
                <a:latin typeface="Times New Roman"/>
                <a:cs typeface="Times New Roman"/>
              </a:rPr>
              <a:t>tatto. Un giorno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stava predicando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battezzando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  occidentale </a:t>
            </a:r>
            <a:r>
              <a:rPr sz="1200" dirty="0">
                <a:latin typeface="Times New Roman"/>
                <a:cs typeface="Times New Roman"/>
              </a:rPr>
              <a:t>del Giordano,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certo numero </a:t>
            </a:r>
            <a:r>
              <a:rPr sz="1200" dirty="0">
                <a:latin typeface="Times New Roman"/>
                <a:cs typeface="Times New Roman"/>
              </a:rPr>
              <a:t>di Sadducei </a:t>
            </a:r>
            <a:r>
              <a:rPr sz="1200" spc="-5" dirty="0">
                <a:latin typeface="Times New Roman"/>
                <a:cs typeface="Times New Roman"/>
              </a:rPr>
              <a:t>si fecero avanti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presentarono per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battezzati.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farli scendere nell’acqua, Giovanni, rivolgendosi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collettivamente,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“Chi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consigliato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fuggire</a:t>
            </a:r>
            <a:endParaRPr sz="1200">
              <a:latin typeface="Times New Roman"/>
              <a:cs typeface="Times New Roman"/>
            </a:endParaRPr>
          </a:p>
          <a:p>
            <a:pPr marL="76200" marR="19621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dalla collera futura come vipere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fuoco?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battezzerò, ma vi </a:t>
            </a:r>
            <a:r>
              <a:rPr sz="1200" spc="-5" dirty="0">
                <a:latin typeface="Times New Roman"/>
                <a:cs typeface="Times New Roman"/>
              </a:rPr>
              <a:t>avverto che </a:t>
            </a:r>
            <a:r>
              <a:rPr sz="1200" dirty="0">
                <a:latin typeface="Times New Roman"/>
                <a:cs typeface="Times New Roman"/>
              </a:rPr>
              <a:t>dovrete produrre </a:t>
            </a:r>
            <a:r>
              <a:rPr sz="1200" spc="-5" dirty="0">
                <a:latin typeface="Times New Roman"/>
                <a:cs typeface="Times New Roman"/>
              </a:rPr>
              <a:t>frutti degni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sincero  pentimento se </a:t>
            </a:r>
            <a:r>
              <a:rPr sz="1200" dirty="0">
                <a:latin typeface="Times New Roman"/>
                <a:cs typeface="Times New Roman"/>
              </a:rPr>
              <a:t>volete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remissione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peccati.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venitemi </a:t>
            </a:r>
            <a:r>
              <a:rPr sz="1200" dirty="0">
                <a:latin typeface="Times New Roman"/>
                <a:cs typeface="Times New Roman"/>
              </a:rPr>
              <a:t>a dire </a:t>
            </a:r>
            <a:r>
              <a:rPr sz="1200" spc="-5" dirty="0">
                <a:latin typeface="Times New Roman"/>
                <a:cs typeface="Times New Roman"/>
              </a:rPr>
              <a:t>che Abramo </a:t>
            </a:r>
            <a:r>
              <a:rPr sz="1200" dirty="0">
                <a:latin typeface="Times New Roman"/>
                <a:cs typeface="Times New Roman"/>
              </a:rPr>
              <a:t>è vostro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qui davanti a voi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capace di </a:t>
            </a:r>
            <a:r>
              <a:rPr sz="1200" spc="-5" dirty="0">
                <a:latin typeface="Times New Roman"/>
                <a:cs typeface="Times New Roman"/>
              </a:rPr>
              <a:t>far sorgere dei </a:t>
            </a:r>
            <a:r>
              <a:rPr sz="1200" dirty="0">
                <a:latin typeface="Times New Roman"/>
                <a:cs typeface="Times New Roman"/>
              </a:rPr>
              <a:t>degni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Abramo. Già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scure </a:t>
            </a:r>
            <a:r>
              <a:rPr sz="1200" dirty="0">
                <a:latin typeface="Times New Roman"/>
                <a:cs typeface="Times New Roman"/>
              </a:rPr>
              <a:t>è posta sulle </a:t>
            </a:r>
            <a:r>
              <a:rPr sz="1200" spc="-5" dirty="0">
                <a:latin typeface="Times New Roman"/>
                <a:cs typeface="Times New Roman"/>
              </a:rPr>
              <a:t>radici  stesse degli alberi. Ogni albero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frutti buoni 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tagliato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gettato </a:t>
            </a:r>
            <a:r>
              <a:rPr sz="1200" dirty="0">
                <a:latin typeface="Times New Roman"/>
                <a:cs typeface="Times New Roman"/>
              </a:rPr>
              <a:t>nel fuoco.” </a:t>
            </a:r>
            <a:r>
              <a:rPr sz="1200" spc="-5" dirty="0">
                <a:latin typeface="Times New Roman"/>
                <a:cs typeface="Times New Roman"/>
              </a:rPr>
              <a:t>(Le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5" dirty="0">
                <a:latin typeface="Times New Roman"/>
                <a:cs typeface="Times New Roman"/>
              </a:rPr>
              <a:t>pietre </a:t>
            </a:r>
            <a:r>
              <a:rPr sz="1200" spc="-5" dirty="0">
                <a:latin typeface="Times New Roman"/>
                <a:cs typeface="Times New Roman"/>
              </a:rPr>
              <a:t>alle  quali egli </a:t>
            </a:r>
            <a:r>
              <a:rPr sz="1200" dirty="0">
                <a:latin typeface="Times New Roman"/>
                <a:cs typeface="Times New Roman"/>
              </a:rPr>
              <a:t>faceva </a:t>
            </a:r>
            <a:r>
              <a:rPr sz="1200" spc="-5" dirty="0">
                <a:latin typeface="Times New Roman"/>
                <a:cs typeface="Times New Roman"/>
              </a:rPr>
              <a:t>allusione erano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celebri pietre commemorative erette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Giosuè </a:t>
            </a:r>
            <a:r>
              <a:rPr sz="1200" dirty="0">
                <a:latin typeface="Times New Roman"/>
                <a:cs typeface="Times New Roman"/>
              </a:rPr>
              <a:t>a ricordo </a:t>
            </a:r>
            <a:r>
              <a:rPr sz="1200" spc="-5" dirty="0">
                <a:latin typeface="Times New Roman"/>
                <a:cs typeface="Times New Roman"/>
              </a:rPr>
              <a:t>del passaggio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“dodici </a:t>
            </a:r>
            <a:r>
              <a:rPr sz="1200" dirty="0">
                <a:latin typeface="Times New Roman"/>
                <a:cs typeface="Times New Roman"/>
              </a:rPr>
              <a:t>tribù” </a:t>
            </a:r>
            <a:r>
              <a:rPr sz="1200" spc="-5" dirty="0">
                <a:latin typeface="Times New Roman"/>
                <a:cs typeface="Times New Roman"/>
              </a:rPr>
              <a:t>per  questo stesso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quando entrarono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nella terra</a:t>
            </a:r>
            <a:r>
              <a:rPr sz="1200" dirty="0">
                <a:latin typeface="Times New Roman"/>
                <a:cs typeface="Times New Roman"/>
              </a:rPr>
              <a:t> promessa.)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(1502.6) 135:6.8 </a:t>
            </a:r>
            <a:r>
              <a:rPr sz="1200" spc="-5" dirty="0">
                <a:latin typeface="Times New Roman"/>
                <a:cs typeface="Times New Roman"/>
              </a:rPr>
              <a:t>Giovanni teneva delle </a:t>
            </a:r>
            <a:r>
              <a:rPr sz="1200" dirty="0">
                <a:latin typeface="Times New Roman"/>
                <a:cs typeface="Times New Roman"/>
              </a:rPr>
              <a:t>lezioni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discepoli, nel </a:t>
            </a:r>
            <a:r>
              <a:rPr sz="1200" dirty="0">
                <a:latin typeface="Times New Roman"/>
                <a:cs typeface="Times New Roman"/>
              </a:rPr>
              <a:t>corso delle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li istruiva </a:t>
            </a:r>
            <a:r>
              <a:rPr sz="1200" spc="-5" dirty="0">
                <a:latin typeface="Times New Roman"/>
                <a:cs typeface="Times New Roman"/>
              </a:rPr>
              <a:t>sui dettagli della </a:t>
            </a:r>
            <a:r>
              <a:rPr sz="1200" dirty="0">
                <a:latin typeface="Times New Roman"/>
                <a:cs typeface="Times New Roman"/>
              </a:rPr>
              <a:t>loro nuova vita e </a:t>
            </a:r>
            <a:r>
              <a:rPr sz="1200" spc="-5" dirty="0">
                <a:latin typeface="Times New Roman"/>
                <a:cs typeface="Times New Roman"/>
              </a:rPr>
              <a:t>si  sforzava </a:t>
            </a:r>
            <a:r>
              <a:rPr sz="1200" dirty="0">
                <a:latin typeface="Times New Roman"/>
                <a:cs typeface="Times New Roman"/>
              </a:rPr>
              <a:t>di rispondere alle loro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domande. </a:t>
            </a:r>
            <a:r>
              <a:rPr sz="1200" spc="-5" dirty="0">
                <a:latin typeface="Times New Roman"/>
                <a:cs typeface="Times New Roman"/>
              </a:rPr>
              <a:t>Egli consigliava agli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d’insegnare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spirito quanto </a:t>
            </a:r>
            <a:r>
              <a:rPr sz="1200" dirty="0">
                <a:latin typeface="Times New Roman"/>
                <a:cs typeface="Times New Roman"/>
              </a:rPr>
              <a:t>nella lettera  </a:t>
            </a:r>
            <a:r>
              <a:rPr sz="1200" spc="-5" dirty="0">
                <a:latin typeface="Times New Roman"/>
                <a:cs typeface="Times New Roman"/>
              </a:rPr>
              <a:t>della legge. Egli insegnava al ricco </a:t>
            </a:r>
            <a:r>
              <a:rPr sz="1200" dirty="0">
                <a:latin typeface="Times New Roman"/>
                <a:cs typeface="Times New Roman"/>
              </a:rPr>
              <a:t>di nutrire il </a:t>
            </a:r>
            <a:r>
              <a:rPr sz="1200" spc="-5" dirty="0">
                <a:latin typeface="Times New Roman"/>
                <a:cs typeface="Times New Roman"/>
              </a:rPr>
              <a:t>povero; agli esattori </a:t>
            </a:r>
            <a:r>
              <a:rPr sz="1200" dirty="0">
                <a:latin typeface="Times New Roman"/>
                <a:cs typeface="Times New Roman"/>
              </a:rPr>
              <a:t>d’imposte </a:t>
            </a:r>
            <a:r>
              <a:rPr sz="1200" spc="-5" dirty="0">
                <a:latin typeface="Times New Roman"/>
                <a:cs typeface="Times New Roman"/>
              </a:rPr>
              <a:t>diceva: “Non estorcete </a:t>
            </a:r>
            <a:r>
              <a:rPr sz="1200" dirty="0">
                <a:latin typeface="Times New Roman"/>
                <a:cs typeface="Times New Roman"/>
              </a:rPr>
              <a:t>più di quanto vi è dovuto.” </a:t>
            </a:r>
            <a:r>
              <a:rPr sz="1200" spc="-5" dirty="0">
                <a:latin typeface="Times New Roman"/>
                <a:cs typeface="Times New Roman"/>
              </a:rPr>
              <a:t>Ai  soldati diceva: “Non </a:t>
            </a:r>
            <a:r>
              <a:rPr sz="1200" dirty="0">
                <a:latin typeface="Times New Roman"/>
                <a:cs typeface="Times New Roman"/>
              </a:rPr>
              <a:t>fate violenza e non </a:t>
            </a:r>
            <a:r>
              <a:rPr sz="1200" spc="-5" dirty="0">
                <a:latin typeface="Times New Roman"/>
                <a:cs typeface="Times New Roman"/>
              </a:rPr>
              <a:t>pretendete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indebitamente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accontentatevi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soldo.” Mentre </a:t>
            </a:r>
            <a:r>
              <a:rPr sz="1200" dirty="0">
                <a:latin typeface="Times New Roman"/>
                <a:cs typeface="Times New Roman"/>
              </a:rPr>
              <a:t>consigliava a  tutti: </a:t>
            </a:r>
            <a:r>
              <a:rPr sz="1200" spc="-5" dirty="0">
                <a:latin typeface="Times New Roman"/>
                <a:cs typeface="Times New Roman"/>
              </a:rPr>
              <a:t>“Preparatevi per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Giovanni va verso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nord</a:t>
            </a:r>
            <a:endParaRPr sz="1600">
              <a:latin typeface="Times New Roman"/>
              <a:cs typeface="Times New Roman"/>
            </a:endParaRPr>
          </a:p>
          <a:p>
            <a:pPr marL="76200" marR="11176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(1503.1) 135:7.1 </a:t>
            </a:r>
            <a:r>
              <a:rPr sz="1200" spc="-5" dirty="0">
                <a:latin typeface="Times New Roman"/>
                <a:cs typeface="Times New Roman"/>
              </a:rPr>
              <a:t>Giovanni aveva ancora </a:t>
            </a:r>
            <a:r>
              <a:rPr sz="1200" dirty="0">
                <a:latin typeface="Times New Roman"/>
                <a:cs typeface="Times New Roman"/>
              </a:rPr>
              <a:t>le idee confuse </a:t>
            </a:r>
            <a:r>
              <a:rPr sz="1200" spc="-5" dirty="0">
                <a:latin typeface="Times New Roman"/>
                <a:cs typeface="Times New Roman"/>
              </a:rPr>
              <a:t>sul regno futuro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re. Più predicava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confuso, ma </a:t>
            </a:r>
            <a:r>
              <a:rPr sz="1200" spc="-5" dirty="0">
                <a:latin typeface="Times New Roman"/>
                <a:cs typeface="Times New Roman"/>
              </a:rPr>
              <a:t>questa  incertezza intellettuale circa </a:t>
            </a:r>
            <a:r>
              <a:rPr sz="1200" dirty="0">
                <a:latin typeface="Times New Roman"/>
                <a:cs typeface="Times New Roman"/>
              </a:rPr>
              <a:t>la natura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futuro non sminuì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minimamente la </a:t>
            </a:r>
            <a:r>
              <a:rPr sz="1200" spc="-5" dirty="0">
                <a:latin typeface="Times New Roman"/>
                <a:cs typeface="Times New Roman"/>
              </a:rPr>
              <a:t>sua convinzione sulla </a:t>
            </a:r>
            <a:r>
              <a:rPr sz="1200" dirty="0">
                <a:latin typeface="Times New Roman"/>
                <a:cs typeface="Times New Roman"/>
              </a:rPr>
              <a:t>certezza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dell’avvento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260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0863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(1335.6) 121:3.7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schiavitù,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popoli </a:t>
            </a:r>
            <a:r>
              <a:rPr sz="1200" spc="-5" dirty="0">
                <a:latin typeface="Times New Roman"/>
                <a:cs typeface="Times New Roman"/>
              </a:rPr>
              <a:t>superiori,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conquiste militari </a:t>
            </a:r>
            <a:r>
              <a:rPr sz="1200" dirty="0">
                <a:latin typeface="Times New Roman"/>
                <a:cs typeface="Times New Roman"/>
              </a:rPr>
              <a:t>romane.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potere  </a:t>
            </a:r>
            <a:r>
              <a:rPr sz="1200" spc="-5" dirty="0">
                <a:latin typeface="Times New Roman"/>
                <a:cs typeface="Times New Roman"/>
              </a:rPr>
              <a:t>del padrone sul suo </a:t>
            </a:r>
            <a:r>
              <a:rPr sz="1200" dirty="0">
                <a:latin typeface="Times New Roman"/>
                <a:cs typeface="Times New Roman"/>
              </a:rPr>
              <a:t>schiavo </a:t>
            </a:r>
            <a:r>
              <a:rPr sz="1200" spc="-5" dirty="0">
                <a:latin typeface="Times New Roman"/>
                <a:cs typeface="Times New Roman"/>
              </a:rPr>
              <a:t>era assoluto.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primitiva era </a:t>
            </a:r>
            <a:r>
              <a:rPr sz="1200" spc="-5" dirty="0">
                <a:latin typeface="Times New Roman"/>
                <a:cs typeface="Times New Roman"/>
              </a:rPr>
              <a:t>largamente composta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classi inferiori 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schiavi.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79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(1335.7) 121:3.8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schiavi </a:t>
            </a:r>
            <a:r>
              <a:rPr sz="1200" spc="-5" dirty="0">
                <a:latin typeface="Times New Roman"/>
                <a:cs typeface="Times New Roman"/>
              </a:rPr>
              <a:t>superiori ricevevano </a:t>
            </a:r>
            <a:r>
              <a:rPr sz="1200" dirty="0">
                <a:latin typeface="Times New Roman"/>
                <a:cs typeface="Times New Roman"/>
              </a:rPr>
              <a:t>spesso dei </a:t>
            </a:r>
            <a:r>
              <a:rPr sz="1200" spc="-5" dirty="0">
                <a:latin typeface="Times New Roman"/>
                <a:cs typeface="Times New Roman"/>
              </a:rPr>
              <a:t>salari </a:t>
            </a:r>
            <a:r>
              <a:rPr sz="1200" dirty="0">
                <a:latin typeface="Times New Roman"/>
                <a:cs typeface="Times New Roman"/>
              </a:rPr>
              <a:t>e risparmiando i </a:t>
            </a:r>
            <a:r>
              <a:rPr sz="1200" spc="-5" dirty="0">
                <a:latin typeface="Times New Roman"/>
                <a:cs typeface="Times New Roman"/>
              </a:rPr>
              <a:t>loro guadagni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libertà.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schiavi emancipati si elevarono ad alte </a:t>
            </a:r>
            <a:r>
              <a:rPr sz="1200" dirty="0">
                <a:latin typeface="Times New Roman"/>
                <a:cs typeface="Times New Roman"/>
              </a:rPr>
              <a:t>posizioni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Stato,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Chiesa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affari. 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proprio queste </a:t>
            </a:r>
            <a:r>
              <a:rPr sz="1200" spc="-5" dirty="0">
                <a:latin typeface="Times New Roman"/>
                <a:cs typeface="Times New Roman"/>
              </a:rPr>
              <a:t>possibilità che resero </a:t>
            </a:r>
            <a:r>
              <a:rPr sz="1200" dirty="0">
                <a:latin typeface="Times New Roman"/>
                <a:cs typeface="Times New Roman"/>
              </a:rPr>
              <a:t>la Chiesa cristiana primitiva </a:t>
            </a:r>
            <a:r>
              <a:rPr sz="1200" spc="-5" dirty="0">
                <a:latin typeface="Times New Roman"/>
                <a:cs typeface="Times New Roman"/>
              </a:rPr>
              <a:t>così tollerante verso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forma modificata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schiavitù.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(1335.8) 121:3.9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dopo Cristo non </a:t>
            </a:r>
            <a:r>
              <a:rPr sz="1200" spc="-5" dirty="0">
                <a:latin typeface="Times New Roman"/>
                <a:cs typeface="Times New Roman"/>
              </a:rPr>
              <a:t>c’erano problemi sociali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estesi nell’Impero </a:t>
            </a:r>
            <a:r>
              <a:rPr sz="1200" dirty="0">
                <a:latin typeface="Times New Roman"/>
                <a:cs typeface="Times New Roman"/>
              </a:rPr>
              <a:t>Romano.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si considerava come appartenente </a:t>
            </a:r>
            <a:r>
              <a:rPr sz="1200" dirty="0">
                <a:latin typeface="Times New Roman"/>
                <a:cs typeface="Times New Roman"/>
              </a:rPr>
              <a:t>a quel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casualmente era </a:t>
            </a:r>
            <a:r>
              <a:rPr sz="1200" dirty="0">
                <a:latin typeface="Times New Roman"/>
                <a:cs typeface="Times New Roman"/>
              </a:rPr>
              <a:t>nata. </a:t>
            </a:r>
            <a:r>
              <a:rPr sz="1200" spc="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sempre una porta </a:t>
            </a:r>
            <a:r>
              <a:rPr sz="1200" spc="-5" dirty="0">
                <a:latin typeface="Times New Roman"/>
                <a:cs typeface="Times New Roman"/>
              </a:rPr>
              <a:t>aperta attraverso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capaci potevano elevarsi dagli strati inferiori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superiori della </a:t>
            </a:r>
            <a:r>
              <a:rPr sz="1200" dirty="0">
                <a:latin typeface="Times New Roman"/>
                <a:cs typeface="Times New Roman"/>
              </a:rPr>
              <a:t>società </a:t>
            </a:r>
            <a:r>
              <a:rPr sz="1200" spc="-5" dirty="0">
                <a:latin typeface="Times New Roman"/>
                <a:cs typeface="Times New Roman"/>
              </a:rPr>
              <a:t>romana,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era  generalmente contenta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proprio rango sociale. Non c’era </a:t>
            </a:r>
            <a:r>
              <a:rPr sz="1200" dirty="0">
                <a:latin typeface="Times New Roman"/>
                <a:cs typeface="Times New Roman"/>
              </a:rPr>
              <a:t>coscienza di </a:t>
            </a:r>
            <a:r>
              <a:rPr sz="1200" spc="-5" dirty="0">
                <a:latin typeface="Times New Roman"/>
                <a:cs typeface="Times New Roman"/>
              </a:rPr>
              <a:t>classe, </a:t>
            </a:r>
            <a:r>
              <a:rPr sz="1200" spc="1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consideravano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distinzioni di </a:t>
            </a:r>
            <a:r>
              <a:rPr sz="1200" spc="-5" dirty="0">
                <a:latin typeface="Times New Roman"/>
                <a:cs typeface="Times New Roman"/>
              </a:rPr>
              <a:t>classe  come ingiuste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cattive.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senso </a:t>
            </a:r>
            <a:r>
              <a:rPr sz="1200" dirty="0">
                <a:latin typeface="Times New Roman"/>
                <a:cs typeface="Times New Roman"/>
              </a:rPr>
              <a:t>un movimento </a:t>
            </a:r>
            <a:r>
              <a:rPr sz="1200" spc="-5" dirty="0">
                <a:latin typeface="Times New Roman"/>
                <a:cs typeface="Times New Roman"/>
              </a:rPr>
              <a:t>economico </a:t>
            </a:r>
            <a:r>
              <a:rPr sz="1200" dirty="0">
                <a:latin typeface="Times New Roman"/>
                <a:cs typeface="Times New Roman"/>
              </a:rPr>
              <a:t>avente per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miserie delle classi 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041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(1335.9) 121:3.10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godessero </a:t>
            </a:r>
            <a:r>
              <a:rPr sz="1200" dirty="0">
                <a:latin typeface="Times New Roman"/>
                <a:cs typeface="Times New Roman"/>
              </a:rPr>
              <a:t>di maggior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l’Impero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rispetto alla </a:t>
            </a:r>
            <a:r>
              <a:rPr sz="1200" dirty="0">
                <a:latin typeface="Times New Roman"/>
                <a:cs typeface="Times New Roman"/>
              </a:rPr>
              <a:t>loro posizione </a:t>
            </a:r>
            <a:r>
              <a:rPr sz="1200" spc="-5" dirty="0">
                <a:latin typeface="Times New Roman"/>
                <a:cs typeface="Times New Roman"/>
              </a:rPr>
              <a:t>limitata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Palestina,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devozione familiare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l’affetto naturale degli Ebrei superavano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 mondo dei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filosofia dei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Gentili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(1335.10) 121:4.1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Gentili erano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inferiori agli Ebrei,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-5" dirty="0">
                <a:latin typeface="Times New Roman"/>
                <a:cs typeface="Times New Roman"/>
              </a:rPr>
              <a:t>dei Gentili </a:t>
            </a:r>
            <a:r>
              <a:rPr sz="1200" dirty="0">
                <a:latin typeface="Times New Roman"/>
                <a:cs typeface="Times New Roman"/>
              </a:rPr>
              <a:t>più nobili </a:t>
            </a:r>
            <a:r>
              <a:rPr sz="1200" spc="-1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vasto terreno </a:t>
            </a:r>
            <a:r>
              <a:rPr sz="1200" dirty="0">
                <a:latin typeface="Times New Roman"/>
                <a:cs typeface="Times New Roman"/>
              </a:rPr>
              <a:t>di bontà </a:t>
            </a:r>
            <a:r>
              <a:rPr sz="1200" spc="-5" dirty="0">
                <a:latin typeface="Times New Roman"/>
                <a:cs typeface="Times New Roman"/>
              </a:rPr>
              <a:t>naturale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umano potenziale in cui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seme </a:t>
            </a:r>
            <a:r>
              <a:rPr sz="1200" spc="-5" dirty="0">
                <a:latin typeface="Times New Roman"/>
                <a:cs typeface="Times New Roman"/>
              </a:rPr>
              <a:t>del Cristianesimo germogliare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produrre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8475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08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immediato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poteva essere </a:t>
            </a:r>
            <a:r>
              <a:rPr sz="1200" dirty="0">
                <a:latin typeface="Times New Roman"/>
                <a:cs typeface="Times New Roman"/>
              </a:rPr>
              <a:t>confuso </a:t>
            </a:r>
            <a:r>
              <a:rPr sz="1200" spc="-5" dirty="0">
                <a:latin typeface="Times New Roman"/>
                <a:cs typeface="Times New Roman"/>
              </a:rPr>
              <a:t>nella 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mai nello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dubbio sulla </a:t>
            </a:r>
            <a:r>
              <a:rPr sz="1200" spc="5" dirty="0">
                <a:latin typeface="Times New Roman"/>
                <a:cs typeface="Times New Roman"/>
              </a:rPr>
              <a:t>venuta 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ma era </a:t>
            </a:r>
            <a:r>
              <a:rPr sz="1200" spc="-5" dirty="0">
                <a:latin typeface="Times New Roman"/>
                <a:cs typeface="Times New Roman"/>
              </a:rPr>
              <a:t>lontano dall’essere </a:t>
            </a:r>
            <a:r>
              <a:rPr sz="1200" dirty="0">
                <a:latin typeface="Times New Roman"/>
                <a:cs typeface="Times New Roman"/>
              </a:rPr>
              <a:t>certo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sarebbe stato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regno. Fintantoché </a:t>
            </a:r>
            <a:r>
              <a:rPr sz="1200" dirty="0">
                <a:latin typeface="Times New Roman"/>
                <a:cs typeface="Times New Roman"/>
              </a:rPr>
              <a:t>Giovanni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63500" marR="1250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atteneva all’idea della restaurazione del </a:t>
            </a:r>
            <a:r>
              <a:rPr sz="1200" dirty="0">
                <a:latin typeface="Times New Roman"/>
                <a:cs typeface="Times New Roman"/>
              </a:rPr>
              <a:t>trono di Davide,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genitori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Gesù, nato </a:t>
            </a:r>
            <a:r>
              <a:rPr sz="1200" dirty="0">
                <a:latin typeface="Times New Roman"/>
                <a:cs typeface="Times New Roman"/>
              </a:rPr>
              <a:t>nella Città di Davide,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atteso, </a:t>
            </a:r>
            <a:r>
              <a:rPr sz="1200" dirty="0">
                <a:latin typeface="Times New Roman"/>
                <a:cs typeface="Times New Roman"/>
              </a:rPr>
              <a:t>sembravano </a:t>
            </a:r>
            <a:r>
              <a:rPr sz="1200" spc="-5" dirty="0">
                <a:latin typeface="Times New Roman"/>
                <a:cs typeface="Times New Roman"/>
              </a:rPr>
              <a:t>coerenti. Ma </a:t>
            </a:r>
            <a:r>
              <a:rPr sz="1200" dirty="0">
                <a:latin typeface="Times New Roman"/>
                <a:cs typeface="Times New Roman"/>
              </a:rPr>
              <a:t>nei momenti in </a:t>
            </a:r>
            <a:r>
              <a:rPr sz="1200" spc="-5" dirty="0">
                <a:latin typeface="Times New Roman"/>
                <a:cs typeface="Times New Roman"/>
              </a:rPr>
              <a:t>cui propendeva maggiormente </a:t>
            </a:r>
            <a:r>
              <a:rPr sz="1200" dirty="0">
                <a:latin typeface="Times New Roman"/>
                <a:cs typeface="Times New Roman"/>
              </a:rPr>
              <a:t>verso la dottrina  di un </a:t>
            </a:r>
            <a:r>
              <a:rPr sz="1200" spc="-5" dirty="0">
                <a:latin typeface="Times New Roman"/>
                <a:cs typeface="Times New Roman"/>
              </a:rPr>
              <a:t>regno spirituale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fine dell’era </a:t>
            </a:r>
            <a:r>
              <a:rPr sz="1200" dirty="0">
                <a:latin typeface="Times New Roman"/>
                <a:cs typeface="Times New Roman"/>
              </a:rPr>
              <a:t>temporale </a:t>
            </a:r>
            <a:r>
              <a:rPr sz="1200" spc="-5" dirty="0">
                <a:latin typeface="Times New Roman"/>
                <a:cs typeface="Times New Roman"/>
              </a:rPr>
              <a:t>sulla terra, egli era </a:t>
            </a:r>
            <a:r>
              <a:rPr sz="1200" dirty="0">
                <a:latin typeface="Times New Roman"/>
                <a:cs typeface="Times New Roman"/>
              </a:rPr>
              <a:t>molto dubbioso </a:t>
            </a:r>
            <a:r>
              <a:rPr sz="1200" spc="-5" dirty="0">
                <a:latin typeface="Times New Roman"/>
                <a:cs typeface="Times New Roman"/>
              </a:rPr>
              <a:t>sul ruolo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avrebbe svolto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 avvenimenti. Talvolta </a:t>
            </a:r>
            <a:r>
              <a:rPr sz="1200" dirty="0">
                <a:latin typeface="Times New Roman"/>
                <a:cs typeface="Times New Roman"/>
              </a:rPr>
              <a:t>dubitava di tutto, ma non a </a:t>
            </a:r>
            <a:r>
              <a:rPr sz="1200" spc="-5" dirty="0">
                <a:latin typeface="Times New Roman"/>
                <a:cs typeface="Times New Roman"/>
              </a:rPr>
              <a:t>lungo. Egli desiderava </a:t>
            </a:r>
            <a:r>
              <a:rPr sz="1200" dirty="0">
                <a:latin typeface="Times New Roman"/>
                <a:cs typeface="Times New Roman"/>
              </a:rPr>
              <a:t>realmente </a:t>
            </a:r>
            <a:r>
              <a:rPr sz="1200" spc="-5" dirty="0">
                <a:latin typeface="Times New Roman"/>
                <a:cs typeface="Times New Roman"/>
              </a:rPr>
              <a:t>poter parlare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suo cugino,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questo era contrario all’accordo stabilito </a:t>
            </a:r>
            <a:r>
              <a:rPr sz="1200" dirty="0">
                <a:latin typeface="Times New Roman"/>
                <a:cs typeface="Times New Roman"/>
              </a:rPr>
              <a:t>tra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(1503.2) 135:7.2 </a:t>
            </a:r>
            <a:r>
              <a:rPr sz="1200" spc="-5" dirty="0">
                <a:latin typeface="Times New Roman"/>
                <a:cs typeface="Times New Roman"/>
              </a:rPr>
              <a:t>Mentre Giovanni si dirigeva verso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pensò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Gesù. Egli si fermò </a:t>
            </a:r>
            <a:r>
              <a:rPr sz="1200" dirty="0">
                <a:latin typeface="Times New Roman"/>
                <a:cs typeface="Times New Roman"/>
              </a:rPr>
              <a:t>in più di una dozzina di </a:t>
            </a:r>
            <a:r>
              <a:rPr sz="1200" spc="-5" dirty="0">
                <a:latin typeface="Times New Roman"/>
                <a:cs typeface="Times New Roman"/>
              </a:rPr>
              <a:t>posti risalendo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Giordano. Fu ad Adam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allusione ad “un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che verrà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me”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domanda  </a:t>
            </a:r>
            <a:r>
              <a:rPr sz="1200" spc="-5" dirty="0">
                <a:latin typeface="Times New Roman"/>
                <a:cs typeface="Times New Roman"/>
              </a:rPr>
              <a:t>precisa che gli avevano </a:t>
            </a:r>
            <a:r>
              <a:rPr sz="1200" dirty="0">
                <a:latin typeface="Times New Roman"/>
                <a:cs typeface="Times New Roman"/>
              </a:rPr>
              <a:t>posto i </a:t>
            </a:r>
            <a:r>
              <a:rPr sz="1200" spc="-5" dirty="0">
                <a:latin typeface="Times New Roman"/>
                <a:cs typeface="Times New Roman"/>
              </a:rPr>
              <a:t>suoi discepoli: </a:t>
            </a:r>
            <a:r>
              <a:rPr sz="1200" dirty="0">
                <a:latin typeface="Times New Roman"/>
                <a:cs typeface="Times New Roman"/>
              </a:rPr>
              <a:t>“Sei tu il </a:t>
            </a:r>
            <a:r>
              <a:rPr sz="1200" spc="-5" dirty="0">
                <a:latin typeface="Times New Roman"/>
                <a:cs typeface="Times New Roman"/>
              </a:rPr>
              <a:t>Messia?”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“Verrà </a:t>
            </a:r>
            <a:r>
              <a:rPr sz="1200" dirty="0">
                <a:latin typeface="Times New Roman"/>
                <a:cs typeface="Times New Roman"/>
              </a:rPr>
              <a:t>uno dopo di me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più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me,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quale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degno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chinarmi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sciogliere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lacci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sandali.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battezzo </a:t>
            </a:r>
            <a:r>
              <a:rPr sz="1200" spc="-5" dirty="0">
                <a:latin typeface="Times New Roman"/>
                <a:cs typeface="Times New Roman"/>
              </a:rPr>
              <a:t>con l’acqua, </a:t>
            </a:r>
            <a:r>
              <a:rPr sz="1200" spc="20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lui vi  </a:t>
            </a:r>
            <a:r>
              <a:rPr sz="1200" spc="-5" dirty="0">
                <a:latin typeface="Times New Roman"/>
                <a:cs typeface="Times New Roman"/>
              </a:rPr>
              <a:t>battezzerà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Santo. Ha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mano per </a:t>
            </a:r>
            <a:r>
              <a:rPr sz="1200" dirty="0">
                <a:latin typeface="Times New Roman"/>
                <a:cs typeface="Times New Roman"/>
              </a:rPr>
              <a:t>pulire a fondo la </a:t>
            </a:r>
            <a:r>
              <a:rPr sz="1200" spc="-5" dirty="0">
                <a:latin typeface="Times New Roman"/>
                <a:cs typeface="Times New Roman"/>
              </a:rPr>
              <a:t>sua aia; egli </a:t>
            </a:r>
            <a:r>
              <a:rPr sz="1200" dirty="0">
                <a:latin typeface="Times New Roman"/>
                <a:cs typeface="Times New Roman"/>
              </a:rPr>
              <a:t>riporrà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granaio, ma  </a:t>
            </a:r>
            <a:r>
              <a:rPr sz="1200" spc="-5" dirty="0">
                <a:latin typeface="Times New Roman"/>
                <a:cs typeface="Times New Roman"/>
              </a:rPr>
              <a:t>distruggerà </a:t>
            </a:r>
            <a:r>
              <a:rPr sz="1200" dirty="0">
                <a:latin typeface="Times New Roman"/>
                <a:cs typeface="Times New Roman"/>
              </a:rPr>
              <a:t>la pula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654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(1503.3) 135:7.3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alle </a:t>
            </a:r>
            <a:r>
              <a:rPr sz="1200" spc="-5" dirty="0">
                <a:latin typeface="Times New Roman"/>
                <a:cs typeface="Times New Roman"/>
              </a:rPr>
              <a:t>domande dei </a:t>
            </a:r>
            <a:r>
              <a:rPr sz="1200" dirty="0">
                <a:latin typeface="Times New Roman"/>
                <a:cs typeface="Times New Roman"/>
              </a:rPr>
              <a:t>suoi discepoli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continuò ad </a:t>
            </a:r>
            <a:r>
              <a:rPr sz="1200" spc="-5" dirty="0">
                <a:latin typeface="Times New Roman"/>
                <a:cs typeface="Times New Roman"/>
              </a:rPr>
              <a:t>ampliare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insegnamenti, aggiungendo giorno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maggiori </a:t>
            </a:r>
            <a:r>
              <a:rPr sz="1200" dirty="0">
                <a:latin typeface="Times New Roman"/>
                <a:cs typeface="Times New Roman"/>
              </a:rPr>
              <a:t>indicazioni utili </a:t>
            </a:r>
            <a:r>
              <a:rPr sz="1200" spc="-5" dirty="0">
                <a:latin typeface="Times New Roman"/>
                <a:cs typeface="Times New Roman"/>
              </a:rPr>
              <a:t>ed incoraggianti </a:t>
            </a:r>
            <a:r>
              <a:rPr sz="1200" dirty="0">
                <a:latin typeface="Times New Roman"/>
                <a:cs typeface="Times New Roman"/>
              </a:rPr>
              <a:t>rispetto al </a:t>
            </a:r>
            <a:r>
              <a:rPr sz="1200" spc="-5" dirty="0">
                <a:latin typeface="Times New Roman"/>
                <a:cs typeface="Times New Roman"/>
              </a:rPr>
              <a:t>suo messaggio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ed enigmatico: “Pentitevi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siate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battezzati.”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delle folle arrivavano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dalla </a:t>
            </a:r>
            <a:r>
              <a:rPr sz="1200" spc="-5" dirty="0">
                <a:latin typeface="Times New Roman"/>
                <a:cs typeface="Times New Roman"/>
              </a:rPr>
              <a:t>Decapoli. Decine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sinceri </a:t>
            </a:r>
            <a:r>
              <a:rPr sz="1200" spc="-5" dirty="0">
                <a:latin typeface="Times New Roman"/>
                <a:cs typeface="Times New Roman"/>
              </a:rPr>
              <a:t>si fermavano </a:t>
            </a:r>
            <a:r>
              <a:rPr sz="1200" spc="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con il loro </a:t>
            </a:r>
            <a:r>
              <a:rPr sz="1200" spc="-5" dirty="0">
                <a:latin typeface="Times New Roman"/>
                <a:cs typeface="Times New Roman"/>
              </a:rPr>
              <a:t>adorato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832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L’incontro di Gesù con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Giovanni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(1503.4) 135:8.1 </a:t>
            </a:r>
            <a:r>
              <a:rPr sz="1200" spc="-5" dirty="0">
                <a:latin typeface="Times New Roman"/>
                <a:cs typeface="Times New Roman"/>
              </a:rPr>
              <a:t>Nel dicembre dell’anno </a:t>
            </a:r>
            <a:r>
              <a:rPr sz="1200" dirty="0">
                <a:latin typeface="Times New Roman"/>
                <a:cs typeface="Times New Roman"/>
              </a:rPr>
              <a:t>25 d.C., quando </a:t>
            </a:r>
            <a:r>
              <a:rPr sz="1200" spc="-5" dirty="0">
                <a:latin typeface="Times New Roman"/>
                <a:cs typeface="Times New Roman"/>
              </a:rPr>
              <a:t>Giovanni raggiunse </a:t>
            </a:r>
            <a:r>
              <a:rPr sz="1200" dirty="0">
                <a:latin typeface="Times New Roman"/>
                <a:cs typeface="Times New Roman"/>
              </a:rPr>
              <a:t>i dintorni di </a:t>
            </a:r>
            <a:r>
              <a:rPr sz="1200" spc="-5" dirty="0">
                <a:latin typeface="Times New Roman"/>
                <a:cs typeface="Times New Roman"/>
              </a:rPr>
              <a:t>Pella risalendo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Giordano,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fama si </a:t>
            </a:r>
            <a:r>
              <a:rPr sz="1200" spc="-5" dirty="0">
                <a:latin typeface="Times New Roman"/>
                <a:cs typeface="Times New Roman"/>
              </a:rPr>
              <a:t>era  estesa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divenuta il </a:t>
            </a:r>
            <a:r>
              <a:rPr sz="1200" spc="-5" dirty="0">
                <a:latin typeface="Times New Roman"/>
                <a:cs typeface="Times New Roman"/>
              </a:rPr>
              <a:t>principale soggetto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conversazione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5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vicine al lago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Galilea. 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 favorevolmente del messaggio </a:t>
            </a:r>
            <a:r>
              <a:rPr sz="1200" dirty="0">
                <a:latin typeface="Times New Roman"/>
                <a:cs typeface="Times New Roman"/>
              </a:rPr>
              <a:t>di Giovanni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aveva indotto </a:t>
            </a:r>
            <a:r>
              <a:rPr sz="1200" spc="-5" dirty="0">
                <a:latin typeface="Times New Roman"/>
                <a:cs typeface="Times New Roman"/>
              </a:rPr>
              <a:t>numerosi 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ad </a:t>
            </a:r>
            <a:r>
              <a:rPr sz="1200" dirty="0">
                <a:latin typeface="Times New Roman"/>
                <a:cs typeface="Times New Roman"/>
              </a:rPr>
              <a:t>unirsi al </a:t>
            </a:r>
            <a:r>
              <a:rPr sz="1200" spc="5" dirty="0">
                <a:latin typeface="Times New Roman"/>
                <a:cs typeface="Times New Roman"/>
              </a:rPr>
              <a:t>culto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di Giovanni.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pescatori di </a:t>
            </a:r>
            <a:r>
              <a:rPr sz="1200" spc="-5" dirty="0">
                <a:latin typeface="Times New Roman"/>
                <a:cs typeface="Times New Roman"/>
              </a:rPr>
              <a:t>Zebedeo, erano scesi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guado </a:t>
            </a:r>
            <a:r>
              <a:rPr sz="1200" dirty="0">
                <a:latin typeface="Times New Roman"/>
                <a:cs typeface="Times New Roman"/>
              </a:rPr>
              <a:t>in dicembre, </a:t>
            </a:r>
            <a:r>
              <a:rPr sz="1200" spc="-5" dirty="0">
                <a:latin typeface="Times New Roman"/>
                <a:cs typeface="Times New Roman"/>
              </a:rPr>
              <a:t>poco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Giovanni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fermato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Pella,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presentati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battezzati. </a:t>
            </a:r>
            <a:r>
              <a:rPr sz="1200" spc="-5" dirty="0">
                <a:latin typeface="Times New Roman"/>
                <a:cs typeface="Times New Roman"/>
              </a:rPr>
              <a:t>Essi andavano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trovare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settimana e </a:t>
            </a:r>
            <a:r>
              <a:rPr sz="1200" spc="-5" dirty="0">
                <a:latin typeface="Times New Roman"/>
                <a:cs typeface="Times New Roman"/>
              </a:rPr>
              <a:t>riportavano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resoconti recenti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dell’opera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dell’evangelista.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(1503.5) 135:8.2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avevano parlato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battezzati; ed </a:t>
            </a:r>
            <a:r>
              <a:rPr sz="1200" spc="-5" dirty="0">
                <a:latin typeface="Times New Roman"/>
                <a:cs typeface="Times New Roman"/>
              </a:rPr>
              <a:t>ora che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era  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per le funzioni </a:t>
            </a:r>
            <a:r>
              <a:rPr sz="1200" spc="-5" dirty="0">
                <a:latin typeface="Times New Roman"/>
                <a:cs typeface="Times New Roman"/>
              </a:rPr>
              <a:t>del sabato, </a:t>
            </a:r>
            <a:r>
              <a:rPr sz="1200" dirty="0">
                <a:latin typeface="Times New Roman"/>
                <a:cs typeface="Times New Roman"/>
              </a:rPr>
              <a:t>lui e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dopo che ebbero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nella sinagoga, </a:t>
            </a:r>
            <a:r>
              <a:rPr sz="1200" dirty="0">
                <a:latin typeface="Times New Roman"/>
                <a:cs typeface="Times New Roman"/>
              </a:rPr>
              <a:t>decisero  di </a:t>
            </a:r>
            <a:r>
              <a:rPr sz="1200" spc="-5" dirty="0">
                <a:latin typeface="Times New Roman"/>
                <a:cs typeface="Times New Roman"/>
              </a:rPr>
              <a:t>chiedergli consiglio circa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piani. Ciò avvenne </a:t>
            </a:r>
            <a:r>
              <a:rPr sz="1200" spc="-5" dirty="0">
                <a:latin typeface="Times New Roman"/>
                <a:cs typeface="Times New Roman"/>
              </a:rPr>
              <a:t>sabato sera </a:t>
            </a:r>
            <a:r>
              <a:rPr sz="1200" dirty="0">
                <a:latin typeface="Times New Roman"/>
                <a:cs typeface="Times New Roman"/>
              </a:rPr>
              <a:t>12 </a:t>
            </a:r>
            <a:r>
              <a:rPr sz="1200" spc="-5" dirty="0">
                <a:latin typeface="Times New Roman"/>
                <a:cs typeface="Times New Roman"/>
              </a:rPr>
              <a:t>gennaio dell’anno </a:t>
            </a:r>
            <a:r>
              <a:rPr sz="1200" dirty="0">
                <a:latin typeface="Times New Roman"/>
                <a:cs typeface="Times New Roman"/>
              </a:rPr>
              <a:t>26 d.C. </a:t>
            </a:r>
            <a:r>
              <a:rPr sz="1200" spc="-5" dirty="0">
                <a:latin typeface="Times New Roman"/>
                <a:cs typeface="Times New Roman"/>
              </a:rPr>
              <a:t>Gesù chiese </a:t>
            </a:r>
            <a:r>
              <a:rPr sz="1200" dirty="0">
                <a:latin typeface="Times New Roman"/>
                <a:cs typeface="Times New Roman"/>
              </a:rPr>
              <a:t>loro di rimandare la  </a:t>
            </a:r>
            <a:r>
              <a:rPr sz="1200" spc="-5" dirty="0">
                <a:latin typeface="Times New Roman"/>
                <a:cs typeface="Times New Roman"/>
              </a:rPr>
              <a:t>discussione al giorno </a:t>
            </a:r>
            <a:r>
              <a:rPr sz="1200" dirty="0">
                <a:latin typeface="Times New Roman"/>
                <a:cs typeface="Times New Roman"/>
              </a:rPr>
              <a:t>seguente, in </a:t>
            </a:r>
            <a:r>
              <a:rPr sz="1200" spc="-5" dirty="0">
                <a:latin typeface="Times New Roman"/>
                <a:cs typeface="Times New Roman"/>
              </a:rPr>
              <a:t>cui avrebbe </a:t>
            </a:r>
            <a:r>
              <a:rPr sz="1200" dirty="0">
                <a:latin typeface="Times New Roman"/>
                <a:cs typeface="Times New Roman"/>
              </a:rPr>
              <a:t>dato loro la </a:t>
            </a:r>
            <a:r>
              <a:rPr sz="1200" spc="-5" dirty="0">
                <a:latin typeface="Times New Roman"/>
                <a:cs typeface="Times New Roman"/>
              </a:rPr>
              <a:t>sua risposta. </a:t>
            </a:r>
            <a:r>
              <a:rPr sz="1200" dirty="0">
                <a:latin typeface="Times New Roman"/>
                <a:cs typeface="Times New Roman"/>
              </a:rPr>
              <a:t>Egli dormì molto </a:t>
            </a:r>
            <a:r>
              <a:rPr sz="1200" spc="5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quella notte, rimanendo </a:t>
            </a:r>
            <a:r>
              <a:rPr sz="1200" dirty="0">
                <a:latin typeface="Times New Roman"/>
                <a:cs typeface="Times New Roman"/>
              </a:rPr>
              <a:t>in stretta  </a:t>
            </a:r>
            <a:r>
              <a:rPr sz="1200" spc="-5" dirty="0">
                <a:latin typeface="Times New Roman"/>
                <a:cs typeface="Times New Roman"/>
              </a:rPr>
              <a:t>comunione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celeste. Si era accordato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mezzogiorno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dare loro il </a:t>
            </a:r>
            <a:r>
              <a:rPr sz="1200" spc="-5" dirty="0">
                <a:latin typeface="Times New Roman"/>
                <a:cs typeface="Times New Roman"/>
              </a:rPr>
              <a:t>proprio parere sul  battesimo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Giovanni.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domenica mattina </a:t>
            </a:r>
            <a:r>
              <a:rPr sz="1200" spc="-5" dirty="0">
                <a:latin typeface="Times New Roman"/>
                <a:cs typeface="Times New Roman"/>
              </a:rPr>
              <a:t>Gesù stava lavorando come al </a:t>
            </a:r>
            <a:r>
              <a:rPr sz="1200" spc="5" dirty="0">
                <a:latin typeface="Times New Roman"/>
                <a:cs typeface="Times New Roman"/>
              </a:rPr>
              <a:t>solito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cantiere navale. Giacomo </a:t>
            </a:r>
            <a:r>
              <a:rPr sz="1200" dirty="0">
                <a:latin typeface="Times New Roman"/>
                <a:cs typeface="Times New Roman"/>
              </a:rPr>
              <a:t>e Giuda  </a:t>
            </a:r>
            <a:r>
              <a:rPr sz="1200" spc="-5" dirty="0">
                <a:latin typeface="Times New Roman"/>
                <a:cs typeface="Times New Roman"/>
              </a:rPr>
              <a:t>erano arrivati </a:t>
            </a:r>
            <a:r>
              <a:rPr sz="1200" dirty="0">
                <a:latin typeface="Times New Roman"/>
                <a:cs typeface="Times New Roman"/>
              </a:rPr>
              <a:t>con il pranzo e lo </a:t>
            </a:r>
            <a:r>
              <a:rPr sz="1200" spc="-5" dirty="0">
                <a:latin typeface="Times New Roman"/>
                <a:cs typeface="Times New Roman"/>
              </a:rPr>
              <a:t>stavano aspettando nel </a:t>
            </a:r>
            <a:r>
              <a:rPr sz="1200" dirty="0">
                <a:latin typeface="Times New Roman"/>
                <a:cs typeface="Times New Roman"/>
              </a:rPr>
              <a:t>magazzino del </a:t>
            </a:r>
            <a:r>
              <a:rPr sz="1200" spc="-5" dirty="0">
                <a:latin typeface="Times New Roman"/>
                <a:cs typeface="Times New Roman"/>
              </a:rPr>
              <a:t>legname, perché </a:t>
            </a:r>
            <a:r>
              <a:rPr sz="1200" dirty="0">
                <a:latin typeface="Times New Roman"/>
                <a:cs typeface="Times New Roman"/>
              </a:rPr>
              <a:t>non era ancora </a:t>
            </a:r>
            <a:r>
              <a:rPr sz="1200" spc="-5" dirty="0">
                <a:latin typeface="Times New Roman"/>
                <a:cs typeface="Times New Roman"/>
              </a:rPr>
              <a:t>giunta l’ora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pausa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sapevano che Gesù era </a:t>
            </a:r>
            <a:r>
              <a:rPr sz="1200" dirty="0">
                <a:latin typeface="Times New Roman"/>
                <a:cs typeface="Times New Roman"/>
              </a:rPr>
              <a:t>molto preciso in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(1504.1) 135:8.3 </a:t>
            </a:r>
            <a:r>
              <a:rPr sz="1200" spc="-5" dirty="0">
                <a:latin typeface="Times New Roman"/>
                <a:cs typeface="Times New Roman"/>
              </a:rPr>
              <a:t>Poco prima della sosta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mezzogiorno, Gesù depose </a:t>
            </a:r>
            <a:r>
              <a:rPr sz="1200" dirty="0">
                <a:latin typeface="Times New Roman"/>
                <a:cs typeface="Times New Roman"/>
              </a:rPr>
              <a:t>i suoi attrezzi,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tolse il </a:t>
            </a:r>
            <a:r>
              <a:rPr sz="1200" spc="-5" dirty="0">
                <a:latin typeface="Times New Roman"/>
                <a:cs typeface="Times New Roman"/>
              </a:rPr>
              <a:t>grembiule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lavoro ed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annunciò</a:t>
            </a:r>
            <a:endParaRPr sz="1200">
              <a:latin typeface="Times New Roman"/>
              <a:cs typeface="Times New Roman"/>
            </a:endParaRPr>
          </a:p>
          <a:p>
            <a:pPr marL="63500" marR="577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semplicemente ai </a:t>
            </a:r>
            <a:r>
              <a:rPr sz="1200" dirty="0">
                <a:latin typeface="Times New Roman"/>
                <a:cs typeface="Times New Roman"/>
              </a:rPr>
              <a:t>tre operai che lavoravano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stanza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lui: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mia ora è venuta.” </a:t>
            </a:r>
            <a:r>
              <a:rPr sz="1200" spc="-5" dirty="0">
                <a:latin typeface="Times New Roman"/>
                <a:cs typeface="Times New Roman"/>
              </a:rPr>
              <a:t>Egli andò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suoi fratelli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 ripetendo: “La </a:t>
            </a:r>
            <a:r>
              <a:rPr sz="1200" dirty="0">
                <a:latin typeface="Times New Roman"/>
                <a:cs typeface="Times New Roman"/>
              </a:rPr>
              <a:t>mia ora è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andiamo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Giovanni.” Ed essi </a:t>
            </a:r>
            <a:r>
              <a:rPr sz="1200" dirty="0">
                <a:latin typeface="Times New Roman"/>
                <a:cs typeface="Times New Roman"/>
              </a:rPr>
              <a:t>partirono </a:t>
            </a:r>
            <a:r>
              <a:rPr sz="1200" spc="-5" dirty="0">
                <a:latin typeface="Times New Roman"/>
                <a:cs typeface="Times New Roman"/>
              </a:rPr>
              <a:t>immediatamente per Pella, mangiando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pasto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domenica 13 </a:t>
            </a:r>
            <a:r>
              <a:rPr sz="1200" spc="-5" dirty="0">
                <a:latin typeface="Times New Roman"/>
                <a:cs typeface="Times New Roman"/>
              </a:rPr>
              <a:t>gennaio. Essi si fermarono per </a:t>
            </a:r>
            <a:r>
              <a:rPr sz="1200" dirty="0">
                <a:latin typeface="Times New Roman"/>
                <a:cs typeface="Times New Roman"/>
              </a:rPr>
              <a:t>la notte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valle del </a:t>
            </a:r>
            <a:r>
              <a:rPr sz="1200" spc="-5" dirty="0">
                <a:latin typeface="Times New Roman"/>
                <a:cs typeface="Times New Roman"/>
              </a:rPr>
              <a:t>Giordano ed arrivarono sul  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battezzava </a:t>
            </a:r>
            <a:r>
              <a:rPr sz="1200" spc="-5" dirty="0">
                <a:latin typeface="Times New Roman"/>
                <a:cs typeface="Times New Roman"/>
              </a:rPr>
              <a:t>verso mezzogiorno del giorno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23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60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(1504.2) 135:8.4 </a:t>
            </a:r>
            <a:r>
              <a:rPr sz="1200" spc="-5" dirty="0">
                <a:latin typeface="Times New Roman"/>
                <a:cs typeface="Times New Roman"/>
              </a:rPr>
              <a:t>Giovanni aveva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incominciato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battezzare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giornata. Decine </a:t>
            </a:r>
            <a:r>
              <a:rPr sz="1200" dirty="0">
                <a:latin typeface="Times New Roman"/>
                <a:cs typeface="Times New Roman"/>
              </a:rPr>
              <a:t>di penitenti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in fila  </a:t>
            </a:r>
            <a:r>
              <a:rPr sz="1200" spc="-5" dirty="0">
                <a:latin typeface="Times New Roman"/>
                <a:cs typeface="Times New Roman"/>
              </a:rPr>
              <a:t>aspettando </a:t>
            </a:r>
            <a:r>
              <a:rPr sz="1200" dirty="0">
                <a:latin typeface="Times New Roman"/>
                <a:cs typeface="Times New Roman"/>
              </a:rPr>
              <a:t>il loro turno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fratelli presero posto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fila </a:t>
            </a:r>
            <a:r>
              <a:rPr sz="1200" dirty="0">
                <a:latin typeface="Times New Roman"/>
                <a:cs typeface="Times New Roman"/>
              </a:rPr>
              <a:t>di uomini e di donne </a:t>
            </a:r>
            <a:r>
              <a:rPr sz="1200" spc="-5" dirty="0">
                <a:latin typeface="Times New Roman"/>
                <a:cs typeface="Times New Roman"/>
              </a:rPr>
              <a:t>sinceri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credenti nella predicazione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sul regno futuro. Giovanni si era informato su Gesù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Zebedeo. </a:t>
            </a:r>
            <a:r>
              <a:rPr sz="1200" spc="-5" dirty="0">
                <a:latin typeface="Times New Roman"/>
                <a:cs typeface="Times New Roman"/>
              </a:rPr>
              <a:t>Egli  aveva saputo </a:t>
            </a:r>
            <a:r>
              <a:rPr sz="1200" dirty="0">
                <a:latin typeface="Times New Roman"/>
                <a:cs typeface="Times New Roman"/>
              </a:rPr>
              <a:t>dei commenti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predicazione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si aspettava </a:t>
            </a:r>
            <a:r>
              <a:rPr sz="1200" dirty="0">
                <a:latin typeface="Times New Roman"/>
                <a:cs typeface="Times New Roman"/>
              </a:rPr>
              <a:t>di vederlo </a:t>
            </a:r>
            <a:r>
              <a:rPr sz="1200" spc="-5" dirty="0">
                <a:latin typeface="Times New Roman"/>
                <a:cs typeface="Times New Roman"/>
              </a:rPr>
              <a:t>arrivare sul </a:t>
            </a:r>
            <a:r>
              <a:rPr sz="1200" dirty="0">
                <a:latin typeface="Times New Roman"/>
                <a:cs typeface="Times New Roman"/>
              </a:rPr>
              <a:t>posto, ma non  </a:t>
            </a:r>
            <a:r>
              <a:rPr sz="1200" spc="-5" dirty="0">
                <a:latin typeface="Times New Roman"/>
                <a:cs typeface="Times New Roman"/>
              </a:rPr>
              <a:t>pensava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salutarlo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fila dei candidati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battesimo.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(1504.3) 135:8.5 </a:t>
            </a:r>
            <a:r>
              <a:rPr sz="1200" spc="-5" dirty="0">
                <a:latin typeface="Times New Roman"/>
                <a:cs typeface="Times New Roman"/>
              </a:rPr>
              <a:t>Essendo assorbito dai dettagli </a:t>
            </a:r>
            <a:r>
              <a:rPr sz="1200" dirty="0">
                <a:latin typeface="Times New Roman"/>
                <a:cs typeface="Times New Roman"/>
              </a:rPr>
              <a:t>per battezzare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un così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convertiti,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non alzò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occhi  </a:t>
            </a:r>
            <a:r>
              <a:rPr sz="1200" spc="-5" dirty="0">
                <a:latin typeface="Times New Roman"/>
                <a:cs typeface="Times New Roman"/>
              </a:rPr>
              <a:t>per guardare Gesù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fu in </a:t>
            </a:r>
            <a:r>
              <a:rPr sz="1200" spc="-5" dirty="0">
                <a:latin typeface="Times New Roman"/>
                <a:cs typeface="Times New Roman"/>
              </a:rPr>
              <a:t>sua diretta presenza. Quando Giovanni riconobbe Gesù, </a:t>
            </a:r>
            <a:r>
              <a:rPr sz="1200" dirty="0">
                <a:latin typeface="Times New Roman"/>
                <a:cs typeface="Times New Roman"/>
              </a:rPr>
              <a:t>le cerimonie  </a:t>
            </a:r>
            <a:r>
              <a:rPr sz="1200" spc="-5" dirty="0">
                <a:latin typeface="Times New Roman"/>
                <a:cs typeface="Times New Roman"/>
              </a:rPr>
              <a:t>furono interrotte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momento mentre egli salutava suo cugino </a:t>
            </a:r>
            <a:r>
              <a:rPr sz="1200" dirty="0">
                <a:latin typeface="Times New Roman"/>
                <a:cs typeface="Times New Roman"/>
              </a:rPr>
              <a:t>nella carne e </a:t>
            </a:r>
            <a:r>
              <a:rPr sz="1200" spc="-5" dirty="0">
                <a:latin typeface="Times New Roman"/>
                <a:cs typeface="Times New Roman"/>
              </a:rPr>
              <a:t>gli chiedeva: </a:t>
            </a:r>
            <a:r>
              <a:rPr sz="1200" dirty="0">
                <a:latin typeface="Times New Roman"/>
                <a:cs typeface="Times New Roman"/>
              </a:rPr>
              <a:t>“Ma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scendi </a:t>
            </a:r>
            <a:r>
              <a:rPr sz="1200" spc="-5" dirty="0">
                <a:latin typeface="Times New Roman"/>
                <a:cs typeface="Times New Roman"/>
              </a:rPr>
              <a:t>nell’acqua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977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salutarmi?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rispose: </a:t>
            </a:r>
            <a:r>
              <a:rPr sz="1200" dirty="0">
                <a:latin typeface="Times New Roman"/>
                <a:cs typeface="Times New Roman"/>
              </a:rPr>
              <a:t>“Per </a:t>
            </a:r>
            <a:r>
              <a:rPr sz="1200" spc="-5" dirty="0">
                <a:latin typeface="Times New Roman"/>
                <a:cs typeface="Times New Roman"/>
              </a:rPr>
              <a:t>sottopormi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battesimo.” Giovanni replicò: </a:t>
            </a:r>
            <a:r>
              <a:rPr sz="1200" dirty="0">
                <a:latin typeface="Times New Roman"/>
                <a:cs typeface="Times New Roman"/>
              </a:rPr>
              <a:t>“Ma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essere battezzato da  te.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vieni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me?” E </a:t>
            </a:r>
            <a:r>
              <a:rPr sz="1200" spc="-5" dirty="0">
                <a:latin typeface="Times New Roman"/>
                <a:cs typeface="Times New Roman"/>
              </a:rPr>
              <a:t>Gesù sussurrò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Giovanni: “Abbi </a:t>
            </a:r>
            <a:r>
              <a:rPr sz="1200" dirty="0">
                <a:latin typeface="Times New Roman"/>
                <a:cs typeface="Times New Roman"/>
              </a:rPr>
              <a:t>pazienza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adesso, perché </a:t>
            </a:r>
            <a:r>
              <a:rPr sz="1200" dirty="0">
                <a:latin typeface="Times New Roman"/>
                <a:cs typeface="Times New Roman"/>
              </a:rPr>
              <a:t>occorre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diamo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esempio </a:t>
            </a:r>
            <a:r>
              <a:rPr sz="1200" spc="-5" dirty="0">
                <a:latin typeface="Times New Roman"/>
                <a:cs typeface="Times New Roman"/>
              </a:rPr>
              <a:t>ai  miei fratelli che sono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sapere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venuta.”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41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(1504.4) 135:8.6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tono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autoritario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Giovanni tremava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l’emozione mentre si </a:t>
            </a:r>
            <a:r>
              <a:rPr sz="1200" dirty="0">
                <a:latin typeface="Times New Roman"/>
                <a:cs typeface="Times New Roman"/>
              </a:rPr>
              <a:t>preparava a  </a:t>
            </a:r>
            <a:r>
              <a:rPr sz="1200" spc="-5" dirty="0">
                <a:latin typeface="Times New Roman"/>
                <a:cs typeface="Times New Roman"/>
              </a:rPr>
              <a:t>battezzare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nel Giordano a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lunedì </a:t>
            </a:r>
            <a:r>
              <a:rPr sz="1200" dirty="0">
                <a:latin typeface="Times New Roman"/>
                <a:cs typeface="Times New Roman"/>
              </a:rPr>
              <a:t>14 </a:t>
            </a:r>
            <a:r>
              <a:rPr sz="1200" spc="-5" dirty="0">
                <a:latin typeface="Times New Roman"/>
                <a:cs typeface="Times New Roman"/>
              </a:rPr>
              <a:t>gennaio dell’anno </a:t>
            </a:r>
            <a:r>
              <a:rPr sz="1200" dirty="0">
                <a:latin typeface="Times New Roman"/>
                <a:cs typeface="Times New Roman"/>
              </a:rPr>
              <a:t>26 d.C. Così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battezzò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 suoi due </a:t>
            </a:r>
            <a:r>
              <a:rPr sz="1200" spc="-5" dirty="0">
                <a:latin typeface="Times New Roman"/>
                <a:cs typeface="Times New Roman"/>
              </a:rPr>
              <a:t>fratelli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Giovanni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battezzato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tre, congedò gli altri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attesa, annunciando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avrebbe ripreso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battezzare </a:t>
            </a:r>
            <a:r>
              <a:rPr sz="1200" dirty="0">
                <a:latin typeface="Times New Roman"/>
                <a:cs typeface="Times New Roman"/>
              </a:rPr>
              <a:t>a mezzogiorno </a:t>
            </a:r>
            <a:r>
              <a:rPr sz="1200" spc="-5" dirty="0">
                <a:latin typeface="Times New Roman"/>
                <a:cs typeface="Times New Roman"/>
              </a:rPr>
              <a:t>del giorno seguente.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gente se </a:t>
            </a:r>
            <a:r>
              <a:rPr sz="1200" dirty="0">
                <a:latin typeface="Times New Roman"/>
                <a:cs typeface="Times New Roman"/>
              </a:rPr>
              <a:t>ne stava andando, i quattro uomini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ancora</a:t>
            </a:r>
            <a:endParaRPr sz="1200">
              <a:latin typeface="Times New Roman"/>
              <a:cs typeface="Times New Roman"/>
            </a:endParaRPr>
          </a:p>
          <a:p>
            <a:pPr marL="63500" marR="1416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nell’acqua </a:t>
            </a:r>
            <a:r>
              <a:rPr sz="1200" dirty="0">
                <a:latin typeface="Times New Roman"/>
                <a:cs typeface="Times New Roman"/>
              </a:rPr>
              <a:t>udirono un </a:t>
            </a:r>
            <a:r>
              <a:rPr sz="1200" spc="-5" dirty="0">
                <a:latin typeface="Times New Roman"/>
                <a:cs typeface="Times New Roman"/>
              </a:rPr>
              <a:t>suono strano,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subito comparve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istante </a:t>
            </a:r>
            <a:r>
              <a:rPr sz="1200" spc="-5" dirty="0">
                <a:latin typeface="Times New Roman"/>
                <a:cs typeface="Times New Roman"/>
              </a:rPr>
              <a:t>un’apparizione immediatamente sopra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testa di Gesù e  udirono una </a:t>
            </a:r>
            <a:r>
              <a:rPr sz="1200" spc="-5" dirty="0">
                <a:latin typeface="Times New Roman"/>
                <a:cs typeface="Times New Roman"/>
              </a:rPr>
              <a:t>voce che diceva: “Questo </a:t>
            </a:r>
            <a:r>
              <a:rPr sz="1200" dirty="0">
                <a:latin typeface="Times New Roman"/>
                <a:cs typeface="Times New Roman"/>
              </a:rPr>
              <a:t>è il mio </a:t>
            </a:r>
            <a:r>
              <a:rPr sz="1200" spc="-5" dirty="0">
                <a:latin typeface="Times New Roman"/>
                <a:cs typeface="Times New Roman"/>
              </a:rPr>
              <a:t>figlio prediletto nel </a:t>
            </a:r>
            <a:r>
              <a:rPr sz="1200" dirty="0">
                <a:latin typeface="Times New Roman"/>
                <a:cs typeface="Times New Roman"/>
              </a:rPr>
              <a:t>quale 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soddisfatto.” Un grande cambiamento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63500" marR="45783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produsse sul </a:t>
            </a:r>
            <a:r>
              <a:rPr sz="1200" dirty="0">
                <a:latin typeface="Times New Roman"/>
                <a:cs typeface="Times New Roman"/>
              </a:rPr>
              <a:t>volto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uscendo </a:t>
            </a:r>
            <a:r>
              <a:rPr sz="1200" dirty="0">
                <a:latin typeface="Times New Roman"/>
                <a:cs typeface="Times New Roman"/>
              </a:rPr>
              <a:t>dall’acqua in </a:t>
            </a:r>
            <a:r>
              <a:rPr sz="1200" spc="-5" dirty="0">
                <a:latin typeface="Times New Roman"/>
                <a:cs typeface="Times New Roman"/>
              </a:rPr>
              <a:t>silenzio egli si congedò </a:t>
            </a:r>
            <a:r>
              <a:rPr sz="1200" dirty="0">
                <a:latin typeface="Times New Roman"/>
                <a:cs typeface="Times New Roman"/>
              </a:rPr>
              <a:t>da loro e </a:t>
            </a:r>
            <a:r>
              <a:rPr sz="1200" spc="-5" dirty="0">
                <a:latin typeface="Times New Roman"/>
                <a:cs typeface="Times New Roman"/>
              </a:rPr>
              <a:t>si diresse </a:t>
            </a:r>
            <a:r>
              <a:rPr sz="1200" dirty="0">
                <a:latin typeface="Times New Roman"/>
                <a:cs typeface="Times New Roman"/>
              </a:rPr>
              <a:t>verso 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poste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est.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rivide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quaranta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50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(1504.5) 135:8.7 </a:t>
            </a:r>
            <a:r>
              <a:rPr sz="1200" spc="-5" dirty="0">
                <a:latin typeface="Times New Roman"/>
                <a:cs typeface="Times New Roman"/>
              </a:rPr>
              <a:t>Giovanni accompagnò Gesù per </a:t>
            </a:r>
            <a:r>
              <a:rPr sz="1200" dirty="0">
                <a:latin typeface="Times New Roman"/>
                <a:cs typeface="Times New Roman"/>
              </a:rPr>
              <a:t>un tratto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raccontargli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visita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della nascita </a:t>
            </a:r>
            <a:r>
              <a:rPr sz="1200" dirty="0">
                <a:latin typeface="Times New Roman"/>
                <a:cs typeface="Times New Roman"/>
              </a:rPr>
              <a:t>di entrambi,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l’aveva ascoltata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labbra di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lasciò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proseguisse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strada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avergli detto: “Ora so con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Liberatore.”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rispose.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quaranta giorni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predicazione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(1505.1) 135:9.1 </a:t>
            </a:r>
            <a:r>
              <a:rPr sz="1200" spc="-5" dirty="0">
                <a:latin typeface="Times New Roman"/>
                <a:cs typeface="Times New Roman"/>
              </a:rPr>
              <a:t>Quando Giovanni ritornò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(ne </a:t>
            </a:r>
            <a:r>
              <a:rPr sz="1200" dirty="0">
                <a:latin typeface="Times New Roman"/>
                <a:cs typeface="Times New Roman"/>
              </a:rPr>
              <a:t>aveva ora venticinque o </a:t>
            </a:r>
            <a:r>
              <a:rPr sz="1200" spc="-5" dirty="0">
                <a:latin typeface="Times New Roman"/>
                <a:cs typeface="Times New Roman"/>
              </a:rPr>
              <a:t>trenta che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sempre con </a:t>
            </a:r>
            <a:r>
              <a:rPr sz="1200" dirty="0">
                <a:latin typeface="Times New Roman"/>
                <a:cs typeface="Times New Roman"/>
              </a:rPr>
              <a:t>lui), li trovò in  </a:t>
            </a:r>
            <a:r>
              <a:rPr sz="1200" spc="-5" dirty="0">
                <a:latin typeface="Times New Roman"/>
                <a:cs typeface="Times New Roman"/>
              </a:rPr>
              <a:t>accesa discussione su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era appena accaduto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battesimo di </a:t>
            </a:r>
            <a:r>
              <a:rPr sz="1200" spc="-5" dirty="0">
                <a:latin typeface="Times New Roman"/>
                <a:cs typeface="Times New Roman"/>
              </a:rPr>
              <a:t>Gesù. Essi rimasero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stupiti  </a:t>
            </a:r>
            <a:r>
              <a:rPr sz="1200" spc="-5" dirty="0">
                <a:latin typeface="Times New Roman"/>
                <a:cs typeface="Times New Roman"/>
              </a:rPr>
              <a:t>quando Giovanni </a:t>
            </a:r>
            <a:r>
              <a:rPr sz="1200" dirty="0">
                <a:latin typeface="Times New Roman"/>
                <a:cs typeface="Times New Roman"/>
              </a:rPr>
              <a:t>raccontò loro la 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visitazione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a Maria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nascita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ed anche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 aveva </a:t>
            </a:r>
            <a:r>
              <a:rPr sz="1200" dirty="0">
                <a:latin typeface="Times New Roman"/>
                <a:cs typeface="Times New Roman"/>
              </a:rPr>
              <a:t>detto una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gliene aveva </a:t>
            </a:r>
            <a:r>
              <a:rPr sz="1200" dirty="0">
                <a:latin typeface="Times New Roman"/>
                <a:cs typeface="Times New Roman"/>
              </a:rPr>
              <a:t>parlato. Non pioveva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sera e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trenta o più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spc="5" dirty="0">
                <a:latin typeface="Times New Roman"/>
                <a:cs typeface="Times New Roman"/>
              </a:rPr>
              <a:t>discusse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lungo nella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stellata. Essi si chiedevano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fosse andato </a:t>
            </a:r>
            <a:r>
              <a:rPr sz="1200" dirty="0">
                <a:latin typeface="Times New Roman"/>
                <a:cs typeface="Times New Roman"/>
              </a:rPr>
              <a:t>Gesù e quando lo </a:t>
            </a:r>
            <a:r>
              <a:rPr sz="1200" spc="-5" dirty="0">
                <a:latin typeface="Times New Roman"/>
                <a:cs typeface="Times New Roman"/>
              </a:rPr>
              <a:t>avrebbero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051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(1505.2) 135:9.2 </a:t>
            </a:r>
            <a:r>
              <a:rPr sz="1200" spc="-5" dirty="0">
                <a:latin typeface="Times New Roman"/>
                <a:cs typeface="Times New Roman"/>
              </a:rPr>
              <a:t>Dopo l’esperienza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assunse </a:t>
            </a:r>
            <a:r>
              <a:rPr sz="1200" dirty="0">
                <a:latin typeface="Times New Roman"/>
                <a:cs typeface="Times New Roman"/>
              </a:rPr>
              <a:t>toni nuovi e </a:t>
            </a:r>
            <a:r>
              <a:rPr sz="1200" spc="-5" dirty="0">
                <a:latin typeface="Times New Roman"/>
                <a:cs typeface="Times New Roman"/>
              </a:rPr>
              <a:t>sicuri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proclamazione  concernente </a:t>
            </a:r>
            <a:r>
              <a:rPr sz="1200" dirty="0">
                <a:latin typeface="Times New Roman"/>
                <a:cs typeface="Times New Roman"/>
              </a:rPr>
              <a:t>il futuro regno e </a:t>
            </a:r>
            <a:r>
              <a:rPr sz="1200" spc="-5" dirty="0">
                <a:latin typeface="Times New Roman"/>
                <a:cs typeface="Times New Roman"/>
              </a:rPr>
              <a:t>l’atteso Messia.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quaranta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attesa, aspettando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furono </a:t>
            </a:r>
            <a:r>
              <a:rPr sz="1200" dirty="0">
                <a:latin typeface="Times New Roman"/>
                <a:cs typeface="Times New Roman"/>
              </a:rPr>
              <a:t>un periodo di  </a:t>
            </a:r>
            <a:r>
              <a:rPr sz="1200" spc="-5" dirty="0">
                <a:latin typeface="Times New Roman"/>
                <a:cs typeface="Times New Roman"/>
              </a:rPr>
              <a:t>tensione;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continuava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grande potenza,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cominciarono </a:t>
            </a:r>
            <a:r>
              <a:rPr sz="1200" dirty="0">
                <a:latin typeface="Times New Roman"/>
                <a:cs typeface="Times New Roman"/>
              </a:rPr>
              <a:t>in quel tempo a predicare </a:t>
            </a:r>
            <a:r>
              <a:rPr sz="1200" spc="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folle </a:t>
            </a:r>
            <a:r>
              <a:rPr sz="1200" spc="-5" dirty="0">
                <a:latin typeface="Times New Roman"/>
                <a:cs typeface="Times New Roman"/>
              </a:rPr>
              <a:t>straripanti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ammassavano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rive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36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(1505.3) 135:9.3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quaranta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attesa si diffusero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dicerie nel </a:t>
            </a:r>
            <a:r>
              <a:rPr sz="1200" dirty="0">
                <a:latin typeface="Times New Roman"/>
                <a:cs typeface="Times New Roman"/>
              </a:rPr>
              <a:t>paese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a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Gerusalemme.  Migliaia </a:t>
            </a:r>
            <a:r>
              <a:rPr sz="1200" dirty="0">
                <a:latin typeface="Times New Roman"/>
                <a:cs typeface="Times New Roman"/>
              </a:rPr>
              <a:t>di persone venivano a vedere la nuova attrazione </a:t>
            </a:r>
            <a:r>
              <a:rPr sz="1200" spc="-5" dirty="0">
                <a:latin typeface="Times New Roman"/>
                <a:cs typeface="Times New Roman"/>
              </a:rPr>
              <a:t>all’accampamento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preteso Messia,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5" dirty="0">
                <a:latin typeface="Times New Roman"/>
                <a:cs typeface="Times New Roman"/>
              </a:rPr>
              <a:t>visto.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affermavano che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uomo di </a:t>
            </a:r>
            <a:r>
              <a:rPr sz="1200" spc="-5" dirty="0">
                <a:latin typeface="Times New Roman"/>
                <a:cs typeface="Times New Roman"/>
              </a:rPr>
              <a:t>Dio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era andato sulle colline,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dubitavano dell’intera  </a:t>
            </a:r>
            <a:r>
              <a:rPr sz="1200" dirty="0">
                <a:latin typeface="Times New Roman"/>
                <a:cs typeface="Times New Roman"/>
              </a:rPr>
              <a:t>storia.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3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(1505.4) 135:9.4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tre settimane dopo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li aveva </a:t>
            </a:r>
            <a:r>
              <a:rPr sz="1200" spc="-5" dirty="0">
                <a:latin typeface="Times New Roman"/>
                <a:cs typeface="Times New Roman"/>
              </a:rPr>
              <a:t>lasciati, arrivò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Pella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delegazione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Essi chiesero direttamente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se egli fosse Elia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promesso da </a:t>
            </a:r>
            <a:r>
              <a:rPr sz="1200" spc="-5" dirty="0">
                <a:latin typeface="Times New Roman"/>
                <a:cs typeface="Times New Roman"/>
              </a:rPr>
              <a:t>Mosè;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Giovanni  </a:t>
            </a:r>
            <a:r>
              <a:rPr sz="1200" spc="-5" dirty="0">
                <a:latin typeface="Times New Roman"/>
                <a:cs typeface="Times New Roman"/>
              </a:rPr>
              <a:t>disse: “Non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sono”,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ebbero l’ardire </a:t>
            </a:r>
            <a:r>
              <a:rPr sz="1200" dirty="0">
                <a:latin typeface="Times New Roman"/>
                <a:cs typeface="Times New Roman"/>
              </a:rPr>
              <a:t>di chiedere: “Sei tu il </a:t>
            </a:r>
            <a:r>
              <a:rPr sz="1200" spc="-5" dirty="0">
                <a:latin typeface="Times New Roman"/>
                <a:cs typeface="Times New Roman"/>
              </a:rPr>
              <a:t>Messia?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rispose: “Non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sono.” Allora questi </a:t>
            </a:r>
            <a:r>
              <a:rPr sz="1200" spc="5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venuti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dissero: “Se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Elia, né il </a:t>
            </a:r>
            <a:r>
              <a:rPr sz="1200" spc="-5" dirty="0">
                <a:latin typeface="Times New Roman"/>
                <a:cs typeface="Times New Roman"/>
              </a:rPr>
              <a:t>profeta,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Messia, allora perché </a:t>
            </a:r>
            <a:r>
              <a:rPr sz="1200" dirty="0">
                <a:latin typeface="Times New Roman"/>
                <a:cs typeface="Times New Roman"/>
              </a:rPr>
              <a:t>battezzi 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crei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trambusto?”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Giovani replicò: </a:t>
            </a:r>
            <a:r>
              <a:rPr sz="1200" dirty="0">
                <a:latin typeface="Times New Roman"/>
                <a:cs typeface="Times New Roman"/>
              </a:rPr>
              <a:t>“Spetta 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hanno ascoltato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hanno ricevuto </a:t>
            </a:r>
            <a:r>
              <a:rPr sz="1200" dirty="0">
                <a:latin typeface="Times New Roman"/>
                <a:cs typeface="Times New Roman"/>
              </a:rPr>
              <a:t>il mio battesimo dire </a:t>
            </a:r>
            <a:r>
              <a:rPr sz="1200" spc="-5" dirty="0">
                <a:latin typeface="Times New Roman"/>
                <a:cs typeface="Times New Roman"/>
              </a:rPr>
              <a:t>chi sono, </a:t>
            </a:r>
            <a:r>
              <a:rPr sz="1200" spc="10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vi  </a:t>
            </a:r>
            <a:r>
              <a:rPr sz="1200" spc="-5" dirty="0">
                <a:latin typeface="Times New Roman"/>
                <a:cs typeface="Times New Roman"/>
              </a:rPr>
              <a:t>dichiaro che, </a:t>
            </a:r>
            <a:r>
              <a:rPr sz="1200" dirty="0">
                <a:latin typeface="Times New Roman"/>
                <a:cs typeface="Times New Roman"/>
              </a:rPr>
              <a:t>mentre io battezzo </a:t>
            </a:r>
            <a:r>
              <a:rPr sz="1200" spc="-5" dirty="0">
                <a:latin typeface="Times New Roman"/>
                <a:cs typeface="Times New Roman"/>
              </a:rPr>
              <a:t>con acqua,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fra </a:t>
            </a:r>
            <a:r>
              <a:rPr sz="1200" dirty="0">
                <a:latin typeface="Times New Roman"/>
                <a:cs typeface="Times New Roman"/>
              </a:rPr>
              <a:t>di noi 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ritornerà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battezzarvi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0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(1505.5) 135:9.5 </a:t>
            </a:r>
            <a:r>
              <a:rPr sz="1200" spc="-5" dirty="0">
                <a:latin typeface="Times New Roman"/>
                <a:cs typeface="Times New Roman"/>
              </a:rPr>
              <a:t>Questi quaranta giorni </a:t>
            </a:r>
            <a:r>
              <a:rPr sz="1200" dirty="0">
                <a:latin typeface="Times New Roman"/>
                <a:cs typeface="Times New Roman"/>
              </a:rPr>
              <a:t>furono un periodo </a:t>
            </a:r>
            <a:r>
              <a:rPr sz="1200" spc="-5" dirty="0">
                <a:latin typeface="Times New Roman"/>
                <a:cs typeface="Times New Roman"/>
              </a:rPr>
              <a:t>difficile per </a:t>
            </a:r>
            <a:r>
              <a:rPr sz="1200" dirty="0">
                <a:latin typeface="Times New Roman"/>
                <a:cs typeface="Times New Roman"/>
              </a:rPr>
              <a:t>Giovanni e i suoi </a:t>
            </a:r>
            <a:r>
              <a:rPr sz="1200" spc="-5" dirty="0">
                <a:latin typeface="Times New Roman"/>
                <a:cs typeface="Times New Roman"/>
              </a:rPr>
              <a:t>discepoli. Quale doveva essere </a:t>
            </a:r>
            <a:r>
              <a:rPr sz="1200" dirty="0">
                <a:latin typeface="Times New Roman"/>
                <a:cs typeface="Times New Roman"/>
              </a:rPr>
              <a:t>la relazione </a:t>
            </a:r>
            <a:r>
              <a:rPr sz="1200" spc="-5" dirty="0">
                <a:latin typeface="Times New Roman"/>
                <a:cs typeface="Times New Roman"/>
              </a:rPr>
              <a:t>tra  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Gesù? Sorsero cento </a:t>
            </a:r>
            <a:r>
              <a:rPr sz="1200" dirty="0">
                <a:latin typeface="Times New Roman"/>
                <a:cs typeface="Times New Roman"/>
              </a:rPr>
              <a:t>questioni da </a:t>
            </a:r>
            <a:r>
              <a:rPr sz="1200" spc="-5" dirty="0">
                <a:latin typeface="Times New Roman"/>
                <a:cs typeface="Times New Roman"/>
              </a:rPr>
              <a:t>discutere.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e le ambizioni </a:t>
            </a:r>
            <a:r>
              <a:rPr sz="1200" spc="-5" dirty="0">
                <a:latin typeface="Times New Roman"/>
                <a:cs typeface="Times New Roman"/>
              </a:rPr>
              <a:t>egoiste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apparizione.  </a:t>
            </a:r>
            <a:r>
              <a:rPr sz="1200" spc="-5" dirty="0">
                <a:latin typeface="Times New Roman"/>
                <a:cs typeface="Times New Roman"/>
              </a:rPr>
              <a:t>Sorsero delle discussioni accanite attorno alle </a:t>
            </a:r>
            <a:r>
              <a:rPr sz="1200" dirty="0">
                <a:latin typeface="Times New Roman"/>
                <a:cs typeface="Times New Roman"/>
              </a:rPr>
              <a:t>varie idee e concezioni </a:t>
            </a:r>
            <a:r>
              <a:rPr sz="1200" spc="-5" dirty="0">
                <a:latin typeface="Times New Roman"/>
                <a:cs typeface="Times New Roman"/>
              </a:rPr>
              <a:t>del Messia. Sarebbe egli </a:t>
            </a:r>
            <a:r>
              <a:rPr sz="1200" dirty="0">
                <a:latin typeface="Times New Roman"/>
                <a:cs typeface="Times New Roman"/>
              </a:rPr>
              <a:t>divenuto 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militare e un re  </a:t>
            </a:r>
            <a:r>
              <a:rPr sz="1200" spc="-5" dirty="0">
                <a:latin typeface="Times New Roman"/>
                <a:cs typeface="Times New Roman"/>
              </a:rPr>
              <a:t>come Davide? Avrebbe </a:t>
            </a:r>
            <a:r>
              <a:rPr sz="1200" dirty="0">
                <a:latin typeface="Times New Roman"/>
                <a:cs typeface="Times New Roman"/>
              </a:rPr>
              <a:t>sconfitto le </a:t>
            </a:r>
            <a:r>
              <a:rPr sz="1200" spc="-5" dirty="0">
                <a:latin typeface="Times New Roman"/>
                <a:cs typeface="Times New Roman"/>
              </a:rPr>
              <a:t>armate </a:t>
            </a:r>
            <a:r>
              <a:rPr sz="1200" dirty="0">
                <a:latin typeface="Times New Roman"/>
                <a:cs typeface="Times New Roman"/>
              </a:rPr>
              <a:t>romane </a:t>
            </a:r>
            <a:r>
              <a:rPr sz="1200" spc="-5" dirty="0">
                <a:latin typeface="Times New Roman"/>
                <a:cs typeface="Times New Roman"/>
              </a:rPr>
              <a:t>come Giosuè aveva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Cananei? O sarebbe venuto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instaurare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regno spirituale? Giovanni propendeva </a:t>
            </a:r>
            <a:r>
              <a:rPr sz="1200" dirty="0">
                <a:latin typeface="Times New Roman"/>
                <a:cs typeface="Times New Roman"/>
              </a:rPr>
              <a:t>piuttosto,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minoranza, che Gesù fosse venuto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cieli, sebbene  non </a:t>
            </a:r>
            <a:r>
              <a:rPr sz="1200" spc="-5" dirty="0">
                <a:latin typeface="Times New Roman"/>
                <a:cs typeface="Times New Roman"/>
              </a:rPr>
              <a:t>fosse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chiaro nella sua mente </a:t>
            </a:r>
            <a:r>
              <a:rPr sz="1200" dirty="0">
                <a:latin typeface="Times New Roman"/>
                <a:cs typeface="Times New Roman"/>
              </a:rPr>
              <a:t>che cosa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comportare </a:t>
            </a:r>
            <a:r>
              <a:rPr sz="1200" spc="-5" dirty="0">
                <a:latin typeface="Times New Roman"/>
                <a:cs typeface="Times New Roman"/>
              </a:rPr>
              <a:t>questa missione dell’instaurazione del regno dei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8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(1505.6) 135:9.6 </a:t>
            </a:r>
            <a:r>
              <a:rPr sz="1200" spc="-5" dirty="0">
                <a:latin typeface="Times New Roman"/>
                <a:cs typeface="Times New Roman"/>
              </a:rPr>
              <a:t>Questi furono giorni </a:t>
            </a:r>
            <a:r>
              <a:rPr sz="1200" dirty="0">
                <a:latin typeface="Times New Roman"/>
                <a:cs typeface="Times New Roman"/>
              </a:rPr>
              <a:t>intensi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ed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pregò </a:t>
            </a:r>
            <a:r>
              <a:rPr sz="1200" dirty="0">
                <a:latin typeface="Times New Roman"/>
                <a:cs typeface="Times New Roman"/>
              </a:rPr>
              <a:t>per il ritorno di </a:t>
            </a:r>
            <a:r>
              <a:rPr sz="1200" spc="-5" dirty="0">
                <a:latin typeface="Times New Roman"/>
                <a:cs typeface="Times New Roman"/>
              </a:rPr>
              <a:t>Gesù. Alcuni discepoli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Giovanni organizzarono dei gruppi </a:t>
            </a:r>
            <a:r>
              <a:rPr sz="1200" dirty="0">
                <a:latin typeface="Times New Roman"/>
                <a:cs typeface="Times New Roman"/>
              </a:rPr>
              <a:t>di esploratori </a:t>
            </a:r>
            <a:r>
              <a:rPr sz="1200" spc="-5" dirty="0">
                <a:latin typeface="Times New Roman"/>
                <a:cs typeface="Times New Roman"/>
              </a:rPr>
              <a:t>per andare 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lo proibì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“I nostri </a:t>
            </a:r>
            <a:r>
              <a:rPr sz="1200" spc="5" dirty="0">
                <a:latin typeface="Times New Roman"/>
                <a:cs typeface="Times New Roman"/>
              </a:rPr>
              <a:t>tempi  </a:t>
            </a:r>
            <a:r>
              <a:rPr sz="1200" spc="-5" dirty="0">
                <a:latin typeface="Times New Roman"/>
                <a:cs typeface="Times New Roman"/>
              </a:rPr>
              <a:t>sono 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cielo; egli guiderà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(1505.7) 135:9.7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 mattino presto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23 febbraio che 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Giovanni,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prendevano il loro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mattino,  guardarono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scorsero 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veniva verso </a:t>
            </a:r>
            <a:r>
              <a:rPr sz="1200" dirty="0">
                <a:latin typeface="Times New Roman"/>
                <a:cs typeface="Times New Roman"/>
              </a:rPr>
              <a:t>di loro. </a:t>
            </a:r>
            <a:r>
              <a:rPr sz="1200" spc="-5" dirty="0">
                <a:latin typeface="Times New Roman"/>
                <a:cs typeface="Times New Roman"/>
              </a:rPr>
              <a:t>Mentre egli si avvicinava, Giovanni </a:t>
            </a:r>
            <a:r>
              <a:rPr sz="1200" dirty="0">
                <a:latin typeface="Times New Roman"/>
                <a:cs typeface="Times New Roman"/>
              </a:rPr>
              <a:t>salì sopra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roccia e  </a:t>
            </a:r>
            <a:r>
              <a:rPr sz="1200" spc="-5" dirty="0">
                <a:latin typeface="Times New Roman"/>
                <a:cs typeface="Times New Roman"/>
              </a:rPr>
              <a:t>alzando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risonante voce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“Guardate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del </a:t>
            </a:r>
            <a:r>
              <a:rPr sz="1200" dirty="0">
                <a:latin typeface="Times New Roman"/>
                <a:cs typeface="Times New Roman"/>
              </a:rPr>
              <a:t>mondo!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è colui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quale ho </a:t>
            </a:r>
            <a:r>
              <a:rPr sz="1200" spc="-5" dirty="0">
                <a:latin typeface="Times New Roman"/>
                <a:cs typeface="Times New Roman"/>
              </a:rPr>
              <a:t>detto: </a:t>
            </a:r>
            <a:r>
              <a:rPr sz="1200" dirty="0">
                <a:latin typeface="Times New Roman"/>
                <a:cs typeface="Times New Roman"/>
              </a:rPr>
              <a:t>‘Dopo di  me </a:t>
            </a:r>
            <a:r>
              <a:rPr sz="1200" spc="-5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sarà </a:t>
            </a:r>
            <a:r>
              <a:rPr sz="1200" spc="-5" dirty="0">
                <a:latin typeface="Times New Roman"/>
                <a:cs typeface="Times New Roman"/>
              </a:rPr>
              <a:t>preferito perché esisteva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me.’ Per questo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sono uscito dal deserto </a:t>
            </a:r>
            <a:r>
              <a:rPr sz="1200" dirty="0">
                <a:latin typeface="Times New Roman"/>
                <a:cs typeface="Times New Roman"/>
              </a:rPr>
              <a:t>a predicare il pentimento  e a </a:t>
            </a:r>
            <a:r>
              <a:rPr sz="1200" spc="-5" dirty="0">
                <a:latin typeface="Times New Roman"/>
                <a:cs typeface="Times New Roman"/>
              </a:rPr>
              <a:t>battezzare con </a:t>
            </a:r>
            <a:r>
              <a:rPr sz="1200" dirty="0">
                <a:latin typeface="Times New Roman"/>
                <a:cs typeface="Times New Roman"/>
              </a:rPr>
              <a:t>acqua, </a:t>
            </a:r>
            <a:r>
              <a:rPr sz="1200" spc="-5" dirty="0">
                <a:latin typeface="Times New Roman"/>
                <a:cs typeface="Times New Roman"/>
              </a:rPr>
              <a:t>proclamando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vicino.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viene uno che vi battezzerà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Santo. </a:t>
            </a:r>
            <a:r>
              <a:rPr sz="1200" spc="-15" dirty="0">
                <a:latin typeface="Times New Roman"/>
                <a:cs typeface="Times New Roman"/>
              </a:rPr>
              <a:t>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3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30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visto lo spirito </a:t>
            </a:r>
            <a:r>
              <a:rPr sz="1200" spc="-5" dirty="0">
                <a:latin typeface="Times New Roman"/>
                <a:cs typeface="Times New Roman"/>
              </a:rPr>
              <a:t>divino discendere su quest’uomo </a:t>
            </a:r>
            <a:r>
              <a:rPr sz="1200" dirty="0">
                <a:latin typeface="Times New Roman"/>
                <a:cs typeface="Times New Roman"/>
              </a:rPr>
              <a:t>ed ho udito la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dichiarare: ‘Questo </a:t>
            </a:r>
            <a:r>
              <a:rPr sz="1200" dirty="0">
                <a:latin typeface="Times New Roman"/>
                <a:cs typeface="Times New Roman"/>
              </a:rPr>
              <a:t>è il mio </a:t>
            </a:r>
            <a:r>
              <a:rPr sz="1200" spc="-5" dirty="0">
                <a:latin typeface="Times New Roman"/>
                <a:cs typeface="Times New Roman"/>
              </a:rPr>
              <a:t>figlio prediletto </a:t>
            </a:r>
            <a:r>
              <a:rPr sz="1200" spc="10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io  sono molto </a:t>
            </a:r>
            <a:r>
              <a:rPr sz="1200" spc="-5" dirty="0">
                <a:latin typeface="Times New Roman"/>
                <a:cs typeface="Times New Roman"/>
              </a:rPr>
              <a:t>soddisfatto.’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4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(1506.1) 135:9.8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invitò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al loro cibo mentre egli si sedette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mangiare con Giovanni, </a:t>
            </a:r>
            <a:r>
              <a:rPr sz="1200" dirty="0">
                <a:latin typeface="Times New Roman"/>
                <a:cs typeface="Times New Roman"/>
              </a:rPr>
              <a:t>poiché 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Giacomo e  Giuda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tornati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Cafarnao.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(1506.2) 135:9.9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mattina presto del </a:t>
            </a:r>
            <a:r>
              <a:rPr sz="1200" spc="-5" dirty="0">
                <a:latin typeface="Times New Roman"/>
                <a:cs typeface="Times New Roman"/>
              </a:rPr>
              <a:t>giorno seguente egli si congedò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Giovanni 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ripartì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 </a:t>
            </a:r>
            <a:r>
              <a:rPr sz="1200" dirty="0">
                <a:latin typeface="Times New Roman"/>
                <a:cs typeface="Times New Roman"/>
              </a:rPr>
              <a:t>loro nulla di quando lo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rivisto. Alle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di Giovanni sulla </a:t>
            </a:r>
            <a:r>
              <a:rPr sz="1200" spc="-5" dirty="0">
                <a:latin typeface="Times New Roman"/>
                <a:cs typeface="Times New Roman"/>
              </a:rPr>
              <a:t>propria predicazione </a:t>
            </a:r>
            <a:r>
              <a:rPr sz="1200" dirty="0">
                <a:latin typeface="Times New Roman"/>
                <a:cs typeface="Times New Roman"/>
              </a:rPr>
              <a:t>e missione </a:t>
            </a:r>
            <a:r>
              <a:rPr sz="1200" spc="-5" dirty="0">
                <a:latin typeface="Times New Roman"/>
                <a:cs typeface="Times New Roman"/>
              </a:rPr>
              <a:t>Gesù disse </a:t>
            </a:r>
            <a:r>
              <a:rPr sz="1200" dirty="0">
                <a:latin typeface="Times New Roman"/>
                <a:cs typeface="Times New Roman"/>
              </a:rPr>
              <a:t>soltanto:  </a:t>
            </a:r>
            <a:r>
              <a:rPr sz="1200" spc="-5" dirty="0">
                <a:latin typeface="Times New Roman"/>
                <a:cs typeface="Times New Roman"/>
              </a:rPr>
              <a:t>“Mio Padre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guiderà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futuro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ha fatto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passato.”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separarono quel mattino sulle rive  del Giordano </a:t>
            </a:r>
            <a:r>
              <a:rPr sz="1200" dirty="0">
                <a:latin typeface="Times New Roman"/>
                <a:cs typeface="Times New Roman"/>
              </a:rPr>
              <a:t>per non </a:t>
            </a:r>
            <a:r>
              <a:rPr sz="1200" spc="-5" dirty="0">
                <a:latin typeface="Times New Roman"/>
                <a:cs typeface="Times New Roman"/>
              </a:rPr>
              <a:t>rivedersi </a:t>
            </a:r>
            <a:r>
              <a:rPr sz="1200" dirty="0">
                <a:latin typeface="Times New Roman"/>
                <a:cs typeface="Times New Roman"/>
              </a:rPr>
              <a:t>mai più nella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Giovanni va verso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sud</a:t>
            </a:r>
            <a:endParaRPr sz="1600">
              <a:latin typeface="Times New Roman"/>
              <a:cs typeface="Times New Roman"/>
            </a:endParaRPr>
          </a:p>
          <a:p>
            <a:pPr marL="88900" marR="55880">
              <a:lnSpc>
                <a:spcPct val="957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(1506.3) 135:10.1 </a:t>
            </a:r>
            <a:r>
              <a:rPr sz="1200" spc="-5" dirty="0">
                <a:latin typeface="Times New Roman"/>
                <a:cs typeface="Times New Roman"/>
              </a:rPr>
              <a:t>Poiché Gesù era </a:t>
            </a:r>
            <a:r>
              <a:rPr sz="1200" dirty="0">
                <a:latin typeface="Times New Roman"/>
                <a:cs typeface="Times New Roman"/>
              </a:rPr>
              <a:t>andato a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Giovanni si </a:t>
            </a:r>
            <a:r>
              <a:rPr sz="1200" dirty="0">
                <a:latin typeface="Times New Roman"/>
                <a:cs typeface="Times New Roman"/>
              </a:rPr>
              <a:t>sentì spinto a </a:t>
            </a:r>
            <a:r>
              <a:rPr sz="1200" spc="-5" dirty="0">
                <a:latin typeface="Times New Roman"/>
                <a:cs typeface="Times New Roman"/>
              </a:rPr>
              <a:t>ritornare sui </a:t>
            </a:r>
            <a:r>
              <a:rPr sz="1200" dirty="0">
                <a:latin typeface="Times New Roman"/>
                <a:cs typeface="Times New Roman"/>
              </a:rPr>
              <a:t>suoi passi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sud. </a:t>
            </a:r>
            <a:r>
              <a:rPr sz="1200" spc="-5" dirty="0">
                <a:latin typeface="Times New Roman"/>
                <a:cs typeface="Times New Roman"/>
              </a:rPr>
              <a:t>Di conseguenza,  domenica </a:t>
            </a:r>
            <a:r>
              <a:rPr sz="1200" dirty="0">
                <a:latin typeface="Times New Roman"/>
                <a:cs typeface="Times New Roman"/>
              </a:rPr>
              <a:t>mattina 3 marzo,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discepoli iniziarono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viaggio verso </a:t>
            </a:r>
            <a:r>
              <a:rPr sz="1200" dirty="0">
                <a:latin typeface="Times New Roman"/>
                <a:cs typeface="Times New Roman"/>
              </a:rPr>
              <a:t>sud.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quarto dei </a:t>
            </a:r>
            <a:r>
              <a:rPr sz="1200" dirty="0">
                <a:latin typeface="Times New Roman"/>
                <a:cs typeface="Times New Roman"/>
              </a:rPr>
              <a:t>seguaci  più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erano partiti nel frattempo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C’era </a:t>
            </a:r>
            <a:r>
              <a:rPr sz="1200" dirty="0">
                <a:latin typeface="Times New Roman"/>
                <a:cs typeface="Times New Roman"/>
              </a:rPr>
              <a:t>la tristezza </a:t>
            </a:r>
            <a:r>
              <a:rPr sz="1200" spc="-5" dirty="0">
                <a:latin typeface="Times New Roman"/>
                <a:cs typeface="Times New Roman"/>
              </a:rPr>
              <a:t>della confusione </a:t>
            </a:r>
            <a:r>
              <a:rPr sz="1200" dirty="0">
                <a:latin typeface="Times New Roman"/>
                <a:cs typeface="Times New Roman"/>
              </a:rPr>
              <a:t>in Giovanni.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predicò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come faceva </a:t>
            </a:r>
            <a:r>
              <a:rPr sz="1200" dirty="0">
                <a:latin typeface="Times New Roman"/>
                <a:cs typeface="Times New Roman"/>
              </a:rPr>
              <a:t>prima di battezzare </a:t>
            </a:r>
            <a:r>
              <a:rPr sz="1200" spc="-5" dirty="0">
                <a:latin typeface="Times New Roman"/>
                <a:cs typeface="Times New Roman"/>
              </a:rPr>
              <a:t>Gesù. Sentiva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qual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responsabilità </a:t>
            </a:r>
            <a:r>
              <a:rPr sz="1200" spc="-5" dirty="0">
                <a:latin typeface="Times New Roman"/>
                <a:cs typeface="Times New Roman"/>
              </a:rPr>
              <a:t>del regno futuro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sulle sue spalle.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l’impressione </a:t>
            </a:r>
            <a:r>
              <a:rPr sz="1200" dirty="0">
                <a:latin typeface="Times New Roman"/>
                <a:cs typeface="Times New Roman"/>
              </a:rPr>
              <a:t>che la sua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finita;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sconsolato e solo. </a:t>
            </a:r>
            <a:r>
              <a:rPr sz="1200" spc="-5" dirty="0">
                <a:latin typeface="Times New Roman"/>
                <a:cs typeface="Times New Roman"/>
              </a:rPr>
              <a:t>Ma predicava, battezzava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proseguiva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cammino verso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771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(1506.4) 135:10.2 </a:t>
            </a:r>
            <a:r>
              <a:rPr sz="1200" spc="-5" dirty="0">
                <a:latin typeface="Times New Roman"/>
                <a:cs typeface="Times New Roman"/>
              </a:rPr>
              <a:t>Giovanni si fermò parecchie settimane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villaggio </a:t>
            </a:r>
            <a:r>
              <a:rPr sz="1200" dirty="0">
                <a:latin typeface="Times New Roman"/>
                <a:cs typeface="Times New Roman"/>
              </a:rPr>
              <a:t>di Adam,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qui che lanciò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memorabile attacco  contro Erode </a:t>
            </a:r>
            <a:r>
              <a:rPr sz="1200" dirty="0">
                <a:latin typeface="Times New Roman"/>
                <a:cs typeface="Times New Roman"/>
              </a:rPr>
              <a:t>Antipa </a:t>
            </a:r>
            <a:r>
              <a:rPr sz="1200" spc="-5" dirty="0">
                <a:latin typeface="Times New Roman"/>
                <a:cs typeface="Times New Roman"/>
              </a:rPr>
              <a:t>che aveva </a:t>
            </a:r>
            <a:r>
              <a:rPr sz="1200" dirty="0">
                <a:latin typeface="Times New Roman"/>
                <a:cs typeface="Times New Roman"/>
              </a:rPr>
              <a:t>preso </a:t>
            </a:r>
            <a:r>
              <a:rPr sz="1200" spc="-5" dirty="0">
                <a:latin typeface="Times New Roman"/>
                <a:cs typeface="Times New Roman"/>
              </a:rPr>
              <a:t>illegalmente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un altro uomo. </a:t>
            </a:r>
            <a:r>
              <a:rPr sz="1200" spc="-5" dirty="0">
                <a:latin typeface="Times New Roman"/>
                <a:cs typeface="Times New Roman"/>
              </a:rPr>
              <a:t>Nel giugno </a:t>
            </a:r>
            <a:r>
              <a:rPr sz="1200" dirty="0">
                <a:latin typeface="Times New Roman"/>
                <a:cs typeface="Times New Roman"/>
              </a:rPr>
              <a:t>di quest’anno </a:t>
            </a:r>
            <a:r>
              <a:rPr sz="1200" spc="-5" dirty="0">
                <a:latin typeface="Times New Roman"/>
                <a:cs typeface="Times New Roman"/>
              </a:rPr>
              <a:t>(26 </a:t>
            </a:r>
            <a:r>
              <a:rPr sz="1200" dirty="0">
                <a:latin typeface="Times New Roman"/>
                <a:cs typeface="Times New Roman"/>
              </a:rPr>
              <a:t>d.C.)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tornato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guado </a:t>
            </a:r>
            <a:r>
              <a:rPr sz="1200" dirty="0">
                <a:latin typeface="Times New Roman"/>
                <a:cs typeface="Times New Roman"/>
              </a:rPr>
              <a:t>di Betania </a:t>
            </a:r>
            <a:r>
              <a:rPr sz="1200" spc="-5" dirty="0">
                <a:latin typeface="Times New Roman"/>
                <a:cs typeface="Times New Roman"/>
              </a:rPr>
              <a:t>sul Giordano, </a:t>
            </a:r>
            <a:r>
              <a:rPr sz="1200" dirty="0">
                <a:latin typeface="Times New Roman"/>
                <a:cs typeface="Times New Roman"/>
              </a:rPr>
              <a:t>dove aveva iniziato la </a:t>
            </a:r>
            <a:r>
              <a:rPr sz="1200" spc="-5" dirty="0">
                <a:latin typeface="Times New Roman"/>
                <a:cs typeface="Times New Roman"/>
              </a:rPr>
              <a:t>sua predicazione sul regno futuro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anno prima.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settimane che seguirono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battesimo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era gradatamente cambiato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proclamazione della misericordia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comune,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denunciava con </a:t>
            </a:r>
            <a:r>
              <a:rPr sz="1200" spc="-5" dirty="0">
                <a:latin typeface="Times New Roman"/>
                <a:cs typeface="Times New Roman"/>
              </a:rPr>
              <a:t>rinnovata veemenza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politici e </a:t>
            </a:r>
            <a:r>
              <a:rPr sz="1200" spc="-5" dirty="0">
                <a:latin typeface="Times New Roman"/>
                <a:cs typeface="Times New Roman"/>
              </a:rPr>
              <a:t>religiosi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corrotti.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21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(1506.5) 135:10.3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Antipa,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cui territorio Giovanni </a:t>
            </a:r>
            <a:r>
              <a:rPr sz="1200" spc="-5" dirty="0">
                <a:latin typeface="Times New Roman"/>
                <a:cs typeface="Times New Roman"/>
              </a:rPr>
              <a:t>stava predicando, si </a:t>
            </a:r>
            <a:r>
              <a:rPr sz="1200" dirty="0">
                <a:latin typeface="Times New Roman"/>
                <a:cs typeface="Times New Roman"/>
              </a:rPr>
              <a:t>allarmò </a:t>
            </a:r>
            <a:r>
              <a:rPr sz="1200" spc="-5" dirty="0">
                <a:latin typeface="Times New Roman"/>
                <a:cs typeface="Times New Roman"/>
              </a:rPr>
              <a:t>per timore </a:t>
            </a:r>
            <a:r>
              <a:rPr sz="1200" dirty="0">
                <a:latin typeface="Times New Roman"/>
                <a:cs typeface="Times New Roman"/>
              </a:rPr>
              <a:t>che costui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 suscitassero una </a:t>
            </a:r>
            <a:r>
              <a:rPr sz="1200" dirty="0">
                <a:latin typeface="Times New Roman"/>
                <a:cs typeface="Times New Roman"/>
              </a:rPr>
              <a:t>ribellione. </a:t>
            </a:r>
            <a:r>
              <a:rPr sz="1200" spc="-5" dirty="0">
                <a:latin typeface="Times New Roman"/>
                <a:cs typeface="Times New Roman"/>
              </a:rPr>
              <a:t>Erode era anche risentito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critiche </a:t>
            </a:r>
            <a:r>
              <a:rPr sz="1200" dirty="0">
                <a:latin typeface="Times New Roman"/>
                <a:cs typeface="Times New Roman"/>
              </a:rPr>
              <a:t>pubbliche di Giovanni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affari familiari.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mettere Giovanni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prigione. Di conseguenza, nelle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ore del mattino </a:t>
            </a:r>
            <a:r>
              <a:rPr sz="1200" dirty="0">
                <a:latin typeface="Times New Roman"/>
                <a:cs typeface="Times New Roman"/>
              </a:rPr>
              <a:t>del 12  </a:t>
            </a:r>
            <a:r>
              <a:rPr sz="1200" spc="-5" dirty="0">
                <a:latin typeface="Times New Roman"/>
                <a:cs typeface="Times New Roman"/>
              </a:rPr>
              <a:t>giugno, prima dell’arrivo delle </a:t>
            </a:r>
            <a:r>
              <a:rPr sz="1200" dirty="0">
                <a:latin typeface="Times New Roman"/>
                <a:cs typeface="Times New Roman"/>
              </a:rPr>
              <a:t>moltitudini per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predicazione ed assistere al </a:t>
            </a:r>
            <a:r>
              <a:rPr sz="1200" dirty="0">
                <a:latin typeface="Times New Roman"/>
                <a:cs typeface="Times New Roman"/>
              </a:rPr>
              <a:t>battesimo, </a:t>
            </a:r>
            <a:r>
              <a:rPr sz="1200" spc="-5" dirty="0">
                <a:latin typeface="Times New Roman"/>
                <a:cs typeface="Times New Roman"/>
              </a:rPr>
              <a:t>gli agenti </a:t>
            </a:r>
            <a:r>
              <a:rPr sz="1200" dirty="0">
                <a:latin typeface="Times New Roman"/>
                <a:cs typeface="Times New Roman"/>
              </a:rPr>
              <a:t>di Erode </a:t>
            </a:r>
            <a:r>
              <a:rPr sz="1200" spc="5" dirty="0">
                <a:latin typeface="Times New Roman"/>
                <a:cs typeface="Times New Roman"/>
              </a:rPr>
              <a:t>posero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stato d’arresto. </a:t>
            </a:r>
            <a:r>
              <a:rPr sz="1200" dirty="0">
                <a:latin typeface="Times New Roman"/>
                <a:cs typeface="Times New Roman"/>
              </a:rPr>
              <a:t>Poiché le </a:t>
            </a:r>
            <a:r>
              <a:rPr sz="1200" spc="-5" dirty="0">
                <a:latin typeface="Times New Roman"/>
                <a:cs typeface="Times New Roman"/>
              </a:rPr>
              <a:t>settimane passavano ed egli </a:t>
            </a:r>
            <a:r>
              <a:rPr sz="1200" dirty="0">
                <a:latin typeface="Times New Roman"/>
                <a:cs typeface="Times New Roman"/>
              </a:rPr>
              <a:t>non veniva </a:t>
            </a:r>
            <a:r>
              <a:rPr sz="1200" spc="-5" dirty="0">
                <a:latin typeface="Times New Roman"/>
                <a:cs typeface="Times New Roman"/>
              </a:rPr>
              <a:t>rilasciato, </a:t>
            </a:r>
            <a:r>
              <a:rPr sz="1200" dirty="0">
                <a:latin typeface="Times New Roman"/>
                <a:cs typeface="Times New Roman"/>
              </a:rPr>
              <a:t>i suoi discepoli </a:t>
            </a:r>
            <a:r>
              <a:rPr sz="1200" spc="-5" dirty="0">
                <a:latin typeface="Times New Roman"/>
                <a:cs typeface="Times New Roman"/>
              </a:rPr>
              <a:t>si sparsero 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Palestina; </a:t>
            </a:r>
            <a:r>
              <a:rPr sz="1200" dirty="0">
                <a:latin typeface="Times New Roman"/>
                <a:cs typeface="Times New Roman"/>
              </a:rPr>
              <a:t>molti di loro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per unirsi ai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11. Giovanni in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prigione</a:t>
            </a:r>
            <a:endParaRPr sz="16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(1506.6) 135:11.1 </a:t>
            </a:r>
            <a:r>
              <a:rPr sz="1200" spc="-5" dirty="0">
                <a:latin typeface="Times New Roman"/>
                <a:cs typeface="Times New Roman"/>
              </a:rPr>
              <a:t>Giovanni fece un’esperienza solitaria ed </a:t>
            </a:r>
            <a:r>
              <a:rPr sz="1200" dirty="0">
                <a:latin typeface="Times New Roman"/>
                <a:cs typeface="Times New Roman"/>
              </a:rPr>
              <a:t>un po’ amara in prigione.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dei suoi discepoli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autorizzati a </a:t>
            </a:r>
            <a:r>
              <a:rPr sz="1200" spc="-5" dirty="0">
                <a:latin typeface="Times New Roman"/>
                <a:cs typeface="Times New Roman"/>
              </a:rPr>
              <a:t>fargli  </a:t>
            </a:r>
            <a:r>
              <a:rPr sz="1200" dirty="0">
                <a:latin typeface="Times New Roman"/>
                <a:cs typeface="Times New Roman"/>
              </a:rPr>
              <a:t>visita. </a:t>
            </a:r>
            <a:r>
              <a:rPr sz="1200" spc="-5" dirty="0">
                <a:latin typeface="Times New Roman"/>
                <a:cs typeface="Times New Roman"/>
              </a:rPr>
              <a:t>Egli desiderava </a:t>
            </a:r>
            <a:r>
              <a:rPr sz="1200" dirty="0">
                <a:latin typeface="Times New Roman"/>
                <a:cs typeface="Times New Roman"/>
              </a:rPr>
              <a:t>ardentemente </a:t>
            </a:r>
            <a:r>
              <a:rPr sz="1200" spc="-5" dirty="0">
                <a:latin typeface="Times New Roman"/>
                <a:cs typeface="Times New Roman"/>
              </a:rPr>
              <a:t>vedere 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dovette accontentarsi </a:t>
            </a:r>
            <a:r>
              <a:rPr sz="1200" dirty="0">
                <a:latin typeface="Times New Roman"/>
                <a:cs typeface="Times New Roman"/>
              </a:rPr>
              <a:t>di sentir </a:t>
            </a:r>
            <a:r>
              <a:rPr sz="1200" spc="-5" dirty="0">
                <a:latin typeface="Times New Roman"/>
                <a:cs typeface="Times New Roman"/>
              </a:rPr>
              <a:t>parlare del suo lavoro tramite quelli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 i  suoi </a:t>
            </a:r>
            <a:r>
              <a:rPr sz="1200" spc="-5" dirty="0">
                <a:latin typeface="Times New Roman"/>
                <a:cs typeface="Times New Roman"/>
              </a:rPr>
              <a:t>discepoli erano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credenti nel Figlio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5" dirty="0">
                <a:latin typeface="Times New Roman"/>
                <a:cs typeface="Times New Roman"/>
              </a:rPr>
              <a:t>Egli fu spesso 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dubitare </a:t>
            </a:r>
            <a:r>
              <a:rPr sz="1200" dirty="0">
                <a:latin typeface="Times New Roman"/>
                <a:cs typeface="Times New Roman"/>
              </a:rPr>
              <a:t>di Gesù 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missione divina.  </a:t>
            </a:r>
            <a:r>
              <a:rPr sz="1200" spc="-5" dirty="0">
                <a:latin typeface="Times New Roman"/>
                <a:cs typeface="Times New Roman"/>
              </a:rPr>
              <a:t>Se Gesù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Messia, perché </a:t>
            </a:r>
            <a:r>
              <a:rPr sz="1200" dirty="0">
                <a:latin typeface="Times New Roman"/>
                <a:cs typeface="Times New Roman"/>
              </a:rPr>
              <a:t>non faceva nulla per </a:t>
            </a:r>
            <a:r>
              <a:rPr sz="1200" spc="-5" dirty="0">
                <a:latin typeface="Times New Roman"/>
                <a:cs typeface="Times New Roman"/>
              </a:rPr>
              <a:t>liberarlo </a:t>
            </a:r>
            <a:r>
              <a:rPr sz="1200" dirty="0">
                <a:latin typeface="Times New Roman"/>
                <a:cs typeface="Times New Roman"/>
              </a:rPr>
              <a:t>da questa </a:t>
            </a:r>
            <a:r>
              <a:rPr sz="1200" spc="-5" dirty="0">
                <a:latin typeface="Times New Roman"/>
                <a:cs typeface="Times New Roman"/>
              </a:rPr>
              <a:t>intollerabile prigionia? Per </a:t>
            </a:r>
            <a:r>
              <a:rPr sz="1200" dirty="0">
                <a:latin typeface="Times New Roman"/>
                <a:cs typeface="Times New Roman"/>
              </a:rPr>
              <a:t>più di un anno e mezzo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rude uomo di </a:t>
            </a:r>
            <a:r>
              <a:rPr sz="1200" spc="-5" dirty="0">
                <a:latin typeface="Times New Roman"/>
                <a:cs typeface="Times New Roman"/>
              </a:rPr>
              <a:t>Dio abituato all’aria aperta </a:t>
            </a:r>
            <a:r>
              <a:rPr sz="1200" dirty="0">
                <a:latin typeface="Times New Roman"/>
                <a:cs typeface="Times New Roman"/>
              </a:rPr>
              <a:t>languì in </a:t>
            </a:r>
            <a:r>
              <a:rPr sz="1200" spc="-5" dirty="0">
                <a:latin typeface="Times New Roman"/>
                <a:cs typeface="Times New Roman"/>
              </a:rPr>
              <a:t>quell’orribile prigione.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esperienza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fede in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fedeltà verso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tutta </a:t>
            </a:r>
            <a:r>
              <a:rPr sz="1200" spc="-5" dirty="0">
                <a:latin typeface="Times New Roman"/>
                <a:cs typeface="Times New Roman"/>
              </a:rPr>
              <a:t>questa esperienza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 della fede di Giovanni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tentato di dubitare anche </a:t>
            </a:r>
            <a:r>
              <a:rPr sz="1200" spc="-5" dirty="0">
                <a:latin typeface="Times New Roman"/>
                <a:cs typeface="Times New Roman"/>
              </a:rPr>
              <a:t>dell’autenticità della sua stessa missione 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(1507.1) 135:11.2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ebbe trascorso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parecchi mesi,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suoi discepoli venne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trovarlo 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avergli riferito  sulle attività </a:t>
            </a:r>
            <a:r>
              <a:rPr sz="1200" dirty="0">
                <a:latin typeface="Times New Roman"/>
                <a:cs typeface="Times New Roman"/>
              </a:rPr>
              <a:t>pubbliche di </a:t>
            </a:r>
            <a:r>
              <a:rPr sz="1200" spc="-5" dirty="0">
                <a:latin typeface="Times New Roman"/>
                <a:cs typeface="Times New Roman"/>
              </a:rPr>
              <a:t>Gesù, disse: “Così </a:t>
            </a:r>
            <a:r>
              <a:rPr sz="1200" dirty="0">
                <a:latin typeface="Times New Roman"/>
                <a:cs typeface="Times New Roman"/>
              </a:rPr>
              <a:t>vedi, </a:t>
            </a:r>
            <a:r>
              <a:rPr sz="1200" spc="-5" dirty="0">
                <a:latin typeface="Times New Roman"/>
                <a:cs typeface="Times New Roman"/>
              </a:rPr>
              <a:t>Maestro, che colui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Giordano prospera e  </a:t>
            </a:r>
            <a:r>
              <a:rPr sz="1200" spc="-5" dirty="0">
                <a:latin typeface="Times New Roman"/>
                <a:cs typeface="Times New Roman"/>
              </a:rPr>
              <a:t>riceve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da lui. </a:t>
            </a:r>
            <a:r>
              <a:rPr sz="1200" spc="-5" dirty="0">
                <a:latin typeface="Times New Roman"/>
                <a:cs typeface="Times New Roman"/>
              </a:rPr>
              <a:t>Egli banchetta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Pubblicani ed i </a:t>
            </a:r>
            <a:r>
              <a:rPr sz="1200" spc="-5" dirty="0">
                <a:latin typeface="Times New Roman"/>
                <a:cs typeface="Times New Roman"/>
              </a:rPr>
              <a:t>peccatori.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reso 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coraggiosa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737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77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lui e tuttavia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fa nulla </a:t>
            </a:r>
            <a:r>
              <a:rPr sz="1200" spc="-5" dirty="0">
                <a:latin typeface="Times New Roman"/>
                <a:cs typeface="Times New Roman"/>
              </a:rPr>
              <a:t>per ottenere </a:t>
            </a:r>
            <a:r>
              <a:rPr sz="1200" dirty="0">
                <a:latin typeface="Times New Roman"/>
                <a:cs typeface="Times New Roman"/>
              </a:rPr>
              <a:t>la tua liberazione.” </a:t>
            </a:r>
            <a:r>
              <a:rPr sz="1200" spc="-5" dirty="0">
                <a:latin typeface="Times New Roman"/>
                <a:cs typeface="Times New Roman"/>
              </a:rPr>
              <a:t>Ma Giovanni rispose ai suoi amici:  “Quest’uomo </a:t>
            </a:r>
            <a:r>
              <a:rPr sz="1200" dirty="0">
                <a:latin typeface="Times New Roman"/>
                <a:cs typeface="Times New Roman"/>
              </a:rPr>
              <a:t>non può fare nulla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gli sia stato 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cieli. Vi </a:t>
            </a:r>
            <a:r>
              <a:rPr sz="1200" dirty="0">
                <a:latin typeface="Times New Roman"/>
                <a:cs typeface="Times New Roman"/>
              </a:rPr>
              <a:t>ricordate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detto:  </a:t>
            </a:r>
            <a:r>
              <a:rPr sz="1200" spc="-5" dirty="0">
                <a:latin typeface="Times New Roman"/>
                <a:cs typeface="Times New Roman"/>
              </a:rPr>
              <a:t>‘Io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ma sono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avanti per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la via a lui.’ </a:t>
            </a:r>
            <a:r>
              <a:rPr sz="1200" spc="-5" dirty="0">
                <a:latin typeface="Times New Roman"/>
                <a:cs typeface="Times New Roman"/>
              </a:rPr>
              <a:t>E questo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fatto.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la </a:t>
            </a:r>
            <a:r>
              <a:rPr sz="1200" spc="-5" dirty="0">
                <a:latin typeface="Times New Roman"/>
                <a:cs typeface="Times New Roman"/>
              </a:rPr>
              <a:t>sposa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sposo,  ma l’amico dello sposo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 nelle </a:t>
            </a:r>
            <a:r>
              <a:rPr sz="1200" dirty="0">
                <a:latin typeface="Times New Roman"/>
                <a:cs typeface="Times New Roman"/>
              </a:rPr>
              <a:t>vicinanze 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ascolta gode grandemente nell’udire </a:t>
            </a:r>
            <a:r>
              <a:rPr sz="1200" dirty="0">
                <a:latin typeface="Times New Roman"/>
                <a:cs typeface="Times New Roman"/>
              </a:rPr>
              <a:t>la voce dello </a:t>
            </a:r>
            <a:r>
              <a:rPr sz="1200" spc="-5" dirty="0">
                <a:latin typeface="Times New Roman"/>
                <a:cs typeface="Times New Roman"/>
              </a:rPr>
              <a:t>sposo. Questa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gioia  </a:t>
            </a:r>
            <a:r>
              <a:rPr sz="1200" dirty="0">
                <a:latin typeface="Times New Roman"/>
                <a:cs typeface="Times New Roman"/>
              </a:rPr>
              <a:t>dunque è </a:t>
            </a:r>
            <a:r>
              <a:rPr sz="1200" spc="-5" dirty="0">
                <a:latin typeface="Times New Roman"/>
                <a:cs typeface="Times New Roman"/>
              </a:rPr>
              <a:t>appagata. Egli deve crescere ed </a:t>
            </a:r>
            <a:r>
              <a:rPr sz="1200" dirty="0">
                <a:latin typeface="Times New Roman"/>
                <a:cs typeface="Times New Roman"/>
              </a:rPr>
              <a:t>io diminuire.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messaggio. </a:t>
            </a:r>
            <a:r>
              <a:rPr sz="1200" dirty="0">
                <a:latin typeface="Times New Roman"/>
                <a:cs typeface="Times New Roman"/>
              </a:rPr>
              <a:t>Gesù 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dal </a:t>
            </a:r>
            <a:r>
              <a:rPr sz="1200" dirty="0">
                <a:latin typeface="Times New Roman"/>
                <a:cs typeface="Times New Roman"/>
              </a:rPr>
              <a:t>cielo ed 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noi tutti.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disceso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Dio, ed 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proclamerà </a:t>
            </a:r>
            <a:r>
              <a:rPr sz="1200" dirty="0">
                <a:latin typeface="Times New Roman"/>
                <a:cs typeface="Times New Roman"/>
              </a:rPr>
              <a:t>la parola di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 marL="63500" marR="170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non dona lo spirito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ama suo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rimetterà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ogni  cosa nelle </a:t>
            </a:r>
            <a:r>
              <a:rPr sz="1200" dirty="0">
                <a:latin typeface="Times New Roman"/>
                <a:cs typeface="Times New Roman"/>
              </a:rPr>
              <a:t>mani di questo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crede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ha la vita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parole che </a:t>
            </a:r>
            <a:r>
              <a:rPr sz="1200" dirty="0">
                <a:latin typeface="Times New Roman"/>
                <a:cs typeface="Times New Roman"/>
              </a:rPr>
              <a:t>pronuncio </a:t>
            </a:r>
            <a:r>
              <a:rPr sz="1200" spc="-5" dirty="0">
                <a:latin typeface="Times New Roman"/>
                <a:cs typeface="Times New Roman"/>
              </a:rPr>
              <a:t>sono vere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perenni.”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7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(1507.2) 135:11.3 </a:t>
            </a:r>
            <a:r>
              <a:rPr sz="1200" spc="-5" dirty="0">
                <a:latin typeface="Times New Roman"/>
                <a:cs typeface="Times New Roman"/>
              </a:rPr>
              <a:t>Questi discepoli rimasero talmente stupefatti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affermazioni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partirono in silenzio. </a:t>
            </a:r>
            <a:r>
              <a:rPr sz="1200" spc="-5" dirty="0">
                <a:latin typeface="Times New Roman"/>
                <a:cs typeface="Times New Roman"/>
              </a:rPr>
              <a:t>Anche Giovanni 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scosso perché percepiva </a:t>
            </a:r>
            <a:r>
              <a:rPr sz="1200" dirty="0">
                <a:latin typeface="Times New Roman"/>
                <a:cs typeface="Times New Roman"/>
              </a:rPr>
              <a:t>di avere pronunciato una profezia.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dubitò mai più della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di  </a:t>
            </a:r>
            <a:r>
              <a:rPr sz="1200" spc="-5" dirty="0">
                <a:latin typeface="Times New Roman"/>
                <a:cs typeface="Times New Roman"/>
              </a:rPr>
              <a:t>Gesù. Ma fu </a:t>
            </a:r>
            <a:r>
              <a:rPr sz="1200" dirty="0">
                <a:latin typeface="Times New Roman"/>
                <a:cs typeface="Times New Roman"/>
              </a:rPr>
              <a:t>una dolorosa </a:t>
            </a:r>
            <a:r>
              <a:rPr sz="1200" spc="-5" dirty="0">
                <a:latin typeface="Times New Roman"/>
                <a:cs typeface="Times New Roman"/>
              </a:rPr>
              <a:t>delusione per Giovanni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mandasse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messaggio,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venisse </a:t>
            </a:r>
            <a:r>
              <a:rPr sz="1200" dirty="0">
                <a:latin typeface="Times New Roman"/>
                <a:cs typeface="Times New Roman"/>
              </a:rPr>
              <a:t>a trovarlo 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esercitasse </a:t>
            </a:r>
            <a:r>
              <a:rPr sz="1200" dirty="0">
                <a:latin typeface="Times New Roman"/>
                <a:cs typeface="Times New Roman"/>
              </a:rPr>
              <a:t>alcuno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grandi poteri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farlo uscire </a:t>
            </a:r>
            <a:r>
              <a:rPr sz="1200" dirty="0">
                <a:latin typeface="Times New Roman"/>
                <a:cs typeface="Times New Roman"/>
              </a:rPr>
              <a:t>di prigione. </a:t>
            </a:r>
            <a:r>
              <a:rPr sz="1200" spc="-5" dirty="0">
                <a:latin typeface="Times New Roman"/>
                <a:cs typeface="Times New Roman"/>
              </a:rPr>
              <a:t>Ma Gesù </a:t>
            </a:r>
            <a:r>
              <a:rPr sz="1200" dirty="0">
                <a:latin typeface="Times New Roman"/>
                <a:cs typeface="Times New Roman"/>
              </a:rPr>
              <a:t>sapeva tutto ciò.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nutriva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affetto  </a:t>
            </a:r>
            <a:r>
              <a:rPr sz="1200" spc="-5" dirty="0">
                <a:latin typeface="Times New Roman"/>
                <a:cs typeface="Times New Roman"/>
              </a:rPr>
              <a:t>per Giovanni, </a:t>
            </a:r>
            <a:r>
              <a:rPr sz="1200" dirty="0">
                <a:latin typeface="Times New Roman"/>
                <a:cs typeface="Times New Roman"/>
              </a:rPr>
              <a:t>ma rendendosi ora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divina e </a:t>
            </a:r>
            <a:r>
              <a:rPr sz="1200" spc="-5" dirty="0">
                <a:latin typeface="Times New Roman"/>
                <a:cs typeface="Times New Roman"/>
              </a:rPr>
              <a:t>conoscendo pienamente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grandi avvenimenti che si preparavano  per Giovanni quando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partito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e </a:t>
            </a:r>
            <a:r>
              <a:rPr sz="1200" spc="-5" dirty="0">
                <a:latin typeface="Times New Roman"/>
                <a:cs typeface="Times New Roman"/>
              </a:rPr>
              <a:t>sapendo anche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l’opera 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era </a:t>
            </a:r>
            <a:r>
              <a:rPr sz="1200" dirty="0">
                <a:latin typeface="Times New Roman"/>
                <a:cs typeface="Times New Roman"/>
              </a:rPr>
              <a:t>finita,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astenne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dall’interferire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svolgimento </a:t>
            </a:r>
            <a:r>
              <a:rPr sz="1200" dirty="0">
                <a:latin typeface="Times New Roman"/>
                <a:cs typeface="Times New Roman"/>
              </a:rPr>
              <a:t>naturale </a:t>
            </a:r>
            <a:r>
              <a:rPr sz="1200" spc="-5" dirty="0">
                <a:latin typeface="Times New Roman"/>
                <a:cs typeface="Times New Roman"/>
              </a:rPr>
              <a:t>della carriera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predicatore-profeta.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35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(1507.3) 135:11.4 </a:t>
            </a:r>
            <a:r>
              <a:rPr sz="1200" spc="-5" dirty="0">
                <a:latin typeface="Times New Roman"/>
                <a:cs typeface="Times New Roman"/>
              </a:rPr>
              <a:t>Questa lunga attesa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era </a:t>
            </a:r>
            <a:r>
              <a:rPr sz="1200" dirty="0">
                <a:latin typeface="Times New Roman"/>
                <a:cs typeface="Times New Roman"/>
              </a:rPr>
              <a:t>umanamente </a:t>
            </a:r>
            <a:r>
              <a:rPr sz="1200" spc="-5" dirty="0">
                <a:latin typeface="Times New Roman"/>
                <a:cs typeface="Times New Roman"/>
              </a:rPr>
              <a:t>intollerabile. Appena pochi giorni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sua morte </a:t>
            </a:r>
            <a:r>
              <a:rPr sz="1200" dirty="0">
                <a:latin typeface="Times New Roman"/>
                <a:cs typeface="Times New Roman"/>
              </a:rPr>
              <a:t>Giovanni  mandò </a:t>
            </a:r>
            <a:r>
              <a:rPr sz="1200" spc="-5" dirty="0">
                <a:latin typeface="Times New Roman"/>
                <a:cs typeface="Times New Roman"/>
              </a:rPr>
              <a:t>nuovamente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dei 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per chiedergli: “La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conclusa? Perché languisco </a:t>
            </a:r>
            <a:r>
              <a:rPr sz="1200" dirty="0">
                <a:latin typeface="Times New Roman"/>
                <a:cs typeface="Times New Roman"/>
              </a:rPr>
              <a:t>in prigione? </a:t>
            </a:r>
            <a:r>
              <a:rPr sz="1200" spc="-5" dirty="0">
                <a:latin typeface="Times New Roman"/>
                <a:cs typeface="Times New Roman"/>
              </a:rPr>
              <a:t>Sei 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o dobbiamo </a:t>
            </a:r>
            <a:r>
              <a:rPr sz="1200" spc="-5" dirty="0">
                <a:latin typeface="Times New Roman"/>
                <a:cs typeface="Times New Roman"/>
              </a:rPr>
              <a:t>cercarne </a:t>
            </a:r>
            <a:r>
              <a:rPr sz="1200" dirty="0">
                <a:latin typeface="Times New Roman"/>
                <a:cs typeface="Times New Roman"/>
              </a:rPr>
              <a:t>un altro?” E </a:t>
            </a:r>
            <a:r>
              <a:rPr sz="1200" spc="-5" dirty="0">
                <a:latin typeface="Times New Roman"/>
                <a:cs typeface="Times New Roman"/>
              </a:rPr>
              <a:t>quando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discepoli diedero questo messaggio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“Ritornate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ditegli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l’ho </a:t>
            </a:r>
            <a:r>
              <a:rPr sz="1200" spc="-5" dirty="0">
                <a:latin typeface="Times New Roman"/>
                <a:cs typeface="Times New Roman"/>
              </a:rPr>
              <a:t>dimenticato,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sopporti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questo, perché </a:t>
            </a:r>
            <a:r>
              <a:rPr sz="1200" dirty="0">
                <a:latin typeface="Times New Roman"/>
                <a:cs typeface="Times New Roman"/>
              </a:rPr>
              <a:t>è bene che  </a:t>
            </a:r>
            <a:r>
              <a:rPr sz="1200" spc="-5" dirty="0">
                <a:latin typeface="Times New Roman"/>
                <a:cs typeface="Times New Roman"/>
              </a:rPr>
              <a:t>compiamo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prevede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rettitudine. Dite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ciò che avete visto e udito 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è predicata </a:t>
            </a:r>
            <a:r>
              <a:rPr sz="1200" spc="-5" dirty="0">
                <a:latin typeface="Times New Roman"/>
                <a:cs typeface="Times New Roman"/>
              </a:rPr>
              <a:t>ai  poveri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infine dite al diletto </a:t>
            </a:r>
            <a:r>
              <a:rPr sz="1200" spc="-5" dirty="0">
                <a:latin typeface="Times New Roman"/>
                <a:cs typeface="Times New Roman"/>
              </a:rPr>
              <a:t>araldo </a:t>
            </a:r>
            <a:r>
              <a:rPr sz="1200" dirty="0">
                <a:latin typeface="Times New Roman"/>
                <a:cs typeface="Times New Roman"/>
              </a:rPr>
              <a:t>della mia missione </a:t>
            </a:r>
            <a:r>
              <a:rPr sz="1200" spc="-5" dirty="0">
                <a:latin typeface="Times New Roman"/>
                <a:cs typeface="Times New Roman"/>
              </a:rPr>
              <a:t>terrena che egli sarà abbondantemente </a:t>
            </a:r>
            <a:r>
              <a:rPr sz="1200" dirty="0">
                <a:latin typeface="Times New Roman"/>
                <a:cs typeface="Times New Roman"/>
              </a:rPr>
              <a:t>benedetto </a:t>
            </a:r>
            <a:r>
              <a:rPr sz="1200" spc="-5" dirty="0">
                <a:latin typeface="Times New Roman"/>
                <a:cs typeface="Times New Roman"/>
              </a:rPr>
              <a:t>nell’era futura </a:t>
            </a:r>
            <a:r>
              <a:rPr sz="1200" spc="5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415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avrà occasione </a:t>
            </a:r>
            <a:r>
              <a:rPr sz="1200" dirty="0">
                <a:latin typeface="Times New Roman"/>
                <a:cs typeface="Times New Roman"/>
              </a:rPr>
              <a:t>di dubitare e di esitare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me.”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l’ultimo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ricevette da </a:t>
            </a:r>
            <a:r>
              <a:rPr sz="1200" spc="-5" dirty="0">
                <a:latin typeface="Times New Roman"/>
                <a:cs typeface="Times New Roman"/>
              </a:rPr>
              <a:t>Gesù. Questo </a:t>
            </a:r>
            <a:r>
              <a:rPr sz="1200" dirty="0">
                <a:latin typeface="Times New Roman"/>
                <a:cs typeface="Times New Roman"/>
              </a:rPr>
              <a:t>messaggio  lo </a:t>
            </a:r>
            <a:r>
              <a:rPr sz="1200" spc="-5" dirty="0">
                <a:latin typeface="Times New Roman"/>
                <a:cs typeface="Times New Roman"/>
              </a:rPr>
              <a:t>confortò grandemente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ferma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fede e a </a:t>
            </a:r>
            <a:r>
              <a:rPr sz="1200" spc="-5" dirty="0">
                <a:latin typeface="Times New Roman"/>
                <a:cs typeface="Times New Roman"/>
              </a:rPr>
              <a:t>prepararlo alla tragica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della sua vita </a:t>
            </a:r>
            <a:r>
              <a:rPr sz="1200" dirty="0">
                <a:latin typeface="Times New Roman"/>
                <a:cs typeface="Times New Roman"/>
              </a:rPr>
              <a:t>nella carne  </a:t>
            </a:r>
            <a:r>
              <a:rPr sz="1200" spc="-5" dirty="0">
                <a:latin typeface="Times New Roman"/>
                <a:cs typeface="Times New Roman"/>
              </a:rPr>
              <a:t>che seguì </a:t>
            </a:r>
            <a:r>
              <a:rPr sz="1200" dirty="0">
                <a:latin typeface="Times New Roman"/>
                <a:cs typeface="Times New Roman"/>
              </a:rPr>
              <a:t>così da vicino a </a:t>
            </a:r>
            <a:r>
              <a:rPr sz="1200" spc="-5" dirty="0">
                <a:latin typeface="Times New Roman"/>
                <a:cs typeface="Times New Roman"/>
              </a:rPr>
              <a:t>questa memorabile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12.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 Giovanni il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Battista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(1508.1) 135:12.1 </a:t>
            </a:r>
            <a:r>
              <a:rPr sz="1200" spc="-5" dirty="0">
                <a:latin typeface="Times New Roman"/>
                <a:cs typeface="Times New Roman"/>
              </a:rPr>
              <a:t>Poiché Giovanni operava nella Perea meridionale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dell’arresto,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condotto immediatamente nella prigione  della fortezza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Macheronte,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rimase incarcerato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sua esecuzione. Erode governava 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Perea che </a:t>
            </a:r>
            <a:r>
              <a:rPr sz="1200" dirty="0">
                <a:latin typeface="Times New Roman"/>
                <a:cs typeface="Times New Roman"/>
              </a:rPr>
              <a:t>la Galilea e  </a:t>
            </a:r>
            <a:r>
              <a:rPr sz="1200" spc="-5" dirty="0">
                <a:latin typeface="Times New Roman"/>
                <a:cs typeface="Times New Roman"/>
              </a:rPr>
              <a:t>manteneva allora delle </a:t>
            </a:r>
            <a:r>
              <a:rPr sz="1200" dirty="0">
                <a:latin typeface="Times New Roman"/>
                <a:cs typeface="Times New Roman"/>
              </a:rPr>
              <a:t>residenze in </a:t>
            </a:r>
            <a:r>
              <a:rPr sz="1200" spc="-5" dirty="0">
                <a:latin typeface="Times New Roman"/>
                <a:cs typeface="Times New Roman"/>
              </a:rPr>
              <a:t>Perea sia </a:t>
            </a:r>
            <a:r>
              <a:rPr sz="1200" dirty="0">
                <a:latin typeface="Times New Roman"/>
                <a:cs typeface="Times New Roman"/>
              </a:rPr>
              <a:t>a Giuliade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Macheronte.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la sua residenza </a:t>
            </a:r>
            <a:r>
              <a:rPr sz="1200" spc="-5" dirty="0">
                <a:latin typeface="Times New Roman"/>
                <a:cs typeface="Times New Roman"/>
              </a:rPr>
              <a:t>ufficiale </a:t>
            </a:r>
            <a:r>
              <a:rPr sz="1200" dirty="0">
                <a:latin typeface="Times New Roman"/>
                <a:cs typeface="Times New Roman"/>
              </a:rPr>
              <a:t>era stata trasferita </a:t>
            </a:r>
            <a:r>
              <a:rPr sz="1200" spc="-5" dirty="0">
                <a:latin typeface="Times New Roman"/>
                <a:cs typeface="Times New Roman"/>
              </a:rPr>
              <a:t>da  Sefforis </a:t>
            </a:r>
            <a:r>
              <a:rPr sz="1200" dirty="0">
                <a:latin typeface="Times New Roman"/>
                <a:cs typeface="Times New Roman"/>
              </a:rPr>
              <a:t>alla nuova </a:t>
            </a:r>
            <a:r>
              <a:rPr sz="1200" spc="-5" dirty="0">
                <a:latin typeface="Times New Roman"/>
                <a:cs typeface="Times New Roman"/>
              </a:rPr>
              <a:t>capitale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Tiberiade.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(1508.2) 135:12.2 </a:t>
            </a:r>
            <a:r>
              <a:rPr sz="1200" spc="-5" dirty="0">
                <a:latin typeface="Times New Roman"/>
                <a:cs typeface="Times New Roman"/>
              </a:rPr>
              <a:t>Erode aveva paura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rilasciare </a:t>
            </a:r>
            <a:r>
              <a:rPr sz="1200" dirty="0">
                <a:latin typeface="Times New Roman"/>
                <a:cs typeface="Times New Roman"/>
              </a:rPr>
              <a:t>Giovanni per timore </a:t>
            </a:r>
            <a:r>
              <a:rPr sz="1200" spc="-5" dirty="0">
                <a:latin typeface="Times New Roman"/>
                <a:cs typeface="Times New Roman"/>
              </a:rPr>
              <a:t>che istigasse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ribellione. Egli </a:t>
            </a:r>
            <a:r>
              <a:rPr sz="1200" dirty="0">
                <a:latin typeface="Times New Roman"/>
                <a:cs typeface="Times New Roman"/>
              </a:rPr>
              <a:t>aveva paura di </a:t>
            </a:r>
            <a:r>
              <a:rPr sz="1200" spc="-5" dirty="0">
                <a:latin typeface="Times New Roman"/>
                <a:cs typeface="Times New Roman"/>
              </a:rPr>
              <a:t>metterlo </a:t>
            </a:r>
            <a:r>
              <a:rPr sz="1200" dirty="0">
                <a:latin typeface="Times New Roman"/>
                <a:cs typeface="Times New Roman"/>
              </a:rPr>
              <a:t>a morte  </a:t>
            </a:r>
            <a:r>
              <a:rPr sz="1200" spc="-5" dirty="0">
                <a:latin typeface="Times New Roman"/>
                <a:cs typeface="Times New Roman"/>
              </a:rPr>
              <a:t>per timore </a:t>
            </a:r>
            <a:r>
              <a:rPr sz="1200" dirty="0">
                <a:latin typeface="Times New Roman"/>
                <a:cs typeface="Times New Roman"/>
              </a:rPr>
              <a:t>che la moltitudine </a:t>
            </a:r>
            <a:r>
              <a:rPr sz="1200" spc="-5" dirty="0">
                <a:latin typeface="Times New Roman"/>
                <a:cs typeface="Times New Roman"/>
              </a:rPr>
              <a:t>si sollevasse nella capitale, perché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Pereani credevano che Giovanni fosse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santo,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teneva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predicatore nazireo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fare </a:t>
            </a:r>
            <a:r>
              <a:rPr sz="1200" dirty="0">
                <a:latin typeface="Times New Roman"/>
                <a:cs typeface="Times New Roman"/>
              </a:rPr>
              <a:t>di lui. Giovanni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comparso 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volte davanti ad </a:t>
            </a:r>
            <a:r>
              <a:rPr sz="1200" spc="-5" dirty="0">
                <a:latin typeface="Times New Roman"/>
                <a:cs typeface="Times New Roman"/>
              </a:rPr>
              <a:t>Erode,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voluto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né di lasciare i domini di Erode né di </a:t>
            </a:r>
            <a:r>
              <a:rPr sz="1200" spc="-5" dirty="0">
                <a:latin typeface="Times New Roman"/>
                <a:cs typeface="Times New Roman"/>
              </a:rPr>
              <a:t>astenersi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attività  pubblica se fosse </a:t>
            </a:r>
            <a:r>
              <a:rPr sz="1200" dirty="0">
                <a:latin typeface="Times New Roman"/>
                <a:cs typeface="Times New Roman"/>
              </a:rPr>
              <a:t>stato rilasciato.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agitazione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costante crescita concernente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consigliava </a:t>
            </a:r>
            <a:r>
              <a:rPr sz="1200" spc="1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Giovanni. Inoltre Giovanni </a:t>
            </a:r>
            <a:r>
              <a:rPr sz="1200" dirty="0">
                <a:latin typeface="Times New Roman"/>
                <a:cs typeface="Times New Roman"/>
              </a:rPr>
              <a:t>era anche vittima </a:t>
            </a:r>
            <a:r>
              <a:rPr sz="1200" spc="-5" dirty="0">
                <a:latin typeface="Times New Roman"/>
                <a:cs typeface="Times New Roman"/>
              </a:rPr>
              <a:t>dell’odio implacabile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profondo </a:t>
            </a:r>
            <a:r>
              <a:rPr sz="1200" dirty="0">
                <a:latin typeface="Times New Roman"/>
                <a:cs typeface="Times New Roman"/>
              </a:rPr>
              <a:t>da parte di  </a:t>
            </a:r>
            <a:r>
              <a:rPr sz="1200" spc="-5" dirty="0">
                <a:latin typeface="Times New Roman"/>
                <a:cs typeface="Times New Roman"/>
              </a:rPr>
              <a:t>Erodiade,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illegittima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Erode.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(1508.3) 135:12.3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occasioni Erode </a:t>
            </a:r>
            <a:r>
              <a:rPr sz="1200" dirty="0">
                <a:latin typeface="Times New Roman"/>
                <a:cs typeface="Times New Roman"/>
              </a:rPr>
              <a:t>parlò con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cieli, </a:t>
            </a:r>
            <a:r>
              <a:rPr sz="1200" dirty="0">
                <a:latin typeface="Times New Roman"/>
                <a:cs typeface="Times New Roman"/>
              </a:rPr>
              <a:t>e sebbene talvolta fosse </a:t>
            </a:r>
            <a:r>
              <a:rPr sz="1200" spc="-5" dirty="0">
                <a:latin typeface="Times New Roman"/>
                <a:cs typeface="Times New Roman"/>
              </a:rPr>
              <a:t>seriamente colpito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 messaggio, aveva </a:t>
            </a:r>
            <a:r>
              <a:rPr sz="1200" dirty="0">
                <a:latin typeface="Times New Roman"/>
                <a:cs typeface="Times New Roman"/>
              </a:rPr>
              <a:t>paura di </a:t>
            </a:r>
            <a:r>
              <a:rPr sz="1200" spc="-5" dirty="0">
                <a:latin typeface="Times New Roman"/>
                <a:cs typeface="Times New Roman"/>
              </a:rPr>
              <a:t>farlo uscire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prigione.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(1508.4) 135:12.4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costruzioni erano </a:t>
            </a:r>
            <a:r>
              <a:rPr sz="1200" dirty="0">
                <a:latin typeface="Times New Roman"/>
                <a:cs typeface="Times New Roman"/>
              </a:rPr>
              <a:t>ancora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Tiberiade, </a:t>
            </a:r>
            <a:r>
              <a:rPr sz="120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passava gran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nelle sue residenze  della Perea, ed </a:t>
            </a:r>
            <a:r>
              <a:rPr sz="1200" dirty="0">
                <a:latin typeface="Times New Roman"/>
                <a:cs typeface="Times New Roman"/>
              </a:rPr>
              <a:t>aveva una </a:t>
            </a:r>
            <a:r>
              <a:rPr sz="1200" spc="-5" dirty="0">
                <a:latin typeface="Times New Roman"/>
                <a:cs typeface="Times New Roman"/>
              </a:rPr>
              <a:t>predilezione per </a:t>
            </a:r>
            <a:r>
              <a:rPr sz="1200" dirty="0">
                <a:latin typeface="Times New Roman"/>
                <a:cs typeface="Times New Roman"/>
              </a:rPr>
              <a:t>la fortezza di </a:t>
            </a:r>
            <a:r>
              <a:rPr sz="1200" spc="-5" dirty="0">
                <a:latin typeface="Times New Roman"/>
                <a:cs typeface="Times New Roman"/>
              </a:rPr>
              <a:t>Macheronte.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vollero parecchi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edifici </a:t>
            </a:r>
            <a:r>
              <a:rPr sz="1200" dirty="0">
                <a:latin typeface="Times New Roman"/>
                <a:cs typeface="Times New Roman"/>
              </a:rPr>
              <a:t>pubblici e la  </a:t>
            </a:r>
            <a:r>
              <a:rPr sz="1200" spc="-5" dirty="0">
                <a:latin typeface="Times New Roman"/>
                <a:cs typeface="Times New Roman"/>
              </a:rPr>
              <a:t>residenza ufficiale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Tiberiade fossero </a:t>
            </a:r>
            <a:r>
              <a:rPr sz="1200" dirty="0">
                <a:latin typeface="Times New Roman"/>
                <a:cs typeface="Times New Roman"/>
              </a:rPr>
              <a:t>completamente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ultimati.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62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(1508.5) 135:12.5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celebrazione del suo compleanno Erode </a:t>
            </a:r>
            <a:r>
              <a:rPr sz="1200" dirty="0">
                <a:latin typeface="Times New Roman"/>
                <a:cs typeface="Times New Roman"/>
              </a:rPr>
              <a:t>diede una </a:t>
            </a:r>
            <a:r>
              <a:rPr sz="1200" spc="-5" dirty="0">
                <a:latin typeface="Times New Roman"/>
                <a:cs typeface="Times New Roman"/>
              </a:rPr>
              <a:t>grande festa al </a:t>
            </a:r>
            <a:r>
              <a:rPr sz="1200" dirty="0">
                <a:latin typeface="Times New Roman"/>
                <a:cs typeface="Times New Roman"/>
              </a:rPr>
              <a:t>palazzo di </a:t>
            </a:r>
            <a:r>
              <a:rPr sz="1200" spc="-5" dirty="0">
                <a:latin typeface="Times New Roman"/>
                <a:cs typeface="Times New Roman"/>
              </a:rPr>
              <a:t>Macheronte </a:t>
            </a:r>
            <a:r>
              <a:rPr sz="1200" dirty="0">
                <a:latin typeface="Times New Roman"/>
                <a:cs typeface="Times New Roman"/>
              </a:rPr>
              <a:t>per i suoi ufficiali di 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importanti personalità facenti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consigli del governo della </a:t>
            </a:r>
            <a:r>
              <a:rPr sz="1200" dirty="0">
                <a:latin typeface="Times New Roman"/>
                <a:cs typeface="Times New Roman"/>
              </a:rPr>
              <a:t>Galilea e </a:t>
            </a:r>
            <a:r>
              <a:rPr sz="1200" spc="-5" dirty="0">
                <a:latin typeface="Times New Roman"/>
                <a:cs typeface="Times New Roman"/>
              </a:rPr>
              <a:t>della Perea. </a:t>
            </a:r>
            <a:r>
              <a:rPr sz="1200" spc="5" dirty="0">
                <a:latin typeface="Times New Roman"/>
                <a:cs typeface="Times New Roman"/>
              </a:rPr>
              <a:t>Poiché  </a:t>
            </a:r>
            <a:r>
              <a:rPr sz="1200" spc="-5" dirty="0">
                <a:latin typeface="Times New Roman"/>
                <a:cs typeface="Times New Roman"/>
              </a:rPr>
              <a:t>Erodiade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riuscita ad ottenere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di Giovanni mediante </a:t>
            </a:r>
            <a:r>
              <a:rPr sz="1200" spc="-5" dirty="0">
                <a:latin typeface="Times New Roman"/>
                <a:cs typeface="Times New Roman"/>
              </a:rPr>
              <a:t>appello diretto ad Erode, si </a:t>
            </a:r>
            <a:r>
              <a:rPr sz="1200" dirty="0">
                <a:latin typeface="Times New Roman"/>
                <a:cs typeface="Times New Roman"/>
              </a:rPr>
              <a:t>diede ora da </a:t>
            </a:r>
            <a:r>
              <a:rPr sz="1200" spc="-5" dirty="0">
                <a:latin typeface="Times New Roman"/>
                <a:cs typeface="Times New Roman"/>
              </a:rPr>
              <a:t>fare allo scopo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astuto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(1508.6) 135:12.6 </a:t>
            </a:r>
            <a:r>
              <a:rPr sz="1200" spc="-5" dirty="0">
                <a:latin typeface="Times New Roman"/>
                <a:cs typeface="Times New Roman"/>
              </a:rPr>
              <a:t>Nel corso dei festeggiamenti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intrattenimenti della sera, Erodiade presentò sua </a:t>
            </a:r>
            <a:r>
              <a:rPr sz="1200" dirty="0">
                <a:latin typeface="Times New Roman"/>
                <a:cs typeface="Times New Roman"/>
              </a:rPr>
              <a:t>figlia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danzasse davanti </a:t>
            </a:r>
            <a:r>
              <a:rPr sz="1200" spc="-5" dirty="0">
                <a:latin typeface="Times New Roman"/>
                <a:cs typeface="Times New Roman"/>
              </a:rPr>
              <a:t>ai  convitati. Erode rimase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affascinato dalla rappresentazione della giovane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chiamatala </a:t>
            </a:r>
            <a:r>
              <a:rPr sz="1200" dirty="0">
                <a:latin typeface="Times New Roman"/>
                <a:cs typeface="Times New Roman"/>
              </a:rPr>
              <a:t>davanti a lui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“Sei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incantevole.</a:t>
            </a:r>
            <a:endParaRPr sz="1200">
              <a:latin typeface="Times New Roman"/>
              <a:cs typeface="Times New Roman"/>
            </a:endParaRPr>
          </a:p>
          <a:p>
            <a:pPr marL="76200" marR="1130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soddisfatto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te. Chiedimi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anniversario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cosa desideri ed </a:t>
            </a:r>
            <a:r>
              <a:rPr sz="1200" dirty="0">
                <a:latin typeface="Times New Roman"/>
                <a:cs typeface="Times New Roman"/>
              </a:rPr>
              <a:t>io 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darò, fosse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1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regno.” </a:t>
            </a:r>
            <a:r>
              <a:rPr sz="1200" dirty="0">
                <a:latin typeface="Times New Roman"/>
                <a:cs typeface="Times New Roman"/>
              </a:rPr>
              <a:t>Ed Erode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tutto ciò mentre </a:t>
            </a:r>
            <a:r>
              <a:rPr sz="1200" spc="-5" dirty="0">
                <a:latin typeface="Times New Roman"/>
                <a:cs typeface="Times New Roman"/>
              </a:rPr>
              <a:t>era sotto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delle sue numerose libagioni.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giovane si trasse </a:t>
            </a:r>
            <a:r>
              <a:rPr sz="1200" dirty="0">
                <a:latin typeface="Times New Roman"/>
                <a:cs typeface="Times New Roman"/>
              </a:rPr>
              <a:t>in disparte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1530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sentire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che cosa dovesse chiedere ad Erode. </a:t>
            </a:r>
            <a:r>
              <a:rPr sz="1200" dirty="0">
                <a:latin typeface="Times New Roman"/>
                <a:cs typeface="Times New Roman"/>
              </a:rPr>
              <a:t>Erodiade le disse: </a:t>
            </a:r>
            <a:r>
              <a:rPr sz="1200" spc="-5" dirty="0">
                <a:latin typeface="Times New Roman"/>
                <a:cs typeface="Times New Roman"/>
              </a:rPr>
              <a:t>“Va </a:t>
            </a:r>
            <a:r>
              <a:rPr sz="1200" dirty="0">
                <a:latin typeface="Times New Roman"/>
                <a:cs typeface="Times New Roman"/>
              </a:rPr>
              <a:t>da Erode e </a:t>
            </a:r>
            <a:r>
              <a:rPr sz="1200" spc="-5" dirty="0">
                <a:latin typeface="Times New Roman"/>
                <a:cs typeface="Times New Roman"/>
              </a:rPr>
              <a:t>chiedi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testa 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Battista.”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giovane ritornò alla </a:t>
            </a:r>
            <a:r>
              <a:rPr sz="1200" dirty="0">
                <a:latin typeface="Times New Roman"/>
                <a:cs typeface="Times New Roman"/>
              </a:rPr>
              <a:t>tavola </a:t>
            </a:r>
            <a:r>
              <a:rPr sz="1200" spc="-5" dirty="0">
                <a:latin typeface="Times New Roman"/>
                <a:cs typeface="Times New Roman"/>
              </a:rPr>
              <a:t>del banchetto </a:t>
            </a:r>
            <a:r>
              <a:rPr sz="1200" dirty="0">
                <a:latin typeface="Times New Roman"/>
                <a:cs typeface="Times New Roman"/>
              </a:rPr>
              <a:t>e disse </a:t>
            </a:r>
            <a:r>
              <a:rPr sz="1200" spc="-5" dirty="0">
                <a:latin typeface="Times New Roman"/>
                <a:cs typeface="Times New Roman"/>
              </a:rPr>
              <a:t>ad Erode: “Ti chiedo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darmi subito </a:t>
            </a:r>
            <a:r>
              <a:rPr sz="1200" dirty="0">
                <a:latin typeface="Times New Roman"/>
                <a:cs typeface="Times New Roman"/>
              </a:rPr>
              <a:t>la testa 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su </a:t>
            </a:r>
            <a:r>
              <a:rPr sz="1200" dirty="0">
                <a:latin typeface="Times New Roman"/>
                <a:cs typeface="Times New Roman"/>
              </a:rPr>
              <a:t>un  piatto.”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8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(1508.7) 135:12.7 </a:t>
            </a:r>
            <a:r>
              <a:rPr sz="1200" spc="-5" dirty="0">
                <a:latin typeface="Times New Roman"/>
                <a:cs typeface="Times New Roman"/>
              </a:rPr>
              <a:t>Erode fu </a:t>
            </a:r>
            <a:r>
              <a:rPr sz="1200" dirty="0">
                <a:latin typeface="Times New Roman"/>
                <a:cs typeface="Times New Roman"/>
              </a:rPr>
              <a:t>riempito di timore e di </a:t>
            </a:r>
            <a:r>
              <a:rPr sz="1200" spc="-5" dirty="0">
                <a:latin typeface="Times New Roman"/>
                <a:cs typeface="Times New Roman"/>
              </a:rPr>
              <a:t>tristezza,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causa del suo giuramento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sedevano </a:t>
            </a:r>
            <a:r>
              <a:rPr sz="1200" dirty="0">
                <a:latin typeface="Times New Roman"/>
                <a:cs typeface="Times New Roman"/>
              </a:rPr>
              <a:t>a mangiare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lui, non volle </a:t>
            </a:r>
            <a:r>
              <a:rPr sz="1200" spc="-5" dirty="0">
                <a:latin typeface="Times New Roman"/>
                <a:cs typeface="Times New Roman"/>
              </a:rPr>
              <a:t>rifiutare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richiesta. </a:t>
            </a:r>
            <a:r>
              <a:rPr sz="1200" dirty="0">
                <a:latin typeface="Times New Roman"/>
                <a:cs typeface="Times New Roman"/>
              </a:rPr>
              <a:t>Ed Erode </a:t>
            </a:r>
            <a:r>
              <a:rPr sz="1200" spc="-5" dirty="0">
                <a:latin typeface="Times New Roman"/>
                <a:cs typeface="Times New Roman"/>
              </a:rPr>
              <a:t>Antipa mandò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soldato </a:t>
            </a:r>
            <a:r>
              <a:rPr sz="1200" dirty="0">
                <a:latin typeface="Times New Roman"/>
                <a:cs typeface="Times New Roman"/>
              </a:rPr>
              <a:t>con l’ordine di portare la </a:t>
            </a:r>
            <a:r>
              <a:rPr sz="1200" spc="-5" dirty="0">
                <a:latin typeface="Times New Roman"/>
                <a:cs typeface="Times New Roman"/>
              </a:rPr>
              <a:t>testa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Giovanni. Fu così che  Giovanni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decapitato </a:t>
            </a:r>
            <a:r>
              <a:rPr sz="1200" dirty="0">
                <a:latin typeface="Times New Roman"/>
                <a:cs typeface="Times New Roman"/>
              </a:rPr>
              <a:t>quella notte </a:t>
            </a:r>
            <a:r>
              <a:rPr sz="1200" spc="-5" dirty="0">
                <a:latin typeface="Times New Roman"/>
                <a:cs typeface="Times New Roman"/>
              </a:rPr>
              <a:t>nella prigione;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soldato </a:t>
            </a:r>
            <a:r>
              <a:rPr sz="1200" dirty="0">
                <a:latin typeface="Times New Roman"/>
                <a:cs typeface="Times New Roman"/>
              </a:rPr>
              <a:t>portò la testa </a:t>
            </a:r>
            <a:r>
              <a:rPr sz="1200" spc="-5" dirty="0">
                <a:latin typeface="Times New Roman"/>
                <a:cs typeface="Times New Roman"/>
              </a:rPr>
              <a:t>del profeta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piatto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presentò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retro della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banchetto. E la </a:t>
            </a:r>
            <a:r>
              <a:rPr sz="1200" spc="-5" dirty="0">
                <a:latin typeface="Times New Roman"/>
                <a:cs typeface="Times New Roman"/>
              </a:rPr>
              <a:t>fanciulla </a:t>
            </a:r>
            <a:r>
              <a:rPr sz="1200" dirty="0">
                <a:latin typeface="Times New Roman"/>
                <a:cs typeface="Times New Roman"/>
              </a:rPr>
              <a:t>diede il piatto a </a:t>
            </a:r>
            <a:r>
              <a:rPr sz="1200" spc="-5" dirty="0">
                <a:latin typeface="Times New Roman"/>
                <a:cs typeface="Times New Roman"/>
              </a:rPr>
              <a:t>sua madre.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fatto, </a:t>
            </a:r>
            <a:r>
              <a:rPr sz="1200" spc="-5" dirty="0">
                <a:latin typeface="Times New Roman"/>
                <a:cs typeface="Times New Roman"/>
              </a:rPr>
              <a:t>si  recarono alla prigione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Giovanni, e dopo </a:t>
            </a:r>
            <a:r>
              <a:rPr sz="1200" spc="-5" dirty="0">
                <a:latin typeface="Times New Roman"/>
                <a:cs typeface="Times New Roman"/>
              </a:rPr>
              <a:t>averlo </a:t>
            </a:r>
            <a:r>
              <a:rPr sz="1200" dirty="0">
                <a:latin typeface="Times New Roman"/>
                <a:cs typeface="Times New Roman"/>
              </a:rPr>
              <a:t>deposto in una tomba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riferire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327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abbondante raccolto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morale e di realizzazione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dei Gentili era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dominato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grandi  </a:t>
            </a:r>
            <a:r>
              <a:rPr sz="1200" spc="-5" dirty="0">
                <a:latin typeface="Times New Roman"/>
                <a:cs typeface="Times New Roman"/>
              </a:rPr>
              <a:t>filosofie, </a:t>
            </a:r>
            <a:r>
              <a:rPr sz="1200" dirty="0">
                <a:latin typeface="Times New Roman"/>
                <a:cs typeface="Times New Roman"/>
              </a:rPr>
              <a:t>tutte più o meno </a:t>
            </a:r>
            <a:r>
              <a:rPr sz="1200" spc="-5" dirty="0">
                <a:latin typeface="Times New Roman"/>
                <a:cs typeface="Times New Roman"/>
              </a:rPr>
              <a:t>derivate dal </a:t>
            </a:r>
            <a:r>
              <a:rPr sz="1200" dirty="0">
                <a:latin typeface="Times New Roman"/>
                <a:cs typeface="Times New Roman"/>
              </a:rPr>
              <a:t>Platonismo iniziale </a:t>
            </a:r>
            <a:r>
              <a:rPr sz="1200" spc="-5" dirty="0">
                <a:latin typeface="Times New Roman"/>
                <a:cs typeface="Times New Roman"/>
              </a:rPr>
              <a:t>dei Greci.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36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(1335.11) 121:4.2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Gli Epicurei. </a:t>
            </a:r>
            <a:r>
              <a:rPr sz="1200" spc="-5" dirty="0">
                <a:latin typeface="Times New Roman"/>
                <a:cs typeface="Times New Roman"/>
              </a:rPr>
              <a:t>Questa scuola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era consacrata alla ricerca della felicità.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migliori Epicurei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abbandonavano ad eccessi sensuali. Questa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contribuì almeno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i Romani da una </a:t>
            </a:r>
            <a:r>
              <a:rPr sz="1200" spc="-5" dirty="0">
                <a:latin typeface="Times New Roman"/>
                <a:cs typeface="Times New Roman"/>
              </a:rPr>
              <a:t>forma  nefasta </a:t>
            </a:r>
            <a:r>
              <a:rPr sz="1200" dirty="0">
                <a:latin typeface="Times New Roman"/>
                <a:cs typeface="Times New Roman"/>
              </a:rPr>
              <a:t>di fatalismo; </a:t>
            </a:r>
            <a:r>
              <a:rPr sz="1200" spc="-5" dirty="0">
                <a:latin typeface="Times New Roman"/>
                <a:cs typeface="Times New Roman"/>
              </a:rPr>
              <a:t>essa insegnava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potevano fare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per migliorare </a:t>
            </a:r>
            <a:r>
              <a:rPr sz="1200" dirty="0">
                <a:latin typeface="Times New Roman"/>
                <a:cs typeface="Times New Roman"/>
              </a:rPr>
              <a:t>la loro condizione </a:t>
            </a:r>
            <a:r>
              <a:rPr sz="1200" spc="-5" dirty="0">
                <a:latin typeface="Times New Roman"/>
                <a:cs typeface="Times New Roman"/>
              </a:rPr>
              <a:t>terrena.  Essa combatteva efficacemente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superstizione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ignorante.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0" marR="389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(1336.1) 121:4.3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10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Stoici.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Stoicismo era </a:t>
            </a:r>
            <a:r>
              <a:rPr sz="1200" dirty="0">
                <a:latin typeface="Times New Roman"/>
                <a:cs typeface="Times New Roman"/>
              </a:rPr>
              <a:t>la filosofia superiore </a:t>
            </a:r>
            <a:r>
              <a:rPr sz="1200" spc="-5" dirty="0">
                <a:latin typeface="Times New Roman"/>
                <a:cs typeface="Times New Roman"/>
              </a:rPr>
              <a:t>delle classi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elevate. Gli Stoici credevano che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Ragione-Destino regolatrice dominasse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natura.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l’anima dell’uomo </a:t>
            </a:r>
            <a:r>
              <a:rPr sz="1200" dirty="0">
                <a:latin typeface="Times New Roman"/>
                <a:cs typeface="Times New Roman"/>
              </a:rPr>
              <a:t>era divina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508000" marR="4826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imprigionata nel corpo </a:t>
            </a:r>
            <a:r>
              <a:rPr sz="1200" dirty="0">
                <a:latin typeface="Times New Roman"/>
                <a:cs typeface="Times New Roman"/>
              </a:rPr>
              <a:t>cattivo di </a:t>
            </a:r>
            <a:r>
              <a:rPr sz="1200" spc="-5" dirty="0">
                <a:latin typeface="Times New Roman"/>
                <a:cs typeface="Times New Roman"/>
              </a:rPr>
              <a:t>natura fisica. L’anima dell’uomo raggiungeva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vivendo 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natura, con </a:t>
            </a:r>
            <a:r>
              <a:rPr sz="1200" dirty="0">
                <a:latin typeface="Times New Roman"/>
                <a:cs typeface="Times New Roman"/>
              </a:rPr>
              <a:t>Dio; così la virtù diveniva la </a:t>
            </a:r>
            <a:r>
              <a:rPr sz="1200" spc="-5" dirty="0">
                <a:latin typeface="Times New Roman"/>
                <a:cs typeface="Times New Roman"/>
              </a:rPr>
              <a:t>sua stessa ricompensa.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Stoicismo si elevò ad </a:t>
            </a:r>
            <a:r>
              <a:rPr sz="1200" dirty="0">
                <a:latin typeface="Times New Roman"/>
                <a:cs typeface="Times New Roman"/>
              </a:rPr>
              <a:t>una moralità sublime, </a:t>
            </a:r>
            <a:r>
              <a:rPr sz="1200" spc="-5" dirty="0">
                <a:latin typeface="Times New Roman"/>
                <a:cs typeface="Times New Roman"/>
              </a:rPr>
              <a:t>ad  ideali che </a:t>
            </a:r>
            <a:r>
              <a:rPr sz="1200" dirty="0">
                <a:latin typeface="Times New Roman"/>
                <a:cs typeface="Times New Roman"/>
              </a:rPr>
              <a:t>non furono mai </a:t>
            </a:r>
            <a:r>
              <a:rPr sz="1200" spc="-5" dirty="0">
                <a:latin typeface="Times New Roman"/>
                <a:cs typeface="Times New Roman"/>
              </a:rPr>
              <a:t>superati </a:t>
            </a:r>
            <a:r>
              <a:rPr sz="1200" dirty="0">
                <a:latin typeface="Times New Roman"/>
                <a:cs typeface="Times New Roman"/>
              </a:rPr>
              <a:t>dopo di allora da </a:t>
            </a:r>
            <a:r>
              <a:rPr sz="1200" spc="-5" dirty="0">
                <a:latin typeface="Times New Roman"/>
                <a:cs typeface="Times New Roman"/>
              </a:rPr>
              <a:t>alcun sistema </a:t>
            </a:r>
            <a:r>
              <a:rPr sz="1200" dirty="0">
                <a:latin typeface="Times New Roman"/>
                <a:cs typeface="Times New Roman"/>
              </a:rPr>
              <a:t>di filosofia puramente umano. Mentre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Stoici</a:t>
            </a:r>
            <a:endParaRPr sz="1200">
              <a:latin typeface="Times New Roman"/>
              <a:cs typeface="Times New Roman"/>
            </a:endParaRPr>
          </a:p>
          <a:p>
            <a:pPr marL="508000" marR="444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professavano </a:t>
            </a:r>
            <a:r>
              <a:rPr sz="1200" dirty="0">
                <a:latin typeface="Times New Roman"/>
                <a:cs typeface="Times New Roman"/>
              </a:rPr>
              <a:t>di essere la </a:t>
            </a:r>
            <a:r>
              <a:rPr sz="1200" spc="-5" dirty="0">
                <a:latin typeface="Times New Roman"/>
                <a:cs typeface="Times New Roman"/>
              </a:rPr>
              <a:t>“discendenza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Dio”, </a:t>
            </a:r>
            <a:r>
              <a:rPr sz="1200" dirty="0">
                <a:latin typeface="Times New Roman"/>
                <a:cs typeface="Times New Roman"/>
              </a:rPr>
              <a:t>non riuscirono a </a:t>
            </a:r>
            <a:r>
              <a:rPr sz="1200" spc="-5" dirty="0">
                <a:latin typeface="Times New Roman"/>
                <a:cs typeface="Times New Roman"/>
              </a:rPr>
              <a:t>conoscerlo </a:t>
            </a:r>
            <a:r>
              <a:rPr sz="1200" dirty="0">
                <a:latin typeface="Times New Roman"/>
                <a:cs typeface="Times New Roman"/>
              </a:rPr>
              <a:t>e dunque a trovarlo.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Stoicismo restò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filosofia; </a:t>
            </a:r>
            <a:r>
              <a:rPr sz="1200" dirty="0">
                <a:latin typeface="Times New Roman"/>
                <a:cs typeface="Times New Roman"/>
              </a:rPr>
              <a:t>non divenne mai una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adepti cercavano </a:t>
            </a:r>
            <a:r>
              <a:rPr sz="1200" dirty="0">
                <a:latin typeface="Times New Roman"/>
                <a:cs typeface="Times New Roman"/>
              </a:rPr>
              <a:t>di sintonizzare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menti con </a:t>
            </a:r>
            <a:r>
              <a:rPr sz="1200" spc="-5" dirty="0">
                <a:latin typeface="Times New Roman"/>
                <a:cs typeface="Times New Roman"/>
              </a:rPr>
              <a:t>l’armonia  della Mente Universale,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giunsero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se stessi come </a:t>
            </a:r>
            <a:r>
              <a:rPr sz="1200" dirty="0">
                <a:latin typeface="Times New Roman"/>
                <a:cs typeface="Times New Roman"/>
              </a:rPr>
              <a:t>i figli di un </a:t>
            </a:r>
            <a:r>
              <a:rPr sz="1200" spc="-5" dirty="0">
                <a:latin typeface="Times New Roman"/>
                <a:cs typeface="Times New Roman"/>
              </a:rPr>
              <a:t>Padre amorevole. Paolo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508000" marR="9029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fortemente incline allo </a:t>
            </a:r>
            <a:r>
              <a:rPr sz="1200" dirty="0">
                <a:latin typeface="Times New Roman"/>
                <a:cs typeface="Times New Roman"/>
              </a:rPr>
              <a:t>Stoicismo </a:t>
            </a:r>
            <a:r>
              <a:rPr sz="1200" spc="-5" dirty="0">
                <a:latin typeface="Times New Roman"/>
                <a:cs typeface="Times New Roman"/>
              </a:rPr>
              <a:t>quando scrisse: “In qualunque </a:t>
            </a:r>
            <a:r>
              <a:rPr sz="1200" dirty="0">
                <a:latin typeface="Times New Roman"/>
                <a:cs typeface="Times New Roman"/>
              </a:rPr>
              <a:t>condizione mi trovi, ho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esserne  contento.”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04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(1336.2) 121:4.4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Cinici.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Cinici facessero </a:t>
            </a:r>
            <a:r>
              <a:rPr sz="1200" dirty="0">
                <a:latin typeface="Times New Roman"/>
                <a:cs typeface="Times New Roman"/>
              </a:rPr>
              <a:t>risalire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filosofia a </a:t>
            </a:r>
            <a:r>
              <a:rPr sz="1200" spc="-5" dirty="0">
                <a:latin typeface="Times New Roman"/>
                <a:cs typeface="Times New Roman"/>
              </a:rPr>
              <a:t>Diogene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Atene, </a:t>
            </a:r>
            <a:r>
              <a:rPr sz="1200" dirty="0">
                <a:latin typeface="Times New Roman"/>
                <a:cs typeface="Times New Roman"/>
              </a:rPr>
              <a:t>derivavano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dottrina </a:t>
            </a:r>
            <a:r>
              <a:rPr sz="1200" spc="-5" dirty="0">
                <a:latin typeface="Times New Roman"/>
                <a:cs typeface="Times New Roman"/>
              </a:rPr>
              <a:t>dalle vestigia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Melchizedek.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Cinismo era </a:t>
            </a:r>
            <a:r>
              <a:rPr sz="1200" dirty="0">
                <a:latin typeface="Times New Roman"/>
                <a:cs typeface="Times New Roman"/>
              </a:rPr>
              <a:t>stato più 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una filosofia. Almeno i </a:t>
            </a:r>
            <a:r>
              <a:rPr sz="1200" spc="-5" dirty="0">
                <a:latin typeface="Times New Roman"/>
                <a:cs typeface="Times New Roman"/>
              </a:rPr>
              <a:t>Cinici resero democratica </a:t>
            </a:r>
            <a:r>
              <a:rPr sz="1200" dirty="0">
                <a:latin typeface="Times New Roman"/>
                <a:cs typeface="Times New Roman"/>
              </a:rPr>
              <a:t>la loro religione-filosofia. </a:t>
            </a:r>
            <a:r>
              <a:rPr sz="1200" spc="-5" dirty="0">
                <a:latin typeface="Times New Roman"/>
                <a:cs typeface="Times New Roman"/>
              </a:rPr>
              <a:t>Nelle campagne </a:t>
            </a:r>
            <a:r>
              <a:rPr sz="1200" dirty="0">
                <a:latin typeface="Times New Roman"/>
                <a:cs typeface="Times New Roman"/>
              </a:rPr>
              <a:t>e  sulle piazze </a:t>
            </a:r>
            <a:r>
              <a:rPr sz="1200" spc="-5" dirty="0">
                <a:latin typeface="Times New Roman"/>
                <a:cs typeface="Times New Roman"/>
              </a:rPr>
              <a:t>dei mercati essi predicavano </a:t>
            </a:r>
            <a:r>
              <a:rPr sz="1200" dirty="0">
                <a:latin typeface="Times New Roman"/>
                <a:cs typeface="Times New Roman"/>
              </a:rPr>
              <a:t>continuamente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dottrina che </a:t>
            </a:r>
            <a:r>
              <a:rPr sz="1200" spc="-5" dirty="0">
                <a:latin typeface="Times New Roman"/>
                <a:cs typeface="Times New Roman"/>
              </a:rPr>
              <a:t>“l’uomo poteva </a:t>
            </a:r>
            <a:r>
              <a:rPr sz="1200" dirty="0">
                <a:latin typeface="Times New Roman"/>
                <a:cs typeface="Times New Roman"/>
              </a:rPr>
              <a:t>salvarsi </a:t>
            </a:r>
            <a:r>
              <a:rPr sz="1200" spc="-5" dirty="0">
                <a:latin typeface="Times New Roman"/>
                <a:cs typeface="Times New Roman"/>
              </a:rPr>
              <a:t>se voleva”.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65023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battesimo ed i quaranta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giorni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78165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2069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(1509.1) 136:0.1 </a:t>
            </a:r>
            <a:r>
              <a:rPr sz="1200" spc="-5" dirty="0">
                <a:latin typeface="Times New Roman"/>
                <a:cs typeface="Times New Roman"/>
              </a:rPr>
              <a:t>GESÙ cominciò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opera pubblica al </a:t>
            </a:r>
            <a:r>
              <a:rPr sz="1200" dirty="0">
                <a:latin typeface="Times New Roman"/>
                <a:cs typeface="Times New Roman"/>
              </a:rPr>
              <a:t>culmine </a:t>
            </a:r>
            <a:r>
              <a:rPr sz="1200" spc="-5" dirty="0">
                <a:latin typeface="Times New Roman"/>
                <a:cs typeface="Times New Roman"/>
              </a:rPr>
              <a:t>dell’interesse popolare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popolo </a:t>
            </a:r>
            <a:r>
              <a:rPr sz="1200" spc="-5" dirty="0">
                <a:latin typeface="Times New Roman"/>
                <a:cs typeface="Times New Roman"/>
              </a:rPr>
              <a:t>ebreo della Palestina </a:t>
            </a:r>
            <a:r>
              <a:rPr sz="1200" dirty="0">
                <a:latin typeface="Times New Roman"/>
                <a:cs typeface="Times New Roman"/>
              </a:rPr>
              <a:t>era in ansiosa </a:t>
            </a:r>
            <a:r>
              <a:rPr sz="1200" spc="-5" dirty="0">
                <a:latin typeface="Times New Roman"/>
                <a:cs typeface="Times New Roman"/>
              </a:rPr>
              <a:t>attesa </a:t>
            </a:r>
            <a:r>
              <a:rPr sz="1200" dirty="0">
                <a:latin typeface="Times New Roman"/>
                <a:cs typeface="Times New Roman"/>
              </a:rPr>
              <a:t>dell’apparizione </a:t>
            </a:r>
            <a:r>
              <a:rPr sz="1200" spc="-5" dirty="0">
                <a:latin typeface="Times New Roman"/>
                <a:cs typeface="Times New Roman"/>
              </a:rPr>
              <a:t>del Messia. </a:t>
            </a:r>
            <a:r>
              <a:rPr sz="1200" dirty="0">
                <a:latin typeface="Times New Roman"/>
                <a:cs typeface="Times New Roman"/>
              </a:rPr>
              <a:t>C’era un </a:t>
            </a:r>
            <a:r>
              <a:rPr sz="1200" spc="-5" dirty="0">
                <a:latin typeface="Times New Roman"/>
                <a:cs typeface="Times New Roman"/>
              </a:rPr>
              <a:t>grande contrasto </a:t>
            </a:r>
            <a:r>
              <a:rPr sz="1200" dirty="0">
                <a:latin typeface="Times New Roman"/>
                <a:cs typeface="Times New Roman"/>
              </a:rPr>
              <a:t>tra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agiva con </a:t>
            </a:r>
            <a:r>
              <a:rPr sz="1200" dirty="0">
                <a:latin typeface="Times New Roman"/>
                <a:cs typeface="Times New Roman"/>
              </a:rPr>
              <a:t>ardore </a:t>
            </a:r>
            <a:r>
              <a:rPr sz="1200" spc="-5" dirty="0">
                <a:latin typeface="Times New Roman"/>
                <a:cs typeface="Times New Roman"/>
              </a:rPr>
              <a:t>ed impeto, mentre Gesù </a:t>
            </a:r>
            <a:r>
              <a:rPr sz="1200" dirty="0">
                <a:latin typeface="Times New Roman"/>
                <a:cs typeface="Times New Roman"/>
              </a:rPr>
              <a:t>operava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calma e letizia; soltanto </a:t>
            </a:r>
            <a:r>
              <a:rPr sz="1200" spc="-5" dirty="0">
                <a:latin typeface="Times New Roman"/>
                <a:cs typeface="Times New Roman"/>
              </a:rPr>
              <a:t>poche </a:t>
            </a:r>
            <a:r>
              <a:rPr sz="1200" dirty="0">
                <a:latin typeface="Times New Roman"/>
                <a:cs typeface="Times New Roman"/>
              </a:rPr>
              <a:t>volte in tutta la  </a:t>
            </a:r>
            <a:r>
              <a:rPr sz="1200" spc="-5" dirty="0">
                <a:latin typeface="Times New Roman"/>
                <a:cs typeface="Times New Roman"/>
              </a:rPr>
              <a:t>sua vita egli manifestò fretta. Gesù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confortante consolazione per </a:t>
            </a:r>
            <a:r>
              <a:rPr sz="1200" dirty="0">
                <a:latin typeface="Times New Roman"/>
                <a:cs typeface="Times New Roman"/>
              </a:rPr>
              <a:t>il mondo ed </a:t>
            </a:r>
            <a:r>
              <a:rPr sz="1200" spc="-5" dirty="0">
                <a:latin typeface="Times New Roman"/>
                <a:cs typeface="Times New Roman"/>
              </a:rPr>
              <a:t>alquanto </a:t>
            </a:r>
            <a:r>
              <a:rPr sz="1200" dirty="0">
                <a:latin typeface="Times New Roman"/>
                <a:cs typeface="Times New Roman"/>
              </a:rPr>
              <a:t>un esempio; Giovanni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d’esempio.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predicava </a:t>
            </a:r>
            <a:r>
              <a:rPr sz="1200" dirty="0">
                <a:latin typeface="Times New Roman"/>
                <a:cs typeface="Times New Roman"/>
              </a:rPr>
              <a:t>il regno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cieli, ma non </a:t>
            </a:r>
            <a:r>
              <a:rPr sz="1200" spc="-5" dirty="0">
                <a:latin typeface="Times New Roman"/>
                <a:cs typeface="Times New Roman"/>
              </a:rPr>
              <a:t>partecipava della sua felicità. Anche se Gesù </a:t>
            </a:r>
            <a:r>
              <a:rPr sz="1200" dirty="0">
                <a:latin typeface="Times New Roman"/>
                <a:cs typeface="Times New Roman"/>
              </a:rPr>
              <a:t>parlò di Giovanni  </a:t>
            </a:r>
            <a:r>
              <a:rPr sz="1200" spc="-5" dirty="0">
                <a:latin typeface="Times New Roman"/>
                <a:cs typeface="Times New Roman"/>
              </a:rPr>
              <a:t>come del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profeta del </a:t>
            </a:r>
            <a:r>
              <a:rPr sz="1200" dirty="0">
                <a:latin typeface="Times New Roman"/>
                <a:cs typeface="Times New Roman"/>
              </a:rPr>
              <a:t>vecchio ordine, disse </a:t>
            </a:r>
            <a:r>
              <a:rPr sz="1200" spc="-5" dirty="0">
                <a:latin typeface="Times New Roman"/>
                <a:cs typeface="Times New Roman"/>
              </a:rPr>
              <a:t>anche che </a:t>
            </a:r>
            <a:r>
              <a:rPr sz="1200" dirty="0">
                <a:latin typeface="Times New Roman"/>
                <a:cs typeface="Times New Roman"/>
              </a:rPr>
              <a:t>il più piccolo 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vedevano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via  </a:t>
            </a:r>
            <a:r>
              <a:rPr sz="1200" spc="-5" dirty="0">
                <a:latin typeface="Times New Roman"/>
                <a:cs typeface="Times New Roman"/>
              </a:rPr>
              <a:t>ed entravano così </a:t>
            </a:r>
            <a:r>
              <a:rPr sz="1200" dirty="0">
                <a:latin typeface="Times New Roman"/>
                <a:cs typeface="Times New Roman"/>
              </a:rPr>
              <a:t>nel regno </a:t>
            </a:r>
            <a:r>
              <a:rPr sz="1200" spc="-5" dirty="0">
                <a:latin typeface="Times New Roman"/>
                <a:cs typeface="Times New Roman"/>
              </a:rPr>
              <a:t>dei cieli era </a:t>
            </a:r>
            <a:r>
              <a:rPr sz="1200" dirty="0">
                <a:latin typeface="Times New Roman"/>
                <a:cs typeface="Times New Roman"/>
              </a:rPr>
              <a:t>in verità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Giovanni.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(1509.2) 136:0.2 </a:t>
            </a:r>
            <a:r>
              <a:rPr sz="1200" spc="-5" dirty="0">
                <a:latin typeface="Times New Roman"/>
                <a:cs typeface="Times New Roman"/>
              </a:rPr>
              <a:t>Quando Giovanni predicava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futuro, il motivo </a:t>
            </a:r>
            <a:r>
              <a:rPr sz="1200" spc="-5" dirty="0">
                <a:latin typeface="Times New Roman"/>
                <a:cs typeface="Times New Roman"/>
              </a:rPr>
              <a:t>dominante del suo messaggio era: </a:t>
            </a:r>
            <a:r>
              <a:rPr sz="1200" dirty="0">
                <a:latin typeface="Times New Roman"/>
                <a:cs typeface="Times New Roman"/>
              </a:rPr>
              <a:t>Pentitevi! </a:t>
            </a:r>
            <a:r>
              <a:rPr sz="1200" spc="-5" dirty="0">
                <a:latin typeface="Times New Roman"/>
                <a:cs typeface="Times New Roman"/>
              </a:rPr>
              <a:t>Fuggite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collera</a:t>
            </a:r>
            <a:endParaRPr sz="1200">
              <a:latin typeface="Times New Roman"/>
              <a:cs typeface="Times New Roman"/>
            </a:endParaRPr>
          </a:p>
          <a:p>
            <a:pPr marL="63500" marR="1225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imminente. Quando Gesù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predicare, conservò l’esortazione al pentimento,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messaggio era </a:t>
            </a:r>
            <a:r>
              <a:rPr sz="1200" dirty="0">
                <a:latin typeface="Times New Roman"/>
                <a:cs typeface="Times New Roman"/>
              </a:rPr>
              <a:t>sempre seguito </a:t>
            </a:r>
            <a:r>
              <a:rPr sz="1200" spc="-5" dirty="0">
                <a:latin typeface="Times New Roman"/>
                <a:cs typeface="Times New Roman"/>
              </a:rPr>
              <a:t>dal  vangelo,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della 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nuovo</a:t>
            </a:r>
            <a:r>
              <a:rPr sz="1200" spc="-5" dirty="0">
                <a:latin typeface="Times New Roman"/>
                <a:cs typeface="Times New Roman"/>
              </a:rPr>
              <a:t> 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Concetti sul Messia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atteso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(1509.3) 136:1.1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avevano </a:t>
            </a:r>
            <a:r>
              <a:rPr sz="1200" dirty="0">
                <a:latin typeface="Times New Roman"/>
                <a:cs typeface="Times New Roman"/>
              </a:rPr>
              <a:t>molte opinioni </a:t>
            </a:r>
            <a:r>
              <a:rPr sz="1200" spc="-5" dirty="0">
                <a:latin typeface="Times New Roman"/>
                <a:cs typeface="Times New Roman"/>
              </a:rPr>
              <a:t>sul liberatore atteso, </a:t>
            </a:r>
            <a:r>
              <a:rPr sz="1200" dirty="0">
                <a:latin typeface="Times New Roman"/>
                <a:cs typeface="Times New Roman"/>
              </a:rPr>
              <a:t>e ciascuna di queste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scuole </a:t>
            </a:r>
            <a:r>
              <a:rPr sz="1200" spc="-5" dirty="0">
                <a:latin typeface="Times New Roman"/>
                <a:cs typeface="Times New Roman"/>
              </a:rPr>
              <a:t>d’insegnamento messianico 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passaggi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Scritture ebraiche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sostegno delle proprie </a:t>
            </a:r>
            <a:r>
              <a:rPr sz="1200" dirty="0">
                <a:latin typeface="Times New Roman"/>
                <a:cs typeface="Times New Roman"/>
              </a:rPr>
              <a:t>affermazioni.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linea </a:t>
            </a:r>
            <a:r>
              <a:rPr sz="1200" spc="-5" dirty="0">
                <a:latin typeface="Times New Roman"/>
                <a:cs typeface="Times New Roman"/>
              </a:rPr>
              <a:t>generale gli </a:t>
            </a:r>
            <a:r>
              <a:rPr sz="1200" dirty="0">
                <a:latin typeface="Times New Roman"/>
                <a:cs typeface="Times New Roman"/>
              </a:rPr>
              <a:t>Ebrei  </a:t>
            </a:r>
            <a:r>
              <a:rPr sz="1200" spc="-5" dirty="0">
                <a:latin typeface="Times New Roman"/>
                <a:cs typeface="Times New Roman"/>
              </a:rPr>
              <a:t>consideravano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storia nazionale cominciasse con 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culminasse nel Messia </a:t>
            </a:r>
            <a:r>
              <a:rPr sz="1200" dirty="0">
                <a:latin typeface="Times New Roman"/>
                <a:cs typeface="Times New Roman"/>
              </a:rPr>
              <a:t>e nella nuova era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Inizialmente essi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immaginato questo </a:t>
            </a:r>
            <a:r>
              <a:rPr sz="1200" dirty="0">
                <a:latin typeface="Times New Roman"/>
                <a:cs typeface="Times New Roman"/>
              </a:rPr>
              <a:t>liberatore </a:t>
            </a:r>
            <a:r>
              <a:rPr sz="1200" spc="-5" dirty="0">
                <a:latin typeface="Times New Roman"/>
                <a:cs typeface="Times New Roman"/>
              </a:rPr>
              <a:t>come “il servitore del Signore”, </a:t>
            </a:r>
            <a:r>
              <a:rPr sz="1200" dirty="0">
                <a:latin typeface="Times New Roman"/>
                <a:cs typeface="Times New Roman"/>
              </a:rPr>
              <a:t>poi come “il </a:t>
            </a:r>
            <a:r>
              <a:rPr sz="1200" spc="-5" dirty="0">
                <a:latin typeface="Times New Roman"/>
                <a:cs typeface="Times New Roman"/>
              </a:rPr>
              <a:t>Figlio dell’Uomo”, </a:t>
            </a:r>
            <a:r>
              <a:rPr sz="1200" dirty="0">
                <a:latin typeface="Times New Roman"/>
                <a:cs typeface="Times New Roman"/>
              </a:rPr>
              <a:t>mentre più  </a:t>
            </a:r>
            <a:r>
              <a:rPr sz="1200" spc="-5" dirty="0">
                <a:latin typeface="Times New Roman"/>
                <a:cs typeface="Times New Roman"/>
              </a:rPr>
              <a:t>tardi alcuni </a:t>
            </a:r>
            <a:r>
              <a:rPr sz="1200" dirty="0">
                <a:latin typeface="Times New Roman"/>
                <a:cs typeface="Times New Roman"/>
              </a:rPr>
              <a:t>erano anche </a:t>
            </a:r>
            <a:r>
              <a:rPr sz="1200" spc="-5" dirty="0">
                <a:latin typeface="Times New Roman"/>
                <a:cs typeface="Times New Roman"/>
              </a:rPr>
              <a:t>giunti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qualificare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Ma che </a:t>
            </a:r>
            <a:r>
              <a:rPr sz="1200" dirty="0">
                <a:latin typeface="Times New Roman"/>
                <a:cs typeface="Times New Roman"/>
              </a:rPr>
              <a:t>fosse chiamato il </a:t>
            </a:r>
            <a:r>
              <a:rPr sz="1200" spc="-5" dirty="0">
                <a:latin typeface="Times New Roman"/>
                <a:cs typeface="Times New Roman"/>
              </a:rPr>
              <a:t>“seme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Abramo”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“il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78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Davide”,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erano del parere che dovesse 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“l’unto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il </a:t>
            </a:r>
            <a:r>
              <a:rPr sz="1200" spc="-5" dirty="0">
                <a:latin typeface="Times New Roman"/>
                <a:cs typeface="Times New Roman"/>
              </a:rPr>
              <a:t>concetto si evolvé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“servitore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Signore” al “figlio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Davide”, al “Figlio dell’Uomo”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“Figlio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87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(1509.4) 136:1.2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Gesù gli Ebrei </a:t>
            </a:r>
            <a:r>
              <a:rPr sz="1200" dirty="0">
                <a:latin typeface="Times New Roman"/>
                <a:cs typeface="Times New Roman"/>
              </a:rPr>
              <a:t>più istruiti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sviluppato </a:t>
            </a:r>
            <a:r>
              <a:rPr sz="1200" spc="-5" dirty="0">
                <a:latin typeface="Times New Roman"/>
                <a:cs typeface="Times New Roman"/>
              </a:rPr>
              <a:t>un’idea del Messia futuro come </a:t>
            </a:r>
            <a:r>
              <a:rPr sz="1200" dirty="0">
                <a:latin typeface="Times New Roman"/>
                <a:cs typeface="Times New Roman"/>
              </a:rPr>
              <a:t>di un Israelita  </a:t>
            </a:r>
            <a:r>
              <a:rPr sz="1200" spc="-5" dirty="0">
                <a:latin typeface="Times New Roman"/>
                <a:cs typeface="Times New Roman"/>
              </a:rPr>
              <a:t>rappresentativo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perfezionato, che riuniva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“servitore del Signore”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triplice funzione di </a:t>
            </a:r>
            <a:r>
              <a:rPr sz="1200" spc="-5" dirty="0">
                <a:latin typeface="Times New Roman"/>
                <a:cs typeface="Times New Roman"/>
              </a:rPr>
              <a:t>profeta, </a:t>
            </a:r>
            <a:r>
              <a:rPr sz="1200" dirty="0">
                <a:latin typeface="Times New Roman"/>
                <a:cs typeface="Times New Roman"/>
              </a:rPr>
              <a:t>di sacerdote e di  </a:t>
            </a:r>
            <a:r>
              <a:rPr sz="1200" spc="-5" dirty="0">
                <a:latin typeface="Times New Roman"/>
                <a:cs typeface="Times New Roman"/>
              </a:rPr>
              <a:t>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(1509.5) 136:1.3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credevano sinceramente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come Mosè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dalla schiavitù </a:t>
            </a:r>
            <a:r>
              <a:rPr sz="1200" spc="-5" dirty="0">
                <a:latin typeface="Times New Roman"/>
                <a:cs typeface="Times New Roman"/>
              </a:rPr>
              <a:t>egiziana 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prodigi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miracolosi, così l’atteso Messia avrebbe liberato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 dalla </a:t>
            </a:r>
            <a:r>
              <a:rPr sz="1200" dirty="0">
                <a:latin typeface="Times New Roman"/>
                <a:cs typeface="Times New Roman"/>
              </a:rPr>
              <a:t>dominazione </a:t>
            </a:r>
            <a:r>
              <a:rPr sz="1200" spc="-5" dirty="0">
                <a:latin typeface="Times New Roman"/>
                <a:cs typeface="Times New Roman"/>
              </a:rPr>
              <a:t>romana con miracoli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meraviglie </a:t>
            </a:r>
            <a:r>
              <a:rPr sz="1200" dirty="0">
                <a:latin typeface="Times New Roman"/>
                <a:cs typeface="Times New Roman"/>
              </a:rPr>
              <a:t>di trionfo </a:t>
            </a:r>
            <a:r>
              <a:rPr sz="1200" spc="-5" dirty="0">
                <a:latin typeface="Times New Roman"/>
                <a:cs typeface="Times New Roman"/>
              </a:rPr>
              <a:t>razziale. </a:t>
            </a:r>
            <a:r>
              <a:rPr sz="1200" dirty="0">
                <a:latin typeface="Times New Roman"/>
                <a:cs typeface="Times New Roman"/>
              </a:rPr>
              <a:t>I rabbini </a:t>
            </a:r>
            <a:r>
              <a:rPr sz="1200" spc="-5" dirty="0">
                <a:latin typeface="Times New Roman"/>
                <a:cs typeface="Times New Roman"/>
              </a:rPr>
              <a:t>avevano messo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quasi cinquecento passaggi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Scritture che, </a:t>
            </a:r>
            <a:r>
              <a:rPr sz="1200" dirty="0">
                <a:latin typeface="Times New Roman"/>
                <a:cs typeface="Times New Roman"/>
              </a:rPr>
              <a:t>nonostante le  loro </a:t>
            </a:r>
            <a:r>
              <a:rPr sz="1200" spc="-5" dirty="0">
                <a:latin typeface="Times New Roman"/>
                <a:cs typeface="Times New Roman"/>
              </a:rPr>
              <a:t>evidenti contraddizioni, essi affermavano essere profetiche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 futuro. </a:t>
            </a:r>
            <a:r>
              <a:rPr sz="1200" dirty="0">
                <a:latin typeface="Times New Roman"/>
                <a:cs typeface="Times New Roman"/>
              </a:rPr>
              <a:t>Ed in mezzo a </a:t>
            </a:r>
            <a:r>
              <a:rPr sz="1200" spc="-5" dirty="0">
                <a:latin typeface="Times New Roman"/>
                <a:cs typeface="Times New Roman"/>
              </a:rPr>
              <a:t>tutti questi dettagli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e di funzione, </a:t>
            </a:r>
            <a:r>
              <a:rPr sz="1200" spc="-5" dirty="0">
                <a:latin typeface="Times New Roman"/>
                <a:cs typeface="Times New Roman"/>
              </a:rPr>
              <a:t>essi persero quasi completamente </a:t>
            </a:r>
            <a:r>
              <a:rPr sz="1200" dirty="0">
                <a:latin typeface="Times New Roman"/>
                <a:cs typeface="Times New Roman"/>
              </a:rPr>
              <a:t>di vista la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Messia promesso. Essi si aspettavano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restaurazione della gloria </a:t>
            </a:r>
            <a:r>
              <a:rPr sz="1200" dirty="0">
                <a:latin typeface="Times New Roman"/>
                <a:cs typeface="Times New Roman"/>
              </a:rPr>
              <a:t>nazionale </a:t>
            </a:r>
            <a:r>
              <a:rPr sz="1200" spc="-5" dirty="0">
                <a:latin typeface="Times New Roman"/>
                <a:cs typeface="Times New Roman"/>
              </a:rPr>
              <a:t>ebrea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l’esaltazione temporale d’Israele </a:t>
            </a:r>
            <a:r>
              <a:rPr sz="1200" dirty="0">
                <a:latin typeface="Times New Roman"/>
                <a:cs typeface="Times New Roman"/>
              </a:rPr>
              <a:t>— 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del </a:t>
            </a:r>
            <a:r>
              <a:rPr sz="1200" dirty="0">
                <a:latin typeface="Times New Roman"/>
                <a:cs typeface="Times New Roman"/>
              </a:rPr>
              <a:t>mondo. È quindi 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soddisfare questo materialistico concetto </a:t>
            </a:r>
            <a:r>
              <a:rPr sz="1200" dirty="0">
                <a:latin typeface="Times New Roman"/>
                <a:cs typeface="Times New Roman"/>
              </a:rPr>
              <a:t>messianico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ebraica.</a:t>
            </a:r>
            <a:endParaRPr sz="1200">
              <a:latin typeface="Times New Roman"/>
              <a:cs typeface="Times New Roman"/>
            </a:endParaRPr>
          </a:p>
          <a:p>
            <a:pPr marL="76200" marR="182245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pretese predizioni messianiche, se essi avessero guardato queste espressioni profetiche </a:t>
            </a:r>
            <a:r>
              <a:rPr sz="1200" dirty="0">
                <a:latin typeface="Times New Roman"/>
                <a:cs typeface="Times New Roman"/>
              </a:rPr>
              <a:t>sotto una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spc="5" dirty="0">
                <a:latin typeface="Times New Roman"/>
                <a:cs typeface="Times New Roman"/>
              </a:rPr>
              <a:t>diversa,  </a:t>
            </a:r>
            <a:r>
              <a:rPr sz="1200" spc="-5" dirty="0">
                <a:latin typeface="Times New Roman"/>
                <a:cs typeface="Times New Roman"/>
              </a:rPr>
              <a:t>avrebbero preparato </a:t>
            </a:r>
            <a:r>
              <a:rPr sz="1200" dirty="0">
                <a:latin typeface="Times New Roman"/>
                <a:cs typeface="Times New Roman"/>
              </a:rPr>
              <a:t>in modo del tutto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la loro mente a riconoscere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il terminatore di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e l’iniziatore di una  nuova e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dispensazione 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di 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3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(1510.1) 136:1.4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erano stati portati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nella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dirty="0">
                <a:latin typeface="Times New Roman"/>
                <a:cs typeface="Times New Roman"/>
              </a:rPr>
              <a:t>Shekinah. </a:t>
            </a:r>
            <a:r>
              <a:rPr sz="1200" spc="-5" dirty="0">
                <a:latin typeface="Times New Roman"/>
                <a:cs typeface="Times New Roman"/>
              </a:rPr>
              <a:t>Ma questo presunto </a:t>
            </a:r>
            <a:r>
              <a:rPr sz="1200" dirty="0">
                <a:latin typeface="Times New Roman"/>
                <a:cs typeface="Times New Roman"/>
              </a:rPr>
              <a:t>simbolo della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Divina 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Tempio. </a:t>
            </a:r>
            <a:r>
              <a:rPr sz="1200" spc="-5" dirty="0">
                <a:latin typeface="Times New Roman"/>
                <a:cs typeface="Times New Roman"/>
              </a:rPr>
              <a:t>Essi credevano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del Messia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avrebbe effettuato </a:t>
            </a:r>
            <a:r>
              <a:rPr sz="1200" dirty="0">
                <a:latin typeface="Times New Roman"/>
                <a:cs typeface="Times New Roman"/>
              </a:rPr>
              <a:t>la restaurazione.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delle idee  </a:t>
            </a:r>
            <a:r>
              <a:rPr sz="1200" spc="-5" dirty="0">
                <a:latin typeface="Times New Roman"/>
                <a:cs typeface="Times New Roman"/>
              </a:rPr>
              <a:t>confuse sul peccato razziale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supposta natura malvagia dell’uomo.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maledetto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avrebbe rimosso questa </a:t>
            </a:r>
            <a:r>
              <a:rPr sz="1200" spc="-5" dirty="0">
                <a:latin typeface="Times New Roman"/>
                <a:cs typeface="Times New Roman"/>
              </a:rPr>
              <a:t>maledizione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ristabilito gli </a:t>
            </a:r>
            <a:r>
              <a:rPr sz="1200" dirty="0">
                <a:latin typeface="Times New Roman"/>
                <a:cs typeface="Times New Roman"/>
              </a:rPr>
              <a:t>uomini nel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Dio, nel creare </a:t>
            </a:r>
            <a:r>
              <a:rPr sz="1200" dirty="0">
                <a:latin typeface="Times New Roman"/>
                <a:cs typeface="Times New Roman"/>
              </a:rPr>
              <a:t>l’uomo, aveva posto in </a:t>
            </a:r>
            <a:r>
              <a:rPr sz="1200" spc="-5" dirty="0">
                <a:latin typeface="Times New Roman"/>
                <a:cs typeface="Times New Roman"/>
              </a:rPr>
              <a:t>questo essere 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quella cattiva; </a:t>
            </a:r>
            <a:r>
              <a:rPr sz="1200" spc="-5" dirty="0">
                <a:latin typeface="Times New Roman"/>
                <a:cs typeface="Times New Roman"/>
              </a:rPr>
              <a:t>che quando </a:t>
            </a:r>
            <a:r>
              <a:rPr sz="1200" spc="5" dirty="0">
                <a:latin typeface="Times New Roman"/>
                <a:cs typeface="Times New Roman"/>
              </a:rPr>
              <a:t>osservò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959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432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combinazione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fu assai deluso,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“si </a:t>
            </a:r>
            <a:r>
              <a:rPr sz="1200" dirty="0">
                <a:latin typeface="Times New Roman"/>
                <a:cs typeface="Times New Roman"/>
              </a:rPr>
              <a:t>pentì di </a:t>
            </a:r>
            <a:r>
              <a:rPr sz="1200" spc="-5" dirty="0">
                <a:latin typeface="Times New Roman"/>
                <a:cs typeface="Times New Roman"/>
              </a:rPr>
              <a:t>aver creato </a:t>
            </a:r>
            <a:r>
              <a:rPr sz="1200" dirty="0">
                <a:latin typeface="Times New Roman"/>
                <a:cs typeface="Times New Roman"/>
              </a:rPr>
              <a:t>l’uomo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modo”. </a:t>
            </a:r>
            <a:r>
              <a:rPr sz="1200" spc="-5" dirty="0">
                <a:latin typeface="Times New Roman"/>
                <a:cs typeface="Times New Roman"/>
              </a:rPr>
              <a:t>Coloro che  insegnavano ciò </a:t>
            </a:r>
            <a:r>
              <a:rPr sz="1200" dirty="0">
                <a:latin typeface="Times New Roman"/>
                <a:cs typeface="Times New Roman"/>
              </a:rPr>
              <a:t>credevano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sarebbe venuto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redimere gli </a:t>
            </a:r>
            <a:r>
              <a:rPr sz="1200" dirty="0">
                <a:latin typeface="Times New Roman"/>
                <a:cs typeface="Times New Roman"/>
              </a:rPr>
              <a:t>uomini da </a:t>
            </a:r>
            <a:r>
              <a:rPr sz="1200" spc="-5" dirty="0">
                <a:latin typeface="Times New Roman"/>
                <a:cs typeface="Times New Roman"/>
              </a:rPr>
              <a:t>questa innata cattiva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(1510.2) 136:1.5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maggioranza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credeva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avrebbero continuato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languire </a:t>
            </a:r>
            <a:r>
              <a:rPr sz="1200" dirty="0">
                <a:latin typeface="Times New Roman"/>
                <a:cs typeface="Times New Roman"/>
              </a:rPr>
              <a:t>sotto la sovranità romana a causa dei </a:t>
            </a:r>
            <a:r>
              <a:rPr sz="1200" spc="-5" dirty="0">
                <a:latin typeface="Times New Roman"/>
                <a:cs typeface="Times New Roman"/>
              </a:rPr>
              <a:t>loro  peccati </a:t>
            </a:r>
            <a:r>
              <a:rPr sz="1200" dirty="0">
                <a:latin typeface="Times New Roman"/>
                <a:cs typeface="Times New Roman"/>
              </a:rPr>
              <a:t>nazionali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tiepidezza </a:t>
            </a:r>
            <a:r>
              <a:rPr sz="1200" spc="-5" dirty="0">
                <a:latin typeface="Times New Roman"/>
                <a:cs typeface="Times New Roman"/>
              </a:rPr>
              <a:t>dei proseliti Gentili.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sinceramente </a:t>
            </a:r>
            <a:r>
              <a:rPr sz="1200" i="1" dirty="0">
                <a:latin typeface="Times New Roman"/>
                <a:cs typeface="Times New Roman"/>
              </a:rPr>
              <a:t>pentita;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 tardava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venire.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pentimento;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potente ed </a:t>
            </a:r>
            <a:r>
              <a:rPr sz="1200" dirty="0">
                <a:latin typeface="Times New Roman"/>
                <a:cs typeface="Times New Roman"/>
              </a:rPr>
              <a:t>immediato </a:t>
            </a:r>
            <a:r>
              <a:rPr sz="1200" spc="-5" dirty="0">
                <a:latin typeface="Times New Roman"/>
                <a:cs typeface="Times New Roman"/>
              </a:rPr>
              <a:t>appello della </a:t>
            </a:r>
            <a:r>
              <a:rPr sz="1200" dirty="0">
                <a:latin typeface="Times New Roman"/>
                <a:cs typeface="Times New Roman"/>
              </a:rPr>
              <a:t>predicazione di </a:t>
            </a:r>
            <a:r>
              <a:rPr sz="1200" spc="-5" dirty="0">
                <a:latin typeface="Times New Roman"/>
                <a:cs typeface="Times New Roman"/>
              </a:rPr>
              <a:t>Giovanni: “Pentitevi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siate battezzati,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vicino.” Ed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significare 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devoto: la  </a:t>
            </a:r>
            <a:r>
              <a:rPr sz="1200" spc="-5" dirty="0">
                <a:latin typeface="Times New Roman"/>
                <a:cs typeface="Times New Roman"/>
              </a:rPr>
              <a:t>venuta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2178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(1510.3) 136:1.6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caratteristica nel </a:t>
            </a:r>
            <a:r>
              <a:rPr sz="1200" dirty="0">
                <a:latin typeface="Times New Roman"/>
                <a:cs typeface="Times New Roman"/>
              </a:rPr>
              <a:t>conferimento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che era totalmente </a:t>
            </a:r>
            <a:r>
              <a:rPr sz="1200" spc="-5" dirty="0">
                <a:latin typeface="Times New Roman"/>
                <a:cs typeface="Times New Roman"/>
              </a:rPr>
              <a:t>estranea alla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ebraica del Messia, ed  era l’</a:t>
            </a:r>
            <a:r>
              <a:rPr sz="1200" i="1" spc="-5" dirty="0">
                <a:latin typeface="Times New Roman"/>
                <a:cs typeface="Times New Roman"/>
              </a:rPr>
              <a:t>unione </a:t>
            </a:r>
            <a:r>
              <a:rPr sz="1200" dirty="0">
                <a:latin typeface="Times New Roman"/>
                <a:cs typeface="Times New Roman"/>
              </a:rPr>
              <a:t>delle due </a:t>
            </a:r>
            <a:r>
              <a:rPr sz="1200" spc="-5" dirty="0">
                <a:latin typeface="Times New Roman"/>
                <a:cs typeface="Times New Roman"/>
              </a:rPr>
              <a:t>nature, quella </a:t>
            </a:r>
            <a:r>
              <a:rPr sz="1200" dirty="0">
                <a:latin typeface="Times New Roman"/>
                <a:cs typeface="Times New Roman"/>
              </a:rPr>
              <a:t>umana e quella </a:t>
            </a:r>
            <a:r>
              <a:rPr sz="1200" spc="-5" dirty="0">
                <a:latin typeface="Times New Roman"/>
                <a:cs typeface="Times New Roman"/>
              </a:rPr>
              <a:t>divina. Gli Ebrei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variamente </a:t>
            </a:r>
            <a:r>
              <a:rPr sz="1200" dirty="0">
                <a:latin typeface="Times New Roman"/>
                <a:cs typeface="Times New Roman"/>
              </a:rPr>
              <a:t>concepito il </a:t>
            </a:r>
            <a:r>
              <a:rPr sz="1200" spc="-5" dirty="0">
                <a:latin typeface="Times New Roman"/>
                <a:cs typeface="Times New Roman"/>
              </a:rPr>
              <a:t>Messia come umano  perfezionato, come superumano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divino, ma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intrattenuto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dell’umano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intoppo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Essi afferravano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Messia </a:t>
            </a:r>
            <a:r>
              <a:rPr sz="1200" spc="-5" dirty="0">
                <a:latin typeface="Times New Roman"/>
                <a:cs typeface="Times New Roman"/>
              </a:rPr>
              <a:t>quale figlio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98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Davide, come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presentato dagli antichi profeti;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Figlio dell’Uomo, l’idea superumana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Daniele </a:t>
            </a:r>
            <a:r>
              <a:rPr sz="1200" dirty="0">
                <a:latin typeface="Times New Roman"/>
                <a:cs typeface="Times New Roman"/>
              </a:rPr>
              <a:t>e di alcuni dei </a:t>
            </a:r>
            <a:r>
              <a:rPr sz="1200" spc="-5" dirty="0">
                <a:latin typeface="Times New Roman"/>
                <a:cs typeface="Times New Roman"/>
              </a:rPr>
              <a:t>profeti  successivi; ed </a:t>
            </a:r>
            <a:r>
              <a:rPr sz="1200" dirty="0">
                <a:latin typeface="Times New Roman"/>
                <a:cs typeface="Times New Roman"/>
              </a:rPr>
              <a:t>anche quale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come descritto </a:t>
            </a:r>
            <a:r>
              <a:rPr sz="1200" spc="-5" dirty="0">
                <a:latin typeface="Times New Roman"/>
                <a:cs typeface="Times New Roman"/>
              </a:rPr>
              <a:t>dall’autore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Enoch </a:t>
            </a:r>
            <a:r>
              <a:rPr sz="1200" dirty="0">
                <a:latin typeface="Times New Roman"/>
                <a:cs typeface="Times New Roman"/>
              </a:rPr>
              <a:t>e da certi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contemporanei.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intrattenuto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istante il </a:t>
            </a:r>
            <a:r>
              <a:rPr sz="1200" spc="-5" dirty="0">
                <a:latin typeface="Times New Roman"/>
                <a:cs typeface="Times New Roman"/>
              </a:rPr>
              <a:t>vero concetto dell’unione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sola personalità terrena delle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nature, </a:t>
            </a:r>
            <a:r>
              <a:rPr sz="1200" dirty="0">
                <a:latin typeface="Times New Roman"/>
                <a:cs typeface="Times New Roman"/>
              </a:rPr>
              <a:t>quella  umana e </a:t>
            </a:r>
            <a:r>
              <a:rPr sz="1200" spc="-5" dirty="0">
                <a:latin typeface="Times New Roman"/>
                <a:cs typeface="Times New Roman"/>
              </a:rPr>
              <a:t>quella divina. L’incarnazione del Creatore sotto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stata rivelata </a:t>
            </a:r>
            <a:r>
              <a:rPr sz="1200" dirty="0">
                <a:latin typeface="Times New Roman"/>
                <a:cs typeface="Times New Roman"/>
              </a:rPr>
              <a:t>prima. </a:t>
            </a:r>
            <a:r>
              <a:rPr sz="1200" spc="-5" dirty="0">
                <a:latin typeface="Times New Roman"/>
                <a:cs typeface="Times New Roman"/>
              </a:rPr>
              <a:t>Essa fu </a:t>
            </a:r>
            <a:r>
              <a:rPr sz="1200" dirty="0">
                <a:latin typeface="Times New Roman"/>
                <a:cs typeface="Times New Roman"/>
              </a:rPr>
              <a:t>rivelata soltanto in 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il mondo non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dirty="0">
                <a:latin typeface="Times New Roman"/>
                <a:cs typeface="Times New Roman"/>
              </a:rPr>
              <a:t>nulla di queste cose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fece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ed abitò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165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battesimo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63500" marR="4273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(1510.4) 136:2.1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battezzato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momento culminante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Giovanni,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infiammata  dall’aspettativa del suo messaggio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“il regno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vicino” </a:t>
            </a:r>
            <a:r>
              <a:rPr sz="1200" dirty="0">
                <a:latin typeface="Times New Roman"/>
                <a:cs typeface="Times New Roman"/>
              </a:rPr>
              <a:t>— quando tutto il mondo </a:t>
            </a:r>
            <a:r>
              <a:rPr sz="1200" spc="-5" dirty="0">
                <a:latin typeface="Times New Roman"/>
                <a:cs typeface="Times New Roman"/>
              </a:rPr>
              <a:t>ebraico era impegnato </a:t>
            </a:r>
            <a:r>
              <a:rPr sz="1200" dirty="0">
                <a:latin typeface="Times New Roman"/>
                <a:cs typeface="Times New Roman"/>
              </a:rPr>
              <a:t>in un serio e  solenne </a:t>
            </a:r>
            <a:r>
              <a:rPr sz="1200" spc="-5" dirty="0">
                <a:latin typeface="Times New Roman"/>
                <a:cs typeface="Times New Roman"/>
              </a:rPr>
              <a:t>autoesame.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sentimento </a:t>
            </a:r>
            <a:r>
              <a:rPr sz="1200" spc="-5" dirty="0">
                <a:latin typeface="Times New Roman"/>
                <a:cs typeface="Times New Roman"/>
              </a:rPr>
              <a:t>ebraico della solidarietà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profondo. 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credevano che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peccati del padre </a:t>
            </a:r>
            <a:r>
              <a:rPr sz="1200" dirty="0">
                <a:latin typeface="Times New Roman"/>
                <a:cs typeface="Times New Roman"/>
              </a:rPr>
              <a:t>potessero </a:t>
            </a:r>
            <a:r>
              <a:rPr sz="1200" spc="-5" dirty="0">
                <a:latin typeface="Times New Roman"/>
                <a:cs typeface="Times New Roman"/>
              </a:rPr>
              <a:t>affliggere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fermamente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individuo </a:t>
            </a:r>
            <a:r>
              <a:rPr sz="1200" spc="-5" dirty="0">
                <a:latin typeface="Times New Roman"/>
                <a:cs typeface="Times New Roman"/>
              </a:rPr>
              <a:t>potesse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maledire</a:t>
            </a:r>
            <a:endParaRPr sz="1200">
              <a:latin typeface="Times New Roman"/>
              <a:cs typeface="Times New Roman"/>
            </a:endParaRPr>
          </a:p>
          <a:p>
            <a:pPr marL="63500" marR="119380">
              <a:lnSpc>
                <a:spcPct val="957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nazione. Di conseguenza, </a:t>
            </a:r>
            <a:r>
              <a:rPr sz="1200" dirty="0">
                <a:latin typeface="Times New Roman"/>
                <a:cs typeface="Times New Roman"/>
              </a:rPr>
              <a:t>non 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sottoponevano al </a:t>
            </a:r>
            <a:r>
              <a:rPr sz="1200" dirty="0">
                <a:latin typeface="Times New Roman"/>
                <a:cs typeface="Times New Roman"/>
              </a:rPr>
              <a:t>battesimo di </a:t>
            </a:r>
            <a:r>
              <a:rPr sz="1200" spc="-5" dirty="0">
                <a:latin typeface="Times New Roman"/>
                <a:cs typeface="Times New Roman"/>
              </a:rPr>
              <a:t>Giovanni si consideravano colpevoli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peccati  specifici denunciati </a:t>
            </a:r>
            <a:r>
              <a:rPr sz="1200" dirty="0">
                <a:latin typeface="Times New Roman"/>
                <a:cs typeface="Times New Roman"/>
              </a:rPr>
              <a:t>da Giovanni.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anime pie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battezzate da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per il bene </a:t>
            </a:r>
            <a:r>
              <a:rPr sz="1200" spc="-5" dirty="0">
                <a:latin typeface="Times New Roman"/>
                <a:cs typeface="Times New Roman"/>
              </a:rPr>
              <a:t>d’Israele; esse temevano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peccato d’ignoranza </a:t>
            </a:r>
            <a:r>
              <a:rPr sz="1200" dirty="0">
                <a:latin typeface="Times New Roman"/>
                <a:cs typeface="Times New Roman"/>
              </a:rPr>
              <a:t>da parte loro potesse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si sentivano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appartenere ad </a:t>
            </a:r>
            <a:r>
              <a:rPr sz="1200" dirty="0">
                <a:latin typeface="Times New Roman"/>
                <a:cs typeface="Times New Roman"/>
              </a:rPr>
              <a:t>una nazione </a:t>
            </a:r>
            <a:r>
              <a:rPr sz="1200" spc="-5" dirty="0">
                <a:latin typeface="Times New Roman"/>
                <a:cs typeface="Times New Roman"/>
              </a:rPr>
              <a:t>colpevole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maledetta dal </a:t>
            </a:r>
            <a:r>
              <a:rPr sz="1200" dirty="0">
                <a:latin typeface="Times New Roman"/>
                <a:cs typeface="Times New Roman"/>
              </a:rPr>
              <a:t>peccato, e </a:t>
            </a:r>
            <a:r>
              <a:rPr sz="1200" spc="-5" dirty="0">
                <a:latin typeface="Times New Roman"/>
                <a:cs typeface="Times New Roman"/>
              </a:rPr>
              <a:t>si presentavano per </a:t>
            </a:r>
            <a:r>
              <a:rPr sz="1200" dirty="0">
                <a:latin typeface="Times New Roman"/>
                <a:cs typeface="Times New Roman"/>
              </a:rPr>
              <a:t>il battesimo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manifestare con </a:t>
            </a:r>
            <a:r>
              <a:rPr sz="1200" dirty="0">
                <a:latin typeface="Times New Roman"/>
                <a:cs typeface="Times New Roman"/>
              </a:rPr>
              <a:t>questo atto i frutti di una </a:t>
            </a:r>
            <a:r>
              <a:rPr sz="1200" spc="-5" dirty="0">
                <a:latin typeface="Times New Roman"/>
                <a:cs typeface="Times New Roman"/>
              </a:rPr>
              <a:t>penitenza razziale. </a:t>
            </a:r>
            <a:r>
              <a:rPr sz="1200" dirty="0">
                <a:latin typeface="Times New Roman"/>
                <a:cs typeface="Times New Roman"/>
              </a:rPr>
              <a:t>È  quindi </a:t>
            </a:r>
            <a:r>
              <a:rPr sz="1200" spc="-5" dirty="0">
                <a:latin typeface="Times New Roman"/>
                <a:cs typeface="Times New Roman"/>
              </a:rPr>
              <a:t>evidente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dirty="0">
                <a:latin typeface="Times New Roman"/>
                <a:cs typeface="Times New Roman"/>
              </a:rPr>
              <a:t>in alcun senso il battesimo di Giovanni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o per la </a:t>
            </a:r>
            <a:r>
              <a:rPr sz="1200" spc="-5" dirty="0">
                <a:latin typeface="Times New Roman"/>
                <a:cs typeface="Times New Roman"/>
              </a:rPr>
              <a:t>remissione dei  peccati. Accettando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battesimo dalle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-5" dirty="0">
                <a:latin typeface="Times New Roman"/>
                <a:cs typeface="Times New Roman"/>
              </a:rPr>
              <a:t>Giovanni, Gesù seguiva soltanto l’esempio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Israeliti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devoti.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(1511.1) 136:2.2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scese nel </a:t>
            </a:r>
            <a:r>
              <a:rPr sz="1200" dirty="0">
                <a:latin typeface="Times New Roman"/>
                <a:cs typeface="Times New Roman"/>
              </a:rPr>
              <a:t>Giordano per </a:t>
            </a:r>
            <a:r>
              <a:rPr sz="1200" spc="-5" dirty="0">
                <a:latin typeface="Times New Roman"/>
                <a:cs typeface="Times New Roman"/>
              </a:rPr>
              <a:t>essere battezzato era </a:t>
            </a:r>
            <a:r>
              <a:rPr sz="1200" dirty="0">
                <a:latin typeface="Times New Roman"/>
                <a:cs typeface="Times New Roman"/>
              </a:rPr>
              <a:t>un mortale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sommità dell’ascensione evoluzionaria umana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concerneva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conquista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l’autoidentificazione con </a:t>
            </a:r>
            <a:r>
              <a:rPr sz="1200" dirty="0">
                <a:latin typeface="Times New Roman"/>
                <a:cs typeface="Times New Roman"/>
              </a:rPr>
              <a:t>lo spirito.  </a:t>
            </a:r>
            <a:r>
              <a:rPr sz="1200" spc="-5" dirty="0">
                <a:latin typeface="Times New Roman"/>
                <a:cs typeface="Times New Roman"/>
              </a:rPr>
              <a:t>Quel giorno egli </a:t>
            </a:r>
            <a:r>
              <a:rPr sz="1200" dirty="0">
                <a:latin typeface="Times New Roman"/>
                <a:cs typeface="Times New Roman"/>
              </a:rPr>
              <a:t>stava nel </a:t>
            </a:r>
            <a:r>
              <a:rPr sz="1200" spc="-5" dirty="0">
                <a:latin typeface="Times New Roman"/>
                <a:cs typeface="Times New Roman"/>
              </a:rPr>
              <a:t>Giordano come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perfezionato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Una perfetta  sincronia ed </a:t>
            </a:r>
            <a:r>
              <a:rPr sz="1200" dirty="0">
                <a:latin typeface="Times New Roman"/>
                <a:cs typeface="Times New Roman"/>
              </a:rPr>
              <a:t>una piena comunicazione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stabilite tra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mortale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l’Aggiustatore spirituale interiore,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dono  divino di </a:t>
            </a:r>
            <a:r>
              <a:rPr sz="1200" spc="-5" dirty="0">
                <a:latin typeface="Times New Roman"/>
                <a:cs typeface="Times New Roman"/>
              </a:rPr>
              <a:t>suo Padre del Paradiso. </a:t>
            </a:r>
            <a:r>
              <a:rPr sz="1200" dirty="0">
                <a:latin typeface="Times New Roman"/>
                <a:cs typeface="Times New Roman"/>
              </a:rPr>
              <a:t>E proprio un simile Aggiustatore </a:t>
            </a:r>
            <a:r>
              <a:rPr sz="1200" spc="-5" dirty="0">
                <a:latin typeface="Times New Roman"/>
                <a:cs typeface="Times New Roman"/>
              </a:rPr>
              <a:t>abita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normali viventi 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l’ascensione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universo, 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era stato preparato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 per questa </a:t>
            </a:r>
            <a:r>
              <a:rPr sz="1200" spc="5" dirty="0">
                <a:latin typeface="Times New Roman"/>
                <a:cs typeface="Times New Roman"/>
              </a:rPr>
              <a:t>missione  </a:t>
            </a:r>
            <a:r>
              <a:rPr sz="1200" spc="-5" dirty="0">
                <a:latin typeface="Times New Roman"/>
                <a:cs typeface="Times New Roman"/>
              </a:rPr>
              <a:t>speciale abitando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analogo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superumano </a:t>
            </a:r>
            <a:r>
              <a:rPr sz="1200" spc="-5" dirty="0">
                <a:latin typeface="Times New Roman"/>
                <a:cs typeface="Times New Roman"/>
              </a:rPr>
              <a:t>incarnato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della carne mortale, </a:t>
            </a:r>
            <a:r>
              <a:rPr sz="1200" dirty="0">
                <a:latin typeface="Times New Roman"/>
                <a:cs typeface="Times New Roman"/>
              </a:rPr>
              <a:t>Machiventa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(1511.2) 136:2.3 </a:t>
            </a:r>
            <a:r>
              <a:rPr sz="1200" spc="-5" dirty="0">
                <a:latin typeface="Times New Roman"/>
                <a:cs typeface="Times New Roman"/>
              </a:rPr>
              <a:t>Ordinariamente,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raggiunge questi alti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perfezione della personalità, si </a:t>
            </a:r>
            <a:r>
              <a:rPr sz="1200" dirty="0">
                <a:latin typeface="Times New Roman"/>
                <a:cs typeface="Times New Roman"/>
              </a:rPr>
              <a:t>producono  </a:t>
            </a:r>
            <a:r>
              <a:rPr sz="1200" spc="-5" dirty="0">
                <a:latin typeface="Times New Roman"/>
                <a:cs typeface="Times New Roman"/>
              </a:rPr>
              <a:t>quei fenomeni preliminari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elevazione spirituale che terminano </a:t>
            </a:r>
            <a:r>
              <a:rPr sz="1200" dirty="0">
                <a:latin typeface="Times New Roman"/>
                <a:cs typeface="Times New Roman"/>
              </a:rPr>
              <a:t>nella fusione </a:t>
            </a:r>
            <a:r>
              <a:rPr sz="1200" spc="-5" dirty="0">
                <a:latin typeface="Times New Roman"/>
                <a:cs typeface="Times New Roman"/>
              </a:rPr>
              <a:t>definitiva dell’anima maturata del mortale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848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52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Aggiustatore associato. Un </a:t>
            </a:r>
            <a:r>
              <a:rPr sz="1200" dirty="0">
                <a:latin typeface="Times New Roman"/>
                <a:cs typeface="Times New Roman"/>
              </a:rPr>
              <a:t>tale cambiamento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dovuto apparentemente </a:t>
            </a:r>
            <a:r>
              <a:rPr sz="1200" spc="-5" dirty="0">
                <a:latin typeface="Times New Roman"/>
                <a:cs typeface="Times New Roman"/>
              </a:rPr>
              <a:t>verificarsi nell’esperienza della </a:t>
            </a:r>
            <a:r>
              <a:rPr sz="1200" dirty="0">
                <a:latin typeface="Times New Roman"/>
                <a:cs typeface="Times New Roman"/>
              </a:rPr>
              <a:t>personalità 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giorno stesso in </a:t>
            </a:r>
            <a:r>
              <a:rPr sz="1200" spc="-5" dirty="0">
                <a:latin typeface="Times New Roman"/>
                <a:cs typeface="Times New Roman"/>
              </a:rPr>
              <a:t>cui scese nel Giordano con </a:t>
            </a:r>
            <a:r>
              <a:rPr sz="1200" dirty="0">
                <a:latin typeface="Times New Roman"/>
                <a:cs typeface="Times New Roman"/>
              </a:rPr>
              <a:t>i suoi due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battezzato da </a:t>
            </a:r>
            <a:r>
              <a:rPr sz="1200" spc="-5" dirty="0">
                <a:latin typeface="Times New Roman"/>
                <a:cs typeface="Times New Roman"/>
              </a:rPr>
              <a:t>Giovanni. Questa  cerimonia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della sua vita </a:t>
            </a:r>
            <a:r>
              <a:rPr sz="1200" dirty="0">
                <a:latin typeface="Times New Roman"/>
                <a:cs typeface="Times New Roman"/>
              </a:rPr>
              <a:t>puramente umana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osservatori superumani si aspettavano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63500" marR="628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testimoni della </a:t>
            </a:r>
            <a:r>
              <a:rPr sz="1200" spc="-5" dirty="0">
                <a:latin typeface="Times New Roman"/>
                <a:cs typeface="Times New Roman"/>
              </a:rPr>
              <a:t>fusione dell’Aggiustatore con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che abitava,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rimanere delusi. Avvenne </a:t>
            </a:r>
            <a:r>
              <a:rPr sz="1200" dirty="0">
                <a:latin typeface="Times New Roman"/>
                <a:cs typeface="Times New Roman"/>
              </a:rPr>
              <a:t>qualcosa di  nuovo e di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grande. Mentre Giovanni </a:t>
            </a:r>
            <a:r>
              <a:rPr sz="1200" dirty="0">
                <a:latin typeface="Times New Roman"/>
                <a:cs typeface="Times New Roman"/>
              </a:rPr>
              <a:t>imponeva le </a:t>
            </a:r>
            <a:r>
              <a:rPr sz="1200" spc="-5" dirty="0">
                <a:latin typeface="Times New Roman"/>
                <a:cs typeface="Times New Roman"/>
              </a:rPr>
              <a:t>mani su Gesù per battezzarlo, l’Aggiustatore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si congedò  definitivamente dall’anima umana perfezionata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Joshua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Joseph. Ed in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istanti </a:t>
            </a:r>
            <a:r>
              <a:rPr sz="1200" spc="-5" dirty="0">
                <a:latin typeface="Times New Roman"/>
                <a:cs typeface="Times New Roman"/>
              </a:rPr>
              <a:t>questa entità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ritornò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Divinington</a:t>
            </a:r>
            <a:endParaRPr sz="1200">
              <a:latin typeface="Times New Roman"/>
              <a:cs typeface="Times New Roman"/>
            </a:endParaRPr>
          </a:p>
          <a:p>
            <a:pPr marL="63500" marR="17653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quale Aggiustatore </a:t>
            </a:r>
            <a:r>
              <a:rPr sz="1200" dirty="0">
                <a:latin typeface="Times New Roman"/>
                <a:cs typeface="Times New Roman"/>
              </a:rPr>
              <a:t>Personalizzato e </a:t>
            </a:r>
            <a:r>
              <a:rPr sz="1200" spc="-5" dirty="0">
                <a:latin typeface="Times New Roman"/>
                <a:cs typeface="Times New Roman"/>
              </a:rPr>
              <a:t>capo dei membri del suo ordine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l’universo locale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5" dirty="0">
                <a:latin typeface="Times New Roman"/>
                <a:cs typeface="Times New Roman"/>
              </a:rPr>
              <a:t>Gesù osservò così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spirito divino </a:t>
            </a:r>
            <a:r>
              <a:rPr sz="1200" spc="-5" dirty="0">
                <a:latin typeface="Times New Roman"/>
                <a:cs typeface="Times New Roman"/>
              </a:rPr>
              <a:t>anteriore ridiscendere su </a:t>
            </a:r>
            <a:r>
              <a:rPr sz="1200" dirty="0">
                <a:latin typeface="Times New Roman"/>
                <a:cs typeface="Times New Roman"/>
              </a:rPr>
              <a:t>di lui in </a:t>
            </a:r>
            <a:r>
              <a:rPr sz="1200" spc="-5" dirty="0">
                <a:latin typeface="Times New Roman"/>
                <a:cs typeface="Times New Roman"/>
              </a:rPr>
              <a:t>forma personalizzata. Egli </a:t>
            </a:r>
            <a:r>
              <a:rPr sz="1200" dirty="0">
                <a:latin typeface="Times New Roman"/>
                <a:cs typeface="Times New Roman"/>
              </a:rPr>
              <a:t>udì allora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spirito </a:t>
            </a:r>
            <a:r>
              <a:rPr sz="1200" spc="-5" dirty="0">
                <a:latin typeface="Times New Roman"/>
                <a:cs typeface="Times New Roman"/>
              </a:rPr>
              <a:t>originario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176530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Paradiso parlare,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“Questo </a:t>
            </a:r>
            <a:r>
              <a:rPr sz="1200" dirty="0">
                <a:latin typeface="Times New Roman"/>
                <a:cs typeface="Times New Roman"/>
              </a:rPr>
              <a:t>è il mio </a:t>
            </a:r>
            <a:r>
              <a:rPr sz="1200" spc="-5" dirty="0">
                <a:latin typeface="Times New Roman"/>
                <a:cs typeface="Times New Roman"/>
              </a:rPr>
              <a:t>Figlio prediletto nel </a:t>
            </a:r>
            <a:r>
              <a:rPr sz="1200" dirty="0">
                <a:latin typeface="Times New Roman"/>
                <a:cs typeface="Times New Roman"/>
              </a:rPr>
              <a:t>quale io sono molto </a:t>
            </a:r>
            <a:r>
              <a:rPr sz="1200" spc="-5" dirty="0">
                <a:latin typeface="Times New Roman"/>
                <a:cs typeface="Times New Roman"/>
              </a:rPr>
              <a:t>soddisfatto.”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con </a:t>
            </a:r>
            <a:r>
              <a:rPr sz="1200" dirty="0">
                <a:latin typeface="Times New Roman"/>
                <a:cs typeface="Times New Roman"/>
              </a:rPr>
              <a:t>i due fratelli di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anch’essi queste parole.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che si </a:t>
            </a:r>
            <a:r>
              <a:rPr sz="1200" dirty="0">
                <a:latin typeface="Times New Roman"/>
                <a:cs typeface="Times New Roman"/>
              </a:rPr>
              <a:t>trovavano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bordi </a:t>
            </a:r>
            <a:r>
              <a:rPr sz="1200" spc="-5" dirty="0">
                <a:latin typeface="Times New Roman"/>
                <a:cs typeface="Times New Roman"/>
              </a:rPr>
              <a:t>dell’acqua, </a:t>
            </a:r>
            <a:r>
              <a:rPr sz="1200" dirty="0">
                <a:latin typeface="Times New Roman"/>
                <a:cs typeface="Times New Roman"/>
              </a:rPr>
              <a:t>non udirono </a:t>
            </a:r>
            <a:r>
              <a:rPr sz="1200" spc="-5" dirty="0">
                <a:latin typeface="Times New Roman"/>
                <a:cs typeface="Times New Roman"/>
              </a:rPr>
              <a:t>queste parole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né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videro l’apparizione dell’Aggiustatore Personalizzato.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occhi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videro l’Aggiustatore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(1511.3) 136:2.4 </a:t>
            </a:r>
            <a:r>
              <a:rPr sz="1200" spc="-5" dirty="0">
                <a:latin typeface="Times New Roman"/>
                <a:cs typeface="Times New Roman"/>
              </a:rPr>
              <a:t>Quando l’Aggiustatore </a:t>
            </a:r>
            <a:r>
              <a:rPr sz="1200" dirty="0">
                <a:latin typeface="Times New Roman"/>
                <a:cs typeface="Times New Roman"/>
              </a:rPr>
              <a:t>Personalizzato </a:t>
            </a:r>
            <a:r>
              <a:rPr sz="1200" spc="-5" dirty="0">
                <a:latin typeface="Times New Roman"/>
                <a:cs typeface="Times New Roman"/>
              </a:rPr>
              <a:t>ritornato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elevato ebbe parlato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modo, tutto fu silenzio.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quattro erano ancora nell’acqua, Gesù, </a:t>
            </a:r>
            <a:r>
              <a:rPr sz="1200" dirty="0">
                <a:latin typeface="Times New Roman"/>
                <a:cs typeface="Times New Roman"/>
              </a:rPr>
              <a:t>levando </a:t>
            </a:r>
            <a:r>
              <a:rPr sz="1200" spc="-5" dirty="0">
                <a:latin typeface="Times New Roman"/>
                <a:cs typeface="Times New Roman"/>
              </a:rPr>
              <a:t>gli occhi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vicino Aggiustatore, pregò: </a:t>
            </a:r>
            <a:r>
              <a:rPr sz="1200" dirty="0">
                <a:latin typeface="Times New Roman"/>
                <a:cs typeface="Times New Roman"/>
              </a:rPr>
              <a:t>“Padre mio </a:t>
            </a:r>
            <a:r>
              <a:rPr sz="1200" spc="-5" dirty="0">
                <a:latin typeface="Times New Roman"/>
                <a:cs typeface="Times New Roman"/>
              </a:rPr>
              <a:t>che regni </a:t>
            </a:r>
            <a:r>
              <a:rPr sz="1200" dirty="0">
                <a:latin typeface="Times New Roman"/>
                <a:cs typeface="Times New Roman"/>
              </a:rPr>
              <a:t>nel cielo, </a:t>
            </a:r>
            <a:r>
              <a:rPr sz="1200" spc="-5" dirty="0">
                <a:latin typeface="Times New Roman"/>
                <a:cs typeface="Times New Roman"/>
              </a:rPr>
              <a:t>sia  santificato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nome. Venga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regno! Sia </a:t>
            </a:r>
            <a:r>
              <a:rPr sz="1200" dirty="0">
                <a:latin typeface="Times New Roman"/>
                <a:cs typeface="Times New Roman"/>
              </a:rPr>
              <a:t>fatta la tua volontà </a:t>
            </a:r>
            <a:r>
              <a:rPr sz="1200" spc="-5" dirty="0">
                <a:latin typeface="Times New Roman"/>
                <a:cs typeface="Times New Roman"/>
              </a:rPr>
              <a:t>sulla terra, come avviene </a:t>
            </a:r>
            <a:r>
              <a:rPr sz="1200" dirty="0">
                <a:latin typeface="Times New Roman"/>
                <a:cs typeface="Times New Roman"/>
              </a:rPr>
              <a:t>in cielo.” </a:t>
            </a:r>
            <a:r>
              <a:rPr sz="1200" spc="-5" dirty="0">
                <a:latin typeface="Times New Roman"/>
                <a:cs typeface="Times New Roman"/>
              </a:rPr>
              <a:t>Quando egli </a:t>
            </a:r>
            <a:r>
              <a:rPr sz="1200" dirty="0">
                <a:latin typeface="Times New Roman"/>
                <a:cs typeface="Times New Roman"/>
              </a:rPr>
              <a:t>ebbe pregato, i  </a:t>
            </a:r>
            <a:r>
              <a:rPr sz="1200" spc="-5" dirty="0">
                <a:latin typeface="Times New Roman"/>
                <a:cs typeface="Times New Roman"/>
              </a:rPr>
              <a:t>“cieli si aprirono”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vide, </a:t>
            </a:r>
            <a:r>
              <a:rPr sz="1200" dirty="0">
                <a:latin typeface="Times New Roman"/>
                <a:cs typeface="Times New Roman"/>
              </a:rPr>
              <a:t>presentata </a:t>
            </a:r>
            <a:r>
              <a:rPr sz="1200" spc="-5" dirty="0">
                <a:latin typeface="Times New Roman"/>
                <a:cs typeface="Times New Roman"/>
              </a:rPr>
              <a:t>dall’Aggiustatore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Personalizzato, l’immagine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qual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sulla terra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carne </a:t>
            </a:r>
            <a:r>
              <a:rPr sz="1200" dirty="0">
                <a:latin typeface="Times New Roman"/>
                <a:cs typeface="Times New Roman"/>
              </a:rPr>
              <a:t>mortale e quale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incarnata  </a:t>
            </a:r>
            <a:r>
              <a:rPr sz="1200" spc="-5" dirty="0">
                <a:latin typeface="Times New Roman"/>
                <a:cs typeface="Times New Roman"/>
              </a:rPr>
              <a:t>fosse terminata. Questa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celeste fu </a:t>
            </a:r>
            <a:r>
              <a:rPr sz="1200" dirty="0">
                <a:latin typeface="Times New Roman"/>
                <a:cs typeface="Times New Roman"/>
              </a:rPr>
              <a:t>vista solo da</a:t>
            </a:r>
            <a:r>
              <a:rPr sz="1200" spc="-5" dirty="0">
                <a:latin typeface="Times New Roman"/>
                <a:cs typeface="Times New Roman"/>
              </a:rPr>
              <a:t> 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82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(1512.1) 136:2.5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voce dell’Aggiustatore </a:t>
            </a:r>
            <a:r>
              <a:rPr sz="1200" dirty="0">
                <a:latin typeface="Times New Roman"/>
                <a:cs typeface="Times New Roman"/>
              </a:rPr>
              <a:t>Personalizzato 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in nome </a:t>
            </a:r>
            <a:r>
              <a:rPr sz="1200" spc="-5" dirty="0">
                <a:latin typeface="Times New Roman"/>
                <a:cs typeface="Times New Roman"/>
              </a:rPr>
              <a:t>del Padre Universale, perché  l’Aggiustatore </a:t>
            </a:r>
            <a:r>
              <a:rPr sz="1200" dirty="0">
                <a:latin typeface="Times New Roman"/>
                <a:cs typeface="Times New Roman"/>
              </a:rPr>
              <a:t>proviene </a:t>
            </a:r>
            <a:r>
              <a:rPr sz="1200" spc="-5" dirty="0">
                <a:latin typeface="Times New Roman"/>
                <a:cs typeface="Times New Roman"/>
              </a:rPr>
              <a:t>dal Padre del </a:t>
            </a:r>
            <a:r>
              <a:rPr sz="1200" dirty="0">
                <a:latin typeface="Times New Roman"/>
                <a:cs typeface="Times New Roman"/>
              </a:rPr>
              <a:t>Paradiso ed è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questo Aggiustatore  Personalizzato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a lui in tutte le </a:t>
            </a:r>
            <a:r>
              <a:rPr sz="1200" spc="-5" dirty="0">
                <a:latin typeface="Times New Roman"/>
                <a:cs typeface="Times New Roman"/>
              </a:rPr>
              <a:t>sue opere; </a:t>
            </a:r>
            <a:r>
              <a:rPr sz="1200" dirty="0">
                <a:latin typeface="Times New Roman"/>
                <a:cs typeface="Times New Roman"/>
              </a:rPr>
              <a:t>Gesù rimase in costante </a:t>
            </a:r>
            <a:r>
              <a:rPr sz="1200" spc="-5" dirty="0">
                <a:latin typeface="Times New Roman"/>
                <a:cs typeface="Times New Roman"/>
              </a:rPr>
              <a:t>comunione con questo eminente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Aggiustatore.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19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(1512.2) 136:2.6 </a:t>
            </a:r>
            <a:r>
              <a:rPr sz="1200" spc="-5" dirty="0">
                <a:latin typeface="Times New Roman"/>
                <a:cs typeface="Times New Roman"/>
              </a:rPr>
              <a:t>Quando fu battezzato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pentì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alcuna cattiva </a:t>
            </a:r>
            <a:r>
              <a:rPr sz="1200" dirty="0">
                <a:latin typeface="Times New Roman"/>
                <a:cs typeface="Times New Roman"/>
              </a:rPr>
              <a:t>azione; 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nessuna confessione di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suo fu il 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consacrazione al compimento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del Padre celeste. Al momento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battesimo egli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l’inconfondibile  appello </a:t>
            </a:r>
            <a:r>
              <a:rPr sz="1200" dirty="0">
                <a:latin typeface="Times New Roman"/>
                <a:cs typeface="Times New Roman"/>
              </a:rPr>
              <a:t>di suo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l’invito </a:t>
            </a:r>
            <a:r>
              <a:rPr sz="1200" spc="-5" dirty="0">
                <a:latin typeface="Times New Roman"/>
                <a:cs typeface="Times New Roman"/>
              </a:rPr>
              <a:t>finale ad occuparsi degli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in ritiro </a:t>
            </a:r>
            <a:r>
              <a:rPr sz="1200" spc="-5" dirty="0">
                <a:latin typeface="Times New Roman"/>
                <a:cs typeface="Times New Roman"/>
              </a:rPr>
              <a:t>solitario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quaranta giorni per meditare  su questi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problemi. Ritirandosi così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certo tempo </a:t>
            </a:r>
            <a:r>
              <a:rPr sz="1200" dirty="0">
                <a:latin typeface="Times New Roman"/>
                <a:cs typeface="Times New Roman"/>
              </a:rPr>
              <a:t>dal contatto </a:t>
            </a:r>
            <a:r>
              <a:rPr sz="1200" spc="-5" dirty="0">
                <a:latin typeface="Times New Roman"/>
                <a:cs typeface="Times New Roman"/>
              </a:rPr>
              <a:t>personale attivo </a:t>
            </a:r>
            <a:r>
              <a:rPr sz="1200" dirty="0">
                <a:latin typeface="Times New Roman"/>
                <a:cs typeface="Times New Roman"/>
              </a:rPr>
              <a:t>con i suoi </a:t>
            </a:r>
            <a:r>
              <a:rPr sz="1200" spc="-5" dirty="0">
                <a:latin typeface="Times New Roman"/>
                <a:cs typeface="Times New Roman"/>
              </a:rPr>
              <a:t>associati terreni, </a:t>
            </a:r>
            <a:r>
              <a:rPr sz="1200" dirty="0">
                <a:latin typeface="Times New Roman"/>
                <a:cs typeface="Times New Roman"/>
              </a:rPr>
              <a:t>Gesù,  </a:t>
            </a:r>
            <a:r>
              <a:rPr sz="1200" spc="-5" dirty="0">
                <a:latin typeface="Times New Roman"/>
                <a:cs typeface="Times New Roman"/>
              </a:rPr>
              <a:t>qual 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viveva su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stava seguendo la </a:t>
            </a:r>
            <a:r>
              <a:rPr sz="1200" spc="-5" dirty="0">
                <a:latin typeface="Times New Roman"/>
                <a:cs typeface="Times New Roman"/>
              </a:rPr>
              <a:t>stessa procedura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vigore sui </a:t>
            </a:r>
            <a:r>
              <a:rPr sz="1200" dirty="0">
                <a:latin typeface="Times New Roman"/>
                <a:cs typeface="Times New Roman"/>
              </a:rPr>
              <a:t>mondi morontiali </a:t>
            </a:r>
            <a:r>
              <a:rPr sz="1200" spc="-5" dirty="0">
                <a:latin typeface="Times New Roman"/>
                <a:cs typeface="Times New Roman"/>
              </a:rPr>
              <a:t>ogniqualvolta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mortale  </a:t>
            </a:r>
            <a:r>
              <a:rPr sz="1200" spc="-5" dirty="0">
                <a:latin typeface="Times New Roman"/>
                <a:cs typeface="Times New Roman"/>
              </a:rPr>
              <a:t>ascendente si </a:t>
            </a:r>
            <a:r>
              <a:rPr sz="1200" dirty="0">
                <a:latin typeface="Times New Roman"/>
                <a:cs typeface="Times New Roman"/>
              </a:rPr>
              <a:t>fonde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(1512.3) 136:2.7 </a:t>
            </a:r>
            <a:r>
              <a:rPr sz="1200" spc="-5" dirty="0">
                <a:latin typeface="Times New Roman"/>
                <a:cs typeface="Times New Roman"/>
              </a:rPr>
              <a:t>Questo giorno del </a:t>
            </a:r>
            <a:r>
              <a:rPr sz="1200" dirty="0">
                <a:latin typeface="Times New Roman"/>
                <a:cs typeface="Times New Roman"/>
              </a:rPr>
              <a:t>battesimo </a:t>
            </a:r>
            <a:r>
              <a:rPr sz="1200" spc="-5" dirty="0">
                <a:latin typeface="Times New Roman"/>
                <a:cs typeface="Times New Roman"/>
              </a:rPr>
              <a:t>segnò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puramente umana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ha </a:t>
            </a:r>
            <a:r>
              <a:rPr sz="1200" spc="-5" dirty="0">
                <a:latin typeface="Times New Roman"/>
                <a:cs typeface="Times New Roman"/>
              </a:rPr>
              <a:t>trovato suo Padre,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ha trovato </a:t>
            </a:r>
            <a:r>
              <a:rPr sz="1200" spc="-5" dirty="0">
                <a:latin typeface="Times New Roman"/>
                <a:cs typeface="Times New Roman"/>
              </a:rPr>
              <a:t>suo Figlio incarnato, ed essi parlano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(1512.4) 136:2.8 </a:t>
            </a:r>
            <a:r>
              <a:rPr sz="1200" spc="-5" dirty="0">
                <a:latin typeface="Times New Roman"/>
                <a:cs typeface="Times New Roman"/>
              </a:rPr>
              <a:t>(Gesù aveva quasi trentun </a:t>
            </a:r>
            <a:r>
              <a:rPr sz="1200" dirty="0">
                <a:latin typeface="Times New Roman"/>
                <a:cs typeface="Times New Roman"/>
              </a:rPr>
              <a:t>anni e mezzo </a:t>
            </a:r>
            <a:r>
              <a:rPr sz="1200" spc="-5" dirty="0">
                <a:latin typeface="Times New Roman"/>
                <a:cs typeface="Times New Roman"/>
              </a:rPr>
              <a:t>quando fu battezzato. Benché Luca </a:t>
            </a:r>
            <a:r>
              <a:rPr sz="1200" dirty="0">
                <a:latin typeface="Times New Roman"/>
                <a:cs typeface="Times New Roman"/>
              </a:rPr>
              <a:t>dica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Gesù fu </a:t>
            </a:r>
            <a:r>
              <a:rPr sz="1200" spc="-5" dirty="0">
                <a:latin typeface="Times New Roman"/>
                <a:cs typeface="Times New Roman"/>
              </a:rPr>
              <a:t>battezzato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quindicesimo anno del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Tiberio Cesare,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l’anno </a:t>
            </a:r>
            <a:r>
              <a:rPr sz="1200" dirty="0">
                <a:latin typeface="Times New Roman"/>
                <a:cs typeface="Times New Roman"/>
              </a:rPr>
              <a:t>29 d.C., poiché </a:t>
            </a:r>
            <a:r>
              <a:rPr sz="1200" spc="-5" dirty="0">
                <a:latin typeface="Times New Roman"/>
                <a:cs typeface="Times New Roman"/>
              </a:rPr>
              <a:t>Augusto </a:t>
            </a:r>
            <a:r>
              <a:rPr sz="1200" dirty="0">
                <a:latin typeface="Times New Roman"/>
                <a:cs typeface="Times New Roman"/>
              </a:rPr>
              <a:t>morì </a:t>
            </a:r>
            <a:r>
              <a:rPr sz="1200" spc="-5" dirty="0">
                <a:latin typeface="Times New Roman"/>
                <a:cs typeface="Times New Roman"/>
              </a:rPr>
              <a:t>nell’anno </a:t>
            </a:r>
            <a:r>
              <a:rPr sz="1200" dirty="0">
                <a:latin typeface="Times New Roman"/>
                <a:cs typeface="Times New Roman"/>
              </a:rPr>
              <a:t>14 d.C., </a:t>
            </a:r>
            <a:r>
              <a:rPr sz="1200" spc="-5" dirty="0">
                <a:latin typeface="Times New Roman"/>
                <a:cs typeface="Times New Roman"/>
              </a:rPr>
              <a:t>bisogna </a:t>
            </a:r>
            <a:r>
              <a:rPr sz="1200" spc="5" dirty="0">
                <a:latin typeface="Times New Roman"/>
                <a:cs typeface="Times New Roman"/>
              </a:rPr>
              <a:t>tenere  </a:t>
            </a:r>
            <a:r>
              <a:rPr sz="1200" spc="-5" dirty="0">
                <a:latin typeface="Times New Roman"/>
                <a:cs typeface="Times New Roman"/>
              </a:rPr>
              <a:t>presente che </a:t>
            </a:r>
            <a:r>
              <a:rPr sz="1200" dirty="0">
                <a:latin typeface="Times New Roman"/>
                <a:cs typeface="Times New Roman"/>
              </a:rPr>
              <a:t>Tiberio </a:t>
            </a:r>
            <a:r>
              <a:rPr sz="1200" spc="-5" dirty="0">
                <a:latin typeface="Times New Roman"/>
                <a:cs typeface="Times New Roman"/>
              </a:rPr>
              <a:t>fu coimperatore con Augusto 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mezzo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di Augusto,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delle monete  </a:t>
            </a:r>
            <a:r>
              <a:rPr sz="1200" spc="-5" dirty="0">
                <a:latin typeface="Times New Roman"/>
                <a:cs typeface="Times New Roman"/>
              </a:rPr>
              <a:t>coniate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suo onore </a:t>
            </a:r>
            <a:r>
              <a:rPr sz="1200" dirty="0">
                <a:latin typeface="Times New Roman"/>
                <a:cs typeface="Times New Roman"/>
              </a:rPr>
              <a:t>in ottobre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11 d.C.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quindicesimo anno del suo regno effettivo </a:t>
            </a:r>
            <a:r>
              <a:rPr sz="1200" dirty="0">
                <a:latin typeface="Times New Roman"/>
                <a:cs typeface="Times New Roman"/>
              </a:rPr>
              <a:t>fu dunque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spc="20" dirty="0">
                <a:latin typeface="Times New Roman"/>
                <a:cs typeface="Times New Roman"/>
              </a:rPr>
              <a:t>26 </a:t>
            </a:r>
            <a:r>
              <a:rPr sz="1200" dirty="0">
                <a:latin typeface="Times New Roman"/>
                <a:cs typeface="Times New Roman"/>
              </a:rPr>
              <a:t>d.C.,  quello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battesimo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anche l’anno in cui Ponzio </a:t>
            </a:r>
            <a:r>
              <a:rPr sz="1200" spc="-5" dirty="0">
                <a:latin typeface="Times New Roman"/>
                <a:cs typeface="Times New Roman"/>
              </a:rPr>
              <a:t>Pilato cominciò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incarico come governatore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Giudea.)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quaranta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giorni</a:t>
            </a:r>
            <a:endParaRPr sz="1600">
              <a:latin typeface="Times New Roman"/>
              <a:cs typeface="Times New Roman"/>
            </a:endParaRPr>
          </a:p>
          <a:p>
            <a:pPr marL="76200" marR="14668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(1512.5) 136:3.1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subito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tentazione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conferimento come mortale prima </a:t>
            </a:r>
            <a:r>
              <a:rPr sz="1200" spc="-5" dirty="0">
                <a:latin typeface="Times New Roman"/>
                <a:cs typeface="Times New Roman"/>
              </a:rPr>
              <a:t>del suo battesimo, quando era 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bagnato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rugiade del </a:t>
            </a:r>
            <a:r>
              <a:rPr sz="1200" dirty="0">
                <a:latin typeface="Times New Roman"/>
                <a:cs typeface="Times New Roman"/>
              </a:rPr>
              <a:t>Monte Hermon per </a:t>
            </a:r>
            <a:r>
              <a:rPr sz="1200" spc="-5" dirty="0">
                <a:latin typeface="Times New Roman"/>
                <a:cs typeface="Times New Roman"/>
              </a:rPr>
              <a:t>sei settimane. </a:t>
            </a:r>
            <a:r>
              <a:rPr sz="1200" spc="-1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Hermon, come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e senza aiuto,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incontrato e vinto il </a:t>
            </a:r>
            <a:r>
              <a:rPr sz="1200" spc="-5" dirty="0">
                <a:latin typeface="Times New Roman"/>
                <a:cs typeface="Times New Roman"/>
              </a:rPr>
              <a:t>pretendente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Caligastia,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 memorabile </a:t>
            </a:r>
            <a:r>
              <a:rPr sz="1200" spc="-5" dirty="0">
                <a:latin typeface="Times New Roman"/>
                <a:cs typeface="Times New Roman"/>
              </a:rPr>
              <a:t>giorno negli </a:t>
            </a:r>
            <a:r>
              <a:rPr sz="1200" dirty="0">
                <a:latin typeface="Times New Roman"/>
                <a:cs typeface="Times New Roman"/>
              </a:rPr>
              <a:t>annali  </a:t>
            </a:r>
            <a:r>
              <a:rPr sz="1200" spc="-5" dirty="0">
                <a:latin typeface="Times New Roman"/>
                <a:cs typeface="Times New Roman"/>
              </a:rPr>
              <a:t>dell’universo Gesù </a:t>
            </a:r>
            <a:r>
              <a:rPr sz="1200" dirty="0">
                <a:latin typeface="Times New Roman"/>
                <a:cs typeface="Times New Roman"/>
              </a:rPr>
              <a:t>di Nazaret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divenuto 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Principe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che </a:t>
            </a:r>
            <a:r>
              <a:rPr sz="1200" dirty="0">
                <a:latin typeface="Times New Roman"/>
                <a:cs typeface="Times New Roman"/>
              </a:rPr>
              <a:t>doveva di lì 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poco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56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2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essere proclamato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si ritirava </a:t>
            </a:r>
            <a:r>
              <a:rPr sz="1200" dirty="0">
                <a:latin typeface="Times New Roman"/>
                <a:cs typeface="Times New Roman"/>
              </a:rPr>
              <a:t>ora per quaranta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i piani e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dirty="0">
                <a:latin typeface="Times New Roman"/>
                <a:cs typeface="Times New Roman"/>
              </a:rPr>
              <a:t>la tecnica di  </a:t>
            </a:r>
            <a:r>
              <a:rPr sz="1200" spc="-5" dirty="0">
                <a:latin typeface="Times New Roman"/>
                <a:cs typeface="Times New Roman"/>
              </a:rPr>
              <a:t>proclamazione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0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(1512.6) 136:3.2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battesimo egli cominciò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quaranta giorni </a:t>
            </a:r>
            <a:r>
              <a:rPr sz="1200" dirty="0">
                <a:latin typeface="Times New Roman"/>
                <a:cs typeface="Times New Roman"/>
              </a:rPr>
              <a:t>di adattamento di </a:t>
            </a:r>
            <a:r>
              <a:rPr sz="1200" spc="-5" dirty="0">
                <a:latin typeface="Times New Roman"/>
                <a:cs typeface="Times New Roman"/>
              </a:rPr>
              <a:t>se stesso alle mutate relazioni con </a:t>
            </a:r>
            <a:r>
              <a:rPr sz="1200" dirty="0">
                <a:latin typeface="Times New Roman"/>
                <a:cs typeface="Times New Roman"/>
              </a:rPr>
              <a:t>il mondo e  </a:t>
            </a:r>
            <a:r>
              <a:rPr sz="1200" spc="-5" dirty="0">
                <a:latin typeface="Times New Roman"/>
                <a:cs typeface="Times New Roman"/>
              </a:rPr>
              <a:t>l’universo conseguenti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personalizzazione del suo Aggiustatore. Durante questo isolamento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della Perea egli  determinò </a:t>
            </a:r>
            <a:r>
              <a:rPr sz="1200" dirty="0">
                <a:latin typeface="Times New Roman"/>
                <a:cs typeface="Times New Roman"/>
              </a:rPr>
              <a:t>la linea di condotta da </a:t>
            </a:r>
            <a:r>
              <a:rPr sz="1200" spc="-5" dirty="0">
                <a:latin typeface="Times New Roman"/>
                <a:cs typeface="Times New Roman"/>
              </a:rPr>
              <a:t>seguire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impiegare nella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mutata fase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che stava per  </a:t>
            </a:r>
            <a:r>
              <a:rPr sz="1200" spc="-5" dirty="0">
                <a:latin typeface="Times New Roman"/>
                <a:cs typeface="Times New Roman"/>
              </a:rPr>
              <a:t>inaugurare.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(1512.7) 136:3.3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in ritiro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digiunare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affliggere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anima. Egli </a:t>
            </a:r>
            <a:r>
              <a:rPr sz="1200" dirty="0">
                <a:latin typeface="Times New Roman"/>
                <a:cs typeface="Times New Roman"/>
              </a:rPr>
              <a:t>non era un </a:t>
            </a:r>
            <a:r>
              <a:rPr sz="1200" spc="-5" dirty="0">
                <a:latin typeface="Times New Roman"/>
                <a:cs typeface="Times New Roman"/>
              </a:rPr>
              <a:t>asceta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definitivamente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nozioni </a:t>
            </a:r>
            <a:r>
              <a:rPr sz="1200" spc="-5" dirty="0">
                <a:latin typeface="Times New Roman"/>
                <a:cs typeface="Times New Roman"/>
              </a:rPr>
              <a:t>concernenti l’approccio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cercare questa solitudine erano 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da quelle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mosso </a:t>
            </a:r>
            <a:r>
              <a:rPr sz="1200" spc="-5" dirty="0">
                <a:latin typeface="Times New Roman"/>
                <a:cs typeface="Times New Roman"/>
              </a:rPr>
              <a:t>Mosè ed </a:t>
            </a:r>
            <a:r>
              <a:rPr sz="1200" dirty="0">
                <a:latin typeface="Times New Roman"/>
                <a:cs typeface="Times New Roman"/>
              </a:rPr>
              <a:t>Elia, e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Giovanni il </a:t>
            </a:r>
            <a:r>
              <a:rPr sz="1200" spc="-5" dirty="0">
                <a:latin typeface="Times New Roman"/>
                <a:cs typeface="Times New Roman"/>
              </a:rPr>
              <a:t>Battista. Gesù era </a:t>
            </a:r>
            <a:r>
              <a:rPr sz="1200" dirty="0">
                <a:latin typeface="Times New Roman"/>
                <a:cs typeface="Times New Roman"/>
              </a:rPr>
              <a:t>allora pienamente  </a:t>
            </a:r>
            <a:r>
              <a:rPr sz="1200" spc="-5" dirty="0">
                <a:latin typeface="Times New Roman"/>
                <a:cs typeface="Times New Roman"/>
              </a:rPr>
              <a:t>autocosciente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relazione con l’universo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ed anche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 universi,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esercitava la 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Paradiso, suo Padre </a:t>
            </a:r>
            <a:r>
              <a:rPr sz="1200" dirty="0">
                <a:latin typeface="Times New Roman"/>
                <a:cs typeface="Times New Roman"/>
              </a:rPr>
              <a:t>celeste.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si ricordava interamente </a:t>
            </a:r>
            <a:r>
              <a:rPr sz="1200" dirty="0">
                <a:latin typeface="Times New Roman"/>
                <a:cs typeface="Times New Roman"/>
              </a:rPr>
              <a:t>la sua missione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le  istruzioni </a:t>
            </a:r>
            <a:r>
              <a:rPr sz="1200" spc="-5" dirty="0">
                <a:latin typeface="Times New Roman"/>
                <a:cs typeface="Times New Roman"/>
              </a:rPr>
              <a:t>date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fratello maggiore Emanuele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incarnazione su Urantia. Egli comprendeva </a:t>
            </a:r>
            <a:r>
              <a:rPr sz="1200" dirty="0">
                <a:latin typeface="Times New Roman"/>
                <a:cs typeface="Times New Roman"/>
              </a:rPr>
              <a:t>ormai 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totalmente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vaste </a:t>
            </a:r>
            <a:r>
              <a:rPr sz="1200" dirty="0">
                <a:latin typeface="Times New Roman"/>
                <a:cs typeface="Times New Roman"/>
              </a:rPr>
              <a:t>relazioni e </a:t>
            </a: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starsene lontano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periodo di </a:t>
            </a:r>
            <a:r>
              <a:rPr sz="1200" spc="-5" dirty="0">
                <a:latin typeface="Times New Roman"/>
                <a:cs typeface="Times New Roman"/>
              </a:rPr>
              <a:t>tranquilla meditazione, </a:t>
            </a:r>
            <a:r>
              <a:rPr sz="1200" dirty="0">
                <a:latin typeface="Times New Roman"/>
                <a:cs typeface="Times New Roman"/>
              </a:rPr>
              <a:t>in  modo da </a:t>
            </a:r>
            <a:r>
              <a:rPr sz="1200" spc="-5" dirty="0">
                <a:latin typeface="Times New Roman"/>
                <a:cs typeface="Times New Roman"/>
              </a:rPr>
              <a:t>poter elaborare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decidere </a:t>
            </a:r>
            <a:r>
              <a:rPr sz="1200" dirty="0">
                <a:latin typeface="Times New Roman"/>
                <a:cs typeface="Times New Roman"/>
              </a:rPr>
              <a:t>le procedure per la prosecuzione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opera pubblica a favore di questo mondo e di 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mondi </a:t>
            </a:r>
            <a:r>
              <a:rPr sz="1200" spc="-5" dirty="0">
                <a:latin typeface="Times New Roman"/>
                <a:cs typeface="Times New Roman"/>
              </a:rPr>
              <a:t>del suo universo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(1513.1) 136:3.4 </a:t>
            </a:r>
            <a:r>
              <a:rPr sz="1200" spc="-5" dirty="0">
                <a:latin typeface="Times New Roman"/>
                <a:cs typeface="Times New Roman"/>
              </a:rPr>
              <a:t>Mentre errava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alla ricerca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riparo conveniente, Gesù incontrò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esecutivo del suo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Radioso </a:t>
            </a:r>
            <a:r>
              <a:rPr sz="1200" dirty="0">
                <a:latin typeface="Times New Roman"/>
                <a:cs typeface="Times New Roman"/>
              </a:rPr>
              <a:t>Astro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Mattino di </a:t>
            </a:r>
            <a:r>
              <a:rPr sz="1200" spc="-5" dirty="0">
                <a:latin typeface="Times New Roman"/>
                <a:cs typeface="Times New Roman"/>
              </a:rPr>
              <a:t>Nebadon. Gabriele </a:t>
            </a:r>
            <a:r>
              <a:rPr sz="1200" dirty="0">
                <a:latin typeface="Times New Roman"/>
                <a:cs typeface="Times New Roman"/>
              </a:rPr>
              <a:t>ristabilì ora la comunicazione personale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dell’universo; essi s’incontravano direttamente </a:t>
            </a:r>
            <a:r>
              <a:rPr sz="1200" dirty="0">
                <a:latin typeface="Times New Roman"/>
                <a:cs typeface="Times New Roman"/>
              </a:rPr>
              <a:t>per la prima volta dopo che </a:t>
            </a:r>
            <a:r>
              <a:rPr sz="1200" spc="-5" dirty="0">
                <a:latin typeface="Times New Roman"/>
                <a:cs typeface="Times New Roman"/>
              </a:rPr>
              <a:t>Micael si era congedato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suoi associati su </a:t>
            </a:r>
            <a:r>
              <a:rPr sz="1200" dirty="0">
                <a:latin typeface="Times New Roman"/>
                <a:cs typeface="Times New Roman"/>
              </a:rPr>
              <a:t>Salvington  </a:t>
            </a:r>
            <a:r>
              <a:rPr sz="1200" spc="-5" dirty="0">
                <a:latin typeface="Times New Roman"/>
                <a:cs typeface="Times New Roman"/>
              </a:rPr>
              <a:t>quando partì per </a:t>
            </a:r>
            <a:r>
              <a:rPr sz="1200" dirty="0">
                <a:latin typeface="Times New Roman"/>
                <a:cs typeface="Times New Roman"/>
              </a:rPr>
              <a:t>Edentia </a:t>
            </a:r>
            <a:r>
              <a:rPr sz="1200" spc="-5" dirty="0">
                <a:latin typeface="Times New Roman"/>
                <a:cs typeface="Times New Roman"/>
              </a:rPr>
              <a:t>per prepararsi ad 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su Urantia. Per </a:t>
            </a:r>
            <a:r>
              <a:rPr sz="1200" dirty="0">
                <a:latin typeface="Times New Roman"/>
                <a:cs typeface="Times New Roman"/>
              </a:rPr>
              <a:t>ordine di Emanuele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l’autorizzazione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Uversa, Gabriele </a:t>
            </a:r>
            <a:r>
              <a:rPr sz="1200" dirty="0">
                <a:latin typeface="Times New Roman"/>
                <a:cs typeface="Times New Roman"/>
              </a:rPr>
              <a:t>diede ora a </a:t>
            </a:r>
            <a:r>
              <a:rPr sz="1200" spc="-5" dirty="0">
                <a:latin typeface="Times New Roman"/>
                <a:cs typeface="Times New Roman"/>
              </a:rPr>
              <a:t>Gesù delle informazioni indicanti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7370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815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praticamente terminata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l’acquisizione </a:t>
            </a:r>
            <a:r>
              <a:rPr sz="1200" spc="-5" dirty="0">
                <a:latin typeface="Times New Roman"/>
                <a:cs typeface="Times New Roman"/>
              </a:rPr>
              <a:t>della sovranità perfezionata del suo universo </a:t>
            </a:r>
            <a:r>
              <a:rPr sz="1200" dirty="0">
                <a:latin typeface="Times New Roman"/>
                <a:cs typeface="Times New Roman"/>
              </a:rPr>
              <a:t>e la fine </a:t>
            </a:r>
            <a:r>
              <a:rPr sz="1200" spc="-5" dirty="0">
                <a:latin typeface="Times New Roman"/>
                <a:cs typeface="Times New Roman"/>
              </a:rPr>
              <a:t>della 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fu acquisita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del suo battesimo,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personalizzazione del suo Aggiustatore </a:t>
            </a:r>
            <a:r>
              <a:rPr sz="1200" dirty="0">
                <a:latin typeface="Times New Roman"/>
                <a:cs typeface="Times New Roman"/>
              </a:rPr>
              <a:t>dimostrò  la </a:t>
            </a:r>
            <a:r>
              <a:rPr sz="1200" spc="-5" dirty="0">
                <a:latin typeface="Times New Roman"/>
                <a:cs typeface="Times New Roman"/>
              </a:rPr>
              <a:t>perfezione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della </a:t>
            </a:r>
            <a:r>
              <a:rPr sz="1200" spc="-5" dirty="0">
                <a:latin typeface="Times New Roman"/>
                <a:cs typeface="Times New Roman"/>
              </a:rPr>
              <a:t>carne mortale,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fatto storico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scese dal Monte Hermon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Tiglat, </a:t>
            </a:r>
            <a:r>
              <a:rPr sz="1200" dirty="0">
                <a:latin typeface="Times New Roman"/>
                <a:cs typeface="Times New Roman"/>
              </a:rPr>
              <a:t>il ragazzo </a:t>
            </a:r>
            <a:r>
              <a:rPr sz="1200" spc="-5" dirty="0">
                <a:latin typeface="Times New Roman"/>
                <a:cs typeface="Times New Roman"/>
              </a:rPr>
              <a:t>che l’aspettava.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informato dalle più </a:t>
            </a:r>
            <a:r>
              <a:rPr sz="1200" spc="-5" dirty="0">
                <a:latin typeface="Times New Roman"/>
                <a:cs typeface="Times New Roman"/>
              </a:rPr>
              <a:t>alte  autorità dell’universo </a:t>
            </a:r>
            <a:r>
              <a:rPr sz="1200" dirty="0">
                <a:latin typeface="Times New Roman"/>
                <a:cs typeface="Times New Roman"/>
              </a:rPr>
              <a:t>locale e </a:t>
            </a:r>
            <a:r>
              <a:rPr sz="1200" spc="-5" dirty="0">
                <a:latin typeface="Times New Roman"/>
                <a:cs typeface="Times New Roman"/>
              </a:rPr>
              <a:t>del superuniverso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di conferimento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terminata </a:t>
            </a:r>
            <a:r>
              <a:rPr sz="1200" spc="-5" dirty="0">
                <a:latin typeface="Times New Roman"/>
                <a:cs typeface="Times New Roman"/>
              </a:rPr>
              <a:t>per quanto concerneva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status  personale </a:t>
            </a:r>
            <a:r>
              <a:rPr sz="1200" dirty="0">
                <a:latin typeface="Times New Roman"/>
                <a:cs typeface="Times New Roman"/>
              </a:rPr>
              <a:t>in relazione </a:t>
            </a:r>
            <a:r>
              <a:rPr sz="1200" spc="-5" dirty="0">
                <a:latin typeface="Times New Roman"/>
                <a:cs typeface="Times New Roman"/>
              </a:rPr>
              <a:t>alla sovranità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ribellione.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ricevuto questa assicurazione diretta dal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visione  </a:t>
            </a:r>
            <a:r>
              <a:rPr sz="1200" spc="-5" dirty="0">
                <a:latin typeface="Times New Roman"/>
                <a:cs typeface="Times New Roman"/>
              </a:rPr>
              <a:t>battesimale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della personalizzazione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(1513.2) 136:3.5 </a:t>
            </a:r>
            <a:r>
              <a:rPr sz="1200" spc="-5" dirty="0">
                <a:latin typeface="Times New Roman"/>
                <a:cs typeface="Times New Roman"/>
              </a:rPr>
              <a:t>Mentre Gesù si attardava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montagna parlando con Gabriele,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della </a:t>
            </a:r>
            <a:r>
              <a:rPr sz="1200" dirty="0">
                <a:latin typeface="Times New Roman"/>
                <a:cs typeface="Times New Roman"/>
              </a:rPr>
              <a:t>Costellazione 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apparve in persona 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“La carriera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del </a:t>
            </a:r>
            <a:r>
              <a:rPr sz="1200" dirty="0">
                <a:latin typeface="Times New Roman"/>
                <a:cs typeface="Times New Roman"/>
              </a:rPr>
              <a:t>Micael n. 611.121 </a:t>
            </a:r>
            <a:r>
              <a:rPr sz="1200" spc="-5" dirty="0">
                <a:latin typeface="Times New Roman"/>
                <a:cs typeface="Times New Roman"/>
              </a:rPr>
              <a:t>sul suo 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riposa  </a:t>
            </a:r>
            <a:r>
              <a:rPr sz="1200" spc="-5" dirty="0">
                <a:latin typeface="Times New Roman"/>
                <a:cs typeface="Times New Roman"/>
              </a:rPr>
              <a:t>completata alla </a:t>
            </a:r>
            <a:r>
              <a:rPr sz="1200" dirty="0">
                <a:latin typeface="Times New Roman"/>
                <a:cs typeface="Times New Roman"/>
              </a:rPr>
              <a:t>destra </a:t>
            </a:r>
            <a:r>
              <a:rPr sz="1200" spc="-5" dirty="0">
                <a:latin typeface="Times New Roman"/>
                <a:cs typeface="Times New Roman"/>
              </a:rPr>
              <a:t>del Padre Universale.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ti porto la </a:t>
            </a:r>
            <a:r>
              <a:rPr sz="1200" spc="-5" dirty="0">
                <a:latin typeface="Times New Roman"/>
                <a:cs typeface="Times New Roman"/>
              </a:rPr>
              <a:t>liberazione dal conferimento </a:t>
            </a:r>
            <a:r>
              <a:rPr sz="1200" dirty="0">
                <a:latin typeface="Times New Roman"/>
                <a:cs typeface="Times New Roman"/>
              </a:rPr>
              <a:t>da parte di Emanuele, il tuo fratello-garante  </a:t>
            </a:r>
            <a:r>
              <a:rPr sz="1200" spc="-5" dirty="0">
                <a:latin typeface="Times New Roman"/>
                <a:cs typeface="Times New Roman"/>
              </a:rPr>
              <a:t>per l’incarnazione su Urantia.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libero </a:t>
            </a:r>
            <a:r>
              <a:rPr sz="1200" dirty="0">
                <a:latin typeface="Times New Roman"/>
                <a:cs typeface="Times New Roman"/>
              </a:rPr>
              <a:t>ora 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 momento, </a:t>
            </a:r>
            <a:r>
              <a:rPr sz="1200" spc="-5" dirty="0">
                <a:latin typeface="Times New Roman"/>
                <a:cs typeface="Times New Roman"/>
              </a:rPr>
              <a:t>nella maniera che </a:t>
            </a:r>
            <a:r>
              <a:rPr sz="1200" dirty="0">
                <a:latin typeface="Times New Roman"/>
                <a:cs typeface="Times New Roman"/>
              </a:rPr>
              <a:t>tu stesso </a:t>
            </a:r>
            <a:r>
              <a:rPr sz="1200" spc="-5" dirty="0">
                <a:latin typeface="Times New Roman"/>
                <a:cs typeface="Times New Roman"/>
              </a:rPr>
              <a:t>sceglierai,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terminare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838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d’incarnazione, di </a:t>
            </a:r>
            <a:r>
              <a:rPr sz="1200" spc="-5" dirty="0">
                <a:latin typeface="Times New Roman"/>
                <a:cs typeface="Times New Roman"/>
              </a:rPr>
              <a:t>salire alla </a:t>
            </a:r>
            <a:r>
              <a:rPr sz="1200" dirty="0">
                <a:latin typeface="Times New Roman"/>
                <a:cs typeface="Times New Roman"/>
              </a:rPr>
              <a:t>destra di tuo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di ricevere la tua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meritato </a:t>
            </a:r>
            <a:r>
              <a:rPr sz="1200" spc="-5" dirty="0">
                <a:latin typeface="Times New Roman"/>
                <a:cs typeface="Times New Roman"/>
              </a:rPr>
              <a:t>governo  </a:t>
            </a:r>
            <a:r>
              <a:rPr sz="1200" dirty="0">
                <a:latin typeface="Times New Roman"/>
                <a:cs typeface="Times New Roman"/>
              </a:rPr>
              <a:t>incondizionato di </a:t>
            </a:r>
            <a:r>
              <a:rPr sz="1200" spc="-5" dirty="0">
                <a:latin typeface="Times New Roman"/>
                <a:cs typeface="Times New Roman"/>
              </a:rPr>
              <a:t>tutto Nebadon.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l’autorizzazione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io </a:t>
            </a:r>
            <a:r>
              <a:rPr sz="1200" spc="-5" dirty="0">
                <a:latin typeface="Times New Roman"/>
                <a:cs typeface="Times New Roman"/>
              </a:rPr>
              <a:t>testifico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formalità</a:t>
            </a:r>
            <a:endParaRPr sz="1200">
              <a:latin typeface="Times New Roman"/>
              <a:cs typeface="Times New Roman"/>
            </a:endParaRPr>
          </a:p>
          <a:p>
            <a:pPr marL="63500" marR="1238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 superuniverso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cessazione </a:t>
            </a:r>
            <a:r>
              <a:rPr sz="1200" dirty="0">
                <a:latin typeface="Times New Roman"/>
                <a:cs typeface="Times New Roman"/>
              </a:rPr>
              <a:t>di ogni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nel tuo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a 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ed  illimitata autorità per occuparti di ogni </a:t>
            </a:r>
            <a:r>
              <a:rPr sz="1200" dirty="0">
                <a:latin typeface="Times New Roman"/>
                <a:cs typeface="Times New Roman"/>
              </a:rPr>
              <a:t>possibile analoga </a:t>
            </a:r>
            <a:r>
              <a:rPr sz="1200" spc="-5" dirty="0">
                <a:latin typeface="Times New Roman"/>
                <a:cs typeface="Times New Roman"/>
              </a:rPr>
              <a:t>sollevazione </a:t>
            </a:r>
            <a:r>
              <a:rPr sz="1200" dirty="0">
                <a:latin typeface="Times New Roman"/>
                <a:cs typeface="Times New Roman"/>
              </a:rPr>
              <a:t>in futuro. </a:t>
            </a:r>
            <a:r>
              <a:rPr sz="1200" spc="-5" dirty="0">
                <a:latin typeface="Times New Roman"/>
                <a:cs typeface="Times New Roman"/>
              </a:rPr>
              <a:t>Tecnicamente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opera su Urantia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carne  della creatura </a:t>
            </a:r>
            <a:r>
              <a:rPr sz="1200" dirty="0">
                <a:latin typeface="Times New Roman"/>
                <a:cs typeface="Times New Roman"/>
              </a:rPr>
              <a:t>mortale è finita.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linea di condotta </a:t>
            </a:r>
            <a:r>
              <a:rPr sz="1200" spc="-5" dirty="0">
                <a:latin typeface="Times New Roman"/>
                <a:cs typeface="Times New Roman"/>
              </a:rPr>
              <a:t>d’ora </a:t>
            </a:r>
            <a:r>
              <a:rPr sz="1200" dirty="0">
                <a:latin typeface="Times New Roman"/>
                <a:cs typeface="Times New Roman"/>
              </a:rPr>
              <a:t>in poi dipende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tua</a:t>
            </a:r>
            <a:r>
              <a:rPr sz="1200" spc="-5" dirty="0">
                <a:latin typeface="Times New Roman"/>
                <a:cs typeface="Times New Roman"/>
              </a:rPr>
              <a:t> scelta.”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(1513.3) 136:3.6 </a:t>
            </a:r>
            <a:r>
              <a:rPr sz="1200" spc="-5" dirty="0">
                <a:latin typeface="Times New Roman"/>
                <a:cs typeface="Times New Roman"/>
              </a:rPr>
              <a:t>Quando l’Altissimo 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congedato,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s’intrattenne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con Gabriele sul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benessere</a:t>
            </a:r>
            <a:endParaRPr sz="1200">
              <a:latin typeface="Times New Roman"/>
              <a:cs typeface="Times New Roman"/>
            </a:endParaRPr>
          </a:p>
          <a:p>
            <a:pPr marL="63500" marR="11430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e, inviando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saluti ad Emanuele, diede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assicurazione 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 per incominciare su Urantia  si sarebbe ricordato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dei consigli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in connessione con le </a:t>
            </a:r>
            <a:r>
              <a:rPr sz="1200" spc="-5" dirty="0">
                <a:latin typeface="Times New Roman"/>
                <a:cs typeface="Times New Roman"/>
              </a:rPr>
              <a:t>raccomandazioni fattegli su Salvington  precedentemente al suo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(1514.1) 136:3.7 </a:t>
            </a:r>
            <a:r>
              <a:rPr sz="1200" spc="-5" dirty="0">
                <a:latin typeface="Times New Roman"/>
                <a:cs typeface="Times New Roman"/>
              </a:rPr>
              <a:t>Durante questi quaranta giorni </a:t>
            </a:r>
            <a:r>
              <a:rPr sz="1200" dirty="0">
                <a:latin typeface="Times New Roman"/>
                <a:cs typeface="Times New Roman"/>
              </a:rPr>
              <a:t>d’isolamento,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Giovanni,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si erano </a:t>
            </a:r>
            <a:r>
              <a:rPr sz="1200" dirty="0">
                <a:latin typeface="Times New Roman"/>
                <a:cs typeface="Times New Roman"/>
              </a:rPr>
              <a:t>posti alla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Gesù. 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essi giunsero </a:t>
            </a:r>
            <a:r>
              <a:rPr sz="1200" dirty="0">
                <a:latin typeface="Times New Roman"/>
                <a:cs typeface="Times New Roman"/>
              </a:rPr>
              <a:t>vicini al </a:t>
            </a:r>
            <a:r>
              <a:rPr sz="1200" spc="-5" dirty="0">
                <a:latin typeface="Times New Roman"/>
                <a:cs typeface="Times New Roman"/>
              </a:rPr>
              <a:t>suo luogo </a:t>
            </a:r>
            <a:r>
              <a:rPr sz="1200" dirty="0">
                <a:latin typeface="Times New Roman"/>
                <a:cs typeface="Times New Roman"/>
              </a:rPr>
              <a:t>di ricovero, ma non lo </a:t>
            </a:r>
            <a:r>
              <a:rPr sz="1200" spc="-5" dirty="0">
                <a:latin typeface="Times New Roman"/>
                <a:cs typeface="Times New Roman"/>
              </a:rPr>
              <a:t>trovarono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piani per l’opera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pubblica</a:t>
            </a:r>
            <a:endParaRPr sz="1600">
              <a:latin typeface="Times New Roman"/>
              <a:cs typeface="Times New Roman"/>
            </a:endParaRPr>
          </a:p>
          <a:p>
            <a:pPr marL="76200" marR="113664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(1514.2) 136:4.1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formulò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il resto del </a:t>
            </a:r>
            <a:r>
              <a:rPr sz="1200" spc="-5" dirty="0">
                <a:latin typeface="Times New Roman"/>
                <a:cs typeface="Times New Roman"/>
              </a:rPr>
              <a:t>suo conferimento su Urantia. Egli decise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primo luogo </a:t>
            </a:r>
            <a:r>
              <a:rPr sz="1200" dirty="0">
                <a:latin typeface="Times New Roman"/>
                <a:cs typeface="Times New Roman"/>
              </a:rPr>
              <a:t>di non insegnare contemporaneamente a </a:t>
            </a:r>
            <a:r>
              <a:rPr sz="1200" spc="-5" dirty="0">
                <a:latin typeface="Times New Roman"/>
                <a:cs typeface="Times New Roman"/>
              </a:rPr>
              <a:t>Giovanni. Progettò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relativamente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 fino </a:t>
            </a:r>
            <a:r>
              <a:rPr sz="1200" dirty="0">
                <a:latin typeface="Times New Roman"/>
                <a:cs typeface="Times New Roman"/>
              </a:rPr>
              <a:t>a che l’opera di  </a:t>
            </a:r>
            <a:r>
              <a:rPr sz="1200" spc="-5" dirty="0">
                <a:latin typeface="Times New Roman"/>
                <a:cs typeface="Times New Roman"/>
              </a:rPr>
              <a:t>Giovanni avesse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scopo, oppure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Giovanni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improvvisamente interrotto </a:t>
            </a:r>
            <a:r>
              <a:rPr sz="1200" dirty="0">
                <a:latin typeface="Times New Roman"/>
                <a:cs typeface="Times New Roman"/>
              </a:rPr>
              <a:t>dall’incarcerazione.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bene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intrepida </a:t>
            </a:r>
            <a:r>
              <a:rPr sz="1200" dirty="0">
                <a:latin typeface="Times New Roman"/>
                <a:cs typeface="Times New Roman"/>
              </a:rPr>
              <a:t>e priva di tatto, </a:t>
            </a:r>
            <a:r>
              <a:rPr sz="1200" spc="-5" dirty="0">
                <a:latin typeface="Times New Roman"/>
                <a:cs typeface="Times New Roman"/>
              </a:rPr>
              <a:t>avrebbe suscitato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 timori e </a:t>
            </a:r>
            <a:r>
              <a:rPr sz="1200" spc="-5" dirty="0">
                <a:latin typeface="Times New Roman"/>
                <a:cs typeface="Times New Roman"/>
              </a:rPr>
              <a:t>l’inimicizia dei  capi </a:t>
            </a:r>
            <a:r>
              <a:rPr sz="1200" dirty="0">
                <a:latin typeface="Times New Roman"/>
                <a:cs typeface="Times New Roman"/>
              </a:rPr>
              <a:t>civili.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situazione precaria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Gesù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definito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programma </a:t>
            </a:r>
            <a:r>
              <a:rPr sz="1200" dirty="0">
                <a:latin typeface="Times New Roman"/>
                <a:cs typeface="Times New Roman"/>
              </a:rPr>
              <a:t>d’intervento 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 suo </a:t>
            </a:r>
            <a:r>
              <a:rPr sz="1200" dirty="0">
                <a:latin typeface="Times New Roman"/>
                <a:cs typeface="Times New Roman"/>
              </a:rPr>
              <a:t>popolo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a favore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suo vasto 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i="1" spc="-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i="1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mondi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7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(1514.3) 136:4.2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cosa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coordinamento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programma con </a:t>
            </a:r>
            <a:r>
              <a:rPr sz="1200" dirty="0">
                <a:latin typeface="Times New Roman"/>
                <a:cs typeface="Times New Roman"/>
              </a:rPr>
              <a:t>il  movimento di Giovanni,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ripassare nella sua </a:t>
            </a:r>
            <a:r>
              <a:rPr sz="1200" dirty="0">
                <a:latin typeface="Times New Roman"/>
                <a:cs typeface="Times New Roman"/>
              </a:rPr>
              <a:t>mente le istruzioni di </a:t>
            </a:r>
            <a:r>
              <a:rPr sz="1200" spc="-5" dirty="0">
                <a:latin typeface="Times New Roman"/>
                <a:cs typeface="Times New Roman"/>
              </a:rPr>
              <a:t>Emanuele. Egli rifletté con </a:t>
            </a:r>
            <a:r>
              <a:rPr sz="1200" dirty="0">
                <a:latin typeface="Times New Roman"/>
                <a:cs typeface="Times New Roman"/>
              </a:rPr>
              <a:t>cura </a:t>
            </a:r>
            <a:r>
              <a:rPr sz="1200" spc="-5" dirty="0">
                <a:latin typeface="Times New Roman"/>
                <a:cs typeface="Times New Roman"/>
              </a:rPr>
              <a:t>sui consigli dategli circa </a:t>
            </a:r>
            <a:r>
              <a:rPr sz="1200" dirty="0">
                <a:latin typeface="Times New Roman"/>
                <a:cs typeface="Times New Roman"/>
              </a:rPr>
              <a:t>i  suoi metodi di </a:t>
            </a:r>
            <a:r>
              <a:rPr sz="1200" spc="-5" dirty="0">
                <a:latin typeface="Times New Roman"/>
                <a:cs typeface="Times New Roman"/>
              </a:rPr>
              <a:t>lavoro ed </a:t>
            </a:r>
            <a:r>
              <a:rPr sz="1200" dirty="0">
                <a:latin typeface="Times New Roman"/>
                <a:cs typeface="Times New Roman"/>
              </a:rPr>
              <a:t>il non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permanenti sul pianeta.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scrisse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su qualcosa, eccetto </a:t>
            </a:r>
            <a:r>
              <a:rPr sz="1200" dirty="0">
                <a:latin typeface="Times New Roman"/>
                <a:cs typeface="Times New Roman"/>
              </a:rPr>
              <a:t>che sulla  </a:t>
            </a:r>
            <a:r>
              <a:rPr sz="1200" spc="-5" dirty="0">
                <a:latin typeface="Times New Roman"/>
                <a:cs typeface="Times New Roman"/>
              </a:rPr>
              <a:t>sabbia. Nella sua visita successiva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grande dispiacere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 Giuseppe, Gesù </a:t>
            </a:r>
            <a:r>
              <a:rPr sz="1200" dirty="0">
                <a:latin typeface="Times New Roman"/>
                <a:cs typeface="Times New Roman"/>
              </a:rPr>
              <a:t>distrusse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che  erano conservati </a:t>
            </a:r>
            <a:r>
              <a:rPr sz="1200" dirty="0">
                <a:latin typeface="Times New Roman"/>
                <a:cs typeface="Times New Roman"/>
              </a:rPr>
              <a:t>sulle tavolette </a:t>
            </a:r>
            <a:r>
              <a:rPr sz="1200" spc="-5" dirty="0">
                <a:latin typeface="Times New Roman"/>
                <a:cs typeface="Times New Roman"/>
              </a:rPr>
              <a:t>nel 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carpenteria, </a:t>
            </a:r>
            <a:r>
              <a:rPr sz="1200" dirty="0">
                <a:latin typeface="Times New Roman"/>
                <a:cs typeface="Times New Roman"/>
              </a:rPr>
              <a:t>o che erano appese sulle </a:t>
            </a:r>
            <a:r>
              <a:rPr sz="1200" spc="-5" dirty="0">
                <a:latin typeface="Times New Roman"/>
                <a:cs typeface="Times New Roman"/>
              </a:rPr>
              <a:t>pareti della vecchia casa. Gesù </a:t>
            </a:r>
            <a:r>
              <a:rPr sz="1200" dirty="0">
                <a:latin typeface="Times New Roman"/>
                <a:cs typeface="Times New Roman"/>
              </a:rPr>
              <a:t>rifletté </a:t>
            </a:r>
            <a:r>
              <a:rPr sz="1200" spc="-5" dirty="0">
                <a:latin typeface="Times New Roman"/>
                <a:cs typeface="Times New Roman"/>
              </a:rPr>
              <a:t>bene  sul consiglio </a:t>
            </a:r>
            <a:r>
              <a:rPr sz="1200" dirty="0">
                <a:latin typeface="Times New Roman"/>
                <a:cs typeface="Times New Roman"/>
              </a:rPr>
              <a:t>di Emanuele </a:t>
            </a:r>
            <a:r>
              <a:rPr sz="1200" spc="-5" dirty="0">
                <a:latin typeface="Times New Roman"/>
                <a:cs typeface="Times New Roman"/>
              </a:rPr>
              <a:t>riguardante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comportamento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materia economica,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politica verso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avrebbe  </a:t>
            </a:r>
            <a:r>
              <a:rPr sz="1200" spc="-5" dirty="0">
                <a:latin typeface="Times New Roman"/>
                <a:cs typeface="Times New Roman"/>
              </a:rPr>
              <a:t>trovato.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52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(1514.4) 136:4.3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digiunò durante questi </a:t>
            </a:r>
            <a:r>
              <a:rPr sz="1200" dirty="0">
                <a:latin typeface="Times New Roman"/>
                <a:cs typeface="Times New Roman"/>
              </a:rPr>
              <a:t>quaranta </a:t>
            </a:r>
            <a:r>
              <a:rPr sz="1200" spc="-5" dirty="0">
                <a:latin typeface="Times New Roman"/>
                <a:cs typeface="Times New Roman"/>
              </a:rPr>
              <a:t>giorni d’isolamento.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astenne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cibo furono i  suoi primi due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colline, quando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così immerso nelle sue riflessioni che dimenticò totalmente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15" dirty="0">
                <a:latin typeface="Times New Roman"/>
                <a:cs typeface="Times New Roman"/>
              </a:rPr>
              <a:t>il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terzo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70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andò 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cibo. </a:t>
            </a:r>
            <a:r>
              <a:rPr sz="1200" spc="-5" dirty="0">
                <a:latin typeface="Times New Roman"/>
                <a:cs typeface="Times New Roman"/>
              </a:rPr>
              <a:t>Né fu </a:t>
            </a:r>
            <a:r>
              <a:rPr sz="1200" i="1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da qualche spirito </a:t>
            </a:r>
            <a:r>
              <a:rPr sz="1200" spc="-5" dirty="0">
                <a:latin typeface="Times New Roman"/>
                <a:cs typeface="Times New Roman"/>
              </a:rPr>
              <a:t>cattivo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personalità ribelli </a:t>
            </a:r>
            <a:r>
              <a:rPr sz="1200" dirty="0">
                <a:latin typeface="Times New Roman"/>
                <a:cs typeface="Times New Roman"/>
              </a:rPr>
              <a:t>stazionate </a:t>
            </a:r>
            <a:r>
              <a:rPr sz="1200" spc="-5" dirty="0">
                <a:latin typeface="Times New Roman"/>
                <a:cs typeface="Times New Roman"/>
              </a:rPr>
              <a:t>su  questo </a:t>
            </a:r>
            <a:r>
              <a:rPr sz="1200" dirty="0">
                <a:latin typeface="Times New Roman"/>
                <a:cs typeface="Times New Roman"/>
              </a:rPr>
              <a:t>mondo o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7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(1514.5) 136:4.4 </a:t>
            </a:r>
            <a:r>
              <a:rPr sz="1200" spc="-5" dirty="0">
                <a:latin typeface="Times New Roman"/>
                <a:cs typeface="Times New Roman"/>
              </a:rPr>
              <a:t>Questi quaranta giorni </a:t>
            </a:r>
            <a:r>
              <a:rPr sz="1200" dirty="0">
                <a:latin typeface="Times New Roman"/>
                <a:cs typeface="Times New Roman"/>
              </a:rPr>
              <a:t>furono l’occasione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confronto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e quella divina, o piuttosto il </a:t>
            </a:r>
            <a:r>
              <a:rPr sz="1200" spc="-5" dirty="0">
                <a:latin typeface="Times New Roman"/>
                <a:cs typeface="Times New Roman"/>
              </a:rPr>
              <a:t>primo  reale funzionamento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menti </a:t>
            </a:r>
            <a:r>
              <a:rPr sz="1200" spc="-5" dirty="0">
                <a:latin typeface="Times New Roman"/>
                <a:cs typeface="Times New Roman"/>
              </a:rPr>
              <a:t>oramai divenute una.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risultati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importantissimo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meditazione  dimostrarono definitivamente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divina </a:t>
            </a:r>
            <a:r>
              <a:rPr sz="1200" spc="-5" dirty="0">
                <a:latin typeface="Times New Roman"/>
                <a:cs typeface="Times New Roman"/>
              </a:rPr>
              <a:t>aveva trionfalmente </a:t>
            </a:r>
            <a:r>
              <a:rPr sz="1200" dirty="0">
                <a:latin typeface="Times New Roman"/>
                <a:cs typeface="Times New Roman"/>
              </a:rPr>
              <a:t>e spiritualmente </a:t>
            </a:r>
            <a:r>
              <a:rPr sz="1200" spc="-5" dirty="0">
                <a:latin typeface="Times New Roman"/>
                <a:cs typeface="Times New Roman"/>
              </a:rPr>
              <a:t>dominato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intelletto umano.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dell’uomo era </a:t>
            </a:r>
            <a:r>
              <a:rPr sz="1200" dirty="0">
                <a:latin typeface="Times New Roman"/>
                <a:cs typeface="Times New Roman"/>
              </a:rPr>
              <a:t>divenuta oramai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sebbene l’identità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mente umana </a:t>
            </a:r>
            <a:r>
              <a:rPr sz="1200" dirty="0">
                <a:latin typeface="Times New Roman"/>
                <a:cs typeface="Times New Roman"/>
              </a:rPr>
              <a:t>fosse sempre </a:t>
            </a:r>
            <a:r>
              <a:rPr sz="1200" spc="-5" dirty="0">
                <a:latin typeface="Times New Roman"/>
                <a:cs typeface="Times New Roman"/>
              </a:rPr>
              <a:t>presente, questa </a:t>
            </a:r>
            <a:r>
              <a:rPr sz="1200" dirty="0">
                <a:latin typeface="Times New Roman"/>
                <a:cs typeface="Times New Roman"/>
              </a:rPr>
              <a:t>mente  umana </a:t>
            </a:r>
            <a:r>
              <a:rPr sz="1200" spc="-5" dirty="0">
                <a:latin typeface="Times New Roman"/>
                <a:cs typeface="Times New Roman"/>
              </a:rPr>
              <a:t>spiritualizzata diceva sempre: </a:t>
            </a:r>
            <a:r>
              <a:rPr sz="1200" dirty="0">
                <a:latin typeface="Times New Roman"/>
                <a:cs typeface="Times New Roman"/>
              </a:rPr>
              <a:t>“Sia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non la mia volontà ma la</a:t>
            </a:r>
            <a:r>
              <a:rPr sz="1200" spc="-5" dirty="0">
                <a:latin typeface="Times New Roman"/>
                <a:cs typeface="Times New Roman"/>
              </a:rPr>
              <a:t> tua.”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64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(1514.6) 136:4.5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avvenimenti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periodo memorabile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le visioni </a:t>
            </a:r>
            <a:r>
              <a:rPr sz="1200" spc="-5" dirty="0">
                <a:latin typeface="Times New Roman"/>
                <a:cs typeface="Times New Roman"/>
              </a:rPr>
              <a:t>fantastiche </a:t>
            </a:r>
            <a:r>
              <a:rPr sz="1200" dirty="0">
                <a:latin typeface="Times New Roman"/>
                <a:cs typeface="Times New Roman"/>
              </a:rPr>
              <a:t>di una mente indebolita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fame e  </a:t>
            </a:r>
            <a:r>
              <a:rPr sz="1200" spc="-5" dirty="0">
                <a:latin typeface="Times New Roman"/>
                <a:cs typeface="Times New Roman"/>
              </a:rPr>
              <a:t>stanca,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simbolismi confusi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puerili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successivamente furono riportati </a:t>
            </a:r>
            <a:r>
              <a:rPr sz="1200" dirty="0">
                <a:latin typeface="Times New Roman"/>
                <a:cs typeface="Times New Roman"/>
              </a:rPr>
              <a:t>come le “tentazioni di </a:t>
            </a:r>
            <a:r>
              <a:rPr sz="1200" spc="-5" dirty="0">
                <a:latin typeface="Times New Roman"/>
                <a:cs typeface="Times New Roman"/>
              </a:rPr>
              <a:t>Gesù nel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deserto”.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piuttosto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riflessione sulla movimentata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variegata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su 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sull’attenta </a:t>
            </a:r>
            <a:r>
              <a:rPr sz="1200" dirty="0">
                <a:latin typeface="Times New Roman"/>
                <a:cs typeface="Times New Roman"/>
              </a:rPr>
              <a:t>messa  a punto di </a:t>
            </a:r>
            <a:r>
              <a:rPr sz="1200" spc="-5" dirty="0">
                <a:latin typeface="Times New Roman"/>
                <a:cs typeface="Times New Roman"/>
              </a:rPr>
              <a:t>quei piani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ministero successivo che sarebbero stati </a:t>
            </a:r>
            <a:r>
              <a:rPr sz="1200" dirty="0">
                <a:latin typeface="Times New Roman"/>
                <a:cs typeface="Times New Roman"/>
              </a:rPr>
              <a:t>i più utili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contribuendo anche </a:t>
            </a:r>
            <a:r>
              <a:rPr sz="1200" dirty="0">
                <a:latin typeface="Times New Roman"/>
                <a:cs typeface="Times New Roman"/>
              </a:rPr>
              <a:t>a migliorare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po’ tutte le </a:t>
            </a:r>
            <a:r>
              <a:rPr sz="1200" spc="-5" dirty="0">
                <a:latin typeface="Times New Roman"/>
                <a:cs typeface="Times New Roman"/>
              </a:rPr>
              <a:t>altre sfere </a:t>
            </a:r>
            <a:r>
              <a:rPr sz="1200" dirty="0">
                <a:latin typeface="Times New Roman"/>
                <a:cs typeface="Times New Roman"/>
              </a:rPr>
              <a:t>isolate 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ribellione. </a:t>
            </a:r>
            <a:r>
              <a:rPr sz="1200" spc="-5" dirty="0">
                <a:latin typeface="Times New Roman"/>
                <a:cs typeface="Times New Roman"/>
              </a:rPr>
              <a:t>Gesù rifletté sull’intero tratto della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su Urantia, 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Andon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Fonta, </a:t>
            </a:r>
            <a:r>
              <a:rPr sz="1200" dirty="0">
                <a:latin typeface="Times New Roman"/>
                <a:cs typeface="Times New Roman"/>
              </a:rPr>
              <a:t>passando per 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ministero del 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54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(1514.7) 136:4.6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ricordato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che c’erano </a:t>
            </a:r>
            <a:r>
              <a:rPr sz="1200" dirty="0">
                <a:latin typeface="Times New Roman"/>
                <a:cs typeface="Times New Roman"/>
              </a:rPr>
              <a:t>due modi in cui poteva </a:t>
            </a:r>
            <a:r>
              <a:rPr sz="1200" spc="-5" dirty="0">
                <a:latin typeface="Times New Roman"/>
                <a:cs typeface="Times New Roman"/>
              </a:rPr>
              <a:t>manifestarsi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nel caso scegliesse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trattenersi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ancora per </a:t>
            </a:r>
            <a:r>
              <a:rPr sz="1200" dirty="0">
                <a:latin typeface="Times New Roman"/>
                <a:cs typeface="Times New Roman"/>
              </a:rPr>
              <a:t>qualche tempo. Ed </a:t>
            </a:r>
            <a:r>
              <a:rPr sz="1200" spc="-5" dirty="0">
                <a:latin typeface="Times New Roman"/>
                <a:cs typeface="Times New Roman"/>
              </a:rPr>
              <a:t>aveva chiarito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scelta in questa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spc="5" dirty="0">
                <a:latin typeface="Times New Roman"/>
                <a:cs typeface="Times New Roman"/>
              </a:rPr>
              <a:t>avuto  </a:t>
            </a:r>
            <a:r>
              <a:rPr sz="1200" dirty="0">
                <a:latin typeface="Times New Roman"/>
                <a:cs typeface="Times New Roman"/>
              </a:rPr>
              <a:t>niente a che 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sul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Questi </a:t>
            </a:r>
            <a:r>
              <a:rPr sz="1200" dirty="0">
                <a:latin typeface="Times New Roman"/>
                <a:cs typeface="Times New Roman"/>
              </a:rPr>
              <a:t>due modi di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ministero nel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46720" cy="37877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4362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predicavano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semplicità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virtù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spingevano </a:t>
            </a:r>
            <a:r>
              <a:rPr sz="1200" dirty="0">
                <a:latin typeface="Times New Roman"/>
                <a:cs typeface="Times New Roman"/>
              </a:rPr>
              <a:t>gli uomini ad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la morte </a:t>
            </a:r>
            <a:r>
              <a:rPr sz="1200" spc="-5" dirty="0">
                <a:latin typeface="Times New Roman"/>
                <a:cs typeface="Times New Roman"/>
              </a:rPr>
              <a:t>senza paura. Questi predicatori  Cinici itineranti contribuirono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il popolo </a:t>
            </a:r>
            <a:r>
              <a:rPr sz="1200" spc="-5" dirty="0">
                <a:latin typeface="Times New Roman"/>
                <a:cs typeface="Times New Roman"/>
              </a:rPr>
              <a:t>spiritualmente affamato alla venuta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successivi  missionari cristiani.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loro piano di </a:t>
            </a:r>
            <a:r>
              <a:rPr sz="1200" spc="-5" dirty="0">
                <a:latin typeface="Times New Roman"/>
                <a:cs typeface="Times New Roman"/>
              </a:rPr>
              <a:t>predicazione popolare seguiva </a:t>
            </a:r>
            <a:r>
              <a:rPr sz="1200" dirty="0">
                <a:latin typeface="Times New Roman"/>
                <a:cs typeface="Times New Roman"/>
              </a:rPr>
              <a:t>molto il modello delle Epistole di Paolo 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33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(1336.3) 121:4.5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10" dirty="0">
                <a:latin typeface="Times New Roman"/>
                <a:cs typeface="Times New Roman"/>
              </a:rPr>
              <a:t>Gli </a:t>
            </a:r>
            <a:r>
              <a:rPr sz="1200" i="1" spc="-5" dirty="0">
                <a:latin typeface="Times New Roman"/>
                <a:cs typeface="Times New Roman"/>
              </a:rPr>
              <a:t>Scettici.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scetticismo </a:t>
            </a:r>
            <a:r>
              <a:rPr sz="1200" spc="-5" dirty="0">
                <a:latin typeface="Times New Roman"/>
                <a:cs typeface="Times New Roman"/>
              </a:rPr>
              <a:t>affermava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era fallace </a:t>
            </a:r>
            <a:r>
              <a:rPr sz="1200" dirty="0">
                <a:latin typeface="Times New Roman"/>
                <a:cs typeface="Times New Roman"/>
              </a:rPr>
              <a:t>e che la </a:t>
            </a:r>
            <a:r>
              <a:rPr sz="1200" spc="-5" dirty="0">
                <a:latin typeface="Times New Roman"/>
                <a:cs typeface="Times New Roman"/>
              </a:rPr>
              <a:t>convinzione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certezza  erano </a:t>
            </a:r>
            <a:r>
              <a:rPr sz="1200" dirty="0">
                <a:latin typeface="Times New Roman"/>
                <a:cs typeface="Times New Roman"/>
              </a:rPr>
              <a:t>impossibili. Era 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negativo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diffuse mai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(1336.4) 121:4.6 </a:t>
            </a:r>
            <a:r>
              <a:rPr sz="1200" spc="-5" dirty="0">
                <a:latin typeface="Times New Roman"/>
                <a:cs typeface="Times New Roman"/>
              </a:rPr>
              <a:t>Queste filosofie erano semireligiose; erano spesso </a:t>
            </a:r>
            <a:r>
              <a:rPr sz="1200" dirty="0">
                <a:latin typeface="Times New Roman"/>
                <a:cs typeface="Times New Roman"/>
              </a:rPr>
              <a:t>fortificanti, etiche e </a:t>
            </a:r>
            <a:r>
              <a:rPr sz="1200" spc="-5" dirty="0">
                <a:latin typeface="Times New Roman"/>
                <a:cs typeface="Times New Roman"/>
              </a:rPr>
              <a:t>nobilitanti,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loro livello era generalmente 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per il popolo </a:t>
            </a:r>
            <a:r>
              <a:rPr sz="1200" spc="-5" dirty="0">
                <a:latin typeface="Times New Roman"/>
                <a:cs typeface="Times New Roman"/>
              </a:rPr>
              <a:t>comune. Ad eccezione forse </a:t>
            </a:r>
            <a:r>
              <a:rPr sz="1200" dirty="0">
                <a:latin typeface="Times New Roman"/>
                <a:cs typeface="Times New Roman"/>
              </a:rPr>
              <a:t>del Cinismo, </a:t>
            </a:r>
            <a:r>
              <a:rPr sz="1200" spc="-5" dirty="0">
                <a:latin typeface="Times New Roman"/>
                <a:cs typeface="Times New Roman"/>
              </a:rPr>
              <a:t>esse erano </a:t>
            </a:r>
            <a:r>
              <a:rPr sz="1200" dirty="0">
                <a:latin typeface="Times New Roman"/>
                <a:cs typeface="Times New Roman"/>
              </a:rPr>
              <a:t>filosofie per i </a:t>
            </a:r>
            <a:r>
              <a:rPr sz="1200" spc="-5" dirty="0">
                <a:latin typeface="Times New Roman"/>
                <a:cs typeface="Times New Roman"/>
              </a:rPr>
              <a:t>forti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sapienti, </a:t>
            </a:r>
            <a:r>
              <a:rPr sz="1200" dirty="0">
                <a:latin typeface="Times New Roman"/>
                <a:cs typeface="Times New Roman"/>
              </a:rPr>
              <a:t>non religioni di  salvezza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 i poveri e 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religioni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Gentili</a:t>
            </a:r>
            <a:endParaRPr sz="1600">
              <a:latin typeface="Times New Roman"/>
              <a:cs typeface="Times New Roman"/>
            </a:endParaRPr>
          </a:p>
          <a:p>
            <a:pPr marL="76200" marR="16256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(1336.5) 121:5.1 </a:t>
            </a:r>
            <a:r>
              <a:rPr sz="1200" spc="-5" dirty="0">
                <a:latin typeface="Times New Roman"/>
                <a:cs typeface="Times New Roman"/>
              </a:rPr>
              <a:t>Nel corso delle ere precedenti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affare </a:t>
            </a:r>
            <a:r>
              <a:rPr sz="1200" dirty="0">
                <a:latin typeface="Times New Roman"/>
                <a:cs typeface="Times New Roman"/>
              </a:rPr>
              <a:t>della tribù 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nazione;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era  </a:t>
            </a:r>
            <a:r>
              <a:rPr sz="1200" spc="-5" dirty="0">
                <a:latin typeface="Times New Roman"/>
                <a:cs typeface="Times New Roman"/>
              </a:rPr>
              <a:t>stata spesso </a:t>
            </a:r>
            <a:r>
              <a:rPr sz="1200" dirty="0">
                <a:latin typeface="Times New Roman"/>
                <a:cs typeface="Times New Roman"/>
              </a:rPr>
              <a:t>una materia </a:t>
            </a:r>
            <a:r>
              <a:rPr sz="1200" spc="-5" dirty="0">
                <a:latin typeface="Times New Roman"/>
                <a:cs typeface="Times New Roman"/>
              </a:rPr>
              <a:t>d’interesse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l’individuo. Gli dei erano </a:t>
            </a:r>
            <a:r>
              <a:rPr sz="1200" dirty="0">
                <a:latin typeface="Times New Roman"/>
                <a:cs typeface="Times New Roman"/>
              </a:rPr>
              <a:t>tribali o nazionali, non </a:t>
            </a:r>
            <a:r>
              <a:rPr sz="1200" spc="-5" dirty="0">
                <a:latin typeface="Times New Roman"/>
                <a:cs typeface="Times New Roman"/>
              </a:rPr>
              <a:t>personali.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sistemi religiosi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portavano affatto </a:t>
            </a:r>
            <a:r>
              <a:rPr sz="1200" dirty="0">
                <a:latin typeface="Times New Roman"/>
                <a:cs typeface="Times New Roman"/>
              </a:rPr>
              <a:t>soddisfazione </a:t>
            </a:r>
            <a:r>
              <a:rPr sz="1200" spc="-5" dirty="0">
                <a:latin typeface="Times New Roman"/>
                <a:cs typeface="Times New Roman"/>
              </a:rPr>
              <a:t>alle aspirazioni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individuali della persona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(1336.6) 121:5.2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dell’Occidente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comprendevano: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(1336.7) 121:5.3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culti pagani.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una combinazione di </a:t>
            </a:r>
            <a:r>
              <a:rPr sz="1200" spc="-5" dirty="0">
                <a:latin typeface="Times New Roman"/>
                <a:cs typeface="Times New Roman"/>
              </a:rPr>
              <a:t>mitologia,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patriottismo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tradizioni elleniche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95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8242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(1515.1) 136:4.7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via — la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sembrargli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gradita </a:t>
            </a:r>
            <a:r>
              <a:rPr sz="1200" dirty="0">
                <a:latin typeface="Times New Roman"/>
                <a:cs typeface="Times New Roman"/>
              </a:rPr>
              <a:t>e più proficua dal punto di vista </a:t>
            </a:r>
            <a:r>
              <a:rPr sz="1200" spc="-5" dirty="0">
                <a:latin typeface="Times New Roman"/>
                <a:cs typeface="Times New Roman"/>
              </a:rPr>
              <a:t>dei bisogni  immediati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mondo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dell’edificazione immediata del suo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1109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(1515.2) 136:4.8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l’esemplificazione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a lunga </a:t>
            </a:r>
            <a:r>
              <a:rPr sz="1200" spc="-5" dirty="0">
                <a:latin typeface="Times New Roman"/>
                <a:cs typeface="Times New Roman"/>
              </a:rPr>
              <a:t>scadenza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delle creature,  visualizzato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alte personalità dell’amministrazione paradisiaca dell’universo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(1515.3) 136:4.9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fu </a:t>
            </a:r>
            <a:r>
              <a:rPr sz="1200" spc="-5" dirty="0">
                <a:latin typeface="Times New Roman"/>
                <a:cs typeface="Times New Roman"/>
              </a:rPr>
              <a:t>chiarito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che c’erano </a:t>
            </a:r>
            <a:r>
              <a:rPr sz="1200" dirty="0">
                <a:latin typeface="Times New Roman"/>
                <a:cs typeface="Times New Roman"/>
              </a:rPr>
              <a:t>due maniere in cui poteva </a:t>
            </a:r>
            <a:r>
              <a:rPr sz="1200" spc="-5" dirty="0">
                <a:latin typeface="Times New Roman"/>
                <a:cs typeface="Times New Roman"/>
              </a:rPr>
              <a:t>disporre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terrena. Ciascuna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queste maniere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degli argomenti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favore se considerata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situazione immediata.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vedeva  </a:t>
            </a:r>
            <a:r>
              <a:rPr sz="1200" spc="-5" dirty="0">
                <a:latin typeface="Times New Roman"/>
                <a:cs typeface="Times New Roman"/>
              </a:rPr>
              <a:t>chiaramente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scelta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metodi di condotta non </a:t>
            </a:r>
            <a:r>
              <a:rPr sz="1200" spc="-5" dirty="0">
                <a:latin typeface="Times New Roman"/>
                <a:cs typeface="Times New Roman"/>
              </a:rPr>
              <a:t>avrebbe avuto niente </a:t>
            </a:r>
            <a:r>
              <a:rPr sz="1200" dirty="0">
                <a:latin typeface="Times New Roman"/>
                <a:cs typeface="Times New Roman"/>
              </a:rPr>
              <a:t>a che fare con </a:t>
            </a:r>
            <a:r>
              <a:rPr sz="1200" spc="-5" dirty="0">
                <a:latin typeface="Times New Roman"/>
                <a:cs typeface="Times New Roman"/>
              </a:rPr>
              <a:t>l’attribuzione della sovranità  sul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universo; quella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questione già regolata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suggellata negli archivi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aspettava </a:t>
            </a:r>
            <a:r>
              <a:rPr sz="1200" dirty="0">
                <a:latin typeface="Times New Roman"/>
                <a:cs typeface="Times New Roman"/>
              </a:rPr>
              <a:t>soltanto la  </a:t>
            </a:r>
            <a:r>
              <a:rPr sz="1200" spc="-5" dirty="0">
                <a:latin typeface="Times New Roman"/>
                <a:cs typeface="Times New Roman"/>
              </a:rPr>
              <a:t>sua richiesta personale. Ma fu indicato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suo fratello paradisiaco, Emanuele, avrebbe </a:t>
            </a:r>
            <a:r>
              <a:rPr sz="1200" dirty="0">
                <a:latin typeface="Times New Roman"/>
                <a:cs typeface="Times New Roman"/>
              </a:rPr>
              <a:t>provato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soddisfazione </a:t>
            </a:r>
            <a:r>
              <a:rPr sz="1200" spc="-5" dirty="0">
                <a:latin typeface="Times New Roman"/>
                <a:cs typeface="Times New Roman"/>
              </a:rPr>
              <a:t>se  egli, Gesù, avesse stimato opportuno terminare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terrena </a:t>
            </a:r>
            <a:r>
              <a:rPr sz="1200" dirty="0">
                <a:latin typeface="Times New Roman"/>
                <a:cs typeface="Times New Roman"/>
              </a:rPr>
              <a:t>d’incarnazione </a:t>
            </a:r>
            <a:r>
              <a:rPr sz="1200" spc="-5" dirty="0">
                <a:latin typeface="Times New Roman"/>
                <a:cs typeface="Times New Roman"/>
              </a:rPr>
              <a:t>come l’aveva </a:t>
            </a:r>
            <a:r>
              <a:rPr sz="1200" dirty="0">
                <a:latin typeface="Times New Roman"/>
                <a:cs typeface="Times New Roman"/>
              </a:rPr>
              <a:t>nobilmente </a:t>
            </a:r>
            <a:r>
              <a:rPr sz="1200" spc="-5" dirty="0">
                <a:latin typeface="Times New Roman"/>
                <a:cs typeface="Times New Roman"/>
              </a:rPr>
              <a:t>cominciata, restando  sempre sottomesso </a:t>
            </a:r>
            <a:r>
              <a:rPr sz="1200" dirty="0">
                <a:latin typeface="Times New Roman"/>
                <a:cs typeface="Times New Roman"/>
              </a:rPr>
              <a:t>alla 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del suo </a:t>
            </a:r>
            <a:r>
              <a:rPr sz="1200" dirty="0">
                <a:latin typeface="Times New Roman"/>
                <a:cs typeface="Times New Roman"/>
              </a:rPr>
              <a:t>isolamento </a:t>
            </a:r>
            <a:r>
              <a:rPr sz="1200" spc="-5" dirty="0">
                <a:latin typeface="Times New Roman"/>
                <a:cs typeface="Times New Roman"/>
              </a:rPr>
              <a:t>Gesù si ripromise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per  completare </a:t>
            </a:r>
            <a:r>
              <a:rPr sz="1200" dirty="0">
                <a:latin typeface="Times New Roman"/>
                <a:cs typeface="Times New Roman"/>
              </a:rPr>
              <a:t>la sua carriera </a:t>
            </a:r>
            <a:r>
              <a:rPr sz="1200" spc="-5" dirty="0">
                <a:latin typeface="Times New Roman"/>
                <a:cs typeface="Times New Roman"/>
              </a:rPr>
              <a:t>terrena 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implicante </a:t>
            </a:r>
            <a:r>
              <a:rPr sz="1200" dirty="0">
                <a:latin typeface="Times New Roman"/>
                <a:cs typeface="Times New Roman"/>
              </a:rPr>
              <a:t>due soluzioni, </a:t>
            </a:r>
            <a:r>
              <a:rPr sz="1200" spc="-5" dirty="0">
                <a:latin typeface="Times New Roman"/>
                <a:cs typeface="Times New Roman"/>
              </a:rPr>
              <a:t>egli avrebbe </a:t>
            </a:r>
            <a:r>
              <a:rPr sz="1200" dirty="0">
                <a:latin typeface="Times New Roman"/>
                <a:cs typeface="Times New Roman"/>
              </a:rPr>
              <a:t>scelto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Padre. Ed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visse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sua vita </a:t>
            </a:r>
            <a:r>
              <a:rPr sz="1200" spc="-5" dirty="0">
                <a:latin typeface="Times New Roman"/>
                <a:cs typeface="Times New Roman"/>
              </a:rPr>
              <a:t>terrena rimanendo sempre fedele </a:t>
            </a:r>
            <a:r>
              <a:rPr sz="1200" dirty="0">
                <a:latin typeface="Times New Roman"/>
                <a:cs typeface="Times New Roman"/>
              </a:rPr>
              <a:t>a quella risoluzione. </a:t>
            </a:r>
            <a:r>
              <a:rPr sz="1200" spc="-5" dirty="0">
                <a:latin typeface="Times New Roman"/>
                <a:cs typeface="Times New Roman"/>
              </a:rPr>
              <a:t>Anche sino all’amara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subordinò 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sovrana </a:t>
            </a:r>
            <a:r>
              <a:rPr sz="1200" dirty="0">
                <a:latin typeface="Times New Roman"/>
                <a:cs typeface="Times New Roman"/>
              </a:rPr>
              <a:t>a quella di </a:t>
            </a:r>
            <a:r>
              <a:rPr sz="1200" spc="-5" dirty="0">
                <a:latin typeface="Times New Roman"/>
                <a:cs typeface="Times New Roman"/>
              </a:rPr>
              <a:t>suo Padre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6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(1515.4) 136:4.10 </a:t>
            </a:r>
            <a:r>
              <a:rPr sz="1200" dirty="0">
                <a:latin typeface="Times New Roman"/>
                <a:cs typeface="Times New Roman"/>
              </a:rPr>
              <a:t>I quaranta </a:t>
            </a:r>
            <a:r>
              <a:rPr sz="1200" spc="-5" dirty="0">
                <a:latin typeface="Times New Roman"/>
                <a:cs typeface="Times New Roman"/>
              </a:rPr>
              <a:t>giorni nella </a:t>
            </a:r>
            <a:r>
              <a:rPr sz="1200" dirty="0">
                <a:latin typeface="Times New Roman"/>
                <a:cs typeface="Times New Roman"/>
              </a:rPr>
              <a:t>solitudine </a:t>
            </a:r>
            <a:r>
              <a:rPr sz="1200" spc="-5" dirty="0">
                <a:latin typeface="Times New Roman"/>
                <a:cs typeface="Times New Roman"/>
              </a:rPr>
              <a:t>della montagna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tentazione, ma piuttosto il </a:t>
            </a:r>
            <a:r>
              <a:rPr sz="1200" spc="-5" dirty="0">
                <a:latin typeface="Times New Roman"/>
                <a:cs typeface="Times New Roman"/>
              </a:rPr>
              <a:t>periodo  delle </a:t>
            </a:r>
            <a:r>
              <a:rPr sz="1200" i="1" dirty="0">
                <a:latin typeface="Times New Roman"/>
                <a:cs typeface="Times New Roman"/>
              </a:rPr>
              <a:t>grandi </a:t>
            </a:r>
            <a:r>
              <a:rPr sz="1200" i="1" spc="-5" dirty="0">
                <a:latin typeface="Times New Roman"/>
                <a:cs typeface="Times New Roman"/>
              </a:rPr>
              <a:t>decisioni </a:t>
            </a:r>
            <a:r>
              <a:rPr sz="1200" spc="-5" dirty="0">
                <a:latin typeface="Times New Roman"/>
                <a:cs typeface="Times New Roman"/>
              </a:rPr>
              <a:t>del Maestro. Durante questi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comunione solitaria con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immediata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 Padre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l’Aggiustatore Personalizzato (egli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più un custode </a:t>
            </a:r>
            <a:r>
              <a:rPr sz="1200" spc="-5" dirty="0">
                <a:latin typeface="Times New Roman"/>
                <a:cs typeface="Times New Roman"/>
              </a:rPr>
              <a:t>serafico personale) </a:t>
            </a:r>
            <a:r>
              <a:rPr sz="1200" dirty="0">
                <a:latin typeface="Times New Roman"/>
                <a:cs typeface="Times New Roman"/>
              </a:rPr>
              <a:t>— pervenne, una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una, </a:t>
            </a:r>
            <a:r>
              <a:rPr sz="1200" spc="-5" dirty="0">
                <a:latin typeface="Times New Roman"/>
                <a:cs typeface="Times New Roman"/>
              </a:rPr>
              <a:t>alle grandi  decisioni </a:t>
            </a:r>
            <a:r>
              <a:rPr sz="1200" dirty="0">
                <a:latin typeface="Times New Roman"/>
                <a:cs typeface="Times New Roman"/>
              </a:rPr>
              <a:t>che dovevano controllare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linea di condotta e </a:t>
            </a:r>
            <a:r>
              <a:rPr sz="1200" spc="-5" dirty="0">
                <a:latin typeface="Times New Roman"/>
                <a:cs typeface="Times New Roman"/>
              </a:rPr>
              <a:t>guidarlo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carriera terrena.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la tradizione  di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tentazione </a:t>
            </a:r>
            <a:r>
              <a:rPr sz="1200" spc="-5" dirty="0">
                <a:latin typeface="Times New Roman"/>
                <a:cs typeface="Times New Roman"/>
              </a:rPr>
              <a:t>fu collegata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d’isolamento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confusione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ai racconti frammentari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Hermon, ed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era usanza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profeti e </a:t>
            </a:r>
            <a:r>
              <a:rPr sz="1200" spc="-5" dirty="0">
                <a:latin typeface="Times New Roman"/>
                <a:cs typeface="Times New Roman"/>
              </a:rPr>
              <a:t>capi umani </a:t>
            </a:r>
            <a:r>
              <a:rPr sz="1200" dirty="0">
                <a:latin typeface="Times New Roman"/>
                <a:cs typeface="Times New Roman"/>
              </a:rPr>
              <a:t>iniziassero la loro carriera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pubblica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85150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533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sottoponendosi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supposti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digiuno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preghiera. </a:t>
            </a:r>
            <a:r>
              <a:rPr sz="1200" dirty="0">
                <a:latin typeface="Times New Roman"/>
                <a:cs typeface="Times New Roman"/>
              </a:rPr>
              <a:t>Era sempre stata </a:t>
            </a:r>
            <a:r>
              <a:rPr sz="1200" spc="-5" dirty="0">
                <a:latin typeface="Times New Roman"/>
                <a:cs typeface="Times New Roman"/>
              </a:rPr>
              <a:t>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quando doveva </a:t>
            </a:r>
            <a:r>
              <a:rPr sz="1200" dirty="0">
                <a:latin typeface="Times New Roman"/>
                <a:cs typeface="Times New Roman"/>
              </a:rPr>
              <a:t>affrontare  </a:t>
            </a:r>
            <a:r>
              <a:rPr sz="1200" spc="-5" dirty="0">
                <a:latin typeface="Times New Roman"/>
                <a:cs typeface="Times New Roman"/>
              </a:rPr>
              <a:t>delle decisioni </a:t>
            </a:r>
            <a:r>
              <a:rPr sz="1200" dirty="0">
                <a:latin typeface="Times New Roman"/>
                <a:cs typeface="Times New Roman"/>
              </a:rPr>
              <a:t>nuove o </a:t>
            </a:r>
            <a:r>
              <a:rPr sz="1200" spc="-5" dirty="0">
                <a:latin typeface="Times New Roman"/>
                <a:cs typeface="Times New Roman"/>
              </a:rPr>
              <a:t>gravi, ritirarsi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e per </a:t>
            </a:r>
            <a:r>
              <a:rPr sz="1200" spc="-5" dirty="0">
                <a:latin typeface="Times New Roman"/>
                <a:cs typeface="Times New Roman"/>
              </a:rPr>
              <a:t>cercare così </a:t>
            </a:r>
            <a:r>
              <a:rPr sz="1200" dirty="0">
                <a:latin typeface="Times New Roman"/>
                <a:cs typeface="Times New Roman"/>
              </a:rPr>
              <a:t>di conoscere la volontà 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(1515.5) 136:4.11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progetti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terrena,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 lacerato </a:t>
            </a:r>
            <a:r>
              <a:rPr sz="1200" dirty="0">
                <a:latin typeface="Times New Roman"/>
                <a:cs typeface="Times New Roman"/>
              </a:rPr>
              <a:t>nel suo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umano tra due opposte 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condotta: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04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(1515.6) 136:4.12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Egli provava </a:t>
            </a:r>
            <a:r>
              <a:rPr sz="1200" dirty="0">
                <a:latin typeface="Times New Roman"/>
                <a:cs typeface="Times New Roman"/>
              </a:rPr>
              <a:t>un forte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 — e tutto il mondo — 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lui e </a:t>
            </a:r>
            <a:r>
              <a:rPr sz="1200" spc="-5" dirty="0">
                <a:latin typeface="Times New Roman"/>
                <a:cs typeface="Times New Roman"/>
              </a:rPr>
              <a:t>ad  accettare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spirituale.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conosceva </a:t>
            </a:r>
            <a:r>
              <a:rPr sz="1200" dirty="0">
                <a:latin typeface="Times New Roman"/>
                <a:cs typeface="Times New Roman"/>
              </a:rPr>
              <a:t>bene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248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(1515.7) 136:4.13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Vivere ed agire nel </a:t>
            </a:r>
            <a:r>
              <a:rPr sz="1200" dirty="0">
                <a:latin typeface="Times New Roman"/>
                <a:cs typeface="Times New Roman"/>
              </a:rPr>
              <a:t>modo che </a:t>
            </a:r>
            <a:r>
              <a:rPr sz="1200" spc="-5" dirty="0">
                <a:latin typeface="Times New Roman"/>
                <a:cs typeface="Times New Roman"/>
              </a:rPr>
              <a:t>egli sapeva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avrebbe approvato, </a:t>
            </a:r>
            <a:r>
              <a:rPr sz="1200" dirty="0">
                <a:latin typeface="Times New Roman"/>
                <a:cs typeface="Times New Roman"/>
              </a:rPr>
              <a:t>condurre 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a 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bisognosi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continuare, nell’instaurazione del regno,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Padre e a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carattere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829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(1515.8) 136:4.14 </a:t>
            </a:r>
            <a:r>
              <a:rPr sz="1200" spc="-5" dirty="0">
                <a:latin typeface="Times New Roman"/>
                <a:cs typeface="Times New Roman"/>
              </a:rPr>
              <a:t>Durante questi giorni memorabili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vecchia caverna rocciosa, </a:t>
            </a:r>
            <a:r>
              <a:rPr sz="1200" dirty="0">
                <a:latin typeface="Times New Roman"/>
                <a:cs typeface="Times New Roman"/>
              </a:rPr>
              <a:t>un ricovero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fianco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colline  vicino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villaggio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Bet-Adis.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beveva da una piccola </a:t>
            </a:r>
            <a:r>
              <a:rPr sz="1200" spc="-5" dirty="0">
                <a:latin typeface="Times New Roman"/>
                <a:cs typeface="Times New Roman"/>
              </a:rPr>
              <a:t>sorgente che </a:t>
            </a:r>
            <a:r>
              <a:rPr sz="1200" dirty="0">
                <a:latin typeface="Times New Roman"/>
                <a:cs typeface="Times New Roman"/>
              </a:rPr>
              <a:t>sgorgava </a:t>
            </a:r>
            <a:r>
              <a:rPr sz="1200" spc="-5" dirty="0">
                <a:latin typeface="Times New Roman"/>
                <a:cs typeface="Times New Roman"/>
              </a:rPr>
              <a:t>dal fianco </a:t>
            </a:r>
            <a:r>
              <a:rPr sz="1200" dirty="0">
                <a:latin typeface="Times New Roman"/>
                <a:cs typeface="Times New Roman"/>
              </a:rPr>
              <a:t>della collina  vicino a </a:t>
            </a:r>
            <a:r>
              <a:rPr sz="1200" spc="-5" dirty="0">
                <a:latin typeface="Times New Roman"/>
                <a:cs typeface="Times New Roman"/>
              </a:rPr>
              <a:t>questo riparo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roccioso.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grande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decisione</a:t>
            </a:r>
            <a:endParaRPr sz="1600">
              <a:latin typeface="Times New Roman"/>
              <a:cs typeface="Times New Roman"/>
            </a:endParaRPr>
          </a:p>
          <a:p>
            <a:pPr marL="101600" marR="3441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(1516.1) 136:5.1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dopo l’inizio di </a:t>
            </a:r>
            <a:r>
              <a:rPr sz="1200" spc="-5" dirty="0">
                <a:latin typeface="Times New Roman"/>
                <a:cs typeface="Times New Roman"/>
              </a:rPr>
              <a:t>questo incontro </a:t>
            </a:r>
            <a:r>
              <a:rPr sz="1200" dirty="0">
                <a:latin typeface="Times New Roman"/>
                <a:cs typeface="Times New Roman"/>
              </a:rPr>
              <a:t>tra 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Aggiustatore Personalizzato,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presentata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  visione </a:t>
            </a:r>
            <a:r>
              <a:rPr sz="1200" spc="-5" dirty="0">
                <a:latin typeface="Times New Roman"/>
                <a:cs typeface="Times New Roman"/>
              </a:rPr>
              <a:t>delle schiere celesti riunite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inviate dai loro comandanti per essere </a:t>
            </a:r>
            <a:r>
              <a:rPr sz="1200" dirty="0">
                <a:latin typeface="Times New Roman"/>
                <a:cs typeface="Times New Roman"/>
              </a:rPr>
              <a:t>a disposizione </a:t>
            </a:r>
            <a:r>
              <a:rPr sz="1200" spc="-5" dirty="0">
                <a:latin typeface="Times New Roman"/>
                <a:cs typeface="Times New Roman"/>
              </a:rPr>
              <a:t>del loro amato </a:t>
            </a:r>
            <a:r>
              <a:rPr sz="1200" dirty="0">
                <a:latin typeface="Times New Roman"/>
                <a:cs typeface="Times New Roman"/>
              </a:rPr>
              <a:t>Sovrano.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schieramento era formato </a:t>
            </a:r>
            <a:r>
              <a:rPr sz="1200" dirty="0">
                <a:latin typeface="Times New Roman"/>
                <a:cs typeface="Times New Roman"/>
              </a:rPr>
              <a:t>da dodici </a:t>
            </a:r>
            <a:r>
              <a:rPr sz="1200" spc="-5" dirty="0">
                <a:latin typeface="Times New Roman"/>
                <a:cs typeface="Times New Roman"/>
              </a:rPr>
              <a:t>legioni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quantità proporzionali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ordine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d’intelligenze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051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prima grande </a:t>
            </a:r>
            <a:r>
              <a:rPr sz="1200" dirty="0">
                <a:latin typeface="Times New Roman"/>
                <a:cs typeface="Times New Roman"/>
              </a:rPr>
              <a:t>decisione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isolamento concerneva se </a:t>
            </a:r>
            <a:r>
              <a:rPr sz="1200" dirty="0">
                <a:latin typeface="Times New Roman"/>
                <a:cs typeface="Times New Roman"/>
              </a:rPr>
              <a:t>utilizzare o meno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potenti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2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successivo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pubblica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7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(1516.2) 136:5.2 </a:t>
            </a:r>
            <a:r>
              <a:rPr sz="1200" spc="-5" dirty="0">
                <a:latin typeface="Times New Roman"/>
                <a:cs typeface="Times New Roman"/>
              </a:rPr>
              <a:t>Gesù decise che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utilizzato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assembramento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fosse  divenuto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che questa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i="1" dirty="0">
                <a:latin typeface="Times New Roman"/>
                <a:cs typeface="Times New Roman"/>
              </a:rPr>
              <a:t>la volontà del Padre.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decisione di ordine </a:t>
            </a:r>
            <a:r>
              <a:rPr sz="1200" spc="-5" dirty="0">
                <a:latin typeface="Times New Roman"/>
                <a:cs typeface="Times New Roman"/>
              </a:rPr>
              <a:t>generale, questa vasta armata </a:t>
            </a:r>
            <a:r>
              <a:rPr sz="1200" dirty="0">
                <a:latin typeface="Times New Roman"/>
                <a:cs typeface="Times New Roman"/>
              </a:rPr>
              <a:t>rimase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sua vita </a:t>
            </a:r>
            <a:r>
              <a:rPr sz="1200" spc="-5" dirty="0">
                <a:latin typeface="Times New Roman"/>
                <a:cs typeface="Times New Roman"/>
              </a:rPr>
              <a:t>terrena, </a:t>
            </a:r>
            <a:r>
              <a:rPr sz="1200" dirty="0">
                <a:latin typeface="Times New Roman"/>
                <a:cs typeface="Times New Roman"/>
              </a:rPr>
              <a:t>sempre pronta </a:t>
            </a:r>
            <a:r>
              <a:rPr sz="1200" spc="-5" dirty="0">
                <a:latin typeface="Times New Roman"/>
                <a:cs typeface="Times New Roman"/>
              </a:rPr>
              <a:t>ad obbedire alla </a:t>
            </a:r>
            <a:r>
              <a:rPr sz="1200" dirty="0">
                <a:latin typeface="Times New Roman"/>
                <a:cs typeface="Times New Roman"/>
              </a:rPr>
              <a:t>minima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di volontà </a:t>
            </a:r>
            <a:r>
              <a:rPr sz="1200" spc="-5" dirty="0">
                <a:latin typeface="Times New Roman"/>
                <a:cs typeface="Times New Roman"/>
              </a:rPr>
              <a:t>del suo Sovrano. </a:t>
            </a:r>
            <a:r>
              <a:rPr sz="1200" spc="5" dirty="0">
                <a:latin typeface="Times New Roman"/>
                <a:cs typeface="Times New Roman"/>
              </a:rPr>
              <a:t>Sebbene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vedesse costantemente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queste personalità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accompagnavano,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Aggiustatore  Personalizzato associato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vedeva costantemente </a:t>
            </a:r>
            <a:r>
              <a:rPr sz="1200" dirty="0">
                <a:latin typeface="Times New Roman"/>
                <a:cs typeface="Times New Roman"/>
              </a:rPr>
              <a:t>e poteva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(1516.3) 136:5.3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tornare giù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ritiro di </a:t>
            </a:r>
            <a:r>
              <a:rPr sz="1200" spc="-5" dirty="0">
                <a:latin typeface="Times New Roman"/>
                <a:cs typeface="Times New Roman"/>
              </a:rPr>
              <a:t>quaranta giorni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colline, Gesù affidò </a:t>
            </a:r>
            <a:r>
              <a:rPr sz="1200" dirty="0">
                <a:latin typeface="Times New Roman"/>
                <a:cs typeface="Times New Roman"/>
              </a:rPr>
              <a:t>il comando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schiere di  </a:t>
            </a:r>
            <a:r>
              <a:rPr sz="1200" spc="-5" dirty="0">
                <a:latin typeface="Times New Roman"/>
                <a:cs typeface="Times New Roman"/>
              </a:rPr>
              <a:t>personalità dell’universo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assistevano al suo Aggiustatore recentemente Personalizzato,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quattro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tempo di  </a:t>
            </a:r>
            <a:r>
              <a:rPr sz="1200" spc="-5" dirty="0">
                <a:latin typeface="Times New Roman"/>
                <a:cs typeface="Times New Roman"/>
              </a:rPr>
              <a:t>Urantia queste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selezionate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categoria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intelligenze dell’universo operarono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obbedienza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saggia guida </a:t>
            </a:r>
            <a:r>
              <a:rPr sz="1200" dirty="0">
                <a:latin typeface="Times New Roman"/>
                <a:cs typeface="Times New Roman"/>
              </a:rPr>
              <a:t>di questo eminente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esperto </a:t>
            </a:r>
            <a:r>
              <a:rPr sz="1200" spc="-5" dirty="0">
                <a:latin typeface="Times New Roman"/>
                <a:cs typeface="Times New Roman"/>
              </a:rPr>
              <a:t>Monitore del Mistero </a:t>
            </a:r>
            <a:r>
              <a:rPr sz="1200" dirty="0">
                <a:latin typeface="Times New Roman"/>
                <a:cs typeface="Times New Roman"/>
              </a:rPr>
              <a:t>Personalizzato. </a:t>
            </a:r>
            <a:r>
              <a:rPr sz="1200" spc="-5" dirty="0">
                <a:latin typeface="Times New Roman"/>
                <a:cs typeface="Times New Roman"/>
              </a:rPr>
              <a:t>Assumendo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potente  </a:t>
            </a:r>
            <a:r>
              <a:rPr sz="1200" spc="-5" dirty="0">
                <a:latin typeface="Times New Roman"/>
                <a:cs typeface="Times New Roman"/>
              </a:rPr>
              <a:t>assemblea, l’Aggiustatore, essendo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ed essenza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assicurò Gesù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caso questi  </a:t>
            </a:r>
            <a:r>
              <a:rPr sz="1200" spc="-5" dirty="0">
                <a:latin typeface="Times New Roman"/>
                <a:cs typeface="Times New Roman"/>
              </a:rPr>
              <a:t>agenti superumani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autorizzati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manifestarsi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terrena,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5" dirty="0">
                <a:latin typeface="Times New Roman"/>
                <a:cs typeface="Times New Roman"/>
              </a:rPr>
              <a:t>favore di  </a:t>
            </a:r>
            <a:r>
              <a:rPr sz="1200" spc="-5" dirty="0">
                <a:latin typeface="Times New Roman"/>
                <a:cs typeface="Times New Roman"/>
              </a:rPr>
              <a:t>questa, </a:t>
            </a:r>
            <a:r>
              <a:rPr sz="1200" dirty="0">
                <a:latin typeface="Times New Roman"/>
                <a:cs typeface="Times New Roman"/>
              </a:rPr>
              <a:t>a meno che non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rivelasse che </a:t>
            </a:r>
            <a:r>
              <a:rPr sz="1200" dirty="0">
                <a:latin typeface="Times New Roman"/>
                <a:cs typeface="Times New Roman"/>
              </a:rPr>
              <a:t>il Padre voleva </a:t>
            </a:r>
            <a:r>
              <a:rPr sz="1200" spc="-5" dirty="0">
                <a:latin typeface="Times New Roman"/>
                <a:cs typeface="Times New Roman"/>
              </a:rPr>
              <a:t>questo intervento. </a:t>
            </a:r>
            <a:r>
              <a:rPr sz="1200" dirty="0">
                <a:latin typeface="Times New Roman"/>
                <a:cs typeface="Times New Roman"/>
              </a:rPr>
              <a:t>Così, con </a:t>
            </a:r>
            <a:r>
              <a:rPr sz="1200" spc="-5" dirty="0">
                <a:latin typeface="Times New Roman"/>
                <a:cs typeface="Times New Roman"/>
              </a:rPr>
              <a:t>un’unica grande </a:t>
            </a:r>
            <a:r>
              <a:rPr sz="1200" dirty="0">
                <a:latin typeface="Times New Roman"/>
                <a:cs typeface="Times New Roman"/>
              </a:rPr>
              <a:t>decisione,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privò  </a:t>
            </a:r>
            <a:r>
              <a:rPr sz="1200" spc="-5" dirty="0">
                <a:latin typeface="Times New Roman"/>
                <a:cs typeface="Times New Roman"/>
              </a:rPr>
              <a:t>volontariamente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cooperazione </a:t>
            </a:r>
            <a:r>
              <a:rPr sz="1200" dirty="0">
                <a:latin typeface="Times New Roman"/>
                <a:cs typeface="Times New Roman"/>
              </a:rPr>
              <a:t>superumana in tutte le </a:t>
            </a:r>
            <a:r>
              <a:rPr sz="1200" spc="-5" dirty="0">
                <a:latin typeface="Times New Roman"/>
                <a:cs typeface="Times New Roman"/>
              </a:rPr>
              <a:t>questioni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mortale, 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scegliesse per proprio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partecipare </a:t>
            </a:r>
            <a:r>
              <a:rPr sz="1200" dirty="0">
                <a:latin typeface="Times New Roman"/>
                <a:cs typeface="Times New Roman"/>
              </a:rPr>
              <a:t>a qualche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od episodio delle </a:t>
            </a:r>
            <a:r>
              <a:rPr sz="1200" spc="-5" dirty="0">
                <a:latin typeface="Times New Roman"/>
                <a:cs typeface="Times New Roman"/>
              </a:rPr>
              <a:t>attività terrene 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(1516.4) 136:5.4 </a:t>
            </a:r>
            <a:r>
              <a:rPr sz="1200" spc="-5" dirty="0">
                <a:latin typeface="Times New Roman"/>
                <a:cs typeface="Times New Roman"/>
              </a:rPr>
              <a:t>Accettando questo comando delle schiere dell’universo </a:t>
            </a:r>
            <a:r>
              <a:rPr sz="1200" dirty="0">
                <a:latin typeface="Times New Roman"/>
                <a:cs typeface="Times New Roman"/>
              </a:rPr>
              <a:t>in servizio di </a:t>
            </a:r>
            <a:r>
              <a:rPr sz="1200" spc="-5" dirty="0">
                <a:latin typeface="Times New Roman"/>
                <a:cs typeface="Times New Roman"/>
              </a:rPr>
              <a:t>assistenza </a:t>
            </a:r>
            <a:r>
              <a:rPr sz="1200" dirty="0">
                <a:latin typeface="Times New Roman"/>
                <a:cs typeface="Times New Roman"/>
              </a:rPr>
              <a:t>a Cristo </a:t>
            </a:r>
            <a:r>
              <a:rPr sz="1200" spc="-5" dirty="0">
                <a:latin typeface="Times New Roman"/>
                <a:cs typeface="Times New Roman"/>
              </a:rPr>
              <a:t>Micael, l’Aggiustatore  Personalizzato si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pena di precisare a </a:t>
            </a:r>
            <a:r>
              <a:rPr sz="1200" spc="-5" dirty="0">
                <a:latin typeface="Times New Roman"/>
                <a:cs typeface="Times New Roman"/>
              </a:rPr>
              <a:t>Gesù che,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questa assemblea </a:t>
            </a:r>
            <a:r>
              <a:rPr sz="1200" dirty="0">
                <a:latin typeface="Times New Roman"/>
                <a:cs typeface="Times New Roman"/>
              </a:rPr>
              <a:t>di creature dell’universo poteva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nelle sue attività nello </a:t>
            </a:r>
            <a:r>
              <a:rPr sz="1200" i="1" spc="-5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per autorità delegata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Creatore,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limitazioni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operato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alle  sue funzioni nel </a:t>
            </a:r>
            <a:r>
              <a:rPr sz="1200" i="1" spc="-5" dirty="0">
                <a:latin typeface="Times New Roman"/>
                <a:cs typeface="Times New Roman"/>
              </a:rPr>
              <a:t>tempo.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limitazione </a:t>
            </a:r>
            <a:r>
              <a:rPr sz="1200" spc="-5" dirty="0">
                <a:latin typeface="Times New Roman"/>
                <a:cs typeface="Times New Roman"/>
              </a:rPr>
              <a:t>proveniva dal fatto che gli </a:t>
            </a:r>
            <a:r>
              <a:rPr sz="1200" dirty="0">
                <a:latin typeface="Times New Roman"/>
                <a:cs typeface="Times New Roman"/>
              </a:rPr>
              <a:t>Aggiustatori 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indipendenti </a:t>
            </a:r>
            <a:r>
              <a:rPr sz="1200" spc="-5" dirty="0">
                <a:latin typeface="Times New Roman"/>
                <a:cs typeface="Times New Roman"/>
              </a:rPr>
              <a:t>dal tempo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7209" cy="40665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17780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che sono </a:t>
            </a:r>
            <a:r>
              <a:rPr sz="1200" dirty="0">
                <a:latin typeface="Times New Roman"/>
                <a:cs typeface="Times New Roman"/>
              </a:rPr>
              <a:t>personalizzati. </a:t>
            </a:r>
            <a:r>
              <a:rPr sz="1200" spc="-5" dirty="0">
                <a:latin typeface="Times New Roman"/>
                <a:cs typeface="Times New Roman"/>
              </a:rPr>
              <a:t>Di conseguenza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avvertito che, </a:t>
            </a:r>
            <a:r>
              <a:rPr sz="1200" dirty="0">
                <a:latin typeface="Times New Roman"/>
                <a:cs typeface="Times New Roman"/>
              </a:rPr>
              <a:t>mentre il controllo da </a:t>
            </a:r>
            <a:r>
              <a:rPr sz="1200" spc="-5" dirty="0">
                <a:latin typeface="Times New Roman"/>
                <a:cs typeface="Times New Roman"/>
              </a:rPr>
              <a:t>parte dell’Aggiustatore </a:t>
            </a:r>
            <a:r>
              <a:rPr sz="1200" dirty="0">
                <a:latin typeface="Times New Roman"/>
                <a:cs typeface="Times New Roman"/>
              </a:rPr>
              <a:t>delle intelligenze  viventi poste sotto il </a:t>
            </a:r>
            <a:r>
              <a:rPr sz="1200" spc="-5" dirty="0">
                <a:latin typeface="Times New Roman"/>
                <a:cs typeface="Times New Roman"/>
              </a:rPr>
              <a:t>suo comando sarebbe </a:t>
            </a:r>
            <a:r>
              <a:rPr sz="1200" dirty="0">
                <a:latin typeface="Times New Roman"/>
                <a:cs typeface="Times New Roman"/>
              </a:rPr>
              <a:t>stato completo e </a:t>
            </a:r>
            <a:r>
              <a:rPr sz="1200" spc="-5" dirty="0">
                <a:latin typeface="Times New Roman"/>
                <a:cs typeface="Times New Roman"/>
              </a:rPr>
              <a:t>perfetto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i="1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precise </a:t>
            </a:r>
            <a:r>
              <a:rPr sz="1200" dirty="0">
                <a:latin typeface="Times New Roman"/>
                <a:cs typeface="Times New Roman"/>
              </a:rPr>
              <a:t>limitazioni  non </a:t>
            </a:r>
            <a:r>
              <a:rPr sz="1200" spc="-5" dirty="0">
                <a:latin typeface="Times New Roman"/>
                <a:cs typeface="Times New Roman"/>
              </a:rPr>
              <a:t>si potevano imporre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al </a:t>
            </a:r>
            <a:r>
              <a:rPr sz="1200" i="1" spc="-5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L’Aggiustatore disse: </a:t>
            </a:r>
            <a:r>
              <a:rPr sz="1200" dirty="0">
                <a:latin typeface="Times New Roman"/>
                <a:cs typeface="Times New Roman"/>
              </a:rPr>
              <a:t>“Come </a:t>
            </a:r>
            <a:r>
              <a:rPr sz="1200" spc="-5" dirty="0">
                <a:latin typeface="Times New Roman"/>
                <a:cs typeface="Times New Roman"/>
              </a:rPr>
              <a:t>hai comandato, </a:t>
            </a:r>
            <a:r>
              <a:rPr sz="1200" dirty="0">
                <a:latin typeface="Times New Roman"/>
                <a:cs typeface="Times New Roman"/>
              </a:rPr>
              <a:t>vieterò </a:t>
            </a:r>
            <a:r>
              <a:rPr sz="1200" spc="-5" dirty="0">
                <a:latin typeface="Times New Roman"/>
                <a:cs typeface="Times New Roman"/>
              </a:rPr>
              <a:t>l’impiego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schiera  d’intelligenze universali 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assiste d’intervenire </a:t>
            </a:r>
            <a:r>
              <a:rPr sz="1200" dirty="0">
                <a:latin typeface="Times New Roman"/>
                <a:cs typeface="Times New Roman"/>
              </a:rPr>
              <a:t>in qualunque modo 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tua carriera </a:t>
            </a:r>
            <a:r>
              <a:rPr sz="1200" spc="-5" dirty="0">
                <a:latin typeface="Times New Roman"/>
                <a:cs typeface="Times New Roman"/>
              </a:rPr>
              <a:t>terrena,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casi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Paradiso </a:t>
            </a:r>
            <a:r>
              <a:rPr sz="1200" dirty="0">
                <a:latin typeface="Times New Roman"/>
                <a:cs typeface="Times New Roman"/>
              </a:rPr>
              <a:t>mi ordina di </a:t>
            </a:r>
            <a:r>
              <a:rPr sz="1200" spc="-5" dirty="0">
                <a:latin typeface="Times New Roman"/>
                <a:cs typeface="Times New Roman"/>
              </a:rPr>
              <a:t>lasciare agire questi agenti affinché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compiuta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 divina, quale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scelto,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quelle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in cui puoi </a:t>
            </a:r>
            <a:r>
              <a:rPr sz="1200" spc="-5" dirty="0">
                <a:latin typeface="Times New Roman"/>
                <a:cs typeface="Times New Roman"/>
              </a:rPr>
              <a:t>impegnarti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o in un atto della tua volontà </a:t>
            </a:r>
            <a:r>
              <a:rPr sz="1200" spc="-5" dirty="0">
                <a:latin typeface="Times New Roman"/>
                <a:cs typeface="Times New Roman"/>
              </a:rPr>
              <a:t>divina-umana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implichino soltanto  delle deroghe all’ordine terreno naturale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tempo.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eventi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posso fare </a:t>
            </a:r>
            <a:r>
              <a:rPr sz="1200" dirty="0">
                <a:latin typeface="Times New Roman"/>
                <a:cs typeface="Times New Roman"/>
              </a:rPr>
              <a:t>niente, e le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tue</a:t>
            </a:r>
            <a:endParaRPr sz="1200">
              <a:latin typeface="Times New Roman"/>
              <a:cs typeface="Times New Roman"/>
            </a:endParaRPr>
          </a:p>
          <a:p>
            <a:pPr marL="50800" marR="120014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qui riunite in </a:t>
            </a:r>
            <a:r>
              <a:rPr sz="1200" spc="-5" dirty="0">
                <a:latin typeface="Times New Roman"/>
                <a:cs typeface="Times New Roman"/>
              </a:rPr>
              <a:t>perfezione ed </a:t>
            </a:r>
            <a:r>
              <a:rPr sz="1200" dirty="0">
                <a:latin typeface="Times New Roman"/>
                <a:cs typeface="Times New Roman"/>
              </a:rPr>
              <a:t>unità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similmente impotenti. </a:t>
            </a:r>
            <a:r>
              <a:rPr sz="1200" spc="10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tue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congiunte </a:t>
            </a:r>
            <a:r>
              <a:rPr sz="1200" spc="-5" dirty="0">
                <a:latin typeface="Times New Roman"/>
                <a:cs typeface="Times New Roman"/>
              </a:rPr>
              <a:t>provassero </a:t>
            </a:r>
            <a:r>
              <a:rPr sz="1200" dirty="0">
                <a:latin typeface="Times New Roman"/>
                <a:cs typeface="Times New Roman"/>
              </a:rPr>
              <a:t>un giorno tali  </a:t>
            </a:r>
            <a:r>
              <a:rPr sz="1200" spc="-5" dirty="0">
                <a:latin typeface="Times New Roman"/>
                <a:cs typeface="Times New Roman"/>
              </a:rPr>
              <a:t>desideri,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manifestazioni 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scelta saranno immediatamente eseguite.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tuo desiderio in tutte </a:t>
            </a:r>
            <a:r>
              <a:rPr sz="1200" spc="-5" dirty="0">
                <a:latin typeface="Times New Roman"/>
                <a:cs typeface="Times New Roman"/>
              </a:rPr>
              <a:t>queste materie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costituirà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00"/>
              </a:lnSpc>
            </a:pPr>
            <a:r>
              <a:rPr sz="1200" spc="-5" dirty="0">
                <a:latin typeface="Times New Roman"/>
                <a:cs typeface="Times New Roman"/>
              </a:rPr>
              <a:t>l’abbreviazione del </a:t>
            </a:r>
            <a:r>
              <a:rPr sz="1200" dirty="0">
                <a:latin typeface="Times New Roman"/>
                <a:cs typeface="Times New Roman"/>
              </a:rPr>
              <a:t>tempo e la </a:t>
            </a:r>
            <a:r>
              <a:rPr sz="1200" spc="-5" dirty="0">
                <a:latin typeface="Times New Roman"/>
                <a:cs typeface="Times New Roman"/>
              </a:rPr>
              <a:t>cosa progettata </a:t>
            </a:r>
            <a:r>
              <a:rPr sz="1200" dirty="0">
                <a:latin typeface="Times New Roman"/>
                <a:cs typeface="Times New Roman"/>
              </a:rPr>
              <a:t>è esistente.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comando ciò 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limite possibile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possa</a:t>
            </a:r>
            <a:endParaRPr sz="1200">
              <a:latin typeface="Times New Roman"/>
              <a:cs typeface="Times New Roman"/>
            </a:endParaRPr>
          </a:p>
          <a:p>
            <a:pPr marL="50800" marR="48323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imposto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sovranità potenziale. Nella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autocoscienza </a:t>
            </a:r>
            <a:r>
              <a:rPr sz="1200" dirty="0">
                <a:latin typeface="Times New Roman"/>
                <a:cs typeface="Times New Roman"/>
              </a:rPr>
              <a:t>il tempo non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posso limitare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10" dirty="0">
                <a:latin typeface="Times New Roman"/>
                <a:cs typeface="Times New Roman"/>
              </a:rPr>
              <a:t>tue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nulla di quanto vi si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rapporta.”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(1517.1) 136:5.5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così informato delle </a:t>
            </a:r>
            <a:r>
              <a:rPr sz="1200" dirty="0">
                <a:latin typeface="Times New Roman"/>
                <a:cs typeface="Times New Roman"/>
              </a:rPr>
              <a:t>conseguenze </a:t>
            </a:r>
            <a:r>
              <a:rPr sz="1200" spc="-5" dirty="0">
                <a:latin typeface="Times New Roman"/>
                <a:cs typeface="Times New Roman"/>
              </a:rPr>
              <a:t>della sua decisione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vivere come un uomo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Con  una sola </a:t>
            </a:r>
            <a:r>
              <a:rPr sz="1200" spc="-5" dirty="0">
                <a:latin typeface="Times New Roman"/>
                <a:cs typeface="Times New Roman"/>
              </a:rPr>
              <a:t>decisione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escluso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schiere universali delle </a:t>
            </a:r>
            <a:r>
              <a:rPr sz="1200" dirty="0">
                <a:latin typeface="Times New Roman"/>
                <a:cs typeface="Times New Roman"/>
              </a:rPr>
              <a:t>varie </a:t>
            </a:r>
            <a:r>
              <a:rPr sz="1200" spc="-5" dirty="0">
                <a:latin typeface="Times New Roman"/>
                <a:cs typeface="Times New Roman"/>
              </a:rPr>
              <a:t>intelligenze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assistevano dalla </a:t>
            </a:r>
            <a:r>
              <a:rPr sz="1200" dirty="0">
                <a:latin typeface="Times New Roman"/>
                <a:cs typeface="Times New Roman"/>
              </a:rPr>
              <a:t>partecipazione </a:t>
            </a:r>
            <a:r>
              <a:rPr sz="1200" spc="-5" dirty="0">
                <a:latin typeface="Times New Roman"/>
                <a:cs typeface="Times New Roman"/>
              </a:rPr>
              <a:t>al suo  ministero pubblico successivo,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questioni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solamente il </a:t>
            </a:r>
            <a:r>
              <a:rPr sz="1200" i="1" spc="-5" dirty="0">
                <a:latin typeface="Times New Roman"/>
                <a:cs typeface="Times New Roman"/>
              </a:rPr>
              <a:t>tempo. </a:t>
            </a:r>
            <a:r>
              <a:rPr sz="1200" dirty="0">
                <a:latin typeface="Times New Roman"/>
                <a:cs typeface="Times New Roman"/>
              </a:rPr>
              <a:t>È dunque evidente </a:t>
            </a:r>
            <a:r>
              <a:rPr sz="1200" spc="-5" dirty="0">
                <a:latin typeface="Times New Roman"/>
                <a:cs typeface="Times New Roman"/>
              </a:rPr>
              <a:t>che ogni </a:t>
            </a:r>
            <a:r>
              <a:rPr sz="1200" dirty="0">
                <a:latin typeface="Times New Roman"/>
                <a:cs typeface="Times New Roman"/>
              </a:rPr>
              <a:t>possibile  </a:t>
            </a:r>
            <a:r>
              <a:rPr sz="1200" spc="-5" dirty="0">
                <a:latin typeface="Times New Roman"/>
                <a:cs typeface="Times New Roman"/>
              </a:rPr>
              <a:t>manifestazione soprannaturale </a:t>
            </a:r>
            <a:r>
              <a:rPr sz="1200" dirty="0">
                <a:latin typeface="Times New Roman"/>
                <a:cs typeface="Times New Roman"/>
              </a:rPr>
              <a:t>o supposta </a:t>
            </a:r>
            <a:r>
              <a:rPr sz="1200" spc="-5" dirty="0">
                <a:latin typeface="Times New Roman"/>
                <a:cs typeface="Times New Roman"/>
              </a:rPr>
              <a:t>superumana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accompagnava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concerneva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esclusivamente</a:t>
            </a:r>
            <a:endParaRPr sz="1200">
              <a:latin typeface="Times New Roman"/>
              <a:cs typeface="Times New Roman"/>
            </a:endParaRPr>
          </a:p>
          <a:p>
            <a:pPr marL="50800" marR="342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l’eliminazione del tempo,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meno 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specificamente </a:t>
            </a:r>
            <a:r>
              <a:rPr sz="1200" spc="-5" dirty="0">
                <a:latin typeface="Times New Roman"/>
                <a:cs typeface="Times New Roman"/>
              </a:rPr>
              <a:t>ordinato altrimenti. Nessun miracolo, </a:t>
            </a:r>
            <a:r>
              <a:rPr sz="1200" dirty="0">
                <a:latin typeface="Times New Roman"/>
                <a:cs typeface="Times New Roman"/>
              </a:rPr>
              <a:t>nessun 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possibile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sopravvenuto 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rimanente attività terrena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0800" marR="1485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Gesù avrebbe </a:t>
            </a:r>
            <a:r>
              <a:rPr sz="1200" dirty="0">
                <a:latin typeface="Times New Roman"/>
                <a:cs typeface="Times New Roman"/>
              </a:rPr>
              <a:t>potuto avere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un atto </a:t>
            </a:r>
            <a:r>
              <a:rPr sz="1200" spc="-5" dirty="0">
                <a:latin typeface="Times New Roman"/>
                <a:cs typeface="Times New Roman"/>
              </a:rPr>
              <a:t>trascendente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naturali stabilite e </a:t>
            </a:r>
            <a:r>
              <a:rPr sz="1200" spc="-5" dirty="0">
                <a:latin typeface="Times New Roman"/>
                <a:cs typeface="Times New Roman"/>
              </a:rPr>
              <a:t>normalmente operanti negli  affari degli </a:t>
            </a:r>
            <a:r>
              <a:rPr sz="1200" dirty="0">
                <a:latin typeface="Times New Roman"/>
                <a:cs typeface="Times New Roman"/>
              </a:rPr>
              <a:t>uomini quali vivono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i="1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tale questione espressamente citata del </a:t>
            </a:r>
            <a:r>
              <a:rPr sz="1200" i="1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Nessun limite, beninteso, 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alle manifestazioni della “volontà del Padre”. L’eliminazione del 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 espresso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Sovrano potenziale di un </a:t>
            </a:r>
            <a:r>
              <a:rPr sz="1200" spc="-5" dirty="0">
                <a:latin typeface="Times New Roman"/>
                <a:cs typeface="Times New Roman"/>
              </a:rPr>
              <a:t>universo poteva essere evitata solo dall’azione diretta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esplicita della </a:t>
            </a:r>
            <a:r>
              <a:rPr sz="1200" i="1" spc="-5" dirty="0">
                <a:latin typeface="Times New Roman"/>
                <a:cs typeface="Times New Roman"/>
              </a:rPr>
              <a:t>volontà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1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Dio-uomo </a:t>
            </a:r>
            <a:r>
              <a:rPr sz="1200" dirty="0">
                <a:latin typeface="Times New Roman"/>
                <a:cs typeface="Times New Roman"/>
              </a:rPr>
              <a:t>volta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in modo che il tempo, </a:t>
            </a:r>
            <a:r>
              <a:rPr sz="1200" spc="-5" dirty="0">
                <a:latin typeface="Times New Roman"/>
                <a:cs typeface="Times New Roman"/>
              </a:rPr>
              <a:t>legato all’atto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all’avvenimento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questione,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i="1" spc="-5" dirty="0">
                <a:latin typeface="Times New Roman"/>
                <a:cs typeface="Times New Roman"/>
              </a:rPr>
              <a:t>dovesse essere </a:t>
            </a:r>
            <a:r>
              <a:rPr sz="1200" i="1" dirty="0">
                <a:latin typeface="Times New Roman"/>
                <a:cs typeface="Times New Roman"/>
              </a:rPr>
              <a:t>abbreviato o  </a:t>
            </a:r>
            <a:r>
              <a:rPr sz="1200" i="1" spc="-5" dirty="0">
                <a:latin typeface="Times New Roman"/>
                <a:cs typeface="Times New Roman"/>
              </a:rPr>
              <a:t>eliminato.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d’impedire la </a:t>
            </a:r>
            <a:r>
              <a:rPr sz="1200" spc="-5" dirty="0">
                <a:latin typeface="Times New Roman"/>
                <a:cs typeface="Times New Roman"/>
              </a:rPr>
              <a:t>comparsa </a:t>
            </a:r>
            <a:r>
              <a:rPr sz="1200" dirty="0">
                <a:latin typeface="Times New Roman"/>
                <a:cs typeface="Times New Roman"/>
              </a:rPr>
              <a:t>di apparenti </a:t>
            </a:r>
            <a:r>
              <a:rPr sz="1200" i="1" spc="-5" dirty="0">
                <a:latin typeface="Times New Roman"/>
                <a:cs typeface="Times New Roman"/>
              </a:rPr>
              <a:t>miracoli </a:t>
            </a:r>
            <a:r>
              <a:rPr sz="1200" i="1" dirty="0">
                <a:latin typeface="Times New Roman"/>
                <a:cs typeface="Times New Roman"/>
              </a:rPr>
              <a:t>legati al </a:t>
            </a:r>
            <a:r>
              <a:rPr sz="1200" i="1" spc="-5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necessario che </a:t>
            </a:r>
            <a:r>
              <a:rPr sz="1200" spc="-5" dirty="0">
                <a:latin typeface="Times New Roman"/>
                <a:cs typeface="Times New Roman"/>
              </a:rPr>
              <a:t>Gesù fosse </a:t>
            </a:r>
            <a:r>
              <a:rPr sz="1200" dirty="0">
                <a:latin typeface="Times New Roman"/>
                <a:cs typeface="Times New Roman"/>
              </a:rPr>
              <a:t>costantemente  </a:t>
            </a:r>
            <a:r>
              <a:rPr sz="1200" spc="-5" dirty="0">
                <a:latin typeface="Times New Roman"/>
                <a:cs typeface="Times New Roman"/>
              </a:rPr>
              <a:t>cosciente del tempo.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interruzione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del tempo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sua,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l’espressione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desiderio  definito, equivaleva all’attuazione della cosa concepita nella </a:t>
            </a:r>
            <a:r>
              <a:rPr sz="1200" dirty="0">
                <a:latin typeface="Times New Roman"/>
                <a:cs typeface="Times New Roman"/>
              </a:rPr>
              <a:t>mente di questo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l’intervento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(1517.2) 136:5.6 </a:t>
            </a:r>
            <a:r>
              <a:rPr sz="1200" spc="-5" dirty="0">
                <a:latin typeface="Times New Roman"/>
                <a:cs typeface="Times New Roman"/>
              </a:rPr>
              <a:t>Grazie al 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del suo Aggiustatore Personalizzato associato era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per Micael limitare  perfettamente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attività terrene personali </a:t>
            </a:r>
            <a:r>
              <a:rPr sz="1200" dirty="0">
                <a:latin typeface="Times New Roman"/>
                <a:cs typeface="Times New Roman"/>
              </a:rPr>
              <a:t>in rapporto </a:t>
            </a:r>
            <a:r>
              <a:rPr sz="1200" spc="-5" dirty="0">
                <a:latin typeface="Times New Roman"/>
                <a:cs typeface="Times New Roman"/>
              </a:rPr>
              <a:t>allo spazio,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al Figlio dell’Uomo limitare </a:t>
            </a:r>
            <a:r>
              <a:rPr sz="1200" dirty="0">
                <a:latin typeface="Times New Roman"/>
                <a:cs typeface="Times New Roman"/>
              </a:rPr>
              <a:t>in tal modo 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status terrestre come </a:t>
            </a:r>
            <a:r>
              <a:rPr sz="1200" dirty="0">
                <a:latin typeface="Times New Roman"/>
                <a:cs typeface="Times New Roman"/>
              </a:rPr>
              <a:t>Sovrano potenziale di </a:t>
            </a:r>
            <a:r>
              <a:rPr sz="1200" spc="-5" dirty="0">
                <a:latin typeface="Times New Roman"/>
                <a:cs typeface="Times New Roman"/>
              </a:rPr>
              <a:t>Nebadon riguardo al </a:t>
            </a:r>
            <a:r>
              <a:rPr sz="1200" i="1" spc="-5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lo </a:t>
            </a:r>
            <a:r>
              <a:rPr sz="1200" spc="-5" dirty="0">
                <a:latin typeface="Times New Roman"/>
                <a:cs typeface="Times New Roman"/>
              </a:rPr>
              <a:t>status attuale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 quando </a:t>
            </a:r>
            <a:r>
              <a:rPr sz="1200" dirty="0">
                <a:latin typeface="Times New Roman"/>
                <a:cs typeface="Times New Roman"/>
              </a:rPr>
              <a:t>iniziò il </a:t>
            </a:r>
            <a:r>
              <a:rPr sz="1200" spc="-5" dirty="0">
                <a:latin typeface="Times New Roman"/>
                <a:cs typeface="Times New Roman"/>
              </a:rPr>
              <a:t>suo ministero pubblico 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seconda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decisione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(1517.3) 136:6.1 </a:t>
            </a:r>
            <a:r>
              <a:rPr sz="1200" spc="-5" dirty="0">
                <a:latin typeface="Times New Roman"/>
                <a:cs typeface="Times New Roman"/>
              </a:rPr>
              <a:t>Avendo stabilito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linea di condotta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tutte le personalità di tutte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intelligenze create,  per quanto </a:t>
            </a:r>
            <a:r>
              <a:rPr sz="1200" dirty="0">
                <a:latin typeface="Times New Roman"/>
                <a:cs typeface="Times New Roman"/>
              </a:rPr>
              <a:t>questa poteva </a:t>
            </a:r>
            <a:r>
              <a:rPr sz="1200" spc="-5" dirty="0">
                <a:latin typeface="Times New Roman"/>
                <a:cs typeface="Times New Roman"/>
              </a:rPr>
              <a:t>essere determinata </a:t>
            </a:r>
            <a:r>
              <a:rPr sz="1200" dirty="0">
                <a:latin typeface="Times New Roman"/>
                <a:cs typeface="Times New Roman"/>
              </a:rPr>
              <a:t>in considerazione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inerente al suo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divinità, Gesù </a:t>
            </a:r>
            <a:r>
              <a:rPr sz="1200" dirty="0">
                <a:latin typeface="Times New Roman"/>
                <a:cs typeface="Times New Roman"/>
              </a:rPr>
              <a:t>rivolse 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attenzioni su </a:t>
            </a:r>
            <a:r>
              <a:rPr sz="1200" spc="-10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stesso. Che </a:t>
            </a:r>
            <a:r>
              <a:rPr sz="1200" spc="-5" dirty="0">
                <a:latin typeface="Times New Roman"/>
                <a:cs typeface="Times New Roman"/>
              </a:rPr>
              <a:t>cosa avrebbe fatto egli,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creatore pienamente </a:t>
            </a:r>
            <a:r>
              <a:rPr sz="1200" dirty="0">
                <a:latin typeface="Times New Roman"/>
                <a:cs typeface="Times New Roman"/>
              </a:rPr>
              <a:t>autocosciente 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  esseri esistenti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 nelle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ricorrenti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avrebbe </a:t>
            </a:r>
            <a:r>
              <a:rPr sz="1200" dirty="0">
                <a:latin typeface="Times New Roman"/>
                <a:cs typeface="Times New Roman"/>
              </a:rPr>
              <a:t>incontrato  </a:t>
            </a:r>
            <a:r>
              <a:rPr sz="1200" spc="-5" dirty="0">
                <a:latin typeface="Times New Roman"/>
                <a:cs typeface="Times New Roman"/>
              </a:rPr>
              <a:t>immediatamente quando fosse ritornato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per riprendere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tra </a:t>
            </a:r>
            <a:r>
              <a:rPr sz="1200" spc="-5" dirty="0">
                <a:latin typeface="Times New Roman"/>
                <a:cs typeface="Times New Roman"/>
              </a:rPr>
              <a:t>gli uomini?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precisamente mentre si  trovava su questi </a:t>
            </a:r>
            <a:r>
              <a:rPr sz="1200" dirty="0">
                <a:latin typeface="Times New Roman"/>
                <a:cs typeface="Times New Roman"/>
              </a:rPr>
              <a:t>monti da solo, questo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era già presentato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sua evidenza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procurarsi del cibo. 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giorno delle </a:t>
            </a:r>
            <a:r>
              <a:rPr sz="1200" dirty="0">
                <a:latin typeface="Times New Roman"/>
                <a:cs typeface="Times New Roman"/>
              </a:rPr>
              <a:t>sue meditazioni </a:t>
            </a:r>
            <a:r>
              <a:rPr sz="1200" spc="-5" dirty="0">
                <a:latin typeface="Times New Roman"/>
                <a:cs typeface="Times New Roman"/>
              </a:rPr>
              <a:t>solitarie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corpo </a:t>
            </a:r>
            <a:r>
              <a:rPr sz="1200" dirty="0">
                <a:latin typeface="Times New Roman"/>
                <a:cs typeface="Times New Roman"/>
              </a:rPr>
              <a:t>umano ebbe </a:t>
            </a:r>
            <a:r>
              <a:rPr sz="1200" spc="-5" dirty="0">
                <a:latin typeface="Times New Roman"/>
                <a:cs typeface="Times New Roman"/>
              </a:rPr>
              <a:t>fame. Doveva egli andare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cibo </a:t>
            </a:r>
            <a:r>
              <a:rPr sz="1200" spc="-5" dirty="0">
                <a:latin typeface="Times New Roman"/>
                <a:cs typeface="Times New Roman"/>
              </a:rPr>
              <a:t>come avrebbe  fatto </a:t>
            </a:r>
            <a:r>
              <a:rPr sz="1200" dirty="0">
                <a:latin typeface="Times New Roman"/>
                <a:cs typeface="Times New Roman"/>
              </a:rPr>
              <a:t>un uomo qualunque, o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semplicemente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poteri creativi normali </a:t>
            </a:r>
            <a:r>
              <a:rPr sz="1200" dirty="0">
                <a:latin typeface="Times New Roman"/>
                <a:cs typeface="Times New Roman"/>
              </a:rPr>
              <a:t>e produrre un </a:t>
            </a:r>
            <a:r>
              <a:rPr sz="1200" spc="-5" dirty="0">
                <a:latin typeface="Times New Roman"/>
                <a:cs typeface="Times New Roman"/>
              </a:rPr>
              <a:t>cibo corporale </a:t>
            </a:r>
            <a:r>
              <a:rPr sz="1200" dirty="0">
                <a:latin typeface="Times New Roman"/>
                <a:cs typeface="Times New Roman"/>
              </a:rPr>
              <a:t>adeguato e  </a:t>
            </a:r>
            <a:r>
              <a:rPr sz="1200" spc="-5" dirty="0">
                <a:latin typeface="Times New Roman"/>
                <a:cs typeface="Times New Roman"/>
              </a:rPr>
              <a:t>bell’e pronto? Questa grande decisione del </a:t>
            </a:r>
            <a:r>
              <a:rPr sz="1200" dirty="0">
                <a:latin typeface="Times New Roman"/>
                <a:cs typeface="Times New Roman"/>
              </a:rPr>
              <a:t>Maestro vi è stata </a:t>
            </a:r>
            <a:r>
              <a:rPr sz="1200" spc="-5" dirty="0">
                <a:latin typeface="Times New Roman"/>
                <a:cs typeface="Times New Roman"/>
              </a:rPr>
              <a:t>descritta come </a:t>
            </a:r>
            <a:r>
              <a:rPr sz="1200" dirty="0">
                <a:latin typeface="Times New Roman"/>
                <a:cs typeface="Times New Roman"/>
              </a:rPr>
              <a:t>una tentazione 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sfida </a:t>
            </a:r>
            <a:r>
              <a:rPr sz="1200" spc="-5" dirty="0">
                <a:latin typeface="Times New Roman"/>
                <a:cs typeface="Times New Roman"/>
              </a:rPr>
              <a:t>lanciata </a:t>
            </a:r>
            <a:r>
              <a:rPr sz="1200" dirty="0">
                <a:latin typeface="Times New Roman"/>
                <a:cs typeface="Times New Roman"/>
              </a:rPr>
              <a:t>da supposti  </a:t>
            </a:r>
            <a:r>
              <a:rPr sz="1200" spc="-5" dirty="0">
                <a:latin typeface="Times New Roman"/>
                <a:cs typeface="Times New Roman"/>
              </a:rPr>
              <a:t>nemici affinché </a:t>
            </a:r>
            <a:r>
              <a:rPr sz="1200" dirty="0">
                <a:latin typeface="Times New Roman"/>
                <a:cs typeface="Times New Roman"/>
              </a:rPr>
              <a:t>“comandi che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pietre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tramutino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pani”.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290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(1518.1) 136:6.2 </a:t>
            </a:r>
            <a:r>
              <a:rPr sz="1200" spc="-5" dirty="0">
                <a:latin typeface="Times New Roman"/>
                <a:cs typeface="Times New Roman"/>
              </a:rPr>
              <a:t>Gesù stabilì così </a:t>
            </a:r>
            <a:r>
              <a:rPr sz="1200" dirty="0">
                <a:latin typeface="Times New Roman"/>
                <a:cs typeface="Times New Roman"/>
              </a:rPr>
              <a:t>una nuova e coerente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terrena. Per quanto concerneva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sue necessità personali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anche le sue </a:t>
            </a:r>
            <a:r>
              <a:rPr sz="1200" spc="-5" dirty="0">
                <a:latin typeface="Times New Roman"/>
                <a:cs typeface="Times New Roman"/>
              </a:rPr>
              <a:t>relazioni con altre </a:t>
            </a:r>
            <a:r>
              <a:rPr sz="1200" dirty="0">
                <a:latin typeface="Times New Roman"/>
                <a:cs typeface="Times New Roman"/>
              </a:rPr>
              <a:t>personalità,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scelse deliberatamente </a:t>
            </a:r>
            <a:r>
              <a:rPr sz="1200" dirty="0">
                <a:latin typeface="Times New Roman"/>
                <a:cs typeface="Times New Roman"/>
              </a:rPr>
              <a:t>di proseguire la  via di una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esistenza </a:t>
            </a:r>
            <a:r>
              <a:rPr sz="1200" spc="-5" dirty="0">
                <a:latin typeface="Times New Roman"/>
                <a:cs typeface="Times New Roman"/>
              </a:rPr>
              <a:t>terrena; </a:t>
            </a:r>
            <a:r>
              <a:rPr sz="1200" dirty="0">
                <a:latin typeface="Times New Roman"/>
                <a:cs typeface="Times New Roman"/>
              </a:rPr>
              <a:t>decise definitivamente in </a:t>
            </a:r>
            <a:r>
              <a:rPr sz="1200" spc="-5" dirty="0">
                <a:latin typeface="Times New Roman"/>
                <a:cs typeface="Times New Roman"/>
              </a:rPr>
              <a:t>senso contrario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che trascendesse, </a:t>
            </a:r>
            <a:r>
              <a:rPr sz="1200" dirty="0">
                <a:latin typeface="Times New Roman"/>
                <a:cs typeface="Times New Roman"/>
              </a:rPr>
              <a:t>violasse  od </a:t>
            </a:r>
            <a:r>
              <a:rPr sz="1200" spc="-5" dirty="0">
                <a:latin typeface="Times New Roman"/>
                <a:cs typeface="Times New Roman"/>
              </a:rPr>
              <a:t>oltraggiasse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naturali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stesso stabilite. Ma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ripromettersi,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era già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avvertito dal suo  Aggiustatore Personalizzato,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leggi naturali non </a:t>
            </a:r>
            <a:r>
              <a:rPr sz="1200" spc="-5" dirty="0">
                <a:latin typeface="Times New Roman"/>
                <a:cs typeface="Times New Roman"/>
              </a:rPr>
              <a:t>potessero, </a:t>
            </a:r>
            <a:r>
              <a:rPr sz="1200" dirty="0">
                <a:latin typeface="Times New Roman"/>
                <a:cs typeface="Times New Roman"/>
              </a:rPr>
              <a:t>in certe </a:t>
            </a:r>
            <a:r>
              <a:rPr sz="1200" spc="-5" dirty="0">
                <a:latin typeface="Times New Roman"/>
                <a:cs typeface="Times New Roman"/>
              </a:rPr>
              <a:t>circostanze concepibili, essere grandemente  </a:t>
            </a:r>
            <a:r>
              <a:rPr sz="1200" i="1" spc="-5" dirty="0">
                <a:latin typeface="Times New Roman"/>
                <a:cs typeface="Times New Roman"/>
              </a:rPr>
              <a:t>accelerate.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generale, Gesù decise che </a:t>
            </a:r>
            <a:r>
              <a:rPr sz="1200" dirty="0">
                <a:latin typeface="Times New Roman"/>
                <a:cs typeface="Times New Roman"/>
              </a:rPr>
              <a:t>l’opera </a:t>
            </a:r>
            <a:r>
              <a:rPr sz="1200" spc="-5" dirty="0">
                <a:latin typeface="Times New Roman"/>
                <a:cs typeface="Times New Roman"/>
              </a:rPr>
              <a:t>della sua vita sarebbe stata organizzata </a:t>
            </a:r>
            <a:r>
              <a:rPr sz="1200" dirty="0">
                <a:latin typeface="Times New Roman"/>
                <a:cs typeface="Times New Roman"/>
              </a:rPr>
              <a:t>e proseguita </a:t>
            </a:r>
            <a:r>
              <a:rPr sz="1200" spc="-5" dirty="0">
                <a:latin typeface="Times New Roman"/>
                <a:cs typeface="Times New Roman"/>
              </a:rPr>
              <a:t>conformemente alle leggi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natura ed </a:t>
            </a:r>
            <a:r>
              <a:rPr sz="1200" dirty="0">
                <a:latin typeface="Times New Roman"/>
                <a:cs typeface="Times New Roman"/>
              </a:rPr>
              <a:t>in armonia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sociale esistente.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scelse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che fosse </a:t>
            </a:r>
            <a:r>
              <a:rPr sz="1200" dirty="0">
                <a:latin typeface="Times New Roman"/>
                <a:cs typeface="Times New Roman"/>
              </a:rPr>
              <a:t>l’equivalente di  una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miracoli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prodigi. 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decise a </a:t>
            </a:r>
            <a:r>
              <a:rPr sz="1200" spc="-5" dirty="0">
                <a:latin typeface="Times New Roman"/>
                <a:cs typeface="Times New Roman"/>
              </a:rPr>
              <a:t>favore della “volontà del </a:t>
            </a:r>
            <a:r>
              <a:rPr sz="1200" dirty="0">
                <a:latin typeface="Times New Roman"/>
                <a:cs typeface="Times New Roman"/>
              </a:rPr>
              <a:t>Padre”; di nuovo </a:t>
            </a:r>
            <a:r>
              <a:rPr sz="1200" spc="-5" dirty="0">
                <a:latin typeface="Times New Roman"/>
                <a:cs typeface="Times New Roman"/>
              </a:rPr>
              <a:t>lasciò ogni </a:t>
            </a:r>
            <a:r>
              <a:rPr sz="1200" spc="1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nelle 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-5" dirty="0">
                <a:latin typeface="Times New Roman"/>
                <a:cs typeface="Times New Roman"/>
              </a:rPr>
              <a:t>suo Padre del</a:t>
            </a:r>
            <a:r>
              <a:rPr sz="1200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(1518.2) 136:6.3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umana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imponeva che il primo </a:t>
            </a:r>
            <a:r>
              <a:rPr sz="1200" spc="-5" dirty="0">
                <a:latin typeface="Times New Roman"/>
                <a:cs typeface="Times New Roman"/>
              </a:rPr>
              <a:t>dovere fosse </a:t>
            </a:r>
            <a:r>
              <a:rPr sz="1200" dirty="0">
                <a:latin typeface="Times New Roman"/>
                <a:cs typeface="Times New Roman"/>
              </a:rPr>
              <a:t>quello di </a:t>
            </a:r>
            <a:r>
              <a:rPr sz="1200" spc="-5" dirty="0">
                <a:latin typeface="Times New Roman"/>
                <a:cs typeface="Times New Roman"/>
              </a:rPr>
              <a:t>preservare se </a:t>
            </a:r>
            <a:r>
              <a:rPr sz="1200" dirty="0">
                <a:latin typeface="Times New Roman"/>
                <a:cs typeface="Times New Roman"/>
              </a:rPr>
              <a:t>stesso;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comportamento  normale dell’uomo naturale sui </a:t>
            </a:r>
            <a:r>
              <a:rPr sz="1200" dirty="0">
                <a:latin typeface="Times New Roman"/>
                <a:cs typeface="Times New Roman"/>
              </a:rPr>
              <a:t>mondi del tempo e </a:t>
            </a:r>
            <a:r>
              <a:rPr sz="1200" spc="-5" dirty="0">
                <a:latin typeface="Times New Roman"/>
                <a:cs typeface="Times New Roman"/>
              </a:rPr>
              <a:t>dello spazio, </a:t>
            </a:r>
            <a:r>
              <a:rPr sz="1200" dirty="0">
                <a:latin typeface="Times New Roman"/>
                <a:cs typeface="Times New Roman"/>
              </a:rPr>
              <a:t>ed è quindi una </a:t>
            </a:r>
            <a:r>
              <a:rPr sz="1200" spc="-5" dirty="0">
                <a:latin typeface="Times New Roman"/>
                <a:cs typeface="Times New Roman"/>
              </a:rPr>
              <a:t>reazione legittima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1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occupava </a:t>
            </a:r>
            <a:r>
              <a:rPr sz="1200" dirty="0">
                <a:latin typeface="Times New Roman"/>
                <a:cs typeface="Times New Roman"/>
              </a:rPr>
              <a:t>soltanto di questo mondo e </a:t>
            </a:r>
            <a:r>
              <a:rPr sz="1200" spc="-5" dirty="0">
                <a:latin typeface="Times New Roman"/>
                <a:cs typeface="Times New Roman"/>
              </a:rPr>
              <a:t>delle sue creature; egli </a:t>
            </a:r>
            <a:r>
              <a:rPr sz="1200" dirty="0">
                <a:latin typeface="Times New Roman"/>
                <a:cs typeface="Times New Roman"/>
              </a:rPr>
              <a:t>stava vivendo una vita destinata </a:t>
            </a:r>
            <a:r>
              <a:rPr sz="1200" spc="-5" dirty="0">
                <a:latin typeface="Times New Roman"/>
                <a:cs typeface="Times New Roman"/>
              </a:rPr>
              <a:t>ad istruire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ispirare le  molteplici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un immenso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94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(1518.3) 136:6.4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illuminazione </a:t>
            </a:r>
            <a:r>
              <a:rPr sz="1200" spc="-5" dirty="0">
                <a:latin typeface="Times New Roman"/>
                <a:cs typeface="Times New Roman"/>
              </a:rPr>
              <a:t>battesimale egli aveva vissuto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sottomissione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e </a:t>
            </a:r>
            <a:r>
              <a:rPr sz="1200" spc="-5" dirty="0">
                <a:latin typeface="Times New Roman"/>
                <a:cs typeface="Times New Roman"/>
              </a:rPr>
              <a:t>al governo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 Padre celeste. Egli decise energicamente </a:t>
            </a:r>
            <a:r>
              <a:rPr sz="1200" dirty="0">
                <a:latin typeface="Times New Roman"/>
                <a:cs typeface="Times New Roman"/>
              </a:rPr>
              <a:t>di continuare proprio in </a:t>
            </a:r>
            <a:r>
              <a:rPr sz="1200" spc="-5" dirty="0">
                <a:latin typeface="Times New Roman"/>
                <a:cs typeface="Times New Roman"/>
              </a:rPr>
              <a:t>questa implicita dipendenza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 marL="63500" marR="3943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una condotta </a:t>
            </a:r>
            <a:r>
              <a:rPr sz="1200" spc="-5" dirty="0">
                <a:latin typeface="Times New Roman"/>
                <a:cs typeface="Times New Roman"/>
              </a:rPr>
              <a:t>innaturale </a:t>
            </a:r>
            <a:r>
              <a:rPr sz="1200" dirty="0">
                <a:latin typeface="Times New Roman"/>
                <a:cs typeface="Times New Roman"/>
              </a:rPr>
              <a:t>— decise di non </a:t>
            </a:r>
            <a:r>
              <a:rPr sz="1200" spc="-5" dirty="0">
                <a:latin typeface="Times New Roman"/>
                <a:cs typeface="Times New Roman"/>
              </a:rPr>
              <a:t>cercare l’autopreservazione. Egli 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la politica  </a:t>
            </a:r>
            <a:r>
              <a:rPr sz="1200" spc="-5" dirty="0">
                <a:latin typeface="Times New Roman"/>
                <a:cs typeface="Times New Roman"/>
              </a:rPr>
              <a:t>consistente nel </a:t>
            </a:r>
            <a:r>
              <a:rPr sz="1200" dirty="0">
                <a:latin typeface="Times New Roman"/>
                <a:cs typeface="Times New Roman"/>
              </a:rPr>
              <a:t>rifiutare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difendere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dirty="0">
                <a:latin typeface="Times New Roman"/>
                <a:cs typeface="Times New Roman"/>
              </a:rPr>
              <a:t>Formulò le </a:t>
            </a:r>
            <a:r>
              <a:rPr sz="1200" spc="-5" dirty="0">
                <a:latin typeface="Times New Roman"/>
                <a:cs typeface="Times New Roman"/>
              </a:rPr>
              <a:t>sue conclusioni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parole delle </a:t>
            </a:r>
            <a:r>
              <a:rPr sz="1200" dirty="0">
                <a:latin typeface="Times New Roman"/>
                <a:cs typeface="Times New Roman"/>
              </a:rPr>
              <a:t>Scritture </a:t>
            </a:r>
            <a:r>
              <a:rPr sz="1200" spc="-5" dirty="0">
                <a:latin typeface="Times New Roman"/>
                <a:cs typeface="Times New Roman"/>
              </a:rPr>
              <a:t>familiari alla sua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63500" marR="30734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umana: “L’uomo </a:t>
            </a:r>
            <a:r>
              <a:rPr sz="1200" dirty="0">
                <a:latin typeface="Times New Roman"/>
                <a:cs typeface="Times New Roman"/>
              </a:rPr>
              <a:t>non vivrà di </a:t>
            </a:r>
            <a:r>
              <a:rPr sz="1200" spc="-5" dirty="0">
                <a:latin typeface="Times New Roman"/>
                <a:cs typeface="Times New Roman"/>
              </a:rPr>
              <a:t>solo pane, </a:t>
            </a:r>
            <a:r>
              <a:rPr sz="1200" dirty="0">
                <a:latin typeface="Times New Roman"/>
                <a:cs typeface="Times New Roman"/>
              </a:rPr>
              <a:t>ma di ogni </a:t>
            </a:r>
            <a:r>
              <a:rPr sz="1200" spc="-5" dirty="0">
                <a:latin typeface="Times New Roman"/>
                <a:cs typeface="Times New Roman"/>
              </a:rPr>
              <a:t>parola che esce dalla </a:t>
            </a:r>
            <a:r>
              <a:rPr sz="1200" dirty="0">
                <a:latin typeface="Times New Roman"/>
                <a:cs typeface="Times New Roman"/>
              </a:rPr>
              <a:t>bocca di </a:t>
            </a:r>
            <a:r>
              <a:rPr sz="1200" spc="-5" dirty="0">
                <a:latin typeface="Times New Roman"/>
                <a:cs typeface="Times New Roman"/>
              </a:rPr>
              <a:t>Dio.” Giungendo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conclusione </a:t>
            </a:r>
            <a:r>
              <a:rPr sz="1200" spc="-5" dirty="0">
                <a:latin typeface="Times New Roman"/>
                <a:cs typeface="Times New Roman"/>
              </a:rPr>
              <a:t>circa  l’appetito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fisica espresso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cibo,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concernente  tutti </a:t>
            </a:r>
            <a:r>
              <a:rPr sz="1200" spc="-5" dirty="0">
                <a:latin typeface="Times New Roman"/>
                <a:cs typeface="Times New Roman"/>
              </a:rPr>
              <a:t>gli altri bisogni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naturali della natura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245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03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(1518.4) 136:6.5 </a:t>
            </a:r>
            <a:r>
              <a:rPr sz="1200" spc="-5" dirty="0">
                <a:latin typeface="Times New Roman"/>
                <a:cs typeface="Times New Roman"/>
              </a:rPr>
              <a:t>Egli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usare il </a:t>
            </a:r>
            <a:r>
              <a:rPr sz="1200" spc="-5" dirty="0">
                <a:latin typeface="Times New Roman"/>
                <a:cs typeface="Times New Roman"/>
              </a:rPr>
              <a:t>suo potere superumano </a:t>
            </a:r>
            <a:r>
              <a:rPr sz="1200" dirty="0">
                <a:latin typeface="Times New Roman"/>
                <a:cs typeface="Times New Roman"/>
              </a:rPr>
              <a:t>a favore di altri, ma mai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politica con persistenza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 stessa,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con scherno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lui: </a:t>
            </a:r>
            <a:r>
              <a:rPr sz="1200" spc="-5" dirty="0">
                <a:latin typeface="Times New Roman"/>
                <a:cs typeface="Times New Roman"/>
              </a:rPr>
              <a:t>“Ha salvato gli altri, </a:t>
            </a:r>
            <a:r>
              <a:rPr sz="1200" dirty="0">
                <a:latin typeface="Times New Roman"/>
                <a:cs typeface="Times New Roman"/>
              </a:rPr>
              <a:t>ma non può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spc="5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stesso”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(1518.5) 136:6.6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erano </a:t>
            </a:r>
            <a:r>
              <a:rPr sz="1200" dirty="0">
                <a:latin typeface="Times New Roman"/>
                <a:cs typeface="Times New Roman"/>
              </a:rPr>
              <a:t>in attesa di un </a:t>
            </a:r>
            <a:r>
              <a:rPr sz="1200" spc="-5" dirty="0">
                <a:latin typeface="Times New Roman"/>
                <a:cs typeface="Times New Roman"/>
              </a:rPr>
              <a:t>Messia che avesse compiuto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prodigi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Mosè, che si </a:t>
            </a:r>
            <a:r>
              <a:rPr sz="1200" dirty="0">
                <a:latin typeface="Times New Roman"/>
                <a:cs typeface="Times New Roman"/>
              </a:rPr>
              <a:t>riteneva </a:t>
            </a:r>
            <a:r>
              <a:rPr sz="1200" spc="-5" dirty="0">
                <a:latin typeface="Times New Roman"/>
                <a:cs typeface="Times New Roman"/>
              </a:rPr>
              <a:t>avesse  fatto scaturire l’acqua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roccia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arido </a:t>
            </a:r>
            <a:r>
              <a:rPr sz="1200" spc="-5" dirty="0">
                <a:latin typeface="Times New Roman"/>
                <a:cs typeface="Times New Roman"/>
              </a:rPr>
              <a:t>ed avesse </a:t>
            </a:r>
            <a:r>
              <a:rPr sz="1200" dirty="0">
                <a:latin typeface="Times New Roman"/>
                <a:cs typeface="Times New Roman"/>
              </a:rPr>
              <a:t>nutrito i </a:t>
            </a:r>
            <a:r>
              <a:rPr sz="1200" spc="-5" dirty="0">
                <a:latin typeface="Times New Roman"/>
                <a:cs typeface="Times New Roman"/>
              </a:rPr>
              <a:t>loro antenati nel </a:t>
            </a:r>
            <a:r>
              <a:rPr sz="1200" dirty="0">
                <a:latin typeface="Times New Roman"/>
                <a:cs typeface="Times New Roman"/>
              </a:rPr>
              <a:t>deserto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manna. Gesù </a:t>
            </a:r>
            <a:r>
              <a:rPr sz="1200" dirty="0">
                <a:latin typeface="Times New Roman"/>
                <a:cs typeface="Times New Roman"/>
              </a:rPr>
              <a:t>conosceva il 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Messia atteso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suoi compatrioti, </a:t>
            </a:r>
            <a:r>
              <a:rPr sz="1200" dirty="0">
                <a:latin typeface="Times New Roman"/>
                <a:cs typeface="Times New Roman"/>
              </a:rPr>
              <a:t>ed egli </a:t>
            </a:r>
            <a:r>
              <a:rPr sz="1200" spc="-5" dirty="0">
                <a:latin typeface="Times New Roman"/>
                <a:cs typeface="Times New Roman"/>
              </a:rPr>
              <a:t>disponeva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all’altezza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ardenti aspettative, </a:t>
            </a:r>
            <a:r>
              <a:rPr sz="1200" dirty="0">
                <a:latin typeface="Times New Roman"/>
                <a:cs typeface="Times New Roman"/>
              </a:rPr>
              <a:t>ma decise in </a:t>
            </a:r>
            <a:r>
              <a:rPr sz="1200" spc="-5" dirty="0">
                <a:latin typeface="Times New Roman"/>
                <a:cs typeface="Times New Roman"/>
              </a:rPr>
              <a:t>senso contrario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magnifico </a:t>
            </a:r>
            <a:r>
              <a:rPr sz="1200" dirty="0">
                <a:latin typeface="Times New Roman"/>
                <a:cs typeface="Times New Roman"/>
              </a:rPr>
              <a:t>programma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gloria. Gesù considerava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fatto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attendersi dei miracoli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ritorno ai tempi antichi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magia ignorante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pratiche degradate degli stregoni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selvaggi.</a:t>
            </a:r>
            <a:endParaRPr sz="1200">
              <a:latin typeface="Times New Roman"/>
              <a:cs typeface="Times New Roman"/>
            </a:endParaRPr>
          </a:p>
          <a:p>
            <a:pPr marL="76200" marR="5080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Forse, </a:t>
            </a:r>
            <a:r>
              <a:rPr sz="1200" dirty="0">
                <a:latin typeface="Times New Roman"/>
                <a:cs typeface="Times New Roman"/>
              </a:rPr>
              <a:t>per la salvezza </a:t>
            </a:r>
            <a:r>
              <a:rPr sz="1200" spc="-5" dirty="0">
                <a:latin typeface="Times New Roman"/>
                <a:cs typeface="Times New Roman"/>
              </a:rPr>
              <a:t>delle sue creature, egli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accelerare </a:t>
            </a:r>
            <a:r>
              <a:rPr sz="1200" dirty="0">
                <a:latin typeface="Times New Roman"/>
                <a:cs typeface="Times New Roman"/>
              </a:rPr>
              <a:t>la legge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stesse leggi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o per </a:t>
            </a:r>
            <a:r>
              <a:rPr sz="1200" spc="-5" dirty="0">
                <a:latin typeface="Times New Roman"/>
                <a:cs typeface="Times New Roman"/>
              </a:rPr>
              <a:t>incutere </a:t>
            </a:r>
            <a:r>
              <a:rPr sz="1200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ai suoi simili, </a:t>
            </a:r>
            <a:r>
              <a:rPr sz="1200" dirty="0">
                <a:latin typeface="Times New Roman"/>
                <a:cs typeface="Times New Roman"/>
              </a:rPr>
              <a:t>questo non </a:t>
            </a:r>
            <a:r>
              <a:rPr sz="1200" spc="-5" dirty="0">
                <a:latin typeface="Times New Roman"/>
                <a:cs typeface="Times New Roman"/>
              </a:rPr>
              <a:t>l’avrebbe fatto. </a:t>
            </a:r>
            <a:r>
              <a:rPr sz="1200" dirty="0">
                <a:latin typeface="Times New Roman"/>
                <a:cs typeface="Times New Roman"/>
              </a:rPr>
              <a:t>E la decisione </a:t>
            </a:r>
            <a:r>
              <a:rPr sz="1200" spc="-5" dirty="0">
                <a:latin typeface="Times New Roman"/>
                <a:cs typeface="Times New Roman"/>
              </a:rPr>
              <a:t>del Maestro fu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5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(1518.6) 136:6.7 </a:t>
            </a:r>
            <a:r>
              <a:rPr sz="1200" spc="-5" dirty="0">
                <a:latin typeface="Times New Roman"/>
                <a:cs typeface="Times New Roman"/>
              </a:rPr>
              <a:t>Gesù era dispiaciuto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popolo; </a:t>
            </a:r>
            <a:r>
              <a:rPr sz="1200" spc="-5" dirty="0">
                <a:latin typeface="Times New Roman"/>
                <a:cs typeface="Times New Roman"/>
              </a:rPr>
              <a:t>egli comprendeva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come essi fossero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venuta del Messia, </a:t>
            </a:r>
            <a:r>
              <a:rPr sz="1200" dirty="0">
                <a:latin typeface="Times New Roman"/>
                <a:cs typeface="Times New Roman"/>
              </a:rPr>
              <a:t>il tempo in cui </a:t>
            </a:r>
            <a:r>
              <a:rPr sz="1200" spc="-5" dirty="0">
                <a:latin typeface="Times New Roman"/>
                <a:cs typeface="Times New Roman"/>
              </a:rPr>
              <a:t>“la terra </a:t>
            </a:r>
            <a:r>
              <a:rPr sz="1200" dirty="0">
                <a:latin typeface="Times New Roman"/>
                <a:cs typeface="Times New Roman"/>
              </a:rPr>
              <a:t>produrrà i </a:t>
            </a:r>
            <a:r>
              <a:rPr sz="1200" spc="-5" dirty="0">
                <a:latin typeface="Times New Roman"/>
                <a:cs typeface="Times New Roman"/>
              </a:rPr>
              <a:t>suoi frutti dieci </a:t>
            </a:r>
            <a:r>
              <a:rPr sz="1200" dirty="0">
                <a:latin typeface="Times New Roman"/>
                <a:cs typeface="Times New Roman"/>
              </a:rPr>
              <a:t>volte mille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su ogni vigna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spc="5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tralci,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ogni tralcio </a:t>
            </a:r>
            <a:r>
              <a:rPr sz="1200" dirty="0">
                <a:latin typeface="Times New Roman"/>
                <a:cs typeface="Times New Roman"/>
              </a:rPr>
              <a:t>produrrà mille </a:t>
            </a:r>
            <a:r>
              <a:rPr sz="1200" spc="-5" dirty="0">
                <a:latin typeface="Times New Roman"/>
                <a:cs typeface="Times New Roman"/>
              </a:rPr>
              <a:t>grappoli ed ogni grappolo produrrà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acini, ed ogni acino </a:t>
            </a:r>
            <a:r>
              <a:rPr sz="1200" dirty="0">
                <a:latin typeface="Times New Roman"/>
                <a:cs typeface="Times New Roman"/>
              </a:rPr>
              <a:t>produrrà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gallone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vino”. Gli Ebrei  credevano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Messia avrebbe inaugurato </a:t>
            </a:r>
            <a:r>
              <a:rPr sz="1200" dirty="0">
                <a:latin typeface="Times New Roman"/>
                <a:cs typeface="Times New Roman"/>
              </a:rPr>
              <a:t>un’era di </a:t>
            </a:r>
            <a:r>
              <a:rPr sz="1200" spc="-5" dirty="0">
                <a:latin typeface="Times New Roman"/>
                <a:cs typeface="Times New Roman"/>
              </a:rPr>
              <a:t>abbondanza miracolosa. Gli Ebrei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nutriti con tradizioni di 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leggende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prodigi.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89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(1519.1) 136:6.8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Messia che </a:t>
            </a:r>
            <a:r>
              <a:rPr sz="1200" dirty="0">
                <a:latin typeface="Times New Roman"/>
                <a:cs typeface="Times New Roman"/>
              </a:rPr>
              <a:t>veniva a </a:t>
            </a:r>
            <a:r>
              <a:rPr sz="1200" spc="-5" dirty="0">
                <a:latin typeface="Times New Roman"/>
                <a:cs typeface="Times New Roman"/>
              </a:rPr>
              <a:t>moltiplicare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ed </a:t>
            </a:r>
            <a:r>
              <a:rPr sz="1200" dirty="0">
                <a:latin typeface="Times New Roman"/>
                <a:cs typeface="Times New Roman"/>
              </a:rPr>
              <a:t>il vino. Non </a:t>
            </a:r>
            <a:r>
              <a:rPr sz="1200" spc="-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provvedere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ai bisogni  temporali; </a:t>
            </a:r>
            <a:r>
              <a:rPr sz="1200" dirty="0">
                <a:latin typeface="Times New Roman"/>
                <a:cs typeface="Times New Roman"/>
              </a:rPr>
              <a:t>veniva a rivelare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terreni, mentre cercava </a:t>
            </a:r>
            <a:r>
              <a:rPr sz="1200" dirty="0">
                <a:latin typeface="Times New Roman"/>
                <a:cs typeface="Times New Roman"/>
              </a:rPr>
              <a:t>di portare i </a:t>
            </a:r>
            <a:r>
              <a:rPr sz="1200" spc="-5" dirty="0">
                <a:latin typeface="Times New Roman"/>
                <a:cs typeface="Times New Roman"/>
              </a:rPr>
              <a:t>suoi figli </a:t>
            </a:r>
            <a:r>
              <a:rPr sz="1200" dirty="0">
                <a:latin typeface="Times New Roman"/>
                <a:cs typeface="Times New Roman"/>
              </a:rPr>
              <a:t>terreni ad </a:t>
            </a:r>
            <a:r>
              <a:rPr sz="1200" spc="-5" dirty="0">
                <a:latin typeface="Times New Roman"/>
                <a:cs typeface="Times New Roman"/>
              </a:rPr>
              <a:t>unirsi </a:t>
            </a:r>
            <a:r>
              <a:rPr sz="1200" dirty="0">
                <a:latin typeface="Times New Roman"/>
                <a:cs typeface="Times New Roman"/>
              </a:rPr>
              <a:t>a lui in uno  </a:t>
            </a:r>
            <a:r>
              <a:rPr sz="1200" spc="-5" dirty="0">
                <a:latin typeface="Times New Roman"/>
                <a:cs typeface="Times New Roman"/>
              </a:rPr>
              <a:t>sforzo sincero per </a:t>
            </a:r>
            <a:r>
              <a:rPr sz="1200" dirty="0">
                <a:latin typeface="Times New Roman"/>
                <a:cs typeface="Times New Roman"/>
              </a:rPr>
              <a:t>vivere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(1519.2) 136:6.9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decisione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illustrò </a:t>
            </a:r>
            <a:r>
              <a:rPr sz="1200" spc="-5" dirty="0">
                <a:latin typeface="Times New Roman"/>
                <a:cs typeface="Times New Roman"/>
              </a:rPr>
              <a:t>agli osservatori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prostituire talenti  divini 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donate da </a:t>
            </a:r>
            <a:r>
              <a:rPr sz="1200" spc="-5" dirty="0">
                <a:latin typeface="Times New Roman"/>
                <a:cs typeface="Times New Roman"/>
              </a:rPr>
              <a:t>Dio ad </a:t>
            </a:r>
            <a:r>
              <a:rPr sz="1200" dirty="0">
                <a:latin typeface="Times New Roman"/>
                <a:cs typeface="Times New Roman"/>
              </a:rPr>
              <a:t>ambizioni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 profitto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glorificazione puramente egoistici. 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(1519.3) 136:6.10 </a:t>
            </a:r>
            <a:r>
              <a:rPr sz="1200" spc="-5" dirty="0">
                <a:latin typeface="Times New Roman"/>
                <a:cs typeface="Times New Roman"/>
              </a:rPr>
              <a:t>Questa grande decisione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dimostra </a:t>
            </a:r>
            <a:r>
              <a:rPr sz="1200" spc="-5" dirty="0">
                <a:latin typeface="Times New Roman"/>
                <a:cs typeface="Times New Roman"/>
              </a:rPr>
              <a:t>drammaticamente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piaceri dei </a:t>
            </a:r>
            <a:r>
              <a:rPr sz="1200" dirty="0">
                <a:latin typeface="Times New Roman"/>
                <a:cs typeface="Times New Roman"/>
              </a:rPr>
              <a:t>sensi e la </a:t>
            </a:r>
            <a:r>
              <a:rPr sz="1200" spc="-5" dirty="0">
                <a:latin typeface="Times New Roman"/>
                <a:cs typeface="Times New Roman"/>
              </a:rPr>
              <a:t>soddisfazione egoista,  </a:t>
            </a:r>
            <a:r>
              <a:rPr sz="1200" dirty="0">
                <a:latin typeface="Times New Roman"/>
                <a:cs typeface="Times New Roman"/>
              </a:rPr>
              <a:t>da soli e da </a:t>
            </a:r>
            <a:r>
              <a:rPr sz="1200" spc="-5" dirty="0">
                <a:latin typeface="Times New Roman"/>
                <a:cs typeface="Times New Roman"/>
              </a:rPr>
              <a:t>se stessi,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portare la </a:t>
            </a:r>
            <a:r>
              <a:rPr sz="1200" spc="-5" dirty="0">
                <a:latin typeface="Times New Roman"/>
                <a:cs typeface="Times New Roman"/>
              </a:rPr>
              <a:t>felicità agli esseri umani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</a:t>
            </a:r>
            <a:endParaRPr sz="1200">
              <a:latin typeface="Times New Roman"/>
              <a:cs typeface="Times New Roman"/>
            </a:endParaRPr>
          </a:p>
          <a:p>
            <a:pPr marL="76200" marR="6305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nell’esistenza </a:t>
            </a:r>
            <a:r>
              <a:rPr sz="1200" dirty="0">
                <a:latin typeface="Times New Roman"/>
                <a:cs typeface="Times New Roman"/>
              </a:rPr>
              <a:t>mortale — la </a:t>
            </a:r>
            <a:r>
              <a:rPr sz="1200" spc="-5" dirty="0">
                <a:latin typeface="Times New Roman"/>
                <a:cs typeface="Times New Roman"/>
              </a:rPr>
              <a:t>padronanza intellettuale </a:t>
            </a:r>
            <a:r>
              <a:rPr sz="1200" dirty="0">
                <a:latin typeface="Times New Roman"/>
                <a:cs typeface="Times New Roman"/>
              </a:rPr>
              <a:t>e la realizzazione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trascendono di molto la </a:t>
            </a:r>
            <a:r>
              <a:rPr sz="1200" spc="-5" dirty="0">
                <a:latin typeface="Times New Roman"/>
                <a:cs typeface="Times New Roman"/>
              </a:rPr>
              <a:t>necessaria  soddisfazione degli </a:t>
            </a:r>
            <a:r>
              <a:rPr sz="1200" dirty="0">
                <a:latin typeface="Times New Roman"/>
                <a:cs typeface="Times New Roman"/>
              </a:rPr>
              <a:t>appetiti e </a:t>
            </a:r>
            <a:r>
              <a:rPr sz="1200" spc="-5" dirty="0">
                <a:latin typeface="Times New Roman"/>
                <a:cs typeface="Times New Roman"/>
              </a:rPr>
              <a:t>dei bisogni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dell’uomo. I doni </a:t>
            </a:r>
            <a:r>
              <a:rPr sz="1200" spc="-5" dirty="0">
                <a:latin typeface="Times New Roman"/>
                <a:cs typeface="Times New Roman"/>
              </a:rPr>
              <a:t>naturali del talento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capacità dell’uomo  dovrebbero essere principalmente consacrati </a:t>
            </a:r>
            <a:r>
              <a:rPr sz="1200" dirty="0">
                <a:latin typeface="Times New Roman"/>
                <a:cs typeface="Times New Roman"/>
              </a:rPr>
              <a:t>a sviluppare e a </a:t>
            </a:r>
            <a:r>
              <a:rPr sz="1200" spc="-5" dirty="0">
                <a:latin typeface="Times New Roman"/>
                <a:cs typeface="Times New Roman"/>
              </a:rPr>
              <a:t>nobilitare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poteri superiori </a:t>
            </a:r>
            <a:r>
              <a:rPr sz="1200" dirty="0">
                <a:latin typeface="Times New Roman"/>
                <a:cs typeface="Times New Roman"/>
              </a:rPr>
              <a:t>della mente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85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(1519.4) 136:6.11 </a:t>
            </a:r>
            <a:r>
              <a:rPr sz="1200" spc="-5" dirty="0">
                <a:latin typeface="Times New Roman"/>
                <a:cs typeface="Times New Roman"/>
              </a:rPr>
              <a:t>Gesù rivelò </a:t>
            </a:r>
            <a:r>
              <a:rPr sz="1200" dirty="0">
                <a:latin typeface="Times New Roman"/>
                <a:cs typeface="Times New Roman"/>
              </a:rPr>
              <a:t>così alle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universo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della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via, i superiori </a:t>
            </a:r>
            <a:r>
              <a:rPr sz="1200" spc="-5" dirty="0">
                <a:latin typeface="Times New Roman"/>
                <a:cs typeface="Times New Roman"/>
              </a:rPr>
              <a:t>valori morali </a:t>
            </a:r>
            <a:r>
              <a:rPr sz="1200" dirty="0">
                <a:latin typeface="Times New Roman"/>
                <a:cs typeface="Times New Roman"/>
              </a:rPr>
              <a:t>della vita  e le più </a:t>
            </a:r>
            <a:r>
              <a:rPr sz="1200" spc="-5" dirty="0">
                <a:latin typeface="Times New Roman"/>
                <a:cs typeface="Times New Roman"/>
              </a:rPr>
              <a:t>profonde soddisfazioni spirituali dell’esistenza </a:t>
            </a:r>
            <a:r>
              <a:rPr sz="1200" dirty="0">
                <a:latin typeface="Times New Roman"/>
                <a:cs typeface="Times New Roman"/>
              </a:rPr>
              <a:t>umana evoluzionaria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terza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decisione</a:t>
            </a:r>
            <a:endParaRPr sz="1600">
              <a:latin typeface="Times New Roman"/>
              <a:cs typeface="Times New Roman"/>
            </a:endParaRPr>
          </a:p>
          <a:p>
            <a:pPr marL="76200" marR="6731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(1519.5) 136:7.1 </a:t>
            </a:r>
            <a:r>
              <a:rPr sz="1200" spc="-5" dirty="0">
                <a:latin typeface="Times New Roman"/>
                <a:cs typeface="Times New Roman"/>
              </a:rPr>
              <a:t>Dopo aver preso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decisioni </a:t>
            </a:r>
            <a:r>
              <a:rPr sz="1200" spc="-5" dirty="0">
                <a:latin typeface="Times New Roman"/>
                <a:cs typeface="Times New Roman"/>
              </a:rPr>
              <a:t>sulle questioni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dell’assistenza fisica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cura della </a:t>
            </a:r>
            <a:r>
              <a:rPr sz="1200" dirty="0">
                <a:latin typeface="Times New Roman"/>
                <a:cs typeface="Times New Roman"/>
              </a:rPr>
              <a:t>sua salute e quella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associati, restavano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problemi da risolvere. Quale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il </a:t>
            </a:r>
            <a:r>
              <a:rPr sz="1200" spc="-5" dirty="0">
                <a:latin typeface="Times New Roman"/>
                <a:cs typeface="Times New Roman"/>
              </a:rPr>
              <a:t>suo  comportamento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personale? </a:t>
            </a:r>
            <a:r>
              <a:rPr sz="1200" spc="-5" dirty="0">
                <a:latin typeface="Times New Roman"/>
                <a:cs typeface="Times New Roman"/>
              </a:rPr>
              <a:t>Egli 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sorveglianza </a:t>
            </a:r>
            <a:r>
              <a:rPr sz="1200" dirty="0">
                <a:latin typeface="Times New Roman"/>
                <a:cs typeface="Times New Roman"/>
              </a:rPr>
              <a:t>normale sulla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adottare delle </a:t>
            </a:r>
            <a:r>
              <a:rPr sz="1200" dirty="0">
                <a:latin typeface="Times New Roman"/>
                <a:cs typeface="Times New Roman"/>
              </a:rPr>
              <a:t>precauzioni </a:t>
            </a:r>
            <a:r>
              <a:rPr sz="1200" spc="-5" dirty="0">
                <a:latin typeface="Times New Roman"/>
                <a:cs typeface="Times New Roman"/>
              </a:rPr>
              <a:t>ragionevoli per </a:t>
            </a:r>
            <a:r>
              <a:rPr sz="1200" dirty="0">
                <a:latin typeface="Times New Roman"/>
                <a:cs typeface="Times New Roman"/>
              </a:rPr>
              <a:t>evitare la </a:t>
            </a:r>
            <a:r>
              <a:rPr sz="1200" spc="-5" dirty="0">
                <a:latin typeface="Times New Roman"/>
                <a:cs typeface="Times New Roman"/>
              </a:rPr>
              <a:t>fine prematura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carriera nella carne, </a:t>
            </a:r>
            <a:r>
              <a:rPr sz="1200" dirty="0">
                <a:latin typeface="Times New Roman"/>
                <a:cs typeface="Times New Roman"/>
              </a:rPr>
              <a:t>ma di </a:t>
            </a:r>
            <a:r>
              <a:rPr sz="1200" spc="-5" dirty="0">
                <a:latin typeface="Times New Roman"/>
                <a:cs typeface="Times New Roman"/>
              </a:rPr>
              <a:t>astenersi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 intervento superumano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fosse giunta </a:t>
            </a:r>
            <a:r>
              <a:rPr sz="1200" dirty="0">
                <a:latin typeface="Times New Roman"/>
                <a:cs typeface="Times New Roman"/>
              </a:rPr>
              <a:t>la crisi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formulava questa </a:t>
            </a:r>
            <a:r>
              <a:rPr sz="1200" spc="-5" dirty="0">
                <a:latin typeface="Times New Roman"/>
                <a:cs typeface="Times New Roman"/>
              </a:rPr>
              <a:t>decisione, Gesù era </a:t>
            </a:r>
            <a:r>
              <a:rPr sz="1200" spc="5" dirty="0">
                <a:latin typeface="Times New Roman"/>
                <a:cs typeface="Times New Roman"/>
              </a:rPr>
              <a:t>seduto  </a:t>
            </a:r>
            <a:r>
              <a:rPr sz="1200" spc="-5" dirty="0">
                <a:latin typeface="Times New Roman"/>
                <a:cs typeface="Times New Roman"/>
              </a:rPr>
              <a:t>all’ombra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albero posto </a:t>
            </a:r>
            <a:r>
              <a:rPr sz="1200" dirty="0">
                <a:latin typeface="Times New Roman"/>
                <a:cs typeface="Times New Roman"/>
              </a:rPr>
              <a:t>su una </a:t>
            </a:r>
            <a:r>
              <a:rPr sz="1200" spc="-5" dirty="0">
                <a:latin typeface="Times New Roman"/>
                <a:cs typeface="Times New Roman"/>
              </a:rPr>
              <a:t>sporgenza rocciosa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strapiombo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precipizio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Egli si rese  perfettamente conto </a:t>
            </a:r>
            <a:r>
              <a:rPr sz="1200" dirty="0">
                <a:latin typeface="Times New Roman"/>
                <a:cs typeface="Times New Roman"/>
              </a:rPr>
              <a:t>che poteva </a:t>
            </a:r>
            <a:r>
              <a:rPr sz="1200" spc="-5" dirty="0">
                <a:latin typeface="Times New Roman"/>
                <a:cs typeface="Times New Roman"/>
              </a:rPr>
              <a:t>gettarsi nel </a:t>
            </a:r>
            <a:r>
              <a:rPr sz="1200" dirty="0">
                <a:latin typeface="Times New Roman"/>
                <a:cs typeface="Times New Roman"/>
              </a:rPr>
              <a:t>vuoto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sarebbe accaduto </a:t>
            </a:r>
            <a:r>
              <a:rPr sz="1200" dirty="0">
                <a:latin typeface="Times New Roman"/>
                <a:cs typeface="Times New Roman"/>
              </a:rPr>
              <a:t>nulla di male </a:t>
            </a:r>
            <a:r>
              <a:rPr sz="1200" spc="-5" dirty="0">
                <a:latin typeface="Times New Roman"/>
                <a:cs typeface="Times New Roman"/>
              </a:rPr>
              <a:t>se avesse annullato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prima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28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decisione di non </a:t>
            </a:r>
            <a:r>
              <a:rPr sz="1200" spc="-5" dirty="0">
                <a:latin typeface="Times New Roman"/>
                <a:cs typeface="Times New Roman"/>
              </a:rPr>
              <a:t>invocare l’intervento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intelligenze celesti nella prosecuzione dell’opera della </a:t>
            </a:r>
            <a:r>
              <a:rPr sz="1200" dirty="0">
                <a:latin typeface="Times New Roman"/>
                <a:cs typeface="Times New Roman"/>
              </a:rPr>
              <a:t>sua 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Urantia, e  </a:t>
            </a:r>
            <a:r>
              <a:rPr sz="1200" spc="-5" dirty="0">
                <a:latin typeface="Times New Roman"/>
                <a:cs typeface="Times New Roman"/>
              </a:rPr>
              <a:t>se avesse abrogato </a:t>
            </a:r>
            <a:r>
              <a:rPr sz="1200" dirty="0">
                <a:latin typeface="Times New Roman"/>
                <a:cs typeface="Times New Roman"/>
              </a:rPr>
              <a:t>la seconda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concernente il </a:t>
            </a:r>
            <a:r>
              <a:rPr sz="1200" spc="-5" dirty="0">
                <a:latin typeface="Times New Roman"/>
                <a:cs typeface="Times New Roman"/>
              </a:rPr>
              <a:t>suo comportamento riguardo alla </a:t>
            </a:r>
            <a:r>
              <a:rPr sz="1200" dirty="0">
                <a:latin typeface="Times New Roman"/>
                <a:cs typeface="Times New Roman"/>
              </a:rPr>
              <a:t>preservazione di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1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(1519.6) 136:7.2 </a:t>
            </a:r>
            <a:r>
              <a:rPr sz="1200" spc="-5" dirty="0">
                <a:latin typeface="Times New Roman"/>
                <a:cs typeface="Times New Roman"/>
              </a:rPr>
              <a:t>Gesù sapeva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compatrioti aspettavano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trascendesse </a:t>
            </a:r>
            <a:r>
              <a:rPr sz="1200" dirty="0">
                <a:latin typeface="Times New Roman"/>
                <a:cs typeface="Times New Roman"/>
              </a:rPr>
              <a:t>la legge naturale.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era stato insegnato 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delle Scritture che </a:t>
            </a:r>
            <a:r>
              <a:rPr sz="1200" spc="-5" dirty="0">
                <a:latin typeface="Times New Roman"/>
                <a:cs typeface="Times New Roman"/>
              </a:rPr>
              <a:t>dice: “Non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capiterà alcun male,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calamità si </a:t>
            </a:r>
            <a:r>
              <a:rPr sz="1200" dirty="0">
                <a:latin typeface="Times New Roman"/>
                <a:cs typeface="Times New Roman"/>
              </a:rPr>
              <a:t>avvicinerà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dimora, </a:t>
            </a:r>
            <a:r>
              <a:rPr sz="1200" spc="5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ti  </a:t>
            </a:r>
            <a:r>
              <a:rPr sz="1200" spc="-5" dirty="0">
                <a:latin typeface="Times New Roman"/>
                <a:cs typeface="Times New Roman"/>
              </a:rPr>
              <a:t>affiderà ai </a:t>
            </a:r>
            <a:r>
              <a:rPr sz="1200" dirty="0">
                <a:latin typeface="Times New Roman"/>
                <a:cs typeface="Times New Roman"/>
              </a:rPr>
              <a:t>suoi angeli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custodiscano </a:t>
            </a:r>
            <a:r>
              <a:rPr sz="1200" dirty="0">
                <a:latin typeface="Times New Roman"/>
                <a:cs typeface="Times New Roman"/>
              </a:rPr>
              <a:t>in tutte le tue vie.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sosterranno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per timore </a:t>
            </a:r>
            <a:r>
              <a:rPr sz="1200" dirty="0">
                <a:latin typeface="Times New Roman"/>
                <a:cs typeface="Times New Roman"/>
              </a:rPr>
              <a:t>che tu urti il tuo  piede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una pietra.” </a:t>
            </a:r>
            <a:r>
              <a:rPr sz="1200" spc="-5" dirty="0">
                <a:latin typeface="Times New Roman"/>
                <a:cs typeface="Times New Roman"/>
              </a:rPr>
              <a:t>Questa sorta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presunzione, questa sfida alle 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state </a:t>
            </a:r>
            <a:r>
              <a:rPr sz="1200" dirty="0">
                <a:latin typeface="Times New Roman"/>
                <a:cs typeface="Times New Roman"/>
              </a:rPr>
              <a:t>giustificate </a:t>
            </a:r>
            <a:r>
              <a:rPr sz="1200" spc="-5" dirty="0">
                <a:latin typeface="Times New Roman"/>
                <a:cs typeface="Times New Roman"/>
              </a:rPr>
              <a:t>allo 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proteggere se </a:t>
            </a:r>
            <a:r>
              <a:rPr sz="1200" dirty="0">
                <a:latin typeface="Times New Roman"/>
                <a:cs typeface="Times New Roman"/>
              </a:rPr>
              <a:t>stesso da un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possibile o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di guadagnare la </a:t>
            </a:r>
            <a:r>
              <a:rPr sz="1200" spc="-5" dirty="0">
                <a:latin typeface="Times New Roman"/>
                <a:cs typeface="Times New Roman"/>
              </a:rPr>
              <a:t>fiducia del suo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istruito e </a:t>
            </a:r>
            <a:r>
              <a:rPr sz="1200" spc="-5" dirty="0">
                <a:latin typeface="Times New Roman"/>
                <a:cs typeface="Times New Roman"/>
              </a:rPr>
              <a:t>confuso? </a:t>
            </a:r>
            <a:r>
              <a:rPr sz="1200" spc="-1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questa linea </a:t>
            </a:r>
            <a:r>
              <a:rPr sz="1200" dirty="0">
                <a:latin typeface="Times New Roman"/>
                <a:cs typeface="Times New Roman"/>
              </a:rPr>
              <a:t>di condotta, </a:t>
            </a:r>
            <a:r>
              <a:rPr sz="1200" spc="-5" dirty="0">
                <a:latin typeface="Times New Roman"/>
                <a:cs typeface="Times New Roman"/>
              </a:rPr>
              <a:t>per quanto soddisfacente per gli Ebrei </a:t>
            </a:r>
            <a:r>
              <a:rPr sz="1200" dirty="0">
                <a:latin typeface="Times New Roman"/>
                <a:cs typeface="Times New Roman"/>
              </a:rPr>
              <a:t>che cercavano </a:t>
            </a:r>
            <a:r>
              <a:rPr sz="1200" spc="-5" dirty="0">
                <a:latin typeface="Times New Roman"/>
                <a:cs typeface="Times New Roman"/>
              </a:rPr>
              <a:t>dei segni,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stata una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una discutibile manipolazione </a:t>
            </a:r>
            <a:r>
              <a:rPr sz="1200" spc="-5" dirty="0">
                <a:latin typeface="Times New Roman"/>
                <a:cs typeface="Times New Roman"/>
              </a:rPr>
              <a:t>delle leggi stabilite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(1519.7) 136:7.3 </a:t>
            </a:r>
            <a:r>
              <a:rPr sz="1200" spc="-5" dirty="0">
                <a:latin typeface="Times New Roman"/>
                <a:cs typeface="Times New Roman"/>
              </a:rPr>
              <a:t>Comprendendo </a:t>
            </a:r>
            <a:r>
              <a:rPr sz="1200" dirty="0">
                <a:latin typeface="Times New Roman"/>
                <a:cs typeface="Times New Roman"/>
              </a:rPr>
              <a:t>tutto ciò e </a:t>
            </a:r>
            <a:r>
              <a:rPr sz="1200" spc="-5" dirty="0">
                <a:latin typeface="Times New Roman"/>
                <a:cs typeface="Times New Roman"/>
              </a:rPr>
              <a:t>sapendo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rifiutava </a:t>
            </a:r>
            <a:r>
              <a:rPr sz="1200" dirty="0">
                <a:latin typeface="Times New Roman"/>
                <a:cs typeface="Times New Roman"/>
              </a:rPr>
              <a:t>di operare a dispetto </a:t>
            </a:r>
            <a:r>
              <a:rPr sz="1200" spc="-5" dirty="0">
                <a:latin typeface="Times New Roman"/>
                <a:cs typeface="Times New Roman"/>
              </a:rPr>
              <a:t>delle leggi </a:t>
            </a:r>
            <a:r>
              <a:rPr sz="1200" dirty="0">
                <a:latin typeface="Times New Roman"/>
                <a:cs typeface="Times New Roman"/>
              </a:rPr>
              <a:t>della natura da lui stabilite  </a:t>
            </a:r>
            <a:r>
              <a:rPr sz="1200" spc="-5" dirty="0">
                <a:latin typeface="Times New Roman"/>
                <a:cs typeface="Times New Roman"/>
              </a:rPr>
              <a:t>per quanto concerneva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condotta personale,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sapete con </a:t>
            </a:r>
            <a:r>
              <a:rPr sz="1200" dirty="0">
                <a:latin typeface="Times New Roman"/>
                <a:cs typeface="Times New Roman"/>
              </a:rPr>
              <a:t>certezza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camminò mai </a:t>
            </a:r>
            <a:r>
              <a:rPr sz="1200" spc="-5" dirty="0">
                <a:latin typeface="Times New Roman"/>
                <a:cs typeface="Times New Roman"/>
              </a:rPr>
              <a:t>sull’acqua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nulla  </a:t>
            </a:r>
            <a:r>
              <a:rPr sz="1200" spc="-5" dirty="0">
                <a:latin typeface="Times New Roman"/>
                <a:cs typeface="Times New Roman"/>
              </a:rPr>
              <a:t>che oltraggiasse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amministrazione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Beninteso, bisogna </a:t>
            </a:r>
            <a:r>
              <a:rPr sz="1200" dirty="0">
                <a:latin typeface="Times New Roman"/>
                <a:cs typeface="Times New Roman"/>
              </a:rPr>
              <a:t>sempre tenere a mente che non era </a:t>
            </a:r>
            <a:r>
              <a:rPr sz="1200" spc="5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liberarlo completamente dalla </a:t>
            </a:r>
            <a:r>
              <a:rPr sz="1200" dirty="0">
                <a:latin typeface="Times New Roman"/>
                <a:cs typeface="Times New Roman"/>
              </a:rPr>
              <a:t>mancanza di controllo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fattore tempo 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le questioni  </a:t>
            </a:r>
            <a:r>
              <a:rPr sz="1200" spc="-5" dirty="0">
                <a:latin typeface="Times New Roman"/>
                <a:cs typeface="Times New Roman"/>
              </a:rPr>
              <a:t>affidate alla giurisdizione dell’Aggiustatore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(1520.1) 136:7.4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vita terrena Gesù restò costantemente fedele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decisione. Sia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lo provocarono di 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segno, </a:t>
            </a:r>
            <a:r>
              <a:rPr sz="1200" dirty="0">
                <a:latin typeface="Times New Roman"/>
                <a:cs typeface="Times New Roman"/>
              </a:rPr>
              <a:t>sia quando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lo osservavano </a:t>
            </a:r>
            <a:r>
              <a:rPr sz="1200" spc="-5" dirty="0">
                <a:latin typeface="Times New Roman"/>
                <a:cs typeface="Times New Roman"/>
              </a:rPr>
              <a:t>al Calvario </a:t>
            </a:r>
            <a:r>
              <a:rPr sz="1200" dirty="0">
                <a:latin typeface="Times New Roman"/>
                <a:cs typeface="Times New Roman"/>
              </a:rPr>
              <a:t>lo sfidarono a </a:t>
            </a:r>
            <a:r>
              <a:rPr sz="1200" spc="-5" dirty="0">
                <a:latin typeface="Times New Roman"/>
                <a:cs typeface="Times New Roman"/>
              </a:rPr>
              <a:t>scendere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croce, egli </a:t>
            </a:r>
            <a:r>
              <a:rPr sz="1200" dirty="0">
                <a:latin typeface="Times New Roman"/>
                <a:cs typeface="Times New Roman"/>
              </a:rPr>
              <a:t>mantenne fermamente la 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presa in questo </a:t>
            </a:r>
            <a:r>
              <a:rPr sz="1200" spc="-5" dirty="0">
                <a:latin typeface="Times New Roman"/>
                <a:cs typeface="Times New Roman"/>
              </a:rPr>
              <a:t>momento sul fianco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975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quarta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decisione</a:t>
            </a:r>
            <a:endParaRPr sz="1600">
              <a:latin typeface="Times New Roman"/>
              <a:cs typeface="Times New Roman"/>
            </a:endParaRPr>
          </a:p>
          <a:p>
            <a:pPr marL="63500" marR="31940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(1520.2) 136:8.1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che questo </a:t>
            </a:r>
            <a:r>
              <a:rPr sz="1200" spc="-5" dirty="0">
                <a:latin typeface="Times New Roman"/>
                <a:cs typeface="Times New Roman"/>
              </a:rPr>
              <a:t>Dio-uomo affrontò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risolse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conformemente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celeste, concerneva </a:t>
            </a:r>
            <a:r>
              <a:rPr sz="1200" dirty="0">
                <a:latin typeface="Times New Roman"/>
                <a:cs typeface="Times New Roman"/>
              </a:rPr>
              <a:t>la questione di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se qualcuno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superumani </a:t>
            </a:r>
            <a:r>
              <a:rPr sz="1200" spc="-5" dirty="0">
                <a:latin typeface="Times New Roman"/>
                <a:cs typeface="Times New Roman"/>
              </a:rPr>
              <a:t>dovesse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meno essere impiegato </a:t>
            </a:r>
            <a:r>
              <a:rPr sz="1200" dirty="0">
                <a:latin typeface="Times New Roman"/>
                <a:cs typeface="Times New Roman"/>
              </a:rPr>
              <a:t>per attirare  </a:t>
            </a:r>
            <a:r>
              <a:rPr sz="1200" spc="-5" dirty="0">
                <a:latin typeface="Times New Roman"/>
                <a:cs typeface="Times New Roman"/>
              </a:rPr>
              <a:t>l’attenzione ed ottenere l’adesione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contemporanei. Doveva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prestare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poteri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all’appagamento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desiderio ardente degli </a:t>
            </a:r>
            <a:r>
              <a:rPr sz="1200" dirty="0">
                <a:latin typeface="Times New Roman"/>
                <a:cs typeface="Times New Roman"/>
              </a:rPr>
              <a:t>Ebrei per lo </a:t>
            </a:r>
            <a:r>
              <a:rPr sz="1200" spc="-5" dirty="0">
                <a:latin typeface="Times New Roman"/>
                <a:cs typeface="Times New Roman"/>
              </a:rPr>
              <a:t>spettacolare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meraviglioso? Egli decise che </a:t>
            </a:r>
            <a:r>
              <a:rPr sz="1200" dirty="0">
                <a:latin typeface="Times New Roman"/>
                <a:cs typeface="Times New Roman"/>
              </a:rPr>
              <a:t>non l’avrebbe fatto.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Stabilì</a:t>
            </a:r>
            <a:endParaRPr sz="1200">
              <a:latin typeface="Times New Roman"/>
              <a:cs typeface="Times New Roman"/>
            </a:endParaRPr>
          </a:p>
          <a:p>
            <a:pPr marL="63500" marR="13271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condotta che </a:t>
            </a:r>
            <a:r>
              <a:rPr sz="1200" spc="-5" dirty="0">
                <a:latin typeface="Times New Roman"/>
                <a:cs typeface="Times New Roman"/>
              </a:rPr>
              <a:t>eliminava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pratiche </a:t>
            </a:r>
            <a:r>
              <a:rPr sz="1200" spc="-5" dirty="0">
                <a:latin typeface="Times New Roman"/>
                <a:cs typeface="Times New Roman"/>
              </a:rPr>
              <a:t>come metodo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sua missione a </a:t>
            </a:r>
            <a:r>
              <a:rPr sz="1200" spc="-5" dirty="0">
                <a:latin typeface="Times New Roman"/>
                <a:cs typeface="Times New Roman"/>
              </a:rPr>
              <a:t>conoscenza degli </a:t>
            </a:r>
            <a:r>
              <a:rPr sz="1200" dirty="0">
                <a:latin typeface="Times New Roman"/>
                <a:cs typeface="Times New Roman"/>
              </a:rPr>
              <a:t>uomini. E fu  </a:t>
            </a:r>
            <a:r>
              <a:rPr sz="1200" spc="-5" dirty="0">
                <a:latin typeface="Times New Roman"/>
                <a:cs typeface="Times New Roman"/>
              </a:rPr>
              <a:t>coerente con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grande decisione. </a:t>
            </a:r>
            <a:r>
              <a:rPr sz="1200" dirty="0">
                <a:latin typeface="Times New Roman"/>
                <a:cs typeface="Times New Roman"/>
              </a:rPr>
              <a:t>Anche quando </a:t>
            </a:r>
            <a:r>
              <a:rPr sz="1200" spc="-5" dirty="0">
                <a:latin typeface="Times New Roman"/>
                <a:cs typeface="Times New Roman"/>
              </a:rPr>
              <a:t>permise </a:t>
            </a:r>
            <a:r>
              <a:rPr sz="1200" dirty="0">
                <a:latin typeface="Times New Roman"/>
                <a:cs typeface="Times New Roman"/>
              </a:rPr>
              <a:t>la manifestazione di </a:t>
            </a:r>
            <a:r>
              <a:rPr sz="1200" spc="-5" dirty="0">
                <a:latin typeface="Times New Roman"/>
                <a:cs typeface="Times New Roman"/>
              </a:rPr>
              <a:t>numerose somministrazioni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 comportanti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accorciamento del tempo, egli </a:t>
            </a:r>
            <a:r>
              <a:rPr sz="1200" dirty="0">
                <a:latin typeface="Times New Roman"/>
                <a:cs typeface="Times New Roman"/>
              </a:rPr>
              <a:t>raccomandò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invariabilmente </a:t>
            </a:r>
            <a:r>
              <a:rPr sz="1200" spc="-5" dirty="0">
                <a:latin typeface="Times New Roman"/>
                <a:cs typeface="Times New Roman"/>
              </a:rPr>
              <a:t>ai beneficiari </a:t>
            </a:r>
            <a:r>
              <a:rPr sz="1200" dirty="0">
                <a:latin typeface="Times New Roman"/>
                <a:cs typeface="Times New Roman"/>
              </a:rPr>
              <a:t>del suo </a:t>
            </a:r>
            <a:r>
              <a:rPr sz="1200" spc="-5" dirty="0">
                <a:latin typeface="Times New Roman"/>
                <a:cs typeface="Times New Roman"/>
              </a:rPr>
              <a:t>ministero curativo </a:t>
            </a:r>
            <a:r>
              <a:rPr sz="1200" dirty="0">
                <a:latin typeface="Times New Roman"/>
                <a:cs typeface="Times New Roman"/>
              </a:rPr>
              <a:t>di non 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ricevuto.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respinse sempre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sfida </a:t>
            </a:r>
            <a:r>
              <a:rPr sz="1200" spc="-5" dirty="0">
                <a:latin typeface="Times New Roman"/>
                <a:cs typeface="Times New Roman"/>
              </a:rPr>
              <a:t>provocante dei </a:t>
            </a:r>
            <a:r>
              <a:rPr sz="1200" dirty="0">
                <a:latin typeface="Times New Roman"/>
                <a:cs typeface="Times New Roman"/>
              </a:rPr>
              <a:t>suoi nemici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chiedevano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30"/>
              </a:lnSpc>
            </a:pPr>
            <a:r>
              <a:rPr sz="1200" spc="-5" dirty="0">
                <a:latin typeface="Times New Roman"/>
                <a:cs typeface="Times New Roman"/>
              </a:rPr>
              <a:t>“mostraci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segno”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e dimostrazione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(1520.3) 136:8.2 </a:t>
            </a:r>
            <a:r>
              <a:rPr sz="1200" spc="-5" dirty="0">
                <a:latin typeface="Times New Roman"/>
                <a:cs typeface="Times New Roman"/>
              </a:rPr>
              <a:t>Gesù prevedeva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saggiamente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l’esecuzione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prodigi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suscitato </a:t>
            </a:r>
            <a:r>
              <a:rPr sz="1200" dirty="0">
                <a:latin typeface="Times New Roman"/>
                <a:cs typeface="Times New Roman"/>
              </a:rPr>
              <a:t>soltanto  una devozione </a:t>
            </a:r>
            <a:r>
              <a:rPr sz="1200" spc="-5" dirty="0">
                <a:latin typeface="Times New Roman"/>
                <a:cs typeface="Times New Roman"/>
              </a:rPr>
              <a:t>esteriore per avere </a:t>
            </a:r>
            <a:r>
              <a:rPr sz="1200" dirty="0">
                <a:latin typeface="Times New Roman"/>
                <a:cs typeface="Times New Roman"/>
              </a:rPr>
              <a:t>intimidito la mente </a:t>
            </a:r>
            <a:r>
              <a:rPr sz="1200" spc="-5" dirty="0">
                <a:latin typeface="Times New Roman"/>
                <a:cs typeface="Times New Roman"/>
              </a:rPr>
              <a:t>materiale; </a:t>
            </a:r>
            <a:r>
              <a:rPr sz="1200" dirty="0">
                <a:latin typeface="Times New Roman"/>
                <a:cs typeface="Times New Roman"/>
              </a:rPr>
              <a:t>queste dimostrazioni non </a:t>
            </a:r>
            <a:r>
              <a:rPr sz="1200" spc="-5" dirty="0">
                <a:latin typeface="Times New Roman"/>
                <a:cs typeface="Times New Roman"/>
              </a:rPr>
              <a:t>avrebbero rivelato Dio </a:t>
            </a:r>
            <a:r>
              <a:rPr sz="1200" dirty="0">
                <a:latin typeface="Times New Roman"/>
                <a:cs typeface="Times New Roman"/>
              </a:rPr>
              <a:t>né avrebbero  </a:t>
            </a:r>
            <a:r>
              <a:rPr sz="1200" spc="-5" dirty="0">
                <a:latin typeface="Times New Roman"/>
                <a:cs typeface="Times New Roman"/>
              </a:rPr>
              <a:t>salvato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rifiutò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semplice operatore </a:t>
            </a:r>
            <a:r>
              <a:rPr sz="1200" dirty="0">
                <a:latin typeface="Times New Roman"/>
                <a:cs typeface="Times New Roman"/>
              </a:rPr>
              <a:t>di prodigi. </a:t>
            </a:r>
            <a:r>
              <a:rPr sz="1200" spc="-5" dirty="0">
                <a:latin typeface="Times New Roman"/>
                <a:cs typeface="Times New Roman"/>
              </a:rPr>
              <a:t>Risolse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occuparsi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unico compito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l’instaurazione del regno 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(1520.4) 136:8.3 </a:t>
            </a:r>
            <a:r>
              <a:rPr sz="1200" spc="-5" dirty="0">
                <a:latin typeface="Times New Roman"/>
                <a:cs typeface="Times New Roman"/>
              </a:rPr>
              <a:t>Durante questo importante dialogo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 se stesso, era presente l’elemento </a:t>
            </a:r>
            <a:r>
              <a:rPr sz="1200" dirty="0">
                <a:latin typeface="Times New Roman"/>
                <a:cs typeface="Times New Roman"/>
              </a:rPr>
              <a:t>umano di obiezione e di quasi dubbio,  </a:t>
            </a:r>
            <a:r>
              <a:rPr sz="1200" spc="-5" dirty="0">
                <a:latin typeface="Times New Roman"/>
                <a:cs typeface="Times New Roman"/>
              </a:rPr>
              <a:t>perché Gesù </a:t>
            </a:r>
            <a:r>
              <a:rPr sz="1200" dirty="0">
                <a:latin typeface="Times New Roman"/>
                <a:cs typeface="Times New Roman"/>
              </a:rPr>
              <a:t>era uomo quanto Dio. Era evidente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accettato dagli Ebrei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se non </a:t>
            </a:r>
            <a:r>
              <a:rPr sz="1200" spc="5" dirty="0">
                <a:latin typeface="Times New Roman"/>
                <a:cs typeface="Times New Roman"/>
              </a:rPr>
              <a:t>avesse 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prodigi. Inoltre, se avesse consentito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cosa non naturale, </a:t>
            </a:r>
            <a:r>
              <a:rPr sz="1200" dirty="0">
                <a:latin typeface="Times New Roman"/>
                <a:cs typeface="Times New Roman"/>
              </a:rPr>
              <a:t>la mente umana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saputo con certezza  </a:t>
            </a:r>
            <a:r>
              <a:rPr sz="1200" spc="-5" dirty="0">
                <a:latin typeface="Times New Roman"/>
                <a:cs typeface="Times New Roman"/>
              </a:rPr>
              <a:t>che ciò </a:t>
            </a:r>
            <a:r>
              <a:rPr sz="1200" dirty="0">
                <a:latin typeface="Times New Roman"/>
                <a:cs typeface="Times New Roman"/>
              </a:rPr>
              <a:t>avveniva in </a:t>
            </a:r>
            <a:r>
              <a:rPr sz="1200" spc="-5" dirty="0">
                <a:latin typeface="Times New Roman"/>
                <a:cs typeface="Times New Roman"/>
              </a:rPr>
              <a:t>sottomissione ad </a:t>
            </a:r>
            <a:r>
              <a:rPr sz="1200" dirty="0">
                <a:latin typeface="Times New Roman"/>
                <a:cs typeface="Times New Roman"/>
              </a:rPr>
              <a:t>una mente </a:t>
            </a:r>
            <a:r>
              <a:rPr sz="1200" spc="-5" dirty="0">
                <a:latin typeface="Times New Roman"/>
                <a:cs typeface="Times New Roman"/>
              </a:rPr>
              <a:t>veramente divina. </a:t>
            </a:r>
            <a:r>
              <a:rPr sz="1200" dirty="0">
                <a:latin typeface="Times New Roman"/>
                <a:cs typeface="Times New Roman"/>
              </a:rPr>
              <a:t>Per la mente divina </a:t>
            </a:r>
            <a:r>
              <a:rPr sz="1200" spc="-5" dirty="0">
                <a:latin typeface="Times New Roman"/>
                <a:cs typeface="Times New Roman"/>
              </a:rPr>
              <a:t>sarebbe stato compatibile con “la </a:t>
            </a:r>
            <a:r>
              <a:rPr sz="1200" spc="5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 Padre”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questa concessione alla natura </a:t>
            </a:r>
            <a:r>
              <a:rPr sz="1200" dirty="0">
                <a:latin typeface="Times New Roman"/>
                <a:cs typeface="Times New Roman"/>
              </a:rPr>
              <a:t>dubbiosa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umana? Gesù </a:t>
            </a:r>
            <a:r>
              <a:rPr sz="1200" spc="-5" dirty="0">
                <a:latin typeface="Times New Roman"/>
                <a:cs typeface="Times New Roman"/>
              </a:rPr>
              <a:t>decise che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e </a:t>
            </a:r>
            <a:r>
              <a:rPr sz="1200" spc="-5" dirty="0">
                <a:latin typeface="Times New Roman"/>
                <a:cs typeface="Times New Roman"/>
              </a:rPr>
              <a:t>citò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presenza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Personalizzato come </a:t>
            </a:r>
            <a:r>
              <a:rPr sz="1200" spc="-5" dirty="0">
                <a:latin typeface="Times New Roman"/>
                <a:cs typeface="Times New Roman"/>
              </a:rPr>
              <a:t>prova sufficiente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associata all’umanità.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3101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49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(1336.8) 121:5.4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L’adorazione dell’imperatore. </a:t>
            </a:r>
            <a:r>
              <a:rPr sz="1200" spc="-5" dirty="0">
                <a:latin typeface="Times New Roman"/>
                <a:cs typeface="Times New Roman"/>
              </a:rPr>
              <a:t>Questa deificazione dell’uomo come simbolo </a:t>
            </a:r>
            <a:r>
              <a:rPr sz="1200" dirty="0">
                <a:latin typeface="Times New Roman"/>
                <a:cs typeface="Times New Roman"/>
              </a:rPr>
              <a:t>dello Stato </a:t>
            </a:r>
            <a:r>
              <a:rPr sz="1200" spc="-5" dirty="0">
                <a:latin typeface="Times New Roman"/>
                <a:cs typeface="Times New Roman"/>
              </a:rPr>
              <a:t>urtava  profondamente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Cristiani,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portò direttamente alle </a:t>
            </a:r>
            <a:r>
              <a:rPr sz="1200" dirty="0">
                <a:latin typeface="Times New Roman"/>
                <a:cs typeface="Times New Roman"/>
              </a:rPr>
              <a:t>crudeli </a:t>
            </a:r>
            <a:r>
              <a:rPr sz="1200" spc="-5" dirty="0">
                <a:latin typeface="Times New Roman"/>
                <a:cs typeface="Times New Roman"/>
              </a:rPr>
              <a:t>persecuzioni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Chiese da  </a:t>
            </a:r>
            <a:r>
              <a:rPr sz="1200" spc="-5" dirty="0">
                <a:latin typeface="Times New Roman"/>
                <a:cs typeface="Times New Roman"/>
              </a:rPr>
              <a:t>parte del governo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759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(1337.1) 121:5.5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L’astrologia. </a:t>
            </a:r>
            <a:r>
              <a:rPr sz="1200" spc="-5" dirty="0">
                <a:latin typeface="Times New Roman"/>
                <a:cs typeface="Times New Roman"/>
              </a:rPr>
              <a:t>Questa pseudoscienza della Babilonia si </a:t>
            </a:r>
            <a:r>
              <a:rPr sz="1200" dirty="0">
                <a:latin typeface="Times New Roman"/>
                <a:cs typeface="Times New Roman"/>
              </a:rPr>
              <a:t>trasformò in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l’Impero  greco-romano.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ventesimo secolo gli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ancora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liberati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credenza  superstiziosa.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(1337.2) 121:5.6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Le religioni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misteri. </a:t>
            </a:r>
            <a:r>
              <a:rPr sz="1200" spc="-5" dirty="0">
                <a:latin typeface="Times New Roman"/>
                <a:cs typeface="Times New Roman"/>
              </a:rPr>
              <a:t>Su questo mondo </a:t>
            </a:r>
            <a:r>
              <a:rPr sz="1200" dirty="0">
                <a:latin typeface="Times New Roman"/>
                <a:cs typeface="Times New Roman"/>
              </a:rPr>
              <a:t>spiritualmente affamato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abbattuto un diluvio di culti  </a:t>
            </a:r>
            <a:r>
              <a:rPr sz="1200" spc="-5" dirty="0">
                <a:latin typeface="Times New Roman"/>
                <a:cs typeface="Times New Roman"/>
              </a:rPr>
              <a:t>dei misteri, </a:t>
            </a:r>
            <a:r>
              <a:rPr sz="1200" dirty="0">
                <a:latin typeface="Times New Roman"/>
                <a:cs typeface="Times New Roman"/>
              </a:rPr>
              <a:t>nuove e strane </a:t>
            </a:r>
            <a:r>
              <a:rPr sz="1200" spc="-5" dirty="0">
                <a:latin typeface="Times New Roman"/>
                <a:cs typeface="Times New Roman"/>
              </a:rPr>
              <a:t>religioni 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Levante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conquistato le </a:t>
            </a:r>
            <a:r>
              <a:rPr sz="1200" spc="-5" dirty="0">
                <a:latin typeface="Times New Roman"/>
                <a:cs typeface="Times New Roman"/>
              </a:rPr>
              <a:t>persone del </a:t>
            </a:r>
            <a:r>
              <a:rPr sz="1200" dirty="0">
                <a:latin typeface="Times New Roman"/>
                <a:cs typeface="Times New Roman"/>
              </a:rPr>
              <a:t>popolo comune  </a:t>
            </a:r>
            <a:r>
              <a:rPr sz="1200" spc="-5" dirty="0">
                <a:latin typeface="Times New Roman"/>
                <a:cs typeface="Times New Roman"/>
              </a:rPr>
              <a:t>ed avevano promesso </a:t>
            </a:r>
            <a:r>
              <a:rPr sz="1200" dirty="0">
                <a:latin typeface="Times New Roman"/>
                <a:cs typeface="Times New Roman"/>
              </a:rPr>
              <a:t>loro 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i="1" spc="-5" dirty="0">
                <a:latin typeface="Times New Roman"/>
                <a:cs typeface="Times New Roman"/>
              </a:rPr>
              <a:t>individuale. </a:t>
            </a:r>
            <a:r>
              <a:rPr sz="1200" spc="-5" dirty="0">
                <a:latin typeface="Times New Roman"/>
                <a:cs typeface="Times New Roman"/>
              </a:rPr>
              <a:t>Queste religioni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la credenza </a:t>
            </a:r>
            <a:r>
              <a:rPr sz="1200" spc="-5" dirty="0">
                <a:latin typeface="Times New Roman"/>
                <a:cs typeface="Times New Roman"/>
              </a:rPr>
              <a:t>accettata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classi inferiori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greco-romano.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 contribuirono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la strada per la rapida </a:t>
            </a:r>
            <a:r>
              <a:rPr sz="1200" spc="-5" dirty="0">
                <a:latin typeface="Times New Roman"/>
                <a:cs typeface="Times New Roman"/>
              </a:rPr>
              <a:t>diffusione  degli insegnamenti cristiani, considerevolmente superiori, </a:t>
            </a:r>
            <a:r>
              <a:rPr sz="1200" dirty="0">
                <a:latin typeface="Times New Roman"/>
                <a:cs typeface="Times New Roman"/>
              </a:rPr>
              <a:t>che presentavano un </a:t>
            </a:r>
            <a:r>
              <a:rPr sz="1200" spc="-5" dirty="0">
                <a:latin typeface="Times New Roman"/>
                <a:cs typeface="Times New Roman"/>
              </a:rPr>
              <a:t>concetto maestoso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 associata ad </a:t>
            </a:r>
            <a:r>
              <a:rPr sz="1200" dirty="0">
                <a:latin typeface="Times New Roman"/>
                <a:cs typeface="Times New Roman"/>
              </a:rPr>
              <a:t>un’affascinante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per le persone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profonda </a:t>
            </a:r>
            <a:r>
              <a:rPr sz="1200" spc="-5" dirty="0">
                <a:latin typeface="Times New Roman"/>
                <a:cs typeface="Times New Roman"/>
              </a:rPr>
              <a:t>offerta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salvezza per </a:t>
            </a:r>
            <a:r>
              <a:rPr sz="1200" dirty="0">
                <a:latin typeface="Times New Roman"/>
                <a:cs typeface="Times New Roman"/>
              </a:rPr>
              <a:t>tutti,  </a:t>
            </a:r>
            <a:r>
              <a:rPr sz="1200" spc="-5" dirty="0">
                <a:latin typeface="Times New Roman"/>
                <a:cs typeface="Times New Roman"/>
              </a:rPr>
              <a:t>compreso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comune, ignorante </a:t>
            </a:r>
            <a:r>
              <a:rPr sz="1200" dirty="0">
                <a:latin typeface="Times New Roman"/>
                <a:cs typeface="Times New Roman"/>
              </a:rPr>
              <a:t>ma spiritualmente </a:t>
            </a:r>
            <a:r>
              <a:rPr sz="1200" spc="-5" dirty="0">
                <a:latin typeface="Times New Roman"/>
                <a:cs typeface="Times New Roman"/>
              </a:rPr>
              <a:t>affamato, </a:t>
            </a:r>
            <a:r>
              <a:rPr sz="1200" dirty="0">
                <a:latin typeface="Times New Roman"/>
                <a:cs typeface="Times New Roman"/>
              </a:rPr>
              <a:t>di quel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98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(1337.3) 121:5.7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dei misteri segnarono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delle credenze </a:t>
            </a:r>
            <a:r>
              <a:rPr sz="1200" dirty="0">
                <a:latin typeface="Times New Roman"/>
                <a:cs typeface="Times New Roman"/>
              </a:rPr>
              <a:t>nazionali e </a:t>
            </a:r>
            <a:r>
              <a:rPr sz="1200" spc="-5" dirty="0">
                <a:latin typeface="Times New Roman"/>
                <a:cs typeface="Times New Roman"/>
              </a:rPr>
              <a:t>portarono alla </a:t>
            </a:r>
            <a:r>
              <a:rPr sz="1200" dirty="0">
                <a:latin typeface="Times New Roman"/>
                <a:cs typeface="Times New Roman"/>
              </a:rPr>
              <a:t>nascita di </a:t>
            </a:r>
            <a:r>
              <a:rPr sz="1200" spc="-5" dirty="0">
                <a:latin typeface="Times New Roman"/>
                <a:cs typeface="Times New Roman"/>
              </a:rPr>
              <a:t>numerosi  culti personali.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misteri erano </a:t>
            </a:r>
            <a:r>
              <a:rPr sz="1200" dirty="0">
                <a:latin typeface="Times New Roman"/>
                <a:cs typeface="Times New Roman"/>
              </a:rPr>
              <a:t>molteplici, ma tutti </a:t>
            </a:r>
            <a:r>
              <a:rPr sz="1200" spc="-5" dirty="0">
                <a:latin typeface="Times New Roman"/>
                <a:cs typeface="Times New Roman"/>
              </a:rPr>
              <a:t>caratterizzati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5465" marR="669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(1337.4) 121:5.8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Una leggenda mitica,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— 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nome.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questo mistero  concerneva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della vita, della </a:t>
            </a:r>
            <a:r>
              <a:rPr sz="1200" dirty="0">
                <a:latin typeface="Times New Roman"/>
                <a:cs typeface="Times New Roman"/>
              </a:rPr>
              <a:t>morte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dio, come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trova un  </a:t>
            </a:r>
            <a:r>
              <a:rPr sz="1200" spc="-5" dirty="0">
                <a:latin typeface="Times New Roman"/>
                <a:cs typeface="Times New Roman"/>
              </a:rPr>
              <a:t>esempio negli insegnamenti del Mitraismo, che fu per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tempo contemporaneo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concorrente  del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crescente del Cristianesimo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Paolo.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(1520.5) 136:8.4 </a:t>
            </a:r>
            <a:r>
              <a:rPr sz="1200" spc="-5" dirty="0">
                <a:latin typeface="Times New Roman"/>
                <a:cs typeface="Times New Roman"/>
              </a:rPr>
              <a:t>Gesù aveva viaggiato </a:t>
            </a:r>
            <a:r>
              <a:rPr sz="1200" dirty="0">
                <a:latin typeface="Times New Roman"/>
                <a:cs typeface="Times New Roman"/>
              </a:rPr>
              <a:t>molto; </a:t>
            </a:r>
            <a:r>
              <a:rPr sz="1200" spc="-5" dirty="0">
                <a:latin typeface="Times New Roman"/>
                <a:cs typeface="Times New Roman"/>
              </a:rPr>
              <a:t>ricordava </a:t>
            </a:r>
            <a:r>
              <a:rPr sz="1200" dirty="0">
                <a:latin typeface="Times New Roman"/>
                <a:cs typeface="Times New Roman"/>
              </a:rPr>
              <a:t>Roma,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Damasco. Egli conosceva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del </a:t>
            </a:r>
            <a:r>
              <a:rPr sz="1200" dirty="0">
                <a:latin typeface="Times New Roman"/>
                <a:cs typeface="Times New Roman"/>
              </a:rPr>
              <a:t>mondo — il modo  in cui la </a:t>
            </a:r>
            <a:r>
              <a:rPr sz="1200" spc="-5" dirty="0">
                <a:latin typeface="Times New Roman"/>
                <a:cs typeface="Times New Roman"/>
              </a:rPr>
              <a:t>gente raggiungeva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fini in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commercio </a:t>
            </a:r>
            <a:r>
              <a:rPr sz="1200" dirty="0">
                <a:latin typeface="Times New Roman"/>
                <a:cs typeface="Times New Roman"/>
              </a:rPr>
              <a:t>mediante il </a:t>
            </a:r>
            <a:r>
              <a:rPr sz="1200" spc="-5" dirty="0">
                <a:latin typeface="Times New Roman"/>
                <a:cs typeface="Times New Roman"/>
              </a:rPr>
              <a:t>compromesso </a:t>
            </a:r>
            <a:r>
              <a:rPr sz="1200" dirty="0">
                <a:latin typeface="Times New Roman"/>
                <a:cs typeface="Times New Roman"/>
              </a:rPr>
              <a:t>e la diplomazia. </a:t>
            </a:r>
            <a:r>
              <a:rPr sz="1200" spc="-5" dirty="0">
                <a:latin typeface="Times New Roman"/>
                <a:cs typeface="Times New Roman"/>
              </a:rPr>
              <a:t>Avrebbe egli </a:t>
            </a:r>
            <a:r>
              <a:rPr sz="1200" dirty="0">
                <a:latin typeface="Times New Roman"/>
                <a:cs typeface="Times New Roman"/>
              </a:rPr>
              <a:t>utilizzato  </a:t>
            </a:r>
            <a:r>
              <a:rPr sz="1200" spc="-5" dirty="0">
                <a:latin typeface="Times New Roman"/>
                <a:cs typeface="Times New Roman"/>
              </a:rPr>
              <a:t>questa conoscenza nel proseguimento </a:t>
            </a:r>
            <a:r>
              <a:rPr sz="1200" dirty="0">
                <a:latin typeface="Times New Roman"/>
                <a:cs typeface="Times New Roman"/>
              </a:rPr>
              <a:t>della sua missione sulla </a:t>
            </a:r>
            <a:r>
              <a:rPr sz="1200" spc="-5" dirty="0">
                <a:latin typeface="Times New Roman"/>
                <a:cs typeface="Times New Roman"/>
              </a:rPr>
              <a:t>terra? No! Egli decise </a:t>
            </a:r>
            <a:r>
              <a:rPr sz="1200" dirty="0">
                <a:latin typeface="Times New Roman"/>
                <a:cs typeface="Times New Roman"/>
              </a:rPr>
              <a:t>in modo simile contro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compromesso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del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ricchezze </a:t>
            </a:r>
            <a:r>
              <a:rPr sz="1200" spc="-5" dirty="0">
                <a:latin typeface="Times New Roman"/>
                <a:cs typeface="Times New Roman"/>
              </a:rPr>
              <a:t>nell’instaurazione del regno. Scelse </a:t>
            </a:r>
            <a:r>
              <a:rPr sz="1200" dirty="0">
                <a:latin typeface="Times New Roman"/>
                <a:cs typeface="Times New Roman"/>
              </a:rPr>
              <a:t>di nuovo di </a:t>
            </a:r>
            <a:r>
              <a:rPr sz="1200" spc="-5" dirty="0">
                <a:latin typeface="Times New Roman"/>
                <a:cs typeface="Times New Roman"/>
              </a:rPr>
              <a:t>dipendere </a:t>
            </a:r>
            <a:r>
              <a:rPr sz="1200" dirty="0">
                <a:latin typeface="Times New Roman"/>
                <a:cs typeface="Times New Roman"/>
              </a:rPr>
              <a:t>esclusivamente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(1520.6) 136:8.5 </a:t>
            </a:r>
            <a:r>
              <a:rPr sz="1200" spc="-5" dirty="0">
                <a:latin typeface="Times New Roman"/>
                <a:cs typeface="Times New Roman"/>
              </a:rPr>
              <a:t>Gesù era pienamente cosciente delle scorciatoie aperte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poteri. </a:t>
            </a:r>
            <a:r>
              <a:rPr sz="1200" dirty="0">
                <a:latin typeface="Times New Roman"/>
                <a:cs typeface="Times New Roman"/>
              </a:rPr>
              <a:t>Conosceva </a:t>
            </a:r>
            <a:r>
              <a:rPr sz="1200" spc="-5" dirty="0">
                <a:latin typeface="Times New Roman"/>
                <a:cs typeface="Times New Roman"/>
              </a:rPr>
              <a:t>numerosi metodi 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cui</a:t>
            </a:r>
            <a:endParaRPr sz="1200">
              <a:latin typeface="Times New Roman"/>
              <a:cs typeface="Times New Roman"/>
            </a:endParaRPr>
          </a:p>
          <a:p>
            <a:pPr marL="76200" marR="1282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l’attenzione della </a:t>
            </a:r>
            <a:r>
              <a:rPr sz="1200" dirty="0">
                <a:latin typeface="Times New Roman"/>
                <a:cs typeface="Times New Roman"/>
              </a:rPr>
              <a:t>nazione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focalizzata su se stesso. Presto sarebbe </a:t>
            </a:r>
            <a:r>
              <a:rPr sz="1200" dirty="0">
                <a:latin typeface="Times New Roman"/>
                <a:cs typeface="Times New Roman"/>
              </a:rPr>
              <a:t>stata celebrata  la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sarebbe </a:t>
            </a:r>
            <a:r>
              <a:rPr sz="1200" dirty="0">
                <a:latin typeface="Times New Roman"/>
                <a:cs typeface="Times New Roman"/>
              </a:rPr>
              <a:t>stata colma di </a:t>
            </a:r>
            <a:r>
              <a:rPr sz="1200" spc="-5" dirty="0">
                <a:latin typeface="Times New Roman"/>
                <a:cs typeface="Times New Roman"/>
              </a:rPr>
              <a:t>visitatori.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salire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pinnacolo del </a:t>
            </a:r>
            <a:r>
              <a:rPr sz="1200" spc="-5" dirty="0">
                <a:latin typeface="Times New Roman"/>
                <a:cs typeface="Times New Roman"/>
              </a:rPr>
              <a:t>Tempio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2139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camminare nell’aria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sbalordita;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Messia che gli Ebrei stavano </a:t>
            </a:r>
            <a:r>
              <a:rPr sz="1200" dirty="0">
                <a:latin typeface="Times New Roman"/>
                <a:cs typeface="Times New Roman"/>
              </a:rPr>
              <a:t>aspettando. 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delusi perché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venuto </a:t>
            </a:r>
            <a:r>
              <a:rPr sz="1200" dirty="0">
                <a:latin typeface="Times New Roman"/>
                <a:cs typeface="Times New Roman"/>
              </a:rPr>
              <a:t>per ristabilire il trono di </a:t>
            </a:r>
            <a:r>
              <a:rPr sz="1200" spc="-5" dirty="0">
                <a:latin typeface="Times New Roman"/>
                <a:cs typeface="Times New Roman"/>
              </a:rPr>
              <a:t>Davide.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futilità del  </a:t>
            </a:r>
            <a:r>
              <a:rPr sz="1200" dirty="0">
                <a:latin typeface="Times New Roman"/>
                <a:cs typeface="Times New Roman"/>
              </a:rPr>
              <a:t>metodo 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anticipare la maniera </a:t>
            </a:r>
            <a:r>
              <a:rPr sz="1200" spc="-5" dirty="0">
                <a:latin typeface="Times New Roman"/>
                <a:cs typeface="Times New Roman"/>
              </a:rPr>
              <a:t>naturale, lenta </a:t>
            </a:r>
            <a:r>
              <a:rPr sz="1200" dirty="0">
                <a:latin typeface="Times New Roman"/>
                <a:cs typeface="Times New Roman"/>
              </a:rPr>
              <a:t>e sicura di compiere il </a:t>
            </a:r>
            <a:r>
              <a:rPr sz="1200" spc="-5" dirty="0">
                <a:latin typeface="Times New Roman"/>
                <a:cs typeface="Times New Roman"/>
              </a:rPr>
              <a:t>disegno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 il </a:t>
            </a:r>
            <a:r>
              <a:rPr sz="1200" spc="-5" dirty="0">
                <a:latin typeface="Times New Roman"/>
                <a:cs typeface="Times New Roman"/>
              </a:rPr>
              <a:t>Figlio  dell’Uomo s’inchinò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obbedienza alla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 Padre,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(1521.1) 136:8.6 </a:t>
            </a:r>
            <a:r>
              <a:rPr sz="1200" spc="-5" dirty="0">
                <a:latin typeface="Times New Roman"/>
                <a:cs typeface="Times New Roman"/>
              </a:rPr>
              <a:t>Gesù 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degli uomini con </a:t>
            </a:r>
            <a:r>
              <a:rPr sz="1200" spc="-5" dirty="0">
                <a:latin typeface="Times New Roman"/>
                <a:cs typeface="Times New Roman"/>
              </a:rPr>
              <a:t>metodi naturali, ordinari, difficili </a:t>
            </a:r>
            <a:r>
              <a:rPr sz="1200" dirty="0">
                <a:latin typeface="Times New Roman"/>
                <a:cs typeface="Times New Roman"/>
              </a:rPr>
              <a:t>e duri, </a:t>
            </a:r>
            <a:r>
              <a:rPr sz="1200" spc="-5" dirty="0">
                <a:latin typeface="Times New Roman"/>
                <a:cs typeface="Times New Roman"/>
              </a:rPr>
              <a:t>cioè 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procedimenti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terreni avrebbero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seguire successivamente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opera per ampliare ed estendere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regno dei cieli.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stato “attraverso </a:t>
            </a:r>
            <a:r>
              <a:rPr sz="1200" dirty="0">
                <a:latin typeface="Times New Roman"/>
                <a:cs typeface="Times New Roman"/>
              </a:rPr>
              <a:t>molte tribolazioni </a:t>
            </a:r>
            <a:r>
              <a:rPr sz="1200" spc="-5" dirty="0">
                <a:latin typeface="Times New Roman"/>
                <a:cs typeface="Times New Roman"/>
              </a:rPr>
              <a:t>che numerosi figli </a:t>
            </a:r>
            <a:r>
              <a:rPr sz="1200" spc="2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ere sarebbero entrati nel regno”. Gesù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passando ora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civilizzati consistente nel </a:t>
            </a:r>
            <a:r>
              <a:rPr sz="1200" dirty="0">
                <a:latin typeface="Times New Roman"/>
                <a:cs typeface="Times New Roman"/>
              </a:rPr>
              <a:t>detenere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rifiutare fermamente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servirsene per </a:t>
            </a:r>
            <a:r>
              <a:rPr sz="1200" dirty="0">
                <a:latin typeface="Times New Roman"/>
                <a:cs typeface="Times New Roman"/>
              </a:rPr>
              <a:t>scopi </a:t>
            </a:r>
            <a:r>
              <a:rPr sz="1200" spc="-5" dirty="0">
                <a:latin typeface="Times New Roman"/>
                <a:cs typeface="Times New Roman"/>
              </a:rPr>
              <a:t>puramente egoistici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(1521.2) 136:8.7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considerazione 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dell’esperienza del </a:t>
            </a:r>
            <a:r>
              <a:rPr sz="1200" dirty="0">
                <a:latin typeface="Times New Roman"/>
                <a:cs typeface="Times New Roman"/>
              </a:rPr>
              <a:t>Figlio dell’Uomo, </a:t>
            </a:r>
            <a:r>
              <a:rPr sz="1200" spc="-5" dirty="0">
                <a:latin typeface="Times New Roman"/>
                <a:cs typeface="Times New Roman"/>
              </a:rPr>
              <a:t>bisognerebbe sempre </a:t>
            </a:r>
            <a:r>
              <a:rPr sz="1200" dirty="0">
                <a:latin typeface="Times New Roman"/>
                <a:cs typeface="Times New Roman"/>
              </a:rPr>
              <a:t>tenere 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era </a:t>
            </a:r>
            <a:r>
              <a:rPr sz="1200" dirty="0">
                <a:latin typeface="Times New Roman"/>
                <a:cs typeface="Times New Roman"/>
              </a:rPr>
              <a:t>incarnato nella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del primo secolo, non nella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del ventesimo </a:t>
            </a:r>
            <a:r>
              <a:rPr sz="1200" dirty="0">
                <a:latin typeface="Times New Roman"/>
                <a:cs typeface="Times New Roman"/>
              </a:rPr>
              <a:t>secolo  o di un altro </a:t>
            </a:r>
            <a:r>
              <a:rPr sz="1200" spc="-5" dirty="0">
                <a:latin typeface="Times New Roman"/>
                <a:cs typeface="Times New Roman"/>
              </a:rPr>
              <a:t>secolo.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intendiamo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l’idea che le doti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erano </a:t>
            </a:r>
            <a:r>
              <a:rPr sz="1200" dirty="0">
                <a:latin typeface="Times New Roman"/>
                <a:cs typeface="Times New Roman"/>
              </a:rPr>
              <a:t>di acquisizione </a:t>
            </a:r>
            <a:r>
              <a:rPr sz="1200" spc="-5" dirty="0">
                <a:latin typeface="Times New Roman"/>
                <a:cs typeface="Times New Roman"/>
              </a:rPr>
              <a:t>naturale. Egli era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92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89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prodotto dei fattori ereditari ed ambientali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accresciuti </a:t>
            </a:r>
            <a:r>
              <a:rPr sz="1200" dirty="0">
                <a:latin typeface="Times New Roman"/>
                <a:cs typeface="Times New Roman"/>
              </a:rPr>
              <a:t>dall’influenza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istruzione 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educazione.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umanità era autentica, naturale, interamente derivata </a:t>
            </a:r>
            <a:r>
              <a:rPr sz="1200" dirty="0">
                <a:latin typeface="Times New Roman"/>
                <a:cs typeface="Times New Roman"/>
              </a:rPr>
              <a:t>e nutrita </a:t>
            </a:r>
            <a:r>
              <a:rPr sz="1200" spc="-5" dirty="0">
                <a:latin typeface="Times New Roman"/>
                <a:cs typeface="Times New Roman"/>
              </a:rPr>
              <a:t>dagli antecedenti dello status </a:t>
            </a:r>
            <a:r>
              <a:rPr sz="1200" dirty="0">
                <a:latin typeface="Times New Roman"/>
                <a:cs typeface="Times New Roman"/>
              </a:rPr>
              <a:t>intellettuale di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e dalle  condizioni </a:t>
            </a:r>
            <a:r>
              <a:rPr sz="1200" spc="-5" dirty="0">
                <a:latin typeface="Times New Roman"/>
                <a:cs typeface="Times New Roman"/>
              </a:rPr>
              <a:t>sociali ed economiche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e di quella </a:t>
            </a:r>
            <a:r>
              <a:rPr sz="1200" spc="-5" dirty="0">
                <a:latin typeface="Times New Roman"/>
                <a:cs typeface="Times New Roman"/>
              </a:rPr>
              <a:t>generazione. Anche se nell’esperienza </a:t>
            </a:r>
            <a:r>
              <a:rPr sz="1200" dirty="0">
                <a:latin typeface="Times New Roman"/>
                <a:cs typeface="Times New Roman"/>
              </a:rPr>
              <a:t>di questo Dio-uomo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c’era</a:t>
            </a:r>
            <a:endParaRPr sz="1200">
              <a:latin typeface="Times New Roman"/>
              <a:cs typeface="Times New Roman"/>
            </a:endParaRPr>
          </a:p>
          <a:p>
            <a:pPr marL="63500" marR="2025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possibilità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trascendesse l’intelletto </a:t>
            </a:r>
            <a:r>
              <a:rPr sz="1200" dirty="0">
                <a:latin typeface="Times New Roman"/>
                <a:cs typeface="Times New Roman"/>
              </a:rPr>
              <a:t>umano, nondimeno, </a:t>
            </a:r>
            <a:r>
              <a:rPr sz="1200" spc="-5" dirty="0">
                <a:latin typeface="Times New Roman"/>
                <a:cs typeface="Times New Roman"/>
              </a:rPr>
              <a:t>nelle circostanze </a:t>
            </a:r>
            <a:r>
              <a:rPr sz="1200" dirty="0">
                <a:latin typeface="Times New Roman"/>
                <a:cs typeface="Times New Roman"/>
              </a:rPr>
              <a:t>in cui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umana  ha </a:t>
            </a:r>
            <a:r>
              <a:rPr sz="1200" spc="-5" dirty="0">
                <a:latin typeface="Times New Roman"/>
                <a:cs typeface="Times New Roman"/>
              </a:rPr>
              <a:t>operato,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manifestata come avrebbe fatto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nelle condizioni </a:t>
            </a:r>
            <a:r>
              <a:rPr sz="1200" spc="-5" dirty="0">
                <a:latin typeface="Times New Roman"/>
                <a:cs typeface="Times New Roman"/>
              </a:rPr>
              <a:t>dell’ambiente umano </a:t>
            </a:r>
            <a:r>
              <a:rPr sz="1200" dirty="0">
                <a:latin typeface="Times New Roman"/>
                <a:cs typeface="Times New Roman"/>
              </a:rPr>
              <a:t>di quel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(1521.3) 136:8.8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mostrò a tutti i mondi del </a:t>
            </a:r>
            <a:r>
              <a:rPr sz="1200" spc="-5" dirty="0">
                <a:latin typeface="Times New Roman"/>
                <a:cs typeface="Times New Roman"/>
              </a:rPr>
              <a:t>suo vasto universo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delle </a:t>
            </a:r>
            <a:r>
              <a:rPr sz="1200" dirty="0">
                <a:latin typeface="Times New Roman"/>
                <a:cs typeface="Times New Roman"/>
              </a:rPr>
              <a:t>situazioni artificiali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esibire  </a:t>
            </a:r>
            <a:r>
              <a:rPr sz="1200" spc="-5" dirty="0">
                <a:latin typeface="Times New Roman"/>
                <a:cs typeface="Times New Roman"/>
              </a:rPr>
              <a:t>un’autorità arbitraria </a:t>
            </a:r>
            <a:r>
              <a:rPr sz="1200" dirty="0">
                <a:latin typeface="Times New Roman"/>
                <a:cs typeface="Times New Roman"/>
              </a:rPr>
              <a:t>o d’indulgere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potere eccezionale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elevare dei </a:t>
            </a:r>
            <a:r>
              <a:rPr sz="1200" spc="-5" dirty="0">
                <a:latin typeface="Times New Roman"/>
                <a:cs typeface="Times New Roman"/>
              </a:rPr>
              <a:t>valori morali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accelerare </a:t>
            </a:r>
            <a:r>
              <a:rPr sz="1200" dirty="0">
                <a:latin typeface="Times New Roman"/>
                <a:cs typeface="Times New Roman"/>
              </a:rPr>
              <a:t>il progresso  </a:t>
            </a:r>
            <a:r>
              <a:rPr sz="1200" spc="-5" dirty="0">
                <a:latin typeface="Times New Roman"/>
                <a:cs typeface="Times New Roman"/>
              </a:rPr>
              <a:t>spirituale. Gesù </a:t>
            </a:r>
            <a:r>
              <a:rPr sz="1200" dirty="0">
                <a:latin typeface="Times New Roman"/>
                <a:cs typeface="Times New Roman"/>
              </a:rPr>
              <a:t>decise che 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missione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una ripetizione </a:t>
            </a:r>
            <a:r>
              <a:rPr sz="1200" spc="-5" dirty="0">
                <a:latin typeface="Times New Roman"/>
                <a:cs typeface="Times New Roman"/>
              </a:rPr>
              <a:t>della delusione del regno dei </a:t>
            </a:r>
            <a:r>
              <a:rPr sz="1200" dirty="0">
                <a:latin typeface="Times New Roman"/>
                <a:cs typeface="Times New Roman"/>
              </a:rPr>
              <a:t>Maccabei.  </a:t>
            </a:r>
            <a:r>
              <a:rPr sz="1200" spc="-5" dirty="0">
                <a:latin typeface="Times New Roman"/>
                <a:cs typeface="Times New Roman"/>
              </a:rPr>
              <a:t>Egli rifiutò </a:t>
            </a:r>
            <a:r>
              <a:rPr sz="1200" dirty="0">
                <a:latin typeface="Times New Roman"/>
                <a:cs typeface="Times New Roman"/>
              </a:rPr>
              <a:t>di prostituire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divini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una popolarità </a:t>
            </a:r>
            <a:r>
              <a:rPr sz="1200" spc="-5" dirty="0">
                <a:latin typeface="Times New Roman"/>
                <a:cs typeface="Times New Roman"/>
              </a:rPr>
              <a:t>immeritata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guadagnare </a:t>
            </a:r>
            <a:r>
              <a:rPr sz="1200" dirty="0">
                <a:latin typeface="Times New Roman"/>
                <a:cs typeface="Times New Roman"/>
              </a:rPr>
              <a:t>prestigio politico. 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volle </a:t>
            </a:r>
            <a:r>
              <a:rPr sz="1200" spc="-5" dirty="0">
                <a:latin typeface="Times New Roman"/>
                <a:cs typeface="Times New Roman"/>
              </a:rPr>
              <a:t>approvare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trasmutazione d’energia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in potere nazionale o in </a:t>
            </a:r>
            <a:r>
              <a:rPr sz="1200" spc="-5" dirty="0">
                <a:latin typeface="Times New Roman"/>
                <a:cs typeface="Times New Roman"/>
              </a:rPr>
              <a:t>prestigio </a:t>
            </a:r>
            <a:r>
              <a:rPr sz="1200" dirty="0">
                <a:latin typeface="Times New Roman"/>
                <a:cs typeface="Times New Roman"/>
              </a:rPr>
              <a:t>internazionale.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 rifiutò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compromesso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i="1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ed 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l’accordo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pose trionfalmente la </a:t>
            </a:r>
            <a:r>
              <a:rPr sz="1200" spc="-5" dirty="0">
                <a:latin typeface="Times New Roman"/>
                <a:cs typeface="Times New Roman"/>
              </a:rPr>
              <a:t>fedeltà alla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suo  Padre al </a:t>
            </a:r>
            <a:r>
              <a:rPr sz="1200" dirty="0">
                <a:latin typeface="Times New Roman"/>
                <a:cs typeface="Times New Roman"/>
              </a:rPr>
              <a:t>di sopra di </a:t>
            </a:r>
            <a:r>
              <a:rPr sz="1200" spc="-5" dirty="0">
                <a:latin typeface="Times New Roman"/>
                <a:cs typeface="Times New Roman"/>
              </a:rPr>
              <a:t>ogni altra considerazione </a:t>
            </a:r>
            <a:r>
              <a:rPr sz="1200" dirty="0">
                <a:latin typeface="Times New Roman"/>
                <a:cs typeface="Times New Roman"/>
              </a:rPr>
              <a:t>terrena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quinta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decisione</a:t>
            </a:r>
            <a:endParaRPr sz="1600">
              <a:latin typeface="Times New Roman"/>
              <a:cs typeface="Times New Roman"/>
            </a:endParaRPr>
          </a:p>
          <a:p>
            <a:pPr marL="63500" marR="5461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(1521.4) 136:9.1 </a:t>
            </a:r>
            <a:r>
              <a:rPr sz="1200" spc="-5" dirty="0">
                <a:latin typeface="Times New Roman"/>
                <a:cs typeface="Times New Roman"/>
              </a:rPr>
              <a:t>Avendo regolato </a:t>
            </a:r>
            <a:r>
              <a:rPr sz="1200" dirty="0">
                <a:latin typeface="Times New Roman"/>
                <a:cs typeface="Times New Roman"/>
              </a:rPr>
              <a:t>tali questioni di </a:t>
            </a:r>
            <a:r>
              <a:rPr sz="1200" spc="-5" dirty="0">
                <a:latin typeface="Times New Roman"/>
                <a:cs typeface="Times New Roman"/>
              </a:rPr>
              <a:t>condotta 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personali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naturale ed </a:t>
            </a:r>
            <a:r>
              <a:rPr sz="1200" dirty="0">
                <a:latin typeface="Times New Roman"/>
                <a:cs typeface="Times New Roman"/>
              </a:rPr>
              <a:t>il potere  </a:t>
            </a:r>
            <a:r>
              <a:rPr sz="1200" spc="-5" dirty="0">
                <a:latin typeface="Times New Roman"/>
                <a:cs typeface="Times New Roman"/>
              </a:rPr>
              <a:t>spirituale, egli </a:t>
            </a:r>
            <a:r>
              <a:rPr sz="1200" dirty="0">
                <a:latin typeface="Times New Roman"/>
                <a:cs typeface="Times New Roman"/>
              </a:rPr>
              <a:t>volse la </a:t>
            </a:r>
            <a:r>
              <a:rPr sz="1200" spc="-5" dirty="0">
                <a:latin typeface="Times New Roman"/>
                <a:cs typeface="Times New Roman"/>
              </a:rPr>
              <a:t>sua attenzione alla scelta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proclamazione </a:t>
            </a:r>
            <a:r>
              <a:rPr sz="1200" dirty="0">
                <a:latin typeface="Times New Roman"/>
                <a:cs typeface="Times New Roman"/>
              </a:rPr>
              <a:t>e nell’instaurazione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di Dio.  </a:t>
            </a:r>
            <a:r>
              <a:rPr sz="1200" spc="-5" dirty="0">
                <a:latin typeface="Times New Roman"/>
                <a:cs typeface="Times New Roman"/>
              </a:rPr>
              <a:t>Giovanni aveva già </a:t>
            </a:r>
            <a:r>
              <a:rPr sz="1200" dirty="0">
                <a:latin typeface="Times New Roman"/>
                <a:cs typeface="Times New Roman"/>
              </a:rPr>
              <a:t>cominciato </a:t>
            </a:r>
            <a:r>
              <a:rPr sz="1200" spc="-5" dirty="0">
                <a:latin typeface="Times New Roman"/>
                <a:cs typeface="Times New Roman"/>
              </a:rPr>
              <a:t>quest’opera; </a:t>
            </a:r>
            <a:r>
              <a:rPr sz="1200" dirty="0">
                <a:latin typeface="Times New Roman"/>
                <a:cs typeface="Times New Roman"/>
              </a:rPr>
              <a:t>come poteva </a:t>
            </a:r>
            <a:r>
              <a:rPr sz="1200" spc="-5" dirty="0">
                <a:latin typeface="Times New Roman"/>
                <a:cs typeface="Times New Roman"/>
              </a:rPr>
              <a:t>egli continuare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messaggio?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sarebbe subentrato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Giovanni?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avrebbe organizzato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fedeli per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sforzo efficace </a:t>
            </a:r>
            <a:r>
              <a:rPr sz="1200" dirty="0">
                <a:latin typeface="Times New Roman"/>
                <a:cs typeface="Times New Roman"/>
              </a:rPr>
              <a:t>ed una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intelligente? </a:t>
            </a:r>
            <a:r>
              <a:rPr sz="1200" spc="-5" dirty="0">
                <a:latin typeface="Times New Roman"/>
                <a:cs typeface="Times New Roman"/>
              </a:rPr>
              <a:t>Gesù stava </a:t>
            </a:r>
            <a:r>
              <a:rPr sz="1200" dirty="0">
                <a:latin typeface="Times New Roman"/>
                <a:cs typeface="Times New Roman"/>
              </a:rPr>
              <a:t>pervenendo  </a:t>
            </a:r>
            <a:r>
              <a:rPr sz="1200" spc="-5" dirty="0">
                <a:latin typeface="Times New Roman"/>
                <a:cs typeface="Times New Roman"/>
              </a:rPr>
              <a:t>ora alla </a:t>
            </a:r>
            <a:r>
              <a:rPr sz="1200" dirty="0">
                <a:latin typeface="Times New Roman"/>
                <a:cs typeface="Times New Roman"/>
              </a:rPr>
              <a:t>decisione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avrebbe impedito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considerarsi ancora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Messia degli </a:t>
            </a:r>
            <a:r>
              <a:rPr sz="1200" dirty="0">
                <a:latin typeface="Times New Roman"/>
                <a:cs typeface="Times New Roman"/>
              </a:rPr>
              <a:t>Ebrei,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qual </a:t>
            </a:r>
            <a:r>
              <a:rPr sz="1200" spc="1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concepito dal </a:t>
            </a:r>
            <a:r>
              <a:rPr sz="1200" dirty="0">
                <a:latin typeface="Times New Roman"/>
                <a:cs typeface="Times New Roman"/>
              </a:rPr>
              <a:t>popolo di quel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9750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0922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(1522.1) 136:9.2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immaginavano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liberatore che </a:t>
            </a:r>
            <a:r>
              <a:rPr sz="1200" dirty="0">
                <a:latin typeface="Times New Roman"/>
                <a:cs typeface="Times New Roman"/>
              </a:rPr>
              <a:t>sarebbe venuto con </a:t>
            </a:r>
            <a:r>
              <a:rPr sz="1200" spc="-5" dirty="0">
                <a:latin typeface="Times New Roman"/>
                <a:cs typeface="Times New Roman"/>
              </a:rPr>
              <a:t>potere miracoloso ad abbattere </a:t>
            </a:r>
            <a:r>
              <a:rPr sz="1200" dirty="0">
                <a:latin typeface="Times New Roman"/>
                <a:cs typeface="Times New Roman"/>
              </a:rPr>
              <a:t>i nemici </a:t>
            </a:r>
            <a:r>
              <a:rPr sz="1200" spc="-5" dirty="0">
                <a:latin typeface="Times New Roman"/>
                <a:cs typeface="Times New Roman"/>
              </a:rPr>
              <a:t>d’Israele </a:t>
            </a:r>
            <a:r>
              <a:rPr sz="1200" dirty="0">
                <a:latin typeface="Times New Roman"/>
                <a:cs typeface="Times New Roman"/>
              </a:rPr>
              <a:t>e a  </a:t>
            </a:r>
            <a:r>
              <a:rPr sz="1200" spc="-5" dirty="0">
                <a:latin typeface="Times New Roman"/>
                <a:cs typeface="Times New Roman"/>
              </a:rPr>
              <a:t>stabilire gli </a:t>
            </a:r>
            <a:r>
              <a:rPr sz="1200" dirty="0">
                <a:latin typeface="Times New Roman"/>
                <a:cs typeface="Times New Roman"/>
              </a:rPr>
              <a:t>Ebrei, </a:t>
            </a:r>
            <a:r>
              <a:rPr sz="1200" spc="-5" dirty="0">
                <a:latin typeface="Times New Roman"/>
                <a:cs typeface="Times New Roman"/>
              </a:rPr>
              <a:t>liberati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miseria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dall’oppressione, come governatori 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Gesù sapeva che questa speranza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stata realizzata. Egli sapeva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 concerneva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vittoria sul male 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materia d’ordine spirituale. Egli </a:t>
            </a:r>
            <a:r>
              <a:rPr sz="1200" dirty="0">
                <a:latin typeface="Times New Roman"/>
                <a:cs typeface="Times New Roman"/>
              </a:rPr>
              <a:t>meditò </a:t>
            </a:r>
            <a:r>
              <a:rPr sz="1200" spc="-5" dirty="0">
                <a:latin typeface="Times New Roman"/>
                <a:cs typeface="Times New Roman"/>
              </a:rPr>
              <a:t>sull’opportunità d’inaugurare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spirituale con </a:t>
            </a:r>
            <a:r>
              <a:rPr sz="1200" dirty="0">
                <a:latin typeface="Times New Roman"/>
                <a:cs typeface="Times New Roman"/>
              </a:rPr>
              <a:t>una brillante </a:t>
            </a:r>
            <a:r>
              <a:rPr sz="1200" spc="-5" dirty="0">
                <a:latin typeface="Times New Roman"/>
                <a:cs typeface="Times New Roman"/>
              </a:rPr>
              <a:t>ed  abbagliante dimostrazione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— e questa condotta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stata ammissibile </a:t>
            </a:r>
            <a:r>
              <a:rPr sz="1200" spc="-5" dirty="0">
                <a:latin typeface="Times New Roman"/>
                <a:cs typeface="Times New Roman"/>
              </a:rPr>
              <a:t>ed interamente conforme alla giurisdizione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— 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decise </a:t>
            </a:r>
            <a:r>
              <a:rPr sz="1200" spc="-5" dirty="0">
                <a:latin typeface="Times New Roman"/>
                <a:cs typeface="Times New Roman"/>
              </a:rPr>
              <a:t>completamente contro </a:t>
            </a:r>
            <a:r>
              <a:rPr sz="1200" dirty="0">
                <a:latin typeface="Times New Roman"/>
                <a:cs typeface="Times New Roman"/>
              </a:rPr>
              <a:t>un tale piano.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compromessi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tecniche rivoluzionarie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Caligastia. Egli </a:t>
            </a:r>
            <a:r>
              <a:rPr sz="1200" dirty="0">
                <a:latin typeface="Times New Roman"/>
                <a:cs typeface="Times New Roman"/>
              </a:rPr>
              <a:t>aveva potenzialmente </a:t>
            </a:r>
            <a:r>
              <a:rPr sz="1200" spc="-5" dirty="0">
                <a:latin typeface="Times New Roman"/>
                <a:cs typeface="Times New Roman"/>
              </a:rPr>
              <a:t>conquistato </a:t>
            </a:r>
            <a:r>
              <a:rPr sz="1200" dirty="0">
                <a:latin typeface="Times New Roman"/>
                <a:cs typeface="Times New Roman"/>
              </a:rPr>
              <a:t>il mondo sottomettendosi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propose di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opera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l’aveva </a:t>
            </a:r>
            <a:r>
              <a:rPr sz="1200" dirty="0">
                <a:latin typeface="Times New Roman"/>
                <a:cs typeface="Times New Roman"/>
              </a:rPr>
              <a:t>cominciata, e </a:t>
            </a:r>
            <a:r>
              <a:rPr sz="1200" spc="-5" dirty="0">
                <a:latin typeface="Times New Roman"/>
                <a:cs typeface="Times New Roman"/>
              </a:rPr>
              <a:t>come Figlio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4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(1522.2) 136:9.3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immaginare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sarebbe </a:t>
            </a:r>
            <a:r>
              <a:rPr sz="1200" dirty="0">
                <a:latin typeface="Times New Roman"/>
                <a:cs typeface="Times New Roman"/>
              </a:rPr>
              <a:t>successo </a:t>
            </a:r>
            <a:r>
              <a:rPr sz="1200" spc="-5" dirty="0">
                <a:latin typeface="Times New Roman"/>
                <a:cs typeface="Times New Roman"/>
              </a:rPr>
              <a:t>su Urantia se questo </a:t>
            </a:r>
            <a:r>
              <a:rPr sz="1200" dirty="0">
                <a:latin typeface="Times New Roman"/>
                <a:cs typeface="Times New Roman"/>
              </a:rPr>
              <a:t>Dio-uomo, ora 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potenziale di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potere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terra, avesse deciso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dispiegare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stendardo della sovranità,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schierare </a:t>
            </a:r>
            <a:r>
              <a:rPr sz="1200" dirty="0">
                <a:latin typeface="Times New Roman"/>
                <a:cs typeface="Times New Roman"/>
              </a:rPr>
              <a:t>in ordine di 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reparti operanti prodigi! Ma egli </a:t>
            </a:r>
            <a:r>
              <a:rPr sz="1200" dirty="0">
                <a:latin typeface="Times New Roman"/>
                <a:cs typeface="Times New Roman"/>
              </a:rPr>
              <a:t>non voleva </a:t>
            </a:r>
            <a:r>
              <a:rPr sz="1200" spc="-5" dirty="0">
                <a:latin typeface="Times New Roman"/>
                <a:cs typeface="Times New Roman"/>
              </a:rPr>
              <a:t>compromessi.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 </a:t>
            </a:r>
            <a:r>
              <a:rPr sz="1200" dirty="0">
                <a:latin typeface="Times New Roman"/>
                <a:cs typeface="Times New Roman"/>
              </a:rPr>
              <a:t>servire il male </a:t>
            </a:r>
            <a:r>
              <a:rPr sz="1200" spc="-5" dirty="0">
                <a:latin typeface="Times New Roman"/>
                <a:cs typeface="Times New Roman"/>
              </a:rPr>
              <a:t>lasciando </a:t>
            </a:r>
            <a:r>
              <a:rPr sz="1200" dirty="0">
                <a:latin typeface="Times New Roman"/>
                <a:cs typeface="Times New Roman"/>
              </a:rPr>
              <a:t>supporre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fosse presumibilmente derivata </a:t>
            </a:r>
            <a:r>
              <a:rPr sz="1200" dirty="0">
                <a:latin typeface="Times New Roman"/>
                <a:cs typeface="Times New Roman"/>
              </a:rPr>
              <a:t>da tutto ciò.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attenersi alla </a:t>
            </a:r>
            <a:r>
              <a:rPr sz="1200" dirty="0">
                <a:latin typeface="Times New Roman"/>
                <a:cs typeface="Times New Roman"/>
              </a:rPr>
              <a:t>volontà del </a:t>
            </a:r>
            <a:r>
              <a:rPr sz="1200" spc="-5" dirty="0">
                <a:latin typeface="Times New Roman"/>
                <a:cs typeface="Times New Roman"/>
              </a:rPr>
              <a:t>Padre. Voleva </a:t>
            </a:r>
            <a:r>
              <a:rPr sz="1200" dirty="0">
                <a:latin typeface="Times New Roman"/>
                <a:cs typeface="Times New Roman"/>
              </a:rPr>
              <a:t>proclamare </a:t>
            </a:r>
            <a:r>
              <a:rPr sz="1200" spc="-5" dirty="0">
                <a:latin typeface="Times New Roman"/>
                <a:cs typeface="Times New Roman"/>
              </a:rPr>
              <a:t>ad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che </a:t>
            </a:r>
            <a:r>
              <a:rPr sz="1200" dirty="0">
                <a:latin typeface="Times New Roman"/>
                <a:cs typeface="Times New Roman"/>
              </a:rPr>
              <a:t>l’osservava: </a:t>
            </a:r>
            <a:r>
              <a:rPr sz="1200" spc="-5" dirty="0">
                <a:latin typeface="Times New Roman"/>
                <a:cs typeface="Times New Roman"/>
              </a:rPr>
              <a:t>“Voi </a:t>
            </a:r>
            <a:r>
              <a:rPr sz="1200" dirty="0">
                <a:latin typeface="Times New Roman"/>
                <a:cs typeface="Times New Roman"/>
              </a:rPr>
              <a:t>adorerete il Signore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vostro e servirete </a:t>
            </a:r>
            <a:r>
              <a:rPr sz="1200" spc="-5" dirty="0">
                <a:latin typeface="Times New Roman"/>
                <a:cs typeface="Times New Roman"/>
              </a:rPr>
              <a:t>soltanto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(1522.3) 136:9.4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passavano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giorni Gesù </a:t>
            </a:r>
            <a:r>
              <a:rPr sz="1200" dirty="0">
                <a:latin typeface="Times New Roman"/>
                <a:cs typeface="Times New Roman"/>
              </a:rPr>
              <a:t>percepiva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chiarezza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rivelatore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sarebbe  </a:t>
            </a:r>
            <a:r>
              <a:rPr sz="1200" dirty="0">
                <a:latin typeface="Times New Roman"/>
                <a:cs typeface="Times New Roman"/>
              </a:rPr>
              <a:t>divenuto.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capiva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via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sarebbe stata una via </a:t>
            </a:r>
            <a:r>
              <a:rPr sz="1200" spc="-5" dirty="0">
                <a:latin typeface="Times New Roman"/>
                <a:cs typeface="Times New Roman"/>
              </a:rPr>
              <a:t>facile. </a:t>
            </a:r>
            <a:r>
              <a:rPr sz="1200" dirty="0">
                <a:latin typeface="Times New Roman"/>
                <a:cs typeface="Times New Roman"/>
              </a:rPr>
              <a:t>Cominciava a </a:t>
            </a:r>
            <a:r>
              <a:rPr sz="1200" spc="-5" dirty="0">
                <a:latin typeface="Times New Roman"/>
                <a:cs typeface="Times New Roman"/>
              </a:rPr>
              <a:t>rendersi </a:t>
            </a:r>
            <a:r>
              <a:rPr sz="1200" dirty="0">
                <a:latin typeface="Times New Roman"/>
                <a:cs typeface="Times New Roman"/>
              </a:rPr>
              <a:t>conto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coppa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restante 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umana poteva </a:t>
            </a:r>
            <a:r>
              <a:rPr sz="1200" spc="-5" dirty="0">
                <a:latin typeface="Times New Roman"/>
                <a:cs typeface="Times New Roman"/>
              </a:rPr>
              <a:t>essere amara,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berla.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(1522.4) 136:9.5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dicendo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al trono di </a:t>
            </a:r>
            <a:r>
              <a:rPr sz="1200" spc="-5" dirty="0">
                <a:latin typeface="Times New Roman"/>
                <a:cs typeface="Times New Roman"/>
              </a:rPr>
              <a:t>Davide. Passo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passo questa </a:t>
            </a:r>
            <a:r>
              <a:rPr sz="1200" dirty="0">
                <a:latin typeface="Times New Roman"/>
                <a:cs typeface="Times New Roman"/>
              </a:rPr>
              <a:t>mente umana segue il  </a:t>
            </a:r>
            <a:r>
              <a:rPr sz="1200" spc="-5" dirty="0">
                <a:latin typeface="Times New Roman"/>
                <a:cs typeface="Times New Roman"/>
              </a:rPr>
              <a:t>sentiero della </a:t>
            </a:r>
            <a:r>
              <a:rPr sz="1200" dirty="0">
                <a:latin typeface="Times New Roman"/>
                <a:cs typeface="Times New Roman"/>
              </a:rPr>
              <a:t>mente divina.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pone </a:t>
            </a:r>
            <a:r>
              <a:rPr sz="1200" spc="-5" dirty="0">
                <a:latin typeface="Times New Roman"/>
                <a:cs typeface="Times New Roman"/>
              </a:rPr>
              <a:t>ancora delle </a:t>
            </a:r>
            <a:r>
              <a:rPr sz="1200" dirty="0">
                <a:latin typeface="Times New Roman"/>
                <a:cs typeface="Times New Roman"/>
              </a:rPr>
              <a:t>domande, ma </a:t>
            </a:r>
            <a:r>
              <a:rPr sz="1200" spc="-5" dirty="0">
                <a:latin typeface="Times New Roman"/>
                <a:cs typeface="Times New Roman"/>
              </a:rPr>
              <a:t>accetta invariabilmente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risposte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come regola  finale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esistenza congiunta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vivere </a:t>
            </a:r>
            <a:r>
              <a:rPr sz="1200" dirty="0">
                <a:latin typeface="Times New Roman"/>
                <a:cs typeface="Times New Roman"/>
              </a:rPr>
              <a:t>come un uomo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sottomettendosi costantemente senza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al  compimento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divina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7840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(1522.5) 136:9.6 </a:t>
            </a:r>
            <a:r>
              <a:rPr sz="1200" dirty="0">
                <a:latin typeface="Times New Roman"/>
                <a:cs typeface="Times New Roman"/>
              </a:rPr>
              <a:t>Roma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padrona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occidentale.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dell’Uomo, </a:t>
            </a:r>
            <a:r>
              <a:rPr sz="1200" dirty="0">
                <a:latin typeface="Times New Roman"/>
                <a:cs typeface="Times New Roman"/>
              </a:rPr>
              <a:t>ora in </a:t>
            </a:r>
            <a:r>
              <a:rPr sz="1200" spc="-5" dirty="0">
                <a:latin typeface="Times New Roman"/>
                <a:cs typeface="Times New Roman"/>
              </a:rPr>
              <a:t>solitudine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queste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decisioni</a:t>
            </a: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memorabili,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schiere celesti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ordini, </a:t>
            </a:r>
            <a:r>
              <a:rPr sz="1200" spc="-5" dirty="0">
                <a:latin typeface="Times New Roman"/>
                <a:cs typeface="Times New Roman"/>
              </a:rPr>
              <a:t>rappresentava </a:t>
            </a:r>
            <a:r>
              <a:rPr sz="1200" dirty="0">
                <a:latin typeface="Times New Roman"/>
                <a:cs typeface="Times New Roman"/>
              </a:rPr>
              <a:t>l’ultima possibilità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a dominare il mondo.  </a:t>
            </a:r>
            <a:r>
              <a:rPr sz="1200" spc="-5" dirty="0">
                <a:latin typeface="Times New Roman"/>
                <a:cs typeface="Times New Roman"/>
              </a:rPr>
              <a:t>Ma questo Ebreo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nascita, che </a:t>
            </a:r>
            <a:r>
              <a:rPr sz="1200" dirty="0">
                <a:latin typeface="Times New Roman"/>
                <a:cs typeface="Times New Roman"/>
              </a:rPr>
              <a:t>possedeva una saggezza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potere </a:t>
            </a:r>
            <a:r>
              <a:rPr sz="1200" spc="-5" dirty="0">
                <a:latin typeface="Times New Roman"/>
                <a:cs typeface="Times New Roman"/>
              </a:rPr>
              <a:t>così prodigiosi, rifiutò d’impiegare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doti universali sia  per l’esaltazione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sia per l’insediamento sul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popolo. </a:t>
            </a:r>
            <a:r>
              <a:rPr sz="1200" spc="-5" dirty="0">
                <a:latin typeface="Times New Roman"/>
                <a:cs typeface="Times New Roman"/>
              </a:rPr>
              <a:t>Egli vedeva,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dire, </a:t>
            </a:r>
            <a:r>
              <a:rPr sz="1200" spc="-5" dirty="0">
                <a:latin typeface="Times New Roman"/>
                <a:cs typeface="Times New Roman"/>
              </a:rPr>
              <a:t>“i regni </a:t>
            </a:r>
            <a:r>
              <a:rPr sz="1200" dirty="0">
                <a:latin typeface="Times New Roman"/>
                <a:cs typeface="Times New Roman"/>
              </a:rPr>
              <a:t>di questo mondo”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aveva il </a:t>
            </a:r>
            <a:r>
              <a:rPr sz="1200" spc="-5" dirty="0">
                <a:latin typeface="Times New Roman"/>
                <a:cs typeface="Times New Roman"/>
              </a:rPr>
              <a:t>potere d’impadronirsene. 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avevano </a:t>
            </a:r>
            <a:r>
              <a:rPr sz="1200" dirty="0">
                <a:latin typeface="Times New Roman"/>
                <a:cs typeface="Times New Roman"/>
              </a:rPr>
              <a:t>rimesso tutti questi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mani, 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li  </a:t>
            </a:r>
            <a:r>
              <a:rPr sz="1200" spc="-5" dirty="0">
                <a:latin typeface="Times New Roman"/>
                <a:cs typeface="Times New Roman"/>
              </a:rPr>
              <a:t>voleva.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terra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misere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interessare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Sovrano di un </a:t>
            </a:r>
            <a:r>
              <a:rPr sz="1200" spc="-5" dirty="0">
                <a:latin typeface="Times New Roman"/>
                <a:cs typeface="Times New Roman"/>
              </a:rPr>
              <a:t>universo.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solo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obiettivo,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l’ulteriore 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agli </a:t>
            </a:r>
            <a:r>
              <a:rPr sz="1200" dirty="0">
                <a:latin typeface="Times New Roman"/>
                <a:cs typeface="Times New Roman"/>
              </a:rPr>
              <a:t>uomini, l’instaurazione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il dominio del </a:t>
            </a:r>
            <a:r>
              <a:rPr sz="1200" spc="-5" dirty="0">
                <a:latin typeface="Times New Roman"/>
                <a:cs typeface="Times New Roman"/>
              </a:rPr>
              <a:t>Padre celeste nel cuore degli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19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(1522.6) 136:9.7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battaglia, </a:t>
            </a:r>
            <a:r>
              <a:rPr sz="1200" dirty="0">
                <a:latin typeface="Times New Roman"/>
                <a:cs typeface="Times New Roman"/>
              </a:rPr>
              <a:t>di lotta e di </a:t>
            </a:r>
            <a:r>
              <a:rPr sz="1200" spc="-5" dirty="0">
                <a:latin typeface="Times New Roman"/>
                <a:cs typeface="Times New Roman"/>
              </a:rPr>
              <a:t>massacro ripugnava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Gesù; egli </a:t>
            </a:r>
            <a:r>
              <a:rPr sz="1200" dirty="0">
                <a:latin typeface="Times New Roman"/>
                <a:cs typeface="Times New Roman"/>
              </a:rPr>
              <a:t>non voleva nulla di tutto </a:t>
            </a:r>
            <a:r>
              <a:rPr sz="1200" spc="-5" dirty="0">
                <a:latin typeface="Times New Roman"/>
                <a:cs typeface="Times New Roman"/>
              </a:rPr>
              <a:t>ciò. Voleva </a:t>
            </a:r>
            <a:r>
              <a:rPr sz="1200" dirty="0">
                <a:latin typeface="Times New Roman"/>
                <a:cs typeface="Times New Roman"/>
              </a:rPr>
              <a:t>apparire </a:t>
            </a:r>
            <a:r>
              <a:rPr sz="1200" spc="-5" dirty="0">
                <a:latin typeface="Times New Roman"/>
                <a:cs typeface="Times New Roman"/>
              </a:rPr>
              <a:t>sulla  terra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un Dio </a:t>
            </a:r>
            <a:r>
              <a:rPr sz="1200" spc="-5" dirty="0">
                <a:latin typeface="Times New Roman"/>
                <a:cs typeface="Times New Roman"/>
              </a:rPr>
              <a:t>d’amore.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suo battesimo egli </a:t>
            </a:r>
            <a:r>
              <a:rPr sz="1200" dirty="0">
                <a:latin typeface="Times New Roman"/>
                <a:cs typeface="Times New Roman"/>
              </a:rPr>
              <a:t>aveva rifiutato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l’offerta degli  </a:t>
            </a:r>
            <a:r>
              <a:rPr sz="1200" spc="-5" dirty="0">
                <a:latin typeface="Times New Roman"/>
                <a:cs typeface="Times New Roman"/>
              </a:rPr>
              <a:t>Zeloti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guidarli alla </a:t>
            </a:r>
            <a:r>
              <a:rPr sz="1200" dirty="0">
                <a:latin typeface="Times New Roman"/>
                <a:cs typeface="Times New Roman"/>
              </a:rPr>
              <a:t>ribellione </a:t>
            </a:r>
            <a:r>
              <a:rPr sz="1200" spc="-5" dirty="0">
                <a:latin typeface="Times New Roman"/>
                <a:cs typeface="Times New Roman"/>
              </a:rPr>
              <a:t>contro gli oppressori romani. </a:t>
            </a:r>
            <a:r>
              <a:rPr sz="1200" dirty="0">
                <a:latin typeface="Times New Roman"/>
                <a:cs typeface="Times New Roman"/>
              </a:rPr>
              <a:t>Ed ora </a:t>
            </a:r>
            <a:r>
              <a:rPr sz="1200" spc="-5" dirty="0">
                <a:latin typeface="Times New Roman"/>
                <a:cs typeface="Times New Roman"/>
              </a:rPr>
              <a:t>egli prese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decisione finale </a:t>
            </a:r>
            <a:r>
              <a:rPr sz="1200" spc="-5" dirty="0">
                <a:latin typeface="Times New Roman"/>
                <a:cs typeface="Times New Roman"/>
              </a:rPr>
              <a:t>riferentesi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Scritture  che 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insegnato, </a:t>
            </a:r>
            <a:r>
              <a:rPr sz="1200" dirty="0">
                <a:latin typeface="Times New Roman"/>
                <a:cs typeface="Times New Roman"/>
              </a:rPr>
              <a:t>quali: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Signore mi ha </a:t>
            </a:r>
            <a:r>
              <a:rPr sz="1200" spc="-5" dirty="0">
                <a:latin typeface="Times New Roman"/>
                <a:cs typeface="Times New Roman"/>
              </a:rPr>
              <a:t>detto: </a:t>
            </a:r>
            <a:r>
              <a:rPr sz="1200" dirty="0">
                <a:latin typeface="Times New Roman"/>
                <a:cs typeface="Times New Roman"/>
              </a:rPr>
              <a:t>‘Tu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Figlio;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ti ho </a:t>
            </a:r>
            <a:r>
              <a:rPr sz="1200" spc="-5" dirty="0">
                <a:latin typeface="Times New Roman"/>
                <a:cs typeface="Times New Roman"/>
              </a:rPr>
              <a:t>generato. </a:t>
            </a:r>
            <a:r>
              <a:rPr sz="1200" dirty="0">
                <a:latin typeface="Times New Roman"/>
                <a:cs typeface="Times New Roman"/>
              </a:rPr>
              <a:t>Chiedimelo,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ti </a:t>
            </a:r>
            <a:r>
              <a:rPr sz="1200" spc="-5" dirty="0">
                <a:latin typeface="Times New Roman"/>
                <a:cs typeface="Times New Roman"/>
              </a:rPr>
              <a:t>darò gli infedeli per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eredità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regioni estreme della terra </a:t>
            </a:r>
            <a:r>
              <a:rPr sz="1200" dirty="0">
                <a:latin typeface="Times New Roman"/>
                <a:cs typeface="Times New Roman"/>
              </a:rPr>
              <a:t>per tuo </a:t>
            </a:r>
            <a:r>
              <a:rPr sz="1200" spc="-5" dirty="0">
                <a:latin typeface="Times New Roman"/>
                <a:cs typeface="Times New Roman"/>
              </a:rPr>
              <a:t>possesso. </a:t>
            </a:r>
            <a:r>
              <a:rPr sz="1200" dirty="0">
                <a:latin typeface="Times New Roman"/>
                <a:cs typeface="Times New Roman"/>
              </a:rPr>
              <a:t>Tu li </a:t>
            </a:r>
            <a:r>
              <a:rPr sz="1200" spc="-5" dirty="0">
                <a:latin typeface="Times New Roman"/>
                <a:cs typeface="Times New Roman"/>
              </a:rPr>
              <a:t>spezzerai </a:t>
            </a:r>
            <a:r>
              <a:rPr sz="1200" dirty="0">
                <a:latin typeface="Times New Roman"/>
                <a:cs typeface="Times New Roman"/>
              </a:rPr>
              <a:t>con una </a:t>
            </a:r>
            <a:r>
              <a:rPr sz="1200" spc="-5" dirty="0">
                <a:latin typeface="Times New Roman"/>
                <a:cs typeface="Times New Roman"/>
              </a:rPr>
              <a:t>sbarra </a:t>
            </a:r>
            <a:r>
              <a:rPr sz="1200" dirty="0">
                <a:latin typeface="Times New Roman"/>
                <a:cs typeface="Times New Roman"/>
              </a:rPr>
              <a:t>di ferro; li  </a:t>
            </a:r>
            <a:r>
              <a:rPr sz="1200" spc="-5" dirty="0">
                <a:latin typeface="Times New Roman"/>
                <a:cs typeface="Times New Roman"/>
              </a:rPr>
              <a:t>farai </a:t>
            </a:r>
            <a:r>
              <a:rPr sz="1200" dirty="0">
                <a:latin typeface="Times New Roman"/>
                <a:cs typeface="Times New Roman"/>
              </a:rPr>
              <a:t>a pezzi come un </a:t>
            </a:r>
            <a:r>
              <a:rPr sz="1200" spc="-5" dirty="0">
                <a:latin typeface="Times New Roman"/>
                <a:cs typeface="Times New Roman"/>
              </a:rPr>
              <a:t>recipiente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vasaio.’”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(1522.7) 136:9.8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giunse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conclusione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citazioni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riferivano </a:t>
            </a:r>
            <a:r>
              <a:rPr sz="1200" dirty="0">
                <a:latin typeface="Times New Roman"/>
                <a:cs typeface="Times New Roman"/>
              </a:rPr>
              <a:t>a lui. Alla </a:t>
            </a:r>
            <a:r>
              <a:rPr sz="1200" spc="-5" dirty="0">
                <a:latin typeface="Times New Roman"/>
                <a:cs typeface="Times New Roman"/>
              </a:rPr>
              <a:t>fine, ed </a:t>
            </a:r>
            <a:r>
              <a:rPr sz="1200" dirty="0">
                <a:latin typeface="Times New Roman"/>
                <a:cs typeface="Times New Roman"/>
              </a:rPr>
              <a:t>una volta per tutte, la  mente umana </a:t>
            </a:r>
            <a:r>
              <a:rPr sz="1200" spc="-5" dirty="0">
                <a:latin typeface="Times New Roman"/>
                <a:cs typeface="Times New Roman"/>
              </a:rPr>
              <a:t>del Figlio dell’Uomo fece </a:t>
            </a:r>
            <a:r>
              <a:rPr sz="1200" dirty="0">
                <a:latin typeface="Times New Roman"/>
                <a:cs typeface="Times New Roman"/>
              </a:rPr>
              <a:t>piazza pulita di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difficoltà e </a:t>
            </a:r>
            <a:r>
              <a:rPr sz="1200" spc="-5" dirty="0">
                <a:latin typeface="Times New Roman"/>
                <a:cs typeface="Times New Roman"/>
              </a:rPr>
              <a:t>contraddizioni messianiche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Scritture ebraiche,  educazione dei genitori, </a:t>
            </a:r>
            <a:r>
              <a:rPr sz="1200" dirty="0">
                <a:latin typeface="Times New Roman"/>
                <a:cs typeface="Times New Roman"/>
              </a:rPr>
              <a:t>insegnamento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cazan, aspettative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ed ambiziosi </a:t>
            </a:r>
            <a:r>
              <a:rPr sz="1200" spc="-5" dirty="0">
                <a:latin typeface="Times New Roman"/>
                <a:cs typeface="Times New Roman"/>
              </a:rPr>
              <a:t>desideri umani;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spc="5" dirty="0">
                <a:latin typeface="Times New Roman"/>
                <a:cs typeface="Times New Roman"/>
              </a:rPr>
              <a:t>decise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linea </a:t>
            </a:r>
            <a:r>
              <a:rPr sz="1200" dirty="0">
                <a:latin typeface="Times New Roman"/>
                <a:cs typeface="Times New Roman"/>
              </a:rPr>
              <a:t>di condotta. </a:t>
            </a:r>
            <a:r>
              <a:rPr sz="1200" spc="-5" dirty="0">
                <a:latin typeface="Times New Roman"/>
                <a:cs typeface="Times New Roman"/>
              </a:rPr>
              <a:t>Egli sarebbe </a:t>
            </a:r>
            <a:r>
              <a:rPr sz="1200" dirty="0">
                <a:latin typeface="Times New Roman"/>
                <a:cs typeface="Times New Roman"/>
              </a:rPr>
              <a:t>tornato in </a:t>
            </a:r>
            <a:r>
              <a:rPr sz="1200" spc="-5" dirty="0">
                <a:latin typeface="Times New Roman"/>
                <a:cs typeface="Times New Roman"/>
              </a:rPr>
              <a:t>Galilea ed avrebbe </a:t>
            </a:r>
            <a:r>
              <a:rPr sz="1200" dirty="0">
                <a:latin typeface="Times New Roman"/>
                <a:cs typeface="Times New Roman"/>
              </a:rPr>
              <a:t>cominciato </a:t>
            </a:r>
            <a:r>
              <a:rPr sz="1200" spc="-5" dirty="0">
                <a:latin typeface="Times New Roman"/>
                <a:cs typeface="Times New Roman"/>
              </a:rPr>
              <a:t>tranquillamente </a:t>
            </a:r>
            <a:r>
              <a:rPr sz="1200" dirty="0">
                <a:latin typeface="Times New Roman"/>
                <a:cs typeface="Times New Roman"/>
              </a:rPr>
              <a:t>la proclamazione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avrebbe confidato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suo Padre (l’Aggiustatore Personalizzato) per l’elaborazione dei dettagli </a:t>
            </a:r>
            <a:r>
              <a:rPr sz="1200" dirty="0">
                <a:latin typeface="Times New Roman"/>
                <a:cs typeface="Times New Roman"/>
              </a:rPr>
              <a:t>quotidiani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d’esecuzione.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(1523.1) 136:9.9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queste decisioni Gesù diede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degno esempio ad ogni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su ogni </a:t>
            </a:r>
            <a:r>
              <a:rPr sz="1200" dirty="0">
                <a:latin typeface="Times New Roman"/>
                <a:cs typeface="Times New Roman"/>
              </a:rPr>
              <a:t>mondo di un vasto </a:t>
            </a:r>
            <a:r>
              <a:rPr sz="1200" spc="-5" dirty="0">
                <a:latin typeface="Times New Roman"/>
                <a:cs typeface="Times New Roman"/>
              </a:rPr>
              <a:t>universo quando rifiutò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usare prove materiali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risolvere problemi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quando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sfidare presuntuosamente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naturali.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diede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4984" cy="3197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87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esempio ispirante </a:t>
            </a:r>
            <a:r>
              <a:rPr sz="1200" dirty="0">
                <a:latin typeface="Times New Roman"/>
                <a:cs typeface="Times New Roman"/>
              </a:rPr>
              <a:t>di lealtà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di nobiltà </a:t>
            </a:r>
            <a:r>
              <a:rPr sz="1200" spc="-5" dirty="0">
                <a:latin typeface="Times New Roman"/>
                <a:cs typeface="Times New Roman"/>
              </a:rPr>
              <a:t>morale quando </a:t>
            </a:r>
            <a:r>
              <a:rPr sz="1200" dirty="0">
                <a:latin typeface="Times New Roman"/>
                <a:cs typeface="Times New Roman"/>
              </a:rPr>
              <a:t>rifiutò </a:t>
            </a:r>
            <a:r>
              <a:rPr sz="1200" spc="-5" dirty="0">
                <a:latin typeface="Times New Roman"/>
                <a:cs typeface="Times New Roman"/>
              </a:rPr>
              <a:t>d’impadronirsi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temporale </a:t>
            </a:r>
            <a:r>
              <a:rPr sz="1200" spc="-5" dirty="0">
                <a:latin typeface="Times New Roman"/>
                <a:cs typeface="Times New Roman"/>
              </a:rPr>
              <a:t>come preludio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gloria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(1523.2) 136:9.10 </a:t>
            </a:r>
            <a:r>
              <a:rPr sz="1200" dirty="0">
                <a:latin typeface="Times New Roman"/>
                <a:cs typeface="Times New Roman"/>
              </a:rPr>
              <a:t>Se il </a:t>
            </a:r>
            <a:r>
              <a:rPr sz="1200" spc="-5" dirty="0">
                <a:latin typeface="Times New Roman"/>
                <a:cs typeface="Times New Roman"/>
              </a:rPr>
              <a:t>Figlio dell’Uomo aveva </a:t>
            </a:r>
            <a:r>
              <a:rPr sz="1200" dirty="0">
                <a:latin typeface="Times New Roman"/>
                <a:cs typeface="Times New Roman"/>
              </a:rPr>
              <a:t>dei dubbi </a:t>
            </a:r>
            <a:r>
              <a:rPr sz="1200" spc="-5" dirty="0">
                <a:latin typeface="Times New Roman"/>
                <a:cs typeface="Times New Roman"/>
              </a:rPr>
              <a:t>sulla sua missione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natura della stessa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andò sulle colline </a:t>
            </a:r>
            <a:r>
              <a:rPr sz="1200" dirty="0">
                <a:latin typeface="Times New Roman"/>
                <a:cs typeface="Times New Roman"/>
              </a:rPr>
              <a:t>dopo il  </a:t>
            </a:r>
            <a:r>
              <a:rPr sz="1200" spc="-5" dirty="0">
                <a:latin typeface="Times New Roman"/>
                <a:cs typeface="Times New Roman"/>
              </a:rPr>
              <a:t>suo battesimo, </a:t>
            </a:r>
            <a:r>
              <a:rPr sz="1200" dirty="0">
                <a:latin typeface="Times New Roman"/>
                <a:cs typeface="Times New Roman"/>
              </a:rPr>
              <a:t>non ne aveva </a:t>
            </a:r>
            <a:r>
              <a:rPr sz="1200" spc="-5" dirty="0">
                <a:latin typeface="Times New Roman"/>
                <a:cs typeface="Times New Roman"/>
              </a:rPr>
              <a:t>alcuno </a:t>
            </a:r>
            <a:r>
              <a:rPr sz="1200" dirty="0">
                <a:latin typeface="Times New Roman"/>
                <a:cs typeface="Times New Roman"/>
              </a:rPr>
              <a:t>quando tornò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dopo i </a:t>
            </a:r>
            <a:r>
              <a:rPr sz="1200" spc="-5" dirty="0">
                <a:latin typeface="Times New Roman"/>
                <a:cs typeface="Times New Roman"/>
              </a:rPr>
              <a:t>quaranta giorni </a:t>
            </a:r>
            <a:r>
              <a:rPr sz="1200" dirty="0">
                <a:latin typeface="Times New Roman"/>
                <a:cs typeface="Times New Roman"/>
              </a:rPr>
              <a:t>di solitudine e 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decisioni.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(1523.3) 136:9.11 </a:t>
            </a:r>
            <a:r>
              <a:rPr sz="1200" spc="-5" dirty="0">
                <a:latin typeface="Times New Roman"/>
                <a:cs typeface="Times New Roman"/>
              </a:rPr>
              <a:t>Gesù aveva formulato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programma per l’instaurazione del regno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provveduto alle  </a:t>
            </a:r>
            <a:r>
              <a:rPr sz="1200" spc="-5" dirty="0">
                <a:latin typeface="Times New Roman"/>
                <a:cs typeface="Times New Roman"/>
              </a:rPr>
              <a:t>soddisfazioni fisiche del </a:t>
            </a:r>
            <a:r>
              <a:rPr sz="1200" dirty="0">
                <a:latin typeface="Times New Roman"/>
                <a:cs typeface="Times New Roman"/>
              </a:rPr>
              <a:t>popolo. 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distribuito </a:t>
            </a:r>
            <a:r>
              <a:rPr sz="1200" spc="-5" dirty="0">
                <a:latin typeface="Times New Roman"/>
                <a:cs typeface="Times New Roman"/>
              </a:rPr>
              <a:t>pane alle folle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aveva recentemente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 Roma. </a:t>
            </a:r>
            <a:r>
              <a:rPr sz="1200" spc="-5" dirty="0">
                <a:latin typeface="Times New Roman"/>
                <a:cs typeface="Times New Roman"/>
              </a:rPr>
              <a:t>Non avrebbe  attirato l’attenzione su se stesso compiendo dei prodigi,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gli Ebrei stavano aspettando </a:t>
            </a:r>
            <a:r>
              <a:rPr sz="1200" dirty="0">
                <a:latin typeface="Times New Roman"/>
                <a:cs typeface="Times New Roman"/>
              </a:rPr>
              <a:t>proprio quel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liberatore. </a:t>
            </a:r>
            <a:r>
              <a:rPr sz="1200" spc="-5" dirty="0">
                <a:latin typeface="Times New Roman"/>
                <a:cs typeface="Times New Roman"/>
              </a:rPr>
              <a:t>Né  avrebbe cercato </a:t>
            </a:r>
            <a:r>
              <a:rPr sz="1200" dirty="0">
                <a:latin typeface="Times New Roman"/>
                <a:cs typeface="Times New Roman"/>
              </a:rPr>
              <a:t>di far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messaggio spirituale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autorità politica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7325" algn="just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(1523.4) 136:9.12 </a:t>
            </a:r>
            <a:r>
              <a:rPr sz="1200" spc="-5" dirty="0">
                <a:latin typeface="Times New Roman"/>
                <a:cs typeface="Times New Roman"/>
              </a:rPr>
              <a:t>Respingendo questi </a:t>
            </a:r>
            <a:r>
              <a:rPr sz="1200" dirty="0">
                <a:latin typeface="Times New Roman"/>
                <a:cs typeface="Times New Roman"/>
              </a:rPr>
              <a:t>metodi per </a:t>
            </a:r>
            <a:r>
              <a:rPr sz="1200" spc="-5" dirty="0">
                <a:latin typeface="Times New Roman"/>
                <a:cs typeface="Times New Roman"/>
              </a:rPr>
              <a:t>magnificare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futuro agli occhi degli Ebrei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attesa, Gesù </a:t>
            </a:r>
            <a:r>
              <a:rPr sz="1200" dirty="0">
                <a:latin typeface="Times New Roman"/>
                <a:cs typeface="Times New Roman"/>
              </a:rPr>
              <a:t>era certo che questi  </a:t>
            </a:r>
            <a:r>
              <a:rPr sz="1200" spc="-5" dirty="0">
                <a:latin typeface="Times New Roman"/>
                <a:cs typeface="Times New Roman"/>
              </a:rPr>
              <a:t>stessi Ebrei avrebbero certamente </a:t>
            </a:r>
            <a:r>
              <a:rPr sz="1200" dirty="0">
                <a:latin typeface="Times New Roman"/>
                <a:cs typeface="Times New Roman"/>
              </a:rPr>
              <a:t>e definitivamente </a:t>
            </a:r>
            <a:r>
              <a:rPr sz="1200" spc="-5" dirty="0">
                <a:latin typeface="Times New Roman"/>
                <a:cs typeface="Times New Roman"/>
              </a:rPr>
              <a:t>respinto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sue pretese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e di divinità. </a:t>
            </a:r>
            <a:r>
              <a:rPr sz="1200" spc="-5" dirty="0">
                <a:latin typeface="Times New Roman"/>
                <a:cs typeface="Times New Roman"/>
              </a:rPr>
              <a:t>Sapendo </a:t>
            </a:r>
            <a:r>
              <a:rPr sz="1200" dirty="0">
                <a:latin typeface="Times New Roman"/>
                <a:cs typeface="Times New Roman"/>
              </a:rPr>
              <a:t>tutto ciò, </a:t>
            </a:r>
            <a:r>
              <a:rPr sz="1200" spc="-5" dirty="0">
                <a:latin typeface="Times New Roman"/>
                <a:cs typeface="Times New Roman"/>
              </a:rPr>
              <a:t>Gesù  cercò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d’impedire ai suoi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alludere </a:t>
            </a:r>
            <a:r>
              <a:rPr sz="1200" dirty="0">
                <a:latin typeface="Times New Roman"/>
                <a:cs typeface="Times New Roman"/>
              </a:rPr>
              <a:t>a lui come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(1523.5) 136:9.13 </a:t>
            </a:r>
            <a:r>
              <a:rPr sz="1200" spc="-5" dirty="0">
                <a:latin typeface="Times New Roman"/>
                <a:cs typeface="Times New Roman"/>
              </a:rPr>
              <a:t>Durante 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pubblico egli fu </a:t>
            </a:r>
            <a:r>
              <a:rPr sz="1200" dirty="0">
                <a:latin typeface="Times New Roman"/>
                <a:cs typeface="Times New Roman"/>
              </a:rPr>
              <a:t>posto di fronte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tre situazioni </a:t>
            </a:r>
            <a:r>
              <a:rPr sz="1200" spc="-5" dirty="0">
                <a:latin typeface="Times New Roman"/>
                <a:cs typeface="Times New Roman"/>
              </a:rPr>
              <a:t>costantemente  ricorrenti: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nutriti, l’insistenza </a:t>
            </a:r>
            <a:r>
              <a:rPr sz="1200" spc="-5" dirty="0">
                <a:latin typeface="Times New Roman"/>
                <a:cs typeface="Times New Roman"/>
              </a:rPr>
              <a:t>per vedere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finale di </a:t>
            </a:r>
            <a:r>
              <a:rPr sz="1200" spc="-5" dirty="0">
                <a:latin typeface="Times New Roman"/>
                <a:cs typeface="Times New Roman"/>
              </a:rPr>
              <a:t>permettere ai suoi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farlo  re. Ma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scostò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dalle decisioni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preso durante questi </a:t>
            </a:r>
            <a:r>
              <a:rPr sz="1200" spc="-5" dirty="0">
                <a:latin typeface="Times New Roman"/>
                <a:cs typeface="Times New Roman"/>
              </a:rPr>
              <a:t>giorni d’isolamento sulle colline della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4858"/>
            <a:ext cx="8113395" cy="1320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La sesta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decisione</a:t>
            </a:r>
            <a:endParaRPr sz="1600">
              <a:latin typeface="Times New Roman"/>
              <a:cs typeface="Times New Roman"/>
            </a:endParaRPr>
          </a:p>
          <a:p>
            <a:pPr marL="38100" marR="304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(1523.6) 136:10.1 </a:t>
            </a:r>
            <a:r>
              <a:rPr sz="1200" spc="-5" dirty="0">
                <a:latin typeface="Times New Roman"/>
                <a:cs typeface="Times New Roman"/>
              </a:rPr>
              <a:t>L’ultimo giorno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memorabile </a:t>
            </a:r>
            <a:r>
              <a:rPr sz="1200" dirty="0">
                <a:latin typeface="Times New Roman"/>
                <a:cs typeface="Times New Roman"/>
              </a:rPr>
              <a:t>isolamento,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scendere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montagna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Giovanni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 discepoli,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prese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decisione.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comunicò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decisione al suo Aggiustatore </a:t>
            </a:r>
            <a:r>
              <a:rPr sz="1200" dirty="0">
                <a:latin typeface="Times New Roman"/>
                <a:cs typeface="Times New Roman"/>
              </a:rPr>
              <a:t>Personalizzato con  </a:t>
            </a:r>
            <a:r>
              <a:rPr sz="1200" spc="-5" dirty="0">
                <a:latin typeface="Times New Roman"/>
                <a:cs typeface="Times New Roman"/>
              </a:rPr>
              <a:t>queste parole: “Ed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altre questioni, </a:t>
            </a:r>
            <a:r>
              <a:rPr sz="1200" dirty="0">
                <a:latin typeface="Times New Roman"/>
                <a:cs typeface="Times New Roman"/>
              </a:rPr>
              <a:t>come in queste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decisione è ora definita, m’impegno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sottomesso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di mio </a:t>
            </a:r>
            <a:r>
              <a:rPr sz="1200" spc="-5" dirty="0">
                <a:latin typeface="Times New Roman"/>
                <a:cs typeface="Times New Roman"/>
              </a:rPr>
              <a:t>Padre.”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egli scese dalla </a:t>
            </a:r>
            <a:r>
              <a:rPr sz="1200" dirty="0">
                <a:latin typeface="Times New Roman"/>
                <a:cs typeface="Times New Roman"/>
              </a:rPr>
              <a:t>montagna. Ed il </a:t>
            </a:r>
            <a:r>
              <a:rPr sz="1200" spc="-5" dirty="0">
                <a:latin typeface="Times New Roman"/>
                <a:cs typeface="Times New Roman"/>
              </a:rPr>
              <a:t>suo viso risplendeva della gloria </a:t>
            </a:r>
            <a:r>
              <a:rPr sz="1200" dirty="0">
                <a:latin typeface="Times New Roman"/>
                <a:cs typeface="Times New Roman"/>
              </a:rPr>
              <a:t>della vittoria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compimento</a:t>
            </a:r>
            <a:r>
              <a:rPr sz="1200" spc="-5" dirty="0">
                <a:latin typeface="Times New Roman"/>
                <a:cs typeface="Times New Roman"/>
              </a:rPr>
              <a:t> morale.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13842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periodo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 sosta in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Galilea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75625" cy="32543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11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(1524.1) 137:0.1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mattina 23 </a:t>
            </a:r>
            <a:r>
              <a:rPr sz="1200" spc="-5" dirty="0">
                <a:latin typeface="Times New Roman"/>
                <a:cs typeface="Times New Roman"/>
              </a:rPr>
              <a:t>febbraio </a:t>
            </a:r>
            <a:r>
              <a:rPr sz="1200" dirty="0">
                <a:latin typeface="Times New Roman"/>
                <a:cs typeface="Times New Roman"/>
              </a:rPr>
              <a:t>dell’anno 26 d.C., di </a:t>
            </a:r>
            <a:r>
              <a:rPr sz="1200" spc="-5" dirty="0">
                <a:latin typeface="Times New Roman"/>
                <a:cs typeface="Times New Roman"/>
              </a:rPr>
              <a:t>buon’ora, Gesù discese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colline per raggiungere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Giovanni accampati </a:t>
            </a:r>
            <a:r>
              <a:rPr sz="1200" dirty="0">
                <a:latin typeface="Times New Roman"/>
                <a:cs typeface="Times New Roman"/>
              </a:rPr>
              <a:t>a Pella.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 giorno Gesù si mescolò </a:t>
            </a:r>
            <a:r>
              <a:rPr sz="1200" dirty="0">
                <a:latin typeface="Times New Roman"/>
                <a:cs typeface="Times New Roman"/>
              </a:rPr>
              <a:t>alla folla.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curò un ragazzo </a:t>
            </a:r>
            <a:r>
              <a:rPr sz="1200" spc="-5" dirty="0">
                <a:latin typeface="Times New Roman"/>
                <a:cs typeface="Times New Roman"/>
              </a:rPr>
              <a:t>che si era </a:t>
            </a:r>
            <a:r>
              <a:rPr sz="1200" dirty="0">
                <a:latin typeface="Times New Roman"/>
                <a:cs typeface="Times New Roman"/>
              </a:rPr>
              <a:t>ferito </a:t>
            </a:r>
            <a:r>
              <a:rPr sz="1200" spc="-5" dirty="0">
                <a:latin typeface="Times New Roman"/>
                <a:cs typeface="Times New Roman"/>
              </a:rPr>
              <a:t>cadendo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recò  nel vicino villaggio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 per consegnare </a:t>
            </a:r>
            <a:r>
              <a:rPr sz="1200" dirty="0">
                <a:latin typeface="Times New Roman"/>
                <a:cs typeface="Times New Roman"/>
              </a:rPr>
              <a:t>il giovane in salvo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dei suoi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genitori.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scelta dei primi quattro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apostoli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(1524.2) 137:1.1 </a:t>
            </a:r>
            <a:r>
              <a:rPr sz="1200" spc="-5" dirty="0">
                <a:latin typeface="Times New Roman"/>
                <a:cs typeface="Times New Roman"/>
              </a:rPr>
              <a:t>Durante questo sabato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principali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Gesù. Tra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uno di nome </a:t>
            </a:r>
            <a:r>
              <a:rPr sz="1200" spc="-5" dirty="0">
                <a:latin typeface="Times New Roman"/>
                <a:cs typeface="Times New Roman"/>
              </a:rPr>
              <a:t>Andrea fu </a:t>
            </a:r>
            <a:r>
              <a:rPr sz="1200" dirty="0">
                <a:latin typeface="Times New Roman"/>
                <a:cs typeface="Times New Roman"/>
              </a:rPr>
              <a:t>il più profondamente </a:t>
            </a:r>
            <a:r>
              <a:rPr sz="1200" spc="-5" dirty="0">
                <a:latin typeface="Times New Roman"/>
                <a:cs typeface="Times New Roman"/>
              </a:rPr>
              <a:t>impressionato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accompagnò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tragitto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Pella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ragazzo ferito. </a:t>
            </a:r>
            <a:r>
              <a:rPr sz="1200" dirty="0">
                <a:latin typeface="Times New Roman"/>
                <a:cs typeface="Times New Roman"/>
              </a:rPr>
              <a:t>Sulla via </a:t>
            </a:r>
            <a:r>
              <a:rPr sz="1200" spc="-5" dirty="0">
                <a:latin typeface="Times New Roman"/>
                <a:cs typeface="Times New Roman"/>
              </a:rPr>
              <a:t>del ritorno al luogo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stava Giovanni egli </a:t>
            </a:r>
            <a:r>
              <a:rPr sz="1200" dirty="0">
                <a:latin typeface="Times New Roman"/>
                <a:cs typeface="Times New Roman"/>
              </a:rPr>
              <a:t>pose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numerose domande, 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di giungere a  </a:t>
            </a:r>
            <a:r>
              <a:rPr sz="1200" spc="-5" dirty="0">
                <a:latin typeface="Times New Roman"/>
                <a:cs typeface="Times New Roman"/>
              </a:rPr>
              <a:t>destinazione,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si fermarono per </a:t>
            </a:r>
            <a:r>
              <a:rPr sz="1200" dirty="0">
                <a:latin typeface="Times New Roman"/>
                <a:cs typeface="Times New Roman"/>
              </a:rPr>
              <a:t>un breve </a:t>
            </a:r>
            <a:r>
              <a:rPr sz="1200" spc="-5" dirty="0">
                <a:latin typeface="Times New Roman"/>
                <a:cs typeface="Times New Roman"/>
              </a:rPr>
              <a:t>colloquio, durante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Andrea disse: “Ti </a:t>
            </a:r>
            <a:r>
              <a:rPr sz="1200" dirty="0">
                <a:latin typeface="Times New Roman"/>
                <a:cs typeface="Times New Roman"/>
              </a:rPr>
              <a:t>ho osservato fin da </a:t>
            </a:r>
            <a:r>
              <a:rPr sz="1200" spc="-5" dirty="0">
                <a:latin typeface="Times New Roman"/>
                <a:cs typeface="Times New Roman"/>
              </a:rPr>
              <a:t>quando sei </a:t>
            </a:r>
            <a:r>
              <a:rPr sz="1200" dirty="0">
                <a:latin typeface="Times New Roman"/>
                <a:cs typeface="Times New Roman"/>
              </a:rPr>
              <a:t>venuto a 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Maestro;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io non comprenda tutto il tuo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intenzionato  a </a:t>
            </a:r>
            <a:r>
              <a:rPr sz="1200" spc="-5" dirty="0">
                <a:latin typeface="Times New Roman"/>
                <a:cs typeface="Times New Roman"/>
              </a:rPr>
              <a:t>seguirti; vorrei </a:t>
            </a:r>
            <a:r>
              <a:rPr sz="1200" dirty="0">
                <a:latin typeface="Times New Roman"/>
                <a:cs typeface="Times New Roman"/>
              </a:rPr>
              <a:t>sedermi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apprendere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verità sul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con </a:t>
            </a:r>
            <a:r>
              <a:rPr sz="1200" dirty="0">
                <a:latin typeface="Times New Roman"/>
                <a:cs typeface="Times New Roman"/>
              </a:rPr>
              <a:t>profonda </a:t>
            </a:r>
            <a:r>
              <a:rPr sz="1200" spc="-5" dirty="0">
                <a:latin typeface="Times New Roman"/>
                <a:cs typeface="Times New Roman"/>
              </a:rPr>
              <a:t>fiducia, accolse  cordialmente Andrea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primo dei suoi apostoli, quel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 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con lui </a:t>
            </a:r>
            <a:r>
              <a:rPr sz="1200" spc="-5" dirty="0">
                <a:latin typeface="Times New Roman"/>
                <a:cs typeface="Times New Roman"/>
              </a:rPr>
              <a:t>all’instaurazione del </a:t>
            </a:r>
            <a:r>
              <a:rPr sz="1200" spc="5" dirty="0">
                <a:latin typeface="Times New Roman"/>
                <a:cs typeface="Times New Roman"/>
              </a:rPr>
              <a:t>nuovo 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dirty="0">
                <a:latin typeface="Times New Roman"/>
                <a:cs typeface="Times New Roman"/>
              </a:rPr>
              <a:t> 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5781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(1524.3) 137:1.2 </a:t>
            </a:r>
            <a:r>
              <a:rPr sz="1200" spc="-5" dirty="0">
                <a:latin typeface="Times New Roman"/>
                <a:cs typeface="Times New Roman"/>
              </a:rPr>
              <a:t>Andrea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osservatore silenzioso dell’opera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sincero credente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stessa, ed </a:t>
            </a:r>
            <a:r>
              <a:rPr sz="1200" dirty="0">
                <a:latin typeface="Times New Roman"/>
                <a:cs typeface="Times New Roman"/>
              </a:rPr>
              <a:t>aveva un fratello  molto </a:t>
            </a:r>
            <a:r>
              <a:rPr sz="1200" spc="-5" dirty="0">
                <a:latin typeface="Times New Roman"/>
                <a:cs typeface="Times New Roman"/>
              </a:rPr>
              <a:t>capace ed </a:t>
            </a:r>
            <a:r>
              <a:rPr sz="1200" dirty="0">
                <a:latin typeface="Times New Roman"/>
                <a:cs typeface="Times New Roman"/>
              </a:rPr>
              <a:t>entusiasta di nome Simone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eminenti discepoli </a:t>
            </a:r>
            <a:r>
              <a:rPr sz="1200" dirty="0">
                <a:latin typeface="Times New Roman"/>
                <a:cs typeface="Times New Roman"/>
              </a:rPr>
              <a:t>di Giovanni. Non </a:t>
            </a:r>
            <a:r>
              <a:rPr sz="1200" spc="-5" dirty="0">
                <a:latin typeface="Times New Roman"/>
                <a:cs typeface="Times New Roman"/>
              </a:rPr>
              <a:t>sarebbe sbagliato affermare  che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uno dei principali </a:t>
            </a:r>
            <a:r>
              <a:rPr sz="1200" spc="-5" dirty="0">
                <a:latin typeface="Times New Roman"/>
                <a:cs typeface="Times New Roman"/>
              </a:rPr>
              <a:t>sostenitori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Giovanni.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655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969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(1524.4) 137:1.3 </a:t>
            </a:r>
            <a:r>
              <a:rPr sz="1200" dirty="0">
                <a:latin typeface="Times New Roman"/>
                <a:cs typeface="Times New Roman"/>
              </a:rPr>
              <a:t>Subito dopo </a:t>
            </a:r>
            <a:r>
              <a:rPr sz="1200" spc="-5" dirty="0">
                <a:latin typeface="Times New Roman"/>
                <a:cs typeface="Times New Roman"/>
              </a:rPr>
              <a:t>il ritorno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Andrea al </a:t>
            </a:r>
            <a:r>
              <a:rPr sz="1200" dirty="0">
                <a:latin typeface="Times New Roman"/>
                <a:cs typeface="Times New Roman"/>
              </a:rPr>
              <a:t>campo, Andrea cercò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Simone, e </a:t>
            </a:r>
            <a:r>
              <a:rPr sz="1200" spc="-5" dirty="0">
                <a:latin typeface="Times New Roman"/>
                <a:cs typeface="Times New Roman"/>
              </a:rPr>
              <a:t>presolo </a:t>
            </a:r>
            <a:r>
              <a:rPr sz="1200" dirty="0">
                <a:latin typeface="Times New Roman"/>
                <a:cs typeface="Times New Roman"/>
              </a:rPr>
              <a:t>da parte lo informò che  </a:t>
            </a:r>
            <a:r>
              <a:rPr sz="1200" spc="-5" dirty="0">
                <a:latin typeface="Times New Roman"/>
                <a:cs typeface="Times New Roman"/>
              </a:rPr>
              <a:t>era personalmente convinto che Gesù </a:t>
            </a:r>
            <a:r>
              <a:rPr sz="1200" dirty="0">
                <a:latin typeface="Times New Roman"/>
                <a:cs typeface="Times New Roman"/>
              </a:rPr>
              <a:t>fosse il grande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suo discepolo. Egli </a:t>
            </a:r>
            <a:r>
              <a:rPr sz="1200" dirty="0">
                <a:latin typeface="Times New Roman"/>
                <a:cs typeface="Times New Roman"/>
              </a:rPr>
              <a:t>proseguì  </a:t>
            </a:r>
            <a:r>
              <a:rPr sz="1200" spc="-5" dirty="0">
                <a:latin typeface="Times New Roman"/>
                <a:cs typeface="Times New Roman"/>
              </a:rPr>
              <a:t>dicendo che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offerta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suggerì che </a:t>
            </a:r>
            <a:r>
              <a:rPr sz="1200" dirty="0">
                <a:latin typeface="Times New Roman"/>
                <a:cs typeface="Times New Roman"/>
              </a:rPr>
              <a:t>anche lui </a:t>
            </a:r>
            <a:r>
              <a:rPr sz="1200" spc="-5" dirty="0">
                <a:latin typeface="Times New Roman"/>
                <a:cs typeface="Times New Roman"/>
              </a:rPr>
              <a:t>(Simone) andasse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offrisse </a:t>
            </a:r>
            <a:r>
              <a:rPr sz="1200" spc="1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compagno nel </a:t>
            </a:r>
            <a:r>
              <a:rPr sz="1200" dirty="0">
                <a:latin typeface="Times New Roman"/>
                <a:cs typeface="Times New Roman"/>
              </a:rPr>
              <a:t>servizio del nuovo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disse: “Da quando </a:t>
            </a:r>
            <a:r>
              <a:rPr sz="1200" dirty="0">
                <a:latin typeface="Times New Roman"/>
                <a:cs typeface="Times New Roman"/>
              </a:rPr>
              <a:t>quest’uomo 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nel 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ho  </a:t>
            </a:r>
            <a:r>
              <a:rPr sz="1200" spc="-5" dirty="0">
                <a:latin typeface="Times New Roman"/>
                <a:cs typeface="Times New Roman"/>
              </a:rPr>
              <a:t>sempre pensato 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ma che </a:t>
            </a:r>
            <a:r>
              <a:rPr sz="1200" spc="-5" dirty="0">
                <a:latin typeface="Times New Roman"/>
                <a:cs typeface="Times New Roman"/>
              </a:rPr>
              <a:t>cosa facciamo con </a:t>
            </a:r>
            <a:r>
              <a:rPr sz="1200" dirty="0">
                <a:latin typeface="Times New Roman"/>
                <a:cs typeface="Times New Roman"/>
              </a:rPr>
              <a:t>Giovanni? </a:t>
            </a:r>
            <a:r>
              <a:rPr sz="1200" spc="-5" dirty="0">
                <a:latin typeface="Times New Roman"/>
                <a:cs typeface="Times New Roman"/>
              </a:rPr>
              <a:t>Dobbiamo abbandonarlo?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cosa giusta  </a:t>
            </a:r>
            <a:r>
              <a:rPr sz="1200" dirty="0">
                <a:latin typeface="Times New Roman"/>
                <a:cs typeface="Times New Roman"/>
              </a:rPr>
              <a:t>da fare?” Essi </a:t>
            </a:r>
            <a:r>
              <a:rPr sz="1200" spc="-5" dirty="0">
                <a:latin typeface="Times New Roman"/>
                <a:cs typeface="Times New Roman"/>
              </a:rPr>
              <a:t>decisero </a:t>
            </a:r>
            <a:r>
              <a:rPr sz="1200" dirty="0">
                <a:latin typeface="Times New Roman"/>
                <a:cs typeface="Times New Roman"/>
              </a:rPr>
              <a:t>allora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immediatamente a </a:t>
            </a:r>
            <a:r>
              <a:rPr sz="1200" spc="-5" dirty="0">
                <a:latin typeface="Times New Roman"/>
                <a:cs typeface="Times New Roman"/>
              </a:rPr>
              <a:t>consultare Giovanni. Giovanni fu </a:t>
            </a:r>
            <a:r>
              <a:rPr sz="1200" dirty="0">
                <a:latin typeface="Times New Roman"/>
                <a:cs typeface="Times New Roman"/>
              </a:rPr>
              <a:t>rattristato </a:t>
            </a:r>
            <a:r>
              <a:rPr sz="1200" spc="-5" dirty="0">
                <a:latin typeface="Times New Roman"/>
                <a:cs typeface="Times New Roman"/>
              </a:rPr>
              <a:t>all’idea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dei  suoi </a:t>
            </a:r>
            <a:r>
              <a:rPr sz="1200" dirty="0">
                <a:latin typeface="Times New Roman"/>
                <a:cs typeface="Times New Roman"/>
              </a:rPr>
              <a:t>più abili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promettenti </a:t>
            </a:r>
            <a:r>
              <a:rPr sz="1200" dirty="0">
                <a:latin typeface="Times New Roman"/>
                <a:cs typeface="Times New Roman"/>
              </a:rPr>
              <a:t>discepoli, ma </a:t>
            </a:r>
            <a:r>
              <a:rPr sz="1200" spc="-5" dirty="0">
                <a:latin typeface="Times New Roman"/>
                <a:cs typeface="Times New Roman"/>
              </a:rPr>
              <a:t>rispose coraggiosamente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domande dicendo: “Questo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soltanto</a:t>
            </a:r>
            <a:endParaRPr sz="1200">
              <a:latin typeface="Times New Roman"/>
              <a:cs typeface="Times New Roman"/>
            </a:endParaRPr>
          </a:p>
          <a:p>
            <a:pPr marL="63500" marR="236854">
              <a:lnSpc>
                <a:spcPct val="95600"/>
              </a:lnSpc>
            </a:pPr>
            <a:r>
              <a:rPr sz="1200" dirty="0">
                <a:latin typeface="Times New Roman"/>
                <a:cs typeface="Times New Roman"/>
              </a:rPr>
              <a:t>l’inizio; il mio </a:t>
            </a:r>
            <a:r>
              <a:rPr sz="1200" spc="-5" dirty="0">
                <a:latin typeface="Times New Roman"/>
                <a:cs typeface="Times New Roman"/>
              </a:rPr>
              <a:t>lavoro presto </a:t>
            </a:r>
            <a:r>
              <a:rPr sz="1200" dirty="0">
                <a:latin typeface="Times New Roman"/>
                <a:cs typeface="Times New Roman"/>
              </a:rPr>
              <a:t>finirà e </a:t>
            </a:r>
            <a:r>
              <a:rPr sz="1200" spc="-5" dirty="0">
                <a:latin typeface="Times New Roman"/>
                <a:cs typeface="Times New Roman"/>
              </a:rPr>
              <a:t>diverremo </a:t>
            </a:r>
            <a:r>
              <a:rPr sz="1200" dirty="0">
                <a:latin typeface="Times New Roman"/>
                <a:cs typeface="Times New Roman"/>
              </a:rPr>
              <a:t>tutti suoi </a:t>
            </a:r>
            <a:r>
              <a:rPr sz="1200" spc="-5" dirty="0">
                <a:latin typeface="Times New Roman"/>
                <a:cs typeface="Times New Roman"/>
              </a:rPr>
              <a:t>discepoli.” Allora Andrea fece segno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 </a:t>
            </a:r>
            <a:r>
              <a:rPr sz="1200" dirty="0">
                <a:latin typeface="Times New Roman"/>
                <a:cs typeface="Times New Roman"/>
              </a:rPr>
              <a:t>e gli  </a:t>
            </a:r>
            <a:r>
              <a:rPr sz="1200" spc="-5" dirty="0">
                <a:latin typeface="Times New Roman"/>
                <a:cs typeface="Times New Roman"/>
              </a:rPr>
              <a:t>annunciò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suo fratello desiderava entrare </a:t>
            </a:r>
            <a:r>
              <a:rPr sz="1200" dirty="0">
                <a:latin typeface="Times New Roman"/>
                <a:cs typeface="Times New Roman"/>
              </a:rPr>
              <a:t>a far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anche lui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del nuovo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accogliendo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spc="1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secondo apostolo Gesù </a:t>
            </a:r>
            <a:r>
              <a:rPr sz="1200" dirty="0">
                <a:latin typeface="Times New Roman"/>
                <a:cs typeface="Times New Roman"/>
              </a:rPr>
              <a:t>disse: “Simone, il tuo </a:t>
            </a:r>
            <a:r>
              <a:rPr sz="1200" spc="-5" dirty="0">
                <a:latin typeface="Times New Roman"/>
                <a:cs typeface="Times New Roman"/>
              </a:rPr>
              <a:t>entusiasmo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lodevole,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pericoloso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più attento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spc="5" dirty="0">
                <a:latin typeface="Times New Roman"/>
                <a:cs typeface="Times New Roman"/>
              </a:rPr>
              <a:t>tuo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parlare. Vorrei cambiare </a:t>
            </a:r>
            <a:r>
              <a:rPr sz="1200" dirty="0">
                <a:latin typeface="Times New Roman"/>
                <a:cs typeface="Times New Roman"/>
              </a:rPr>
              <a:t>il tuo nome 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Pietro.”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(1525.1) 137:1.4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ragazzo ferito, che </a:t>
            </a:r>
            <a:r>
              <a:rPr sz="1200" dirty="0">
                <a:latin typeface="Times New Roman"/>
                <a:cs typeface="Times New Roman"/>
              </a:rPr>
              <a:t>vivevano a </a:t>
            </a:r>
            <a:r>
              <a:rPr sz="1200" spc="-5" dirty="0">
                <a:latin typeface="Times New Roman"/>
                <a:cs typeface="Times New Roman"/>
              </a:rPr>
              <a:t>Pella, avevano </a:t>
            </a:r>
            <a:r>
              <a:rPr sz="1200" dirty="0">
                <a:latin typeface="Times New Roman"/>
                <a:cs typeface="Times New Roman"/>
              </a:rPr>
              <a:t>chiesto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passare la notte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loro, di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la  loro </a:t>
            </a:r>
            <a:r>
              <a:rPr sz="1200" spc="-5" dirty="0">
                <a:latin typeface="Times New Roman"/>
                <a:cs typeface="Times New Roman"/>
              </a:rPr>
              <a:t>casa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casa, ed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accettato.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fratello, Gesù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“Domani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5" dirty="0">
                <a:latin typeface="Times New Roman"/>
                <a:cs typeface="Times New Roman"/>
              </a:rPr>
              <a:t>presto  </a:t>
            </a:r>
            <a:r>
              <a:rPr sz="1200" spc="-5" dirty="0">
                <a:latin typeface="Times New Roman"/>
                <a:cs typeface="Times New Roman"/>
              </a:rPr>
              <a:t>andremo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(1525.2) 137:1.5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ritornato </a:t>
            </a:r>
            <a:r>
              <a:rPr sz="1200" dirty="0">
                <a:latin typeface="Times New Roman"/>
                <a:cs typeface="Times New Roman"/>
              </a:rPr>
              <a:t>a Pella per la notte,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Andrea e Simone </a:t>
            </a:r>
            <a:r>
              <a:rPr sz="1200" spc="-5" dirty="0">
                <a:latin typeface="Times New Roman"/>
                <a:cs typeface="Times New Roman"/>
              </a:rPr>
              <a:t>discutevano ancora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natura del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servizio nell’instaurazione del regno futuro,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arrivarono sulla scena, essendo appena  rientrati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vana ricerca </a:t>
            </a:r>
            <a:r>
              <a:rPr sz="1200" dirty="0">
                <a:latin typeface="Times New Roman"/>
                <a:cs typeface="Times New Roman"/>
              </a:rPr>
              <a:t>di Gesù sulle colline. </a:t>
            </a:r>
            <a:r>
              <a:rPr sz="1200" spc="-5" dirty="0">
                <a:latin typeface="Times New Roman"/>
                <a:cs typeface="Times New Roman"/>
              </a:rPr>
              <a:t>Quando essi ascoltarono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raccontare come </a:t>
            </a:r>
            <a:r>
              <a:rPr sz="1200" dirty="0">
                <a:latin typeface="Times New Roman"/>
                <a:cs typeface="Times New Roman"/>
              </a:rPr>
              <a:t>lui e </a:t>
            </a:r>
            <a:r>
              <a:rPr sz="1200" spc="-5" dirty="0">
                <a:latin typeface="Times New Roman"/>
                <a:cs typeface="Times New Roman"/>
              </a:rPr>
              <a:t>suo  fratello </a:t>
            </a:r>
            <a:r>
              <a:rPr sz="1200" dirty="0">
                <a:latin typeface="Times New Roman"/>
                <a:cs typeface="Times New Roman"/>
              </a:rPr>
              <a:t>Andrea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divenuti i primi </a:t>
            </a:r>
            <a:r>
              <a:rPr sz="1200" spc="-5" dirty="0">
                <a:latin typeface="Times New Roman"/>
                <a:cs typeface="Times New Roman"/>
              </a:rPr>
              <a:t>consiglieri accolti </a:t>
            </a:r>
            <a:r>
              <a:rPr sz="1200" dirty="0">
                <a:latin typeface="Times New Roman"/>
                <a:cs typeface="Times New Roman"/>
              </a:rPr>
              <a:t>nel 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sarebbero </a:t>
            </a:r>
            <a:r>
              <a:rPr sz="1200" dirty="0">
                <a:latin typeface="Times New Roman"/>
                <a:cs typeface="Times New Roman"/>
              </a:rPr>
              <a:t>partiti il </a:t>
            </a:r>
            <a:r>
              <a:rPr sz="1200" spc="-5" dirty="0">
                <a:latin typeface="Times New Roman"/>
                <a:cs typeface="Times New Roman"/>
              </a:rPr>
              <a:t>giorno seguente con </a:t>
            </a:r>
            <a:r>
              <a:rPr sz="1200" dirty="0">
                <a:latin typeface="Times New Roman"/>
                <a:cs typeface="Times New Roman"/>
              </a:rPr>
              <a:t>il loro nuovo  </a:t>
            </a:r>
            <a:r>
              <a:rPr sz="1200" spc="-5" dirty="0">
                <a:latin typeface="Times New Roman"/>
                <a:cs typeface="Times New Roman"/>
              </a:rPr>
              <a:t>Maestro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rimasero </a:t>
            </a:r>
            <a:r>
              <a:rPr sz="1200" dirty="0">
                <a:latin typeface="Times New Roman"/>
                <a:cs typeface="Times New Roman"/>
              </a:rPr>
              <a:t>addolorati. Essi </a:t>
            </a:r>
            <a:r>
              <a:rPr sz="1200" spc="-5" dirty="0">
                <a:latin typeface="Times New Roman"/>
                <a:cs typeface="Times New Roman"/>
              </a:rPr>
              <a:t>avevano conosciuto Gesù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po’ 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amavano. 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avevano cercato </a:t>
            </a:r>
            <a:r>
              <a:rPr sz="1200" dirty="0">
                <a:latin typeface="Times New Roman"/>
                <a:cs typeface="Times New Roman"/>
              </a:rPr>
              <a:t>per molti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tornavano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apprendere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altri erano stati scelti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loro. Essi  chiesero </a:t>
            </a:r>
            <a:r>
              <a:rPr sz="1200" dirty="0">
                <a:latin typeface="Times New Roman"/>
                <a:cs typeface="Times New Roman"/>
              </a:rPr>
              <a:t>dov’era </a:t>
            </a:r>
            <a:r>
              <a:rPr sz="1200" spc="-5" dirty="0">
                <a:latin typeface="Times New Roman"/>
                <a:cs typeface="Times New Roman"/>
              </a:rPr>
              <a:t>andato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affrettarono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raggiungerlo.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5305" cy="35407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635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(1525.3) 137:1.6 </a:t>
            </a:r>
            <a:r>
              <a:rPr sz="1200" spc="-5" dirty="0">
                <a:latin typeface="Times New Roman"/>
                <a:cs typeface="Times New Roman"/>
              </a:rPr>
              <a:t>Gesù dormiva quando arrivarono alla sua dimora,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svegliarono dicendo: </a:t>
            </a:r>
            <a:r>
              <a:rPr sz="1200" dirty="0">
                <a:latin typeface="Times New Roman"/>
                <a:cs typeface="Times New Roman"/>
              </a:rPr>
              <a:t>“Com’è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mentre noi che abbiamo 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così a </a:t>
            </a:r>
            <a:r>
              <a:rPr sz="1200" spc="-5" dirty="0">
                <a:latin typeface="Times New Roman"/>
                <a:cs typeface="Times New Roman"/>
              </a:rPr>
              <a:t>lungo con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dirty="0">
                <a:latin typeface="Times New Roman"/>
                <a:cs typeface="Times New Roman"/>
              </a:rPr>
              <a:t>e ti </a:t>
            </a:r>
            <a:r>
              <a:rPr sz="1200" spc="-5" dirty="0">
                <a:latin typeface="Times New Roman"/>
                <a:cs typeface="Times New Roman"/>
              </a:rPr>
              <a:t>stavamo cercando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preferito altri </a:t>
            </a:r>
            <a:r>
              <a:rPr sz="1200" dirty="0">
                <a:latin typeface="Times New Roman"/>
                <a:cs typeface="Times New Roman"/>
              </a:rPr>
              <a:t>a noi ed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scelto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Simone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tuoi  </a:t>
            </a:r>
            <a:r>
              <a:rPr sz="1200" spc="-5" dirty="0">
                <a:latin typeface="Times New Roman"/>
                <a:cs typeface="Times New Roman"/>
              </a:rPr>
              <a:t>primi associati </a:t>
            </a:r>
            <a:r>
              <a:rPr sz="1200" dirty="0">
                <a:latin typeface="Times New Roman"/>
                <a:cs typeface="Times New Roman"/>
              </a:rPr>
              <a:t>nel nuovo regno?”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 </a:t>
            </a:r>
            <a:r>
              <a:rPr sz="1200" spc="-5" dirty="0">
                <a:latin typeface="Times New Roman"/>
                <a:cs typeface="Times New Roman"/>
              </a:rPr>
              <a:t>loro: “Mettetevi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chiedetevi: </a:t>
            </a:r>
            <a:r>
              <a:rPr sz="1200" dirty="0">
                <a:latin typeface="Times New Roman"/>
                <a:cs typeface="Times New Roman"/>
              </a:rPr>
              <a:t>‘Chi vi ha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dell’Uomo mentre s’interessava degli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Padre?’ ” </a:t>
            </a:r>
            <a:r>
              <a:rPr sz="1200" spc="-5" dirty="0">
                <a:latin typeface="Times New Roman"/>
                <a:cs typeface="Times New Roman"/>
              </a:rPr>
              <a:t>Dopo che essi gli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raccontato </a:t>
            </a:r>
            <a:r>
              <a:rPr sz="1200" dirty="0">
                <a:latin typeface="Times New Roman"/>
                <a:cs typeface="Times New Roman"/>
              </a:rPr>
              <a:t>i dettagli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lunga ricerca  sulle colline, Gesù disse ancora </a:t>
            </a:r>
            <a:r>
              <a:rPr sz="1200" dirty="0">
                <a:latin typeface="Times New Roman"/>
                <a:cs typeface="Times New Roman"/>
              </a:rPr>
              <a:t>loro: </a:t>
            </a:r>
            <a:r>
              <a:rPr sz="1200" spc="-5" dirty="0">
                <a:latin typeface="Times New Roman"/>
                <a:cs typeface="Times New Roman"/>
              </a:rPr>
              <a:t>“Dovreste </a:t>
            </a:r>
            <a:r>
              <a:rPr sz="1200" dirty="0">
                <a:latin typeface="Times New Roman"/>
                <a:cs typeface="Times New Roman"/>
              </a:rPr>
              <a:t>imparare a cercare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 nuovo </a:t>
            </a:r>
            <a:r>
              <a:rPr sz="1200" spc="-5" dirty="0">
                <a:latin typeface="Times New Roman"/>
                <a:cs typeface="Times New Roman"/>
              </a:rPr>
              <a:t>regno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sulle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colline.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Quello che cercavate era già presente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anima. Voi siete veramente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avevate 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accolti</a:t>
            </a:r>
            <a:endParaRPr sz="1200">
              <a:latin typeface="Times New Roman"/>
              <a:cs typeface="Times New Roman"/>
            </a:endParaRPr>
          </a:p>
          <a:p>
            <a:pPr marL="50800" marR="35433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da me — voi </a:t>
            </a:r>
            <a:r>
              <a:rPr sz="1200" spc="-5" dirty="0">
                <a:latin typeface="Times New Roman"/>
                <a:cs typeface="Times New Roman"/>
              </a:rPr>
              <a:t>facevate già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 dovreste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buon umore, </a:t>
            </a:r>
            <a:r>
              <a:rPr sz="1200" spc="-5" dirty="0">
                <a:latin typeface="Times New Roman"/>
                <a:cs typeface="Times New Roman"/>
              </a:rPr>
              <a:t>preparandovi </a:t>
            </a:r>
            <a:r>
              <a:rPr sz="1200" dirty="0">
                <a:latin typeface="Times New Roman"/>
                <a:cs typeface="Times New Roman"/>
              </a:rPr>
              <a:t>anche voi a </a:t>
            </a:r>
            <a:r>
              <a:rPr sz="1200" spc="-5" dirty="0">
                <a:latin typeface="Times New Roman"/>
                <a:cs typeface="Times New Roman"/>
              </a:rPr>
              <a:t>venire con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domani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Galilea.” Giovanni si azzardò allora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chiedere: “Ma, Maestro, Giacomo </a:t>
            </a:r>
            <a:r>
              <a:rPr sz="1200" dirty="0">
                <a:latin typeface="Times New Roman"/>
                <a:cs typeface="Times New Roman"/>
              </a:rPr>
              <a:t>ed io </a:t>
            </a:r>
            <a:r>
              <a:rPr sz="1200" spc="-5" dirty="0">
                <a:latin typeface="Times New Roman"/>
                <a:cs typeface="Times New Roman"/>
              </a:rPr>
              <a:t>saremo </a:t>
            </a:r>
            <a:r>
              <a:rPr sz="1200" dirty="0">
                <a:latin typeface="Times New Roman"/>
                <a:cs typeface="Times New Roman"/>
              </a:rPr>
              <a:t>associati a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allo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7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titolo di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Simone?” E </a:t>
            </a:r>
            <a:r>
              <a:rPr sz="1200" spc="-5" dirty="0">
                <a:latin typeface="Times New Roman"/>
                <a:cs typeface="Times New Roman"/>
              </a:rPr>
              <a:t>Gesù, ponendo </a:t>
            </a:r>
            <a:r>
              <a:rPr sz="1200" dirty="0">
                <a:latin typeface="Times New Roman"/>
                <a:cs typeface="Times New Roman"/>
              </a:rPr>
              <a:t>una mano </a:t>
            </a:r>
            <a:r>
              <a:rPr sz="1200" spc="-5" dirty="0">
                <a:latin typeface="Times New Roman"/>
                <a:cs typeface="Times New Roman"/>
              </a:rPr>
              <a:t>sulla spalla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disse: “Fratelli </a:t>
            </a:r>
            <a:r>
              <a:rPr sz="1200" dirty="0">
                <a:latin typeface="Times New Roman"/>
                <a:cs typeface="Times New Roman"/>
              </a:rPr>
              <a:t>miei, voi </a:t>
            </a:r>
            <a:r>
              <a:rPr sz="1200" spc="-5" dirty="0">
                <a:latin typeface="Times New Roman"/>
                <a:cs typeface="Times New Roman"/>
              </a:rPr>
              <a:t>eravate già con </a:t>
            </a:r>
            <a:r>
              <a:rPr sz="1200" dirty="0">
                <a:latin typeface="Times New Roman"/>
                <a:cs typeface="Times New Roman"/>
              </a:rPr>
              <a:t>me 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regno ancora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altri avessero </a:t>
            </a:r>
            <a:r>
              <a:rPr sz="1200" dirty="0">
                <a:latin typeface="Times New Roman"/>
                <a:cs typeface="Times New Roman"/>
              </a:rPr>
              <a:t>chiesto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accolti. Voi, </a:t>
            </a:r>
            <a:r>
              <a:rPr sz="1200" spc="-5" dirty="0">
                <a:latin typeface="Times New Roman"/>
                <a:cs typeface="Times New Roman"/>
              </a:rPr>
              <a:t>fratelli miei,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bisogno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fare</a:t>
            </a:r>
            <a:endParaRPr sz="1200">
              <a:latin typeface="Times New Roman"/>
              <a:cs typeface="Times New Roman"/>
            </a:endParaRPr>
          </a:p>
          <a:p>
            <a:pPr marL="50800" marR="4826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richiesta per entrare nel regno;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stati 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fin </a:t>
            </a:r>
            <a:r>
              <a:rPr sz="1200" spc="-5" dirty="0">
                <a:latin typeface="Times New Roman"/>
                <a:cs typeface="Times New Roman"/>
              </a:rPr>
              <a:t>dall’inizio. Davanti agli </a:t>
            </a:r>
            <a:r>
              <a:rPr sz="1200" dirty="0">
                <a:latin typeface="Times New Roman"/>
                <a:cs typeface="Times New Roman"/>
              </a:rPr>
              <a:t>uomini altri possono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la precedenza 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voi, ma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consideravo nei consigli del regno </a:t>
            </a:r>
            <a:r>
              <a:rPr sz="1200" dirty="0">
                <a:latin typeface="Times New Roman"/>
                <a:cs typeface="Times New Roman"/>
              </a:rPr>
              <a:t>ancora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pensaste di </a:t>
            </a:r>
            <a:r>
              <a:rPr sz="1200" spc="-5" dirty="0">
                <a:latin typeface="Times New Roman"/>
                <a:cs typeface="Times New Roman"/>
              </a:rPr>
              <a:t>rivolgermi questa richiesta.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avreste 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anche essere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davanti 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vi foste </a:t>
            </a:r>
            <a:r>
              <a:rPr sz="1200" spc="-5" dirty="0">
                <a:latin typeface="Times New Roman"/>
                <a:cs typeface="Times New Roman"/>
              </a:rPr>
              <a:t>assentati per impegnarvi nel </a:t>
            </a:r>
            <a:r>
              <a:rPr sz="1200" dirty="0">
                <a:latin typeface="Times New Roman"/>
                <a:cs typeface="Times New Roman"/>
              </a:rPr>
              <a:t>compito bene intenzionato, ma </a:t>
            </a:r>
            <a:r>
              <a:rPr sz="1200" spc="5" dirty="0">
                <a:latin typeface="Times New Roman"/>
                <a:cs typeface="Times New Roman"/>
              </a:rPr>
              <a:t>deciso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50800" marR="53403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voi,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era perso. Nel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occupatevi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accrescono </a:t>
            </a:r>
            <a:r>
              <a:rPr sz="1200" dirty="0">
                <a:latin typeface="Times New Roman"/>
                <a:cs typeface="Times New Roman"/>
              </a:rPr>
              <a:t>la vostra ansietà, ma  </a:t>
            </a:r>
            <a:r>
              <a:rPr sz="1200" spc="-5" dirty="0">
                <a:latin typeface="Times New Roman"/>
                <a:cs typeface="Times New Roman"/>
              </a:rPr>
              <a:t>preoccupatevi sempre </a:t>
            </a:r>
            <a:r>
              <a:rPr sz="1200" dirty="0">
                <a:latin typeface="Times New Roman"/>
                <a:cs typeface="Times New Roman"/>
              </a:rPr>
              <a:t>piuttosto di </a:t>
            </a:r>
            <a:r>
              <a:rPr sz="1200" spc="-5" dirty="0">
                <a:latin typeface="Times New Roman"/>
                <a:cs typeface="Times New Roman"/>
              </a:rPr>
              <a:t>fare solo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nei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(1525.4) 137:1.7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accettarono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rimprovero;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mai più invidiosi di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Simone.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si prepararono </a:t>
            </a:r>
            <a:r>
              <a:rPr sz="1200" dirty="0">
                <a:latin typeface="Times New Roman"/>
                <a:cs typeface="Times New Roman"/>
              </a:rPr>
              <a:t>a partire con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apostoli associati per </a:t>
            </a:r>
            <a:r>
              <a:rPr sz="1200" dirty="0">
                <a:latin typeface="Times New Roman"/>
                <a:cs typeface="Times New Roman"/>
              </a:rPr>
              <a:t>la Galilea il mattino </a:t>
            </a:r>
            <a:r>
              <a:rPr sz="1200" spc="-5" dirty="0">
                <a:latin typeface="Times New Roman"/>
                <a:cs typeface="Times New Roman"/>
              </a:rPr>
              <a:t>successivo. A 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 giorno </a:t>
            </a:r>
            <a:r>
              <a:rPr sz="1200" dirty="0">
                <a:latin typeface="Times New Roman"/>
                <a:cs typeface="Times New Roman"/>
              </a:rPr>
              <a:t>il termine  </a:t>
            </a:r>
            <a:r>
              <a:rPr sz="1200" spc="-5" dirty="0">
                <a:latin typeface="Times New Roman"/>
                <a:cs typeface="Times New Roman"/>
              </a:rPr>
              <a:t>apostolo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dei consiglieri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dalla vasta </a:t>
            </a:r>
            <a:r>
              <a:rPr sz="1200" dirty="0">
                <a:latin typeface="Times New Roman"/>
                <a:cs typeface="Times New Roman"/>
              </a:rPr>
              <a:t>moltitudine di </a:t>
            </a:r>
            <a:r>
              <a:rPr sz="1200" spc="-5" dirty="0">
                <a:latin typeface="Times New Roman"/>
                <a:cs typeface="Times New Roman"/>
              </a:rPr>
              <a:t>discepoli credenti </a:t>
            </a:r>
            <a:r>
              <a:rPr sz="1200" dirty="0">
                <a:latin typeface="Times New Roman"/>
                <a:cs typeface="Times New Roman"/>
              </a:rPr>
              <a:t>che lo  </a:t>
            </a:r>
            <a:r>
              <a:rPr sz="1200" spc="-5" dirty="0">
                <a:latin typeface="Times New Roman"/>
                <a:cs typeface="Times New Roman"/>
              </a:rPr>
              <a:t>seguì successivamente.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24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(1525.5) 137:1.8 </a:t>
            </a:r>
            <a:r>
              <a:rPr sz="1200" spc="-5" dirty="0">
                <a:latin typeface="Times New Roman"/>
                <a:cs typeface="Times New Roman"/>
              </a:rPr>
              <a:t>Quella sera tardi Giacomo, </a:t>
            </a:r>
            <a:r>
              <a:rPr sz="1200" dirty="0">
                <a:latin typeface="Times New Roman"/>
                <a:cs typeface="Times New Roman"/>
              </a:rPr>
              <a:t>Giovanni,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Simone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incontro con </a:t>
            </a:r>
            <a:r>
              <a:rPr sz="1200" dirty="0">
                <a:latin typeface="Times New Roman"/>
                <a:cs typeface="Times New Roman"/>
              </a:rPr>
              <a:t>Giovanni il </a:t>
            </a:r>
            <a:r>
              <a:rPr sz="1200" spc="-5" dirty="0">
                <a:latin typeface="Times New Roman"/>
                <a:cs typeface="Times New Roman"/>
              </a:rPr>
              <a:t>Battista,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lacrime 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occhi 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voce ferma il </a:t>
            </a:r>
            <a:r>
              <a:rPr sz="1200" spc="-5" dirty="0">
                <a:latin typeface="Times New Roman"/>
                <a:cs typeface="Times New Roman"/>
              </a:rPr>
              <a:t>valente profeta giudeo lasciò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più </a:t>
            </a:r>
            <a:r>
              <a:rPr sz="1200" spc="-5" dirty="0">
                <a:latin typeface="Times New Roman"/>
                <a:cs typeface="Times New Roman"/>
              </a:rPr>
              <a:t>validi discepoli divenissero gli apostoli del  Principe galileo del regno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scelta di Filippo 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Natanaele</a:t>
            </a:r>
            <a:endParaRPr sz="1600">
              <a:latin typeface="Times New Roman"/>
              <a:cs typeface="Times New Roman"/>
            </a:endParaRPr>
          </a:p>
          <a:p>
            <a:pPr marL="76200" marR="11239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(1526.1) 137:2.1 </a:t>
            </a:r>
            <a:r>
              <a:rPr sz="1200" spc="-5" dirty="0">
                <a:latin typeface="Times New Roman"/>
                <a:cs typeface="Times New Roman"/>
              </a:rPr>
              <a:t>Domenica mattina </a:t>
            </a:r>
            <a:r>
              <a:rPr sz="1200" dirty="0">
                <a:latin typeface="Times New Roman"/>
                <a:cs typeface="Times New Roman"/>
              </a:rPr>
              <a:t>24 </a:t>
            </a:r>
            <a:r>
              <a:rPr sz="1200" spc="-5" dirty="0">
                <a:latin typeface="Times New Roman"/>
                <a:cs typeface="Times New Roman"/>
              </a:rPr>
              <a:t>febbraio </a:t>
            </a:r>
            <a:r>
              <a:rPr sz="1200" dirty="0">
                <a:latin typeface="Times New Roman"/>
                <a:cs typeface="Times New Roman"/>
              </a:rPr>
              <a:t>dell’anno 26 d.C., </a:t>
            </a:r>
            <a:r>
              <a:rPr sz="1200" spc="-5" dirty="0">
                <a:latin typeface="Times New Roman"/>
                <a:cs typeface="Times New Roman"/>
              </a:rPr>
              <a:t>Gesù si congedò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Battista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il fiume vicino a </a:t>
            </a:r>
            <a:r>
              <a:rPr sz="1200" spc="-5" dirty="0">
                <a:latin typeface="Times New Roman"/>
                <a:cs typeface="Times New Roman"/>
              </a:rPr>
              <a:t>Pella  </a:t>
            </a:r>
            <a:r>
              <a:rPr sz="1200" dirty="0">
                <a:latin typeface="Times New Roman"/>
                <a:cs typeface="Times New Roman"/>
              </a:rPr>
              <a:t>e non lo rivide mai più nella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(1526.2) 137:2.2 </a:t>
            </a:r>
            <a:r>
              <a:rPr sz="1200" spc="-5" dirty="0">
                <a:latin typeface="Times New Roman"/>
                <a:cs typeface="Times New Roman"/>
              </a:rPr>
              <a:t>Quel giorno, mentre Gesù ed </a:t>
            </a:r>
            <a:r>
              <a:rPr sz="1200" dirty="0">
                <a:latin typeface="Times New Roman"/>
                <a:cs typeface="Times New Roman"/>
              </a:rPr>
              <a:t>i suoi quattro </a:t>
            </a:r>
            <a:r>
              <a:rPr sz="1200" spc="-5" dirty="0">
                <a:latin typeface="Times New Roman"/>
                <a:cs typeface="Times New Roman"/>
              </a:rPr>
              <a:t>discepoli-apostoli partivano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Galilea, 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tumulto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campo  </a:t>
            </a:r>
            <a:r>
              <a:rPr sz="1200" spc="-5" dirty="0">
                <a:latin typeface="Times New Roman"/>
                <a:cs typeface="Times New Roman"/>
              </a:rPr>
              <a:t>dei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avvenire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divisione.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prima Giovanni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 esplicitamente ad  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Ezra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Liberatore. </a:t>
            </a:r>
            <a:r>
              <a:rPr sz="1200" dirty="0">
                <a:latin typeface="Times New Roman"/>
                <a:cs typeface="Times New Roman"/>
              </a:rPr>
              <a:t>Andrea decise 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Gesù, ma Ezra </a:t>
            </a:r>
            <a:r>
              <a:rPr sz="1200" spc="-5" dirty="0">
                <a:latin typeface="Times New Roman"/>
                <a:cs typeface="Times New Roman"/>
              </a:rPr>
              <a:t>respinse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maniere gentili, dicendo ai suoi compagni: “Il profeta Daniele dichiara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dell’Uomo verrà sulle </a:t>
            </a:r>
            <a:r>
              <a:rPr sz="1200" dirty="0">
                <a:latin typeface="Times New Roman"/>
                <a:cs typeface="Times New Roman"/>
              </a:rPr>
              <a:t>nuvole </a:t>
            </a:r>
            <a:r>
              <a:rPr sz="1200" spc="-5" dirty="0">
                <a:latin typeface="Times New Roman"/>
                <a:cs typeface="Times New Roman"/>
              </a:rPr>
              <a:t>del cielo, </a:t>
            </a:r>
            <a:r>
              <a:rPr sz="1200" dirty="0">
                <a:latin typeface="Times New Roman"/>
                <a:cs typeface="Times New Roman"/>
              </a:rPr>
              <a:t>in  potenza e in </a:t>
            </a:r>
            <a:r>
              <a:rPr sz="1200" spc="-5" dirty="0">
                <a:latin typeface="Times New Roman"/>
                <a:cs typeface="Times New Roman"/>
              </a:rPr>
              <a:t>grande gloria. Questo carpentiere galileo, questo costruttore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Liberatore. </a:t>
            </a:r>
            <a:r>
              <a:rPr sz="1200" spc="-5" dirty="0">
                <a:latin typeface="Times New Roman"/>
                <a:cs typeface="Times New Roman"/>
              </a:rPr>
              <a:t>Può  </a:t>
            </a:r>
            <a:r>
              <a:rPr sz="1200" dirty="0">
                <a:latin typeface="Times New Roman"/>
                <a:cs typeface="Times New Roman"/>
              </a:rPr>
              <a:t>un tale dono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uscire da </a:t>
            </a:r>
            <a:r>
              <a:rPr sz="1200" spc="-5" dirty="0">
                <a:latin typeface="Times New Roman"/>
                <a:cs typeface="Times New Roman"/>
              </a:rPr>
              <a:t>Nazaret? Questo 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 parente </a:t>
            </a:r>
            <a:r>
              <a:rPr sz="1200" dirty="0">
                <a:latin typeface="Times New Roman"/>
                <a:cs typeface="Times New Roman"/>
              </a:rPr>
              <a:t>di Giovanni e </a:t>
            </a:r>
            <a:r>
              <a:rPr sz="1200" spc="-5" dirty="0">
                <a:latin typeface="Times New Roman"/>
                <a:cs typeface="Times New Roman"/>
              </a:rPr>
              <a:t>per eccesso </a:t>
            </a:r>
            <a:r>
              <a:rPr sz="1200" dirty="0">
                <a:latin typeface="Times New Roman"/>
                <a:cs typeface="Times New Roman"/>
              </a:rPr>
              <a:t>di benevolenza il nostro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stato  </a:t>
            </a:r>
            <a:r>
              <a:rPr sz="1200" spc="-5" dirty="0">
                <a:latin typeface="Times New Roman"/>
                <a:cs typeface="Times New Roman"/>
              </a:rPr>
              <a:t>ingannato. </a:t>
            </a:r>
            <a:r>
              <a:rPr sz="1200" dirty="0">
                <a:latin typeface="Times New Roman"/>
                <a:cs typeface="Times New Roman"/>
              </a:rPr>
              <a:t>Stiamo lontani da </a:t>
            </a:r>
            <a:r>
              <a:rPr sz="1200" spc="-5" dirty="0">
                <a:latin typeface="Times New Roman"/>
                <a:cs typeface="Times New Roman"/>
              </a:rPr>
              <a:t>questo falso Messia.” Quando Giovanni rimproverò </a:t>
            </a:r>
            <a:r>
              <a:rPr sz="1200" dirty="0">
                <a:latin typeface="Times New Roman"/>
                <a:cs typeface="Times New Roman"/>
              </a:rPr>
              <a:t>Ezra per </a:t>
            </a:r>
            <a:r>
              <a:rPr sz="1200" spc="-5" dirty="0">
                <a:latin typeface="Times New Roman"/>
                <a:cs typeface="Times New Roman"/>
              </a:rPr>
              <a:t>queste affermazioni, egli si </a:t>
            </a:r>
            <a:r>
              <a:rPr sz="1200" dirty="0">
                <a:latin typeface="Times New Roman"/>
                <a:cs typeface="Times New Roman"/>
              </a:rPr>
              <a:t>allontanò </a:t>
            </a:r>
            <a:r>
              <a:rPr sz="1200" spc="-5" dirty="0">
                <a:latin typeface="Times New Roman"/>
                <a:cs typeface="Times New Roman"/>
              </a:rPr>
              <a:t>con  numerosi discepoli </a:t>
            </a:r>
            <a:r>
              <a:rPr sz="1200" dirty="0">
                <a:latin typeface="Times New Roman"/>
                <a:cs typeface="Times New Roman"/>
              </a:rPr>
              <a:t>e andò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sud. </a:t>
            </a:r>
            <a:r>
              <a:rPr sz="1200" spc="-5" dirty="0">
                <a:latin typeface="Times New Roman"/>
                <a:cs typeface="Times New Roman"/>
              </a:rPr>
              <a:t>Questo gruppo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battezzare </a:t>
            </a:r>
            <a:r>
              <a:rPr sz="1200" dirty="0">
                <a:latin typeface="Times New Roman"/>
                <a:cs typeface="Times New Roman"/>
              </a:rPr>
              <a:t>in nome di Giovanni e fondò infine una setta di coloro  </a:t>
            </a:r>
            <a:r>
              <a:rPr sz="1200" spc="-5" dirty="0">
                <a:latin typeface="Times New Roman"/>
                <a:cs typeface="Times New Roman"/>
              </a:rPr>
              <a:t>che credevano </a:t>
            </a:r>
            <a:r>
              <a:rPr sz="1200" dirty="0">
                <a:latin typeface="Times New Roman"/>
                <a:cs typeface="Times New Roman"/>
              </a:rPr>
              <a:t>in Giovanni ma </a:t>
            </a:r>
            <a:r>
              <a:rPr sz="1200" spc="-5" dirty="0">
                <a:latin typeface="Times New Roman"/>
                <a:cs typeface="Times New Roman"/>
              </a:rPr>
              <a:t>rifiutavano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Gesù. Un residuo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 esiste ancora oggi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Mesopotamia.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(1526.3) 137:2.3 </a:t>
            </a:r>
            <a:r>
              <a:rPr sz="1200" spc="-5" dirty="0">
                <a:latin typeface="Times New Roman"/>
                <a:cs typeface="Times New Roman"/>
              </a:rPr>
              <a:t>Mentre sorgevano questi problemi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Giovanni,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quattro discepoli-apostoli </a:t>
            </a:r>
            <a:r>
              <a:rPr sz="1200" spc="-5" dirty="0">
                <a:latin typeface="Times New Roman"/>
                <a:cs typeface="Times New Roman"/>
              </a:rPr>
              <a:t>erano ben </a:t>
            </a:r>
            <a:r>
              <a:rPr sz="1200" dirty="0">
                <a:latin typeface="Times New Roman"/>
                <a:cs typeface="Times New Roman"/>
              </a:rPr>
              <a:t>avanti  </a:t>
            </a:r>
            <a:r>
              <a:rPr sz="1200" spc="-5" dirty="0">
                <a:latin typeface="Times New Roman"/>
                <a:cs typeface="Times New Roman"/>
              </a:rPr>
              <a:t>nel loro viaggio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attraversare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Giordano </a:t>
            </a:r>
            <a:r>
              <a:rPr sz="1200" dirty="0">
                <a:latin typeface="Times New Roman"/>
                <a:cs typeface="Times New Roman"/>
              </a:rPr>
              <a:t>per andare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passando per </a:t>
            </a:r>
            <a:r>
              <a:rPr sz="1200" spc="-5" dirty="0">
                <a:latin typeface="Times New Roman"/>
                <a:cs typeface="Times New Roman"/>
              </a:rPr>
              <a:t>Nain, Gesù, guardando avanti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strada,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venire verso </a:t>
            </a:r>
            <a:r>
              <a:rPr sz="1200" dirty="0">
                <a:latin typeface="Times New Roman"/>
                <a:cs typeface="Times New Roman"/>
              </a:rPr>
              <a:t>di loro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Filippo di </a:t>
            </a:r>
            <a:r>
              <a:rPr sz="1200" spc="-5" dirty="0">
                <a:latin typeface="Times New Roman"/>
                <a:cs typeface="Times New Roman"/>
              </a:rPr>
              <a:t>Betsaida con </a:t>
            </a:r>
            <a:r>
              <a:rPr sz="1200" dirty="0">
                <a:latin typeface="Times New Roman"/>
                <a:cs typeface="Times New Roman"/>
              </a:rPr>
              <a:t>un amico.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conosciuto </a:t>
            </a:r>
            <a:r>
              <a:rPr sz="1200" spc="-5" dirty="0">
                <a:latin typeface="Times New Roman"/>
                <a:cs typeface="Times New Roman"/>
              </a:rPr>
              <a:t>Filippo precedentemente,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questi era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conosciuto da tutti 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i nuovi apostoli.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amico </a:t>
            </a:r>
            <a:r>
              <a:rPr sz="1200" spc="-5" dirty="0">
                <a:latin typeface="Times New Roman"/>
                <a:cs typeface="Times New Roman"/>
              </a:rPr>
              <a:t>Natanaele per </a:t>
            </a:r>
            <a:r>
              <a:rPr sz="1200" dirty="0">
                <a:latin typeface="Times New Roman"/>
                <a:cs typeface="Times New Roman"/>
              </a:rPr>
              <a:t>andare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02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990600" marR="10477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(1337.5) 121:5.9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misteri erano </a:t>
            </a:r>
            <a:r>
              <a:rPr sz="1200" dirty="0">
                <a:latin typeface="Times New Roman"/>
                <a:cs typeface="Times New Roman"/>
              </a:rPr>
              <a:t>non nazionali ed </a:t>
            </a:r>
            <a:r>
              <a:rPr sz="1200" spc="-5" dirty="0">
                <a:latin typeface="Times New Roman"/>
                <a:cs typeface="Times New Roman"/>
              </a:rPr>
              <a:t>interrazziali. Essi erano 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fraterni, </a:t>
            </a:r>
            <a:r>
              <a:rPr sz="1200" dirty="0">
                <a:latin typeface="Times New Roman"/>
                <a:cs typeface="Times New Roman"/>
              </a:rPr>
              <a:t>e diedero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confraternite religiose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società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990600" marR="1163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(1337.6) 121:5.10 </a:t>
            </a:r>
            <a:r>
              <a:rPr sz="1200" dirty="0">
                <a:latin typeface="Times New Roman"/>
                <a:cs typeface="Times New Roman"/>
              </a:rPr>
              <a:t>3. I loro servizi </a:t>
            </a:r>
            <a:r>
              <a:rPr sz="1200" spc="-5" dirty="0">
                <a:latin typeface="Times New Roman"/>
                <a:cs typeface="Times New Roman"/>
              </a:rPr>
              <a:t>religiosi erano </a:t>
            </a:r>
            <a:r>
              <a:rPr sz="1200" dirty="0">
                <a:latin typeface="Times New Roman"/>
                <a:cs typeface="Times New Roman"/>
              </a:rPr>
              <a:t>caratterizzati da </a:t>
            </a:r>
            <a:r>
              <a:rPr sz="1200" spc="-5" dirty="0">
                <a:latin typeface="Times New Roman"/>
                <a:cs typeface="Times New Roman"/>
              </a:rPr>
              <a:t>elaborate </a:t>
            </a:r>
            <a:r>
              <a:rPr sz="1200" dirty="0">
                <a:latin typeface="Times New Roman"/>
                <a:cs typeface="Times New Roman"/>
              </a:rPr>
              <a:t>cerimonie d’iniziazione e da  </a:t>
            </a:r>
            <a:r>
              <a:rPr sz="1200" spc="-5" dirty="0">
                <a:latin typeface="Times New Roman"/>
                <a:cs typeface="Times New Roman"/>
              </a:rPr>
              <a:t>impressionanti sacramenti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culto.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riti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rituali segreti erano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macabri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rivoltanti.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990600" marR="133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(1337.7) 121:5.11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Qualunque fosse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eccessi, questi  misteri promettevano invariabilmente ai loro </a:t>
            </a:r>
            <a:r>
              <a:rPr sz="1200" dirty="0">
                <a:latin typeface="Times New Roman"/>
                <a:cs typeface="Times New Roman"/>
              </a:rPr>
              <a:t>devoti la </a:t>
            </a:r>
            <a:r>
              <a:rPr sz="1200" spc="-5" dirty="0">
                <a:latin typeface="Times New Roman"/>
                <a:cs typeface="Times New Roman"/>
              </a:rPr>
              <a:t>salvezza,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“liberazione dal male,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990600" marR="10248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dopo la morte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vita duratura </a:t>
            </a:r>
            <a:r>
              <a:rPr sz="1200" spc="-5" dirty="0">
                <a:latin typeface="Times New Roman"/>
                <a:cs typeface="Times New Roman"/>
              </a:rPr>
              <a:t>nei regni beati al </a:t>
            </a:r>
            <a:r>
              <a:rPr sz="1200" dirty="0">
                <a:latin typeface="Times New Roman"/>
                <a:cs typeface="Times New Roman"/>
              </a:rPr>
              <a:t>di là di </a:t>
            </a:r>
            <a:r>
              <a:rPr sz="1200" spc="-5" dirty="0">
                <a:latin typeface="Times New Roman"/>
                <a:cs typeface="Times New Roman"/>
              </a:rPr>
              <a:t>questo mondo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tristezza 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schiavitù”.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3045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(1337.8) 121:5.12 </a:t>
            </a:r>
            <a:r>
              <a:rPr sz="1200" spc="-5" dirty="0">
                <a:latin typeface="Times New Roman"/>
                <a:cs typeface="Times New Roman"/>
              </a:rPr>
              <a:t>Ma non commettete l’errore </a:t>
            </a:r>
            <a:r>
              <a:rPr sz="1200" dirty="0">
                <a:latin typeface="Times New Roman"/>
                <a:cs typeface="Times New Roman"/>
              </a:rPr>
              <a:t>di confondere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 </a:t>
            </a:r>
            <a:r>
              <a:rPr sz="1200" dirty="0">
                <a:latin typeface="Times New Roman"/>
                <a:cs typeface="Times New Roman"/>
              </a:rPr>
              <a:t>i misteri.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popolarità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misteri rivela la 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da parte degli uomini della </a:t>
            </a:r>
            <a:r>
              <a:rPr sz="1200" spc="-5" dirty="0">
                <a:latin typeface="Times New Roman"/>
                <a:cs typeface="Times New Roman"/>
              </a:rPr>
              <a:t>sopravvivenza, mostrando così </a:t>
            </a:r>
            <a:r>
              <a:rPr sz="1200" dirty="0">
                <a:latin typeface="Times New Roman"/>
                <a:cs typeface="Times New Roman"/>
              </a:rPr>
              <a:t>una fame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sete </a:t>
            </a:r>
            <a:r>
              <a:rPr sz="1200" spc="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personale e di una  </a:t>
            </a:r>
            <a:r>
              <a:rPr sz="1200" spc="-5" dirty="0">
                <a:latin typeface="Times New Roman"/>
                <a:cs typeface="Times New Roman"/>
              </a:rPr>
              <a:t>rettitudine individuale. Sebbene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non riuscirono a soddisfare adeguatamente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aspirazioni, </a:t>
            </a:r>
            <a:r>
              <a:rPr sz="1200" spc="-5" dirty="0">
                <a:latin typeface="Times New Roman"/>
                <a:cs typeface="Times New Roman"/>
              </a:rPr>
              <a:t>prepararono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all’apparizione 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che </a:t>
            </a:r>
            <a:r>
              <a:rPr sz="1200" dirty="0">
                <a:latin typeface="Times New Roman"/>
                <a:cs typeface="Times New Roman"/>
              </a:rPr>
              <a:t>portò veramente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(1337.9) 121:5.13 </a:t>
            </a:r>
            <a:r>
              <a:rPr sz="1200" spc="-5" dirty="0">
                <a:latin typeface="Times New Roman"/>
                <a:cs typeface="Times New Roman"/>
              </a:rPr>
              <a:t>Paolo,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l’accettazione generalizzata dei migliori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delle religioni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misteri, fece alcuni  adattamenti 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renderli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accettabili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maggior numero </a:t>
            </a:r>
            <a:r>
              <a:rPr sz="1200" dirty="0">
                <a:latin typeface="Times New Roman"/>
                <a:cs typeface="Times New Roman"/>
              </a:rPr>
              <a:t>di possibili convertiti. </a:t>
            </a:r>
            <a:r>
              <a:rPr sz="1200" spc="-5" dirty="0">
                <a:latin typeface="Times New Roman"/>
                <a:cs typeface="Times New Roman"/>
              </a:rPr>
              <a:t>Ma anche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compromesso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 sugli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(il </a:t>
            </a:r>
            <a:r>
              <a:rPr sz="1200" spc="-5" dirty="0">
                <a:latin typeface="Times New Roman"/>
                <a:cs typeface="Times New Roman"/>
              </a:rPr>
              <a:t>Cristianesimo) era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al migliore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misteri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perché: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55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(1337.10) 121:5.14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Paolo insegnava </a:t>
            </a:r>
            <a:r>
              <a:rPr sz="1200" dirty="0">
                <a:latin typeface="Times New Roman"/>
                <a:cs typeface="Times New Roman"/>
              </a:rPr>
              <a:t>una redenzione </a:t>
            </a:r>
            <a:r>
              <a:rPr sz="1200" spc="-5" dirty="0">
                <a:latin typeface="Times New Roman"/>
                <a:cs typeface="Times New Roman"/>
              </a:rPr>
              <a:t>morale, </a:t>
            </a:r>
            <a:r>
              <a:rPr sz="1200" dirty="0">
                <a:latin typeface="Times New Roman"/>
                <a:cs typeface="Times New Roman"/>
              </a:rPr>
              <a:t>una salvezza </a:t>
            </a:r>
            <a:r>
              <a:rPr sz="1200" spc="-5" dirty="0">
                <a:latin typeface="Times New Roman"/>
                <a:cs typeface="Times New Roman"/>
              </a:rPr>
              <a:t>etica.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orientava verso </a:t>
            </a:r>
            <a:r>
              <a:rPr sz="1200" dirty="0">
                <a:latin typeface="Times New Roman"/>
                <a:cs typeface="Times New Roman"/>
              </a:rPr>
              <a:t>una  nuova vita e </a:t>
            </a:r>
            <a:r>
              <a:rPr sz="1200" spc="-5" dirty="0">
                <a:latin typeface="Times New Roman"/>
                <a:cs typeface="Times New Roman"/>
              </a:rPr>
              <a:t>proclamava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ideale. </a:t>
            </a:r>
            <a:r>
              <a:rPr sz="1200" dirty="0">
                <a:latin typeface="Times New Roman"/>
                <a:cs typeface="Times New Roman"/>
              </a:rPr>
              <a:t>Paolo abbandonò i riti </a:t>
            </a:r>
            <a:r>
              <a:rPr sz="1200" spc="-5" dirty="0">
                <a:latin typeface="Times New Roman"/>
                <a:cs typeface="Times New Roman"/>
              </a:rPr>
              <a:t>magici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incantamenti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cerimoniali.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1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a Pella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scopo di </a:t>
            </a:r>
            <a:r>
              <a:rPr sz="1200" spc="-5" dirty="0">
                <a:latin typeface="Times New Roman"/>
                <a:cs typeface="Times New Roman"/>
              </a:rPr>
              <a:t>saperne </a:t>
            </a:r>
            <a:r>
              <a:rPr sz="1200" dirty="0">
                <a:latin typeface="Times New Roman"/>
                <a:cs typeface="Times New Roman"/>
              </a:rPr>
              <a:t>di più sull’annunciato avvento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felicissimo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salutare Gesù. Filippo era  </a:t>
            </a:r>
            <a:r>
              <a:rPr sz="1200" dirty="0">
                <a:latin typeface="Times New Roman"/>
                <a:cs typeface="Times New Roman"/>
              </a:rPr>
              <a:t>stato un </a:t>
            </a:r>
            <a:r>
              <a:rPr sz="1200" spc="-5" dirty="0">
                <a:latin typeface="Times New Roman"/>
                <a:cs typeface="Times New Roman"/>
              </a:rPr>
              <a:t>ammiratore </a:t>
            </a:r>
            <a:r>
              <a:rPr sz="1200" dirty="0">
                <a:latin typeface="Times New Roman"/>
                <a:cs typeface="Times New Roman"/>
              </a:rPr>
              <a:t>di Gesù fin </a:t>
            </a:r>
            <a:r>
              <a:rPr sz="1200" spc="-5" dirty="0">
                <a:latin typeface="Times New Roman"/>
                <a:cs typeface="Times New Roman"/>
              </a:rPr>
              <a:t>dalla sua prima </a:t>
            </a:r>
            <a:r>
              <a:rPr sz="1200" dirty="0">
                <a:latin typeface="Times New Roman"/>
                <a:cs typeface="Times New Roman"/>
              </a:rPr>
              <a:t>venuta a </a:t>
            </a:r>
            <a:r>
              <a:rPr sz="1200" spc="-5" dirty="0">
                <a:latin typeface="Times New Roman"/>
                <a:cs typeface="Times New Roman"/>
              </a:rPr>
              <a:t>Cafarnao. Natanaele invece, che </a:t>
            </a:r>
            <a:r>
              <a:rPr sz="1200" dirty="0">
                <a:latin typeface="Times New Roman"/>
                <a:cs typeface="Times New Roman"/>
              </a:rPr>
              <a:t>viveva a </a:t>
            </a:r>
            <a:r>
              <a:rPr sz="1200" spc="-5" dirty="0">
                <a:latin typeface="Times New Roman"/>
                <a:cs typeface="Times New Roman"/>
              </a:rPr>
              <a:t>Cana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non conosceva  </a:t>
            </a:r>
            <a:r>
              <a:rPr sz="1200" spc="-5" dirty="0">
                <a:latin typeface="Times New Roman"/>
                <a:cs typeface="Times New Roman"/>
              </a:rPr>
              <a:t>Gesù. Filippo si fece </a:t>
            </a:r>
            <a:r>
              <a:rPr sz="1200" dirty="0">
                <a:latin typeface="Times New Roman"/>
                <a:cs typeface="Times New Roman"/>
              </a:rPr>
              <a:t>avanti </a:t>
            </a:r>
            <a:r>
              <a:rPr sz="1200" spc="-5" dirty="0">
                <a:latin typeface="Times New Roman"/>
                <a:cs typeface="Times New Roman"/>
              </a:rPr>
              <a:t>per salutare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amici, </a:t>
            </a:r>
            <a:r>
              <a:rPr sz="1200" spc="-5" dirty="0">
                <a:latin typeface="Times New Roman"/>
                <a:cs typeface="Times New Roman"/>
              </a:rPr>
              <a:t>mentre Natanaele si riposava all’ombra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albero </a:t>
            </a:r>
            <a:r>
              <a:rPr sz="1200" dirty="0">
                <a:latin typeface="Times New Roman"/>
                <a:cs typeface="Times New Roman"/>
              </a:rPr>
              <a:t>a lato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(1526.4) 137:2.4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prese Filippo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spiegò </a:t>
            </a:r>
            <a:r>
              <a:rPr sz="1200" dirty="0">
                <a:latin typeface="Times New Roman"/>
                <a:cs typeface="Times New Roman"/>
              </a:rPr>
              <a:t>che loro,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Giacomo e </a:t>
            </a:r>
            <a:r>
              <a:rPr sz="1200" spc="-5" dirty="0">
                <a:latin typeface="Times New Roman"/>
                <a:cs typeface="Times New Roman"/>
              </a:rPr>
              <a:t>Giovanni erano </a:t>
            </a:r>
            <a:r>
              <a:rPr sz="1200" dirty="0">
                <a:latin typeface="Times New Roman"/>
                <a:cs typeface="Times New Roman"/>
              </a:rPr>
              <a:t>tutti divenuti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nel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ed </a:t>
            </a:r>
            <a:r>
              <a:rPr sz="1200" dirty="0">
                <a:latin typeface="Times New Roman"/>
                <a:cs typeface="Times New Roman"/>
              </a:rPr>
              <a:t>esortò </a:t>
            </a:r>
            <a:r>
              <a:rPr sz="1200" spc="-5" dirty="0">
                <a:latin typeface="Times New Roman"/>
                <a:cs typeface="Times New Roman"/>
              </a:rPr>
              <a:t>vivamente Filippo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offrirsi volontario al </a:t>
            </a:r>
            <a:r>
              <a:rPr sz="1200" dirty="0">
                <a:latin typeface="Times New Roman"/>
                <a:cs typeface="Times New Roman"/>
              </a:rPr>
              <a:t>servizio della </a:t>
            </a:r>
            <a:r>
              <a:rPr sz="1200" spc="-5" dirty="0">
                <a:latin typeface="Times New Roman"/>
                <a:cs typeface="Times New Roman"/>
              </a:rPr>
              <a:t>causa. Filippo si </a:t>
            </a:r>
            <a:r>
              <a:rPr sz="1200" dirty="0">
                <a:latin typeface="Times New Roman"/>
                <a:cs typeface="Times New Roman"/>
              </a:rPr>
              <a:t>trovò in </a:t>
            </a:r>
            <a:r>
              <a:rPr sz="1200" spc="-5" dirty="0">
                <a:latin typeface="Times New Roman"/>
                <a:cs typeface="Times New Roman"/>
              </a:rPr>
              <a:t>imbarazzo.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cosa doveva fare? </a:t>
            </a:r>
            <a:r>
              <a:rPr sz="1200" dirty="0">
                <a:latin typeface="Times New Roman"/>
                <a:cs typeface="Times New Roman"/>
              </a:rPr>
              <a:t>Qui,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il minimo </a:t>
            </a:r>
            <a:r>
              <a:rPr sz="1200" spc="-5" dirty="0">
                <a:latin typeface="Times New Roman"/>
                <a:cs typeface="Times New Roman"/>
              </a:rPr>
              <a:t>preavviso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margine della </a:t>
            </a:r>
            <a:r>
              <a:rPr sz="1200" dirty="0">
                <a:latin typeface="Times New Roman"/>
                <a:cs typeface="Times New Roman"/>
              </a:rPr>
              <a:t>strada vicino </a:t>
            </a:r>
            <a:r>
              <a:rPr sz="1200" spc="-5" dirty="0">
                <a:latin typeface="Times New Roman"/>
                <a:cs typeface="Times New Roman"/>
              </a:rPr>
              <a:t>al Giordano </a:t>
            </a:r>
            <a:r>
              <a:rPr sz="1200" dirty="0">
                <a:latin typeface="Times New Roman"/>
                <a:cs typeface="Times New Roman"/>
              </a:rPr>
              <a:t>— si </a:t>
            </a:r>
            <a:r>
              <a:rPr sz="1200" spc="-5" dirty="0">
                <a:latin typeface="Times New Roman"/>
                <a:cs typeface="Times New Roman"/>
              </a:rPr>
              <a:t>vedeva </a:t>
            </a:r>
            <a:r>
              <a:rPr sz="1200" dirty="0">
                <a:latin typeface="Times New Roman"/>
                <a:cs typeface="Times New Roman"/>
              </a:rPr>
              <a:t>porre per una decisione  </a:t>
            </a:r>
            <a:r>
              <a:rPr sz="1200" spc="-5" dirty="0">
                <a:latin typeface="Times New Roman"/>
                <a:cs typeface="Times New Roman"/>
              </a:rPr>
              <a:t>immediata </a:t>
            </a:r>
            <a:r>
              <a:rPr sz="1200" dirty="0">
                <a:latin typeface="Times New Roman"/>
                <a:cs typeface="Times New Roman"/>
              </a:rPr>
              <a:t>la più importante domanda di un’intera </a:t>
            </a:r>
            <a:r>
              <a:rPr sz="1200" spc="-5" dirty="0">
                <a:latin typeface="Times New Roman"/>
                <a:cs typeface="Times New Roman"/>
              </a:rPr>
              <a:t>vita.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oramai </a:t>
            </a:r>
            <a:r>
              <a:rPr sz="1200" dirty="0">
                <a:latin typeface="Times New Roman"/>
                <a:cs typeface="Times New Roman"/>
              </a:rPr>
              <a:t>in calorosa </a:t>
            </a:r>
            <a:r>
              <a:rPr sz="1200" spc="-5" dirty="0">
                <a:latin typeface="Times New Roman"/>
                <a:cs typeface="Times New Roman"/>
              </a:rPr>
              <a:t>conversazione </a:t>
            </a:r>
            <a:r>
              <a:rPr sz="1200" dirty="0">
                <a:latin typeface="Times New Roman"/>
                <a:cs typeface="Times New Roman"/>
              </a:rPr>
              <a:t>con Pietro,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 mentre Gesù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descrivendo </a:t>
            </a:r>
            <a:r>
              <a:rPr sz="1200" dirty="0">
                <a:latin typeface="Times New Roman"/>
                <a:cs typeface="Times New Roman"/>
              </a:rPr>
              <a:t>a Giacomo la strada da </a:t>
            </a:r>
            <a:r>
              <a:rPr sz="1200" spc="-5" dirty="0">
                <a:latin typeface="Times New Roman"/>
                <a:cs typeface="Times New Roman"/>
              </a:rPr>
              <a:t>seguire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Infine Andrea suggerì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Filippo: “Perché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chiedere 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0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(1526.5) 137:2.5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rese </a:t>
            </a:r>
            <a:r>
              <a:rPr sz="1200" dirty="0">
                <a:latin typeface="Times New Roman"/>
                <a:cs typeface="Times New Roman"/>
              </a:rPr>
              <a:t>subito conto </a:t>
            </a:r>
            <a:r>
              <a:rPr sz="1200" spc="-5" dirty="0">
                <a:latin typeface="Times New Roman"/>
                <a:cs typeface="Times New Roman"/>
              </a:rPr>
              <a:t>che Gesù era realmente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uomo,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attenersi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decisione 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materia. Andò diritto </a:t>
            </a:r>
            <a:r>
              <a:rPr sz="1200" dirty="0">
                <a:latin typeface="Times New Roman"/>
                <a:cs typeface="Times New Roman"/>
              </a:rPr>
              <a:t>da lui e </a:t>
            </a:r>
            <a:r>
              <a:rPr sz="1200" spc="-5" dirty="0">
                <a:latin typeface="Times New Roman"/>
                <a:cs typeface="Times New Roman"/>
              </a:rPr>
              <a:t>gli chiese: “Maestro, devo </a:t>
            </a:r>
            <a:r>
              <a:rPr sz="1200" dirty="0">
                <a:latin typeface="Times New Roman"/>
                <a:cs typeface="Times New Roman"/>
              </a:rPr>
              <a:t>andare da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unirmi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che seguono  te?”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“Seguimi.” Filippo </a:t>
            </a:r>
            <a:r>
              <a:rPr sz="1200" dirty="0">
                <a:latin typeface="Times New Roman"/>
                <a:cs typeface="Times New Roman"/>
              </a:rPr>
              <a:t>fu galvanizzato dalla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trovato 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(1526.6) 137:2.6 </a:t>
            </a:r>
            <a:r>
              <a:rPr sz="1200" spc="-5" dirty="0">
                <a:latin typeface="Times New Roman"/>
                <a:cs typeface="Times New Roman"/>
              </a:rPr>
              <a:t>Filippo fece allora cenno al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dov’era </a:t>
            </a:r>
            <a:r>
              <a:rPr sz="1200" spc="-5" dirty="0">
                <a:latin typeface="Times New Roman"/>
                <a:cs typeface="Times New Roman"/>
              </a:rPr>
              <a:t>mentre egli </a:t>
            </a:r>
            <a:r>
              <a:rPr sz="1200" dirty="0">
                <a:latin typeface="Times New Roman"/>
                <a:cs typeface="Times New Roman"/>
              </a:rPr>
              <a:t>correva a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la notizia della </a:t>
            </a:r>
            <a:r>
              <a:rPr sz="1200" spc="-5" dirty="0">
                <a:latin typeface="Times New Roman"/>
                <a:cs typeface="Times New Roman"/>
              </a:rPr>
              <a:t>sua decisione  al suo amico Natanaele,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indietro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gelso </a:t>
            </a:r>
            <a:r>
              <a:rPr sz="1200" dirty="0">
                <a:latin typeface="Times New Roman"/>
                <a:cs typeface="Times New Roman"/>
              </a:rPr>
              <a:t>e rifletteva sulle molte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aveva udito </a:t>
            </a:r>
            <a:r>
              <a:rPr sz="1200" spc="-5" dirty="0">
                <a:latin typeface="Times New Roman"/>
                <a:cs typeface="Times New Roman"/>
              </a:rPr>
              <a:t>su Giovanni </a:t>
            </a:r>
            <a:r>
              <a:rPr sz="1200" dirty="0">
                <a:latin typeface="Times New Roman"/>
                <a:cs typeface="Times New Roman"/>
              </a:rPr>
              <a:t>il Battista,  </a:t>
            </a:r>
            <a:r>
              <a:rPr sz="1200" spc="-5" dirty="0">
                <a:latin typeface="Times New Roman"/>
                <a:cs typeface="Times New Roman"/>
              </a:rPr>
              <a:t>sul regno futuro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Messia atteso. Filippo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a queste riflessioni </a:t>
            </a:r>
            <a:r>
              <a:rPr sz="1200" spc="-5" dirty="0">
                <a:latin typeface="Times New Roman"/>
                <a:cs typeface="Times New Roman"/>
              </a:rPr>
              <a:t>gridando: </a:t>
            </a:r>
            <a:r>
              <a:rPr sz="1200" dirty="0">
                <a:latin typeface="Times New Roman"/>
                <a:cs typeface="Times New Roman"/>
              </a:rPr>
              <a:t>“Ho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Liberatore, colui del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Mosè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hanno </a:t>
            </a:r>
            <a:r>
              <a:rPr sz="1200" dirty="0">
                <a:latin typeface="Times New Roman"/>
                <a:cs typeface="Times New Roman"/>
              </a:rPr>
              <a:t>scritto e </a:t>
            </a:r>
            <a:r>
              <a:rPr sz="1200" spc="-5" dirty="0">
                <a:latin typeface="Times New Roman"/>
                <a:cs typeface="Times New Roman"/>
              </a:rPr>
              <a:t>che Giovanni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proclamato.” Natanaele, alzando gli occhi, chiese: “Da </a:t>
            </a:r>
            <a:r>
              <a:rPr sz="1200" dirty="0">
                <a:latin typeface="Times New Roman"/>
                <a:cs typeface="Times New Roman"/>
              </a:rPr>
              <a:t>dove viene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maestro?”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Filippo replicò: </a:t>
            </a:r>
            <a:r>
              <a:rPr sz="1200" dirty="0">
                <a:latin typeface="Times New Roman"/>
                <a:cs typeface="Times New Roman"/>
              </a:rPr>
              <a:t>“È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carpentiere, </a:t>
            </a:r>
            <a:r>
              <a:rPr sz="1200" dirty="0">
                <a:latin typeface="Times New Roman"/>
                <a:cs typeface="Times New Roman"/>
              </a:rPr>
              <a:t>venuto più recentemente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abitare a  </a:t>
            </a:r>
            <a:r>
              <a:rPr sz="1200" spc="-5" dirty="0">
                <a:latin typeface="Times New Roman"/>
                <a:cs typeface="Times New Roman"/>
              </a:rPr>
              <a:t>Cafarnao.” Allora,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sorpreso, Natanaele chiese: </a:t>
            </a:r>
            <a:r>
              <a:rPr sz="1200" dirty="0">
                <a:latin typeface="Times New Roman"/>
                <a:cs typeface="Times New Roman"/>
              </a:rPr>
              <a:t>“Può una cosa tanto buona </a:t>
            </a:r>
            <a:r>
              <a:rPr sz="1200" spc="-5" dirty="0">
                <a:latin typeface="Times New Roman"/>
                <a:cs typeface="Times New Roman"/>
              </a:rPr>
              <a:t>uscire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Nazaret?” Ma Filippo, </a:t>
            </a:r>
            <a:r>
              <a:rPr sz="1200" dirty="0">
                <a:latin typeface="Times New Roman"/>
                <a:cs typeface="Times New Roman"/>
              </a:rPr>
              <a:t>prendendolo </a:t>
            </a:r>
            <a:r>
              <a:rPr sz="1200" spc="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braccio, disse: “Vieni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vedere.”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(1527.1) 137:2.7 </a:t>
            </a:r>
            <a:r>
              <a:rPr sz="1200" spc="-5" dirty="0">
                <a:latin typeface="Times New Roman"/>
                <a:cs typeface="Times New Roman"/>
              </a:rPr>
              <a:t>Filippo condusse Natanaele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guardando con </a:t>
            </a:r>
            <a:r>
              <a:rPr sz="1200" dirty="0">
                <a:latin typeface="Times New Roman"/>
                <a:cs typeface="Times New Roman"/>
              </a:rPr>
              <a:t>benevolenza in </a:t>
            </a:r>
            <a:r>
              <a:rPr sz="1200" spc="-5" dirty="0">
                <a:latin typeface="Times New Roman"/>
                <a:cs typeface="Times New Roman"/>
              </a:rPr>
              <a:t>viso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sincero dubbioso, disse: “Ecco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vero Israelita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non c’è </a:t>
            </a:r>
            <a:r>
              <a:rPr sz="1200" spc="-5" dirty="0">
                <a:latin typeface="Times New Roman"/>
                <a:cs typeface="Times New Roman"/>
              </a:rPr>
              <a:t>falsità. Seguimi.” Natanaele, girandosi </a:t>
            </a:r>
            <a:r>
              <a:rPr sz="1200" dirty="0">
                <a:latin typeface="Times New Roman"/>
                <a:cs typeface="Times New Roman"/>
              </a:rPr>
              <a:t>verso Filippo, </a:t>
            </a:r>
            <a:r>
              <a:rPr sz="1200" spc="-5" dirty="0">
                <a:latin typeface="Times New Roman"/>
                <a:cs typeface="Times New Roman"/>
              </a:rPr>
              <a:t>disse: “Hai ragione.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conduttore di  uomini.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seguirò anch’io,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sono degno.”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fece </a:t>
            </a:r>
            <a:r>
              <a:rPr sz="1200" dirty="0">
                <a:latin typeface="Times New Roman"/>
                <a:cs typeface="Times New Roman"/>
              </a:rPr>
              <a:t>un cenno </a:t>
            </a:r>
            <a:r>
              <a:rPr sz="1200" spc="-5" dirty="0">
                <a:latin typeface="Times New Roman"/>
                <a:cs typeface="Times New Roman"/>
              </a:rPr>
              <a:t>affermativo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Natanaele, </a:t>
            </a:r>
            <a:r>
              <a:rPr sz="1200" dirty="0">
                <a:latin typeface="Times New Roman"/>
                <a:cs typeface="Times New Roman"/>
              </a:rPr>
              <a:t>dicendo di nuovo: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“Seguimi.”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740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(1527.2) 137:2.8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riunito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futuro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stretti collaboratori, cinque che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conoscevano </a:t>
            </a:r>
            <a:r>
              <a:rPr sz="1200" dirty="0">
                <a:latin typeface="Times New Roman"/>
                <a:cs typeface="Times New Roman"/>
              </a:rPr>
              <a:t>da qualche  tempo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straniero, Natanaele. </a:t>
            </a:r>
            <a:r>
              <a:rPr sz="1200" dirty="0">
                <a:latin typeface="Times New Roman"/>
                <a:cs typeface="Times New Roman"/>
              </a:rPr>
              <a:t>Senza ulteriori </a:t>
            </a:r>
            <a:r>
              <a:rPr sz="1200" spc="-5" dirty="0">
                <a:latin typeface="Times New Roman"/>
                <a:cs typeface="Times New Roman"/>
              </a:rPr>
              <a:t>indugi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attraversarono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Giordano e, </a:t>
            </a:r>
            <a:r>
              <a:rPr sz="1200" dirty="0">
                <a:latin typeface="Times New Roman"/>
                <a:cs typeface="Times New Roman"/>
              </a:rPr>
              <a:t>passando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villaggio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Nain,  giunsero </a:t>
            </a:r>
            <a:r>
              <a:rPr sz="1200" dirty="0">
                <a:latin typeface="Times New Roman"/>
                <a:cs typeface="Times New Roman"/>
              </a:rPr>
              <a:t>a tarda sera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(1527.3) 137:2.9 </a:t>
            </a:r>
            <a:r>
              <a:rPr sz="1200" spc="-5" dirty="0">
                <a:latin typeface="Times New Roman"/>
                <a:cs typeface="Times New Roman"/>
              </a:rPr>
              <a:t>Essi trascorsero </a:t>
            </a:r>
            <a:r>
              <a:rPr sz="1200" dirty="0">
                <a:latin typeface="Times New Roman"/>
                <a:cs typeface="Times New Roman"/>
              </a:rPr>
              <a:t>tutti la notte da </a:t>
            </a:r>
            <a:r>
              <a:rPr sz="1200" spc="-5" dirty="0">
                <a:latin typeface="Times New Roman"/>
                <a:cs typeface="Times New Roman"/>
              </a:rPr>
              <a:t>Giuseppe nella casa </a:t>
            </a:r>
            <a:r>
              <a:rPr sz="1200" dirty="0">
                <a:latin typeface="Times New Roman"/>
                <a:cs typeface="Times New Roman"/>
              </a:rPr>
              <a:t>d’infanzia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compresero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bene perché </a:t>
            </a:r>
            <a:r>
              <a:rPr sz="1200" dirty="0">
                <a:latin typeface="Times New Roman"/>
                <a:cs typeface="Times New Roman"/>
              </a:rPr>
              <a:t>il loro maestro da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scoperto </a:t>
            </a:r>
            <a:r>
              <a:rPr sz="1200" spc="-5" dirty="0">
                <a:latin typeface="Times New Roman"/>
                <a:cs typeface="Times New Roman"/>
              </a:rPr>
              <a:t>fosse così preoccupato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completamente ogni traccia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scritti che  esistevano nella </a:t>
            </a:r>
            <a:r>
              <a:rPr sz="1200" dirty="0">
                <a:latin typeface="Times New Roman"/>
                <a:cs typeface="Times New Roman"/>
              </a:rPr>
              <a:t>casa sotto </a:t>
            </a:r>
            <a:r>
              <a:rPr sz="1200" spc="-5" dirty="0">
                <a:latin typeface="Times New Roman"/>
                <a:cs typeface="Times New Roman"/>
              </a:rPr>
              <a:t>forma dei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massime e </a:t>
            </a:r>
            <a:r>
              <a:rPr sz="1200" spc="-5" dirty="0">
                <a:latin typeface="Times New Roman"/>
                <a:cs typeface="Times New Roman"/>
              </a:rPr>
              <a:t>precetti. Ma questo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agire, </a:t>
            </a:r>
            <a:r>
              <a:rPr sz="1200" dirty="0">
                <a:latin typeface="Times New Roman"/>
                <a:cs typeface="Times New Roman"/>
              </a:rPr>
              <a:t>unito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spc="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lo videro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scrivere </a:t>
            </a:r>
            <a:r>
              <a:rPr sz="1200" dirty="0">
                <a:latin typeface="Times New Roman"/>
                <a:cs typeface="Times New Roman"/>
              </a:rPr>
              <a:t>in seguito —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sulla polvere o sulla </a:t>
            </a:r>
            <a:r>
              <a:rPr sz="1200" spc="-5" dirty="0">
                <a:latin typeface="Times New Roman"/>
                <a:cs typeface="Times New Roman"/>
              </a:rPr>
              <a:t>sabbia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impressionò profondamente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visita 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Cafarnao</a:t>
            </a:r>
            <a:endParaRPr sz="1600">
              <a:latin typeface="Times New Roman"/>
              <a:cs typeface="Times New Roman"/>
            </a:endParaRPr>
          </a:p>
          <a:p>
            <a:pPr marL="88900" marR="133350" algn="just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(1527.4) 137:3.1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seguente </a:t>
            </a:r>
            <a:r>
              <a:rPr sz="1200" spc="-5" dirty="0">
                <a:latin typeface="Times New Roman"/>
                <a:cs typeface="Times New Roman"/>
              </a:rPr>
              <a:t>Gesù mandò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Cana, perché erano </a:t>
            </a:r>
            <a:r>
              <a:rPr sz="1200" dirty="0">
                <a:latin typeface="Times New Roman"/>
                <a:cs typeface="Times New Roman"/>
              </a:rPr>
              <a:t>tutti invitati al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molto in  vista di quella </a:t>
            </a:r>
            <a:r>
              <a:rPr sz="1200" spc="-5" dirty="0">
                <a:latin typeface="Times New Roman"/>
                <a:cs typeface="Times New Roman"/>
              </a:rPr>
              <a:t>città, mentre egli si </a:t>
            </a:r>
            <a:r>
              <a:rPr sz="1200" dirty="0">
                <a:latin typeface="Times New Roman"/>
                <a:cs typeface="Times New Roman"/>
              </a:rPr>
              <a:t>preparava a fare una </a:t>
            </a:r>
            <a:r>
              <a:rPr sz="1200" spc="-5" dirty="0">
                <a:latin typeface="Times New Roman"/>
                <a:cs typeface="Times New Roman"/>
              </a:rPr>
              <a:t>rapida </a:t>
            </a:r>
            <a:r>
              <a:rPr sz="1200" dirty="0">
                <a:latin typeface="Times New Roman"/>
                <a:cs typeface="Times New Roman"/>
              </a:rPr>
              <a:t>visita a sua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fermandosi a </a:t>
            </a:r>
            <a:r>
              <a:rPr sz="1200" spc="-5" dirty="0">
                <a:latin typeface="Times New Roman"/>
                <a:cs typeface="Times New Roman"/>
              </a:rPr>
              <a:t>Magdala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suo  fratello </a:t>
            </a:r>
            <a:r>
              <a:rPr sz="1200" dirty="0">
                <a:latin typeface="Times New Roman"/>
                <a:cs typeface="Times New Roman"/>
              </a:rPr>
              <a:t>Giuda.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44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(1527.5) 137:3.2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Nazaret, </a:t>
            </a:r>
            <a:r>
              <a:rPr sz="1200" dirty="0">
                <a:latin typeface="Times New Roman"/>
                <a:cs typeface="Times New Roman"/>
              </a:rPr>
              <a:t>i nuovi associati di </a:t>
            </a:r>
            <a:r>
              <a:rPr sz="1200" spc="-5" dirty="0">
                <a:latin typeface="Times New Roman"/>
                <a:cs typeface="Times New Roman"/>
              </a:rPr>
              <a:t>Gesù raccontarono </a:t>
            </a:r>
            <a:r>
              <a:rPr sz="1200" dirty="0">
                <a:latin typeface="Times New Roman"/>
                <a:cs typeface="Times New Roman"/>
              </a:rPr>
              <a:t>a Giuseppe e </a:t>
            </a:r>
            <a:r>
              <a:rPr sz="1200" spc="-5" dirty="0">
                <a:latin typeface="Times New Roman"/>
                <a:cs typeface="Times New Roman"/>
              </a:rPr>
              <a:t>agli altri 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meravigliosi avvenimenti dell’allora </a:t>
            </a:r>
            <a:r>
              <a:rPr sz="1200" dirty="0">
                <a:latin typeface="Times New Roman"/>
                <a:cs typeface="Times New Roman"/>
              </a:rPr>
              <a:t>recente </a:t>
            </a:r>
            <a:r>
              <a:rPr sz="1200" spc="-5" dirty="0">
                <a:latin typeface="Times New Roman"/>
                <a:cs typeface="Times New Roman"/>
              </a:rPr>
              <a:t>passato ed espressero apertamente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credenza che Gesù </a:t>
            </a:r>
            <a:r>
              <a:rPr sz="1200" dirty="0">
                <a:latin typeface="Times New Roman"/>
                <a:cs typeface="Times New Roman"/>
              </a:rPr>
              <a:t>fosse 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 atteso. Questi 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discussero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Giuseppe disse: “Forse, </a:t>
            </a:r>
            <a:r>
              <a:rPr sz="1200" dirty="0">
                <a:latin typeface="Times New Roman"/>
                <a:cs typeface="Times New Roman"/>
              </a:rPr>
              <a:t>dopotutto, la </a:t>
            </a:r>
            <a:r>
              <a:rPr sz="1200" spc="-5" dirty="0">
                <a:latin typeface="Times New Roman"/>
                <a:cs typeface="Times New Roman"/>
              </a:rPr>
              <a:t>mamma aveva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ragione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strano fratello </a:t>
            </a:r>
            <a:r>
              <a:rPr sz="1200" dirty="0">
                <a:latin typeface="Times New Roman"/>
                <a:cs typeface="Times New Roman"/>
              </a:rPr>
              <a:t>è il futuro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(1527.6) 137:3.3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era presente al </a:t>
            </a:r>
            <a:r>
              <a:rPr sz="1200" dirty="0">
                <a:latin typeface="Times New Roman"/>
                <a:cs typeface="Times New Roman"/>
              </a:rPr>
              <a:t>battesimo di Gesù e, </a:t>
            </a:r>
            <a:r>
              <a:rPr sz="1200" spc="-5" dirty="0">
                <a:latin typeface="Times New Roman"/>
                <a:cs typeface="Times New Roman"/>
              </a:rPr>
              <a:t>con suo fratello </a:t>
            </a:r>
            <a:r>
              <a:rPr sz="1200" dirty="0">
                <a:latin typeface="Times New Roman"/>
                <a:cs typeface="Times New Roman"/>
              </a:rPr>
              <a:t>Giacomo,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divenuto un fermo </a:t>
            </a:r>
            <a:r>
              <a:rPr sz="1200" spc="-5" dirty="0">
                <a:latin typeface="Times New Roman"/>
                <a:cs typeface="Times New Roman"/>
              </a:rPr>
              <a:t>credente nella </a:t>
            </a:r>
            <a:r>
              <a:rPr sz="1200" dirty="0">
                <a:latin typeface="Times New Roman"/>
                <a:cs typeface="Times New Roman"/>
              </a:rPr>
              <a:t>missione 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Sebbene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fossero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perplessi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natura della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del loro fratello, </a:t>
            </a:r>
            <a:r>
              <a:rPr sz="1200" dirty="0">
                <a:latin typeface="Times New Roman"/>
                <a:cs typeface="Times New Roman"/>
              </a:rPr>
              <a:t>la loro madre </a:t>
            </a:r>
            <a:r>
              <a:rPr sz="1200" spc="-5" dirty="0">
                <a:latin typeface="Times New Roman"/>
                <a:cs typeface="Times New Roman"/>
              </a:rPr>
              <a:t>aveva  riesumato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antiche speranze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fosse 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ed incoraggiava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ad </a:t>
            </a:r>
            <a:r>
              <a:rPr sz="1200" dirty="0">
                <a:latin typeface="Times New Roman"/>
                <a:cs typeface="Times New Roman"/>
              </a:rPr>
              <a:t>avere fede </a:t>
            </a:r>
            <a:r>
              <a:rPr sz="1200" spc="-5" dirty="0">
                <a:latin typeface="Times New Roman"/>
                <a:cs typeface="Times New Roman"/>
              </a:rPr>
              <a:t>nel  loro fratello </a:t>
            </a:r>
            <a:r>
              <a:rPr sz="1200" dirty="0">
                <a:latin typeface="Times New Roman"/>
                <a:cs typeface="Times New Roman"/>
              </a:rPr>
              <a:t>quale liberatore</a:t>
            </a:r>
            <a:r>
              <a:rPr sz="1200" spc="-5" dirty="0">
                <a:latin typeface="Times New Roman"/>
                <a:cs typeface="Times New Roman"/>
              </a:rPr>
              <a:t> d’Israele.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(1527.7) 137:3.4 </a:t>
            </a:r>
            <a:r>
              <a:rPr sz="1200" spc="-5" dirty="0">
                <a:latin typeface="Times New Roman"/>
                <a:cs typeface="Times New Roman"/>
              </a:rPr>
              <a:t>Gesù arrivò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lunedì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sua, dove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Giacomo e sua </a:t>
            </a:r>
            <a:r>
              <a:rPr sz="1200" spc="-5" dirty="0">
                <a:latin typeface="Times New Roman"/>
                <a:cs typeface="Times New Roman"/>
              </a:rPr>
              <a:t>madre; </a:t>
            </a:r>
            <a:r>
              <a:rPr sz="1200" dirty="0">
                <a:latin typeface="Times New Roman"/>
                <a:cs typeface="Times New Roman"/>
              </a:rPr>
              <a:t>andò direttamente a 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</a:t>
            </a:r>
            <a:r>
              <a:rPr sz="1200" dirty="0">
                <a:latin typeface="Times New Roman"/>
                <a:cs typeface="Times New Roman"/>
              </a:rPr>
              <a:t>Tutti i 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videro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gradevole </a:t>
            </a:r>
            <a:r>
              <a:rPr sz="1200" dirty="0">
                <a:latin typeface="Times New Roman"/>
                <a:cs typeface="Times New Roman"/>
              </a:rPr>
              <a:t>cambiamento in lui. Ancora una volta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sembrava  </a:t>
            </a:r>
            <a:r>
              <a:rPr sz="1200" spc="-5" dirty="0">
                <a:latin typeface="Times New Roman"/>
                <a:cs typeface="Times New Roman"/>
              </a:rPr>
              <a:t>relativamente allegro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com’era </a:t>
            </a:r>
            <a:r>
              <a:rPr sz="1200" dirty="0">
                <a:latin typeface="Times New Roman"/>
                <a:cs typeface="Times New Roman"/>
              </a:rPr>
              <a:t>durante i primi anni a </a:t>
            </a:r>
            <a:r>
              <a:rPr sz="1200" spc="-5" dirty="0">
                <a:latin typeface="Times New Roman"/>
                <a:cs typeface="Times New Roman"/>
              </a:rPr>
              <a:t>Nazaret. Negli anni antecedenti al suo battesimo ed ai </a:t>
            </a:r>
            <a:r>
              <a:rPr sz="1200" spc="5" dirty="0">
                <a:latin typeface="Times New Roman"/>
                <a:cs typeface="Times New Roman"/>
              </a:rPr>
              <a:t>periodi  </a:t>
            </a:r>
            <a:r>
              <a:rPr sz="1200" spc="-5" dirty="0">
                <a:latin typeface="Times New Roman"/>
                <a:cs typeface="Times New Roman"/>
              </a:rPr>
              <a:t>d’isolamento immediatamente precedenti </a:t>
            </a:r>
            <a:r>
              <a:rPr sz="1200" dirty="0">
                <a:latin typeface="Times New Roman"/>
                <a:cs typeface="Times New Roman"/>
              </a:rPr>
              <a:t>e seguenti,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divenuto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riservato. Ora </a:t>
            </a:r>
            <a:r>
              <a:rPr sz="1200" dirty="0">
                <a:latin typeface="Times New Roman"/>
                <a:cs typeface="Times New Roman"/>
              </a:rPr>
              <a:t>sembrava a tutti loro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 marR="462915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volta. C’era </a:t>
            </a:r>
            <a:r>
              <a:rPr sz="1200" dirty="0">
                <a:latin typeface="Times New Roman"/>
                <a:cs typeface="Times New Roman"/>
              </a:rPr>
              <a:t>in lui un certo </a:t>
            </a:r>
            <a:r>
              <a:rPr sz="1200" spc="-5" dirty="0">
                <a:latin typeface="Times New Roman"/>
                <a:cs typeface="Times New Roman"/>
              </a:rPr>
              <a:t>portamento maestoso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aspetto eminente,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nuovo allegro e  </a:t>
            </a:r>
            <a:r>
              <a:rPr sz="1200" spc="-5" dirty="0">
                <a:latin typeface="Times New Roman"/>
                <a:cs typeface="Times New Roman"/>
              </a:rPr>
              <a:t>spensierato.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24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(1528.1) 137:3.5 </a:t>
            </a:r>
            <a:r>
              <a:rPr sz="1200" spc="-5" dirty="0">
                <a:latin typeface="Times New Roman"/>
                <a:cs typeface="Times New Roman"/>
              </a:rPr>
              <a:t>Maria fremeva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speranza. Essa credeva </a:t>
            </a:r>
            <a:r>
              <a:rPr sz="1200" dirty="0">
                <a:latin typeface="Times New Roman"/>
                <a:cs typeface="Times New Roman"/>
              </a:rPr>
              <a:t>che la promessa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fosse prossima a realizzarsi. </a:t>
            </a:r>
            <a:r>
              <a:rPr sz="1200" spc="-5" dirty="0">
                <a:latin typeface="Times New Roman"/>
                <a:cs typeface="Times New Roman"/>
              </a:rPr>
              <a:t>Si aspettava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presto tutta la Palestina </a:t>
            </a:r>
            <a:r>
              <a:rPr sz="1200" spc="-5" dirty="0">
                <a:latin typeface="Times New Roman"/>
                <a:cs typeface="Times New Roman"/>
              </a:rPr>
              <a:t>sbigottita </a:t>
            </a:r>
            <a:r>
              <a:rPr sz="1200" dirty="0">
                <a:latin typeface="Times New Roman"/>
                <a:cs typeface="Times New Roman"/>
              </a:rPr>
              <a:t>e sbalordita </a:t>
            </a:r>
            <a:r>
              <a:rPr sz="1200" spc="-5" dirty="0">
                <a:latin typeface="Times New Roman"/>
                <a:cs typeface="Times New Roman"/>
              </a:rPr>
              <a:t>dalla rivelazione miracolosa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 quale re soprannaturale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Ebrei.  Ma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posero </a:t>
            </a:r>
            <a:r>
              <a:rPr sz="1200" spc="-5" dirty="0">
                <a:latin typeface="Times New Roman"/>
                <a:cs typeface="Times New Roman"/>
              </a:rPr>
              <a:t>sua madre, Giacomo, Giuda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Zebedeo, Gesù si limitò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sorridendo: “È 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resti </a:t>
            </a:r>
            <a:r>
              <a:rPr sz="1200" dirty="0">
                <a:latin typeface="Times New Roman"/>
                <a:cs typeface="Times New Roman"/>
              </a:rPr>
              <a:t>qui 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tempo; devo fare la volontà di mio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(1528.2) 137:3.6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dopo, </a:t>
            </a:r>
            <a:r>
              <a:rPr sz="1200" spc="-5" dirty="0">
                <a:latin typeface="Times New Roman"/>
                <a:cs typeface="Times New Roman"/>
              </a:rPr>
              <a:t>martedì, essi </a:t>
            </a:r>
            <a:r>
              <a:rPr sz="1200" dirty="0">
                <a:latin typeface="Times New Roman"/>
                <a:cs typeface="Times New Roman"/>
              </a:rPr>
              <a:t>andarono tutti a </a:t>
            </a:r>
            <a:r>
              <a:rPr sz="1200" spc="-5" dirty="0">
                <a:latin typeface="Times New Roman"/>
                <a:cs typeface="Times New Roman"/>
              </a:rPr>
              <a:t>Cana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di Naomi, </a:t>
            </a:r>
            <a:r>
              <a:rPr sz="1200" spc="-5" dirty="0">
                <a:latin typeface="Times New Roman"/>
                <a:cs typeface="Times New Roman"/>
              </a:rPr>
              <a:t>che doveva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 seguente.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reiterati </a:t>
            </a:r>
            <a:r>
              <a:rPr sz="1200" dirty="0">
                <a:latin typeface="Times New Roman"/>
                <a:cs typeface="Times New Roman"/>
              </a:rPr>
              <a:t>avvertimenti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a nessuno di lui </a:t>
            </a:r>
            <a:r>
              <a:rPr sz="1200" spc="-5" dirty="0">
                <a:latin typeface="Times New Roman"/>
                <a:cs typeface="Times New Roman"/>
              </a:rPr>
              <a:t>“fino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l’ora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giungerà”, essi  </a:t>
            </a:r>
            <a:r>
              <a:rPr sz="1200" spc="-5" dirty="0">
                <a:latin typeface="Times New Roman"/>
                <a:cs typeface="Times New Roman"/>
              </a:rPr>
              <a:t>insistettero nel diffondere con </a:t>
            </a:r>
            <a:r>
              <a:rPr sz="1200" dirty="0">
                <a:latin typeface="Times New Roman"/>
                <a:cs typeface="Times New Roman"/>
              </a:rPr>
              <a:t>discrezione la </a:t>
            </a:r>
            <a:r>
              <a:rPr sz="1200" spc="-5" dirty="0">
                <a:latin typeface="Times New Roman"/>
                <a:cs typeface="Times New Roman"/>
              </a:rPr>
              <a:t>notizia che avevano </a:t>
            </a:r>
            <a:r>
              <a:rPr sz="1200" dirty="0">
                <a:latin typeface="Times New Roman"/>
                <a:cs typeface="Times New Roman"/>
              </a:rPr>
              <a:t>trovato il </a:t>
            </a:r>
            <a:r>
              <a:rPr sz="1200" spc="-5" dirty="0">
                <a:latin typeface="Times New Roman"/>
                <a:cs typeface="Times New Roman"/>
              </a:rPr>
              <a:t>Liberatore. </a:t>
            </a:r>
            <a:r>
              <a:rPr sz="1200" dirty="0">
                <a:latin typeface="Times New Roman"/>
                <a:cs typeface="Times New Roman"/>
              </a:rPr>
              <a:t>Ciascuno di </a:t>
            </a:r>
            <a:r>
              <a:rPr sz="1200" spc="-5" dirty="0">
                <a:latin typeface="Times New Roman"/>
                <a:cs typeface="Times New Roman"/>
              </a:rPr>
              <a:t>loro aspettava con fiducia che  Gesù inaugurasse l’assunzione della sua autorità messianica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del </a:t>
            </a:r>
            <a:r>
              <a:rPr sz="1200" dirty="0">
                <a:latin typeface="Times New Roman"/>
                <a:cs typeface="Times New Roman"/>
              </a:rPr>
              <a:t>prossimo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facesse con  grande </a:t>
            </a:r>
            <a:r>
              <a:rPr sz="1200" dirty="0">
                <a:latin typeface="Times New Roman"/>
                <a:cs typeface="Times New Roman"/>
              </a:rPr>
              <a:t>potenza e sublime </a:t>
            </a:r>
            <a:r>
              <a:rPr sz="1200" spc="-5" dirty="0">
                <a:latin typeface="Times New Roman"/>
                <a:cs typeface="Times New Roman"/>
              </a:rPr>
              <a:t>grandezza. Essi ricordarono ciò </a:t>
            </a:r>
            <a:r>
              <a:rPr sz="1200" dirty="0">
                <a:latin typeface="Times New Roman"/>
                <a:cs typeface="Times New Roman"/>
              </a:rPr>
              <a:t>che era stato detto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seguiti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battesimo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credevano che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futura condotta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sarebbe stata segnata da manifestazioni </a:t>
            </a:r>
            <a:r>
              <a:rPr sz="1200" spc="-5" dirty="0">
                <a:latin typeface="Times New Roman"/>
                <a:cs typeface="Times New Roman"/>
              </a:rPr>
              <a:t>crescenti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prodigi soprannaturali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dimostrazioni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40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miracolose. Di </a:t>
            </a:r>
            <a:r>
              <a:rPr sz="1200" dirty="0">
                <a:latin typeface="Times New Roman"/>
                <a:cs typeface="Times New Roman"/>
              </a:rPr>
              <a:t>conseguenza, tutto il </a:t>
            </a:r>
            <a:r>
              <a:rPr sz="1200" spc="-5" dirty="0">
                <a:latin typeface="Times New Roman"/>
                <a:cs typeface="Times New Roman"/>
              </a:rPr>
              <a:t>paese si preparò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radunarsi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di nozze di </a:t>
            </a:r>
            <a:r>
              <a:rPr sz="1200" spc="-5" dirty="0">
                <a:latin typeface="Times New Roman"/>
                <a:cs typeface="Times New Roman"/>
              </a:rPr>
              <a:t>Naomi </a:t>
            </a:r>
            <a:r>
              <a:rPr sz="1200" dirty="0">
                <a:latin typeface="Times New Roman"/>
                <a:cs typeface="Times New Roman"/>
              </a:rPr>
              <a:t>e di Joab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Natan.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6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(1528.3) 137:3.7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stata così allegra </a:t>
            </a:r>
            <a:r>
              <a:rPr sz="1200" dirty="0">
                <a:latin typeface="Times New Roman"/>
                <a:cs typeface="Times New Roman"/>
              </a:rPr>
              <a:t>da anni. Essa </a:t>
            </a:r>
            <a:r>
              <a:rPr sz="1200" spc="-5" dirty="0">
                <a:latin typeface="Times New Roman"/>
                <a:cs typeface="Times New Roman"/>
              </a:rPr>
              <a:t>si recò </a:t>
            </a:r>
            <a:r>
              <a:rPr sz="1200" dirty="0">
                <a:latin typeface="Times New Roman"/>
                <a:cs typeface="Times New Roman"/>
              </a:rPr>
              <a:t>a Cana nello </a:t>
            </a:r>
            <a:r>
              <a:rPr sz="1200" spc="-5" dirty="0">
                <a:latin typeface="Times New Roman"/>
                <a:cs typeface="Times New Roman"/>
              </a:rPr>
              <a:t>stato d’animo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regina madre che andava ad  assistere all’incoronazione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figlio. Da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tredici anni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ed </a:t>
            </a:r>
            <a:r>
              <a:rPr sz="1200" dirty="0">
                <a:latin typeface="Times New Roman"/>
                <a:cs typeface="Times New Roman"/>
              </a:rPr>
              <a:t>i suoi amici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l’avevano </a:t>
            </a:r>
            <a:r>
              <a:rPr sz="1200" dirty="0">
                <a:latin typeface="Times New Roman"/>
                <a:cs typeface="Times New Roman"/>
              </a:rPr>
              <a:t>visto così libero da </a:t>
            </a:r>
            <a:r>
              <a:rPr sz="1200" spc="-5" dirty="0">
                <a:latin typeface="Times New Roman"/>
                <a:cs typeface="Times New Roman"/>
              </a:rPr>
              <a:t>preoccupazioni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felice, così premuroso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comprensivo dei </a:t>
            </a:r>
            <a:r>
              <a:rPr sz="1200" dirty="0">
                <a:latin typeface="Times New Roman"/>
                <a:cs typeface="Times New Roman"/>
              </a:rPr>
              <a:t>voti e </a:t>
            </a:r>
            <a:r>
              <a:rPr sz="1200" spc="-5" dirty="0">
                <a:latin typeface="Times New Roman"/>
                <a:cs typeface="Times New Roman"/>
              </a:rPr>
              <a:t>dei desideri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compagni,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  <a:p>
            <a:pPr marL="76200" marR="231140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affettuoso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toccante. Essi bisbigliavano </a:t>
            </a:r>
            <a:r>
              <a:rPr sz="1200" dirty="0">
                <a:latin typeface="Times New Roman"/>
                <a:cs typeface="Times New Roman"/>
              </a:rPr>
              <a:t>dunque tra di loro, a piccoli </a:t>
            </a:r>
            <a:r>
              <a:rPr sz="1200" spc="-5" dirty="0">
                <a:latin typeface="Times New Roman"/>
                <a:cs typeface="Times New Roman"/>
              </a:rPr>
              <a:t>gruppi, chiedendosi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sarebbe accaduto.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cosa avrebbe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prossimamente questo strano personaggio?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avrebbe inaugurato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futuro?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erano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eccitati all’idea che avrebbero assistito </a:t>
            </a:r>
            <a:r>
              <a:rPr sz="1200" dirty="0">
                <a:latin typeface="Times New Roman"/>
                <a:cs typeface="Times New Roman"/>
              </a:rPr>
              <a:t>alla rivelazione </a:t>
            </a:r>
            <a:r>
              <a:rPr sz="1200" spc="-5" dirty="0">
                <a:latin typeface="Times New Roman"/>
                <a:cs typeface="Times New Roman"/>
              </a:rPr>
              <a:t>della forza </a:t>
            </a:r>
            <a:r>
              <a:rPr sz="1200" dirty="0">
                <a:latin typeface="Times New Roman"/>
                <a:cs typeface="Times New Roman"/>
              </a:rPr>
              <a:t>e della potenza </a:t>
            </a:r>
            <a:r>
              <a:rPr sz="1200" spc="-5" dirty="0">
                <a:latin typeface="Times New Roman"/>
                <a:cs typeface="Times New Roman"/>
              </a:rPr>
              <a:t>del 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nozze 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Cana</a:t>
            </a:r>
            <a:endParaRPr sz="1600">
              <a:latin typeface="Times New Roman"/>
              <a:cs typeface="Times New Roman"/>
            </a:endParaRPr>
          </a:p>
          <a:p>
            <a:pPr marL="76200" marR="2552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(1528.4) 137:4.1 </a:t>
            </a:r>
            <a:r>
              <a:rPr sz="1200" spc="-5" dirty="0">
                <a:latin typeface="Times New Roman"/>
                <a:cs typeface="Times New Roman"/>
              </a:rPr>
              <a:t>Mercoledì,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mezzogiorno, quasi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migliaio </a:t>
            </a:r>
            <a:r>
              <a:rPr sz="1200" dirty="0">
                <a:latin typeface="Times New Roman"/>
                <a:cs typeface="Times New Roman"/>
              </a:rPr>
              <a:t>di ospiti </a:t>
            </a:r>
            <a:r>
              <a:rPr sz="1200" spc="-5" dirty="0">
                <a:latin typeface="Times New Roman"/>
                <a:cs typeface="Times New Roman"/>
              </a:rPr>
              <a:t>erano arrivati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Cana, </a:t>
            </a:r>
            <a:r>
              <a:rPr sz="1200" dirty="0">
                <a:latin typeface="Times New Roman"/>
                <a:cs typeface="Times New Roman"/>
              </a:rPr>
              <a:t>più di quattro volte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invitato </a:t>
            </a:r>
            <a:r>
              <a:rPr sz="1200" spc="-5" dirty="0">
                <a:latin typeface="Times New Roman"/>
                <a:cs typeface="Times New Roman"/>
              </a:rPr>
              <a:t>al  banchetto </a:t>
            </a:r>
            <a:r>
              <a:rPr sz="1200" dirty="0">
                <a:latin typeface="Times New Roman"/>
                <a:cs typeface="Times New Roman"/>
              </a:rPr>
              <a:t>di nozze.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costume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 celebrare 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mercoledì,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inviti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nozze </a:t>
            </a:r>
            <a:r>
              <a:rPr sz="1200" spc="-5" dirty="0">
                <a:latin typeface="Times New Roman"/>
                <a:cs typeface="Times New Roman"/>
              </a:rPr>
              <a:t>erano stati inviati </a:t>
            </a:r>
            <a:r>
              <a:rPr sz="1200" dirty="0">
                <a:latin typeface="Times New Roman"/>
                <a:cs typeface="Times New Roman"/>
              </a:rPr>
              <a:t>un mese  </a:t>
            </a:r>
            <a:r>
              <a:rPr sz="1200" spc="-5" dirty="0">
                <a:latin typeface="Times New Roman"/>
                <a:cs typeface="Times New Roman"/>
              </a:rPr>
              <a:t>prima. Nella mattinata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sembrava </a:t>
            </a:r>
            <a:r>
              <a:rPr sz="1200" spc="-5" dirty="0">
                <a:latin typeface="Times New Roman"/>
                <a:cs typeface="Times New Roman"/>
              </a:rPr>
              <a:t>somigliare </a:t>
            </a:r>
            <a:r>
              <a:rPr sz="1200" dirty="0">
                <a:latin typeface="Times New Roman"/>
                <a:cs typeface="Times New Roman"/>
              </a:rPr>
              <a:t>più ad un </a:t>
            </a:r>
            <a:r>
              <a:rPr sz="1200" spc="-5" dirty="0">
                <a:latin typeface="Times New Roman"/>
                <a:cs typeface="Times New Roman"/>
              </a:rPr>
              <a:t>ricevimento </a:t>
            </a:r>
            <a:r>
              <a:rPr sz="1200" dirty="0">
                <a:latin typeface="Times New Roman"/>
                <a:cs typeface="Times New Roman"/>
              </a:rPr>
              <a:t>pubblico </a:t>
            </a:r>
            <a:r>
              <a:rPr sz="1200" spc="-5" dirty="0">
                <a:latin typeface="Times New Roman"/>
                <a:cs typeface="Times New Roman"/>
              </a:rPr>
              <a:t>che ad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dirty="0">
                <a:latin typeface="Times New Roman"/>
                <a:cs typeface="Times New Roman"/>
              </a:rPr>
              <a:t>matrimonio.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voleva salutare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Galileo quasi </a:t>
            </a:r>
            <a:r>
              <a:rPr sz="1200" spc="-5" dirty="0">
                <a:latin typeface="Times New Roman"/>
                <a:cs typeface="Times New Roman"/>
              </a:rPr>
              <a:t>celebre, ed egli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cordiale con </a:t>
            </a:r>
            <a:r>
              <a:rPr sz="1200" dirty="0">
                <a:latin typeface="Times New Roman"/>
                <a:cs typeface="Times New Roman"/>
              </a:rPr>
              <a:t>tutti,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vecchi, </a:t>
            </a:r>
            <a:r>
              <a:rPr sz="1200" dirty="0">
                <a:latin typeface="Times New Roman"/>
                <a:cs typeface="Times New Roman"/>
              </a:rPr>
              <a:t>Ebrei e  </a:t>
            </a:r>
            <a:r>
              <a:rPr sz="1200" spc="-5" dirty="0">
                <a:latin typeface="Times New Roman"/>
                <a:cs typeface="Times New Roman"/>
              </a:rPr>
              <a:t>Gentili.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si rallegrarono quando Gesù accettò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la processione introduttiva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019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(1528.5) 137:4.2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perfettamente autocosciente della sua </a:t>
            </a:r>
            <a:r>
              <a:rPr sz="1200" dirty="0">
                <a:latin typeface="Times New Roman"/>
                <a:cs typeface="Times New Roman"/>
              </a:rPr>
              <a:t>esistenza umana,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preesistenza divina e </a:t>
            </a:r>
            <a:r>
              <a:rPr sz="1200" spc="-5" dirty="0">
                <a:latin typeface="Times New Roman"/>
                <a:cs typeface="Times New Roman"/>
              </a:rPr>
              <a:t>dello status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sue nature </a:t>
            </a:r>
            <a:r>
              <a:rPr sz="1200" dirty="0">
                <a:latin typeface="Times New Roman"/>
                <a:cs typeface="Times New Roman"/>
              </a:rPr>
              <a:t>umana e divina </a:t>
            </a:r>
            <a:r>
              <a:rPr sz="1200" spc="-5" dirty="0">
                <a:latin typeface="Times New Roman"/>
                <a:cs typeface="Times New Roman"/>
              </a:rPr>
              <a:t>congiunte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fuse.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padronanza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poteva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recitare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umano </a:t>
            </a:r>
            <a:r>
              <a:rPr sz="1200" dirty="0">
                <a:latin typeface="Times New Roman"/>
                <a:cs typeface="Times New Roman"/>
              </a:rPr>
              <a:t>od 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immediatamente le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della natura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92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11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(1528.6) 137:4.3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giornata procedeva, Gesù si rendeva </a:t>
            </a:r>
            <a:r>
              <a:rPr sz="1200" dirty="0">
                <a:latin typeface="Times New Roman"/>
                <a:cs typeface="Times New Roman"/>
              </a:rPr>
              <a:t>sempre più conto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si </a:t>
            </a:r>
            <a:r>
              <a:rPr sz="1200" dirty="0">
                <a:latin typeface="Times New Roman"/>
                <a:cs typeface="Times New Roman"/>
              </a:rPr>
              <a:t>aspettava di </a:t>
            </a:r>
            <a:r>
              <a:rPr sz="1200" spc="-5" dirty="0">
                <a:latin typeface="Times New Roman"/>
                <a:cs typeface="Times New Roman"/>
              </a:rPr>
              <a:t>vederlo compiere </a:t>
            </a:r>
            <a:r>
              <a:rPr sz="1200" dirty="0">
                <a:latin typeface="Times New Roman"/>
                <a:cs typeface="Times New Roman"/>
              </a:rPr>
              <a:t>qualche  </a:t>
            </a:r>
            <a:r>
              <a:rPr sz="1200" spc="-5" dirty="0">
                <a:latin typeface="Times New Roman"/>
                <a:cs typeface="Times New Roman"/>
              </a:rPr>
              <a:t>prodigio;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specificamente egli comprese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discepoli-apostoli </a:t>
            </a:r>
            <a:r>
              <a:rPr sz="1200" spc="-5" dirty="0">
                <a:latin typeface="Times New Roman"/>
                <a:cs typeface="Times New Roman"/>
              </a:rPr>
              <a:t>si aspettavano che annunciasse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futuro con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manifestazione impressionante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soprannaturale.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(1529.1) 137:4.4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chiamò Giacomo,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insieme ebbero l’ardire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rivolgersi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chiedergli se </a:t>
            </a:r>
            <a:r>
              <a:rPr sz="1200" dirty="0">
                <a:latin typeface="Times New Roman"/>
                <a:cs typeface="Times New Roman"/>
              </a:rPr>
              <a:t>voleva  </a:t>
            </a:r>
            <a:r>
              <a:rPr sz="1200" spc="-5" dirty="0">
                <a:latin typeface="Times New Roman"/>
                <a:cs typeface="Times New Roman"/>
              </a:rPr>
              <a:t>confidarsi con </a:t>
            </a:r>
            <a:r>
              <a:rPr sz="1200" dirty="0">
                <a:latin typeface="Times New Roman"/>
                <a:cs typeface="Times New Roman"/>
              </a:rPr>
              <a:t>loro per </a:t>
            </a:r>
            <a:r>
              <a:rPr sz="1200" spc="-5" dirty="0">
                <a:latin typeface="Times New Roman"/>
                <a:cs typeface="Times New Roman"/>
              </a:rPr>
              <a:t>informarli </a:t>
            </a:r>
            <a:r>
              <a:rPr sz="1200" dirty="0">
                <a:latin typeface="Times New Roman"/>
                <a:cs typeface="Times New Roman"/>
              </a:rPr>
              <a:t>a che ora e a quale punto </a:t>
            </a:r>
            <a:r>
              <a:rPr sz="1200" spc="-5" dirty="0">
                <a:latin typeface="Times New Roman"/>
                <a:cs typeface="Times New Roman"/>
              </a:rPr>
              <a:t>delle cerimonie </a:t>
            </a:r>
            <a:r>
              <a:rPr sz="1200" dirty="0">
                <a:latin typeface="Times New Roman"/>
                <a:cs typeface="Times New Roman"/>
              </a:rPr>
              <a:t>nuziali </a:t>
            </a:r>
            <a:r>
              <a:rPr sz="1200" spc="-5" dirty="0">
                <a:latin typeface="Times New Roman"/>
                <a:cs typeface="Times New Roman"/>
              </a:rPr>
              <a:t>egli aveva </a:t>
            </a:r>
            <a:r>
              <a:rPr sz="1200" dirty="0">
                <a:latin typeface="Times New Roman"/>
                <a:cs typeface="Times New Roman"/>
              </a:rPr>
              <a:t>progettato di </a:t>
            </a:r>
            <a:r>
              <a:rPr sz="1200" spc="-5" dirty="0">
                <a:latin typeface="Times New Roman"/>
                <a:cs typeface="Times New Roman"/>
              </a:rPr>
              <a:t>manifestarsi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“essere soprannaturale”. Non appena essi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argomento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videro che avevano suscitato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caratteristica </a:t>
            </a:r>
            <a:r>
              <a:rPr sz="1200" dirty="0">
                <a:latin typeface="Times New Roman"/>
                <a:cs typeface="Times New Roman"/>
              </a:rPr>
              <a:t>indignazione.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soltanto: </a:t>
            </a:r>
            <a:r>
              <a:rPr sz="1200" dirty="0">
                <a:latin typeface="Times New Roman"/>
                <a:cs typeface="Times New Roman"/>
              </a:rPr>
              <a:t>“Se mi </a:t>
            </a:r>
            <a:r>
              <a:rPr sz="1200" spc="-5" dirty="0">
                <a:latin typeface="Times New Roman"/>
                <a:cs typeface="Times New Roman"/>
              </a:rPr>
              <a:t>amate, allora </a:t>
            </a:r>
            <a:r>
              <a:rPr sz="1200" dirty="0">
                <a:latin typeface="Times New Roman"/>
                <a:cs typeface="Times New Roman"/>
              </a:rPr>
              <a:t>abbiate la </a:t>
            </a:r>
            <a:r>
              <a:rPr sz="1200" spc="-5" dirty="0">
                <a:latin typeface="Times New Roman"/>
                <a:cs typeface="Times New Roman"/>
              </a:rPr>
              <a:t>compiacenza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aspettare con </a:t>
            </a:r>
            <a:r>
              <a:rPr sz="1200" dirty="0">
                <a:latin typeface="Times New Roman"/>
                <a:cs typeface="Times New Roman"/>
              </a:rPr>
              <a:t>me mentre servo la 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cieli.” Ma </a:t>
            </a:r>
            <a:r>
              <a:rPr sz="1200" dirty="0">
                <a:latin typeface="Times New Roman"/>
                <a:cs typeface="Times New Roman"/>
              </a:rPr>
              <a:t>l’eloquenza </a:t>
            </a:r>
            <a:r>
              <a:rPr sz="1200" spc="-5" dirty="0">
                <a:latin typeface="Times New Roman"/>
                <a:cs typeface="Times New Roman"/>
              </a:rPr>
              <a:t>del suo rimprovero stava nell’espressione del </a:t>
            </a:r>
            <a:r>
              <a:rPr sz="1200" dirty="0">
                <a:latin typeface="Times New Roman"/>
                <a:cs typeface="Times New Roman"/>
              </a:rPr>
              <a:t>suo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(1529.2) 137:4.5 </a:t>
            </a:r>
            <a:r>
              <a:rPr sz="1200" spc="-5" dirty="0">
                <a:latin typeface="Times New Roman"/>
                <a:cs typeface="Times New Roman"/>
              </a:rPr>
              <a:t>Questa mossa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una grande delusione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Gesù umano,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rasserenato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reazione alla  provocante </a:t>
            </a:r>
            <a:r>
              <a:rPr sz="1200" dirty="0">
                <a:latin typeface="Times New Roman"/>
                <a:cs typeface="Times New Roman"/>
              </a:rPr>
              <a:t>proposta di lei di </a:t>
            </a:r>
            <a:r>
              <a:rPr sz="1200" spc="-5" dirty="0">
                <a:latin typeface="Times New Roman"/>
                <a:cs typeface="Times New Roman"/>
              </a:rPr>
              <a:t>prestarsi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qualche </a:t>
            </a:r>
            <a:r>
              <a:rPr sz="1200" dirty="0">
                <a:latin typeface="Times New Roman"/>
                <a:cs typeface="Times New Roman"/>
              </a:rPr>
              <a:t>dimostrazione </a:t>
            </a:r>
            <a:r>
              <a:rPr sz="1200" spc="-5" dirty="0">
                <a:latin typeface="Times New Roman"/>
                <a:cs typeface="Times New Roman"/>
              </a:rPr>
              <a:t>esteriore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divinità. Quella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una delle 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recente isolamento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colline. Per </a:t>
            </a:r>
            <a:r>
              <a:rPr sz="1200" dirty="0">
                <a:latin typeface="Times New Roman"/>
                <a:cs typeface="Times New Roman"/>
              </a:rPr>
              <a:t>alcune ore </a:t>
            </a:r>
            <a:r>
              <a:rPr sz="1200" spc="-5" dirty="0">
                <a:latin typeface="Times New Roman"/>
                <a:cs typeface="Times New Roman"/>
              </a:rPr>
              <a:t>Maria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depressa. Essa 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Giacomo: “Non riesco </a:t>
            </a:r>
            <a:r>
              <a:rPr sz="1200" dirty="0">
                <a:latin typeface="Times New Roman"/>
                <a:cs typeface="Times New Roman"/>
              </a:rPr>
              <a:t>a capirlo; </a:t>
            </a:r>
            <a:r>
              <a:rPr sz="1200" spc="-5" dirty="0">
                <a:latin typeface="Times New Roman"/>
                <a:cs typeface="Times New Roman"/>
              </a:rPr>
              <a:t>che cosa significa </a:t>
            </a:r>
            <a:r>
              <a:rPr sz="1200" dirty="0">
                <a:latin typeface="Times New Roman"/>
                <a:cs typeface="Times New Roman"/>
              </a:rPr>
              <a:t>tutto ciò? </a:t>
            </a:r>
            <a:r>
              <a:rPr sz="1200" spc="-5" dirty="0">
                <a:latin typeface="Times New Roman"/>
                <a:cs typeface="Times New Roman"/>
              </a:rPr>
              <a:t>Non c’è fine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strana </a:t>
            </a:r>
            <a:r>
              <a:rPr sz="1200" dirty="0">
                <a:latin typeface="Times New Roman"/>
                <a:cs typeface="Times New Roman"/>
              </a:rPr>
              <a:t>condotta?”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mentre Gesù </a:t>
            </a:r>
            <a:r>
              <a:rPr sz="1200" spc="-5" dirty="0">
                <a:latin typeface="Times New Roman"/>
                <a:cs typeface="Times New Roman"/>
              </a:rPr>
              <a:t>si ritirava per </a:t>
            </a:r>
            <a:r>
              <a:rPr sz="1200" dirty="0">
                <a:latin typeface="Times New Roman"/>
                <a:cs typeface="Times New Roman"/>
              </a:rPr>
              <a:t>un’ora di </a:t>
            </a:r>
            <a:r>
              <a:rPr sz="1200" spc="-5" dirty="0">
                <a:latin typeface="Times New Roman"/>
                <a:cs typeface="Times New Roman"/>
              </a:rPr>
              <a:t>solitudine. Ma egli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alla riunione ed </a:t>
            </a:r>
            <a:r>
              <a:rPr sz="1200" dirty="0">
                <a:latin typeface="Times New Roman"/>
                <a:cs typeface="Times New Roman"/>
              </a:rPr>
              <a:t>era di nuovo  di buon </a:t>
            </a:r>
            <a:r>
              <a:rPr sz="1200" spc="-5" dirty="0">
                <a:latin typeface="Times New Roman"/>
                <a:cs typeface="Times New Roman"/>
              </a:rPr>
              <a:t>umore ed allegro.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(1529.3) 137:4.6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proseguì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un’atmosfera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tranquilla attesa,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cerimonia era terminata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gesto, </a:t>
            </a:r>
            <a:r>
              <a:rPr sz="1200" dirty="0">
                <a:latin typeface="Times New Roman"/>
                <a:cs typeface="Times New Roman"/>
              </a:rPr>
              <a:t>senza  una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dell’ospite </a:t>
            </a:r>
            <a:r>
              <a:rPr sz="1200" spc="-5" dirty="0">
                <a:latin typeface="Times New Roman"/>
                <a:cs typeface="Times New Roman"/>
              </a:rPr>
              <a:t>d’onore. Allora si sussurrò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e costruttore di battelli, </a:t>
            </a:r>
            <a:r>
              <a:rPr sz="1200" spc="-5" dirty="0">
                <a:latin typeface="Times New Roman"/>
                <a:cs typeface="Times New Roman"/>
              </a:rPr>
              <a:t>annunciato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“il</a:t>
            </a:r>
            <a:endParaRPr sz="1200">
              <a:latin typeface="Times New Roman"/>
              <a:cs typeface="Times New Roman"/>
            </a:endParaRPr>
          </a:p>
          <a:p>
            <a:pPr marL="76200" marR="546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Liberatore”, avrebbe </a:t>
            </a:r>
            <a:r>
              <a:rPr sz="1200" dirty="0">
                <a:latin typeface="Times New Roman"/>
                <a:cs typeface="Times New Roman"/>
              </a:rPr>
              <a:t>messo le </a:t>
            </a:r>
            <a:r>
              <a:rPr sz="1200" spc="-5" dirty="0">
                <a:latin typeface="Times New Roman"/>
                <a:cs typeface="Times New Roman"/>
              </a:rPr>
              <a:t>carte </a:t>
            </a:r>
            <a:r>
              <a:rPr sz="1200" dirty="0">
                <a:latin typeface="Times New Roman"/>
                <a:cs typeface="Times New Roman"/>
              </a:rPr>
              <a:t>in tavola durante i </a:t>
            </a:r>
            <a:r>
              <a:rPr sz="1200" spc="-5" dirty="0">
                <a:latin typeface="Times New Roman"/>
                <a:cs typeface="Times New Roman"/>
              </a:rPr>
              <a:t>festeggiamenti della sera, </a:t>
            </a:r>
            <a:r>
              <a:rPr sz="1200" dirty="0">
                <a:latin typeface="Times New Roman"/>
                <a:cs typeface="Times New Roman"/>
              </a:rPr>
              <a:t>forse </a:t>
            </a:r>
            <a:r>
              <a:rPr sz="1200" spc="-5" dirty="0">
                <a:latin typeface="Times New Roman"/>
                <a:cs typeface="Times New Roman"/>
              </a:rPr>
              <a:t>alla cena </a:t>
            </a:r>
            <a:r>
              <a:rPr sz="1200" dirty="0">
                <a:latin typeface="Times New Roman"/>
                <a:cs typeface="Times New Roman"/>
              </a:rPr>
              <a:t>di nozze.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 tale dimostrazione </a:t>
            </a:r>
            <a:r>
              <a:rPr sz="1200" spc="-5" dirty="0">
                <a:latin typeface="Times New Roman"/>
                <a:cs typeface="Times New Roman"/>
              </a:rPr>
              <a:t>fu efficacemente rimossa 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discepoli-apostoli </a:t>
            </a:r>
            <a:r>
              <a:rPr sz="1200" spc="-5" dirty="0">
                <a:latin typeface="Times New Roman"/>
                <a:cs typeface="Times New Roman"/>
              </a:rPr>
              <a:t>quando egli </a:t>
            </a:r>
            <a:r>
              <a:rPr sz="1200" spc="5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chiamò </a:t>
            </a:r>
            <a:r>
              <a:rPr sz="1200" dirty="0">
                <a:latin typeface="Times New Roman"/>
                <a:cs typeface="Times New Roman"/>
              </a:rPr>
              <a:t>tutti poco </a:t>
            </a:r>
            <a:r>
              <a:rPr sz="1200" spc="-5" dirty="0">
                <a:latin typeface="Times New Roman"/>
                <a:cs typeface="Times New Roman"/>
              </a:rPr>
              <a:t>prima della  cena </a:t>
            </a:r>
            <a:r>
              <a:rPr sz="1200" dirty="0">
                <a:latin typeface="Times New Roman"/>
                <a:cs typeface="Times New Roman"/>
              </a:rPr>
              <a:t>di nozze </a:t>
            </a:r>
            <a:r>
              <a:rPr sz="1200" spc="-5" dirty="0">
                <a:latin typeface="Times New Roman"/>
                <a:cs typeface="Times New Roman"/>
              </a:rPr>
              <a:t>e, con grande serietà, disse: “Non </a:t>
            </a:r>
            <a:r>
              <a:rPr sz="1200" dirty="0">
                <a:latin typeface="Times New Roman"/>
                <a:cs typeface="Times New Roman"/>
              </a:rPr>
              <a:t>pensate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venuto in </a:t>
            </a:r>
            <a:r>
              <a:rPr sz="1200" spc="-5" dirty="0">
                <a:latin typeface="Times New Roman"/>
                <a:cs typeface="Times New Roman"/>
              </a:rPr>
              <a:t>questo luogo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prodigio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i curiosi o per </a:t>
            </a:r>
            <a:r>
              <a:rPr sz="1200" spc="-5" dirty="0">
                <a:latin typeface="Times New Roman"/>
                <a:cs typeface="Times New Roman"/>
              </a:rPr>
              <a:t>convincere quelli </a:t>
            </a:r>
            <a:r>
              <a:rPr sz="1200" dirty="0">
                <a:latin typeface="Times New Roman"/>
                <a:cs typeface="Times New Roman"/>
              </a:rPr>
              <a:t>che dubitano. Siamo qui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la volontà di nostro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nei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658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47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Maria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lo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consultazione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persuasi nella loro mente </a:t>
            </a:r>
            <a:r>
              <a:rPr sz="1200" spc="-5" dirty="0">
                <a:latin typeface="Times New Roman"/>
                <a:cs typeface="Times New Roman"/>
              </a:rPr>
              <a:t>che  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straordinario stesse per accadere.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si sedettero per godere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 </a:t>
            </a:r>
            <a:r>
              <a:rPr sz="1200" dirty="0">
                <a:latin typeface="Times New Roman"/>
                <a:cs typeface="Times New Roman"/>
              </a:rPr>
              <a:t>di nozze e la serata di </a:t>
            </a:r>
            <a:r>
              <a:rPr sz="1200" spc="-5" dirty="0">
                <a:latin typeface="Times New Roman"/>
                <a:cs typeface="Times New Roman"/>
              </a:rPr>
              <a:t>festosa </a:t>
            </a:r>
            <a:r>
              <a:rPr sz="1200" dirty="0">
                <a:latin typeface="Times New Roman"/>
                <a:cs typeface="Times New Roman"/>
              </a:rPr>
              <a:t>buona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(1529.4) 137:4.7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dello sposo aveva procurato </a:t>
            </a:r>
            <a:r>
              <a:rPr sz="1200" dirty="0">
                <a:latin typeface="Times New Roman"/>
                <a:cs typeface="Times New Roman"/>
              </a:rPr>
              <a:t>vino in </a:t>
            </a:r>
            <a:r>
              <a:rPr sz="1200" spc="-5" dirty="0">
                <a:latin typeface="Times New Roman"/>
                <a:cs typeface="Times New Roman"/>
              </a:rPr>
              <a:t>abbondanza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ospiti invitati </a:t>
            </a:r>
            <a:r>
              <a:rPr sz="1200" spc="-5" dirty="0">
                <a:latin typeface="Times New Roman"/>
                <a:cs typeface="Times New Roman"/>
              </a:rPr>
              <a:t>al banchetto </a:t>
            </a:r>
            <a:r>
              <a:rPr sz="1200" dirty="0">
                <a:latin typeface="Times New Roman"/>
                <a:cs typeface="Times New Roman"/>
              </a:rPr>
              <a:t>di nozze, ma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che il matrimonio di </a:t>
            </a:r>
            <a:r>
              <a:rPr sz="1200" spc="-5" dirty="0">
                <a:latin typeface="Times New Roman"/>
                <a:cs typeface="Times New Roman"/>
              </a:rPr>
              <a:t>suo figlio sarebbe </a:t>
            </a:r>
            <a:r>
              <a:rPr sz="1200" dirty="0">
                <a:latin typeface="Times New Roman"/>
                <a:cs typeface="Times New Roman"/>
              </a:rPr>
              <a:t>divenuto un avvenimento così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legato </a:t>
            </a:r>
            <a:r>
              <a:rPr sz="1200" spc="-5" dirty="0">
                <a:latin typeface="Times New Roman"/>
                <a:cs typeface="Times New Roman"/>
              </a:rPr>
              <a:t>all’attesa </a:t>
            </a:r>
            <a:r>
              <a:rPr sz="1200" dirty="0">
                <a:latin typeface="Times New Roman"/>
                <a:cs typeface="Times New Roman"/>
              </a:rPr>
              <a:t>manifestazione di 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liberatore </a:t>
            </a:r>
            <a:r>
              <a:rPr sz="1200" spc="-5" dirty="0">
                <a:latin typeface="Times New Roman"/>
                <a:cs typeface="Times New Roman"/>
              </a:rPr>
              <a:t>messianico? Egli era </a:t>
            </a:r>
            <a:r>
              <a:rPr sz="1200" dirty="0">
                <a:latin typeface="Times New Roman"/>
                <a:cs typeface="Times New Roman"/>
              </a:rPr>
              <a:t>felicissimo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l’onore di </a:t>
            </a:r>
            <a:r>
              <a:rPr sz="1200" spc="-5" dirty="0">
                <a:latin typeface="Times New Roman"/>
                <a:cs typeface="Times New Roman"/>
              </a:rPr>
              <a:t>annoverare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celebre </a:t>
            </a:r>
            <a:r>
              <a:rPr sz="1200" dirty="0">
                <a:latin typeface="Times New Roman"/>
                <a:cs typeface="Times New Roman"/>
              </a:rPr>
              <a:t>Galileo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ospiti, ma </a:t>
            </a:r>
            <a:r>
              <a:rPr sz="1200" spc="-5" dirty="0">
                <a:latin typeface="Times New Roman"/>
                <a:cs typeface="Times New Roman"/>
              </a:rPr>
              <a:t>prima 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 </a:t>
            </a:r>
            <a:r>
              <a:rPr sz="1200" dirty="0">
                <a:latin typeface="Times New Roman"/>
                <a:cs typeface="Times New Roman"/>
              </a:rPr>
              <a:t>di nozze </a:t>
            </a:r>
            <a:r>
              <a:rPr sz="1200" spc="-5" dirty="0">
                <a:latin typeface="Times New Roman"/>
                <a:cs typeface="Times New Roman"/>
              </a:rPr>
              <a:t>fosse finita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servitori gli portarono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sconcertante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vino </a:t>
            </a:r>
            <a:r>
              <a:rPr sz="1200" spc="-5" dirty="0">
                <a:latin typeface="Times New Roman"/>
                <a:cs typeface="Times New Roman"/>
              </a:rPr>
              <a:t>scarseggiava.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cena </a:t>
            </a:r>
            <a:r>
              <a:rPr sz="1200" spc="-5" dirty="0">
                <a:latin typeface="Times New Roman"/>
                <a:cs typeface="Times New Roman"/>
              </a:rPr>
              <a:t>ufficiale fu  terminata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ospiti </a:t>
            </a:r>
            <a:r>
              <a:rPr sz="1200" spc="-5" dirty="0">
                <a:latin typeface="Times New Roman"/>
                <a:cs typeface="Times New Roman"/>
              </a:rPr>
              <a:t>stavano passeggiando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giardino,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dello </a:t>
            </a:r>
            <a:r>
              <a:rPr sz="1200" dirty="0">
                <a:latin typeface="Times New Roman"/>
                <a:cs typeface="Times New Roman"/>
              </a:rPr>
              <a:t>sposo </a:t>
            </a:r>
            <a:r>
              <a:rPr sz="1200" spc="-5" dirty="0">
                <a:latin typeface="Times New Roman"/>
                <a:cs typeface="Times New Roman"/>
              </a:rPr>
              <a:t>confidò </a:t>
            </a:r>
            <a:r>
              <a:rPr sz="1200" dirty="0">
                <a:latin typeface="Times New Roman"/>
                <a:cs typeface="Times New Roman"/>
              </a:rPr>
              <a:t>a Maria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provvista </a:t>
            </a:r>
            <a:r>
              <a:rPr sz="1200" dirty="0">
                <a:latin typeface="Times New Roman"/>
                <a:cs typeface="Times New Roman"/>
              </a:rPr>
              <a:t>di vino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esaurita. E 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rispose con </a:t>
            </a:r>
            <a:r>
              <a:rPr sz="1200" dirty="0">
                <a:latin typeface="Times New Roman"/>
                <a:cs typeface="Times New Roman"/>
              </a:rPr>
              <a:t>fiducia: </a:t>
            </a:r>
            <a:r>
              <a:rPr sz="1200" spc="-5" dirty="0">
                <a:latin typeface="Times New Roman"/>
                <a:cs typeface="Times New Roman"/>
              </a:rPr>
              <a:t>“Non preoccuparti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parlerò </a:t>
            </a:r>
            <a:r>
              <a:rPr sz="1200" dirty="0">
                <a:latin typeface="Times New Roman"/>
                <a:cs typeface="Times New Roman"/>
              </a:rPr>
              <a:t>a mio </a:t>
            </a:r>
            <a:r>
              <a:rPr sz="1200" spc="-5" dirty="0">
                <a:latin typeface="Times New Roman"/>
                <a:cs typeface="Times New Roman"/>
              </a:rPr>
              <a:t>figlio. Egli ci </a:t>
            </a:r>
            <a:r>
              <a:rPr sz="1200" dirty="0">
                <a:latin typeface="Times New Roman"/>
                <a:cs typeface="Times New Roman"/>
              </a:rPr>
              <a:t>aiuterà.” Ed </a:t>
            </a:r>
            <a:r>
              <a:rPr sz="1200" spc="-5" dirty="0">
                <a:latin typeface="Times New Roman"/>
                <a:cs typeface="Times New Roman"/>
              </a:rPr>
              <a:t>essa si prese </a:t>
            </a:r>
            <a:r>
              <a:rPr sz="1200" dirty="0">
                <a:latin typeface="Times New Roman"/>
                <a:cs typeface="Times New Roman"/>
              </a:rPr>
              <a:t>la libertà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rimprovero ricevuto qualche </a:t>
            </a:r>
            <a:r>
              <a:rPr sz="1200" dirty="0">
                <a:latin typeface="Times New Roman"/>
                <a:cs typeface="Times New Roman"/>
              </a:rPr>
              <a:t>ora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(1529.5) 137:4.8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anni Maria si era </a:t>
            </a:r>
            <a:r>
              <a:rPr sz="1200" dirty="0">
                <a:latin typeface="Times New Roman"/>
                <a:cs typeface="Times New Roman"/>
              </a:rPr>
              <a:t>sempre rivolta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aiutata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crisi della loro 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 cosicché 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lei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naturale pensare </a:t>
            </a:r>
            <a:r>
              <a:rPr sz="1200" dirty="0">
                <a:latin typeface="Times New Roman"/>
                <a:cs typeface="Times New Roman"/>
              </a:rPr>
              <a:t>a lui in questa </a:t>
            </a:r>
            <a:r>
              <a:rPr sz="1200" spc="-5" dirty="0">
                <a:latin typeface="Times New Roman"/>
                <a:cs typeface="Times New Roman"/>
              </a:rPr>
              <a:t>circostanza. Ma questa madre </a:t>
            </a:r>
            <a:r>
              <a:rPr sz="1200" dirty="0">
                <a:latin typeface="Times New Roman"/>
                <a:cs typeface="Times New Roman"/>
              </a:rPr>
              <a:t>ambiziosa </a:t>
            </a:r>
            <a:r>
              <a:rPr sz="1200" spc="-5" dirty="0">
                <a:latin typeface="Times New Roman"/>
                <a:cs typeface="Times New Roman"/>
              </a:rPr>
              <a:t>aveva anche </a:t>
            </a:r>
            <a:r>
              <a:rPr sz="1200" spc="5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ragioni per  fare appello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figlio maggiore </a:t>
            </a:r>
            <a:r>
              <a:rPr sz="1200" dirty="0">
                <a:latin typeface="Times New Roman"/>
                <a:cs typeface="Times New Roman"/>
              </a:rPr>
              <a:t>in questa occasione. </a:t>
            </a:r>
            <a:r>
              <a:rPr sz="1200" spc="-5" dirty="0">
                <a:latin typeface="Times New Roman"/>
                <a:cs typeface="Times New Roman"/>
              </a:rPr>
              <a:t>Mentre Gesù stava </a:t>
            </a:r>
            <a:r>
              <a:rPr sz="1200" dirty="0">
                <a:latin typeface="Times New Roman"/>
                <a:cs typeface="Times New Roman"/>
              </a:rPr>
              <a:t>da solo in un </a:t>
            </a:r>
            <a:r>
              <a:rPr sz="1200" spc="-5" dirty="0">
                <a:latin typeface="Times New Roman"/>
                <a:cs typeface="Times New Roman"/>
              </a:rPr>
              <a:t>angolo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giardino,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madre si </a:t>
            </a:r>
            <a:r>
              <a:rPr sz="1200" spc="5" dirty="0">
                <a:latin typeface="Times New Roman"/>
                <a:cs typeface="Times New Roman"/>
              </a:rPr>
              <a:t>avvicinò </a:t>
            </a:r>
            <a:r>
              <a:rPr sz="1200" dirty="0">
                <a:latin typeface="Times New Roman"/>
                <a:cs typeface="Times New Roman"/>
              </a:rPr>
              <a:t>a  lui e </a:t>
            </a:r>
            <a:r>
              <a:rPr sz="1200" spc="-5" dirty="0">
                <a:latin typeface="Times New Roman"/>
                <a:cs typeface="Times New Roman"/>
              </a:rPr>
              <a:t>disse: “Figlio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più vino.”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“Mia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ho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io con ciò?” </a:t>
            </a:r>
            <a:r>
              <a:rPr sz="1200" spc="-5" dirty="0">
                <a:latin typeface="Times New Roman"/>
                <a:cs typeface="Times New Roman"/>
              </a:rPr>
              <a:t>Maria  disse: “Credo soltanto </a:t>
            </a:r>
            <a:r>
              <a:rPr sz="1200" dirty="0">
                <a:latin typeface="Times New Roman"/>
                <a:cs typeface="Times New Roman"/>
              </a:rPr>
              <a:t>che la tua ora sia </a:t>
            </a:r>
            <a:r>
              <a:rPr sz="1200" spc="-5" dirty="0">
                <a:latin typeface="Times New Roman"/>
                <a:cs typeface="Times New Roman"/>
              </a:rPr>
              <a:t>venuta; </a:t>
            </a:r>
            <a:r>
              <a:rPr sz="1200" dirty="0">
                <a:latin typeface="Times New Roman"/>
                <a:cs typeface="Times New Roman"/>
              </a:rPr>
              <a:t>non puoi aiutarci?” </a:t>
            </a:r>
            <a:r>
              <a:rPr sz="1200" spc="-5" dirty="0">
                <a:latin typeface="Times New Roman"/>
                <a:cs typeface="Times New Roman"/>
              </a:rPr>
              <a:t>Gesù replicò: “Di </a:t>
            </a:r>
            <a:r>
              <a:rPr sz="1200" dirty="0">
                <a:latin typeface="Times New Roman"/>
                <a:cs typeface="Times New Roman"/>
              </a:rPr>
              <a:t>nuovo ti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venuto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15113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in questo modo.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disturbi ancora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simili questioni?”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sciogliendosi </a:t>
            </a:r>
            <a:r>
              <a:rPr sz="1200" dirty="0">
                <a:latin typeface="Times New Roman"/>
                <a:cs typeface="Times New Roman"/>
              </a:rPr>
              <a:t>in lacrime,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supplicò: “Ma,  figlio </a:t>
            </a:r>
            <a:r>
              <a:rPr sz="1200" dirty="0">
                <a:latin typeface="Times New Roman"/>
                <a:cs typeface="Times New Roman"/>
              </a:rPr>
              <a:t>mio, ho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ci avresti aiutato;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potresti, per favore, fare </a:t>
            </a:r>
            <a:r>
              <a:rPr sz="1200" dirty="0">
                <a:latin typeface="Times New Roman"/>
                <a:cs typeface="Times New Roman"/>
              </a:rPr>
              <a:t>qualcosa per me?” Ed </a:t>
            </a:r>
            <a:r>
              <a:rPr sz="1200" spc="-5" dirty="0">
                <a:latin typeface="Times New Roman"/>
                <a:cs typeface="Times New Roman"/>
              </a:rPr>
              <a:t>allora Gesù disse: </a:t>
            </a:r>
            <a:r>
              <a:rPr sz="1200" spc="5" dirty="0">
                <a:latin typeface="Times New Roman"/>
                <a:cs typeface="Times New Roman"/>
              </a:rPr>
              <a:t>“Donna,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permetti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promesse? Vedi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non farlo ancora.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noi </a:t>
            </a: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 </a:t>
            </a:r>
            <a:r>
              <a:rPr sz="1200" spc="-5" dirty="0">
                <a:latin typeface="Times New Roman"/>
                <a:cs typeface="Times New Roman"/>
              </a:rPr>
              <a:t>nei cieli.”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(1530.1) 137:4.9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era annientata; </a:t>
            </a:r>
            <a:r>
              <a:rPr sz="1200" spc="-5" dirty="0">
                <a:latin typeface="Times New Roman"/>
                <a:cs typeface="Times New Roman"/>
              </a:rPr>
              <a:t>era stordita! </a:t>
            </a:r>
            <a:r>
              <a:rPr sz="1200" dirty="0">
                <a:latin typeface="Times New Roman"/>
                <a:cs typeface="Times New Roman"/>
              </a:rPr>
              <a:t>Mentre essa stava là immobile davanti a lui,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lacrime che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scorrevano sul </a:t>
            </a:r>
            <a:r>
              <a:rPr sz="1200" dirty="0">
                <a:latin typeface="Times New Roman"/>
                <a:cs typeface="Times New Roman"/>
              </a:rPr>
              <a:t>viso, 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sopraffatto dalla </a:t>
            </a:r>
            <a:r>
              <a:rPr sz="1200" dirty="0">
                <a:latin typeface="Times New Roman"/>
                <a:cs typeface="Times New Roman"/>
              </a:rPr>
              <a:t>compassione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l’aveva </a:t>
            </a:r>
            <a:r>
              <a:rPr sz="1200" spc="-5" dirty="0">
                <a:latin typeface="Times New Roman"/>
                <a:cs typeface="Times New Roman"/>
              </a:rPr>
              <a:t>generato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0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636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chinandosi verso </a:t>
            </a:r>
            <a:r>
              <a:rPr sz="1200" dirty="0">
                <a:latin typeface="Times New Roman"/>
                <a:cs typeface="Times New Roman"/>
              </a:rPr>
              <a:t>di lei, posò </a:t>
            </a:r>
            <a:r>
              <a:rPr sz="1200" spc="-5" dirty="0">
                <a:latin typeface="Times New Roman"/>
                <a:cs typeface="Times New Roman"/>
              </a:rPr>
              <a:t>teneramente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 sulla sua testa dicendo: </a:t>
            </a:r>
            <a:r>
              <a:rPr sz="1200" dirty="0">
                <a:latin typeface="Times New Roman"/>
                <a:cs typeface="Times New Roman"/>
              </a:rPr>
              <a:t>“Su, </a:t>
            </a:r>
            <a:r>
              <a:rPr sz="1200" spc="-5" dirty="0">
                <a:latin typeface="Times New Roman"/>
                <a:cs typeface="Times New Roman"/>
              </a:rPr>
              <a:t>su, mamma Maria,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affliggerti </a:t>
            </a:r>
            <a:r>
              <a:rPr sz="1200" dirty="0">
                <a:latin typeface="Times New Roman"/>
                <a:cs typeface="Times New Roman"/>
              </a:rPr>
              <a:t>per le mie parole 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dure; non ti ho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celeste? Farei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volentieri </a:t>
            </a:r>
            <a:r>
              <a:rPr sz="1200" dirty="0">
                <a:latin typeface="Times New Roman"/>
                <a:cs typeface="Times New Roman"/>
              </a:rPr>
              <a:t>quanto mi chiedi </a:t>
            </a:r>
            <a:r>
              <a:rPr sz="1200" spc="-5" dirty="0">
                <a:latin typeface="Times New Roman"/>
                <a:cs typeface="Times New Roman"/>
              </a:rPr>
              <a:t>se ciò facesse </a:t>
            </a:r>
            <a:r>
              <a:rPr sz="1200" dirty="0">
                <a:latin typeface="Times New Roman"/>
                <a:cs typeface="Times New Roman"/>
              </a:rPr>
              <a:t>parte della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— ” e </a:t>
            </a:r>
            <a:r>
              <a:rPr sz="1200" spc="-5" dirty="0">
                <a:latin typeface="Times New Roman"/>
                <a:cs typeface="Times New Roman"/>
              </a:rPr>
              <a:t>Gesù si arrestò </a:t>
            </a:r>
            <a:r>
              <a:rPr sz="1200" dirty="0">
                <a:latin typeface="Times New Roman"/>
                <a:cs typeface="Times New Roman"/>
              </a:rPr>
              <a:t>all’improvviso, </a:t>
            </a:r>
            <a:r>
              <a:rPr sz="1200" spc="-5" dirty="0">
                <a:latin typeface="Times New Roman"/>
                <a:cs typeface="Times New Roman"/>
              </a:rPr>
              <a:t>ebbe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un’esitazione.</a:t>
            </a:r>
            <a:endParaRPr sz="1200">
              <a:latin typeface="Times New Roman"/>
              <a:cs typeface="Times New Roman"/>
            </a:endParaRPr>
          </a:p>
          <a:p>
            <a:pPr marL="76200" marR="11239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Maria sembrò percepire che </a:t>
            </a:r>
            <a:r>
              <a:rPr sz="1200" dirty="0">
                <a:latin typeface="Times New Roman"/>
                <a:cs typeface="Times New Roman"/>
              </a:rPr>
              <a:t>qualcosa stava per </a:t>
            </a:r>
            <a:r>
              <a:rPr sz="1200" spc="-5" dirty="0">
                <a:latin typeface="Times New Roman"/>
                <a:cs typeface="Times New Roman"/>
              </a:rPr>
              <a:t>accadere. Balzando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piedi, gettò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braccia al </a:t>
            </a:r>
            <a:r>
              <a:rPr sz="1200" dirty="0">
                <a:latin typeface="Times New Roman"/>
                <a:cs typeface="Times New Roman"/>
              </a:rPr>
              <a:t>collo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baciò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precipitò  nelle stanze dei servi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“Qualunque cosa </a:t>
            </a:r>
            <a:r>
              <a:rPr sz="1200" dirty="0">
                <a:latin typeface="Times New Roman"/>
                <a:cs typeface="Times New Roman"/>
              </a:rPr>
              <a:t>dica mio </a:t>
            </a:r>
            <a:r>
              <a:rPr sz="1200" spc="-5" dirty="0">
                <a:latin typeface="Times New Roman"/>
                <a:cs typeface="Times New Roman"/>
              </a:rPr>
              <a:t>figlio, fatela.”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nulla.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rendeva conto </a:t>
            </a:r>
            <a:r>
              <a:rPr sz="1200" dirty="0">
                <a:latin typeface="Times New Roman"/>
                <a:cs typeface="Times New Roman"/>
              </a:rPr>
              <a:t>ora di </a:t>
            </a:r>
            <a:r>
              <a:rPr sz="1200" spc="5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già  detto </a:t>
            </a:r>
            <a:r>
              <a:rPr sz="1200" dirty="0">
                <a:latin typeface="Times New Roman"/>
                <a:cs typeface="Times New Roman"/>
              </a:rPr>
              <a:t>— o piuttosto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pensato con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desiderio — troppo.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(1530.2) 137:4.10 </a:t>
            </a:r>
            <a:r>
              <a:rPr sz="1200" spc="-5" dirty="0">
                <a:latin typeface="Times New Roman"/>
                <a:cs typeface="Times New Roman"/>
              </a:rPr>
              <a:t>Maria danzava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gioia. </a:t>
            </a:r>
            <a:r>
              <a:rPr sz="1200" dirty="0">
                <a:latin typeface="Times New Roman"/>
                <a:cs typeface="Times New Roman"/>
              </a:rPr>
              <a:t>Essa non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come il vino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prodotto, ma </a:t>
            </a:r>
            <a:r>
              <a:rPr sz="1200" spc="-5" dirty="0">
                <a:latin typeface="Times New Roman"/>
                <a:cs typeface="Times New Roman"/>
              </a:rPr>
              <a:t>credeva fermamente </a:t>
            </a:r>
            <a:r>
              <a:rPr sz="1200" dirty="0">
                <a:latin typeface="Times New Roman"/>
                <a:cs typeface="Times New Roman"/>
              </a:rPr>
              <a:t>di aver  </a:t>
            </a:r>
            <a:r>
              <a:rPr sz="1200" spc="-5" dirty="0">
                <a:latin typeface="Times New Roman"/>
                <a:cs typeface="Times New Roman"/>
              </a:rPr>
              <a:t>finalmente persuaso suo figlio primogenito ad affermare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autorità, </a:t>
            </a:r>
            <a:r>
              <a:rPr sz="1200" spc="-5" dirty="0">
                <a:latin typeface="Times New Roman"/>
                <a:cs typeface="Times New Roman"/>
              </a:rPr>
              <a:t>ad osare </a:t>
            </a:r>
            <a:r>
              <a:rPr sz="1200" dirty="0">
                <a:latin typeface="Times New Roman"/>
                <a:cs typeface="Times New Roman"/>
              </a:rPr>
              <a:t>di farsi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rivendicare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posizione e 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 messianico. </a:t>
            </a:r>
            <a:r>
              <a:rPr sz="1200" dirty="0">
                <a:latin typeface="Times New Roman"/>
                <a:cs typeface="Times New Roman"/>
              </a:rPr>
              <a:t>E a causa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potenze e </a:t>
            </a:r>
            <a:r>
              <a:rPr sz="1200" spc="-5" dirty="0">
                <a:latin typeface="Times New Roman"/>
                <a:cs typeface="Times New Roman"/>
              </a:rPr>
              <a:t>personalità dell’universo,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cui  tutti i </a:t>
            </a:r>
            <a:r>
              <a:rPr sz="1200" spc="-5" dirty="0">
                <a:latin typeface="Times New Roman"/>
                <a:cs typeface="Times New Roman"/>
              </a:rPr>
              <a:t>presenti erano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ignari, </a:t>
            </a:r>
            <a:r>
              <a:rPr sz="1200" dirty="0">
                <a:latin typeface="Times New Roman"/>
                <a:cs typeface="Times New Roman"/>
              </a:rPr>
              <a:t>essa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rimasta delusa.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Maria desiderava e che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Dio-uomo,  </a:t>
            </a:r>
            <a:r>
              <a:rPr sz="1200" spc="-5" dirty="0">
                <a:latin typeface="Times New Roman"/>
                <a:cs typeface="Times New Roman"/>
              </a:rPr>
              <a:t>umanamente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grande comprensione </a:t>
            </a:r>
            <a:r>
              <a:rPr sz="1200" dirty="0">
                <a:latin typeface="Times New Roman"/>
                <a:cs typeface="Times New Roman"/>
              </a:rPr>
              <a:t>voleva, stava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comparire.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(1530.3) 137:4.11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lì </a:t>
            </a:r>
            <a:r>
              <a:rPr sz="1200" spc="-5" dirty="0">
                <a:latin typeface="Times New Roman"/>
                <a:cs typeface="Times New Roman"/>
              </a:rPr>
              <a:t>vicino sei giare </a:t>
            </a:r>
            <a:r>
              <a:rPr sz="1200" dirty="0">
                <a:latin typeface="Times New Roman"/>
                <a:cs typeface="Times New Roman"/>
              </a:rPr>
              <a:t>di pietra colme </a:t>
            </a:r>
            <a:r>
              <a:rPr sz="1200" spc="-5" dirty="0">
                <a:latin typeface="Times New Roman"/>
                <a:cs typeface="Times New Roman"/>
              </a:rPr>
              <a:t>d’acqua, contenenti circa </a:t>
            </a:r>
            <a:r>
              <a:rPr sz="1200" dirty="0">
                <a:latin typeface="Times New Roman"/>
                <a:cs typeface="Times New Roman"/>
              </a:rPr>
              <a:t>settanta litri </a:t>
            </a:r>
            <a:r>
              <a:rPr sz="1200" spc="-5" dirty="0">
                <a:latin typeface="Times New Roman"/>
                <a:cs typeface="Times New Roman"/>
              </a:rPr>
              <a:t>ciascuna. Quest’acqua era destinata ad  essere </a:t>
            </a:r>
            <a:r>
              <a:rPr sz="1200" dirty="0">
                <a:latin typeface="Times New Roman"/>
                <a:cs typeface="Times New Roman"/>
              </a:rPr>
              <a:t>usata successivamente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cerimonie finali di </a:t>
            </a:r>
            <a:r>
              <a:rPr sz="1200" spc="-5" dirty="0">
                <a:latin typeface="Times New Roman"/>
                <a:cs typeface="Times New Roman"/>
              </a:rPr>
              <a:t>purificazione della celebrazione del matrimonio. L’agitarsi dei </a:t>
            </a:r>
            <a:r>
              <a:rPr sz="1200" dirty="0">
                <a:latin typeface="Times New Roman"/>
                <a:cs typeface="Times New Roman"/>
              </a:rPr>
              <a:t>servi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questi enormi recipienti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pietra,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attiva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madre, attirò </a:t>
            </a:r>
            <a:r>
              <a:rPr sz="1200" dirty="0">
                <a:latin typeface="Times New Roman"/>
                <a:cs typeface="Times New Roman"/>
              </a:rPr>
              <a:t>l’attenzione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avvicinatosi 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tiravano  fuori </a:t>
            </a:r>
            <a:r>
              <a:rPr sz="1200" dirty="0">
                <a:latin typeface="Times New Roman"/>
                <a:cs typeface="Times New Roman"/>
              </a:rPr>
              <a:t>del vino a </a:t>
            </a:r>
            <a:r>
              <a:rPr sz="1200" spc="-5" dirty="0">
                <a:latin typeface="Times New Roman"/>
                <a:cs typeface="Times New Roman"/>
              </a:rPr>
              <a:t>brocche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27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(1530.4) 137:4.12 </a:t>
            </a:r>
            <a:r>
              <a:rPr sz="1200" spc="-5" dirty="0">
                <a:latin typeface="Times New Roman"/>
                <a:cs typeface="Times New Roman"/>
              </a:rPr>
              <a:t>Gesù si rese gradualmente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successo. </a:t>
            </a:r>
            <a:r>
              <a:rPr sz="1200" dirty="0">
                <a:latin typeface="Times New Roman"/>
                <a:cs typeface="Times New Roman"/>
              </a:rPr>
              <a:t>Tra tutte le </a:t>
            </a:r>
            <a:r>
              <a:rPr sz="1200" spc="-5" dirty="0">
                <a:latin typeface="Times New Roman"/>
                <a:cs typeface="Times New Roman"/>
              </a:rPr>
              <a:t>persone presenti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festa del matrimonio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Cana, Gesù </a:t>
            </a:r>
            <a:r>
              <a:rPr sz="1200" dirty="0">
                <a:latin typeface="Times New Roman"/>
                <a:cs typeface="Times New Roman"/>
              </a:rPr>
              <a:t>fu il più </a:t>
            </a:r>
            <a:r>
              <a:rPr sz="1200" spc="-5" dirty="0">
                <a:latin typeface="Times New Roman"/>
                <a:cs typeface="Times New Roman"/>
              </a:rPr>
              <a:t>sorpreso. Gli altri si aspettavano </a:t>
            </a:r>
            <a:r>
              <a:rPr sz="1200" dirty="0">
                <a:latin typeface="Times New Roman"/>
                <a:cs typeface="Times New Roman"/>
              </a:rPr>
              <a:t>tutti di </a:t>
            </a:r>
            <a:r>
              <a:rPr sz="1200" spc="-5" dirty="0">
                <a:latin typeface="Times New Roman"/>
                <a:cs typeface="Times New Roman"/>
              </a:rPr>
              <a:t>vederlo compiere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prodigio,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proprio 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fare.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si ricordò dell’avvertimento del suo 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Personalizzato  </a:t>
            </a:r>
            <a:r>
              <a:rPr sz="1200" spc="-5" dirty="0">
                <a:latin typeface="Times New Roman"/>
                <a:cs typeface="Times New Roman"/>
              </a:rPr>
              <a:t>sulle colline. Si ricordò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l’aveva </a:t>
            </a:r>
            <a:r>
              <a:rPr sz="1200" spc="-5" dirty="0">
                <a:latin typeface="Times New Roman"/>
                <a:cs typeface="Times New Roman"/>
              </a:rPr>
              <a:t>avvertito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potenza 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poteva privarlo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prerogativa  di </a:t>
            </a:r>
            <a:r>
              <a:rPr sz="1200" spc="-5" dirty="0">
                <a:latin typeface="Times New Roman"/>
                <a:cs typeface="Times New Roman"/>
              </a:rPr>
              <a:t>creatore indipendente dal tempo.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occasione, </a:t>
            </a:r>
            <a:r>
              <a:rPr sz="1200" spc="-5" dirty="0">
                <a:latin typeface="Times New Roman"/>
                <a:cs typeface="Times New Roman"/>
              </a:rPr>
              <a:t>dei trasformatori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degli intermedi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altre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6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298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richieste erano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vicino all’acqua ed agli altri elementi necessari, </a:t>
            </a:r>
            <a:r>
              <a:rPr sz="1200" dirty="0">
                <a:latin typeface="Times New Roman"/>
                <a:cs typeface="Times New Roman"/>
              </a:rPr>
              <a:t>e di fronte </a:t>
            </a:r>
            <a:r>
              <a:rPr sz="1200" spc="-5" dirty="0">
                <a:latin typeface="Times New Roman"/>
                <a:cs typeface="Times New Roman"/>
              </a:rPr>
              <a:t>al desiderio espresso dal Creatore </a:t>
            </a:r>
            <a:r>
              <a:rPr sz="1200" dirty="0">
                <a:latin typeface="Times New Roman"/>
                <a:cs typeface="Times New Roman"/>
              </a:rPr>
              <a:t>Sovrano  </a:t>
            </a:r>
            <a:r>
              <a:rPr sz="1200" spc="-5" dirty="0">
                <a:latin typeface="Times New Roman"/>
                <a:cs typeface="Times New Roman"/>
              </a:rPr>
              <a:t>dell’Universo, l’apparizione istantanea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vino </a:t>
            </a:r>
            <a:r>
              <a:rPr sz="1200" dirty="0">
                <a:latin typeface="Times New Roman"/>
                <a:cs typeface="Times New Roman"/>
              </a:rPr>
              <a:t>era inevitabile. E </a:t>
            </a:r>
            <a:r>
              <a:rPr sz="1200" spc="-5" dirty="0">
                <a:latin typeface="Times New Roman"/>
                <a:cs typeface="Times New Roman"/>
              </a:rPr>
              <a:t>questo avvenimento era reso </a:t>
            </a:r>
            <a:r>
              <a:rPr sz="1200" dirty="0">
                <a:latin typeface="Times New Roman"/>
                <a:cs typeface="Times New Roman"/>
              </a:rPr>
              <a:t>doppiamente certo </a:t>
            </a:r>
            <a:r>
              <a:rPr sz="1200" spc="-5" dirty="0">
                <a:latin typeface="Times New Roman"/>
                <a:cs typeface="Times New Roman"/>
              </a:rPr>
              <a:t>dal fatto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88900" marR="2374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Personalizzato aveva precisato che l’esecuzione del </a:t>
            </a:r>
            <a:r>
              <a:rPr sz="1200" dirty="0">
                <a:latin typeface="Times New Roman"/>
                <a:cs typeface="Times New Roman"/>
              </a:rPr>
              <a:t>desiderio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contravvenuto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(1530.5) 137:4.13 </a:t>
            </a:r>
            <a:r>
              <a:rPr sz="1200" spc="-5" dirty="0">
                <a:latin typeface="Times New Roman"/>
                <a:cs typeface="Times New Roman"/>
              </a:rPr>
              <a:t>Ma questo non </a:t>
            </a:r>
            <a:r>
              <a:rPr sz="1200" dirty="0">
                <a:latin typeface="Times New Roman"/>
                <a:cs typeface="Times New Roman"/>
              </a:rPr>
              <a:t>fu in </a:t>
            </a:r>
            <a:r>
              <a:rPr sz="1200" spc="-5" dirty="0">
                <a:latin typeface="Times New Roman"/>
                <a:cs typeface="Times New Roman"/>
              </a:rPr>
              <a:t>alcun senso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miracolo. Nessuna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naturale fu modificata, abrogata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anche trascesa.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 produsse nient’altro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l’abrogazione del </a:t>
            </a:r>
            <a:r>
              <a:rPr sz="1200" i="1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l’assembramento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degli elementi chimici indispensabili  per l’elaborazione del </a:t>
            </a:r>
            <a:r>
              <a:rPr sz="1200" dirty="0">
                <a:latin typeface="Times New Roman"/>
                <a:cs typeface="Times New Roman"/>
              </a:rPr>
              <a:t>vino. A </a:t>
            </a:r>
            <a:r>
              <a:rPr sz="1200" spc="-5" dirty="0">
                <a:latin typeface="Times New Roman"/>
                <a:cs typeface="Times New Roman"/>
              </a:rPr>
              <a:t>Cana,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occasione, gli agenti del Creatore </a:t>
            </a:r>
            <a:r>
              <a:rPr sz="1200" dirty="0">
                <a:latin typeface="Times New Roman"/>
                <a:cs typeface="Times New Roman"/>
              </a:rPr>
              <a:t>produssero del vino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spc="5" dirty="0">
                <a:latin typeface="Times New Roman"/>
                <a:cs typeface="Times New Roman"/>
              </a:rPr>
              <a:t>fanno 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naturale </a:t>
            </a:r>
            <a:r>
              <a:rPr sz="1200" spc="-5" dirty="0">
                <a:latin typeface="Times New Roman"/>
                <a:cs typeface="Times New Roman"/>
              </a:rPr>
              <a:t>ordinario,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indipendentemente </a:t>
            </a:r>
            <a:r>
              <a:rPr sz="1200" spc="-5" dirty="0">
                <a:latin typeface="Times New Roman"/>
                <a:cs typeface="Times New Roman"/>
              </a:rPr>
              <a:t>dal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l’intervento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agenti superumani  per riunire </a:t>
            </a:r>
            <a:r>
              <a:rPr sz="1200" dirty="0">
                <a:latin typeface="Times New Roman"/>
                <a:cs typeface="Times New Roman"/>
              </a:rPr>
              <a:t>nello spazio gli </a:t>
            </a:r>
            <a:r>
              <a:rPr sz="1200" spc="-5" dirty="0">
                <a:latin typeface="Times New Roman"/>
                <a:cs typeface="Times New Roman"/>
              </a:rPr>
              <a:t>ingredienti chimici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necessari.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48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(1531.1) 137:4.14 </a:t>
            </a:r>
            <a:r>
              <a:rPr sz="1200" spc="-5" dirty="0">
                <a:latin typeface="Times New Roman"/>
                <a:cs typeface="Times New Roman"/>
              </a:rPr>
              <a:t>Inoltre, </a:t>
            </a:r>
            <a:r>
              <a:rPr sz="1200" dirty="0">
                <a:latin typeface="Times New Roman"/>
                <a:cs typeface="Times New Roman"/>
              </a:rPr>
              <a:t>era evidente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compimento di questo </a:t>
            </a:r>
            <a:r>
              <a:rPr sz="1200" spc="-5" dirty="0">
                <a:latin typeface="Times New Roman"/>
                <a:cs typeface="Times New Roman"/>
              </a:rPr>
              <a:t>cosiddetto miracolo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contrario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Paradiso, altrimenti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sarebbe </a:t>
            </a:r>
            <a:r>
              <a:rPr sz="1200" dirty="0">
                <a:latin typeface="Times New Roman"/>
                <a:cs typeface="Times New Roman"/>
              </a:rPr>
              <a:t>prodotto, poiché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sottomesso in tutto alla volontà </a:t>
            </a:r>
            <a:r>
              <a:rPr sz="1200" spc="-1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(1531.2) 137:4.15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 attinsero questo </a:t>
            </a:r>
            <a:r>
              <a:rPr sz="1200" dirty="0">
                <a:latin typeface="Times New Roman"/>
                <a:cs typeface="Times New Roman"/>
              </a:rPr>
              <a:t>nuovo vino e lo </a:t>
            </a:r>
            <a:r>
              <a:rPr sz="1200" spc="-5" dirty="0">
                <a:latin typeface="Times New Roman"/>
                <a:cs typeface="Times New Roman"/>
              </a:rPr>
              <a:t>portarono al </a:t>
            </a:r>
            <a:r>
              <a:rPr sz="1200" dirty="0">
                <a:latin typeface="Times New Roman"/>
                <a:cs typeface="Times New Roman"/>
              </a:rPr>
              <a:t>testimone </a:t>
            </a:r>
            <a:r>
              <a:rPr sz="1200" spc="-5" dirty="0">
                <a:latin typeface="Times New Roman"/>
                <a:cs typeface="Times New Roman"/>
              </a:rPr>
              <a:t>dello sposo,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“direttore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banchetto”,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questi </a:t>
            </a:r>
            <a:r>
              <a:rPr sz="1200" dirty="0">
                <a:latin typeface="Times New Roman"/>
                <a:cs typeface="Times New Roman"/>
              </a:rPr>
              <a:t>lo ebbe </a:t>
            </a:r>
            <a:r>
              <a:rPr sz="1200" spc="-5" dirty="0">
                <a:latin typeface="Times New Roman"/>
                <a:cs typeface="Times New Roman"/>
              </a:rPr>
              <a:t>assaggiato, chiamò </a:t>
            </a:r>
            <a:r>
              <a:rPr sz="1200" dirty="0">
                <a:latin typeface="Times New Roman"/>
                <a:cs typeface="Times New Roman"/>
              </a:rPr>
              <a:t>il novello sposo 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“È </a:t>
            </a:r>
            <a:r>
              <a:rPr sz="1200" spc="-5" dirty="0">
                <a:latin typeface="Times New Roman"/>
                <a:cs typeface="Times New Roman"/>
              </a:rPr>
              <a:t>abitudine servire </a:t>
            </a:r>
            <a:r>
              <a:rPr sz="1200" dirty="0">
                <a:latin typeface="Times New Roman"/>
                <a:cs typeface="Times New Roman"/>
              </a:rPr>
              <a:t>prima il vino buono e poi,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invitati  </a:t>
            </a:r>
            <a:r>
              <a:rPr sz="1200" spc="-5" dirty="0">
                <a:latin typeface="Times New Roman"/>
                <a:cs typeface="Times New Roman"/>
              </a:rPr>
              <a:t>hanno bevuto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frutto inferiore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vite; </a:t>
            </a:r>
            <a:r>
              <a:rPr sz="1200" dirty="0">
                <a:latin typeface="Times New Roman"/>
                <a:cs typeface="Times New Roman"/>
              </a:rPr>
              <a:t>ma tu hai </a:t>
            </a:r>
            <a:r>
              <a:rPr sz="1200" spc="-5" dirty="0">
                <a:latin typeface="Times New Roman"/>
                <a:cs typeface="Times New Roman"/>
              </a:rPr>
              <a:t>conservato </a:t>
            </a:r>
            <a:r>
              <a:rPr sz="1200" dirty="0">
                <a:latin typeface="Times New Roman"/>
                <a:cs typeface="Times New Roman"/>
              </a:rPr>
              <a:t>il vino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banchetto.”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(1531.3) 137:4.16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gioirono grandemente </a:t>
            </a:r>
            <a:r>
              <a:rPr sz="1200" dirty="0">
                <a:latin typeface="Times New Roman"/>
                <a:cs typeface="Times New Roman"/>
              </a:rPr>
              <a:t>per il supposto </a:t>
            </a:r>
            <a:r>
              <a:rPr sz="1200" spc="-5" dirty="0">
                <a:latin typeface="Times New Roman"/>
                <a:cs typeface="Times New Roman"/>
              </a:rPr>
              <a:t>miracolo </a:t>
            </a:r>
            <a:r>
              <a:rPr sz="1200" dirty="0">
                <a:latin typeface="Times New Roman"/>
                <a:cs typeface="Times New Roman"/>
              </a:rPr>
              <a:t>che credevano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Gesù intenzionalmente,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si ritirò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angolo appartato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pose in </a:t>
            </a:r>
            <a:r>
              <a:rPr sz="1200" spc="-5" dirty="0">
                <a:latin typeface="Times New Roman"/>
                <a:cs typeface="Times New Roman"/>
              </a:rPr>
              <a:t>seria </a:t>
            </a:r>
            <a:r>
              <a:rPr sz="1200" dirty="0">
                <a:latin typeface="Times New Roman"/>
                <a:cs typeface="Times New Roman"/>
              </a:rPr>
              <a:t>meditazione </a:t>
            </a:r>
            <a:r>
              <a:rPr sz="1200" spc="-5" dirty="0">
                <a:latin typeface="Times New Roman"/>
                <a:cs typeface="Times New Roman"/>
              </a:rPr>
              <a:t>per alcuni brevi </a:t>
            </a:r>
            <a:r>
              <a:rPr sz="1200" dirty="0">
                <a:latin typeface="Times New Roman"/>
                <a:cs typeface="Times New Roman"/>
              </a:rPr>
              <a:t>istanti.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concluse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l’episodio oltrepassava nella circostanza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 contrario </a:t>
            </a:r>
            <a:r>
              <a:rPr sz="1200" dirty="0">
                <a:latin typeface="Times New Roman"/>
                <a:cs typeface="Times New Roman"/>
              </a:rPr>
              <a:t>alla  volontà di </a:t>
            </a:r>
            <a:r>
              <a:rPr sz="1200" spc="-5" dirty="0">
                <a:latin typeface="Times New Roman"/>
                <a:cs typeface="Times New Roman"/>
              </a:rPr>
              <a:t>suo Padre, era </a:t>
            </a:r>
            <a:r>
              <a:rPr sz="1200" dirty="0">
                <a:latin typeface="Times New Roman"/>
                <a:cs typeface="Times New Roman"/>
              </a:rPr>
              <a:t>inevitabile.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ritornò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invitati, costoro lo </a:t>
            </a:r>
            <a:r>
              <a:rPr sz="1200" spc="-5" dirty="0">
                <a:latin typeface="Times New Roman"/>
                <a:cs typeface="Times New Roman"/>
              </a:rPr>
              <a:t>guardavano con </a:t>
            </a:r>
            <a:r>
              <a:rPr sz="1200" dirty="0">
                <a:latin typeface="Times New Roman"/>
                <a:cs typeface="Times New Roman"/>
              </a:rPr>
              <a:t>riverente </a:t>
            </a:r>
            <a:r>
              <a:rPr sz="1200" spc="-5" dirty="0">
                <a:latin typeface="Times New Roman"/>
                <a:cs typeface="Times New Roman"/>
              </a:rPr>
              <a:t>timore; pensavano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che 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Messia. Ma Gesù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perplesso; </a:t>
            </a:r>
            <a:r>
              <a:rPr sz="1200" dirty="0">
                <a:latin typeface="Times New Roman"/>
                <a:cs typeface="Times New Roman"/>
              </a:rPr>
              <a:t>sapeva che </a:t>
            </a:r>
            <a:r>
              <a:rPr sz="1200" spc="-5" dirty="0">
                <a:latin typeface="Times New Roman"/>
                <a:cs typeface="Times New Roman"/>
              </a:rPr>
              <a:t>essi credevano </a:t>
            </a:r>
            <a:r>
              <a:rPr sz="1200" dirty="0">
                <a:latin typeface="Times New Roman"/>
                <a:cs typeface="Times New Roman"/>
              </a:rPr>
              <a:t>in lui soltanto a </a:t>
            </a:r>
            <a:r>
              <a:rPr sz="1200" spc="-5" dirty="0">
                <a:latin typeface="Times New Roman"/>
                <a:cs typeface="Times New Roman"/>
              </a:rPr>
              <a:t>causa dello straordinario </a:t>
            </a:r>
            <a:r>
              <a:rPr sz="1200" dirty="0">
                <a:latin typeface="Times New Roman"/>
                <a:cs typeface="Times New Roman"/>
              </a:rPr>
              <a:t>evento di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11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erano stati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casualmente testimoni. Gesù si ritirò </a:t>
            </a:r>
            <a:r>
              <a:rPr sz="1200" dirty="0">
                <a:latin typeface="Times New Roman"/>
                <a:cs typeface="Times New Roman"/>
              </a:rPr>
              <a:t>di nuovo per qualche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terrazza della </a:t>
            </a:r>
            <a:r>
              <a:rPr sz="1200" dirty="0">
                <a:latin typeface="Times New Roman"/>
                <a:cs typeface="Times New Roman"/>
              </a:rPr>
              <a:t>casa per </a:t>
            </a:r>
            <a:r>
              <a:rPr sz="1200" spc="-5" dirty="0">
                <a:latin typeface="Times New Roman"/>
                <a:cs typeface="Times New Roman"/>
              </a:rPr>
              <a:t>meditare su 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1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(1531.4) 137:4.17 </a:t>
            </a:r>
            <a:r>
              <a:rPr sz="1200" spc="-5" dirty="0">
                <a:latin typeface="Times New Roman"/>
                <a:cs typeface="Times New Roman"/>
              </a:rPr>
              <a:t>Gesù comprese </a:t>
            </a:r>
            <a:r>
              <a:rPr sz="1200" dirty="0">
                <a:latin typeface="Times New Roman"/>
                <a:cs typeface="Times New Roman"/>
              </a:rPr>
              <a:t>ora pienamente </a:t>
            </a:r>
            <a:r>
              <a:rPr sz="1200" spc="-5" dirty="0">
                <a:latin typeface="Times New Roman"/>
                <a:cs typeface="Times New Roman"/>
              </a:rPr>
              <a:t>che avrebbe </a:t>
            </a:r>
            <a:r>
              <a:rPr sz="1200" dirty="0">
                <a:latin typeface="Times New Roman"/>
                <a:cs typeface="Times New Roman"/>
              </a:rPr>
              <a:t>dovuto stare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per timore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sua indulgenza  </a:t>
            </a:r>
            <a:r>
              <a:rPr sz="1200" spc="-5" dirty="0">
                <a:latin typeface="Times New Roman"/>
                <a:cs typeface="Times New Roman"/>
              </a:rPr>
              <a:t>alla compassione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pietà non divenisse </a:t>
            </a:r>
            <a:r>
              <a:rPr sz="1200" spc="-5" dirty="0">
                <a:latin typeface="Times New Roman"/>
                <a:cs typeface="Times New Roman"/>
              </a:rPr>
              <a:t>responsabile </a:t>
            </a:r>
            <a:r>
              <a:rPr sz="1200" dirty="0">
                <a:latin typeface="Times New Roman"/>
                <a:cs typeface="Times New Roman"/>
              </a:rPr>
              <a:t>di altri </a:t>
            </a:r>
            <a:r>
              <a:rPr sz="1200" spc="-5" dirty="0">
                <a:latin typeface="Times New Roman"/>
                <a:cs typeface="Times New Roman"/>
              </a:rPr>
              <a:t>episodi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genere. Ciononostante si verificarono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avvenimenti simili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si congedasse definitivamente dalla sua vita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ritorno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Cafarnao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(1531.5) 137:5.1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ospiti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Cana per </a:t>
            </a:r>
            <a:r>
              <a:rPr sz="1200" dirty="0">
                <a:latin typeface="Times New Roman"/>
                <a:cs typeface="Times New Roman"/>
              </a:rPr>
              <a:t>tutta la settimana </a:t>
            </a:r>
            <a:r>
              <a:rPr sz="1200" spc="-5" dirty="0">
                <a:latin typeface="Times New Roman"/>
                <a:cs typeface="Times New Roman"/>
              </a:rPr>
              <a:t>delle festività del </a:t>
            </a:r>
            <a:r>
              <a:rPr sz="1200" dirty="0">
                <a:latin typeface="Times New Roman"/>
                <a:cs typeface="Times New Roman"/>
              </a:rPr>
              <a:t>matrimonio, </a:t>
            </a:r>
            <a:r>
              <a:rPr sz="1200" spc="-5" dirty="0">
                <a:latin typeface="Times New Roman"/>
                <a:cs typeface="Times New Roman"/>
              </a:rPr>
              <a:t>Gesù, con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discepoli-apostoli scelti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Giovanni,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Pietro, Filippo e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— partì il mattino dopo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buon’ora  per Cafarnao </a:t>
            </a:r>
            <a:r>
              <a:rPr sz="1200" dirty="0">
                <a:latin typeface="Times New Roman"/>
                <a:cs typeface="Times New Roman"/>
              </a:rPr>
              <a:t>senza salutare </a:t>
            </a:r>
            <a:r>
              <a:rPr sz="1200" spc="-5" dirty="0">
                <a:latin typeface="Times New Roman"/>
                <a:cs typeface="Times New Roman"/>
              </a:rPr>
              <a:t>nessuno.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famiglia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tutti i 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Cana furono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addolorati 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improvvisa  partenza,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il fratello 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partì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ricerca. Gesù ed </a:t>
            </a:r>
            <a:r>
              <a:rPr sz="1200" dirty="0">
                <a:latin typeface="Times New Roman"/>
                <a:cs typeface="Times New Roman"/>
              </a:rPr>
              <a:t>i suoi apostoli </a:t>
            </a:r>
            <a:r>
              <a:rPr sz="1200" spc="-5" dirty="0">
                <a:latin typeface="Times New Roman"/>
                <a:cs typeface="Times New Roman"/>
              </a:rPr>
              <a:t>andarono direttamente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casa di 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Betsaida.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tragitto </a:t>
            </a:r>
            <a:r>
              <a:rPr sz="1200" spc="-5" dirty="0">
                <a:latin typeface="Times New Roman"/>
                <a:cs typeface="Times New Roman"/>
              </a:rPr>
              <a:t>Gesù parlò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questioni importanti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scelti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poco, </a:t>
            </a:r>
            <a:r>
              <a:rPr sz="1200" dirty="0">
                <a:latin typeface="Times New Roman"/>
                <a:cs typeface="Times New Roman"/>
              </a:rPr>
              <a:t>e raccomandò loro 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menzione </a:t>
            </a:r>
            <a:r>
              <a:rPr sz="1200" spc="-5" dirty="0">
                <a:latin typeface="Times New Roman"/>
                <a:cs typeface="Times New Roman"/>
              </a:rPr>
              <a:t>della trasformazione dell’acqua </a:t>
            </a:r>
            <a:r>
              <a:rPr sz="1200" dirty="0">
                <a:latin typeface="Times New Roman"/>
                <a:cs typeface="Times New Roman"/>
              </a:rPr>
              <a:t>in vino. </a:t>
            </a:r>
            <a:r>
              <a:rPr sz="1200" spc="-5" dirty="0">
                <a:latin typeface="Times New Roman"/>
                <a:cs typeface="Times New Roman"/>
              </a:rPr>
              <a:t>Egli consigliò </a:t>
            </a:r>
            <a:r>
              <a:rPr sz="1200" dirty="0">
                <a:latin typeface="Times New Roman"/>
                <a:cs typeface="Times New Roman"/>
              </a:rPr>
              <a:t>loro anche di 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Sefforis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304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(1531.6) 137:5.2 </a:t>
            </a:r>
            <a:r>
              <a:rPr sz="1200" spc="-5" dirty="0">
                <a:latin typeface="Times New Roman"/>
                <a:cs typeface="Times New Roman"/>
              </a:rPr>
              <a:t>Quella sera,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cena,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di Salomè,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tenuta una delle più </a:t>
            </a:r>
            <a:r>
              <a:rPr sz="1200" spc="-5" dirty="0">
                <a:latin typeface="Times New Roman"/>
                <a:cs typeface="Times New Roman"/>
              </a:rPr>
              <a:t>importanti riunioni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terrena di </a:t>
            </a:r>
            <a:r>
              <a:rPr sz="1200" spc="-5" dirty="0">
                <a:latin typeface="Times New Roman"/>
                <a:cs typeface="Times New Roman"/>
              </a:rPr>
              <a:t>Gesù. Soltanto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sei apostoli erano presenti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riunione; Giuda arrivò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si stavano  separando. Questi sei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scelti avevano viaggiato con Gesù </a:t>
            </a:r>
            <a:r>
              <a:rPr sz="1200" dirty="0">
                <a:latin typeface="Times New Roman"/>
                <a:cs typeface="Times New Roman"/>
              </a:rPr>
              <a:t>da Cana a </a:t>
            </a:r>
            <a:r>
              <a:rPr sz="1200" spc="-5" dirty="0">
                <a:latin typeface="Times New Roman"/>
                <a:cs typeface="Times New Roman"/>
              </a:rPr>
              <a:t>Betsaida camminando,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così dire,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aria. Essi  vivevano nell’attesa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fremevano al </a:t>
            </a:r>
            <a:r>
              <a:rPr sz="1200" dirty="0">
                <a:latin typeface="Times New Roman"/>
                <a:cs typeface="Times New Roman"/>
              </a:rPr>
              <a:t>pensiero di </a:t>
            </a:r>
            <a:r>
              <a:rPr sz="1200" spc="-5" dirty="0">
                <a:latin typeface="Times New Roman"/>
                <a:cs typeface="Times New Roman"/>
              </a:rPr>
              <a:t>essere stati scelti </a:t>
            </a:r>
            <a:r>
              <a:rPr sz="1200" dirty="0">
                <a:latin typeface="Times New Roman"/>
                <a:cs typeface="Times New Roman"/>
              </a:rPr>
              <a:t>come stretti </a:t>
            </a:r>
            <a:r>
              <a:rPr sz="1200" spc="-5" dirty="0">
                <a:latin typeface="Times New Roman"/>
                <a:cs typeface="Times New Roman"/>
              </a:rPr>
              <a:t>associati del Figlio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5" dirty="0">
                <a:latin typeface="Times New Roman"/>
                <a:cs typeface="Times New Roman"/>
              </a:rPr>
              <a:t>Ma quando Gesù  </a:t>
            </a:r>
            <a:r>
              <a:rPr sz="1200" dirty="0">
                <a:latin typeface="Times New Roman"/>
                <a:cs typeface="Times New Roman"/>
              </a:rPr>
              <a:t>iniziò a </a:t>
            </a:r>
            <a:r>
              <a:rPr sz="1200" spc="-5" dirty="0">
                <a:latin typeface="Times New Roman"/>
                <a:cs typeface="Times New Roman"/>
              </a:rPr>
              <a:t>chiarire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chi era </a:t>
            </a:r>
            <a:r>
              <a:rPr sz="1200" dirty="0">
                <a:latin typeface="Times New Roman"/>
                <a:cs typeface="Times New Roman"/>
              </a:rPr>
              <a:t>e quale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ciò poteva </a:t>
            </a:r>
            <a:r>
              <a:rPr sz="1200" dirty="0">
                <a:latin typeface="Times New Roman"/>
                <a:cs typeface="Times New Roman"/>
              </a:rPr>
              <a:t>forse </a:t>
            </a:r>
            <a:r>
              <a:rPr sz="1200" spc="-5" dirty="0">
                <a:latin typeface="Times New Roman"/>
                <a:cs typeface="Times New Roman"/>
              </a:rPr>
              <a:t>finire, rimasero </a:t>
            </a:r>
            <a:r>
              <a:rPr sz="1200" dirty="0">
                <a:latin typeface="Times New Roman"/>
                <a:cs typeface="Times New Roman"/>
              </a:rPr>
              <a:t>storditi.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capire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dicendo loro.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ammutoliti;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Pietro era </a:t>
            </a:r>
            <a:r>
              <a:rPr sz="1200" spc="-5" dirty="0">
                <a:latin typeface="Times New Roman"/>
                <a:cs typeface="Times New Roman"/>
              </a:rPr>
              <a:t>indicibilmente sconvolto.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483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765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riflessivo Andrea osò replicare alle raccomandazioni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percepì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messaggio, </a:t>
            </a:r>
            <a:r>
              <a:rPr sz="1200" dirty="0">
                <a:latin typeface="Times New Roman"/>
                <a:cs typeface="Times New Roman"/>
              </a:rPr>
              <a:t>quando 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sul Messia ebreo erano così </a:t>
            </a:r>
            <a:r>
              <a:rPr sz="1200" dirty="0">
                <a:latin typeface="Times New Roman"/>
                <a:cs typeface="Times New Roman"/>
              </a:rPr>
              <a:t>completamente cristallizzate, li mandò a riposare </a:t>
            </a:r>
            <a:r>
              <a:rPr sz="1200" spc="-5" dirty="0">
                <a:latin typeface="Times New Roman"/>
                <a:cs typeface="Times New Roman"/>
              </a:rPr>
              <a:t>mentre egli  passeggiava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suo fratello Giuda.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congedarsi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Gesù, Giuda 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molta emozione: “Padre-fratello  mio, io non ti ho </a:t>
            </a:r>
            <a:r>
              <a:rPr sz="1200" spc="-5" dirty="0">
                <a:latin typeface="Times New Roman"/>
                <a:cs typeface="Times New Roman"/>
              </a:rPr>
              <a:t>mai capito.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 con certezza 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colui che </a:t>
            </a:r>
            <a:r>
              <a:rPr sz="1200" dirty="0">
                <a:latin typeface="Times New Roman"/>
                <a:cs typeface="Times New Roman"/>
              </a:rPr>
              <a:t>mia madre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comprendo pienamente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regno futuro,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spc="5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potente uomo di </a:t>
            </a:r>
            <a:r>
              <a:rPr sz="1200" spc="-5" dirty="0">
                <a:latin typeface="Times New Roman"/>
                <a:cs typeface="Times New Roman"/>
              </a:rPr>
              <a:t>Dio. Ho </a:t>
            </a:r>
            <a:r>
              <a:rPr sz="1200" dirty="0">
                <a:latin typeface="Times New Roman"/>
                <a:cs typeface="Times New Roman"/>
              </a:rPr>
              <a:t>udito la </a:t>
            </a:r>
            <a:r>
              <a:rPr sz="1200" spc="-5" dirty="0">
                <a:latin typeface="Times New Roman"/>
                <a:cs typeface="Times New Roman"/>
              </a:rPr>
              <a:t>voce al Giordano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chiunque tu </a:t>
            </a:r>
            <a:r>
              <a:rPr sz="1200" spc="-5" dirty="0">
                <a:latin typeface="Times New Roman"/>
                <a:cs typeface="Times New Roman"/>
              </a:rPr>
              <a:t>sia.”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5" dirty="0">
                <a:latin typeface="Times New Roman"/>
                <a:cs typeface="Times New Roman"/>
              </a:rPr>
              <a:t>aver  </a:t>
            </a:r>
            <a:r>
              <a:rPr sz="1200" spc="-5" dirty="0">
                <a:latin typeface="Times New Roman"/>
                <a:cs typeface="Times New Roman"/>
              </a:rPr>
              <a:t>detto questo partì per </a:t>
            </a:r>
            <a:r>
              <a:rPr sz="1200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Magdala.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(1532.1) 137:5.3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dormì. Avvolto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coperte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sedette in </a:t>
            </a:r>
            <a:r>
              <a:rPr sz="1200" spc="-5" dirty="0">
                <a:latin typeface="Times New Roman"/>
                <a:cs typeface="Times New Roman"/>
              </a:rPr>
              <a:t>riva al lago </a:t>
            </a:r>
            <a:r>
              <a:rPr sz="1200" dirty="0">
                <a:latin typeface="Times New Roman"/>
                <a:cs typeface="Times New Roman"/>
              </a:rPr>
              <a:t>a pensare, </a:t>
            </a:r>
            <a:r>
              <a:rPr sz="1200" spc="-5" dirty="0">
                <a:latin typeface="Times New Roman"/>
                <a:cs typeface="Times New Roman"/>
              </a:rPr>
              <a:t>riflettendo fino </a:t>
            </a:r>
            <a:r>
              <a:rPr sz="1200" dirty="0">
                <a:latin typeface="Times New Roman"/>
                <a:cs typeface="Times New Roman"/>
              </a:rPr>
              <a:t>all’alba </a:t>
            </a:r>
            <a:r>
              <a:rPr sz="1200" spc="-5" dirty="0">
                <a:latin typeface="Times New Roman"/>
                <a:cs typeface="Times New Roman"/>
              </a:rPr>
              <a:t>del  giorno </a:t>
            </a:r>
            <a:r>
              <a:rPr sz="1200" dirty="0">
                <a:latin typeface="Times New Roman"/>
                <a:cs typeface="Times New Roman"/>
              </a:rPr>
              <a:t>dopo.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delle lunghe ore di quella notte di </a:t>
            </a:r>
            <a:r>
              <a:rPr sz="1200" spc="-5" dirty="0">
                <a:latin typeface="Times New Roman"/>
                <a:cs typeface="Times New Roman"/>
              </a:rPr>
              <a:t>meditazione Gesù arrivò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chiaramente che </a:t>
            </a:r>
            <a:r>
              <a:rPr sz="1200" dirty="0">
                <a:latin typeface="Times New Roman"/>
                <a:cs typeface="Times New Roman"/>
              </a:rPr>
              <a:t>non sarebbe mai 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a vederlo sotto una luce diversa da quella </a:t>
            </a:r>
            <a:r>
              <a:rPr sz="1200" spc="-5" dirty="0">
                <a:latin typeface="Times New Roman"/>
                <a:cs typeface="Times New Roman"/>
              </a:rPr>
              <a:t>del Messia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atteso. Alla </a:t>
            </a:r>
            <a:r>
              <a:rPr sz="1200" spc="-5" dirty="0">
                <a:latin typeface="Times New Roman"/>
                <a:cs typeface="Times New Roman"/>
              </a:rPr>
              <a:t>fine riconobbe 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c’era altro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lanciare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messaggio sul regno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compimento </a:t>
            </a:r>
            <a:r>
              <a:rPr sz="1200" spc="-5" dirty="0">
                <a:latin typeface="Times New Roman"/>
                <a:cs typeface="Times New Roman"/>
              </a:rPr>
              <a:t>della predizione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veste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colui  che gli Ebrei stavano aspettando.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sebbene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il tipo davidico di </a:t>
            </a:r>
            <a:r>
              <a:rPr sz="1200" spc="-5" dirty="0">
                <a:latin typeface="Times New Roman"/>
                <a:cs typeface="Times New Roman"/>
              </a:rPr>
              <a:t>Messia, rispondeva veramente alle </a:t>
            </a:r>
            <a:r>
              <a:rPr sz="1200" dirty="0">
                <a:latin typeface="Times New Roman"/>
                <a:cs typeface="Times New Roman"/>
              </a:rPr>
              <a:t>profezie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orientati spiritualmente tra gli antichi </a:t>
            </a:r>
            <a:r>
              <a:rPr sz="1200" dirty="0">
                <a:latin typeface="Times New Roman"/>
                <a:cs typeface="Times New Roman"/>
              </a:rPr>
              <a:t>profeti.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negò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di essere il </a:t>
            </a:r>
            <a:r>
              <a:rPr sz="1200" spc="-5" dirty="0">
                <a:latin typeface="Times New Roman"/>
                <a:cs typeface="Times New Roman"/>
              </a:rPr>
              <a:t>Messia. 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 sbrogliare </a:t>
            </a:r>
            <a:r>
              <a:rPr sz="1200" dirty="0">
                <a:latin typeface="Times New Roman"/>
                <a:cs typeface="Times New Roman"/>
              </a:rPr>
              <a:t>infine questa </a:t>
            </a:r>
            <a:r>
              <a:rPr sz="1200" spc="-5" dirty="0">
                <a:latin typeface="Times New Roman"/>
                <a:cs typeface="Times New Roman"/>
              </a:rPr>
              <a:t>complicata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alla manifestazione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76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(1532.2) 137:5.4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successivo Gesù raggiunse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triste. Egli si trattenne </a:t>
            </a:r>
            <a:r>
              <a:rPr sz="1200" dirty="0">
                <a:latin typeface="Times New Roman"/>
                <a:cs typeface="Times New Roman"/>
              </a:rPr>
              <a:t>con loro  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del pasto li radunò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lui, dicendo: “È volontà di mio </a:t>
            </a:r>
            <a:r>
              <a:rPr sz="1200" spc="-5" dirty="0">
                <a:latin typeface="Times New Roman"/>
                <a:cs typeface="Times New Roman"/>
              </a:rPr>
              <a:t>Padre che restiamo </a:t>
            </a:r>
            <a:r>
              <a:rPr sz="1200" dirty="0">
                <a:latin typeface="Times New Roman"/>
                <a:cs typeface="Times New Roman"/>
              </a:rPr>
              <a:t>qui intorno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tempo.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avete  sentito </a:t>
            </a:r>
            <a:r>
              <a:rPr sz="1200" dirty="0">
                <a:latin typeface="Times New Roman"/>
                <a:cs typeface="Times New Roman"/>
              </a:rPr>
              <a:t>Giovanni dire </a:t>
            </a:r>
            <a:r>
              <a:rPr sz="1200" spc="-5" dirty="0">
                <a:latin typeface="Times New Roman"/>
                <a:cs typeface="Times New Roman"/>
              </a:rPr>
              <a:t>che era 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regno; </a:t>
            </a:r>
            <a:r>
              <a:rPr sz="1200" dirty="0">
                <a:latin typeface="Times New Roman"/>
                <a:cs typeface="Times New Roman"/>
              </a:rPr>
              <a:t>conviene quindi </a:t>
            </a:r>
            <a:r>
              <a:rPr sz="1200" spc="-5" dirty="0">
                <a:latin typeface="Times New Roman"/>
                <a:cs typeface="Times New Roman"/>
              </a:rPr>
              <a:t>che aspettiamo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predicazione di  </a:t>
            </a:r>
            <a:r>
              <a:rPr sz="1200" spc="-5" dirty="0">
                <a:latin typeface="Times New Roman"/>
                <a:cs typeface="Times New Roman"/>
              </a:rPr>
              <a:t>Giovanni.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precursore del Figlio dell’Uomo avrà completato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opera,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cominceremo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proclamazione della </a:t>
            </a:r>
            <a:r>
              <a:rPr sz="1200" dirty="0">
                <a:latin typeface="Times New Roman"/>
                <a:cs typeface="Times New Roman"/>
              </a:rPr>
              <a:t>buona  </a:t>
            </a:r>
            <a:r>
              <a:rPr sz="1200" spc="-5" dirty="0">
                <a:latin typeface="Times New Roman"/>
                <a:cs typeface="Times New Roman"/>
              </a:rPr>
              <a:t>novella del regno.” Egli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ai suoi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reti,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preparava </a:t>
            </a:r>
            <a:r>
              <a:rPr sz="1200" spc="-5" dirty="0">
                <a:latin typeface="Times New Roman"/>
                <a:cs typeface="Times New Roman"/>
              </a:rPr>
              <a:t>ad andare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spc="15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cantiere  navale, promettendo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avrebbe rivisti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alla sinagoga,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avrebbe parlato, </a:t>
            </a:r>
            <a:r>
              <a:rPr sz="1200" dirty="0">
                <a:latin typeface="Times New Roman"/>
                <a:cs typeface="Times New Roman"/>
              </a:rPr>
              <a:t>e fissando un incontro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per il 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del sabato.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6305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(1337.11) 121:5.15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presentava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agganciava </a:t>
            </a:r>
            <a:r>
              <a:rPr sz="1200" dirty="0">
                <a:latin typeface="Times New Roman"/>
                <a:cs typeface="Times New Roman"/>
              </a:rPr>
              <a:t>a soluzioni </a:t>
            </a:r>
            <a:r>
              <a:rPr sz="1200" spc="-5" dirty="0">
                <a:latin typeface="Times New Roman"/>
                <a:cs typeface="Times New Roman"/>
              </a:rPr>
              <a:t>definitive del problema 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offriva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dal dolore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morte, ma </a:t>
            </a:r>
            <a:r>
              <a:rPr sz="1200" spc="-5" dirty="0">
                <a:latin typeface="Times New Roman"/>
                <a:cs typeface="Times New Roman"/>
              </a:rPr>
              <a:t>prometteva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liberazione dal  peccato, seguita dal </a:t>
            </a:r>
            <a:r>
              <a:rPr sz="1200" dirty="0">
                <a:latin typeface="Times New Roman"/>
                <a:cs typeface="Times New Roman"/>
              </a:rPr>
              <a:t>dono di 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retto </a:t>
            </a:r>
            <a:r>
              <a:rPr sz="1200" spc="-5" dirty="0">
                <a:latin typeface="Times New Roman"/>
                <a:cs typeface="Times New Roman"/>
              </a:rPr>
              <a:t>con 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8401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(1338.1) 121:5.16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misteri erano edificati su </a:t>
            </a:r>
            <a:r>
              <a:rPr sz="1200" dirty="0">
                <a:latin typeface="Times New Roman"/>
                <a:cs typeface="Times New Roman"/>
              </a:rPr>
              <a:t>miti.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quale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predicava Paolo, </a:t>
            </a:r>
            <a:r>
              <a:rPr sz="1200" dirty="0">
                <a:latin typeface="Times New Roman"/>
                <a:cs typeface="Times New Roman"/>
              </a:rPr>
              <a:t>era basato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 storico: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(1338.2) 121:5.17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tra 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necessariamente collegata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alla religione. 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sempre accadeva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si aspettasse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morale.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ebraica,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più tardi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in evoluzione di </a:t>
            </a:r>
            <a:r>
              <a:rPr sz="1200" spc="-5" dirty="0">
                <a:latin typeface="Times New Roman"/>
                <a:cs typeface="Times New Roman"/>
              </a:rPr>
              <a:t>Paolo, furono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religioni europee </a:t>
            </a:r>
            <a:r>
              <a:rPr sz="1200" dirty="0">
                <a:latin typeface="Times New Roman"/>
                <a:cs typeface="Times New Roman"/>
              </a:rPr>
              <a:t>a presentare da un lato la </a:t>
            </a:r>
            <a:r>
              <a:rPr sz="1200" spc="-5" dirty="0">
                <a:latin typeface="Times New Roman"/>
                <a:cs typeface="Times New Roman"/>
              </a:rPr>
              <a:t>morale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dall’altro l’etica, </a:t>
            </a:r>
            <a:r>
              <a:rPr sz="1200" dirty="0">
                <a:latin typeface="Times New Roman"/>
                <a:cs typeface="Times New Roman"/>
              </a:rPr>
              <a:t>insistendo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religiose prestassero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attenzione 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entrambe.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7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(1338.3) 121:5.18 </a:t>
            </a:r>
            <a:r>
              <a:rPr sz="1200" dirty="0">
                <a:latin typeface="Times New Roman"/>
                <a:cs typeface="Times New Roman"/>
              </a:rPr>
              <a:t>È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di una tale </a:t>
            </a:r>
            <a:r>
              <a:rPr sz="1200" spc="-5" dirty="0">
                <a:latin typeface="Times New Roman"/>
                <a:cs typeface="Times New Roman"/>
              </a:rPr>
              <a:t>generazione, dominata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sistemi </a:t>
            </a:r>
            <a:r>
              <a:rPr sz="1200" spc="-5" dirty="0">
                <a:latin typeface="Times New Roman"/>
                <a:cs typeface="Times New Roman"/>
              </a:rPr>
              <a:t>filosofici incompleti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confusa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simili culti  </a:t>
            </a:r>
            <a:r>
              <a:rPr sz="1200" spc="-5" dirty="0">
                <a:latin typeface="Times New Roman"/>
                <a:cs typeface="Times New Roman"/>
              </a:rPr>
              <a:t>religiosi complessi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nacque in </a:t>
            </a:r>
            <a:r>
              <a:rPr sz="1200" spc="-5" dirty="0">
                <a:latin typeface="Times New Roman"/>
                <a:cs typeface="Times New Roman"/>
              </a:rPr>
              <a:t>Palestina. A questa stessa generazione egli </a:t>
            </a:r>
            <a:r>
              <a:rPr sz="1200" dirty="0">
                <a:latin typeface="Times New Roman"/>
                <a:cs typeface="Times New Roman"/>
              </a:rPr>
              <a:t>diede successivamente il </a:t>
            </a:r>
            <a:r>
              <a:rPr sz="1200" spc="-5" dirty="0">
                <a:latin typeface="Times New Roman"/>
                <a:cs typeface="Times New Roman"/>
              </a:rPr>
              <a:t>suo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  personale </a:t>
            </a:r>
            <a:r>
              <a:rPr sz="1200" dirty="0">
                <a:latin typeface="Times New Roman"/>
                <a:cs typeface="Times New Roman"/>
              </a:rPr>
              <a:t>— la filiazione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dirty="0">
                <a:latin typeface="Times New Roman"/>
                <a:cs typeface="Times New Roman"/>
              </a:rPr>
              <a:t>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religione ebraica</a:t>
            </a:r>
            <a:endParaRPr sz="1600">
              <a:latin typeface="Times New Roman"/>
              <a:cs typeface="Times New Roman"/>
            </a:endParaRPr>
          </a:p>
          <a:p>
            <a:pPr marL="76200" marR="18796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(1338.4) 121:6.1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secolo avanti </a:t>
            </a:r>
            <a:r>
              <a:rPr sz="1200" dirty="0">
                <a:latin typeface="Times New Roman"/>
                <a:cs typeface="Times New Roman"/>
              </a:rPr>
              <a:t>Cristo il </a:t>
            </a:r>
            <a:r>
              <a:rPr sz="1200" spc="-5" dirty="0">
                <a:latin typeface="Times New Roman"/>
                <a:cs typeface="Times New Roman"/>
              </a:rPr>
              <a:t>pensiero religioso </a:t>
            </a:r>
            <a:r>
              <a:rPr sz="1200" dirty="0">
                <a:latin typeface="Times New Roman"/>
                <a:cs typeface="Times New Roman"/>
              </a:rPr>
              <a:t>di Gerusalemme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enormemente </a:t>
            </a:r>
            <a:r>
              <a:rPr sz="1200" dirty="0">
                <a:latin typeface="Times New Roman"/>
                <a:cs typeface="Times New Roman"/>
              </a:rPr>
              <a:t>influenzato e  </a:t>
            </a:r>
            <a:r>
              <a:rPr sz="1200" spc="-5" dirty="0">
                <a:latin typeface="Times New Roman"/>
                <a:cs typeface="Times New Roman"/>
              </a:rPr>
              <a:t>parzialmente modificato dagli insegnamenti della cultura greca ed </a:t>
            </a:r>
            <a:r>
              <a:rPr sz="1200" dirty="0">
                <a:latin typeface="Times New Roman"/>
                <a:cs typeface="Times New Roman"/>
              </a:rPr>
              <a:t>anche dalla </a:t>
            </a:r>
            <a:r>
              <a:rPr sz="1200" spc="-5" dirty="0">
                <a:latin typeface="Times New Roman"/>
                <a:cs typeface="Times New Roman"/>
              </a:rPr>
              <a:t>filosofia greca. Nella lunga </a:t>
            </a:r>
            <a:r>
              <a:rPr sz="1200" dirty="0">
                <a:latin typeface="Times New Roman"/>
                <a:cs typeface="Times New Roman"/>
              </a:rPr>
              <a:t>disputa tra le </a:t>
            </a:r>
            <a:r>
              <a:rPr sz="1200" spc="5" dirty="0">
                <a:latin typeface="Times New Roman"/>
                <a:cs typeface="Times New Roman"/>
              </a:rPr>
              <a:t>posizioni  </a:t>
            </a:r>
            <a:r>
              <a:rPr sz="1200" spc="-5" dirty="0">
                <a:latin typeface="Times New Roman"/>
                <a:cs typeface="Times New Roman"/>
              </a:rPr>
              <a:t>delle scuole orientali ed occidentali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ebraico, Gerusalemme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dell’Occidente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Levante adottarono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il punto di vista </a:t>
            </a:r>
            <a:r>
              <a:rPr sz="1200" spc="-5" dirty="0">
                <a:latin typeface="Times New Roman"/>
                <a:cs typeface="Times New Roman"/>
              </a:rPr>
              <a:t>ebraico occidentale, </a:t>
            </a:r>
            <a:r>
              <a:rPr sz="1200" dirty="0">
                <a:latin typeface="Times New Roman"/>
                <a:cs typeface="Times New Roman"/>
              </a:rPr>
              <a:t>o ellenistico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modificato.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148955" cy="3775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avvenimenti di un giorno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sabato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(1532.3) 137:6.1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apparizione in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dopo il suo </a:t>
            </a:r>
            <a:r>
              <a:rPr sz="1200" spc="-5" dirty="0">
                <a:latin typeface="Times New Roman"/>
                <a:cs typeface="Times New Roman"/>
              </a:rPr>
              <a:t>battesimo ebbe luogo nella </a:t>
            </a:r>
            <a:r>
              <a:rPr sz="1200" dirty="0">
                <a:latin typeface="Times New Roman"/>
                <a:cs typeface="Times New Roman"/>
              </a:rPr>
              <a:t>sinagoga di </a:t>
            </a:r>
            <a:r>
              <a:rPr sz="1200" spc="-5" dirty="0">
                <a:latin typeface="Times New Roman"/>
                <a:cs typeface="Times New Roman"/>
              </a:rPr>
              <a:t>Cafarnao sabato </a:t>
            </a:r>
            <a:r>
              <a:rPr sz="1200" dirty="0">
                <a:latin typeface="Times New Roman"/>
                <a:cs typeface="Times New Roman"/>
              </a:rPr>
              <a:t>2 marzo 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26 d.C.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sinagoga era gremita.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 </a:t>
            </a:r>
            <a:r>
              <a:rPr sz="1200" dirty="0">
                <a:latin typeface="Times New Roman"/>
                <a:cs typeface="Times New Roman"/>
              </a:rPr>
              <a:t>battesimo </a:t>
            </a:r>
            <a:r>
              <a:rPr sz="1200" spc="-5" dirty="0">
                <a:latin typeface="Times New Roman"/>
                <a:cs typeface="Times New Roman"/>
              </a:rPr>
              <a:t>nel Giordano era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accresciuta dalle recenti </a:t>
            </a:r>
            <a:r>
              <a:rPr sz="1200" dirty="0">
                <a:latin typeface="Times New Roman"/>
                <a:cs typeface="Times New Roman"/>
              </a:rPr>
              <a:t>notizie provenienti  da </a:t>
            </a:r>
            <a:r>
              <a:rPr sz="1200" spc="-5" dirty="0">
                <a:latin typeface="Times New Roman"/>
                <a:cs typeface="Times New Roman"/>
              </a:rPr>
              <a:t>Cana sull’acqua ed </a:t>
            </a:r>
            <a:r>
              <a:rPr sz="1200" dirty="0">
                <a:latin typeface="Times New Roman"/>
                <a:cs typeface="Times New Roman"/>
              </a:rPr>
              <a:t>il vino. </a:t>
            </a:r>
            <a:r>
              <a:rPr sz="1200" spc="-5" dirty="0">
                <a:latin typeface="Times New Roman"/>
                <a:cs typeface="Times New Roman"/>
              </a:rPr>
              <a:t>Gesù assegnò dei </a:t>
            </a:r>
            <a:r>
              <a:rPr sz="1200" dirty="0">
                <a:latin typeface="Times New Roman"/>
                <a:cs typeface="Times New Roman"/>
              </a:rPr>
              <a:t>posti d’onore </a:t>
            </a:r>
            <a:r>
              <a:rPr sz="1200" spc="-5" dirty="0">
                <a:latin typeface="Times New Roman"/>
                <a:cs typeface="Times New Roman"/>
              </a:rPr>
              <a:t>ai suoi sei </a:t>
            </a:r>
            <a:r>
              <a:rPr sz="1200" dirty="0">
                <a:latin typeface="Times New Roman"/>
                <a:cs typeface="Times New Roman"/>
              </a:rPr>
              <a:t>apostoli, e </a:t>
            </a:r>
            <a:r>
              <a:rPr sz="1200" spc="-5" dirty="0">
                <a:latin typeface="Times New Roman"/>
                <a:cs typeface="Times New Roman"/>
              </a:rPr>
              <a:t>seduti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sangue 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Giuda. Sua madre, ritornata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con Giacomo </a:t>
            </a:r>
            <a:r>
              <a:rPr sz="1200" dirty="0">
                <a:latin typeface="Times New Roman"/>
                <a:cs typeface="Times New Roman"/>
              </a:rPr>
              <a:t>la sera prima, </a:t>
            </a:r>
            <a:r>
              <a:rPr sz="1200" spc="-5" dirty="0">
                <a:latin typeface="Times New Roman"/>
                <a:cs typeface="Times New Roman"/>
              </a:rPr>
              <a:t>era anch’essa presente, seduta nel settore della  sinagoga riservato </a:t>
            </a:r>
            <a:r>
              <a:rPr sz="1200" dirty="0">
                <a:latin typeface="Times New Roman"/>
                <a:cs typeface="Times New Roman"/>
              </a:rPr>
              <a:t>alle donne. Tutti </a:t>
            </a:r>
            <a:r>
              <a:rPr sz="1200" spc="-5" dirty="0">
                <a:latin typeface="Times New Roman"/>
                <a:cs typeface="Times New Roman"/>
              </a:rPr>
              <a:t>gli astanti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eccitati; si aspettavano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qualche manifestazione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 soprannaturale che </a:t>
            </a:r>
            <a:r>
              <a:rPr sz="1200" dirty="0">
                <a:latin typeface="Times New Roman"/>
                <a:cs typeface="Times New Roman"/>
              </a:rPr>
              <a:t>fosse una testimonianza </a:t>
            </a:r>
            <a:r>
              <a:rPr sz="1200" spc="-5" dirty="0">
                <a:latin typeface="Times New Roman"/>
                <a:cs typeface="Times New Roman"/>
              </a:rPr>
              <a:t>appropriata della </a:t>
            </a:r>
            <a:r>
              <a:rPr sz="1200" dirty="0">
                <a:latin typeface="Times New Roman"/>
                <a:cs typeface="Times New Roman"/>
              </a:rPr>
              <a:t>natura e dell’autorità di colui che avrebbe </a:t>
            </a:r>
            <a:r>
              <a:rPr sz="1200" spc="-5" dirty="0">
                <a:latin typeface="Times New Roman"/>
                <a:cs typeface="Times New Roman"/>
              </a:rPr>
              <a:t>parlato loro </a:t>
            </a:r>
            <a:r>
              <a:rPr sz="1200" dirty="0">
                <a:latin typeface="Times New Roman"/>
                <a:cs typeface="Times New Roman"/>
              </a:rPr>
              <a:t>quel giorno. </a:t>
            </a:r>
            <a:r>
              <a:rPr sz="1200" spc="-5" dirty="0">
                <a:latin typeface="Times New Roman"/>
                <a:cs typeface="Times New Roman"/>
              </a:rPr>
              <a:t>Ma  erano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rimanere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delusi.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57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(1532.4) 137:6.2 </a:t>
            </a:r>
            <a:r>
              <a:rPr sz="1200" spc="-5" dirty="0">
                <a:latin typeface="Times New Roman"/>
                <a:cs typeface="Times New Roman"/>
              </a:rPr>
              <a:t>Quando Gesù si </a:t>
            </a:r>
            <a:r>
              <a:rPr sz="1200" dirty="0">
                <a:latin typeface="Times New Roman"/>
                <a:cs typeface="Times New Roman"/>
              </a:rPr>
              <a:t>alzò, il </a:t>
            </a:r>
            <a:r>
              <a:rPr sz="1200" spc="-5" dirty="0">
                <a:latin typeface="Times New Roman"/>
                <a:cs typeface="Times New Roman"/>
              </a:rPr>
              <a:t>capo della sinagoga gli </a:t>
            </a:r>
            <a:r>
              <a:rPr sz="1200" dirty="0">
                <a:latin typeface="Times New Roman"/>
                <a:cs typeface="Times New Roman"/>
              </a:rPr>
              <a:t>porse il </a:t>
            </a:r>
            <a:r>
              <a:rPr sz="1200" spc="-5" dirty="0">
                <a:latin typeface="Times New Roman"/>
                <a:cs typeface="Times New Roman"/>
              </a:rPr>
              <a:t>rotolo delle Scritture ed egli </a:t>
            </a:r>
            <a:r>
              <a:rPr sz="1200" dirty="0">
                <a:latin typeface="Times New Roman"/>
                <a:cs typeface="Times New Roman"/>
              </a:rPr>
              <a:t>lesse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profeta </a:t>
            </a:r>
            <a:r>
              <a:rPr sz="1200" spc="-5" dirty="0">
                <a:latin typeface="Times New Roman"/>
                <a:cs typeface="Times New Roman"/>
              </a:rPr>
              <a:t>Isaia: “Così dice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Signore: ‘Il cielo </a:t>
            </a:r>
            <a:r>
              <a:rPr sz="1200" dirty="0">
                <a:latin typeface="Times New Roman"/>
                <a:cs typeface="Times New Roman"/>
              </a:rPr>
              <a:t>è il mio trono e 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sgabello. Dov’è </a:t>
            </a:r>
            <a:r>
              <a:rPr sz="1200" dirty="0">
                <a:latin typeface="Times New Roman"/>
                <a:cs typeface="Times New Roman"/>
              </a:rPr>
              <a:t>la casa </a:t>
            </a:r>
            <a:r>
              <a:rPr sz="1200" spc="-5" dirty="0">
                <a:latin typeface="Times New Roman"/>
                <a:cs typeface="Times New Roman"/>
              </a:rPr>
              <a:t>che avete costruito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dov’è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della mia  </a:t>
            </a:r>
            <a:r>
              <a:rPr sz="1200" spc="-5" dirty="0">
                <a:latin typeface="Times New Roman"/>
                <a:cs typeface="Times New Roman"/>
              </a:rPr>
              <a:t>dimora? Tutte queste </a:t>
            </a:r>
            <a:r>
              <a:rPr sz="1200" dirty="0">
                <a:latin typeface="Times New Roman"/>
                <a:cs typeface="Times New Roman"/>
              </a:rPr>
              <a:t>cose le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fatte le mie mani’, dice il </a:t>
            </a:r>
            <a:r>
              <a:rPr sz="1200" spc="-5" dirty="0">
                <a:latin typeface="Times New Roman"/>
                <a:cs typeface="Times New Roman"/>
              </a:rPr>
              <a:t>Signore. </a:t>
            </a:r>
            <a:r>
              <a:rPr sz="1200" dirty="0">
                <a:latin typeface="Times New Roman"/>
                <a:cs typeface="Times New Roman"/>
              </a:rPr>
              <a:t>‘Poserò il mio </a:t>
            </a:r>
            <a:r>
              <a:rPr sz="1200" spc="-5" dirty="0">
                <a:latin typeface="Times New Roman"/>
                <a:cs typeface="Times New Roman"/>
              </a:rPr>
              <a:t>sguardo solo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è povero 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contrito </a:t>
            </a:r>
            <a:r>
              <a:rPr sz="1200" dirty="0">
                <a:latin typeface="Times New Roman"/>
                <a:cs typeface="Times New Roman"/>
              </a:rPr>
              <a:t>di spirito, e </a:t>
            </a:r>
            <a:r>
              <a:rPr sz="1200" spc="-5" dirty="0">
                <a:latin typeface="Times New Roman"/>
                <a:cs typeface="Times New Roman"/>
              </a:rPr>
              <a:t>che trema alle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parole’. Ascoltate </a:t>
            </a:r>
            <a:r>
              <a:rPr sz="1200" dirty="0">
                <a:latin typeface="Times New Roman"/>
                <a:cs typeface="Times New Roman"/>
              </a:rPr>
              <a:t>la parola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voi che tremate di </a:t>
            </a:r>
            <a:r>
              <a:rPr sz="1200" spc="-5" dirty="0">
                <a:latin typeface="Times New Roman"/>
                <a:cs typeface="Times New Roman"/>
              </a:rPr>
              <a:t>paura. </a:t>
            </a:r>
            <a:r>
              <a:rPr sz="1200" dirty="0">
                <a:latin typeface="Times New Roman"/>
                <a:cs typeface="Times New Roman"/>
              </a:rPr>
              <a:t>‘I vostri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vi hanno  odiato e vi hanno </a:t>
            </a:r>
            <a:r>
              <a:rPr sz="1200" spc="-5" dirty="0">
                <a:latin typeface="Times New Roman"/>
                <a:cs typeface="Times New Roman"/>
              </a:rPr>
              <a:t>respinto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mio </a:t>
            </a:r>
            <a:r>
              <a:rPr sz="1200" spc="-5" dirty="0">
                <a:latin typeface="Times New Roman"/>
                <a:cs typeface="Times New Roman"/>
              </a:rPr>
              <a:t>nome’. Ma lasciate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sia glorificato. 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apparirà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 altri saranno </a:t>
            </a:r>
            <a:r>
              <a:rPr sz="1200" dirty="0">
                <a:latin typeface="Times New Roman"/>
                <a:cs typeface="Times New Roman"/>
              </a:rPr>
              <a:t>confusi. Una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proveniente dalla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proveniente </a:t>
            </a:r>
            <a:r>
              <a:rPr sz="1200" spc="-5" dirty="0">
                <a:latin typeface="Times New Roman"/>
                <a:cs typeface="Times New Roman"/>
              </a:rPr>
              <a:t>dal Tempio, </a:t>
            </a:r>
            <a:r>
              <a:rPr sz="1200" dirty="0">
                <a:latin typeface="Times New Roman"/>
                <a:cs typeface="Times New Roman"/>
              </a:rPr>
              <a:t>una voce </a:t>
            </a:r>
            <a:r>
              <a:rPr sz="1200" spc="-5" dirty="0">
                <a:latin typeface="Times New Roman"/>
                <a:cs typeface="Times New Roman"/>
              </a:rPr>
              <a:t>proveniente dal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dice:  </a:t>
            </a:r>
            <a:r>
              <a:rPr sz="1200" dirty="0">
                <a:latin typeface="Times New Roman"/>
                <a:cs typeface="Times New Roman"/>
              </a:rPr>
              <a:t>‘Prima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doglie essa </a:t>
            </a:r>
            <a:r>
              <a:rPr sz="1200" dirty="0">
                <a:latin typeface="Times New Roman"/>
                <a:cs typeface="Times New Roman"/>
              </a:rPr>
              <a:t>ha partorito; prima che </a:t>
            </a:r>
            <a:r>
              <a:rPr sz="1200" spc="-5" dirty="0">
                <a:latin typeface="Times New Roman"/>
                <a:cs typeface="Times New Roman"/>
              </a:rPr>
              <a:t>venissero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sofferenze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alla luce un bambino </a:t>
            </a:r>
            <a:r>
              <a:rPr sz="1200" spc="-5" dirty="0">
                <a:latin typeface="Times New Roman"/>
                <a:cs typeface="Times New Roman"/>
              </a:rPr>
              <a:t>maschio.’ </a:t>
            </a:r>
            <a:r>
              <a:rPr sz="1200" dirty="0">
                <a:latin typeface="Times New Roman"/>
                <a:cs typeface="Times New Roman"/>
              </a:rPr>
              <a:t>Chi ha mai  udito 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simile? </a:t>
            </a:r>
            <a:r>
              <a:rPr sz="1200" spc="-5" dirty="0">
                <a:latin typeface="Times New Roman"/>
                <a:cs typeface="Times New Roman"/>
              </a:rPr>
              <a:t>Si farà </a:t>
            </a:r>
            <a:r>
              <a:rPr sz="1200" dirty="0">
                <a:latin typeface="Times New Roman"/>
                <a:cs typeface="Times New Roman"/>
              </a:rPr>
              <a:t>produrre la terra in un solo </a:t>
            </a:r>
            <a:r>
              <a:rPr sz="1200" spc="-5" dirty="0">
                <a:latin typeface="Times New Roman"/>
                <a:cs typeface="Times New Roman"/>
              </a:rPr>
              <a:t>giorno? 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nazione nascere in un solo </a:t>
            </a:r>
            <a:r>
              <a:rPr sz="1200" spc="-5" dirty="0">
                <a:latin typeface="Times New Roman"/>
                <a:cs typeface="Times New Roman"/>
              </a:rPr>
              <a:t>istante? Ma così dice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50800" marR="113664" algn="just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Signore: ‘Ecco, stenderò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fiume,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dei </a:t>
            </a:r>
            <a:r>
              <a:rPr sz="1200" dirty="0">
                <a:latin typeface="Times New Roman"/>
                <a:cs typeface="Times New Roman"/>
              </a:rPr>
              <a:t>Gentili </a:t>
            </a:r>
            <a:r>
              <a:rPr sz="1200" spc="-5" dirty="0">
                <a:latin typeface="Times New Roman"/>
                <a:cs typeface="Times New Roman"/>
              </a:rPr>
              <a:t>sarà simile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torrente che </a:t>
            </a:r>
            <a:r>
              <a:rPr sz="1200" dirty="0">
                <a:latin typeface="Times New Roman"/>
                <a:cs typeface="Times New Roman"/>
              </a:rPr>
              <a:t>scorre. Come </a:t>
            </a:r>
            <a:r>
              <a:rPr sz="1200" spc="15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 sua madre conforta, così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conforterò </a:t>
            </a:r>
            <a:r>
              <a:rPr sz="1200" dirty="0">
                <a:latin typeface="Times New Roman"/>
                <a:cs typeface="Times New Roman"/>
              </a:rPr>
              <a:t>voi. E sarete </a:t>
            </a:r>
            <a:r>
              <a:rPr sz="1200" spc="-5" dirty="0">
                <a:latin typeface="Times New Roman"/>
                <a:cs typeface="Times New Roman"/>
              </a:rPr>
              <a:t>confortati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vedrete queste cose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cuore  gioirà.’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230" cy="38944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(1533.1) 137:6.3 </a:t>
            </a:r>
            <a:r>
              <a:rPr sz="1200" spc="-5" dirty="0">
                <a:latin typeface="Times New Roman"/>
                <a:cs typeface="Times New Roman"/>
              </a:rPr>
              <a:t>Quando ebbe terminato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lettura, Gesù restituì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rotolo al conservatore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sedersi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</a:t>
            </a:r>
            <a:endParaRPr sz="1200">
              <a:latin typeface="Times New Roman"/>
              <a:cs typeface="Times New Roman"/>
            </a:endParaRPr>
          </a:p>
          <a:p>
            <a:pPr marL="63500" marR="939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semplicemente: “Siate </a:t>
            </a:r>
            <a:r>
              <a:rPr sz="1200" dirty="0">
                <a:latin typeface="Times New Roman"/>
                <a:cs typeface="Times New Roman"/>
              </a:rPr>
              <a:t>pazienti e </a:t>
            </a:r>
            <a:r>
              <a:rPr sz="1200" spc="-5" dirty="0">
                <a:latin typeface="Times New Roman"/>
                <a:cs typeface="Times New Roman"/>
              </a:rPr>
              <a:t>vedrete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Dio; sarà così </a:t>
            </a:r>
            <a:r>
              <a:rPr sz="1200" dirty="0">
                <a:latin typeface="Times New Roman"/>
                <a:cs typeface="Times New Roman"/>
              </a:rPr>
              <a:t>anche per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resteranno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e che </a:t>
            </a:r>
            <a:r>
              <a:rPr sz="1200" spc="-5" dirty="0">
                <a:latin typeface="Times New Roman"/>
                <a:cs typeface="Times New Roman"/>
              </a:rPr>
              <a:t>impareranno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cieli.”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alle proprie case chiedendosi quale fosse </a:t>
            </a:r>
            <a:r>
              <a:rPr sz="1200" dirty="0">
                <a:latin typeface="Times New Roman"/>
                <a:cs typeface="Times New Roman"/>
              </a:rPr>
              <a:t>il significato di  tutto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(1533.2) 137:6.4 </a:t>
            </a:r>
            <a:r>
              <a:rPr sz="1200" spc="-5" dirty="0">
                <a:latin typeface="Times New Roman"/>
                <a:cs typeface="Times New Roman"/>
              </a:rPr>
              <a:t>Quel pomeriggio Gesù </a:t>
            </a:r>
            <a:r>
              <a:rPr sz="1200" dirty="0">
                <a:latin typeface="Times New Roman"/>
                <a:cs typeface="Times New Roman"/>
              </a:rPr>
              <a:t>e i suoi apostoli, con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salirono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battello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scesero lungo </a:t>
            </a:r>
            <a:r>
              <a:rPr sz="1200" dirty="0">
                <a:latin typeface="Times New Roman"/>
                <a:cs typeface="Times New Roman"/>
              </a:rPr>
              <a:t>la riva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tratto e poi gettarono </a:t>
            </a:r>
            <a:r>
              <a:rPr sz="1200" spc="-5" dirty="0">
                <a:latin typeface="Times New Roman"/>
                <a:cs typeface="Times New Roman"/>
              </a:rPr>
              <a:t>l’ancora mentre egli parlava </a:t>
            </a:r>
            <a:r>
              <a:rPr sz="1200" dirty="0">
                <a:latin typeface="Times New Roman"/>
                <a:cs typeface="Times New Roman"/>
              </a:rPr>
              <a:t>loro del </a:t>
            </a:r>
            <a:r>
              <a:rPr sz="1200" spc="-5" dirty="0">
                <a:latin typeface="Times New Roman"/>
                <a:cs typeface="Times New Roman"/>
              </a:rPr>
              <a:t>regno futuro.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capirono </a:t>
            </a:r>
            <a:r>
              <a:rPr sz="1200" dirty="0">
                <a:latin typeface="Times New Roman"/>
                <a:cs typeface="Times New Roman"/>
              </a:rPr>
              <a:t>di più rispetto alla sera 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giovedì.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5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(1533.3) 137:6.5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ordinò loro di </a:t>
            </a:r>
            <a:r>
              <a:rPr sz="1200" spc="-5" dirty="0">
                <a:latin typeface="Times New Roman"/>
                <a:cs typeface="Times New Roman"/>
              </a:rPr>
              <a:t>riprendere </a:t>
            </a:r>
            <a:r>
              <a:rPr sz="1200" dirty="0">
                <a:latin typeface="Times New Roman"/>
                <a:cs typeface="Times New Roman"/>
              </a:rPr>
              <a:t>i normali </a:t>
            </a:r>
            <a:r>
              <a:rPr sz="1200" spc="-5" dirty="0">
                <a:latin typeface="Times New Roman"/>
                <a:cs typeface="Times New Roman"/>
              </a:rPr>
              <a:t>impegni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“giunge </a:t>
            </a:r>
            <a:r>
              <a:rPr sz="1200" dirty="0">
                <a:latin typeface="Times New Roman"/>
                <a:cs typeface="Times New Roman"/>
              </a:rPr>
              <a:t>l’ora del </a:t>
            </a:r>
            <a:r>
              <a:rPr sz="1200" spc="-5" dirty="0">
                <a:latin typeface="Times New Roman"/>
                <a:cs typeface="Times New Roman"/>
              </a:rPr>
              <a:t>regno”.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incoraggiarli  </a:t>
            </a:r>
            <a:r>
              <a:rPr sz="1200" dirty="0">
                <a:latin typeface="Times New Roman"/>
                <a:cs typeface="Times New Roman"/>
              </a:rPr>
              <a:t>diede loro </a:t>
            </a:r>
            <a:r>
              <a:rPr sz="1200" spc="-5" dirty="0">
                <a:latin typeface="Times New Roman"/>
                <a:cs typeface="Times New Roman"/>
              </a:rPr>
              <a:t>l’esempio </a:t>
            </a:r>
            <a:r>
              <a:rPr sz="1200" dirty="0">
                <a:latin typeface="Times New Roman"/>
                <a:cs typeface="Times New Roman"/>
              </a:rPr>
              <a:t>ritornando </a:t>
            </a:r>
            <a:r>
              <a:rPr sz="1200" spc="-5" dirty="0">
                <a:latin typeface="Times New Roman"/>
                <a:cs typeface="Times New Roman"/>
              </a:rPr>
              <a:t>regolarmente </a:t>
            </a:r>
            <a:r>
              <a:rPr sz="1200" dirty="0">
                <a:latin typeface="Times New Roman"/>
                <a:cs typeface="Times New Roman"/>
              </a:rPr>
              <a:t>a lavorare nel </a:t>
            </a:r>
            <a:r>
              <a:rPr sz="1200" spc="-5" dirty="0">
                <a:latin typeface="Times New Roman"/>
                <a:cs typeface="Times New Roman"/>
              </a:rPr>
              <a:t>cantiere </a:t>
            </a:r>
            <a:r>
              <a:rPr sz="1200" dirty="0">
                <a:latin typeface="Times New Roman"/>
                <a:cs typeface="Times New Roman"/>
              </a:rPr>
              <a:t>navale. </a:t>
            </a:r>
            <a:r>
              <a:rPr sz="1200" spc="-5" dirty="0">
                <a:latin typeface="Times New Roman"/>
                <a:cs typeface="Times New Roman"/>
              </a:rPr>
              <a:t>Spiegando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dedicare </a:t>
            </a:r>
            <a:r>
              <a:rPr sz="1200" dirty="0">
                <a:latin typeface="Times New Roman"/>
                <a:cs typeface="Times New Roman"/>
              </a:rPr>
              <a:t>tre ore </a:t>
            </a:r>
            <a:r>
              <a:rPr sz="1200" spc="1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sera  allo </a:t>
            </a:r>
            <a:r>
              <a:rPr sz="1200" dirty="0">
                <a:latin typeface="Times New Roman"/>
                <a:cs typeface="Times New Roman"/>
              </a:rPr>
              <a:t>studio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del loro lavoro futuro, Gesù aggiunse: “Resteremo </a:t>
            </a:r>
            <a:r>
              <a:rPr sz="1200" dirty="0">
                <a:latin typeface="Times New Roman"/>
                <a:cs typeface="Times New Roman"/>
              </a:rPr>
              <a:t>tutti qui </a:t>
            </a:r>
            <a:r>
              <a:rPr sz="1200" spc="-5" dirty="0">
                <a:latin typeface="Times New Roman"/>
                <a:cs typeface="Times New Roman"/>
              </a:rPr>
              <a:t>intorno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 </a:t>
            </a:r>
            <a:r>
              <a:rPr sz="1200" spc="-5" dirty="0">
                <a:latin typeface="Times New Roman"/>
                <a:cs typeface="Times New Roman"/>
              </a:rPr>
              <a:t>ordinerà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chiamarvi. 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tornare ora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abituale proprio come se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fosse accaduto.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raccontate </a:t>
            </a:r>
            <a:r>
              <a:rPr sz="1200" dirty="0">
                <a:latin typeface="Times New Roman"/>
                <a:cs typeface="Times New Roman"/>
              </a:rPr>
              <a:t>nulla di me 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che il 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frastuoni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incantesimi,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dovrà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venire 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cambiamento che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avrà </a:t>
            </a:r>
            <a:r>
              <a:rPr sz="1200" spc="-5" dirty="0">
                <a:latin typeface="Times New Roman"/>
                <a:cs typeface="Times New Roman"/>
              </a:rPr>
              <a:t>operato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saranno </a:t>
            </a:r>
            <a:r>
              <a:rPr sz="1200" dirty="0">
                <a:latin typeface="Times New Roman"/>
                <a:cs typeface="Times New Roman"/>
              </a:rPr>
              <a:t>chiamati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unirsi </a:t>
            </a:r>
            <a:r>
              <a:rPr sz="1200" dirty="0">
                <a:latin typeface="Times New Roman"/>
                <a:cs typeface="Times New Roman"/>
              </a:rPr>
              <a:t>a  voi nei </a:t>
            </a:r>
            <a:r>
              <a:rPr sz="1200" spc="-5" dirty="0">
                <a:latin typeface="Times New Roman"/>
                <a:cs typeface="Times New Roman"/>
              </a:rPr>
              <a:t>consigli del </a:t>
            </a:r>
            <a:r>
              <a:rPr sz="1200" dirty="0">
                <a:latin typeface="Times New Roman"/>
                <a:cs typeface="Times New Roman"/>
              </a:rPr>
              <a:t>regno. </a:t>
            </a:r>
            <a:r>
              <a:rPr sz="1200" spc="-5" dirty="0">
                <a:latin typeface="Times New Roman"/>
                <a:cs typeface="Times New Roman"/>
              </a:rPr>
              <a:t>Voi siete ora miei </a:t>
            </a:r>
            <a:r>
              <a:rPr sz="1200" dirty="0">
                <a:latin typeface="Times New Roman"/>
                <a:cs typeface="Times New Roman"/>
              </a:rPr>
              <a:t>amici; io ho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voi e vi </a:t>
            </a:r>
            <a:r>
              <a:rPr sz="1200" spc="-5" dirty="0">
                <a:latin typeface="Times New Roman"/>
                <a:cs typeface="Times New Roman"/>
              </a:rPr>
              <a:t>voglio bene; </a:t>
            </a:r>
            <a:r>
              <a:rPr sz="1200" dirty="0">
                <a:latin typeface="Times New Roman"/>
                <a:cs typeface="Times New Roman"/>
              </a:rPr>
              <a:t>diverrete presto miei </a:t>
            </a:r>
            <a:r>
              <a:rPr sz="1200" spc="-5" dirty="0">
                <a:latin typeface="Times New Roman"/>
                <a:cs typeface="Times New Roman"/>
              </a:rPr>
              <a:t>associati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 marL="63500" marR="216535">
              <a:lnSpc>
                <a:spcPct val="95900"/>
              </a:lnSpc>
            </a:pPr>
            <a:r>
              <a:rPr sz="1200" dirty="0">
                <a:latin typeface="Times New Roman"/>
                <a:cs typeface="Times New Roman"/>
              </a:rPr>
              <a:t>Siate pazienti, siate </a:t>
            </a:r>
            <a:r>
              <a:rPr sz="1200" spc="-5" dirty="0">
                <a:latin typeface="Times New Roman"/>
                <a:cs typeface="Times New Roman"/>
              </a:rPr>
              <a:t>garbati.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obbedienti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Padre. Preparatevi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chiamata del regno. </a:t>
            </a:r>
            <a:r>
              <a:rPr sz="1200" dirty="0">
                <a:latin typeface="Times New Roman"/>
                <a:cs typeface="Times New Roman"/>
              </a:rPr>
              <a:t>Mentre proverete  </a:t>
            </a:r>
            <a:r>
              <a:rPr sz="1200" spc="-5" dirty="0">
                <a:latin typeface="Times New Roman"/>
                <a:cs typeface="Times New Roman"/>
              </a:rPr>
              <a:t>grande gioia nel </a:t>
            </a:r>
            <a:r>
              <a:rPr sz="1200" dirty="0">
                <a:latin typeface="Times New Roman"/>
                <a:cs typeface="Times New Roman"/>
              </a:rPr>
              <a:t>servizio di mio </a:t>
            </a:r>
            <a:r>
              <a:rPr sz="1200" spc="-5" dirty="0">
                <a:latin typeface="Times New Roman"/>
                <a:cs typeface="Times New Roman"/>
              </a:rPr>
              <a:t>Padre, preparatevi anche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difficoltà, perché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avverto che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soltanto attraverso </a:t>
            </a:r>
            <a:r>
              <a:rPr sz="1200" dirty="0">
                <a:latin typeface="Times New Roman"/>
                <a:cs typeface="Times New Roman"/>
              </a:rPr>
              <a:t>grandi  tribolazioni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entreranno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Ma per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avranno </a:t>
            </a:r>
            <a:r>
              <a:rPr sz="1200" dirty="0">
                <a:latin typeface="Times New Roman"/>
                <a:cs typeface="Times New Roman"/>
              </a:rPr>
              <a:t>trovato 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gioia sarà </a:t>
            </a:r>
            <a:r>
              <a:rPr sz="1200" dirty="0">
                <a:latin typeface="Times New Roman"/>
                <a:cs typeface="Times New Roman"/>
              </a:rPr>
              <a:t>completa e </a:t>
            </a:r>
            <a:r>
              <a:rPr sz="1200" spc="5" dirty="0">
                <a:latin typeface="Times New Roman"/>
                <a:cs typeface="Times New Roman"/>
              </a:rPr>
              <a:t>saranno 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beati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terra. Ma </a:t>
            </a:r>
            <a:r>
              <a:rPr sz="1200" dirty="0">
                <a:latin typeface="Times New Roman"/>
                <a:cs typeface="Times New Roman"/>
              </a:rPr>
              <a:t>non nutrite false </a:t>
            </a:r>
            <a:r>
              <a:rPr sz="1200" spc="-5" dirty="0">
                <a:latin typeface="Times New Roman"/>
                <a:cs typeface="Times New Roman"/>
              </a:rPr>
              <a:t>speranze;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esiterà alle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parole. </a:t>
            </a:r>
            <a:r>
              <a:rPr sz="1200" dirty="0">
                <a:latin typeface="Times New Roman"/>
                <a:cs typeface="Times New Roman"/>
              </a:rPr>
              <a:t>Anche voi, amici </a:t>
            </a:r>
            <a:r>
              <a:rPr sz="1200" spc="-5" dirty="0">
                <a:latin typeface="Times New Roman"/>
                <a:cs typeface="Times New Roman"/>
              </a:rPr>
              <a:t>miei,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comprendete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sto svelando alle </a:t>
            </a:r>
            <a:r>
              <a:rPr sz="1200" dirty="0">
                <a:latin typeface="Times New Roman"/>
                <a:cs typeface="Times New Roman"/>
              </a:rPr>
              <a:t>vostre menti </a:t>
            </a:r>
            <a:r>
              <a:rPr sz="1200" spc="-5" dirty="0">
                <a:latin typeface="Times New Roman"/>
                <a:cs typeface="Times New Roman"/>
              </a:rPr>
              <a:t>confuse. </a:t>
            </a:r>
            <a:r>
              <a:rPr sz="1200" dirty="0">
                <a:latin typeface="Times New Roman"/>
                <a:cs typeface="Times New Roman"/>
              </a:rPr>
              <a:t>Statene certi; noi </a:t>
            </a:r>
            <a:r>
              <a:rPr sz="1200" spc="-5" dirty="0">
                <a:latin typeface="Times New Roman"/>
                <a:cs typeface="Times New Roman"/>
              </a:rPr>
              <a:t>lavoreremo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cercatori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segni. Essi esigeranno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prodigi </a:t>
            </a:r>
            <a:r>
              <a:rPr sz="1200" dirty="0">
                <a:latin typeface="Times New Roman"/>
                <a:cs typeface="Times New Roman"/>
              </a:rPr>
              <a:t>come prova che io sono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da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lenti a  </a:t>
            </a:r>
            <a:r>
              <a:rPr sz="1200" spc="-5" dirty="0">
                <a:latin typeface="Times New Roman"/>
                <a:cs typeface="Times New Roman"/>
              </a:rPr>
              <a:t>riconoscere nella rivelazione dell’</a:t>
            </a:r>
            <a:r>
              <a:rPr sz="1200" i="1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di mio Padre le </a:t>
            </a:r>
            <a:r>
              <a:rPr sz="1200" spc="-5" dirty="0">
                <a:latin typeface="Times New Roman"/>
                <a:cs typeface="Times New Roman"/>
              </a:rPr>
              <a:t>credenziali </a:t>
            </a:r>
            <a:r>
              <a:rPr sz="1200" dirty="0">
                <a:latin typeface="Times New Roman"/>
                <a:cs typeface="Times New Roman"/>
              </a:rPr>
              <a:t>della mia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missione.”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57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(1533.4) 137:6.6 </a:t>
            </a:r>
            <a:r>
              <a:rPr sz="1200" spc="-5" dirty="0">
                <a:latin typeface="Times New Roman"/>
                <a:cs typeface="Times New Roman"/>
              </a:rPr>
              <a:t>Quella sera, quando furono </a:t>
            </a:r>
            <a:r>
              <a:rPr sz="1200" dirty="0">
                <a:latin typeface="Times New Roman"/>
                <a:cs typeface="Times New Roman"/>
              </a:rPr>
              <a:t>tornati 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prima di </a:t>
            </a:r>
            <a:r>
              <a:rPr sz="1200" spc="-5" dirty="0">
                <a:latin typeface="Times New Roman"/>
                <a:cs typeface="Times New Roman"/>
              </a:rPr>
              <a:t>separarsi, Gesù, stando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riva, </a:t>
            </a:r>
            <a:r>
              <a:rPr sz="1200" spc="-5" dirty="0">
                <a:latin typeface="Times New Roman"/>
                <a:cs typeface="Times New Roman"/>
              </a:rPr>
              <a:t>pregò: </a:t>
            </a:r>
            <a:r>
              <a:rPr sz="1200" dirty="0">
                <a:latin typeface="Times New Roman"/>
                <a:cs typeface="Times New Roman"/>
              </a:rPr>
              <a:t>“Padre mio, ti  </a:t>
            </a:r>
            <a:r>
              <a:rPr sz="1200" spc="-5" dirty="0">
                <a:latin typeface="Times New Roman"/>
                <a:cs typeface="Times New Roman"/>
              </a:rPr>
              <a:t>ringrazio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piccoli </a:t>
            </a:r>
            <a:r>
              <a:rPr sz="1200" spc="-5" dirty="0">
                <a:latin typeface="Times New Roman"/>
                <a:cs typeface="Times New Roman"/>
              </a:rPr>
              <a:t>che, nonostante </a:t>
            </a:r>
            <a:r>
              <a:rPr sz="1200" dirty="0">
                <a:latin typeface="Times New Roman"/>
                <a:cs typeface="Times New Roman"/>
              </a:rPr>
              <a:t>i loro dubbi, </a:t>
            </a:r>
            <a:r>
              <a:rPr sz="1200" spc="-5" dirty="0">
                <a:latin typeface="Times New Roman"/>
                <a:cs typeface="Times New Roman"/>
              </a:rPr>
              <a:t>già credono. Per </a:t>
            </a:r>
            <a:r>
              <a:rPr sz="1200" dirty="0">
                <a:latin typeface="Times New Roman"/>
                <a:cs typeface="Times New Roman"/>
              </a:rPr>
              <a:t>amore loro ho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me stesso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 </a:t>
            </a:r>
            <a:r>
              <a:rPr sz="1200" spc="-5" dirty="0">
                <a:latin typeface="Times New Roman"/>
                <a:cs typeface="Times New Roman"/>
              </a:rPr>
              <a:t>volontà. Possano essi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imparare ad essere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quattro mesi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preparazione</a:t>
            </a:r>
            <a:endParaRPr sz="1600">
              <a:latin typeface="Times New Roman"/>
              <a:cs typeface="Times New Roman"/>
            </a:endParaRPr>
          </a:p>
          <a:p>
            <a:pPr marL="76200" marR="7493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(1533.5) 137:7.1 </a:t>
            </a:r>
            <a:r>
              <a:rPr sz="1200" spc="-5" dirty="0">
                <a:latin typeface="Times New Roman"/>
                <a:cs typeface="Times New Roman"/>
              </a:rPr>
              <a:t>Per quattro lunghi mesi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marzo, aprile, maggio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giugno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attesa. Gesù </a:t>
            </a:r>
            <a:r>
              <a:rPr sz="1200" dirty="0">
                <a:latin typeface="Times New Roman"/>
                <a:cs typeface="Times New Roman"/>
              </a:rPr>
              <a:t>tenne più di </a:t>
            </a:r>
            <a:r>
              <a:rPr sz="1200" spc="-5" dirty="0">
                <a:latin typeface="Times New Roman"/>
                <a:cs typeface="Times New Roman"/>
              </a:rPr>
              <a:t>cento  lunghe ed intense, seppur vivaci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gioiose, riunioni con questi sei associati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fratello Giacomo. A causa di </a:t>
            </a:r>
            <a:r>
              <a:rPr sz="1200" dirty="0">
                <a:latin typeface="Times New Roman"/>
                <a:cs typeface="Times New Roman"/>
              </a:rPr>
              <a:t>una malattia </a:t>
            </a:r>
            <a:r>
              <a:rPr sz="1200" spc="-5" dirty="0">
                <a:latin typeface="Times New Roman"/>
                <a:cs typeface="Times New Roman"/>
              </a:rPr>
              <a:t>nella sua  famiglia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raramente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sedute. Giacomo,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non perse fiducia in lui, ma </a:t>
            </a:r>
            <a:r>
              <a:rPr sz="1200" spc="-5" dirty="0">
                <a:latin typeface="Times New Roman"/>
                <a:cs typeface="Times New Roman"/>
              </a:rPr>
              <a:t>durante  questi </a:t>
            </a:r>
            <a:r>
              <a:rPr sz="1200" dirty="0">
                <a:latin typeface="Times New Roman"/>
                <a:cs typeface="Times New Roman"/>
              </a:rPr>
              <a:t>mesi di </a:t>
            </a:r>
            <a:r>
              <a:rPr sz="1200" spc="-5" dirty="0">
                <a:latin typeface="Times New Roman"/>
                <a:cs typeface="Times New Roman"/>
              </a:rPr>
              <a:t>attesa </a:t>
            </a:r>
            <a:r>
              <a:rPr sz="1200" dirty="0">
                <a:latin typeface="Times New Roman"/>
                <a:cs typeface="Times New Roman"/>
              </a:rPr>
              <a:t>e d’inazione </a:t>
            </a:r>
            <a:r>
              <a:rPr sz="1200" spc="-5" dirty="0">
                <a:latin typeface="Times New Roman"/>
                <a:cs typeface="Times New Roman"/>
              </a:rPr>
              <a:t>Maria quasi </a:t>
            </a:r>
            <a:r>
              <a:rPr sz="1200" dirty="0">
                <a:latin typeface="Times New Roman"/>
                <a:cs typeface="Times New Roman"/>
              </a:rPr>
              <a:t>disperò di </a:t>
            </a:r>
            <a:r>
              <a:rPr sz="1200" spc="-5" dirty="0">
                <a:latin typeface="Times New Roman"/>
                <a:cs typeface="Times New Roman"/>
              </a:rPr>
              <a:t>suo figlio.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fede, elevata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altezze a </a:t>
            </a:r>
            <a:r>
              <a:rPr sz="1200" spc="-5" dirty="0">
                <a:latin typeface="Times New Roman"/>
                <a:cs typeface="Times New Roman"/>
              </a:rPr>
              <a:t>Cana, scese </a:t>
            </a:r>
            <a:r>
              <a:rPr sz="1200" dirty="0">
                <a:latin typeface="Times New Roman"/>
                <a:cs typeface="Times New Roman"/>
              </a:rPr>
              <a:t>ora a nuovi  </a:t>
            </a:r>
            <a:r>
              <a:rPr sz="1200" spc="-5" dirty="0">
                <a:latin typeface="Times New Roman"/>
                <a:cs typeface="Times New Roman"/>
              </a:rPr>
              <a:t>bassi livelli. </a:t>
            </a:r>
            <a:r>
              <a:rPr sz="1200" dirty="0">
                <a:latin typeface="Times New Roman"/>
                <a:cs typeface="Times New Roman"/>
              </a:rPr>
              <a:t>Essa poteva </a:t>
            </a:r>
            <a:r>
              <a:rPr sz="1200" spc="-5" dirty="0">
                <a:latin typeface="Times New Roman"/>
                <a:cs typeface="Times New Roman"/>
              </a:rPr>
              <a:t>soltanto ritornare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esclamazione così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ripetuta: “Non riesco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capirlo. Non riesco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significhi </a:t>
            </a:r>
            <a:r>
              <a:rPr sz="1200" dirty="0">
                <a:latin typeface="Times New Roman"/>
                <a:cs typeface="Times New Roman"/>
              </a:rPr>
              <a:t>tutto ciò.”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contribuì molto a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(1534.1) 137:7.2 </a:t>
            </a:r>
            <a:r>
              <a:rPr sz="1200" spc="-5" dirty="0">
                <a:latin typeface="Times New Roman"/>
                <a:cs typeface="Times New Roman"/>
              </a:rPr>
              <a:t>Durante questi quattro mesi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sangue, fecero maggior conoscenza con  Gesù;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abituarono all’idea </a:t>
            </a:r>
            <a:r>
              <a:rPr sz="1200" dirty="0">
                <a:latin typeface="Times New Roman"/>
                <a:cs typeface="Times New Roman"/>
              </a:rPr>
              <a:t>di vivere con questo Dio-uomo.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chiamassero Rabbi, essi stavano imparando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avere  </a:t>
            </a:r>
            <a:r>
              <a:rPr sz="1200" dirty="0">
                <a:latin typeface="Times New Roman"/>
                <a:cs typeface="Times New Roman"/>
              </a:rPr>
              <a:t>timore di lui. </a:t>
            </a:r>
            <a:r>
              <a:rPr sz="1200" spc="-5" dirty="0">
                <a:latin typeface="Times New Roman"/>
                <a:cs typeface="Times New Roman"/>
              </a:rPr>
              <a:t>Gesù possedeva quell’ineguagliabile grazia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permetteva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senza che </a:t>
            </a:r>
            <a:r>
              <a:rPr sz="1200" dirty="0">
                <a:latin typeface="Times New Roman"/>
                <a:cs typeface="Times New Roman"/>
              </a:rPr>
              <a:t>fossero  </a:t>
            </a:r>
            <a:r>
              <a:rPr sz="1200" spc="-5" dirty="0">
                <a:latin typeface="Times New Roman"/>
                <a:cs typeface="Times New Roman"/>
              </a:rPr>
              <a:t>intimiditi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divinità. Essi trovavano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facile essere “amici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incarnato nelle sembianze della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carne</a:t>
            </a:r>
            <a:endParaRPr sz="1200">
              <a:latin typeface="Times New Roman"/>
              <a:cs typeface="Times New Roman"/>
            </a:endParaRPr>
          </a:p>
          <a:p>
            <a:pPr marL="76200" marR="2374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mortale. Questo periodo d’attesa mise </a:t>
            </a:r>
            <a:r>
              <a:rPr sz="1200" dirty="0">
                <a:latin typeface="Times New Roman"/>
                <a:cs typeface="Times New Roman"/>
              </a:rPr>
              <a:t>a dura prova </a:t>
            </a:r>
            <a:r>
              <a:rPr sz="1200" spc="-5" dirty="0">
                <a:latin typeface="Times New Roman"/>
                <a:cs typeface="Times New Roman"/>
              </a:rPr>
              <a:t>l’intero gruppo </a:t>
            </a:r>
            <a:r>
              <a:rPr sz="1200" dirty="0">
                <a:latin typeface="Times New Roman"/>
                <a:cs typeface="Times New Roman"/>
              </a:rPr>
              <a:t>di credenti. </a:t>
            </a:r>
            <a:r>
              <a:rPr sz="1200" spc="-5" dirty="0">
                <a:latin typeface="Times New Roman"/>
                <a:cs typeface="Times New Roman"/>
              </a:rPr>
              <a:t>Non accadde nulla, assolutamente </a:t>
            </a:r>
            <a:r>
              <a:rPr sz="1200" dirty="0">
                <a:latin typeface="Times New Roman"/>
                <a:cs typeface="Times New Roman"/>
              </a:rPr>
              <a:t>nulla, di  </a:t>
            </a:r>
            <a:r>
              <a:rPr sz="1200" spc="-5" dirty="0">
                <a:latin typeface="Times New Roman"/>
                <a:cs typeface="Times New Roman"/>
              </a:rPr>
              <a:t>miracoloso. 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essi si </a:t>
            </a:r>
            <a:r>
              <a:rPr sz="1200" dirty="0">
                <a:latin typeface="Times New Roman"/>
                <a:cs typeface="Times New Roman"/>
              </a:rPr>
              <a:t>dedicavano </a:t>
            </a:r>
            <a:r>
              <a:rPr sz="1200" spc="-5" dirty="0">
                <a:latin typeface="Times New Roman"/>
                <a:cs typeface="Times New Roman"/>
              </a:rPr>
              <a:t>al loro lavoro abituale, mentre </a:t>
            </a:r>
            <a:r>
              <a:rPr sz="1200" dirty="0">
                <a:latin typeface="Times New Roman"/>
                <a:cs typeface="Times New Roman"/>
              </a:rPr>
              <a:t>sera dopo </a:t>
            </a:r>
            <a:r>
              <a:rPr sz="1200" spc="-5" dirty="0">
                <a:latin typeface="Times New Roman"/>
                <a:cs typeface="Times New Roman"/>
              </a:rPr>
              <a:t>sera si sedevano ai piedi </a:t>
            </a:r>
            <a:r>
              <a:rPr sz="1200" dirty="0">
                <a:latin typeface="Times New Roman"/>
                <a:cs typeface="Times New Roman"/>
              </a:rPr>
              <a:t>di Gesù.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tenuti uniti </a:t>
            </a:r>
            <a:r>
              <a:rPr sz="1200" spc="-5" dirty="0">
                <a:latin typeface="Times New Roman"/>
                <a:cs typeface="Times New Roman"/>
              </a:rPr>
              <a:t>dalla sua impareggiabile </a:t>
            </a:r>
            <a:r>
              <a:rPr sz="1200" dirty="0">
                <a:latin typeface="Times New Roman"/>
                <a:cs typeface="Times New Roman"/>
              </a:rPr>
              <a:t>personalità e </a:t>
            </a:r>
            <a:r>
              <a:rPr sz="1200" spc="-5" dirty="0">
                <a:latin typeface="Times New Roman"/>
                <a:cs typeface="Times New Roman"/>
              </a:rPr>
              <a:t>dalle parole gentili che rivolgeva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dopo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06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(1534.2) 137:7.3 </a:t>
            </a:r>
            <a:r>
              <a:rPr sz="1200" spc="-5" dirty="0">
                <a:latin typeface="Times New Roman"/>
                <a:cs typeface="Times New Roman"/>
              </a:rPr>
              <a:t>Questo periodo d’attesa </a:t>
            </a:r>
            <a:r>
              <a:rPr sz="1200" dirty="0">
                <a:latin typeface="Times New Roman"/>
                <a:cs typeface="Times New Roman"/>
              </a:rPr>
              <a:t>e d’insegnamento fu specialmente duro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Simon Pietro. </a:t>
            </a:r>
            <a:r>
              <a:rPr sz="1200" spc="-5" dirty="0">
                <a:latin typeface="Times New Roman"/>
                <a:cs typeface="Times New Roman"/>
              </a:rPr>
              <a:t>Egli cercò ripetutamente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persuadere Gesù </a:t>
            </a:r>
            <a:r>
              <a:rPr sz="1200" dirty="0">
                <a:latin typeface="Times New Roman"/>
                <a:cs typeface="Times New Roman"/>
              </a:rPr>
              <a:t>a lanciarsi </a:t>
            </a:r>
            <a:r>
              <a:rPr sz="1200" spc="-5" dirty="0">
                <a:latin typeface="Times New Roman"/>
                <a:cs typeface="Times New Roman"/>
              </a:rPr>
              <a:t>nella predicazione del regno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continuava a predicare in </a:t>
            </a:r>
            <a:r>
              <a:rPr sz="1200" spc="-5" dirty="0">
                <a:latin typeface="Times New Roman"/>
                <a:cs typeface="Times New Roman"/>
              </a:rPr>
              <a:t>Giudea.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2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27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risposta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Pietro era sempre: </a:t>
            </a:r>
            <a:r>
              <a:rPr sz="1200" dirty="0">
                <a:latin typeface="Times New Roman"/>
                <a:cs typeface="Times New Roman"/>
              </a:rPr>
              <a:t>“Sii </a:t>
            </a:r>
            <a:r>
              <a:rPr sz="1200" spc="-5" dirty="0">
                <a:latin typeface="Times New Roman"/>
                <a:cs typeface="Times New Roman"/>
              </a:rPr>
              <a:t>paziente, Simone. Progredisci. Nessuno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Padre  chiamerà.”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calmava Pietro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moderati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filosofici. </a:t>
            </a:r>
            <a:r>
              <a:rPr sz="1200" dirty="0">
                <a:latin typeface="Times New Roman"/>
                <a:cs typeface="Times New Roman"/>
              </a:rPr>
              <a:t>Andrea era </a:t>
            </a:r>
            <a:r>
              <a:rPr sz="1200" spc="-5" dirty="0">
                <a:latin typeface="Times New Roman"/>
                <a:cs typeface="Times New Roman"/>
              </a:rPr>
              <a:t>terribilmente  impressionato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naturalezza </a:t>
            </a:r>
            <a:r>
              <a:rPr sz="1200" dirty="0">
                <a:latin typeface="Times New Roman"/>
                <a:cs typeface="Times New Roman"/>
              </a:rPr>
              <a:t>umana di </a:t>
            </a:r>
            <a:r>
              <a:rPr sz="1200" spc="-5" dirty="0">
                <a:latin typeface="Times New Roman"/>
                <a:cs typeface="Times New Roman"/>
              </a:rPr>
              <a:t>Gesù.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stancava mai di </a:t>
            </a:r>
            <a:r>
              <a:rPr sz="1200" spc="-5" dirty="0">
                <a:latin typeface="Times New Roman"/>
                <a:cs typeface="Times New Roman"/>
              </a:rPr>
              <a:t>contemplare come </a:t>
            </a:r>
            <a:r>
              <a:rPr sz="1200" dirty="0">
                <a:latin typeface="Times New Roman"/>
                <a:cs typeface="Times New Roman"/>
              </a:rPr>
              <a:t>una persona che poteva vivere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poteva avere tanta </a:t>
            </a:r>
            <a:r>
              <a:rPr sz="1200" spc="-5" dirty="0">
                <a:latin typeface="Times New Roman"/>
                <a:cs typeface="Times New Roman"/>
              </a:rPr>
              <a:t>amicizia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considerazione per degli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0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(1534.3) 137:7.4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Gesù </a:t>
            </a:r>
            <a:r>
              <a:rPr sz="1200" dirty="0">
                <a:latin typeface="Times New Roman"/>
                <a:cs typeface="Times New Roman"/>
              </a:rPr>
              <a:t>parlò nella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soltanto due </a:t>
            </a:r>
            <a:r>
              <a:rPr sz="1200" spc="-5" dirty="0">
                <a:latin typeface="Times New Roman"/>
                <a:cs typeface="Times New Roman"/>
              </a:rPr>
              <a:t>volte. Verso </a:t>
            </a:r>
            <a:r>
              <a:rPr sz="1200" dirty="0">
                <a:latin typeface="Times New Roman"/>
                <a:cs typeface="Times New Roman"/>
              </a:rPr>
              <a:t>la fine di queste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settimane  di attesa i commenti </a:t>
            </a:r>
            <a:r>
              <a:rPr sz="1200" spc="-5" dirty="0">
                <a:latin typeface="Times New Roman"/>
                <a:cs typeface="Times New Roman"/>
              </a:rPr>
              <a:t>sul suo battesimo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vino di </a:t>
            </a:r>
            <a:r>
              <a:rPr sz="1200" spc="-5" dirty="0">
                <a:latin typeface="Times New Roman"/>
                <a:cs typeface="Times New Roman"/>
              </a:rPr>
              <a:t>Cana avevano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placarsi.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vegliò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accadessero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apparenti miracoli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periodo. 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vivevano </a:t>
            </a:r>
            <a:r>
              <a:rPr sz="1200" spc="-5" dirty="0">
                <a:latin typeface="Times New Roman"/>
                <a:cs typeface="Times New Roman"/>
              </a:rPr>
              <a:t>così tranquillamente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voci </a:t>
            </a:r>
            <a:r>
              <a:rPr sz="1200" dirty="0">
                <a:latin typeface="Times New Roman"/>
                <a:cs typeface="Times New Roman"/>
              </a:rPr>
              <a:t>delle strane attività  di </a:t>
            </a:r>
            <a:r>
              <a:rPr sz="1200" spc="-5" dirty="0">
                <a:latin typeface="Times New Roman"/>
                <a:cs typeface="Times New Roman"/>
              </a:rPr>
              <a:t>Gesù erano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riportate ad </a:t>
            </a:r>
            <a:r>
              <a:rPr sz="1200" dirty="0">
                <a:latin typeface="Times New Roman"/>
                <a:cs typeface="Times New Roman"/>
              </a:rPr>
              <a:t>Erode Antipa, che a </a:t>
            </a:r>
            <a:r>
              <a:rPr sz="1200" spc="-5" dirty="0">
                <a:latin typeface="Times New Roman"/>
                <a:cs typeface="Times New Roman"/>
              </a:rPr>
              <a:t>sua volta </a:t>
            </a:r>
            <a:r>
              <a:rPr sz="1200" dirty="0">
                <a:latin typeface="Times New Roman"/>
                <a:cs typeface="Times New Roman"/>
              </a:rPr>
              <a:t>mandò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spie </a:t>
            </a:r>
            <a:r>
              <a:rPr sz="1200" spc="-5" dirty="0">
                <a:latin typeface="Times New Roman"/>
                <a:cs typeface="Times New Roman"/>
              </a:rPr>
              <a:t>per accertare </a:t>
            </a:r>
            <a:r>
              <a:rPr sz="1200" dirty="0">
                <a:latin typeface="Times New Roman"/>
                <a:cs typeface="Times New Roman"/>
              </a:rPr>
              <a:t>di che cosa </a:t>
            </a:r>
            <a:r>
              <a:rPr sz="1200" spc="-5" dirty="0">
                <a:latin typeface="Times New Roman"/>
                <a:cs typeface="Times New Roman"/>
              </a:rPr>
              <a:t>si trattasse. Ma </a:t>
            </a:r>
            <a:r>
              <a:rPr sz="1200" spc="5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preoccupato </a:t>
            </a:r>
            <a:r>
              <a:rPr sz="1200" dirty="0">
                <a:latin typeface="Times New Roman"/>
                <a:cs typeface="Times New Roman"/>
              </a:rPr>
              <a:t>dalla predicazione di </a:t>
            </a:r>
            <a:r>
              <a:rPr sz="1200" spc="-5" dirty="0">
                <a:latin typeface="Times New Roman"/>
                <a:cs typeface="Times New Roman"/>
              </a:rPr>
              <a:t>Giovanni. Egli decise </a:t>
            </a:r>
            <a:r>
              <a:rPr sz="1200" dirty="0">
                <a:latin typeface="Times New Roman"/>
                <a:cs typeface="Times New Roman"/>
              </a:rPr>
              <a:t>di non molestare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opera proseguì </a:t>
            </a:r>
            <a:r>
              <a:rPr sz="1200" spc="-5" dirty="0">
                <a:latin typeface="Times New Roman"/>
                <a:cs typeface="Times New Roman"/>
              </a:rPr>
              <a:t>così tranquillamente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Cafarnao.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(1534.4) 137:7.5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attesa Gesù si sforzò d’insegnare ai suoi associati quale doveva essere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verso i  </a:t>
            </a:r>
            <a:r>
              <a:rPr sz="1200" spc="-5" dirty="0">
                <a:latin typeface="Times New Roman"/>
                <a:cs typeface="Times New Roman"/>
              </a:rPr>
              <a:t>vari gruppi religiosi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partiti politici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Palestina.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erano sempre: “Noi cerchiamo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conquistarli </a:t>
            </a:r>
            <a:r>
              <a:rPr sz="1200" dirty="0">
                <a:latin typeface="Times New Roman"/>
                <a:cs typeface="Times New Roman"/>
              </a:rPr>
              <a:t>tutti, ma </a:t>
            </a:r>
            <a:r>
              <a:rPr sz="1200" i="1" dirty="0">
                <a:latin typeface="Times New Roman"/>
                <a:cs typeface="Times New Roman"/>
              </a:rPr>
              <a:t>non  </a:t>
            </a:r>
            <a:r>
              <a:rPr sz="1200" i="1" spc="-5" dirty="0">
                <a:latin typeface="Times New Roman"/>
                <a:cs typeface="Times New Roman"/>
              </a:rPr>
              <a:t>apparteniamo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(1534.5) 137:7.6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Scribi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rabbini, nel loro </a:t>
            </a:r>
            <a:r>
              <a:rPr sz="1200" dirty="0">
                <a:latin typeface="Times New Roman"/>
                <a:cs typeface="Times New Roman"/>
              </a:rPr>
              <a:t>insieme, </a:t>
            </a:r>
            <a:r>
              <a:rPr sz="1200" spc="-5" dirty="0">
                <a:latin typeface="Times New Roman"/>
                <a:cs typeface="Times New Roman"/>
              </a:rPr>
              <a:t>erano chiamati Farisei.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stessi si denominavano gli “associati”. </a:t>
            </a:r>
            <a:r>
              <a:rPr sz="1200" dirty="0">
                <a:latin typeface="Times New Roman"/>
                <a:cs typeface="Times New Roman"/>
              </a:rPr>
              <a:t>Sotto molti  </a:t>
            </a:r>
            <a:r>
              <a:rPr sz="1200" spc="-5" dirty="0">
                <a:latin typeface="Times New Roman"/>
                <a:cs typeface="Times New Roman"/>
              </a:rPr>
              <a:t>aspetti essi rappresentavano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progressista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Ebrei,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adottato </a:t>
            </a:r>
            <a:r>
              <a:rPr sz="1200" spc="-5" dirty="0">
                <a:latin typeface="Times New Roman"/>
                <a:cs typeface="Times New Roman"/>
              </a:rPr>
              <a:t>numerosi insegnamenti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trovati  </a:t>
            </a:r>
            <a:r>
              <a:rPr sz="1200" spc="-5" dirty="0">
                <a:latin typeface="Times New Roman"/>
                <a:cs typeface="Times New Roman"/>
              </a:rPr>
              <a:t>nelle Scritture ebraiche, quali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nella risurrezione dei morti, </a:t>
            </a:r>
            <a:r>
              <a:rPr sz="1200" dirty="0">
                <a:latin typeface="Times New Roman"/>
                <a:cs typeface="Times New Roman"/>
              </a:rPr>
              <a:t>una dottrina menzionata soltanto da </a:t>
            </a:r>
            <a:r>
              <a:rPr sz="1200" spc="-5" dirty="0">
                <a:latin typeface="Times New Roman"/>
                <a:cs typeface="Times New Roman"/>
              </a:rPr>
              <a:t>Daniele,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ultimi  </a:t>
            </a:r>
            <a:r>
              <a:rPr sz="1200" spc="-5" dirty="0">
                <a:latin typeface="Times New Roman"/>
                <a:cs typeface="Times New Roman"/>
              </a:rPr>
              <a:t>profeti.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13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(1534.6) 137:7.7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dei Sadducei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clero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alcuni ricchi Ebrei.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pignoli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 nell’applicazione della legge.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i Sadducei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dei </a:t>
            </a:r>
            <a:r>
              <a:rPr sz="1200" dirty="0">
                <a:latin typeface="Times New Roman"/>
                <a:cs typeface="Times New Roman"/>
              </a:rPr>
              <a:t>partiti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delle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6071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29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(1534.7) 137:7.8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Esseni erano </a:t>
            </a:r>
            <a:r>
              <a:rPr sz="1200" dirty="0">
                <a:latin typeface="Times New Roman"/>
                <a:cs typeface="Times New Roman"/>
              </a:rPr>
              <a:t>una vera setta </a:t>
            </a:r>
            <a:r>
              <a:rPr sz="1200" spc="-5" dirty="0">
                <a:latin typeface="Times New Roman"/>
                <a:cs typeface="Times New Roman"/>
              </a:rPr>
              <a:t>religiosa, che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rivolta dei Maccabei.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requisiti erano, </a:t>
            </a:r>
            <a:r>
              <a:rPr sz="1200" dirty="0">
                <a:latin typeface="Times New Roman"/>
                <a:cs typeface="Times New Roman"/>
              </a:rPr>
              <a:t>sotto  </a:t>
            </a:r>
            <a:r>
              <a:rPr sz="1200" spc="-5" dirty="0">
                <a:latin typeface="Times New Roman"/>
                <a:cs typeface="Times New Roman"/>
              </a:rPr>
              <a:t>certi aspetti, </a:t>
            </a:r>
            <a:r>
              <a:rPr sz="1200" dirty="0">
                <a:latin typeface="Times New Roman"/>
                <a:cs typeface="Times New Roman"/>
              </a:rPr>
              <a:t>più severi di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Farisei. Essi avevano adottato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persiane,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come una  </a:t>
            </a:r>
            <a:r>
              <a:rPr sz="1200" spc="-5" dirty="0">
                <a:latin typeface="Times New Roman"/>
                <a:cs typeface="Times New Roman"/>
              </a:rPr>
              <a:t>confraternita </a:t>
            </a:r>
            <a:r>
              <a:rPr sz="1200" dirty="0">
                <a:latin typeface="Times New Roman"/>
                <a:cs typeface="Times New Roman"/>
              </a:rPr>
              <a:t>in monasteri, </a:t>
            </a:r>
            <a:r>
              <a:rPr sz="1200" spc="-5" dirty="0">
                <a:latin typeface="Times New Roman"/>
                <a:cs typeface="Times New Roman"/>
              </a:rPr>
              <a:t>astenendosi dal matrimonio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tutto in comune.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specializzati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insegnamenti  </a:t>
            </a:r>
            <a:r>
              <a:rPr sz="1200" spc="-5" dirty="0">
                <a:latin typeface="Times New Roman"/>
                <a:cs typeface="Times New Roman"/>
              </a:rPr>
              <a:t>concernenti gli</a:t>
            </a:r>
            <a:r>
              <a:rPr sz="1200" dirty="0">
                <a:latin typeface="Times New Roman"/>
                <a:cs typeface="Times New Roman"/>
              </a:rPr>
              <a:t> 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(1535.1) 137:7.9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Zeloti 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ardenti </a:t>
            </a:r>
            <a:r>
              <a:rPr sz="1200" dirty="0">
                <a:latin typeface="Times New Roman"/>
                <a:cs typeface="Times New Roman"/>
              </a:rPr>
              <a:t>patrioti </a:t>
            </a:r>
            <a:r>
              <a:rPr sz="1200" spc="-5" dirty="0">
                <a:latin typeface="Times New Roman"/>
                <a:cs typeface="Times New Roman"/>
              </a:rPr>
              <a:t>ebrei. Essi sostenevano che </a:t>
            </a:r>
            <a:r>
              <a:rPr sz="1200" dirty="0">
                <a:latin typeface="Times New Roman"/>
                <a:cs typeface="Times New Roman"/>
              </a:rPr>
              <a:t>qualsiasi metodo </a:t>
            </a:r>
            <a:r>
              <a:rPr sz="1200" spc="-5" dirty="0">
                <a:latin typeface="Times New Roman"/>
                <a:cs typeface="Times New Roman"/>
              </a:rPr>
              <a:t>era giustificato </a:t>
            </a:r>
            <a:r>
              <a:rPr sz="1200" dirty="0">
                <a:latin typeface="Times New Roman"/>
                <a:cs typeface="Times New Roman"/>
              </a:rPr>
              <a:t>nella lotta </a:t>
            </a:r>
            <a:r>
              <a:rPr sz="1200" spc="-5" dirty="0">
                <a:latin typeface="Times New Roman"/>
                <a:cs typeface="Times New Roman"/>
              </a:rPr>
              <a:t>per  sfuggire alla </a:t>
            </a:r>
            <a:r>
              <a:rPr sz="1200" dirty="0">
                <a:latin typeface="Times New Roman"/>
                <a:cs typeface="Times New Roman"/>
              </a:rPr>
              <a:t>schiavitù del </a:t>
            </a:r>
            <a:r>
              <a:rPr sz="1200" spc="-5" dirty="0">
                <a:latin typeface="Times New Roman"/>
                <a:cs typeface="Times New Roman"/>
              </a:rPr>
              <a:t>giogo romano.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0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(1535.2) 137:7.10 </a:t>
            </a:r>
            <a:r>
              <a:rPr sz="1200" spc="-5" dirty="0">
                <a:latin typeface="Times New Roman"/>
                <a:cs typeface="Times New Roman"/>
              </a:rPr>
              <a:t>Gli Erodiani erano </a:t>
            </a:r>
            <a:r>
              <a:rPr sz="1200" dirty="0">
                <a:latin typeface="Times New Roman"/>
                <a:cs typeface="Times New Roman"/>
              </a:rPr>
              <a:t>un partito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politico </a:t>
            </a:r>
            <a:r>
              <a:rPr sz="1200" spc="-5" dirty="0">
                <a:latin typeface="Times New Roman"/>
                <a:cs typeface="Times New Roman"/>
              </a:rPr>
              <a:t>che propugnava l’emancipazione dal governo diretto dei </a:t>
            </a:r>
            <a:r>
              <a:rPr sz="1200" dirty="0">
                <a:latin typeface="Times New Roman"/>
                <a:cs typeface="Times New Roman"/>
              </a:rPr>
              <a:t>Romani 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restaurazione della </a:t>
            </a:r>
            <a:r>
              <a:rPr sz="1200" dirty="0">
                <a:latin typeface="Times New Roman"/>
                <a:cs typeface="Times New Roman"/>
              </a:rPr>
              <a:t>dinastia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Erode.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3070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(1535.3) 137:7.11 </a:t>
            </a:r>
            <a:r>
              <a:rPr sz="1200" spc="-5" dirty="0">
                <a:latin typeface="Times New Roman"/>
                <a:cs typeface="Times New Roman"/>
              </a:rPr>
              <a:t>Al centro stesso della Palestina </a:t>
            </a:r>
            <a:r>
              <a:rPr sz="1200" dirty="0">
                <a:latin typeface="Times New Roman"/>
                <a:cs typeface="Times New Roman"/>
              </a:rPr>
              <a:t>vivevano i </a:t>
            </a:r>
            <a:r>
              <a:rPr sz="1200" spc="-5" dirty="0">
                <a:latin typeface="Times New Roman"/>
                <a:cs typeface="Times New Roman"/>
              </a:rPr>
              <a:t>Samaritani,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quali “gli </a:t>
            </a:r>
            <a:r>
              <a:rPr sz="1200" dirty="0">
                <a:latin typeface="Times New Roman"/>
                <a:cs typeface="Times New Roman"/>
              </a:rPr>
              <a:t>Ebrei non </a:t>
            </a:r>
            <a:r>
              <a:rPr sz="1200" spc="-5" dirty="0">
                <a:latin typeface="Times New Roman"/>
                <a:cs typeface="Times New Roman"/>
              </a:rPr>
              <a:t>avevano alcun rapporto”, </a:t>
            </a:r>
            <a:r>
              <a:rPr sz="1200" dirty="0">
                <a:latin typeface="Times New Roman"/>
                <a:cs typeface="Times New Roman"/>
              </a:rPr>
              <a:t>benché 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molti punti di vista simili </a:t>
            </a:r>
            <a:r>
              <a:rPr sz="1200" spc="-5" dirty="0">
                <a:latin typeface="Times New Roman"/>
                <a:cs typeface="Times New Roman"/>
              </a:rPr>
              <a:t>agli insegnamenti 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27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(1535.4) 137:7.12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partiti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sette, </a:t>
            </a:r>
            <a:r>
              <a:rPr sz="1200" dirty="0">
                <a:latin typeface="Times New Roman"/>
                <a:cs typeface="Times New Roman"/>
              </a:rPr>
              <a:t>compresa la </a:t>
            </a:r>
            <a:r>
              <a:rPr sz="1200" spc="-5" dirty="0">
                <a:latin typeface="Times New Roman"/>
                <a:cs typeface="Times New Roman"/>
              </a:rPr>
              <a:t>piccola confraternita nazirea, credevano </a:t>
            </a:r>
            <a:r>
              <a:rPr sz="1200" dirty="0">
                <a:latin typeface="Times New Roman"/>
                <a:cs typeface="Times New Roman"/>
              </a:rPr>
              <a:t>nella venuta,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o dopo, </a:t>
            </a:r>
            <a:r>
              <a:rPr sz="1200" spc="-5" dirty="0">
                <a:latin typeface="Times New Roman"/>
                <a:cs typeface="Times New Roman"/>
              </a:rPr>
              <a:t>del Messia.  Essi si aspettavano </a:t>
            </a:r>
            <a:r>
              <a:rPr sz="1200" dirty="0">
                <a:latin typeface="Times New Roman"/>
                <a:cs typeface="Times New Roman"/>
              </a:rPr>
              <a:t>tutti un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nazionale. </a:t>
            </a:r>
            <a:r>
              <a:rPr sz="1200" spc="-5" dirty="0">
                <a:latin typeface="Times New Roman"/>
                <a:cs typeface="Times New Roman"/>
              </a:rPr>
              <a:t>Ma Gesù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esplicito nel </a:t>
            </a:r>
            <a:r>
              <a:rPr sz="1200" dirty="0">
                <a:latin typeface="Times New Roman"/>
                <a:cs typeface="Times New Roman"/>
              </a:rPr>
              <a:t>chiarire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sarebbero  alleati ad </a:t>
            </a:r>
            <a:r>
              <a:rPr sz="1200" dirty="0">
                <a:latin typeface="Times New Roman"/>
                <a:cs typeface="Times New Roman"/>
              </a:rPr>
              <a:t>alcuna di queste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o d’azione.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doveva essere </a:t>
            </a:r>
            <a:r>
              <a:rPr sz="1200" spc="5" dirty="0">
                <a:latin typeface="Times New Roman"/>
                <a:cs typeface="Times New Roman"/>
              </a:rPr>
              <a:t>né un </a:t>
            </a:r>
            <a:r>
              <a:rPr sz="1200" spc="-5" dirty="0">
                <a:latin typeface="Times New Roman"/>
                <a:cs typeface="Times New Roman"/>
              </a:rPr>
              <a:t>Nazireo </a:t>
            </a:r>
            <a:r>
              <a:rPr sz="1200" dirty="0">
                <a:latin typeface="Times New Roman"/>
                <a:cs typeface="Times New Roman"/>
              </a:rPr>
              <a:t>né 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44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(1535.5) 137:7.13 </a:t>
            </a:r>
            <a:r>
              <a:rPr sz="1200" spc="-5" dirty="0">
                <a:latin typeface="Times New Roman"/>
                <a:cs typeface="Times New Roman"/>
              </a:rPr>
              <a:t>Sebbene Gesù avesse ordinato </a:t>
            </a:r>
            <a:r>
              <a:rPr sz="1200" dirty="0">
                <a:latin typeface="Times New Roman"/>
                <a:cs typeface="Times New Roman"/>
              </a:rPr>
              <a:t>più tardi che </a:t>
            </a:r>
            <a:r>
              <a:rPr sz="1200" spc="-5" dirty="0">
                <a:latin typeface="Times New Roman"/>
                <a:cs typeface="Times New Roman"/>
              </a:rPr>
              <a:t>gli apostoli andassero, come aveva fatto </a:t>
            </a:r>
            <a:r>
              <a:rPr sz="1200" dirty="0">
                <a:latin typeface="Times New Roman"/>
                <a:cs typeface="Times New Roman"/>
              </a:rPr>
              <a:t>Giovanni,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ad istruire </a:t>
            </a:r>
            <a:r>
              <a:rPr sz="1200" dirty="0">
                <a:latin typeface="Times New Roman"/>
                <a:cs typeface="Times New Roman"/>
              </a:rPr>
              <a:t>i credenti, </a:t>
            </a:r>
            <a:r>
              <a:rPr sz="1200" spc="-5" dirty="0">
                <a:latin typeface="Times New Roman"/>
                <a:cs typeface="Times New Roman"/>
              </a:rPr>
              <a:t>egli poneva l’accento sulla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“buona </a:t>
            </a:r>
            <a:r>
              <a:rPr sz="1200" spc="-5" dirty="0">
                <a:latin typeface="Times New Roman"/>
                <a:cs typeface="Times New Roman"/>
              </a:rPr>
              <a:t>novella del regno dei cieli”. Egli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ripeteva</a:t>
            </a:r>
            <a:endParaRPr sz="1200">
              <a:latin typeface="Times New Roman"/>
              <a:cs typeface="Times New Roman"/>
            </a:endParaRPr>
          </a:p>
          <a:p>
            <a:pPr marL="101600" marR="13081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instancabilmente ai suoi associati 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“manifestare amore, compassione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simpatia”. Insegnò presto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seguaci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era un’esperienza </a:t>
            </a:r>
            <a:r>
              <a:rPr sz="1200" spc="-5" dirty="0">
                <a:latin typeface="Times New Roman"/>
                <a:cs typeface="Times New Roman"/>
              </a:rPr>
              <a:t>spirituale concernente </a:t>
            </a:r>
            <a:r>
              <a:rPr sz="1200" dirty="0">
                <a:latin typeface="Times New Roman"/>
                <a:cs typeface="Times New Roman"/>
              </a:rPr>
              <a:t>l’intronizzazione di </a:t>
            </a:r>
            <a:r>
              <a:rPr sz="1200" spc="-5" dirty="0">
                <a:latin typeface="Times New Roman"/>
                <a:cs typeface="Times New Roman"/>
              </a:rPr>
              <a:t>Dio nel cuore </a:t>
            </a:r>
            <a:r>
              <a:rPr sz="1200" dirty="0">
                <a:latin typeface="Times New Roman"/>
                <a:cs typeface="Times New Roman"/>
              </a:rPr>
              <a:t>degli 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00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(1535.6) 137:7.14 </a:t>
            </a:r>
            <a:r>
              <a:rPr sz="1200" spc="-5" dirty="0">
                <a:latin typeface="Times New Roman"/>
                <a:cs typeface="Times New Roman"/>
              </a:rPr>
              <a:t>Mentre attendevano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prima d’imbarcarsi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pubblica </a:t>
            </a:r>
            <a:r>
              <a:rPr sz="1200" spc="-5" dirty="0">
                <a:latin typeface="Times New Roman"/>
                <a:cs typeface="Times New Roman"/>
              </a:rPr>
              <a:t>attiva,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compagni passarono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settimana alla </a:t>
            </a:r>
            <a:r>
              <a:rPr sz="1200" dirty="0">
                <a:latin typeface="Times New Roman"/>
                <a:cs typeface="Times New Roman"/>
              </a:rPr>
              <a:t>sinagoga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studio delle </a:t>
            </a:r>
            <a:r>
              <a:rPr sz="1200" spc="-5" dirty="0">
                <a:latin typeface="Times New Roman"/>
                <a:cs typeface="Times New Roman"/>
              </a:rPr>
              <a:t>Scritture ebraiche. </a:t>
            </a:r>
            <a:r>
              <a:rPr sz="1200" dirty="0">
                <a:latin typeface="Times New Roman"/>
                <a:cs typeface="Times New Roman"/>
              </a:rPr>
              <a:t>Anni 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periodi  </a:t>
            </a:r>
            <a:r>
              <a:rPr sz="1200" spc="-5" dirty="0">
                <a:latin typeface="Times New Roman"/>
                <a:cs typeface="Times New Roman"/>
              </a:rPr>
              <a:t>d’intenso lavoro </a:t>
            </a:r>
            <a:r>
              <a:rPr sz="1200" dirty="0">
                <a:latin typeface="Times New Roman"/>
                <a:cs typeface="Times New Roman"/>
              </a:rPr>
              <a:t>pubblico, </a:t>
            </a:r>
            <a:r>
              <a:rPr sz="1200" spc="-5" dirty="0">
                <a:latin typeface="Times New Roman"/>
                <a:cs typeface="Times New Roman"/>
              </a:rPr>
              <a:t>gli apostoli si ricordarono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quattro mesi </a:t>
            </a:r>
            <a:r>
              <a:rPr sz="1200" dirty="0">
                <a:latin typeface="Times New Roman"/>
                <a:cs typeface="Times New Roman"/>
              </a:rPr>
              <a:t>come tra i più </a:t>
            </a:r>
            <a:r>
              <a:rPr sz="1200" spc="-5" dirty="0">
                <a:latin typeface="Times New Roman"/>
                <a:cs typeface="Times New Roman"/>
              </a:rPr>
              <a:t>preziosi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proficui </a:t>
            </a:r>
            <a:r>
              <a:rPr sz="1200" dirty="0">
                <a:latin typeface="Times New Roman"/>
                <a:cs typeface="Times New Roman"/>
              </a:rPr>
              <a:t>di tutta la loro 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il Maestro.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insegnò 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tutto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potevano assimilare.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commise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l’errore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d’istruirli eccessivamente. Non provocò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presentando delle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troppo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sermone sul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regno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(1535.7) 137:8.1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22 </a:t>
            </a:r>
            <a:r>
              <a:rPr sz="1200" spc="-5" dirty="0">
                <a:latin typeface="Times New Roman"/>
                <a:cs typeface="Times New Roman"/>
              </a:rPr>
              <a:t>giugno, 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partissero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primo giro 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e circa </a:t>
            </a:r>
            <a:r>
              <a:rPr sz="1200" spc="-5" dirty="0">
                <a:latin typeface="Times New Roman"/>
                <a:cs typeface="Times New Roman"/>
              </a:rPr>
              <a:t>dieci giorni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</a:t>
            </a:r>
            <a:endParaRPr sz="1200">
              <a:latin typeface="Times New Roman"/>
              <a:cs typeface="Times New Roman"/>
            </a:endParaRPr>
          </a:p>
          <a:p>
            <a:pPr marL="76200" marR="104139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l’imprigionamento </a:t>
            </a:r>
            <a:r>
              <a:rPr sz="1200" dirty="0">
                <a:latin typeface="Times New Roman"/>
                <a:cs typeface="Times New Roman"/>
              </a:rPr>
              <a:t>di Giovanni,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occupò il pulpito della </a:t>
            </a:r>
            <a:r>
              <a:rPr sz="1200" spc="-10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volta dopo che aveva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Cafarnao.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36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(1535.8) 137:8.2 </a:t>
            </a:r>
            <a:r>
              <a:rPr sz="1200" spc="-5" dirty="0">
                <a:latin typeface="Times New Roman"/>
                <a:cs typeface="Times New Roman"/>
              </a:rPr>
              <a:t>Qualche giorno prima della predicazione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sermone su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Regno”, mentre </a:t>
            </a:r>
            <a:r>
              <a:rPr sz="1200" spc="-5" dirty="0">
                <a:latin typeface="Times New Roman"/>
                <a:cs typeface="Times New Roman"/>
              </a:rPr>
              <a:t>Gesù lavorava al cantiere </a:t>
            </a:r>
            <a:r>
              <a:rPr sz="1200" dirty="0">
                <a:latin typeface="Times New Roman"/>
                <a:cs typeface="Times New Roman"/>
              </a:rPr>
              <a:t>navale,  Pietro portò la notizia </a:t>
            </a:r>
            <a:r>
              <a:rPr sz="1200" spc="-5" dirty="0">
                <a:latin typeface="Times New Roman"/>
                <a:cs typeface="Times New Roman"/>
              </a:rPr>
              <a:t>dell’arresto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depose </a:t>
            </a:r>
            <a:r>
              <a:rPr sz="1200" dirty="0">
                <a:latin typeface="Times New Roman"/>
                <a:cs typeface="Times New Roman"/>
              </a:rPr>
              <a:t>ancora una volta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attrezzi, </a:t>
            </a:r>
            <a:r>
              <a:rPr sz="1200" spc="-5" dirty="0">
                <a:latin typeface="Times New Roman"/>
                <a:cs typeface="Times New Roman"/>
              </a:rPr>
              <a:t>si tolse il grembiule </a:t>
            </a:r>
            <a:r>
              <a:rPr sz="1200" dirty="0">
                <a:latin typeface="Times New Roman"/>
                <a:cs typeface="Times New Roman"/>
              </a:rPr>
              <a:t>e disse a Pietro:  </a:t>
            </a:r>
            <a:r>
              <a:rPr sz="1200" spc="-5" dirty="0">
                <a:latin typeface="Times New Roman"/>
                <a:cs typeface="Times New Roman"/>
              </a:rPr>
              <a:t>“L’ora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giunta. Prepariamoci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(1535.9) 137:8.3 </a:t>
            </a:r>
            <a:r>
              <a:rPr sz="1200" spc="-5" dirty="0">
                <a:latin typeface="Times New Roman"/>
                <a:cs typeface="Times New Roman"/>
              </a:rPr>
              <a:t>Gesù fece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lavoro al </a:t>
            </a:r>
            <a:r>
              <a:rPr sz="1200" dirty="0">
                <a:latin typeface="Times New Roman"/>
                <a:cs typeface="Times New Roman"/>
              </a:rPr>
              <a:t>banco di </a:t>
            </a:r>
            <a:r>
              <a:rPr sz="1200" spc="-5" dirty="0">
                <a:latin typeface="Times New Roman"/>
                <a:cs typeface="Times New Roman"/>
              </a:rPr>
              <a:t>carpentiere questo </a:t>
            </a:r>
            <a:r>
              <a:rPr sz="1200" dirty="0">
                <a:latin typeface="Times New Roman"/>
                <a:cs typeface="Times New Roman"/>
              </a:rPr>
              <a:t>martedì 18 </a:t>
            </a:r>
            <a:r>
              <a:rPr sz="1200" spc="-5" dirty="0">
                <a:latin typeface="Times New Roman"/>
                <a:cs typeface="Times New Roman"/>
              </a:rPr>
              <a:t>giugno </a:t>
            </a:r>
            <a:r>
              <a:rPr sz="1200" dirty="0">
                <a:latin typeface="Times New Roman"/>
                <a:cs typeface="Times New Roman"/>
              </a:rPr>
              <a:t>dell’anno 26 d.C. Pietro </a:t>
            </a:r>
            <a:r>
              <a:rPr sz="1200" spc="-5" dirty="0">
                <a:latin typeface="Times New Roman"/>
                <a:cs typeface="Times New Roman"/>
              </a:rPr>
              <a:t>si precipitò  fuori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e a metà </a:t>
            </a:r>
            <a:r>
              <a:rPr sz="1200" spc="-5" dirty="0">
                <a:latin typeface="Times New Roman"/>
                <a:cs typeface="Times New Roman"/>
              </a:rPr>
              <a:t>del pomeriggio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riunito </a:t>
            </a:r>
            <a:r>
              <a:rPr sz="1200" dirty="0">
                <a:latin typeface="Times New Roman"/>
                <a:cs typeface="Times New Roman"/>
              </a:rPr>
              <a:t>tutti i suoi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lasciatili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boschetto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riva </a:t>
            </a:r>
            <a:r>
              <a:rPr sz="1200" spc="-5" dirty="0">
                <a:latin typeface="Times New Roman"/>
                <a:cs typeface="Times New Roman"/>
              </a:rPr>
              <a:t>andò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Ma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trovarlo,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andato </a:t>
            </a:r>
            <a:r>
              <a:rPr sz="1200" dirty="0">
                <a:latin typeface="Times New Roman"/>
                <a:cs typeface="Times New Roman"/>
              </a:rPr>
              <a:t>in un altro </a:t>
            </a:r>
            <a:r>
              <a:rPr sz="1200" spc="-5" dirty="0">
                <a:latin typeface="Times New Roman"/>
                <a:cs typeface="Times New Roman"/>
              </a:rPr>
              <a:t>boschetto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pregare. Essi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5" dirty="0">
                <a:latin typeface="Times New Roman"/>
                <a:cs typeface="Times New Roman"/>
              </a:rPr>
              <a:t>videro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tarda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ritornò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chiese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cibo.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mandò </a:t>
            </a:r>
            <a:r>
              <a:rPr sz="1200" spc="-5" dirty="0">
                <a:latin typeface="Times New Roman"/>
                <a:cs typeface="Times New Roman"/>
              </a:rPr>
              <a:t>suo fratello Giacomo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seguente.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della sinagoga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contento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volesse </a:t>
            </a:r>
            <a:r>
              <a:rPr sz="1200" spc="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di  nuovo il</a:t>
            </a:r>
            <a:r>
              <a:rPr sz="1200" spc="-5" dirty="0">
                <a:latin typeface="Times New Roman"/>
                <a:cs typeface="Times New Roman"/>
              </a:rPr>
              <a:t> servizio.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57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(1536.1) 137:8.4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Gesù predicasse questo memorabile sermone sul </a:t>
            </a:r>
            <a:r>
              <a:rPr sz="1200" dirty="0">
                <a:latin typeface="Times New Roman"/>
                <a:cs typeface="Times New Roman"/>
              </a:rPr>
              <a:t>regno di Dio, il primo </a:t>
            </a:r>
            <a:r>
              <a:rPr sz="1200" spc="-5" dirty="0">
                <a:latin typeface="Times New Roman"/>
                <a:cs typeface="Times New Roman"/>
              </a:rPr>
              <a:t>sforzo manifesto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carriera  pubblica, </a:t>
            </a:r>
            <a:r>
              <a:rPr sz="1200" dirty="0">
                <a:latin typeface="Times New Roman"/>
                <a:cs typeface="Times New Roman"/>
              </a:rPr>
              <a:t>lesse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Scritture </a:t>
            </a:r>
            <a:r>
              <a:rPr sz="1200" spc="-5" dirty="0">
                <a:latin typeface="Times New Roman"/>
                <a:cs typeface="Times New Roman"/>
              </a:rPr>
              <a:t>questi passaggi: “Voi sarete </a:t>
            </a:r>
            <a:r>
              <a:rPr sz="1200" dirty="0">
                <a:latin typeface="Times New Roman"/>
                <a:cs typeface="Times New Roman"/>
              </a:rPr>
              <a:t>per me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un popolo </a:t>
            </a:r>
            <a:r>
              <a:rPr sz="1200" spc="-5" dirty="0">
                <a:latin typeface="Times New Roman"/>
                <a:cs typeface="Times New Roman"/>
              </a:rPr>
              <a:t>santo. Yahweh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5" dirty="0">
                <a:latin typeface="Times New Roman"/>
                <a:cs typeface="Times New Roman"/>
              </a:rPr>
              <a:t>nostro  </a:t>
            </a:r>
            <a:r>
              <a:rPr sz="1200" spc="-5" dirty="0">
                <a:latin typeface="Times New Roman"/>
                <a:cs typeface="Times New Roman"/>
              </a:rPr>
              <a:t>giudice, Yahweh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legislatore, Yahweh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re; egli ci </a:t>
            </a:r>
            <a:r>
              <a:rPr sz="1200" dirty="0">
                <a:latin typeface="Times New Roman"/>
                <a:cs typeface="Times New Roman"/>
              </a:rPr>
              <a:t>salverà.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è il mio 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mio Dio.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5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re  che regna su </a:t>
            </a:r>
            <a:r>
              <a:rPr sz="1200" dirty="0">
                <a:latin typeface="Times New Roman"/>
                <a:cs typeface="Times New Roman"/>
              </a:rPr>
              <a:t>tutta la terra.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e la bontà </a:t>
            </a:r>
            <a:r>
              <a:rPr sz="1200" spc="-5" dirty="0">
                <a:latin typeface="Times New Roman"/>
                <a:cs typeface="Times New Roman"/>
              </a:rPr>
              <a:t>sono su </a:t>
            </a:r>
            <a:r>
              <a:rPr sz="1200" spc="-10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regno. </a:t>
            </a:r>
            <a:r>
              <a:rPr sz="1200" spc="-5" dirty="0">
                <a:latin typeface="Times New Roman"/>
                <a:cs typeface="Times New Roman"/>
              </a:rPr>
              <a:t>Benedetta 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del Signore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 nostro</a:t>
            </a:r>
            <a:r>
              <a:rPr sz="1200" spc="-5" dirty="0">
                <a:latin typeface="Times New Roman"/>
                <a:cs typeface="Times New Roman"/>
              </a:rPr>
              <a:t> 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(1536.2) 137:8.5 </a:t>
            </a:r>
            <a:r>
              <a:rPr sz="1200" spc="-5" dirty="0">
                <a:latin typeface="Times New Roman"/>
                <a:cs typeface="Times New Roman"/>
              </a:rPr>
              <a:t>Quando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leggere, Gesù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(1536.3) 137:8.6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venuto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l’instaurazione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regno includerà le </a:t>
            </a:r>
            <a:r>
              <a:rPr sz="1200" spc="-5" dirty="0">
                <a:latin typeface="Times New Roman"/>
                <a:cs typeface="Times New Roman"/>
              </a:rPr>
              <a:t>anime adoratrici degli  Ebrei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Gentili, </a:t>
            </a:r>
            <a:r>
              <a:rPr sz="1200" spc="-5" dirty="0">
                <a:latin typeface="Times New Roman"/>
                <a:cs typeface="Times New Roman"/>
              </a:rPr>
              <a:t>dei ricchi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poveri,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schiavi,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mio Padre non </a:t>
            </a:r>
            <a:r>
              <a:rPr sz="1200" spc="-5" dirty="0">
                <a:latin typeface="Times New Roman"/>
                <a:cs typeface="Times New Roman"/>
              </a:rPr>
              <a:t>fa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amore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(1536.4) 137:8.7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Padre che 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manda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ad abitare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avrò </a:t>
            </a:r>
            <a:r>
              <a:rPr sz="1200" dirty="0">
                <a:latin typeface="Times New Roman"/>
                <a:cs typeface="Times New Roman"/>
              </a:rPr>
              <a:t>terminato la mia opera 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sarà sparso su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l’umanità.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della Verità vi </a:t>
            </a:r>
            <a:r>
              <a:rPr sz="1200" dirty="0">
                <a:latin typeface="Times New Roman"/>
                <a:cs typeface="Times New Roman"/>
              </a:rPr>
              <a:t>stabiliranno </a:t>
            </a:r>
            <a:r>
              <a:rPr sz="1200" spc="-5" dirty="0">
                <a:latin typeface="Times New Roman"/>
                <a:cs typeface="Times New Roman"/>
              </a:rPr>
              <a:t>nel  regno futuro </a:t>
            </a:r>
            <a:r>
              <a:rPr sz="1200" dirty="0">
                <a:latin typeface="Times New Roman"/>
                <a:cs typeface="Times New Roman"/>
              </a:rPr>
              <a:t>di comprensione spirituale e di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 questo mondo.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condurrà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eserciti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per l’instaurazione di un trono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gloria </a:t>
            </a:r>
            <a:r>
              <a:rPr sz="1200" spc="-5" dirty="0">
                <a:latin typeface="Times New Roman"/>
                <a:cs typeface="Times New Roman"/>
              </a:rPr>
              <a:t>terrena. Quando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regno sarà  venuto,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conoscerete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Principe della Pace, </a:t>
            </a:r>
            <a:r>
              <a:rPr sz="1200" dirty="0">
                <a:latin typeface="Times New Roman"/>
                <a:cs typeface="Times New Roman"/>
              </a:rPr>
              <a:t>come la rivelazione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eterno.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76200" marR="29083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lottano per l’instaurazione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l’ampliamento dei 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ma i </a:t>
            </a:r>
            <a:r>
              <a:rPr sz="1200" spc="-5" dirty="0">
                <a:latin typeface="Times New Roman"/>
                <a:cs typeface="Times New Roman"/>
              </a:rPr>
              <a:t>miei discepoli entreranno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cieli  </a:t>
            </a:r>
            <a:r>
              <a:rPr sz="1200" spc="-5" dirty="0">
                <a:latin typeface="Times New Roman"/>
                <a:cs typeface="Times New Roman"/>
              </a:rPr>
              <a:t>grazie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decisioni morali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vittorie spirituali;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entreranno, </a:t>
            </a:r>
            <a:r>
              <a:rPr sz="1200" spc="-5" dirty="0">
                <a:latin typeface="Times New Roman"/>
                <a:cs typeface="Times New Roman"/>
              </a:rPr>
              <a:t>troveranno gioia, rettitudine </a:t>
            </a:r>
            <a:r>
              <a:rPr sz="1200" dirty="0">
                <a:latin typeface="Times New Roman"/>
                <a:cs typeface="Times New Roman"/>
              </a:rPr>
              <a:t>e vita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(1536.5) 137:8.8 </a:t>
            </a:r>
            <a:r>
              <a:rPr sz="1200" spc="-5" dirty="0">
                <a:latin typeface="Times New Roman"/>
                <a:cs typeface="Times New Roman"/>
              </a:rPr>
              <a:t>“Coloro che cercano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regno, sforzandosi 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una nobiltà 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simile a 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Padre, possederanno </a:t>
            </a:r>
            <a:r>
              <a:rPr sz="1200" dirty="0">
                <a:latin typeface="Times New Roman"/>
                <a:cs typeface="Times New Roman"/>
              </a:rPr>
              <a:t>subito tutto quello di cui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bisogno.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dico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sincerità: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cerchiate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e la fiducia di un </a:t>
            </a:r>
            <a:r>
              <a:rPr sz="1200" spc="-5" dirty="0">
                <a:latin typeface="Times New Roman"/>
                <a:cs typeface="Times New Roman"/>
              </a:rPr>
              <a:t>bambino,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sarete ammessi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833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57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(1536.6) 137:8.9 </a:t>
            </a:r>
            <a:r>
              <a:rPr sz="1200" spc="-5" dirty="0">
                <a:latin typeface="Times New Roman"/>
                <a:cs typeface="Times New Roman"/>
              </a:rPr>
              <a:t>“Non lasciatevi ingannare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a dirvi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qui 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là,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mio Padre non 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cose visibili e </a:t>
            </a:r>
            <a:r>
              <a:rPr sz="1200" spc="-5" dirty="0">
                <a:latin typeface="Times New Roman"/>
                <a:cs typeface="Times New Roman"/>
              </a:rPr>
              <a:t>materiali. Questo 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ora tra di voi,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dove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istruisce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l’anima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là è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rettitudine, </a:t>
            </a:r>
            <a:r>
              <a:rPr sz="1200" dirty="0">
                <a:latin typeface="Times New Roman"/>
                <a:cs typeface="Times New Roman"/>
              </a:rPr>
              <a:t>pace e </a:t>
            </a:r>
            <a:r>
              <a:rPr sz="1200" spc="-5" dirty="0">
                <a:latin typeface="Times New Roman"/>
                <a:cs typeface="Times New Roman"/>
              </a:rPr>
              <a:t>gioia nello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229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(1536.7) 137:8.10 </a:t>
            </a:r>
            <a:r>
              <a:rPr sz="1200" spc="-5" dirty="0">
                <a:latin typeface="Times New Roman"/>
                <a:cs typeface="Times New Roman"/>
              </a:rPr>
              <a:t>“Giovanni </a:t>
            </a:r>
            <a:r>
              <a:rPr sz="1200" dirty="0">
                <a:latin typeface="Times New Roman"/>
                <a:cs typeface="Times New Roman"/>
              </a:rPr>
              <a:t>vi ha in </a:t>
            </a:r>
            <a:r>
              <a:rPr sz="1200" spc="-5" dirty="0">
                <a:latin typeface="Times New Roman"/>
                <a:cs typeface="Times New Roman"/>
              </a:rPr>
              <a:t>verità battezzati nel segno del pentimento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remissione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peccati, </a:t>
            </a:r>
            <a:r>
              <a:rPr sz="1200" dirty="0">
                <a:latin typeface="Times New Roman"/>
                <a:cs typeface="Times New Roman"/>
              </a:rPr>
              <a:t>ma quando  </a:t>
            </a:r>
            <a:r>
              <a:rPr sz="1200" spc="-5" dirty="0">
                <a:latin typeface="Times New Roman"/>
                <a:cs typeface="Times New Roman"/>
              </a:rPr>
              <a:t>entrerete nel regno dei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battezzati </a:t>
            </a:r>
            <a:r>
              <a:rPr sz="1200" spc="-5" dirty="0">
                <a:latin typeface="Times New Roman"/>
                <a:cs typeface="Times New Roman"/>
              </a:rPr>
              <a:t>con 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(1536.8) 137:8.11 </a:t>
            </a:r>
            <a:r>
              <a:rPr sz="1200" spc="-5" dirty="0">
                <a:latin typeface="Times New Roman"/>
                <a:cs typeface="Times New Roman"/>
              </a:rPr>
              <a:t>“Nel regno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Gentili, </a:t>
            </a:r>
            <a:r>
              <a:rPr sz="1200" dirty="0">
                <a:latin typeface="Times New Roman"/>
                <a:cs typeface="Times New Roman"/>
              </a:rPr>
              <a:t>ma solo </a:t>
            </a:r>
            <a:r>
              <a:rPr sz="1200" spc="-5" dirty="0">
                <a:latin typeface="Times New Roman"/>
                <a:cs typeface="Times New Roman"/>
              </a:rPr>
              <a:t>coloro che cercano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attraverso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servizio, perché </a:t>
            </a:r>
            <a:r>
              <a:rPr sz="1200" dirty="0">
                <a:latin typeface="Times New Roman"/>
                <a:cs typeface="Times New Roman"/>
              </a:rPr>
              <a:t>io dichiaro </a:t>
            </a:r>
            <a:r>
              <a:rPr sz="1200" spc="-5" dirty="0">
                <a:latin typeface="Times New Roman"/>
                <a:cs typeface="Times New Roman"/>
              </a:rPr>
              <a:t>che colui </a:t>
            </a:r>
            <a:r>
              <a:rPr sz="1200" dirty="0">
                <a:latin typeface="Times New Roman"/>
                <a:cs typeface="Times New Roman"/>
              </a:rPr>
              <a:t>che vuol essere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deve </a:t>
            </a:r>
            <a:r>
              <a:rPr sz="1200" dirty="0">
                <a:latin typeface="Times New Roman"/>
                <a:cs typeface="Times New Roman"/>
              </a:rPr>
              <a:t>prima divenire il </a:t>
            </a:r>
            <a:r>
              <a:rPr sz="1200" spc="-5" dirty="0">
                <a:latin typeface="Times New Roman"/>
                <a:cs typeface="Times New Roman"/>
              </a:rPr>
              <a:t>servitore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tutti. </a:t>
            </a:r>
            <a:r>
              <a:rPr sz="1200" dirty="0">
                <a:latin typeface="Times New Roman"/>
                <a:cs typeface="Times New Roman"/>
              </a:rPr>
              <a:t>Se siete  disposti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 vostri simili, </a:t>
            </a:r>
            <a:r>
              <a:rPr sz="1200" spc="-5" dirty="0">
                <a:latin typeface="Times New Roman"/>
                <a:cs typeface="Times New Roman"/>
              </a:rPr>
              <a:t>sederete con </a:t>
            </a:r>
            <a:r>
              <a:rPr sz="1200" dirty="0">
                <a:latin typeface="Times New Roman"/>
                <a:cs typeface="Times New Roman"/>
              </a:rPr>
              <a:t>me nel mio </a:t>
            </a:r>
            <a:r>
              <a:rPr sz="1200" spc="-5" dirty="0">
                <a:latin typeface="Times New Roman"/>
                <a:cs typeface="Times New Roman"/>
              </a:rPr>
              <a:t>regno, come </a:t>
            </a:r>
            <a:r>
              <a:rPr sz="1200" dirty="0">
                <a:latin typeface="Times New Roman"/>
                <a:cs typeface="Times New Roman"/>
              </a:rPr>
              <a:t>io, </a:t>
            </a:r>
            <a:r>
              <a:rPr sz="1200" spc="-5" dirty="0">
                <a:latin typeface="Times New Roman"/>
                <a:cs typeface="Times New Roman"/>
              </a:rPr>
              <a:t>servendo nelle </a:t>
            </a:r>
            <a:r>
              <a:rPr sz="1200" dirty="0">
                <a:latin typeface="Times New Roman"/>
                <a:cs typeface="Times New Roman"/>
              </a:rPr>
              <a:t>sembianze della </a:t>
            </a:r>
            <a:r>
              <a:rPr sz="1200" spc="-5" dirty="0">
                <a:latin typeface="Times New Roman"/>
                <a:cs typeface="Times New Roman"/>
              </a:rPr>
              <a:t>creatura, </a:t>
            </a:r>
            <a:r>
              <a:rPr sz="1200" dirty="0">
                <a:latin typeface="Times New Roman"/>
                <a:cs typeface="Times New Roman"/>
              </a:rPr>
              <a:t>sederò presto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nel suo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17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(1536.9) 137:8.12 </a:t>
            </a:r>
            <a:r>
              <a:rPr sz="1200" spc="-5" dirty="0">
                <a:latin typeface="Times New Roman"/>
                <a:cs typeface="Times New Roman"/>
              </a:rPr>
              <a:t>“Questo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dirty="0">
                <a:latin typeface="Times New Roman"/>
                <a:cs typeface="Times New Roman"/>
              </a:rPr>
              <a:t>un seme </a:t>
            </a:r>
            <a:r>
              <a:rPr sz="1200" spc="-5" dirty="0">
                <a:latin typeface="Times New Roman"/>
                <a:cs typeface="Times New Roman"/>
              </a:rPr>
              <a:t>che cresce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buona di un </a:t>
            </a:r>
            <a:r>
              <a:rPr sz="1200" spc="-5" dirty="0">
                <a:latin typeface="Times New Roman"/>
                <a:cs typeface="Times New Roman"/>
              </a:rPr>
              <a:t>campo.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ottiene il </a:t>
            </a:r>
            <a:r>
              <a:rPr sz="1200" spc="-5" dirty="0">
                <a:latin typeface="Times New Roman"/>
                <a:cs typeface="Times New Roman"/>
              </a:rPr>
              <a:t>frutto maturo  rapidamente.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intervallo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l’instaurazione del regno nell’anima dell’uomo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matura nel </a:t>
            </a:r>
            <a:r>
              <a:rPr sz="1200" spc="5" dirty="0">
                <a:latin typeface="Times New Roman"/>
                <a:cs typeface="Times New Roman"/>
              </a:rPr>
              <a:t>frutto 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rettitudine perpetua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55904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(1536.10) 137:8.13 </a:t>
            </a:r>
            <a:r>
              <a:rPr sz="1200" spc="-5" dirty="0">
                <a:latin typeface="Times New Roman"/>
                <a:cs typeface="Times New Roman"/>
              </a:rPr>
              <a:t>“E questo regno che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proclamo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potenza e di </a:t>
            </a:r>
            <a:r>
              <a:rPr sz="1200" spc="-5" dirty="0">
                <a:latin typeface="Times New Roman"/>
                <a:cs typeface="Times New Roman"/>
              </a:rPr>
              <a:t>abbondanza.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cieli </a:t>
            </a:r>
            <a:r>
              <a:rPr sz="1200" dirty="0">
                <a:latin typeface="Times New Roman"/>
                <a:cs typeface="Times New Roman"/>
              </a:rPr>
              <a:t>non è questione di 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bevanda, </a:t>
            </a:r>
            <a:r>
              <a:rPr sz="1200" dirty="0">
                <a:latin typeface="Times New Roman"/>
                <a:cs typeface="Times New Roman"/>
              </a:rPr>
              <a:t>ma piuttosto una vita di </a:t>
            </a:r>
            <a:r>
              <a:rPr sz="1200" spc="-5" dirty="0">
                <a:latin typeface="Times New Roman"/>
                <a:cs typeface="Times New Roman"/>
              </a:rPr>
              <a:t>rettitudine progressiva </a:t>
            </a:r>
            <a:r>
              <a:rPr sz="1200" dirty="0">
                <a:latin typeface="Times New Roman"/>
                <a:cs typeface="Times New Roman"/>
              </a:rPr>
              <a:t>e di gioia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nel compiere 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 </a:t>
            </a:r>
            <a:r>
              <a:rPr sz="1200" spc="-5" dirty="0">
                <a:latin typeface="Times New Roman"/>
                <a:cs typeface="Times New Roman"/>
              </a:rPr>
              <a:t>nei cieli. Perché </a:t>
            </a:r>
            <a:r>
              <a:rPr sz="1200" dirty="0">
                <a:latin typeface="Times New Roman"/>
                <a:cs typeface="Times New Roman"/>
              </a:rPr>
              <a:t>il Padre non ha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dei suoi figli del </a:t>
            </a:r>
            <a:r>
              <a:rPr sz="1200" dirty="0">
                <a:latin typeface="Times New Roman"/>
                <a:cs typeface="Times New Roman"/>
              </a:rPr>
              <a:t>mondo: ‘È mia volontà </a:t>
            </a:r>
            <a:r>
              <a:rPr sz="1200" spc="-5" dirty="0">
                <a:latin typeface="Times New Roman"/>
                <a:cs typeface="Times New Roman"/>
              </a:rPr>
              <a:t>che essi siano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perfetti, </a:t>
            </a:r>
            <a:r>
              <a:rPr sz="1200" dirty="0">
                <a:latin typeface="Times New Roman"/>
                <a:cs typeface="Times New Roman"/>
              </a:rPr>
              <a:t>così come io 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perfetto.’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274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(1537.1) 137:8.14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venuto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la lieta novella </a:t>
            </a:r>
            <a:r>
              <a:rPr sz="1200" spc="-5" dirty="0">
                <a:latin typeface="Times New Roman"/>
                <a:cs typeface="Times New Roman"/>
              </a:rPr>
              <a:t>del regno. Non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pesanti fardelli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 vorrebbero entrare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proclamo </a:t>
            </a:r>
            <a:r>
              <a:rPr sz="1200" dirty="0">
                <a:latin typeface="Times New Roman"/>
                <a:cs typeface="Times New Roman"/>
              </a:rPr>
              <a:t>la via nuova e </a:t>
            </a:r>
            <a:r>
              <a:rPr sz="1200" spc="-5" dirty="0">
                <a:latin typeface="Times New Roman"/>
                <a:cs typeface="Times New Roman"/>
              </a:rPr>
              <a:t>migliore, </a:t>
            </a:r>
            <a:r>
              <a:rPr sz="1200" dirty="0">
                <a:latin typeface="Times New Roman"/>
                <a:cs typeface="Times New Roman"/>
              </a:rPr>
              <a:t>e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 regno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20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841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godranno del </a:t>
            </a:r>
            <a:r>
              <a:rPr sz="1200" dirty="0">
                <a:latin typeface="Times New Roman"/>
                <a:cs typeface="Times New Roman"/>
              </a:rPr>
              <a:t>riposo divino. E </a:t>
            </a:r>
            <a:r>
              <a:rPr sz="1200" spc="-5" dirty="0">
                <a:latin typeface="Times New Roman"/>
                <a:cs typeface="Times New Roman"/>
              </a:rPr>
              <a:t>qualunque sia per </a:t>
            </a:r>
            <a:r>
              <a:rPr sz="1200" dirty="0">
                <a:latin typeface="Times New Roman"/>
                <a:cs typeface="Times New Roman"/>
              </a:rPr>
              <a:t>voi il costo in </a:t>
            </a:r>
            <a:r>
              <a:rPr sz="1200" spc="-5" dirty="0">
                <a:latin typeface="Times New Roman"/>
                <a:cs typeface="Times New Roman"/>
              </a:rPr>
              <a:t>beni materiali,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prezzo che </a:t>
            </a:r>
            <a:r>
              <a:rPr sz="1200" dirty="0">
                <a:latin typeface="Times New Roman"/>
                <a:cs typeface="Times New Roman"/>
              </a:rPr>
              <a:t>dovrete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entrare  nel regno dei </a:t>
            </a:r>
            <a:r>
              <a:rPr sz="1200" dirty="0">
                <a:latin typeface="Times New Roman"/>
                <a:cs typeface="Times New Roman"/>
              </a:rPr>
              <a:t>cieli, voi </a:t>
            </a:r>
            <a:r>
              <a:rPr sz="1200" spc="-5" dirty="0">
                <a:latin typeface="Times New Roman"/>
                <a:cs typeface="Times New Roman"/>
              </a:rPr>
              <a:t>riceverete </a:t>
            </a:r>
            <a:r>
              <a:rPr sz="1200" dirty="0">
                <a:latin typeface="Times New Roman"/>
                <a:cs typeface="Times New Roman"/>
              </a:rPr>
              <a:t>molto di più in </a:t>
            </a:r>
            <a:r>
              <a:rPr sz="1200" spc="-5" dirty="0">
                <a:latin typeface="Times New Roman"/>
                <a:cs typeface="Times New Roman"/>
              </a:rPr>
              <a:t>gioia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spirituale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e 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nell’era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5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(1537.2) 137:8.15 </a:t>
            </a:r>
            <a:r>
              <a:rPr sz="1200" spc="-5" dirty="0">
                <a:latin typeface="Times New Roman"/>
                <a:cs typeface="Times New Roman"/>
              </a:rPr>
              <a:t>“L’entrata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del </a:t>
            </a:r>
            <a:r>
              <a:rPr sz="1200" dirty="0">
                <a:latin typeface="Times New Roman"/>
                <a:cs typeface="Times New Roman"/>
              </a:rPr>
              <a:t>Padre non dipende né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eserciti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marcia,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capovolgimento di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 né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spezzare il </a:t>
            </a:r>
            <a:r>
              <a:rPr sz="1200" spc="-5" dirty="0">
                <a:latin typeface="Times New Roman"/>
                <a:cs typeface="Times New Roman"/>
              </a:rPr>
              <a:t>giogo della schiavitù.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a portata di mano, e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entreranno </a:t>
            </a:r>
            <a:r>
              <a:rPr sz="1200" dirty="0">
                <a:latin typeface="Times New Roman"/>
                <a:cs typeface="Times New Roman"/>
              </a:rPr>
              <a:t>vi troveranno  </a:t>
            </a:r>
            <a:r>
              <a:rPr sz="1200" spc="-5" dirty="0">
                <a:latin typeface="Times New Roman"/>
                <a:cs typeface="Times New Roman"/>
              </a:rPr>
              <a:t>abbondante libertà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gioiosa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(1537.3) 137:8.16 </a:t>
            </a:r>
            <a:r>
              <a:rPr sz="1200" spc="-5" dirty="0">
                <a:latin typeface="Times New Roman"/>
                <a:cs typeface="Times New Roman"/>
              </a:rPr>
              <a:t>“Questo regno </a:t>
            </a:r>
            <a:r>
              <a:rPr sz="1200" dirty="0">
                <a:latin typeface="Times New Roman"/>
                <a:cs typeface="Times New Roman"/>
              </a:rPr>
              <a:t>è un dominio </a:t>
            </a:r>
            <a:r>
              <a:rPr sz="1200" spc="-5" dirty="0">
                <a:latin typeface="Times New Roman"/>
                <a:cs typeface="Times New Roman"/>
              </a:rPr>
              <a:t>eterno.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entreranno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ascenderanno </a:t>
            </a:r>
            <a:r>
              <a:rPr sz="1200" dirty="0">
                <a:latin typeface="Times New Roman"/>
                <a:cs typeface="Times New Roman"/>
              </a:rPr>
              <a:t>fino a mio </a:t>
            </a:r>
            <a:r>
              <a:rPr sz="1200" spc="-5" dirty="0">
                <a:latin typeface="Times New Roman"/>
                <a:cs typeface="Times New Roman"/>
              </a:rPr>
              <a:t>Padre; raggiungeranno  certamente </a:t>
            </a:r>
            <a:r>
              <a:rPr sz="1200" dirty="0">
                <a:latin typeface="Times New Roman"/>
                <a:cs typeface="Times New Roman"/>
              </a:rPr>
              <a:t>la destra </a:t>
            </a:r>
            <a:r>
              <a:rPr sz="1200" spc="-5" dirty="0">
                <a:latin typeface="Times New Roman"/>
                <a:cs typeface="Times New Roman"/>
              </a:rPr>
              <a:t>della sua gloria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coloro che entreranno nel regno dei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diverranno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nell’era  futura ascenderanno fino al Padre.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venuto a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pretesi </a:t>
            </a:r>
            <a:r>
              <a:rPr sz="1200" dirty="0">
                <a:latin typeface="Times New Roman"/>
                <a:cs typeface="Times New Roman"/>
              </a:rPr>
              <a:t>giusti, ma i </a:t>
            </a:r>
            <a:r>
              <a:rPr sz="1200" spc="-5" dirty="0">
                <a:latin typeface="Times New Roman"/>
                <a:cs typeface="Times New Roman"/>
              </a:rPr>
              <a:t>peccatori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coloro che hanno fame </a:t>
            </a:r>
            <a:r>
              <a:rPr sz="1200" dirty="0">
                <a:latin typeface="Times New Roman"/>
                <a:cs typeface="Times New Roman"/>
              </a:rPr>
              <a:t>e sete  </a:t>
            </a:r>
            <a:r>
              <a:rPr sz="1200" spc="-5" dirty="0">
                <a:latin typeface="Times New Roman"/>
                <a:cs typeface="Times New Roman"/>
              </a:rPr>
              <a:t>della rettitudine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7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(1537.4) 137:8.17 </a:t>
            </a:r>
            <a:r>
              <a:rPr sz="1200" spc="-5" dirty="0">
                <a:latin typeface="Times New Roman"/>
                <a:cs typeface="Times New Roman"/>
              </a:rPr>
              <a:t>“Giovanni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pentimento </a:t>
            </a:r>
            <a:r>
              <a:rPr sz="1200" spc="-5" dirty="0">
                <a:latin typeface="Times New Roman"/>
                <a:cs typeface="Times New Roman"/>
              </a:rPr>
              <a:t>per prepararvi al regno; </a:t>
            </a:r>
            <a:r>
              <a:rPr sz="1200" dirty="0">
                <a:latin typeface="Times New Roman"/>
                <a:cs typeface="Times New Roman"/>
              </a:rPr>
              <a:t>ora io </a:t>
            </a:r>
            <a:r>
              <a:rPr sz="1200" spc="-5" dirty="0">
                <a:latin typeface="Times New Roman"/>
                <a:cs typeface="Times New Roman"/>
              </a:rPr>
              <a:t>vengo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il dono di Dio,  </a:t>
            </a:r>
            <a:r>
              <a:rPr sz="1200" spc="-5" dirty="0">
                <a:latin typeface="Times New Roman"/>
                <a:cs typeface="Times New Roman"/>
              </a:rPr>
              <a:t>come prezzo per entrare nel regno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credete che </a:t>
            </a:r>
            <a:r>
              <a:rPr sz="1200" dirty="0">
                <a:latin typeface="Times New Roman"/>
                <a:cs typeface="Times New Roman"/>
              </a:rPr>
              <a:t>mio Padre vi ama di 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infinito, allora siete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spc="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4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(1537.5) 137:8.18 </a:t>
            </a:r>
            <a:r>
              <a:rPr sz="1200" spc="-5" dirty="0">
                <a:latin typeface="Times New Roman"/>
                <a:cs typeface="Times New Roman"/>
              </a:rPr>
              <a:t>Dopo aver detto questo egli si sedette.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l’ascoltarono furono stupiti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parole. </a:t>
            </a:r>
            <a:r>
              <a:rPr sz="1200" dirty="0">
                <a:latin typeface="Times New Roman"/>
                <a:cs typeface="Times New Roman"/>
              </a:rPr>
              <a:t>I suoi discepoli </a:t>
            </a:r>
            <a:r>
              <a:rPr sz="1200" spc="-5" dirty="0">
                <a:latin typeface="Times New Roman"/>
                <a:cs typeface="Times New Roman"/>
              </a:rPr>
              <a:t>si  meravigliarono. Ma </a:t>
            </a:r>
            <a:r>
              <a:rPr sz="1200" dirty="0">
                <a:latin typeface="Times New Roman"/>
                <a:cs typeface="Times New Roman"/>
              </a:rPr>
              <a:t>il popolo non </a:t>
            </a:r>
            <a:r>
              <a:rPr sz="1200" spc="-5" dirty="0">
                <a:latin typeface="Times New Roman"/>
                <a:cs typeface="Times New Roman"/>
              </a:rPr>
              <a:t>era preparato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dalle labbra </a:t>
            </a:r>
            <a:r>
              <a:rPr sz="1200" dirty="0">
                <a:latin typeface="Times New Roman"/>
                <a:cs typeface="Times New Roman"/>
              </a:rPr>
              <a:t>di questo Dio-uomo.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terzo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l’ascoltarono credettero al messaggio, </a:t>
            </a:r>
            <a:r>
              <a:rPr sz="1200" dirty="0">
                <a:latin typeface="Times New Roman"/>
                <a:cs typeface="Times New Roman"/>
              </a:rPr>
              <a:t>sebbene non </a:t>
            </a:r>
            <a:r>
              <a:rPr sz="1200" spc="-5" dirty="0">
                <a:latin typeface="Times New Roman"/>
                <a:cs typeface="Times New Roman"/>
              </a:rPr>
              <a:t>l’avessero pienamente compreso; </a:t>
            </a:r>
            <a:r>
              <a:rPr sz="1200" spc="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terzo si preparò </a:t>
            </a:r>
            <a:r>
              <a:rPr sz="1200" dirty="0">
                <a:latin typeface="Times New Roman"/>
                <a:cs typeface="Times New Roman"/>
              </a:rPr>
              <a:t>in cuor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una tale concezione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regno atteso,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rimanente terzo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credevano veramente che egli “fosse </a:t>
            </a:r>
            <a:r>
              <a:rPr sz="1200" dirty="0">
                <a:latin typeface="Times New Roman"/>
                <a:cs typeface="Times New Roman"/>
              </a:rPr>
              <a:t>fuori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sé”.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74243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preparazione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dei messaggeri del</a:t>
            </a:r>
            <a:r>
              <a:rPr sz="2200" b="1" spc="5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regno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73720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(1538.1) 138:0.1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predicazione del sermone su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Regno”,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riunì quel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esporre </a:t>
            </a:r>
            <a:r>
              <a:rPr sz="1200" dirty="0">
                <a:latin typeface="Times New Roman"/>
                <a:cs typeface="Times New Roman"/>
              </a:rPr>
              <a:t>i  suoi piani </a:t>
            </a:r>
            <a:r>
              <a:rPr sz="1200" spc="-5" dirty="0">
                <a:latin typeface="Times New Roman"/>
                <a:cs typeface="Times New Roman"/>
              </a:rPr>
              <a:t>per visitare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situate attorno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prossimità del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fratelli Giacomo e </a:t>
            </a:r>
            <a:r>
              <a:rPr sz="1200" spc="-5" dirty="0">
                <a:latin typeface="Times New Roman"/>
                <a:cs typeface="Times New Roman"/>
              </a:rPr>
              <a:t>Giuda si </a:t>
            </a:r>
            <a:r>
              <a:rPr sz="1200" dirty="0">
                <a:latin typeface="Times New Roman"/>
                <a:cs typeface="Times New Roman"/>
              </a:rPr>
              <a:t>risentirono  molto per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convocati </a:t>
            </a:r>
            <a:r>
              <a:rPr sz="1200" dirty="0">
                <a:latin typeface="Times New Roman"/>
                <a:cs typeface="Times New Roman"/>
              </a:rPr>
              <a:t>a questa riunione.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questo momento </a:t>
            </a:r>
            <a:r>
              <a:rPr sz="1200" spc="-5" dirty="0">
                <a:latin typeface="Times New Roman"/>
                <a:cs typeface="Times New Roman"/>
              </a:rPr>
              <a:t>essi si erano considerati come facenti parte </a:t>
            </a:r>
            <a:r>
              <a:rPr sz="1200" spc="1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ristretta cerchia </a:t>
            </a:r>
            <a:r>
              <a:rPr sz="1200" dirty="0">
                <a:latin typeface="Times New Roman"/>
                <a:cs typeface="Times New Roman"/>
              </a:rPr>
              <a:t>di associati di </a:t>
            </a:r>
            <a:r>
              <a:rPr sz="1200" spc="-5" dirty="0">
                <a:latin typeface="Times New Roman"/>
                <a:cs typeface="Times New Roman"/>
              </a:rPr>
              <a:t>Gesù. Ma Gesù </a:t>
            </a:r>
            <a:r>
              <a:rPr sz="1200" dirty="0">
                <a:latin typeface="Times New Roman"/>
                <a:cs typeface="Times New Roman"/>
              </a:rPr>
              <a:t>aveva stabilito di non </a:t>
            </a:r>
            <a:r>
              <a:rPr sz="1200" spc="-5" dirty="0">
                <a:latin typeface="Times New Roman"/>
                <a:cs typeface="Times New Roman"/>
              </a:rPr>
              <a:t>avere parenti prossimi come </a:t>
            </a:r>
            <a:r>
              <a:rPr sz="1200" dirty="0">
                <a:latin typeface="Times New Roman"/>
                <a:cs typeface="Times New Roman"/>
              </a:rPr>
              <a:t>membri di </a:t>
            </a:r>
            <a:r>
              <a:rPr sz="1200" spc="-5" dirty="0">
                <a:latin typeface="Times New Roman"/>
                <a:cs typeface="Times New Roman"/>
              </a:rPr>
              <a:t>questo corpo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dirigenti apostolici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di non </a:t>
            </a:r>
            <a:r>
              <a:rPr sz="1200" spc="-5" dirty="0">
                <a:latin typeface="Times New Roman"/>
                <a:cs typeface="Times New Roman"/>
              </a:rPr>
              <a:t>includere </a:t>
            </a:r>
            <a:r>
              <a:rPr sz="1200" dirty="0">
                <a:latin typeface="Times New Roman"/>
                <a:cs typeface="Times New Roman"/>
              </a:rPr>
              <a:t>Giacomo e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tra i pochi </a:t>
            </a:r>
            <a:r>
              <a:rPr sz="1200" spc="-5" dirty="0">
                <a:latin typeface="Times New Roman"/>
                <a:cs typeface="Times New Roman"/>
              </a:rPr>
              <a:t>scelti, unitamente alla sua apparente </a:t>
            </a:r>
            <a:r>
              <a:rPr sz="1200" dirty="0">
                <a:latin typeface="Times New Roman"/>
                <a:cs typeface="Times New Roman"/>
              </a:rPr>
              <a:t>indifferenza  </a:t>
            </a:r>
            <a:r>
              <a:rPr sz="1200" spc="-5" dirty="0">
                <a:latin typeface="Times New Roman"/>
                <a:cs typeface="Times New Roman"/>
              </a:rPr>
              <a:t>verso sua </a:t>
            </a:r>
            <a:r>
              <a:rPr sz="1200" dirty="0">
                <a:latin typeface="Times New Roman"/>
                <a:cs typeface="Times New Roman"/>
              </a:rPr>
              <a:t>madre dopo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Cana, fu </a:t>
            </a:r>
            <a:r>
              <a:rPr sz="1200" dirty="0">
                <a:latin typeface="Times New Roman"/>
                <a:cs typeface="Times New Roman"/>
              </a:rPr>
              <a:t>il punto di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di un abisso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 marL="63500" marR="26987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si protrasse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ministero pubblico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furono molto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rinnegarlo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questi dissapori  furono completamente </a:t>
            </a:r>
            <a:r>
              <a:rPr sz="1200" dirty="0">
                <a:latin typeface="Times New Roman"/>
                <a:cs typeface="Times New Roman"/>
              </a:rPr>
              <a:t>rimossi solo dopo la </a:t>
            </a:r>
            <a:r>
              <a:rPr sz="1200" spc="-5" dirty="0">
                <a:latin typeface="Times New Roman"/>
                <a:cs typeface="Times New Roman"/>
              </a:rPr>
              <a:t>sua morte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risurrezione. Sua madre oscillava costantemente tra atteggiamenti  fluttuanti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di speranza e </a:t>
            </a:r>
            <a:r>
              <a:rPr sz="1200" spc="-5" dirty="0">
                <a:latin typeface="Times New Roman"/>
                <a:cs typeface="Times New Roman"/>
              </a:rPr>
              <a:t>sentimenti crescenti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delusione,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umiliazione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disperazione. Soltanto </a:t>
            </a:r>
            <a:r>
              <a:rPr sz="1200" dirty="0">
                <a:latin typeface="Times New Roman"/>
                <a:cs typeface="Times New Roman"/>
              </a:rPr>
              <a:t>Rut, la più </a:t>
            </a:r>
            <a:r>
              <a:rPr sz="1200" spc="-5" dirty="0">
                <a:latin typeface="Times New Roman"/>
                <a:cs typeface="Times New Roman"/>
              </a:rPr>
              <a:t>giovane,  rimaneva </a:t>
            </a:r>
            <a:r>
              <a:rPr sz="1200" dirty="0">
                <a:latin typeface="Times New Roman"/>
                <a:cs typeface="Times New Roman"/>
              </a:rPr>
              <a:t>saldamente fedele a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fratello-padre.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2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(1538.2) 138:0.2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dopo la risurrezione l’intera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ebbe molto poco a che 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ministero. 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che un 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non è senza onore 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paese, </a:t>
            </a:r>
            <a:r>
              <a:rPr sz="1200" dirty="0">
                <a:latin typeface="Times New Roman"/>
                <a:cs typeface="Times New Roman"/>
              </a:rPr>
              <a:t>non è anche senza </a:t>
            </a:r>
            <a:r>
              <a:rPr sz="1200" spc="-5" dirty="0">
                <a:latin typeface="Times New Roman"/>
                <a:cs typeface="Times New Roman"/>
              </a:rPr>
              <a:t>comprensivo apprezzamento </a:t>
            </a:r>
            <a:r>
              <a:rPr sz="1200" dirty="0">
                <a:latin typeface="Times New Roman"/>
                <a:cs typeface="Times New Roman"/>
              </a:rPr>
              <a:t>salvo 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propria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Le istruzioni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finali</a:t>
            </a:r>
            <a:endParaRPr sz="1600">
              <a:latin typeface="Times New Roman"/>
              <a:cs typeface="Times New Roman"/>
            </a:endParaRPr>
          </a:p>
          <a:p>
            <a:pPr marL="63500" marR="6286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(1538.3) 138:1.1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seguente, domenica </a:t>
            </a:r>
            <a:r>
              <a:rPr sz="1200" dirty="0">
                <a:latin typeface="Times New Roman"/>
                <a:cs typeface="Times New Roman"/>
              </a:rPr>
              <a:t>23 </a:t>
            </a:r>
            <a:r>
              <a:rPr sz="1200" spc="-5" dirty="0">
                <a:latin typeface="Times New Roman"/>
                <a:cs typeface="Times New Roman"/>
              </a:rPr>
              <a:t>giugno dell’anno </a:t>
            </a:r>
            <a:r>
              <a:rPr sz="1200" dirty="0">
                <a:latin typeface="Times New Roman"/>
                <a:cs typeface="Times New Roman"/>
              </a:rPr>
              <a:t>26 d.C., </a:t>
            </a:r>
            <a:r>
              <a:rPr sz="1200" spc="-5" dirty="0">
                <a:latin typeface="Times New Roman"/>
                <a:cs typeface="Times New Roman"/>
              </a:rPr>
              <a:t>Gesù impartì ai sei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finali. Egli </a:t>
            </a:r>
            <a:r>
              <a:rPr sz="1200" dirty="0">
                <a:latin typeface="Times New Roman"/>
                <a:cs typeface="Times New Roman"/>
              </a:rPr>
              <a:t>ordinò loro di 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a due a due </a:t>
            </a:r>
            <a:r>
              <a:rPr sz="1200" spc="-5" dirty="0">
                <a:latin typeface="Times New Roman"/>
                <a:cs typeface="Times New Roman"/>
              </a:rPr>
              <a:t>per insegnare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del regno. Egli </a:t>
            </a:r>
            <a:r>
              <a:rPr sz="1200" dirty="0">
                <a:latin typeface="Times New Roman"/>
                <a:cs typeface="Times New Roman"/>
              </a:rPr>
              <a:t>proibì loro di battezzare e </a:t>
            </a:r>
            <a:r>
              <a:rPr sz="1200" spc="-5" dirty="0">
                <a:latin typeface="Times New Roman"/>
                <a:cs typeface="Times New Roman"/>
              </a:rPr>
              <a:t>raccomandò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pubblico. Proseguì </a:t>
            </a:r>
            <a:r>
              <a:rPr sz="1200" dirty="0">
                <a:latin typeface="Times New Roman"/>
                <a:cs typeface="Times New Roman"/>
              </a:rPr>
              <a:t>spiegando </a:t>
            </a:r>
            <a:r>
              <a:rPr sz="1200" spc="-5" dirty="0">
                <a:latin typeface="Times New Roman"/>
                <a:cs typeface="Times New Roman"/>
              </a:rPr>
              <a:t>che avrebbe permesso 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in pubblico più </a:t>
            </a:r>
            <a:r>
              <a:rPr sz="1200" spc="-5" dirty="0">
                <a:latin typeface="Times New Roman"/>
                <a:cs typeface="Times New Roman"/>
              </a:rPr>
              <a:t>avanti,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periodo, </a:t>
            </a:r>
            <a:r>
              <a:rPr sz="1200" dirty="0">
                <a:latin typeface="Times New Roman"/>
                <a:cs typeface="Times New Roman"/>
              </a:rPr>
              <a:t>per molte  </a:t>
            </a:r>
            <a:r>
              <a:rPr sz="1200" spc="-5" dirty="0">
                <a:latin typeface="Times New Roman"/>
                <a:cs typeface="Times New Roman"/>
              </a:rPr>
              <a:t>ragioni, desiderava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acquisissero esperienza pratica nei </a:t>
            </a:r>
            <a:r>
              <a:rPr sz="1200" dirty="0">
                <a:latin typeface="Times New Roman"/>
                <a:cs typeface="Times New Roman"/>
              </a:rPr>
              <a:t>rapporti personali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5" dirty="0">
                <a:latin typeface="Times New Roman"/>
                <a:cs typeface="Times New Roman"/>
              </a:rPr>
              <a:t>Gesù si proponeva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facessero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245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578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(1338.5) 121:6.2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 prevalevano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lingue: </a:t>
            </a:r>
            <a:r>
              <a:rPr sz="1200" dirty="0">
                <a:latin typeface="Times New Roman"/>
                <a:cs typeface="Times New Roman"/>
              </a:rPr>
              <a:t>il popolo </a:t>
            </a:r>
            <a:r>
              <a:rPr sz="1200" spc="-5" dirty="0">
                <a:latin typeface="Times New Roman"/>
                <a:cs typeface="Times New Roman"/>
              </a:rPr>
              <a:t>comune parlava </a:t>
            </a:r>
            <a:r>
              <a:rPr sz="1200" dirty="0">
                <a:latin typeface="Times New Roman"/>
                <a:cs typeface="Times New Roman"/>
              </a:rPr>
              <a:t>un dialetto </a:t>
            </a:r>
            <a:r>
              <a:rPr sz="1200" spc="-5" dirty="0">
                <a:latin typeface="Times New Roman"/>
                <a:cs typeface="Times New Roman"/>
              </a:rPr>
              <a:t>aramaico;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rabbini parlavano l’ebraico;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colte e </a:t>
            </a:r>
            <a:r>
              <a:rPr sz="1200" spc="-5" dirty="0">
                <a:latin typeface="Times New Roman"/>
                <a:cs typeface="Times New Roman"/>
              </a:rPr>
              <a:t>gli strati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degli Ebrei parlavano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traduzione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Scritture ebraiche </a:t>
            </a:r>
            <a:r>
              <a:rPr sz="1200" dirty="0">
                <a:latin typeface="Times New Roman"/>
                <a:cs typeface="Times New Roman"/>
              </a:rPr>
              <a:t>in lingua </a:t>
            </a:r>
            <a:r>
              <a:rPr sz="1200" spc="-5" dirty="0">
                <a:latin typeface="Times New Roman"/>
                <a:cs typeface="Times New Roman"/>
              </a:rPr>
              <a:t>greca, </a:t>
            </a:r>
            <a:r>
              <a:rPr sz="1200" dirty="0">
                <a:latin typeface="Times New Roman"/>
                <a:cs typeface="Times New Roman"/>
              </a:rPr>
              <a:t>fatta molto presto ad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contribuì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al successivo predominio </a:t>
            </a:r>
            <a:r>
              <a:rPr sz="1200" dirty="0">
                <a:latin typeface="Times New Roman"/>
                <a:cs typeface="Times New Roman"/>
              </a:rPr>
              <a:t>dell’ala  </a:t>
            </a:r>
            <a:r>
              <a:rPr sz="1200" spc="-5" dirty="0">
                <a:latin typeface="Times New Roman"/>
                <a:cs typeface="Times New Roman"/>
              </a:rPr>
              <a:t>greca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teologia ebraiche.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scritti degli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cristiani sarebbero presto </a:t>
            </a:r>
            <a:r>
              <a:rPr sz="1200" dirty="0">
                <a:latin typeface="Times New Roman"/>
                <a:cs typeface="Times New Roman"/>
              </a:rPr>
              <a:t>apparsi </a:t>
            </a:r>
            <a:r>
              <a:rPr sz="1200" spc="-5" dirty="0">
                <a:latin typeface="Times New Roman"/>
                <a:cs typeface="Times New Roman"/>
              </a:rPr>
              <a:t>nella stessa lingua.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rinascita del </a:t>
            </a:r>
            <a:r>
              <a:rPr sz="1200" dirty="0">
                <a:latin typeface="Times New Roman"/>
                <a:cs typeface="Times New Roman"/>
              </a:rPr>
              <a:t>Giudaismo </a:t>
            </a:r>
            <a:r>
              <a:rPr sz="1200" spc="-5" dirty="0">
                <a:latin typeface="Times New Roman"/>
                <a:cs typeface="Times New Roman"/>
              </a:rPr>
              <a:t>data dalla traduzione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 delle </a:t>
            </a:r>
            <a:r>
              <a:rPr sz="1200" dirty="0">
                <a:latin typeface="Times New Roman"/>
                <a:cs typeface="Times New Roman"/>
              </a:rPr>
              <a:t>Scritture </a:t>
            </a:r>
            <a:r>
              <a:rPr sz="1200" spc="-5" dirty="0">
                <a:latin typeface="Times New Roman"/>
                <a:cs typeface="Times New Roman"/>
              </a:rPr>
              <a:t>ebraiche. Questa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fu decisiva per </a:t>
            </a:r>
            <a:r>
              <a:rPr sz="1200" dirty="0">
                <a:latin typeface="Times New Roman"/>
                <a:cs typeface="Times New Roman"/>
              </a:rPr>
              <a:t>determinare più  </a:t>
            </a:r>
            <a:r>
              <a:rPr sz="1200" spc="-5" dirty="0">
                <a:latin typeface="Times New Roman"/>
                <a:cs typeface="Times New Roman"/>
              </a:rPr>
              <a:t>tardi l’orientamento del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cristiano </a:t>
            </a:r>
            <a:r>
              <a:rPr sz="1200" dirty="0">
                <a:latin typeface="Times New Roman"/>
                <a:cs typeface="Times New Roman"/>
              </a:rPr>
              <a:t>di Paolo </a:t>
            </a:r>
            <a:r>
              <a:rPr sz="1200" spc="-5" dirty="0">
                <a:latin typeface="Times New Roman"/>
                <a:cs typeface="Times New Roman"/>
              </a:rPr>
              <a:t>verso l’Occidente </a:t>
            </a:r>
            <a:r>
              <a:rPr sz="1200" dirty="0">
                <a:latin typeface="Times New Roman"/>
                <a:cs typeface="Times New Roman"/>
              </a:rPr>
              <a:t>anziché verso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l’Oriente.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(1338.6) 121:6.3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credenze ebree ellenizzate fossero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poco influenzate dagli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spc="-5" dirty="0">
                <a:latin typeface="Times New Roman"/>
                <a:cs typeface="Times New Roman"/>
              </a:rPr>
              <a:t>degli Epicurei, furono  </a:t>
            </a:r>
            <a:r>
              <a:rPr sz="1200" dirty="0">
                <a:latin typeface="Times New Roman"/>
                <a:cs typeface="Times New Roman"/>
              </a:rPr>
              <a:t>sostanzialmente molto </a:t>
            </a:r>
            <a:r>
              <a:rPr sz="1200" spc="-5" dirty="0">
                <a:latin typeface="Times New Roman"/>
                <a:cs typeface="Times New Roman"/>
              </a:rPr>
              <a:t>influenzate dalla filosofia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Platone 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dottrine di </a:t>
            </a:r>
            <a:r>
              <a:rPr sz="1200" spc="-5" dirty="0">
                <a:latin typeface="Times New Roman"/>
                <a:cs typeface="Times New Roman"/>
              </a:rPr>
              <a:t>autoabnegazione degli Stoici.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 </a:t>
            </a:r>
            <a:r>
              <a:rPr sz="1200" dirty="0">
                <a:latin typeface="Times New Roman"/>
                <a:cs typeface="Times New Roman"/>
              </a:rPr>
              <a:t>intromissione </a:t>
            </a:r>
            <a:r>
              <a:rPr sz="1200" spc="-5" dirty="0">
                <a:latin typeface="Times New Roman"/>
                <a:cs typeface="Times New Roman"/>
              </a:rPr>
              <a:t>dello Stoicismo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esemplificata nel Quarto Libro dei </a:t>
            </a:r>
            <a:r>
              <a:rPr sz="1200" dirty="0">
                <a:latin typeface="Times New Roman"/>
                <a:cs typeface="Times New Roman"/>
              </a:rPr>
              <a:t>Maccabei; la </a:t>
            </a:r>
            <a:r>
              <a:rPr sz="1200" spc="-5" dirty="0">
                <a:latin typeface="Times New Roman"/>
                <a:cs typeface="Times New Roman"/>
              </a:rPr>
              <a:t>penetrazione della </a:t>
            </a:r>
            <a:r>
              <a:rPr sz="1200" dirty="0">
                <a:latin typeface="Times New Roman"/>
                <a:cs typeface="Times New Roman"/>
              </a:rPr>
              <a:t>filosofia platonica e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stoiche si manifesta nella </a:t>
            </a:r>
            <a:r>
              <a:rPr sz="1200" dirty="0">
                <a:latin typeface="Times New Roman"/>
                <a:cs typeface="Times New Roman"/>
              </a:rPr>
              <a:t>Saggezza di </a:t>
            </a:r>
            <a:r>
              <a:rPr sz="1200" spc="-5" dirty="0">
                <a:latin typeface="Times New Roman"/>
                <a:cs typeface="Times New Roman"/>
              </a:rPr>
              <a:t>Salomone. Gli Ebrei </a:t>
            </a:r>
            <a:r>
              <a:rPr sz="1200" dirty="0">
                <a:latin typeface="Times New Roman"/>
                <a:cs typeface="Times New Roman"/>
              </a:rPr>
              <a:t>ellenizzati </a:t>
            </a:r>
            <a:r>
              <a:rPr sz="1200" spc="-5" dirty="0">
                <a:latin typeface="Times New Roman"/>
                <a:cs typeface="Times New Roman"/>
              </a:rPr>
              <a:t>apportarono alle Scritture ebraiche </a:t>
            </a:r>
            <a:r>
              <a:rPr sz="1200" dirty="0">
                <a:latin typeface="Times New Roman"/>
                <a:cs typeface="Times New Roman"/>
              </a:rPr>
              <a:t>una tale  </a:t>
            </a:r>
            <a:r>
              <a:rPr sz="1200" spc="-5" dirty="0">
                <a:latin typeface="Times New Roman"/>
                <a:cs typeface="Times New Roman"/>
              </a:rPr>
              <a:t>interpretazione allegorica che </a:t>
            </a:r>
            <a:r>
              <a:rPr sz="1200" dirty="0">
                <a:latin typeface="Times New Roman"/>
                <a:cs typeface="Times New Roman"/>
              </a:rPr>
              <a:t>non trovarono alcuna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conformare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ebraica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riverita filosofia aristotelica.  Ma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confusione disastrosa,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problemi furono presi </a:t>
            </a:r>
            <a:r>
              <a:rPr sz="1200" dirty="0">
                <a:latin typeface="Times New Roman"/>
                <a:cs typeface="Times New Roman"/>
              </a:rPr>
              <a:t>in mano da </a:t>
            </a:r>
            <a:r>
              <a:rPr sz="1200" spc="-5" dirty="0">
                <a:latin typeface="Times New Roman"/>
                <a:cs typeface="Times New Roman"/>
              </a:rPr>
              <a:t>Filone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 procedette </a:t>
            </a:r>
            <a:r>
              <a:rPr sz="1200" dirty="0">
                <a:latin typeface="Times New Roman"/>
                <a:cs typeface="Times New Roman"/>
              </a:rPr>
              <a:t>a dare armonia e </a:t>
            </a:r>
            <a:r>
              <a:rPr sz="1200" spc="-5" dirty="0">
                <a:latin typeface="Times New Roman"/>
                <a:cs typeface="Times New Roman"/>
              </a:rPr>
              <a:t>sistematicità alla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greca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teologia ebraica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e di pratiche </a:t>
            </a:r>
            <a:r>
              <a:rPr sz="1200" spc="-5" dirty="0">
                <a:latin typeface="Times New Roman"/>
                <a:cs typeface="Times New Roman"/>
              </a:rPr>
              <a:t>religiose  compatto ed abbastanza coerente.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quest’ultimo 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 greca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teologia ebraica congiunte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prevaleva  </a:t>
            </a:r>
            <a:r>
              <a:rPr sz="1200" dirty="0">
                <a:latin typeface="Times New Roman"/>
                <a:cs typeface="Times New Roman"/>
              </a:rPr>
              <a:t>in Palestina </a:t>
            </a:r>
            <a:r>
              <a:rPr sz="1200" spc="-5" dirty="0">
                <a:latin typeface="Times New Roman"/>
                <a:cs typeface="Times New Roman"/>
              </a:rPr>
              <a:t>quando Gesù visse ed insegnò,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utilizzò </a:t>
            </a:r>
            <a:r>
              <a:rPr sz="1200" spc="-5" dirty="0">
                <a:latin typeface="Times New Roman"/>
                <a:cs typeface="Times New Roman"/>
              </a:rPr>
              <a:t>come fondazione su cui costruire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culto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progredito </a:t>
            </a:r>
            <a:r>
              <a:rPr sz="1200" dirty="0">
                <a:latin typeface="Times New Roman"/>
                <a:cs typeface="Times New Roman"/>
              </a:rPr>
              <a:t>ed  illuminante </a:t>
            </a:r>
            <a:r>
              <a:rPr sz="1200" spc="-5" dirty="0">
                <a:latin typeface="Times New Roman"/>
                <a:cs typeface="Times New Roman"/>
              </a:rPr>
              <a:t>del Cristianesimo.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05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(1338.7) 121:6.4 </a:t>
            </a:r>
            <a:r>
              <a:rPr sz="1200" spc="-5" dirty="0">
                <a:latin typeface="Times New Roman"/>
                <a:cs typeface="Times New Roman"/>
              </a:rPr>
              <a:t>Filone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maestro; </a:t>
            </a:r>
            <a:r>
              <a:rPr sz="1200" dirty="0">
                <a:latin typeface="Times New Roman"/>
                <a:cs typeface="Times New Roman"/>
              </a:rPr>
              <a:t>dai tempi 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vissuto un uomo </a:t>
            </a:r>
            <a:r>
              <a:rPr sz="1200" spc="-5" dirty="0">
                <a:latin typeface="Times New Roman"/>
                <a:cs typeface="Times New Roman"/>
              </a:rPr>
              <a:t>che avesse esercitato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così  profonda sul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etico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religioso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occidentale. Quanto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combinazione degli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sistemi  contemporanei </a:t>
            </a:r>
            <a:r>
              <a:rPr sz="1200" dirty="0">
                <a:latin typeface="Times New Roman"/>
                <a:cs typeface="Times New Roman"/>
              </a:rPr>
              <a:t>d’insegnamenti etici e </a:t>
            </a:r>
            <a:r>
              <a:rPr sz="1200" spc="-5" dirty="0">
                <a:latin typeface="Times New Roman"/>
                <a:cs typeface="Times New Roman"/>
              </a:rPr>
              <a:t>religiosi, ci sono stati sette maestri umani eccezionali: Sethard, Mosè, Zoroastro, </a:t>
            </a:r>
            <a:r>
              <a:rPr sz="1200" dirty="0">
                <a:latin typeface="Times New Roman"/>
                <a:cs typeface="Times New Roman"/>
              </a:rPr>
              <a:t>Lao-tze,  </a:t>
            </a:r>
            <a:r>
              <a:rPr sz="1200" spc="-5" dirty="0">
                <a:latin typeface="Times New Roman"/>
                <a:cs typeface="Times New Roman"/>
              </a:rPr>
              <a:t>Budda, Filone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Paolo.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00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primo giro </a:t>
            </a:r>
            <a:r>
              <a:rPr sz="1200" dirty="0">
                <a:latin typeface="Times New Roman"/>
                <a:cs typeface="Times New Roman"/>
              </a:rPr>
              <a:t>esclusivamente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lavoro personale. </a:t>
            </a:r>
            <a:r>
              <a:rPr sz="1200" spc="-5" dirty="0">
                <a:latin typeface="Times New Roman"/>
                <a:cs typeface="Times New Roman"/>
              </a:rPr>
              <a:t>Sebbene questo </a:t>
            </a:r>
            <a:r>
              <a:rPr sz="1200" dirty="0">
                <a:latin typeface="Times New Roman"/>
                <a:cs typeface="Times New Roman"/>
              </a:rPr>
              <a:t>annuncio </a:t>
            </a:r>
            <a:r>
              <a:rPr sz="1200" spc="-5" dirty="0">
                <a:latin typeface="Times New Roman"/>
                <a:cs typeface="Times New Roman"/>
              </a:rPr>
              <a:t>avesse procurato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delusione negli  apostoli, essi capivano tuttavia, almeno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ragioni che spingevano Gesù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iniziare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proclamazione del regno,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partirono con </a:t>
            </a:r>
            <a:r>
              <a:rPr sz="1200" dirty="0">
                <a:latin typeface="Times New Roman"/>
                <a:cs typeface="Times New Roman"/>
              </a:rPr>
              <a:t>buona disposizione e </a:t>
            </a:r>
            <a:r>
              <a:rPr sz="1200" spc="-5" dirty="0">
                <a:latin typeface="Times New Roman"/>
                <a:cs typeface="Times New Roman"/>
              </a:rPr>
              <a:t>con fiducioso entusiasmo. Egli </a:t>
            </a:r>
            <a:r>
              <a:rPr sz="1200" dirty="0">
                <a:latin typeface="Times New Roman"/>
                <a:cs typeface="Times New Roman"/>
              </a:rPr>
              <a:t>li mandò a due a due,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Keresa, Andrea </a:t>
            </a:r>
            <a:r>
              <a:rPr sz="1200" dirty="0">
                <a:latin typeface="Times New Roman"/>
                <a:cs typeface="Times New Roman"/>
              </a:rPr>
              <a:t>e  Pietro 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andarono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Tarichea.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(1538.4) 138:1.2 </a:t>
            </a:r>
            <a:r>
              <a:rPr sz="1200" dirty="0">
                <a:latin typeface="Times New Roman"/>
                <a:cs typeface="Times New Roman"/>
              </a:rPr>
              <a:t>Prima dell’inizio di queste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due settimane di servizio, </a:t>
            </a:r>
            <a:r>
              <a:rPr sz="1200" spc="-5" dirty="0">
                <a:latin typeface="Times New Roman"/>
                <a:cs typeface="Times New Roman"/>
              </a:rPr>
              <a:t>Gesù annunciò loro che desiderava </a:t>
            </a:r>
            <a:r>
              <a:rPr sz="1200" dirty="0">
                <a:latin typeface="Times New Roman"/>
                <a:cs typeface="Times New Roman"/>
              </a:rPr>
              <a:t>ordinare dodici apostoli  </a:t>
            </a:r>
            <a:r>
              <a:rPr sz="1200" spc="-5" dirty="0">
                <a:latin typeface="Times New Roman"/>
                <a:cs typeface="Times New Roman"/>
              </a:rPr>
              <a:t>per continuare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partenza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autorizzò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un uomo tra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primi convertiti  </a:t>
            </a:r>
            <a:r>
              <a:rPr sz="1200" spc="-5" dirty="0">
                <a:latin typeface="Times New Roman"/>
                <a:cs typeface="Times New Roman"/>
              </a:rPr>
              <a:t>quale candidato </a:t>
            </a:r>
            <a:r>
              <a:rPr sz="1200" dirty="0">
                <a:latin typeface="Times New Roman"/>
                <a:cs typeface="Times New Roman"/>
              </a:rPr>
              <a:t>a far </a:t>
            </a:r>
            <a:r>
              <a:rPr sz="1200" spc="-5" dirty="0">
                <a:latin typeface="Times New Roman"/>
                <a:cs typeface="Times New Roman"/>
              </a:rPr>
              <a:t>parte del progettato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di apostoli. Giovanni prese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chiedere: “Ma, Maestro, questi sei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verranno </a:t>
            </a:r>
            <a:r>
              <a:rPr sz="1200" dirty="0">
                <a:latin typeface="Times New Roman"/>
                <a:cs typeface="Times New Roman"/>
              </a:rPr>
              <a:t>in mezzo a noi e </a:t>
            </a:r>
            <a:r>
              <a:rPr sz="1200" spc="-5" dirty="0">
                <a:latin typeface="Times New Roman"/>
                <a:cs typeface="Times New Roman"/>
              </a:rPr>
              <a:t>divideranno ogni </a:t>
            </a:r>
            <a:r>
              <a:rPr sz="1200" dirty="0">
                <a:latin typeface="Times New Roman"/>
                <a:cs typeface="Times New Roman"/>
              </a:rPr>
              <a:t>cosa equamente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 che siamo </a:t>
            </a:r>
            <a:r>
              <a:rPr sz="1200" spc="-5" dirty="0">
                <a:latin typeface="Times New Roman"/>
                <a:cs typeface="Times New Roman"/>
              </a:rPr>
              <a:t>stati 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Giordano ed </a:t>
            </a:r>
            <a:r>
              <a:rPr sz="1200" dirty="0">
                <a:latin typeface="Times New Roman"/>
                <a:cs typeface="Times New Roman"/>
              </a:rPr>
              <a:t>abbiamo ascoltato  tutto il tuo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nostro primo lavoro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replicò: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Giovanni, gli </a:t>
            </a:r>
            <a:r>
              <a:rPr sz="1200" dirty="0">
                <a:latin typeface="Times New Roman"/>
                <a:cs typeface="Times New Roman"/>
              </a:rPr>
              <a:t>uomini che  </a:t>
            </a:r>
            <a:r>
              <a:rPr sz="1200" spc="-5" dirty="0">
                <a:latin typeface="Times New Roman"/>
                <a:cs typeface="Times New Roman"/>
              </a:rPr>
              <a:t>sceglierete diverranno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noi, e voi </a:t>
            </a:r>
            <a:r>
              <a:rPr sz="1200" spc="-5" dirty="0">
                <a:latin typeface="Times New Roman"/>
                <a:cs typeface="Times New Roman"/>
              </a:rPr>
              <a:t>insegnerete loro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come </a:t>
            </a:r>
            <a:r>
              <a:rPr sz="1200" dirty="0">
                <a:latin typeface="Times New Roman"/>
                <a:cs typeface="Times New Roman"/>
              </a:rPr>
              <a:t>io l’ho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 voi.” </a:t>
            </a:r>
            <a:r>
              <a:rPr sz="1200" spc="5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 detto questo Gesù </a:t>
            </a:r>
            <a:r>
              <a:rPr sz="1200" dirty="0">
                <a:latin typeface="Times New Roman"/>
                <a:cs typeface="Times New Roman"/>
              </a:rPr>
              <a:t>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lasciò.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(1539.1) 138:1.3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separarono </a:t>
            </a:r>
            <a:r>
              <a:rPr sz="1200" spc="-5" dirty="0">
                <a:latin typeface="Times New Roman"/>
                <a:cs typeface="Times New Roman"/>
              </a:rPr>
              <a:t>per iniziare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prima di aver discusso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un nuovo apostolo. Alla </a:t>
            </a:r>
            <a:r>
              <a:rPr sz="1200" spc="-5" dirty="0">
                <a:latin typeface="Times New Roman"/>
                <a:cs typeface="Times New Roman"/>
              </a:rPr>
              <a:t>fine prevalse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Andrea, ed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lavoro. </a:t>
            </a:r>
            <a:r>
              <a:rPr sz="1200" spc="-5" dirty="0">
                <a:latin typeface="Times New Roman"/>
                <a:cs typeface="Times New Roman"/>
              </a:rPr>
              <a:t>Andrea disse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sostanza: 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ragione; </a:t>
            </a:r>
            <a:r>
              <a:rPr sz="1200" dirty="0">
                <a:latin typeface="Times New Roman"/>
                <a:cs typeface="Times New Roman"/>
              </a:rPr>
              <a:t>siamo troppo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per fare tutto questo </a:t>
            </a:r>
            <a:r>
              <a:rPr sz="1200" spc="-5" dirty="0">
                <a:latin typeface="Times New Roman"/>
                <a:cs typeface="Times New Roman"/>
              </a:rPr>
              <a:t>lavoro.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più insegnanti ed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ha manifestato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fiducia in noi </a:t>
            </a:r>
            <a:r>
              <a:rPr sz="1200" spc="-5" dirty="0">
                <a:latin typeface="Times New Roman"/>
                <a:cs typeface="Times New Roman"/>
              </a:rPr>
              <a:t>incaricandoci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questi sei </a:t>
            </a:r>
            <a:r>
              <a:rPr sz="1200" dirty="0">
                <a:latin typeface="Times New Roman"/>
                <a:cs typeface="Times New Roman"/>
              </a:rPr>
              <a:t>nuovi apostoli.” Quella </a:t>
            </a:r>
            <a:r>
              <a:rPr sz="1200" spc="-5" dirty="0">
                <a:latin typeface="Times New Roman"/>
                <a:cs typeface="Times New Roman"/>
              </a:rPr>
              <a:t>mattina, quando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separarono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21780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lavoro, c’era </a:t>
            </a:r>
            <a:r>
              <a:rPr sz="1200" dirty="0">
                <a:latin typeface="Times New Roman"/>
                <a:cs typeface="Times New Roman"/>
              </a:rPr>
              <a:t>un po’ di </a:t>
            </a:r>
            <a:r>
              <a:rPr sz="1200" spc="-5" dirty="0">
                <a:latin typeface="Times New Roman"/>
                <a:cs typeface="Times New Roman"/>
              </a:rPr>
              <a:t>segreto scoraggiamento nel cuore </a:t>
            </a:r>
            <a:r>
              <a:rPr sz="1200" dirty="0">
                <a:latin typeface="Times New Roman"/>
                <a:cs typeface="Times New Roman"/>
              </a:rPr>
              <a:t>di ciascuno. Essi </a:t>
            </a:r>
            <a:r>
              <a:rPr sz="1200" spc="-5" dirty="0">
                <a:latin typeface="Times New Roman"/>
                <a:cs typeface="Times New Roman"/>
              </a:rPr>
              <a:t>sapevano che stavano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lasciare Gesù, </a:t>
            </a:r>
            <a:r>
              <a:rPr sz="1200" dirty="0">
                <a:latin typeface="Times New Roman"/>
                <a:cs typeface="Times New Roman"/>
              </a:rPr>
              <a:t>ed in aggiunta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timidezza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questo </a:t>
            </a:r>
            <a:r>
              <a:rPr sz="1200" dirty="0">
                <a:latin typeface="Times New Roman"/>
                <a:cs typeface="Times New Roman"/>
              </a:rPr>
              <a:t>il 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immaginato fosse </a:t>
            </a:r>
            <a:r>
              <a:rPr sz="1200" dirty="0">
                <a:latin typeface="Times New Roman"/>
                <a:cs typeface="Times New Roman"/>
              </a:rPr>
              <a:t>inaugurato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0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(1539.2) 138:1.4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convenuto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lavorassero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settimane, </a:t>
            </a:r>
            <a:r>
              <a:rPr sz="1200" dirty="0">
                <a:latin typeface="Times New Roman"/>
                <a:cs typeface="Times New Roman"/>
              </a:rPr>
              <a:t>dopodiché </a:t>
            </a:r>
            <a:r>
              <a:rPr sz="1200" spc="-5" dirty="0">
                <a:latin typeface="Times New Roman"/>
                <a:cs typeface="Times New Roman"/>
              </a:rPr>
              <a:t>dovevano ritornare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per una  </a:t>
            </a:r>
            <a:r>
              <a:rPr sz="1200" spc="-5" dirty="0">
                <a:latin typeface="Times New Roman"/>
                <a:cs typeface="Times New Roman"/>
              </a:rPr>
              <a:t>riunione. Nel frattempo Gesù 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a Giuseppe, a Simone e </a:t>
            </a:r>
            <a:r>
              <a:rPr sz="1200" spc="-5" dirty="0">
                <a:latin typeface="Times New Roman"/>
                <a:cs typeface="Times New Roman"/>
              </a:rPr>
              <a:t>ad altri membri della sua famiglia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vivevano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1180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721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quelle parti. Gesù fece quanto era </a:t>
            </a:r>
            <a:r>
              <a:rPr sz="1200" dirty="0">
                <a:latin typeface="Times New Roman"/>
                <a:cs typeface="Times New Roman"/>
              </a:rPr>
              <a:t>umanamente </a:t>
            </a:r>
            <a:r>
              <a:rPr sz="1200" spc="-5" dirty="0">
                <a:latin typeface="Times New Roman"/>
                <a:cs typeface="Times New Roman"/>
              </a:rPr>
              <a:t>possibile, compatibilmente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consacrazione a fare la volontà di suo  </a:t>
            </a:r>
            <a:r>
              <a:rPr sz="1200" spc="-5" dirty="0">
                <a:latin typeface="Times New Roman"/>
                <a:cs typeface="Times New Roman"/>
              </a:rPr>
              <a:t>Padre, per conservare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fiducia e </a:t>
            </a:r>
            <a:r>
              <a:rPr sz="1200" spc="-5" dirty="0">
                <a:latin typeface="Times New Roman"/>
                <a:cs typeface="Times New Roman"/>
              </a:rPr>
              <a:t>l’affetto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materia egli fece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dovere ed </a:t>
            </a:r>
            <a:r>
              <a:rPr sz="1200" dirty="0">
                <a:latin typeface="Times New Roman"/>
                <a:cs typeface="Times New Roman"/>
              </a:rPr>
              <a:t>anche di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07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(1539.3) 138:1.5 </a:t>
            </a:r>
            <a:r>
              <a:rPr sz="1200" spc="-5" dirty="0">
                <a:latin typeface="Times New Roman"/>
                <a:cs typeface="Times New Roman"/>
              </a:rPr>
              <a:t>Mentre gli apostoli erano fuori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missione, Gesù pensò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Giovanni, allora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prigione. Egli fu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poteri </a:t>
            </a:r>
            <a:r>
              <a:rPr sz="1200" dirty="0">
                <a:latin typeface="Times New Roman"/>
                <a:cs typeface="Times New Roman"/>
              </a:rPr>
              <a:t>potenziali per </a:t>
            </a:r>
            <a:r>
              <a:rPr sz="1200" spc="-5" dirty="0">
                <a:latin typeface="Times New Roman"/>
                <a:cs typeface="Times New Roman"/>
              </a:rPr>
              <a:t>liberarlo,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si rassegnò ad “aspettare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scelta dei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sei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(1539.4) 138:2.1 </a:t>
            </a:r>
            <a:r>
              <a:rPr sz="1200" spc="-5" dirty="0">
                <a:latin typeface="Times New Roman"/>
                <a:cs typeface="Times New Roman"/>
              </a:rPr>
              <a:t>Questo primo giro </a:t>
            </a:r>
            <a:r>
              <a:rPr sz="1200" dirty="0">
                <a:latin typeface="Times New Roman"/>
                <a:cs typeface="Times New Roman"/>
              </a:rPr>
              <a:t>di missione </a:t>
            </a:r>
            <a:r>
              <a:rPr sz="1200" spc="-5" dirty="0">
                <a:latin typeface="Times New Roman"/>
                <a:cs typeface="Times New Roman"/>
              </a:rPr>
              <a:t>dei sei fu pienamente coronato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successo. Essi </a:t>
            </a:r>
            <a:r>
              <a:rPr sz="1200" dirty="0">
                <a:latin typeface="Times New Roman"/>
                <a:cs typeface="Times New Roman"/>
              </a:rPr>
              <a:t>scoprirono tutti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del  contatto diretto </a:t>
            </a:r>
            <a:r>
              <a:rPr sz="1200" dirty="0">
                <a:latin typeface="Times New Roman"/>
                <a:cs typeface="Times New Roman"/>
              </a:rPr>
              <a:t>e personale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gli uomini.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più pienamente </a:t>
            </a:r>
            <a:r>
              <a:rPr sz="1200" spc="-5" dirty="0">
                <a:latin typeface="Times New Roman"/>
                <a:cs typeface="Times New Roman"/>
              </a:rPr>
              <a:t>convinti che, </a:t>
            </a:r>
            <a:r>
              <a:rPr sz="1200" dirty="0">
                <a:latin typeface="Times New Roman"/>
                <a:cs typeface="Times New Roman"/>
              </a:rPr>
              <a:t>dopotutto,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puramente e  </a:t>
            </a:r>
            <a:r>
              <a:rPr sz="1200" spc="-5" dirty="0">
                <a:latin typeface="Times New Roman"/>
                <a:cs typeface="Times New Roman"/>
              </a:rPr>
              <a:t>totalmente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esperienza personale. </a:t>
            </a:r>
            <a:r>
              <a:rPr sz="1200" spc="-5" dirty="0">
                <a:latin typeface="Times New Roman"/>
                <a:cs typeface="Times New Roman"/>
              </a:rPr>
              <a:t>Essi cominciarono </a:t>
            </a:r>
            <a:r>
              <a:rPr sz="1200" dirty="0">
                <a:latin typeface="Times New Roman"/>
                <a:cs typeface="Times New Roman"/>
              </a:rPr>
              <a:t>a sentire </a:t>
            </a:r>
            <a:r>
              <a:rPr sz="1200" spc="-5" dirty="0">
                <a:latin typeface="Times New Roman"/>
                <a:cs typeface="Times New Roman"/>
              </a:rPr>
              <a:t>quanta fame aveva </a:t>
            </a:r>
            <a:r>
              <a:rPr sz="1200" dirty="0">
                <a:latin typeface="Times New Roman"/>
                <a:cs typeface="Times New Roman"/>
              </a:rPr>
              <a:t>il popolo comune di </a:t>
            </a:r>
            <a:r>
              <a:rPr sz="1200" spc="-5" dirty="0">
                <a:latin typeface="Times New Roman"/>
                <a:cs typeface="Times New Roman"/>
              </a:rPr>
              <a:t>ascoltare  parole </a:t>
            </a:r>
            <a:r>
              <a:rPr sz="1200" dirty="0">
                <a:latin typeface="Times New Roman"/>
                <a:cs typeface="Times New Roman"/>
              </a:rPr>
              <a:t>di conforto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d’incoraggiamento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Quando si riunirono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essi volevano parlare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contemporaneamente,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Andrea assunse </a:t>
            </a:r>
            <a:r>
              <a:rPr sz="1200" dirty="0">
                <a:latin typeface="Times New Roman"/>
                <a:cs typeface="Times New Roman"/>
              </a:rPr>
              <a:t>il comando,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chiamò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fecero il loro </a:t>
            </a:r>
            <a:r>
              <a:rPr sz="1200" spc="-5" dirty="0">
                <a:latin typeface="Times New Roman"/>
                <a:cs typeface="Times New Roman"/>
              </a:rPr>
              <a:t>rapporto ufficiale al  Maestro </a:t>
            </a:r>
            <a:r>
              <a:rPr sz="1200" dirty="0">
                <a:latin typeface="Times New Roman"/>
                <a:cs typeface="Times New Roman"/>
              </a:rPr>
              <a:t>e presentarono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designazioni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nuovi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52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(1539.5) 138:2.2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ciascuno ebbe </a:t>
            </a:r>
            <a:r>
              <a:rPr sz="1200" dirty="0">
                <a:latin typeface="Times New Roman"/>
                <a:cs typeface="Times New Roman"/>
              </a:rPr>
              <a:t>presentato il </a:t>
            </a:r>
            <a:r>
              <a:rPr sz="1200" spc="-5" dirty="0">
                <a:latin typeface="Times New Roman"/>
                <a:cs typeface="Times New Roman"/>
              </a:rPr>
              <a:t>proprio candidato </a:t>
            </a:r>
            <a:r>
              <a:rPr sz="1200" dirty="0">
                <a:latin typeface="Times New Roman"/>
                <a:cs typeface="Times New Roman"/>
              </a:rPr>
              <a:t>per il nuovo gruppo di apostoli,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di  </a:t>
            </a:r>
            <a:r>
              <a:rPr sz="1200" spc="-5" dirty="0">
                <a:latin typeface="Times New Roman"/>
                <a:cs typeface="Times New Roman"/>
              </a:rPr>
              <a:t>votare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candidatura; così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 nuovi apostoli </a:t>
            </a:r>
            <a:r>
              <a:rPr sz="1200" spc="-5" dirty="0">
                <a:latin typeface="Times New Roman"/>
                <a:cs typeface="Times New Roman"/>
              </a:rPr>
              <a:t>furono ufficialmente </a:t>
            </a:r>
            <a:r>
              <a:rPr sz="1200" dirty="0">
                <a:latin typeface="Times New Roman"/>
                <a:cs typeface="Times New Roman"/>
              </a:rPr>
              <a:t>accettati da tutti 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più anziani. </a:t>
            </a:r>
            <a:r>
              <a:rPr sz="1200" spc="-5" dirty="0">
                <a:latin typeface="Times New Roman"/>
                <a:cs typeface="Times New Roman"/>
              </a:rPr>
              <a:t>Poi Gesù annunciò  che sarebbero andati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a questi </a:t>
            </a:r>
            <a:r>
              <a:rPr sz="1200" spc="-5" dirty="0">
                <a:latin typeface="Times New Roman"/>
                <a:cs typeface="Times New Roman"/>
              </a:rPr>
              <a:t>candidati per comunicare </a:t>
            </a:r>
            <a:r>
              <a:rPr sz="1200" dirty="0">
                <a:latin typeface="Times New Roman"/>
                <a:cs typeface="Times New Roman"/>
              </a:rPr>
              <a:t>loro la </a:t>
            </a:r>
            <a:r>
              <a:rPr sz="1200" spc="-5" dirty="0">
                <a:latin typeface="Times New Roman"/>
                <a:cs typeface="Times New Roman"/>
              </a:rPr>
              <a:t>chiamata 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(1539.6) 138:2.3 </a:t>
            </a:r>
            <a:r>
              <a:rPr sz="1200" dirty="0">
                <a:latin typeface="Times New Roman"/>
                <a:cs typeface="Times New Roman"/>
              </a:rPr>
              <a:t>I nuovi apostoli </a:t>
            </a:r>
            <a:r>
              <a:rPr sz="1200" spc="-5" dirty="0">
                <a:latin typeface="Times New Roman"/>
                <a:cs typeface="Times New Roman"/>
              </a:rPr>
              <a:t>scelti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89026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(1539.7) 138:2.4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Matteo Levi, </a:t>
            </a:r>
            <a:r>
              <a:rPr sz="1200" spc="-5" dirty="0">
                <a:latin typeface="Times New Roman"/>
                <a:cs typeface="Times New Roman"/>
              </a:rPr>
              <a:t>l’esattore </a:t>
            </a:r>
            <a:r>
              <a:rPr sz="1200" dirty="0">
                <a:latin typeface="Times New Roman"/>
                <a:cs typeface="Times New Roman"/>
              </a:rPr>
              <a:t>doganale di </a:t>
            </a:r>
            <a:r>
              <a:rPr sz="1200" spc="-5" dirty="0">
                <a:latin typeface="Times New Roman"/>
                <a:cs typeface="Times New Roman"/>
              </a:rPr>
              <a:t>Cafarnao, che aveva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ufficio ad est </a:t>
            </a:r>
            <a:r>
              <a:rPr sz="1200" dirty="0">
                <a:latin typeface="Times New Roman"/>
                <a:cs typeface="Times New Roman"/>
              </a:rPr>
              <a:t>della città, vicino </a:t>
            </a:r>
            <a:r>
              <a:rPr sz="1200" spc="-5" dirty="0">
                <a:latin typeface="Times New Roman"/>
                <a:cs typeface="Times New Roman"/>
              </a:rPr>
              <a:t>ai  confini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Batanea. Egli fu scelto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Andrea.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2605" cy="35515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997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(1539.8) 138:2.5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Tommaso </a:t>
            </a:r>
            <a:r>
              <a:rPr sz="1200" i="1" dirty="0">
                <a:latin typeface="Times New Roman"/>
                <a:cs typeface="Times New Roman"/>
              </a:rPr>
              <a:t>Didimo,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pescatore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Tarichea,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tagliapietre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Gadara.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Filippo.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(1539.9) 138:2.6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Giacomo </a:t>
            </a:r>
            <a:r>
              <a:rPr sz="1200" i="1" dirty="0">
                <a:latin typeface="Times New Roman"/>
                <a:cs typeface="Times New Roman"/>
              </a:rPr>
              <a:t>Alfeo,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pescatore ed </a:t>
            </a:r>
            <a:r>
              <a:rPr sz="1200" dirty="0">
                <a:latin typeface="Times New Roman"/>
                <a:cs typeface="Times New Roman"/>
              </a:rPr>
              <a:t>agricoltore di </a:t>
            </a:r>
            <a:r>
              <a:rPr sz="1200" spc="-5" dirty="0">
                <a:latin typeface="Times New Roman"/>
                <a:cs typeface="Times New Roman"/>
              </a:rPr>
              <a:t>Keresa, fu </a:t>
            </a:r>
            <a:r>
              <a:rPr sz="1200" dirty="0">
                <a:latin typeface="Times New Roman"/>
                <a:cs typeface="Times New Roman"/>
              </a:rPr>
              <a:t>scelto da </a:t>
            </a:r>
            <a:r>
              <a:rPr sz="1200" spc="-5" dirty="0">
                <a:latin typeface="Times New Roman"/>
                <a:cs typeface="Times New Roman"/>
              </a:rPr>
              <a:t>Giacomo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Zebedeo.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0" marR="10179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(1539.10) 138:2.7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Giuda </a:t>
            </a:r>
            <a:r>
              <a:rPr sz="1200" i="1" spc="-5" dirty="0">
                <a:latin typeface="Times New Roman"/>
                <a:cs typeface="Times New Roman"/>
              </a:rPr>
              <a:t>Alfeo,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fratello gemello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 Alfeo, anche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pescatore,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 Zebedeo.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704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(1540.1) 138:2.8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Simone Zelota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ufficiale dell’organizzazione patriottica degli Zeloti, posizione che  abbandonò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unirsi agli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Prima di unirsi </a:t>
            </a:r>
            <a:r>
              <a:rPr sz="1200" spc="-5" dirty="0">
                <a:latin typeface="Times New Roman"/>
                <a:cs typeface="Times New Roman"/>
              </a:rPr>
              <a:t>agli Zeloti,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un </a:t>
            </a:r>
            <a:r>
              <a:rPr sz="1200" spc="-5" dirty="0">
                <a:latin typeface="Times New Roman"/>
                <a:cs typeface="Times New Roman"/>
              </a:rPr>
              <a:t>mercante.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da  Pietro.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521334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(1540.2) 138:2.9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Giuda </a:t>
            </a:r>
            <a:r>
              <a:rPr sz="1200" i="1" spc="-5" dirty="0">
                <a:latin typeface="Times New Roman"/>
                <a:cs typeface="Times New Roman"/>
              </a:rPr>
              <a:t>Iscariota </a:t>
            </a:r>
            <a:r>
              <a:rPr sz="1200" spc="-5" dirty="0">
                <a:latin typeface="Times New Roman"/>
                <a:cs typeface="Times New Roman"/>
              </a:rPr>
              <a:t>era figlio </a:t>
            </a:r>
            <a:r>
              <a:rPr sz="1200" dirty="0">
                <a:latin typeface="Times New Roman"/>
                <a:cs typeface="Times New Roman"/>
              </a:rPr>
              <a:t>unico di </a:t>
            </a:r>
            <a:r>
              <a:rPr sz="1200" spc="-5" dirty="0">
                <a:latin typeface="Times New Roman"/>
                <a:cs typeface="Times New Roman"/>
              </a:rPr>
              <a:t>ricchi genitori ebrei </a:t>
            </a:r>
            <a:r>
              <a:rPr sz="1200" dirty="0">
                <a:latin typeface="Times New Roman"/>
                <a:cs typeface="Times New Roman"/>
              </a:rPr>
              <a:t>che vivevano a </a:t>
            </a:r>
            <a:r>
              <a:rPr sz="1200" spc="-5" dirty="0">
                <a:latin typeface="Times New Roman"/>
                <a:cs typeface="Times New Roman"/>
              </a:rPr>
              <a:t>Gerico. Egli si era </a:t>
            </a:r>
            <a:r>
              <a:rPr sz="1200" dirty="0">
                <a:latin typeface="Times New Roman"/>
                <a:cs typeface="Times New Roman"/>
              </a:rPr>
              <a:t>aggregato a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genitori </a:t>
            </a:r>
            <a:r>
              <a:rPr sz="1200" dirty="0">
                <a:latin typeface="Times New Roman"/>
                <a:cs typeface="Times New Roman"/>
              </a:rPr>
              <a:t>Sadducei </a:t>
            </a:r>
            <a:r>
              <a:rPr sz="1200" spc="-5" dirty="0">
                <a:latin typeface="Times New Roman"/>
                <a:cs typeface="Times New Roman"/>
              </a:rPr>
              <a:t>l’avevano diseredato.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d’impiego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quando  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incontrarono,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esperienza finanziaria, Natanaele </a:t>
            </a:r>
            <a:r>
              <a:rPr sz="1200" dirty="0">
                <a:latin typeface="Times New Roman"/>
                <a:cs typeface="Times New Roman"/>
              </a:rPr>
              <a:t>lo invitò ad  unirsi al loro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era il solo </a:t>
            </a:r>
            <a:r>
              <a:rPr sz="1200" spc="-5" dirty="0">
                <a:latin typeface="Times New Roman"/>
                <a:cs typeface="Times New Roman"/>
              </a:rPr>
              <a:t>Giudeo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dodici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(1540.3) 138:2.10 </a:t>
            </a:r>
            <a:r>
              <a:rPr sz="1200" spc="-5" dirty="0">
                <a:latin typeface="Times New Roman"/>
                <a:cs typeface="Times New Roman"/>
              </a:rPr>
              <a:t>Gesù passò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intero con </a:t>
            </a:r>
            <a:r>
              <a:rPr sz="1200" dirty="0">
                <a:latin typeface="Times New Roman"/>
                <a:cs typeface="Times New Roman"/>
              </a:rPr>
              <a:t>i sei, </a:t>
            </a:r>
            <a:r>
              <a:rPr sz="1200" spc="-5" dirty="0">
                <a:latin typeface="Times New Roman"/>
                <a:cs typeface="Times New Roman"/>
              </a:rPr>
              <a:t>rispondendo alle </a:t>
            </a:r>
            <a:r>
              <a:rPr sz="1200" dirty="0">
                <a:latin typeface="Times New Roman"/>
                <a:cs typeface="Times New Roman"/>
              </a:rPr>
              <a:t>loro domande </a:t>
            </a:r>
            <a:r>
              <a:rPr sz="1200" spc="-5" dirty="0">
                <a:latin typeface="Times New Roman"/>
                <a:cs typeface="Times New Roman"/>
              </a:rPr>
              <a:t>ed ascoltando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dei loro </a:t>
            </a:r>
            <a:r>
              <a:rPr sz="1200" dirty="0">
                <a:latin typeface="Times New Roman"/>
                <a:cs typeface="Times New Roman"/>
              </a:rPr>
              <a:t>resoconti, </a:t>
            </a:r>
            <a:r>
              <a:rPr sz="1200" spc="-5" dirty="0">
                <a:latin typeface="Times New Roman"/>
                <a:cs typeface="Times New Roman"/>
              </a:rPr>
              <a:t>perché  essi avevano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esperienze interessanti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proficue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riferire. Essi vedevano </a:t>
            </a:r>
            <a:r>
              <a:rPr sz="1200" dirty="0">
                <a:latin typeface="Times New Roman"/>
                <a:cs typeface="Times New Roman"/>
              </a:rPr>
              <a:t>ora la saggezza </a:t>
            </a:r>
            <a:r>
              <a:rPr sz="1200" spc="-5" dirty="0">
                <a:latin typeface="Times New Roman"/>
                <a:cs typeface="Times New Roman"/>
              </a:rPr>
              <a:t>del piano del Maestro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mandarli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discreto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lanciarli nei loro sforzi </a:t>
            </a:r>
            <a:r>
              <a:rPr sz="1200" dirty="0">
                <a:latin typeface="Times New Roman"/>
                <a:cs typeface="Times New Roman"/>
              </a:rPr>
              <a:t>pubblici più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ambiziosi.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82609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chiamata di Matteo 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Simone</a:t>
            </a:r>
            <a:endParaRPr sz="1600">
              <a:latin typeface="Times New Roman"/>
              <a:cs typeface="Times New Roman"/>
            </a:endParaRPr>
          </a:p>
          <a:p>
            <a:pPr marL="88900" marR="1866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(1540.4) 138:3.1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sei 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a Matteo, </a:t>
            </a:r>
            <a:r>
              <a:rPr sz="1200" spc="-5" dirty="0">
                <a:latin typeface="Times New Roman"/>
                <a:cs typeface="Times New Roman"/>
              </a:rPr>
              <a:t>l’esattore doganale. Matteo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stava aspettando; </a:t>
            </a:r>
            <a:r>
              <a:rPr sz="120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aveva sistemato </a:t>
            </a:r>
            <a:r>
              <a:rPr sz="1200" dirty="0">
                <a:latin typeface="Times New Roman"/>
                <a:cs typeface="Times New Roman"/>
              </a:rPr>
              <a:t>i suoi conti e </a:t>
            </a:r>
            <a:r>
              <a:rPr sz="1200" spc="-5" dirty="0">
                <a:latin typeface="Times New Roman"/>
                <a:cs typeface="Times New Roman"/>
              </a:rPr>
              <a:t>si era preparato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passare gli affari del suo ufficio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fratello. </a:t>
            </a:r>
            <a:r>
              <a:rPr sz="1200" spc="-5" dirty="0">
                <a:latin typeface="Times New Roman"/>
                <a:cs typeface="Times New Roman"/>
              </a:rPr>
              <a:t>Mentre si avvicinavano al </a:t>
            </a:r>
            <a:r>
              <a:rPr sz="1200" dirty="0">
                <a:latin typeface="Times New Roman"/>
                <a:cs typeface="Times New Roman"/>
              </a:rPr>
              <a:t>casello  </a:t>
            </a:r>
            <a:r>
              <a:rPr sz="1200" spc="-5" dirty="0">
                <a:latin typeface="Times New Roman"/>
                <a:cs typeface="Times New Roman"/>
              </a:rPr>
              <a:t>doganale, Andrea si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avanti con Gesù, </a:t>
            </a:r>
            <a:r>
              <a:rPr sz="1200" dirty="0">
                <a:latin typeface="Times New Roman"/>
                <a:cs typeface="Times New Roman"/>
              </a:rPr>
              <a:t>il quale, </a:t>
            </a:r>
            <a:r>
              <a:rPr sz="1200" spc="-5" dirty="0">
                <a:latin typeface="Times New Roman"/>
                <a:cs typeface="Times New Roman"/>
              </a:rPr>
              <a:t>guardando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viso </a:t>
            </a:r>
            <a:r>
              <a:rPr sz="1200" dirty="0">
                <a:latin typeface="Times New Roman"/>
                <a:cs typeface="Times New Roman"/>
              </a:rPr>
              <a:t>Matteo, disse: </a:t>
            </a:r>
            <a:r>
              <a:rPr sz="1200" spc="-5" dirty="0">
                <a:latin typeface="Times New Roman"/>
                <a:cs typeface="Times New Roman"/>
              </a:rPr>
              <a:t>“Seguimi.”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sua  con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77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(1540.5) 138:3.2 </a:t>
            </a:r>
            <a:r>
              <a:rPr sz="1200" spc="-5" dirty="0">
                <a:latin typeface="Times New Roman"/>
                <a:cs typeface="Times New Roman"/>
              </a:rPr>
              <a:t>Matteo parlò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del banchetto </a:t>
            </a:r>
            <a:r>
              <a:rPr sz="1200" dirty="0">
                <a:latin typeface="Times New Roman"/>
                <a:cs typeface="Times New Roman"/>
              </a:rPr>
              <a:t>che aveva predisposto per quella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dicendo che </a:t>
            </a:r>
            <a:r>
              <a:rPr sz="1200" spc="-5" dirty="0">
                <a:latin typeface="Times New Roman"/>
                <a:cs typeface="Times New Roman"/>
              </a:rPr>
              <a:t>desiderava almeno offrire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cena alla sua famiglia ed ai suoi amici, se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d’accordo ed accettava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l’invitato </a:t>
            </a:r>
            <a:r>
              <a:rPr sz="1200" spc="-5" dirty="0">
                <a:latin typeface="Times New Roman"/>
                <a:cs typeface="Times New Roman"/>
              </a:rPr>
              <a:t>d’onore.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cenno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diede il </a:t>
            </a:r>
            <a:r>
              <a:rPr sz="1200" spc="-5" dirty="0">
                <a:latin typeface="Times New Roman"/>
                <a:cs typeface="Times New Roman"/>
              </a:rPr>
              <a:t>suo assenso.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allora Matteo da parte e </a:t>
            </a:r>
            <a:r>
              <a:rPr sz="1200" spc="-5" dirty="0">
                <a:latin typeface="Times New Roman"/>
                <a:cs typeface="Times New Roman"/>
              </a:rPr>
              <a:t>gli spiegò </a:t>
            </a:r>
            <a:r>
              <a:rPr sz="1200" dirty="0">
                <a:latin typeface="Times New Roman"/>
                <a:cs typeface="Times New Roman"/>
              </a:rPr>
              <a:t>che aveva invitato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unirsi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apostoli  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consenso perché </a:t>
            </a:r>
            <a:r>
              <a:rPr sz="1200" dirty="0">
                <a:latin typeface="Times New Roman"/>
                <a:cs typeface="Times New Roman"/>
              </a:rPr>
              <a:t>anche Simone </a:t>
            </a:r>
            <a:r>
              <a:rPr sz="1200" spc="-5" dirty="0">
                <a:latin typeface="Times New Roman"/>
                <a:cs typeface="Times New Roman"/>
              </a:rPr>
              <a:t>fosse invitato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9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(1540.6) 138:3.3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pranzato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Matteo andarono tutti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Pietro a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Simone lo </a:t>
            </a:r>
            <a:r>
              <a:rPr sz="1200" spc="-5" dirty="0">
                <a:latin typeface="Times New Roman"/>
                <a:cs typeface="Times New Roman"/>
              </a:rPr>
              <a:t>Zelota,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trovarono al suo  vecchio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d’affari,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diretto da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nipote. Quando Pietro </a:t>
            </a:r>
            <a:r>
              <a:rPr sz="1200" spc="-5" dirty="0">
                <a:latin typeface="Times New Roman"/>
                <a:cs typeface="Times New Roman"/>
              </a:rPr>
              <a:t>ebbe condotto Gesù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Simone, </a:t>
            </a:r>
            <a:r>
              <a:rPr sz="1200" dirty="0">
                <a:latin typeface="Times New Roman"/>
                <a:cs typeface="Times New Roman"/>
              </a:rPr>
              <a:t>il Maestro  </a:t>
            </a:r>
            <a:r>
              <a:rPr sz="1200" spc="-5" dirty="0">
                <a:latin typeface="Times New Roman"/>
                <a:cs typeface="Times New Roman"/>
              </a:rPr>
              <a:t>salutò l’ardente </a:t>
            </a:r>
            <a:r>
              <a:rPr sz="1200" dirty="0">
                <a:latin typeface="Times New Roman"/>
                <a:cs typeface="Times New Roman"/>
              </a:rPr>
              <a:t>patriota e disse </a:t>
            </a:r>
            <a:r>
              <a:rPr sz="1200" spc="-5" dirty="0">
                <a:latin typeface="Times New Roman"/>
                <a:cs typeface="Times New Roman"/>
              </a:rPr>
              <a:t>soltanto: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“Seguimi.”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8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(1540.7) 138:3.4 </a:t>
            </a:r>
            <a:r>
              <a:rPr sz="1200" spc="-5" dirty="0">
                <a:latin typeface="Times New Roman"/>
                <a:cs typeface="Times New Roman"/>
              </a:rPr>
              <a:t>Essi ritornarono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Matteo,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parlarono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all’ora del pasto serale.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Levi era </a:t>
            </a:r>
            <a:r>
              <a:rPr sz="1200" dirty="0">
                <a:latin typeface="Times New Roman"/>
                <a:cs typeface="Times New Roman"/>
              </a:rPr>
              <a:t>stata a </a:t>
            </a:r>
            <a:r>
              <a:rPr sz="1200" spc="-5" dirty="0">
                <a:latin typeface="Times New Roman"/>
                <a:cs typeface="Times New Roman"/>
              </a:rPr>
              <a:t>lungo impegnata </a:t>
            </a:r>
            <a:r>
              <a:rPr sz="1200" dirty="0">
                <a:latin typeface="Times New Roman"/>
                <a:cs typeface="Times New Roman"/>
              </a:rPr>
              <a:t>in affari e </a:t>
            </a:r>
            <a:r>
              <a:rPr sz="1200" spc="-5" dirty="0">
                <a:latin typeface="Times New Roman"/>
                <a:cs typeface="Times New Roman"/>
              </a:rPr>
              <a:t>nella raccolta delle </a:t>
            </a:r>
            <a:r>
              <a:rPr sz="1200" dirty="0">
                <a:latin typeface="Times New Roman"/>
                <a:cs typeface="Times New Roman"/>
              </a:rPr>
              <a:t>imposte; quindi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degli ospiti </a:t>
            </a:r>
            <a:r>
              <a:rPr sz="1200" spc="-5" dirty="0">
                <a:latin typeface="Times New Roman"/>
                <a:cs typeface="Times New Roman"/>
              </a:rPr>
              <a:t>invitati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da Matteo sarebbero </a:t>
            </a:r>
            <a:r>
              <a:rPr sz="1200" spc="-5" dirty="0">
                <a:latin typeface="Times New Roman"/>
                <a:cs typeface="Times New Roman"/>
              </a:rPr>
              <a:t>stati qualificati </a:t>
            </a:r>
            <a:r>
              <a:rPr sz="1200" dirty="0">
                <a:latin typeface="Times New Roman"/>
                <a:cs typeface="Times New Roman"/>
              </a:rPr>
              <a:t>“Pubblicani e </a:t>
            </a:r>
            <a:r>
              <a:rPr sz="1200" spc="-5" dirty="0">
                <a:latin typeface="Times New Roman"/>
                <a:cs typeface="Times New Roman"/>
              </a:rPr>
              <a:t>peccatori” </a:t>
            </a:r>
            <a:r>
              <a:rPr sz="1200" spc="5" dirty="0">
                <a:latin typeface="Times New Roman"/>
                <a:cs typeface="Times New Roman"/>
              </a:rPr>
              <a:t>dai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Farisei.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(1540.8) 138:3.5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era offerto ad </a:t>
            </a:r>
            <a:r>
              <a:rPr sz="1200" dirty="0">
                <a:latin typeface="Times New Roman"/>
                <a:cs typeface="Times New Roman"/>
              </a:rPr>
              <a:t>una personalità </a:t>
            </a:r>
            <a:r>
              <a:rPr sz="1200" spc="-5" dirty="0">
                <a:latin typeface="Times New Roman"/>
                <a:cs typeface="Times New Roman"/>
              </a:rPr>
              <a:t>importante, era </a:t>
            </a:r>
            <a:r>
              <a:rPr sz="1200" dirty="0">
                <a:latin typeface="Times New Roman"/>
                <a:cs typeface="Times New Roman"/>
              </a:rPr>
              <a:t>costume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le persone </a:t>
            </a:r>
            <a:r>
              <a:rPr sz="1200" spc="-5" dirty="0">
                <a:latin typeface="Times New Roman"/>
                <a:cs typeface="Times New Roman"/>
              </a:rPr>
              <a:t>interessate girassero </a:t>
            </a:r>
            <a:r>
              <a:rPr sz="1200" dirty="0">
                <a:latin typeface="Times New Roman"/>
                <a:cs typeface="Times New Roman"/>
              </a:rPr>
              <a:t>per la sala del </a:t>
            </a:r>
            <a:r>
              <a:rPr sz="1200" spc="-5" dirty="0">
                <a:latin typeface="Times New Roman"/>
                <a:cs typeface="Times New Roman"/>
              </a:rPr>
              <a:t>banchetto per guardar mangiare gli </a:t>
            </a:r>
            <a:r>
              <a:rPr sz="1200" dirty="0">
                <a:latin typeface="Times New Roman"/>
                <a:cs typeface="Times New Roman"/>
              </a:rPr>
              <a:t>invitati e </a:t>
            </a:r>
            <a:r>
              <a:rPr sz="1200" spc="-5" dirty="0">
                <a:latin typeface="Times New Roman"/>
                <a:cs typeface="Times New Roman"/>
              </a:rPr>
              <a:t>per ascoltare </a:t>
            </a:r>
            <a:r>
              <a:rPr sz="1200" dirty="0">
                <a:latin typeface="Times New Roman"/>
                <a:cs typeface="Times New Roman"/>
              </a:rPr>
              <a:t>le conversazioni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34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454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discorsi degli </a:t>
            </a:r>
            <a:r>
              <a:rPr sz="1200" dirty="0">
                <a:latin typeface="Times New Roman"/>
                <a:cs typeface="Times New Roman"/>
              </a:rPr>
              <a:t>ospiti </a:t>
            </a:r>
            <a:r>
              <a:rPr sz="1200" spc="-5" dirty="0">
                <a:latin typeface="Times New Roman"/>
                <a:cs typeface="Times New Roman"/>
              </a:rPr>
              <a:t>d’onore. Di conseguenza,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era </a:t>
            </a:r>
            <a:r>
              <a:rPr sz="1200" dirty="0">
                <a:latin typeface="Times New Roman"/>
                <a:cs typeface="Times New Roman"/>
              </a:rPr>
              <a:t>presente in questa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insolita </a:t>
            </a:r>
            <a:r>
              <a:rPr sz="1200" spc="-5" dirty="0">
                <a:latin typeface="Times New Roman"/>
                <a:cs typeface="Times New Roman"/>
              </a:rPr>
              <a:t>riunione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(1540.9) 138:3.6 </a:t>
            </a:r>
            <a:r>
              <a:rPr sz="1200" spc="-5" dirty="0">
                <a:latin typeface="Times New Roman"/>
                <a:cs typeface="Times New Roman"/>
              </a:rPr>
              <a:t>Nel corso della cena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dei </a:t>
            </a:r>
            <a:r>
              <a:rPr sz="1200" dirty="0">
                <a:latin typeface="Times New Roman"/>
                <a:cs typeface="Times New Roman"/>
              </a:rPr>
              <a:t>convitati </a:t>
            </a:r>
            <a:r>
              <a:rPr sz="1200" spc="-5" dirty="0">
                <a:latin typeface="Times New Roman"/>
                <a:cs typeface="Times New Roman"/>
              </a:rPr>
              <a:t>giunse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grado di </a:t>
            </a:r>
            <a:r>
              <a:rPr sz="1200" spc="-5" dirty="0">
                <a:latin typeface="Times New Roman"/>
                <a:cs typeface="Times New Roman"/>
              </a:rPr>
              <a:t>allegria; si divertivano </a:t>
            </a:r>
            <a:r>
              <a:rPr sz="1200" dirty="0">
                <a:latin typeface="Times New Roman"/>
                <a:cs typeface="Times New Roman"/>
              </a:rPr>
              <a:t>tutti in modo tale </a:t>
            </a:r>
            <a:r>
              <a:rPr sz="1200" spc="-5" dirty="0">
                <a:latin typeface="Times New Roman"/>
                <a:cs typeface="Times New Roman"/>
              </a:rPr>
              <a:t>che gli  spettatori Farisei cominciarono </a:t>
            </a:r>
            <a:r>
              <a:rPr sz="1200" dirty="0">
                <a:latin typeface="Times New Roman"/>
                <a:cs typeface="Times New Roman"/>
              </a:rPr>
              <a:t>in cuor loro a </a:t>
            </a:r>
            <a:r>
              <a:rPr sz="1200" spc="-5" dirty="0">
                <a:latin typeface="Times New Roman"/>
                <a:cs typeface="Times New Roman"/>
              </a:rPr>
              <a:t>criticare Gesù per </a:t>
            </a:r>
            <a:r>
              <a:rPr sz="1200" dirty="0">
                <a:latin typeface="Times New Roman"/>
                <a:cs typeface="Times New Roman"/>
              </a:rPr>
              <a:t>la sua partecipazione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avvenimento così </a:t>
            </a:r>
            <a:r>
              <a:rPr sz="1200" spc="-5" dirty="0">
                <a:latin typeface="Times New Roman"/>
                <a:cs typeface="Times New Roman"/>
              </a:rPr>
              <a:t>frivolo. Più tardi nella  sera,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discorsi, uno </a:t>
            </a:r>
            <a:r>
              <a:rPr sz="1200" spc="-5" dirty="0">
                <a:latin typeface="Times New Roman"/>
                <a:cs typeface="Times New Roman"/>
              </a:rPr>
              <a:t>dei Farisei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malevoli si spinse </a:t>
            </a:r>
            <a:r>
              <a:rPr sz="1200" dirty="0">
                <a:latin typeface="Times New Roman"/>
                <a:cs typeface="Times New Roman"/>
              </a:rPr>
              <a:t>sino a </a:t>
            </a:r>
            <a:r>
              <a:rPr sz="1200" spc="-5" dirty="0">
                <a:latin typeface="Times New Roman"/>
                <a:cs typeface="Times New Roman"/>
              </a:rPr>
              <a:t>criticare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Pietro, dicendo: </a:t>
            </a:r>
            <a:r>
              <a:rPr sz="1200" spc="-5" dirty="0">
                <a:latin typeface="Times New Roman"/>
                <a:cs typeface="Times New Roman"/>
              </a:rPr>
              <a:t>“Come  </a:t>
            </a:r>
            <a:r>
              <a:rPr sz="1200" dirty="0">
                <a:latin typeface="Times New Roman"/>
                <a:cs typeface="Times New Roman"/>
              </a:rPr>
              <a:t>osi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retto quando </a:t>
            </a:r>
            <a:r>
              <a:rPr sz="1200" dirty="0">
                <a:latin typeface="Times New Roman"/>
                <a:cs typeface="Times New Roman"/>
              </a:rPr>
              <a:t>mangia </a:t>
            </a:r>
            <a:r>
              <a:rPr sz="1200" spc="-5" dirty="0">
                <a:latin typeface="Times New Roman"/>
                <a:cs typeface="Times New Roman"/>
              </a:rPr>
              <a:t>con Pubblicani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peccatori </a:t>
            </a:r>
            <a:r>
              <a:rPr sz="1200" dirty="0">
                <a:latin typeface="Times New Roman"/>
                <a:cs typeface="Times New Roman"/>
              </a:rPr>
              <a:t>e presta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sua presenza a simili </a:t>
            </a:r>
            <a:r>
              <a:rPr sz="1200" spc="-5" dirty="0">
                <a:latin typeface="Times New Roman"/>
                <a:cs typeface="Times New Roman"/>
              </a:rPr>
              <a:t>scene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spensierato piacere.”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riferì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bassa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-5" dirty="0">
                <a:latin typeface="Times New Roman"/>
                <a:cs typeface="Times New Roman"/>
              </a:rPr>
              <a:t>questa critica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prima che pronunciasse la benedizione di </a:t>
            </a:r>
            <a:r>
              <a:rPr sz="1200" spc="-5" dirty="0">
                <a:latin typeface="Times New Roman"/>
                <a:cs typeface="Times New Roman"/>
              </a:rPr>
              <a:t>congedo sugli </a:t>
            </a:r>
            <a:r>
              <a:rPr sz="1200" dirty="0">
                <a:latin typeface="Times New Roman"/>
                <a:cs typeface="Times New Roman"/>
              </a:rPr>
              <a:t>ospiti  riuniti.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parlare, disse: “Venendo </a:t>
            </a:r>
            <a:r>
              <a:rPr sz="1200" dirty="0">
                <a:latin typeface="Times New Roman"/>
                <a:cs typeface="Times New Roman"/>
              </a:rPr>
              <a:t>qui stasera per accogliere Matteo e Simone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comunità,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di costatare la vostra spensieratezza e la vostra </a:t>
            </a:r>
            <a:r>
              <a:rPr sz="1200" spc="-5" dirty="0">
                <a:latin typeface="Times New Roman"/>
                <a:cs typeface="Times New Roman"/>
              </a:rPr>
              <a:t>cordialità </a:t>
            </a:r>
            <a:r>
              <a:rPr sz="1200" dirty="0">
                <a:latin typeface="Times New Roman"/>
                <a:cs typeface="Times New Roman"/>
              </a:rPr>
              <a:t>sociale, ma </a:t>
            </a:r>
            <a:r>
              <a:rPr sz="1200" spc="-5" dirty="0">
                <a:latin typeface="Times New Roman"/>
                <a:cs typeface="Times New Roman"/>
              </a:rPr>
              <a:t>dovreste gioire </a:t>
            </a:r>
            <a:r>
              <a:rPr sz="1200" dirty="0">
                <a:latin typeface="Times New Roman"/>
                <a:cs typeface="Times New Roman"/>
              </a:rPr>
              <a:t>ancor più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molti di voi </a:t>
            </a:r>
            <a:r>
              <a:rPr sz="1200" spc="-5" dirty="0">
                <a:latin typeface="Times New Roman"/>
                <a:cs typeface="Times New Roman"/>
              </a:rPr>
              <a:t>entreranno  nel regno futuro </a:t>
            </a:r>
            <a:r>
              <a:rPr sz="1200" dirty="0">
                <a:latin typeface="Times New Roman"/>
                <a:cs typeface="Times New Roman"/>
              </a:rPr>
              <a:t>dello spirito, in </a:t>
            </a:r>
            <a:r>
              <a:rPr sz="1200" spc="-5" dirty="0">
                <a:latin typeface="Times New Roman"/>
                <a:cs typeface="Times New Roman"/>
              </a:rPr>
              <a:t>cui godrete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abbondantemente </a:t>
            </a:r>
            <a:r>
              <a:rPr sz="1200" dirty="0">
                <a:latin typeface="Times New Roman"/>
                <a:cs typeface="Times New Roman"/>
              </a:rPr>
              <a:t>delle buone </a:t>
            </a:r>
            <a:r>
              <a:rPr sz="1200" spc="-5" dirty="0">
                <a:latin typeface="Times New Roman"/>
                <a:cs typeface="Times New Roman"/>
              </a:rPr>
              <a:t>cose del regno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 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state  </a:t>
            </a:r>
            <a:r>
              <a:rPr sz="1200" spc="-5" dirty="0">
                <a:latin typeface="Times New Roman"/>
                <a:cs typeface="Times New Roman"/>
              </a:rPr>
              <a:t>criticando </a:t>
            </a:r>
            <a:r>
              <a:rPr sz="1200" dirty="0">
                <a:latin typeface="Times New Roman"/>
                <a:cs typeface="Times New Roman"/>
              </a:rPr>
              <a:t>in cuor vostro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sono venuto qua a </a:t>
            </a:r>
            <a:r>
              <a:rPr sz="1200" spc="-5" dirty="0">
                <a:latin typeface="Times New Roman"/>
                <a:cs typeface="Times New Roman"/>
              </a:rPr>
              <a:t>divertirmi con questi amici, lasciatemi </a:t>
            </a:r>
            <a:r>
              <a:rPr sz="1200" dirty="0">
                <a:latin typeface="Times New Roman"/>
                <a:cs typeface="Times New Roman"/>
              </a:rPr>
              <a:t>dire che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gioia ai </a:t>
            </a:r>
            <a:r>
              <a:rPr sz="1200" dirty="0">
                <a:latin typeface="Times New Roman"/>
                <a:cs typeface="Times New Roman"/>
              </a:rPr>
              <a:t>socialmente </a:t>
            </a:r>
            <a:r>
              <a:rPr sz="1200" spc="-5" dirty="0">
                <a:latin typeface="Times New Roman"/>
                <a:cs typeface="Times New Roman"/>
              </a:rPr>
              <a:t>oppressi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prigionieri </a:t>
            </a:r>
            <a:r>
              <a:rPr sz="1200" spc="-5" dirty="0">
                <a:latin typeface="Times New Roman"/>
                <a:cs typeface="Times New Roman"/>
              </a:rPr>
              <a:t>morali.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che </a:t>
            </a:r>
            <a:r>
              <a:rPr sz="1200" dirty="0">
                <a:latin typeface="Times New Roman"/>
                <a:cs typeface="Times New Roman"/>
              </a:rPr>
              <a:t>vi ricordi che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sono sani non  </a:t>
            </a:r>
            <a:r>
              <a:rPr sz="1200" spc="-5" dirty="0">
                <a:latin typeface="Times New Roman"/>
                <a:cs typeface="Times New Roman"/>
              </a:rPr>
              <a:t>hanno bisogno </a:t>
            </a:r>
            <a:r>
              <a:rPr sz="1200" dirty="0">
                <a:latin typeface="Times New Roman"/>
                <a:cs typeface="Times New Roman"/>
              </a:rPr>
              <a:t>di un medico, ma lo hanno piuttosto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ammalati?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giusti,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peccatori.”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35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(1541.1) 138:3.7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veramente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spettacolo strano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di </a:t>
            </a:r>
            <a:r>
              <a:rPr sz="1200" spc="-5" dirty="0">
                <a:latin typeface="Times New Roman"/>
                <a:cs typeface="Times New Roman"/>
              </a:rPr>
              <a:t>carattere retto </a:t>
            </a:r>
            <a:r>
              <a:rPr sz="1200" dirty="0">
                <a:latin typeface="Times New Roman"/>
                <a:cs typeface="Times New Roman"/>
              </a:rPr>
              <a:t>e di nobili </a:t>
            </a:r>
            <a:r>
              <a:rPr sz="1200" spc="-5" dirty="0">
                <a:latin typeface="Times New Roman"/>
                <a:cs typeface="Times New Roman"/>
              </a:rPr>
              <a:t>sentimenti  mescolarsi liberamente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gioiosamente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del </a:t>
            </a:r>
            <a:r>
              <a:rPr sz="1200" dirty="0">
                <a:latin typeface="Times New Roman"/>
                <a:cs typeface="Times New Roman"/>
              </a:rPr>
              <a:t>popolo, anche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folla irreligiosa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di Pubblicani  e di </a:t>
            </a:r>
            <a:r>
              <a:rPr sz="1200" spc="-5" dirty="0">
                <a:latin typeface="Times New Roman"/>
                <a:cs typeface="Times New Roman"/>
              </a:rPr>
              <a:t>reputati peccatori.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desiderava fare un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in questa riunione a casa di Matteo, ma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sapendo che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futuro fosse </a:t>
            </a:r>
            <a:r>
              <a:rPr sz="1200" dirty="0">
                <a:latin typeface="Times New Roman"/>
                <a:cs typeface="Times New Roman"/>
              </a:rPr>
              <a:t>confuso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movimento </a:t>
            </a:r>
            <a:r>
              <a:rPr sz="1200" spc="-5" dirty="0">
                <a:latin typeface="Times New Roman"/>
                <a:cs typeface="Times New Roman"/>
              </a:rPr>
              <a:t>degli Zeloti,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convinse ad astenersi dal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commenti in  </a:t>
            </a:r>
            <a:r>
              <a:rPr sz="1200" spc="-5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23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(1541.2) 138:3.8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rimasero quella </a:t>
            </a:r>
            <a:r>
              <a:rPr sz="1200" dirty="0">
                <a:latin typeface="Times New Roman"/>
                <a:cs typeface="Times New Roman"/>
              </a:rPr>
              <a:t>notte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Matteo, </a:t>
            </a:r>
            <a:r>
              <a:rPr sz="1200" dirty="0">
                <a:latin typeface="Times New Roman"/>
                <a:cs typeface="Times New Roman"/>
              </a:rPr>
              <a:t>e rientrando a casa 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parlava che </a:t>
            </a:r>
            <a:r>
              <a:rPr sz="1200" dirty="0">
                <a:latin typeface="Times New Roman"/>
                <a:cs typeface="Times New Roman"/>
              </a:rPr>
              <a:t>di una sola </a:t>
            </a:r>
            <a:r>
              <a:rPr sz="1200" spc="-5" dirty="0">
                <a:latin typeface="Times New Roman"/>
                <a:cs typeface="Times New Roman"/>
              </a:rPr>
              <a:t>cosa:  della </a:t>
            </a:r>
            <a:r>
              <a:rPr sz="1200" dirty="0">
                <a:latin typeface="Times New Roman"/>
                <a:cs typeface="Times New Roman"/>
              </a:rPr>
              <a:t>bontà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benevolenza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chiamata dei gemelli</a:t>
            </a:r>
            <a:endParaRPr sz="1600">
              <a:latin typeface="Times New Roman"/>
              <a:cs typeface="Times New Roman"/>
            </a:endParaRPr>
          </a:p>
          <a:p>
            <a:pPr marL="76200" marR="13716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(1541.3) 138:4.1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seguente tutti e nove andarono in battello a </a:t>
            </a:r>
            <a:r>
              <a:rPr sz="1200" spc="-5" dirty="0">
                <a:latin typeface="Times New Roman"/>
                <a:cs typeface="Times New Roman"/>
              </a:rPr>
              <a:t>Keresa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procedere alla </a:t>
            </a:r>
            <a:r>
              <a:rPr sz="1200" dirty="0">
                <a:latin typeface="Times New Roman"/>
                <a:cs typeface="Times New Roman"/>
              </a:rPr>
              <a:t>chiamata </a:t>
            </a:r>
            <a:r>
              <a:rPr sz="1200" spc="-5" dirty="0">
                <a:latin typeface="Times New Roman"/>
                <a:cs typeface="Times New Roman"/>
              </a:rPr>
              <a:t>ufficiale </a:t>
            </a:r>
            <a:r>
              <a:rPr sz="1200" dirty="0">
                <a:latin typeface="Times New Roman"/>
                <a:cs typeface="Times New Roman"/>
              </a:rPr>
              <a:t>dei due </a:t>
            </a:r>
            <a:r>
              <a:rPr sz="1200" spc="-5" dirty="0">
                <a:latin typeface="Times New Roman"/>
                <a:cs typeface="Times New Roman"/>
              </a:rPr>
              <a:t>apostoli  successivi,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gemelli </a:t>
            </a:r>
            <a:r>
              <a:rPr sz="1200" dirty="0">
                <a:latin typeface="Times New Roman"/>
                <a:cs typeface="Times New Roman"/>
              </a:rPr>
              <a:t>di Alfeo, 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di Giacomo e </a:t>
            </a:r>
            <a:r>
              <a:rPr sz="1200" spc="-5" dirty="0">
                <a:latin typeface="Times New Roman"/>
                <a:cs typeface="Times New Roman"/>
              </a:rPr>
              <a:t>Giovanni Zebedeo.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pescatori </a:t>
            </a:r>
            <a:r>
              <a:rPr sz="1200" dirty="0">
                <a:latin typeface="Times New Roman"/>
                <a:cs typeface="Times New Roman"/>
              </a:rPr>
              <a:t>contavano  sulla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dei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aspettando </a:t>
            </a:r>
            <a:r>
              <a:rPr sz="1200" spc="5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riva. Giacomo Zebedeo presentò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ai </a:t>
            </a:r>
            <a:r>
              <a:rPr sz="1200" dirty="0">
                <a:latin typeface="Times New Roman"/>
                <a:cs typeface="Times New Roman"/>
              </a:rPr>
              <a:t>pescatori  di </a:t>
            </a:r>
            <a:r>
              <a:rPr sz="1200" spc="-5" dirty="0">
                <a:latin typeface="Times New Roman"/>
                <a:cs typeface="Times New Roman"/>
              </a:rPr>
              <a:t>Keresa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fissandoli,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un cenno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“Seguitemi.”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(1541.4) 138:4.2 </a:t>
            </a:r>
            <a:r>
              <a:rPr sz="1200" spc="-5" dirty="0">
                <a:latin typeface="Times New Roman"/>
                <a:cs typeface="Times New Roman"/>
              </a:rPr>
              <a:t>Quel pomeriggio,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trascorsero </a:t>
            </a:r>
            <a:r>
              <a:rPr sz="1200" dirty="0">
                <a:latin typeface="Times New Roman"/>
                <a:cs typeface="Times New Roman"/>
              </a:rPr>
              <a:t>insieme,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 istruì pienamente sulla </a:t>
            </a:r>
            <a:r>
              <a:rPr sz="1200" spc="-5" dirty="0">
                <a:latin typeface="Times New Roman"/>
                <a:cs typeface="Times New Roman"/>
              </a:rPr>
              <a:t>partecipazione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riunioni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festose,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concludendo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osservazioni </a:t>
            </a:r>
            <a:r>
              <a:rPr sz="1200" spc="-5" dirty="0">
                <a:latin typeface="Times New Roman"/>
                <a:cs typeface="Times New Roman"/>
              </a:rPr>
              <a:t>dicendo: “Tutti </a:t>
            </a:r>
            <a:r>
              <a:rPr sz="1200" dirty="0">
                <a:latin typeface="Times New Roman"/>
                <a:cs typeface="Times New Roman"/>
              </a:rPr>
              <a:t>gli uomini </a:t>
            </a:r>
            <a:r>
              <a:rPr sz="1200" spc="-5" dirty="0">
                <a:latin typeface="Times New Roman"/>
                <a:cs typeface="Times New Roman"/>
              </a:rPr>
              <a:t>sono miei fratelli. Mio Padre celeste </a:t>
            </a:r>
            <a:r>
              <a:rPr sz="1200" dirty="0">
                <a:latin typeface="Times New Roman"/>
                <a:cs typeface="Times New Roman"/>
              </a:rPr>
              <a:t>non disprezza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creatura da  noi </a:t>
            </a:r>
            <a:r>
              <a:rPr sz="1200" spc="-5" dirty="0">
                <a:latin typeface="Times New Roman"/>
                <a:cs typeface="Times New Roman"/>
              </a:rPr>
              <a:t>creata.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 è </a:t>
            </a:r>
            <a:r>
              <a:rPr sz="1200" spc="-5" dirty="0">
                <a:latin typeface="Times New Roman"/>
                <a:cs typeface="Times New Roman"/>
              </a:rPr>
              <a:t>aperto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a tutte le </a:t>
            </a:r>
            <a:r>
              <a:rPr sz="1200" spc="-5" dirty="0">
                <a:latin typeface="Times New Roman"/>
                <a:cs typeface="Times New Roman"/>
              </a:rPr>
              <a:t>donne. Nessun </a:t>
            </a:r>
            <a:r>
              <a:rPr sz="1200" dirty="0">
                <a:latin typeface="Times New Roman"/>
                <a:cs typeface="Times New Roman"/>
              </a:rPr>
              <a:t>uomo può </a:t>
            </a:r>
            <a:r>
              <a:rPr sz="1200" spc="-5" dirty="0">
                <a:latin typeface="Times New Roman"/>
                <a:cs typeface="Times New Roman"/>
              </a:rPr>
              <a:t>chiudere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 della </a:t>
            </a:r>
            <a:r>
              <a:rPr sz="1200" dirty="0">
                <a:latin typeface="Times New Roman"/>
                <a:cs typeface="Times New Roman"/>
              </a:rPr>
              <a:t>misericordia in  </a:t>
            </a:r>
            <a:r>
              <a:rPr sz="1200" spc="-5" dirty="0">
                <a:latin typeface="Times New Roman"/>
                <a:cs typeface="Times New Roman"/>
              </a:rPr>
              <a:t>faccia ad </a:t>
            </a:r>
            <a:r>
              <a:rPr sz="1200" dirty="0">
                <a:latin typeface="Times New Roman"/>
                <a:cs typeface="Times New Roman"/>
              </a:rPr>
              <a:t>un’anima </a:t>
            </a:r>
            <a:r>
              <a:rPr sz="1200" spc="-5" dirty="0">
                <a:latin typeface="Times New Roman"/>
                <a:cs typeface="Times New Roman"/>
              </a:rPr>
              <a:t>affamata che cerca </a:t>
            </a:r>
            <a:r>
              <a:rPr sz="1200" dirty="0">
                <a:latin typeface="Times New Roman"/>
                <a:cs typeface="Times New Roman"/>
              </a:rPr>
              <a:t>di entrarvi. </a:t>
            </a:r>
            <a:r>
              <a:rPr sz="1200" spc="-5" dirty="0">
                <a:latin typeface="Times New Roman"/>
                <a:cs typeface="Times New Roman"/>
              </a:rPr>
              <a:t>Noi sederemo </a:t>
            </a:r>
            <a:r>
              <a:rPr sz="1200" dirty="0">
                <a:latin typeface="Times New Roman"/>
                <a:cs typeface="Times New Roman"/>
              </a:rPr>
              <a:t>a tavola con tutti </a:t>
            </a:r>
            <a:r>
              <a:rPr sz="1200" spc="-5" dirty="0">
                <a:latin typeface="Times New Roman"/>
                <a:cs typeface="Times New Roman"/>
              </a:rPr>
              <a:t>coloro che desiderano sentir parlare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regno.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Padre celeste guarda giù 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simili. </a:t>
            </a:r>
            <a:r>
              <a:rPr sz="1200" spc="-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rifiutate perciò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rompere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o un  </a:t>
            </a:r>
            <a:r>
              <a:rPr sz="1200" spc="-5" dirty="0">
                <a:latin typeface="Times New Roman"/>
                <a:cs typeface="Times New Roman"/>
              </a:rPr>
              <a:t>peccatore, con </a:t>
            </a:r>
            <a:r>
              <a:rPr sz="1200" dirty="0">
                <a:latin typeface="Times New Roman"/>
                <a:cs typeface="Times New Roman"/>
              </a:rPr>
              <a:t>un Sadduceo o un </a:t>
            </a:r>
            <a:r>
              <a:rPr sz="1200" spc="-5" dirty="0">
                <a:latin typeface="Times New Roman"/>
                <a:cs typeface="Times New Roman"/>
              </a:rPr>
              <a:t>Pubblicano, con </a:t>
            </a:r>
            <a:r>
              <a:rPr sz="1200" dirty="0">
                <a:latin typeface="Times New Roman"/>
                <a:cs typeface="Times New Roman"/>
              </a:rPr>
              <a:t>un Romano o un </a:t>
            </a:r>
            <a:r>
              <a:rPr sz="1200" spc="-5" dirty="0">
                <a:latin typeface="Times New Roman"/>
                <a:cs typeface="Times New Roman"/>
              </a:rPr>
              <a:t>Ebreo,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o un povero,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o uno  </a:t>
            </a:r>
            <a:r>
              <a:rPr sz="1200" spc="-5" dirty="0">
                <a:latin typeface="Times New Roman"/>
                <a:cs typeface="Times New Roman"/>
              </a:rPr>
              <a:t>schiavo.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porta del regno è </a:t>
            </a:r>
            <a:r>
              <a:rPr sz="1200" spc="-5" dirty="0">
                <a:latin typeface="Times New Roman"/>
                <a:cs typeface="Times New Roman"/>
              </a:rPr>
              <a:t>spalancata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coloro che desiderano 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trovare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415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(1541.5) 138:4.3 </a:t>
            </a:r>
            <a:r>
              <a:rPr sz="1200" spc="-5" dirty="0">
                <a:latin typeface="Times New Roman"/>
                <a:cs typeface="Times New Roman"/>
              </a:rPr>
              <a:t>Quella sera,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semplice cena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Alfeo, i </a:t>
            </a:r>
            <a:r>
              <a:rPr sz="1200" spc="-5" dirty="0">
                <a:latin typeface="Times New Roman"/>
                <a:cs typeface="Times New Roman"/>
              </a:rPr>
              <a:t>fratelli gemelli furono accolti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famiglia apostolica. Più tardi  nella serata Gesù </a:t>
            </a:r>
            <a:r>
              <a:rPr sz="1200" dirty="0">
                <a:latin typeface="Times New Roman"/>
                <a:cs typeface="Times New Roman"/>
              </a:rPr>
              <a:t>tenne </a:t>
            </a:r>
            <a:r>
              <a:rPr sz="1200" spc="-5" dirty="0">
                <a:latin typeface="Times New Roman"/>
                <a:cs typeface="Times New Roman"/>
              </a:rPr>
              <a:t>ai suoi apostoli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lezione </a:t>
            </a:r>
            <a:r>
              <a:rPr sz="1200" spc="-5" dirty="0">
                <a:latin typeface="Times New Roman"/>
                <a:cs typeface="Times New Roman"/>
              </a:rPr>
              <a:t>sull’origine,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destino degli spiriti </a:t>
            </a:r>
            <a:r>
              <a:rPr sz="1200" spc="5" dirty="0">
                <a:latin typeface="Times New Roman"/>
                <a:cs typeface="Times New Roman"/>
              </a:rPr>
              <a:t>impuri,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non  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Essi trovavano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amare </a:t>
            </a:r>
            <a:r>
              <a:rPr sz="1200" spc="-5" dirty="0">
                <a:latin typeface="Times New Roman"/>
                <a:cs typeface="Times New Roman"/>
              </a:rPr>
              <a:t>ed ammirare Gesù, </a:t>
            </a:r>
            <a:r>
              <a:rPr sz="1200" dirty="0">
                <a:latin typeface="Times New Roman"/>
                <a:cs typeface="Times New Roman"/>
              </a:rPr>
              <a:t>ma molto difficile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(1542.1) 138:4.4 </a:t>
            </a:r>
            <a:r>
              <a:rPr sz="1200" dirty="0">
                <a:latin typeface="Times New Roman"/>
                <a:cs typeface="Times New Roman"/>
              </a:rPr>
              <a:t>Dopo una </a:t>
            </a:r>
            <a:r>
              <a:rPr sz="1200" spc="-5" dirty="0">
                <a:latin typeface="Times New Roman"/>
                <a:cs typeface="Times New Roman"/>
              </a:rPr>
              <a:t>notte </a:t>
            </a:r>
            <a:r>
              <a:rPr sz="1200" dirty="0">
                <a:latin typeface="Times New Roman"/>
                <a:cs typeface="Times New Roman"/>
              </a:rPr>
              <a:t>di riposo tutto il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undici membri, partì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battello per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Tarichea.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34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chiamata di Tommaso e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Giuda</a:t>
            </a:r>
            <a:endParaRPr sz="1600">
              <a:latin typeface="Times New Roman"/>
              <a:cs typeface="Times New Roman"/>
            </a:endParaRPr>
          </a:p>
          <a:p>
            <a:pPr marL="76200" marR="8636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(1542.2) 138:5.1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pescatore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girovago incontrarono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all’approdo dei </a:t>
            </a:r>
            <a:r>
              <a:rPr sz="1200" dirty="0">
                <a:latin typeface="Times New Roman"/>
                <a:cs typeface="Times New Roman"/>
              </a:rPr>
              <a:t>battelli da </a:t>
            </a:r>
            <a:r>
              <a:rPr sz="1200" spc="-5" dirty="0">
                <a:latin typeface="Times New Roman"/>
                <a:cs typeface="Times New Roman"/>
              </a:rPr>
              <a:t>pesca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Tarichea,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condusse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nella sua casa </a:t>
            </a:r>
            <a:r>
              <a:rPr sz="1200" dirty="0">
                <a:latin typeface="Times New Roman"/>
                <a:cs typeface="Times New Roman"/>
              </a:rPr>
              <a:t>vicina. </a:t>
            </a:r>
            <a:r>
              <a:rPr sz="1200" spc="-5" dirty="0">
                <a:latin typeface="Times New Roman"/>
                <a:cs typeface="Times New Roman"/>
              </a:rPr>
              <a:t>Filippo presentò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Tommaso come suo candidato all’apostolato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Natanaele  presentò Giuda Iscariota,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Giudeo, per simili onori. Gesù </a:t>
            </a:r>
            <a:r>
              <a:rPr sz="1200" dirty="0">
                <a:latin typeface="Times New Roman"/>
                <a:cs typeface="Times New Roman"/>
              </a:rPr>
              <a:t>fissò Tommaso e </a:t>
            </a:r>
            <a:r>
              <a:rPr sz="1200" spc="-5" dirty="0">
                <a:latin typeface="Times New Roman"/>
                <a:cs typeface="Times New Roman"/>
              </a:rPr>
              <a:t>disse: “Tommaso,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manchi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fede; </a:t>
            </a:r>
            <a:r>
              <a:rPr sz="1200" dirty="0">
                <a:latin typeface="Times New Roman"/>
                <a:cs typeface="Times New Roman"/>
              </a:rPr>
              <a:t>ciononostante io  ti </a:t>
            </a:r>
            <a:r>
              <a:rPr sz="1200" spc="-5" dirty="0">
                <a:latin typeface="Times New Roman"/>
                <a:cs typeface="Times New Roman"/>
              </a:rPr>
              <a:t>accolgo. Seguimi.”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Giuda Iscariota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disse: “Giuda, siamo </a:t>
            </a:r>
            <a:r>
              <a:rPr sz="1200" dirty="0">
                <a:latin typeface="Times New Roman"/>
                <a:cs typeface="Times New Roman"/>
              </a:rPr>
              <a:t>tutti di una </a:t>
            </a:r>
            <a:r>
              <a:rPr sz="1200" spc="-5" dirty="0">
                <a:latin typeface="Times New Roman"/>
                <a:cs typeface="Times New Roman"/>
              </a:rPr>
              <a:t>stessa carne, ed accogliendoti </a:t>
            </a:r>
            <a:r>
              <a:rPr sz="1200" dirty="0">
                <a:latin typeface="Times New Roman"/>
                <a:cs typeface="Times New Roman"/>
              </a:rPr>
              <a:t>in mezzo a noi io  </a:t>
            </a:r>
            <a:r>
              <a:rPr sz="1200" spc="-5" dirty="0">
                <a:latin typeface="Times New Roman"/>
                <a:cs typeface="Times New Roman"/>
              </a:rPr>
              <a:t>prego perché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sia sempre leale </a:t>
            </a:r>
            <a:r>
              <a:rPr sz="1200" dirty="0">
                <a:latin typeface="Times New Roman"/>
                <a:cs typeface="Times New Roman"/>
              </a:rPr>
              <a:t>verso i tuoi </a:t>
            </a:r>
            <a:r>
              <a:rPr sz="1200" spc="-5" dirty="0">
                <a:latin typeface="Times New Roman"/>
                <a:cs typeface="Times New Roman"/>
              </a:rPr>
              <a:t>fratelli galilei.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Seguimi.”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(1542.3) 138:5.2 </a:t>
            </a:r>
            <a:r>
              <a:rPr sz="1200" spc="-5" dirty="0">
                <a:latin typeface="Times New Roman"/>
                <a:cs typeface="Times New Roman"/>
              </a:rPr>
              <a:t>Quando si furono rifocillati, Gesù </a:t>
            </a:r>
            <a:r>
              <a:rPr sz="1200" dirty="0">
                <a:latin typeface="Times New Roman"/>
                <a:cs typeface="Times New Roman"/>
              </a:rPr>
              <a:t>condusse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 </a:t>
            </a:r>
            <a:r>
              <a:rPr sz="1200" dirty="0">
                <a:latin typeface="Times New Roman"/>
                <a:cs typeface="Times New Roman"/>
              </a:rPr>
              <a:t>i dodici in un </a:t>
            </a:r>
            <a:r>
              <a:rPr sz="1200" spc="-5" dirty="0">
                <a:latin typeface="Times New Roman"/>
                <a:cs typeface="Times New Roman"/>
              </a:rPr>
              <a:t>luogo appartato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pregare con </a:t>
            </a:r>
            <a:r>
              <a:rPr sz="1200" dirty="0">
                <a:latin typeface="Times New Roman"/>
                <a:cs typeface="Times New Roman"/>
              </a:rPr>
              <a:t>loro 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istruirli </a:t>
            </a:r>
            <a:r>
              <a:rPr sz="1200" spc="-5" dirty="0">
                <a:latin typeface="Times New Roman"/>
                <a:cs typeface="Times New Roman"/>
              </a:rPr>
              <a:t>sulla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sull’opera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Santo, </a:t>
            </a:r>
            <a:r>
              <a:rPr sz="1200" dirty="0">
                <a:latin typeface="Times New Roman"/>
                <a:cs typeface="Times New Roman"/>
              </a:rPr>
              <a:t>ma di nuovo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misura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significato  </a:t>
            </a:r>
            <a:r>
              <a:rPr sz="1200" spc="-5" dirty="0">
                <a:latin typeface="Times New Roman"/>
                <a:cs typeface="Times New Roman"/>
              </a:rPr>
              <a:t>delle meravigliose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egli si sforzava d’insegnare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5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afferrava </a:t>
            </a:r>
            <a:r>
              <a:rPr sz="1200" dirty="0">
                <a:latin typeface="Times New Roman"/>
                <a:cs typeface="Times New Roman"/>
              </a:rPr>
              <a:t>un punto ed uno ne </a:t>
            </a:r>
            <a:r>
              <a:rPr sz="1200" spc="-5" dirty="0">
                <a:latin typeface="Times New Roman"/>
                <a:cs typeface="Times New Roman"/>
              </a:rPr>
              <a:t>comprendeva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riusciva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cogliere l’insieme del suo insegnamento.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commettevano sempre </a:t>
            </a:r>
            <a:r>
              <a:rPr sz="1200" dirty="0">
                <a:latin typeface="Times New Roman"/>
                <a:cs typeface="Times New Roman"/>
              </a:rPr>
              <a:t>l’errore di cercare di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dirty="0">
                <a:latin typeface="Times New Roman"/>
                <a:cs typeface="Times New Roman"/>
              </a:rPr>
              <a:t>il nuovo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loro antiche </a:t>
            </a:r>
            <a:r>
              <a:rPr sz="1200" dirty="0">
                <a:latin typeface="Times New Roman"/>
                <a:cs typeface="Times New Roman"/>
              </a:rPr>
              <a:t>forme di </a:t>
            </a:r>
            <a:r>
              <a:rPr sz="1200" spc="-5" dirty="0">
                <a:latin typeface="Times New Roman"/>
                <a:cs typeface="Times New Roman"/>
              </a:rPr>
              <a:t>credenza religiosa. </a:t>
            </a:r>
            <a:r>
              <a:rPr sz="1200" dirty="0">
                <a:latin typeface="Times New Roman"/>
                <a:cs typeface="Times New Roman"/>
              </a:rPr>
              <a:t>Non riuscivano </a:t>
            </a:r>
            <a:r>
              <a:rPr sz="1200" spc="-5" dirty="0">
                <a:latin typeface="Times New Roman"/>
                <a:cs typeface="Times New Roman"/>
              </a:rPr>
              <a:t>ad afferrare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stabilire un nuovo modo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Dio; non </a:t>
            </a:r>
            <a:r>
              <a:rPr sz="1200" spc="-5" dirty="0">
                <a:latin typeface="Times New Roman"/>
                <a:cs typeface="Times New Roman"/>
              </a:rPr>
              <a:t>percepivano che egli era </a:t>
            </a:r>
            <a:r>
              <a:rPr sz="1200" dirty="0">
                <a:latin typeface="Times New Roman"/>
                <a:cs typeface="Times New Roman"/>
              </a:rPr>
              <a:t>una nuova rivelazione </a:t>
            </a:r>
            <a:r>
              <a:rPr sz="1200" spc="-5" dirty="0">
                <a:latin typeface="Times New Roman"/>
                <a:cs typeface="Times New Roman"/>
              </a:rPr>
              <a:t>del 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dirty="0">
                <a:latin typeface="Times New Roman"/>
                <a:cs typeface="Times New Roman"/>
              </a:rPr>
              <a:t> 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(1542.4) 138:5.3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 Gesù lasciò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soli;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voleva che </a:t>
            </a:r>
            <a:r>
              <a:rPr sz="1200" spc="-5" dirty="0">
                <a:latin typeface="Times New Roman"/>
                <a:cs typeface="Times New Roman"/>
              </a:rPr>
              <a:t>si conoscessero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desiderava  che fossero </a:t>
            </a:r>
            <a:r>
              <a:rPr sz="1200" dirty="0">
                <a:latin typeface="Times New Roman"/>
                <a:cs typeface="Times New Roman"/>
              </a:rPr>
              <a:t>soli per </a:t>
            </a:r>
            <a:r>
              <a:rPr sz="1200" spc="-5" dirty="0">
                <a:latin typeface="Times New Roman"/>
                <a:cs typeface="Times New Roman"/>
              </a:rPr>
              <a:t>discutere su </a:t>
            </a:r>
            <a:r>
              <a:rPr sz="1200" dirty="0">
                <a:latin typeface="Times New Roman"/>
                <a:cs typeface="Times New Roman"/>
              </a:rPr>
              <a:t>ciò che aveva </a:t>
            </a:r>
            <a:r>
              <a:rPr sz="1200" spc="-5" dirty="0">
                <a:latin typeface="Times New Roman"/>
                <a:cs typeface="Times New Roman"/>
              </a:rPr>
              <a:t>insegnato loro.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della sera, e durante le 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cena </a:t>
            </a:r>
            <a:r>
              <a:rPr sz="1200" dirty="0">
                <a:latin typeface="Times New Roman"/>
                <a:cs typeface="Times New Roman"/>
              </a:rPr>
              <a:t>parlò loro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serafini, </a:t>
            </a:r>
            <a:r>
              <a:rPr sz="1200" spc="-5" dirty="0">
                <a:latin typeface="Times New Roman"/>
                <a:cs typeface="Times New Roman"/>
              </a:rPr>
              <a:t>ed alcuni degli apostoli compresero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insegnamento.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dormire ed il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partirono in </a:t>
            </a:r>
            <a:r>
              <a:rPr sz="1200" spc="-5" dirty="0">
                <a:latin typeface="Times New Roman"/>
                <a:cs typeface="Times New Roman"/>
              </a:rPr>
              <a:t>battello 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Cafarnao.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054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765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(1542.5) 138:5.4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Salomè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andati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abitare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figlio Davide, cosicché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grande casa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  disposizione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dodici </a:t>
            </a:r>
            <a:r>
              <a:rPr sz="1200" spc="-5" dirty="0">
                <a:latin typeface="Times New Roman"/>
                <a:cs typeface="Times New Roman"/>
              </a:rPr>
              <a:t>apostoli. Gesù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tranquillo con i suoi </a:t>
            </a:r>
            <a:r>
              <a:rPr sz="1200" spc="-5" dirty="0">
                <a:latin typeface="Times New Roman"/>
                <a:cs typeface="Times New Roman"/>
              </a:rPr>
              <a:t>messaggeri scelti. Egli </a:t>
            </a:r>
            <a:r>
              <a:rPr sz="1200" dirty="0">
                <a:latin typeface="Times New Roman"/>
                <a:cs typeface="Times New Roman"/>
              </a:rPr>
              <a:t>delineò con 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proclamare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spiegò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l’importanza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ogni </a:t>
            </a:r>
            <a:r>
              <a:rPr sz="1200" dirty="0">
                <a:latin typeface="Times New Roman"/>
                <a:cs typeface="Times New Roman"/>
              </a:rPr>
              <a:t>conflitto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civili, dicendo: </a:t>
            </a:r>
            <a:r>
              <a:rPr sz="1200" dirty="0">
                <a:latin typeface="Times New Roman"/>
                <a:cs typeface="Times New Roman"/>
              </a:rPr>
              <a:t>“Se i 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civili </a:t>
            </a:r>
            <a:r>
              <a:rPr sz="1200" spc="-5" dirty="0">
                <a:latin typeface="Times New Roman"/>
                <a:cs typeface="Times New Roman"/>
              </a:rPr>
              <a:t>dovranno essere rimproverati, lasciate questo </a:t>
            </a:r>
            <a:r>
              <a:rPr sz="1200" dirty="0">
                <a:latin typeface="Times New Roman"/>
                <a:cs typeface="Times New Roman"/>
              </a:rPr>
              <a:t>compito a </a:t>
            </a:r>
            <a:r>
              <a:rPr sz="1200" spc="-5" dirty="0">
                <a:latin typeface="Times New Roman"/>
                <a:cs typeface="Times New Roman"/>
              </a:rPr>
              <a:t>me.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attenti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lanciare accuse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Cesare </a:t>
            </a:r>
            <a:r>
              <a:rPr sz="1200" dirty="0">
                <a:latin typeface="Times New Roman"/>
                <a:cs typeface="Times New Roman"/>
              </a:rPr>
              <a:t>o i suoi  </a:t>
            </a:r>
            <a:r>
              <a:rPr sz="1200" spc="-5" dirty="0">
                <a:latin typeface="Times New Roman"/>
                <a:cs typeface="Times New Roman"/>
              </a:rPr>
              <a:t>servitori.” Fu questa stessa sera che Giuda Iscariota prese Gesù </a:t>
            </a:r>
            <a:r>
              <a:rPr sz="1200" dirty="0">
                <a:latin typeface="Times New Roman"/>
                <a:cs typeface="Times New Roman"/>
              </a:rPr>
              <a:t>da parte per chiedergli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facesse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per far </a:t>
            </a:r>
            <a:r>
              <a:rPr sz="1200" dirty="0">
                <a:latin typeface="Times New Roman"/>
                <a:cs typeface="Times New Roman"/>
              </a:rPr>
              <a:t>uscire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prigione.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soddisfatto dell’atteggiamento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settimana di preparazione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intensiva</a:t>
            </a:r>
            <a:endParaRPr sz="1600">
              <a:latin typeface="Times New Roman"/>
              <a:cs typeface="Times New Roman"/>
            </a:endParaRPr>
          </a:p>
          <a:p>
            <a:pPr marL="63500" marR="13335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(1542.6) 138:6.1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settimana successiva fu </a:t>
            </a:r>
            <a:r>
              <a:rPr sz="1200" dirty="0">
                <a:latin typeface="Times New Roman"/>
                <a:cs typeface="Times New Roman"/>
              </a:rPr>
              <a:t>dedicata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d’intensa </a:t>
            </a:r>
            <a:r>
              <a:rPr sz="1200" spc="-5" dirty="0">
                <a:latin typeface="Times New Roman"/>
                <a:cs typeface="Times New Roman"/>
              </a:rPr>
              <a:t>preparazione. Ogni giorno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apostoli furono  affidati </a:t>
            </a:r>
            <a:r>
              <a:rPr sz="1200" dirty="0">
                <a:latin typeface="Times New Roman"/>
                <a:cs typeface="Times New Roman"/>
              </a:rPr>
              <a:t>ai loro </a:t>
            </a:r>
            <a:r>
              <a:rPr sz="1200" spc="-5" dirty="0">
                <a:latin typeface="Times New Roman"/>
                <a:cs typeface="Times New Roman"/>
              </a:rPr>
              <a:t>rispettivi designatori per </a:t>
            </a:r>
            <a:r>
              <a:rPr sz="1200" dirty="0">
                <a:latin typeface="Times New Roman"/>
                <a:cs typeface="Times New Roman"/>
              </a:rPr>
              <a:t>un completo </a:t>
            </a:r>
            <a:r>
              <a:rPr sz="1200" spc="-5" dirty="0">
                <a:latin typeface="Times New Roman"/>
                <a:cs typeface="Times New Roman"/>
              </a:rPr>
              <a:t>ripasso </a:t>
            </a:r>
            <a:r>
              <a:rPr sz="1200" dirty="0">
                <a:latin typeface="Times New Roman"/>
                <a:cs typeface="Times New Roman"/>
              </a:rPr>
              <a:t>di tutto quello che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imparato e </a:t>
            </a:r>
            <a:r>
              <a:rPr sz="1200" spc="-5" dirty="0">
                <a:latin typeface="Times New Roman"/>
                <a:cs typeface="Times New Roman"/>
              </a:rPr>
              <a:t>sperimentato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preparazione del lavoro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Gli </a:t>
            </a:r>
            <a:r>
              <a:rPr sz="1200" dirty="0">
                <a:latin typeface="Times New Roman"/>
                <a:cs typeface="Times New Roman"/>
              </a:rPr>
              <a:t>apostoli più anziani </a:t>
            </a:r>
            <a:r>
              <a:rPr sz="1200" spc="-5" dirty="0">
                <a:latin typeface="Times New Roman"/>
                <a:cs typeface="Times New Roman"/>
              </a:rPr>
              <a:t>riesaminavano </a:t>
            </a:r>
            <a:r>
              <a:rPr sz="1200" dirty="0">
                <a:latin typeface="Times New Roman"/>
                <a:cs typeface="Times New Roman"/>
              </a:rPr>
              <a:t>attentamente, a beneficio dei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giovani, 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dati fino 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momento. Alla </a:t>
            </a:r>
            <a:r>
              <a:rPr sz="1200" spc="-5" dirty="0">
                <a:latin typeface="Times New Roman"/>
                <a:cs typeface="Times New Roman"/>
              </a:rPr>
              <a:t>sera essi si riunivano </a:t>
            </a:r>
            <a:r>
              <a:rPr sz="1200" dirty="0">
                <a:latin typeface="Times New Roman"/>
                <a:cs typeface="Times New Roman"/>
              </a:rPr>
              <a:t>tutti nel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per essere </a:t>
            </a:r>
            <a:r>
              <a:rPr sz="1200" dirty="0">
                <a:latin typeface="Times New Roman"/>
                <a:cs typeface="Times New Roman"/>
              </a:rPr>
              <a:t>istruiti da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71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(1542.7) 138:6.2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periodo che Gesù </a:t>
            </a:r>
            <a:r>
              <a:rPr sz="1200" dirty="0">
                <a:latin typeface="Times New Roman"/>
                <a:cs typeface="Times New Roman"/>
              </a:rPr>
              <a:t>istituì </a:t>
            </a:r>
            <a:r>
              <a:rPr sz="1200" spc="-5" dirty="0">
                <a:latin typeface="Times New Roman"/>
                <a:cs typeface="Times New Roman"/>
              </a:rPr>
              <a:t>il giorno </a:t>
            </a:r>
            <a:r>
              <a:rPr sz="1200" dirty="0">
                <a:latin typeface="Times New Roman"/>
                <a:cs typeface="Times New Roman"/>
              </a:rPr>
              <a:t>di libertà di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riposo e la </a:t>
            </a:r>
            <a:r>
              <a:rPr sz="1200" spc="-5" dirty="0">
                <a:latin typeface="Times New Roman"/>
                <a:cs typeface="Times New Roman"/>
              </a:rPr>
              <a:t>ricreazione. Ed essi  proseguirono questo </a:t>
            </a:r>
            <a:r>
              <a:rPr sz="1200" dirty="0">
                <a:latin typeface="Times New Roman"/>
                <a:cs typeface="Times New Roman"/>
              </a:rPr>
              <a:t>piano di distensione di un </a:t>
            </a:r>
            <a:r>
              <a:rPr sz="1200" spc="-5" dirty="0">
                <a:latin typeface="Times New Roman"/>
                <a:cs typeface="Times New Roman"/>
              </a:rPr>
              <a:t>giorno alla </a:t>
            </a:r>
            <a:r>
              <a:rPr sz="1200" dirty="0">
                <a:latin typeface="Times New Roman"/>
                <a:cs typeface="Times New Roman"/>
              </a:rPr>
              <a:t>settimana per tutto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materiale.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regola generale 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esercitavano </a:t>
            </a:r>
            <a:r>
              <a:rPr sz="1200" dirty="0">
                <a:latin typeface="Times New Roman"/>
                <a:cs typeface="Times New Roman"/>
              </a:rPr>
              <a:t>mai le loro </a:t>
            </a:r>
            <a:r>
              <a:rPr sz="1200" spc="-5" dirty="0">
                <a:latin typeface="Times New Roman"/>
                <a:cs typeface="Times New Roman"/>
              </a:rPr>
              <a:t>attività regolari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mercoledì.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settimanale Gesù </a:t>
            </a:r>
            <a:r>
              <a:rPr sz="1200" dirty="0">
                <a:latin typeface="Times New Roman"/>
                <a:cs typeface="Times New Roman"/>
              </a:rPr>
              <a:t>di solito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allontanava </a:t>
            </a:r>
            <a:r>
              <a:rPr sz="1200" dirty="0">
                <a:latin typeface="Times New Roman"/>
                <a:cs typeface="Times New Roman"/>
              </a:rPr>
              <a:t>da loro dicendo: </a:t>
            </a:r>
            <a:r>
              <a:rPr sz="1200" spc="-5" dirty="0">
                <a:latin typeface="Times New Roman"/>
                <a:cs typeface="Times New Roman"/>
              </a:rPr>
              <a:t>“Figli miei, andate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distrarvi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giorno. </a:t>
            </a:r>
            <a:r>
              <a:rPr sz="1200" dirty="0">
                <a:latin typeface="Times New Roman"/>
                <a:cs typeface="Times New Roman"/>
              </a:rPr>
              <a:t>Riposatevi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ardui lavori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godete del </a:t>
            </a:r>
            <a:r>
              <a:rPr sz="1200" dirty="0">
                <a:latin typeface="Times New Roman"/>
                <a:cs typeface="Times New Roman"/>
              </a:rPr>
              <a:t>ristoro  </a:t>
            </a:r>
            <a:r>
              <a:rPr sz="1200" spc="-5" dirty="0">
                <a:latin typeface="Times New Roman"/>
                <a:cs typeface="Times New Roman"/>
              </a:rPr>
              <a:t>derivante dal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occupazioni o </a:t>
            </a:r>
            <a:r>
              <a:rPr sz="1200" spc="-5" dirty="0">
                <a:latin typeface="Times New Roman"/>
                <a:cs typeface="Times New Roman"/>
              </a:rPr>
              <a:t>dalla scoperta </a:t>
            </a:r>
            <a:r>
              <a:rPr sz="1200" dirty="0">
                <a:latin typeface="Times New Roman"/>
                <a:cs typeface="Times New Roman"/>
              </a:rPr>
              <a:t>di nuovi tipi di </a:t>
            </a:r>
            <a:r>
              <a:rPr sz="1200" spc="-5" dirty="0">
                <a:latin typeface="Times New Roman"/>
                <a:cs typeface="Times New Roman"/>
              </a:rPr>
              <a:t>attività ricreativa.” Anche se Gesù,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63500" marR="1873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periodo della sua vita terrena, </a:t>
            </a:r>
            <a:r>
              <a:rPr sz="1200" dirty="0">
                <a:latin typeface="Times New Roman"/>
                <a:cs typeface="Times New Roman"/>
              </a:rPr>
              <a:t>non aveva in </a:t>
            </a:r>
            <a:r>
              <a:rPr sz="1200" spc="-5" dirty="0">
                <a:latin typeface="Times New Roman"/>
                <a:cs typeface="Times New Roman"/>
              </a:rPr>
              <a:t>effetti bisogno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riposo, </a:t>
            </a:r>
            <a:r>
              <a:rPr sz="1200" spc="-5" dirty="0">
                <a:latin typeface="Times New Roman"/>
                <a:cs typeface="Times New Roman"/>
              </a:rPr>
              <a:t>si conformava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piano perché </a:t>
            </a:r>
            <a:r>
              <a:rPr sz="1200" dirty="0">
                <a:latin typeface="Times New Roman"/>
                <a:cs typeface="Times New Roman"/>
              </a:rPr>
              <a:t>sapeva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la cosa </a:t>
            </a:r>
            <a:r>
              <a:rPr sz="1200" spc="-5" dirty="0">
                <a:latin typeface="Times New Roman"/>
                <a:cs typeface="Times New Roman"/>
              </a:rPr>
              <a:t>migliore per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l’insegnante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Maestro;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erano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allievi </a:t>
            </a:r>
            <a:r>
              <a:rPr sz="1200" dirty="0">
                <a:latin typeface="Times New Roman"/>
                <a:cs typeface="Times New Roman"/>
              </a:rPr>
              <a:t>— i  </a:t>
            </a:r>
            <a:r>
              <a:rPr sz="1200" spc="-5" dirty="0">
                <a:latin typeface="Times New Roman"/>
                <a:cs typeface="Times New Roman"/>
              </a:rPr>
              <a:t>discepoli.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3368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7302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(1543.1) 138:6.3 </a:t>
            </a:r>
            <a:r>
              <a:rPr sz="1200" spc="-5" dirty="0">
                <a:latin typeface="Times New Roman"/>
                <a:cs typeface="Times New Roman"/>
              </a:rPr>
              <a:t>Gesù si sforzò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chiarire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suoi insegnamenti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i="1" spc="-5" dirty="0">
                <a:latin typeface="Times New Roman"/>
                <a:cs typeface="Times New Roman"/>
              </a:rPr>
              <a:t>vita tra </a:t>
            </a:r>
            <a:r>
              <a:rPr sz="1200" i="1" dirty="0">
                <a:latin typeface="Times New Roman"/>
                <a:cs typeface="Times New Roman"/>
              </a:rPr>
              <a:t>di loro,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insegnamenti che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sorgere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i="1" dirty="0">
                <a:latin typeface="Times New Roman"/>
                <a:cs typeface="Times New Roman"/>
              </a:rPr>
              <a:t>a proposito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Gesù disse: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vangelo che ad esso si  rapporta saranno </a:t>
            </a:r>
            <a:r>
              <a:rPr sz="1200" dirty="0">
                <a:latin typeface="Times New Roman"/>
                <a:cs typeface="Times New Roman"/>
              </a:rPr>
              <a:t>la sostanza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messaggio.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deviate nella </a:t>
            </a:r>
            <a:r>
              <a:rPr sz="1200" dirty="0">
                <a:latin typeface="Times New Roman"/>
                <a:cs typeface="Times New Roman"/>
              </a:rPr>
              <a:t>predicazione </a:t>
            </a:r>
            <a:r>
              <a:rPr sz="1200" i="1" dirty="0">
                <a:latin typeface="Times New Roman"/>
                <a:cs typeface="Times New Roman"/>
              </a:rPr>
              <a:t>a proposito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a proposito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miei  </a:t>
            </a:r>
            <a:r>
              <a:rPr sz="1200" spc="-5" dirty="0">
                <a:latin typeface="Times New Roman"/>
                <a:cs typeface="Times New Roman"/>
              </a:rPr>
              <a:t>insegnamenti. Proclamate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ed illustrate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rivelazione del Padre che </a:t>
            </a:r>
            <a:r>
              <a:rPr sz="1200" dirty="0">
                <a:latin typeface="Times New Roman"/>
                <a:cs typeface="Times New Roman"/>
              </a:rPr>
              <a:t>è nei cieli, ma non </a:t>
            </a:r>
            <a:r>
              <a:rPr sz="1200" spc="-5" dirty="0">
                <a:latin typeface="Times New Roman"/>
                <a:cs typeface="Times New Roman"/>
              </a:rPr>
              <a:t>deviate su </a:t>
            </a:r>
            <a:r>
              <a:rPr sz="1200" dirty="0">
                <a:latin typeface="Times New Roman"/>
                <a:cs typeface="Times New Roman"/>
              </a:rPr>
              <a:t>sentieri  </a:t>
            </a:r>
            <a:r>
              <a:rPr sz="1200" spc="-5" dirty="0">
                <a:latin typeface="Times New Roman"/>
                <a:cs typeface="Times New Roman"/>
              </a:rPr>
              <a:t>secondari creando delle </a:t>
            </a:r>
            <a:r>
              <a:rPr sz="1200" dirty="0">
                <a:latin typeface="Times New Roman"/>
                <a:cs typeface="Times New Roman"/>
              </a:rPr>
              <a:t>leggende e </a:t>
            </a:r>
            <a:r>
              <a:rPr sz="1200" spc="-5" dirty="0">
                <a:latin typeface="Times New Roman"/>
                <a:cs typeface="Times New Roman"/>
              </a:rPr>
              <a:t>costruendo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culto concernente </a:t>
            </a:r>
            <a:r>
              <a:rPr sz="1200" dirty="0">
                <a:latin typeface="Times New Roman"/>
                <a:cs typeface="Times New Roman"/>
              </a:rPr>
              <a:t>credenze </a:t>
            </a:r>
            <a:r>
              <a:rPr sz="1200" spc="-5" dirty="0">
                <a:latin typeface="Times New Roman"/>
                <a:cs typeface="Times New Roman"/>
              </a:rPr>
              <a:t>ed insegnamenti </a:t>
            </a:r>
            <a:r>
              <a:rPr sz="1200" i="1" dirty="0">
                <a:latin typeface="Times New Roman"/>
                <a:cs typeface="Times New Roman"/>
              </a:rPr>
              <a:t>a proposito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miei insegnamenti.”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di nuovo non </a:t>
            </a:r>
            <a:r>
              <a:rPr sz="1200" spc="-5" dirty="0">
                <a:latin typeface="Times New Roman"/>
                <a:cs typeface="Times New Roman"/>
              </a:rPr>
              <a:t>capirono perché egli parlasse </a:t>
            </a:r>
            <a:r>
              <a:rPr sz="1200" dirty="0">
                <a:latin typeface="Times New Roman"/>
                <a:cs typeface="Times New Roman"/>
              </a:rPr>
              <a:t>così, e </a:t>
            </a:r>
            <a:r>
              <a:rPr sz="1200" spc="-5" dirty="0">
                <a:latin typeface="Times New Roman"/>
                <a:cs typeface="Times New Roman"/>
              </a:rPr>
              <a:t>nessuno osò chiedere perché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istruisse </a:t>
            </a:r>
            <a:r>
              <a:rPr sz="1200" dirty="0">
                <a:latin typeface="Times New Roman"/>
                <a:cs typeface="Times New Roman"/>
              </a:rPr>
              <a:t>in quel  modo.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3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(1543.2) 138:6.4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insegnamenti Gesù cercava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quanto più possibile </a:t>
            </a:r>
            <a:r>
              <a:rPr sz="1200" spc="-5" dirty="0">
                <a:latin typeface="Times New Roman"/>
                <a:cs typeface="Times New Roman"/>
              </a:rPr>
              <a:t>delle discussioni </a:t>
            </a:r>
            <a:r>
              <a:rPr sz="1200" dirty="0">
                <a:latin typeface="Times New Roman"/>
                <a:cs typeface="Times New Roman"/>
              </a:rPr>
              <a:t>con i suoi </a:t>
            </a:r>
            <a:r>
              <a:rPr sz="1200" spc="-5" dirty="0">
                <a:latin typeface="Times New Roman"/>
                <a:cs typeface="Times New Roman"/>
              </a:rPr>
              <a:t>apostoli, eccetto  quelle implicanti false concezioni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queste </a:t>
            </a:r>
            <a:r>
              <a:rPr sz="1200" spc="-5" dirty="0">
                <a:latin typeface="Times New Roman"/>
                <a:cs typeface="Times New Roman"/>
              </a:rPr>
              <a:t>materie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esitava </a:t>
            </a:r>
            <a:r>
              <a:rPr sz="1200" dirty="0">
                <a:latin typeface="Times New Roman"/>
                <a:cs typeface="Times New Roman"/>
              </a:rPr>
              <a:t>mai a </a:t>
            </a:r>
            <a:r>
              <a:rPr sz="1200" spc="-5" dirty="0">
                <a:latin typeface="Times New Roman"/>
                <a:cs typeface="Times New Roman"/>
              </a:rPr>
              <a:t>correggere delle  credenze erronee. </a:t>
            </a:r>
            <a:r>
              <a:rPr sz="1200" dirty="0">
                <a:latin typeface="Times New Roman"/>
                <a:cs typeface="Times New Roman"/>
              </a:rPr>
              <a:t>C’era </a:t>
            </a:r>
            <a:r>
              <a:rPr sz="1200" i="1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ragione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postbattesimale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 Urantia, ed era </a:t>
            </a:r>
            <a:r>
              <a:rPr sz="1200" dirty="0">
                <a:latin typeface="Times New Roman"/>
                <a:cs typeface="Times New Roman"/>
              </a:rPr>
              <a:t>quella di </a:t>
            </a:r>
            <a:r>
              <a:rPr sz="1200" spc="-5" dirty="0">
                <a:latin typeface="Times New Roman"/>
                <a:cs typeface="Times New Roman"/>
              </a:rPr>
              <a:t>apportare </a:t>
            </a:r>
            <a:r>
              <a:rPr sz="1200" dirty="0">
                <a:latin typeface="Times New Roman"/>
                <a:cs typeface="Times New Roman"/>
              </a:rPr>
              <a:t>una rivelazione 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più veridica di </a:t>
            </a:r>
            <a:r>
              <a:rPr sz="1200" spc="-5" dirty="0">
                <a:latin typeface="Times New Roman"/>
                <a:cs typeface="Times New Roman"/>
              </a:rPr>
              <a:t>suo 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pioniere della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via verso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10" dirty="0">
                <a:latin typeface="Times New Roman"/>
                <a:cs typeface="Times New Roman"/>
              </a:rPr>
              <a:t>fede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dell’amore.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esortazione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apostoli era </a:t>
            </a:r>
            <a:r>
              <a:rPr sz="1200" dirty="0">
                <a:latin typeface="Times New Roman"/>
                <a:cs typeface="Times New Roman"/>
              </a:rPr>
              <a:t>sempre: </a:t>
            </a:r>
            <a:r>
              <a:rPr sz="1200" spc="-5" dirty="0">
                <a:latin typeface="Times New Roman"/>
                <a:cs typeface="Times New Roman"/>
              </a:rPr>
              <a:t>“Cercate </a:t>
            </a:r>
            <a:r>
              <a:rPr sz="1200" dirty="0">
                <a:latin typeface="Times New Roman"/>
                <a:cs typeface="Times New Roman"/>
              </a:rPr>
              <a:t>i peccatori; </a:t>
            </a:r>
            <a:r>
              <a:rPr sz="1200" spc="-5" dirty="0">
                <a:latin typeface="Times New Roman"/>
                <a:cs typeface="Times New Roman"/>
              </a:rPr>
              <a:t>trovate gli scoraggiati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confortate chi </a:t>
            </a:r>
            <a:r>
              <a:rPr sz="1200" dirty="0">
                <a:latin typeface="Times New Roman"/>
                <a:cs typeface="Times New Roman"/>
              </a:rPr>
              <a:t>è in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ansia.”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(1543.3) 138:6.5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padronanza della situazione; </a:t>
            </a:r>
            <a:r>
              <a:rPr sz="1200" spc="-5" dirty="0">
                <a:latin typeface="Times New Roman"/>
                <a:cs typeface="Times New Roman"/>
              </a:rPr>
              <a:t>egli possedeva </a:t>
            </a:r>
            <a:r>
              <a:rPr sz="1200" dirty="0">
                <a:latin typeface="Times New Roman"/>
                <a:cs typeface="Times New Roman"/>
              </a:rPr>
              <a:t>un potere illimitato </a:t>
            </a:r>
            <a:r>
              <a:rPr sz="1200" spc="-5" dirty="0">
                <a:latin typeface="Times New Roman"/>
                <a:cs typeface="Times New Roman"/>
              </a:rPr>
              <a:t>che avrebbe </a:t>
            </a:r>
            <a:r>
              <a:rPr sz="1200" dirty="0">
                <a:latin typeface="Times New Roman"/>
                <a:cs typeface="Times New Roman"/>
              </a:rPr>
              <a:t>potuto utilizzare  </a:t>
            </a:r>
            <a:r>
              <a:rPr sz="1200" spc="-5" dirty="0">
                <a:latin typeface="Times New Roman"/>
                <a:cs typeface="Times New Roman"/>
              </a:rPr>
              <a:t>per favorire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missione,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pienamente contento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mezzi e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che 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avrebbe  </a:t>
            </a:r>
            <a:r>
              <a:rPr sz="1200" spc="-5" dirty="0">
                <a:latin typeface="Times New Roman"/>
                <a:cs typeface="Times New Roman"/>
              </a:rPr>
              <a:t>considerato inadeguati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stimato insignificanti.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era impegnato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missione d’immense possibilità spettacolari,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insisté </a:t>
            </a:r>
            <a:r>
              <a:rPr sz="1200" spc="-5" dirty="0">
                <a:latin typeface="Times New Roman"/>
                <a:cs typeface="Times New Roman"/>
              </a:rPr>
              <a:t>ad  occuparsi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nella </a:t>
            </a:r>
            <a:r>
              <a:rPr sz="1200" dirty="0">
                <a:latin typeface="Times New Roman"/>
                <a:cs typeface="Times New Roman"/>
              </a:rPr>
              <a:t>maniera più </a:t>
            </a:r>
            <a:r>
              <a:rPr sz="1200" spc="-5" dirty="0">
                <a:latin typeface="Times New Roman"/>
                <a:cs typeface="Times New Roman"/>
              </a:rPr>
              <a:t>tranquilla </a:t>
            </a:r>
            <a:r>
              <a:rPr sz="1200" dirty="0">
                <a:latin typeface="Times New Roman"/>
                <a:cs typeface="Times New Roman"/>
              </a:rPr>
              <a:t>e meno </a:t>
            </a:r>
            <a:r>
              <a:rPr sz="1200" spc="-5" dirty="0">
                <a:latin typeface="Times New Roman"/>
                <a:cs typeface="Times New Roman"/>
              </a:rPr>
              <a:t>spettacolare; </a:t>
            </a:r>
            <a:r>
              <a:rPr sz="1200" dirty="0">
                <a:latin typeface="Times New Roman"/>
                <a:cs typeface="Times New Roman"/>
              </a:rPr>
              <a:t>evitò con </a:t>
            </a:r>
            <a:r>
              <a:rPr sz="1200" spc="-5" dirty="0">
                <a:latin typeface="Times New Roman"/>
                <a:cs typeface="Times New Roman"/>
              </a:rPr>
              <a:t>cura ogni sfoggio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si  proponeva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tranquillamente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apostoli, almeno </a:t>
            </a:r>
            <a:r>
              <a:rPr sz="1200" spc="-5" dirty="0">
                <a:latin typeface="Times New Roman"/>
                <a:cs typeface="Times New Roman"/>
              </a:rPr>
              <a:t>per alcuni </a:t>
            </a:r>
            <a:r>
              <a:rPr sz="1200" dirty="0">
                <a:latin typeface="Times New Roman"/>
                <a:cs typeface="Times New Roman"/>
              </a:rPr>
              <a:t>mesi, nelle vicinanze </a:t>
            </a:r>
            <a:r>
              <a:rPr sz="1200" spc="-5" dirty="0">
                <a:latin typeface="Times New Roman"/>
                <a:cs typeface="Times New Roman"/>
              </a:rPr>
              <a:t>del Mare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4858"/>
            <a:ext cx="8136890" cy="35972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Una nuova delusione</a:t>
            </a:r>
            <a:endParaRPr sz="1600">
              <a:latin typeface="Times New Roman"/>
              <a:cs typeface="Times New Roman"/>
            </a:endParaRPr>
          </a:p>
          <a:p>
            <a:pPr marL="38100" marR="353060" algn="just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(1543.4) 138:7.1 </a:t>
            </a:r>
            <a:r>
              <a:rPr sz="1200" spc="-5" dirty="0">
                <a:latin typeface="Times New Roman"/>
                <a:cs typeface="Times New Roman"/>
              </a:rPr>
              <a:t>Gesù aveva progettato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tranquilla campagna missionaria </a:t>
            </a:r>
            <a:r>
              <a:rPr sz="1200" dirty="0">
                <a:latin typeface="Times New Roman"/>
                <a:cs typeface="Times New Roman"/>
              </a:rPr>
              <a:t>di cinque </a:t>
            </a:r>
            <a:r>
              <a:rPr sz="1200" spc="-5" dirty="0">
                <a:latin typeface="Times New Roman"/>
                <a:cs typeface="Times New Roman"/>
              </a:rPr>
              <a:t>mesi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personale.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agli  apostoli quanto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sarebbe durato; essi </a:t>
            </a:r>
            <a:r>
              <a:rPr sz="1200" dirty="0">
                <a:latin typeface="Times New Roman"/>
                <a:cs typeface="Times New Roman"/>
              </a:rPr>
              <a:t>lavoravano di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settimana. </a:t>
            </a:r>
            <a:r>
              <a:rPr sz="1200" dirty="0">
                <a:latin typeface="Times New Roman"/>
                <a:cs typeface="Times New Roman"/>
              </a:rPr>
              <a:t>Ed il mattino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settimana, proprio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stava per </a:t>
            </a:r>
            <a:r>
              <a:rPr sz="1200" spc="-5" dirty="0">
                <a:latin typeface="Times New Roman"/>
                <a:cs typeface="Times New Roman"/>
              </a:rPr>
              <a:t>annunciarlo ai </a:t>
            </a:r>
            <a:r>
              <a:rPr sz="1200" dirty="0">
                <a:latin typeface="Times New Roman"/>
                <a:cs typeface="Times New Roman"/>
              </a:rPr>
              <a:t>suoi dodici apostoli, Simon Pietro, </a:t>
            </a:r>
            <a:r>
              <a:rPr sz="1200" spc="-5" dirty="0">
                <a:latin typeface="Times New Roman"/>
                <a:cs typeface="Times New Roman"/>
              </a:rPr>
              <a:t>Giacomo Zebedeo </a:t>
            </a:r>
            <a:r>
              <a:rPr sz="1200" dirty="0">
                <a:latin typeface="Times New Roman"/>
                <a:cs typeface="Times New Roman"/>
              </a:rPr>
              <a:t>e Giuda </a:t>
            </a:r>
            <a:r>
              <a:rPr sz="1200" spc="-5" dirty="0">
                <a:latin typeface="Times New Roman"/>
                <a:cs typeface="Times New Roman"/>
              </a:rPr>
              <a:t>Iscariota  vennero </a:t>
            </a:r>
            <a:r>
              <a:rPr sz="1200" dirty="0">
                <a:latin typeface="Times New Roman"/>
                <a:cs typeface="Times New Roman"/>
              </a:rPr>
              <a:t>a parlare in privato con lui. </a:t>
            </a:r>
            <a:r>
              <a:rPr sz="1200" spc="-5" dirty="0">
                <a:latin typeface="Times New Roman"/>
                <a:cs typeface="Times New Roman"/>
              </a:rPr>
              <a:t>Prendendo Gesù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spinse a </a:t>
            </a:r>
            <a:r>
              <a:rPr sz="1200" spc="-5" dirty="0">
                <a:latin typeface="Times New Roman"/>
                <a:cs typeface="Times New Roman"/>
              </a:rPr>
              <a:t>dire: “Maestro, </a:t>
            </a:r>
            <a:r>
              <a:rPr sz="1200" dirty="0">
                <a:latin typeface="Times New Roman"/>
                <a:cs typeface="Times New Roman"/>
              </a:rPr>
              <a:t>veniamo </a:t>
            </a:r>
            <a:r>
              <a:rPr sz="1200" spc="-5" dirty="0">
                <a:latin typeface="Times New Roman"/>
                <a:cs typeface="Times New Roman"/>
              </a:rPr>
              <a:t>su richiesta dei </a:t>
            </a:r>
            <a:r>
              <a:rPr sz="1200" spc="5" dirty="0">
                <a:latin typeface="Times New Roman"/>
                <a:cs typeface="Times New Roman"/>
              </a:rPr>
              <a:t>nostri 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informarci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 </a:t>
            </a:r>
            <a:r>
              <a:rPr sz="1200" dirty="0">
                <a:latin typeface="Times New Roman"/>
                <a:cs typeface="Times New Roman"/>
              </a:rPr>
              <a:t>regno. </a:t>
            </a:r>
            <a:r>
              <a:rPr sz="1200" spc="-5" dirty="0">
                <a:latin typeface="Times New Roman"/>
                <a:cs typeface="Times New Roman"/>
              </a:rPr>
              <a:t>Proclamerai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andremo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38100" marR="30480">
              <a:lnSpc>
                <a:spcPct val="95800"/>
              </a:lnSpc>
            </a:pPr>
            <a:r>
              <a:rPr sz="1200" spc="-5" dirty="0">
                <a:latin typeface="Times New Roman"/>
                <a:cs typeface="Times New Roman"/>
              </a:rPr>
              <a:t>Gerusalemme?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sapremo, </a:t>
            </a:r>
            <a:r>
              <a:rPr sz="1200" dirty="0">
                <a:latin typeface="Times New Roman"/>
                <a:cs typeface="Times New Roman"/>
              </a:rPr>
              <a:t>ciascuno di noi, i posti </a:t>
            </a:r>
            <a:r>
              <a:rPr sz="1200" spc="-5" dirty="0">
                <a:latin typeface="Times New Roman"/>
                <a:cs typeface="Times New Roman"/>
              </a:rPr>
              <a:t>che occuperemo 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nell’instaurazione del regno </a:t>
            </a:r>
            <a:r>
              <a:rPr sz="1200" dirty="0">
                <a:latin typeface="Times New Roman"/>
                <a:cs typeface="Times New Roman"/>
              </a:rPr>
              <a:t>— ” e Pietro </a:t>
            </a:r>
            <a:r>
              <a:rPr sz="1200" spc="-5" dirty="0">
                <a:latin typeface="Times New Roman"/>
                <a:cs typeface="Times New Roman"/>
              </a:rPr>
              <a:t>avrebbe  continuato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porre altre </a:t>
            </a:r>
            <a:r>
              <a:rPr sz="1200" dirty="0">
                <a:latin typeface="Times New Roman"/>
                <a:cs typeface="Times New Roman"/>
              </a:rPr>
              <a:t>domande, 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alzò una mano </a:t>
            </a:r>
            <a:r>
              <a:rPr sz="1200" spc="-5" dirty="0">
                <a:latin typeface="Times New Roman"/>
                <a:cs typeface="Times New Roman"/>
              </a:rPr>
              <a:t>ammonitrice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fermò, ed </a:t>
            </a:r>
            <a:r>
              <a:rPr sz="1200" dirty="0">
                <a:latin typeface="Times New Roman"/>
                <a:cs typeface="Times New Roman"/>
              </a:rPr>
              <a:t>invitando </a:t>
            </a:r>
            <a:r>
              <a:rPr sz="1200" spc="-5" dirty="0">
                <a:latin typeface="Times New Roman"/>
                <a:cs typeface="Times New Roman"/>
              </a:rPr>
              <a:t>gli altri apostoli che stavano nelle  </a:t>
            </a:r>
            <a:r>
              <a:rPr sz="1200" dirty="0">
                <a:latin typeface="Times New Roman"/>
                <a:cs typeface="Times New Roman"/>
              </a:rPr>
              <a:t>vicinanze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unirsi a loro, </a:t>
            </a:r>
            <a:r>
              <a:rPr sz="1200" spc="-5" dirty="0">
                <a:latin typeface="Times New Roman"/>
                <a:cs typeface="Times New Roman"/>
              </a:rPr>
              <a:t>Gesù disse: “Miei </a:t>
            </a:r>
            <a:r>
              <a:rPr sz="1200" dirty="0">
                <a:latin typeface="Times New Roman"/>
                <a:cs typeface="Times New Roman"/>
              </a:rPr>
              <a:t>piccoli </a:t>
            </a:r>
            <a:r>
              <a:rPr sz="1200" spc="-5" dirty="0">
                <a:latin typeface="Times New Roman"/>
                <a:cs typeface="Times New Roman"/>
              </a:rPr>
              <a:t>figli, per quanto tempo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sopporterò! Non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spiegato che </a:t>
            </a:r>
            <a:r>
              <a:rPr sz="1200" dirty="0">
                <a:latin typeface="Times New Roman"/>
                <a:cs typeface="Times New Roman"/>
              </a:rPr>
              <a:t>il mio regno non  è di questo </a:t>
            </a:r>
            <a:r>
              <a:rPr sz="1200" spc="-5" dirty="0">
                <a:latin typeface="Times New Roman"/>
                <a:cs typeface="Times New Roman"/>
              </a:rPr>
              <a:t>mondo? Vi </a:t>
            </a:r>
            <a:r>
              <a:rPr sz="1200" spc="-1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per sedermi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Davide, ed allora perché </a:t>
            </a:r>
            <a:r>
              <a:rPr sz="1200" dirty="0">
                <a:latin typeface="Times New Roman"/>
                <a:cs typeface="Times New Roman"/>
              </a:rPr>
              <a:t>mi chiedete </a:t>
            </a:r>
            <a:r>
              <a:rPr sz="1200" spc="-5" dirty="0">
                <a:latin typeface="Times New Roman"/>
                <a:cs typeface="Times New Roman"/>
              </a:rPr>
              <a:t>quale 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occuperà nel regno del </a:t>
            </a:r>
            <a:r>
              <a:rPr sz="1200" dirty="0">
                <a:latin typeface="Times New Roman"/>
                <a:cs typeface="Times New Roman"/>
              </a:rPr>
              <a:t>Padre? Non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percepire che </a:t>
            </a:r>
            <a:r>
              <a:rPr sz="1200" dirty="0">
                <a:latin typeface="Times New Roman"/>
                <a:cs typeface="Times New Roman"/>
              </a:rPr>
              <a:t>vi ho chiamati come </a:t>
            </a:r>
            <a:r>
              <a:rPr sz="1200" spc="-5" dirty="0">
                <a:latin typeface="Times New Roman"/>
                <a:cs typeface="Times New Roman"/>
              </a:rPr>
              <a:t>ambasciatori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  spirituale?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comprendete che </a:t>
            </a:r>
            <a:r>
              <a:rPr sz="1200" dirty="0">
                <a:latin typeface="Times New Roman"/>
                <a:cs typeface="Times New Roman"/>
              </a:rPr>
              <a:t>presto, molto </a:t>
            </a:r>
            <a:r>
              <a:rPr sz="1200" spc="-5" dirty="0">
                <a:latin typeface="Times New Roman"/>
                <a:cs typeface="Times New Roman"/>
              </a:rPr>
              <a:t>presto, dovrete </a:t>
            </a:r>
            <a:r>
              <a:rPr sz="1200" dirty="0">
                <a:latin typeface="Times New Roman"/>
                <a:cs typeface="Times New Roman"/>
              </a:rPr>
              <a:t>rappresentarmi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come io  </a:t>
            </a:r>
            <a:r>
              <a:rPr sz="1200" spc="-5" dirty="0">
                <a:latin typeface="Times New Roman"/>
                <a:cs typeface="Times New Roman"/>
              </a:rPr>
              <a:t>rappresento </a:t>
            </a:r>
            <a:r>
              <a:rPr sz="1200" dirty="0">
                <a:latin typeface="Times New Roman"/>
                <a:cs typeface="Times New Roman"/>
              </a:rPr>
              <a:t>ora mio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possibile che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abbia scelti </a:t>
            </a:r>
            <a:r>
              <a:rPr sz="1200" dirty="0">
                <a:latin typeface="Times New Roman"/>
                <a:cs typeface="Times New Roman"/>
              </a:rPr>
              <a:t>ed istruiti come messaggeri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5" dirty="0">
                <a:latin typeface="Times New Roman"/>
                <a:cs typeface="Times New Roman"/>
              </a:rPr>
              <a:t>tuttavia </a:t>
            </a:r>
            <a:r>
              <a:rPr sz="1200" dirty="0">
                <a:latin typeface="Times New Roman"/>
                <a:cs typeface="Times New Roman"/>
              </a:rPr>
              <a:t>voi  non </a:t>
            </a:r>
            <a:r>
              <a:rPr sz="1200" spc="-5" dirty="0">
                <a:latin typeface="Times New Roman"/>
                <a:cs typeface="Times New Roman"/>
              </a:rPr>
              <a:t>comprendiate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futuro di preminenza divina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uomini?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miei,  ascoltatemi ancora </a:t>
            </a:r>
            <a:r>
              <a:rPr sz="1200" dirty="0">
                <a:latin typeface="Times New Roman"/>
                <a:cs typeface="Times New Roman"/>
              </a:rPr>
              <a:t>una volta. </a:t>
            </a:r>
            <a:r>
              <a:rPr sz="1200" spc="-5" dirty="0">
                <a:latin typeface="Times New Roman"/>
                <a:cs typeface="Times New Roman"/>
              </a:rPr>
              <a:t>Bandite dalle </a:t>
            </a:r>
            <a:r>
              <a:rPr sz="1200" dirty="0">
                <a:latin typeface="Times New Roman"/>
                <a:cs typeface="Times New Roman"/>
              </a:rPr>
              <a:t>vostre menti questa idea che il mio </a:t>
            </a:r>
            <a:r>
              <a:rPr sz="1200" spc="-5" dirty="0">
                <a:latin typeface="Times New Roman"/>
                <a:cs typeface="Times New Roman"/>
              </a:rPr>
              <a:t>regno 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o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gloria.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nel cielo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terra saranno presto </a:t>
            </a:r>
            <a:r>
              <a:rPr sz="1200" dirty="0">
                <a:latin typeface="Times New Roman"/>
                <a:cs typeface="Times New Roman"/>
              </a:rPr>
              <a:t>rimessi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mie mani, ma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vuole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usiamo questa  dotazione divina </a:t>
            </a:r>
            <a:r>
              <a:rPr sz="1200" spc="-5" dirty="0">
                <a:latin typeface="Times New Roman"/>
                <a:cs typeface="Times New Roman"/>
              </a:rPr>
              <a:t>per glorificare </a:t>
            </a:r>
            <a:r>
              <a:rPr sz="1200" dirty="0">
                <a:latin typeface="Times New Roman"/>
                <a:cs typeface="Times New Roman"/>
              </a:rPr>
              <a:t>noi stessi durante </a:t>
            </a:r>
            <a:r>
              <a:rPr sz="1200" spc="-5" dirty="0">
                <a:latin typeface="Times New Roman"/>
                <a:cs typeface="Times New Roman"/>
              </a:rPr>
              <a:t>quest’era.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era voi </a:t>
            </a:r>
            <a:r>
              <a:rPr sz="1200" spc="-5" dirty="0">
                <a:latin typeface="Times New Roman"/>
                <a:cs typeface="Times New Roman"/>
              </a:rPr>
              <a:t>sederete realmente </a:t>
            </a:r>
            <a:r>
              <a:rPr sz="1200" dirty="0">
                <a:latin typeface="Times New Roman"/>
                <a:cs typeface="Times New Roman"/>
              </a:rPr>
              <a:t>con me in potenza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conviene 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sottomettiamo alla </a:t>
            </a:r>
            <a:r>
              <a:rPr sz="1200" spc="-5" dirty="0">
                <a:latin typeface="Times New Roman"/>
                <a:cs typeface="Times New Roman"/>
              </a:rPr>
              <a:t>volontà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andiamo in umile </a:t>
            </a:r>
            <a:r>
              <a:rPr sz="1200" spc="-5" dirty="0">
                <a:latin typeface="Times New Roman"/>
                <a:cs typeface="Times New Roman"/>
              </a:rPr>
              <a:t>obbedienza ad eseguire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ordini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terra.”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2827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(1339.1) 121:6.5 </a:t>
            </a:r>
            <a:r>
              <a:rPr sz="1200" spc="-5" dirty="0">
                <a:latin typeface="Times New Roman"/>
                <a:cs typeface="Times New Roman"/>
              </a:rPr>
              <a:t>Paolo riconobbe ed eliminò saggiamente dalla sua teologia </a:t>
            </a:r>
            <a:r>
              <a:rPr sz="1200" dirty="0">
                <a:latin typeface="Times New Roman"/>
                <a:cs typeface="Times New Roman"/>
              </a:rPr>
              <a:t>basilare </a:t>
            </a:r>
            <a:r>
              <a:rPr sz="1200" spc="-5" dirty="0">
                <a:latin typeface="Times New Roman"/>
                <a:cs typeface="Times New Roman"/>
              </a:rPr>
              <a:t>precristiana </a:t>
            </a:r>
            <a:r>
              <a:rPr sz="1200" dirty="0">
                <a:latin typeface="Times New Roman"/>
                <a:cs typeface="Times New Roman"/>
              </a:rPr>
              <a:t>molte delle </a:t>
            </a:r>
            <a:r>
              <a:rPr sz="1200" spc="-5" dirty="0">
                <a:latin typeface="Times New Roman"/>
                <a:cs typeface="Times New Roman"/>
              </a:rPr>
              <a:t>incongruenze </a:t>
            </a:r>
            <a:r>
              <a:rPr sz="1200" dirty="0">
                <a:latin typeface="Times New Roman"/>
                <a:cs typeface="Times New Roman"/>
              </a:rPr>
              <a:t>di Filone, ma  non tutte, </a:t>
            </a:r>
            <a:r>
              <a:rPr sz="1200" spc="-5" dirty="0">
                <a:latin typeface="Times New Roman"/>
                <a:cs typeface="Times New Roman"/>
              </a:rPr>
              <a:t>risultanti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combinare </a:t>
            </a:r>
            <a:r>
              <a:rPr sz="1200" dirty="0">
                <a:latin typeface="Times New Roman"/>
                <a:cs typeface="Times New Roman"/>
              </a:rPr>
              <a:t>la filosofia </a:t>
            </a:r>
            <a:r>
              <a:rPr sz="1200" spc="-5" dirty="0">
                <a:latin typeface="Times New Roman"/>
                <a:cs typeface="Times New Roman"/>
              </a:rPr>
              <a:t>mistica greca </a:t>
            </a:r>
            <a:r>
              <a:rPr sz="1200" dirty="0">
                <a:latin typeface="Times New Roman"/>
                <a:cs typeface="Times New Roman"/>
              </a:rPr>
              <a:t>e le dottrine </a:t>
            </a:r>
            <a:r>
              <a:rPr sz="1200" spc="-5" dirty="0">
                <a:latin typeface="Times New Roman"/>
                <a:cs typeface="Times New Roman"/>
              </a:rPr>
              <a:t>stoiche romane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legalistica </a:t>
            </a:r>
            <a:r>
              <a:rPr sz="1200" spc="-5" dirty="0">
                <a:latin typeface="Times New Roman"/>
                <a:cs typeface="Times New Roman"/>
              </a:rPr>
              <a:t>degli  Ebrei. Filone aprì </a:t>
            </a:r>
            <a:r>
              <a:rPr sz="1200" dirty="0">
                <a:latin typeface="Times New Roman"/>
                <a:cs typeface="Times New Roman"/>
              </a:rPr>
              <a:t>la via a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ristabilire </a:t>
            </a:r>
            <a:r>
              <a:rPr sz="1200" dirty="0">
                <a:latin typeface="Times New Roman"/>
                <a:cs typeface="Times New Roman"/>
              </a:rPr>
              <a:t>più completamente il </a:t>
            </a:r>
            <a:r>
              <a:rPr sz="1200" spc="-5" dirty="0">
                <a:latin typeface="Times New Roman"/>
                <a:cs typeface="Times New Roman"/>
              </a:rPr>
              <a:t>concetto della Trinità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rimasta </a:t>
            </a:r>
            <a:r>
              <a:rPr sz="1200" dirty="0">
                <a:latin typeface="Times New Roman"/>
                <a:cs typeface="Times New Roman"/>
              </a:rPr>
              <a:t>a lungo  </a:t>
            </a:r>
            <a:r>
              <a:rPr sz="1200" spc="-5" dirty="0">
                <a:latin typeface="Times New Roman"/>
                <a:cs typeface="Times New Roman"/>
              </a:rPr>
              <a:t>sopita nella teologia ebraica.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punto Paolo non riuscì a </a:t>
            </a:r>
            <a:r>
              <a:rPr sz="1200" spc="-5" dirty="0">
                <a:latin typeface="Times New Roman"/>
                <a:cs typeface="Times New Roman"/>
              </a:rPr>
              <a:t>mantenersi all’altezza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Filone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superare gli </a:t>
            </a:r>
            <a:r>
              <a:rPr sz="1200" dirty="0">
                <a:latin typeface="Times New Roman"/>
                <a:cs typeface="Times New Roman"/>
              </a:rPr>
              <a:t>insegnamenti di  </a:t>
            </a:r>
            <a:r>
              <a:rPr sz="1200" spc="-5" dirty="0">
                <a:latin typeface="Times New Roman"/>
                <a:cs typeface="Times New Roman"/>
              </a:rPr>
              <a:t>questo Ebreo </a:t>
            </a:r>
            <a:r>
              <a:rPr sz="1200" dirty="0">
                <a:latin typeface="Times New Roman"/>
                <a:cs typeface="Times New Roman"/>
              </a:rPr>
              <a:t>di Alessandria </a:t>
            </a:r>
            <a:r>
              <a:rPr sz="1200" spc="-5" dirty="0">
                <a:latin typeface="Times New Roman"/>
                <a:cs typeface="Times New Roman"/>
              </a:rPr>
              <a:t>ricco ed </a:t>
            </a:r>
            <a:r>
              <a:rPr sz="1200" dirty="0">
                <a:latin typeface="Times New Roman"/>
                <a:cs typeface="Times New Roman"/>
              </a:rPr>
              <a:t>istruito, e cioè sulla dottrina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redenzione. </a:t>
            </a:r>
            <a:r>
              <a:rPr sz="1200" spc="-5" dirty="0">
                <a:latin typeface="Times New Roman"/>
                <a:cs typeface="Times New Roman"/>
              </a:rPr>
              <a:t>Filone insegnava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dalla </a:t>
            </a:r>
            <a:r>
              <a:rPr sz="1200" dirty="0">
                <a:latin typeface="Times New Roman"/>
                <a:cs typeface="Times New Roman"/>
              </a:rPr>
              <a:t>dottrina di 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soltanto con il </a:t>
            </a:r>
            <a:r>
              <a:rPr sz="1200" spc="-5" dirty="0">
                <a:latin typeface="Times New Roman"/>
                <a:cs typeface="Times New Roman"/>
              </a:rPr>
              <a:t>versamento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sangue. Egli, inoltre, </a:t>
            </a:r>
            <a:r>
              <a:rPr sz="1200" dirty="0">
                <a:latin typeface="Times New Roman"/>
                <a:cs typeface="Times New Roman"/>
              </a:rPr>
              <a:t>intravide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presenza degli </a:t>
            </a:r>
            <a:r>
              <a:rPr sz="1200" dirty="0">
                <a:latin typeface="Times New Roman"/>
                <a:cs typeface="Times New Roman"/>
              </a:rPr>
              <a:t>Aggiustatori di 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di Paolo.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 sul peccato </a:t>
            </a:r>
            <a:r>
              <a:rPr sz="1200" dirty="0">
                <a:latin typeface="Times New Roman"/>
                <a:cs typeface="Times New Roman"/>
              </a:rPr>
              <a:t>originale, le dottrine </a:t>
            </a:r>
            <a:r>
              <a:rPr sz="1200" spc="-5" dirty="0">
                <a:latin typeface="Times New Roman"/>
                <a:cs typeface="Times New Roman"/>
              </a:rPr>
              <a:t>della colpa ereditaria, del male </a:t>
            </a:r>
            <a:r>
              <a:rPr sz="1200" dirty="0">
                <a:latin typeface="Times New Roman"/>
                <a:cs typeface="Times New Roman"/>
              </a:rPr>
              <a:t>innato e  </a:t>
            </a:r>
            <a:r>
              <a:rPr sz="1200" spc="-5" dirty="0">
                <a:latin typeface="Times New Roman"/>
                <a:cs typeface="Times New Roman"/>
              </a:rPr>
              <a:t>della sua redenzione, erano parzialmente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mitraica ed avevano </a:t>
            </a:r>
            <a:r>
              <a:rPr sz="1200" dirty="0">
                <a:latin typeface="Times New Roman"/>
                <a:cs typeface="Times New Roman"/>
              </a:rPr>
              <a:t>poco in comune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ebraica, con </a:t>
            </a:r>
            <a:r>
              <a:rPr sz="1200" dirty="0">
                <a:latin typeface="Times New Roman"/>
                <a:cs typeface="Times New Roman"/>
              </a:rPr>
              <a:t>la filosofia di  </a:t>
            </a:r>
            <a:r>
              <a:rPr sz="1200" spc="-5" dirty="0">
                <a:latin typeface="Times New Roman"/>
                <a:cs typeface="Times New Roman"/>
              </a:rPr>
              <a:t>Filone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insegnamenti di </a:t>
            </a:r>
            <a:r>
              <a:rPr sz="1200" spc="-5" dirty="0">
                <a:latin typeface="Times New Roman"/>
                <a:cs typeface="Times New Roman"/>
              </a:rPr>
              <a:t>Gesù. Certi </a:t>
            </a:r>
            <a:r>
              <a:rPr sz="1200" dirty="0">
                <a:latin typeface="Times New Roman"/>
                <a:cs typeface="Times New Roman"/>
              </a:rPr>
              <a:t>aspetti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originale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redenzione  provenivano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Paolo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(1339.2) 121:6.6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dei racconti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era </a:t>
            </a:r>
            <a:r>
              <a:rPr sz="1200" dirty="0">
                <a:latin typeface="Times New Roman"/>
                <a:cs typeface="Times New Roman"/>
              </a:rPr>
              <a:t>rivolto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popoli occidentali e </a:t>
            </a:r>
            <a:r>
              <a:rPr sz="1200" spc="-5" dirty="0">
                <a:latin typeface="Times New Roman"/>
                <a:cs typeface="Times New Roman"/>
              </a:rPr>
              <a:t>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storia ispirandosi largamente 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dei successivi Cristiani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degli insegnamenti di  </a:t>
            </a:r>
            <a:r>
              <a:rPr sz="1200" spc="-5" dirty="0">
                <a:latin typeface="Times New Roman"/>
                <a:cs typeface="Times New Roman"/>
              </a:rPr>
              <a:t>Filone.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47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(1339.3) 121:6.7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di Cristo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produsse </a:t>
            </a:r>
            <a:r>
              <a:rPr sz="1200" spc="-5" dirty="0">
                <a:latin typeface="Times New Roman"/>
                <a:cs typeface="Times New Roman"/>
              </a:rPr>
              <a:t>ad Alessandria </a:t>
            </a:r>
            <a:r>
              <a:rPr sz="1200" dirty="0">
                <a:latin typeface="Times New Roman"/>
                <a:cs typeface="Times New Roman"/>
              </a:rPr>
              <a:t>una strana inversione di sentimenti </a:t>
            </a:r>
            <a:r>
              <a:rPr sz="1200" spc="-5" dirty="0">
                <a:latin typeface="Times New Roman"/>
                <a:cs typeface="Times New Roman"/>
              </a:rPr>
              <a:t>verso gli Ebrei,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questa antica  roccaforte ebraica </a:t>
            </a:r>
            <a:r>
              <a:rPr sz="1200" dirty="0">
                <a:latin typeface="Times New Roman"/>
                <a:cs typeface="Times New Roman"/>
              </a:rPr>
              <a:t>partì una </a:t>
            </a:r>
            <a:r>
              <a:rPr sz="1200" spc="-5" dirty="0">
                <a:latin typeface="Times New Roman"/>
                <a:cs typeface="Times New Roman"/>
              </a:rPr>
              <a:t>violenta ondata </a:t>
            </a:r>
            <a:r>
              <a:rPr sz="1200" dirty="0">
                <a:latin typeface="Times New Roman"/>
                <a:cs typeface="Times New Roman"/>
              </a:rPr>
              <a:t>di persecuzioni, </a:t>
            </a:r>
            <a:r>
              <a:rPr sz="1200" spc="-5" dirty="0">
                <a:latin typeface="Times New Roman"/>
                <a:cs typeface="Times New Roman"/>
              </a:rPr>
              <a:t>che si estese </a:t>
            </a:r>
            <a:r>
              <a:rPr sz="1200" dirty="0">
                <a:latin typeface="Times New Roman"/>
                <a:cs typeface="Times New Roman"/>
              </a:rPr>
              <a:t>anche a Roma, da dove molte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5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banditi. Ma questa campagna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travisamento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fu di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durata; 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imperiale ripristinò </a:t>
            </a:r>
            <a:r>
              <a:rPr sz="1200" dirty="0">
                <a:latin typeface="Times New Roman"/>
                <a:cs typeface="Times New Roman"/>
              </a:rPr>
              <a:t>completamente  in tutto </a:t>
            </a:r>
            <a:r>
              <a:rPr sz="1200" spc="-5" dirty="0">
                <a:latin typeface="Times New Roman"/>
                <a:cs typeface="Times New Roman"/>
              </a:rPr>
              <a:t>l’Impero </a:t>
            </a:r>
            <a:r>
              <a:rPr sz="1200" dirty="0">
                <a:latin typeface="Times New Roman"/>
                <a:cs typeface="Times New Roman"/>
              </a:rPr>
              <a:t>le libertà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limitate.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(1339.4) 121:6.8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mondo, </a:t>
            </a:r>
            <a:r>
              <a:rPr sz="1200" spc="-5" dirty="0">
                <a:latin typeface="Times New Roman"/>
                <a:cs typeface="Times New Roman"/>
              </a:rPr>
              <a:t>qualunque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gli Ebrei si trovavano dispersi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l’oppressione,  conservavano </a:t>
            </a:r>
            <a:r>
              <a:rPr sz="1200" dirty="0">
                <a:latin typeface="Times New Roman"/>
                <a:cs typeface="Times New Roman"/>
              </a:rPr>
              <a:t>di comune </a:t>
            </a:r>
            <a:r>
              <a:rPr sz="1200" spc="-5" dirty="0">
                <a:latin typeface="Times New Roman"/>
                <a:cs typeface="Times New Roman"/>
              </a:rPr>
              <a:t>accordo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incentrato </a:t>
            </a:r>
            <a:r>
              <a:rPr sz="1200" spc="-5" dirty="0">
                <a:latin typeface="Times New Roman"/>
                <a:cs typeface="Times New Roman"/>
              </a:rPr>
              <a:t>sul Tempio sacro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ebraica sopravvisse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050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(1544.1) 138:7.2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i </a:t>
            </a:r>
            <a:r>
              <a:rPr sz="1200" spc="-5" dirty="0">
                <a:latin typeface="Times New Roman"/>
                <a:cs typeface="Times New Roman"/>
              </a:rPr>
              <a:t>suoi associati rimasero sorpresi, sbalorditi. 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mandò </a:t>
            </a:r>
            <a:r>
              <a:rPr sz="1200" dirty="0">
                <a:latin typeface="Times New Roman"/>
                <a:cs typeface="Times New Roman"/>
              </a:rPr>
              <a:t>a due a due a </a:t>
            </a:r>
            <a:r>
              <a:rPr sz="1200" spc="-5" dirty="0">
                <a:latin typeface="Times New Roman"/>
                <a:cs typeface="Times New Roman"/>
              </a:rPr>
              <a:t>pregare, chiedendo </a:t>
            </a:r>
            <a:r>
              <a:rPr sz="1200" dirty="0">
                <a:latin typeface="Times New Roman"/>
                <a:cs typeface="Times New Roman"/>
              </a:rPr>
              <a:t>loro di 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lui a </a:t>
            </a:r>
            <a:r>
              <a:rPr sz="1200" spc="-5" dirty="0">
                <a:latin typeface="Times New Roman"/>
                <a:cs typeface="Times New Roman"/>
              </a:rPr>
              <a:t>mezzogiorno.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cruciale 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Dio, e ciascuno </a:t>
            </a:r>
            <a:r>
              <a:rPr sz="1200" spc="-5" dirty="0">
                <a:latin typeface="Times New Roman"/>
                <a:cs typeface="Times New Roman"/>
              </a:rPr>
              <a:t>si sforzò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esortare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d’incoraggiare </a:t>
            </a:r>
            <a:r>
              <a:rPr sz="1200" dirty="0">
                <a:latin typeface="Times New Roman"/>
                <a:cs typeface="Times New Roman"/>
              </a:rPr>
              <a:t>l’altro; e poi essi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come aveva </a:t>
            </a:r>
            <a:r>
              <a:rPr sz="1200" dirty="0">
                <a:latin typeface="Times New Roman"/>
                <a:cs typeface="Times New Roman"/>
              </a:rPr>
              <a:t>raccomandato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187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(1544.2) 138:7.3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raccontò loro </a:t>
            </a:r>
            <a:r>
              <a:rPr sz="1200" dirty="0">
                <a:latin typeface="Times New Roman"/>
                <a:cs typeface="Times New Roman"/>
              </a:rPr>
              <a:t>la venuta di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il battesimo nel </a:t>
            </a:r>
            <a:r>
              <a:rPr sz="1200" spc="-5" dirty="0">
                <a:latin typeface="Times New Roman"/>
                <a:cs typeface="Times New Roman"/>
              </a:rPr>
              <a:t>Giordano,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di nozze a </a:t>
            </a:r>
            <a:r>
              <a:rPr sz="1200" spc="-5" dirty="0">
                <a:latin typeface="Times New Roman"/>
                <a:cs typeface="Times New Roman"/>
              </a:rPr>
              <a:t>Cana,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recente  scelta dei sei </a:t>
            </a:r>
            <a:r>
              <a:rPr sz="1200" dirty="0">
                <a:latin typeface="Times New Roman"/>
                <a:cs typeface="Times New Roman"/>
              </a:rPr>
              <a:t>e l’allontanamento da loro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stessi </a:t>
            </a:r>
            <a:r>
              <a:rPr sz="1200" spc="-5" dirty="0">
                <a:latin typeface="Times New Roman"/>
                <a:cs typeface="Times New Roman"/>
              </a:rPr>
              <a:t>fratelli nella carne,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avvertì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nemico del regno avrebbe cercato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allontanare anche </a:t>
            </a:r>
            <a:r>
              <a:rPr sz="1200" dirty="0">
                <a:latin typeface="Times New Roman"/>
                <a:cs typeface="Times New Roman"/>
              </a:rPr>
              <a:t>loro. Dopo </a:t>
            </a:r>
            <a:r>
              <a:rPr sz="1200" spc="-5" dirty="0">
                <a:latin typeface="Times New Roman"/>
                <a:cs typeface="Times New Roman"/>
              </a:rPr>
              <a:t>questo breve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ardente discorso gli apostoli si </a:t>
            </a:r>
            <a:r>
              <a:rPr sz="1200" dirty="0">
                <a:latin typeface="Times New Roman"/>
                <a:cs typeface="Times New Roman"/>
              </a:rPr>
              <a:t>alzarono, sotto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Pietro, </a:t>
            </a:r>
            <a:r>
              <a:rPr sz="1200" spc="-5" dirty="0">
                <a:latin typeface="Times New Roman"/>
                <a:cs typeface="Times New Roman"/>
              </a:rPr>
              <a:t>per dichiarare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al loro Maestro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testimoniare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irremovibile fedeltà al regno,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di Tommaso, “a  </a:t>
            </a:r>
            <a:r>
              <a:rPr sz="1200" spc="-5" dirty="0">
                <a:latin typeface="Times New Roman"/>
                <a:cs typeface="Times New Roman"/>
              </a:rPr>
              <a:t>questo regno futuro,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esso sia ed anche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comprendo pienamente.” </a:t>
            </a:r>
            <a:r>
              <a:rPr sz="1200" dirty="0">
                <a:latin typeface="Times New Roman"/>
                <a:cs typeface="Times New Roman"/>
              </a:rPr>
              <a:t>Tutti loro </a:t>
            </a:r>
            <a:r>
              <a:rPr sz="1200" i="1" dirty="0">
                <a:latin typeface="Times New Roman"/>
                <a:cs typeface="Times New Roman"/>
              </a:rPr>
              <a:t>credevano in </a:t>
            </a:r>
            <a:r>
              <a:rPr sz="1200" i="1" spc="-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veramente, anche 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comprendevano interamente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(1544.3) 138:7.4 </a:t>
            </a:r>
            <a:r>
              <a:rPr sz="1200" spc="-5" dirty="0">
                <a:latin typeface="Times New Roman"/>
                <a:cs typeface="Times New Roman"/>
              </a:rPr>
              <a:t>Gesù chiese allora quanto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avessero con </a:t>
            </a:r>
            <a:r>
              <a:rPr sz="1200" dirty="0">
                <a:latin typeface="Times New Roman"/>
                <a:cs typeface="Times New Roman"/>
              </a:rPr>
              <a:t>loro; chiese anche </a:t>
            </a:r>
            <a:r>
              <a:rPr sz="1200" spc="-5" dirty="0">
                <a:latin typeface="Times New Roman"/>
                <a:cs typeface="Times New Roman"/>
              </a:rPr>
              <a:t>quali provvedimenti avessero </a:t>
            </a:r>
            <a:r>
              <a:rPr sz="1200" dirty="0">
                <a:latin typeface="Times New Roman"/>
                <a:cs typeface="Times New Roman"/>
              </a:rPr>
              <a:t>preso per le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1403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famiglie. Quando fu manifesto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appena 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mantenersi 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settimane, egli disse: “Non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volontà 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che cominciamo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in questo modo. </a:t>
            </a:r>
            <a:r>
              <a:rPr sz="1200" spc="-5" dirty="0">
                <a:latin typeface="Times New Roman"/>
                <a:cs typeface="Times New Roman"/>
              </a:rPr>
              <a:t>Resteremo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per due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pescare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5" dirty="0">
                <a:latin typeface="Times New Roman"/>
                <a:cs typeface="Times New Roman"/>
              </a:rPr>
              <a:t>fare  </a:t>
            </a:r>
            <a:r>
              <a:rPr sz="1200" spc="-5" dirty="0">
                <a:latin typeface="Times New Roman"/>
                <a:cs typeface="Times New Roman"/>
              </a:rPr>
              <a:t>qualsiasi lavoro manuale che troveremo. Nel </a:t>
            </a:r>
            <a:r>
              <a:rPr sz="1200" dirty="0">
                <a:latin typeface="Times New Roman"/>
                <a:cs typeface="Times New Roman"/>
              </a:rPr>
              <a:t>frattempo, 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il primo apostolo </a:t>
            </a:r>
            <a:r>
              <a:rPr sz="1200" spc="-5" dirty="0">
                <a:latin typeface="Times New Roman"/>
                <a:cs typeface="Times New Roman"/>
              </a:rPr>
              <a:t>scelto,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organizzerete </a:t>
            </a:r>
            <a:r>
              <a:rPr sz="1200" dirty="0">
                <a:latin typeface="Times New Roman"/>
                <a:cs typeface="Times New Roman"/>
              </a:rPr>
              <a:t>in  modo da </a:t>
            </a:r>
            <a:r>
              <a:rPr sz="1200" spc="-5" dirty="0">
                <a:latin typeface="Times New Roman"/>
                <a:cs typeface="Times New Roman"/>
              </a:rPr>
              <a:t>procurarvi </a:t>
            </a:r>
            <a:r>
              <a:rPr sz="1200" dirty="0">
                <a:latin typeface="Times New Roman"/>
                <a:cs typeface="Times New Roman"/>
              </a:rPr>
              <a:t>tutto ciò di cui </a:t>
            </a:r>
            <a:r>
              <a:rPr sz="1200" spc="-5" dirty="0">
                <a:latin typeface="Times New Roman"/>
                <a:cs typeface="Times New Roman"/>
              </a:rPr>
              <a:t>avrete bisogno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futuro lavoro, sia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personale attuale </a:t>
            </a:r>
            <a:r>
              <a:rPr sz="1200" dirty="0">
                <a:latin typeface="Times New Roman"/>
                <a:cs typeface="Times New Roman"/>
              </a:rPr>
              <a:t>che per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ordinerò successivamente per 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ed </a:t>
            </a:r>
            <a:r>
              <a:rPr sz="1200" dirty="0">
                <a:latin typeface="Times New Roman"/>
                <a:cs typeface="Times New Roman"/>
              </a:rPr>
              <a:t>istruire i </a:t>
            </a:r>
            <a:r>
              <a:rPr sz="1200" spc="-5" dirty="0">
                <a:latin typeface="Times New Roman"/>
                <a:cs typeface="Times New Roman"/>
              </a:rPr>
              <a:t>credenti.”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grandemente confortati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parole;  questo 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chiaro annuncio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proponeva </a:t>
            </a:r>
            <a:r>
              <a:rPr sz="1200" spc="-5" dirty="0">
                <a:latin typeface="Times New Roman"/>
                <a:cs typeface="Times New Roman"/>
              </a:rPr>
              <a:t>d’intraprendere </a:t>
            </a:r>
            <a:r>
              <a:rPr sz="1200" dirty="0">
                <a:latin typeface="Times New Roman"/>
                <a:cs typeface="Times New Roman"/>
              </a:rPr>
              <a:t>più avanti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sforzi pubblici più  dinamici </a:t>
            </a:r>
            <a:r>
              <a:rPr sz="1200" spc="-5" dirty="0">
                <a:latin typeface="Times New Roman"/>
                <a:cs typeface="Times New Roman"/>
              </a:rPr>
              <a:t>ed impegnativi.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(1544.4) 138:7.5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giornata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perfezionare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organizzazione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dei  battelli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reti per </a:t>
            </a:r>
            <a:r>
              <a:rPr sz="1200" dirty="0">
                <a:latin typeface="Times New Roman"/>
                <a:cs typeface="Times New Roman"/>
              </a:rPr>
              <a:t>andare a pescare l’indomani, </a:t>
            </a:r>
            <a:r>
              <a:rPr sz="1200" spc="-5" dirty="0">
                <a:latin typeface="Times New Roman"/>
                <a:cs typeface="Times New Roman"/>
              </a:rPr>
              <a:t>poiché avevano </a:t>
            </a:r>
            <a:r>
              <a:rPr sz="1200" dirty="0">
                <a:latin typeface="Times New Roman"/>
                <a:cs typeface="Times New Roman"/>
              </a:rPr>
              <a:t>tutti deciso di </a:t>
            </a:r>
            <a:r>
              <a:rPr sz="1200" spc="-5" dirty="0">
                <a:latin typeface="Times New Roman"/>
                <a:cs typeface="Times New Roman"/>
              </a:rPr>
              <a:t>dedicarsi alla </a:t>
            </a:r>
            <a:r>
              <a:rPr sz="1200" dirty="0">
                <a:latin typeface="Times New Roman"/>
                <a:cs typeface="Times New Roman"/>
              </a:rPr>
              <a:t>pesca; 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909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465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erano stati pescatori </a:t>
            </a:r>
            <a:r>
              <a:rPr sz="1200" dirty="0">
                <a:latin typeface="Times New Roman"/>
                <a:cs typeface="Times New Roman"/>
              </a:rPr>
              <a:t>e Gesù </a:t>
            </a:r>
            <a:r>
              <a:rPr sz="1200" spc="-5" dirty="0">
                <a:latin typeface="Times New Roman"/>
                <a:cs typeface="Times New Roman"/>
              </a:rPr>
              <a:t>stesso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battelliere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pescatore esperto.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battelli </a:t>
            </a:r>
            <a:r>
              <a:rPr sz="1200" spc="-5" dirty="0">
                <a:latin typeface="Times New Roman"/>
                <a:cs typeface="Times New Roman"/>
              </a:rPr>
              <a:t>che essi utilizzarono </a:t>
            </a:r>
            <a:r>
              <a:rPr sz="1200" dirty="0">
                <a:latin typeface="Times New Roman"/>
                <a:cs typeface="Times New Roman"/>
              </a:rPr>
              <a:t>negli anni  </a:t>
            </a:r>
            <a:r>
              <a:rPr sz="1200" spc="-5" dirty="0">
                <a:latin typeface="Times New Roman"/>
                <a:cs typeface="Times New Roman"/>
              </a:rPr>
              <a:t>seguenti erano stati </a:t>
            </a:r>
            <a:r>
              <a:rPr sz="1200" dirty="0">
                <a:latin typeface="Times New Roman"/>
                <a:cs typeface="Times New Roman"/>
              </a:rPr>
              <a:t>costruiti dalle </a:t>
            </a:r>
            <a:r>
              <a:rPr sz="1200" spc="-5" dirty="0">
                <a:latin typeface="Times New Roman"/>
                <a:cs typeface="Times New Roman"/>
              </a:rPr>
              <a:t>mani stesse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battelli buoni 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affidabili.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63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(1544.5) 138:7.6 </a:t>
            </a:r>
            <a:r>
              <a:rPr sz="1200" spc="-5" dirty="0">
                <a:latin typeface="Times New Roman"/>
                <a:cs typeface="Times New Roman"/>
              </a:rPr>
              <a:t>Gesù ingiunse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dedicarsi alla pesca 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settimane, aggiungendo: </a:t>
            </a:r>
            <a:r>
              <a:rPr sz="1200" dirty="0">
                <a:latin typeface="Times New Roman"/>
                <a:cs typeface="Times New Roman"/>
              </a:rPr>
              <a:t>“E poi partirete </a:t>
            </a:r>
            <a:r>
              <a:rPr sz="1200" spc="-5" dirty="0">
                <a:latin typeface="Times New Roman"/>
                <a:cs typeface="Times New Roman"/>
              </a:rPr>
              <a:t>per diventare pescatori </a:t>
            </a:r>
            <a:r>
              <a:rPr sz="1200" dirty="0">
                <a:latin typeface="Times New Roman"/>
                <a:cs typeface="Times New Roman"/>
              </a:rPr>
              <a:t>di  uomini.” </a:t>
            </a:r>
            <a:r>
              <a:rPr sz="1200" spc="-5" dirty="0">
                <a:latin typeface="Times New Roman"/>
                <a:cs typeface="Times New Roman"/>
              </a:rPr>
              <a:t>Essi pescarono divisi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gruppi, </a:t>
            </a:r>
            <a:r>
              <a:rPr sz="1200" dirty="0">
                <a:latin typeface="Times New Roman"/>
                <a:cs typeface="Times New Roman"/>
              </a:rPr>
              <a:t>e Gesù </a:t>
            </a:r>
            <a:r>
              <a:rPr sz="1200" spc="-5" dirty="0">
                <a:latin typeface="Times New Roman"/>
                <a:cs typeface="Times New Roman"/>
              </a:rPr>
              <a:t>usciva ogni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differente. E tutti loro </a:t>
            </a:r>
            <a:r>
              <a:rPr sz="1200" spc="-5" dirty="0">
                <a:latin typeface="Times New Roman"/>
                <a:cs typeface="Times New Roman"/>
              </a:rPr>
              <a:t>godettero </a:t>
            </a:r>
            <a:r>
              <a:rPr sz="1200" dirty="0">
                <a:latin typeface="Times New Roman"/>
                <a:cs typeface="Times New Roman"/>
              </a:rPr>
              <a:t>molto la 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Gesù! Egli era </a:t>
            </a:r>
            <a:r>
              <a:rPr sz="1200" dirty="0">
                <a:latin typeface="Times New Roman"/>
                <a:cs typeface="Times New Roman"/>
              </a:rPr>
              <a:t>un buon </a:t>
            </a:r>
            <a:r>
              <a:rPr sz="1200" spc="-5" dirty="0">
                <a:latin typeface="Times New Roman"/>
                <a:cs typeface="Times New Roman"/>
              </a:rPr>
              <a:t>pescatore,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compagno allegro ed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amico ispirante. Più essi lavoravano con </a:t>
            </a:r>
            <a:r>
              <a:rPr sz="1200" dirty="0">
                <a:latin typeface="Times New Roman"/>
                <a:cs typeface="Times New Roman"/>
              </a:rPr>
              <a:t>lui, più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76200" marR="9906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amavano. Un giorno </a:t>
            </a:r>
            <a:r>
              <a:rPr sz="1200" dirty="0">
                <a:latin typeface="Times New Roman"/>
                <a:cs typeface="Times New Roman"/>
              </a:rPr>
              <a:t>Matteo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“Più </a:t>
            </a:r>
            <a:r>
              <a:rPr sz="1200" spc="-5" dirty="0">
                <a:latin typeface="Times New Roman"/>
                <a:cs typeface="Times New Roman"/>
              </a:rPr>
              <a:t>si capiscono certe </a:t>
            </a:r>
            <a:r>
              <a:rPr sz="1200" dirty="0">
                <a:latin typeface="Times New Roman"/>
                <a:cs typeface="Times New Roman"/>
              </a:rPr>
              <a:t>persone meno </a:t>
            </a:r>
            <a:r>
              <a:rPr sz="1200" spc="-5" dirty="0">
                <a:latin typeface="Times New Roman"/>
                <a:cs typeface="Times New Roman"/>
              </a:rPr>
              <a:t>si ammirano,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quest’uomo meno comprendo </a:t>
            </a:r>
            <a:r>
              <a:rPr sz="1200" dirty="0">
                <a:latin typeface="Times New Roman"/>
                <a:cs typeface="Times New Roman"/>
              </a:rPr>
              <a:t>più lo  </a:t>
            </a:r>
            <a:r>
              <a:rPr sz="1200" spc="-5" dirty="0">
                <a:latin typeface="Times New Roman"/>
                <a:cs typeface="Times New Roman"/>
              </a:rPr>
              <a:t>amo.”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(1545.1) 138:7.7 </a:t>
            </a:r>
            <a:r>
              <a:rPr sz="1200" spc="-5" dirty="0">
                <a:latin typeface="Times New Roman"/>
                <a:cs typeface="Times New Roman"/>
              </a:rPr>
              <a:t>Questo piano consistente nel pescare </a:t>
            </a:r>
            <a:r>
              <a:rPr sz="1200" dirty="0">
                <a:latin typeface="Times New Roman"/>
                <a:cs typeface="Times New Roman"/>
              </a:rPr>
              <a:t>per due settimane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uscire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due settimane di lavoro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a favore del 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per più di cinque mesi, </a:t>
            </a:r>
            <a:r>
              <a:rPr sz="1200" spc="-5" dirty="0">
                <a:latin typeface="Times New Roman"/>
                <a:cs typeface="Times New Roman"/>
              </a:rPr>
              <a:t>sino 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26 d.C.,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dopo la </a:t>
            </a:r>
            <a:r>
              <a:rPr sz="1200" spc="-5" dirty="0">
                <a:latin typeface="Times New Roman"/>
                <a:cs typeface="Times New Roman"/>
              </a:rPr>
              <a:t>cessazione delle </a:t>
            </a:r>
            <a:r>
              <a:rPr sz="1200" dirty="0">
                <a:latin typeface="Times New Roman"/>
                <a:cs typeface="Times New Roman"/>
              </a:rPr>
              <a:t>persecuzioni 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state dirette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Giovanni dopo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imprigionamento.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primo lavoro dei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dodici</a:t>
            </a:r>
            <a:endParaRPr sz="1600">
              <a:latin typeface="Times New Roman"/>
              <a:cs typeface="Times New Roman"/>
            </a:endParaRPr>
          </a:p>
          <a:p>
            <a:pPr marL="76200" marR="16510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(1545.2) 138:8.1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venduto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pesce catturato </a:t>
            </a:r>
            <a:r>
              <a:rPr sz="1200" dirty="0">
                <a:latin typeface="Times New Roman"/>
                <a:cs typeface="Times New Roman"/>
              </a:rPr>
              <a:t>nelle due </a:t>
            </a:r>
            <a:r>
              <a:rPr sz="1200" spc="-5" dirty="0">
                <a:latin typeface="Times New Roman"/>
                <a:cs typeface="Times New Roman"/>
              </a:rPr>
              <a:t>settimane,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Iscariota, </a:t>
            </a:r>
            <a:r>
              <a:rPr sz="1200" dirty="0">
                <a:latin typeface="Times New Roman"/>
                <a:cs typeface="Times New Roman"/>
              </a:rPr>
              <a:t>scelto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fungere da tesoriere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dodici,  divise i fondi </a:t>
            </a:r>
            <a:r>
              <a:rPr sz="1200" spc="-5" dirty="0">
                <a:latin typeface="Times New Roman"/>
                <a:cs typeface="Times New Roman"/>
              </a:rPr>
              <a:t>apostolici in sei parti uguali,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prelevato </a:t>
            </a:r>
            <a:r>
              <a:rPr sz="1200" dirty="0">
                <a:latin typeface="Times New Roman"/>
                <a:cs typeface="Times New Roman"/>
              </a:rPr>
              <a:t>le somme per il </a:t>
            </a:r>
            <a:r>
              <a:rPr sz="1200" spc="-5" dirty="0">
                <a:latin typeface="Times New Roman"/>
                <a:cs typeface="Times New Roman"/>
              </a:rPr>
              <a:t>mantenimento delle famiglie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carico.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poi, </a:t>
            </a:r>
            <a:r>
              <a:rPr sz="1200" spc="-5" dirty="0">
                <a:latin typeface="Times New Roman"/>
                <a:cs typeface="Times New Roman"/>
              </a:rPr>
              <a:t>verso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agosto dell’anno </a:t>
            </a:r>
            <a:r>
              <a:rPr sz="1200" dirty="0">
                <a:latin typeface="Times New Roman"/>
                <a:cs typeface="Times New Roman"/>
              </a:rPr>
              <a:t>26 d.C., </a:t>
            </a:r>
            <a:r>
              <a:rPr sz="1200" spc="-5" dirty="0">
                <a:latin typeface="Times New Roman"/>
                <a:cs typeface="Times New Roman"/>
              </a:rPr>
              <a:t>essi partirono </a:t>
            </a:r>
            <a:r>
              <a:rPr sz="1200" dirty="0">
                <a:latin typeface="Times New Roman"/>
                <a:cs typeface="Times New Roman"/>
              </a:rPr>
              <a:t>a due a due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assegnate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Andrea. Durante </a:t>
            </a:r>
            <a:r>
              <a:rPr sz="1200" dirty="0">
                <a:latin typeface="Times New Roman"/>
                <a:cs typeface="Times New Roman"/>
              </a:rPr>
              <a:t>le prime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due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settimane Gesù </a:t>
            </a:r>
            <a:r>
              <a:rPr sz="1200" dirty="0">
                <a:latin typeface="Times New Roman"/>
                <a:cs typeface="Times New Roman"/>
              </a:rPr>
              <a:t>uscì </a:t>
            </a:r>
            <a:r>
              <a:rPr sz="1200" spc="-5" dirty="0">
                <a:latin typeface="Times New Roman"/>
                <a:cs typeface="Times New Roman"/>
              </a:rPr>
              <a:t>con Andrea </a:t>
            </a:r>
            <a:r>
              <a:rPr sz="1200" dirty="0">
                <a:latin typeface="Times New Roman"/>
                <a:cs typeface="Times New Roman"/>
              </a:rPr>
              <a:t>e Pietro,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seconde due settimane </a:t>
            </a:r>
            <a:r>
              <a:rPr sz="1200" spc="-5" dirty="0">
                <a:latin typeface="Times New Roman"/>
                <a:cs typeface="Times New Roman"/>
              </a:rPr>
              <a:t>con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e così di </a:t>
            </a:r>
            <a:r>
              <a:rPr sz="1200" spc="-5" dirty="0">
                <a:latin typeface="Times New Roman"/>
                <a:cs typeface="Times New Roman"/>
              </a:rPr>
              <a:t>seguito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spc="5" dirty="0">
                <a:latin typeface="Times New Roman"/>
                <a:cs typeface="Times New Roman"/>
              </a:rPr>
              <a:t>coppie  </a:t>
            </a:r>
            <a:r>
              <a:rPr sz="1200" spc="-5" dirty="0">
                <a:latin typeface="Times New Roman"/>
                <a:cs typeface="Times New Roman"/>
              </a:rPr>
              <a:t>nell’ordine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erano state </a:t>
            </a:r>
            <a:r>
              <a:rPr sz="1200" spc="-5" dirty="0">
                <a:latin typeface="Times New Roman"/>
                <a:cs typeface="Times New Roman"/>
              </a:rPr>
              <a:t>scelte.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potè uscire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con ciascuna </a:t>
            </a:r>
            <a:r>
              <a:rPr sz="1200" dirty="0">
                <a:latin typeface="Times New Roman"/>
                <a:cs typeface="Times New Roman"/>
              </a:rPr>
              <a:t>coppia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riunirli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l’inizio del loro </a:t>
            </a:r>
            <a:r>
              <a:rPr sz="1200" spc="-5" dirty="0">
                <a:latin typeface="Times New Roman"/>
                <a:cs typeface="Times New Roman"/>
              </a:rPr>
              <a:t>ministero pubblico.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03565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866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(1545.3) 138:8.2 </a:t>
            </a:r>
            <a:r>
              <a:rPr sz="1200" spc="-5" dirty="0">
                <a:latin typeface="Times New Roman"/>
                <a:cs typeface="Times New Roman"/>
              </a:rPr>
              <a:t>Gesù insegnò </a:t>
            </a:r>
            <a:r>
              <a:rPr sz="1200" dirty="0">
                <a:latin typeface="Times New Roman"/>
                <a:cs typeface="Times New Roman"/>
              </a:rPr>
              <a:t>loro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perdono </a:t>
            </a:r>
            <a:r>
              <a:rPr sz="1200" spc="-5" dirty="0">
                <a:latin typeface="Times New Roman"/>
                <a:cs typeface="Times New Roman"/>
              </a:rPr>
              <a:t>dei peccati grazie alla </a:t>
            </a:r>
            <a:r>
              <a:rPr sz="1200" i="1" dirty="0">
                <a:latin typeface="Times New Roman"/>
                <a:cs typeface="Times New Roman"/>
              </a:rPr>
              <a:t>fede in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senza penitenza o </a:t>
            </a:r>
            <a:r>
              <a:rPr sz="1200" spc="-5" dirty="0">
                <a:latin typeface="Times New Roman"/>
                <a:cs typeface="Times New Roman"/>
              </a:rPr>
              <a:t>sacrificio,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 ama </a:t>
            </a:r>
            <a:r>
              <a:rPr sz="1200" dirty="0">
                <a:latin typeface="Times New Roman"/>
                <a:cs typeface="Times New Roman"/>
              </a:rPr>
              <a:t>tutti i suoi </a:t>
            </a:r>
            <a:r>
              <a:rPr sz="1200" spc="-5" dirty="0">
                <a:latin typeface="Times New Roman"/>
                <a:cs typeface="Times New Roman"/>
              </a:rPr>
              <a:t>figli 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eterno. Egli </a:t>
            </a:r>
            <a:r>
              <a:rPr sz="1200" dirty="0">
                <a:latin typeface="Times New Roman"/>
                <a:cs typeface="Times New Roman"/>
              </a:rPr>
              <a:t>ingiunse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astenersi dal discutere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(1545.4) 138:8.3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l’imprigionamento </a:t>
            </a:r>
            <a:r>
              <a:rPr sz="1200" dirty="0">
                <a:latin typeface="Times New Roman"/>
                <a:cs typeface="Times New Roman"/>
              </a:rPr>
              <a:t>di Giovanni il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58800" marR="6978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(1545.5) 138:8.4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voce udita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battesimo.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“Solo coloro che </a:t>
            </a:r>
            <a:r>
              <a:rPr sz="1200" dirty="0">
                <a:latin typeface="Times New Roman"/>
                <a:cs typeface="Times New Roman"/>
              </a:rPr>
              <a:t>hanno udito la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farvi allusione. </a:t>
            </a:r>
            <a:r>
              <a:rPr sz="1200" dirty="0">
                <a:latin typeface="Times New Roman"/>
                <a:cs typeface="Times New Roman"/>
              </a:rPr>
              <a:t>Proclamate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parlate per </a:t>
            </a:r>
            <a:r>
              <a:rPr sz="1200" dirty="0">
                <a:latin typeface="Times New Roman"/>
                <a:cs typeface="Times New Roman"/>
              </a:rPr>
              <a:t>sentito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971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(1545.6) 138:8.5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cambiamento dell’acqua </a:t>
            </a:r>
            <a:r>
              <a:rPr sz="1200" dirty="0">
                <a:latin typeface="Times New Roman"/>
                <a:cs typeface="Times New Roman"/>
              </a:rPr>
              <a:t>in vino a </a:t>
            </a:r>
            <a:r>
              <a:rPr sz="1200" spc="-5" dirty="0">
                <a:latin typeface="Times New Roman"/>
                <a:cs typeface="Times New Roman"/>
              </a:rPr>
              <a:t>Cana. Gesù </a:t>
            </a:r>
            <a:r>
              <a:rPr sz="1200" dirty="0">
                <a:latin typeface="Times New Roman"/>
                <a:cs typeface="Times New Roman"/>
              </a:rPr>
              <a:t>ordinò loro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fermezza di “non raccontare a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dell’acqua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68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(1545.7) 138:8.6 </a:t>
            </a:r>
            <a:r>
              <a:rPr sz="1200" spc="-5" dirty="0">
                <a:latin typeface="Times New Roman"/>
                <a:cs typeface="Times New Roman"/>
              </a:rPr>
              <a:t>Essi passarono dei </a:t>
            </a:r>
            <a:r>
              <a:rPr sz="1200" dirty="0">
                <a:latin typeface="Times New Roman"/>
                <a:cs typeface="Times New Roman"/>
              </a:rPr>
              <a:t>momenti </a:t>
            </a:r>
            <a:r>
              <a:rPr sz="1200" spc="-5" dirty="0">
                <a:latin typeface="Times New Roman"/>
                <a:cs typeface="Times New Roman"/>
              </a:rPr>
              <a:t>meravigliosi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cinque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sei mesi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lavorarono come pescatori </a:t>
            </a:r>
            <a:r>
              <a:rPr sz="1200" dirty="0">
                <a:latin typeface="Times New Roman"/>
                <a:cs typeface="Times New Roman"/>
              </a:rPr>
              <a:t>ogni due  </a:t>
            </a:r>
            <a:r>
              <a:rPr sz="1200" spc="-5" dirty="0">
                <a:latin typeface="Times New Roman"/>
                <a:cs typeface="Times New Roman"/>
              </a:rPr>
              <a:t>settimane alternate, guadagnando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denaro da mantenersi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due settimane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 missionario per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78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(1545.8) 138:8.7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era meravigliata dagli insegnamenti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apostoli. I </a:t>
            </a:r>
            <a:r>
              <a:rPr sz="1200" spc="-5" dirty="0">
                <a:latin typeface="Times New Roman"/>
                <a:cs typeface="Times New Roman"/>
              </a:rPr>
              <a:t>rabbini avevano  insegnato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agli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ignoranti non </a:t>
            </a:r>
            <a:r>
              <a:rPr sz="1200" spc="-5" dirty="0">
                <a:latin typeface="Times New Roman"/>
                <a:cs typeface="Times New Roman"/>
              </a:rPr>
              <a:t>potevano essere </a:t>
            </a:r>
            <a:r>
              <a:rPr sz="1200" dirty="0">
                <a:latin typeface="Times New Roman"/>
                <a:cs typeface="Times New Roman"/>
              </a:rPr>
              <a:t>né pii né </a:t>
            </a:r>
            <a:r>
              <a:rPr sz="1200" spc="-5" dirty="0">
                <a:latin typeface="Times New Roman"/>
                <a:cs typeface="Times New Roman"/>
              </a:rPr>
              <a:t>giusti. Ma 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erano </a:t>
            </a:r>
            <a:r>
              <a:rPr sz="1200" dirty="0">
                <a:latin typeface="Times New Roman"/>
                <a:cs typeface="Times New Roman"/>
              </a:rPr>
              <a:t>pii e </a:t>
            </a:r>
            <a:r>
              <a:rPr sz="1200" spc="-5" dirty="0">
                <a:latin typeface="Times New Roman"/>
                <a:cs typeface="Times New Roman"/>
              </a:rPr>
              <a:t>giusti, eppure  ignoravano allegramente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dei rabbini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sapienza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943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(1545.9) 138:8.8 </a:t>
            </a:r>
            <a:r>
              <a:rPr sz="1200" spc="-5" dirty="0">
                <a:latin typeface="Times New Roman"/>
                <a:cs typeface="Times New Roman"/>
              </a:rPr>
              <a:t>Gesù spiegò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il pentimento per mezzo </a:t>
            </a:r>
            <a:r>
              <a:rPr sz="1200" spc="-5" dirty="0">
                <a:latin typeface="Times New Roman"/>
                <a:cs typeface="Times New Roman"/>
              </a:rPr>
              <a:t>delle cosiddette </a:t>
            </a:r>
            <a:r>
              <a:rPr sz="1200" dirty="0">
                <a:latin typeface="Times New Roman"/>
                <a:cs typeface="Times New Roman"/>
              </a:rPr>
              <a:t>buone </a:t>
            </a:r>
            <a:r>
              <a:rPr sz="1200" spc="-5" dirty="0">
                <a:latin typeface="Times New Roman"/>
                <a:cs typeface="Times New Roman"/>
              </a:rPr>
              <a:t>opere insegnato </a:t>
            </a:r>
            <a:r>
              <a:rPr sz="1200" dirty="0">
                <a:latin typeface="Times New Roman"/>
                <a:cs typeface="Times New Roman"/>
              </a:rPr>
              <a:t>dagli 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cambiamento mentale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— la nuova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egli chiedeva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prezzo </a:t>
            </a:r>
            <a:r>
              <a:rPr sz="1200" dirty="0">
                <a:latin typeface="Times New Roman"/>
                <a:cs typeface="Times New Roman"/>
              </a:rPr>
              <a:t>di ammissione </a:t>
            </a:r>
            <a:r>
              <a:rPr sz="1200" spc="-5" dirty="0">
                <a:latin typeface="Times New Roman"/>
                <a:cs typeface="Times New Roman"/>
              </a:rPr>
              <a:t>al  regno. Egli insegnò ai </a:t>
            </a:r>
            <a:r>
              <a:rPr sz="1200" dirty="0">
                <a:latin typeface="Times New Roman"/>
                <a:cs typeface="Times New Roman"/>
              </a:rPr>
              <a:t>suoi apostoli che la </a:t>
            </a:r>
            <a:r>
              <a:rPr sz="1200" i="1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era il solo </a:t>
            </a:r>
            <a:r>
              <a:rPr sz="1200" spc="-5" dirty="0">
                <a:latin typeface="Times New Roman"/>
                <a:cs typeface="Times New Roman"/>
              </a:rPr>
              <a:t>requisito necessario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entrare nel regno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Giovanni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aveva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insegnato loro “il pentimento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futura”. Gesù insegnava che “la fede </a:t>
            </a:r>
            <a:r>
              <a:rPr sz="1200" dirty="0">
                <a:latin typeface="Times New Roman"/>
                <a:cs typeface="Times New Roman"/>
              </a:rPr>
              <a:t>è la porta </a:t>
            </a:r>
            <a:r>
              <a:rPr sz="1200" spc="-5" dirty="0">
                <a:latin typeface="Times New Roman"/>
                <a:cs typeface="Times New Roman"/>
              </a:rPr>
              <a:t>aperta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entrare nel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10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perfetto ed eterno 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Gesù </a:t>
            </a:r>
            <a:r>
              <a:rPr sz="1200" dirty="0">
                <a:latin typeface="Times New Roman"/>
                <a:cs typeface="Times New Roman"/>
              </a:rPr>
              <a:t>non parlava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profeta,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Egli sembrava  parlare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avente autorità. Gesù cercava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distogliere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mente dalla ricerca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miracoli per </a:t>
            </a:r>
            <a:r>
              <a:rPr sz="1200" dirty="0">
                <a:latin typeface="Times New Roman"/>
                <a:cs typeface="Times New Roman"/>
              </a:rPr>
              <a:t>portarli </a:t>
            </a:r>
            <a:r>
              <a:rPr sz="1200" spc="-5" dirty="0">
                <a:latin typeface="Times New Roman"/>
                <a:cs typeface="Times New Roman"/>
              </a:rPr>
              <a:t>alla  scoperta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nella </a:t>
            </a:r>
            <a:r>
              <a:rPr sz="1200" dirty="0">
                <a:latin typeface="Times New Roman"/>
                <a:cs typeface="Times New Roman"/>
              </a:rPr>
              <a:t>soddisfazione e </a:t>
            </a:r>
            <a:r>
              <a:rPr sz="1200" spc="-5" dirty="0">
                <a:latin typeface="Times New Roman"/>
                <a:cs typeface="Times New Roman"/>
              </a:rPr>
              <a:t>nell’assicurazione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abitati dallo spirito d’amore </a:t>
            </a:r>
            <a:r>
              <a:rPr sz="1200" dirty="0">
                <a:latin typeface="Times New Roman"/>
                <a:cs typeface="Times New Roman"/>
              </a:rPr>
              <a:t>e dalla  </a:t>
            </a:r>
            <a:r>
              <a:rPr sz="1200" spc="-5" dirty="0">
                <a:latin typeface="Times New Roman"/>
                <a:cs typeface="Times New Roman"/>
              </a:rPr>
              <a:t>grazia salvifica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(1545.10) 138:8.9 </a:t>
            </a:r>
            <a:r>
              <a:rPr sz="1200" dirty="0">
                <a:latin typeface="Times New Roman"/>
                <a:cs typeface="Times New Roman"/>
              </a:rPr>
              <a:t>I discepoli </a:t>
            </a:r>
            <a:r>
              <a:rPr sz="1200" spc="-5" dirty="0">
                <a:latin typeface="Times New Roman"/>
                <a:cs typeface="Times New Roman"/>
              </a:rPr>
              <a:t>impararono presto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un rispetto </a:t>
            </a:r>
            <a:r>
              <a:rPr sz="1200" spc="-5" dirty="0">
                <a:latin typeface="Times New Roman"/>
                <a:cs typeface="Times New Roman"/>
              </a:rPr>
              <a:t>profondo ed </a:t>
            </a:r>
            <a:r>
              <a:rPr sz="1200" dirty="0">
                <a:latin typeface="Times New Roman"/>
                <a:cs typeface="Times New Roman"/>
              </a:rPr>
              <a:t>un’attenzione </a:t>
            </a:r>
            <a:r>
              <a:rPr sz="1200" spc="-5" dirty="0">
                <a:latin typeface="Times New Roman"/>
                <a:cs typeface="Times New Roman"/>
              </a:rPr>
              <a:t>affettuosa per </a:t>
            </a:r>
            <a:r>
              <a:rPr sz="1200" i="1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che incontrava,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enormemente </a:t>
            </a:r>
            <a:r>
              <a:rPr sz="1200" spc="-5" dirty="0">
                <a:latin typeface="Times New Roman"/>
                <a:cs typeface="Times New Roman"/>
              </a:rPr>
              <a:t>colpiti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considerazione uniforme ed invariabile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accordava così  costantemente ad ogni </a:t>
            </a:r>
            <a:r>
              <a:rPr sz="1200" dirty="0">
                <a:latin typeface="Times New Roman"/>
                <a:cs typeface="Times New Roman"/>
              </a:rPr>
              <a:t>sorta di uomini, di donne e di </a:t>
            </a:r>
            <a:r>
              <a:rPr sz="1200" spc="-5" dirty="0">
                <a:latin typeface="Times New Roman"/>
                <a:cs typeface="Times New Roman"/>
              </a:rPr>
              <a:t>ragazzi. Egli si fermava nel </a:t>
            </a: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5" dirty="0">
                <a:latin typeface="Times New Roman"/>
                <a:cs typeface="Times New Roman"/>
              </a:rPr>
              <a:t>profonda dissertazione per </a:t>
            </a:r>
            <a:r>
              <a:rPr sz="1200" spc="5" dirty="0">
                <a:latin typeface="Times New Roman"/>
                <a:cs typeface="Times New Roman"/>
              </a:rPr>
              <a:t>uscire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e dire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d’incoraggiamento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passante carica del suo fardello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d’anima. Interrompeva </a:t>
            </a:r>
            <a:r>
              <a:rPr sz="1200" dirty="0">
                <a:latin typeface="Times New Roman"/>
                <a:cs typeface="Times New Roman"/>
              </a:rPr>
              <a:t>un’importante  riunione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apostoli per </a:t>
            </a:r>
            <a:r>
              <a:rPr sz="1200" spc="-5" dirty="0">
                <a:latin typeface="Times New Roman"/>
                <a:cs typeface="Times New Roman"/>
              </a:rPr>
              <a:t>fraternizzare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introdottosi. </a:t>
            </a:r>
            <a:r>
              <a:rPr sz="1200" spc="-5" dirty="0">
                <a:latin typeface="Times New Roman"/>
                <a:cs typeface="Times New Roman"/>
              </a:rPr>
              <a:t>Niente sembrava </a:t>
            </a:r>
            <a:r>
              <a:rPr sz="1200" dirty="0">
                <a:latin typeface="Times New Roman"/>
                <a:cs typeface="Times New Roman"/>
              </a:rPr>
              <a:t>mai così </a:t>
            </a:r>
            <a:r>
              <a:rPr sz="1200" spc="-5" dirty="0">
                <a:latin typeface="Times New Roman"/>
                <a:cs typeface="Times New Roman"/>
              </a:rPr>
              <a:t>importante per Gesù </a:t>
            </a:r>
            <a:r>
              <a:rPr sz="1200" spc="5" dirty="0">
                <a:latin typeface="Times New Roman"/>
                <a:cs typeface="Times New Roman"/>
              </a:rPr>
              <a:t>quanto </a:t>
            </a:r>
            <a:r>
              <a:rPr sz="1200" i="1" dirty="0">
                <a:latin typeface="Times New Roman"/>
                <a:cs typeface="Times New Roman"/>
              </a:rPr>
              <a:t>il  singolo individuo </a:t>
            </a:r>
            <a:r>
              <a:rPr sz="1200" spc="-5" dirty="0">
                <a:latin typeface="Times New Roman"/>
                <a:cs typeface="Times New Roman"/>
              </a:rPr>
              <a:t>che si trovava ad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immediata </a:t>
            </a:r>
            <a:r>
              <a:rPr sz="1200" spc="-5" dirty="0">
                <a:latin typeface="Times New Roman"/>
                <a:cs typeface="Times New Roman"/>
              </a:rPr>
              <a:t>presenza. Egli era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ed insegnante, </a:t>
            </a:r>
            <a:r>
              <a:rPr sz="1200" dirty="0">
                <a:latin typeface="Times New Roman"/>
                <a:cs typeface="Times New Roman"/>
              </a:rPr>
              <a:t>ma era anche di più —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amico ed </a:t>
            </a:r>
            <a:r>
              <a:rPr sz="1200" dirty="0">
                <a:latin typeface="Times New Roman"/>
                <a:cs typeface="Times New Roman"/>
              </a:rPr>
              <a:t>un vicino, un </a:t>
            </a:r>
            <a:r>
              <a:rPr sz="1200" spc="-5" dirty="0">
                <a:latin typeface="Times New Roman"/>
                <a:cs typeface="Times New Roman"/>
              </a:rPr>
              <a:t>compagno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(1546.1) 138:8.10 </a:t>
            </a:r>
            <a:r>
              <a:rPr sz="1200" spc="-5" dirty="0">
                <a:latin typeface="Times New Roman"/>
                <a:cs typeface="Times New Roman"/>
              </a:rPr>
              <a:t>Sebbene l’insegnamento pubblico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consistesse principalmente </a:t>
            </a:r>
            <a:r>
              <a:rPr sz="1200" dirty="0">
                <a:latin typeface="Times New Roman"/>
                <a:cs typeface="Times New Roman"/>
              </a:rPr>
              <a:t>in parabole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brevi discorsi, egli </a:t>
            </a:r>
            <a:r>
              <a:rPr sz="1200" dirty="0">
                <a:latin typeface="Times New Roman"/>
                <a:cs typeface="Times New Roman"/>
              </a:rPr>
              <a:t>istruiva</a:t>
            </a:r>
            <a:endParaRPr sz="1200">
              <a:latin typeface="Times New Roman"/>
              <a:cs typeface="Times New Roman"/>
            </a:endParaRPr>
          </a:p>
          <a:p>
            <a:pPr marL="76200" marR="2228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apostoli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risposte. Egli s’interrompeva sempre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rispondere alle </a:t>
            </a:r>
            <a:r>
              <a:rPr sz="1200" dirty="0">
                <a:latin typeface="Times New Roman"/>
                <a:cs typeface="Times New Roman"/>
              </a:rPr>
              <a:t>domande sincere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conferenze pubbliche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63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(1546.2) 138:8.11 </a:t>
            </a:r>
            <a:r>
              <a:rPr sz="1200" spc="-5" dirty="0">
                <a:latin typeface="Times New Roman"/>
                <a:cs typeface="Times New Roman"/>
              </a:rPr>
              <a:t>Gli apostoli furono dapprima </a:t>
            </a:r>
            <a:r>
              <a:rPr sz="1200" dirty="0">
                <a:latin typeface="Times New Roman"/>
                <a:cs typeface="Times New Roman"/>
              </a:rPr>
              <a:t>stupiti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trattava le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abituarono; egli spiegò  </a:t>
            </a:r>
            <a:r>
              <a:rPr sz="1200" dirty="0">
                <a:latin typeface="Times New Roman"/>
                <a:cs typeface="Times New Roman"/>
              </a:rPr>
              <a:t>loro molto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sarebbero stati </a:t>
            </a:r>
            <a:r>
              <a:rPr sz="1200" spc="-5" dirty="0">
                <a:latin typeface="Times New Roman"/>
                <a:cs typeface="Times New Roman"/>
              </a:rPr>
              <a:t>accordati alle </a:t>
            </a:r>
            <a:r>
              <a:rPr sz="1200" dirty="0">
                <a:latin typeface="Times New Roman"/>
                <a:cs typeface="Times New Roman"/>
              </a:rPr>
              <a:t>donne diritti </a:t>
            </a:r>
            <a:r>
              <a:rPr sz="1200" spc="-5" dirty="0">
                <a:latin typeface="Times New Roman"/>
                <a:cs typeface="Times New Roman"/>
              </a:rPr>
              <a:t>uguali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degli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451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cinque mesi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prova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(1546.3) 138:9.1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un po’ monotono di </a:t>
            </a:r>
            <a:r>
              <a:rPr sz="1200" spc="-5" dirty="0">
                <a:latin typeface="Times New Roman"/>
                <a:cs typeface="Times New Roman"/>
              </a:rPr>
              <a:t>pesca alternata al lavoro personale si rivelò un’esperienza faticosa </a:t>
            </a:r>
            <a:r>
              <a:rPr sz="1200" dirty="0">
                <a:latin typeface="Times New Roman"/>
                <a:cs typeface="Times New Roman"/>
              </a:rPr>
              <a:t>per i dodici 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sopportarono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prova. </a:t>
            </a:r>
            <a:r>
              <a:rPr sz="1200" dirty="0">
                <a:latin typeface="Times New Roman"/>
                <a:cs typeface="Times New Roman"/>
              </a:rPr>
              <a:t>Con tutti i </a:t>
            </a:r>
            <a:r>
              <a:rPr sz="1200" spc="-5" dirty="0">
                <a:latin typeface="Times New Roman"/>
                <a:cs typeface="Times New Roman"/>
              </a:rPr>
              <a:t>loro brontolii,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dubbi </a:t>
            </a:r>
            <a:r>
              <a:rPr sz="1200" dirty="0">
                <a:latin typeface="Times New Roman"/>
                <a:cs typeface="Times New Roman"/>
              </a:rPr>
              <a:t>ed i loro </a:t>
            </a:r>
            <a:r>
              <a:rPr sz="1200" spc="-5" dirty="0">
                <a:latin typeface="Times New Roman"/>
                <a:cs typeface="Times New Roman"/>
              </a:rPr>
              <a:t>malumori passeggeri essi rimasero fedeli al  loro </a:t>
            </a:r>
            <a:r>
              <a:rPr sz="1200" dirty="0">
                <a:latin typeface="Times New Roman"/>
                <a:cs typeface="Times New Roman"/>
              </a:rPr>
              <a:t>voto di devozione e di </a:t>
            </a:r>
            <a:r>
              <a:rPr sz="1200" spc="-5" dirty="0">
                <a:latin typeface="Times New Roman"/>
                <a:cs typeface="Times New Roman"/>
              </a:rPr>
              <a:t>lealtà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personale con Gesù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mesi di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che lo  </a:t>
            </a:r>
            <a:r>
              <a:rPr sz="1200" spc="-5" dirty="0">
                <a:latin typeface="Times New Roman"/>
                <a:cs typeface="Times New Roman"/>
              </a:rPr>
              <a:t>resero talmente </a:t>
            </a:r>
            <a:r>
              <a:rPr sz="1200" dirty="0">
                <a:latin typeface="Times New Roman"/>
                <a:cs typeface="Times New Roman"/>
              </a:rPr>
              <a:t>caro a 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(salvo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Iscariota) gli rimasero leali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oscure della </a:t>
            </a:r>
            <a:r>
              <a:rPr sz="1200" dirty="0">
                <a:latin typeface="Times New Roman"/>
                <a:cs typeface="Times New Roman"/>
              </a:rPr>
              <a:t>tribolazione e  </a:t>
            </a:r>
            <a:r>
              <a:rPr sz="1200" spc="-5" dirty="0">
                <a:latin typeface="Times New Roman"/>
                <a:cs typeface="Times New Roman"/>
              </a:rPr>
              <a:t>della crocifissione. Dei </a:t>
            </a:r>
            <a:r>
              <a:rPr sz="1200" dirty="0">
                <a:latin typeface="Times New Roman"/>
                <a:cs typeface="Times New Roman"/>
              </a:rPr>
              <a:t>veri uomini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abbandonare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un maestro </a:t>
            </a:r>
            <a:r>
              <a:rPr sz="1200" spc="-5" dirty="0">
                <a:latin typeface="Times New Roman"/>
                <a:cs typeface="Times New Roman"/>
              </a:rPr>
              <a:t>riverito che aveva </a:t>
            </a:r>
            <a:r>
              <a:rPr sz="1200" dirty="0">
                <a:latin typeface="Times New Roman"/>
                <a:cs typeface="Times New Roman"/>
              </a:rPr>
              <a:t>vissuto </a:t>
            </a:r>
            <a:r>
              <a:rPr sz="1200" spc="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vicino a loro e che era stato </a:t>
            </a:r>
            <a:r>
              <a:rPr sz="1200" spc="-5" dirty="0">
                <a:latin typeface="Times New Roman"/>
                <a:cs typeface="Times New Roman"/>
              </a:rPr>
              <a:t>loro così </a:t>
            </a:r>
            <a:r>
              <a:rPr sz="1200" dirty="0">
                <a:latin typeface="Times New Roman"/>
                <a:cs typeface="Times New Roman"/>
              </a:rPr>
              <a:t>devoto </a:t>
            </a:r>
            <a:r>
              <a:rPr sz="1200" spc="-5" dirty="0">
                <a:latin typeface="Times New Roman"/>
                <a:cs typeface="Times New Roman"/>
              </a:rPr>
              <a:t>come Gesù. </a:t>
            </a:r>
            <a:r>
              <a:rPr sz="1200" dirty="0">
                <a:latin typeface="Times New Roman"/>
                <a:cs typeface="Times New Roman"/>
              </a:rPr>
              <a:t>Durante le ore oscure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del Maestro,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di questi apostoli  </a:t>
            </a:r>
            <a:r>
              <a:rPr sz="1200" spc="-5" dirty="0">
                <a:latin typeface="Times New Roman"/>
                <a:cs typeface="Times New Roman"/>
              </a:rPr>
              <a:t>ogni ragione, ogni giudizio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logica erano </a:t>
            </a:r>
            <a:r>
              <a:rPr sz="1200" dirty="0">
                <a:latin typeface="Times New Roman"/>
                <a:cs typeface="Times New Roman"/>
              </a:rPr>
              <a:t>messi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riguardo ad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emozione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— il  </a:t>
            </a:r>
            <a:r>
              <a:rPr sz="1200" spc="-5" dirty="0">
                <a:latin typeface="Times New Roman"/>
                <a:cs typeface="Times New Roman"/>
              </a:rPr>
              <a:t>sentimento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amicizia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fedeltà. Questi cinque mesi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portarono ciascuno degli apostoli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considerarlo 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i="1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avessero al </a:t>
            </a:r>
            <a:r>
              <a:rPr sz="1200" dirty="0">
                <a:latin typeface="Times New Roman"/>
                <a:cs typeface="Times New Roman"/>
              </a:rPr>
              <a:t>mondo. E fu </a:t>
            </a:r>
            <a:r>
              <a:rPr sz="1200" spc="-5" dirty="0">
                <a:latin typeface="Times New Roman"/>
                <a:cs typeface="Times New Roman"/>
              </a:rPr>
              <a:t>questo sentimento </a:t>
            </a:r>
            <a:r>
              <a:rPr sz="1200" dirty="0">
                <a:latin typeface="Times New Roman"/>
                <a:cs typeface="Times New Roman"/>
              </a:rPr>
              <a:t>umano, e non i suoi </a:t>
            </a:r>
            <a:r>
              <a:rPr sz="1200" spc="-5" dirty="0">
                <a:latin typeface="Times New Roman"/>
                <a:cs typeface="Times New Roman"/>
              </a:rPr>
              <a:t>magnifici insegnamenti </a:t>
            </a:r>
            <a:r>
              <a:rPr sz="1200" dirty="0">
                <a:latin typeface="Times New Roman"/>
                <a:cs typeface="Times New Roman"/>
              </a:rPr>
              <a:t>o le </a:t>
            </a:r>
            <a:r>
              <a:rPr sz="1200" spc="-5" dirty="0">
                <a:latin typeface="Times New Roman"/>
                <a:cs typeface="Times New Roman"/>
              </a:rPr>
              <a:t>sue opere  meravigliose, che </a:t>
            </a:r>
            <a:r>
              <a:rPr sz="1200" dirty="0">
                <a:latin typeface="Times New Roman"/>
                <a:cs typeface="Times New Roman"/>
              </a:rPr>
              <a:t>li mantennero </a:t>
            </a:r>
            <a:r>
              <a:rPr sz="1200" spc="-5" dirty="0">
                <a:latin typeface="Times New Roman"/>
                <a:cs typeface="Times New Roman"/>
              </a:rPr>
              <a:t>uniti </a:t>
            </a:r>
            <a:r>
              <a:rPr sz="1200" dirty="0">
                <a:latin typeface="Times New Roman"/>
                <a:cs typeface="Times New Roman"/>
              </a:rPr>
              <a:t>fino a 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ed alla ripresa della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835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(1546.4) 138:9.2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mesi di </a:t>
            </a:r>
            <a:r>
              <a:rPr sz="1200" spc="-5" dirty="0">
                <a:latin typeface="Times New Roman"/>
                <a:cs typeface="Times New Roman"/>
              </a:rPr>
              <a:t>tranquillo lavoro furono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per gli apostoli, </a:t>
            </a:r>
            <a:r>
              <a:rPr sz="1200" dirty="0">
                <a:latin typeface="Times New Roman"/>
                <a:cs typeface="Times New Roman"/>
              </a:rPr>
              <a:t>una prova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superarono, ma  </a:t>
            </a:r>
            <a:r>
              <a:rPr sz="1200" spc="-5" dirty="0">
                <a:latin typeface="Times New Roman"/>
                <a:cs typeface="Times New Roman"/>
              </a:rPr>
              <a:t>questo periodo d’inattività </a:t>
            </a:r>
            <a:r>
              <a:rPr sz="1200" dirty="0">
                <a:latin typeface="Times New Roman"/>
                <a:cs typeface="Times New Roman"/>
              </a:rPr>
              <a:t>pubblica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grande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anche per la famiglia di </a:t>
            </a:r>
            <a:r>
              <a:rPr sz="1200" spc="-5" dirty="0">
                <a:latin typeface="Times New Roman"/>
                <a:cs typeface="Times New Roman"/>
              </a:rPr>
              <a:t>Gesù. 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preparò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63500" marR="1022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intraprendere </a:t>
            </a:r>
            <a:r>
              <a:rPr sz="1200" dirty="0">
                <a:latin typeface="Times New Roman"/>
                <a:cs typeface="Times New Roman"/>
              </a:rPr>
              <a:t>la sua opera </a:t>
            </a:r>
            <a:r>
              <a:rPr sz="1200" spc="-5" dirty="0">
                <a:latin typeface="Times New Roman"/>
                <a:cs typeface="Times New Roman"/>
              </a:rPr>
              <a:t>pubblica,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famiglia (eccetto </a:t>
            </a:r>
            <a:r>
              <a:rPr sz="1200" dirty="0">
                <a:latin typeface="Times New Roman"/>
                <a:cs typeface="Times New Roman"/>
              </a:rPr>
              <a:t>Rut) </a:t>
            </a:r>
            <a:r>
              <a:rPr sz="1200" spc="-5" dirty="0">
                <a:latin typeface="Times New Roman"/>
                <a:cs typeface="Times New Roman"/>
              </a:rPr>
              <a:t>l’aveva praticamente abbandonato. </a:t>
            </a:r>
            <a:r>
              <a:rPr sz="1200" dirty="0">
                <a:latin typeface="Times New Roman"/>
                <a:cs typeface="Times New Roman"/>
              </a:rPr>
              <a:t>Soltanto in </a:t>
            </a:r>
            <a:r>
              <a:rPr sz="1200" spc="-5" dirty="0">
                <a:latin typeface="Times New Roman"/>
                <a:cs typeface="Times New Roman"/>
              </a:rPr>
              <a:t>rare </a:t>
            </a:r>
            <a:r>
              <a:rPr sz="1200" dirty="0">
                <a:latin typeface="Times New Roman"/>
                <a:cs typeface="Times New Roman"/>
              </a:rPr>
              <a:t>occasioni  </a:t>
            </a:r>
            <a:r>
              <a:rPr sz="1200" spc="-5" dirty="0">
                <a:latin typeface="Times New Roman"/>
                <a:cs typeface="Times New Roman"/>
              </a:rPr>
              <a:t>essi tentarono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successivo contatto </a:t>
            </a:r>
            <a:r>
              <a:rPr sz="1200" dirty="0">
                <a:latin typeface="Times New Roman"/>
                <a:cs typeface="Times New Roman"/>
              </a:rPr>
              <a:t>con lui, </a:t>
            </a:r>
            <a:r>
              <a:rPr sz="1200" spc="-5" dirty="0">
                <a:latin typeface="Times New Roman"/>
                <a:cs typeface="Times New Roman"/>
              </a:rPr>
              <a:t>ed allora fu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persuaderlo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 lontani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ritenere che egli fosse </a:t>
            </a:r>
            <a:r>
              <a:rPr sz="1200" dirty="0">
                <a:latin typeface="Times New Roman"/>
                <a:cs typeface="Times New Roman"/>
              </a:rPr>
              <a:t>fuori di </a:t>
            </a:r>
            <a:r>
              <a:rPr sz="1200" spc="-5" dirty="0">
                <a:latin typeface="Times New Roman"/>
                <a:cs typeface="Times New Roman"/>
              </a:rPr>
              <a:t>sé. Essi semplicemente </a:t>
            </a:r>
            <a:r>
              <a:rPr sz="1200" dirty="0">
                <a:latin typeface="Times New Roman"/>
                <a:cs typeface="Times New Roman"/>
              </a:rPr>
              <a:t>non riuscivano a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filosofia né 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suo  </a:t>
            </a:r>
            <a:r>
              <a:rPr sz="1200" spc="-5" dirty="0">
                <a:latin typeface="Times New Roman"/>
                <a:cs typeface="Times New Roman"/>
              </a:rPr>
              <a:t>insegnamento; ciò </a:t>
            </a:r>
            <a:r>
              <a:rPr sz="1200" dirty="0">
                <a:latin typeface="Times New Roman"/>
                <a:cs typeface="Times New Roman"/>
              </a:rPr>
              <a:t>era troppo </a:t>
            </a:r>
            <a:r>
              <a:rPr sz="1200" spc="-5" dirty="0">
                <a:latin typeface="Times New Roman"/>
                <a:cs typeface="Times New Roman"/>
              </a:rPr>
              <a:t>per 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carne e del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sangue.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04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(1546.5) 138:9.3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proseguirono </a:t>
            </a:r>
            <a:r>
              <a:rPr sz="1200" dirty="0">
                <a:latin typeface="Times New Roman"/>
                <a:cs typeface="Times New Roman"/>
              </a:rPr>
              <a:t>il loro lavoro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Betsaida-Giulia, </a:t>
            </a:r>
            <a:r>
              <a:rPr sz="1200" dirty="0">
                <a:latin typeface="Times New Roman"/>
                <a:cs typeface="Times New Roman"/>
              </a:rPr>
              <a:t>Corazin, </a:t>
            </a:r>
            <a:r>
              <a:rPr sz="1200" spc="-5" dirty="0">
                <a:latin typeface="Times New Roman"/>
                <a:cs typeface="Times New Roman"/>
              </a:rPr>
              <a:t>Gerasa, Hippos, Magdala,  Cana, Betlemme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Jotapata, </a:t>
            </a:r>
            <a:r>
              <a:rPr sz="1200" spc="-5" dirty="0">
                <a:latin typeface="Times New Roman"/>
                <a:cs typeface="Times New Roman"/>
              </a:rPr>
              <a:t>Rama, Safed, Giscala, </a:t>
            </a:r>
            <a:r>
              <a:rPr sz="1200" dirty="0">
                <a:latin typeface="Times New Roman"/>
                <a:cs typeface="Times New Roman"/>
              </a:rPr>
              <a:t>Gadara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Abila. Oltre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queste città </a:t>
            </a:r>
            <a:r>
              <a:rPr sz="1200" spc="-5" dirty="0">
                <a:latin typeface="Times New Roman"/>
                <a:cs typeface="Times New Roman"/>
              </a:rPr>
              <a:t>essi lavorarono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come pure </a:t>
            </a:r>
            <a:r>
              <a:rPr sz="1200" spc="-5" dirty="0">
                <a:latin typeface="Times New Roman"/>
                <a:cs typeface="Times New Roman"/>
              </a:rPr>
              <a:t>nelle campagne.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avevano elaborato </a:t>
            </a:r>
            <a:r>
              <a:rPr sz="1200" dirty="0">
                <a:latin typeface="Times New Roman"/>
                <a:cs typeface="Times New Roman"/>
              </a:rPr>
              <a:t>dei piani </a:t>
            </a:r>
            <a:r>
              <a:rPr sz="1200" spc="-5" dirty="0">
                <a:latin typeface="Times New Roman"/>
                <a:cs typeface="Times New Roman"/>
              </a:rPr>
              <a:t>abbastanza soddisfacenti per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01634" cy="41402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rispettive famiglie.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degli </a:t>
            </a:r>
            <a:r>
              <a:rPr sz="1200" spc="-5" dirty="0">
                <a:latin typeface="Times New Roman"/>
                <a:cs typeface="Times New Roman"/>
              </a:rPr>
              <a:t>apostoli erano </a:t>
            </a:r>
            <a:r>
              <a:rPr sz="1200" dirty="0">
                <a:latin typeface="Times New Roman"/>
                <a:cs typeface="Times New Roman"/>
              </a:rPr>
              <a:t>sposati, </a:t>
            </a:r>
            <a:r>
              <a:rPr sz="1200" spc="-5" dirty="0">
                <a:latin typeface="Times New Roman"/>
                <a:cs typeface="Times New Roman"/>
              </a:rPr>
              <a:t>alcuni avevano parecchi figli,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 avevano </a:t>
            </a:r>
            <a:r>
              <a:rPr sz="1200" dirty="0">
                <a:latin typeface="Times New Roman"/>
                <a:cs typeface="Times New Roman"/>
              </a:rPr>
              <a:t>preso disposizioni </a:t>
            </a:r>
            <a:r>
              <a:rPr sz="1200" spc="-5" dirty="0">
                <a:latin typeface="Times New Roman"/>
                <a:cs typeface="Times New Roman"/>
              </a:rPr>
              <a:t>tali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sostegno 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familiari che,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aiuto dei </a:t>
            </a:r>
            <a:r>
              <a:rPr sz="1200" spc="-5" dirty="0">
                <a:latin typeface="Times New Roman"/>
                <a:cs typeface="Times New Roman"/>
              </a:rPr>
              <a:t>fondi </a:t>
            </a:r>
            <a:r>
              <a:rPr sz="1200" dirty="0">
                <a:latin typeface="Times New Roman"/>
                <a:cs typeface="Times New Roman"/>
              </a:rPr>
              <a:t>apostolici, </a:t>
            </a:r>
            <a:r>
              <a:rPr sz="1200" spc="-5" dirty="0">
                <a:latin typeface="Times New Roman"/>
                <a:cs typeface="Times New Roman"/>
              </a:rPr>
              <a:t>potevano dedicare  </a:t>
            </a:r>
            <a:r>
              <a:rPr sz="1200" dirty="0">
                <a:latin typeface="Times New Roman"/>
                <a:cs typeface="Times New Roman"/>
              </a:rPr>
              <a:t>tutte le loro </a:t>
            </a:r>
            <a:r>
              <a:rPr sz="1200" spc="-5" dirty="0">
                <a:latin typeface="Times New Roman"/>
                <a:cs typeface="Times New Roman"/>
              </a:rPr>
              <a:t>energie all’opera del Maestro senza </a:t>
            </a:r>
            <a:r>
              <a:rPr sz="1200" dirty="0">
                <a:latin typeface="Times New Roman"/>
                <a:cs typeface="Times New Roman"/>
              </a:rPr>
              <a:t>doversi </a:t>
            </a:r>
            <a:r>
              <a:rPr sz="1200" spc="-5" dirty="0">
                <a:latin typeface="Times New Roman"/>
                <a:cs typeface="Times New Roman"/>
              </a:rPr>
              <a:t>preoccupare del benessere finanziario </a:t>
            </a:r>
            <a:r>
              <a:rPr sz="1200" dirty="0">
                <a:latin typeface="Times New Roman"/>
                <a:cs typeface="Times New Roman"/>
              </a:rPr>
              <a:t>delle loro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L’organizzazione dei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dodici</a:t>
            </a:r>
            <a:endParaRPr sz="160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(1547.1) 138:10.1 </a:t>
            </a:r>
            <a:r>
              <a:rPr sz="1200" spc="-5" dirty="0">
                <a:latin typeface="Times New Roman"/>
                <a:cs typeface="Times New Roman"/>
              </a:rPr>
              <a:t>Gli apostoli si organizzarono ben </a:t>
            </a:r>
            <a:r>
              <a:rPr sz="1200" dirty="0">
                <a:latin typeface="Times New Roman"/>
                <a:cs typeface="Times New Roman"/>
              </a:rPr>
              <a:t>presto nella </a:t>
            </a:r>
            <a:r>
              <a:rPr sz="1200" spc="-5" dirty="0">
                <a:latin typeface="Times New Roman"/>
                <a:cs typeface="Times New Roman"/>
              </a:rPr>
              <a:t>maniera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(1547.2) 138:10.2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apostolo scelto,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nominato presidente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direttore generale dei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dodici.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4513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(1547.3) 138:10.3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Pietro,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designati compagni </a:t>
            </a:r>
            <a:r>
              <a:rPr sz="1200" dirty="0">
                <a:latin typeface="Times New Roman"/>
                <a:cs typeface="Times New Roman"/>
              </a:rPr>
              <a:t>personali di </a:t>
            </a:r>
            <a:r>
              <a:rPr sz="1200" spc="-5" dirty="0">
                <a:latin typeface="Times New Roman"/>
                <a:cs typeface="Times New Roman"/>
              </a:rPr>
              <a:t>Gesù. Essi dovevano occuparsi 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notte, provvedere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bisogni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vario genere ed accompagnarlo nelle </a:t>
            </a:r>
            <a:r>
              <a:rPr sz="1200" dirty="0">
                <a:latin typeface="Times New Roman"/>
                <a:cs typeface="Times New Roman"/>
              </a:rPr>
              <a:t>notti di </a:t>
            </a:r>
            <a:r>
              <a:rPr sz="1200" spc="-5" dirty="0">
                <a:latin typeface="Times New Roman"/>
                <a:cs typeface="Times New Roman"/>
              </a:rPr>
              <a:t>veglia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cui pregava ed </a:t>
            </a:r>
            <a:r>
              <a:rPr sz="1200" dirty="0">
                <a:latin typeface="Times New Roman"/>
                <a:cs typeface="Times New Roman"/>
              </a:rPr>
              <a:t>in cui era in </a:t>
            </a:r>
            <a:r>
              <a:rPr sz="1200" spc="-5" dirty="0">
                <a:latin typeface="Times New Roman"/>
                <a:cs typeface="Times New Roman"/>
              </a:rPr>
              <a:t>misteriosa comunione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16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(1547.4) 138:10.4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fatto intendente del gruppo.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l’incarico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provvedere al </a:t>
            </a:r>
            <a:r>
              <a:rPr sz="1200" dirty="0">
                <a:latin typeface="Times New Roman"/>
                <a:cs typeface="Times New Roman"/>
              </a:rPr>
              <a:t>cibo e di </a:t>
            </a:r>
            <a:r>
              <a:rPr sz="1200" spc="-5" dirty="0">
                <a:latin typeface="Times New Roman"/>
                <a:cs typeface="Times New Roman"/>
              </a:rPr>
              <a:t>badare che </a:t>
            </a:r>
            <a:r>
              <a:rPr sz="1200" dirty="0">
                <a:latin typeface="Times New Roman"/>
                <a:cs typeface="Times New Roman"/>
              </a:rPr>
              <a:t>i  visitatori, e talvolta anche le </a:t>
            </a:r>
            <a:r>
              <a:rPr sz="1200" spc="-5" dirty="0">
                <a:latin typeface="Times New Roman"/>
                <a:cs typeface="Times New Roman"/>
              </a:rPr>
              <a:t>folle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ascoltatori, avessero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da mangiare.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5575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(1547.5) 138:10.5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Natanaele badava ai bisogni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famiglie dei dodici. Egli riceveva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resoconti regolari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apostolo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facendone richiesta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tesoriere, inviava ogni settimana del  denaro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ne </a:t>
            </a:r>
            <a:r>
              <a:rPr sz="1200" spc="-5" dirty="0">
                <a:latin typeface="Times New Roman"/>
                <a:cs typeface="Times New Roman"/>
              </a:rPr>
              <a:t>avevano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bisogno.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13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(1547.6) 138:10.6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Matteo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contabile del corpo </a:t>
            </a:r>
            <a:r>
              <a:rPr sz="1200" dirty="0">
                <a:latin typeface="Times New Roman"/>
                <a:cs typeface="Times New Roman"/>
              </a:rPr>
              <a:t>apostolico.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compito era </a:t>
            </a:r>
            <a:r>
              <a:rPr sz="1200" dirty="0">
                <a:latin typeface="Times New Roman"/>
                <a:cs typeface="Times New Roman"/>
              </a:rPr>
              <a:t>di badare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bilancio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pareggio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cassa </a:t>
            </a:r>
            <a:r>
              <a:rPr sz="1200" dirty="0">
                <a:latin typeface="Times New Roman"/>
                <a:cs typeface="Times New Roman"/>
              </a:rPr>
              <a:t>piena.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fondi di mutuo </a:t>
            </a:r>
            <a:r>
              <a:rPr sz="1200" spc="-5" dirty="0">
                <a:latin typeface="Times New Roman"/>
                <a:cs typeface="Times New Roman"/>
              </a:rPr>
              <a:t>sostegno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bastavano, </a:t>
            </a:r>
            <a:r>
              <a:rPr sz="1200" dirty="0">
                <a:latin typeface="Times New Roman"/>
                <a:cs typeface="Times New Roman"/>
              </a:rPr>
              <a:t>e se non </a:t>
            </a:r>
            <a:r>
              <a:rPr sz="1200" spc="-5" dirty="0">
                <a:latin typeface="Times New Roman"/>
                <a:cs typeface="Times New Roman"/>
              </a:rPr>
              <a:t>ricevevano </a:t>
            </a:r>
            <a:r>
              <a:rPr sz="1200" dirty="0">
                <a:latin typeface="Times New Roman"/>
                <a:cs typeface="Times New Roman"/>
              </a:rPr>
              <a:t>donazioni </a:t>
            </a:r>
            <a:r>
              <a:rPr sz="1200" spc="-5" dirty="0">
                <a:latin typeface="Times New Roman"/>
                <a:cs typeface="Times New Roman"/>
              </a:rPr>
              <a:t>sufficienti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45350" cy="3197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66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Matteo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il potere di ordinare </a:t>
            </a:r>
            <a:r>
              <a:rPr sz="1200" spc="-5" dirty="0">
                <a:latin typeface="Times New Roman"/>
                <a:cs typeface="Times New Roman"/>
              </a:rPr>
              <a:t>ai dodici </a:t>
            </a:r>
            <a:r>
              <a:rPr sz="1200" dirty="0">
                <a:latin typeface="Times New Roman"/>
                <a:cs typeface="Times New Roman"/>
              </a:rPr>
              <a:t>di ritornare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reti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certo tempo. </a:t>
            </a:r>
            <a:r>
              <a:rPr sz="1200" spc="-5" dirty="0">
                <a:latin typeface="Times New Roman"/>
                <a:cs typeface="Times New Roman"/>
              </a:rPr>
              <a:t>Ma  questo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mai necessario </a:t>
            </a:r>
            <a:r>
              <a:rPr sz="1200" dirty="0">
                <a:latin typeface="Times New Roman"/>
                <a:cs typeface="Times New Roman"/>
              </a:rPr>
              <a:t>dopo l’inizio della </a:t>
            </a:r>
            <a:r>
              <a:rPr sz="1200" spc="-5" dirty="0">
                <a:latin typeface="Times New Roman"/>
                <a:cs typeface="Times New Roman"/>
              </a:rPr>
              <a:t>loro opera </a:t>
            </a:r>
            <a:r>
              <a:rPr sz="1200" dirty="0">
                <a:latin typeface="Times New Roman"/>
                <a:cs typeface="Times New Roman"/>
              </a:rPr>
              <a:t>pubblica; c’era sempre denaro </a:t>
            </a:r>
            <a:r>
              <a:rPr sz="1200" spc="-5" dirty="0">
                <a:latin typeface="Times New Roman"/>
                <a:cs typeface="Times New Roman"/>
              </a:rPr>
              <a:t>sufficiente 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del  tesoriere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finanziare </a:t>
            </a:r>
            <a:r>
              <a:rPr sz="1200" dirty="0">
                <a:latin typeface="Times New Roman"/>
                <a:cs typeface="Times New Roman"/>
              </a:rPr>
              <a:t>le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(1547.7) 138:10.7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Tommaso era </a:t>
            </a:r>
            <a:r>
              <a:rPr sz="1200" dirty="0">
                <a:latin typeface="Times New Roman"/>
                <a:cs typeface="Times New Roman"/>
              </a:rPr>
              <a:t>l’organizzatore </a:t>
            </a:r>
            <a:r>
              <a:rPr sz="1200" spc="-5" dirty="0">
                <a:latin typeface="Times New Roman"/>
                <a:cs typeface="Times New Roman"/>
              </a:rPr>
              <a:t>degli itinerari. Gli competeva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provvedere all’alloggiamento e,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linea generale,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per l’insegnamento e 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un agevole e </a:t>
            </a:r>
            <a:r>
              <a:rPr sz="1200" spc="-5" dirty="0">
                <a:latin typeface="Times New Roman"/>
                <a:cs typeface="Times New Roman"/>
              </a:rPr>
              <a:t>spedito  programma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spostamenti.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(1547.8) 138:10.8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gemelli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Alfeo, furono assegnati al controllo delle </a:t>
            </a:r>
            <a:r>
              <a:rPr sz="1200" dirty="0">
                <a:latin typeface="Times New Roman"/>
                <a:cs typeface="Times New Roman"/>
              </a:rPr>
              <a:t>moltitudini. Era loro  </a:t>
            </a:r>
            <a:r>
              <a:rPr sz="1200" spc="-5" dirty="0">
                <a:latin typeface="Times New Roman"/>
                <a:cs typeface="Times New Roman"/>
              </a:rPr>
              <a:t>compito incaricare </a:t>
            </a:r>
            <a:r>
              <a:rPr sz="1200" dirty="0">
                <a:latin typeface="Times New Roman"/>
                <a:cs typeface="Times New Roman"/>
              </a:rPr>
              <a:t>un numero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di assistenti </a:t>
            </a:r>
            <a:r>
              <a:rPr sz="1200" spc="-5" dirty="0">
                <a:latin typeface="Times New Roman"/>
                <a:cs typeface="Times New Roman"/>
              </a:rPr>
              <a:t>ausiliari </a:t>
            </a:r>
            <a:r>
              <a:rPr sz="1200" dirty="0">
                <a:latin typeface="Times New Roman"/>
                <a:cs typeface="Times New Roman"/>
              </a:rPr>
              <a:t>per consentire loro 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  durante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predicazione.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09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(1547.9) 138:10.9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Simone Zelota fu incaricato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svago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divertimento. Egli organizzava </a:t>
            </a:r>
            <a:r>
              <a:rPr sz="1200" dirty="0">
                <a:latin typeface="Times New Roman"/>
                <a:cs typeface="Times New Roman"/>
              </a:rPr>
              <a:t>i programmi del  </a:t>
            </a:r>
            <a:r>
              <a:rPr sz="1200" spc="-5" dirty="0">
                <a:latin typeface="Times New Roman"/>
                <a:cs typeface="Times New Roman"/>
              </a:rPr>
              <a:t>mercoledì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procurare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di distensione e di passatempo </a:t>
            </a:r>
            <a:r>
              <a:rPr sz="1200" spc="-5" dirty="0">
                <a:latin typeface="Times New Roman"/>
                <a:cs typeface="Times New Roman"/>
              </a:rPr>
              <a:t>ogni 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9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(1547.10) 138:10.10 </a:t>
            </a:r>
            <a:r>
              <a:rPr sz="1200" dirty="0">
                <a:latin typeface="Times New Roman"/>
                <a:cs typeface="Times New Roman"/>
              </a:rPr>
              <a:t>9. Giuda </a:t>
            </a:r>
            <a:r>
              <a:rPr sz="1200" spc="-5" dirty="0">
                <a:latin typeface="Times New Roman"/>
                <a:cs typeface="Times New Roman"/>
              </a:rPr>
              <a:t>Iscariota fu nominato </a:t>
            </a:r>
            <a:r>
              <a:rPr sz="1200" dirty="0">
                <a:latin typeface="Times New Roman"/>
                <a:cs typeface="Times New Roman"/>
              </a:rPr>
              <a:t>tesoriere. </a:t>
            </a:r>
            <a:r>
              <a:rPr sz="1200" spc="-5" dirty="0">
                <a:latin typeface="Times New Roman"/>
                <a:cs typeface="Times New Roman"/>
              </a:rPr>
              <a:t>Egli portava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borsa, </a:t>
            </a:r>
            <a:r>
              <a:rPr sz="1200" spc="-5" dirty="0">
                <a:latin typeface="Times New Roman"/>
                <a:cs typeface="Times New Roman"/>
              </a:rPr>
              <a:t>pagava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spese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teneva </a:t>
            </a:r>
            <a:r>
              <a:rPr sz="1200" dirty="0">
                <a:latin typeface="Times New Roman"/>
                <a:cs typeface="Times New Roman"/>
              </a:rPr>
              <a:t>i conti.  Stabiliva un </a:t>
            </a:r>
            <a:r>
              <a:rPr sz="1200" spc="-5" dirty="0">
                <a:latin typeface="Times New Roman"/>
                <a:cs typeface="Times New Roman"/>
              </a:rPr>
              <a:t>bilancio preventivo per Matteo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per settimana </a:t>
            </a:r>
            <a:r>
              <a:rPr sz="1200" dirty="0">
                <a:latin typeface="Times New Roman"/>
                <a:cs typeface="Times New Roman"/>
              </a:rPr>
              <a:t>e faceva anche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rapporti settimanali </a:t>
            </a:r>
            <a:r>
              <a:rPr sz="1200" spc="-5" dirty="0">
                <a:latin typeface="Times New Roman"/>
                <a:cs typeface="Times New Roman"/>
              </a:rPr>
              <a:t>ad  Andrea. </a:t>
            </a:r>
            <a:r>
              <a:rPr sz="1200" dirty="0">
                <a:latin typeface="Times New Roman"/>
                <a:cs typeface="Times New Roman"/>
              </a:rPr>
              <a:t>Giuda sborsava </a:t>
            </a:r>
            <a:r>
              <a:rPr sz="1200" spc="-5" dirty="0">
                <a:latin typeface="Times New Roman"/>
                <a:cs typeface="Times New Roman"/>
              </a:rPr>
              <a:t>del denaro su autorizzazione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Andrea.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8111490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(1547.11) 138:10.11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operarono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iniziale </a:t>
            </a:r>
            <a:r>
              <a:rPr sz="1200" spc="-5" dirty="0">
                <a:latin typeface="Times New Roman"/>
                <a:cs typeface="Times New Roman"/>
              </a:rPr>
              <a:t>organizzazione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riorganizzazione resasi  necessaria dalla </a:t>
            </a:r>
            <a:r>
              <a:rPr sz="1200" dirty="0">
                <a:latin typeface="Times New Roman"/>
                <a:cs typeface="Times New Roman"/>
              </a:rPr>
              <a:t>diserzione di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discepoli-apostoli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semplice </a:t>
            </a:r>
            <a:r>
              <a:rPr sz="1200" spc="-5" dirty="0">
                <a:latin typeface="Times New Roman"/>
                <a:cs typeface="Times New Roman"/>
              </a:rPr>
              <a:t>fino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12 </a:t>
            </a:r>
            <a:r>
              <a:rPr sz="1200" spc="-5" dirty="0">
                <a:latin typeface="Times New Roman"/>
                <a:cs typeface="Times New Roman"/>
              </a:rPr>
              <a:t>gennaio dell’anno </a:t>
            </a:r>
            <a:r>
              <a:rPr sz="1200" dirty="0">
                <a:latin typeface="Times New Roman"/>
                <a:cs typeface="Times New Roman"/>
              </a:rPr>
              <a:t>27 d.C., </a:t>
            </a:r>
            <a:r>
              <a:rPr sz="1200" spc="-5" dirty="0">
                <a:latin typeface="Times New Roman"/>
                <a:cs typeface="Times New Roman"/>
              </a:rPr>
              <a:t>quando 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riunì </a:t>
            </a:r>
            <a:r>
              <a:rPr sz="1200" dirty="0">
                <a:latin typeface="Times New Roman"/>
                <a:cs typeface="Times New Roman"/>
              </a:rPr>
              <a:t>e li ordinò formalmente </a:t>
            </a:r>
            <a:r>
              <a:rPr sz="1200" spc="-5" dirty="0">
                <a:latin typeface="Times New Roman"/>
                <a:cs typeface="Times New Roman"/>
              </a:rPr>
              <a:t>ambasciatori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predicatori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novella. </a:t>
            </a:r>
            <a:r>
              <a:rPr sz="1200" dirty="0">
                <a:latin typeface="Times New Roman"/>
                <a:cs typeface="Times New Roman"/>
              </a:rPr>
              <a:t>E subito dopo </a:t>
            </a:r>
            <a:r>
              <a:rPr sz="1200" spc="-5" dirty="0">
                <a:latin typeface="Times New Roman"/>
                <a:cs typeface="Times New Roman"/>
              </a:rPr>
              <a:t>essi si prepararono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Giudea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 pubblica.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206740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139: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dodici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apostoli</a:t>
            </a:r>
            <a:endParaRPr sz="2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(1548.1) 139:0.1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UN’eloquente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del fascino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rettitudine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che, sebbene egli avesse  ripetutamente frantumato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speranze dei </a:t>
            </a:r>
            <a:r>
              <a:rPr sz="1200" dirty="0">
                <a:latin typeface="Times New Roman"/>
                <a:cs typeface="Times New Roman"/>
              </a:rPr>
              <a:t>suoi apostoli e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 pezzi tutte le loro </a:t>
            </a:r>
            <a:r>
              <a:rPr sz="1200" spc="-5" dirty="0">
                <a:latin typeface="Times New Roman"/>
                <a:cs typeface="Times New Roman"/>
              </a:rPr>
              <a:t>ambizioni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esaltazione personale, soltanto </a:t>
            </a:r>
            <a:r>
              <a:rPr sz="1200" dirty="0">
                <a:latin typeface="Times New Roman"/>
                <a:cs typeface="Times New Roman"/>
              </a:rPr>
              <a:t>uno lo  </a:t>
            </a:r>
            <a:r>
              <a:rPr sz="1200" spc="-5" dirty="0">
                <a:latin typeface="Times New Roman"/>
                <a:cs typeface="Times New Roman"/>
              </a:rPr>
              <a:t>abbandonò.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(1548.2) 139:0.2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istruiti da </a:t>
            </a:r>
            <a:r>
              <a:rPr sz="1200" spc="-5" dirty="0">
                <a:latin typeface="Times New Roman"/>
                <a:cs typeface="Times New Roman"/>
              </a:rPr>
              <a:t>Gesù sul regno dei cieli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imparò molto da </a:t>
            </a:r>
            <a:r>
              <a:rPr sz="1200" spc="-5" dirty="0">
                <a:latin typeface="Times New Roman"/>
                <a:cs typeface="Times New Roman"/>
              </a:rPr>
              <a:t>loro sul regno </a:t>
            </a:r>
            <a:r>
              <a:rPr sz="1200" dirty="0">
                <a:latin typeface="Times New Roman"/>
                <a:cs typeface="Times New Roman"/>
              </a:rPr>
              <a:t>degli uomini, sulla </a:t>
            </a:r>
            <a:r>
              <a:rPr sz="1200" spc="-5" dirty="0">
                <a:latin typeface="Times New Roman"/>
                <a:cs typeface="Times New Roman"/>
              </a:rPr>
              <a:t>natura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che esiste su 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altri mondi evoluzionari 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dodici uomini </a:t>
            </a:r>
            <a:r>
              <a:rPr sz="1200" spc="-5" dirty="0">
                <a:latin typeface="Times New Roman"/>
                <a:cs typeface="Times New Roman"/>
              </a:rPr>
              <a:t>rappresentavano </a:t>
            </a:r>
            <a:r>
              <a:rPr sz="1200" dirty="0">
                <a:latin typeface="Times New Roman"/>
                <a:cs typeface="Times New Roman"/>
              </a:rPr>
              <a:t>molti  tipi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temperamento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stati resi </a:t>
            </a:r>
            <a:r>
              <a:rPr sz="1200" i="1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dall’istruzione.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pescatori galilei </a:t>
            </a:r>
            <a:r>
              <a:rPr sz="1200" dirty="0">
                <a:latin typeface="Times New Roman"/>
                <a:cs typeface="Times New Roman"/>
              </a:rPr>
              <a:t>avevano una  </a:t>
            </a:r>
            <a:r>
              <a:rPr sz="1200" spc="-5" dirty="0">
                <a:latin typeface="Times New Roman"/>
                <a:cs typeface="Times New Roman"/>
              </a:rPr>
              <a:t>forte ascendenza </a:t>
            </a:r>
            <a:r>
              <a:rPr sz="1200" dirty="0">
                <a:latin typeface="Times New Roman"/>
                <a:cs typeface="Times New Roman"/>
              </a:rPr>
              <a:t>di sangue gentile a </a:t>
            </a:r>
            <a:r>
              <a:rPr sz="1200" spc="-5" dirty="0">
                <a:latin typeface="Times New Roman"/>
                <a:cs typeface="Times New Roman"/>
              </a:rPr>
              <a:t>seguito della conversione </a:t>
            </a:r>
            <a:r>
              <a:rPr sz="1200" dirty="0">
                <a:latin typeface="Times New Roman"/>
                <a:cs typeface="Times New Roman"/>
              </a:rPr>
              <a:t>forzata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gentile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Galilea avvenuta cento anni  prima.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(1548.3) 139:0.3 </a:t>
            </a:r>
            <a:r>
              <a:rPr sz="1200" spc="-5" dirty="0">
                <a:latin typeface="Times New Roman"/>
                <a:cs typeface="Times New Roman"/>
              </a:rPr>
              <a:t>Non commettete l’errore </a:t>
            </a:r>
            <a:r>
              <a:rPr sz="1200" dirty="0">
                <a:latin typeface="Times New Roman"/>
                <a:cs typeface="Times New Roman"/>
              </a:rPr>
              <a:t>di considerare </a:t>
            </a:r>
            <a:r>
              <a:rPr sz="1200" spc="-5" dirty="0">
                <a:latin typeface="Times New Roman"/>
                <a:cs typeface="Times New Roman"/>
              </a:rPr>
              <a:t>gli apostoli completamente ignoranti </a:t>
            </a:r>
            <a:r>
              <a:rPr sz="1200" dirty="0">
                <a:latin typeface="Times New Roman"/>
                <a:cs typeface="Times New Roman"/>
              </a:rPr>
              <a:t>e privi d’istruzione. </a:t>
            </a:r>
            <a:r>
              <a:rPr sz="1200" spc="-5" dirty="0">
                <a:latin typeface="Times New Roman"/>
                <a:cs typeface="Times New Roman"/>
              </a:rPr>
              <a:t>Tutti loro, salvo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gemelli Alfeo, si erano </a:t>
            </a:r>
            <a:r>
              <a:rPr sz="1200" dirty="0">
                <a:latin typeface="Times New Roman"/>
                <a:cs typeface="Times New Roman"/>
              </a:rPr>
              <a:t>diplomati </a:t>
            </a:r>
            <a:r>
              <a:rPr sz="1200" spc="-5" dirty="0">
                <a:latin typeface="Times New Roman"/>
                <a:cs typeface="Times New Roman"/>
              </a:rPr>
              <a:t>nelle scuole delle sinagoghe ed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istruiti sulle </a:t>
            </a:r>
            <a:r>
              <a:rPr sz="1200" spc="-5" dirty="0">
                <a:latin typeface="Times New Roman"/>
                <a:cs typeface="Times New Roman"/>
              </a:rPr>
              <a:t>Scritture ebraiche </a:t>
            </a:r>
            <a:r>
              <a:rPr sz="1200" dirty="0">
                <a:latin typeface="Times New Roman"/>
                <a:cs typeface="Times New Roman"/>
              </a:rPr>
              <a:t>e su </a:t>
            </a:r>
            <a:r>
              <a:rPr sz="1200" spc="-5" dirty="0">
                <a:latin typeface="Times New Roman"/>
                <a:cs typeface="Times New Roman"/>
              </a:rPr>
              <a:t>gran  parte delle conoscenze correnti </a:t>
            </a:r>
            <a:r>
              <a:rPr sz="1200" dirty="0">
                <a:latin typeface="Times New Roman"/>
                <a:cs typeface="Times New Roman"/>
              </a:rPr>
              <a:t>di quel tempo. </a:t>
            </a:r>
            <a:r>
              <a:rPr sz="1200" spc="-5" dirty="0">
                <a:latin typeface="Times New Roman"/>
                <a:cs typeface="Times New Roman"/>
              </a:rPr>
              <a:t>Sette si erano </a:t>
            </a:r>
            <a:r>
              <a:rPr sz="1200" dirty="0">
                <a:latin typeface="Times New Roman"/>
                <a:cs typeface="Times New Roman"/>
              </a:rPr>
              <a:t>diplomati nelle </a:t>
            </a:r>
            <a:r>
              <a:rPr sz="1200" spc="-5" dirty="0">
                <a:latin typeface="Times New Roman"/>
                <a:cs typeface="Times New Roman"/>
              </a:rPr>
              <a:t>scuole della </a:t>
            </a:r>
            <a:r>
              <a:rPr sz="1200" dirty="0">
                <a:latin typeface="Times New Roman"/>
                <a:cs typeface="Times New Roman"/>
              </a:rPr>
              <a:t>sinagoga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e non esistevano  </a:t>
            </a:r>
            <a:r>
              <a:rPr sz="1200" spc="-5" dirty="0">
                <a:latin typeface="Times New Roman"/>
                <a:cs typeface="Times New Roman"/>
              </a:rPr>
              <a:t>scuole ebree migliori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(1548.4) 139:0.4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vostri scritti riferiscono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messaggeri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come degli “ignoranti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illetterati”,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s’intendeva</a:t>
            </a:r>
            <a:endParaRPr sz="1200">
              <a:latin typeface="Times New Roman"/>
              <a:cs typeface="Times New Roman"/>
            </a:endParaRPr>
          </a:p>
          <a:p>
            <a:pPr marL="76200" marR="6476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l’idea che essi </a:t>
            </a:r>
            <a:r>
              <a:rPr sz="1200" spc="-5" dirty="0">
                <a:latin typeface="Times New Roman"/>
                <a:cs typeface="Times New Roman"/>
              </a:rPr>
              <a:t>erano dei laici, </a:t>
            </a:r>
            <a:r>
              <a:rPr sz="1200" dirty="0">
                <a:latin typeface="Times New Roman"/>
                <a:cs typeface="Times New Roman"/>
              </a:rPr>
              <a:t>non istruiti nella </a:t>
            </a:r>
            <a:r>
              <a:rPr sz="1200" spc="-5" dirty="0">
                <a:latin typeface="Times New Roman"/>
                <a:cs typeface="Times New Roman"/>
              </a:rPr>
              <a:t>scienza dei </a:t>
            </a:r>
            <a:r>
              <a:rPr sz="1200" dirty="0">
                <a:latin typeface="Times New Roman"/>
                <a:cs typeface="Times New Roman"/>
              </a:rPr>
              <a:t>rabbini e non </a:t>
            </a:r>
            <a:r>
              <a:rPr sz="1200" spc="-5" dirty="0">
                <a:latin typeface="Times New Roman"/>
                <a:cs typeface="Times New Roman"/>
              </a:rPr>
              <a:t>preparati nei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d’interpretazione rabbinica  delle Scritture. Essi mancavano della cosiddetta </a:t>
            </a:r>
            <a:r>
              <a:rPr sz="1200" dirty="0">
                <a:latin typeface="Times New Roman"/>
                <a:cs typeface="Times New Roman"/>
              </a:rPr>
              <a:t>istruzione </a:t>
            </a:r>
            <a:r>
              <a:rPr sz="1200" spc="-5" dirty="0">
                <a:latin typeface="Times New Roman"/>
                <a:cs typeface="Times New Roman"/>
              </a:rPr>
              <a:t>superiore.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moderni essi sarebbero certamente considerati privi 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certi circoli sociali anche </a:t>
            </a:r>
            <a:r>
              <a:rPr sz="1200" dirty="0">
                <a:latin typeface="Times New Roman"/>
                <a:cs typeface="Times New Roman"/>
              </a:rPr>
              <a:t>privi di </a:t>
            </a:r>
            <a:r>
              <a:rPr sz="1200" spc="-5" dirty="0">
                <a:latin typeface="Times New Roman"/>
                <a:cs typeface="Times New Roman"/>
              </a:rPr>
              <a:t>cultura. Una </a:t>
            </a:r>
            <a:r>
              <a:rPr sz="1200" dirty="0">
                <a:latin typeface="Times New Roman"/>
                <a:cs typeface="Times New Roman"/>
              </a:rPr>
              <a:t>cosa è </a:t>
            </a:r>
            <a:r>
              <a:rPr sz="1200" spc="-5" dirty="0">
                <a:latin typeface="Times New Roman"/>
                <a:cs typeface="Times New Roman"/>
              </a:rPr>
              <a:t>certa: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rigido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stereotipato programma </a:t>
            </a:r>
            <a:r>
              <a:rPr sz="1200" dirty="0">
                <a:latin typeface="Times New Roman"/>
                <a:cs typeface="Times New Roman"/>
              </a:rPr>
              <a:t>di studi. Dopo la loro </a:t>
            </a:r>
            <a:r>
              <a:rPr sz="1200" spc="-5" dirty="0">
                <a:latin typeface="Times New Roman"/>
                <a:cs typeface="Times New Roman"/>
              </a:rPr>
              <a:t>adolescenza essi avevano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delle esperienze </a:t>
            </a:r>
            <a:r>
              <a:rPr sz="1200" dirty="0">
                <a:latin typeface="Times New Roman"/>
                <a:cs typeface="Times New Roman"/>
              </a:rPr>
              <a:t>diverse </a:t>
            </a:r>
            <a:r>
              <a:rPr sz="1200" spc="-5" dirty="0">
                <a:latin typeface="Times New Roman"/>
                <a:cs typeface="Times New Roman"/>
              </a:rPr>
              <a:t>per imparare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14665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Andrea, il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primo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scelto</a:t>
            </a:r>
            <a:endParaRPr sz="1600">
              <a:latin typeface="Times New Roman"/>
              <a:cs typeface="Times New Roman"/>
            </a:endParaRPr>
          </a:p>
          <a:p>
            <a:pPr marL="76200" marR="15049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(1548.5) 139:1.1 </a:t>
            </a:r>
            <a:r>
              <a:rPr sz="1200" spc="-5" dirty="0">
                <a:latin typeface="Times New Roman"/>
                <a:cs typeface="Times New Roman"/>
              </a:rPr>
              <a:t>Andrea, presidente del corpo </a:t>
            </a:r>
            <a:r>
              <a:rPr sz="1200" dirty="0">
                <a:latin typeface="Times New Roman"/>
                <a:cs typeface="Times New Roman"/>
              </a:rPr>
              <a:t>apostolico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cinque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— lui,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Simone e tre </a:t>
            </a:r>
            <a:r>
              <a:rPr sz="1200" spc="-5" dirty="0">
                <a:latin typeface="Times New Roman"/>
                <a:cs typeface="Times New Roman"/>
              </a:rPr>
              <a:t>sorelle.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defunto,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socio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nell’impresa per l’essicamento  del pesce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il porto di </a:t>
            </a:r>
            <a:r>
              <a:rPr sz="1200" spc="-5" dirty="0">
                <a:latin typeface="Times New Roman"/>
                <a:cs typeface="Times New Roman"/>
              </a:rPr>
              <a:t>pesca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Cafarnao. Quando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apostolo Andrea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sposato, ma </a:t>
            </a:r>
            <a:r>
              <a:rPr sz="1200" spc="-5" dirty="0">
                <a:latin typeface="Times New Roman"/>
                <a:cs typeface="Times New Roman"/>
              </a:rPr>
              <a:t>abitava con suo fratello  </a:t>
            </a:r>
            <a:r>
              <a:rPr sz="1200" dirty="0">
                <a:latin typeface="Times New Roman"/>
                <a:cs typeface="Times New Roman"/>
              </a:rPr>
              <a:t>sposato, Simon Pietro. </a:t>
            </a:r>
            <a:r>
              <a:rPr sz="1200" spc="-5" dirty="0">
                <a:latin typeface="Times New Roman"/>
                <a:cs typeface="Times New Roman"/>
              </a:rPr>
              <a:t>Entrambi erano pescatori </a:t>
            </a:r>
            <a:r>
              <a:rPr sz="1200" dirty="0">
                <a:latin typeface="Times New Roman"/>
                <a:cs typeface="Times New Roman"/>
              </a:rPr>
              <a:t>e soci di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Giovanni,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Zebedeo.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(1548.6) 139:1.2 </a:t>
            </a:r>
            <a:r>
              <a:rPr sz="1200" spc="-5" dirty="0">
                <a:latin typeface="Times New Roman"/>
                <a:cs typeface="Times New Roman"/>
              </a:rPr>
              <a:t>Nell’anno </a:t>
            </a:r>
            <a:r>
              <a:rPr sz="1200" dirty="0">
                <a:latin typeface="Times New Roman"/>
                <a:cs typeface="Times New Roman"/>
              </a:rPr>
              <a:t>26 d.C., </a:t>
            </a:r>
            <a:r>
              <a:rPr sz="1200" spc="-5" dirty="0">
                <a:latin typeface="Times New Roman"/>
                <a:cs typeface="Times New Roman"/>
              </a:rPr>
              <a:t>l’anno </a:t>
            </a:r>
            <a:r>
              <a:rPr sz="1200" dirty="0">
                <a:latin typeface="Times New Roman"/>
                <a:cs typeface="Times New Roman"/>
              </a:rPr>
              <a:t>in cui fu scelto </a:t>
            </a:r>
            <a:r>
              <a:rPr sz="1200" spc="-5" dirty="0">
                <a:latin typeface="Times New Roman"/>
                <a:cs typeface="Times New Roman"/>
              </a:rPr>
              <a:t>come apostolo, </a:t>
            </a:r>
            <a:r>
              <a:rPr sz="1200" dirty="0">
                <a:latin typeface="Times New Roman"/>
                <a:cs typeface="Times New Roman"/>
              </a:rPr>
              <a:t>Andrea aveva 33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un anno più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ed era il più  anziano </a:t>
            </a:r>
            <a:r>
              <a:rPr sz="1200" spc="-5" dirty="0">
                <a:latin typeface="Times New Roman"/>
                <a:cs typeface="Times New Roman"/>
              </a:rPr>
              <a:t>degli apostoli. Egli discendeva </a:t>
            </a:r>
            <a:r>
              <a:rPr sz="1200" dirty="0">
                <a:latin typeface="Times New Roman"/>
                <a:cs typeface="Times New Roman"/>
              </a:rPr>
              <a:t>da un’eccellente linea di antenati 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dei dodici.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che nell’oratoria,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uguale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in quasi tutte le </a:t>
            </a:r>
            <a:r>
              <a:rPr sz="1200" spc="-5" dirty="0">
                <a:latin typeface="Times New Roman"/>
                <a:cs typeface="Times New Roman"/>
              </a:rPr>
              <a:t>capacità immaginabili.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diede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 Andrea </a:t>
            </a:r>
            <a:r>
              <a:rPr sz="1200" dirty="0">
                <a:latin typeface="Times New Roman"/>
                <a:cs typeface="Times New Roman"/>
              </a:rPr>
              <a:t>un soprannome, un  </a:t>
            </a:r>
            <a:r>
              <a:rPr sz="1200" spc="-5" dirty="0">
                <a:latin typeface="Times New Roman"/>
                <a:cs typeface="Times New Roman"/>
              </a:rPr>
              <a:t>appellativo fraterno. Ma come gli apostoli cominciarono </a:t>
            </a:r>
            <a:r>
              <a:rPr sz="1200" dirty="0">
                <a:latin typeface="Times New Roman"/>
                <a:cs typeface="Times New Roman"/>
              </a:rPr>
              <a:t>subito a </a:t>
            </a:r>
            <a:r>
              <a:rPr sz="1200" spc="-5" dirty="0">
                <a:latin typeface="Times New Roman"/>
                <a:cs typeface="Times New Roman"/>
              </a:rPr>
              <a:t>chiamare Gesù Maestro, così designarono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con un  </a:t>
            </a:r>
            <a:r>
              <a:rPr sz="1200" spc="-5" dirty="0">
                <a:latin typeface="Times New Roman"/>
                <a:cs typeface="Times New Roman"/>
              </a:rPr>
              <a:t>termine che equivaleva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(1549.1) 139:1.3 </a:t>
            </a:r>
            <a:r>
              <a:rPr sz="1200" spc="-5" dirty="0">
                <a:latin typeface="Times New Roman"/>
                <a:cs typeface="Times New Roman"/>
              </a:rPr>
              <a:t>Andrea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organizzatore, </a:t>
            </a:r>
            <a:r>
              <a:rPr sz="1200" dirty="0">
                <a:latin typeface="Times New Roman"/>
                <a:cs typeface="Times New Roman"/>
              </a:rPr>
              <a:t>ma un </a:t>
            </a:r>
            <a:r>
              <a:rPr sz="1200" spc="-5" dirty="0">
                <a:latin typeface="Times New Roman"/>
                <a:cs typeface="Times New Roman"/>
              </a:rPr>
              <a:t>ancor migliore amministratore. Egli era </a:t>
            </a:r>
            <a:r>
              <a:rPr sz="1200" dirty="0">
                <a:latin typeface="Times New Roman"/>
                <a:cs typeface="Times New Roman"/>
              </a:rPr>
              <a:t>uno della </a:t>
            </a:r>
            <a:r>
              <a:rPr sz="1200" spc="-5" dirty="0">
                <a:latin typeface="Times New Roman"/>
                <a:cs typeface="Times New Roman"/>
              </a:rPr>
              <a:t>ristretta cerchia </a:t>
            </a:r>
            <a:r>
              <a:rPr sz="1200" dirty="0">
                <a:latin typeface="Times New Roman"/>
                <a:cs typeface="Times New Roman"/>
              </a:rPr>
              <a:t>di quattro 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nomina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capo del gruppo apostolico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obbligava ad </a:t>
            </a:r>
            <a:r>
              <a:rPr sz="1200" dirty="0">
                <a:latin typeface="Times New Roman"/>
                <a:cs typeface="Times New Roman"/>
              </a:rPr>
              <a:t>occuparsi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spc="5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 altri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beneficiavano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stretta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 Andrea </a:t>
            </a:r>
            <a:r>
              <a:rPr sz="1200" dirty="0">
                <a:latin typeface="Times New Roman"/>
                <a:cs typeface="Times New Roman"/>
              </a:rPr>
              <a:t>restò il </a:t>
            </a:r>
            <a:r>
              <a:rPr sz="1200" spc="-5" dirty="0">
                <a:latin typeface="Times New Roman"/>
                <a:cs typeface="Times New Roman"/>
              </a:rPr>
              <a:t>decano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apostolico.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3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(1549.2) 139:1.4 </a:t>
            </a:r>
            <a:r>
              <a:rPr sz="1200" spc="-5" dirty="0">
                <a:latin typeface="Times New Roman"/>
                <a:cs typeface="Times New Roman"/>
              </a:rPr>
              <a:t>Sebbene Andrea </a:t>
            </a:r>
            <a:r>
              <a:rPr sz="1200" dirty="0">
                <a:latin typeface="Times New Roman"/>
                <a:cs typeface="Times New Roman"/>
              </a:rPr>
              <a:t>non fosse un </a:t>
            </a:r>
            <a:r>
              <a:rPr sz="1200" spc="-5" dirty="0">
                <a:latin typeface="Times New Roman"/>
                <a:cs typeface="Times New Roman"/>
              </a:rPr>
              <a:t>efficace predicatore, </a:t>
            </a:r>
            <a:r>
              <a:rPr sz="1200" dirty="0">
                <a:latin typeface="Times New Roman"/>
                <a:cs typeface="Times New Roman"/>
              </a:rPr>
              <a:t>era un efficiente </a:t>
            </a:r>
            <a:r>
              <a:rPr sz="1200" spc="-5" dirty="0">
                <a:latin typeface="Times New Roman"/>
                <a:cs typeface="Times New Roman"/>
              </a:rPr>
              <a:t>lavoratore </a:t>
            </a:r>
            <a:r>
              <a:rPr sz="1200" dirty="0">
                <a:latin typeface="Times New Roman"/>
                <a:cs typeface="Times New Roman"/>
              </a:rPr>
              <a:t>personale;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missionario  pioniere del regno nel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che, essendo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apostolo scelto, condusse immediatamente </a:t>
            </a:r>
            <a:r>
              <a:rPr sz="1200" dirty="0">
                <a:latin typeface="Times New Roman"/>
                <a:cs typeface="Times New Roman"/>
              </a:rPr>
              <a:t>da Gesù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Simone, che  divenne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predicatori del regno. Andrea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principale sostenitore della politica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utilizzare il 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per preparare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al </a:t>
            </a:r>
            <a:r>
              <a:rPr sz="1200" dirty="0">
                <a:latin typeface="Times New Roman"/>
                <a:cs typeface="Times New Roman"/>
              </a:rPr>
              <a:t>ruolo di </a:t>
            </a:r>
            <a:r>
              <a:rPr sz="1200" spc="-5" dirty="0">
                <a:latin typeface="Times New Roman"/>
                <a:cs typeface="Times New Roman"/>
              </a:rPr>
              <a:t>messaggeri 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458469"/>
            <a:ext cx="8086090" cy="408368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153: 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crisi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a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Cafarnao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.....................................................................................................................................................</a:t>
            </a:r>
            <a:r>
              <a:rPr sz="1200" spc="-105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675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154: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Gli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ultimi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giorni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a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Cafarnao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.......................................................................................................................................</a:t>
            </a:r>
            <a:r>
              <a:rPr sz="1200" spc="-155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690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155: </a:t>
            </a:r>
            <a:r>
              <a:rPr sz="1200" spc="-10" dirty="0">
                <a:latin typeface="Times New Roman"/>
                <a:cs typeface="Times New Roman"/>
                <a:hlinkClick r:id="rId4" action="ppaction://hlinksldjump"/>
              </a:rPr>
              <a:t>In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fuga attraverso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Galilea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del nord .........................................................................................................................</a:t>
            </a:r>
            <a:r>
              <a:rPr sz="1200" spc="-175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702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156: 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Il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soggiorno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a</a:t>
            </a:r>
            <a:r>
              <a:rPr sz="1200" spc="-15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Tiro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e</a:t>
            </a:r>
            <a:r>
              <a:rPr sz="1200" spc="-2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a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Sidone</a:t>
            </a:r>
            <a:r>
              <a:rPr sz="1200" spc="-11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717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157: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A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Cesarea di Filippo...................................................................................................................................................</a:t>
            </a:r>
            <a:r>
              <a:rPr sz="1200" spc="-10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732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158: </a:t>
            </a:r>
            <a:r>
              <a:rPr sz="1200" spc="-10" dirty="0">
                <a:latin typeface="Times New Roman"/>
                <a:cs typeface="Times New Roman"/>
                <a:hlinkClick r:id="rId7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monte della trasfigurazione.....................................................................................................................................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747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159: </a:t>
            </a:r>
            <a:r>
              <a:rPr sz="1200" spc="-10" dirty="0">
                <a:latin typeface="Times New Roman"/>
                <a:cs typeface="Times New Roman"/>
                <a:hlinkClick r:id="rId8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giro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della Decapoli..................................................................................................................................................</a:t>
            </a:r>
            <a:r>
              <a:rPr sz="1200" spc="-35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763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160: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Rodano </a:t>
            </a:r>
            <a:r>
              <a:rPr sz="1200" spc="5" dirty="0">
                <a:latin typeface="Times New Roman"/>
                <a:cs typeface="Times New Roman"/>
                <a:hlinkClick r:id="rId9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Alessandria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...............................................................................................................................................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780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161: Ulteriori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discussioni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con Rodano ...............................................................................................................................</a:t>
            </a:r>
            <a:r>
              <a:rPr sz="1200" spc="-220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799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162: Alla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festa dei Tabernacoli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..........................................................................................................................................</a:t>
            </a:r>
            <a:r>
              <a:rPr sz="1200" spc="-70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808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163: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L’ordinazione dei settanta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a Magadan .......................................................................................................................</a:t>
            </a:r>
            <a:r>
              <a:rPr sz="1200" spc="-85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827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164: Alla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festa della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Dedicazione.......................................................................................................................................</a:t>
            </a:r>
            <a:r>
              <a:rPr sz="1200" spc="-55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843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165: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L’inizio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della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missione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in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Perea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.................................................................................................................................</a:t>
            </a:r>
            <a:r>
              <a:rPr sz="1200" spc="-22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856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166: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L’ultima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visita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alla Perea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del nord .............................................................................................................................</a:t>
            </a:r>
            <a:r>
              <a:rPr sz="1200" spc="-130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870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167: </a:t>
            </a:r>
            <a:r>
              <a:rPr sz="1200" spc="-10" dirty="0">
                <a:latin typeface="Times New Roman"/>
                <a:cs typeface="Times New Roman"/>
                <a:hlinkClick r:id="rId16" action="ppaction://hlinksldjump"/>
              </a:rPr>
              <a:t>La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 visita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a</a:t>
            </a:r>
            <a:r>
              <a:rPr sz="1200" spc="-15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Filadelfia</a:t>
            </a:r>
            <a:r>
              <a:rPr sz="1200" spc="-175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...................................................................................................................................................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883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168: </a:t>
            </a:r>
            <a:r>
              <a:rPr sz="1200" spc="-10" dirty="0">
                <a:latin typeface="Times New Roman"/>
                <a:cs typeface="Times New Roman"/>
                <a:hlinkClick r:id="rId17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risurrezione di Lazzaro..........................................................................................................................................</a:t>
            </a:r>
            <a:r>
              <a:rPr sz="1200" spc="-114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898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169: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L’ultimo insegnamento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a Pella...................................................................................................................................</a:t>
            </a:r>
            <a:r>
              <a:rPr sz="1200" spc="-15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913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era interpretata </a:t>
            </a:r>
            <a:r>
              <a:rPr sz="1200" dirty="0">
                <a:latin typeface="Times New Roman"/>
                <a:cs typeface="Times New Roman"/>
              </a:rPr>
              <a:t>e praticata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più riprese fosse </a:t>
            </a:r>
            <a:r>
              <a:rPr sz="1200" spc="-5" dirty="0">
                <a:latin typeface="Times New Roman"/>
                <a:cs typeface="Times New Roman"/>
              </a:rPr>
              <a:t>stata salvata </a:t>
            </a:r>
            <a:r>
              <a:rPr sz="1200" dirty="0">
                <a:latin typeface="Times New Roman"/>
                <a:cs typeface="Times New Roman"/>
              </a:rPr>
              <a:t>dall’oblio </a:t>
            </a:r>
            <a:r>
              <a:rPr sz="1200" spc="-5" dirty="0">
                <a:latin typeface="Times New Roman"/>
                <a:cs typeface="Times New Roman"/>
              </a:rPr>
              <a:t>grazie all’opportuno intervento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educatori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babilonesi.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9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(1339.5) 121:6.9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due milioni e </a:t>
            </a:r>
            <a:r>
              <a:rPr sz="1200" spc="-5" dirty="0">
                <a:latin typeface="Times New Roman"/>
                <a:cs typeface="Times New Roman"/>
              </a:rPr>
              <a:t>mezzo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Ebrei dispersi avevano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celebrazione 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feste religiose </a:t>
            </a:r>
            <a:r>
              <a:rPr sz="1200" dirty="0">
                <a:latin typeface="Times New Roman"/>
                <a:cs typeface="Times New Roman"/>
              </a:rPr>
              <a:t>nazionali. E </a:t>
            </a:r>
            <a:r>
              <a:rPr sz="1200" spc="-5" dirty="0">
                <a:latin typeface="Times New Roman"/>
                <a:cs typeface="Times New Roman"/>
              </a:rPr>
              <a:t>indipendentemente dalle differenze teologiche </a:t>
            </a:r>
            <a:r>
              <a:rPr sz="1200" dirty="0">
                <a:latin typeface="Times New Roman"/>
                <a:cs typeface="Times New Roman"/>
              </a:rPr>
              <a:t>o filosofiche tra </a:t>
            </a:r>
            <a:r>
              <a:rPr sz="1200" spc="-5" dirty="0">
                <a:latin typeface="Times New Roman"/>
                <a:cs typeface="Times New Roman"/>
              </a:rPr>
              <a:t>gli Ebrei dell’Oriente  (Babilonesi)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dell’Occidente (Ellenici),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d’accordo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considerare Gerusalemme come centro del loro </a:t>
            </a:r>
            <a:r>
              <a:rPr sz="1200" spc="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sempre in attesa </a:t>
            </a:r>
            <a:r>
              <a:rPr sz="1200" spc="-5" dirty="0">
                <a:latin typeface="Times New Roman"/>
                <a:cs typeface="Times New Roman"/>
              </a:rPr>
              <a:t>della venuta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Messia.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Ebrei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ed 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Gentili</a:t>
            </a:r>
            <a:endParaRPr sz="1600">
              <a:latin typeface="Times New Roman"/>
              <a:cs typeface="Times New Roman"/>
            </a:endParaRPr>
          </a:p>
          <a:p>
            <a:pPr marL="76200" marR="9207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(1339.6) 121:7.1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Gesù gli Ebrei erano pervenuti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stabile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origine, </a:t>
            </a:r>
            <a:r>
              <a:rPr sz="1200" dirty="0">
                <a:latin typeface="Times New Roman"/>
                <a:cs typeface="Times New Roman"/>
              </a:rPr>
              <a:t>della loro storia e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destino.  </a:t>
            </a:r>
            <a:r>
              <a:rPr sz="1200" spc="-5" dirty="0">
                <a:latin typeface="Times New Roman"/>
                <a:cs typeface="Times New Roman"/>
              </a:rPr>
              <a:t>Essi avevano costruito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solido </a:t>
            </a:r>
            <a:r>
              <a:rPr sz="1200" spc="-5" dirty="0">
                <a:latin typeface="Times New Roman"/>
                <a:cs typeface="Times New Roman"/>
              </a:rPr>
              <a:t>muro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separazione tra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dei Gentili,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abitudini dei Gentili  con totale </a:t>
            </a:r>
            <a:r>
              <a:rPr sz="1200" dirty="0">
                <a:latin typeface="Times New Roman"/>
                <a:cs typeface="Times New Roman"/>
              </a:rPr>
              <a:t>disprezzo. </a:t>
            </a:r>
            <a:r>
              <a:rPr sz="1200" spc="-5" dirty="0">
                <a:latin typeface="Times New Roman"/>
                <a:cs typeface="Times New Roman"/>
              </a:rPr>
              <a:t>Essi veneravano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lettera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 ed </a:t>
            </a:r>
            <a:r>
              <a:rPr sz="1200" dirty="0">
                <a:latin typeface="Times New Roman"/>
                <a:cs typeface="Times New Roman"/>
              </a:rPr>
              <a:t>indulgevano ad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rettitudine </a:t>
            </a:r>
            <a:r>
              <a:rPr sz="1200" spc="-5" dirty="0">
                <a:latin typeface="Times New Roman"/>
                <a:cs typeface="Times New Roman"/>
              </a:rPr>
              <a:t>personale basata sul </a:t>
            </a:r>
            <a:r>
              <a:rPr sz="1200" dirty="0">
                <a:latin typeface="Times New Roman"/>
                <a:cs typeface="Times New Roman"/>
              </a:rPr>
              <a:t>falso  </a:t>
            </a:r>
            <a:r>
              <a:rPr sz="1200" spc="-5" dirty="0">
                <a:latin typeface="Times New Roman"/>
                <a:cs typeface="Times New Roman"/>
              </a:rPr>
              <a:t>orgoglio della </a:t>
            </a:r>
            <a:r>
              <a:rPr sz="1200" dirty="0">
                <a:latin typeface="Times New Roman"/>
                <a:cs typeface="Times New Roman"/>
              </a:rPr>
              <a:t>discendenza. </a:t>
            </a:r>
            <a:r>
              <a:rPr sz="1200" spc="-5" dirty="0">
                <a:latin typeface="Times New Roman"/>
                <a:cs typeface="Times New Roman"/>
              </a:rPr>
              <a:t>Si erano formati delle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preconcette riguardo al Messia promesso,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 aspettative prevedeva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Messia che </a:t>
            </a:r>
            <a:r>
              <a:rPr sz="1200" dirty="0">
                <a:latin typeface="Times New Roman"/>
                <a:cs typeface="Times New Roman"/>
              </a:rPr>
              <a:t>sarebbe venuto come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loro storia nazionale e </a:t>
            </a:r>
            <a:r>
              <a:rPr sz="1200" spc="-5" dirty="0">
                <a:latin typeface="Times New Roman"/>
                <a:cs typeface="Times New Roman"/>
              </a:rPr>
              <a:t>razziale. 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di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teologia ebraica </a:t>
            </a:r>
            <a:r>
              <a:rPr sz="1200" dirty="0">
                <a:latin typeface="Times New Roman"/>
                <a:cs typeface="Times New Roman"/>
              </a:rPr>
              <a:t>era irrevocabilmente </a:t>
            </a:r>
            <a:r>
              <a:rPr sz="1200" spc="-5" dirty="0">
                <a:latin typeface="Times New Roman"/>
                <a:cs typeface="Times New Roman"/>
              </a:rPr>
              <a:t>stabilita, fissata per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(1339.7) 121:7.2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e le pratiche di </a:t>
            </a:r>
            <a:r>
              <a:rPr sz="1200" spc="-5" dirty="0">
                <a:latin typeface="Times New Roman"/>
                <a:cs typeface="Times New Roman"/>
              </a:rPr>
              <a:t>Gesù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tolleranza </a:t>
            </a:r>
            <a:r>
              <a:rPr sz="1200" dirty="0">
                <a:latin typeface="Times New Roman"/>
                <a:cs typeface="Times New Roman"/>
              </a:rPr>
              <a:t>e la bontà </a:t>
            </a:r>
            <a:r>
              <a:rPr sz="1200" spc="-5" dirty="0">
                <a:latin typeface="Times New Roman"/>
                <a:cs typeface="Times New Roman"/>
              </a:rPr>
              <a:t>andavano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vecchia  data degli Ebrei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popoli, </a:t>
            </a:r>
            <a:r>
              <a:rPr sz="1200" spc="-5" dirty="0">
                <a:latin typeface="Times New Roman"/>
                <a:cs typeface="Times New Roman"/>
              </a:rPr>
              <a:t>che essi consideravano pagani. Per generazioni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tenuto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rendeva </a:t>
            </a:r>
            <a:r>
              <a:rPr sz="1200" dirty="0">
                <a:latin typeface="Times New Roman"/>
                <a:cs typeface="Times New Roman"/>
              </a:rPr>
              <a:t>loro impossibile </a:t>
            </a:r>
            <a:r>
              <a:rPr sz="1200" spc="-5" dirty="0">
                <a:latin typeface="Times New Roman"/>
                <a:cs typeface="Times New Roman"/>
              </a:rPr>
              <a:t>accettare 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volevano condividere Yahweh alla pari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e similmente non </a:t>
            </a:r>
            <a:r>
              <a:rPr sz="1200" spc="-5" dirty="0">
                <a:latin typeface="Times New Roman"/>
                <a:cs typeface="Times New Roman"/>
              </a:rPr>
              <a:t>volevano accettare come Figlio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10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che insegnava </a:t>
            </a:r>
            <a:r>
              <a:rPr sz="1200" dirty="0">
                <a:latin typeface="Times New Roman"/>
                <a:cs typeface="Times New Roman"/>
              </a:rPr>
              <a:t>dottrine così nuove 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43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(1549.3) 139:1.5 </a:t>
            </a:r>
            <a:r>
              <a:rPr sz="1200" spc="-5" dirty="0">
                <a:latin typeface="Times New Roman"/>
                <a:cs typeface="Times New Roman"/>
              </a:rPr>
              <a:t>Sia che Gesù insegnasse agli apostoli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o che predicasse </a:t>
            </a:r>
            <a:r>
              <a:rPr sz="1200" spc="-5" dirty="0">
                <a:latin typeface="Times New Roman"/>
                <a:cs typeface="Times New Roman"/>
              </a:rPr>
              <a:t>alle folle, Andrea era generalmente al corrente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quanto stava </a:t>
            </a:r>
            <a:r>
              <a:rPr sz="1200" dirty="0">
                <a:latin typeface="Times New Roman"/>
                <a:cs typeface="Times New Roman"/>
              </a:rPr>
              <a:t>accadendo;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esecutore </a:t>
            </a:r>
            <a:r>
              <a:rPr sz="1200" spc="-5" dirty="0">
                <a:latin typeface="Times New Roman"/>
                <a:cs typeface="Times New Roman"/>
              </a:rPr>
              <a:t>intelligente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amministratore efficiente. Egli prendeva decisioni rapide su ogni  questione portata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attenzione, salvo </a:t>
            </a:r>
            <a:r>
              <a:rPr sz="1200" dirty="0">
                <a:latin typeface="Times New Roman"/>
                <a:cs typeface="Times New Roman"/>
              </a:rPr>
              <a:t>quando stimava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problema oltrepassasse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autorità, nel </a:t>
            </a:r>
            <a:r>
              <a:rPr sz="1200" spc="5" dirty="0">
                <a:latin typeface="Times New Roman"/>
                <a:cs typeface="Times New Roman"/>
              </a:rPr>
              <a:t>qual </a:t>
            </a:r>
            <a:r>
              <a:rPr sz="1200" spc="-5" dirty="0">
                <a:latin typeface="Times New Roman"/>
                <a:cs typeface="Times New Roman"/>
              </a:rPr>
              <a:t>caso  </a:t>
            </a:r>
            <a:r>
              <a:rPr sz="1200" dirty="0">
                <a:latin typeface="Times New Roman"/>
                <a:cs typeface="Times New Roman"/>
              </a:rPr>
              <a:t>lo sottoponeva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3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(1549.4) 139:1.6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Pietro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dissimili </a:t>
            </a:r>
            <a:r>
              <a:rPr sz="1200" spc="-5" dirty="0">
                <a:latin typeface="Times New Roman"/>
                <a:cs typeface="Times New Roman"/>
              </a:rPr>
              <a:t>per carattere </a:t>
            </a:r>
            <a:r>
              <a:rPr sz="1200" dirty="0">
                <a:latin typeface="Times New Roman"/>
                <a:cs typeface="Times New Roman"/>
              </a:rPr>
              <a:t>e temperamento, ma </a:t>
            </a:r>
            <a:r>
              <a:rPr sz="1200" spc="-5" dirty="0">
                <a:latin typeface="Times New Roman"/>
                <a:cs typeface="Times New Roman"/>
              </a:rPr>
              <a:t>bisogna ascrivere eternamente </a:t>
            </a:r>
            <a:r>
              <a:rPr sz="1200" dirty="0">
                <a:latin typeface="Times New Roman"/>
                <a:cs typeface="Times New Roman"/>
              </a:rPr>
              <a:t>a loro credito  </a:t>
            </a:r>
            <a:r>
              <a:rPr sz="1200" spc="-5" dirty="0">
                <a:latin typeface="Times New Roman"/>
                <a:cs typeface="Times New Roman"/>
              </a:rPr>
              <a:t>che essi s’intendevano splendidamente. Andrea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geloso </a:t>
            </a:r>
            <a:r>
              <a:rPr sz="1200" spc="-5" dirty="0">
                <a:latin typeface="Times New Roman"/>
                <a:cs typeface="Times New Roman"/>
              </a:rPr>
              <a:t>dell’abilità oratoria </a:t>
            </a:r>
            <a:r>
              <a:rPr sz="1200" dirty="0">
                <a:latin typeface="Times New Roman"/>
                <a:cs typeface="Times New Roman"/>
              </a:rPr>
              <a:t>di Pietro. È raro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un uomo più anziano  </a:t>
            </a:r>
            <a:r>
              <a:rPr sz="1200" spc="-5" dirty="0">
                <a:latin typeface="Times New Roman"/>
                <a:cs typeface="Times New Roman"/>
              </a:rPr>
              <a:t>come Andrea esercitare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profonda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capace. Andrea </a:t>
            </a:r>
            <a:r>
              <a:rPr sz="1200" dirty="0">
                <a:latin typeface="Times New Roman"/>
                <a:cs typeface="Times New Roman"/>
              </a:rPr>
              <a:t>e Pietro non </a:t>
            </a:r>
            <a:r>
              <a:rPr sz="1200" spc="-5" dirty="0">
                <a:latin typeface="Times New Roman"/>
                <a:cs typeface="Times New Roman"/>
              </a:rPr>
              <a:t>sembravano </a:t>
            </a:r>
            <a:r>
              <a:rPr sz="1200" dirty="0">
                <a:latin typeface="Times New Roman"/>
                <a:cs typeface="Times New Roman"/>
              </a:rPr>
              <a:t>mai essere  </a:t>
            </a:r>
            <a:r>
              <a:rPr sz="1200" spc="-5" dirty="0">
                <a:latin typeface="Times New Roman"/>
                <a:cs typeface="Times New Roman"/>
              </a:rPr>
              <a:t>minimamente gelosi dei </a:t>
            </a:r>
            <a:r>
              <a:rPr sz="1200" dirty="0">
                <a:latin typeface="Times New Roman"/>
                <a:cs typeface="Times New Roman"/>
              </a:rPr>
              <a:t>rispettivi </a:t>
            </a:r>
            <a:r>
              <a:rPr sz="1200" spc="-5" dirty="0">
                <a:latin typeface="Times New Roman"/>
                <a:cs typeface="Times New Roman"/>
              </a:rPr>
              <a:t>talenti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risultati. A tarda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del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Pentecoste, </a:t>
            </a:r>
            <a:r>
              <a:rPr sz="1200" dirty="0">
                <a:latin typeface="Times New Roman"/>
                <a:cs typeface="Times New Roman"/>
              </a:rPr>
              <a:t>quando,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</a:t>
            </a:r>
            <a:endParaRPr sz="1200">
              <a:latin typeface="Times New Roman"/>
              <a:cs typeface="Times New Roman"/>
            </a:endParaRPr>
          </a:p>
          <a:p>
            <a:pPr marL="76200" marR="22987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dell’energica ed </a:t>
            </a:r>
            <a:r>
              <a:rPr sz="1200" dirty="0">
                <a:latin typeface="Times New Roman"/>
                <a:cs typeface="Times New Roman"/>
              </a:rPr>
              <a:t>ispirante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Pietro, duemila </a:t>
            </a:r>
            <a:r>
              <a:rPr sz="1200" spc="-5" dirty="0">
                <a:latin typeface="Times New Roman"/>
                <a:cs typeface="Times New Roman"/>
              </a:rPr>
              <a:t>anime furono aggregate al regno, Andrea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suo fratello: “Io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sarei stato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fare questo,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felice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fratello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averlo fatto.” Al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“Se tu non mi  </a:t>
            </a:r>
            <a:r>
              <a:rPr sz="1200" spc="-5" dirty="0">
                <a:latin typeface="Times New Roman"/>
                <a:cs typeface="Times New Roman"/>
              </a:rPr>
              <a:t>avessi condotto dal </a:t>
            </a:r>
            <a:r>
              <a:rPr sz="1200" dirty="0">
                <a:latin typeface="Times New Roman"/>
                <a:cs typeface="Times New Roman"/>
              </a:rPr>
              <a:t>Maestro e senza la tua </a:t>
            </a:r>
            <a:r>
              <a:rPr sz="1200" spc="-5" dirty="0">
                <a:latin typeface="Times New Roman"/>
                <a:cs typeface="Times New Roman"/>
              </a:rPr>
              <a:t>perseveranza </a:t>
            </a:r>
            <a:r>
              <a:rPr sz="1200" i="1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tenermi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sarei stato </a:t>
            </a:r>
            <a:r>
              <a:rPr sz="1200" dirty="0">
                <a:latin typeface="Times New Roman"/>
                <a:cs typeface="Times New Roman"/>
              </a:rPr>
              <a:t>qui a fare </a:t>
            </a:r>
            <a:r>
              <a:rPr sz="1200" spc="-5" dirty="0">
                <a:latin typeface="Times New Roman"/>
                <a:cs typeface="Times New Roman"/>
              </a:rPr>
              <a:t>questo.” Andrea </a:t>
            </a:r>
            <a:r>
              <a:rPr sz="1200" dirty="0">
                <a:latin typeface="Times New Roman"/>
                <a:cs typeface="Times New Roman"/>
              </a:rPr>
              <a:t>e Pietro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eccezioni alla regola, dimostrando che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dei fratelli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pacificamente e </a:t>
            </a:r>
            <a:r>
              <a:rPr sz="1200" spc="-5" dirty="0">
                <a:latin typeface="Times New Roman"/>
                <a:cs typeface="Times New Roman"/>
              </a:rPr>
              <a:t>lavorare efficacemente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assieme.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5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(1549.5) 139:1.7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Pentecoste, </a:t>
            </a:r>
            <a:r>
              <a:rPr sz="1200" dirty="0">
                <a:latin typeface="Times New Roman"/>
                <a:cs typeface="Times New Roman"/>
              </a:rPr>
              <a:t>Pietro divenne famoso, ma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presentato come “il  fratello </a:t>
            </a:r>
            <a:r>
              <a:rPr sz="1200" dirty="0">
                <a:latin typeface="Times New Roman"/>
                <a:cs typeface="Times New Roman"/>
              </a:rPr>
              <a:t>di Simon Pietro” non </a:t>
            </a:r>
            <a:r>
              <a:rPr sz="1200" spc="-5" dirty="0">
                <a:latin typeface="Times New Roman"/>
                <a:cs typeface="Times New Roman"/>
              </a:rPr>
              <a:t>irritò </a:t>
            </a:r>
            <a:r>
              <a:rPr sz="1200" dirty="0">
                <a:latin typeface="Times New Roman"/>
                <a:cs typeface="Times New Roman"/>
              </a:rPr>
              <a:t>mai il più </a:t>
            </a:r>
            <a:r>
              <a:rPr sz="1200" spc="-5" dirty="0">
                <a:latin typeface="Times New Roman"/>
                <a:cs typeface="Times New Roman"/>
              </a:rPr>
              <a:t>anziano Andrea.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(1549.6) 139:1.8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apostoli era Andrea </a:t>
            </a:r>
            <a:r>
              <a:rPr sz="1200" dirty="0">
                <a:latin typeface="Times New Roman"/>
                <a:cs typeface="Times New Roman"/>
              </a:rPr>
              <a:t>il miglior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di uomini. </a:t>
            </a:r>
            <a:r>
              <a:rPr sz="1200" spc="-5" dirty="0">
                <a:latin typeface="Times New Roman"/>
                <a:cs typeface="Times New Roman"/>
              </a:rPr>
              <a:t>Egli sapeva che </a:t>
            </a:r>
            <a:r>
              <a:rPr sz="1200" dirty="0">
                <a:latin typeface="Times New Roman"/>
                <a:cs typeface="Times New Roman"/>
              </a:rPr>
              <a:t>l’inquietudine </a:t>
            </a:r>
            <a:r>
              <a:rPr sz="1200" spc="-5" dirty="0">
                <a:latin typeface="Times New Roman"/>
                <a:cs typeface="Times New Roman"/>
              </a:rPr>
              <a:t>stava covando </a:t>
            </a:r>
            <a:r>
              <a:rPr sz="1200" dirty="0">
                <a:latin typeface="Times New Roman"/>
                <a:cs typeface="Times New Roman"/>
              </a:rPr>
              <a:t>nel cuore di  Giuda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anche quando </a:t>
            </a:r>
            <a:r>
              <a:rPr sz="1200" spc="-5" dirty="0">
                <a:latin typeface="Times New Roman"/>
                <a:cs typeface="Times New Roman"/>
              </a:rPr>
              <a:t>nessuno degli altri </a:t>
            </a:r>
            <a:r>
              <a:rPr sz="1200" dirty="0">
                <a:latin typeface="Times New Roman"/>
                <a:cs typeface="Times New Roman"/>
              </a:rPr>
              <a:t>sospettava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qualcosa non </a:t>
            </a:r>
            <a:r>
              <a:rPr sz="1200" spc="-5" dirty="0">
                <a:latin typeface="Times New Roman"/>
                <a:cs typeface="Times New Roman"/>
              </a:rPr>
              <a:t>andava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tesoriere, </a:t>
            </a:r>
            <a:r>
              <a:rPr sz="1200" dirty="0">
                <a:latin typeface="Times New Roman"/>
                <a:cs typeface="Times New Roman"/>
              </a:rPr>
              <a:t>ma non parlò a </a:t>
            </a:r>
            <a:r>
              <a:rPr sz="1200" spc="5" dirty="0">
                <a:latin typeface="Times New Roman"/>
                <a:cs typeface="Times New Roman"/>
              </a:rPr>
              <a:t>nessuno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timori.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Andrea al regno </a:t>
            </a:r>
            <a:r>
              <a:rPr sz="1200" dirty="0">
                <a:latin typeface="Times New Roman"/>
                <a:cs typeface="Times New Roman"/>
              </a:rPr>
              <a:t>fu di </a:t>
            </a:r>
            <a:r>
              <a:rPr sz="1200" spc="-5" dirty="0">
                <a:latin typeface="Times New Roman"/>
                <a:cs typeface="Times New Roman"/>
              </a:rPr>
              <a:t>consigliare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scelta dei </a:t>
            </a:r>
            <a:r>
              <a:rPr sz="1200" dirty="0">
                <a:latin typeface="Times New Roman"/>
                <a:cs typeface="Times New Roman"/>
              </a:rPr>
              <a:t>primi missionari  </a:t>
            </a:r>
            <a:r>
              <a:rPr sz="1200" spc="-5" dirty="0">
                <a:latin typeface="Times New Roman"/>
                <a:cs typeface="Times New Roman"/>
              </a:rPr>
              <a:t>che furono inviati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vangelo, ed anche di </a:t>
            </a:r>
            <a:r>
              <a:rPr sz="1200" spc="-5" dirty="0">
                <a:latin typeface="Times New Roman"/>
                <a:cs typeface="Times New Roman"/>
              </a:rPr>
              <a:t>consigliare 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dirigenti sull’organizzazione degli affari  amministrativi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Andrea aveva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dono 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risorse nascoste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latenti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81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74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(1549.7) 139:1.9 </a:t>
            </a:r>
            <a:r>
              <a:rPr sz="1200" spc="-5" dirty="0">
                <a:latin typeface="Times New Roman"/>
                <a:cs typeface="Times New Roman"/>
              </a:rPr>
              <a:t>Molto presto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al cielo, Andrea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scrivere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raccolta personale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delle  massime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defunto Maestro.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fatte altre copie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raccolta privata, che  circolarono </a:t>
            </a:r>
            <a:r>
              <a:rPr sz="1200" dirty="0">
                <a:latin typeface="Times New Roman"/>
                <a:cs typeface="Times New Roman"/>
              </a:rPr>
              <a:t>largamente tra i primi </a:t>
            </a:r>
            <a:r>
              <a:rPr sz="1200" spc="-5" dirty="0">
                <a:latin typeface="Times New Roman"/>
                <a:cs typeface="Times New Roman"/>
              </a:rPr>
              <a:t>istruttori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 cristiana. Queste </a:t>
            </a:r>
            <a:r>
              <a:rPr sz="1200" dirty="0">
                <a:latin typeface="Times New Roman"/>
                <a:cs typeface="Times New Roman"/>
              </a:rPr>
              <a:t>note </a:t>
            </a:r>
            <a:r>
              <a:rPr sz="1200" spc="-5" dirty="0">
                <a:latin typeface="Times New Roman"/>
                <a:cs typeface="Times New Roman"/>
              </a:rPr>
              <a:t>ufficiose </a:t>
            </a:r>
            <a:r>
              <a:rPr sz="1200" dirty="0">
                <a:latin typeface="Times New Roman"/>
                <a:cs typeface="Times New Roman"/>
              </a:rPr>
              <a:t>di Andrea furono </a:t>
            </a:r>
            <a:r>
              <a:rPr sz="1200" spc="-5" dirty="0">
                <a:latin typeface="Times New Roman"/>
                <a:cs typeface="Times New Roman"/>
              </a:rPr>
              <a:t>successivamente corrette,  emendate, </a:t>
            </a:r>
            <a:r>
              <a:rPr sz="1200" dirty="0">
                <a:latin typeface="Times New Roman"/>
                <a:cs typeface="Times New Roman"/>
              </a:rPr>
              <a:t>modificate e fatte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aggiunte, </a:t>
            </a:r>
            <a:r>
              <a:rPr sz="1200" dirty="0">
                <a:latin typeface="Times New Roman"/>
                <a:cs typeface="Times New Roman"/>
              </a:rPr>
              <a:t>sino a </a:t>
            </a:r>
            <a:r>
              <a:rPr sz="1200" spc="-5" dirty="0">
                <a:latin typeface="Times New Roman"/>
                <a:cs typeface="Times New Roman"/>
              </a:rPr>
              <a:t>farne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racconto abbastanza continuo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terrena 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 marL="76200" marR="5226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L’ultima </a:t>
            </a:r>
            <a:r>
              <a:rPr sz="1200" dirty="0">
                <a:latin typeface="Times New Roman"/>
                <a:cs typeface="Times New Roman"/>
              </a:rPr>
              <a:t>di queste poche </a:t>
            </a:r>
            <a:r>
              <a:rPr sz="1200" spc="-5" dirty="0">
                <a:latin typeface="Times New Roman"/>
                <a:cs typeface="Times New Roman"/>
              </a:rPr>
              <a:t>copie alterate ed emendate fu </a:t>
            </a:r>
            <a:r>
              <a:rPr sz="1200" dirty="0">
                <a:latin typeface="Times New Roman"/>
                <a:cs typeface="Times New Roman"/>
              </a:rPr>
              <a:t>distrutta </a:t>
            </a:r>
            <a:r>
              <a:rPr sz="1200" spc="-5" dirty="0">
                <a:latin typeface="Times New Roman"/>
                <a:cs typeface="Times New Roman"/>
              </a:rPr>
              <a:t>dal fuoco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Alessandria circa cento anni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scritto  </a:t>
            </a:r>
            <a:r>
              <a:rPr sz="1200" spc="-5" dirty="0">
                <a:latin typeface="Times New Roman"/>
                <a:cs typeface="Times New Roman"/>
              </a:rPr>
              <a:t>l’originale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scelto dei dodici</a:t>
            </a:r>
            <a:r>
              <a:rPr sz="1200" dirty="0">
                <a:latin typeface="Times New Roman"/>
                <a:cs typeface="Times New Roman"/>
              </a:rPr>
              <a:t> 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25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(1550.1) 139:1.10 </a:t>
            </a:r>
            <a:r>
              <a:rPr sz="1200" spc="-5" dirty="0">
                <a:latin typeface="Times New Roman"/>
                <a:cs typeface="Times New Roman"/>
              </a:rPr>
              <a:t>Andrea era </a:t>
            </a:r>
            <a:r>
              <a:rPr sz="1200" dirty="0">
                <a:latin typeface="Times New Roman"/>
                <a:cs typeface="Times New Roman"/>
              </a:rPr>
              <a:t>un uomo di visione </a:t>
            </a:r>
            <a:r>
              <a:rPr sz="1200" spc="-5" dirty="0">
                <a:latin typeface="Times New Roman"/>
                <a:cs typeface="Times New Roman"/>
              </a:rPr>
              <a:t>chiara,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logica </a:t>
            </a:r>
            <a:r>
              <a:rPr sz="1200" dirty="0">
                <a:latin typeface="Times New Roman"/>
                <a:cs typeface="Times New Roman"/>
              </a:rPr>
              <a:t>e di decisione </a:t>
            </a:r>
            <a:r>
              <a:rPr sz="1200" spc="-5" dirty="0">
                <a:latin typeface="Times New Roman"/>
                <a:cs typeface="Times New Roman"/>
              </a:rPr>
              <a:t>sicura,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consisteva  </a:t>
            </a:r>
            <a:r>
              <a:rPr sz="1200" spc="-5" dirty="0">
                <a:latin typeface="Times New Roman"/>
                <a:cs typeface="Times New Roman"/>
              </a:rPr>
              <a:t>nella sua stupenda </a:t>
            </a:r>
            <a:r>
              <a:rPr sz="1200" dirty="0">
                <a:latin typeface="Times New Roman"/>
                <a:cs typeface="Times New Roman"/>
              </a:rPr>
              <a:t>fermezza.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handicap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temperamento </a:t>
            </a:r>
            <a:r>
              <a:rPr sz="1200" spc="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mancanza </a:t>
            </a:r>
            <a:r>
              <a:rPr sz="1200" spc="-5" dirty="0">
                <a:latin typeface="Times New Roman"/>
                <a:cs typeface="Times New Roman"/>
              </a:rPr>
              <a:t>d’entusiasmo; egli si </a:t>
            </a:r>
            <a:r>
              <a:rPr sz="1200" dirty="0">
                <a:latin typeface="Times New Roman"/>
                <a:cs typeface="Times New Roman"/>
              </a:rPr>
              <a:t>astenne molte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volte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dall’incoraggiare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compagni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prudenti elogi. Questa reticenza </a:t>
            </a:r>
            <a:r>
              <a:rPr sz="1200" dirty="0">
                <a:latin typeface="Times New Roman"/>
                <a:cs typeface="Times New Roman"/>
              </a:rPr>
              <a:t>a lodare i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meritori </a:t>
            </a:r>
            <a:r>
              <a:rPr sz="1200" spc="-5" dirty="0">
                <a:latin typeface="Times New Roman"/>
                <a:cs typeface="Times New Roman"/>
              </a:rPr>
              <a:t>dei suoi amici </a:t>
            </a:r>
            <a:r>
              <a:rPr sz="1200" dirty="0">
                <a:latin typeface="Times New Roman"/>
                <a:cs typeface="Times New Roman"/>
              </a:rPr>
              <a:t>proveniva </a:t>
            </a:r>
            <a:r>
              <a:rPr sz="1200" spc="-5" dirty="0">
                <a:latin typeface="Times New Roman"/>
                <a:cs typeface="Times New Roman"/>
              </a:rPr>
              <a:t>dalla  propria </a:t>
            </a:r>
            <a:r>
              <a:rPr sz="1200" dirty="0">
                <a:latin typeface="Times New Roman"/>
                <a:cs typeface="Times New Roman"/>
              </a:rPr>
              <a:t>avversione per l’adulazione e </a:t>
            </a:r>
            <a:r>
              <a:rPr sz="1200" spc="-5" dirty="0">
                <a:latin typeface="Times New Roman"/>
                <a:cs typeface="Times New Roman"/>
              </a:rPr>
              <a:t>l’ipocrisia. Andrea era </a:t>
            </a:r>
            <a:r>
              <a:rPr sz="1200" dirty="0">
                <a:latin typeface="Times New Roman"/>
                <a:cs typeface="Times New Roman"/>
              </a:rPr>
              <a:t>uno di quegli uomini di modesta </a:t>
            </a:r>
            <a:r>
              <a:rPr sz="1200" spc="-5" dirty="0">
                <a:latin typeface="Times New Roman"/>
                <a:cs typeface="Times New Roman"/>
              </a:rPr>
              <a:t>levatura, perfetti, calmi, fattisi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che raggiungono </a:t>
            </a:r>
            <a:r>
              <a:rPr sz="1200" dirty="0">
                <a:latin typeface="Times New Roman"/>
                <a:cs typeface="Times New Roman"/>
              </a:rPr>
              <a:t>il successo.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(1550.2) 139:1.11 </a:t>
            </a:r>
            <a:r>
              <a:rPr sz="1200" spc="-5" dirty="0">
                <a:latin typeface="Times New Roman"/>
                <a:cs typeface="Times New Roman"/>
              </a:rPr>
              <a:t>Ciascuno degli apostoli amava 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resta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ognuno </a:t>
            </a:r>
            <a:r>
              <a:rPr sz="1200" spc="-5" dirty="0">
                <a:latin typeface="Times New Roman"/>
                <a:cs typeface="Times New Roman"/>
              </a:rPr>
              <a:t>dei dodici era attratto verso </a:t>
            </a:r>
            <a:r>
              <a:rPr sz="1200" dirty="0">
                <a:latin typeface="Times New Roman"/>
                <a:cs typeface="Times New Roman"/>
              </a:rPr>
              <a:t>di lui 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un certo  </a:t>
            </a:r>
            <a:r>
              <a:rPr sz="1200" spc="-5" dirty="0">
                <a:latin typeface="Times New Roman"/>
                <a:cs typeface="Times New Roman"/>
              </a:rPr>
              <a:t>tratto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che esercitava un’attrazione speciale sul singolo </a:t>
            </a:r>
            <a:r>
              <a:rPr sz="1200" dirty="0">
                <a:latin typeface="Times New Roman"/>
                <a:cs typeface="Times New Roman"/>
              </a:rPr>
              <a:t>apostolo. </a:t>
            </a:r>
            <a:r>
              <a:rPr sz="1200" spc="-5" dirty="0">
                <a:latin typeface="Times New Roman"/>
                <a:cs typeface="Times New Roman"/>
              </a:rPr>
              <a:t>Andrea ammirava </a:t>
            </a:r>
            <a:r>
              <a:rPr sz="1200" dirty="0">
                <a:latin typeface="Times New Roman"/>
                <a:cs typeface="Times New Roman"/>
              </a:rPr>
              <a:t>Gesù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costante  </a:t>
            </a:r>
            <a:r>
              <a:rPr sz="1200" spc="-5" dirty="0">
                <a:latin typeface="Times New Roman"/>
                <a:cs typeface="Times New Roman"/>
              </a:rPr>
              <a:t>sincerità, della sua </a:t>
            </a:r>
            <a:r>
              <a:rPr sz="1200" dirty="0">
                <a:latin typeface="Times New Roman"/>
                <a:cs typeface="Times New Roman"/>
              </a:rPr>
              <a:t>dignità </a:t>
            </a:r>
            <a:r>
              <a:rPr sz="1200" spc="-5" dirty="0">
                <a:latin typeface="Times New Roman"/>
                <a:cs typeface="Times New Roman"/>
              </a:rPr>
              <a:t>inalterabile.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sentivano 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conoscere  </a:t>
            </a:r>
            <a:r>
              <a:rPr sz="1200" spc="-5" dirty="0">
                <a:latin typeface="Times New Roman"/>
                <a:cs typeface="Times New Roman"/>
              </a:rPr>
              <a:t>ai loro amici; essi </a:t>
            </a:r>
            <a:r>
              <a:rPr sz="1200" dirty="0">
                <a:latin typeface="Times New Roman"/>
                <a:cs typeface="Times New Roman"/>
              </a:rPr>
              <a:t>volevano </a:t>
            </a:r>
            <a:r>
              <a:rPr sz="1200" spc="-5" dirty="0">
                <a:latin typeface="Times New Roman"/>
                <a:cs typeface="Times New Roman"/>
              </a:rPr>
              <a:t>realmente che </a:t>
            </a:r>
            <a:r>
              <a:rPr sz="1200" dirty="0">
                <a:latin typeface="Times New Roman"/>
                <a:cs typeface="Times New Roman"/>
              </a:rPr>
              <a:t>tutti 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conoscessero.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81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(1550.3) 139:1.12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persecuzioni successive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dispersero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Andrea andò </a:t>
            </a:r>
            <a:r>
              <a:rPr sz="1200" dirty="0">
                <a:latin typeface="Times New Roman"/>
                <a:cs typeface="Times New Roman"/>
              </a:rPr>
              <a:t>in Armenia, in  </a:t>
            </a:r>
            <a:r>
              <a:rPr sz="1200" spc="-5" dirty="0">
                <a:latin typeface="Times New Roman"/>
                <a:cs typeface="Times New Roman"/>
              </a:rPr>
              <a:t>Asia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Macedonia, e dopo aver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al regno </a:t>
            </a:r>
            <a:r>
              <a:rPr sz="1200" dirty="0">
                <a:latin typeface="Times New Roman"/>
                <a:cs typeface="Times New Roman"/>
              </a:rPr>
              <a:t>fu infine </a:t>
            </a:r>
            <a:r>
              <a:rPr sz="1200" spc="-5" dirty="0">
                <a:latin typeface="Times New Roman"/>
                <a:cs typeface="Times New Roman"/>
              </a:rPr>
              <a:t>arrestato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crocifisso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Patrasso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Acaia.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vollero due giorni interi prima che quest’uomo </a:t>
            </a:r>
            <a:r>
              <a:rPr sz="1200" dirty="0">
                <a:latin typeface="Times New Roman"/>
                <a:cs typeface="Times New Roman"/>
              </a:rPr>
              <a:t>robusto </a:t>
            </a:r>
            <a:r>
              <a:rPr sz="1200" spc="-5" dirty="0">
                <a:latin typeface="Times New Roman"/>
                <a:cs typeface="Times New Roman"/>
              </a:rPr>
              <a:t>spirasse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croce, </a:t>
            </a:r>
            <a:r>
              <a:rPr sz="1200" dirty="0">
                <a:latin typeface="Times New Roman"/>
                <a:cs typeface="Times New Roman"/>
              </a:rPr>
              <a:t>e durante queste </a:t>
            </a:r>
            <a:r>
              <a:rPr sz="1200" spc="-5" dirty="0">
                <a:latin typeface="Times New Roman"/>
                <a:cs typeface="Times New Roman"/>
              </a:rPr>
              <a:t>tragiche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spc="5" dirty="0">
                <a:latin typeface="Times New Roman"/>
                <a:cs typeface="Times New Roman"/>
              </a:rPr>
              <a:t>continuò 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a proclamare 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della salvezza </a:t>
            </a:r>
            <a:r>
              <a:rPr sz="1200" spc="-5" dirty="0">
                <a:latin typeface="Times New Roman"/>
                <a:cs typeface="Times New Roman"/>
              </a:rPr>
              <a:t>del regno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1659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Simon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Pietro</a:t>
            </a:r>
            <a:endParaRPr sz="160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(1550.4) 139:2.1 </a:t>
            </a:r>
            <a:r>
              <a:rPr sz="1200" spc="-5" dirty="0">
                <a:latin typeface="Times New Roman"/>
                <a:cs typeface="Times New Roman"/>
              </a:rPr>
              <a:t>Quando Simone si </a:t>
            </a:r>
            <a:r>
              <a:rPr sz="1200" dirty="0">
                <a:latin typeface="Times New Roman"/>
                <a:cs typeface="Times New Roman"/>
              </a:rPr>
              <a:t>unì </a:t>
            </a:r>
            <a:r>
              <a:rPr sz="1200" spc="-5" dirty="0">
                <a:latin typeface="Times New Roman"/>
                <a:cs typeface="Times New Roman"/>
              </a:rPr>
              <a:t>agli apostoli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trent’anni.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sposato, aveva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viveva a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Cafarnao.  Suo fratello </a:t>
            </a:r>
            <a:r>
              <a:rPr sz="1200" dirty="0">
                <a:latin typeface="Times New Roman"/>
                <a:cs typeface="Times New Roman"/>
              </a:rPr>
              <a:t>Andrea e 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moglie </a:t>
            </a:r>
            <a:r>
              <a:rPr sz="1200" dirty="0">
                <a:latin typeface="Times New Roman"/>
                <a:cs typeface="Times New Roman"/>
              </a:rPr>
              <a:t>vivevano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lui. Pietro e </a:t>
            </a:r>
            <a:r>
              <a:rPr sz="1200" spc="-5" dirty="0">
                <a:latin typeface="Times New Roman"/>
                <a:cs typeface="Times New Roman"/>
              </a:rPr>
              <a:t>Andrea erano soci </a:t>
            </a:r>
            <a:r>
              <a:rPr sz="1200" dirty="0">
                <a:latin typeface="Times New Roman"/>
                <a:cs typeface="Times New Roman"/>
              </a:rPr>
              <a:t>nella pesca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Zebedeo.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(1550.5) 139:2.2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Simone qualche tempo </a:t>
            </a:r>
            <a:r>
              <a:rPr sz="1200" spc="-5" dirty="0">
                <a:latin typeface="Times New Roman"/>
                <a:cs typeface="Times New Roman"/>
              </a:rPr>
              <a:t>prima che Andrea glielo </a:t>
            </a:r>
            <a:r>
              <a:rPr sz="1200" dirty="0">
                <a:latin typeface="Times New Roman"/>
                <a:cs typeface="Times New Roman"/>
              </a:rPr>
              <a:t>presentasse </a:t>
            </a:r>
            <a:r>
              <a:rPr sz="1200" spc="-5" dirty="0">
                <a:latin typeface="Times New Roman"/>
                <a:cs typeface="Times New Roman"/>
              </a:rPr>
              <a:t>come secondo </a:t>
            </a:r>
            <a:r>
              <a:rPr sz="1200" dirty="0">
                <a:latin typeface="Times New Roman"/>
                <a:cs typeface="Times New Roman"/>
              </a:rPr>
              <a:t>apostolo. 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diede a Simone il nome di Pietro, </a:t>
            </a:r>
            <a:r>
              <a:rPr sz="1200" spc="-5" dirty="0">
                <a:latin typeface="Times New Roman"/>
                <a:cs typeface="Times New Roman"/>
              </a:rPr>
              <a:t>lo fece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sorriso;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doveva essere </a:t>
            </a:r>
            <a:r>
              <a:rPr sz="1200" dirty="0">
                <a:latin typeface="Times New Roman"/>
                <a:cs typeface="Times New Roman"/>
              </a:rPr>
              <a:t>una sorta di </a:t>
            </a:r>
            <a:r>
              <a:rPr sz="1200" spc="-5" dirty="0">
                <a:latin typeface="Times New Roman"/>
                <a:cs typeface="Times New Roman"/>
              </a:rPr>
              <a:t>soprannome.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da tutti i 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compagno eccentrico ed </a:t>
            </a:r>
            <a:r>
              <a:rPr sz="1200" dirty="0">
                <a:latin typeface="Times New Roman"/>
                <a:cs typeface="Times New Roman"/>
              </a:rPr>
              <a:t>impulsivo.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tardi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attribuì un valore nuovo  e </a:t>
            </a:r>
            <a:r>
              <a:rPr sz="1200" spc="-5" dirty="0">
                <a:latin typeface="Times New Roman"/>
                <a:cs typeface="Times New Roman"/>
              </a:rPr>
              <a:t>significativo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soprannome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alla leggera.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(1550.6) 139:2.3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uomo impulsivo, un </a:t>
            </a:r>
            <a:r>
              <a:rPr sz="1200" spc="-5" dirty="0">
                <a:latin typeface="Times New Roman"/>
                <a:cs typeface="Times New Roman"/>
              </a:rPr>
              <a:t>ottimista. Egli era </a:t>
            </a:r>
            <a:r>
              <a:rPr sz="1200" dirty="0">
                <a:latin typeface="Times New Roman"/>
                <a:cs typeface="Times New Roman"/>
              </a:rPr>
              <a:t>cresciuto </a:t>
            </a:r>
            <a:r>
              <a:rPr sz="1200" spc="-5" dirty="0">
                <a:latin typeface="Times New Roman"/>
                <a:cs typeface="Times New Roman"/>
              </a:rPr>
              <a:t>permettendosi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libero corso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forti  sentimenti; era costantemente immerso nelle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persisteva nel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riflettere. Questa sorta </a:t>
            </a:r>
            <a:r>
              <a:rPr sz="1200" dirty="0">
                <a:latin typeface="Times New Roman"/>
                <a:cs typeface="Times New Roman"/>
              </a:rPr>
              <a:t>di sventatezza </a:t>
            </a:r>
            <a:r>
              <a:rPr sz="1200" spc="-5" dirty="0">
                <a:latin typeface="Times New Roman"/>
                <a:cs typeface="Times New Roman"/>
              </a:rPr>
              <a:t>creò  anche </a:t>
            </a:r>
            <a:r>
              <a:rPr sz="1200" dirty="0">
                <a:latin typeface="Times New Roman"/>
                <a:cs typeface="Times New Roman"/>
              </a:rPr>
              <a:t>incessanti </a:t>
            </a:r>
            <a:r>
              <a:rPr sz="1200" spc="-5" dirty="0">
                <a:latin typeface="Times New Roman"/>
                <a:cs typeface="Times New Roman"/>
              </a:rPr>
              <a:t>fastidi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e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rimproveri amichevoli del suo Maestro.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Pietro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posto in </a:t>
            </a:r>
            <a:r>
              <a:rPr sz="1200" spc="-5" dirty="0">
                <a:latin typeface="Times New Roman"/>
                <a:cs typeface="Times New Roman"/>
              </a:rPr>
              <a:t>maggiori difficoltà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parlare irriflessivo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che imparò assai </a:t>
            </a:r>
            <a:r>
              <a:rPr sz="1200" dirty="0">
                <a:latin typeface="Times New Roman"/>
                <a:cs typeface="Times New Roman"/>
              </a:rPr>
              <a:t>presto a 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molti dei suoi piani e </a:t>
            </a:r>
            <a:r>
              <a:rPr sz="1200" spc="-5" dirty="0">
                <a:latin typeface="Times New Roman"/>
                <a:cs typeface="Times New Roman"/>
              </a:rPr>
              <a:t>progetti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suo fratello Andrea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avventurarsi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delle </a:t>
            </a:r>
            <a:r>
              <a:rPr sz="1200" dirty="0">
                <a:latin typeface="Times New Roman"/>
                <a:cs typeface="Times New Roman"/>
              </a:rPr>
              <a:t>proposte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pubbliche.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5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(1550.7) 139:2.4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oratore </a:t>
            </a:r>
            <a:r>
              <a:rPr sz="1200" dirty="0">
                <a:latin typeface="Times New Roman"/>
                <a:cs typeface="Times New Roman"/>
              </a:rPr>
              <a:t>fluente, eloquente e </a:t>
            </a:r>
            <a:r>
              <a:rPr sz="1200" spc="-5" dirty="0">
                <a:latin typeface="Times New Roman"/>
                <a:cs typeface="Times New Roman"/>
              </a:rPr>
              <a:t>teatrale. </a:t>
            </a:r>
            <a:r>
              <a:rPr sz="1200" dirty="0">
                <a:latin typeface="Times New Roman"/>
                <a:cs typeface="Times New Roman"/>
              </a:rPr>
              <a:t>Era anche 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naturale ed inspirante,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pensatore  rapido </a:t>
            </a:r>
            <a:r>
              <a:rPr sz="1200" dirty="0">
                <a:latin typeface="Times New Roman"/>
                <a:cs typeface="Times New Roman"/>
              </a:rPr>
              <a:t>ma non un </a:t>
            </a:r>
            <a:r>
              <a:rPr sz="1200" spc="-5" dirty="0">
                <a:latin typeface="Times New Roman"/>
                <a:cs typeface="Times New Roman"/>
              </a:rPr>
              <a:t>ragionatore </a:t>
            </a:r>
            <a:r>
              <a:rPr sz="1200" dirty="0">
                <a:latin typeface="Times New Roman"/>
                <a:cs typeface="Times New Roman"/>
              </a:rPr>
              <a:t>profondo. </a:t>
            </a:r>
            <a:r>
              <a:rPr sz="1200" spc="-5" dirty="0">
                <a:latin typeface="Times New Roman"/>
                <a:cs typeface="Times New Roman"/>
              </a:rPr>
              <a:t>Egli poneva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domande, </a:t>
            </a:r>
            <a:r>
              <a:rPr sz="1200" dirty="0">
                <a:latin typeface="Times New Roman"/>
                <a:cs typeface="Times New Roman"/>
              </a:rPr>
              <a:t>più di tutti </a:t>
            </a:r>
            <a:r>
              <a:rPr sz="1200" spc="-5" dirty="0">
                <a:latin typeface="Times New Roman"/>
                <a:cs typeface="Times New Roman"/>
              </a:rPr>
              <a:t>gli apostoli messi insieme, </a:t>
            </a:r>
            <a:r>
              <a:rPr sz="1200" dirty="0">
                <a:latin typeface="Times New Roman"/>
                <a:cs typeface="Times New Roman"/>
              </a:rPr>
              <a:t>e sebbene la </a:t>
            </a:r>
            <a:r>
              <a:rPr sz="1200" spc="-5" dirty="0">
                <a:latin typeface="Times New Roman"/>
                <a:cs typeface="Times New Roman"/>
              </a:rPr>
              <a:t>maggior  parte </a:t>
            </a:r>
            <a:r>
              <a:rPr sz="1200" dirty="0">
                <a:latin typeface="Times New Roman"/>
                <a:cs typeface="Times New Roman"/>
              </a:rPr>
              <a:t>di queste domande </a:t>
            </a:r>
            <a:r>
              <a:rPr sz="1200" spc="-5" dirty="0">
                <a:latin typeface="Times New Roman"/>
                <a:cs typeface="Times New Roman"/>
              </a:rPr>
              <a:t>fossero buone </a:t>
            </a:r>
            <a:r>
              <a:rPr sz="1200" dirty="0">
                <a:latin typeface="Times New Roman"/>
                <a:cs typeface="Times New Roman"/>
              </a:rPr>
              <a:t>e pertinenti, molte </a:t>
            </a:r>
            <a:r>
              <a:rPr sz="1200" spc="-5" dirty="0">
                <a:latin typeface="Times New Roman"/>
                <a:cs typeface="Times New Roman"/>
              </a:rPr>
              <a:t>erano avventate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sciocche. </a:t>
            </a:r>
            <a:r>
              <a:rPr sz="1200" dirty="0">
                <a:latin typeface="Times New Roman"/>
                <a:cs typeface="Times New Roman"/>
              </a:rPr>
              <a:t>Pietro non aveva una mente </a:t>
            </a:r>
            <a:r>
              <a:rPr sz="1200" spc="-5" dirty="0">
                <a:latin typeface="Times New Roman"/>
                <a:cs typeface="Times New Roman"/>
              </a:rPr>
              <a:t>profonda,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conosceva abbastanza </a:t>
            </a:r>
            <a:r>
              <a:rPr sz="1200" dirty="0">
                <a:latin typeface="Times New Roman"/>
                <a:cs typeface="Times New Roman"/>
              </a:rPr>
              <a:t>bene la </a:t>
            </a:r>
            <a:r>
              <a:rPr sz="1200" spc="-5" dirty="0">
                <a:latin typeface="Times New Roman"/>
                <a:cs typeface="Times New Roman"/>
              </a:rPr>
              <a:t>sua mente. </a:t>
            </a:r>
            <a:r>
              <a:rPr sz="1200" dirty="0">
                <a:latin typeface="Times New Roman"/>
                <a:cs typeface="Times New Roman"/>
              </a:rPr>
              <a:t>Era dunque un uomo dalla decisione </a:t>
            </a:r>
            <a:r>
              <a:rPr sz="1200" spc="-5" dirty="0">
                <a:latin typeface="Times New Roman"/>
                <a:cs typeface="Times New Roman"/>
              </a:rPr>
              <a:t>rapida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dall’azione </a:t>
            </a:r>
            <a:r>
              <a:rPr sz="1200" dirty="0">
                <a:latin typeface="Times New Roman"/>
                <a:cs typeface="Times New Roman"/>
              </a:rPr>
              <a:t>improvvisa. </a:t>
            </a:r>
            <a:r>
              <a:rPr sz="1200" spc="-5" dirty="0">
                <a:latin typeface="Times New Roman"/>
                <a:cs typeface="Times New Roman"/>
              </a:rPr>
              <a:t>Mentre gli </a:t>
            </a:r>
            <a:r>
              <a:rPr sz="1200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discutevano sorpresi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saltò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acqua </a:t>
            </a:r>
            <a:r>
              <a:rPr sz="1200" dirty="0">
                <a:latin typeface="Times New Roman"/>
                <a:cs typeface="Times New Roman"/>
              </a:rPr>
              <a:t>e nuotò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498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(1551.1) 139:2.5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tratto </a:t>
            </a:r>
            <a:r>
              <a:rPr sz="1200" dirty="0">
                <a:latin typeface="Times New Roman"/>
                <a:cs typeface="Times New Roman"/>
              </a:rPr>
              <a:t>che Pietro </a:t>
            </a:r>
            <a:r>
              <a:rPr sz="1200" spc="-5" dirty="0">
                <a:latin typeface="Times New Roman"/>
                <a:cs typeface="Times New Roman"/>
              </a:rPr>
              <a:t>ammirava </a:t>
            </a:r>
            <a:r>
              <a:rPr sz="1200" dirty="0">
                <a:latin typeface="Times New Roman"/>
                <a:cs typeface="Times New Roman"/>
              </a:rPr>
              <a:t>di più 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superna </a:t>
            </a:r>
            <a:r>
              <a:rPr sz="1200" spc="-5" dirty="0">
                <a:latin typeface="Times New Roman"/>
                <a:cs typeface="Times New Roman"/>
              </a:rPr>
              <a:t>tenerezza. </a:t>
            </a:r>
            <a:r>
              <a:rPr sz="1200" dirty="0">
                <a:latin typeface="Times New Roman"/>
                <a:cs typeface="Times New Roman"/>
              </a:rPr>
              <a:t>Pietro non </a:t>
            </a:r>
            <a:r>
              <a:rPr sz="1200" spc="-5" dirty="0">
                <a:latin typeface="Times New Roman"/>
                <a:cs typeface="Times New Roman"/>
              </a:rPr>
              <a:t>si stancò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contemplare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tolleranza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dimenticò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lezione riguardo al perdonare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malfattori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sette volte ma settantasette  </a:t>
            </a:r>
            <a:r>
              <a:rPr sz="1200" spc="-5" dirty="0">
                <a:latin typeface="Times New Roman"/>
                <a:cs typeface="Times New Roman"/>
              </a:rPr>
              <a:t>volte. Meditò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impressioni sul carattere indulgente 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giorni oscuri </a:t>
            </a:r>
            <a:r>
              <a:rPr sz="1200" dirty="0">
                <a:latin typeface="Times New Roman"/>
                <a:cs typeface="Times New Roman"/>
              </a:rPr>
              <a:t>e tristi </a:t>
            </a:r>
            <a:r>
              <a:rPr sz="1200" spc="-5" dirty="0">
                <a:latin typeface="Times New Roman"/>
                <a:cs typeface="Times New Roman"/>
              </a:rPr>
              <a:t>immediatamente  successivi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sconsiderato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involontario rinnegamento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 </a:t>
            </a:r>
            <a:r>
              <a:rPr sz="1200" dirty="0">
                <a:latin typeface="Times New Roman"/>
                <a:cs typeface="Times New Roman"/>
              </a:rPr>
              <a:t>cortile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sommo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sacerdote.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(1551.2) 139:2.6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vacillava </a:t>
            </a:r>
            <a:r>
              <a:rPr sz="1200" dirty="0">
                <a:latin typeface="Times New Roman"/>
                <a:cs typeface="Times New Roman"/>
              </a:rPr>
              <a:t>penosamente; </a:t>
            </a:r>
            <a:r>
              <a:rPr sz="1200" spc="-5" dirty="0">
                <a:latin typeface="Times New Roman"/>
                <a:cs typeface="Times New Roman"/>
              </a:rPr>
              <a:t>passava </a:t>
            </a:r>
            <a:r>
              <a:rPr sz="1200" dirty="0">
                <a:latin typeface="Times New Roman"/>
                <a:cs typeface="Times New Roman"/>
              </a:rPr>
              <a:t>improvvisamente da un </a:t>
            </a:r>
            <a:r>
              <a:rPr sz="1200" spc="-5" dirty="0">
                <a:latin typeface="Times New Roman"/>
                <a:cs typeface="Times New Roman"/>
              </a:rPr>
              <a:t>estremo all’altro.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rifiutò che Gesù gli  lavasse </a:t>
            </a:r>
            <a:r>
              <a:rPr sz="1200" dirty="0">
                <a:latin typeface="Times New Roman"/>
                <a:cs typeface="Times New Roman"/>
              </a:rPr>
              <a:t>i piedi e poi, sentendo la </a:t>
            </a:r>
            <a:r>
              <a:rPr sz="1200" spc="-5" dirty="0">
                <a:latin typeface="Times New Roman"/>
                <a:cs typeface="Times New Roman"/>
              </a:rPr>
              <a:t>risposta del </a:t>
            </a:r>
            <a:r>
              <a:rPr sz="1200" dirty="0">
                <a:latin typeface="Times New Roman"/>
                <a:cs typeface="Times New Roman"/>
              </a:rPr>
              <a:t>Maestro, lo </a:t>
            </a:r>
            <a:r>
              <a:rPr sz="1200" spc="-5" dirty="0">
                <a:latin typeface="Times New Roman"/>
                <a:cs typeface="Times New Roman"/>
              </a:rPr>
              <a:t>pregò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lavargli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intero. Ma,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Gesù sapeva che gli errori  </a:t>
            </a:r>
            <a:r>
              <a:rPr sz="1200" dirty="0">
                <a:latin typeface="Times New Roman"/>
                <a:cs typeface="Times New Roman"/>
              </a:rPr>
              <a:t>di Pietro </a:t>
            </a:r>
            <a:r>
              <a:rPr sz="1200" spc="-5" dirty="0">
                <a:latin typeface="Times New Roman"/>
                <a:cs typeface="Times New Roman"/>
              </a:rPr>
              <a:t>venivano dalla </a:t>
            </a:r>
            <a:r>
              <a:rPr sz="1200" dirty="0">
                <a:latin typeface="Times New Roman"/>
                <a:cs typeface="Times New Roman"/>
              </a:rPr>
              <a:t>testa e non </a:t>
            </a:r>
            <a:r>
              <a:rPr sz="1200" spc="-5" dirty="0">
                <a:latin typeface="Times New Roman"/>
                <a:cs typeface="Times New Roman"/>
              </a:rPr>
              <a:t>dal cuore. Egli era </a:t>
            </a:r>
            <a:r>
              <a:rPr sz="1200" dirty="0">
                <a:latin typeface="Times New Roman"/>
                <a:cs typeface="Times New Roman"/>
              </a:rPr>
              <a:t>una delle più </a:t>
            </a:r>
            <a:r>
              <a:rPr sz="1200" spc="-5" dirty="0">
                <a:latin typeface="Times New Roman"/>
                <a:cs typeface="Times New Roman"/>
              </a:rPr>
              <a:t>inesplicabili </a:t>
            </a:r>
            <a:r>
              <a:rPr sz="1200" dirty="0">
                <a:latin typeface="Times New Roman"/>
                <a:cs typeface="Times New Roman"/>
              </a:rPr>
              <a:t>combinazioni di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e di codardia che </a:t>
            </a:r>
            <a:r>
              <a:rPr sz="1200" spc="-5" dirty="0">
                <a:latin typeface="Times New Roman"/>
                <a:cs typeface="Times New Roman"/>
              </a:rPr>
              <a:t>si  siano </a:t>
            </a:r>
            <a:r>
              <a:rPr sz="1200" dirty="0">
                <a:latin typeface="Times New Roman"/>
                <a:cs typeface="Times New Roman"/>
              </a:rPr>
              <a:t>mai viste </a:t>
            </a:r>
            <a:r>
              <a:rPr sz="1200" spc="-5" dirty="0">
                <a:latin typeface="Times New Roman"/>
                <a:cs typeface="Times New Roman"/>
              </a:rPr>
              <a:t>sulla terra.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forza 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fedeltà, </a:t>
            </a:r>
            <a:r>
              <a:rPr sz="1200" dirty="0">
                <a:latin typeface="Times New Roman"/>
                <a:cs typeface="Times New Roman"/>
              </a:rPr>
              <a:t>l’amicizia. </a:t>
            </a:r>
            <a:r>
              <a:rPr sz="1200" spc="-5" dirty="0">
                <a:latin typeface="Times New Roman"/>
                <a:cs typeface="Times New Roman"/>
              </a:rPr>
              <a:t>Pietro amava realmente </a:t>
            </a:r>
            <a:r>
              <a:rPr sz="1200" dirty="0">
                <a:latin typeface="Times New Roman"/>
                <a:cs typeface="Times New Roman"/>
              </a:rPr>
              <a:t>e sinceramente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malgrado questa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devozione, </a:t>
            </a:r>
            <a:r>
              <a:rPr sz="1200" spc="-5" dirty="0">
                <a:latin typeface="Times New Roman"/>
                <a:cs typeface="Times New Roman"/>
              </a:rPr>
              <a:t>egli era così </a:t>
            </a:r>
            <a:r>
              <a:rPr sz="1200" dirty="0">
                <a:latin typeface="Times New Roman"/>
                <a:cs typeface="Times New Roman"/>
              </a:rPr>
              <a:t>instabile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incostante da </a:t>
            </a:r>
            <a:r>
              <a:rPr sz="1200" spc="-5" dirty="0">
                <a:latin typeface="Times New Roman"/>
                <a:cs typeface="Times New Roman"/>
              </a:rPr>
              <a:t>permettere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serva </a:t>
            </a:r>
            <a:r>
              <a:rPr sz="1200" dirty="0">
                <a:latin typeface="Times New Roman"/>
                <a:cs typeface="Times New Roman"/>
              </a:rPr>
              <a:t>di molestarlo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rinnegare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Signore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Pietro poteva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la persecuzione </a:t>
            </a:r>
            <a:r>
              <a:rPr sz="1200" spc="-5" dirty="0">
                <a:latin typeface="Times New Roman"/>
                <a:cs typeface="Times New Roman"/>
              </a:rPr>
              <a:t>ed ogni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attacco diretto, </a:t>
            </a:r>
            <a:r>
              <a:rPr sz="1200" dirty="0">
                <a:latin typeface="Times New Roman"/>
                <a:cs typeface="Times New Roman"/>
              </a:rPr>
              <a:t>ma era indifeso e  </a:t>
            </a:r>
            <a:r>
              <a:rPr sz="1200" spc="-5" dirty="0">
                <a:latin typeface="Times New Roman"/>
                <a:cs typeface="Times New Roman"/>
              </a:rPr>
              <a:t>si ritirava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 ridicolo. 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soldato coraggioso quando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attacco frontale, </a:t>
            </a:r>
            <a:r>
              <a:rPr sz="1200" dirty="0">
                <a:latin typeface="Times New Roman"/>
                <a:cs typeface="Times New Roman"/>
              </a:rPr>
              <a:t>ma era un </a:t>
            </a:r>
            <a:r>
              <a:rPr sz="1200" spc="-5" dirty="0">
                <a:latin typeface="Times New Roman"/>
                <a:cs typeface="Times New Roman"/>
              </a:rPr>
              <a:t>vigliacco  che si faceva </a:t>
            </a:r>
            <a:r>
              <a:rPr sz="1200" dirty="0">
                <a:latin typeface="Times New Roman"/>
                <a:cs typeface="Times New Roman"/>
              </a:rPr>
              <a:t>piccolo per 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quando era </a:t>
            </a:r>
            <a:r>
              <a:rPr sz="1200" spc="-5" dirty="0">
                <a:latin typeface="Times New Roman"/>
                <a:cs typeface="Times New Roman"/>
              </a:rPr>
              <a:t>sorpreso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attacco alle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(1551.3) 139:2.7 </a:t>
            </a:r>
            <a:r>
              <a:rPr sz="1200" dirty="0">
                <a:latin typeface="Times New Roman"/>
                <a:cs typeface="Times New Roman"/>
              </a:rPr>
              <a:t>Pietro fu il primo apostolo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farsi avanti per </a:t>
            </a:r>
            <a:r>
              <a:rPr sz="1200" dirty="0">
                <a:latin typeface="Times New Roman"/>
                <a:cs typeface="Times New Roman"/>
              </a:rPr>
              <a:t>difendere l’opera 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Samaritani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Gentili;  tuttavia,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ad Antiochia, si </a:t>
            </a:r>
            <a:r>
              <a:rPr sz="1200" dirty="0">
                <a:latin typeface="Times New Roman"/>
                <a:cs typeface="Times New Roman"/>
              </a:rPr>
              <a:t>smentì quando fu </a:t>
            </a:r>
            <a:r>
              <a:rPr sz="1200" spc="-5" dirty="0">
                <a:latin typeface="Times New Roman"/>
                <a:cs typeface="Times New Roman"/>
              </a:rPr>
              <a:t>affrontato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Giudaici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deridevano, </a:t>
            </a:r>
            <a:r>
              <a:rPr sz="1200" dirty="0">
                <a:latin typeface="Times New Roman"/>
                <a:cs typeface="Times New Roman"/>
              </a:rPr>
              <a:t>ritirandosi </a:t>
            </a:r>
            <a:r>
              <a:rPr sz="1200" spc="-5" dirty="0">
                <a:latin typeface="Times New Roman"/>
                <a:cs typeface="Times New Roman"/>
              </a:rPr>
              <a:t>temporaneamente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attirando su </a:t>
            </a:r>
            <a:r>
              <a:rPr sz="1200" dirty="0">
                <a:latin typeface="Times New Roman"/>
                <a:cs typeface="Times New Roman"/>
              </a:rPr>
              <a:t>di lui l’intrepida </a:t>
            </a:r>
            <a:r>
              <a:rPr sz="1200" spc="-5" dirty="0">
                <a:latin typeface="Times New Roman"/>
                <a:cs typeface="Times New Roman"/>
              </a:rPr>
              <a:t>denuncia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351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(1551.4) 139:2.8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degli apostoli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apertamente </a:t>
            </a:r>
            <a:r>
              <a:rPr sz="1200" dirty="0">
                <a:latin typeface="Times New Roman"/>
                <a:cs typeface="Times New Roman"/>
              </a:rPr>
              <a:t>l’umanità e la divinità </a:t>
            </a:r>
            <a:r>
              <a:rPr sz="1200" spc="-5" dirty="0">
                <a:latin typeface="Times New Roman"/>
                <a:cs typeface="Times New Roman"/>
              </a:rPr>
              <a:t>congiunte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il primo — dopo  Giuda — a </a:t>
            </a:r>
            <a:r>
              <a:rPr sz="1200" spc="-5" dirty="0">
                <a:latin typeface="Times New Roman"/>
                <a:cs typeface="Times New Roman"/>
              </a:rPr>
              <a:t>rinnegarlo. </a:t>
            </a:r>
            <a:r>
              <a:rPr sz="1200" dirty="0">
                <a:latin typeface="Times New Roman"/>
                <a:cs typeface="Times New Roman"/>
              </a:rPr>
              <a:t>Pietro non era </a:t>
            </a:r>
            <a:r>
              <a:rPr sz="1200" spc="-5" dirty="0">
                <a:latin typeface="Times New Roman"/>
                <a:cs typeface="Times New Roman"/>
              </a:rPr>
              <a:t>particolarmente sognatore, </a:t>
            </a:r>
            <a:r>
              <a:rPr sz="1200" dirty="0">
                <a:latin typeface="Times New Roman"/>
                <a:cs typeface="Times New Roman"/>
              </a:rPr>
              <a:t>ma non amava </a:t>
            </a:r>
            <a:r>
              <a:rPr sz="1200" spc="-5" dirty="0">
                <a:latin typeface="Times New Roman"/>
                <a:cs typeface="Times New Roman"/>
              </a:rPr>
              <a:t>scendere </a:t>
            </a:r>
            <a:r>
              <a:rPr sz="1200" dirty="0">
                <a:latin typeface="Times New Roman"/>
                <a:cs typeface="Times New Roman"/>
              </a:rPr>
              <a:t>dalle nuvole </a:t>
            </a:r>
            <a:r>
              <a:rPr sz="1200" spc="-5" dirty="0">
                <a:latin typeface="Times New Roman"/>
                <a:cs typeface="Times New Roman"/>
              </a:rPr>
              <a:t>dell’estasi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dell’entusiasmo  del compiacimento </a:t>
            </a:r>
            <a:r>
              <a:rPr sz="1200" dirty="0">
                <a:latin typeface="Times New Roman"/>
                <a:cs typeface="Times New Roman"/>
              </a:rPr>
              <a:t>teatrale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semplice mondo della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14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(1551.5) 139:2.9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Gesù,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figurativamente, egli </a:t>
            </a:r>
            <a:r>
              <a:rPr sz="1200" dirty="0">
                <a:latin typeface="Times New Roman"/>
                <a:cs typeface="Times New Roman"/>
              </a:rPr>
              <a:t>o era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della processione </a:t>
            </a:r>
            <a:r>
              <a:rPr sz="1200" dirty="0">
                <a:latin typeface="Times New Roman"/>
                <a:cs typeface="Times New Roman"/>
              </a:rPr>
              <a:t>oppure </a:t>
            </a:r>
            <a:r>
              <a:rPr sz="1200" spc="-5" dirty="0">
                <a:latin typeface="Times New Roman"/>
                <a:cs typeface="Times New Roman"/>
              </a:rPr>
              <a:t>si trascinava dietro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“seguendo </a:t>
            </a:r>
            <a:r>
              <a:rPr sz="1200" dirty="0">
                <a:latin typeface="Times New Roman"/>
                <a:cs typeface="Times New Roman"/>
              </a:rPr>
              <a:t>da lontano”. </a:t>
            </a:r>
            <a:r>
              <a:rPr sz="1200" spc="-5" dirty="0">
                <a:latin typeface="Times New Roman"/>
                <a:cs typeface="Times New Roman"/>
              </a:rPr>
              <a:t>Ma era </a:t>
            </a:r>
            <a:r>
              <a:rPr sz="1200" dirty="0">
                <a:latin typeface="Times New Roman"/>
                <a:cs typeface="Times New Roman"/>
              </a:rPr>
              <a:t>il più eminente predicatore dei </a:t>
            </a:r>
            <a:r>
              <a:rPr sz="1200" spc="-5" dirty="0">
                <a:latin typeface="Times New Roman"/>
                <a:cs typeface="Times New Roman"/>
              </a:rPr>
              <a:t>dodici; egli contribuì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chiunque altro, </a:t>
            </a:r>
            <a:r>
              <a:rPr sz="1200" dirty="0">
                <a:latin typeface="Times New Roman"/>
                <a:cs typeface="Times New Roman"/>
              </a:rPr>
              <a:t>a parte </a:t>
            </a:r>
            <a:r>
              <a:rPr sz="1200" spc="-5" dirty="0">
                <a:latin typeface="Times New Roman"/>
                <a:cs typeface="Times New Roman"/>
              </a:rPr>
              <a:t>Paolo,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inviare messaggeri </a:t>
            </a:r>
            <a:r>
              <a:rPr sz="1200" spc="-5" dirty="0">
                <a:latin typeface="Times New Roman"/>
                <a:cs typeface="Times New Roman"/>
              </a:rPr>
              <a:t>dello stesso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quattro angoli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in una sola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(1551.6) 139:2.10 </a:t>
            </a:r>
            <a:r>
              <a:rPr sz="1200" dirty="0">
                <a:latin typeface="Times New Roman"/>
                <a:cs typeface="Times New Roman"/>
              </a:rPr>
              <a:t>Dopo i suoi </a:t>
            </a:r>
            <a:r>
              <a:rPr sz="1200" spc="-5" dirty="0">
                <a:latin typeface="Times New Roman"/>
                <a:cs typeface="Times New Roman"/>
              </a:rPr>
              <a:t>avventati rinnegamenti del Maestro egli ritrovò se stesso, </a:t>
            </a:r>
            <a:r>
              <a:rPr sz="1200" dirty="0">
                <a:latin typeface="Times New Roman"/>
                <a:cs typeface="Times New Roman"/>
              </a:rPr>
              <a:t>e sotto la </a:t>
            </a:r>
            <a:r>
              <a:rPr sz="1200" spc="-5" dirty="0">
                <a:latin typeface="Times New Roman"/>
                <a:cs typeface="Times New Roman"/>
              </a:rPr>
              <a:t>guida affettuosa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ritornò di nuovo </a:t>
            </a:r>
            <a:r>
              <a:rPr sz="1200" spc="-5" dirty="0">
                <a:latin typeface="Times New Roman"/>
                <a:cs typeface="Times New Roman"/>
              </a:rPr>
              <a:t>alle sue reti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pesca,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apostoli aspettavano per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che cosa sarebbe accaduto </a:t>
            </a:r>
            <a:r>
              <a:rPr sz="1200" dirty="0">
                <a:latin typeface="Times New Roman"/>
                <a:cs typeface="Times New Roman"/>
              </a:rPr>
              <a:t>dopo la  </a:t>
            </a:r>
            <a:r>
              <a:rPr sz="1200" spc="-5" dirty="0">
                <a:latin typeface="Times New Roman"/>
                <a:cs typeface="Times New Roman"/>
              </a:rPr>
              <a:t>crocifissione. </a:t>
            </a:r>
            <a:r>
              <a:rPr sz="1200" dirty="0">
                <a:latin typeface="Times New Roman"/>
                <a:cs typeface="Times New Roman"/>
              </a:rPr>
              <a:t>Quando egli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pienamente certo che </a:t>
            </a:r>
            <a:r>
              <a:rPr sz="1200" spc="-5" dirty="0">
                <a:latin typeface="Times New Roman"/>
                <a:cs typeface="Times New Roman"/>
              </a:rPr>
              <a:t>Gesù gli </a:t>
            </a:r>
            <a:r>
              <a:rPr sz="1200" dirty="0">
                <a:latin typeface="Times New Roman"/>
                <a:cs typeface="Times New Roman"/>
              </a:rPr>
              <a:t>aveva perdonato e </a:t>
            </a:r>
            <a:r>
              <a:rPr sz="1200" spc="-5" dirty="0">
                <a:latin typeface="Times New Roman"/>
                <a:cs typeface="Times New Roman"/>
              </a:rPr>
              <a:t>seppe </a:t>
            </a:r>
            <a:r>
              <a:rPr sz="1200" dirty="0">
                <a:latin typeface="Times New Roman"/>
                <a:cs typeface="Times New Roman"/>
              </a:rPr>
              <a:t>che era stato </a:t>
            </a:r>
            <a:r>
              <a:rPr sz="1200" spc="-5" dirty="0">
                <a:latin typeface="Times New Roman"/>
                <a:cs typeface="Times New Roman"/>
              </a:rPr>
              <a:t>riaccolto nel gregge del </a:t>
            </a:r>
            <a:r>
              <a:rPr sz="1200" dirty="0">
                <a:latin typeface="Times New Roman"/>
                <a:cs typeface="Times New Roman"/>
              </a:rPr>
              <a:t>Maestro,  i </a:t>
            </a:r>
            <a:r>
              <a:rPr sz="1200" spc="-5" dirty="0">
                <a:latin typeface="Times New Roman"/>
                <a:cs typeface="Times New Roman"/>
              </a:rPr>
              <a:t>fuochi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bruciarono </a:t>
            </a:r>
            <a:r>
              <a:rPr sz="1200" spc="-5" dirty="0">
                <a:latin typeface="Times New Roman"/>
                <a:cs typeface="Times New Roman"/>
              </a:rPr>
              <a:t>così vivamente nella sua anima che </a:t>
            </a:r>
            <a:r>
              <a:rPr sz="1200" dirty="0">
                <a:latin typeface="Times New Roman"/>
                <a:cs typeface="Times New Roman"/>
              </a:rPr>
              <a:t>divenne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luce di salvezza </a:t>
            </a:r>
            <a:r>
              <a:rPr sz="1200" spc="-5" dirty="0">
                <a:latin typeface="Times New Roman"/>
                <a:cs typeface="Times New Roman"/>
              </a:rPr>
              <a:t>per migliaia </a:t>
            </a:r>
            <a:r>
              <a:rPr sz="1200" dirty="0">
                <a:latin typeface="Times New Roman"/>
                <a:cs typeface="Times New Roman"/>
              </a:rPr>
              <a:t>di persone </a:t>
            </a:r>
            <a:r>
              <a:rPr sz="1200" spc="-5" dirty="0">
                <a:latin typeface="Times New Roman"/>
                <a:cs typeface="Times New Roman"/>
              </a:rPr>
              <a:t>che  erano nelle </a:t>
            </a:r>
            <a:r>
              <a:rPr sz="1200" dirty="0">
                <a:latin typeface="Times New Roman"/>
                <a:cs typeface="Times New Roman"/>
              </a:rPr>
              <a:t>tenebre.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(1551.7) 139:2.11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lasciato Gerusalemme,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prima che Paolo </a:t>
            </a:r>
            <a:r>
              <a:rPr sz="1200" dirty="0">
                <a:latin typeface="Times New Roman"/>
                <a:cs typeface="Times New Roman"/>
              </a:rPr>
              <a:t>divenisse lo spirito </a:t>
            </a:r>
            <a:r>
              <a:rPr sz="1200" spc="-5" dirty="0">
                <a:latin typeface="Times New Roman"/>
                <a:cs typeface="Times New Roman"/>
              </a:rPr>
              <a:t>guida 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chiese </a:t>
            </a:r>
            <a:r>
              <a:rPr sz="1200" spc="-5" dirty="0">
                <a:latin typeface="Times New Roman"/>
                <a:cs typeface="Times New Roman"/>
              </a:rPr>
              <a:t>cristiane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Gentili, </a:t>
            </a:r>
            <a:r>
              <a:rPr sz="1200" dirty="0">
                <a:latin typeface="Times New Roman"/>
                <a:cs typeface="Times New Roman"/>
              </a:rPr>
              <a:t>Pietro  </a:t>
            </a:r>
            <a:r>
              <a:rPr sz="1200" spc="-5" dirty="0">
                <a:latin typeface="Times New Roman"/>
                <a:cs typeface="Times New Roman"/>
              </a:rPr>
              <a:t>viaggiò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visitando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Babilonia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Corinto. Egli </a:t>
            </a:r>
            <a:r>
              <a:rPr sz="1200" dirty="0">
                <a:latin typeface="Times New Roman"/>
                <a:cs typeface="Times New Roman"/>
              </a:rPr>
              <a:t>visitò e </a:t>
            </a:r>
            <a:r>
              <a:rPr sz="1200" spc="-5" dirty="0">
                <a:latin typeface="Times New Roman"/>
                <a:cs typeface="Times New Roman"/>
              </a:rPr>
              <a:t>portò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anche </a:t>
            </a:r>
            <a:r>
              <a:rPr sz="1200" dirty="0">
                <a:latin typeface="Times New Roman"/>
                <a:cs typeface="Times New Roman"/>
              </a:rPr>
              <a:t>a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chiese </a:t>
            </a:r>
            <a:r>
              <a:rPr sz="1200" spc="-5" dirty="0">
                <a:latin typeface="Times New Roman"/>
                <a:cs typeface="Times New Roman"/>
              </a:rPr>
              <a:t>che  erano state fondate </a:t>
            </a:r>
            <a:r>
              <a:rPr sz="1200" dirty="0">
                <a:latin typeface="Times New Roman"/>
                <a:cs typeface="Times New Roman"/>
              </a:rPr>
              <a:t>da Paolo.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Pietro e Paolo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differenti per temperamento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educazione, ed anche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5" dirty="0">
                <a:latin typeface="Times New Roman"/>
                <a:cs typeface="Times New Roman"/>
              </a:rPr>
              <a:t>punto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vista teologico, </a:t>
            </a:r>
            <a:r>
              <a:rPr sz="1200" dirty="0">
                <a:latin typeface="Times New Roman"/>
                <a:cs typeface="Times New Roman"/>
              </a:rPr>
              <a:t>lavorarono insieme </a:t>
            </a:r>
            <a:r>
              <a:rPr sz="1200" spc="-5" dirty="0">
                <a:latin typeface="Times New Roman"/>
                <a:cs typeface="Times New Roman"/>
              </a:rPr>
              <a:t>armoniosamente per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delle chiese </a:t>
            </a:r>
            <a:r>
              <a:rPr sz="1200" dirty="0">
                <a:latin typeface="Times New Roman"/>
                <a:cs typeface="Times New Roman"/>
              </a:rPr>
              <a:t>durante i loro ultimi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1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(1552.1) 139:2.12 </a:t>
            </a:r>
            <a:r>
              <a:rPr sz="1200" spc="-5" dirty="0">
                <a:latin typeface="Times New Roman"/>
                <a:cs typeface="Times New Roman"/>
              </a:rPr>
              <a:t>Qualcosa dello stile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dell’insegnamento </a:t>
            </a:r>
            <a:r>
              <a:rPr sz="1200" dirty="0">
                <a:latin typeface="Times New Roman"/>
                <a:cs typeface="Times New Roman"/>
              </a:rPr>
              <a:t>di Pietro è </a:t>
            </a:r>
            <a:r>
              <a:rPr sz="1200" spc="-5" dirty="0">
                <a:latin typeface="Times New Roman"/>
                <a:cs typeface="Times New Roman"/>
              </a:rPr>
              <a:t>mostrato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sermoni parzialmente trascritti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Vangelo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stile </a:t>
            </a:r>
            <a:r>
              <a:rPr sz="1200" spc="-5" dirty="0">
                <a:latin typeface="Times New Roman"/>
                <a:cs typeface="Times New Roman"/>
              </a:rPr>
              <a:t>vigoroso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meglio palesato nella sua lettera </a:t>
            </a:r>
            <a:r>
              <a:rPr sz="1200" dirty="0">
                <a:latin typeface="Times New Roman"/>
                <a:cs typeface="Times New Roman"/>
              </a:rPr>
              <a:t>conosciuta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Prima Epistola di Pietro;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era  vero prima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successivamente alterata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6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(1552.2) 139:2.13 </a:t>
            </a:r>
            <a:r>
              <a:rPr sz="1200" spc="-5" dirty="0">
                <a:latin typeface="Times New Roman"/>
                <a:cs typeface="Times New Roman"/>
              </a:rPr>
              <a:t>Ma Pietro persisté nel </a:t>
            </a:r>
            <a:r>
              <a:rPr sz="1200" dirty="0">
                <a:latin typeface="Times New Roman"/>
                <a:cs typeface="Times New Roman"/>
              </a:rPr>
              <a:t>commettere </a:t>
            </a:r>
            <a:r>
              <a:rPr sz="1200" spc="-5" dirty="0">
                <a:latin typeface="Times New Roman"/>
                <a:cs typeface="Times New Roman"/>
              </a:rPr>
              <a:t>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convincere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che </a:t>
            </a:r>
            <a:r>
              <a:rPr sz="1200" spc="-5" dirty="0">
                <a:latin typeface="Times New Roman"/>
                <a:cs typeface="Times New Roman"/>
              </a:rPr>
              <a:t>Gesù era,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ebreo.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della </a:t>
            </a:r>
            <a:r>
              <a:rPr sz="1200" dirty="0">
                <a:latin typeface="Times New Roman"/>
                <a:cs typeface="Times New Roman"/>
              </a:rPr>
              <a:t>sua morte Simon Pietro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confusione 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tra i concetti di  </a:t>
            </a:r>
            <a:r>
              <a:rPr sz="1200" spc="-5" dirty="0">
                <a:latin typeface="Times New Roman"/>
                <a:cs typeface="Times New Roman"/>
              </a:rPr>
              <a:t>Gesù quale Messia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Ebrei, </a:t>
            </a:r>
            <a:r>
              <a:rPr sz="1200" dirty="0">
                <a:latin typeface="Times New Roman"/>
                <a:cs typeface="Times New Roman"/>
              </a:rPr>
              <a:t>di Cristo come </a:t>
            </a:r>
            <a:r>
              <a:rPr sz="1200" spc="-5" dirty="0">
                <a:latin typeface="Times New Roman"/>
                <a:cs typeface="Times New Roman"/>
              </a:rPr>
              <a:t>redentore del </a:t>
            </a:r>
            <a:r>
              <a:rPr sz="1200" dirty="0">
                <a:latin typeface="Times New Roman"/>
                <a:cs typeface="Times New Roman"/>
              </a:rPr>
              <a:t>mondo e di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come rivelazione 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04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(1552.3) 139:2.14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donna molto </a:t>
            </a:r>
            <a:r>
              <a:rPr sz="1200" spc="-5" dirty="0">
                <a:latin typeface="Times New Roman"/>
                <a:cs typeface="Times New Roman"/>
              </a:rPr>
              <a:t>capace. Per anni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lavorò utilmente come membro del corpo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Pietro fu </a:t>
            </a:r>
            <a:r>
              <a:rPr sz="1200" spc="-5" dirty="0">
                <a:latin typeface="Times New Roman"/>
                <a:cs typeface="Times New Roman"/>
              </a:rPr>
              <a:t>cacciato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essa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accompagnò </a:t>
            </a:r>
            <a:r>
              <a:rPr sz="1200" dirty="0">
                <a:latin typeface="Times New Roman"/>
                <a:cs typeface="Times New Roman"/>
              </a:rPr>
              <a:t>in tutte le sue visite </a:t>
            </a:r>
            <a:r>
              <a:rPr sz="1200" spc="-5" dirty="0">
                <a:latin typeface="Times New Roman"/>
                <a:cs typeface="Times New Roman"/>
              </a:rPr>
              <a:t>alle chiese ed </a:t>
            </a:r>
            <a:r>
              <a:rPr sz="1200" dirty="0">
                <a:latin typeface="Times New Roman"/>
                <a:cs typeface="Times New Roman"/>
              </a:rPr>
              <a:t>in tutti i suoi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di missione.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illustre </a:t>
            </a:r>
            <a:r>
              <a:rPr sz="1200" spc="-5" dirty="0">
                <a:latin typeface="Times New Roman"/>
                <a:cs typeface="Times New Roman"/>
              </a:rPr>
              <a:t>marito </a:t>
            </a:r>
            <a:r>
              <a:rPr sz="1200" dirty="0">
                <a:latin typeface="Times New Roman"/>
                <a:cs typeface="Times New Roman"/>
              </a:rPr>
              <a:t>abbandonò la </a:t>
            </a:r>
            <a:r>
              <a:rPr sz="1200" spc="-5" dirty="0">
                <a:latin typeface="Times New Roman"/>
                <a:cs typeface="Times New Roman"/>
              </a:rPr>
              <a:t>sua vita, essa fu gettata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bestie </a:t>
            </a:r>
            <a:r>
              <a:rPr sz="1200" dirty="0">
                <a:latin typeface="Times New Roman"/>
                <a:cs typeface="Times New Roman"/>
              </a:rPr>
              <a:t>feroci </a:t>
            </a:r>
            <a:r>
              <a:rPr sz="1200" spc="-5" dirty="0">
                <a:latin typeface="Times New Roman"/>
                <a:cs typeface="Times New Roman"/>
              </a:rPr>
              <a:t>nell’arena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Roma.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(1552.4) 139:2.15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quest’uomo, </a:t>
            </a:r>
            <a:r>
              <a:rPr sz="1200" dirty="0">
                <a:latin typeface="Times New Roman"/>
                <a:cs typeface="Times New Roman"/>
              </a:rPr>
              <a:t>Pietro, un intimo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cerchia ristretta, partì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proclamando la  buona </a:t>
            </a:r>
            <a:r>
              <a:rPr sz="1200" spc="-5" dirty="0">
                <a:latin typeface="Times New Roman"/>
                <a:cs typeface="Times New Roman"/>
              </a:rPr>
              <a:t>novella del regno con </a:t>
            </a:r>
            <a:r>
              <a:rPr sz="1200" dirty="0">
                <a:latin typeface="Times New Roman"/>
                <a:cs typeface="Times New Roman"/>
              </a:rPr>
              <a:t>potenza e </a:t>
            </a:r>
            <a:r>
              <a:rPr sz="1200" spc="-5" dirty="0">
                <a:latin typeface="Times New Roman"/>
                <a:cs typeface="Times New Roman"/>
              </a:rPr>
              <a:t>gloria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 suo ministero fosse </a:t>
            </a:r>
            <a:r>
              <a:rPr sz="1200" dirty="0">
                <a:latin typeface="Times New Roman"/>
                <a:cs typeface="Times New Roman"/>
              </a:rPr>
              <a:t>stata completata. Ed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considerò 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onore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catturatori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informarono che </a:t>
            </a:r>
            <a:r>
              <a:rPr sz="1200" dirty="0">
                <a:latin typeface="Times New Roman"/>
                <a:cs typeface="Times New Roman"/>
              </a:rPr>
              <a:t>doveva morire com’era morto il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— sulla </a:t>
            </a:r>
            <a:r>
              <a:rPr sz="1200" spc="-5" dirty="0">
                <a:latin typeface="Times New Roman"/>
                <a:cs typeface="Times New Roman"/>
              </a:rPr>
              <a:t>croce.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Simon Pietro fu </a:t>
            </a:r>
            <a:r>
              <a:rPr sz="1200" spc="-5" dirty="0">
                <a:latin typeface="Times New Roman"/>
                <a:cs typeface="Times New Roman"/>
              </a:rPr>
              <a:t>crocifisso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Giacomo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Zebedeo</a:t>
            </a:r>
            <a:endParaRPr sz="1600">
              <a:latin typeface="Times New Roman"/>
              <a:cs typeface="Times New Roman"/>
            </a:endParaRPr>
          </a:p>
          <a:p>
            <a:pPr marL="76200" marR="15811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(1552.5) 139:3.1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il più anziano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apostoli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che Gesù soprannominò “i figli del tuono”, </a:t>
            </a:r>
            <a:r>
              <a:rPr sz="1200" dirty="0">
                <a:latin typeface="Times New Roman"/>
                <a:cs typeface="Times New Roman"/>
              </a:rPr>
              <a:t>aveva trent’anni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divenne un apostolo. Era sposato, aveva quattro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viveva vicino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Betsaida, nei </a:t>
            </a:r>
            <a:r>
              <a:rPr sz="1200" dirty="0">
                <a:latin typeface="Times New Roman"/>
                <a:cs typeface="Times New Roman"/>
              </a:rPr>
              <a:t>dintorni di </a:t>
            </a:r>
            <a:r>
              <a:rPr sz="1200" spc="-5" dirty="0">
                <a:latin typeface="Times New Roman"/>
                <a:cs typeface="Times New Roman"/>
              </a:rPr>
              <a:t>Cafarnao.  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pescatore ed esercitava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mestiere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Giovanni ed in </a:t>
            </a:r>
            <a:r>
              <a:rPr sz="1200" spc="-5" dirty="0">
                <a:latin typeface="Times New Roman"/>
                <a:cs typeface="Times New Roman"/>
              </a:rPr>
              <a:t>società con </a:t>
            </a:r>
            <a:r>
              <a:rPr sz="1200" spc="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Simone.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Giovanni avevano il </a:t>
            </a:r>
            <a:r>
              <a:rPr sz="1200" spc="-5" dirty="0">
                <a:latin typeface="Times New Roman"/>
                <a:cs typeface="Times New Roman"/>
              </a:rPr>
              <a:t>vantaggio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conosciuto Gesù </a:t>
            </a:r>
            <a:r>
              <a:rPr sz="1200" dirty="0">
                <a:latin typeface="Times New Roman"/>
                <a:cs typeface="Times New Roman"/>
              </a:rPr>
              <a:t>da più </a:t>
            </a:r>
            <a:r>
              <a:rPr sz="1200" spc="-5" dirty="0">
                <a:latin typeface="Times New Roman"/>
                <a:cs typeface="Times New Roman"/>
              </a:rPr>
              <a:t>tempo rispetto agli altri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(1552.6) 139:3.2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abile </a:t>
            </a:r>
            <a:r>
              <a:rPr sz="1200" spc="-5" dirty="0">
                <a:latin typeface="Times New Roman"/>
                <a:cs typeface="Times New Roman"/>
              </a:rPr>
              <a:t>apostolo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temperamento contraddittorio; sembrava </a:t>
            </a:r>
            <a:r>
              <a:rPr sz="1200" dirty="0">
                <a:latin typeface="Times New Roman"/>
                <a:cs typeface="Times New Roman"/>
              </a:rPr>
              <a:t>possedere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nature, entrambe  mosse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forti sentimenti. Egli </a:t>
            </a:r>
            <a:r>
              <a:rPr sz="1200" dirty="0">
                <a:latin typeface="Times New Roman"/>
                <a:cs typeface="Times New Roman"/>
              </a:rPr>
              <a:t>era particolarmente </a:t>
            </a:r>
            <a:r>
              <a:rPr sz="1200" spc="-5" dirty="0">
                <a:latin typeface="Times New Roman"/>
                <a:cs typeface="Times New Roman"/>
              </a:rPr>
              <a:t>violento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sua indignazione era al </a:t>
            </a:r>
            <a:r>
              <a:rPr sz="1200" dirty="0">
                <a:latin typeface="Times New Roman"/>
                <a:cs typeface="Times New Roman"/>
              </a:rPr>
              <a:t>culmine. </a:t>
            </a:r>
            <a:r>
              <a:rPr sz="1200" spc="-5" dirty="0">
                <a:latin typeface="Times New Roman"/>
                <a:cs typeface="Times New Roman"/>
              </a:rPr>
              <a:t>Manifestava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temperamento </a:t>
            </a:r>
            <a:r>
              <a:rPr sz="1200" dirty="0">
                <a:latin typeface="Times New Roman"/>
                <a:cs typeface="Times New Roman"/>
              </a:rPr>
              <a:t>focoso quando </a:t>
            </a:r>
            <a:r>
              <a:rPr sz="1200" spc="-5" dirty="0">
                <a:latin typeface="Times New Roman"/>
                <a:cs typeface="Times New Roman"/>
              </a:rPr>
              <a:t>era adeguatamente provocato, </a:t>
            </a:r>
            <a:r>
              <a:rPr sz="1200" dirty="0">
                <a:latin typeface="Times New Roman"/>
                <a:cs typeface="Times New Roman"/>
              </a:rPr>
              <a:t>e quando la tempesta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passata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 solito </a:t>
            </a:r>
            <a:r>
              <a:rPr sz="1200" spc="-5" dirty="0">
                <a:latin typeface="Times New Roman"/>
                <a:cs typeface="Times New Roman"/>
              </a:rPr>
              <a:t>giustificare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scusare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collera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pretesto che </a:t>
            </a:r>
            <a:r>
              <a:rPr sz="1200" dirty="0">
                <a:latin typeface="Times New Roman"/>
                <a:cs typeface="Times New Roman"/>
              </a:rPr>
              <a:t>era totalmente una manifestazione di </a:t>
            </a:r>
            <a:r>
              <a:rPr sz="1200" spc="-5" dirty="0">
                <a:latin typeface="Times New Roman"/>
                <a:cs typeface="Times New Roman"/>
              </a:rPr>
              <a:t>giusta indignazione. Eccettuati questi accessi  periodici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collera, </a:t>
            </a:r>
            <a:r>
              <a:rPr sz="1200" dirty="0">
                <a:latin typeface="Times New Roman"/>
                <a:cs typeface="Times New Roman"/>
              </a:rPr>
              <a:t>la personalità di </a:t>
            </a:r>
            <a:r>
              <a:rPr sz="1200" spc="-5" dirty="0">
                <a:latin typeface="Times New Roman"/>
                <a:cs typeface="Times New Roman"/>
              </a:rPr>
              <a:t>Giacomo assomigliava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Andrea. Egli </a:t>
            </a:r>
            <a:r>
              <a:rPr sz="1200" dirty="0">
                <a:latin typeface="Times New Roman"/>
                <a:cs typeface="Times New Roman"/>
              </a:rPr>
              <a:t>non aveva né 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perspicacia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umana, ma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in pubblico molto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di lui. Dopo Pietro, e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Matteo, Giacomo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migliore oratore pubblico </a:t>
            </a:r>
            <a:r>
              <a:rPr sz="1200" dirty="0">
                <a:latin typeface="Times New Roman"/>
                <a:cs typeface="Times New Roman"/>
              </a:rPr>
              <a:t>tra i</a:t>
            </a:r>
            <a:r>
              <a:rPr sz="1200" spc="-5" dirty="0">
                <a:latin typeface="Times New Roman"/>
                <a:cs typeface="Times New Roman"/>
              </a:rPr>
              <a:t> dodici.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0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587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(1552.7) 139:3.3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Giacomo non </a:t>
            </a:r>
            <a:r>
              <a:rPr sz="1200" spc="-5" dirty="0">
                <a:latin typeface="Times New Roman"/>
                <a:cs typeface="Times New Roman"/>
              </a:rPr>
              <a:t>fosse per niente malinconico,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tranquillo e </a:t>
            </a:r>
            <a:r>
              <a:rPr sz="1200" spc="-5" dirty="0">
                <a:latin typeface="Times New Roman"/>
                <a:cs typeface="Times New Roman"/>
              </a:rPr>
              <a:t>taciturno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ed </a:t>
            </a:r>
            <a:r>
              <a:rPr sz="1200" dirty="0">
                <a:latin typeface="Times New Roman"/>
                <a:cs typeface="Times New Roman"/>
              </a:rPr>
              <a:t>un buon  </a:t>
            </a:r>
            <a:r>
              <a:rPr sz="1200" spc="-5" dirty="0">
                <a:latin typeface="Times New Roman"/>
                <a:cs typeface="Times New Roman"/>
              </a:rPr>
              <a:t>conversatore </a:t>
            </a:r>
            <a:r>
              <a:rPr sz="1200" dirty="0">
                <a:latin typeface="Times New Roman"/>
                <a:cs typeface="Times New Roman"/>
              </a:rPr>
              <a:t>e narratore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successivo. Egli parlava </a:t>
            </a:r>
            <a:r>
              <a:rPr sz="1200" dirty="0">
                <a:latin typeface="Times New Roman"/>
                <a:cs typeface="Times New Roman"/>
              </a:rPr>
              <a:t>di solito </a:t>
            </a:r>
            <a:r>
              <a:rPr sz="1200" spc="-5" dirty="0">
                <a:latin typeface="Times New Roman"/>
                <a:cs typeface="Times New Roman"/>
              </a:rPr>
              <a:t>liberamente con Gesù, </a:t>
            </a:r>
            <a:r>
              <a:rPr sz="1200" dirty="0">
                <a:latin typeface="Times New Roman"/>
                <a:cs typeface="Times New Roman"/>
              </a:rPr>
              <a:t>ma tra i dodici </a:t>
            </a:r>
            <a:r>
              <a:rPr sz="1200" spc="-5" dirty="0">
                <a:latin typeface="Times New Roman"/>
                <a:cs typeface="Times New Roman"/>
              </a:rPr>
              <a:t>per giorni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era  l’uomo </a:t>
            </a:r>
            <a:r>
              <a:rPr sz="1200" spc="-5" dirty="0">
                <a:latin typeface="Times New Roman"/>
                <a:cs typeface="Times New Roman"/>
              </a:rPr>
              <a:t>silenzioso.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unica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erano questi </a:t>
            </a:r>
            <a:r>
              <a:rPr sz="1200" dirty="0">
                <a:latin typeface="Times New Roman"/>
                <a:cs typeface="Times New Roman"/>
              </a:rPr>
              <a:t>periodi </a:t>
            </a:r>
            <a:r>
              <a:rPr sz="1200" spc="-5" dirty="0">
                <a:latin typeface="Times New Roman"/>
                <a:cs typeface="Times New Roman"/>
              </a:rPr>
              <a:t>d’inspiegabile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silenzio.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(1552.8) 139:3.4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caratteristica preminente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sua capacità </a:t>
            </a:r>
            <a:r>
              <a:rPr sz="1200" dirty="0">
                <a:latin typeface="Times New Roman"/>
                <a:cs typeface="Times New Roman"/>
              </a:rPr>
              <a:t>di vedere tutti i lati di un </a:t>
            </a:r>
            <a:r>
              <a:rPr sz="1200" spc="-5" dirty="0">
                <a:latin typeface="Times New Roman"/>
                <a:cs typeface="Times New Roman"/>
              </a:rPr>
              <a:t>problema.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fu lui </a:t>
            </a:r>
            <a:r>
              <a:rPr sz="1200" spc="-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vicino 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l’importanza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reali dell’insegnamento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Anche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inizialmente  lento a </a:t>
            </a:r>
            <a:r>
              <a:rPr sz="1200" spc="-5" dirty="0">
                <a:latin typeface="Times New Roman"/>
                <a:cs typeface="Times New Roman"/>
              </a:rPr>
              <a:t>comprendere ciò che </a:t>
            </a:r>
            <a:r>
              <a:rPr sz="1200" dirty="0">
                <a:latin typeface="Times New Roman"/>
                <a:cs typeface="Times New Roman"/>
              </a:rPr>
              <a:t>voleva dire il Maestro, ma </a:t>
            </a:r>
            <a:r>
              <a:rPr sz="1200" spc="-5" dirty="0">
                <a:latin typeface="Times New Roman"/>
                <a:cs typeface="Times New Roman"/>
              </a:rPr>
              <a:t>prima della fine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formazione aveva acquisito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superiore  del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Giacomo </a:t>
            </a:r>
            <a:r>
              <a:rPr sz="1200" dirty="0">
                <a:latin typeface="Times New Roman"/>
                <a:cs typeface="Times New Roman"/>
              </a:rPr>
              <a:t>era capace 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umana; s’intendeva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versatile  </a:t>
            </a:r>
            <a:r>
              <a:rPr sz="1200" spc="-5" dirty="0">
                <a:latin typeface="Times New Roman"/>
                <a:cs typeface="Times New Roman"/>
              </a:rPr>
              <a:t>Andrea, con l’impetuoso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riservato fratello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Giovanni.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(1553.1) 139:3.5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Giacomo 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avessero </a:t>
            </a:r>
            <a:r>
              <a:rPr sz="1200" spc="-5" dirty="0">
                <a:latin typeface="Times New Roman"/>
                <a:cs typeface="Times New Roman"/>
              </a:rPr>
              <a:t>delle difficoltà nel </a:t>
            </a:r>
            <a:r>
              <a:rPr sz="1200" dirty="0">
                <a:latin typeface="Times New Roman"/>
                <a:cs typeface="Times New Roman"/>
              </a:rPr>
              <a:t>cercare di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insieme, era </a:t>
            </a:r>
            <a:r>
              <a:rPr sz="1200" spc="-5" dirty="0">
                <a:latin typeface="Times New Roman"/>
                <a:cs typeface="Times New Roman"/>
              </a:rPr>
              <a:t>confortante </a:t>
            </a:r>
            <a:r>
              <a:rPr sz="1200" dirty="0">
                <a:latin typeface="Times New Roman"/>
                <a:cs typeface="Times New Roman"/>
              </a:rPr>
              <a:t>osservare </a:t>
            </a:r>
            <a:r>
              <a:rPr sz="1200" spc="-5" dirty="0">
                <a:latin typeface="Times New Roman"/>
                <a:cs typeface="Times New Roman"/>
              </a:rPr>
              <a:t>come  andavano d’accordo.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riuscirono altrettanto bene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Pietro, ma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di quanto </a:t>
            </a:r>
            <a:r>
              <a:rPr sz="1200" spc="-5" dirty="0">
                <a:latin typeface="Times New Roman"/>
                <a:cs typeface="Times New Roman"/>
              </a:rPr>
              <a:t>ordinariamente ci si  sarebbe aspettato </a:t>
            </a:r>
            <a:r>
              <a:rPr sz="1200" dirty="0">
                <a:latin typeface="Times New Roman"/>
                <a:cs typeface="Times New Roman"/>
              </a:rPr>
              <a:t>da due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specialmente da due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testardi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risoluti. Ma per quanto strano possa </a:t>
            </a:r>
            <a:r>
              <a:rPr sz="1200" dirty="0">
                <a:latin typeface="Times New Roman"/>
                <a:cs typeface="Times New Roman"/>
              </a:rPr>
              <a:t>sembrare, questi  due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erano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tolleranti l’uno con l’altro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quanto non lo </a:t>
            </a:r>
            <a:r>
              <a:rPr sz="1200" spc="-5" dirty="0">
                <a:latin typeface="Times New Roman"/>
                <a:cs typeface="Times New Roman"/>
              </a:rPr>
              <a:t>fossero con gli estranei. Essi nutrivano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 affetto </a:t>
            </a:r>
            <a:r>
              <a:rPr sz="1200" dirty="0">
                <a:latin typeface="Times New Roman"/>
                <a:cs typeface="Times New Roman"/>
              </a:rPr>
              <a:t>l’uno per </a:t>
            </a:r>
            <a:r>
              <a:rPr sz="1200" spc="-5" dirty="0">
                <a:latin typeface="Times New Roman"/>
                <a:cs typeface="Times New Roman"/>
              </a:rPr>
              <a:t>l’altro; erano sempre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degli allegri 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gioco. Erano questi “figli del </a:t>
            </a:r>
            <a:r>
              <a:rPr sz="1200" dirty="0">
                <a:latin typeface="Times New Roman"/>
                <a:cs typeface="Times New Roman"/>
              </a:rPr>
              <a:t>tuono”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volevano </a:t>
            </a:r>
            <a:r>
              <a:rPr sz="1200" spc="1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scendere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dal cielo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 Samaritani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osarono </a:t>
            </a:r>
            <a:r>
              <a:rPr sz="1200" spc="-5" dirty="0">
                <a:latin typeface="Times New Roman"/>
                <a:cs typeface="Times New Roman"/>
              </a:rPr>
              <a:t>mancare </a:t>
            </a:r>
            <a:r>
              <a:rPr sz="1200" dirty="0">
                <a:latin typeface="Times New Roman"/>
                <a:cs typeface="Times New Roman"/>
              </a:rPr>
              <a:t>di rispetto </a:t>
            </a:r>
            <a:r>
              <a:rPr sz="1200" spc="-5" dirty="0">
                <a:latin typeface="Times New Roman"/>
                <a:cs typeface="Times New Roman"/>
              </a:rPr>
              <a:t>al loro Maestro. Ma </a:t>
            </a:r>
            <a:r>
              <a:rPr sz="1200" dirty="0">
                <a:latin typeface="Times New Roman"/>
                <a:cs typeface="Times New Roman"/>
              </a:rPr>
              <a:t>la morte </a:t>
            </a:r>
            <a:r>
              <a:rPr sz="1200" spc="-5" dirty="0">
                <a:latin typeface="Times New Roman"/>
                <a:cs typeface="Times New Roman"/>
              </a:rPr>
              <a:t>prematura </a:t>
            </a:r>
            <a:r>
              <a:rPr sz="1200" dirty="0">
                <a:latin typeface="Times New Roman"/>
                <a:cs typeface="Times New Roman"/>
              </a:rPr>
              <a:t>di Giacomo  </a:t>
            </a:r>
            <a:r>
              <a:rPr sz="1200" spc="-5" dirty="0">
                <a:latin typeface="Times New Roman"/>
                <a:cs typeface="Times New Roman"/>
              </a:rPr>
              <a:t>modificò grandemente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impetuoso del </a:t>
            </a:r>
            <a:r>
              <a:rPr sz="1200" dirty="0">
                <a:latin typeface="Times New Roman"/>
                <a:cs typeface="Times New Roman"/>
              </a:rPr>
              <a:t>suo più </a:t>
            </a:r>
            <a:r>
              <a:rPr sz="1200" spc="-5" dirty="0">
                <a:latin typeface="Times New Roman"/>
                <a:cs typeface="Times New Roman"/>
              </a:rPr>
              <a:t>giovane fratello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2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(1553.2) 139:3.6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che Giacomo ammirava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era l’affetto </a:t>
            </a:r>
            <a:r>
              <a:rPr sz="1200" dirty="0">
                <a:latin typeface="Times New Roman"/>
                <a:cs typeface="Times New Roman"/>
              </a:rPr>
              <a:t>amorevole del </a:t>
            </a:r>
            <a:r>
              <a:rPr sz="1200" spc="-5" dirty="0">
                <a:latin typeface="Times New Roman"/>
                <a:cs typeface="Times New Roman"/>
              </a:rPr>
              <a:t>Maestro. L’interesse  comprensivo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ricco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povero, esercitava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attrazione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5465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(1553.3) 139:3.7 </a:t>
            </a:r>
            <a:r>
              <a:rPr sz="1200" spc="-5" dirty="0">
                <a:latin typeface="Times New Roman"/>
                <a:cs typeface="Times New Roman"/>
              </a:rPr>
              <a:t>Giacomo Zebedeo </a:t>
            </a:r>
            <a:r>
              <a:rPr sz="1200" dirty="0">
                <a:latin typeface="Times New Roman"/>
                <a:cs typeface="Times New Roman"/>
              </a:rPr>
              <a:t>era un pensatore ed un </a:t>
            </a:r>
            <a:r>
              <a:rPr sz="1200" spc="-5" dirty="0">
                <a:latin typeface="Times New Roman"/>
                <a:cs typeface="Times New Roman"/>
              </a:rPr>
              <a:t>organizzatore ben equilibrato.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Andrea, egli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dei membri </a:t>
            </a:r>
            <a:r>
              <a:rPr sz="1200" dirty="0">
                <a:latin typeface="Times New Roman"/>
                <a:cs typeface="Times New Roman"/>
              </a:rPr>
              <a:t>più  posati del </a:t>
            </a:r>
            <a:r>
              <a:rPr sz="1200" spc="-5" dirty="0">
                <a:latin typeface="Times New Roman"/>
                <a:cs typeface="Times New Roman"/>
              </a:rPr>
              <a:t>gruppo apostolico. Era </a:t>
            </a:r>
            <a:r>
              <a:rPr sz="1200" dirty="0">
                <a:latin typeface="Times New Roman"/>
                <a:cs typeface="Times New Roman"/>
              </a:rPr>
              <a:t>un individuo </a:t>
            </a:r>
            <a:r>
              <a:rPr sz="1200" spc="-5" dirty="0">
                <a:latin typeface="Times New Roman"/>
                <a:cs typeface="Times New Roman"/>
              </a:rPr>
              <a:t>energico,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aveva mai </a:t>
            </a:r>
            <a:r>
              <a:rPr sz="1200" spc="-5" dirty="0">
                <a:latin typeface="Times New Roman"/>
                <a:cs typeface="Times New Roman"/>
              </a:rPr>
              <a:t>fretta.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eccellente contrappeso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2134" cy="37801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16205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(1553.4) 139:3.8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modesto e non </a:t>
            </a:r>
            <a:r>
              <a:rPr sz="1200" spc="-5" dirty="0">
                <a:latin typeface="Times New Roman"/>
                <a:cs typeface="Times New Roman"/>
              </a:rPr>
              <a:t>enfatico, </a:t>
            </a:r>
            <a:r>
              <a:rPr sz="1200" dirty="0">
                <a:latin typeface="Times New Roman"/>
                <a:cs typeface="Times New Roman"/>
              </a:rPr>
              <a:t>un servitore quotidiano, un </a:t>
            </a:r>
            <a:r>
              <a:rPr sz="1200" spc="-5" dirty="0">
                <a:latin typeface="Times New Roman"/>
                <a:cs typeface="Times New Roman"/>
              </a:rPr>
              <a:t>lavoratore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pretese,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alcuna ricompensa  </a:t>
            </a:r>
            <a:r>
              <a:rPr sz="1200" spc="-5" dirty="0">
                <a:latin typeface="Times New Roman"/>
                <a:cs typeface="Times New Roman"/>
              </a:rPr>
              <a:t>speciale quando ebbe </a:t>
            </a:r>
            <a:r>
              <a:rPr sz="1200" dirty="0">
                <a:latin typeface="Times New Roman"/>
                <a:cs typeface="Times New Roman"/>
              </a:rPr>
              <a:t>capito </a:t>
            </a:r>
            <a:r>
              <a:rPr sz="1200" spc="-5" dirty="0">
                <a:latin typeface="Times New Roman"/>
                <a:cs typeface="Times New Roman"/>
              </a:rPr>
              <a:t>qualcosa del significato reale del regno. </a:t>
            </a:r>
            <a:r>
              <a:rPr sz="1200" dirty="0">
                <a:latin typeface="Times New Roman"/>
                <a:cs typeface="Times New Roman"/>
              </a:rPr>
              <a:t>Ed anche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storia sulla madre di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Giovanni, la  </a:t>
            </a:r>
            <a:r>
              <a:rPr sz="1200" spc="-5" dirty="0">
                <a:latin typeface="Times New Roman"/>
                <a:cs typeface="Times New Roman"/>
              </a:rPr>
              <a:t>quale chiedeva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fossero assegnati </a:t>
            </a:r>
            <a:r>
              <a:rPr sz="1200" dirty="0">
                <a:latin typeface="Times New Roman"/>
                <a:cs typeface="Times New Roman"/>
              </a:rPr>
              <a:t>i posti alla </a:t>
            </a:r>
            <a:r>
              <a:rPr sz="1200" spc="-5" dirty="0">
                <a:latin typeface="Times New Roman"/>
                <a:cs typeface="Times New Roman"/>
              </a:rPr>
              <a:t>destra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sinistra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bisognerebbe </a:t>
            </a:r>
            <a:r>
              <a:rPr sz="1200" spc="-5" dirty="0">
                <a:latin typeface="Times New Roman"/>
                <a:cs typeface="Times New Roman"/>
              </a:rPr>
              <a:t>tenere presente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richiesta.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essi dichiararono che erano </a:t>
            </a:r>
            <a:r>
              <a:rPr sz="1200" dirty="0">
                <a:latin typeface="Times New Roman"/>
                <a:cs typeface="Times New Roman"/>
              </a:rPr>
              <a:t>pronti </a:t>
            </a:r>
            <a:r>
              <a:rPr sz="1200" spc="-5" dirty="0">
                <a:latin typeface="Times New Roman"/>
                <a:cs typeface="Times New Roman"/>
              </a:rPr>
              <a:t>ad assumere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responsabilità, bisognerebbe  riconoscere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al corrente dei pericoli connessi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pretesa rivolta del Maestro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romano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erano  </a:t>
            </a:r>
            <a:r>
              <a:rPr sz="1200" dirty="0">
                <a:latin typeface="Times New Roman"/>
                <a:cs typeface="Times New Roman"/>
              </a:rPr>
              <a:t>disposti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pagarne il prezzo.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chiese </a:t>
            </a:r>
            <a:r>
              <a:rPr sz="1200" spc="-5" dirty="0">
                <a:latin typeface="Times New Roman"/>
                <a:cs typeface="Times New Roman"/>
              </a:rPr>
              <a:t>se erano pronti </a:t>
            </a:r>
            <a:r>
              <a:rPr sz="1200" dirty="0">
                <a:latin typeface="Times New Roman"/>
                <a:cs typeface="Times New Roman"/>
              </a:rPr>
              <a:t>a bere la </a:t>
            </a:r>
            <a:r>
              <a:rPr sz="1200" spc="-5" dirty="0">
                <a:latin typeface="Times New Roman"/>
                <a:cs typeface="Times New Roman"/>
              </a:rPr>
              <a:t>coppa, essi risposero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sì.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spc="5" dirty="0">
                <a:latin typeface="Times New Roman"/>
                <a:cs typeface="Times New Roman"/>
              </a:rPr>
              <a:t>riguarda 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fu letteralmente vero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bevve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degli apostoli </a:t>
            </a:r>
            <a:r>
              <a:rPr sz="1200" dirty="0">
                <a:latin typeface="Times New Roman"/>
                <a:cs typeface="Times New Roman"/>
              </a:rPr>
              <a:t>a subire il </a:t>
            </a:r>
            <a:r>
              <a:rPr sz="1200" spc="-5" dirty="0">
                <a:latin typeface="Times New Roman"/>
                <a:cs typeface="Times New Roman"/>
              </a:rPr>
              <a:t>martirio,  essendo stato presto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perire </a:t>
            </a:r>
            <a:r>
              <a:rPr sz="1200" dirty="0">
                <a:latin typeface="Times New Roman"/>
                <a:cs typeface="Times New Roman"/>
              </a:rPr>
              <a:t>di spada da Erode </a:t>
            </a:r>
            <a:r>
              <a:rPr sz="1200" spc="-5" dirty="0">
                <a:latin typeface="Times New Roman"/>
                <a:cs typeface="Times New Roman"/>
              </a:rPr>
              <a:t>Agrippa. Giacomo </a:t>
            </a:r>
            <a:r>
              <a:rPr sz="1200" dirty="0">
                <a:latin typeface="Times New Roman"/>
                <a:cs typeface="Times New Roman"/>
              </a:rPr>
              <a:t>fu così il primo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nuovo 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battaglia del </a:t>
            </a:r>
            <a:r>
              <a:rPr sz="1200" dirty="0">
                <a:latin typeface="Times New Roman"/>
                <a:cs typeface="Times New Roman"/>
              </a:rPr>
              <a:t>regno. </a:t>
            </a:r>
            <a:r>
              <a:rPr sz="1200" spc="-5" dirty="0">
                <a:latin typeface="Times New Roman"/>
                <a:cs typeface="Times New Roman"/>
              </a:rPr>
              <a:t>Erode Agrippa </a:t>
            </a:r>
            <a:r>
              <a:rPr sz="1200" dirty="0">
                <a:latin typeface="Times New Roman"/>
                <a:cs typeface="Times New Roman"/>
              </a:rPr>
              <a:t>temeva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più di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apostoli.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Giacomo era </a:t>
            </a:r>
            <a:r>
              <a:rPr sz="1200" dirty="0">
                <a:latin typeface="Times New Roman"/>
                <a:cs typeface="Times New Roman"/>
              </a:rPr>
              <a:t>spesso tranquillo e  silenzioso, ma </a:t>
            </a:r>
            <a:r>
              <a:rPr sz="1200" spc="-5" dirty="0">
                <a:latin typeface="Times New Roman"/>
                <a:cs typeface="Times New Roman"/>
              </a:rPr>
              <a:t>era coraggioso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risoluto </a:t>
            </a:r>
            <a:r>
              <a:rPr sz="1200" dirty="0">
                <a:latin typeface="Times New Roman"/>
                <a:cs typeface="Times New Roman"/>
              </a:rPr>
              <a:t>quando le </a:t>
            </a:r>
            <a:r>
              <a:rPr sz="1200" spc="-5" dirty="0">
                <a:latin typeface="Times New Roman"/>
                <a:cs typeface="Times New Roman"/>
              </a:rPr>
              <a:t>sue convinzioni erano </a:t>
            </a:r>
            <a:r>
              <a:rPr sz="1200" dirty="0">
                <a:latin typeface="Times New Roman"/>
                <a:cs typeface="Times New Roman"/>
              </a:rPr>
              <a:t>stimolate e </a:t>
            </a:r>
            <a:r>
              <a:rPr sz="1200" spc="-5" dirty="0">
                <a:latin typeface="Times New Roman"/>
                <a:cs typeface="Times New Roman"/>
              </a:rPr>
              <a:t>messe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(1553.5) 139:3.9 </a:t>
            </a:r>
            <a:r>
              <a:rPr sz="1200" spc="-5" dirty="0">
                <a:latin typeface="Times New Roman"/>
                <a:cs typeface="Times New Roman"/>
              </a:rPr>
              <a:t>Giacomo visse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pienezza, e </a:t>
            </a:r>
            <a:r>
              <a:rPr sz="1200" spc="-5" dirty="0">
                <a:latin typeface="Times New Roman"/>
                <a:cs typeface="Times New Roman"/>
              </a:rPr>
              <a:t>quando giunse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comportò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forza d’animo che </a:t>
            </a:r>
            <a:r>
              <a:rPr sz="1200" dirty="0">
                <a:latin typeface="Times New Roman"/>
                <a:cs typeface="Times New Roman"/>
              </a:rPr>
              <a:t>anche il  </a:t>
            </a:r>
            <a:r>
              <a:rPr sz="1200" spc="-5" dirty="0">
                <a:latin typeface="Times New Roman"/>
                <a:cs typeface="Times New Roman"/>
              </a:rPr>
              <a:t>suo accusatore </a:t>
            </a:r>
            <a:r>
              <a:rPr sz="1200" dirty="0">
                <a:latin typeface="Times New Roman"/>
                <a:cs typeface="Times New Roman"/>
              </a:rPr>
              <a:t>e delatore,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presente al suo 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sua esecuzione, fu così toccato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fuggì precipitosamente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scena della </a:t>
            </a:r>
            <a:r>
              <a:rPr sz="1200" dirty="0">
                <a:latin typeface="Times New Roman"/>
                <a:cs typeface="Times New Roman"/>
              </a:rPr>
              <a:t>morte di Giacomo per unirsi ai discepoli di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Giovanni Zebedeo</a:t>
            </a:r>
            <a:endParaRPr sz="1600">
              <a:latin typeface="Times New Roman"/>
              <a:cs typeface="Times New Roman"/>
            </a:endParaRPr>
          </a:p>
          <a:p>
            <a:pPr marL="63500" marR="26416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(1553.6) 139:4.1 </a:t>
            </a:r>
            <a:r>
              <a:rPr sz="1200" spc="-5" dirty="0">
                <a:latin typeface="Times New Roman"/>
                <a:cs typeface="Times New Roman"/>
              </a:rPr>
              <a:t>Quando divenne apostolo, </a:t>
            </a:r>
            <a:r>
              <a:rPr sz="1200" dirty="0">
                <a:latin typeface="Times New Roman"/>
                <a:cs typeface="Times New Roman"/>
              </a:rPr>
              <a:t>Giovanni aveva </a:t>
            </a:r>
            <a:r>
              <a:rPr sz="1200" spc="-5" dirty="0">
                <a:latin typeface="Times New Roman"/>
                <a:cs typeface="Times New Roman"/>
              </a:rPr>
              <a:t>ventiquattro anni ed era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giovane dei </a:t>
            </a:r>
            <a:r>
              <a:rPr sz="1200" dirty="0">
                <a:latin typeface="Times New Roman"/>
                <a:cs typeface="Times New Roman"/>
              </a:rPr>
              <a:t>dodici.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celibe </a:t>
            </a:r>
            <a:r>
              <a:rPr sz="1200" dirty="0">
                <a:latin typeface="Times New Roman"/>
                <a:cs typeface="Times New Roman"/>
              </a:rPr>
              <a:t>e viveva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Betsaida; era </a:t>
            </a:r>
            <a:r>
              <a:rPr sz="1200" dirty="0">
                <a:latin typeface="Times New Roman"/>
                <a:cs typeface="Times New Roman"/>
              </a:rPr>
              <a:t>un pescatore e </a:t>
            </a:r>
            <a:r>
              <a:rPr sz="1200" spc="-5" dirty="0">
                <a:latin typeface="Times New Roman"/>
                <a:cs typeface="Times New Roman"/>
              </a:rPr>
              <a:t>lavorava con suo fratello Giacomo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società con Andrea </a:t>
            </a:r>
            <a:r>
              <a:rPr sz="1200" dirty="0">
                <a:latin typeface="Times New Roman"/>
                <a:cs typeface="Times New Roman"/>
              </a:rPr>
              <a:t>e Pietro. Prima e dopo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apostolo, </a:t>
            </a:r>
            <a:r>
              <a:rPr sz="1200" dirty="0">
                <a:latin typeface="Times New Roman"/>
                <a:cs typeface="Times New Roman"/>
              </a:rPr>
              <a:t>Giovanni funzionò da </a:t>
            </a:r>
            <a:r>
              <a:rPr sz="1200" spc="-5" dirty="0">
                <a:latin typeface="Times New Roman"/>
                <a:cs typeface="Times New Roman"/>
              </a:rPr>
              <a:t>agente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famiglia del Maestro,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reggere questa responsabilità per </a:t>
            </a:r>
            <a:r>
              <a:rPr sz="1200" dirty="0">
                <a:latin typeface="Times New Roman"/>
                <a:cs typeface="Times New Roman"/>
              </a:rPr>
              <a:t>tutto il tempo in </a:t>
            </a:r>
            <a:r>
              <a:rPr sz="1200" spc="-5" dirty="0">
                <a:latin typeface="Times New Roman"/>
                <a:cs typeface="Times New Roman"/>
              </a:rPr>
              <a:t>cui Maria, </a:t>
            </a:r>
            <a:r>
              <a:rPr sz="1200" dirty="0">
                <a:latin typeface="Times New Roman"/>
                <a:cs typeface="Times New Roman"/>
              </a:rPr>
              <a:t>la madre di Gesù,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(1553.7) 139:4.2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Giovanni era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giovane dei </a:t>
            </a:r>
            <a:r>
              <a:rPr sz="1200" dirty="0">
                <a:latin typeface="Times New Roman"/>
                <a:cs typeface="Times New Roman"/>
              </a:rPr>
              <a:t>dodici e </a:t>
            </a:r>
            <a:r>
              <a:rPr sz="1200" spc="-5" dirty="0">
                <a:latin typeface="Times New Roman"/>
                <a:cs typeface="Times New Roman"/>
              </a:rPr>
              <a:t>così strettamente associato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famiglia, era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caro al Maestro,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esatto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“il discepolo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amava”. Non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sospettare </a:t>
            </a:r>
            <a:r>
              <a:rPr sz="1200" dirty="0">
                <a:latin typeface="Times New Roman"/>
                <a:cs typeface="Times New Roman"/>
              </a:rPr>
              <a:t>una personalità  </a:t>
            </a:r>
            <a:r>
              <a:rPr sz="1200" spc="-5" dirty="0">
                <a:latin typeface="Times New Roman"/>
                <a:cs typeface="Times New Roman"/>
              </a:rPr>
              <a:t>così magnanima come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colpevole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favoritismo,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amato uno dei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degli altri.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 Giovanni era </a:t>
            </a:r>
            <a:r>
              <a:rPr sz="1200" dirty="0">
                <a:latin typeface="Times New Roman"/>
                <a:cs typeface="Times New Roman"/>
              </a:rPr>
              <a:t>uno dei tre </a:t>
            </a:r>
            <a:r>
              <a:rPr sz="1200" spc="-5" dirty="0">
                <a:latin typeface="Times New Roman"/>
                <a:cs typeface="Times New Roman"/>
              </a:rPr>
              <a:t>aiutanti personali </a:t>
            </a:r>
            <a:r>
              <a:rPr sz="1200" dirty="0">
                <a:latin typeface="Times New Roman"/>
                <a:cs typeface="Times New Roman"/>
              </a:rPr>
              <a:t>di Gesù diede </a:t>
            </a:r>
            <a:r>
              <a:rPr sz="1200" spc="-5" dirty="0">
                <a:latin typeface="Times New Roman"/>
                <a:cs typeface="Times New Roman"/>
              </a:rPr>
              <a:t>ulteriore </a:t>
            </a:r>
            <a:r>
              <a:rPr sz="1200" dirty="0">
                <a:latin typeface="Times New Roman"/>
                <a:cs typeface="Times New Roman"/>
              </a:rPr>
              <a:t>verosimiglianza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idea errata,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contare che Giovanni,  </a:t>
            </a:r>
            <a:r>
              <a:rPr sz="1200" spc="-5" dirty="0">
                <a:latin typeface="Times New Roman"/>
                <a:cs typeface="Times New Roman"/>
              </a:rPr>
              <a:t>come suo fratello </a:t>
            </a:r>
            <a:r>
              <a:rPr sz="1200" dirty="0">
                <a:latin typeface="Times New Roman"/>
                <a:cs typeface="Times New Roman"/>
              </a:rPr>
              <a:t>Giacomo,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più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rispetto </a:t>
            </a:r>
            <a:r>
              <a:rPr sz="1200" spc="-5" dirty="0">
                <a:latin typeface="Times New Roman"/>
                <a:cs typeface="Times New Roman"/>
              </a:rPr>
              <a:t>agli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(1554.1) 139:4.3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furono assegnati come aiutanti </a:t>
            </a:r>
            <a:r>
              <a:rPr sz="1200" dirty="0">
                <a:latin typeface="Times New Roman"/>
                <a:cs typeface="Times New Roman"/>
              </a:rPr>
              <a:t>personali a </a:t>
            </a:r>
            <a:r>
              <a:rPr sz="1200" spc="-5" dirty="0">
                <a:latin typeface="Times New Roman"/>
                <a:cs typeface="Times New Roman"/>
              </a:rPr>
              <a:t>Gesù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divenuti apostoli. Subito  dopo la </a:t>
            </a:r>
            <a:r>
              <a:rPr sz="1200" spc="-5" dirty="0">
                <a:latin typeface="Times New Roman"/>
                <a:cs typeface="Times New Roman"/>
              </a:rPr>
              <a:t>selezione dei dodici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Gesù incaricò Andrea ad agire come direttore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gruppo, gli disse: “Ed </a:t>
            </a:r>
            <a:r>
              <a:rPr sz="120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desidero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designi </a:t>
            </a:r>
            <a:r>
              <a:rPr sz="1200" dirty="0">
                <a:latin typeface="Times New Roman"/>
                <a:cs typeface="Times New Roman"/>
              </a:rPr>
              <a:t>due o tre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compagni per </a:t>
            </a:r>
            <a:r>
              <a:rPr sz="1200" spc="-5" dirty="0">
                <a:latin typeface="Times New Roman"/>
                <a:cs typeface="Times New Roman"/>
              </a:rPr>
              <a:t>stare con </a:t>
            </a:r>
            <a:r>
              <a:rPr sz="1200" dirty="0">
                <a:latin typeface="Times New Roman"/>
                <a:cs typeface="Times New Roman"/>
              </a:rPr>
              <a:t>me e rimanere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mio fianco, a </a:t>
            </a:r>
            <a:r>
              <a:rPr sz="1200" spc="-5" dirty="0">
                <a:latin typeface="Times New Roman"/>
                <a:cs typeface="Times New Roman"/>
              </a:rPr>
              <a:t>confortarmi </a:t>
            </a:r>
            <a:r>
              <a:rPr sz="1200" dirty="0">
                <a:latin typeface="Times New Roman"/>
                <a:cs typeface="Times New Roman"/>
              </a:rPr>
              <a:t>e badare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spc="10" dirty="0">
                <a:latin typeface="Times New Roman"/>
                <a:cs typeface="Times New Roman"/>
              </a:rPr>
              <a:t>mie 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quotidiane.” E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pensò fosse la cosa migliore </a:t>
            </a:r>
            <a:r>
              <a:rPr sz="1200" spc="-5" dirty="0">
                <a:latin typeface="Times New Roman"/>
                <a:cs typeface="Times New Roman"/>
              </a:rPr>
              <a:t>scegliere per questo incarico </a:t>
            </a:r>
            <a:r>
              <a:rPr sz="1200" dirty="0">
                <a:latin typeface="Times New Roman"/>
                <a:cs typeface="Times New Roman"/>
              </a:rPr>
              <a:t>speciale 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scelti  </a:t>
            </a:r>
            <a:r>
              <a:rPr sz="1200" spc="-5" dirty="0">
                <a:latin typeface="Times New Roman"/>
                <a:cs typeface="Times New Roman"/>
              </a:rPr>
              <a:t>per primi.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desiderato </a:t>
            </a:r>
            <a:r>
              <a:rPr sz="1200" dirty="0">
                <a:latin typeface="Times New Roman"/>
                <a:cs typeface="Times New Roman"/>
              </a:rPr>
              <a:t>offrirsi </a:t>
            </a:r>
            <a:r>
              <a:rPr sz="1200" spc="-5" dirty="0">
                <a:latin typeface="Times New Roman"/>
                <a:cs typeface="Times New Roman"/>
              </a:rPr>
              <a:t>volontario </a:t>
            </a:r>
            <a:r>
              <a:rPr sz="1200" dirty="0">
                <a:latin typeface="Times New Roman"/>
                <a:cs typeface="Times New Roman"/>
              </a:rPr>
              <a:t>anche lui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benedetto,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conferito il  </a:t>
            </a:r>
            <a:r>
              <a:rPr sz="1200" spc="-5" dirty="0">
                <a:latin typeface="Times New Roman"/>
                <a:cs typeface="Times New Roman"/>
              </a:rPr>
              <a:t>suo incarico;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ordinò immediatamente che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fossero assegnati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(1554.2) 139:4.4 </a:t>
            </a:r>
            <a:r>
              <a:rPr sz="1200" spc="-5" dirty="0">
                <a:latin typeface="Times New Roman"/>
                <a:cs typeface="Times New Roman"/>
              </a:rPr>
              <a:t>Giovanni Zebedeo </a:t>
            </a:r>
            <a:r>
              <a:rPr sz="1200" dirty="0">
                <a:latin typeface="Times New Roman"/>
                <a:cs typeface="Times New Roman"/>
              </a:rPr>
              <a:t>aveva molti </a:t>
            </a:r>
            <a:r>
              <a:rPr sz="1200" spc="-5" dirty="0">
                <a:latin typeface="Times New Roman"/>
                <a:cs typeface="Times New Roman"/>
              </a:rPr>
              <a:t>tratti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piacevoli, </a:t>
            </a:r>
            <a:r>
              <a:rPr sz="1200" dirty="0">
                <a:latin typeface="Times New Roman"/>
                <a:cs typeface="Times New Roman"/>
              </a:rPr>
              <a:t>ma 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piacevole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eccessiva,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generalmente ben dissimulata, presunzione.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lunga associazione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produsse numerosi </a:t>
            </a:r>
            <a:r>
              <a:rPr sz="1200" spc="-5" dirty="0">
                <a:latin typeface="Times New Roman"/>
                <a:cs typeface="Times New Roman"/>
              </a:rPr>
              <a:t>ed importanti cambiamenti nel  suo carattere. Questa </a:t>
            </a:r>
            <a:r>
              <a:rPr sz="1200" dirty="0">
                <a:latin typeface="Times New Roman"/>
                <a:cs typeface="Times New Roman"/>
              </a:rPr>
              <a:t>presunzione diminuì </a:t>
            </a:r>
            <a:r>
              <a:rPr sz="1200" spc="-5" dirty="0">
                <a:latin typeface="Times New Roman"/>
                <a:cs typeface="Times New Roman"/>
              </a:rPr>
              <a:t>considerevolmente,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invecchiò </a:t>
            </a:r>
            <a:r>
              <a:rPr sz="1200" dirty="0">
                <a:latin typeface="Times New Roman"/>
                <a:cs typeface="Times New Roman"/>
              </a:rPr>
              <a:t>e divenne più o meno </a:t>
            </a:r>
            <a:r>
              <a:rPr sz="1200" spc="-5" dirty="0">
                <a:latin typeface="Times New Roman"/>
                <a:cs typeface="Times New Roman"/>
              </a:rPr>
              <a:t>infantile, questa  autostima riapparve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misura, cosicché, 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guidare Natan nella </a:t>
            </a:r>
            <a:r>
              <a:rPr sz="1200" dirty="0">
                <a:latin typeface="Times New Roman"/>
                <a:cs typeface="Times New Roman"/>
              </a:rPr>
              <a:t>redazione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Vangelo che porta ora  il </a:t>
            </a:r>
            <a:r>
              <a:rPr sz="1200" spc="-5" dirty="0">
                <a:latin typeface="Times New Roman"/>
                <a:cs typeface="Times New Roman"/>
              </a:rPr>
              <a:t>suo nome,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apostolo non esitò a </a:t>
            </a:r>
            <a:r>
              <a:rPr sz="1200" spc="-5" dirty="0">
                <a:latin typeface="Times New Roman"/>
                <a:cs typeface="Times New Roman"/>
              </a:rPr>
              <a:t>designare ripetutamente se stesso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“il discepolo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amava”.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fu il 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l’amico </a:t>
            </a:r>
            <a:r>
              <a:rPr sz="1200" dirty="0">
                <a:latin typeface="Times New Roman"/>
                <a:cs typeface="Times New Roman"/>
              </a:rPr>
              <a:t>intimo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rispetto 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mortale, che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suo rappresentante </a:t>
            </a:r>
            <a:r>
              <a:rPr sz="1200" dirty="0">
                <a:latin typeface="Times New Roman"/>
                <a:cs typeface="Times New Roman"/>
              </a:rPr>
              <a:t>personale 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in così </a:t>
            </a:r>
            <a:r>
              <a:rPr sz="1200" spc="-5" dirty="0">
                <a:latin typeface="Times New Roman"/>
                <a:cs typeface="Times New Roman"/>
              </a:rPr>
              <a:t>tante questioni,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da sorprendersi </a:t>
            </a:r>
            <a:r>
              <a:rPr sz="1200" spc="-5" dirty="0">
                <a:latin typeface="Times New Roman"/>
                <a:cs typeface="Times New Roman"/>
              </a:rPr>
              <a:t>che sia giunto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se stesso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“discepolo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amava”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sapeva certamente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discepolo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faceva </a:t>
            </a:r>
            <a:r>
              <a:rPr sz="1200" spc="-5" dirty="0">
                <a:latin typeface="Times New Roman"/>
                <a:cs typeface="Times New Roman"/>
              </a:rPr>
              <a:t>così spesso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affidamento.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18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2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(1554.3) 139:4.5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tratto </a:t>
            </a:r>
            <a:r>
              <a:rPr sz="1200" dirty="0">
                <a:latin typeface="Times New Roman"/>
                <a:cs typeface="Times New Roman"/>
              </a:rPr>
              <a:t>più notevole </a:t>
            </a:r>
            <a:r>
              <a:rPr sz="1200" spc="-5" dirty="0">
                <a:latin typeface="Times New Roman"/>
                <a:cs typeface="Times New Roman"/>
              </a:rPr>
              <a:t>del carattere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affidabilità; egli era </a:t>
            </a:r>
            <a:r>
              <a:rPr sz="1200" dirty="0">
                <a:latin typeface="Times New Roman"/>
                <a:cs typeface="Times New Roman"/>
              </a:rPr>
              <a:t>pronto e </a:t>
            </a:r>
            <a:r>
              <a:rPr sz="1200" spc="-5" dirty="0">
                <a:latin typeface="Times New Roman"/>
                <a:cs typeface="Times New Roman"/>
              </a:rPr>
              <a:t>coraggioso, fedele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devoto.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più grande </a:t>
            </a: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caratteristica presunzione. Egli </a:t>
            </a:r>
            <a:r>
              <a:rPr sz="1200" dirty="0">
                <a:latin typeface="Times New Roman"/>
                <a:cs typeface="Times New Roman"/>
              </a:rPr>
              <a:t>era il membro 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ed il più  </a:t>
            </a:r>
            <a:r>
              <a:rPr sz="1200" spc="-5" dirty="0">
                <a:latin typeface="Times New Roman"/>
                <a:cs typeface="Times New Roman"/>
              </a:rPr>
              <a:t>giovane del gruppo </a:t>
            </a:r>
            <a:r>
              <a:rPr sz="1200" dirty="0">
                <a:latin typeface="Times New Roman"/>
                <a:cs typeface="Times New Roman"/>
              </a:rPr>
              <a:t>apostolico. </a:t>
            </a:r>
            <a:r>
              <a:rPr sz="1200" spc="-5" dirty="0">
                <a:latin typeface="Times New Roman"/>
                <a:cs typeface="Times New Roman"/>
              </a:rPr>
              <a:t>Forse era stato </a:t>
            </a:r>
            <a:r>
              <a:rPr sz="1200" dirty="0">
                <a:latin typeface="Times New Roman"/>
                <a:cs typeface="Times New Roman"/>
              </a:rPr>
              <a:t>un po’ viziato; </a:t>
            </a:r>
            <a:r>
              <a:rPr sz="1200" spc="-5" dirty="0">
                <a:latin typeface="Times New Roman"/>
                <a:cs typeface="Times New Roman"/>
              </a:rPr>
              <a:t>probabilmente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assecondato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po’ troppo.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Giovanni  </a:t>
            </a:r>
            <a:r>
              <a:rPr sz="1200" spc="-5" dirty="0">
                <a:latin typeface="Times New Roman"/>
                <a:cs typeface="Times New Roman"/>
              </a:rPr>
              <a:t>degli anni successivi </a:t>
            </a:r>
            <a:r>
              <a:rPr sz="1200" dirty="0">
                <a:latin typeface="Times New Roman"/>
                <a:cs typeface="Times New Roman"/>
              </a:rPr>
              <a:t>era un tipo di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differente dal </a:t>
            </a:r>
            <a:r>
              <a:rPr sz="1200" dirty="0">
                <a:latin typeface="Times New Roman"/>
                <a:cs typeface="Times New Roman"/>
              </a:rPr>
              <a:t>giovane narcisista e </a:t>
            </a:r>
            <a:r>
              <a:rPr sz="1200" spc="-5" dirty="0">
                <a:latin typeface="Times New Roman"/>
                <a:cs typeface="Times New Roman"/>
              </a:rPr>
              <a:t>capriccioso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entrò nei ranghi </a:t>
            </a:r>
            <a:r>
              <a:rPr sz="1200" dirty="0">
                <a:latin typeface="Times New Roman"/>
                <a:cs typeface="Times New Roman"/>
              </a:rPr>
              <a:t>degli apostoli  di </a:t>
            </a:r>
            <a:r>
              <a:rPr sz="1200" spc="-5" dirty="0">
                <a:latin typeface="Times New Roman"/>
                <a:cs typeface="Times New Roman"/>
              </a:rPr>
              <a:t>Gesù all’età </a:t>
            </a:r>
            <a:r>
              <a:rPr sz="1200" dirty="0">
                <a:latin typeface="Times New Roman"/>
                <a:cs typeface="Times New Roman"/>
              </a:rPr>
              <a:t>di ventiquattro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(1554.4) 139:4.6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apprezzava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erano l’amore </a:t>
            </a:r>
            <a:r>
              <a:rPr sz="1200" dirty="0">
                <a:latin typeface="Times New Roman"/>
                <a:cs typeface="Times New Roman"/>
              </a:rPr>
              <a:t>e l’altruismo del </a:t>
            </a:r>
            <a:r>
              <a:rPr sz="1200" spc="-5" dirty="0">
                <a:latin typeface="Times New Roman"/>
                <a:cs typeface="Times New Roman"/>
              </a:rPr>
              <a:t>Maestro;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tratti fecero 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impressione su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lui che tutta la </a:t>
            </a:r>
            <a:r>
              <a:rPr sz="1200" spc="-5" dirty="0">
                <a:latin typeface="Times New Roman"/>
                <a:cs typeface="Times New Roman"/>
              </a:rPr>
              <a:t>sua vita successiva fu </a:t>
            </a:r>
            <a:r>
              <a:rPr sz="1200" dirty="0">
                <a:latin typeface="Times New Roman"/>
                <a:cs typeface="Times New Roman"/>
              </a:rPr>
              <a:t>dominata da un </a:t>
            </a:r>
            <a:r>
              <a:rPr sz="1200" spc="-5" dirty="0">
                <a:latin typeface="Times New Roman"/>
                <a:cs typeface="Times New Roman"/>
              </a:rPr>
              <a:t>sentimento d’amore </a:t>
            </a:r>
            <a:r>
              <a:rPr sz="1200" dirty="0">
                <a:latin typeface="Times New Roman"/>
                <a:cs typeface="Times New Roman"/>
              </a:rPr>
              <a:t>e di devozione </a:t>
            </a:r>
            <a:r>
              <a:rPr sz="1200" spc="-5" dirty="0">
                <a:latin typeface="Times New Roman"/>
                <a:cs typeface="Times New Roman"/>
              </a:rPr>
              <a:t>fraterna. Egli  parlò dell’amore </a:t>
            </a:r>
            <a:r>
              <a:rPr sz="1200" dirty="0">
                <a:latin typeface="Times New Roman"/>
                <a:cs typeface="Times New Roman"/>
              </a:rPr>
              <a:t>e scrisse </a:t>
            </a:r>
            <a:r>
              <a:rPr sz="1200" spc="-5" dirty="0">
                <a:latin typeface="Times New Roman"/>
                <a:cs typeface="Times New Roman"/>
              </a:rPr>
              <a:t>sull’amore. Questo </a:t>
            </a:r>
            <a:r>
              <a:rPr sz="1200" dirty="0">
                <a:latin typeface="Times New Roman"/>
                <a:cs typeface="Times New Roman"/>
              </a:rPr>
              <a:t>“figlio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tuono” divenne </a:t>
            </a:r>
            <a:r>
              <a:rPr sz="1200" spc="-5" dirty="0">
                <a:latin typeface="Times New Roman"/>
                <a:cs typeface="Times New Roman"/>
              </a:rPr>
              <a:t>“l’apostolo dell’amore”. </a:t>
            </a:r>
            <a:r>
              <a:rPr sz="1200" dirty="0">
                <a:latin typeface="Times New Roman"/>
                <a:cs typeface="Times New Roman"/>
              </a:rPr>
              <a:t>E ad </a:t>
            </a:r>
            <a:r>
              <a:rPr sz="1200" spc="-5" dirty="0">
                <a:latin typeface="Times New Roman"/>
                <a:cs typeface="Times New Roman"/>
              </a:rPr>
              <a:t>Efeso,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vecchio  </a:t>
            </a:r>
            <a:r>
              <a:rPr sz="1200" spc="-5" dirty="0">
                <a:latin typeface="Times New Roman"/>
                <a:cs typeface="Times New Roman"/>
              </a:rPr>
              <a:t>vescovo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stare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 sul </a:t>
            </a:r>
            <a:r>
              <a:rPr sz="1200" dirty="0">
                <a:latin typeface="Times New Roman"/>
                <a:cs typeface="Times New Roman"/>
              </a:rPr>
              <a:t>pulpito per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e bisognava </a:t>
            </a:r>
            <a:r>
              <a:rPr sz="1200" spc="-5" dirty="0">
                <a:latin typeface="Times New Roman"/>
                <a:cs typeface="Times New Roman"/>
              </a:rPr>
              <a:t>portarlo </a:t>
            </a:r>
            <a:r>
              <a:rPr sz="1200" dirty="0">
                <a:latin typeface="Times New Roman"/>
                <a:cs typeface="Times New Roman"/>
              </a:rPr>
              <a:t>in chiesa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sedia,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termine  </a:t>
            </a:r>
            <a:r>
              <a:rPr sz="1200" spc="-5" dirty="0">
                <a:latin typeface="Times New Roman"/>
                <a:cs typeface="Times New Roman"/>
              </a:rPr>
              <a:t>del servizio gli </a:t>
            </a:r>
            <a:r>
              <a:rPr sz="1200" dirty="0">
                <a:latin typeface="Times New Roman"/>
                <a:cs typeface="Times New Roman"/>
              </a:rPr>
              <a:t>chiedevano di dire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ai credenti, per anni </a:t>
            </a:r>
            <a:r>
              <a:rPr sz="1200" dirty="0">
                <a:latin typeface="Times New Roman"/>
                <a:cs typeface="Times New Roman"/>
              </a:rPr>
              <a:t>la sua unica </a:t>
            </a:r>
            <a:r>
              <a:rPr sz="1200" spc="-5" dirty="0">
                <a:latin typeface="Times New Roman"/>
                <a:cs typeface="Times New Roman"/>
              </a:rPr>
              <a:t>espressione fu: “Miei piccoli figli, </a:t>
            </a:r>
            <a:r>
              <a:rPr sz="1200" spc="5" dirty="0">
                <a:latin typeface="Times New Roman"/>
                <a:cs typeface="Times New Roman"/>
              </a:rPr>
              <a:t>amatevi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2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(1554.5) 139:4.7 </a:t>
            </a:r>
            <a:r>
              <a:rPr sz="1200" spc="-5" dirty="0">
                <a:latin typeface="Times New Roman"/>
                <a:cs typeface="Times New Roman"/>
              </a:rPr>
              <a:t>Giovanni era </a:t>
            </a:r>
            <a:r>
              <a:rPr sz="1200" dirty="0">
                <a:latin typeface="Times New Roman"/>
                <a:cs typeface="Times New Roman"/>
              </a:rPr>
              <a:t>un uomo di </a:t>
            </a:r>
            <a:r>
              <a:rPr sz="1200" spc="-5" dirty="0">
                <a:latin typeface="Times New Roman"/>
                <a:cs typeface="Times New Roman"/>
              </a:rPr>
              <a:t>poche parole,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umore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scosso. Egli </a:t>
            </a:r>
            <a:r>
              <a:rPr sz="1200" dirty="0">
                <a:latin typeface="Times New Roman"/>
                <a:cs typeface="Times New Roman"/>
              </a:rPr>
              <a:t>pensava molto, ma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poco.  Con </a:t>
            </a:r>
            <a:r>
              <a:rPr sz="1200" spc="-5" dirty="0">
                <a:latin typeface="Times New Roman"/>
                <a:cs typeface="Times New Roman"/>
              </a:rPr>
              <a:t>l’età </a:t>
            </a:r>
            <a:r>
              <a:rPr sz="1200" dirty="0">
                <a:latin typeface="Times New Roman"/>
                <a:cs typeface="Times New Roman"/>
              </a:rPr>
              <a:t>il suo umore divenne più </a:t>
            </a:r>
            <a:r>
              <a:rPr sz="1200" spc="-5" dirty="0">
                <a:latin typeface="Times New Roman"/>
                <a:cs typeface="Times New Roman"/>
              </a:rPr>
              <a:t>mite, egli si </a:t>
            </a:r>
            <a:r>
              <a:rPr sz="1200" dirty="0">
                <a:latin typeface="Times New Roman"/>
                <a:cs typeface="Times New Roman"/>
              </a:rPr>
              <a:t>controllò </a:t>
            </a:r>
            <a:r>
              <a:rPr sz="1200" spc="-5" dirty="0">
                <a:latin typeface="Times New Roman"/>
                <a:cs typeface="Times New Roman"/>
              </a:rPr>
              <a:t>meglio, </a:t>
            </a:r>
            <a:r>
              <a:rPr sz="1200" dirty="0">
                <a:latin typeface="Times New Roman"/>
                <a:cs typeface="Times New Roman"/>
              </a:rPr>
              <a:t>ma non vinse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avversione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superò </a:t>
            </a:r>
            <a:r>
              <a:rPr sz="1200" dirty="0">
                <a:latin typeface="Times New Roman"/>
                <a:cs typeface="Times New Roman"/>
              </a:rPr>
              <a:t>mai del  tutto questa </a:t>
            </a:r>
            <a:r>
              <a:rPr sz="1200" spc="-5" dirty="0">
                <a:latin typeface="Times New Roman"/>
                <a:cs typeface="Times New Roman"/>
              </a:rPr>
              <a:t>reticenza.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dotato di una </a:t>
            </a:r>
            <a:r>
              <a:rPr sz="1200" spc="-5" dirty="0">
                <a:latin typeface="Times New Roman"/>
                <a:cs typeface="Times New Roman"/>
              </a:rPr>
              <a:t>straordinaria immaginazione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81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(1555.1) 139:4.8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altro lato di </a:t>
            </a:r>
            <a:r>
              <a:rPr sz="1200" spc="-5" dirty="0">
                <a:latin typeface="Times New Roman"/>
                <a:cs typeface="Times New Roman"/>
              </a:rPr>
              <a:t>Giovanni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si sarebbe aspettato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in questo tipo </a:t>
            </a:r>
            <a:r>
              <a:rPr sz="1200" spc="-5" dirty="0">
                <a:latin typeface="Times New Roman"/>
                <a:cs typeface="Times New Roman"/>
              </a:rPr>
              <a:t>tranquillo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introspettivo. Egli  era </a:t>
            </a:r>
            <a:r>
              <a:rPr sz="1200" dirty="0">
                <a:latin typeface="Times New Roman"/>
                <a:cs typeface="Times New Roman"/>
              </a:rPr>
              <a:t>un po’ settario </a:t>
            </a:r>
            <a:r>
              <a:rPr sz="1200" spc="-5" dirty="0">
                <a:latin typeface="Times New Roman"/>
                <a:cs typeface="Times New Roman"/>
              </a:rPr>
              <a:t>ed eccessivamente intollerante.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questo aspetto </a:t>
            </a:r>
            <a:r>
              <a:rPr sz="1200" dirty="0">
                <a:latin typeface="Times New Roman"/>
                <a:cs typeface="Times New Roman"/>
              </a:rPr>
              <a:t>lui e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erano molto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e due volevano </a:t>
            </a:r>
            <a:r>
              <a:rPr sz="1200" spc="-5" dirty="0">
                <a:latin typeface="Times New Roman"/>
                <a:cs typeface="Times New Roman"/>
              </a:rPr>
              <a:t>far  scendere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dal </a:t>
            </a:r>
            <a:r>
              <a:rPr sz="1200" dirty="0">
                <a:latin typeface="Times New Roman"/>
                <a:cs typeface="Times New Roman"/>
              </a:rPr>
              <a:t>cielo sulle </a:t>
            </a:r>
            <a:r>
              <a:rPr sz="1200" spc="-5" dirty="0">
                <a:latin typeface="Times New Roman"/>
                <a:cs typeface="Times New Roman"/>
              </a:rPr>
              <a:t>teste degli irriverenti Samaritani. Quando Giovanni incontrava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stranieri </a:t>
            </a:r>
            <a:r>
              <a:rPr sz="1200" dirty="0">
                <a:latin typeface="Times New Roman"/>
                <a:cs typeface="Times New Roman"/>
              </a:rPr>
              <a:t>che insegnavano </a:t>
            </a:r>
            <a:r>
              <a:rPr sz="1200" spc="-5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nome di </a:t>
            </a:r>
            <a:r>
              <a:rPr sz="1200" spc="-5" dirty="0">
                <a:latin typeface="Times New Roman"/>
                <a:cs typeface="Times New Roman"/>
              </a:rPr>
              <a:t>Gesù, glielo vietava immediatamente.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era il solo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contaminato 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specie di  </a:t>
            </a:r>
            <a:r>
              <a:rPr sz="1200" spc="-5" dirty="0">
                <a:latin typeface="Times New Roman"/>
                <a:cs typeface="Times New Roman"/>
              </a:rPr>
              <a:t>presunzione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superiorità.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23241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(1340.1) 121:7.3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Scribi, i </a:t>
            </a:r>
            <a:r>
              <a:rPr sz="1200" spc="-5" dirty="0">
                <a:latin typeface="Times New Roman"/>
                <a:cs typeface="Times New Roman"/>
              </a:rPr>
              <a:t>Farisei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clero mantenevano gli Ebrei </a:t>
            </a:r>
            <a:r>
              <a:rPr sz="1200" dirty="0">
                <a:latin typeface="Times New Roman"/>
                <a:cs typeface="Times New Roman"/>
              </a:rPr>
              <a:t>in una terribile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ritualismo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legalismo,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ben più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del governo politico romano. Gli Ebrei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soltanto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asserviti alla </a:t>
            </a:r>
            <a:r>
              <a:rPr sz="1200" i="1" dirty="0">
                <a:latin typeface="Times New Roman"/>
                <a:cs typeface="Times New Roman"/>
              </a:rPr>
              <a:t>legge,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anche legati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esigenze servili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i="1" dirty="0">
                <a:latin typeface="Times New Roman"/>
                <a:cs typeface="Times New Roman"/>
              </a:rPr>
              <a:t>tradizioni, </a:t>
            </a:r>
            <a:r>
              <a:rPr sz="1200" spc="-5" dirty="0">
                <a:latin typeface="Times New Roman"/>
                <a:cs typeface="Times New Roman"/>
              </a:rPr>
              <a:t>che coinvolgevano ed invadevano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campi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sociale. Queste </a:t>
            </a:r>
            <a:r>
              <a:rPr sz="1200" dirty="0">
                <a:latin typeface="Times New Roman"/>
                <a:cs typeface="Times New Roman"/>
              </a:rPr>
              <a:t>minuziose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inseguivano e </a:t>
            </a:r>
            <a:r>
              <a:rPr sz="1200" spc="-5" dirty="0">
                <a:latin typeface="Times New Roman"/>
                <a:cs typeface="Times New Roman"/>
              </a:rPr>
              <a:t>dominavano ogni </a:t>
            </a:r>
            <a:r>
              <a:rPr sz="1200" dirty="0">
                <a:latin typeface="Times New Roman"/>
                <a:cs typeface="Times New Roman"/>
              </a:rPr>
              <a:t>Ebreo </a:t>
            </a:r>
            <a:r>
              <a:rPr sz="1200" spc="-5" dirty="0">
                <a:latin typeface="Times New Roman"/>
                <a:cs typeface="Times New Roman"/>
              </a:rPr>
              <a:t>fedele, </a:t>
            </a:r>
            <a:r>
              <a:rPr sz="1200" dirty="0">
                <a:latin typeface="Times New Roman"/>
                <a:cs typeface="Times New Roman"/>
              </a:rPr>
              <a:t>e non c’è da sorprendersi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abbiano respinto immediatamente </a:t>
            </a:r>
            <a:r>
              <a:rPr sz="1200" dirty="0">
                <a:latin typeface="Times New Roman"/>
                <a:cs typeface="Times New Roman"/>
              </a:rPr>
              <a:t>uno di loro che </a:t>
            </a:r>
            <a:r>
              <a:rPr sz="1200" spc="-5" dirty="0">
                <a:latin typeface="Times New Roman"/>
                <a:cs typeface="Times New Roman"/>
              </a:rPr>
              <a:t>pretendeva d’ignorare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tradizioni sacre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osava </a:t>
            </a:r>
            <a:r>
              <a:rPr sz="1200" dirty="0">
                <a:latin typeface="Times New Roman"/>
                <a:cs typeface="Times New Roman"/>
              </a:rPr>
              <a:t>disprezzare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1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sociale a </a:t>
            </a:r>
            <a:r>
              <a:rPr sz="1200" spc="-5" dirty="0">
                <a:latin typeface="Times New Roman"/>
                <a:cs typeface="Times New Roman"/>
              </a:rPr>
              <a:t>lungo onorate. Essi difficilmente potevano considerare con </a:t>
            </a:r>
            <a:r>
              <a:rPr sz="1200" dirty="0">
                <a:latin typeface="Times New Roman"/>
                <a:cs typeface="Times New Roman"/>
              </a:rPr>
              <a:t>favore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uno che non  </a:t>
            </a:r>
            <a:r>
              <a:rPr sz="1200" spc="-5" dirty="0">
                <a:latin typeface="Times New Roman"/>
                <a:cs typeface="Times New Roman"/>
              </a:rPr>
              <a:t>esitava ad </a:t>
            </a:r>
            <a:r>
              <a:rPr sz="1200" dirty="0">
                <a:latin typeface="Times New Roman"/>
                <a:cs typeface="Times New Roman"/>
              </a:rPr>
              <a:t>entrare in conflitto </a:t>
            </a:r>
            <a:r>
              <a:rPr sz="1200" spc="-5" dirty="0">
                <a:latin typeface="Times New Roman"/>
                <a:cs typeface="Times New Roman"/>
              </a:rPr>
              <a:t>con dogmi che essi consideravano come </a:t>
            </a:r>
            <a:r>
              <a:rPr sz="1200" dirty="0">
                <a:latin typeface="Times New Roman"/>
                <a:cs typeface="Times New Roman"/>
              </a:rPr>
              <a:t>stabiliti </a:t>
            </a:r>
            <a:r>
              <a:rPr sz="1200" spc="-5" dirty="0">
                <a:latin typeface="Times New Roman"/>
                <a:cs typeface="Times New Roman"/>
              </a:rPr>
              <a:t>dal Padre Abramo </a:t>
            </a:r>
            <a:r>
              <a:rPr sz="1200" dirty="0">
                <a:latin typeface="Times New Roman"/>
                <a:cs typeface="Times New Roman"/>
              </a:rPr>
              <a:t>stesso. </a:t>
            </a:r>
            <a:r>
              <a:rPr sz="1200" spc="-5" dirty="0">
                <a:latin typeface="Times New Roman"/>
                <a:cs typeface="Times New Roman"/>
              </a:rPr>
              <a:t>Mosè aveva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  loro legge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non volevano</a:t>
            </a:r>
            <a:r>
              <a:rPr sz="1200" spc="-5" dirty="0">
                <a:latin typeface="Times New Roman"/>
                <a:cs typeface="Times New Roman"/>
              </a:rPr>
              <a:t> compromessi.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63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(1340.2) 121:7.4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dopo Cristo </a:t>
            </a:r>
            <a:r>
              <a:rPr sz="1200" spc="-5" dirty="0">
                <a:latin typeface="Times New Roman"/>
                <a:cs typeface="Times New Roman"/>
              </a:rPr>
              <a:t>l’interpretazione orale della </a:t>
            </a:r>
            <a:r>
              <a:rPr sz="1200" dirty="0">
                <a:latin typeface="Times New Roman"/>
                <a:cs typeface="Times New Roman"/>
              </a:rPr>
              <a:t>legge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insegnanti riconosciuti, gli Scribi,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acquisito un’autorità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alta della stessa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scritta.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rendeva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certi capi religiosi degli </a:t>
            </a:r>
            <a:r>
              <a:rPr sz="1200" dirty="0">
                <a:latin typeface="Times New Roman"/>
                <a:cs typeface="Times New Roman"/>
              </a:rPr>
              <a:t>Ebrei aizzare il  popolo contro </a:t>
            </a:r>
            <a:r>
              <a:rPr sz="1200" spc="-5" dirty="0">
                <a:latin typeface="Times New Roman"/>
                <a:cs typeface="Times New Roman"/>
              </a:rPr>
              <a:t>l’accettazione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vangelo.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(1340.3) 121:7.5 </a:t>
            </a:r>
            <a:r>
              <a:rPr sz="1200" spc="-5" dirty="0">
                <a:latin typeface="Times New Roman"/>
                <a:cs typeface="Times New Roman"/>
              </a:rPr>
              <a:t>Queste circostanze resero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Ebrei compiere il loro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come messaggeri del </a:t>
            </a:r>
            <a:r>
              <a:rPr sz="1200" dirty="0">
                <a:latin typeface="Times New Roman"/>
                <a:cs typeface="Times New Roman"/>
              </a:rPr>
              <a:t>nuovo vangelo  </a:t>
            </a:r>
            <a:r>
              <a:rPr sz="1200" spc="-5" dirty="0">
                <a:latin typeface="Times New Roman"/>
                <a:cs typeface="Times New Roman"/>
              </a:rPr>
              <a:t>d’indipendenza religiosa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libertà spirituale.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spezzare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catene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tradizione. Geremia </a:t>
            </a:r>
            <a:r>
              <a:rPr sz="1200" spc="5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“legge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scritta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degli uomini”, </a:t>
            </a:r>
            <a:r>
              <a:rPr sz="1200" spc="-5" dirty="0">
                <a:latin typeface="Times New Roman"/>
                <a:cs typeface="Times New Roman"/>
              </a:rPr>
              <a:t>Ezechiele </a:t>
            </a:r>
            <a:r>
              <a:rPr sz="1200" dirty="0">
                <a:latin typeface="Times New Roman"/>
                <a:cs typeface="Times New Roman"/>
              </a:rPr>
              <a:t>aveva parlato di un “nuovo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vivere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nell’anima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dell’uomo”,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Salmista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pregato perché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“crei </a:t>
            </a:r>
            <a:r>
              <a:rPr sz="1200" dirty="0">
                <a:latin typeface="Times New Roman"/>
                <a:cs typeface="Times New Roman"/>
              </a:rPr>
              <a:t>un cuore puro e rinnovi uno </a:t>
            </a:r>
            <a:r>
              <a:rPr sz="1200" spc="-5" dirty="0">
                <a:latin typeface="Times New Roman"/>
                <a:cs typeface="Times New Roman"/>
              </a:rPr>
              <a:t>spirito retto”. Ma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ebraica  delle </a:t>
            </a:r>
            <a:r>
              <a:rPr sz="1200" dirty="0">
                <a:latin typeface="Times New Roman"/>
                <a:cs typeface="Times New Roman"/>
              </a:rPr>
              <a:t>buone opere e della </a:t>
            </a:r>
            <a:r>
              <a:rPr sz="1200" spc="-5" dirty="0">
                <a:latin typeface="Times New Roman"/>
                <a:cs typeface="Times New Roman"/>
              </a:rPr>
              <a:t>schiavitù alla legge </a:t>
            </a:r>
            <a:r>
              <a:rPr sz="1200" dirty="0">
                <a:latin typeface="Times New Roman"/>
                <a:cs typeface="Times New Roman"/>
              </a:rPr>
              <a:t>cadde vittima </a:t>
            </a:r>
            <a:r>
              <a:rPr sz="1200" spc="-5" dirty="0">
                <a:latin typeface="Times New Roman"/>
                <a:cs typeface="Times New Roman"/>
              </a:rPr>
              <a:t>della stagnazione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all’inerzia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tradizioni, </a:t>
            </a:r>
            <a:r>
              <a:rPr sz="1200" dirty="0">
                <a:latin typeface="Times New Roman"/>
                <a:cs typeface="Times New Roman"/>
              </a:rPr>
              <a:t>il movimento di  evoluzione </a:t>
            </a:r>
            <a:r>
              <a:rPr sz="1200" spc="-5" dirty="0">
                <a:latin typeface="Times New Roman"/>
                <a:cs typeface="Times New Roman"/>
              </a:rPr>
              <a:t>religiosa si </a:t>
            </a:r>
            <a:r>
              <a:rPr sz="1200" dirty="0">
                <a:latin typeface="Times New Roman"/>
                <a:cs typeface="Times New Roman"/>
              </a:rPr>
              <a:t>spostò </a:t>
            </a:r>
            <a:r>
              <a:rPr sz="1200" spc="-5" dirty="0">
                <a:latin typeface="Times New Roman"/>
                <a:cs typeface="Times New Roman"/>
              </a:rPr>
              <a:t>verso ovest presso </a:t>
            </a:r>
            <a:r>
              <a:rPr sz="1200" dirty="0">
                <a:latin typeface="Times New Roman"/>
                <a:cs typeface="Times New Roman"/>
              </a:rPr>
              <a:t>i popoli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europei.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(1340.4) 121:7.6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fu un popolo </a:t>
            </a:r>
            <a:r>
              <a:rPr sz="1200" spc="-5" dirty="0">
                <a:latin typeface="Times New Roman"/>
                <a:cs typeface="Times New Roman"/>
              </a:rPr>
              <a:t>differente ad essere chiamato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al </a:t>
            </a:r>
            <a:r>
              <a:rPr sz="1200" dirty="0">
                <a:latin typeface="Times New Roman"/>
                <a:cs typeface="Times New Roman"/>
              </a:rPr>
              <a:t>mondo una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d’insegnamento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incorporava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dei Greci, </a:t>
            </a:r>
            <a:r>
              <a:rPr sz="1200" dirty="0">
                <a:latin typeface="Times New Roman"/>
                <a:cs typeface="Times New Roman"/>
              </a:rPr>
              <a:t>la legge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Romani, la </a:t>
            </a:r>
            <a:r>
              <a:rPr sz="1200" spc="-5" dirty="0">
                <a:latin typeface="Times New Roman"/>
                <a:cs typeface="Times New Roman"/>
              </a:rPr>
              <a:t>moralità degli Ebrei,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della santità </a:t>
            </a:r>
            <a:r>
              <a:rPr sz="1200" spc="-5" dirty="0">
                <a:latin typeface="Times New Roman"/>
                <a:cs typeface="Times New Roman"/>
              </a:rPr>
              <a:t>della  personalità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formulato </a:t>
            </a:r>
            <a:r>
              <a:rPr sz="1200" dirty="0">
                <a:latin typeface="Times New Roman"/>
                <a:cs typeface="Times New Roman"/>
              </a:rPr>
              <a:t>da Paolo e </a:t>
            </a:r>
            <a:r>
              <a:rPr sz="1200" spc="-5" dirty="0">
                <a:latin typeface="Times New Roman"/>
                <a:cs typeface="Times New Roman"/>
              </a:rPr>
              <a:t>basato sugli </a:t>
            </a:r>
            <a:r>
              <a:rPr sz="1200" dirty="0">
                <a:latin typeface="Times New Roman"/>
                <a:cs typeface="Times New Roman"/>
              </a:rPr>
              <a:t>insegnamenti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37211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7302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(1555.2) 139:4.9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Giovanni fu </a:t>
            </a:r>
            <a:r>
              <a:rPr sz="1200" spc="-5" dirty="0">
                <a:latin typeface="Times New Roman"/>
                <a:cs typeface="Times New Roman"/>
              </a:rPr>
              <a:t>straordinariamente influenzata dal </a:t>
            </a:r>
            <a:r>
              <a:rPr sz="1200" dirty="0">
                <a:latin typeface="Times New Roman"/>
                <a:cs typeface="Times New Roman"/>
              </a:rPr>
              <a:t>fatto di vedere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andare 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senza un </a:t>
            </a:r>
            <a:r>
              <a:rPr sz="1200" spc="-5" dirty="0">
                <a:latin typeface="Times New Roman"/>
                <a:cs typeface="Times New Roman"/>
              </a:rPr>
              <a:t>domicilio, perché  sapeva quanto fedelmente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provveduto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assistere sua madre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Giovanni simpatizzava </a:t>
            </a:r>
            <a:r>
              <a:rPr sz="1200" spc="-5" dirty="0">
                <a:latin typeface="Times New Roman"/>
                <a:cs typeface="Times New Roman"/>
              </a:rPr>
              <a:t>profondamente con  Gesù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mancanza di </a:t>
            </a:r>
            <a:r>
              <a:rPr sz="1200" spc="-5" dirty="0">
                <a:latin typeface="Times New Roman"/>
                <a:cs typeface="Times New Roman"/>
              </a:rPr>
              <a:t>comprensione 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confronti </a:t>
            </a:r>
            <a:r>
              <a:rPr sz="1200" dirty="0">
                <a:latin typeface="Times New Roman"/>
                <a:cs typeface="Times New Roman"/>
              </a:rPr>
              <a:t>da parte della </a:t>
            </a:r>
            <a:r>
              <a:rPr sz="1200" spc="-5" dirty="0">
                <a:latin typeface="Times New Roman"/>
                <a:cs typeface="Times New Roman"/>
              </a:rPr>
              <a:t>sua famiglia, </a:t>
            </a:r>
            <a:r>
              <a:rPr sz="1200" dirty="0">
                <a:latin typeface="Times New Roman"/>
                <a:cs typeface="Times New Roman"/>
              </a:rPr>
              <a:t>rendendosi conto </a:t>
            </a:r>
            <a:r>
              <a:rPr sz="1200" spc="-5" dirty="0">
                <a:latin typeface="Times New Roman"/>
                <a:cs typeface="Times New Roman"/>
              </a:rPr>
              <a:t>che essi si stavano  gradualmente allontanando </a:t>
            </a:r>
            <a:r>
              <a:rPr sz="1200" dirty="0">
                <a:latin typeface="Times New Roman"/>
                <a:cs typeface="Times New Roman"/>
              </a:rPr>
              <a:t>da lui. 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situazione, </a:t>
            </a:r>
            <a:r>
              <a:rPr sz="1200" spc="-5" dirty="0">
                <a:latin typeface="Times New Roman"/>
                <a:cs typeface="Times New Roman"/>
              </a:rPr>
              <a:t>unitamente 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sottometteva </a:t>
            </a:r>
            <a:r>
              <a:rPr sz="1200" spc="-5" dirty="0">
                <a:latin typeface="Times New Roman"/>
                <a:cs typeface="Times New Roman"/>
              </a:rPr>
              <a:t>ogni suo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spc="5" dirty="0">
                <a:latin typeface="Times New Roman"/>
                <a:cs typeface="Times New Roman"/>
              </a:rPr>
              <a:t>desiderio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celeste </a:t>
            </a:r>
            <a:r>
              <a:rPr sz="1200" dirty="0">
                <a:latin typeface="Times New Roman"/>
                <a:cs typeface="Times New Roman"/>
              </a:rPr>
              <a:t>e a motivo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quotidiana d’implicita </a:t>
            </a:r>
            <a:r>
              <a:rPr sz="1200" spc="-5" dirty="0">
                <a:latin typeface="Times New Roman"/>
                <a:cs typeface="Times New Roman"/>
              </a:rPr>
              <a:t>fiducia, </a:t>
            </a:r>
            <a:r>
              <a:rPr sz="1200" dirty="0">
                <a:latin typeface="Times New Roman"/>
                <a:cs typeface="Times New Roman"/>
              </a:rPr>
              <a:t>fecero </a:t>
            </a:r>
            <a:r>
              <a:rPr sz="1200" spc="-5" dirty="0">
                <a:latin typeface="Times New Roman"/>
                <a:cs typeface="Times New Roman"/>
              </a:rPr>
              <a:t>un’impressione così </a:t>
            </a:r>
            <a:r>
              <a:rPr sz="1200" dirty="0">
                <a:latin typeface="Times New Roman"/>
                <a:cs typeface="Times New Roman"/>
              </a:rPr>
              <a:t>profonda </a:t>
            </a:r>
            <a:r>
              <a:rPr sz="1200" spc="-5" dirty="0">
                <a:latin typeface="Times New Roman"/>
                <a:cs typeface="Times New Roman"/>
              </a:rPr>
              <a:t>su  Giovanni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provocare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cambiamenti marcati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permanenti nel suo carattere, cambiamenti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manifestarono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10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(1555.3) 139:4.10 </a:t>
            </a:r>
            <a:r>
              <a:rPr sz="1200" spc="-5" dirty="0">
                <a:latin typeface="Times New Roman"/>
                <a:cs typeface="Times New Roman"/>
              </a:rPr>
              <a:t>Giovanni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freddo ed intrepido che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altri apostoli </a:t>
            </a:r>
            <a:r>
              <a:rPr sz="1200" spc="-5" dirty="0">
                <a:latin typeface="Times New Roman"/>
                <a:cs typeface="Times New Roman"/>
              </a:rPr>
              <a:t>possedevano. Egli fu </a:t>
            </a:r>
            <a:r>
              <a:rPr sz="1200" dirty="0">
                <a:latin typeface="Times New Roman"/>
                <a:cs typeface="Times New Roman"/>
              </a:rPr>
              <a:t>il solo </a:t>
            </a:r>
            <a:r>
              <a:rPr sz="1200" spc="-5" dirty="0">
                <a:latin typeface="Times New Roman"/>
                <a:cs typeface="Times New Roman"/>
              </a:rPr>
              <a:t>apostolo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seguì  costantemente Gesù nella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del suo arresto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osò accompagnare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Maestro sin nelle fauci stesse della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 vicino a lui fino </a:t>
            </a:r>
            <a:r>
              <a:rPr sz="1200" spc="-5" dirty="0">
                <a:latin typeface="Times New Roman"/>
                <a:cs typeface="Times New Roman"/>
              </a:rPr>
              <a:t>all’ultima </a:t>
            </a:r>
            <a:r>
              <a:rPr sz="1200" dirty="0">
                <a:latin typeface="Times New Roman"/>
                <a:cs typeface="Times New Roman"/>
              </a:rPr>
              <a:t>ora terrena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comportò </a:t>
            </a:r>
            <a:r>
              <a:rPr sz="1200" spc="-5" dirty="0">
                <a:latin typeface="Times New Roman"/>
                <a:cs typeface="Times New Roman"/>
              </a:rPr>
              <a:t>fedelmente eseguendo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incarico nei riguardi della </a:t>
            </a:r>
            <a:r>
              <a:rPr sz="1200" dirty="0">
                <a:latin typeface="Times New Roman"/>
                <a:cs typeface="Times New Roman"/>
              </a:rPr>
              <a:t>madre di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fu pronto a ricevere tali </a:t>
            </a:r>
            <a:r>
              <a:rPr sz="1200" spc="-5" dirty="0">
                <a:latin typeface="Times New Roman"/>
                <a:cs typeface="Times New Roman"/>
              </a:rPr>
              <a:t>istruzioni addizionali che potevano essere date negli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momenti dell’esistenza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del  Maestro. Una 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certa: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degno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sedeva solitamente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destra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dodici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 tavola.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realmente </a:t>
            </a:r>
            <a:r>
              <a:rPr sz="1200" dirty="0">
                <a:latin typeface="Times New Roman"/>
                <a:cs typeface="Times New Roman"/>
              </a:rPr>
              <a:t>e pienamente </a:t>
            </a:r>
            <a:r>
              <a:rPr sz="1200" spc="-5" dirty="0">
                <a:latin typeface="Times New Roman"/>
                <a:cs typeface="Times New Roman"/>
              </a:rPr>
              <a:t>nella risurrezione, </a:t>
            </a:r>
            <a:r>
              <a:rPr sz="1200" dirty="0">
                <a:latin typeface="Times New Roman"/>
                <a:cs typeface="Times New Roman"/>
              </a:rPr>
              <a:t>e fu il primo 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 quando venne </a:t>
            </a:r>
            <a:r>
              <a:rPr sz="1200" dirty="0">
                <a:latin typeface="Times New Roman"/>
                <a:cs typeface="Times New Roman"/>
              </a:rPr>
              <a:t>verso di loro sulla </a:t>
            </a:r>
            <a:r>
              <a:rPr sz="1200" spc="-5" dirty="0">
                <a:latin typeface="Times New Roman"/>
                <a:cs typeface="Times New Roman"/>
              </a:rPr>
              <a:t>spiaggia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risurrezione.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273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(1555.4) 139:4.11 </a:t>
            </a:r>
            <a:r>
              <a:rPr sz="1200" spc="-5" dirty="0">
                <a:latin typeface="Times New Roman"/>
                <a:cs typeface="Times New Roman"/>
              </a:rPr>
              <a:t>Questo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strettamente associato </a:t>
            </a:r>
            <a:r>
              <a:rPr sz="1200" dirty="0">
                <a:latin typeface="Times New Roman"/>
                <a:cs typeface="Times New Roman"/>
              </a:rPr>
              <a:t>a Pietro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movimento cristiano,  divenendo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principali </a:t>
            </a:r>
            <a:r>
              <a:rPr sz="1200" spc="-5" dirty="0">
                <a:latin typeface="Times New Roman"/>
                <a:cs typeface="Times New Roman"/>
              </a:rPr>
              <a:t>sostegni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Egli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prezioso </a:t>
            </a:r>
            <a:r>
              <a:rPr sz="1200" dirty="0">
                <a:latin typeface="Times New Roman"/>
                <a:cs typeface="Times New Roman"/>
              </a:rPr>
              <a:t>aiutante di </a:t>
            </a:r>
            <a:r>
              <a:rPr sz="1200" spc="-5" dirty="0">
                <a:latin typeface="Times New Roman"/>
                <a:cs typeface="Times New Roman"/>
              </a:rPr>
              <a:t>Pietro nel giorno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Pentecoste.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7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(1555.5) 139:4.12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anni dopo il </a:t>
            </a:r>
            <a:r>
              <a:rPr sz="1200" spc="-5" dirty="0">
                <a:latin typeface="Times New Roman"/>
                <a:cs typeface="Times New Roman"/>
              </a:rPr>
              <a:t>martirio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sposò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vedova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fratello. Durante gli </a:t>
            </a:r>
            <a:r>
              <a:rPr sz="1200" dirty="0">
                <a:latin typeface="Times New Roman"/>
                <a:cs typeface="Times New Roman"/>
              </a:rPr>
              <a:t>ultimi venti anni </a:t>
            </a:r>
            <a:r>
              <a:rPr sz="1200" spc="-5" dirty="0">
                <a:latin typeface="Times New Roman"/>
                <a:cs typeface="Times New Roman"/>
              </a:rPr>
              <a:t>della  sua vita fu assistito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un’amorevole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nipote.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450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(1555.6) 139:4.13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imprigionato parecchie </a:t>
            </a:r>
            <a:r>
              <a:rPr sz="1200" dirty="0">
                <a:latin typeface="Times New Roman"/>
                <a:cs typeface="Times New Roman"/>
              </a:rPr>
              <a:t>volte e </a:t>
            </a:r>
            <a:r>
              <a:rPr sz="1200" spc="-5" dirty="0">
                <a:latin typeface="Times New Roman"/>
                <a:cs typeface="Times New Roman"/>
              </a:rPr>
              <a:t>fu esiliato nell’Isola </a:t>
            </a:r>
            <a:r>
              <a:rPr sz="1200" dirty="0">
                <a:latin typeface="Times New Roman"/>
                <a:cs typeface="Times New Roman"/>
              </a:rPr>
              <a:t>di Patmos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quattro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 nuovo </a:t>
            </a:r>
            <a:r>
              <a:rPr sz="1200" spc="-5" dirty="0">
                <a:latin typeface="Times New Roman"/>
                <a:cs typeface="Times New Roman"/>
              </a:rPr>
              <a:t>imperatore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 Roma.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Giovanni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pieno di </a:t>
            </a:r>
            <a:r>
              <a:rPr sz="1200" spc="-5" dirty="0">
                <a:latin typeface="Times New Roman"/>
                <a:cs typeface="Times New Roman"/>
              </a:rPr>
              <a:t>tatto ed avveduto,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sicuramente </a:t>
            </a:r>
            <a:r>
              <a:rPr sz="1200" spc="5" dirty="0">
                <a:latin typeface="Times New Roman"/>
                <a:cs typeface="Times New Roman"/>
              </a:rPr>
              <a:t>ucciso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esplicito fratello Giacomo.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degli anni, Giovanni,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come Giacomo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Signore,</a:t>
            </a:r>
            <a:endParaRPr sz="1200">
              <a:latin typeface="Times New Roman"/>
              <a:cs typeface="Times New Roman"/>
            </a:endParaRPr>
          </a:p>
          <a:p>
            <a:pPr marL="76200" marR="952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impararono ad essere saggiamente concilianti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comparivano davanti ai magistrati civili.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scoprirono </a:t>
            </a:r>
            <a:r>
              <a:rPr sz="1200" dirty="0">
                <a:latin typeface="Times New Roman"/>
                <a:cs typeface="Times New Roman"/>
              </a:rPr>
              <a:t>che una “risposta  </a:t>
            </a:r>
            <a:r>
              <a:rPr sz="1200" spc="-5" dirty="0">
                <a:latin typeface="Times New Roman"/>
                <a:cs typeface="Times New Roman"/>
              </a:rPr>
              <a:t>gentile allontana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collera”. Impararono anche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“fraternità spirituale consacrata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sociale  dell’umanità”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come “il regno dei </a:t>
            </a:r>
            <a:r>
              <a:rPr sz="1200" dirty="0">
                <a:latin typeface="Times New Roman"/>
                <a:cs typeface="Times New Roman"/>
              </a:rPr>
              <a:t>cieli”. Essi </a:t>
            </a:r>
            <a:r>
              <a:rPr sz="1200" spc="-5" dirty="0">
                <a:latin typeface="Times New Roman"/>
                <a:cs typeface="Times New Roman"/>
              </a:rPr>
              <a:t>insegnarono </a:t>
            </a:r>
            <a:r>
              <a:rPr sz="1200" dirty="0">
                <a:latin typeface="Times New Roman"/>
                <a:cs typeface="Times New Roman"/>
              </a:rPr>
              <a:t>il servizio </a:t>
            </a:r>
            <a:r>
              <a:rPr sz="1200" spc="-5" dirty="0">
                <a:latin typeface="Times New Roman"/>
                <a:cs typeface="Times New Roman"/>
              </a:rPr>
              <a:t>amorevole piuttosto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sovrano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(1555.7) 139:4.14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temporaneo esilio </a:t>
            </a:r>
            <a:r>
              <a:rPr sz="1200" dirty="0">
                <a:latin typeface="Times New Roman"/>
                <a:cs typeface="Times New Roman"/>
              </a:rPr>
              <a:t>a Patmos, </a:t>
            </a:r>
            <a:r>
              <a:rPr sz="1200" spc="-5" dirty="0">
                <a:latin typeface="Times New Roman"/>
                <a:cs typeface="Times New Roman"/>
              </a:rPr>
              <a:t>Giovanni scrisse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Libro dell’Apocalisse,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possedete attualmente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forma notevolmente </a:t>
            </a:r>
            <a:r>
              <a:rPr sz="1200" dirty="0">
                <a:latin typeface="Times New Roman"/>
                <a:cs typeface="Times New Roman"/>
              </a:rPr>
              <a:t>ridotta e </a:t>
            </a:r>
            <a:r>
              <a:rPr sz="1200" spc="-5" dirty="0">
                <a:latin typeface="Times New Roman"/>
                <a:cs typeface="Times New Roman"/>
              </a:rPr>
              <a:t>deformata. Questo Libro dell’Apocalisse contiene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frammenti residui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grande rivelazione, 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parti della quale andarono </a:t>
            </a:r>
            <a:r>
              <a:rPr sz="1200" dirty="0">
                <a:latin typeface="Times New Roman"/>
                <a:cs typeface="Times New Roman"/>
              </a:rPr>
              <a:t>perdute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altre furono </a:t>
            </a:r>
            <a:r>
              <a:rPr sz="1200" spc="-5" dirty="0">
                <a:latin typeface="Times New Roman"/>
                <a:cs typeface="Times New Roman"/>
              </a:rPr>
              <a:t>soppresse </a:t>
            </a:r>
            <a:r>
              <a:rPr sz="1200" dirty="0">
                <a:latin typeface="Times New Roman"/>
                <a:cs typeface="Times New Roman"/>
              </a:rPr>
              <a:t>dopo la loro </a:t>
            </a:r>
            <a:r>
              <a:rPr sz="1200" spc="-5" dirty="0">
                <a:latin typeface="Times New Roman"/>
                <a:cs typeface="Times New Roman"/>
              </a:rPr>
              <a:t>redazione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Giovanni. Essa </a:t>
            </a:r>
            <a:r>
              <a:rPr sz="1200" dirty="0">
                <a:latin typeface="Times New Roman"/>
                <a:cs typeface="Times New Roman"/>
              </a:rPr>
              <a:t>è preservata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frammentaria 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alterata.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2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(1555.8) 139:4.15 </a:t>
            </a:r>
            <a:r>
              <a:rPr sz="1200" spc="-5" dirty="0">
                <a:latin typeface="Times New Roman"/>
                <a:cs typeface="Times New Roman"/>
              </a:rPr>
              <a:t>Giovanni viaggiò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lavorò </a:t>
            </a:r>
            <a:r>
              <a:rPr sz="1200" dirty="0">
                <a:latin typeface="Times New Roman"/>
                <a:cs typeface="Times New Roman"/>
              </a:rPr>
              <a:t>incessantemente, e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vescovo delle chiese d’Asia si </a:t>
            </a:r>
            <a:r>
              <a:rPr sz="1200" dirty="0">
                <a:latin typeface="Times New Roman"/>
                <a:cs typeface="Times New Roman"/>
              </a:rPr>
              <a:t>stabilì </a:t>
            </a:r>
            <a:r>
              <a:rPr sz="1200" spc="-5" dirty="0">
                <a:latin typeface="Times New Roman"/>
                <a:cs typeface="Times New Roman"/>
              </a:rPr>
              <a:t>ad  Efeso. Egli guidò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collaboratore </a:t>
            </a:r>
            <a:r>
              <a:rPr sz="1200" dirty="0">
                <a:latin typeface="Times New Roman"/>
                <a:cs typeface="Times New Roman"/>
              </a:rPr>
              <a:t>Natan </a:t>
            </a:r>
            <a:r>
              <a:rPr sz="1200" spc="-5" dirty="0">
                <a:latin typeface="Times New Roman"/>
                <a:cs typeface="Times New Roman"/>
              </a:rPr>
              <a:t>nella redazione del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“Vangelo secondo Giovanni” ad Efeso, all’età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20" dirty="0"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  <a:p>
            <a:pPr marL="76200" marR="1968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dirty="0">
                <a:latin typeface="Times New Roman"/>
                <a:cs typeface="Times New Roman"/>
              </a:rPr>
              <a:t>Tra tutti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apostoli, Giovanni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il più eminente </a:t>
            </a:r>
            <a:r>
              <a:rPr sz="1200" spc="-5" dirty="0">
                <a:latin typeface="Times New Roman"/>
                <a:cs typeface="Times New Roman"/>
              </a:rPr>
              <a:t>teologo. Egli </a:t>
            </a:r>
            <a:r>
              <a:rPr sz="1200" dirty="0">
                <a:latin typeface="Times New Roman"/>
                <a:cs typeface="Times New Roman"/>
              </a:rPr>
              <a:t>morì di </a:t>
            </a:r>
            <a:r>
              <a:rPr sz="1200" spc="-5" dirty="0">
                <a:latin typeface="Times New Roman"/>
                <a:cs typeface="Times New Roman"/>
              </a:rPr>
              <a:t>morte naturale ad </a:t>
            </a:r>
            <a:r>
              <a:rPr sz="1200" dirty="0">
                <a:latin typeface="Times New Roman"/>
                <a:cs typeface="Times New Roman"/>
              </a:rPr>
              <a:t>Efeso  </a:t>
            </a:r>
            <a:r>
              <a:rPr sz="1200" spc="-5" dirty="0">
                <a:latin typeface="Times New Roman"/>
                <a:cs typeface="Times New Roman"/>
              </a:rPr>
              <a:t>nell’anno </a:t>
            </a:r>
            <a:r>
              <a:rPr sz="1200" dirty="0">
                <a:latin typeface="Times New Roman"/>
                <a:cs typeface="Times New Roman"/>
              </a:rPr>
              <a:t>103 d.C.,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101 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Filippo il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curioso</a:t>
            </a:r>
            <a:endParaRPr sz="1600">
              <a:latin typeface="Times New Roman"/>
              <a:cs typeface="Times New Roman"/>
            </a:endParaRPr>
          </a:p>
          <a:p>
            <a:pPr marL="76200" marR="34925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(1556.1) 139:5.1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apostolo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scelto,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chiamato mentre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quattro apostoli </a:t>
            </a:r>
            <a:r>
              <a:rPr sz="1200" dirty="0">
                <a:latin typeface="Times New Roman"/>
                <a:cs typeface="Times New Roman"/>
              </a:rPr>
              <a:t>erano in  </a:t>
            </a:r>
            <a:r>
              <a:rPr sz="1200" spc="-5" dirty="0">
                <a:latin typeface="Times New Roman"/>
                <a:cs typeface="Times New Roman"/>
              </a:rPr>
              <a:t>cammino 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luogo d’incontro con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sul Giordano, </a:t>
            </a:r>
            <a:r>
              <a:rPr sz="1200" dirty="0">
                <a:latin typeface="Times New Roman"/>
                <a:cs typeface="Times New Roman"/>
              </a:rPr>
              <a:t>diretti </a:t>
            </a:r>
            <a:r>
              <a:rPr sz="1200" spc="-5" dirty="0">
                <a:latin typeface="Times New Roman"/>
                <a:cs typeface="Times New Roman"/>
              </a:rPr>
              <a:t>verso Cana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Poiché viveva 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Betsaida,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Filippo aveva inteso </a:t>
            </a:r>
            <a:r>
              <a:rPr sz="1200" dirty="0">
                <a:latin typeface="Times New Roman"/>
                <a:cs typeface="Times New Roman"/>
              </a:rPr>
              <a:t>parlare da qualche tempo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gli era </a:t>
            </a:r>
            <a:r>
              <a:rPr sz="1200" dirty="0">
                <a:latin typeface="Times New Roman"/>
                <a:cs typeface="Times New Roman"/>
              </a:rPr>
              <a:t>mai venuta </a:t>
            </a:r>
            <a:r>
              <a:rPr sz="1200" spc="-5" dirty="0">
                <a:latin typeface="Times New Roman"/>
                <a:cs typeface="Times New Roman"/>
              </a:rPr>
              <a:t>l’idea che Gesù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un grande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uomo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574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quel giorno nella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Giordano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disse: “Seguimi.” </a:t>
            </a:r>
            <a:r>
              <a:rPr sz="1200" dirty="0">
                <a:latin typeface="Times New Roman"/>
                <a:cs typeface="Times New Roman"/>
              </a:rPr>
              <a:t>Filippo </a:t>
            </a:r>
            <a:r>
              <a:rPr sz="1200" spc="-5" dirty="0">
                <a:latin typeface="Times New Roman"/>
                <a:cs typeface="Times New Roman"/>
              </a:rPr>
              <a:t>fu anche </a:t>
            </a:r>
            <a:r>
              <a:rPr sz="1200" dirty="0">
                <a:latin typeface="Times New Roman"/>
                <a:cs typeface="Times New Roman"/>
              </a:rPr>
              <a:t>un po’ influenzato dal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Andrea, 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avevano accettato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71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(1556.2) 139:5.2 </a:t>
            </a:r>
            <a:r>
              <a:rPr sz="1200" spc="-5" dirty="0">
                <a:latin typeface="Times New Roman"/>
                <a:cs typeface="Times New Roman"/>
              </a:rPr>
              <a:t>Filippo aveva ventisette anni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unì </a:t>
            </a:r>
            <a:r>
              <a:rPr sz="1200" spc="-5" dirty="0">
                <a:latin typeface="Times New Roman"/>
                <a:cs typeface="Times New Roman"/>
              </a:rPr>
              <a:t>agli apostoli; si era sposato recentemente,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aveva ancora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soprannome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apostoli gli diedero significava “curiosità”. Filippo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sempre bisogno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si mostrasse. 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sembrava </a:t>
            </a:r>
            <a:r>
              <a:rPr sz="1200" dirty="0">
                <a:latin typeface="Times New Roman"/>
                <a:cs typeface="Times New Roman"/>
              </a:rPr>
              <a:t>mai vedere molto lontano in una qualunque </a:t>
            </a:r>
            <a:r>
              <a:rPr sz="1200" spc="-5" dirty="0">
                <a:latin typeface="Times New Roman"/>
                <a:cs typeface="Times New Roman"/>
              </a:rPr>
              <a:t>proposta. Non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ottuso, ma </a:t>
            </a:r>
            <a:r>
              <a:rPr sz="1200" spc="-5" dirty="0">
                <a:latin typeface="Times New Roman"/>
                <a:cs typeface="Times New Roman"/>
              </a:rPr>
              <a:t>mancava </a:t>
            </a:r>
            <a:r>
              <a:rPr sz="1200" dirty="0">
                <a:latin typeface="Times New Roman"/>
                <a:cs typeface="Times New Roman"/>
              </a:rPr>
              <a:t>d’immaginazione.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mancanza </a:t>
            </a:r>
            <a:r>
              <a:rPr sz="1200" spc="-5" dirty="0">
                <a:latin typeface="Times New Roman"/>
                <a:cs typeface="Times New Roman"/>
              </a:rPr>
              <a:t>d’immaginazione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punto debole </a:t>
            </a:r>
            <a:r>
              <a:rPr sz="1200" spc="-5" dirty="0">
                <a:latin typeface="Times New Roman"/>
                <a:cs typeface="Times New Roman"/>
              </a:rPr>
              <a:t>del suo carattere. Era </a:t>
            </a:r>
            <a:r>
              <a:rPr sz="1200" dirty="0">
                <a:latin typeface="Times New Roman"/>
                <a:cs typeface="Times New Roman"/>
              </a:rPr>
              <a:t>un individuo </a:t>
            </a:r>
            <a:r>
              <a:rPr sz="1200" spc="-5" dirty="0">
                <a:latin typeface="Times New Roman"/>
                <a:cs typeface="Times New Roman"/>
              </a:rPr>
              <a:t>ordinario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(1556.3) 139:5.3 </a:t>
            </a:r>
            <a:r>
              <a:rPr sz="1200" spc="-5" dirty="0">
                <a:latin typeface="Times New Roman"/>
                <a:cs typeface="Times New Roman"/>
              </a:rPr>
              <a:t>Quando gli apostoli si organizzarono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servizio, Filippo </a:t>
            </a:r>
            <a:r>
              <a:rPr sz="1200" dirty="0">
                <a:latin typeface="Times New Roman"/>
                <a:cs typeface="Times New Roman"/>
              </a:rPr>
              <a:t>fu nominato </a:t>
            </a:r>
            <a:r>
              <a:rPr sz="1200" spc="-5" dirty="0">
                <a:latin typeface="Times New Roman"/>
                <a:cs typeface="Times New Roman"/>
              </a:rPr>
              <a:t>intendente; egli aveva l’incarico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in  modo che </a:t>
            </a:r>
            <a:r>
              <a:rPr sz="1200" spc="-5" dirty="0">
                <a:latin typeface="Times New Roman"/>
                <a:cs typeface="Times New Roman"/>
              </a:rPr>
              <a:t>essi fossero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forniti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provviste.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buon intendente.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caratteristica </a:t>
            </a:r>
            <a:r>
              <a:rPr sz="1200" dirty="0">
                <a:latin typeface="Times New Roman"/>
                <a:cs typeface="Times New Roman"/>
              </a:rPr>
              <a:t>più valida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metodica  </a:t>
            </a:r>
            <a:r>
              <a:rPr sz="1200" spc="-5" dirty="0">
                <a:latin typeface="Times New Roman"/>
                <a:cs typeface="Times New Roman"/>
              </a:rPr>
              <a:t>perfezione;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870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(1556.4) 139:5.4 </a:t>
            </a:r>
            <a:r>
              <a:rPr sz="1200" spc="-5" dirty="0">
                <a:latin typeface="Times New Roman"/>
                <a:cs typeface="Times New Roman"/>
              </a:rPr>
              <a:t>Filippo proveniva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tre maschi e quattro </a:t>
            </a:r>
            <a:r>
              <a:rPr sz="1200" spc="-5" dirty="0">
                <a:latin typeface="Times New Roman"/>
                <a:cs typeface="Times New Roman"/>
              </a:rPr>
              <a:t>femmine. Egli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dei figli, </a:t>
            </a:r>
            <a:r>
              <a:rPr sz="1200" dirty="0">
                <a:latin typeface="Times New Roman"/>
                <a:cs typeface="Times New Roman"/>
              </a:rPr>
              <a:t>e dopo la  </a:t>
            </a:r>
            <a:r>
              <a:rPr sz="1200" spc="-5" dirty="0">
                <a:latin typeface="Times New Roman"/>
                <a:cs typeface="Times New Roman"/>
              </a:rPr>
              <a:t>risurrezione battezzò 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familiari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erano dediti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pesca. Suo padre </a:t>
            </a:r>
            <a:r>
              <a:rPr sz="1200" dirty="0">
                <a:latin typeface="Times New Roman"/>
                <a:cs typeface="Times New Roman"/>
              </a:rPr>
              <a:t>era un uomo molto  </a:t>
            </a:r>
            <a:r>
              <a:rPr sz="1200" spc="-5" dirty="0">
                <a:latin typeface="Times New Roman"/>
                <a:cs typeface="Times New Roman"/>
              </a:rPr>
              <a:t>capace, </a:t>
            </a:r>
            <a:r>
              <a:rPr sz="1200" dirty="0">
                <a:latin typeface="Times New Roman"/>
                <a:cs typeface="Times New Roman"/>
              </a:rPr>
              <a:t>un profondo </a:t>
            </a:r>
            <a:r>
              <a:rPr sz="1200" spc="-5" dirty="0">
                <a:latin typeface="Times New Roman"/>
                <a:cs typeface="Times New Roman"/>
              </a:rPr>
              <a:t>pensatore,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proveniva da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mediocre. Filippo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uomo dal quale  </a:t>
            </a:r>
            <a:r>
              <a:rPr sz="1200" spc="-5" dirty="0">
                <a:latin typeface="Times New Roman"/>
                <a:cs typeface="Times New Roman"/>
              </a:rPr>
              <a:t>aspettarsi grandi cose,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piccole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farle bene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accettabile. </a:t>
            </a:r>
            <a:r>
              <a:rPr sz="1200" spc="5" dirty="0">
                <a:latin typeface="Times New Roman"/>
                <a:cs typeface="Times New Roman"/>
              </a:rPr>
              <a:t>Soltanto  </a:t>
            </a:r>
            <a:r>
              <a:rPr sz="1200" spc="-5" dirty="0">
                <a:latin typeface="Times New Roman"/>
                <a:cs typeface="Times New Roman"/>
              </a:rPr>
              <a:t>poche </a:t>
            </a:r>
            <a:r>
              <a:rPr sz="1200" dirty="0">
                <a:latin typeface="Times New Roman"/>
                <a:cs typeface="Times New Roman"/>
              </a:rPr>
              <a:t>volte in quattro anni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ebbe a disposizione </a:t>
            </a:r>
            <a:r>
              <a:rPr sz="1200" spc="-5" dirty="0">
                <a:latin typeface="Times New Roman"/>
                <a:cs typeface="Times New Roman"/>
              </a:rPr>
              <a:t>viveri sufficienti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di tutti.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molti </a:t>
            </a:r>
            <a:r>
              <a:rPr sz="1200" spc="-5" dirty="0">
                <a:latin typeface="Times New Roman"/>
                <a:cs typeface="Times New Roman"/>
              </a:rPr>
              <a:t>casi  d’emergenza che si presentarono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raramente </a:t>
            </a:r>
            <a:r>
              <a:rPr sz="1200" dirty="0">
                <a:latin typeface="Times New Roman"/>
                <a:cs typeface="Times New Roman"/>
              </a:rPr>
              <a:t>lo trovarono </a:t>
            </a:r>
            <a:r>
              <a:rPr sz="1200" spc="-5" dirty="0">
                <a:latin typeface="Times New Roman"/>
                <a:cs typeface="Times New Roman"/>
              </a:rPr>
              <a:t>impreparato.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viveri </a:t>
            </a:r>
            <a:r>
              <a:rPr sz="1200" dirty="0">
                <a:latin typeface="Times New Roman"/>
                <a:cs typeface="Times New Roman"/>
              </a:rPr>
              <a:t>della famiglia  </a:t>
            </a:r>
            <a:r>
              <a:rPr sz="1200" spc="-5" dirty="0">
                <a:latin typeface="Times New Roman"/>
                <a:cs typeface="Times New Roman"/>
              </a:rPr>
              <a:t>apostolica fu gestito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intelligenza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efficienza.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937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(1556.5) 139:5.5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metodica </a:t>
            </a:r>
            <a:r>
              <a:rPr sz="1200" spc="-5" dirty="0">
                <a:latin typeface="Times New Roman"/>
                <a:cs typeface="Times New Roman"/>
              </a:rPr>
              <a:t>affidabilità;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punto debole della sua </a:t>
            </a:r>
            <a:r>
              <a:rPr sz="1200" dirty="0">
                <a:latin typeface="Times New Roman"/>
                <a:cs typeface="Times New Roman"/>
              </a:rPr>
              <a:t>formazione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mancanza </a:t>
            </a:r>
            <a:r>
              <a:rPr sz="1200" spc="-5" dirty="0">
                <a:latin typeface="Times New Roman"/>
                <a:cs typeface="Times New Roman"/>
              </a:rPr>
              <a:t>totale  d’immaginazione, </a:t>
            </a:r>
            <a:r>
              <a:rPr sz="1200" dirty="0">
                <a:latin typeface="Times New Roman"/>
                <a:cs typeface="Times New Roman"/>
              </a:rPr>
              <a:t>l’assenza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due e </a:t>
            </a:r>
            <a:r>
              <a:rPr sz="1200" spc="5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quattro.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calcolatore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astratto,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costruttivo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immaginazione. Mancava </a:t>
            </a:r>
            <a:r>
              <a:rPr sz="1200" dirty="0">
                <a:latin typeface="Times New Roman"/>
                <a:cs typeface="Times New Roman"/>
              </a:rPr>
              <a:t>quasi totalmente 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d’immaginazione. </a:t>
            </a:r>
            <a:r>
              <a:rPr sz="1200" dirty="0">
                <a:latin typeface="Times New Roman"/>
                <a:cs typeface="Times New Roman"/>
              </a:rPr>
              <a:t>Era il tipico uomo medio </a:t>
            </a:r>
            <a:r>
              <a:rPr sz="1200" spc="-5" dirty="0">
                <a:latin typeface="Times New Roman"/>
                <a:cs typeface="Times New Roman"/>
              </a:rPr>
              <a:t>comune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800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346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ordinario. 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uomini e di donne di </a:t>
            </a:r>
            <a:r>
              <a:rPr sz="1200" spc="-5" dirty="0">
                <a:latin typeface="Times New Roman"/>
                <a:cs typeface="Times New Roman"/>
              </a:rPr>
              <a:t>questo genere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 che </a:t>
            </a:r>
            <a:r>
              <a:rPr sz="1200" dirty="0">
                <a:latin typeface="Times New Roman"/>
                <a:cs typeface="Times New Roman"/>
              </a:rPr>
              <a:t>venivano </a:t>
            </a:r>
            <a:r>
              <a:rPr sz="1200" spc="-5" dirty="0">
                <a:latin typeface="Times New Roman"/>
                <a:cs typeface="Times New Roman"/>
              </a:rPr>
              <a:t>ad ascoltare Gesù predicare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insegnare, ed essi </a:t>
            </a:r>
            <a:r>
              <a:rPr sz="1200" dirty="0">
                <a:latin typeface="Times New Roman"/>
                <a:cs typeface="Times New Roman"/>
              </a:rPr>
              <a:t>traevano </a:t>
            </a:r>
            <a:r>
              <a:rPr sz="1200" spc="-5" dirty="0">
                <a:latin typeface="Times New Roman"/>
                <a:cs typeface="Times New Roman"/>
              </a:rPr>
              <a:t>grande conforto dall’osservare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ad una posizione </a:t>
            </a:r>
            <a:r>
              <a:rPr sz="1200" spc="-5" dirty="0">
                <a:latin typeface="Times New Roman"/>
                <a:cs typeface="Times New Roman"/>
              </a:rPr>
              <a:t>d’onore nei consigli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1339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Maestro. Essi derivavano coraggio </a:t>
            </a:r>
            <a:r>
              <a:rPr sz="1200" dirty="0">
                <a:latin typeface="Times New Roman"/>
                <a:cs typeface="Times New Roman"/>
              </a:rPr>
              <a:t>dal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uno simile a loro </a:t>
            </a:r>
            <a:r>
              <a:rPr sz="1200" spc="-5" dirty="0">
                <a:latin typeface="Times New Roman"/>
                <a:cs typeface="Times New Roman"/>
              </a:rPr>
              <a:t>occupasse già </a:t>
            </a:r>
            <a:r>
              <a:rPr sz="1200" dirty="0">
                <a:latin typeface="Times New Roman"/>
                <a:cs typeface="Times New Roman"/>
              </a:rPr>
              <a:t>una posizione </a:t>
            </a:r>
            <a:r>
              <a:rPr sz="1200" spc="-5" dirty="0">
                <a:latin typeface="Times New Roman"/>
                <a:cs typeface="Times New Roman"/>
              </a:rPr>
              <a:t>importante negli affari del </a:t>
            </a:r>
            <a:r>
              <a:rPr sz="1200" dirty="0">
                <a:latin typeface="Times New Roman"/>
                <a:cs typeface="Times New Roman"/>
              </a:rPr>
              <a:t>regno. E  </a:t>
            </a:r>
            <a:r>
              <a:rPr sz="1200" spc="-5" dirty="0">
                <a:latin typeface="Times New Roman"/>
                <a:cs typeface="Times New Roman"/>
              </a:rPr>
              <a:t>Gesù imparò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certe menti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ascoltando pazientemente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sciocche </a:t>
            </a:r>
            <a:r>
              <a:rPr sz="1200" dirty="0">
                <a:latin typeface="Times New Roman"/>
                <a:cs typeface="Times New Roman"/>
              </a:rPr>
              <a:t>domande 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assecondando </a:t>
            </a:r>
            <a:r>
              <a:rPr sz="1200" dirty="0">
                <a:latin typeface="Times New Roman"/>
                <a:cs typeface="Times New Roman"/>
              </a:rPr>
              <a:t>molte volte le </a:t>
            </a:r>
            <a:r>
              <a:rPr sz="1200" spc="-5" dirty="0">
                <a:latin typeface="Times New Roman"/>
                <a:cs typeface="Times New Roman"/>
              </a:rPr>
              <a:t>richieste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intendente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“fargli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vedere”.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48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(1556.6) 139:5.6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Filippo ammirava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era l’instancabile generosità del Maestro. Filippo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mai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qualcosa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piccola, </a:t>
            </a:r>
            <a:r>
              <a:rPr sz="1200" dirty="0">
                <a:latin typeface="Times New Roman"/>
                <a:cs typeface="Times New Roman"/>
              </a:rPr>
              <a:t>misera o meschina, </a:t>
            </a:r>
            <a:r>
              <a:rPr sz="1200" spc="-5" dirty="0">
                <a:latin typeface="Times New Roman"/>
                <a:cs typeface="Times New Roman"/>
              </a:rPr>
              <a:t>ed egli adorava </a:t>
            </a:r>
            <a:r>
              <a:rPr sz="1200" dirty="0">
                <a:latin typeface="Times New Roman"/>
                <a:cs typeface="Times New Roman"/>
              </a:rPr>
              <a:t>questa continua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inesauribile  </a:t>
            </a:r>
            <a:r>
              <a:rPr sz="1200" spc="-5" dirty="0">
                <a:latin typeface="Times New Roman"/>
                <a:cs typeface="Times New Roman"/>
              </a:rPr>
              <a:t>generosità.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(1557.1) 139:5.7 </a:t>
            </a:r>
            <a:r>
              <a:rPr sz="1200" spc="-5" dirty="0">
                <a:latin typeface="Times New Roman"/>
                <a:cs typeface="Times New Roman"/>
              </a:rPr>
              <a:t>C’era poco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rilievo. </a:t>
            </a:r>
            <a:r>
              <a:rPr sz="1200" spc="-5" dirty="0">
                <a:latin typeface="Times New Roman"/>
                <a:cs typeface="Times New Roman"/>
              </a:rPr>
              <a:t>Egli fu spesso </a:t>
            </a:r>
            <a:r>
              <a:rPr sz="1200" dirty="0">
                <a:latin typeface="Times New Roman"/>
                <a:cs typeface="Times New Roman"/>
              </a:rPr>
              <a:t>chiamato </a:t>
            </a:r>
            <a:r>
              <a:rPr sz="1200" spc="-5" dirty="0">
                <a:latin typeface="Times New Roman"/>
                <a:cs typeface="Times New Roman"/>
              </a:rPr>
              <a:t>“Filippo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abitavano 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Pietro”. Era </a:t>
            </a:r>
            <a:r>
              <a:rPr sz="1200" dirty="0">
                <a:latin typeface="Times New Roman"/>
                <a:cs typeface="Times New Roman"/>
              </a:rPr>
              <a:t>quasi privo di una visione </a:t>
            </a:r>
            <a:r>
              <a:rPr sz="1200" spc="-5" dirty="0">
                <a:latin typeface="Times New Roman"/>
                <a:cs typeface="Times New Roman"/>
              </a:rPr>
              <a:t>acuta </a:t>
            </a:r>
            <a:r>
              <a:rPr sz="1200" dirty="0">
                <a:latin typeface="Times New Roman"/>
                <a:cs typeface="Times New Roman"/>
              </a:rPr>
              <a:t>delle cose; era incapace 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le possibilità </a:t>
            </a:r>
            <a:r>
              <a:rPr sz="1200" spc="-5" dirty="0">
                <a:latin typeface="Times New Roman"/>
                <a:cs typeface="Times New Roman"/>
              </a:rPr>
              <a:t>spettacolari 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situazione.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pessimista;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prosaico. </a:t>
            </a:r>
            <a:r>
              <a:rPr sz="1200" spc="-5" dirty="0">
                <a:latin typeface="Times New Roman"/>
                <a:cs typeface="Times New Roman"/>
              </a:rPr>
              <a:t>Mancava </a:t>
            </a:r>
            <a:r>
              <a:rPr sz="1200" dirty="0">
                <a:latin typeface="Times New Roman"/>
                <a:cs typeface="Times New Roman"/>
              </a:rPr>
              <a:t>anche molto di </a:t>
            </a:r>
            <a:r>
              <a:rPr sz="1200" spc="-5" dirty="0">
                <a:latin typeface="Times New Roman"/>
                <a:cs typeface="Times New Roman"/>
              </a:rPr>
              <a:t>percezione spirituale.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esitava ad interrompere Gesù nel </a:t>
            </a:r>
            <a:r>
              <a:rPr sz="1200" dirty="0">
                <a:latin typeface="Times New Roman"/>
                <a:cs typeface="Times New Roman"/>
              </a:rPr>
              <a:t>mezzo di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più profondi per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una domanda </a:t>
            </a:r>
            <a:r>
              <a:rPr sz="1200" spc="-5" dirty="0">
                <a:latin typeface="Times New Roman"/>
                <a:cs typeface="Times New Roman"/>
              </a:rPr>
              <a:t>manifestamente sciocca. Ma  Gesù </a:t>
            </a:r>
            <a:r>
              <a:rPr sz="1200" dirty="0">
                <a:latin typeface="Times New Roman"/>
                <a:cs typeface="Times New Roman"/>
              </a:rPr>
              <a:t>non lo rimproverava mai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stoltezza; era </a:t>
            </a:r>
            <a:r>
              <a:rPr sz="1200" dirty="0">
                <a:latin typeface="Times New Roman"/>
                <a:cs typeface="Times New Roman"/>
              </a:rPr>
              <a:t>paziente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ed aveva riguardo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senso  </a:t>
            </a:r>
            <a:r>
              <a:rPr sz="1200" spc="-5" dirty="0">
                <a:latin typeface="Times New Roman"/>
                <a:cs typeface="Times New Roman"/>
              </a:rPr>
              <a:t>profondo dell’insegnamento. Gesù sapeva </a:t>
            </a:r>
            <a:r>
              <a:rPr sz="1200" dirty="0">
                <a:latin typeface="Times New Roman"/>
                <a:cs typeface="Times New Roman"/>
              </a:rPr>
              <a:t>bene che </a:t>
            </a:r>
            <a:r>
              <a:rPr sz="1200" spc="-5" dirty="0">
                <a:latin typeface="Times New Roman"/>
                <a:cs typeface="Times New Roman"/>
              </a:rPr>
              <a:t>se avesse rimproverato </a:t>
            </a:r>
            <a:r>
              <a:rPr sz="1200" dirty="0">
                <a:latin typeface="Times New Roman"/>
                <a:cs typeface="Times New Roman"/>
              </a:rPr>
              <a:t>una sola volta </a:t>
            </a:r>
            <a:r>
              <a:rPr sz="1200" spc="-5" dirty="0">
                <a:latin typeface="Times New Roman"/>
                <a:cs typeface="Times New Roman"/>
              </a:rPr>
              <a:t>Filippo perché </a:t>
            </a:r>
            <a:r>
              <a:rPr sz="1200" dirty="0">
                <a:latin typeface="Times New Roman"/>
                <a:cs typeface="Times New Roman"/>
              </a:rPr>
              <a:t>poneva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domande  </a:t>
            </a:r>
            <a:r>
              <a:rPr sz="1200" spc="-5" dirty="0">
                <a:latin typeface="Times New Roman"/>
                <a:cs typeface="Times New Roman"/>
              </a:rPr>
              <a:t>noiose,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avrebbe offeso quest’anima onesta, </a:t>
            </a:r>
            <a:r>
              <a:rPr sz="1200" dirty="0">
                <a:latin typeface="Times New Roman"/>
                <a:cs typeface="Times New Roman"/>
              </a:rPr>
              <a:t>ma un </a:t>
            </a:r>
            <a:r>
              <a:rPr sz="1200" spc="-5" dirty="0">
                <a:latin typeface="Times New Roman"/>
                <a:cs typeface="Times New Roman"/>
              </a:rPr>
              <a:t>tale rimprovero avrebbe ferito Filippo </a:t>
            </a:r>
            <a:r>
              <a:rPr sz="1200" dirty="0">
                <a:latin typeface="Times New Roman"/>
                <a:cs typeface="Times New Roman"/>
              </a:rPr>
              <a:t>al punto che non </a:t>
            </a:r>
            <a:r>
              <a:rPr sz="1200" spc="-5" dirty="0">
                <a:latin typeface="Times New Roman"/>
                <a:cs typeface="Times New Roman"/>
              </a:rPr>
              <a:t>si sarebbe </a:t>
            </a:r>
            <a:r>
              <a:rPr sz="1200" dirty="0">
                <a:latin typeface="Times New Roman"/>
                <a:cs typeface="Times New Roman"/>
              </a:rPr>
              <a:t>mai  più sentito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porre delle domande. Gesù </a:t>
            </a:r>
            <a:r>
              <a:rPr sz="1200" dirty="0">
                <a:latin typeface="Times New Roman"/>
                <a:cs typeface="Times New Roman"/>
              </a:rPr>
              <a:t>sapeva che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mondi dello </a:t>
            </a:r>
            <a:r>
              <a:rPr sz="1200" spc="-5" dirty="0">
                <a:latin typeface="Times New Roman"/>
                <a:cs typeface="Times New Roman"/>
              </a:rPr>
              <a:t>spazio c’erano </a:t>
            </a:r>
            <a:r>
              <a:rPr sz="1200" dirty="0">
                <a:latin typeface="Times New Roman"/>
                <a:cs typeface="Times New Roman"/>
              </a:rPr>
              <a:t>miriadi di </a:t>
            </a:r>
            <a:r>
              <a:rPr sz="1200" spc="-5" dirty="0">
                <a:latin typeface="Times New Roman"/>
                <a:cs typeface="Times New Roman"/>
              </a:rPr>
              <a:t>simili mortali </a:t>
            </a:r>
            <a:r>
              <a:rPr sz="1200" dirty="0">
                <a:latin typeface="Times New Roman"/>
                <a:cs typeface="Times New Roman"/>
              </a:rPr>
              <a:t>lenti di 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e voleva </a:t>
            </a:r>
            <a:r>
              <a:rPr sz="1200" spc="-5" dirty="0">
                <a:latin typeface="Times New Roman"/>
                <a:cs typeface="Times New Roman"/>
              </a:rPr>
              <a:t>incoraggiarli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rivolgersi </a:t>
            </a:r>
            <a:r>
              <a:rPr sz="1200" dirty="0">
                <a:latin typeface="Times New Roman"/>
                <a:cs typeface="Times New Roman"/>
              </a:rPr>
              <a:t>a lui ed a sentirsi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liberi di </a:t>
            </a:r>
            <a:r>
              <a:rPr sz="1200" spc="-5" dirty="0">
                <a:latin typeface="Times New Roman"/>
                <a:cs typeface="Times New Roman"/>
              </a:rPr>
              <a:t>sottoporgli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problemi.</a:t>
            </a:r>
            <a:endParaRPr sz="1200">
              <a:latin typeface="Times New Roman"/>
              <a:cs typeface="Times New Roman"/>
            </a:endParaRPr>
          </a:p>
          <a:p>
            <a:pPr marL="63500" marR="295275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veramente più </a:t>
            </a:r>
            <a:r>
              <a:rPr sz="1200" spc="-5" dirty="0">
                <a:latin typeface="Times New Roman"/>
                <a:cs typeface="Times New Roman"/>
              </a:rPr>
              <a:t>interessato alle sciocche </a:t>
            </a:r>
            <a:r>
              <a:rPr sz="1200" dirty="0">
                <a:latin typeface="Times New Roman"/>
                <a:cs typeface="Times New Roman"/>
              </a:rPr>
              <a:t>domande di Filippo che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sermone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predicando. Gesù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supremamente </a:t>
            </a:r>
            <a:r>
              <a:rPr sz="1200" dirty="0">
                <a:latin typeface="Times New Roman"/>
                <a:cs typeface="Times New Roman"/>
              </a:rPr>
              <a:t>interessato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i="1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sorta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403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(1557.2) 139:5.8 </a:t>
            </a:r>
            <a:r>
              <a:rPr sz="1200" spc="-5" dirty="0">
                <a:latin typeface="Times New Roman"/>
                <a:cs typeface="Times New Roman"/>
              </a:rPr>
              <a:t>L’intendente apostolico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buon </a:t>
            </a:r>
            <a:r>
              <a:rPr sz="1200" spc="-5" dirty="0">
                <a:latin typeface="Times New Roman"/>
                <a:cs typeface="Times New Roman"/>
              </a:rPr>
              <a:t>parlatore </a:t>
            </a:r>
            <a:r>
              <a:rPr sz="1200" dirty="0">
                <a:latin typeface="Times New Roman"/>
                <a:cs typeface="Times New Roman"/>
              </a:rPr>
              <a:t>in pubblico, 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lavoratore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persuasivo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successo.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scoraggiava facilmente;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assiduo </a:t>
            </a:r>
            <a:r>
              <a:rPr sz="1200" dirty="0">
                <a:latin typeface="Times New Roman"/>
                <a:cs typeface="Times New Roman"/>
              </a:rPr>
              <a:t>e molto </a:t>
            </a:r>
            <a:r>
              <a:rPr sz="1200" spc="-5" dirty="0">
                <a:latin typeface="Times New Roman"/>
                <a:cs typeface="Times New Roman"/>
              </a:rPr>
              <a:t>tenace </a:t>
            </a:r>
            <a:r>
              <a:rPr sz="1200" dirty="0">
                <a:latin typeface="Times New Roman"/>
                <a:cs typeface="Times New Roman"/>
              </a:rPr>
              <a:t>in tutto ciò </a:t>
            </a:r>
            <a:r>
              <a:rPr sz="1200" spc="-5" dirty="0">
                <a:latin typeface="Times New Roman"/>
                <a:cs typeface="Times New Roman"/>
              </a:rPr>
              <a:t>che intraprendeva. Possedeva quel </a:t>
            </a:r>
            <a:r>
              <a:rPr sz="1200" dirty="0">
                <a:latin typeface="Times New Roman"/>
                <a:cs typeface="Times New Roman"/>
              </a:rPr>
              <a:t>grande e  </a:t>
            </a:r>
            <a:r>
              <a:rPr sz="1200" spc="-5" dirty="0">
                <a:latin typeface="Times New Roman"/>
                <a:cs typeface="Times New Roman"/>
              </a:rPr>
              <a:t>raro 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dire: </a:t>
            </a:r>
            <a:r>
              <a:rPr sz="1200" dirty="0">
                <a:latin typeface="Times New Roman"/>
                <a:cs typeface="Times New Roman"/>
              </a:rPr>
              <a:t>“Venite.”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convertito, Natanaele, </a:t>
            </a:r>
            <a:r>
              <a:rPr sz="1200" dirty="0">
                <a:latin typeface="Times New Roman"/>
                <a:cs typeface="Times New Roman"/>
              </a:rPr>
              <a:t>volle </a:t>
            </a:r>
            <a:r>
              <a:rPr sz="1200" spc="-5" dirty="0">
                <a:latin typeface="Times New Roman"/>
                <a:cs typeface="Times New Roman"/>
              </a:rPr>
              <a:t>discutere sui meriti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demeriti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efficace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fu: </a:t>
            </a:r>
            <a:r>
              <a:rPr sz="1200" spc="-5" dirty="0">
                <a:latin typeface="Times New Roman"/>
                <a:cs typeface="Times New Roman"/>
              </a:rPr>
              <a:t>“Vieni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vedere”. Egli </a:t>
            </a:r>
            <a:r>
              <a:rPr sz="1200" dirty="0">
                <a:latin typeface="Times New Roman"/>
                <a:cs typeface="Times New Roman"/>
              </a:rPr>
              <a:t>non era un </a:t>
            </a:r>
            <a:r>
              <a:rPr sz="1200" spc="-5" dirty="0">
                <a:latin typeface="Times New Roman"/>
                <a:cs typeface="Times New Roman"/>
              </a:rPr>
              <a:t>predicatore dogmatico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esortava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ascoltatori </a:t>
            </a:r>
            <a:r>
              <a:rPr sz="1200" spc="1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“andare” </a:t>
            </a:r>
            <a:r>
              <a:rPr sz="1200" dirty="0">
                <a:latin typeface="Times New Roman"/>
                <a:cs typeface="Times New Roman"/>
              </a:rPr>
              <a:t>— a fare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fare quello. Egli </a:t>
            </a:r>
            <a:r>
              <a:rPr sz="1200" dirty="0">
                <a:latin typeface="Times New Roman"/>
                <a:cs typeface="Times New Roman"/>
              </a:rPr>
              <a:t>affrontava tutte le situazioni via via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presentavano </a:t>
            </a:r>
            <a:r>
              <a:rPr sz="1200" spc="-5" dirty="0">
                <a:latin typeface="Times New Roman"/>
                <a:cs typeface="Times New Roman"/>
              </a:rPr>
              <a:t>nel suo lavoro </a:t>
            </a:r>
            <a:r>
              <a:rPr sz="1200" dirty="0">
                <a:latin typeface="Times New Roman"/>
                <a:cs typeface="Times New Roman"/>
              </a:rPr>
              <a:t>dicendo:  </a:t>
            </a:r>
            <a:r>
              <a:rPr sz="1200" spc="-5" dirty="0">
                <a:latin typeface="Times New Roman"/>
                <a:cs typeface="Times New Roman"/>
              </a:rPr>
              <a:t>“Venite”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“venite </a:t>
            </a:r>
            <a:r>
              <a:rPr sz="1200" dirty="0">
                <a:latin typeface="Times New Roman"/>
                <a:cs typeface="Times New Roman"/>
              </a:rPr>
              <a:t>con me; vi </a:t>
            </a:r>
            <a:r>
              <a:rPr sz="1200" spc="-5" dirty="0">
                <a:latin typeface="Times New Roman"/>
                <a:cs typeface="Times New Roman"/>
              </a:rPr>
              <a:t>mostrerò </a:t>
            </a:r>
            <a:r>
              <a:rPr sz="1200" dirty="0">
                <a:latin typeface="Times New Roman"/>
                <a:cs typeface="Times New Roman"/>
              </a:rPr>
              <a:t>la via.” 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fasi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dell’insegnamento.</a:t>
            </a:r>
            <a:endParaRPr sz="1200">
              <a:latin typeface="Times New Roman"/>
              <a:cs typeface="Times New Roman"/>
            </a:endParaRPr>
          </a:p>
          <a:p>
            <a:pPr marL="63500" marR="4965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non dire </a:t>
            </a:r>
            <a:r>
              <a:rPr sz="1200" spc="-5" dirty="0">
                <a:latin typeface="Times New Roman"/>
                <a:cs typeface="Times New Roman"/>
              </a:rPr>
              <a:t>ai loro figli: “andate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questo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andate </a:t>
            </a:r>
            <a:r>
              <a:rPr sz="1200" dirty="0">
                <a:latin typeface="Times New Roman"/>
                <a:cs typeface="Times New Roman"/>
              </a:rPr>
              <a:t>a fare  </a:t>
            </a:r>
            <a:r>
              <a:rPr sz="1200" spc="-5" dirty="0">
                <a:latin typeface="Times New Roman"/>
                <a:cs typeface="Times New Roman"/>
              </a:rPr>
              <a:t>quello”, </a:t>
            </a:r>
            <a:r>
              <a:rPr sz="1200" dirty="0">
                <a:latin typeface="Times New Roman"/>
                <a:cs typeface="Times New Roman"/>
              </a:rPr>
              <a:t>ma piuttosto: </a:t>
            </a:r>
            <a:r>
              <a:rPr sz="1200" spc="-5" dirty="0">
                <a:latin typeface="Times New Roman"/>
                <a:cs typeface="Times New Roman"/>
              </a:rPr>
              <a:t>“Venite con </a:t>
            </a:r>
            <a:r>
              <a:rPr sz="1200" dirty="0">
                <a:latin typeface="Times New Roman"/>
                <a:cs typeface="Times New Roman"/>
              </a:rPr>
              <a:t>noi, vi </a:t>
            </a:r>
            <a:r>
              <a:rPr sz="1200" spc="-5" dirty="0">
                <a:latin typeface="Times New Roman"/>
                <a:cs typeface="Times New Roman"/>
              </a:rPr>
              <a:t>mostreremo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percorreremo </a:t>
            </a:r>
            <a:r>
              <a:rPr sz="1200" dirty="0">
                <a:latin typeface="Times New Roman"/>
                <a:cs typeface="Times New Roman"/>
              </a:rPr>
              <a:t>con voi la via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migliore.”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(1557.3) 139:5.9 </a:t>
            </a:r>
            <a:r>
              <a:rPr sz="1200" spc="-5" dirty="0">
                <a:latin typeface="Times New Roman"/>
                <a:cs typeface="Times New Roman"/>
              </a:rPr>
              <a:t>L’incapacità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adattarsi ad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situazione fu ben evidenziata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vennero da lui 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dissero: “Signore,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desideriamo vedere Gesù.” Ora Filippo avrebbe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Ebreo che gli avesse posto  questa domanda: </a:t>
            </a:r>
            <a:r>
              <a:rPr sz="1200" dirty="0">
                <a:latin typeface="Times New Roman"/>
                <a:cs typeface="Times New Roman"/>
              </a:rPr>
              <a:t>“Vieni.” </a:t>
            </a:r>
            <a:r>
              <a:rPr sz="1200" spc="-5" dirty="0">
                <a:latin typeface="Times New Roman"/>
                <a:cs typeface="Times New Roman"/>
              </a:rPr>
              <a:t>Ma 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erano degli stranieri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non riusciva a </a:t>
            </a:r>
            <a:r>
              <a:rPr sz="1200" spc="-5" dirty="0">
                <a:latin typeface="Times New Roman"/>
                <a:cs typeface="Times New Roman"/>
              </a:rPr>
              <a:t>ricordare </a:t>
            </a:r>
            <a:r>
              <a:rPr sz="1200" dirty="0">
                <a:latin typeface="Times New Roman"/>
                <a:cs typeface="Times New Roman"/>
              </a:rPr>
              <a:t>alcuna istruzione </a:t>
            </a:r>
            <a:r>
              <a:rPr sz="1200" spc="-5" dirty="0">
                <a:latin typeface="Times New Roman"/>
                <a:cs typeface="Times New Roman"/>
              </a:rPr>
              <a:t>dei suoi  superiori riguardante tali materie; </a:t>
            </a:r>
            <a:r>
              <a:rPr sz="1200" dirty="0">
                <a:latin typeface="Times New Roman"/>
                <a:cs typeface="Times New Roman"/>
              </a:rPr>
              <a:t>così la sola cosa </a:t>
            </a:r>
            <a:r>
              <a:rPr sz="1200" spc="-5" dirty="0">
                <a:latin typeface="Times New Roman"/>
                <a:cs typeface="Times New Roman"/>
              </a:rPr>
              <a:t>che pensò </a:t>
            </a:r>
            <a:r>
              <a:rPr sz="1200" dirty="0">
                <a:latin typeface="Times New Roman"/>
                <a:cs typeface="Times New Roman"/>
              </a:rPr>
              <a:t>di fare fu di </a:t>
            </a:r>
            <a:r>
              <a:rPr sz="1200" spc="-5" dirty="0">
                <a:latin typeface="Times New Roman"/>
                <a:cs typeface="Times New Roman"/>
              </a:rPr>
              <a:t>consultare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capo, </a:t>
            </a:r>
            <a:r>
              <a:rPr sz="1200" dirty="0">
                <a:latin typeface="Times New Roman"/>
                <a:cs typeface="Times New Roman"/>
              </a:rPr>
              <a:t>Andrea, e poi </a:t>
            </a:r>
            <a:r>
              <a:rPr sz="1200" spc="-5" dirty="0">
                <a:latin typeface="Times New Roman"/>
                <a:cs typeface="Times New Roman"/>
              </a:rPr>
              <a:t>entrambi  accompagnarono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indagatori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Gesù. Similmente, quando egli andò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Samaria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battezzare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dal suo Maestro, si astenne dall’imporre </a:t>
            </a:r>
            <a:r>
              <a:rPr sz="1200" dirty="0">
                <a:latin typeface="Times New Roman"/>
                <a:cs typeface="Times New Roman"/>
              </a:rPr>
              <a:t>le mani </a:t>
            </a:r>
            <a:r>
              <a:rPr sz="1200" spc="-5" dirty="0">
                <a:latin typeface="Times New Roman"/>
                <a:cs typeface="Times New Roman"/>
              </a:rPr>
              <a:t>sui suoi convertiti per significare che avevano ricevuto 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Verità. Questo gesto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eseguito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Pietro e da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vennero </a:t>
            </a:r>
            <a:r>
              <a:rPr sz="1200" dirty="0">
                <a:latin typeface="Times New Roman"/>
                <a:cs typeface="Times New Roman"/>
              </a:rPr>
              <a:t>poco dopo 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osservare la  </a:t>
            </a:r>
            <a:r>
              <a:rPr sz="1200" spc="-5" dirty="0">
                <a:latin typeface="Times New Roman"/>
                <a:cs typeface="Times New Roman"/>
              </a:rPr>
              <a:t>sua attività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della </a:t>
            </a:r>
            <a:r>
              <a:rPr sz="1200" dirty="0">
                <a:latin typeface="Times New Roman"/>
                <a:cs typeface="Times New Roman"/>
              </a:rPr>
              <a:t>chiesa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108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(1557.4) 139:5.10 </a:t>
            </a:r>
            <a:r>
              <a:rPr sz="1200" spc="-5" dirty="0">
                <a:latin typeface="Times New Roman"/>
                <a:cs typeface="Times New Roman"/>
              </a:rPr>
              <a:t>Filippo proseguì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lavoro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tragici momenti 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Maestro, </a:t>
            </a:r>
            <a:r>
              <a:rPr sz="1200" dirty="0">
                <a:latin typeface="Times New Roman"/>
                <a:cs typeface="Times New Roman"/>
              </a:rPr>
              <a:t>partecipò alla </a:t>
            </a:r>
            <a:r>
              <a:rPr sz="1200" spc="-5" dirty="0">
                <a:latin typeface="Times New Roman"/>
                <a:cs typeface="Times New Roman"/>
              </a:rPr>
              <a:t>riorganizzazione dei  </a:t>
            </a:r>
            <a:r>
              <a:rPr sz="1200" dirty="0">
                <a:latin typeface="Times New Roman"/>
                <a:cs typeface="Times New Roman"/>
              </a:rPr>
              <a:t>dodici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primo a partire </a:t>
            </a:r>
            <a:r>
              <a:rPr sz="1200" spc="-5" dirty="0">
                <a:latin typeface="Times New Roman"/>
                <a:cs typeface="Times New Roman"/>
              </a:rPr>
              <a:t>per conquistare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anime al regno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della immediata comunità </a:t>
            </a:r>
            <a:r>
              <a:rPr sz="1200" dirty="0">
                <a:latin typeface="Times New Roman"/>
                <a:cs typeface="Times New Roman"/>
              </a:rPr>
              <a:t>ebraica, </a:t>
            </a:r>
            <a:r>
              <a:rPr sz="1200" spc="-5" dirty="0">
                <a:latin typeface="Times New Roman"/>
                <a:cs typeface="Times New Roman"/>
              </a:rPr>
              <a:t>riuscendo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bene nel suo lavoro </a:t>
            </a:r>
            <a:r>
              <a:rPr sz="1200" dirty="0">
                <a:latin typeface="Times New Roman"/>
                <a:cs typeface="Times New Roman"/>
              </a:rPr>
              <a:t>presso i </a:t>
            </a:r>
            <a:r>
              <a:rPr sz="1200" spc="-5" dirty="0">
                <a:latin typeface="Times New Roman"/>
                <a:cs typeface="Times New Roman"/>
              </a:rPr>
              <a:t>Samaritani </a:t>
            </a:r>
            <a:r>
              <a:rPr sz="1200" dirty="0">
                <a:latin typeface="Times New Roman"/>
                <a:cs typeface="Times New Roman"/>
              </a:rPr>
              <a:t>ed in tutte le </a:t>
            </a:r>
            <a:r>
              <a:rPr sz="1200" spc="-5" dirty="0">
                <a:latin typeface="Times New Roman"/>
                <a:cs typeface="Times New Roman"/>
              </a:rPr>
              <a:t>sue attività successive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vangelo.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02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95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(1557.5) 139:5.11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che era un membro </a:t>
            </a:r>
            <a:r>
              <a:rPr sz="1200" spc="-5" dirty="0">
                <a:latin typeface="Times New Roman"/>
                <a:cs typeface="Times New Roman"/>
              </a:rPr>
              <a:t>efficiente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delle donne, si </a:t>
            </a:r>
            <a:r>
              <a:rPr sz="1200" dirty="0">
                <a:latin typeface="Times New Roman"/>
                <a:cs typeface="Times New Roman"/>
              </a:rPr>
              <a:t>adoperò </a:t>
            </a:r>
            <a:r>
              <a:rPr sz="1200" spc="-5" dirty="0">
                <a:latin typeface="Times New Roman"/>
                <a:cs typeface="Times New Roman"/>
              </a:rPr>
              <a:t>attivamente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marito nel </a:t>
            </a:r>
            <a:r>
              <a:rPr sz="1200" spc="5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evangelizzazione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loro fuga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persecuzioni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Sua moglie era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intrepida.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5" dirty="0">
                <a:latin typeface="Times New Roman"/>
                <a:cs typeface="Times New Roman"/>
              </a:rPr>
              <a:t>rimase  </a:t>
            </a:r>
            <a:r>
              <a:rPr sz="1200" spc="-5" dirty="0">
                <a:latin typeface="Times New Roman"/>
                <a:cs typeface="Times New Roman"/>
              </a:rPr>
              <a:t>ai piedi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croce </a:t>
            </a:r>
            <a:r>
              <a:rPr sz="1200" dirty="0">
                <a:latin typeface="Times New Roman"/>
                <a:cs typeface="Times New Roman"/>
              </a:rPr>
              <a:t>di Filippo </a:t>
            </a:r>
            <a:r>
              <a:rPr sz="1200" spc="-5" dirty="0">
                <a:latin typeface="Times New Roman"/>
                <a:cs typeface="Times New Roman"/>
              </a:rPr>
              <a:t>incoraggiandolo </a:t>
            </a:r>
            <a:r>
              <a:rPr sz="1200" dirty="0">
                <a:latin typeface="Times New Roman"/>
                <a:cs typeface="Times New Roman"/>
              </a:rPr>
              <a:t>a proclamare la buona novella </a:t>
            </a:r>
            <a:r>
              <a:rPr sz="1200" spc="-5" dirty="0">
                <a:latin typeface="Times New Roman"/>
                <a:cs typeface="Times New Roman"/>
              </a:rPr>
              <a:t>anche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assassini,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forze di Filippo  </a:t>
            </a:r>
            <a:r>
              <a:rPr sz="1200" spc="-5" dirty="0">
                <a:latin typeface="Times New Roman"/>
                <a:cs typeface="Times New Roman"/>
              </a:rPr>
              <a:t>s’indeboli rono, essa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della salvezza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in Gesù e smise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Ebrei  furiosi si gettarono su </a:t>
            </a:r>
            <a:r>
              <a:rPr sz="1200" dirty="0">
                <a:latin typeface="Times New Roman"/>
                <a:cs typeface="Times New Roman"/>
              </a:rPr>
              <a:t>di lei e la </a:t>
            </a:r>
            <a:r>
              <a:rPr sz="1200" spc="-5" dirty="0">
                <a:latin typeface="Times New Roman"/>
                <a:cs typeface="Times New Roman"/>
              </a:rPr>
              <a:t>lapidarono </a:t>
            </a:r>
            <a:r>
              <a:rPr sz="1200" dirty="0">
                <a:latin typeface="Times New Roman"/>
                <a:cs typeface="Times New Roman"/>
              </a:rPr>
              <a:t>a morte.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figlia maggiore, </a:t>
            </a:r>
            <a:r>
              <a:rPr sz="1200" spc="-10" dirty="0">
                <a:latin typeface="Times New Roman"/>
                <a:cs typeface="Times New Roman"/>
              </a:rPr>
              <a:t>Lea,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lavoro e divenne più tardi la  </a:t>
            </a:r>
            <a:r>
              <a:rPr sz="1200" spc="-5" dirty="0">
                <a:latin typeface="Times New Roman"/>
                <a:cs typeface="Times New Roman"/>
              </a:rPr>
              <a:t>celebre profetessa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Gerapoli.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6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(1558.1) 139:5.12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intendente dei </a:t>
            </a:r>
            <a:r>
              <a:rPr sz="1200" dirty="0">
                <a:latin typeface="Times New Roman"/>
                <a:cs typeface="Times New Roman"/>
              </a:rPr>
              <a:t>dodici, fu un uomo </a:t>
            </a:r>
            <a:r>
              <a:rPr sz="1200" spc="-5" dirty="0">
                <a:latin typeface="Times New Roman"/>
                <a:cs typeface="Times New Roman"/>
              </a:rPr>
              <a:t>potente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regno, conquistando </a:t>
            </a:r>
            <a:r>
              <a:rPr sz="1200" dirty="0">
                <a:latin typeface="Times New Roman"/>
                <a:cs typeface="Times New Roman"/>
              </a:rPr>
              <a:t>anime ovunque </a:t>
            </a:r>
            <a:r>
              <a:rPr sz="1200" spc="-5" dirty="0">
                <a:latin typeface="Times New Roman"/>
                <a:cs typeface="Times New Roman"/>
              </a:rPr>
              <a:t>passò, </a:t>
            </a:r>
            <a:r>
              <a:rPr sz="1200" dirty="0">
                <a:latin typeface="Times New Roman"/>
                <a:cs typeface="Times New Roman"/>
              </a:rPr>
              <a:t>e fu alla  fine </a:t>
            </a:r>
            <a:r>
              <a:rPr sz="1200" spc="-5" dirty="0">
                <a:latin typeface="Times New Roman"/>
                <a:cs typeface="Times New Roman"/>
              </a:rPr>
              <a:t>crocifisso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 </a:t>
            </a:r>
            <a:r>
              <a:rPr sz="1200" dirty="0">
                <a:latin typeface="Times New Roman"/>
                <a:cs typeface="Times New Roman"/>
              </a:rPr>
              <a:t>e sepolto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Gerapoli.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L’onesto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Natanaele</a:t>
            </a:r>
            <a:endParaRPr sz="1600">
              <a:latin typeface="Times New Roman"/>
              <a:cs typeface="Times New Roman"/>
            </a:endParaRPr>
          </a:p>
          <a:p>
            <a:pPr marL="88900" marR="2076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(1558.2) 139:6.1 </a:t>
            </a:r>
            <a:r>
              <a:rPr sz="1200" spc="-5" dirty="0">
                <a:latin typeface="Times New Roman"/>
                <a:cs typeface="Times New Roman"/>
              </a:rPr>
              <a:t>Natanaele,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ed ultimo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apostoli ad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scelto </a:t>
            </a:r>
            <a:r>
              <a:rPr sz="1200" spc="-5" dirty="0">
                <a:latin typeface="Times New Roman"/>
                <a:cs typeface="Times New Roman"/>
              </a:rPr>
              <a:t>dal Maestro stesso, </a:t>
            </a:r>
            <a:r>
              <a:rPr sz="1200" dirty="0">
                <a:latin typeface="Times New Roman"/>
                <a:cs typeface="Times New Roman"/>
              </a:rPr>
              <a:t>fu condotto da </a:t>
            </a:r>
            <a:r>
              <a:rPr sz="1200" spc="-5" dirty="0">
                <a:latin typeface="Times New Roman"/>
                <a:cs typeface="Times New Roman"/>
              </a:rPr>
              <a:t>Gesù dal suo amico  Filippo. Egli </a:t>
            </a:r>
            <a:r>
              <a:rPr sz="1200" dirty="0">
                <a:latin typeface="Times New Roman"/>
                <a:cs typeface="Times New Roman"/>
              </a:rPr>
              <a:t>era stato socio 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parecchie imprese commerciali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con lui 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vedere </a:t>
            </a:r>
            <a:r>
              <a:rPr sz="1200" spc="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Battista quando </a:t>
            </a:r>
            <a:r>
              <a:rPr sz="1200" dirty="0">
                <a:latin typeface="Times New Roman"/>
                <a:cs typeface="Times New Roman"/>
              </a:rPr>
              <a:t>incontrarono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(1558.3) 139:6.2 </a:t>
            </a:r>
            <a:r>
              <a:rPr sz="1200" spc="-5" dirty="0">
                <a:latin typeface="Times New Roman"/>
                <a:cs typeface="Times New Roman"/>
              </a:rPr>
              <a:t>Quando Natanaele si </a:t>
            </a:r>
            <a:r>
              <a:rPr sz="1200" dirty="0">
                <a:latin typeface="Times New Roman"/>
                <a:cs typeface="Times New Roman"/>
              </a:rPr>
              <a:t>unì </a:t>
            </a:r>
            <a:r>
              <a:rPr sz="1200" spc="-5" dirty="0">
                <a:latin typeface="Times New Roman"/>
                <a:cs typeface="Times New Roman"/>
              </a:rPr>
              <a:t>agli apostoli aveva </a:t>
            </a:r>
            <a:r>
              <a:rPr sz="1200" dirty="0">
                <a:latin typeface="Times New Roman"/>
                <a:cs typeface="Times New Roman"/>
              </a:rPr>
              <a:t>venticinque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quasi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giovane del gruppo. Egli era </a:t>
            </a:r>
            <a:r>
              <a:rPr sz="1200" dirty="0">
                <a:latin typeface="Times New Roman"/>
                <a:cs typeface="Times New Roman"/>
              </a:rPr>
              <a:t>l’ultimo di 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figli; era </a:t>
            </a:r>
            <a:r>
              <a:rPr sz="1200" dirty="0">
                <a:latin typeface="Times New Roman"/>
                <a:cs typeface="Times New Roman"/>
              </a:rPr>
              <a:t>celibe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l’unico sostegno dei </a:t>
            </a:r>
            <a:r>
              <a:rPr sz="1200" dirty="0">
                <a:latin typeface="Times New Roman"/>
                <a:cs typeface="Times New Roman"/>
              </a:rPr>
              <a:t>genitori </a:t>
            </a:r>
            <a:r>
              <a:rPr sz="1200" spc="-5" dirty="0">
                <a:latin typeface="Times New Roman"/>
                <a:cs typeface="Times New Roman"/>
              </a:rPr>
              <a:t>vecchi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infermi, con </a:t>
            </a:r>
            <a:r>
              <a:rPr sz="1200" dirty="0">
                <a:latin typeface="Times New Roman"/>
                <a:cs typeface="Times New Roman"/>
              </a:rPr>
              <a:t>i quali viveva a </a:t>
            </a:r>
            <a:r>
              <a:rPr sz="1200" spc="-5" dirty="0">
                <a:latin typeface="Times New Roman"/>
                <a:cs typeface="Times New Roman"/>
              </a:rPr>
              <a:t>Cana.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 erano sposati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deceduti, </a:t>
            </a:r>
            <a:r>
              <a:rPr sz="1200" dirty="0">
                <a:latin typeface="Times New Roman"/>
                <a:cs typeface="Times New Roman"/>
              </a:rPr>
              <a:t>e nessuno di loro </a:t>
            </a:r>
            <a:r>
              <a:rPr sz="1200" spc="-5" dirty="0">
                <a:latin typeface="Times New Roman"/>
                <a:cs typeface="Times New Roman"/>
              </a:rPr>
              <a:t>viveva </a:t>
            </a:r>
            <a:r>
              <a:rPr sz="1200" dirty="0">
                <a:latin typeface="Times New Roman"/>
                <a:cs typeface="Times New Roman"/>
              </a:rPr>
              <a:t>là.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 Giuda </a:t>
            </a:r>
            <a:r>
              <a:rPr sz="1200" spc="-5" dirty="0">
                <a:latin typeface="Times New Roman"/>
                <a:cs typeface="Times New Roman"/>
              </a:rPr>
              <a:t>Iscariota erano </a:t>
            </a:r>
            <a:r>
              <a:rPr sz="1200" dirty="0">
                <a:latin typeface="Times New Roman"/>
                <a:cs typeface="Times New Roman"/>
              </a:rPr>
              <a:t>i due uomini più istruiti tra i  dodici. </a:t>
            </a:r>
            <a:r>
              <a:rPr sz="1200" spc="-5" dirty="0">
                <a:latin typeface="Times New Roman"/>
                <a:cs typeface="Times New Roman"/>
              </a:rPr>
              <a:t>Natanaele aveva pensato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mercante.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86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(1558.4) 139:6.3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diede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un soprannome a </a:t>
            </a:r>
            <a:r>
              <a:rPr sz="1200" spc="-5" dirty="0">
                <a:latin typeface="Times New Roman"/>
                <a:cs typeface="Times New Roman"/>
              </a:rPr>
              <a:t>Natanaele, </a:t>
            </a:r>
            <a:r>
              <a:rPr sz="1200" dirty="0">
                <a:latin typeface="Times New Roman"/>
                <a:cs typeface="Times New Roman"/>
              </a:rPr>
              <a:t>ma i dodici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subito 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lui 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significavano onestà, sincerità.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“senza inganno”.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virtù; era </a:t>
            </a:r>
            <a:r>
              <a:rPr sz="1200" spc="-5" dirty="0">
                <a:latin typeface="Times New Roman"/>
                <a:cs typeface="Times New Roman"/>
              </a:rPr>
              <a:t>onesto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punto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debole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55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 suo carattere era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orgoglio; egli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fiero della sua famiglia, della sua città, della sua </a:t>
            </a:r>
            <a:r>
              <a:rPr sz="1200" dirty="0">
                <a:latin typeface="Times New Roman"/>
                <a:cs typeface="Times New Roman"/>
              </a:rPr>
              <a:t>reputazione 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nazione,  </a:t>
            </a:r>
            <a:r>
              <a:rPr sz="1200" spc="-5" dirty="0">
                <a:latin typeface="Times New Roman"/>
                <a:cs typeface="Times New Roman"/>
              </a:rPr>
              <a:t>cosa lodevole se </a:t>
            </a:r>
            <a:r>
              <a:rPr sz="1200" dirty="0">
                <a:latin typeface="Times New Roman"/>
                <a:cs typeface="Times New Roman"/>
              </a:rPr>
              <a:t>non è spinta </a:t>
            </a:r>
            <a:r>
              <a:rPr sz="1200" spc="-5" dirty="0">
                <a:latin typeface="Times New Roman"/>
                <a:cs typeface="Times New Roman"/>
              </a:rPr>
              <a:t>all’eccesso.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era incline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agli estremi con </a:t>
            </a:r>
            <a:r>
              <a:rPr sz="1200" dirty="0">
                <a:latin typeface="Times New Roman"/>
                <a:cs typeface="Times New Roman"/>
              </a:rPr>
              <a:t>i suoi pregiudizi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Aveva</a:t>
            </a: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giudicare 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opinioni </a:t>
            </a:r>
            <a:r>
              <a:rPr sz="1200" spc="-5" dirty="0">
                <a:latin typeface="Times New Roman"/>
                <a:cs typeface="Times New Roman"/>
              </a:rPr>
              <a:t>personali. Anche prima d’incontrare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stato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dal porre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domanda: </a:t>
            </a:r>
            <a:r>
              <a:rPr sz="1200" dirty="0">
                <a:latin typeface="Times New Roman"/>
                <a:cs typeface="Times New Roman"/>
              </a:rPr>
              <a:t>“Può </a:t>
            </a:r>
            <a:r>
              <a:rPr sz="1200" spc="-5" dirty="0">
                <a:latin typeface="Times New Roman"/>
                <a:cs typeface="Times New Roman"/>
              </a:rPr>
              <a:t>uscire qualcosa </a:t>
            </a:r>
            <a:r>
              <a:rPr sz="1200" dirty="0">
                <a:latin typeface="Times New Roman"/>
                <a:cs typeface="Times New Roman"/>
              </a:rPr>
              <a:t>di buono da Nazaret?” </a:t>
            </a:r>
            <a:r>
              <a:rPr sz="1200" spc="-5" dirty="0">
                <a:latin typeface="Times New Roman"/>
                <a:cs typeface="Times New Roman"/>
              </a:rPr>
              <a:t>Ma Natanaele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ostinato, 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orgoglioso. Egli fu </a:t>
            </a:r>
            <a:r>
              <a:rPr sz="1200" dirty="0">
                <a:latin typeface="Times New Roman"/>
                <a:cs typeface="Times New Roman"/>
              </a:rPr>
              <a:t>pronto a  </a:t>
            </a:r>
            <a:r>
              <a:rPr sz="1200" spc="-5" dirty="0">
                <a:latin typeface="Times New Roman"/>
                <a:cs typeface="Times New Roman"/>
              </a:rPr>
              <a:t>ricredersi </a:t>
            </a:r>
            <a:r>
              <a:rPr sz="1200" dirty="0">
                <a:latin typeface="Times New Roman"/>
                <a:cs typeface="Times New Roman"/>
              </a:rPr>
              <a:t>una volta che ebbe </a:t>
            </a:r>
            <a:r>
              <a:rPr sz="1200" spc="-5" dirty="0">
                <a:latin typeface="Times New Roman"/>
                <a:cs typeface="Times New Roman"/>
              </a:rPr>
              <a:t>guardato </a:t>
            </a:r>
            <a:r>
              <a:rPr sz="1200" dirty="0">
                <a:latin typeface="Times New Roman"/>
                <a:cs typeface="Times New Roman"/>
              </a:rPr>
              <a:t>il viso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(1558.5) 139:6.4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molti aspetti Natanaele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genio bizzarro dei dodici. 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filosofo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sognatore apostolico, </a:t>
            </a:r>
            <a:r>
              <a:rPr sz="1200" dirty="0">
                <a:latin typeface="Times New Roman"/>
                <a:cs typeface="Times New Roman"/>
              </a:rPr>
              <a:t>ma era un  </a:t>
            </a:r>
            <a:r>
              <a:rPr sz="1200" spc="-5" dirty="0">
                <a:latin typeface="Times New Roman"/>
                <a:cs typeface="Times New Roman"/>
              </a:rPr>
              <a:t>sognatore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pratico. Alternava momenti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profonda filosofia </a:t>
            </a:r>
            <a:r>
              <a:rPr sz="1200" dirty="0">
                <a:latin typeface="Times New Roman"/>
                <a:cs typeface="Times New Roman"/>
              </a:rPr>
              <a:t>a periodi di </a:t>
            </a:r>
            <a:r>
              <a:rPr sz="1200" spc="-5" dirty="0">
                <a:latin typeface="Times New Roman"/>
                <a:cs typeface="Times New Roman"/>
              </a:rPr>
              <a:t>raro </a:t>
            </a:r>
            <a:r>
              <a:rPr sz="1200" dirty="0">
                <a:latin typeface="Times New Roman"/>
                <a:cs typeface="Times New Roman"/>
              </a:rPr>
              <a:t>e spassoso umorismo; quando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 umore </a:t>
            </a:r>
            <a:r>
              <a:rPr sz="1200" spc="-5" dirty="0">
                <a:latin typeface="Times New Roman"/>
                <a:cs typeface="Times New Roman"/>
              </a:rPr>
              <a:t>adatto, egli </a:t>
            </a:r>
            <a:r>
              <a:rPr sz="1200" dirty="0">
                <a:latin typeface="Times New Roman"/>
                <a:cs typeface="Times New Roman"/>
              </a:rPr>
              <a:t>era probabilmente il </a:t>
            </a:r>
            <a:r>
              <a:rPr sz="1200" spc="-5" dirty="0">
                <a:latin typeface="Times New Roman"/>
                <a:cs typeface="Times New Roman"/>
              </a:rPr>
              <a:t>miglior narratore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storie </a:t>
            </a:r>
            <a:r>
              <a:rPr sz="1200" dirty="0">
                <a:latin typeface="Times New Roman"/>
                <a:cs typeface="Times New Roman"/>
              </a:rPr>
              <a:t>dei dodici. </a:t>
            </a:r>
            <a:r>
              <a:rPr sz="1200" spc="-5" dirty="0">
                <a:latin typeface="Times New Roman"/>
                <a:cs typeface="Times New Roman"/>
              </a:rPr>
              <a:t>Gesù amava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ascoltare Natanaele </a:t>
            </a:r>
            <a:r>
              <a:rPr sz="1200" spc="5" dirty="0">
                <a:latin typeface="Times New Roman"/>
                <a:cs typeface="Times New Roman"/>
              </a:rPr>
              <a:t>discutere </a:t>
            </a:r>
            <a:r>
              <a:rPr sz="1200" spc="-5" dirty="0">
                <a:latin typeface="Times New Roman"/>
                <a:cs typeface="Times New Roman"/>
              </a:rPr>
              <a:t>sia su  cose importanti che </a:t>
            </a:r>
            <a:r>
              <a:rPr sz="1200" dirty="0">
                <a:latin typeface="Times New Roman"/>
                <a:cs typeface="Times New Roman"/>
              </a:rPr>
              <a:t>frivole. </a:t>
            </a:r>
            <a:r>
              <a:rPr sz="1200" spc="-5" dirty="0">
                <a:latin typeface="Times New Roman"/>
                <a:cs typeface="Times New Roman"/>
              </a:rPr>
              <a:t>Natanaele prese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seriamente Gesù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seriamente 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(1558.6) 139:6.5 </a:t>
            </a:r>
            <a:r>
              <a:rPr sz="1200" spc="-5" dirty="0">
                <a:latin typeface="Times New Roman"/>
                <a:cs typeface="Times New Roman"/>
              </a:rPr>
              <a:t>Tutti gli apostoli amavano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rispettavano Natanaele, ed egli s’intendeva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splendidamente,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 Giuda  Iscariota. </a:t>
            </a:r>
            <a:r>
              <a:rPr sz="1200" dirty="0">
                <a:latin typeface="Times New Roman"/>
                <a:cs typeface="Times New Roman"/>
              </a:rPr>
              <a:t>Giuda pensava </a:t>
            </a:r>
            <a:r>
              <a:rPr sz="1200" spc="-5" dirty="0">
                <a:latin typeface="Times New Roman"/>
                <a:cs typeface="Times New Roman"/>
              </a:rPr>
              <a:t>che Natanaele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prendesse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apostolato sufficientemente sul </a:t>
            </a:r>
            <a:r>
              <a:rPr sz="1200" dirty="0">
                <a:latin typeface="Times New Roman"/>
                <a:cs typeface="Times New Roman"/>
              </a:rPr>
              <a:t>serio ed una volta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temerarietà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segretamente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presentare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rimostranze contro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Gesù disse: “Giuda, bada </a:t>
            </a:r>
            <a:r>
              <a:rPr sz="1200" dirty="0">
                <a:latin typeface="Times New Roman"/>
                <a:cs typeface="Times New Roman"/>
              </a:rPr>
              <a:t>bene 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fai;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sopravalutare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incarico. </a:t>
            </a:r>
            <a:r>
              <a:rPr sz="1200" dirty="0">
                <a:latin typeface="Times New Roman"/>
                <a:cs typeface="Times New Roman"/>
              </a:rPr>
              <a:t>Chi di noi è </a:t>
            </a:r>
            <a:r>
              <a:rPr sz="1200" spc="-5" dirty="0">
                <a:latin typeface="Times New Roman"/>
                <a:cs typeface="Times New Roman"/>
              </a:rPr>
              <a:t>competente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giudicare suo fratello? </a:t>
            </a:r>
            <a:r>
              <a:rPr sz="1200" dirty="0">
                <a:latin typeface="Times New Roman"/>
                <a:cs typeface="Times New Roman"/>
              </a:rPr>
              <a:t>Non è volontà </a:t>
            </a:r>
            <a:r>
              <a:rPr sz="1200" spc="-5" dirty="0">
                <a:latin typeface="Times New Roman"/>
                <a:cs typeface="Times New Roman"/>
              </a:rPr>
              <a:t>del Padre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</a:t>
            </a:r>
            <a:r>
              <a:rPr sz="1200" dirty="0">
                <a:latin typeface="Times New Roman"/>
                <a:cs typeface="Times New Roman"/>
              </a:rPr>
              <a:t>condividano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serie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Permettimi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ripetere </a:t>
            </a:r>
            <a:r>
              <a:rPr sz="1200" dirty="0">
                <a:latin typeface="Times New Roman"/>
                <a:cs typeface="Times New Roman"/>
              </a:rPr>
              <a:t>che io sono </a:t>
            </a:r>
            <a:r>
              <a:rPr sz="1200" spc="-5" dirty="0">
                <a:latin typeface="Times New Roman"/>
                <a:cs typeface="Times New Roman"/>
              </a:rPr>
              <a:t>venuto perché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fratelli nella carne </a:t>
            </a:r>
            <a:r>
              <a:rPr sz="1200" dirty="0">
                <a:latin typeface="Times New Roman"/>
                <a:cs typeface="Times New Roman"/>
              </a:rPr>
              <a:t>possano avere </a:t>
            </a:r>
            <a:r>
              <a:rPr sz="1200" spc="-5" dirty="0">
                <a:latin typeface="Times New Roman"/>
                <a:cs typeface="Times New Roman"/>
              </a:rPr>
              <a:t>gioia,  felicità ed </a:t>
            </a:r>
            <a:r>
              <a:rPr sz="1200" dirty="0">
                <a:latin typeface="Times New Roman"/>
                <a:cs typeface="Times New Roman"/>
              </a:rPr>
              <a:t>una vita più </a:t>
            </a:r>
            <a:r>
              <a:rPr sz="1200" spc="-5" dirty="0">
                <a:latin typeface="Times New Roman"/>
                <a:cs typeface="Times New Roman"/>
              </a:rPr>
              <a:t>ricca.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dunque, </a:t>
            </a:r>
            <a:r>
              <a:rPr sz="1200" dirty="0">
                <a:latin typeface="Times New Roman"/>
                <a:cs typeface="Times New Roman"/>
              </a:rPr>
              <a:t>Giuda, e </a:t>
            </a:r>
            <a:r>
              <a:rPr sz="1200" spc="-5" dirty="0">
                <a:latin typeface="Times New Roman"/>
                <a:cs typeface="Times New Roman"/>
              </a:rPr>
              <a:t>fa bene ciò </a:t>
            </a:r>
            <a:r>
              <a:rPr sz="1200" dirty="0">
                <a:latin typeface="Times New Roman"/>
                <a:cs typeface="Times New Roman"/>
              </a:rPr>
              <a:t>che ti è stato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e lascia che </a:t>
            </a:r>
            <a:r>
              <a:rPr sz="1200" spc="-5" dirty="0">
                <a:latin typeface="Times New Roman"/>
                <a:cs typeface="Times New Roman"/>
              </a:rPr>
              <a:t>Natanaele,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fratello, </a:t>
            </a:r>
            <a:r>
              <a:rPr sz="1200" dirty="0">
                <a:latin typeface="Times New Roman"/>
                <a:cs typeface="Times New Roman"/>
              </a:rPr>
              <a:t>renda </a:t>
            </a:r>
            <a:r>
              <a:rPr sz="1200" spc="-5" dirty="0">
                <a:latin typeface="Times New Roman"/>
                <a:cs typeface="Times New Roman"/>
              </a:rPr>
              <a:t>conto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ricordo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esperienza, assieme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altre esperienze simili, visse </a:t>
            </a:r>
            <a:r>
              <a:rPr sz="1200" dirty="0">
                <a:latin typeface="Times New Roman"/>
                <a:cs typeface="Times New Roman"/>
              </a:rPr>
              <a:t>a lungo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 </a:t>
            </a:r>
            <a:r>
              <a:rPr sz="1200" spc="-5" dirty="0">
                <a:latin typeface="Times New Roman"/>
                <a:cs typeface="Times New Roman"/>
              </a:rPr>
              <a:t>autoilluso </a:t>
            </a:r>
            <a:r>
              <a:rPr sz="1200" dirty="0">
                <a:latin typeface="Times New Roman"/>
                <a:cs typeface="Times New Roman"/>
              </a:rPr>
              <a:t>di Giuda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Iscariota.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0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(1559.1) 139:6.6 </a:t>
            </a:r>
            <a:r>
              <a:rPr sz="1200" spc="-5" dirty="0">
                <a:latin typeface="Times New Roman"/>
                <a:cs typeface="Times New Roman"/>
              </a:rPr>
              <a:t>Molte volte, quando Gesù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montagna con </a:t>
            </a:r>
            <a:r>
              <a:rPr sz="1200" dirty="0">
                <a:latin typeface="Times New Roman"/>
                <a:cs typeface="Times New Roman"/>
              </a:rPr>
              <a:t>Pietro, Giacomo 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la situazione </a:t>
            </a:r>
            <a:r>
              <a:rPr sz="1200" spc="-5" dirty="0">
                <a:latin typeface="Times New Roman"/>
                <a:cs typeface="Times New Roman"/>
              </a:rPr>
              <a:t>diveniva tesa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complicata 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apostoli,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anche Andrea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su cosa dire ai </a:t>
            </a:r>
            <a:r>
              <a:rPr sz="1200" dirty="0">
                <a:latin typeface="Times New Roman"/>
                <a:cs typeface="Times New Roman"/>
              </a:rPr>
              <a:t>suoi fratelli sconsolati, </a:t>
            </a:r>
            <a:r>
              <a:rPr sz="1200" spc="-5" dirty="0">
                <a:latin typeface="Times New Roman"/>
                <a:cs typeface="Times New Roman"/>
              </a:rPr>
              <a:t>Natanaele mitigava </a:t>
            </a:r>
            <a:r>
              <a:rPr sz="1200" dirty="0">
                <a:latin typeface="Times New Roman"/>
                <a:cs typeface="Times New Roman"/>
              </a:rPr>
              <a:t>la tensione con un  po’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filosofia 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battuta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buonumore.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56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683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(1559.2) 139:6.7 </a:t>
            </a:r>
            <a:r>
              <a:rPr sz="1200" spc="-5" dirty="0">
                <a:latin typeface="Times New Roman"/>
                <a:cs typeface="Times New Roman"/>
              </a:rPr>
              <a:t>Natanaele aveva l’incarico </a:t>
            </a:r>
            <a:r>
              <a:rPr sz="1200" dirty="0">
                <a:latin typeface="Times New Roman"/>
                <a:cs typeface="Times New Roman"/>
              </a:rPr>
              <a:t>di badare alle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dodici.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spesso assente dai consigli apostolici </a:t>
            </a:r>
            <a:r>
              <a:rPr sz="1200" dirty="0">
                <a:latin typeface="Times New Roman"/>
                <a:cs typeface="Times New Roman"/>
              </a:rPr>
              <a:t>perché,  </a:t>
            </a:r>
            <a:r>
              <a:rPr sz="1200" spc="-5" dirty="0">
                <a:latin typeface="Times New Roman"/>
                <a:cs typeface="Times New Roman"/>
              </a:rPr>
              <a:t>quando sentiva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dell’ordinario </a:t>
            </a:r>
            <a:r>
              <a:rPr sz="1200" dirty="0">
                <a:latin typeface="Times New Roman"/>
                <a:cs typeface="Times New Roman"/>
              </a:rPr>
              <a:t>era accaduta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persone di </a:t>
            </a:r>
            <a:r>
              <a:rPr sz="1200" spc="-5" dirty="0">
                <a:latin typeface="Times New Roman"/>
                <a:cs typeface="Times New Roman"/>
              </a:rPr>
              <a:t>cui era incaricato, </a:t>
            </a:r>
            <a:r>
              <a:rPr sz="1200" dirty="0">
                <a:latin typeface="Times New Roman"/>
                <a:cs typeface="Times New Roman"/>
              </a:rPr>
              <a:t>non perdeva  tempo a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in quella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tranquilli </a:t>
            </a:r>
            <a:r>
              <a:rPr sz="1200" spc="-5" dirty="0">
                <a:latin typeface="Times New Roman"/>
                <a:cs typeface="Times New Roman"/>
              </a:rPr>
              <a:t>sapendo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delle loro famiglie </a:t>
            </a:r>
            <a:r>
              <a:rPr sz="1200" spc="-5" dirty="0">
                <a:latin typeface="Times New Roman"/>
                <a:cs typeface="Times New Roman"/>
              </a:rPr>
              <a:t>era al sicuro nelle </a:t>
            </a:r>
            <a:r>
              <a:rPr sz="1200" dirty="0">
                <a:latin typeface="Times New Roman"/>
                <a:cs typeface="Times New Roman"/>
              </a:rPr>
              <a:t>mani di  </a:t>
            </a:r>
            <a:r>
              <a:rPr sz="1200" spc="-5" dirty="0">
                <a:latin typeface="Times New Roman"/>
                <a:cs typeface="Times New Roman"/>
              </a:rPr>
              <a:t>Natanaele.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(1559.3) 139:6.8 </a:t>
            </a:r>
            <a:r>
              <a:rPr sz="1200" spc="-5" dirty="0">
                <a:latin typeface="Times New Roman"/>
                <a:cs typeface="Times New Roman"/>
              </a:rPr>
              <a:t>Natanaele riveriva Gesù </a:t>
            </a:r>
            <a:r>
              <a:rPr sz="1200" dirty="0">
                <a:latin typeface="Times New Roman"/>
                <a:cs typeface="Times New Roman"/>
              </a:rPr>
              <a:t>soprattutto per la </a:t>
            </a:r>
            <a:r>
              <a:rPr sz="1200" spc="-5" dirty="0">
                <a:latin typeface="Times New Roman"/>
                <a:cs typeface="Times New Roman"/>
              </a:rPr>
              <a:t>sua tolleranza.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stancò </a:t>
            </a:r>
            <a:r>
              <a:rPr sz="1200" dirty="0">
                <a:latin typeface="Times New Roman"/>
                <a:cs typeface="Times New Roman"/>
              </a:rPr>
              <a:t>mai di contemplare la larghezza di vedute e  la </a:t>
            </a:r>
            <a:r>
              <a:rPr sz="1200" spc="-5" dirty="0">
                <a:latin typeface="Times New Roman"/>
                <a:cs typeface="Times New Roman"/>
              </a:rPr>
              <a:t>generosa comprensione del Figlio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(1559.4) 139:6.9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di Natanaele </a:t>
            </a:r>
            <a:r>
              <a:rPr sz="1200" spc="-5" dirty="0">
                <a:latin typeface="Times New Roman"/>
                <a:cs typeface="Times New Roman"/>
              </a:rPr>
              <a:t>(Bartolomeo) </a:t>
            </a:r>
            <a:r>
              <a:rPr sz="1200" dirty="0">
                <a:latin typeface="Times New Roman"/>
                <a:cs typeface="Times New Roman"/>
              </a:rPr>
              <a:t>morì poco dopo la </a:t>
            </a:r>
            <a:r>
              <a:rPr sz="1200" spc="-5" dirty="0">
                <a:latin typeface="Times New Roman"/>
                <a:cs typeface="Times New Roman"/>
              </a:rPr>
              <a:t>Pentecoste, </a:t>
            </a:r>
            <a:r>
              <a:rPr sz="1200" dirty="0">
                <a:latin typeface="Times New Roman"/>
                <a:cs typeface="Times New Roman"/>
              </a:rPr>
              <a:t>dopodiché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apostolo </a:t>
            </a:r>
            <a:r>
              <a:rPr sz="1200" spc="-5" dirty="0">
                <a:latin typeface="Times New Roman"/>
                <a:cs typeface="Times New Roman"/>
              </a:rPr>
              <a:t>si recò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 ed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del regno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battezzare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non seppero mai </a:t>
            </a:r>
            <a:r>
              <a:rPr sz="1200" spc="-5" dirty="0">
                <a:latin typeface="Times New Roman"/>
                <a:cs typeface="Times New Roman"/>
              </a:rPr>
              <a:t>che cosa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del loro  </a:t>
            </a:r>
            <a:r>
              <a:rPr sz="1200" dirty="0">
                <a:latin typeface="Times New Roman"/>
                <a:cs typeface="Times New Roman"/>
              </a:rPr>
              <a:t>filosofo, </a:t>
            </a:r>
            <a:r>
              <a:rPr sz="1200" spc="-5" dirty="0">
                <a:latin typeface="Times New Roman"/>
                <a:cs typeface="Times New Roman"/>
              </a:rPr>
              <a:t>poeta ed </a:t>
            </a:r>
            <a:r>
              <a:rPr sz="1200" dirty="0">
                <a:latin typeface="Times New Roman"/>
                <a:cs typeface="Times New Roman"/>
              </a:rPr>
              <a:t>umorista di un tempo. </a:t>
            </a:r>
            <a:r>
              <a:rPr sz="1200" spc="-5" dirty="0">
                <a:latin typeface="Times New Roman"/>
                <a:cs typeface="Times New Roman"/>
              </a:rPr>
              <a:t>Ma anche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uomo 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molto per </a:t>
            </a:r>
            <a:r>
              <a:rPr sz="1200" spc="-5" dirty="0">
                <a:latin typeface="Times New Roman"/>
                <a:cs typeface="Times New Roman"/>
              </a:rPr>
              <a:t>diffondere 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spc="-5" dirty="0">
                <a:latin typeface="Times New Roman"/>
                <a:cs typeface="Times New Roman"/>
              </a:rPr>
              <a:t>del  suo Maestro, sebbene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 partecipato all’organizzazione 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 successiva. Natanaele morì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Matteo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Levi</a:t>
            </a:r>
            <a:endParaRPr sz="1600">
              <a:latin typeface="Times New Roman"/>
              <a:cs typeface="Times New Roman"/>
            </a:endParaRPr>
          </a:p>
          <a:p>
            <a:pPr marL="88900" marR="9334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(1559.5) 139:7.1 </a:t>
            </a:r>
            <a:r>
              <a:rPr sz="1200" spc="-5" dirty="0">
                <a:latin typeface="Times New Roman"/>
                <a:cs typeface="Times New Roman"/>
              </a:rPr>
              <a:t>Matteo, il settimo apostolo,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Andrea. Matteo apparteneva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esattori d’imposte,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Pubblicani,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lui stesso </a:t>
            </a:r>
            <a:r>
              <a:rPr sz="1200" spc="-5" dirty="0">
                <a:latin typeface="Times New Roman"/>
                <a:cs typeface="Times New Roman"/>
              </a:rPr>
              <a:t>esattore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dogane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abitava.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trentun anni, era sposato ed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figli.  Era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moderatamente ricco,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apostolico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disporre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qualche risorsa.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bravo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d’affari,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socievole, ed era </a:t>
            </a:r>
            <a:r>
              <a:rPr sz="1200" dirty="0">
                <a:latin typeface="Times New Roman"/>
                <a:cs typeface="Times New Roman"/>
              </a:rPr>
              <a:t>dotato della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farsi degli amici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comprendersi facilmente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varietà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371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(1559.6) 139:7.2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nominò </a:t>
            </a:r>
            <a:r>
              <a:rPr sz="1200" spc="-5" dirty="0">
                <a:latin typeface="Times New Roman"/>
                <a:cs typeface="Times New Roman"/>
              </a:rPr>
              <a:t>Matteo rappresentante finanziario degli apostoli.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senso era l’agente fiscale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portavoce  pubblicitario dell’organizzazione apostolica. 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acuto 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propagandista </a:t>
            </a:r>
            <a:r>
              <a:rPr sz="1200" dirty="0">
                <a:latin typeface="Times New Roman"/>
                <a:cs typeface="Times New Roman"/>
              </a:rPr>
              <a:t>molto efficiente.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difficile da </a:t>
            </a:r>
            <a:r>
              <a:rPr sz="1200" spc="-5" dirty="0">
                <a:latin typeface="Times New Roman"/>
                <a:cs typeface="Times New Roman"/>
              </a:rPr>
              <a:t>descrivere,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convinto 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del regno. Gesù </a:t>
            </a:r>
            <a:r>
              <a:rPr sz="1200" dirty="0">
                <a:latin typeface="Times New Roman"/>
                <a:cs typeface="Times New Roman"/>
              </a:rPr>
              <a:t>non diede mai a </a:t>
            </a:r>
            <a:r>
              <a:rPr sz="1200" spc="-5" dirty="0">
                <a:latin typeface="Times New Roman"/>
                <a:cs typeface="Times New Roman"/>
              </a:rPr>
              <a:t>Levi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soprannome, </a:t>
            </a:r>
            <a:r>
              <a:rPr sz="1200" dirty="0">
                <a:latin typeface="Times New Roman"/>
                <a:cs typeface="Times New Roman"/>
              </a:rPr>
              <a:t>ma 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 lo </a:t>
            </a:r>
            <a:r>
              <a:rPr sz="1200" spc="-5" dirty="0">
                <a:latin typeface="Times New Roman"/>
                <a:cs typeface="Times New Roman"/>
              </a:rPr>
              <a:t>chiamavano  comunemente </a:t>
            </a:r>
            <a:r>
              <a:rPr sz="1200" dirty="0">
                <a:latin typeface="Times New Roman"/>
                <a:cs typeface="Times New Roman"/>
              </a:rPr>
              <a:t>il “procacciatore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soldi”.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(1559.7) 139:7.3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Levi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sincera alla causa.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lui, un Pubblicano,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accolto da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suoi apostoli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causa di sconfinata gratitudine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dell’esattore d’imposte d’un tempo. </a:t>
            </a:r>
            <a:r>
              <a:rPr sz="1200" spc="-5" dirty="0">
                <a:latin typeface="Times New Roman"/>
                <a:cs typeface="Times New Roman"/>
              </a:rPr>
              <a:t>Tuttavia ci </a:t>
            </a:r>
            <a:r>
              <a:rPr sz="1200" dirty="0">
                <a:latin typeface="Times New Roman"/>
                <a:cs typeface="Times New Roman"/>
              </a:rPr>
              <a:t>volle un po’ di  tempo </a:t>
            </a:r>
            <a:r>
              <a:rPr sz="1200" spc="-5" dirty="0">
                <a:latin typeface="Times New Roman"/>
                <a:cs typeface="Times New Roman"/>
              </a:rPr>
              <a:t>agli altri apostoli, specialmente </a:t>
            </a:r>
            <a:r>
              <a:rPr sz="1200" dirty="0">
                <a:latin typeface="Times New Roman"/>
                <a:cs typeface="Times New Roman"/>
              </a:rPr>
              <a:t>a Simone </a:t>
            </a:r>
            <a:r>
              <a:rPr sz="1200" spc="-5" dirty="0">
                <a:latin typeface="Times New Roman"/>
                <a:cs typeface="Times New Roman"/>
              </a:rPr>
              <a:t>Zelota ed </a:t>
            </a:r>
            <a:r>
              <a:rPr sz="1200" dirty="0">
                <a:latin typeface="Times New Roman"/>
                <a:cs typeface="Times New Roman"/>
              </a:rPr>
              <a:t>a Giuda </a:t>
            </a:r>
            <a:r>
              <a:rPr sz="1200" spc="-5" dirty="0">
                <a:latin typeface="Times New Roman"/>
                <a:cs typeface="Times New Roman"/>
              </a:rPr>
              <a:t>Iscariota, per 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 Pubblicano </a:t>
            </a:r>
            <a:r>
              <a:rPr sz="1200" dirty="0">
                <a:latin typeface="Times New Roman"/>
                <a:cs typeface="Times New Roman"/>
              </a:rPr>
              <a:t>tra di loro.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punto debole di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ristretta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materialistica della </a:t>
            </a:r>
            <a:r>
              <a:rPr sz="1200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5" dirty="0">
                <a:latin typeface="Times New Roman"/>
                <a:cs typeface="Times New Roman"/>
              </a:rPr>
              <a:t>queste materie fece grandi progressi </a:t>
            </a:r>
            <a:r>
              <a:rPr sz="1200" dirty="0">
                <a:latin typeface="Times New Roman"/>
                <a:cs typeface="Times New Roman"/>
              </a:rPr>
              <a:t>con il 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mesi. Egli, beninteso, dovette essere assente </a:t>
            </a:r>
            <a:r>
              <a:rPr sz="1200" dirty="0">
                <a:latin typeface="Times New Roman"/>
                <a:cs typeface="Times New Roman"/>
              </a:rPr>
              <a:t>da molte </a:t>
            </a:r>
            <a:r>
              <a:rPr sz="1200" spc="-5" dirty="0">
                <a:latin typeface="Times New Roman"/>
                <a:cs typeface="Times New Roman"/>
              </a:rPr>
              <a:t>delle sedute d’istruzione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preziose avendo l’incarico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cassa ben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4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(1559.8) 139:7.4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disposizione al perdono del Maestro che </a:t>
            </a:r>
            <a:r>
              <a:rPr sz="1200" dirty="0">
                <a:latin typeface="Times New Roman"/>
                <a:cs typeface="Times New Roman"/>
              </a:rPr>
              <a:t>Matteo </a:t>
            </a:r>
            <a:r>
              <a:rPr sz="1200" spc="-5" dirty="0">
                <a:latin typeface="Times New Roman"/>
                <a:cs typeface="Times New Roman"/>
              </a:rPr>
              <a:t>apprezzava </a:t>
            </a:r>
            <a:r>
              <a:rPr sz="1200" dirty="0">
                <a:latin typeface="Times New Roman"/>
                <a:cs typeface="Times New Roman"/>
              </a:rPr>
              <a:t>di più.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cessava mai di </a:t>
            </a:r>
            <a:r>
              <a:rPr sz="1200" spc="-5" dirty="0">
                <a:latin typeface="Times New Roman"/>
                <a:cs typeface="Times New Roman"/>
              </a:rPr>
              <a:t>ripetere che </a:t>
            </a:r>
            <a:r>
              <a:rPr sz="1200" dirty="0">
                <a:latin typeface="Times New Roman"/>
                <a:cs typeface="Times New Roman"/>
              </a:rPr>
              <a:t>soltanto  la </a:t>
            </a:r>
            <a:r>
              <a:rPr sz="1200" spc="-5" dirty="0">
                <a:latin typeface="Times New Roman"/>
                <a:cs typeface="Times New Roman"/>
              </a:rPr>
              <a:t>fede era necessaria </a:t>
            </a:r>
            <a:r>
              <a:rPr sz="1200" dirty="0">
                <a:latin typeface="Times New Roman"/>
                <a:cs typeface="Times New Roman"/>
              </a:rPr>
              <a:t>nel compito di </a:t>
            </a:r>
            <a:r>
              <a:rPr sz="1200" spc="-5" dirty="0">
                <a:latin typeface="Times New Roman"/>
                <a:cs typeface="Times New Roman"/>
              </a:rPr>
              <a:t>trovare Dio. Amava sempre parlare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come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“questo 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(1560.1) 139:7.5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Matteo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passato, si fece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onore,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del tempo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 divennero orgogliosi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risultati del Pubblicano. Egli fu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apostoli che presero </a:t>
            </a:r>
            <a:r>
              <a:rPr sz="1200" dirty="0">
                <a:latin typeface="Times New Roman"/>
                <a:cs typeface="Times New Roman"/>
              </a:rPr>
              <a:t>molte note su </a:t>
            </a:r>
            <a:r>
              <a:rPr sz="1200" spc="-5" dirty="0">
                <a:latin typeface="Times New Roman"/>
                <a:cs typeface="Times New Roman"/>
              </a:rPr>
              <a:t>quanto disse Gesù, </a:t>
            </a:r>
            <a:r>
              <a:rPr sz="1200" dirty="0">
                <a:latin typeface="Times New Roman"/>
                <a:cs typeface="Times New Roman"/>
              </a:rPr>
              <a:t>e queste  note </a:t>
            </a:r>
            <a:r>
              <a:rPr sz="1200" spc="-5" dirty="0">
                <a:latin typeface="Times New Roman"/>
                <a:cs typeface="Times New Roman"/>
              </a:rPr>
              <a:t>furono usate come </a:t>
            </a:r>
            <a:r>
              <a:rPr sz="1200" dirty="0">
                <a:latin typeface="Times New Roman"/>
                <a:cs typeface="Times New Roman"/>
              </a:rPr>
              <a:t>base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narrazione di </a:t>
            </a:r>
            <a:r>
              <a:rPr sz="1200" spc="-5" dirty="0">
                <a:latin typeface="Times New Roman"/>
                <a:cs typeface="Times New Roman"/>
              </a:rPr>
              <a:t>Isadoro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Gesù,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conosciuta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Vangelo  secondo </a:t>
            </a:r>
            <a:r>
              <a:rPr sz="1200" dirty="0">
                <a:latin typeface="Times New Roman"/>
                <a:cs typeface="Times New Roman"/>
              </a:rPr>
              <a:t>Matteo.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(1560.2) 139:7.6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utile vita di </a:t>
            </a:r>
            <a:r>
              <a:rPr sz="1200" spc="-5" dirty="0">
                <a:latin typeface="Times New Roman"/>
                <a:cs typeface="Times New Roman"/>
              </a:rPr>
              <a:t>Matteo,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d’affari ed esattore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dogane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è servita a condurre migliaia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565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d’affari,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funzionari </a:t>
            </a:r>
            <a:r>
              <a:rPr sz="1200" dirty="0">
                <a:latin typeface="Times New Roman"/>
                <a:cs typeface="Times New Roman"/>
              </a:rPr>
              <a:t>pubblici e di </a:t>
            </a:r>
            <a:r>
              <a:rPr sz="1200" spc="-5" dirty="0">
                <a:latin typeface="Times New Roman"/>
                <a:cs typeface="Times New Roman"/>
              </a:rPr>
              <a:t>politici,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ere successive, ad ascoltare anch’essi </a:t>
            </a:r>
            <a:r>
              <a:rPr sz="1200" dirty="0">
                <a:latin typeface="Times New Roman"/>
                <a:cs typeface="Times New Roman"/>
              </a:rPr>
              <a:t>la voce seducente </a:t>
            </a:r>
            <a:r>
              <a:rPr sz="1200" spc="-5" dirty="0">
                <a:latin typeface="Times New Roman"/>
                <a:cs typeface="Times New Roman"/>
              </a:rPr>
              <a:t>del  Maestro che diceva: “Seguimi.” Matteo </a:t>
            </a:r>
            <a:r>
              <a:rPr sz="1200" dirty="0">
                <a:latin typeface="Times New Roman"/>
                <a:cs typeface="Times New Roman"/>
              </a:rPr>
              <a:t>era realmente un </a:t>
            </a:r>
            <a:r>
              <a:rPr sz="1200" spc="-5" dirty="0">
                <a:latin typeface="Times New Roman"/>
                <a:cs typeface="Times New Roman"/>
              </a:rPr>
              <a:t>abile politico,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intensamente fedele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supremamente </a:t>
            </a:r>
            <a:r>
              <a:rPr sz="1200" spc="-5" dirty="0">
                <a:latin typeface="Times New Roman"/>
                <a:cs typeface="Times New Roman"/>
              </a:rPr>
              <a:t>dedito  al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del regno futuro disponessero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adeguati </a:t>
            </a:r>
            <a:r>
              <a:rPr sz="1200" dirty="0">
                <a:latin typeface="Times New Roman"/>
                <a:cs typeface="Times New Roman"/>
              </a:rPr>
              <a:t>mezzi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finanziari.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7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(1560.3) 139:7.7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servì a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del regno spalancate </a:t>
            </a:r>
            <a:r>
              <a:rPr sz="1200" dirty="0">
                <a:latin typeface="Times New Roman"/>
                <a:cs typeface="Times New Roman"/>
              </a:rPr>
              <a:t>per una folla di anime </a:t>
            </a:r>
            <a:r>
              <a:rPr sz="1200" spc="-5" dirty="0">
                <a:latin typeface="Times New Roman"/>
                <a:cs typeface="Times New Roman"/>
              </a:rPr>
              <a:t>scoraggiate </a:t>
            </a:r>
            <a:r>
              <a:rPr sz="1200" dirty="0">
                <a:latin typeface="Times New Roman"/>
                <a:cs typeface="Times New Roman"/>
              </a:rPr>
              <a:t>e reiette 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considerate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escluse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consolazione religiosa. Uomini </a:t>
            </a:r>
            <a:r>
              <a:rPr sz="1200" dirty="0">
                <a:latin typeface="Times New Roman"/>
                <a:cs typeface="Times New Roman"/>
              </a:rPr>
              <a:t>e donne abbattuti e </a:t>
            </a:r>
            <a:r>
              <a:rPr sz="1200" spc="-5" dirty="0">
                <a:latin typeface="Times New Roman"/>
                <a:cs typeface="Times New Roman"/>
              </a:rPr>
              <a:t>disperati si </a:t>
            </a:r>
            <a:r>
              <a:rPr sz="1200" dirty="0">
                <a:latin typeface="Times New Roman"/>
                <a:cs typeface="Times New Roman"/>
              </a:rPr>
              <a:t>radunavano  </a:t>
            </a:r>
            <a:r>
              <a:rPr sz="1200" spc="-5" dirty="0">
                <a:latin typeface="Times New Roman"/>
                <a:cs typeface="Times New Roman"/>
              </a:rPr>
              <a:t>per ascoltare Gesù, che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respinse </a:t>
            </a:r>
            <a:r>
              <a:rPr sz="1200" dirty="0">
                <a:latin typeface="Times New Roman"/>
                <a:cs typeface="Times New Roman"/>
              </a:rPr>
              <a:t>mai alcuno.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1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(1560.4) 139:7.8 </a:t>
            </a:r>
            <a:r>
              <a:rPr sz="1200" spc="-5" dirty="0">
                <a:latin typeface="Times New Roman"/>
                <a:cs typeface="Times New Roman"/>
              </a:rPr>
              <a:t>Matteo riceveva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offerte </a:t>
            </a:r>
            <a:r>
              <a:rPr sz="1200" dirty="0">
                <a:latin typeface="Times New Roman"/>
                <a:cs typeface="Times New Roman"/>
              </a:rPr>
              <a:t>spontanee </a:t>
            </a:r>
            <a:r>
              <a:rPr sz="1200" spc="-5" dirty="0">
                <a:latin typeface="Times New Roman"/>
                <a:cs typeface="Times New Roman"/>
              </a:rPr>
              <a:t>dei discepoli credenti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immediati ascoltatori degli insegnamenti del  Maestro, </a:t>
            </a:r>
            <a:r>
              <a:rPr sz="1200" dirty="0">
                <a:latin typeface="Times New Roman"/>
                <a:cs typeface="Times New Roman"/>
              </a:rPr>
              <a:t>ma non sollecitò mai </a:t>
            </a:r>
            <a:r>
              <a:rPr sz="1200" spc="-5" dirty="0">
                <a:latin typeface="Times New Roman"/>
                <a:cs typeface="Times New Roman"/>
              </a:rPr>
              <a:t>apertamente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contributo delle folle. Egli </a:t>
            </a:r>
            <a:r>
              <a:rPr sz="1200" dirty="0">
                <a:latin typeface="Times New Roman"/>
                <a:cs typeface="Times New Roman"/>
              </a:rPr>
              <a:t>svolse tutto il </a:t>
            </a:r>
            <a:r>
              <a:rPr sz="1200" spc="-5" dirty="0">
                <a:latin typeface="Times New Roman"/>
                <a:cs typeface="Times New Roman"/>
              </a:rPr>
              <a:t>suo lavoro finanziario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discreta e 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raccolse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agiata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interessati.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tutta 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modesta </a:t>
            </a:r>
            <a:r>
              <a:rPr sz="1200" spc="-5" dirty="0">
                <a:latin typeface="Times New Roman"/>
                <a:cs typeface="Times New Roman"/>
              </a:rPr>
              <a:t>fortuna </a:t>
            </a:r>
            <a:r>
              <a:rPr sz="1200" dirty="0">
                <a:latin typeface="Times New Roman"/>
                <a:cs typeface="Times New Roman"/>
              </a:rPr>
              <a:t>per l’opera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suoi apostoli,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seppero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generosità, eccetto 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  corrente </a:t>
            </a:r>
            <a:r>
              <a:rPr sz="1200" dirty="0">
                <a:latin typeface="Times New Roman"/>
                <a:cs typeface="Times New Roman"/>
              </a:rPr>
              <a:t>di tutto. </a:t>
            </a:r>
            <a:r>
              <a:rPr sz="1200" spc="-5" dirty="0">
                <a:latin typeface="Times New Roman"/>
                <a:cs typeface="Times New Roman"/>
              </a:rPr>
              <a:t>Matteo esitava </a:t>
            </a:r>
            <a:r>
              <a:rPr sz="1200" dirty="0">
                <a:latin typeface="Times New Roman"/>
                <a:cs typeface="Times New Roman"/>
              </a:rPr>
              <a:t>a contribuire apertamente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fondi </a:t>
            </a:r>
            <a:r>
              <a:rPr sz="1200" spc="-5" dirty="0">
                <a:latin typeface="Times New Roman"/>
                <a:cs typeface="Times New Roman"/>
              </a:rPr>
              <a:t>apostolici </a:t>
            </a:r>
            <a:r>
              <a:rPr sz="1200" dirty="0">
                <a:latin typeface="Times New Roman"/>
                <a:cs typeface="Times New Roman"/>
              </a:rPr>
              <a:t>per timore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associati potessero  considerare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denaro contaminato;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offerte </a:t>
            </a:r>
            <a:r>
              <a:rPr sz="1200" dirty="0">
                <a:latin typeface="Times New Roman"/>
                <a:cs typeface="Times New Roman"/>
              </a:rPr>
              <a:t>a nome di altri </a:t>
            </a:r>
            <a:r>
              <a:rPr sz="1200" spc="-5" dirty="0">
                <a:latin typeface="Times New Roman"/>
                <a:cs typeface="Times New Roman"/>
              </a:rPr>
              <a:t>credenti. Durante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mesi, quando Matteo si rese  conto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in mezzo a loro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criticata,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 sapere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denaro forniva  spesso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quotidiano, ma non </a:t>
            </a:r>
            <a:r>
              <a:rPr sz="1200" spc="-5" dirty="0">
                <a:latin typeface="Times New Roman"/>
                <a:cs typeface="Times New Roman"/>
              </a:rPr>
              <a:t>cedette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tentazione.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dello sdegno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Pubblicano </a:t>
            </a:r>
            <a:r>
              <a:rPr sz="1200" dirty="0">
                <a:latin typeface="Times New Roman"/>
                <a:cs typeface="Times New Roman"/>
              </a:rPr>
              <a:t>diveniva  </a:t>
            </a:r>
            <a:r>
              <a:rPr sz="1200" spc="-5" dirty="0">
                <a:latin typeface="Times New Roman"/>
                <a:cs typeface="Times New Roman"/>
              </a:rPr>
              <a:t>manifesta, Levi </a:t>
            </a:r>
            <a:r>
              <a:rPr sz="1200" dirty="0">
                <a:latin typeface="Times New Roman"/>
                <a:cs typeface="Times New Roman"/>
              </a:rPr>
              <a:t>bruciava </a:t>
            </a:r>
            <a:r>
              <a:rPr sz="1200" spc="-5" dirty="0">
                <a:latin typeface="Times New Roman"/>
                <a:cs typeface="Times New Roman"/>
              </a:rPr>
              <a:t>dal desiderio </a:t>
            </a:r>
            <a:r>
              <a:rPr sz="1200" dirty="0">
                <a:latin typeface="Times New Roman"/>
                <a:cs typeface="Times New Roman"/>
              </a:rPr>
              <a:t>di rivelare loro la </a:t>
            </a:r>
            <a:r>
              <a:rPr sz="1200" spc="-5" dirty="0">
                <a:latin typeface="Times New Roman"/>
                <a:cs typeface="Times New Roman"/>
              </a:rPr>
              <a:t>sua generosità,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sempre a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silenzio.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1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(1560.5) 139:7.9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fondi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settimana erano insufficienti per </a:t>
            </a:r>
            <a:r>
              <a:rPr sz="1200" dirty="0">
                <a:latin typeface="Times New Roman"/>
                <a:cs typeface="Times New Roman"/>
              </a:rPr>
              <a:t>le esigenze </a:t>
            </a:r>
            <a:r>
              <a:rPr sz="1200" spc="-5" dirty="0">
                <a:latin typeface="Times New Roman"/>
                <a:cs typeface="Times New Roman"/>
              </a:rPr>
              <a:t>preventivate, Levi attingeva spesso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 consistente alle sue risorse personali. </a:t>
            </a:r>
            <a:r>
              <a:rPr sz="1200" dirty="0">
                <a:latin typeface="Times New Roman"/>
                <a:cs typeface="Times New Roman"/>
              </a:rPr>
              <a:t>Talvolta, quando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interessato all’insegnamento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preferiva rimanere ad  ascoltare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lezione, </a:t>
            </a:r>
            <a:r>
              <a:rPr sz="1200" spc="-5" dirty="0">
                <a:latin typeface="Times New Roman"/>
                <a:cs typeface="Times New Roman"/>
              </a:rPr>
              <a:t>anche se sapeva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provvedere </a:t>
            </a:r>
            <a:r>
              <a:rPr sz="1200" spc="-5" dirty="0">
                <a:latin typeface="Times New Roman"/>
                <a:cs typeface="Times New Roman"/>
              </a:rPr>
              <a:t>personalmente al mancato reperimento dei </a:t>
            </a:r>
            <a:r>
              <a:rPr sz="1200" dirty="0">
                <a:latin typeface="Times New Roman"/>
                <a:cs typeface="Times New Roman"/>
              </a:rPr>
              <a:t>fondi </a:t>
            </a:r>
            <a:r>
              <a:rPr sz="1200" spc="-5" dirty="0">
                <a:latin typeface="Times New Roman"/>
                <a:cs typeface="Times New Roman"/>
              </a:rPr>
              <a:t>necessari. Ma Levi  desiderava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che Gesù sapesse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denaro </a:t>
            </a:r>
            <a:r>
              <a:rPr sz="1200" dirty="0">
                <a:latin typeface="Times New Roman"/>
                <a:cs typeface="Times New Roman"/>
              </a:rPr>
              <a:t>usciva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tasca!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 affatto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  corrente </a:t>
            </a:r>
            <a:r>
              <a:rPr sz="1200" dirty="0">
                <a:latin typeface="Times New Roman"/>
                <a:cs typeface="Times New Roman"/>
              </a:rPr>
              <a:t>di tutto.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morirono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senza sapere che </a:t>
            </a:r>
            <a:r>
              <a:rPr sz="1200" dirty="0">
                <a:latin typeface="Times New Roman"/>
                <a:cs typeface="Times New Roman"/>
              </a:rPr>
              <a:t>Matteo era stato il </a:t>
            </a:r>
            <a:r>
              <a:rPr sz="1200" spc="-5" dirty="0">
                <a:latin typeface="Times New Roman"/>
                <a:cs typeface="Times New Roman"/>
              </a:rPr>
              <a:t>loro benefattore </a:t>
            </a:r>
            <a:r>
              <a:rPr sz="1200" dirty="0">
                <a:latin typeface="Times New Roman"/>
                <a:cs typeface="Times New Roman"/>
              </a:rPr>
              <a:t>in misura tale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partì per  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dopo l’inizio delle </a:t>
            </a:r>
            <a:r>
              <a:rPr sz="1200" spc="-5" dirty="0">
                <a:latin typeface="Times New Roman"/>
                <a:cs typeface="Times New Roman"/>
              </a:rPr>
              <a:t>persecuzioni, era </a:t>
            </a:r>
            <a:r>
              <a:rPr sz="1200" dirty="0">
                <a:latin typeface="Times New Roman"/>
                <a:cs typeface="Times New Roman"/>
              </a:rPr>
              <a:t>praticamente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74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(1560.6) 139:7.10 </a:t>
            </a:r>
            <a:r>
              <a:rPr sz="1200" spc="-5" dirty="0">
                <a:latin typeface="Times New Roman"/>
                <a:cs typeface="Times New Roman"/>
              </a:rPr>
              <a:t>Quando queste persecuzioni </a:t>
            </a:r>
            <a:r>
              <a:rPr sz="1200" dirty="0">
                <a:latin typeface="Times New Roman"/>
                <a:cs typeface="Times New Roman"/>
              </a:rPr>
              <a:t>indussero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a lasciare </a:t>
            </a:r>
            <a:r>
              <a:rPr sz="1200" spc="-5" dirty="0">
                <a:latin typeface="Times New Roman"/>
                <a:cs typeface="Times New Roman"/>
              </a:rPr>
              <a:t>Gerusalemme, Matteo si diresse verso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predicando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battezzando i </a:t>
            </a:r>
            <a:r>
              <a:rPr sz="1200" spc="-5" dirty="0">
                <a:latin typeface="Times New Roman"/>
                <a:cs typeface="Times New Roman"/>
              </a:rPr>
              <a:t>credenti. Egli </a:t>
            </a:r>
            <a:r>
              <a:rPr sz="1200" dirty="0">
                <a:latin typeface="Times New Roman"/>
                <a:cs typeface="Times New Roman"/>
              </a:rPr>
              <a:t>perse i contatti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vecchi </a:t>
            </a:r>
            <a:r>
              <a:rPr sz="1200" dirty="0">
                <a:latin typeface="Times New Roman"/>
                <a:cs typeface="Times New Roman"/>
              </a:rPr>
              <a:t>compagni apostolici, ma </a:t>
            </a:r>
            <a:r>
              <a:rPr sz="1200" spc="-5" dirty="0">
                <a:latin typeface="Times New Roman"/>
                <a:cs typeface="Times New Roman"/>
              </a:rPr>
              <a:t>proseguì, </a:t>
            </a:r>
            <a:r>
              <a:rPr sz="1200" dirty="0">
                <a:latin typeface="Times New Roman"/>
                <a:cs typeface="Times New Roman"/>
              </a:rPr>
              <a:t>predicando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77200" cy="35515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(1340.5) 121:7.7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del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di Paolo </a:t>
            </a:r>
            <a:r>
              <a:rPr sz="1200" spc="-5" dirty="0">
                <a:latin typeface="Times New Roman"/>
                <a:cs typeface="Times New Roman"/>
              </a:rPr>
              <a:t>metteva </a:t>
            </a:r>
            <a:r>
              <a:rPr sz="1200" dirty="0">
                <a:latin typeface="Times New Roman"/>
                <a:cs typeface="Times New Roman"/>
              </a:rPr>
              <a:t>in risalto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moralità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segno d’origine ebraica. Gli Ebrei  consideravano </a:t>
            </a:r>
            <a:r>
              <a:rPr sz="1200" dirty="0">
                <a:latin typeface="Times New Roman"/>
                <a:cs typeface="Times New Roman"/>
              </a:rPr>
              <a:t>la storia come la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Yahweh all’opera.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apportarono al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insegnamento dei concetti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chiari della </a:t>
            </a:r>
            <a:r>
              <a:rPr sz="1200" dirty="0">
                <a:latin typeface="Times New Roman"/>
                <a:cs typeface="Times New Roman"/>
              </a:rPr>
              <a:t>vita eterna.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dottrine di Paolo furono </a:t>
            </a:r>
            <a:r>
              <a:rPr sz="1200" spc="-5" dirty="0">
                <a:latin typeface="Times New Roman"/>
                <a:cs typeface="Times New Roman"/>
              </a:rPr>
              <a:t>influenzate sotto l’aspetto teologico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filosofico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dagli 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anche da Platone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Filone.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etica </a:t>
            </a:r>
            <a:r>
              <a:rPr sz="1200" spc="-5" dirty="0">
                <a:latin typeface="Times New Roman"/>
                <a:cs typeface="Times New Roman"/>
              </a:rPr>
              <a:t>fu ispirata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da Cristo,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dagli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Stoici.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375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(1340.6) 121:7.8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di </a:t>
            </a:r>
            <a:r>
              <a:rPr sz="1200" spc="-5" dirty="0">
                <a:latin typeface="Times New Roman"/>
                <a:cs typeface="Times New Roman"/>
              </a:rPr>
              <a:t>Gesù, quale fu </a:t>
            </a:r>
            <a:r>
              <a:rPr sz="1200" dirty="0">
                <a:latin typeface="Times New Roman"/>
                <a:cs typeface="Times New Roman"/>
              </a:rPr>
              <a:t>incorporato nel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di Paolo del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Antiochia, si mescolò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 insegnamenti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(1340.7) 121:7.9 </a:t>
            </a:r>
            <a:r>
              <a:rPr sz="1200" dirty="0">
                <a:latin typeface="Times New Roman"/>
                <a:cs typeface="Times New Roman"/>
              </a:rPr>
              <a:t>1. I ragionamenti filosofici </a:t>
            </a:r>
            <a:r>
              <a:rPr sz="1200" spc="-5" dirty="0">
                <a:latin typeface="Times New Roman"/>
                <a:cs typeface="Times New Roman"/>
              </a:rPr>
              <a:t>dei proseliti greci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Giudaismo, </a:t>
            </a:r>
            <a:r>
              <a:rPr sz="1200" dirty="0">
                <a:latin typeface="Times New Roman"/>
                <a:cs typeface="Times New Roman"/>
              </a:rPr>
              <a:t>inclusi </a:t>
            </a:r>
            <a:r>
              <a:rPr sz="1200" spc="-5" dirty="0">
                <a:latin typeface="Times New Roman"/>
                <a:cs typeface="Times New Roman"/>
              </a:rPr>
              <a:t>certi loro concetti </a:t>
            </a:r>
            <a:r>
              <a:rPr sz="1200" dirty="0">
                <a:latin typeface="Times New Roman"/>
                <a:cs typeface="Times New Roman"/>
              </a:rPr>
              <a:t>della vita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746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(1340.8) 121:7.10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Gli attraenti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culti prevalenti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misteri,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le dottrine </a:t>
            </a:r>
            <a:r>
              <a:rPr sz="1200" spc="-5" dirty="0">
                <a:latin typeface="Times New Roman"/>
                <a:cs typeface="Times New Roman"/>
              </a:rPr>
              <a:t>mitraiche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redenzione,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riscatto </a:t>
            </a:r>
            <a:r>
              <a:rPr sz="1200" dirty="0">
                <a:latin typeface="Times New Roman"/>
                <a:cs typeface="Times New Roman"/>
              </a:rPr>
              <a:t>e di salvezza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fatto </a:t>
            </a:r>
            <a:r>
              <a:rPr sz="1200" dirty="0">
                <a:latin typeface="Times New Roman"/>
                <a:cs typeface="Times New Roman"/>
              </a:rPr>
              <a:t>da un qualche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(1340.9) 121:7.11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solida </a:t>
            </a:r>
            <a:r>
              <a:rPr sz="1200" spc="-5" dirty="0">
                <a:latin typeface="Times New Roman"/>
                <a:cs typeface="Times New Roman"/>
              </a:rPr>
              <a:t>moralità della religione ebraica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stabilita.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(1341.1) 121:7.12 </a:t>
            </a:r>
            <a:r>
              <a:rPr sz="1200" spc="-5" dirty="0">
                <a:latin typeface="Times New Roman"/>
                <a:cs typeface="Times New Roman"/>
              </a:rPr>
              <a:t>L’Impero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Mediterraneo,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Parti ed i popoli </a:t>
            </a:r>
            <a:r>
              <a:rPr sz="1200" spc="-5" dirty="0">
                <a:latin typeface="Times New Roman"/>
                <a:cs typeface="Times New Roman"/>
              </a:rPr>
              <a:t>adiacenti 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avevano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idee  </a:t>
            </a:r>
            <a:r>
              <a:rPr sz="1200" spc="-5" dirty="0">
                <a:latin typeface="Times New Roman"/>
                <a:cs typeface="Times New Roman"/>
              </a:rPr>
              <a:t>sommarie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primitive riguardo alla geografia 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all’astronomia,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salute ed alla malattia;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naturalmente essi rimasero  stupefatti </a:t>
            </a:r>
            <a:r>
              <a:rPr sz="1200" dirty="0">
                <a:latin typeface="Times New Roman"/>
                <a:cs typeface="Times New Roman"/>
              </a:rPr>
              <a:t>dalle nuove e </a:t>
            </a:r>
            <a:r>
              <a:rPr sz="1200" spc="-5" dirty="0">
                <a:latin typeface="Times New Roman"/>
                <a:cs typeface="Times New Roman"/>
              </a:rPr>
              <a:t>sorprendenti </a:t>
            </a:r>
            <a:r>
              <a:rPr sz="1200" dirty="0">
                <a:latin typeface="Times New Roman"/>
                <a:cs typeface="Times New Roman"/>
              </a:rPr>
              <a:t>dichiarazioni </a:t>
            </a:r>
            <a:r>
              <a:rPr sz="1200" spc="-5" dirty="0">
                <a:latin typeface="Times New Roman"/>
                <a:cs typeface="Times New Roman"/>
              </a:rPr>
              <a:t>del carpentiere </a:t>
            </a:r>
            <a:r>
              <a:rPr sz="1200" dirty="0">
                <a:latin typeface="Times New Roman"/>
                <a:cs typeface="Times New Roman"/>
              </a:rPr>
              <a:t>di Nazaret.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di </a:t>
            </a:r>
            <a:r>
              <a:rPr sz="1200" spc="-5" dirty="0">
                <a:latin typeface="Times New Roman"/>
                <a:cs typeface="Times New Roman"/>
              </a:rPr>
              <a:t>possessione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5" dirty="0">
                <a:latin typeface="Times New Roman"/>
                <a:cs typeface="Times New Roman"/>
              </a:rPr>
              <a:t>buoni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cattivi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applicavano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agli esseri </a:t>
            </a:r>
            <a:r>
              <a:rPr sz="1200" dirty="0">
                <a:latin typeface="Times New Roman"/>
                <a:cs typeface="Times New Roman"/>
              </a:rPr>
              <a:t>umani, ma molti </a:t>
            </a:r>
            <a:r>
              <a:rPr sz="1200" spc="-5" dirty="0">
                <a:latin typeface="Times New Roman"/>
                <a:cs typeface="Times New Roman"/>
              </a:rPr>
              <a:t>consideravano che ogni roccia ed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albero fossero </a:t>
            </a:r>
            <a:r>
              <a:rPr sz="1200" dirty="0">
                <a:latin typeface="Times New Roman"/>
                <a:cs typeface="Times New Roman"/>
              </a:rPr>
              <a:t>posseduti da  uno </a:t>
            </a:r>
            <a:r>
              <a:rPr sz="1200" spc="-5" dirty="0">
                <a:latin typeface="Times New Roman"/>
                <a:cs typeface="Times New Roman"/>
              </a:rPr>
              <a:t>spirito. Questa era un’epoca d’incantesimi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considerava </a:t>
            </a:r>
            <a:r>
              <a:rPr sz="1200" dirty="0">
                <a:latin typeface="Times New Roman"/>
                <a:cs typeface="Times New Roman"/>
              </a:rPr>
              <a:t>i miracoli </a:t>
            </a:r>
            <a:r>
              <a:rPr sz="1200" spc="-5" dirty="0">
                <a:latin typeface="Times New Roman"/>
                <a:cs typeface="Times New Roman"/>
              </a:rPr>
              <a:t>come degli </a:t>
            </a:r>
            <a:r>
              <a:rPr sz="1200" dirty="0">
                <a:latin typeface="Times New Roman"/>
                <a:cs typeface="Times New Roman"/>
              </a:rPr>
              <a:t>eventi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00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battezzando, attraverso </a:t>
            </a:r>
            <a:r>
              <a:rPr sz="1200" dirty="0">
                <a:latin typeface="Times New Roman"/>
                <a:cs typeface="Times New Roman"/>
              </a:rPr>
              <a:t>la Siria, la </a:t>
            </a:r>
            <a:r>
              <a:rPr sz="1200" spc="-5" dirty="0">
                <a:latin typeface="Times New Roman"/>
                <a:cs typeface="Times New Roman"/>
              </a:rPr>
              <a:t>Cappadocia,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Galazia,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Bitinia </a:t>
            </a:r>
            <a:r>
              <a:rPr sz="1200" dirty="0">
                <a:latin typeface="Times New Roman"/>
                <a:cs typeface="Times New Roman"/>
              </a:rPr>
              <a:t>e la Tracia.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nella Tracia,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Lysimachia, che certi </a:t>
            </a:r>
            <a:r>
              <a:rPr sz="1200" dirty="0">
                <a:latin typeface="Times New Roman"/>
                <a:cs typeface="Times New Roman"/>
              </a:rPr>
              <a:t>Ebrei non  </a:t>
            </a:r>
            <a:r>
              <a:rPr sz="1200" spc="-5" dirty="0">
                <a:latin typeface="Times New Roman"/>
                <a:cs typeface="Times New Roman"/>
              </a:rPr>
              <a:t>credenti cospirarono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romani per </a:t>
            </a:r>
            <a:r>
              <a:rPr sz="1200" dirty="0">
                <a:latin typeface="Times New Roman"/>
                <a:cs typeface="Times New Roman"/>
              </a:rPr>
              <a:t>determinare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morte. E questo </a:t>
            </a:r>
            <a:r>
              <a:rPr sz="1200" spc="-5" dirty="0">
                <a:latin typeface="Times New Roman"/>
                <a:cs typeface="Times New Roman"/>
              </a:rPr>
              <a:t>Pubblicano rigenerato morì trionfante nella fede </a:t>
            </a:r>
            <a:r>
              <a:rPr sz="1200" dirty="0">
                <a:latin typeface="Times New Roman"/>
                <a:cs typeface="Times New Roman"/>
              </a:rPr>
              <a:t>di  una salvezza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appreso con </a:t>
            </a:r>
            <a:r>
              <a:rPr sz="1200" dirty="0">
                <a:latin typeface="Times New Roman"/>
                <a:cs typeface="Times New Roman"/>
              </a:rPr>
              <a:t>tanta certezza </a:t>
            </a:r>
            <a:r>
              <a:rPr sz="1200" spc="-5" dirty="0">
                <a:latin typeface="Times New Roman"/>
                <a:cs typeface="Times New Roman"/>
              </a:rPr>
              <a:t>dagli insegnamenti del Maestro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suo recente soggiorno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Tommaso Didimo</a:t>
            </a:r>
            <a:endParaRPr sz="1600">
              <a:latin typeface="Times New Roman"/>
              <a:cs typeface="Times New Roman"/>
            </a:endParaRPr>
          </a:p>
          <a:p>
            <a:pPr marL="76200" marR="27876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(1561.1) 139:8.1 </a:t>
            </a:r>
            <a:r>
              <a:rPr sz="1200" spc="-5" dirty="0">
                <a:latin typeface="Times New Roman"/>
                <a:cs typeface="Times New Roman"/>
              </a:rPr>
              <a:t>Tommaso era </a:t>
            </a:r>
            <a:r>
              <a:rPr sz="1200" dirty="0">
                <a:latin typeface="Times New Roman"/>
                <a:cs typeface="Times New Roman"/>
              </a:rPr>
              <a:t>l’ottavo </a:t>
            </a:r>
            <a:r>
              <a:rPr sz="1200" spc="-5" dirty="0">
                <a:latin typeface="Times New Roman"/>
                <a:cs typeface="Times New Roman"/>
              </a:rPr>
              <a:t>apostolo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scelto da </a:t>
            </a:r>
            <a:r>
              <a:rPr sz="1200" spc="-5" dirty="0">
                <a:latin typeface="Times New Roman"/>
                <a:cs typeface="Times New Roman"/>
              </a:rPr>
              <a:t>Filippo.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successivi egli fu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come “Tommaso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dubbioso”,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suoi compagni </a:t>
            </a:r>
            <a:r>
              <a:rPr sz="1200" dirty="0">
                <a:latin typeface="Times New Roman"/>
                <a:cs typeface="Times New Roman"/>
              </a:rPr>
              <a:t>apostoli non lo </a:t>
            </a:r>
            <a:r>
              <a:rPr sz="1200" spc="-5" dirty="0">
                <a:latin typeface="Times New Roman"/>
                <a:cs typeface="Times New Roman"/>
              </a:rPr>
              <a:t>consideravano affatto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dubitatore cronico.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era un tipo di </a:t>
            </a:r>
            <a:r>
              <a:rPr sz="1200" spc="5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scettica,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aveva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lealtà </a:t>
            </a:r>
            <a:r>
              <a:rPr sz="1200" spc="-5" dirty="0">
                <a:latin typeface="Times New Roman"/>
                <a:cs typeface="Times New Roman"/>
              </a:rPr>
              <a:t>coraggiosa che impediva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lo conoscevano </a:t>
            </a:r>
            <a:r>
              <a:rPr sz="1200" spc="-5" dirty="0">
                <a:latin typeface="Times New Roman"/>
                <a:cs typeface="Times New Roman"/>
              </a:rPr>
              <a:t>intimamente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considerarlo </a:t>
            </a:r>
            <a:r>
              <a:rPr sz="1200" dirty="0">
                <a:latin typeface="Times New Roman"/>
                <a:cs typeface="Times New Roman"/>
              </a:rPr>
              <a:t>uno scettico senza </a:t>
            </a:r>
            <a:r>
              <a:rPr sz="1200" spc="-5" dirty="0">
                <a:latin typeface="Times New Roman"/>
                <a:cs typeface="Times New Roman"/>
              </a:rPr>
              <a:t>interessi.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4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(1561.2) 139:8.2 </a:t>
            </a:r>
            <a:r>
              <a:rPr sz="1200" spc="-5" dirty="0">
                <a:latin typeface="Times New Roman"/>
                <a:cs typeface="Times New Roman"/>
              </a:rPr>
              <a:t>Quando Tommaso si </a:t>
            </a:r>
            <a:r>
              <a:rPr sz="1200" dirty="0">
                <a:latin typeface="Times New Roman"/>
                <a:cs typeface="Times New Roman"/>
              </a:rPr>
              <a:t>unì </a:t>
            </a:r>
            <a:r>
              <a:rPr sz="1200" spc="-5" dirty="0">
                <a:latin typeface="Times New Roman"/>
                <a:cs typeface="Times New Roman"/>
              </a:rPr>
              <a:t>agli apostoli aveva </a:t>
            </a:r>
            <a:r>
              <a:rPr sz="1200" dirty="0">
                <a:latin typeface="Times New Roman"/>
                <a:cs typeface="Times New Roman"/>
              </a:rPr>
              <a:t>29 </a:t>
            </a:r>
            <a:r>
              <a:rPr sz="1200" spc="-5" dirty="0">
                <a:latin typeface="Times New Roman"/>
                <a:cs typeface="Times New Roman"/>
              </a:rPr>
              <a:t>anni, era </a:t>
            </a:r>
            <a:r>
              <a:rPr sz="1200" dirty="0">
                <a:latin typeface="Times New Roman"/>
                <a:cs typeface="Times New Roman"/>
              </a:rPr>
              <a:t>sposato ed </a:t>
            </a:r>
            <a:r>
              <a:rPr sz="1200" spc="-5" dirty="0">
                <a:latin typeface="Times New Roman"/>
                <a:cs typeface="Times New Roman"/>
              </a:rPr>
              <a:t>aveva quattro figli. Un tempo egli </a:t>
            </a:r>
            <a:r>
              <a:rPr sz="1200" spc="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tagliapietre,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recentemente era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pescatore </a:t>
            </a:r>
            <a:r>
              <a:rPr sz="1200" dirty="0">
                <a:latin typeface="Times New Roman"/>
                <a:cs typeface="Times New Roman"/>
              </a:rPr>
              <a:t>e risiedeva a </a:t>
            </a:r>
            <a:r>
              <a:rPr sz="1200" spc="-5" dirty="0">
                <a:latin typeface="Times New Roman"/>
                <a:cs typeface="Times New Roman"/>
              </a:rPr>
              <a:t>Tarichea, situata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 occidentale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Giordano,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esso esce dal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piccolo villaggio. Egli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poca </a:t>
            </a:r>
            <a:r>
              <a:rPr sz="1200" dirty="0">
                <a:latin typeface="Times New Roman"/>
                <a:cs typeface="Times New Roman"/>
              </a:rPr>
              <a:t>istruzione, ma </a:t>
            </a:r>
            <a:r>
              <a:rPr sz="1200" spc="-5" dirty="0">
                <a:latin typeface="Times New Roman"/>
                <a:cs typeface="Times New Roman"/>
              </a:rPr>
              <a:t>possedeva </a:t>
            </a:r>
            <a:r>
              <a:rPr sz="1200" dirty="0">
                <a:latin typeface="Times New Roman"/>
                <a:cs typeface="Times New Roman"/>
              </a:rPr>
              <a:t>una mente acuta e </a:t>
            </a:r>
            <a:r>
              <a:rPr sz="1200" spc="-5" dirty="0">
                <a:latin typeface="Times New Roman"/>
                <a:cs typeface="Times New Roman"/>
              </a:rPr>
              <a:t>logica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eccellenti genitori </a:t>
            </a:r>
            <a:r>
              <a:rPr sz="1200" dirty="0">
                <a:latin typeface="Times New Roman"/>
                <a:cs typeface="Times New Roman"/>
              </a:rPr>
              <a:t>che vivevano a </a:t>
            </a:r>
            <a:r>
              <a:rPr sz="1200" spc="-5" dirty="0">
                <a:latin typeface="Times New Roman"/>
                <a:cs typeface="Times New Roman"/>
              </a:rPr>
              <a:t>Tiberiade. </a:t>
            </a:r>
            <a:r>
              <a:rPr sz="1200" dirty="0">
                <a:latin typeface="Times New Roman"/>
                <a:cs typeface="Times New Roman"/>
              </a:rPr>
              <a:t>Tommaso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la sola mente veramente </a:t>
            </a:r>
            <a:r>
              <a:rPr sz="1200" spc="-5" dirty="0">
                <a:latin typeface="Times New Roman"/>
                <a:cs typeface="Times New Roman"/>
              </a:rPr>
              <a:t>analitica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dodici;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scienziato </a:t>
            </a:r>
            <a:r>
              <a:rPr sz="1200" spc="-5" dirty="0">
                <a:latin typeface="Times New Roman"/>
                <a:cs typeface="Times New Roman"/>
              </a:rPr>
              <a:t>del gruppo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8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(1561.3) 139:8.3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sfortunata;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contenti della  </a:t>
            </a:r>
            <a:r>
              <a:rPr sz="1200" dirty="0">
                <a:latin typeface="Times New Roman"/>
                <a:cs typeface="Times New Roman"/>
              </a:rPr>
              <a:t>loro vita </a:t>
            </a:r>
            <a:r>
              <a:rPr sz="1200" spc="-5" dirty="0">
                <a:latin typeface="Times New Roman"/>
                <a:cs typeface="Times New Roman"/>
              </a:rPr>
              <a:t>coniugale,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si ripercosse nell’esperienza </a:t>
            </a:r>
            <a:r>
              <a:rPr sz="1200" dirty="0">
                <a:latin typeface="Times New Roman"/>
                <a:cs typeface="Times New Roman"/>
              </a:rPr>
              <a:t>di adulto di </a:t>
            </a:r>
            <a:r>
              <a:rPr sz="1200" spc="-5" dirty="0">
                <a:latin typeface="Times New Roman"/>
                <a:cs typeface="Times New Roman"/>
              </a:rPr>
              <a:t>Tommaso. Egli crebbe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difficile 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litigioso.</a:t>
            </a:r>
            <a:endParaRPr sz="1200">
              <a:latin typeface="Times New Roman"/>
              <a:cs typeface="Times New Roman"/>
            </a:endParaRPr>
          </a:p>
          <a:p>
            <a:pPr marL="76200" marR="17780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Anche sua moglie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di vederlo unirsi </a:t>
            </a:r>
            <a:r>
              <a:rPr sz="1200" spc="-5" dirty="0">
                <a:latin typeface="Times New Roman"/>
                <a:cs typeface="Times New Roman"/>
              </a:rPr>
              <a:t>agli apostoli; essa fu </a:t>
            </a:r>
            <a:r>
              <a:rPr sz="1200" dirty="0">
                <a:latin typeface="Times New Roman"/>
                <a:cs typeface="Times New Roman"/>
              </a:rPr>
              <a:t>sollevata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pensiero che il </a:t>
            </a:r>
            <a:r>
              <a:rPr sz="1200" spc="-5" dirty="0">
                <a:latin typeface="Times New Roman"/>
                <a:cs typeface="Times New Roman"/>
              </a:rPr>
              <a:t>suo pessimista marito </a:t>
            </a:r>
            <a:r>
              <a:rPr sz="1200" dirty="0">
                <a:latin typeface="Times New Roman"/>
                <a:cs typeface="Times New Roman"/>
              </a:rPr>
              <a:t>sarebbe  stato lontano da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tempo.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anche una </a:t>
            </a:r>
            <a:r>
              <a:rPr sz="1200" spc="-5" dirty="0">
                <a:latin typeface="Times New Roman"/>
                <a:cs typeface="Times New Roman"/>
              </a:rPr>
              <a:t>tendenza al sospetto che rendeva </a:t>
            </a:r>
            <a:r>
              <a:rPr sz="1200" dirty="0">
                <a:latin typeface="Times New Roman"/>
                <a:cs typeface="Times New Roman"/>
              </a:rPr>
              <a:t>molto difficile  </a:t>
            </a:r>
            <a:r>
              <a:rPr sz="1200" spc="-5" dirty="0">
                <a:latin typeface="Times New Roman"/>
                <a:cs typeface="Times New Roman"/>
              </a:rPr>
              <a:t>intendersi pacificamente con </a:t>
            </a:r>
            <a:r>
              <a:rPr sz="1200" dirty="0">
                <a:latin typeface="Times New Roman"/>
                <a:cs typeface="Times New Roman"/>
              </a:rPr>
              <a:t>lui. Pietro fu </a:t>
            </a:r>
            <a:r>
              <a:rPr sz="1200" spc="-5" dirty="0">
                <a:latin typeface="Times New Roman"/>
                <a:cs typeface="Times New Roman"/>
              </a:rPr>
              <a:t>inizialmente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sconcertato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Tommaso, lagnandosi con suo fratello </a:t>
            </a:r>
            <a:r>
              <a:rPr sz="1200" dirty="0">
                <a:latin typeface="Times New Roman"/>
                <a:cs typeface="Times New Roman"/>
              </a:rPr>
              <a:t>Andrea </a:t>
            </a:r>
            <a:r>
              <a:rPr sz="1200" spc="-5" dirty="0">
                <a:latin typeface="Times New Roman"/>
                <a:cs typeface="Times New Roman"/>
              </a:rPr>
              <a:t>che  Tommaso era </a:t>
            </a:r>
            <a:r>
              <a:rPr sz="1200" dirty="0">
                <a:latin typeface="Times New Roman"/>
                <a:cs typeface="Times New Roman"/>
              </a:rPr>
              <a:t>“meschino, </a:t>
            </a:r>
            <a:r>
              <a:rPr sz="1200" spc="-5" dirty="0">
                <a:latin typeface="Times New Roman"/>
                <a:cs typeface="Times New Roman"/>
              </a:rPr>
              <a:t>litigioso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sospettoso”. 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compagni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conobbero Tommaso, </a:t>
            </a:r>
            <a:r>
              <a:rPr sz="1200" dirty="0">
                <a:latin typeface="Times New Roman"/>
                <a:cs typeface="Times New Roman"/>
              </a:rPr>
              <a:t>più lo </a:t>
            </a:r>
            <a:r>
              <a:rPr sz="1200" spc="-5" dirty="0">
                <a:latin typeface="Times New Roman"/>
                <a:cs typeface="Times New Roman"/>
              </a:rPr>
              <a:t>amarono.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7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19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scoprirono </a:t>
            </a:r>
            <a:r>
              <a:rPr sz="1200" dirty="0">
                <a:latin typeface="Times New Roman"/>
                <a:cs typeface="Times New Roman"/>
              </a:rPr>
              <a:t>che era stupendamente </a:t>
            </a:r>
            <a:r>
              <a:rPr sz="1200" spc="-5" dirty="0">
                <a:latin typeface="Times New Roman"/>
                <a:cs typeface="Times New Roman"/>
              </a:rPr>
              <a:t>onesto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risolutamente leale.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sincero e indiscutibilmente </a:t>
            </a:r>
            <a:r>
              <a:rPr sz="1200" spc="-5" dirty="0">
                <a:latin typeface="Times New Roman"/>
                <a:cs typeface="Times New Roman"/>
              </a:rPr>
              <a:t>veritiero,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 ipercritico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crescendo </a:t>
            </a:r>
            <a:r>
              <a:rPr sz="1200" dirty="0">
                <a:latin typeface="Times New Roman"/>
                <a:cs typeface="Times New Roman"/>
              </a:rPr>
              <a:t>era divenuto un </a:t>
            </a:r>
            <a:r>
              <a:rPr sz="1200" spc="-5" dirty="0">
                <a:latin typeface="Times New Roman"/>
                <a:cs typeface="Times New Roman"/>
              </a:rPr>
              <a:t>vero pessimista.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analitica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afflitta dal sospetto. Egli </a:t>
            </a:r>
            <a:r>
              <a:rPr sz="1200" spc="10" dirty="0">
                <a:latin typeface="Times New Roman"/>
                <a:cs typeface="Times New Roman"/>
              </a:rPr>
              <a:t>stava  </a:t>
            </a:r>
            <a:r>
              <a:rPr sz="1200" spc="-5" dirty="0">
                <a:latin typeface="Times New Roman"/>
                <a:cs typeface="Times New Roman"/>
              </a:rPr>
              <a:t>perdendo rapidamente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simili quando </a:t>
            </a:r>
            <a:r>
              <a:rPr sz="1200" spc="-5" dirty="0">
                <a:latin typeface="Times New Roman"/>
                <a:cs typeface="Times New Roman"/>
              </a:rPr>
              <a:t>si associò </a:t>
            </a:r>
            <a:r>
              <a:rPr sz="1200" dirty="0">
                <a:latin typeface="Times New Roman"/>
                <a:cs typeface="Times New Roman"/>
              </a:rPr>
              <a:t>ai dodici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entrò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nobile 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associazione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cominciò subito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trasformare l’intero carattere </a:t>
            </a:r>
            <a:r>
              <a:rPr sz="1200" dirty="0">
                <a:latin typeface="Times New Roman"/>
                <a:cs typeface="Times New Roman"/>
              </a:rPr>
              <a:t>di Tommaso e </a:t>
            </a:r>
            <a:r>
              <a:rPr sz="1200" spc="-5" dirty="0">
                <a:latin typeface="Times New Roman"/>
                <a:cs typeface="Times New Roman"/>
              </a:rPr>
              <a:t>ad effettuare grandi </a:t>
            </a:r>
            <a:r>
              <a:rPr sz="1200" dirty="0">
                <a:latin typeface="Times New Roman"/>
                <a:cs typeface="Times New Roman"/>
              </a:rPr>
              <a:t>cambiamenti  </a:t>
            </a:r>
            <a:r>
              <a:rPr sz="1200" spc="-5" dirty="0">
                <a:latin typeface="Times New Roman"/>
                <a:cs typeface="Times New Roman"/>
              </a:rPr>
              <a:t>nelle sue reazioni mentali verso </a:t>
            </a:r>
            <a:r>
              <a:rPr sz="1200" dirty="0">
                <a:latin typeface="Times New Roman"/>
                <a:cs typeface="Times New Roman"/>
              </a:rPr>
              <a:t>i suoi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25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(1561.4) 139:8.4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forza di Tommaso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sua stupenda mente </a:t>
            </a:r>
            <a:r>
              <a:rPr sz="1200" spc="-5" dirty="0">
                <a:latin typeface="Times New Roman"/>
                <a:cs typeface="Times New Roman"/>
              </a:rPr>
              <a:t>analitica,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 suo indomabile coraggio </a:t>
            </a:r>
            <a:r>
              <a:rPr sz="1200" dirty="0">
                <a:latin typeface="Times New Roman"/>
                <a:cs typeface="Times New Roman"/>
              </a:rPr>
              <a:t>— una volta che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preso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decisioni.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grande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debole era </a:t>
            </a:r>
            <a:r>
              <a:rPr sz="1200" dirty="0">
                <a:latin typeface="Times New Roman"/>
                <a:cs typeface="Times New Roman"/>
              </a:rPr>
              <a:t>il dubbio </a:t>
            </a:r>
            <a:r>
              <a:rPr sz="1200" spc="-5" dirty="0">
                <a:latin typeface="Times New Roman"/>
                <a:cs typeface="Times New Roman"/>
              </a:rPr>
              <a:t>sospettoso,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mai a </a:t>
            </a:r>
            <a:r>
              <a:rPr sz="1200" spc="-5" dirty="0">
                <a:latin typeface="Times New Roman"/>
                <a:cs typeface="Times New Roman"/>
              </a:rPr>
              <a:t>vincere completamente </a:t>
            </a:r>
            <a:r>
              <a:rPr sz="1200" dirty="0">
                <a:latin typeface="Times New Roman"/>
                <a:cs typeface="Times New Roman"/>
              </a:rPr>
              <a:t>in  tutta la sua </a:t>
            </a:r>
            <a:r>
              <a:rPr sz="1200" spc="-5" dirty="0">
                <a:latin typeface="Times New Roman"/>
                <a:cs typeface="Times New Roman"/>
              </a:rPr>
              <a:t>vita nella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2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(1561.5) 139:8.5 </a:t>
            </a:r>
            <a:r>
              <a:rPr sz="1200" spc="-5" dirty="0">
                <a:latin typeface="Times New Roman"/>
                <a:cs typeface="Times New Roman"/>
              </a:rPr>
              <a:t>Nell’organizzazione dei dodici Tommaso aveva l’incarico </a:t>
            </a:r>
            <a:r>
              <a:rPr sz="1200" dirty="0">
                <a:latin typeface="Times New Roman"/>
                <a:cs typeface="Times New Roman"/>
              </a:rPr>
              <a:t>di stabilire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organizzare </a:t>
            </a:r>
            <a:r>
              <a:rPr sz="1200" spc="-5" dirty="0">
                <a:latin typeface="Times New Roman"/>
                <a:cs typeface="Times New Roman"/>
              </a:rPr>
              <a:t>gli itinerari, ed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abile  direttore del lavoro </a:t>
            </a:r>
            <a:r>
              <a:rPr sz="1200" dirty="0">
                <a:latin typeface="Times New Roman"/>
                <a:cs typeface="Times New Roman"/>
              </a:rPr>
              <a:t>e degli </a:t>
            </a:r>
            <a:r>
              <a:rPr sz="1200" spc="-5" dirty="0">
                <a:latin typeface="Times New Roman"/>
                <a:cs typeface="Times New Roman"/>
              </a:rPr>
              <a:t>spostamenti </a:t>
            </a:r>
            <a:r>
              <a:rPr sz="1200" dirty="0">
                <a:latin typeface="Times New Roman"/>
                <a:cs typeface="Times New Roman"/>
              </a:rPr>
              <a:t>del corpo </a:t>
            </a:r>
            <a:r>
              <a:rPr sz="1200" spc="-5" dirty="0">
                <a:latin typeface="Times New Roman"/>
                <a:cs typeface="Times New Roman"/>
              </a:rPr>
              <a:t>apostolico. Egli </a:t>
            </a:r>
            <a:r>
              <a:rPr sz="1200" dirty="0">
                <a:latin typeface="Times New Roman"/>
                <a:cs typeface="Times New Roman"/>
              </a:rPr>
              <a:t>era un buon </a:t>
            </a:r>
            <a:r>
              <a:rPr sz="1200" spc="-5" dirty="0">
                <a:latin typeface="Times New Roman"/>
                <a:cs typeface="Times New Roman"/>
              </a:rPr>
              <a:t>esecutore,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eccellente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d’affari, </a:t>
            </a:r>
            <a:r>
              <a:rPr sz="1200" dirty="0">
                <a:latin typeface="Times New Roman"/>
                <a:cs typeface="Times New Roman"/>
              </a:rPr>
              <a:t>ma era  condizionato </a:t>
            </a:r>
            <a:r>
              <a:rPr sz="1200" spc="-5" dirty="0">
                <a:latin typeface="Times New Roman"/>
                <a:cs typeface="Times New Roman"/>
              </a:rPr>
              <a:t>dai suoi molti stati d’animo;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era </a:t>
            </a:r>
            <a:r>
              <a:rPr sz="1200" dirty="0">
                <a:latin typeface="Times New Roman"/>
                <a:cs typeface="Times New Roman"/>
              </a:rPr>
              <a:t>un uomo ed in quello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uomo.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incline a  </a:t>
            </a:r>
            <a:r>
              <a:rPr sz="1200" spc="-5" dirty="0">
                <a:latin typeface="Times New Roman"/>
                <a:cs typeface="Times New Roman"/>
              </a:rPr>
              <a:t>malinconiche </a:t>
            </a:r>
            <a:r>
              <a:rPr sz="1200" dirty="0">
                <a:latin typeface="Times New Roman"/>
                <a:cs typeface="Times New Roman"/>
              </a:rPr>
              <a:t>meditazioni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unì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apostoli, ma il </a:t>
            </a:r>
            <a:r>
              <a:rPr sz="1200" spc="-5" dirty="0">
                <a:latin typeface="Times New Roman"/>
                <a:cs typeface="Times New Roman"/>
              </a:rPr>
              <a:t>contatto con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apostoli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guarì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introspezione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morbosa.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8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(1561.6) 139:8.6 </a:t>
            </a:r>
            <a:r>
              <a:rPr sz="1200" spc="-5" dirty="0">
                <a:latin typeface="Times New Roman"/>
                <a:cs typeface="Times New Roman"/>
              </a:rPr>
              <a:t>Gesù godeva </a:t>
            </a:r>
            <a:r>
              <a:rPr sz="1200" dirty="0">
                <a:latin typeface="Times New Roman"/>
                <a:cs typeface="Times New Roman"/>
              </a:rPr>
              <a:t>moltissimo della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ed ebbe </a:t>
            </a:r>
            <a:r>
              <a:rPr sz="1200" spc="-5" dirty="0">
                <a:latin typeface="Times New Roman"/>
                <a:cs typeface="Times New Roman"/>
              </a:rPr>
              <a:t>numerose lunghe conversazioni personali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presenza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conforto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scettici </a:t>
            </a:r>
            <a:r>
              <a:rPr sz="1200" dirty="0">
                <a:latin typeface="Times New Roman"/>
                <a:cs typeface="Times New Roman"/>
              </a:rPr>
              <a:t>onesti </a:t>
            </a:r>
            <a:r>
              <a:rPr sz="1200" spc="-5" dirty="0">
                <a:latin typeface="Times New Roman"/>
                <a:cs typeface="Times New Roman"/>
              </a:rPr>
              <a:t>ed incoraggiò </a:t>
            </a:r>
            <a:r>
              <a:rPr sz="1200" dirty="0">
                <a:latin typeface="Times New Roman"/>
                <a:cs typeface="Times New Roman"/>
              </a:rPr>
              <a:t>molte menti </a:t>
            </a:r>
            <a:r>
              <a:rPr sz="1200" spc="-5" dirty="0">
                <a:latin typeface="Times New Roman"/>
                <a:cs typeface="Times New Roman"/>
              </a:rPr>
              <a:t>turbate ad </a:t>
            </a:r>
            <a:r>
              <a:rPr sz="1200" dirty="0">
                <a:latin typeface="Times New Roman"/>
                <a:cs typeface="Times New Roman"/>
              </a:rPr>
              <a:t>entrare </a:t>
            </a:r>
            <a:r>
              <a:rPr sz="1200" spc="-5" dirty="0">
                <a:latin typeface="Times New Roman"/>
                <a:cs typeface="Times New Roman"/>
              </a:rPr>
              <a:t>nel  regno,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non </a:t>
            </a:r>
            <a:r>
              <a:rPr sz="1200" dirty="0">
                <a:latin typeface="Times New Roman"/>
                <a:cs typeface="Times New Roman"/>
              </a:rPr>
              <a:t>riuscivano a </a:t>
            </a:r>
            <a:r>
              <a:rPr sz="1200" spc="-5" dirty="0">
                <a:latin typeface="Times New Roman"/>
                <a:cs typeface="Times New Roman"/>
              </a:rPr>
              <a:t>comprendere interamente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aspetti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filosofici degli insegnamenti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fu una permanente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amava anche </a:t>
            </a:r>
            <a:r>
              <a:rPr sz="1200" spc="-5" dirty="0">
                <a:latin typeface="Times New Roman"/>
                <a:cs typeface="Times New Roman"/>
              </a:rPr>
              <a:t>gli onesti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dubitatori.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84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(1562.1) 139:8.7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apostoli </a:t>
            </a:r>
            <a:r>
              <a:rPr sz="1200" spc="-5" dirty="0">
                <a:latin typeface="Times New Roman"/>
                <a:cs typeface="Times New Roman"/>
              </a:rPr>
              <a:t>riverivano Gesù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di qualche </a:t>
            </a:r>
            <a:r>
              <a:rPr sz="1200" dirty="0">
                <a:latin typeface="Times New Roman"/>
                <a:cs typeface="Times New Roman"/>
              </a:rPr>
              <a:t>tratto speciale e </a:t>
            </a:r>
            <a:r>
              <a:rPr sz="1200" spc="-5" dirty="0">
                <a:latin typeface="Times New Roman"/>
                <a:cs typeface="Times New Roman"/>
              </a:rPr>
              <a:t>preminente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ricca personalità,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Tommaso riveriva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carattere </a:t>
            </a:r>
            <a:r>
              <a:rPr sz="1200" dirty="0">
                <a:latin typeface="Times New Roman"/>
                <a:cs typeface="Times New Roman"/>
              </a:rPr>
              <a:t>stupendamente </a:t>
            </a:r>
            <a:r>
              <a:rPr sz="1200" spc="-5" dirty="0">
                <a:latin typeface="Times New Roman"/>
                <a:cs typeface="Times New Roman"/>
              </a:rPr>
              <a:t>equilibrato.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ammirava ed onorava </a:t>
            </a:r>
            <a:r>
              <a:rPr sz="1200" dirty="0">
                <a:latin typeface="Times New Roman"/>
                <a:cs typeface="Times New Roman"/>
              </a:rPr>
              <a:t>sempre di più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4318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essere così amorevolmente misericordioso </a:t>
            </a:r>
            <a:r>
              <a:rPr sz="1200" dirty="0">
                <a:latin typeface="Times New Roman"/>
                <a:cs typeface="Times New Roman"/>
              </a:rPr>
              <a:t>eppure </a:t>
            </a:r>
            <a:r>
              <a:rPr sz="1200" spc="-5" dirty="0">
                <a:latin typeface="Times New Roman"/>
                <a:cs typeface="Times New Roman"/>
              </a:rPr>
              <a:t>così inflessibilmente giusto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equo;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fermo,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mai ostinato; così calmo, ma  mai </a:t>
            </a:r>
            <a:r>
              <a:rPr sz="1200" spc="-5" dirty="0">
                <a:latin typeface="Times New Roman"/>
                <a:cs typeface="Times New Roman"/>
              </a:rPr>
              <a:t>indifferente; così </a:t>
            </a:r>
            <a:r>
              <a:rPr sz="1200" dirty="0">
                <a:latin typeface="Times New Roman"/>
                <a:cs typeface="Times New Roman"/>
              </a:rPr>
              <a:t>premuroso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compassionevole, ma mai importuno e </a:t>
            </a:r>
            <a:r>
              <a:rPr sz="1200" spc="-5" dirty="0">
                <a:latin typeface="Times New Roman"/>
                <a:cs typeface="Times New Roman"/>
              </a:rPr>
              <a:t>prepotente; così forte ed allo stesso tempo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gentile; così </a:t>
            </a:r>
            <a:r>
              <a:rPr sz="1200" dirty="0">
                <a:latin typeface="Times New Roman"/>
                <a:cs typeface="Times New Roman"/>
              </a:rPr>
              <a:t>positivo, ma mai </a:t>
            </a:r>
            <a:r>
              <a:rPr sz="1200" spc="-5" dirty="0">
                <a:latin typeface="Times New Roman"/>
                <a:cs typeface="Times New Roman"/>
              </a:rPr>
              <a:t>brutale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rude; così dolce,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mai esitante; </a:t>
            </a:r>
            <a:r>
              <a:rPr sz="1200" dirty="0">
                <a:latin typeface="Times New Roman"/>
                <a:cs typeface="Times New Roman"/>
              </a:rPr>
              <a:t>così puro </a:t>
            </a:r>
            <a:r>
              <a:rPr sz="1200" spc="-5" dirty="0">
                <a:latin typeface="Times New Roman"/>
                <a:cs typeface="Times New Roman"/>
              </a:rPr>
              <a:t>ed innocente,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così virile,  </a:t>
            </a:r>
            <a:r>
              <a:rPr sz="1200" spc="-5" dirty="0">
                <a:latin typeface="Times New Roman"/>
                <a:cs typeface="Times New Roman"/>
              </a:rPr>
              <a:t>energico </a:t>
            </a:r>
            <a:r>
              <a:rPr sz="1200" dirty="0">
                <a:latin typeface="Times New Roman"/>
                <a:cs typeface="Times New Roman"/>
              </a:rPr>
              <a:t>e vigoroso; </a:t>
            </a:r>
            <a:r>
              <a:rPr sz="1200" spc="-5" dirty="0">
                <a:latin typeface="Times New Roman"/>
                <a:cs typeface="Times New Roman"/>
              </a:rPr>
              <a:t>così veramente </a:t>
            </a:r>
            <a:r>
              <a:rPr sz="1200" dirty="0">
                <a:latin typeface="Times New Roman"/>
                <a:cs typeface="Times New Roman"/>
              </a:rPr>
              <a:t>coraggioso, ma </a:t>
            </a:r>
            <a:r>
              <a:rPr sz="1200" spc="-5" dirty="0">
                <a:latin typeface="Times New Roman"/>
                <a:cs typeface="Times New Roman"/>
              </a:rPr>
              <a:t>mai avventato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temerario; così amante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così libero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 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umorismo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allegria,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così scevro </a:t>
            </a:r>
            <a:r>
              <a:rPr sz="1200" dirty="0">
                <a:latin typeface="Times New Roman"/>
                <a:cs typeface="Times New Roman"/>
              </a:rPr>
              <a:t>da leggerezza e frivolezza. </a:t>
            </a:r>
            <a:r>
              <a:rPr sz="1200" spc="-5" dirty="0">
                <a:latin typeface="Times New Roman"/>
                <a:cs typeface="Times New Roman"/>
              </a:rPr>
              <a:t>Era questa  incomparabile </a:t>
            </a:r>
            <a:r>
              <a:rPr sz="1200" dirty="0">
                <a:latin typeface="Times New Roman"/>
                <a:cs typeface="Times New Roman"/>
              </a:rPr>
              <a:t>simmetria di </a:t>
            </a:r>
            <a:r>
              <a:rPr sz="1200" spc="-5" dirty="0">
                <a:latin typeface="Times New Roman"/>
                <a:cs typeface="Times New Roman"/>
              </a:rPr>
              <a:t>personalità che affascinava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Tommaso.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probabilmente godeva della </a:t>
            </a:r>
            <a:r>
              <a:rPr sz="1200" dirty="0">
                <a:latin typeface="Times New Roman"/>
                <a:cs typeface="Times New Roman"/>
              </a:rPr>
              <a:t>più alta </a:t>
            </a:r>
            <a:r>
              <a:rPr sz="1200" spc="-5" dirty="0">
                <a:latin typeface="Times New Roman"/>
                <a:cs typeface="Times New Roman"/>
              </a:rPr>
              <a:t>comprensione 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valutazione della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rispetto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dodici.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(1562.2) 139:8.8 </a:t>
            </a:r>
            <a:r>
              <a:rPr sz="1200" spc="-5" dirty="0">
                <a:latin typeface="Times New Roman"/>
                <a:cs typeface="Times New Roman"/>
              </a:rPr>
              <a:t>Nei consigli dei dodici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era sempre </a:t>
            </a:r>
            <a:r>
              <a:rPr sz="1200" dirty="0">
                <a:latin typeface="Times New Roman"/>
                <a:cs typeface="Times New Roman"/>
              </a:rPr>
              <a:t>prudente, </a:t>
            </a:r>
            <a:r>
              <a:rPr sz="1200" spc="-5" dirty="0">
                <a:latin typeface="Times New Roman"/>
                <a:cs typeface="Times New Roman"/>
              </a:rPr>
              <a:t>perorando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una politica di </a:t>
            </a:r>
            <a:r>
              <a:rPr sz="1200" spc="-5" dirty="0">
                <a:latin typeface="Times New Roman"/>
                <a:cs typeface="Times New Roman"/>
              </a:rPr>
              <a:t>sicurezza,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conservatorismo </a:t>
            </a:r>
            <a:r>
              <a:rPr sz="1200" dirty="0">
                <a:latin typeface="Times New Roman"/>
                <a:cs typeface="Times New Roman"/>
              </a:rPr>
              <a:t>era respinto o </a:t>
            </a:r>
            <a:r>
              <a:rPr sz="1200" spc="-5" dirty="0">
                <a:latin typeface="Times New Roman"/>
                <a:cs typeface="Times New Roman"/>
              </a:rPr>
              <a:t>superato, egli era </a:t>
            </a:r>
            <a:r>
              <a:rPr sz="1200" dirty="0">
                <a:latin typeface="Times New Roman"/>
                <a:cs typeface="Times New Roman"/>
              </a:rPr>
              <a:t>sempre il primo a lanciarsi </a:t>
            </a:r>
            <a:r>
              <a:rPr sz="1200" spc="-5" dirty="0">
                <a:latin typeface="Times New Roman"/>
                <a:cs typeface="Times New Roman"/>
              </a:rPr>
              <a:t>intrepidamente nell’esecuzione del programma  concordato. Moltissime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oppose a progetti </a:t>
            </a:r>
            <a:r>
              <a:rPr sz="1200" spc="-5" dirty="0">
                <a:latin typeface="Times New Roman"/>
                <a:cs typeface="Times New Roman"/>
              </a:rPr>
              <a:t>considerati temerari </a:t>
            </a:r>
            <a:r>
              <a:rPr sz="1200" dirty="0">
                <a:latin typeface="Times New Roman"/>
                <a:cs typeface="Times New Roman"/>
              </a:rPr>
              <a:t>e presuntuosi;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discuteva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fondo, </a:t>
            </a:r>
            <a:r>
              <a:rPr sz="1200" dirty="0">
                <a:latin typeface="Times New Roman"/>
                <a:cs typeface="Times New Roman"/>
              </a:rPr>
              <a:t>ma quando 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metteva la proposta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voti, 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scelto di fare </a:t>
            </a:r>
            <a:r>
              <a:rPr sz="1200" spc="-5" dirty="0">
                <a:latin typeface="Times New Roman"/>
                <a:cs typeface="Times New Roman"/>
              </a:rPr>
              <a:t>quello cui egli si </a:t>
            </a:r>
            <a:r>
              <a:rPr sz="1200" dirty="0">
                <a:latin typeface="Times New Roman"/>
                <a:cs typeface="Times New Roman"/>
              </a:rPr>
              <a:t>era così </a:t>
            </a:r>
            <a:r>
              <a:rPr sz="1200" spc="-5" dirty="0">
                <a:latin typeface="Times New Roman"/>
                <a:cs typeface="Times New Roman"/>
              </a:rPr>
              <a:t>strenuamente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opposto,</a:t>
            </a: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Tommaso era </a:t>
            </a:r>
            <a:r>
              <a:rPr sz="1200" dirty="0">
                <a:latin typeface="Times New Roman"/>
                <a:cs typeface="Times New Roman"/>
              </a:rPr>
              <a:t>il primo a </a:t>
            </a:r>
            <a:r>
              <a:rPr sz="1200" spc="-5" dirty="0">
                <a:latin typeface="Times New Roman"/>
                <a:cs typeface="Times New Roman"/>
              </a:rPr>
              <a:t>dire: </a:t>
            </a:r>
            <a:r>
              <a:rPr sz="1200" dirty="0">
                <a:latin typeface="Times New Roman"/>
                <a:cs typeface="Times New Roman"/>
              </a:rPr>
              <a:t>“Andiamo!”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 buon </a:t>
            </a:r>
            <a:r>
              <a:rPr sz="1200" spc="-5" dirty="0">
                <a:latin typeface="Times New Roman"/>
                <a:cs typeface="Times New Roman"/>
              </a:rPr>
              <a:t>giocatore. Non portava </a:t>
            </a:r>
            <a:r>
              <a:rPr sz="1200" dirty="0">
                <a:latin typeface="Times New Roman"/>
                <a:cs typeface="Times New Roman"/>
              </a:rPr>
              <a:t>rancore e non era </a:t>
            </a:r>
            <a:r>
              <a:rPr sz="1200" spc="-5" dirty="0">
                <a:latin typeface="Times New Roman"/>
                <a:cs typeface="Times New Roman"/>
              </a:rPr>
              <a:t>suscettibile. Più </a:t>
            </a:r>
            <a:r>
              <a:rPr sz="1200" dirty="0">
                <a:latin typeface="Times New Roman"/>
                <a:cs typeface="Times New Roman"/>
              </a:rPr>
              <a:t>e più volte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oppose a </a:t>
            </a:r>
            <a:r>
              <a:rPr sz="1200" spc="-5" dirty="0">
                <a:latin typeface="Times New Roman"/>
                <a:cs typeface="Times New Roman"/>
              </a:rPr>
              <a:t>che Gesù si esponesse al pericolo, </a:t>
            </a:r>
            <a:r>
              <a:rPr sz="1200" dirty="0">
                <a:latin typeface="Times New Roman"/>
                <a:cs typeface="Times New Roman"/>
              </a:rPr>
              <a:t>ma quando il </a:t>
            </a:r>
            <a:r>
              <a:rPr sz="1200" spc="-5" dirty="0">
                <a:latin typeface="Times New Roman"/>
                <a:cs typeface="Times New Roman"/>
              </a:rPr>
              <a:t>Maestro decideva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tali rischi, era </a:t>
            </a:r>
            <a:r>
              <a:rPr sz="1200" spc="-5" dirty="0">
                <a:latin typeface="Times New Roman"/>
                <a:cs typeface="Times New Roman"/>
              </a:rPr>
              <a:t>sempre Tommaso che  radunava gli apostoli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parole coraggiose: “Venite, compagni, </a:t>
            </a:r>
            <a:r>
              <a:rPr sz="1200" dirty="0">
                <a:latin typeface="Times New Roman"/>
                <a:cs typeface="Times New Roman"/>
              </a:rPr>
              <a:t>andiamo a morire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(1562.3) 139:8.9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certi aspetti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assomigliava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Filippo; </a:t>
            </a:r>
            <a:r>
              <a:rPr sz="1200" dirty="0">
                <a:latin typeface="Times New Roman"/>
                <a:cs typeface="Times New Roman"/>
              </a:rPr>
              <a:t>voleva anche lui </a:t>
            </a:r>
            <a:r>
              <a:rPr sz="1200" spc="-5" dirty="0">
                <a:latin typeface="Times New Roman"/>
                <a:cs typeface="Times New Roman"/>
              </a:rPr>
              <a:t>“che gli si facesse vedere”, </a:t>
            </a:r>
            <a:r>
              <a:rPr sz="1200" dirty="0">
                <a:latin typeface="Times New Roman"/>
                <a:cs typeface="Times New Roman"/>
              </a:rPr>
              <a:t>ma le sue </a:t>
            </a:r>
            <a:r>
              <a:rPr sz="1200" spc="-5" dirty="0">
                <a:latin typeface="Times New Roman"/>
                <a:cs typeface="Times New Roman"/>
              </a:rPr>
              <a:t>espressioni  esteriori </a:t>
            </a:r>
            <a:r>
              <a:rPr sz="1200" dirty="0">
                <a:latin typeface="Times New Roman"/>
                <a:cs typeface="Times New Roman"/>
              </a:rPr>
              <a:t>di dubbio </a:t>
            </a:r>
            <a:r>
              <a:rPr sz="1200" spc="-5" dirty="0">
                <a:latin typeface="Times New Roman"/>
                <a:cs typeface="Times New Roman"/>
              </a:rPr>
              <a:t>erano basate su operazioni intellettuali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differenti.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era analitico,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scettico.  </a:t>
            </a:r>
            <a:r>
              <a:rPr sz="1200" spc="-5" dirty="0">
                <a:latin typeface="Times New Roman"/>
                <a:cs typeface="Times New Roman"/>
              </a:rPr>
              <a:t>Per quanto riguardava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fisico </a:t>
            </a:r>
            <a:r>
              <a:rPr sz="1200" dirty="0">
                <a:latin typeface="Times New Roman"/>
                <a:cs typeface="Times New Roman"/>
              </a:rPr>
              <a:t>personale,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coraggiosi fra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dodici.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(1562.4) 139:8.10 </a:t>
            </a:r>
            <a:r>
              <a:rPr sz="1200" spc="-5" dirty="0">
                <a:latin typeface="Times New Roman"/>
                <a:cs typeface="Times New Roman"/>
              </a:rPr>
              <a:t>Tommaso passò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molto brutti; a volte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triste e abbattuto.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perdita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sorella </a:t>
            </a:r>
            <a:r>
              <a:rPr sz="1200" spc="-5" dirty="0">
                <a:latin typeface="Times New Roman"/>
                <a:cs typeface="Times New Roman"/>
              </a:rPr>
              <a:t>gemella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aveva  </a:t>
            </a:r>
            <a:r>
              <a:rPr sz="1200" dirty="0">
                <a:latin typeface="Times New Roman"/>
                <a:cs typeface="Times New Roman"/>
              </a:rPr>
              <a:t>nove </a:t>
            </a:r>
            <a:r>
              <a:rPr sz="1200" spc="-5" dirty="0">
                <a:latin typeface="Times New Roman"/>
                <a:cs typeface="Times New Roman"/>
              </a:rPr>
              <a:t>anni gli aveva </a:t>
            </a:r>
            <a:r>
              <a:rPr sz="1200" dirty="0">
                <a:latin typeface="Times New Roman"/>
                <a:cs typeface="Times New Roman"/>
              </a:rPr>
              <a:t>procurato molto </a:t>
            </a:r>
            <a:r>
              <a:rPr sz="1200" spc="-5" dirty="0">
                <a:latin typeface="Times New Roman"/>
                <a:cs typeface="Times New Roman"/>
              </a:rPr>
              <a:t>dispiacere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gioventù ed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accresciuto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caratteriali della sua vita </a:t>
            </a:r>
            <a:r>
              <a:rPr sz="1200" dirty="0">
                <a:latin typeface="Times New Roman"/>
                <a:cs typeface="Times New Roman"/>
              </a:rPr>
              <a:t>successiva.  </a:t>
            </a:r>
            <a:r>
              <a:rPr sz="1200" spc="-5" dirty="0">
                <a:latin typeface="Times New Roman"/>
                <a:cs typeface="Times New Roman"/>
              </a:rPr>
              <a:t>Quando Tommaso </a:t>
            </a:r>
            <a:r>
              <a:rPr sz="1200" dirty="0">
                <a:latin typeface="Times New Roman"/>
                <a:cs typeface="Times New Roman"/>
              </a:rPr>
              <a:t>era triste,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Natanaele che </a:t>
            </a:r>
            <a:r>
              <a:rPr sz="1200" dirty="0">
                <a:latin typeface="Times New Roman"/>
                <a:cs typeface="Times New Roman"/>
              </a:rPr>
              <a:t>lo aiutava a riprendersi, talvolta Pietro, e non di </a:t>
            </a:r>
            <a:r>
              <a:rPr sz="1200" spc="-5" dirty="0">
                <a:latin typeface="Times New Roman"/>
                <a:cs typeface="Times New Roman"/>
              </a:rPr>
              <a:t>rado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gemelli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Alfeo.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00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maggiormente depresso egli cercava sempre disgraziatamente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di venire a contatto </a:t>
            </a:r>
            <a:r>
              <a:rPr sz="1200" spc="-5" dirty="0">
                <a:latin typeface="Times New Roman"/>
                <a:cs typeface="Times New Roman"/>
              </a:rPr>
              <a:t>diretto con Gesù. Ma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corrente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comprensiva </a:t>
            </a:r>
            <a:r>
              <a:rPr sz="1200" dirty="0">
                <a:latin typeface="Times New Roman"/>
                <a:cs typeface="Times New Roman"/>
              </a:rPr>
              <a:t>tenerezza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apostolo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era così </a:t>
            </a:r>
            <a:r>
              <a:rPr sz="1200" dirty="0">
                <a:latin typeface="Times New Roman"/>
                <a:cs typeface="Times New Roman"/>
              </a:rPr>
              <a:t>afflitto </a:t>
            </a:r>
            <a:r>
              <a:rPr sz="1200" spc="-5" dirty="0">
                <a:latin typeface="Times New Roman"/>
                <a:cs typeface="Times New Roman"/>
              </a:rPr>
              <a:t>dalla  depressione </a:t>
            </a:r>
            <a:r>
              <a:rPr sz="1200" dirty="0">
                <a:latin typeface="Times New Roman"/>
                <a:cs typeface="Times New Roman"/>
              </a:rPr>
              <a:t>e tormentato </a:t>
            </a:r>
            <a:r>
              <a:rPr sz="1200" spc="-5" dirty="0">
                <a:latin typeface="Times New Roman"/>
                <a:cs typeface="Times New Roman"/>
              </a:rPr>
              <a:t>dai</a:t>
            </a:r>
            <a:r>
              <a:rPr sz="1200" dirty="0">
                <a:latin typeface="Times New Roman"/>
                <a:cs typeface="Times New Roman"/>
              </a:rPr>
              <a:t> dubbi.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6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(1562.5) 139:8.11 </a:t>
            </a:r>
            <a:r>
              <a:rPr sz="1200" spc="-5" dirty="0">
                <a:latin typeface="Times New Roman"/>
                <a:cs typeface="Times New Roman"/>
              </a:rPr>
              <a:t>Talvolta Tommaso otteneva </a:t>
            </a:r>
            <a:r>
              <a:rPr sz="1200" dirty="0">
                <a:latin typeface="Times New Roman"/>
                <a:cs typeface="Times New Roman"/>
              </a:rPr>
              <a:t>da Andrea 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assentarsi da solo per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due. Ma egli imparò </a:t>
            </a:r>
            <a:r>
              <a:rPr sz="1200" dirty="0">
                <a:latin typeface="Times New Roman"/>
                <a:cs typeface="Times New Roman"/>
              </a:rPr>
              <a:t>subito  </a:t>
            </a:r>
            <a:r>
              <a:rPr sz="1200" spc="-5" dirty="0">
                <a:latin typeface="Times New Roman"/>
                <a:cs typeface="Times New Roman"/>
              </a:rPr>
              <a:t>che questa condotta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saggia; si accorse </a:t>
            </a:r>
            <a:r>
              <a:rPr sz="1200" dirty="0">
                <a:latin typeface="Times New Roman"/>
                <a:cs typeface="Times New Roman"/>
              </a:rPr>
              <a:t>presto che era </a:t>
            </a:r>
            <a:r>
              <a:rPr sz="1200" spc="-5" dirty="0">
                <a:latin typeface="Times New Roman"/>
                <a:cs typeface="Times New Roman"/>
              </a:rPr>
              <a:t>preferibile,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era abbattuto, </a:t>
            </a:r>
            <a:r>
              <a:rPr sz="1200" dirty="0">
                <a:latin typeface="Times New Roman"/>
                <a:cs typeface="Times New Roman"/>
              </a:rPr>
              <a:t>rimanere </a:t>
            </a:r>
            <a:r>
              <a:rPr sz="1200" spc="-5" dirty="0">
                <a:latin typeface="Times New Roman"/>
                <a:cs typeface="Times New Roman"/>
              </a:rPr>
              <a:t>attaccato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lavoro e 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vicino ai suoi </a:t>
            </a:r>
            <a:r>
              <a:rPr sz="1200" spc="-5" dirty="0">
                <a:latin typeface="Times New Roman"/>
                <a:cs typeface="Times New Roman"/>
              </a:rPr>
              <a:t>compagni. Ma </a:t>
            </a:r>
            <a:r>
              <a:rPr sz="1200" dirty="0">
                <a:latin typeface="Times New Roman"/>
                <a:cs typeface="Times New Roman"/>
              </a:rPr>
              <a:t>qualunque cosa </a:t>
            </a:r>
            <a:r>
              <a:rPr sz="1200" spc="-5" dirty="0">
                <a:latin typeface="Times New Roman"/>
                <a:cs typeface="Times New Roman"/>
              </a:rPr>
              <a:t>fosse accaduta nella </a:t>
            </a:r>
            <a:r>
              <a:rPr sz="1200" dirty="0">
                <a:latin typeface="Times New Roman"/>
                <a:cs typeface="Times New Roman"/>
              </a:rPr>
              <a:t>sua vita </a:t>
            </a:r>
            <a:r>
              <a:rPr sz="1200" spc="-5" dirty="0">
                <a:latin typeface="Times New Roman"/>
                <a:cs typeface="Times New Roman"/>
              </a:rPr>
              <a:t>emotiva, egli </a:t>
            </a:r>
            <a:r>
              <a:rPr sz="1200" dirty="0">
                <a:latin typeface="Times New Roman"/>
                <a:cs typeface="Times New Roman"/>
              </a:rPr>
              <a:t>continuava </a:t>
            </a:r>
            <a:r>
              <a:rPr sz="1200" spc="-5" dirty="0">
                <a:latin typeface="Times New Roman"/>
                <a:cs typeface="Times New Roman"/>
              </a:rPr>
              <a:t>fermamente ad </a:t>
            </a:r>
            <a:r>
              <a:rPr sz="1200" dirty="0">
                <a:latin typeface="Times New Roman"/>
                <a:cs typeface="Times New Roman"/>
              </a:rPr>
              <a:t>essere un  </a:t>
            </a:r>
            <a:r>
              <a:rPr sz="1200" spc="-5" dirty="0">
                <a:latin typeface="Times New Roman"/>
                <a:cs typeface="Times New Roman"/>
              </a:rPr>
              <a:t>apostolo. Quando giungeva effettivamente </a:t>
            </a:r>
            <a:r>
              <a:rPr sz="1200" dirty="0">
                <a:latin typeface="Times New Roman"/>
                <a:cs typeface="Times New Roman"/>
              </a:rPr>
              <a:t>il momento di </a:t>
            </a:r>
            <a:r>
              <a:rPr sz="1200" spc="-5" dirty="0">
                <a:latin typeface="Times New Roman"/>
                <a:cs typeface="Times New Roman"/>
              </a:rPr>
              <a:t>farsi avanti, </a:t>
            </a:r>
            <a:r>
              <a:rPr sz="1200" dirty="0">
                <a:latin typeface="Times New Roman"/>
                <a:cs typeface="Times New Roman"/>
              </a:rPr>
              <a:t>era sempre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diceva: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“Andiamo!”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12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(1562.6) 139:8.12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grande esempio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dubbi,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affronta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vince. Egli </a:t>
            </a:r>
            <a:r>
              <a:rPr sz="1200" dirty="0">
                <a:latin typeface="Times New Roman"/>
                <a:cs typeface="Times New Roman"/>
              </a:rPr>
              <a:t>aveva una  </a:t>
            </a:r>
            <a:r>
              <a:rPr sz="1200" spc="-5" dirty="0">
                <a:latin typeface="Times New Roman"/>
                <a:cs typeface="Times New Roman"/>
              </a:rPr>
              <a:t>grande mente;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critico cavilloso.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pensatore logico; </a:t>
            </a:r>
            <a:r>
              <a:rPr sz="1200" dirty="0">
                <a:latin typeface="Times New Roman"/>
                <a:cs typeface="Times New Roman"/>
              </a:rPr>
              <a:t>era la prova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fuoco </a:t>
            </a:r>
            <a:r>
              <a:rPr sz="1200" spc="-5" dirty="0">
                <a:latin typeface="Times New Roman"/>
                <a:cs typeface="Times New Roman"/>
              </a:rPr>
              <a:t>per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apostoli.  Se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non </a:t>
            </a:r>
            <a:r>
              <a:rPr sz="1200" spc="-5" dirty="0">
                <a:latin typeface="Times New Roman"/>
                <a:cs typeface="Times New Roman"/>
              </a:rPr>
              <a:t>fossero stati autentici,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sarebbe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trattenere </a:t>
            </a:r>
            <a:r>
              <a:rPr sz="1200" dirty="0">
                <a:latin typeface="Times New Roman"/>
                <a:cs typeface="Times New Roman"/>
              </a:rPr>
              <a:t>un uomo come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dall’inizio alla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un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acuto e </a:t>
            </a:r>
            <a:r>
              <a:rPr sz="1200" spc="-5" dirty="0">
                <a:latin typeface="Times New Roman"/>
                <a:cs typeface="Times New Roman"/>
              </a:rPr>
              <a:t>sicuro dei </a:t>
            </a:r>
            <a:r>
              <a:rPr sz="1200" i="1" dirty="0">
                <a:latin typeface="Times New Roman"/>
                <a:cs typeface="Times New Roman"/>
              </a:rPr>
              <a:t>fatti. </a:t>
            </a:r>
            <a:r>
              <a:rPr sz="1200" spc="-5" dirty="0">
                <a:latin typeface="Times New Roman"/>
                <a:cs typeface="Times New Roman"/>
              </a:rPr>
              <a:t>Al primo apparire </a:t>
            </a:r>
            <a:r>
              <a:rPr sz="1200" dirty="0">
                <a:latin typeface="Times New Roman"/>
                <a:cs typeface="Times New Roman"/>
              </a:rPr>
              <a:t>di frode o </a:t>
            </a:r>
            <a:r>
              <a:rPr sz="1200" spc="-5" dirty="0">
                <a:latin typeface="Times New Roman"/>
                <a:cs typeface="Times New Roman"/>
              </a:rPr>
              <a:t>d’inganno Tommaso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avrebbe abbandonati </a:t>
            </a:r>
            <a:r>
              <a:rPr sz="1200" dirty="0">
                <a:latin typeface="Times New Roman"/>
                <a:cs typeface="Times New Roman"/>
              </a:rPr>
              <a:t>tutti.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76200" marR="1193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scienziati possono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tutto </a:t>
            </a:r>
            <a:r>
              <a:rPr sz="1200" spc="-5" dirty="0">
                <a:latin typeface="Times New Roman"/>
                <a:cs typeface="Times New Roman"/>
              </a:rPr>
              <a:t>su Gesù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ha vissuto e </a:t>
            </a:r>
            <a:r>
              <a:rPr sz="1200" spc="-5" dirty="0">
                <a:latin typeface="Times New Roman"/>
                <a:cs typeface="Times New Roman"/>
              </a:rPr>
              <a:t>lavorato </a:t>
            </a:r>
            <a:r>
              <a:rPr sz="1200" dirty="0">
                <a:latin typeface="Times New Roman"/>
                <a:cs typeface="Times New Roman"/>
              </a:rPr>
              <a:t>con il Maestro 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umani </a:t>
            </a:r>
            <a:r>
              <a:rPr sz="1200" dirty="0">
                <a:latin typeface="Times New Roman"/>
                <a:cs typeface="Times New Roman"/>
              </a:rPr>
              <a:t>un uomo la </a:t>
            </a:r>
            <a:r>
              <a:rPr sz="1200" spc="-5" dirty="0">
                <a:latin typeface="Times New Roman"/>
                <a:cs typeface="Times New Roman"/>
              </a:rPr>
              <a:t>cui mente era quella </a:t>
            </a:r>
            <a:r>
              <a:rPr sz="1200" dirty="0">
                <a:latin typeface="Times New Roman"/>
                <a:cs typeface="Times New Roman"/>
              </a:rPr>
              <a:t>di un vero scienziato —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Didimo —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credeva in </a:t>
            </a:r>
            <a:r>
              <a:rPr sz="1200" spc="-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(1563.1) 139:8.13 </a:t>
            </a:r>
            <a:r>
              <a:rPr sz="1200" spc="-5" dirty="0">
                <a:latin typeface="Times New Roman"/>
                <a:cs typeface="Times New Roman"/>
              </a:rPr>
              <a:t>Tommaso attraversò dei </a:t>
            </a:r>
            <a:r>
              <a:rPr sz="1200" dirty="0">
                <a:latin typeface="Times New Roman"/>
                <a:cs typeface="Times New Roman"/>
              </a:rPr>
              <a:t>momenti difficili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giorni del </a:t>
            </a:r>
            <a:r>
              <a:rPr sz="1200" dirty="0">
                <a:latin typeface="Times New Roman"/>
                <a:cs typeface="Times New Roman"/>
              </a:rPr>
              <a:t>giudizio e </a:t>
            </a:r>
            <a:r>
              <a:rPr sz="1200" spc="-5" dirty="0">
                <a:latin typeface="Times New Roman"/>
                <a:cs typeface="Times New Roman"/>
              </a:rPr>
              <a:t>della crocifissione. Egli fu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certo  periodo al </a:t>
            </a:r>
            <a:r>
              <a:rPr sz="1200" dirty="0">
                <a:latin typeface="Times New Roman"/>
                <a:cs typeface="Times New Roman"/>
              </a:rPr>
              <a:t>colmo della disperazione, ma </a:t>
            </a:r>
            <a:r>
              <a:rPr sz="1200" spc="-5" dirty="0">
                <a:latin typeface="Times New Roman"/>
                <a:cs typeface="Times New Roman"/>
              </a:rPr>
              <a:t>riprese coraggio, rimase </a:t>
            </a:r>
            <a:r>
              <a:rPr sz="1200" dirty="0">
                <a:latin typeface="Times New Roman"/>
                <a:cs typeface="Times New Roman"/>
              </a:rPr>
              <a:t>unito </a:t>
            </a:r>
            <a:r>
              <a:rPr sz="1200" spc="-5" dirty="0">
                <a:latin typeface="Times New Roman"/>
                <a:cs typeface="Times New Roman"/>
              </a:rPr>
              <a:t>agli apostoli, ed era presente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ad accogliere  cordialmente Gesù 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Galilea.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momento cedette alla sua crisi </a:t>
            </a:r>
            <a:r>
              <a:rPr sz="1200" dirty="0">
                <a:latin typeface="Times New Roman"/>
                <a:cs typeface="Times New Roman"/>
              </a:rPr>
              <a:t>di dubbio, ma </a:t>
            </a:r>
            <a:r>
              <a:rPr sz="1200" spc="-5" dirty="0">
                <a:latin typeface="Times New Roman"/>
                <a:cs typeface="Times New Roman"/>
              </a:rPr>
              <a:t>ritrovò alla fine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5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coraggio. Egli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saggi consigli agli </a:t>
            </a:r>
            <a:r>
              <a:rPr sz="1200" dirty="0">
                <a:latin typeface="Times New Roman"/>
                <a:cs typeface="Times New Roman"/>
              </a:rPr>
              <a:t>apostoli dopo la </a:t>
            </a:r>
            <a:r>
              <a:rPr sz="1200" spc="-5" dirty="0">
                <a:latin typeface="Times New Roman"/>
                <a:cs typeface="Times New Roman"/>
              </a:rPr>
              <a:t>Pentecoste, </a:t>
            </a:r>
            <a:r>
              <a:rPr sz="1200" dirty="0">
                <a:latin typeface="Times New Roman"/>
                <a:cs typeface="Times New Roman"/>
              </a:rPr>
              <a:t>e quando le </a:t>
            </a:r>
            <a:r>
              <a:rPr sz="1200" spc="-5" dirty="0">
                <a:latin typeface="Times New Roman"/>
                <a:cs typeface="Times New Roman"/>
              </a:rPr>
              <a:t>persecuzioni dispersero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andò </a:t>
            </a:r>
            <a:r>
              <a:rPr sz="1200" dirty="0">
                <a:latin typeface="Times New Roman"/>
                <a:cs typeface="Times New Roman"/>
              </a:rPr>
              <a:t>a Cipro,  a </a:t>
            </a:r>
            <a:r>
              <a:rPr sz="1200" spc="-5" dirty="0">
                <a:latin typeface="Times New Roman"/>
                <a:cs typeface="Times New Roman"/>
              </a:rPr>
              <a:t>Creta,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costa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Nordafrica ed </a:t>
            </a:r>
            <a:r>
              <a:rPr sz="1200" dirty="0">
                <a:latin typeface="Times New Roman"/>
                <a:cs typeface="Times New Roman"/>
              </a:rPr>
              <a:t>in Sicilia, </a:t>
            </a:r>
            <a:r>
              <a:rPr sz="1200" spc="-5" dirty="0">
                <a:latin typeface="Times New Roman"/>
                <a:cs typeface="Times New Roman"/>
              </a:rPr>
              <a:t>predicando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battezzando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Tommaso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21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84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battezzare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catturato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agenti del governo romano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messo </a:t>
            </a:r>
            <a:r>
              <a:rPr sz="1200" dirty="0">
                <a:latin typeface="Times New Roman"/>
                <a:cs typeface="Times New Roman"/>
              </a:rPr>
              <a:t>a morte a Malta. Proprio 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settimane prima </a:t>
            </a:r>
            <a:r>
              <a:rPr sz="1200" spc="-5" dirty="0">
                <a:latin typeface="Times New Roman"/>
                <a:cs typeface="Times New Roman"/>
              </a:rPr>
              <a:t>della sua morte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scrivere </a:t>
            </a:r>
            <a:r>
              <a:rPr sz="1200" dirty="0">
                <a:latin typeface="Times New Roman"/>
                <a:cs typeface="Times New Roman"/>
              </a:rPr>
              <a:t>la vita 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10.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Giacomo e Giuda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Alfeo</a:t>
            </a:r>
            <a:endParaRPr sz="1600">
              <a:latin typeface="Times New Roman"/>
              <a:cs typeface="Times New Roman"/>
            </a:endParaRPr>
          </a:p>
          <a:p>
            <a:pPr marL="88900" marR="12573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(1563.2) 139:9.1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Alfeo,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pescatori gemelli che abitavano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Keresa, erano </a:t>
            </a:r>
            <a:r>
              <a:rPr sz="1200" dirty="0">
                <a:latin typeface="Times New Roman"/>
                <a:cs typeface="Times New Roman"/>
              </a:rPr>
              <a:t>il nono e il </a:t>
            </a:r>
            <a:r>
              <a:rPr sz="1200" spc="-5" dirty="0">
                <a:latin typeface="Times New Roman"/>
                <a:cs typeface="Times New Roman"/>
              </a:rPr>
              <a:t>decimo apostolo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scelti da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Zebedeo. Essi avevano </a:t>
            </a:r>
            <a:r>
              <a:rPr sz="1200" dirty="0">
                <a:latin typeface="Times New Roman"/>
                <a:cs typeface="Times New Roman"/>
              </a:rPr>
              <a:t>26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sposati;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aveva tre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Giuda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7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(1563.3) 139:9.2 </a:t>
            </a:r>
            <a:r>
              <a:rPr sz="1200" spc="-5" dirty="0">
                <a:latin typeface="Times New Roman"/>
                <a:cs typeface="Times New Roman"/>
              </a:rPr>
              <a:t>Non c’è molto </a:t>
            </a:r>
            <a:r>
              <a:rPr sz="1200" dirty="0">
                <a:latin typeface="Times New Roman"/>
                <a:cs typeface="Times New Roman"/>
              </a:rPr>
              <a:t>da dire su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comuni </a:t>
            </a:r>
            <a:r>
              <a:rPr sz="1200" spc="-5" dirty="0">
                <a:latin typeface="Times New Roman"/>
                <a:cs typeface="Times New Roman"/>
              </a:rPr>
              <a:t>pescatori. Essi amavano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amava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interrompevano </a:t>
            </a:r>
            <a:r>
              <a:rPr sz="1200" dirty="0">
                <a:latin typeface="Times New Roman"/>
                <a:cs typeface="Times New Roman"/>
              </a:rPr>
              <a:t>mai i suoi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delle domande. Essi capivano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poco delle discussioni </a:t>
            </a:r>
            <a:r>
              <a:rPr sz="1200" dirty="0">
                <a:latin typeface="Times New Roman"/>
                <a:cs typeface="Times New Roman"/>
              </a:rPr>
              <a:t>filosofiche o </a:t>
            </a:r>
            <a:r>
              <a:rPr sz="1200" spc="-5" dirty="0">
                <a:latin typeface="Times New Roman"/>
                <a:cs typeface="Times New Roman"/>
              </a:rPr>
              <a:t>dei dibattiti  teologici dei loro compagni </a:t>
            </a:r>
            <a:r>
              <a:rPr sz="1200" dirty="0">
                <a:latin typeface="Times New Roman"/>
                <a:cs typeface="Times New Roman"/>
              </a:rPr>
              <a:t>apostoli, ma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felici di </a:t>
            </a:r>
            <a:r>
              <a:rPr sz="1200" spc="-5" dirty="0">
                <a:latin typeface="Times New Roman"/>
                <a:cs typeface="Times New Roman"/>
              </a:rPr>
              <a:t>trovarsi incorporati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tale gruppo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potenti. Questi </a:t>
            </a:r>
            <a:r>
              <a:rPr sz="1200" dirty="0">
                <a:latin typeface="Times New Roman"/>
                <a:cs typeface="Times New Roman"/>
              </a:rPr>
              <a:t>due uomini  </a:t>
            </a:r>
            <a:r>
              <a:rPr sz="1200" spc="-5" dirty="0">
                <a:latin typeface="Times New Roman"/>
                <a:cs typeface="Times New Roman"/>
              </a:rPr>
              <a:t>erano quasi identici nell’aspetto fisico, per caratteristiche 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grado di </a:t>
            </a:r>
            <a:r>
              <a:rPr sz="1200" spc="-5" dirty="0">
                <a:latin typeface="Times New Roman"/>
                <a:cs typeface="Times New Roman"/>
              </a:rPr>
              <a:t>percezione spirituale. Quello che si </a:t>
            </a:r>
            <a:r>
              <a:rPr sz="1200" dirty="0">
                <a:latin typeface="Times New Roman"/>
                <a:cs typeface="Times New Roman"/>
              </a:rPr>
              <a:t>può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dell’uno si </a:t>
            </a:r>
            <a:r>
              <a:rPr sz="1200" dirty="0">
                <a:latin typeface="Times New Roman"/>
                <a:cs typeface="Times New Roman"/>
              </a:rPr>
              <a:t>può dire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(1563.4) 139:9.3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incaricò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accompagnatori </a:t>
            </a:r>
            <a:r>
              <a:rPr sz="1200" dirty="0">
                <a:latin typeface="Times New Roman"/>
                <a:cs typeface="Times New Roman"/>
              </a:rPr>
              <a:t>durante le ore 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fattorini dei dodici. Aiutavano Filippo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provviste, portavano </a:t>
            </a:r>
            <a:r>
              <a:rPr sz="1200" dirty="0">
                <a:latin typeface="Times New Roman"/>
                <a:cs typeface="Times New Roman"/>
              </a:rPr>
              <a:t>il denaro </a:t>
            </a:r>
            <a:r>
              <a:rPr sz="1200" spc="-5" dirty="0">
                <a:latin typeface="Times New Roman"/>
                <a:cs typeface="Times New Roman"/>
              </a:rPr>
              <a:t>alle famiglie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Natanaele  ed erano </a:t>
            </a:r>
            <a:r>
              <a:rPr sz="1200" dirty="0">
                <a:latin typeface="Times New Roman"/>
                <a:cs typeface="Times New Roman"/>
              </a:rPr>
              <a:t>sempre pronti a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una mano a ciascuno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159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(1563.5) 139:9.4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moltitudini della </a:t>
            </a:r>
            <a:r>
              <a:rPr sz="1200" spc="-5" dirty="0">
                <a:latin typeface="Times New Roman"/>
                <a:cs typeface="Times New Roman"/>
              </a:rPr>
              <a:t>gente comune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incoraggiate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due persone simili a loro </a:t>
            </a:r>
            <a:r>
              <a:rPr sz="1200" spc="-5" dirty="0">
                <a:latin typeface="Times New Roman"/>
                <a:cs typeface="Times New Roman"/>
              </a:rPr>
              <a:t>onorate </a:t>
            </a:r>
            <a:r>
              <a:rPr sz="1200" dirty="0">
                <a:latin typeface="Times New Roman"/>
                <a:cs typeface="Times New Roman"/>
              </a:rPr>
              <a:t>da un posto tra  </a:t>
            </a:r>
            <a:r>
              <a:rPr sz="1200" spc="-5" dirty="0">
                <a:latin typeface="Times New Roman"/>
                <a:cs typeface="Times New Roman"/>
              </a:rPr>
              <a:t>gli apostoli. Grazie alla </a:t>
            </a:r>
            <a:r>
              <a:rPr sz="1200" dirty="0">
                <a:latin typeface="Times New Roman"/>
                <a:cs typeface="Times New Roman"/>
              </a:rPr>
              <a:t>loro sola </a:t>
            </a:r>
            <a:r>
              <a:rPr sz="1200" spc="-5" dirty="0">
                <a:latin typeface="Times New Roman"/>
                <a:cs typeface="Times New Roman"/>
              </a:rPr>
              <a:t>ammissione come apostoli, questi mediocri gemelli furono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tramite per portare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timorosi nel regno. Ed inoltre 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del popolo </a:t>
            </a:r>
            <a:r>
              <a:rPr sz="1200" spc="-5" dirty="0">
                <a:latin typeface="Times New Roman"/>
                <a:cs typeface="Times New Roman"/>
              </a:rPr>
              <a:t>accettava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volentieri l’idea </a:t>
            </a:r>
            <a:r>
              <a:rPr sz="1200" dirty="0">
                <a:latin typeface="Times New Roman"/>
                <a:cs typeface="Times New Roman"/>
              </a:rPr>
              <a:t>di essere condotti e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accompagnatori ufficiali che erano </a:t>
            </a:r>
            <a:r>
              <a:rPr sz="1200" dirty="0">
                <a:latin typeface="Times New Roman"/>
                <a:cs typeface="Times New Roman"/>
              </a:rPr>
              <a:t>molto simili 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1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(1563.6) 139:9.5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che erano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chiamati Taddeo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Lebbeo,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punti forti né punti </a:t>
            </a:r>
            <a:r>
              <a:rPr sz="1200" spc="-5" dirty="0">
                <a:latin typeface="Times New Roman"/>
                <a:cs typeface="Times New Roman"/>
              </a:rPr>
              <a:t>deboli. </a:t>
            </a:r>
            <a:r>
              <a:rPr sz="1200" dirty="0">
                <a:latin typeface="Times New Roman"/>
                <a:cs typeface="Times New Roman"/>
              </a:rPr>
              <a:t>I soprannomi  </a:t>
            </a:r>
            <a:r>
              <a:rPr sz="1200" spc="-5" dirty="0">
                <a:latin typeface="Times New Roman"/>
                <a:cs typeface="Times New Roman"/>
              </a:rPr>
              <a:t>dati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dai discepoli erano benevoli appellativi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mediocrità. Essi erano “i </a:t>
            </a:r>
            <a:r>
              <a:rPr sz="1200" dirty="0">
                <a:latin typeface="Times New Roman"/>
                <a:cs typeface="Times New Roman"/>
              </a:rPr>
              <a:t>meno importanti di tutti </a:t>
            </a:r>
            <a:r>
              <a:rPr sz="1200" spc="-5" dirty="0">
                <a:latin typeface="Times New Roman"/>
                <a:cs typeface="Times New Roman"/>
              </a:rPr>
              <a:t>gli apostoli”; </a:t>
            </a:r>
            <a:r>
              <a:rPr sz="1200" dirty="0">
                <a:latin typeface="Times New Roman"/>
                <a:cs typeface="Times New Roman"/>
              </a:rPr>
              <a:t>essi lo </a:t>
            </a:r>
            <a:r>
              <a:rPr sz="1200" spc="-5" dirty="0">
                <a:latin typeface="Times New Roman"/>
                <a:cs typeface="Times New Roman"/>
              </a:rPr>
              <a:t>sapevano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metteva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buonumore.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673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(1563.7) 139:9.6 </a:t>
            </a:r>
            <a:r>
              <a:rPr sz="1200" spc="-5" dirty="0">
                <a:latin typeface="Times New Roman"/>
                <a:cs typeface="Times New Roman"/>
              </a:rPr>
              <a:t>Giacomo Alfeo amava particolarmente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semplicità </a:t>
            </a:r>
            <a:r>
              <a:rPr sz="1200" spc="-5" dirty="0">
                <a:latin typeface="Times New Roman"/>
                <a:cs typeface="Times New Roman"/>
              </a:rPr>
              <a:t>del Maestro. Questi gemelli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coglievano </a:t>
            </a:r>
            <a:r>
              <a:rPr sz="1200" dirty="0">
                <a:latin typeface="Times New Roman"/>
                <a:cs typeface="Times New Roman"/>
              </a:rPr>
              <a:t>il legame </a:t>
            </a:r>
            <a:r>
              <a:rPr sz="1200" spc="-5" dirty="0">
                <a:latin typeface="Times New Roman"/>
                <a:cs typeface="Times New Roman"/>
              </a:rPr>
              <a:t>affettuoso </a:t>
            </a:r>
            <a:r>
              <a:rPr sz="1200" dirty="0">
                <a:latin typeface="Times New Roman"/>
                <a:cs typeface="Times New Roman"/>
              </a:rPr>
              <a:t>tra loro stessi ed il </a:t>
            </a:r>
            <a:r>
              <a:rPr sz="1200" spc="-5" dirty="0">
                <a:latin typeface="Times New Roman"/>
                <a:cs typeface="Times New Roman"/>
              </a:rPr>
              <a:t>cuore del loro Maestro.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mente non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ordine </a:t>
            </a:r>
            <a:r>
              <a:rPr sz="1200" spc="-5" dirty="0">
                <a:latin typeface="Times New Roman"/>
                <a:cs typeface="Times New Roman"/>
              </a:rPr>
              <a:t>elevato; essi potevano anche, 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rispetto, essere </a:t>
            </a:r>
            <a:r>
              <a:rPr sz="1200" dirty="0">
                <a:latin typeface="Times New Roman"/>
                <a:cs typeface="Times New Roman"/>
              </a:rPr>
              <a:t>definiti </a:t>
            </a:r>
            <a:r>
              <a:rPr sz="1200" spc="-5" dirty="0">
                <a:latin typeface="Times New Roman"/>
                <a:cs typeface="Times New Roman"/>
              </a:rPr>
              <a:t>stupidi,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fecero un’esperienza reale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loro  natura spirituale. Essi credevano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Gesù; erano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cittadini 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38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(1564.1) 139:9.7 </a:t>
            </a:r>
            <a:r>
              <a:rPr sz="1200" spc="-5" dirty="0">
                <a:latin typeface="Times New Roman"/>
                <a:cs typeface="Times New Roman"/>
              </a:rPr>
              <a:t>Giuda Alfeo era attratto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l’umiltà </a:t>
            </a:r>
            <a:r>
              <a:rPr sz="1200" spc="-5" dirty="0">
                <a:latin typeface="Times New Roman"/>
                <a:cs typeface="Times New Roman"/>
              </a:rPr>
              <a:t>senza ostentazione del Maestro. Questa </a:t>
            </a:r>
            <a:r>
              <a:rPr sz="1200" dirty="0">
                <a:latin typeface="Times New Roman"/>
                <a:cs typeface="Times New Roman"/>
              </a:rPr>
              <a:t>umiltà, </a:t>
            </a:r>
            <a:r>
              <a:rPr sz="1200" spc="-5" dirty="0">
                <a:latin typeface="Times New Roman"/>
                <a:cs typeface="Times New Roman"/>
              </a:rPr>
              <a:t>aggiunta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simile  dignità personale, esercitava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attrattiva su </a:t>
            </a:r>
            <a:r>
              <a:rPr sz="1200" dirty="0">
                <a:latin typeface="Times New Roman"/>
                <a:cs typeface="Times New Roman"/>
              </a:rPr>
              <a:t>Giuda.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raccomandasse </a:t>
            </a:r>
            <a:r>
              <a:rPr sz="1200" dirty="0">
                <a:latin typeface="Times New Roman"/>
                <a:cs typeface="Times New Roman"/>
              </a:rPr>
              <a:t>sempre il silenzio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atti  straordinari fece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impressione su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semplice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(1564.2) 139:9.8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erano d’indole buona, degli aiutanti ingenui, </a:t>
            </a:r>
            <a:r>
              <a:rPr sz="1200" dirty="0">
                <a:latin typeface="Times New Roman"/>
                <a:cs typeface="Times New Roman"/>
              </a:rPr>
              <a:t>e tutti li </a:t>
            </a:r>
            <a:r>
              <a:rPr sz="1200" spc="-5" dirty="0">
                <a:latin typeface="Times New Roman"/>
                <a:cs typeface="Times New Roman"/>
              </a:rPr>
              <a:t>amavano. Gesù accolse questi giovani </a:t>
            </a:r>
            <a:r>
              <a:rPr sz="1200" dirty="0">
                <a:latin typeface="Times New Roman"/>
                <a:cs typeface="Times New Roman"/>
              </a:rPr>
              <a:t>uomini che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talento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posizioni </a:t>
            </a:r>
            <a:r>
              <a:rPr sz="1200" spc="-5" dirty="0">
                <a:latin typeface="Times New Roman"/>
                <a:cs typeface="Times New Roman"/>
              </a:rPr>
              <a:t>d’onore nel suo gruppo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ci sono innumerevoli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altre anime  </a:t>
            </a:r>
            <a:r>
              <a:rPr sz="1200" dirty="0">
                <a:latin typeface="Times New Roman"/>
                <a:cs typeface="Times New Roman"/>
              </a:rPr>
              <a:t>simili, semplici e </a:t>
            </a:r>
            <a:r>
              <a:rPr sz="1200" spc="-5" dirty="0">
                <a:latin typeface="Times New Roman"/>
                <a:cs typeface="Times New Roman"/>
              </a:rPr>
              <a:t>timorose nei </a:t>
            </a:r>
            <a:r>
              <a:rPr sz="1200" dirty="0">
                <a:latin typeface="Times New Roman"/>
                <a:cs typeface="Times New Roman"/>
              </a:rPr>
              <a:t>mondi dello spazio,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desidera accogliere similmente in una comunione </a:t>
            </a:r>
            <a:r>
              <a:rPr sz="1200" spc="5" dirty="0">
                <a:latin typeface="Times New Roman"/>
                <a:cs typeface="Times New Roman"/>
              </a:rPr>
              <a:t>attiva </a:t>
            </a:r>
            <a:r>
              <a:rPr sz="1200" dirty="0">
                <a:latin typeface="Times New Roman"/>
                <a:cs typeface="Times New Roman"/>
              </a:rPr>
              <a:t>e credente </a:t>
            </a:r>
            <a:r>
              <a:rPr sz="1200" spc="-5" dirty="0">
                <a:latin typeface="Times New Roman"/>
                <a:cs typeface="Times New Roman"/>
              </a:rPr>
              <a:t>con  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effuso Spirito </a:t>
            </a:r>
            <a:r>
              <a:rPr sz="1200" spc="-5" dirty="0">
                <a:latin typeface="Times New Roman"/>
                <a:cs typeface="Times New Roman"/>
              </a:rPr>
              <a:t>della Verità.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disprezzava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limitatezza,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 Giuda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i="1" dirty="0">
                <a:latin typeface="Times New Roman"/>
                <a:cs typeface="Times New Roman"/>
              </a:rPr>
              <a:t>limitati,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i="1" dirty="0">
                <a:latin typeface="Times New Roman"/>
                <a:cs typeface="Times New Roman"/>
              </a:rPr>
              <a:t>fedeli. </a:t>
            </a:r>
            <a:r>
              <a:rPr sz="1200" spc="-5" dirty="0">
                <a:latin typeface="Times New Roman"/>
                <a:cs typeface="Times New Roman"/>
              </a:rPr>
              <a:t>Essi erano semplici ed ignoranti,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cuore, buoni 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(1564.3) 139:9.9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quanto furono fieri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gratitudine </a:t>
            </a:r>
            <a:r>
              <a:rPr sz="1200" dirty="0">
                <a:latin typeface="Times New Roman"/>
                <a:cs typeface="Times New Roman"/>
              </a:rPr>
              <a:t>questi uomini </a:t>
            </a:r>
            <a:r>
              <a:rPr sz="1200" spc="-5" dirty="0">
                <a:latin typeface="Times New Roman"/>
                <a:cs typeface="Times New Roman"/>
              </a:rPr>
              <a:t>umili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un certo uomo  </a:t>
            </a:r>
            <a:r>
              <a:rPr sz="1200" spc="-5" dirty="0">
                <a:latin typeface="Times New Roman"/>
                <a:cs typeface="Times New Roman"/>
              </a:rPr>
              <a:t>ricco come evangelista,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venduto i suoi </a:t>
            </a:r>
            <a:r>
              <a:rPr sz="1200" spc="-5" dirty="0">
                <a:latin typeface="Times New Roman"/>
                <a:cs typeface="Times New Roman"/>
              </a:rPr>
              <a:t>beni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aiutato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poveri.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e vide 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tra i  </a:t>
            </a:r>
            <a:r>
              <a:rPr sz="1200" spc="-5" dirty="0">
                <a:latin typeface="Times New Roman"/>
                <a:cs typeface="Times New Roman"/>
              </a:rPr>
              <a:t>suoi consiglieri, </a:t>
            </a:r>
            <a:r>
              <a:rPr sz="1200" dirty="0">
                <a:latin typeface="Times New Roman"/>
                <a:cs typeface="Times New Roman"/>
              </a:rPr>
              <a:t>seppe con </a:t>
            </a:r>
            <a:r>
              <a:rPr sz="1200" spc="-5" dirty="0">
                <a:latin typeface="Times New Roman"/>
                <a:cs typeface="Times New Roman"/>
              </a:rPr>
              <a:t>certezza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 eccezioni per nessuno. Ma soltanto un’istituzione </a:t>
            </a:r>
            <a:r>
              <a:rPr sz="1200" dirty="0">
                <a:latin typeface="Times New Roman"/>
                <a:cs typeface="Times New Roman"/>
              </a:rPr>
              <a:t>divina — il </a:t>
            </a:r>
            <a:r>
              <a:rPr sz="1200" spc="-5" dirty="0">
                <a:latin typeface="Times New Roman"/>
                <a:cs typeface="Times New Roman"/>
              </a:rPr>
              <a:t>regno dei  cieli </a:t>
            </a:r>
            <a:r>
              <a:rPr sz="1200" dirty="0">
                <a:latin typeface="Times New Roman"/>
                <a:cs typeface="Times New Roman"/>
              </a:rPr>
              <a:t>— 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costruita </a:t>
            </a:r>
            <a:r>
              <a:rPr sz="1200" spc="-5" dirty="0">
                <a:latin typeface="Times New Roman"/>
                <a:cs typeface="Times New Roman"/>
              </a:rPr>
              <a:t>su fondamenta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modeste!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96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(1564.4) 139:9.10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una volta o due in tutta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si azzardarono </a:t>
            </a:r>
            <a:r>
              <a:rPr sz="1200" dirty="0">
                <a:latin typeface="Times New Roman"/>
                <a:cs typeface="Times New Roman"/>
              </a:rPr>
              <a:t>a porre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domande in pubblico.  Giuda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volta spinto a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una domanda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aveva parlato </a:t>
            </a:r>
            <a:r>
              <a:rPr sz="1200" dirty="0">
                <a:latin typeface="Times New Roman"/>
                <a:cs typeface="Times New Roman"/>
              </a:rPr>
              <a:t>di rivelare </a:t>
            </a:r>
            <a:r>
              <a:rPr sz="1200" spc="-5" dirty="0">
                <a:latin typeface="Times New Roman"/>
                <a:cs typeface="Times New Roman"/>
              </a:rPr>
              <a:t>apertamente se stesso </a:t>
            </a:r>
            <a:r>
              <a:rPr sz="1200" dirty="0">
                <a:latin typeface="Times New Roman"/>
                <a:cs typeface="Times New Roman"/>
              </a:rPr>
              <a:t>al  mondo. </a:t>
            </a:r>
            <a:r>
              <a:rPr sz="1200" spc="-5" dirty="0">
                <a:latin typeface="Times New Roman"/>
                <a:cs typeface="Times New Roman"/>
              </a:rPr>
              <a:t>Egli si sentiva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deluso dal fatto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ci sarebbero stati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dodici,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azzardò a </a:t>
            </a:r>
            <a:r>
              <a:rPr sz="1200" spc="-5" dirty="0">
                <a:latin typeface="Times New Roman"/>
                <a:cs typeface="Times New Roman"/>
              </a:rPr>
              <a:t>chiedere: “Ma,  Maestro, quando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proclamerai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mondo, come </a:t>
            </a:r>
            <a:r>
              <a:rPr sz="1200" spc="-5" dirty="0">
                <a:latin typeface="Times New Roman"/>
                <a:cs typeface="Times New Roman"/>
              </a:rPr>
              <a:t>ci favorirai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delle manifestazioni speciali </a:t>
            </a:r>
            <a:r>
              <a:rPr sz="1200" dirty="0">
                <a:latin typeface="Times New Roman"/>
                <a:cs typeface="Times New Roman"/>
              </a:rPr>
              <a:t>della tua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bontà?”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(1564.5) 139:9.11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servirono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fine,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giorni </a:t>
            </a:r>
            <a:r>
              <a:rPr sz="1200" dirty="0">
                <a:latin typeface="Times New Roman"/>
                <a:cs typeface="Times New Roman"/>
              </a:rPr>
              <a:t>oscuri del </a:t>
            </a:r>
            <a:r>
              <a:rPr sz="1200" spc="-5" dirty="0">
                <a:latin typeface="Times New Roman"/>
                <a:cs typeface="Times New Roman"/>
              </a:rPr>
              <a:t>giudizio,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crocifissione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disperazione.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persero mai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sincera 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(dopo Giovanni) </a:t>
            </a:r>
            <a:r>
              <a:rPr sz="1200" dirty="0">
                <a:latin typeface="Times New Roman"/>
                <a:cs typeface="Times New Roman"/>
              </a:rPr>
              <a:t>furono i primi a </a:t>
            </a:r>
            <a:r>
              <a:rPr sz="1200" spc="-5" dirty="0">
                <a:latin typeface="Times New Roman"/>
                <a:cs typeface="Times New Roman"/>
              </a:rPr>
              <a:t>credere 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risurrezione. 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l’instaurazione del regno.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 fu crocifisso, essi ritornarono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reti;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compito era terminato.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d’impegnarsi nelle </a:t>
            </a:r>
            <a:r>
              <a:rPr sz="1200" dirty="0">
                <a:latin typeface="Times New Roman"/>
                <a:cs typeface="Times New Roman"/>
              </a:rPr>
              <a:t>battaglie più complesse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regno. </a:t>
            </a:r>
            <a:r>
              <a:rPr sz="1200" spc="-5" dirty="0">
                <a:latin typeface="Times New Roman"/>
                <a:cs typeface="Times New Roman"/>
              </a:rPr>
              <a:t>Ma  vissero </a:t>
            </a:r>
            <a:r>
              <a:rPr sz="1200" dirty="0">
                <a:latin typeface="Times New Roman"/>
                <a:cs typeface="Times New Roman"/>
              </a:rPr>
              <a:t>e morirono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onorati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benedetti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anni di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Figlio di  Dio, il </a:t>
            </a:r>
            <a:r>
              <a:rPr sz="1200" spc="-5" dirty="0">
                <a:latin typeface="Times New Roman"/>
                <a:cs typeface="Times New Roman"/>
              </a:rPr>
              <a:t>creatore sovrano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11. Simone lo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Zelota</a:t>
            </a:r>
            <a:endParaRPr sz="1600">
              <a:latin typeface="Times New Roman"/>
              <a:cs typeface="Times New Roman"/>
            </a:endParaRPr>
          </a:p>
          <a:p>
            <a:pPr marL="76200" marR="11112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(1564.6) 139:11.1 </a:t>
            </a:r>
            <a:r>
              <a:rPr sz="1200" spc="-5" dirty="0">
                <a:latin typeface="Times New Roman"/>
                <a:cs typeface="Times New Roman"/>
              </a:rPr>
              <a:t>Simone Zelota, l’undicesimo apostolo,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da Simon Pietro.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 uomo </a:t>
            </a:r>
            <a:r>
              <a:rPr sz="1200" spc="-5" dirty="0">
                <a:latin typeface="Times New Roman"/>
                <a:cs typeface="Times New Roman"/>
              </a:rPr>
              <a:t>capace, </a:t>
            </a:r>
            <a:r>
              <a:rPr sz="1200" dirty="0">
                <a:latin typeface="Times New Roman"/>
                <a:cs typeface="Times New Roman"/>
              </a:rPr>
              <a:t>di buona stirpe, e viveva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ventotto </a:t>
            </a:r>
            <a:r>
              <a:rPr sz="1200" dirty="0">
                <a:latin typeface="Times New Roman"/>
                <a:cs typeface="Times New Roman"/>
              </a:rPr>
              <a:t>anni quando </a:t>
            </a:r>
            <a:r>
              <a:rPr sz="1200" spc="-5" dirty="0">
                <a:latin typeface="Times New Roman"/>
                <a:cs typeface="Times New Roman"/>
              </a:rPr>
              <a:t>fu aggregato agli apostoli. Egli </a:t>
            </a:r>
            <a:r>
              <a:rPr sz="1200" dirty="0">
                <a:latin typeface="Times New Roman"/>
                <a:cs typeface="Times New Roman"/>
              </a:rPr>
              <a:t>era un focoso </a:t>
            </a:r>
            <a:r>
              <a:rPr sz="1200" spc="-5" dirty="0">
                <a:latin typeface="Times New Roman"/>
                <a:cs typeface="Times New Roman"/>
              </a:rPr>
              <a:t>agitatore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  uomo che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molto senza </a:t>
            </a:r>
            <a:r>
              <a:rPr sz="1200" spc="-5" dirty="0">
                <a:latin typeface="Times New Roman"/>
                <a:cs typeface="Times New Roman"/>
              </a:rPr>
              <a:t>riflettere.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mercante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rivolgere </a:t>
            </a:r>
            <a:r>
              <a:rPr sz="1200" dirty="0">
                <a:latin typeface="Times New Roman"/>
                <a:cs typeface="Times New Roman"/>
              </a:rPr>
              <a:t>tutta la sua </a:t>
            </a:r>
            <a:r>
              <a:rPr sz="1200" spc="-5" dirty="0">
                <a:latin typeface="Times New Roman"/>
                <a:cs typeface="Times New Roman"/>
              </a:rPr>
              <a:t>attenzione all’organizzazione  patriottica degli Zeloti.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0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(1564.7) 139:11.2 </a:t>
            </a:r>
            <a:r>
              <a:rPr sz="1200" spc="-5" dirty="0">
                <a:latin typeface="Times New Roman"/>
                <a:cs typeface="Times New Roman"/>
              </a:rPr>
              <a:t>Simone Zelota fu incaricato </a:t>
            </a:r>
            <a:r>
              <a:rPr sz="1200" dirty="0">
                <a:latin typeface="Times New Roman"/>
                <a:cs typeface="Times New Roman"/>
              </a:rPr>
              <a:t>del divertimento e </a:t>
            </a:r>
            <a:r>
              <a:rPr sz="1200" spc="-5" dirty="0">
                <a:latin typeface="Times New Roman"/>
                <a:cs typeface="Times New Roman"/>
              </a:rPr>
              <a:t>della ricreazione del gruppo apostolico, ed era </a:t>
            </a:r>
            <a:r>
              <a:rPr sz="1200" dirty="0">
                <a:latin typeface="Times New Roman"/>
                <a:cs typeface="Times New Roman"/>
              </a:rPr>
              <a:t>un organizzatore molto  </a:t>
            </a:r>
            <a:r>
              <a:rPr sz="1200" spc="-5" dirty="0">
                <a:latin typeface="Times New Roman"/>
                <a:cs typeface="Times New Roman"/>
              </a:rPr>
              <a:t>efficiente delle distrazioni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attività ricreative 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dodici.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77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(1564.8) 139:11.3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Simone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ispirante </a:t>
            </a:r>
            <a:r>
              <a:rPr sz="1200" spc="-5" dirty="0">
                <a:latin typeface="Times New Roman"/>
                <a:cs typeface="Times New Roman"/>
              </a:rPr>
              <a:t>fedeltà.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incontravano </a:t>
            </a:r>
            <a:r>
              <a:rPr sz="1200" dirty="0">
                <a:latin typeface="Times New Roman"/>
                <a:cs typeface="Times New Roman"/>
              </a:rPr>
              <a:t>un uomo o una donna </a:t>
            </a:r>
            <a:r>
              <a:rPr sz="1200" spc="-5" dirty="0">
                <a:latin typeface="Times New Roman"/>
                <a:cs typeface="Times New Roman"/>
              </a:rPr>
              <a:t>che si  dibattevano nell’indecisione </a:t>
            </a:r>
            <a:r>
              <a:rPr sz="1200" dirty="0">
                <a:latin typeface="Times New Roman"/>
                <a:cs typeface="Times New Roman"/>
              </a:rPr>
              <a:t>circa la </a:t>
            </a:r>
            <a:r>
              <a:rPr sz="1200" spc="-5" dirty="0">
                <a:latin typeface="Times New Roman"/>
                <a:cs typeface="Times New Roman"/>
              </a:rPr>
              <a:t>loro entrata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regno, mandavano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Simone. Di solito bastava 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quarto d’ora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entusiasta </a:t>
            </a:r>
            <a:r>
              <a:rPr sz="1200" dirty="0">
                <a:latin typeface="Times New Roman"/>
                <a:cs typeface="Times New Roman"/>
              </a:rPr>
              <a:t>sostenitore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risolvere ogni </a:t>
            </a:r>
            <a:r>
              <a:rPr sz="1200" dirty="0">
                <a:latin typeface="Times New Roman"/>
                <a:cs typeface="Times New Roman"/>
              </a:rPr>
              <a:t>dubbio e </a:t>
            </a:r>
            <a:r>
              <a:rPr sz="1200" spc="-5" dirty="0">
                <a:latin typeface="Times New Roman"/>
                <a:cs typeface="Times New Roman"/>
              </a:rPr>
              <a:t>rimuovere ogni </a:t>
            </a:r>
            <a:r>
              <a:rPr sz="1200" dirty="0">
                <a:latin typeface="Times New Roman"/>
                <a:cs typeface="Times New Roman"/>
              </a:rPr>
              <a:t>indecisione,  </a:t>
            </a:r>
            <a:r>
              <a:rPr sz="1200" spc="-5" dirty="0">
                <a:latin typeface="Times New Roman"/>
                <a:cs typeface="Times New Roman"/>
              </a:rPr>
              <a:t>per vedere </a:t>
            </a:r>
            <a:r>
              <a:rPr sz="1200" dirty="0">
                <a:latin typeface="Times New Roman"/>
                <a:cs typeface="Times New Roman"/>
              </a:rPr>
              <a:t>una nuova anima </a:t>
            </a:r>
            <a:r>
              <a:rPr sz="1200" spc="-5" dirty="0">
                <a:latin typeface="Times New Roman"/>
                <a:cs typeface="Times New Roman"/>
              </a:rPr>
              <a:t>nascere </a:t>
            </a:r>
            <a:r>
              <a:rPr sz="1200" dirty="0">
                <a:latin typeface="Times New Roman"/>
                <a:cs typeface="Times New Roman"/>
              </a:rPr>
              <a:t>“nella </a:t>
            </a:r>
            <a:r>
              <a:rPr sz="1200" spc="-5" dirty="0">
                <a:latin typeface="Times New Roman"/>
                <a:cs typeface="Times New Roman"/>
              </a:rPr>
              <a:t>libertà della fede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salvezza”.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374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(1565.1) 139:11.4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debolezza di Simone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mentalità materialista. Egli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trasformarsi rapidamente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Ebreo  </a:t>
            </a:r>
            <a:r>
              <a:rPr sz="1200" dirty="0">
                <a:latin typeface="Times New Roman"/>
                <a:cs typeface="Times New Roman"/>
              </a:rPr>
              <a:t>nazionalista in un </a:t>
            </a:r>
            <a:r>
              <a:rPr sz="1200" spc="-5" dirty="0">
                <a:latin typeface="Times New Roman"/>
                <a:cs typeface="Times New Roman"/>
              </a:rPr>
              <a:t>internazionalista incline alla spiritualità. Quattro anni </a:t>
            </a:r>
            <a:r>
              <a:rPr sz="1200" dirty="0">
                <a:latin typeface="Times New Roman"/>
                <a:cs typeface="Times New Roman"/>
              </a:rPr>
              <a:t>furono un tempo troppo breve </a:t>
            </a:r>
            <a:r>
              <a:rPr sz="1200" spc="-5" dirty="0">
                <a:latin typeface="Times New Roman"/>
                <a:cs typeface="Times New Roman"/>
              </a:rPr>
              <a:t>per operare </a:t>
            </a:r>
            <a:r>
              <a:rPr sz="1200" dirty="0">
                <a:latin typeface="Times New Roman"/>
                <a:cs typeface="Times New Roman"/>
              </a:rPr>
              <a:t>una tale 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ed emotiva,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paziente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4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(1565.2) 139:11.5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qualità di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ammirava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calma del Maestro,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sicurezza,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padronanza, la  </a:t>
            </a:r>
            <a:r>
              <a:rPr sz="1200" spc="-5" dirty="0">
                <a:latin typeface="Times New Roman"/>
                <a:cs typeface="Times New Roman"/>
              </a:rPr>
              <a:t>sua inesplicabile </a:t>
            </a:r>
            <a:r>
              <a:rPr sz="1200" dirty="0">
                <a:latin typeface="Times New Roman"/>
                <a:cs typeface="Times New Roman"/>
              </a:rPr>
              <a:t>compostezza.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495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(1565.3) 139:11.6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fanatico </a:t>
            </a:r>
            <a:r>
              <a:rPr sz="1200" dirty="0">
                <a:latin typeface="Times New Roman"/>
                <a:cs typeface="Times New Roman"/>
              </a:rPr>
              <a:t>rivoluzionario, un </a:t>
            </a:r>
            <a:r>
              <a:rPr sz="1200" spc="-5" dirty="0">
                <a:latin typeface="Times New Roman"/>
                <a:cs typeface="Times New Roman"/>
              </a:rPr>
              <a:t>intrepido </a:t>
            </a:r>
            <a:r>
              <a:rPr sz="1200" dirty="0">
                <a:latin typeface="Times New Roman"/>
                <a:cs typeface="Times New Roman"/>
              </a:rPr>
              <a:t>tizzone </a:t>
            </a:r>
            <a:r>
              <a:rPr sz="1200" spc="-5" dirty="0">
                <a:latin typeface="Times New Roman"/>
                <a:cs typeface="Times New Roman"/>
              </a:rPr>
              <a:t>ardente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agitazioni, </a:t>
            </a:r>
            <a:r>
              <a:rPr sz="1200" dirty="0">
                <a:latin typeface="Times New Roman"/>
                <a:cs typeface="Times New Roman"/>
              </a:rPr>
              <a:t>dominò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focosa fino 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potente </a:t>
            </a:r>
            <a:r>
              <a:rPr sz="1200" spc="-5" dirty="0">
                <a:latin typeface="Times New Roman"/>
                <a:cs typeface="Times New Roman"/>
              </a:rPr>
              <a:t>ed efficace predicatore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“pace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buona volontà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uomini”. </a:t>
            </a:r>
            <a:r>
              <a:rPr sz="1200" spc="-5" dirty="0">
                <a:latin typeface="Times New Roman"/>
                <a:cs typeface="Times New Roman"/>
              </a:rPr>
              <a:t>Simone  brillava nei dibattiti; amava discutere.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si doveva affrontare </a:t>
            </a:r>
            <a:r>
              <a:rPr sz="1200" dirty="0">
                <a:latin typeface="Times New Roman"/>
                <a:cs typeface="Times New Roman"/>
              </a:rPr>
              <a:t>la mentalità </a:t>
            </a:r>
            <a:r>
              <a:rPr sz="1200" spc="-5" dirty="0">
                <a:latin typeface="Times New Roman"/>
                <a:cs typeface="Times New Roman"/>
              </a:rPr>
              <a:t>legalistica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istruiti o le sofisticherie  </a:t>
            </a:r>
            <a:r>
              <a:rPr sz="1200" spc="-5" dirty="0">
                <a:latin typeface="Times New Roman"/>
                <a:cs typeface="Times New Roman"/>
              </a:rPr>
              <a:t>intellettuali dei Greci, </a:t>
            </a:r>
            <a:r>
              <a:rPr sz="1200" dirty="0">
                <a:latin typeface="Times New Roman"/>
                <a:cs typeface="Times New Roman"/>
              </a:rPr>
              <a:t>il compito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(1565.4) 139:11.7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un ribelle </a:t>
            </a:r>
            <a:r>
              <a:rPr sz="1200" spc="-5" dirty="0">
                <a:latin typeface="Times New Roman"/>
                <a:cs typeface="Times New Roman"/>
              </a:rPr>
              <a:t>per natura ed </a:t>
            </a:r>
            <a:r>
              <a:rPr sz="1200" dirty="0">
                <a:latin typeface="Times New Roman"/>
                <a:cs typeface="Times New Roman"/>
              </a:rPr>
              <a:t>un iconoclasta </a:t>
            </a:r>
            <a:r>
              <a:rPr sz="1200" spc="-5" dirty="0">
                <a:latin typeface="Times New Roman"/>
                <a:cs typeface="Times New Roman"/>
              </a:rPr>
              <a:t>per formazione,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conquistò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concetti superiori del </a:t>
            </a:r>
            <a:r>
              <a:rPr sz="1200" dirty="0">
                <a:latin typeface="Times New Roman"/>
                <a:cs typeface="Times New Roman"/>
              </a:rPr>
              <a:t>regno  </a:t>
            </a:r>
            <a:r>
              <a:rPr sz="1200" spc="-5" dirty="0">
                <a:latin typeface="Times New Roman"/>
                <a:cs typeface="Times New Roman"/>
              </a:rPr>
              <a:t>dei cieli. Egli </a:t>
            </a:r>
            <a:r>
              <a:rPr sz="1200" dirty="0">
                <a:latin typeface="Times New Roman"/>
                <a:cs typeface="Times New Roman"/>
              </a:rPr>
              <a:t>aveva sempre </a:t>
            </a:r>
            <a:r>
              <a:rPr sz="1200" spc="-5" dirty="0">
                <a:latin typeface="Times New Roman"/>
                <a:cs typeface="Times New Roman"/>
              </a:rPr>
              <a:t>identificato se </a:t>
            </a:r>
            <a:r>
              <a:rPr sz="1200" dirty="0">
                <a:latin typeface="Times New Roman"/>
                <a:cs typeface="Times New Roman"/>
              </a:rPr>
              <a:t>stesso con il </a:t>
            </a:r>
            <a:r>
              <a:rPr sz="1200" spc="-5" dirty="0">
                <a:latin typeface="Times New Roman"/>
                <a:cs typeface="Times New Roman"/>
              </a:rPr>
              <a:t>partito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protesta, </a:t>
            </a:r>
            <a:r>
              <a:rPr sz="1200" dirty="0">
                <a:latin typeface="Times New Roman"/>
                <a:cs typeface="Times New Roman"/>
              </a:rPr>
              <a:t>ma ora aderiva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partito del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ed eterna </a:t>
            </a:r>
            <a:r>
              <a:rPr sz="1200" dirty="0">
                <a:latin typeface="Times New Roman"/>
                <a:cs typeface="Times New Roman"/>
              </a:rPr>
              <a:t>dello spirito e </a:t>
            </a:r>
            <a:r>
              <a:rPr sz="1200" spc="-5" dirty="0">
                <a:latin typeface="Times New Roman"/>
                <a:cs typeface="Times New Roman"/>
              </a:rPr>
              <a:t>della verità.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uomo di </a:t>
            </a:r>
            <a:r>
              <a:rPr sz="1200" spc="-5" dirty="0">
                <a:latin typeface="Times New Roman"/>
                <a:cs typeface="Times New Roman"/>
              </a:rPr>
              <a:t>fedeltà ferventi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ardenti </a:t>
            </a:r>
            <a:r>
              <a:rPr sz="1200" dirty="0">
                <a:latin typeface="Times New Roman"/>
                <a:cs typeface="Times New Roman"/>
              </a:rPr>
              <a:t>devozioni </a:t>
            </a:r>
            <a:r>
              <a:rPr sz="1200" spc="-5" dirty="0">
                <a:latin typeface="Times New Roman"/>
                <a:cs typeface="Times New Roman"/>
              </a:rPr>
              <a:t>personali,  ed amava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21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759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(1565.5) 139:11.8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confrontarsi con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d’affari, </a:t>
            </a:r>
            <a:r>
              <a:rPr sz="1200" dirty="0">
                <a:latin typeface="Times New Roman"/>
                <a:cs typeface="Times New Roman"/>
              </a:rPr>
              <a:t>lavoratori, </a:t>
            </a:r>
            <a:r>
              <a:rPr sz="1200" spc="-5" dirty="0">
                <a:latin typeface="Times New Roman"/>
                <a:cs typeface="Times New Roman"/>
              </a:rPr>
              <a:t>ottimisti, pessimisti, </a:t>
            </a:r>
            <a:r>
              <a:rPr sz="1200" dirty="0">
                <a:latin typeface="Times New Roman"/>
                <a:cs typeface="Times New Roman"/>
              </a:rPr>
              <a:t>filosofi, </a:t>
            </a:r>
            <a:r>
              <a:rPr sz="1200" spc="-5" dirty="0">
                <a:latin typeface="Times New Roman"/>
                <a:cs typeface="Times New Roman"/>
              </a:rPr>
              <a:t>scettici, Pubblicani,  politici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patrioti.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(1565.6) 139:11.9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colloqui con </a:t>
            </a:r>
            <a:r>
              <a:rPr sz="1200" spc="-5" dirty="0">
                <a:latin typeface="Times New Roman"/>
                <a:cs typeface="Times New Roman"/>
              </a:rPr>
              <a:t>Simone,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riuscì mai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pienamente in un </a:t>
            </a:r>
            <a:r>
              <a:rPr sz="1200" spc="-5" dirty="0">
                <a:latin typeface="Times New Roman"/>
                <a:cs typeface="Times New Roman"/>
              </a:rPr>
              <a:t>internazionalista  questo ardente </a:t>
            </a:r>
            <a:r>
              <a:rPr sz="1200" dirty="0">
                <a:latin typeface="Times New Roman"/>
                <a:cs typeface="Times New Roman"/>
              </a:rPr>
              <a:t>nazionalista </a:t>
            </a:r>
            <a:r>
              <a:rPr sz="1200" spc="-5" dirty="0">
                <a:latin typeface="Times New Roman"/>
                <a:cs typeface="Times New Roman"/>
              </a:rPr>
              <a:t>ebreo. Gesù </a:t>
            </a:r>
            <a:r>
              <a:rPr sz="1200" dirty="0">
                <a:latin typeface="Times New Roman"/>
                <a:cs typeface="Times New Roman"/>
              </a:rPr>
              <a:t>diceva spesso a Simone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legittimo </a:t>
            </a:r>
            <a:r>
              <a:rPr sz="1200" spc="-5" dirty="0">
                <a:latin typeface="Times New Roman"/>
                <a:cs typeface="Times New Roman"/>
              </a:rPr>
              <a:t>desiderare </a:t>
            </a:r>
            <a:r>
              <a:rPr sz="1200" dirty="0">
                <a:latin typeface="Times New Roman"/>
                <a:cs typeface="Times New Roman"/>
              </a:rPr>
              <a:t>di vedere </a:t>
            </a:r>
            <a:r>
              <a:rPr sz="1200" spc="-5" dirty="0">
                <a:latin typeface="Times New Roman"/>
                <a:cs typeface="Times New Roman"/>
              </a:rPr>
              <a:t>migliorati l’ordine sociale,  economico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aggiungeva sempre: </a:t>
            </a:r>
            <a:r>
              <a:rPr sz="1200" dirty="0">
                <a:latin typeface="Times New Roman"/>
                <a:cs typeface="Times New Roman"/>
              </a:rPr>
              <a:t>“Quello non è </a:t>
            </a:r>
            <a:r>
              <a:rPr sz="1200" spc="-5" dirty="0">
                <a:latin typeface="Times New Roman"/>
                <a:cs typeface="Times New Roman"/>
              </a:rPr>
              <a:t>affare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cieli. Noi </a:t>
            </a: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dedicarci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 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essere gli </a:t>
            </a:r>
            <a:r>
              <a:rPr sz="1200" dirty="0">
                <a:latin typeface="Times New Roman"/>
                <a:cs typeface="Times New Roman"/>
              </a:rPr>
              <a:t>ambasciatori di un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superiore, </a:t>
            </a:r>
            <a:r>
              <a:rPr sz="1200" dirty="0">
                <a:latin typeface="Times New Roman"/>
                <a:cs typeface="Times New Roman"/>
              </a:rPr>
              <a:t>e non dobbiamo </a:t>
            </a:r>
            <a:r>
              <a:rPr sz="1200" spc="-5" dirty="0">
                <a:latin typeface="Times New Roman"/>
                <a:cs typeface="Times New Roman"/>
              </a:rPr>
              <a:t>occuparci nell’immediato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nessun’altra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sta alla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del governo di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10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portiamo  le </a:t>
            </a:r>
            <a:r>
              <a:rPr sz="1200" spc="-5" dirty="0">
                <a:latin typeface="Times New Roman"/>
                <a:cs typeface="Times New Roman"/>
              </a:rPr>
              <a:t>credenziali.” Tutto ciò era </a:t>
            </a:r>
            <a:r>
              <a:rPr sz="1200" dirty="0">
                <a:latin typeface="Times New Roman"/>
                <a:cs typeface="Times New Roman"/>
              </a:rPr>
              <a:t>difficile da comprendere per Simone, ma </a:t>
            </a:r>
            <a:r>
              <a:rPr sz="1200" spc="-5" dirty="0">
                <a:latin typeface="Times New Roman"/>
                <a:cs typeface="Times New Roman"/>
              </a:rPr>
              <a:t>gradualmente egli giunse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 significato  dell’insegnamento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(1565.7) 139:11.10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dispersione </a:t>
            </a:r>
            <a:r>
              <a:rPr sz="1200" dirty="0">
                <a:latin typeface="Times New Roman"/>
                <a:cs typeface="Times New Roman"/>
              </a:rPr>
              <a:t>causata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persecuzioni 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ritirò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tempo. Egli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letteralmente annientato. 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patriota </a:t>
            </a:r>
            <a:r>
              <a:rPr sz="1200" dirty="0">
                <a:latin typeface="Times New Roman"/>
                <a:cs typeface="Times New Roman"/>
              </a:rPr>
              <a:t>nazionalista </a:t>
            </a:r>
            <a:r>
              <a:rPr sz="1200" spc="-5" dirty="0">
                <a:latin typeface="Times New Roman"/>
                <a:cs typeface="Times New Roman"/>
              </a:rPr>
              <a:t>aveva rinunciato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per riguardo 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Gesù;  ora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perduto. Egli </a:t>
            </a:r>
            <a:r>
              <a:rPr sz="1200" spc="-5" dirty="0">
                <a:latin typeface="Times New Roman"/>
                <a:cs typeface="Times New Roman"/>
              </a:rPr>
              <a:t>era nella </a:t>
            </a:r>
            <a:r>
              <a:rPr sz="1200" dirty="0">
                <a:latin typeface="Times New Roman"/>
                <a:cs typeface="Times New Roman"/>
              </a:rPr>
              <a:t>disperazione, ma in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a qualche anno </a:t>
            </a:r>
            <a:r>
              <a:rPr sz="1200" spc="-5" dirty="0">
                <a:latin typeface="Times New Roman"/>
                <a:cs typeface="Times New Roman"/>
              </a:rPr>
              <a:t>riprese </a:t>
            </a:r>
            <a:r>
              <a:rPr sz="1200" dirty="0">
                <a:latin typeface="Times New Roman"/>
                <a:cs typeface="Times New Roman"/>
              </a:rPr>
              <a:t>le sue speranze e </a:t>
            </a:r>
            <a:r>
              <a:rPr sz="1200" spc="-5" dirty="0">
                <a:latin typeface="Times New Roman"/>
                <a:cs typeface="Times New Roman"/>
              </a:rPr>
              <a:t>partì per </a:t>
            </a:r>
            <a:r>
              <a:rPr sz="1200" dirty="0">
                <a:latin typeface="Times New Roman"/>
                <a:cs typeface="Times New Roman"/>
              </a:rPr>
              <a:t>proclamare il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62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(1565.8) 139:11.11 </a:t>
            </a:r>
            <a:r>
              <a:rPr sz="1200" spc="-5" dirty="0">
                <a:latin typeface="Times New Roman"/>
                <a:cs typeface="Times New Roman"/>
              </a:rPr>
              <a:t>Egli si recò ad Alessandria e,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risalito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Nilo, penetrò nel cuore dell’Africa predicando </a:t>
            </a:r>
            <a:r>
              <a:rPr sz="1200" dirty="0">
                <a:latin typeface="Times New Roman"/>
                <a:cs typeface="Times New Roman"/>
              </a:rPr>
              <a:t>ovunque il </a:t>
            </a:r>
            <a:r>
              <a:rPr sz="1200" spc="-5" dirty="0">
                <a:latin typeface="Times New Roman"/>
                <a:cs typeface="Times New Roman"/>
              </a:rPr>
              <a:t>vangelo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battezzando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credenti. Lavorò così </a:t>
            </a:r>
            <a:r>
              <a:rPr sz="1200" dirty="0">
                <a:latin typeface="Times New Roman"/>
                <a:cs typeface="Times New Roman"/>
              </a:rPr>
              <a:t>finché divenne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e debole. E morì e </a:t>
            </a:r>
            <a:r>
              <a:rPr sz="1200" spc="-5" dirty="0">
                <a:latin typeface="Times New Roman"/>
                <a:cs typeface="Times New Roman"/>
              </a:rPr>
              <a:t>fu sepolto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dell’Africa.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12. Giuda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Iscariota</a:t>
            </a:r>
            <a:endParaRPr sz="1600">
              <a:latin typeface="Times New Roman"/>
              <a:cs typeface="Times New Roman"/>
            </a:endParaRPr>
          </a:p>
          <a:p>
            <a:pPr marL="88900" marR="21462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(1565.9) 139:12.1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dodicesimo apostolo,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da Natanaele. </a:t>
            </a:r>
            <a:r>
              <a:rPr sz="1200" spc="-5" dirty="0">
                <a:latin typeface="Times New Roman"/>
                <a:cs typeface="Times New Roman"/>
              </a:rPr>
              <a:t>Era 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Keriot, </a:t>
            </a:r>
            <a:r>
              <a:rPr sz="1200" dirty="0">
                <a:latin typeface="Times New Roman"/>
                <a:cs typeface="Times New Roman"/>
              </a:rPr>
              <a:t>una piccola </a:t>
            </a:r>
            <a:r>
              <a:rPr sz="1200" spc="-5" dirty="0">
                <a:latin typeface="Times New Roman"/>
                <a:cs typeface="Times New Roman"/>
              </a:rPr>
              <a:t>città della </a:t>
            </a:r>
            <a:r>
              <a:rPr sz="1200" dirty="0">
                <a:latin typeface="Times New Roman"/>
                <a:cs typeface="Times New Roman"/>
              </a:rPr>
              <a:t>Giudea  </a:t>
            </a:r>
            <a:r>
              <a:rPr sz="1200" spc="-5" dirty="0">
                <a:latin typeface="Times New Roman"/>
                <a:cs typeface="Times New Roman"/>
              </a:rPr>
              <a:t>meridionale. Quando era ancora </a:t>
            </a:r>
            <a:r>
              <a:rPr sz="1200" dirty="0">
                <a:latin typeface="Times New Roman"/>
                <a:cs typeface="Times New Roman"/>
              </a:rPr>
              <a:t>un ragazzo i suoi </a:t>
            </a:r>
            <a:r>
              <a:rPr sz="1200" spc="-5" dirty="0">
                <a:latin typeface="Times New Roman"/>
                <a:cs typeface="Times New Roman"/>
              </a:rPr>
              <a:t>genitori si erano trasferiti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spc="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impiegato </a:t>
            </a:r>
            <a:r>
              <a:rPr sz="1200" dirty="0">
                <a:latin typeface="Times New Roman"/>
                <a:cs typeface="Times New Roman"/>
              </a:rPr>
              <a:t>nelle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9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84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imprese commerciali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fino al </a:t>
            </a:r>
            <a:r>
              <a:rPr sz="1200" dirty="0">
                <a:latin typeface="Times New Roman"/>
                <a:cs typeface="Times New Roman"/>
              </a:rPr>
              <a:t>momento in cui divenne </a:t>
            </a:r>
            <a:r>
              <a:rPr sz="1200" spc="-5" dirty="0">
                <a:latin typeface="Times New Roman"/>
                <a:cs typeface="Times New Roman"/>
              </a:rPr>
              <a:t>interessato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Battista. I 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Giuda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Sadducei, e quando il loro </a:t>
            </a:r>
            <a:r>
              <a:rPr sz="1200" spc="-5" dirty="0">
                <a:latin typeface="Times New Roman"/>
                <a:cs typeface="Times New Roman"/>
              </a:rPr>
              <a:t>figlio si </a:t>
            </a:r>
            <a:r>
              <a:rPr sz="1200" dirty="0">
                <a:latin typeface="Times New Roman"/>
                <a:cs typeface="Times New Roman"/>
              </a:rPr>
              <a:t>unì ai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 essi 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rinnegarono.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(1566.1) 139:12.2 </a:t>
            </a:r>
            <a:r>
              <a:rPr sz="1200" spc="-5" dirty="0">
                <a:latin typeface="Times New Roman"/>
                <a:cs typeface="Times New Roman"/>
              </a:rPr>
              <a:t>Quando Natanaele </a:t>
            </a:r>
            <a:r>
              <a:rPr sz="1200" dirty="0">
                <a:latin typeface="Times New Roman"/>
                <a:cs typeface="Times New Roman"/>
              </a:rPr>
              <a:t>incontrò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Tarichea, questi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cercando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impiego presso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essicatoio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pesce</a:t>
            </a: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all’estremità inferiore del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trent’anni </a:t>
            </a:r>
            <a:r>
              <a:rPr sz="1200" dirty="0">
                <a:latin typeface="Times New Roman"/>
                <a:cs typeface="Times New Roman"/>
              </a:rPr>
              <a:t>ed era celibe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unì </a:t>
            </a:r>
            <a:r>
              <a:rPr sz="1200" spc="-5" dirty="0">
                <a:latin typeface="Times New Roman"/>
                <a:cs typeface="Times New Roman"/>
              </a:rPr>
              <a:t>agli apostoli.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probabilmente il  più istruito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ed il solo Giudeo </a:t>
            </a:r>
            <a:r>
              <a:rPr sz="1200" spc="-5" dirty="0">
                <a:latin typeface="Times New Roman"/>
                <a:cs typeface="Times New Roman"/>
              </a:rPr>
              <a:t>nella famiglia apostolica </a:t>
            </a:r>
            <a:r>
              <a:rPr sz="1200" dirty="0">
                <a:latin typeface="Times New Roman"/>
                <a:cs typeface="Times New Roman"/>
              </a:rPr>
              <a:t>del Maestro.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tratto </a:t>
            </a:r>
            <a:r>
              <a:rPr sz="1200" dirty="0">
                <a:latin typeface="Times New Roman"/>
                <a:cs typeface="Times New Roman"/>
              </a:rPr>
              <a:t>saliente di </a:t>
            </a:r>
            <a:r>
              <a:rPr sz="1200" spc="5" dirty="0">
                <a:latin typeface="Times New Roman"/>
                <a:cs typeface="Times New Roman"/>
              </a:rPr>
              <a:t>forza  </a:t>
            </a:r>
            <a:r>
              <a:rPr sz="1200" spc="-5" dirty="0">
                <a:latin typeface="Times New Roman"/>
                <a:cs typeface="Times New Roman"/>
              </a:rPr>
              <a:t>personale, sebbene avesse esteriormente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tratti evidenti </a:t>
            </a:r>
            <a:r>
              <a:rPr sz="1200" dirty="0">
                <a:latin typeface="Times New Roman"/>
                <a:cs typeface="Times New Roman"/>
              </a:rPr>
              <a:t>di cultura e di </a:t>
            </a:r>
            <a:r>
              <a:rPr sz="1200" spc="-5" dirty="0">
                <a:latin typeface="Times New Roman"/>
                <a:cs typeface="Times New Roman"/>
              </a:rPr>
              <a:t>maniere educate.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5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pensatore, </a:t>
            </a:r>
            <a:r>
              <a:rPr sz="1200" dirty="0">
                <a:latin typeface="Times New Roman"/>
                <a:cs typeface="Times New Roman"/>
              </a:rPr>
              <a:t>ma non sempre  un </a:t>
            </a:r>
            <a:r>
              <a:rPr sz="1200" spc="-5" dirty="0">
                <a:latin typeface="Times New Roman"/>
                <a:cs typeface="Times New Roman"/>
              </a:rPr>
              <a:t>pensatore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i="1" spc="-5" dirty="0">
                <a:latin typeface="Times New Roman"/>
                <a:cs typeface="Times New Roman"/>
              </a:rPr>
              <a:t>onesto. </a:t>
            </a:r>
            <a:r>
              <a:rPr sz="1200" dirty="0">
                <a:latin typeface="Times New Roman"/>
                <a:cs typeface="Times New Roman"/>
              </a:rPr>
              <a:t>Giuda non </a:t>
            </a:r>
            <a:r>
              <a:rPr sz="1200" spc="-5" dirty="0">
                <a:latin typeface="Times New Roman"/>
                <a:cs typeface="Times New Roman"/>
              </a:rPr>
              <a:t>capiva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se stesso;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(1566.2) 139:12.3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nominò Giuda </a:t>
            </a:r>
            <a:r>
              <a:rPr sz="1200" spc="-5" dirty="0">
                <a:latin typeface="Times New Roman"/>
                <a:cs typeface="Times New Roman"/>
              </a:rPr>
              <a:t>tesoriere </a:t>
            </a:r>
            <a:r>
              <a:rPr sz="1200" dirty="0">
                <a:latin typeface="Times New Roman"/>
                <a:cs typeface="Times New Roman"/>
              </a:rPr>
              <a:t>dei dodici, una posizione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eminentemente qualificato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occupare, </a:t>
            </a:r>
            <a:r>
              <a:rPr sz="1200" dirty="0">
                <a:latin typeface="Times New Roman"/>
                <a:cs typeface="Times New Roman"/>
              </a:rPr>
              <a:t>e fino </a:t>
            </a:r>
            <a:r>
              <a:rPr sz="1200" spc="-5" dirty="0">
                <a:latin typeface="Times New Roman"/>
                <a:cs typeface="Times New Roman"/>
              </a:rPr>
              <a:t>al 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tradì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Maestro egli adempì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del suo incarico </a:t>
            </a:r>
            <a:r>
              <a:rPr sz="1200" dirty="0">
                <a:latin typeface="Times New Roman"/>
                <a:cs typeface="Times New Roman"/>
              </a:rPr>
              <a:t>onestamente,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e molto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efficientemente.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438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(1566.3) 139:12.4 </a:t>
            </a:r>
            <a:r>
              <a:rPr sz="1200" spc="-5" dirty="0">
                <a:latin typeface="Times New Roman"/>
                <a:cs typeface="Times New Roman"/>
              </a:rPr>
              <a:t>Non c’era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tratto speciale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che Giuda ammirasse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alla personalità </a:t>
            </a:r>
            <a:r>
              <a:rPr sz="1200" dirty="0">
                <a:latin typeface="Times New Roman"/>
                <a:cs typeface="Times New Roman"/>
              </a:rPr>
              <a:t>generalmente </a:t>
            </a:r>
            <a:r>
              <a:rPr sz="1200" spc="-5" dirty="0">
                <a:latin typeface="Times New Roman"/>
                <a:cs typeface="Times New Roman"/>
              </a:rPr>
              <a:t>attraente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squisitamente affascinante del Maestro. </a:t>
            </a:r>
            <a:r>
              <a:rPr sz="1200" dirty="0">
                <a:latin typeface="Times New Roman"/>
                <a:cs typeface="Times New Roman"/>
              </a:rPr>
              <a:t>Giuda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elevarsi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pregiudizi di </a:t>
            </a:r>
            <a:r>
              <a:rPr sz="1200" spc="-5" dirty="0">
                <a:latin typeface="Times New Roman"/>
                <a:cs typeface="Times New Roman"/>
              </a:rPr>
              <a:t>Giudeo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compagni galilei. Arrivò anche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criticare nella </a:t>
            </a:r>
            <a:r>
              <a:rPr sz="1200" dirty="0">
                <a:latin typeface="Times New Roman"/>
                <a:cs typeface="Times New Roman"/>
              </a:rPr>
              <a:t>sua mente molte </a:t>
            </a:r>
            <a:r>
              <a:rPr sz="1200" spc="-5" dirty="0">
                <a:latin typeface="Times New Roman"/>
                <a:cs typeface="Times New Roman"/>
              </a:rPr>
              <a:t>cose di </a:t>
            </a:r>
            <a:r>
              <a:rPr sz="1200" dirty="0">
                <a:latin typeface="Times New Roman"/>
                <a:cs typeface="Times New Roman"/>
              </a:rPr>
              <a:t>Gesù.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vanitoso </a:t>
            </a:r>
            <a:r>
              <a:rPr sz="1200" spc="-5" dirty="0">
                <a:latin typeface="Times New Roman"/>
                <a:cs typeface="Times New Roman"/>
              </a:rPr>
              <a:t>Giudeo </a:t>
            </a:r>
            <a:r>
              <a:rPr sz="1200" dirty="0">
                <a:latin typeface="Times New Roman"/>
                <a:cs typeface="Times New Roman"/>
              </a:rPr>
              <a:t>osava </a:t>
            </a:r>
            <a:r>
              <a:rPr sz="1200" spc="-5" dirty="0">
                <a:latin typeface="Times New Roman"/>
                <a:cs typeface="Times New Roman"/>
              </a:rPr>
              <a:t>spesso giudicare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cuor suo colui che </a:t>
            </a:r>
            <a:r>
              <a:rPr sz="1200" dirty="0">
                <a:latin typeface="Times New Roman"/>
                <a:cs typeface="Times New Roman"/>
              </a:rPr>
              <a:t>undici apostoli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perfetto, </a:t>
            </a:r>
            <a:r>
              <a:rPr sz="1200" dirty="0">
                <a:latin typeface="Times New Roman"/>
                <a:cs typeface="Times New Roman"/>
              </a:rPr>
              <a:t>“una </a:t>
            </a:r>
            <a:r>
              <a:rPr sz="1200" spc="-5" dirty="0">
                <a:latin typeface="Times New Roman"/>
                <a:cs typeface="Times New Roman"/>
              </a:rPr>
              <a:t>persona assolutamente </a:t>
            </a:r>
            <a:r>
              <a:rPr sz="1200" dirty="0">
                <a:latin typeface="Times New Roman"/>
                <a:cs typeface="Times New Roman"/>
              </a:rPr>
              <a:t>incantevole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più eminente </a:t>
            </a:r>
            <a:r>
              <a:rPr sz="1200" spc="10" dirty="0">
                <a:latin typeface="Times New Roman"/>
                <a:cs typeface="Times New Roman"/>
              </a:rPr>
              <a:t>tra  </a:t>
            </a:r>
            <a:r>
              <a:rPr sz="1200" spc="-5" dirty="0">
                <a:latin typeface="Times New Roman"/>
                <a:cs typeface="Times New Roman"/>
              </a:rPr>
              <a:t>diecimila”. Egli riteneva veramente che Gesù </a:t>
            </a:r>
            <a:r>
              <a:rPr sz="1200" dirty="0">
                <a:latin typeface="Times New Roman"/>
                <a:cs typeface="Times New Roman"/>
              </a:rPr>
              <a:t>fosse timido </a:t>
            </a:r>
            <a:r>
              <a:rPr sz="1200" spc="-5" dirty="0">
                <a:latin typeface="Times New Roman"/>
                <a:cs typeface="Times New Roman"/>
              </a:rPr>
              <a:t>ed avesse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potere e la sua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607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(1566.4) 139:12.5 </a:t>
            </a:r>
            <a:r>
              <a:rPr sz="1200" spc="-5" dirty="0">
                <a:latin typeface="Times New Roman"/>
                <a:cs typeface="Times New Roman"/>
              </a:rPr>
              <a:t>Giuda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bravo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d’affari. </a:t>
            </a:r>
            <a:r>
              <a:rPr sz="1200" dirty="0">
                <a:latin typeface="Times New Roman"/>
                <a:cs typeface="Times New Roman"/>
              </a:rPr>
              <a:t>Ci voleva tatto, abilità e pazienza, </a:t>
            </a:r>
            <a:r>
              <a:rPr sz="1200" spc="-5" dirty="0">
                <a:latin typeface="Times New Roman"/>
                <a:cs typeface="Times New Roman"/>
              </a:rPr>
              <a:t>come pure assidua </a:t>
            </a:r>
            <a:r>
              <a:rPr sz="1200" dirty="0">
                <a:latin typeface="Times New Roman"/>
                <a:cs typeface="Times New Roman"/>
              </a:rPr>
              <a:t>devozione, </a:t>
            </a:r>
            <a:r>
              <a:rPr sz="1200" spc="-5" dirty="0">
                <a:latin typeface="Times New Roman"/>
                <a:cs typeface="Times New Roman"/>
              </a:rPr>
              <a:t>per dirigere gli  affari finanziari </a:t>
            </a:r>
            <a:r>
              <a:rPr sz="1200" dirty="0">
                <a:latin typeface="Times New Roman"/>
                <a:cs typeface="Times New Roman"/>
              </a:rPr>
              <a:t>di un idealista </a:t>
            </a:r>
            <a:r>
              <a:rPr sz="1200" spc="-5" dirty="0">
                <a:latin typeface="Times New Roman"/>
                <a:cs typeface="Times New Roman"/>
              </a:rPr>
              <a:t>come Gesù,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parlare della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disordinati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condurre gli </a:t>
            </a:r>
            <a:r>
              <a:rPr sz="1200" dirty="0">
                <a:latin typeface="Times New Roman"/>
                <a:cs typeface="Times New Roman"/>
              </a:rPr>
              <a:t>affari di  </a:t>
            </a:r>
            <a:r>
              <a:rPr sz="1200" spc="-5" dirty="0">
                <a:latin typeface="Times New Roman"/>
                <a:cs typeface="Times New Roman"/>
              </a:rPr>
              <a:t>alcuni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apostoli.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era realmente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amministratore,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finanziere previdente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pignolo</a:t>
            </a:r>
            <a:endParaRPr sz="1200">
              <a:latin typeface="Times New Roman"/>
              <a:cs typeface="Times New Roman"/>
            </a:endParaRPr>
          </a:p>
          <a:p>
            <a:pPr marL="88900" marR="29908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nell’organizzazione. Nessuno </a:t>
            </a:r>
            <a:r>
              <a:rPr sz="1200" dirty="0">
                <a:latin typeface="Times New Roman"/>
                <a:cs typeface="Times New Roman"/>
              </a:rPr>
              <a:t>dei dodici </a:t>
            </a:r>
            <a:r>
              <a:rPr sz="1200" spc="-5" dirty="0">
                <a:latin typeface="Times New Roman"/>
                <a:cs typeface="Times New Roman"/>
              </a:rPr>
              <a:t>criticò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Giuda. Per quanto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potevano vedere,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era un tesoriere  </a:t>
            </a:r>
            <a:r>
              <a:rPr sz="1200" spc="-5" dirty="0">
                <a:latin typeface="Times New Roman"/>
                <a:cs typeface="Times New Roman"/>
              </a:rPr>
              <a:t>incomparabile, </a:t>
            </a:r>
            <a:r>
              <a:rPr sz="1200" dirty="0">
                <a:latin typeface="Times New Roman"/>
                <a:cs typeface="Times New Roman"/>
              </a:rPr>
              <a:t>un uomo istruito, un </a:t>
            </a:r>
            <a:r>
              <a:rPr sz="1200" spc="-5" dirty="0">
                <a:latin typeface="Times New Roman"/>
                <a:cs typeface="Times New Roman"/>
              </a:rPr>
              <a:t>apostolo leale (benché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critico),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senso </a:t>
            </a:r>
            <a:r>
              <a:rPr sz="1200" dirty="0">
                <a:latin typeface="Times New Roman"/>
                <a:cs typeface="Times New Roman"/>
              </a:rPr>
              <a:t>del termine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riuscita.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163559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scritti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anteriori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(1341.2) 121:8.1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possibile e </a:t>
            </a:r>
            <a:r>
              <a:rPr sz="1200" spc="-5" dirty="0">
                <a:latin typeface="Times New Roman"/>
                <a:cs typeface="Times New Roman"/>
              </a:rPr>
              <a:t>compatibile con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mandato,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ci siamo sforzati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utilizzare, ed </a:t>
            </a:r>
            <a:r>
              <a:rPr sz="1200" dirty="0">
                <a:latin typeface="Times New Roman"/>
                <a:cs typeface="Times New Roman"/>
              </a:rPr>
              <a:t>in una certa misura di  </a:t>
            </a:r>
            <a:r>
              <a:rPr sz="1200" spc="-5" dirty="0">
                <a:latin typeface="Times New Roman"/>
                <a:cs typeface="Times New Roman"/>
              </a:rPr>
              <a:t>coordinare,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documenti </a:t>
            </a:r>
            <a:r>
              <a:rPr sz="1200" dirty="0">
                <a:latin typeface="Times New Roman"/>
                <a:cs typeface="Times New Roman"/>
              </a:rPr>
              <a:t>esistenti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Gesù su Urantia.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abbiamo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avere accesso </a:t>
            </a:r>
            <a:r>
              <a:rPr sz="1200" spc="5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scritti </a:t>
            </a:r>
            <a:r>
              <a:rPr sz="1200" dirty="0">
                <a:latin typeface="Times New Roman"/>
                <a:cs typeface="Times New Roman"/>
              </a:rPr>
              <a:t>perduti  </a:t>
            </a:r>
            <a:r>
              <a:rPr sz="1200" spc="-5" dirty="0">
                <a:latin typeface="Times New Roman"/>
                <a:cs typeface="Times New Roman"/>
              </a:rPr>
              <a:t>dell’apostolo Andrea ed abbiamo beneficiato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collaborazione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vasta schiera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 che erano sulla terra </a:t>
            </a:r>
            <a:r>
              <a:rPr sz="1200" dirty="0">
                <a:latin typeface="Times New Roman"/>
                <a:cs typeface="Times New Roman"/>
              </a:rPr>
              <a:t>durante i  tempi del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(in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Aggiustatore </a:t>
            </a:r>
            <a:r>
              <a:rPr sz="1200" dirty="0">
                <a:latin typeface="Times New Roman"/>
                <a:cs typeface="Times New Roman"/>
              </a:rPr>
              <a:t>ora Personalizzato), è stato nostro </a:t>
            </a:r>
            <a:r>
              <a:rPr sz="1200" spc="-5" dirty="0">
                <a:latin typeface="Times New Roman"/>
                <a:cs typeface="Times New Roman"/>
              </a:rPr>
              <a:t>proposito servirci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dei  Vangeli detti </a:t>
            </a:r>
            <a:r>
              <a:rPr sz="1200" dirty="0">
                <a:latin typeface="Times New Roman"/>
                <a:cs typeface="Times New Roman"/>
              </a:rPr>
              <a:t>di Matteo, </a:t>
            </a:r>
            <a:r>
              <a:rPr sz="1200" spc="-5" dirty="0">
                <a:latin typeface="Times New Roman"/>
                <a:cs typeface="Times New Roman"/>
              </a:rPr>
              <a:t>di Marco,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Giovanni.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(1341.3) 121:8.2 </a:t>
            </a:r>
            <a:r>
              <a:rPr sz="1200" spc="-5" dirty="0">
                <a:latin typeface="Times New Roman"/>
                <a:cs typeface="Times New Roman"/>
              </a:rPr>
              <a:t>Questi scritti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Testamento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la loro origine </a:t>
            </a:r>
            <a:r>
              <a:rPr sz="1200" spc="-5" dirty="0">
                <a:latin typeface="Times New Roman"/>
                <a:cs typeface="Times New Roman"/>
              </a:rPr>
              <a:t>nelle seguenti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circostanze: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0" marR="5702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(1341.4) 121:8.3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Vangelo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Marco. </a:t>
            </a:r>
            <a:r>
              <a:rPr sz="1200" spc="-5" dirty="0">
                <a:latin typeface="Times New Roman"/>
                <a:cs typeface="Times New Roman"/>
              </a:rPr>
              <a:t>Giovanni Marco scrisse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(eccettuate </a:t>
            </a:r>
            <a:r>
              <a:rPr sz="1200" dirty="0">
                <a:latin typeface="Times New Roman"/>
                <a:cs typeface="Times New Roman"/>
              </a:rPr>
              <a:t>le note di </a:t>
            </a:r>
            <a:r>
              <a:rPr sz="1200" spc="-5" dirty="0">
                <a:latin typeface="Times New Roman"/>
                <a:cs typeface="Times New Roman"/>
              </a:rPr>
              <a:t>Andrea),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e la  più semplice 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Gesù. Egli </a:t>
            </a:r>
            <a:r>
              <a:rPr sz="1200" dirty="0">
                <a:latin typeface="Times New Roman"/>
                <a:cs typeface="Times New Roman"/>
              </a:rPr>
              <a:t>presentò il </a:t>
            </a:r>
            <a:r>
              <a:rPr sz="1200" spc="-5" dirty="0">
                <a:latin typeface="Times New Roman"/>
                <a:cs typeface="Times New Roman"/>
              </a:rPr>
              <a:t>Maestro come </a:t>
            </a:r>
            <a:r>
              <a:rPr sz="1200" dirty="0">
                <a:latin typeface="Times New Roman"/>
                <a:cs typeface="Times New Roman"/>
              </a:rPr>
              <a:t>un ministro,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uomo tra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 marL="508000" marR="551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Benché Marco fosse </a:t>
            </a:r>
            <a:r>
              <a:rPr sz="1200" dirty="0">
                <a:latin typeface="Times New Roman"/>
                <a:cs typeface="Times New Roman"/>
              </a:rPr>
              <a:t>un giovane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descrive, il </a:t>
            </a:r>
            <a:r>
              <a:rPr sz="1200" spc="-5" dirty="0">
                <a:latin typeface="Times New Roman"/>
                <a:cs typeface="Times New Roman"/>
              </a:rPr>
              <a:t>suo racconto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secondo Simon Pietro. </a:t>
            </a:r>
            <a:r>
              <a:rPr sz="1200" spc="-5" dirty="0">
                <a:latin typeface="Times New Roman"/>
                <a:cs typeface="Times New Roman"/>
              </a:rPr>
              <a:t>Egli si associò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Pietro e più </a:t>
            </a:r>
            <a:r>
              <a:rPr sz="1200" spc="-5" dirty="0">
                <a:latin typeface="Times New Roman"/>
                <a:cs typeface="Times New Roman"/>
              </a:rPr>
              <a:t>tardi con Paolo. Marco </a:t>
            </a:r>
            <a:r>
              <a:rPr sz="1200" dirty="0">
                <a:latin typeface="Times New Roman"/>
                <a:cs typeface="Times New Roman"/>
              </a:rPr>
              <a:t>scrisse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su  istigazione </a:t>
            </a:r>
            <a:r>
              <a:rPr sz="1200" dirty="0">
                <a:latin typeface="Times New Roman"/>
                <a:cs typeface="Times New Roman"/>
              </a:rPr>
              <a:t>di Pietro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insistente </a:t>
            </a:r>
            <a:r>
              <a:rPr sz="1200" spc="-5" dirty="0">
                <a:latin typeface="Times New Roman"/>
                <a:cs typeface="Times New Roman"/>
              </a:rPr>
              <a:t>richiesta della </a:t>
            </a:r>
            <a:r>
              <a:rPr sz="1200" dirty="0">
                <a:latin typeface="Times New Roman"/>
                <a:cs typeface="Times New Roman"/>
              </a:rPr>
              <a:t>Chiesa di Roma. </a:t>
            </a:r>
            <a:r>
              <a:rPr sz="1200" spc="-5" dirty="0">
                <a:latin typeface="Times New Roman"/>
                <a:cs typeface="Times New Roman"/>
              </a:rPr>
              <a:t>Sapendo con quale </a:t>
            </a:r>
            <a:r>
              <a:rPr sz="1200" dirty="0">
                <a:latin typeface="Times New Roman"/>
                <a:cs typeface="Times New Roman"/>
              </a:rPr>
              <a:t>persistenza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scrivere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insegnamenti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incarnazione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Marco, come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ed altri  discepoli eminenti, esitava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metterli per </a:t>
            </a:r>
            <a:r>
              <a:rPr sz="1200" dirty="0">
                <a:latin typeface="Times New Roman"/>
                <a:cs typeface="Times New Roman"/>
              </a:rPr>
              <a:t>iscritto. </a:t>
            </a:r>
            <a:r>
              <a:rPr sz="1200" spc="-5" dirty="0">
                <a:latin typeface="Times New Roman"/>
                <a:cs typeface="Times New Roman"/>
              </a:rPr>
              <a:t>Ma Pietro sentiva che </a:t>
            </a:r>
            <a:r>
              <a:rPr sz="1200" dirty="0">
                <a:latin typeface="Times New Roman"/>
                <a:cs typeface="Times New Roman"/>
              </a:rPr>
              <a:t>la Chiesa di Roma </a:t>
            </a:r>
            <a:r>
              <a:rPr sz="1200" spc="-5" dirty="0">
                <a:latin typeface="Times New Roman"/>
                <a:cs typeface="Times New Roman"/>
              </a:rPr>
              <a:t>aveva bisogno del  sostegno </a:t>
            </a:r>
            <a:r>
              <a:rPr sz="1200" dirty="0">
                <a:latin typeface="Times New Roman"/>
                <a:cs typeface="Times New Roman"/>
              </a:rPr>
              <a:t>di un tale racconto </a:t>
            </a:r>
            <a:r>
              <a:rPr sz="1200" spc="-5" dirty="0">
                <a:latin typeface="Times New Roman"/>
                <a:cs typeface="Times New Roman"/>
              </a:rPr>
              <a:t>scritto,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Marco acconsentì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intraprenderne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preparazione. Egli redasse </a:t>
            </a:r>
            <a:r>
              <a:rPr sz="1200" dirty="0">
                <a:latin typeface="Times New Roman"/>
                <a:cs typeface="Times New Roman"/>
              </a:rPr>
              <a:t>molte note  </a:t>
            </a:r>
            <a:r>
              <a:rPr sz="1200" spc="-5" dirty="0">
                <a:latin typeface="Times New Roman"/>
                <a:cs typeface="Times New Roman"/>
              </a:rPr>
              <a:t>prima della </a:t>
            </a:r>
            <a:r>
              <a:rPr sz="1200" dirty="0">
                <a:latin typeface="Times New Roman"/>
                <a:cs typeface="Times New Roman"/>
              </a:rPr>
              <a:t>morte di Pietro </a:t>
            </a:r>
            <a:r>
              <a:rPr sz="1200" spc="-5" dirty="0">
                <a:latin typeface="Times New Roman"/>
                <a:cs typeface="Times New Roman"/>
              </a:rPr>
              <a:t>avvenuta nell’anno </a:t>
            </a:r>
            <a:r>
              <a:rPr sz="1200" dirty="0">
                <a:latin typeface="Times New Roman"/>
                <a:cs typeface="Times New Roman"/>
              </a:rPr>
              <a:t>67 d.C.,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 quadro approvato </a:t>
            </a:r>
            <a:r>
              <a:rPr sz="1200" dirty="0">
                <a:latin typeface="Times New Roman"/>
                <a:cs typeface="Times New Roman"/>
              </a:rPr>
              <a:t>da Pietro, </a:t>
            </a:r>
            <a:r>
              <a:rPr sz="1200" spc="-5" dirty="0">
                <a:latin typeface="Times New Roman"/>
                <a:cs typeface="Times New Roman"/>
              </a:rPr>
              <a:t>cominciò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508000" marR="9423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sua descrizione per </a:t>
            </a:r>
            <a:r>
              <a:rPr sz="1200" dirty="0">
                <a:latin typeface="Times New Roman"/>
                <a:cs typeface="Times New Roman"/>
              </a:rPr>
              <a:t>la Chiesa di Roma subito dopo la morte di Pietro.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fine  dell’anno </a:t>
            </a:r>
            <a:r>
              <a:rPr sz="1200" dirty="0">
                <a:latin typeface="Times New Roman"/>
                <a:cs typeface="Times New Roman"/>
              </a:rPr>
              <a:t>68 d.C. </a:t>
            </a:r>
            <a:r>
              <a:rPr sz="1200" spc="-5" dirty="0">
                <a:latin typeface="Times New Roman"/>
                <a:cs typeface="Times New Roman"/>
              </a:rPr>
              <a:t>Marco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scrisse basandosi interamente sulla propria </a:t>
            </a:r>
            <a:r>
              <a:rPr sz="1200" dirty="0">
                <a:latin typeface="Times New Roman"/>
                <a:cs typeface="Times New Roman"/>
              </a:rPr>
              <a:t>memoria e </a:t>
            </a:r>
            <a:r>
              <a:rPr sz="1200" spc="-5" dirty="0">
                <a:latin typeface="Times New Roman"/>
                <a:cs typeface="Times New Roman"/>
              </a:rPr>
              <a:t>sui ricordi </a:t>
            </a:r>
            <a:r>
              <a:rPr sz="1200" dirty="0">
                <a:latin typeface="Times New Roman"/>
                <a:cs typeface="Times New Roman"/>
              </a:rPr>
              <a:t>di Pietro.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508000" marR="5048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documento </a:t>
            </a:r>
            <a:r>
              <a:rPr sz="1200" dirty="0">
                <a:latin typeface="Times New Roman"/>
                <a:cs typeface="Times New Roman"/>
              </a:rPr>
              <a:t>è stato da allora </a:t>
            </a: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dirty="0">
                <a:latin typeface="Times New Roman"/>
                <a:cs typeface="Times New Roman"/>
              </a:rPr>
              <a:t>modificato;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passaggi sono stati </a:t>
            </a:r>
            <a:r>
              <a:rPr sz="1200" spc="-5" dirty="0">
                <a:latin typeface="Times New Roman"/>
                <a:cs typeface="Times New Roman"/>
              </a:rPr>
              <a:t>soppressi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state fatte  aggiunte </a:t>
            </a:r>
            <a:r>
              <a:rPr sz="1200" dirty="0">
                <a:latin typeface="Times New Roman"/>
                <a:cs typeface="Times New Roman"/>
              </a:rPr>
              <a:t>ulteriori al fine di </a:t>
            </a:r>
            <a:r>
              <a:rPr sz="1200" spc="-5" dirty="0">
                <a:latin typeface="Times New Roman"/>
                <a:cs typeface="Times New Roman"/>
              </a:rPr>
              <a:t>sostituire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quinto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originale, che fu </a:t>
            </a:r>
            <a:r>
              <a:rPr sz="1200" dirty="0">
                <a:latin typeface="Times New Roman"/>
                <a:cs typeface="Times New Roman"/>
              </a:rPr>
              <a:t>perso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manoscritto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843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apostoli amavano Giuda;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Egli deve aver </a:t>
            </a:r>
            <a:r>
              <a:rPr sz="1200" i="1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dubitiamo che </a:t>
            </a:r>
            <a:r>
              <a:rPr sz="1200" spc="-5" dirty="0">
                <a:latin typeface="Times New Roman"/>
                <a:cs typeface="Times New Roman"/>
              </a:rPr>
              <a:t>abbia realmente </a:t>
            </a:r>
            <a:r>
              <a:rPr sz="1200" i="1" dirty="0">
                <a:latin typeface="Times New Roman"/>
                <a:cs typeface="Times New Roman"/>
              </a:rPr>
              <a:t>amato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cuore.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illustra la </a:t>
            </a:r>
            <a:r>
              <a:rPr sz="1200" spc="-5" dirty="0">
                <a:latin typeface="Times New Roman"/>
                <a:cs typeface="Times New Roman"/>
              </a:rPr>
              <a:t>veridicità del </a:t>
            </a:r>
            <a:r>
              <a:rPr sz="1200" dirty="0">
                <a:latin typeface="Times New Roman"/>
                <a:cs typeface="Times New Roman"/>
              </a:rPr>
              <a:t>detto: “C’è una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giusta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uomo, </a:t>
            </a:r>
            <a:r>
              <a:rPr sz="1200" dirty="0">
                <a:latin typeface="Times New Roman"/>
                <a:cs typeface="Times New Roman"/>
              </a:rPr>
              <a:t>ma la  fine di essa è la morte.”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possibile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dirty="0">
                <a:latin typeface="Times New Roman"/>
                <a:cs typeface="Times New Roman"/>
              </a:rPr>
              <a:t>vittima </a:t>
            </a:r>
            <a:r>
              <a:rPr sz="1200" spc="-5" dirty="0">
                <a:latin typeface="Times New Roman"/>
                <a:cs typeface="Times New Roman"/>
              </a:rPr>
              <a:t>della pacifica </a:t>
            </a:r>
            <a:r>
              <a:rPr sz="1200" dirty="0">
                <a:latin typeface="Times New Roman"/>
                <a:cs typeface="Times New Roman"/>
              </a:rPr>
              <a:t>illusione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piacevole adattamento alle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peccato 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Siate certi </a:t>
            </a:r>
            <a:r>
              <a:rPr sz="1200" dirty="0">
                <a:latin typeface="Times New Roman"/>
                <a:cs typeface="Times New Roman"/>
              </a:rPr>
              <a:t>che Giuda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finanziariamente leale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suo Maestro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motivo del suo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(1566.5) 139:12.6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unico di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saggi. Quando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giovane egli fu </a:t>
            </a:r>
            <a:r>
              <a:rPr sz="1200" dirty="0">
                <a:latin typeface="Times New Roman"/>
                <a:cs typeface="Times New Roman"/>
              </a:rPr>
              <a:t>viziato e </a:t>
            </a:r>
            <a:r>
              <a:rPr sz="1200" spc="-5" dirty="0">
                <a:latin typeface="Times New Roman"/>
                <a:cs typeface="Times New Roman"/>
              </a:rPr>
              <a:t>vezzeggiato; </a:t>
            </a:r>
            <a:r>
              <a:rPr sz="1200" dirty="0">
                <a:latin typeface="Times New Roman"/>
                <a:cs typeface="Times New Roman"/>
              </a:rPr>
              <a:t>era un  </a:t>
            </a:r>
            <a:r>
              <a:rPr sz="1200" spc="-5" dirty="0">
                <a:latin typeface="Times New Roman"/>
                <a:cs typeface="Times New Roman"/>
              </a:rPr>
              <a:t>bambino guastato. </a:t>
            </a:r>
            <a:r>
              <a:rPr sz="1200" dirty="0">
                <a:latin typeface="Times New Roman"/>
                <a:cs typeface="Times New Roman"/>
              </a:rPr>
              <a:t>Crescendo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esagerate </a:t>
            </a:r>
            <a:r>
              <a:rPr sz="1200" dirty="0">
                <a:latin typeface="Times New Roman"/>
                <a:cs typeface="Times New Roman"/>
              </a:rPr>
              <a:t>sulla sua </a:t>
            </a:r>
            <a:r>
              <a:rPr sz="1200" spc="-5" dirty="0">
                <a:latin typeface="Times New Roman"/>
                <a:cs typeface="Times New Roman"/>
              </a:rPr>
              <a:t>importanza.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 perdere.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idee  </a:t>
            </a:r>
            <a:r>
              <a:rPr sz="1200" spc="-5" dirty="0">
                <a:latin typeface="Times New Roman"/>
                <a:cs typeface="Times New Roman"/>
              </a:rPr>
              <a:t>approssimative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distorte sull’equità; era </a:t>
            </a:r>
            <a:r>
              <a:rPr sz="1200" dirty="0">
                <a:latin typeface="Times New Roman"/>
                <a:cs typeface="Times New Roman"/>
              </a:rPr>
              <a:t>incline </a:t>
            </a:r>
            <a:r>
              <a:rPr sz="1200" spc="-5" dirty="0">
                <a:latin typeface="Times New Roman"/>
                <a:cs typeface="Times New Roman"/>
              </a:rPr>
              <a:t>all’odio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sospetto. Egli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esperto nell’errata interpretazione delle </a:t>
            </a:r>
            <a:r>
              <a:rPr sz="1200" dirty="0">
                <a:latin typeface="Times New Roman"/>
                <a:cs typeface="Times New Roman"/>
              </a:rPr>
              <a:t>parole e  </a:t>
            </a:r>
            <a:r>
              <a:rPr sz="1200" spc="-5" dirty="0">
                <a:latin typeface="Times New Roman"/>
                <a:cs typeface="Times New Roman"/>
              </a:rPr>
              <a:t>degli atti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amici. 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vita Giuda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coltivato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vendicarsi contro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immaginava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l’avessero trattato male.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senso dei valori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35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(1566.6) 139:12.7 </a:t>
            </a:r>
            <a:r>
              <a:rPr sz="1200" spc="-5" dirty="0">
                <a:latin typeface="Times New Roman"/>
                <a:cs typeface="Times New Roman"/>
              </a:rPr>
              <a:t>Per Gesù, Giuda era </a:t>
            </a:r>
            <a:r>
              <a:rPr sz="1200" dirty="0">
                <a:latin typeface="Times New Roman"/>
                <a:cs typeface="Times New Roman"/>
              </a:rPr>
              <a:t>un’avventura della </a:t>
            </a:r>
            <a:r>
              <a:rPr sz="1200" spc="-5" dirty="0">
                <a:latin typeface="Times New Roman"/>
                <a:cs typeface="Times New Roman"/>
              </a:rPr>
              <a:t>fede. Fin </a:t>
            </a:r>
            <a:r>
              <a:rPr sz="1200" dirty="0">
                <a:latin typeface="Times New Roman"/>
                <a:cs typeface="Times New Roman"/>
              </a:rPr>
              <a:t>dall’inizio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perfettamente compreso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debolezza di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apostolo e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dirty="0">
                <a:latin typeface="Times New Roman"/>
                <a:cs typeface="Times New Roman"/>
              </a:rPr>
              <a:t>bene 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ammetterlo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comunità. 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Figli di </a:t>
            </a:r>
            <a:r>
              <a:rPr sz="1200" spc="-5" dirty="0">
                <a:latin typeface="Times New Roman"/>
                <a:cs typeface="Times New Roman"/>
              </a:rPr>
              <a:t>Dio dare ad ogni </a:t>
            </a:r>
            <a:r>
              <a:rPr sz="1200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una possibilità </a:t>
            </a:r>
            <a:r>
              <a:rPr sz="1200" spc="-5" dirty="0">
                <a:latin typeface="Times New Roman"/>
                <a:cs typeface="Times New Roman"/>
              </a:rPr>
              <a:t>completa ed uguale </a:t>
            </a:r>
            <a:r>
              <a:rPr sz="1200" dirty="0">
                <a:latin typeface="Times New Roman"/>
                <a:cs typeface="Times New Roman"/>
              </a:rPr>
              <a:t>di salvezza e di </a:t>
            </a:r>
            <a:r>
              <a:rPr sz="1200" spc="-5" dirty="0">
                <a:latin typeface="Times New Roman"/>
                <a:cs typeface="Times New Roman"/>
              </a:rPr>
              <a:t>sopravvivenza. Gesù voleva </a:t>
            </a:r>
            <a:r>
              <a:rPr sz="1200" dirty="0">
                <a:latin typeface="Times New Roman"/>
                <a:cs typeface="Times New Roman"/>
              </a:rPr>
              <a:t>che non solo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mondo,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anche gli osservatori d’innumerevoli 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sapessero che, </a:t>
            </a:r>
            <a:r>
              <a:rPr sz="1200" dirty="0">
                <a:latin typeface="Times New Roman"/>
                <a:cs typeface="Times New Roman"/>
              </a:rPr>
              <a:t>quando esistono dubbi sulla </a:t>
            </a:r>
            <a:r>
              <a:rPr sz="1200" spc="-5" dirty="0">
                <a:latin typeface="Times New Roman"/>
                <a:cs typeface="Times New Roman"/>
              </a:rPr>
              <a:t>sincerità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franchezza </a:t>
            </a:r>
            <a:r>
              <a:rPr sz="1200" dirty="0">
                <a:latin typeface="Times New Roman"/>
                <a:cs typeface="Times New Roman"/>
              </a:rPr>
              <a:t>di  devozione di una </a:t>
            </a:r>
            <a:r>
              <a:rPr sz="1200" spc="-5" dirty="0">
                <a:latin typeface="Times New Roman"/>
                <a:cs typeface="Times New Roman"/>
              </a:rPr>
              <a:t>creatura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pratica costante dei Giudici </a:t>
            </a:r>
            <a:r>
              <a:rPr sz="1200" dirty="0">
                <a:latin typeface="Times New Roman"/>
                <a:cs typeface="Times New Roman"/>
              </a:rPr>
              <a:t>degli uomini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pienamente il </a:t>
            </a:r>
            <a:r>
              <a:rPr sz="1200" spc="-5" dirty="0">
                <a:latin typeface="Times New Roman"/>
                <a:cs typeface="Times New Roman"/>
              </a:rPr>
              <a:t>candidato </a:t>
            </a:r>
            <a:r>
              <a:rPr sz="1200" dirty="0">
                <a:latin typeface="Times New Roman"/>
                <a:cs typeface="Times New Roman"/>
              </a:rPr>
              <a:t>dubbioso.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spalancata </a:t>
            </a:r>
            <a:r>
              <a:rPr sz="1200" dirty="0">
                <a:latin typeface="Times New Roman"/>
                <a:cs typeface="Times New Roman"/>
              </a:rPr>
              <a:t>a tutti; “chiunque lo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entrare”;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sono restrizioni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riserve eccetto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colui che viene.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(1567.1) 139:12.8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proprio questa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per cui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permise </a:t>
            </a:r>
            <a:r>
              <a:rPr sz="1200" dirty="0">
                <a:latin typeface="Times New Roman"/>
                <a:cs typeface="Times New Roman"/>
              </a:rPr>
              <a:t>a Giuda di </a:t>
            </a:r>
            <a:r>
              <a:rPr sz="1200" spc="-5" dirty="0">
                <a:latin typeface="Times New Roman"/>
                <a:cs typeface="Times New Roman"/>
              </a:rPr>
              <a:t>proseguire fino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fondo, </a:t>
            </a:r>
            <a:r>
              <a:rPr sz="1200" dirty="0">
                <a:latin typeface="Times New Roman"/>
                <a:cs typeface="Times New Roman"/>
              </a:rPr>
              <a:t>facendo sempre tutto il </a:t>
            </a:r>
            <a:r>
              <a:rPr sz="1200" spc="-5" dirty="0">
                <a:latin typeface="Times New Roman"/>
                <a:cs typeface="Times New Roman"/>
              </a:rPr>
              <a:t>possibile  per trasformare </a:t>
            </a:r>
            <a:r>
              <a:rPr sz="1200" dirty="0">
                <a:latin typeface="Times New Roman"/>
                <a:cs typeface="Times New Roman"/>
              </a:rPr>
              <a:t>e salvare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apostolo </a:t>
            </a:r>
            <a:r>
              <a:rPr sz="1200" spc="-5" dirty="0">
                <a:latin typeface="Times New Roman"/>
                <a:cs typeface="Times New Roman"/>
              </a:rPr>
              <a:t>debole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confuso. Ma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non è onestamente accolta e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pratica, </a:t>
            </a:r>
            <a:r>
              <a:rPr sz="1200" dirty="0">
                <a:latin typeface="Times New Roman"/>
                <a:cs typeface="Times New Roman"/>
              </a:rPr>
              <a:t>tende a  </a:t>
            </a:r>
            <a:r>
              <a:rPr sz="1200" spc="-5" dirty="0">
                <a:latin typeface="Times New Roman"/>
                <a:cs typeface="Times New Roman"/>
              </a:rPr>
              <a:t>diventare tenebra </a:t>
            </a:r>
            <a:r>
              <a:rPr sz="1200" dirty="0">
                <a:latin typeface="Times New Roman"/>
                <a:cs typeface="Times New Roman"/>
              </a:rPr>
              <a:t>nell’anima. </a:t>
            </a:r>
            <a:r>
              <a:rPr sz="1200" spc="-5" dirty="0">
                <a:latin typeface="Times New Roman"/>
                <a:cs typeface="Times New Roman"/>
              </a:rPr>
              <a:t>Giuda crebbe </a:t>
            </a:r>
            <a:r>
              <a:rPr sz="1200" dirty="0">
                <a:latin typeface="Times New Roman"/>
                <a:cs typeface="Times New Roman"/>
              </a:rPr>
              <a:t>intellettualmente </a:t>
            </a:r>
            <a:r>
              <a:rPr sz="1200" spc="-5" dirty="0">
                <a:latin typeface="Times New Roman"/>
                <a:cs typeface="Times New Roman"/>
              </a:rPr>
              <a:t>per quanto riguarda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sul regno,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470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progredì nell’acquisizione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carattere spirituale come fecero gli altri </a:t>
            </a:r>
            <a:r>
              <a:rPr sz="1200" dirty="0">
                <a:latin typeface="Times New Roman"/>
                <a:cs typeface="Times New Roman"/>
              </a:rPr>
              <a:t>apostoli.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-5" dirty="0">
                <a:latin typeface="Times New Roman"/>
                <a:cs typeface="Times New Roman"/>
              </a:rPr>
              <a:t>dei progressi </a:t>
            </a:r>
            <a:r>
              <a:rPr sz="1200" dirty="0">
                <a:latin typeface="Times New Roman"/>
                <a:cs typeface="Times New Roman"/>
              </a:rPr>
              <a:t>personali  </a:t>
            </a:r>
            <a:r>
              <a:rPr sz="1200" spc="-5" dirty="0">
                <a:latin typeface="Times New Roman"/>
                <a:cs typeface="Times New Roman"/>
              </a:rPr>
              <a:t>soddisfacenti nell’esperienza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63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(1567.2) 139:12.9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si diede sempre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covare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delusione </a:t>
            </a:r>
            <a:r>
              <a:rPr sz="1200" dirty="0">
                <a:latin typeface="Times New Roman"/>
                <a:cs typeface="Times New Roman"/>
              </a:rPr>
              <a:t>personale e divenne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una vittima </a:t>
            </a:r>
            <a:r>
              <a:rPr sz="1200" spc="-5" dirty="0">
                <a:latin typeface="Times New Roman"/>
                <a:cs typeface="Times New Roman"/>
              </a:rPr>
              <a:t>del proprio  risentimento. </a:t>
            </a:r>
            <a:r>
              <a:rPr sz="1200" dirty="0">
                <a:latin typeface="Times New Roman"/>
                <a:cs typeface="Times New Roman"/>
              </a:rPr>
              <a:t>I suoi sentimenti </a:t>
            </a:r>
            <a:r>
              <a:rPr sz="1200" spc="-5" dirty="0">
                <a:latin typeface="Times New Roman"/>
                <a:cs typeface="Times New Roman"/>
              </a:rPr>
              <a:t>erano stati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offesi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eccessivamente </a:t>
            </a:r>
            <a:r>
              <a:rPr sz="1200" dirty="0">
                <a:latin typeface="Times New Roman"/>
                <a:cs typeface="Times New Roman"/>
              </a:rPr>
              <a:t>sospettoso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spc="5" dirty="0">
                <a:latin typeface="Times New Roman"/>
                <a:cs typeface="Times New Roman"/>
              </a:rPr>
              <a:t>amici,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Maestro. Egli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presto ossessionato dall’idea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saldare </a:t>
            </a:r>
            <a:r>
              <a:rPr sz="1200" dirty="0">
                <a:latin typeface="Times New Roman"/>
                <a:cs typeface="Times New Roman"/>
              </a:rPr>
              <a:t>i conti,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qualunque cosa </a:t>
            </a:r>
            <a:r>
              <a:rPr sz="1200" spc="-5" dirty="0">
                <a:latin typeface="Times New Roman"/>
                <a:cs typeface="Times New Roman"/>
              </a:rPr>
              <a:t>per vendicarsi, sì, </a:t>
            </a:r>
            <a:r>
              <a:rPr sz="1200" dirty="0">
                <a:latin typeface="Times New Roman"/>
                <a:cs typeface="Times New Roman"/>
              </a:rPr>
              <a:t>anche di tradire  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(1567.3) 139:12.10 </a:t>
            </a:r>
            <a:r>
              <a:rPr sz="1200" spc="-5" dirty="0">
                <a:latin typeface="Times New Roman"/>
                <a:cs typeface="Times New Roman"/>
              </a:rPr>
              <a:t>Ma queste idee perverse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pericolose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presero forma </a:t>
            </a:r>
            <a:r>
              <a:rPr sz="1200" dirty="0">
                <a:latin typeface="Times New Roman"/>
                <a:cs typeface="Times New Roman"/>
              </a:rPr>
              <a:t>definitiva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riconoscente </a:t>
            </a:r>
            <a:r>
              <a:rPr sz="1200" dirty="0">
                <a:latin typeface="Times New Roman"/>
                <a:cs typeface="Times New Roman"/>
              </a:rPr>
              <a:t>ruppe  un </a:t>
            </a:r>
            <a:r>
              <a:rPr sz="1200" spc="-5" dirty="0">
                <a:latin typeface="Times New Roman"/>
                <a:cs typeface="Times New Roman"/>
              </a:rPr>
              <a:t>costoso vasetto d’incenso ai </a:t>
            </a:r>
            <a:r>
              <a:rPr sz="1200" dirty="0">
                <a:latin typeface="Times New Roman"/>
                <a:cs typeface="Times New Roman"/>
              </a:rPr>
              <a:t>piedi di </a:t>
            </a:r>
            <a:r>
              <a:rPr sz="1200" spc="-5" dirty="0">
                <a:latin typeface="Times New Roman"/>
                <a:cs typeface="Times New Roman"/>
              </a:rPr>
              <a:t>Gesù. Questo sembrò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spreco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e quando la </a:t>
            </a:r>
            <a:r>
              <a:rPr sz="1200" spc="-5" dirty="0">
                <a:latin typeface="Times New Roman"/>
                <a:cs typeface="Times New Roman"/>
              </a:rPr>
              <a:t>sua protesta pubblica fu così  completamente respinta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là di fronte a tutti,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Questo avvenimento </a:t>
            </a:r>
            <a:r>
              <a:rPr sz="1200" dirty="0">
                <a:latin typeface="Times New Roman"/>
                <a:cs typeface="Times New Roman"/>
              </a:rPr>
              <a:t>mise in moto quanto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accumulato di  odio, di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cattiveria,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pregiudizio,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gelosia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vendetta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vita,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vendicarsi  con chiunque capitasse. Ma egli </a:t>
            </a:r>
            <a:r>
              <a:rPr sz="1200" dirty="0">
                <a:latin typeface="Times New Roman"/>
                <a:cs typeface="Times New Roman"/>
              </a:rPr>
              <a:t>cristallizzò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della sua natura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i="1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innocente in tutto il sordido </a:t>
            </a:r>
            <a:r>
              <a:rPr sz="1200" spc="-5" dirty="0">
                <a:latin typeface="Times New Roman"/>
                <a:cs typeface="Times New Roman"/>
              </a:rPr>
              <a:t>dramma  della sua vita infelice,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perché Gesù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ad essere l’attore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dell’episodio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passaggio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regno  progressivo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dominio delle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stesso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14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(1567.4) 139:12.11 </a:t>
            </a:r>
            <a:r>
              <a:rPr sz="1200" dirty="0">
                <a:latin typeface="Times New Roman"/>
                <a:cs typeface="Times New Roman"/>
              </a:rPr>
              <a:t>Molte volte 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in pubblico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privato, aveva avvertito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sbagliando,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avvertimenti  divini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solito inutili 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indirizzati ad </a:t>
            </a:r>
            <a:r>
              <a:rPr sz="1200" dirty="0">
                <a:latin typeface="Times New Roman"/>
                <a:cs typeface="Times New Roman"/>
              </a:rPr>
              <a:t>una natura umana </a:t>
            </a:r>
            <a:r>
              <a:rPr sz="1200" spc="-5" dirty="0">
                <a:latin typeface="Times New Roman"/>
                <a:cs typeface="Times New Roman"/>
              </a:rPr>
              <a:t>guastata. Gesù </a:t>
            </a:r>
            <a:r>
              <a:rPr sz="1200" dirty="0">
                <a:latin typeface="Times New Roman"/>
                <a:cs typeface="Times New Roman"/>
              </a:rPr>
              <a:t>fece tutto il possibile, compatibilmente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arbitrio morale degli </a:t>
            </a:r>
            <a:r>
              <a:rPr sz="1200" dirty="0">
                <a:latin typeface="Times New Roman"/>
                <a:cs typeface="Times New Roman"/>
              </a:rPr>
              <a:t>uomini, per </a:t>
            </a:r>
            <a:r>
              <a:rPr sz="1200" spc="-5" dirty="0">
                <a:latin typeface="Times New Roman"/>
                <a:cs typeface="Times New Roman"/>
              </a:rPr>
              <a:t>impedire che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scegliesse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cattiva strada.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alla fine  arrivò.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rancore </a:t>
            </a:r>
            <a:r>
              <a:rPr sz="1200" spc="-5" dirty="0">
                <a:latin typeface="Times New Roman"/>
                <a:cs typeface="Times New Roman"/>
              </a:rPr>
              <a:t>fallì; egli cedette alle inacidite </a:t>
            </a:r>
            <a:r>
              <a:rPr sz="1200" dirty="0">
                <a:latin typeface="Times New Roman"/>
                <a:cs typeface="Times New Roman"/>
              </a:rPr>
              <a:t>e sordide direttive di una </a:t>
            </a:r>
            <a:r>
              <a:rPr sz="1200" spc="-5" dirty="0">
                <a:latin typeface="Times New Roman"/>
                <a:cs typeface="Times New Roman"/>
              </a:rPr>
              <a:t>mente arrogante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vendicativa, </a:t>
            </a:r>
            <a:r>
              <a:rPr sz="1200" dirty="0">
                <a:latin typeface="Times New Roman"/>
                <a:cs typeface="Times New Roman"/>
              </a:rPr>
              <a:t>risultante da  </a:t>
            </a:r>
            <a:r>
              <a:rPr sz="1200" spc="-5" dirty="0">
                <a:latin typeface="Times New Roman"/>
                <a:cs typeface="Times New Roman"/>
              </a:rPr>
              <a:t>un’esagerata presunzione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caduta nella </a:t>
            </a:r>
            <a:r>
              <a:rPr sz="1200" spc="-5" dirty="0">
                <a:latin typeface="Times New Roman"/>
                <a:cs typeface="Times New Roman"/>
              </a:rPr>
              <a:t>confusione, nella </a:t>
            </a:r>
            <a:r>
              <a:rPr sz="1200" dirty="0">
                <a:latin typeface="Times New Roman"/>
                <a:cs typeface="Times New Roman"/>
              </a:rPr>
              <a:t>disperazione e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depravazione.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005" cy="1965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95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(1567.5) 139:12.12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entrò allora nel </a:t>
            </a:r>
            <a:r>
              <a:rPr sz="1200" dirty="0">
                <a:latin typeface="Times New Roman"/>
                <a:cs typeface="Times New Roman"/>
              </a:rPr>
              <a:t>vile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infame </a:t>
            </a:r>
            <a:r>
              <a:rPr sz="1200" spc="-5" dirty="0">
                <a:latin typeface="Times New Roman"/>
                <a:cs typeface="Times New Roman"/>
              </a:rPr>
              <a:t>intrigo </a:t>
            </a:r>
            <a:r>
              <a:rPr sz="1200" dirty="0">
                <a:latin typeface="Times New Roman"/>
                <a:cs typeface="Times New Roman"/>
              </a:rPr>
              <a:t>volto a </a:t>
            </a:r>
            <a:r>
              <a:rPr sz="1200" spc="-5" dirty="0">
                <a:latin typeface="Times New Roman"/>
                <a:cs typeface="Times New Roman"/>
              </a:rPr>
              <a:t>tradire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Signore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e mise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nefasto progetto. Durante l’esecuzione dei suoi </a:t>
            </a:r>
            <a:r>
              <a:rPr sz="1200" dirty="0">
                <a:latin typeface="Times New Roman"/>
                <a:cs typeface="Times New Roman"/>
              </a:rPr>
              <a:t>piani di </a:t>
            </a:r>
            <a:r>
              <a:rPr sz="1200" spc="-5" dirty="0">
                <a:latin typeface="Times New Roman"/>
                <a:cs typeface="Times New Roman"/>
              </a:rPr>
              <a:t>sleale tradimento concepiti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collera, egli provò dei </a:t>
            </a:r>
            <a:r>
              <a:rPr sz="1200" dirty="0">
                <a:latin typeface="Times New Roman"/>
                <a:cs typeface="Times New Roman"/>
              </a:rPr>
              <a:t>momenti di </a:t>
            </a:r>
            <a:r>
              <a:rPr sz="1200" spc="-5" dirty="0">
                <a:latin typeface="Times New Roman"/>
                <a:cs typeface="Times New Roman"/>
              </a:rPr>
              <a:t>rimorso 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vergogna, ed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intervalli </a:t>
            </a:r>
            <a:r>
              <a:rPr sz="1200" dirty="0">
                <a:latin typeface="Times New Roman"/>
                <a:cs typeface="Times New Roman"/>
              </a:rPr>
              <a:t>di lucidità </a:t>
            </a:r>
            <a:r>
              <a:rPr sz="1200" spc="-5" dirty="0">
                <a:latin typeface="Times New Roman"/>
                <a:cs typeface="Times New Roman"/>
              </a:rPr>
              <a:t>concepì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pusillanime, come giustificazione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mente, l’idea </a:t>
            </a:r>
            <a:r>
              <a:rPr sz="1200" spc="-5" dirty="0">
                <a:latin typeface="Times New Roman"/>
                <a:cs typeface="Times New Roman"/>
              </a:rPr>
              <a:t>che  Gesù avrebbe </a:t>
            </a:r>
            <a:r>
              <a:rPr sz="1200" dirty="0">
                <a:latin typeface="Times New Roman"/>
                <a:cs typeface="Times New Roman"/>
              </a:rPr>
              <a:t>potuto forse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il suo potere e </a:t>
            </a:r>
            <a:r>
              <a:rPr sz="1200" spc="-5" dirty="0">
                <a:latin typeface="Times New Roman"/>
                <a:cs typeface="Times New Roman"/>
              </a:rPr>
              <a:t>liberarsi all’ultimo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(1567.6) 139:12.13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sordida ed empia </a:t>
            </a:r>
            <a:r>
              <a:rPr sz="1200" dirty="0">
                <a:latin typeface="Times New Roman"/>
                <a:cs typeface="Times New Roman"/>
              </a:rPr>
              <a:t>faccenda </a:t>
            </a:r>
            <a:r>
              <a:rPr sz="1200" spc="-5" dirty="0">
                <a:latin typeface="Times New Roman"/>
                <a:cs typeface="Times New Roman"/>
              </a:rPr>
              <a:t>fu finita, questo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rinnegato,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pensò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 vendere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amico </a:t>
            </a:r>
            <a:r>
              <a:rPr sz="1200" spc="-5" dirty="0">
                <a:latin typeface="Times New Roman"/>
                <a:cs typeface="Times New Roman"/>
              </a:rPr>
              <a:t>per  trenta monete d’argento per soddisfare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forte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vendetta </a:t>
            </a:r>
            <a:r>
              <a:rPr sz="1200" dirty="0">
                <a:latin typeface="Times New Roman"/>
                <a:cs typeface="Times New Roman"/>
              </a:rPr>
              <a:t>a lungo nutrito, </a:t>
            </a:r>
            <a:r>
              <a:rPr sz="1200" spc="-5" dirty="0">
                <a:latin typeface="Times New Roman"/>
                <a:cs typeface="Times New Roman"/>
              </a:rPr>
              <a:t>fuggì precipitosamente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compì </a:t>
            </a:r>
            <a:r>
              <a:rPr sz="1200" dirty="0">
                <a:latin typeface="Times New Roman"/>
                <a:cs typeface="Times New Roman"/>
              </a:rPr>
              <a:t>l’atto </a:t>
            </a:r>
            <a:r>
              <a:rPr sz="1200" spc="-5" dirty="0">
                <a:latin typeface="Times New Roman"/>
                <a:cs typeface="Times New Roman"/>
              </a:rPr>
              <a:t>finale  del dramma consistente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fuggire dalle realtà dell’esistenza </a:t>
            </a:r>
            <a:r>
              <a:rPr sz="1200" dirty="0">
                <a:latin typeface="Times New Roman"/>
                <a:cs typeface="Times New Roman"/>
              </a:rPr>
              <a:t>mortale — il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suicidio.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613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(1567.7) 139:12.14 </a:t>
            </a:r>
            <a:r>
              <a:rPr sz="1200" spc="-5" dirty="0">
                <a:latin typeface="Times New Roman"/>
                <a:cs typeface="Times New Roman"/>
              </a:rPr>
              <a:t>Gli undici apostoli rimasero inorriditi, </a:t>
            </a:r>
            <a:r>
              <a:rPr sz="1200" dirty="0">
                <a:latin typeface="Times New Roman"/>
                <a:cs typeface="Times New Roman"/>
              </a:rPr>
              <a:t>storditi. </a:t>
            </a:r>
            <a:r>
              <a:rPr sz="1200" spc="-5" dirty="0">
                <a:latin typeface="Times New Roman"/>
                <a:cs typeface="Times New Roman"/>
              </a:rPr>
              <a:t>Gesù giudicò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pietà.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trovato  </a:t>
            </a:r>
            <a:r>
              <a:rPr sz="1200" spc="-5" dirty="0">
                <a:latin typeface="Times New Roman"/>
                <a:cs typeface="Times New Roman"/>
              </a:rPr>
              <a:t>difficile perdonare </a:t>
            </a:r>
            <a:r>
              <a:rPr sz="1200" dirty="0">
                <a:latin typeface="Times New Roman"/>
                <a:cs typeface="Times New Roman"/>
              </a:rPr>
              <a:t>Giuda,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è </a:t>
            </a:r>
            <a:r>
              <a:rPr sz="1200" spc="-5" dirty="0">
                <a:latin typeface="Times New Roman"/>
                <a:cs typeface="Times New Roman"/>
              </a:rPr>
              <a:t>evitato </a:t>
            </a:r>
            <a:r>
              <a:rPr sz="1200" dirty="0">
                <a:latin typeface="Times New Roman"/>
                <a:cs typeface="Times New Roman"/>
              </a:rPr>
              <a:t>da tutto un </a:t>
            </a:r>
            <a:r>
              <a:rPr sz="1200" spc="-5" dirty="0">
                <a:latin typeface="Times New Roman"/>
                <a:cs typeface="Times New Roman"/>
              </a:rPr>
              <a:t>immenso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67106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140: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L’ordinazione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dei dodici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74355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13664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(1568.1) 140:0.1 </a:t>
            </a:r>
            <a:r>
              <a:rPr sz="1200" spc="-5" dirty="0">
                <a:latin typeface="Times New Roman"/>
                <a:cs typeface="Times New Roman"/>
              </a:rPr>
              <a:t>POCO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12 </a:t>
            </a:r>
            <a:r>
              <a:rPr sz="1200" spc="-5" dirty="0">
                <a:latin typeface="Times New Roman"/>
                <a:cs typeface="Times New Roman"/>
              </a:rPr>
              <a:t>gennaio </a:t>
            </a:r>
            <a:r>
              <a:rPr sz="1200" dirty="0">
                <a:latin typeface="Times New Roman"/>
                <a:cs typeface="Times New Roman"/>
              </a:rPr>
              <a:t>dell’anno 27 d.C.,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riunì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ordinazione  </a:t>
            </a:r>
            <a:r>
              <a:rPr sz="1200" spc="-5" dirty="0">
                <a:latin typeface="Times New Roman"/>
                <a:cs typeface="Times New Roman"/>
              </a:rPr>
              <a:t>come predicatori </a:t>
            </a:r>
            <a:r>
              <a:rPr sz="1200" dirty="0">
                <a:latin typeface="Times New Roman"/>
                <a:cs typeface="Times New Roman"/>
              </a:rPr>
              <a:t>pubblici 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si aspettavano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chiamati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giorno all’altro; così </a:t>
            </a:r>
            <a:r>
              <a:rPr sz="1200" dirty="0">
                <a:latin typeface="Times New Roman"/>
                <a:cs typeface="Times New Roman"/>
              </a:rPr>
              <a:t>questa  mattina non </a:t>
            </a:r>
            <a:r>
              <a:rPr sz="1200" spc="-5" dirty="0">
                <a:latin typeface="Times New Roman"/>
                <a:cs typeface="Times New Roman"/>
              </a:rPr>
              <a:t>si allontanarono </a:t>
            </a:r>
            <a:r>
              <a:rPr sz="1200" dirty="0">
                <a:latin typeface="Times New Roman"/>
                <a:cs typeface="Times New Roman"/>
              </a:rPr>
              <a:t>molto dalla </a:t>
            </a:r>
            <a:r>
              <a:rPr sz="1200" spc="-5" dirty="0">
                <a:latin typeface="Times New Roman"/>
                <a:cs typeface="Times New Roman"/>
              </a:rPr>
              <a:t>riva per pescare. Alcuni </a:t>
            </a:r>
            <a:r>
              <a:rPr sz="1200" dirty="0">
                <a:latin typeface="Times New Roman"/>
                <a:cs typeface="Times New Roman"/>
              </a:rPr>
              <a:t>di loro erano </a:t>
            </a:r>
            <a:r>
              <a:rPr sz="1200" spc="-5" dirty="0">
                <a:latin typeface="Times New Roman"/>
                <a:cs typeface="Times New Roman"/>
              </a:rPr>
              <a:t>rimasti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riva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riparare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 armeggiare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attrezzi 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pesca.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(1568.2) 140:0.2 </a:t>
            </a:r>
            <a:r>
              <a:rPr sz="1200" spc="-5" dirty="0">
                <a:latin typeface="Times New Roman"/>
                <a:cs typeface="Times New Roman"/>
              </a:rPr>
              <a:t>Quando Gesù scese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spiaggia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riunire gli apostoli, chiamò per primi Andrea </a:t>
            </a:r>
            <a:r>
              <a:rPr sz="1200" dirty="0">
                <a:latin typeface="Times New Roman"/>
                <a:cs typeface="Times New Roman"/>
              </a:rPr>
              <a:t>e Pietro,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stavano pescando  vicino </a:t>
            </a:r>
            <a:r>
              <a:rPr sz="1200" spc="-5" dirty="0">
                <a:latin typeface="Times New Roman"/>
                <a:cs typeface="Times New Roman"/>
              </a:rPr>
              <a:t>alla riva;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fece segno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a Giovanni, </a:t>
            </a:r>
            <a:r>
              <a:rPr sz="1200" spc="-5" dirty="0">
                <a:latin typeface="Times New Roman"/>
                <a:cs typeface="Times New Roman"/>
              </a:rPr>
              <a:t>che stavano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battello poco lontano, chiacchierando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padre  Zebedeo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rammendando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reti. </a:t>
            </a:r>
            <a:r>
              <a:rPr sz="1200" dirty="0">
                <a:latin typeface="Times New Roman"/>
                <a:cs typeface="Times New Roman"/>
              </a:rPr>
              <a:t>Radunò poi a due a due </a:t>
            </a:r>
            <a:r>
              <a:rPr sz="1200" spc="-5" dirty="0">
                <a:latin typeface="Times New Roman"/>
                <a:cs typeface="Times New Roman"/>
              </a:rPr>
              <a:t>gli altri apostoli,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ebbe riuniti </a:t>
            </a:r>
            <a:r>
              <a:rPr sz="1200" dirty="0">
                <a:latin typeface="Times New Roman"/>
                <a:cs typeface="Times New Roman"/>
              </a:rPr>
              <a:t>tutti e dodici, </a:t>
            </a:r>
            <a:r>
              <a:rPr sz="1200" spc="-5" dirty="0">
                <a:latin typeface="Times New Roman"/>
                <a:cs typeface="Times New Roman"/>
              </a:rPr>
              <a:t>partì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montuosa a nord di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dove procedette </a:t>
            </a:r>
            <a:r>
              <a:rPr sz="1200" spc="-5" dirty="0">
                <a:latin typeface="Times New Roman"/>
                <a:cs typeface="Times New Roman"/>
              </a:rPr>
              <a:t>ad istruirli </a:t>
            </a:r>
            <a:r>
              <a:rPr sz="1200" dirty="0">
                <a:latin typeface="Times New Roman"/>
                <a:cs typeface="Times New Roman"/>
              </a:rPr>
              <a:t>in preparazione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ordinazione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ufficiale.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(1568.3) 140:0.3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volta tutti i </a:t>
            </a:r>
            <a:r>
              <a:rPr sz="1200" spc="-5" dirty="0">
                <a:latin typeface="Times New Roman"/>
                <a:cs typeface="Times New Roman"/>
              </a:rPr>
              <a:t>dodici gli apostoli erano </a:t>
            </a:r>
            <a:r>
              <a:rPr sz="1200" dirty="0">
                <a:latin typeface="Times New Roman"/>
                <a:cs typeface="Times New Roman"/>
              </a:rPr>
              <a:t>silenziosi;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Pietro era in </a:t>
            </a:r>
            <a:r>
              <a:rPr sz="1200" spc="-5" dirty="0">
                <a:latin typeface="Times New Roman"/>
                <a:cs typeface="Times New Roman"/>
              </a:rPr>
              <a:t>stato d’animo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riflessione. Alla fine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momento tanto </a:t>
            </a:r>
            <a:r>
              <a:rPr sz="1200" dirty="0">
                <a:latin typeface="Times New Roman"/>
                <a:cs typeface="Times New Roman"/>
              </a:rPr>
              <a:t>atteso </a:t>
            </a:r>
            <a:r>
              <a:rPr sz="1200" spc="-5" dirty="0">
                <a:latin typeface="Times New Roman"/>
                <a:cs typeface="Times New Roman"/>
              </a:rPr>
              <a:t>era giunto! Essi </a:t>
            </a:r>
            <a:r>
              <a:rPr sz="1200" dirty="0">
                <a:latin typeface="Times New Roman"/>
                <a:cs typeface="Times New Roman"/>
              </a:rPr>
              <a:t>stavano partendo da soli con il </a:t>
            </a:r>
            <a:r>
              <a:rPr sz="1200" spc="-5" dirty="0">
                <a:latin typeface="Times New Roman"/>
                <a:cs typeface="Times New Roman"/>
              </a:rPr>
              <a:t>Maestro per partecipare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sorta di cerimonia  </a:t>
            </a:r>
            <a:r>
              <a:rPr sz="1200" spc="-5" dirty="0">
                <a:latin typeface="Times New Roman"/>
                <a:cs typeface="Times New Roman"/>
              </a:rPr>
              <a:t>solenne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consacrazione personale </a:t>
            </a:r>
            <a:r>
              <a:rPr sz="1200" dirty="0">
                <a:latin typeface="Times New Roman"/>
                <a:cs typeface="Times New Roman"/>
              </a:rPr>
              <a:t>e di dedicazione </a:t>
            </a:r>
            <a:r>
              <a:rPr sz="1200" spc="-5" dirty="0">
                <a:latin typeface="Times New Roman"/>
                <a:cs typeface="Times New Roman"/>
              </a:rPr>
              <a:t>collettiva all’opera sacra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 nella </a:t>
            </a:r>
            <a:r>
              <a:rPr sz="1200" dirty="0">
                <a:latin typeface="Times New Roman"/>
                <a:cs typeface="Times New Roman"/>
              </a:rPr>
              <a:t>proclamazione  </a:t>
            </a:r>
            <a:r>
              <a:rPr sz="1200" spc="-5" dirty="0">
                <a:latin typeface="Times New Roman"/>
                <a:cs typeface="Times New Roman"/>
              </a:rPr>
              <a:t>della venuta del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L’istruzione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preliminare</a:t>
            </a:r>
            <a:endParaRPr sz="1600">
              <a:latin typeface="Times New Roman"/>
              <a:cs typeface="Times New Roman"/>
            </a:endParaRPr>
          </a:p>
          <a:p>
            <a:pPr marL="76200" marR="3486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(1568.4) 140:1.1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cerimonia ufficiale </a:t>
            </a:r>
            <a:r>
              <a:rPr sz="1200" dirty="0">
                <a:latin typeface="Times New Roman"/>
                <a:cs typeface="Times New Roman"/>
              </a:rPr>
              <a:t>di ordinazione </a:t>
            </a:r>
            <a:r>
              <a:rPr sz="1200" spc="-5" dirty="0">
                <a:latin typeface="Times New Roman"/>
                <a:cs typeface="Times New Roman"/>
              </a:rPr>
              <a:t>Gesù parlò ai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mentre stavano </a:t>
            </a:r>
            <a:r>
              <a:rPr sz="1200" dirty="0">
                <a:latin typeface="Times New Roman"/>
                <a:cs typeface="Times New Roman"/>
              </a:rPr>
              <a:t>seduti attorno a lui, </a:t>
            </a:r>
            <a:r>
              <a:rPr sz="1200" spc="-5" dirty="0">
                <a:latin typeface="Times New Roman"/>
                <a:cs typeface="Times New Roman"/>
              </a:rPr>
              <a:t>dicendo:  “Fratelli miei, l’ora del 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giunta. Vi </a:t>
            </a:r>
            <a:r>
              <a:rPr sz="1200" dirty="0">
                <a:latin typeface="Times New Roman"/>
                <a:cs typeface="Times New Roman"/>
              </a:rPr>
              <a:t>ho condotti qui da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con me </a:t>
            </a:r>
            <a:r>
              <a:rPr sz="1200" spc="-5" dirty="0">
                <a:latin typeface="Times New Roman"/>
                <a:cs typeface="Times New Roman"/>
              </a:rPr>
              <a:t>per presentarvi </a:t>
            </a:r>
            <a:r>
              <a:rPr sz="1200" dirty="0">
                <a:latin typeface="Times New Roman"/>
                <a:cs typeface="Times New Roman"/>
              </a:rPr>
              <a:t>al Padre come </a:t>
            </a:r>
            <a:r>
              <a:rPr sz="1200" spc="-5" dirty="0">
                <a:latin typeface="Times New Roman"/>
                <a:cs typeface="Times New Roman"/>
              </a:rPr>
              <a:t>ambasciatori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voi mi hanno </a:t>
            </a:r>
            <a:r>
              <a:rPr sz="1200" spc="-5" dirty="0">
                <a:latin typeface="Times New Roman"/>
                <a:cs typeface="Times New Roman"/>
              </a:rPr>
              <a:t>sentito parlare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regno nella </a:t>
            </a:r>
            <a:r>
              <a:rPr sz="1200" dirty="0">
                <a:latin typeface="Times New Roman"/>
                <a:cs typeface="Times New Roman"/>
              </a:rPr>
              <a:t>sinagoga quando foste </a:t>
            </a:r>
            <a:r>
              <a:rPr sz="1200" spc="-5" dirty="0">
                <a:latin typeface="Times New Roman"/>
                <a:cs typeface="Times New Roman"/>
              </a:rPr>
              <a:t>radunati </a:t>
            </a:r>
            <a:r>
              <a:rPr sz="1200" dirty="0">
                <a:latin typeface="Times New Roman"/>
                <a:cs typeface="Times New Roman"/>
              </a:rPr>
              <a:t>per la prima volta.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voi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69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17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appreso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sul regno del Padre </a:t>
            </a:r>
            <a:r>
              <a:rPr sz="1200" dirty="0">
                <a:latin typeface="Times New Roman"/>
                <a:cs typeface="Times New Roman"/>
              </a:rPr>
              <a:t>poiché siete stati a </a:t>
            </a:r>
            <a:r>
              <a:rPr sz="1200" spc="-5" dirty="0">
                <a:latin typeface="Times New Roman"/>
                <a:cs typeface="Times New Roman"/>
              </a:rPr>
              <a:t>lavorare 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nelle città </a:t>
            </a:r>
            <a:r>
              <a:rPr sz="1200" dirty="0">
                <a:latin typeface="Times New Roman"/>
                <a:cs typeface="Times New Roman"/>
              </a:rPr>
              <a:t>intorno </a:t>
            </a:r>
            <a:r>
              <a:rPr sz="1200" spc="-5" dirty="0">
                <a:latin typeface="Times New Roman"/>
                <a:cs typeface="Times New Roman"/>
              </a:rPr>
              <a:t>al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Galilea. Ma </a:t>
            </a:r>
            <a:r>
              <a:rPr sz="1200" dirty="0">
                <a:latin typeface="Times New Roman"/>
                <a:cs typeface="Times New Roman"/>
              </a:rPr>
              <a:t>ora ho qualcosa </a:t>
            </a:r>
            <a:r>
              <a:rPr sz="1200" spc="-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più da </a:t>
            </a:r>
            <a:r>
              <a:rPr sz="1200" spc="-5" dirty="0">
                <a:latin typeface="Times New Roman"/>
                <a:cs typeface="Times New Roman"/>
              </a:rPr>
              <a:t>dirvi su questo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(1568.5) 140:1.2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nuovo regno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stabilire nel cuore dei suoi figli terreni sarà </a:t>
            </a:r>
            <a:r>
              <a:rPr sz="1200" dirty="0">
                <a:latin typeface="Times New Roman"/>
                <a:cs typeface="Times New Roman"/>
              </a:rPr>
              <a:t>un dominio </a:t>
            </a:r>
            <a:r>
              <a:rPr sz="1200" spc="-5" dirty="0">
                <a:latin typeface="Times New Roman"/>
                <a:cs typeface="Times New Roman"/>
              </a:rPr>
              <a:t>eterno. Non ci sarà  </a:t>
            </a:r>
            <a:r>
              <a:rPr sz="1200" dirty="0">
                <a:latin typeface="Times New Roman"/>
                <a:cs typeface="Times New Roman"/>
              </a:rPr>
              <a:t>fine di questo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nel </a:t>
            </a:r>
            <a:r>
              <a:rPr sz="1200" dirty="0">
                <a:latin typeface="Times New Roman"/>
                <a:cs typeface="Times New Roman"/>
              </a:rPr>
              <a:t>cuore di coloro </a:t>
            </a:r>
            <a:r>
              <a:rPr sz="1200" spc="-5" dirty="0">
                <a:latin typeface="Times New Roman"/>
                <a:cs typeface="Times New Roman"/>
              </a:rPr>
              <a:t>che desiderano </a:t>
            </a:r>
            <a:r>
              <a:rPr sz="1200" dirty="0">
                <a:latin typeface="Times New Roman"/>
                <a:cs typeface="Times New Roman"/>
              </a:rPr>
              <a:t>fare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divina.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mio Padre non  è il </a:t>
            </a:r>
            <a:r>
              <a:rPr sz="1200" spc="-5" dirty="0">
                <a:latin typeface="Times New Roman"/>
                <a:cs typeface="Times New Roman"/>
              </a:rPr>
              <a:t>Dio degli </a:t>
            </a:r>
            <a:r>
              <a:rPr sz="1200" dirty="0">
                <a:latin typeface="Times New Roman"/>
                <a:cs typeface="Times New Roman"/>
              </a:rPr>
              <a:t>Ebrei o dei </a:t>
            </a:r>
            <a:r>
              <a:rPr sz="1200" spc="-5" dirty="0">
                <a:latin typeface="Times New Roman"/>
                <a:cs typeface="Times New Roman"/>
              </a:rPr>
              <a:t>Gentili. Molti verranno dall’oriente </a:t>
            </a:r>
            <a:r>
              <a:rPr sz="1200" dirty="0">
                <a:latin typeface="Times New Roman"/>
                <a:cs typeface="Times New Roman"/>
              </a:rPr>
              <a:t>e dall’occidente a </a:t>
            </a:r>
            <a:r>
              <a:rPr sz="1200" spc="-5" dirty="0">
                <a:latin typeface="Times New Roman"/>
                <a:cs typeface="Times New Roman"/>
              </a:rPr>
              <a:t>sedere con </a:t>
            </a:r>
            <a:r>
              <a:rPr sz="1200" dirty="0">
                <a:latin typeface="Times New Roman"/>
                <a:cs typeface="Times New Roman"/>
              </a:rPr>
              <a:t>noi nel </a:t>
            </a:r>
            <a:r>
              <a:rPr sz="1200" spc="-5" dirty="0">
                <a:latin typeface="Times New Roman"/>
                <a:cs typeface="Times New Roman"/>
              </a:rPr>
              <a:t>regno del </a:t>
            </a:r>
            <a:r>
              <a:rPr sz="1200" dirty="0">
                <a:latin typeface="Times New Roman"/>
                <a:cs typeface="Times New Roman"/>
              </a:rPr>
              <a:t>Padre, mentre molti </a:t>
            </a:r>
            <a:r>
              <a:rPr sz="1200" spc="-5" dirty="0">
                <a:latin typeface="Times New Roman"/>
                <a:cs typeface="Times New Roman"/>
              </a:rPr>
              <a:t>dei 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rifiuteranno 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questa nuova </a:t>
            </a:r>
            <a:r>
              <a:rPr sz="1200" spc="-5" dirty="0">
                <a:latin typeface="Times New Roman"/>
                <a:cs typeface="Times New Roman"/>
              </a:rPr>
              <a:t>fratellanza del </a:t>
            </a:r>
            <a:r>
              <a:rPr sz="1200" dirty="0">
                <a:latin typeface="Times New Roman"/>
                <a:cs typeface="Times New Roman"/>
              </a:rPr>
              <a:t>governo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Padre nel cuore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degli 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09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(1568.6) 140:1.3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potenza di questo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consisterà né </a:t>
            </a:r>
            <a:r>
              <a:rPr sz="1200" spc="-5" dirty="0">
                <a:latin typeface="Times New Roman"/>
                <a:cs typeface="Times New Roman"/>
              </a:rPr>
              <a:t>nella forza degli eserciti </a:t>
            </a:r>
            <a:r>
              <a:rPr sz="1200" dirty="0">
                <a:latin typeface="Times New Roman"/>
                <a:cs typeface="Times New Roman"/>
              </a:rPr>
              <a:t>né nel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ricchezze,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nella  gloria </a:t>
            </a:r>
            <a:r>
              <a:rPr sz="1200" dirty="0">
                <a:latin typeface="Times New Roman"/>
                <a:cs typeface="Times New Roman"/>
              </a:rPr>
              <a:t>dello spirito divino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verrà </a:t>
            </a:r>
            <a:r>
              <a:rPr sz="1200" spc="-5" dirty="0">
                <a:latin typeface="Times New Roman"/>
                <a:cs typeface="Times New Roman"/>
              </a:rPr>
              <a:t>ad istruire </a:t>
            </a:r>
            <a:r>
              <a:rPr sz="1200" dirty="0">
                <a:latin typeface="Times New Roman"/>
                <a:cs typeface="Times New Roman"/>
              </a:rPr>
              <a:t>le menti e a </a:t>
            </a:r>
            <a:r>
              <a:rPr sz="1200" spc="-5" dirty="0">
                <a:latin typeface="Times New Roman"/>
                <a:cs typeface="Times New Roman"/>
              </a:rPr>
              <a:t>dirigere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cittadini rinati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regno celeste,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Dio.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dell’amore in cui </a:t>
            </a:r>
            <a:r>
              <a:rPr sz="1200" spc="-5" dirty="0">
                <a:latin typeface="Times New Roman"/>
                <a:cs typeface="Times New Roman"/>
              </a:rPr>
              <a:t>regna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grido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battaglia sarà: </a:t>
            </a:r>
            <a:r>
              <a:rPr sz="1200" dirty="0">
                <a:latin typeface="Times New Roman"/>
                <a:cs typeface="Times New Roman"/>
              </a:rPr>
              <a:t>pace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buona volontà a tutti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Questo regno che andrete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 proclamare è il </a:t>
            </a:r>
            <a:r>
              <a:rPr sz="1200" spc="-5" dirty="0">
                <a:latin typeface="Times New Roman"/>
                <a:cs typeface="Times New Roman"/>
              </a:rPr>
              <a:t>desiderio degli </a:t>
            </a:r>
            <a:r>
              <a:rPr sz="1200" dirty="0">
                <a:latin typeface="Times New Roman"/>
                <a:cs typeface="Times New Roman"/>
              </a:rPr>
              <a:t>uomini buoni di tutte le </a:t>
            </a:r>
            <a:r>
              <a:rPr sz="1200" spc="-5" dirty="0">
                <a:latin typeface="Times New Roman"/>
                <a:cs typeface="Times New Roman"/>
              </a:rPr>
              <a:t>ere,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tutta la  </a:t>
            </a:r>
            <a:r>
              <a:rPr sz="1200" spc="-5" dirty="0">
                <a:latin typeface="Times New Roman"/>
                <a:cs typeface="Times New Roman"/>
              </a:rPr>
              <a:t>terra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delle sagge </a:t>
            </a:r>
            <a:r>
              <a:rPr sz="1200" dirty="0">
                <a:latin typeface="Times New Roman"/>
                <a:cs typeface="Times New Roman"/>
              </a:rPr>
              <a:t>promesse di tutti 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04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(1569.1) 140:1.4 </a:t>
            </a:r>
            <a:r>
              <a:rPr sz="1200" spc="-5" dirty="0">
                <a:latin typeface="Times New Roman"/>
                <a:cs typeface="Times New Roman"/>
              </a:rPr>
              <a:t>“Ma per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figli miei, </a:t>
            </a:r>
            <a:r>
              <a:rPr sz="1200" dirty="0">
                <a:latin typeface="Times New Roman"/>
                <a:cs typeface="Times New Roman"/>
              </a:rPr>
              <a:t>e per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che vorranno </a:t>
            </a:r>
            <a:r>
              <a:rPr sz="1200" dirty="0">
                <a:latin typeface="Times New Roman"/>
                <a:cs typeface="Times New Roman"/>
              </a:rPr>
              <a:t>seguirvi in questo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è stabilita una severa prova.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permetterà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oltrepassare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porte, ma voi </a:t>
            </a:r>
            <a:r>
              <a:rPr sz="1200" spc="-5" dirty="0">
                <a:latin typeface="Times New Roman"/>
                <a:cs typeface="Times New Roman"/>
              </a:rPr>
              <a:t>dovrete produrre </a:t>
            </a:r>
            <a:r>
              <a:rPr sz="1200" dirty="0">
                <a:latin typeface="Times New Roman"/>
                <a:cs typeface="Times New Roman"/>
              </a:rPr>
              <a:t>i frutti dello spirito di mio </a:t>
            </a:r>
            <a:r>
              <a:rPr sz="1200" spc="-5" dirty="0">
                <a:latin typeface="Times New Roman"/>
                <a:cs typeface="Times New Roman"/>
              </a:rPr>
              <a:t>Padre se vorrete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continuare</a:t>
            </a:r>
            <a:endParaRPr sz="1200">
              <a:latin typeface="Times New Roman"/>
              <a:cs typeface="Times New Roman"/>
            </a:endParaRPr>
          </a:p>
          <a:p>
            <a:pPr marL="88900" marR="2806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progressiva della comunità divina.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dico, nessuno </a:t>
            </a:r>
            <a:r>
              <a:rPr sz="1200" dirty="0">
                <a:latin typeface="Times New Roman"/>
                <a:cs typeface="Times New Roman"/>
              </a:rPr>
              <a:t>che dice: </a:t>
            </a:r>
            <a:r>
              <a:rPr sz="1200" spc="-5" dirty="0">
                <a:latin typeface="Times New Roman"/>
                <a:cs typeface="Times New Roman"/>
              </a:rPr>
              <a:t>‘Signore, Signore’ entrerà  nel regno dei </a:t>
            </a:r>
            <a:r>
              <a:rPr sz="1200" dirty="0">
                <a:latin typeface="Times New Roman"/>
                <a:cs typeface="Times New Roman"/>
              </a:rPr>
              <a:t>cieli, ma piuttosto colui </a:t>
            </a:r>
            <a:r>
              <a:rPr sz="1200" spc="-5" dirty="0">
                <a:latin typeface="Times New Roman"/>
                <a:cs typeface="Times New Roman"/>
              </a:rPr>
              <a:t>che fa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nei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9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(1569.2) 140:1.5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al mondo </a:t>
            </a:r>
            <a:r>
              <a:rPr sz="1200" spc="-5" dirty="0">
                <a:latin typeface="Times New Roman"/>
                <a:cs typeface="Times New Roman"/>
              </a:rPr>
              <a:t>sarà: </a:t>
            </a:r>
            <a:r>
              <a:rPr sz="1200" dirty="0">
                <a:latin typeface="Times New Roman"/>
                <a:cs typeface="Times New Roman"/>
              </a:rPr>
              <a:t>cercate prima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rettitudine, e </a:t>
            </a:r>
            <a:r>
              <a:rPr sz="1200" spc="-5" dirty="0">
                <a:latin typeface="Times New Roman"/>
                <a:cs typeface="Times New Roman"/>
              </a:rPr>
              <a:t>quando avrete trovato </a:t>
            </a:r>
            <a:r>
              <a:rPr sz="1200" dirty="0">
                <a:latin typeface="Times New Roman"/>
                <a:cs typeface="Times New Roman"/>
              </a:rPr>
              <a:t>questi,  tutte le </a:t>
            </a:r>
            <a:r>
              <a:rPr sz="1200" spc="-5" dirty="0">
                <a:latin typeface="Times New Roman"/>
                <a:cs typeface="Times New Roman"/>
              </a:rPr>
              <a:t>altre cose essenziali </a:t>
            </a:r>
            <a:r>
              <a:rPr sz="1200" dirty="0">
                <a:latin typeface="Times New Roman"/>
                <a:cs typeface="Times New Roman"/>
              </a:rPr>
              <a:t>per la sopravvivenza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vi saranno assicurate in </a:t>
            </a:r>
            <a:r>
              <a:rPr sz="1200" spc="-5" dirty="0">
                <a:latin typeface="Times New Roman"/>
                <a:cs typeface="Times New Roman"/>
              </a:rPr>
              <a:t>aggiunta.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vorrei </a:t>
            </a:r>
            <a:r>
              <a:rPr sz="1200" spc="-5" dirty="0">
                <a:latin typeface="Times New Roman"/>
                <a:cs typeface="Times New Roman"/>
              </a:rPr>
              <a:t>chiarirvi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questo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19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un’esibizione </a:t>
            </a:r>
            <a:r>
              <a:rPr sz="1200" dirty="0">
                <a:latin typeface="Times New Roman"/>
                <a:cs typeface="Times New Roman"/>
              </a:rPr>
              <a:t>esteriore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sconveniente dimostrazione. </a:t>
            </a:r>
            <a:r>
              <a:rPr sz="1200" spc="-5" dirty="0">
                <a:latin typeface="Times New Roman"/>
                <a:cs typeface="Times New Roman"/>
              </a:rPr>
              <a:t>Non dovete </a:t>
            </a:r>
            <a:r>
              <a:rPr sz="1200" dirty="0">
                <a:latin typeface="Times New Roman"/>
                <a:cs typeface="Times New Roman"/>
              </a:rPr>
              <a:t>partire quindi per 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‘esso </a:t>
            </a:r>
            <a:r>
              <a:rPr sz="1200" dirty="0">
                <a:latin typeface="Times New Roman"/>
                <a:cs typeface="Times New Roman"/>
              </a:rPr>
              <a:t>è qui’ o </a:t>
            </a:r>
            <a:r>
              <a:rPr sz="1200" spc="-5" dirty="0">
                <a:latin typeface="Times New Roman"/>
                <a:cs typeface="Times New Roman"/>
              </a:rPr>
              <a:t>‘esso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là’, perché questo </a:t>
            </a:r>
            <a:r>
              <a:rPr sz="1200" dirty="0">
                <a:latin typeface="Times New Roman"/>
                <a:cs typeface="Times New Roman"/>
              </a:rPr>
              <a:t>regno di cui </a:t>
            </a:r>
            <a:r>
              <a:rPr sz="1200" spc="-5" dirty="0">
                <a:latin typeface="Times New Roman"/>
                <a:cs typeface="Times New Roman"/>
              </a:rPr>
              <a:t>predicate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(1569.3) 140:1.6 </a:t>
            </a:r>
            <a:r>
              <a:rPr sz="1200" spc="-5" dirty="0">
                <a:latin typeface="Times New Roman"/>
                <a:cs typeface="Times New Roman"/>
              </a:rPr>
              <a:t>“Chiunque voglia essere grande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dovrà diventare un ministro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tutti; e </a:t>
            </a:r>
            <a:r>
              <a:rPr sz="1200" spc="-5" dirty="0">
                <a:latin typeface="Times New Roman"/>
                <a:cs typeface="Times New Roman"/>
              </a:rPr>
              <a:t>chiunque voglia essere  primo </a:t>
            </a:r>
            <a:r>
              <a:rPr sz="1200" dirty="0">
                <a:latin typeface="Times New Roman"/>
                <a:cs typeface="Times New Roman"/>
              </a:rPr>
              <a:t>tra voi, che diventi il </a:t>
            </a:r>
            <a:r>
              <a:rPr sz="1200" spc="-5" dirty="0">
                <a:latin typeface="Times New Roman"/>
                <a:cs typeface="Times New Roman"/>
              </a:rPr>
              <a:t>servitore dei </a:t>
            </a:r>
            <a:r>
              <a:rPr sz="1200" dirty="0">
                <a:latin typeface="Times New Roman"/>
                <a:cs typeface="Times New Roman"/>
              </a:rPr>
              <a:t>suoi fratelli.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sarete </a:t>
            </a:r>
            <a:r>
              <a:rPr sz="1200" spc="-5" dirty="0">
                <a:latin typeface="Times New Roman"/>
                <a:cs typeface="Times New Roman"/>
              </a:rPr>
              <a:t>veramente accolti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celeste,  non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più servitori ma </a:t>
            </a:r>
            <a:r>
              <a:rPr sz="1200" spc="-5" dirty="0">
                <a:latin typeface="Times New Roman"/>
                <a:cs typeface="Times New Roman"/>
              </a:rPr>
              <a:t>figli, figli del </a:t>
            </a:r>
            <a:r>
              <a:rPr sz="1200" dirty="0">
                <a:latin typeface="Times New Roman"/>
                <a:cs typeface="Times New Roman"/>
              </a:rPr>
              <a:t>Dio vivente. E </a:t>
            </a:r>
            <a:r>
              <a:rPr sz="1200" spc="-5" dirty="0">
                <a:latin typeface="Times New Roman"/>
                <a:cs typeface="Times New Roman"/>
              </a:rPr>
              <a:t>così questo regno progredirà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avrà </a:t>
            </a:r>
            <a:r>
              <a:rPr sz="1200" dirty="0">
                <a:latin typeface="Times New Roman"/>
                <a:cs typeface="Times New Roman"/>
              </a:rPr>
              <a:t>travolto tutte le  </a:t>
            </a:r>
            <a:r>
              <a:rPr sz="1200" spc="-5" dirty="0">
                <a:latin typeface="Times New Roman"/>
                <a:cs typeface="Times New Roman"/>
              </a:rPr>
              <a:t>barriere </a:t>
            </a:r>
            <a:r>
              <a:rPr sz="1200" dirty="0">
                <a:latin typeface="Times New Roman"/>
                <a:cs typeface="Times New Roman"/>
              </a:rPr>
              <a:t>e portato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nella verità salvifica che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proclamare. Anche 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di mano, </a:t>
            </a:r>
            <a:r>
              <a:rPr sz="1200" spc="-5" dirty="0">
                <a:latin typeface="Times New Roman"/>
                <a:cs typeface="Times New Roman"/>
              </a:rPr>
              <a:t>ed alcuni </a:t>
            </a:r>
            <a:r>
              <a:rPr sz="1200" dirty="0">
                <a:latin typeface="Times New Roman"/>
                <a:cs typeface="Times New Roman"/>
              </a:rPr>
              <a:t>di voi non </a:t>
            </a:r>
            <a:r>
              <a:rPr sz="1200" spc="-5" dirty="0">
                <a:latin typeface="Times New Roman"/>
                <a:cs typeface="Times New Roman"/>
              </a:rPr>
              <a:t>moriranno </a:t>
            </a:r>
            <a:r>
              <a:rPr sz="1200" dirty="0">
                <a:latin typeface="Times New Roman"/>
                <a:cs typeface="Times New Roman"/>
              </a:rPr>
              <a:t>senza aver visto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venire </a:t>
            </a:r>
            <a:r>
              <a:rPr sz="1200" spc="-5" dirty="0">
                <a:latin typeface="Times New Roman"/>
                <a:cs typeface="Times New Roman"/>
              </a:rPr>
              <a:t>con grande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(1569.4) 140:1.7 </a:t>
            </a:r>
            <a:r>
              <a:rPr sz="1200" spc="-5" dirty="0">
                <a:latin typeface="Times New Roman"/>
                <a:cs typeface="Times New Roman"/>
              </a:rPr>
              <a:t>“E ciò </a:t>
            </a:r>
            <a:r>
              <a:rPr sz="1200" dirty="0">
                <a:latin typeface="Times New Roman"/>
                <a:cs typeface="Times New Roman"/>
              </a:rPr>
              <a:t>che i vostri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vedono </a:t>
            </a:r>
            <a:r>
              <a:rPr sz="1200" spc="-5" dirty="0">
                <a:latin typeface="Times New Roman"/>
                <a:cs typeface="Times New Roman"/>
              </a:rPr>
              <a:t>ora, questo piccolo </a:t>
            </a:r>
            <a:r>
              <a:rPr sz="1200" dirty="0">
                <a:latin typeface="Times New Roman"/>
                <a:cs typeface="Times New Roman"/>
              </a:rPr>
              <a:t>inizio di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uomini comuni, si </a:t>
            </a:r>
            <a:r>
              <a:rPr sz="1200" spc="-5" dirty="0">
                <a:latin typeface="Times New Roman"/>
                <a:cs typeface="Times New Roman"/>
              </a:rPr>
              <a:t>moltiplicherà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crescerà </a:t>
            </a:r>
            <a:r>
              <a:rPr sz="1200" dirty="0">
                <a:latin typeface="Times New Roman"/>
                <a:cs typeface="Times New Roman"/>
              </a:rPr>
              <a:t>sino a  </a:t>
            </a:r>
            <a:r>
              <a:rPr sz="1200" spc="-5" dirty="0">
                <a:latin typeface="Times New Roman"/>
                <a:cs typeface="Times New Roman"/>
              </a:rPr>
              <a:t>che alla </a:t>
            </a:r>
            <a:r>
              <a:rPr sz="1200" dirty="0">
                <a:latin typeface="Times New Roman"/>
                <a:cs typeface="Times New Roman"/>
              </a:rPr>
              <a:t>fine tutta la terra </a:t>
            </a:r>
            <a:r>
              <a:rPr sz="1200" spc="-5" dirty="0">
                <a:latin typeface="Times New Roman"/>
                <a:cs typeface="Times New Roman"/>
              </a:rPr>
              <a:t>sarà ricolma </a:t>
            </a:r>
            <a:r>
              <a:rPr sz="1200" dirty="0">
                <a:latin typeface="Times New Roman"/>
                <a:cs typeface="Times New Roman"/>
              </a:rPr>
              <a:t>delle lodi di mio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tanto per le </a:t>
            </a:r>
            <a:r>
              <a:rPr sz="1200" spc="-5" dirty="0">
                <a:latin typeface="Times New Roman"/>
                <a:cs typeface="Times New Roman"/>
              </a:rPr>
              <a:t>parole che </a:t>
            </a:r>
            <a:r>
              <a:rPr sz="1200" dirty="0">
                <a:latin typeface="Times New Roman"/>
                <a:cs typeface="Times New Roman"/>
              </a:rPr>
              <a:t>pronuncerete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per la vita </a:t>
            </a:r>
            <a:r>
              <a:rPr sz="1200" spc="-5" dirty="0">
                <a:latin typeface="Times New Roman"/>
                <a:cs typeface="Times New Roman"/>
              </a:rPr>
              <a:t>che  vivrete 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sapranno che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stati con </a:t>
            </a:r>
            <a:r>
              <a:rPr sz="1200" dirty="0">
                <a:latin typeface="Times New Roman"/>
                <a:cs typeface="Times New Roman"/>
              </a:rPr>
              <a:t>me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siete stati istruiti sulle </a:t>
            </a:r>
            <a:r>
              <a:rPr sz="1200" spc="-5" dirty="0">
                <a:latin typeface="Times New Roman"/>
                <a:cs typeface="Times New Roman"/>
              </a:rPr>
              <a:t>realtà del regno. Anche se non vorrei </a:t>
            </a:r>
            <a:r>
              <a:rPr sz="1200" dirty="0">
                <a:latin typeface="Times New Roman"/>
                <a:cs typeface="Times New Roman"/>
              </a:rPr>
              <a:t>porre </a:t>
            </a:r>
            <a:r>
              <a:rPr sz="1200" spc="-5" dirty="0">
                <a:latin typeface="Times New Roman"/>
                <a:cs typeface="Times New Roman"/>
              </a:rPr>
              <a:t>grevi  fardelli </a:t>
            </a:r>
            <a:r>
              <a:rPr sz="1200" dirty="0">
                <a:latin typeface="Times New Roman"/>
                <a:cs typeface="Times New Roman"/>
              </a:rPr>
              <a:t>sulle vostre menti, </a:t>
            </a:r>
            <a:r>
              <a:rPr sz="1200" spc="-5" dirty="0">
                <a:latin typeface="Times New Roman"/>
                <a:cs typeface="Times New Roman"/>
              </a:rPr>
              <a:t>sto per caricare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anime della </a:t>
            </a:r>
            <a:r>
              <a:rPr sz="1200" dirty="0">
                <a:latin typeface="Times New Roman"/>
                <a:cs typeface="Times New Roman"/>
              </a:rPr>
              <a:t>solenne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rappresentarmi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quando presto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lascerò, </a:t>
            </a:r>
            <a:r>
              <a:rPr sz="1200" dirty="0">
                <a:latin typeface="Times New Roman"/>
                <a:cs typeface="Times New Roman"/>
              </a:rPr>
              <a:t>come io </a:t>
            </a:r>
            <a:r>
              <a:rPr sz="1200" spc="-5" dirty="0">
                <a:latin typeface="Times New Roman"/>
                <a:cs typeface="Times New Roman"/>
              </a:rPr>
              <a:t>rappresento </a:t>
            </a:r>
            <a:r>
              <a:rPr sz="1200" dirty="0">
                <a:latin typeface="Times New Roman"/>
                <a:cs typeface="Times New Roman"/>
              </a:rPr>
              <a:t>ora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sto </a:t>
            </a:r>
            <a:r>
              <a:rPr sz="1200" dirty="0">
                <a:latin typeface="Times New Roman"/>
                <a:cs typeface="Times New Roman"/>
              </a:rPr>
              <a:t>vivendo </a:t>
            </a:r>
            <a:r>
              <a:rPr sz="1200" spc="-5" dirty="0">
                <a:latin typeface="Times New Roman"/>
                <a:cs typeface="Times New Roman"/>
              </a:rPr>
              <a:t>nella carne.”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alzò in</a:t>
            </a:r>
            <a:r>
              <a:rPr sz="1200" spc="-5" dirty="0">
                <a:latin typeface="Times New Roman"/>
                <a:cs typeface="Times New Roman"/>
              </a:rPr>
              <a:t> piedi.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L’ordinazione</a:t>
            </a:r>
            <a:endParaRPr sz="1600">
              <a:latin typeface="Times New Roman"/>
              <a:cs typeface="Times New Roman"/>
            </a:endParaRPr>
          </a:p>
          <a:p>
            <a:pPr marL="76200" marR="14351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(1569.5) 140:2.1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ora ai dodici 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appena ascoltato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dichiarazione </a:t>
            </a:r>
            <a:r>
              <a:rPr sz="1200" spc="-5" dirty="0">
                <a:latin typeface="Times New Roman"/>
                <a:cs typeface="Times New Roman"/>
              </a:rPr>
              <a:t>sul regno d’inginocchiarsi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cerchio attorno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posò le </a:t>
            </a:r>
            <a:r>
              <a:rPr sz="1200" spc="-5" dirty="0">
                <a:latin typeface="Times New Roman"/>
                <a:cs typeface="Times New Roman"/>
              </a:rPr>
              <a:t>sue mani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apostolo, </a:t>
            </a:r>
            <a:r>
              <a:rPr sz="1200" dirty="0">
                <a:latin typeface="Times New Roman"/>
                <a:cs typeface="Times New Roman"/>
              </a:rPr>
              <a:t>cominciando da Giuda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e finendo </a:t>
            </a:r>
            <a:r>
              <a:rPr sz="1200" spc="-5" dirty="0">
                <a:latin typeface="Times New Roman"/>
                <a:cs typeface="Times New Roman"/>
              </a:rPr>
              <a:t>con  Andrea.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averli benedetti, egli stese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 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pregò: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657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96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(1569.6) 140:2.2 </a:t>
            </a:r>
            <a:r>
              <a:rPr sz="1200" spc="-5" dirty="0">
                <a:latin typeface="Times New Roman"/>
                <a:cs typeface="Times New Roman"/>
              </a:rPr>
              <a:t>“Padre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conduco </a:t>
            </a:r>
            <a:r>
              <a:rPr sz="1200" dirty="0">
                <a:latin typeface="Times New Roman"/>
                <a:cs typeface="Times New Roman"/>
              </a:rPr>
              <a:t>ora a te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uomini, miei </a:t>
            </a:r>
            <a:r>
              <a:rPr sz="1200" spc="-5" dirty="0">
                <a:latin typeface="Times New Roman"/>
                <a:cs typeface="Times New Roman"/>
              </a:rPr>
              <a:t>messaggeri. Tra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figli sulla </a:t>
            </a:r>
            <a:r>
              <a:rPr sz="1200" dirty="0">
                <a:latin typeface="Times New Roman"/>
                <a:cs typeface="Times New Roman"/>
              </a:rPr>
              <a:t>terra ho </a:t>
            </a:r>
            <a:r>
              <a:rPr sz="1200" spc="-5" dirty="0">
                <a:latin typeface="Times New Roman"/>
                <a:cs typeface="Times New Roman"/>
              </a:rPr>
              <a:t>scelto questi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per  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rappresentarmi come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te. </a:t>
            </a:r>
            <a:r>
              <a:rPr sz="1200" spc="-5" dirty="0">
                <a:latin typeface="Times New Roman"/>
                <a:cs typeface="Times New Roman"/>
              </a:rPr>
              <a:t>Amali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accompagnali come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me.  Ed </a:t>
            </a:r>
            <a:r>
              <a:rPr sz="1200" spc="-5" dirty="0">
                <a:latin typeface="Times New Roman"/>
                <a:cs typeface="Times New Roman"/>
              </a:rPr>
              <a:t>ora, Padre </a:t>
            </a:r>
            <a:r>
              <a:rPr sz="1200" dirty="0">
                <a:latin typeface="Times New Roman"/>
                <a:cs typeface="Times New Roman"/>
              </a:rPr>
              <a:t>mio, dona 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la saggezza poiché io </a:t>
            </a:r>
            <a:r>
              <a:rPr sz="1200" spc="-5" dirty="0">
                <a:latin typeface="Times New Roman"/>
                <a:cs typeface="Times New Roman"/>
              </a:rPr>
              <a:t>pongo </a:t>
            </a:r>
            <a:r>
              <a:rPr sz="1200" dirty="0">
                <a:latin typeface="Times New Roman"/>
                <a:cs typeface="Times New Roman"/>
              </a:rPr>
              <a:t>tutti gli </a:t>
            </a:r>
            <a:r>
              <a:rPr sz="1200" spc="-5" dirty="0">
                <a:latin typeface="Times New Roman"/>
                <a:cs typeface="Times New Roman"/>
              </a:rPr>
              <a:t>affari del regno futuro nelle </a:t>
            </a:r>
            <a:r>
              <a:rPr sz="1200" dirty="0">
                <a:latin typeface="Times New Roman"/>
                <a:cs typeface="Times New Roman"/>
              </a:rPr>
              <a:t>loro mani. E vorrei,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tale è la tua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restare qualche tempo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aiutarli nel loro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nuovamente, Padre </a:t>
            </a:r>
            <a:r>
              <a:rPr sz="1200" dirty="0">
                <a:latin typeface="Times New Roman"/>
                <a:cs typeface="Times New Roman"/>
              </a:rPr>
              <a:t>mio, ti </a:t>
            </a:r>
            <a:r>
              <a:rPr sz="1200" spc="-5" dirty="0">
                <a:latin typeface="Times New Roman"/>
                <a:cs typeface="Times New Roman"/>
              </a:rPr>
              <a:t>ringrazio  per questi </a:t>
            </a:r>
            <a:r>
              <a:rPr sz="1200" dirty="0">
                <a:latin typeface="Times New Roman"/>
                <a:cs typeface="Times New Roman"/>
              </a:rPr>
              <a:t>uomini e li </a:t>
            </a:r>
            <a:r>
              <a:rPr sz="1200" spc="-5" dirty="0">
                <a:latin typeface="Times New Roman"/>
                <a:cs typeface="Times New Roman"/>
              </a:rPr>
              <a:t>affido 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mentre io vado a </a:t>
            </a:r>
            <a:r>
              <a:rPr sz="1200" spc="-5" dirty="0">
                <a:latin typeface="Times New Roman"/>
                <a:cs typeface="Times New Roman"/>
              </a:rPr>
              <a:t>completare l’opera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compiere.”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6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(1570.1) 140:2.3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pregare, gli apostoli rimasero </a:t>
            </a:r>
            <a:r>
              <a:rPr sz="1200" dirty="0">
                <a:latin typeface="Times New Roman"/>
                <a:cs typeface="Times New Roman"/>
              </a:rPr>
              <a:t>ognuno </a:t>
            </a:r>
            <a:r>
              <a:rPr sz="1200" spc="-5" dirty="0">
                <a:latin typeface="Times New Roman"/>
                <a:cs typeface="Times New Roman"/>
              </a:rPr>
              <a:t>chinato al proprio </a:t>
            </a:r>
            <a:r>
              <a:rPr sz="1200" dirty="0">
                <a:latin typeface="Times New Roman"/>
                <a:cs typeface="Times New Roman"/>
              </a:rPr>
              <a:t>posto. </a:t>
            </a:r>
            <a:r>
              <a:rPr sz="1200" spc="-5" dirty="0">
                <a:latin typeface="Times New Roman"/>
                <a:cs typeface="Times New Roman"/>
              </a:rPr>
              <a:t>Trascorsero parecchi </a:t>
            </a:r>
            <a:r>
              <a:rPr sz="1200" dirty="0">
                <a:latin typeface="Times New Roman"/>
                <a:cs typeface="Times New Roman"/>
              </a:rPr>
              <a:t>minuti 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osasse </a:t>
            </a:r>
            <a:r>
              <a:rPr sz="1200" dirty="0">
                <a:latin typeface="Times New Roman"/>
                <a:cs typeface="Times New Roman"/>
              </a:rPr>
              <a:t>alzare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occhi per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Maestro.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essi abbracciarono 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disse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parola. Un grande silenzio pervadeva quel luogo, mentre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 contemplava dall’alto questa scena sacra </a:t>
            </a:r>
            <a:r>
              <a:rPr sz="1200" dirty="0">
                <a:latin typeface="Times New Roman"/>
                <a:cs typeface="Times New Roman"/>
              </a:rPr>
              <a:t>e  solenne —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che </a:t>
            </a:r>
            <a:r>
              <a:rPr sz="1200" dirty="0">
                <a:latin typeface="Times New Roman"/>
                <a:cs typeface="Times New Roman"/>
              </a:rPr>
              <a:t>poneva gli </a:t>
            </a:r>
            <a:r>
              <a:rPr sz="1200" spc="-5" dirty="0">
                <a:latin typeface="Times New Roman"/>
                <a:cs typeface="Times New Roman"/>
              </a:rPr>
              <a:t>affari della fratellanza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menti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sermone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ordinazione</a:t>
            </a:r>
            <a:endParaRPr sz="1600">
              <a:latin typeface="Times New Roman"/>
              <a:cs typeface="Times New Roman"/>
            </a:endParaRPr>
          </a:p>
          <a:p>
            <a:pPr marL="63500" marR="1517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(1570.2) 140:3.1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 parlò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“Ora che siete ambasciatori del regno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Padre, siete </a:t>
            </a:r>
            <a:r>
              <a:rPr sz="1200" dirty="0">
                <a:latin typeface="Times New Roman"/>
                <a:cs typeface="Times New Roman"/>
              </a:rPr>
              <a:t>divenuti con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di uomini  </a:t>
            </a:r>
            <a:r>
              <a:rPr sz="1200" spc="-5" dirty="0">
                <a:latin typeface="Times New Roman"/>
                <a:cs typeface="Times New Roman"/>
              </a:rPr>
              <a:t>separati </a:t>
            </a:r>
            <a:r>
              <a:rPr sz="1200" dirty="0">
                <a:latin typeface="Times New Roman"/>
                <a:cs typeface="Times New Roman"/>
              </a:rPr>
              <a:t>e distinti da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uomini sulla </a:t>
            </a:r>
            <a:r>
              <a:rPr sz="1200" spc="-5" dirty="0">
                <a:latin typeface="Times New Roman"/>
                <a:cs typeface="Times New Roman"/>
              </a:rPr>
              <a:t>terra. 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più come uomini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ma </a:t>
            </a:r>
            <a:r>
              <a:rPr sz="1200" spc="-5" dirty="0">
                <a:latin typeface="Times New Roman"/>
                <a:cs typeface="Times New Roman"/>
              </a:rPr>
              <a:t>come cittadini illuminati </a:t>
            </a:r>
            <a:r>
              <a:rPr sz="1200" dirty="0">
                <a:latin typeface="Times New Roman"/>
                <a:cs typeface="Times New Roman"/>
              </a:rPr>
              <a:t>di  un </a:t>
            </a:r>
            <a:r>
              <a:rPr sz="1200" spc="-5" dirty="0">
                <a:latin typeface="Times New Roman"/>
                <a:cs typeface="Times New Roman"/>
              </a:rPr>
              <a:t>altro paese celeste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creature ignoranti </a:t>
            </a:r>
            <a:r>
              <a:rPr sz="1200" dirty="0">
                <a:latin typeface="Times New Roman"/>
                <a:cs typeface="Times New Roman"/>
              </a:rPr>
              <a:t>di questo mondo </a:t>
            </a:r>
            <a:r>
              <a:rPr sz="1200" spc="-5" dirty="0">
                <a:latin typeface="Times New Roman"/>
                <a:cs typeface="Times New Roman"/>
              </a:rPr>
              <a:t>ottenebrato.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sufficiente che </a:t>
            </a:r>
            <a:r>
              <a:rPr sz="1200" dirty="0">
                <a:latin typeface="Times New Roman"/>
                <a:cs typeface="Times New Roman"/>
              </a:rPr>
              <a:t>viviate </a:t>
            </a:r>
            <a:r>
              <a:rPr sz="1200" spc="-5" dirty="0">
                <a:latin typeface="Times New Roman"/>
                <a:cs typeface="Times New Roman"/>
              </a:rPr>
              <a:t>come eravate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quest’ora,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d’ora </a:t>
            </a:r>
            <a:r>
              <a:rPr sz="1200" dirty="0">
                <a:latin typeface="Times New Roman"/>
                <a:cs typeface="Times New Roman"/>
              </a:rPr>
              <a:t>in poi dovete </a:t>
            </a:r>
            <a:r>
              <a:rPr sz="1200" spc="-5" dirty="0">
                <a:latin typeface="Times New Roman"/>
                <a:cs typeface="Times New Roman"/>
              </a:rPr>
              <a:t>vivere come coloro che hanno gustato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glorie </a:t>
            </a:r>
            <a:r>
              <a:rPr sz="1200" dirty="0">
                <a:latin typeface="Times New Roman"/>
                <a:cs typeface="Times New Roman"/>
              </a:rPr>
              <a:t>di una vita migliore e che sono </a:t>
            </a:r>
            <a:r>
              <a:rPr sz="1200" spc="-5" dirty="0">
                <a:latin typeface="Times New Roman"/>
                <a:cs typeface="Times New Roman"/>
              </a:rPr>
              <a:t>stati rinviati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terra come ambasciatori del Sovrano </a:t>
            </a:r>
            <a:r>
              <a:rPr sz="1200" dirty="0">
                <a:latin typeface="Times New Roman"/>
                <a:cs typeface="Times New Roman"/>
              </a:rPr>
              <a:t>di questo mondo nuovo e </a:t>
            </a:r>
            <a:r>
              <a:rPr sz="1200" spc="-5" dirty="0">
                <a:latin typeface="Times New Roman"/>
                <a:cs typeface="Times New Roman"/>
              </a:rPr>
              <a:t>migliore. Dall’insegnante ci si aspetta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che dall’allievo;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padrone si esige </a:t>
            </a:r>
            <a:r>
              <a:rPr sz="1200" dirty="0">
                <a:latin typeface="Times New Roman"/>
                <a:cs typeface="Times New Roman"/>
              </a:rPr>
              <a:t>di più che </a:t>
            </a:r>
            <a:r>
              <a:rPr sz="1200" spc="-5" dirty="0">
                <a:latin typeface="Times New Roman"/>
                <a:cs typeface="Times New Roman"/>
              </a:rPr>
              <a:t>dal servitore. Dai </a:t>
            </a:r>
            <a:r>
              <a:rPr sz="1200" dirty="0">
                <a:latin typeface="Times New Roman"/>
                <a:cs typeface="Times New Roman"/>
              </a:rPr>
              <a:t>cittadini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richiede di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cittadini del regno terrestre.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Alcune</a:t>
            </a:r>
            <a:endParaRPr sz="1200">
              <a:latin typeface="Times New Roman"/>
              <a:cs typeface="Times New Roman"/>
            </a:endParaRPr>
          </a:p>
          <a:p>
            <a:pPr marL="63500" marR="10922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delle cose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sto per </a:t>
            </a:r>
            <a:r>
              <a:rPr sz="1200" dirty="0">
                <a:latin typeface="Times New Roman"/>
                <a:cs typeface="Times New Roman"/>
              </a:rPr>
              <a:t>dirvi </a:t>
            </a:r>
            <a:r>
              <a:rPr sz="1200" spc="-5" dirty="0">
                <a:latin typeface="Times New Roman"/>
                <a:cs typeface="Times New Roman"/>
              </a:rPr>
              <a:t>potranno sembrare </a:t>
            </a:r>
            <a:r>
              <a:rPr sz="1200" dirty="0">
                <a:latin typeface="Times New Roman"/>
                <a:cs typeface="Times New Roman"/>
              </a:rPr>
              <a:t>difficili, ma voi </a:t>
            </a:r>
            <a:r>
              <a:rPr sz="1200" spc="-5" dirty="0">
                <a:latin typeface="Times New Roman"/>
                <a:cs typeface="Times New Roman"/>
              </a:rPr>
              <a:t>avete 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rappresentarmi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rappresento il 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obbligati </a:t>
            </a:r>
            <a:r>
              <a:rPr sz="1200" dirty="0">
                <a:latin typeface="Times New Roman"/>
                <a:cs typeface="Times New Roman"/>
              </a:rPr>
              <a:t>a conformarvi a </a:t>
            </a:r>
            <a:r>
              <a:rPr sz="1200" spc="-5" dirty="0">
                <a:latin typeface="Times New Roman"/>
                <a:cs typeface="Times New Roman"/>
              </a:rPr>
              <a:t>quegli insegnamenti </a:t>
            </a:r>
            <a:r>
              <a:rPr sz="1200" dirty="0">
                <a:latin typeface="Times New Roman"/>
                <a:cs typeface="Times New Roman"/>
              </a:rPr>
              <a:t>e a quelle </a:t>
            </a:r>
            <a:r>
              <a:rPr sz="1200" spc="-5" dirty="0">
                <a:latin typeface="Times New Roman"/>
                <a:cs typeface="Times New Roman"/>
              </a:rPr>
              <a:t>pratiche che riflettono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 marR="1943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miei ideali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mortale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 spazio, </a:t>
            </a:r>
            <a:r>
              <a:rPr sz="1200" dirty="0">
                <a:latin typeface="Times New Roman"/>
                <a:cs typeface="Times New Roman"/>
              </a:rPr>
              <a:t>e di cui io do </a:t>
            </a:r>
            <a:r>
              <a:rPr sz="1200" spc="-5" dirty="0">
                <a:latin typeface="Times New Roman"/>
                <a:cs typeface="Times New Roman"/>
              </a:rPr>
              <a:t>l’esempio </a:t>
            </a:r>
            <a:r>
              <a:rPr sz="1200" dirty="0">
                <a:latin typeface="Times New Roman"/>
                <a:cs typeface="Times New Roman"/>
              </a:rPr>
              <a:t>nella mia 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rivelazione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 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925" cy="35591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(1570.3) 140:3.2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mando nel </a:t>
            </a:r>
            <a:r>
              <a:rPr sz="1200" dirty="0">
                <a:latin typeface="Times New Roman"/>
                <a:cs typeface="Times New Roman"/>
              </a:rPr>
              <a:t>mondo a proclamare la </a:t>
            </a:r>
            <a:r>
              <a:rPr sz="1200" spc="-5" dirty="0">
                <a:latin typeface="Times New Roman"/>
                <a:cs typeface="Times New Roman"/>
              </a:rPr>
              <a:t>libertà ai prigionieri </a:t>
            </a:r>
            <a:r>
              <a:rPr sz="1200" dirty="0">
                <a:latin typeface="Times New Roman"/>
                <a:cs typeface="Times New Roman"/>
              </a:rPr>
              <a:t>spirituali,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schiavi </a:t>
            </a:r>
            <a:r>
              <a:rPr sz="1200" dirty="0">
                <a:latin typeface="Times New Roman"/>
                <a:cs typeface="Times New Roman"/>
              </a:rPr>
              <a:t>della paura, e  a </a:t>
            </a:r>
            <a:r>
              <a:rPr sz="1200" spc="-5" dirty="0">
                <a:latin typeface="Times New Roman"/>
                <a:cs typeface="Times New Roman"/>
              </a:rPr>
              <a:t>guarire gli ammalati </a:t>
            </a:r>
            <a:r>
              <a:rPr sz="1200" dirty="0">
                <a:latin typeface="Times New Roman"/>
                <a:cs typeface="Times New Roman"/>
              </a:rPr>
              <a:t>secondo la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cieli. Quando </a:t>
            </a:r>
            <a:r>
              <a:rPr sz="1200" spc="-5" dirty="0">
                <a:latin typeface="Times New Roman"/>
                <a:cs typeface="Times New Roman"/>
              </a:rPr>
              <a:t>troverete figli miei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disperazione, </a:t>
            </a:r>
            <a:r>
              <a:rPr sz="1200" dirty="0">
                <a:latin typeface="Times New Roman"/>
                <a:cs typeface="Times New Roman"/>
              </a:rPr>
              <a:t>parlate loro in  modo </a:t>
            </a:r>
            <a:r>
              <a:rPr sz="1200" spc="-5" dirty="0">
                <a:latin typeface="Times New Roman"/>
                <a:cs typeface="Times New Roman"/>
              </a:rPr>
              <a:t>incoraggiante, </a:t>
            </a:r>
            <a:r>
              <a:rPr sz="1200" dirty="0">
                <a:latin typeface="Times New Roman"/>
                <a:cs typeface="Times New Roman"/>
              </a:rPr>
              <a:t>dicendo: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(1570.4) 140:3.3 </a:t>
            </a:r>
            <a:r>
              <a:rPr sz="1200" spc="-5" dirty="0">
                <a:latin typeface="Times New Roman"/>
                <a:cs typeface="Times New Roman"/>
              </a:rPr>
              <a:t>“Beati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poveri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spirito, gli </a:t>
            </a:r>
            <a:r>
              <a:rPr sz="1200" dirty="0">
                <a:latin typeface="Times New Roman"/>
                <a:cs typeface="Times New Roman"/>
              </a:rPr>
              <a:t>umili,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tesori del regno dei cieli appartengono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(1570.5) 140:3.4 </a:t>
            </a:r>
            <a:r>
              <a:rPr sz="1200" spc="-5" dirty="0">
                <a:latin typeface="Times New Roman"/>
                <a:cs typeface="Times New Roman"/>
              </a:rPr>
              <a:t>“Beati coloro che hanno </a:t>
            </a:r>
            <a:r>
              <a:rPr sz="1200" dirty="0">
                <a:latin typeface="Times New Roman"/>
                <a:cs typeface="Times New Roman"/>
              </a:rPr>
              <a:t>fame e sete di </a:t>
            </a:r>
            <a:r>
              <a:rPr sz="1200" spc="-5" dirty="0">
                <a:latin typeface="Times New Roman"/>
                <a:cs typeface="Times New Roman"/>
              </a:rPr>
              <a:t>rettitudine, perché saranno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saziati.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(1570.6) 140:3.5 </a:t>
            </a:r>
            <a:r>
              <a:rPr sz="1200" spc="-5" dirty="0">
                <a:latin typeface="Times New Roman"/>
                <a:cs typeface="Times New Roman"/>
              </a:rPr>
              <a:t>“Beati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mansueti, perché erediteranno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(1570.7) 140:3.6 </a:t>
            </a:r>
            <a:r>
              <a:rPr sz="1200" spc="-5" dirty="0">
                <a:latin typeface="Times New Roman"/>
                <a:cs typeface="Times New Roman"/>
              </a:rPr>
              <a:t>“Beati </a:t>
            </a:r>
            <a:r>
              <a:rPr sz="1200" dirty="0">
                <a:latin typeface="Times New Roman"/>
                <a:cs typeface="Times New Roman"/>
              </a:rPr>
              <a:t>i puri di </a:t>
            </a:r>
            <a:r>
              <a:rPr sz="1200" spc="-5" dirty="0">
                <a:latin typeface="Times New Roman"/>
                <a:cs typeface="Times New Roman"/>
              </a:rPr>
              <a:t>cuore, perché </a:t>
            </a:r>
            <a:r>
              <a:rPr sz="1200" dirty="0">
                <a:latin typeface="Times New Roman"/>
                <a:cs typeface="Times New Roman"/>
              </a:rPr>
              <a:t>vedranno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(1570.8) 140:3.7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dite </a:t>
            </a:r>
            <a:r>
              <a:rPr sz="1200" spc="-5" dirty="0">
                <a:latin typeface="Times New Roman"/>
                <a:cs typeface="Times New Roman"/>
              </a:rPr>
              <a:t>anche 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figli queste altre parole </a:t>
            </a:r>
            <a:r>
              <a:rPr sz="1200" dirty="0">
                <a:latin typeface="Times New Roman"/>
                <a:cs typeface="Times New Roman"/>
              </a:rPr>
              <a:t>di conforto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promessa: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marL="520700" marR="650875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(1570.9) 140:3.8 </a:t>
            </a:r>
            <a:r>
              <a:rPr sz="1200" spc="-5" dirty="0">
                <a:latin typeface="Times New Roman"/>
                <a:cs typeface="Times New Roman"/>
              </a:rPr>
              <a:t>“Beati gli </a:t>
            </a:r>
            <a:r>
              <a:rPr sz="1200" dirty="0">
                <a:latin typeface="Times New Roman"/>
                <a:cs typeface="Times New Roman"/>
              </a:rPr>
              <a:t>afflitti, </a:t>
            </a:r>
            <a:r>
              <a:rPr sz="1200" spc="-5" dirty="0">
                <a:latin typeface="Times New Roman"/>
                <a:cs typeface="Times New Roman"/>
              </a:rPr>
              <a:t>perché saranno </a:t>
            </a:r>
            <a:r>
              <a:rPr sz="1200" dirty="0">
                <a:latin typeface="Times New Roman"/>
                <a:cs typeface="Times New Roman"/>
              </a:rPr>
              <a:t>consolati. </a:t>
            </a:r>
            <a:r>
              <a:rPr sz="1200" spc="-5" dirty="0">
                <a:latin typeface="Times New Roman"/>
                <a:cs typeface="Times New Roman"/>
              </a:rPr>
              <a:t>Beati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piangono, </a:t>
            </a:r>
            <a:r>
              <a:rPr sz="1200" dirty="0">
                <a:latin typeface="Times New Roman"/>
                <a:cs typeface="Times New Roman"/>
              </a:rPr>
              <a:t>perché riceveranno lo spirito di  letizia.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(1570.10) 140:3.9 </a:t>
            </a:r>
            <a:r>
              <a:rPr sz="1200" spc="-5" dirty="0">
                <a:latin typeface="Times New Roman"/>
                <a:cs typeface="Times New Roman"/>
              </a:rPr>
              <a:t>“Beati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misericordiosi, perché </a:t>
            </a:r>
            <a:r>
              <a:rPr sz="1200" dirty="0">
                <a:latin typeface="Times New Roman"/>
                <a:cs typeface="Times New Roman"/>
              </a:rPr>
              <a:t>otterranno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(1570.11) 140:3.10 </a:t>
            </a:r>
            <a:r>
              <a:rPr sz="1200" spc="-5" dirty="0">
                <a:latin typeface="Times New Roman"/>
                <a:cs typeface="Times New Roman"/>
              </a:rPr>
              <a:t>“Beati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pacificatori, perché saranno chiamati 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995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(1570.12) 140:3.11 </a:t>
            </a:r>
            <a:r>
              <a:rPr sz="1200" spc="-5" dirty="0">
                <a:latin typeface="Times New Roman"/>
                <a:cs typeface="Times New Roman"/>
              </a:rPr>
              <a:t>“Beati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perseguitati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rettitudine, perché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appartiene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cieli.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spc="-5" dirty="0">
                <a:latin typeface="Times New Roman"/>
                <a:cs typeface="Times New Roman"/>
              </a:rPr>
              <a:t>felici  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v’insulteranno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perseguiteranno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diranno falsamente ogni sorta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cattiverie </a:t>
            </a:r>
            <a:r>
              <a:rPr sz="1200" dirty="0">
                <a:latin typeface="Times New Roman"/>
                <a:cs typeface="Times New Roman"/>
              </a:rPr>
              <a:t>contro 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Gioite e siate estremamente </a:t>
            </a:r>
            <a:r>
              <a:rPr sz="1200" spc="-5" dirty="0">
                <a:latin typeface="Times New Roman"/>
                <a:cs typeface="Times New Roman"/>
              </a:rPr>
              <a:t>felici, perché grande </a:t>
            </a:r>
            <a:r>
              <a:rPr sz="1200" dirty="0">
                <a:latin typeface="Times New Roman"/>
                <a:cs typeface="Times New Roman"/>
              </a:rPr>
              <a:t>è la vostra ricompensa nei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(1570.13) 140:3.12 </a:t>
            </a:r>
            <a:r>
              <a:rPr sz="1200" spc="-5" dirty="0">
                <a:latin typeface="Times New Roman"/>
                <a:cs typeface="Times New Roman"/>
              </a:rPr>
              <a:t>“Fratelli miei, </a:t>
            </a:r>
            <a:r>
              <a:rPr sz="1200" dirty="0">
                <a:latin typeface="Times New Roman"/>
                <a:cs typeface="Times New Roman"/>
              </a:rPr>
              <a:t>quali io vi </a:t>
            </a:r>
            <a:r>
              <a:rPr sz="1200" spc="-5" dirty="0">
                <a:latin typeface="Times New Roman"/>
                <a:cs typeface="Times New Roman"/>
              </a:rPr>
              <a:t>mando </a:t>
            </a:r>
            <a:r>
              <a:rPr sz="1200" dirty="0">
                <a:latin typeface="Times New Roman"/>
                <a:cs typeface="Times New Roman"/>
              </a:rPr>
              <a:t>fuori, voi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sale della terra,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sale con </a:t>
            </a:r>
            <a:r>
              <a:rPr sz="1200" dirty="0">
                <a:latin typeface="Times New Roman"/>
                <a:cs typeface="Times New Roman"/>
              </a:rPr>
              <a:t>sapore di </a:t>
            </a:r>
            <a:r>
              <a:rPr sz="1200" spc="-5" dirty="0">
                <a:latin typeface="Times New Roman"/>
                <a:cs typeface="Times New Roman"/>
              </a:rPr>
              <a:t>salvezza. Ma se  questo sale </a:t>
            </a:r>
            <a:r>
              <a:rPr sz="1200" dirty="0">
                <a:latin typeface="Times New Roman"/>
                <a:cs typeface="Times New Roman"/>
              </a:rPr>
              <a:t>ha perso il </a:t>
            </a:r>
            <a:r>
              <a:rPr sz="1200" spc="-5" dirty="0">
                <a:latin typeface="Times New Roman"/>
                <a:cs typeface="Times New Roman"/>
              </a:rPr>
              <a:t>suo sapore, con che cosa si salerà? 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ormai più a nulla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ad essere gettato  </a:t>
            </a:r>
            <a:r>
              <a:rPr sz="1200" dirty="0">
                <a:latin typeface="Times New Roman"/>
                <a:cs typeface="Times New Roman"/>
              </a:rPr>
              <a:t>via e </a:t>
            </a:r>
            <a:r>
              <a:rPr sz="1200" spc="-5" dirty="0">
                <a:latin typeface="Times New Roman"/>
                <a:cs typeface="Times New Roman"/>
              </a:rPr>
              <a:t>calpestato dai piedi 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257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(1570.14) 140:3.13 </a:t>
            </a:r>
            <a:r>
              <a:rPr sz="1200" spc="-5" dirty="0">
                <a:latin typeface="Times New Roman"/>
                <a:cs typeface="Times New Roman"/>
              </a:rPr>
              <a:t>“Voi siete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Una città </a:t>
            </a:r>
            <a:r>
              <a:rPr sz="1200" spc="-5" dirty="0">
                <a:latin typeface="Times New Roman"/>
                <a:cs typeface="Times New Roman"/>
              </a:rPr>
              <a:t>situata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collina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nascosta. Né 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accendono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candela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metterla </a:t>
            </a:r>
            <a:r>
              <a:rPr sz="1200" dirty="0">
                <a:latin typeface="Times New Roman"/>
                <a:cs typeface="Times New Roman"/>
              </a:rPr>
              <a:t>sotto un </a:t>
            </a:r>
            <a:r>
              <a:rPr sz="1200" spc="-5" dirty="0">
                <a:latin typeface="Times New Roman"/>
                <a:cs typeface="Times New Roman"/>
              </a:rPr>
              <a:t>moggio,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candeliere; </a:t>
            </a:r>
            <a:r>
              <a:rPr sz="1200" spc="-5" dirty="0">
                <a:latin typeface="Times New Roman"/>
                <a:cs typeface="Times New Roman"/>
              </a:rPr>
              <a:t>ed essa </a:t>
            </a:r>
            <a:r>
              <a:rPr sz="1200" dirty="0">
                <a:latin typeface="Times New Roman"/>
                <a:cs typeface="Times New Roman"/>
              </a:rPr>
              <a:t>dona luce 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nella casa. </a:t>
            </a:r>
            <a:r>
              <a:rPr sz="1200" dirty="0">
                <a:latin typeface="Times New Roman"/>
                <a:cs typeface="Times New Roman"/>
              </a:rPr>
              <a:t>Che la vostra luce brilli </a:t>
            </a:r>
            <a:r>
              <a:rPr sz="1200" spc="-5" dirty="0">
                <a:latin typeface="Times New Roman"/>
                <a:cs typeface="Times New Roman"/>
              </a:rPr>
              <a:t>davanti agli </a:t>
            </a:r>
            <a:r>
              <a:rPr sz="1200" dirty="0">
                <a:latin typeface="Times New Roman"/>
                <a:cs typeface="Times New Roman"/>
              </a:rPr>
              <a:t>uomini così che possano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le vostre buone opere e siano </a:t>
            </a:r>
            <a:r>
              <a:rPr sz="1200" spc="-5" dirty="0">
                <a:latin typeface="Times New Roman"/>
                <a:cs typeface="Times New Roman"/>
              </a:rPr>
              <a:t>portati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glorificare </a:t>
            </a:r>
            <a:r>
              <a:rPr sz="1200" dirty="0">
                <a:latin typeface="Times New Roman"/>
                <a:cs typeface="Times New Roman"/>
              </a:rPr>
              <a:t>vostro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nei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6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(1571.1) 140:3.14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mando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rappresentarmi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agire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ambasciatori del regno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andate a proclamare la buona </a:t>
            </a:r>
            <a:r>
              <a:rPr sz="1200" spc="-5" dirty="0">
                <a:latin typeface="Times New Roman"/>
                <a:cs typeface="Times New Roman"/>
              </a:rPr>
              <a:t>novella, </a:t>
            </a:r>
            <a:r>
              <a:rPr sz="1200" dirty="0">
                <a:latin typeface="Times New Roman"/>
                <a:cs typeface="Times New Roman"/>
              </a:rPr>
              <a:t>riponete la vostra fiducia </a:t>
            </a:r>
            <a:r>
              <a:rPr sz="1200" spc="-5" dirty="0">
                <a:latin typeface="Times New Roman"/>
                <a:cs typeface="Times New Roman"/>
              </a:rPr>
              <a:t>nel Padre del </a:t>
            </a:r>
            <a:r>
              <a:rPr sz="1200" dirty="0">
                <a:latin typeface="Times New Roman"/>
                <a:cs typeface="Times New Roman"/>
              </a:rPr>
              <a:t>quale siete i </a:t>
            </a:r>
            <a:r>
              <a:rPr sz="1200" spc="-5" dirty="0">
                <a:latin typeface="Times New Roman"/>
                <a:cs typeface="Times New Roman"/>
              </a:rPr>
              <a:t>messaggeri. Non  resistete all’ingiustizia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forza; </a:t>
            </a:r>
            <a:r>
              <a:rPr sz="1200" dirty="0">
                <a:latin typeface="Times New Roman"/>
                <a:cs typeface="Times New Roman"/>
              </a:rPr>
              <a:t>non ponete la vostra </a:t>
            </a:r>
            <a:r>
              <a:rPr sz="1200" spc="-5" dirty="0">
                <a:latin typeface="Times New Roman"/>
                <a:cs typeface="Times New Roman"/>
              </a:rPr>
              <a:t>fiducia nel </a:t>
            </a:r>
            <a:r>
              <a:rPr sz="1200" dirty="0">
                <a:latin typeface="Times New Roman"/>
                <a:cs typeface="Times New Roman"/>
              </a:rPr>
              <a:t>braccio </a:t>
            </a:r>
            <a:r>
              <a:rPr sz="1200" spc="-5" dirty="0">
                <a:latin typeface="Times New Roman"/>
                <a:cs typeface="Times New Roman"/>
              </a:rPr>
              <a:t>della carne. Se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colpisce sulla guancia destra, porgetegli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l’altra. Accettate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subire </a:t>
            </a:r>
            <a:r>
              <a:rPr sz="1200" dirty="0">
                <a:latin typeface="Times New Roman"/>
                <a:cs typeface="Times New Roman"/>
              </a:rPr>
              <a:t>un’ingiustizia piuttosto </a:t>
            </a:r>
            <a:r>
              <a:rPr sz="1200" spc="-5" dirty="0">
                <a:latin typeface="Times New Roman"/>
                <a:cs typeface="Times New Roman"/>
              </a:rPr>
              <a:t>che ricorrere alla  </a:t>
            </a:r>
            <a:r>
              <a:rPr sz="1200" dirty="0">
                <a:latin typeface="Times New Roman"/>
                <a:cs typeface="Times New Roman"/>
              </a:rPr>
              <a:t>legge tra di voi. </a:t>
            </a:r>
            <a:r>
              <a:rPr sz="1200" spc="-5" dirty="0">
                <a:latin typeface="Times New Roman"/>
                <a:cs typeface="Times New Roman"/>
              </a:rPr>
              <a:t>Occupatevi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gentilezza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dolore </a:t>
            </a:r>
            <a:r>
              <a:rPr sz="1200" dirty="0">
                <a:latin typeface="Times New Roman"/>
                <a:cs typeface="Times New Roman"/>
              </a:rPr>
              <a:t>e nel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bisogno.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9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(1571.2) 140:3.15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dico: amate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fate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vi odiano, </a:t>
            </a:r>
            <a:r>
              <a:rPr sz="1200" spc="-5" dirty="0">
                <a:latin typeface="Times New Roman"/>
                <a:cs typeface="Times New Roman"/>
              </a:rPr>
              <a:t>benedite coloro che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maledicono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trattano </a:t>
            </a:r>
            <a:r>
              <a:rPr sz="1200" dirty="0">
                <a:latin typeface="Times New Roman"/>
                <a:cs typeface="Times New Roman"/>
              </a:rPr>
              <a:t>con disprezzo. E </a:t>
            </a:r>
            <a:r>
              <a:rPr sz="1200" spc="-5" dirty="0">
                <a:latin typeface="Times New Roman"/>
                <a:cs typeface="Times New Roman"/>
              </a:rPr>
              <a:t>qualunque cosa credete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farei per gli </a:t>
            </a:r>
            <a:r>
              <a:rPr sz="1200" dirty="0">
                <a:latin typeface="Times New Roman"/>
                <a:cs typeface="Times New Roman"/>
              </a:rPr>
              <a:t>uomini,  </a:t>
            </a:r>
            <a:r>
              <a:rPr sz="1200" spc="-5" dirty="0">
                <a:latin typeface="Times New Roman"/>
                <a:cs typeface="Times New Roman"/>
              </a:rPr>
              <a:t>fatela </a:t>
            </a:r>
            <a:r>
              <a:rPr sz="1200" dirty="0">
                <a:latin typeface="Times New Roman"/>
                <a:cs typeface="Times New Roman"/>
              </a:rPr>
              <a:t>anche voi per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6440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(1571.3) 140:3.16 </a:t>
            </a:r>
            <a:r>
              <a:rPr sz="1200" spc="-5" dirty="0">
                <a:latin typeface="Times New Roman"/>
                <a:cs typeface="Times New Roman"/>
              </a:rPr>
              <a:t>“Vostro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brillare il </a:t>
            </a:r>
            <a:r>
              <a:rPr sz="1200" spc="-5" dirty="0">
                <a:latin typeface="Times New Roman"/>
                <a:cs typeface="Times New Roman"/>
              </a:rPr>
              <a:t>sole sui cattivi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buoni; </a:t>
            </a:r>
            <a:r>
              <a:rPr sz="1200" spc="-5" dirty="0">
                <a:latin typeface="Times New Roman"/>
                <a:cs typeface="Times New Roman"/>
              </a:rPr>
              <a:t>similmente egli </a:t>
            </a:r>
            <a:r>
              <a:rPr sz="1200" dirty="0">
                <a:latin typeface="Times New Roman"/>
                <a:cs typeface="Times New Roman"/>
              </a:rPr>
              <a:t>manda la  </a:t>
            </a:r>
            <a:r>
              <a:rPr sz="1200" spc="-5" dirty="0">
                <a:latin typeface="Times New Roman"/>
                <a:cs typeface="Times New Roman"/>
              </a:rPr>
              <a:t>pioggia sui giusti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sugli ingiusti. Voi </a:t>
            </a:r>
            <a:r>
              <a:rPr sz="1200" dirty="0">
                <a:latin typeface="Times New Roman"/>
                <a:cs typeface="Times New Roman"/>
              </a:rPr>
              <a:t>siete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Dio; più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voi siete ora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ambasciatori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mio 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spc="-5" dirty="0">
                <a:latin typeface="Times New Roman"/>
                <a:cs typeface="Times New Roman"/>
              </a:rPr>
              <a:t>misericordiosi,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misericordioso,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nell’eterno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perfetti </a:t>
            </a:r>
            <a:r>
              <a:rPr sz="1200" dirty="0">
                <a:latin typeface="Times New Roman"/>
                <a:cs typeface="Times New Roman"/>
              </a:rPr>
              <a:t>come vostro 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(1571.4) 140:3.17 </a:t>
            </a:r>
            <a:r>
              <a:rPr sz="1200" spc="-5" dirty="0">
                <a:latin typeface="Times New Roman"/>
                <a:cs typeface="Times New Roman"/>
              </a:rPr>
              <a:t>“Voi siete 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salvare gli </a:t>
            </a:r>
            <a:r>
              <a:rPr sz="1200" dirty="0">
                <a:latin typeface="Times New Roman"/>
                <a:cs typeface="Times New Roman"/>
              </a:rPr>
              <a:t>uomini, non di </a:t>
            </a:r>
            <a:r>
              <a:rPr sz="1200" spc="-5" dirty="0">
                <a:latin typeface="Times New Roman"/>
                <a:cs typeface="Times New Roman"/>
              </a:rPr>
              <a:t>giudicarli. </a:t>
            </a:r>
            <a:r>
              <a:rPr sz="1200" dirty="0">
                <a:latin typeface="Times New Roman"/>
                <a:cs typeface="Times New Roman"/>
              </a:rPr>
              <a:t>Alla fine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vita terrena vi  </a:t>
            </a:r>
            <a:r>
              <a:rPr sz="1200" spc="-5" dirty="0">
                <a:latin typeface="Times New Roman"/>
                <a:cs typeface="Times New Roman"/>
              </a:rPr>
              <a:t>aspetterete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misericordia;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chiedo </a:t>
            </a:r>
            <a:r>
              <a:rPr sz="1200" dirty="0">
                <a:latin typeface="Times New Roman"/>
                <a:cs typeface="Times New Roman"/>
              </a:rPr>
              <a:t>dunque che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vostra vita mortale </a:t>
            </a:r>
            <a:r>
              <a:rPr sz="1200" spc="-5" dirty="0">
                <a:latin typeface="Times New Roman"/>
                <a:cs typeface="Times New Roman"/>
              </a:rPr>
              <a:t>mostriate misericordia verso </a:t>
            </a:r>
            <a:r>
              <a:rPr sz="1200" dirty="0">
                <a:latin typeface="Times New Roman"/>
                <a:cs typeface="Times New Roman"/>
              </a:rPr>
              <a:t>tutti i  vostri </a:t>
            </a:r>
            <a:r>
              <a:rPr sz="1200" spc="-5" dirty="0">
                <a:latin typeface="Times New Roman"/>
                <a:cs typeface="Times New Roman"/>
              </a:rPr>
              <a:t>fratelli nella carne. Non commettete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togliere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pagliuzza dall’occhio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fratello  mentre </a:t>
            </a:r>
            <a:r>
              <a:rPr sz="1200" dirty="0">
                <a:latin typeface="Times New Roman"/>
                <a:cs typeface="Times New Roman"/>
              </a:rPr>
              <a:t>c’è una trave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occhio. Dopo </a:t>
            </a:r>
            <a:r>
              <a:rPr sz="1200" dirty="0">
                <a:latin typeface="Times New Roman"/>
                <a:cs typeface="Times New Roman"/>
              </a:rPr>
              <a:t>aver prima tolto la </a:t>
            </a:r>
            <a:r>
              <a:rPr sz="1200" spc="-5" dirty="0">
                <a:latin typeface="Times New Roman"/>
                <a:cs typeface="Times New Roman"/>
              </a:rPr>
              <a:t>trave dal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occhio, potrete vederci meglio per  togliere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pagliuzza </a:t>
            </a:r>
            <a:r>
              <a:rPr sz="1200" spc="-5" dirty="0">
                <a:latin typeface="Times New Roman"/>
                <a:cs typeface="Times New Roman"/>
              </a:rPr>
              <a:t>dall’occhio </a:t>
            </a:r>
            <a:r>
              <a:rPr sz="1200" dirty="0">
                <a:latin typeface="Times New Roman"/>
                <a:cs typeface="Times New Roman"/>
              </a:rPr>
              <a:t>del vostro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fratello.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(1571.5) 140:3.18 </a:t>
            </a:r>
            <a:r>
              <a:rPr sz="1200" spc="-5" dirty="0">
                <a:latin typeface="Times New Roman"/>
                <a:cs typeface="Times New Roman"/>
              </a:rPr>
              <a:t>“Discernete chiaramente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vivete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intrepidezza la vita di </a:t>
            </a:r>
            <a:r>
              <a:rPr sz="1200" spc="-5" dirty="0">
                <a:latin typeface="Times New Roman"/>
                <a:cs typeface="Times New Roman"/>
              </a:rPr>
              <a:t>rettitudine,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sarete </a:t>
            </a:r>
            <a:r>
              <a:rPr sz="1200" dirty="0">
                <a:latin typeface="Times New Roman"/>
                <a:cs typeface="Times New Roman"/>
              </a:rPr>
              <a:t>miei 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ambasciatori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Padre. Voi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sentito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che: </a:t>
            </a:r>
            <a:r>
              <a:rPr sz="1200" dirty="0">
                <a:latin typeface="Times New Roman"/>
                <a:cs typeface="Times New Roman"/>
              </a:rPr>
              <a:t>‘Se un </a:t>
            </a:r>
            <a:r>
              <a:rPr sz="1200" spc="-5" dirty="0">
                <a:latin typeface="Times New Roman"/>
                <a:cs typeface="Times New Roman"/>
              </a:rPr>
              <a:t>cieco guida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cadranno </a:t>
            </a:r>
            <a:r>
              <a:rPr sz="1200" spc="-5" dirty="0">
                <a:latin typeface="Times New Roman"/>
                <a:cs typeface="Times New Roman"/>
              </a:rPr>
              <a:t>entrambi  nel </a:t>
            </a:r>
            <a:r>
              <a:rPr sz="1200" dirty="0">
                <a:latin typeface="Times New Roman"/>
                <a:cs typeface="Times New Roman"/>
              </a:rPr>
              <a:t>fosso’. </a:t>
            </a:r>
            <a:r>
              <a:rPr sz="1200" spc="-5" dirty="0">
                <a:latin typeface="Times New Roman"/>
                <a:cs typeface="Times New Roman"/>
              </a:rPr>
              <a:t>Se volete guidare gli altri nel regno </a:t>
            </a:r>
            <a:r>
              <a:rPr sz="1200" dirty="0">
                <a:latin typeface="Times New Roman"/>
                <a:cs typeface="Times New Roman"/>
              </a:rPr>
              <a:t>dovete </a:t>
            </a:r>
            <a:r>
              <a:rPr sz="1200" spc="-5" dirty="0">
                <a:latin typeface="Times New Roman"/>
                <a:cs typeface="Times New Roman"/>
              </a:rPr>
              <a:t>camminare </a:t>
            </a:r>
            <a:r>
              <a:rPr sz="1200" dirty="0">
                <a:latin typeface="Times New Roman"/>
                <a:cs typeface="Times New Roman"/>
              </a:rPr>
              <a:t>voi stessi nella luce chiara della verità </a:t>
            </a:r>
            <a:r>
              <a:rPr sz="1200" spc="-5" dirty="0">
                <a:latin typeface="Times New Roman"/>
                <a:cs typeface="Times New Roman"/>
              </a:rPr>
              <a:t>vivente.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affari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esorto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giudizio giusto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saggezza acuta.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porgete ciò </a:t>
            </a:r>
            <a:r>
              <a:rPr sz="1200" dirty="0">
                <a:latin typeface="Times New Roman"/>
                <a:cs typeface="Times New Roman"/>
              </a:rPr>
              <a:t>che è sacro  </a:t>
            </a:r>
            <a:r>
              <a:rPr sz="1200" spc="-5" dirty="0">
                <a:latin typeface="Times New Roman"/>
                <a:cs typeface="Times New Roman"/>
              </a:rPr>
              <a:t>ai cani,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gettate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perle ai porci, affinché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calpestino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gemme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rivoltino per  </a:t>
            </a:r>
            <a:r>
              <a:rPr sz="1200" spc="-5" dirty="0">
                <a:latin typeface="Times New Roman"/>
                <a:cs typeface="Times New Roman"/>
              </a:rPr>
              <a:t>mordervi.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(1571.6) 140:3.19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metto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contro </a:t>
            </a:r>
            <a:r>
              <a:rPr sz="1200" dirty="0">
                <a:latin typeface="Times New Roman"/>
                <a:cs typeface="Times New Roman"/>
              </a:rPr>
              <a:t>i falsi </a:t>
            </a:r>
            <a:r>
              <a:rPr sz="1200" spc="-5" dirty="0">
                <a:latin typeface="Times New Roman"/>
                <a:cs typeface="Times New Roman"/>
              </a:rPr>
              <a:t>profeti che </a:t>
            </a:r>
            <a:r>
              <a:rPr sz="1200" dirty="0">
                <a:latin typeface="Times New Roman"/>
                <a:cs typeface="Times New Roman"/>
              </a:rPr>
              <a:t>verranno da voi vestiti da </a:t>
            </a:r>
            <a:r>
              <a:rPr sz="1200" spc="-5" dirty="0">
                <a:latin typeface="Times New Roman"/>
                <a:cs typeface="Times New Roman"/>
              </a:rPr>
              <a:t>pecore,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 sono come </a:t>
            </a:r>
            <a:r>
              <a:rPr sz="1200" dirty="0">
                <a:latin typeface="Times New Roman"/>
                <a:cs typeface="Times New Roman"/>
              </a:rPr>
              <a:t>lupi </a:t>
            </a:r>
            <a:r>
              <a:rPr sz="1200" spc="-5" dirty="0">
                <a:latin typeface="Times New Roman"/>
                <a:cs typeface="Times New Roman"/>
              </a:rPr>
              <a:t>voraci.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conoscerete dai loro </a:t>
            </a:r>
            <a:r>
              <a:rPr sz="1200" dirty="0">
                <a:latin typeface="Times New Roman"/>
                <a:cs typeface="Times New Roman"/>
              </a:rPr>
              <a:t>frutti.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colgono grappoli d’uva dai </a:t>
            </a:r>
            <a:r>
              <a:rPr sz="1200" dirty="0">
                <a:latin typeface="Times New Roman"/>
                <a:cs typeface="Times New Roman"/>
              </a:rPr>
              <a:t>rovi o fichi </a:t>
            </a:r>
            <a:r>
              <a:rPr sz="1200" spc="-5" dirty="0">
                <a:latin typeface="Times New Roman"/>
                <a:cs typeface="Times New Roman"/>
              </a:rPr>
              <a:t>dai cardi?  Proprio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albero </a:t>
            </a:r>
            <a:r>
              <a:rPr sz="1200" dirty="0">
                <a:latin typeface="Times New Roman"/>
                <a:cs typeface="Times New Roman"/>
              </a:rPr>
              <a:t>produce buoni frutti, ma </a:t>
            </a:r>
            <a:r>
              <a:rPr sz="1200" spc="-5" dirty="0">
                <a:latin typeface="Times New Roman"/>
                <a:cs typeface="Times New Roman"/>
              </a:rPr>
              <a:t>l’albero guasto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frutti cattivi. Un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albero </a:t>
            </a:r>
            <a:r>
              <a:rPr sz="1200" dirty="0">
                <a:latin typeface="Times New Roman"/>
                <a:cs typeface="Times New Roman"/>
              </a:rPr>
              <a:t>non può 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frutti </a:t>
            </a:r>
            <a:r>
              <a:rPr sz="1200" spc="-5" dirty="0">
                <a:latin typeface="Times New Roman"/>
                <a:cs typeface="Times New Roman"/>
              </a:rPr>
              <a:t>cattivi, </a:t>
            </a:r>
            <a:r>
              <a:rPr sz="1200" dirty="0">
                <a:latin typeface="Times New Roman"/>
                <a:cs typeface="Times New Roman"/>
              </a:rPr>
              <a:t>né un </a:t>
            </a:r>
            <a:r>
              <a:rPr sz="1200" spc="-5" dirty="0">
                <a:latin typeface="Times New Roman"/>
                <a:cs typeface="Times New Roman"/>
              </a:rPr>
              <a:t>albero cattivo </a:t>
            </a:r>
            <a:r>
              <a:rPr sz="1200" dirty="0">
                <a:latin typeface="Times New Roman"/>
                <a:cs typeface="Times New Roman"/>
              </a:rPr>
              <a:t>può produrre buoni </a:t>
            </a:r>
            <a:r>
              <a:rPr sz="1200" spc="-5" dirty="0">
                <a:latin typeface="Times New Roman"/>
                <a:cs typeface="Times New Roman"/>
              </a:rPr>
              <a:t>frutti. Ogni albero che </a:t>
            </a:r>
            <a:r>
              <a:rPr sz="1200" dirty="0">
                <a:latin typeface="Times New Roman"/>
                <a:cs typeface="Times New Roman"/>
              </a:rPr>
              <a:t>non produce buoni </a:t>
            </a:r>
            <a:r>
              <a:rPr sz="1200" spc="-5" dirty="0">
                <a:latin typeface="Times New Roman"/>
                <a:cs typeface="Times New Roman"/>
              </a:rPr>
              <a:t>frutti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viene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360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76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copiato. </a:t>
            </a:r>
            <a:r>
              <a:rPr sz="1200" spc="-5" dirty="0">
                <a:latin typeface="Times New Roman"/>
                <a:cs typeface="Times New Roman"/>
              </a:rPr>
              <a:t>Questo documento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Marco, unitamente alle </a:t>
            </a:r>
            <a:r>
              <a:rPr sz="1200" dirty="0">
                <a:latin typeface="Times New Roman"/>
                <a:cs typeface="Times New Roman"/>
              </a:rPr>
              <a:t>note di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di Matteo,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base  scritta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successivi racconti evangelici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1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(1341.5) 121:8.4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Vangelo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Matteo.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Matteo è 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che fu  scritto per l’edificazione dei Cristiani ebrei. L’autore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documento cerca </a:t>
            </a:r>
            <a:r>
              <a:rPr sz="1200" dirty="0">
                <a:latin typeface="Times New Roman"/>
                <a:cs typeface="Times New Roman"/>
              </a:rPr>
              <a:t>costantemente di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furono fatte </a:t>
            </a:r>
            <a:r>
              <a:rPr sz="1200" dirty="0">
                <a:latin typeface="Times New Roman"/>
                <a:cs typeface="Times New Roman"/>
              </a:rPr>
              <a:t>affinché </a:t>
            </a:r>
            <a:r>
              <a:rPr sz="1200" spc="-5" dirty="0">
                <a:latin typeface="Times New Roman"/>
                <a:cs typeface="Times New Roman"/>
              </a:rPr>
              <a:t>“si adempisse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dal profeta”.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Matteo  presenta Gesù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descrivendolo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avente grande rispetto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ed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(1341.6) 121:8.5 </a:t>
            </a:r>
            <a:r>
              <a:rPr sz="1200" spc="-5" dirty="0">
                <a:latin typeface="Times New Roman"/>
                <a:cs typeface="Times New Roman"/>
              </a:rPr>
              <a:t>L’apostolo Matteo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scrisse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Vangelo. </a:t>
            </a:r>
            <a:r>
              <a:rPr sz="1200" dirty="0">
                <a:latin typeface="Times New Roman"/>
                <a:cs typeface="Times New Roman"/>
              </a:rPr>
              <a:t>Esso fu </a:t>
            </a:r>
            <a:r>
              <a:rPr sz="1200" spc="-5" dirty="0">
                <a:latin typeface="Times New Roman"/>
                <a:cs typeface="Times New Roman"/>
              </a:rPr>
              <a:t>scritto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Isadoro,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suoi discepoli,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 aveva come aiuto nel suo lavoro </a:t>
            </a:r>
            <a:r>
              <a:rPr sz="1200" dirty="0">
                <a:latin typeface="Times New Roman"/>
                <a:cs typeface="Times New Roman"/>
              </a:rPr>
              <a:t>non soltanto i </a:t>
            </a:r>
            <a:r>
              <a:rPr sz="1200" spc="-5" dirty="0">
                <a:latin typeface="Times New Roman"/>
                <a:cs typeface="Times New Roman"/>
              </a:rPr>
              <a:t>ricordi personali </a:t>
            </a:r>
            <a:r>
              <a:rPr sz="1200" dirty="0">
                <a:latin typeface="Times New Roman"/>
                <a:cs typeface="Times New Roman"/>
              </a:rPr>
              <a:t>di Matteo di questi </a:t>
            </a:r>
            <a:r>
              <a:rPr sz="1200" spc="-5" dirty="0">
                <a:latin typeface="Times New Roman"/>
                <a:cs typeface="Times New Roman"/>
              </a:rPr>
              <a:t>avvenimenti,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alcune  note </a:t>
            </a:r>
            <a:r>
              <a:rPr sz="1200" spc="-5" dirty="0">
                <a:latin typeface="Times New Roman"/>
                <a:cs typeface="Times New Roman"/>
              </a:rPr>
              <a:t>compilate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quest’ultimo subito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crocifissione, relative alle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Gesù. Queste </a:t>
            </a:r>
            <a:r>
              <a:rPr sz="1200" dirty="0">
                <a:latin typeface="Times New Roman"/>
                <a:cs typeface="Times New Roman"/>
              </a:rPr>
              <a:t>note di </a:t>
            </a:r>
            <a:r>
              <a:rPr sz="1200" spc="-5" dirty="0">
                <a:latin typeface="Times New Roman"/>
                <a:cs typeface="Times New Roman"/>
              </a:rPr>
              <a:t>Matteo erano  scritte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aramaico; Isadoro scrisse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greco. Non c’era alcun proposito d’inganno nell’attribuire </a:t>
            </a:r>
            <a:r>
              <a:rPr sz="1200" dirty="0">
                <a:latin typeface="Times New Roman"/>
                <a:cs typeface="Times New Roman"/>
              </a:rPr>
              <a:t>l’opera a Matteo.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quel tempo gli allievi avevano l’abitudine </a:t>
            </a:r>
            <a:r>
              <a:rPr sz="1200" dirty="0">
                <a:latin typeface="Times New Roman"/>
                <a:cs typeface="Times New Roman"/>
              </a:rPr>
              <a:t>di onorare in questo modo 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(1342.1) 121:8.6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documento originale </a:t>
            </a:r>
            <a:r>
              <a:rPr sz="1200" dirty="0">
                <a:latin typeface="Times New Roman"/>
                <a:cs typeface="Times New Roman"/>
              </a:rPr>
              <a:t>di Matteo fu </a:t>
            </a:r>
            <a:r>
              <a:rPr sz="1200" spc="-5" dirty="0">
                <a:latin typeface="Times New Roman"/>
                <a:cs typeface="Times New Roman"/>
              </a:rPr>
              <a:t>pubblicato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ampliato nell’anno </a:t>
            </a:r>
            <a:r>
              <a:rPr sz="1200" dirty="0">
                <a:latin typeface="Times New Roman"/>
                <a:cs typeface="Times New Roman"/>
              </a:rPr>
              <a:t>40 d.C.,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egli  lasciasse 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impegnarsi nella </a:t>
            </a:r>
            <a:r>
              <a:rPr sz="1200" dirty="0">
                <a:latin typeface="Times New Roman"/>
                <a:cs typeface="Times New Roman"/>
              </a:rPr>
              <a:t>predicazione </a:t>
            </a:r>
            <a:r>
              <a:rPr sz="1200" spc="-5" dirty="0">
                <a:latin typeface="Times New Roman"/>
                <a:cs typeface="Times New Roman"/>
              </a:rPr>
              <a:t>evangelica.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documento privato </a:t>
            </a:r>
            <a:r>
              <a:rPr sz="1200" dirty="0">
                <a:latin typeface="Times New Roman"/>
                <a:cs typeface="Times New Roman"/>
              </a:rPr>
              <a:t>la cui ultima </a:t>
            </a:r>
            <a:r>
              <a:rPr sz="1200" spc="-5" dirty="0">
                <a:latin typeface="Times New Roman"/>
                <a:cs typeface="Times New Roman"/>
              </a:rPr>
              <a:t>copia  </a:t>
            </a:r>
            <a:r>
              <a:rPr sz="1200" dirty="0">
                <a:latin typeface="Times New Roman"/>
                <a:cs typeface="Times New Roman"/>
              </a:rPr>
              <a:t>fu distrutta </a:t>
            </a:r>
            <a:r>
              <a:rPr sz="1200" spc="-5" dirty="0">
                <a:latin typeface="Times New Roman"/>
                <a:cs typeface="Times New Roman"/>
              </a:rPr>
              <a:t>nell’incendio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monastero siriano nell’anno </a:t>
            </a:r>
            <a:r>
              <a:rPr sz="1200" dirty="0">
                <a:latin typeface="Times New Roman"/>
                <a:cs typeface="Times New Roman"/>
              </a:rPr>
              <a:t>416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90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(1342.2) 121:8.7 </a:t>
            </a:r>
            <a:r>
              <a:rPr sz="1200" spc="-5" dirty="0">
                <a:latin typeface="Times New Roman"/>
                <a:cs typeface="Times New Roman"/>
              </a:rPr>
              <a:t>Isadoro fuggì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nell’anno </a:t>
            </a:r>
            <a:r>
              <a:rPr sz="1200" dirty="0">
                <a:latin typeface="Times New Roman"/>
                <a:cs typeface="Times New Roman"/>
              </a:rPr>
              <a:t>70 d.C., dopo </a:t>
            </a:r>
            <a:r>
              <a:rPr sz="1200" spc="-5" dirty="0">
                <a:latin typeface="Times New Roman"/>
                <a:cs typeface="Times New Roman"/>
              </a:rPr>
              <a:t>l’assedio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da parte degli </a:t>
            </a:r>
            <a:r>
              <a:rPr sz="1200" spc="-5" dirty="0">
                <a:latin typeface="Times New Roman"/>
                <a:cs typeface="Times New Roman"/>
              </a:rPr>
              <a:t>eserciti </a:t>
            </a:r>
            <a:r>
              <a:rPr sz="1200" dirty="0">
                <a:latin typeface="Times New Roman"/>
                <a:cs typeface="Times New Roman"/>
              </a:rPr>
              <a:t>di Tito,  </a:t>
            </a:r>
            <a:r>
              <a:rPr sz="1200" spc="-5" dirty="0">
                <a:latin typeface="Times New Roman"/>
                <a:cs typeface="Times New Roman"/>
              </a:rPr>
              <a:t>portando con sé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Pella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copia delle </a:t>
            </a:r>
            <a:r>
              <a:rPr sz="1200" dirty="0">
                <a:latin typeface="Times New Roman"/>
                <a:cs typeface="Times New Roman"/>
              </a:rPr>
              <a:t>note di Matteo. </a:t>
            </a:r>
            <a:r>
              <a:rPr sz="1200" spc="-5" dirty="0">
                <a:latin typeface="Times New Roman"/>
                <a:cs typeface="Times New Roman"/>
              </a:rPr>
              <a:t>Nell’anno </a:t>
            </a:r>
            <a:r>
              <a:rPr sz="1200" dirty="0">
                <a:latin typeface="Times New Roman"/>
                <a:cs typeface="Times New Roman"/>
              </a:rPr>
              <a:t>71, mentre </a:t>
            </a:r>
            <a:r>
              <a:rPr sz="1200" spc="-5" dirty="0">
                <a:latin typeface="Times New Roman"/>
                <a:cs typeface="Times New Roman"/>
              </a:rPr>
              <a:t>abitava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Pella, Isadoro scrisse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secondo Matteo.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possedeva anche 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quattro quinti della </a:t>
            </a:r>
            <a:r>
              <a:rPr sz="1200" spc="-5" dirty="0">
                <a:latin typeface="Times New Roman"/>
                <a:cs typeface="Times New Roman"/>
              </a:rPr>
              <a:t>narrazione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8159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7721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abbattuto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gettato nel fuoco. Per </a:t>
            </a:r>
            <a:r>
              <a:rPr sz="1200" dirty="0">
                <a:latin typeface="Times New Roman"/>
                <a:cs typeface="Times New Roman"/>
              </a:rPr>
              <a:t>ottenere </a:t>
            </a:r>
            <a:r>
              <a:rPr sz="1200" spc="-5" dirty="0">
                <a:latin typeface="Times New Roman"/>
                <a:cs typeface="Times New Roman"/>
              </a:rPr>
              <a:t>l’ingresso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conta. </a:t>
            </a:r>
            <a:r>
              <a:rPr sz="1200" spc="-5" dirty="0">
                <a:latin typeface="Times New Roman"/>
                <a:cs typeface="Times New Roman"/>
              </a:rPr>
              <a:t>Mio Padre  guarda nel cuore </a:t>
            </a:r>
            <a:r>
              <a:rPr sz="1200" dirty="0">
                <a:latin typeface="Times New Roman"/>
                <a:cs typeface="Times New Roman"/>
              </a:rPr>
              <a:t>degli uomini e </a:t>
            </a:r>
            <a:r>
              <a:rPr sz="1200" spc="-5" dirty="0">
                <a:latin typeface="Times New Roman"/>
                <a:cs typeface="Times New Roman"/>
              </a:rPr>
              <a:t>giudica </a:t>
            </a:r>
            <a:r>
              <a:rPr sz="1200" dirty="0">
                <a:latin typeface="Times New Roman"/>
                <a:cs typeface="Times New Roman"/>
              </a:rPr>
              <a:t>secondo i loro </a:t>
            </a:r>
            <a:r>
              <a:rPr sz="1200" spc="-5" dirty="0">
                <a:latin typeface="Times New Roman"/>
                <a:cs typeface="Times New Roman"/>
              </a:rPr>
              <a:t>desideri interiori </a:t>
            </a:r>
            <a:r>
              <a:rPr sz="1200" dirty="0">
                <a:latin typeface="Times New Roman"/>
                <a:cs typeface="Times New Roman"/>
              </a:rPr>
              <a:t>e le loro intenzioni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sincere.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42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(1571.7) 140:3.20 </a:t>
            </a:r>
            <a:r>
              <a:rPr sz="1200" spc="-5" dirty="0">
                <a:latin typeface="Times New Roman"/>
                <a:cs typeface="Times New Roman"/>
              </a:rPr>
              <a:t>“Nel grande giorno </a:t>
            </a:r>
            <a:r>
              <a:rPr sz="1200" dirty="0">
                <a:latin typeface="Times New Roman"/>
                <a:cs typeface="Times New Roman"/>
              </a:rPr>
              <a:t>del giudizio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molti mi </a:t>
            </a:r>
            <a:r>
              <a:rPr sz="1200" spc="-5" dirty="0">
                <a:latin typeface="Times New Roman"/>
                <a:cs typeface="Times New Roman"/>
              </a:rPr>
              <a:t>diranno: ‘Non abbiamo profetizzato nel </a:t>
            </a:r>
            <a:r>
              <a:rPr sz="1200" dirty="0">
                <a:latin typeface="Times New Roman"/>
                <a:cs typeface="Times New Roman"/>
              </a:rPr>
              <a:t>tuo nome e 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in nome tuo </a:t>
            </a:r>
            <a:r>
              <a:rPr sz="1200" spc="-5" dirty="0">
                <a:latin typeface="Times New Roman"/>
                <a:cs typeface="Times New Roman"/>
              </a:rPr>
              <a:t>molte opere </a:t>
            </a:r>
            <a:r>
              <a:rPr sz="1200" dirty="0">
                <a:latin typeface="Times New Roman"/>
                <a:cs typeface="Times New Roman"/>
              </a:rPr>
              <a:t>meravigliose?’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costretto </a:t>
            </a:r>
            <a:r>
              <a:rPr sz="1200" dirty="0">
                <a:latin typeface="Times New Roman"/>
                <a:cs typeface="Times New Roman"/>
              </a:rPr>
              <a:t>a dire loro: </a:t>
            </a:r>
            <a:r>
              <a:rPr sz="1200" spc="-5" dirty="0">
                <a:latin typeface="Times New Roman"/>
                <a:cs typeface="Times New Roman"/>
              </a:rPr>
              <a:t>‘Non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mai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conosciuti;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allontanatevi </a:t>
            </a:r>
            <a:r>
              <a:rPr sz="1200" dirty="0">
                <a:latin typeface="Times New Roman"/>
                <a:cs typeface="Times New Roman"/>
              </a:rPr>
              <a:t>da me voi che </a:t>
            </a:r>
            <a:r>
              <a:rPr sz="1200" spc="-5" dirty="0">
                <a:latin typeface="Times New Roman"/>
                <a:cs typeface="Times New Roman"/>
              </a:rPr>
              <a:t>siete dei </a:t>
            </a:r>
            <a:r>
              <a:rPr sz="1200" dirty="0">
                <a:latin typeface="Times New Roman"/>
                <a:cs typeface="Times New Roman"/>
              </a:rPr>
              <a:t>falsi insegnanti.’ </a:t>
            </a:r>
            <a:r>
              <a:rPr sz="1200" spc="-5" dirty="0">
                <a:latin typeface="Times New Roman"/>
                <a:cs typeface="Times New Roman"/>
              </a:rPr>
              <a:t>Ma chiunque ascolta queste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ed esegue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sinceramente</a:t>
            </a:r>
            <a:endParaRPr sz="1200">
              <a:latin typeface="Times New Roman"/>
              <a:cs typeface="Times New Roman"/>
            </a:endParaRPr>
          </a:p>
          <a:p>
            <a:pPr marL="533400" marR="836294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rappresentarmi davanti 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rappresentato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davanti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troverà  abbondante accesso </a:t>
            </a:r>
            <a:r>
              <a:rPr sz="1200" dirty="0">
                <a:latin typeface="Times New Roman"/>
                <a:cs typeface="Times New Roman"/>
              </a:rPr>
              <a:t>al mio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regno del Padre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59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(1571.8) 140:3.21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prima gli apostoli avevano </a:t>
            </a:r>
            <a:r>
              <a:rPr sz="1200" dirty="0">
                <a:latin typeface="Times New Roman"/>
                <a:cs typeface="Times New Roman"/>
              </a:rPr>
              <a:t>udito </a:t>
            </a:r>
            <a:r>
              <a:rPr sz="1200" spc="-5" dirty="0">
                <a:latin typeface="Times New Roman"/>
                <a:cs typeface="Times New Roman"/>
              </a:rPr>
              <a:t>Gesù esprimersi </a:t>
            </a:r>
            <a:r>
              <a:rPr sz="1200" dirty="0">
                <a:latin typeface="Times New Roman"/>
                <a:cs typeface="Times New Roman"/>
              </a:rPr>
              <a:t>in questo modo,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 loro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autorità </a:t>
            </a:r>
            <a:r>
              <a:rPr sz="1200" spc="-5" dirty="0">
                <a:latin typeface="Times New Roman"/>
                <a:cs typeface="Times New Roman"/>
              </a:rPr>
              <a:t>suprema. Essi scesero dalla montagna al tramonto,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pose una sola domanda 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Voi siete il sale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terra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(1572.1) 140:4.1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“Sermone della Montagna” </a:t>
            </a:r>
            <a:r>
              <a:rPr sz="1200" dirty="0">
                <a:latin typeface="Times New Roman"/>
                <a:cs typeface="Times New Roman"/>
              </a:rPr>
              <a:t>non è il vangelo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Esso contiene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utili,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raccomandazioni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dell’ordinazione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apostoli.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dell’incarico personale </a:t>
            </a:r>
            <a:r>
              <a:rPr sz="1200" dirty="0">
                <a:latin typeface="Times New Roman"/>
                <a:cs typeface="Times New Roman"/>
              </a:rPr>
              <a:t>del Maestro  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aspiravano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rappresentarlo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come lui  </a:t>
            </a:r>
            <a:r>
              <a:rPr sz="1200" spc="-5" dirty="0">
                <a:latin typeface="Times New Roman"/>
                <a:cs typeface="Times New Roman"/>
              </a:rPr>
              <a:t>rappresentava così </a:t>
            </a:r>
            <a:r>
              <a:rPr sz="1200" dirty="0">
                <a:latin typeface="Times New Roman"/>
                <a:cs typeface="Times New Roman"/>
              </a:rPr>
              <a:t>eloquentemente e perfettamente </a:t>
            </a:r>
            <a:r>
              <a:rPr sz="1200" spc="-5" dirty="0">
                <a:latin typeface="Times New Roman"/>
                <a:cs typeface="Times New Roman"/>
              </a:rPr>
              <a:t>suo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(1572.2) 140:4.2 </a:t>
            </a:r>
            <a:r>
              <a:rPr sz="1200" i="1" dirty="0">
                <a:latin typeface="Times New Roman"/>
                <a:cs typeface="Times New Roman"/>
              </a:rPr>
              <a:t>“Voi </a:t>
            </a:r>
            <a:r>
              <a:rPr sz="1200" i="1" spc="-5" dirty="0">
                <a:latin typeface="Times New Roman"/>
                <a:cs typeface="Times New Roman"/>
              </a:rPr>
              <a:t>siete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sale della </a:t>
            </a:r>
            <a:r>
              <a:rPr sz="1200" i="1" dirty="0">
                <a:latin typeface="Times New Roman"/>
                <a:cs typeface="Times New Roman"/>
              </a:rPr>
              <a:t>terra, un </a:t>
            </a:r>
            <a:r>
              <a:rPr sz="1200" i="1" spc="-5" dirty="0">
                <a:latin typeface="Times New Roman"/>
                <a:cs typeface="Times New Roman"/>
              </a:rPr>
              <a:t>sale </a:t>
            </a:r>
            <a:r>
              <a:rPr sz="1200" i="1" dirty="0">
                <a:latin typeface="Times New Roman"/>
                <a:cs typeface="Times New Roman"/>
              </a:rPr>
              <a:t>con un </a:t>
            </a:r>
            <a:r>
              <a:rPr sz="1200" i="1" spc="-5" dirty="0">
                <a:latin typeface="Times New Roman"/>
                <a:cs typeface="Times New Roman"/>
              </a:rPr>
              <a:t>sapore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salvezza. </a:t>
            </a:r>
            <a:r>
              <a:rPr sz="1200" i="1" dirty="0">
                <a:latin typeface="Times New Roman"/>
                <a:cs typeface="Times New Roman"/>
              </a:rPr>
              <a:t>Ma </a:t>
            </a:r>
            <a:r>
              <a:rPr sz="1200" i="1" spc="-5" dirty="0">
                <a:latin typeface="Times New Roman"/>
                <a:cs typeface="Times New Roman"/>
              </a:rPr>
              <a:t>se questo </a:t>
            </a:r>
            <a:r>
              <a:rPr sz="1200" i="1" dirty="0">
                <a:latin typeface="Times New Roman"/>
                <a:cs typeface="Times New Roman"/>
              </a:rPr>
              <a:t>sale ha </a:t>
            </a:r>
            <a:r>
              <a:rPr sz="1200" i="1" spc="-5" dirty="0">
                <a:latin typeface="Times New Roman"/>
                <a:cs typeface="Times New Roman"/>
              </a:rPr>
              <a:t>perso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suo sapore, con che cosa  si </a:t>
            </a:r>
            <a:r>
              <a:rPr sz="1200" i="1" dirty="0">
                <a:latin typeface="Times New Roman"/>
                <a:cs typeface="Times New Roman"/>
              </a:rPr>
              <a:t>salerà? Esso non </a:t>
            </a:r>
            <a:r>
              <a:rPr sz="1200" i="1" spc="-5" dirty="0">
                <a:latin typeface="Times New Roman"/>
                <a:cs typeface="Times New Roman"/>
              </a:rPr>
              <a:t>serve </a:t>
            </a:r>
            <a:r>
              <a:rPr sz="1200" i="1" dirty="0">
                <a:latin typeface="Times New Roman"/>
                <a:cs typeface="Times New Roman"/>
              </a:rPr>
              <a:t>ormai più a nulla </a:t>
            </a:r>
            <a:r>
              <a:rPr sz="1200" i="1" spc="-5" dirty="0">
                <a:latin typeface="Times New Roman"/>
                <a:cs typeface="Times New Roman"/>
              </a:rPr>
              <a:t>se non per essere </a:t>
            </a:r>
            <a:r>
              <a:rPr sz="1200" i="1" dirty="0">
                <a:latin typeface="Times New Roman"/>
                <a:cs typeface="Times New Roman"/>
              </a:rPr>
              <a:t>gettato via e calpestato dai </a:t>
            </a:r>
            <a:r>
              <a:rPr sz="1200" i="1" spc="-5" dirty="0">
                <a:latin typeface="Times New Roman"/>
                <a:cs typeface="Times New Roman"/>
              </a:rPr>
              <a:t>piedi </a:t>
            </a:r>
            <a:r>
              <a:rPr sz="1200" i="1" dirty="0">
                <a:latin typeface="Times New Roman"/>
                <a:cs typeface="Times New Roman"/>
              </a:rPr>
              <a:t>degli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uomini.”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69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(1572.3) 140:4.3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il sale era </a:t>
            </a:r>
            <a:r>
              <a:rPr sz="1200" spc="-5" dirty="0">
                <a:latin typeface="Times New Roman"/>
                <a:cs typeface="Times New Roman"/>
              </a:rPr>
              <a:t>prezioso. Esso era </a:t>
            </a:r>
            <a:r>
              <a:rPr sz="1200" dirty="0">
                <a:latin typeface="Times New Roman"/>
                <a:cs typeface="Times New Roman"/>
              </a:rPr>
              <a:t>utilizzato anche </a:t>
            </a:r>
            <a:r>
              <a:rPr sz="1200" spc="-5" dirty="0">
                <a:latin typeface="Times New Roman"/>
                <a:cs typeface="Times New Roman"/>
              </a:rPr>
              <a:t>come moneta.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moderna “salario” </a:t>
            </a:r>
            <a:r>
              <a:rPr sz="1200" dirty="0">
                <a:latin typeface="Times New Roman"/>
                <a:cs typeface="Times New Roman"/>
              </a:rPr>
              <a:t>deriva da  </a:t>
            </a:r>
            <a:r>
              <a:rPr sz="1200" spc="-5" dirty="0">
                <a:latin typeface="Times New Roman"/>
                <a:cs typeface="Times New Roman"/>
              </a:rPr>
              <a:t>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sale non solo dà sapore </a:t>
            </a:r>
            <a:r>
              <a:rPr sz="1200" spc="-5" dirty="0">
                <a:latin typeface="Times New Roman"/>
                <a:cs typeface="Times New Roman"/>
              </a:rPr>
              <a:t>al cibo, </a:t>
            </a:r>
            <a:r>
              <a:rPr sz="1200" dirty="0">
                <a:latin typeface="Times New Roman"/>
                <a:cs typeface="Times New Roman"/>
              </a:rPr>
              <a:t>ma è anche una sostanza </a:t>
            </a:r>
            <a:r>
              <a:rPr sz="1200" spc="-5" dirty="0">
                <a:latin typeface="Times New Roman"/>
                <a:cs typeface="Times New Roman"/>
              </a:rPr>
              <a:t>conservante. Esso rende altre </a:t>
            </a:r>
            <a:r>
              <a:rPr sz="1200" dirty="0">
                <a:latin typeface="Times New Roman"/>
                <a:cs typeface="Times New Roman"/>
              </a:rPr>
              <a:t>cose più </a:t>
            </a:r>
            <a:r>
              <a:rPr sz="1200" spc="-5" dirty="0">
                <a:latin typeface="Times New Roman"/>
                <a:cs typeface="Times New Roman"/>
              </a:rPr>
              <a:t>saporite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utile </a:t>
            </a:r>
            <a:r>
              <a:rPr sz="1200" dirty="0">
                <a:latin typeface="Times New Roman"/>
                <a:cs typeface="Times New Roman"/>
              </a:rPr>
              <a:t>quando  viene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(1572.4) 140:4.4 </a:t>
            </a:r>
            <a:r>
              <a:rPr sz="1200" i="1" dirty="0">
                <a:latin typeface="Times New Roman"/>
                <a:cs typeface="Times New Roman"/>
              </a:rPr>
              <a:t>“Voi </a:t>
            </a:r>
            <a:r>
              <a:rPr sz="1200" i="1" spc="-5" dirty="0">
                <a:latin typeface="Times New Roman"/>
                <a:cs typeface="Times New Roman"/>
              </a:rPr>
              <a:t>siete </a:t>
            </a:r>
            <a:r>
              <a:rPr sz="1200" i="1" dirty="0">
                <a:latin typeface="Times New Roman"/>
                <a:cs typeface="Times New Roman"/>
              </a:rPr>
              <a:t>la luce </a:t>
            </a:r>
            <a:r>
              <a:rPr sz="1200" i="1" spc="-5" dirty="0">
                <a:latin typeface="Times New Roman"/>
                <a:cs typeface="Times New Roman"/>
              </a:rPr>
              <a:t>del mondo. Una città </a:t>
            </a:r>
            <a:r>
              <a:rPr sz="1200" i="1" dirty="0">
                <a:latin typeface="Times New Roman"/>
                <a:cs typeface="Times New Roman"/>
              </a:rPr>
              <a:t>situata </a:t>
            </a:r>
            <a:r>
              <a:rPr sz="1200" i="1" spc="-5" dirty="0">
                <a:latin typeface="Times New Roman"/>
                <a:cs typeface="Times New Roman"/>
              </a:rPr>
              <a:t>su </a:t>
            </a:r>
            <a:r>
              <a:rPr sz="1200" i="1" dirty="0">
                <a:latin typeface="Times New Roman"/>
                <a:cs typeface="Times New Roman"/>
              </a:rPr>
              <a:t>una </a:t>
            </a:r>
            <a:r>
              <a:rPr sz="1200" i="1" spc="-5" dirty="0">
                <a:latin typeface="Times New Roman"/>
                <a:cs typeface="Times New Roman"/>
              </a:rPr>
              <a:t>collina non </a:t>
            </a:r>
            <a:r>
              <a:rPr sz="1200" i="1" dirty="0">
                <a:latin typeface="Times New Roman"/>
                <a:cs typeface="Times New Roman"/>
              </a:rPr>
              <a:t>può </a:t>
            </a:r>
            <a:r>
              <a:rPr sz="1200" i="1" spc="-5" dirty="0">
                <a:latin typeface="Times New Roman"/>
                <a:cs typeface="Times New Roman"/>
              </a:rPr>
              <a:t>essere nascosta. </a:t>
            </a:r>
            <a:r>
              <a:rPr sz="1200" i="1" dirty="0">
                <a:latin typeface="Times New Roman"/>
                <a:cs typeface="Times New Roman"/>
              </a:rPr>
              <a:t>Né gli uomini </a:t>
            </a:r>
            <a:r>
              <a:rPr sz="1200" i="1" spc="-5" dirty="0">
                <a:latin typeface="Times New Roman"/>
                <a:cs typeface="Times New Roman"/>
              </a:rPr>
              <a:t>accendono </a:t>
            </a:r>
            <a:r>
              <a:rPr sz="1200" i="1" dirty="0">
                <a:latin typeface="Times New Roman"/>
                <a:cs typeface="Times New Roman"/>
              </a:rPr>
              <a:t>una  </a:t>
            </a:r>
            <a:r>
              <a:rPr sz="1200" i="1" spc="-5" dirty="0">
                <a:latin typeface="Times New Roman"/>
                <a:cs typeface="Times New Roman"/>
              </a:rPr>
              <a:t>candela per metterla </a:t>
            </a:r>
            <a:r>
              <a:rPr sz="1200" i="1" dirty="0">
                <a:latin typeface="Times New Roman"/>
                <a:cs typeface="Times New Roman"/>
              </a:rPr>
              <a:t>sotto un moggio, </a:t>
            </a:r>
            <a:r>
              <a:rPr sz="1200" i="1" spc="-5" dirty="0">
                <a:latin typeface="Times New Roman"/>
                <a:cs typeface="Times New Roman"/>
              </a:rPr>
              <a:t>ma su </a:t>
            </a:r>
            <a:r>
              <a:rPr sz="1200" i="1" dirty="0">
                <a:latin typeface="Times New Roman"/>
                <a:cs typeface="Times New Roman"/>
              </a:rPr>
              <a:t>un </a:t>
            </a:r>
            <a:r>
              <a:rPr sz="1200" i="1" spc="-5" dirty="0">
                <a:latin typeface="Times New Roman"/>
                <a:cs typeface="Times New Roman"/>
              </a:rPr>
              <a:t>candeliere; ed essa </a:t>
            </a:r>
            <a:r>
              <a:rPr sz="1200" i="1" dirty="0">
                <a:latin typeface="Times New Roman"/>
                <a:cs typeface="Times New Roman"/>
              </a:rPr>
              <a:t>dona </a:t>
            </a:r>
            <a:r>
              <a:rPr sz="1200" i="1" spc="-5" dirty="0">
                <a:latin typeface="Times New Roman"/>
                <a:cs typeface="Times New Roman"/>
              </a:rPr>
              <a:t>luce </a:t>
            </a:r>
            <a:r>
              <a:rPr sz="1200" i="1" dirty="0">
                <a:latin typeface="Times New Roman"/>
                <a:cs typeface="Times New Roman"/>
              </a:rPr>
              <a:t>a tutti </a:t>
            </a:r>
            <a:r>
              <a:rPr sz="1200" i="1" spc="-5" dirty="0">
                <a:latin typeface="Times New Roman"/>
                <a:cs typeface="Times New Roman"/>
              </a:rPr>
              <a:t>coloro che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i="1" spc="-5" dirty="0">
                <a:latin typeface="Times New Roman"/>
                <a:cs typeface="Times New Roman"/>
              </a:rPr>
              <a:t>nella casa. </a:t>
            </a:r>
            <a:r>
              <a:rPr sz="1200" i="1" dirty="0">
                <a:latin typeface="Times New Roman"/>
                <a:cs typeface="Times New Roman"/>
              </a:rPr>
              <a:t>Che la </a:t>
            </a:r>
            <a:r>
              <a:rPr sz="1200" i="1" spc="5" dirty="0">
                <a:latin typeface="Times New Roman"/>
                <a:cs typeface="Times New Roman"/>
              </a:rPr>
              <a:t>vostra </a:t>
            </a:r>
            <a:r>
              <a:rPr sz="1200" i="1" dirty="0">
                <a:latin typeface="Times New Roman"/>
                <a:cs typeface="Times New Roman"/>
              </a:rPr>
              <a:t>luce  brilli </a:t>
            </a:r>
            <a:r>
              <a:rPr sz="1200" i="1" spc="-5" dirty="0">
                <a:latin typeface="Times New Roman"/>
                <a:cs typeface="Times New Roman"/>
              </a:rPr>
              <a:t>davanti </a:t>
            </a:r>
            <a:r>
              <a:rPr sz="1200" i="1" dirty="0">
                <a:latin typeface="Times New Roman"/>
                <a:cs typeface="Times New Roman"/>
              </a:rPr>
              <a:t>agli </a:t>
            </a:r>
            <a:r>
              <a:rPr sz="1200" i="1" spc="-5" dirty="0">
                <a:latin typeface="Times New Roman"/>
                <a:cs typeface="Times New Roman"/>
              </a:rPr>
              <a:t>uomini così </a:t>
            </a:r>
            <a:r>
              <a:rPr sz="1200" i="1" dirty="0">
                <a:latin typeface="Times New Roman"/>
                <a:cs typeface="Times New Roman"/>
              </a:rPr>
              <a:t>che possano </a:t>
            </a:r>
            <a:r>
              <a:rPr sz="1200" i="1" spc="-5" dirty="0">
                <a:latin typeface="Times New Roman"/>
                <a:cs typeface="Times New Roman"/>
              </a:rPr>
              <a:t>vedere </a:t>
            </a:r>
            <a:r>
              <a:rPr sz="1200" i="1" dirty="0">
                <a:latin typeface="Times New Roman"/>
                <a:cs typeface="Times New Roman"/>
              </a:rPr>
              <a:t>le </a:t>
            </a:r>
            <a:r>
              <a:rPr sz="1200" i="1" spc="-5" dirty="0">
                <a:latin typeface="Times New Roman"/>
                <a:cs typeface="Times New Roman"/>
              </a:rPr>
              <a:t>vostre </a:t>
            </a:r>
            <a:r>
              <a:rPr sz="1200" i="1" dirty="0">
                <a:latin typeface="Times New Roman"/>
                <a:cs typeface="Times New Roman"/>
              </a:rPr>
              <a:t>buone opere e siano portati a </a:t>
            </a:r>
            <a:r>
              <a:rPr sz="1200" i="1" spc="-5" dirty="0">
                <a:latin typeface="Times New Roman"/>
                <a:cs typeface="Times New Roman"/>
              </a:rPr>
              <a:t>glorificare vostro </a:t>
            </a:r>
            <a:r>
              <a:rPr sz="1200" i="1" dirty="0">
                <a:latin typeface="Times New Roman"/>
                <a:cs typeface="Times New Roman"/>
              </a:rPr>
              <a:t>Padre </a:t>
            </a:r>
            <a:r>
              <a:rPr sz="1200" i="1" spc="-5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nei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98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(1572.5) 140:4.5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dissipi le </a:t>
            </a:r>
            <a:r>
              <a:rPr sz="1200" spc="-5" dirty="0">
                <a:latin typeface="Times New Roman"/>
                <a:cs typeface="Times New Roman"/>
              </a:rPr>
              <a:t>tenebre, 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anche essere così “abbagliante” </a:t>
            </a:r>
            <a:r>
              <a:rPr sz="1200" dirty="0">
                <a:latin typeface="Times New Roman"/>
                <a:cs typeface="Times New Roman"/>
              </a:rPr>
              <a:t>da confondere e </a:t>
            </a:r>
            <a:r>
              <a:rPr sz="1200" spc="-5" dirty="0">
                <a:latin typeface="Times New Roman"/>
                <a:cs typeface="Times New Roman"/>
              </a:rPr>
              <a:t>deludere. Noi siamo  esortati </a:t>
            </a:r>
            <a:r>
              <a:rPr sz="1200" dirty="0">
                <a:latin typeface="Times New Roman"/>
                <a:cs typeface="Times New Roman"/>
              </a:rPr>
              <a:t>a far </a:t>
            </a:r>
            <a:r>
              <a:rPr sz="1200" spc="-5" dirty="0">
                <a:latin typeface="Times New Roman"/>
                <a:cs typeface="Times New Roman"/>
              </a:rPr>
              <a:t>sì che </a:t>
            </a:r>
            <a:r>
              <a:rPr sz="1200" dirty="0">
                <a:latin typeface="Times New Roman"/>
                <a:cs typeface="Times New Roman"/>
              </a:rPr>
              <a:t>la nostra luce brilli </a:t>
            </a:r>
            <a:r>
              <a:rPr sz="1200" i="1" dirty="0">
                <a:latin typeface="Times New Roman"/>
                <a:cs typeface="Times New Roman"/>
              </a:rPr>
              <a:t>in modo 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nostri simili siano </a:t>
            </a:r>
            <a:r>
              <a:rPr sz="1200" spc="-5" dirty="0">
                <a:latin typeface="Times New Roman"/>
                <a:cs typeface="Times New Roman"/>
              </a:rPr>
              <a:t>guidati </a:t>
            </a:r>
            <a:r>
              <a:rPr sz="1200" dirty="0">
                <a:latin typeface="Times New Roman"/>
                <a:cs typeface="Times New Roman"/>
              </a:rPr>
              <a:t>in nuovi e </a:t>
            </a:r>
            <a:r>
              <a:rPr sz="1200" spc="-5" dirty="0">
                <a:latin typeface="Times New Roman"/>
                <a:cs typeface="Times New Roman"/>
              </a:rPr>
              <a:t>santi </a:t>
            </a:r>
            <a:r>
              <a:rPr sz="1200" dirty="0">
                <a:latin typeface="Times New Roman"/>
                <a:cs typeface="Times New Roman"/>
              </a:rPr>
              <a:t>sentieri di vita </a:t>
            </a:r>
            <a:r>
              <a:rPr sz="1200" spc="-5" dirty="0">
                <a:latin typeface="Times New Roman"/>
                <a:cs typeface="Times New Roman"/>
              </a:rPr>
              <a:t>migliore. </a:t>
            </a:r>
            <a:r>
              <a:rPr sz="1200" dirty="0">
                <a:latin typeface="Times New Roman"/>
                <a:cs typeface="Times New Roman"/>
              </a:rPr>
              <a:t>La  nostra luce non deve </a:t>
            </a:r>
            <a:r>
              <a:rPr sz="1200" spc="-5" dirty="0">
                <a:latin typeface="Times New Roman"/>
                <a:cs typeface="Times New Roman"/>
              </a:rPr>
              <a:t>brillare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noi.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attività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utilizzata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efficace “riflettore”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di questa luce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49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(1572.6) 140:4.6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caratteri </a:t>
            </a:r>
            <a:r>
              <a:rPr sz="1200" dirty="0">
                <a:latin typeface="Times New Roman"/>
                <a:cs typeface="Times New Roman"/>
              </a:rPr>
              <a:t>forti non </a:t>
            </a:r>
            <a:r>
              <a:rPr sz="1200" spc="-5" dirty="0">
                <a:latin typeface="Times New Roman"/>
                <a:cs typeface="Times New Roman"/>
              </a:rPr>
              <a:t>si formano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facendo realmente </a:t>
            </a:r>
            <a:r>
              <a:rPr sz="1200" dirty="0">
                <a:latin typeface="Times New Roman"/>
                <a:cs typeface="Times New Roman"/>
              </a:rPr>
              <a:t>il bene. </a:t>
            </a:r>
            <a:r>
              <a:rPr sz="1200" spc="-5" dirty="0">
                <a:latin typeface="Times New Roman"/>
                <a:cs typeface="Times New Roman"/>
              </a:rPr>
              <a:t>L’altruismo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l’emblema  della grandezza umana.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autorealizzazione si raggiungono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 </a:t>
            </a:r>
            <a:r>
              <a:rPr sz="1200" spc="-5" dirty="0">
                <a:latin typeface="Times New Roman"/>
                <a:cs typeface="Times New Roman"/>
              </a:rPr>
              <a:t>felice ed attiva </a:t>
            </a:r>
            <a:r>
              <a:rPr sz="1200" dirty="0">
                <a:latin typeface="Times New Roman"/>
                <a:cs typeface="Times New Roman"/>
              </a:rPr>
              <a:t>è motivata, non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paura di fare 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dall’amore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41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(1572.7) 140:4.7 </a:t>
            </a:r>
            <a:r>
              <a:rPr sz="1200" i="1" dirty="0">
                <a:latin typeface="Times New Roman"/>
                <a:cs typeface="Times New Roman"/>
              </a:rPr>
              <a:t>“Li </a:t>
            </a:r>
            <a:r>
              <a:rPr sz="1200" i="1" spc="-5" dirty="0">
                <a:latin typeface="Times New Roman"/>
                <a:cs typeface="Times New Roman"/>
              </a:rPr>
              <a:t>conoscerete </a:t>
            </a:r>
            <a:r>
              <a:rPr sz="1200" i="1" dirty="0">
                <a:latin typeface="Times New Roman"/>
                <a:cs typeface="Times New Roman"/>
              </a:rPr>
              <a:t>dai loro frutti.”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è </a:t>
            </a:r>
            <a:r>
              <a:rPr sz="1200" spc="-5" dirty="0">
                <a:latin typeface="Times New Roman"/>
                <a:cs typeface="Times New Roman"/>
              </a:rPr>
              <a:t>fondamentalmente immutabile;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cambia </a:t>
            </a:r>
            <a:r>
              <a:rPr sz="1200" dirty="0">
                <a:latin typeface="Times New Roman"/>
                <a:cs typeface="Times New Roman"/>
              </a:rPr>
              <a:t>— che </a:t>
            </a:r>
            <a:r>
              <a:rPr sz="1200" spc="-5" dirty="0">
                <a:latin typeface="Times New Roman"/>
                <a:cs typeface="Times New Roman"/>
              </a:rPr>
              <a:t>cresce </a:t>
            </a:r>
            <a:r>
              <a:rPr sz="1200" dirty="0">
                <a:latin typeface="Times New Roman"/>
                <a:cs typeface="Times New Roman"/>
              </a:rPr>
              <a:t>— è il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morale. </a:t>
            </a:r>
            <a:r>
              <a:rPr sz="1200" spc="-5" dirty="0">
                <a:latin typeface="Times New Roman"/>
                <a:cs typeface="Times New Roman"/>
              </a:rPr>
              <a:t>L’errore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delle religioni </a:t>
            </a:r>
            <a:r>
              <a:rPr sz="1200" spc="-5" dirty="0">
                <a:latin typeface="Times New Roman"/>
                <a:cs typeface="Times New Roman"/>
              </a:rPr>
              <a:t>moderne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negativismo. L’albero </a:t>
            </a:r>
            <a:r>
              <a:rPr sz="1200" dirty="0">
                <a:latin typeface="Times New Roman"/>
                <a:cs typeface="Times New Roman"/>
              </a:rPr>
              <a:t>che non porta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viene “abbattuto e  </a:t>
            </a:r>
            <a:r>
              <a:rPr sz="1200" spc="-5" dirty="0">
                <a:latin typeface="Times New Roman"/>
                <a:cs typeface="Times New Roman"/>
              </a:rPr>
              <a:t>gettato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fuoco”.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non può derivare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semplice </a:t>
            </a:r>
            <a:r>
              <a:rPr sz="1200" spc="-5" dirty="0">
                <a:latin typeface="Times New Roman"/>
                <a:cs typeface="Times New Roman"/>
              </a:rPr>
              <a:t>repressione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obbedendo all’ingiunzione “Tu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farai”.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vergogna </a:t>
            </a:r>
            <a:r>
              <a:rPr sz="1200" dirty="0">
                <a:latin typeface="Times New Roman"/>
                <a:cs typeface="Times New Roman"/>
              </a:rPr>
              <a:t>sono motivazioni </a:t>
            </a:r>
            <a:r>
              <a:rPr sz="1200" spc="-5" dirty="0">
                <a:latin typeface="Times New Roman"/>
                <a:cs typeface="Times New Roman"/>
              </a:rPr>
              <a:t>senza valore per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valida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se rivela </a:t>
            </a:r>
            <a:r>
              <a:rPr sz="1200" dirty="0">
                <a:latin typeface="Times New Roman"/>
                <a:cs typeface="Times New Roman"/>
              </a:rPr>
              <a:t>la paternità di </a:t>
            </a:r>
            <a:r>
              <a:rPr sz="1200" spc="-5" dirty="0">
                <a:latin typeface="Times New Roman"/>
                <a:cs typeface="Times New Roman"/>
              </a:rPr>
              <a:t>Dio ed  esalta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90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33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(1572.8) 140:4.8 </a:t>
            </a:r>
            <a:r>
              <a:rPr sz="1200" spc="-5" dirty="0">
                <a:latin typeface="Times New Roman"/>
                <a:cs typeface="Times New Roman"/>
              </a:rPr>
              <a:t>Un’efficace </a:t>
            </a:r>
            <a:r>
              <a:rPr sz="1200" dirty="0">
                <a:latin typeface="Times New Roman"/>
                <a:cs typeface="Times New Roman"/>
              </a:rPr>
              <a:t>filosofia di vita è </a:t>
            </a:r>
            <a:r>
              <a:rPr sz="1200" spc="-5" dirty="0">
                <a:latin typeface="Times New Roman"/>
                <a:cs typeface="Times New Roman"/>
              </a:rPr>
              <a:t>formata dalla </a:t>
            </a:r>
            <a:r>
              <a:rPr sz="1200" dirty="0">
                <a:latin typeface="Times New Roman"/>
                <a:cs typeface="Times New Roman"/>
              </a:rPr>
              <a:t>combinazione </a:t>
            </a:r>
            <a:r>
              <a:rPr sz="1200" spc="-5" dirty="0">
                <a:latin typeface="Times New Roman"/>
                <a:cs typeface="Times New Roman"/>
              </a:rPr>
              <a:t>della percezione cosmica </a:t>
            </a:r>
            <a:r>
              <a:rPr sz="1200" dirty="0">
                <a:latin typeface="Times New Roman"/>
                <a:cs typeface="Times New Roman"/>
              </a:rPr>
              <a:t>e dalla somma </a:t>
            </a:r>
            <a:r>
              <a:rPr sz="1200" spc="-5" dirty="0">
                <a:latin typeface="Times New Roman"/>
                <a:cs typeface="Times New Roman"/>
              </a:rPr>
              <a:t>delle proprie  reazioni emotive all’ambiente sociale ed </a:t>
            </a:r>
            <a:r>
              <a:rPr sz="1200" dirty="0">
                <a:latin typeface="Times New Roman"/>
                <a:cs typeface="Times New Roman"/>
              </a:rPr>
              <a:t>economico. </a:t>
            </a:r>
            <a:r>
              <a:rPr sz="1200" spc="-5" dirty="0">
                <a:latin typeface="Times New Roman"/>
                <a:cs typeface="Times New Roman"/>
              </a:rPr>
              <a:t>Ricordatevi: mentre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tendenze ereditarie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 fondamentalmente modificate,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risposte emotive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tendenze </a:t>
            </a:r>
            <a:r>
              <a:rPr sz="1200" dirty="0">
                <a:latin typeface="Times New Roman"/>
                <a:cs typeface="Times New Roman"/>
              </a:rPr>
              <a:t>possono essere </a:t>
            </a:r>
            <a:r>
              <a:rPr sz="1200" spc="-5" dirty="0">
                <a:latin typeface="Times New Roman"/>
                <a:cs typeface="Times New Roman"/>
              </a:rPr>
              <a:t>cambiate; perciò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morale può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88900" marR="1428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modificata,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migliorato.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forte le risposte </a:t>
            </a:r>
            <a:r>
              <a:rPr sz="1200" spc="-5" dirty="0">
                <a:latin typeface="Times New Roman"/>
                <a:cs typeface="Times New Roman"/>
              </a:rPr>
              <a:t>emotive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integrate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si </a:t>
            </a:r>
            <a:r>
              <a:rPr sz="1200" dirty="0">
                <a:latin typeface="Times New Roman"/>
                <a:cs typeface="Times New Roman"/>
              </a:rPr>
              <a:t>produce  una </a:t>
            </a:r>
            <a:r>
              <a:rPr sz="1200" spc="-5" dirty="0">
                <a:latin typeface="Times New Roman"/>
                <a:cs typeface="Times New Roman"/>
              </a:rPr>
              <a:t>personalità unificata.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mancanza di unificazione </a:t>
            </a:r>
            <a:r>
              <a:rPr sz="1200" spc="-5" dirty="0">
                <a:latin typeface="Times New Roman"/>
                <a:cs typeface="Times New Roman"/>
              </a:rPr>
              <a:t>indebolisce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genera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infelicità.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12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(1572.9) 140:4.9 </a:t>
            </a:r>
            <a:r>
              <a:rPr sz="1200" dirty="0">
                <a:latin typeface="Times New Roman"/>
                <a:cs typeface="Times New Roman"/>
              </a:rPr>
              <a:t>Senza uno </a:t>
            </a:r>
            <a:r>
              <a:rPr sz="1200" spc="-5" dirty="0">
                <a:latin typeface="Times New Roman"/>
                <a:cs typeface="Times New Roman"/>
              </a:rPr>
              <a:t>scopo meritorio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priva </a:t>
            </a:r>
            <a:r>
              <a:rPr sz="1200" spc="-5" dirty="0">
                <a:latin typeface="Times New Roman"/>
                <a:cs typeface="Times New Roman"/>
              </a:rPr>
              <a:t>d’interesse ed </a:t>
            </a:r>
            <a:r>
              <a:rPr sz="1200" dirty="0">
                <a:latin typeface="Times New Roman"/>
                <a:cs typeface="Times New Roman"/>
              </a:rPr>
              <a:t>inutile, e ne </a:t>
            </a:r>
            <a:r>
              <a:rPr sz="1200" spc="-5" dirty="0">
                <a:latin typeface="Times New Roman"/>
                <a:cs typeface="Times New Roman"/>
              </a:rPr>
              <a:t>deriva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infelicità.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occasione dell’ordinazione dei dodici costituisce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magistrale filosofia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Gesù esortò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ad esercitare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  esperienziale. Egli </a:t>
            </a:r>
            <a:r>
              <a:rPr sz="1200" dirty="0">
                <a:latin typeface="Times New Roman"/>
                <a:cs typeface="Times New Roman"/>
              </a:rPr>
              <a:t>li avvertì di non </a:t>
            </a:r>
            <a:r>
              <a:rPr sz="1200" spc="-5" dirty="0">
                <a:latin typeface="Times New Roman"/>
                <a:cs typeface="Times New Roman"/>
              </a:rPr>
              <a:t>contare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mero assenso intellettuale, sulla credulità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sull’autorità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stabilita.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(1573.1) 140:4.10 </a:t>
            </a:r>
            <a:r>
              <a:rPr sz="1200" spc="-5" dirty="0">
                <a:latin typeface="Times New Roman"/>
                <a:cs typeface="Times New Roman"/>
              </a:rPr>
              <a:t>L’educazione dovrebbe essere </a:t>
            </a:r>
            <a:r>
              <a:rPr sz="1200" dirty="0">
                <a:latin typeface="Times New Roman"/>
                <a:cs typeface="Times New Roman"/>
              </a:rPr>
              <a:t>una tecnica </a:t>
            </a:r>
            <a:r>
              <a:rPr sz="1200" spc="-5" dirty="0">
                <a:latin typeface="Times New Roman"/>
                <a:cs typeface="Times New Roman"/>
              </a:rPr>
              <a:t>per apprendere </a:t>
            </a:r>
            <a:r>
              <a:rPr sz="1200" dirty="0">
                <a:latin typeface="Times New Roman"/>
                <a:cs typeface="Times New Roman"/>
              </a:rPr>
              <a:t>(per </a:t>
            </a:r>
            <a:r>
              <a:rPr sz="1200" spc="-5" dirty="0">
                <a:latin typeface="Times New Roman"/>
                <a:cs typeface="Times New Roman"/>
              </a:rPr>
              <a:t>scoprire)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migliori metodi per soddisfare </a:t>
            </a:r>
            <a:r>
              <a:rPr sz="1200" dirty="0">
                <a:latin typeface="Times New Roman"/>
                <a:cs typeface="Times New Roman"/>
              </a:rPr>
              <a:t>le nostre  </a:t>
            </a:r>
            <a:r>
              <a:rPr sz="1200" spc="-5" dirty="0">
                <a:latin typeface="Times New Roman"/>
                <a:cs typeface="Times New Roman"/>
              </a:rPr>
              <a:t>naturali ed </a:t>
            </a:r>
            <a:r>
              <a:rPr sz="1200" dirty="0">
                <a:latin typeface="Times New Roman"/>
                <a:cs typeface="Times New Roman"/>
              </a:rPr>
              <a:t>innate tendenze, e 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risultante finale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migliori tecniche </a:t>
            </a:r>
            <a:r>
              <a:rPr sz="1200" dirty="0">
                <a:latin typeface="Times New Roman"/>
                <a:cs typeface="Times New Roman"/>
              </a:rPr>
              <a:t>di soddisfazioni </a:t>
            </a:r>
            <a:r>
              <a:rPr sz="1200" spc="-5" dirty="0">
                <a:latin typeface="Times New Roman"/>
                <a:cs typeface="Times New Roman"/>
              </a:rPr>
              <a:t>emotive.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felicità dipende  </a:t>
            </a:r>
            <a:r>
              <a:rPr sz="1200" spc="-5" dirty="0">
                <a:latin typeface="Times New Roman"/>
                <a:cs typeface="Times New Roman"/>
              </a:rPr>
              <a:t>poco dall’ambiente, </a:t>
            </a:r>
            <a:r>
              <a:rPr sz="1200" dirty="0">
                <a:latin typeface="Times New Roman"/>
                <a:cs typeface="Times New Roman"/>
              </a:rPr>
              <a:t>sebbene un </a:t>
            </a:r>
            <a:r>
              <a:rPr sz="1200" spc="-5" dirty="0">
                <a:latin typeface="Times New Roman"/>
                <a:cs typeface="Times New Roman"/>
              </a:rPr>
              <a:t>ambiente </a:t>
            </a:r>
            <a:r>
              <a:rPr sz="1200" dirty="0">
                <a:latin typeface="Times New Roman"/>
                <a:cs typeface="Times New Roman"/>
              </a:rPr>
              <a:t>piacevole possa contribuirvi in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79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(1573.2) 140:4.11 </a:t>
            </a:r>
            <a:r>
              <a:rPr sz="1200" spc="-5" dirty="0">
                <a:latin typeface="Times New Roman"/>
                <a:cs typeface="Times New Roman"/>
              </a:rPr>
              <a:t>Ogni mortale </a:t>
            </a:r>
            <a:r>
              <a:rPr sz="1200" dirty="0">
                <a:latin typeface="Times New Roman"/>
                <a:cs typeface="Times New Roman"/>
              </a:rPr>
              <a:t>desidera </a:t>
            </a:r>
            <a:r>
              <a:rPr sz="1200" spc="-5" dirty="0">
                <a:latin typeface="Times New Roman"/>
                <a:cs typeface="Times New Roman"/>
              </a:rPr>
              <a:t>ardentemente essere </a:t>
            </a:r>
            <a:r>
              <a:rPr sz="1200" dirty="0">
                <a:latin typeface="Times New Roman"/>
                <a:cs typeface="Times New Roman"/>
              </a:rPr>
              <a:t>una persona completa, </a:t>
            </a:r>
            <a:r>
              <a:rPr sz="1200" spc="-5" dirty="0">
                <a:latin typeface="Times New Roman"/>
                <a:cs typeface="Times New Roman"/>
              </a:rPr>
              <a:t>essere perfetto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nei cieli </a:t>
            </a:r>
            <a:r>
              <a:rPr sz="1200" dirty="0">
                <a:latin typeface="Times New Roman"/>
                <a:cs typeface="Times New Roman"/>
              </a:rPr>
              <a:t>è perfetto, e  tale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 ultima </a:t>
            </a:r>
            <a:r>
              <a:rPr sz="1200" spc="-5" dirty="0">
                <a:latin typeface="Times New Roman"/>
                <a:cs typeface="Times New Roman"/>
              </a:rPr>
              <a:t>analisi “l’universo </a:t>
            </a:r>
            <a:r>
              <a:rPr sz="1200" dirty="0">
                <a:latin typeface="Times New Roman"/>
                <a:cs typeface="Times New Roman"/>
              </a:rPr>
              <a:t>è veramente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paterno”.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L’amore paterno e l’amore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fraterno</a:t>
            </a:r>
            <a:endParaRPr sz="160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(1573.3) 140:5.1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Sermone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spc="-10" dirty="0">
                <a:latin typeface="Times New Roman"/>
                <a:cs typeface="Times New Roman"/>
              </a:rPr>
              <a:t>Montagna </a:t>
            </a:r>
            <a:r>
              <a:rPr sz="1200" spc="-5" dirty="0">
                <a:latin typeface="Times New Roman"/>
                <a:cs typeface="Times New Roman"/>
              </a:rPr>
              <a:t>al discorso dell’Ultima Cena, Gesù insegnò ai suoi discepoli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manifestare amore </a:t>
            </a:r>
            <a:r>
              <a:rPr sz="1200" dirty="0">
                <a:latin typeface="Times New Roman"/>
                <a:cs typeface="Times New Roman"/>
              </a:rPr>
              <a:t>paterno  piuttosto </a:t>
            </a:r>
            <a:r>
              <a:rPr sz="1200" spc="-5" dirty="0">
                <a:latin typeface="Times New Roman"/>
                <a:cs typeface="Times New Roman"/>
              </a:rPr>
              <a:t>che amore </a:t>
            </a:r>
            <a:r>
              <a:rPr sz="1200" dirty="0">
                <a:latin typeface="Times New Roman"/>
                <a:cs typeface="Times New Roman"/>
              </a:rPr>
              <a:t>fraterno. </a:t>
            </a:r>
            <a:r>
              <a:rPr sz="1200" spc="-5" dirty="0">
                <a:latin typeface="Times New Roman"/>
                <a:cs typeface="Times New Roman"/>
              </a:rPr>
              <a:t>Amore fraterno significa </a:t>
            </a:r>
            <a:r>
              <a:rPr sz="1200" dirty="0">
                <a:latin typeface="Times New Roman"/>
                <a:cs typeface="Times New Roman"/>
              </a:rPr>
              <a:t>amare il vostro prossimo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voi stessi, e </a:t>
            </a:r>
            <a:r>
              <a:rPr sz="1200" spc="-5" dirty="0">
                <a:latin typeface="Times New Roman"/>
                <a:cs typeface="Times New Roman"/>
              </a:rPr>
              <a:t>ciò sarebbe </a:t>
            </a:r>
            <a:r>
              <a:rPr sz="1200" dirty="0">
                <a:latin typeface="Times New Roman"/>
                <a:cs typeface="Times New Roman"/>
              </a:rPr>
              <a:t>un’applicazione  </a:t>
            </a:r>
            <a:r>
              <a:rPr sz="1200" spc="-5" dirty="0">
                <a:latin typeface="Times New Roman"/>
                <a:cs typeface="Times New Roman"/>
              </a:rPr>
              <a:t>adeguata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“regola d’oro”. Ma l’affetto </a:t>
            </a:r>
            <a:r>
              <a:rPr sz="1200" dirty="0">
                <a:latin typeface="Times New Roman"/>
                <a:cs typeface="Times New Roman"/>
              </a:rPr>
              <a:t>paterno </a:t>
            </a:r>
            <a:r>
              <a:rPr sz="1200" spc="-5" dirty="0">
                <a:latin typeface="Times New Roman"/>
                <a:cs typeface="Times New Roman"/>
              </a:rPr>
              <a:t>esige che amiate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simili mortali come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ama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93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(1573.4) 140:5.2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ama </a:t>
            </a:r>
            <a:r>
              <a:rPr sz="1200" spc="-5" dirty="0">
                <a:latin typeface="Times New Roman"/>
                <a:cs typeface="Times New Roman"/>
              </a:rPr>
              <a:t>l’umanità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affetto.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vissuto </a:t>
            </a:r>
            <a:r>
              <a:rPr sz="1200" spc="-5" dirty="0">
                <a:latin typeface="Times New Roman"/>
                <a:cs typeface="Times New Roman"/>
              </a:rPr>
              <a:t>sulla terra sotto </a:t>
            </a:r>
            <a:r>
              <a:rPr sz="1200" dirty="0">
                <a:latin typeface="Times New Roman"/>
                <a:cs typeface="Times New Roman"/>
              </a:rPr>
              <a:t>una duplice personalità — umana e divina.  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egli ama l’uomo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amore paterno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Creatore dell’uomo,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nell’universo.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 dell’Uomo, Gesù </a:t>
            </a:r>
            <a:r>
              <a:rPr sz="1200" dirty="0">
                <a:latin typeface="Times New Roman"/>
                <a:cs typeface="Times New Roman"/>
              </a:rPr>
              <a:t>ama i </a:t>
            </a:r>
            <a:r>
              <a:rPr sz="1200" spc="-5" dirty="0">
                <a:latin typeface="Times New Roman"/>
                <a:cs typeface="Times New Roman"/>
              </a:rPr>
              <a:t>mortali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veramente un uomo tra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(1573.5) 140:5.3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-10" dirty="0">
                <a:latin typeface="Times New Roman"/>
                <a:cs typeface="Times New Roman"/>
              </a:rPr>
              <a:t>aspettava </a:t>
            </a:r>
            <a:r>
              <a:rPr sz="1200" spc="-5" dirty="0">
                <a:latin typeface="Times New Roman"/>
                <a:cs typeface="Times New Roman"/>
              </a:rPr>
              <a:t>dai suoi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che arrivassero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impossibile d’amore fraterno,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contava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sarebbero sforzati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perfetti come il </a:t>
            </a:r>
            <a:r>
              <a:rPr sz="1200" spc="-5" dirty="0">
                <a:latin typeface="Times New Roman"/>
                <a:cs typeface="Times New Roman"/>
              </a:rPr>
              <a:t>Padre nei </a:t>
            </a:r>
            <a:r>
              <a:rPr sz="1200" dirty="0">
                <a:latin typeface="Times New Roman"/>
                <a:cs typeface="Times New Roman"/>
              </a:rPr>
              <a:t>cieli è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— che avrebbero  potuto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gli </a:t>
            </a:r>
            <a:r>
              <a:rPr sz="1200" dirty="0">
                <a:latin typeface="Times New Roman"/>
                <a:cs typeface="Times New Roman"/>
              </a:rPr>
              <a:t>uomini come </a:t>
            </a:r>
            <a:r>
              <a:rPr sz="1200" spc="-5" dirty="0">
                <a:latin typeface="Times New Roman"/>
                <a:cs typeface="Times New Roman"/>
              </a:rPr>
              <a:t>Dio considera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e quindi </a:t>
            </a:r>
            <a:r>
              <a:rPr sz="1200" spc="-5" dirty="0">
                <a:latin typeface="Times New Roman"/>
                <a:cs typeface="Times New Roman"/>
              </a:rPr>
              <a:t>cominciare ad amare gli </a:t>
            </a:r>
            <a:r>
              <a:rPr sz="1200" dirty="0">
                <a:latin typeface="Times New Roman"/>
                <a:cs typeface="Times New Roman"/>
              </a:rPr>
              <a:t>uomini come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inizi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affetto paterno. 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esortazioni </a:t>
            </a:r>
            <a:r>
              <a:rPr sz="1200" spc="-5" dirty="0">
                <a:latin typeface="Times New Roman"/>
                <a:cs typeface="Times New Roman"/>
              </a:rPr>
              <a:t>ai dodici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Gesù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rivelare 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d’</a:t>
            </a:r>
            <a:r>
              <a:rPr sz="1200" i="1" dirty="0">
                <a:latin typeface="Times New Roman"/>
                <a:cs typeface="Times New Roman"/>
              </a:rPr>
              <a:t>amore paterno </a:t>
            </a:r>
            <a:r>
              <a:rPr sz="1200" spc="-5" dirty="0">
                <a:latin typeface="Times New Roman"/>
                <a:cs typeface="Times New Roman"/>
              </a:rPr>
              <a:t>quale si </a:t>
            </a:r>
            <a:r>
              <a:rPr sz="1200" dirty="0">
                <a:latin typeface="Times New Roman"/>
                <a:cs typeface="Times New Roman"/>
              </a:rPr>
              <a:t>rapporta a </a:t>
            </a:r>
            <a:r>
              <a:rPr sz="1200" spc="-5" dirty="0">
                <a:latin typeface="Times New Roman"/>
                <a:cs typeface="Times New Roman"/>
              </a:rPr>
              <a:t>certi atteggiamenti emotivi connessi con l’attuazione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numerosi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aggiustamenti </a:t>
            </a:r>
            <a:r>
              <a:rPr sz="1200" dirty="0">
                <a:latin typeface="Times New Roman"/>
                <a:cs typeface="Times New Roman"/>
              </a:rPr>
              <a:t>nell’ambiente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(1573.6) 140:5.4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iniziò questo </a:t>
            </a:r>
            <a:r>
              <a:rPr sz="1200" spc="-5" dirty="0">
                <a:latin typeface="Times New Roman"/>
                <a:cs typeface="Times New Roman"/>
              </a:rPr>
              <a:t>importantissimo discorso attirando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su quattro atteggiamenti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come premessa  alla successiva descrizione delle quattro reazioni trascendenti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supreme </a:t>
            </a:r>
            <a:r>
              <a:rPr sz="1200" dirty="0">
                <a:latin typeface="Times New Roman"/>
                <a:cs typeface="Times New Roman"/>
              </a:rPr>
              <a:t>d’amore paterno,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le limitazioni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semplice amore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22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(1573.7) 140:5.5 </a:t>
            </a:r>
            <a:r>
              <a:rPr sz="1200" spc="-5" dirty="0">
                <a:latin typeface="Times New Roman"/>
                <a:cs typeface="Times New Roman"/>
              </a:rPr>
              <a:t>Egli parlò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erano </a:t>
            </a:r>
            <a:r>
              <a:rPr sz="1200" dirty="0">
                <a:latin typeface="Times New Roman"/>
                <a:cs typeface="Times New Roman"/>
              </a:rPr>
              <a:t>poveri di spirito, </a:t>
            </a:r>
            <a:r>
              <a:rPr sz="1200" spc="-5" dirty="0">
                <a:latin typeface="Times New Roman"/>
                <a:cs typeface="Times New Roman"/>
              </a:rPr>
              <a:t>che avevano sete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persistevano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mansuetudine </a:t>
            </a:r>
            <a:r>
              <a:rPr sz="1200" dirty="0">
                <a:latin typeface="Times New Roman"/>
                <a:cs typeface="Times New Roman"/>
              </a:rPr>
              <a:t>e che erano </a:t>
            </a:r>
            <a:r>
              <a:rPr sz="1200" spc="-5" dirty="0">
                <a:latin typeface="Times New Roman"/>
                <a:cs typeface="Times New Roman"/>
              </a:rPr>
              <a:t>puri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cuore. 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che discernevano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potevano aspettarsi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livelli </a:t>
            </a:r>
            <a:r>
              <a:rPr sz="1200" dirty="0">
                <a:latin typeface="Times New Roman"/>
                <a:cs typeface="Times New Roman"/>
              </a:rPr>
              <a:t>di  divino </a:t>
            </a:r>
            <a:r>
              <a:rPr sz="1200" spc="-5" dirty="0">
                <a:latin typeface="Times New Roman"/>
                <a:cs typeface="Times New Roman"/>
              </a:rPr>
              <a:t>altruismo tali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capaci </a:t>
            </a:r>
            <a:r>
              <a:rPr sz="1200" dirty="0">
                <a:latin typeface="Times New Roman"/>
                <a:cs typeface="Times New Roman"/>
              </a:rPr>
              <a:t>di tentare il </a:t>
            </a:r>
            <a:r>
              <a:rPr sz="1200" spc="-5" dirty="0">
                <a:latin typeface="Times New Roman"/>
                <a:cs typeface="Times New Roman"/>
              </a:rPr>
              <a:t>mirabile </a:t>
            </a:r>
            <a:r>
              <a:rPr sz="1200" dirty="0">
                <a:latin typeface="Times New Roman"/>
                <a:cs typeface="Times New Roman"/>
              </a:rPr>
              <a:t>esercizio </a:t>
            </a:r>
            <a:r>
              <a:rPr sz="1200" spc="-5" dirty="0">
                <a:latin typeface="Times New Roman"/>
                <a:cs typeface="Times New Roman"/>
              </a:rPr>
              <a:t>dell’affetto </a:t>
            </a:r>
            <a:r>
              <a:rPr sz="1200" i="1" dirty="0">
                <a:latin typeface="Times New Roman"/>
                <a:cs typeface="Times New Roman"/>
              </a:rPr>
              <a:t>paterno, </a:t>
            </a:r>
            <a:r>
              <a:rPr sz="1200" spc="-5" dirty="0">
                <a:latin typeface="Times New Roman"/>
                <a:cs typeface="Times New Roman"/>
              </a:rPr>
              <a:t>che anche nel dolore essi sarebbero </a:t>
            </a:r>
            <a:r>
              <a:rPr sz="1200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mostrare misericordia,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pace, </a:t>
            </a:r>
            <a:r>
              <a:rPr sz="1200" dirty="0">
                <a:latin typeface="Times New Roman"/>
                <a:cs typeface="Times New Roman"/>
              </a:rPr>
              <a:t>di sopportare le persecuzioni, 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-5" dirty="0">
                <a:latin typeface="Times New Roman"/>
                <a:cs typeface="Times New Roman"/>
              </a:rPr>
              <a:t>queste difficili </a:t>
            </a:r>
            <a:r>
              <a:rPr sz="1200" dirty="0">
                <a:latin typeface="Times New Roman"/>
                <a:cs typeface="Times New Roman"/>
              </a:rPr>
              <a:t>situazioni  di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anche un’umanità </a:t>
            </a:r>
            <a:r>
              <a:rPr sz="1200" spc="-5" dirty="0">
                <a:latin typeface="Times New Roman"/>
                <a:cs typeface="Times New Roman"/>
              </a:rPr>
              <a:t>poco degna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amata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amore paterno. </a:t>
            </a:r>
            <a:r>
              <a:rPr sz="1200" spc="-5" dirty="0">
                <a:latin typeface="Times New Roman"/>
                <a:cs typeface="Times New Roman"/>
              </a:rPr>
              <a:t>L’affetto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raggiungere livelli </a:t>
            </a:r>
            <a:r>
              <a:rPr sz="1200" dirty="0">
                <a:latin typeface="Times New Roman"/>
                <a:cs typeface="Times New Roman"/>
              </a:rPr>
              <a:t>di  devozione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trascendono </a:t>
            </a:r>
            <a:r>
              <a:rPr sz="1200" spc="-5" dirty="0">
                <a:latin typeface="Times New Roman"/>
                <a:cs typeface="Times New Roman"/>
              </a:rPr>
              <a:t>immensamente l’affetto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30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832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(1573.8) 140:5.6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e l’amore di queste beatitudini </a:t>
            </a:r>
            <a:r>
              <a:rPr sz="1200" spc="-5" dirty="0">
                <a:latin typeface="Times New Roman"/>
                <a:cs typeface="Times New Roman"/>
              </a:rPr>
              <a:t>fortificano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morale </a:t>
            </a:r>
            <a:r>
              <a:rPr sz="1200" dirty="0">
                <a:latin typeface="Times New Roman"/>
                <a:cs typeface="Times New Roman"/>
              </a:rPr>
              <a:t>e creano la </a:t>
            </a:r>
            <a:r>
              <a:rPr sz="1200" spc="-5" dirty="0">
                <a:latin typeface="Times New Roman"/>
                <a:cs typeface="Times New Roman"/>
              </a:rPr>
              <a:t>felicità.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 indeboliscono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distruggono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felicità. Questo importante sermone </a:t>
            </a:r>
            <a:r>
              <a:rPr sz="1200" dirty="0">
                <a:latin typeface="Times New Roman"/>
                <a:cs typeface="Times New Roman"/>
              </a:rPr>
              <a:t>incominciò in </a:t>
            </a:r>
            <a:r>
              <a:rPr sz="1200" spc="-5" dirty="0">
                <a:latin typeface="Times New Roman"/>
                <a:cs typeface="Times New Roman"/>
              </a:rPr>
              <a:t>chiave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felicità.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(1573.9) 140:5.7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“Beati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poveri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spirito </a:t>
            </a:r>
            <a:r>
              <a:rPr sz="1200" i="1" dirty="0">
                <a:latin typeface="Times New Roman"/>
                <a:cs typeface="Times New Roman"/>
              </a:rPr>
              <a:t>— gli </a:t>
            </a:r>
            <a:r>
              <a:rPr sz="1200" i="1" spc="-5" dirty="0">
                <a:latin typeface="Times New Roman"/>
                <a:cs typeface="Times New Roman"/>
              </a:rPr>
              <a:t>umili.”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piacere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immediato. L’adulto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seminare semi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rinuncia per raccogliere </a:t>
            </a:r>
            <a:r>
              <a:rPr sz="1200" dirty="0">
                <a:latin typeface="Times New Roman"/>
                <a:cs typeface="Times New Roman"/>
              </a:rPr>
              <a:t>messi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felicità accresciuta. Al </a:t>
            </a:r>
            <a:r>
              <a:rPr sz="1200" dirty="0">
                <a:latin typeface="Times New Roman"/>
                <a:cs typeface="Times New Roman"/>
              </a:rPr>
              <a:t>tempo di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dopo di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spesso associata all’idea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possedere ricchezze. Nel racconto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Pubblicano che </a:t>
            </a:r>
            <a:r>
              <a:rPr sz="1200" dirty="0">
                <a:latin typeface="Times New Roman"/>
                <a:cs typeface="Times New Roman"/>
              </a:rPr>
              <a:t>pregavano </a:t>
            </a:r>
            <a:r>
              <a:rPr sz="1200" spc="-5" dirty="0">
                <a:latin typeface="Times New Roman"/>
                <a:cs typeface="Times New Roman"/>
              </a:rPr>
              <a:t>nel Tempio,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sentiva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di spirito — </a:t>
            </a:r>
            <a:r>
              <a:rPr sz="1200" spc="-5" dirty="0">
                <a:latin typeface="Times New Roman"/>
                <a:cs typeface="Times New Roman"/>
              </a:rPr>
              <a:t>egocentrico; l’altro si </a:t>
            </a:r>
            <a:r>
              <a:rPr sz="1200" dirty="0">
                <a:latin typeface="Times New Roman"/>
                <a:cs typeface="Times New Roman"/>
              </a:rPr>
              <a:t>sentiva </a:t>
            </a:r>
            <a:r>
              <a:rPr sz="1200" spc="-5" dirty="0">
                <a:latin typeface="Times New Roman"/>
                <a:cs typeface="Times New Roman"/>
              </a:rPr>
              <a:t>“povero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spirito” </a:t>
            </a:r>
            <a:r>
              <a:rPr sz="1200" dirty="0">
                <a:latin typeface="Times New Roman"/>
                <a:cs typeface="Times New Roman"/>
              </a:rPr>
              <a:t>— umile.  </a:t>
            </a:r>
            <a:r>
              <a:rPr sz="1200" spc="-5" dirty="0">
                <a:latin typeface="Times New Roman"/>
                <a:cs typeface="Times New Roman"/>
              </a:rPr>
              <a:t>Uno era presuntuoso, </a:t>
            </a:r>
            <a:r>
              <a:rPr sz="1200" dirty="0">
                <a:latin typeface="Times New Roman"/>
                <a:cs typeface="Times New Roman"/>
              </a:rPr>
              <a:t>l’altro </a:t>
            </a:r>
            <a:r>
              <a:rPr sz="1200" spc="-5" dirty="0">
                <a:latin typeface="Times New Roman"/>
                <a:cs typeface="Times New Roman"/>
              </a:rPr>
              <a:t>era disposto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apprendere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la verità.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povero di </a:t>
            </a:r>
            <a:r>
              <a:rPr sz="1200" spc="-5" dirty="0">
                <a:latin typeface="Times New Roman"/>
                <a:cs typeface="Times New Roman"/>
              </a:rPr>
              <a:t>spirito cerca </a:t>
            </a:r>
            <a:r>
              <a:rPr sz="1200" dirty="0">
                <a:latin typeface="Times New Roman"/>
                <a:cs typeface="Times New Roman"/>
              </a:rPr>
              <a:t>mete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spirituale — 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Dio.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cercatori di </a:t>
            </a:r>
            <a:r>
              <a:rPr sz="1200" spc="-5" dirty="0">
                <a:latin typeface="Times New Roman"/>
                <a:cs typeface="Times New Roman"/>
              </a:rPr>
              <a:t>verità non devono aspettare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ricompense in un </a:t>
            </a:r>
            <a:r>
              <a:rPr sz="1200" spc="-5" dirty="0">
                <a:latin typeface="Times New Roman"/>
                <a:cs typeface="Times New Roman"/>
              </a:rPr>
              <a:t>futuro lontano;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ricompensati </a:t>
            </a:r>
            <a:r>
              <a:rPr sz="1200" i="1" dirty="0">
                <a:latin typeface="Times New Roman"/>
                <a:cs typeface="Times New Roman"/>
              </a:rPr>
              <a:t>subito. </a:t>
            </a:r>
            <a:r>
              <a:rPr sz="1200" spc="-5" dirty="0">
                <a:latin typeface="Times New Roman"/>
                <a:cs typeface="Times New Roman"/>
              </a:rPr>
              <a:t>Essi  trovano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nel loro stesso cuore </a:t>
            </a:r>
            <a:r>
              <a:rPr sz="1200" dirty="0">
                <a:latin typeface="Times New Roman"/>
                <a:cs typeface="Times New Roman"/>
              </a:rPr>
              <a:t>e sperimentano </a:t>
            </a:r>
            <a:r>
              <a:rPr sz="1200" i="1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tale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felicità.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1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(1574.1) 140:5.8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“Beati coloro che </a:t>
            </a:r>
            <a:r>
              <a:rPr sz="1200" i="1" dirty="0">
                <a:latin typeface="Times New Roman"/>
                <a:cs typeface="Times New Roman"/>
              </a:rPr>
              <a:t>hanno fame e </a:t>
            </a:r>
            <a:r>
              <a:rPr sz="1200" i="1" spc="-5" dirty="0">
                <a:latin typeface="Times New Roman"/>
                <a:cs typeface="Times New Roman"/>
              </a:rPr>
              <a:t>sete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rettitudine, perché </a:t>
            </a:r>
            <a:r>
              <a:rPr sz="1200" i="1" dirty="0">
                <a:latin typeface="Times New Roman"/>
                <a:cs typeface="Times New Roman"/>
              </a:rPr>
              <a:t>saranno </a:t>
            </a:r>
            <a:r>
              <a:rPr sz="1200" i="1" spc="-5" dirty="0">
                <a:latin typeface="Times New Roman"/>
                <a:cs typeface="Times New Roman"/>
              </a:rPr>
              <a:t>saziati.” </a:t>
            </a:r>
            <a:r>
              <a:rPr sz="1200" spc="-5" dirty="0">
                <a:latin typeface="Times New Roman"/>
                <a:cs typeface="Times New Roman"/>
              </a:rPr>
              <a:t>Soltanto coloro che si sentono </a:t>
            </a:r>
            <a:r>
              <a:rPr sz="1200" dirty="0">
                <a:latin typeface="Times New Roman"/>
                <a:cs typeface="Times New Roman"/>
              </a:rPr>
              <a:t>poveri di  spirito </a:t>
            </a:r>
            <a:r>
              <a:rPr sz="1200" spc="-5" dirty="0">
                <a:latin typeface="Times New Roman"/>
                <a:cs typeface="Times New Roman"/>
              </a:rPr>
              <a:t>avranno sete </a:t>
            </a:r>
            <a:r>
              <a:rPr sz="1200" dirty="0">
                <a:latin typeface="Times New Roman"/>
                <a:cs typeface="Times New Roman"/>
              </a:rPr>
              <a:t>di rettitudine. Soltanto </a:t>
            </a:r>
            <a:r>
              <a:rPr sz="1200" spc="-5" dirty="0">
                <a:latin typeface="Times New Roman"/>
                <a:cs typeface="Times New Roman"/>
              </a:rPr>
              <a:t>gli umili cercano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desiderano </a:t>
            </a:r>
            <a:r>
              <a:rPr sz="1200" dirty="0">
                <a:latin typeface="Times New Roman"/>
                <a:cs typeface="Times New Roman"/>
              </a:rPr>
              <a:t>ardentemente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  molto </a:t>
            </a:r>
            <a:r>
              <a:rPr sz="1200" spc="-5" dirty="0">
                <a:latin typeface="Times New Roman"/>
                <a:cs typeface="Times New Roman"/>
              </a:rPr>
              <a:t>pericoloso impegnarsi abilmente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digiuno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 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fame di doni spirituali.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digiuno </a:t>
            </a:r>
            <a:r>
              <a:rPr sz="1200" dirty="0">
                <a:latin typeface="Times New Roman"/>
                <a:cs typeface="Times New Roman"/>
              </a:rPr>
              <a:t>fisico  diventa </a:t>
            </a:r>
            <a:r>
              <a:rPr sz="1200" spc="-5" dirty="0">
                <a:latin typeface="Times New Roman"/>
                <a:cs typeface="Times New Roman"/>
              </a:rPr>
              <a:t>pericoloso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cinque giorni; si rischia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perdere ogni desiderio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cibo.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digiuno </a:t>
            </a:r>
            <a:r>
              <a:rPr sz="1200" spc="-5" dirty="0">
                <a:latin typeface="Times New Roman"/>
                <a:cs typeface="Times New Roman"/>
              </a:rPr>
              <a:t>prolungato, sia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che  spirituale, tende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(1574.2) 140:5.9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rettitudine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è un piacere, non un </a:t>
            </a:r>
            <a:r>
              <a:rPr sz="1200" spc="-5" dirty="0">
                <a:latin typeface="Times New Roman"/>
                <a:cs typeface="Times New Roman"/>
              </a:rPr>
              <a:t>dovere.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rettitudine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amore dinamico — un </a:t>
            </a:r>
            <a:r>
              <a:rPr sz="1200" spc="-5" dirty="0">
                <a:latin typeface="Times New Roman"/>
                <a:cs typeface="Times New Roman"/>
              </a:rPr>
              <a:t>affetto  paterno-fraterno. Non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rettitudine negativa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tipo “tu non </a:t>
            </a:r>
            <a:r>
              <a:rPr sz="1200" spc="-5" dirty="0">
                <a:latin typeface="Times New Roman"/>
                <a:cs typeface="Times New Roman"/>
              </a:rPr>
              <a:t>farai”.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 potrebbe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negativo — di 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“da non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fare”?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767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(1574.3) 140:5.10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facile insegnare ad </a:t>
            </a:r>
            <a:r>
              <a:rPr sz="1200" dirty="0">
                <a:latin typeface="Times New Roman"/>
                <a:cs typeface="Times New Roman"/>
              </a:rPr>
              <a:t>una mente infantile </a:t>
            </a:r>
            <a:r>
              <a:rPr sz="1200" spc="-5" dirty="0">
                <a:latin typeface="Times New Roman"/>
                <a:cs typeface="Times New Roman"/>
              </a:rPr>
              <a:t>queste prime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beatitudini, </a:t>
            </a:r>
            <a:r>
              <a:rPr sz="1200" dirty="0">
                <a:latin typeface="Times New Roman"/>
                <a:cs typeface="Times New Roman"/>
              </a:rPr>
              <a:t>ma una mente </a:t>
            </a:r>
            <a:r>
              <a:rPr sz="1200" spc="-5" dirty="0">
                <a:latin typeface="Times New Roman"/>
                <a:cs typeface="Times New Roman"/>
              </a:rPr>
              <a:t>matura </a:t>
            </a:r>
            <a:r>
              <a:rPr sz="1200" dirty="0">
                <a:latin typeface="Times New Roman"/>
                <a:cs typeface="Times New Roman"/>
              </a:rPr>
              <a:t>dovrebbe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significato.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3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97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(1574.4) 140:5.11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“Beati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mansueti, perché erediteranno </a:t>
            </a:r>
            <a:r>
              <a:rPr sz="1200" i="1" dirty="0">
                <a:latin typeface="Times New Roman"/>
                <a:cs typeface="Times New Roman"/>
              </a:rPr>
              <a:t>la terra.”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mansuetudine </a:t>
            </a:r>
            <a:r>
              <a:rPr sz="1200" spc="-5" dirty="0">
                <a:latin typeface="Times New Roman"/>
                <a:cs typeface="Times New Roman"/>
              </a:rPr>
              <a:t>autentica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alcuna relazione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paura.  </a:t>
            </a:r>
            <a:r>
              <a:rPr sz="1200" dirty="0">
                <a:latin typeface="Times New Roman"/>
                <a:cs typeface="Times New Roman"/>
              </a:rPr>
              <a:t>Essa è piuttosto 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coopera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“Sia fatta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volontà”.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la pazienza e la  </a:t>
            </a:r>
            <a:r>
              <a:rPr sz="1200" spc="-5" dirty="0">
                <a:latin typeface="Times New Roman"/>
                <a:cs typeface="Times New Roman"/>
              </a:rPr>
              <a:t>tolleranza ed </a:t>
            </a:r>
            <a:r>
              <a:rPr sz="1200" dirty="0">
                <a:latin typeface="Times New Roman"/>
                <a:cs typeface="Times New Roman"/>
              </a:rPr>
              <a:t>è motivata da una fede </a:t>
            </a:r>
            <a:r>
              <a:rPr sz="1200" spc="-5" dirty="0">
                <a:latin typeface="Times New Roman"/>
                <a:cs typeface="Times New Roman"/>
              </a:rPr>
              <a:t>incrollabile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amichevole </a:t>
            </a:r>
            <a:r>
              <a:rPr sz="1200" spc="-5" dirty="0">
                <a:latin typeface="Times New Roman"/>
                <a:cs typeface="Times New Roman"/>
              </a:rPr>
              <a:t>rispettoso delle leggi. </a:t>
            </a:r>
            <a:r>
              <a:rPr sz="1200" dirty="0">
                <a:latin typeface="Times New Roman"/>
                <a:cs typeface="Times New Roman"/>
              </a:rPr>
              <a:t>Essa domina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tentazione di  </a:t>
            </a:r>
            <a:r>
              <a:rPr sz="1200" spc="-5" dirty="0">
                <a:latin typeface="Times New Roman"/>
                <a:cs typeface="Times New Roman"/>
              </a:rPr>
              <a:t>ribellarsi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l’uomo mite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ereditò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(1574.5) 140:5.12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“Beati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puri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cuore, perché </a:t>
            </a:r>
            <a:r>
              <a:rPr sz="1200" i="1" dirty="0">
                <a:latin typeface="Times New Roman"/>
                <a:cs typeface="Times New Roman"/>
              </a:rPr>
              <a:t>vedranno </a:t>
            </a:r>
            <a:r>
              <a:rPr sz="1200" i="1" spc="-5" dirty="0">
                <a:latin typeface="Times New Roman"/>
                <a:cs typeface="Times New Roman"/>
              </a:rPr>
              <a:t>Dio.”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purezza spirituale non è una qualità </a:t>
            </a:r>
            <a:r>
              <a:rPr sz="1200" spc="-5" dirty="0">
                <a:latin typeface="Times New Roman"/>
                <a:cs typeface="Times New Roman"/>
              </a:rPr>
              <a:t>negativa, eccetto che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sospetto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vendetta. Parlando </a:t>
            </a:r>
            <a:r>
              <a:rPr sz="1200" dirty="0">
                <a:latin typeface="Times New Roman"/>
                <a:cs typeface="Times New Roman"/>
              </a:rPr>
              <a:t>di purezza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intendeva occuparsi esclusivamente dei </a:t>
            </a:r>
            <a:r>
              <a:rPr sz="1200" dirty="0">
                <a:latin typeface="Times New Roman"/>
                <a:cs typeface="Times New Roman"/>
              </a:rPr>
              <a:t>comportamenti  </a:t>
            </a:r>
            <a:r>
              <a:rPr sz="1200" spc="-5" dirty="0">
                <a:latin typeface="Times New Roman"/>
                <a:cs typeface="Times New Roman"/>
              </a:rPr>
              <a:t>sessuali umani. Egli si </a:t>
            </a:r>
            <a:r>
              <a:rPr sz="1200" dirty="0">
                <a:latin typeface="Times New Roman"/>
                <a:cs typeface="Times New Roman"/>
              </a:rPr>
              <a:t>riferiva più alla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dovrebbero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nei loro </a:t>
            </a:r>
            <a:r>
              <a:rPr sz="1200" dirty="0">
                <a:latin typeface="Times New Roman"/>
                <a:cs typeface="Times New Roman"/>
              </a:rPr>
              <a:t>simili; quella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suo  figlio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gli permette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amerebbe </a:t>
            </a:r>
            <a:r>
              <a:rPr sz="1200" dirty="0">
                <a:latin typeface="Times New Roman"/>
                <a:cs typeface="Times New Roman"/>
              </a:rPr>
              <a:t>un padre. </a:t>
            </a:r>
            <a:r>
              <a:rPr sz="1200" spc="-5" dirty="0">
                <a:latin typeface="Times New Roman"/>
                <a:cs typeface="Times New Roman"/>
              </a:rPr>
              <a:t>Un amore </a:t>
            </a:r>
            <a:r>
              <a:rPr sz="1200" dirty="0">
                <a:latin typeface="Times New Roman"/>
                <a:cs typeface="Times New Roman"/>
              </a:rPr>
              <a:t>paterno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carezze e di </a:t>
            </a:r>
            <a:r>
              <a:rPr sz="1200" spc="5" dirty="0">
                <a:latin typeface="Times New Roman"/>
                <a:cs typeface="Times New Roman"/>
              </a:rPr>
              <a:t>passar  </a:t>
            </a:r>
            <a:r>
              <a:rPr sz="1200" dirty="0">
                <a:latin typeface="Times New Roman"/>
                <a:cs typeface="Times New Roman"/>
              </a:rPr>
              <a:t>sopra </a:t>
            </a:r>
            <a:r>
              <a:rPr sz="1200" spc="-5" dirty="0">
                <a:latin typeface="Times New Roman"/>
                <a:cs typeface="Times New Roman"/>
              </a:rPr>
              <a:t>al male, 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opposto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cinismo.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paterno </a:t>
            </a:r>
            <a:r>
              <a:rPr sz="1200" spc="-5" dirty="0">
                <a:latin typeface="Times New Roman"/>
                <a:cs typeface="Times New Roman"/>
              </a:rPr>
              <a:t>ha saldezza </a:t>
            </a:r>
            <a:r>
              <a:rPr sz="1200" dirty="0">
                <a:latin typeface="Times New Roman"/>
                <a:cs typeface="Times New Roman"/>
              </a:rPr>
              <a:t>di propositi e </a:t>
            </a:r>
            <a:r>
              <a:rPr sz="1200" spc="-5" dirty="0">
                <a:latin typeface="Times New Roman"/>
                <a:cs typeface="Times New Roman"/>
              </a:rPr>
              <a:t>cerca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nell’uomo;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di un vero </a:t>
            </a:r>
            <a:r>
              <a:rPr sz="1200" spc="-5" dirty="0">
                <a:latin typeface="Times New Roman"/>
                <a:cs typeface="Times New Roman"/>
              </a:rPr>
              <a:t>genitore.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2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(1574.6) 140:5.13 </a:t>
            </a:r>
            <a:r>
              <a:rPr sz="1200" spc="-5" dirty="0">
                <a:latin typeface="Times New Roman"/>
                <a:cs typeface="Times New Roman"/>
              </a:rPr>
              <a:t>Vedere 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significa acquisire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percezione spirituale. E la </a:t>
            </a:r>
            <a:r>
              <a:rPr sz="1200" spc="-5" dirty="0">
                <a:latin typeface="Times New Roman"/>
                <a:cs typeface="Times New Roman"/>
              </a:rPr>
              <a:t>percezione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esalta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dell’Aggiustatore,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conoscete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siete  confermati nell’assicurazione della filiazione </a:t>
            </a:r>
            <a:r>
              <a:rPr sz="1200" dirty="0">
                <a:latin typeface="Times New Roman"/>
                <a:cs typeface="Times New Roman"/>
              </a:rPr>
              <a:t>divina e potete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spc="5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fratelli nella carne, </a:t>
            </a:r>
            <a:r>
              <a:rPr sz="1200" dirty="0">
                <a:latin typeface="Times New Roman"/>
                <a:cs typeface="Times New Roman"/>
              </a:rPr>
              <a:t>non solo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amore fraterno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5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(1574.7) 140:5.14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facile insegnare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esortazione anche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bambino. </a:t>
            </a:r>
            <a:r>
              <a:rPr sz="1200" dirty="0">
                <a:latin typeface="Times New Roman"/>
                <a:cs typeface="Times New Roman"/>
              </a:rPr>
              <a:t>I bambini </a:t>
            </a:r>
            <a:r>
              <a:rPr sz="1200" spc="-5" dirty="0">
                <a:latin typeface="Times New Roman"/>
                <a:cs typeface="Times New Roman"/>
              </a:rPr>
              <a:t>sono fiduciosi per natura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 dovrebbero </a:t>
            </a:r>
            <a:r>
              <a:rPr sz="1200" dirty="0">
                <a:latin typeface="Times New Roman"/>
                <a:cs typeface="Times New Roman"/>
              </a:rPr>
              <a:t>badare che non </a:t>
            </a:r>
            <a:r>
              <a:rPr sz="1200" spc="-5" dirty="0">
                <a:latin typeface="Times New Roman"/>
                <a:cs typeface="Times New Roman"/>
              </a:rPr>
              <a:t>perdano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semplice fede. Nei rapporti </a:t>
            </a:r>
            <a:r>
              <a:rPr sz="1200" dirty="0">
                <a:latin typeface="Times New Roman"/>
                <a:cs typeface="Times New Roman"/>
              </a:rPr>
              <a:t>con i bambini </a:t>
            </a:r>
            <a:r>
              <a:rPr sz="1200" spc="-5" dirty="0">
                <a:latin typeface="Times New Roman"/>
                <a:cs typeface="Times New Roman"/>
              </a:rPr>
              <a:t>evitate ogni </a:t>
            </a:r>
            <a:r>
              <a:rPr sz="1200" dirty="0">
                <a:latin typeface="Times New Roman"/>
                <a:cs typeface="Times New Roman"/>
              </a:rPr>
              <a:t>falsità </a:t>
            </a:r>
            <a:r>
              <a:rPr sz="1200" spc="-5" dirty="0">
                <a:latin typeface="Times New Roman"/>
                <a:cs typeface="Times New Roman"/>
              </a:rPr>
              <a:t>ed astenetevi </a:t>
            </a:r>
            <a:r>
              <a:rPr sz="1200" dirty="0">
                <a:latin typeface="Times New Roman"/>
                <a:cs typeface="Times New Roman"/>
              </a:rPr>
              <a:t>dal suscitare  il sospetto. </a:t>
            </a:r>
            <a:r>
              <a:rPr sz="1200" spc="-5" dirty="0">
                <a:latin typeface="Times New Roman"/>
                <a:cs typeface="Times New Roman"/>
              </a:rPr>
              <a:t>Aiutateli saggiamente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eroi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61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(1574.8) 140:5.15 </a:t>
            </a:r>
            <a:r>
              <a:rPr sz="1200" spc="-5" dirty="0">
                <a:latin typeface="Times New Roman"/>
                <a:cs typeface="Times New Roman"/>
              </a:rPr>
              <a:t>Gesù continuò </a:t>
            </a:r>
            <a:r>
              <a:rPr sz="1200" dirty="0">
                <a:latin typeface="Times New Roman"/>
                <a:cs typeface="Times New Roman"/>
              </a:rPr>
              <a:t>poi ad </a:t>
            </a:r>
            <a:r>
              <a:rPr sz="1200" spc="-5" dirty="0">
                <a:latin typeface="Times New Roman"/>
                <a:cs typeface="Times New Roman"/>
              </a:rPr>
              <a:t>istruire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realizzazione del principale </a:t>
            </a:r>
            <a:r>
              <a:rPr sz="1200" dirty="0">
                <a:latin typeface="Times New Roman"/>
                <a:cs typeface="Times New Roman"/>
              </a:rPr>
              <a:t>scopo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 lotte umane — la 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— fino </a:t>
            </a:r>
            <a:r>
              <a:rPr sz="1200" spc="-5" dirty="0">
                <a:latin typeface="Times New Roman"/>
                <a:cs typeface="Times New Roman"/>
              </a:rPr>
              <a:t>alla realizzazione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ammoniva sempre: </a:t>
            </a:r>
            <a:r>
              <a:rPr sz="1200" dirty="0">
                <a:latin typeface="Times New Roman"/>
                <a:cs typeface="Times New Roman"/>
              </a:rPr>
              <a:t>“Siate </a:t>
            </a:r>
            <a:r>
              <a:rPr sz="1200" spc="-5" dirty="0">
                <a:latin typeface="Times New Roman"/>
                <a:cs typeface="Times New Roman"/>
              </a:rPr>
              <a:t>perfetti, </a:t>
            </a:r>
            <a:r>
              <a:rPr sz="1200" dirty="0">
                <a:latin typeface="Times New Roman"/>
                <a:cs typeface="Times New Roman"/>
              </a:rPr>
              <a:t>come vostro </a:t>
            </a:r>
            <a:r>
              <a:rPr sz="1200" spc="-5" dirty="0">
                <a:latin typeface="Times New Roman"/>
                <a:cs typeface="Times New Roman"/>
              </a:rPr>
              <a:t>Padre nei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perfetto”.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24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esortava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come essi </a:t>
            </a:r>
            <a:r>
              <a:rPr sz="1200" spc="-5" dirty="0">
                <a:latin typeface="Times New Roman"/>
                <a:cs typeface="Times New Roman"/>
              </a:rPr>
              <a:t>amavano se stessi.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un </a:t>
            </a:r>
            <a:r>
              <a:rPr sz="1200" spc="-5" dirty="0">
                <a:latin typeface="Times New Roman"/>
                <a:cs typeface="Times New Roman"/>
              </a:rPr>
              <a:t>compimento meritorio; esso  avrebbe </a:t>
            </a:r>
            <a:r>
              <a:rPr sz="1200" dirty="0">
                <a:latin typeface="Times New Roman"/>
                <a:cs typeface="Times New Roman"/>
              </a:rPr>
              <a:t>denotato la realizzazione di un </a:t>
            </a:r>
            <a:r>
              <a:rPr sz="1200" spc="-5" dirty="0">
                <a:latin typeface="Times New Roman"/>
                <a:cs typeface="Times New Roman"/>
              </a:rPr>
              <a:t>amore fraterno. Egli raccomandava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amare gli </a:t>
            </a:r>
            <a:r>
              <a:rPr sz="1200" dirty="0">
                <a:latin typeface="Times New Roman"/>
                <a:cs typeface="Times New Roman"/>
              </a:rPr>
              <a:t>uomini come lui li  </a:t>
            </a:r>
            <a:r>
              <a:rPr sz="1200" spc="-5" dirty="0">
                <a:latin typeface="Times New Roman"/>
                <a:cs typeface="Times New Roman"/>
              </a:rPr>
              <a:t>aveva amati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amare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sia paterno che fraterno. </a:t>
            </a:r>
            <a:r>
              <a:rPr sz="1200" dirty="0">
                <a:latin typeface="Times New Roman"/>
                <a:cs typeface="Times New Roman"/>
              </a:rPr>
              <a:t>Ed illustrò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citando </a:t>
            </a:r>
            <a:r>
              <a:rPr sz="1200" spc="-5" dirty="0">
                <a:latin typeface="Times New Roman"/>
                <a:cs typeface="Times New Roman"/>
              </a:rPr>
              <a:t>quattro reazioni supreme d’amore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paterno: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572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(1575.1) 140:5.16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“Beati gli </a:t>
            </a:r>
            <a:r>
              <a:rPr sz="1200" i="1" dirty="0">
                <a:latin typeface="Times New Roman"/>
                <a:cs typeface="Times New Roman"/>
              </a:rPr>
              <a:t>afflitti, </a:t>
            </a:r>
            <a:r>
              <a:rPr sz="1200" i="1" spc="-5" dirty="0">
                <a:latin typeface="Times New Roman"/>
                <a:cs typeface="Times New Roman"/>
              </a:rPr>
              <a:t>perché saranno </a:t>
            </a:r>
            <a:r>
              <a:rPr sz="1200" i="1" dirty="0">
                <a:latin typeface="Times New Roman"/>
                <a:cs typeface="Times New Roman"/>
              </a:rPr>
              <a:t>consolati.”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cosiddetto buon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suggerirebbero mai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può derivare </a:t>
            </a:r>
            <a:r>
              <a:rPr sz="1200" spc="-5" dirty="0">
                <a:latin typeface="Times New Roman"/>
                <a:cs typeface="Times New Roman"/>
              </a:rPr>
              <a:t>dall’afflizione. Ma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riferiva all’afflizione esteriore </a:t>
            </a:r>
            <a:r>
              <a:rPr sz="1200" dirty="0">
                <a:latin typeface="Times New Roman"/>
                <a:cs typeface="Times New Roman"/>
              </a:rPr>
              <a:t>od  </a:t>
            </a:r>
            <a:r>
              <a:rPr sz="1200" spc="-5" dirty="0">
                <a:latin typeface="Times New Roman"/>
                <a:cs typeface="Times New Roman"/>
              </a:rPr>
              <a:t>ostentatoria. Egli </a:t>
            </a:r>
            <a:r>
              <a:rPr sz="1200" dirty="0">
                <a:latin typeface="Times New Roman"/>
                <a:cs typeface="Times New Roman"/>
              </a:rPr>
              <a:t>alludeva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emotivo di </a:t>
            </a:r>
            <a:r>
              <a:rPr sz="1200" spc="-5" dirty="0">
                <a:latin typeface="Times New Roman"/>
                <a:cs typeface="Times New Roman"/>
              </a:rPr>
              <a:t>sensibilità.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errore </a:t>
            </a:r>
            <a:r>
              <a:rPr sz="1200" spc="-5" dirty="0">
                <a:latin typeface="Times New Roman"/>
                <a:cs typeface="Times New Roman"/>
              </a:rPr>
              <a:t>insegnare ai ragazzi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ai  giovani </a:t>
            </a:r>
            <a:r>
              <a:rPr sz="1200" dirty="0">
                <a:latin typeface="Times New Roman"/>
                <a:cs typeface="Times New Roman"/>
              </a:rPr>
              <a:t>che non è virile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tenerezza o </a:t>
            </a:r>
            <a:r>
              <a:rPr sz="1200" spc="-5" dirty="0">
                <a:latin typeface="Times New Roman"/>
                <a:cs typeface="Times New Roman"/>
              </a:rPr>
              <a:t>testimoniare </a:t>
            </a:r>
            <a:r>
              <a:rPr sz="1200" dirty="0">
                <a:latin typeface="Times New Roman"/>
                <a:cs typeface="Times New Roman"/>
              </a:rPr>
              <a:t>in altro modo sentimenti emozionali o </a:t>
            </a:r>
            <a:r>
              <a:rPr sz="1200" spc="-5" dirty="0">
                <a:latin typeface="Times New Roman"/>
                <a:cs typeface="Times New Roman"/>
              </a:rPr>
              <a:t>sofferenze fisiche.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è un attributo </a:t>
            </a:r>
            <a:r>
              <a:rPr sz="1200" spc="-5" dirty="0">
                <a:latin typeface="Times New Roman"/>
                <a:cs typeface="Times New Roman"/>
              </a:rPr>
              <a:t>meritorio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come pure </a:t>
            </a:r>
            <a:r>
              <a:rPr sz="1200" spc="-5" dirty="0">
                <a:latin typeface="Times New Roman"/>
                <a:cs typeface="Times New Roman"/>
              </a:rPr>
              <a:t>della femmina.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necessario essere </a:t>
            </a:r>
            <a:r>
              <a:rPr sz="1200" dirty="0">
                <a:latin typeface="Times New Roman"/>
                <a:cs typeface="Times New Roman"/>
              </a:rPr>
              <a:t>insensibili 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virili.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un modo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di creare uomini coraggiosi. 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non </a:t>
            </a:r>
            <a:r>
              <a:rPr sz="1200" spc="-5" dirty="0">
                <a:latin typeface="Times New Roman"/>
                <a:cs typeface="Times New Roman"/>
              </a:rPr>
              <a:t>hanno  avuto paura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rattristarsi. Mosè, l’afflitto, </a:t>
            </a:r>
            <a:r>
              <a:rPr sz="1200" dirty="0">
                <a:latin typeface="Times New Roman"/>
                <a:cs typeface="Times New Roman"/>
              </a:rPr>
              <a:t>era un uomo più </a:t>
            </a:r>
            <a:r>
              <a:rPr sz="1200" spc="-5" dirty="0">
                <a:latin typeface="Times New Roman"/>
                <a:cs typeface="Times New Roman"/>
              </a:rPr>
              <a:t>grande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Sansone 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Golia. Mosè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 magnifico,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era anche un uomo di </a:t>
            </a:r>
            <a:r>
              <a:rPr sz="1200" spc="-5" dirty="0">
                <a:latin typeface="Times New Roman"/>
                <a:cs typeface="Times New Roman"/>
              </a:rPr>
              <a:t>mansuetudine.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sensibile e </a:t>
            </a:r>
            <a:r>
              <a:rPr sz="1200" spc="-5" dirty="0">
                <a:latin typeface="Times New Roman"/>
                <a:cs typeface="Times New Roman"/>
              </a:rPr>
              <a:t>comprensivo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umani  crea </a:t>
            </a:r>
            <a:r>
              <a:rPr sz="1200" dirty="0">
                <a:latin typeface="Times New Roman"/>
                <a:cs typeface="Times New Roman"/>
              </a:rPr>
              <a:t>un’autentica e durevole </a:t>
            </a:r>
            <a:r>
              <a:rPr sz="1200" spc="-5" dirty="0">
                <a:latin typeface="Times New Roman"/>
                <a:cs typeface="Times New Roman"/>
              </a:rPr>
              <a:t>felicità,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atteggiamenti benevoli proteggono </a:t>
            </a:r>
            <a:r>
              <a:rPr sz="1200" dirty="0">
                <a:latin typeface="Times New Roman"/>
                <a:cs typeface="Times New Roman"/>
              </a:rPr>
              <a:t>l’anima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dalle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influenze distruttive </a:t>
            </a:r>
            <a:r>
              <a:rPr sz="1200" spc="-5" dirty="0">
                <a:latin typeface="Times New Roman"/>
                <a:cs typeface="Times New Roman"/>
              </a:rPr>
              <a:t>della collera, dell’odio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sospetto.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940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(1575.2) 140:5.17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“Beati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misericordiosi, perché </a:t>
            </a:r>
            <a:r>
              <a:rPr sz="1200" i="1" dirty="0">
                <a:latin typeface="Times New Roman"/>
                <a:cs typeface="Times New Roman"/>
              </a:rPr>
              <a:t>otterranno </a:t>
            </a:r>
            <a:r>
              <a:rPr sz="1200" i="1" spc="-5" dirty="0">
                <a:latin typeface="Times New Roman"/>
                <a:cs typeface="Times New Roman"/>
              </a:rPr>
              <a:t>misericordia.”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qui denota </a:t>
            </a:r>
            <a:r>
              <a:rPr sz="1200" spc="-5" dirty="0">
                <a:latin typeface="Times New Roman"/>
                <a:cs typeface="Times New Roman"/>
              </a:rPr>
              <a:t>l’altezza,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profondità </a:t>
            </a:r>
            <a:r>
              <a:rPr sz="1200" dirty="0">
                <a:latin typeface="Times New Roman"/>
                <a:cs typeface="Times New Roman"/>
              </a:rPr>
              <a:t>e la larghezza </a:t>
            </a:r>
            <a:r>
              <a:rPr sz="1200" spc="-5" dirty="0">
                <a:latin typeface="Times New Roman"/>
                <a:cs typeface="Times New Roman"/>
              </a:rPr>
              <a:t>dell’amicizia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l’affettuosa </a:t>
            </a:r>
            <a:r>
              <a:rPr sz="1200" dirty="0">
                <a:latin typeface="Times New Roman"/>
                <a:cs typeface="Times New Roman"/>
              </a:rPr>
              <a:t>benevolenza.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talvolta  </a:t>
            </a:r>
            <a:r>
              <a:rPr sz="1200" spc="-5" dirty="0">
                <a:latin typeface="Times New Roman"/>
                <a:cs typeface="Times New Roman"/>
              </a:rPr>
              <a:t>passiva, </a:t>
            </a:r>
            <a:r>
              <a:rPr sz="1200" dirty="0">
                <a:latin typeface="Times New Roman"/>
                <a:cs typeface="Times New Roman"/>
              </a:rPr>
              <a:t>ma qui è </a:t>
            </a:r>
            <a:r>
              <a:rPr sz="1200" spc="-5" dirty="0">
                <a:latin typeface="Times New Roman"/>
                <a:cs typeface="Times New Roman"/>
              </a:rPr>
              <a:t>attiva </a:t>
            </a:r>
            <a:r>
              <a:rPr sz="1200" dirty="0">
                <a:latin typeface="Times New Roman"/>
                <a:cs typeface="Times New Roman"/>
              </a:rPr>
              <a:t>e dinamica —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paterno. Un genitore amorevole </a:t>
            </a:r>
            <a:r>
              <a:rPr sz="1200" dirty="0">
                <a:latin typeface="Times New Roman"/>
                <a:cs typeface="Times New Roman"/>
              </a:rPr>
              <a:t>trova poca difficoltà a  </a:t>
            </a:r>
            <a:r>
              <a:rPr sz="1200" spc="-5" dirty="0">
                <a:latin typeface="Times New Roman"/>
                <a:cs typeface="Times New Roman"/>
              </a:rPr>
              <a:t>perdonare suo figlio, </a:t>
            </a:r>
            <a:r>
              <a:rPr sz="1200" dirty="0">
                <a:latin typeface="Times New Roman"/>
                <a:cs typeface="Times New Roman"/>
              </a:rPr>
              <a:t>anche molte volte. Ed in un </a:t>
            </a:r>
            <a:r>
              <a:rPr sz="1200" spc="-5" dirty="0">
                <a:latin typeface="Times New Roman"/>
                <a:cs typeface="Times New Roman"/>
              </a:rPr>
              <a:t>ragazzo ben allevato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alleviare le sofferenze è </a:t>
            </a:r>
            <a:r>
              <a:rPr sz="1200" spc="-5" dirty="0">
                <a:latin typeface="Times New Roman"/>
                <a:cs typeface="Times New Roman"/>
              </a:rPr>
              <a:t>naturale.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sono per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buoni e </a:t>
            </a:r>
            <a:r>
              <a:rPr sz="1200" spc="-5" dirty="0">
                <a:latin typeface="Times New Roman"/>
                <a:cs typeface="Times New Roman"/>
              </a:rPr>
              <a:t>compassionevoli </a:t>
            </a:r>
            <a:r>
              <a:rPr sz="1200" dirty="0">
                <a:latin typeface="Times New Roman"/>
                <a:cs typeface="Times New Roman"/>
              </a:rPr>
              <a:t>quando sono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adulti da </a:t>
            </a:r>
            <a:r>
              <a:rPr sz="1200" spc="-5" dirty="0">
                <a:latin typeface="Times New Roman"/>
                <a:cs typeface="Times New Roman"/>
              </a:rPr>
              <a:t>valutare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914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(1575.3) 140:5.18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“Beati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pacificatori, perché saranno chiamati </a:t>
            </a:r>
            <a:r>
              <a:rPr sz="1200" i="1" dirty="0">
                <a:latin typeface="Times New Roman"/>
                <a:cs typeface="Times New Roman"/>
              </a:rPr>
              <a:t>figli di </a:t>
            </a:r>
            <a:r>
              <a:rPr sz="1200" i="1" spc="-5" dirty="0">
                <a:latin typeface="Times New Roman"/>
                <a:cs typeface="Times New Roman"/>
              </a:rPr>
              <a:t>Dio.” </a:t>
            </a:r>
            <a:r>
              <a:rPr sz="1200" spc="-5" dirty="0">
                <a:latin typeface="Times New Roman"/>
                <a:cs typeface="Times New Roman"/>
              </a:rPr>
              <a:t>Gli ascoltatori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desideravano  </a:t>
            </a:r>
            <a:r>
              <a:rPr sz="1200" spc="-5" dirty="0">
                <a:latin typeface="Times New Roman"/>
                <a:cs typeface="Times New Roman"/>
              </a:rPr>
              <a:t>ardentemente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liberatore militare,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pacificatori.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pace di Gesù non è </a:t>
            </a:r>
            <a:r>
              <a:rPr sz="1200" spc="-5" dirty="0">
                <a:latin typeface="Times New Roman"/>
                <a:cs typeface="Times New Roman"/>
              </a:rPr>
              <a:t>del genere </a:t>
            </a:r>
            <a:r>
              <a:rPr sz="1200" dirty="0">
                <a:latin typeface="Times New Roman"/>
                <a:cs typeface="Times New Roman"/>
              </a:rPr>
              <a:t>pacifico e negativo.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8195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146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fronte alle </a:t>
            </a:r>
            <a:r>
              <a:rPr sz="1200" dirty="0">
                <a:latin typeface="Times New Roman"/>
                <a:cs typeface="Times New Roman"/>
              </a:rPr>
              <a:t>prove e </a:t>
            </a:r>
            <a:r>
              <a:rPr sz="1200" spc="-5" dirty="0">
                <a:latin typeface="Times New Roman"/>
                <a:cs typeface="Times New Roman"/>
              </a:rPr>
              <a:t>alle persecuzioni egli diceva: </a:t>
            </a:r>
            <a:r>
              <a:rPr sz="1200" dirty="0">
                <a:latin typeface="Times New Roman"/>
                <a:cs typeface="Times New Roman"/>
              </a:rPr>
              <a:t>“Vi </a:t>
            </a:r>
            <a:r>
              <a:rPr sz="1200" spc="-5" dirty="0">
                <a:latin typeface="Times New Roman"/>
                <a:cs typeface="Times New Roman"/>
              </a:rPr>
              <a:t>lascio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pace.” </a:t>
            </a:r>
            <a:r>
              <a:rPr sz="1200" dirty="0">
                <a:latin typeface="Times New Roman"/>
                <a:cs typeface="Times New Roman"/>
              </a:rPr>
              <a:t>“Che il 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non sia </a:t>
            </a:r>
            <a:r>
              <a:rPr sz="1200" spc="-5" dirty="0">
                <a:latin typeface="Times New Roman"/>
                <a:cs typeface="Times New Roman"/>
              </a:rPr>
              <a:t>turbato,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sia  impaurito.”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che impedisce conflitti </a:t>
            </a:r>
            <a:r>
              <a:rPr sz="1200" dirty="0">
                <a:latin typeface="Times New Roman"/>
                <a:cs typeface="Times New Roman"/>
              </a:rPr>
              <a:t>disastrosi.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personale </a:t>
            </a:r>
            <a:r>
              <a:rPr sz="1200" spc="-5" dirty="0">
                <a:latin typeface="Times New Roman"/>
                <a:cs typeface="Times New Roman"/>
              </a:rPr>
              <a:t>integra </a:t>
            </a:r>
            <a:r>
              <a:rPr sz="1200" dirty="0">
                <a:latin typeface="Times New Roman"/>
                <a:cs typeface="Times New Roman"/>
              </a:rPr>
              <a:t>la 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 </a:t>
            </a:r>
            <a:r>
              <a:rPr sz="1200" spc="-5" dirty="0">
                <a:latin typeface="Times New Roman"/>
                <a:cs typeface="Times New Roman"/>
              </a:rPr>
              <a:t>sociale evita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cupidigia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collera.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politica </a:t>
            </a:r>
            <a:r>
              <a:rPr sz="1200" dirty="0">
                <a:latin typeface="Times New Roman"/>
                <a:cs typeface="Times New Roman"/>
              </a:rPr>
              <a:t>impedisce gli </a:t>
            </a:r>
            <a:r>
              <a:rPr sz="1200" spc="-5" dirty="0">
                <a:latin typeface="Times New Roman"/>
                <a:cs typeface="Times New Roman"/>
              </a:rPr>
              <a:t>antagonismi </a:t>
            </a:r>
            <a:r>
              <a:rPr sz="1200" dirty="0">
                <a:latin typeface="Times New Roman"/>
                <a:cs typeface="Times New Roman"/>
              </a:rPr>
              <a:t>razziali, i sospetti  nazionali e la </a:t>
            </a:r>
            <a:r>
              <a:rPr sz="1200" spc="-5" dirty="0">
                <a:latin typeface="Times New Roman"/>
                <a:cs typeface="Times New Roman"/>
              </a:rPr>
              <a:t>guerra.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pacificazione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cura della </a:t>
            </a:r>
            <a:r>
              <a:rPr sz="1200" spc="-5" dirty="0">
                <a:latin typeface="Times New Roman"/>
                <a:cs typeface="Times New Roman"/>
              </a:rPr>
              <a:t>diffidenza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sospetto.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0703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(1575.4) 140:5.19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facile insegnare ai </a:t>
            </a:r>
            <a:r>
              <a:rPr sz="1200" dirty="0">
                <a:latin typeface="Times New Roman"/>
                <a:cs typeface="Times New Roman"/>
              </a:rPr>
              <a:t>bambini ad </a:t>
            </a:r>
            <a:r>
              <a:rPr sz="1200" spc="-5" dirty="0">
                <a:latin typeface="Times New Roman"/>
                <a:cs typeface="Times New Roman"/>
              </a:rPr>
              <a:t>agire come pacificatori. Essi </a:t>
            </a:r>
            <a:r>
              <a:rPr sz="1200" dirty="0">
                <a:latin typeface="Times New Roman"/>
                <a:cs typeface="Times New Roman"/>
              </a:rPr>
              <a:t>amano le attività di </a:t>
            </a:r>
            <a:r>
              <a:rPr sz="1200" spc="-5" dirty="0">
                <a:latin typeface="Times New Roman"/>
                <a:cs typeface="Times New Roman"/>
              </a:rPr>
              <a:t>gruppo;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loro piace  giocare </a:t>
            </a:r>
            <a:r>
              <a:rPr sz="1200" dirty="0">
                <a:latin typeface="Times New Roman"/>
                <a:cs typeface="Times New Roman"/>
              </a:rPr>
              <a:t>insieme.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un’altra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disse: “Chiunque vuole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la sua vita la </a:t>
            </a:r>
            <a:r>
              <a:rPr sz="1200" spc="-5" dirty="0">
                <a:latin typeface="Times New Roman"/>
                <a:cs typeface="Times New Roman"/>
              </a:rPr>
              <a:t>perderà,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chiunque  accetta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la sua vita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troverà.”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0" marR="352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(1575.5) 140:5.20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“Beati coloro </a:t>
            </a:r>
            <a:r>
              <a:rPr sz="1200" i="1" dirty="0">
                <a:latin typeface="Times New Roman"/>
                <a:cs typeface="Times New Roman"/>
              </a:rPr>
              <a:t>che </a:t>
            </a:r>
            <a:r>
              <a:rPr sz="1200" i="1" spc="-5" dirty="0">
                <a:latin typeface="Times New Roman"/>
                <a:cs typeface="Times New Roman"/>
              </a:rPr>
              <a:t>sono perseguitati </a:t>
            </a:r>
            <a:r>
              <a:rPr sz="1200" i="1" dirty="0">
                <a:latin typeface="Times New Roman"/>
                <a:cs typeface="Times New Roman"/>
              </a:rPr>
              <a:t>a causa </a:t>
            </a:r>
            <a:r>
              <a:rPr sz="1200" i="1" spc="-5" dirty="0">
                <a:latin typeface="Times New Roman"/>
                <a:cs typeface="Times New Roman"/>
              </a:rPr>
              <a:t>della rettitudine, perché </a:t>
            </a:r>
            <a:r>
              <a:rPr sz="1200" i="1" dirty="0">
                <a:latin typeface="Times New Roman"/>
                <a:cs typeface="Times New Roman"/>
              </a:rPr>
              <a:t>a loro appartiene il </a:t>
            </a:r>
            <a:r>
              <a:rPr sz="1200" i="1" spc="-5" dirty="0">
                <a:latin typeface="Times New Roman"/>
                <a:cs typeface="Times New Roman"/>
              </a:rPr>
              <a:t>regno dei  cieli. </a:t>
            </a:r>
            <a:r>
              <a:rPr sz="1200" i="1" dirty="0">
                <a:latin typeface="Times New Roman"/>
                <a:cs typeface="Times New Roman"/>
              </a:rPr>
              <a:t>Siate </a:t>
            </a:r>
            <a:r>
              <a:rPr sz="1200" i="1" spc="-5" dirty="0">
                <a:latin typeface="Times New Roman"/>
                <a:cs typeface="Times New Roman"/>
              </a:rPr>
              <a:t>felici </a:t>
            </a:r>
            <a:r>
              <a:rPr sz="1200" i="1" dirty="0">
                <a:latin typeface="Times New Roman"/>
                <a:cs typeface="Times New Roman"/>
              </a:rPr>
              <a:t>quando gli uomini </a:t>
            </a:r>
            <a:r>
              <a:rPr sz="1200" i="1" spc="-5" dirty="0">
                <a:latin typeface="Times New Roman"/>
                <a:cs typeface="Times New Roman"/>
              </a:rPr>
              <a:t>v’insulteranno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vi perseguiteranno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diranno falsamente </a:t>
            </a:r>
            <a:r>
              <a:rPr sz="1200" i="1" dirty="0">
                <a:latin typeface="Times New Roman"/>
                <a:cs typeface="Times New Roman"/>
              </a:rPr>
              <a:t>ogni </a:t>
            </a:r>
            <a:r>
              <a:rPr sz="1200" i="1" spc="-5" dirty="0">
                <a:latin typeface="Times New Roman"/>
                <a:cs typeface="Times New Roman"/>
              </a:rPr>
              <a:t>sorta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cattiverie  contro </a:t>
            </a:r>
            <a:r>
              <a:rPr sz="1200" i="1" dirty="0">
                <a:latin typeface="Times New Roman"/>
                <a:cs typeface="Times New Roman"/>
              </a:rPr>
              <a:t>di voi. Gioite e siate </a:t>
            </a:r>
            <a:r>
              <a:rPr sz="1200" i="1" spc="-5" dirty="0">
                <a:latin typeface="Times New Roman"/>
                <a:cs typeface="Times New Roman"/>
              </a:rPr>
              <a:t>estremamente </a:t>
            </a:r>
            <a:r>
              <a:rPr sz="1200" i="1" dirty="0">
                <a:latin typeface="Times New Roman"/>
                <a:cs typeface="Times New Roman"/>
              </a:rPr>
              <a:t>felici, perché grande è la </a:t>
            </a:r>
            <a:r>
              <a:rPr sz="1200" i="1" spc="-5" dirty="0">
                <a:latin typeface="Times New Roman"/>
                <a:cs typeface="Times New Roman"/>
              </a:rPr>
              <a:t>vostra ricompensa nei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373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(1575.6) 140:5.21 </a:t>
            </a:r>
            <a:r>
              <a:rPr sz="1200" spc="-5" dirty="0">
                <a:latin typeface="Times New Roman"/>
                <a:cs typeface="Times New Roman"/>
              </a:rPr>
              <a:t>Molto spesso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persecuzione segue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pace. 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adulti coraggiosi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fuggono </a:t>
            </a:r>
            <a:r>
              <a:rPr sz="1200" dirty="0">
                <a:latin typeface="Times New Roman"/>
                <a:cs typeface="Times New Roman"/>
              </a:rPr>
              <a:t>mai la 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pericolo. “Non c’è amore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uomo </a:t>
            </a:r>
            <a:r>
              <a:rPr sz="1200" dirty="0">
                <a:latin typeface="Times New Roman"/>
                <a:cs typeface="Times New Roman"/>
              </a:rPr>
              <a:t>che dare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vita per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amici.” Ed un 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paterno </a:t>
            </a:r>
            <a:r>
              <a:rPr sz="1200" spc="-5" dirty="0">
                <a:latin typeface="Times New Roman"/>
                <a:cs typeface="Times New Roman"/>
              </a:rPr>
              <a:t>può facilmente fare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cose —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l’amore fraterno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comportare.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il risultato </a:t>
            </a:r>
            <a:r>
              <a:rPr sz="1200" spc="-5" dirty="0">
                <a:latin typeface="Times New Roman"/>
                <a:cs typeface="Times New Roman"/>
              </a:rPr>
              <a:t>finale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persecuzione.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6584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(1575.7) 140:5.22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ragazzi </a:t>
            </a:r>
            <a:r>
              <a:rPr sz="1200" dirty="0">
                <a:latin typeface="Times New Roman"/>
                <a:cs typeface="Times New Roman"/>
              </a:rPr>
              <a:t>rispondono sempre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sfida </a:t>
            </a:r>
            <a:r>
              <a:rPr sz="1200" spc="-5" dirty="0">
                <a:latin typeface="Times New Roman"/>
                <a:cs typeface="Times New Roman"/>
              </a:rPr>
              <a:t>del coraggio.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gioventù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pronta ad “accettare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sfida”.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dovrebbe imparare presto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sacrificarsi.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(1575.8) 140:5.23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beatitudini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Sermone della Montagna sono basate sulla </a:t>
            </a:r>
            <a:r>
              <a:rPr sz="1200" dirty="0">
                <a:latin typeface="Times New Roman"/>
                <a:cs typeface="Times New Roman"/>
              </a:rPr>
              <a:t>fede e </a:t>
            </a:r>
            <a:r>
              <a:rPr sz="1200" spc="-5" dirty="0">
                <a:latin typeface="Times New Roman"/>
                <a:cs typeface="Times New Roman"/>
              </a:rPr>
              <a:t>sull’amore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sulla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legge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l’etica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dovere.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 algn="just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(1575.9) 140:5.24 </a:t>
            </a:r>
            <a:r>
              <a:rPr sz="1200" spc="-5" dirty="0">
                <a:latin typeface="Times New Roman"/>
                <a:cs typeface="Times New Roman"/>
              </a:rPr>
              <a:t>L’amore paterno si compiace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bene per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— di fare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in risposta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all’ingiustizia.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34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sera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dell’ordinazione</a:t>
            </a:r>
            <a:endParaRPr sz="1600">
              <a:latin typeface="Times New Roman"/>
              <a:cs typeface="Times New Roman"/>
            </a:endParaRPr>
          </a:p>
          <a:p>
            <a:pPr marL="76200" marR="287020" algn="just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(1576.1) 140:6.1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domenica </a:t>
            </a:r>
            <a:r>
              <a:rPr sz="1200" spc="-5" dirty="0">
                <a:latin typeface="Times New Roman"/>
                <a:cs typeface="Times New Roman"/>
              </a:rPr>
              <a:t>sera, giungendo alla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dalle colline a nord di </a:t>
            </a:r>
            <a:r>
              <a:rPr sz="1200" spc="-5" dirty="0">
                <a:latin typeface="Times New Roman"/>
                <a:cs typeface="Times New Roman"/>
              </a:rPr>
              <a:t>Cafarnao,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5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un pasto  </a:t>
            </a:r>
            <a:r>
              <a:rPr sz="1200" spc="-5" dirty="0">
                <a:latin typeface="Times New Roman"/>
                <a:cs typeface="Times New Roman"/>
              </a:rPr>
              <a:t>frugale. </a:t>
            </a:r>
            <a:r>
              <a:rPr sz="1200" dirty="0">
                <a:latin typeface="Times New Roman"/>
                <a:cs typeface="Times New Roman"/>
              </a:rPr>
              <a:t>Poi,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andava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passeggiare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spiaggia,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parlarono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Dopo una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conversazione,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accendevano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fuoco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dar loro </a:t>
            </a:r>
            <a:r>
              <a:rPr sz="1200" dirty="0">
                <a:latin typeface="Times New Roman"/>
                <a:cs typeface="Times New Roman"/>
              </a:rPr>
              <a:t>calore e più luce,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uscì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ricerca di Gesù, e quando 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ebbe</a:t>
            </a: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trovato, disse: “Maestro,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detto sul </a:t>
            </a:r>
            <a:r>
              <a:rPr sz="1200" spc="-5" dirty="0">
                <a:latin typeface="Times New Roman"/>
                <a:cs typeface="Times New Roman"/>
              </a:rPr>
              <a:t>regno. Non ci sentiamo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d’iniziare  </a:t>
            </a:r>
            <a:r>
              <a:rPr sz="1200" spc="-5" dirty="0">
                <a:latin typeface="Times New Roman"/>
                <a:cs typeface="Times New Roman"/>
              </a:rPr>
              <a:t>questo lavoro prima </a:t>
            </a:r>
            <a:r>
              <a:rPr sz="1200" dirty="0">
                <a:latin typeface="Times New Roman"/>
                <a:cs typeface="Times New Roman"/>
              </a:rPr>
              <a:t>che tu non ci </a:t>
            </a:r>
            <a:r>
              <a:rPr sz="1200" spc="-5" dirty="0">
                <a:latin typeface="Times New Roman"/>
                <a:cs typeface="Times New Roman"/>
              </a:rPr>
              <a:t>abbia dato ulteriori </a:t>
            </a:r>
            <a:r>
              <a:rPr sz="1200" dirty="0">
                <a:latin typeface="Times New Roman"/>
                <a:cs typeface="Times New Roman"/>
              </a:rPr>
              <a:t>istruzioni.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chiederti </a:t>
            </a:r>
            <a:r>
              <a:rPr sz="1200" dirty="0">
                <a:latin typeface="Times New Roman"/>
                <a:cs typeface="Times New Roman"/>
              </a:rPr>
              <a:t>di unirti a noi nel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aiutarci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delle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parole.” </a:t>
            </a:r>
            <a:r>
              <a:rPr sz="1200" dirty="0">
                <a:latin typeface="Times New Roman"/>
                <a:cs typeface="Times New Roman"/>
              </a:rPr>
              <a:t>E Gesù </a:t>
            </a:r>
            <a:r>
              <a:rPr sz="1200" spc="-5" dirty="0">
                <a:latin typeface="Times New Roman"/>
                <a:cs typeface="Times New Roman"/>
              </a:rPr>
              <a:t>andò con Andrea ad </a:t>
            </a:r>
            <a:r>
              <a:rPr sz="1200" dirty="0">
                <a:latin typeface="Times New Roman"/>
                <a:cs typeface="Times New Roman"/>
              </a:rPr>
              <a:t>incontrare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(1576.2) 140:6.2 </a:t>
            </a:r>
            <a:r>
              <a:rPr sz="1200" spc="-5" dirty="0">
                <a:latin typeface="Times New Roman"/>
                <a:cs typeface="Times New Roman"/>
              </a:rPr>
              <a:t>Quando fu entrato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giardino, egli </a:t>
            </a:r>
            <a:r>
              <a:rPr sz="1200" dirty="0">
                <a:latin typeface="Times New Roman"/>
                <a:cs typeface="Times New Roman"/>
              </a:rPr>
              <a:t>riunì </a:t>
            </a:r>
            <a:r>
              <a:rPr sz="1200" spc="-5" dirty="0">
                <a:latin typeface="Times New Roman"/>
                <a:cs typeface="Times New Roman"/>
              </a:rPr>
              <a:t>gli apostoli attorno </a:t>
            </a:r>
            <a:r>
              <a:rPr sz="1200" dirty="0">
                <a:latin typeface="Times New Roman"/>
                <a:cs typeface="Times New Roman"/>
              </a:rPr>
              <a:t>a lui e </a:t>
            </a:r>
            <a:r>
              <a:rPr sz="1200" spc="-5" dirty="0">
                <a:latin typeface="Times New Roman"/>
                <a:cs typeface="Times New Roman"/>
              </a:rPr>
              <a:t>parlò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“Voi </a:t>
            </a:r>
            <a:r>
              <a:rPr sz="1200" dirty="0">
                <a:latin typeface="Times New Roman"/>
                <a:cs typeface="Times New Roman"/>
              </a:rPr>
              <a:t>trovate difficile 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messaggio perché </a:t>
            </a:r>
            <a:r>
              <a:rPr sz="1200" dirty="0">
                <a:latin typeface="Times New Roman"/>
                <a:cs typeface="Times New Roman"/>
              </a:rPr>
              <a:t>vorreste costruire il nuovo </a:t>
            </a:r>
            <a:r>
              <a:rPr sz="1200" spc="-5" dirty="0">
                <a:latin typeface="Times New Roman"/>
                <a:cs typeface="Times New Roman"/>
              </a:rPr>
              <a:t>insegnamento direttamente sul vecchio, </a:t>
            </a:r>
            <a:r>
              <a:rPr sz="1200" dirty="0">
                <a:latin typeface="Times New Roman"/>
                <a:cs typeface="Times New Roman"/>
              </a:rPr>
              <a:t>ma io vi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spc="5" dirty="0">
                <a:latin typeface="Times New Roman"/>
                <a:cs typeface="Times New Roman"/>
              </a:rPr>
              <a:t>dovete  </a:t>
            </a:r>
            <a:r>
              <a:rPr sz="1200" spc="-5" dirty="0">
                <a:latin typeface="Times New Roman"/>
                <a:cs typeface="Times New Roman"/>
              </a:rPr>
              <a:t>rinascere. </a:t>
            </a:r>
            <a:r>
              <a:rPr sz="1200" dirty="0">
                <a:latin typeface="Times New Roman"/>
                <a:cs typeface="Times New Roman"/>
              </a:rPr>
              <a:t>Dovete </a:t>
            </a:r>
            <a:r>
              <a:rPr sz="1200" spc="-5" dirty="0">
                <a:latin typeface="Times New Roman"/>
                <a:cs typeface="Times New Roman"/>
              </a:rPr>
              <a:t>ricominciare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capo come dei bambini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disposti </a:t>
            </a:r>
            <a:r>
              <a:rPr sz="1200" spc="-5" dirty="0">
                <a:latin typeface="Times New Roman"/>
                <a:cs typeface="Times New Roman"/>
              </a:rPr>
              <a:t>ad avere fiducia nel </a:t>
            </a:r>
            <a:r>
              <a:rPr sz="1200" dirty="0">
                <a:latin typeface="Times New Roman"/>
                <a:cs typeface="Times New Roman"/>
              </a:rPr>
              <a:t>mio insegnamento e a credere in 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reso </a:t>
            </a:r>
            <a:r>
              <a:rPr sz="1200" spc="-5" dirty="0">
                <a:latin typeface="Times New Roman"/>
                <a:cs typeface="Times New Roman"/>
              </a:rPr>
              <a:t>conforme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esiste. Voi avete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sbagliate sul Figlio dell’Uomo </a:t>
            </a:r>
            <a:r>
              <a:rPr sz="1200" dirty="0">
                <a:latin typeface="Times New Roman"/>
                <a:cs typeface="Times New Roman"/>
              </a:rPr>
              <a:t>e sulla 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sulla terra. Non commettete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pensare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venuto per </a:t>
            </a:r>
            <a:r>
              <a:rPr sz="1200" spc="-5" dirty="0">
                <a:latin typeface="Times New Roman"/>
                <a:cs typeface="Times New Roman"/>
              </a:rPr>
              <a:t>rigettare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profeti; </a:t>
            </a:r>
            <a:r>
              <a:rPr sz="1200" dirty="0">
                <a:latin typeface="Times New Roman"/>
                <a:cs typeface="Times New Roman"/>
              </a:rPr>
              <a:t>io non sono </a:t>
            </a:r>
            <a:r>
              <a:rPr sz="1200" spc="-5" dirty="0">
                <a:latin typeface="Times New Roman"/>
                <a:cs typeface="Times New Roman"/>
              </a:rPr>
              <a:t>venuto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completare, ad ampliare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illuminare. </a:t>
            </a:r>
            <a:r>
              <a:rPr sz="1200" dirty="0">
                <a:latin typeface="Times New Roman"/>
                <a:cs typeface="Times New Roman"/>
              </a:rPr>
              <a:t>Non sono venuto a </a:t>
            </a:r>
            <a:r>
              <a:rPr sz="1200" spc="-5" dirty="0">
                <a:latin typeface="Times New Roman"/>
                <a:cs typeface="Times New Roman"/>
              </a:rPr>
              <a:t>trasgredire </a:t>
            </a:r>
            <a:r>
              <a:rPr sz="1200" dirty="0">
                <a:latin typeface="Times New Roman"/>
                <a:cs typeface="Times New Roman"/>
              </a:rPr>
              <a:t>la legge, ma piuttosto a </a:t>
            </a:r>
            <a:r>
              <a:rPr sz="1200" spc="-5" dirty="0">
                <a:latin typeface="Times New Roman"/>
                <a:cs typeface="Times New Roman"/>
              </a:rPr>
              <a:t>scrivere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tavolette del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5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(1576.3) 140:6.3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chiedo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rettitudine che </a:t>
            </a:r>
            <a:r>
              <a:rPr sz="1200" dirty="0">
                <a:latin typeface="Times New Roman"/>
                <a:cs typeface="Times New Roman"/>
              </a:rPr>
              <a:t>superi 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ottenere il favore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carità, pregando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digiunando. </a:t>
            </a:r>
            <a:r>
              <a:rPr sz="1200" dirty="0">
                <a:latin typeface="Times New Roman"/>
                <a:cs typeface="Times New Roman"/>
              </a:rPr>
              <a:t>Se volete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voi dovete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che consiste </a:t>
            </a:r>
            <a:r>
              <a:rPr sz="1200" spc="-5" dirty="0">
                <a:latin typeface="Times New Roman"/>
                <a:cs typeface="Times New Roman"/>
              </a:rPr>
              <a:t>nell’amore, nella  misericordia </a:t>
            </a:r>
            <a:r>
              <a:rPr sz="1200" dirty="0">
                <a:latin typeface="Times New Roman"/>
                <a:cs typeface="Times New Roman"/>
              </a:rPr>
              <a:t>e nella verità — </a:t>
            </a:r>
            <a:r>
              <a:rPr sz="1200" spc="-5" dirty="0">
                <a:latin typeface="Times New Roman"/>
                <a:cs typeface="Times New Roman"/>
              </a:rPr>
              <a:t>nel desiderio sincero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11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(1576.4) 140:6.4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disse: “Maestro,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un nuovo comandamento </a:t>
            </a:r>
            <a:r>
              <a:rPr sz="1200" spc="-5" dirty="0">
                <a:latin typeface="Times New Roman"/>
                <a:cs typeface="Times New Roman"/>
              </a:rPr>
              <a:t>vorremmo ascoltarlo. Rivelaci </a:t>
            </a:r>
            <a:r>
              <a:rPr sz="1200" dirty="0">
                <a:latin typeface="Times New Roman"/>
                <a:cs typeface="Times New Roman"/>
              </a:rPr>
              <a:t>la nuova via.”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 a Pietro: “Lo </a:t>
            </a:r>
            <a:r>
              <a:rPr sz="1200" spc="-5" dirty="0">
                <a:latin typeface="Times New Roman"/>
                <a:cs typeface="Times New Roman"/>
              </a:rPr>
              <a:t>avete sentito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insegnano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legge: </a:t>
            </a:r>
            <a:r>
              <a:rPr sz="1200" dirty="0">
                <a:latin typeface="Times New Roman"/>
                <a:cs typeface="Times New Roman"/>
              </a:rPr>
              <a:t>‘Tu non </a:t>
            </a:r>
            <a:r>
              <a:rPr sz="1200" spc="-5" dirty="0">
                <a:latin typeface="Times New Roman"/>
                <a:cs typeface="Times New Roman"/>
              </a:rPr>
              <a:t>ucciderai; perché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ucciderà </a:t>
            </a:r>
            <a:r>
              <a:rPr sz="1200" dirty="0">
                <a:latin typeface="Times New Roman"/>
                <a:cs typeface="Times New Roman"/>
              </a:rPr>
              <a:t>sarà  </a:t>
            </a:r>
            <a:r>
              <a:rPr sz="1200" spc="-5" dirty="0">
                <a:latin typeface="Times New Roman"/>
                <a:cs typeface="Times New Roman"/>
              </a:rPr>
              <a:t>sottoposto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giudizio.’ Ma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guardo al </a:t>
            </a:r>
            <a:r>
              <a:rPr sz="1200" dirty="0">
                <a:latin typeface="Times New Roman"/>
                <a:cs typeface="Times New Roman"/>
              </a:rPr>
              <a:t>di là dell’atto </a:t>
            </a:r>
            <a:r>
              <a:rPr sz="1200" spc="-5" dirty="0">
                <a:latin typeface="Times New Roman"/>
                <a:cs typeface="Times New Roman"/>
              </a:rPr>
              <a:t>per scoprire </a:t>
            </a:r>
            <a:r>
              <a:rPr sz="1200" dirty="0">
                <a:latin typeface="Times New Roman"/>
                <a:cs typeface="Times New Roman"/>
              </a:rPr>
              <a:t>il movente.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chiunque è in collera </a:t>
            </a:r>
            <a:r>
              <a:rPr sz="1200" spc="-5" dirty="0">
                <a:latin typeface="Times New Roman"/>
                <a:cs typeface="Times New Roman"/>
              </a:rPr>
              <a:t>con suo  fratello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condanna. </a:t>
            </a:r>
            <a:r>
              <a:rPr sz="1200" dirty="0">
                <a:latin typeface="Times New Roman"/>
                <a:cs typeface="Times New Roman"/>
              </a:rPr>
              <a:t>Colui che nutre odio nel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dirty="0">
                <a:latin typeface="Times New Roman"/>
                <a:cs typeface="Times New Roman"/>
              </a:rPr>
              <a:t>e piani di </a:t>
            </a:r>
            <a:r>
              <a:rPr sz="1200" spc="-5" dirty="0">
                <a:latin typeface="Times New Roman"/>
                <a:cs typeface="Times New Roman"/>
              </a:rPr>
              <a:t>vendetta nella sua </a:t>
            </a:r>
            <a:r>
              <a:rPr sz="1200" dirty="0">
                <a:latin typeface="Times New Roman"/>
                <a:cs typeface="Times New Roman"/>
              </a:rPr>
              <a:t>mente è 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giudizio.  </a:t>
            </a:r>
            <a:r>
              <a:rPr sz="1200" spc="-5" dirty="0">
                <a:latin typeface="Times New Roman"/>
                <a:cs typeface="Times New Roman"/>
              </a:rPr>
              <a:t>Voi dovete giudicare </a:t>
            </a:r>
            <a:r>
              <a:rPr sz="1200" dirty="0">
                <a:latin typeface="Times New Roman"/>
                <a:cs typeface="Times New Roman"/>
              </a:rPr>
              <a:t>i vostri simili </a:t>
            </a:r>
            <a:r>
              <a:rPr sz="1200" spc="-5" dirty="0">
                <a:latin typeface="Times New Roman"/>
                <a:cs typeface="Times New Roman"/>
              </a:rPr>
              <a:t>dai loro atti;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giudica secondo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(1576.5) 140:6.5 </a:t>
            </a:r>
            <a:r>
              <a:rPr sz="1200" spc="-5" dirty="0">
                <a:latin typeface="Times New Roman"/>
                <a:cs typeface="Times New Roman"/>
              </a:rPr>
              <a:t>“Avete sentito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dire: ‘Tu non </a:t>
            </a:r>
            <a:r>
              <a:rPr sz="1200" spc="-5" dirty="0">
                <a:latin typeface="Times New Roman"/>
                <a:cs typeface="Times New Roman"/>
              </a:rPr>
              <a:t>commetterai </a:t>
            </a:r>
            <a:r>
              <a:rPr sz="1200" dirty="0">
                <a:latin typeface="Times New Roman"/>
                <a:cs typeface="Times New Roman"/>
              </a:rPr>
              <a:t>adulterio.’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dico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chiunque guarda </a:t>
            </a:r>
            <a:r>
              <a:rPr sz="1200" dirty="0">
                <a:latin typeface="Times New Roman"/>
                <a:cs typeface="Times New Roman"/>
              </a:rPr>
              <a:t>una donna  </a:t>
            </a:r>
            <a:r>
              <a:rPr sz="1200" spc="-5" dirty="0">
                <a:latin typeface="Times New Roman"/>
                <a:cs typeface="Times New Roman"/>
              </a:rPr>
              <a:t>con intento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concupirla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commesso </a:t>
            </a:r>
            <a:r>
              <a:rPr sz="1200" dirty="0">
                <a:latin typeface="Times New Roman"/>
                <a:cs typeface="Times New Roman"/>
              </a:rPr>
              <a:t>adulterio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lei </a:t>
            </a:r>
            <a:r>
              <a:rPr sz="1200" spc="-5" dirty="0">
                <a:latin typeface="Times New Roman"/>
                <a:cs typeface="Times New Roman"/>
              </a:rPr>
              <a:t>nel suo cuore. 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giudicare gli </a:t>
            </a:r>
            <a:r>
              <a:rPr sz="1200" dirty="0">
                <a:latin typeface="Times New Roman"/>
                <a:cs typeface="Times New Roman"/>
              </a:rPr>
              <a:t>uomini soltanto </a:t>
            </a:r>
            <a:r>
              <a:rPr sz="1200" spc="-5" dirty="0">
                <a:latin typeface="Times New Roman"/>
                <a:cs typeface="Times New Roman"/>
              </a:rPr>
              <a:t>dai loro atti, </a:t>
            </a:r>
            <a:r>
              <a:rPr sz="1200" dirty="0">
                <a:latin typeface="Times New Roman"/>
                <a:cs typeface="Times New Roman"/>
              </a:rPr>
              <a:t>ma  mio </a:t>
            </a:r>
            <a:r>
              <a:rPr sz="1200" spc="-5" dirty="0">
                <a:latin typeface="Times New Roman"/>
                <a:cs typeface="Times New Roman"/>
              </a:rPr>
              <a:t>Padre guarda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giudica </a:t>
            </a:r>
            <a:r>
              <a:rPr sz="1200" dirty="0">
                <a:latin typeface="Times New Roman"/>
                <a:cs typeface="Times New Roman"/>
              </a:rPr>
              <a:t>in misericordia secondo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intenzioni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desideri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(1576.6) 140:6.6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discutere gli altri comandamenti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Giacomo Zebedeo l’interruppe, chiedendo:  “Maestro, </a:t>
            </a:r>
            <a:r>
              <a:rPr sz="1200" dirty="0">
                <a:latin typeface="Times New Roman"/>
                <a:cs typeface="Times New Roman"/>
              </a:rPr>
              <a:t>che cosa </a:t>
            </a:r>
            <a:r>
              <a:rPr sz="1200" spc="-5" dirty="0">
                <a:latin typeface="Times New Roman"/>
                <a:cs typeface="Times New Roman"/>
              </a:rPr>
              <a:t>insegneremo </a:t>
            </a:r>
            <a:r>
              <a:rPr sz="1200" dirty="0">
                <a:latin typeface="Times New Roman"/>
                <a:cs typeface="Times New Roman"/>
              </a:rPr>
              <a:t>al popolo circa il </a:t>
            </a:r>
            <a:r>
              <a:rPr sz="1200" spc="-5" dirty="0">
                <a:latin typeface="Times New Roman"/>
                <a:cs typeface="Times New Roman"/>
              </a:rPr>
              <a:t>divorzio? Permetteremo ad </a:t>
            </a:r>
            <a:r>
              <a:rPr sz="1200" dirty="0">
                <a:latin typeface="Times New Roman"/>
                <a:cs typeface="Times New Roman"/>
              </a:rPr>
              <a:t>un uomo di </a:t>
            </a:r>
            <a:r>
              <a:rPr sz="1200" spc="-5" dirty="0">
                <a:latin typeface="Times New Roman"/>
                <a:cs typeface="Times New Roman"/>
              </a:rPr>
              <a:t>divorziare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sua moglie come </a:t>
            </a:r>
            <a:r>
              <a:rPr sz="1200" dirty="0">
                <a:latin typeface="Times New Roman"/>
                <a:cs typeface="Times New Roman"/>
              </a:rPr>
              <a:t>Mosè ha  ordinato?” E </a:t>
            </a:r>
            <a:r>
              <a:rPr sz="1200" spc="-5" dirty="0">
                <a:latin typeface="Times New Roman"/>
                <a:cs typeface="Times New Roman"/>
              </a:rPr>
              <a:t>quando Gesù ebbe ascoltato questa domanda, disse: “Io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legiferare,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chiarire. Non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riformare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ma piuttosto </a:t>
            </a:r>
            <a:r>
              <a:rPr sz="1200" spc="-5" dirty="0">
                <a:latin typeface="Times New Roman"/>
                <a:cs typeface="Times New Roman"/>
              </a:rPr>
              <a:t>per 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cieli. </a:t>
            </a:r>
            <a:r>
              <a:rPr sz="1200" dirty="0">
                <a:latin typeface="Times New Roman"/>
                <a:cs typeface="Times New Roman"/>
              </a:rPr>
              <a:t>Non è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io ceda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tentazione </a:t>
            </a:r>
            <a:r>
              <a:rPr sz="1200" spc="-5" dirty="0">
                <a:latin typeface="Times New Roman"/>
                <a:cs typeface="Times New Roman"/>
              </a:rPr>
              <a:t>d’insegnarvi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governo, di commercio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condotta sociale che,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potrebbero essere </a:t>
            </a:r>
            <a:r>
              <a:rPr sz="1200" dirty="0">
                <a:latin typeface="Times New Roman"/>
                <a:cs typeface="Times New Roman"/>
              </a:rPr>
              <a:t>buone per oggi, 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lontane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convenire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società di un’altra </a:t>
            </a:r>
            <a:r>
              <a:rPr sz="1200" spc="-5" dirty="0">
                <a:latin typeface="Times New Roman"/>
                <a:cs typeface="Times New Roman"/>
              </a:rPr>
              <a:t>era.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unicamente per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la mente,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lo spirito  e </a:t>
            </a:r>
            <a:r>
              <a:rPr sz="1200" spc="-5" dirty="0">
                <a:latin typeface="Times New Roman"/>
                <a:cs typeface="Times New Roman"/>
              </a:rPr>
              <a:t>salvare l’anima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Dirò tuttavia, riguardo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del divorzio, che </a:t>
            </a:r>
            <a:r>
              <a:rPr sz="1200" spc="-5" dirty="0">
                <a:latin typeface="Times New Roman"/>
                <a:cs typeface="Times New Roman"/>
              </a:rPr>
              <a:t>mentre Mosè guardava con </a:t>
            </a:r>
            <a:r>
              <a:rPr sz="1200" dirty="0">
                <a:latin typeface="Times New Roman"/>
                <a:cs typeface="Times New Roman"/>
              </a:rPr>
              <a:t>favore a  </a:t>
            </a:r>
            <a:r>
              <a:rPr sz="1200" spc="-5" dirty="0">
                <a:latin typeface="Times New Roman"/>
                <a:cs typeface="Times New Roman"/>
              </a:rPr>
              <a:t>queste cose, non era così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Giardino.”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(1577.1) 140:6.7 </a:t>
            </a:r>
            <a:r>
              <a:rPr sz="1200" spc="-5" dirty="0">
                <a:latin typeface="Times New Roman"/>
                <a:cs typeface="Times New Roman"/>
              </a:rPr>
              <a:t>Dopo che gli apostoli ebbero parlato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momento, </a:t>
            </a:r>
            <a:r>
              <a:rPr sz="1200" spc="-5" dirty="0">
                <a:latin typeface="Times New Roman"/>
                <a:cs typeface="Times New Roman"/>
              </a:rPr>
              <a:t>Gesù proseguì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dire: “Bisogna che riconosciate  sempre </a:t>
            </a:r>
            <a:r>
              <a:rPr sz="1200" dirty="0">
                <a:latin typeface="Times New Roman"/>
                <a:cs typeface="Times New Roman"/>
              </a:rPr>
              <a:t>i due punti di vista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condotta 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umano e quello divino, le vie </a:t>
            </a:r>
            <a:r>
              <a:rPr sz="1200" spc="-5" dirty="0">
                <a:latin typeface="Times New Roman"/>
                <a:cs typeface="Times New Roman"/>
              </a:rPr>
              <a:t>della carne </a:t>
            </a:r>
            <a:r>
              <a:rPr sz="1200" dirty="0">
                <a:latin typeface="Times New Roman"/>
                <a:cs typeface="Times New Roman"/>
              </a:rPr>
              <a:t>e la via dello spirito, il 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punto di vista </a:t>
            </a:r>
            <a:r>
              <a:rPr sz="1200" spc="-5" dirty="0">
                <a:latin typeface="Times New Roman"/>
                <a:cs typeface="Times New Roman"/>
              </a:rPr>
              <a:t>dell’eternità.”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avessero compreso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aveva insegnato  loro, </a:t>
            </a:r>
            <a:r>
              <a:rPr sz="1200" spc="-5" dirty="0">
                <a:latin typeface="Times New Roman"/>
                <a:cs typeface="Times New Roman"/>
              </a:rPr>
              <a:t>furono veramente aiutati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istruzione.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42809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5938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(1342.3) 121:8.8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Vangelo </a:t>
            </a:r>
            <a:r>
              <a:rPr sz="1200" i="1" dirty="0">
                <a:latin typeface="Times New Roman"/>
                <a:cs typeface="Times New Roman"/>
              </a:rPr>
              <a:t>di Luca. </a:t>
            </a:r>
            <a:r>
              <a:rPr sz="1200" spc="-10" dirty="0">
                <a:latin typeface="Times New Roman"/>
                <a:cs typeface="Times New Roman"/>
              </a:rPr>
              <a:t>Luca,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medico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Antiochia </a:t>
            </a:r>
            <a:r>
              <a:rPr sz="1200" dirty="0">
                <a:latin typeface="Times New Roman"/>
                <a:cs typeface="Times New Roman"/>
              </a:rPr>
              <a:t>in Pisidia,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Gentile convertito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scrisse </a:t>
            </a:r>
            <a:r>
              <a:rPr sz="1200" dirty="0">
                <a:latin typeface="Times New Roman"/>
                <a:cs typeface="Times New Roman"/>
              </a:rPr>
              <a:t>una storia del tutto </a:t>
            </a:r>
            <a:r>
              <a:rPr sz="1200" spc="-5" dirty="0">
                <a:latin typeface="Times New Roman"/>
                <a:cs typeface="Times New Roman"/>
              </a:rPr>
              <a:t>differente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Maestro. Egli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seguire Paolo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istruirsi sulla vita e  </a:t>
            </a:r>
            <a:r>
              <a:rPr sz="1200" spc="-5" dirty="0">
                <a:latin typeface="Times New Roman"/>
                <a:cs typeface="Times New Roman"/>
              </a:rPr>
              <a:t>sugli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nell’anno </a:t>
            </a:r>
            <a:r>
              <a:rPr sz="1200" dirty="0">
                <a:latin typeface="Times New Roman"/>
                <a:cs typeface="Times New Roman"/>
              </a:rPr>
              <a:t>47 d.C. </a:t>
            </a:r>
            <a:r>
              <a:rPr sz="1200" spc="-5" dirty="0">
                <a:latin typeface="Times New Roman"/>
                <a:cs typeface="Times New Roman"/>
              </a:rPr>
              <a:t>Luca conservò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racconto molto </a:t>
            </a:r>
            <a:r>
              <a:rPr sz="1200" spc="-5" dirty="0">
                <a:latin typeface="Times New Roman"/>
                <a:cs typeface="Times New Roman"/>
              </a:rPr>
              <a:t>della “grazia del Signore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Cristo” </a:t>
            </a:r>
            <a:r>
              <a:rPr sz="1200" spc="-5" dirty="0">
                <a:latin typeface="Times New Roman"/>
                <a:cs typeface="Times New Roman"/>
              </a:rPr>
              <a:t>perché raccolse questi fatti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e da altri. </a:t>
            </a:r>
            <a:r>
              <a:rPr sz="1200" spc="-5" dirty="0">
                <a:latin typeface="Times New Roman"/>
                <a:cs typeface="Times New Roman"/>
              </a:rPr>
              <a:t>Luca 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come “l’amico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Pubblicani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peccatori”. Fu solo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che egli riordinò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numerose note in un </a:t>
            </a:r>
            <a:r>
              <a:rPr sz="1200" spc="-5" dirty="0">
                <a:latin typeface="Times New Roman"/>
                <a:cs typeface="Times New Roman"/>
              </a:rPr>
              <a:t>Vangelo. Luca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scrisse  nell’anno </a:t>
            </a:r>
            <a:r>
              <a:rPr sz="1200" dirty="0">
                <a:latin typeface="Times New Roman"/>
                <a:cs typeface="Times New Roman"/>
              </a:rPr>
              <a:t>82 in </a:t>
            </a:r>
            <a:r>
              <a:rPr sz="1200" spc="-5" dirty="0">
                <a:latin typeface="Times New Roman"/>
                <a:cs typeface="Times New Roman"/>
              </a:rPr>
              <a:t>Acaia. Egli progettò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libri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Cristo e </a:t>
            </a:r>
            <a:r>
              <a:rPr sz="1200" spc="-5" dirty="0">
                <a:latin typeface="Times New Roman"/>
                <a:cs typeface="Times New Roman"/>
              </a:rPr>
              <a:t>del Cristianesimo,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morì nell’anno  </a:t>
            </a:r>
            <a:r>
              <a:rPr sz="1200" dirty="0">
                <a:latin typeface="Times New Roman"/>
                <a:cs typeface="Times New Roman"/>
              </a:rPr>
              <a:t>90,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di terminare 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opere, gli “Atti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Apostoli”.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(1342.4) 121:8.9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materiale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compilazione del suo Vangelo, Luca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principalmente ricorso alla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come Paolo gliel’aveva riferita.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Luca </a:t>
            </a:r>
            <a:r>
              <a:rPr sz="1200" dirty="0">
                <a:latin typeface="Times New Roman"/>
                <a:cs typeface="Times New Roman"/>
              </a:rPr>
              <a:t>è quindi, per </a:t>
            </a:r>
            <a:r>
              <a:rPr sz="1200" spc="-5" dirty="0">
                <a:latin typeface="Times New Roman"/>
                <a:cs typeface="Times New Roman"/>
              </a:rPr>
              <a:t>certi aspetti,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secondo Paolo.  Ma Luca aveva altre </a:t>
            </a:r>
            <a:r>
              <a:rPr sz="1200" dirty="0">
                <a:latin typeface="Times New Roman"/>
                <a:cs typeface="Times New Roman"/>
              </a:rPr>
              <a:t>fonti </a:t>
            </a:r>
            <a:r>
              <a:rPr sz="1200" spc="-5" dirty="0">
                <a:latin typeface="Times New Roman"/>
                <a:cs typeface="Times New Roman"/>
              </a:rPr>
              <a:t>d’informazione.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interrogò </a:t>
            </a:r>
            <a:r>
              <a:rPr sz="1200" dirty="0">
                <a:latin typeface="Times New Roman"/>
                <a:cs typeface="Times New Roman"/>
              </a:rPr>
              <a:t>decine di testimoni </a:t>
            </a:r>
            <a:r>
              <a:rPr sz="1200" spc="-5" dirty="0">
                <a:latin typeface="Times New Roman"/>
                <a:cs typeface="Times New Roman"/>
              </a:rPr>
              <a:t>oculari dei numerosi episodi 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che riferisce, </a:t>
            </a:r>
            <a:r>
              <a:rPr sz="1200" dirty="0">
                <a:latin typeface="Times New Roman"/>
                <a:cs typeface="Times New Roman"/>
              </a:rPr>
              <a:t>ma possedeva anche una </a:t>
            </a:r>
            <a:r>
              <a:rPr sz="1200" spc="-5" dirty="0">
                <a:latin typeface="Times New Roman"/>
                <a:cs typeface="Times New Roman"/>
              </a:rPr>
              <a:t>copia </a:t>
            </a:r>
            <a:r>
              <a:rPr sz="1200" dirty="0">
                <a:latin typeface="Times New Roman"/>
                <a:cs typeface="Times New Roman"/>
              </a:rPr>
              <a:t>del Vangelo di </a:t>
            </a:r>
            <a:r>
              <a:rPr sz="1200" spc="-5" dirty="0">
                <a:latin typeface="Times New Roman"/>
                <a:cs typeface="Times New Roman"/>
              </a:rPr>
              <a:t>Marco, cioè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quinti,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Isadoro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scritto </a:t>
            </a:r>
            <a:r>
              <a:rPr sz="1200" spc="-5" dirty="0">
                <a:latin typeface="Times New Roman"/>
                <a:cs typeface="Times New Roman"/>
              </a:rPr>
              <a:t>redatto ad Antiochia nell’anno </a:t>
            </a:r>
            <a:r>
              <a:rPr sz="1200" dirty="0">
                <a:latin typeface="Times New Roman"/>
                <a:cs typeface="Times New Roman"/>
              </a:rPr>
              <a:t>78 d.C. da un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Cedes. Luca  aveva anche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copia </a:t>
            </a:r>
            <a:r>
              <a:rPr sz="1200" dirty="0">
                <a:latin typeface="Times New Roman"/>
                <a:cs typeface="Times New Roman"/>
              </a:rPr>
              <a:t>mutilata e molto </a:t>
            </a:r>
            <a:r>
              <a:rPr sz="1200" spc="-5" dirty="0">
                <a:latin typeface="Times New Roman"/>
                <a:cs typeface="Times New Roman"/>
              </a:rPr>
              <a:t>riveduta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note che </a:t>
            </a:r>
            <a:r>
              <a:rPr sz="1200" spc="-5" dirty="0">
                <a:latin typeface="Times New Roman"/>
                <a:cs typeface="Times New Roman"/>
              </a:rPr>
              <a:t>si supponevano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-5" dirty="0">
                <a:latin typeface="Times New Roman"/>
                <a:cs typeface="Times New Roman"/>
              </a:rPr>
              <a:t>dall’apostolo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Andrea.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(1342.5) 121:8.10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Vangelo </a:t>
            </a:r>
            <a:r>
              <a:rPr sz="1200" i="1" dirty="0">
                <a:latin typeface="Times New Roman"/>
                <a:cs typeface="Times New Roman"/>
              </a:rPr>
              <a:t>di Giovanni.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</a:t>
            </a:r>
            <a:r>
              <a:rPr sz="1200" spc="-5" dirty="0">
                <a:latin typeface="Times New Roman"/>
                <a:cs typeface="Times New Roman"/>
              </a:rPr>
              <a:t>secondo Giovanni </a:t>
            </a:r>
            <a:r>
              <a:rPr sz="1200" dirty="0">
                <a:latin typeface="Times New Roman"/>
                <a:cs typeface="Times New Roman"/>
              </a:rPr>
              <a:t>riferisce molte </a:t>
            </a:r>
            <a:r>
              <a:rPr sz="1200" spc="-5" dirty="0">
                <a:latin typeface="Times New Roman"/>
                <a:cs typeface="Times New Roman"/>
              </a:rPr>
              <a:t>opere compiute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Giudea </a:t>
            </a:r>
            <a:r>
              <a:rPr sz="1200" dirty="0">
                <a:latin typeface="Times New Roman"/>
                <a:cs typeface="Times New Roman"/>
              </a:rPr>
              <a:t>e nei dintorni di </a:t>
            </a:r>
            <a:r>
              <a:rPr sz="1200" spc="-5" dirty="0">
                <a:latin typeface="Times New Roman"/>
                <a:cs typeface="Times New Roman"/>
              </a:rPr>
              <a:t>Gerusalemme 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contenute negli altri racconti. Questo </a:t>
            </a:r>
            <a:r>
              <a:rPr sz="1200" dirty="0">
                <a:latin typeface="Times New Roman"/>
                <a:cs typeface="Times New Roman"/>
              </a:rPr>
              <a:t>è il Vangelo detto </a:t>
            </a:r>
            <a:r>
              <a:rPr sz="1200" spc="-5" dirty="0">
                <a:latin typeface="Times New Roman"/>
                <a:cs typeface="Times New Roman"/>
              </a:rPr>
              <a:t>secondo  Giovanni,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e benché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l’abbia scritto, </a:t>
            </a:r>
            <a:r>
              <a:rPr sz="1200" dirty="0">
                <a:latin typeface="Times New Roman"/>
                <a:cs typeface="Times New Roman"/>
              </a:rPr>
              <a:t>l’ha ispirato. </a:t>
            </a:r>
            <a:r>
              <a:rPr sz="1200" spc="-5" dirty="0">
                <a:latin typeface="Times New Roman"/>
                <a:cs typeface="Times New Roman"/>
              </a:rPr>
              <a:t>Dalla sua prima </a:t>
            </a:r>
            <a:r>
              <a:rPr sz="1200" dirty="0">
                <a:latin typeface="Times New Roman"/>
                <a:cs typeface="Times New Roman"/>
              </a:rPr>
              <a:t>stesura </a:t>
            </a:r>
            <a:r>
              <a:rPr sz="1200" spc="-5" dirty="0">
                <a:latin typeface="Times New Roman"/>
                <a:cs typeface="Times New Roman"/>
              </a:rPr>
              <a:t>questo  Vangelo </a:t>
            </a:r>
            <a:r>
              <a:rPr sz="1200" dirty="0">
                <a:latin typeface="Times New Roman"/>
                <a:cs typeface="Times New Roman"/>
              </a:rPr>
              <a:t>è stato riveduto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volte per </a:t>
            </a:r>
            <a:r>
              <a:rPr sz="1200" spc="-5" dirty="0">
                <a:latin typeface="Times New Roman"/>
                <a:cs typeface="Times New Roman"/>
              </a:rPr>
              <a:t>farlo apparire come </a:t>
            </a:r>
            <a:r>
              <a:rPr sz="1200" dirty="0">
                <a:latin typeface="Times New Roman"/>
                <a:cs typeface="Times New Roman"/>
              </a:rPr>
              <a:t>scritto da </a:t>
            </a:r>
            <a:r>
              <a:rPr sz="1200" spc="-5" dirty="0">
                <a:latin typeface="Times New Roman"/>
                <a:cs typeface="Times New Roman"/>
              </a:rPr>
              <a:t>Giovanni stesso. Quando fu redatto  questo documento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aveva gli altri Vangeli </a:t>
            </a:r>
            <a:r>
              <a:rPr sz="1200" dirty="0">
                <a:latin typeface="Times New Roman"/>
                <a:cs typeface="Times New Roman"/>
              </a:rPr>
              <a:t>e 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molte cose </a:t>
            </a:r>
            <a:r>
              <a:rPr sz="1200" spc="-5" dirty="0">
                <a:latin typeface="Times New Roman"/>
                <a:cs typeface="Times New Roman"/>
              </a:rPr>
              <a:t>erano state omesse;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conseguenza,  nell’anno </a:t>
            </a:r>
            <a:r>
              <a:rPr sz="1200" dirty="0">
                <a:latin typeface="Times New Roman"/>
                <a:cs typeface="Times New Roman"/>
              </a:rPr>
              <a:t>101, </a:t>
            </a:r>
            <a:r>
              <a:rPr sz="1200" spc="-5" dirty="0">
                <a:latin typeface="Times New Roman"/>
                <a:cs typeface="Times New Roman"/>
              </a:rPr>
              <a:t>incoraggiò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associato Natan,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 greco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Cesarea,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scrivere. </a:t>
            </a:r>
            <a:r>
              <a:rPr sz="1200" spc="-5" dirty="0">
                <a:latin typeface="Times New Roman"/>
                <a:cs typeface="Times New Roman"/>
              </a:rPr>
              <a:t>Giovanni  attingeva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materiale dalla sua memoria </a:t>
            </a:r>
            <a:r>
              <a:rPr sz="1200" dirty="0">
                <a:latin typeface="Times New Roman"/>
                <a:cs typeface="Times New Roman"/>
              </a:rPr>
              <a:t>e facendo </a:t>
            </a:r>
            <a:r>
              <a:rPr sz="1200" spc="-5" dirty="0">
                <a:latin typeface="Times New Roman"/>
                <a:cs typeface="Times New Roman"/>
              </a:rPr>
              <a:t>riferimento </a:t>
            </a:r>
            <a:r>
              <a:rPr sz="1200" dirty="0">
                <a:latin typeface="Times New Roman"/>
                <a:cs typeface="Times New Roman"/>
              </a:rPr>
              <a:t>ai tre documenti </a:t>
            </a:r>
            <a:r>
              <a:rPr sz="1200" spc="-5" dirty="0">
                <a:latin typeface="Times New Roman"/>
                <a:cs typeface="Times New Roman"/>
              </a:rPr>
              <a:t>già esistenti. Egli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possedeva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(1577.2) 140:6.8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 disse: </a:t>
            </a:r>
            <a:r>
              <a:rPr sz="1200" dirty="0">
                <a:latin typeface="Times New Roman"/>
                <a:cs typeface="Times New Roman"/>
              </a:rPr>
              <a:t>“Ma voi inciamperete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insegnamento perché </a:t>
            </a:r>
            <a:r>
              <a:rPr sz="1200" dirty="0">
                <a:latin typeface="Times New Roman"/>
                <a:cs typeface="Times New Roman"/>
              </a:rPr>
              <a:t>siete soliti </a:t>
            </a:r>
            <a:r>
              <a:rPr sz="1200" spc="-5" dirty="0">
                <a:latin typeface="Times New Roman"/>
                <a:cs typeface="Times New Roman"/>
              </a:rPr>
              <a:t>interpretare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lettera;  </a:t>
            </a:r>
            <a:r>
              <a:rPr sz="1200" dirty="0">
                <a:latin typeface="Times New Roman"/>
                <a:cs typeface="Times New Roman"/>
              </a:rPr>
              <a:t>siete lenti a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insegnamento. Dovete anche </a:t>
            </a:r>
            <a:r>
              <a:rPr sz="1200" dirty="0">
                <a:latin typeface="Times New Roman"/>
                <a:cs typeface="Times New Roman"/>
              </a:rPr>
              <a:t>ricordarvi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miei messaggeri; che </a:t>
            </a:r>
            <a:r>
              <a:rPr sz="1200" dirty="0">
                <a:latin typeface="Times New Roman"/>
                <a:cs typeface="Times New Roman"/>
              </a:rPr>
              <a:t>siete obbligati a 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vostra vita come io ho vissuto in </a:t>
            </a:r>
            <a:r>
              <a:rPr sz="1200" spc="-5" dirty="0">
                <a:latin typeface="Times New Roman"/>
                <a:cs typeface="Times New Roman"/>
              </a:rPr>
              <a:t>spirito la mia. Voi siete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rappresentanti personali;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cadete nell’errore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aspettarvi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vivano come </a:t>
            </a:r>
            <a:r>
              <a:rPr sz="1200" dirty="0">
                <a:latin typeface="Times New Roman"/>
                <a:cs typeface="Times New Roman"/>
              </a:rPr>
              <a:t>voi in </a:t>
            </a:r>
            <a:r>
              <a:rPr sz="1200" spc="-5" dirty="0">
                <a:latin typeface="Times New Roman"/>
                <a:cs typeface="Times New Roman"/>
              </a:rPr>
              <a:t>ogni dettaglio. </a:t>
            </a:r>
            <a:r>
              <a:rPr sz="1200" dirty="0">
                <a:latin typeface="Times New Roman"/>
                <a:cs typeface="Times New Roman"/>
              </a:rPr>
              <a:t>Dovete anche </a:t>
            </a:r>
            <a:r>
              <a:rPr sz="1200" spc="-5" dirty="0">
                <a:latin typeface="Times New Roman"/>
                <a:cs typeface="Times New Roman"/>
              </a:rPr>
              <a:t>ricordarvi </a:t>
            </a:r>
            <a:r>
              <a:rPr sz="1200" dirty="0">
                <a:latin typeface="Times New Roman"/>
                <a:cs typeface="Times New Roman"/>
              </a:rPr>
              <a:t>che io ho </a:t>
            </a:r>
            <a:r>
              <a:rPr sz="1200" spc="-5" dirty="0">
                <a:latin typeface="Times New Roman"/>
                <a:cs typeface="Times New Roman"/>
              </a:rPr>
              <a:t>delle pecore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5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parte 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gregge,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obblighi anche verso di loro, </a:t>
            </a:r>
            <a:r>
              <a:rPr sz="1200" spc="-5" dirty="0">
                <a:latin typeface="Times New Roman"/>
                <a:cs typeface="Times New Roman"/>
              </a:rPr>
              <a:t>nel senso che devo fornire </a:t>
            </a:r>
            <a:r>
              <a:rPr sz="1200" dirty="0">
                <a:latin typeface="Times New Roman"/>
                <a:cs typeface="Times New Roman"/>
              </a:rPr>
              <a:t>loro il </a:t>
            </a:r>
            <a:r>
              <a:rPr sz="1200" spc="-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vivo la vita </a:t>
            </a:r>
            <a:r>
              <a:rPr sz="1200" spc="-5" dirty="0">
                <a:latin typeface="Times New Roman"/>
                <a:cs typeface="Times New Roman"/>
              </a:rPr>
              <a:t>della natura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(1577.3) 140:6.9 </a:t>
            </a:r>
            <a:r>
              <a:rPr sz="1200" spc="-5" dirty="0">
                <a:latin typeface="Times New Roman"/>
                <a:cs typeface="Times New Roman"/>
              </a:rPr>
              <a:t>Allora Natanaele chiese: “Maestro,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daremo alcun </a:t>
            </a:r>
            <a:r>
              <a:rPr sz="1200" dirty="0">
                <a:latin typeface="Times New Roman"/>
                <a:cs typeface="Times New Roman"/>
              </a:rPr>
              <a:t>spazio alla </a:t>
            </a:r>
            <a:r>
              <a:rPr sz="1200" spc="-5" dirty="0">
                <a:latin typeface="Times New Roman"/>
                <a:cs typeface="Times New Roman"/>
              </a:rPr>
              <a:t>giustizia?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legge di Mosè </a:t>
            </a:r>
            <a:r>
              <a:rPr sz="1200" spc="-5" dirty="0">
                <a:latin typeface="Times New Roman"/>
                <a:cs typeface="Times New Roman"/>
              </a:rPr>
              <a:t>dice: ‘Occhio </a:t>
            </a:r>
            <a:r>
              <a:rPr sz="1200" dirty="0">
                <a:latin typeface="Times New Roman"/>
                <a:cs typeface="Times New Roman"/>
              </a:rPr>
              <a:t>per occhio e  </a:t>
            </a:r>
            <a:r>
              <a:rPr sz="1200" spc="-5" dirty="0">
                <a:latin typeface="Times New Roman"/>
                <a:cs typeface="Times New Roman"/>
              </a:rPr>
              <a:t>dente per </a:t>
            </a:r>
            <a:r>
              <a:rPr sz="1200" dirty="0">
                <a:latin typeface="Times New Roman"/>
                <a:cs typeface="Times New Roman"/>
              </a:rPr>
              <a:t>dente.’ Che diremo noi?”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“Voi renderete bene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messaggeri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devono battersi con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uomini, ma </a:t>
            </a:r>
            <a:r>
              <a:rPr sz="1200" spc="-5" dirty="0">
                <a:latin typeface="Times New Roman"/>
                <a:cs typeface="Times New Roman"/>
              </a:rPr>
              <a:t>essere gentili con </a:t>
            </a:r>
            <a:r>
              <a:rPr sz="1200" dirty="0">
                <a:latin typeface="Times New Roman"/>
                <a:cs typeface="Times New Roman"/>
              </a:rPr>
              <a:t>tutti.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misura. I capi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possono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leggi, </a:t>
            </a:r>
            <a:r>
              <a:rPr sz="1200" dirty="0">
                <a:latin typeface="Times New Roman"/>
                <a:cs typeface="Times New Roman"/>
              </a:rPr>
              <a:t>ma  non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determinerà sempre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giudizio,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condotta. E </a:t>
            </a:r>
            <a:r>
              <a:rPr sz="1200" spc="-5" dirty="0">
                <a:latin typeface="Times New Roman"/>
                <a:cs typeface="Times New Roman"/>
              </a:rPr>
              <a:t>se questi sono </a:t>
            </a:r>
            <a:r>
              <a:rPr sz="1200" dirty="0">
                <a:latin typeface="Times New Roman"/>
                <a:cs typeface="Times New Roman"/>
              </a:rPr>
              <a:t>precetti  </a:t>
            </a:r>
            <a:r>
              <a:rPr sz="1200" spc="-5" dirty="0">
                <a:latin typeface="Times New Roman"/>
                <a:cs typeface="Times New Roman"/>
              </a:rPr>
              <a:t>severi,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tornare </a:t>
            </a:r>
            <a:r>
              <a:rPr sz="1200" spc="-5" dirty="0">
                <a:latin typeface="Times New Roman"/>
                <a:cs typeface="Times New Roman"/>
              </a:rPr>
              <a:t>indietro. </a:t>
            </a:r>
            <a:r>
              <a:rPr sz="1200" dirty="0">
                <a:latin typeface="Times New Roman"/>
                <a:cs typeface="Times New Roman"/>
              </a:rPr>
              <a:t>Se trovate le </a:t>
            </a:r>
            <a:r>
              <a:rPr sz="1200" spc="-5" dirty="0">
                <a:latin typeface="Times New Roman"/>
                <a:cs typeface="Times New Roman"/>
              </a:rPr>
              <a:t>esigenze dell’apostolato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dure,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ritornare al </a:t>
            </a:r>
            <a:r>
              <a:rPr sz="1200" dirty="0">
                <a:latin typeface="Times New Roman"/>
                <a:cs typeface="Times New Roman"/>
              </a:rPr>
              <a:t>sentiero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rigoroso  di</a:t>
            </a:r>
            <a:r>
              <a:rPr sz="1200" spc="-5" dirty="0">
                <a:latin typeface="Times New Roman"/>
                <a:cs typeface="Times New Roman"/>
              </a:rPr>
              <a:t> discepoli.”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22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(1577.4) 140:6.10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avere ascoltato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sorprendenti parole, gli apostoli si trassero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 </a:t>
            </a:r>
            <a:r>
              <a:rPr sz="1200" dirty="0">
                <a:latin typeface="Times New Roman"/>
                <a:cs typeface="Times New Roman"/>
              </a:rPr>
              <a:t>per qualche </a:t>
            </a:r>
            <a:r>
              <a:rPr sz="1200" spc="-5" dirty="0">
                <a:latin typeface="Times New Roman"/>
                <a:cs typeface="Times New Roman"/>
              </a:rPr>
              <a:t>momento,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ritornarono subito,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Pietro disse: “Maestro, </a:t>
            </a:r>
            <a:r>
              <a:rPr sz="1200" dirty="0">
                <a:latin typeface="Times New Roman"/>
                <a:cs typeface="Times New Roman"/>
              </a:rPr>
              <a:t>vorremmo </a:t>
            </a:r>
            <a:r>
              <a:rPr sz="1200" spc="-5" dirty="0">
                <a:latin typeface="Times New Roman"/>
                <a:cs typeface="Times New Roman"/>
              </a:rPr>
              <a:t>proseguire con </a:t>
            </a:r>
            <a:r>
              <a:rPr sz="1200" dirty="0">
                <a:latin typeface="Times New Roman"/>
                <a:cs typeface="Times New Roman"/>
              </a:rPr>
              <a:t>te; nessuno di noi </a:t>
            </a:r>
            <a:r>
              <a:rPr sz="1200" spc="-5" dirty="0">
                <a:latin typeface="Times New Roman"/>
                <a:cs typeface="Times New Roman"/>
              </a:rPr>
              <a:t>vorrebbe </a:t>
            </a:r>
            <a:r>
              <a:rPr sz="1200" dirty="0">
                <a:latin typeface="Times New Roman"/>
                <a:cs typeface="Times New Roman"/>
              </a:rPr>
              <a:t>tornare </a:t>
            </a:r>
            <a:r>
              <a:rPr sz="1200" spc="-5" dirty="0">
                <a:latin typeface="Times New Roman"/>
                <a:cs typeface="Times New Roman"/>
              </a:rPr>
              <a:t>indietro. </a:t>
            </a:r>
            <a:r>
              <a:rPr sz="1200" dirty="0">
                <a:latin typeface="Times New Roman"/>
                <a:cs typeface="Times New Roman"/>
              </a:rPr>
              <a:t>Siamo tutti  </a:t>
            </a:r>
            <a:r>
              <a:rPr sz="1200" spc="-5" dirty="0">
                <a:latin typeface="Times New Roman"/>
                <a:cs typeface="Times New Roman"/>
              </a:rPr>
              <a:t>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supplementare; berremo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coppa. Vorremmo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discepoli.”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09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(1577.5) 140:6.11 </a:t>
            </a:r>
            <a:r>
              <a:rPr sz="1200" spc="-5" dirty="0">
                <a:latin typeface="Times New Roman"/>
                <a:cs typeface="Times New Roman"/>
              </a:rPr>
              <a:t>Quando Gesù sentì </a:t>
            </a:r>
            <a:r>
              <a:rPr sz="1200" dirty="0">
                <a:latin typeface="Times New Roman"/>
                <a:cs typeface="Times New Roman"/>
              </a:rPr>
              <a:t>questo, </a:t>
            </a:r>
            <a:r>
              <a:rPr sz="1200" spc="-5" dirty="0">
                <a:latin typeface="Times New Roman"/>
                <a:cs typeface="Times New Roman"/>
              </a:rPr>
              <a:t>disse: “Siate pronti, allora, ad assumere </a:t>
            </a:r>
            <a:r>
              <a:rPr sz="1200" dirty="0">
                <a:latin typeface="Times New Roman"/>
                <a:cs typeface="Times New Roman"/>
              </a:rPr>
              <a:t>le vostre responsabilità e a </a:t>
            </a:r>
            <a:r>
              <a:rPr sz="1200" spc="-5" dirty="0">
                <a:latin typeface="Times New Roman"/>
                <a:cs typeface="Times New Roman"/>
              </a:rPr>
              <a:t>seguirmi. </a:t>
            </a:r>
            <a:r>
              <a:rPr sz="1200" dirty="0">
                <a:latin typeface="Times New Roman"/>
                <a:cs typeface="Times New Roman"/>
              </a:rPr>
              <a:t>Compite le  vostre buone azioni in </a:t>
            </a:r>
            <a:r>
              <a:rPr sz="1200" spc="-5" dirty="0">
                <a:latin typeface="Times New Roman"/>
                <a:cs typeface="Times New Roman"/>
              </a:rPr>
              <a:t>segreto; quando date </a:t>
            </a:r>
            <a:r>
              <a:rPr sz="1200" dirty="0">
                <a:latin typeface="Times New Roman"/>
                <a:cs typeface="Times New Roman"/>
              </a:rPr>
              <a:t>un’elemosina,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 sinistra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 ciò </a:t>
            </a:r>
            <a:r>
              <a:rPr sz="1200" dirty="0">
                <a:latin typeface="Times New Roman"/>
                <a:cs typeface="Times New Roman"/>
              </a:rPr>
              <a:t>che fa la </a:t>
            </a:r>
            <a:r>
              <a:rPr sz="1200" spc="-5" dirty="0">
                <a:latin typeface="Times New Roman"/>
                <a:cs typeface="Times New Roman"/>
              </a:rPr>
              <a:t>mano destra. </a:t>
            </a:r>
            <a:r>
              <a:rPr sz="1200" dirty="0">
                <a:latin typeface="Times New Roman"/>
                <a:cs typeface="Times New Roman"/>
              </a:rPr>
              <a:t>E quando  </a:t>
            </a:r>
            <a:r>
              <a:rPr sz="1200" spc="-5" dirty="0">
                <a:latin typeface="Times New Roman"/>
                <a:cs typeface="Times New Roman"/>
              </a:rPr>
              <a:t>pregate, mettetevi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 </a:t>
            </a:r>
            <a:r>
              <a:rPr sz="1200" dirty="0">
                <a:latin typeface="Times New Roman"/>
                <a:cs typeface="Times New Roman"/>
              </a:rPr>
              <a:t>da soli e non usate vane ripetizioni né </a:t>
            </a:r>
            <a:r>
              <a:rPr sz="1200" spc="-5" dirty="0">
                <a:latin typeface="Times New Roman"/>
                <a:cs typeface="Times New Roman"/>
              </a:rPr>
              <a:t>frasi </a:t>
            </a:r>
            <a:r>
              <a:rPr sz="1200" dirty="0">
                <a:latin typeface="Times New Roman"/>
                <a:cs typeface="Times New Roman"/>
              </a:rPr>
              <a:t>senza senso.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Padre conosce </a:t>
            </a:r>
            <a:r>
              <a:rPr sz="1200" spc="-5" dirty="0">
                <a:latin typeface="Times New Roman"/>
                <a:cs typeface="Times New Roman"/>
              </a:rPr>
              <a:t>ciò 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avete bisogno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glielo </a:t>
            </a:r>
            <a:r>
              <a:rPr sz="1200" dirty="0">
                <a:latin typeface="Times New Roman"/>
                <a:cs typeface="Times New Roman"/>
              </a:rPr>
              <a:t>chiediate. E non </a:t>
            </a:r>
            <a:r>
              <a:rPr sz="1200" spc="-5" dirty="0">
                <a:latin typeface="Times New Roman"/>
                <a:cs typeface="Times New Roman"/>
              </a:rPr>
              <a:t>datevi al </a:t>
            </a:r>
            <a:r>
              <a:rPr sz="1200" dirty="0">
                <a:latin typeface="Times New Roman"/>
                <a:cs typeface="Times New Roman"/>
              </a:rPr>
              <a:t>digiuno </a:t>
            </a:r>
            <a:r>
              <a:rPr sz="1200" spc="-5" dirty="0">
                <a:latin typeface="Times New Roman"/>
                <a:cs typeface="Times New Roman"/>
              </a:rPr>
              <a:t>con aspetto </a:t>
            </a:r>
            <a:r>
              <a:rPr sz="1200" dirty="0">
                <a:latin typeface="Times New Roman"/>
                <a:cs typeface="Times New Roman"/>
              </a:rPr>
              <a:t>triste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visti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spc="5" dirty="0">
                <a:latin typeface="Times New Roman"/>
                <a:cs typeface="Times New Roman"/>
              </a:rPr>
              <a:t>uomini.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6100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scelti,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dediti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non accumulate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tesori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vostro  </a:t>
            </a:r>
            <a:r>
              <a:rPr sz="1200" spc="-5" dirty="0">
                <a:latin typeface="Times New Roman"/>
                <a:cs typeface="Times New Roman"/>
              </a:rPr>
              <a:t>servizio disinteressato accumulate per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tesori in </a:t>
            </a:r>
            <a:r>
              <a:rPr sz="1200" spc="-5" dirty="0">
                <a:latin typeface="Times New Roman"/>
                <a:cs typeface="Times New Roman"/>
              </a:rPr>
              <a:t>cielo, perché </a:t>
            </a:r>
            <a:r>
              <a:rPr sz="1200" dirty="0">
                <a:latin typeface="Times New Roman"/>
                <a:cs typeface="Times New Roman"/>
              </a:rPr>
              <a:t>dove sono i vostri </a:t>
            </a:r>
            <a:r>
              <a:rPr sz="1200" spc="-5" dirty="0">
                <a:latin typeface="Times New Roman"/>
                <a:cs typeface="Times New Roman"/>
              </a:rPr>
              <a:t>tesori,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anche il vostro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(1577.6) 140:6.12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lampada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è l’occhio; </a:t>
            </a:r>
            <a:r>
              <a:rPr sz="1200" spc="-5" dirty="0">
                <a:latin typeface="Times New Roman"/>
                <a:cs typeface="Times New Roman"/>
              </a:rPr>
              <a:t>se dunque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occhio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generoso, </a:t>
            </a:r>
            <a:r>
              <a:rPr sz="1200" dirty="0">
                <a:latin typeface="Times New Roman"/>
                <a:cs typeface="Times New Roman"/>
              </a:rPr>
              <a:t>tutto il vostro </a:t>
            </a:r>
            <a:r>
              <a:rPr sz="1200" spc="-5" dirty="0">
                <a:latin typeface="Times New Roman"/>
                <a:cs typeface="Times New Roman"/>
              </a:rPr>
              <a:t>corpo sarà </a:t>
            </a:r>
            <a:r>
              <a:rPr sz="1200" dirty="0">
                <a:latin typeface="Times New Roman"/>
                <a:cs typeface="Times New Roman"/>
              </a:rPr>
              <a:t>pieno di </a:t>
            </a:r>
            <a:r>
              <a:rPr sz="1200" spc="-5" dirty="0">
                <a:latin typeface="Times New Roman"/>
                <a:cs typeface="Times New Roman"/>
              </a:rPr>
              <a:t>luce. Ma se 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occhio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egoista, </a:t>
            </a:r>
            <a:r>
              <a:rPr sz="1200" dirty="0">
                <a:latin typeface="Times New Roman"/>
                <a:cs typeface="Times New Roman"/>
              </a:rPr>
              <a:t>tutto il vostro </a:t>
            </a:r>
            <a:r>
              <a:rPr sz="1200" spc="-5" dirty="0">
                <a:latin typeface="Times New Roman"/>
                <a:cs typeface="Times New Roman"/>
              </a:rPr>
              <a:t>corpo sarà </a:t>
            </a:r>
            <a:r>
              <a:rPr sz="1200" dirty="0">
                <a:latin typeface="Times New Roman"/>
                <a:cs typeface="Times New Roman"/>
              </a:rPr>
              <a:t>pieno di </a:t>
            </a:r>
            <a:r>
              <a:rPr sz="1200" spc="-5" dirty="0">
                <a:latin typeface="Times New Roman"/>
                <a:cs typeface="Times New Roman"/>
              </a:rPr>
              <a:t>tenebre. Se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che è in voi è </a:t>
            </a:r>
            <a:r>
              <a:rPr sz="1200" spc="-5" dirty="0">
                <a:latin typeface="Times New Roman"/>
                <a:cs typeface="Times New Roman"/>
              </a:rPr>
              <a:t>mutata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tenebre, </a:t>
            </a:r>
            <a:r>
              <a:rPr sz="1200" dirty="0">
                <a:latin typeface="Times New Roman"/>
                <a:cs typeface="Times New Roman"/>
              </a:rPr>
              <a:t>quanto  </a:t>
            </a:r>
            <a:r>
              <a:rPr sz="1200" spc="-5" dirty="0">
                <a:latin typeface="Times New Roman"/>
                <a:cs typeface="Times New Roman"/>
              </a:rPr>
              <a:t>profonde saranno quelle </a:t>
            </a:r>
            <a:r>
              <a:rPr sz="1200" dirty="0">
                <a:latin typeface="Times New Roman"/>
                <a:cs typeface="Times New Roman"/>
              </a:rPr>
              <a:t>tenebre!”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(1577.7) 140:6.13 </a:t>
            </a:r>
            <a:r>
              <a:rPr sz="1200" spc="-5" dirty="0">
                <a:latin typeface="Times New Roman"/>
                <a:cs typeface="Times New Roman"/>
              </a:rPr>
              <a:t>Poi Tommaso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se essi dovessero “continuare ad avere ogni cosa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comune”.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disse: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fratelli  miei, vorrei </a:t>
            </a:r>
            <a:r>
              <a:rPr sz="1200" dirty="0">
                <a:latin typeface="Times New Roman"/>
                <a:cs typeface="Times New Roman"/>
              </a:rPr>
              <a:t>che noi vivessimo </a:t>
            </a:r>
            <a:r>
              <a:rPr sz="1200" spc="-5" dirty="0">
                <a:latin typeface="Times New Roman"/>
                <a:cs typeface="Times New Roman"/>
              </a:rPr>
              <a:t>insieme come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famiglia comprensiva. Voi siete incaricati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desidero  </a:t>
            </a:r>
            <a:r>
              <a:rPr sz="1200" spc="-5" dirty="0">
                <a:latin typeface="Times New Roman"/>
                <a:cs typeface="Times New Roman"/>
              </a:rPr>
              <a:t>ardentemente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servizio indiviso. Voi sapete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detto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titolo: </a:t>
            </a:r>
            <a:r>
              <a:rPr sz="1200" spc="-5" dirty="0">
                <a:latin typeface="Times New Roman"/>
                <a:cs typeface="Times New Roman"/>
              </a:rPr>
              <a:t>‘Nessuno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due padroni.’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 potete </a:t>
            </a:r>
            <a:r>
              <a:rPr sz="1200" spc="-5" dirty="0">
                <a:latin typeface="Times New Roman"/>
                <a:cs typeface="Times New Roman"/>
              </a:rPr>
              <a:t>sinceramente </a:t>
            </a:r>
            <a:r>
              <a:rPr sz="1200" dirty="0">
                <a:latin typeface="Times New Roman"/>
                <a:cs typeface="Times New Roman"/>
              </a:rPr>
              <a:t>adorare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stesso tempo servire liberamente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“ricchezza”. Essendo ora arruolati </a:t>
            </a:r>
            <a:r>
              <a:rPr sz="1200" dirty="0">
                <a:latin typeface="Times New Roman"/>
                <a:cs typeface="Times New Roman"/>
              </a:rPr>
              <a:t>senza riserve </a:t>
            </a:r>
            <a:r>
              <a:rPr sz="1200" spc="1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lavoro del regno, </a:t>
            </a:r>
            <a:r>
              <a:rPr sz="1200" dirty="0">
                <a:latin typeface="Times New Roman"/>
                <a:cs typeface="Times New Roman"/>
              </a:rPr>
              <a:t>non temete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vita; </a:t>
            </a:r>
            <a:r>
              <a:rPr sz="1200" dirty="0">
                <a:latin typeface="Times New Roman"/>
                <a:cs typeface="Times New Roman"/>
              </a:rPr>
              <a:t>ancor meno </a:t>
            </a:r>
            <a:r>
              <a:rPr sz="1200" spc="-5" dirty="0">
                <a:latin typeface="Times New Roman"/>
                <a:cs typeface="Times New Roman"/>
              </a:rPr>
              <a:t>preoccupatevi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mangerete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berrete, </a:t>
            </a:r>
            <a:r>
              <a:rPr sz="1200" dirty="0">
                <a:latin typeface="Times New Roman"/>
                <a:cs typeface="Times New Roman"/>
              </a:rPr>
              <a:t>e nemmeno del </a:t>
            </a:r>
            <a:r>
              <a:rPr sz="1200" spc="5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corpo, </a:t>
            </a:r>
            <a:r>
              <a:rPr sz="1200" dirty="0">
                <a:latin typeface="Times New Roman"/>
                <a:cs typeface="Times New Roman"/>
              </a:rPr>
              <a:t>di quali vestiti </a:t>
            </a:r>
            <a:r>
              <a:rPr sz="1200" spc="-5" dirty="0">
                <a:latin typeface="Times New Roman"/>
                <a:cs typeface="Times New Roman"/>
              </a:rPr>
              <a:t>indosserete. Voi avete già imparato </a:t>
            </a:r>
            <a:r>
              <a:rPr sz="1200" dirty="0">
                <a:latin typeface="Times New Roman"/>
                <a:cs typeface="Times New Roman"/>
              </a:rPr>
              <a:t>che buone braccia e </a:t>
            </a:r>
            <a:r>
              <a:rPr sz="1200" spc="-5" dirty="0">
                <a:latin typeface="Times New Roman"/>
                <a:cs typeface="Times New Roman"/>
              </a:rPr>
              <a:t>cuori ardenti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soffrono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mentre vi  </a:t>
            </a:r>
            <a:r>
              <a:rPr sz="1200" spc="-5" dirty="0">
                <a:latin typeface="Times New Roman"/>
                <a:cs typeface="Times New Roman"/>
              </a:rPr>
              <a:t>preparate </a:t>
            </a:r>
            <a:r>
              <a:rPr sz="1200" dirty="0">
                <a:latin typeface="Times New Roman"/>
                <a:cs typeface="Times New Roman"/>
              </a:rPr>
              <a:t>a dedicare tutte le vostre </a:t>
            </a:r>
            <a:r>
              <a:rPr sz="1200" spc="-5" dirty="0">
                <a:latin typeface="Times New Roman"/>
                <a:cs typeface="Times New Roman"/>
              </a:rPr>
              <a:t>energie al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del regno, siate certi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dimenticherà delle </a:t>
            </a:r>
            <a:r>
              <a:rPr sz="1200" dirty="0">
                <a:latin typeface="Times New Roman"/>
                <a:cs typeface="Times New Roman"/>
              </a:rPr>
              <a:t>vostre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necessità.</a:t>
            </a:r>
            <a:endParaRPr sz="1200">
              <a:latin typeface="Times New Roman"/>
              <a:cs typeface="Times New Roman"/>
            </a:endParaRPr>
          </a:p>
          <a:p>
            <a:pPr marL="76200" marR="23749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prima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avrete trovato l’entrata,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necessarie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saranno date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aggiunta. </a:t>
            </a:r>
            <a:r>
              <a:rPr sz="1200" dirty="0">
                <a:latin typeface="Times New Roman"/>
                <a:cs typeface="Times New Roman"/>
              </a:rPr>
              <a:t>Non siate,  quindi, </a:t>
            </a:r>
            <a:r>
              <a:rPr sz="1200" spc="-5" dirty="0">
                <a:latin typeface="Times New Roman"/>
                <a:cs typeface="Times New Roman"/>
              </a:rPr>
              <a:t>eccessivamente preoccupati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domani. Ad ogni giorno basta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27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(1578.1) 140:6.14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essi erano </a:t>
            </a:r>
            <a:r>
              <a:rPr sz="1200" dirty="0">
                <a:latin typeface="Times New Roman"/>
                <a:cs typeface="Times New Roman"/>
              </a:rPr>
              <a:t>disposti a </a:t>
            </a:r>
            <a:r>
              <a:rPr sz="1200" spc="-5" dirty="0">
                <a:latin typeface="Times New Roman"/>
                <a:cs typeface="Times New Roman"/>
              </a:rPr>
              <a:t>vegliare </a:t>
            </a:r>
            <a:r>
              <a:rPr sz="1200" dirty="0">
                <a:latin typeface="Times New Roman"/>
                <a:cs typeface="Times New Roman"/>
              </a:rPr>
              <a:t>tutta la notte </a:t>
            </a:r>
            <a:r>
              <a:rPr sz="1200" spc="-5" dirty="0">
                <a:latin typeface="Times New Roman"/>
                <a:cs typeface="Times New Roman"/>
              </a:rPr>
              <a:t>per porre delle </a:t>
            </a:r>
            <a:r>
              <a:rPr sz="1200" dirty="0">
                <a:latin typeface="Times New Roman"/>
                <a:cs typeface="Times New Roman"/>
              </a:rPr>
              <a:t>domande, disse loro: </a:t>
            </a:r>
            <a:r>
              <a:rPr sz="1200" spc="-5" dirty="0">
                <a:latin typeface="Times New Roman"/>
                <a:cs typeface="Times New Roman"/>
              </a:rPr>
              <a:t>“Fratelli miei, 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sottomessi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10" dirty="0">
                <a:latin typeface="Times New Roman"/>
                <a:cs typeface="Times New Roman"/>
              </a:rPr>
              <a:t>leggi </a:t>
            </a:r>
            <a:r>
              <a:rPr sz="1200" spc="-5" dirty="0">
                <a:latin typeface="Times New Roman"/>
                <a:cs typeface="Times New Roman"/>
              </a:rPr>
              <a:t>terrene;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andiate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riposarvi </a:t>
            </a:r>
            <a:r>
              <a:rPr sz="1200" dirty="0">
                <a:latin typeface="Times New Roman"/>
                <a:cs typeface="Times New Roman"/>
              </a:rPr>
              <a:t>affinché </a:t>
            </a:r>
            <a:r>
              <a:rPr sz="1200" spc="-5" dirty="0">
                <a:latin typeface="Times New Roman"/>
                <a:cs typeface="Times New Roman"/>
              </a:rPr>
              <a:t>siate pronti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domani.”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sonno  era fuggito dai loro </a:t>
            </a:r>
            <a:r>
              <a:rPr sz="1200" dirty="0">
                <a:latin typeface="Times New Roman"/>
                <a:cs typeface="Times New Roman"/>
              </a:rPr>
              <a:t>occhi. Pietro </a:t>
            </a:r>
            <a:r>
              <a:rPr sz="1200" spc="-5" dirty="0">
                <a:latin typeface="Times New Roman"/>
                <a:cs typeface="Times New Roman"/>
              </a:rPr>
              <a:t>si avventurò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al Maestro </a:t>
            </a:r>
            <a:r>
              <a:rPr sz="1200" dirty="0">
                <a:latin typeface="Times New Roman"/>
                <a:cs typeface="Times New Roman"/>
              </a:rPr>
              <a:t>di “avere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un breve colloquio privato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che io  </a:t>
            </a:r>
            <a:r>
              <a:rPr sz="1200" spc="-5" dirty="0">
                <a:latin typeface="Times New Roman"/>
                <a:cs typeface="Times New Roman"/>
              </a:rPr>
              <a:t>abbia segreti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fratelli, ma ho lo spirito </a:t>
            </a:r>
            <a:r>
              <a:rPr sz="1200" spc="-5" dirty="0">
                <a:latin typeface="Times New Roman"/>
                <a:cs typeface="Times New Roman"/>
              </a:rPr>
              <a:t>turbato,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dovessi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un rimprovero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sopporterei  meglio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con </a:t>
            </a:r>
            <a:r>
              <a:rPr sz="1200" dirty="0">
                <a:latin typeface="Times New Roman"/>
                <a:cs typeface="Times New Roman"/>
              </a:rPr>
              <a:t>te.” E </a:t>
            </a:r>
            <a:r>
              <a:rPr sz="1200" spc="-5" dirty="0">
                <a:latin typeface="Times New Roman"/>
                <a:cs typeface="Times New Roman"/>
              </a:rPr>
              <a:t>Gesù disse: “Vieni </a:t>
            </a:r>
            <a:r>
              <a:rPr sz="1200" dirty="0">
                <a:latin typeface="Times New Roman"/>
                <a:cs typeface="Times New Roman"/>
              </a:rPr>
              <a:t>con me </a:t>
            </a:r>
            <a:r>
              <a:rPr sz="1200" spc="-5" dirty="0">
                <a:latin typeface="Times New Roman"/>
                <a:cs typeface="Times New Roman"/>
              </a:rPr>
              <a:t>Pietro” </a:t>
            </a:r>
            <a:r>
              <a:rPr sz="1200" dirty="0">
                <a:latin typeface="Times New Roman"/>
                <a:cs typeface="Times New Roman"/>
              </a:rPr>
              <a:t>— conducendolo in </a:t>
            </a:r>
            <a:r>
              <a:rPr sz="1200" spc="-5" dirty="0">
                <a:latin typeface="Times New Roman"/>
                <a:cs typeface="Times New Roman"/>
              </a:rPr>
              <a:t>casa. Quando </a:t>
            </a:r>
            <a:r>
              <a:rPr sz="1200" dirty="0">
                <a:latin typeface="Times New Roman"/>
                <a:cs typeface="Times New Roman"/>
              </a:rPr>
              <a:t>Pietro ritornò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colloquio con il 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confortato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grandemente incoraggiato, Giacomo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con Gesù.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seguito, </a:t>
            </a:r>
            <a:r>
              <a:rPr sz="1200" dirty="0">
                <a:latin typeface="Times New Roman"/>
                <a:cs typeface="Times New Roman"/>
              </a:rPr>
              <a:t>fino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10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95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del mattino, gli altri apostoli andarono </a:t>
            </a:r>
            <a:r>
              <a:rPr sz="1200" dirty="0">
                <a:latin typeface="Times New Roman"/>
                <a:cs typeface="Times New Roman"/>
              </a:rPr>
              <a:t>ad uno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Maestro. Quando si </a:t>
            </a:r>
            <a:r>
              <a:rPr sz="1200" dirty="0">
                <a:latin typeface="Times New Roman"/>
                <a:cs typeface="Times New Roman"/>
              </a:rPr>
              <a:t>furono tutti incontrati  </a:t>
            </a:r>
            <a:r>
              <a:rPr sz="1200" spc="-5" dirty="0">
                <a:latin typeface="Times New Roman"/>
                <a:cs typeface="Times New Roman"/>
              </a:rPr>
              <a:t>personalmente con </a:t>
            </a:r>
            <a:r>
              <a:rPr sz="1200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addormentati, Andrea </a:t>
            </a:r>
            <a:r>
              <a:rPr sz="1200" dirty="0">
                <a:latin typeface="Times New Roman"/>
                <a:cs typeface="Times New Roman"/>
              </a:rPr>
              <a:t>ritornò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“Maestro,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si </a:t>
            </a:r>
            <a:r>
              <a:rPr sz="1200" spc="5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addormentati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fuoco; </a:t>
            </a:r>
            <a:r>
              <a:rPr sz="1200" dirty="0">
                <a:latin typeface="Times New Roman"/>
                <a:cs typeface="Times New Roman"/>
              </a:rPr>
              <a:t>devo </a:t>
            </a:r>
            <a:r>
              <a:rPr sz="1200" spc="-5" dirty="0">
                <a:latin typeface="Times New Roman"/>
                <a:cs typeface="Times New Roman"/>
              </a:rPr>
              <a:t>svegliarli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chiedere se </a:t>
            </a:r>
            <a:r>
              <a:rPr sz="1200" dirty="0">
                <a:latin typeface="Times New Roman"/>
                <a:cs typeface="Times New Roman"/>
              </a:rPr>
              <a:t>anche loro </a:t>
            </a:r>
            <a:r>
              <a:rPr sz="1200" spc="-5" dirty="0">
                <a:latin typeface="Times New Roman"/>
                <a:cs typeface="Times New Roman"/>
              </a:rPr>
              <a:t>vogliono parlare con </a:t>
            </a:r>
            <a:r>
              <a:rPr sz="1200" dirty="0">
                <a:latin typeface="Times New Roman"/>
                <a:cs typeface="Times New Roman"/>
              </a:rPr>
              <a:t>te?”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sorridendo  disse </a:t>
            </a:r>
            <a:r>
              <a:rPr sz="1200" spc="-5" dirty="0">
                <a:latin typeface="Times New Roman"/>
                <a:cs typeface="Times New Roman"/>
              </a:rPr>
              <a:t>ad Andrea: “Fanno bene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disturbarli.” Oramai </a:t>
            </a:r>
            <a:r>
              <a:rPr sz="1200" dirty="0">
                <a:latin typeface="Times New Roman"/>
                <a:cs typeface="Times New Roman"/>
              </a:rPr>
              <a:t>la notte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finendo; stava </a:t>
            </a:r>
            <a:r>
              <a:rPr sz="1200" spc="-5" dirty="0">
                <a:latin typeface="Times New Roman"/>
                <a:cs typeface="Times New Roman"/>
              </a:rPr>
              <a:t>sorgendo </a:t>
            </a:r>
            <a:r>
              <a:rPr sz="1200" dirty="0">
                <a:latin typeface="Times New Roman"/>
                <a:cs typeface="Times New Roman"/>
              </a:rPr>
              <a:t>l’aurora di un nuovo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settimana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successiva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all’ordinazione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(1578.2) 140:7.1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ore di sonno,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si riunirono per </a:t>
            </a:r>
            <a:r>
              <a:rPr sz="1200" dirty="0">
                <a:latin typeface="Times New Roman"/>
                <a:cs typeface="Times New Roman"/>
              </a:rPr>
              <a:t>una tardiva </a:t>
            </a:r>
            <a:r>
              <a:rPr sz="1200" spc="-5" dirty="0">
                <a:latin typeface="Times New Roman"/>
                <a:cs typeface="Times New Roman"/>
              </a:rPr>
              <a:t>colazione con Gesù, egli disse: </a:t>
            </a:r>
            <a:r>
              <a:rPr sz="1200" dirty="0">
                <a:latin typeface="Times New Roman"/>
                <a:cs typeface="Times New Roman"/>
              </a:rPr>
              <a:t>“Ora dovete 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il vostro lavoro di </a:t>
            </a:r>
            <a:r>
              <a:rPr sz="1200" spc="-5" dirty="0">
                <a:latin typeface="Times New Roman"/>
                <a:cs typeface="Times New Roman"/>
              </a:rPr>
              <a:t>predicazione della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e d’istruzione </a:t>
            </a:r>
            <a:r>
              <a:rPr sz="1200" spc="-5" dirty="0">
                <a:latin typeface="Times New Roman"/>
                <a:cs typeface="Times New Roman"/>
              </a:rPr>
              <a:t>dei credenti. Preparatevi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Gerusalemme.”  Dopo </a:t>
            </a:r>
            <a:r>
              <a:rPr sz="1200" spc="-5" dirty="0">
                <a:latin typeface="Times New Roman"/>
                <a:cs typeface="Times New Roman"/>
              </a:rPr>
              <a:t>che Gesù ebbe </a:t>
            </a:r>
            <a:r>
              <a:rPr sz="1200" dirty="0">
                <a:latin typeface="Times New Roman"/>
                <a:cs typeface="Times New Roman"/>
              </a:rPr>
              <a:t>parlato, Tommaso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appello al </a:t>
            </a:r>
            <a:r>
              <a:rPr sz="1200" spc="-5" dirty="0">
                <a:latin typeface="Times New Roman"/>
                <a:cs typeface="Times New Roman"/>
              </a:rPr>
              <a:t>suo coraggio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dire: </a:t>
            </a:r>
            <a:r>
              <a:rPr sz="1200" spc="-5" dirty="0">
                <a:latin typeface="Times New Roman"/>
                <a:cs typeface="Times New Roman"/>
              </a:rPr>
              <a:t>“Maestro, </a:t>
            </a:r>
            <a:r>
              <a:rPr sz="1200" dirty="0">
                <a:latin typeface="Times New Roman"/>
                <a:cs typeface="Times New Roman"/>
              </a:rPr>
              <a:t>lo so che dovremmo </a:t>
            </a:r>
            <a:r>
              <a:rPr sz="1200" spc="-5" dirty="0">
                <a:latin typeface="Times New Roman"/>
                <a:cs typeface="Times New Roman"/>
              </a:rPr>
              <a:t>essere pronti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lavoro, </a:t>
            </a:r>
            <a:r>
              <a:rPr sz="1200" dirty="0">
                <a:latin typeface="Times New Roman"/>
                <a:cs typeface="Times New Roman"/>
              </a:rPr>
              <a:t>ma temo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ancora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compiere questa grande </a:t>
            </a:r>
            <a:r>
              <a:rPr sz="1200" spc="-5" dirty="0">
                <a:latin typeface="Times New Roman"/>
                <a:cs typeface="Times New Roman"/>
              </a:rPr>
              <a:t>opera. Vorresti consentirci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restare</a:t>
            </a:r>
            <a:endParaRPr sz="1200">
              <a:latin typeface="Times New Roman"/>
              <a:cs typeface="Times New Roman"/>
            </a:endParaRPr>
          </a:p>
          <a:p>
            <a:pPr marL="76200" marR="1606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qualche giorno </a:t>
            </a:r>
            <a:r>
              <a:rPr sz="1200" dirty="0">
                <a:latin typeface="Times New Roman"/>
                <a:cs typeface="Times New Roman"/>
              </a:rPr>
              <a:t>ancora nei </a:t>
            </a:r>
            <a:r>
              <a:rPr sz="1200" spc="-5" dirty="0">
                <a:latin typeface="Times New Roman"/>
                <a:cs typeface="Times New Roman"/>
              </a:rPr>
              <a:t>paraggi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d’iniziare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del </a:t>
            </a:r>
            <a:r>
              <a:rPr sz="1200" dirty="0">
                <a:latin typeface="Times New Roman"/>
                <a:cs typeface="Times New Roman"/>
              </a:rPr>
              <a:t>regno?”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Gesù 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presi da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timore, disse: “Sarà come avete chiesto; resteremo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successivo 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sabato.”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5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(1578.3) 140:7.2 </a:t>
            </a:r>
            <a:r>
              <a:rPr sz="1200" spc="-5" dirty="0">
                <a:latin typeface="Times New Roman"/>
                <a:cs typeface="Times New Roman"/>
              </a:rPr>
              <a:t>Per settimane </a:t>
            </a:r>
            <a:r>
              <a:rPr sz="1200" dirty="0">
                <a:latin typeface="Times New Roman"/>
                <a:cs typeface="Times New Roman"/>
              </a:rPr>
              <a:t>e settimane </a:t>
            </a:r>
            <a:r>
              <a:rPr sz="1200" spc="-5" dirty="0">
                <a:latin typeface="Times New Roman"/>
                <a:cs typeface="Times New Roman"/>
              </a:rPr>
              <a:t>piccoli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sinceri cercatori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verità, assieme </a:t>
            </a:r>
            <a:r>
              <a:rPr sz="1200" dirty="0">
                <a:latin typeface="Times New Roman"/>
                <a:cs typeface="Times New Roman"/>
              </a:rPr>
              <a:t>a spettatori </a:t>
            </a:r>
            <a:r>
              <a:rPr sz="1200" spc="-5" dirty="0">
                <a:latin typeface="Times New Roman"/>
                <a:cs typeface="Times New Roman"/>
              </a:rPr>
              <a:t>curiosi, erano </a:t>
            </a:r>
            <a:r>
              <a:rPr sz="1200" dirty="0">
                <a:latin typeface="Times New Roman"/>
                <a:cs typeface="Times New Roman"/>
              </a:rPr>
              <a:t>venuti a 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per vedere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reputazione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diffusa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paese; </a:t>
            </a:r>
            <a:r>
              <a:rPr sz="1200" dirty="0">
                <a:latin typeface="Times New Roman"/>
                <a:cs typeface="Times New Roman"/>
              </a:rPr>
              <a:t>gruppi </a:t>
            </a:r>
            <a:r>
              <a:rPr sz="1200" spc="-5" dirty="0">
                <a:latin typeface="Times New Roman"/>
                <a:cs typeface="Times New Roman"/>
              </a:rPr>
              <a:t>d’indagatori erano venuti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città anche </a:t>
            </a:r>
            <a:r>
              <a:rPr sz="1200" spc="5" dirty="0">
                <a:latin typeface="Times New Roman"/>
                <a:cs typeface="Times New Roman"/>
              </a:rPr>
              <a:t>lontane  </a:t>
            </a:r>
            <a:r>
              <a:rPr sz="1200" spc="-5" dirty="0">
                <a:latin typeface="Times New Roman"/>
                <a:cs typeface="Times New Roman"/>
              </a:rPr>
              <a:t>come Tiro, </a:t>
            </a:r>
            <a:r>
              <a:rPr sz="1200" dirty="0">
                <a:latin typeface="Times New Roman"/>
                <a:cs typeface="Times New Roman"/>
              </a:rPr>
              <a:t>Sidone, </a:t>
            </a:r>
            <a:r>
              <a:rPr sz="1200" spc="-5" dirty="0">
                <a:latin typeface="Times New Roman"/>
                <a:cs typeface="Times New Roman"/>
              </a:rPr>
              <a:t>Damasco, Cesarea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Gerusalemme.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Gesù aveva accolto </a:t>
            </a:r>
            <a:r>
              <a:rPr sz="1200" dirty="0">
                <a:latin typeface="Times New Roman"/>
                <a:cs typeface="Times New Roman"/>
              </a:rPr>
              <a:t>queste persone e le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istruite sul 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Maestro affidò ora questo lavoro ai dodici. Andrea sceglieva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apostoli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assegnava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 visitatori, e talvolta tutti e dodici </a:t>
            </a:r>
            <a:r>
              <a:rPr sz="1200" spc="-5" dirty="0">
                <a:latin typeface="Times New Roman"/>
                <a:cs typeface="Times New Roman"/>
              </a:rPr>
              <a:t>erano impegnati </a:t>
            </a:r>
            <a:r>
              <a:rPr sz="1200" dirty="0">
                <a:latin typeface="Times New Roman"/>
                <a:cs typeface="Times New Roman"/>
              </a:rPr>
              <a:t>in questo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0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(1578.4) 140:7.3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giorni essi lavorarono, insegnando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tenendo riunioni </a:t>
            </a:r>
            <a:r>
              <a:rPr sz="1200" spc="-5" dirty="0">
                <a:latin typeface="Times New Roman"/>
                <a:cs typeface="Times New Roman"/>
              </a:rPr>
              <a:t>private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sera tardi.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Gesù  andò </a:t>
            </a:r>
            <a:r>
              <a:rPr sz="1200" dirty="0">
                <a:latin typeface="Times New Roman"/>
                <a:cs typeface="Times New Roman"/>
              </a:rPr>
              <a:t>a far visita a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Salomè,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salutò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apostoli dicendo: “Andate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pescare,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diversivo liberi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preoccupazioni, </a:t>
            </a:r>
            <a:r>
              <a:rPr sz="1200" dirty="0">
                <a:latin typeface="Times New Roman"/>
                <a:cs typeface="Times New Roman"/>
              </a:rPr>
              <a:t>oppure a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le vostre famiglie.”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giovedì essi ritornarono per altri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giorni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d’insegnamento.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2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(1578.5) 140:7.4 </a:t>
            </a:r>
            <a:r>
              <a:rPr sz="1200" spc="-5" dirty="0">
                <a:latin typeface="Times New Roman"/>
                <a:cs typeface="Times New Roman"/>
              </a:rPr>
              <a:t>Durante questa settimana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Gesù </a:t>
            </a:r>
            <a:r>
              <a:rPr sz="1200" dirty="0">
                <a:latin typeface="Times New Roman"/>
                <a:cs typeface="Times New Roman"/>
              </a:rPr>
              <a:t>ripeté molte volte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motivi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dopo il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battesimo: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(1578.6) 140:7.5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agli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(1578.7) 140:7.6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Portare 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divenire autocoscienti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comprendere per fede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dell’Altissimo.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(1579.1) 140:7.7 </a:t>
            </a:r>
            <a:r>
              <a:rPr sz="1200" spc="-5" dirty="0">
                <a:latin typeface="Times New Roman"/>
                <a:cs typeface="Times New Roman"/>
              </a:rPr>
              <a:t>Una settimana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esperienza diversificata fece </a:t>
            </a:r>
            <a:r>
              <a:rPr sz="1200" dirty="0">
                <a:latin typeface="Times New Roman"/>
                <a:cs typeface="Times New Roman"/>
              </a:rPr>
              <a:t>molto per i </a:t>
            </a:r>
            <a:r>
              <a:rPr sz="1200" spc="-5" dirty="0">
                <a:latin typeface="Times New Roman"/>
                <a:cs typeface="Times New Roman"/>
              </a:rPr>
              <a:t>dodici; alcuni acquisirono anche </a:t>
            </a:r>
            <a:r>
              <a:rPr sz="1200" dirty="0">
                <a:latin typeface="Times New Roman"/>
                <a:cs typeface="Times New Roman"/>
              </a:rPr>
              <a:t>troppa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 stessi. Nell’ultimo incontro,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vennero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dissero: </a:t>
            </a:r>
            <a:r>
              <a:rPr sz="1200" dirty="0">
                <a:latin typeface="Times New Roman"/>
                <a:cs typeface="Times New Roman"/>
              </a:rPr>
              <a:t>“Siamo </a:t>
            </a:r>
            <a:r>
              <a:rPr sz="1200" spc="-5" dirty="0">
                <a:latin typeface="Times New Roman"/>
                <a:cs typeface="Times New Roman"/>
              </a:rPr>
              <a:t>pronti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andiamo ora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regno.” Al che Gesù rispose: “Possa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saggezza eguagliare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zelo </a:t>
            </a:r>
            <a:r>
              <a:rPr sz="1200" dirty="0">
                <a:latin typeface="Times New Roman"/>
                <a:cs typeface="Times New Roman"/>
              </a:rPr>
              <a:t>ed il vostro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compensare la  vostra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ignoranza.”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52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(1579.2) 140:7.8 </a:t>
            </a:r>
            <a:r>
              <a:rPr sz="1200" spc="-5" dirty="0">
                <a:latin typeface="Times New Roman"/>
                <a:cs typeface="Times New Roman"/>
              </a:rPr>
              <a:t>Sebbene gli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riuscissero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molto del </a:t>
            </a:r>
            <a:r>
              <a:rPr sz="1200" spc="-5" dirty="0">
                <a:latin typeface="Times New Roman"/>
                <a:cs typeface="Times New Roman"/>
              </a:rPr>
              <a:t>suo insegnamento,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vita di </a:t>
            </a:r>
            <a:r>
              <a:rPr sz="1200" spc="-5" dirty="0">
                <a:latin typeface="Times New Roman"/>
                <a:cs typeface="Times New Roman"/>
              </a:rPr>
              <a:t>affascinante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viveva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giovedì pomeriggio sul lago</a:t>
            </a:r>
            <a:endParaRPr sz="1600">
              <a:latin typeface="Times New Roman"/>
              <a:cs typeface="Times New Roman"/>
            </a:endParaRPr>
          </a:p>
          <a:p>
            <a:pPr marL="76200" marR="22288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(1579.3) 140:8.1 </a:t>
            </a:r>
            <a:r>
              <a:rPr sz="1200" spc="-5" dirty="0">
                <a:latin typeface="Times New Roman"/>
                <a:cs typeface="Times New Roman"/>
              </a:rPr>
              <a:t>Gesù sapeva bene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avevano assimilato pienamente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insegnamenti. Egli decise </a:t>
            </a:r>
            <a:r>
              <a:rPr sz="1200" dirty="0">
                <a:latin typeface="Times New Roman"/>
                <a:cs typeface="Times New Roman"/>
              </a:rPr>
              <a:t>di dare  un’istruzione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a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Giovanni, </a:t>
            </a:r>
            <a:r>
              <a:rPr sz="1200" spc="-5" dirty="0">
                <a:latin typeface="Times New Roman"/>
                <a:cs typeface="Times New Roman"/>
              </a:rPr>
              <a:t>sperando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sarebbero stati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chiarire </a:t>
            </a:r>
            <a:r>
              <a:rPr sz="1200" dirty="0">
                <a:latin typeface="Times New Roman"/>
                <a:cs typeface="Times New Roman"/>
              </a:rPr>
              <a:t>le idee </a:t>
            </a:r>
            <a:r>
              <a:rPr sz="1200" spc="-5" dirty="0">
                <a:latin typeface="Times New Roman"/>
                <a:cs typeface="Times New Roman"/>
              </a:rPr>
              <a:t>ai loro compagni.  Egli </a:t>
            </a:r>
            <a:r>
              <a:rPr sz="1200" dirty="0">
                <a:latin typeface="Times New Roman"/>
                <a:cs typeface="Times New Roman"/>
              </a:rPr>
              <a:t>vedeva che, </a:t>
            </a:r>
            <a:r>
              <a:rPr sz="1200" spc="-5" dirty="0">
                <a:latin typeface="Times New Roman"/>
                <a:cs typeface="Times New Roman"/>
              </a:rPr>
              <a:t>mentre certi aspetti </a:t>
            </a:r>
            <a:r>
              <a:rPr sz="1200" dirty="0">
                <a:latin typeface="Times New Roman"/>
                <a:cs typeface="Times New Roman"/>
              </a:rPr>
              <a:t>dell’idea di un </a:t>
            </a:r>
            <a:r>
              <a:rPr sz="1200" spc="-5" dirty="0">
                <a:latin typeface="Times New Roman"/>
                <a:cs typeface="Times New Roman"/>
              </a:rPr>
              <a:t>regno spirituale stavano per essere </a:t>
            </a:r>
            <a:r>
              <a:rPr sz="1200" dirty="0">
                <a:latin typeface="Times New Roman"/>
                <a:cs typeface="Times New Roman"/>
              </a:rPr>
              <a:t>capiti dai dodici,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persistevano  </a:t>
            </a:r>
            <a:r>
              <a:rPr sz="1200" spc="-5" dirty="0">
                <a:latin typeface="Times New Roman"/>
                <a:cs typeface="Times New Roman"/>
              </a:rPr>
              <a:t>ostinatamente nel collegare questi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insegnamenti spirituali direttamente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vecchie </a:t>
            </a:r>
            <a:r>
              <a:rPr sz="1200" dirty="0">
                <a:latin typeface="Times New Roman"/>
                <a:cs typeface="Times New Roman"/>
              </a:rPr>
              <a:t>concezioni </a:t>
            </a:r>
            <a:r>
              <a:rPr sz="1200" spc="-5" dirty="0">
                <a:latin typeface="Times New Roman"/>
                <a:cs typeface="Times New Roman"/>
              </a:rPr>
              <a:t>letterali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radicate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restaurazione del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ristabilimento d’Israele come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-5" dirty="0">
                <a:latin typeface="Times New Roman"/>
                <a:cs typeface="Times New Roman"/>
              </a:rPr>
              <a:t>temporale sulla terra.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conseguenza, giovedì pomeriggio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allontanò </a:t>
            </a:r>
            <a:r>
              <a:rPr sz="1200" spc="-5" dirty="0">
                <a:latin typeface="Times New Roman"/>
                <a:cs typeface="Times New Roman"/>
              </a:rPr>
              <a:t>dalla riva su </a:t>
            </a:r>
            <a:r>
              <a:rPr sz="1200" dirty="0">
                <a:latin typeface="Times New Roman"/>
                <a:cs typeface="Times New Roman"/>
              </a:rPr>
              <a:t>un battello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affari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918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 regno. Questo </a:t>
            </a:r>
            <a:r>
              <a:rPr sz="1200" dirty="0">
                <a:latin typeface="Times New Roman"/>
                <a:cs typeface="Times New Roman"/>
              </a:rPr>
              <a:t>fu un incontro </a:t>
            </a:r>
            <a:r>
              <a:rPr sz="1200" spc="-5" dirty="0">
                <a:latin typeface="Times New Roman"/>
                <a:cs typeface="Times New Roman"/>
              </a:rPr>
              <a:t>d’insegnamento durato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ore, comprendente decine </a:t>
            </a:r>
            <a:r>
              <a:rPr sz="1200" dirty="0">
                <a:latin typeface="Times New Roman"/>
                <a:cs typeface="Times New Roman"/>
              </a:rPr>
              <a:t>di domande e di risposte,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essere  molto </a:t>
            </a:r>
            <a:r>
              <a:rPr sz="1200" spc="-5" dirty="0">
                <a:latin typeface="Times New Roman"/>
                <a:cs typeface="Times New Roman"/>
              </a:rPr>
              <a:t>proficuamente </a:t>
            </a:r>
            <a:r>
              <a:rPr sz="1200" dirty="0">
                <a:latin typeface="Times New Roman"/>
                <a:cs typeface="Times New Roman"/>
              </a:rPr>
              <a:t>inserito </a:t>
            </a:r>
            <a:r>
              <a:rPr sz="1200" spc="-5" dirty="0">
                <a:latin typeface="Times New Roman"/>
                <a:cs typeface="Times New Roman"/>
              </a:rPr>
              <a:t>nella presente </a:t>
            </a:r>
            <a:r>
              <a:rPr sz="1200" dirty="0">
                <a:latin typeface="Times New Roman"/>
                <a:cs typeface="Times New Roman"/>
              </a:rPr>
              <a:t>esposizione </a:t>
            </a:r>
            <a:r>
              <a:rPr sz="1200" spc="-5" dirty="0">
                <a:latin typeface="Times New Roman"/>
                <a:cs typeface="Times New Roman"/>
              </a:rPr>
              <a:t>riordinando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sommario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importante pomeriggio così </a:t>
            </a:r>
            <a:r>
              <a:rPr sz="1200" dirty="0">
                <a:latin typeface="Times New Roman"/>
                <a:cs typeface="Times New Roman"/>
              </a:rPr>
              <a:t>come fu  </a:t>
            </a:r>
            <a:r>
              <a:rPr sz="1200" spc="-5" dirty="0">
                <a:latin typeface="Times New Roman"/>
                <a:cs typeface="Times New Roman"/>
              </a:rPr>
              <a:t>raccontato </a:t>
            </a:r>
            <a:r>
              <a:rPr sz="1200" dirty="0">
                <a:latin typeface="Times New Roman"/>
                <a:cs typeface="Times New Roman"/>
              </a:rPr>
              <a:t>da Simon Pietro a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Andrea il mattino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9593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(1579.4) 140:8.2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Fare la </a:t>
            </a:r>
            <a:r>
              <a:rPr sz="1200" i="1" spc="-5" dirty="0">
                <a:latin typeface="Times New Roman"/>
                <a:cs typeface="Times New Roman"/>
              </a:rPr>
              <a:t>volontà del </a:t>
            </a:r>
            <a:r>
              <a:rPr sz="1200" i="1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confidare nella </a:t>
            </a:r>
            <a:r>
              <a:rPr sz="1200" dirty="0">
                <a:latin typeface="Times New Roman"/>
                <a:cs typeface="Times New Roman"/>
              </a:rPr>
              <a:t>protezione </a:t>
            </a:r>
            <a:r>
              <a:rPr sz="1200" spc="-5" dirty="0">
                <a:latin typeface="Times New Roman"/>
                <a:cs typeface="Times New Roman"/>
              </a:rPr>
              <a:t>del Padre celeste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fatalismo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passivo. Egli citò questo pomeriggio, </a:t>
            </a:r>
            <a:r>
              <a:rPr sz="1200" dirty="0">
                <a:latin typeface="Times New Roman"/>
                <a:cs typeface="Times New Roman"/>
              </a:rPr>
              <a:t>approvandolo, un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ebreo che diceva:  “Chi </a:t>
            </a:r>
            <a:r>
              <a:rPr sz="1200" dirty="0">
                <a:latin typeface="Times New Roman"/>
                <a:cs typeface="Times New Roman"/>
              </a:rPr>
              <a:t>non vuol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mangerà.” Egli indicò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stessa esperienza come commento </a:t>
            </a:r>
            <a:r>
              <a:rPr sz="1200" dirty="0">
                <a:latin typeface="Times New Roman"/>
                <a:cs typeface="Times New Roman"/>
              </a:rPr>
              <a:t>sufficiente </a:t>
            </a:r>
            <a:r>
              <a:rPr sz="1200" spc="-5" dirty="0">
                <a:latin typeface="Times New Roman"/>
                <a:cs typeface="Times New Roman"/>
              </a:rPr>
              <a:t>dei suoi  insegnamenti.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precetti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fiducia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devono essere giudicati </a:t>
            </a:r>
            <a:r>
              <a:rPr sz="1200" dirty="0">
                <a:latin typeface="Times New Roman"/>
                <a:cs typeface="Times New Roman"/>
              </a:rPr>
              <a:t>secondo le condizioni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economiche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moderni </a:t>
            </a:r>
            <a:r>
              <a:rPr sz="1200" dirty="0">
                <a:latin typeface="Times New Roman"/>
                <a:cs typeface="Times New Roman"/>
              </a:rPr>
              <a:t>né di </a:t>
            </a:r>
            <a:r>
              <a:rPr sz="1200" spc="-5" dirty="0">
                <a:latin typeface="Times New Roman"/>
                <a:cs typeface="Times New Roman"/>
              </a:rPr>
              <a:t>qualunque altra era.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abbraccia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princìpi ideali </a:t>
            </a:r>
            <a:r>
              <a:rPr sz="1200" dirty="0">
                <a:latin typeface="Times New Roman"/>
                <a:cs typeface="Times New Roman"/>
              </a:rPr>
              <a:t>di una vita  vicina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36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(1579.5) 140:8.3 </a:t>
            </a:r>
            <a:r>
              <a:rPr sz="1200" spc="-5" dirty="0">
                <a:latin typeface="Times New Roman"/>
                <a:cs typeface="Times New Roman"/>
              </a:rPr>
              <a:t>Gesù chiarì </a:t>
            </a:r>
            <a:r>
              <a:rPr sz="1200" dirty="0">
                <a:latin typeface="Times New Roman"/>
                <a:cs typeface="Times New Roman"/>
              </a:rPr>
              <a:t>ai tre 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obblighi dell’essere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dell’essere discepoli.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allora 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proibì l’esercizio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prudenza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previdenza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dodici.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predicava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contro  la </a:t>
            </a:r>
            <a:r>
              <a:rPr sz="1200" spc="-5" dirty="0">
                <a:latin typeface="Times New Roman"/>
                <a:cs typeface="Times New Roman"/>
              </a:rPr>
              <a:t>previdenza, </a:t>
            </a:r>
            <a:r>
              <a:rPr sz="1200" dirty="0">
                <a:latin typeface="Times New Roman"/>
                <a:cs typeface="Times New Roman"/>
              </a:rPr>
              <a:t>ma contro </a:t>
            </a:r>
            <a:r>
              <a:rPr sz="1200" spc="-5" dirty="0">
                <a:latin typeface="Times New Roman"/>
                <a:cs typeface="Times New Roman"/>
              </a:rPr>
              <a:t>l’ansietà,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preoccupazione. Egli insegnava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sottomissione vigile ed attiva alla </a:t>
            </a:r>
            <a:r>
              <a:rPr sz="1200" dirty="0">
                <a:latin typeface="Times New Roman"/>
                <a:cs typeface="Times New Roman"/>
              </a:rPr>
              <a:t>volontà di 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 molte delle loro </a:t>
            </a:r>
            <a:r>
              <a:rPr sz="1200" spc="-5" dirty="0">
                <a:latin typeface="Times New Roman"/>
                <a:cs typeface="Times New Roman"/>
              </a:rPr>
              <a:t>domande sulla frugalità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risparmio, egli richiamò semplicemente l’attenzione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carpentiere, </a:t>
            </a:r>
            <a:r>
              <a:rPr sz="1200" dirty="0">
                <a:latin typeface="Times New Roman"/>
                <a:cs typeface="Times New Roman"/>
              </a:rPr>
              <a:t>di costruttore di battelli e di </a:t>
            </a:r>
            <a:r>
              <a:rPr sz="1200" spc="-5" dirty="0">
                <a:latin typeface="Times New Roman"/>
                <a:cs typeface="Times New Roman"/>
              </a:rPr>
              <a:t>pescatore, </a:t>
            </a:r>
            <a:r>
              <a:rPr sz="1200" dirty="0">
                <a:latin typeface="Times New Roman"/>
                <a:cs typeface="Times New Roman"/>
              </a:rPr>
              <a:t>e sulla sua </a:t>
            </a:r>
            <a:r>
              <a:rPr sz="1200" spc="-5" dirty="0">
                <a:latin typeface="Times New Roman"/>
                <a:cs typeface="Times New Roman"/>
              </a:rPr>
              <a:t>attenta </a:t>
            </a:r>
            <a:r>
              <a:rPr sz="1200" dirty="0">
                <a:latin typeface="Times New Roman"/>
                <a:cs typeface="Times New Roman"/>
              </a:rPr>
              <a:t>organizzazione </a:t>
            </a:r>
            <a:r>
              <a:rPr sz="1200" spc="-5" dirty="0">
                <a:latin typeface="Times New Roman"/>
                <a:cs typeface="Times New Roman"/>
              </a:rPr>
              <a:t>dei dodici. Egli  cercò </a:t>
            </a:r>
            <a:r>
              <a:rPr sz="1200" dirty="0">
                <a:latin typeface="Times New Roman"/>
                <a:cs typeface="Times New Roman"/>
              </a:rPr>
              <a:t>di spiegare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mondo non deve </a:t>
            </a:r>
            <a:r>
              <a:rPr sz="1200" spc="-5" dirty="0">
                <a:latin typeface="Times New Roman"/>
                <a:cs typeface="Times New Roman"/>
              </a:rPr>
              <a:t>essere considerato </a:t>
            </a:r>
            <a:r>
              <a:rPr sz="1200" dirty="0">
                <a:latin typeface="Times New Roman"/>
                <a:cs typeface="Times New Roman"/>
              </a:rPr>
              <a:t>come un nemico; che le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della vita 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ordinamento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operante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66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(1579.6) 140:8.4 </a:t>
            </a:r>
            <a:r>
              <a:rPr sz="1200" spc="-5" dirty="0">
                <a:latin typeface="Times New Roman"/>
                <a:cs typeface="Times New Roman"/>
              </a:rPr>
              <a:t>Gesù ebbe grande difficoltà </a:t>
            </a:r>
            <a:r>
              <a:rPr sz="1200" dirty="0">
                <a:latin typeface="Times New Roman"/>
                <a:cs typeface="Times New Roman"/>
              </a:rPr>
              <a:t>a far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loro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pratica </a:t>
            </a:r>
            <a:r>
              <a:rPr sz="1200" spc="-5" dirty="0">
                <a:latin typeface="Times New Roman"/>
                <a:cs typeface="Times New Roman"/>
              </a:rPr>
              <a:t>personale della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resistenza. Egli  rifiutava assolutamente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difendersi,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evidente agli apostoli che </a:t>
            </a:r>
            <a:r>
              <a:rPr sz="1200" dirty="0">
                <a:latin typeface="Times New Roman"/>
                <a:cs typeface="Times New Roman"/>
              </a:rPr>
              <a:t>sarebbe stato </a:t>
            </a:r>
            <a:r>
              <a:rPr sz="1200" spc="-5" dirty="0">
                <a:latin typeface="Times New Roman"/>
                <a:cs typeface="Times New Roman"/>
              </a:rPr>
              <a:t>contento se </a:t>
            </a:r>
            <a:r>
              <a:rPr sz="1200" dirty="0">
                <a:latin typeface="Times New Roman"/>
                <a:cs typeface="Times New Roman"/>
              </a:rPr>
              <a:t>avessero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stessa linea </a:t>
            </a:r>
            <a:r>
              <a:rPr sz="1200" dirty="0">
                <a:latin typeface="Times New Roman"/>
                <a:cs typeface="Times New Roman"/>
              </a:rPr>
              <a:t>di condotta. </a:t>
            </a:r>
            <a:r>
              <a:rPr sz="1200" spc="-5" dirty="0">
                <a:latin typeface="Times New Roman"/>
                <a:cs typeface="Times New Roman"/>
              </a:rPr>
              <a:t>Egli insegnò </a:t>
            </a:r>
            <a:r>
              <a:rPr sz="1200" dirty="0">
                <a:latin typeface="Times New Roman"/>
                <a:cs typeface="Times New Roman"/>
              </a:rPr>
              <a:t>loro a non </a:t>
            </a:r>
            <a:r>
              <a:rPr sz="1200" spc="-5" dirty="0">
                <a:latin typeface="Times New Roman"/>
                <a:cs typeface="Times New Roman"/>
              </a:rPr>
              <a:t>resistere al male,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l’ingiustizia o </a:t>
            </a:r>
            <a:r>
              <a:rPr sz="1200" spc="-5" dirty="0">
                <a:latin typeface="Times New Roman"/>
                <a:cs typeface="Times New Roman"/>
              </a:rPr>
              <a:t>l’offesa,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la tolleranza passiva </a:t>
            </a:r>
            <a:r>
              <a:rPr sz="1200" spc="-5" dirty="0">
                <a:latin typeface="Times New Roman"/>
                <a:cs typeface="Times New Roman"/>
              </a:rPr>
              <a:t>del male. </a:t>
            </a:r>
            <a:r>
              <a:rPr sz="1200" dirty="0">
                <a:latin typeface="Times New Roman"/>
                <a:cs typeface="Times New Roman"/>
              </a:rPr>
              <a:t>E chiarì in </a:t>
            </a:r>
            <a:r>
              <a:rPr sz="1200" spc="-5" dirty="0">
                <a:latin typeface="Times New Roman"/>
                <a:cs typeface="Times New Roman"/>
              </a:rPr>
              <a:t>questo pomeriggio che egli approvava </a:t>
            </a:r>
            <a:r>
              <a:rPr sz="1200" dirty="0">
                <a:latin typeface="Times New Roman"/>
                <a:cs typeface="Times New Roman"/>
              </a:rPr>
              <a:t>la punizione </a:t>
            </a:r>
            <a:r>
              <a:rPr sz="1200" spc="-5" dirty="0">
                <a:latin typeface="Times New Roman"/>
                <a:cs typeface="Times New Roman"/>
              </a:rPr>
              <a:t>sociale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7964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35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malfattori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criminali,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civile </a:t>
            </a:r>
            <a:r>
              <a:rPr sz="1200" dirty="0">
                <a:latin typeface="Times New Roman"/>
                <a:cs typeface="Times New Roman"/>
              </a:rPr>
              <a:t>doveva talvolta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per </a:t>
            </a:r>
            <a:r>
              <a:rPr sz="1200" dirty="0">
                <a:latin typeface="Times New Roman"/>
                <a:cs typeface="Times New Roman"/>
              </a:rPr>
              <a:t>il mantenimento </a:t>
            </a:r>
            <a:r>
              <a:rPr sz="1200" spc="-5" dirty="0">
                <a:latin typeface="Times New Roman"/>
                <a:cs typeface="Times New Roman"/>
              </a:rPr>
              <a:t>dell’ordine  sociale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l’esecuzione 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(1579.7) 140:8.5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cessò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guardia i suoi </a:t>
            </a:r>
            <a:r>
              <a:rPr sz="1200" spc="-5" dirty="0">
                <a:latin typeface="Times New Roman"/>
                <a:cs typeface="Times New Roman"/>
              </a:rPr>
              <a:t>discepoli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cattiva </a:t>
            </a:r>
            <a:r>
              <a:rPr sz="1200" dirty="0">
                <a:latin typeface="Times New Roman"/>
                <a:cs typeface="Times New Roman"/>
              </a:rPr>
              <a:t>pratica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dirty="0">
                <a:latin typeface="Times New Roman"/>
                <a:cs typeface="Times New Roman"/>
              </a:rPr>
              <a:t>rappresaglia;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concedeva attenuanti alla vendetta, all’idea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pariglia. Egli deplorava chi </a:t>
            </a:r>
            <a:r>
              <a:rPr sz="1200" dirty="0">
                <a:latin typeface="Times New Roman"/>
                <a:cs typeface="Times New Roman"/>
              </a:rPr>
              <a:t>serbava </a:t>
            </a:r>
            <a:r>
              <a:rPr sz="1200" spc="-5" dirty="0">
                <a:latin typeface="Times New Roman"/>
                <a:cs typeface="Times New Roman"/>
              </a:rPr>
              <a:t>rancore.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Respingeva</a:t>
            </a:r>
            <a:endParaRPr sz="1200">
              <a:latin typeface="Times New Roman"/>
              <a:cs typeface="Times New Roman"/>
            </a:endParaRPr>
          </a:p>
          <a:p>
            <a:pPr marL="88900" marR="5835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l’idea di </a:t>
            </a:r>
            <a:r>
              <a:rPr sz="1200" spc="-5" dirty="0">
                <a:latin typeface="Times New Roman"/>
                <a:cs typeface="Times New Roman"/>
              </a:rPr>
              <a:t>occhio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occhio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dente. </a:t>
            </a:r>
            <a:r>
              <a:rPr sz="1200" dirty="0">
                <a:latin typeface="Times New Roman"/>
                <a:cs typeface="Times New Roman"/>
              </a:rPr>
              <a:t>Disapprovava </a:t>
            </a:r>
            <a:r>
              <a:rPr sz="1200" spc="-5" dirty="0">
                <a:latin typeface="Times New Roman"/>
                <a:cs typeface="Times New Roman"/>
              </a:rPr>
              <a:t>l’intero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vendetta privata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personale,  lasciando tali questioni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governo civile </a:t>
            </a:r>
            <a:r>
              <a:rPr sz="1200" dirty="0">
                <a:latin typeface="Times New Roman"/>
                <a:cs typeface="Times New Roman"/>
              </a:rPr>
              <a:t>da un lato </a:t>
            </a:r>
            <a:r>
              <a:rPr sz="1200" spc="-5" dirty="0">
                <a:latin typeface="Times New Roman"/>
                <a:cs typeface="Times New Roman"/>
              </a:rPr>
              <a:t>ed al 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dall’altro. Spiegò ai </a:t>
            </a:r>
            <a:r>
              <a:rPr sz="1200" dirty="0">
                <a:latin typeface="Times New Roman"/>
                <a:cs typeface="Times New Roman"/>
              </a:rPr>
              <a:t>tre che 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  <a:p>
            <a:pPr marL="88900" marR="11176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insegnamenti erano </a:t>
            </a:r>
            <a:r>
              <a:rPr sz="1200" dirty="0">
                <a:latin typeface="Times New Roman"/>
                <a:cs typeface="Times New Roman"/>
              </a:rPr>
              <a:t>rivolti all’</a:t>
            </a:r>
            <a:r>
              <a:rPr sz="1200" i="1" dirty="0">
                <a:latin typeface="Times New Roman"/>
                <a:cs typeface="Times New Roman"/>
              </a:rPr>
              <a:t>individuo,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allo Stato. Egli riassunse </a:t>
            </a:r>
            <a:r>
              <a:rPr sz="1200" dirty="0">
                <a:latin typeface="Times New Roman"/>
                <a:cs typeface="Times New Roman"/>
              </a:rPr>
              <a:t>le sue istruzioni </a:t>
            </a:r>
            <a:r>
              <a:rPr sz="1200" spc="-5" dirty="0">
                <a:latin typeface="Times New Roman"/>
                <a:cs typeface="Times New Roman"/>
              </a:rPr>
              <a:t>date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riguardo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queste materie </a:t>
            </a:r>
            <a:r>
              <a:rPr sz="1200" dirty="0">
                <a:latin typeface="Times New Roman"/>
                <a:cs typeface="Times New Roman"/>
              </a:rPr>
              <a:t>nel modo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45465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(1580.1) 140:8.6 </a:t>
            </a:r>
            <a:r>
              <a:rPr sz="1200" spc="-5" dirty="0">
                <a:latin typeface="Times New Roman"/>
                <a:cs typeface="Times New Roman"/>
              </a:rPr>
              <a:t>Amate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vostri nemici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i diritti </a:t>
            </a:r>
            <a:r>
              <a:rPr sz="1200" spc="-5" dirty="0">
                <a:latin typeface="Times New Roman"/>
                <a:cs typeface="Times New Roman"/>
              </a:rPr>
              <a:t>morali della fratellanza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5465" marR="774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(1580.2) 140:8.7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futilità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male: </a:t>
            </a:r>
            <a:r>
              <a:rPr sz="1200" dirty="0">
                <a:latin typeface="Times New Roman"/>
                <a:cs typeface="Times New Roman"/>
              </a:rPr>
              <a:t>un torto non </a:t>
            </a:r>
            <a:r>
              <a:rPr sz="1200" spc="-5" dirty="0">
                <a:latin typeface="Times New Roman"/>
                <a:cs typeface="Times New Roman"/>
              </a:rPr>
              <a:t>si ripara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vendetta. Non commettete l’errore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stesse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5465" marR="898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(1580.3) 140:8.8 </a:t>
            </a:r>
            <a:r>
              <a:rPr sz="1200" spc="-5" dirty="0">
                <a:latin typeface="Times New Roman"/>
                <a:cs typeface="Times New Roman"/>
              </a:rPr>
              <a:t>Abbiate fede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abbiate fiducia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trionfo finale della giustizia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1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(1580.4) 140:8.9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Comportamento </a:t>
            </a:r>
            <a:r>
              <a:rPr sz="1200" i="1" dirty="0">
                <a:latin typeface="Times New Roman"/>
                <a:cs typeface="Times New Roman"/>
              </a:rPr>
              <a:t>politico.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raccomandò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prudenti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osservazioni  circa </a:t>
            </a:r>
            <a:r>
              <a:rPr sz="1200" dirty="0">
                <a:latin typeface="Times New Roman"/>
                <a:cs typeface="Times New Roman"/>
              </a:rPr>
              <a:t>le tese relazioni </a:t>
            </a:r>
            <a:r>
              <a:rPr sz="1200" spc="-5" dirty="0">
                <a:latin typeface="Times New Roman"/>
                <a:cs typeface="Times New Roman"/>
              </a:rPr>
              <a:t>allora esistenti </a:t>
            </a:r>
            <a:r>
              <a:rPr sz="1200" dirty="0">
                <a:latin typeface="Times New Roman"/>
                <a:cs typeface="Times New Roman"/>
              </a:rPr>
              <a:t>tra il popolo </a:t>
            </a:r>
            <a:r>
              <a:rPr sz="1200" spc="-5" dirty="0">
                <a:latin typeface="Times New Roman"/>
                <a:cs typeface="Times New Roman"/>
              </a:rPr>
              <a:t>ebreo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romano;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proibì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lasciarsi  coinvolgere </a:t>
            </a:r>
            <a:r>
              <a:rPr sz="1200" dirty="0">
                <a:latin typeface="Times New Roman"/>
                <a:cs typeface="Times New Roman"/>
              </a:rPr>
              <a:t>in qualunque modo in </a:t>
            </a:r>
            <a:r>
              <a:rPr sz="1200" spc="-5" dirty="0">
                <a:latin typeface="Times New Roman"/>
                <a:cs typeface="Times New Roman"/>
              </a:rPr>
              <a:t>questi contrasti. Egli </a:t>
            </a:r>
            <a:r>
              <a:rPr sz="1200" dirty="0">
                <a:latin typeface="Times New Roman"/>
                <a:cs typeface="Times New Roman"/>
              </a:rPr>
              <a:t>aveva sempre cura 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le insidie politiche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rispondendo </a:t>
            </a:r>
            <a:r>
              <a:rPr sz="1200" spc="-5" dirty="0">
                <a:latin typeface="Times New Roman"/>
                <a:cs typeface="Times New Roman"/>
              </a:rPr>
              <a:t>sempre: </a:t>
            </a:r>
            <a:r>
              <a:rPr sz="1200" dirty="0">
                <a:latin typeface="Times New Roman"/>
                <a:cs typeface="Times New Roman"/>
              </a:rPr>
              <a:t>“Rendete a </a:t>
            </a:r>
            <a:r>
              <a:rPr sz="1200" spc="-5" dirty="0">
                <a:latin typeface="Times New Roman"/>
                <a:cs typeface="Times New Roman"/>
              </a:rPr>
              <a:t>Cesare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sono </a:t>
            </a:r>
            <a:r>
              <a:rPr sz="1200" dirty="0">
                <a:latin typeface="Times New Roman"/>
                <a:cs typeface="Times New Roman"/>
              </a:rPr>
              <a:t>di Cesare 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le cose </a:t>
            </a:r>
            <a:r>
              <a:rPr sz="1200" spc="-5" dirty="0">
                <a:latin typeface="Times New Roman"/>
                <a:cs typeface="Times New Roman"/>
              </a:rPr>
              <a:t>che 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Egli  rifiutava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 distogliere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attenzione dalla sua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una nuova via di salvezza; non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923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16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permetteva </a:t>
            </a:r>
            <a:r>
              <a:rPr sz="1200" dirty="0">
                <a:latin typeface="Times New Roman"/>
                <a:cs typeface="Times New Roman"/>
              </a:rPr>
              <a:t>di essere coinvolto in </a:t>
            </a:r>
            <a:r>
              <a:rPr sz="1200" spc="-5" dirty="0">
                <a:latin typeface="Times New Roman"/>
                <a:cs typeface="Times New Roman"/>
              </a:rPr>
              <a:t>nessun’altra </a:t>
            </a:r>
            <a:r>
              <a:rPr sz="1200" dirty="0">
                <a:latin typeface="Times New Roman"/>
                <a:cs typeface="Times New Roman"/>
              </a:rPr>
              <a:t>cosa. </a:t>
            </a:r>
            <a:r>
              <a:rPr sz="1200" spc="-5" dirty="0">
                <a:latin typeface="Times New Roman"/>
                <a:cs typeface="Times New Roman"/>
              </a:rPr>
              <a:t>Nella sua vita personale </a:t>
            </a:r>
            <a:r>
              <a:rPr sz="1200" dirty="0">
                <a:latin typeface="Times New Roman"/>
                <a:cs typeface="Times New Roman"/>
              </a:rPr>
              <a:t>egli era sempre </a:t>
            </a:r>
            <a:r>
              <a:rPr sz="1200" spc="-5" dirty="0">
                <a:latin typeface="Times New Roman"/>
                <a:cs typeface="Times New Roman"/>
              </a:rPr>
              <a:t>debitamente osservante 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regole civili; </a:t>
            </a:r>
            <a:r>
              <a:rPr sz="1200" dirty="0">
                <a:latin typeface="Times New Roman"/>
                <a:cs typeface="Times New Roman"/>
              </a:rPr>
              <a:t>in tutti i suoi </a:t>
            </a:r>
            <a:r>
              <a:rPr sz="1200" spc="-5" dirty="0">
                <a:latin typeface="Times New Roman"/>
                <a:cs typeface="Times New Roman"/>
              </a:rPr>
              <a:t>insegnamenti pubblici egli </a:t>
            </a:r>
            <a:r>
              <a:rPr sz="1200" dirty="0">
                <a:latin typeface="Times New Roman"/>
                <a:cs typeface="Times New Roman"/>
              </a:rPr>
              <a:t>ignorava le questioni civili, </a:t>
            </a:r>
            <a:r>
              <a:rPr sz="1200" spc="-5" dirty="0">
                <a:latin typeface="Times New Roman"/>
                <a:cs typeface="Times New Roman"/>
              </a:rPr>
              <a:t>sociali ed  economiche. Egli disse ai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apostoli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interessato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ai princìpi </a:t>
            </a:r>
            <a:r>
              <a:rPr sz="1200" dirty="0">
                <a:latin typeface="Times New Roman"/>
                <a:cs typeface="Times New Roman"/>
              </a:rPr>
              <a:t>della vita spirituale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 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(1580.5) 140:8.10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quindi un </a:t>
            </a:r>
            <a:r>
              <a:rPr sz="1200" spc="-5" dirty="0">
                <a:latin typeface="Times New Roman"/>
                <a:cs typeface="Times New Roman"/>
              </a:rPr>
              <a:t>riformatore </a:t>
            </a:r>
            <a:r>
              <a:rPr sz="1200" dirty="0">
                <a:latin typeface="Times New Roman"/>
                <a:cs typeface="Times New Roman"/>
              </a:rPr>
              <a:t>politico.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riorganizzare </a:t>
            </a:r>
            <a:r>
              <a:rPr sz="1200" dirty="0">
                <a:latin typeface="Times New Roman"/>
                <a:cs typeface="Times New Roman"/>
              </a:rPr>
              <a:t>il mondo; </a:t>
            </a:r>
            <a:r>
              <a:rPr sz="1200" spc="-5" dirty="0">
                <a:latin typeface="Times New Roman"/>
                <a:cs typeface="Times New Roman"/>
              </a:rPr>
              <a:t>anche se l’avesse  fatto, ciò </a:t>
            </a:r>
            <a:r>
              <a:rPr sz="1200" dirty="0">
                <a:latin typeface="Times New Roman"/>
                <a:cs typeface="Times New Roman"/>
              </a:rPr>
              <a:t>sarebbe stato </a:t>
            </a:r>
            <a:r>
              <a:rPr sz="1200" spc="-5" dirty="0">
                <a:latin typeface="Times New Roman"/>
                <a:cs typeface="Times New Roman"/>
              </a:rPr>
              <a:t>applicabile </a:t>
            </a:r>
            <a:r>
              <a:rPr sz="1200" dirty="0">
                <a:latin typeface="Times New Roman"/>
                <a:cs typeface="Times New Roman"/>
              </a:rPr>
              <a:t>solo 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tempo e a </a:t>
            </a:r>
            <a:r>
              <a:rPr sz="1200" spc="-5" dirty="0">
                <a:latin typeface="Times New Roman"/>
                <a:cs typeface="Times New Roman"/>
              </a:rPr>
              <a:t>quella generazione. Nondimeno egli </a:t>
            </a:r>
            <a:r>
              <a:rPr sz="1200" dirty="0">
                <a:latin typeface="Times New Roman"/>
                <a:cs typeface="Times New Roman"/>
              </a:rPr>
              <a:t>mostrò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il 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nessuna generazione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dispensata dal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adattare meglio </a:t>
            </a:r>
            <a:r>
              <a:rPr sz="1200" dirty="0">
                <a:latin typeface="Times New Roman"/>
                <a:cs typeface="Times New Roman"/>
              </a:rPr>
              <a:t>la vita 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problemi.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commettete mai l’errore d’identificare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teoria 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economica,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qualche sistema </a:t>
            </a:r>
            <a:r>
              <a:rPr sz="1200" dirty="0">
                <a:latin typeface="Times New Roman"/>
                <a:cs typeface="Times New Roman"/>
              </a:rPr>
              <a:t>sociale 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industriale.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(1580.6) 140:8.11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Comportamento sociale. </a:t>
            </a:r>
            <a:r>
              <a:rPr sz="1200" dirty="0">
                <a:latin typeface="Times New Roman"/>
                <a:cs typeface="Times New Roman"/>
              </a:rPr>
              <a:t>I rabbini </a:t>
            </a:r>
            <a:r>
              <a:rPr sz="1200" spc="-5" dirty="0">
                <a:latin typeface="Times New Roman"/>
                <a:cs typeface="Times New Roman"/>
              </a:rPr>
              <a:t>ebrei avevano </a:t>
            </a:r>
            <a:r>
              <a:rPr sz="1200" dirty="0">
                <a:latin typeface="Times New Roman"/>
                <a:cs typeface="Times New Roman"/>
              </a:rPr>
              <a:t>dibattuto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questione: </a:t>
            </a:r>
            <a:r>
              <a:rPr sz="1200" dirty="0">
                <a:latin typeface="Times New Roman"/>
                <a:cs typeface="Times New Roman"/>
              </a:rPr>
              <a:t>chi è </a:t>
            </a:r>
            <a:r>
              <a:rPr sz="1200" spc="5" dirty="0">
                <a:latin typeface="Times New Roman"/>
                <a:cs typeface="Times New Roman"/>
              </a:rPr>
              <a:t>il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mio</a:t>
            </a: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prossimo? Gesù venne presentando </a:t>
            </a:r>
            <a:r>
              <a:rPr sz="1200" dirty="0">
                <a:latin typeface="Times New Roman"/>
                <a:cs typeface="Times New Roman"/>
              </a:rPr>
              <a:t>l’idea di una bontà </a:t>
            </a:r>
            <a:r>
              <a:rPr sz="1200" spc="-5" dirty="0">
                <a:latin typeface="Times New Roman"/>
                <a:cs typeface="Times New Roman"/>
              </a:rPr>
              <a:t>attiva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spontanea,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propri simili così </a:t>
            </a:r>
            <a:r>
              <a:rPr sz="1200" spc="-5" dirty="0">
                <a:latin typeface="Times New Roman"/>
                <a:cs typeface="Times New Roman"/>
              </a:rPr>
              <a:t>sincero  che ampliava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fino ad </a:t>
            </a:r>
            <a:r>
              <a:rPr sz="1200" spc="-5" dirty="0">
                <a:latin typeface="Times New Roman"/>
                <a:cs typeface="Times New Roman"/>
              </a:rPr>
              <a:t>includervi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intero, facendo con ciò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il </a:t>
            </a:r>
            <a:r>
              <a:rPr sz="1200" spc="-5" dirty="0">
                <a:latin typeface="Times New Roman"/>
                <a:cs typeface="Times New Roman"/>
              </a:rPr>
              <a:t>proprio  prossimo.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tutto, </a:t>
            </a:r>
            <a:r>
              <a:rPr sz="1200" spc="-5" dirty="0">
                <a:latin typeface="Times New Roman"/>
                <a:cs typeface="Times New Roman"/>
              </a:rPr>
              <a:t>Gesù era interessato soltanto all’individuo,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alla massa.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sociologo, </a:t>
            </a:r>
            <a:r>
              <a:rPr sz="1200" dirty="0">
                <a:latin typeface="Times New Roman"/>
                <a:cs typeface="Times New Roman"/>
              </a:rPr>
              <a:t>ma lavorò </a:t>
            </a:r>
            <a:r>
              <a:rPr sz="1200" spc="-5" dirty="0">
                <a:latin typeface="Times New Roman"/>
                <a:cs typeface="Times New Roman"/>
              </a:rPr>
              <a:t>per abbattere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d’isolamento </a:t>
            </a:r>
            <a:r>
              <a:rPr sz="1200" spc="-5" dirty="0">
                <a:latin typeface="Times New Roman"/>
                <a:cs typeface="Times New Roman"/>
              </a:rPr>
              <a:t>egoista. Egli insegnava </a:t>
            </a:r>
            <a:r>
              <a:rPr sz="1200" dirty="0">
                <a:latin typeface="Times New Roman"/>
                <a:cs typeface="Times New Roman"/>
              </a:rPr>
              <a:t>la pura </a:t>
            </a:r>
            <a:r>
              <a:rPr sz="1200" spc="-5" dirty="0">
                <a:latin typeface="Times New Roman"/>
                <a:cs typeface="Times New Roman"/>
              </a:rPr>
              <a:t>simpatia,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compassione.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Figlio dominato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misericordia;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è la sua stessa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(1580.7) 140:8.12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che gli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dovevano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invitare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amici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pranzo,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disse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discepoli dovevano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dei banchetti </a:t>
            </a:r>
            <a:r>
              <a:rPr sz="1200" dirty="0">
                <a:latin typeface="Times New Roman"/>
                <a:cs typeface="Times New Roman"/>
              </a:rPr>
              <a:t>per i poveri e </a:t>
            </a:r>
            <a:r>
              <a:rPr sz="1200" spc="-5" dirty="0">
                <a:latin typeface="Times New Roman"/>
                <a:cs typeface="Times New Roman"/>
              </a:rPr>
              <a:t>gli sfortunati. Gesù </a:t>
            </a:r>
            <a:r>
              <a:rPr sz="1200" dirty="0">
                <a:latin typeface="Times New Roman"/>
                <a:cs typeface="Times New Roman"/>
              </a:rPr>
              <a:t>aveva un solido </a:t>
            </a:r>
            <a:r>
              <a:rPr sz="1200" spc="-5" dirty="0">
                <a:latin typeface="Times New Roman"/>
                <a:cs typeface="Times New Roman"/>
              </a:rPr>
              <a:t>senso della giustizia,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sempre temperato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misericordia.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che dovevano lasciarsi ingannare </a:t>
            </a:r>
            <a:r>
              <a:rPr sz="1200" dirty="0">
                <a:latin typeface="Times New Roman"/>
                <a:cs typeface="Times New Roman"/>
              </a:rPr>
              <a:t>da parassiti 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mendicanti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professione.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delle </a:t>
            </a:r>
            <a:r>
              <a:rPr sz="1200" dirty="0">
                <a:latin typeface="Times New Roman"/>
                <a:cs typeface="Times New Roman"/>
              </a:rPr>
              <a:t>dichiarazioni </a:t>
            </a:r>
            <a:r>
              <a:rPr sz="1200" spc="-5" dirty="0">
                <a:latin typeface="Times New Roman"/>
                <a:cs typeface="Times New Roman"/>
              </a:rPr>
              <a:t>sociologiche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disse: “Non giudicate, 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giudicati.”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6757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7462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(1580.8) 140:8.13 </a:t>
            </a:r>
            <a:r>
              <a:rPr sz="1200" spc="-5" dirty="0">
                <a:latin typeface="Times New Roman"/>
                <a:cs typeface="Times New Roman"/>
              </a:rPr>
              <a:t>Egli spiegò chiaramente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indiscriminata poteva essere </a:t>
            </a:r>
            <a:r>
              <a:rPr sz="1200" dirty="0">
                <a:latin typeface="Times New Roman"/>
                <a:cs typeface="Times New Roman"/>
              </a:rPr>
              <a:t>responsabile di molti mali </a:t>
            </a:r>
            <a:r>
              <a:rPr sz="1200" spc="-5" dirty="0">
                <a:latin typeface="Times New Roman"/>
                <a:cs typeface="Times New Roman"/>
              </a:rPr>
              <a:t>sociali.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giorno seguente Gesù </a:t>
            </a:r>
            <a:r>
              <a:rPr sz="1200" dirty="0">
                <a:latin typeface="Times New Roman"/>
                <a:cs typeface="Times New Roman"/>
              </a:rPr>
              <a:t>ordinò con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a Giuda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nessun fondo apostolico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distribuito </a:t>
            </a:r>
            <a:r>
              <a:rPr sz="1200" spc="-5" dirty="0">
                <a:latin typeface="Times New Roman"/>
                <a:cs typeface="Times New Roman"/>
              </a:rPr>
              <a:t>come elemosina, 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 sua richiesta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 richiesta congiunta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apostoli.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queste </a:t>
            </a:r>
            <a:r>
              <a:rPr sz="1200" spc="-5" dirty="0">
                <a:latin typeface="Times New Roman"/>
                <a:cs typeface="Times New Roman"/>
              </a:rPr>
              <a:t>materie Gesù </a:t>
            </a:r>
            <a:r>
              <a:rPr sz="1200" dirty="0">
                <a:latin typeface="Times New Roman"/>
                <a:cs typeface="Times New Roman"/>
              </a:rPr>
              <a:t>aveva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  <a:p>
            <a:pPr marL="63500" marR="7874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dire: “Siate prudenti come serpenti,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inoffensivi come </a:t>
            </a:r>
            <a:r>
              <a:rPr sz="1200" dirty="0">
                <a:latin typeface="Times New Roman"/>
                <a:cs typeface="Times New Roman"/>
              </a:rPr>
              <a:t>colombe.” </a:t>
            </a:r>
            <a:r>
              <a:rPr sz="1200" spc="-5" dirty="0">
                <a:latin typeface="Times New Roman"/>
                <a:cs typeface="Times New Roman"/>
              </a:rPr>
              <a:t>Sembrava che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situazioni  sociali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scopo fosse d’insegnare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pazienza,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tolleranza ed </a:t>
            </a:r>
            <a:r>
              <a:rPr sz="1200" dirty="0">
                <a:latin typeface="Times New Roman"/>
                <a:cs typeface="Times New Roman"/>
              </a:rPr>
              <a:t>il perdono.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(1581.1) 140:8.14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occupava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stesso della filosofia </a:t>
            </a:r>
            <a:r>
              <a:rPr sz="1200" dirty="0">
                <a:latin typeface="Times New Roman"/>
                <a:cs typeface="Times New Roman"/>
              </a:rPr>
              <a:t>di 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qui e </a:t>
            </a:r>
            <a:r>
              <a:rPr sz="1200" spc="-5" dirty="0">
                <a:latin typeface="Times New Roman"/>
                <a:cs typeface="Times New Roman"/>
              </a:rPr>
              <a:t>nell’aldilà. Egli basò sulla  famiglia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insegnamenti su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mentre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correggere </a:t>
            </a:r>
            <a:r>
              <a:rPr sz="1200" dirty="0">
                <a:latin typeface="Times New Roman"/>
                <a:cs typeface="Times New Roman"/>
              </a:rPr>
              <a:t>la tendenza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di onorare eccessivamente </a:t>
            </a:r>
            <a:r>
              <a:rPr sz="1200" spc="-5" dirty="0">
                <a:latin typeface="Times New Roman"/>
                <a:cs typeface="Times New Roman"/>
              </a:rPr>
              <a:t>gli  antenati. Esaltò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famiglia come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alto dovere </a:t>
            </a:r>
            <a:r>
              <a:rPr sz="1200" dirty="0">
                <a:latin typeface="Times New Roman"/>
                <a:cs typeface="Times New Roman"/>
              </a:rPr>
              <a:t>umano, ma spiegò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familiari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dovevano  interferire con gli </a:t>
            </a:r>
            <a:r>
              <a:rPr sz="1200" dirty="0">
                <a:latin typeface="Times New Roman"/>
                <a:cs typeface="Times New Roman"/>
              </a:rPr>
              <a:t>obblighi </a:t>
            </a:r>
            <a:r>
              <a:rPr sz="1200" spc="-5" dirty="0">
                <a:latin typeface="Times New Roman"/>
                <a:cs typeface="Times New Roman"/>
              </a:rPr>
              <a:t>religiosi. Egli </a:t>
            </a:r>
            <a:r>
              <a:rPr sz="1200" dirty="0">
                <a:latin typeface="Times New Roman"/>
                <a:cs typeface="Times New Roman"/>
              </a:rPr>
              <a:t>richiamò </a:t>
            </a:r>
            <a:r>
              <a:rPr sz="1200" spc="-5" dirty="0">
                <a:latin typeface="Times New Roman"/>
                <a:cs typeface="Times New Roman"/>
              </a:rPr>
              <a:t>l’attenzione sul 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un’istituzione </a:t>
            </a:r>
            <a:r>
              <a:rPr sz="1200" spc="-5" dirty="0">
                <a:latin typeface="Times New Roman"/>
                <a:cs typeface="Times New Roman"/>
              </a:rPr>
              <a:t>temporale;  che essa </a:t>
            </a:r>
            <a:r>
              <a:rPr sz="1200" dirty="0">
                <a:latin typeface="Times New Roman"/>
                <a:cs typeface="Times New Roman"/>
              </a:rPr>
              <a:t>non sopravvive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esitò ad abbandonare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famiglia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famiglia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 con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Padre. Egli insegnò </a:t>
            </a:r>
            <a:r>
              <a:rPr sz="1200" dirty="0">
                <a:latin typeface="Times New Roman"/>
                <a:cs typeface="Times New Roman"/>
              </a:rPr>
              <a:t>la nuova e più ampia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 —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procedure per </a:t>
            </a:r>
            <a:r>
              <a:rPr sz="1200" dirty="0">
                <a:latin typeface="Times New Roman"/>
                <a:cs typeface="Times New Roman"/>
              </a:rPr>
              <a:t>il divorzio </a:t>
            </a:r>
            <a:r>
              <a:rPr sz="1200" spc="-5" dirty="0">
                <a:latin typeface="Times New Roman"/>
                <a:cs typeface="Times New Roman"/>
              </a:rPr>
              <a:t>erano permissive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 ed </a:t>
            </a:r>
            <a:r>
              <a:rPr sz="1200" dirty="0">
                <a:latin typeface="Times New Roman"/>
                <a:cs typeface="Times New Roman"/>
              </a:rPr>
              <a:t>i tutto </a:t>
            </a:r>
            <a:r>
              <a:rPr sz="1200" spc="-5" dirty="0">
                <a:latin typeface="Times New Roman"/>
                <a:cs typeface="Times New Roman"/>
              </a:rPr>
              <a:t>l’Impero </a:t>
            </a:r>
            <a:r>
              <a:rPr sz="1200" dirty="0">
                <a:latin typeface="Times New Roman"/>
                <a:cs typeface="Times New Roman"/>
              </a:rPr>
              <a:t>Romano.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rifiutò  </a:t>
            </a:r>
            <a:r>
              <a:rPr sz="1200" spc="-5" dirty="0">
                <a:latin typeface="Times New Roman"/>
                <a:cs typeface="Times New Roman"/>
              </a:rPr>
              <a:t>ripetutamente </a:t>
            </a:r>
            <a:r>
              <a:rPr sz="1200" dirty="0">
                <a:latin typeface="Times New Roman"/>
                <a:cs typeface="Times New Roman"/>
              </a:rPr>
              <a:t>di formulare </a:t>
            </a:r>
            <a:r>
              <a:rPr sz="1200" spc="-5" dirty="0">
                <a:latin typeface="Times New Roman"/>
                <a:cs typeface="Times New Roman"/>
              </a:rPr>
              <a:t>delle leggi riguardanti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divorzio, </a:t>
            </a:r>
            <a:r>
              <a:rPr sz="1200" dirty="0">
                <a:latin typeface="Times New Roman"/>
                <a:cs typeface="Times New Roman"/>
              </a:rPr>
              <a:t>ma molti </a:t>
            </a:r>
            <a:r>
              <a:rPr sz="1200" spc="-5" dirty="0">
                <a:latin typeface="Times New Roman"/>
                <a:cs typeface="Times New Roman"/>
              </a:rPr>
              <a:t>dei primi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 avevano </a:t>
            </a:r>
            <a:r>
              <a:rPr sz="1200" dirty="0">
                <a:latin typeface="Times New Roman"/>
                <a:cs typeface="Times New Roman"/>
              </a:rPr>
              <a:t>opinioni </a:t>
            </a:r>
            <a:r>
              <a:rPr sz="1200" spc="-5" dirty="0">
                <a:latin typeface="Times New Roman"/>
                <a:cs typeface="Times New Roman"/>
              </a:rPr>
              <a:t>rigide </a:t>
            </a:r>
            <a:r>
              <a:rPr sz="1200" dirty="0">
                <a:latin typeface="Times New Roman"/>
                <a:cs typeface="Times New Roman"/>
              </a:rPr>
              <a:t>sul divorzio e non </a:t>
            </a:r>
            <a:r>
              <a:rPr sz="1200" spc="-5" dirty="0">
                <a:latin typeface="Times New Roman"/>
                <a:cs typeface="Times New Roman"/>
              </a:rPr>
              <a:t>esitarono ad </a:t>
            </a:r>
            <a:r>
              <a:rPr sz="1200" dirty="0">
                <a:latin typeface="Times New Roman"/>
                <a:cs typeface="Times New Roman"/>
              </a:rPr>
              <a:t>attribuirle a lui. Tutti </a:t>
            </a:r>
            <a:r>
              <a:rPr sz="1200" spc="-5" dirty="0">
                <a:latin typeface="Times New Roman"/>
                <a:cs typeface="Times New Roman"/>
              </a:rPr>
              <a:t>gli autori del </a:t>
            </a:r>
            <a:r>
              <a:rPr sz="1200" dirty="0">
                <a:latin typeface="Times New Roman"/>
                <a:cs typeface="Times New Roman"/>
              </a:rPr>
              <a:t>Nuovo Testamento  </a:t>
            </a:r>
            <a:r>
              <a:rPr sz="1200" spc="-5" dirty="0">
                <a:latin typeface="Times New Roman"/>
                <a:cs typeface="Times New Roman"/>
              </a:rPr>
              <a:t>sostenevano queste </a:t>
            </a:r>
            <a:r>
              <a:rPr sz="1200" dirty="0">
                <a:latin typeface="Times New Roman"/>
                <a:cs typeface="Times New Roman"/>
              </a:rPr>
              <a:t>opinioni più </a:t>
            </a:r>
            <a:r>
              <a:rPr sz="1200" spc="-5" dirty="0">
                <a:latin typeface="Times New Roman"/>
                <a:cs typeface="Times New Roman"/>
              </a:rPr>
              <a:t>severe ed evolute sul </a:t>
            </a:r>
            <a:r>
              <a:rPr sz="1200" dirty="0">
                <a:latin typeface="Times New Roman"/>
                <a:cs typeface="Times New Roman"/>
              </a:rPr>
              <a:t>divorzio, </a:t>
            </a:r>
            <a:r>
              <a:rPr sz="1200" spc="-5" dirty="0">
                <a:latin typeface="Times New Roman"/>
                <a:cs typeface="Times New Roman"/>
              </a:rPr>
              <a:t>eccetto Giovanni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2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(1581.2) 140:8.15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Comportamento economico.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lavorò, </a:t>
            </a:r>
            <a:r>
              <a:rPr sz="1200" spc="-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commerciò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lo trovò.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riformatore economico, sebbene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frequentemente richiamato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sull’ingiustizia della  </a:t>
            </a:r>
            <a:r>
              <a:rPr sz="1200" dirty="0">
                <a:latin typeface="Times New Roman"/>
                <a:cs typeface="Times New Roman"/>
              </a:rPr>
              <a:t>distribuzione iniqua </a:t>
            </a:r>
            <a:r>
              <a:rPr sz="1200" spc="-5" dirty="0">
                <a:latin typeface="Times New Roman"/>
                <a:cs typeface="Times New Roman"/>
              </a:rPr>
              <a:t>delle ricchezze. Ma </a:t>
            </a:r>
            <a:r>
              <a:rPr sz="1200" dirty="0">
                <a:latin typeface="Times New Roman"/>
                <a:cs typeface="Times New Roman"/>
              </a:rPr>
              <a:t>non offrì </a:t>
            </a:r>
            <a:r>
              <a:rPr sz="1200" spc="-5" dirty="0">
                <a:latin typeface="Times New Roman"/>
                <a:cs typeface="Times New Roman"/>
              </a:rPr>
              <a:t>alcuna proposta </a:t>
            </a:r>
            <a:r>
              <a:rPr sz="1200" dirty="0">
                <a:latin typeface="Times New Roman"/>
                <a:cs typeface="Times New Roman"/>
              </a:rPr>
              <a:t>di rimedio. </a:t>
            </a:r>
            <a:r>
              <a:rPr sz="1200" spc="-5" dirty="0">
                <a:latin typeface="Times New Roman"/>
                <a:cs typeface="Times New Roman"/>
              </a:rPr>
              <a:t>Spiegò ai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mentre i </a:t>
            </a:r>
            <a:r>
              <a:rPr sz="1200" spc="-5" dirty="0">
                <a:latin typeface="Times New Roman"/>
                <a:cs typeface="Times New Roman"/>
              </a:rPr>
              <a:t>suoi 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dovevano possedere </a:t>
            </a:r>
            <a:r>
              <a:rPr sz="1200" dirty="0">
                <a:latin typeface="Times New Roman"/>
                <a:cs typeface="Times New Roman"/>
              </a:rPr>
              <a:t>dei beni,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predicava contro </a:t>
            </a:r>
            <a:r>
              <a:rPr sz="1200" dirty="0">
                <a:latin typeface="Times New Roman"/>
                <a:cs typeface="Times New Roman"/>
              </a:rPr>
              <a:t>la ricchezza e la </a:t>
            </a:r>
            <a:r>
              <a:rPr sz="1200" spc="-5" dirty="0">
                <a:latin typeface="Times New Roman"/>
                <a:cs typeface="Times New Roman"/>
              </a:rPr>
              <a:t>proprietà, </a:t>
            </a:r>
            <a:r>
              <a:rPr sz="1200" dirty="0">
                <a:latin typeface="Times New Roman"/>
                <a:cs typeface="Times New Roman"/>
              </a:rPr>
              <a:t>ma soltanto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 loro distribuzione </a:t>
            </a:r>
            <a:r>
              <a:rPr sz="1200" spc="-5" dirty="0">
                <a:latin typeface="Times New Roman"/>
                <a:cs typeface="Times New Roman"/>
              </a:rPr>
              <a:t>disuguale ed iniqua. Egli riconosceva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giustizia sociale </a:t>
            </a:r>
            <a:r>
              <a:rPr sz="1200" dirty="0">
                <a:latin typeface="Times New Roman"/>
                <a:cs typeface="Times New Roman"/>
              </a:rPr>
              <a:t>e di un’equità  </a:t>
            </a:r>
            <a:r>
              <a:rPr sz="1200" spc="-5" dirty="0">
                <a:latin typeface="Times New Roman"/>
                <a:cs typeface="Times New Roman"/>
              </a:rPr>
              <a:t>industriale, </a:t>
            </a:r>
            <a:r>
              <a:rPr sz="1200" dirty="0">
                <a:latin typeface="Times New Roman"/>
                <a:cs typeface="Times New Roman"/>
              </a:rPr>
              <a:t>ma non propose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conseguimento.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5805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55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(1581.3) 140:8.16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mai ai suoi discepoli di </a:t>
            </a:r>
            <a:r>
              <a:rPr sz="1200" spc="-5" dirty="0">
                <a:latin typeface="Times New Roman"/>
                <a:cs typeface="Times New Roman"/>
              </a:rPr>
              <a:t>rinunciare ai </a:t>
            </a:r>
            <a:r>
              <a:rPr sz="1200" dirty="0">
                <a:latin typeface="Times New Roman"/>
                <a:cs typeface="Times New Roman"/>
              </a:rPr>
              <a:t>beni </a:t>
            </a:r>
            <a:r>
              <a:rPr sz="1200" spc="-5" dirty="0">
                <a:latin typeface="Times New Roman"/>
                <a:cs typeface="Times New Roman"/>
              </a:rPr>
              <a:t>terreni, </a:t>
            </a:r>
            <a:r>
              <a:rPr sz="1200" dirty="0">
                <a:latin typeface="Times New Roman"/>
                <a:cs typeface="Times New Roman"/>
              </a:rPr>
              <a:t>ma solo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dodici </a:t>
            </a:r>
            <a:r>
              <a:rPr sz="1200" spc="-5" dirty="0">
                <a:latin typeface="Times New Roman"/>
                <a:cs typeface="Times New Roman"/>
              </a:rPr>
              <a:t>apostoli.  Luca,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medico, </a:t>
            </a:r>
            <a:r>
              <a:rPr sz="1200" dirty="0">
                <a:latin typeface="Times New Roman"/>
                <a:cs typeface="Times New Roman"/>
              </a:rPr>
              <a:t>era un fermo </a:t>
            </a:r>
            <a:r>
              <a:rPr sz="1200" spc="-5" dirty="0">
                <a:latin typeface="Times New Roman"/>
                <a:cs typeface="Times New Roman"/>
              </a:rPr>
              <a:t>credente nell’uguaglianza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ad </a:t>
            </a:r>
            <a:r>
              <a:rPr sz="1200" spc="-5" dirty="0">
                <a:latin typeface="Times New Roman"/>
                <a:cs typeface="Times New Roman"/>
              </a:rPr>
              <a:t>interpretare </a:t>
            </a:r>
            <a:r>
              <a:rPr sz="1200" dirty="0">
                <a:latin typeface="Times New Roman"/>
                <a:cs typeface="Times New Roman"/>
              </a:rPr>
              <a:t>i detti di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conformemente alle sue credenze personali.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ordinò mai personalmente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adottare </a:t>
            </a:r>
            <a:r>
              <a:rPr sz="1200" dirty="0">
                <a:latin typeface="Times New Roman"/>
                <a:cs typeface="Times New Roman"/>
              </a:rPr>
              <a:t>un modo  di vita </a:t>
            </a:r>
            <a:r>
              <a:rPr sz="1200" spc="-5" dirty="0">
                <a:latin typeface="Times New Roman"/>
                <a:cs typeface="Times New Roman"/>
              </a:rPr>
              <a:t>comunitario;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pronunciò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 tali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(1581.4) 140:8.17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frequentemente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ascoltatori contro </a:t>
            </a:r>
            <a:r>
              <a:rPr sz="1200" dirty="0">
                <a:latin typeface="Times New Roman"/>
                <a:cs typeface="Times New Roman"/>
              </a:rPr>
              <a:t>la cupidigia, </a:t>
            </a:r>
            <a:r>
              <a:rPr sz="1200" spc="-5" dirty="0">
                <a:latin typeface="Times New Roman"/>
                <a:cs typeface="Times New Roman"/>
              </a:rPr>
              <a:t>dichiarando che “la felicità  </a:t>
            </a:r>
            <a:r>
              <a:rPr sz="1200" dirty="0">
                <a:latin typeface="Times New Roman"/>
                <a:cs typeface="Times New Roman"/>
              </a:rPr>
              <a:t>di un uomo non </a:t>
            </a:r>
            <a:r>
              <a:rPr sz="1200" spc="-5" dirty="0">
                <a:latin typeface="Times New Roman"/>
                <a:cs typeface="Times New Roman"/>
              </a:rPr>
              <a:t>consiste nell’abbondanza dei suoi beni materiali”. Egli </a:t>
            </a:r>
            <a:r>
              <a:rPr sz="1200" dirty="0">
                <a:latin typeface="Times New Roman"/>
                <a:cs typeface="Times New Roman"/>
              </a:rPr>
              <a:t>ripeteva </a:t>
            </a:r>
            <a:r>
              <a:rPr sz="1200" spc="-5" dirty="0">
                <a:latin typeface="Times New Roman"/>
                <a:cs typeface="Times New Roman"/>
              </a:rPr>
              <a:t>costantemente: </a:t>
            </a:r>
            <a:r>
              <a:rPr sz="1200" dirty="0">
                <a:latin typeface="Times New Roman"/>
                <a:cs typeface="Times New Roman"/>
              </a:rPr>
              <a:t>“Cosa </a:t>
            </a:r>
            <a:r>
              <a:rPr sz="1200" spc="-5" dirty="0">
                <a:latin typeface="Times New Roman"/>
                <a:cs typeface="Times New Roman"/>
              </a:rPr>
              <a:t>servirà ad </a:t>
            </a:r>
            <a:r>
              <a:rPr sz="1200" dirty="0">
                <a:latin typeface="Times New Roman"/>
                <a:cs typeface="Times New Roman"/>
              </a:rPr>
              <a:t>un  uomo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propria anima?”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lanciò alcun attacco diretto al </a:t>
            </a:r>
            <a:r>
              <a:rPr sz="1200" dirty="0">
                <a:latin typeface="Times New Roman"/>
                <a:cs typeface="Times New Roman"/>
              </a:rPr>
              <a:t>possesso di  </a:t>
            </a:r>
            <a:r>
              <a:rPr sz="1200" spc="-5" dirty="0">
                <a:latin typeface="Times New Roman"/>
                <a:cs typeface="Times New Roman"/>
              </a:rPr>
              <a:t>beni, </a:t>
            </a:r>
            <a:r>
              <a:rPr sz="1200" dirty="0">
                <a:latin typeface="Times New Roman"/>
                <a:cs typeface="Times New Roman"/>
              </a:rPr>
              <a:t>ma insisté </a:t>
            </a:r>
            <a:r>
              <a:rPr sz="1200" spc="-5" dirty="0">
                <a:latin typeface="Times New Roman"/>
                <a:cs typeface="Times New Roman"/>
              </a:rPr>
              <a:t>sul fatto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priorità </a:t>
            </a:r>
            <a:r>
              <a:rPr sz="1200" spc="-5" dirty="0">
                <a:latin typeface="Times New Roman"/>
                <a:cs typeface="Times New Roman"/>
              </a:rPr>
              <a:t>ai valori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  successivi egli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correggere </a:t>
            </a:r>
            <a:r>
              <a:rPr sz="1200" dirty="0">
                <a:latin typeface="Times New Roman"/>
                <a:cs typeface="Times New Roman"/>
              </a:rPr>
              <a:t>molti punti di vista </a:t>
            </a:r>
            <a:r>
              <a:rPr sz="1200" spc="-5" dirty="0">
                <a:latin typeface="Times New Roman"/>
                <a:cs typeface="Times New Roman"/>
              </a:rPr>
              <a:t>urantiani errati </a:t>
            </a:r>
            <a:r>
              <a:rPr sz="1200" dirty="0">
                <a:latin typeface="Times New Roman"/>
                <a:cs typeface="Times New Roman"/>
              </a:rPr>
              <a:t>sulla vita </a:t>
            </a:r>
            <a:r>
              <a:rPr sz="1200" spc="-5" dirty="0">
                <a:latin typeface="Times New Roman"/>
                <a:cs typeface="Times New Roman"/>
              </a:rPr>
              <a:t>raccontando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parabole che  espose nel corso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ministero pubblico.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mai l’intenzione di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delle teorie </a:t>
            </a:r>
            <a:r>
              <a:rPr sz="1200" spc="-5" dirty="0">
                <a:latin typeface="Times New Roman"/>
                <a:cs typeface="Times New Roman"/>
              </a:rPr>
              <a:t>economiche;  egli </a:t>
            </a:r>
            <a:r>
              <a:rPr sz="1200" dirty="0">
                <a:latin typeface="Times New Roman"/>
                <a:cs typeface="Times New Roman"/>
              </a:rPr>
              <a:t>sapeva bene che ogni </a:t>
            </a:r>
            <a:r>
              <a:rPr sz="1200" spc="-5" dirty="0">
                <a:latin typeface="Times New Roman"/>
                <a:cs typeface="Times New Roman"/>
              </a:rPr>
              <a:t>epoca </a:t>
            </a:r>
            <a:r>
              <a:rPr sz="1200" dirty="0">
                <a:latin typeface="Times New Roman"/>
                <a:cs typeface="Times New Roman"/>
              </a:rPr>
              <a:t>deve evolvere i propri </a:t>
            </a:r>
            <a:r>
              <a:rPr sz="1200" spc="-5" dirty="0">
                <a:latin typeface="Times New Roman"/>
                <a:cs typeface="Times New Roman"/>
              </a:rPr>
              <a:t>rimedi </a:t>
            </a:r>
            <a:r>
              <a:rPr sz="1200" dirty="0">
                <a:latin typeface="Times New Roman"/>
                <a:cs typeface="Times New Roman"/>
              </a:rPr>
              <a:t>alle difficoltà </a:t>
            </a:r>
            <a:r>
              <a:rPr sz="1200" spc="-5" dirty="0">
                <a:latin typeface="Times New Roman"/>
                <a:cs typeface="Times New Roman"/>
              </a:rPr>
              <a:t>esistenti.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Gesù </a:t>
            </a:r>
            <a:r>
              <a:rPr sz="1200" dirty="0">
                <a:latin typeface="Times New Roman"/>
                <a:cs typeface="Times New Roman"/>
              </a:rPr>
              <a:t>fosse sulla </a:t>
            </a:r>
            <a:r>
              <a:rPr sz="1200" spc="-5" dirty="0">
                <a:latin typeface="Times New Roman"/>
                <a:cs typeface="Times New Roman"/>
              </a:rPr>
              <a:t>terra  oggi </a:t>
            </a:r>
            <a:r>
              <a:rPr sz="1200" dirty="0">
                <a:latin typeface="Times New Roman"/>
                <a:cs typeface="Times New Roman"/>
              </a:rPr>
              <a:t>a vivere la sua vita </a:t>
            </a:r>
            <a:r>
              <a:rPr sz="1200" spc="-5" dirty="0">
                <a:latin typeface="Times New Roman"/>
                <a:cs typeface="Times New Roman"/>
              </a:rPr>
              <a:t>nella carne, sarebbe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 delusione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per  </a:t>
            </a:r>
            <a:r>
              <a:rPr sz="1200" spc="-5" dirty="0">
                <a:latin typeface="Times New Roman"/>
                <a:cs typeface="Times New Roman"/>
              </a:rPr>
              <a:t>bene,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ragione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prenderebbe </a:t>
            </a:r>
            <a:r>
              <a:rPr sz="1200" spc="-5" dirty="0">
                <a:latin typeface="Times New Roman"/>
                <a:cs typeface="Times New Roman"/>
              </a:rPr>
              <a:t>partito nelle </a:t>
            </a:r>
            <a:r>
              <a:rPr sz="1200" dirty="0">
                <a:latin typeface="Times New Roman"/>
                <a:cs typeface="Times New Roman"/>
              </a:rPr>
              <a:t>odierne dispute </a:t>
            </a:r>
            <a:r>
              <a:rPr sz="1200" spc="-5" dirty="0">
                <a:latin typeface="Times New Roman"/>
                <a:cs typeface="Times New Roman"/>
              </a:rPr>
              <a:t>politiche, sociali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economiche. Egli  resterebbe maestosamente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disparte, insegnandovi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perfezionare </a:t>
            </a:r>
            <a:r>
              <a:rPr sz="1200" dirty="0">
                <a:latin typeface="Times New Roman"/>
                <a:cs typeface="Times New Roman"/>
              </a:rPr>
              <a:t>la vostra vita spirituale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in modo da  </a:t>
            </a:r>
            <a:r>
              <a:rPr sz="1200" spc="-5" dirty="0">
                <a:latin typeface="Times New Roman"/>
                <a:cs typeface="Times New Roman"/>
              </a:rPr>
              <a:t>rendervi infinitamente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competenti </a:t>
            </a:r>
            <a:r>
              <a:rPr sz="1200" dirty="0">
                <a:latin typeface="Times New Roman"/>
                <a:cs typeface="Times New Roman"/>
              </a:rPr>
              <a:t>a trovare la soluzione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problemi puramente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(1581.5) 140:8.18 </a:t>
            </a:r>
            <a:r>
              <a:rPr sz="1200" spc="-5" dirty="0">
                <a:latin typeface="Times New Roman"/>
                <a:cs typeface="Times New Roman"/>
              </a:rPr>
              <a:t>Gesù voleva rendere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simili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sostenerli con affetto </a:t>
            </a:r>
            <a:r>
              <a:rPr sz="1200" dirty="0">
                <a:latin typeface="Times New Roman"/>
                <a:cs typeface="Times New Roman"/>
              </a:rPr>
              <a:t>mentre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risolvevano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politici, sociali ed economici.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ricchezza </a:t>
            </a:r>
            <a:r>
              <a:rPr sz="1200" spc="-5" dirty="0">
                <a:latin typeface="Times New Roman"/>
                <a:cs typeface="Times New Roman"/>
              </a:rPr>
              <a:t>che egli condannava,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ricchezza fa alla maggior parte dei </a:t>
            </a:r>
            <a:r>
              <a:rPr sz="1200" dirty="0">
                <a:latin typeface="Times New Roman"/>
                <a:cs typeface="Times New Roman"/>
              </a:rPr>
              <a:t>suoi adepti.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giovedì </a:t>
            </a:r>
            <a:r>
              <a:rPr sz="1200" dirty="0">
                <a:latin typeface="Times New Roman"/>
                <a:cs typeface="Times New Roman"/>
              </a:rPr>
              <a:t>pomeriggio </a:t>
            </a:r>
            <a:r>
              <a:rPr sz="1200" spc="-5" dirty="0">
                <a:latin typeface="Times New Roman"/>
                <a:cs typeface="Times New Roman"/>
              </a:rPr>
              <a:t>Gesù disse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associati che “è </a:t>
            </a:r>
            <a:r>
              <a:rPr sz="1200" dirty="0">
                <a:latin typeface="Times New Roman"/>
                <a:cs typeface="Times New Roman"/>
              </a:rPr>
              <a:t>più benedetto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ricevere”.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47724" y="513333"/>
            <a:ext cx="7215505" cy="371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587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(1581.6) 140:8.19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Religione personale.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come fecero </a:t>
            </a:r>
            <a:r>
              <a:rPr sz="1200" dirty="0">
                <a:latin typeface="Times New Roman"/>
                <a:cs typeface="Times New Roman"/>
              </a:rPr>
              <a:t>i suoi apostoli, </a:t>
            </a:r>
            <a:r>
              <a:rPr sz="1200" spc="-5" dirty="0">
                <a:latin typeface="Times New Roman"/>
                <a:cs typeface="Times New Roman"/>
              </a:rPr>
              <a:t>comprendereste meglio gli insegnamenti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osservando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Egli visse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perfetta su Urantia, ed </a:t>
            </a:r>
            <a:r>
              <a:rPr sz="1200" dirty="0">
                <a:latin typeface="Times New Roman"/>
                <a:cs typeface="Times New Roman"/>
              </a:rPr>
              <a:t>i suoi straordinari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essere compresi soltanto se quella </a:t>
            </a:r>
            <a:r>
              <a:rPr sz="1200" dirty="0">
                <a:latin typeface="Times New Roman"/>
                <a:cs typeface="Times New Roman"/>
              </a:rPr>
              <a:t>vita è visualizzata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sfondo </a:t>
            </a:r>
            <a:r>
              <a:rPr sz="1200" spc="-5" dirty="0">
                <a:latin typeface="Times New Roman"/>
                <a:cs typeface="Times New Roman"/>
              </a:rPr>
              <a:t>immediato.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e non le </a:t>
            </a:r>
            <a:r>
              <a:rPr sz="1200" spc="-5" dirty="0">
                <a:latin typeface="Times New Roman"/>
                <a:cs typeface="Times New Roman"/>
              </a:rPr>
              <a:t>sue lezioni ai  </a:t>
            </a:r>
            <a:r>
              <a:rPr sz="1200" dirty="0">
                <a:latin typeface="Times New Roman"/>
                <a:cs typeface="Times New Roman"/>
              </a:rPr>
              <a:t>dodici od i suoi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folle che aiuteranno maggiormente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divino e la personalità  </a:t>
            </a:r>
            <a:r>
              <a:rPr sz="1200" spc="-5" dirty="0">
                <a:latin typeface="Times New Roman"/>
                <a:cs typeface="Times New Roman"/>
              </a:rPr>
              <a:t>amorevole del</a:t>
            </a:r>
            <a:r>
              <a:rPr sz="1200" dirty="0">
                <a:latin typeface="Times New Roman"/>
                <a:cs typeface="Times New Roman"/>
              </a:rPr>
              <a:t>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(1582.1) 140:8.20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attaccò gli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profeti ebrei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moralisti </a:t>
            </a:r>
            <a:r>
              <a:rPr sz="1200" spc="-5" dirty="0">
                <a:latin typeface="Times New Roman"/>
                <a:cs typeface="Times New Roman"/>
              </a:rPr>
              <a:t>greci.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riconosceva le  molte </a:t>
            </a:r>
            <a:r>
              <a:rPr sz="1200" spc="-5" dirty="0">
                <a:latin typeface="Times New Roman"/>
                <a:cs typeface="Times New Roman"/>
              </a:rPr>
              <a:t>cose buone </a:t>
            </a:r>
            <a:r>
              <a:rPr sz="1200" dirty="0">
                <a:latin typeface="Times New Roman"/>
                <a:cs typeface="Times New Roman"/>
              </a:rPr>
              <a:t>che questi </a:t>
            </a:r>
            <a:r>
              <a:rPr sz="1200" spc="-5" dirty="0">
                <a:latin typeface="Times New Roman"/>
                <a:cs typeface="Times New Roman"/>
              </a:rPr>
              <a:t>grandi educatori sostenevano,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disceso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qualcosa di  </a:t>
            </a:r>
            <a:r>
              <a:rPr sz="1200" spc="-5" dirty="0">
                <a:latin typeface="Times New Roman"/>
                <a:cs typeface="Times New Roman"/>
              </a:rPr>
              <a:t>addizionale, “la conformità volontaria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dell’uomo alla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Dio”.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 semplicemente  produrre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i="1" dirty="0">
                <a:latin typeface="Times New Roman"/>
                <a:cs typeface="Times New Roman"/>
              </a:rPr>
              <a:t>uomo </a:t>
            </a:r>
            <a:r>
              <a:rPr sz="1200" i="1" spc="-5" dirty="0">
                <a:latin typeface="Times New Roman"/>
                <a:cs typeface="Times New Roman"/>
              </a:rPr>
              <a:t>religioso,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 sentimenti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e spinto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da impulsi  </a:t>
            </a:r>
            <a:r>
              <a:rPr sz="1200" spc="-5" dirty="0">
                <a:latin typeface="Times New Roman"/>
                <a:cs typeface="Times New Roman"/>
              </a:rPr>
              <a:t>spirituali. 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aveste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gettare </a:t>
            </a:r>
            <a:r>
              <a:rPr sz="1200" dirty="0">
                <a:latin typeface="Times New Roman"/>
                <a:cs typeface="Times New Roman"/>
              </a:rPr>
              <a:t>soltanto uno </a:t>
            </a:r>
            <a:r>
              <a:rPr sz="1200" spc="-5" dirty="0">
                <a:latin typeface="Times New Roman"/>
                <a:cs typeface="Times New Roman"/>
              </a:rPr>
              <a:t>sguardo su </a:t>
            </a:r>
            <a:r>
              <a:rPr sz="1200" dirty="0">
                <a:latin typeface="Times New Roman"/>
                <a:cs typeface="Times New Roman"/>
              </a:rPr>
              <a:t>di lui, </a:t>
            </a:r>
            <a:r>
              <a:rPr sz="1200" spc="-5" dirty="0">
                <a:latin typeface="Times New Roman"/>
                <a:cs typeface="Times New Roman"/>
              </a:rPr>
              <a:t>avreste saputo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vero uomo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grande esperienza nelle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mondo.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sotto questo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 grossolanamente alterati </a:t>
            </a:r>
            <a:r>
              <a:rPr sz="1200" dirty="0">
                <a:latin typeface="Times New Roman"/>
                <a:cs typeface="Times New Roman"/>
              </a:rPr>
              <a:t>e molto </a:t>
            </a:r>
            <a:r>
              <a:rPr sz="1200" spc="-5" dirty="0">
                <a:latin typeface="Times New Roman"/>
                <a:cs typeface="Times New Roman"/>
              </a:rPr>
              <a:t>snaturati lungo </a:t>
            </a:r>
            <a:r>
              <a:rPr sz="1200" dirty="0">
                <a:latin typeface="Times New Roman"/>
                <a:cs typeface="Times New Roman"/>
              </a:rPr>
              <a:t>tutti i secoli </a:t>
            </a: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cristiana; voi </a:t>
            </a:r>
            <a:r>
              <a:rPr sz="1200" spc="-5" dirty="0">
                <a:latin typeface="Times New Roman"/>
                <a:cs typeface="Times New Roman"/>
              </a:rPr>
              <a:t>avete anche </a:t>
            </a:r>
            <a:r>
              <a:rPr sz="1200" dirty="0">
                <a:latin typeface="Times New Roman"/>
                <a:cs typeface="Times New Roman"/>
              </a:rPr>
              <a:t>delle idee errate </a:t>
            </a:r>
            <a:r>
              <a:rPr sz="1200" spc="-5" dirty="0">
                <a:latin typeface="Times New Roman"/>
                <a:cs typeface="Times New Roman"/>
              </a:rPr>
              <a:t>sulla  mansuetudine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sull’umiltà del Maestro. </a:t>
            </a:r>
            <a:r>
              <a:rPr sz="1200" dirty="0">
                <a:latin typeface="Times New Roman"/>
                <a:cs typeface="Times New Roman"/>
              </a:rPr>
              <a:t>Ciò cui </a:t>
            </a:r>
            <a:r>
              <a:rPr sz="1200" spc="-5" dirty="0">
                <a:latin typeface="Times New Roman"/>
                <a:cs typeface="Times New Roman"/>
              </a:rPr>
              <a:t>aspirava nella </a:t>
            </a:r>
            <a:r>
              <a:rPr sz="1200" dirty="0">
                <a:latin typeface="Times New Roman"/>
                <a:cs typeface="Times New Roman"/>
              </a:rPr>
              <a:t>sua vita pare </a:t>
            </a:r>
            <a:r>
              <a:rPr sz="1200" spc="-5" dirty="0">
                <a:latin typeface="Times New Roman"/>
                <a:cs typeface="Times New Roman"/>
              </a:rPr>
              <a:t>essere stato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i="1" dirty="0">
                <a:latin typeface="Times New Roman"/>
                <a:cs typeface="Times New Roman"/>
              </a:rPr>
              <a:t>splendido rispetto di </a:t>
            </a:r>
            <a:r>
              <a:rPr sz="1200" i="1" spc="-5" dirty="0">
                <a:latin typeface="Times New Roman"/>
                <a:cs typeface="Times New Roman"/>
              </a:rPr>
              <a:t>se  stessi. </a:t>
            </a:r>
            <a:r>
              <a:rPr sz="1200" spc="-5" dirty="0">
                <a:latin typeface="Times New Roman"/>
                <a:cs typeface="Times New Roman"/>
              </a:rPr>
              <a:t>Egli raccomandava agli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umiliare se stessi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diventare </a:t>
            </a:r>
            <a:r>
              <a:rPr sz="1200" spc="-5" dirty="0">
                <a:latin typeface="Times New Roman"/>
                <a:cs typeface="Times New Roman"/>
              </a:rPr>
              <a:t>veramente grandi; quello cui aspirava  realmente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umiltà </a:t>
            </a:r>
            <a:r>
              <a:rPr sz="1200" spc="-5" dirty="0">
                <a:latin typeface="Times New Roman"/>
                <a:cs typeface="Times New Roman"/>
              </a:rPr>
              <a:t>verso Dio. Egli </a:t>
            </a:r>
            <a:r>
              <a:rPr sz="1200" dirty="0">
                <a:latin typeface="Times New Roman"/>
                <a:cs typeface="Times New Roman"/>
              </a:rPr>
              <a:t>attribuiva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alla sincerità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 cuore puro.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era una virtù </a:t>
            </a:r>
            <a:r>
              <a:rPr sz="1200" spc="-5" dirty="0">
                <a:latin typeface="Times New Roman"/>
                <a:cs typeface="Times New Roman"/>
              </a:rPr>
              <a:t>cardinale nella sua </a:t>
            </a:r>
            <a:r>
              <a:rPr sz="1200" dirty="0">
                <a:latin typeface="Times New Roman"/>
                <a:cs typeface="Times New Roman"/>
              </a:rPr>
              <a:t>valutazione </a:t>
            </a:r>
            <a:r>
              <a:rPr sz="1200" spc="-5" dirty="0">
                <a:latin typeface="Times New Roman"/>
                <a:cs typeface="Times New Roman"/>
              </a:rPr>
              <a:t>del carattere,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coraggio </a:t>
            </a:r>
            <a:r>
              <a:rPr sz="1200" spc="-5" dirty="0">
                <a:latin typeface="Times New Roman"/>
                <a:cs typeface="Times New Roman"/>
              </a:rPr>
              <a:t>era l’essenza stessa dei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  <a:p>
            <a:pPr marL="50800" marR="5334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insegnamenti. “Non abbiate timore”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motto, e la </a:t>
            </a:r>
            <a:r>
              <a:rPr sz="1200" spc="-5" dirty="0">
                <a:latin typeface="Times New Roman"/>
                <a:cs typeface="Times New Roman"/>
              </a:rPr>
              <a:t>paziente tolleranza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ideale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forza di </a:t>
            </a:r>
            <a:r>
              <a:rPr sz="1200" spc="-5" dirty="0">
                <a:latin typeface="Times New Roman"/>
                <a:cs typeface="Times New Roman"/>
              </a:rPr>
              <a:t>carattere. 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costituiscono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eroismo.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il  motivo </a:t>
            </a:r>
            <a:r>
              <a:rPr sz="1200" spc="-5" dirty="0">
                <a:latin typeface="Times New Roman"/>
                <a:cs typeface="Times New Roman"/>
              </a:rPr>
              <a:t>per cui egli scelse come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rappresentanti personali dodici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comuni,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erano  dei </a:t>
            </a:r>
            <a:r>
              <a:rPr sz="1200" dirty="0">
                <a:latin typeface="Times New Roman"/>
                <a:cs typeface="Times New Roman"/>
              </a:rPr>
              <a:t>rudi, virili e </a:t>
            </a:r>
            <a:r>
              <a:rPr sz="1200" spc="-5" dirty="0">
                <a:latin typeface="Times New Roman"/>
                <a:cs typeface="Times New Roman"/>
              </a:rPr>
              <a:t>forti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pescatori.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16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962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note </a:t>
            </a:r>
            <a:r>
              <a:rPr sz="1200" spc="-5" dirty="0">
                <a:latin typeface="Times New Roman"/>
                <a:cs typeface="Times New Roman"/>
              </a:rPr>
              <a:t>scritte personali. </a:t>
            </a:r>
            <a:r>
              <a:rPr sz="1200" dirty="0">
                <a:latin typeface="Times New Roman"/>
                <a:cs typeface="Times New Roman"/>
              </a:rPr>
              <a:t>L’Epistola </a:t>
            </a:r>
            <a:r>
              <a:rPr sz="1200" spc="-5" dirty="0">
                <a:latin typeface="Times New Roman"/>
                <a:cs typeface="Times New Roman"/>
              </a:rPr>
              <a:t>conosciuta come “Prima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Giovanni” fu scritta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stesso come lettera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presentazione del lavoro che Natan eseguì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09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(1342.6) 121:8.11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scrittori presentarono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oneste descrizioni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come essi </a:t>
            </a:r>
            <a:r>
              <a:rPr sz="1200" dirty="0">
                <a:latin typeface="Times New Roman"/>
                <a:cs typeface="Times New Roman"/>
              </a:rPr>
              <a:t>l’avevano visto, </a:t>
            </a:r>
            <a:r>
              <a:rPr sz="1200" spc="-5" dirty="0">
                <a:latin typeface="Times New Roman"/>
                <a:cs typeface="Times New Roman"/>
              </a:rPr>
              <a:t>ricordavano, </a:t>
            </a:r>
            <a:r>
              <a:rPr sz="1200" dirty="0">
                <a:latin typeface="Times New Roman"/>
                <a:cs typeface="Times New Roman"/>
              </a:rPr>
              <a:t>o secondo  </a:t>
            </a:r>
            <a:r>
              <a:rPr sz="1200" spc="-5" dirty="0">
                <a:latin typeface="Times New Roman"/>
                <a:cs typeface="Times New Roman"/>
              </a:rPr>
              <a:t>quello che avevano </a:t>
            </a:r>
            <a:r>
              <a:rPr sz="1200" dirty="0">
                <a:latin typeface="Times New Roman"/>
                <a:cs typeface="Times New Roman"/>
              </a:rPr>
              <a:t>appreso di lui, e </a:t>
            </a:r>
            <a:r>
              <a:rPr sz="1200" spc="-5" dirty="0">
                <a:latin typeface="Times New Roman"/>
                <a:cs typeface="Times New Roman"/>
              </a:rPr>
              <a:t>secondo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avvenimenti lontani furono influenzati dalla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adesione successiva alla teologia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di Paolo. E </a:t>
            </a:r>
            <a:r>
              <a:rPr sz="1200" spc="-5" dirty="0">
                <a:latin typeface="Times New Roman"/>
                <a:cs typeface="Times New Roman"/>
              </a:rPr>
              <a:t>questi documenti,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imperfetti, </a:t>
            </a:r>
            <a:r>
              <a:rPr sz="1200" spc="-5" dirty="0">
                <a:latin typeface="Times New Roman"/>
                <a:cs typeface="Times New Roman"/>
              </a:rPr>
              <a:t>sono stati sufficienti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il corso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duemila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(1343.1) 121:8.12 </a:t>
            </a:r>
            <a:r>
              <a:rPr sz="1200" spc="-5" dirty="0">
                <a:latin typeface="Times New Roman"/>
                <a:cs typeface="Times New Roman"/>
              </a:rPr>
              <a:t>[</a:t>
            </a:r>
            <a:r>
              <a:rPr sz="1200" i="1" spc="-5" dirty="0">
                <a:latin typeface="Times New Roman"/>
                <a:cs typeface="Times New Roman"/>
              </a:rPr>
              <a:t>Attestazione: </a:t>
            </a:r>
            <a:r>
              <a:rPr sz="1200" spc="-5" dirty="0">
                <a:latin typeface="Times New Roman"/>
                <a:cs typeface="Times New Roman"/>
              </a:rPr>
              <a:t>Nell’eseguire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riesporre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di nuovo le  </a:t>
            </a:r>
            <a:r>
              <a:rPr sz="1200" spc="-5" dirty="0">
                <a:latin typeface="Times New Roman"/>
                <a:cs typeface="Times New Roman"/>
              </a:rPr>
              <a:t>sue opere,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 largo ricorso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fonti </a:t>
            </a:r>
            <a:r>
              <a:rPr sz="1200" dirty="0">
                <a:latin typeface="Times New Roman"/>
                <a:cs typeface="Times New Roman"/>
              </a:rPr>
              <a:t>d’archivio e d’informazione </a:t>
            </a:r>
            <a:r>
              <a:rPr sz="1200" spc="-5" dirty="0">
                <a:latin typeface="Times New Roman"/>
                <a:cs typeface="Times New Roman"/>
              </a:rPr>
              <a:t>planetarie.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fine predominante è </a:t>
            </a:r>
            <a:r>
              <a:rPr sz="1200" spc="-5" dirty="0">
                <a:latin typeface="Times New Roman"/>
                <a:cs typeface="Times New Roman"/>
              </a:rPr>
              <a:t>stato quello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un documento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illuminerà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generazione degli </a:t>
            </a:r>
            <a:r>
              <a:rPr sz="1200" dirty="0">
                <a:latin typeface="Times New Roman"/>
                <a:cs typeface="Times New Roman"/>
              </a:rPr>
              <a:t>uomini attualmente viventi, 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 anche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d’aiuto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generazioni future. Dalla </a:t>
            </a:r>
            <a:r>
              <a:rPr sz="1200" dirty="0">
                <a:latin typeface="Times New Roman"/>
                <a:cs typeface="Times New Roman"/>
              </a:rPr>
              <a:t>vasta riserva </a:t>
            </a:r>
            <a:r>
              <a:rPr sz="1200" spc="-5" dirty="0">
                <a:latin typeface="Times New Roman"/>
                <a:cs typeface="Times New Roman"/>
              </a:rPr>
              <a:t>d’informazioni </a:t>
            </a:r>
            <a:r>
              <a:rPr sz="1200" dirty="0">
                <a:latin typeface="Times New Roman"/>
                <a:cs typeface="Times New Roman"/>
              </a:rPr>
              <a:t>messe a mia </a:t>
            </a:r>
            <a:r>
              <a:rPr sz="1200" spc="-5" dirty="0">
                <a:latin typeface="Times New Roman"/>
                <a:cs typeface="Times New Roman"/>
              </a:rPr>
              <a:t>disposizione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scelto quelle che convenivano  meglio alla </a:t>
            </a:r>
            <a:r>
              <a:rPr sz="1200" dirty="0">
                <a:latin typeface="Times New Roman"/>
                <a:cs typeface="Times New Roman"/>
              </a:rPr>
              <a:t>realizzazione di questo proposito.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possibile ho </a:t>
            </a:r>
            <a:r>
              <a:rPr sz="1200" spc="-5" dirty="0">
                <a:latin typeface="Times New Roman"/>
                <a:cs typeface="Times New Roman"/>
              </a:rPr>
              <a:t>ricavato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informazioni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fonti puramente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 marL="63500" marR="1333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fonti </a:t>
            </a:r>
            <a:r>
              <a:rPr sz="1200" spc="-5" dirty="0">
                <a:latin typeface="Times New Roman"/>
                <a:cs typeface="Times New Roman"/>
              </a:rPr>
              <a:t>risultarono insufficienti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ricorso agli archivi superumani. Quando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della vita e 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Gesù sono stati </a:t>
            </a:r>
            <a:r>
              <a:rPr sz="1200" spc="-5" dirty="0">
                <a:latin typeface="Times New Roman"/>
                <a:cs typeface="Times New Roman"/>
              </a:rPr>
              <a:t>espressi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accettabile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mente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ho invariabilmente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preferenza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modelli di </a:t>
            </a:r>
            <a:r>
              <a:rPr sz="1200" spc="-5" dirty="0">
                <a:latin typeface="Times New Roman"/>
                <a:cs typeface="Times New Roman"/>
              </a:rPr>
              <a:t>pensiero apparentemente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sia sforzato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aggiustare l’espressione verbale per conformarla  meglio 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concetto del significato reale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vera importanza 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degli insegnamenti del Maestro, </a:t>
            </a:r>
            <a:r>
              <a:rPr sz="1200" dirty="0">
                <a:latin typeface="Times New Roman"/>
                <a:cs typeface="Times New Roman"/>
              </a:rPr>
              <a:t>in tutte le mie  esposizioni ho </a:t>
            </a:r>
            <a:r>
              <a:rPr sz="1200" spc="-5" dirty="0">
                <a:latin typeface="Times New Roman"/>
                <a:cs typeface="Times New Roman"/>
              </a:rPr>
              <a:t>aderito per quanto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ai concetti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modelli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attuali.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avuto origine </a:t>
            </a:r>
            <a:r>
              <a:rPr sz="1200" dirty="0">
                <a:latin typeface="Times New Roman"/>
                <a:cs typeface="Times New Roman"/>
              </a:rPr>
              <a:t>nella mente umana </a:t>
            </a:r>
            <a:r>
              <a:rPr sz="1200" spc="-5" dirty="0">
                <a:latin typeface="Times New Roman"/>
                <a:cs typeface="Times New Roman"/>
              </a:rPr>
              <a:t>si riveleranno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accettabili </a:t>
            </a:r>
            <a:r>
              <a:rPr sz="1200" dirty="0">
                <a:latin typeface="Times New Roman"/>
                <a:cs typeface="Times New Roman"/>
              </a:rPr>
              <a:t>e più utili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menti umane.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5" dirty="0">
                <a:latin typeface="Times New Roman"/>
                <a:cs typeface="Times New Roman"/>
              </a:rPr>
              <a:t>riuscito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 marR="14541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necessari </a:t>
            </a:r>
            <a:r>
              <a:rPr sz="1200" spc="-5" dirty="0">
                <a:latin typeface="Times New Roman"/>
                <a:cs typeface="Times New Roman"/>
              </a:rPr>
              <a:t>negli archivi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nelle espressioni umane, allora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 ricorso </a:t>
            </a:r>
            <a:r>
              <a:rPr sz="1200" dirty="0">
                <a:latin typeface="Times New Roman"/>
                <a:cs typeface="Times New Roman"/>
              </a:rPr>
              <a:t>alle riserve </a:t>
            </a:r>
            <a:r>
              <a:rPr sz="1200" spc="-5" dirty="0">
                <a:latin typeface="Times New Roman"/>
                <a:cs typeface="Times New Roman"/>
              </a:rPr>
              <a:t>della memoria </a:t>
            </a:r>
            <a:r>
              <a:rPr sz="1200" dirty="0">
                <a:latin typeface="Times New Roman"/>
                <a:cs typeface="Times New Roman"/>
              </a:rPr>
              <a:t>del mio </a:t>
            </a:r>
            <a:r>
              <a:rPr sz="1200" spc="-5" dirty="0">
                <a:latin typeface="Times New Roman"/>
                <a:cs typeface="Times New Roman"/>
              </a:rPr>
              <a:t>stesso 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terrestri, gli intermedi.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questa fonte secondaria d’informazione </a:t>
            </a:r>
            <a:r>
              <a:rPr sz="1200" dirty="0">
                <a:latin typeface="Times New Roman"/>
                <a:cs typeface="Times New Roman"/>
              </a:rPr>
              <a:t>è risultata inadeguata, sono ricorso  </a:t>
            </a:r>
            <a:r>
              <a:rPr sz="1200" spc="-5" dirty="0">
                <a:latin typeface="Times New Roman"/>
                <a:cs typeface="Times New Roman"/>
              </a:rPr>
              <a:t>senza esitazione alle fonti d’informazione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superplanetarie.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4984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(1582.2) 140:8.21 </a:t>
            </a:r>
            <a:r>
              <a:rPr sz="1200" spc="-5" dirty="0">
                <a:latin typeface="Times New Roman"/>
                <a:cs typeface="Times New Roman"/>
              </a:rPr>
              <a:t>Gesù disse poco sui </a:t>
            </a:r>
            <a:r>
              <a:rPr sz="1200" dirty="0">
                <a:latin typeface="Times New Roman"/>
                <a:cs typeface="Times New Roman"/>
              </a:rPr>
              <a:t>vizi sociali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tempo; </a:t>
            </a:r>
            <a:r>
              <a:rPr sz="1200" spc="-5" dirty="0">
                <a:latin typeface="Times New Roman"/>
                <a:cs typeface="Times New Roman"/>
              </a:rPr>
              <a:t>raramente fece allusione alla delinquenza </a:t>
            </a:r>
            <a:r>
              <a:rPr sz="1200" dirty="0">
                <a:latin typeface="Times New Roman"/>
                <a:cs typeface="Times New Roman"/>
              </a:rPr>
              <a:t>morale. </a:t>
            </a:r>
            <a:r>
              <a:rPr sz="1200" spc="-5" dirty="0">
                <a:latin typeface="Times New Roman"/>
                <a:cs typeface="Times New Roman"/>
              </a:rPr>
              <a:t>Egli fu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insegnante </a:t>
            </a:r>
            <a:r>
              <a:rPr sz="1200" dirty="0">
                <a:latin typeface="Times New Roman"/>
                <a:cs typeface="Times New Roman"/>
              </a:rPr>
              <a:t>positivo della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virtù. Evitò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cura il metodo </a:t>
            </a:r>
            <a:r>
              <a:rPr sz="1200" spc="-5" dirty="0">
                <a:latin typeface="Times New Roman"/>
                <a:cs typeface="Times New Roman"/>
              </a:rPr>
              <a:t>negativo </a:t>
            </a:r>
            <a:r>
              <a:rPr sz="1200" dirty="0">
                <a:latin typeface="Times New Roman"/>
                <a:cs typeface="Times New Roman"/>
              </a:rPr>
              <a:t>d’impartire istruzioni; </a:t>
            </a:r>
            <a:r>
              <a:rPr sz="1200" spc="-5" dirty="0">
                <a:latin typeface="Times New Roman"/>
                <a:cs typeface="Times New Roman"/>
              </a:rPr>
              <a:t>rifiutò </a:t>
            </a:r>
            <a:r>
              <a:rPr sz="1200" dirty="0">
                <a:latin typeface="Times New Roman"/>
                <a:cs typeface="Times New Roman"/>
              </a:rPr>
              <a:t>di  pubblicizzare il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dirty="0">
                <a:latin typeface="Times New Roman"/>
                <a:cs typeface="Times New Roman"/>
              </a:rPr>
              <a:t>Egli non </a:t>
            </a:r>
            <a:r>
              <a:rPr sz="1200" spc="-5" dirty="0">
                <a:latin typeface="Times New Roman"/>
                <a:cs typeface="Times New Roman"/>
              </a:rPr>
              <a:t>fu nemmeno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riformatore morale. Sapeva bene,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apostoli, che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sensuali </a:t>
            </a:r>
            <a:r>
              <a:rPr sz="1200" dirty="0">
                <a:latin typeface="Times New Roman"/>
                <a:cs typeface="Times New Roman"/>
              </a:rPr>
              <a:t>dell’umanità non </a:t>
            </a:r>
            <a:r>
              <a:rPr sz="1200" spc="-5" dirty="0">
                <a:latin typeface="Times New Roman"/>
                <a:cs typeface="Times New Roman"/>
              </a:rPr>
              <a:t>vengono soppressi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rimproveri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proibizioni </a:t>
            </a:r>
            <a:r>
              <a:rPr sz="1200" spc="-5" dirty="0">
                <a:latin typeface="Times New Roman"/>
                <a:cs typeface="Times New Roman"/>
              </a:rPr>
              <a:t>legali.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sue  </a:t>
            </a:r>
            <a:r>
              <a:rPr sz="1200" spc="-5" dirty="0">
                <a:latin typeface="Times New Roman"/>
                <a:cs typeface="Times New Roman"/>
              </a:rPr>
              <a:t>poche </a:t>
            </a:r>
            <a:r>
              <a:rPr sz="1200" dirty="0">
                <a:latin typeface="Times New Roman"/>
                <a:cs typeface="Times New Roman"/>
              </a:rPr>
              <a:t>denunce furono </a:t>
            </a:r>
            <a:r>
              <a:rPr sz="1200" spc="-5" dirty="0">
                <a:latin typeface="Times New Roman"/>
                <a:cs typeface="Times New Roman"/>
              </a:rPr>
              <a:t>soprattutto dirette contro l’orgoglio,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crudeltà, l’oppressione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l’ipocrisia.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22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(1582.3) 140:8.22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criticò violentemente nemmeno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Farisei, come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fatto Giovanni. Egli sapeva che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Farisei erano </a:t>
            </a:r>
            <a:r>
              <a:rPr sz="1200" dirty="0">
                <a:latin typeface="Times New Roman"/>
                <a:cs typeface="Times New Roman"/>
              </a:rPr>
              <a:t>onesti di </a:t>
            </a:r>
            <a:r>
              <a:rPr sz="1200" spc="-5" dirty="0">
                <a:latin typeface="Times New Roman"/>
                <a:cs typeface="Times New Roman"/>
              </a:rPr>
              <a:t>cuore; capiva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assoggettante schiavitù alle tradizioni religiose. Gesù dava  grande importanza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“risanare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l’albero”.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fece ben comprendere ai </a:t>
            </a:r>
            <a:r>
              <a:rPr sz="1200" spc="5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che egli dava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all’intera vita,  </a:t>
            </a:r>
            <a:r>
              <a:rPr sz="1200" dirty="0">
                <a:latin typeface="Times New Roman"/>
                <a:cs typeface="Times New Roman"/>
              </a:rPr>
              <a:t>non soltanto </a:t>
            </a:r>
            <a:r>
              <a:rPr sz="1200" spc="-5" dirty="0">
                <a:latin typeface="Times New Roman"/>
                <a:cs typeface="Times New Roman"/>
              </a:rPr>
              <a:t>ad alcune </a:t>
            </a:r>
            <a:r>
              <a:rPr sz="1200" dirty="0">
                <a:latin typeface="Times New Roman"/>
                <a:cs typeface="Times New Roman"/>
              </a:rPr>
              <a:t>virtù</a:t>
            </a:r>
            <a:r>
              <a:rPr sz="1200" spc="-5" dirty="0">
                <a:latin typeface="Times New Roman"/>
                <a:cs typeface="Times New Roman"/>
              </a:rPr>
              <a:t> particolari.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(1582.4) 140:8.23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cosa che Giovanni </a:t>
            </a:r>
            <a:r>
              <a:rPr sz="1200" dirty="0">
                <a:latin typeface="Times New Roman"/>
                <a:cs typeface="Times New Roman"/>
              </a:rPr>
              <a:t>acquisì </a:t>
            </a:r>
            <a:r>
              <a:rPr sz="1200" spc="-5" dirty="0">
                <a:latin typeface="Times New Roman"/>
                <a:cs typeface="Times New Roman"/>
              </a:rPr>
              <a:t>dall’insegnamento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giorno fu che l’essenza della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consisteva nell’acquisizione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compassionevole, unito ad una </a:t>
            </a:r>
            <a:r>
              <a:rPr sz="1200" spc="-5" dirty="0">
                <a:latin typeface="Times New Roman"/>
                <a:cs typeface="Times New Roman"/>
              </a:rPr>
              <a:t>personalità motivata </a:t>
            </a:r>
            <a:r>
              <a:rPr sz="1200" dirty="0">
                <a:latin typeface="Times New Roman"/>
                <a:cs typeface="Times New Roman"/>
              </a:rPr>
              <a:t>a fare 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che è </a:t>
            </a:r>
            <a:r>
              <a:rPr sz="1200" spc="-5" dirty="0">
                <a:latin typeface="Times New Roman"/>
                <a:cs typeface="Times New Roman"/>
              </a:rPr>
              <a:t>nei  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(1582.5) 140:8.24 </a:t>
            </a:r>
            <a:r>
              <a:rPr sz="1200" spc="-5" dirty="0">
                <a:latin typeface="Times New Roman"/>
                <a:cs typeface="Times New Roman"/>
              </a:rPr>
              <a:t>Pietro colse l’idea che </a:t>
            </a:r>
            <a:r>
              <a:rPr sz="1200" dirty="0">
                <a:latin typeface="Times New Roman"/>
                <a:cs typeface="Times New Roman"/>
              </a:rPr>
              <a:t>il vangelo che </a:t>
            </a:r>
            <a:r>
              <a:rPr sz="1200" spc="-5" dirty="0">
                <a:latin typeface="Times New Roman"/>
                <a:cs typeface="Times New Roman"/>
              </a:rPr>
              <a:t>essi stavano per </a:t>
            </a:r>
            <a:r>
              <a:rPr sz="1200" dirty="0">
                <a:latin typeface="Times New Roman"/>
                <a:cs typeface="Times New Roman"/>
              </a:rPr>
              <a:t>proclamare era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un nuovo inizio per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razza  </a:t>
            </a:r>
            <a:r>
              <a:rPr sz="1200" spc="-5" dirty="0">
                <a:latin typeface="Times New Roman"/>
                <a:cs typeface="Times New Roman"/>
              </a:rPr>
              <a:t>umana. Egli trasmise successivamente questa impressione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Paolo, </a:t>
            </a:r>
            <a:r>
              <a:rPr sz="1200" dirty="0">
                <a:latin typeface="Times New Roman"/>
                <a:cs typeface="Times New Roman"/>
              </a:rPr>
              <a:t>che da </a:t>
            </a:r>
            <a:r>
              <a:rPr sz="1200" spc="-5" dirty="0">
                <a:latin typeface="Times New Roman"/>
                <a:cs typeface="Times New Roman"/>
              </a:rPr>
              <a:t>essa formulò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dottrina di Cristo come </a:t>
            </a:r>
            <a:r>
              <a:rPr sz="1200" spc="-5" dirty="0">
                <a:latin typeface="Times New Roman"/>
                <a:cs typeface="Times New Roman"/>
              </a:rPr>
              <a:t>“il secondo  Adamo”.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46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(1582.6) 140:8.25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colse </a:t>
            </a:r>
            <a:r>
              <a:rPr sz="1200" spc="-5" dirty="0">
                <a:latin typeface="Times New Roman"/>
                <a:cs typeface="Times New Roman"/>
              </a:rPr>
              <a:t>l’appassionante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Gesù desiderava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suoi figli terreni vivessero come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fossero già  cittadini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3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9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(1582.7) 140:8.26 </a:t>
            </a:r>
            <a:r>
              <a:rPr sz="1200" spc="-5" dirty="0">
                <a:latin typeface="Times New Roman"/>
                <a:cs typeface="Times New Roman"/>
              </a:rPr>
              <a:t>Gesù sapeva 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erano differenti,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insegnò ai </a:t>
            </a:r>
            <a:r>
              <a:rPr sz="1200" dirty="0">
                <a:latin typeface="Times New Roman"/>
                <a:cs typeface="Times New Roman"/>
              </a:rPr>
              <a:t>suoi apostoli.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esortò costantemente ad astenersi dal  tentare </a:t>
            </a:r>
            <a:r>
              <a:rPr sz="1200" dirty="0">
                <a:latin typeface="Times New Roman"/>
                <a:cs typeface="Times New Roman"/>
              </a:rPr>
              <a:t>di formare discepoli e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secondo un modello </a:t>
            </a:r>
            <a:r>
              <a:rPr sz="1200" spc="-5" dirty="0">
                <a:latin typeface="Times New Roman"/>
                <a:cs typeface="Times New Roman"/>
              </a:rPr>
              <a:t>prestabilito. Egli cercava </a:t>
            </a:r>
            <a:r>
              <a:rPr sz="1200" dirty="0">
                <a:latin typeface="Times New Roman"/>
                <a:cs typeface="Times New Roman"/>
              </a:rPr>
              <a:t>di permettere ad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anima di svilupparsi alla  </a:t>
            </a:r>
            <a:r>
              <a:rPr sz="1200" spc="-5" dirty="0">
                <a:latin typeface="Times New Roman"/>
                <a:cs typeface="Times New Roman"/>
              </a:rPr>
              <a:t>propria maniera, </a:t>
            </a:r>
            <a:r>
              <a:rPr sz="1200" dirty="0">
                <a:latin typeface="Times New Roman"/>
                <a:cs typeface="Times New Roman"/>
              </a:rPr>
              <a:t>in un individuo </a:t>
            </a:r>
            <a:r>
              <a:rPr sz="1200" spc="-5" dirty="0">
                <a:latin typeface="Times New Roman"/>
                <a:cs typeface="Times New Roman"/>
              </a:rPr>
              <a:t>perfezionato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dirty="0">
                <a:latin typeface="Times New Roman"/>
                <a:cs typeface="Times New Roman"/>
              </a:rPr>
              <a:t>al cospetto di Dio.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numerose domande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Pietro,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disse: “Io desidero rendere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in modo che possano ricominciare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capo come dei </a:t>
            </a:r>
            <a:r>
              <a:rPr sz="1200" dirty="0">
                <a:latin typeface="Times New Roman"/>
                <a:cs typeface="Times New Roman"/>
              </a:rPr>
              <a:t>bambini in una vita nuova  e </a:t>
            </a:r>
            <a:r>
              <a:rPr sz="1200" spc="-5" dirty="0">
                <a:latin typeface="Times New Roman"/>
                <a:cs typeface="Times New Roman"/>
              </a:rPr>
              <a:t>migliore.” Gesù </a:t>
            </a:r>
            <a:r>
              <a:rPr sz="1200" dirty="0">
                <a:latin typeface="Times New Roman"/>
                <a:cs typeface="Times New Roman"/>
              </a:rPr>
              <a:t>insisteva </a:t>
            </a:r>
            <a:r>
              <a:rPr sz="1200" spc="-5" dirty="0">
                <a:latin typeface="Times New Roman"/>
                <a:cs typeface="Times New Roman"/>
              </a:rPr>
              <a:t>sempre che </a:t>
            </a:r>
            <a:r>
              <a:rPr sz="1200" dirty="0">
                <a:latin typeface="Times New Roman"/>
                <a:cs typeface="Times New Roman"/>
              </a:rPr>
              <a:t>la vera bontà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inconsapevole, e che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fare la carità </a:t>
            </a:r>
            <a:r>
              <a:rPr sz="1200" spc="-5" dirty="0">
                <a:latin typeface="Times New Roman"/>
                <a:cs typeface="Times New Roman"/>
              </a:rPr>
              <a:t>non si deve </a:t>
            </a:r>
            <a:r>
              <a:rPr sz="1200" dirty="0">
                <a:latin typeface="Times New Roman"/>
                <a:cs typeface="Times New Roman"/>
              </a:rPr>
              <a:t>permettere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mano sinistra di </a:t>
            </a:r>
            <a:r>
              <a:rPr sz="1200" spc="-5" dirty="0">
                <a:latin typeface="Times New Roman"/>
                <a:cs typeface="Times New Roman"/>
              </a:rPr>
              <a:t>sapere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(1583.1) 140:8.27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 rimasero sorpresi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costatare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Maestro </a:t>
            </a:r>
            <a:r>
              <a:rPr sz="1200" dirty="0">
                <a:latin typeface="Times New Roman"/>
                <a:cs typeface="Times New Roman"/>
              </a:rPr>
              <a:t>non prevedeva alcuna  </a:t>
            </a:r>
            <a:r>
              <a:rPr sz="1200" spc="-5" dirty="0">
                <a:latin typeface="Times New Roman"/>
                <a:cs typeface="Times New Roman"/>
              </a:rPr>
              <a:t>introspezione spirituale.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prima e dopo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prevedono con </a:t>
            </a:r>
            <a:r>
              <a:rPr sz="1200" dirty="0">
                <a:latin typeface="Times New Roman"/>
                <a:cs typeface="Times New Roman"/>
              </a:rPr>
              <a:t>cura  </a:t>
            </a:r>
            <a:r>
              <a:rPr sz="1200" spc="-5" dirty="0">
                <a:latin typeface="Times New Roman"/>
                <a:cs typeface="Times New Roman"/>
              </a:rPr>
              <a:t>un’introspezione coscienziosa. Ma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di 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priva d’introspezione  </a:t>
            </a: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carpentiere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i="1" spc="-5" dirty="0">
                <a:latin typeface="Times New Roman"/>
                <a:cs typeface="Times New Roman"/>
              </a:rPr>
              <a:t>formazione </a:t>
            </a:r>
            <a:r>
              <a:rPr sz="1200" spc="-5" dirty="0">
                <a:latin typeface="Times New Roman"/>
                <a:cs typeface="Times New Roman"/>
              </a:rPr>
              <a:t>del carattere; insegnò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carattere, dichiarando </a:t>
            </a:r>
            <a:r>
              <a:rPr sz="1200" dirty="0">
                <a:latin typeface="Times New Roman"/>
                <a:cs typeface="Times New Roman"/>
              </a:rPr>
              <a:t>che il 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granello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senape. Ma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proibisse </a:t>
            </a:r>
            <a:r>
              <a:rPr sz="1200" spc="-5" dirty="0">
                <a:latin typeface="Times New Roman"/>
                <a:cs typeface="Times New Roman"/>
              </a:rPr>
              <a:t>l’autoanalisi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prevenzione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egotismo presuntuoso.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(1583.2) 140:8.28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condizionato </a:t>
            </a:r>
            <a:r>
              <a:rPr sz="1200" spc="-5" dirty="0">
                <a:latin typeface="Times New Roman"/>
                <a:cs typeface="Times New Roman"/>
              </a:rPr>
              <a:t>dalla fede, dalla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costo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rimanere nell’ascensione  progressiva del 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valore, per possedere </a:t>
            </a:r>
            <a:r>
              <a:rPr sz="1200" dirty="0">
                <a:latin typeface="Times New Roman"/>
                <a:cs typeface="Times New Roman"/>
              </a:rPr>
              <a:t>la quale un uomo vende tutto ciò che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2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(1583.3) 140:8.29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una religione per </a:t>
            </a:r>
            <a:r>
              <a:rPr sz="1200" dirty="0">
                <a:latin typeface="Times New Roman"/>
                <a:cs typeface="Times New Roman"/>
              </a:rPr>
              <a:t>tutti, non </a:t>
            </a:r>
            <a:r>
              <a:rPr sz="1200" spc="-5" dirty="0">
                <a:latin typeface="Times New Roman"/>
                <a:cs typeface="Times New Roman"/>
              </a:rPr>
              <a:t>soltanto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deboli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schiavi.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religione non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cristallizzò mai </a:t>
            </a:r>
            <a:r>
              <a:rPr sz="1200" spc="-5" dirty="0">
                <a:latin typeface="Times New Roman"/>
                <a:cs typeface="Times New Roman"/>
              </a:rPr>
              <a:t>(durante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tempo)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credo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leggi teologiche;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rigo </a:t>
            </a:r>
            <a:r>
              <a:rPr sz="1200" dirty="0">
                <a:latin typeface="Times New Roman"/>
                <a:cs typeface="Times New Roman"/>
              </a:rPr>
              <a:t>scritto dietro di lui.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suoi insegnamenti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trasmessi all’universo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un’eredità ispirante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idealistica adatta al governo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all’istruzione  morale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ere su </a:t>
            </a:r>
            <a:r>
              <a:rPr sz="1200" dirty="0">
                <a:latin typeface="Times New Roman"/>
                <a:cs typeface="Times New Roman"/>
              </a:rPr>
              <a:t>tutti i mondi. Ed </a:t>
            </a:r>
            <a:r>
              <a:rPr sz="1200" spc="-5" dirty="0">
                <a:latin typeface="Times New Roman"/>
                <a:cs typeface="Times New Roman"/>
              </a:rPr>
              <a:t>anche oggi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stanno </a:t>
            </a:r>
            <a:r>
              <a:rPr sz="1200" dirty="0">
                <a:latin typeface="Times New Roman"/>
                <a:cs typeface="Times New Roman"/>
              </a:rPr>
              <a:t>distanti da tutte le </a:t>
            </a:r>
            <a:r>
              <a:rPr sz="1200" spc="-5" dirty="0">
                <a:latin typeface="Times New Roman"/>
                <a:cs typeface="Times New Roman"/>
              </a:rPr>
              <a:t>religioni,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tali, 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siano la speranza vivente di ciascuna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(1583.4) 140:8.30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occupazione </a:t>
            </a:r>
            <a:r>
              <a:rPr sz="1200" spc="-5" dirty="0">
                <a:latin typeface="Times New Roman"/>
                <a:cs typeface="Times New Roman"/>
              </a:rPr>
              <a:t>terrena degli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quella era </a:t>
            </a:r>
            <a:r>
              <a:rPr sz="1200" dirty="0">
                <a:latin typeface="Times New Roman"/>
                <a:cs typeface="Times New Roman"/>
              </a:rPr>
              <a:t>la concezione 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servire Dio. Ma egli insisté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era </a:t>
            </a:r>
            <a:r>
              <a:rPr sz="1200" dirty="0">
                <a:latin typeface="Times New Roman"/>
                <a:cs typeface="Times New Roman"/>
              </a:rPr>
              <a:t>l’occupazione esclusiva </a:t>
            </a:r>
            <a:r>
              <a:rPr sz="1200" spc="-5" dirty="0">
                <a:latin typeface="Times New Roman"/>
                <a:cs typeface="Times New Roman"/>
              </a:rPr>
              <a:t>dei dodici.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nulla per distogliere  i suoi </a:t>
            </a:r>
            <a:r>
              <a:rPr sz="1200" spc="-5" dirty="0">
                <a:latin typeface="Times New Roman"/>
                <a:cs typeface="Times New Roman"/>
              </a:rPr>
              <a:t>fedeli dalla ricerca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vera cultura; egli denunciò </a:t>
            </a:r>
            <a:r>
              <a:rPr sz="1200" dirty="0">
                <a:latin typeface="Times New Roman"/>
                <a:cs typeface="Times New Roman"/>
              </a:rPr>
              <a:t>soltanto le scuole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di Gerusalemme </a:t>
            </a:r>
            <a:r>
              <a:rPr sz="1200" spc="-5" dirty="0">
                <a:latin typeface="Times New Roman"/>
                <a:cs typeface="Times New Roman"/>
              </a:rPr>
              <a:t>prigioniere della </a:t>
            </a:r>
            <a:r>
              <a:rPr sz="1200" dirty="0">
                <a:latin typeface="Times New Roman"/>
                <a:cs typeface="Times New Roman"/>
              </a:rPr>
              <a:t>tradizione.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liberale, generoso, </a:t>
            </a:r>
            <a:r>
              <a:rPr sz="1200" dirty="0">
                <a:latin typeface="Times New Roman"/>
                <a:cs typeface="Times New Roman"/>
              </a:rPr>
              <a:t>istruito e </a:t>
            </a:r>
            <a:r>
              <a:rPr sz="1200" spc="-5" dirty="0">
                <a:latin typeface="Times New Roman"/>
                <a:cs typeface="Times New Roman"/>
              </a:rPr>
              <a:t>tollerante.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pietà </a:t>
            </a:r>
            <a:r>
              <a:rPr sz="1200" spc="-5" dirty="0">
                <a:latin typeface="Times New Roman"/>
                <a:cs typeface="Times New Roman"/>
              </a:rPr>
              <a:t>autocosciente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trovava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retta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184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(1583.5) 140:8.31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offrì </a:t>
            </a:r>
            <a:r>
              <a:rPr sz="1200" dirty="0">
                <a:latin typeface="Times New Roman"/>
                <a:cs typeface="Times New Roman"/>
              </a:rPr>
              <a:t>soluzioni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religiosi del </a:t>
            </a:r>
            <a:r>
              <a:rPr sz="1200" dirty="0">
                <a:latin typeface="Times New Roman"/>
                <a:cs typeface="Times New Roman"/>
              </a:rPr>
              <a:t>suo tempo né </a:t>
            </a:r>
            <a:r>
              <a:rPr sz="1200" spc="-5" dirty="0">
                <a:latin typeface="Times New Roman"/>
                <a:cs typeface="Times New Roman"/>
              </a:rPr>
              <a:t>per alcuna </a:t>
            </a:r>
            <a:r>
              <a:rPr sz="1200" dirty="0">
                <a:latin typeface="Times New Roman"/>
                <a:cs typeface="Times New Roman"/>
              </a:rPr>
              <a:t>epoca </a:t>
            </a:r>
            <a:r>
              <a:rPr sz="1200" spc="-5" dirty="0">
                <a:latin typeface="Times New Roman"/>
                <a:cs typeface="Times New Roman"/>
              </a:rPr>
              <a:t>successiva. Gesù  desiderava sviluppare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percezione spirituale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realtà eterne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l’iniziativa </a:t>
            </a:r>
            <a:r>
              <a:rPr sz="1200" spc="-5" dirty="0">
                <a:latin typeface="Times New Roman"/>
                <a:cs typeface="Times New Roman"/>
              </a:rPr>
              <a:t>nell’originalità della vita; si </a:t>
            </a:r>
            <a:r>
              <a:rPr sz="1200" dirty="0">
                <a:latin typeface="Times New Roman"/>
                <a:cs typeface="Times New Roman"/>
              </a:rPr>
              <a:t>occupò  </a:t>
            </a:r>
            <a:r>
              <a:rPr sz="1200" spc="-5" dirty="0">
                <a:latin typeface="Times New Roman"/>
                <a:cs typeface="Times New Roman"/>
              </a:rPr>
              <a:t>esclusivamente dei </a:t>
            </a:r>
            <a:r>
              <a:rPr sz="1200" dirty="0">
                <a:latin typeface="Times New Roman"/>
                <a:cs typeface="Times New Roman"/>
              </a:rPr>
              <a:t>bisogni spirituali </a:t>
            </a:r>
            <a:r>
              <a:rPr sz="1200" spc="-5" dirty="0">
                <a:latin typeface="Times New Roman"/>
                <a:cs typeface="Times New Roman"/>
              </a:rPr>
              <a:t>soggiacenti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permanenti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Egli rivelò </a:t>
            </a:r>
            <a:r>
              <a:rPr sz="1200" dirty="0">
                <a:latin typeface="Times New Roman"/>
                <a:cs typeface="Times New Roman"/>
              </a:rPr>
              <a:t>una bontà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a quella di Dio.  </a:t>
            </a:r>
            <a:r>
              <a:rPr sz="1200" spc="-5" dirty="0">
                <a:latin typeface="Times New Roman"/>
                <a:cs typeface="Times New Roman"/>
              </a:rPr>
              <a:t>Esaltò l’amore </a:t>
            </a:r>
            <a:r>
              <a:rPr sz="1200" dirty="0">
                <a:latin typeface="Times New Roman"/>
                <a:cs typeface="Times New Roman"/>
              </a:rPr>
              <a:t>— la verità, la bellezza e la bontà — </a:t>
            </a:r>
            <a:r>
              <a:rPr sz="1200" spc="-5" dirty="0">
                <a:latin typeface="Times New Roman"/>
                <a:cs typeface="Times New Roman"/>
              </a:rPr>
              <a:t>come ideale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81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(1583.6) 140:8.32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per creare </a:t>
            </a:r>
            <a:r>
              <a:rPr sz="1200" dirty="0">
                <a:latin typeface="Times New Roman"/>
                <a:cs typeface="Times New Roman"/>
              </a:rPr>
              <a:t>nell’uomo un nuovo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una nuova volontà — </a:t>
            </a:r>
            <a:r>
              <a:rPr sz="1200" spc="-5" dirty="0">
                <a:latin typeface="Times New Roman"/>
                <a:cs typeface="Times New Roman"/>
              </a:rPr>
              <a:t>per rivelare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verità,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provare compassione e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— la volontà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armonia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volontà di Dio, unita  </a:t>
            </a:r>
            <a:r>
              <a:rPr sz="1200" spc="-5" dirty="0">
                <a:latin typeface="Times New Roman"/>
                <a:cs typeface="Times New Roman"/>
              </a:rPr>
              <a:t>all’impulso eterno </a:t>
            </a:r>
            <a:r>
              <a:rPr sz="1200" dirty="0">
                <a:latin typeface="Times New Roman"/>
                <a:cs typeface="Times New Roman"/>
              </a:rPr>
              <a:t>a divenire </a:t>
            </a:r>
            <a:r>
              <a:rPr sz="1200" spc="-5" dirty="0">
                <a:latin typeface="Times New Roman"/>
                <a:cs typeface="Times New Roman"/>
              </a:rPr>
              <a:t>perfetti,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è perfetto.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Il giorno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consacrazione</a:t>
            </a:r>
            <a:endParaRPr sz="1600">
              <a:latin typeface="Times New Roman"/>
              <a:cs typeface="Times New Roman"/>
            </a:endParaRPr>
          </a:p>
          <a:p>
            <a:pPr marL="76200" marR="20574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(1583.7) 140:9.1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seguente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consacrò i suoi apostoli, </a:t>
            </a:r>
            <a:r>
              <a:rPr sz="1200" spc="-5" dirty="0">
                <a:latin typeface="Times New Roman"/>
                <a:cs typeface="Times New Roman"/>
              </a:rPr>
              <a:t>ritornando alla regione </a:t>
            </a:r>
            <a:r>
              <a:rPr sz="1200" dirty="0">
                <a:latin typeface="Times New Roman"/>
                <a:cs typeface="Times New Roman"/>
              </a:rPr>
              <a:t>montuosa dove li </a:t>
            </a:r>
            <a:r>
              <a:rPr sz="1200" spc="-5" dirty="0">
                <a:latin typeface="Times New Roman"/>
                <a:cs typeface="Times New Roman"/>
              </a:rPr>
              <a:t>aveva ordinati. </a:t>
            </a:r>
            <a:r>
              <a:rPr sz="1200" spc="-10" dirty="0">
                <a:latin typeface="Times New Roman"/>
                <a:cs typeface="Times New Roman"/>
              </a:rPr>
              <a:t>Là, </a:t>
            </a:r>
            <a:r>
              <a:rPr sz="1200" dirty="0">
                <a:latin typeface="Times New Roman"/>
                <a:cs typeface="Times New Roman"/>
              </a:rPr>
              <a:t>dopo un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molto </a:t>
            </a:r>
            <a:r>
              <a:rPr sz="1200" spc="-5" dirty="0">
                <a:latin typeface="Times New Roman"/>
                <a:cs typeface="Times New Roman"/>
              </a:rPr>
              <a:t>toccante messaggio personale d’incoraggiamento, egli </a:t>
            </a:r>
            <a:r>
              <a:rPr sz="1200" dirty="0">
                <a:latin typeface="Times New Roman"/>
                <a:cs typeface="Times New Roman"/>
              </a:rPr>
              <a:t>compì </a:t>
            </a:r>
            <a:r>
              <a:rPr sz="1200" spc="-5" dirty="0">
                <a:latin typeface="Times New Roman"/>
                <a:cs typeface="Times New Roman"/>
              </a:rPr>
              <a:t>l’atto solenne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consacrazione dei dodici. Questo  sabato pomeriggio Gesù </a:t>
            </a:r>
            <a:r>
              <a:rPr sz="1200" dirty="0">
                <a:latin typeface="Times New Roman"/>
                <a:cs typeface="Times New Roman"/>
              </a:rPr>
              <a:t>riunì </a:t>
            </a:r>
            <a:r>
              <a:rPr sz="1200" spc="-5" dirty="0">
                <a:latin typeface="Times New Roman"/>
                <a:cs typeface="Times New Roman"/>
              </a:rPr>
              <a:t>gli apostoli attorno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sul fianco della </a:t>
            </a:r>
            <a:r>
              <a:rPr sz="1200" dirty="0">
                <a:latin typeface="Times New Roman"/>
                <a:cs typeface="Times New Roman"/>
              </a:rPr>
              <a:t>collina e li mise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-5" dirty="0">
                <a:latin typeface="Times New Roman"/>
                <a:cs typeface="Times New Roman"/>
              </a:rPr>
              <a:t>suo Padre celeste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preparazione del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egli sarebbe </a:t>
            </a:r>
            <a:r>
              <a:rPr sz="1200" dirty="0">
                <a:latin typeface="Times New Roman"/>
                <a:cs typeface="Times New Roman"/>
              </a:rPr>
              <a:t>stato costretto a </a:t>
            </a:r>
            <a:r>
              <a:rPr sz="1200" spc="-5" dirty="0">
                <a:latin typeface="Times New Roman"/>
                <a:cs typeface="Times New Roman"/>
              </a:rPr>
              <a:t>lasciarli </a:t>
            </a:r>
            <a:r>
              <a:rPr sz="1200" dirty="0">
                <a:latin typeface="Times New Roman"/>
                <a:cs typeface="Times New Roman"/>
              </a:rPr>
              <a:t>soli al mondo. Non vi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in questa  </a:t>
            </a:r>
            <a:r>
              <a:rPr sz="1200" spc="-5" dirty="0">
                <a:latin typeface="Times New Roman"/>
                <a:cs typeface="Times New Roman"/>
              </a:rPr>
              <a:t>occasione, </a:t>
            </a:r>
            <a:r>
              <a:rPr sz="1200" dirty="0">
                <a:latin typeface="Times New Roman"/>
                <a:cs typeface="Times New Roman"/>
              </a:rPr>
              <a:t>ma soltanto il </a:t>
            </a:r>
            <a:r>
              <a:rPr sz="1200" spc="-5" dirty="0">
                <a:latin typeface="Times New Roman"/>
                <a:cs typeface="Times New Roman"/>
              </a:rPr>
              <a:t>ritrovarsi </a:t>
            </a:r>
            <a:r>
              <a:rPr sz="1200" dirty="0">
                <a:latin typeface="Times New Roman"/>
                <a:cs typeface="Times New Roman"/>
              </a:rPr>
              <a:t>e lo stare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insieme.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(1584.1) 140:9.2 </a:t>
            </a:r>
            <a:r>
              <a:rPr sz="1200" spc="-5" dirty="0">
                <a:latin typeface="Times New Roman"/>
                <a:cs typeface="Times New Roman"/>
              </a:rPr>
              <a:t>Gesù riesaminò </a:t>
            </a:r>
            <a:r>
              <a:rPr sz="1200" dirty="0">
                <a:latin typeface="Times New Roman"/>
                <a:cs typeface="Times New Roman"/>
              </a:rPr>
              <a:t>molti punti </a:t>
            </a:r>
            <a:r>
              <a:rPr sz="1200" spc="-5" dirty="0">
                <a:latin typeface="Times New Roman"/>
                <a:cs typeface="Times New Roman"/>
              </a:rPr>
              <a:t>del sermone </a:t>
            </a:r>
            <a:r>
              <a:rPr sz="1200" dirty="0">
                <a:latin typeface="Times New Roman"/>
                <a:cs typeface="Times New Roman"/>
              </a:rPr>
              <a:t>di ordinazione,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stesso luogo,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chiamandoli davanti </a:t>
            </a:r>
            <a:r>
              <a:rPr sz="1200" dirty="0">
                <a:latin typeface="Times New Roman"/>
                <a:cs typeface="Times New Roman"/>
              </a:rPr>
              <a:t>a lui  uno </a:t>
            </a:r>
            <a:r>
              <a:rPr sz="1200" spc="-5" dirty="0">
                <a:latin typeface="Times New Roman"/>
                <a:cs typeface="Times New Roman"/>
              </a:rPr>
              <a:t>per uno,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incaricò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come suoi rappresentanti. L’incarico </a:t>
            </a:r>
            <a:r>
              <a:rPr sz="1200" dirty="0">
                <a:latin typeface="Times New Roman"/>
                <a:cs typeface="Times New Roman"/>
              </a:rPr>
              <a:t>di consacrazione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Maestro fu: </a:t>
            </a:r>
            <a:r>
              <a:rPr sz="1200" dirty="0">
                <a:latin typeface="Times New Roman"/>
                <a:cs typeface="Times New Roman"/>
              </a:rPr>
              <a:t>“Andate in  tutto il mondo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Liberate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confortate gli </a:t>
            </a:r>
            <a:r>
              <a:rPr sz="1200" dirty="0">
                <a:latin typeface="Times New Roman"/>
                <a:cs typeface="Times New Roman"/>
              </a:rPr>
              <a:t>oppressi ed </a:t>
            </a:r>
            <a:r>
              <a:rPr sz="1200" spc="-5" dirty="0">
                <a:latin typeface="Times New Roman"/>
                <a:cs typeface="Times New Roman"/>
              </a:rPr>
              <a:t>assistete gli afflitti.  Voi avete ricevuto gratuitamente, date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gratuitamente.”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2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(1584.2) 140:9.3 </a:t>
            </a:r>
            <a:r>
              <a:rPr sz="1200" spc="-5" dirty="0">
                <a:latin typeface="Times New Roman"/>
                <a:cs typeface="Times New Roman"/>
              </a:rPr>
              <a:t>Gesù raccomandò loro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vestiti </a:t>
            </a:r>
            <a:r>
              <a:rPr sz="1200" dirty="0">
                <a:latin typeface="Times New Roman"/>
                <a:cs typeface="Times New Roman"/>
              </a:rPr>
              <a:t>di ricambio, </a:t>
            </a:r>
            <a:r>
              <a:rPr sz="1200" spc="-5" dirty="0">
                <a:latin typeface="Times New Roman"/>
                <a:cs typeface="Times New Roman"/>
              </a:rPr>
              <a:t>dicendo: “Il lavoratore </a:t>
            </a:r>
            <a:r>
              <a:rPr sz="1200" dirty="0">
                <a:latin typeface="Times New Roman"/>
                <a:cs typeface="Times New Roman"/>
              </a:rPr>
              <a:t>è meritevole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salario.”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disse: “Ecco, </a:t>
            </a:r>
            <a:r>
              <a:rPr sz="1200" dirty="0">
                <a:latin typeface="Times New Roman"/>
                <a:cs typeface="Times New Roman"/>
              </a:rPr>
              <a:t>io vi mando come </a:t>
            </a:r>
            <a:r>
              <a:rPr sz="1200" spc="-5" dirty="0">
                <a:latin typeface="Times New Roman"/>
                <a:cs typeface="Times New Roman"/>
              </a:rPr>
              <a:t>pecore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lupi; siate dunque </a:t>
            </a:r>
            <a:r>
              <a:rPr sz="1200" spc="-5" dirty="0">
                <a:latin typeface="Times New Roman"/>
                <a:cs typeface="Times New Roman"/>
              </a:rPr>
              <a:t>prudenti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serpenti ed </a:t>
            </a:r>
            <a:r>
              <a:rPr sz="1200" dirty="0">
                <a:latin typeface="Times New Roman"/>
                <a:cs typeface="Times New Roman"/>
              </a:rPr>
              <a:t>inoffensivi  </a:t>
            </a:r>
            <a:r>
              <a:rPr sz="1200" spc="-5" dirty="0">
                <a:latin typeface="Times New Roman"/>
                <a:cs typeface="Times New Roman"/>
              </a:rPr>
              <a:t>come colombe. Ma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attenti, perché </a:t>
            </a:r>
            <a:r>
              <a:rPr sz="1200" dirty="0">
                <a:latin typeface="Times New Roman"/>
                <a:cs typeface="Times New Roman"/>
              </a:rPr>
              <a:t>i vostri nemici vi </a:t>
            </a:r>
            <a:r>
              <a:rPr sz="1200" spc="-5" dirty="0">
                <a:latin typeface="Times New Roman"/>
                <a:cs typeface="Times New Roman"/>
              </a:rPr>
              <a:t>condurranno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ai loro consigli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criticheranno aspramente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nelle</a:t>
            </a: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sinagoghe. Sarete </a:t>
            </a:r>
            <a:r>
              <a:rPr sz="1200" dirty="0">
                <a:latin typeface="Times New Roman"/>
                <a:cs typeface="Times New Roman"/>
              </a:rPr>
              <a:t>trascinati davanti a </a:t>
            </a:r>
            <a:r>
              <a:rPr sz="1200" spc="-5" dirty="0">
                <a:latin typeface="Times New Roman"/>
                <a:cs typeface="Times New Roman"/>
              </a:rPr>
              <a:t>governatori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capi perché credete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vangelo,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testimonianza </a:t>
            </a:r>
            <a:r>
              <a:rPr sz="1200" spc="-5" dirty="0">
                <a:latin typeface="Times New Roman"/>
                <a:cs typeface="Times New Roman"/>
              </a:rPr>
              <a:t>stessa sarà  </a:t>
            </a:r>
            <a:r>
              <a:rPr sz="1200" dirty="0">
                <a:latin typeface="Times New Roman"/>
                <a:cs typeface="Times New Roman"/>
              </a:rPr>
              <a:t>una testimonianza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loro. E quando vi </a:t>
            </a:r>
            <a:r>
              <a:rPr sz="1200" spc="-5" dirty="0">
                <a:latin typeface="Times New Roman"/>
                <a:cs typeface="Times New Roman"/>
              </a:rPr>
              <a:t>condurranno </a:t>
            </a:r>
            <a:r>
              <a:rPr sz="1200" dirty="0">
                <a:latin typeface="Times New Roman"/>
                <a:cs typeface="Times New Roman"/>
              </a:rPr>
              <a:t>in giudizio non </a:t>
            </a:r>
            <a:r>
              <a:rPr sz="1200" spc="-5" dirty="0">
                <a:latin typeface="Times New Roman"/>
                <a:cs typeface="Times New Roman"/>
              </a:rPr>
              <a:t>preoccupatevi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direte, 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spirito 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abita </a:t>
            </a:r>
            <a:r>
              <a:rPr sz="1200" dirty="0">
                <a:latin typeface="Times New Roman"/>
                <a:cs typeface="Times New Roman"/>
              </a:rPr>
              <a:t>in voi ed in </a:t>
            </a:r>
            <a:r>
              <a:rPr sz="1200" spc="-5" dirty="0">
                <a:latin typeface="Times New Roman"/>
                <a:cs typeface="Times New Roman"/>
              </a:rPr>
              <a:t>tali momenti parlerà attraverso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saranno messi </a:t>
            </a:r>
            <a:r>
              <a:rPr sz="1200" dirty="0">
                <a:latin typeface="Times New Roman"/>
                <a:cs typeface="Times New Roman"/>
              </a:rPr>
              <a:t>a morte, e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instauriate il 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sarete </a:t>
            </a:r>
            <a:r>
              <a:rPr sz="1200" dirty="0">
                <a:latin typeface="Times New Roman"/>
                <a:cs typeface="Times New Roman"/>
              </a:rPr>
              <a:t>odiati da molti popoli 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vangelo;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temete,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con </a:t>
            </a:r>
            <a:r>
              <a:rPr sz="1200" dirty="0">
                <a:latin typeface="Times New Roman"/>
                <a:cs typeface="Times New Roman"/>
              </a:rPr>
              <a:t>voi ed il mio spirito </a:t>
            </a:r>
            <a:r>
              <a:rPr sz="1200" spc="15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precederà nel </a:t>
            </a:r>
            <a:r>
              <a:rPr sz="1200" dirty="0">
                <a:latin typeface="Times New Roman"/>
                <a:cs typeface="Times New Roman"/>
              </a:rPr>
              <a:t>mondo intero. E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abiterà </a:t>
            </a:r>
            <a:r>
              <a:rPr sz="1200" dirty="0">
                <a:latin typeface="Times New Roman"/>
                <a:cs typeface="Times New Roman"/>
              </a:rPr>
              <a:t>in voi </a:t>
            </a:r>
            <a:r>
              <a:rPr sz="1200" spc="-5" dirty="0">
                <a:latin typeface="Times New Roman"/>
                <a:cs typeface="Times New Roman"/>
              </a:rPr>
              <a:t>mentre andrete prima presso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Gentili.”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(1584.3) 140:9.4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furono scesi </a:t>
            </a:r>
            <a:r>
              <a:rPr sz="1200" dirty="0">
                <a:latin typeface="Times New Roman"/>
                <a:cs typeface="Times New Roman"/>
              </a:rPr>
              <a:t>dalla montagna, </a:t>
            </a:r>
            <a:r>
              <a:rPr sz="1200" spc="-5" dirty="0">
                <a:latin typeface="Times New Roman"/>
                <a:cs typeface="Times New Roman"/>
              </a:rPr>
              <a:t>essi ritornarono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dimora nella </a:t>
            </a:r>
            <a:r>
              <a:rPr sz="1200" dirty="0">
                <a:latin typeface="Times New Roman"/>
                <a:cs typeface="Times New Roman"/>
              </a:rPr>
              <a:t>casa di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Zebedeo.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34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La sera dopo 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consacrazione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(1584.4) 140:10.1 </a:t>
            </a:r>
            <a:r>
              <a:rPr sz="1200" spc="-5" dirty="0">
                <a:latin typeface="Times New Roman"/>
                <a:cs typeface="Times New Roman"/>
              </a:rPr>
              <a:t>Quella sera, mentre insegnava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 perché </a:t>
            </a:r>
            <a:r>
              <a:rPr sz="1200" dirty="0">
                <a:latin typeface="Times New Roman"/>
                <a:cs typeface="Times New Roman"/>
              </a:rPr>
              <a:t>era iniziato a </a:t>
            </a:r>
            <a:r>
              <a:rPr sz="1200" spc="-5" dirty="0">
                <a:latin typeface="Times New Roman"/>
                <a:cs typeface="Times New Roman"/>
              </a:rPr>
              <a:t>piovere, Gesù parlò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lungo, cercando d’indicare ai 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i="1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dovevano </a:t>
            </a:r>
            <a:r>
              <a:rPr sz="1200" i="1" dirty="0">
                <a:latin typeface="Times New Roman"/>
                <a:cs typeface="Times New Roman"/>
              </a:rPr>
              <a:t>fare. </a:t>
            </a:r>
            <a:r>
              <a:rPr sz="1200" spc="-5" dirty="0">
                <a:latin typeface="Times New Roman"/>
                <a:cs typeface="Times New Roman"/>
              </a:rPr>
              <a:t>Essi conoscevano </a:t>
            </a:r>
            <a:r>
              <a:rPr sz="1200" dirty="0">
                <a:latin typeface="Times New Roman"/>
                <a:cs typeface="Times New Roman"/>
              </a:rPr>
              <a:t>soltanto una religione che </a:t>
            </a:r>
            <a:r>
              <a:rPr sz="1200" spc="-5" dirty="0">
                <a:latin typeface="Times New Roman"/>
                <a:cs typeface="Times New Roman"/>
              </a:rPr>
              <a:t>imponeva </a:t>
            </a:r>
            <a:r>
              <a:rPr sz="1200" dirty="0">
                <a:latin typeface="Times New Roman"/>
                <a:cs typeface="Times New Roman"/>
              </a:rPr>
              <a:t>di fare  </a:t>
            </a:r>
            <a:r>
              <a:rPr sz="1200" spc="-5" dirty="0">
                <a:latin typeface="Times New Roman"/>
                <a:cs typeface="Times New Roman"/>
              </a:rPr>
              <a:t>certe cose </a:t>
            </a:r>
            <a:r>
              <a:rPr sz="1200" dirty="0">
                <a:latin typeface="Times New Roman"/>
                <a:cs typeface="Times New Roman"/>
              </a:rPr>
              <a:t>come mezzo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salvezza. Ma Gesù ripeteva: </a:t>
            </a:r>
            <a:r>
              <a:rPr sz="1200" dirty="0">
                <a:latin typeface="Times New Roman"/>
                <a:cs typeface="Times New Roman"/>
              </a:rPr>
              <a:t>“Nel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dovete </a:t>
            </a:r>
            <a:r>
              <a:rPr sz="1200" i="1" spc="-5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retti </a:t>
            </a:r>
            <a:r>
              <a:rPr sz="1200" dirty="0">
                <a:latin typeface="Times New Roman"/>
                <a:cs typeface="Times New Roman"/>
              </a:rPr>
              <a:t>per compiere  il </a:t>
            </a:r>
            <a:r>
              <a:rPr sz="1200" spc="-5" dirty="0">
                <a:latin typeface="Times New Roman"/>
                <a:cs typeface="Times New Roman"/>
              </a:rPr>
              <a:t>lavoro.” Molte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ripeté: “Siate </a:t>
            </a:r>
            <a:r>
              <a:rPr sz="1200" dirty="0">
                <a:latin typeface="Times New Roman"/>
                <a:cs typeface="Times New Roman"/>
              </a:rPr>
              <a:t>dunque perfetti, come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perfetto.”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spiegò </a:t>
            </a:r>
            <a:r>
              <a:rPr sz="1200" dirty="0">
                <a:latin typeface="Times New Roman"/>
                <a:cs typeface="Times New Roman"/>
              </a:rPr>
              <a:t>ripetutamente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apostoli disorientati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che egli </a:t>
            </a:r>
            <a:r>
              <a:rPr sz="1200" dirty="0">
                <a:latin typeface="Times New Roman"/>
                <a:cs typeface="Times New Roman"/>
              </a:rPr>
              <a:t>era venuto a </a:t>
            </a:r>
            <a:r>
              <a:rPr sz="1200" spc="-5" dirty="0">
                <a:latin typeface="Times New Roman"/>
                <a:cs typeface="Times New Roman"/>
              </a:rPr>
              <a:t>portare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si sarebbe ottenuta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i="1" spc="-5" dirty="0">
                <a:latin typeface="Times New Roman"/>
                <a:cs typeface="Times New Roman"/>
              </a:rPr>
              <a:t>credendo, </a:t>
            </a:r>
            <a:r>
              <a:rPr sz="1200" dirty="0">
                <a:latin typeface="Times New Roman"/>
                <a:cs typeface="Times New Roman"/>
              </a:rPr>
              <a:t>per mezzo di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0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366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fede semplice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sincera. Gesù disse: “Giovanni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predicato </a:t>
            </a:r>
            <a:r>
              <a:rPr sz="1200" dirty="0">
                <a:latin typeface="Times New Roman"/>
                <a:cs typeface="Times New Roman"/>
              </a:rPr>
              <a:t>un battesimo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pentimento, </a:t>
            </a:r>
            <a:r>
              <a:rPr sz="1200" dirty="0">
                <a:latin typeface="Times New Roman"/>
                <a:cs typeface="Times New Roman"/>
              </a:rPr>
              <a:t>il rincrescimento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modo di  </a:t>
            </a:r>
            <a:r>
              <a:rPr sz="1200" spc="-5" dirty="0">
                <a:latin typeface="Times New Roman"/>
                <a:cs typeface="Times New Roman"/>
              </a:rPr>
              <a:t>vivere. Voi andrete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di comunione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Predicate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hanno 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ma a coloro </a:t>
            </a:r>
            <a:r>
              <a:rPr sz="1200" spc="-5" dirty="0">
                <a:latin typeface="Times New Roman"/>
                <a:cs typeface="Times New Roman"/>
              </a:rPr>
              <a:t>che cercano già </a:t>
            </a:r>
            <a:r>
              <a:rPr sz="1200" dirty="0">
                <a:latin typeface="Times New Roman"/>
                <a:cs typeface="Times New Roman"/>
              </a:rPr>
              <a:t>sinceramente di entrare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regno, </a:t>
            </a:r>
            <a:r>
              <a:rPr sz="1200" spc="-5" dirty="0">
                <a:latin typeface="Times New Roman"/>
                <a:cs typeface="Times New Roman"/>
              </a:rPr>
              <a:t>spalancate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invitateli ad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comunità gioiosa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Ma era </a:t>
            </a:r>
            <a:r>
              <a:rPr sz="1200" dirty="0">
                <a:latin typeface="Times New Roman"/>
                <a:cs typeface="Times New Roman"/>
              </a:rPr>
              <a:t>un compito </a:t>
            </a:r>
            <a:r>
              <a:rPr sz="1200" spc="-5" dirty="0">
                <a:latin typeface="Times New Roman"/>
                <a:cs typeface="Times New Roman"/>
              </a:rPr>
              <a:t>difficile persuadere questi pescatori galilei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 regno l’essere </a:t>
            </a:r>
            <a:r>
              <a:rPr sz="1200" spc="5" dirty="0">
                <a:latin typeface="Times New Roman"/>
                <a:cs typeface="Times New Roman"/>
              </a:rPr>
              <a:t>retti </a:t>
            </a:r>
            <a:r>
              <a:rPr sz="1200" spc="-5" dirty="0">
                <a:latin typeface="Times New Roman"/>
                <a:cs typeface="Times New Roman"/>
              </a:rPr>
              <a:t>grazie  alla fede </a:t>
            </a:r>
            <a:r>
              <a:rPr sz="1200" dirty="0">
                <a:latin typeface="Times New Roman"/>
                <a:cs typeface="Times New Roman"/>
              </a:rPr>
              <a:t>deve precedere l’</a:t>
            </a:r>
            <a:r>
              <a:rPr sz="1200" i="1" dirty="0">
                <a:latin typeface="Times New Roman"/>
                <a:cs typeface="Times New Roman"/>
              </a:rPr>
              <a:t>agire </a:t>
            </a:r>
            <a:r>
              <a:rPr sz="1200" spc="-5" dirty="0">
                <a:latin typeface="Times New Roman"/>
                <a:cs typeface="Times New Roman"/>
              </a:rPr>
              <a:t>rettamente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quotidiana dei 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(1584.5) 140:10.2 </a:t>
            </a:r>
            <a:r>
              <a:rPr sz="1200" spc="-5" dirty="0">
                <a:latin typeface="Times New Roman"/>
                <a:cs typeface="Times New Roman"/>
              </a:rPr>
              <a:t>Un altro grande ostacolo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lavoro d’istruzione </a:t>
            </a:r>
            <a:r>
              <a:rPr sz="1200" spc="-5" dirty="0">
                <a:latin typeface="Times New Roman"/>
                <a:cs typeface="Times New Roman"/>
              </a:rPr>
              <a:t>dei dodici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tendenza a </a:t>
            </a:r>
            <a:r>
              <a:rPr sz="1200" spc="-5" dirty="0">
                <a:latin typeface="Times New Roman"/>
                <a:cs typeface="Times New Roman"/>
              </a:rPr>
              <a:t>prendere dei principi </a:t>
            </a:r>
            <a:r>
              <a:rPr sz="1200" dirty="0">
                <a:latin typeface="Times New Roman"/>
                <a:cs typeface="Times New Roman"/>
              </a:rPr>
              <a:t>altamente  </a:t>
            </a:r>
            <a:r>
              <a:rPr sz="1200" spc="-5" dirty="0">
                <a:latin typeface="Times New Roman"/>
                <a:cs typeface="Times New Roman"/>
              </a:rPr>
              <a:t>idealistici </a:t>
            </a:r>
            <a:r>
              <a:rPr sz="1200" dirty="0">
                <a:latin typeface="Times New Roman"/>
                <a:cs typeface="Times New Roman"/>
              </a:rPr>
              <a:t>e spirituali di </a:t>
            </a:r>
            <a:r>
              <a:rPr sz="1200" spc="-5" dirty="0">
                <a:latin typeface="Times New Roman"/>
                <a:cs typeface="Times New Roman"/>
              </a:rPr>
              <a:t>verità religiosa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trasformarli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regole concrete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personale. Gesù presentava </a:t>
            </a:r>
            <a:r>
              <a:rPr sz="1200" dirty="0">
                <a:latin typeface="Times New Roman"/>
                <a:cs typeface="Times New Roman"/>
              </a:rPr>
              <a:t>loro il </a:t>
            </a:r>
            <a:r>
              <a:rPr sz="1200" spc="-5" dirty="0">
                <a:latin typeface="Times New Roman"/>
                <a:cs typeface="Times New Roman"/>
              </a:rPr>
              <a:t>magnifico  spirito dell’atteggiamento dell’anima,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insistevano nel tradurre questi insegnamenti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volte, quando erano </a:t>
            </a:r>
            <a:r>
              <a:rPr sz="1200" dirty="0">
                <a:latin typeface="Times New Roman"/>
                <a:cs typeface="Times New Roman"/>
              </a:rPr>
              <a:t>certi di </a:t>
            </a:r>
            <a:r>
              <a:rPr sz="1200" spc="-5" dirty="0">
                <a:latin typeface="Times New Roman"/>
                <a:cs typeface="Times New Roman"/>
              </a:rPr>
              <a:t>ricordare bene 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aveva </a:t>
            </a:r>
            <a:r>
              <a:rPr sz="1200" dirty="0">
                <a:latin typeface="Times New Roman"/>
                <a:cs typeface="Times New Roman"/>
              </a:rPr>
              <a:t>detto, 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certo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dimenticavano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detto. Ma essi assimilavano lentamente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perché Gesù </a:t>
            </a:r>
            <a:r>
              <a:rPr sz="1200" i="1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insegnava. Quello che </a:t>
            </a:r>
            <a:r>
              <a:rPr sz="1200" dirty="0">
                <a:latin typeface="Times New Roman"/>
                <a:cs typeface="Times New Roman"/>
              </a:rPr>
              <a:t>non riuscirono </a:t>
            </a:r>
            <a:r>
              <a:rPr sz="1200" spc="-5" dirty="0">
                <a:latin typeface="Times New Roman"/>
                <a:cs typeface="Times New Roman"/>
              </a:rPr>
              <a:t>ad  ottenere dalla </a:t>
            </a:r>
            <a:r>
              <a:rPr sz="1200" dirty="0">
                <a:latin typeface="Times New Roman"/>
                <a:cs typeface="Times New Roman"/>
              </a:rPr>
              <a:t>sua istruzione </a:t>
            </a:r>
            <a:r>
              <a:rPr sz="1200" spc="-5" dirty="0">
                <a:latin typeface="Times New Roman"/>
                <a:cs typeface="Times New Roman"/>
              </a:rPr>
              <a:t>verbale,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acquisirono gradualmente vivendo 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8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(1585.1) 140:10.3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capivano </a:t>
            </a:r>
            <a:r>
              <a:rPr sz="1200" dirty="0">
                <a:latin typeface="Times New Roman"/>
                <a:cs typeface="Times New Roman"/>
              </a:rPr>
              <a:t>che il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una vita d’ispirazione </a:t>
            </a:r>
            <a:r>
              <a:rPr sz="1200" spc="-5" dirty="0">
                <a:latin typeface="Times New Roman"/>
                <a:cs typeface="Times New Roman"/>
              </a:rPr>
              <a:t>spirituale per ciascuna  persona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epoca </a:t>
            </a:r>
            <a:r>
              <a:rPr sz="1200" spc="-5" dirty="0">
                <a:latin typeface="Times New Roman"/>
                <a:cs typeface="Times New Roman"/>
              </a:rPr>
              <a:t>su ogni </a:t>
            </a:r>
            <a:r>
              <a:rPr sz="1200" dirty="0">
                <a:latin typeface="Times New Roman"/>
                <a:cs typeface="Times New Roman"/>
              </a:rPr>
              <a:t>mondo di un vasto universo. Nonostante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diceva loro di tanto in tanto,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coglievano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che egli stesse compiendo </a:t>
            </a:r>
            <a:r>
              <a:rPr sz="1200" dirty="0">
                <a:latin typeface="Times New Roman"/>
                <a:cs typeface="Times New Roman"/>
              </a:rPr>
              <a:t>un’opera </a:t>
            </a:r>
            <a:r>
              <a:rPr sz="1200" i="1" spc="-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ma </a:t>
            </a:r>
            <a:r>
              <a:rPr sz="1200" i="1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della sua vasta creazione. Gesù  visse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per </a:t>
            </a:r>
            <a:r>
              <a:rPr sz="1200" spc="-5" dirty="0">
                <a:latin typeface="Times New Roman"/>
                <a:cs typeface="Times New Roman"/>
              </a:rPr>
              <a:t>proporre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esempio personale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mortale per gli </a:t>
            </a:r>
            <a:r>
              <a:rPr sz="1200" dirty="0">
                <a:latin typeface="Times New Roman"/>
                <a:cs typeface="Times New Roman"/>
              </a:rPr>
              <a:t>uomini e le donne di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mondo, ma piuttosto </a:t>
            </a:r>
            <a:r>
              <a:rPr sz="1200" spc="-5" dirty="0">
                <a:latin typeface="Times New Roman"/>
                <a:cs typeface="Times New Roman"/>
              </a:rPr>
              <a:t>per creare </a:t>
            </a:r>
            <a:r>
              <a:rPr sz="1200" i="1" dirty="0">
                <a:latin typeface="Times New Roman"/>
                <a:cs typeface="Times New Roman"/>
              </a:rPr>
              <a:t>un ideale spirituale </a:t>
            </a:r>
            <a:r>
              <a:rPr sz="1200" i="1" spc="-5" dirty="0">
                <a:latin typeface="Times New Roman"/>
                <a:cs typeface="Times New Roman"/>
              </a:rPr>
              <a:t>elevato ed </a:t>
            </a:r>
            <a:r>
              <a:rPr sz="1200" i="1" dirty="0">
                <a:latin typeface="Times New Roman"/>
                <a:cs typeface="Times New Roman"/>
              </a:rPr>
              <a:t>ispirante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mortali su </a:t>
            </a:r>
            <a:r>
              <a:rPr sz="1200" dirty="0">
                <a:latin typeface="Times New Roman"/>
                <a:cs typeface="Times New Roman"/>
              </a:rPr>
              <a:t>tutti 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1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(1585.2) 140:10.4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sera Tommaso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“Maestro,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dici </a:t>
            </a:r>
            <a:r>
              <a:rPr sz="1200" dirty="0">
                <a:latin typeface="Times New Roman"/>
                <a:cs typeface="Times New Roman"/>
              </a:rPr>
              <a:t>che dobbiamo divenire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dei bambini prima di </a:t>
            </a:r>
            <a:r>
              <a:rPr sz="1200" spc="-5" dirty="0">
                <a:latin typeface="Times New Roman"/>
                <a:cs typeface="Times New Roman"/>
              </a:rPr>
              <a:t>poter  guadagnare l’entrata nel regno del </a:t>
            </a:r>
            <a:r>
              <a:rPr sz="1200" dirty="0">
                <a:latin typeface="Times New Roman"/>
                <a:cs typeface="Times New Roman"/>
              </a:rPr>
              <a:t>Padre, 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anche avvertiti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lasciarci ingannare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falsi profeti </a:t>
            </a:r>
            <a:r>
              <a:rPr sz="1200" dirty="0">
                <a:latin typeface="Times New Roman"/>
                <a:cs typeface="Times New Roman"/>
              </a:rPr>
              <a:t>e di non </a:t>
            </a:r>
            <a:r>
              <a:rPr sz="1200" spc="-5" dirty="0">
                <a:latin typeface="Times New Roman"/>
                <a:cs typeface="Times New Roman"/>
              </a:rPr>
              <a:t>renderci  colpevoli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gettare </a:t>
            </a:r>
            <a:r>
              <a:rPr sz="1200" dirty="0">
                <a:latin typeface="Times New Roman"/>
                <a:cs typeface="Times New Roman"/>
              </a:rPr>
              <a:t>le nostre </a:t>
            </a:r>
            <a:r>
              <a:rPr sz="1200" spc="-5" dirty="0">
                <a:latin typeface="Times New Roman"/>
                <a:cs typeface="Times New Roman"/>
              </a:rPr>
              <a:t>perle ai porci. Ora,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francamente sconcertato.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tuo insegnamento.”  </a:t>
            </a:r>
            <a:r>
              <a:rPr sz="1200" spc="-5" dirty="0">
                <a:latin typeface="Times New Roman"/>
                <a:cs typeface="Times New Roman"/>
              </a:rPr>
              <a:t>Gesù rispose </a:t>
            </a:r>
            <a:r>
              <a:rPr sz="1200" dirty="0">
                <a:latin typeface="Times New Roman"/>
                <a:cs typeface="Times New Roman"/>
              </a:rPr>
              <a:t>a Tommaso: “Per </a:t>
            </a:r>
            <a:r>
              <a:rPr sz="1200" spc="-5" dirty="0">
                <a:latin typeface="Times New Roman"/>
                <a:cs typeface="Times New Roman"/>
              </a:rPr>
              <a:t>quanto tempo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sopporterò! Voi </a:t>
            </a:r>
            <a:r>
              <a:rPr sz="1200" dirty="0">
                <a:latin typeface="Times New Roman"/>
                <a:cs typeface="Times New Roman"/>
              </a:rPr>
              <a:t>insistete </a:t>
            </a:r>
            <a:r>
              <a:rPr sz="1200" spc="-5" dirty="0">
                <a:latin typeface="Times New Roman"/>
                <a:cs typeface="Times New Roman"/>
              </a:rPr>
              <a:t>sempre nel prendere alla </a:t>
            </a:r>
            <a:r>
              <a:rPr sz="1200" dirty="0">
                <a:latin typeface="Times New Roman"/>
                <a:cs typeface="Times New Roman"/>
              </a:rPr>
              <a:t>lettera tutto quello che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81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come prezzo </a:t>
            </a:r>
            <a:r>
              <a:rPr sz="1200" spc="-5" dirty="0">
                <a:latin typeface="Times New Roman"/>
                <a:cs typeface="Times New Roman"/>
              </a:rPr>
              <a:t>per entrare nel regno,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riferivo alla facilità </a:t>
            </a:r>
            <a:r>
              <a:rPr sz="1200" dirty="0">
                <a:latin typeface="Times New Roman"/>
                <a:cs typeface="Times New Roman"/>
              </a:rPr>
              <a:t>di lasciarsi  </a:t>
            </a:r>
            <a:r>
              <a:rPr sz="1200" spc="-5" dirty="0">
                <a:latin typeface="Times New Roman"/>
                <a:cs typeface="Times New Roman"/>
              </a:rPr>
              <a:t>ingannare,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disponibilità a </a:t>
            </a:r>
            <a:r>
              <a:rPr sz="1200" spc="-5" dirty="0">
                <a:latin typeface="Times New Roman"/>
                <a:cs typeface="Times New Roman"/>
              </a:rPr>
              <a:t>credere,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alla rapidità </a:t>
            </a:r>
            <a:r>
              <a:rPr sz="1200" dirty="0">
                <a:latin typeface="Times New Roman"/>
                <a:cs typeface="Times New Roman"/>
              </a:rPr>
              <a:t>di fidarsi di </a:t>
            </a:r>
            <a:r>
              <a:rPr sz="1200" spc="-5" dirty="0">
                <a:latin typeface="Times New Roman"/>
                <a:cs typeface="Times New Roman"/>
              </a:rPr>
              <a:t>attraenti sconosciuti.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desideravo </a:t>
            </a:r>
            <a:r>
              <a:rPr sz="1200" dirty="0">
                <a:latin typeface="Times New Roman"/>
                <a:cs typeface="Times New Roman"/>
              </a:rPr>
              <a:t>ricavaste da  </a:t>
            </a:r>
            <a:r>
              <a:rPr sz="1200" spc="-5" dirty="0">
                <a:latin typeface="Times New Roman"/>
                <a:cs typeface="Times New Roman"/>
              </a:rPr>
              <a:t>questo esempio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ed </a:t>
            </a:r>
            <a:r>
              <a:rPr sz="1200" dirty="0">
                <a:latin typeface="Times New Roman"/>
                <a:cs typeface="Times New Roman"/>
              </a:rPr>
              <a:t>è 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tuo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cerchi di </a:t>
            </a:r>
            <a:r>
              <a:rPr sz="1200" spc="-5" dirty="0">
                <a:latin typeface="Times New Roman"/>
                <a:cs typeface="Times New Roman"/>
              </a:rPr>
              <a:t>entrare. Tra ogni </a:t>
            </a:r>
            <a:r>
              <a:rPr sz="1200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c’è </a:t>
            </a:r>
            <a:r>
              <a:rPr sz="1200" spc="-5" dirty="0">
                <a:latin typeface="Times New Roman"/>
                <a:cs typeface="Times New Roman"/>
              </a:rPr>
              <a:t>quell’affetto naturale che assicura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relazione comprensiva ed </a:t>
            </a:r>
            <a:r>
              <a:rPr sz="1200" dirty="0">
                <a:latin typeface="Times New Roman"/>
                <a:cs typeface="Times New Roman"/>
              </a:rPr>
              <a:t>amorevole e che </a:t>
            </a:r>
            <a:r>
              <a:rPr sz="1200" spc="-5" dirty="0">
                <a:latin typeface="Times New Roman"/>
                <a:cs typeface="Times New Roman"/>
              </a:rPr>
              <a:t>esclude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ogni 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mercanteggiare l’amore </a:t>
            </a:r>
            <a:r>
              <a:rPr sz="1200" dirty="0">
                <a:latin typeface="Times New Roman"/>
                <a:cs typeface="Times New Roman"/>
              </a:rPr>
              <a:t>e la misericordia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andrete </a:t>
            </a:r>
            <a:r>
              <a:rPr sz="1200" dirty="0">
                <a:latin typeface="Times New Roman"/>
                <a:cs typeface="Times New Roman"/>
              </a:rPr>
              <a:t>a predicare riguarda una salvezza derivante  </a:t>
            </a:r>
            <a:r>
              <a:rPr sz="1200" spc="-5" dirty="0">
                <a:latin typeface="Times New Roman"/>
                <a:cs typeface="Times New Roman"/>
              </a:rPr>
              <a:t>dalla realizzazione per fede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stessa ed </a:t>
            </a:r>
            <a:r>
              <a:rPr sz="1200" dirty="0">
                <a:latin typeface="Times New Roman"/>
                <a:cs typeface="Times New Roman"/>
              </a:rPr>
              <a:t>eterna relazione </a:t>
            </a:r>
            <a:r>
              <a:rPr sz="1200" spc="-5" dirty="0">
                <a:latin typeface="Times New Roman"/>
                <a:cs typeface="Times New Roman"/>
              </a:rPr>
              <a:t>tra figlio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(1585.3) 140:10.5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dell’insegnamento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che la </a:t>
            </a:r>
            <a:r>
              <a:rPr sz="1200" i="1" dirty="0">
                <a:latin typeface="Times New Roman"/>
                <a:cs typeface="Times New Roman"/>
              </a:rPr>
              <a:t>moralità </a:t>
            </a:r>
            <a:r>
              <a:rPr sz="1200" spc="-5" dirty="0">
                <a:latin typeface="Times New Roman"/>
                <a:cs typeface="Times New Roman"/>
              </a:rPr>
              <a:t>della sua filosofia derivava dalla </a:t>
            </a:r>
            <a:r>
              <a:rPr sz="1200" dirty="0">
                <a:latin typeface="Times New Roman"/>
                <a:cs typeface="Times New Roman"/>
              </a:rPr>
              <a:t>relazione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tra l’individuo 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da </a:t>
            </a:r>
            <a:r>
              <a:rPr sz="1200" spc="-5" dirty="0">
                <a:latin typeface="Times New Roman"/>
                <a:cs typeface="Times New Roman"/>
              </a:rPr>
              <a:t>questa stessa relazione tra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padre. Gesù </a:t>
            </a:r>
            <a:r>
              <a:rPr sz="1200" dirty="0">
                <a:latin typeface="Times New Roman"/>
                <a:cs typeface="Times New Roman"/>
              </a:rPr>
              <a:t>poneva </a:t>
            </a:r>
            <a:r>
              <a:rPr sz="1200" spc="-5" dirty="0">
                <a:latin typeface="Times New Roman"/>
                <a:cs typeface="Times New Roman"/>
              </a:rPr>
              <a:t>l’accento </a:t>
            </a:r>
            <a:r>
              <a:rPr sz="1200" dirty="0">
                <a:latin typeface="Times New Roman"/>
                <a:cs typeface="Times New Roman"/>
              </a:rPr>
              <a:t>sull’</a:t>
            </a:r>
            <a:r>
              <a:rPr sz="1200" i="1" dirty="0">
                <a:latin typeface="Times New Roman"/>
                <a:cs typeface="Times New Roman"/>
              </a:rPr>
              <a:t>individuo,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razza  o sulla </a:t>
            </a:r>
            <a:r>
              <a:rPr sz="1200" spc="-5" dirty="0">
                <a:latin typeface="Times New Roman"/>
                <a:cs typeface="Times New Roman"/>
              </a:rPr>
              <a:t>nazione. Mentre consumavano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cena, Gesù ebbe con </a:t>
            </a:r>
            <a:r>
              <a:rPr sz="1200" dirty="0">
                <a:latin typeface="Times New Roman"/>
                <a:cs typeface="Times New Roman"/>
              </a:rPr>
              <a:t>Matteo il </a:t>
            </a:r>
            <a:r>
              <a:rPr sz="1200" spc="-5" dirty="0">
                <a:latin typeface="Times New Roman"/>
                <a:cs typeface="Times New Roman"/>
              </a:rPr>
              <a:t>colloquio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spiegò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determinata dal </a:t>
            </a:r>
            <a:r>
              <a:rPr sz="1200" dirty="0">
                <a:latin typeface="Times New Roman"/>
                <a:cs typeface="Times New Roman"/>
              </a:rPr>
              <a:t>movente </a:t>
            </a:r>
            <a:r>
              <a:rPr sz="1200" spc="-5" dirty="0">
                <a:latin typeface="Times New Roman"/>
                <a:cs typeface="Times New Roman"/>
              </a:rPr>
              <a:t>dell’individuo.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positiva.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d’oro </a:t>
            </a:r>
            <a:r>
              <a:rPr sz="1200" spc="-5" dirty="0">
                <a:latin typeface="Times New Roman"/>
                <a:cs typeface="Times New Roman"/>
              </a:rPr>
              <a:t>riformulata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richiede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contatto sociale attivo; l’antica regola negativa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seguita </a:t>
            </a:r>
            <a:r>
              <a:rPr sz="1200" dirty="0">
                <a:latin typeface="Times New Roman"/>
                <a:cs typeface="Times New Roman"/>
              </a:rPr>
              <a:t>nell’isolamento. </a:t>
            </a:r>
            <a:r>
              <a:rPr sz="1200" spc="-5" dirty="0">
                <a:latin typeface="Times New Roman"/>
                <a:cs typeface="Times New Roman"/>
              </a:rPr>
              <a:t>Gesù spogliò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elevò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maestosi </a:t>
            </a:r>
            <a:r>
              <a:rPr sz="1200" dirty="0">
                <a:latin typeface="Times New Roman"/>
                <a:cs typeface="Times New Roman"/>
              </a:rPr>
              <a:t>del pensiero spirituale e di una vita </a:t>
            </a:r>
            <a:r>
              <a:rPr sz="1200" spc="-5" dirty="0">
                <a:latin typeface="Times New Roman"/>
                <a:cs typeface="Times New Roman"/>
              </a:rPr>
              <a:t>veramente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(1585.4) 140:10.6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era priva </a:t>
            </a:r>
            <a:r>
              <a:rPr sz="1200" spc="-5" dirty="0">
                <a:latin typeface="Times New Roman"/>
                <a:cs typeface="Times New Roman"/>
              </a:rPr>
              <a:t>d’implicazioni pratiche, </a:t>
            </a:r>
            <a:r>
              <a:rPr sz="1200" dirty="0">
                <a:latin typeface="Times New Roman"/>
                <a:cs typeface="Times New Roman"/>
              </a:rPr>
              <a:t>ma qualunque valore </a:t>
            </a:r>
            <a:r>
              <a:rPr sz="1200" spc="-5" dirty="0">
                <a:latin typeface="Times New Roman"/>
                <a:cs typeface="Times New Roman"/>
              </a:rPr>
              <a:t>pratico, politico, sociale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economico si possa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insegnamento, è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naturale di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dell’anima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manifesta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nel ministero spontaneo </a:t>
            </a:r>
            <a:r>
              <a:rPr sz="1200" dirty="0">
                <a:latin typeface="Times New Roman"/>
                <a:cs typeface="Times New Roman"/>
              </a:rPr>
              <a:t>quotidiano di </a:t>
            </a:r>
            <a:r>
              <a:rPr sz="1200" spc="-5" dirty="0">
                <a:latin typeface="Times New Roman"/>
                <a:cs typeface="Times New Roman"/>
              </a:rPr>
              <a:t>un’autentica esperienza </a:t>
            </a:r>
            <a:r>
              <a:rPr sz="1200" dirty="0">
                <a:latin typeface="Times New Roman"/>
                <a:cs typeface="Times New Roman"/>
              </a:rPr>
              <a:t>religiosa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(1585.5) 140:10.7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ebbero finito 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chiese: </a:t>
            </a:r>
            <a:r>
              <a:rPr sz="1200" dirty="0">
                <a:latin typeface="Times New Roman"/>
                <a:cs typeface="Times New Roman"/>
              </a:rPr>
              <a:t>“Ma,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“Sì, Simone, tutti </a:t>
            </a:r>
            <a:r>
              <a:rPr sz="1200" spc="-5" dirty="0">
                <a:latin typeface="Times New Roman"/>
                <a:cs typeface="Times New Roman"/>
              </a:rPr>
              <a:t>gli uomini sono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questa è la buona novella </a:t>
            </a:r>
            <a:r>
              <a:rPr sz="1200" spc="-5" dirty="0">
                <a:latin typeface="Times New Roman"/>
                <a:cs typeface="Times New Roman"/>
              </a:rPr>
              <a:t>che andrete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proclamare.”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dottrina;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 nuovo,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sorprendente annuncio. </a:t>
            </a:r>
            <a:r>
              <a:rPr sz="1200" dirty="0">
                <a:latin typeface="Times New Roman"/>
                <a:cs typeface="Times New Roman"/>
              </a:rPr>
              <a:t>E fu a </a:t>
            </a:r>
            <a:r>
              <a:rPr sz="1200" spc="-5" dirty="0">
                <a:latin typeface="Times New Roman"/>
                <a:cs typeface="Times New Roman"/>
              </a:rPr>
              <a:t>causa  del suo desiderio d’imprimere questa </a:t>
            </a:r>
            <a:r>
              <a:rPr sz="1200" dirty="0">
                <a:latin typeface="Times New Roman"/>
                <a:cs typeface="Times New Roman"/>
              </a:rPr>
              <a:t>verità in loro </a:t>
            </a:r>
            <a:r>
              <a:rPr sz="1200" spc="-5" dirty="0">
                <a:latin typeface="Times New Roman"/>
                <a:cs typeface="Times New Roman"/>
              </a:rPr>
              <a:t>che Gesù insegnò ai suoi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come loro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46084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(1585.6) 140:10.8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ad una domanda posta da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spiegò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inseparabile  dal suo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vivere. Egli insegnava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partendo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i="1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partendo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i="1" spc="-5" dirty="0">
                <a:latin typeface="Times New Roman"/>
                <a:cs typeface="Times New Roman"/>
              </a:rPr>
              <a:t>relazione  </a:t>
            </a:r>
            <a:r>
              <a:rPr sz="1200" spc="-5" dirty="0">
                <a:latin typeface="Times New Roman"/>
                <a:cs typeface="Times New Roman"/>
              </a:rPr>
              <a:t>dell’uomo con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(1585.7) 140:10.9 </a:t>
            </a:r>
            <a:r>
              <a:rPr sz="1200" spc="-5" dirty="0">
                <a:latin typeface="Times New Roman"/>
                <a:cs typeface="Times New Roman"/>
              </a:rPr>
              <a:t>Giovanni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“Maestro,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cos’è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consiste in questi  tre </a:t>
            </a:r>
            <a:r>
              <a:rPr sz="1200" spc="-5" dirty="0">
                <a:latin typeface="Times New Roman"/>
                <a:cs typeface="Times New Roman"/>
              </a:rPr>
              <a:t>elementi essenziali: </a:t>
            </a:r>
            <a:r>
              <a:rPr sz="1200" dirty="0">
                <a:latin typeface="Times New Roman"/>
                <a:cs typeface="Times New Roman"/>
              </a:rPr>
              <a:t>primo, il </a:t>
            </a:r>
            <a:r>
              <a:rPr sz="1200" spc="-5" dirty="0">
                <a:latin typeface="Times New Roman"/>
                <a:cs typeface="Times New Roman"/>
              </a:rPr>
              <a:t>riconoscimento del fatto della sovranità </a:t>
            </a:r>
            <a:r>
              <a:rPr sz="1200" dirty="0">
                <a:latin typeface="Times New Roman"/>
                <a:cs typeface="Times New Roman"/>
              </a:rPr>
              <a:t>di Dio; </a:t>
            </a:r>
            <a:r>
              <a:rPr sz="1200" spc="-5" dirty="0">
                <a:latin typeface="Times New Roman"/>
                <a:cs typeface="Times New Roman"/>
              </a:rPr>
              <a:t>secondo, credere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verità della </a:t>
            </a:r>
            <a:r>
              <a:rPr sz="1200" dirty="0">
                <a:latin typeface="Times New Roman"/>
                <a:cs typeface="Times New Roman"/>
              </a:rPr>
              <a:t>filiazione con 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terzo,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nell’efficacia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simile a Dio.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 buona </a:t>
            </a:r>
            <a:r>
              <a:rPr sz="1200" spc="-5" dirty="0">
                <a:latin typeface="Times New Roman"/>
                <a:cs typeface="Times New Roman"/>
              </a:rPr>
              <a:t>novella del </a:t>
            </a:r>
            <a:r>
              <a:rPr sz="1200" dirty="0">
                <a:latin typeface="Times New Roman"/>
                <a:cs typeface="Times New Roman"/>
              </a:rPr>
              <a:t>vangelo: 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mortale può avere tutti </a:t>
            </a:r>
            <a:r>
              <a:rPr sz="1200" spc="-5" dirty="0">
                <a:latin typeface="Times New Roman"/>
                <a:cs typeface="Times New Roman"/>
              </a:rPr>
              <a:t>questi elementi essenziali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salvezza.”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(1586.1) 140:10.10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attesa era </a:t>
            </a:r>
            <a:r>
              <a:rPr sz="1200" spc="-5" dirty="0">
                <a:latin typeface="Times New Roman"/>
                <a:cs typeface="Times New Roman"/>
              </a:rPr>
              <a:t>trascorsa, essi si prepararono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 per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08761"/>
            <a:ext cx="8124825" cy="33439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141: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L’inizio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dell’opera</a:t>
            </a:r>
            <a:r>
              <a:rPr sz="2200" b="1" spc="3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pubblica</a:t>
            </a:r>
            <a:endParaRPr sz="2200">
              <a:latin typeface="Times New Roman"/>
              <a:cs typeface="Times New Roman"/>
            </a:endParaRPr>
          </a:p>
          <a:p>
            <a:pPr marL="50800" marR="7175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(1587.1) 141:0.1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19 </a:t>
            </a:r>
            <a:r>
              <a:rPr sz="1200" spc="-5" dirty="0">
                <a:latin typeface="Times New Roman"/>
                <a:cs typeface="Times New Roman"/>
              </a:rPr>
              <a:t>gennaio dell’anno </a:t>
            </a:r>
            <a:r>
              <a:rPr sz="1200" dirty="0">
                <a:latin typeface="Times New Roman"/>
                <a:cs typeface="Times New Roman"/>
              </a:rPr>
              <a:t>27 d.C., primo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settimana,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apostoli si prepararono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loro  quartier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Betsaida. </a:t>
            </a:r>
            <a:r>
              <a:rPr sz="1200" dirty="0">
                <a:latin typeface="Times New Roman"/>
                <a:cs typeface="Times New Roman"/>
              </a:rPr>
              <a:t>I dodici non sapevano nulla </a:t>
            </a:r>
            <a:r>
              <a:rPr sz="1200" spc="-5" dirty="0">
                <a:latin typeface="Times New Roman"/>
                <a:cs typeface="Times New Roman"/>
              </a:rPr>
              <a:t>dei piani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Maestro, 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sarebbero andati </a:t>
            </a:r>
            <a:r>
              <a:rPr sz="1200" dirty="0">
                <a:latin typeface="Times New Roman"/>
                <a:cs typeface="Times New Roman"/>
              </a:rPr>
              <a:t>a Gerusalemme  </a:t>
            </a:r>
            <a:r>
              <a:rPr sz="1200" spc="-5" dirty="0">
                <a:latin typeface="Times New Roman"/>
                <a:cs typeface="Times New Roman"/>
              </a:rPr>
              <a:t>per assistere alla </a:t>
            </a:r>
            <a:r>
              <a:rPr sz="1200" dirty="0">
                <a:latin typeface="Times New Roman"/>
                <a:cs typeface="Times New Roman"/>
              </a:rPr>
              <a:t>festa di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aprile,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previsto di </a:t>
            </a:r>
            <a:r>
              <a:rPr sz="1200" spc="-5" dirty="0">
                <a:latin typeface="Times New Roman"/>
                <a:cs typeface="Times New Roman"/>
              </a:rPr>
              <a:t>passare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valle del </a:t>
            </a:r>
            <a:r>
              <a:rPr sz="1200" dirty="0">
                <a:latin typeface="Times New Roman"/>
                <a:cs typeface="Times New Roman"/>
              </a:rPr>
              <a:t>Giordano. Essi non </a:t>
            </a:r>
            <a:r>
              <a:rPr sz="1200" spc="-5" dirty="0">
                <a:latin typeface="Times New Roman"/>
                <a:cs typeface="Times New Roman"/>
              </a:rPr>
              <a:t>partirono dalla </a:t>
            </a:r>
            <a:r>
              <a:rPr sz="1200" dirty="0">
                <a:latin typeface="Times New Roman"/>
                <a:cs typeface="Times New Roman"/>
              </a:rPr>
              <a:t>casa di 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perché le </a:t>
            </a:r>
            <a:r>
              <a:rPr sz="1200" spc="-5" dirty="0">
                <a:latin typeface="Times New Roman"/>
                <a:cs typeface="Times New Roman"/>
              </a:rPr>
              <a:t>famiglie degli apostoli ed </a:t>
            </a:r>
            <a:r>
              <a:rPr sz="1200" dirty="0">
                <a:latin typeface="Times New Roman"/>
                <a:cs typeface="Times New Roman"/>
              </a:rPr>
              <a:t>altre dei </a:t>
            </a:r>
            <a:r>
              <a:rPr sz="1200" spc="-5" dirty="0">
                <a:latin typeface="Times New Roman"/>
                <a:cs typeface="Times New Roman"/>
              </a:rPr>
              <a:t>discepoli erano </a:t>
            </a:r>
            <a:r>
              <a:rPr sz="1200" dirty="0">
                <a:latin typeface="Times New Roman"/>
                <a:cs typeface="Times New Roman"/>
              </a:rPr>
              <a:t>venute a </a:t>
            </a:r>
            <a:r>
              <a:rPr sz="1200" spc="-5" dirty="0">
                <a:latin typeface="Times New Roman"/>
                <a:cs typeface="Times New Roman"/>
              </a:rPr>
              <a:t>salutarli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augurare </a:t>
            </a:r>
            <a:r>
              <a:rPr sz="1200" dirty="0">
                <a:latin typeface="Times New Roman"/>
                <a:cs typeface="Times New Roman"/>
              </a:rPr>
              <a:t>loro  buona </a:t>
            </a:r>
            <a:r>
              <a:rPr sz="1200" spc="-5" dirty="0">
                <a:latin typeface="Times New Roman"/>
                <a:cs typeface="Times New Roman"/>
              </a:rPr>
              <a:t>fortuna </a:t>
            </a:r>
            <a:r>
              <a:rPr sz="1200" dirty="0">
                <a:latin typeface="Times New Roman"/>
                <a:cs typeface="Times New Roman"/>
              </a:rPr>
              <a:t>per il nuovo </a:t>
            </a:r>
            <a:r>
              <a:rPr sz="1200" spc="-5" dirty="0">
                <a:latin typeface="Times New Roman"/>
                <a:cs typeface="Times New Roman"/>
              </a:rPr>
              <a:t>lavoro che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iniziare.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(1587.2) 141:0.2 </a:t>
            </a:r>
            <a:r>
              <a:rPr sz="1200" spc="-5" dirty="0">
                <a:latin typeface="Times New Roman"/>
                <a:cs typeface="Times New Roman"/>
              </a:rPr>
              <a:t>Al momento della partenza 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Andrea 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cercarlo. </a:t>
            </a:r>
            <a:r>
              <a:rPr sz="1200" dirty="0">
                <a:latin typeface="Times New Roman"/>
                <a:cs typeface="Times New Roman"/>
              </a:rPr>
              <a:t>Dopo una breve </a:t>
            </a:r>
            <a:r>
              <a:rPr sz="1200" spc="-5" dirty="0">
                <a:latin typeface="Times New Roman"/>
                <a:cs typeface="Times New Roman"/>
              </a:rPr>
              <a:t>ricerca egli 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seduto in un </a:t>
            </a:r>
            <a:r>
              <a:rPr sz="1200" spc="-5" dirty="0">
                <a:latin typeface="Times New Roman"/>
                <a:cs typeface="Times New Roman"/>
              </a:rPr>
              <a:t>battello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spiaggia </a:t>
            </a:r>
            <a:r>
              <a:rPr sz="1200" dirty="0">
                <a:latin typeface="Times New Roman"/>
                <a:cs typeface="Times New Roman"/>
              </a:rPr>
              <a:t>che stava </a:t>
            </a:r>
            <a:r>
              <a:rPr sz="1200" spc="-5" dirty="0">
                <a:latin typeface="Times New Roman"/>
                <a:cs typeface="Times New Roman"/>
              </a:rPr>
              <a:t>piangendo.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il loro Maestro in momenti in </a:t>
            </a:r>
            <a:r>
              <a:rPr sz="1200" spc="-5" dirty="0">
                <a:latin typeface="Times New Roman"/>
                <a:cs typeface="Times New Roman"/>
              </a:rPr>
              <a:t>cui  sembrava </a:t>
            </a:r>
            <a:r>
              <a:rPr sz="1200" dirty="0">
                <a:latin typeface="Times New Roman"/>
                <a:cs typeface="Times New Roman"/>
              </a:rPr>
              <a:t>rattristato, </a:t>
            </a:r>
            <a:r>
              <a:rPr sz="1200" spc="-5" dirty="0">
                <a:latin typeface="Times New Roman"/>
                <a:cs typeface="Times New Roman"/>
              </a:rPr>
              <a:t>ed erano stati </a:t>
            </a:r>
            <a:r>
              <a:rPr sz="1200" dirty="0">
                <a:latin typeface="Times New Roman"/>
                <a:cs typeface="Times New Roman"/>
              </a:rPr>
              <a:t>testimoni dei </a:t>
            </a:r>
            <a:r>
              <a:rPr sz="1200" spc="-5" dirty="0">
                <a:latin typeface="Times New Roman"/>
                <a:cs typeface="Times New Roman"/>
              </a:rPr>
              <a:t>suoi brevi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 preoccupazioni mentali,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l’aveva mai  visto </a:t>
            </a:r>
            <a:r>
              <a:rPr sz="1200" spc="-5" dirty="0">
                <a:latin typeface="Times New Roman"/>
                <a:cs typeface="Times New Roman"/>
              </a:rPr>
              <a:t>piangere. Andrea </a:t>
            </a:r>
            <a:r>
              <a:rPr sz="1200" dirty="0">
                <a:latin typeface="Times New Roman"/>
                <a:cs typeface="Times New Roman"/>
              </a:rPr>
              <a:t>rimase un po’ </a:t>
            </a:r>
            <a:r>
              <a:rPr sz="1200" spc="-5" dirty="0">
                <a:latin typeface="Times New Roman"/>
                <a:cs typeface="Times New Roman"/>
              </a:rPr>
              <a:t>sorpreso nel vedere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così </a:t>
            </a:r>
            <a:r>
              <a:rPr sz="1200" dirty="0">
                <a:latin typeface="Times New Roman"/>
                <a:cs typeface="Times New Roman"/>
              </a:rPr>
              <a:t>commosso 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partenza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50800" marR="749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Gerusalemme, ed </a:t>
            </a:r>
            <a:r>
              <a:rPr sz="1200" dirty="0">
                <a:latin typeface="Times New Roman"/>
                <a:cs typeface="Times New Roman"/>
              </a:rPr>
              <a:t>osò avvicinarsi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chiedere: “In questo grande giorno, Maestro, nel </a:t>
            </a:r>
            <a:r>
              <a:rPr sz="1200" dirty="0">
                <a:latin typeface="Times New Roman"/>
                <a:cs typeface="Times New Roman"/>
              </a:rPr>
              <a:t>momento in </a:t>
            </a:r>
            <a:r>
              <a:rPr sz="1200" spc="-5" dirty="0">
                <a:latin typeface="Times New Roman"/>
                <a:cs typeface="Times New Roman"/>
              </a:rPr>
              <a:t>cui stiamo partendo per  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perché </a:t>
            </a:r>
            <a:r>
              <a:rPr sz="1200" dirty="0">
                <a:latin typeface="Times New Roman"/>
                <a:cs typeface="Times New Roman"/>
              </a:rPr>
              <a:t>piangi?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di noi ti ha </a:t>
            </a:r>
            <a:r>
              <a:rPr sz="1200" spc="-5" dirty="0">
                <a:latin typeface="Times New Roman"/>
                <a:cs typeface="Times New Roman"/>
              </a:rPr>
              <a:t>offeso?”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ritornando con </a:t>
            </a:r>
            <a:r>
              <a:rPr sz="1200" dirty="0">
                <a:latin typeface="Times New Roman"/>
                <a:cs typeface="Times New Roman"/>
              </a:rPr>
              <a:t>Andrea per unirsi  </a:t>
            </a:r>
            <a:r>
              <a:rPr sz="1200" spc="-5" dirty="0">
                <a:latin typeface="Times New Roman"/>
                <a:cs typeface="Times New Roman"/>
              </a:rPr>
              <a:t>ai dodici, gli rispose: “Nessuno </a:t>
            </a:r>
            <a:r>
              <a:rPr sz="1200" dirty="0">
                <a:latin typeface="Times New Roman"/>
                <a:cs typeface="Times New Roman"/>
              </a:rPr>
              <a:t>di voi mi ha </a:t>
            </a:r>
            <a:r>
              <a:rPr sz="1200" spc="-5" dirty="0">
                <a:latin typeface="Times New Roman"/>
                <a:cs typeface="Times New Roman"/>
              </a:rPr>
              <a:t>causato dispiacere. </a:t>
            </a:r>
            <a:r>
              <a:rPr sz="1200" dirty="0">
                <a:latin typeface="Times New Roman"/>
                <a:cs typeface="Times New Roman"/>
              </a:rPr>
              <a:t>Sono triste </a:t>
            </a:r>
            <a:r>
              <a:rPr sz="1200" spc="-5" dirty="0">
                <a:latin typeface="Times New Roman"/>
                <a:cs typeface="Times New Roman"/>
              </a:rPr>
              <a:t>soltanto perché nessuno della famiglia </a:t>
            </a:r>
            <a:r>
              <a:rPr sz="1200" dirty="0">
                <a:latin typeface="Times New Roman"/>
                <a:cs typeface="Times New Roman"/>
              </a:rPr>
              <a:t>di mio padre  </a:t>
            </a:r>
            <a:r>
              <a:rPr sz="1200" spc="-5" dirty="0">
                <a:latin typeface="Times New Roman"/>
                <a:cs typeface="Times New Roman"/>
              </a:rPr>
              <a:t>Giuseppe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ricordato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ad augurarci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viaggio.”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Rut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visita </a:t>
            </a:r>
            <a:r>
              <a:rPr sz="1200" dirty="0">
                <a:latin typeface="Times New Roman"/>
                <a:cs typeface="Times New Roman"/>
              </a:rPr>
              <a:t>da suo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Giuseppe a </a:t>
            </a:r>
            <a:r>
              <a:rPr sz="1200" spc="-5" dirty="0">
                <a:latin typeface="Times New Roman"/>
                <a:cs typeface="Times New Roman"/>
              </a:rPr>
              <a:t>Nazaret.  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membri della famiglia si erano </a:t>
            </a:r>
            <a:r>
              <a:rPr sz="1200" dirty="0">
                <a:latin typeface="Times New Roman"/>
                <a:cs typeface="Times New Roman"/>
              </a:rPr>
              <a:t>tenuti in </a:t>
            </a:r>
            <a:r>
              <a:rPr sz="1200" spc="-5" dirty="0">
                <a:latin typeface="Times New Roman"/>
                <a:cs typeface="Times New Roman"/>
              </a:rPr>
              <a:t>disparte per orgoglio, delusione, incomprensione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meschino rancore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sentimenti offesi.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3689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partenza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dalla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Galilea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(1587.3) 141:1.1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lontana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Tiberieade e la </a:t>
            </a:r>
            <a:r>
              <a:rPr sz="1200" spc="-5" dirty="0">
                <a:latin typeface="Times New Roman"/>
                <a:cs typeface="Times New Roman"/>
              </a:rPr>
              <a:t>fama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cominciato </a:t>
            </a:r>
            <a:r>
              <a:rPr sz="1200" dirty="0">
                <a:latin typeface="Times New Roman"/>
                <a:cs typeface="Times New Roman"/>
              </a:rPr>
              <a:t>a diffondersi in tutta la </a:t>
            </a:r>
            <a:r>
              <a:rPr sz="1200" spc="-5" dirty="0">
                <a:latin typeface="Times New Roman"/>
                <a:cs typeface="Times New Roman"/>
              </a:rPr>
              <a:t>Galilea ed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oltre. Gesù </a:t>
            </a:r>
            <a:r>
              <a:rPr sz="1200" dirty="0">
                <a:latin typeface="Times New Roman"/>
                <a:cs typeface="Times New Roman"/>
              </a:rPr>
              <a:t>sapeva che Erode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iniziato subito a </a:t>
            </a:r>
            <a:r>
              <a:rPr sz="1200" spc="-5" dirty="0">
                <a:latin typeface="Times New Roman"/>
                <a:cs typeface="Times New Roman"/>
              </a:rPr>
              <a:t>prestare attenzione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opera; </a:t>
            </a:r>
            <a:r>
              <a:rPr sz="1200" dirty="0">
                <a:latin typeface="Times New Roman"/>
                <a:cs typeface="Times New Roman"/>
              </a:rPr>
              <a:t>così pensò </a:t>
            </a:r>
            <a:r>
              <a:rPr sz="1200" spc="-5" dirty="0">
                <a:latin typeface="Times New Roman"/>
                <a:cs typeface="Times New Roman"/>
              </a:rPr>
              <a:t>fosse meglio </a:t>
            </a:r>
            <a:r>
              <a:rPr sz="1200" dirty="0">
                <a:latin typeface="Times New Roman"/>
                <a:cs typeface="Times New Roman"/>
              </a:rPr>
              <a:t>dirigersi a sud </a:t>
            </a:r>
            <a:r>
              <a:rPr sz="1200" spc="-5" dirty="0">
                <a:latin typeface="Times New Roman"/>
                <a:cs typeface="Times New Roman"/>
              </a:rPr>
              <a:t>ed  entrare </a:t>
            </a:r>
            <a:r>
              <a:rPr sz="1200" dirty="0">
                <a:latin typeface="Times New Roman"/>
                <a:cs typeface="Times New Roman"/>
              </a:rPr>
              <a:t>in Giudea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apostoli. </a:t>
            </a:r>
            <a:r>
              <a:rPr sz="1200" spc="-5" dirty="0">
                <a:latin typeface="Times New Roman"/>
                <a:cs typeface="Times New Roman"/>
              </a:rPr>
              <a:t>Un gruppo </a:t>
            </a:r>
            <a:r>
              <a:rPr sz="1200" dirty="0">
                <a:latin typeface="Times New Roman"/>
                <a:cs typeface="Times New Roman"/>
              </a:rPr>
              <a:t>di più di </a:t>
            </a:r>
            <a:r>
              <a:rPr sz="1200" spc="-5" dirty="0">
                <a:latin typeface="Times New Roman"/>
                <a:cs typeface="Times New Roman"/>
              </a:rPr>
              <a:t>cento credenti </a:t>
            </a:r>
            <a:r>
              <a:rPr sz="1200" dirty="0">
                <a:latin typeface="Times New Roman"/>
                <a:cs typeface="Times New Roman"/>
              </a:rPr>
              <a:t>desiderava andare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loro, ma </a:t>
            </a:r>
            <a:r>
              <a:rPr sz="1200" spc="-5" dirty="0">
                <a:latin typeface="Times New Roman"/>
                <a:cs typeface="Times New Roman"/>
              </a:rPr>
              <a:t>Gesù parlò </a:t>
            </a:r>
            <a:r>
              <a:rPr sz="1200" dirty="0">
                <a:latin typeface="Times New Roman"/>
                <a:cs typeface="Times New Roman"/>
              </a:rPr>
              <a:t>loro e li </a:t>
            </a:r>
            <a:r>
              <a:rPr sz="1200" spc="-5" dirty="0">
                <a:latin typeface="Times New Roman"/>
                <a:cs typeface="Times New Roman"/>
              </a:rPr>
              <a:t>pregò 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apostolico nel loro viaggio lungo </a:t>
            </a:r>
            <a:r>
              <a:rPr sz="1200" dirty="0">
                <a:latin typeface="Times New Roman"/>
                <a:cs typeface="Times New Roman"/>
              </a:rPr>
              <a:t>il Giordano. </a:t>
            </a:r>
            <a:r>
              <a:rPr sz="1200" spc="-5" dirty="0">
                <a:latin typeface="Times New Roman"/>
                <a:cs typeface="Times New Roman"/>
              </a:rPr>
              <a:t>Anche se essi </a:t>
            </a:r>
            <a:r>
              <a:rPr sz="1200" dirty="0">
                <a:latin typeface="Times New Roman"/>
                <a:cs typeface="Times New Roman"/>
              </a:rPr>
              <a:t>acconsentirono a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indietro,  molti di </a:t>
            </a:r>
            <a:r>
              <a:rPr sz="1200" spc="-5" dirty="0">
                <a:latin typeface="Times New Roman"/>
                <a:cs typeface="Times New Roman"/>
              </a:rPr>
              <a:t>loro seguirono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pochi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51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(1587.4) 141:1.2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giorno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più lontano di </a:t>
            </a:r>
            <a:r>
              <a:rPr sz="1200" spc="-5" dirty="0">
                <a:latin typeface="Times New Roman"/>
                <a:cs typeface="Times New Roman"/>
              </a:rPr>
              <a:t>Tarichea,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riposarono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 successivo essi proseguirono fino </a:t>
            </a:r>
            <a:r>
              <a:rPr sz="1200" dirty="0">
                <a:latin typeface="Times New Roman"/>
                <a:cs typeface="Times New Roman"/>
              </a:rPr>
              <a:t>ad un punto </a:t>
            </a:r>
            <a:r>
              <a:rPr sz="1200" spc="-5" dirty="0">
                <a:latin typeface="Times New Roman"/>
                <a:cs typeface="Times New Roman"/>
              </a:rPr>
              <a:t>del Giordano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Pella,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predicato 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prima e  dove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ricevuto il </a:t>
            </a:r>
            <a:r>
              <a:rPr sz="1200" spc="-5" dirty="0">
                <a:latin typeface="Times New Roman"/>
                <a:cs typeface="Times New Roman"/>
              </a:rPr>
              <a:t>battesimo. Qui si fermarono per </a:t>
            </a:r>
            <a:r>
              <a:rPr sz="1200" dirty="0">
                <a:latin typeface="Times New Roman"/>
                <a:cs typeface="Times New Roman"/>
              </a:rPr>
              <a:t>più di due </a:t>
            </a:r>
            <a:r>
              <a:rPr sz="1200" spc="-5" dirty="0">
                <a:latin typeface="Times New Roman"/>
                <a:cs typeface="Times New Roman"/>
              </a:rPr>
              <a:t>settimane, insegnando </a:t>
            </a:r>
            <a:r>
              <a:rPr sz="1200" dirty="0">
                <a:latin typeface="Times New Roman"/>
                <a:cs typeface="Times New Roman"/>
              </a:rPr>
              <a:t>e predicando.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settimana parecchie </a:t>
            </a:r>
            <a:r>
              <a:rPr sz="1200" dirty="0">
                <a:latin typeface="Times New Roman"/>
                <a:cs typeface="Times New Roman"/>
              </a:rPr>
              <a:t>centinaia di </a:t>
            </a:r>
            <a:r>
              <a:rPr sz="1200" spc="-5" dirty="0">
                <a:latin typeface="Times New Roman"/>
                <a:cs typeface="Times New Roman"/>
              </a:rPr>
              <a:t>persone si erano </a:t>
            </a:r>
            <a:r>
              <a:rPr sz="1200" dirty="0">
                <a:latin typeface="Times New Roman"/>
                <a:cs typeface="Times New Roman"/>
              </a:rPr>
              <a:t>riunite in un </a:t>
            </a:r>
            <a:r>
              <a:rPr sz="1200" spc="-5" dirty="0">
                <a:latin typeface="Times New Roman"/>
                <a:cs typeface="Times New Roman"/>
              </a:rPr>
              <a:t>accampamento 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stavano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dodici,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erano giunte dalla Galilea, dalla Fenicia, </a:t>
            </a:r>
            <a:r>
              <a:rPr sz="1200" dirty="0">
                <a:latin typeface="Times New Roman"/>
                <a:cs typeface="Times New Roman"/>
              </a:rPr>
              <a:t>dalla Siria, </a:t>
            </a:r>
            <a:r>
              <a:rPr sz="1200" spc="-5" dirty="0">
                <a:latin typeface="Times New Roman"/>
                <a:cs typeface="Times New Roman"/>
              </a:rPr>
              <a:t>dalla Decapoli, dalla </a:t>
            </a:r>
            <a:r>
              <a:rPr sz="1200" dirty="0">
                <a:latin typeface="Times New Roman"/>
                <a:cs typeface="Times New Roman"/>
              </a:rPr>
              <a:t>Perea e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(1588.1) 141:1.3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predicò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pubblico. Andrea </a:t>
            </a:r>
            <a:r>
              <a:rPr sz="1200" dirty="0">
                <a:latin typeface="Times New Roman"/>
                <a:cs typeface="Times New Roman"/>
              </a:rPr>
              <a:t>divise 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designò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predicatori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assemblee del mattino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 pomeriggio; </a:t>
            </a:r>
            <a:r>
              <a:rPr sz="1200" dirty="0">
                <a:latin typeface="Times New Roman"/>
                <a:cs typeface="Times New Roman"/>
              </a:rPr>
              <a:t>dopo il pasto </a:t>
            </a:r>
            <a:r>
              <a:rPr sz="1200" spc="-5" dirty="0">
                <a:latin typeface="Times New Roman"/>
                <a:cs typeface="Times New Roman"/>
              </a:rPr>
              <a:t>della sera Gesù s’intratteneva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insegnava </a:t>
            </a:r>
            <a:r>
              <a:rPr sz="1200" dirty="0">
                <a:latin typeface="Times New Roman"/>
                <a:cs typeface="Times New Roman"/>
              </a:rPr>
              <a:t>loro nulla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nuovo, ma </a:t>
            </a:r>
            <a:r>
              <a:rPr sz="1200" spc="-5" dirty="0">
                <a:latin typeface="Times New Roman"/>
                <a:cs typeface="Times New Roman"/>
              </a:rPr>
              <a:t>ripassava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15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insegnamento precedente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rispondeva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numerose domande.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di queste </a:t>
            </a:r>
            <a:r>
              <a:rPr sz="1200" spc="-5" dirty="0">
                <a:latin typeface="Times New Roman"/>
                <a:cs typeface="Times New Roman"/>
              </a:rPr>
              <a:t>sere egli </a:t>
            </a:r>
            <a:r>
              <a:rPr sz="1200" dirty="0">
                <a:latin typeface="Times New Roman"/>
                <a:cs typeface="Times New Roman"/>
              </a:rPr>
              <a:t>raccontò ai dodici </a:t>
            </a:r>
            <a:r>
              <a:rPr sz="1200" spc="-5" dirty="0">
                <a:latin typeface="Times New Roman"/>
                <a:cs typeface="Times New Roman"/>
              </a:rPr>
              <a:t>qualcosa dei  quaranta giorni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vicine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luogo.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1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(1588.2) 141:1.4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quelli che erano </a:t>
            </a:r>
            <a:r>
              <a:rPr sz="1200" dirty="0">
                <a:latin typeface="Times New Roman"/>
                <a:cs typeface="Times New Roman"/>
              </a:rPr>
              <a:t>venuti </a:t>
            </a:r>
            <a:r>
              <a:rPr sz="1200" spc="-5" dirty="0">
                <a:latin typeface="Times New Roman"/>
                <a:cs typeface="Times New Roman"/>
              </a:rPr>
              <a:t>dalla Perea </a:t>
            </a:r>
            <a:r>
              <a:rPr sz="1200" dirty="0">
                <a:latin typeface="Times New Roman"/>
                <a:cs typeface="Times New Roman"/>
              </a:rPr>
              <a:t>e dalla Giudea erano </a:t>
            </a:r>
            <a:r>
              <a:rPr sz="1200" spc="-5" dirty="0">
                <a:latin typeface="Times New Roman"/>
                <a:cs typeface="Times New Roman"/>
              </a:rPr>
              <a:t>stati battezzati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interessati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saperne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insegnamenti di </a:t>
            </a:r>
            <a:r>
              <a:rPr sz="1200" spc="-5" dirty="0">
                <a:latin typeface="Times New Roman"/>
                <a:cs typeface="Times New Roman"/>
              </a:rPr>
              <a:t>Gesù.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progressi </a:t>
            </a:r>
            <a:r>
              <a:rPr sz="1200" dirty="0">
                <a:latin typeface="Times New Roman"/>
                <a:cs typeface="Times New Roman"/>
              </a:rPr>
              <a:t>nell’istruire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disprezzavano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Giovanni e non </a:t>
            </a:r>
            <a:r>
              <a:rPr sz="1200" spc="-5" dirty="0">
                <a:latin typeface="Times New Roman"/>
                <a:cs typeface="Times New Roman"/>
              </a:rPr>
              <a:t>battezzavano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i loro nuovi </a:t>
            </a:r>
            <a:r>
              <a:rPr sz="1200" spc="-5" dirty="0">
                <a:latin typeface="Times New Roman"/>
                <a:cs typeface="Times New Roman"/>
              </a:rPr>
              <a:t>discepoli. Ma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159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ostacolo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che Gesù,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era tutto quello 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aveva annunciato, non </a:t>
            </a:r>
            <a:r>
              <a:rPr sz="1200" spc="-5" dirty="0">
                <a:latin typeface="Times New Roman"/>
                <a:cs typeface="Times New Roman"/>
              </a:rPr>
              <a:t>avesse fatto </a:t>
            </a:r>
            <a:r>
              <a:rPr sz="1200" dirty="0">
                <a:latin typeface="Times New Roman"/>
                <a:cs typeface="Times New Roman"/>
              </a:rPr>
              <a:t>nulla  </a:t>
            </a:r>
            <a:r>
              <a:rPr sz="1200" spc="-5" dirty="0">
                <a:latin typeface="Times New Roman"/>
                <a:cs typeface="Times New Roman"/>
              </a:rPr>
              <a:t>per farlo uscire </a:t>
            </a:r>
            <a:r>
              <a:rPr sz="1200" dirty="0">
                <a:latin typeface="Times New Roman"/>
                <a:cs typeface="Times New Roman"/>
              </a:rPr>
              <a:t>di prigione.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 non </a:t>
            </a:r>
            <a:r>
              <a:rPr sz="1200" spc="-5" dirty="0">
                <a:latin typeface="Times New Roman"/>
                <a:cs typeface="Times New Roman"/>
              </a:rPr>
              <a:t>capirono mai perché Gesù </a:t>
            </a:r>
            <a:r>
              <a:rPr sz="1200" dirty="0">
                <a:latin typeface="Times New Roman"/>
                <a:cs typeface="Times New Roman"/>
              </a:rPr>
              <a:t>non impedì la </a:t>
            </a:r>
            <a:r>
              <a:rPr sz="1200" spc="-5" dirty="0">
                <a:latin typeface="Times New Roman"/>
                <a:cs typeface="Times New Roman"/>
              </a:rPr>
              <a:t>morte crudele del loro amato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(1588.3) 141:1.5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dopo sera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istruiva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cura i </a:t>
            </a:r>
            <a:r>
              <a:rPr sz="1200" spc="-5" dirty="0">
                <a:latin typeface="Times New Roman"/>
                <a:cs typeface="Times New Roman"/>
              </a:rPr>
              <a:t>suoi compagni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nel delicato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difficile 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d’accordo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 il </a:t>
            </a:r>
            <a:r>
              <a:rPr sz="1200" spc="-5" dirty="0">
                <a:latin typeface="Times New Roman"/>
                <a:cs typeface="Times New Roman"/>
              </a:rPr>
              <a:t>Battista. Durante </a:t>
            </a:r>
            <a:r>
              <a:rPr sz="1200" dirty="0">
                <a:latin typeface="Times New Roman"/>
                <a:cs typeface="Times New Roman"/>
              </a:rPr>
              <a:t>questo primo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pubblico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più di tre </a:t>
            </a:r>
            <a:r>
              <a:rPr sz="1200" spc="-5" dirty="0">
                <a:latin typeface="Times New Roman"/>
                <a:cs typeface="Times New Roman"/>
              </a:rPr>
              <a:t>quarti dei </a:t>
            </a:r>
            <a:r>
              <a:rPr sz="1200" dirty="0">
                <a:latin typeface="Times New Roman"/>
                <a:cs typeface="Times New Roman"/>
              </a:rPr>
              <a:t>suoi discepoli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precedentemente </a:t>
            </a:r>
            <a:r>
              <a:rPr sz="1200" spc="-5" dirty="0">
                <a:latin typeface="Times New Roman"/>
                <a:cs typeface="Times New Roman"/>
              </a:rPr>
              <a:t>seguito Giovanni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avevano ricevuto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battesimo. L’intero anno </a:t>
            </a:r>
            <a:r>
              <a:rPr sz="1200" dirty="0">
                <a:latin typeface="Times New Roman"/>
                <a:cs typeface="Times New Roman"/>
              </a:rPr>
              <a:t>27 d.C. fu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subentrare  tranquillamente nell’opera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legge di Dio e la volontà 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(1588.4) 141:2.1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sera prima 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Pella, </a:t>
            </a:r>
            <a:r>
              <a:rPr sz="1200" dirty="0">
                <a:latin typeface="Times New Roman"/>
                <a:cs typeface="Times New Roman"/>
              </a:rPr>
              <a:t>Gesù diede </a:t>
            </a:r>
            <a:r>
              <a:rPr sz="1200" spc="-5" dirty="0">
                <a:latin typeface="Times New Roman"/>
                <a:cs typeface="Times New Roman"/>
              </a:rPr>
              <a:t>agli apostoli </a:t>
            </a:r>
            <a:r>
              <a:rPr sz="1200" dirty="0">
                <a:latin typeface="Times New Roman"/>
                <a:cs typeface="Times New Roman"/>
              </a:rPr>
              <a:t>alcune istruzioni </a:t>
            </a:r>
            <a:r>
              <a:rPr sz="1200" spc="-5" dirty="0">
                <a:latin typeface="Times New Roman"/>
                <a:cs typeface="Times New Roman"/>
              </a:rPr>
              <a:t>supplementari sul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 disse: “Vi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insegnato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attendere </a:t>
            </a:r>
            <a:r>
              <a:rPr sz="1200" dirty="0">
                <a:latin typeface="Times New Roman"/>
                <a:cs typeface="Times New Roman"/>
              </a:rPr>
              <a:t>la venuta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ed ora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vengo ad annunciarvi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regno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atteso </a:t>
            </a:r>
            <a:r>
              <a:rPr sz="1200" dirty="0">
                <a:latin typeface="Times New Roman"/>
                <a:cs typeface="Times New Roman"/>
              </a:rPr>
              <a:t>è  a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di mano, che è </a:t>
            </a:r>
            <a:r>
              <a:rPr sz="1200" spc="-5" dirty="0">
                <a:latin typeface="Times New Roman"/>
                <a:cs typeface="Times New Roman"/>
              </a:rPr>
              <a:t>anche già </a:t>
            </a:r>
            <a:r>
              <a:rPr sz="1200" dirty="0">
                <a:latin typeface="Times New Roman"/>
                <a:cs typeface="Times New Roman"/>
              </a:rPr>
              <a:t>qui in mezzo a noi.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 re seduto </a:t>
            </a:r>
            <a:r>
              <a:rPr sz="1200" spc="-5" dirty="0">
                <a:latin typeface="Times New Roman"/>
                <a:cs typeface="Times New Roman"/>
              </a:rPr>
              <a:t>sul suo </a:t>
            </a:r>
            <a:r>
              <a:rPr sz="1200" dirty="0">
                <a:latin typeface="Times New Roman"/>
                <a:cs typeface="Times New Roman"/>
              </a:rPr>
              <a:t>trono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emani le 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Così voi </a:t>
            </a:r>
            <a:r>
              <a:rPr sz="1200" spc="-5" dirty="0">
                <a:latin typeface="Times New Roman"/>
                <a:cs typeface="Times New Roman"/>
              </a:rPr>
              <a:t>avete sviluppato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del regno dei </a:t>
            </a:r>
            <a:r>
              <a:rPr sz="1200" dirty="0">
                <a:latin typeface="Times New Roman"/>
                <a:cs typeface="Times New Roman"/>
              </a:rPr>
              <a:t>cieli come una </a:t>
            </a:r>
            <a:r>
              <a:rPr sz="1200" spc="-5" dirty="0">
                <a:latin typeface="Times New Roman"/>
                <a:cs typeface="Times New Roman"/>
              </a:rPr>
              <a:t>sovranità glorificata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 su </a:t>
            </a:r>
            <a:r>
              <a:rPr sz="1200" dirty="0">
                <a:latin typeface="Times New Roman"/>
                <a:cs typeface="Times New Roman"/>
              </a:rPr>
              <a:t>tutti i  popoli </a:t>
            </a:r>
            <a:r>
              <a:rPr sz="1200" spc="-5" dirty="0">
                <a:latin typeface="Times New Roman"/>
                <a:cs typeface="Times New Roman"/>
              </a:rPr>
              <a:t>della terra,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seduto sul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e che da questo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miracoloso </a:t>
            </a:r>
            <a:r>
              <a:rPr sz="1200" spc="-5" dirty="0">
                <a:latin typeface="Times New Roman"/>
                <a:cs typeface="Times New Roman"/>
              </a:rPr>
              <a:t>promulga </a:t>
            </a:r>
            <a:r>
              <a:rPr sz="1200" dirty="0">
                <a:latin typeface="Times New Roman"/>
                <a:cs typeface="Times New Roman"/>
              </a:rPr>
              <a:t>le leggi di tutto il  mondo. </a:t>
            </a:r>
            <a:r>
              <a:rPr sz="1200" spc="-5" dirty="0">
                <a:latin typeface="Times New Roman"/>
                <a:cs typeface="Times New Roman"/>
              </a:rPr>
              <a:t>Ma, figli miei,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vedete con </a:t>
            </a:r>
            <a:r>
              <a:rPr sz="1200" dirty="0">
                <a:latin typeface="Times New Roman"/>
                <a:cs typeface="Times New Roman"/>
              </a:rPr>
              <a:t>l’occhio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e non ascoltate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dichiaro che il 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di Dio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degli uomini. È </a:t>
            </a:r>
            <a:r>
              <a:rPr sz="1200" spc="-5" dirty="0">
                <a:latin typeface="Times New Roman"/>
                <a:cs typeface="Times New Roman"/>
              </a:rPr>
              <a:t>vero, c’è </a:t>
            </a:r>
            <a:r>
              <a:rPr sz="1200" dirty="0">
                <a:latin typeface="Times New Roman"/>
                <a:cs typeface="Times New Roman"/>
              </a:rPr>
              <a:t>un Re in questo </a:t>
            </a:r>
            <a:r>
              <a:rPr sz="1200" spc="-5" dirty="0">
                <a:latin typeface="Times New Roman"/>
                <a:cs typeface="Times New Roman"/>
              </a:rPr>
              <a:t>regno,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Re è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vostro </a:t>
            </a:r>
            <a:r>
              <a:rPr sz="1200" spc="-5" dirty="0">
                <a:latin typeface="Times New Roman"/>
                <a:cs typeface="Times New Roman"/>
              </a:rPr>
              <a:t>Padre. Noi siamo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leali </a:t>
            </a:r>
            <a:r>
              <a:rPr sz="1200" dirty="0">
                <a:latin typeface="Times New Roman"/>
                <a:cs typeface="Times New Roman"/>
              </a:rPr>
              <a:t>sudditi, ma a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di gran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spc="10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verità trasformatrice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i="1" dirty="0">
                <a:latin typeface="Times New Roman"/>
                <a:cs typeface="Times New Roman"/>
              </a:rPr>
              <a:t>figli.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mia vita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deve divenire manifesta </a:t>
            </a:r>
            <a:r>
              <a:rPr sz="1200" dirty="0">
                <a:latin typeface="Times New Roman"/>
                <a:cs typeface="Times New Roman"/>
              </a:rPr>
              <a:t>a tutti. </a:t>
            </a:r>
            <a:r>
              <a:rPr sz="1200" spc="-5" dirty="0">
                <a:latin typeface="Times New Roman"/>
                <a:cs typeface="Times New Roman"/>
              </a:rPr>
              <a:t>Nostro Padre </a:t>
            </a:r>
            <a:r>
              <a:rPr sz="1200" dirty="0">
                <a:latin typeface="Times New Roman"/>
                <a:cs typeface="Times New Roman"/>
              </a:rPr>
              <a:t>siede </a:t>
            </a:r>
            <a:r>
              <a:rPr sz="1200" spc="-5" dirty="0">
                <a:latin typeface="Times New Roman"/>
                <a:cs typeface="Times New Roman"/>
              </a:rPr>
              <a:t>anche  su </a:t>
            </a:r>
            <a:r>
              <a:rPr sz="1200" dirty="0">
                <a:latin typeface="Times New Roman"/>
                <a:cs typeface="Times New Roman"/>
              </a:rPr>
              <a:t>un trono, ma non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trono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da mani.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dell’Infinito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 eterna del Padre nel cielo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cieli; egli  riempie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proclama le </a:t>
            </a:r>
            <a:r>
              <a:rPr sz="1200" spc="-5" dirty="0">
                <a:latin typeface="Times New Roman"/>
                <a:cs typeface="Times New Roman"/>
              </a:rPr>
              <a:t>sue leggi ad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su universi.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regna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dei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5" dirty="0">
                <a:latin typeface="Times New Roman"/>
                <a:cs typeface="Times New Roman"/>
              </a:rPr>
              <a:t>terra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dello spirito che </a:t>
            </a:r>
            <a:r>
              <a:rPr sz="1200" spc="-1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nell’anima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0225" cy="31902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(1343.2) 121:8.13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appunti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riunito e a partire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quali ho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della vita e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Gesù —  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la memoria </a:t>
            </a:r>
            <a:r>
              <a:rPr sz="1200" spc="-5" dirty="0">
                <a:latin typeface="Times New Roman"/>
                <a:cs typeface="Times New Roman"/>
              </a:rPr>
              <a:t>dello scritto </a:t>
            </a:r>
            <a:r>
              <a:rPr sz="1200" dirty="0">
                <a:latin typeface="Times New Roman"/>
                <a:cs typeface="Times New Roman"/>
              </a:rPr>
              <a:t>dell’apostolo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contengono gioielli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concetti superiori degli insegnamenti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provenienti </a:t>
            </a:r>
            <a:r>
              <a:rPr sz="1200" dirty="0">
                <a:latin typeface="Times New Roman"/>
                <a:cs typeface="Times New Roman"/>
              </a:rPr>
              <a:t>da più di duemila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vissuti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furono redatte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presenti rivelazioni, </a:t>
            </a:r>
            <a:r>
              <a:rPr sz="1200" dirty="0">
                <a:latin typeface="Times New Roman"/>
                <a:cs typeface="Times New Roman"/>
              </a:rPr>
              <a:t>o più </a:t>
            </a:r>
            <a:r>
              <a:rPr sz="1200" spc="-5" dirty="0">
                <a:latin typeface="Times New Roman"/>
                <a:cs typeface="Times New Roman"/>
              </a:rPr>
              <a:t>esattamente queste rinarrazioni.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ricorrere alla rivelazione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utilizzato </a:t>
            </a:r>
            <a:r>
              <a:rPr sz="1200" dirty="0">
                <a:latin typeface="Times New Roman"/>
                <a:cs typeface="Times New Roman"/>
              </a:rPr>
              <a:t>soltanto  </a:t>
            </a:r>
            <a:r>
              <a:rPr sz="1200" spc="-5" dirty="0">
                <a:latin typeface="Times New Roman"/>
                <a:cs typeface="Times New Roman"/>
              </a:rPr>
              <a:t>quando gli archivi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umani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consentito </a:t>
            </a:r>
            <a:r>
              <a:rPr sz="1200" dirty="0">
                <a:latin typeface="Times New Roman"/>
                <a:cs typeface="Times New Roman"/>
              </a:rPr>
              <a:t>di fornire modelli di </a:t>
            </a:r>
            <a:r>
              <a:rPr sz="1200" spc="-5" dirty="0">
                <a:latin typeface="Times New Roman"/>
                <a:cs typeface="Times New Roman"/>
              </a:rPr>
              <a:t>pensiero adeguati.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missione di 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mi proibiva di </a:t>
            </a:r>
            <a:r>
              <a:rPr sz="1200" spc="-5" dirty="0">
                <a:latin typeface="Times New Roman"/>
                <a:cs typeface="Times New Roman"/>
              </a:rPr>
              <a:t>ricorrere </a:t>
            </a:r>
            <a:r>
              <a:rPr sz="1200" dirty="0">
                <a:latin typeface="Times New Roman"/>
                <a:cs typeface="Times New Roman"/>
              </a:rPr>
              <a:t>a fonti </a:t>
            </a:r>
            <a:r>
              <a:rPr sz="1200" spc="-5" dirty="0">
                <a:latin typeface="Times New Roman"/>
                <a:cs typeface="Times New Roman"/>
              </a:rPr>
              <a:t>extraumane, sia </a:t>
            </a:r>
            <a:r>
              <a:rPr sz="1200" dirty="0">
                <a:latin typeface="Times New Roman"/>
                <a:cs typeface="Times New Roman"/>
              </a:rPr>
              <a:t>d’informazione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espressione,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potessi attestare </a:t>
            </a:r>
            <a:r>
              <a:rPr sz="1200" dirty="0">
                <a:latin typeface="Times New Roman"/>
                <a:cs typeface="Times New Roman"/>
              </a:rPr>
              <a:t>che  non </a:t>
            </a:r>
            <a:r>
              <a:rPr sz="1200" spc="-5" dirty="0">
                <a:latin typeface="Times New Roman"/>
                <a:cs typeface="Times New Roman"/>
              </a:rPr>
              <a:t>ero riuscito nei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in fonti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l’espressione concettuale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richiesta.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5085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(1343.3) 121:8.14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io, con la </a:t>
            </a:r>
            <a:r>
              <a:rPr sz="1200" spc="-5" dirty="0">
                <a:latin typeface="Times New Roman"/>
                <a:cs typeface="Times New Roman"/>
              </a:rPr>
              <a:t>collaborazione dei miei undici compagni intermedi associati </a:t>
            </a:r>
            <a:r>
              <a:rPr sz="1200" dirty="0">
                <a:latin typeface="Times New Roman"/>
                <a:cs typeface="Times New Roman"/>
              </a:rPr>
              <a:t>e sotto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del </a:t>
            </a:r>
            <a:r>
              <a:rPr sz="1200" dirty="0">
                <a:latin typeface="Times New Roman"/>
                <a:cs typeface="Times New Roman"/>
              </a:rPr>
              <a:t>Melchizedek  </a:t>
            </a:r>
            <a:r>
              <a:rPr sz="1200" spc="-5" dirty="0">
                <a:latin typeface="Times New Roman"/>
                <a:cs typeface="Times New Roman"/>
              </a:rPr>
              <a:t>relatore, abbia descritto questo racconto secondo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concetto del suo effettivo svolgimento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espressione immediata, </a:t>
            </a:r>
            <a:r>
              <a:rPr sz="1200" dirty="0">
                <a:latin typeface="Times New Roman"/>
                <a:cs typeface="Times New Roman"/>
              </a:rPr>
              <a:t>tuttavia, la </a:t>
            </a:r>
            <a:r>
              <a:rPr sz="1200" spc="-5" dirty="0">
                <a:latin typeface="Times New Roman"/>
                <a:cs typeface="Times New Roman"/>
              </a:rPr>
              <a:t>maggior parte delle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delle espressioni effettive che </a:t>
            </a:r>
            <a:r>
              <a:rPr sz="1200" dirty="0">
                <a:latin typeface="Times New Roman"/>
                <a:cs typeface="Times New Roman"/>
              </a:rPr>
              <a:t>ho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utilizzato  </a:t>
            </a:r>
            <a:r>
              <a:rPr sz="1200" spc="-5" dirty="0">
                <a:latin typeface="Times New Roman"/>
                <a:cs typeface="Times New Roman"/>
              </a:rPr>
              <a:t>hanno avuto </a:t>
            </a:r>
            <a:r>
              <a:rPr sz="1200" dirty="0">
                <a:latin typeface="Times New Roman"/>
                <a:cs typeface="Times New Roman"/>
              </a:rPr>
              <a:t>la loro origine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menti di uomini </a:t>
            </a:r>
            <a:r>
              <a:rPr sz="1200" spc="-5" dirty="0">
                <a:latin typeface="Times New Roman"/>
                <a:cs typeface="Times New Roman"/>
              </a:rPr>
              <a:t>appartenenti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vissuti sulla terra </a:t>
            </a:r>
            <a:r>
              <a:rPr sz="1200" dirty="0">
                <a:latin typeface="Times New Roman"/>
                <a:cs typeface="Times New Roman"/>
              </a:rPr>
              <a:t>durante le generazioni  </a:t>
            </a:r>
            <a:r>
              <a:rPr sz="1200" spc="-5" dirty="0">
                <a:latin typeface="Times New Roman"/>
                <a:cs typeface="Times New Roman"/>
              </a:rPr>
              <a:t>trascorse,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quelli ancora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lavoro. Sotto </a:t>
            </a:r>
            <a:r>
              <a:rPr sz="1200" spc="-5" dirty="0">
                <a:latin typeface="Times New Roman"/>
                <a:cs typeface="Times New Roman"/>
              </a:rPr>
              <a:t>molti aspetti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più da </a:t>
            </a:r>
            <a:r>
              <a:rPr sz="1200" spc="-5" dirty="0">
                <a:latin typeface="Times New Roman"/>
                <a:cs typeface="Times New Roman"/>
              </a:rPr>
              <a:t>raccoglitore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editore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narratore </a:t>
            </a:r>
            <a:r>
              <a:rPr sz="1200" dirty="0">
                <a:latin typeface="Times New Roman"/>
                <a:cs typeface="Times New Roman"/>
              </a:rPr>
              <a:t>originale. Mi sono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esitazione delle </a:t>
            </a:r>
            <a:r>
              <a:rPr sz="1200" dirty="0">
                <a:latin typeface="Times New Roman"/>
                <a:cs typeface="Times New Roman"/>
              </a:rPr>
              <a:t>idee 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concetti, preferibilmente umani, </a:t>
            </a:r>
            <a:r>
              <a:rPr sz="1200" dirty="0">
                <a:latin typeface="Times New Roman"/>
                <a:cs typeface="Times New Roman"/>
              </a:rPr>
              <a:t>che mi avrebbero 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il ritratto più </a:t>
            </a:r>
            <a:r>
              <a:rPr sz="1200" spc="-5" dirty="0">
                <a:latin typeface="Times New Roman"/>
                <a:cs typeface="Times New Roman"/>
              </a:rPr>
              <a:t>efficace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avrebbero qualificato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riesporre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incomparabili  insegnamenti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fraseologia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utilmente </a:t>
            </a:r>
            <a:r>
              <a:rPr sz="1200" dirty="0">
                <a:latin typeface="Times New Roman"/>
                <a:cs typeface="Times New Roman"/>
              </a:rPr>
              <a:t>sensazionale e più </a:t>
            </a:r>
            <a:r>
              <a:rPr sz="1200" spc="-5" dirty="0">
                <a:latin typeface="Times New Roman"/>
                <a:cs typeface="Times New Roman"/>
              </a:rPr>
              <a:t>universalmente ispirante. A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della Fratellanza degli </a:t>
            </a:r>
            <a:r>
              <a:rPr sz="1200" dirty="0">
                <a:latin typeface="Times New Roman"/>
                <a:cs typeface="Times New Roman"/>
              </a:rPr>
              <a:t>Intermedi  Uniti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riconosco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gratitudine il nostro </a:t>
            </a:r>
            <a:r>
              <a:rPr sz="1200" spc="-5" dirty="0">
                <a:latin typeface="Times New Roman"/>
                <a:cs typeface="Times New Roman"/>
              </a:rPr>
              <a:t>debito verso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fonti d’archivio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state  utilizzate </a:t>
            </a:r>
            <a:r>
              <a:rPr sz="1200" dirty="0">
                <a:latin typeface="Times New Roman"/>
                <a:cs typeface="Times New Roman"/>
              </a:rPr>
              <a:t>qui di </a:t>
            </a:r>
            <a:r>
              <a:rPr sz="1200" spc="-5" dirty="0">
                <a:latin typeface="Times New Roman"/>
                <a:cs typeface="Times New Roman"/>
              </a:rPr>
              <a:t>seguito nella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elaborazione della </a:t>
            </a:r>
            <a:r>
              <a:rPr sz="1200" dirty="0">
                <a:latin typeface="Times New Roman"/>
                <a:cs typeface="Times New Roman"/>
              </a:rPr>
              <a:t>nostra riesposizione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4132579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(1588.5) 141:2.2 </a:t>
            </a:r>
            <a:r>
              <a:rPr sz="1200" spc="-5" dirty="0">
                <a:latin typeface="Times New Roman"/>
                <a:cs typeface="Times New Roman"/>
              </a:rPr>
              <a:t>“Quando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sudditi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regno, potrete davvero ascoltare </a:t>
            </a:r>
            <a:r>
              <a:rPr sz="1200" dirty="0">
                <a:latin typeface="Times New Roman"/>
                <a:cs typeface="Times New Roman"/>
              </a:rPr>
              <a:t>la legge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dell’Universo;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causa del vangelo </a:t>
            </a:r>
            <a:r>
              <a:rPr sz="1200" dirty="0">
                <a:latin typeface="Times New Roman"/>
                <a:cs typeface="Times New Roman"/>
              </a:rPr>
              <a:t>del regno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proclamare, scoprirete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che siete dei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allora non vi considererete più  </a:t>
            </a:r>
            <a:r>
              <a:rPr sz="1200" spc="-5" dirty="0">
                <a:latin typeface="Times New Roman"/>
                <a:cs typeface="Times New Roman"/>
              </a:rPr>
              <a:t>creature sottomesse alla </a:t>
            </a:r>
            <a:r>
              <a:rPr sz="1200" dirty="0">
                <a:latin typeface="Times New Roman"/>
                <a:cs typeface="Times New Roman"/>
              </a:rPr>
              <a:t>legge di un re onnipotente, ma </a:t>
            </a:r>
            <a:r>
              <a:rPr sz="1200" spc="-5" dirty="0">
                <a:latin typeface="Times New Roman"/>
                <a:cs typeface="Times New Roman"/>
              </a:rPr>
              <a:t>figli privilegiati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Padre amorevole </a:t>
            </a:r>
            <a:r>
              <a:rPr sz="1200" dirty="0">
                <a:latin typeface="Times New Roman"/>
                <a:cs typeface="Times New Roman"/>
              </a:rPr>
              <a:t>e divino.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vi </a:t>
            </a:r>
            <a:r>
              <a:rPr sz="1200" dirty="0">
                <a:latin typeface="Times New Roman"/>
                <a:cs typeface="Times New Roman"/>
              </a:rPr>
              <a:t>dico,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è la vostra </a:t>
            </a:r>
            <a:r>
              <a:rPr sz="1200" i="1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non siete </a:t>
            </a:r>
            <a:r>
              <a:rPr sz="1200" spc="-5" dirty="0">
                <a:latin typeface="Times New Roman"/>
                <a:cs typeface="Times New Roman"/>
              </a:rPr>
              <a:t>nel regno. Ma </a:t>
            </a:r>
            <a:r>
              <a:rPr sz="1200" dirty="0">
                <a:latin typeface="Times New Roman"/>
                <a:cs typeface="Times New Roman"/>
              </a:rPr>
              <a:t>quando 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la vostra  </a:t>
            </a:r>
            <a:r>
              <a:rPr sz="1200" i="1" spc="-5" dirty="0">
                <a:latin typeface="Times New Roman"/>
                <a:cs typeface="Times New Roman"/>
              </a:rPr>
              <a:t>volontà, </a:t>
            </a:r>
            <a:r>
              <a:rPr sz="1200" spc="-5" dirty="0">
                <a:latin typeface="Times New Roman"/>
                <a:cs typeface="Times New Roman"/>
              </a:rPr>
              <a:t>allora siete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verità nel regno,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divenuto </a:t>
            </a:r>
            <a:r>
              <a:rPr sz="1200" spc="-5" dirty="0">
                <a:latin typeface="Times New Roman"/>
                <a:cs typeface="Times New Roman"/>
              </a:rPr>
              <a:t>con ciò un’esperienza stabilita </a:t>
            </a:r>
            <a:r>
              <a:rPr sz="1200" dirty="0">
                <a:latin typeface="Times New Roman"/>
                <a:cs typeface="Times New Roman"/>
              </a:rPr>
              <a:t>in voi.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volontà 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la vostra legge, voi siete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nobili sudditi </a:t>
            </a:r>
            <a:r>
              <a:rPr sz="1200" spc="-5" dirty="0">
                <a:latin typeface="Times New Roman"/>
                <a:cs typeface="Times New Roman"/>
              </a:rPr>
              <a:t>schiavi;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credete </a:t>
            </a:r>
            <a:r>
              <a:rPr sz="1200" dirty="0">
                <a:latin typeface="Times New Roman"/>
                <a:cs typeface="Times New Roman"/>
              </a:rPr>
              <a:t>in questo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divina, la volontà  di mio </a:t>
            </a:r>
            <a:r>
              <a:rPr sz="1200" spc="-5" dirty="0">
                <a:latin typeface="Times New Roman"/>
                <a:cs typeface="Times New Roman"/>
              </a:rPr>
              <a:t>Padre diviene </a:t>
            </a:r>
            <a:r>
              <a:rPr sz="1200" dirty="0">
                <a:latin typeface="Times New Roman"/>
                <a:cs typeface="Times New Roman"/>
              </a:rPr>
              <a:t>la vostra volontà e voi siete </a:t>
            </a:r>
            <a:r>
              <a:rPr sz="1200" spc="-5" dirty="0">
                <a:latin typeface="Times New Roman"/>
                <a:cs typeface="Times New Roman"/>
              </a:rPr>
              <a:t>elevati all’alta </a:t>
            </a:r>
            <a:r>
              <a:rPr sz="1200" dirty="0">
                <a:latin typeface="Times New Roman"/>
                <a:cs typeface="Times New Roman"/>
              </a:rPr>
              <a:t>posizione di </a:t>
            </a:r>
            <a:r>
              <a:rPr sz="1200" spc="-5" dirty="0">
                <a:latin typeface="Times New Roman"/>
                <a:cs typeface="Times New Roman"/>
              </a:rPr>
              <a:t>liberi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affrancati 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(1589.1) 141:2.3 </a:t>
            </a:r>
            <a:r>
              <a:rPr sz="1200" spc="-5" dirty="0">
                <a:latin typeface="Times New Roman"/>
                <a:cs typeface="Times New Roman"/>
              </a:rPr>
              <a:t>Alcuni degli apostoli capirono qualcosa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dirty="0">
                <a:latin typeface="Times New Roman"/>
                <a:cs typeface="Times New Roman"/>
              </a:rPr>
              <a:t>il significato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importantissima dichiarazione, salvo </a:t>
            </a:r>
            <a:r>
              <a:rPr sz="1200" dirty="0">
                <a:latin typeface="Times New Roman"/>
                <a:cs typeface="Times New Roman"/>
              </a:rPr>
              <a:t>forse </a:t>
            </a:r>
            <a:r>
              <a:rPr sz="1200" spc="-5" dirty="0">
                <a:latin typeface="Times New Roman"/>
                <a:cs typeface="Times New Roman"/>
              </a:rPr>
              <a:t>Giacomo Zebedeo. Ma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penetrarono </a:t>
            </a:r>
            <a:r>
              <a:rPr sz="1200" spc="-5" dirty="0">
                <a:latin typeface="Times New Roman"/>
                <a:cs typeface="Times New Roman"/>
              </a:rPr>
              <a:t>nel loro cuore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sgorgarono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allietare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durante gli anni successivi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soggiorno ad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Amatus</a:t>
            </a:r>
            <a:endParaRPr sz="1600">
              <a:latin typeface="Times New Roman"/>
              <a:cs typeface="Times New Roman"/>
            </a:endParaRPr>
          </a:p>
          <a:p>
            <a:pPr marL="76200" marR="5905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(1589.2) 141:3.1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rimasero vicino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Amatus per quasi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settimane.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 </a:t>
            </a:r>
            <a:r>
              <a:rPr sz="1200" dirty="0">
                <a:latin typeface="Times New Roman"/>
                <a:cs typeface="Times New Roman"/>
              </a:rPr>
              <a:t>due volte </a:t>
            </a:r>
            <a:r>
              <a:rPr sz="1200" spc="-5" dirty="0">
                <a:latin typeface="Times New Roman"/>
                <a:cs typeface="Times New Roman"/>
              </a:rPr>
              <a:t>al giorno alla </a:t>
            </a:r>
            <a:r>
              <a:rPr sz="1200" dirty="0">
                <a:latin typeface="Times New Roman"/>
                <a:cs typeface="Times New Roman"/>
              </a:rPr>
              <a:t>folla,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predicò </a:t>
            </a:r>
            <a:r>
              <a:rPr sz="1200" spc="-5" dirty="0">
                <a:latin typeface="Times New Roman"/>
                <a:cs typeface="Times New Roman"/>
              </a:rPr>
              <a:t>ogni sabato pomeriggio. </a:t>
            </a:r>
            <a:r>
              <a:rPr sz="1200" dirty="0">
                <a:latin typeface="Times New Roman"/>
                <a:cs typeface="Times New Roman"/>
              </a:rPr>
              <a:t>Divenne impossibile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ricreazione del </a:t>
            </a:r>
            <a:r>
              <a:rPr sz="1200" dirty="0">
                <a:latin typeface="Times New Roman"/>
                <a:cs typeface="Times New Roman"/>
              </a:rPr>
              <a:t>mercoledì;  </a:t>
            </a:r>
            <a:r>
              <a:rPr sz="1200" spc="-5" dirty="0">
                <a:latin typeface="Times New Roman"/>
                <a:cs typeface="Times New Roman"/>
              </a:rPr>
              <a:t>così Andrea </a:t>
            </a:r>
            <a:r>
              <a:rPr sz="1200" dirty="0">
                <a:latin typeface="Times New Roman"/>
                <a:cs typeface="Times New Roman"/>
              </a:rPr>
              <a:t>stabilì che due </a:t>
            </a:r>
            <a:r>
              <a:rPr sz="1200" spc="-5" dirty="0">
                <a:latin typeface="Times New Roman"/>
                <a:cs typeface="Times New Roman"/>
              </a:rPr>
              <a:t>apostoli si riposassero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ciascuno dei sei giorni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settimana, mentre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durante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cerimonie del </a:t>
            </a:r>
            <a:r>
              <a:rPr sz="1200" dirty="0">
                <a:latin typeface="Times New Roman"/>
                <a:cs typeface="Times New Roman"/>
              </a:rPr>
              <a:t>sabato.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5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(1589.3) 141:3.2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facevano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predicazione pubblica. </a:t>
            </a:r>
            <a:r>
              <a:rPr sz="1200" dirty="0">
                <a:latin typeface="Times New Roman"/>
                <a:cs typeface="Times New Roman"/>
              </a:rPr>
              <a:t>Filippo, </a:t>
            </a:r>
            <a:r>
              <a:rPr sz="1200" spc="-5" dirty="0">
                <a:latin typeface="Times New Roman"/>
                <a:cs typeface="Times New Roman"/>
              </a:rPr>
              <a:t>Natanaele, </a:t>
            </a:r>
            <a:r>
              <a:rPr sz="1200" dirty="0">
                <a:latin typeface="Times New Roman"/>
                <a:cs typeface="Times New Roman"/>
              </a:rPr>
              <a:t>Tommaso e  Simone </a:t>
            </a:r>
            <a:r>
              <a:rPr sz="1200" spc="-5" dirty="0">
                <a:latin typeface="Times New Roman"/>
                <a:cs typeface="Times New Roman"/>
              </a:rPr>
              <a:t>facevano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lavoro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dirigevano delle classi per gruppi speciali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ricercatori;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continuavano  la </a:t>
            </a:r>
            <a:r>
              <a:rPr sz="1200" spc="-5" dirty="0">
                <a:latin typeface="Times New Roman"/>
                <a:cs typeface="Times New Roman"/>
              </a:rPr>
              <a:t>loro supervisione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controllo, mentre Andrea, </a:t>
            </a:r>
            <a:r>
              <a:rPr sz="1200" dirty="0">
                <a:latin typeface="Times New Roman"/>
                <a:cs typeface="Times New Roman"/>
              </a:rPr>
              <a:t>Matteo e Giuda </a:t>
            </a:r>
            <a:r>
              <a:rPr sz="1200" spc="-5" dirty="0">
                <a:latin typeface="Times New Roman"/>
                <a:cs typeface="Times New Roman"/>
              </a:rPr>
              <a:t>si organizzarono </a:t>
            </a:r>
            <a:r>
              <a:rPr sz="1200" dirty="0">
                <a:latin typeface="Times New Roman"/>
                <a:cs typeface="Times New Roman"/>
              </a:rPr>
              <a:t>in un comitato di </a:t>
            </a:r>
            <a:r>
              <a:rPr sz="1200" spc="-5" dirty="0">
                <a:latin typeface="Times New Roman"/>
                <a:cs typeface="Times New Roman"/>
              </a:rPr>
              <a:t>amministrazione  generale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membri,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tre </a:t>
            </a:r>
            <a:r>
              <a:rPr sz="1200" spc="-5" dirty="0">
                <a:latin typeface="Times New Roman"/>
                <a:cs typeface="Times New Roman"/>
              </a:rPr>
              <a:t>svolgesse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considerevole lavoro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959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98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(1589.4) 141:3.3 </a:t>
            </a:r>
            <a:r>
              <a:rPr sz="1200" spc="-5" dirty="0">
                <a:latin typeface="Times New Roman"/>
                <a:cs typeface="Times New Roman"/>
              </a:rPr>
              <a:t>Andrea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nel compito di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malintesi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dissensi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ricorrenti </a:t>
            </a:r>
            <a:r>
              <a:rPr sz="1200" dirty="0">
                <a:latin typeface="Times New Roman"/>
                <a:cs typeface="Times New Roman"/>
              </a:rPr>
              <a:t>tra i discepoli di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ed i più </a:t>
            </a:r>
            <a:r>
              <a:rPr sz="1200" spc="-5" dirty="0">
                <a:latin typeface="Times New Roman"/>
                <a:cs typeface="Times New Roman"/>
              </a:rPr>
              <a:t>recenti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Situazioni gravi si verificavano ad intervalli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pochi giorni,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Andrea, con </a:t>
            </a:r>
            <a:r>
              <a:rPr sz="1200" spc="5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apostoli, si </a:t>
            </a:r>
            <a:r>
              <a:rPr sz="1200" spc="-5" dirty="0">
                <a:latin typeface="Times New Roman"/>
                <a:cs typeface="Times New Roman"/>
              </a:rPr>
              <a:t>adoperava per </a:t>
            </a:r>
            <a:r>
              <a:rPr sz="1200" dirty="0">
                <a:latin typeface="Times New Roman"/>
                <a:cs typeface="Times New Roman"/>
              </a:rPr>
              <a:t>indurre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 contendenti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giungere ad </a:t>
            </a:r>
            <a:r>
              <a:rPr sz="1200" dirty="0">
                <a:latin typeface="Times New Roman"/>
                <a:cs typeface="Times New Roman"/>
              </a:rPr>
              <a:t>un qualche tipo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accomodamento,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almeno</a:t>
            </a:r>
            <a:endParaRPr sz="1200">
              <a:latin typeface="Times New Roman"/>
              <a:cs typeface="Times New Roman"/>
            </a:endParaRPr>
          </a:p>
          <a:p>
            <a:pPr marL="63500" marR="939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temporaneamente. Gesù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partecipare ad </a:t>
            </a:r>
            <a:r>
              <a:rPr sz="1200" dirty="0">
                <a:latin typeface="Times New Roman"/>
                <a:cs typeface="Times New Roman"/>
              </a:rPr>
              <a:t>alcuna di queste riunioni; né volle </a:t>
            </a:r>
            <a:r>
              <a:rPr sz="1200" spc="-5" dirty="0">
                <a:latin typeface="Times New Roman"/>
                <a:cs typeface="Times New Roman"/>
              </a:rPr>
              <a:t>dare alcun consiglio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l’appropriato  aggiustamento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controversie.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offrì </a:t>
            </a:r>
            <a:r>
              <a:rPr sz="1200" dirty="0">
                <a:latin typeface="Times New Roman"/>
                <a:cs typeface="Times New Roman"/>
              </a:rPr>
              <a:t>una sola volta un suggerimento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gli apostoli </a:t>
            </a:r>
            <a:r>
              <a:rPr sz="1200" dirty="0">
                <a:latin typeface="Times New Roman"/>
                <a:cs typeface="Times New Roman"/>
              </a:rPr>
              <a:t>potevano risolvere  </a:t>
            </a:r>
            <a:r>
              <a:rPr sz="1200" spc="-5" dirty="0">
                <a:latin typeface="Times New Roman"/>
                <a:cs typeface="Times New Roman"/>
              </a:rPr>
              <a:t>questi imbarazzanti problemi. Quando Andrea </a:t>
            </a:r>
            <a:r>
              <a:rPr sz="1200" dirty="0">
                <a:latin typeface="Times New Roman"/>
                <a:cs typeface="Times New Roman"/>
              </a:rPr>
              <a:t>veniva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con tali questioni, </a:t>
            </a:r>
            <a:r>
              <a:rPr sz="1200" spc="-5" dirty="0">
                <a:latin typeface="Times New Roman"/>
                <a:cs typeface="Times New Roman"/>
              </a:rPr>
              <a:t>egli diceva sempre: “Non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l’ospite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partecipare alle </a:t>
            </a:r>
            <a:r>
              <a:rPr sz="1200" dirty="0">
                <a:latin typeface="Times New Roman"/>
                <a:cs typeface="Times New Roman"/>
              </a:rPr>
              <a:t>dispute di </a:t>
            </a:r>
            <a:r>
              <a:rPr sz="1200" spc="-5" dirty="0">
                <a:latin typeface="Times New Roman"/>
                <a:cs typeface="Times New Roman"/>
              </a:rPr>
              <a:t>famiglia dei </a:t>
            </a:r>
            <a:r>
              <a:rPr sz="1200" dirty="0">
                <a:latin typeface="Times New Roman"/>
                <a:cs typeface="Times New Roman"/>
              </a:rPr>
              <a:t>suoi invitati; un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saggio non </a:t>
            </a:r>
            <a:r>
              <a:rPr sz="1200" spc="-5" dirty="0">
                <a:latin typeface="Times New Roman"/>
                <a:cs typeface="Times New Roman"/>
              </a:rPr>
              <a:t>prende </a:t>
            </a:r>
            <a:r>
              <a:rPr sz="1200" dirty="0">
                <a:latin typeface="Times New Roman"/>
                <a:cs typeface="Times New Roman"/>
              </a:rPr>
              <a:t>mai partito </a:t>
            </a:r>
            <a:r>
              <a:rPr sz="1200" spc="-5" dirty="0">
                <a:latin typeface="Times New Roman"/>
                <a:cs typeface="Times New Roman"/>
              </a:rPr>
              <a:t>nelle piccole </a:t>
            </a:r>
            <a:r>
              <a:rPr sz="1200" dirty="0">
                <a:latin typeface="Times New Roman"/>
                <a:cs typeface="Times New Roman"/>
              </a:rPr>
              <a:t>liti </a:t>
            </a:r>
            <a:r>
              <a:rPr sz="1200" spc="-5" dirty="0">
                <a:latin typeface="Times New Roman"/>
                <a:cs typeface="Times New Roman"/>
              </a:rPr>
              <a:t>dei propri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(1589.5) 141:3.4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mostrava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saggezza e </a:t>
            </a:r>
            <a:r>
              <a:rPr sz="1200" spc="-5" dirty="0">
                <a:latin typeface="Times New Roman"/>
                <a:cs typeface="Times New Roman"/>
              </a:rPr>
              <a:t>manifestava </a:t>
            </a:r>
            <a:r>
              <a:rPr sz="1200" dirty="0">
                <a:latin typeface="Times New Roman"/>
                <a:cs typeface="Times New Roman"/>
              </a:rPr>
              <a:t>una perfetta </a:t>
            </a:r>
            <a:r>
              <a:rPr sz="1200" spc="-5" dirty="0">
                <a:latin typeface="Times New Roman"/>
                <a:cs typeface="Times New Roman"/>
              </a:rPr>
              <a:t>imparzialità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discepoli. Gesù era </a:t>
            </a:r>
            <a:r>
              <a:rPr sz="1200" dirty="0">
                <a:latin typeface="Times New Roman"/>
                <a:cs typeface="Times New Roman"/>
              </a:rPr>
              <a:t>veramente un conduttore di uomini; </a:t>
            </a:r>
            <a:r>
              <a:rPr sz="1200" spc="-5" dirty="0">
                <a:latin typeface="Times New Roman"/>
                <a:cs typeface="Times New Roman"/>
              </a:rPr>
              <a:t>egli esercitava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della  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fascino </a:t>
            </a:r>
            <a:r>
              <a:rPr sz="1200" dirty="0">
                <a:latin typeface="Times New Roman"/>
                <a:cs typeface="Times New Roman"/>
              </a:rPr>
              <a:t>e di forza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personalità.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sottile influenza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vita rude, </a:t>
            </a:r>
            <a:r>
              <a:rPr sz="1200" dirty="0">
                <a:latin typeface="Times New Roman"/>
                <a:cs typeface="Times New Roman"/>
              </a:rPr>
              <a:t>nomade e senza  </a:t>
            </a:r>
            <a:r>
              <a:rPr sz="1200" spc="-5" dirty="0">
                <a:latin typeface="Times New Roman"/>
                <a:cs typeface="Times New Roman"/>
              </a:rPr>
              <a:t>casa. C’erano </a:t>
            </a:r>
            <a:r>
              <a:rPr sz="1200" dirty="0">
                <a:latin typeface="Times New Roman"/>
                <a:cs typeface="Times New Roman"/>
              </a:rPr>
              <a:t>un’attrattiva </a:t>
            </a:r>
            <a:r>
              <a:rPr sz="1200" spc="-5" dirty="0">
                <a:latin typeface="Times New Roman"/>
                <a:cs typeface="Times New Roman"/>
              </a:rPr>
              <a:t>intellettuale ed </a:t>
            </a:r>
            <a:r>
              <a:rPr sz="1200" dirty="0">
                <a:latin typeface="Times New Roman"/>
                <a:cs typeface="Times New Roman"/>
              </a:rPr>
              <a:t>un potere </a:t>
            </a:r>
            <a:r>
              <a:rPr sz="1200" spc="-5" dirty="0">
                <a:latin typeface="Times New Roman"/>
                <a:cs typeface="Times New Roman"/>
              </a:rPr>
              <a:t>d’attrazione spirituale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autoritario d’insegnare,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logica  lucida, nella sua </a:t>
            </a:r>
            <a:r>
              <a:rPr sz="1200" dirty="0">
                <a:latin typeface="Times New Roman"/>
                <a:cs typeface="Times New Roman"/>
              </a:rPr>
              <a:t>forza di </a:t>
            </a:r>
            <a:r>
              <a:rPr sz="1200" spc="-5" dirty="0">
                <a:latin typeface="Times New Roman"/>
                <a:cs typeface="Times New Roman"/>
              </a:rPr>
              <a:t>ragionamento,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sagace </a:t>
            </a:r>
            <a:r>
              <a:rPr sz="1200" dirty="0">
                <a:latin typeface="Times New Roman"/>
                <a:cs typeface="Times New Roman"/>
              </a:rPr>
              <a:t>intuito,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prontezza di </a:t>
            </a:r>
            <a:r>
              <a:rPr sz="1200" spc="-5" dirty="0">
                <a:latin typeface="Times New Roman"/>
                <a:cs typeface="Times New Roman"/>
              </a:rPr>
              <a:t>mente, nel suo equilibrio </a:t>
            </a:r>
            <a:r>
              <a:rPr sz="1200" dirty="0">
                <a:latin typeface="Times New Roman"/>
                <a:cs typeface="Times New Roman"/>
              </a:rPr>
              <a:t>incomparabile e 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tolleranza.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semplice, </a:t>
            </a:r>
            <a:r>
              <a:rPr sz="1200" dirty="0">
                <a:latin typeface="Times New Roman"/>
                <a:cs typeface="Times New Roman"/>
              </a:rPr>
              <a:t>virile, </a:t>
            </a:r>
            <a:r>
              <a:rPr sz="1200" spc="-5" dirty="0">
                <a:latin typeface="Times New Roman"/>
                <a:cs typeface="Times New Roman"/>
              </a:rPr>
              <a:t>onesto </a:t>
            </a:r>
            <a:r>
              <a:rPr sz="1200" dirty="0">
                <a:latin typeface="Times New Roman"/>
                <a:cs typeface="Times New Roman"/>
              </a:rPr>
              <a:t>ed intrepido. Con 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fisica ed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intellettuale</a:t>
            </a:r>
            <a:endParaRPr sz="1200">
              <a:latin typeface="Times New Roman"/>
              <a:cs typeface="Times New Roman"/>
            </a:endParaRPr>
          </a:p>
          <a:p>
            <a:pPr marL="63500" marR="5416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manifestata nella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Maestro, c’erano </a:t>
            </a:r>
            <a:r>
              <a:rPr sz="1200" dirty="0">
                <a:latin typeface="Times New Roman"/>
                <a:cs typeface="Times New Roman"/>
              </a:rPr>
              <a:t>anche tutte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bellezze </a:t>
            </a:r>
            <a:r>
              <a:rPr sz="1200" spc="-5" dirty="0">
                <a:latin typeface="Times New Roman"/>
                <a:cs typeface="Times New Roman"/>
              </a:rPr>
              <a:t>spirituali dell’essere che erano associate alla </a:t>
            </a:r>
            <a:r>
              <a:rPr sz="1200" spc="15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pazienza,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tenerezza,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mansuetudine, </a:t>
            </a:r>
            <a:r>
              <a:rPr sz="1200" dirty="0">
                <a:latin typeface="Times New Roman"/>
                <a:cs typeface="Times New Roman"/>
              </a:rPr>
              <a:t>la dolcezza 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l’umiltà.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889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(1589.6) 141:3.5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una personalità </a:t>
            </a:r>
            <a:r>
              <a:rPr sz="1200" spc="-5" dirty="0">
                <a:latin typeface="Times New Roman"/>
                <a:cs typeface="Times New Roman"/>
              </a:rPr>
              <a:t>forte ed energica; egli </a:t>
            </a:r>
            <a:r>
              <a:rPr sz="1200" dirty="0">
                <a:latin typeface="Times New Roman"/>
                <a:cs typeface="Times New Roman"/>
              </a:rPr>
              <a:t>era una potenza intellettuale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roccaforte 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 non solo </a:t>
            </a:r>
            <a:r>
              <a:rPr sz="1200" spc="-5" dirty="0">
                <a:latin typeface="Times New Roman"/>
                <a:cs typeface="Times New Roman"/>
              </a:rPr>
              <a:t>attirava </a:t>
            </a:r>
            <a:r>
              <a:rPr sz="1200" dirty="0">
                <a:latin typeface="Times New Roman"/>
                <a:cs typeface="Times New Roman"/>
              </a:rPr>
              <a:t>tra i suoi </a:t>
            </a:r>
            <a:r>
              <a:rPr sz="1200" spc="-5" dirty="0">
                <a:latin typeface="Times New Roman"/>
                <a:cs typeface="Times New Roman"/>
              </a:rPr>
              <a:t>discepoli delle </a:t>
            </a:r>
            <a:r>
              <a:rPr sz="1200" dirty="0">
                <a:latin typeface="Times New Roman"/>
                <a:cs typeface="Times New Roman"/>
              </a:rPr>
              <a:t>donne inclini </a:t>
            </a:r>
            <a:r>
              <a:rPr sz="1200" spc="-5" dirty="0">
                <a:latin typeface="Times New Roman"/>
                <a:cs typeface="Times New Roman"/>
              </a:rPr>
              <a:t>alla spiritualità,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l’istruito </a:t>
            </a:r>
            <a:r>
              <a:rPr sz="1200" spc="-5" dirty="0">
                <a:latin typeface="Times New Roman"/>
                <a:cs typeface="Times New Roman"/>
              </a:rPr>
              <a:t>ed  intellettuale Nicodemo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coraggioso </a:t>
            </a:r>
            <a:r>
              <a:rPr sz="1200" dirty="0">
                <a:latin typeface="Times New Roman"/>
                <a:cs typeface="Times New Roman"/>
              </a:rPr>
              <a:t>soldato romano, il </a:t>
            </a:r>
            <a:r>
              <a:rPr sz="1200" spc="-5" dirty="0">
                <a:latin typeface="Times New Roman"/>
                <a:cs typeface="Times New Roman"/>
              </a:rPr>
              <a:t>capitano </a:t>
            </a:r>
            <a:r>
              <a:rPr sz="1200" dirty="0">
                <a:latin typeface="Times New Roman"/>
                <a:cs typeface="Times New Roman"/>
              </a:rPr>
              <a:t>di guardia </a:t>
            </a:r>
            <a:r>
              <a:rPr sz="1200" spc="-5" dirty="0">
                <a:latin typeface="Times New Roman"/>
                <a:cs typeface="Times New Roman"/>
              </a:rPr>
              <a:t>alla croce, </a:t>
            </a:r>
            <a:r>
              <a:rPr sz="1200" dirty="0">
                <a:latin typeface="Times New Roman"/>
                <a:cs typeface="Times New Roman"/>
              </a:rPr>
              <a:t>che dopo aver </a:t>
            </a:r>
            <a:r>
              <a:rPr sz="1200" spc="-5" dirty="0">
                <a:latin typeface="Times New Roman"/>
                <a:cs typeface="Times New Roman"/>
              </a:rPr>
              <a:t>assistito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Maestro disse: “In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vigorosi </a:t>
            </a:r>
            <a:r>
              <a:rPr sz="1200" dirty="0">
                <a:latin typeface="Times New Roman"/>
                <a:cs typeface="Times New Roman"/>
              </a:rPr>
              <a:t>e rudi </a:t>
            </a:r>
            <a:r>
              <a:rPr sz="1200" spc="-5" dirty="0">
                <a:latin typeface="Times New Roman"/>
                <a:cs typeface="Times New Roman"/>
              </a:rPr>
              <a:t>pescatori galilei </a:t>
            </a:r>
            <a:r>
              <a:rPr sz="1200" dirty="0">
                <a:latin typeface="Times New Roman"/>
                <a:cs typeface="Times New Roman"/>
              </a:rPr>
              <a:t>lo chiamavano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93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(1590.1) 141:3.6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ritratti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sono </a:t>
            </a:r>
            <a:r>
              <a:rPr sz="1200" dirty="0">
                <a:latin typeface="Times New Roman"/>
                <a:cs typeface="Times New Roman"/>
              </a:rPr>
              <a:t>stati molto </a:t>
            </a:r>
            <a:r>
              <a:rPr sz="1200" spc="-5" dirty="0">
                <a:latin typeface="Times New Roman"/>
                <a:cs typeface="Times New Roman"/>
              </a:rPr>
              <a:t>infelici. Queste raffigurazioni del </a:t>
            </a:r>
            <a:r>
              <a:rPr sz="1200" dirty="0">
                <a:latin typeface="Times New Roman"/>
                <a:cs typeface="Times New Roman"/>
              </a:rPr>
              <a:t>Cristo hanno </a:t>
            </a:r>
            <a:r>
              <a:rPr sz="1200" spc="-5" dirty="0">
                <a:latin typeface="Times New Roman"/>
                <a:cs typeface="Times New Roman"/>
              </a:rPr>
              <a:t>esercitato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deleteria sui  giovani;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mercanti del </a:t>
            </a:r>
            <a:r>
              <a:rPr sz="1200" dirty="0">
                <a:latin typeface="Times New Roman"/>
                <a:cs typeface="Times New Roman"/>
              </a:rPr>
              <a:t>Tempio non </a:t>
            </a:r>
            <a:r>
              <a:rPr sz="1200" spc="-5" dirty="0">
                <a:latin typeface="Times New Roman"/>
                <a:cs typeface="Times New Roman"/>
              </a:rPr>
              <a:t>sarebbero fuggiti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se egli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artisti generalmente  hanno </a:t>
            </a:r>
            <a:r>
              <a:rPr sz="1200" dirty="0">
                <a:latin typeface="Times New Roman"/>
                <a:cs typeface="Times New Roman"/>
              </a:rPr>
              <a:t>dipinto.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di una </a:t>
            </a:r>
            <a:r>
              <a:rPr sz="1200" spc="-5" dirty="0">
                <a:latin typeface="Times New Roman"/>
                <a:cs typeface="Times New Roman"/>
              </a:rPr>
              <a:t>virilità austera; </a:t>
            </a:r>
            <a:r>
              <a:rPr sz="1200" dirty="0">
                <a:latin typeface="Times New Roman"/>
                <a:cs typeface="Times New Roman"/>
              </a:rPr>
              <a:t>era buono, ma </a:t>
            </a:r>
            <a:r>
              <a:rPr sz="1200" spc="-5" dirty="0">
                <a:latin typeface="Times New Roman"/>
                <a:cs typeface="Times New Roman"/>
              </a:rPr>
              <a:t>naturale.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mistico </a:t>
            </a:r>
            <a:r>
              <a:rPr sz="1200" dirty="0">
                <a:latin typeface="Times New Roman"/>
                <a:cs typeface="Times New Roman"/>
              </a:rPr>
              <a:t>mite, </a:t>
            </a:r>
            <a:r>
              <a:rPr sz="1200" spc="-5" dirty="0">
                <a:latin typeface="Times New Roman"/>
                <a:cs typeface="Times New Roman"/>
              </a:rPr>
              <a:t>amabile, gentile ed affabile.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era di un </a:t>
            </a:r>
            <a:r>
              <a:rPr sz="1200" spc="-5" dirty="0">
                <a:latin typeface="Times New Roman"/>
                <a:cs typeface="Times New Roman"/>
              </a:rPr>
              <a:t>dinamismo </a:t>
            </a:r>
            <a:r>
              <a:rPr sz="1200" dirty="0">
                <a:latin typeface="Times New Roman"/>
                <a:cs typeface="Times New Roman"/>
              </a:rPr>
              <a:t>galvanizzante.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i="1" dirty="0">
                <a:latin typeface="Times New Roman"/>
                <a:cs typeface="Times New Roman"/>
              </a:rPr>
              <a:t>animato da buone intenzioni,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andava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giro  effettivamente </a:t>
            </a:r>
            <a:r>
              <a:rPr sz="1200" i="1" dirty="0">
                <a:latin typeface="Times New Roman"/>
                <a:cs typeface="Times New Roman"/>
              </a:rPr>
              <a:t>facendo del </a:t>
            </a:r>
            <a:r>
              <a:rPr sz="1200" i="1" spc="-5" dirty="0">
                <a:latin typeface="Times New Roman"/>
                <a:cs typeface="Times New Roman"/>
              </a:rPr>
              <a:t>bene.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(1590.2) 141:3.7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ha mai </a:t>
            </a:r>
            <a:r>
              <a:rPr sz="1200" spc="-5" dirty="0">
                <a:latin typeface="Times New Roman"/>
                <a:cs typeface="Times New Roman"/>
              </a:rPr>
              <a:t>detto: “Venite </a:t>
            </a:r>
            <a:r>
              <a:rPr sz="1200" dirty="0">
                <a:latin typeface="Times New Roman"/>
                <a:cs typeface="Times New Roman"/>
              </a:rPr>
              <a:t>a me voi tutti </a:t>
            </a:r>
            <a:r>
              <a:rPr sz="1200" spc="-5" dirty="0">
                <a:latin typeface="Times New Roman"/>
                <a:cs typeface="Times New Roman"/>
              </a:rPr>
              <a:t>che siete indolenti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sognatori.” Ma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più volte: </a:t>
            </a:r>
            <a:r>
              <a:rPr sz="1200" spc="-5" dirty="0">
                <a:latin typeface="Times New Roman"/>
                <a:cs typeface="Times New Roman"/>
              </a:rPr>
              <a:t>“Venite </a:t>
            </a:r>
            <a:r>
              <a:rPr sz="1200" dirty="0">
                <a:latin typeface="Times New Roman"/>
                <a:cs typeface="Times New Roman"/>
              </a:rPr>
              <a:t>a me  voi tutti che </a:t>
            </a:r>
            <a:r>
              <a:rPr sz="1200" i="1" dirty="0">
                <a:latin typeface="Times New Roman"/>
                <a:cs typeface="Times New Roman"/>
              </a:rPr>
              <a:t>faticate </a:t>
            </a:r>
            <a:r>
              <a:rPr sz="1200" dirty="0">
                <a:latin typeface="Times New Roman"/>
                <a:cs typeface="Times New Roman"/>
              </a:rPr>
              <a:t>e io vi </a:t>
            </a:r>
            <a:r>
              <a:rPr sz="1200" spc="-5" dirty="0">
                <a:latin typeface="Times New Roman"/>
                <a:cs typeface="Times New Roman"/>
              </a:rPr>
              <a:t>darò riposo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spirituale.”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giogo del Maestro </a:t>
            </a:r>
            <a:r>
              <a:rPr sz="1200" dirty="0">
                <a:latin typeface="Times New Roman"/>
                <a:cs typeface="Times New Roman"/>
              </a:rPr>
              <a:t>è in verità </a:t>
            </a:r>
            <a:r>
              <a:rPr sz="1200" spc="-5" dirty="0">
                <a:latin typeface="Times New Roman"/>
                <a:cs typeface="Times New Roman"/>
              </a:rPr>
              <a:t>leggero,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così egli </a:t>
            </a:r>
            <a:r>
              <a:rPr sz="1200" dirty="0">
                <a:latin typeface="Times New Roman"/>
                <a:cs typeface="Times New Roman"/>
              </a:rPr>
              <a:t>non lo  impone mai;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prendere </a:t>
            </a:r>
            <a:r>
              <a:rPr sz="1200" spc="-5" dirty="0">
                <a:latin typeface="Times New Roman"/>
                <a:cs typeface="Times New Roman"/>
              </a:rPr>
              <a:t>questo giogo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libera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(1590.3) 141:3.8 </a:t>
            </a:r>
            <a:r>
              <a:rPr sz="1200" spc="-5" dirty="0">
                <a:latin typeface="Times New Roman"/>
                <a:cs typeface="Times New Roman"/>
              </a:rPr>
              <a:t>Gesù descrisse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conquista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sacrificio,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dell’orgoglio </a:t>
            </a:r>
            <a:r>
              <a:rPr sz="1200" dirty="0">
                <a:latin typeface="Times New Roman"/>
                <a:cs typeface="Times New Roman"/>
              </a:rPr>
              <a:t>e dell’egoismo. </a:t>
            </a:r>
            <a:r>
              <a:rPr sz="1200" spc="-5" dirty="0">
                <a:latin typeface="Times New Roman"/>
                <a:cs typeface="Times New Roman"/>
              </a:rPr>
              <a:t>Mostrando misericordia  egli </a:t>
            </a:r>
            <a:r>
              <a:rPr sz="1200" dirty="0">
                <a:latin typeface="Times New Roman"/>
                <a:cs typeface="Times New Roman"/>
              </a:rPr>
              <a:t>intendeva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spirituale da tutti i </a:t>
            </a:r>
            <a:r>
              <a:rPr sz="1200" spc="-5" dirty="0">
                <a:latin typeface="Times New Roman"/>
                <a:cs typeface="Times New Roman"/>
              </a:rPr>
              <a:t>rancori,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lagnanze,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collera, </a:t>
            </a:r>
            <a:r>
              <a:rPr sz="1200" dirty="0">
                <a:latin typeface="Times New Roman"/>
                <a:cs typeface="Times New Roman"/>
              </a:rPr>
              <a:t>la sete di </a:t>
            </a:r>
            <a:r>
              <a:rPr sz="1200" spc="-5" dirty="0">
                <a:latin typeface="Times New Roman"/>
                <a:cs typeface="Times New Roman"/>
              </a:rPr>
              <a:t>potere personale </a:t>
            </a:r>
            <a:r>
              <a:rPr sz="1200" dirty="0">
                <a:latin typeface="Times New Roman"/>
                <a:cs typeface="Times New Roman"/>
              </a:rPr>
              <a:t>e di vendetta. E  </a:t>
            </a:r>
            <a:r>
              <a:rPr sz="1200" spc="-5" dirty="0">
                <a:latin typeface="Times New Roman"/>
                <a:cs typeface="Times New Roman"/>
              </a:rPr>
              <a:t>quando disse: “Non resistete al male”, spiegò </a:t>
            </a:r>
            <a:r>
              <a:rPr sz="1200" dirty="0">
                <a:latin typeface="Times New Roman"/>
                <a:cs typeface="Times New Roman"/>
              </a:rPr>
              <a:t>più tardi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intendeva condonare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consigliare </a:t>
            </a:r>
            <a:r>
              <a:rPr sz="1200" dirty="0">
                <a:latin typeface="Times New Roman"/>
                <a:cs typeface="Times New Roman"/>
              </a:rPr>
              <a:t>di fraternizzare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5391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l’iniquità. Intendeva </a:t>
            </a:r>
            <a:r>
              <a:rPr sz="1200" dirty="0">
                <a:latin typeface="Times New Roman"/>
                <a:cs typeface="Times New Roman"/>
              </a:rPr>
              <a:t>invece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perdonare,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“non resistere al cattivo trattamento della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all’offesa  </a:t>
            </a:r>
            <a:r>
              <a:rPr sz="1200" spc="-5" dirty="0">
                <a:latin typeface="Times New Roman"/>
                <a:cs typeface="Times New Roman"/>
              </a:rPr>
              <a:t>malvagia dei propri 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dignità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L’insegnamento sul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76200" marR="26670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(1590.4) 141:4.1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Amatus, Gesù trascorse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istruire gli apostoli sul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Dio; più  volte </a:t>
            </a:r>
            <a:r>
              <a:rPr sz="1200" spc="-5" dirty="0">
                <a:latin typeface="Times New Roman"/>
                <a:cs typeface="Times New Roman"/>
              </a:rPr>
              <a:t>egli impresse </a:t>
            </a:r>
            <a:r>
              <a:rPr sz="1200" dirty="0">
                <a:latin typeface="Times New Roman"/>
                <a:cs typeface="Times New Roman"/>
              </a:rPr>
              <a:t>in 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è un Padre, </a:t>
            </a:r>
            <a:r>
              <a:rPr sz="1200" dirty="0">
                <a:latin typeface="Times New Roman"/>
                <a:cs typeface="Times New Roman"/>
              </a:rPr>
              <a:t>non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supremo contabile </a:t>
            </a:r>
            <a:r>
              <a:rPr sz="1200" spc="-5" dirty="0">
                <a:latin typeface="Times New Roman"/>
                <a:cs typeface="Times New Roman"/>
              </a:rPr>
              <a:t>principalmente occupato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entrate sul registro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figli terreni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sbagliato,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registrazioni del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male da utilizzare </a:t>
            </a:r>
            <a:r>
              <a:rPr sz="1200" spc="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 quando successivamente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avrebbe giudicati </a:t>
            </a:r>
            <a:r>
              <a:rPr sz="1200" dirty="0">
                <a:latin typeface="Times New Roman"/>
                <a:cs typeface="Times New Roman"/>
              </a:rPr>
              <a:t>come Giudice </a:t>
            </a:r>
            <a:r>
              <a:rPr sz="1200" spc="-5" dirty="0">
                <a:latin typeface="Times New Roman"/>
                <a:cs typeface="Times New Roman"/>
              </a:rPr>
              <a:t>imparziale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creazione. Gli Ebrei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53095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5416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concepito Dio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sovrano universale,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nazione, ma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prima una </a:t>
            </a:r>
            <a:r>
              <a:rPr sz="1200" spc="-5" dirty="0">
                <a:latin typeface="Times New Roman"/>
                <a:cs typeface="Times New Roman"/>
              </a:rPr>
              <a:t>grande quantità </a:t>
            </a:r>
            <a:r>
              <a:rPr sz="1200" dirty="0">
                <a:latin typeface="Times New Roman"/>
                <a:cs typeface="Times New Roman"/>
              </a:rPr>
              <a:t>di uomini  </a:t>
            </a:r>
            <a:r>
              <a:rPr sz="1200" spc="-5" dirty="0">
                <a:latin typeface="Times New Roman"/>
                <a:cs typeface="Times New Roman"/>
              </a:rPr>
              <a:t>mortali aveva concepito Dio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amorevole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</a:t>
            </a:r>
            <a:r>
              <a:rPr sz="1200" i="1" spc="-5" dirty="0">
                <a:latin typeface="Times New Roman"/>
                <a:cs typeface="Times New Roman"/>
              </a:rPr>
              <a:t>individuo.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(1590.5) 141:4.2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alla </a:t>
            </a:r>
            <a:r>
              <a:rPr sz="1200" spc="-5" dirty="0">
                <a:latin typeface="Times New Roman"/>
                <a:cs typeface="Times New Roman"/>
              </a:rPr>
              <a:t>domanda </a:t>
            </a:r>
            <a:r>
              <a:rPr sz="1200" dirty="0">
                <a:latin typeface="Times New Roman"/>
                <a:cs typeface="Times New Roman"/>
              </a:rPr>
              <a:t>di Tommaso: “Chi è </a:t>
            </a:r>
            <a:r>
              <a:rPr sz="1200" spc="-5" dirty="0">
                <a:latin typeface="Times New Roman"/>
                <a:cs typeface="Times New Roman"/>
              </a:rPr>
              <a:t>questo Dio del </a:t>
            </a:r>
            <a:r>
              <a:rPr sz="1200" dirty="0">
                <a:latin typeface="Times New Roman"/>
                <a:cs typeface="Times New Roman"/>
              </a:rPr>
              <a:t>regno?” </a:t>
            </a:r>
            <a:r>
              <a:rPr sz="1200" spc="-5" dirty="0">
                <a:latin typeface="Times New Roman"/>
                <a:cs typeface="Times New Roman"/>
              </a:rPr>
              <a:t>Gesù replicò: 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la religione — il  mio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— non è niente di più o di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fiducioso riconoscimento della verità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Ed io sono qui tra di  voi nella </a:t>
            </a:r>
            <a:r>
              <a:rPr sz="1200" spc="-5" dirty="0">
                <a:latin typeface="Times New Roman"/>
                <a:cs typeface="Times New Roman"/>
              </a:rPr>
              <a:t>carne per chiarire entrambe queste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mia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insegnamenti.”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02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(1590.6) 141:4.3 </a:t>
            </a:r>
            <a:r>
              <a:rPr sz="1200" spc="-5" dirty="0">
                <a:latin typeface="Times New Roman"/>
                <a:cs typeface="Times New Roman"/>
              </a:rPr>
              <a:t>Gesù cercò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dei suoi apostoli dall’idea che </a:t>
            </a:r>
            <a:r>
              <a:rPr sz="1200" dirty="0">
                <a:latin typeface="Times New Roman"/>
                <a:cs typeface="Times New Roman"/>
              </a:rPr>
              <a:t>l’offerta di </a:t>
            </a:r>
            <a:r>
              <a:rPr sz="1200" spc="-5" dirty="0">
                <a:latin typeface="Times New Roman"/>
                <a:cs typeface="Times New Roman"/>
              </a:rPr>
              <a:t>sacrifici animali 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dovere  religioso. Ma </a:t>
            </a:r>
            <a:r>
              <a:rPr sz="1200" dirty="0">
                <a:latin typeface="Times New Roman"/>
                <a:cs typeface="Times New Roman"/>
              </a:rPr>
              <a:t>questi uomini, </a:t>
            </a:r>
            <a:r>
              <a:rPr sz="1200" spc="-5" dirty="0">
                <a:latin typeface="Times New Roman"/>
                <a:cs typeface="Times New Roman"/>
              </a:rPr>
              <a:t>educati nella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sacrificio quotidiano,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lenti a </a:t>
            </a:r>
            <a:r>
              <a:rPr sz="1200" spc="-5" dirty="0">
                <a:latin typeface="Times New Roman"/>
                <a:cs typeface="Times New Roman"/>
              </a:rPr>
              <a:t>comprendere ciò che egli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dire.  Ciononostante,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stancò d’insegnare. 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apostoli con </a:t>
            </a:r>
            <a:r>
              <a:rPr sz="1200" dirty="0">
                <a:latin typeface="Times New Roman"/>
                <a:cs typeface="Times New Roman"/>
              </a:rPr>
              <a:t>un solo  </a:t>
            </a:r>
            <a:r>
              <a:rPr sz="1200" spc="-5" dirty="0">
                <a:latin typeface="Times New Roman"/>
                <a:cs typeface="Times New Roman"/>
              </a:rPr>
              <a:t>esempio, riformulava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messaggio impiegando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parabola allo scopo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illuminarli.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(1590.7)  141:4.4 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stesso periodo Gesù </a:t>
            </a:r>
            <a:r>
              <a:rPr sz="1200" dirty="0">
                <a:latin typeface="Times New Roman"/>
                <a:cs typeface="Times New Roman"/>
              </a:rPr>
              <a:t>cominciò ad </a:t>
            </a:r>
            <a:r>
              <a:rPr sz="1200" spc="-5" dirty="0">
                <a:latin typeface="Times New Roman"/>
                <a:cs typeface="Times New Roman"/>
              </a:rPr>
              <a:t>istruire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sulla loro missione “di consolare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101600" marR="14414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afflitti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curare gli ammalati”.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parlò loro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dell’uomo totale — </a:t>
            </a:r>
            <a:r>
              <a:rPr sz="1200" spc="-5" dirty="0">
                <a:latin typeface="Times New Roman"/>
                <a:cs typeface="Times New Roman"/>
              </a:rPr>
              <a:t>dell’unione del </a:t>
            </a:r>
            <a:r>
              <a:rPr sz="1200" dirty="0">
                <a:latin typeface="Times New Roman"/>
                <a:cs typeface="Times New Roman"/>
              </a:rPr>
              <a:t>corpo,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dello </a:t>
            </a:r>
            <a:r>
              <a:rPr sz="1200" spc="-5" dirty="0">
                <a:latin typeface="Times New Roman"/>
                <a:cs typeface="Times New Roman"/>
              </a:rPr>
              <a:t>spirito  per formare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singolo </a:t>
            </a:r>
            <a:r>
              <a:rPr sz="1200" dirty="0">
                <a:latin typeface="Times New Roman"/>
                <a:cs typeface="Times New Roman"/>
              </a:rPr>
              <a:t>uomo o donna. </a:t>
            </a:r>
            <a:r>
              <a:rPr sz="1200" spc="-5" dirty="0">
                <a:latin typeface="Times New Roman"/>
                <a:cs typeface="Times New Roman"/>
              </a:rPr>
              <a:t>Gesù espose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le tre forme di </a:t>
            </a:r>
            <a:r>
              <a:rPr sz="1200" spc="-5" dirty="0">
                <a:latin typeface="Times New Roman"/>
                <a:cs typeface="Times New Roman"/>
              </a:rPr>
              <a:t>afflizione che avrebbero incontrato </a:t>
            </a:r>
            <a:r>
              <a:rPr sz="1200" dirty="0">
                <a:latin typeface="Times New Roman"/>
                <a:cs typeface="Times New Roman"/>
              </a:rPr>
              <a:t>e continuò  </a:t>
            </a:r>
            <a:r>
              <a:rPr sz="1200" spc="-5" dirty="0">
                <a:latin typeface="Times New Roman"/>
                <a:cs typeface="Times New Roman"/>
              </a:rPr>
              <a:t>spiegando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come avrebbero dovuto </a:t>
            </a:r>
            <a:r>
              <a:rPr sz="1200" dirty="0">
                <a:latin typeface="Times New Roman"/>
                <a:cs typeface="Times New Roman"/>
              </a:rPr>
              <a:t>curare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soffrivano delle </a:t>
            </a:r>
            <a:r>
              <a:rPr sz="1200" spc="-5" dirty="0">
                <a:latin typeface="Times New Roman"/>
                <a:cs typeface="Times New Roman"/>
              </a:rPr>
              <a:t>malattie umane. Egli insegnò </a:t>
            </a:r>
            <a:r>
              <a:rPr sz="1200" dirty="0">
                <a:latin typeface="Times New Roman"/>
                <a:cs typeface="Times New Roman"/>
              </a:rPr>
              <a:t>loro 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riconoscere: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(1591.1) 141:4.5 </a:t>
            </a:r>
            <a:r>
              <a:rPr sz="1200" dirty="0">
                <a:latin typeface="Times New Roman"/>
                <a:cs typeface="Times New Roman"/>
              </a:rPr>
              <a:t>1. I mali della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afflizioni comunemente considerate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malattie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58800" marR="744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(1591.2) 141:4.6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disturbi </a:t>
            </a:r>
            <a:r>
              <a:rPr sz="1200" dirty="0">
                <a:latin typeface="Times New Roman"/>
                <a:cs typeface="Times New Roman"/>
              </a:rPr>
              <a:t>della mente —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afflizioni non </a:t>
            </a:r>
            <a:r>
              <a:rPr sz="1200" spc="-5" dirty="0">
                <a:latin typeface="Times New Roman"/>
                <a:cs typeface="Times New Roman"/>
              </a:rPr>
              <a:t>fisiche che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successivamente considerate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disturbi </a:t>
            </a:r>
            <a:r>
              <a:rPr sz="1200" dirty="0">
                <a:latin typeface="Times New Roman"/>
                <a:cs typeface="Times New Roman"/>
              </a:rPr>
              <a:t>emotivi e </a:t>
            </a:r>
            <a:r>
              <a:rPr sz="1200" spc="-5" dirty="0">
                <a:latin typeface="Times New Roman"/>
                <a:cs typeface="Times New Roman"/>
              </a:rPr>
              <a:t>mentali.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(1591.3) 141:4.7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possessione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spiriti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cattivi.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705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(1591.4) 141:4.8 </a:t>
            </a:r>
            <a:r>
              <a:rPr sz="1200" spc="-5" dirty="0">
                <a:latin typeface="Times New Roman"/>
                <a:cs typeface="Times New Roman"/>
              </a:rPr>
              <a:t>Gesù spiegò ai suoi apostoli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parecchie occasioni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qualcosa riguardo all’origine,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quel tempo spesso </a:t>
            </a:r>
            <a:r>
              <a:rPr sz="1200" dirty="0">
                <a:latin typeface="Times New Roman"/>
                <a:cs typeface="Times New Roman"/>
              </a:rPr>
              <a:t>chiamati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spiriti impuri.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conosceva </a:t>
            </a:r>
            <a:r>
              <a:rPr sz="1200" dirty="0">
                <a:latin typeface="Times New Roman"/>
                <a:cs typeface="Times New Roman"/>
              </a:rPr>
              <a:t>bene 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la possessione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demenza,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la </a:t>
            </a:r>
            <a:r>
              <a:rPr sz="1200" spc="-5" dirty="0">
                <a:latin typeface="Times New Roman"/>
                <a:cs typeface="Times New Roman"/>
              </a:rPr>
              <a:t>ignoravano. Né </a:t>
            </a:r>
            <a:r>
              <a:rPr sz="1200" dirty="0">
                <a:latin typeface="Times New Roman"/>
                <a:cs typeface="Times New Roman"/>
              </a:rPr>
              <a:t>era possibile </a:t>
            </a:r>
            <a:r>
              <a:rPr sz="1200" spc="-5" dirty="0">
                <a:latin typeface="Times New Roman"/>
                <a:cs typeface="Times New Roman"/>
              </a:rPr>
              <a:t>per Gesù, </a:t>
            </a:r>
            <a:r>
              <a:rPr sz="1200" dirty="0">
                <a:latin typeface="Times New Roman"/>
                <a:cs typeface="Times New Roman"/>
              </a:rPr>
              <a:t>data la loro limitata conoscenza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primitiva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rendere </a:t>
            </a:r>
            <a:r>
              <a:rPr sz="1200" spc="-5" dirty="0">
                <a:latin typeface="Times New Roman"/>
                <a:cs typeface="Times New Roman"/>
              </a:rPr>
              <a:t>questa materia pienamente comprensibile. Ma egli disse </a:t>
            </a:r>
            <a:r>
              <a:rPr sz="1200" dirty="0">
                <a:latin typeface="Times New Roman"/>
                <a:cs typeface="Times New Roman"/>
              </a:rPr>
              <a:t>loro molte volte, </a:t>
            </a:r>
            <a:r>
              <a:rPr sz="1200" spc="-5" dirty="0">
                <a:latin typeface="Times New Roman"/>
                <a:cs typeface="Times New Roman"/>
              </a:rPr>
              <a:t>alludendo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cattivi: “Essi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molesteranno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quando io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salito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da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avrò </a:t>
            </a:r>
            <a:r>
              <a:rPr sz="1200" dirty="0">
                <a:latin typeface="Times New Roman"/>
                <a:cs typeface="Times New Roman"/>
              </a:rPr>
              <a:t>sparso il mio spirito </a:t>
            </a:r>
            <a:r>
              <a:rPr sz="1200" spc="-5" dirty="0">
                <a:latin typeface="Times New Roman"/>
                <a:cs typeface="Times New Roman"/>
              </a:rPr>
              <a:t>su 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  nel </a:t>
            </a:r>
            <a:r>
              <a:rPr sz="1200" dirty="0">
                <a:latin typeface="Times New Roman"/>
                <a:cs typeface="Times New Roman"/>
              </a:rPr>
              <a:t>momento in cui il </a:t>
            </a:r>
            <a:r>
              <a:rPr sz="1200" spc="-5" dirty="0">
                <a:latin typeface="Times New Roman"/>
                <a:cs typeface="Times New Roman"/>
              </a:rPr>
              <a:t>regno verrà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5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(1591.5) 141:4.9 </a:t>
            </a:r>
            <a:r>
              <a:rPr sz="1200" spc="-5" dirty="0">
                <a:latin typeface="Times New Roman"/>
                <a:cs typeface="Times New Roman"/>
              </a:rPr>
              <a:t>Di settimana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mese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mese,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quest’anno, gli apostoli rivolsero </a:t>
            </a:r>
            <a:r>
              <a:rPr sz="1200" dirty="0">
                <a:latin typeface="Times New Roman"/>
                <a:cs typeface="Times New Roman"/>
              </a:rPr>
              <a:t>sempre più la loro </a:t>
            </a:r>
            <a:r>
              <a:rPr sz="1200" spc="-5" dirty="0">
                <a:latin typeface="Times New Roman"/>
                <a:cs typeface="Times New Roman"/>
              </a:rPr>
              <a:t>attenzione al 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ammalati.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L’unità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spirituale</a:t>
            </a:r>
            <a:endParaRPr sz="1600">
              <a:latin typeface="Times New Roman"/>
              <a:cs typeface="Times New Roman"/>
            </a:endParaRPr>
          </a:p>
          <a:p>
            <a:pPr marL="63500" marR="2717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(1591.6) 141:5.1 </a:t>
            </a:r>
            <a:r>
              <a:rPr sz="1200" spc="-5" dirty="0">
                <a:latin typeface="Times New Roman"/>
                <a:cs typeface="Times New Roman"/>
              </a:rPr>
              <a:t>Una delle riunioni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 ad Amatus </a:t>
            </a:r>
            <a:r>
              <a:rPr sz="1200" dirty="0">
                <a:latin typeface="Times New Roman"/>
                <a:cs typeface="Times New Roman"/>
              </a:rPr>
              <a:t>fu quella in cui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discusse dell’unità </a:t>
            </a:r>
            <a:r>
              <a:rPr sz="1200" spc="-5" dirty="0">
                <a:latin typeface="Times New Roman"/>
                <a:cs typeface="Times New Roman"/>
              </a:rPr>
              <a:t>spirituale. Giacomo  Zebedeo aveva chiesto: “Maestro, come </a:t>
            </a:r>
            <a:r>
              <a:rPr sz="1200" dirty="0">
                <a:latin typeface="Times New Roman"/>
                <a:cs typeface="Times New Roman"/>
              </a:rPr>
              <a:t>impareremo ad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lo stesso punto di vista e 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così di </a:t>
            </a:r>
            <a:r>
              <a:rPr sz="1200" spc="-5" dirty="0">
                <a:latin typeface="Times New Roman"/>
                <a:cs typeface="Times New Roman"/>
              </a:rPr>
              <a:t>maggiore armonia </a:t>
            </a:r>
            <a:r>
              <a:rPr sz="1200" dirty="0">
                <a:latin typeface="Times New Roman"/>
                <a:cs typeface="Times New Roman"/>
              </a:rPr>
              <a:t>tra di  noi?”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questa domanda fu </a:t>
            </a:r>
            <a:r>
              <a:rPr sz="1200" dirty="0">
                <a:latin typeface="Times New Roman"/>
                <a:cs typeface="Times New Roman"/>
              </a:rPr>
              <a:t>scosso </a:t>
            </a:r>
            <a:r>
              <a:rPr sz="1200" spc="-5" dirty="0">
                <a:latin typeface="Times New Roman"/>
                <a:cs typeface="Times New Roman"/>
              </a:rPr>
              <a:t>nel suo spirito </a:t>
            </a:r>
            <a:r>
              <a:rPr sz="1200" dirty="0">
                <a:latin typeface="Times New Roman"/>
                <a:cs typeface="Times New Roman"/>
              </a:rPr>
              <a:t>a tal punto che </a:t>
            </a:r>
            <a:r>
              <a:rPr sz="1200" spc="-5" dirty="0">
                <a:latin typeface="Times New Roman"/>
                <a:cs typeface="Times New Roman"/>
              </a:rPr>
              <a:t>replicò: “Giacomo, Giacomo, </a:t>
            </a:r>
            <a:r>
              <a:rPr sz="1200" dirty="0">
                <a:latin typeface="Times New Roman"/>
                <a:cs typeface="Times New Roman"/>
              </a:rPr>
              <a:t>quando ti ho  </a:t>
            </a:r>
            <a:r>
              <a:rPr sz="1200" spc="-5" dirty="0">
                <a:latin typeface="Times New Roman"/>
                <a:cs typeface="Times New Roman"/>
              </a:rPr>
              <a:t>insegnato che </a:t>
            </a:r>
            <a:r>
              <a:rPr sz="1200" dirty="0">
                <a:latin typeface="Times New Roman"/>
                <a:cs typeface="Times New Roman"/>
              </a:rPr>
              <a:t>dovreste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tutti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venuto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spirituale affinché i 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vivere delle </a:t>
            </a:r>
            <a:r>
              <a:rPr sz="1200" dirty="0">
                <a:latin typeface="Times New Roman"/>
                <a:cs typeface="Times New Roman"/>
              </a:rPr>
              <a:t>vite individuali di </a:t>
            </a:r>
            <a:r>
              <a:rPr sz="1200" spc="-5" dirty="0">
                <a:latin typeface="Times New Roman"/>
                <a:cs typeface="Times New Roman"/>
              </a:rPr>
              <a:t>originalità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libertà davanti </a:t>
            </a:r>
            <a:r>
              <a:rPr sz="1200" dirty="0">
                <a:latin typeface="Times New Roman"/>
                <a:cs typeface="Times New Roman"/>
              </a:rPr>
              <a:t>a Dio.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desidero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1682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l’armonia sociale </a:t>
            </a:r>
            <a:r>
              <a:rPr sz="1200" dirty="0">
                <a:latin typeface="Times New Roman"/>
                <a:cs typeface="Times New Roman"/>
              </a:rPr>
              <a:t>e la pace </a:t>
            </a:r>
            <a:r>
              <a:rPr sz="1200" spc="-5" dirty="0">
                <a:latin typeface="Times New Roman"/>
                <a:cs typeface="Times New Roman"/>
              </a:rPr>
              <a:t>fraterna siano raggiunte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della </a:t>
            </a:r>
            <a:r>
              <a:rPr sz="1200" dirty="0">
                <a:latin typeface="Times New Roman"/>
                <a:cs typeface="Times New Roman"/>
              </a:rPr>
              <a:t>libera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dell’originalità spirituale. </a:t>
            </a:r>
            <a:r>
              <a:rPr sz="1200" dirty="0">
                <a:latin typeface="Times New Roman"/>
                <a:cs typeface="Times New Roman"/>
              </a:rPr>
              <a:t>Ciò che vi  </a:t>
            </a:r>
            <a:r>
              <a:rPr sz="1200" spc="-5" dirty="0">
                <a:latin typeface="Times New Roman"/>
                <a:cs typeface="Times New Roman"/>
              </a:rPr>
              <a:t>chiedo,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è l’</a:t>
            </a:r>
            <a:r>
              <a:rPr sz="1200" i="1" dirty="0">
                <a:latin typeface="Times New Roman"/>
                <a:cs typeface="Times New Roman"/>
              </a:rPr>
              <a:t>unità spirituale —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possiate sperimentarla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gioia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consacrazione congiunta </a:t>
            </a:r>
            <a:r>
              <a:rPr sz="1200" dirty="0">
                <a:latin typeface="Times New Roman"/>
                <a:cs typeface="Times New Roman"/>
              </a:rPr>
              <a:t>a fare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9240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nei cieli.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dovete avere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punto di vista o </a:t>
            </a:r>
            <a:r>
              <a:rPr sz="1200" spc="-5" dirty="0">
                <a:latin typeface="Times New Roman"/>
                <a:cs typeface="Times New Roman"/>
              </a:rPr>
              <a:t>gli stessi sentimenti,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dovete  pensare 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i="1" spc="-5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i="1" spc="-5" dirty="0">
                <a:latin typeface="Times New Roman"/>
                <a:cs typeface="Times New Roman"/>
              </a:rPr>
              <a:t>simili. </a:t>
            </a:r>
            <a:r>
              <a:rPr sz="1200" spc="-5" dirty="0">
                <a:latin typeface="Times New Roman"/>
                <a:cs typeface="Times New Roman"/>
              </a:rPr>
              <a:t>L’unità spirituale deriva dalla coscienza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è </a:t>
            </a:r>
            <a:r>
              <a:rPr sz="1200" spc="-5" dirty="0">
                <a:latin typeface="Times New Roman"/>
                <a:cs typeface="Times New Roman"/>
              </a:rPr>
              <a:t>abitato,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dominato,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dono spirituale </a:t>
            </a:r>
            <a:r>
              <a:rPr sz="1200" spc="-5" dirty="0">
                <a:latin typeface="Times New Roman"/>
                <a:cs typeface="Times New Roman"/>
              </a:rPr>
              <a:t>del Padre celeste.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armonia </a:t>
            </a:r>
            <a:r>
              <a:rPr sz="1200" spc="-5" dirty="0">
                <a:latin typeface="Times New Roman"/>
                <a:cs typeface="Times New Roman"/>
              </a:rPr>
              <a:t>apostolica deve </a:t>
            </a:r>
            <a:r>
              <a:rPr sz="1200" dirty="0">
                <a:latin typeface="Times New Roman"/>
                <a:cs typeface="Times New Roman"/>
              </a:rPr>
              <a:t>scaturire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speranza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è </a:t>
            </a:r>
            <a:r>
              <a:rPr sz="1200" spc="-5" dirty="0">
                <a:latin typeface="Times New Roman"/>
                <a:cs typeface="Times New Roman"/>
              </a:rPr>
              <a:t>identica per </a:t>
            </a:r>
            <a:r>
              <a:rPr sz="1200" dirty="0">
                <a:latin typeface="Times New Roman"/>
                <a:cs typeface="Times New Roman"/>
              </a:rPr>
              <a:t>origine,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084" cy="3368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(1591.7) 141:5.2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voi </a:t>
            </a:r>
            <a:r>
              <a:rPr sz="1200" spc="-5" dirty="0">
                <a:latin typeface="Times New Roman"/>
                <a:cs typeface="Times New Roman"/>
              </a:rPr>
              <a:t>potete sperimentare </a:t>
            </a:r>
            <a:r>
              <a:rPr sz="1200" dirty="0">
                <a:latin typeface="Times New Roman"/>
                <a:cs typeface="Times New Roman"/>
              </a:rPr>
              <a:t>una perfetta unità di </a:t>
            </a:r>
            <a:r>
              <a:rPr sz="1200" spc="-5" dirty="0">
                <a:latin typeface="Times New Roman"/>
                <a:cs typeface="Times New Roman"/>
              </a:rPr>
              <a:t>propositi </a:t>
            </a:r>
            <a:r>
              <a:rPr sz="1200" dirty="0">
                <a:latin typeface="Times New Roman"/>
                <a:cs typeface="Times New Roman"/>
              </a:rPr>
              <a:t>spirituali ed </a:t>
            </a:r>
            <a:r>
              <a:rPr sz="1200" spc="-5" dirty="0">
                <a:latin typeface="Times New Roman"/>
                <a:cs typeface="Times New Roman"/>
              </a:rPr>
              <a:t>una comprensione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derivante dalla </a:t>
            </a:r>
            <a:r>
              <a:rPr sz="1200" dirty="0">
                <a:latin typeface="Times New Roman"/>
                <a:cs typeface="Times New Roman"/>
              </a:rPr>
              <a:t>mutua </a:t>
            </a:r>
            <a:r>
              <a:rPr sz="1200" spc="-5" dirty="0">
                <a:latin typeface="Times New Roman"/>
                <a:cs typeface="Times New Roman"/>
              </a:rPr>
              <a:t>coscienza dell’identità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degli spiriti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E potrete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tutti di questa profonda unità  </a:t>
            </a:r>
            <a:r>
              <a:rPr sz="1200" spc="-5" dirty="0">
                <a:latin typeface="Times New Roman"/>
                <a:cs typeface="Times New Roman"/>
              </a:rPr>
              <a:t>spirituale anche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alla estrema </a:t>
            </a:r>
            <a:r>
              <a:rPr sz="1200" dirty="0">
                <a:latin typeface="Times New Roman"/>
                <a:cs typeface="Times New Roman"/>
              </a:rPr>
              <a:t>diversità delle vostre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individuali di </a:t>
            </a:r>
            <a:r>
              <a:rPr sz="1200" spc="-5" dirty="0">
                <a:latin typeface="Times New Roman"/>
                <a:cs typeface="Times New Roman"/>
              </a:rPr>
              <a:t>pensiero intellettuale,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innato e di  </a:t>
            </a:r>
            <a:r>
              <a:rPr sz="1200" spc="-5" dirty="0">
                <a:latin typeface="Times New Roman"/>
                <a:cs typeface="Times New Roman"/>
              </a:rPr>
              <a:t>condotta sociale.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possono avere una ravvivante diversità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sensibile differenza,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vostre nature  </a:t>
            </a:r>
            <a:r>
              <a:rPr sz="1200" spc="-5" dirty="0">
                <a:latin typeface="Times New Roman"/>
                <a:cs typeface="Times New Roman"/>
              </a:rPr>
              <a:t>spirituali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spirituali dell’adorazione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dell’amore fraterno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così unificati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osservano  </a:t>
            </a:r>
            <a:r>
              <a:rPr sz="1200" dirty="0">
                <a:latin typeface="Times New Roman"/>
                <a:cs typeface="Times New Roman"/>
              </a:rPr>
              <a:t>le vostre vite </a:t>
            </a:r>
            <a:r>
              <a:rPr sz="1200" spc="-5" dirty="0">
                <a:latin typeface="Times New Roman"/>
                <a:cs typeface="Times New Roman"/>
              </a:rPr>
              <a:t>prenderanno certamente atto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identità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spirito ed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d’anima.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riconosceranno che siete </a:t>
            </a:r>
            <a:r>
              <a:rPr sz="1200" spc="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con me 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così imparato, ed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accettabile,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cieli. 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del  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anche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svolgete questo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delle vostre </a:t>
            </a:r>
            <a:r>
              <a:rPr sz="1200" spc="-5" dirty="0">
                <a:latin typeface="Times New Roman"/>
                <a:cs typeface="Times New Roman"/>
              </a:rPr>
              <a:t>proprie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7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(1592.1) 141:5.3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vostra unità </a:t>
            </a:r>
            <a:r>
              <a:rPr sz="1200" spc="-5" dirty="0">
                <a:latin typeface="Times New Roman"/>
                <a:cs typeface="Times New Roman"/>
              </a:rPr>
              <a:t>spirituale implica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armonizzano </a:t>
            </a:r>
            <a:r>
              <a:rPr sz="1200" spc="-5" dirty="0">
                <a:latin typeface="Times New Roman"/>
                <a:cs typeface="Times New Roman"/>
              </a:rPr>
              <a:t>sempre nella </a:t>
            </a:r>
            <a:r>
              <a:rPr sz="1200" dirty="0">
                <a:latin typeface="Times New Roman"/>
                <a:cs typeface="Times New Roman"/>
              </a:rPr>
              <a:t>vita dei </a:t>
            </a:r>
            <a:r>
              <a:rPr sz="1200" spc="-5" dirty="0">
                <a:latin typeface="Times New Roman"/>
                <a:cs typeface="Times New Roman"/>
              </a:rPr>
              <a:t>singoli credenti: </a:t>
            </a:r>
            <a:r>
              <a:rPr sz="1200" dirty="0">
                <a:latin typeface="Times New Roman"/>
                <a:cs typeface="Times New Roman"/>
              </a:rPr>
              <a:t>primo, voi  </a:t>
            </a:r>
            <a:r>
              <a:rPr sz="1200" spc="-5" dirty="0">
                <a:latin typeface="Times New Roman"/>
                <a:cs typeface="Times New Roman"/>
              </a:rPr>
              <a:t>possedete </a:t>
            </a:r>
            <a:r>
              <a:rPr sz="1200" dirty="0">
                <a:latin typeface="Times New Roman"/>
                <a:cs typeface="Times New Roman"/>
              </a:rPr>
              <a:t>un motivo </a:t>
            </a:r>
            <a:r>
              <a:rPr sz="1200" spc="-5" dirty="0">
                <a:latin typeface="Times New Roman"/>
                <a:cs typeface="Times New Roman"/>
              </a:rPr>
              <a:t>comune per </a:t>
            </a:r>
            <a:r>
              <a:rPr sz="1200" dirty="0">
                <a:latin typeface="Times New Roman"/>
                <a:cs typeface="Times New Roman"/>
              </a:rPr>
              <a:t>una vita di servizio; </a:t>
            </a:r>
            <a:r>
              <a:rPr sz="1200" spc="-5" dirty="0">
                <a:latin typeface="Times New Roman"/>
                <a:cs typeface="Times New Roman"/>
              </a:rPr>
              <a:t>desiderate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soprattutto 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nei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dirty="0">
                <a:latin typeface="Times New Roman"/>
                <a:cs typeface="Times New Roman"/>
              </a:rPr>
              <a:t>Secondo, 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tutti uno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comune </a:t>
            </a:r>
            <a:r>
              <a:rPr sz="1200" spc="-5" dirty="0">
                <a:latin typeface="Times New Roman"/>
                <a:cs typeface="Times New Roman"/>
              </a:rPr>
              <a:t>d’esistenza;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proponete </a:t>
            </a:r>
            <a:r>
              <a:rPr sz="1200" dirty="0">
                <a:latin typeface="Times New Roman"/>
                <a:cs typeface="Times New Roman"/>
              </a:rPr>
              <a:t>tutti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e di </a:t>
            </a:r>
            <a:r>
              <a:rPr sz="1200" spc="-5" dirty="0">
                <a:latin typeface="Times New Roman"/>
                <a:cs typeface="Times New Roman"/>
              </a:rPr>
              <a:t>provare così all’universo che siete  </a:t>
            </a:r>
            <a:r>
              <a:rPr sz="1200" dirty="0">
                <a:latin typeface="Times New Roman"/>
                <a:cs typeface="Times New Roman"/>
              </a:rPr>
              <a:t>divenuti simili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(1592.2) 141:5.4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ritornò molte volte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tema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l’istruzione dei </a:t>
            </a:r>
            <a:r>
              <a:rPr sz="1200" spc="-5" dirty="0">
                <a:latin typeface="Times New Roman"/>
                <a:cs typeface="Times New Roman"/>
              </a:rPr>
              <a:t>dodici. Disse </a:t>
            </a:r>
            <a:r>
              <a:rPr sz="1200" dirty="0">
                <a:latin typeface="Times New Roman"/>
                <a:cs typeface="Times New Roman"/>
              </a:rPr>
              <a:t>loro ripetutamente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desiderava  </a:t>
            </a:r>
            <a:r>
              <a:rPr sz="1200" spc="-5" dirty="0">
                <a:latin typeface="Times New Roman"/>
                <a:cs typeface="Times New Roman"/>
              </a:rPr>
              <a:t>che coloro che credevano </a:t>
            </a:r>
            <a:r>
              <a:rPr sz="1200" dirty="0">
                <a:latin typeface="Times New Roman"/>
                <a:cs typeface="Times New Roman"/>
              </a:rPr>
              <a:t>in lui </a:t>
            </a:r>
            <a:r>
              <a:rPr sz="1200" spc="-5" dirty="0">
                <a:latin typeface="Times New Roman"/>
                <a:cs typeface="Times New Roman"/>
              </a:rPr>
              <a:t>divenissero dogmatizzati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standardizzati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con </a:t>
            </a:r>
            <a:r>
              <a:rPr sz="1200" dirty="0">
                <a:latin typeface="Times New Roman"/>
                <a:cs typeface="Times New Roman"/>
              </a:rPr>
              <a:t>le interpretazioni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pur di  uomini </a:t>
            </a:r>
            <a:r>
              <a:rPr sz="1200" spc="-5" dirty="0">
                <a:latin typeface="Times New Roman"/>
                <a:cs typeface="Times New Roman"/>
              </a:rPr>
              <a:t>dabbene.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cessò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formulazione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e l’istituzione di </a:t>
            </a:r>
            <a:r>
              <a:rPr sz="1200" spc="-5" dirty="0">
                <a:latin typeface="Times New Roman"/>
                <a:cs typeface="Times New Roman"/>
              </a:rPr>
              <a:t>tradizioni  per guidare </a:t>
            </a:r>
            <a:r>
              <a:rPr sz="1200" dirty="0">
                <a:latin typeface="Times New Roman"/>
                <a:cs typeface="Times New Roman"/>
              </a:rPr>
              <a:t>e controllare i </a:t>
            </a:r>
            <a:r>
              <a:rPr sz="1200" spc="-5" dirty="0">
                <a:latin typeface="Times New Roman"/>
                <a:cs typeface="Times New Roman"/>
              </a:rPr>
              <a:t>credenti nel </a:t>
            </a:r>
            <a:r>
              <a:rPr sz="1200" dirty="0">
                <a:latin typeface="Times New Roman"/>
                <a:cs typeface="Times New Roman"/>
              </a:rPr>
              <a:t>vangelo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133715" cy="3775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L’ultima settimana ad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Amatus</a:t>
            </a:r>
            <a:endParaRPr sz="1600">
              <a:latin typeface="Times New Roman"/>
              <a:cs typeface="Times New Roman"/>
            </a:endParaRPr>
          </a:p>
          <a:p>
            <a:pPr marL="50800" marR="11811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(1592.3) 141:6.1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dell’ultima settimana ad Amatus,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condusse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Teerma, </a:t>
            </a:r>
            <a:r>
              <a:rPr sz="1200" dirty="0">
                <a:latin typeface="Times New Roman"/>
                <a:cs typeface="Times New Roman"/>
              </a:rPr>
              <a:t>un Persiano che  </a:t>
            </a:r>
            <a:r>
              <a:rPr sz="1200" spc="-5" dirty="0">
                <a:latin typeface="Times New Roman"/>
                <a:cs typeface="Times New Roman"/>
              </a:rPr>
              <a:t>svolgeva </a:t>
            </a:r>
            <a:r>
              <a:rPr sz="1200" dirty="0">
                <a:latin typeface="Times New Roman"/>
                <a:cs typeface="Times New Roman"/>
              </a:rPr>
              <a:t>i propri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Damasco. Teerma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sentito parlare </a:t>
            </a:r>
            <a:r>
              <a:rPr sz="1200" dirty="0">
                <a:latin typeface="Times New Roman"/>
                <a:cs typeface="Times New Roman"/>
              </a:rPr>
              <a:t>di Gesù ed </a:t>
            </a:r>
            <a:r>
              <a:rPr sz="1200" spc="-5" dirty="0">
                <a:latin typeface="Times New Roman"/>
                <a:cs typeface="Times New Roman"/>
              </a:rPr>
              <a:t>era 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vederlo, ed </a:t>
            </a:r>
            <a:r>
              <a:rPr sz="1200" dirty="0">
                <a:latin typeface="Times New Roman"/>
                <a:cs typeface="Times New Roman"/>
              </a:rPr>
              <a:t>avendo </a:t>
            </a:r>
            <a:r>
              <a:rPr sz="1200" spc="-5" dirty="0">
                <a:latin typeface="Times New Roman"/>
                <a:cs typeface="Times New Roman"/>
              </a:rPr>
              <a:t>appreso  che Gesù era </a:t>
            </a:r>
            <a:r>
              <a:rPr sz="1200" dirty="0">
                <a:latin typeface="Times New Roman"/>
                <a:cs typeface="Times New Roman"/>
              </a:rPr>
              <a:t>partito con i suoi </a:t>
            </a:r>
            <a:r>
              <a:rPr sz="1200" spc="-5" dirty="0">
                <a:latin typeface="Times New Roman"/>
                <a:cs typeface="Times New Roman"/>
              </a:rPr>
              <a:t>apostoli per Gerusalemme scendendo </a:t>
            </a:r>
            <a:r>
              <a:rPr sz="1200" dirty="0">
                <a:latin typeface="Times New Roman"/>
                <a:cs typeface="Times New Roman"/>
              </a:rPr>
              <a:t>il Giordano, </a:t>
            </a:r>
            <a:r>
              <a:rPr sz="1200" spc="-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ricerca. Andrea </a:t>
            </a:r>
            <a:r>
              <a:rPr sz="1200" dirty="0">
                <a:latin typeface="Times New Roman"/>
                <a:cs typeface="Times New Roman"/>
              </a:rPr>
              <a:t>aveva presentato  </a:t>
            </a:r>
            <a:r>
              <a:rPr sz="1200" spc="-5" dirty="0">
                <a:latin typeface="Times New Roman"/>
                <a:cs typeface="Times New Roman"/>
              </a:rPr>
              <a:t>Teerma </a:t>
            </a:r>
            <a:r>
              <a:rPr sz="1200" dirty="0">
                <a:latin typeface="Times New Roman"/>
                <a:cs typeface="Times New Roman"/>
              </a:rPr>
              <a:t>a Simone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istruisse.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Persiano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“adoratore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fuoco”,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Teerma si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dato gran  cura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spiegargli che </a:t>
            </a:r>
            <a:r>
              <a:rPr sz="1200" dirty="0">
                <a:latin typeface="Times New Roman"/>
                <a:cs typeface="Times New Roman"/>
              </a:rPr>
              <a:t>il fuoco </a:t>
            </a:r>
            <a:r>
              <a:rPr sz="1200" spc="-5" dirty="0">
                <a:latin typeface="Times New Roman"/>
                <a:cs typeface="Times New Roman"/>
              </a:rPr>
              <a:t>era soltanto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simbolo visibile dell’Essere Puro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Santo. Dopo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Persiano  </a:t>
            </a:r>
            <a:r>
              <a:rPr sz="1200" spc="-5" dirty="0">
                <a:latin typeface="Times New Roman"/>
                <a:cs typeface="Times New Roman"/>
              </a:rPr>
              <a:t>manifestò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rimanere per alcuni giorni ad ascoltare l’insegnamento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predicazione.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5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(1592.4) 141:6.2 </a:t>
            </a:r>
            <a:r>
              <a:rPr sz="1200" spc="-5" dirty="0">
                <a:latin typeface="Times New Roman"/>
                <a:cs typeface="Times New Roman"/>
              </a:rPr>
              <a:t>Quando Simone Zelota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furono soli,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chiese al Maestro: </a:t>
            </a:r>
            <a:r>
              <a:rPr sz="1200" dirty="0">
                <a:latin typeface="Times New Roman"/>
                <a:cs typeface="Times New Roman"/>
              </a:rPr>
              <a:t>“Come mai non sono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persuaderlo?  Perché </a:t>
            </a:r>
            <a:r>
              <a:rPr sz="1200" dirty="0">
                <a:latin typeface="Times New Roman"/>
                <a:cs typeface="Times New Roman"/>
              </a:rPr>
              <a:t>ha talmente </a:t>
            </a:r>
            <a:r>
              <a:rPr sz="1200" spc="-5" dirty="0">
                <a:latin typeface="Times New Roman"/>
                <a:cs typeface="Times New Roman"/>
              </a:rPr>
              <a:t>resistito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prestato </a:t>
            </a:r>
            <a:r>
              <a:rPr sz="1200" dirty="0">
                <a:latin typeface="Times New Roman"/>
                <a:cs typeface="Times New Roman"/>
              </a:rPr>
              <a:t>ascolto </a:t>
            </a:r>
            <a:r>
              <a:rPr sz="1200" spc="-5" dirty="0">
                <a:latin typeface="Times New Roman"/>
                <a:cs typeface="Times New Roman"/>
              </a:rPr>
              <a:t>prontamente </a:t>
            </a:r>
            <a:r>
              <a:rPr sz="1200" dirty="0">
                <a:latin typeface="Times New Roman"/>
                <a:cs typeface="Times New Roman"/>
              </a:rPr>
              <a:t>a te?”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“Simone, Simone, quante </a:t>
            </a:r>
            <a:r>
              <a:rPr sz="1200" dirty="0">
                <a:latin typeface="Times New Roman"/>
                <a:cs typeface="Times New Roman"/>
              </a:rPr>
              <a:t>volte ti ho  </a:t>
            </a:r>
            <a:r>
              <a:rPr sz="1200" spc="-5" dirty="0">
                <a:latin typeface="Times New Roman"/>
                <a:cs typeface="Times New Roman"/>
              </a:rPr>
              <a:t>raccomandato </a:t>
            </a:r>
            <a:r>
              <a:rPr sz="1200" dirty="0">
                <a:latin typeface="Times New Roman"/>
                <a:cs typeface="Times New Roman"/>
              </a:rPr>
              <a:t>di astenerti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far </a:t>
            </a:r>
            <a:r>
              <a:rPr sz="1200" i="1" dirty="0">
                <a:latin typeface="Times New Roman"/>
                <a:cs typeface="Times New Roman"/>
              </a:rPr>
              <a:t>scaturire </a:t>
            </a:r>
            <a:r>
              <a:rPr sz="1200" spc="-5" dirty="0">
                <a:latin typeface="Times New Roman"/>
                <a:cs typeface="Times New Roman"/>
              </a:rPr>
              <a:t>qualcosa dal </a:t>
            </a:r>
            <a:r>
              <a:rPr sz="1200" dirty="0">
                <a:latin typeface="Times New Roman"/>
                <a:cs typeface="Times New Roman"/>
              </a:rPr>
              <a:t>cuore di </a:t>
            </a:r>
            <a:r>
              <a:rPr sz="1200" spc="-5" dirty="0">
                <a:latin typeface="Times New Roman"/>
                <a:cs typeface="Times New Roman"/>
              </a:rPr>
              <a:t>coloro che cercano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salvezza? Quanto spesso </a:t>
            </a:r>
            <a:r>
              <a:rPr sz="1200" dirty="0">
                <a:latin typeface="Times New Roman"/>
                <a:cs typeface="Times New Roman"/>
              </a:rPr>
              <a:t>ti ho 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soltanto per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i="1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qualcosa in queste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affamate? </a:t>
            </a:r>
            <a:r>
              <a:rPr sz="1200" spc="-5" dirty="0">
                <a:latin typeface="Times New Roman"/>
                <a:cs typeface="Times New Roman"/>
              </a:rPr>
              <a:t>Conduci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verità  viventi del </a:t>
            </a:r>
            <a:r>
              <a:rPr sz="1200" spc="-5" dirty="0">
                <a:latin typeface="Times New Roman"/>
                <a:cs typeface="Times New Roman"/>
              </a:rPr>
              <a:t>regno scacceranno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ogni serio errore. Quando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presentato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suo 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puoi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facilmente persuaderlo che egli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Ed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salvezza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immerso </a:t>
            </a:r>
            <a:r>
              <a:rPr sz="1200" spc="-5" dirty="0">
                <a:latin typeface="Times New Roman"/>
                <a:cs typeface="Times New Roman"/>
              </a:rPr>
              <a:t>nelle tenebre. Simone,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 voi la prima </a:t>
            </a:r>
            <a:r>
              <a:rPr sz="1200" spc="-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condannare Mosè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ed </a:t>
            </a:r>
            <a:r>
              <a:rPr sz="1200" dirty="0">
                <a:latin typeface="Times New Roman"/>
                <a:cs typeface="Times New Roman"/>
              </a:rPr>
              <a:t>a proclamare un modo nuovo e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vivere? No.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eliminare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 avete ereditato </a:t>
            </a:r>
            <a:r>
              <a:rPr sz="1200" dirty="0">
                <a:latin typeface="Times New Roman"/>
                <a:cs typeface="Times New Roman"/>
              </a:rPr>
              <a:t>dai vostri </a:t>
            </a:r>
            <a:r>
              <a:rPr sz="1200" spc="-5" dirty="0">
                <a:latin typeface="Times New Roman"/>
                <a:cs typeface="Times New Roman"/>
              </a:rPr>
              <a:t>antenati, </a:t>
            </a:r>
            <a:r>
              <a:rPr sz="1200" dirty="0">
                <a:latin typeface="Times New Roman"/>
                <a:cs typeface="Times New Roman"/>
              </a:rPr>
              <a:t>ma a mostrarvi la visione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di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hanno visto soltanto in </a:t>
            </a:r>
            <a:r>
              <a:rPr sz="1200" spc="-5" dirty="0">
                <a:latin typeface="Times New Roman"/>
                <a:cs typeface="Times New Roman"/>
              </a:rPr>
              <a:t>parte. Va  dunque,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ad insegnare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avrai </a:t>
            </a:r>
            <a:r>
              <a:rPr sz="1200" dirty="0">
                <a:latin typeface="Times New Roman"/>
                <a:cs typeface="Times New Roman"/>
              </a:rPr>
              <a:t>condotto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un uomo sano e salvo,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sarà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50800" marR="5797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momento,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questi verrà </a:t>
            </a:r>
            <a:r>
              <a:rPr sz="1200" dirty="0">
                <a:latin typeface="Times New Roman"/>
                <a:cs typeface="Times New Roman"/>
              </a:rPr>
              <a:t>da te </a:t>
            </a:r>
            <a:r>
              <a:rPr sz="1200" spc="-5" dirty="0">
                <a:latin typeface="Times New Roman"/>
                <a:cs typeface="Times New Roman"/>
              </a:rPr>
              <a:t>con delle </a:t>
            </a:r>
            <a:r>
              <a:rPr sz="1200" dirty="0">
                <a:latin typeface="Times New Roman"/>
                <a:cs typeface="Times New Roman"/>
              </a:rPr>
              <a:t>domande, </a:t>
            </a:r>
            <a:r>
              <a:rPr sz="1200" spc="-5" dirty="0">
                <a:latin typeface="Times New Roman"/>
                <a:cs typeface="Times New Roman"/>
              </a:rPr>
              <a:t>d’impartirgli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relative all’avanzamento progressivo dell’anima  all’interno del regno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213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(1592.5) 141:6.3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fu sconcertato </a:t>
            </a:r>
            <a:r>
              <a:rPr sz="1200" dirty="0">
                <a:latin typeface="Times New Roman"/>
                <a:cs typeface="Times New Roman"/>
              </a:rPr>
              <a:t>da queste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Gesù gli aveva raccomandato,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Teerma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Persiano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annoverato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coloro che entrarono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8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(1592.6) 141:6.4 </a:t>
            </a:r>
            <a:r>
              <a:rPr sz="1200" spc="-5" dirty="0">
                <a:latin typeface="Times New Roman"/>
                <a:cs typeface="Times New Roman"/>
              </a:rPr>
              <a:t>Quella sera Gesù parlò agli apostoli </a:t>
            </a:r>
            <a:r>
              <a:rPr sz="1200" dirty="0">
                <a:latin typeface="Times New Roman"/>
                <a:cs typeface="Times New Roman"/>
              </a:rPr>
              <a:t>sulla nuova vita </a:t>
            </a:r>
            <a:r>
              <a:rPr sz="1200" spc="-5" dirty="0">
                <a:latin typeface="Times New Roman"/>
                <a:cs typeface="Times New Roman"/>
              </a:rPr>
              <a:t>nel regno. Egli </a:t>
            </a:r>
            <a:r>
              <a:rPr sz="1200" dirty="0">
                <a:latin typeface="Times New Roman"/>
                <a:cs typeface="Times New Roman"/>
              </a:rPr>
              <a:t>disse in </a:t>
            </a:r>
            <a:r>
              <a:rPr sz="1200" spc="-5" dirty="0">
                <a:latin typeface="Times New Roman"/>
                <a:cs typeface="Times New Roman"/>
              </a:rPr>
              <a:t>particolare: “Quando entrerete nel regno,  nascerete </a:t>
            </a:r>
            <a:r>
              <a:rPr sz="1200" dirty="0">
                <a:latin typeface="Times New Roman"/>
                <a:cs typeface="Times New Roman"/>
              </a:rPr>
              <a:t>di nuovo. Non potete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profonde dello </a:t>
            </a:r>
            <a:r>
              <a:rPr sz="1200" dirty="0">
                <a:latin typeface="Times New Roman"/>
                <a:cs typeface="Times New Roman"/>
              </a:rPr>
              <a:t>spirito a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solo </a:t>
            </a:r>
            <a:r>
              <a:rPr sz="1200" spc="-5" dirty="0">
                <a:latin typeface="Times New Roman"/>
                <a:cs typeface="Times New Roman"/>
              </a:rPr>
              <a:t>nati dalla carne; </a:t>
            </a:r>
            <a:r>
              <a:rPr sz="1200" dirty="0">
                <a:latin typeface="Times New Roman"/>
                <a:cs typeface="Times New Roman"/>
              </a:rPr>
              <a:t>badate prima </a:t>
            </a:r>
            <a:r>
              <a:rPr sz="1200" spc="-5" dirty="0">
                <a:latin typeface="Times New Roman"/>
                <a:cs typeface="Times New Roman"/>
              </a:rPr>
              <a:t>che 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siano nati dallo spirito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d’istruirli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vie avanzate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Non </a:t>
            </a:r>
            <a:r>
              <a:rPr sz="1200" spc="-5" dirty="0">
                <a:latin typeface="Times New Roman"/>
                <a:cs typeface="Times New Roman"/>
              </a:rPr>
              <a:t>cominciate </a:t>
            </a:r>
            <a:r>
              <a:rPr sz="1200" dirty="0">
                <a:latin typeface="Times New Roman"/>
                <a:cs typeface="Times New Roman"/>
              </a:rPr>
              <a:t>a mostrare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le  bellezze </a:t>
            </a:r>
            <a:r>
              <a:rPr sz="1200" spc="-5" dirty="0">
                <a:latin typeface="Times New Roman"/>
                <a:cs typeface="Times New Roman"/>
              </a:rPr>
              <a:t>del Tempio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averli fatti </a:t>
            </a:r>
            <a:r>
              <a:rPr sz="1200" dirty="0">
                <a:latin typeface="Times New Roman"/>
                <a:cs typeface="Times New Roman"/>
              </a:rPr>
              <a:t>entrare </a:t>
            </a:r>
            <a:r>
              <a:rPr sz="1200" spc="-5" dirty="0">
                <a:latin typeface="Times New Roman"/>
                <a:cs typeface="Times New Roman"/>
              </a:rPr>
              <a:t>nel Tempio. Portate 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delle  dottrine </a:t>
            </a:r>
            <a:r>
              <a:rPr sz="1200" spc="-5" dirty="0">
                <a:latin typeface="Times New Roman"/>
                <a:cs typeface="Times New Roman"/>
              </a:rPr>
              <a:t>della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filiazione degli </a:t>
            </a:r>
            <a:r>
              <a:rPr sz="1200" dirty="0">
                <a:latin typeface="Times New Roman"/>
                <a:cs typeface="Times New Roman"/>
              </a:rPr>
              <a:t>uomini. Non </a:t>
            </a:r>
            <a:r>
              <a:rPr sz="1200" spc="-5" dirty="0">
                <a:latin typeface="Times New Roman"/>
                <a:cs typeface="Times New Roman"/>
              </a:rPr>
              <a:t>lottate con gli </a:t>
            </a:r>
            <a:r>
              <a:rPr sz="1200" dirty="0">
                <a:latin typeface="Times New Roman"/>
                <a:cs typeface="Times New Roman"/>
              </a:rPr>
              <a:t>uomini — siate sempre pazienti. Non è il vostro  </a:t>
            </a:r>
            <a:r>
              <a:rPr sz="1200" spc="-5" dirty="0">
                <a:latin typeface="Times New Roman"/>
                <a:cs typeface="Times New Roman"/>
              </a:rPr>
              <a:t>regno; </a:t>
            </a:r>
            <a:r>
              <a:rPr sz="1200" dirty="0">
                <a:latin typeface="Times New Roman"/>
                <a:cs typeface="Times New Roman"/>
              </a:rPr>
              <a:t>voi siete solo </a:t>
            </a:r>
            <a:r>
              <a:rPr sz="1200" spc="-5" dirty="0">
                <a:latin typeface="Times New Roman"/>
                <a:cs typeface="Times New Roman"/>
              </a:rPr>
              <a:t>degli ambasciatori. </a:t>
            </a:r>
            <a:r>
              <a:rPr sz="1200" dirty="0">
                <a:latin typeface="Times New Roman"/>
                <a:cs typeface="Times New Roman"/>
              </a:rPr>
              <a:t>Andate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proclamare: ecco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voi  siete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suoi, e questa buona </a:t>
            </a:r>
            <a:r>
              <a:rPr sz="1200" spc="-5" dirty="0">
                <a:latin typeface="Times New Roman"/>
                <a:cs typeface="Times New Roman"/>
              </a:rPr>
              <a:t>novella, se credete ad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salvezza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(1593.1) 141:6.5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fecero grandi progressi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soggiorno ad </a:t>
            </a:r>
            <a:r>
              <a:rPr sz="1200" dirty="0">
                <a:latin typeface="Times New Roman"/>
                <a:cs typeface="Times New Roman"/>
              </a:rPr>
              <a:t>Amatus, ma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molto delusi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dar loro alcun suggerimento </a:t>
            </a:r>
            <a:r>
              <a:rPr sz="1200" dirty="0">
                <a:latin typeface="Times New Roman"/>
                <a:cs typeface="Times New Roman"/>
              </a:rPr>
              <a:t>circa i rapporti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Giovanni. </a:t>
            </a:r>
            <a:r>
              <a:rPr sz="1200" spc="-5" dirty="0">
                <a:latin typeface="Times New Roman"/>
                <a:cs typeface="Times New Roman"/>
              </a:rPr>
              <a:t>Anche sull’importante questione del </a:t>
            </a:r>
            <a:r>
              <a:rPr sz="1200" dirty="0">
                <a:latin typeface="Times New Roman"/>
                <a:cs typeface="Times New Roman"/>
              </a:rPr>
              <a:t>battesimo, tutto  </a:t>
            </a:r>
            <a:r>
              <a:rPr sz="1200" spc="-5" dirty="0">
                <a:latin typeface="Times New Roman"/>
                <a:cs typeface="Times New Roman"/>
              </a:rPr>
              <a:t>quello che Gesù disse </a:t>
            </a:r>
            <a:r>
              <a:rPr sz="1200" dirty="0">
                <a:latin typeface="Times New Roman"/>
                <a:cs typeface="Times New Roman"/>
              </a:rPr>
              <a:t>fu: </a:t>
            </a:r>
            <a:r>
              <a:rPr sz="1200" spc="-5" dirty="0">
                <a:latin typeface="Times New Roman"/>
                <a:cs typeface="Times New Roman"/>
              </a:rPr>
              <a:t>“In verità Giovanni </a:t>
            </a:r>
            <a:r>
              <a:rPr sz="1200" dirty="0">
                <a:latin typeface="Times New Roman"/>
                <a:cs typeface="Times New Roman"/>
              </a:rPr>
              <a:t>ha battezzato con </a:t>
            </a:r>
            <a:r>
              <a:rPr sz="1200" spc="-5" dirty="0">
                <a:latin typeface="Times New Roman"/>
                <a:cs typeface="Times New Roman"/>
              </a:rPr>
              <a:t>acqua,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entrerete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battezzati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A Betania al di là del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Giordano</a:t>
            </a:r>
            <a:endParaRPr sz="1600">
              <a:latin typeface="Times New Roman"/>
              <a:cs typeface="Times New Roman"/>
            </a:endParaRPr>
          </a:p>
          <a:p>
            <a:pPr marL="76200" marR="53340" algn="just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(1593.2) 141:7.1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26 febbraio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apostoli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numeroso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discepoli scesero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Giordano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guado </a:t>
            </a:r>
            <a:r>
              <a:rPr sz="1200" dirty="0">
                <a:latin typeface="Times New Roman"/>
                <a:cs typeface="Times New Roman"/>
              </a:rPr>
              <a:t>vicino a 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Giovanni aveva proclamato </a:t>
            </a:r>
            <a:r>
              <a:rPr sz="1200" dirty="0">
                <a:latin typeface="Times New Roman"/>
                <a:cs typeface="Times New Roman"/>
              </a:rPr>
              <a:t>per la prima volta il </a:t>
            </a:r>
            <a:r>
              <a:rPr sz="1200" spc="-5" dirty="0">
                <a:latin typeface="Times New Roman"/>
                <a:cs typeface="Times New Roman"/>
              </a:rPr>
              <a:t>regno futuro. Gesù rimase </a:t>
            </a:r>
            <a:r>
              <a:rPr sz="1200" dirty="0">
                <a:latin typeface="Times New Roman"/>
                <a:cs typeface="Times New Roman"/>
              </a:rPr>
              <a:t>qui con i suoi apostoli,  </a:t>
            </a:r>
            <a:r>
              <a:rPr sz="1200" spc="-5" dirty="0">
                <a:latin typeface="Times New Roman"/>
                <a:cs typeface="Times New Roman"/>
              </a:rPr>
              <a:t>insegnando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predicando, per quattro settimane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ripartire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35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19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(1593.3) 141:7.2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settimana di soggiorno 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di là del </a:t>
            </a:r>
            <a:r>
              <a:rPr sz="1200" spc="-5" dirty="0">
                <a:latin typeface="Times New Roman"/>
                <a:cs typeface="Times New Roman"/>
              </a:rPr>
              <a:t>Giordano, Gesù condusse Pietro, Giacomo </a:t>
            </a:r>
            <a:r>
              <a:rPr sz="1200" dirty="0">
                <a:latin typeface="Times New Roman"/>
                <a:cs typeface="Times New Roman"/>
              </a:rPr>
              <a:t>e Giovanni  </a:t>
            </a:r>
            <a:r>
              <a:rPr sz="1200" spc="-5" dirty="0">
                <a:latin typeface="Times New Roman"/>
                <a:cs typeface="Times New Roman"/>
              </a:rPr>
              <a:t>sulle colline situate dall’altra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fiume a sud di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tre giorni </a:t>
            </a:r>
            <a:r>
              <a:rPr sz="1200" dirty="0">
                <a:latin typeface="Times New Roman"/>
                <a:cs typeface="Times New Roman"/>
              </a:rPr>
              <a:t>di riposo.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insegnò </a:t>
            </a:r>
            <a:r>
              <a:rPr sz="1200" dirty="0">
                <a:latin typeface="Times New Roman"/>
                <a:cs typeface="Times New Roman"/>
              </a:rPr>
              <a:t>a questi tre molte </a:t>
            </a:r>
            <a:r>
              <a:rPr sz="1200" spc="-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avanzate </a:t>
            </a:r>
            <a:r>
              <a:rPr sz="1200" spc="-5" dirty="0">
                <a:latin typeface="Times New Roman"/>
                <a:cs typeface="Times New Roman"/>
              </a:rPr>
              <a:t>sul regno dei cieli. Ai </a:t>
            </a:r>
            <a:r>
              <a:rPr sz="1200" dirty="0">
                <a:latin typeface="Times New Roman"/>
                <a:cs typeface="Times New Roman"/>
              </a:rPr>
              <a:t>fini di questa esposizione </a:t>
            </a:r>
            <a:r>
              <a:rPr sz="1200" spc="-5" dirty="0">
                <a:latin typeface="Times New Roman"/>
                <a:cs typeface="Times New Roman"/>
              </a:rPr>
              <a:t>abbiamo riordinato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classificato questi insegnamenti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(1593.4) 141:7.3 </a:t>
            </a:r>
            <a:r>
              <a:rPr sz="1200" spc="-5" dirty="0">
                <a:latin typeface="Times New Roman"/>
                <a:cs typeface="Times New Roman"/>
              </a:rPr>
              <a:t>Gesù si sforzò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che desiderava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discepoli, </a:t>
            </a:r>
            <a:r>
              <a:rPr sz="1200" dirty="0">
                <a:latin typeface="Times New Roman"/>
                <a:cs typeface="Times New Roman"/>
              </a:rPr>
              <a:t>avendo </a:t>
            </a:r>
            <a:r>
              <a:rPr sz="1200" spc="-5" dirty="0">
                <a:latin typeface="Times New Roman"/>
                <a:cs typeface="Times New Roman"/>
              </a:rPr>
              <a:t>essi gustato </a:t>
            </a:r>
            <a:r>
              <a:rPr sz="1200" dirty="0">
                <a:latin typeface="Times New Roman"/>
                <a:cs typeface="Times New Roman"/>
              </a:rPr>
              <a:t>le buone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del regno, </a:t>
            </a:r>
            <a:r>
              <a:rPr sz="1200" spc="-5" dirty="0">
                <a:latin typeface="Times New Roman"/>
                <a:cs typeface="Times New Roman"/>
              </a:rPr>
              <a:t>che  vivessero nel </a:t>
            </a:r>
            <a:r>
              <a:rPr sz="1200" dirty="0">
                <a:latin typeface="Times New Roman"/>
                <a:cs typeface="Times New Roman"/>
              </a:rPr>
              <a:t>mondo in modo tale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i="1" spc="-5" dirty="0">
                <a:latin typeface="Times New Roman"/>
                <a:cs typeface="Times New Roman"/>
              </a:rPr>
              <a:t>vedendo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vita, </a:t>
            </a:r>
            <a:r>
              <a:rPr sz="1200" dirty="0">
                <a:latin typeface="Times New Roman"/>
                <a:cs typeface="Times New Roman"/>
              </a:rPr>
              <a:t>divenissero </a:t>
            </a:r>
            <a:r>
              <a:rPr sz="1200" spc="-5" dirty="0">
                <a:latin typeface="Times New Roman"/>
                <a:cs typeface="Times New Roman"/>
              </a:rPr>
              <a:t>coscienti del </a:t>
            </a:r>
            <a:r>
              <a:rPr sz="1200" dirty="0">
                <a:latin typeface="Times New Roman"/>
                <a:cs typeface="Times New Roman"/>
              </a:rPr>
              <a:t>regno e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quindi portati ad  </a:t>
            </a:r>
            <a:r>
              <a:rPr sz="1200" spc="-5" dirty="0">
                <a:latin typeface="Times New Roman"/>
                <a:cs typeface="Times New Roman"/>
              </a:rPr>
              <a:t>informarsi presso </a:t>
            </a:r>
            <a:r>
              <a:rPr sz="1200" dirty="0">
                <a:latin typeface="Times New Roman"/>
                <a:cs typeface="Times New Roman"/>
              </a:rPr>
              <a:t>i credenti sulle vie </a:t>
            </a:r>
            <a:r>
              <a:rPr sz="1200" spc="-5" dirty="0">
                <a:latin typeface="Times New Roman"/>
                <a:cs typeface="Times New Roman"/>
              </a:rPr>
              <a:t>del regno.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sinceri cercatori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felici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buona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novella del </a:t>
            </a:r>
            <a:r>
              <a:rPr sz="1200" dirty="0">
                <a:latin typeface="Times New Roman"/>
                <a:cs typeface="Times New Roman"/>
              </a:rPr>
              <a:t>dono della fede </a:t>
            </a:r>
            <a:r>
              <a:rPr sz="1200" spc="-5" dirty="0">
                <a:latin typeface="Times New Roman"/>
                <a:cs typeface="Times New Roman"/>
              </a:rPr>
              <a:t>che assicura </a:t>
            </a:r>
            <a:r>
              <a:rPr sz="1200" dirty="0">
                <a:latin typeface="Times New Roman"/>
                <a:cs typeface="Times New Roman"/>
              </a:rPr>
              <a:t>l’ammissione </a:t>
            </a:r>
            <a:r>
              <a:rPr sz="1200" spc="-5" dirty="0">
                <a:latin typeface="Times New Roman"/>
                <a:cs typeface="Times New Roman"/>
              </a:rPr>
              <a:t>al regno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realtà spirituali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3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(1593.5) 141:7.4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cercò </a:t>
            </a:r>
            <a:r>
              <a:rPr sz="1200" dirty="0">
                <a:latin typeface="Times New Roman"/>
                <a:cs typeface="Times New Roman"/>
              </a:rPr>
              <a:t>d’imprimere in tutti </a:t>
            </a:r>
            <a:r>
              <a:rPr sz="1200" spc="-5" dirty="0">
                <a:latin typeface="Times New Roman"/>
                <a:cs typeface="Times New Roman"/>
              </a:rPr>
              <a:t>coloro che insegnavano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solo compito era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rivelare Dio al singolo </a:t>
            </a:r>
            <a:r>
              <a:rPr sz="1200" dirty="0">
                <a:latin typeface="Times New Roman"/>
                <a:cs typeface="Times New Roman"/>
              </a:rPr>
              <a:t>uomo come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singolo </a:t>
            </a:r>
            <a:r>
              <a:rPr sz="1200" dirty="0">
                <a:latin typeface="Times New Roman"/>
                <a:cs typeface="Times New Roman"/>
              </a:rPr>
              <a:t>uomo 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cosciente </a:t>
            </a:r>
            <a:r>
              <a:rPr sz="1200" spc="-5" dirty="0">
                <a:latin typeface="Times New Roman"/>
                <a:cs typeface="Times New Roman"/>
              </a:rPr>
              <a:t>della sua filiazione;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poi questo stesso uomo a </a:t>
            </a:r>
            <a:r>
              <a:rPr sz="1200" spc="-5" dirty="0">
                <a:latin typeface="Times New Roman"/>
                <a:cs typeface="Times New Roman"/>
              </a:rPr>
              <a:t>Dio come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figlio per fede. </a:t>
            </a:r>
            <a:r>
              <a:rPr sz="1200" dirty="0">
                <a:latin typeface="Times New Roman"/>
                <a:cs typeface="Times New Roman"/>
              </a:rPr>
              <a:t>Entrambe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rivelazioni </a:t>
            </a:r>
            <a:r>
              <a:rPr sz="1200" spc="-5" dirty="0">
                <a:latin typeface="Times New Roman"/>
                <a:cs typeface="Times New Roman"/>
              </a:rPr>
              <a:t>essenziali erano compiute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Gesù.  Egli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“la </a:t>
            </a:r>
            <a:r>
              <a:rPr sz="1200" spc="-5" dirty="0">
                <a:latin typeface="Times New Roman"/>
                <a:cs typeface="Times New Roman"/>
              </a:rPr>
              <a:t>via,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vita”.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 interamente </a:t>
            </a:r>
            <a:r>
              <a:rPr sz="1200" dirty="0">
                <a:latin typeface="Times New Roman"/>
                <a:cs typeface="Times New Roman"/>
              </a:rPr>
              <a:t>basata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Quando Gesù </a:t>
            </a:r>
            <a:r>
              <a:rPr sz="1200" dirty="0">
                <a:latin typeface="Times New Roman"/>
                <a:cs typeface="Times New Roman"/>
              </a:rPr>
              <a:t>partì da questo mondo non </a:t>
            </a:r>
            <a:r>
              <a:rPr sz="1200" spc="-5" dirty="0">
                <a:latin typeface="Times New Roman"/>
                <a:cs typeface="Times New Roman"/>
              </a:rPr>
              <a:t>lasciò dietro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libri, </a:t>
            </a:r>
            <a:r>
              <a:rPr sz="1200" dirty="0">
                <a:latin typeface="Times New Roman"/>
                <a:cs typeface="Times New Roman"/>
              </a:rPr>
              <a:t>né leggi, né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forme di  organizzazione </a:t>
            </a:r>
            <a:r>
              <a:rPr sz="1200" spc="-5" dirty="0">
                <a:latin typeface="Times New Roman"/>
                <a:cs typeface="Times New Roman"/>
              </a:rPr>
              <a:t>umana relative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dell’individuo.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(1593.6) 141:7.5 </a:t>
            </a:r>
            <a:r>
              <a:rPr sz="1200" spc="-5" dirty="0">
                <a:latin typeface="Times New Roman"/>
                <a:cs typeface="Times New Roman"/>
              </a:rPr>
              <a:t>Gesù spiegò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stabilire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uomini delle relazioni </a:t>
            </a:r>
            <a:r>
              <a:rPr sz="1200" spc="-5" dirty="0">
                <a:latin typeface="Times New Roman"/>
                <a:cs typeface="Times New Roman"/>
              </a:rPr>
              <a:t>personali ed eterne che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precedenza 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umane.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sottolineò che questa </a:t>
            </a:r>
            <a:r>
              <a:rPr sz="1200" dirty="0">
                <a:latin typeface="Times New Roman"/>
                <a:cs typeface="Times New Roman"/>
              </a:rPr>
              <a:t>comunione spirituale intima </a:t>
            </a:r>
            <a:r>
              <a:rPr sz="1200" spc="-5" dirty="0">
                <a:latin typeface="Times New Roman"/>
                <a:cs typeface="Times New Roman"/>
              </a:rPr>
              <a:t>doveva essere estesa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di 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e di tutte le </a:t>
            </a:r>
            <a:r>
              <a:rPr sz="1200" spc="-5" dirty="0">
                <a:latin typeface="Times New Roman"/>
                <a:cs typeface="Times New Roman"/>
              </a:rPr>
              <a:t>condizioni sociali presso </a:t>
            </a:r>
            <a:r>
              <a:rPr sz="1200" dirty="0">
                <a:latin typeface="Times New Roman"/>
                <a:cs typeface="Times New Roman"/>
              </a:rPr>
              <a:t>tutti i popoli.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ricompensa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offriva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era: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— la </a:t>
            </a:r>
            <a:r>
              <a:rPr sz="1200" spc="-5" dirty="0">
                <a:latin typeface="Times New Roman"/>
                <a:cs typeface="Times New Roman"/>
              </a:rPr>
              <a:t>gioia spirituale </a:t>
            </a:r>
            <a:r>
              <a:rPr sz="1200" dirty="0">
                <a:latin typeface="Times New Roman"/>
                <a:cs typeface="Times New Roman"/>
              </a:rPr>
              <a:t>e la comunione </a:t>
            </a:r>
            <a:r>
              <a:rPr sz="1200" spc="-5" dirty="0">
                <a:latin typeface="Times New Roman"/>
                <a:cs typeface="Times New Roman"/>
              </a:rPr>
              <a:t>divina; nell’altro </a:t>
            </a:r>
            <a:r>
              <a:rPr sz="1200" dirty="0">
                <a:latin typeface="Times New Roman"/>
                <a:cs typeface="Times New Roman"/>
              </a:rPr>
              <a:t>mondo — 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 divine </a:t>
            </a:r>
            <a:r>
              <a:rPr sz="1200" spc="-5" dirty="0">
                <a:latin typeface="Times New Roman"/>
                <a:cs typeface="Times New Roman"/>
              </a:rPr>
              <a:t>del Padre del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(1593.7) 141:7.6 </a:t>
            </a:r>
            <a:r>
              <a:rPr sz="1200" spc="-5" dirty="0">
                <a:latin typeface="Times New Roman"/>
                <a:cs typeface="Times New Roman"/>
              </a:rPr>
              <a:t>Gesù insisté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 quelle che egli chiamava </a:t>
            </a:r>
            <a:r>
              <a:rPr sz="1200" dirty="0">
                <a:latin typeface="Times New Roman"/>
                <a:cs typeface="Times New Roman"/>
              </a:rPr>
              <a:t>le due </a:t>
            </a:r>
            <a:r>
              <a:rPr sz="1200" spc="-5" dirty="0">
                <a:latin typeface="Times New Roman"/>
                <a:cs typeface="Times New Roman"/>
              </a:rPr>
              <a:t>verità di primaria importanza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del regno; ed  </a:t>
            </a:r>
            <a:r>
              <a:rPr sz="1200" spc="-5" dirty="0">
                <a:latin typeface="Times New Roman"/>
                <a:cs typeface="Times New Roman"/>
              </a:rPr>
              <a:t>erano: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della salvezza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sola fede, associata all’insegnamento rivoluzionario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della libertà umana mediante il </a:t>
            </a:r>
            <a:r>
              <a:rPr sz="1200" spc="-5" dirty="0">
                <a:latin typeface="Times New Roman"/>
                <a:cs typeface="Times New Roman"/>
              </a:rPr>
              <a:t>riconoscimento sincero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verità: “Voi conoscerete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verità vi renderà  liberi.” Gesù </a:t>
            </a:r>
            <a:r>
              <a:rPr sz="1200" dirty="0">
                <a:latin typeface="Times New Roman"/>
                <a:cs typeface="Times New Roman"/>
              </a:rPr>
              <a:t>era la verità </a:t>
            </a:r>
            <a:r>
              <a:rPr sz="1200" spc="-5" dirty="0">
                <a:latin typeface="Times New Roman"/>
                <a:cs typeface="Times New Roman"/>
              </a:rPr>
              <a:t>resa manifesta nella </a:t>
            </a:r>
            <a:r>
              <a:rPr sz="1200" dirty="0">
                <a:latin typeface="Times New Roman"/>
                <a:cs typeface="Times New Roman"/>
              </a:rPr>
              <a:t>carne,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promise </a:t>
            </a:r>
            <a:r>
              <a:rPr sz="1200" spc="-5" dirty="0">
                <a:latin typeface="Times New Roman"/>
                <a:cs typeface="Times New Roman"/>
              </a:rPr>
              <a:t>d’inviare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nel cuore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nei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(1594.1) 141:7.7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insegnava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apostoli gli elementi </a:t>
            </a:r>
            <a:r>
              <a:rPr sz="1200" dirty="0">
                <a:latin typeface="Times New Roman"/>
                <a:cs typeface="Times New Roman"/>
              </a:rPr>
              <a:t>essenziali della </a:t>
            </a:r>
            <a:r>
              <a:rPr sz="1200" spc="-5" dirty="0">
                <a:latin typeface="Times New Roman"/>
                <a:cs typeface="Times New Roman"/>
              </a:rPr>
              <a:t>verità per </a:t>
            </a:r>
            <a:r>
              <a:rPr sz="1200" dirty="0">
                <a:latin typeface="Times New Roman"/>
                <a:cs typeface="Times New Roman"/>
              </a:rPr>
              <a:t>tutta un’epoca </a:t>
            </a:r>
            <a:r>
              <a:rPr sz="1200" spc="-5" dirty="0">
                <a:latin typeface="Times New Roman"/>
                <a:cs typeface="Times New Roman"/>
              </a:rPr>
              <a:t>sulla terra.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ascoltavano  spesso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insegnamenti mentre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ciò che egli </a:t>
            </a:r>
            <a:r>
              <a:rPr sz="1200" dirty="0">
                <a:latin typeface="Times New Roman"/>
                <a:cs typeface="Times New Roman"/>
              </a:rPr>
              <a:t>diceva era destinato </a:t>
            </a:r>
            <a:r>
              <a:rPr sz="1200" spc="-5" dirty="0">
                <a:latin typeface="Times New Roman"/>
                <a:cs typeface="Times New Roman"/>
              </a:rPr>
              <a:t>ad ispirare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edificare altri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offriva</a:t>
            </a:r>
            <a:endParaRPr sz="1200">
              <a:latin typeface="Times New Roman"/>
              <a:cs typeface="Times New Roman"/>
            </a:endParaRPr>
          </a:p>
          <a:p>
            <a:pPr marL="76200" marR="3117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l’esempio </a:t>
            </a:r>
            <a:r>
              <a:rPr sz="1200" dirty="0">
                <a:latin typeface="Times New Roman"/>
                <a:cs typeface="Times New Roman"/>
              </a:rPr>
              <a:t>di un nuovo ed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piano di vita.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umano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Ebreo, </a:t>
            </a:r>
            <a:r>
              <a:rPr sz="1200" dirty="0">
                <a:latin typeface="Times New Roman"/>
                <a:cs typeface="Times New Roman"/>
              </a:rPr>
              <a:t>ma visse la </a:t>
            </a:r>
            <a:r>
              <a:rPr sz="1200" spc="-5" dirty="0">
                <a:latin typeface="Times New Roman"/>
                <a:cs typeface="Times New Roman"/>
              </a:rPr>
              <a:t>sua vita per  </a:t>
            </a:r>
            <a:r>
              <a:rPr sz="1200" dirty="0">
                <a:latin typeface="Times New Roman"/>
                <a:cs typeface="Times New Roman"/>
              </a:rPr>
              <a:t>tutti i mondi come un </a:t>
            </a:r>
            <a:r>
              <a:rPr sz="1200" spc="-5" dirty="0">
                <a:latin typeface="Times New Roman"/>
                <a:cs typeface="Times New Roman"/>
              </a:rPr>
              <a:t>mortale del 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4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(1594.2) 141:7.8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sicuro </a:t>
            </a:r>
            <a:r>
              <a:rPr sz="1200" spc="-5" dirty="0">
                <a:latin typeface="Times New Roman"/>
                <a:cs typeface="Times New Roman"/>
              </a:rPr>
              <a:t>che suo </a:t>
            </a:r>
            <a:r>
              <a:rPr sz="1200" dirty="0">
                <a:latin typeface="Times New Roman"/>
                <a:cs typeface="Times New Roman"/>
              </a:rPr>
              <a:t>Padre sarebbe stato </a:t>
            </a:r>
            <a:r>
              <a:rPr sz="1200" spc="-5" dirty="0">
                <a:latin typeface="Times New Roman"/>
                <a:cs typeface="Times New Roman"/>
              </a:rPr>
              <a:t>riconosciuto nello svolgimento </a:t>
            </a:r>
            <a:r>
              <a:rPr sz="1200" dirty="0">
                <a:latin typeface="Times New Roman"/>
                <a:cs typeface="Times New Roman"/>
              </a:rPr>
              <a:t>del piano del </a:t>
            </a:r>
            <a:r>
              <a:rPr sz="1200" spc="-5" dirty="0">
                <a:latin typeface="Times New Roman"/>
                <a:cs typeface="Times New Roman"/>
              </a:rPr>
              <a:t>regno, Gesù </a:t>
            </a:r>
            <a:r>
              <a:rPr sz="1200" dirty="0">
                <a:latin typeface="Times New Roman"/>
                <a:cs typeface="Times New Roman"/>
              </a:rPr>
              <a:t>spiegò che  </a:t>
            </a:r>
            <a:r>
              <a:rPr sz="1200" spc="-5" dirty="0">
                <a:latin typeface="Times New Roman"/>
                <a:cs typeface="Times New Roman"/>
              </a:rPr>
              <a:t>aveva ignorato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“grandi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terra”. Egli cominciò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lavoro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poveri,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classe stessa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così negletta  dalla maggior parte delle religioni evoluzionarie </a:t>
            </a:r>
            <a:r>
              <a:rPr sz="1200" dirty="0">
                <a:latin typeface="Times New Roman"/>
                <a:cs typeface="Times New Roman"/>
              </a:rPr>
              <a:t>delle epoche </a:t>
            </a:r>
            <a:r>
              <a:rPr sz="1200" spc="-5" dirty="0">
                <a:latin typeface="Times New Roman"/>
                <a:cs typeface="Times New Roman"/>
              </a:rPr>
              <a:t>precedenti.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disprezzava </a:t>
            </a:r>
            <a:r>
              <a:rPr sz="1200" dirty="0">
                <a:latin typeface="Times New Roman"/>
                <a:cs typeface="Times New Roman"/>
              </a:rPr>
              <a:t>nessuno;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era su scala  mondiale,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fermo </a:t>
            </a:r>
            <a:r>
              <a:rPr sz="1200" spc="-5" dirty="0">
                <a:latin typeface="Times New Roman"/>
                <a:cs typeface="Times New Roman"/>
              </a:rPr>
              <a:t>ed energico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proclami che anche Pietro, Giacomo e </a:t>
            </a:r>
            <a:r>
              <a:rPr sz="1200" spc="-5" dirty="0">
                <a:latin typeface="Times New Roman"/>
                <a:cs typeface="Times New Roman"/>
              </a:rPr>
              <a:t>Giovanni furono </a:t>
            </a:r>
            <a:r>
              <a:rPr sz="1200" dirty="0">
                <a:latin typeface="Times New Roman"/>
                <a:cs typeface="Times New Roman"/>
              </a:rPr>
              <a:t>tentati  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potesse essere </a:t>
            </a:r>
            <a:r>
              <a:rPr sz="1200" dirty="0">
                <a:latin typeface="Times New Roman"/>
                <a:cs typeface="Times New Roman"/>
              </a:rPr>
              <a:t>uscito di </a:t>
            </a:r>
            <a:r>
              <a:rPr sz="1200" spc="-5" dirty="0">
                <a:latin typeface="Times New Roman"/>
                <a:cs typeface="Times New Roman"/>
              </a:rPr>
              <a:t>senno.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(1594.3) 141:7.9 </a:t>
            </a:r>
            <a:r>
              <a:rPr sz="1200" spc="-5" dirty="0">
                <a:latin typeface="Times New Roman"/>
                <a:cs typeface="Times New Roman"/>
              </a:rPr>
              <a:t>Egli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 comprendere con </a:t>
            </a:r>
            <a:r>
              <a:rPr sz="1200" dirty="0">
                <a:latin typeface="Times New Roman"/>
                <a:cs typeface="Times New Roman"/>
              </a:rPr>
              <a:t>dolcezza a </a:t>
            </a:r>
            <a:r>
              <a:rPr sz="1200" spc="-5" dirty="0">
                <a:latin typeface="Times New Roman"/>
                <a:cs typeface="Times New Roman"/>
              </a:rPr>
              <a:t>questi apostoli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questa </a:t>
            </a:r>
            <a:r>
              <a:rPr sz="1200" dirty="0">
                <a:latin typeface="Times New Roman"/>
                <a:cs typeface="Times New Roman"/>
              </a:rPr>
              <a:t>missione di 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non per dare un </a:t>
            </a:r>
            <a:r>
              <a:rPr sz="1200" spc="-5" dirty="0">
                <a:latin typeface="Times New Roman"/>
                <a:cs typeface="Times New Roman"/>
              </a:rPr>
              <a:t>esempio </a:t>
            </a:r>
            <a:r>
              <a:rPr sz="1200" dirty="0">
                <a:latin typeface="Times New Roman"/>
                <a:cs typeface="Times New Roman"/>
              </a:rPr>
              <a:t>a poche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per stabilire e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criterio </a:t>
            </a:r>
            <a:r>
              <a:rPr sz="1200" dirty="0">
                <a:latin typeface="Times New Roman"/>
                <a:cs typeface="Times New Roman"/>
              </a:rPr>
              <a:t>di vita umana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 popoli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del suo intero universo.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modello si avvicinava alla </a:t>
            </a:r>
            <a:r>
              <a:rPr sz="1200" dirty="0">
                <a:latin typeface="Times New Roman"/>
                <a:cs typeface="Times New Roman"/>
              </a:rPr>
              <a:t>più alta </a:t>
            </a:r>
            <a:r>
              <a:rPr sz="1200" spc="-5" dirty="0">
                <a:latin typeface="Times New Roman"/>
                <a:cs typeface="Times New Roman"/>
              </a:rPr>
              <a:t>perfezione, alla </a:t>
            </a:r>
            <a:r>
              <a:rPr sz="1200" dirty="0">
                <a:latin typeface="Times New Roman"/>
                <a:cs typeface="Times New Roman"/>
              </a:rPr>
              <a:t>bontà suprema stessa </a:t>
            </a:r>
            <a:r>
              <a:rPr sz="1200" spc="-5" dirty="0">
                <a:latin typeface="Times New Roman"/>
                <a:cs typeface="Times New Roman"/>
              </a:rPr>
              <a:t>del  Padre Universale. Ma 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significato delle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parole.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40700" cy="33458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nascita e l’infanzia di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Gesù</a:t>
            </a:r>
            <a:endParaRPr sz="2200">
              <a:latin typeface="Times New Roman"/>
              <a:cs typeface="Times New Roman"/>
            </a:endParaRPr>
          </a:p>
          <a:p>
            <a:pPr marL="63500" marR="38481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(1344.1) 122:0.1 </a:t>
            </a:r>
            <a:r>
              <a:rPr sz="1200" spc="-5" dirty="0">
                <a:latin typeface="Times New Roman"/>
                <a:cs typeface="Times New Roman"/>
              </a:rPr>
              <a:t>SARÀ difficilmente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spiegare totalmente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ragioni </a:t>
            </a:r>
            <a:r>
              <a:rPr sz="1200" dirty="0">
                <a:latin typeface="Times New Roman"/>
                <a:cs typeface="Times New Roman"/>
              </a:rPr>
              <a:t>che portarono 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 come  luogo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specialmente perché proprio </a:t>
            </a:r>
            <a:r>
              <a:rPr sz="1200" dirty="0">
                <a:latin typeface="Times New Roman"/>
                <a:cs typeface="Times New Roman"/>
              </a:rPr>
              <a:t>la famiglia 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scelta come  ambiente immediato per 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(1344.2) 122:0.2 </a:t>
            </a:r>
            <a:r>
              <a:rPr sz="1200" dirty="0">
                <a:latin typeface="Times New Roman"/>
                <a:cs typeface="Times New Roman"/>
              </a:rPr>
              <a:t>Dopo lo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rapporto speciale </a:t>
            </a:r>
            <a:r>
              <a:rPr sz="1200" dirty="0">
                <a:latin typeface="Times New Roman"/>
                <a:cs typeface="Times New Roman"/>
              </a:rPr>
              <a:t>sullo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isolati preparato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Melchizedek, ed essersi consultato con  Gabriele, Micael scelse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Urantia come </a:t>
            </a:r>
            <a:r>
              <a:rPr sz="1200" dirty="0">
                <a:latin typeface="Times New Roman"/>
                <a:cs typeface="Times New Roman"/>
              </a:rPr>
              <a:t>pianeta in </a:t>
            </a:r>
            <a:r>
              <a:rPr sz="1200" spc="-5" dirty="0">
                <a:latin typeface="Times New Roman"/>
                <a:cs typeface="Times New Roman"/>
              </a:rPr>
              <a:t>cui effettuare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conferimento </a:t>
            </a:r>
            <a:r>
              <a:rPr sz="1200" dirty="0">
                <a:latin typeface="Times New Roman"/>
                <a:cs typeface="Times New Roman"/>
              </a:rPr>
              <a:t>finale.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decisione  Gabriele </a:t>
            </a:r>
            <a:r>
              <a:rPr sz="1200" dirty="0">
                <a:latin typeface="Times New Roman"/>
                <a:cs typeface="Times New Roman"/>
              </a:rPr>
              <a:t>visitò </a:t>
            </a:r>
            <a:r>
              <a:rPr sz="1200" spc="-5" dirty="0">
                <a:latin typeface="Times New Roman"/>
                <a:cs typeface="Times New Roman"/>
              </a:rPr>
              <a:t>personalmente Urantia, </a:t>
            </a:r>
            <a:r>
              <a:rPr sz="1200" dirty="0">
                <a:latin typeface="Times New Roman"/>
                <a:cs typeface="Times New Roman"/>
              </a:rPr>
              <a:t>e dopo aver studiato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umani ed </a:t>
            </a:r>
            <a:r>
              <a:rPr sz="1200" spc="-5" dirty="0">
                <a:latin typeface="Times New Roman"/>
                <a:cs typeface="Times New Roman"/>
              </a:rPr>
              <a:t>aver esaminato gli </a:t>
            </a:r>
            <a:r>
              <a:rPr sz="1200" dirty="0">
                <a:latin typeface="Times New Roman"/>
                <a:cs typeface="Times New Roman"/>
              </a:rPr>
              <a:t>aspetti spirituali, intellettuali,  razziali e </a:t>
            </a:r>
            <a:r>
              <a:rPr sz="1200" spc="-5" dirty="0">
                <a:latin typeface="Times New Roman"/>
                <a:cs typeface="Times New Roman"/>
              </a:rPr>
              <a:t>geografici del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popoli,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decise che </a:t>
            </a:r>
            <a:r>
              <a:rPr sz="1200" spc="-5" dirty="0">
                <a:latin typeface="Times New Roman"/>
                <a:cs typeface="Times New Roman"/>
              </a:rPr>
              <a:t>gli Ebrei possedevano quei vantaggi relativi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giustificavano </a:t>
            </a:r>
            <a:r>
              <a:rPr sz="1200" dirty="0">
                <a:latin typeface="Times New Roman"/>
                <a:cs typeface="Times New Roman"/>
              </a:rPr>
              <a:t>la  loro </a:t>
            </a:r>
            <a:r>
              <a:rPr sz="1200" spc="-5" dirty="0">
                <a:latin typeface="Times New Roman"/>
                <a:cs typeface="Times New Roman"/>
              </a:rPr>
              <a:t>scelta come </a:t>
            </a:r>
            <a:r>
              <a:rPr sz="1200" dirty="0">
                <a:latin typeface="Times New Roman"/>
                <a:cs typeface="Times New Roman"/>
              </a:rPr>
              <a:t>razza per il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ebbe approvato </a:t>
            </a:r>
            <a:r>
              <a:rPr sz="1200" spc="-5" dirty="0">
                <a:latin typeface="Times New Roman"/>
                <a:cs typeface="Times New Roman"/>
              </a:rPr>
              <a:t>questa decisione, </a:t>
            </a:r>
            <a:r>
              <a:rPr sz="1200" dirty="0">
                <a:latin typeface="Times New Roman"/>
                <a:cs typeface="Times New Roman"/>
              </a:rPr>
              <a:t>Gabriele nominò ed inviò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 la Commissione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scelta fra gli </a:t>
            </a:r>
            <a:r>
              <a:rPr sz="1200" dirty="0">
                <a:latin typeface="Times New Roman"/>
                <a:cs typeface="Times New Roman"/>
              </a:rPr>
              <a:t>ordini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dell’universo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quale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affidò</a:t>
            </a:r>
            <a:endParaRPr sz="1200">
              <a:latin typeface="Times New Roman"/>
              <a:cs typeface="Times New Roman"/>
            </a:endParaRPr>
          </a:p>
          <a:p>
            <a:pPr marL="63500" marR="1060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l’incarico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un’investigazione sulla </a:t>
            </a:r>
            <a:r>
              <a:rPr sz="1200" dirty="0">
                <a:latin typeface="Times New Roman"/>
                <a:cs typeface="Times New Roman"/>
              </a:rPr>
              <a:t>vita familiare </a:t>
            </a:r>
            <a:r>
              <a:rPr sz="1200" spc="-5" dirty="0">
                <a:latin typeface="Times New Roman"/>
                <a:cs typeface="Times New Roman"/>
              </a:rPr>
              <a:t>degli Ebrei.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questa commissione </a:t>
            </a:r>
            <a:r>
              <a:rPr sz="1200" dirty="0">
                <a:latin typeface="Times New Roman"/>
                <a:cs typeface="Times New Roman"/>
              </a:rPr>
              <a:t>terminò i suoi </a:t>
            </a:r>
            <a:r>
              <a:rPr sz="1200" spc="-5" dirty="0">
                <a:latin typeface="Times New Roman"/>
                <a:cs typeface="Times New Roman"/>
              </a:rPr>
              <a:t>lavori, </a:t>
            </a:r>
            <a:r>
              <a:rPr sz="1200" dirty="0">
                <a:latin typeface="Times New Roman"/>
                <a:cs typeface="Times New Roman"/>
              </a:rPr>
              <a:t>Gabriele </a:t>
            </a:r>
            <a:r>
              <a:rPr sz="1200" spc="-5" dirty="0">
                <a:latin typeface="Times New Roman"/>
                <a:cs typeface="Times New Roman"/>
              </a:rPr>
              <a:t>era  presente su 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indicava </a:t>
            </a:r>
            <a:r>
              <a:rPr sz="1200" dirty="0">
                <a:latin typeface="Times New Roman"/>
                <a:cs typeface="Times New Roman"/>
              </a:rPr>
              <a:t>tre unioni possibili </a:t>
            </a:r>
            <a:r>
              <a:rPr sz="1200" spc="-5" dirty="0">
                <a:latin typeface="Times New Roman"/>
                <a:cs typeface="Times New Roman"/>
              </a:rPr>
              <a:t>che erano, secondo </a:t>
            </a:r>
            <a:r>
              <a:rPr sz="1200" dirty="0">
                <a:latin typeface="Times New Roman"/>
                <a:cs typeface="Times New Roman"/>
              </a:rPr>
              <a:t>l’opinione </a:t>
            </a:r>
            <a:r>
              <a:rPr sz="1200" spc="-5" dirty="0">
                <a:latin typeface="Times New Roman"/>
                <a:cs typeface="Times New Roman"/>
              </a:rPr>
              <a:t>della commissione,  ugualmente favorevoli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di conferimento per la </a:t>
            </a:r>
            <a:r>
              <a:rPr sz="1200" spc="-5" dirty="0">
                <a:latin typeface="Times New Roman"/>
                <a:cs typeface="Times New Roman"/>
              </a:rPr>
              <a:t>progettata incarnazione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0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(1344.3) 122:0.3 </a:t>
            </a:r>
            <a:r>
              <a:rPr sz="1200" spc="-5" dirty="0">
                <a:latin typeface="Times New Roman"/>
                <a:cs typeface="Times New Roman"/>
              </a:rPr>
              <a:t>Fra </a:t>
            </a:r>
            <a:r>
              <a:rPr sz="1200" dirty="0">
                <a:latin typeface="Times New Roman"/>
                <a:cs typeface="Times New Roman"/>
              </a:rPr>
              <a:t>le tre coppie </a:t>
            </a:r>
            <a:r>
              <a:rPr sz="1200" spc="-5" dirty="0">
                <a:latin typeface="Times New Roman"/>
                <a:cs typeface="Times New Roman"/>
              </a:rPr>
              <a:t>designate Gabriele scelse personalmente </a:t>
            </a:r>
            <a:r>
              <a:rPr sz="1200" dirty="0">
                <a:latin typeface="Times New Roman"/>
                <a:cs typeface="Times New Roman"/>
              </a:rPr>
              <a:t>Giuseppe e </a:t>
            </a:r>
            <a:r>
              <a:rPr sz="1200" spc="-5" dirty="0">
                <a:latin typeface="Times New Roman"/>
                <a:cs typeface="Times New Roman"/>
              </a:rPr>
              <a:t>Maria, facendo </a:t>
            </a:r>
            <a:r>
              <a:rPr sz="1200" dirty="0">
                <a:latin typeface="Times New Roman"/>
                <a:cs typeface="Times New Roman"/>
              </a:rPr>
              <a:t>poi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Maria, comunicandole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tempo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lieta novella che era </a:t>
            </a:r>
            <a:r>
              <a:rPr sz="1200" dirty="0">
                <a:latin typeface="Times New Roman"/>
                <a:cs typeface="Times New Roman"/>
              </a:rPr>
              <a:t>stata scelta </a:t>
            </a:r>
            <a:r>
              <a:rPr sz="1200" spc="-5" dirty="0">
                <a:latin typeface="Times New Roman"/>
                <a:cs typeface="Times New Roman"/>
              </a:rPr>
              <a:t>per divenire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terrena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84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24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(1594.4) 141:7.10 </a:t>
            </a:r>
            <a:r>
              <a:rPr sz="1200" spc="-5" dirty="0">
                <a:latin typeface="Times New Roman"/>
                <a:cs typeface="Times New Roman"/>
              </a:rPr>
              <a:t>Egli annunciò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agire come insegnante,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insegnante </a:t>
            </a:r>
            <a:r>
              <a:rPr sz="1200" dirty="0">
                <a:latin typeface="Times New Roman"/>
                <a:cs typeface="Times New Roman"/>
              </a:rPr>
              <a:t>inviato </a:t>
            </a:r>
            <a:r>
              <a:rPr sz="1200" spc="-5" dirty="0">
                <a:latin typeface="Times New Roman"/>
                <a:cs typeface="Times New Roman"/>
              </a:rPr>
              <a:t>dal cielo per presentare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 spirituale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dirty="0">
                <a:latin typeface="Times New Roman"/>
                <a:cs typeface="Times New Roman"/>
              </a:rPr>
              <a:t>E questo è </a:t>
            </a:r>
            <a:r>
              <a:rPr sz="1200" spc="-5" dirty="0">
                <a:latin typeface="Times New Roman"/>
                <a:cs typeface="Times New Roman"/>
              </a:rPr>
              <a:t>esattamente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fece; 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insegnante, </a:t>
            </a:r>
            <a:r>
              <a:rPr sz="1200" dirty="0">
                <a:latin typeface="Times New Roman"/>
                <a:cs typeface="Times New Roman"/>
              </a:rPr>
              <a:t>non un </a:t>
            </a:r>
            <a:r>
              <a:rPr sz="1200" spc="-5" dirty="0">
                <a:latin typeface="Times New Roman"/>
                <a:cs typeface="Times New Roman"/>
              </a:rPr>
              <a:t>predicatore. Dal </a:t>
            </a:r>
            <a:r>
              <a:rPr sz="1200" dirty="0">
                <a:latin typeface="Times New Roman"/>
                <a:cs typeface="Times New Roman"/>
              </a:rPr>
              <a:t>punto di vista  umano </a:t>
            </a:r>
            <a:r>
              <a:rPr sz="1200" spc="-5" dirty="0">
                <a:latin typeface="Times New Roman"/>
                <a:cs typeface="Times New Roman"/>
              </a:rPr>
              <a:t>Pietro era </a:t>
            </a:r>
            <a:r>
              <a:rPr sz="1200" dirty="0">
                <a:latin typeface="Times New Roman"/>
                <a:cs typeface="Times New Roman"/>
              </a:rPr>
              <a:t>un predicatore molto più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predicazione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così efficace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straordinaria, </a:t>
            </a:r>
            <a:r>
              <a:rPr sz="1200" dirty="0">
                <a:latin typeface="Times New Roman"/>
                <a:cs typeface="Times New Roman"/>
              </a:rPr>
              <a:t>non tanto per </a:t>
            </a:r>
            <a:r>
              <a:rPr sz="1200" spc="-5" dirty="0">
                <a:latin typeface="Times New Roman"/>
                <a:cs typeface="Times New Roman"/>
              </a:rPr>
              <a:t>l’irresistibile oratoria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richiamo </a:t>
            </a:r>
            <a:r>
              <a:rPr sz="1200" dirty="0">
                <a:latin typeface="Times New Roman"/>
                <a:cs typeface="Times New Roman"/>
              </a:rPr>
              <a:t>emotivo. </a:t>
            </a:r>
            <a:r>
              <a:rPr sz="1200" spc="-5" dirty="0">
                <a:latin typeface="Times New Roman"/>
                <a:cs typeface="Times New Roman"/>
              </a:rPr>
              <a:t>Gesù parlava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all’anima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 un </a:t>
            </a:r>
            <a:r>
              <a:rPr sz="1200" spc="-5" dirty="0">
                <a:latin typeface="Times New Roman"/>
                <a:cs typeface="Times New Roman"/>
              </a:rPr>
              <a:t>maestro dello spirito dell’uomo,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mente. Egli </a:t>
            </a:r>
            <a:r>
              <a:rPr sz="1200" dirty="0">
                <a:latin typeface="Times New Roman"/>
                <a:cs typeface="Times New Roman"/>
              </a:rPr>
              <a:t>viveva </a:t>
            </a:r>
            <a:r>
              <a:rPr sz="1200" spc="-5" dirty="0">
                <a:latin typeface="Times New Roman"/>
                <a:cs typeface="Times New Roman"/>
              </a:rPr>
              <a:t>con 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(1594.5) 141:7.11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occasione che Gesù </a:t>
            </a:r>
            <a:r>
              <a:rPr sz="1200" dirty="0">
                <a:latin typeface="Times New Roman"/>
                <a:cs typeface="Times New Roman"/>
              </a:rPr>
              <a:t>comunicò a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sulla terra doveva, sotto  </a:t>
            </a:r>
            <a:r>
              <a:rPr sz="1200" spc="-5" dirty="0">
                <a:latin typeface="Times New Roman"/>
                <a:cs typeface="Times New Roman"/>
              </a:rPr>
              <a:t>certi aspetti, </a:t>
            </a:r>
            <a:r>
              <a:rPr sz="1200" dirty="0">
                <a:latin typeface="Times New Roman"/>
                <a:cs typeface="Times New Roman"/>
              </a:rPr>
              <a:t>essere limitata </a:t>
            </a:r>
            <a:r>
              <a:rPr sz="1200" spc="-5" dirty="0">
                <a:latin typeface="Times New Roman"/>
                <a:cs typeface="Times New Roman"/>
              </a:rPr>
              <a:t>dal mandato </a:t>
            </a:r>
            <a:r>
              <a:rPr sz="1200" dirty="0">
                <a:latin typeface="Times New Roman"/>
                <a:cs typeface="Times New Roman"/>
              </a:rPr>
              <a:t>ricevuto dal </a:t>
            </a:r>
            <a:r>
              <a:rPr sz="1200" spc="-5" dirty="0">
                <a:latin typeface="Times New Roman"/>
                <a:cs typeface="Times New Roman"/>
              </a:rPr>
              <a:t>suo “associato </a:t>
            </a:r>
            <a:r>
              <a:rPr sz="1200" dirty="0">
                <a:latin typeface="Times New Roman"/>
                <a:cs typeface="Times New Roman"/>
              </a:rPr>
              <a:t>celeste”, </a:t>
            </a:r>
            <a:r>
              <a:rPr sz="1200" spc="-5" dirty="0">
                <a:latin typeface="Times New Roman"/>
                <a:cs typeface="Times New Roman"/>
              </a:rPr>
              <a:t>riferendosi alle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impartitegli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 conferimento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fratello paradisiaco, </a:t>
            </a:r>
            <a:r>
              <a:rPr sz="1200" dirty="0">
                <a:latin typeface="Times New Roman"/>
                <a:cs typeface="Times New Roman"/>
              </a:rPr>
              <a:t>Emanuele. </a:t>
            </a:r>
            <a:r>
              <a:rPr sz="1200" spc="-5" dirty="0">
                <a:latin typeface="Times New Roman"/>
                <a:cs typeface="Times New Roman"/>
              </a:rPr>
              <a:t>Egli disse </a:t>
            </a:r>
            <a:r>
              <a:rPr sz="1200" dirty="0">
                <a:latin typeface="Times New Roman"/>
                <a:cs typeface="Times New Roman"/>
              </a:rPr>
              <a:t>loro che 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suo Padre ed </a:t>
            </a:r>
            <a:r>
              <a:rPr sz="1200" dirty="0">
                <a:latin typeface="Times New Roman"/>
                <a:cs typeface="Times New Roman"/>
              </a:rPr>
              <a:t>unicamente la  volontà di </a:t>
            </a:r>
            <a:r>
              <a:rPr sz="1200" spc="-5" dirty="0">
                <a:latin typeface="Times New Roman"/>
                <a:cs typeface="Times New Roman"/>
              </a:rPr>
              <a:t>suo Padre. Essendo </a:t>
            </a:r>
            <a:r>
              <a:rPr sz="1200" dirty="0">
                <a:latin typeface="Times New Roman"/>
                <a:cs typeface="Times New Roman"/>
              </a:rPr>
              <a:t>quindi motivato da un </a:t>
            </a:r>
            <a:r>
              <a:rPr sz="1200" spc="-5" dirty="0">
                <a:latin typeface="Times New Roman"/>
                <a:cs typeface="Times New Roman"/>
              </a:rPr>
              <a:t>sincero singolo </a:t>
            </a:r>
            <a:r>
              <a:rPr sz="1200" dirty="0">
                <a:latin typeface="Times New Roman"/>
                <a:cs typeface="Times New Roman"/>
              </a:rPr>
              <a:t>proposito, non </a:t>
            </a:r>
            <a:r>
              <a:rPr sz="1200" spc="-5" dirty="0">
                <a:latin typeface="Times New Roman"/>
                <a:cs typeface="Times New Roman"/>
              </a:rPr>
              <a:t>era vivamente preoccupato </a:t>
            </a:r>
            <a:r>
              <a:rPr sz="1200" dirty="0">
                <a:latin typeface="Times New Roman"/>
                <a:cs typeface="Times New Roman"/>
              </a:rPr>
              <a:t>dal male nel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(1594.6) 141:7.12 </a:t>
            </a:r>
            <a:r>
              <a:rPr sz="1200" spc="-5" dirty="0">
                <a:latin typeface="Times New Roman"/>
                <a:cs typeface="Times New Roman"/>
              </a:rPr>
              <a:t>Gli apostoli stavano cominciando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l’amicizia spontanea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Benché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fosse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facile  approccio, </a:t>
            </a:r>
            <a:r>
              <a:rPr sz="1200" dirty="0">
                <a:latin typeface="Times New Roman"/>
                <a:cs typeface="Times New Roman"/>
              </a:rPr>
              <a:t>viveva sempre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sopra di </a:t>
            </a:r>
            <a:r>
              <a:rPr sz="1200" spc="-5" dirty="0">
                <a:latin typeface="Times New Roman"/>
                <a:cs typeface="Times New Roman"/>
              </a:rPr>
              <a:t>loro. Nemmeno per </a:t>
            </a:r>
            <a:r>
              <a:rPr sz="1200" dirty="0">
                <a:latin typeface="Times New Roman"/>
                <a:cs typeface="Times New Roman"/>
              </a:rPr>
              <a:t>un istante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spc="5" dirty="0">
                <a:latin typeface="Times New Roman"/>
                <a:cs typeface="Times New Roman"/>
              </a:rPr>
              <a:t>dominato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influenza puramente mortale o soggetto </a:t>
            </a:r>
            <a:r>
              <a:rPr sz="1200" spc="-5" dirty="0">
                <a:latin typeface="Times New Roman"/>
                <a:cs typeface="Times New Roman"/>
              </a:rPr>
              <a:t>al fragile giudizio umano.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prestava </a:t>
            </a:r>
            <a:r>
              <a:rPr sz="1200" dirty="0">
                <a:latin typeface="Times New Roman"/>
                <a:cs typeface="Times New Roman"/>
              </a:rPr>
              <a:t>alcuna attenzione </a:t>
            </a:r>
            <a:r>
              <a:rPr sz="1200" spc="-5" dirty="0">
                <a:latin typeface="Times New Roman"/>
                <a:cs typeface="Times New Roman"/>
              </a:rPr>
              <a:t>all’opinione  pubblica </a:t>
            </a:r>
            <a:r>
              <a:rPr sz="1200" dirty="0">
                <a:latin typeface="Times New Roman"/>
                <a:cs typeface="Times New Roman"/>
              </a:rPr>
              <a:t>e le lodi lo </a:t>
            </a:r>
            <a:r>
              <a:rPr sz="1200" spc="-5" dirty="0">
                <a:latin typeface="Times New Roman"/>
                <a:cs typeface="Times New Roman"/>
              </a:rPr>
              <a:t>lasciavano indifferente. </a:t>
            </a:r>
            <a:r>
              <a:rPr sz="1200" dirty="0">
                <a:latin typeface="Times New Roman"/>
                <a:cs typeface="Times New Roman"/>
              </a:rPr>
              <a:t>Raramente </a:t>
            </a:r>
            <a:r>
              <a:rPr sz="1200" spc="-5" dirty="0">
                <a:latin typeface="Times New Roman"/>
                <a:cs typeface="Times New Roman"/>
              </a:rPr>
              <a:t>s’interrompeva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correggere dei </a:t>
            </a:r>
            <a:r>
              <a:rPr sz="1200" dirty="0">
                <a:latin typeface="Times New Roman"/>
                <a:cs typeface="Times New Roman"/>
              </a:rPr>
              <a:t>malintesi o per </a:t>
            </a:r>
            <a:r>
              <a:rPr sz="1200" spc="-5" dirty="0">
                <a:latin typeface="Times New Roman"/>
                <a:cs typeface="Times New Roman"/>
              </a:rPr>
              <a:t>dolersi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travisamento. Egli </a:t>
            </a:r>
            <a:r>
              <a:rPr sz="1200" dirty="0">
                <a:latin typeface="Times New Roman"/>
                <a:cs typeface="Times New Roman"/>
              </a:rPr>
              <a:t>non chiese mai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a nessuno; 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richieste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preghiere.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(1594.7) 141:7.13 </a:t>
            </a:r>
            <a:r>
              <a:rPr sz="1200" spc="-5" dirty="0">
                <a:latin typeface="Times New Roman"/>
                <a:cs typeface="Times New Roman"/>
              </a:rPr>
              <a:t>Giacomo era stupito </a:t>
            </a:r>
            <a:r>
              <a:rPr sz="1200" dirty="0">
                <a:latin typeface="Times New Roman"/>
                <a:cs typeface="Times New Roman"/>
              </a:rPr>
              <a:t>dal modo in </a:t>
            </a:r>
            <a:r>
              <a:rPr sz="1200" spc="-5" dirty="0">
                <a:latin typeface="Times New Roman"/>
                <a:cs typeface="Times New Roman"/>
              </a:rPr>
              <a:t>cui Gesù sembrava </a:t>
            </a:r>
            <a:r>
              <a:rPr sz="1200" dirty="0">
                <a:latin typeface="Times New Roman"/>
                <a:cs typeface="Times New Roman"/>
              </a:rPr>
              <a:t>vedere la </a:t>
            </a:r>
            <a:r>
              <a:rPr sz="1200" spc="-5" dirty="0">
                <a:latin typeface="Times New Roman"/>
                <a:cs typeface="Times New Roman"/>
              </a:rPr>
              <a:t>fine sin </a:t>
            </a:r>
            <a:r>
              <a:rPr sz="1200" dirty="0">
                <a:latin typeface="Times New Roman"/>
                <a:cs typeface="Times New Roman"/>
              </a:rPr>
              <a:t>dall’inizio.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appariva </a:t>
            </a:r>
            <a:r>
              <a:rPr sz="1200" spc="-5" dirty="0">
                <a:latin typeface="Times New Roman"/>
                <a:cs typeface="Times New Roman"/>
              </a:rPr>
              <a:t>raramente  sorpreso. Egli </a:t>
            </a:r>
            <a:r>
              <a:rPr sz="1200" dirty="0">
                <a:latin typeface="Times New Roman"/>
                <a:cs typeface="Times New Roman"/>
              </a:rPr>
              <a:t>non era mai </a:t>
            </a:r>
            <a:r>
              <a:rPr sz="1200" spc="-5" dirty="0">
                <a:latin typeface="Times New Roman"/>
                <a:cs typeface="Times New Roman"/>
              </a:rPr>
              <a:t>agitato, offeso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sconcertato.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scusò mai con nessuno. </a:t>
            </a:r>
            <a:r>
              <a:rPr sz="1200" dirty="0">
                <a:latin typeface="Times New Roman"/>
                <a:cs typeface="Times New Roman"/>
              </a:rPr>
              <a:t>Era talvolta </a:t>
            </a:r>
            <a:r>
              <a:rPr sz="1200" spc="-5" dirty="0">
                <a:latin typeface="Times New Roman"/>
                <a:cs typeface="Times New Roman"/>
              </a:rPr>
              <a:t>rattristato,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scoraggiato.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78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(1594.8) 141:7.14 </a:t>
            </a:r>
            <a:r>
              <a:rPr sz="1200" spc="-5" dirty="0">
                <a:latin typeface="Times New Roman"/>
                <a:cs typeface="Times New Roman"/>
              </a:rPr>
              <a:t>Giovanni comprese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chiaramente che, nonostante </a:t>
            </a:r>
            <a:r>
              <a:rPr sz="1200" dirty="0">
                <a:latin typeface="Times New Roman"/>
                <a:cs typeface="Times New Roman"/>
              </a:rPr>
              <a:t>tutte le sue doti </a:t>
            </a:r>
            <a:r>
              <a:rPr sz="1200" spc="-5" dirty="0">
                <a:latin typeface="Times New Roman"/>
                <a:cs typeface="Times New Roman"/>
              </a:rPr>
              <a:t>divine, </a:t>
            </a:r>
            <a:r>
              <a:rPr sz="1200" dirty="0">
                <a:latin typeface="Times New Roman"/>
                <a:cs typeface="Times New Roman"/>
              </a:rPr>
              <a:t>dopotutto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 uomo.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viveva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uomo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e </a:t>
            </a:r>
            <a:r>
              <a:rPr sz="1200" spc="-5" dirty="0">
                <a:latin typeface="Times New Roman"/>
                <a:cs typeface="Times New Roman"/>
              </a:rPr>
              <a:t>comprendeva, </a:t>
            </a:r>
            <a:r>
              <a:rPr sz="1200" dirty="0">
                <a:latin typeface="Times New Roman"/>
                <a:cs typeface="Times New Roman"/>
              </a:rPr>
              <a:t>amava e sapeva </a:t>
            </a:r>
            <a:r>
              <a:rPr sz="1200" spc="-5" dirty="0">
                <a:latin typeface="Times New Roman"/>
                <a:cs typeface="Times New Roman"/>
              </a:rPr>
              <a:t>come dirigere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personale egli era così  </a:t>
            </a:r>
            <a:r>
              <a:rPr sz="1200" dirty="0">
                <a:latin typeface="Times New Roman"/>
                <a:cs typeface="Times New Roman"/>
              </a:rPr>
              <a:t>umano e tuttavia </a:t>
            </a:r>
            <a:r>
              <a:rPr sz="1200" spc="-5" dirty="0">
                <a:latin typeface="Times New Roman"/>
                <a:cs typeface="Times New Roman"/>
              </a:rPr>
              <a:t>così perfetto.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disinteressato.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56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41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(1595.1) 141:7.15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granché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Gesù disse </a:t>
            </a:r>
            <a:r>
              <a:rPr sz="1200" dirty="0">
                <a:latin typeface="Times New Roman"/>
                <a:cs typeface="Times New Roman"/>
              </a:rPr>
              <a:t>in questa  </a:t>
            </a:r>
            <a:r>
              <a:rPr sz="1200" spc="-5" dirty="0">
                <a:latin typeface="Times New Roman"/>
                <a:cs typeface="Times New Roman"/>
              </a:rPr>
              <a:t>occasione, </a:t>
            </a:r>
            <a:r>
              <a:rPr sz="1200" dirty="0">
                <a:latin typeface="Times New Roman"/>
                <a:cs typeface="Times New Roman"/>
              </a:rPr>
              <a:t>le sue parole </a:t>
            </a:r>
            <a:r>
              <a:rPr sz="1200" spc="-5" dirty="0">
                <a:latin typeface="Times New Roman"/>
                <a:cs typeface="Times New Roman"/>
              </a:rPr>
              <a:t>benevole si fermarono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cuore,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crocifissione e la </a:t>
            </a:r>
            <a:r>
              <a:rPr sz="1200" spc="-5" dirty="0">
                <a:latin typeface="Times New Roman"/>
                <a:cs typeface="Times New Roman"/>
              </a:rPr>
              <a:t>risurrezione esse uscirono fuori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arricchire ed allietare grandemente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successivo. Nessuna meraviglia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comprendessero  pienamente </a:t>
            </a:r>
            <a:r>
              <a:rPr sz="1200" dirty="0">
                <a:latin typeface="Times New Roman"/>
                <a:cs typeface="Times New Roman"/>
              </a:rPr>
              <a:t>le parole </a:t>
            </a:r>
            <a:r>
              <a:rPr sz="1200" spc="-5" dirty="0">
                <a:latin typeface="Times New Roman"/>
                <a:cs typeface="Times New Roman"/>
              </a:rPr>
              <a:t>del Maestro, perché egli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presentando </a:t>
            </a:r>
            <a:r>
              <a:rPr sz="1200" dirty="0">
                <a:latin typeface="Times New Roman"/>
                <a:cs typeface="Times New Roman"/>
              </a:rPr>
              <a:t>loro il piano di una nuova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lavoro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Gerico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(1595.2) 141:8.1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quattro settimane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al </a:t>
            </a:r>
            <a:r>
              <a:rPr sz="1200" dirty="0">
                <a:latin typeface="Times New Roman"/>
                <a:cs typeface="Times New Roman"/>
              </a:rPr>
              <a:t>di là del </a:t>
            </a:r>
            <a:r>
              <a:rPr sz="1200" spc="-5" dirty="0">
                <a:latin typeface="Times New Roman"/>
                <a:cs typeface="Times New Roman"/>
              </a:rPr>
              <a:t>Giordano, Andrea </a:t>
            </a:r>
            <a:r>
              <a:rPr sz="1200" dirty="0">
                <a:latin typeface="Times New Roman"/>
                <a:cs typeface="Times New Roman"/>
              </a:rPr>
              <a:t>incaricò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settimana  </a:t>
            </a:r>
            <a:r>
              <a:rPr sz="1200" spc="-5" dirty="0">
                <a:latin typeface="Times New Roman"/>
                <a:cs typeface="Times New Roman"/>
              </a:rPr>
              <a:t>delle coppie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o due.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Battista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accolse </a:t>
            </a:r>
            <a:r>
              <a:rPr sz="1200" dirty="0">
                <a:latin typeface="Times New Roman"/>
                <a:cs typeface="Times New Roman"/>
              </a:rPr>
              <a:t>volentieri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apostoli.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visite a </a:t>
            </a:r>
            <a:r>
              <a:rPr sz="1200" spc="-5" dirty="0">
                <a:latin typeface="Times New Roman"/>
                <a:cs typeface="Times New Roman"/>
              </a:rPr>
              <a:t>Gerico gli </a:t>
            </a:r>
            <a:r>
              <a:rPr sz="1200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mettere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specificamente </a:t>
            </a:r>
            <a:r>
              <a:rPr sz="1200" dirty="0">
                <a:latin typeface="Times New Roman"/>
                <a:cs typeface="Times New Roman"/>
              </a:rPr>
              <a:t>le istruzioni di </a:t>
            </a:r>
            <a:r>
              <a:rPr sz="1200" spc="-5" dirty="0">
                <a:latin typeface="Times New Roman"/>
                <a:cs typeface="Times New Roman"/>
              </a:rPr>
              <a:t>Gesù per </a:t>
            </a:r>
            <a:r>
              <a:rPr sz="1200" dirty="0">
                <a:latin typeface="Times New Roman"/>
                <a:cs typeface="Times New Roman"/>
              </a:rPr>
              <a:t>curare </a:t>
            </a:r>
            <a:r>
              <a:rPr sz="1200" spc="-5" dirty="0">
                <a:latin typeface="Times New Roman"/>
                <a:cs typeface="Times New Roman"/>
              </a:rPr>
              <a:t>gli ammalati; essi entravano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casa della 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confortare ogni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-5" dirty="0">
                <a:latin typeface="Times New Roman"/>
                <a:cs typeface="Times New Roman"/>
              </a:rPr>
              <a:t> afflitta.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368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(1595.3) 141:8.2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svolsero del lavoro </a:t>
            </a:r>
            <a:r>
              <a:rPr sz="1200" dirty="0">
                <a:latin typeface="Times New Roman"/>
                <a:cs typeface="Times New Roman"/>
              </a:rPr>
              <a:t>pubblico a </a:t>
            </a:r>
            <a:r>
              <a:rPr sz="1200" spc="-5" dirty="0">
                <a:latin typeface="Times New Roman"/>
                <a:cs typeface="Times New Roman"/>
              </a:rPr>
              <a:t>Gerico, ma </a:t>
            </a:r>
            <a:r>
              <a:rPr sz="1200" dirty="0">
                <a:latin typeface="Times New Roman"/>
                <a:cs typeface="Times New Roman"/>
              </a:rPr>
              <a:t>i loro sforzi </a:t>
            </a:r>
            <a:r>
              <a:rPr sz="1200" spc="-5" dirty="0">
                <a:latin typeface="Times New Roman"/>
                <a:cs typeface="Times New Roman"/>
              </a:rPr>
              <a:t>furono principalmente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discreta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personale. Essi </a:t>
            </a:r>
            <a:r>
              <a:rPr sz="1200" dirty="0">
                <a:latin typeface="Times New Roman"/>
                <a:cs typeface="Times New Roman"/>
              </a:rPr>
              <a:t>fecero allora la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che la buona </a:t>
            </a:r>
            <a:r>
              <a:rPr sz="1200" spc="-5" dirty="0">
                <a:latin typeface="Times New Roman"/>
                <a:cs typeface="Times New Roman"/>
              </a:rPr>
              <a:t>novella del regno </a:t>
            </a:r>
            <a:r>
              <a:rPr sz="1200" dirty="0">
                <a:latin typeface="Times New Roman"/>
                <a:cs typeface="Times New Roman"/>
              </a:rPr>
              <a:t>era di molto </a:t>
            </a:r>
            <a:r>
              <a:rPr sz="1200" spc="-5" dirty="0">
                <a:latin typeface="Times New Roman"/>
                <a:cs typeface="Times New Roman"/>
              </a:rPr>
              <a:t>conforto agli </a:t>
            </a:r>
            <a:r>
              <a:rPr sz="1200" dirty="0">
                <a:latin typeface="Times New Roman"/>
                <a:cs typeface="Times New Roman"/>
              </a:rPr>
              <a:t>ammalati; che il loro </a:t>
            </a:r>
            <a:r>
              <a:rPr sz="1200" spc="-5" dirty="0">
                <a:latin typeface="Times New Roman"/>
                <a:cs typeface="Times New Roman"/>
              </a:rPr>
              <a:t>messaggio  era salutare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afflitti. </a:t>
            </a:r>
            <a:r>
              <a:rPr sz="1200" dirty="0">
                <a:latin typeface="Times New Roman"/>
                <a:cs typeface="Times New Roman"/>
              </a:rPr>
              <a:t>E fu a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5" dirty="0">
                <a:latin typeface="Times New Roman"/>
                <a:cs typeface="Times New Roman"/>
              </a:rPr>
              <a:t>curare </a:t>
            </a:r>
            <a:r>
              <a:rPr sz="1200" spc="-5" dirty="0">
                <a:latin typeface="Times New Roman"/>
                <a:cs typeface="Times New Roman"/>
              </a:rPr>
              <a:t>gli  afflitti fu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pienamente eseguito.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(1595.4) 141:8.3 </a:t>
            </a:r>
            <a:r>
              <a:rPr sz="1200" spc="-5" dirty="0">
                <a:latin typeface="Times New Roman"/>
                <a:cs typeface="Times New Roman"/>
              </a:rPr>
              <a:t>Essi si fermarono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 lungo </a:t>
            </a:r>
            <a:r>
              <a:rPr sz="1200" dirty="0">
                <a:latin typeface="Times New Roman"/>
                <a:cs typeface="Times New Roman"/>
              </a:rPr>
              <a:t>il cammino per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raggiunti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delegazione </a:t>
            </a:r>
            <a:r>
              <a:rPr sz="1200" dirty="0">
                <a:latin typeface="Times New Roman"/>
                <a:cs typeface="Times New Roman"/>
              </a:rPr>
              <a:t>proveniente </a:t>
            </a:r>
            <a:r>
              <a:rPr sz="1200" spc="-5" dirty="0">
                <a:latin typeface="Times New Roman"/>
                <a:cs typeface="Times New Roman"/>
              </a:rPr>
              <a:t>dalla  Mesopotamia che era </a:t>
            </a:r>
            <a:r>
              <a:rPr sz="1200" dirty="0">
                <a:latin typeface="Times New Roman"/>
                <a:cs typeface="Times New Roman"/>
              </a:rPr>
              <a:t>venuta </a:t>
            </a:r>
            <a:r>
              <a:rPr sz="1200" spc="-5" dirty="0">
                <a:latin typeface="Times New Roman"/>
                <a:cs typeface="Times New Roman"/>
              </a:rPr>
              <a:t>per conferire con </a:t>
            </a:r>
            <a:r>
              <a:rPr sz="1200" dirty="0">
                <a:latin typeface="Times New Roman"/>
                <a:cs typeface="Times New Roman"/>
              </a:rPr>
              <a:t>Gesù. </a:t>
            </a:r>
            <a:r>
              <a:rPr sz="1200" spc="-5" dirty="0">
                <a:latin typeface="Times New Roman"/>
                <a:cs typeface="Times New Roman"/>
              </a:rPr>
              <a:t>Gli apostoli avevano </a:t>
            </a:r>
            <a:r>
              <a:rPr sz="1200" dirty="0">
                <a:latin typeface="Times New Roman"/>
                <a:cs typeface="Times New Roman"/>
              </a:rPr>
              <a:t>progettato di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qui, ma quando  </a:t>
            </a:r>
            <a:r>
              <a:rPr sz="1200" spc="-5" dirty="0">
                <a:latin typeface="Times New Roman"/>
                <a:cs typeface="Times New Roman"/>
              </a:rPr>
              <a:t>giunsero questi cercatori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dell’Oriente, Gesù passò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giorni 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tornarono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varie dimore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lungo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l’Eufrate felici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le nuove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40065" cy="25514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partenza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per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Gerusalemme</a:t>
            </a:r>
            <a:endParaRPr sz="1600">
              <a:latin typeface="Times New Roman"/>
              <a:cs typeface="Times New Roman"/>
            </a:endParaRPr>
          </a:p>
          <a:p>
            <a:pPr marL="63500" marR="12509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(1595.5) 141:9.1 </a:t>
            </a:r>
            <a:r>
              <a:rPr sz="1200" spc="-5" dirty="0">
                <a:latin typeface="Times New Roman"/>
                <a:cs typeface="Times New Roman"/>
              </a:rPr>
              <a:t>Lunedì,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marzo,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iniziarono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per recarsi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 Lazzaro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 era </a:t>
            </a:r>
            <a:r>
              <a:rPr sz="1200" dirty="0">
                <a:latin typeface="Times New Roman"/>
                <a:cs typeface="Times New Roman"/>
              </a:rPr>
              <a:t>sceso al </a:t>
            </a:r>
            <a:r>
              <a:rPr sz="1200" spc="-5" dirty="0">
                <a:latin typeface="Times New Roman"/>
                <a:cs typeface="Times New Roman"/>
              </a:rPr>
              <a:t>Giordano </a:t>
            </a:r>
            <a:r>
              <a:rPr sz="1200" dirty="0">
                <a:latin typeface="Times New Roman"/>
                <a:cs typeface="Times New Roman"/>
              </a:rPr>
              <a:t>due volte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ed era stato </a:t>
            </a:r>
            <a:r>
              <a:rPr sz="1200" spc="-5" dirty="0">
                <a:latin typeface="Times New Roman"/>
                <a:cs typeface="Times New Roman"/>
              </a:rPr>
              <a:t>preso ogni </a:t>
            </a:r>
            <a:r>
              <a:rPr sz="1200" dirty="0">
                <a:latin typeface="Times New Roman"/>
                <a:cs typeface="Times New Roman"/>
              </a:rPr>
              <a:t>accordo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ed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apostoli ponessero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quartier generale presso Lazzaro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sorelle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tutto il tempo </a:t>
            </a:r>
            <a:r>
              <a:rPr sz="1200" spc="-5" dirty="0">
                <a:latin typeface="Times New Roman"/>
                <a:cs typeface="Times New Roman"/>
              </a:rPr>
              <a:t>che desideravano </a:t>
            </a:r>
            <a:r>
              <a:rPr sz="1200" dirty="0">
                <a:latin typeface="Times New Roman"/>
                <a:cs typeface="Times New Roman"/>
              </a:rPr>
              <a:t>fermarsi a 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(1595.6) 141:9.2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rimasero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Giordano, </a:t>
            </a:r>
            <a:r>
              <a:rPr sz="1200" spc="-5" dirty="0">
                <a:latin typeface="Times New Roman"/>
                <a:cs typeface="Times New Roman"/>
              </a:rPr>
              <a:t>insegnando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battezzando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folle, cosicché Gesù era  accompagnato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dai dodici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arrivò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Lazzaro. Qui </a:t>
            </a:r>
            <a:r>
              <a:rPr sz="1200" dirty="0">
                <a:latin typeface="Times New Roman"/>
                <a:cs typeface="Times New Roman"/>
              </a:rPr>
              <a:t>Gesù 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apostoli si </a:t>
            </a:r>
            <a:r>
              <a:rPr sz="1200" dirty="0">
                <a:latin typeface="Times New Roman"/>
                <a:cs typeface="Times New Roman"/>
              </a:rPr>
              <a:t>fermarono </a:t>
            </a:r>
            <a:r>
              <a:rPr sz="1200" spc="-5" dirty="0">
                <a:latin typeface="Times New Roman"/>
                <a:cs typeface="Times New Roman"/>
              </a:rPr>
              <a:t>per cinque giorni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riposarsi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ristorarsi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avvenimento </a:t>
            </a:r>
            <a:r>
              <a:rPr sz="1200" dirty="0">
                <a:latin typeface="Times New Roman"/>
                <a:cs typeface="Times New Roman"/>
              </a:rPr>
              <a:t>nella vita di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ed </a:t>
            </a:r>
            <a:r>
              <a:rPr sz="1200" dirty="0">
                <a:latin typeface="Times New Roman"/>
                <a:cs typeface="Times New Roman"/>
              </a:rPr>
              <a:t>i suoi apostoli nella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fratello,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esse potevano </a:t>
            </a:r>
            <a:r>
              <a:rPr sz="1200" dirty="0">
                <a:latin typeface="Times New Roman"/>
                <a:cs typeface="Times New Roman"/>
              </a:rPr>
              <a:t>provvedere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necessità.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84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(1595.7) 141:9.3 </a:t>
            </a:r>
            <a:r>
              <a:rPr sz="1200" spc="-5" dirty="0">
                <a:latin typeface="Times New Roman"/>
                <a:cs typeface="Times New Roman"/>
              </a:rPr>
              <a:t>Domenica mattina </a:t>
            </a:r>
            <a:r>
              <a:rPr sz="1200" dirty="0">
                <a:latin typeface="Times New Roman"/>
                <a:cs typeface="Times New Roman"/>
              </a:rPr>
              <a:t>6 </a:t>
            </a:r>
            <a:r>
              <a:rPr sz="1200" spc="-5" dirty="0">
                <a:latin typeface="Times New Roman"/>
                <a:cs typeface="Times New Roman"/>
              </a:rPr>
              <a:t>aprile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scesero </a:t>
            </a:r>
            <a:r>
              <a:rPr sz="1200" dirty="0">
                <a:latin typeface="Times New Roman"/>
                <a:cs typeface="Times New Roman"/>
              </a:rPr>
              <a:t>a Gerusalemme; e questa era la prima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i  dodici </a:t>
            </a:r>
            <a:r>
              <a:rPr sz="1200" spc="-5" dirty="0">
                <a:latin typeface="Times New Roman"/>
                <a:cs typeface="Times New Roman"/>
              </a:rPr>
              <a:t>si trovavano </a:t>
            </a:r>
            <a:r>
              <a:rPr sz="1200" dirty="0">
                <a:latin typeface="Times New Roman"/>
                <a:cs typeface="Times New Roman"/>
              </a:rPr>
              <a:t>là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insieme.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98284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Pasqua a Gerusalemme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96580" cy="36112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(1596.1) 142:0.1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mese d’aprile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lavorarono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uscendo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passare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Gesù passava </a:t>
            </a:r>
            <a:r>
              <a:rPr sz="1200" dirty="0">
                <a:latin typeface="Times New Roman"/>
                <a:cs typeface="Times New Roman"/>
              </a:rPr>
              <a:t>una o due notti per settimana a Gerusalemme a casa di </a:t>
            </a:r>
            <a:r>
              <a:rPr sz="1200" spc="-5" dirty="0">
                <a:latin typeface="Times New Roman"/>
                <a:cs typeface="Times New Roman"/>
              </a:rPr>
              <a:t>Flavio,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 greco, </a:t>
            </a:r>
            <a:r>
              <a:rPr sz="1200" dirty="0">
                <a:latin typeface="Times New Roman"/>
                <a:cs typeface="Times New Roman"/>
              </a:rPr>
              <a:t>dove molti eminenti  </a:t>
            </a:r>
            <a:r>
              <a:rPr sz="1200" spc="-5" dirty="0">
                <a:latin typeface="Times New Roman"/>
                <a:cs typeface="Times New Roman"/>
              </a:rPr>
              <a:t>Ebrei venivano </a:t>
            </a:r>
            <a:r>
              <a:rPr sz="1200" dirty="0">
                <a:latin typeface="Times New Roman"/>
                <a:cs typeface="Times New Roman"/>
              </a:rPr>
              <a:t>in segreto 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consultarlo.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(1596.2) 142:0.2 </a:t>
            </a:r>
            <a:r>
              <a:rPr sz="1200" spc="-5" dirty="0">
                <a:latin typeface="Times New Roman"/>
                <a:cs typeface="Times New Roman"/>
              </a:rPr>
              <a:t>Nel corso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Gesù fece </a:t>
            </a:r>
            <a:r>
              <a:rPr sz="1200" dirty="0">
                <a:latin typeface="Times New Roman"/>
                <a:cs typeface="Times New Roman"/>
              </a:rPr>
              <a:t>una breve visita </a:t>
            </a:r>
            <a:r>
              <a:rPr sz="1200" spc="-5" dirty="0">
                <a:latin typeface="Times New Roman"/>
                <a:cs typeface="Times New Roman"/>
              </a:rPr>
              <a:t>al suo vecchio </a:t>
            </a:r>
            <a:r>
              <a:rPr sz="1200" dirty="0">
                <a:latin typeface="Times New Roman"/>
                <a:cs typeface="Times New Roman"/>
              </a:rPr>
              <a:t>amico, </a:t>
            </a:r>
            <a:r>
              <a:rPr sz="1200" spc="-5" dirty="0">
                <a:latin typeface="Times New Roman"/>
                <a:cs typeface="Times New Roman"/>
              </a:rPr>
              <a:t>Anna, </a:t>
            </a:r>
            <a:r>
              <a:rPr sz="1200" dirty="0">
                <a:latin typeface="Times New Roman"/>
                <a:cs typeface="Times New Roman"/>
              </a:rPr>
              <a:t>un tempo sommo 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parente </a:t>
            </a:r>
            <a:r>
              <a:rPr sz="1200" dirty="0">
                <a:latin typeface="Times New Roman"/>
                <a:cs typeface="Times New Roman"/>
              </a:rPr>
              <a:t>di Salomè,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</a:t>
            </a:r>
            <a:r>
              <a:rPr sz="1200" dirty="0">
                <a:latin typeface="Times New Roman"/>
                <a:cs typeface="Times New Roman"/>
              </a:rPr>
              <a:t>Anna aveva 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dei suoi </a:t>
            </a:r>
            <a:r>
              <a:rPr sz="1200" spc="-5" dirty="0">
                <a:latin typeface="Times New Roman"/>
                <a:cs typeface="Times New Roman"/>
              </a:rPr>
              <a:t>insegnamenti,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spc="15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presentò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del sommo </a:t>
            </a:r>
            <a:r>
              <a:rPr sz="1200" spc="-5" dirty="0">
                <a:latin typeface="Times New Roman"/>
                <a:cs typeface="Times New Roman"/>
              </a:rPr>
              <a:t>sacerdote, fu ricevuto </a:t>
            </a:r>
            <a:r>
              <a:rPr sz="1200" dirty="0">
                <a:latin typeface="Times New Roman"/>
                <a:cs typeface="Times New Roman"/>
              </a:rPr>
              <a:t>con molte </a:t>
            </a:r>
            <a:r>
              <a:rPr sz="1200" spc="-5" dirty="0">
                <a:latin typeface="Times New Roman"/>
                <a:cs typeface="Times New Roman"/>
              </a:rPr>
              <a:t>riserve. Quando Gesù percepì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freddezza di </a:t>
            </a:r>
            <a:r>
              <a:rPr sz="1200" spc="-5" dirty="0">
                <a:latin typeface="Times New Roman"/>
                <a:cs typeface="Times New Roman"/>
              </a:rPr>
              <a:t>Anna, si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congedò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immediatamente, </a:t>
            </a:r>
            <a:r>
              <a:rPr sz="1200" dirty="0">
                <a:latin typeface="Times New Roman"/>
                <a:cs typeface="Times New Roman"/>
              </a:rPr>
              <a:t>dicendo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andava via: </a:t>
            </a:r>
            <a:r>
              <a:rPr sz="1200" spc="-5" dirty="0">
                <a:latin typeface="Times New Roman"/>
                <a:cs typeface="Times New Roman"/>
              </a:rPr>
              <a:t>“La paura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schiavitù dell’uomo e </a:t>
            </a:r>
            <a:r>
              <a:rPr sz="1200" spc="-5" dirty="0">
                <a:latin typeface="Times New Roman"/>
                <a:cs typeface="Times New Roman"/>
              </a:rPr>
              <a:t>l’orgoglio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gran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debolezza;</a:t>
            </a:r>
            <a:endParaRPr sz="1200">
              <a:latin typeface="Times New Roman"/>
              <a:cs typeface="Times New Roman"/>
            </a:endParaRPr>
          </a:p>
          <a:p>
            <a:pPr marL="76200" marR="19304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ingannerai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rendendoti </a:t>
            </a:r>
            <a:r>
              <a:rPr sz="1200" spc="-5" dirty="0">
                <a:latin typeface="Times New Roman"/>
                <a:cs typeface="Times New Roman"/>
              </a:rPr>
              <a:t>schiavo </a:t>
            </a:r>
            <a:r>
              <a:rPr sz="1200" dirty="0">
                <a:latin typeface="Times New Roman"/>
                <a:cs typeface="Times New Roman"/>
              </a:rPr>
              <a:t>di questi due distruttori </a:t>
            </a:r>
            <a:r>
              <a:rPr sz="1200" spc="-5" dirty="0">
                <a:latin typeface="Times New Roman"/>
                <a:cs typeface="Times New Roman"/>
              </a:rPr>
              <a:t>della 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libertà?”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Anna non </a:t>
            </a:r>
            <a:r>
              <a:rPr sz="1200" spc="-5" dirty="0">
                <a:latin typeface="Times New Roman"/>
                <a:cs typeface="Times New Roman"/>
              </a:rPr>
              <a:t>rispose nulla.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rivide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Anna fino 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sedette con suo genero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L’insegnamento nel Tempio</a:t>
            </a:r>
            <a:endParaRPr sz="1600">
              <a:latin typeface="Times New Roman"/>
              <a:cs typeface="Times New Roman"/>
            </a:endParaRPr>
          </a:p>
          <a:p>
            <a:pPr marL="76200" marR="7493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(1596.3) 142:1.1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mese Gesù </a:t>
            </a:r>
            <a:r>
              <a:rPr sz="1200" dirty="0">
                <a:latin typeface="Times New Roman"/>
                <a:cs typeface="Times New Roman"/>
              </a:rPr>
              <a:t>o uno degli </a:t>
            </a:r>
            <a:r>
              <a:rPr sz="1200" spc="-5" dirty="0">
                <a:latin typeface="Times New Roman"/>
                <a:cs typeface="Times New Roman"/>
              </a:rPr>
              <a:t>apostoli insegnarono </a:t>
            </a:r>
            <a:r>
              <a:rPr sz="1200" dirty="0">
                <a:latin typeface="Times New Roman"/>
                <a:cs typeface="Times New Roman"/>
              </a:rPr>
              <a:t>quotidianamente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Tempio.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 della Pasqua  erano </a:t>
            </a:r>
            <a:r>
              <a:rPr sz="1200" dirty="0">
                <a:latin typeface="Times New Roman"/>
                <a:cs typeface="Times New Roman"/>
              </a:rPr>
              <a:t>troppo numerose per </a:t>
            </a:r>
            <a:r>
              <a:rPr sz="1200" spc="-5" dirty="0">
                <a:latin typeface="Times New Roman"/>
                <a:cs typeface="Times New Roman"/>
              </a:rPr>
              <a:t>avere accesso </a:t>
            </a:r>
            <a:r>
              <a:rPr sz="1200" dirty="0">
                <a:latin typeface="Times New Roman"/>
                <a:cs typeface="Times New Roman"/>
              </a:rPr>
              <a:t>all’insegnamento </a:t>
            </a:r>
            <a:r>
              <a:rPr sz="1200" spc="-5" dirty="0">
                <a:latin typeface="Times New Roman"/>
                <a:cs typeface="Times New Roman"/>
              </a:rPr>
              <a:t>nel Tempio, gli apostoli conducevano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gruppi d’insegnamento  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cinta sacra.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tema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messaggio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(1596.4) 142:1.2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(1596.5) 142:1.3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Avendo fede nella </a:t>
            </a:r>
            <a:r>
              <a:rPr sz="1200" dirty="0">
                <a:latin typeface="Times New Roman"/>
                <a:cs typeface="Times New Roman"/>
              </a:rPr>
              <a:t>paternità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voi potete </a:t>
            </a:r>
            <a:r>
              <a:rPr sz="1200" spc="-5" dirty="0">
                <a:latin typeface="Times New Roman"/>
                <a:cs typeface="Times New Roman"/>
              </a:rPr>
              <a:t>entrare nel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cieli, divenendo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6343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(1596.6) 142:1.4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regno — la </a:t>
            </a:r>
            <a:r>
              <a:rPr sz="1200" spc="-5" dirty="0">
                <a:latin typeface="Times New Roman"/>
                <a:cs typeface="Times New Roman"/>
              </a:rPr>
              <a:t>devozione </a:t>
            </a:r>
            <a:r>
              <a:rPr sz="1200" dirty="0">
                <a:latin typeface="Times New Roman"/>
                <a:cs typeface="Times New Roman"/>
              </a:rPr>
              <a:t>suprema a Dio, </a:t>
            </a:r>
            <a:r>
              <a:rPr sz="1200" spc="-5" dirty="0">
                <a:latin typeface="Times New Roman"/>
                <a:cs typeface="Times New Roman"/>
              </a:rPr>
              <a:t>amando </a:t>
            </a:r>
            <a:r>
              <a:rPr sz="1200" dirty="0">
                <a:latin typeface="Times New Roman"/>
                <a:cs typeface="Times New Roman"/>
              </a:rPr>
              <a:t>nel contempo il vostro 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come voi</a:t>
            </a:r>
            <a:r>
              <a:rPr sz="1200" spc="-5" dirty="0">
                <a:latin typeface="Times New Roman"/>
                <a:cs typeface="Times New Roman"/>
              </a:rPr>
              <a:t> stessi.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59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(1596.7) 142:1.5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L’obbedienza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produce i frutti </a:t>
            </a:r>
            <a:r>
              <a:rPr sz="1200" spc="-5" dirty="0">
                <a:latin typeface="Times New Roman"/>
                <a:cs typeface="Times New Roman"/>
              </a:rPr>
              <a:t>dello spirito nella propria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è la  legge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5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(1596.8) 142:1.6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moltitudini che </a:t>
            </a:r>
            <a:r>
              <a:rPr sz="1200" spc="-5" dirty="0">
                <a:latin typeface="Times New Roman"/>
                <a:cs typeface="Times New Roman"/>
              </a:rPr>
              <a:t>venivano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celebrare </a:t>
            </a:r>
            <a:r>
              <a:rPr sz="1200" dirty="0">
                <a:latin typeface="Times New Roman"/>
                <a:cs typeface="Times New Roman"/>
              </a:rPr>
              <a:t>la Pasqua </a:t>
            </a:r>
            <a:r>
              <a:rPr sz="1200" spc="-5" dirty="0">
                <a:latin typeface="Times New Roman"/>
                <a:cs typeface="Times New Roman"/>
              </a:rPr>
              <a:t>ascoltavano questo 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si  rallegravano della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civili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religiosi degli Ebrei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preoccuparsi seriamente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dei suoi 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discussero 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da tenere nei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confronti.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61620" algn="just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(1596.9) 142:1.7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loro insegnamento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pressi dello stesso, gli apostoli ed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credenti erano impegnati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lavoro personale </a:t>
            </a:r>
            <a:r>
              <a:rPr sz="1200" dirty="0">
                <a:latin typeface="Times New Roman"/>
                <a:cs typeface="Times New Roman"/>
              </a:rPr>
              <a:t>tra le folle </a:t>
            </a:r>
            <a:r>
              <a:rPr sz="1200" spc="-5" dirty="0">
                <a:latin typeface="Times New Roman"/>
                <a:cs typeface="Times New Roman"/>
              </a:rPr>
              <a:t>della Pasqua. Questi </a:t>
            </a:r>
            <a:r>
              <a:rPr sz="1200" dirty="0">
                <a:latin typeface="Times New Roman"/>
                <a:cs typeface="Times New Roman"/>
              </a:rPr>
              <a:t>uomini e donne </a:t>
            </a:r>
            <a:r>
              <a:rPr sz="1200" spc="-5" dirty="0">
                <a:latin typeface="Times New Roman"/>
                <a:cs typeface="Times New Roman"/>
              </a:rPr>
              <a:t>interessati </a:t>
            </a:r>
            <a:r>
              <a:rPr sz="1200" dirty="0">
                <a:latin typeface="Times New Roman"/>
                <a:cs typeface="Times New Roman"/>
              </a:rPr>
              <a:t>portarono la notizia </a:t>
            </a:r>
            <a:r>
              <a:rPr sz="1200" spc="-5" dirty="0">
                <a:latin typeface="Times New Roman"/>
                <a:cs typeface="Times New Roman"/>
              </a:rPr>
              <a:t>del messaggio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celebrazione della Pasqua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parti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lontane dell’Impero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in </a:t>
            </a:r>
            <a:r>
              <a:rPr sz="1200" spc="-5" dirty="0">
                <a:latin typeface="Times New Roman"/>
                <a:cs typeface="Times New Roman"/>
              </a:rPr>
              <a:t>Oriente. 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l’inizio  </a:t>
            </a:r>
            <a:r>
              <a:rPr sz="1200" spc="-5" dirty="0">
                <a:latin typeface="Times New Roman"/>
                <a:cs typeface="Times New Roman"/>
              </a:rPr>
              <a:t>della diffusione del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esterno. L’opera </a:t>
            </a:r>
            <a:r>
              <a:rPr sz="1200" dirty="0">
                <a:latin typeface="Times New Roman"/>
                <a:cs typeface="Times New Roman"/>
              </a:rPr>
              <a:t>di Gesù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limitata </a:t>
            </a:r>
            <a:r>
              <a:rPr sz="1200" spc="5" dirty="0">
                <a:latin typeface="Times New Roman"/>
                <a:cs typeface="Times New Roman"/>
              </a:rPr>
              <a:t>alla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collera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Dio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(1597.1) 142:2.1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ad assistere alle festività della Pasqua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Giacobbe,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ricco commerciante ebreo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Creta,  che </a:t>
            </a:r>
            <a:r>
              <a:rPr sz="1200" dirty="0">
                <a:latin typeface="Times New Roman"/>
                <a:cs typeface="Times New Roman"/>
              </a:rPr>
              <a:t>venne da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di vedere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privato. </a:t>
            </a:r>
            <a:r>
              <a:rPr sz="1200" dirty="0">
                <a:latin typeface="Times New Roman"/>
                <a:cs typeface="Times New Roman"/>
              </a:rPr>
              <a:t>Andrea combinò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incontro </a:t>
            </a:r>
            <a:r>
              <a:rPr sz="1200" spc="-5" dirty="0">
                <a:latin typeface="Times New Roman"/>
                <a:cs typeface="Times New Roman"/>
              </a:rPr>
              <a:t>segreto con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Flavio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sera del giorno successivo. Quest’uomo </a:t>
            </a:r>
            <a:r>
              <a:rPr sz="1200" dirty="0">
                <a:latin typeface="Times New Roman"/>
                <a:cs typeface="Times New Roman"/>
              </a:rPr>
              <a:t>non riusciva a </a:t>
            </a:r>
            <a:r>
              <a:rPr sz="1200" spc="-5" dirty="0">
                <a:latin typeface="Times New Roman"/>
                <a:cs typeface="Times New Roman"/>
              </a:rPr>
              <a:t>comprendere 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veniva perché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desiderava</a:t>
            </a:r>
            <a:endParaRPr sz="1200">
              <a:latin typeface="Times New Roman"/>
              <a:cs typeface="Times New Roman"/>
            </a:endParaRPr>
          </a:p>
          <a:p>
            <a:pPr marL="76200" marR="27559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informarsi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completamente sul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Giacobbe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Gesù: “Ma, Rabbi, </a:t>
            </a:r>
            <a:r>
              <a:rPr sz="1200" dirty="0">
                <a:latin typeface="Times New Roman"/>
                <a:cs typeface="Times New Roman"/>
              </a:rPr>
              <a:t>Mosè 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profeti ci dicono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Dio geloso,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collera e </a:t>
            </a:r>
            <a:r>
              <a:rPr sz="1200" spc="-5" dirty="0">
                <a:latin typeface="Times New Roman"/>
                <a:cs typeface="Times New Roman"/>
              </a:rPr>
              <a:t>d’ira crudele.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dicono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odia i peccatori e </a:t>
            </a:r>
            <a:r>
              <a:rPr sz="1200" spc="-5" dirty="0">
                <a:latin typeface="Times New Roman"/>
                <a:cs typeface="Times New Roman"/>
              </a:rPr>
              <a:t>si vendica </a:t>
            </a:r>
            <a:r>
              <a:rPr sz="1200" dirty="0">
                <a:latin typeface="Times New Roman"/>
                <a:cs typeface="Times New Roman"/>
              </a:rPr>
              <a:t>di coloro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43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obbediscono alla sua legge.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discepoli c’insegnate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compassionevole e buono </a:t>
            </a:r>
            <a:r>
              <a:rPr sz="1200" spc="-5" dirty="0">
                <a:latin typeface="Times New Roman"/>
                <a:cs typeface="Times New Roman"/>
              </a:rPr>
              <a:t>che ama </a:t>
            </a:r>
            <a:r>
              <a:rPr sz="1200" dirty="0">
                <a:latin typeface="Times New Roman"/>
                <a:cs typeface="Times New Roman"/>
              </a:rPr>
              <a:t>talmente 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da </a:t>
            </a:r>
            <a:r>
              <a:rPr sz="1200" spc="-5" dirty="0">
                <a:latin typeface="Times New Roman"/>
                <a:cs typeface="Times New Roman"/>
              </a:rPr>
              <a:t>volerli accogliere </a:t>
            </a:r>
            <a:r>
              <a:rPr sz="1200" dirty="0">
                <a:latin typeface="Times New Roman"/>
                <a:cs typeface="Times New Roman"/>
              </a:rPr>
              <a:t>in questo nuovo </a:t>
            </a:r>
            <a:r>
              <a:rPr sz="1200" spc="-5" dirty="0">
                <a:latin typeface="Times New Roman"/>
                <a:cs typeface="Times New Roman"/>
              </a:rPr>
              <a:t>regno dei cieli,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proclami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(1597.2) 142:2.2 </a:t>
            </a:r>
            <a:r>
              <a:rPr sz="1200" spc="-5" dirty="0">
                <a:latin typeface="Times New Roman"/>
                <a:cs typeface="Times New Roman"/>
              </a:rPr>
              <a:t>Quando Giacobbe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“Giacobbe,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esposto bene gli insegnamenti degli </a:t>
            </a:r>
            <a:r>
              <a:rPr sz="1200" dirty="0">
                <a:latin typeface="Times New Roman"/>
                <a:cs typeface="Times New Roman"/>
              </a:rPr>
              <a:t>antichi  </a:t>
            </a:r>
            <a:r>
              <a:rPr sz="1200" spc="-5" dirty="0">
                <a:latin typeface="Times New Roman"/>
                <a:cs typeface="Times New Roman"/>
              </a:rPr>
              <a:t>profeti, che istruirono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generazione conformemente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Nostro Padre </a:t>
            </a:r>
            <a:r>
              <a:rPr sz="1200" dirty="0">
                <a:latin typeface="Times New Roman"/>
                <a:cs typeface="Times New Roman"/>
              </a:rPr>
              <a:t>in Paradiso è immutabile. 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sua natura s’è ampliato ed accresciuto dai giorni </a:t>
            </a:r>
            <a:r>
              <a:rPr sz="1200" dirty="0">
                <a:latin typeface="Times New Roman"/>
                <a:cs typeface="Times New Roman"/>
              </a:rPr>
              <a:t>di Mosè,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tempi di </a:t>
            </a:r>
            <a:r>
              <a:rPr sz="1200" spc="-5" dirty="0">
                <a:latin typeface="Times New Roman"/>
                <a:cs typeface="Times New Roman"/>
              </a:rPr>
              <a:t>Amos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generazione  del profeta Isaia. </a:t>
            </a:r>
            <a:r>
              <a:rPr sz="1200" dirty="0">
                <a:latin typeface="Times New Roman"/>
                <a:cs typeface="Times New Roman"/>
              </a:rPr>
              <a:t>Ora 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una nuova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amore e la sua 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su tutti </a:t>
            </a:r>
            <a:r>
              <a:rPr sz="1200" dirty="0">
                <a:latin typeface="Times New Roman"/>
                <a:cs typeface="Times New Roman"/>
              </a:rPr>
              <a:t>i mondi.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regno si </a:t>
            </a:r>
            <a:r>
              <a:rPr sz="1200" dirty="0">
                <a:latin typeface="Times New Roman"/>
                <a:cs typeface="Times New Roman"/>
              </a:rPr>
              <a:t>diffonderà nel mondo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messaggio  d’incoraggiamento </a:t>
            </a:r>
            <a:r>
              <a:rPr sz="1200" dirty="0">
                <a:latin typeface="Times New Roman"/>
                <a:cs typeface="Times New Roman"/>
              </a:rPr>
              <a:t>e di buona volontà 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si stabiliranno maggiori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relazioni tra 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nazioni. Con il </a:t>
            </a:r>
            <a:r>
              <a:rPr sz="1200" spc="-5" dirty="0">
                <a:latin typeface="Times New Roman"/>
                <a:cs typeface="Times New Roman"/>
              </a:rPr>
              <a:t>passare del tempo,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ed i loro </a:t>
            </a:r>
            <a:r>
              <a:rPr sz="1200" spc="-5" dirty="0">
                <a:latin typeface="Times New Roman"/>
                <a:cs typeface="Times New Roman"/>
              </a:rPr>
              <a:t>figli si ameranno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 </a:t>
            </a:r>
            <a:r>
              <a:rPr sz="1200" spc="-5" dirty="0">
                <a:latin typeface="Times New Roman"/>
                <a:cs typeface="Times New Roman"/>
              </a:rPr>
              <a:t>con gli altri </a:t>
            </a:r>
            <a:r>
              <a:rPr sz="1200" dirty="0">
                <a:latin typeface="Times New Roman"/>
                <a:cs typeface="Times New Roman"/>
              </a:rPr>
              <a:t>e saranno </a:t>
            </a:r>
            <a:r>
              <a:rPr sz="1200" spc="-5" dirty="0">
                <a:latin typeface="Times New Roman"/>
                <a:cs typeface="Times New Roman"/>
              </a:rPr>
              <a:t>così portati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migliore  comprensione dell’amore 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suoi figli sulla terra. Ricordati, Giacobbe,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buono e sincero non  solo ama la </a:t>
            </a:r>
            <a:r>
              <a:rPr sz="1200" spc="-5" dirty="0">
                <a:latin typeface="Times New Roman"/>
                <a:cs typeface="Times New Roman"/>
              </a:rPr>
              <a:t>sua famiglia come </a:t>
            </a:r>
            <a:r>
              <a:rPr sz="1200" dirty="0">
                <a:latin typeface="Times New Roman"/>
                <a:cs typeface="Times New Roman"/>
              </a:rPr>
              <a:t>un tutto 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— ma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e cura </a:t>
            </a:r>
            <a:r>
              <a:rPr sz="1200" spc="-5" dirty="0">
                <a:latin typeface="Times New Roman"/>
                <a:cs typeface="Times New Roman"/>
              </a:rPr>
              <a:t>affettuosamente ogni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singolo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membro.”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(1597.3) 142:2.3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prolungata discussione sul carattere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celeste,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fermò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dire: </a:t>
            </a:r>
            <a:r>
              <a:rPr sz="1200" spc="-5" dirty="0">
                <a:latin typeface="Times New Roman"/>
                <a:cs typeface="Times New Roman"/>
              </a:rPr>
              <a:t>“Tu, Giacobbe, essendo padre 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numerosa famiglia, conosci </a:t>
            </a:r>
            <a:r>
              <a:rPr sz="1200" dirty="0">
                <a:latin typeface="Times New Roman"/>
                <a:cs typeface="Times New Roman"/>
              </a:rPr>
              <a:t>bene la verità delle mie parole.” E </a:t>
            </a:r>
            <a:r>
              <a:rPr sz="1200" spc="-5" dirty="0">
                <a:latin typeface="Times New Roman"/>
                <a:cs typeface="Times New Roman"/>
              </a:rPr>
              <a:t>Giacobbe disse: “Ma, Maestro, chi </a:t>
            </a:r>
            <a:r>
              <a:rPr sz="1200" dirty="0">
                <a:latin typeface="Times New Roman"/>
                <a:cs typeface="Times New Roman"/>
              </a:rPr>
              <a:t>ti ha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ero il </a:t>
            </a:r>
            <a:r>
              <a:rPr sz="1200" spc="-5" dirty="0">
                <a:latin typeface="Times New Roman"/>
                <a:cs typeface="Times New Roman"/>
              </a:rPr>
              <a:t>padre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sei figli? Come hai saputo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mio conto?” Ed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replicò: “Basti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Padre ed il </a:t>
            </a:r>
            <a:r>
              <a:rPr sz="1200" spc="-5" dirty="0">
                <a:latin typeface="Times New Roman"/>
                <a:cs typeface="Times New Roman"/>
              </a:rPr>
              <a:t>Figlio conoscono </a:t>
            </a:r>
            <a:r>
              <a:rPr sz="1200" spc="1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cosa,  perché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vedono tutto. Amando i tuoi </a:t>
            </a:r>
            <a:r>
              <a:rPr sz="1200" spc="-1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terreno, tu devi </a:t>
            </a:r>
            <a:r>
              <a:rPr sz="1200" spc="-5" dirty="0">
                <a:latin typeface="Times New Roman"/>
                <a:cs typeface="Times New Roman"/>
              </a:rPr>
              <a:t>ora accettare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realtà l’amore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Padre celeste per </a:t>
            </a:r>
            <a:r>
              <a:rPr sz="1200" dirty="0">
                <a:latin typeface="Times New Roman"/>
                <a:cs typeface="Times New Roman"/>
              </a:rPr>
              <a:t>te — non </a:t>
            </a:r>
            <a:r>
              <a:rPr sz="1200" spc="-5" dirty="0">
                <a:latin typeface="Times New Roman"/>
                <a:cs typeface="Times New Roman"/>
              </a:rPr>
              <a:t>solo 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ma per </a:t>
            </a:r>
            <a:r>
              <a:rPr sz="1200" spc="-5" dirty="0">
                <a:latin typeface="Times New Roman"/>
                <a:cs typeface="Times New Roman"/>
              </a:rPr>
              <a:t>te, per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anima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individuale.”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(1597.4) 142:2.4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 proseguì </a:t>
            </a:r>
            <a:r>
              <a:rPr sz="1200" dirty="0">
                <a:latin typeface="Times New Roman"/>
                <a:cs typeface="Times New Roman"/>
              </a:rPr>
              <a:t>a dire: “Quando i tuoi </a:t>
            </a:r>
            <a:r>
              <a:rPr sz="1200" spc="-5" dirty="0">
                <a:latin typeface="Times New Roman"/>
                <a:cs typeface="Times New Roman"/>
              </a:rPr>
              <a:t>figli 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immaturi,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devi </a:t>
            </a:r>
            <a:r>
              <a:rPr sz="1200" dirty="0">
                <a:latin typeface="Times New Roman"/>
                <a:cs typeface="Times New Roman"/>
              </a:rPr>
              <a:t>punirli,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pensare che 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adirato </a:t>
            </a:r>
            <a:r>
              <a:rPr sz="1200" dirty="0">
                <a:latin typeface="Times New Roman"/>
                <a:cs typeface="Times New Roman"/>
              </a:rPr>
              <a:t>e pieno di </a:t>
            </a:r>
            <a:r>
              <a:rPr sz="1200" spc="-5" dirty="0">
                <a:latin typeface="Times New Roman"/>
                <a:cs typeface="Times New Roman"/>
              </a:rPr>
              <a:t>collera risentita.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immaturità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penetrare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per  discernere l’affetto </a:t>
            </a:r>
            <a:r>
              <a:rPr sz="1200" dirty="0">
                <a:latin typeface="Times New Roman"/>
                <a:cs typeface="Times New Roman"/>
              </a:rPr>
              <a:t>previdente e </a:t>
            </a:r>
            <a:r>
              <a:rPr sz="1200" spc="-5" dirty="0">
                <a:latin typeface="Times New Roman"/>
                <a:cs typeface="Times New Roman"/>
              </a:rPr>
              <a:t>correttivo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Ma quando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stessi figli diventano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insensato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20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33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attaccati a </a:t>
            </a:r>
            <a:r>
              <a:rPr sz="1200" spc="-5" dirty="0">
                <a:latin typeface="Times New Roman"/>
                <a:cs typeface="Times New Roman"/>
              </a:rPr>
              <a:t>queste antiche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false </a:t>
            </a:r>
            <a:r>
              <a:rPr sz="1200" dirty="0">
                <a:latin typeface="Times New Roman"/>
                <a:cs typeface="Times New Roman"/>
              </a:rPr>
              <a:t>nozioni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padre?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uomini e donne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ora  </a:t>
            </a:r>
            <a:r>
              <a:rPr sz="1200" spc="-5" dirty="0">
                <a:latin typeface="Times New Roman"/>
                <a:cs typeface="Times New Roman"/>
              </a:rPr>
              <a:t>discernere l’amore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punizioni di un tempo.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dei secoli l’umanità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 giungere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meglio 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amorevole del </a:t>
            </a:r>
            <a:r>
              <a:rPr sz="1200" dirty="0">
                <a:latin typeface="Times New Roman"/>
                <a:cs typeface="Times New Roman"/>
              </a:rPr>
              <a:t>Padre che è </a:t>
            </a:r>
            <a:r>
              <a:rPr sz="1200" spc="-5" dirty="0">
                <a:latin typeface="Times New Roman"/>
                <a:cs typeface="Times New Roman"/>
              </a:rPr>
              <a:t>nei cieli? Quale profitto trai </a:t>
            </a:r>
            <a:r>
              <a:rPr sz="1200" dirty="0">
                <a:latin typeface="Times New Roman"/>
                <a:cs typeface="Times New Roman"/>
              </a:rPr>
              <a:t>dall’illuminazione  </a:t>
            </a:r>
            <a:r>
              <a:rPr sz="1200" spc="-5" dirty="0">
                <a:latin typeface="Times New Roman"/>
                <a:cs typeface="Times New Roman"/>
              </a:rPr>
              <a:t>spirituale delle generazioni successive se persisti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 Dio come </a:t>
            </a:r>
            <a:r>
              <a:rPr sz="1200" dirty="0">
                <a:latin typeface="Times New Roman"/>
                <a:cs typeface="Times New Roman"/>
              </a:rPr>
              <a:t>lo videro </a:t>
            </a:r>
            <a:r>
              <a:rPr sz="1200" spc="-5" dirty="0">
                <a:latin typeface="Times New Roman"/>
                <a:cs typeface="Times New Roman"/>
              </a:rPr>
              <a:t>Mosè ed </a:t>
            </a:r>
            <a:r>
              <a:rPr sz="1200" dirty="0">
                <a:latin typeface="Times New Roman"/>
                <a:cs typeface="Times New Roman"/>
              </a:rPr>
              <a:t>i profeti?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dico, Giacobbe, che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88900" marR="12636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brillante </a:t>
            </a:r>
            <a:r>
              <a:rPr sz="1200" dirty="0">
                <a:latin typeface="Times New Roman"/>
                <a:cs typeface="Times New Roman"/>
              </a:rPr>
              <a:t>luce di quest’ora tu </a:t>
            </a:r>
            <a:r>
              <a:rPr sz="1200" spc="-5" dirty="0">
                <a:latin typeface="Times New Roman"/>
                <a:cs typeface="Times New Roman"/>
              </a:rPr>
              <a:t>dovresti vedere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come nessuno </a:t>
            </a:r>
            <a:r>
              <a:rPr sz="1200" dirty="0">
                <a:latin typeface="Times New Roman"/>
                <a:cs typeface="Times New Roman"/>
              </a:rPr>
              <a:t>dei tuoi </a:t>
            </a:r>
            <a:r>
              <a:rPr sz="1200" spc="-5" dirty="0">
                <a:latin typeface="Times New Roman"/>
                <a:cs typeface="Times New Roman"/>
              </a:rPr>
              <a:t>predecessori </a:t>
            </a:r>
            <a:r>
              <a:rPr sz="1200" dirty="0">
                <a:latin typeface="Times New Roman"/>
                <a:cs typeface="Times New Roman"/>
              </a:rPr>
              <a:t>l’ha mai </a:t>
            </a:r>
            <a:r>
              <a:rPr sz="1200" spc="-5" dirty="0">
                <a:latin typeface="Times New Roman"/>
                <a:cs typeface="Times New Roman"/>
              </a:rPr>
              <a:t>visto.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vedendolo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dovresti  rallegrarti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 regno </a:t>
            </a:r>
            <a:r>
              <a:rPr sz="1200" dirty="0">
                <a:latin typeface="Times New Roman"/>
                <a:cs typeface="Times New Roman"/>
              </a:rPr>
              <a:t>dove regna un Padre </a:t>
            </a:r>
            <a:r>
              <a:rPr sz="1200" spc="-5" dirty="0">
                <a:latin typeface="Times New Roman"/>
                <a:cs typeface="Times New Roman"/>
              </a:rPr>
              <a:t>così misericordioso,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dovresti fare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d’amore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d’ora </a:t>
            </a:r>
            <a:r>
              <a:rPr sz="1200" dirty="0">
                <a:latin typeface="Times New Roman"/>
                <a:cs typeface="Times New Roman"/>
              </a:rPr>
              <a:t>in poi la tua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(1598.1) 142:2.5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Giacobbe rispose: “Rabbi,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credo; desidero </a:t>
            </a:r>
            <a:r>
              <a:rPr sz="1200" dirty="0">
                <a:latin typeface="Times New Roman"/>
                <a:cs typeface="Times New Roman"/>
              </a:rPr>
              <a:t>che tu mi </a:t>
            </a:r>
            <a:r>
              <a:rPr sz="1200" spc="-5" dirty="0">
                <a:latin typeface="Times New Roman"/>
                <a:cs typeface="Times New Roman"/>
              </a:rPr>
              <a:t>conduca nel regno del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concetto di Dio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(1598.2) 142:3.1 </a:t>
            </a:r>
            <a:r>
              <a:rPr sz="1200" dirty="0">
                <a:latin typeface="Times New Roman"/>
                <a:cs typeface="Times New Roman"/>
              </a:rPr>
              <a:t>I dodici apostoli,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quali aveva ascoltato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analisi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quella sera </a:t>
            </a:r>
            <a:r>
              <a:rPr sz="1200" dirty="0">
                <a:latin typeface="Times New Roman"/>
                <a:cs typeface="Times New Roman"/>
              </a:rPr>
              <a:t>posero a </a:t>
            </a:r>
            <a:r>
              <a:rPr sz="1200" spc="-5" dirty="0">
                <a:latin typeface="Times New Roman"/>
                <a:cs typeface="Times New Roman"/>
              </a:rPr>
              <a:t>Gesù  numerose domande sul </a:t>
            </a:r>
            <a:r>
              <a:rPr sz="1200" dirty="0">
                <a:latin typeface="Times New Roman"/>
                <a:cs typeface="Times New Roman"/>
              </a:rPr>
              <a:t>Padre che è nei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risposte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possono essere </a:t>
            </a:r>
            <a:r>
              <a:rPr sz="1200" spc="-5" dirty="0">
                <a:latin typeface="Times New Roman"/>
                <a:cs typeface="Times New Roman"/>
              </a:rPr>
              <a:t>meglio presentate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seguente riassunto </a:t>
            </a:r>
            <a:r>
              <a:rPr sz="1200" dirty="0">
                <a:latin typeface="Times New Roman"/>
                <a:cs typeface="Times New Roman"/>
              </a:rPr>
              <a:t>in termini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6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(1598.3) 142:3.2 </a:t>
            </a:r>
            <a:r>
              <a:rPr sz="1200" spc="-5" dirty="0">
                <a:latin typeface="Times New Roman"/>
                <a:cs typeface="Times New Roman"/>
              </a:rPr>
              <a:t>Gesù rimproverò dolcemente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dodici, dicendo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sostanza: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le tradizioni </a:t>
            </a:r>
            <a:r>
              <a:rPr sz="1200" spc="-5" dirty="0">
                <a:latin typeface="Times New Roman"/>
                <a:cs typeface="Times New Roman"/>
              </a:rPr>
              <a:t>d’Israele relative alla </a:t>
            </a:r>
            <a:r>
              <a:rPr sz="1200" dirty="0">
                <a:latin typeface="Times New Roman"/>
                <a:cs typeface="Times New Roman"/>
              </a:rPr>
              <a:t>crescita  </a:t>
            </a:r>
            <a:r>
              <a:rPr sz="1200" spc="-5" dirty="0">
                <a:latin typeface="Times New Roman"/>
                <a:cs typeface="Times New Roman"/>
              </a:rPr>
              <a:t>dell’idea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Yahweh, ed ignorate l’insegnamento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Scritture concernenti </a:t>
            </a:r>
            <a:r>
              <a:rPr sz="1200" dirty="0">
                <a:latin typeface="Times New Roman"/>
                <a:cs typeface="Times New Roman"/>
              </a:rPr>
              <a:t>la dottrina di </a:t>
            </a:r>
            <a:r>
              <a:rPr sz="1200" spc="-5" dirty="0">
                <a:latin typeface="Times New Roman"/>
                <a:cs typeface="Times New Roman"/>
              </a:rPr>
              <a:t>Dio? </a:t>
            </a:r>
            <a:r>
              <a:rPr sz="1200" dirty="0">
                <a:latin typeface="Times New Roman"/>
                <a:cs typeface="Times New Roman"/>
              </a:rPr>
              <a:t>E poi il </a:t>
            </a:r>
            <a:r>
              <a:rPr sz="1200" spc="-5" dirty="0">
                <a:latin typeface="Times New Roman"/>
                <a:cs typeface="Times New Roman"/>
              </a:rPr>
              <a:t>Maestro procedette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88900" marR="6019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istruire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sull’evoluzione </a:t>
            </a:r>
            <a:r>
              <a:rPr sz="1200" spc="-5" dirty="0">
                <a:latin typeface="Times New Roman"/>
                <a:cs typeface="Times New Roman"/>
              </a:rPr>
              <a:t>del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lungo </a:t>
            </a:r>
            <a:r>
              <a:rPr sz="1200" dirty="0">
                <a:latin typeface="Times New Roman"/>
                <a:cs typeface="Times New Roman"/>
              </a:rPr>
              <a:t>tutto il corso </a:t>
            </a:r>
            <a:r>
              <a:rPr sz="1200" spc="-5" dirty="0">
                <a:latin typeface="Times New Roman"/>
                <a:cs typeface="Times New Roman"/>
              </a:rPr>
              <a:t>dello sviluppo </a:t>
            </a:r>
            <a:r>
              <a:rPr sz="1200" dirty="0">
                <a:latin typeface="Times New Roman"/>
                <a:cs typeface="Times New Roman"/>
              </a:rPr>
              <a:t>del popolo </a:t>
            </a:r>
            <a:r>
              <a:rPr sz="1200" spc="-5" dirty="0">
                <a:latin typeface="Times New Roman"/>
                <a:cs typeface="Times New Roman"/>
              </a:rPr>
              <a:t>ebreo. Egli </a:t>
            </a:r>
            <a:r>
              <a:rPr sz="1200" dirty="0">
                <a:latin typeface="Times New Roman"/>
                <a:cs typeface="Times New Roman"/>
              </a:rPr>
              <a:t>richiamò  </a:t>
            </a:r>
            <a:r>
              <a:rPr sz="1200" spc="-5" dirty="0">
                <a:latin typeface="Times New Roman"/>
                <a:cs typeface="Times New Roman"/>
              </a:rPr>
              <a:t>l’attenzione sulle seguenti 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dell’idea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(1598.4) 142:3.3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Yahweh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dio dei </a:t>
            </a:r>
            <a:r>
              <a:rPr sz="1200" spc="-5" dirty="0">
                <a:latin typeface="Times New Roman"/>
                <a:cs typeface="Times New Roman"/>
              </a:rPr>
              <a:t>clan del </a:t>
            </a:r>
            <a:r>
              <a:rPr sz="1200" dirty="0">
                <a:latin typeface="Times New Roman"/>
                <a:cs typeface="Times New Roman"/>
              </a:rPr>
              <a:t>Sinai.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della Deità che </a:t>
            </a:r>
            <a:r>
              <a:rPr sz="1200" dirty="0">
                <a:latin typeface="Times New Roman"/>
                <a:cs typeface="Times New Roman"/>
              </a:rPr>
              <a:t>Mosè </a:t>
            </a:r>
            <a:r>
              <a:rPr sz="1200" spc="-5" dirty="0">
                <a:latin typeface="Times New Roman"/>
                <a:cs typeface="Times New Roman"/>
              </a:rPr>
              <a:t>elevò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livello superiore 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Dio d’Israele.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non manca mai 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l’adorazione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sincera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23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89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terreni, indipendentemente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quanto grossolano sia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concetto della Deità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quale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simbolizzino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(1598.5) 142:3.4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L’Altissimo. </a:t>
            </a:r>
            <a:r>
              <a:rPr sz="1200" spc="-5" dirty="0">
                <a:latin typeface="Times New Roman"/>
                <a:cs typeface="Times New Roman"/>
              </a:rPr>
              <a:t>Questo concetto del Padre celeste fu proclamato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Melchizedek ad </a:t>
            </a:r>
            <a:r>
              <a:rPr sz="1200" dirty="0">
                <a:latin typeface="Times New Roman"/>
                <a:cs typeface="Times New Roman"/>
              </a:rPr>
              <a:t>Abramo e </a:t>
            </a:r>
            <a:r>
              <a:rPr sz="1200" spc="-5" dirty="0">
                <a:latin typeface="Times New Roman"/>
                <a:cs typeface="Times New Roman"/>
              </a:rPr>
              <a:t>fu portato  lontano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da coloro </a:t>
            </a:r>
            <a:r>
              <a:rPr sz="1200" spc="-5" dirty="0">
                <a:latin typeface="Times New Roman"/>
                <a:cs typeface="Times New Roman"/>
              </a:rPr>
              <a:t>che credettero successivamente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idea ampliata e sviluppata </a:t>
            </a:r>
            <a:r>
              <a:rPr sz="1200" spc="-5" dirty="0">
                <a:latin typeface="Times New Roman"/>
                <a:cs typeface="Times New Roman"/>
              </a:rPr>
              <a:t>della Deità. Abramo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fratello lasciarono Ur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dell’istituzione dell’adorazione del sole, </a:t>
            </a:r>
            <a:r>
              <a:rPr sz="1200" dirty="0">
                <a:latin typeface="Times New Roman"/>
                <a:cs typeface="Times New Roman"/>
              </a:rPr>
              <a:t>e divennero </a:t>
            </a:r>
            <a:r>
              <a:rPr sz="1200" spc="-5" dirty="0">
                <a:latin typeface="Times New Roman"/>
                <a:cs typeface="Times New Roman"/>
              </a:rPr>
              <a:t>credenti nell’insegnamento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El </a:t>
            </a:r>
            <a:r>
              <a:rPr sz="1200" spc="-5" dirty="0">
                <a:latin typeface="Times New Roman"/>
                <a:cs typeface="Times New Roman"/>
              </a:rPr>
              <a:t>Elyon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l’Altissimo 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composito di Dio, </a:t>
            </a:r>
            <a:r>
              <a:rPr sz="1200" spc="-5" dirty="0">
                <a:latin typeface="Times New Roman"/>
                <a:cs typeface="Times New Roman"/>
              </a:rPr>
              <a:t>consistente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miscuglio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antiche </a:t>
            </a:r>
            <a:r>
              <a:rPr sz="1200" dirty="0">
                <a:latin typeface="Times New Roman"/>
                <a:cs typeface="Times New Roman"/>
              </a:rPr>
              <a:t>idee mesopotamiche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dottrina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dell’Altissimo.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(1598.6) 142:3.5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El </a:t>
            </a:r>
            <a:r>
              <a:rPr sz="1200" i="1" spc="-5" dirty="0">
                <a:latin typeface="Times New Roman"/>
                <a:cs typeface="Times New Roman"/>
              </a:rPr>
              <a:t>Shaddai.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remota molti </a:t>
            </a:r>
            <a:r>
              <a:rPr sz="1200" spc="-5" dirty="0">
                <a:latin typeface="Times New Roman"/>
                <a:cs typeface="Times New Roman"/>
              </a:rPr>
              <a:t>Ebrei adoravano </a:t>
            </a:r>
            <a:r>
              <a:rPr sz="1200" dirty="0">
                <a:latin typeface="Times New Roman"/>
                <a:cs typeface="Times New Roman"/>
              </a:rPr>
              <a:t>El </a:t>
            </a:r>
            <a:r>
              <a:rPr sz="1200" spc="-5" dirty="0">
                <a:latin typeface="Times New Roman"/>
                <a:cs typeface="Times New Roman"/>
              </a:rPr>
              <a:t>Shaddai,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egiziano del Dio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cielo, che essi avevano imparato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durante la loro </a:t>
            </a:r>
            <a:r>
              <a:rPr sz="1200" spc="-5" dirty="0">
                <a:latin typeface="Times New Roman"/>
                <a:cs typeface="Times New Roman"/>
              </a:rPr>
              <a:t>prigionia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del Nilo. Molto </a:t>
            </a:r>
            <a:r>
              <a:rPr sz="1200" spc="-5" dirty="0">
                <a:latin typeface="Times New Roman"/>
                <a:cs typeface="Times New Roman"/>
              </a:rPr>
              <a:t>tempo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</a:t>
            </a:r>
            <a:endParaRPr sz="1200">
              <a:latin typeface="Times New Roman"/>
              <a:cs typeface="Times New Roman"/>
            </a:endParaRPr>
          </a:p>
          <a:p>
            <a:pPr marL="88900" marR="3136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si fusero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per formare </a:t>
            </a:r>
            <a:r>
              <a:rPr sz="1200" dirty="0">
                <a:latin typeface="Times New Roman"/>
                <a:cs typeface="Times New Roman"/>
              </a:rPr>
              <a:t>la dottrina della </a:t>
            </a:r>
            <a:r>
              <a:rPr sz="1200" spc="-5" dirty="0">
                <a:latin typeface="Times New Roman"/>
                <a:cs typeface="Times New Roman"/>
              </a:rPr>
              <a:t>Deità creatrice,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Signore Dio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5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(1598.7) 142:3.6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Elohim. </a:t>
            </a:r>
            <a:r>
              <a:rPr sz="1200" spc="-5" dirty="0">
                <a:latin typeface="Times New Roman"/>
                <a:cs typeface="Times New Roman"/>
              </a:rPr>
              <a:t>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l’insegnamento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persistito. </a:t>
            </a:r>
            <a:r>
              <a:rPr sz="1200" spc="-5" dirty="0">
                <a:latin typeface="Times New Roman"/>
                <a:cs typeface="Times New Roman"/>
              </a:rPr>
              <a:t>Non ricordate  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 comincino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l’affermazione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“All’inizio gli Dei </a:t>
            </a:r>
            <a:r>
              <a:rPr sz="1200" dirty="0">
                <a:latin typeface="Times New Roman"/>
                <a:cs typeface="Times New Roman"/>
              </a:rPr>
              <a:t>crearono 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terra”? </a:t>
            </a:r>
            <a:r>
              <a:rPr sz="1200" dirty="0">
                <a:latin typeface="Times New Roman"/>
                <a:cs typeface="Times New Roman"/>
              </a:rPr>
              <a:t>Ciò indica </a:t>
            </a:r>
            <a:r>
              <a:rPr sz="1200" spc="-5" dirty="0">
                <a:latin typeface="Times New Roman"/>
                <a:cs typeface="Times New Roman"/>
              </a:rPr>
              <a:t>che  quando quel passaggio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redatto,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Trinità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in uno aveva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posto nella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dei  nostri</a:t>
            </a:r>
            <a:r>
              <a:rPr sz="1200" spc="-5" dirty="0">
                <a:latin typeface="Times New Roman"/>
                <a:cs typeface="Times New Roman"/>
              </a:rPr>
              <a:t> antenati.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4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(1598.8) 142:3.7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Supremo Yahweh.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Isaia queste credenze su Dio si erano allargate nel concetto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Creatore Universale che era </a:t>
            </a:r>
            <a:r>
              <a:rPr sz="1200" dirty="0">
                <a:latin typeface="Times New Roman"/>
                <a:cs typeface="Times New Roman"/>
              </a:rPr>
              <a:t>ad un tempo onnipotente </a:t>
            </a:r>
            <a:r>
              <a:rPr sz="1200" spc="-5" dirty="0">
                <a:latin typeface="Times New Roman"/>
                <a:cs typeface="Times New Roman"/>
              </a:rPr>
              <a:t>ed infinitamente misericordioso.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ampliamento soppiantò praticamente ogni </a:t>
            </a:r>
            <a:r>
              <a:rPr sz="1200" dirty="0">
                <a:latin typeface="Times New Roman"/>
                <a:cs typeface="Times New Roman"/>
              </a:rPr>
              <a:t>idea precedente </a:t>
            </a:r>
            <a:r>
              <a:rPr sz="1200" spc="-5" dirty="0">
                <a:latin typeface="Times New Roman"/>
                <a:cs typeface="Times New Roman"/>
              </a:rPr>
              <a:t>della Deità nella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  </a:t>
            </a:r>
            <a:r>
              <a:rPr sz="1200" spc="-5" dirty="0">
                <a:latin typeface="Times New Roman"/>
                <a:cs typeface="Times New Roman"/>
              </a:rPr>
              <a:t>padri.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055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20700" marR="68199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(1598.9) 142:3.8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Padre </a:t>
            </a:r>
            <a:r>
              <a:rPr sz="1200" i="1" spc="-5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nei </a:t>
            </a:r>
            <a:r>
              <a:rPr sz="1200" i="1" dirty="0">
                <a:latin typeface="Times New Roman"/>
                <a:cs typeface="Times New Roman"/>
              </a:rPr>
              <a:t>cieli.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conosciamo Dio come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fornisce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Questa è la buona novella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 dei cieli. </a:t>
            </a:r>
            <a:r>
              <a:rPr sz="1200" dirty="0">
                <a:latin typeface="Times New Roman"/>
                <a:cs typeface="Times New Roman"/>
              </a:rPr>
              <a:t>Coesistenti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vi sono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Spirito, e la </a:t>
            </a:r>
            <a:r>
              <a:rPr sz="1200" spc="-5" dirty="0">
                <a:latin typeface="Times New Roman"/>
                <a:cs typeface="Times New Roman"/>
              </a:rPr>
              <a:t>rivelazione della natura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queste Deità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continuerà ad ampliarsi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risplendere nel corso delle ere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della progressione  spirituale eterna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ascendenti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l’adorazione sincera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essere  umano —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spirituale individuale — è riconosciuta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omaggio reso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(1599.1) 142:3.9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prima gli apostoli erano stati così scossi come </a:t>
            </a:r>
            <a:r>
              <a:rPr sz="1200" dirty="0">
                <a:latin typeface="Times New Roman"/>
                <a:cs typeface="Times New Roman"/>
              </a:rPr>
              <a:t>lo furono </a:t>
            </a:r>
            <a:r>
              <a:rPr sz="1200" spc="-5" dirty="0">
                <a:latin typeface="Times New Roman"/>
                <a:cs typeface="Times New Roman"/>
              </a:rPr>
              <a:t>nell’ascoltare questa esposizione della crescita del 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generazioni precedenti; essi erano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sconvolti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porre delle </a:t>
            </a:r>
            <a:r>
              <a:rPr sz="1200" dirty="0">
                <a:latin typeface="Times New Roman"/>
                <a:cs typeface="Times New Roman"/>
              </a:rPr>
              <a:t>domande.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stavano seduti </a:t>
            </a:r>
            <a:r>
              <a:rPr sz="1200" dirty="0">
                <a:latin typeface="Times New Roman"/>
                <a:cs typeface="Times New Roman"/>
              </a:rPr>
              <a:t>in silenzio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proseguì </a:t>
            </a:r>
            <a:r>
              <a:rPr sz="1200" dirty="0">
                <a:latin typeface="Times New Roman"/>
                <a:cs typeface="Times New Roman"/>
              </a:rPr>
              <a:t>a dire: </a:t>
            </a:r>
            <a:r>
              <a:rPr sz="1200" spc="-5" dirty="0">
                <a:latin typeface="Times New Roman"/>
                <a:cs typeface="Times New Roman"/>
              </a:rPr>
              <a:t>“Ed avreste conosciuto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verità se aveste letto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Scritture.</a:t>
            </a:r>
            <a:endParaRPr sz="1200">
              <a:latin typeface="Times New Roman"/>
              <a:cs typeface="Times New Roman"/>
            </a:endParaRPr>
          </a:p>
          <a:p>
            <a:pPr marL="63500" marR="1574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Non avete letto </a:t>
            </a:r>
            <a:r>
              <a:rPr sz="1200" dirty="0">
                <a:latin typeface="Times New Roman"/>
                <a:cs typeface="Times New Roman"/>
              </a:rPr>
              <a:t>in Samuele </a:t>
            </a:r>
            <a:r>
              <a:rPr sz="1200" spc="-5" dirty="0">
                <a:latin typeface="Times New Roman"/>
                <a:cs typeface="Times New Roman"/>
              </a:rPr>
              <a:t>dov’è detto: </a:t>
            </a:r>
            <a:r>
              <a:rPr sz="1200" dirty="0">
                <a:latin typeface="Times New Roman"/>
                <a:cs typeface="Times New Roman"/>
              </a:rPr>
              <a:t>‘E la collera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accese contro </a:t>
            </a:r>
            <a:r>
              <a:rPr sz="1200" spc="-5" dirty="0">
                <a:latin typeface="Times New Roman"/>
                <a:cs typeface="Times New Roman"/>
              </a:rPr>
              <a:t>Israele, al </a:t>
            </a:r>
            <a:r>
              <a:rPr sz="1200" dirty="0">
                <a:latin typeface="Times New Roman"/>
                <a:cs typeface="Times New Roman"/>
              </a:rPr>
              <a:t>punto che </a:t>
            </a:r>
            <a:r>
              <a:rPr sz="1200" spc="-5" dirty="0">
                <a:latin typeface="Times New Roman"/>
                <a:cs typeface="Times New Roman"/>
              </a:rPr>
              <a:t>egli spinse Davide </a:t>
            </a:r>
            <a:r>
              <a:rPr sz="1200" spc="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 loro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va a numerare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Giuda’?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strano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Samuele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credevano  veramente che Yahweh creasse sia </a:t>
            </a:r>
            <a:r>
              <a:rPr sz="1200" dirty="0">
                <a:latin typeface="Times New Roman"/>
                <a:cs typeface="Times New Roman"/>
              </a:rPr>
              <a:t>il bene che il </a:t>
            </a:r>
            <a:r>
              <a:rPr sz="1200" spc="-5" dirty="0">
                <a:latin typeface="Times New Roman"/>
                <a:cs typeface="Times New Roman"/>
              </a:rPr>
              <a:t>male. Ma quando </a:t>
            </a:r>
            <a:r>
              <a:rPr sz="1200" dirty="0">
                <a:latin typeface="Times New Roman"/>
                <a:cs typeface="Times New Roman"/>
              </a:rPr>
              <a:t>uno scrittore </a:t>
            </a:r>
            <a:r>
              <a:rPr sz="1200" spc="-5" dirty="0">
                <a:latin typeface="Times New Roman"/>
                <a:cs typeface="Times New Roman"/>
              </a:rPr>
              <a:t>successivo narrò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avvenimenti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</a:t>
            </a:r>
            <a:endParaRPr sz="1200">
              <a:latin typeface="Times New Roman"/>
              <a:cs typeface="Times New Roman"/>
            </a:endParaRPr>
          </a:p>
          <a:p>
            <a:pPr marL="63500" marR="1219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l’ampliamento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concetto ebraico della </a:t>
            </a:r>
            <a:r>
              <a:rPr sz="1200" dirty="0">
                <a:latin typeface="Times New Roman"/>
                <a:cs typeface="Times New Roman"/>
              </a:rPr>
              <a:t>natura 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non osò attribuire il male a </a:t>
            </a:r>
            <a:r>
              <a:rPr sz="1200" spc="-5" dirty="0">
                <a:latin typeface="Times New Roman"/>
                <a:cs typeface="Times New Roman"/>
              </a:rPr>
              <a:t>Yahweh, perciò </a:t>
            </a:r>
            <a:r>
              <a:rPr sz="1200" dirty="0">
                <a:latin typeface="Times New Roman"/>
                <a:cs typeface="Times New Roman"/>
              </a:rPr>
              <a:t>disse: ‘E </a:t>
            </a:r>
            <a:r>
              <a:rPr sz="1200" spc="-5" dirty="0">
                <a:latin typeface="Times New Roman"/>
                <a:cs typeface="Times New Roman"/>
              </a:rPr>
              <a:t>Satana si elevò </a:t>
            </a:r>
            <a:r>
              <a:rPr sz="1200" dirty="0">
                <a:latin typeface="Times New Roman"/>
                <a:cs typeface="Times New Roman"/>
              </a:rPr>
              <a:t>contro  </a:t>
            </a:r>
            <a:r>
              <a:rPr sz="1200" spc="-5" dirty="0">
                <a:latin typeface="Times New Roman"/>
                <a:cs typeface="Times New Roman"/>
              </a:rPr>
              <a:t>Israele ed </a:t>
            </a:r>
            <a:r>
              <a:rPr sz="1200" dirty="0">
                <a:latin typeface="Times New Roman"/>
                <a:cs typeface="Times New Roman"/>
              </a:rPr>
              <a:t>incitò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numerare Israele’. Non </a:t>
            </a:r>
            <a:r>
              <a:rPr sz="1200" dirty="0">
                <a:latin typeface="Times New Roman"/>
                <a:cs typeface="Times New Roman"/>
              </a:rPr>
              <a:t>riuscite a </a:t>
            </a:r>
            <a:r>
              <a:rPr sz="1200" spc="-5" dirty="0">
                <a:latin typeface="Times New Roman"/>
                <a:cs typeface="Times New Roman"/>
              </a:rPr>
              <a:t>discernere che questi passaggi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Scritture mostrano </a:t>
            </a:r>
            <a:r>
              <a:rPr sz="1200" dirty="0">
                <a:latin typeface="Times New Roman"/>
                <a:cs typeface="Times New Roman"/>
              </a:rPr>
              <a:t>chiaramente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natura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continuò a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(1599.2) 142:3.10 </a:t>
            </a:r>
            <a:r>
              <a:rPr sz="1200" spc="-5" dirty="0">
                <a:latin typeface="Times New Roman"/>
                <a:cs typeface="Times New Roman"/>
              </a:rPr>
              <a:t>“Voi avreste anche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della comprensione della legge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perfetta armonia con questi  concetti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ampliamento </a:t>
            </a:r>
            <a:r>
              <a:rPr sz="1200" dirty="0">
                <a:latin typeface="Times New Roman"/>
                <a:cs typeface="Times New Roman"/>
              </a:rPr>
              <a:t>della divinità.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d’Israele </a:t>
            </a:r>
            <a:r>
              <a:rPr sz="1200" dirty="0">
                <a:latin typeface="Times New Roman"/>
                <a:cs typeface="Times New Roman"/>
              </a:rPr>
              <a:t>uscirono </a:t>
            </a:r>
            <a:r>
              <a:rPr sz="1200" spc="-5" dirty="0">
                <a:latin typeface="Times New Roman"/>
                <a:cs typeface="Times New Roman"/>
              </a:rPr>
              <a:t>dall’Egitto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anteriore </a:t>
            </a:r>
            <a:r>
              <a:rPr sz="1200" spc="-5" dirty="0">
                <a:latin typeface="Times New Roman"/>
                <a:cs typeface="Times New Roman"/>
              </a:rPr>
              <a:t>alla rivelazione </a:t>
            </a:r>
            <a:r>
              <a:rPr sz="1200" dirty="0">
                <a:latin typeface="Times New Roman"/>
                <a:cs typeface="Times New Roman"/>
              </a:rPr>
              <a:t>ampliata di  </a:t>
            </a:r>
            <a:r>
              <a:rPr sz="1200" spc="-5" dirty="0">
                <a:latin typeface="Times New Roman"/>
                <a:cs typeface="Times New Roman"/>
              </a:rPr>
              <a:t>Yahweh, avevano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che servirono </a:t>
            </a:r>
            <a:r>
              <a:rPr sz="1200" spc="-5" dirty="0">
                <a:latin typeface="Times New Roman"/>
                <a:cs typeface="Times New Roman"/>
              </a:rPr>
              <a:t>come loro legge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accamparono davanti al </a:t>
            </a:r>
            <a:r>
              <a:rPr sz="1200" dirty="0">
                <a:latin typeface="Times New Roman"/>
                <a:cs typeface="Times New Roman"/>
              </a:rPr>
              <a:t>Sinai. E questi  </a:t>
            </a:r>
            <a:r>
              <a:rPr sz="1200" spc="-5" dirty="0">
                <a:latin typeface="Times New Roman"/>
                <a:cs typeface="Times New Roman"/>
              </a:rPr>
              <a:t>dieci comandamenti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8030209" cy="408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(1599.3) 142:3.11 </a:t>
            </a:r>
            <a:r>
              <a:rPr sz="1200" spc="-5" dirty="0">
                <a:latin typeface="Times New Roman"/>
                <a:cs typeface="Times New Roman"/>
              </a:rPr>
              <a:t>“1. Non adorerete nessun </a:t>
            </a:r>
            <a:r>
              <a:rPr sz="1200" dirty="0">
                <a:latin typeface="Times New Roman"/>
                <a:cs typeface="Times New Roman"/>
              </a:rPr>
              <a:t>altro dio,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Signore è un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geloso.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(1599.4) 142:3.12 </a:t>
            </a:r>
            <a:r>
              <a:rPr sz="1200" spc="-5" dirty="0">
                <a:latin typeface="Times New Roman"/>
                <a:cs typeface="Times New Roman"/>
              </a:rPr>
              <a:t>“2. Non farete statue fuse 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(1599.5) 142:3.13 </a:t>
            </a:r>
            <a:r>
              <a:rPr sz="1200" spc="-5" dirty="0">
                <a:latin typeface="Times New Roman"/>
                <a:cs typeface="Times New Roman"/>
              </a:rPr>
              <a:t>“3. Non dimenticherete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del pane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azzimo.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(1599.6) 142:3.14 </a:t>
            </a:r>
            <a:r>
              <a:rPr sz="1200" spc="-5" dirty="0">
                <a:latin typeface="Times New Roman"/>
                <a:cs typeface="Times New Roman"/>
              </a:rPr>
              <a:t>“4. Di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maschi degli </a:t>
            </a:r>
            <a:r>
              <a:rPr sz="1200" dirty="0">
                <a:latin typeface="Times New Roman"/>
                <a:cs typeface="Times New Roman"/>
              </a:rPr>
              <a:t>uomini o del </a:t>
            </a:r>
            <a:r>
              <a:rPr sz="1200" spc="-5" dirty="0">
                <a:latin typeface="Times New Roman"/>
                <a:cs typeface="Times New Roman"/>
              </a:rPr>
              <a:t>bestiame,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primogeniti sono </a:t>
            </a:r>
            <a:r>
              <a:rPr sz="1200" dirty="0">
                <a:latin typeface="Times New Roman"/>
                <a:cs typeface="Times New Roman"/>
              </a:rPr>
              <a:t>miei, dice il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Signore.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(1599.7) 142:3.15 </a:t>
            </a:r>
            <a:r>
              <a:rPr sz="1200" spc="-5" dirty="0">
                <a:latin typeface="Times New Roman"/>
                <a:cs typeface="Times New Roman"/>
              </a:rPr>
              <a:t>“5. Per sei giorni potete lavorare,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settimo giorno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riposerete.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(1599.8) 142:3.16 </a:t>
            </a:r>
            <a:r>
              <a:rPr sz="1200" spc="-5" dirty="0">
                <a:latin typeface="Times New Roman"/>
                <a:cs typeface="Times New Roman"/>
              </a:rPr>
              <a:t>“6. Non mancherete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festa del raccolto alla </a:t>
            </a:r>
            <a:r>
              <a:rPr sz="1200" dirty="0">
                <a:latin typeface="Times New Roman"/>
                <a:cs typeface="Times New Roman"/>
              </a:rPr>
              <a:t>fine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dell’anno.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(1599.9) 142:3.17 </a:t>
            </a:r>
            <a:r>
              <a:rPr sz="1200" spc="-5" dirty="0">
                <a:latin typeface="Times New Roman"/>
                <a:cs typeface="Times New Roman"/>
              </a:rPr>
              <a:t>“7. Non offrirete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nessun sacrificio con </a:t>
            </a:r>
            <a:r>
              <a:rPr sz="1200" dirty="0">
                <a:latin typeface="Times New Roman"/>
                <a:cs typeface="Times New Roman"/>
              </a:rPr>
              <a:t>pane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lievitato.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(1599.10) 142:3.18 </a:t>
            </a:r>
            <a:r>
              <a:rPr sz="1200" spc="-5" dirty="0">
                <a:latin typeface="Times New Roman"/>
                <a:cs typeface="Times New Roman"/>
              </a:rPr>
              <a:t>“8.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della festa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lasciato sul </a:t>
            </a:r>
            <a:r>
              <a:rPr sz="1200" dirty="0">
                <a:latin typeface="Times New Roman"/>
                <a:cs typeface="Times New Roman"/>
              </a:rPr>
              <a:t>posto fino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mattino.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(1599.11) 142:3.19 </a:t>
            </a:r>
            <a:r>
              <a:rPr sz="1200" spc="-5" dirty="0">
                <a:latin typeface="Times New Roman"/>
                <a:cs typeface="Times New Roman"/>
              </a:rPr>
              <a:t>“9.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primizie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porterete alla </a:t>
            </a:r>
            <a:r>
              <a:rPr sz="1200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vostro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(1599.12) 142:3.20 </a:t>
            </a:r>
            <a:r>
              <a:rPr sz="1200" spc="-5" dirty="0">
                <a:latin typeface="Times New Roman"/>
                <a:cs typeface="Times New Roman"/>
              </a:rPr>
              <a:t>“10. Non farete </a:t>
            </a:r>
            <a:r>
              <a:rPr sz="1200" dirty="0">
                <a:latin typeface="Times New Roman"/>
                <a:cs typeface="Times New Roman"/>
              </a:rPr>
              <a:t>bollire un </a:t>
            </a:r>
            <a:r>
              <a:rPr sz="1200" spc="-5" dirty="0">
                <a:latin typeface="Times New Roman"/>
                <a:cs typeface="Times New Roman"/>
              </a:rPr>
              <a:t>capretto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38100" marR="30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(1599.13) 142:3.21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poi, in mezzo </a:t>
            </a:r>
            <a:r>
              <a:rPr sz="1200" spc="-5" dirty="0">
                <a:latin typeface="Times New Roman"/>
                <a:cs typeface="Times New Roman"/>
              </a:rPr>
              <a:t>ai lampi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Sinai, </a:t>
            </a:r>
            <a:r>
              <a:rPr sz="1200" spc="-5" dirty="0">
                <a:latin typeface="Times New Roman"/>
                <a:cs typeface="Times New Roman"/>
              </a:rPr>
              <a:t>Mosè diede </a:t>
            </a:r>
            <a:r>
              <a:rPr sz="1200" dirty="0">
                <a:latin typeface="Times New Roman"/>
                <a:cs typeface="Times New Roman"/>
              </a:rPr>
              <a:t>loro i nuovi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comandamenti, che </a:t>
            </a:r>
            <a:r>
              <a:rPr sz="1200" spc="-5" dirty="0">
                <a:latin typeface="Times New Roman"/>
                <a:cs typeface="Times New Roman"/>
              </a:rPr>
              <a:t>ammetterete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essere espressioni </a:t>
            </a:r>
            <a:r>
              <a:rPr sz="1200" dirty="0">
                <a:latin typeface="Times New Roman"/>
                <a:cs typeface="Times New Roman"/>
              </a:rPr>
              <a:t>più degne di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l’ampliamento dei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avete mai notato </a:t>
            </a:r>
            <a:r>
              <a:rPr sz="1200" dirty="0">
                <a:latin typeface="Times New Roman"/>
                <a:cs typeface="Times New Roman"/>
              </a:rPr>
              <a:t>la doppia  </a:t>
            </a:r>
            <a:r>
              <a:rPr sz="1200" spc="-5" dirty="0">
                <a:latin typeface="Times New Roman"/>
                <a:cs typeface="Times New Roman"/>
              </a:rPr>
              <a:t>registrazione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comandamenti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Scritture,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dall’Egitto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ragione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959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Giuseppe e Maria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(1344.4) 122:1.1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(Joshua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Joseph),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Ebrei, benché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ceppi </a:t>
            </a:r>
            <a:r>
              <a:rPr sz="1200" dirty="0">
                <a:latin typeface="Times New Roman"/>
                <a:cs typeface="Times New Roman"/>
              </a:rPr>
              <a:t>razziali  non </a:t>
            </a:r>
            <a:r>
              <a:rPr sz="1200" spc="-5" dirty="0">
                <a:latin typeface="Times New Roman"/>
                <a:cs typeface="Times New Roman"/>
              </a:rPr>
              <a:t>giudaici che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aggiunti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occasioni </a:t>
            </a:r>
            <a:r>
              <a:rPr sz="1200" spc="-5" dirty="0">
                <a:latin typeface="Times New Roman"/>
                <a:cs typeface="Times New Roman"/>
              </a:rPr>
              <a:t>al suo albero genealogico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linea femminile dei </a:t>
            </a:r>
            <a:r>
              <a:rPr sz="1200" dirty="0">
                <a:latin typeface="Times New Roman"/>
                <a:cs typeface="Times New Roman"/>
              </a:rPr>
              <a:t>suoi progenitori.  </a:t>
            </a:r>
            <a:r>
              <a:rPr sz="1200" spc="-5" dirty="0">
                <a:latin typeface="Times New Roman"/>
                <a:cs typeface="Times New Roman"/>
              </a:rPr>
              <a:t>L’ascendenza </a:t>
            </a:r>
            <a:r>
              <a:rPr sz="1200" dirty="0">
                <a:latin typeface="Times New Roman"/>
                <a:cs typeface="Times New Roman"/>
              </a:rPr>
              <a:t>paterna di </a:t>
            </a:r>
            <a:r>
              <a:rPr sz="1200" spc="-5" dirty="0">
                <a:latin typeface="Times New Roman"/>
                <a:cs typeface="Times New Roman"/>
              </a:rPr>
              <a:t>Gesù risaliva 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venerabile patriarca, alle antiche linee </a:t>
            </a:r>
            <a:r>
              <a:rPr sz="1200" dirty="0">
                <a:latin typeface="Times New Roman"/>
                <a:cs typeface="Times New Roman"/>
              </a:rPr>
              <a:t>ereditarie </a:t>
            </a:r>
            <a:r>
              <a:rPr sz="1200" spc="-5" dirty="0">
                <a:latin typeface="Times New Roman"/>
                <a:cs typeface="Times New Roman"/>
              </a:rPr>
              <a:t>che  portavano ai Sumeri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Noditi </a:t>
            </a:r>
            <a:r>
              <a:rPr sz="1200" spc="-5" dirty="0">
                <a:latin typeface="Times New Roman"/>
                <a:cs typeface="Times New Roman"/>
              </a:rPr>
              <a:t>e, attraverso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meridionali degli </a:t>
            </a:r>
            <a:r>
              <a:rPr sz="1200" dirty="0">
                <a:latin typeface="Times New Roman"/>
                <a:cs typeface="Times New Roman"/>
              </a:rPr>
              <a:t>antichi uomini blu, ad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Fonta. </a:t>
            </a:r>
            <a:r>
              <a:rPr sz="1200" spc="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e Salomone 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ascendenti in linea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di Giuseppe, il </a:t>
            </a:r>
            <a:r>
              <a:rPr sz="1200" spc="-5" dirty="0">
                <a:latin typeface="Times New Roman"/>
                <a:cs typeface="Times New Roman"/>
              </a:rPr>
              <a:t>cui lignaggio </a:t>
            </a:r>
            <a:r>
              <a:rPr sz="1200" dirty="0">
                <a:latin typeface="Times New Roman"/>
                <a:cs typeface="Times New Roman"/>
              </a:rPr>
              <a:t>non risaliva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ad Adamo. Gli </a:t>
            </a:r>
            <a:r>
              <a:rPr sz="1200" dirty="0">
                <a:latin typeface="Times New Roman"/>
                <a:cs typeface="Times New Roman"/>
              </a:rPr>
              <a:t>ascendenti  </a:t>
            </a:r>
            <a:r>
              <a:rPr sz="1200" spc="-5" dirty="0">
                <a:latin typeface="Times New Roman"/>
                <a:cs typeface="Times New Roman"/>
              </a:rPr>
              <a:t>prossimi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erano degli artigiani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costruttori, carpentieri, muratori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fabbri. Giuseppe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carpentiere e divenne 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imprenditore.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apparteneva ad </a:t>
            </a:r>
            <a:r>
              <a:rPr sz="1200" dirty="0">
                <a:latin typeface="Times New Roman"/>
                <a:cs typeface="Times New Roman"/>
              </a:rPr>
              <a:t>una lunga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illustre stirpe di notabili del popolo, </a:t>
            </a:r>
            <a:r>
              <a:rPr sz="1200" spc="-5" dirty="0">
                <a:latin typeface="Times New Roman"/>
                <a:cs typeface="Times New Roman"/>
              </a:rPr>
              <a:t>esaltata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tanto dall’apparizione d’individui eccezionali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distinti 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della religione su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(1345.1) 122:1.2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terrena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discendeva </a:t>
            </a:r>
            <a:r>
              <a:rPr sz="1200" dirty="0">
                <a:latin typeface="Times New Roman"/>
                <a:cs typeface="Times New Roman"/>
              </a:rPr>
              <a:t>da una lunga stirpe di </a:t>
            </a:r>
            <a:r>
              <a:rPr sz="1200" spc="-5" dirty="0">
                <a:latin typeface="Times New Roman"/>
                <a:cs typeface="Times New Roman"/>
              </a:rPr>
              <a:t>antenati eccezionali comprendente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 più </a:t>
            </a:r>
            <a:r>
              <a:rPr sz="1200" spc="-5" dirty="0">
                <a:latin typeface="Times New Roman"/>
                <a:cs typeface="Times New Roman"/>
              </a:rPr>
              <a:t>rimarchevoli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razziale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Benché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della sua generazione, con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temperamento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normale, annoverava fra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antenate </a:t>
            </a:r>
            <a:r>
              <a:rPr sz="1200" dirty="0">
                <a:latin typeface="Times New Roman"/>
                <a:cs typeface="Times New Roman"/>
              </a:rPr>
              <a:t>donne illustri </a:t>
            </a:r>
            <a:r>
              <a:rPr sz="1200" spc="-5" dirty="0">
                <a:latin typeface="Times New Roman"/>
                <a:cs typeface="Times New Roman"/>
              </a:rPr>
              <a:t>come Annon, Tamar, </a:t>
            </a:r>
            <a:r>
              <a:rPr sz="1200" dirty="0">
                <a:latin typeface="Times New Roman"/>
                <a:cs typeface="Times New Roman"/>
              </a:rPr>
              <a:t>Rut, </a:t>
            </a:r>
            <a:r>
              <a:rPr sz="1200" spc="-5" dirty="0">
                <a:latin typeface="Times New Roman"/>
                <a:cs typeface="Times New Roman"/>
              </a:rPr>
              <a:t>Betsabea, </a:t>
            </a:r>
            <a:r>
              <a:rPr sz="1200" dirty="0">
                <a:latin typeface="Times New Roman"/>
                <a:cs typeface="Times New Roman"/>
              </a:rPr>
              <a:t>Ansie,  Cloa,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Enta e </a:t>
            </a:r>
            <a:r>
              <a:rPr sz="1200" spc="-5" dirty="0">
                <a:latin typeface="Times New Roman"/>
                <a:cs typeface="Times New Roman"/>
              </a:rPr>
              <a:t>Ratta. Nessuna ebrea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tempo aveva </a:t>
            </a:r>
            <a:r>
              <a:rPr sz="1200" dirty="0">
                <a:latin typeface="Times New Roman"/>
                <a:cs typeface="Times New Roman"/>
              </a:rPr>
              <a:t>in comune un </a:t>
            </a:r>
            <a:r>
              <a:rPr sz="1200" spc="-5" dirty="0">
                <a:latin typeface="Times New Roman"/>
                <a:cs typeface="Times New Roman"/>
              </a:rPr>
              <a:t>lignaggio </a:t>
            </a:r>
            <a:r>
              <a:rPr sz="1200" dirty="0">
                <a:latin typeface="Times New Roman"/>
                <a:cs typeface="Times New Roman"/>
              </a:rPr>
              <a:t>di progenitori più illustre o </a:t>
            </a:r>
            <a:r>
              <a:rPr sz="1200" spc="-5" dirty="0">
                <a:latin typeface="Times New Roman"/>
                <a:cs typeface="Times New Roman"/>
              </a:rPr>
              <a:t>risalente ad origini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favorevoli. L’ascendenza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Maria, come </a:t>
            </a:r>
            <a:r>
              <a:rPr sz="1200" dirty="0">
                <a:latin typeface="Times New Roman"/>
                <a:cs typeface="Times New Roman"/>
              </a:rPr>
              <a:t>quella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era caratterizzata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predominanza d’individui </a:t>
            </a:r>
            <a:r>
              <a:rPr sz="1200" spc="-5" dirty="0">
                <a:latin typeface="Times New Roman"/>
                <a:cs typeface="Times New Roman"/>
              </a:rPr>
              <a:t>vigorosi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ordinari, </a:t>
            </a:r>
            <a:r>
              <a:rPr sz="1200" dirty="0">
                <a:latin typeface="Times New Roman"/>
                <a:cs typeface="Times New Roman"/>
              </a:rPr>
              <a:t>elevati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tanto da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personalità di </a:t>
            </a:r>
            <a:r>
              <a:rPr sz="1200" spc="-5" dirty="0">
                <a:latin typeface="Times New Roman"/>
                <a:cs typeface="Times New Roman"/>
              </a:rPr>
              <a:t>spicco nel </a:t>
            </a:r>
            <a:r>
              <a:rPr sz="1200" dirty="0">
                <a:latin typeface="Times New Roman"/>
                <a:cs typeface="Times New Roman"/>
              </a:rPr>
              <a:t>cammino 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e nell’evoluzione </a:t>
            </a:r>
            <a:r>
              <a:rPr sz="1200" spc="-5" dirty="0">
                <a:latin typeface="Times New Roman"/>
                <a:cs typeface="Times New Roman"/>
              </a:rPr>
              <a:t>progressiva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25400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religione.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razziale è </a:t>
            </a:r>
            <a:r>
              <a:rPr sz="1200" spc="-5" dirty="0">
                <a:latin typeface="Times New Roman"/>
                <a:cs typeface="Times New Roman"/>
              </a:rPr>
              <a:t>improprio considerare </a:t>
            </a:r>
            <a:r>
              <a:rPr sz="1200" dirty="0">
                <a:latin typeface="Times New Roman"/>
                <a:cs typeface="Times New Roman"/>
              </a:rPr>
              <a:t>Maria un’Ebrea.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credenze essa era </a:t>
            </a:r>
            <a:r>
              <a:rPr sz="1200" dirty="0">
                <a:latin typeface="Times New Roman"/>
                <a:cs typeface="Times New Roman"/>
              </a:rPr>
              <a:t>Ebrea,  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caratteri ereditari era </a:t>
            </a:r>
            <a:r>
              <a:rPr sz="1200" dirty="0">
                <a:latin typeface="Times New Roman"/>
                <a:cs typeface="Times New Roman"/>
              </a:rPr>
              <a:t>più un insieme </a:t>
            </a:r>
            <a:r>
              <a:rPr sz="1200" spc="-5" dirty="0">
                <a:latin typeface="Times New Roman"/>
                <a:cs typeface="Times New Roman"/>
              </a:rPr>
              <a:t>composito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siriana, </a:t>
            </a:r>
            <a:r>
              <a:rPr sz="1200" dirty="0">
                <a:latin typeface="Times New Roman"/>
                <a:cs typeface="Times New Roman"/>
              </a:rPr>
              <a:t>ittita, </a:t>
            </a:r>
            <a:r>
              <a:rPr sz="1200" spc="-5" dirty="0">
                <a:latin typeface="Times New Roman"/>
                <a:cs typeface="Times New Roman"/>
              </a:rPr>
              <a:t>fenicia, greca ed egiziana, avendo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eredità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delle basi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ampie </a:t>
            </a:r>
            <a:r>
              <a:rPr sz="1200" dirty="0">
                <a:latin typeface="Times New Roman"/>
                <a:cs typeface="Times New Roman"/>
              </a:rPr>
              <a:t>di quella di </a:t>
            </a:r>
            <a:r>
              <a:rPr sz="1200" spc="-5" dirty="0">
                <a:latin typeface="Times New Roman"/>
                <a:cs typeface="Times New Roman"/>
              </a:rPr>
              <a:t>Giuseppe.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174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(1345.2) 122:1.3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coppie viventi </a:t>
            </a:r>
            <a:r>
              <a:rPr sz="1200" dirty="0">
                <a:latin typeface="Times New Roman"/>
                <a:cs typeface="Times New Roman"/>
              </a:rPr>
              <a:t>in Palestina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progettato conferimento </a:t>
            </a:r>
            <a:r>
              <a:rPr sz="1200" dirty="0">
                <a:latin typeface="Times New Roman"/>
                <a:cs typeface="Times New Roman"/>
              </a:rPr>
              <a:t>di Micael,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Maria  </a:t>
            </a:r>
            <a:r>
              <a:rPr sz="1200" spc="-5" dirty="0">
                <a:latin typeface="Times New Roman"/>
                <a:cs typeface="Times New Roman"/>
              </a:rPr>
              <a:t>possedevano </a:t>
            </a:r>
            <a:r>
              <a:rPr sz="1200" dirty="0">
                <a:latin typeface="Times New Roman"/>
                <a:cs typeface="Times New Roman"/>
              </a:rPr>
              <a:t>la combinazione più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 connessioni razziali </a:t>
            </a:r>
            <a:r>
              <a:rPr sz="1200" spc="-5" dirty="0">
                <a:latin typeface="Times New Roman"/>
                <a:cs typeface="Times New Roman"/>
              </a:rPr>
              <a:t>assai diffuse </a:t>
            </a:r>
            <a:r>
              <a:rPr sz="1200" dirty="0">
                <a:latin typeface="Times New Roman"/>
                <a:cs typeface="Times New Roman"/>
              </a:rPr>
              <a:t>e di doti di </a:t>
            </a:r>
            <a:r>
              <a:rPr sz="1200" spc="-5" dirty="0">
                <a:latin typeface="Times New Roman"/>
                <a:cs typeface="Times New Roman"/>
              </a:rPr>
              <a:t>personalità superiori alla media.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piano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594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81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mentre nella </a:t>
            </a:r>
            <a:r>
              <a:rPr sz="1200" spc="-5" dirty="0">
                <a:latin typeface="Times New Roman"/>
                <a:cs typeface="Times New Roman"/>
              </a:rPr>
              <a:t>registrazione successiva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credenze religiose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antenati richiesero che </a:t>
            </a:r>
            <a:r>
              <a:rPr sz="1200" dirty="0">
                <a:latin typeface="Times New Roman"/>
                <a:cs typeface="Times New Roman"/>
              </a:rPr>
              <a:t>ciò  </a:t>
            </a:r>
            <a:r>
              <a:rPr sz="1200" spc="-5" dirty="0">
                <a:latin typeface="Times New Roman"/>
                <a:cs typeface="Times New Roman"/>
              </a:rPr>
              <a:t>fosse cambiato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fatto della creazione </a:t>
            </a:r>
            <a:r>
              <a:rPr sz="1200" dirty="0">
                <a:latin typeface="Times New Roman"/>
                <a:cs typeface="Times New Roman"/>
              </a:rPr>
              <a:t>come motivo per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sabato?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0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(1599.14) 142:3.22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poi vi </a:t>
            </a:r>
            <a:r>
              <a:rPr sz="1200" spc="-5" dirty="0">
                <a:latin typeface="Times New Roman"/>
                <a:cs typeface="Times New Roman"/>
              </a:rPr>
              <a:t>ricorderete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— </a:t>
            </a:r>
            <a:r>
              <a:rPr sz="1200" spc="-5" dirty="0">
                <a:latin typeface="Times New Roman"/>
                <a:cs typeface="Times New Roman"/>
              </a:rPr>
              <a:t>al tempo spiritualmente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illuminato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dieci 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negativi </a:t>
            </a:r>
            <a:r>
              <a:rPr sz="1200" spc="-5" dirty="0">
                <a:latin typeface="Times New Roman"/>
                <a:cs typeface="Times New Roman"/>
              </a:rPr>
              <a:t>furono cambiati nella grande </a:t>
            </a:r>
            <a:r>
              <a:rPr sz="1200" dirty="0">
                <a:latin typeface="Times New Roman"/>
                <a:cs typeface="Times New Roman"/>
              </a:rPr>
              <a:t>e positiva </a:t>
            </a:r>
            <a:r>
              <a:rPr sz="1200" spc="-5" dirty="0">
                <a:latin typeface="Times New Roman"/>
                <a:cs typeface="Times New Roman"/>
              </a:rPr>
              <a:t>legge dell’amore, </a:t>
            </a:r>
            <a:r>
              <a:rPr sz="1200" dirty="0">
                <a:latin typeface="Times New Roman"/>
                <a:cs typeface="Times New Roman"/>
              </a:rPr>
              <a:t>l’ingiunzione di </a:t>
            </a:r>
            <a:r>
              <a:rPr sz="1200" spc="-5" dirty="0">
                <a:latin typeface="Times New Roman"/>
                <a:cs typeface="Times New Roman"/>
              </a:rPr>
              <a:t>amare Dio sopra 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vostro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come voi </a:t>
            </a:r>
            <a:r>
              <a:rPr sz="1200" spc="-5" dirty="0">
                <a:latin typeface="Times New Roman"/>
                <a:cs typeface="Times New Roman"/>
              </a:rPr>
              <a:t>stessi.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suprema d’amore </a:t>
            </a:r>
            <a:r>
              <a:rPr sz="1200" dirty="0">
                <a:latin typeface="Times New Roman"/>
                <a:cs typeface="Times New Roman"/>
              </a:rPr>
              <a:t>per Dio e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uomini che vi </a:t>
            </a:r>
            <a:r>
              <a:rPr sz="1200" spc="-5" dirty="0">
                <a:latin typeface="Times New Roman"/>
                <a:cs typeface="Times New Roman"/>
              </a:rPr>
              <a:t>proclamo </a:t>
            </a:r>
            <a:r>
              <a:rPr sz="1200" dirty="0">
                <a:latin typeface="Times New Roman"/>
                <a:cs typeface="Times New Roman"/>
              </a:rPr>
              <a:t>anch’io </a:t>
            </a:r>
            <a:r>
              <a:rPr sz="1200" spc="-5" dirty="0">
                <a:latin typeface="Times New Roman"/>
                <a:cs typeface="Times New Roman"/>
              </a:rPr>
              <a:t>come  costituente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(1600.1) 142:3.23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nessuno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pose una domanda. </a:t>
            </a:r>
            <a:r>
              <a:rPr sz="1200" spc="-5" dirty="0">
                <a:latin typeface="Times New Roman"/>
                <a:cs typeface="Times New Roman"/>
              </a:rPr>
              <a:t>Essi andarono </a:t>
            </a:r>
            <a:r>
              <a:rPr sz="1200" dirty="0">
                <a:latin typeface="Times New Roman"/>
                <a:cs typeface="Times New Roman"/>
              </a:rPr>
              <a:t>a dormire,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per proprio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Flavio e la cultura greca</a:t>
            </a:r>
            <a:endParaRPr sz="1600">
              <a:latin typeface="Times New Roman"/>
              <a:cs typeface="Times New Roman"/>
            </a:endParaRPr>
          </a:p>
          <a:p>
            <a:pPr marL="88900" marR="121920">
              <a:lnSpc>
                <a:spcPct val="957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(1600.2) 142:4.1 </a:t>
            </a:r>
            <a:r>
              <a:rPr sz="1200" spc="-5" dirty="0">
                <a:latin typeface="Times New Roman"/>
                <a:cs typeface="Times New Roman"/>
              </a:rPr>
              <a:t>Flavio, l’Ebreo greco,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proselito dell’entrata,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 stato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circonciso </a:t>
            </a:r>
            <a:r>
              <a:rPr sz="1200" dirty="0">
                <a:latin typeface="Times New Roman"/>
                <a:cs typeface="Times New Roman"/>
              </a:rPr>
              <a:t>né battezzato; e poiché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amante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nell’arte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scultura, 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che occupava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soggiornava a </a:t>
            </a:r>
            <a:r>
              <a:rPr sz="1200" spc="-5" dirty="0">
                <a:latin typeface="Times New Roman"/>
                <a:cs typeface="Times New Roman"/>
              </a:rPr>
              <a:t>Gerusalemme era </a:t>
            </a:r>
            <a:r>
              <a:rPr sz="1200" dirty="0">
                <a:latin typeface="Times New Roman"/>
                <a:cs typeface="Times New Roman"/>
              </a:rPr>
              <a:t>un edificio  </a:t>
            </a:r>
            <a:r>
              <a:rPr sz="1200" spc="-5" dirty="0">
                <a:latin typeface="Times New Roman"/>
                <a:cs typeface="Times New Roman"/>
              </a:rPr>
              <a:t>bellissimo. Questa casa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squisitamente </a:t>
            </a:r>
            <a:r>
              <a:rPr sz="1200" dirty="0">
                <a:latin typeface="Times New Roman"/>
                <a:cs typeface="Times New Roman"/>
              </a:rPr>
              <a:t>adorna di </a:t>
            </a:r>
            <a:r>
              <a:rPr sz="1200" spc="-5" dirty="0">
                <a:latin typeface="Times New Roman"/>
                <a:cs typeface="Times New Roman"/>
              </a:rPr>
              <a:t>tesori </a:t>
            </a:r>
            <a:r>
              <a:rPr sz="1200" dirty="0">
                <a:latin typeface="Times New Roman"/>
                <a:cs typeface="Times New Roman"/>
              </a:rPr>
              <a:t>senza prezzo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acquistato </a:t>
            </a:r>
            <a:r>
              <a:rPr sz="1200" dirty="0">
                <a:latin typeface="Times New Roman"/>
                <a:cs typeface="Times New Roman"/>
              </a:rPr>
              <a:t>qua e là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per il mondo.  </a:t>
            </a:r>
            <a:r>
              <a:rPr sz="1200" spc="-5" dirty="0">
                <a:latin typeface="Times New Roman"/>
                <a:cs typeface="Times New Roman"/>
              </a:rPr>
              <a:t>Quando pensò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d’invitare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sua,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temé 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potesse offendersi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vista di queste  </a:t>
            </a:r>
            <a:r>
              <a:rPr sz="1200" spc="-5" dirty="0">
                <a:latin typeface="Times New Roman"/>
                <a:cs typeface="Times New Roman"/>
              </a:rPr>
              <a:t>cosiddette immagini. Ma Flavio rimase gradevolmente sorpreso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entrò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casa, ed </a:t>
            </a:r>
            <a:r>
              <a:rPr sz="1200" dirty="0">
                <a:latin typeface="Times New Roman"/>
                <a:cs typeface="Times New Roman"/>
              </a:rPr>
              <a:t>invece di </a:t>
            </a:r>
            <a:r>
              <a:rPr sz="1200" spc="-5" dirty="0">
                <a:latin typeface="Times New Roman"/>
                <a:cs typeface="Times New Roman"/>
              </a:rPr>
              <a:t>rimproverarlo per </a:t>
            </a:r>
            <a:r>
              <a:rPr sz="1200" dirty="0">
                <a:latin typeface="Times New Roman"/>
                <a:cs typeface="Times New Roman"/>
              </a:rPr>
              <a:t>il  possesso di questi </a:t>
            </a:r>
            <a:r>
              <a:rPr sz="1200" spc="-5" dirty="0">
                <a:latin typeface="Times New Roman"/>
                <a:cs typeface="Times New Roman"/>
              </a:rPr>
              <a:t>supposti oggetti idolatri sparsi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casa, manifestò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per l’intera collezione e pose molte  domande di </a:t>
            </a:r>
            <a:r>
              <a:rPr sz="1200" spc="-5" dirty="0">
                <a:latin typeface="Times New Roman"/>
                <a:cs typeface="Times New Roman"/>
              </a:rPr>
              <a:t>apprezzamento su ogni oggetto mentre Flavio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accompagnava </a:t>
            </a:r>
            <a:r>
              <a:rPr sz="1200" dirty="0">
                <a:latin typeface="Times New Roman"/>
                <a:cs typeface="Times New Roman"/>
              </a:rPr>
              <a:t>di stanza in </a:t>
            </a:r>
            <a:r>
              <a:rPr sz="1200" spc="-5" dirty="0">
                <a:latin typeface="Times New Roman"/>
                <a:cs typeface="Times New Roman"/>
              </a:rPr>
              <a:t>stanza, mostrandogli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sue statue  favorite.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(1600.3) 142:4.2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ospite </a:t>
            </a:r>
            <a:r>
              <a:rPr sz="1200" spc="-5" dirty="0">
                <a:latin typeface="Times New Roman"/>
                <a:cs typeface="Times New Roman"/>
              </a:rPr>
              <a:t>era sconcertato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atteggiamento </a:t>
            </a:r>
            <a:r>
              <a:rPr sz="1200" dirty="0">
                <a:latin typeface="Times New Roman"/>
                <a:cs typeface="Times New Roman"/>
              </a:rPr>
              <a:t>favorevole verso </a:t>
            </a:r>
            <a:r>
              <a:rPr sz="1200" spc="-5" dirty="0">
                <a:latin typeface="Times New Roman"/>
                <a:cs typeface="Times New Roman"/>
              </a:rPr>
              <a:t>l’arte; perciò,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ebbero  </a:t>
            </a:r>
            <a:r>
              <a:rPr sz="1200" dirty="0">
                <a:latin typeface="Times New Roman"/>
                <a:cs typeface="Times New Roman"/>
              </a:rPr>
              <a:t>finito di </a:t>
            </a:r>
            <a:r>
              <a:rPr sz="1200" spc="-5" dirty="0">
                <a:latin typeface="Times New Roman"/>
                <a:cs typeface="Times New Roman"/>
              </a:rPr>
              <a:t>visitare l’intera </a:t>
            </a:r>
            <a:r>
              <a:rPr sz="1200" dirty="0">
                <a:latin typeface="Times New Roman"/>
                <a:cs typeface="Times New Roman"/>
              </a:rPr>
              <a:t>collezione, </a:t>
            </a:r>
            <a:r>
              <a:rPr sz="1200" spc="-5" dirty="0">
                <a:latin typeface="Times New Roman"/>
                <a:cs typeface="Times New Roman"/>
              </a:rPr>
              <a:t>Gesù disse: “Poiché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apprezzi </a:t>
            </a:r>
            <a:r>
              <a:rPr sz="1200" dirty="0">
                <a:latin typeface="Times New Roman"/>
                <a:cs typeface="Times New Roman"/>
              </a:rPr>
              <a:t>la bellezza </a:t>
            </a:r>
            <a:r>
              <a:rPr sz="1200" spc="-5" dirty="0">
                <a:latin typeface="Times New Roman"/>
                <a:cs typeface="Times New Roman"/>
              </a:rPr>
              <a:t>delle cose create </a:t>
            </a:r>
            <a:r>
              <a:rPr sz="1200" dirty="0">
                <a:latin typeface="Times New Roman"/>
                <a:cs typeface="Times New Roman"/>
              </a:rPr>
              <a:t>da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foggiate </a:t>
            </a:r>
            <a:r>
              <a:rPr sz="1200" dirty="0">
                <a:latin typeface="Times New Roman"/>
                <a:cs typeface="Times New Roman"/>
              </a:rPr>
              <a:t>dalle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3559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12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d’artista dell’uomo, </a:t>
            </a:r>
            <a:r>
              <a:rPr sz="1200" dirty="0">
                <a:latin typeface="Times New Roman"/>
                <a:cs typeface="Times New Roman"/>
              </a:rPr>
              <a:t>perché ti </a:t>
            </a:r>
            <a:r>
              <a:rPr sz="1200" spc="-5" dirty="0">
                <a:latin typeface="Times New Roman"/>
                <a:cs typeface="Times New Roman"/>
              </a:rPr>
              <a:t>aspetteresti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rimproverato?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Mosè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un tempo di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l’idolatria  e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falsi dei, perché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dovrebbero condannare </a:t>
            </a:r>
            <a:r>
              <a:rPr sz="1200" dirty="0">
                <a:latin typeface="Times New Roman"/>
                <a:cs typeface="Times New Roman"/>
              </a:rPr>
              <a:t>la riproduzione </a:t>
            </a:r>
            <a:r>
              <a:rPr sz="1200" spc="-5" dirty="0">
                <a:latin typeface="Times New Roman"/>
                <a:cs typeface="Times New Roman"/>
              </a:rPr>
              <a:t>della grazia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bellezza?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ti dico,  </a:t>
            </a:r>
            <a:r>
              <a:rPr sz="1200" spc="-5" dirty="0">
                <a:latin typeface="Times New Roman"/>
                <a:cs typeface="Times New Roman"/>
              </a:rPr>
              <a:t>Flavio,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hanno frainteso, </a:t>
            </a:r>
            <a:r>
              <a:rPr sz="1200" dirty="0">
                <a:latin typeface="Times New Roman"/>
                <a:cs typeface="Times New Roman"/>
              </a:rPr>
              <a:t>ed ora trasformano in </a:t>
            </a:r>
            <a:r>
              <a:rPr sz="1200" spc="-5" dirty="0">
                <a:latin typeface="Times New Roman"/>
                <a:cs typeface="Times New Roman"/>
              </a:rPr>
              <a:t>falsi </a:t>
            </a:r>
            <a:r>
              <a:rPr sz="1200" dirty="0">
                <a:latin typeface="Times New Roman"/>
                <a:cs typeface="Times New Roman"/>
              </a:rPr>
              <a:t>dei le </a:t>
            </a:r>
            <a:r>
              <a:rPr sz="1200" spc="-5" dirty="0">
                <a:latin typeface="Times New Roman"/>
                <a:cs typeface="Times New Roman"/>
              </a:rPr>
              <a:t>sue stesse proibizioni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statue </a:t>
            </a:r>
            <a:r>
              <a:rPr sz="1200" spc="-5" dirty="0">
                <a:latin typeface="Times New Roman"/>
                <a:cs typeface="Times New Roman"/>
              </a:rPr>
              <a:t>ed immagini  delle cose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e 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Ma anche </a:t>
            </a:r>
            <a:r>
              <a:rPr sz="1200" spc="-5" dirty="0">
                <a:latin typeface="Times New Roman"/>
                <a:cs typeface="Times New Roman"/>
              </a:rPr>
              <a:t>se Mosè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insegnato tali </a:t>
            </a:r>
            <a:r>
              <a:rPr sz="1200" dirty="0">
                <a:latin typeface="Times New Roman"/>
                <a:cs typeface="Times New Roman"/>
              </a:rPr>
              <a:t>proibizioni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ottenebrate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spc="5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che  cosa ha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fare ciò </a:t>
            </a:r>
            <a:r>
              <a:rPr sz="1200" dirty="0">
                <a:latin typeface="Times New Roman"/>
                <a:cs typeface="Times New Roman"/>
              </a:rPr>
              <a:t>con il nostro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nel quale il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è rivelato come </a:t>
            </a:r>
            <a:r>
              <a:rPr sz="1200" spc="-5" dirty="0">
                <a:latin typeface="Times New Roman"/>
                <a:cs typeface="Times New Roman"/>
              </a:rPr>
              <a:t>Sovrano Spirituale universale al </a:t>
            </a:r>
            <a:r>
              <a:rPr sz="1200" dirty="0">
                <a:latin typeface="Times New Roman"/>
                <a:cs typeface="Times New Roman"/>
              </a:rPr>
              <a:t>di sopra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tutto? Flavio,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che nel regno futuro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s’insegnerà </a:t>
            </a:r>
            <a:r>
              <a:rPr sz="1200" dirty="0">
                <a:latin typeface="Times New Roman"/>
                <a:cs typeface="Times New Roman"/>
              </a:rPr>
              <a:t>più ‘non </a:t>
            </a:r>
            <a:r>
              <a:rPr sz="1200" spc="-5" dirty="0">
                <a:latin typeface="Times New Roman"/>
                <a:cs typeface="Times New Roman"/>
              </a:rPr>
              <a:t>adorate questo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adorate quello’; </a:t>
            </a:r>
            <a:r>
              <a:rPr sz="1200" dirty="0">
                <a:latin typeface="Times New Roman"/>
                <a:cs typeface="Times New Roman"/>
              </a:rPr>
              <a:t>non ci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occuperà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63500" marR="304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di ordini di </a:t>
            </a:r>
            <a:r>
              <a:rPr sz="1200" spc="-5" dirty="0">
                <a:latin typeface="Times New Roman"/>
                <a:cs typeface="Times New Roman"/>
              </a:rPr>
              <a:t>astenersi </a:t>
            </a:r>
            <a:r>
              <a:rPr sz="1200" dirty="0">
                <a:latin typeface="Times New Roman"/>
                <a:cs typeface="Times New Roman"/>
              </a:rPr>
              <a:t>da questo e di badare a non fare </a:t>
            </a:r>
            <a:r>
              <a:rPr sz="1200" spc="-5" dirty="0">
                <a:latin typeface="Times New Roman"/>
                <a:cs typeface="Times New Roman"/>
              </a:rPr>
              <a:t>quello, </a:t>
            </a:r>
            <a:r>
              <a:rPr sz="1200" dirty="0">
                <a:latin typeface="Times New Roman"/>
                <a:cs typeface="Times New Roman"/>
              </a:rPr>
              <a:t>ma piuttosto ci </a:t>
            </a:r>
            <a:r>
              <a:rPr sz="1200" spc="-5" dirty="0">
                <a:latin typeface="Times New Roman"/>
                <a:cs typeface="Times New Roman"/>
              </a:rPr>
              <a:t>si occuperà </a:t>
            </a:r>
            <a:r>
              <a:rPr sz="1200" dirty="0">
                <a:latin typeface="Times New Roman"/>
                <a:cs typeface="Times New Roman"/>
              </a:rPr>
              <a:t>di un solo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supremo.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dovere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è </a:t>
            </a:r>
            <a:r>
              <a:rPr sz="1200" spc="-5" dirty="0">
                <a:latin typeface="Times New Roman"/>
                <a:cs typeface="Times New Roman"/>
              </a:rPr>
              <a:t>espresso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grandi privilegi: </a:t>
            </a:r>
            <a:r>
              <a:rPr sz="1200" dirty="0">
                <a:latin typeface="Times New Roman"/>
                <a:cs typeface="Times New Roman"/>
              </a:rPr>
              <a:t>l’adorazione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infinito,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ed </a:t>
            </a:r>
            <a:r>
              <a:rPr sz="1200" dirty="0">
                <a:latin typeface="Times New Roman"/>
                <a:cs typeface="Times New Roman"/>
              </a:rPr>
              <a:t>il servizio  </a:t>
            </a:r>
            <a:r>
              <a:rPr sz="1200" spc="-5" dirty="0">
                <a:latin typeface="Times New Roman"/>
                <a:cs typeface="Times New Roman"/>
              </a:rPr>
              <a:t>amorevole reso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ami il tuo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come te </a:t>
            </a:r>
            <a:r>
              <a:rPr sz="1200" spc="-5" dirty="0">
                <a:latin typeface="Times New Roman"/>
                <a:cs typeface="Times New Roman"/>
              </a:rPr>
              <a:t>stesso, sai realmente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(1600.4) 142:4.3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un’epoca in cui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ben compreso, Mosè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giustificato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tentativi di </a:t>
            </a:r>
            <a:r>
              <a:rPr sz="1200" spc="-5" dirty="0">
                <a:latin typeface="Times New Roman"/>
                <a:cs typeface="Times New Roman"/>
              </a:rPr>
              <a:t>opporsi all’idolatria,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nell’era futura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sarà stato </a:t>
            </a:r>
            <a:r>
              <a:rPr sz="1200" spc="-5" dirty="0">
                <a:latin typeface="Times New Roman"/>
                <a:cs typeface="Times New Roman"/>
              </a:rPr>
              <a:t>rivelato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Figlio;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renderà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inutile  </a:t>
            </a:r>
            <a:r>
              <a:rPr sz="1200" spc="-5" dirty="0">
                <a:latin typeface="Times New Roman"/>
                <a:cs typeface="Times New Roman"/>
              </a:rPr>
              <a:t>confondere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idoli di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statue d’oro </a:t>
            </a:r>
            <a:r>
              <a:rPr sz="1200" dirty="0">
                <a:latin typeface="Times New Roman"/>
                <a:cs typeface="Times New Roman"/>
              </a:rPr>
              <a:t>e d’argento. </a:t>
            </a:r>
            <a:r>
              <a:rPr sz="1200" spc="-5" dirty="0">
                <a:latin typeface="Times New Roman"/>
                <a:cs typeface="Times New Roman"/>
              </a:rPr>
              <a:t>Oramai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tesori  dell’arte senza </a:t>
            </a:r>
            <a:r>
              <a:rPr sz="1200" dirty="0">
                <a:latin typeface="Times New Roman"/>
                <a:cs typeface="Times New Roman"/>
              </a:rPr>
              <a:t>confondere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apprezzamento </a:t>
            </a:r>
            <a:r>
              <a:rPr sz="1200" spc="-5" dirty="0">
                <a:latin typeface="Times New Roman"/>
                <a:cs typeface="Times New Roman"/>
              </a:rPr>
              <a:t>materiale 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con l’adorazione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del Paradiso,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77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(1600.5) 142:4.4 </a:t>
            </a:r>
            <a:r>
              <a:rPr sz="1200" spc="-5" dirty="0">
                <a:latin typeface="Times New Roman"/>
                <a:cs typeface="Times New Roman"/>
              </a:rPr>
              <a:t>Flavio credette </a:t>
            </a:r>
            <a:r>
              <a:rPr sz="1200" dirty="0">
                <a:latin typeface="Times New Roman"/>
                <a:cs typeface="Times New Roman"/>
              </a:rPr>
              <a:t>a tutto ciò </a:t>
            </a:r>
            <a:r>
              <a:rPr sz="1200" spc="-5" dirty="0">
                <a:latin typeface="Times New Roman"/>
                <a:cs typeface="Times New Roman"/>
              </a:rPr>
              <a:t>che Gesù gli insegnò.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successivo </a:t>
            </a:r>
            <a:r>
              <a:rPr sz="1200" spc="-5" dirty="0">
                <a:latin typeface="Times New Roman"/>
                <a:cs typeface="Times New Roman"/>
              </a:rPr>
              <a:t>egli andò </a:t>
            </a:r>
            <a:r>
              <a:rPr sz="1200" dirty="0">
                <a:latin typeface="Times New Roman"/>
                <a:cs typeface="Times New Roman"/>
              </a:rPr>
              <a:t>a Betania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 Giordano </a:t>
            </a:r>
            <a:r>
              <a:rPr sz="1200" dirty="0">
                <a:latin typeface="Times New Roman"/>
                <a:cs typeface="Times New Roman"/>
              </a:rPr>
              <a:t>e fu  </a:t>
            </a:r>
            <a:r>
              <a:rPr sz="1200" spc="-5" dirty="0">
                <a:latin typeface="Times New Roman"/>
                <a:cs typeface="Times New Roman"/>
              </a:rPr>
              <a:t>battezzato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Giovanni. 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battezzavano ancora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Flavio ritornò </a:t>
            </a:r>
            <a:r>
              <a:rPr sz="1200" dirty="0">
                <a:latin typeface="Times New Roman"/>
                <a:cs typeface="Times New Roman"/>
              </a:rPr>
              <a:t>a Gerusalemme diede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per Gesù ed </a:t>
            </a:r>
            <a:r>
              <a:rPr sz="1200" dirty="0">
                <a:latin typeface="Times New Roman"/>
                <a:cs typeface="Times New Roman"/>
              </a:rPr>
              <a:t>invitò </a:t>
            </a:r>
            <a:r>
              <a:rPr sz="1200" spc="-5" dirty="0">
                <a:latin typeface="Times New Roman"/>
                <a:cs typeface="Times New Roman"/>
              </a:rPr>
              <a:t>sessanta dei </a:t>
            </a:r>
            <a:r>
              <a:rPr sz="1200" dirty="0">
                <a:latin typeface="Times New Roman"/>
                <a:cs typeface="Times New Roman"/>
              </a:rPr>
              <a:t>suoi amici. E molti di questi </a:t>
            </a:r>
            <a:r>
              <a:rPr sz="1200" spc="-5" dirty="0">
                <a:latin typeface="Times New Roman"/>
                <a:cs typeface="Times New Roman"/>
              </a:rPr>
              <a:t>invitati divennero  anch’essi </a:t>
            </a:r>
            <a:r>
              <a:rPr sz="1200" dirty="0">
                <a:latin typeface="Times New Roman"/>
                <a:cs typeface="Times New Roman"/>
              </a:rPr>
              <a:t>credenti </a:t>
            </a:r>
            <a:r>
              <a:rPr sz="1200" spc="-5" dirty="0">
                <a:latin typeface="Times New Roman"/>
                <a:cs typeface="Times New Roman"/>
              </a:rPr>
              <a:t>nel messaggio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4355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discorso sulla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certezza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(1601.1) 142:5.1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grandi sermoni che Gesù </a:t>
            </a:r>
            <a:r>
              <a:rPr sz="1200" dirty="0">
                <a:latin typeface="Times New Roman"/>
                <a:cs typeface="Times New Roman"/>
              </a:rPr>
              <a:t>predicò </a:t>
            </a:r>
            <a:r>
              <a:rPr sz="1200" spc="-5" dirty="0">
                <a:latin typeface="Times New Roman"/>
                <a:cs typeface="Times New Roman"/>
              </a:rPr>
              <a:t>nel Tempio durante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Pasqua fu in </a:t>
            </a:r>
            <a:r>
              <a:rPr sz="1200" spc="-5" dirty="0">
                <a:latin typeface="Times New Roman"/>
                <a:cs typeface="Times New Roman"/>
              </a:rPr>
              <a:t>risposta ad </a:t>
            </a:r>
            <a:r>
              <a:rPr sz="1200" dirty="0">
                <a:latin typeface="Times New Roman"/>
                <a:cs typeface="Times New Roman"/>
              </a:rPr>
              <a:t>una domanda  </a:t>
            </a:r>
            <a:r>
              <a:rPr sz="1200" spc="-5" dirty="0">
                <a:latin typeface="Times New Roman"/>
                <a:cs typeface="Times New Roman"/>
              </a:rPr>
              <a:t>posta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suoi ascoltatori,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proveniente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Damasco. Quest’uomo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</a:t>
            </a:r>
            <a:r>
              <a:rPr sz="1200" dirty="0">
                <a:latin typeface="Times New Roman"/>
                <a:cs typeface="Times New Roman"/>
              </a:rPr>
              <a:t>“Ma, Rabbi, </a:t>
            </a:r>
            <a:r>
              <a:rPr sz="1200" spc="-5" dirty="0">
                <a:latin typeface="Times New Roman"/>
                <a:cs typeface="Times New Roman"/>
              </a:rPr>
              <a:t>come sapremo con  certezza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mandato 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possiamo veramente entrare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regno che </a:t>
            </a:r>
            <a:r>
              <a:rPr sz="1200" dirty="0">
                <a:latin typeface="Times New Roman"/>
                <a:cs typeface="Times New Roman"/>
              </a:rPr>
              <a:t>tu ed i tuoi </a:t>
            </a:r>
            <a:r>
              <a:rPr sz="1200" spc="-5" dirty="0">
                <a:latin typeface="Times New Roman"/>
                <a:cs typeface="Times New Roman"/>
              </a:rPr>
              <a:t>discepoli proclamate </a:t>
            </a:r>
            <a:r>
              <a:rPr sz="1200" spc="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di mano?” E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905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(1601.2) 142:5.2 </a:t>
            </a:r>
            <a:r>
              <a:rPr sz="1200" spc="-5" dirty="0">
                <a:latin typeface="Times New Roman"/>
                <a:cs typeface="Times New Roman"/>
              </a:rPr>
              <a:t>“Quanto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mio messaggio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all’insegnamento dei </a:t>
            </a:r>
            <a:r>
              <a:rPr sz="1200" dirty="0">
                <a:latin typeface="Times New Roman"/>
                <a:cs typeface="Times New Roman"/>
              </a:rPr>
              <a:t>miei discepoli, voi </a:t>
            </a:r>
            <a:r>
              <a:rPr sz="1200" spc="-5" dirty="0">
                <a:latin typeface="Times New Roman"/>
                <a:cs typeface="Times New Roman"/>
              </a:rPr>
              <a:t>dovreste giudicarli dai loro frutti. </a:t>
            </a:r>
            <a:r>
              <a:rPr sz="1200" dirty="0">
                <a:latin typeface="Times New Roman"/>
                <a:cs typeface="Times New Roman"/>
              </a:rPr>
              <a:t>Se noi vi  </a:t>
            </a:r>
            <a:r>
              <a:rPr sz="1200" spc="-5" dirty="0">
                <a:latin typeface="Times New Roman"/>
                <a:cs typeface="Times New Roman"/>
              </a:rPr>
              <a:t>proclamiamo </a:t>
            </a:r>
            <a:r>
              <a:rPr sz="1200" dirty="0">
                <a:latin typeface="Times New Roman"/>
                <a:cs typeface="Times New Roman"/>
              </a:rPr>
              <a:t>le verità dello spirito, lo spirito </a:t>
            </a:r>
            <a:r>
              <a:rPr sz="1200" spc="-5" dirty="0">
                <a:latin typeface="Times New Roman"/>
                <a:cs typeface="Times New Roman"/>
              </a:rPr>
              <a:t>testimonierà nel </a:t>
            </a:r>
            <a:r>
              <a:rPr sz="1200" dirty="0">
                <a:latin typeface="Times New Roman"/>
                <a:cs typeface="Times New Roman"/>
              </a:rPr>
              <a:t>vostro cuore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nostro messaggio è </a:t>
            </a:r>
            <a:r>
              <a:rPr sz="1200" spc="-5" dirty="0">
                <a:latin typeface="Times New Roman"/>
                <a:cs typeface="Times New Roman"/>
              </a:rPr>
              <a:t>autentico. Quanto </a:t>
            </a:r>
            <a:r>
              <a:rPr sz="1200" dirty="0">
                <a:latin typeface="Times New Roman"/>
                <a:cs typeface="Times New Roman"/>
              </a:rPr>
              <a:t>al regno e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certezza di </a:t>
            </a:r>
            <a:r>
              <a:rPr sz="1200" spc="-5" dirty="0">
                <a:latin typeface="Times New Roman"/>
                <a:cs typeface="Times New Roman"/>
              </a:rPr>
              <a:t>essere accettati dal Padre </a:t>
            </a:r>
            <a:r>
              <a:rPr sz="1200" dirty="0">
                <a:latin typeface="Times New Roman"/>
                <a:cs typeface="Times New Roman"/>
              </a:rPr>
              <a:t>celeste, </a:t>
            </a:r>
            <a:r>
              <a:rPr sz="1200" spc="-5" dirty="0">
                <a:latin typeface="Times New Roman"/>
                <a:cs typeface="Times New Roman"/>
              </a:rPr>
              <a:t>permettetemi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quale padre tra di voi </a:t>
            </a:r>
            <a:r>
              <a:rPr sz="1200" spc="-5" dirty="0">
                <a:latin typeface="Times New Roman"/>
                <a:cs typeface="Times New Roman"/>
              </a:rPr>
              <a:t>che 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degno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comprensivo lascerebbe suo figlio nell’ansia </a:t>
            </a:r>
            <a:r>
              <a:rPr sz="1200" dirty="0">
                <a:latin typeface="Times New Roman"/>
                <a:cs typeface="Times New Roman"/>
              </a:rPr>
              <a:t>o nel dubbio </a:t>
            </a:r>
            <a:r>
              <a:rPr sz="1200" spc="-5" dirty="0">
                <a:latin typeface="Times New Roman"/>
                <a:cs typeface="Times New Roman"/>
              </a:rPr>
              <a:t>riguardo al suo status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alla sua certezza negli affetti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padre? Voi padri terreni provate </a:t>
            </a:r>
            <a:r>
              <a:rPr sz="1200" dirty="0">
                <a:latin typeface="Times New Roman"/>
                <a:cs typeface="Times New Roman"/>
              </a:rPr>
              <a:t>piacere a torturare i vostri figli </a:t>
            </a:r>
            <a:r>
              <a:rPr sz="1200" spc="-5" dirty="0">
                <a:latin typeface="Times New Roman"/>
                <a:cs typeface="Times New Roman"/>
              </a:rPr>
              <a:t>con l’incertezza </a:t>
            </a:r>
            <a:r>
              <a:rPr sz="1200" dirty="0">
                <a:latin typeface="Times New Roman"/>
                <a:cs typeface="Times New Roman"/>
              </a:rPr>
              <a:t>circa la </a:t>
            </a:r>
            <a:r>
              <a:rPr sz="1200" spc="-5" dirty="0">
                <a:latin typeface="Times New Roman"/>
                <a:cs typeface="Times New Roman"/>
              </a:rPr>
              <a:t>persistenza </a:t>
            </a:r>
            <a:r>
              <a:rPr sz="1200" dirty="0">
                <a:latin typeface="Times New Roman"/>
                <a:cs typeface="Times New Roman"/>
              </a:rPr>
              <a:t>dell’amore </a:t>
            </a:r>
            <a:r>
              <a:rPr sz="1200" spc="-5" dirty="0">
                <a:latin typeface="Times New Roman"/>
                <a:cs typeface="Times New Roman"/>
              </a:rPr>
              <a:t>verso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umano?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Padre celeste lascia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nati dallo </a:t>
            </a:r>
            <a:r>
              <a:rPr sz="1200" dirty="0">
                <a:latin typeface="Times New Roman"/>
                <a:cs typeface="Times New Roman"/>
              </a:rPr>
              <a:t>spirito per mezzo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endParaRPr sz="1200">
              <a:latin typeface="Times New Roman"/>
              <a:cs typeface="Times New Roman"/>
            </a:endParaRPr>
          </a:p>
          <a:p>
            <a:pPr marL="63500" marR="7112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nell’incertezza del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sulla loro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nel regno. </a:t>
            </a:r>
            <a:r>
              <a:rPr sz="1200" dirty="0">
                <a:latin typeface="Times New Roman"/>
                <a:cs typeface="Times New Roman"/>
              </a:rPr>
              <a:t>Se voi </a:t>
            </a:r>
            <a:r>
              <a:rPr sz="1200" spc="-5" dirty="0">
                <a:latin typeface="Times New Roman"/>
                <a:cs typeface="Times New Roman"/>
              </a:rPr>
              <a:t>accettate Dio come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certamente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Dio.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figli, allora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certi della </a:t>
            </a:r>
            <a:r>
              <a:rPr sz="1200" dirty="0">
                <a:latin typeface="Times New Roman"/>
                <a:cs typeface="Times New Roman"/>
              </a:rPr>
              <a:t>posizione e della condizione di tutto ciò </a:t>
            </a:r>
            <a:r>
              <a:rPr sz="1200" spc="-5" dirty="0">
                <a:latin typeface="Times New Roman"/>
                <a:cs typeface="Times New Roman"/>
              </a:rPr>
              <a:t>che 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ed  eterna. Se credete alla </a:t>
            </a:r>
            <a:r>
              <a:rPr sz="1200" spc="5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parole, credete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stesso in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credendo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nel Padre </a:t>
            </a:r>
            <a:r>
              <a:rPr sz="1200" dirty="0">
                <a:latin typeface="Times New Roman"/>
                <a:cs typeface="Times New Roman"/>
              </a:rPr>
              <a:t>avete reso 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cittadinanza celeste. Se fate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mancherete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vita 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dirty="0">
                <a:latin typeface="Times New Roman"/>
                <a:cs typeface="Times New Roman"/>
              </a:rPr>
              <a:t> 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(1601.3) 142:5.3 </a:t>
            </a:r>
            <a:r>
              <a:rPr sz="1200" spc="-10" dirty="0">
                <a:latin typeface="Times New Roman"/>
                <a:cs typeface="Times New Roman"/>
              </a:rPr>
              <a:t>“Lo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Supremo testimonierà 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spirito 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veramente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siete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spc="5" dirty="0">
                <a:latin typeface="Times New Roman"/>
                <a:cs typeface="Times New Roman"/>
              </a:rPr>
              <a:t>allora 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nati dallo </a:t>
            </a:r>
            <a:r>
              <a:rPr sz="1200" dirty="0">
                <a:latin typeface="Times New Roman"/>
                <a:cs typeface="Times New Roman"/>
              </a:rPr>
              <a:t>spirito di Dio; e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è nato dallo spirito ha 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dirty="0">
                <a:latin typeface="Times New Roman"/>
                <a:cs typeface="Times New Roman"/>
              </a:rPr>
              <a:t>tutti i dubbi;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vittoria che  </a:t>
            </a:r>
            <a:r>
              <a:rPr sz="1200" dirty="0">
                <a:latin typeface="Times New Roman"/>
                <a:cs typeface="Times New Roman"/>
              </a:rPr>
              <a:t>trionfa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incertezze,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(1601.4) 142:5.4 </a:t>
            </a:r>
            <a:r>
              <a:rPr sz="1200" spc="-5" dirty="0">
                <a:latin typeface="Times New Roman"/>
                <a:cs typeface="Times New Roman"/>
              </a:rPr>
              <a:t>“Disse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Isaia, parlando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tempi: </a:t>
            </a:r>
            <a:r>
              <a:rPr sz="1200" spc="-5" dirty="0">
                <a:latin typeface="Times New Roman"/>
                <a:cs typeface="Times New Roman"/>
              </a:rPr>
              <a:t>‘Quando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sarà sparso su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dall’alto, allora </a:t>
            </a:r>
            <a:r>
              <a:rPr sz="1200" dirty="0">
                <a:latin typeface="Times New Roman"/>
                <a:cs typeface="Times New Roman"/>
              </a:rPr>
              <a:t>l’opera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rettitudine diventerà </a:t>
            </a:r>
            <a:r>
              <a:rPr sz="1200" dirty="0">
                <a:latin typeface="Times New Roman"/>
                <a:cs typeface="Times New Roman"/>
              </a:rPr>
              <a:t>pace, </a:t>
            </a:r>
            <a:r>
              <a:rPr sz="1200" spc="-5" dirty="0">
                <a:latin typeface="Times New Roman"/>
                <a:cs typeface="Times New Roman"/>
              </a:rPr>
              <a:t>tranquillità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sempre.’ </a:t>
            </a:r>
            <a:r>
              <a:rPr sz="1200" dirty="0">
                <a:latin typeface="Times New Roman"/>
                <a:cs typeface="Times New Roman"/>
              </a:rPr>
              <a:t>E per tutti </a:t>
            </a:r>
            <a:r>
              <a:rPr sz="1200" spc="-5" dirty="0">
                <a:latin typeface="Times New Roman"/>
                <a:cs typeface="Times New Roman"/>
              </a:rPr>
              <a:t>coloro che credono </a:t>
            </a:r>
            <a:r>
              <a:rPr sz="1200" dirty="0">
                <a:latin typeface="Times New Roman"/>
                <a:cs typeface="Times New Roman"/>
              </a:rPr>
              <a:t>veramente a </a:t>
            </a:r>
            <a:r>
              <a:rPr sz="1200" spc="-5" dirty="0">
                <a:latin typeface="Times New Roman"/>
                <a:cs typeface="Times New Roman"/>
              </a:rPr>
              <a:t>questo vangelo, </a:t>
            </a:r>
            <a:r>
              <a:rPr sz="1200" spc="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diverrò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garanzia del loro accoglimento </a:t>
            </a:r>
            <a:r>
              <a:rPr sz="1200" dirty="0">
                <a:latin typeface="Times New Roman"/>
                <a:cs typeface="Times New Roman"/>
              </a:rPr>
              <a:t>nella misericordia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perpetua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ascoltate  questo messaggio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credete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siete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ed avete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eterna;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per tutto il </a:t>
            </a:r>
            <a:r>
              <a:rPr sz="1200" spc="-5" dirty="0">
                <a:latin typeface="Times New Roman"/>
                <a:cs typeface="Times New Roman"/>
              </a:rPr>
              <a:t>mondo che 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nati dallo </a:t>
            </a:r>
            <a:r>
              <a:rPr sz="1200" dirty="0">
                <a:latin typeface="Times New Roman"/>
                <a:cs typeface="Times New Roman"/>
              </a:rPr>
              <a:t>spirito è che vi </a:t>
            </a:r>
            <a:r>
              <a:rPr sz="1200" spc="-5" dirty="0">
                <a:latin typeface="Times New Roman"/>
                <a:cs typeface="Times New Roman"/>
              </a:rPr>
              <a:t>amate sinceramente 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(1601.5) 142:5.5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ascoltatori </a:t>
            </a:r>
            <a:r>
              <a:rPr sz="1200" dirty="0">
                <a:latin typeface="Times New Roman"/>
                <a:cs typeface="Times New Roman"/>
              </a:rPr>
              <a:t>rimase molte ore </a:t>
            </a:r>
            <a:r>
              <a:rPr sz="1200" spc="-5" dirty="0">
                <a:latin typeface="Times New Roman"/>
                <a:cs typeface="Times New Roman"/>
              </a:rPr>
              <a:t>con Gesù, </a:t>
            </a:r>
            <a:r>
              <a:rPr sz="1200" dirty="0">
                <a:latin typeface="Times New Roman"/>
                <a:cs typeface="Times New Roman"/>
              </a:rPr>
              <a:t>ponendogli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ed ascoltando con attenzione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</a:t>
            </a:r>
            <a:r>
              <a:rPr sz="1200" dirty="0">
                <a:latin typeface="Times New Roman"/>
                <a:cs typeface="Times New Roman"/>
              </a:rPr>
              <a:t>risposte </a:t>
            </a:r>
            <a:r>
              <a:rPr sz="1200" spc="-5" dirty="0">
                <a:latin typeface="Times New Roman"/>
                <a:cs typeface="Times New Roman"/>
              </a:rPr>
              <a:t>incoraggianti.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apostoli furono </a:t>
            </a:r>
            <a:r>
              <a:rPr sz="1200" dirty="0">
                <a:latin typeface="Times New Roman"/>
                <a:cs typeface="Times New Roman"/>
              </a:rPr>
              <a:t>stimolati </a:t>
            </a:r>
            <a:r>
              <a:rPr sz="1200" spc="-5" dirty="0">
                <a:latin typeface="Times New Roman"/>
                <a:cs typeface="Times New Roman"/>
              </a:rPr>
              <a:t>dall’insegnamento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con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forza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sicurezza. Questa </a:t>
            </a:r>
            <a:r>
              <a:rPr sz="1200" dirty="0">
                <a:latin typeface="Times New Roman"/>
                <a:cs typeface="Times New Roman"/>
              </a:rPr>
              <a:t>esperienza a </a:t>
            </a:r>
            <a:r>
              <a:rPr sz="1200" spc="-5" dirty="0">
                <a:latin typeface="Times New Roman"/>
                <a:cs typeface="Times New Roman"/>
              </a:rPr>
              <a:t>Gerusalemme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ispirazione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dodici.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loro primo </a:t>
            </a:r>
            <a:r>
              <a:rPr sz="1200" spc="-5" dirty="0">
                <a:latin typeface="Times New Roman"/>
                <a:cs typeface="Times New Roman"/>
              </a:rPr>
              <a:t>contatto con folle </a:t>
            </a:r>
            <a:r>
              <a:rPr sz="1200" spc="1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enormi,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valide </a:t>
            </a:r>
            <a:r>
              <a:rPr sz="1200" dirty="0">
                <a:latin typeface="Times New Roman"/>
                <a:cs typeface="Times New Roman"/>
              </a:rPr>
              <a:t>lezioni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furono di </a:t>
            </a:r>
            <a:r>
              <a:rPr sz="1200" spc="-5" dirty="0">
                <a:latin typeface="Times New Roman"/>
                <a:cs typeface="Times New Roman"/>
              </a:rPr>
              <a:t>grande aiuto nel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lavoro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L’incontro con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Nicodemo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(1601.6) 142:6.1 </a:t>
            </a:r>
            <a:r>
              <a:rPr sz="1200" spc="-5" dirty="0">
                <a:latin typeface="Times New Roman"/>
                <a:cs typeface="Times New Roman"/>
              </a:rPr>
              <a:t>Una sera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Flavio venne </a:t>
            </a:r>
            <a:r>
              <a:rPr sz="1200" dirty="0">
                <a:latin typeface="Times New Roman"/>
                <a:cs typeface="Times New Roman"/>
              </a:rPr>
              <a:t>a trovare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Nicodemo,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ricco ed </a:t>
            </a:r>
            <a:r>
              <a:rPr sz="1200" dirty="0">
                <a:latin typeface="Times New Roman"/>
                <a:cs typeface="Times New Roman"/>
              </a:rPr>
              <a:t>anziano </a:t>
            </a:r>
            <a:r>
              <a:rPr sz="1200" spc="-5" dirty="0">
                <a:latin typeface="Times New Roman"/>
                <a:cs typeface="Times New Roman"/>
              </a:rPr>
              <a:t>membro del Sinedrio ebreo.  Egli </a:t>
            </a:r>
            <a:r>
              <a:rPr sz="1200" dirty="0">
                <a:latin typeface="Times New Roman"/>
                <a:cs typeface="Times New Roman"/>
              </a:rPr>
              <a:t>aveva 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insegnamenti di </a:t>
            </a:r>
            <a:r>
              <a:rPr sz="1200" spc="-5" dirty="0">
                <a:latin typeface="Times New Roman"/>
                <a:cs typeface="Times New Roman"/>
              </a:rPr>
              <a:t>questo Galileo,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ad ascoltarlo mentre </a:t>
            </a:r>
            <a:r>
              <a:rPr sz="1200" dirty="0">
                <a:latin typeface="Times New Roman"/>
                <a:cs typeface="Times New Roman"/>
              </a:rPr>
              <a:t>insegnava </a:t>
            </a:r>
            <a:r>
              <a:rPr sz="1200" spc="-5" dirty="0">
                <a:latin typeface="Times New Roman"/>
                <a:cs typeface="Times New Roman"/>
              </a:rPr>
              <a:t>nei  cortili del Tempio. Egli avrebbe </a:t>
            </a:r>
            <a:r>
              <a:rPr sz="1200" dirty="0">
                <a:latin typeface="Times New Roman"/>
                <a:cs typeface="Times New Roman"/>
              </a:rPr>
              <a:t>voluto andare spesso ad </a:t>
            </a:r>
            <a:r>
              <a:rPr sz="1200" spc="-5" dirty="0">
                <a:latin typeface="Times New Roman"/>
                <a:cs typeface="Times New Roman"/>
              </a:rPr>
              <a:t>ascoltare Gesù che insegnava, </a:t>
            </a:r>
            <a:r>
              <a:rPr sz="1200" dirty="0">
                <a:latin typeface="Times New Roman"/>
                <a:cs typeface="Times New Roman"/>
              </a:rPr>
              <a:t>ma temeva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dalla gente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assisteva 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poiché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 erano già </a:t>
            </a:r>
            <a:r>
              <a:rPr sz="1200" dirty="0">
                <a:latin typeface="Times New Roman"/>
                <a:cs typeface="Times New Roman"/>
              </a:rPr>
              <a:t>talmente in </a:t>
            </a:r>
            <a:r>
              <a:rPr sz="1200" spc="-5" dirty="0">
                <a:latin typeface="Times New Roman"/>
                <a:cs typeface="Times New Roman"/>
              </a:rPr>
              <a:t>disaccordo con Gesù che nessun membro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 avrebbe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identificato </a:t>
            </a:r>
            <a:r>
              <a:rPr sz="1200" spc="-5" dirty="0">
                <a:latin typeface="Times New Roman"/>
                <a:cs typeface="Times New Roman"/>
              </a:rPr>
              <a:t>apertamente </a:t>
            </a:r>
            <a:r>
              <a:rPr sz="1200" dirty="0">
                <a:latin typeface="Times New Roman"/>
                <a:cs typeface="Times New Roman"/>
              </a:rPr>
              <a:t>in alcun modo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Di conseguenza, Nicodemo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preso accordi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Andrea  per vedere Gesù </a:t>
            </a:r>
            <a:r>
              <a:rPr sz="1200" dirty="0">
                <a:latin typeface="Times New Roman"/>
                <a:cs typeface="Times New Roman"/>
              </a:rPr>
              <a:t>in privato e dopo </a:t>
            </a:r>
            <a:r>
              <a:rPr sz="1200" spc="-5" dirty="0">
                <a:latin typeface="Times New Roman"/>
                <a:cs typeface="Times New Roman"/>
              </a:rPr>
              <a:t>l’imbrunire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sera </a:t>
            </a:r>
            <a:r>
              <a:rPr sz="1200" dirty="0">
                <a:latin typeface="Times New Roman"/>
                <a:cs typeface="Times New Roman"/>
              </a:rPr>
              <a:t>stessa.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erano nel 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Flavio quando  cominciò l’incontro,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tardi essi entrarono </a:t>
            </a:r>
            <a:r>
              <a:rPr sz="1200" dirty="0">
                <a:latin typeface="Times New Roman"/>
                <a:cs typeface="Times New Roman"/>
              </a:rPr>
              <a:t>tutti in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dove la </a:t>
            </a:r>
            <a:r>
              <a:rPr sz="1200" spc="-5" dirty="0">
                <a:latin typeface="Times New Roman"/>
                <a:cs typeface="Times New Roman"/>
              </a:rPr>
              <a:t>conversazione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proseguì.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(1602.1) 142:6.2 </a:t>
            </a:r>
            <a:r>
              <a:rPr sz="1200" spc="-5" dirty="0">
                <a:latin typeface="Times New Roman"/>
                <a:cs typeface="Times New Roman"/>
              </a:rPr>
              <a:t>Ricevendo Nicodemo, Gesù </a:t>
            </a:r>
            <a:r>
              <a:rPr sz="1200" dirty="0">
                <a:latin typeface="Times New Roman"/>
                <a:cs typeface="Times New Roman"/>
              </a:rPr>
              <a:t>non mostrò </a:t>
            </a:r>
            <a:r>
              <a:rPr sz="1200" spc="-5" dirty="0">
                <a:latin typeface="Times New Roman"/>
                <a:cs typeface="Times New Roman"/>
              </a:rPr>
              <a:t>particolare deferenza; parlando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vi fu né </a:t>
            </a:r>
            <a:r>
              <a:rPr sz="1200" spc="-5" dirty="0">
                <a:latin typeface="Times New Roman"/>
                <a:cs typeface="Times New Roman"/>
              </a:rPr>
              <a:t>compromesso </a:t>
            </a:r>
            <a:r>
              <a:rPr sz="1200" dirty="0">
                <a:latin typeface="Times New Roman"/>
                <a:cs typeface="Times New Roman"/>
              </a:rPr>
              <a:t>né tentativo  inopportuno di </a:t>
            </a:r>
            <a:r>
              <a:rPr sz="1200" spc="-5" dirty="0">
                <a:latin typeface="Times New Roman"/>
                <a:cs typeface="Times New Roman"/>
              </a:rPr>
              <a:t>persuasione.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tentò </a:t>
            </a:r>
            <a:r>
              <a:rPr sz="1200" spc="-5" dirty="0">
                <a:latin typeface="Times New Roman"/>
                <a:cs typeface="Times New Roman"/>
              </a:rPr>
              <a:t>minimamente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visitatore segreto,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fu sarcastico.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834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28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con il distinto ospite,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calmo, </a:t>
            </a:r>
            <a:r>
              <a:rPr sz="1200" dirty="0">
                <a:latin typeface="Times New Roman"/>
                <a:cs typeface="Times New Roman"/>
              </a:rPr>
              <a:t>serio e </a:t>
            </a:r>
            <a:r>
              <a:rPr sz="1200" spc="-5" dirty="0">
                <a:latin typeface="Times New Roman"/>
                <a:cs typeface="Times New Roman"/>
              </a:rPr>
              <a:t>solenne. </a:t>
            </a:r>
            <a:r>
              <a:rPr sz="1200" dirty="0">
                <a:latin typeface="Times New Roman"/>
                <a:cs typeface="Times New Roman"/>
              </a:rPr>
              <a:t>Nicodemo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delegato </a:t>
            </a:r>
            <a:r>
              <a:rPr sz="1200" dirty="0">
                <a:latin typeface="Times New Roman"/>
                <a:cs typeface="Times New Roman"/>
              </a:rPr>
              <a:t>ufficiale </a:t>
            </a:r>
            <a:r>
              <a:rPr sz="1200" spc="-5" dirty="0">
                <a:latin typeface="Times New Roman"/>
                <a:cs typeface="Times New Roman"/>
              </a:rPr>
              <a:t>del Sinedrio; egli </a:t>
            </a:r>
            <a:r>
              <a:rPr sz="1200" dirty="0">
                <a:latin typeface="Times New Roman"/>
                <a:cs typeface="Times New Roman"/>
              </a:rPr>
              <a:t>veniva a far  visita a </a:t>
            </a:r>
            <a:r>
              <a:rPr sz="1200" spc="-5" dirty="0">
                <a:latin typeface="Times New Roman"/>
                <a:cs typeface="Times New Roman"/>
              </a:rPr>
              <a:t>Gesù essenzialmente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personale e </a:t>
            </a:r>
            <a:r>
              <a:rPr sz="1200" spc="-5" dirty="0">
                <a:latin typeface="Times New Roman"/>
                <a:cs typeface="Times New Roman"/>
              </a:rPr>
              <a:t>sincero interesse nell’insegnamento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(1602.2) 142:6.3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stato presentato </a:t>
            </a:r>
            <a:r>
              <a:rPr sz="1200" dirty="0">
                <a:latin typeface="Times New Roman"/>
                <a:cs typeface="Times New Roman"/>
              </a:rPr>
              <a:t>da Flavio, </a:t>
            </a:r>
            <a:r>
              <a:rPr sz="1200" spc="-5" dirty="0">
                <a:latin typeface="Times New Roman"/>
                <a:cs typeface="Times New Roman"/>
              </a:rPr>
              <a:t>Nicodemo disse: </a:t>
            </a:r>
            <a:r>
              <a:rPr sz="1200" dirty="0">
                <a:latin typeface="Times New Roman"/>
                <a:cs typeface="Times New Roman"/>
              </a:rPr>
              <a:t>“Rabbi, noi </a:t>
            </a:r>
            <a:r>
              <a:rPr sz="1200" spc="-5" dirty="0">
                <a:latin typeface="Times New Roman"/>
                <a:cs typeface="Times New Roman"/>
              </a:rPr>
              <a:t>sappiamo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istruttore inviato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Dio,  perché </a:t>
            </a:r>
            <a:r>
              <a:rPr sz="1200" dirty="0">
                <a:latin typeface="Times New Roman"/>
                <a:cs typeface="Times New Roman"/>
              </a:rPr>
              <a:t>nessun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potrebbe insegnare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se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con </a:t>
            </a:r>
            <a:r>
              <a:rPr sz="1200" dirty="0">
                <a:latin typeface="Times New Roman"/>
                <a:cs typeface="Times New Roman"/>
              </a:rPr>
              <a:t>lui. Ed io </a:t>
            </a:r>
            <a:r>
              <a:rPr sz="1200" spc="-5" dirty="0">
                <a:latin typeface="Times New Roman"/>
                <a:cs typeface="Times New Roman"/>
              </a:rPr>
              <a:t>desidero conoscere </a:t>
            </a:r>
            <a:r>
              <a:rPr sz="1200" dirty="0">
                <a:latin typeface="Times New Roman"/>
                <a:cs typeface="Times New Roman"/>
              </a:rPr>
              <a:t>di più sui </a:t>
            </a:r>
            <a:r>
              <a:rPr sz="1200" spc="5" dirty="0">
                <a:latin typeface="Times New Roman"/>
                <a:cs typeface="Times New Roman"/>
              </a:rPr>
              <a:t>tuoi 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circa il regno</a:t>
            </a:r>
            <a:r>
              <a:rPr sz="1200" spc="-5" dirty="0">
                <a:latin typeface="Times New Roman"/>
                <a:cs typeface="Times New Roman"/>
              </a:rPr>
              <a:t> futuro.”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35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(1602.3) 142:6.4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 a </a:t>
            </a:r>
            <a:r>
              <a:rPr sz="1200" spc="-5" dirty="0">
                <a:latin typeface="Times New Roman"/>
                <a:cs typeface="Times New Roman"/>
              </a:rPr>
              <a:t>Nicodemo: “In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dico, Nicodemo,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uomo non </a:t>
            </a:r>
            <a:r>
              <a:rPr sz="1200" spc="-5" dirty="0">
                <a:latin typeface="Times New Roman"/>
                <a:cs typeface="Times New Roman"/>
              </a:rPr>
              <a:t>nasca dall’alto, </a:t>
            </a:r>
            <a:r>
              <a:rPr sz="1200" dirty="0">
                <a:latin typeface="Times New Roman"/>
                <a:cs typeface="Times New Roman"/>
              </a:rPr>
              <a:t>non può 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Allora Nicodemo </a:t>
            </a:r>
            <a:r>
              <a:rPr sz="1200" dirty="0">
                <a:latin typeface="Times New Roman"/>
                <a:cs typeface="Times New Roman"/>
              </a:rPr>
              <a:t>rispose: “Ma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può un uomo </a:t>
            </a:r>
            <a:r>
              <a:rPr sz="1200" spc="-5" dirty="0">
                <a:latin typeface="Times New Roman"/>
                <a:cs typeface="Times New Roman"/>
              </a:rPr>
              <a:t>nascere </a:t>
            </a:r>
            <a:r>
              <a:rPr sz="1200" dirty="0">
                <a:latin typeface="Times New Roman"/>
                <a:cs typeface="Times New Roman"/>
              </a:rPr>
              <a:t>di nuovo quando è </a:t>
            </a:r>
            <a:r>
              <a:rPr sz="1200" spc="-5" dirty="0">
                <a:latin typeface="Times New Roman"/>
                <a:cs typeface="Times New Roman"/>
              </a:rPr>
              <a:t>vecchio?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può  entrare </a:t>
            </a:r>
            <a:r>
              <a:rPr sz="1200" dirty="0">
                <a:latin typeface="Times New Roman"/>
                <a:cs typeface="Times New Roman"/>
              </a:rPr>
              <a:t>una seconda volta </a:t>
            </a:r>
            <a:r>
              <a:rPr sz="1200" spc="-5" dirty="0">
                <a:latin typeface="Times New Roman"/>
                <a:cs typeface="Times New Roman"/>
              </a:rPr>
              <a:t>nel grembo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 per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nascere.”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(1602.4) 142:6.5 </a:t>
            </a:r>
            <a:r>
              <a:rPr sz="1200" spc="-5" dirty="0">
                <a:latin typeface="Times New Roman"/>
                <a:cs typeface="Times New Roman"/>
              </a:rPr>
              <a:t>Gesù disse: </a:t>
            </a:r>
            <a:r>
              <a:rPr sz="1200" spc="-10" dirty="0">
                <a:latin typeface="Times New Roman"/>
                <a:cs typeface="Times New Roman"/>
              </a:rPr>
              <a:t>“Nondimeno </a:t>
            </a:r>
            <a:r>
              <a:rPr sz="1200" dirty="0">
                <a:latin typeface="Times New Roman"/>
                <a:cs typeface="Times New Roman"/>
              </a:rPr>
              <a:t>io ti </a:t>
            </a:r>
            <a:r>
              <a:rPr sz="1200" spc="-5" dirty="0">
                <a:latin typeface="Times New Roman"/>
                <a:cs typeface="Times New Roman"/>
              </a:rPr>
              <a:t>dichiaro,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uomo non </a:t>
            </a:r>
            <a:r>
              <a:rPr sz="1200" spc="-5" dirty="0">
                <a:latin typeface="Times New Roman"/>
                <a:cs typeface="Times New Roman"/>
              </a:rPr>
              <a:t>nasca dallo spirito,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entrare nel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 </a:t>
            </a:r>
            <a:r>
              <a:rPr sz="1200" dirty="0">
                <a:latin typeface="Times New Roman"/>
                <a:cs typeface="Times New Roman"/>
              </a:rPr>
              <a:t>Ciò che è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nato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è spirito.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dovresti meravigliare che </a:t>
            </a:r>
            <a:r>
              <a:rPr sz="1200" dirty="0">
                <a:latin typeface="Times New Roman"/>
                <a:cs typeface="Times New Roman"/>
              </a:rPr>
              <a:t>io dica </a:t>
            </a:r>
            <a:r>
              <a:rPr sz="1200" spc="-5" dirty="0">
                <a:latin typeface="Times New Roman"/>
                <a:cs typeface="Times New Roman"/>
              </a:rPr>
              <a:t>che si deve  nascere dall’alto.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vento soffia si </a:t>
            </a:r>
            <a:r>
              <a:rPr sz="1200" dirty="0">
                <a:latin typeface="Times New Roman"/>
                <a:cs typeface="Times New Roman"/>
              </a:rPr>
              <a:t>ode lo </a:t>
            </a:r>
            <a:r>
              <a:rPr sz="1200" spc="-5" dirty="0">
                <a:latin typeface="Times New Roman"/>
                <a:cs typeface="Times New Roman"/>
              </a:rPr>
              <a:t>stormire delle foglie,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vede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vento </a:t>
            </a:r>
            <a:r>
              <a:rPr sz="1200" dirty="0">
                <a:latin typeface="Times New Roman"/>
                <a:cs typeface="Times New Roman"/>
              </a:rPr>
              <a:t>— né da dove viene né dove va —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dallo spirito. Con </a:t>
            </a:r>
            <a:r>
              <a:rPr sz="1200" spc="-5" dirty="0">
                <a:latin typeface="Times New Roman"/>
                <a:cs typeface="Times New Roman"/>
              </a:rPr>
              <a:t>gli occhi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manifestazioni </a:t>
            </a:r>
            <a:r>
              <a:rPr sz="1200" spc="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discernere effettivamente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52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(1602.5) 142:6.6 </a:t>
            </a:r>
            <a:r>
              <a:rPr sz="1200" spc="-5" dirty="0">
                <a:latin typeface="Times New Roman"/>
                <a:cs typeface="Times New Roman"/>
              </a:rPr>
              <a:t>Nicodemo rispose: “Ma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capisco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avvenire </a:t>
            </a:r>
            <a:r>
              <a:rPr sz="1200" dirty="0">
                <a:latin typeface="Times New Roman"/>
                <a:cs typeface="Times New Roman"/>
              </a:rPr>
              <a:t>questo?” </a:t>
            </a:r>
            <a:r>
              <a:rPr sz="1200" spc="-5" dirty="0">
                <a:latin typeface="Times New Roman"/>
                <a:cs typeface="Times New Roman"/>
              </a:rPr>
              <a:t>Gesù disse: “È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insegnante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ignori </a:t>
            </a:r>
            <a:r>
              <a:rPr sz="1200" dirty="0">
                <a:latin typeface="Times New Roman"/>
                <a:cs typeface="Times New Roman"/>
              </a:rPr>
              <a:t>tutto ciò?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dunque dovere di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conoscono le </a:t>
            </a:r>
            <a:r>
              <a:rPr sz="1200" spc="-5" dirty="0">
                <a:latin typeface="Times New Roman"/>
                <a:cs typeface="Times New Roman"/>
              </a:rPr>
              <a:t>realtà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a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discernono soltanto le </a:t>
            </a:r>
            <a:r>
              <a:rPr sz="1200" spc="-5" dirty="0">
                <a:latin typeface="Times New Roman"/>
                <a:cs typeface="Times New Roman"/>
              </a:rPr>
              <a:t>manifestazioni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materiale. Ma </a:t>
            </a:r>
            <a:r>
              <a:rPr sz="1200" dirty="0">
                <a:latin typeface="Times New Roman"/>
                <a:cs typeface="Times New Roman"/>
              </a:rPr>
              <a:t>tu ci </a:t>
            </a:r>
            <a:r>
              <a:rPr sz="1200" spc="-5" dirty="0">
                <a:latin typeface="Times New Roman"/>
                <a:cs typeface="Times New Roman"/>
              </a:rPr>
              <a:t>crederai se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parliamo delle verità </a:t>
            </a:r>
            <a:r>
              <a:rPr sz="1200" dirty="0">
                <a:latin typeface="Times New Roman"/>
                <a:cs typeface="Times New Roman"/>
              </a:rPr>
              <a:t>celesti? 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coraggio, </a:t>
            </a:r>
            <a:r>
              <a:rPr sz="1200" dirty="0">
                <a:latin typeface="Times New Roman"/>
                <a:cs typeface="Times New Roman"/>
              </a:rPr>
              <a:t>Nicodemo, 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uno che è </a:t>
            </a:r>
            <a:r>
              <a:rPr sz="1200" spc="-5" dirty="0">
                <a:latin typeface="Times New Roman"/>
                <a:cs typeface="Times New Roman"/>
              </a:rPr>
              <a:t>disceso dal cielo,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00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(1602.6) 142:6.7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Nicodemo disse: </a:t>
            </a:r>
            <a:r>
              <a:rPr sz="1200" dirty="0">
                <a:latin typeface="Times New Roman"/>
                <a:cs typeface="Times New Roman"/>
              </a:rPr>
              <a:t>“Ma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posso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deve ricrearmi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preparazione  dell’entrata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regno? 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“Lo spirito 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abita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te. </a:t>
            </a:r>
            <a:r>
              <a:rPr sz="1200" spc="-5" dirty="0">
                <a:latin typeface="Times New Roman"/>
                <a:cs typeface="Times New Roman"/>
              </a:rPr>
              <a:t>Se accetterai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guidato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76200" marR="1117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spirito dell’alto, comincerai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 con gli </a:t>
            </a:r>
            <a:r>
              <a:rPr sz="1200" dirty="0">
                <a:latin typeface="Times New Roman"/>
                <a:cs typeface="Times New Roman"/>
              </a:rPr>
              <a:t>occhi dello spirito, e poi </a:t>
            </a:r>
            <a:r>
              <a:rPr sz="1200" spc="-5" dirty="0">
                <a:latin typeface="Times New Roman"/>
                <a:cs typeface="Times New Roman"/>
              </a:rPr>
              <a:t>grazie alla libera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del governo 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nascerai </a:t>
            </a:r>
            <a:r>
              <a:rPr sz="1200" dirty="0">
                <a:latin typeface="Times New Roman"/>
                <a:cs typeface="Times New Roman"/>
              </a:rPr>
              <a:t>dallo spirito, poiché il solo </a:t>
            </a:r>
            <a:r>
              <a:rPr sz="1200" spc="-5" dirty="0">
                <a:latin typeface="Times New Roman"/>
                <a:cs typeface="Times New Roman"/>
              </a:rPr>
              <a:t>scopo della </a:t>
            </a:r>
            <a:r>
              <a:rPr sz="1200" dirty="0">
                <a:latin typeface="Times New Roman"/>
                <a:cs typeface="Times New Roman"/>
              </a:rPr>
              <a:t>tua vita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di fare la volontà di tuo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trovandoti così </a:t>
            </a:r>
            <a:r>
              <a:rPr sz="1200" dirty="0">
                <a:latin typeface="Times New Roman"/>
                <a:cs typeface="Times New Roman"/>
              </a:rPr>
              <a:t>nato 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felicemente nel regno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comincerai </a:t>
            </a:r>
            <a:r>
              <a:rPr sz="1200" dirty="0">
                <a:latin typeface="Times New Roman"/>
                <a:cs typeface="Times New Roman"/>
              </a:rPr>
              <a:t>a produrre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tua vita quotidiana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abbondanti </a:t>
            </a:r>
            <a:r>
              <a:rPr sz="1200" spc="-5" dirty="0">
                <a:latin typeface="Times New Roman"/>
                <a:cs typeface="Times New Roman"/>
              </a:rPr>
              <a:t>frutti dello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(1602.7) 142:6.8 </a:t>
            </a:r>
            <a:r>
              <a:rPr sz="1200" spc="-5" dirty="0">
                <a:latin typeface="Times New Roman"/>
                <a:cs typeface="Times New Roman"/>
              </a:rPr>
              <a:t>Nicodemo era veramente </a:t>
            </a:r>
            <a:r>
              <a:rPr sz="1200" dirty="0">
                <a:latin typeface="Times New Roman"/>
                <a:cs typeface="Times New Roman"/>
              </a:rPr>
              <a:t>sincero.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colpito,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ripartì disorientato. Nicodemo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completo  quanto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sviluppo, </a:t>
            </a:r>
            <a:r>
              <a:rPr sz="1200" spc="-5" dirty="0">
                <a:latin typeface="Times New Roman"/>
                <a:cs typeface="Times New Roman"/>
              </a:rPr>
              <a:t>al 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alte qualità morali. Egli era raffinato, </a:t>
            </a:r>
            <a:r>
              <a:rPr sz="1200" dirty="0">
                <a:latin typeface="Times New Roman"/>
                <a:cs typeface="Times New Roman"/>
              </a:rPr>
              <a:t>egocentrico </a:t>
            </a:r>
            <a:r>
              <a:rPr sz="1200" spc="-5" dirty="0">
                <a:latin typeface="Times New Roman"/>
                <a:cs typeface="Times New Roman"/>
              </a:rPr>
              <a:t>ed  altruista;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sapeva come sottomettere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 alla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bambino </a:t>
            </a:r>
            <a:r>
              <a:rPr sz="1200" spc="-5" dirty="0">
                <a:latin typeface="Times New Roman"/>
                <a:cs typeface="Times New Roman"/>
              </a:rPr>
              <a:t>accetta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sottomettersi  </a:t>
            </a:r>
            <a:r>
              <a:rPr sz="1200" spc="-5" dirty="0">
                <a:latin typeface="Times New Roman"/>
                <a:cs typeface="Times New Roman"/>
              </a:rPr>
              <a:t>al governo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guida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padre terreno </a:t>
            </a:r>
            <a:r>
              <a:rPr sz="1200" dirty="0">
                <a:latin typeface="Times New Roman"/>
                <a:cs typeface="Times New Roman"/>
              </a:rPr>
              <a:t>saggio e </a:t>
            </a:r>
            <a:r>
              <a:rPr sz="1200" spc="-5" dirty="0">
                <a:latin typeface="Times New Roman"/>
                <a:cs typeface="Times New Roman"/>
              </a:rPr>
              <a:t>amorevole,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un </a:t>
            </a:r>
            <a:r>
              <a:rPr sz="1200" spc="-5" dirty="0">
                <a:latin typeface="Times New Roman"/>
                <a:cs typeface="Times New Roman"/>
              </a:rPr>
              <a:t>erede </a:t>
            </a:r>
            <a:r>
              <a:rPr sz="1200" dirty="0">
                <a:latin typeface="Times New Roman"/>
                <a:cs typeface="Times New Roman"/>
              </a:rPr>
              <a:t>progressivo </a:t>
            </a:r>
            <a:r>
              <a:rPr sz="1200" spc="-5" dirty="0">
                <a:latin typeface="Times New Roman"/>
                <a:cs typeface="Times New Roman"/>
              </a:rPr>
              <a:t>del  regno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(1603.1) 142:6.9 </a:t>
            </a:r>
            <a:r>
              <a:rPr sz="1200" spc="-5" dirty="0">
                <a:latin typeface="Times New Roman"/>
                <a:cs typeface="Times New Roman"/>
              </a:rPr>
              <a:t>Ma Nicodemo raccolse abbastanza </a:t>
            </a:r>
            <a:r>
              <a:rPr sz="1200" dirty="0">
                <a:latin typeface="Times New Roman"/>
                <a:cs typeface="Times New Roman"/>
              </a:rPr>
              <a:t>fede da </a:t>
            </a:r>
            <a:r>
              <a:rPr sz="1200" spc="-5" dirty="0">
                <a:latin typeface="Times New Roman"/>
                <a:cs typeface="Times New Roman"/>
              </a:rPr>
              <a:t>impossessarsi del regno. Egli protestò </a:t>
            </a:r>
            <a:r>
              <a:rPr sz="1200" dirty="0">
                <a:latin typeface="Times New Roman"/>
                <a:cs typeface="Times New Roman"/>
              </a:rPr>
              <a:t>debolmente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colleghi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Sinedrio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condannare Gesù senza </a:t>
            </a:r>
            <a:r>
              <a:rPr sz="1200" dirty="0">
                <a:latin typeface="Times New Roman"/>
                <a:cs typeface="Times New Roman"/>
              </a:rPr>
              <a:t>ascoltarlo; e </a:t>
            </a:r>
            <a:r>
              <a:rPr sz="1200" spc="-5" dirty="0">
                <a:latin typeface="Times New Roman"/>
                <a:cs typeface="Times New Roman"/>
              </a:rPr>
              <a:t>con Giuseppe d’Arimatea confessò </a:t>
            </a:r>
            <a:r>
              <a:rPr sz="1200" dirty="0">
                <a:latin typeface="Times New Roman"/>
                <a:cs typeface="Times New Roman"/>
              </a:rPr>
              <a:t>più tardi </a:t>
            </a:r>
            <a:r>
              <a:rPr sz="1200" spc="-5" dirty="0">
                <a:latin typeface="Times New Roman"/>
                <a:cs typeface="Times New Roman"/>
              </a:rPr>
              <a:t>coraggiosamente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5" dirty="0">
                <a:latin typeface="Times New Roman"/>
                <a:cs typeface="Times New Roman"/>
              </a:rPr>
              <a:t>fede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reclamò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Gesù, proprio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erano fuggiti terrorizzati dalla scena della </a:t>
            </a:r>
            <a:r>
              <a:rPr sz="1200" dirty="0">
                <a:latin typeface="Times New Roman"/>
                <a:cs typeface="Times New Roman"/>
              </a:rPr>
              <a:t>sofferenza 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del loro</a:t>
            </a:r>
            <a:r>
              <a:rPr sz="1200" spc="-5" dirty="0">
                <a:latin typeface="Times New Roman"/>
                <a:cs typeface="Times New Roman"/>
              </a:rPr>
              <a:t> 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lezione sulla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famiglia</a:t>
            </a:r>
            <a:endParaRPr sz="1600">
              <a:latin typeface="Times New Roman"/>
              <a:cs typeface="Times New Roman"/>
            </a:endParaRPr>
          </a:p>
          <a:p>
            <a:pPr marL="76200" marR="8953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(1603.2) 142:7.1 </a:t>
            </a:r>
            <a:r>
              <a:rPr sz="1200" spc="-5" dirty="0">
                <a:latin typeface="Times New Roman"/>
                <a:cs typeface="Times New Roman"/>
              </a:rPr>
              <a:t>Dopo l’intenso periodo d’insegnamento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lavoro personale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Pasqua a </a:t>
            </a:r>
            <a:r>
              <a:rPr sz="1200" spc="-5" dirty="0">
                <a:latin typeface="Times New Roman"/>
                <a:cs typeface="Times New Roman"/>
              </a:rPr>
              <a:t>Gerusalemme, Gesù </a:t>
            </a:r>
            <a:r>
              <a:rPr sz="1200" dirty="0">
                <a:latin typeface="Times New Roman"/>
                <a:cs typeface="Times New Roman"/>
              </a:rPr>
              <a:t>trascorse  il </a:t>
            </a:r>
            <a:r>
              <a:rPr sz="1200" spc="-5" dirty="0">
                <a:latin typeface="Times New Roman"/>
                <a:cs typeface="Times New Roman"/>
              </a:rPr>
              <a:t>mercoledì seguente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con </a:t>
            </a:r>
            <a:r>
              <a:rPr sz="1200" dirty="0">
                <a:latin typeface="Times New Roman"/>
                <a:cs typeface="Times New Roman"/>
              </a:rPr>
              <a:t>i suoi apostoli per </a:t>
            </a:r>
            <a:r>
              <a:rPr sz="1200" spc="-5" dirty="0">
                <a:latin typeface="Times New Roman"/>
                <a:cs typeface="Times New Roman"/>
              </a:rPr>
              <a:t>riposarsi.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Tommaso pose una domanda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provocò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2343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lunga ed </a:t>
            </a:r>
            <a:r>
              <a:rPr sz="1200" dirty="0">
                <a:latin typeface="Times New Roman"/>
                <a:cs typeface="Times New Roman"/>
              </a:rPr>
              <a:t>istruttiva </a:t>
            </a:r>
            <a:r>
              <a:rPr sz="1200" spc="-5" dirty="0">
                <a:latin typeface="Times New Roman"/>
                <a:cs typeface="Times New Roman"/>
              </a:rPr>
              <a:t>risposta. Disse Tommaso: “Maestro,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scelti come </a:t>
            </a:r>
            <a:r>
              <a:rPr sz="1200" spc="-5" dirty="0">
                <a:latin typeface="Times New Roman"/>
                <a:cs typeface="Times New Roman"/>
              </a:rPr>
              <a:t>ambasciatori del regno ci </a:t>
            </a:r>
            <a:r>
              <a:rPr sz="1200" dirty="0">
                <a:latin typeface="Times New Roman"/>
                <a:cs typeface="Times New Roman"/>
              </a:rPr>
              <a:t>hai detto  molte </a:t>
            </a:r>
            <a:r>
              <a:rPr sz="1200" spc="-5" dirty="0">
                <a:latin typeface="Times New Roman"/>
                <a:cs typeface="Times New Roman"/>
              </a:rPr>
              <a:t>cose, ci </a:t>
            </a:r>
            <a:r>
              <a:rPr sz="1200" dirty="0">
                <a:latin typeface="Times New Roman"/>
                <a:cs typeface="Times New Roman"/>
              </a:rPr>
              <a:t>hai istruiti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nostro modo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insegneremo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folle? Come </a:t>
            </a:r>
            <a:r>
              <a:rPr sz="1200" spc="-5" dirty="0">
                <a:latin typeface="Times New Roman"/>
                <a:cs typeface="Times New Roman"/>
              </a:rPr>
              <a:t>dovranno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62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queste persone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si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maggiormente manifestato?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avranno propri </a:t>
            </a:r>
            <a:r>
              <a:rPr sz="1200" spc="-5" dirty="0">
                <a:latin typeface="Times New Roman"/>
                <a:cs typeface="Times New Roman"/>
              </a:rPr>
              <a:t>schiavi?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credenti  cercheranno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povertà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fuggiranno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giustizia?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sarà la sola a </a:t>
            </a:r>
            <a:r>
              <a:rPr sz="1200" spc="-5" dirty="0">
                <a:latin typeface="Times New Roman"/>
                <a:cs typeface="Times New Roman"/>
              </a:rPr>
              <a:t>prevalere </a:t>
            </a:r>
            <a:r>
              <a:rPr sz="1200" dirty="0">
                <a:latin typeface="Times New Roman"/>
                <a:cs typeface="Times New Roman"/>
              </a:rPr>
              <a:t>in modo che non </a:t>
            </a:r>
            <a:r>
              <a:rPr sz="1200" spc="-5" dirty="0">
                <a:latin typeface="Times New Roman"/>
                <a:cs typeface="Times New Roman"/>
              </a:rPr>
              <a:t>avremo </a:t>
            </a:r>
            <a:r>
              <a:rPr sz="1200" dirty="0">
                <a:latin typeface="Times New Roman"/>
                <a:cs typeface="Times New Roman"/>
              </a:rPr>
              <a:t>più né </a:t>
            </a:r>
            <a:r>
              <a:rPr sz="1200" spc="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né  tribunali?”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trascorsero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e tutta quella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cena,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le domande di Tommaso.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fini di </a:t>
            </a:r>
            <a:r>
              <a:rPr sz="1200" spc="-5" dirty="0">
                <a:latin typeface="Times New Roman"/>
                <a:cs typeface="Times New Roman"/>
              </a:rPr>
              <a:t>questa esposizione, presentiamo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seguente riassunto delle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(1603.3) 142:7.2 </a:t>
            </a:r>
            <a:r>
              <a:rPr sz="1200" spc="-5" dirty="0">
                <a:latin typeface="Times New Roman"/>
                <a:cs typeface="Times New Roman"/>
              </a:rPr>
              <a:t>Gesù cercò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che egli </a:t>
            </a:r>
            <a:r>
              <a:rPr sz="1200" dirty="0">
                <a:latin typeface="Times New Roman"/>
                <a:cs typeface="Times New Roman"/>
              </a:rPr>
              <a:t>stava vivendo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5" dirty="0">
                <a:latin typeface="Times New Roman"/>
                <a:cs typeface="Times New Roman"/>
              </a:rPr>
              <a:t>unica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e che  </a:t>
            </a:r>
            <a:r>
              <a:rPr sz="1200" spc="-5" dirty="0">
                <a:latin typeface="Times New Roman"/>
                <a:cs typeface="Times New Roman"/>
              </a:rPr>
              <a:t>essi,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dodici, erano stati chiamati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partecipare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dell’Uomo; </a:t>
            </a:r>
            <a:r>
              <a:rPr sz="1200" dirty="0">
                <a:latin typeface="Times New Roman"/>
                <a:cs typeface="Times New Roman"/>
              </a:rPr>
              <a:t>ed in tale </a:t>
            </a:r>
            <a:r>
              <a:rPr sz="1200" spc="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collaboratori anch’essi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restrizioni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obblighi speciali </a:t>
            </a:r>
            <a:r>
              <a:rPr sz="1200" dirty="0">
                <a:latin typeface="Times New Roman"/>
                <a:cs typeface="Times New Roman"/>
              </a:rPr>
              <a:t>dell’intera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 marR="60325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conferimento. Vi </a:t>
            </a:r>
            <a:r>
              <a:rPr sz="1200" dirty="0">
                <a:latin typeface="Times New Roman"/>
                <a:cs typeface="Times New Roman"/>
              </a:rPr>
              <a:t>fu un velato </a:t>
            </a:r>
            <a:r>
              <a:rPr sz="1200" spc="-5" dirty="0">
                <a:latin typeface="Times New Roman"/>
                <a:cs typeface="Times New Roman"/>
              </a:rPr>
              <a:t>accenno 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sola persona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vissuta sulla terra che </a:t>
            </a:r>
            <a:r>
              <a:rPr sz="1200" dirty="0">
                <a:latin typeface="Times New Roman"/>
                <a:cs typeface="Times New Roman"/>
              </a:rPr>
              <a:t>poteva 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nel cuore stesso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profondità dell’anima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5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(1603.4) 142:7.3 </a:t>
            </a:r>
            <a:r>
              <a:rPr sz="1200" spc="-5" dirty="0">
                <a:latin typeface="Times New Roman"/>
                <a:cs typeface="Times New Roman"/>
              </a:rPr>
              <a:t>Gesù spiegò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un’esperienza evoluzionaria,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cominciava </a:t>
            </a:r>
            <a:r>
              <a:rPr sz="1200" dirty="0">
                <a:latin typeface="Times New Roman"/>
                <a:cs typeface="Times New Roman"/>
              </a:rPr>
              <a:t>qui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progrediva attraverso </a:t>
            </a:r>
            <a:r>
              <a:rPr sz="1200" dirty="0">
                <a:latin typeface="Times New Roman"/>
                <a:cs typeface="Times New Roman"/>
              </a:rPr>
              <a:t>tappe di vita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Paradiso. Nel </a:t>
            </a:r>
            <a:r>
              <a:rPr sz="1200" dirty="0">
                <a:latin typeface="Times New Roman"/>
                <a:cs typeface="Times New Roman"/>
              </a:rPr>
              <a:t>corso della </a:t>
            </a:r>
            <a:r>
              <a:rPr sz="1200" spc="-5" dirty="0">
                <a:latin typeface="Times New Roman"/>
                <a:cs typeface="Times New Roman"/>
              </a:rPr>
              <a:t>sera egli </a:t>
            </a:r>
            <a:r>
              <a:rPr sz="1200" dirty="0">
                <a:latin typeface="Times New Roman"/>
                <a:cs typeface="Times New Roman"/>
              </a:rPr>
              <a:t>affermò in modo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certo  stadio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dello sviluppo del </a:t>
            </a:r>
            <a:r>
              <a:rPr sz="1200" spc="-5" dirty="0">
                <a:latin typeface="Times New Roman"/>
                <a:cs typeface="Times New Roman"/>
              </a:rPr>
              <a:t>regno egli sarebbe ritornato su questo </a:t>
            </a:r>
            <a:r>
              <a:rPr sz="1200" dirty="0">
                <a:latin typeface="Times New Roman"/>
                <a:cs typeface="Times New Roman"/>
              </a:rPr>
              <a:t>mondo in potenza spirituale e </a:t>
            </a:r>
            <a:r>
              <a:rPr sz="1200" spc="-5" dirty="0">
                <a:latin typeface="Times New Roman"/>
                <a:cs typeface="Times New Roman"/>
              </a:rPr>
              <a:t>gloria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(1603.5) 142:7.4 </a:t>
            </a:r>
            <a:r>
              <a:rPr sz="1200" spc="-5" dirty="0">
                <a:latin typeface="Times New Roman"/>
                <a:cs typeface="Times New Roman"/>
              </a:rPr>
              <a:t>Egli chiarì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“l’idea </a:t>
            </a:r>
            <a:r>
              <a:rPr sz="1200" spc="-5" dirty="0">
                <a:latin typeface="Times New Roman"/>
                <a:cs typeface="Times New Roman"/>
              </a:rPr>
              <a:t>del regno”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migliore per illustrare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dell’uomo con Dio;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 impiegava queste </a:t>
            </a:r>
            <a:r>
              <a:rPr sz="1200" dirty="0">
                <a:latin typeface="Times New Roman"/>
                <a:cs typeface="Times New Roman"/>
              </a:rPr>
              <a:t>figure </a:t>
            </a:r>
            <a:r>
              <a:rPr sz="1200" spc="-5" dirty="0">
                <a:latin typeface="Times New Roman"/>
                <a:cs typeface="Times New Roman"/>
              </a:rPr>
              <a:t>retoriche </a:t>
            </a:r>
            <a:r>
              <a:rPr sz="1200" dirty="0">
                <a:latin typeface="Times New Roman"/>
                <a:cs typeface="Times New Roman"/>
              </a:rPr>
              <a:t>perché il popolo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era in attesa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e perché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predicato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 futuro. Gesù disse: “Le </a:t>
            </a:r>
            <a:r>
              <a:rPr sz="1200" dirty="0">
                <a:latin typeface="Times New Roman"/>
                <a:cs typeface="Times New Roman"/>
              </a:rPr>
              <a:t>persone di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epoca </a:t>
            </a:r>
            <a:r>
              <a:rPr sz="1200" spc="-5" dirty="0">
                <a:latin typeface="Times New Roman"/>
                <a:cs typeface="Times New Roman"/>
              </a:rPr>
              <a:t>comprenderanno 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quando sarà presentato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che esprimono 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— quando l’uomo </a:t>
            </a:r>
            <a:r>
              <a:rPr sz="1200" spc="-5" dirty="0">
                <a:latin typeface="Times New Roman"/>
                <a:cs typeface="Times New Roman"/>
              </a:rPr>
              <a:t>comprenderà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come l’insegnamento della </a:t>
            </a:r>
            <a:r>
              <a:rPr sz="1200" dirty="0">
                <a:latin typeface="Times New Roman"/>
                <a:cs typeface="Times New Roman"/>
              </a:rPr>
              <a:t>paternità 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fratellanza </a:t>
            </a:r>
            <a:r>
              <a:rPr sz="1200" dirty="0">
                <a:latin typeface="Times New Roman"/>
                <a:cs typeface="Times New Roman"/>
              </a:rPr>
              <a:t>dell’uomo, la filiazione </a:t>
            </a:r>
            <a:r>
              <a:rPr sz="1200" spc="-5" dirty="0">
                <a:latin typeface="Times New Roman"/>
                <a:cs typeface="Times New Roman"/>
              </a:rPr>
              <a:t>con Dio.” </a:t>
            </a:r>
            <a:r>
              <a:rPr sz="1200" dirty="0">
                <a:latin typeface="Times New Roman"/>
                <a:cs typeface="Times New Roman"/>
              </a:rPr>
              <a:t>Poi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parlò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terrena </a:t>
            </a:r>
            <a:r>
              <a:rPr sz="1200" spc="5" dirty="0">
                <a:latin typeface="Times New Roman"/>
                <a:cs typeface="Times New Roman"/>
              </a:rPr>
              <a:t>come di  </a:t>
            </a:r>
            <a:r>
              <a:rPr sz="1200" dirty="0">
                <a:latin typeface="Times New Roman"/>
                <a:cs typeface="Times New Roman"/>
              </a:rPr>
              <a:t>un’illustrazione </a:t>
            </a:r>
            <a:r>
              <a:rPr sz="1200" spc="-5" dirty="0">
                <a:latin typeface="Times New Roman"/>
                <a:cs typeface="Times New Roman"/>
              </a:rPr>
              <a:t>della famiglia celeste, ripetendo </a:t>
            </a:r>
            <a:r>
              <a:rPr sz="1200" dirty="0">
                <a:latin typeface="Times New Roman"/>
                <a:cs typeface="Times New Roman"/>
              </a:rPr>
              <a:t>le due </a:t>
            </a:r>
            <a:r>
              <a:rPr sz="1200" spc="-5" dirty="0">
                <a:latin typeface="Times New Roman"/>
                <a:cs typeface="Times New Roman"/>
              </a:rPr>
              <a:t>leggi fondamentali della vita: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comandamento d’amore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della famiglia,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comandamento d’amore reciproco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amare tuo fratello come te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spiegò </a:t>
            </a:r>
            <a:r>
              <a:rPr sz="1200" dirty="0">
                <a:latin typeface="Times New Roman"/>
                <a:cs typeface="Times New Roman"/>
              </a:rPr>
              <a:t>poi che  </a:t>
            </a:r>
            <a:r>
              <a:rPr sz="1200" spc="-5" dirty="0">
                <a:latin typeface="Times New Roman"/>
                <a:cs typeface="Times New Roman"/>
              </a:rPr>
              <a:t>questa qualità d’affetto fraterno si sarebbe </a:t>
            </a:r>
            <a:r>
              <a:rPr sz="1200" dirty="0">
                <a:latin typeface="Times New Roman"/>
                <a:cs typeface="Times New Roman"/>
              </a:rPr>
              <a:t>invariabilmente </a:t>
            </a:r>
            <a:r>
              <a:rPr sz="1200" spc="-5" dirty="0">
                <a:latin typeface="Times New Roman"/>
                <a:cs typeface="Times New Roman"/>
              </a:rPr>
              <a:t>manifestata nel servizio sociale amorevole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disinteressato.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053705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(1603.6) 142:7.5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poi la </a:t>
            </a:r>
            <a:r>
              <a:rPr sz="1200" spc="-5" dirty="0">
                <a:latin typeface="Times New Roman"/>
                <a:cs typeface="Times New Roman"/>
              </a:rPr>
              <a:t>memorabile discussione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caratteristiche fondamentali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loro applicazione  alle relazioni esistenti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l’uomo.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affermò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vera </a:t>
            </a:r>
            <a:r>
              <a:rPr sz="1200" spc="-5" dirty="0">
                <a:latin typeface="Times New Roman"/>
                <a:cs typeface="Times New Roman"/>
              </a:rPr>
              <a:t>famiglia si </a:t>
            </a:r>
            <a:r>
              <a:rPr sz="1200" dirty="0">
                <a:latin typeface="Times New Roman"/>
                <a:cs typeface="Times New Roman"/>
              </a:rPr>
              <a:t>fonda </a:t>
            </a:r>
            <a:r>
              <a:rPr sz="1200" spc="-5" dirty="0">
                <a:latin typeface="Times New Roman"/>
                <a:cs typeface="Times New Roman"/>
              </a:rPr>
              <a:t>sui sette fatti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 marR="529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(1604.1) 142:7.6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realtà dell’esistenza.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naturali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somiglianza fisica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legati alla  famiglia: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ereditano certi tratti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genitori.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hanno origine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genitori; l’esistenza della personalità 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dall’atto del genitore.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</a:t>
            </a:r>
            <a:r>
              <a:rPr sz="1200" dirty="0">
                <a:latin typeface="Times New Roman"/>
                <a:cs typeface="Times New Roman"/>
              </a:rPr>
              <a:t>a tutta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pervade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esistenze  </a:t>
            </a:r>
            <a:r>
              <a:rPr sz="1200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58800" marR="46735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(1604.2) 142:7.7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Sicurezza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diletto. </a:t>
            </a:r>
            <a:r>
              <a:rPr sz="1200" dirty="0">
                <a:latin typeface="Times New Roman"/>
                <a:cs typeface="Times New Roman"/>
              </a:rPr>
              <a:t>I veri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provano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piacere nel </a:t>
            </a:r>
            <a:r>
              <a:rPr sz="1200" spc="-5" dirty="0">
                <a:latin typeface="Times New Roman"/>
                <a:cs typeface="Times New Roman"/>
              </a:rPr>
              <a:t>provvedere ai bisogni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accontentano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necessario </a:t>
            </a:r>
            <a:r>
              <a:rPr sz="1200" spc="-5" dirty="0">
                <a:latin typeface="Times New Roman"/>
                <a:cs typeface="Times New Roman"/>
              </a:rPr>
              <a:t>ai loro figli,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amano anche </a:t>
            </a:r>
            <a:r>
              <a:rPr sz="1200" dirty="0">
                <a:latin typeface="Times New Roman"/>
                <a:cs typeface="Times New Roman"/>
              </a:rPr>
              <a:t>provvedere </a:t>
            </a:r>
            <a:r>
              <a:rPr sz="1200" spc="-5" dirty="0">
                <a:latin typeface="Times New Roman"/>
                <a:cs typeface="Times New Roman"/>
              </a:rPr>
              <a:t>ai loro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piaceri.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 marR="490220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(1604.3) 142:7.8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Istruzione ed </a:t>
            </a:r>
            <a:r>
              <a:rPr sz="1200" i="1" dirty="0">
                <a:latin typeface="Times New Roman"/>
                <a:cs typeface="Times New Roman"/>
              </a:rPr>
              <a:t>apprendistato. </a:t>
            </a:r>
            <a:r>
              <a:rPr sz="1200" dirty="0">
                <a:latin typeface="Times New Roman"/>
                <a:cs typeface="Times New Roman"/>
              </a:rPr>
              <a:t>I padri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dei piani accurati per </a:t>
            </a:r>
            <a:r>
              <a:rPr sz="1200" dirty="0">
                <a:latin typeface="Times New Roman"/>
                <a:cs typeface="Times New Roman"/>
              </a:rPr>
              <a:t>l’istruzione e </a:t>
            </a:r>
            <a:r>
              <a:rPr sz="1200" spc="-5" dirty="0">
                <a:latin typeface="Times New Roman"/>
                <a:cs typeface="Times New Roman"/>
              </a:rPr>
              <a:t>l’adeguato  apprendistato </a:t>
            </a:r>
            <a:r>
              <a:rPr sz="1200" dirty="0">
                <a:latin typeface="Times New Roman"/>
                <a:cs typeface="Times New Roman"/>
              </a:rPr>
              <a:t>dei loro figli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figlie. Da </a:t>
            </a:r>
            <a:r>
              <a:rPr sz="1200" dirty="0">
                <a:latin typeface="Times New Roman"/>
                <a:cs typeface="Times New Roman"/>
              </a:rPr>
              <a:t>giovani </a:t>
            </a:r>
            <a:r>
              <a:rPr sz="1200" spc="-5" dirty="0">
                <a:latin typeface="Times New Roman"/>
                <a:cs typeface="Times New Roman"/>
              </a:rPr>
              <a:t>essi vengono preparati alle </a:t>
            </a:r>
            <a:r>
              <a:rPr sz="1200" dirty="0">
                <a:latin typeface="Times New Roman"/>
                <a:cs typeface="Times New Roman"/>
              </a:rPr>
              <a:t>responsabilità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della  vita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58800" marR="98234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(1604.4) 142:7.9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Disciplina </a:t>
            </a:r>
            <a:r>
              <a:rPr sz="1200" i="1" dirty="0">
                <a:latin typeface="Times New Roman"/>
                <a:cs typeface="Times New Roman"/>
              </a:rPr>
              <a:t>e limitazioni.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previdenti </a:t>
            </a:r>
            <a:r>
              <a:rPr sz="1200" spc="-5" dirty="0">
                <a:latin typeface="Times New Roman"/>
                <a:cs typeface="Times New Roman"/>
              </a:rPr>
              <a:t>provvedono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disciplina, il governo, la  </a:t>
            </a:r>
            <a:r>
              <a:rPr sz="1200" spc="-5" dirty="0">
                <a:latin typeface="Times New Roman"/>
                <a:cs typeface="Times New Roman"/>
              </a:rPr>
              <a:t>correzione </a:t>
            </a:r>
            <a:r>
              <a:rPr sz="1200" dirty="0">
                <a:latin typeface="Times New Roman"/>
                <a:cs typeface="Times New Roman"/>
              </a:rPr>
              <a:t>e talvolta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limitazioni </a:t>
            </a:r>
            <a:r>
              <a:rPr sz="1200" spc="-5" dirty="0">
                <a:latin typeface="Times New Roman"/>
                <a:cs typeface="Times New Roman"/>
              </a:rPr>
              <a:t>necessarie </a:t>
            </a:r>
            <a:r>
              <a:rPr sz="1200" dirty="0">
                <a:latin typeface="Times New Roman"/>
                <a:cs typeface="Times New Roman"/>
              </a:rPr>
              <a:t>alla loro </a:t>
            </a:r>
            <a:r>
              <a:rPr sz="1200" spc="-5" dirty="0">
                <a:latin typeface="Times New Roman"/>
                <a:cs typeface="Times New Roman"/>
              </a:rPr>
              <a:t>giovane ed </a:t>
            </a:r>
            <a:r>
              <a:rPr sz="1200" dirty="0">
                <a:latin typeface="Times New Roman"/>
                <a:cs typeface="Times New Roman"/>
              </a:rPr>
              <a:t>immatura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discendenza.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 marR="54038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(1604.5) 142:7.10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Cameratismo </a:t>
            </a:r>
            <a:r>
              <a:rPr sz="1200" i="1" dirty="0">
                <a:latin typeface="Times New Roman"/>
                <a:cs typeface="Times New Roman"/>
              </a:rPr>
              <a:t>e lealtà.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affettuoso </a:t>
            </a:r>
            <a:r>
              <a:rPr sz="1200" spc="-5" dirty="0">
                <a:latin typeface="Times New Roman"/>
                <a:cs typeface="Times New Roman"/>
              </a:rPr>
              <a:t>intrattiene rapporti </a:t>
            </a:r>
            <a:r>
              <a:rPr sz="1200" dirty="0">
                <a:latin typeface="Times New Roman"/>
                <a:cs typeface="Times New Roman"/>
              </a:rPr>
              <a:t>intimi ed </a:t>
            </a:r>
            <a:r>
              <a:rPr sz="1200" spc="-5" dirty="0">
                <a:latin typeface="Times New Roman"/>
                <a:cs typeface="Times New Roman"/>
              </a:rPr>
              <a:t>amorevoli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orecchio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aperto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richieste; egli è </a:t>
            </a:r>
            <a:r>
              <a:rPr sz="1200" spc="-5" dirty="0">
                <a:latin typeface="Times New Roman"/>
                <a:cs typeface="Times New Roman"/>
              </a:rPr>
              <a:t>sempre pronto </a:t>
            </a:r>
            <a:r>
              <a:rPr sz="1200" dirty="0">
                <a:latin typeface="Times New Roman"/>
                <a:cs typeface="Times New Roman"/>
              </a:rPr>
              <a:t>a condividere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sofferenze e </a:t>
            </a:r>
            <a:r>
              <a:rPr sz="1200" spc="-5" dirty="0">
                <a:latin typeface="Times New Roman"/>
                <a:cs typeface="Times New Roman"/>
              </a:rPr>
              <a:t>ad aiutarli 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difficoltà.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è </a:t>
            </a:r>
            <a:r>
              <a:rPr sz="1200" spc="-5" dirty="0">
                <a:latin typeface="Times New Roman"/>
                <a:cs typeface="Times New Roman"/>
              </a:rPr>
              <a:t>supremamente </a:t>
            </a:r>
            <a:r>
              <a:rPr sz="1200" dirty="0">
                <a:latin typeface="Times New Roman"/>
                <a:cs typeface="Times New Roman"/>
              </a:rPr>
              <a:t>interessato </a:t>
            </a:r>
            <a:r>
              <a:rPr sz="1200" spc="-5" dirty="0">
                <a:latin typeface="Times New Roman"/>
                <a:cs typeface="Times New Roman"/>
              </a:rPr>
              <a:t>al benessere </a:t>
            </a:r>
            <a:r>
              <a:rPr sz="1200" dirty="0">
                <a:latin typeface="Times New Roman"/>
                <a:cs typeface="Times New Roman"/>
              </a:rPr>
              <a:t>progressivo </a:t>
            </a:r>
            <a:r>
              <a:rPr sz="1200" spc="-5" dirty="0">
                <a:latin typeface="Times New Roman"/>
                <a:cs typeface="Times New Roman"/>
              </a:rPr>
              <a:t>della sua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progenie.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6350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(1604.6) 142:7.11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Amore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misericordia. </a:t>
            </a:r>
            <a:r>
              <a:rPr sz="1200" spc="-5" dirty="0">
                <a:latin typeface="Times New Roman"/>
                <a:cs typeface="Times New Roman"/>
              </a:rPr>
              <a:t>Un padre </a:t>
            </a:r>
            <a:r>
              <a:rPr sz="1200" dirty="0">
                <a:latin typeface="Times New Roman"/>
                <a:cs typeface="Times New Roman"/>
              </a:rPr>
              <a:t>compassionevole </a:t>
            </a:r>
            <a:r>
              <a:rPr sz="1200" spc="-5" dirty="0">
                <a:latin typeface="Times New Roman"/>
                <a:cs typeface="Times New Roman"/>
              </a:rPr>
              <a:t>perdona generosamente;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non nutrono </a:t>
            </a:r>
            <a:r>
              <a:rPr sz="1200" spc="-5" dirty="0">
                <a:latin typeface="Times New Roman"/>
                <a:cs typeface="Times New Roman"/>
              </a:rPr>
              <a:t>idee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vendetta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non sono simili né a </a:t>
            </a:r>
            <a:r>
              <a:rPr sz="1200" spc="-5" dirty="0">
                <a:latin typeface="Times New Roman"/>
                <a:cs typeface="Times New Roman"/>
              </a:rPr>
              <a:t>dei giudici, </a:t>
            </a:r>
            <a:r>
              <a:rPr sz="1200" dirty="0">
                <a:latin typeface="Times New Roman"/>
                <a:cs typeface="Times New Roman"/>
              </a:rPr>
              <a:t>né a dei nemici, né a </a:t>
            </a:r>
            <a:r>
              <a:rPr sz="1200" spc="-5" dirty="0">
                <a:latin typeface="Times New Roman"/>
                <a:cs typeface="Times New Roman"/>
              </a:rPr>
              <a:t>dei creditori.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vere 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sono costruite sulla </a:t>
            </a:r>
            <a:r>
              <a:rPr sz="1200" spc="-5" dirty="0">
                <a:latin typeface="Times New Roman"/>
                <a:cs typeface="Times New Roman"/>
              </a:rPr>
              <a:t>tolleranza,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pazienza 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perdono.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97091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(1604.7) 142:7.12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Disposizioni per </a:t>
            </a:r>
            <a:r>
              <a:rPr sz="1200" i="1" dirty="0">
                <a:latin typeface="Times New Roman"/>
                <a:cs typeface="Times New Roman"/>
              </a:rPr>
              <a:t>il futuro. </a:t>
            </a:r>
            <a:r>
              <a:rPr sz="1200" dirty="0">
                <a:latin typeface="Times New Roman"/>
                <a:cs typeface="Times New Roman"/>
              </a:rPr>
              <a:t>I padri temporali </a:t>
            </a:r>
            <a:r>
              <a:rPr sz="1200" spc="-5" dirty="0">
                <a:latin typeface="Times New Roman"/>
                <a:cs typeface="Times New Roman"/>
              </a:rPr>
              <a:t>amano lasciare un’eredità ai loro figli.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 continua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generazione all’altra.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mette </a:t>
            </a:r>
            <a:r>
              <a:rPr sz="1200" spc="-5" dirty="0">
                <a:latin typeface="Times New Roman"/>
                <a:cs typeface="Times New Roman"/>
              </a:rPr>
              <a:t>fine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 segnare </a:t>
            </a:r>
            <a:r>
              <a:rPr sz="1200" dirty="0">
                <a:latin typeface="Times New Roman"/>
                <a:cs typeface="Times New Roman"/>
              </a:rPr>
              <a:t>l’inizio di  </a:t>
            </a:r>
            <a:r>
              <a:rPr sz="1200" spc="-5" dirty="0">
                <a:latin typeface="Times New Roman"/>
                <a:cs typeface="Times New Roman"/>
              </a:rPr>
              <a:t>un’altra.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pone termine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vita individuale, ma non </a:t>
            </a:r>
            <a:r>
              <a:rPr sz="1200" spc="-5" dirty="0">
                <a:latin typeface="Times New Roman"/>
                <a:cs typeface="Times New Roman"/>
              </a:rPr>
              <a:t>necessariamente alla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(1604.8) 142:7.13 </a:t>
            </a:r>
            <a:r>
              <a:rPr sz="1200" spc="-5" dirty="0">
                <a:latin typeface="Times New Roman"/>
                <a:cs typeface="Times New Roman"/>
              </a:rPr>
              <a:t>Per ore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discusse l’applicazione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aspetti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familiare alle </a:t>
            </a:r>
            <a:r>
              <a:rPr sz="1200" dirty="0">
                <a:latin typeface="Times New Roman"/>
                <a:cs typeface="Times New Roman"/>
              </a:rPr>
              <a:t>relazioni dell’uomo, il </a:t>
            </a:r>
            <a:r>
              <a:rPr sz="1200" spc="-5" dirty="0">
                <a:latin typeface="Times New Roman"/>
                <a:cs typeface="Times New Roman"/>
              </a:rPr>
              <a:t>figlio terreno,  con 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Paradiso. E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conclusione: “Io conosco alla perfezione l’intera </a:t>
            </a:r>
            <a:r>
              <a:rPr sz="1200" dirty="0">
                <a:latin typeface="Times New Roman"/>
                <a:cs typeface="Times New Roman"/>
              </a:rPr>
              <a:t>relazione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Padre, perché </a:t>
            </a:r>
            <a:r>
              <a:rPr sz="1200" dirty="0">
                <a:latin typeface="Times New Roman"/>
                <a:cs typeface="Times New Roman"/>
              </a:rPr>
              <a:t>ho raggiunto ora tutto quello che voi </a:t>
            </a:r>
            <a:r>
              <a:rPr sz="1200" spc="-5" dirty="0">
                <a:latin typeface="Times New Roman"/>
                <a:cs typeface="Times New Roman"/>
              </a:rPr>
              <a:t>dovrete conseguire </a:t>
            </a:r>
            <a:r>
              <a:rPr sz="1200" dirty="0">
                <a:latin typeface="Times New Roman"/>
                <a:cs typeface="Times New Roman"/>
              </a:rPr>
              <a:t>circa la </a:t>
            </a:r>
            <a:r>
              <a:rPr sz="1200" spc="-5" dirty="0">
                <a:latin typeface="Times New Roman"/>
                <a:cs typeface="Times New Roman"/>
              </a:rPr>
              <a:t>filiazione nell’eterno futuro.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ascendere alla destra del </a:t>
            </a:r>
            <a:r>
              <a:rPr sz="1200" dirty="0">
                <a:latin typeface="Times New Roman"/>
                <a:cs typeface="Times New Roman"/>
              </a:rPr>
              <a:t>Padre, cosicché in me la via ora </a:t>
            </a:r>
            <a:r>
              <a:rPr sz="1200" spc="-5" dirty="0">
                <a:latin typeface="Times New Roman"/>
                <a:cs typeface="Times New Roman"/>
              </a:rPr>
              <a:t>aperta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spaziosa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tutti voi </a:t>
            </a:r>
            <a:r>
              <a:rPr sz="1200" spc="-5" dirty="0">
                <a:latin typeface="Times New Roman"/>
                <a:cs typeface="Times New Roman"/>
              </a:rPr>
              <a:t>vediate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e,  prima che </a:t>
            </a:r>
            <a:r>
              <a:rPr sz="1200" dirty="0">
                <a:latin typeface="Times New Roman"/>
                <a:cs typeface="Times New Roman"/>
              </a:rPr>
              <a:t>abbiate terminato la </a:t>
            </a:r>
            <a:r>
              <a:rPr sz="1200" spc="-5" dirty="0">
                <a:latin typeface="Times New Roman"/>
                <a:cs typeface="Times New Roman"/>
              </a:rPr>
              <a:t>gloriosa progressione, diveniate perfetti, </a:t>
            </a:r>
            <a:r>
              <a:rPr sz="1200" dirty="0">
                <a:latin typeface="Times New Roman"/>
                <a:cs typeface="Times New Roman"/>
              </a:rPr>
              <a:t>come vostro </a:t>
            </a:r>
            <a:r>
              <a:rPr sz="1200" spc="-5" dirty="0">
                <a:latin typeface="Times New Roman"/>
                <a:cs typeface="Times New Roman"/>
              </a:rPr>
              <a:t>Padre nei </a:t>
            </a:r>
            <a:r>
              <a:rPr sz="1200" dirty="0">
                <a:latin typeface="Times New Roman"/>
                <a:cs typeface="Times New Roman"/>
              </a:rPr>
              <a:t>cieli è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(1604.9) 142:7.14 </a:t>
            </a:r>
            <a:r>
              <a:rPr sz="1200" spc="-5" dirty="0">
                <a:latin typeface="Times New Roman"/>
                <a:cs typeface="Times New Roman"/>
              </a:rPr>
              <a:t>Quando gli apostoli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queste sorprendenti parole, si ricordarono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dichiarazioni che Giovanni fece al </a:t>
            </a:r>
            <a:r>
              <a:rPr sz="1200" dirty="0">
                <a:latin typeface="Times New Roman"/>
                <a:cs typeface="Times New Roman"/>
              </a:rPr>
              <a:t>momento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battesimo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conservarono così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ricordo </a:t>
            </a:r>
            <a:r>
              <a:rPr sz="1200" dirty="0">
                <a:latin typeface="Times New Roman"/>
                <a:cs typeface="Times New Roman"/>
              </a:rPr>
              <a:t>molto vivo di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predicazione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risurrezione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(1604.10) 142:7.15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 Figlio </a:t>
            </a:r>
            <a:r>
              <a:rPr sz="1200" dirty="0">
                <a:latin typeface="Times New Roman"/>
                <a:cs typeface="Times New Roman"/>
              </a:rPr>
              <a:t>divino, 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piena fiducia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Egli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lo aveva  </a:t>
            </a:r>
            <a:r>
              <a:rPr sz="1200" spc="-5" dirty="0">
                <a:latin typeface="Times New Roman"/>
                <a:cs typeface="Times New Roman"/>
              </a:rPr>
              <a:t>compreso pienamente. </a:t>
            </a:r>
            <a:r>
              <a:rPr sz="1200" dirty="0">
                <a:latin typeface="Times New Roman"/>
                <a:cs typeface="Times New Roman"/>
              </a:rPr>
              <a:t>Ora aveva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con </a:t>
            </a:r>
            <a:r>
              <a:rPr sz="1200" dirty="0">
                <a:latin typeface="Times New Roman"/>
                <a:cs typeface="Times New Roman"/>
              </a:rPr>
              <a:t>piena soddisfazione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incarnazione 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gli  aveva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l’uomo.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perfezione dell’uomo;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raggiunto proprio </a:t>
            </a:r>
            <a:r>
              <a:rPr sz="1200" dirty="0">
                <a:latin typeface="Times New Roman"/>
                <a:cs typeface="Times New Roman"/>
              </a:rPr>
              <a:t>quella 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che tutti i </a:t>
            </a:r>
            <a:r>
              <a:rPr sz="1200" spc="-5" dirty="0">
                <a:latin typeface="Times New Roman"/>
                <a:cs typeface="Times New Roman"/>
              </a:rPr>
              <a:t>veri credenti </a:t>
            </a:r>
            <a:r>
              <a:rPr sz="1200" dirty="0">
                <a:latin typeface="Times New Roman"/>
                <a:cs typeface="Times New Roman"/>
              </a:rPr>
              <a:t>sono destinati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in lui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lui. Gesù rivelò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all’uomo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presentò con se stesso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perfezionato dei regni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84820" cy="35407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(1605.1) 142:7.16 </a:t>
            </a:r>
            <a:r>
              <a:rPr sz="1200" spc="-5" dirty="0">
                <a:latin typeface="Times New Roman"/>
                <a:cs typeface="Times New Roman"/>
              </a:rPr>
              <a:t>Sebbene Gesù avesse parlato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parecchie ore, Tommaso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soddisfatto, perché disse: “Ma, Maestro, </a:t>
            </a:r>
            <a:r>
              <a:rPr sz="1200" dirty="0">
                <a:latin typeface="Times New Roman"/>
                <a:cs typeface="Times New Roman"/>
              </a:rPr>
              <a:t>noi  non </a:t>
            </a:r>
            <a:r>
              <a:rPr sz="1200" spc="-5" dirty="0">
                <a:latin typeface="Times New Roman"/>
                <a:cs typeface="Times New Roman"/>
              </a:rPr>
              <a:t>troviamo </a:t>
            </a:r>
            <a:r>
              <a:rPr sz="1200" dirty="0">
                <a:latin typeface="Times New Roman"/>
                <a:cs typeface="Times New Roman"/>
              </a:rPr>
              <a:t>che il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ci </a:t>
            </a:r>
            <a:r>
              <a:rPr sz="1200" dirty="0">
                <a:latin typeface="Times New Roman"/>
                <a:cs typeface="Times New Roman"/>
              </a:rPr>
              <a:t>tratti sempre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bontà e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dirty="0">
                <a:latin typeface="Times New Roman"/>
                <a:cs typeface="Times New Roman"/>
              </a:rPr>
              <a:t>Molte volte noi </a:t>
            </a:r>
            <a:r>
              <a:rPr sz="1200" spc="-5" dirty="0">
                <a:latin typeface="Times New Roman"/>
                <a:cs typeface="Times New Roman"/>
              </a:rPr>
              <a:t>soffriamo terribilmente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nostre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sono esaudite.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non riusciamo a comprendere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tuo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insegnamento?”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108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(1605.2) 142:7.17 </a:t>
            </a:r>
            <a:r>
              <a:rPr sz="1200" spc="-5" dirty="0">
                <a:latin typeface="Times New Roman"/>
                <a:cs typeface="Times New Roman"/>
              </a:rPr>
              <a:t>Gesù replicò: “Tommaso, Tommaso, quanto tempo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vorrà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acquisisca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 con  l’orecchio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spirito? Quanto tempo </a:t>
            </a:r>
            <a:r>
              <a:rPr sz="1200" dirty="0">
                <a:latin typeface="Times New Roman"/>
                <a:cs typeface="Times New Roman"/>
              </a:rPr>
              <a:t>passerà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capisca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regno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mio Padre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50800" marR="736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anch’esso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spirituale? Non comprendi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sto istruendo come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spirituali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famiglia spirituale dei </a:t>
            </a:r>
            <a:r>
              <a:rPr sz="1200" spc="5" dirty="0">
                <a:latin typeface="Times New Roman"/>
                <a:cs typeface="Times New Roman"/>
              </a:rPr>
              <a:t>cieli,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 padre </a:t>
            </a:r>
            <a:r>
              <a:rPr sz="1200" dirty="0">
                <a:latin typeface="Times New Roman"/>
                <a:cs typeface="Times New Roman"/>
              </a:rPr>
              <a:t>che è a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è uno spirito infinito ed </a:t>
            </a:r>
            <a:r>
              <a:rPr sz="1200" spc="-5" dirty="0">
                <a:latin typeface="Times New Roman"/>
                <a:cs typeface="Times New Roman"/>
              </a:rPr>
              <a:t>eterno?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permetterai </a:t>
            </a:r>
            <a:r>
              <a:rPr sz="1200" dirty="0">
                <a:latin typeface="Times New Roman"/>
                <a:cs typeface="Times New Roman"/>
              </a:rPr>
              <a:t>di utilizzare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terrena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illustrazione </a:t>
            </a:r>
            <a:r>
              <a:rPr sz="1200" spc="-5" dirty="0">
                <a:latin typeface="Times New Roman"/>
                <a:cs typeface="Times New Roman"/>
              </a:rPr>
              <a:t>delle  relazioni </a:t>
            </a:r>
            <a:r>
              <a:rPr sz="1200" dirty="0">
                <a:latin typeface="Times New Roman"/>
                <a:cs typeface="Times New Roman"/>
              </a:rPr>
              <a:t>divine senza </a:t>
            </a:r>
            <a:r>
              <a:rPr sz="1200" spc="-5" dirty="0">
                <a:latin typeface="Times New Roman"/>
                <a:cs typeface="Times New Roman"/>
              </a:rPr>
              <a:t>applicare così alla lettera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 agli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materiali?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separare </a:t>
            </a:r>
            <a:r>
              <a:rPr sz="1200" dirty="0">
                <a:latin typeface="Times New Roman"/>
                <a:cs typeface="Times New Roman"/>
              </a:rPr>
              <a:t>nella tua mente le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regno dai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sociali, </a:t>
            </a:r>
            <a:r>
              <a:rPr sz="1200" spc="-5" dirty="0">
                <a:latin typeface="Times New Roman"/>
                <a:cs typeface="Times New Roman"/>
              </a:rPr>
              <a:t>economici </a:t>
            </a:r>
            <a:r>
              <a:rPr sz="1200" dirty="0">
                <a:latin typeface="Times New Roman"/>
                <a:cs typeface="Times New Roman"/>
              </a:rPr>
              <a:t>e politici di </a:t>
            </a:r>
            <a:r>
              <a:rPr sz="1200" spc="-5" dirty="0">
                <a:latin typeface="Times New Roman"/>
                <a:cs typeface="Times New Roman"/>
              </a:rPr>
              <a:t>quest’epoca? Quando parlo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dello  </a:t>
            </a:r>
            <a:r>
              <a:rPr sz="1200" spc="-5" dirty="0">
                <a:latin typeface="Times New Roman"/>
                <a:cs typeface="Times New Roman"/>
              </a:rPr>
              <a:t>spirito perché insisti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tradurre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carne, semplicemente perché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permetto d’impiegare  comparazioni fisiche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correnti per fornire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esempi? Figli miei, </a:t>
            </a:r>
            <a:r>
              <a:rPr sz="1200" dirty="0">
                <a:latin typeface="Times New Roman"/>
                <a:cs typeface="Times New Roman"/>
              </a:rPr>
              <a:t>vi supplico di </a:t>
            </a:r>
            <a:r>
              <a:rPr sz="1200" spc="-5" dirty="0">
                <a:latin typeface="Times New Roman"/>
                <a:cs typeface="Times New Roman"/>
              </a:rPr>
              <a:t>cessare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applicare l’insegnamento del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endParaRPr sz="1200">
              <a:latin typeface="Times New Roman"/>
              <a:cs typeface="Times New Roman"/>
            </a:endParaRPr>
          </a:p>
          <a:p>
            <a:pPr marL="50800" marR="13906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ai meschini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schiavitù,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povertà, </a:t>
            </a:r>
            <a:r>
              <a:rPr sz="1200" dirty="0">
                <a:latin typeface="Times New Roman"/>
                <a:cs typeface="Times New Roman"/>
              </a:rPr>
              <a:t>di case e di </a:t>
            </a:r>
            <a:r>
              <a:rPr sz="1200" spc="-5" dirty="0">
                <a:latin typeface="Times New Roman"/>
                <a:cs typeface="Times New Roman"/>
              </a:rPr>
              <a:t>terre, ed ai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equità </a:t>
            </a:r>
            <a:r>
              <a:rPr sz="1200" dirty="0">
                <a:latin typeface="Times New Roman"/>
                <a:cs typeface="Times New Roman"/>
              </a:rPr>
              <a:t>e di giustizia </a:t>
            </a:r>
            <a:r>
              <a:rPr sz="1200" spc="-5" dirty="0">
                <a:latin typeface="Times New Roman"/>
                <a:cs typeface="Times New Roman"/>
              </a:rPr>
              <a:t>umane.  Queste materie temporali riguardano 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e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riguardino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voi </a:t>
            </a:r>
            <a:r>
              <a:rPr sz="1200" spc="-5" dirty="0">
                <a:latin typeface="Times New Roman"/>
                <a:cs typeface="Times New Roman"/>
              </a:rPr>
              <a:t>siete 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rappresentarmi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rappresento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Padre. Voi siete gli </a:t>
            </a:r>
            <a:r>
              <a:rPr sz="1200" dirty="0">
                <a:latin typeface="Times New Roman"/>
                <a:cs typeface="Times New Roman"/>
              </a:rPr>
              <a:t>ambasciatori spirituali di un </a:t>
            </a:r>
            <a:r>
              <a:rPr sz="1200" spc="-5" dirty="0">
                <a:latin typeface="Times New Roman"/>
                <a:cs typeface="Times New Roman"/>
              </a:rPr>
              <a:t>regno  spirituale,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rappresentanti speciali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momento dovrebbe già essermi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istruirvi </a:t>
            </a:r>
            <a:r>
              <a:rPr sz="1200" dirty="0">
                <a:latin typeface="Times New Roman"/>
                <a:cs typeface="Times New Roman"/>
              </a:rPr>
              <a:t>come uomini  </a:t>
            </a:r>
            <a:r>
              <a:rPr sz="1200" spc="-5" dirty="0">
                <a:latin typeface="Times New Roman"/>
                <a:cs typeface="Times New Roman"/>
              </a:rPr>
              <a:t>maturi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Dovrò sempre </a:t>
            </a:r>
            <a:r>
              <a:rPr sz="1200" dirty="0">
                <a:latin typeface="Times New Roman"/>
                <a:cs typeface="Times New Roman"/>
              </a:rPr>
              <a:t>rivolgermi a voi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come 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bambini? Non </a:t>
            </a:r>
            <a:r>
              <a:rPr sz="1200" spc="-5" dirty="0">
                <a:latin typeface="Times New Roman"/>
                <a:cs typeface="Times New Roman"/>
              </a:rPr>
              <a:t>crescerete </a:t>
            </a:r>
            <a:r>
              <a:rPr sz="1200" dirty="0">
                <a:latin typeface="Times New Roman"/>
                <a:cs typeface="Times New Roman"/>
              </a:rPr>
              <a:t>mai in </a:t>
            </a:r>
            <a:r>
              <a:rPr sz="1200" spc="-5" dirty="0">
                <a:latin typeface="Times New Roman"/>
                <a:cs typeface="Times New Roman"/>
              </a:rPr>
              <a:t>percezione  spirituale? </a:t>
            </a:r>
            <a:r>
              <a:rPr sz="1200" dirty="0">
                <a:latin typeface="Times New Roman"/>
                <a:cs typeface="Times New Roman"/>
              </a:rPr>
              <a:t>Ciononostante io vi </a:t>
            </a:r>
            <a:r>
              <a:rPr sz="1200" spc="-5" dirty="0">
                <a:latin typeface="Times New Roman"/>
                <a:cs typeface="Times New Roman"/>
              </a:rPr>
              <a:t>amo </a:t>
            </a:r>
            <a:r>
              <a:rPr sz="1200" dirty="0">
                <a:latin typeface="Times New Roman"/>
                <a:cs typeface="Times New Roman"/>
              </a:rPr>
              <a:t>e vi sopporterò, </a:t>
            </a:r>
            <a:r>
              <a:rPr sz="1200" spc="-5" dirty="0">
                <a:latin typeface="Times New Roman"/>
                <a:cs typeface="Times New Roman"/>
              </a:rPr>
              <a:t>anche fino al </a:t>
            </a:r>
            <a:r>
              <a:rPr sz="1200" dirty="0">
                <a:latin typeface="Times New Roman"/>
                <a:cs typeface="Times New Roman"/>
              </a:rPr>
              <a:t>termine della nostra associazione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allora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precederà nel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458469"/>
            <a:ext cx="8086090" cy="408368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170: 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regno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dei cieli..........................................................................................................................................................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926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171: </a:t>
            </a:r>
            <a:r>
              <a:rPr sz="1200" spc="-10" dirty="0">
                <a:latin typeface="Times New Roman"/>
                <a:cs typeface="Times New Roman"/>
                <a:hlinkClick r:id="rId3" action="ppaction://hlinksldjump"/>
              </a:rPr>
              <a:t>In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cammino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per Gerusalemme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...................................................................................................................................</a:t>
            </a:r>
            <a:r>
              <a:rPr sz="1200" spc="-11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943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172: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L’entrata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a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Gerusalemme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...........................................................................................................................................</a:t>
            </a:r>
            <a:r>
              <a:rPr sz="1200" spc="-150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961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173: 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lunedì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a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Gerusalemme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............................................................................................................................................</a:t>
            </a:r>
            <a:r>
              <a:rPr sz="1200" spc="-6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977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174:</a:t>
            </a:r>
            <a:r>
              <a:rPr sz="1200" spc="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Il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 martedì</a:t>
            </a:r>
            <a:r>
              <a:rPr sz="1200" spc="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mattina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al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Tempio</a:t>
            </a:r>
            <a:r>
              <a:rPr sz="1200" spc="-18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......................................................................................................................................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991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175: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L’ultimo discorso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al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Tempio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....................................................................................................................................</a:t>
            </a:r>
            <a:r>
              <a:rPr sz="1200" spc="-204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1004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176: </a:t>
            </a:r>
            <a:r>
              <a:rPr sz="1200" spc="-10" dirty="0">
                <a:latin typeface="Times New Roman"/>
                <a:cs typeface="Times New Roman"/>
                <a:hlinkClick r:id="rId8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martedì sera sul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Monte Oliveto.............................................................................................................................</a:t>
            </a:r>
            <a:r>
              <a:rPr sz="1200" spc="-10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1016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</a:t>
            </a:r>
            <a:r>
              <a:rPr sz="1200" spc="-10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177: </a:t>
            </a:r>
            <a:r>
              <a:rPr sz="1200" spc="-10" dirty="0">
                <a:latin typeface="Times New Roman"/>
                <a:cs typeface="Times New Roman"/>
                <a:hlinkClick r:id="rId9" action="ppaction://hlinksldjump"/>
              </a:rPr>
              <a:t>Il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mercoledì,</a:t>
            </a:r>
            <a:r>
              <a:rPr sz="1200" spc="-10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giorno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di</a:t>
            </a:r>
            <a:r>
              <a:rPr sz="1200" spc="-10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riposo</a:t>
            </a:r>
            <a:r>
              <a:rPr sz="1200" spc="-170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1029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178: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L’ultimo giorno al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campo.........................................................................................................................................</a:t>
            </a:r>
            <a:r>
              <a:rPr sz="1200" spc="-30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1043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179: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L’ultima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cena............................................................................................................................................................</a:t>
            </a:r>
            <a:r>
              <a:rPr sz="1200" spc="-100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1054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180: </a:t>
            </a:r>
            <a:r>
              <a:rPr sz="1200" spc="-10" dirty="0">
                <a:latin typeface="Times New Roman"/>
                <a:cs typeface="Times New Roman"/>
                <a:hlinkClick r:id="rId12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discorso di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addio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...................................................................................................................................................</a:t>
            </a:r>
            <a:r>
              <a:rPr sz="1200" spc="-220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1067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181: Ultime esortazioni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ed avvertimenti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..........................................................................................................................</a:t>
            </a:r>
            <a:r>
              <a:rPr sz="1200" spc="-170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1082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182: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 A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Getsemani</a:t>
            </a:r>
            <a:r>
              <a:rPr sz="1200" spc="-19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.............................................................................................................................................................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1098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183: </a:t>
            </a:r>
            <a:r>
              <a:rPr sz="1200" spc="-10" dirty="0">
                <a:latin typeface="Times New Roman"/>
                <a:cs typeface="Times New Roman"/>
                <a:hlinkClick r:id="rId15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tradimento e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l’arresto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di Gesù...............................................................................................................................</a:t>
            </a:r>
            <a:r>
              <a:rPr sz="1200" spc="-75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1111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184: Davanti al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tribunale del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Sinedrio..............................................................................................................................</a:t>
            </a:r>
            <a:r>
              <a:rPr sz="1200" spc="-50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1123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185: </a:t>
            </a:r>
            <a:r>
              <a:rPr sz="1200" spc="-10" dirty="0">
                <a:latin typeface="Times New Roman"/>
                <a:cs typeface="Times New Roman"/>
                <a:hlinkClick r:id="rId17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giudizio davanti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a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Pilato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.......................................................................................................................................</a:t>
            </a:r>
            <a:r>
              <a:rPr sz="1200" spc="-50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1138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186: Poco prima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della crocifissione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.................................................................................................................................</a:t>
            </a:r>
            <a:r>
              <a:rPr sz="1200" spc="-120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1155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6570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era di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come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i="1" dirty="0">
                <a:latin typeface="Times New Roman"/>
                <a:cs typeface="Times New Roman"/>
              </a:rPr>
              <a:t>medio,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il popolo comune </a:t>
            </a:r>
            <a:r>
              <a:rPr sz="1200" spc="-5" dirty="0">
                <a:latin typeface="Times New Roman"/>
                <a:cs typeface="Times New Roman"/>
              </a:rPr>
              <a:t>potesse comprenderlo ed accoglierlo; </a:t>
            </a:r>
            <a:r>
              <a:rPr sz="1200" dirty="0">
                <a:latin typeface="Times New Roman"/>
                <a:cs typeface="Times New Roman"/>
              </a:rPr>
              <a:t>per questa  </a:t>
            </a:r>
            <a:r>
              <a:rPr sz="1200" spc="-5" dirty="0">
                <a:latin typeface="Times New Roman"/>
                <a:cs typeface="Times New Roman"/>
              </a:rPr>
              <a:t>ragione Gabriele scelse proprio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Maria per divenire i genitori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Gabriele appare ad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Elisabetta</a:t>
            </a:r>
            <a:endParaRPr sz="1600">
              <a:latin typeface="Times New Roman"/>
              <a:cs typeface="Times New Roman"/>
            </a:endParaRPr>
          </a:p>
          <a:p>
            <a:pPr marL="76200" marR="30607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(1345.3) 122:2.1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realizzata da </a:t>
            </a:r>
            <a:r>
              <a:rPr sz="1200" spc="-5" dirty="0">
                <a:latin typeface="Times New Roman"/>
                <a:cs typeface="Times New Roman"/>
              </a:rPr>
              <a:t>Gesù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su Urantia 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iniziata da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Giovanni, Zaccaria, apparteneva al clero ebraico, mentre sua madre, Elisabetta, era </a:t>
            </a:r>
            <a:r>
              <a:rPr sz="1200" dirty="0">
                <a:latin typeface="Times New Roman"/>
                <a:cs typeface="Times New Roman"/>
              </a:rPr>
              <a:t>membro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ramo più </a:t>
            </a:r>
            <a:r>
              <a:rPr sz="1200" spc="-5" dirty="0">
                <a:latin typeface="Times New Roman"/>
                <a:cs typeface="Times New Roman"/>
              </a:rPr>
              <a:t>prospero dello </a:t>
            </a:r>
            <a:r>
              <a:rPr sz="1200" dirty="0">
                <a:latin typeface="Times New Roman"/>
                <a:cs typeface="Times New Roman"/>
              </a:rPr>
              <a:t>stesso  </a:t>
            </a:r>
            <a:r>
              <a:rPr sz="1200" spc="-5" dirty="0">
                <a:latin typeface="Times New Roman"/>
                <a:cs typeface="Times New Roman"/>
              </a:rPr>
              <a:t>grande gruppo familiare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apparteneva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la madre di Gesù. </a:t>
            </a:r>
            <a:r>
              <a:rPr sz="1200" spc="-5" dirty="0">
                <a:latin typeface="Times New Roman"/>
                <a:cs typeface="Times New Roman"/>
              </a:rPr>
              <a:t>Zaccaria ed Elisabetta, benché fossero sposati </a:t>
            </a:r>
            <a:r>
              <a:rPr sz="1200" dirty="0">
                <a:latin typeface="Times New Roman"/>
                <a:cs typeface="Times New Roman"/>
              </a:rPr>
              <a:t>da  molti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6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(1345.4) 122:2.2 </a:t>
            </a:r>
            <a:r>
              <a:rPr sz="1200" spc="-5" dirty="0">
                <a:latin typeface="Times New Roman"/>
                <a:cs typeface="Times New Roman"/>
              </a:rPr>
              <a:t>Fu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 mese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giugno dell’anno </a:t>
            </a:r>
            <a:r>
              <a:rPr sz="1200" dirty="0">
                <a:latin typeface="Times New Roman"/>
                <a:cs typeface="Times New Roman"/>
              </a:rPr>
              <a:t>8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dirty="0">
                <a:latin typeface="Times New Roman"/>
                <a:cs typeface="Times New Roman"/>
              </a:rPr>
              <a:t>C., circa tre mesi dopo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Maria, che  Gabriele apparve ad </a:t>
            </a:r>
            <a:r>
              <a:rPr sz="1200" dirty="0">
                <a:latin typeface="Times New Roman"/>
                <a:cs typeface="Times New Roman"/>
              </a:rPr>
              <a:t>Elisabetta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 mezzodì, </a:t>
            </a:r>
            <a:r>
              <a:rPr sz="1200" spc="-5" dirty="0">
                <a:latin typeface="Times New Roman"/>
                <a:cs typeface="Times New Roman"/>
              </a:rPr>
              <a:t>esattamente come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fece </a:t>
            </a:r>
            <a:r>
              <a:rPr sz="1200" dirty="0">
                <a:latin typeface="Times New Roman"/>
                <a:cs typeface="Times New Roman"/>
              </a:rPr>
              <a:t>conoscere la sua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Maria. Gabriele  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(1345.5) 122:2.3 </a:t>
            </a:r>
            <a:r>
              <a:rPr sz="1200" spc="-5" dirty="0">
                <a:latin typeface="Times New Roman"/>
                <a:cs typeface="Times New Roman"/>
              </a:rPr>
              <a:t>“Mentre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marito Zaccaria sta </a:t>
            </a:r>
            <a:r>
              <a:rPr sz="1200" dirty="0">
                <a:latin typeface="Times New Roman"/>
                <a:cs typeface="Times New Roman"/>
              </a:rPr>
              <a:t>innanzi </a:t>
            </a:r>
            <a:r>
              <a:rPr sz="1200" spc="-5" dirty="0">
                <a:latin typeface="Times New Roman"/>
                <a:cs typeface="Times New Roman"/>
              </a:rPr>
              <a:t>all’altare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popolo riunito </a:t>
            </a:r>
            <a:r>
              <a:rPr sz="1200" spc="-5" dirty="0">
                <a:latin typeface="Times New Roman"/>
                <a:cs typeface="Times New Roman"/>
              </a:rPr>
              <a:t>prega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liberatore, </a:t>
            </a:r>
            <a:r>
              <a:rPr sz="1200" dirty="0">
                <a:latin typeface="Times New Roman"/>
                <a:cs typeface="Times New Roman"/>
              </a:rPr>
              <a:t>io,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annunciarti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presto partorirai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che </a:t>
            </a:r>
            <a:r>
              <a:rPr sz="1200" dirty="0">
                <a:latin typeface="Times New Roman"/>
                <a:cs typeface="Times New Roman"/>
              </a:rPr>
              <a:t>sarà il precursore di questo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divino, e  </a:t>
            </a:r>
            <a:r>
              <a:rPr sz="1200" spc="-5" dirty="0">
                <a:latin typeface="Times New Roman"/>
                <a:cs typeface="Times New Roman"/>
              </a:rPr>
              <a:t>chiamerai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Giovanni. </a:t>
            </a:r>
            <a:r>
              <a:rPr sz="1200" spc="-5" dirty="0">
                <a:latin typeface="Times New Roman"/>
                <a:cs typeface="Times New Roman"/>
              </a:rPr>
              <a:t>Egli crescerà consacrato </a:t>
            </a:r>
            <a:r>
              <a:rPr sz="1200" dirty="0">
                <a:latin typeface="Times New Roman"/>
                <a:cs typeface="Times New Roman"/>
              </a:rPr>
              <a:t>al Signore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tuo, e </a:t>
            </a:r>
            <a:r>
              <a:rPr sz="1200" spc="-5" dirty="0">
                <a:latin typeface="Times New Roman"/>
                <a:cs typeface="Times New Roman"/>
              </a:rPr>
              <a:t>quando sarà giunto nel </a:t>
            </a:r>
            <a:r>
              <a:rPr sz="1200" dirty="0">
                <a:latin typeface="Times New Roman"/>
                <a:cs typeface="Times New Roman"/>
              </a:rPr>
              <a:t>pieno </a:t>
            </a:r>
            <a:r>
              <a:rPr sz="1200" spc="-5" dirty="0">
                <a:latin typeface="Times New Roman"/>
                <a:cs typeface="Times New Roman"/>
              </a:rPr>
              <a:t>degli anni, egli </a:t>
            </a:r>
            <a:r>
              <a:rPr sz="1200" spc="5" dirty="0">
                <a:latin typeface="Times New Roman"/>
                <a:cs typeface="Times New Roman"/>
              </a:rPr>
              <a:t>farà  </a:t>
            </a:r>
            <a:r>
              <a:rPr sz="1200" spc="-5" dirty="0">
                <a:latin typeface="Times New Roman"/>
                <a:cs typeface="Times New Roman"/>
              </a:rPr>
              <a:t>gioire </a:t>
            </a:r>
            <a:r>
              <a:rPr sz="1200" dirty="0">
                <a:latin typeface="Times New Roman"/>
                <a:cs typeface="Times New Roman"/>
              </a:rPr>
              <a:t>il tuo cuore </a:t>
            </a:r>
            <a:r>
              <a:rPr sz="1200" spc="-5" dirty="0">
                <a:latin typeface="Times New Roman"/>
                <a:cs typeface="Times New Roman"/>
              </a:rPr>
              <a:t>perché condurrà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a Dio, e </a:t>
            </a:r>
            <a:r>
              <a:rPr sz="1200" spc="-5" dirty="0">
                <a:latin typeface="Times New Roman"/>
                <a:cs typeface="Times New Roman"/>
              </a:rPr>
              <a:t>proclamerà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del guaritore dell’anima del </a:t>
            </a:r>
            <a:r>
              <a:rPr sz="1200" dirty="0">
                <a:latin typeface="Times New Roman"/>
                <a:cs typeface="Times New Roman"/>
              </a:rPr>
              <a:t>tuo popolo e </a:t>
            </a:r>
            <a:r>
              <a:rPr sz="1200" spc="-5" dirty="0">
                <a:latin typeface="Times New Roman"/>
                <a:cs typeface="Times New Roman"/>
              </a:rPr>
              <a:t>del  liberatore spirituale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l’umanità.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parente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sarà la madre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della promessa,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apparirò </a:t>
            </a:r>
            <a:r>
              <a:rPr sz="1200" dirty="0">
                <a:latin typeface="Times New Roman"/>
                <a:cs typeface="Times New Roman"/>
              </a:rPr>
              <a:t>anche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lei.”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9434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Nella Giudea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meridionale</a:t>
            </a:r>
            <a:endParaRPr sz="1600">
              <a:latin typeface="Times New Roman"/>
              <a:cs typeface="Times New Roman"/>
            </a:endParaRPr>
          </a:p>
          <a:p>
            <a:pPr marL="76200" marR="12255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(1605.3) 142:8.1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aprile </a:t>
            </a:r>
            <a:r>
              <a:rPr sz="1200" dirty="0">
                <a:latin typeface="Times New Roman"/>
                <a:cs typeface="Times New Roman"/>
              </a:rPr>
              <a:t>l’opposizione </a:t>
            </a:r>
            <a:r>
              <a:rPr sz="1200" spc="-5" dirty="0">
                <a:latin typeface="Times New Roman"/>
                <a:cs typeface="Times New Roman"/>
              </a:rPr>
              <a:t>contro Gesù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ed i Sadducei era divenuta </a:t>
            </a:r>
            <a:r>
              <a:rPr sz="1200" spc="-5" dirty="0">
                <a:latin typeface="Times New Roman"/>
                <a:cs typeface="Times New Roman"/>
              </a:rPr>
              <a:t>così accentuata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apostoli decisero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 e di andare </a:t>
            </a:r>
            <a:r>
              <a:rPr sz="1200" spc="-5" dirty="0">
                <a:latin typeface="Times New Roman"/>
                <a:cs typeface="Times New Roman"/>
              </a:rPr>
              <a:t>verso sud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Hebron. </a:t>
            </a:r>
            <a:r>
              <a:rPr sz="1200" spc="5" dirty="0">
                <a:latin typeface="Times New Roman"/>
                <a:cs typeface="Times New Roman"/>
              </a:rPr>
              <a:t>Tutto  </a:t>
            </a:r>
            <a:r>
              <a:rPr sz="1200" dirty="0">
                <a:latin typeface="Times New Roman"/>
                <a:cs typeface="Times New Roman"/>
              </a:rPr>
              <a:t>il mese di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dirty="0">
                <a:latin typeface="Times New Roman"/>
                <a:cs typeface="Times New Roman"/>
              </a:rPr>
              <a:t>fu impiegato nello </a:t>
            </a:r>
            <a:r>
              <a:rPr sz="1200" spc="-5" dirty="0">
                <a:latin typeface="Times New Roman"/>
                <a:cs typeface="Times New Roman"/>
              </a:rPr>
              <a:t>svolgimento del lavoro personale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dei villaggi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circostanti.</a:t>
            </a:r>
            <a:endParaRPr sz="1200">
              <a:latin typeface="Times New Roman"/>
              <a:cs typeface="Times New Roman"/>
            </a:endParaRPr>
          </a:p>
          <a:p>
            <a:pPr marL="76200" marR="18161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Nessuna predicazione </a:t>
            </a:r>
            <a:r>
              <a:rPr sz="1200" dirty="0">
                <a:latin typeface="Times New Roman"/>
                <a:cs typeface="Times New Roman"/>
              </a:rPr>
              <a:t>pubblica </a:t>
            </a:r>
            <a:r>
              <a:rPr sz="1200" spc="-5" dirty="0">
                <a:latin typeface="Times New Roman"/>
                <a:cs typeface="Times New Roman"/>
              </a:rPr>
              <a:t>fu fatta </a:t>
            </a:r>
            <a:r>
              <a:rPr sz="1200" dirty="0">
                <a:latin typeface="Times New Roman"/>
                <a:cs typeface="Times New Roman"/>
              </a:rPr>
              <a:t>durante questo </a:t>
            </a:r>
            <a:r>
              <a:rPr sz="1200" spc="-5" dirty="0">
                <a:latin typeface="Times New Roman"/>
                <a:cs typeface="Times New Roman"/>
              </a:rPr>
              <a:t>giro, </a:t>
            </a:r>
            <a:r>
              <a:rPr sz="1200" dirty="0">
                <a:latin typeface="Times New Roman"/>
                <a:cs typeface="Times New Roman"/>
              </a:rPr>
              <a:t>solo delle visite di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dirty="0">
                <a:latin typeface="Times New Roman"/>
                <a:cs typeface="Times New Roman"/>
              </a:rPr>
              <a:t>Una parte di </a:t>
            </a:r>
            <a:r>
              <a:rPr sz="1200" spc="-5" dirty="0">
                <a:latin typeface="Times New Roman"/>
                <a:cs typeface="Times New Roman"/>
              </a:rPr>
              <a:t>questo tempo,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 apostoli insegnavano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curavano gli </a:t>
            </a:r>
            <a:r>
              <a:rPr sz="1200" dirty="0">
                <a:latin typeface="Times New Roman"/>
                <a:cs typeface="Times New Roman"/>
              </a:rPr>
              <a:t>ammalati,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Abner la </a:t>
            </a:r>
            <a:r>
              <a:rPr sz="1200" spc="-5" dirty="0">
                <a:latin typeface="Times New Roman"/>
                <a:cs typeface="Times New Roman"/>
              </a:rPr>
              <a:t>passarono ad </a:t>
            </a:r>
            <a:r>
              <a:rPr sz="1200" dirty="0">
                <a:latin typeface="Times New Roman"/>
                <a:cs typeface="Times New Roman"/>
              </a:rPr>
              <a:t>Engaddi, a visitare la </a:t>
            </a:r>
            <a:r>
              <a:rPr sz="1200" spc="-5" dirty="0">
                <a:latin typeface="Times New Roman"/>
                <a:cs typeface="Times New Roman"/>
              </a:rPr>
              <a:t>colonia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nazirea.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era </a:t>
            </a:r>
            <a:r>
              <a:rPr sz="1200" dirty="0">
                <a:latin typeface="Times New Roman"/>
                <a:cs typeface="Times New Roman"/>
              </a:rPr>
              <a:t>partito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posto e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era stato capo di questo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dirty="0">
                <a:latin typeface="Times New Roman"/>
                <a:cs typeface="Times New Roman"/>
              </a:rPr>
              <a:t>Molti membri della </a:t>
            </a:r>
            <a:r>
              <a:rPr sz="1200" spc="-5" dirty="0">
                <a:latin typeface="Times New Roman"/>
                <a:cs typeface="Times New Roman"/>
              </a:rPr>
              <a:t>confraternita </a:t>
            </a:r>
            <a:r>
              <a:rPr sz="1200" spc="5" dirty="0">
                <a:latin typeface="Times New Roman"/>
                <a:cs typeface="Times New Roman"/>
              </a:rPr>
              <a:t>nazirea  </a:t>
            </a:r>
            <a:r>
              <a:rPr sz="1200" spc="-5" dirty="0">
                <a:latin typeface="Times New Roman"/>
                <a:cs typeface="Times New Roman"/>
              </a:rPr>
              <a:t>divennero credenti </a:t>
            </a:r>
            <a:r>
              <a:rPr sz="1200" dirty="0">
                <a:latin typeface="Times New Roman"/>
                <a:cs typeface="Times New Roman"/>
              </a:rPr>
              <a:t>in Gesù,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uomini </a:t>
            </a:r>
            <a:r>
              <a:rPr sz="1200" spc="-5" dirty="0">
                <a:latin typeface="Times New Roman"/>
                <a:cs typeface="Times New Roman"/>
              </a:rPr>
              <a:t>ascetici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eccentrici </a:t>
            </a:r>
            <a:r>
              <a:rPr sz="1200" dirty="0">
                <a:latin typeface="Times New Roman"/>
                <a:cs typeface="Times New Roman"/>
              </a:rPr>
              <a:t>rifiutò di </a:t>
            </a:r>
            <a:r>
              <a:rPr sz="1200" spc="-5" dirty="0">
                <a:latin typeface="Times New Roman"/>
                <a:cs typeface="Times New Roman"/>
              </a:rPr>
              <a:t>accettarlo come </a:t>
            </a:r>
            <a:r>
              <a:rPr sz="1200" dirty="0">
                <a:latin typeface="Times New Roman"/>
                <a:cs typeface="Times New Roman"/>
              </a:rPr>
              <a:t>un maestro </a:t>
            </a:r>
            <a:r>
              <a:rPr sz="1200" spc="-5" dirty="0">
                <a:latin typeface="Times New Roman"/>
                <a:cs typeface="Times New Roman"/>
              </a:rPr>
              <a:t>inviato  dal cielo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insegnava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digiuno </a:t>
            </a:r>
            <a:r>
              <a:rPr sz="1200" dirty="0">
                <a:latin typeface="Times New Roman"/>
                <a:cs typeface="Times New Roman"/>
              </a:rPr>
              <a:t>né altre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astinenza.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(1605.4) 142:8.2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non sapevano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Betlemme. Essi </a:t>
            </a:r>
            <a:r>
              <a:rPr sz="1200" dirty="0">
                <a:latin typeface="Times New Roman"/>
                <a:cs typeface="Times New Roman"/>
              </a:rPr>
              <a:t>supponevano </a:t>
            </a:r>
            <a:r>
              <a:rPr sz="1200" spc="-5" dirty="0">
                <a:latin typeface="Times New Roman"/>
                <a:cs typeface="Times New Roman"/>
              </a:rPr>
              <a:t>sempre,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 parte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discepoli,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fosse </a:t>
            </a:r>
            <a:r>
              <a:rPr sz="1200" dirty="0">
                <a:latin typeface="Times New Roman"/>
                <a:cs typeface="Times New Roman"/>
              </a:rPr>
              <a:t>nato 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conoscevano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3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(1605.5) 142:8.3 </a:t>
            </a:r>
            <a:r>
              <a:rPr sz="1200" spc="-5" dirty="0">
                <a:latin typeface="Times New Roman"/>
                <a:cs typeface="Times New Roman"/>
              </a:rPr>
              <a:t>Questo soggiorno nel sud della </a:t>
            </a:r>
            <a:r>
              <a:rPr sz="1200" dirty="0">
                <a:latin typeface="Times New Roman"/>
                <a:cs typeface="Times New Roman"/>
              </a:rPr>
              <a:t>Giudea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fruttifero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riposante;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anime furono </a:t>
            </a:r>
            <a:r>
              <a:rPr sz="1200" dirty="0">
                <a:latin typeface="Times New Roman"/>
                <a:cs typeface="Times New Roman"/>
              </a:rPr>
              <a:t>aggiunte </a:t>
            </a:r>
            <a:r>
              <a:rPr sz="1200" spc="-5" dirty="0">
                <a:latin typeface="Times New Roman"/>
                <a:cs typeface="Times New Roman"/>
              </a:rPr>
              <a:t>al  regno. Ai primi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giugno l’agitazione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Gesù si era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calmata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per istruire e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5" dirty="0">
                <a:latin typeface="Times New Roman"/>
                <a:cs typeface="Times New Roman"/>
              </a:rPr>
              <a:t> credenti.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(1606.1) 142:8.4 </a:t>
            </a:r>
            <a:r>
              <a:rPr sz="1200" spc="-5" dirty="0">
                <a:latin typeface="Times New Roman"/>
                <a:cs typeface="Times New Roman"/>
              </a:rPr>
              <a:t>Sebbene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avessero passato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mese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giugno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o nelle vicinanze, non insegnarono  </a:t>
            </a:r>
            <a:r>
              <a:rPr sz="1200" spc="-5" dirty="0">
                <a:latin typeface="Times New Roman"/>
                <a:cs typeface="Times New Roman"/>
              </a:rPr>
              <a:t>pubblicamente </a:t>
            </a:r>
            <a:r>
              <a:rPr sz="1200" dirty="0">
                <a:latin typeface="Times New Roman"/>
                <a:cs typeface="Times New Roman"/>
              </a:rPr>
              <a:t>durante questo </a:t>
            </a:r>
            <a:r>
              <a:rPr sz="1200" spc="-5" dirty="0">
                <a:latin typeface="Times New Roman"/>
                <a:cs typeface="Times New Roman"/>
              </a:rPr>
              <a:t>periodo. Essi vissero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delle tende, che </a:t>
            </a:r>
            <a:r>
              <a:rPr sz="1200" dirty="0">
                <a:latin typeface="Times New Roman"/>
                <a:cs typeface="Times New Roman"/>
              </a:rPr>
              <a:t>piantavano in un </a:t>
            </a:r>
            <a:r>
              <a:rPr sz="1200" spc="5" dirty="0">
                <a:latin typeface="Times New Roman"/>
                <a:cs typeface="Times New Roman"/>
              </a:rPr>
              <a:t>parco  </a:t>
            </a:r>
            <a:r>
              <a:rPr sz="1200" spc="-5" dirty="0">
                <a:latin typeface="Times New Roman"/>
                <a:cs typeface="Times New Roman"/>
              </a:rPr>
              <a:t>ombreggiato,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giardino, conosciuto </a:t>
            </a:r>
            <a:r>
              <a:rPr sz="1200" dirty="0">
                <a:latin typeface="Times New Roman"/>
                <a:cs typeface="Times New Roman"/>
              </a:rPr>
              <a:t>in quel tempo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nome di </a:t>
            </a:r>
            <a:r>
              <a:rPr sz="1200" spc="-5" dirty="0">
                <a:latin typeface="Times New Roman"/>
                <a:cs typeface="Times New Roman"/>
              </a:rPr>
              <a:t>Getsemani. Questo parco era </a:t>
            </a:r>
            <a:r>
              <a:rPr sz="1200" dirty="0">
                <a:latin typeface="Times New Roman"/>
                <a:cs typeface="Times New Roman"/>
              </a:rPr>
              <a:t>situato sulla pendice </a:t>
            </a:r>
            <a:r>
              <a:rPr sz="1200" spc="-5" dirty="0">
                <a:latin typeface="Times New Roman"/>
                <a:cs typeface="Times New Roman"/>
              </a:rPr>
              <a:t>occidentale del 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Olivi, non </a:t>
            </a:r>
            <a:r>
              <a:rPr sz="1200" spc="-5" dirty="0">
                <a:latin typeface="Times New Roman"/>
                <a:cs typeface="Times New Roman"/>
              </a:rPr>
              <a:t>lontano dal torrente </a:t>
            </a:r>
            <a:r>
              <a:rPr sz="1200" dirty="0">
                <a:latin typeface="Times New Roman"/>
                <a:cs typeface="Times New Roman"/>
              </a:rPr>
              <a:t>Cedron. </a:t>
            </a:r>
            <a:r>
              <a:rPr sz="1200" spc="-5" dirty="0">
                <a:latin typeface="Times New Roman"/>
                <a:cs typeface="Times New Roman"/>
              </a:rPr>
              <a:t>Essi trascorrevano generalmente </a:t>
            </a:r>
            <a:r>
              <a:rPr sz="1200" dirty="0">
                <a:latin typeface="Times New Roman"/>
                <a:cs typeface="Times New Roman"/>
              </a:rPr>
              <a:t>i sabati di fine </a:t>
            </a:r>
            <a:r>
              <a:rPr sz="1200" spc="-5" dirty="0">
                <a:latin typeface="Times New Roman"/>
                <a:cs typeface="Times New Roman"/>
              </a:rPr>
              <a:t>settimana con Lazzaro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sorelle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Gesù </a:t>
            </a:r>
            <a:r>
              <a:rPr sz="1200" dirty="0">
                <a:latin typeface="Times New Roman"/>
                <a:cs typeface="Times New Roman"/>
              </a:rPr>
              <a:t>entrò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poche volte </a:t>
            </a:r>
            <a:r>
              <a:rPr sz="1200" spc="-5" dirty="0">
                <a:latin typeface="Times New Roman"/>
                <a:cs typeface="Times New Roman"/>
              </a:rPr>
              <a:t>all’interno delle </a:t>
            </a:r>
            <a:r>
              <a:rPr sz="1200" dirty="0">
                <a:latin typeface="Times New Roman"/>
                <a:cs typeface="Times New Roman"/>
              </a:rPr>
              <a:t>mura 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cercatori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18475" cy="17875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2882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interessati </a:t>
            </a:r>
            <a:r>
              <a:rPr sz="1200" dirty="0">
                <a:latin typeface="Times New Roman"/>
                <a:cs typeface="Times New Roman"/>
              </a:rPr>
              <a:t>andarono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Getsemani per </a:t>
            </a:r>
            <a:r>
              <a:rPr sz="1200" spc="-5" dirty="0">
                <a:latin typeface="Times New Roman"/>
                <a:cs typeface="Times New Roman"/>
              </a:rPr>
              <a:t>intrattenersi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Un venerdì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Nicodemo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Giuseppe </a:t>
            </a:r>
            <a:r>
              <a:rPr sz="1200" spc="-5" dirty="0">
                <a:latin typeface="Times New Roman"/>
                <a:cs typeface="Times New Roman"/>
              </a:rPr>
              <a:t>d’Arimatea si  avventurarono </a:t>
            </a:r>
            <a:r>
              <a:rPr sz="1200" dirty="0">
                <a:latin typeface="Times New Roman"/>
                <a:cs typeface="Times New Roman"/>
              </a:rPr>
              <a:t>a rendere visita 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tornarono </a:t>
            </a:r>
            <a:r>
              <a:rPr sz="1200" spc="-5" dirty="0">
                <a:latin typeface="Times New Roman"/>
                <a:cs typeface="Times New Roman"/>
              </a:rPr>
              <a:t>indietro per </a:t>
            </a:r>
            <a:r>
              <a:rPr sz="1200" dirty="0">
                <a:latin typeface="Times New Roman"/>
                <a:cs typeface="Times New Roman"/>
              </a:rPr>
              <a:t>la paura dopo </a:t>
            </a:r>
            <a:r>
              <a:rPr sz="1200" spc="-5" dirty="0">
                <a:latin typeface="Times New Roman"/>
                <a:cs typeface="Times New Roman"/>
              </a:rPr>
              <a:t>essere arrivati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della tenda del 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certamente,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percepirono che Gesù conosceva </a:t>
            </a:r>
            <a:r>
              <a:rPr sz="1200" dirty="0">
                <a:latin typeface="Times New Roman"/>
                <a:cs typeface="Times New Roman"/>
              </a:rPr>
              <a:t>tutto quello che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facevano.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(1606.2) 142:8.5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seppero che </a:t>
            </a:r>
            <a:r>
              <a:rPr sz="1200" spc="-5" dirty="0">
                <a:latin typeface="Times New Roman"/>
                <a:cs typeface="Times New Roman"/>
              </a:rPr>
              <a:t>Gesù era ritornato </a:t>
            </a:r>
            <a:r>
              <a:rPr sz="1200" dirty="0">
                <a:latin typeface="Times New Roman"/>
                <a:cs typeface="Times New Roman"/>
              </a:rPr>
              <a:t>a Gerusalemme, </a:t>
            </a:r>
            <a:r>
              <a:rPr sz="1200" spc="-5" dirty="0">
                <a:latin typeface="Times New Roman"/>
                <a:cs typeface="Times New Roman"/>
              </a:rPr>
              <a:t>si prepararono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arrestarlo;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 notarono che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 delle predicazioni pubbliche, conclusero che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spaventato </a:t>
            </a:r>
            <a:r>
              <a:rPr sz="1200" dirty="0">
                <a:latin typeface="Times New Roman"/>
                <a:cs typeface="Times New Roman"/>
              </a:rPr>
              <a:t>dalla loro </a:t>
            </a:r>
            <a:r>
              <a:rPr sz="1200" spc="-5" dirty="0">
                <a:latin typeface="Times New Roman"/>
                <a:cs typeface="Times New Roman"/>
              </a:rPr>
              <a:t>reazione precedente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decisero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lasciarlo proseguire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forma </a:t>
            </a:r>
            <a:r>
              <a:rPr sz="1200" dirty="0">
                <a:latin typeface="Times New Roman"/>
                <a:cs typeface="Times New Roman"/>
              </a:rPr>
              <a:t>privata senza più </a:t>
            </a:r>
            <a:r>
              <a:rPr sz="1200" spc="-5" dirty="0">
                <a:latin typeface="Times New Roman"/>
                <a:cs typeface="Times New Roman"/>
              </a:rPr>
              <a:t>molestarlo.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affari continuarono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tranquillamente fino agli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giugno,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Simone, un </a:t>
            </a:r>
            <a:r>
              <a:rPr sz="1200" spc="-5" dirty="0">
                <a:latin typeface="Times New Roman"/>
                <a:cs typeface="Times New Roman"/>
              </a:rPr>
              <a:t>membro del Sinedrio, abbracciò pubblicamente 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averlo annunciato ai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degli Ebrei. Immediatamente sorse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agitazione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arrestare </a:t>
            </a:r>
            <a:r>
              <a:rPr sz="1200" dirty="0">
                <a:latin typeface="Times New Roman"/>
                <a:cs typeface="Times New Roman"/>
              </a:rPr>
              <a:t>Gesù, e  divenne </a:t>
            </a:r>
            <a:r>
              <a:rPr sz="1200" spc="-5" dirty="0">
                <a:latin typeface="Times New Roman"/>
                <a:cs typeface="Times New Roman"/>
              </a:rPr>
              <a:t>così forte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ritirarsi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città della Samaria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Decapoli.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12064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traversata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Samaria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44509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(1607.1) 143:0.1 </a:t>
            </a:r>
            <a:r>
              <a:rPr sz="1200" spc="-10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giugno dell’anno </a:t>
            </a:r>
            <a:r>
              <a:rPr sz="1200" dirty="0">
                <a:latin typeface="Times New Roman"/>
                <a:cs typeface="Times New Roman"/>
              </a:rPr>
              <a:t>27 d.C.,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opposizione </a:t>
            </a:r>
            <a:r>
              <a:rPr sz="1200" spc="-5" dirty="0">
                <a:latin typeface="Times New Roman"/>
                <a:cs typeface="Times New Roman"/>
              </a:rPr>
              <a:t>dei capi religiosi ebrei, </a:t>
            </a:r>
            <a:r>
              <a:rPr sz="1200" dirty="0">
                <a:latin typeface="Times New Roman"/>
                <a:cs typeface="Times New Roman"/>
              </a:rPr>
              <a:t>Gesù e i dodici 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da Gerusalemme 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inviato le loro tende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pochi </a:t>
            </a:r>
            <a:r>
              <a:rPr sz="1200" dirty="0">
                <a:latin typeface="Times New Roman"/>
                <a:cs typeface="Times New Roman"/>
              </a:rPr>
              <a:t>effetti </a:t>
            </a:r>
            <a:r>
              <a:rPr sz="1200" spc="-5" dirty="0">
                <a:latin typeface="Times New Roman"/>
                <a:cs typeface="Times New Roman"/>
              </a:rPr>
              <a:t>personali perché fossero custoditi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Andando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Samaria essi si fermarono </a:t>
            </a:r>
            <a:r>
              <a:rPr sz="1200" dirty="0">
                <a:latin typeface="Times New Roman"/>
                <a:cs typeface="Times New Roman"/>
              </a:rPr>
              <a:t>il sabato a </a:t>
            </a:r>
            <a:r>
              <a:rPr sz="1200" spc="-5" dirty="0">
                <a:latin typeface="Times New Roman"/>
                <a:cs typeface="Times New Roman"/>
              </a:rPr>
              <a:t>Betel. Qui predicarono per parecchi giorni alla </a:t>
            </a:r>
            <a:r>
              <a:rPr sz="1200" dirty="0">
                <a:latin typeface="Times New Roman"/>
                <a:cs typeface="Times New Roman"/>
              </a:rPr>
              <a:t>gente </a:t>
            </a:r>
            <a:r>
              <a:rPr sz="1200" spc="-5" dirty="0">
                <a:latin typeface="Times New Roman"/>
                <a:cs typeface="Times New Roman"/>
              </a:rPr>
              <a:t>che  veniva </a:t>
            </a:r>
            <a:r>
              <a:rPr sz="1200" dirty="0">
                <a:latin typeface="Times New Roman"/>
                <a:cs typeface="Times New Roman"/>
              </a:rPr>
              <a:t>da Gofna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Efraim. Un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Arimatea </a:t>
            </a:r>
            <a:r>
              <a:rPr sz="1200" dirty="0">
                <a:latin typeface="Times New Roman"/>
                <a:cs typeface="Times New Roman"/>
              </a:rPr>
              <a:t>e di Tamna </a:t>
            </a:r>
            <a:r>
              <a:rPr sz="1200" spc="-5" dirty="0">
                <a:latin typeface="Times New Roman"/>
                <a:cs typeface="Times New Roman"/>
              </a:rPr>
              <a:t>venne ad invitare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villaggi.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ed </a:t>
            </a:r>
            <a:r>
              <a:rPr sz="1200" dirty="0">
                <a:latin typeface="Times New Roman"/>
                <a:cs typeface="Times New Roman"/>
              </a:rPr>
              <a:t>i suoi apostoli </a:t>
            </a:r>
            <a:r>
              <a:rPr sz="1200" spc="-5" dirty="0">
                <a:latin typeface="Times New Roman"/>
                <a:cs typeface="Times New Roman"/>
              </a:rPr>
              <a:t>trascorsero </a:t>
            </a:r>
            <a:r>
              <a:rPr sz="1200" dirty="0">
                <a:latin typeface="Times New Roman"/>
                <a:cs typeface="Times New Roman"/>
              </a:rPr>
              <a:t>più di due </a:t>
            </a:r>
            <a:r>
              <a:rPr sz="1200" spc="-5" dirty="0">
                <a:latin typeface="Times New Roman"/>
                <a:cs typeface="Times New Roman"/>
              </a:rPr>
              <a:t>settimane ad istruire gli Ebrei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Samaritani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regione,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dei quali  </a:t>
            </a:r>
            <a:r>
              <a:rPr sz="1200" spc="-5" dirty="0">
                <a:latin typeface="Times New Roman"/>
                <a:cs typeface="Times New Roman"/>
              </a:rPr>
              <a:t>provenivano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Antipatride per ascoltare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44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(1607.2) 143:0.2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della Samaria </a:t>
            </a:r>
            <a:r>
              <a:rPr sz="1200" dirty="0">
                <a:latin typeface="Times New Roman"/>
                <a:cs typeface="Times New Roman"/>
              </a:rPr>
              <a:t>meridionale </a:t>
            </a:r>
            <a:r>
              <a:rPr sz="1200" spc="-5" dirty="0">
                <a:latin typeface="Times New Roman"/>
                <a:cs typeface="Times New Roman"/>
              </a:rPr>
              <a:t>ascoltò Gesù con gioia,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apostoli, ad eccezione </a:t>
            </a:r>
            <a:r>
              <a:rPr sz="1200" dirty="0">
                <a:latin typeface="Times New Roman"/>
                <a:cs typeface="Times New Roman"/>
              </a:rPr>
              <a:t>di Giuda </a:t>
            </a:r>
            <a:r>
              <a:rPr sz="1200" spc="-5" dirty="0">
                <a:latin typeface="Times New Roman"/>
                <a:cs typeface="Times New Roman"/>
              </a:rPr>
              <a:t>Iscariota,  riuscirono </a:t>
            </a:r>
            <a:r>
              <a:rPr sz="1200" dirty="0">
                <a:latin typeface="Times New Roman"/>
                <a:cs typeface="Times New Roman"/>
              </a:rPr>
              <a:t>a vincere </a:t>
            </a:r>
            <a:r>
              <a:rPr sz="1200" spc="-5" dirty="0">
                <a:latin typeface="Times New Roman"/>
                <a:cs typeface="Times New Roman"/>
              </a:rPr>
              <a:t>gran parte dei loro </a:t>
            </a:r>
            <a:r>
              <a:rPr sz="1200" dirty="0">
                <a:latin typeface="Times New Roman"/>
                <a:cs typeface="Times New Roman"/>
              </a:rPr>
              <a:t>pregiudizi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Samaritani.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difficile per Giuda amare questi Samaritani.  L’ultima settimana </a:t>
            </a:r>
            <a:r>
              <a:rPr sz="1200" dirty="0">
                <a:latin typeface="Times New Roman"/>
                <a:cs typeface="Times New Roman"/>
              </a:rPr>
              <a:t>di luglio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si prepararono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nuove </a:t>
            </a:r>
            <a:r>
              <a:rPr sz="1200" spc="-5" dirty="0">
                <a:latin typeface="Times New Roman"/>
                <a:cs typeface="Times New Roman"/>
              </a:rPr>
              <a:t>città greche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Fasaelide </a:t>
            </a:r>
            <a:r>
              <a:rPr sz="1200" dirty="0">
                <a:latin typeface="Times New Roman"/>
                <a:cs typeface="Times New Roman"/>
              </a:rPr>
              <a:t>e di Archelaide  vicine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predicazione ad Archelaide</a:t>
            </a:r>
            <a:endParaRPr sz="1600">
              <a:latin typeface="Times New Roman"/>
              <a:cs typeface="Times New Roman"/>
            </a:endParaRPr>
          </a:p>
          <a:p>
            <a:pPr marL="63500" marR="6286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(1607.3) 143:1.1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prima metà </a:t>
            </a:r>
            <a:r>
              <a:rPr sz="1200" spc="-5" dirty="0">
                <a:latin typeface="Times New Roman"/>
                <a:cs typeface="Times New Roman"/>
              </a:rPr>
              <a:t>del mese d’agosto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apostolico stabilì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quartier generale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città greche </a:t>
            </a:r>
            <a:r>
              <a:rPr sz="1200" dirty="0">
                <a:latin typeface="Times New Roman"/>
                <a:cs typeface="Times New Roman"/>
              </a:rPr>
              <a:t>di Archelaide  e di </a:t>
            </a:r>
            <a:r>
              <a:rPr sz="1200" spc="-5" dirty="0">
                <a:latin typeface="Times New Roman"/>
                <a:cs typeface="Times New Roman"/>
              </a:rPr>
              <a:t>Fasaelide,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essi fecero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prima esperienza predicando </a:t>
            </a:r>
            <a:r>
              <a:rPr sz="1200" dirty="0">
                <a:latin typeface="Times New Roman"/>
                <a:cs typeface="Times New Roman"/>
              </a:rPr>
              <a:t>a delle </a:t>
            </a:r>
            <a:r>
              <a:rPr sz="1200" spc="-5" dirty="0">
                <a:latin typeface="Times New Roman"/>
                <a:cs typeface="Times New Roman"/>
              </a:rPr>
              <a:t>assemblee composte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da Gentili —  </a:t>
            </a:r>
            <a:r>
              <a:rPr sz="1200" spc="-5" dirty="0">
                <a:latin typeface="Times New Roman"/>
                <a:cs typeface="Times New Roman"/>
              </a:rPr>
              <a:t>Greci, </a:t>
            </a:r>
            <a:r>
              <a:rPr sz="1200" dirty="0">
                <a:latin typeface="Times New Roman"/>
                <a:cs typeface="Times New Roman"/>
              </a:rPr>
              <a:t>Romani e Siriani — poiché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abitavano </a:t>
            </a:r>
            <a:r>
              <a:rPr sz="1200" dirty="0">
                <a:latin typeface="Times New Roman"/>
                <a:cs typeface="Times New Roman"/>
              </a:rPr>
              <a:t>in queste due città </a:t>
            </a:r>
            <a:r>
              <a:rPr sz="1200" spc="-5" dirty="0">
                <a:latin typeface="Times New Roman"/>
                <a:cs typeface="Times New Roman"/>
              </a:rPr>
              <a:t>greche. Nei contatti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questi cittadini romani, gli  apostoli incontrarono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difficoltà nella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del messaggio del regno futuro,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s’imbatterono </a:t>
            </a:r>
            <a:r>
              <a:rPr sz="1200" dirty="0">
                <a:latin typeface="Times New Roman"/>
                <a:cs typeface="Times New Roman"/>
              </a:rPr>
              <a:t>in nuove obiezioni </a:t>
            </a:r>
            <a:r>
              <a:rPr sz="1200" spc="-5" dirty="0">
                <a:latin typeface="Times New Roman"/>
                <a:cs typeface="Times New Roman"/>
              </a:rPr>
              <a:t>agli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riunioni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con </a:t>
            </a:r>
            <a:r>
              <a:rPr sz="1200" dirty="0">
                <a:latin typeface="Times New Roman"/>
                <a:cs typeface="Times New Roman"/>
              </a:rPr>
              <a:t>i suoi apostoli, </a:t>
            </a:r>
            <a:r>
              <a:rPr sz="1200" spc="-5" dirty="0">
                <a:latin typeface="Times New Roman"/>
                <a:cs typeface="Times New Roman"/>
              </a:rPr>
              <a:t>Gesù ascoltò attentamente queste </a:t>
            </a:r>
            <a:r>
              <a:rPr sz="1200" dirty="0">
                <a:latin typeface="Times New Roman"/>
                <a:cs typeface="Times New Roman"/>
              </a:rPr>
              <a:t>obiezioni al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riferivano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esperienze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del loro lavoro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943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(1607.4) 143:1.2 </a:t>
            </a:r>
            <a:r>
              <a:rPr sz="1200" spc="-5" dirty="0">
                <a:latin typeface="Times New Roman"/>
                <a:cs typeface="Times New Roman"/>
              </a:rPr>
              <a:t>Una domanda </a:t>
            </a:r>
            <a:r>
              <a:rPr sz="1200" dirty="0">
                <a:latin typeface="Times New Roman"/>
                <a:cs typeface="Times New Roman"/>
              </a:rPr>
              <a:t>posta da </a:t>
            </a:r>
            <a:r>
              <a:rPr sz="1200" spc="-5" dirty="0">
                <a:latin typeface="Times New Roman"/>
                <a:cs typeface="Times New Roman"/>
              </a:rPr>
              <a:t>Filippo era </a:t>
            </a:r>
            <a:r>
              <a:rPr sz="1200" dirty="0">
                <a:latin typeface="Times New Roman"/>
                <a:cs typeface="Times New Roman"/>
              </a:rPr>
              <a:t>tipica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difficoltà.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Filippo: “Maestro, questi Greci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Romani </a:t>
            </a:r>
            <a:r>
              <a:rPr sz="1200" dirty="0">
                <a:latin typeface="Times New Roman"/>
                <a:cs typeface="Times New Roman"/>
              </a:rPr>
              <a:t>prendono  </a:t>
            </a:r>
            <a:r>
              <a:rPr sz="1200" spc="-5" dirty="0">
                <a:latin typeface="Times New Roman"/>
                <a:cs typeface="Times New Roman"/>
              </a:rPr>
              <a:t>alla leggera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messaggio, affermando </a:t>
            </a:r>
            <a:r>
              <a:rPr sz="1200" dirty="0">
                <a:latin typeface="Times New Roman"/>
                <a:cs typeface="Times New Roman"/>
              </a:rPr>
              <a:t>che questi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sono adatti soltanto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deboli 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schiavi. Essi </a:t>
            </a:r>
            <a:r>
              <a:rPr sz="1200" dirty="0">
                <a:latin typeface="Times New Roman"/>
                <a:cs typeface="Times New Roman"/>
              </a:rPr>
              <a:t>asseriscono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pagani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superiore 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insegnamento perché </a:t>
            </a:r>
            <a:r>
              <a:rPr sz="1200" dirty="0">
                <a:latin typeface="Times New Roman"/>
                <a:cs typeface="Times New Roman"/>
              </a:rPr>
              <a:t>ispira </a:t>
            </a:r>
            <a:r>
              <a:rPr sz="1200" spc="-5" dirty="0">
                <a:latin typeface="Times New Roman"/>
                <a:cs typeface="Times New Roman"/>
              </a:rPr>
              <a:t>l’acquisizione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carattere forte, </a:t>
            </a:r>
            <a:r>
              <a:rPr sz="1200" dirty="0">
                <a:latin typeface="Times New Roman"/>
                <a:cs typeface="Times New Roman"/>
              </a:rPr>
              <a:t>robusto e </a:t>
            </a:r>
            <a:r>
              <a:rPr sz="1200" spc="-5" dirty="0">
                <a:latin typeface="Times New Roman"/>
                <a:cs typeface="Times New Roman"/>
              </a:rPr>
              <a:t>grintoso.  Essi affermano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vorremmo </a:t>
            </a:r>
            <a:r>
              <a:rPr sz="1200" dirty="0">
                <a:latin typeface="Times New Roman"/>
                <a:cs typeface="Times New Roman"/>
              </a:rPr>
              <a:t>convertire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in </a:t>
            </a:r>
            <a:r>
              <a:rPr sz="1200" spc="-5" dirty="0">
                <a:latin typeface="Times New Roman"/>
                <a:cs typeface="Times New Roman"/>
              </a:rPr>
              <a:t>deboli esemplari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passivi </a:t>
            </a:r>
            <a:r>
              <a:rPr sz="1200" dirty="0">
                <a:latin typeface="Times New Roman"/>
                <a:cs typeface="Times New Roman"/>
              </a:rPr>
              <a:t>non oppositori </a:t>
            </a:r>
            <a:r>
              <a:rPr sz="1200" spc="-5" dirty="0">
                <a:latin typeface="Times New Roman"/>
                <a:cs typeface="Times New Roman"/>
              </a:rPr>
              <a:t>che scomparirebbero  </a:t>
            </a:r>
            <a:r>
              <a:rPr sz="1200" dirty="0">
                <a:latin typeface="Times New Roman"/>
                <a:cs typeface="Times New Roman"/>
              </a:rPr>
              <a:t>subito dalla </a:t>
            </a:r>
            <a:r>
              <a:rPr sz="1200" spc="-5" dirty="0">
                <a:latin typeface="Times New Roman"/>
                <a:cs typeface="Times New Roman"/>
              </a:rPr>
              <a:t>faccia della terra. Essi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amano, </a:t>
            </a:r>
            <a:r>
              <a:rPr sz="1200" dirty="0">
                <a:latin typeface="Times New Roman"/>
                <a:cs typeface="Times New Roman"/>
              </a:rPr>
              <a:t>Maestro, </a:t>
            </a:r>
            <a:r>
              <a:rPr sz="1200" spc="-5" dirty="0">
                <a:latin typeface="Times New Roman"/>
                <a:cs typeface="Times New Roman"/>
              </a:rPr>
              <a:t>ed ammettono francamente che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celeste ed </a:t>
            </a:r>
            <a:r>
              <a:rPr sz="1200" spc="5" dirty="0">
                <a:latin typeface="Times New Roman"/>
                <a:cs typeface="Times New Roman"/>
              </a:rPr>
              <a:t>ideale,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rifiutano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prenderci sul serio. Essi affermano </a:t>
            </a:r>
            <a:r>
              <a:rPr sz="1200" dirty="0">
                <a:latin typeface="Times New Roman"/>
                <a:cs typeface="Times New Roman"/>
              </a:rPr>
              <a:t>che la tua religione non è 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mondo;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possono vivere  secondo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insegnamento.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Maestro, che cosa diremo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Gentili?”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(1607.5) 143:1.3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ebbe ascoltato </a:t>
            </a:r>
            <a:r>
              <a:rPr sz="1200" dirty="0">
                <a:latin typeface="Times New Roman"/>
                <a:cs typeface="Times New Roman"/>
              </a:rPr>
              <a:t>obiezioni simili </a:t>
            </a:r>
            <a:r>
              <a:rPr sz="1200" spc="-5" dirty="0">
                <a:latin typeface="Times New Roman"/>
                <a:cs typeface="Times New Roman"/>
              </a:rPr>
              <a:t>al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presentate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Tommaso, </a:t>
            </a:r>
            <a:r>
              <a:rPr sz="1200" dirty="0">
                <a:latin typeface="Times New Roman"/>
                <a:cs typeface="Times New Roman"/>
              </a:rPr>
              <a:t>Natanaele, Simone </a:t>
            </a:r>
            <a:r>
              <a:rPr sz="1200" spc="-5" dirty="0">
                <a:latin typeface="Times New Roman"/>
                <a:cs typeface="Times New Roman"/>
              </a:rPr>
              <a:t>Zelota  </a:t>
            </a:r>
            <a:r>
              <a:rPr sz="1200" dirty="0">
                <a:latin typeface="Times New Roman"/>
                <a:cs typeface="Times New Roman"/>
              </a:rPr>
              <a:t>e Matteo, </a:t>
            </a:r>
            <a:r>
              <a:rPr sz="1200" spc="-5" dirty="0">
                <a:latin typeface="Times New Roman"/>
                <a:cs typeface="Times New Roman"/>
              </a:rPr>
              <a:t>disse ai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dodici: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71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(1608.1) 143:1.4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venuto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carattere amorevole </a:t>
            </a:r>
            <a:r>
              <a:rPr sz="1200" dirty="0">
                <a:latin typeface="Times New Roman"/>
                <a:cs typeface="Times New Roman"/>
              </a:rPr>
              <a:t>a tutta  </a:t>
            </a:r>
            <a:r>
              <a:rPr sz="1200" spc="-5" dirty="0">
                <a:latin typeface="Times New Roman"/>
                <a:cs typeface="Times New Roman"/>
              </a:rPr>
              <a:t>l’umanità. Questa, </a:t>
            </a:r>
            <a:r>
              <a:rPr sz="1200" dirty="0">
                <a:latin typeface="Times New Roman"/>
                <a:cs typeface="Times New Roman"/>
              </a:rPr>
              <a:t>fratelli miei, è la mia </a:t>
            </a:r>
            <a:r>
              <a:rPr sz="1200" spc="-5" dirty="0">
                <a:latin typeface="Times New Roman"/>
                <a:cs typeface="Times New Roman"/>
              </a:rPr>
              <a:t>missione.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solo questa cosa </a:t>
            </a:r>
            <a:r>
              <a:rPr sz="1200" dirty="0">
                <a:latin typeface="Times New Roman"/>
                <a:cs typeface="Times New Roman"/>
              </a:rPr>
              <a:t>farò senza </a:t>
            </a:r>
            <a:r>
              <a:rPr sz="1200" spc="-5" dirty="0">
                <a:latin typeface="Times New Roman"/>
                <a:cs typeface="Times New Roman"/>
              </a:rPr>
              <a:t>preoccuparmi del travisamento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miei</a:t>
            </a:r>
            <a:endParaRPr sz="1200">
              <a:latin typeface="Times New Roman"/>
              <a:cs typeface="Times New Roman"/>
            </a:endParaRPr>
          </a:p>
          <a:p>
            <a:pPr marL="63500" marR="622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Gentili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un’altra generazione. Ma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dovreste lasciarvi </a:t>
            </a:r>
            <a:r>
              <a:rPr sz="1200" dirty="0">
                <a:latin typeface="Times New Roman"/>
                <a:cs typeface="Times New Roman"/>
              </a:rPr>
              <a:t>sfuggire il 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anche l’amore divino ha le </a:t>
            </a:r>
            <a:r>
              <a:rPr sz="1200" spc="-5" dirty="0">
                <a:latin typeface="Times New Roman"/>
                <a:cs typeface="Times New Roman"/>
              </a:rPr>
              <a:t>sue severe </a:t>
            </a:r>
            <a:r>
              <a:rPr sz="1200" dirty="0">
                <a:latin typeface="Times New Roman"/>
                <a:cs typeface="Times New Roman"/>
              </a:rPr>
              <a:t>discipline.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per suo figlio </a:t>
            </a:r>
            <a:r>
              <a:rPr sz="1200" dirty="0">
                <a:latin typeface="Times New Roman"/>
                <a:cs typeface="Times New Roman"/>
              </a:rPr>
              <a:t>obbliga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frenare gli  atti insensati della sua avventata discendenza.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sempre comprende </a:t>
            </a:r>
            <a:r>
              <a:rPr sz="1200" dirty="0">
                <a:latin typeface="Times New Roman"/>
                <a:cs typeface="Times New Roman"/>
              </a:rPr>
              <a:t>i motivi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affettuosi della restrittiva </a:t>
            </a:r>
            <a:r>
              <a:rPr sz="1200" dirty="0">
                <a:latin typeface="Times New Roman"/>
                <a:cs typeface="Times New Roman"/>
              </a:rPr>
              <a:t>disciplina 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dirty="0">
                <a:latin typeface="Times New Roman"/>
                <a:cs typeface="Times New Roman"/>
              </a:rPr>
              <a:t>Ma io vi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mio Padre in Paradiso </a:t>
            </a:r>
            <a:r>
              <a:rPr sz="1200" spc="-5" dirty="0">
                <a:latin typeface="Times New Roman"/>
                <a:cs typeface="Times New Roman"/>
              </a:rPr>
              <a:t>governa </a:t>
            </a:r>
            <a:r>
              <a:rPr sz="1200" dirty="0">
                <a:latin typeface="Times New Roman"/>
                <a:cs typeface="Times New Roman"/>
              </a:rPr>
              <a:t>un universo di </a:t>
            </a:r>
            <a:r>
              <a:rPr sz="1200" spc="-5" dirty="0">
                <a:latin typeface="Times New Roman"/>
                <a:cs typeface="Times New Roman"/>
              </a:rPr>
              <a:t>universi con l’irresistibile potere del suo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amore.</a:t>
            </a:r>
            <a:endParaRPr sz="1200">
              <a:latin typeface="Times New Roman"/>
              <a:cs typeface="Times New Roman"/>
            </a:endParaRPr>
          </a:p>
          <a:p>
            <a:pPr marL="63500" marR="1492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realtà spirituali.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una rivelazione </a:t>
            </a:r>
            <a:r>
              <a:rPr sz="1200" spc="-5" dirty="0">
                <a:latin typeface="Times New Roman"/>
                <a:cs typeface="Times New Roman"/>
              </a:rPr>
              <a:t>liberatrice,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suprema. E  </a:t>
            </a:r>
            <a:r>
              <a:rPr sz="1200" spc="-5" dirty="0">
                <a:latin typeface="Times New Roman"/>
                <a:cs typeface="Times New Roman"/>
              </a:rPr>
              <a:t>qualunque grave errore commettano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simili nell’amministrazione attuale del </a:t>
            </a:r>
            <a:r>
              <a:rPr sz="1200" dirty="0">
                <a:latin typeface="Times New Roman"/>
                <a:cs typeface="Times New Roman"/>
              </a:rPr>
              <a:t>mondo, in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futura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che io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</a:t>
            </a:r>
            <a:endParaRPr sz="1200">
              <a:latin typeface="Times New Roman"/>
              <a:cs typeface="Times New Roman"/>
            </a:endParaRPr>
          </a:p>
          <a:p>
            <a:pPr marL="63500" marR="457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proclamo governerà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scopo ultimo </a:t>
            </a:r>
            <a:r>
              <a:rPr sz="1200" spc="-5" dirty="0">
                <a:latin typeface="Times New Roman"/>
                <a:cs typeface="Times New Roman"/>
              </a:rPr>
              <a:t>del progresso </a:t>
            </a:r>
            <a:r>
              <a:rPr sz="1200" dirty="0">
                <a:latin typeface="Times New Roman"/>
                <a:cs typeface="Times New Roman"/>
              </a:rPr>
              <a:t>umano è il </a:t>
            </a:r>
            <a:r>
              <a:rPr sz="1200" spc="-5" dirty="0">
                <a:latin typeface="Times New Roman"/>
                <a:cs typeface="Times New Roman"/>
              </a:rPr>
              <a:t>riverente 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materializzazione amorevole della fratellanza degli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625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81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(1608.2) 143:1.5 </a:t>
            </a:r>
            <a:r>
              <a:rPr sz="1200" spc="-5" dirty="0">
                <a:latin typeface="Times New Roman"/>
                <a:cs typeface="Times New Roman"/>
              </a:rPr>
              <a:t>“Ma chi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1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vangelo era destinato solo agli </a:t>
            </a:r>
            <a:r>
              <a:rPr sz="1200" dirty="0">
                <a:latin typeface="Times New Roman"/>
                <a:cs typeface="Times New Roman"/>
              </a:rPr>
              <a:t>schiavi 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deboli? </a:t>
            </a:r>
            <a:r>
              <a:rPr sz="1200" spc="-5" dirty="0">
                <a:latin typeface="Times New Roman"/>
                <a:cs typeface="Times New Roman"/>
              </a:rPr>
              <a:t>Voi, miei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scelti, assomigliate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deboli? </a:t>
            </a:r>
            <a:r>
              <a:rPr sz="1200" spc="-5" dirty="0">
                <a:latin typeface="Times New Roman"/>
                <a:cs typeface="Times New Roman"/>
              </a:rPr>
              <a:t>Giovanni aveva l’aspetto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debole? Notate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 schiavo della paura?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i poveri e </a:t>
            </a:r>
            <a:r>
              <a:rPr sz="1200" spc="-5" dirty="0">
                <a:latin typeface="Times New Roman"/>
                <a:cs typeface="Times New Roman"/>
              </a:rPr>
              <a:t>gli oppressi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generazione hanno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predicato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 questo mondo </a:t>
            </a:r>
            <a:r>
              <a:rPr sz="1200" spc="-5" dirty="0">
                <a:latin typeface="Times New Roman"/>
                <a:cs typeface="Times New Roman"/>
              </a:rPr>
              <a:t>hanno dimenticato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poveri, </a:t>
            </a:r>
            <a:r>
              <a:rPr sz="1200" dirty="0">
                <a:latin typeface="Times New Roman"/>
                <a:cs typeface="Times New Roman"/>
              </a:rPr>
              <a:t>ma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fa 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persone. Inoltre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poveri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tempo sono i primi a </a:t>
            </a:r>
            <a:r>
              <a:rPr sz="1200" spc="-5" dirty="0">
                <a:latin typeface="Times New Roman"/>
                <a:cs typeface="Times New Roman"/>
              </a:rPr>
              <a:t>prestare attenzione </a:t>
            </a:r>
            <a:r>
              <a:rPr sz="1200" dirty="0">
                <a:latin typeface="Times New Roman"/>
                <a:cs typeface="Times New Roman"/>
              </a:rPr>
              <a:t>all’invito </a:t>
            </a:r>
            <a:r>
              <a:rPr sz="1200" spc="-5" dirty="0">
                <a:latin typeface="Times New Roman"/>
                <a:cs typeface="Times New Roman"/>
              </a:rPr>
              <a:t>al pentimento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all’accettazione  della filiazione.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predicato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—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 Gentili,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e Romani,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e poveri, 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schiavi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egualmente ai giovani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vecchi, </a:t>
            </a:r>
            <a:r>
              <a:rPr sz="1200" dirty="0">
                <a:latin typeface="Times New Roman"/>
                <a:cs typeface="Times New Roman"/>
              </a:rPr>
              <a:t>ai maschi e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femmine.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(1608.3) 143:1.6 </a:t>
            </a:r>
            <a:r>
              <a:rPr sz="1200" spc="-5" dirty="0">
                <a:latin typeface="Times New Roman"/>
                <a:cs typeface="Times New Roman"/>
              </a:rPr>
              <a:t>“Perché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d’amore e </a:t>
            </a:r>
            <a:r>
              <a:rPr sz="1200" spc="-5" dirty="0">
                <a:latin typeface="Times New Roman"/>
                <a:cs typeface="Times New Roman"/>
              </a:rPr>
              <a:t>si compiace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praticare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non imbevetevi </a:t>
            </a:r>
            <a:r>
              <a:rPr sz="1200" spc="-5" dirty="0">
                <a:latin typeface="Times New Roman"/>
                <a:cs typeface="Times New Roman"/>
              </a:rPr>
              <a:t>dell’idea che </a:t>
            </a:r>
            <a:r>
              <a:rPr sz="1200" dirty="0">
                <a:latin typeface="Times New Roman"/>
                <a:cs typeface="Times New Roman"/>
              </a:rPr>
              <a:t>il servizio  </a:t>
            </a:r>
            <a:r>
              <a:rPr sz="1200" spc="-5" dirty="0">
                <a:latin typeface="Times New Roman"/>
                <a:cs typeface="Times New Roman"/>
              </a:rPr>
              <a:t>del regno sia </a:t>
            </a:r>
            <a:r>
              <a:rPr sz="1200" dirty="0">
                <a:latin typeface="Times New Roman"/>
                <a:cs typeface="Times New Roman"/>
              </a:rPr>
              <a:t>di una facilità monotona. </a:t>
            </a:r>
            <a:r>
              <a:rPr sz="1200" spc="-5" dirty="0">
                <a:latin typeface="Times New Roman"/>
                <a:cs typeface="Times New Roman"/>
              </a:rPr>
              <a:t>L’ascensione al Paradiso </a:t>
            </a:r>
            <a:r>
              <a:rPr sz="1200" dirty="0">
                <a:latin typeface="Times New Roman"/>
                <a:cs typeface="Times New Roman"/>
              </a:rPr>
              <a:t>è l’avventura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tempi,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dura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conquista</a:t>
            </a:r>
            <a:endParaRPr sz="1200">
              <a:latin typeface="Times New Roman"/>
              <a:cs typeface="Times New Roman"/>
            </a:endParaRPr>
          </a:p>
          <a:p>
            <a:pPr marL="63500" marR="21780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dell’eternità.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del </a:t>
            </a:r>
            <a:r>
              <a:rPr sz="1200" spc="-5" dirty="0">
                <a:latin typeface="Times New Roman"/>
                <a:cs typeface="Times New Roman"/>
              </a:rPr>
              <a:t>regno sulla </a:t>
            </a:r>
            <a:r>
              <a:rPr sz="1200" dirty="0">
                <a:latin typeface="Times New Roman"/>
                <a:cs typeface="Times New Roman"/>
              </a:rPr>
              <a:t>terra farà appello a tutta la </a:t>
            </a:r>
            <a:r>
              <a:rPr sz="1200" spc="-5" dirty="0">
                <a:latin typeface="Times New Roman"/>
                <a:cs typeface="Times New Roman"/>
              </a:rPr>
              <a:t>coraggiosa </a:t>
            </a:r>
            <a:r>
              <a:rPr sz="1200" dirty="0">
                <a:latin typeface="Times New Roman"/>
                <a:cs typeface="Times New Roman"/>
              </a:rPr>
              <a:t>virilità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ed i </a:t>
            </a:r>
            <a:r>
              <a:rPr sz="1200" spc="-5" dirty="0">
                <a:latin typeface="Times New Roman"/>
                <a:cs typeface="Times New Roman"/>
              </a:rPr>
              <a:t>vostri collaboratori potrete  radunare. </a:t>
            </a:r>
            <a:r>
              <a:rPr sz="1200" dirty="0">
                <a:latin typeface="Times New Roman"/>
                <a:cs typeface="Times New Roman"/>
              </a:rPr>
              <a:t>Molti di voi </a:t>
            </a:r>
            <a:r>
              <a:rPr sz="1200" spc="-5" dirty="0">
                <a:latin typeface="Times New Roman"/>
                <a:cs typeface="Times New Roman"/>
              </a:rPr>
              <a:t>saranno messi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per la vostra </a:t>
            </a:r>
            <a:r>
              <a:rPr sz="1200" spc="-5" dirty="0">
                <a:latin typeface="Times New Roman"/>
                <a:cs typeface="Times New Roman"/>
              </a:rPr>
              <a:t>fedeltà al </a:t>
            </a:r>
            <a:r>
              <a:rPr sz="1200" dirty="0">
                <a:latin typeface="Times New Roman"/>
                <a:cs typeface="Times New Roman"/>
              </a:rPr>
              <a:t>vangelo di questo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morire </a:t>
            </a:r>
            <a:r>
              <a:rPr sz="1200" spc="-5" dirty="0">
                <a:latin typeface="Times New Roman"/>
                <a:cs typeface="Times New Roman"/>
              </a:rPr>
              <a:t>sul fronte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battaglia fisica, quando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rafforzato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vuole una </a:t>
            </a:r>
            <a:r>
              <a:rPr sz="1200" spc="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e profonda di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e di devozione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per donare la propria </a:t>
            </a:r>
            <a:r>
              <a:rPr sz="1200" spc="-5" dirty="0">
                <a:latin typeface="Times New Roman"/>
                <a:cs typeface="Times New Roman"/>
              </a:rPr>
              <a:t>vita, serenamente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soli,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custodita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260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(1608.4) 143:1.7 </a:t>
            </a:r>
            <a:r>
              <a:rPr sz="1200" spc="-10" dirty="0">
                <a:latin typeface="Times New Roman"/>
                <a:cs typeface="Times New Roman"/>
              </a:rPr>
              <a:t>“Oggi </a:t>
            </a:r>
            <a:r>
              <a:rPr sz="1200" dirty="0">
                <a:latin typeface="Times New Roman"/>
                <a:cs typeface="Times New Roman"/>
              </a:rPr>
              <a:t>i non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rimproverarvi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delle </a:t>
            </a:r>
            <a:r>
              <a:rPr sz="1200" dirty="0">
                <a:latin typeface="Times New Roman"/>
                <a:cs typeface="Times New Roman"/>
              </a:rPr>
              <a:t>vite di non  </a:t>
            </a:r>
            <a:r>
              <a:rPr sz="1200" spc="-5" dirty="0">
                <a:latin typeface="Times New Roman"/>
                <a:cs typeface="Times New Roman"/>
              </a:rPr>
              <a:t>violenza, </a:t>
            </a:r>
            <a:r>
              <a:rPr sz="1200" dirty="0">
                <a:latin typeface="Times New Roman"/>
                <a:cs typeface="Times New Roman"/>
              </a:rPr>
              <a:t>ma voi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volontari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lista 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sinceri nel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regno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stupiranno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63500" marR="438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l’umanità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eroica </a:t>
            </a:r>
            <a:r>
              <a:rPr sz="1200" dirty="0">
                <a:latin typeface="Times New Roman"/>
                <a:cs typeface="Times New Roman"/>
              </a:rPr>
              <a:t>devozione a </a:t>
            </a:r>
            <a:r>
              <a:rPr sz="1200" spc="-5" dirty="0">
                <a:latin typeface="Times New Roman"/>
                <a:cs typeface="Times New Roman"/>
              </a:rPr>
              <a:t>questi insegnamenti. Nessun </a:t>
            </a:r>
            <a:r>
              <a:rPr sz="1200" dirty="0">
                <a:latin typeface="Times New Roman"/>
                <a:cs typeface="Times New Roman"/>
              </a:rPr>
              <a:t>esercito del mondo ha </a:t>
            </a:r>
            <a:r>
              <a:rPr sz="1200" spc="-5" dirty="0">
                <a:latin typeface="Times New Roman"/>
                <a:cs typeface="Times New Roman"/>
              </a:rPr>
              <a:t>mai mostrato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e audacia di 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saranno mostrati </a:t>
            </a:r>
            <a:r>
              <a:rPr sz="1200" dirty="0">
                <a:latin typeface="Times New Roman"/>
                <a:cs typeface="Times New Roman"/>
              </a:rPr>
              <a:t>da voi 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vostri leali </a:t>
            </a:r>
            <a:r>
              <a:rPr sz="1200" spc="-5" dirty="0">
                <a:latin typeface="Times New Roman"/>
                <a:cs typeface="Times New Roman"/>
              </a:rPr>
              <a:t>successori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mondo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7493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è la forma più bassa di </a:t>
            </a:r>
            <a:r>
              <a:rPr sz="1200" spc="-5" dirty="0">
                <a:latin typeface="Times New Roman"/>
                <a:cs typeface="Times New Roman"/>
              </a:rPr>
              <a:t>audacia. L’audacia mentale </a:t>
            </a:r>
            <a:r>
              <a:rPr sz="1200" dirty="0">
                <a:latin typeface="Times New Roman"/>
                <a:cs typeface="Times New Roman"/>
              </a:rPr>
              <a:t>è un tipo 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umano, ma 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supremo è la fedeltà </a:t>
            </a:r>
            <a:r>
              <a:rPr sz="1200" spc="-5" dirty="0">
                <a:latin typeface="Times New Roman"/>
                <a:cs typeface="Times New Roman"/>
              </a:rPr>
              <a:t>inflessibile alle </a:t>
            </a:r>
            <a:r>
              <a:rPr sz="1200" dirty="0">
                <a:latin typeface="Times New Roman"/>
                <a:cs typeface="Times New Roman"/>
              </a:rPr>
              <a:t>illuminate convinzioni </a:t>
            </a:r>
            <a:r>
              <a:rPr sz="1200" spc="-5" dirty="0">
                <a:latin typeface="Times New Roman"/>
                <a:cs typeface="Times New Roman"/>
              </a:rPr>
              <a:t>delle  profonde realtà spirituali. Un tale coraggio costituisce l’eroismo degli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conoscono Dio.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spc="5" dirty="0">
                <a:latin typeface="Times New Roman"/>
                <a:cs typeface="Times New Roman"/>
              </a:rPr>
              <a:t>uomini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Dio; voi siete in </a:t>
            </a:r>
            <a:r>
              <a:rPr sz="1200" spc="-5" dirty="0">
                <a:latin typeface="Times New Roman"/>
                <a:cs typeface="Times New Roman"/>
              </a:rPr>
              <a:t>verità gli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64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73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(1608.5) 143:1.8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Gesù disse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quell’occasione, </a:t>
            </a:r>
            <a:r>
              <a:rPr sz="1200" dirty="0">
                <a:latin typeface="Times New Roman"/>
                <a:cs typeface="Times New Roman"/>
              </a:rPr>
              <a:t>ma è l’introduzione </a:t>
            </a:r>
            <a:r>
              <a:rPr sz="1200" spc="-5" dirty="0">
                <a:latin typeface="Times New Roman"/>
                <a:cs typeface="Times New Roman"/>
              </a:rPr>
              <a:t>del suo discorso;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proseguì  dilungandosi nell’amplificazione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nell’illustrazione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dichiarazione. Questo </a:t>
            </a:r>
            <a:r>
              <a:rPr sz="1200" dirty="0">
                <a:latin typeface="Times New Roman"/>
                <a:cs typeface="Times New Roman"/>
              </a:rPr>
              <a:t>fu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appassionati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 abbia mai </a:t>
            </a:r>
            <a:r>
              <a:rPr sz="1200" dirty="0">
                <a:latin typeface="Times New Roman"/>
                <a:cs typeface="Times New Roman"/>
              </a:rPr>
              <a:t>rivolto ai dodici.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parlava raramente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forte sentimento, ma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una di </a:t>
            </a:r>
            <a:r>
              <a:rPr sz="1200" spc="-5" dirty="0">
                <a:latin typeface="Times New Roman"/>
                <a:cs typeface="Times New Roman"/>
              </a:rPr>
              <a:t>quelle  rare </a:t>
            </a:r>
            <a:r>
              <a:rPr sz="1200" dirty="0">
                <a:latin typeface="Times New Roman"/>
                <a:cs typeface="Times New Roman"/>
              </a:rPr>
              <a:t>occasioni in cui </a:t>
            </a:r>
            <a:r>
              <a:rPr sz="1200" spc="-5" dirty="0">
                <a:latin typeface="Times New Roman"/>
                <a:cs typeface="Times New Roman"/>
              </a:rPr>
              <a:t>egli parlò con </a:t>
            </a:r>
            <a:r>
              <a:rPr sz="1200" dirty="0">
                <a:latin typeface="Times New Roman"/>
                <a:cs typeface="Times New Roman"/>
              </a:rPr>
              <a:t>manifesta </a:t>
            </a:r>
            <a:r>
              <a:rPr sz="1200" spc="-5" dirty="0">
                <a:latin typeface="Times New Roman"/>
                <a:cs typeface="Times New Roman"/>
              </a:rPr>
              <a:t>gravità, accompagnata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marcata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(1609.1) 143:1.9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risultato sulla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pubblica e </a:t>
            </a:r>
            <a:r>
              <a:rPr sz="1200" spc="-5" dirty="0">
                <a:latin typeface="Times New Roman"/>
                <a:cs typeface="Times New Roman"/>
              </a:rPr>
              <a:t>sul ministero personale degli apostoli fu immediato;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quello stesso giorno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messaggio prese </a:t>
            </a:r>
            <a:r>
              <a:rPr sz="1200" dirty="0">
                <a:latin typeface="Times New Roman"/>
                <a:cs typeface="Times New Roman"/>
              </a:rPr>
              <a:t>un nuovo tono di </a:t>
            </a:r>
            <a:r>
              <a:rPr sz="1200" spc="-5" dirty="0">
                <a:latin typeface="Times New Roman"/>
                <a:cs typeface="Times New Roman"/>
              </a:rPr>
              <a:t>coraggiosa padronanza. </a:t>
            </a:r>
            <a:r>
              <a:rPr sz="1200" dirty="0">
                <a:latin typeface="Times New Roman"/>
                <a:cs typeface="Times New Roman"/>
              </a:rPr>
              <a:t>I dodici continuarono </a:t>
            </a:r>
            <a:r>
              <a:rPr sz="1200" spc="-5" dirty="0">
                <a:latin typeface="Times New Roman"/>
                <a:cs typeface="Times New Roman"/>
              </a:rPr>
              <a:t>ad acquisire </a:t>
            </a:r>
            <a:r>
              <a:rPr sz="1200" dirty="0">
                <a:latin typeface="Times New Roman"/>
                <a:cs typeface="Times New Roman"/>
              </a:rPr>
              <a:t>lo spirito di dinamicità </a:t>
            </a:r>
            <a:r>
              <a:rPr sz="1200" spc="-5" dirty="0">
                <a:latin typeface="Times New Roman"/>
                <a:cs typeface="Times New Roman"/>
              </a:rPr>
              <a:t>positiva 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predicazione delle </a:t>
            </a:r>
            <a:r>
              <a:rPr sz="1200" dirty="0">
                <a:latin typeface="Times New Roman"/>
                <a:cs typeface="Times New Roman"/>
              </a:rPr>
              <a:t>virtù </a:t>
            </a:r>
            <a:r>
              <a:rPr sz="1200" spc="-5" dirty="0">
                <a:latin typeface="Times New Roman"/>
                <a:cs typeface="Times New Roman"/>
              </a:rPr>
              <a:t>negative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ingiunzioni passive del poliedrico insegnamento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lezione sulla padronanza di se</a:t>
            </a:r>
            <a:r>
              <a:rPr sz="1600" b="1" spc="4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stessi</a:t>
            </a:r>
            <a:endParaRPr sz="16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(1609.2) 143:2.1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esemplare perfezionato dell’umana </a:t>
            </a:r>
            <a:r>
              <a:rPr sz="1200" dirty="0">
                <a:latin typeface="Times New Roman"/>
                <a:cs typeface="Times New Roman"/>
              </a:rPr>
              <a:t>padronanza di </a:t>
            </a:r>
            <a:r>
              <a:rPr sz="1200" spc="-5" dirty="0">
                <a:latin typeface="Times New Roman"/>
                <a:cs typeface="Times New Roman"/>
              </a:rPr>
              <a:t>sé. Quando fu insultato, </a:t>
            </a:r>
            <a:r>
              <a:rPr sz="1200" dirty="0">
                <a:latin typeface="Times New Roman"/>
                <a:cs typeface="Times New Roman"/>
              </a:rPr>
              <a:t>non insultò; </a:t>
            </a:r>
            <a:r>
              <a:rPr sz="1200" spc="-5" dirty="0">
                <a:latin typeface="Times New Roman"/>
                <a:cs typeface="Times New Roman"/>
              </a:rPr>
              <a:t>quando soffrì,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profferì alcuna minaccia contro </a:t>
            </a:r>
            <a:r>
              <a:rPr sz="1200" dirty="0">
                <a:latin typeface="Times New Roman"/>
                <a:cs typeface="Times New Roman"/>
              </a:rPr>
              <a:t>i suoi tormentatori; </a:t>
            </a:r>
            <a:r>
              <a:rPr sz="1200" spc="-5" dirty="0">
                <a:latin typeface="Times New Roman"/>
                <a:cs typeface="Times New Roman"/>
              </a:rPr>
              <a:t>quando fu accusato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nemici, si rimise semplicemente al </a:t>
            </a:r>
            <a:r>
              <a:rPr sz="1200" dirty="0">
                <a:latin typeface="Times New Roman"/>
                <a:cs typeface="Times New Roman"/>
              </a:rPr>
              <a:t>giusto 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(1609.3) 143:2.2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delle riunioni </a:t>
            </a:r>
            <a:r>
              <a:rPr sz="1200" spc="-5" dirty="0">
                <a:latin typeface="Times New Roman"/>
                <a:cs typeface="Times New Roman"/>
              </a:rPr>
              <a:t>serali, Andrea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“Maestro, </a:t>
            </a: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praticare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rinuncia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 come Giovanni </a:t>
            </a:r>
            <a:r>
              <a:rPr sz="1200" dirty="0">
                <a:latin typeface="Times New Roman"/>
                <a:cs typeface="Times New Roman"/>
              </a:rPr>
              <a:t>ci ha  </a:t>
            </a:r>
            <a:r>
              <a:rPr sz="1200" spc="-5" dirty="0">
                <a:latin typeface="Times New Roman"/>
                <a:cs typeface="Times New Roman"/>
              </a:rPr>
              <a:t>insegnato,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dobbiamo sforzarci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padronanza di </a:t>
            </a:r>
            <a:r>
              <a:rPr sz="1200" spc="-5" dirty="0">
                <a:latin typeface="Times New Roman"/>
                <a:cs typeface="Times New Roman"/>
              </a:rPr>
              <a:t>sé come </a:t>
            </a:r>
            <a:r>
              <a:rPr sz="1200" dirty="0">
                <a:latin typeface="Times New Roman"/>
                <a:cs typeface="Times New Roman"/>
              </a:rPr>
              <a:t>tu insegni?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insegnamento differisce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Giovanni?” 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“Giovanni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vi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della rettitudine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</a:t>
            </a:r>
            <a:r>
              <a:rPr sz="1200" dirty="0">
                <a:latin typeface="Times New Roman"/>
                <a:cs typeface="Times New Roman"/>
              </a:rPr>
              <a:t>all’illuminazione 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endParaRPr sz="1200">
              <a:latin typeface="Times New Roman"/>
              <a:cs typeface="Times New Roman"/>
            </a:endParaRPr>
          </a:p>
          <a:p>
            <a:pPr marL="76200" marR="1593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padri, e quella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dell’esame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rinuncia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sé. </a:t>
            </a:r>
            <a:r>
              <a:rPr sz="1200" dirty="0">
                <a:latin typeface="Times New Roman"/>
                <a:cs typeface="Times New Roman"/>
              </a:rPr>
              <a:t>Ma io </a:t>
            </a:r>
            <a:r>
              <a:rPr sz="1200" spc="-5" dirty="0">
                <a:latin typeface="Times New Roman"/>
                <a:cs typeface="Times New Roman"/>
              </a:rPr>
              <a:t>vengo con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dimenticanza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padronanza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mostro la via della vita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mi è stata rivelata da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 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3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(1609.4) 143:2.3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vi dico, chi governa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io è più grande di colui che </a:t>
            </a:r>
            <a:r>
              <a:rPr sz="1200" spc="-5" dirty="0">
                <a:latin typeface="Times New Roman"/>
                <a:cs typeface="Times New Roman"/>
              </a:rPr>
              <a:t>conquista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padronanza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è  la </a:t>
            </a:r>
            <a:r>
              <a:rPr sz="1200" spc="-5" dirty="0">
                <a:latin typeface="Times New Roman"/>
                <a:cs typeface="Times New Roman"/>
              </a:rPr>
              <a:t>misura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di un uomo e l’indice </a:t>
            </a:r>
            <a:r>
              <a:rPr sz="1200" spc="-5" dirty="0">
                <a:latin typeface="Times New Roman"/>
                <a:cs typeface="Times New Roman"/>
              </a:rPr>
              <a:t>del suo sviluppo spirituale. Nell’antico </a:t>
            </a:r>
            <a:r>
              <a:rPr sz="1200" dirty="0">
                <a:latin typeface="Times New Roman"/>
                <a:cs typeface="Times New Roman"/>
              </a:rPr>
              <a:t>ordine voi </a:t>
            </a:r>
            <a:r>
              <a:rPr sz="1200" spc="-5" dirty="0">
                <a:latin typeface="Times New Roman"/>
                <a:cs typeface="Times New Roman"/>
              </a:rPr>
              <a:t>digiunavate </a:t>
            </a:r>
            <a:r>
              <a:rPr sz="1200" dirty="0">
                <a:latin typeface="Times New Roman"/>
                <a:cs typeface="Times New Roman"/>
              </a:rPr>
              <a:t>e pregavate;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nuove creature della </a:t>
            </a:r>
            <a:r>
              <a:rPr sz="1200" spc="-5" dirty="0">
                <a:latin typeface="Times New Roman"/>
                <a:cs typeface="Times New Roman"/>
              </a:rPr>
              <a:t>rinascita </a:t>
            </a:r>
            <a:r>
              <a:rPr sz="1200" dirty="0">
                <a:latin typeface="Times New Roman"/>
                <a:cs typeface="Times New Roman"/>
              </a:rPr>
              <a:t>dello spirito vi viene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di credere e di </a:t>
            </a:r>
            <a:r>
              <a:rPr sz="1200" spc="-5" dirty="0">
                <a:latin typeface="Times New Roman"/>
                <a:cs typeface="Times New Roman"/>
              </a:rPr>
              <a:t>gioire. Nel regno del Padre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diverrete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creature nuove; </a:t>
            </a:r>
            <a:r>
              <a:rPr sz="1200" dirty="0">
                <a:latin typeface="Times New Roman"/>
                <a:cs typeface="Times New Roman"/>
              </a:rPr>
              <a:t>le vecchie </a:t>
            </a:r>
            <a:r>
              <a:rPr sz="1200" spc="-5" dirty="0">
                <a:latin typeface="Times New Roman"/>
                <a:cs typeface="Times New Roman"/>
              </a:rPr>
              <a:t>cose devono scomparire; ecco, </a:t>
            </a:r>
            <a:r>
              <a:rPr sz="1200" dirty="0">
                <a:latin typeface="Times New Roman"/>
                <a:cs typeface="Times New Roman"/>
              </a:rPr>
              <a:t>io vi mostro come </a:t>
            </a:r>
            <a:r>
              <a:rPr sz="1200" spc="-5" dirty="0">
                <a:latin typeface="Times New Roman"/>
                <a:cs typeface="Times New Roman"/>
              </a:rPr>
              <a:t>ogni cosa </a:t>
            </a:r>
            <a:r>
              <a:rPr sz="1200" dirty="0">
                <a:latin typeface="Times New Roman"/>
                <a:cs typeface="Times New Roman"/>
              </a:rPr>
              <a:t>deve diventare </a:t>
            </a:r>
            <a:r>
              <a:rPr sz="1200" spc="-5" dirty="0">
                <a:latin typeface="Times New Roman"/>
                <a:cs typeface="Times New Roman"/>
              </a:rPr>
              <a:t>nuova. </a:t>
            </a:r>
            <a:r>
              <a:rPr sz="1200" dirty="0">
                <a:latin typeface="Times New Roman"/>
                <a:cs typeface="Times New Roman"/>
              </a:rPr>
              <a:t>E per mezzo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amore reciproco </a:t>
            </a:r>
            <a:r>
              <a:rPr sz="1200" dirty="0">
                <a:latin typeface="Times New Roman"/>
                <a:cs typeface="Times New Roman"/>
              </a:rPr>
              <a:t>voi convincerete il mondo che siete </a:t>
            </a:r>
            <a:r>
              <a:rPr sz="1200" spc="-5" dirty="0">
                <a:latin typeface="Times New Roman"/>
                <a:cs typeface="Times New Roman"/>
              </a:rPr>
              <a:t>passati dalla </a:t>
            </a:r>
            <a:r>
              <a:rPr sz="1200" dirty="0">
                <a:latin typeface="Times New Roman"/>
                <a:cs typeface="Times New Roman"/>
              </a:rPr>
              <a:t>schiavitù alla </a:t>
            </a:r>
            <a:r>
              <a:rPr sz="1200" spc="-5" dirty="0">
                <a:latin typeface="Times New Roman"/>
                <a:cs typeface="Times New Roman"/>
              </a:rPr>
              <a:t>libertà, dalla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(1609.5) 143:2.4 </a:t>
            </a:r>
            <a:r>
              <a:rPr sz="1200" spc="-5" dirty="0">
                <a:latin typeface="Times New Roman"/>
                <a:cs typeface="Times New Roman"/>
              </a:rPr>
              <a:t>“Con il vecchio metodo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sopprimere, </a:t>
            </a:r>
            <a:r>
              <a:rPr sz="1200" dirty="0">
                <a:latin typeface="Times New Roman"/>
                <a:cs typeface="Times New Roman"/>
              </a:rPr>
              <a:t>di obbedire e di </a:t>
            </a:r>
            <a:r>
              <a:rPr sz="1200" spc="-5" dirty="0">
                <a:latin typeface="Times New Roman"/>
                <a:cs typeface="Times New Roman"/>
              </a:rPr>
              <a:t>conformarvi alle </a:t>
            </a:r>
            <a:r>
              <a:rPr sz="1200" dirty="0">
                <a:latin typeface="Times New Roman"/>
                <a:cs typeface="Times New Roman"/>
              </a:rPr>
              <a:t>regole </a:t>
            </a:r>
            <a:r>
              <a:rPr sz="1200" spc="-5" dirty="0">
                <a:latin typeface="Times New Roman"/>
                <a:cs typeface="Times New Roman"/>
              </a:rPr>
              <a:t>della vita; </a:t>
            </a:r>
            <a:r>
              <a:rPr sz="1200" dirty="0">
                <a:latin typeface="Times New Roman"/>
                <a:cs typeface="Times New Roman"/>
              </a:rPr>
              <a:t>con il nuovo  metodo </a:t>
            </a:r>
            <a:r>
              <a:rPr sz="1200" spc="-5" dirty="0">
                <a:latin typeface="Times New Roman"/>
                <a:cs typeface="Times New Roman"/>
              </a:rPr>
              <a:t>siete prima </a:t>
            </a:r>
            <a:r>
              <a:rPr sz="1200" i="1" spc="-5" dirty="0">
                <a:latin typeface="Times New Roman"/>
                <a:cs typeface="Times New Roman"/>
              </a:rPr>
              <a:t>trasformati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ciò </a:t>
            </a:r>
            <a:r>
              <a:rPr sz="1200" dirty="0">
                <a:latin typeface="Times New Roman"/>
                <a:cs typeface="Times New Roman"/>
              </a:rPr>
              <a:t>fortificati </a:t>
            </a:r>
            <a:r>
              <a:rPr sz="1200" spc="-5" dirty="0">
                <a:latin typeface="Times New Roman"/>
                <a:cs typeface="Times New Roman"/>
              </a:rPr>
              <a:t>nella profondità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 dal </a:t>
            </a:r>
            <a:r>
              <a:rPr sz="1200" dirty="0">
                <a:latin typeface="Times New Roman"/>
                <a:cs typeface="Times New Roman"/>
              </a:rPr>
              <a:t>costante  </a:t>
            </a:r>
            <a:r>
              <a:rPr sz="1200" spc="-5" dirty="0">
                <a:latin typeface="Times New Roman"/>
                <a:cs typeface="Times New Roman"/>
              </a:rPr>
              <a:t>rinnovamento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siete dotati 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compiere con </a:t>
            </a:r>
            <a:r>
              <a:rPr sz="1200" dirty="0">
                <a:latin typeface="Times New Roman"/>
                <a:cs typeface="Times New Roman"/>
              </a:rPr>
              <a:t>certezza e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benevola, </a:t>
            </a:r>
            <a:r>
              <a:rPr sz="1200" dirty="0">
                <a:latin typeface="Times New Roman"/>
                <a:cs typeface="Times New Roman"/>
              </a:rPr>
              <a:t>accettabile e 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volontà di Dio. Non </a:t>
            </a:r>
            <a:r>
              <a:rPr sz="1200" spc="-5" dirty="0">
                <a:latin typeface="Times New Roman"/>
                <a:cs typeface="Times New Roman"/>
              </a:rPr>
              <a:t>dimenticate </a:t>
            </a:r>
            <a:r>
              <a:rPr sz="1200" dirty="0">
                <a:latin typeface="Times New Roman"/>
                <a:cs typeface="Times New Roman"/>
              </a:rPr>
              <a:t>— è la vostra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personale nelle </a:t>
            </a:r>
            <a:r>
              <a:rPr sz="1200" spc="-5" dirty="0">
                <a:latin typeface="Times New Roman"/>
                <a:cs typeface="Times New Roman"/>
              </a:rPr>
              <a:t>promesse </a:t>
            </a:r>
            <a:r>
              <a:rPr sz="1200" dirty="0">
                <a:latin typeface="Times New Roman"/>
                <a:cs typeface="Times New Roman"/>
              </a:rPr>
              <a:t>estremamente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preziose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vi  </a:t>
            </a:r>
            <a:r>
              <a:rPr sz="1200" spc="-5" dirty="0">
                <a:latin typeface="Times New Roman"/>
                <a:cs typeface="Times New Roman"/>
              </a:rPr>
              <a:t>assicura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diverrete partecipi della natura divina.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vostra 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trasformazione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voi  divenite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i templi di Dio, ed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abita effettivamente </a:t>
            </a:r>
            <a:r>
              <a:rPr sz="1200" dirty="0">
                <a:latin typeface="Times New Roman"/>
                <a:cs typeface="Times New Roman"/>
              </a:rPr>
              <a:t>in voi. </a:t>
            </a:r>
            <a:r>
              <a:rPr sz="1200" spc="-5" dirty="0">
                <a:latin typeface="Times New Roman"/>
                <a:cs typeface="Times New Roman"/>
              </a:rPr>
              <a:t>Se, dunque, </a:t>
            </a:r>
            <a:r>
              <a:rPr sz="1200" dirty="0">
                <a:latin typeface="Times New Roman"/>
                <a:cs typeface="Times New Roman"/>
              </a:rPr>
              <a:t>lo spirito abita in voi, non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schiavi della carne, </a:t>
            </a:r>
            <a:r>
              <a:rPr sz="1200" dirty="0">
                <a:latin typeface="Times New Roman"/>
                <a:cs typeface="Times New Roman"/>
              </a:rPr>
              <a:t>ma liberi </a:t>
            </a:r>
            <a:r>
              <a:rPr sz="1200" spc="-5" dirty="0">
                <a:latin typeface="Times New Roman"/>
                <a:cs typeface="Times New Roman"/>
              </a:rPr>
              <a:t>ed emancipati figli 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legge dello spirito vi dota </a:t>
            </a:r>
            <a:r>
              <a:rPr sz="1200" spc="-5" dirty="0">
                <a:latin typeface="Times New Roman"/>
                <a:cs typeface="Times New Roman"/>
              </a:rPr>
              <a:t>della libertà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padronanza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della vecchia legge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 dell’essere schiavi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schiavitù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rinuncia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sé.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(1609.6) 143:2.5 </a:t>
            </a:r>
            <a:r>
              <a:rPr sz="1200" spc="-5" dirty="0">
                <a:latin typeface="Times New Roman"/>
                <a:cs typeface="Times New Roman"/>
              </a:rPr>
              <a:t>“Molte volte, quando avete agito </a:t>
            </a:r>
            <a:r>
              <a:rPr sz="1200" dirty="0">
                <a:latin typeface="Times New Roman"/>
                <a:cs typeface="Times New Roman"/>
              </a:rPr>
              <a:t>male, </a:t>
            </a:r>
            <a:r>
              <a:rPr sz="1200" spc="-5" dirty="0">
                <a:latin typeface="Times New Roman"/>
                <a:cs typeface="Times New Roman"/>
              </a:rPr>
              <a:t>avete pensato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attribuire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dei </a:t>
            </a:r>
            <a:r>
              <a:rPr sz="1200" dirty="0">
                <a:latin typeface="Times New Roman"/>
                <a:cs typeface="Times New Roman"/>
              </a:rPr>
              <a:t>vostri atti </a:t>
            </a:r>
            <a:r>
              <a:rPr sz="1200" spc="-5" dirty="0">
                <a:latin typeface="Times New Roman"/>
                <a:cs typeface="Times New Roman"/>
              </a:rPr>
              <a:t>all’influenza del  maligno, </a:t>
            </a:r>
            <a:r>
              <a:rPr sz="1200" dirty="0">
                <a:latin typeface="Times New Roman"/>
                <a:cs typeface="Times New Roman"/>
              </a:rPr>
              <a:t>mentre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siete lasciati sviare </a:t>
            </a:r>
            <a:r>
              <a:rPr sz="1200" dirty="0">
                <a:latin typeface="Times New Roman"/>
                <a:cs typeface="Times New Roman"/>
              </a:rPr>
              <a:t>dalle vostre </a:t>
            </a:r>
            <a:r>
              <a:rPr sz="1200" spc="-5" dirty="0">
                <a:latin typeface="Times New Roman"/>
                <a:cs typeface="Times New Roman"/>
              </a:rPr>
              <a:t>stesse tendenze naturali.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profeta Geremia non vi ha </a:t>
            </a:r>
            <a:r>
              <a:rPr sz="1200" spc="-5" dirty="0">
                <a:latin typeface="Times New Roman"/>
                <a:cs typeface="Times New Roman"/>
              </a:rPr>
              <a:t>detto molto </a:t>
            </a:r>
            <a:r>
              <a:rPr sz="1200" spc="5" dirty="0">
                <a:latin typeface="Times New Roman"/>
                <a:cs typeface="Times New Roman"/>
              </a:rPr>
              <a:t>tempo 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cuore umano è più </a:t>
            </a:r>
            <a:r>
              <a:rPr sz="1200" spc="-5" dirty="0">
                <a:latin typeface="Times New Roman"/>
                <a:cs typeface="Times New Roman"/>
              </a:rPr>
              <a:t>ingannevole d’ogni </a:t>
            </a:r>
            <a:r>
              <a:rPr sz="1200" dirty="0">
                <a:latin typeface="Times New Roman"/>
                <a:cs typeface="Times New Roman"/>
              </a:rPr>
              <a:t>cosa e talvolta anche </a:t>
            </a:r>
            <a:r>
              <a:rPr sz="1200" spc="-5" dirty="0">
                <a:latin typeface="Times New Roman"/>
                <a:cs typeface="Times New Roman"/>
              </a:rPr>
              <a:t>disperatamente perverso? Come </a:t>
            </a:r>
            <a:r>
              <a:rPr sz="1200" dirty="0">
                <a:latin typeface="Times New Roman"/>
                <a:cs typeface="Times New Roman"/>
              </a:rPr>
              <a:t>vi è </a:t>
            </a:r>
            <a:r>
              <a:rPr sz="1200" spc="-5" dirty="0">
                <a:latin typeface="Times New Roman"/>
                <a:cs typeface="Times New Roman"/>
              </a:rPr>
              <a:t>facile ingannare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cadere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sciocchi </a:t>
            </a:r>
            <a:r>
              <a:rPr sz="1200" dirty="0">
                <a:latin typeface="Times New Roman"/>
                <a:cs typeface="Times New Roman"/>
              </a:rPr>
              <a:t>timori, in </a:t>
            </a:r>
            <a:r>
              <a:rPr sz="1200" spc="-5" dirty="0">
                <a:latin typeface="Times New Roman"/>
                <a:cs typeface="Times New Roman"/>
              </a:rPr>
              <a:t>vari desideri smodati,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piaceri </a:t>
            </a:r>
            <a:r>
              <a:rPr sz="1200" dirty="0">
                <a:latin typeface="Times New Roman"/>
                <a:cs typeface="Times New Roman"/>
              </a:rPr>
              <a:t>schiavizzanti, </a:t>
            </a:r>
            <a:r>
              <a:rPr sz="1200" spc="-5" dirty="0">
                <a:latin typeface="Times New Roman"/>
                <a:cs typeface="Times New Roman"/>
              </a:rPr>
              <a:t>nella malignità, nell’invidia ed </a:t>
            </a:r>
            <a:r>
              <a:rPr sz="1200" dirty="0">
                <a:latin typeface="Times New Roman"/>
                <a:cs typeface="Times New Roman"/>
              </a:rPr>
              <a:t>anche nell’odio  </a:t>
            </a:r>
            <a:r>
              <a:rPr sz="1200" spc="-5" dirty="0">
                <a:latin typeface="Times New Roman"/>
                <a:cs typeface="Times New Roman"/>
              </a:rPr>
              <a:t>vendicativo!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2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(1610.1) 143:2.6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avviene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rigenerazione dello spirito </a:t>
            </a:r>
            <a:r>
              <a:rPr sz="1200" dirty="0">
                <a:latin typeface="Times New Roman"/>
                <a:cs typeface="Times New Roman"/>
              </a:rPr>
              <a:t>e non con le </a:t>
            </a:r>
            <a:r>
              <a:rPr sz="1200" spc="-5" dirty="0">
                <a:latin typeface="Times New Roman"/>
                <a:cs typeface="Times New Roman"/>
              </a:rPr>
              <a:t>azioni ipocrite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carne. Voi siete giustificati  dalla fede ed ammessi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comunione dalla grazia,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dalla paura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rinuncia a </a:t>
            </a:r>
            <a:r>
              <a:rPr sz="1200" spc="-5" dirty="0">
                <a:latin typeface="Times New Roman"/>
                <a:cs typeface="Times New Roman"/>
              </a:rPr>
              <a:t>sé della carne, </a:t>
            </a:r>
            <a:r>
              <a:rPr sz="1200" dirty="0">
                <a:latin typeface="Times New Roman"/>
                <a:cs typeface="Times New Roman"/>
              </a:rPr>
              <a:t>sebbene 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spc="5" dirty="0">
                <a:latin typeface="Times New Roman"/>
                <a:cs typeface="Times New Roman"/>
              </a:rPr>
              <a:t>Padre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51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siano costantemente </a:t>
            </a:r>
            <a:r>
              <a:rPr sz="1200" i="1" dirty="0">
                <a:latin typeface="Times New Roman"/>
                <a:cs typeface="Times New Roman"/>
              </a:rPr>
              <a:t>padroni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 desideri della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dirty="0">
                <a:latin typeface="Times New Roman"/>
                <a:cs typeface="Times New Roman"/>
              </a:rPr>
              <a:t>Quando voi </a:t>
            </a:r>
            <a:r>
              <a:rPr sz="1200" spc="-5" dirty="0">
                <a:latin typeface="Times New Roman"/>
                <a:cs typeface="Times New Roman"/>
              </a:rPr>
              <a:t>sapete che 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salvati dalla fede,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in pace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Dio. E tutti </a:t>
            </a:r>
            <a:r>
              <a:rPr sz="1200" spc="-5" dirty="0">
                <a:latin typeface="Times New Roman"/>
                <a:cs typeface="Times New Roman"/>
              </a:rPr>
              <a:t>coloro che seguono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di </a:t>
            </a:r>
            <a:r>
              <a:rPr sz="1200" spc="-5" dirty="0">
                <a:latin typeface="Times New Roman"/>
                <a:cs typeface="Times New Roman"/>
              </a:rPr>
              <a:t>questa pace celeste </a:t>
            </a:r>
            <a:r>
              <a:rPr sz="1200" dirty="0">
                <a:latin typeface="Times New Roman"/>
                <a:cs typeface="Times New Roman"/>
              </a:rPr>
              <a:t>sono destinati ad  </a:t>
            </a:r>
            <a:r>
              <a:rPr sz="1200" spc="-5" dirty="0">
                <a:latin typeface="Times New Roman"/>
                <a:cs typeface="Times New Roman"/>
              </a:rPr>
              <a:t>essere santificati 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eterno dei figli </a:t>
            </a:r>
            <a:r>
              <a:rPr sz="1200" dirty="0">
                <a:latin typeface="Times New Roman"/>
                <a:cs typeface="Times New Roman"/>
              </a:rPr>
              <a:t>in continua </a:t>
            </a:r>
            <a:r>
              <a:rPr sz="1200" spc="-5" dirty="0">
                <a:latin typeface="Times New Roman"/>
                <a:cs typeface="Times New Roman"/>
              </a:rPr>
              <a:t>progressione del Dio eterno. D’ora </a:t>
            </a:r>
            <a:r>
              <a:rPr sz="1200" dirty="0">
                <a:latin typeface="Times New Roman"/>
                <a:cs typeface="Times New Roman"/>
              </a:rPr>
              <a:t>in avanti non è più un </a:t>
            </a:r>
            <a:r>
              <a:rPr sz="1200" spc="-5" dirty="0">
                <a:latin typeface="Times New Roman"/>
                <a:cs typeface="Times New Roman"/>
              </a:rPr>
              <a:t>dovere, </a:t>
            </a:r>
            <a:r>
              <a:rPr sz="1200" dirty="0">
                <a:latin typeface="Times New Roman"/>
                <a:cs typeface="Times New Roman"/>
              </a:rPr>
              <a:t>ma  piuttosto un vostro </a:t>
            </a:r>
            <a:r>
              <a:rPr sz="1200" spc="-5" dirty="0">
                <a:latin typeface="Times New Roman"/>
                <a:cs typeface="Times New Roman"/>
              </a:rPr>
              <a:t>alto privilegio </a:t>
            </a:r>
            <a:r>
              <a:rPr sz="1200" dirty="0">
                <a:latin typeface="Times New Roman"/>
                <a:cs typeface="Times New Roman"/>
              </a:rPr>
              <a:t>purificarvi da tutti i mali 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corpo mentre cercate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nell’amore 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(1610.2) 143:2.7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vostra filiazione è </a:t>
            </a:r>
            <a:r>
              <a:rPr sz="1200" spc="-5" dirty="0">
                <a:latin typeface="Times New Roman"/>
                <a:cs typeface="Times New Roman"/>
              </a:rPr>
              <a:t>basata sulla </a:t>
            </a:r>
            <a:r>
              <a:rPr sz="1200" dirty="0">
                <a:latin typeface="Times New Roman"/>
                <a:cs typeface="Times New Roman"/>
              </a:rPr>
              <a:t>fede e voi dovete rimanere insensibili </a:t>
            </a:r>
            <a:r>
              <a:rPr sz="1200" spc="-5" dirty="0">
                <a:latin typeface="Times New Roman"/>
                <a:cs typeface="Times New Roman"/>
              </a:rPr>
              <a:t>alla paura.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nata </a:t>
            </a:r>
            <a:r>
              <a:rPr sz="1200" dirty="0">
                <a:latin typeface="Times New Roman"/>
                <a:cs typeface="Times New Roman"/>
              </a:rPr>
              <a:t>dalla fiducia  </a:t>
            </a:r>
            <a:r>
              <a:rPr sz="1200" spc="-5" dirty="0">
                <a:latin typeface="Times New Roman"/>
                <a:cs typeface="Times New Roman"/>
              </a:rPr>
              <a:t>nella parola </a:t>
            </a:r>
            <a:r>
              <a:rPr sz="1200" dirty="0">
                <a:latin typeface="Times New Roman"/>
                <a:cs typeface="Times New Roman"/>
              </a:rPr>
              <a:t>divina e non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dirty="0">
                <a:latin typeface="Times New Roman"/>
                <a:cs typeface="Times New Roman"/>
              </a:rPr>
              <a:t>a dubitare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dell’amore e </a:t>
            </a:r>
            <a:r>
              <a:rPr sz="1200" spc="-5" dirty="0">
                <a:latin typeface="Times New Roman"/>
                <a:cs typeface="Times New Roman"/>
              </a:rPr>
              <a:t>della misericordia del Padre. </a:t>
            </a:r>
            <a:r>
              <a:rPr sz="1200" dirty="0">
                <a:latin typeface="Times New Roman"/>
                <a:cs typeface="Times New Roman"/>
              </a:rPr>
              <a:t>È la bontà stessa di 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ad un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sincero </a:t>
            </a:r>
            <a:r>
              <a:rPr sz="1200" spc="-5" dirty="0">
                <a:latin typeface="Times New Roman"/>
                <a:cs typeface="Times New Roman"/>
              </a:rPr>
              <a:t>ed autentico.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segreto </a:t>
            </a:r>
            <a:r>
              <a:rPr sz="1200" spc="-5" dirty="0">
                <a:latin typeface="Times New Roman"/>
                <a:cs typeface="Times New Roman"/>
              </a:rPr>
              <a:t>della padronanza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legato </a:t>
            </a:r>
            <a:r>
              <a:rPr sz="1200" dirty="0">
                <a:latin typeface="Times New Roman"/>
                <a:cs typeface="Times New Roman"/>
              </a:rPr>
              <a:t>alla vostra fede </a:t>
            </a:r>
            <a:r>
              <a:rPr sz="1200" spc="-5" dirty="0">
                <a:latin typeface="Times New Roman"/>
                <a:cs typeface="Times New Roman"/>
              </a:rPr>
              <a:t>nello  spirito che </a:t>
            </a:r>
            <a:r>
              <a:rPr sz="1200" dirty="0">
                <a:latin typeface="Times New Roman"/>
                <a:cs typeface="Times New Roman"/>
              </a:rPr>
              <a:t>vi abita e che </a:t>
            </a:r>
            <a:r>
              <a:rPr sz="1200" spc="-5" dirty="0">
                <a:latin typeface="Times New Roman"/>
                <a:cs typeface="Times New Roman"/>
              </a:rPr>
              <a:t>opera sempre con amore. Anche questa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salvifica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l’avete </a:t>
            </a:r>
            <a:r>
              <a:rPr sz="1200" dirty="0">
                <a:latin typeface="Times New Roman"/>
                <a:cs typeface="Times New Roman"/>
              </a:rPr>
              <a:t>da voi </a:t>
            </a:r>
            <a:r>
              <a:rPr sz="1200" spc="-5" dirty="0">
                <a:latin typeface="Times New Roman"/>
                <a:cs typeface="Times New Roman"/>
              </a:rPr>
              <a:t>stessi; anch’essa </a:t>
            </a:r>
            <a:r>
              <a:rPr sz="1200" dirty="0">
                <a:latin typeface="Times New Roman"/>
                <a:cs typeface="Times New Roman"/>
              </a:rPr>
              <a:t>è un dono di Dio. 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siete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questa fede vivente, non siete più </a:t>
            </a:r>
            <a:r>
              <a:rPr sz="1200" spc="-5" dirty="0">
                <a:latin typeface="Times New Roman"/>
                <a:cs typeface="Times New Roman"/>
              </a:rPr>
              <a:t>gli schiavi </a:t>
            </a:r>
            <a:r>
              <a:rPr sz="1200" dirty="0">
                <a:latin typeface="Times New Roman"/>
                <a:cs typeface="Times New Roman"/>
              </a:rPr>
              <a:t>del vostro io, ma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padroni trionfanti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stessi, gli  emancipati 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857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(1610.3) 143:2.8 </a:t>
            </a:r>
            <a:r>
              <a:rPr sz="1200" spc="-5" dirty="0">
                <a:latin typeface="Times New Roman"/>
                <a:cs typeface="Times New Roman"/>
              </a:rPr>
              <a:t>“Se dunque, figli miei, siete nati dallo spirito, siete liberati per sempre dalla schiavitù autocosciente </a:t>
            </a:r>
            <a:r>
              <a:rPr sz="1200" dirty="0">
                <a:latin typeface="Times New Roman"/>
                <a:cs typeface="Times New Roman"/>
              </a:rPr>
              <a:t>di una vita di  </a:t>
            </a:r>
            <a:r>
              <a:rPr sz="1200" spc="-5" dirty="0">
                <a:latin typeface="Times New Roman"/>
                <a:cs typeface="Times New Roman"/>
              </a:rPr>
              <a:t>rinuncia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di controllo dei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e siete </a:t>
            </a:r>
            <a:r>
              <a:rPr sz="1200" spc="-5" dirty="0">
                <a:latin typeface="Times New Roman"/>
                <a:cs typeface="Times New Roman"/>
              </a:rPr>
              <a:t>trasferiti </a:t>
            </a:r>
            <a:r>
              <a:rPr sz="1200" dirty="0">
                <a:latin typeface="Times New Roman"/>
                <a:cs typeface="Times New Roman"/>
              </a:rPr>
              <a:t>nel regno </a:t>
            </a:r>
            <a:r>
              <a:rPr sz="1200" spc="-5" dirty="0">
                <a:latin typeface="Times New Roman"/>
                <a:cs typeface="Times New Roman"/>
              </a:rPr>
              <a:t>gioioso 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quale producete  </a:t>
            </a:r>
            <a:r>
              <a:rPr sz="1200" spc="-5" dirty="0">
                <a:latin typeface="Times New Roman"/>
                <a:cs typeface="Times New Roman"/>
              </a:rPr>
              <a:t>spontaneamente </a:t>
            </a:r>
            <a:r>
              <a:rPr sz="1200" dirty="0">
                <a:latin typeface="Times New Roman"/>
                <a:cs typeface="Times New Roman"/>
              </a:rPr>
              <a:t>i frutti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quotidiana.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sono l’essenza del </a:t>
            </a:r>
            <a:r>
              <a:rPr sz="1200" dirty="0">
                <a:latin typeface="Times New Roman"/>
                <a:cs typeface="Times New Roman"/>
              </a:rPr>
              <a:t>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piacevole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nobilitante autocontrollo, persino </a:t>
            </a:r>
            <a:r>
              <a:rPr sz="1200" dirty="0">
                <a:latin typeface="Times New Roman"/>
                <a:cs typeface="Times New Roman"/>
              </a:rPr>
              <a:t>il più alto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mortale terrena </a:t>
            </a:r>
            <a:r>
              <a:rPr sz="1200" dirty="0">
                <a:latin typeface="Times New Roman"/>
                <a:cs typeface="Times New Roman"/>
              </a:rPr>
              <a:t>— la vera padronanza 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sé.”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Divertimento 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svago</a:t>
            </a:r>
            <a:endParaRPr sz="1600">
              <a:latin typeface="Times New Roman"/>
              <a:cs typeface="Times New Roman"/>
            </a:endParaRPr>
          </a:p>
          <a:p>
            <a:pPr marL="76200" marR="20066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(1610.4) 143:3.1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uno stato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tensione </a:t>
            </a:r>
            <a:r>
              <a:rPr sz="1200" spc="-5" dirty="0">
                <a:latin typeface="Times New Roman"/>
                <a:cs typeface="Times New Roman"/>
              </a:rPr>
              <a:t>nervosa ed </a:t>
            </a:r>
            <a:r>
              <a:rPr sz="1200" dirty="0">
                <a:latin typeface="Times New Roman"/>
                <a:cs typeface="Times New Roman"/>
              </a:rPr>
              <a:t>emotiva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ed i loro </a:t>
            </a:r>
            <a:r>
              <a:rPr sz="1200" spc="-5" dirty="0">
                <a:latin typeface="Times New Roman"/>
                <a:cs typeface="Times New Roman"/>
              </a:rPr>
              <a:t>immediati  discepoli associati.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abituati </a:t>
            </a:r>
            <a:r>
              <a:rPr sz="1200" dirty="0">
                <a:latin typeface="Times New Roman"/>
                <a:cs typeface="Times New Roman"/>
              </a:rPr>
              <a:t>a vivere e a </a:t>
            </a:r>
            <a:r>
              <a:rPr sz="1200" spc="-5" dirty="0">
                <a:latin typeface="Times New Roman"/>
                <a:cs typeface="Times New Roman"/>
              </a:rPr>
              <a:t>lavorare insieme. Incontravano crescenti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nel mantenere </a:t>
            </a:r>
            <a:r>
              <a:rPr sz="1200" dirty="0">
                <a:latin typeface="Times New Roman"/>
                <a:cs typeface="Times New Roman"/>
              </a:rPr>
              <a:t>relazioni  </a:t>
            </a:r>
            <a:r>
              <a:rPr sz="1200" spc="-5" dirty="0">
                <a:latin typeface="Times New Roman"/>
                <a:cs typeface="Times New Roman"/>
              </a:rPr>
              <a:t>armoniose con </a:t>
            </a:r>
            <a:r>
              <a:rPr sz="1200" dirty="0">
                <a:latin typeface="Times New Roman"/>
                <a:cs typeface="Times New Roman"/>
              </a:rPr>
              <a:t>i discepoli di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Samaritani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 per </a:t>
            </a:r>
            <a:r>
              <a:rPr sz="1200" spc="-5" dirty="0">
                <a:latin typeface="Times New Roman"/>
                <a:cs typeface="Times New Roman"/>
              </a:rPr>
              <a:t>questi Ebrei.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aggiunta a  tutto ciò, le </a:t>
            </a:r>
            <a:r>
              <a:rPr sz="1200" spc="-5" dirty="0">
                <a:latin typeface="Times New Roman"/>
                <a:cs typeface="Times New Roman"/>
              </a:rPr>
              <a:t>recenti affermazioni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avevano accresciuto </a:t>
            </a:r>
            <a:r>
              <a:rPr sz="1200" dirty="0">
                <a:latin typeface="Times New Roman"/>
                <a:cs typeface="Times New Roman"/>
              </a:rPr>
              <a:t>lo stato di confusione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mente. </a:t>
            </a:r>
            <a:r>
              <a:rPr sz="1200" spc="-5" dirty="0">
                <a:latin typeface="Times New Roman"/>
                <a:cs typeface="Times New Roman"/>
              </a:rPr>
              <a:t>Andrea era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5" dirty="0">
                <a:latin typeface="Times New Roman"/>
                <a:cs typeface="Times New Roman"/>
              </a:rPr>
              <a:t>fuori 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sé;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9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50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cosa fare,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andò dal Maestro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perplessità. Quando </a:t>
            </a:r>
            <a:r>
              <a:rPr sz="1200" spc="-5" dirty="0">
                <a:latin typeface="Times New Roman"/>
                <a:cs typeface="Times New Roman"/>
              </a:rPr>
              <a:t>Gesù ebbe ascoltato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 apostolico esporre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difficoltà,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“Andrea, </a:t>
            </a:r>
            <a:r>
              <a:rPr sz="1200" dirty="0">
                <a:latin typeface="Times New Roman"/>
                <a:cs typeface="Times New Roman"/>
              </a:rPr>
              <a:t>tu non puoi </a:t>
            </a:r>
            <a:r>
              <a:rPr sz="1200" spc="-5" dirty="0">
                <a:latin typeface="Times New Roman"/>
                <a:cs typeface="Times New Roman"/>
              </a:rPr>
              <a:t>distogliere gli </a:t>
            </a:r>
            <a:r>
              <a:rPr sz="1200" dirty="0">
                <a:latin typeface="Times New Roman"/>
                <a:cs typeface="Times New Roman"/>
              </a:rPr>
              <a:t>uomini dalle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perplessità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raggiungono un  tale stato di </a:t>
            </a:r>
            <a:r>
              <a:rPr sz="1200" spc="-5" dirty="0">
                <a:latin typeface="Times New Roman"/>
                <a:cs typeface="Times New Roman"/>
              </a:rPr>
              <a:t>coinvolgimento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implicate così tante </a:t>
            </a:r>
            <a:r>
              <a:rPr sz="1200" dirty="0">
                <a:latin typeface="Times New Roman"/>
                <a:cs typeface="Times New Roman"/>
              </a:rPr>
              <a:t>persone con </a:t>
            </a:r>
            <a:r>
              <a:rPr sz="1200" spc="-5" dirty="0">
                <a:latin typeface="Times New Roman"/>
                <a:cs typeface="Times New Roman"/>
              </a:rPr>
              <a:t>forti sentimenti.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 fare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chiedi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m’intrometterò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difficoltà sociali personali </a:t>
            </a:r>
            <a:r>
              <a:rPr sz="1200" dirty="0">
                <a:latin typeface="Times New Roman"/>
                <a:cs typeface="Times New Roman"/>
              </a:rPr>
              <a:t>— ma mi unirò a voi per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 periodo di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riposo e </a:t>
            </a:r>
            <a:r>
              <a:rPr sz="1200" spc="-5" dirty="0">
                <a:latin typeface="Times New Roman"/>
                <a:cs typeface="Times New Roman"/>
              </a:rPr>
              <a:t>di  distensione. Vai </a:t>
            </a:r>
            <a:r>
              <a:rPr sz="1200" dirty="0">
                <a:latin typeface="Times New Roman"/>
                <a:cs typeface="Times New Roman"/>
              </a:rPr>
              <a:t>dai 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annuncia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verrete </a:t>
            </a:r>
            <a:r>
              <a:rPr sz="1200" dirty="0">
                <a:latin typeface="Times New Roman"/>
                <a:cs typeface="Times New Roman"/>
              </a:rPr>
              <a:t>tutti con me sul Monte </a:t>
            </a:r>
            <a:r>
              <a:rPr sz="1200" spc="-5" dirty="0">
                <a:latin typeface="Times New Roman"/>
                <a:cs typeface="Times New Roman"/>
              </a:rPr>
              <a:t>Sartaba, </a:t>
            </a:r>
            <a:r>
              <a:rPr sz="1200" dirty="0">
                <a:latin typeface="Times New Roman"/>
                <a:cs typeface="Times New Roman"/>
              </a:rPr>
              <a:t>dove desidero riposare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due.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(1610.5) 143:3.2 </a:t>
            </a:r>
            <a:r>
              <a:rPr sz="1200" spc="-5" dirty="0">
                <a:latin typeface="Times New Roman"/>
                <a:cs typeface="Times New Roman"/>
              </a:rPr>
              <a:t>“Ora dovresti andare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undici fratelli </a:t>
            </a:r>
            <a:r>
              <a:rPr sz="1200" dirty="0">
                <a:latin typeface="Times New Roman"/>
                <a:cs typeface="Times New Roman"/>
              </a:rPr>
              <a:t>e parlare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privatamente, dicendo: ‘Il Maestro </a:t>
            </a:r>
            <a:r>
              <a:rPr sz="1200" dirty="0">
                <a:latin typeface="Times New Roman"/>
                <a:cs typeface="Times New Roman"/>
              </a:rPr>
              <a:t>desidera  </a:t>
            </a:r>
            <a:r>
              <a:rPr sz="1200" spc="-5" dirty="0">
                <a:latin typeface="Times New Roman"/>
                <a:cs typeface="Times New Roman"/>
              </a:rPr>
              <a:t>che andiamo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soli con lui per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riposo e di distensione. </a:t>
            </a:r>
            <a:r>
              <a:rPr sz="1200" spc="-5" dirty="0">
                <a:latin typeface="Times New Roman"/>
                <a:cs typeface="Times New Roman"/>
              </a:rPr>
              <a:t>Poiché abbiamo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sperimentato recentemente </a:t>
            </a:r>
            <a:r>
              <a:rPr sz="1200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contrarietà </a:t>
            </a:r>
            <a:r>
              <a:rPr sz="1200" dirty="0">
                <a:latin typeface="Times New Roman"/>
                <a:cs typeface="Times New Roman"/>
              </a:rPr>
              <a:t>di spirito e </a:t>
            </a:r>
            <a:r>
              <a:rPr sz="1200" spc="-5" dirty="0">
                <a:latin typeface="Times New Roman"/>
                <a:cs typeface="Times New Roman"/>
              </a:rPr>
              <a:t>tensioni mentali, suggerisco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fatta alcuna menzione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nostre prove 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durante questa  </a:t>
            </a:r>
            <a:r>
              <a:rPr sz="1200" spc="-5" dirty="0">
                <a:latin typeface="Times New Roman"/>
                <a:cs typeface="Times New Roman"/>
              </a:rPr>
              <a:t>vacanza. Posso </a:t>
            </a:r>
            <a:r>
              <a:rPr sz="1200" dirty="0">
                <a:latin typeface="Times New Roman"/>
                <a:cs typeface="Times New Roman"/>
              </a:rPr>
              <a:t>contare sulla tua </a:t>
            </a:r>
            <a:r>
              <a:rPr sz="1200" spc="-5" dirty="0">
                <a:latin typeface="Times New Roman"/>
                <a:cs typeface="Times New Roman"/>
              </a:rPr>
              <a:t>collaborazione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faccenda?’ </a:t>
            </a:r>
            <a:r>
              <a:rPr sz="1200" spc="-5" dirty="0">
                <a:latin typeface="Times New Roman"/>
                <a:cs typeface="Times New Roman"/>
              </a:rPr>
              <a:t>Avvicina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privatamente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personalmente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tuoi fratelli.” E </a:t>
            </a:r>
            <a:r>
              <a:rPr sz="1200" spc="-5" dirty="0">
                <a:latin typeface="Times New Roman"/>
                <a:cs typeface="Times New Roman"/>
              </a:rPr>
              <a:t>Andrea fece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gli aveva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(1611.1) 143:3.3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meraviglioso avvenimento nell’esperienza </a:t>
            </a:r>
            <a:r>
              <a:rPr sz="1200" dirty="0">
                <a:latin typeface="Times New Roman"/>
                <a:cs typeface="Times New Roman"/>
              </a:rPr>
              <a:t>di ciascuno di </a:t>
            </a:r>
            <a:r>
              <a:rPr sz="1200" spc="-5" dirty="0">
                <a:latin typeface="Times New Roman"/>
                <a:cs typeface="Times New Roman"/>
              </a:rPr>
              <a:t>loro;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dimenticarono </a:t>
            </a:r>
            <a:r>
              <a:rPr sz="1200" dirty="0">
                <a:latin typeface="Times New Roman"/>
                <a:cs typeface="Times New Roman"/>
              </a:rPr>
              <a:t>mai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salirono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montagna.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l’intero tragitto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detta </a:t>
            </a:r>
            <a:r>
              <a:rPr sz="1200" dirty="0">
                <a:latin typeface="Times New Roman"/>
                <a:cs typeface="Times New Roman"/>
              </a:rPr>
              <a:t>una parola </a:t>
            </a:r>
            <a:r>
              <a:rPr sz="1200" spc="-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difficoltà. Dopo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sommità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1714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montagna, 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sedere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disse: </a:t>
            </a:r>
            <a:r>
              <a:rPr sz="1200" spc="-5" dirty="0">
                <a:latin typeface="Times New Roman"/>
                <a:cs typeface="Times New Roman"/>
              </a:rPr>
              <a:t>“Fratelli </a:t>
            </a:r>
            <a:r>
              <a:rPr sz="1200" dirty="0">
                <a:latin typeface="Times New Roman"/>
                <a:cs typeface="Times New Roman"/>
              </a:rPr>
              <a:t>miei, </a:t>
            </a:r>
            <a:r>
              <a:rPr sz="1200" spc="-5" dirty="0">
                <a:latin typeface="Times New Roman"/>
                <a:cs typeface="Times New Roman"/>
              </a:rPr>
              <a:t>dovete imparare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del </a:t>
            </a:r>
            <a:r>
              <a:rPr sz="1200" dirty="0">
                <a:latin typeface="Times New Roman"/>
                <a:cs typeface="Times New Roman"/>
              </a:rPr>
              <a:t>riposo e </a:t>
            </a:r>
            <a:r>
              <a:rPr sz="1200" spc="-5" dirty="0">
                <a:latin typeface="Times New Roman"/>
                <a:cs typeface="Times New Roman"/>
              </a:rPr>
              <a:t>l’efficacia della  distensione. Dovete comprendere </a:t>
            </a:r>
            <a:r>
              <a:rPr sz="1200" dirty="0">
                <a:latin typeface="Times New Roman"/>
                <a:cs typeface="Times New Roman"/>
              </a:rPr>
              <a:t>che il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risolvere certi problemi </a:t>
            </a:r>
            <a:r>
              <a:rPr sz="1200" spc="-5" dirty="0">
                <a:latin typeface="Times New Roman"/>
                <a:cs typeface="Times New Roman"/>
              </a:rPr>
              <a:t>ingarbugliati </a:t>
            </a:r>
            <a:r>
              <a:rPr sz="1200" dirty="0">
                <a:latin typeface="Times New Roman"/>
                <a:cs typeface="Times New Roman"/>
              </a:rPr>
              <a:t>è quello di </a:t>
            </a:r>
            <a:r>
              <a:rPr sz="1200" spc="-5" dirty="0">
                <a:latin typeface="Times New Roman"/>
                <a:cs typeface="Times New Roman"/>
              </a:rPr>
              <a:t>lasciarli </a:t>
            </a:r>
            <a:r>
              <a:rPr sz="1200" dirty="0">
                <a:latin typeface="Times New Roman"/>
                <a:cs typeface="Times New Roman"/>
              </a:rPr>
              <a:t>da parte per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tempo. Poi, quando </a:t>
            </a:r>
            <a:r>
              <a:rPr sz="1200" spc="-5" dirty="0">
                <a:latin typeface="Times New Roman"/>
                <a:cs typeface="Times New Roman"/>
              </a:rPr>
              <a:t>tornerete rinfrancati </a:t>
            </a:r>
            <a:r>
              <a:rPr sz="1200" dirty="0">
                <a:latin typeface="Times New Roman"/>
                <a:cs typeface="Times New Roman"/>
              </a:rPr>
              <a:t>dal vostro </a:t>
            </a:r>
            <a:r>
              <a:rPr sz="1200" spc="-5" dirty="0">
                <a:latin typeface="Times New Roman"/>
                <a:cs typeface="Times New Roman"/>
              </a:rPr>
              <a:t>riposo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adorazione, sarete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le vostre  </a:t>
            </a:r>
            <a:r>
              <a:rPr sz="1200" spc="-5" dirty="0">
                <a:latin typeface="Times New Roman"/>
                <a:cs typeface="Times New Roman"/>
              </a:rPr>
              <a:t>difficoltà con </a:t>
            </a:r>
            <a:r>
              <a:rPr sz="1200" dirty="0">
                <a:latin typeface="Times New Roman"/>
                <a:cs typeface="Times New Roman"/>
              </a:rPr>
              <a:t>una mente più </a:t>
            </a:r>
            <a:r>
              <a:rPr sz="1200" spc="-5" dirty="0">
                <a:latin typeface="Times New Roman"/>
                <a:cs typeface="Times New Roman"/>
              </a:rPr>
              <a:t>chiara ed </a:t>
            </a:r>
            <a:r>
              <a:rPr sz="1200" dirty="0">
                <a:latin typeface="Times New Roman"/>
                <a:cs typeface="Times New Roman"/>
              </a:rPr>
              <a:t>una mano più </a:t>
            </a:r>
            <a:r>
              <a:rPr sz="1200" spc="-5" dirty="0">
                <a:latin typeface="Times New Roman"/>
                <a:cs typeface="Times New Roman"/>
              </a:rPr>
              <a:t>ferma, </a:t>
            </a:r>
            <a:r>
              <a:rPr sz="1200" dirty="0">
                <a:latin typeface="Times New Roman"/>
                <a:cs typeface="Times New Roman"/>
              </a:rPr>
              <a:t>per non dire con un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più risoluto. </a:t>
            </a:r>
            <a:r>
              <a:rPr sz="1200" spc="-5" dirty="0">
                <a:latin typeface="Times New Roman"/>
                <a:cs typeface="Times New Roman"/>
              </a:rPr>
              <a:t>Inoltre, </a:t>
            </a:r>
            <a:r>
              <a:rPr sz="1200" dirty="0">
                <a:latin typeface="Times New Roman"/>
                <a:cs typeface="Times New Roman"/>
              </a:rPr>
              <a:t>molte volte il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assunto </a:t>
            </a:r>
            <a:r>
              <a:rPr sz="1200" dirty="0">
                <a:latin typeface="Times New Roman"/>
                <a:cs typeface="Times New Roman"/>
              </a:rPr>
              <a:t>proporzioni minori </a:t>
            </a:r>
            <a:r>
              <a:rPr sz="1200" spc="-5" dirty="0">
                <a:latin typeface="Times New Roman"/>
                <a:cs typeface="Times New Roman"/>
              </a:rPr>
              <a:t>mentre riposavate </a:t>
            </a:r>
            <a:r>
              <a:rPr sz="1200" dirty="0">
                <a:latin typeface="Times New Roman"/>
                <a:cs typeface="Times New Roman"/>
              </a:rPr>
              <a:t>la vostra mente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vostro</a:t>
            </a:r>
            <a:r>
              <a:rPr sz="1200" spc="-5" dirty="0">
                <a:latin typeface="Times New Roman"/>
                <a:cs typeface="Times New Roman"/>
              </a:rPr>
              <a:t> corpo.”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(1611.2) 143:3.4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 Gesù assegnò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dei dodici </a:t>
            </a:r>
            <a:r>
              <a:rPr sz="1200" dirty="0">
                <a:latin typeface="Times New Roman"/>
                <a:cs typeface="Times New Roman"/>
              </a:rPr>
              <a:t>un tema di </a:t>
            </a:r>
            <a:r>
              <a:rPr sz="1200" spc="-5" dirty="0">
                <a:latin typeface="Times New Roman"/>
                <a:cs typeface="Times New Roman"/>
              </a:rPr>
              <a:t>discussione. L’intero giorno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dedicato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ricordi 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conversazioni su </a:t>
            </a:r>
            <a:r>
              <a:rPr sz="1200" dirty="0">
                <a:latin typeface="Times New Roman"/>
                <a:cs typeface="Times New Roman"/>
              </a:rPr>
              <a:t>argomenti </a:t>
            </a:r>
            <a:r>
              <a:rPr sz="1200" spc="-5" dirty="0">
                <a:latin typeface="Times New Roman"/>
                <a:cs typeface="Times New Roman"/>
              </a:rPr>
              <a:t>estranei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loro attività religiose. Essi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momentaneamente </a:t>
            </a:r>
            <a:r>
              <a:rPr sz="1200" spc="5" dirty="0">
                <a:latin typeface="Times New Roman"/>
                <a:cs typeface="Times New Roman"/>
              </a:rPr>
              <a:t>stupiti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dimenticò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73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rendere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verbalmente </a:t>
            </a:r>
            <a:r>
              <a:rPr sz="1200" dirty="0">
                <a:latin typeface="Times New Roman"/>
                <a:cs typeface="Times New Roman"/>
              </a:rPr>
              <a:t>— quando spezzò il </a:t>
            </a:r>
            <a:r>
              <a:rPr sz="1200" spc="-5" dirty="0">
                <a:latin typeface="Times New Roman"/>
                <a:cs typeface="Times New Roman"/>
              </a:rPr>
              <a:t>pane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pasto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mezzogiorno. Questa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vedevano </a:t>
            </a:r>
            <a:r>
              <a:rPr sz="1200" dirty="0">
                <a:latin typeface="Times New Roman"/>
                <a:cs typeface="Times New Roman"/>
              </a:rPr>
              <a:t>omettere tale</a:t>
            </a:r>
            <a:r>
              <a:rPr sz="1200" spc="-5" dirty="0">
                <a:latin typeface="Times New Roman"/>
                <a:cs typeface="Times New Roman"/>
              </a:rPr>
              <a:t> formalità.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(1611.3) 143:3.5 </a:t>
            </a:r>
            <a:r>
              <a:rPr sz="1200" spc="-5" dirty="0">
                <a:latin typeface="Times New Roman"/>
                <a:cs typeface="Times New Roman"/>
              </a:rPr>
              <a:t>Mentre salivano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montagna,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era piena di problemi. Giovanni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smisuratamente </a:t>
            </a:r>
            <a:r>
              <a:rPr sz="1200" spc="-5" dirty="0">
                <a:latin typeface="Times New Roman"/>
                <a:cs typeface="Times New Roman"/>
              </a:rPr>
              <a:t>perplesso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 cuore. </a:t>
            </a:r>
            <a:r>
              <a:rPr sz="1200" dirty="0">
                <a:latin typeface="Times New Roman"/>
                <a:cs typeface="Times New Roman"/>
              </a:rPr>
              <a:t>Giacomo era </a:t>
            </a:r>
            <a:r>
              <a:rPr sz="1200" spc="-5" dirty="0">
                <a:latin typeface="Times New Roman"/>
                <a:cs typeface="Times New Roman"/>
              </a:rPr>
              <a:t>terribilmente turbato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anima. </a:t>
            </a:r>
            <a:r>
              <a:rPr sz="1200" dirty="0">
                <a:latin typeface="Times New Roman"/>
                <a:cs typeface="Times New Roman"/>
              </a:rPr>
              <a:t>Matteo era molto </a:t>
            </a:r>
            <a:r>
              <a:rPr sz="1200" spc="-5" dirty="0">
                <a:latin typeface="Times New Roman"/>
                <a:cs typeface="Times New Roman"/>
              </a:rPr>
              <a:t>preoccupato </a:t>
            </a:r>
            <a:r>
              <a:rPr sz="1200" dirty="0">
                <a:latin typeface="Times New Roman"/>
                <a:cs typeface="Times New Roman"/>
              </a:rPr>
              <a:t>per i fondi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soggiorno tra i  </a:t>
            </a:r>
            <a:r>
              <a:rPr sz="1200" spc="-5" dirty="0">
                <a:latin typeface="Times New Roman"/>
                <a:cs typeface="Times New Roman"/>
              </a:rPr>
              <a:t>Gentili.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era stressato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recentemente più </a:t>
            </a:r>
            <a:r>
              <a:rPr sz="1200" spc="-5" dirty="0">
                <a:latin typeface="Times New Roman"/>
                <a:cs typeface="Times New Roman"/>
              </a:rPr>
              <a:t>lunatico del </a:t>
            </a:r>
            <a:r>
              <a:rPr sz="1200" dirty="0">
                <a:latin typeface="Times New Roman"/>
                <a:cs typeface="Times New Roman"/>
              </a:rPr>
              <a:t>solito. Giuda </a:t>
            </a:r>
            <a:r>
              <a:rPr sz="1200" spc="-5" dirty="0">
                <a:latin typeface="Times New Roman"/>
                <a:cs typeface="Times New Roman"/>
              </a:rPr>
              <a:t>soffriva </a:t>
            </a:r>
            <a:r>
              <a:rPr sz="1200" dirty="0">
                <a:latin typeface="Times New Roman"/>
                <a:cs typeface="Times New Roman"/>
              </a:rPr>
              <a:t>di un periodico </a:t>
            </a:r>
            <a:r>
              <a:rPr sz="1200" spc="-5" dirty="0">
                <a:latin typeface="Times New Roman"/>
                <a:cs typeface="Times New Roman"/>
              </a:rPr>
              <a:t>attacco </a:t>
            </a:r>
            <a:r>
              <a:rPr sz="1200" dirty="0">
                <a:latin typeface="Times New Roman"/>
                <a:cs typeface="Times New Roman"/>
              </a:rPr>
              <a:t>di suscettibilità e  di </a:t>
            </a:r>
            <a:r>
              <a:rPr sz="1200" spc="-5" dirty="0">
                <a:latin typeface="Times New Roman"/>
                <a:cs typeface="Times New Roman"/>
              </a:rPr>
              <a:t>egoismo.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insolitamente </a:t>
            </a:r>
            <a:r>
              <a:rPr sz="1200" spc="-5" dirty="0">
                <a:latin typeface="Times New Roman"/>
                <a:cs typeface="Times New Roman"/>
              </a:rPr>
              <a:t>sconvolto dai suoi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patriottismo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l’amore della </a:t>
            </a:r>
            <a:r>
              <a:rPr sz="1200" dirty="0">
                <a:latin typeface="Times New Roman"/>
                <a:cs typeface="Times New Roman"/>
              </a:rPr>
              <a:t>fratellanza  </a:t>
            </a:r>
            <a:r>
              <a:rPr sz="1200" spc="-5" dirty="0">
                <a:latin typeface="Times New Roman"/>
                <a:cs typeface="Times New Roman"/>
              </a:rPr>
              <a:t>umana. Filippo </a:t>
            </a:r>
            <a:r>
              <a:rPr sz="1200" dirty="0">
                <a:latin typeface="Times New Roman"/>
                <a:cs typeface="Times New Roman"/>
              </a:rPr>
              <a:t>era sempre più </a:t>
            </a:r>
            <a:r>
              <a:rPr sz="1200" spc="-5" dirty="0">
                <a:latin typeface="Times New Roman"/>
                <a:cs typeface="Times New Roman"/>
              </a:rPr>
              <a:t>sconcertato per </a:t>
            </a:r>
            <a:r>
              <a:rPr sz="1200" dirty="0">
                <a:latin typeface="Times New Roman"/>
                <a:cs typeface="Times New Roman"/>
              </a:rPr>
              <a:t>il modo in cui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andando le </a:t>
            </a:r>
            <a:r>
              <a:rPr sz="1200" spc="-5" dirty="0">
                <a:latin typeface="Times New Roman"/>
                <a:cs typeface="Times New Roman"/>
              </a:rPr>
              <a:t>cose. Natanaele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buonumore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erano venuti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le popolazioni </a:t>
            </a:r>
            <a:r>
              <a:rPr sz="1200" spc="-5" dirty="0">
                <a:latin typeface="Times New Roman"/>
                <a:cs typeface="Times New Roman"/>
              </a:rPr>
              <a:t>Gentili,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stava attraversando </a:t>
            </a:r>
            <a:r>
              <a:rPr sz="1200" dirty="0">
                <a:latin typeface="Times New Roman"/>
                <a:cs typeface="Times New Roman"/>
              </a:rPr>
              <a:t>un periodo di </a:t>
            </a:r>
            <a:r>
              <a:rPr sz="1200" spc="-5" dirty="0">
                <a:latin typeface="Times New Roman"/>
                <a:cs typeface="Times New Roman"/>
              </a:rPr>
              <a:t>profonda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depressione.</a:t>
            </a: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erano normali ed </a:t>
            </a:r>
            <a:r>
              <a:rPr sz="1200" dirty="0">
                <a:latin typeface="Times New Roman"/>
                <a:cs typeface="Times New Roman"/>
              </a:rPr>
              <a:t>impassibili. </a:t>
            </a:r>
            <a:r>
              <a:rPr sz="1200" spc="-5" dirty="0">
                <a:latin typeface="Times New Roman"/>
                <a:cs typeface="Times New Roman"/>
              </a:rPr>
              <a:t>Tutti loro erano estremamente perplessi sul </a:t>
            </a:r>
            <a:r>
              <a:rPr sz="1200" dirty="0">
                <a:latin typeface="Times New Roman"/>
                <a:cs typeface="Times New Roman"/>
              </a:rPr>
              <a:t>modo d’intendersi </a:t>
            </a:r>
            <a:r>
              <a:rPr sz="1200" spc="-5" dirty="0">
                <a:latin typeface="Times New Roman"/>
                <a:cs typeface="Times New Roman"/>
              </a:rPr>
              <a:t>pacificamente 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78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(1611.4) 143:3.6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giorno, quando partirono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scendere dalla </a:t>
            </a:r>
            <a:r>
              <a:rPr sz="1200" dirty="0">
                <a:latin typeface="Times New Roman"/>
                <a:cs typeface="Times New Roman"/>
              </a:rPr>
              <a:t>montagna e </a:t>
            </a:r>
            <a:r>
              <a:rPr sz="1200" spc="-5" dirty="0">
                <a:latin typeface="Times New Roman"/>
                <a:cs typeface="Times New Roman"/>
              </a:rPr>
              <a:t>ritornare al loro campo,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cambiamento si era  prodotto </a:t>
            </a:r>
            <a:r>
              <a:rPr sz="1200" dirty="0">
                <a:latin typeface="Times New Roman"/>
                <a:cs typeface="Times New Roman"/>
              </a:rPr>
              <a:t>in loro. Essi </a:t>
            </a:r>
            <a:r>
              <a:rPr sz="1200" spc="-5" dirty="0">
                <a:latin typeface="Times New Roman"/>
                <a:cs typeface="Times New Roman"/>
              </a:rPr>
              <a:t>avevano fatto l’importante scoperta che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perplessità umane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esistono, </a:t>
            </a:r>
            <a:r>
              <a:rPr sz="1200" dirty="0">
                <a:latin typeface="Times New Roman"/>
                <a:cs typeface="Times New Roman"/>
              </a:rPr>
              <a:t>che molte </a:t>
            </a:r>
            <a:r>
              <a:rPr sz="1200" spc="-5" dirty="0">
                <a:latin typeface="Times New Roman"/>
                <a:cs typeface="Times New Roman"/>
              </a:rPr>
              <a:t>pressanti  difficoltà sono creazioni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timore esagerato </a:t>
            </a:r>
            <a:r>
              <a:rPr sz="1200" dirty="0">
                <a:latin typeface="Times New Roman"/>
                <a:cs typeface="Times New Roman"/>
              </a:rPr>
              <a:t>ed il risultato di </a:t>
            </a:r>
            <a:r>
              <a:rPr sz="1200" spc="-5" dirty="0">
                <a:latin typeface="Times New Roman"/>
                <a:cs typeface="Times New Roman"/>
              </a:rPr>
              <a:t>un’apprensione eccessiva. Avevano imparato </a:t>
            </a:r>
            <a:r>
              <a:rPr sz="1200" dirty="0">
                <a:latin typeface="Times New Roman"/>
                <a:cs typeface="Times New Roman"/>
              </a:rPr>
              <a:t>che tutte queste  </a:t>
            </a:r>
            <a:r>
              <a:rPr sz="1200" spc="-5" dirty="0">
                <a:latin typeface="Times New Roman"/>
                <a:cs typeface="Times New Roman"/>
              </a:rPr>
              <a:t>perplessità si trattano meglio se vengono </a:t>
            </a:r>
            <a:r>
              <a:rPr sz="1200" dirty="0">
                <a:latin typeface="Times New Roman"/>
                <a:cs typeface="Times New Roman"/>
              </a:rPr>
              <a:t>trascurate; </a:t>
            </a:r>
            <a:r>
              <a:rPr sz="1200" spc="-5" dirty="0">
                <a:latin typeface="Times New Roman"/>
                <a:cs typeface="Times New Roman"/>
              </a:rPr>
              <a:t>andandosene essi avevano lasciato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si risolvessero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0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(1611.5) 143:3.7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vacanza segnò </a:t>
            </a:r>
            <a:r>
              <a:rPr sz="1200" dirty="0">
                <a:latin typeface="Times New Roman"/>
                <a:cs typeface="Times New Roman"/>
              </a:rPr>
              <a:t>l’inizio di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relazioni considerevolmente migliorate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dirty="0">
                <a:latin typeface="Times New Roman"/>
                <a:cs typeface="Times New Roman"/>
              </a:rPr>
              <a:t>Molti dei </a:t>
            </a:r>
            <a:r>
              <a:rPr sz="1200" spc="-5" dirty="0">
                <a:latin typeface="Times New Roman"/>
                <a:cs typeface="Times New Roman"/>
              </a:rPr>
              <a:t>dodici si misero realmente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ridere quando </a:t>
            </a:r>
            <a:r>
              <a:rPr sz="1200" dirty="0">
                <a:latin typeface="Times New Roman"/>
                <a:cs typeface="Times New Roman"/>
              </a:rPr>
              <a:t>notarono il </a:t>
            </a:r>
            <a:r>
              <a:rPr sz="1200" spc="-5" dirty="0">
                <a:latin typeface="Times New Roman"/>
                <a:cs typeface="Times New Roman"/>
              </a:rPr>
              <a:t>cambiamento mentale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ed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osservarono</a:t>
            </a:r>
            <a:endParaRPr sz="1200">
              <a:latin typeface="Times New Roman"/>
              <a:cs typeface="Times New Roman"/>
            </a:endParaRPr>
          </a:p>
          <a:p>
            <a:pPr marL="76200" marR="2222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l’assenza dell’irritabilità nervosa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derivata come risultato della </a:t>
            </a:r>
            <a:r>
              <a:rPr sz="1200" dirty="0">
                <a:latin typeface="Times New Roman"/>
                <a:cs typeface="Times New Roman"/>
              </a:rPr>
              <a:t>lontananza di tre </a:t>
            </a:r>
            <a:r>
              <a:rPr sz="1200" spc="-5" dirty="0">
                <a:latin typeface="Times New Roman"/>
                <a:cs typeface="Times New Roman"/>
              </a:rPr>
              <a:t>giorni dai </a:t>
            </a:r>
            <a:r>
              <a:rPr sz="1200" dirty="0">
                <a:latin typeface="Times New Roman"/>
                <a:cs typeface="Times New Roman"/>
              </a:rPr>
              <a:t>doveri quotidiani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C’è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rischio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monotonia </a:t>
            </a:r>
            <a:r>
              <a:rPr sz="1200" spc="-5" dirty="0">
                <a:latin typeface="Times New Roman"/>
                <a:cs typeface="Times New Roman"/>
              </a:rPr>
              <a:t>dei contatti umani </a:t>
            </a:r>
            <a:r>
              <a:rPr sz="1200" dirty="0">
                <a:latin typeface="Times New Roman"/>
                <a:cs typeface="Times New Roman"/>
              </a:rPr>
              <a:t>moltiplichi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perplessità ed accresca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difficoltà.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38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(1345.6) 122:2.4 </a:t>
            </a:r>
            <a:r>
              <a:rPr sz="1200" spc="-5" dirty="0">
                <a:latin typeface="Times New Roman"/>
                <a:cs typeface="Times New Roman"/>
              </a:rPr>
              <a:t>Questa visione spaventò grandemente Elisabetta. </a:t>
            </a:r>
            <a:r>
              <a:rPr sz="1200" dirty="0">
                <a:latin typeface="Times New Roman"/>
                <a:cs typeface="Times New Roman"/>
              </a:rPr>
              <a:t>Dopo la partenza di </a:t>
            </a:r>
            <a:r>
              <a:rPr sz="1200" spc="-5" dirty="0">
                <a:latin typeface="Times New Roman"/>
                <a:cs typeface="Times New Roman"/>
              </a:rPr>
              <a:t>Gabriele, essa rimuginò su questa esperienza,  </a:t>
            </a:r>
            <a:r>
              <a:rPr sz="1200" dirty="0">
                <a:latin typeface="Times New Roman"/>
                <a:cs typeface="Times New Roman"/>
              </a:rPr>
              <a:t>meditando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del maestoso visitatore,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parlò </a:t>
            </a:r>
            <a:r>
              <a:rPr sz="1200" dirty="0">
                <a:latin typeface="Times New Roman"/>
                <a:cs typeface="Times New Roman"/>
              </a:rPr>
              <a:t>di questa rivelazione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marito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sua </a:t>
            </a:r>
            <a:r>
              <a:rPr sz="1200" dirty="0">
                <a:latin typeface="Times New Roman"/>
                <a:cs typeface="Times New Roman"/>
              </a:rPr>
              <a:t>visita 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a Maria all’inizio di </a:t>
            </a:r>
            <a:r>
              <a:rPr sz="1200" spc="-5" dirty="0">
                <a:latin typeface="Times New Roman"/>
                <a:cs typeface="Times New Roman"/>
              </a:rPr>
              <a:t>febbraio dell’anno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3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(1345.7) 122:2.5 </a:t>
            </a:r>
            <a:r>
              <a:rPr sz="1200" spc="-5" dirty="0">
                <a:latin typeface="Times New Roman"/>
                <a:cs typeface="Times New Roman"/>
              </a:rPr>
              <a:t>Per cinque mesi, tuttavia, Elisabetta conservò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segreto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nei confronti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marito. Quando essa gli </a:t>
            </a:r>
            <a:r>
              <a:rPr sz="1200" dirty="0">
                <a:latin typeface="Times New Roman"/>
                <a:cs typeface="Times New Roman"/>
              </a:rPr>
              <a:t>rivelò la  </a:t>
            </a:r>
            <a:r>
              <a:rPr sz="1200" spc="-5" dirty="0">
                <a:latin typeface="Times New Roman"/>
                <a:cs typeface="Times New Roman"/>
              </a:rPr>
              <a:t>storia della </a:t>
            </a:r>
            <a:r>
              <a:rPr sz="1200" dirty="0">
                <a:latin typeface="Times New Roman"/>
                <a:cs typeface="Times New Roman"/>
              </a:rPr>
              <a:t>visita di </a:t>
            </a:r>
            <a:r>
              <a:rPr sz="1200" spc="-5" dirty="0">
                <a:latin typeface="Times New Roman"/>
                <a:cs typeface="Times New Roman"/>
              </a:rPr>
              <a:t>Gabriele, Zaccaria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scettico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settimane </a:t>
            </a:r>
            <a:r>
              <a:rPr sz="1200" dirty="0">
                <a:latin typeface="Times New Roman"/>
                <a:cs typeface="Times New Roman"/>
              </a:rPr>
              <a:t>dubitò </a:t>
            </a:r>
            <a:r>
              <a:rPr sz="1200" spc="-5" dirty="0">
                <a:latin typeface="Times New Roman"/>
                <a:cs typeface="Times New Roman"/>
              </a:rPr>
              <a:t>dell’intera esperienza, acconsentendo senza  entusiasmo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nella visita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moglie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poté più </a:t>
            </a:r>
            <a:r>
              <a:rPr sz="1200" spc="-5" dirty="0">
                <a:latin typeface="Times New Roman"/>
                <a:cs typeface="Times New Roman"/>
              </a:rPr>
              <a:t>dubitare che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stesse aspettando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Zaccaria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perplesso sulla futura </a:t>
            </a:r>
            <a:r>
              <a:rPr sz="1200" dirty="0">
                <a:latin typeface="Times New Roman"/>
                <a:cs typeface="Times New Roman"/>
              </a:rPr>
              <a:t>maternità di </a:t>
            </a:r>
            <a:r>
              <a:rPr sz="1200" spc="-5" dirty="0">
                <a:latin typeface="Times New Roman"/>
                <a:cs typeface="Times New Roman"/>
              </a:rPr>
              <a:t>Elisabetta, </a:t>
            </a:r>
            <a:r>
              <a:rPr sz="1200" dirty="0">
                <a:latin typeface="Times New Roman"/>
                <a:cs typeface="Times New Roman"/>
              </a:rPr>
              <a:t>ma non mise in dubbio </a:t>
            </a:r>
            <a:r>
              <a:rPr sz="1200" spc="-5" dirty="0">
                <a:latin typeface="Times New Roman"/>
                <a:cs typeface="Times New Roman"/>
              </a:rPr>
              <a:t>l’integrità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moglie, nonostante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propria età avanzata.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circa sei settimane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nascita </a:t>
            </a:r>
            <a:r>
              <a:rPr sz="1200" dirty="0">
                <a:latin typeface="Times New Roman"/>
                <a:cs typeface="Times New Roman"/>
              </a:rPr>
              <a:t>di Giovanni che </a:t>
            </a:r>
            <a:r>
              <a:rPr sz="1200" spc="-5" dirty="0">
                <a:latin typeface="Times New Roman"/>
                <a:cs typeface="Times New Roman"/>
              </a:rPr>
              <a:t>Zaccaria, </a:t>
            </a:r>
            <a:r>
              <a:rPr sz="1200" dirty="0">
                <a:latin typeface="Times New Roman"/>
                <a:cs typeface="Times New Roman"/>
              </a:rPr>
              <a:t>a seguito di un </a:t>
            </a:r>
            <a:r>
              <a:rPr sz="1200" spc="-5" dirty="0">
                <a:latin typeface="Times New Roman"/>
                <a:cs typeface="Times New Roman"/>
              </a:rPr>
              <a:t>sogno </a:t>
            </a:r>
            <a:r>
              <a:rPr sz="1200" dirty="0">
                <a:latin typeface="Times New Roman"/>
                <a:cs typeface="Times New Roman"/>
              </a:rPr>
              <a:t>impressionante,  divenne pienamente convinto </a:t>
            </a:r>
            <a:r>
              <a:rPr sz="1200" spc="-5" dirty="0">
                <a:latin typeface="Times New Roman"/>
                <a:cs typeface="Times New Roman"/>
              </a:rPr>
              <a:t>che Elisabetta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diventare </a:t>
            </a:r>
            <a:r>
              <a:rPr sz="1200" dirty="0">
                <a:latin typeface="Times New Roman"/>
                <a:cs typeface="Times New Roman"/>
              </a:rPr>
              <a:t>la madre di 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destino, di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la  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venuta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Messia.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318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(1346.1) 122:2.6 </a:t>
            </a:r>
            <a:r>
              <a:rPr sz="1200" spc="-5" dirty="0">
                <a:latin typeface="Times New Roman"/>
                <a:cs typeface="Times New Roman"/>
              </a:rPr>
              <a:t>Gabriele apparve </a:t>
            </a:r>
            <a:r>
              <a:rPr sz="1200" dirty="0">
                <a:latin typeface="Times New Roman"/>
                <a:cs typeface="Times New Roman"/>
              </a:rPr>
              <a:t>a Maria verso la metà di </a:t>
            </a:r>
            <a:r>
              <a:rPr sz="1200" spc="-5" dirty="0">
                <a:latin typeface="Times New Roman"/>
                <a:cs typeface="Times New Roman"/>
              </a:rPr>
              <a:t>novembre dell’anno </a:t>
            </a:r>
            <a:r>
              <a:rPr sz="1200" dirty="0">
                <a:latin typeface="Times New Roman"/>
                <a:cs typeface="Times New Roman"/>
              </a:rPr>
              <a:t>8 </a:t>
            </a:r>
            <a:r>
              <a:rPr sz="1200" spc="-5" dirty="0">
                <a:latin typeface="Times New Roman"/>
                <a:cs typeface="Times New Roman"/>
              </a:rPr>
              <a:t>a.C., mentre essa </a:t>
            </a:r>
            <a:r>
              <a:rPr sz="1200" dirty="0">
                <a:latin typeface="Times New Roman"/>
                <a:cs typeface="Times New Roman"/>
              </a:rPr>
              <a:t>lavorava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Nazaret.  Più tardi, quando Maria </a:t>
            </a:r>
            <a:r>
              <a:rPr sz="1200" dirty="0">
                <a:latin typeface="Times New Roman"/>
                <a:cs typeface="Times New Roman"/>
              </a:rPr>
              <a:t>seppe </a:t>
            </a:r>
            <a:r>
              <a:rPr sz="1200" spc="-5" dirty="0">
                <a:latin typeface="Times New Roman"/>
                <a:cs typeface="Times New Roman"/>
              </a:rPr>
              <a:t>con certezza 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diventare </a:t>
            </a:r>
            <a:r>
              <a:rPr sz="1200" spc="-5" dirty="0">
                <a:latin typeface="Times New Roman"/>
                <a:cs typeface="Times New Roman"/>
              </a:rPr>
              <a:t>madre, persuase Giuseppe </a:t>
            </a:r>
            <a:r>
              <a:rPr sz="1200" dirty="0">
                <a:latin typeface="Times New Roman"/>
                <a:cs typeface="Times New Roman"/>
              </a:rPr>
              <a:t>a lasciarla andare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Città di  </a:t>
            </a:r>
            <a:r>
              <a:rPr sz="1200" spc="-5" dirty="0">
                <a:latin typeface="Times New Roman"/>
                <a:cs typeface="Times New Roman"/>
              </a:rPr>
              <a:t>Giuda, situata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per fare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ad Elisabetta. Gabriele </a:t>
            </a:r>
            <a:r>
              <a:rPr sz="1200" dirty="0">
                <a:latin typeface="Times New Roman"/>
                <a:cs typeface="Times New Roman"/>
              </a:rPr>
              <a:t>aveva informato 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future madri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all’altra.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erano naturalmente </a:t>
            </a:r>
            <a:r>
              <a:rPr sz="1200" dirty="0">
                <a:latin typeface="Times New Roman"/>
                <a:cs typeface="Times New Roman"/>
              </a:rPr>
              <a:t>impazienti </a:t>
            </a:r>
            <a:r>
              <a:rPr sz="1200" spc="-5" dirty="0">
                <a:latin typeface="Times New Roman"/>
                <a:cs typeface="Times New Roman"/>
              </a:rPr>
              <a:t>d’incontrarsi, </a:t>
            </a:r>
            <a:r>
              <a:rPr sz="1200" dirty="0">
                <a:latin typeface="Times New Roman"/>
                <a:cs typeface="Times New Roman"/>
              </a:rPr>
              <a:t>di confrontare le  loro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e di parlare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probabile </a:t>
            </a:r>
            <a:r>
              <a:rPr sz="1200" spc="-5" dirty="0">
                <a:latin typeface="Times New Roman"/>
                <a:cs typeface="Times New Roman"/>
              </a:rPr>
              <a:t>avvenire dei loro figli. </a:t>
            </a:r>
            <a:r>
              <a:rPr sz="1200" dirty="0">
                <a:latin typeface="Times New Roman"/>
                <a:cs typeface="Times New Roman"/>
              </a:rPr>
              <a:t>Maria rimase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lontana </a:t>
            </a:r>
            <a:r>
              <a:rPr sz="1200" spc="-5" dirty="0">
                <a:latin typeface="Times New Roman"/>
                <a:cs typeface="Times New Roman"/>
              </a:rPr>
              <a:t>cugina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settimane.</a:t>
            </a:r>
            <a:endParaRPr sz="1200">
              <a:latin typeface="Times New Roman"/>
              <a:cs typeface="Times New Roman"/>
            </a:endParaRPr>
          </a:p>
          <a:p>
            <a:pPr marL="76200" marR="19177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Elisabetta 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consolidare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fiducia di </a:t>
            </a:r>
            <a:r>
              <a:rPr sz="1200" spc="-5" dirty="0">
                <a:latin typeface="Times New Roman"/>
                <a:cs typeface="Times New Roman"/>
              </a:rPr>
              <a:t>Maria nella </a:t>
            </a:r>
            <a:r>
              <a:rPr sz="1200" dirty="0">
                <a:latin typeface="Times New Roman"/>
                <a:cs typeface="Times New Roman"/>
              </a:rPr>
              <a:t>visione di </a:t>
            </a:r>
            <a:r>
              <a:rPr sz="1200" spc="-5" dirty="0">
                <a:latin typeface="Times New Roman"/>
                <a:cs typeface="Times New Roman"/>
              </a:rPr>
              <a:t>Gabriele, cosicché essa ritornò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più pienamente  </a:t>
            </a:r>
            <a:r>
              <a:rPr sz="1200" spc="-5" dirty="0">
                <a:latin typeface="Times New Roman"/>
                <a:cs typeface="Times New Roman"/>
              </a:rPr>
              <a:t>consacrata alla chiamata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madre del figlio del </a:t>
            </a:r>
            <a:r>
              <a:rPr sz="1200" spc="-5" dirty="0">
                <a:latin typeface="Times New Roman"/>
                <a:cs typeface="Times New Roman"/>
              </a:rPr>
              <a:t>destino, che essa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presentare al </a:t>
            </a:r>
            <a:r>
              <a:rPr sz="1200" dirty="0">
                <a:latin typeface="Times New Roman"/>
                <a:cs typeface="Times New Roman"/>
              </a:rPr>
              <a:t>mondo come un </a:t>
            </a:r>
            <a:r>
              <a:rPr sz="1200" spc="5" dirty="0">
                <a:latin typeface="Times New Roman"/>
                <a:cs typeface="Times New Roman"/>
              </a:rPr>
              <a:t>bimbo  </a:t>
            </a:r>
            <a:r>
              <a:rPr sz="1200" spc="-5" dirty="0">
                <a:latin typeface="Times New Roman"/>
                <a:cs typeface="Times New Roman"/>
              </a:rPr>
              <a:t>inerme,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normale e medio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(1346.2) 122:2.7 </a:t>
            </a:r>
            <a:r>
              <a:rPr sz="1200" spc="-5" dirty="0">
                <a:latin typeface="Times New Roman"/>
                <a:cs typeface="Times New Roman"/>
              </a:rPr>
              <a:t>Giovanni nacque nella </a:t>
            </a:r>
            <a:r>
              <a:rPr sz="1200" dirty="0">
                <a:latin typeface="Times New Roman"/>
                <a:cs typeface="Times New Roman"/>
              </a:rPr>
              <a:t>Città di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il 25 </a:t>
            </a:r>
            <a:r>
              <a:rPr sz="1200" spc="-5" dirty="0">
                <a:latin typeface="Times New Roman"/>
                <a:cs typeface="Times New Roman"/>
              </a:rPr>
              <a:t>marzo dell’anno </a:t>
            </a:r>
            <a:r>
              <a:rPr sz="1200" dirty="0">
                <a:latin typeface="Times New Roman"/>
                <a:cs typeface="Times New Roman"/>
              </a:rPr>
              <a:t>7 a.C. </a:t>
            </a:r>
            <a:r>
              <a:rPr sz="1200" spc="-5" dirty="0">
                <a:latin typeface="Times New Roman"/>
                <a:cs typeface="Times New Roman"/>
              </a:rPr>
              <a:t>Zaccaria ed </a:t>
            </a:r>
            <a:r>
              <a:rPr sz="1200" dirty="0">
                <a:latin typeface="Times New Roman"/>
                <a:cs typeface="Times New Roman"/>
              </a:rPr>
              <a:t>Elisabetta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molto lieti del </a:t>
            </a:r>
            <a:r>
              <a:rPr sz="1200" spc="-5" dirty="0">
                <a:latin typeface="Times New Roman"/>
                <a:cs typeface="Times New Roman"/>
              </a:rPr>
              <a:t>fatto che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fosse venuto </a:t>
            </a:r>
            <a:r>
              <a:rPr sz="1200" spc="-5" dirty="0">
                <a:latin typeface="Times New Roman"/>
                <a:cs typeface="Times New Roman"/>
              </a:rPr>
              <a:t>loro come Gabriele aveva promesso,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all’ottavo giorno presentarono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circoncisione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54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30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(1611.6) 143:3.8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città greche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Archelaide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Fasaelide </a:t>
            </a:r>
            <a:r>
              <a:rPr sz="1200" dirty="0">
                <a:latin typeface="Times New Roman"/>
                <a:cs typeface="Times New Roman"/>
              </a:rPr>
              <a:t>non molti Gentili </a:t>
            </a:r>
            <a:r>
              <a:rPr sz="1200" spc="-5" dirty="0">
                <a:latin typeface="Times New Roman"/>
                <a:cs typeface="Times New Roman"/>
              </a:rPr>
              <a:t>credettero al vangelo, </a:t>
            </a:r>
            <a:r>
              <a:rPr sz="1200" dirty="0">
                <a:latin typeface="Times New Roman"/>
                <a:cs typeface="Times New Roman"/>
              </a:rPr>
              <a:t>ma i dodici </a:t>
            </a:r>
            <a:r>
              <a:rPr sz="1200" spc="-5" dirty="0">
                <a:latin typeface="Times New Roman"/>
                <a:cs typeface="Times New Roman"/>
              </a:rPr>
              <a:t>apostoli  acquisirono un’esperienza preziosa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primo esteso lavoro con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esclusivamente pagane. Un lunedì </a:t>
            </a:r>
            <a:r>
              <a:rPr sz="1200" dirty="0">
                <a:latin typeface="Times New Roman"/>
                <a:cs typeface="Times New Roman"/>
              </a:rPr>
              <a:t>mattina,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metà del </a:t>
            </a:r>
            <a:r>
              <a:rPr sz="1200" spc="-5" dirty="0">
                <a:latin typeface="Times New Roman"/>
                <a:cs typeface="Times New Roman"/>
              </a:rPr>
              <a:t>mese, Gesù disse ad Andrea: </a:t>
            </a:r>
            <a:r>
              <a:rPr sz="1200" dirty="0">
                <a:latin typeface="Times New Roman"/>
                <a:cs typeface="Times New Roman"/>
              </a:rPr>
              <a:t>“Entriamo in </a:t>
            </a:r>
            <a:r>
              <a:rPr sz="1200" spc="-5" dirty="0">
                <a:latin typeface="Times New Roman"/>
                <a:cs typeface="Times New Roman"/>
              </a:rPr>
              <a:t>Samaria.”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partirono immediatamente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Sicar,  vicino </a:t>
            </a:r>
            <a:r>
              <a:rPr sz="1200" dirty="0">
                <a:latin typeface="Times New Roman"/>
                <a:cs typeface="Times New Roman"/>
              </a:rPr>
              <a:t>al pozzo di </a:t>
            </a:r>
            <a:r>
              <a:rPr sz="1200" spc="-5" dirty="0">
                <a:latin typeface="Times New Roman"/>
                <a:cs typeface="Times New Roman"/>
              </a:rPr>
              <a:t>Giacobbe.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Ebrei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ed 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Samaritani</a:t>
            </a:r>
            <a:endParaRPr sz="1600">
              <a:latin typeface="Times New Roman"/>
              <a:cs typeface="Times New Roman"/>
            </a:endParaRPr>
          </a:p>
          <a:p>
            <a:pPr marL="76200" marR="8445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(1612.1) 143:4.1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seicento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Galilea, erano stati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cattivi rapporti </a:t>
            </a:r>
            <a:r>
              <a:rPr sz="1200" dirty="0">
                <a:latin typeface="Times New Roman"/>
                <a:cs typeface="Times New Roman"/>
              </a:rPr>
              <a:t>con i  </a:t>
            </a:r>
            <a:r>
              <a:rPr sz="1200" spc="-5" dirty="0">
                <a:latin typeface="Times New Roman"/>
                <a:cs typeface="Times New Roman"/>
              </a:rPr>
              <a:t>Samaritani. Questo sentimento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avversione </a:t>
            </a:r>
            <a:r>
              <a:rPr sz="1200" dirty="0">
                <a:latin typeface="Times New Roman"/>
                <a:cs typeface="Times New Roman"/>
              </a:rPr>
              <a:t>tra gli Ebrei ed i </a:t>
            </a:r>
            <a:r>
              <a:rPr sz="1200" spc="-5" dirty="0">
                <a:latin typeface="Times New Roman"/>
                <a:cs typeface="Times New Roman"/>
              </a:rPr>
              <a:t>Samaritani sorse </a:t>
            </a:r>
            <a:r>
              <a:rPr sz="1200" dirty="0">
                <a:latin typeface="Times New Roman"/>
                <a:cs typeface="Times New Roman"/>
              </a:rPr>
              <a:t>in questo modo. </a:t>
            </a:r>
            <a:r>
              <a:rPr sz="1200" spc="-5" dirty="0">
                <a:latin typeface="Times New Roman"/>
                <a:cs typeface="Times New Roman"/>
              </a:rPr>
              <a:t>Circa settecento </a:t>
            </a:r>
            <a:r>
              <a:rPr sz="1200" dirty="0">
                <a:latin typeface="Times New Roman"/>
                <a:cs typeface="Times New Roman"/>
              </a:rPr>
              <a:t>anni avanti Cristo,  </a:t>
            </a:r>
            <a:r>
              <a:rPr sz="1200" spc="-5" dirty="0">
                <a:latin typeface="Times New Roman"/>
                <a:cs typeface="Times New Roman"/>
              </a:rPr>
              <a:t>Sargon,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dell’Assiria, represse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rivolta nella Palestina centrale, condusse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cattività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venticinquemila Ebrei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del  regno d’Israele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 al </a:t>
            </a:r>
            <a:r>
              <a:rPr sz="1200" dirty="0">
                <a:latin typeface="Times New Roman"/>
                <a:cs typeface="Times New Roman"/>
              </a:rPr>
              <a:t>loro posto un numero </a:t>
            </a:r>
            <a:r>
              <a:rPr sz="1200" spc="-5" dirty="0">
                <a:latin typeface="Times New Roman"/>
                <a:cs typeface="Times New Roman"/>
              </a:rPr>
              <a:t>quasi uguale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discendenti dei </a:t>
            </a:r>
            <a:r>
              <a:rPr sz="1200" dirty="0">
                <a:latin typeface="Times New Roman"/>
                <a:cs typeface="Times New Roman"/>
              </a:rPr>
              <a:t>Cutiti, </a:t>
            </a:r>
            <a:r>
              <a:rPr sz="1200" spc="-5" dirty="0">
                <a:latin typeface="Times New Roman"/>
                <a:cs typeface="Times New Roman"/>
              </a:rPr>
              <a:t>dei Sefarviti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Hamatiti. Più </a:t>
            </a:r>
            <a:r>
              <a:rPr sz="1200" spc="-5" dirty="0">
                <a:latin typeface="Times New Roman"/>
                <a:cs typeface="Times New Roman"/>
              </a:rPr>
              <a:t>tardi,  Assurbanipal </a:t>
            </a:r>
            <a:r>
              <a:rPr sz="1200" dirty="0">
                <a:latin typeface="Times New Roman"/>
                <a:cs typeface="Times New Roman"/>
              </a:rPr>
              <a:t>inviò </a:t>
            </a:r>
            <a:r>
              <a:rPr sz="1200" spc="-5" dirty="0">
                <a:latin typeface="Times New Roman"/>
                <a:cs typeface="Times New Roman"/>
              </a:rPr>
              <a:t>ancora altri coloni ad abitare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Samaria.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(1612.2) 143:4.2 </a:t>
            </a:r>
            <a:r>
              <a:rPr sz="1200" spc="-5" dirty="0">
                <a:latin typeface="Times New Roman"/>
                <a:cs typeface="Times New Roman"/>
              </a:rPr>
              <a:t>L’inimicizia religiosa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Samaritani datava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ritorno dei </a:t>
            </a:r>
            <a:r>
              <a:rPr sz="1200" dirty="0">
                <a:latin typeface="Times New Roman"/>
                <a:cs typeface="Times New Roman"/>
              </a:rPr>
              <a:t>primi dalla cattività in </a:t>
            </a:r>
            <a:r>
              <a:rPr sz="1200" spc="-5" dirty="0">
                <a:latin typeface="Times New Roman"/>
                <a:cs typeface="Times New Roman"/>
              </a:rPr>
              <a:t>Babilonia, quando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Samaritani tentarono </a:t>
            </a:r>
            <a:r>
              <a:rPr sz="1200" dirty="0">
                <a:latin typeface="Times New Roman"/>
                <a:cs typeface="Times New Roman"/>
              </a:rPr>
              <a:t>d’impedire la </a:t>
            </a:r>
            <a:r>
              <a:rPr sz="1200" spc="-5" dirty="0">
                <a:latin typeface="Times New Roman"/>
                <a:cs typeface="Times New Roman"/>
              </a:rPr>
              <a:t>ricostruzione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Più </a:t>
            </a:r>
            <a:r>
              <a:rPr sz="1200" dirty="0">
                <a:latin typeface="Times New Roman"/>
                <a:cs typeface="Times New Roman"/>
              </a:rPr>
              <a:t>tardi essi </a:t>
            </a:r>
            <a:r>
              <a:rPr sz="1200" spc="-5" dirty="0">
                <a:latin typeface="Times New Roman"/>
                <a:cs typeface="Times New Roman"/>
              </a:rPr>
              <a:t>offesero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prestando amichevole </a:t>
            </a:r>
            <a:r>
              <a:rPr sz="1200" dirty="0">
                <a:latin typeface="Times New Roman"/>
                <a:cs typeface="Times New Roman"/>
              </a:rPr>
              <a:t>assistenza  </a:t>
            </a:r>
            <a:r>
              <a:rPr sz="1200" spc="-5" dirty="0">
                <a:latin typeface="Times New Roman"/>
                <a:cs typeface="Times New Roman"/>
              </a:rPr>
              <a:t>alle armate </a:t>
            </a:r>
            <a:r>
              <a:rPr sz="1200" dirty="0">
                <a:latin typeface="Times New Roman"/>
                <a:cs typeface="Times New Roman"/>
              </a:rPr>
              <a:t>di Alessandro.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amicizia </a:t>
            </a:r>
            <a:r>
              <a:rPr sz="1200" spc="-5" dirty="0">
                <a:latin typeface="Times New Roman"/>
                <a:cs typeface="Times New Roman"/>
              </a:rPr>
              <a:t>Alessandro </a:t>
            </a:r>
            <a:r>
              <a:rPr sz="1200" dirty="0">
                <a:latin typeface="Times New Roman"/>
                <a:cs typeface="Times New Roman"/>
              </a:rPr>
              <a:t>concesse </a:t>
            </a:r>
            <a:r>
              <a:rPr sz="1200" spc="-5" dirty="0">
                <a:latin typeface="Times New Roman"/>
                <a:cs typeface="Times New Roman"/>
              </a:rPr>
              <a:t>ai Samaritani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 Tempio </a:t>
            </a:r>
            <a:r>
              <a:rPr sz="1200" spc="-5" dirty="0">
                <a:latin typeface="Times New Roman"/>
                <a:cs typeface="Times New Roman"/>
              </a:rPr>
              <a:t>sul  Monte Garizim,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essi adorarono Yahweh ed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dei tribali, ed </a:t>
            </a:r>
            <a:r>
              <a:rPr sz="1200" dirty="0">
                <a:latin typeface="Times New Roman"/>
                <a:cs typeface="Times New Roman"/>
              </a:rPr>
              <a:t>offrirono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molto simili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del Tempio  a </a:t>
            </a:r>
            <a:r>
              <a:rPr sz="1200" spc="-5" dirty="0">
                <a:latin typeface="Times New Roman"/>
                <a:cs typeface="Times New Roman"/>
              </a:rPr>
              <a:t>Gerusalemme. Essi proseguirono questo </a:t>
            </a:r>
            <a:r>
              <a:rPr sz="1200" dirty="0">
                <a:latin typeface="Times New Roman"/>
                <a:cs typeface="Times New Roman"/>
              </a:rPr>
              <a:t>culto almeno </a:t>
            </a:r>
            <a:r>
              <a:rPr sz="1200" spc="-5" dirty="0">
                <a:latin typeface="Times New Roman"/>
                <a:cs typeface="Times New Roman"/>
              </a:rPr>
              <a:t>fino all’epoca dei Maccabei, </a:t>
            </a:r>
            <a:r>
              <a:rPr sz="1200" dirty="0">
                <a:latin typeface="Times New Roman"/>
                <a:cs typeface="Times New Roman"/>
              </a:rPr>
              <a:t>quando Giovanni </a:t>
            </a:r>
            <a:r>
              <a:rPr sz="1200" spc="-10" dirty="0">
                <a:latin typeface="Times New Roman"/>
                <a:cs typeface="Times New Roman"/>
              </a:rPr>
              <a:t>Ircano </a:t>
            </a:r>
            <a:r>
              <a:rPr sz="1200" spc="-5" dirty="0">
                <a:latin typeface="Times New Roman"/>
                <a:cs typeface="Times New Roman"/>
              </a:rPr>
              <a:t>distrusse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Tempio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Garizim. L’apostolo Filippo,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opera </a:t>
            </a:r>
            <a:r>
              <a:rPr sz="1200" dirty="0">
                <a:latin typeface="Times New Roman"/>
                <a:cs typeface="Times New Roman"/>
              </a:rPr>
              <a:t>a favore dei </a:t>
            </a:r>
            <a:r>
              <a:rPr sz="1200" spc="-5" dirty="0">
                <a:latin typeface="Times New Roman"/>
                <a:cs typeface="Times New Roman"/>
              </a:rPr>
              <a:t>Samaritani </a:t>
            </a:r>
            <a:r>
              <a:rPr sz="1200" dirty="0">
                <a:latin typeface="Times New Roman"/>
                <a:cs typeface="Times New Roman"/>
              </a:rPr>
              <a:t>dopo la morte di </a:t>
            </a:r>
            <a:r>
              <a:rPr sz="1200" spc="-5" dirty="0">
                <a:latin typeface="Times New Roman"/>
                <a:cs typeface="Times New Roman"/>
              </a:rPr>
              <a:t>Gesù, tenne </a:t>
            </a:r>
            <a:r>
              <a:rPr sz="1200" dirty="0">
                <a:latin typeface="Times New Roman"/>
                <a:cs typeface="Times New Roman"/>
              </a:rPr>
              <a:t>molte riunioni  </a:t>
            </a:r>
            <a:r>
              <a:rPr sz="1200" spc="-5" dirty="0">
                <a:latin typeface="Times New Roman"/>
                <a:cs typeface="Times New Roman"/>
              </a:rPr>
              <a:t>sul luogo </a:t>
            </a:r>
            <a:r>
              <a:rPr sz="1200" dirty="0">
                <a:latin typeface="Times New Roman"/>
                <a:cs typeface="Times New Roman"/>
              </a:rPr>
              <a:t>di questo antico </a:t>
            </a:r>
            <a:r>
              <a:rPr sz="1200" spc="-5" dirty="0">
                <a:latin typeface="Times New Roman"/>
                <a:cs typeface="Times New Roman"/>
              </a:rPr>
              <a:t>Tempio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samaritano.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(1612.3) 143:4.3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antagonismi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Ebrei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Samaritani erano classici </a:t>
            </a:r>
            <a:r>
              <a:rPr sz="1200" dirty="0">
                <a:latin typeface="Times New Roman"/>
                <a:cs typeface="Times New Roman"/>
              </a:rPr>
              <a:t>e storici; dai tempi di </a:t>
            </a:r>
            <a:r>
              <a:rPr sz="1200" spc="-5" dirty="0">
                <a:latin typeface="Times New Roman"/>
                <a:cs typeface="Times New Roman"/>
              </a:rPr>
              <a:t>Alessandro essi avevano avuto sempre 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contrari </a:t>
            </a:r>
            <a:r>
              <a:rPr sz="1200" dirty="0">
                <a:latin typeface="Times New Roman"/>
                <a:cs typeface="Times New Roman"/>
              </a:rPr>
              <a:t>a predicare nelle </a:t>
            </a:r>
            <a:r>
              <a:rPr sz="1200" spc="-5" dirty="0">
                <a:latin typeface="Times New Roman"/>
                <a:cs typeface="Times New Roman"/>
              </a:rPr>
              <a:t>città greche ed </a:t>
            </a:r>
            <a:r>
              <a:rPr sz="1200" dirty="0">
                <a:latin typeface="Times New Roman"/>
                <a:cs typeface="Times New Roman"/>
              </a:rPr>
              <a:t>in altre </a:t>
            </a:r>
            <a:r>
              <a:rPr sz="1200" spc="-5" dirty="0">
                <a:latin typeface="Times New Roman"/>
                <a:cs typeface="Times New Roman"/>
              </a:rPr>
              <a:t>città Gentili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Decapoli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1334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95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Siria, 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prova </a:t>
            </a:r>
            <a:r>
              <a:rPr sz="1200" spc="-5" dirty="0">
                <a:latin typeface="Times New Roman"/>
                <a:cs typeface="Times New Roman"/>
              </a:rPr>
              <a:t>severa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fedeltà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egli disse: </a:t>
            </a:r>
            <a:r>
              <a:rPr sz="1200" dirty="0">
                <a:latin typeface="Times New Roman"/>
                <a:cs typeface="Times New Roman"/>
              </a:rPr>
              <a:t>“Entriamo in </a:t>
            </a:r>
            <a:r>
              <a:rPr sz="1200" spc="-5" dirty="0">
                <a:latin typeface="Times New Roman"/>
                <a:cs typeface="Times New Roman"/>
              </a:rPr>
              <a:t>Samaria.” Ma nell’anno </a:t>
            </a:r>
            <a:r>
              <a:rPr sz="1200" dirty="0">
                <a:latin typeface="Times New Roman"/>
                <a:cs typeface="Times New Roman"/>
              </a:rPr>
              <a:t>e più  </a:t>
            </a:r>
            <a:r>
              <a:rPr sz="1200" spc="-5" dirty="0">
                <a:latin typeface="Times New Roman"/>
                <a:cs typeface="Times New Roman"/>
              </a:rPr>
              <a:t>che erano stati con Gesù, essi avevano </a:t>
            </a:r>
            <a:r>
              <a:rPr sz="1200" dirty="0">
                <a:latin typeface="Times New Roman"/>
                <a:cs typeface="Times New Roman"/>
              </a:rPr>
              <a:t>sviluppato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che trascendeva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fede nei suoi  </a:t>
            </a:r>
            <a:r>
              <a:rPr sz="1200" spc="-5" dirty="0">
                <a:latin typeface="Times New Roman"/>
                <a:cs typeface="Times New Roman"/>
              </a:rPr>
              <a:t>insegnamenti ed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pregiudizi verso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Samaritani.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donna di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Sicar</a:t>
            </a:r>
            <a:endParaRPr sz="1600">
              <a:latin typeface="Times New Roman"/>
              <a:cs typeface="Times New Roman"/>
            </a:endParaRPr>
          </a:p>
          <a:p>
            <a:pPr marL="63500" marR="10795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(1612.4) 143:5.1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arrivarono al </a:t>
            </a:r>
            <a:r>
              <a:rPr sz="1200" dirty="0">
                <a:latin typeface="Times New Roman"/>
                <a:cs typeface="Times New Roman"/>
              </a:rPr>
              <a:t>pozzo di </a:t>
            </a:r>
            <a:r>
              <a:rPr sz="1200" spc="-5" dirty="0">
                <a:latin typeface="Times New Roman"/>
                <a:cs typeface="Times New Roman"/>
              </a:rPr>
              <a:t>Giacobbe, Gesù, essendo </a:t>
            </a:r>
            <a:r>
              <a:rPr sz="1200" dirty="0">
                <a:latin typeface="Times New Roman"/>
                <a:cs typeface="Times New Roman"/>
              </a:rPr>
              <a:t>stanco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viaggio, si fermò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pozzo </a:t>
            </a:r>
            <a:r>
              <a:rPr sz="1200" spc="-5" dirty="0">
                <a:latin typeface="Times New Roman"/>
                <a:cs typeface="Times New Roman"/>
              </a:rPr>
              <a:t>mentre Filippo conduceva gli apostoli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lo aiutassero 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viveri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tende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Sicar, poiché si  proponevano </a:t>
            </a:r>
            <a:r>
              <a:rPr sz="1200" dirty="0">
                <a:latin typeface="Times New Roman"/>
                <a:cs typeface="Times New Roman"/>
              </a:rPr>
              <a:t>di rimanere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nelle vicinanze. </a:t>
            </a:r>
            <a:r>
              <a:rPr sz="1200" dirty="0">
                <a:latin typeface="Times New Roman"/>
                <a:cs typeface="Times New Roman"/>
              </a:rPr>
              <a:t>Pietro 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avrebbero voluto </a:t>
            </a:r>
            <a:r>
              <a:rPr sz="1200" spc="-5" dirty="0">
                <a:latin typeface="Times New Roman"/>
                <a:cs typeface="Times New Roman"/>
              </a:rPr>
              <a:t>restare con 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li invitò ad </a:t>
            </a:r>
            <a:r>
              <a:rPr sz="1200" spc="-5" dirty="0">
                <a:latin typeface="Times New Roman"/>
                <a:cs typeface="Times New Roman"/>
              </a:rPr>
              <a:t>andare 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fratelli, dicendo: </a:t>
            </a:r>
            <a:r>
              <a:rPr sz="1200" dirty="0">
                <a:latin typeface="Times New Roman"/>
                <a:cs typeface="Times New Roman"/>
              </a:rPr>
              <a:t>“ Non </a:t>
            </a:r>
            <a:r>
              <a:rPr sz="1200" spc="-5" dirty="0">
                <a:latin typeface="Times New Roman"/>
                <a:cs typeface="Times New Roman"/>
              </a:rPr>
              <a:t>temete per </a:t>
            </a:r>
            <a:r>
              <a:rPr sz="1200" dirty="0">
                <a:latin typeface="Times New Roman"/>
                <a:cs typeface="Times New Roman"/>
              </a:rPr>
              <a:t>me; questi </a:t>
            </a:r>
            <a:r>
              <a:rPr sz="1200" spc="-5" dirty="0">
                <a:latin typeface="Times New Roman"/>
                <a:cs typeface="Times New Roman"/>
              </a:rPr>
              <a:t>Samaritani saranno amichevoli; </a:t>
            </a:r>
            <a:r>
              <a:rPr sz="1200" dirty="0">
                <a:latin typeface="Times New Roman"/>
                <a:cs typeface="Times New Roman"/>
              </a:rPr>
              <a:t>soltanto i nostri </a:t>
            </a:r>
            <a:r>
              <a:rPr sz="1200" spc="-5" dirty="0">
                <a:latin typeface="Times New Roman"/>
                <a:cs typeface="Times New Roman"/>
              </a:rPr>
              <a:t>fratelli,  gli Ebrei,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farci del male.”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quasi 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sera d’estate quando Gesù si sedette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pozzo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(1612.5) 143:5.2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del pozzo di </a:t>
            </a:r>
            <a:r>
              <a:rPr sz="1200" spc="-5" dirty="0">
                <a:latin typeface="Times New Roman"/>
                <a:cs typeface="Times New Roman"/>
              </a:rPr>
              <a:t>Giacobbe era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salina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pozzi </a:t>
            </a:r>
            <a:r>
              <a:rPr sz="1200" spc="-5" dirty="0">
                <a:latin typeface="Times New Roman"/>
                <a:cs typeface="Times New Roman"/>
              </a:rPr>
              <a:t>di Sicar ed era </a:t>
            </a:r>
            <a:r>
              <a:rPr sz="1200" dirty="0">
                <a:latin typeface="Times New Roman"/>
                <a:cs typeface="Times New Roman"/>
              </a:rPr>
              <a:t>quindi molto </a:t>
            </a:r>
            <a:r>
              <a:rPr sz="1200" spc="-5" dirty="0">
                <a:latin typeface="Times New Roman"/>
                <a:cs typeface="Times New Roman"/>
              </a:rPr>
              <a:t>apprezzata per bere. 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sete,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c’era alcun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per prendere </a:t>
            </a:r>
            <a:r>
              <a:rPr sz="1200" dirty="0">
                <a:latin typeface="Times New Roman"/>
                <a:cs typeface="Times New Roman"/>
              </a:rPr>
              <a:t>l’acqua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pozzo. </a:t>
            </a:r>
            <a:r>
              <a:rPr sz="1200" spc="-5" dirty="0">
                <a:latin typeface="Times New Roman"/>
                <a:cs typeface="Times New Roman"/>
              </a:rPr>
              <a:t>Così, quando </a:t>
            </a:r>
            <a:r>
              <a:rPr sz="1200" dirty="0">
                <a:latin typeface="Times New Roman"/>
                <a:cs typeface="Times New Roman"/>
              </a:rPr>
              <a:t>una donna di </a:t>
            </a:r>
            <a:r>
              <a:rPr sz="1200" spc="-5" dirty="0">
                <a:latin typeface="Times New Roman"/>
                <a:cs typeface="Times New Roman"/>
              </a:rPr>
              <a:t>Sicar giunse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brocca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e si </a:t>
            </a:r>
            <a:r>
              <a:rPr sz="1200" spc="-5" dirty="0">
                <a:latin typeface="Times New Roman"/>
                <a:cs typeface="Times New Roman"/>
              </a:rPr>
              <a:t>preparò ad attingere </a:t>
            </a:r>
            <a:r>
              <a:rPr sz="1200" dirty="0">
                <a:latin typeface="Times New Roman"/>
                <a:cs typeface="Times New Roman"/>
              </a:rPr>
              <a:t>dal pozzo,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disse: “Dammi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bere.” Questa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della Samaria sapeva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dal sua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suo abbigliamento, </a:t>
            </a:r>
            <a:r>
              <a:rPr sz="1200" dirty="0">
                <a:latin typeface="Times New Roman"/>
                <a:cs typeface="Times New Roman"/>
              </a:rPr>
              <a:t>e suppose che fosse un </a:t>
            </a:r>
            <a:r>
              <a:rPr sz="1200" spc="-5" dirty="0">
                <a:latin typeface="Times New Roman"/>
                <a:cs typeface="Times New Roman"/>
              </a:rPr>
              <a:t>Ebreo della Galilea dal suo accento.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Nalda </a:t>
            </a:r>
            <a:r>
              <a:rPr sz="1200" spc="-5" dirty="0">
                <a:latin typeface="Times New Roman"/>
                <a:cs typeface="Times New Roman"/>
              </a:rPr>
              <a:t>ed era </a:t>
            </a:r>
            <a:r>
              <a:rPr sz="1200" dirty="0">
                <a:latin typeface="Times New Roman"/>
                <a:cs typeface="Times New Roman"/>
              </a:rPr>
              <a:t>una creatura </a:t>
            </a:r>
            <a:r>
              <a:rPr sz="1200" spc="-5" dirty="0">
                <a:latin typeface="Times New Roman"/>
                <a:cs typeface="Times New Roman"/>
              </a:rPr>
              <a:t>avvenente. Essa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sorpresa dal fatto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Ebreo parlasse così </a:t>
            </a:r>
            <a:r>
              <a:rPr sz="1200" dirty="0">
                <a:latin typeface="Times New Roman"/>
                <a:cs typeface="Times New Roman"/>
              </a:rPr>
              <a:t>con lei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il pozzo e le  </a:t>
            </a:r>
            <a:r>
              <a:rPr sz="1200" spc="-5" dirty="0">
                <a:latin typeface="Times New Roman"/>
                <a:cs typeface="Times New Roman"/>
              </a:rPr>
              <a:t>chiedesse dell’acqua,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stimava </a:t>
            </a:r>
            <a:r>
              <a:rPr sz="1200" dirty="0">
                <a:latin typeface="Times New Roman"/>
                <a:cs typeface="Times New Roman"/>
              </a:rPr>
              <a:t>decoroso in </a:t>
            </a:r>
            <a:r>
              <a:rPr sz="1200" spc="-5" dirty="0">
                <a:latin typeface="Times New Roman"/>
                <a:cs typeface="Times New Roman"/>
              </a:rPr>
              <a:t>quei tempi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rispetto parlare ad </a:t>
            </a:r>
            <a:r>
              <a:rPr sz="1200" dirty="0">
                <a:latin typeface="Times New Roman"/>
                <a:cs typeface="Times New Roman"/>
              </a:rPr>
              <a:t>una donna in pubblico, </a:t>
            </a:r>
            <a:r>
              <a:rPr sz="1200" spc="-5" dirty="0">
                <a:latin typeface="Times New Roman"/>
                <a:cs typeface="Times New Roman"/>
              </a:rPr>
              <a:t>ed  ancor </a:t>
            </a:r>
            <a:r>
              <a:rPr sz="1200" dirty="0">
                <a:latin typeface="Times New Roman"/>
                <a:cs typeface="Times New Roman"/>
              </a:rPr>
              <a:t>meno per un </a:t>
            </a:r>
            <a:r>
              <a:rPr sz="1200" spc="-5" dirty="0">
                <a:latin typeface="Times New Roman"/>
                <a:cs typeface="Times New Roman"/>
              </a:rPr>
              <a:t>Ebreo conversare con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Samaritano. Perciò </a:t>
            </a:r>
            <a:r>
              <a:rPr sz="1200" dirty="0">
                <a:latin typeface="Times New Roman"/>
                <a:cs typeface="Times New Roman"/>
              </a:rPr>
              <a:t>Nalda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</a:t>
            </a:r>
            <a:r>
              <a:rPr sz="1200" dirty="0">
                <a:latin typeface="Times New Roman"/>
                <a:cs typeface="Times New Roman"/>
              </a:rPr>
              <a:t>“Come mai tu, un </a:t>
            </a:r>
            <a:r>
              <a:rPr sz="1200" spc="-5" dirty="0">
                <a:latin typeface="Times New Roman"/>
                <a:cs typeface="Times New Roman"/>
              </a:rPr>
              <a:t>Ebreo, chiedi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bere a me,  una donna Samaritana?”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verità io ti ho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potessi soltanto comprendere, chiederesti </a:t>
            </a:r>
            <a:r>
              <a:rPr sz="1200" dirty="0">
                <a:latin typeface="Times New Roman"/>
                <a:cs typeface="Times New Roman"/>
              </a:rPr>
              <a:t>tu a me  un </a:t>
            </a:r>
            <a:r>
              <a:rPr sz="1200" spc="-5" dirty="0">
                <a:latin typeface="Times New Roman"/>
                <a:cs typeface="Times New Roman"/>
              </a:rPr>
              <a:t>sorso dell’acqua </a:t>
            </a:r>
            <a:r>
              <a:rPr sz="1200" dirty="0">
                <a:latin typeface="Times New Roman"/>
                <a:cs typeface="Times New Roman"/>
              </a:rPr>
              <a:t>vivente.”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Nalda disse: </a:t>
            </a:r>
            <a:r>
              <a:rPr sz="1200" spc="-5" dirty="0">
                <a:latin typeface="Times New Roman"/>
                <a:cs typeface="Times New Roman"/>
              </a:rPr>
              <a:t>“Ma, Signore, </a:t>
            </a:r>
            <a:r>
              <a:rPr sz="1200" dirty="0">
                <a:latin typeface="Times New Roman"/>
                <a:cs typeface="Times New Roman"/>
              </a:rPr>
              <a:t>tu non hai niente </a:t>
            </a:r>
            <a:r>
              <a:rPr sz="1200" spc="-5" dirty="0">
                <a:latin typeface="Times New Roman"/>
                <a:cs typeface="Times New Roman"/>
              </a:rPr>
              <a:t>per attingere, ed </a:t>
            </a:r>
            <a:r>
              <a:rPr sz="1200" dirty="0">
                <a:latin typeface="Times New Roman"/>
                <a:cs typeface="Times New Roman"/>
              </a:rPr>
              <a:t>il pozzo è </a:t>
            </a:r>
            <a:r>
              <a:rPr sz="1200" spc="-5" dirty="0">
                <a:latin typeface="Times New Roman"/>
                <a:cs typeface="Times New Roman"/>
              </a:rPr>
              <a:t>profondo;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30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trarresti </a:t>
            </a:r>
            <a:r>
              <a:rPr sz="1200" dirty="0">
                <a:latin typeface="Times New Roman"/>
                <a:cs typeface="Times New Roman"/>
              </a:rPr>
              <a:t>dunque quest’acqua </a:t>
            </a:r>
            <a:r>
              <a:rPr sz="1200" spc="-5" dirty="0">
                <a:latin typeface="Times New Roman"/>
                <a:cs typeface="Times New Roman"/>
              </a:rPr>
              <a:t>vivente? Sei </a:t>
            </a:r>
            <a:r>
              <a:rPr sz="1200" dirty="0">
                <a:latin typeface="Times New Roman"/>
                <a:cs typeface="Times New Roman"/>
              </a:rPr>
              <a:t>tu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nostro padre </a:t>
            </a:r>
            <a:r>
              <a:rPr sz="1200" spc="-5" dirty="0">
                <a:latin typeface="Times New Roman"/>
                <a:cs typeface="Times New Roman"/>
              </a:rPr>
              <a:t>Giacobbe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diede questo </a:t>
            </a:r>
            <a:r>
              <a:rPr sz="1200" dirty="0">
                <a:latin typeface="Times New Roman"/>
                <a:cs typeface="Times New Roman"/>
              </a:rPr>
              <a:t>pozzo dove </a:t>
            </a:r>
            <a:r>
              <a:rPr sz="1200" spc="-5" dirty="0">
                <a:latin typeface="Times New Roman"/>
                <a:cs typeface="Times New Roman"/>
              </a:rPr>
              <a:t>bevve egli </a:t>
            </a:r>
            <a:r>
              <a:rPr sz="1200" dirty="0">
                <a:latin typeface="Times New Roman"/>
                <a:cs typeface="Times New Roman"/>
              </a:rPr>
              <a:t>stesso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ed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bestiame?”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(1613.1) 143:5.3 </a:t>
            </a:r>
            <a:r>
              <a:rPr sz="1200" spc="-5" dirty="0">
                <a:latin typeface="Times New Roman"/>
                <a:cs typeface="Times New Roman"/>
              </a:rPr>
              <a:t>Gesù replicò: </a:t>
            </a:r>
            <a:r>
              <a:rPr sz="1200" dirty="0">
                <a:latin typeface="Times New Roman"/>
                <a:cs typeface="Times New Roman"/>
              </a:rPr>
              <a:t>“Chiunque </a:t>
            </a:r>
            <a:r>
              <a:rPr sz="1200" spc="-5" dirty="0">
                <a:latin typeface="Times New Roman"/>
                <a:cs typeface="Times New Roman"/>
              </a:rPr>
              <a:t>beve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quest’acqua </a:t>
            </a:r>
            <a:r>
              <a:rPr sz="1200" dirty="0">
                <a:latin typeface="Times New Roman"/>
                <a:cs typeface="Times New Roman"/>
              </a:rPr>
              <a:t>avrà </a:t>
            </a:r>
            <a:r>
              <a:rPr sz="1200" spc="-5" dirty="0">
                <a:latin typeface="Times New Roman"/>
                <a:cs typeface="Times New Roman"/>
              </a:rPr>
              <a:t>sete </a:t>
            </a:r>
            <a:r>
              <a:rPr sz="1200" dirty="0">
                <a:latin typeface="Times New Roman"/>
                <a:cs typeface="Times New Roman"/>
              </a:rPr>
              <a:t>di nuovo, ma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beve </a:t>
            </a:r>
            <a:r>
              <a:rPr sz="1200" spc="-5" dirty="0">
                <a:latin typeface="Times New Roman"/>
                <a:cs typeface="Times New Roman"/>
              </a:rPr>
              <a:t>dell’acqua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vivente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avrà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sete. </a:t>
            </a:r>
            <a:r>
              <a:rPr sz="1200" dirty="0">
                <a:latin typeface="Times New Roman"/>
                <a:cs typeface="Times New Roman"/>
              </a:rPr>
              <a:t>E quest’acqua vivente </a:t>
            </a:r>
            <a:r>
              <a:rPr sz="1200" spc="-5" dirty="0">
                <a:latin typeface="Times New Roman"/>
                <a:cs typeface="Times New Roman"/>
              </a:rPr>
              <a:t>diverrà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lui una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ristoro che </a:t>
            </a:r>
            <a:r>
              <a:rPr sz="1200" dirty="0">
                <a:latin typeface="Times New Roman"/>
                <a:cs typeface="Times New Roman"/>
              </a:rPr>
              <a:t>zampillerà </a:t>
            </a:r>
            <a:r>
              <a:rPr sz="1200" spc="-5" dirty="0">
                <a:latin typeface="Times New Roman"/>
                <a:cs typeface="Times New Roman"/>
              </a:rPr>
              <a:t>fino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eterna.” </a:t>
            </a:r>
            <a:r>
              <a:rPr sz="1200" dirty="0">
                <a:latin typeface="Times New Roman"/>
                <a:cs typeface="Times New Roman"/>
              </a:rPr>
              <a:t>Nalda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disse</a:t>
            </a: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allora: “Dammi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quest’acqua affinché </a:t>
            </a:r>
            <a:r>
              <a:rPr sz="1200" dirty="0">
                <a:latin typeface="Times New Roman"/>
                <a:cs typeface="Times New Roman"/>
              </a:rPr>
              <a:t>io non abbia </a:t>
            </a:r>
            <a:r>
              <a:rPr sz="1200" spc="-5" dirty="0">
                <a:latin typeface="Times New Roman"/>
                <a:cs typeface="Times New Roman"/>
              </a:rPr>
              <a:t>sete </a:t>
            </a:r>
            <a:r>
              <a:rPr sz="1200" dirty="0">
                <a:latin typeface="Times New Roman"/>
                <a:cs typeface="Times New Roman"/>
              </a:rPr>
              <a:t>e non venga più qui </a:t>
            </a:r>
            <a:r>
              <a:rPr sz="1200" spc="-5" dirty="0">
                <a:latin typeface="Times New Roman"/>
                <a:cs typeface="Times New Roman"/>
              </a:rPr>
              <a:t>continuamente ad attingere. Inoltre,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 donna </a:t>
            </a:r>
            <a:r>
              <a:rPr sz="1200" spc="-5" dirty="0">
                <a:latin typeface="Times New Roman"/>
                <a:cs typeface="Times New Roman"/>
              </a:rPr>
              <a:t>samaritana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Ebreo così </a:t>
            </a:r>
            <a:r>
              <a:rPr sz="1200" spc="-5" dirty="0">
                <a:latin typeface="Times New Roman"/>
                <a:cs typeface="Times New Roman"/>
              </a:rPr>
              <a:t>degno </a:t>
            </a:r>
            <a:r>
              <a:rPr sz="1200" dirty="0">
                <a:latin typeface="Times New Roman"/>
                <a:cs typeface="Times New Roman"/>
              </a:rPr>
              <a:t>di fede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piacere.”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(1613.2) 143:5.4 </a:t>
            </a:r>
            <a:r>
              <a:rPr sz="1200" spc="-5" dirty="0">
                <a:latin typeface="Times New Roman"/>
                <a:cs typeface="Times New Roman"/>
              </a:rPr>
              <a:t>Nalda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 come interpretare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compiacenza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con </a:t>
            </a:r>
            <a:r>
              <a:rPr sz="1200" dirty="0">
                <a:latin typeface="Times New Roman"/>
                <a:cs typeface="Times New Roman"/>
              </a:rPr>
              <a:t>lei.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vedeva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viso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scambiò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cordialità per ordinaria familiarità ed </a:t>
            </a:r>
            <a:r>
              <a:rPr sz="1200" dirty="0">
                <a:latin typeface="Times New Roman"/>
                <a:cs typeface="Times New Roman"/>
              </a:rPr>
              <a:t>interpretò </a:t>
            </a:r>
            <a:r>
              <a:rPr sz="1200" spc="-5" dirty="0">
                <a:latin typeface="Times New Roman"/>
                <a:cs typeface="Times New Roman"/>
              </a:rPr>
              <a:t>falsamente </a:t>
            </a:r>
            <a:r>
              <a:rPr sz="1200" dirty="0">
                <a:latin typeface="Times New Roman"/>
                <a:cs typeface="Times New Roman"/>
              </a:rPr>
              <a:t>il suo simbolismo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modo di </a:t>
            </a:r>
            <a:r>
              <a:rPr sz="1200" spc="-5" dirty="0">
                <a:latin typeface="Times New Roman"/>
                <a:cs typeface="Times New Roman"/>
              </a:rPr>
              <a:t>farle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proposte.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una donna di </a:t>
            </a:r>
            <a:r>
              <a:rPr sz="1200" spc="-5" dirty="0">
                <a:latin typeface="Times New Roman"/>
                <a:cs typeface="Times New Roman"/>
              </a:rPr>
              <a:t>scarsa </a:t>
            </a:r>
            <a:r>
              <a:rPr sz="1200" dirty="0">
                <a:latin typeface="Times New Roman"/>
                <a:cs typeface="Times New Roman"/>
              </a:rPr>
              <a:t>moralità, </a:t>
            </a:r>
            <a:r>
              <a:rPr sz="1200" spc="-5" dirty="0">
                <a:latin typeface="Times New Roman"/>
                <a:cs typeface="Times New Roman"/>
              </a:rPr>
              <a:t>essa era </a:t>
            </a:r>
            <a:r>
              <a:rPr sz="1200" dirty="0">
                <a:latin typeface="Times New Roman"/>
                <a:cs typeface="Times New Roman"/>
              </a:rPr>
              <a:t>intenzionata a farsi </a:t>
            </a:r>
            <a:r>
              <a:rPr sz="1200" spc="-5" dirty="0">
                <a:latin typeface="Times New Roman"/>
                <a:cs typeface="Times New Roman"/>
              </a:rPr>
              <a:t>apertamente </a:t>
            </a:r>
            <a:r>
              <a:rPr sz="1200" spc="5" dirty="0">
                <a:latin typeface="Times New Roman"/>
                <a:cs typeface="Times New Roman"/>
              </a:rPr>
              <a:t>avanti  </a:t>
            </a:r>
            <a:r>
              <a:rPr sz="1200" spc="-5" dirty="0">
                <a:latin typeface="Times New Roman"/>
                <a:cs typeface="Times New Roman"/>
              </a:rPr>
              <a:t>quando Gesù, guardandola diritto negli occhi, con voce imperativa disse: “Donna, </a:t>
            </a:r>
            <a:r>
              <a:rPr sz="1200" dirty="0">
                <a:latin typeface="Times New Roman"/>
                <a:cs typeface="Times New Roman"/>
              </a:rPr>
              <a:t>va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marito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conducilo </a:t>
            </a:r>
            <a:r>
              <a:rPr sz="1200" spc="5" dirty="0">
                <a:latin typeface="Times New Roman"/>
                <a:cs typeface="Times New Roman"/>
              </a:rPr>
              <a:t>qui.” 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riportò Nalda in </a:t>
            </a:r>
            <a:r>
              <a:rPr sz="1200" spc="-5" dirty="0">
                <a:latin typeface="Times New Roman"/>
                <a:cs typeface="Times New Roman"/>
              </a:rPr>
              <a:t>sé.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si accorse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giudicato male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del Maestro; capì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frainteso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modo di  </a:t>
            </a:r>
            <a:r>
              <a:rPr sz="1200" spc="-5" dirty="0">
                <a:latin typeface="Times New Roman"/>
                <a:cs typeface="Times New Roman"/>
              </a:rPr>
              <a:t>parlare.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timore;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capire </a:t>
            </a:r>
            <a:r>
              <a:rPr sz="1200" dirty="0">
                <a:latin typeface="Times New Roman"/>
                <a:cs typeface="Times New Roman"/>
              </a:rPr>
              <a:t>di trovarsi 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 straordinaria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cercando nella sua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una qualche  risposta </a:t>
            </a:r>
            <a:r>
              <a:rPr sz="1200" spc="-5" dirty="0">
                <a:latin typeface="Times New Roman"/>
                <a:cs typeface="Times New Roman"/>
              </a:rPr>
              <a:t>appropriata,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“Ma,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non posso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marito, </a:t>
            </a:r>
            <a:r>
              <a:rPr sz="1200" dirty="0">
                <a:latin typeface="Times New Roman"/>
                <a:cs typeface="Times New Roman"/>
              </a:rPr>
              <a:t>perché io non ho </a:t>
            </a:r>
            <a:r>
              <a:rPr sz="1200" spc="-5" dirty="0">
                <a:latin typeface="Times New Roman"/>
                <a:cs typeface="Times New Roman"/>
              </a:rPr>
              <a:t>marito.” Allora  Gesù disse: “Tu hai </a:t>
            </a:r>
            <a:r>
              <a:rPr sz="1200" dirty="0">
                <a:latin typeface="Times New Roman"/>
                <a:cs typeface="Times New Roman"/>
              </a:rPr>
              <a:t>detto il </a:t>
            </a:r>
            <a:r>
              <a:rPr sz="1200" spc="-5" dirty="0">
                <a:latin typeface="Times New Roman"/>
                <a:cs typeface="Times New Roman"/>
              </a:rPr>
              <a:t>vero, perché, mentre </a:t>
            </a:r>
            <a:r>
              <a:rPr sz="1200" dirty="0">
                <a:latin typeface="Times New Roman"/>
                <a:cs typeface="Times New Roman"/>
              </a:rPr>
              <a:t>hai avuto un tempo un marito, l’uomo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vivi ora non è tuo marito. </a:t>
            </a:r>
            <a:r>
              <a:rPr sz="1200" spc="-5" dirty="0">
                <a:latin typeface="Times New Roman"/>
                <a:cs typeface="Times New Roman"/>
              </a:rPr>
              <a:t>Sarebbe  meglio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smettessi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alla leggera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cercassi l’acqua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ho </a:t>
            </a:r>
            <a:r>
              <a:rPr sz="1200" spc="-5" dirty="0">
                <a:latin typeface="Times New Roman"/>
                <a:cs typeface="Times New Roman"/>
              </a:rPr>
              <a:t>offerto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oggi.”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39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(1613.3) 143:5.5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Nalda rinsavì,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migliore fu risvegliato. Essa </a:t>
            </a:r>
            <a:r>
              <a:rPr sz="1200" dirty="0">
                <a:latin typeface="Times New Roman"/>
                <a:cs typeface="Times New Roman"/>
              </a:rPr>
              <a:t>non era una donna </a:t>
            </a:r>
            <a:r>
              <a:rPr sz="1200" spc="-5" dirty="0">
                <a:latin typeface="Times New Roman"/>
                <a:cs typeface="Times New Roman"/>
              </a:rPr>
              <a:t>immorale </a:t>
            </a:r>
            <a:r>
              <a:rPr sz="1200" dirty="0">
                <a:latin typeface="Times New Roman"/>
                <a:cs typeface="Times New Roman"/>
              </a:rPr>
              <a:t>interamente </a:t>
            </a:r>
            <a:r>
              <a:rPr sz="1200" spc="-5" dirty="0">
                <a:latin typeface="Times New Roman"/>
                <a:cs typeface="Times New Roman"/>
              </a:rPr>
              <a:t>per  scelta. 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brutalmente ed ingiustamente scacciata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marito 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estremo bisogno aveva acconsentito </a:t>
            </a:r>
            <a:r>
              <a:rPr sz="1200" dirty="0">
                <a:latin typeface="Times New Roman"/>
                <a:cs typeface="Times New Roman"/>
              </a:rPr>
              <a:t>a vivere con un  </a:t>
            </a:r>
            <a:r>
              <a:rPr sz="1200" spc="-5" dirty="0">
                <a:latin typeface="Times New Roman"/>
                <a:cs typeface="Times New Roman"/>
              </a:rPr>
              <a:t>Greco come sua moglie,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senza matrimonio. Nalda ora si vergognava grandemente </a:t>
            </a:r>
            <a:r>
              <a:rPr sz="1200" dirty="0">
                <a:latin typeface="Times New Roman"/>
                <a:cs typeface="Times New Roman"/>
              </a:rPr>
              <a:t>di aver parlato </a:t>
            </a:r>
            <a:r>
              <a:rPr sz="1200" spc="-5" dirty="0">
                <a:latin typeface="Times New Roman"/>
                <a:cs typeface="Times New Roman"/>
              </a:rPr>
              <a:t>così stoltamente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4635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molto pentita </a:t>
            </a:r>
            <a:r>
              <a:rPr sz="1200" spc="-5" dirty="0">
                <a:latin typeface="Times New Roman"/>
                <a:cs typeface="Times New Roman"/>
              </a:rPr>
              <a:t>si rivolse al Maestro, dicendo: </a:t>
            </a:r>
            <a:r>
              <a:rPr sz="1200" dirty="0">
                <a:latin typeface="Times New Roman"/>
                <a:cs typeface="Times New Roman"/>
              </a:rPr>
              <a:t>“Mio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pento </a:t>
            </a:r>
            <a:r>
              <a:rPr sz="1200" dirty="0">
                <a:latin typeface="Times New Roman"/>
                <a:cs typeface="Times New Roman"/>
              </a:rPr>
              <a:t>per il modo in cui ti ho </a:t>
            </a:r>
            <a:r>
              <a:rPr sz="1200" spc="-5" dirty="0">
                <a:latin typeface="Times New Roman"/>
                <a:cs typeface="Times New Roman"/>
              </a:rPr>
              <a:t>parlato, perché </a:t>
            </a:r>
            <a:r>
              <a:rPr sz="1200" dirty="0">
                <a:latin typeface="Times New Roman"/>
                <a:cs typeface="Times New Roman"/>
              </a:rPr>
              <a:t>percepisco che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sant’uomo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aiuto diretto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al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quello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12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hanno fatto </a:t>
            </a:r>
            <a:r>
              <a:rPr sz="1200" dirty="0">
                <a:latin typeface="Times New Roman"/>
                <a:cs typeface="Times New Roman"/>
              </a:rPr>
              <a:t>prima e dopo di </a:t>
            </a:r>
            <a:r>
              <a:rPr sz="1200" spc="-5" dirty="0">
                <a:latin typeface="Times New Roman"/>
                <a:cs typeface="Times New Roman"/>
              </a:rPr>
              <a:t>lei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eluse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questione 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orientarsi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filosofia. Essa </a:t>
            </a:r>
            <a:r>
              <a:rPr sz="1200" dirty="0">
                <a:latin typeface="Times New Roman"/>
                <a:cs typeface="Times New Roman"/>
              </a:rPr>
              <a:t>indirizzò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la conversazione </a:t>
            </a:r>
            <a:r>
              <a:rPr sz="1200" spc="-5" dirty="0">
                <a:latin typeface="Times New Roman"/>
                <a:cs typeface="Times New Roman"/>
              </a:rPr>
              <a:t>dai propri bisogni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controversia teologica. Indicando </a:t>
            </a:r>
            <a:r>
              <a:rPr sz="1200" dirty="0">
                <a:latin typeface="Times New Roman"/>
                <a:cs typeface="Times New Roman"/>
              </a:rPr>
              <a:t>il Monte Garizim,  </a:t>
            </a:r>
            <a:r>
              <a:rPr sz="1200" spc="-5" dirty="0">
                <a:latin typeface="Times New Roman"/>
                <a:cs typeface="Times New Roman"/>
              </a:rPr>
              <a:t>essa proseguì </a:t>
            </a:r>
            <a:r>
              <a:rPr sz="1200" dirty="0">
                <a:latin typeface="Times New Roman"/>
                <a:cs typeface="Times New Roman"/>
              </a:rPr>
              <a:t>a dire: “I nostri </a:t>
            </a:r>
            <a:r>
              <a:rPr sz="1200" spc="-5" dirty="0">
                <a:latin typeface="Times New Roman"/>
                <a:cs typeface="Times New Roman"/>
              </a:rPr>
              <a:t>padri adoravano su questa montagna, </a:t>
            </a:r>
            <a:r>
              <a:rPr sz="1200" dirty="0">
                <a:latin typeface="Times New Roman"/>
                <a:cs typeface="Times New Roman"/>
              </a:rPr>
              <a:t>eppure tu </a:t>
            </a:r>
            <a:r>
              <a:rPr sz="1200" spc="-5" dirty="0">
                <a:latin typeface="Times New Roman"/>
                <a:cs typeface="Times New Roman"/>
              </a:rPr>
              <a:t>dici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dovrebbero adorare 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Gerusalemme; qual è, dunque,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giusto per adorare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(1613.4) 143:5.6 </a:t>
            </a:r>
            <a:r>
              <a:rPr sz="1200" spc="-5" dirty="0">
                <a:latin typeface="Times New Roman"/>
                <a:cs typeface="Times New Roman"/>
              </a:rPr>
              <a:t>Gesù percepì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dell’anima della </a:t>
            </a:r>
            <a:r>
              <a:rPr sz="1200" dirty="0">
                <a:latin typeface="Times New Roman"/>
                <a:cs typeface="Times New Roman"/>
              </a:rPr>
              <a:t>donna di evitare un contatto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e indagatore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Creatore,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vide  </a:t>
            </a:r>
            <a:r>
              <a:rPr sz="1200" spc="-5" dirty="0">
                <a:latin typeface="Times New Roman"/>
                <a:cs typeface="Times New Roman"/>
              </a:rPr>
              <a:t>anche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anima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vivere. Dopotutto c’era nel </a:t>
            </a:r>
            <a:r>
              <a:rPr sz="1200" dirty="0">
                <a:latin typeface="Times New Roman"/>
                <a:cs typeface="Times New Roman"/>
              </a:rPr>
              <a:t>cuore di </a:t>
            </a:r>
            <a:r>
              <a:rPr sz="1200" spc="5" dirty="0">
                <a:latin typeface="Times New Roman"/>
                <a:cs typeface="Times New Roman"/>
              </a:rPr>
              <a:t>Nalda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vera sete d’acqua </a:t>
            </a:r>
            <a:r>
              <a:rPr sz="1200" dirty="0">
                <a:latin typeface="Times New Roman"/>
                <a:cs typeface="Times New Roman"/>
              </a:rPr>
              <a:t>vivente. </a:t>
            </a:r>
            <a:r>
              <a:rPr sz="1200" spc="-5" dirty="0">
                <a:latin typeface="Times New Roman"/>
                <a:cs typeface="Times New Roman"/>
              </a:rPr>
              <a:t>Perciò egli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trattò con pazienza, dicendo: </a:t>
            </a:r>
            <a:r>
              <a:rPr sz="1200" dirty="0">
                <a:latin typeface="Times New Roman"/>
                <a:cs typeface="Times New Roman"/>
              </a:rPr>
              <a:t>“Donna, </a:t>
            </a:r>
            <a:r>
              <a:rPr sz="1200" spc="-5" dirty="0">
                <a:latin typeface="Times New Roman"/>
                <a:cs typeface="Times New Roman"/>
              </a:rPr>
              <a:t>lascia </a:t>
            </a:r>
            <a:r>
              <a:rPr sz="1200" dirty="0">
                <a:latin typeface="Times New Roman"/>
                <a:cs typeface="Times New Roman"/>
              </a:rPr>
              <a:t>che ti dica che </a:t>
            </a:r>
            <a:r>
              <a:rPr sz="1200" spc="-5" dirty="0">
                <a:latin typeface="Times New Roman"/>
                <a:cs typeface="Times New Roman"/>
              </a:rPr>
              <a:t>verrà 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cui tu  non </a:t>
            </a:r>
            <a:r>
              <a:rPr sz="1200" spc="-5" dirty="0">
                <a:latin typeface="Times New Roman"/>
                <a:cs typeface="Times New Roman"/>
              </a:rPr>
              <a:t>adorerai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né su </a:t>
            </a:r>
            <a:r>
              <a:rPr sz="1200" spc="-5" dirty="0">
                <a:latin typeface="Times New Roman"/>
                <a:cs typeface="Times New Roman"/>
              </a:rPr>
              <a:t>questa montagna </a:t>
            </a:r>
            <a:r>
              <a:rPr sz="1200" dirty="0">
                <a:latin typeface="Times New Roman"/>
                <a:cs typeface="Times New Roman"/>
              </a:rPr>
              <a:t>né a </a:t>
            </a:r>
            <a:r>
              <a:rPr sz="1200" spc="-5" dirty="0">
                <a:latin typeface="Times New Roman"/>
                <a:cs typeface="Times New Roman"/>
              </a:rPr>
              <a:t>Gerusalemme. Ora </a:t>
            </a:r>
            <a:r>
              <a:rPr sz="1200" dirty="0">
                <a:latin typeface="Times New Roman"/>
                <a:cs typeface="Times New Roman"/>
              </a:rPr>
              <a:t>tu adori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conosci, una </a:t>
            </a:r>
            <a:r>
              <a:rPr sz="1200" spc="-5" dirty="0">
                <a:latin typeface="Times New Roman"/>
                <a:cs typeface="Times New Roman"/>
              </a:rPr>
              <a:t>mescolanza della </a:t>
            </a:r>
            <a:r>
              <a:rPr sz="1200" dirty="0">
                <a:latin typeface="Times New Roman"/>
                <a:cs typeface="Times New Roman"/>
              </a:rPr>
              <a:t>religione di  molti </a:t>
            </a:r>
            <a:r>
              <a:rPr sz="1200" spc="-5" dirty="0">
                <a:latin typeface="Times New Roman"/>
                <a:cs typeface="Times New Roman"/>
              </a:rPr>
              <a:t>dèi pagani </a:t>
            </a:r>
            <a:r>
              <a:rPr sz="1200" dirty="0">
                <a:latin typeface="Times New Roman"/>
                <a:cs typeface="Times New Roman"/>
              </a:rPr>
              <a:t>e della filosofia </a:t>
            </a:r>
            <a:r>
              <a:rPr sz="1200" spc="-5" dirty="0">
                <a:latin typeface="Times New Roman"/>
                <a:cs typeface="Times New Roman"/>
              </a:rPr>
              <a:t>dei Gentili. Gli Ebrei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sanno chi adorano;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rimosso ogni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concentrando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adorazione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Dio, Yahweh.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dovresti credermi quando </a:t>
            </a:r>
            <a:r>
              <a:rPr sz="1200" dirty="0">
                <a:latin typeface="Times New Roman"/>
                <a:cs typeface="Times New Roman"/>
              </a:rPr>
              <a:t>dico </a:t>
            </a:r>
            <a:r>
              <a:rPr sz="1200" spc="-5" dirty="0">
                <a:latin typeface="Times New Roman"/>
                <a:cs typeface="Times New Roman"/>
              </a:rPr>
              <a:t>che verrà presto </a:t>
            </a:r>
            <a:r>
              <a:rPr sz="1200" dirty="0">
                <a:latin typeface="Times New Roman"/>
                <a:cs typeface="Times New Roman"/>
              </a:rPr>
              <a:t>l’ora — anzi 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venuta —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adoratori sinceri adoreranno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spirito e in </a:t>
            </a:r>
            <a:r>
              <a:rPr sz="1200" spc="-5" dirty="0">
                <a:latin typeface="Times New Roman"/>
                <a:cs typeface="Times New Roman"/>
              </a:rPr>
              <a:t>verità, 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proprio questi adoratori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cerca. Dio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l’adorano </a:t>
            </a:r>
            <a:r>
              <a:rPr sz="1200" spc="-5" dirty="0">
                <a:latin typeface="Times New Roman"/>
                <a:cs typeface="Times New Roman"/>
              </a:rPr>
              <a:t>devono adorarlo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spirito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deriva dal sapere come </a:t>
            </a:r>
            <a:r>
              <a:rPr sz="1200" dirty="0">
                <a:latin typeface="Times New Roman"/>
                <a:cs typeface="Times New Roman"/>
              </a:rPr>
              <a:t>o dove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dovrebbero adorare,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ricevendo nel </a:t>
            </a:r>
            <a:r>
              <a:rPr sz="1200" dirty="0">
                <a:latin typeface="Times New Roman"/>
                <a:cs typeface="Times New Roman"/>
              </a:rPr>
              <a:t>tuo cuore </a:t>
            </a:r>
            <a:r>
              <a:rPr sz="1200" spc="-5" dirty="0">
                <a:latin typeface="Times New Roman"/>
                <a:cs typeface="Times New Roman"/>
              </a:rPr>
              <a:t>quest’acqua </a:t>
            </a:r>
            <a:r>
              <a:rPr sz="1200" dirty="0">
                <a:latin typeface="Times New Roman"/>
                <a:cs typeface="Times New Roman"/>
              </a:rPr>
              <a:t>vivente che ti </a:t>
            </a:r>
            <a:r>
              <a:rPr sz="1200" spc="-5" dirty="0">
                <a:latin typeface="Times New Roman"/>
                <a:cs typeface="Times New Roman"/>
              </a:rPr>
              <a:t>sto offrendo </a:t>
            </a:r>
            <a:r>
              <a:rPr sz="1200" dirty="0">
                <a:latin typeface="Times New Roman"/>
                <a:cs typeface="Times New Roman"/>
              </a:rPr>
              <a:t>proprio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1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(1614.1) 143:5.7 </a:t>
            </a:r>
            <a:r>
              <a:rPr sz="1200" spc="-5" dirty="0">
                <a:latin typeface="Times New Roman"/>
                <a:cs typeface="Times New Roman"/>
              </a:rPr>
              <a:t>Ma Nalda si sforzò ancora </a:t>
            </a:r>
            <a:r>
              <a:rPr sz="1200" dirty="0">
                <a:latin typeface="Times New Roman"/>
                <a:cs typeface="Times New Roman"/>
              </a:rPr>
              <a:t>di più di eludere la </a:t>
            </a:r>
            <a:r>
              <a:rPr sz="1200" spc="-5" dirty="0">
                <a:latin typeface="Times New Roman"/>
                <a:cs typeface="Times New Roman"/>
              </a:rPr>
              <a:t>discussione </a:t>
            </a:r>
            <a:r>
              <a:rPr sz="1200" dirty="0">
                <a:latin typeface="Times New Roman"/>
                <a:cs typeface="Times New Roman"/>
              </a:rPr>
              <a:t>dell’imbarazzante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personale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status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davanti a Dio.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essa fece </a:t>
            </a:r>
            <a:r>
              <a:rPr sz="1200" dirty="0">
                <a:latin typeface="Times New Roman"/>
                <a:cs typeface="Times New Roman"/>
              </a:rPr>
              <a:t>ricorso a </a:t>
            </a:r>
            <a:r>
              <a:rPr sz="1200" spc="-5" dirty="0">
                <a:latin typeface="Times New Roman"/>
                <a:cs typeface="Times New Roman"/>
              </a:rPr>
              <a:t>questioni generali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dicendo:  </a:t>
            </a:r>
            <a:r>
              <a:rPr sz="1200" spc="-5" dirty="0">
                <a:latin typeface="Times New Roman"/>
                <a:cs typeface="Times New Roman"/>
              </a:rPr>
              <a:t>“Sì,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 Signore, che Giovanni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predicato sulla venuta del Convertitore, </a:t>
            </a:r>
            <a:r>
              <a:rPr sz="1200" dirty="0">
                <a:latin typeface="Times New Roman"/>
                <a:cs typeface="Times New Roman"/>
              </a:rPr>
              <a:t>di colui che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chiamato 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alla sua  venuta, ci </a:t>
            </a:r>
            <a:r>
              <a:rPr sz="1200" dirty="0">
                <a:latin typeface="Times New Roman"/>
                <a:cs typeface="Times New Roman"/>
              </a:rPr>
              <a:t>annuncerà tutte le cose” — e </a:t>
            </a:r>
            <a:r>
              <a:rPr sz="1200" spc="-5" dirty="0">
                <a:latin typeface="Times New Roman"/>
                <a:cs typeface="Times New Roman"/>
              </a:rPr>
              <a:t>Gesù, interrompendo Nalda, </a:t>
            </a:r>
            <a:r>
              <a:rPr sz="1200" dirty="0">
                <a:latin typeface="Times New Roman"/>
                <a:cs typeface="Times New Roman"/>
              </a:rPr>
              <a:t>disse con </a:t>
            </a:r>
            <a:r>
              <a:rPr sz="1200" spc="-5" dirty="0">
                <a:latin typeface="Times New Roman"/>
                <a:cs typeface="Times New Roman"/>
              </a:rPr>
              <a:t>impressionante sicurezza: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parlo </a:t>
            </a:r>
            <a:r>
              <a:rPr sz="1200" spc="-5" dirty="0">
                <a:latin typeface="Times New Roman"/>
                <a:cs typeface="Times New Roman"/>
              </a:rPr>
              <a:t>sono  costui.”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13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(1614.2) 143:5.8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dichiarazione diretta, </a:t>
            </a:r>
            <a:r>
              <a:rPr sz="1200" dirty="0">
                <a:latin typeface="Times New Roman"/>
                <a:cs typeface="Times New Roman"/>
              </a:rPr>
              <a:t>positiva </a:t>
            </a:r>
            <a:r>
              <a:rPr sz="1200" spc="-5" dirty="0">
                <a:latin typeface="Times New Roman"/>
                <a:cs typeface="Times New Roman"/>
              </a:rPr>
              <a:t>ed aperta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filiazione divina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 avesse fatto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fatta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donna, ad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Samaritana,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donna di dubbia reputazione </a:t>
            </a:r>
            <a:r>
              <a:rPr sz="1200" spc="-5" dirty="0">
                <a:latin typeface="Times New Roman"/>
                <a:cs typeface="Times New Roman"/>
              </a:rPr>
              <a:t>agli occhi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6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uomini fino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momento, ma una donna che </a:t>
            </a:r>
            <a:r>
              <a:rPr sz="1200" spc="-5" dirty="0">
                <a:latin typeface="Times New Roman"/>
                <a:cs typeface="Times New Roman"/>
              </a:rPr>
              <a:t>l’occhio </a:t>
            </a:r>
            <a:r>
              <a:rPr sz="1200" dirty="0">
                <a:latin typeface="Times New Roman"/>
                <a:cs typeface="Times New Roman"/>
              </a:rPr>
              <a:t>divino vedeva </a:t>
            </a:r>
            <a:r>
              <a:rPr sz="1200" spc="-5" dirty="0">
                <a:latin typeface="Times New Roman"/>
                <a:cs typeface="Times New Roman"/>
              </a:rPr>
              <a:t>essere stata </a:t>
            </a:r>
            <a:r>
              <a:rPr sz="1200" dirty="0">
                <a:latin typeface="Times New Roman"/>
                <a:cs typeface="Times New Roman"/>
              </a:rPr>
              <a:t>più vittima </a:t>
            </a:r>
            <a:r>
              <a:rPr sz="1200" spc="-5" dirty="0">
                <a:latin typeface="Times New Roman"/>
                <a:cs typeface="Times New Roman"/>
              </a:rPr>
              <a:t>del peccato </a:t>
            </a:r>
            <a:r>
              <a:rPr sz="1200" dirty="0">
                <a:latin typeface="Times New Roman"/>
                <a:cs typeface="Times New Roman"/>
              </a:rPr>
              <a:t>che peccatrice </a:t>
            </a:r>
            <a:r>
              <a:rPr sz="1200" spc="-5" dirty="0">
                <a:latin typeface="Times New Roman"/>
                <a:cs typeface="Times New Roman"/>
              </a:rPr>
              <a:t>per suo  stesso desiderio,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i="1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un’anima umana che </a:t>
            </a: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salvezza,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desiderava sinceramente </a:t>
            </a:r>
            <a:r>
              <a:rPr sz="1200" dirty="0">
                <a:latin typeface="Times New Roman"/>
                <a:cs typeface="Times New Roman"/>
              </a:rPr>
              <a:t>e di tutto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era  sufficiente.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(1614.3) 143:5.9 </a:t>
            </a:r>
            <a:r>
              <a:rPr sz="1200" spc="-5" dirty="0">
                <a:latin typeface="Times New Roman"/>
                <a:cs typeface="Times New Roman"/>
              </a:rPr>
              <a:t>Mentre Nalda </a:t>
            </a:r>
            <a:r>
              <a:rPr sz="1200" dirty="0">
                <a:latin typeface="Times New Roman"/>
                <a:cs typeface="Times New Roman"/>
              </a:rPr>
              <a:t>stava per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ardente desiderio personale per cose </a:t>
            </a:r>
            <a:r>
              <a:rPr sz="1200" dirty="0">
                <a:latin typeface="Times New Roman"/>
                <a:cs typeface="Times New Roman"/>
              </a:rPr>
              <a:t>migliori ed un modo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più nobile,  </a:t>
            </a:r>
            <a:r>
              <a:rPr sz="1200" spc="-5" dirty="0">
                <a:latin typeface="Times New Roman"/>
                <a:cs typeface="Times New Roman"/>
              </a:rPr>
              <a:t>proprio 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si preparava ad </a:t>
            </a:r>
            <a:r>
              <a:rPr sz="1200" dirty="0">
                <a:latin typeface="Times New Roman"/>
                <a:cs typeface="Times New Roman"/>
              </a:rPr>
              <a:t>esporre il </a:t>
            </a:r>
            <a:r>
              <a:rPr sz="1200" spc="-5" dirty="0">
                <a:latin typeface="Times New Roman"/>
                <a:cs typeface="Times New Roman"/>
              </a:rPr>
              <a:t>desiderio sincero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cuore,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da Sicar, e  </a:t>
            </a:r>
            <a:r>
              <a:rPr sz="1200" spc="-5" dirty="0">
                <a:latin typeface="Times New Roman"/>
                <a:cs typeface="Times New Roman"/>
              </a:rPr>
              <a:t>arrivando su </a:t>
            </a:r>
            <a:r>
              <a:rPr sz="1200" dirty="0">
                <a:latin typeface="Times New Roman"/>
                <a:cs typeface="Times New Roman"/>
              </a:rPr>
              <a:t>questa scena in cui </a:t>
            </a:r>
            <a:r>
              <a:rPr sz="1200" spc="-5" dirty="0">
                <a:latin typeface="Times New Roman"/>
                <a:cs typeface="Times New Roman"/>
              </a:rPr>
              <a:t>Gesù parlava così intimamente con questa </a:t>
            </a:r>
            <a:r>
              <a:rPr sz="1200" dirty="0">
                <a:latin typeface="Times New Roman"/>
                <a:cs typeface="Times New Roman"/>
              </a:rPr>
              <a:t>donna —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Samaritana </a:t>
            </a:r>
            <a:r>
              <a:rPr sz="1200" dirty="0">
                <a:latin typeface="Times New Roman"/>
                <a:cs typeface="Times New Roman"/>
              </a:rPr>
              <a:t>e sola — </a:t>
            </a:r>
            <a:r>
              <a:rPr sz="1200" spc="-5" dirty="0">
                <a:latin typeface="Times New Roman"/>
                <a:cs typeface="Times New Roman"/>
              </a:rPr>
              <a:t>rimasero  </a:t>
            </a:r>
            <a:r>
              <a:rPr sz="1200" dirty="0">
                <a:latin typeface="Times New Roman"/>
                <a:cs typeface="Times New Roman"/>
              </a:rPr>
              <a:t>più che stupiti. </a:t>
            </a:r>
            <a:r>
              <a:rPr sz="1200" spc="-5" dirty="0">
                <a:latin typeface="Times New Roman"/>
                <a:cs typeface="Times New Roman"/>
              </a:rPr>
              <a:t>Essi deposero rapidamente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provviste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allontanarono,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osava </a:t>
            </a:r>
            <a:r>
              <a:rPr sz="1200" spc="-5" dirty="0">
                <a:latin typeface="Times New Roman"/>
                <a:cs typeface="Times New Roman"/>
              </a:rPr>
              <a:t>rimproverarlo, mentre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diceva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Nalda: “Donna,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strada; Dio </a:t>
            </a:r>
            <a:r>
              <a:rPr sz="1200" spc="5" dirty="0">
                <a:latin typeface="Times New Roman"/>
                <a:cs typeface="Times New Roman"/>
              </a:rPr>
              <a:t>ti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perdonata. D’ora </a:t>
            </a:r>
            <a:r>
              <a:rPr sz="1200" dirty="0">
                <a:latin typeface="Times New Roman"/>
                <a:cs typeface="Times New Roman"/>
              </a:rPr>
              <a:t>in avanti </a:t>
            </a:r>
            <a:r>
              <a:rPr sz="1200" spc="-5" dirty="0">
                <a:latin typeface="Times New Roman"/>
                <a:cs typeface="Times New Roman"/>
              </a:rPr>
              <a:t>vivrai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vita nuova. 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ricevuto </a:t>
            </a:r>
            <a:r>
              <a:rPr sz="1200" spc="-5" dirty="0">
                <a:latin typeface="Times New Roman"/>
                <a:cs typeface="Times New Roman"/>
              </a:rPr>
              <a:t>l’acqua  vivente, ed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gioia scaturirà </a:t>
            </a:r>
            <a:r>
              <a:rPr sz="1200" dirty="0">
                <a:latin typeface="Times New Roman"/>
                <a:cs typeface="Times New Roman"/>
              </a:rPr>
              <a:t>dalla tua anima e </a:t>
            </a:r>
            <a:r>
              <a:rPr sz="1200" spc="-5" dirty="0">
                <a:latin typeface="Times New Roman"/>
                <a:cs typeface="Times New Roman"/>
              </a:rPr>
              <a:t>diverrai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dell’Altissimo.”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donna, percependo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disapprovazione degli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abbandonò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brocca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fuggì </a:t>
            </a:r>
            <a:r>
              <a:rPr sz="1200" dirty="0">
                <a:latin typeface="Times New Roman"/>
                <a:cs typeface="Times New Roman"/>
              </a:rPr>
              <a:t>verso 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81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(1614.4) 143:5.10 </a:t>
            </a:r>
            <a:r>
              <a:rPr sz="1200" spc="-5" dirty="0">
                <a:latin typeface="Times New Roman"/>
                <a:cs typeface="Times New Roman"/>
              </a:rPr>
              <a:t>Entrando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 essa proclamava ad ognuno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incontrava: “Vai </a:t>
            </a:r>
            <a:r>
              <a:rPr sz="1200" dirty="0">
                <a:latin typeface="Times New Roman"/>
                <a:cs typeface="Times New Roman"/>
              </a:rPr>
              <a:t>al pozzo di </a:t>
            </a:r>
            <a:r>
              <a:rPr sz="1200" spc="-5" dirty="0">
                <a:latin typeface="Times New Roman"/>
                <a:cs typeface="Times New Roman"/>
              </a:rPr>
              <a:t>Giacobbe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vacci presto, perché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troverai </a:t>
            </a:r>
            <a:r>
              <a:rPr sz="1200" dirty="0">
                <a:latin typeface="Times New Roman"/>
                <a:cs typeface="Times New Roman"/>
              </a:rPr>
              <a:t>un uomo che mi ha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fatto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Convertitore?” E </a:t>
            </a:r>
            <a:r>
              <a:rPr sz="1200" spc="-5" dirty="0">
                <a:latin typeface="Times New Roman"/>
                <a:cs typeface="Times New Roman"/>
              </a:rPr>
              <a:t>prima del calare del sole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1346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grande folla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riunita al </a:t>
            </a:r>
            <a:r>
              <a:rPr sz="1200" dirty="0">
                <a:latin typeface="Times New Roman"/>
                <a:cs typeface="Times New Roman"/>
              </a:rPr>
              <a:t>pozzo di </a:t>
            </a:r>
            <a:r>
              <a:rPr sz="1200" spc="-5" dirty="0">
                <a:latin typeface="Times New Roman"/>
                <a:cs typeface="Times New Roman"/>
              </a:rPr>
              <a:t>Giacobbe per ascoltare Gesù.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Maestro parlò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ancora dell’acqua </a:t>
            </a:r>
            <a:r>
              <a:rPr sz="1200" dirty="0">
                <a:latin typeface="Times New Roman"/>
                <a:cs typeface="Times New Roman"/>
              </a:rPr>
              <a:t>di vita, il dono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5" dirty="0">
                <a:latin typeface="Times New Roman"/>
                <a:cs typeface="Times New Roman"/>
              </a:rPr>
              <a:t> 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33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(1614.5) 143:5.11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cessarono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stupiti </a:t>
            </a:r>
            <a:r>
              <a:rPr sz="1200" spc="-5" dirty="0">
                <a:latin typeface="Times New Roman"/>
                <a:cs typeface="Times New Roman"/>
              </a:rPr>
              <a:t>dalla compiacenza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donne, con </a:t>
            </a:r>
            <a:r>
              <a:rPr sz="1200" dirty="0">
                <a:latin typeface="Times New Roman"/>
                <a:cs typeface="Times New Roman"/>
              </a:rPr>
              <a:t>donne di dubbia  </a:t>
            </a:r>
            <a:r>
              <a:rPr sz="1200" spc="-5" dirty="0">
                <a:latin typeface="Times New Roman"/>
                <a:cs typeface="Times New Roman"/>
              </a:rPr>
              <a:t>reputazione, anche con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immorali.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difficile per Gesù insegnare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anche le cosiddette  donne </a:t>
            </a:r>
            <a:r>
              <a:rPr sz="1200" spc="-5" dirty="0">
                <a:latin typeface="Times New Roman"/>
                <a:cs typeface="Times New Roman"/>
              </a:rPr>
              <a:t>immorali, hanno un’anima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scegliere Dio per Padre,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così figlie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candidate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 Anche  diciannove secoli </a:t>
            </a:r>
            <a:r>
              <a:rPr sz="1200" dirty="0">
                <a:latin typeface="Times New Roman"/>
                <a:cs typeface="Times New Roman"/>
              </a:rPr>
              <a:t>più tardi molte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mostrano la </a:t>
            </a:r>
            <a:r>
              <a:rPr sz="1200" spc="-5" dirty="0">
                <a:latin typeface="Times New Roman"/>
                <a:cs typeface="Times New Roman"/>
              </a:rPr>
              <a:t>stessa ritrosia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capire gli insegnamenti del Maestro. </a:t>
            </a:r>
            <a:r>
              <a:rPr sz="1200" dirty="0">
                <a:latin typeface="Times New Roman"/>
                <a:cs typeface="Times New Roman"/>
              </a:rPr>
              <a:t>Anche la religione 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è stata persistentemente </a:t>
            </a:r>
            <a:r>
              <a:rPr sz="1200" spc="-5" dirty="0">
                <a:latin typeface="Times New Roman"/>
                <a:cs typeface="Times New Roman"/>
              </a:rPr>
              <a:t>costruita attorno al fatto della </a:t>
            </a:r>
            <a:r>
              <a:rPr sz="1200" dirty="0">
                <a:latin typeface="Times New Roman"/>
                <a:cs typeface="Times New Roman"/>
              </a:rPr>
              <a:t>morte di Cristo </a:t>
            </a:r>
            <a:r>
              <a:rPr sz="1200" spc="-5" dirty="0">
                <a:latin typeface="Times New Roman"/>
                <a:cs typeface="Times New Roman"/>
              </a:rPr>
              <a:t>invece che attorno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verità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occuparsi di più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e rivelatrice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piuttosto che </a:t>
            </a:r>
            <a:r>
              <a:rPr sz="1200" spc="-5" dirty="0">
                <a:latin typeface="Times New Roman"/>
                <a:cs typeface="Times New Roman"/>
              </a:rPr>
              <a:t>della sua tragica </a:t>
            </a:r>
            <a:r>
              <a:rPr sz="1200" dirty="0">
                <a:latin typeface="Times New Roman"/>
                <a:cs typeface="Times New Roman"/>
              </a:rPr>
              <a:t>e penosa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10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581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(1614.6) 143:5.12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 Nalda raccontò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storia all’apostolo Giovanni,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intero </a:t>
            </a:r>
            <a:r>
              <a:rPr sz="1200" spc="-5" dirty="0">
                <a:latin typeface="Times New Roman"/>
                <a:cs typeface="Times New Roman"/>
              </a:rPr>
              <a:t>agli  altri apostoli,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parlò </a:t>
            </a:r>
            <a:r>
              <a:rPr sz="1200" dirty="0">
                <a:latin typeface="Times New Roman"/>
                <a:cs typeface="Times New Roman"/>
              </a:rPr>
              <a:t>di ciò in </a:t>
            </a:r>
            <a:r>
              <a:rPr sz="1200" spc="-5" dirty="0">
                <a:latin typeface="Times New Roman"/>
                <a:cs typeface="Times New Roman"/>
              </a:rPr>
              <a:t>dettaglio ai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dodici.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536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(1615.1) 143:5.13 </a:t>
            </a:r>
            <a:r>
              <a:rPr sz="1200" spc="-5" dirty="0">
                <a:latin typeface="Times New Roman"/>
                <a:cs typeface="Times New Roman"/>
              </a:rPr>
              <a:t>Nalda raccontò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che Gesù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“tutto </a:t>
            </a:r>
            <a:r>
              <a:rPr sz="1200" dirty="0">
                <a:latin typeface="Times New Roman"/>
                <a:cs typeface="Times New Roman"/>
              </a:rPr>
              <a:t>quello che aveva </a:t>
            </a:r>
            <a:r>
              <a:rPr sz="1200" spc="-5" dirty="0">
                <a:latin typeface="Times New Roman"/>
                <a:cs typeface="Times New Roman"/>
              </a:rPr>
              <a:t>fatto”. Giovanni desiderò </a:t>
            </a:r>
            <a:r>
              <a:rPr sz="1200" dirty="0">
                <a:latin typeface="Times New Roman"/>
                <a:cs typeface="Times New Roman"/>
              </a:rPr>
              <a:t>molte volte  </a:t>
            </a:r>
            <a:r>
              <a:rPr sz="1200" spc="-5" dirty="0">
                <a:latin typeface="Times New Roman"/>
                <a:cs typeface="Times New Roman"/>
              </a:rPr>
              <a:t>interrogare Gesù sul suo </a:t>
            </a:r>
            <a:r>
              <a:rPr sz="1200" dirty="0">
                <a:latin typeface="Times New Roman"/>
                <a:cs typeface="Times New Roman"/>
              </a:rPr>
              <a:t>incontro </a:t>
            </a:r>
            <a:r>
              <a:rPr sz="1200" spc="-5" dirty="0">
                <a:latin typeface="Times New Roman"/>
                <a:cs typeface="Times New Roman"/>
              </a:rPr>
              <a:t>con Nalda,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le aveva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soltanto una cosa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 lei, ma il </a:t>
            </a:r>
            <a:r>
              <a:rPr sz="1200" spc="-5" dirty="0">
                <a:latin typeface="Times New Roman"/>
                <a:cs typeface="Times New Roman"/>
              </a:rPr>
              <a:t>suo  sguardo nei suoi occhi </a:t>
            </a:r>
            <a:r>
              <a:rPr sz="1200" dirty="0">
                <a:latin typeface="Times New Roman"/>
                <a:cs typeface="Times New Roman"/>
              </a:rPr>
              <a:t>ed il modo in </a:t>
            </a:r>
            <a:r>
              <a:rPr sz="1200" spc="-5" dirty="0">
                <a:latin typeface="Times New Roman"/>
                <a:cs typeface="Times New Roman"/>
              </a:rPr>
              <a:t>cui l’aveva trattata avevano fatto scorrere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istante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alla sua mente </a:t>
            </a:r>
            <a:r>
              <a:rPr sz="1200" dirty="0">
                <a:latin typeface="Times New Roman"/>
                <a:cs typeface="Times New Roman"/>
              </a:rPr>
              <a:t>una revisione  </a:t>
            </a:r>
            <a:r>
              <a:rPr sz="1200" spc="-5" dirty="0">
                <a:latin typeface="Times New Roman"/>
                <a:cs typeface="Times New Roman"/>
              </a:rPr>
              <a:t>panoramica </a:t>
            </a:r>
            <a:r>
              <a:rPr sz="1200" dirty="0">
                <a:latin typeface="Times New Roman"/>
                <a:cs typeface="Times New Roman"/>
              </a:rPr>
              <a:t>di tutta la sua vita </a:t>
            </a:r>
            <a:r>
              <a:rPr sz="1200" spc="-5" dirty="0">
                <a:latin typeface="Times New Roman"/>
                <a:cs typeface="Times New Roman"/>
              </a:rPr>
              <a:t>accidentata </a:t>
            </a:r>
            <a:r>
              <a:rPr sz="1200" dirty="0">
                <a:latin typeface="Times New Roman"/>
                <a:cs typeface="Times New Roman"/>
              </a:rPr>
              <a:t>in modo tale </a:t>
            </a:r>
            <a:r>
              <a:rPr sz="1200" spc="-5" dirty="0">
                <a:latin typeface="Times New Roman"/>
                <a:cs typeface="Times New Roman"/>
              </a:rPr>
              <a:t>che essa associò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autorivelazione della sua vita passata allo  sguardo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parole del </a:t>
            </a:r>
            <a:r>
              <a:rPr sz="1200" spc="-5" dirty="0">
                <a:latin typeface="Times New Roman"/>
                <a:cs typeface="Times New Roman"/>
              </a:rPr>
              <a:t>Maestro. Gesù </a:t>
            </a:r>
            <a:r>
              <a:rPr sz="1200" dirty="0">
                <a:latin typeface="Times New Roman"/>
                <a:cs typeface="Times New Roman"/>
              </a:rPr>
              <a:t>non le aveva mai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essa aveva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cinque mariti. </a:t>
            </a:r>
            <a:r>
              <a:rPr sz="1200" spc="-5" dirty="0">
                <a:latin typeface="Times New Roman"/>
                <a:cs typeface="Times New Roman"/>
              </a:rPr>
              <a:t>Essa aveva vissuto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quattro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suo marito l’aveva </a:t>
            </a:r>
            <a:r>
              <a:rPr sz="1200" dirty="0">
                <a:latin typeface="Times New Roman"/>
                <a:cs typeface="Times New Roman"/>
              </a:rPr>
              <a:t>cacciata via, e </a:t>
            </a:r>
            <a:r>
              <a:rPr sz="1200" spc="-5" dirty="0">
                <a:latin typeface="Times New Roman"/>
                <a:cs typeface="Times New Roman"/>
              </a:rPr>
              <a:t>questo fatto, </a:t>
            </a:r>
            <a:r>
              <a:rPr sz="1200" dirty="0">
                <a:latin typeface="Times New Roman"/>
                <a:cs typeface="Times New Roman"/>
              </a:rPr>
              <a:t>con tutto il </a:t>
            </a:r>
            <a:r>
              <a:rPr sz="1200" spc="-5" dirty="0">
                <a:latin typeface="Times New Roman"/>
                <a:cs typeface="Times New Roman"/>
              </a:rPr>
              <a:t>suo passato, venne così vividamente alla sua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percepì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un uomo di Dio, </a:t>
            </a:r>
            <a:r>
              <a:rPr sz="1200" spc="-5" dirty="0">
                <a:latin typeface="Times New Roman"/>
                <a:cs typeface="Times New Roman"/>
              </a:rPr>
              <a:t>che essa ripeté successivamente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le aveva 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detto tutto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spc="-1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risveglio religioso in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Samaria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(1615.2) 143:6.1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sera in cui </a:t>
            </a:r>
            <a:r>
              <a:rPr sz="1200" spc="-5" dirty="0">
                <a:latin typeface="Times New Roman"/>
                <a:cs typeface="Times New Roman"/>
              </a:rPr>
              <a:t>Nalda condusse fuori </a:t>
            </a:r>
            <a:r>
              <a:rPr sz="1200" dirty="0">
                <a:latin typeface="Times New Roman"/>
                <a:cs typeface="Times New Roman"/>
              </a:rPr>
              <a:t>la folla da </a:t>
            </a:r>
            <a:r>
              <a:rPr sz="1200" spc="-5" dirty="0">
                <a:latin typeface="Times New Roman"/>
                <a:cs typeface="Times New Roman"/>
              </a:rPr>
              <a:t>Sicar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vedere Gesù,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tornati con </a:t>
            </a:r>
            <a:r>
              <a:rPr sz="1200" dirty="0">
                <a:latin typeface="Times New Roman"/>
                <a:cs typeface="Times New Roman"/>
              </a:rPr>
              <a:t>le provviste e  </a:t>
            </a:r>
            <a:r>
              <a:rPr sz="1200" spc="-5" dirty="0">
                <a:latin typeface="Times New Roman"/>
                <a:cs typeface="Times New Roman"/>
              </a:rPr>
              <a:t>supplicarono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 con </a:t>
            </a:r>
            <a:r>
              <a:rPr sz="1200" dirty="0">
                <a:latin typeface="Times New Roman"/>
                <a:cs typeface="Times New Roman"/>
              </a:rPr>
              <a:t>loro invece di </a:t>
            </a:r>
            <a:r>
              <a:rPr sz="1200" spc="-5" dirty="0">
                <a:latin typeface="Times New Roman"/>
                <a:cs typeface="Times New Roman"/>
              </a:rPr>
              <a:t>parlare alla gente,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mangiato </a:t>
            </a:r>
            <a:r>
              <a:rPr sz="1200" dirty="0">
                <a:latin typeface="Times New Roman"/>
                <a:cs typeface="Times New Roman"/>
              </a:rPr>
              <a:t>nulla tutto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erano affamati. Ma Gesù sapeva </a:t>
            </a:r>
            <a:r>
              <a:rPr sz="1200" dirty="0">
                <a:latin typeface="Times New Roman"/>
                <a:cs typeface="Times New Roman"/>
              </a:rPr>
              <a:t>che l’oscurità </a:t>
            </a:r>
            <a:r>
              <a:rPr sz="1200" spc="-5" dirty="0">
                <a:latin typeface="Times New Roman"/>
                <a:cs typeface="Times New Roman"/>
              </a:rPr>
              <a:t>sarebbe sopraggiunta </a:t>
            </a:r>
            <a:r>
              <a:rPr sz="1200" dirty="0">
                <a:latin typeface="Times New Roman"/>
                <a:cs typeface="Times New Roman"/>
              </a:rPr>
              <a:t>presto; così insisté </a:t>
            </a:r>
            <a:r>
              <a:rPr sz="1200" spc="-5" dirty="0">
                <a:latin typeface="Times New Roman"/>
                <a:cs typeface="Times New Roman"/>
              </a:rPr>
              <a:t>nella sua determinazione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spc="1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congedarla. Quando Andrea </a:t>
            </a:r>
            <a:r>
              <a:rPr sz="1200" dirty="0">
                <a:latin typeface="Times New Roman"/>
                <a:cs typeface="Times New Roman"/>
              </a:rPr>
              <a:t>tentò di </a:t>
            </a:r>
            <a:r>
              <a:rPr sz="1200" spc="-5" dirty="0">
                <a:latin typeface="Times New Roman"/>
                <a:cs typeface="Times New Roman"/>
              </a:rPr>
              <a:t>persuaderlo </a:t>
            </a:r>
            <a:r>
              <a:rPr sz="1200" dirty="0">
                <a:latin typeface="Times New Roman"/>
                <a:cs typeface="Times New Roman"/>
              </a:rPr>
              <a:t>a mangiare un boccone prima di </a:t>
            </a:r>
            <a:r>
              <a:rPr sz="1200" spc="-5" dirty="0">
                <a:latin typeface="Times New Roman"/>
                <a:cs typeface="Times New Roman"/>
              </a:rPr>
              <a:t>parlare alla folla, Gesù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“Io  </a:t>
            </a:r>
            <a:r>
              <a:rPr sz="1200" dirty="0">
                <a:latin typeface="Times New Roman"/>
                <a:cs typeface="Times New Roman"/>
              </a:rPr>
              <a:t>ho un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che voi non </a:t>
            </a:r>
            <a:r>
              <a:rPr sz="1200" spc="-5" dirty="0">
                <a:latin typeface="Times New Roman"/>
                <a:cs typeface="Times New Roman"/>
              </a:rPr>
              <a:t>conoscete.”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ciò, dissero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loro: “Qualcuno gli </a:t>
            </a:r>
            <a:r>
              <a:rPr sz="1200" dirty="0">
                <a:latin typeface="Times New Roman"/>
                <a:cs typeface="Times New Roman"/>
              </a:rPr>
              <a:t>ha portato 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mangiare? Forse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ha dato del </a:t>
            </a:r>
            <a:r>
              <a:rPr sz="1200" spc="-5" dirty="0">
                <a:latin typeface="Times New Roman"/>
                <a:cs typeface="Times New Roman"/>
              </a:rPr>
              <a:t>cibo assieme </a:t>
            </a:r>
            <a:r>
              <a:rPr sz="1200" dirty="0">
                <a:latin typeface="Times New Roman"/>
                <a:cs typeface="Times New Roman"/>
              </a:rPr>
              <a:t>all’acqua?”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li udì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prima di  </a:t>
            </a:r>
            <a:r>
              <a:rPr sz="1200" spc="-5" dirty="0">
                <a:latin typeface="Times New Roman"/>
                <a:cs typeface="Times New Roman"/>
              </a:rPr>
              <a:t>parlare alla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si trasse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 </a:t>
            </a:r>
            <a:r>
              <a:rPr sz="1200" dirty="0">
                <a:latin typeface="Times New Roman"/>
                <a:cs typeface="Times New Roman"/>
              </a:rPr>
              <a:t>e disse </a:t>
            </a:r>
            <a:r>
              <a:rPr sz="1200" spc="-5" dirty="0">
                <a:latin typeface="Times New Roman"/>
                <a:cs typeface="Times New Roman"/>
              </a:rPr>
              <a:t>ai dodici: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mio cibo è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lavoro.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manca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tanto tempo al </a:t>
            </a:r>
            <a:r>
              <a:rPr sz="1200" spc="-5" dirty="0">
                <a:latin typeface="Times New Roman"/>
                <a:cs typeface="Times New Roman"/>
              </a:rPr>
              <a:t>raccolto. </a:t>
            </a:r>
            <a:r>
              <a:rPr sz="1200" dirty="0">
                <a:latin typeface="Times New Roman"/>
                <a:cs typeface="Times New Roman"/>
              </a:rPr>
              <a:t>Guardate </a:t>
            </a:r>
            <a:r>
              <a:rPr sz="1200" spc="-5" dirty="0">
                <a:latin typeface="Times New Roman"/>
                <a:cs typeface="Times New Roman"/>
              </a:rPr>
              <a:t>questa gente che </a:t>
            </a:r>
            <a:r>
              <a:rPr sz="1200" dirty="0">
                <a:latin typeface="Times New Roman"/>
                <a:cs typeface="Times New Roman"/>
              </a:rPr>
              <a:t>esce da  una </a:t>
            </a:r>
            <a:r>
              <a:rPr sz="1200" spc="-5" dirty="0">
                <a:latin typeface="Times New Roman"/>
                <a:cs typeface="Times New Roman"/>
              </a:rPr>
              <a:t>città Samaritana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ascoltarci; </a:t>
            </a:r>
            <a:r>
              <a:rPr sz="1200" dirty="0">
                <a:latin typeface="Times New Roman"/>
                <a:cs typeface="Times New Roman"/>
              </a:rPr>
              <a:t>io vi dico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campi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pronti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raccolto.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miete riceve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salario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raccoglie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277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6352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frutto per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seminatori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mietitori si rallegrano insieme. </a:t>
            </a:r>
            <a:r>
              <a:rPr sz="1200" dirty="0">
                <a:latin typeface="Times New Roman"/>
                <a:cs typeface="Times New Roman"/>
              </a:rPr>
              <a:t>Perché in ciò </a:t>
            </a:r>
            <a:r>
              <a:rPr sz="1200" spc="-5" dirty="0">
                <a:latin typeface="Times New Roman"/>
                <a:cs typeface="Times New Roman"/>
              </a:rPr>
              <a:t>risiede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del  detto: ‘Uno semina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raccoglie.’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mando </a:t>
            </a:r>
            <a:r>
              <a:rPr sz="1200" spc="-5" dirty="0">
                <a:latin typeface="Times New Roman"/>
                <a:cs typeface="Times New Roman"/>
              </a:rPr>
              <a:t>ora per raccogliere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su cui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lavorato; altri hanno </a:t>
            </a:r>
            <a:r>
              <a:rPr sz="1200" dirty="0">
                <a:latin typeface="Times New Roman"/>
                <a:cs typeface="Times New Roman"/>
              </a:rPr>
              <a:t>lavorato e  voi </a:t>
            </a:r>
            <a:r>
              <a:rPr sz="1200" spc="-5" dirty="0">
                <a:latin typeface="Times New Roman"/>
                <a:cs typeface="Times New Roman"/>
              </a:rPr>
              <a:t>state per beneficiare del loro </a:t>
            </a:r>
            <a:r>
              <a:rPr sz="1200" dirty="0">
                <a:latin typeface="Times New Roman"/>
                <a:cs typeface="Times New Roman"/>
              </a:rPr>
              <a:t>lavoro.”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diceva </a:t>
            </a:r>
            <a:r>
              <a:rPr sz="1200" spc="-5" dirty="0">
                <a:latin typeface="Times New Roman"/>
                <a:cs typeface="Times New Roman"/>
              </a:rPr>
              <a:t>questo riferendosi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(1615.3) 143:6.2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Sicar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predicarono 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campo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Garizim. </a:t>
            </a:r>
            <a:r>
              <a:rPr sz="1200" dirty="0">
                <a:latin typeface="Times New Roman"/>
                <a:cs typeface="Times New Roman"/>
              </a:rPr>
              <a:t>E  molti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Sicar credettero al </a:t>
            </a:r>
            <a:r>
              <a:rPr sz="1200" dirty="0">
                <a:latin typeface="Times New Roman"/>
                <a:cs typeface="Times New Roman"/>
              </a:rPr>
              <a:t>vangelo e </a:t>
            </a:r>
            <a:r>
              <a:rPr sz="1200" spc="-5" dirty="0">
                <a:latin typeface="Times New Roman"/>
                <a:cs typeface="Times New Roman"/>
              </a:rPr>
              <a:t>chiesero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battezzati,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battezzavano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20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(1615.4) 143:6.3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notte di </a:t>
            </a:r>
            <a:r>
              <a:rPr sz="1200" spc="-5" dirty="0">
                <a:latin typeface="Times New Roman"/>
                <a:cs typeface="Times New Roman"/>
              </a:rPr>
              <a:t>accampamento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Garizim gli apostoli si aspettavano che </a:t>
            </a:r>
            <a:r>
              <a:rPr sz="1200" dirty="0">
                <a:latin typeface="Times New Roman"/>
                <a:cs typeface="Times New Roman"/>
              </a:rPr>
              <a:t>Gesù li </a:t>
            </a:r>
            <a:r>
              <a:rPr sz="1200" spc="-5" dirty="0">
                <a:latin typeface="Times New Roman"/>
                <a:cs typeface="Times New Roman"/>
              </a:rPr>
              <a:t>rimproverasse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loro  comportamento verso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pozzo di </a:t>
            </a:r>
            <a:r>
              <a:rPr sz="1200" spc="-5" dirty="0">
                <a:latin typeface="Times New Roman"/>
                <a:cs typeface="Times New Roman"/>
              </a:rPr>
              <a:t>Giacobbe,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accenno alla questione. Invece egli fece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101600" marR="114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memorabile discorso su “Le realtà che sono centrali nel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religione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facile lasciare 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valori  </a:t>
            </a:r>
            <a:r>
              <a:rPr sz="1200" spc="-5" dirty="0">
                <a:latin typeface="Times New Roman"/>
                <a:cs typeface="Times New Roman"/>
              </a:rPr>
              <a:t>divengano sproporzionati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a dei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occupare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della verità nella sua teologia.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croce </a:t>
            </a:r>
            <a:r>
              <a:rPr sz="1200" dirty="0">
                <a:latin typeface="Times New Roman"/>
                <a:cs typeface="Times New Roman"/>
              </a:rPr>
              <a:t>è divenuto il  </a:t>
            </a:r>
            <a:r>
              <a:rPr sz="1200" spc="-5" dirty="0">
                <a:latin typeface="Times New Roman"/>
                <a:cs typeface="Times New Roman"/>
              </a:rPr>
              <a:t>centro stesso del </a:t>
            </a:r>
            <a:r>
              <a:rPr sz="1200" dirty="0">
                <a:latin typeface="Times New Roman"/>
                <a:cs typeface="Times New Roman"/>
              </a:rPr>
              <a:t>Cristianesimo </a:t>
            </a:r>
            <a:r>
              <a:rPr sz="1200" spc="-5" dirty="0">
                <a:latin typeface="Times New Roman"/>
                <a:cs typeface="Times New Roman"/>
              </a:rPr>
              <a:t>successivo; </a:t>
            </a:r>
            <a:r>
              <a:rPr sz="1200" dirty="0">
                <a:latin typeface="Times New Roman"/>
                <a:cs typeface="Times New Roman"/>
              </a:rPr>
              <a:t>ma esso non è la </a:t>
            </a:r>
            <a:r>
              <a:rPr sz="1200" spc="-5" dirty="0">
                <a:latin typeface="Times New Roman"/>
                <a:cs typeface="Times New Roman"/>
              </a:rPr>
              <a:t>verità centrale della religione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essere derivata dalla </a:t>
            </a:r>
            <a:r>
              <a:rPr sz="1200" spc="10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(1615.5) 143:6.4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tema dell’insegnamento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sul Monte Garizim fu che egli desiderava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vedessero Dio </a:t>
            </a:r>
            <a:r>
              <a:rPr sz="1200" dirty="0">
                <a:latin typeface="Times New Roman"/>
                <a:cs typeface="Times New Roman"/>
              </a:rPr>
              <a:t>come un  </a:t>
            </a:r>
            <a:r>
              <a:rPr sz="1200" spc="-5" dirty="0">
                <a:latin typeface="Times New Roman"/>
                <a:cs typeface="Times New Roman"/>
              </a:rPr>
              <a:t>Padre-amico, come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(Gesù) </a:t>
            </a:r>
            <a:r>
              <a:rPr sz="1200" dirty="0">
                <a:latin typeface="Times New Roman"/>
                <a:cs typeface="Times New Roman"/>
              </a:rPr>
              <a:t>è un fratello-amico. </a:t>
            </a:r>
            <a:r>
              <a:rPr sz="1200" spc="-5" dirty="0">
                <a:latin typeface="Times New Roman"/>
                <a:cs typeface="Times New Roman"/>
              </a:rPr>
              <a:t>Moltissime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inculcò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che </a:t>
            </a:r>
            <a:r>
              <a:rPr sz="1200" dirty="0">
                <a:latin typeface="Times New Roman"/>
                <a:cs typeface="Times New Roman"/>
              </a:rPr>
              <a:t>l’amore è la relazione più </a:t>
            </a:r>
            <a:r>
              <a:rPr sz="1200" spc="-5" dirty="0">
                <a:latin typeface="Times New Roman"/>
                <a:cs typeface="Times New Roman"/>
              </a:rPr>
              <a:t>grande nel  </a:t>
            </a:r>
            <a:r>
              <a:rPr sz="1200" dirty="0">
                <a:latin typeface="Times New Roman"/>
                <a:cs typeface="Times New Roman"/>
              </a:rPr>
              <a:t>mondo —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dell’osservazione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relazioni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06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(1616.1) 143:6.5 </a:t>
            </a:r>
            <a:r>
              <a:rPr sz="1200" spc="-5" dirty="0">
                <a:latin typeface="Times New Roman"/>
                <a:cs typeface="Times New Roman"/>
              </a:rPr>
              <a:t>Gesù si rivelò così pienamente ai </a:t>
            </a:r>
            <a:r>
              <a:rPr sz="1200" dirty="0">
                <a:latin typeface="Times New Roman"/>
                <a:cs typeface="Times New Roman"/>
              </a:rPr>
              <a:t>Samaritani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sicurezza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sapeva che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tornato  di nuovo 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il cuore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Samaria </a:t>
            </a:r>
            <a:r>
              <a:rPr sz="1200" spc="-5" dirty="0">
                <a:latin typeface="Times New Roman"/>
                <a:cs typeface="Times New Roman"/>
              </a:rPr>
              <a:t>per predicare </a:t>
            </a:r>
            <a:r>
              <a:rPr sz="1200" dirty="0">
                <a:latin typeface="Times New Roman"/>
                <a:cs typeface="Times New Roman"/>
              </a:rPr>
              <a:t>il vangelo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(1616.2) 143:6.6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rimasero accampati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Garizim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agosto. Essi predicavano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del  regno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ai Samaritani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passavano </a:t>
            </a:r>
            <a:r>
              <a:rPr sz="1200" dirty="0">
                <a:latin typeface="Times New Roman"/>
                <a:cs typeface="Times New Roman"/>
              </a:rPr>
              <a:t>la notte </a:t>
            </a:r>
            <a:r>
              <a:rPr sz="1200" spc="-5" dirty="0">
                <a:latin typeface="Times New Roman"/>
                <a:cs typeface="Times New Roman"/>
              </a:rPr>
              <a:t>al campo.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 i dodici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fecero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06409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70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città della </a:t>
            </a:r>
            <a:r>
              <a:rPr sz="1200" dirty="0">
                <a:latin typeface="Times New Roman"/>
                <a:cs typeface="Times New Roman"/>
              </a:rPr>
              <a:t>Samaria </a:t>
            </a:r>
            <a:r>
              <a:rPr sz="1200" spc="-5" dirty="0">
                <a:latin typeface="Times New Roman"/>
                <a:cs typeface="Times New Roman"/>
              </a:rPr>
              <a:t>condusse </a:t>
            </a:r>
            <a:r>
              <a:rPr sz="1200" dirty="0">
                <a:latin typeface="Times New Roman"/>
                <a:cs typeface="Times New Roman"/>
              </a:rPr>
              <a:t>numerose anime </a:t>
            </a:r>
            <a:r>
              <a:rPr sz="1200" spc="-5" dirty="0">
                <a:latin typeface="Times New Roman"/>
                <a:cs typeface="Times New Roman"/>
              </a:rPr>
              <a:t>al 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all’opera meravigliosa di  Filippo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regioni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e la risurrezione di </a:t>
            </a:r>
            <a:r>
              <a:rPr sz="1200" spc="-5" dirty="0">
                <a:latin typeface="Times New Roman"/>
                <a:cs typeface="Times New Roman"/>
              </a:rPr>
              <a:t>Gesù, successivamente alla dispersione degli apostoli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confini  </a:t>
            </a:r>
            <a:r>
              <a:rPr sz="1200" spc="-5" dirty="0">
                <a:latin typeface="Times New Roman"/>
                <a:cs typeface="Times New Roman"/>
              </a:rPr>
              <a:t>della terra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della crudele </a:t>
            </a:r>
            <a:r>
              <a:rPr sz="1200" dirty="0">
                <a:latin typeface="Times New Roman"/>
                <a:cs typeface="Times New Roman"/>
              </a:rPr>
              <a:t>persecuzione </a:t>
            </a:r>
            <a:r>
              <a:rPr sz="1200" spc="-5" dirty="0">
                <a:latin typeface="Times New Roman"/>
                <a:cs typeface="Times New Roman"/>
              </a:rPr>
              <a:t>dei credenti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insegnamenti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sulla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preghiera e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l’adorazione</a:t>
            </a:r>
            <a:endParaRPr sz="1600">
              <a:latin typeface="Times New Roman"/>
              <a:cs typeface="Times New Roman"/>
            </a:endParaRPr>
          </a:p>
          <a:p>
            <a:pPr marL="88900" marR="28638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(1616.3) 143:7.1 </a:t>
            </a:r>
            <a:r>
              <a:rPr sz="1200" spc="-5" dirty="0">
                <a:latin typeface="Times New Roman"/>
                <a:cs typeface="Times New Roman"/>
              </a:rPr>
              <a:t>Alle riunioni della sera sul Monte </a:t>
            </a:r>
            <a:r>
              <a:rPr sz="1200" dirty="0">
                <a:latin typeface="Times New Roman"/>
                <a:cs typeface="Times New Roman"/>
              </a:rPr>
              <a:t>Garizim, </a:t>
            </a:r>
            <a:r>
              <a:rPr sz="1200" spc="-5" dirty="0">
                <a:latin typeface="Times New Roman"/>
                <a:cs typeface="Times New Roman"/>
              </a:rPr>
              <a:t>Gesù insegnò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grandi verità,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l’accento sulle 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79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(1616.4) 143:7.2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nelle sue autocoscienti relazioni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organizzata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tentativo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socializzare </a:t>
            </a:r>
            <a:r>
              <a:rPr sz="1200" spc="-5" dirty="0">
                <a:latin typeface="Times New Roman"/>
                <a:cs typeface="Times New Roman"/>
              </a:rPr>
              <a:t>l’adorazione delle singole persone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4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(1616.5) 143:7.3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contemplazione </a:t>
            </a:r>
            <a:r>
              <a:rPr sz="1200" dirty="0">
                <a:latin typeface="Times New Roman"/>
                <a:cs typeface="Times New Roman"/>
              </a:rPr>
              <a:t>dello spirituale — </a:t>
            </a:r>
            <a:r>
              <a:rPr sz="1200" spc="-5" dirty="0">
                <a:latin typeface="Times New Roman"/>
                <a:cs typeface="Times New Roman"/>
              </a:rPr>
              <a:t>deve essere alternata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 materiale.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dovrebbe </a:t>
            </a:r>
            <a:r>
              <a:rPr sz="1200" spc="-5" dirty="0">
                <a:latin typeface="Times New Roman"/>
                <a:cs typeface="Times New Roman"/>
              </a:rPr>
              <a:t>essere alternato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divertimento;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dovrebbe essere </a:t>
            </a:r>
            <a:r>
              <a:rPr sz="1200" dirty="0">
                <a:latin typeface="Times New Roman"/>
                <a:cs typeface="Times New Roman"/>
              </a:rPr>
              <a:t>bilanciata </a:t>
            </a:r>
            <a:r>
              <a:rPr sz="1200" spc="-5" dirty="0">
                <a:latin typeface="Times New Roman"/>
                <a:cs typeface="Times New Roman"/>
              </a:rPr>
              <a:t>dall’umorismo.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alleggerita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poesia ritmica.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vivere </a:t>
            </a:r>
            <a:r>
              <a:rPr sz="1200" dirty="0">
                <a:latin typeface="Times New Roman"/>
                <a:cs typeface="Times New Roman"/>
              </a:rPr>
              <a:t>— la tensione </a:t>
            </a:r>
            <a:r>
              <a:rPr sz="1200" spc="-5" dirty="0">
                <a:latin typeface="Times New Roman"/>
                <a:cs typeface="Times New Roman"/>
              </a:rPr>
              <a:t>della personalità nel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endParaRPr sz="1200">
              <a:latin typeface="Times New Roman"/>
              <a:cs typeface="Times New Roman"/>
            </a:endParaRPr>
          </a:p>
          <a:p>
            <a:pPr marL="88900" marR="23431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dovrebbe essere allentato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quiete dell’adorazione. </a:t>
            </a:r>
            <a:r>
              <a:rPr sz="1200" dirty="0">
                <a:latin typeface="Times New Roman"/>
                <a:cs typeface="Times New Roman"/>
              </a:rPr>
              <a:t>I sentimenti </a:t>
            </a:r>
            <a:r>
              <a:rPr sz="1200" spc="-5" dirty="0">
                <a:latin typeface="Times New Roman"/>
                <a:cs typeface="Times New Roman"/>
              </a:rPr>
              <a:t>d’insicurezza originati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paura dell’isolamento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nell’universo dovrebbero avere </a:t>
            </a:r>
            <a:r>
              <a:rPr sz="1200" dirty="0">
                <a:latin typeface="Times New Roman"/>
                <a:cs typeface="Times New Roman"/>
              </a:rPr>
              <a:t>per antidoto la </a:t>
            </a:r>
            <a:r>
              <a:rPr sz="1200" spc="-5" dirty="0">
                <a:latin typeface="Times New Roman"/>
                <a:cs typeface="Times New Roman"/>
              </a:rPr>
              <a:t>contemplazione per fede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tentativo di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spc="-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(1616.6) 143:7.4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sì </a:t>
            </a:r>
            <a:r>
              <a:rPr sz="1200" dirty="0">
                <a:latin typeface="Times New Roman"/>
                <a:cs typeface="Times New Roman"/>
              </a:rPr>
              <a:t>che l’uomo pensi di meno ma </a:t>
            </a:r>
            <a:r>
              <a:rPr sz="1200" i="1" spc="-5" dirty="0">
                <a:latin typeface="Times New Roman"/>
                <a:cs typeface="Times New Roman"/>
              </a:rPr>
              <a:t>comprenda </a:t>
            </a:r>
            <a:r>
              <a:rPr sz="1200" dirty="0">
                <a:latin typeface="Times New Roman"/>
                <a:cs typeface="Times New Roman"/>
              </a:rPr>
              <a:t>di più;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destinata ad accrescere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ma piuttosto ad </a:t>
            </a:r>
            <a:r>
              <a:rPr sz="1200" spc="-5" dirty="0">
                <a:latin typeface="Times New Roman"/>
                <a:cs typeface="Times New Roman"/>
              </a:rPr>
              <a:t>ampliare </a:t>
            </a:r>
            <a:r>
              <a:rPr sz="1200" dirty="0">
                <a:latin typeface="Times New Roman"/>
                <a:cs typeface="Times New Roman"/>
              </a:rPr>
              <a:t>la percezione.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909" cy="28473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49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(1616.7) 143:7.5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anticipare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vita migliore e di </a:t>
            </a:r>
            <a:r>
              <a:rPr sz="1200" spc="-5" dirty="0">
                <a:latin typeface="Times New Roman"/>
                <a:cs typeface="Times New Roman"/>
              </a:rPr>
              <a:t>riflettere </a:t>
            </a:r>
            <a:r>
              <a:rPr sz="1200" dirty="0">
                <a:latin typeface="Times New Roman"/>
                <a:cs typeface="Times New Roman"/>
              </a:rPr>
              <a:t>poi questi nuovi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spirituali sulla  vita </a:t>
            </a:r>
            <a:r>
              <a:rPr sz="1200" spc="-5" dirty="0">
                <a:latin typeface="Times New Roman"/>
                <a:cs typeface="Times New Roman"/>
              </a:rPr>
              <a:t>attuale.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sostegno 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è divinamente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6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(1616.8) 143:7.6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rivolgersi </a:t>
            </a:r>
            <a:r>
              <a:rPr sz="1200" dirty="0">
                <a:latin typeface="Times New Roman"/>
                <a:cs typeface="Times New Roman"/>
              </a:rPr>
              <a:t>all’</a:t>
            </a:r>
            <a:r>
              <a:rPr sz="1200" i="1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per ricevere </a:t>
            </a:r>
            <a:r>
              <a:rPr sz="1200" dirty="0">
                <a:latin typeface="Times New Roman"/>
                <a:cs typeface="Times New Roman"/>
              </a:rPr>
              <a:t>l’ispirazione </a:t>
            </a:r>
            <a:r>
              <a:rPr sz="1200" spc="-5" dirty="0">
                <a:latin typeface="Times New Roman"/>
                <a:cs typeface="Times New Roman"/>
              </a:rPr>
              <a:t>per servire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moltitudine.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è il  metro </a:t>
            </a:r>
            <a:r>
              <a:rPr sz="1200" spc="-5" dirty="0">
                <a:latin typeface="Times New Roman"/>
                <a:cs typeface="Times New Roman"/>
              </a:rPr>
              <a:t>che misura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distacco dell’anima dall’universo materiale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attaccamento simultaneo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sicuro alle </a:t>
            </a:r>
            <a:r>
              <a:rPr sz="1200" spc="5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di tutta la</a:t>
            </a:r>
            <a:r>
              <a:rPr sz="1200" spc="-5" dirty="0">
                <a:latin typeface="Times New Roman"/>
                <a:cs typeface="Times New Roman"/>
              </a:rPr>
              <a:t> creazione.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(1616.9) 143:7.7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reminiscenza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pensare sublime; l’adorazione </a:t>
            </a:r>
            <a:r>
              <a:rPr sz="1200" dirty="0">
                <a:latin typeface="Times New Roman"/>
                <a:cs typeface="Times New Roman"/>
              </a:rPr>
              <a:t>è la dimenticanza 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pensare superiore.  L’adorazione </a:t>
            </a:r>
            <a:r>
              <a:rPr sz="1200" dirty="0">
                <a:latin typeface="Times New Roman"/>
                <a:cs typeface="Times New Roman"/>
              </a:rPr>
              <a:t>è l’attenzione </a:t>
            </a:r>
            <a:r>
              <a:rPr sz="1200" spc="-5" dirty="0">
                <a:latin typeface="Times New Roman"/>
                <a:cs typeface="Times New Roman"/>
              </a:rPr>
              <a:t>senza sforzo,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ideale riposo dell’anima, </a:t>
            </a:r>
            <a:r>
              <a:rPr sz="1200" dirty="0">
                <a:latin typeface="Times New Roman"/>
                <a:cs typeface="Times New Roman"/>
              </a:rPr>
              <a:t>una forma di riposante </a:t>
            </a:r>
            <a:r>
              <a:rPr sz="1200" spc="-5" dirty="0">
                <a:latin typeface="Times New Roman"/>
                <a:cs typeface="Times New Roman"/>
              </a:rPr>
              <a:t>esercizio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2400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(1616.10) 143:7.8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una parte che </a:t>
            </a:r>
            <a:r>
              <a:rPr sz="1200" spc="-5" dirty="0">
                <a:latin typeface="Times New Roman"/>
                <a:cs typeface="Times New Roman"/>
              </a:rPr>
              <a:t>s’identifica con </a:t>
            </a:r>
            <a:r>
              <a:rPr sz="1200" dirty="0">
                <a:latin typeface="Times New Roman"/>
                <a:cs typeface="Times New Roman"/>
              </a:rPr>
              <a:t>il Tutto; il finito con </a:t>
            </a:r>
            <a:r>
              <a:rPr sz="1200" spc="-5" dirty="0">
                <a:latin typeface="Times New Roman"/>
                <a:cs typeface="Times New Roman"/>
              </a:rPr>
              <a:t>l’Infinito;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 nell’atto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mettersi al passo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l’eternità. L’adorazione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comunione </a:t>
            </a:r>
            <a:r>
              <a:rPr sz="1200" spc="-5" dirty="0">
                <a:latin typeface="Times New Roman"/>
                <a:cs typeface="Times New Roman"/>
              </a:rPr>
              <a:t>personale del figlio </a:t>
            </a:r>
            <a:r>
              <a:rPr sz="1200" dirty="0">
                <a:latin typeface="Times New Roman"/>
                <a:cs typeface="Times New Roman"/>
              </a:rPr>
              <a:t>con il divino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l’adozione  di </a:t>
            </a:r>
            <a:r>
              <a:rPr sz="1200" spc="-5" dirty="0">
                <a:latin typeface="Times New Roman"/>
                <a:cs typeface="Times New Roman"/>
              </a:rPr>
              <a:t>comportamenti rinfrescanti, creativi, fraterni </a:t>
            </a:r>
            <a:r>
              <a:rPr sz="1200" dirty="0">
                <a:latin typeface="Times New Roman"/>
                <a:cs typeface="Times New Roman"/>
              </a:rPr>
              <a:t>e romantici da </a:t>
            </a:r>
            <a:r>
              <a:rPr sz="1200" spc="-5" dirty="0">
                <a:latin typeface="Times New Roman"/>
                <a:cs typeface="Times New Roman"/>
              </a:rPr>
              <a:t>parte dell’anima-spirito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(1616.11) 143:7.9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apostoli compresero </a:t>
            </a:r>
            <a:r>
              <a:rPr sz="1200" dirty="0">
                <a:latin typeface="Times New Roman"/>
                <a:cs typeface="Times New Roman"/>
              </a:rPr>
              <a:t>soltanto una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al campo, altri mondi li </a:t>
            </a:r>
            <a:r>
              <a:rPr sz="1200" spc="-5" dirty="0">
                <a:latin typeface="Times New Roman"/>
                <a:cs typeface="Times New Roman"/>
              </a:rPr>
              <a:t>compresero,  ed altre generazioni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comprenderanno.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7370" cy="31705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 Gelboe e nella</a:t>
            </a:r>
            <a:r>
              <a:rPr sz="2200" b="1" spc="-1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Decapoli</a:t>
            </a:r>
            <a:endParaRPr sz="2200">
              <a:latin typeface="Times New Roman"/>
              <a:cs typeface="Times New Roman"/>
            </a:endParaRPr>
          </a:p>
          <a:p>
            <a:pPr marL="63500" marR="22225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(1617.1) 144:0.1 </a:t>
            </a:r>
            <a:r>
              <a:rPr sz="1200" spc="-5" dirty="0">
                <a:latin typeface="Times New Roman"/>
                <a:cs typeface="Times New Roman"/>
              </a:rPr>
              <a:t>SETTEBRE ed </a:t>
            </a:r>
            <a:r>
              <a:rPr sz="1200" dirty="0">
                <a:latin typeface="Times New Roman"/>
                <a:cs typeface="Times New Roman"/>
              </a:rPr>
              <a:t>ottobre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trascorsi in ritiro in un </a:t>
            </a:r>
            <a:r>
              <a:rPr sz="1200" spc="-5" dirty="0">
                <a:latin typeface="Times New Roman"/>
                <a:cs typeface="Times New Roman"/>
              </a:rPr>
              <a:t>accampamento </a:t>
            </a:r>
            <a:r>
              <a:rPr sz="1200" dirty="0">
                <a:latin typeface="Times New Roman"/>
                <a:cs typeface="Times New Roman"/>
              </a:rPr>
              <a:t>isolato sulle </a:t>
            </a:r>
            <a:r>
              <a:rPr sz="1200" spc="-5" dirty="0">
                <a:latin typeface="Times New Roman"/>
                <a:cs typeface="Times New Roman"/>
              </a:rPr>
              <a:t>pendici del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Gelboe. </a:t>
            </a:r>
            <a:r>
              <a:rPr sz="1200" dirty="0">
                <a:latin typeface="Times New Roman"/>
                <a:cs typeface="Times New Roman"/>
              </a:rPr>
              <a:t>Gesù vi 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settembre </a:t>
            </a:r>
            <a:r>
              <a:rPr sz="1200" dirty="0">
                <a:latin typeface="Times New Roman"/>
                <a:cs typeface="Times New Roman"/>
              </a:rPr>
              <a:t>da solo </a:t>
            </a:r>
            <a:r>
              <a:rPr sz="1200" spc="-5" dirty="0">
                <a:latin typeface="Times New Roman"/>
                <a:cs typeface="Times New Roman"/>
              </a:rPr>
              <a:t>con gli apostoli, insegnando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istruendoli </a:t>
            </a:r>
            <a:r>
              <a:rPr sz="1200" spc="-5" dirty="0">
                <a:latin typeface="Times New Roman"/>
                <a:cs typeface="Times New Roman"/>
              </a:rPr>
              <a:t>nelle verità 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(1617.2) 144:0.2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ragioni perché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apostoli rimanessero appartati </a:t>
            </a:r>
            <a:r>
              <a:rPr sz="1200" dirty="0">
                <a:latin typeface="Times New Roman"/>
                <a:cs typeface="Times New Roman"/>
              </a:rPr>
              <a:t>in questo momento </a:t>
            </a:r>
            <a:r>
              <a:rPr sz="1200" spc="-5" dirty="0">
                <a:latin typeface="Times New Roman"/>
                <a:cs typeface="Times New Roman"/>
              </a:rPr>
              <a:t>ai confini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Samaria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Decapoli. </a:t>
            </a:r>
            <a:r>
              <a:rPr sz="1200" dirty="0">
                <a:latin typeface="Times New Roman"/>
                <a:cs typeface="Times New Roman"/>
              </a:rPr>
              <a:t>I capi religiosi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erano molto </a:t>
            </a:r>
            <a:r>
              <a:rPr sz="1200" spc="-5" dirty="0">
                <a:latin typeface="Times New Roman"/>
                <a:cs typeface="Times New Roman"/>
              </a:rPr>
              <a:t>ostili. </a:t>
            </a:r>
            <a:r>
              <a:rPr sz="1200" dirty="0">
                <a:latin typeface="Times New Roman"/>
                <a:cs typeface="Times New Roman"/>
              </a:rPr>
              <a:t>Erode Antipa teneva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prigione, </a:t>
            </a:r>
            <a:r>
              <a:rPr sz="1200" dirty="0">
                <a:latin typeface="Times New Roman"/>
                <a:cs typeface="Times New Roman"/>
              </a:rPr>
              <a:t>temendo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liberarlo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giustiziarlo, mentre continuava </a:t>
            </a:r>
            <a:r>
              <a:rPr sz="1200" dirty="0">
                <a:latin typeface="Times New Roman"/>
                <a:cs typeface="Times New Roman"/>
              </a:rPr>
              <a:t>a sospettare 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fossero </a:t>
            </a:r>
            <a:r>
              <a:rPr sz="1200" dirty="0">
                <a:latin typeface="Times New Roman"/>
                <a:cs typeface="Times New Roman"/>
              </a:rPr>
              <a:t>in qualche modo </a:t>
            </a:r>
            <a:r>
              <a:rPr sz="1200" spc="-5" dirty="0">
                <a:latin typeface="Times New Roman"/>
                <a:cs typeface="Times New Roman"/>
              </a:rPr>
              <a:t>associati. Queste 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rendevano imprudente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progetto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campagna attiva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 </a:t>
            </a:r>
            <a:r>
              <a:rPr sz="1200" dirty="0">
                <a:latin typeface="Times New Roman"/>
                <a:cs typeface="Times New Roman"/>
              </a:rPr>
              <a:t>che in Galilea. C’era una terza </a:t>
            </a:r>
            <a:r>
              <a:rPr sz="1200" spc="-5" dirty="0">
                <a:latin typeface="Times New Roman"/>
                <a:cs typeface="Times New Roman"/>
              </a:rPr>
              <a:t>ragione: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1346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tensione </a:t>
            </a:r>
            <a:r>
              <a:rPr sz="1200" spc="-5" dirty="0">
                <a:latin typeface="Times New Roman"/>
                <a:cs typeface="Times New Roman"/>
              </a:rPr>
              <a:t>lentamente crescente 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discepoli 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Gesù, tensione che si aggravava con </a:t>
            </a:r>
            <a:r>
              <a:rPr sz="1200" dirty="0">
                <a:latin typeface="Times New Roman"/>
                <a:cs typeface="Times New Roman"/>
              </a:rPr>
              <a:t>l’aumentare  </a:t>
            </a:r>
            <a:r>
              <a:rPr sz="1200" spc="-5" dirty="0">
                <a:latin typeface="Times New Roman"/>
                <a:cs typeface="Times New Roman"/>
              </a:rPr>
              <a:t>del numero 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(1617.3) 144:0.3 </a:t>
            </a:r>
            <a:r>
              <a:rPr sz="1200" spc="-5" dirty="0">
                <a:latin typeface="Times New Roman"/>
                <a:cs typeface="Times New Roman"/>
              </a:rPr>
              <a:t>Gesù sapeva che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del lavoro </a:t>
            </a:r>
            <a:r>
              <a:rPr sz="1200" dirty="0">
                <a:latin typeface="Times New Roman"/>
                <a:cs typeface="Times New Roman"/>
              </a:rPr>
              <a:t>preliminare d’insegnamento e di </a:t>
            </a:r>
            <a:r>
              <a:rPr sz="1200" spc="-5" dirty="0">
                <a:latin typeface="Times New Roman"/>
                <a:cs typeface="Times New Roman"/>
              </a:rPr>
              <a:t>predicazione era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terminato, </a:t>
            </a:r>
            <a:r>
              <a:rPr sz="1200" dirty="0">
                <a:latin typeface="Times New Roman"/>
                <a:cs typeface="Times New Roman"/>
              </a:rPr>
              <a:t>che la prossima  mossa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l’inizio dello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pieno e finale </a:t>
            </a:r>
            <a:r>
              <a:rPr sz="1200" spc="-5" dirty="0">
                <a:latin typeface="Times New Roman"/>
                <a:cs typeface="Times New Roman"/>
              </a:rPr>
              <a:t>della sua vita sulla </a:t>
            </a:r>
            <a:r>
              <a:rPr sz="1200" dirty="0">
                <a:latin typeface="Times New Roman"/>
                <a:cs typeface="Times New Roman"/>
              </a:rPr>
              <a:t>terra; e non </a:t>
            </a:r>
            <a:r>
              <a:rPr sz="1200" spc="-5" dirty="0">
                <a:latin typeface="Times New Roman"/>
                <a:cs typeface="Times New Roman"/>
              </a:rPr>
              <a:t>desiderava che </a:t>
            </a:r>
            <a:r>
              <a:rPr sz="1200" dirty="0">
                <a:latin typeface="Times New Roman"/>
                <a:cs typeface="Times New Roman"/>
              </a:rPr>
              <a:t>l’avvio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impresa </a:t>
            </a:r>
            <a:r>
              <a:rPr sz="1200" spc="-5" dirty="0">
                <a:latin typeface="Times New Roman"/>
                <a:cs typeface="Times New Roman"/>
              </a:rPr>
              <a:t>fosse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rischioso o </a:t>
            </a:r>
            <a:r>
              <a:rPr sz="1200" spc="-5" dirty="0">
                <a:latin typeface="Times New Roman"/>
                <a:cs typeface="Times New Roman"/>
              </a:rPr>
              <a:t>imbarazzante per </a:t>
            </a:r>
            <a:r>
              <a:rPr sz="1200" dirty="0">
                <a:latin typeface="Times New Roman"/>
                <a:cs typeface="Times New Roman"/>
              </a:rPr>
              <a:t>Giovanni il </a:t>
            </a:r>
            <a:r>
              <a:rPr sz="1200" spc="-5" dirty="0">
                <a:latin typeface="Times New Roman"/>
                <a:cs typeface="Times New Roman"/>
              </a:rPr>
              <a:t>Battista. Per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qualche tempo in ritiro  a </a:t>
            </a:r>
            <a:r>
              <a:rPr sz="1200" spc="-5" dirty="0">
                <a:latin typeface="Times New Roman"/>
                <a:cs typeface="Times New Roman"/>
              </a:rPr>
              <a:t>rivedere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con gli apostoli </a:t>
            </a:r>
            <a:r>
              <a:rPr sz="1200" dirty="0">
                <a:latin typeface="Times New Roman"/>
                <a:cs typeface="Times New Roman"/>
              </a:rPr>
              <a:t>e poi di </a:t>
            </a:r>
            <a:r>
              <a:rPr sz="1200" spc="-5" dirty="0">
                <a:latin typeface="Times New Roman"/>
                <a:cs typeface="Times New Roman"/>
              </a:rPr>
              <a:t>lavorare tranquillamente nelle città della </a:t>
            </a:r>
            <a:r>
              <a:rPr sz="1200" dirty="0">
                <a:latin typeface="Times New Roman"/>
                <a:cs typeface="Times New Roman"/>
              </a:rPr>
              <a:t>Decapoli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5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fosse  stato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giustiziato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rilasciato per </a:t>
            </a:r>
            <a:r>
              <a:rPr sz="1200" dirty="0">
                <a:latin typeface="Times New Roman"/>
                <a:cs typeface="Times New Roman"/>
              </a:rPr>
              <a:t>unirsi 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sforzo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unificato.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3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chiamarono </a:t>
            </a:r>
            <a:r>
              <a:rPr sz="1200" dirty="0">
                <a:latin typeface="Times New Roman"/>
                <a:cs typeface="Times New Roman"/>
              </a:rPr>
              <a:t>ufficialmente </a:t>
            </a:r>
            <a:r>
              <a:rPr sz="1200" spc="-5" dirty="0">
                <a:latin typeface="Times New Roman"/>
                <a:cs typeface="Times New Roman"/>
              </a:rPr>
              <a:t>Giovanni, com’era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loro ordinato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precedenza. Un </a:t>
            </a:r>
            <a:r>
              <a:rPr sz="1200" dirty="0">
                <a:latin typeface="Times New Roman"/>
                <a:cs typeface="Times New Roman"/>
              </a:rPr>
              <a:t>nipote di </a:t>
            </a:r>
            <a:r>
              <a:rPr sz="1200" spc="-5" dirty="0">
                <a:latin typeface="Times New Roman"/>
                <a:cs typeface="Times New Roman"/>
              </a:rPr>
              <a:t>Zaccaria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partito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Nazaret,  </a:t>
            </a:r>
            <a:r>
              <a:rPr sz="1200" spc="-5" dirty="0">
                <a:latin typeface="Times New Roman"/>
                <a:cs typeface="Times New Roman"/>
              </a:rPr>
              <a:t>portando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Elisabetta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annunciante che </a:t>
            </a:r>
            <a:r>
              <a:rPr sz="1200" spc="-5" dirty="0">
                <a:latin typeface="Times New Roman"/>
                <a:cs typeface="Times New Roman"/>
              </a:rPr>
              <a:t>suo figlio era 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(1346.3) 122:2.8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tenera </a:t>
            </a:r>
            <a:r>
              <a:rPr sz="1200" dirty="0">
                <a:latin typeface="Times New Roman"/>
                <a:cs typeface="Times New Roman"/>
              </a:rPr>
              <a:t>infanzia, 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gli inculcarono giudiziosamente l’idea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cresciuto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capo 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istruttore </a:t>
            </a:r>
            <a:r>
              <a:rPr sz="1200" spc="-5" dirty="0">
                <a:latin typeface="Times New Roman"/>
                <a:cs typeface="Times New Roman"/>
              </a:rPr>
              <a:t>religioso.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 un terreno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semina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semi ispiranti. Fin </a:t>
            </a:r>
            <a:r>
              <a:rPr sz="1200" dirty="0">
                <a:latin typeface="Times New Roman"/>
                <a:cs typeface="Times New Roman"/>
              </a:rPr>
              <a:t>da bambino lo </a:t>
            </a:r>
            <a:r>
              <a:rPr sz="1200" spc="-5" dirty="0">
                <a:latin typeface="Times New Roman"/>
                <a:cs typeface="Times New Roman"/>
              </a:rPr>
              <a:t>si trovava spesso al Tempio durante </a:t>
            </a:r>
            <a:r>
              <a:rPr sz="1200" dirty="0">
                <a:latin typeface="Times New Roman"/>
                <a:cs typeface="Times New Roman"/>
              </a:rPr>
              <a:t>i periodi di servizio di </a:t>
            </a:r>
            <a:r>
              <a:rPr sz="1200" spc="-5" dirty="0">
                <a:latin typeface="Times New Roman"/>
                <a:cs typeface="Times New Roman"/>
              </a:rPr>
              <a:t>suo padre,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estremamente  ricettivo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vedeva.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L’annuncio di Gabriele 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Maria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(1346.4) 122:3.1 </a:t>
            </a:r>
            <a:r>
              <a:rPr sz="1200" spc="-5" dirty="0">
                <a:latin typeface="Times New Roman"/>
                <a:cs typeface="Times New Roman"/>
              </a:rPr>
              <a:t>Una sera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tramonto,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Giuseppe fosse ritornato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casa, Gabriele apparve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bassa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tavola di </a:t>
            </a:r>
            <a:r>
              <a:rPr sz="1200" spc="-5" dirty="0">
                <a:latin typeface="Times New Roman"/>
                <a:cs typeface="Times New Roman"/>
              </a:rPr>
              <a:t>pietra e,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essa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ripresa,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disse: “Vengo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è mio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amerai </a:t>
            </a:r>
            <a:r>
              <a:rPr sz="1200" dirty="0">
                <a:latin typeface="Times New Roman"/>
                <a:cs typeface="Times New Roman"/>
              </a:rPr>
              <a:t>e nutrirai. </a:t>
            </a:r>
            <a:r>
              <a:rPr sz="1200" spc="-5" dirty="0">
                <a:latin typeface="Times New Roman"/>
                <a:cs typeface="Times New Roman"/>
              </a:rPr>
              <a:t>A te,  Maria, porto </a:t>
            </a:r>
            <a:r>
              <a:rPr sz="1200" dirty="0">
                <a:latin typeface="Times New Roman"/>
                <a:cs typeface="Times New Roman"/>
              </a:rPr>
              <a:t>una buona novella,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ti annuncio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concepimento </a:t>
            </a:r>
            <a:r>
              <a:rPr sz="1200" dirty="0">
                <a:latin typeface="Times New Roman"/>
                <a:cs typeface="Times New Roman"/>
              </a:rPr>
              <a:t>dentro di te è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dal cielo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tempo </a:t>
            </a:r>
            <a:r>
              <a:rPr sz="1200" spc="-5" dirty="0">
                <a:latin typeface="Times New Roman"/>
                <a:cs typeface="Times New Roman"/>
              </a:rPr>
              <a:t>debito </a:t>
            </a:r>
            <a:r>
              <a:rPr sz="1200" dirty="0">
                <a:latin typeface="Times New Roman"/>
                <a:cs typeface="Times New Roman"/>
              </a:rPr>
              <a:t>tu  </a:t>
            </a:r>
            <a:r>
              <a:rPr sz="1200" spc="-5" dirty="0">
                <a:latin typeface="Times New Roman"/>
                <a:cs typeface="Times New Roman"/>
              </a:rPr>
              <a:t>diverrai </a:t>
            </a:r>
            <a:r>
              <a:rPr sz="1200" dirty="0">
                <a:latin typeface="Times New Roman"/>
                <a:cs typeface="Times New Roman"/>
              </a:rPr>
              <a:t>madre di un </a:t>
            </a:r>
            <a:r>
              <a:rPr sz="1200" spc="-5" dirty="0">
                <a:latin typeface="Times New Roman"/>
                <a:cs typeface="Times New Roman"/>
              </a:rPr>
              <a:t>figlio;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chiamerai </a:t>
            </a:r>
            <a:r>
              <a:rPr sz="1200" dirty="0">
                <a:latin typeface="Times New Roman"/>
                <a:cs typeface="Times New Roman"/>
              </a:rPr>
              <a:t>Joshua, </a:t>
            </a:r>
            <a:r>
              <a:rPr sz="1200" spc="-5" dirty="0">
                <a:latin typeface="Times New Roman"/>
                <a:cs typeface="Times New Roman"/>
              </a:rPr>
              <a:t>ed egli inaugurerà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Non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Elisabetta, </a:t>
            </a:r>
            <a:r>
              <a:rPr sz="1200" dirty="0">
                <a:latin typeface="Times New Roman"/>
                <a:cs typeface="Times New Roman"/>
              </a:rPr>
              <a:t>tua parente, </a:t>
            </a:r>
            <a:r>
              <a:rPr sz="1200" spc="-5" dirty="0">
                <a:latin typeface="Times New Roman"/>
                <a:cs typeface="Times New Roman"/>
              </a:rPr>
              <a:t>alla quale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egualmente apparso </a:t>
            </a:r>
            <a:r>
              <a:rPr sz="1200" dirty="0">
                <a:latin typeface="Times New Roman"/>
                <a:cs typeface="Times New Roman"/>
              </a:rPr>
              <a:t>e che tra </a:t>
            </a:r>
            <a:r>
              <a:rPr sz="1200" spc="-5" dirty="0">
                <a:latin typeface="Times New Roman"/>
                <a:cs typeface="Times New Roman"/>
              </a:rPr>
              <a:t>poco metterà al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anch’essa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sarà Giovanni,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preparerà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al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che tuo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proclamerà </a:t>
            </a:r>
            <a:r>
              <a:rPr sz="1200" spc="-5" dirty="0">
                <a:latin typeface="Times New Roman"/>
                <a:cs typeface="Times New Roman"/>
              </a:rPr>
              <a:t>agli  </a:t>
            </a:r>
            <a:r>
              <a:rPr sz="1200" dirty="0">
                <a:latin typeface="Times New Roman"/>
                <a:cs typeface="Times New Roman"/>
              </a:rPr>
              <a:t>uomini con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potenza e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convinzione. </a:t>
            </a:r>
            <a:r>
              <a:rPr sz="1200" spc="-5" dirty="0">
                <a:latin typeface="Times New Roman"/>
                <a:cs typeface="Times New Roman"/>
              </a:rPr>
              <a:t>Non dubitare </a:t>
            </a:r>
            <a:r>
              <a:rPr sz="1200" dirty="0">
                <a:latin typeface="Times New Roman"/>
                <a:cs typeface="Times New Roman"/>
              </a:rPr>
              <a:t>delle mie </a:t>
            </a:r>
            <a:r>
              <a:rPr sz="1200" spc="-5" dirty="0">
                <a:latin typeface="Times New Roman"/>
                <a:cs typeface="Times New Roman"/>
              </a:rPr>
              <a:t>parole, Maria, perché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è stata scelta </a:t>
            </a:r>
            <a:r>
              <a:rPr sz="1200" spc="1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 figlio 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benedizione è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te, il </a:t>
            </a:r>
            <a:r>
              <a:rPr sz="1200" spc="-5" dirty="0">
                <a:latin typeface="Times New Roman"/>
                <a:cs typeface="Times New Roman"/>
              </a:rPr>
              <a:t>potere degli Altissimi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darà forza ed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di tutta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terra stenderà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ombra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147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(1346.5) 122:3.2 </a:t>
            </a:r>
            <a:r>
              <a:rPr sz="1200" spc="-5" dirty="0">
                <a:latin typeface="Times New Roman"/>
                <a:cs typeface="Times New Roman"/>
              </a:rPr>
              <a:t>Maria meditò questa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nel segreto del suo cuore </a:t>
            </a:r>
            <a:r>
              <a:rPr sz="1200" dirty="0">
                <a:latin typeface="Times New Roman"/>
                <a:cs typeface="Times New Roman"/>
              </a:rPr>
              <a:t>per molte </a:t>
            </a:r>
            <a:r>
              <a:rPr sz="1200" spc="-5" dirty="0">
                <a:latin typeface="Times New Roman"/>
                <a:cs typeface="Times New Roman"/>
              </a:rPr>
              <a:t>settimane,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certa di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un figlio,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osare rivelare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avvenimenti straordinari </a:t>
            </a:r>
            <a:r>
              <a:rPr sz="1200" dirty="0">
                <a:latin typeface="Times New Roman"/>
                <a:cs typeface="Times New Roman"/>
              </a:rPr>
              <a:t>a suo </a:t>
            </a:r>
            <a:r>
              <a:rPr sz="1200" spc="-5" dirty="0">
                <a:latin typeface="Times New Roman"/>
                <a:cs typeface="Times New Roman"/>
              </a:rPr>
              <a:t>marito.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Giuseppe apprese </a:t>
            </a:r>
            <a:r>
              <a:rPr sz="1200" dirty="0">
                <a:latin typeface="Times New Roman"/>
                <a:cs typeface="Times New Roman"/>
              </a:rPr>
              <a:t>tutto ciò, </a:t>
            </a:r>
            <a:r>
              <a:rPr sz="1200" spc="-5" dirty="0">
                <a:latin typeface="Times New Roman"/>
                <a:cs typeface="Times New Roman"/>
              </a:rPr>
              <a:t>benché avesse </a:t>
            </a:r>
            <a:r>
              <a:rPr sz="1200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rimase molto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dormire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molte notti. </a:t>
            </a:r>
            <a:r>
              <a:rPr sz="1200" spc="-5" dirty="0">
                <a:latin typeface="Times New Roman"/>
                <a:cs typeface="Times New Roman"/>
              </a:rPr>
              <a:t>Dapprima Giuseppe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dubbi sulla visita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6575" cy="41382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L’accampamento di Gelboe</a:t>
            </a:r>
            <a:endParaRPr sz="1600">
              <a:latin typeface="Times New Roman"/>
              <a:cs typeface="Times New Roman"/>
            </a:endParaRPr>
          </a:p>
          <a:p>
            <a:pPr marL="63500" marR="9525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(1617.4) 144:1.1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divenivano sempre </a:t>
            </a:r>
            <a:r>
              <a:rPr sz="1200" dirty="0">
                <a:latin typeface="Times New Roman"/>
                <a:cs typeface="Times New Roman"/>
              </a:rPr>
              <a:t>più devoti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dedicavano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crescente al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del  regno.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devozione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soprattutto una questione di </a:t>
            </a:r>
            <a:r>
              <a:rPr sz="1200" spc="-5" dirty="0">
                <a:latin typeface="Times New Roman"/>
                <a:cs typeface="Times New Roman"/>
              </a:rPr>
              <a:t>fedeltà personale.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capivano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complesso; non  </a:t>
            </a:r>
            <a:r>
              <a:rPr sz="1200" spc="-5" dirty="0">
                <a:latin typeface="Times New Roman"/>
                <a:cs typeface="Times New Roman"/>
              </a:rPr>
              <a:t>comprendevano completamente </a:t>
            </a:r>
            <a:r>
              <a:rPr sz="1200" dirty="0">
                <a:latin typeface="Times New Roman"/>
                <a:cs typeface="Times New Roman"/>
              </a:rPr>
              <a:t>né la natura di Gesù né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 suo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(1617.5) 144:1.2 </a:t>
            </a:r>
            <a:r>
              <a:rPr sz="1200" spc="-5" dirty="0">
                <a:latin typeface="Times New Roman"/>
                <a:cs typeface="Times New Roman"/>
              </a:rPr>
              <a:t>Gesù spiegò chiaramente ai </a:t>
            </a:r>
            <a:r>
              <a:rPr sz="1200" dirty="0">
                <a:latin typeface="Times New Roman"/>
                <a:cs typeface="Times New Roman"/>
              </a:rPr>
              <a:t>suoi apostoli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in ritiro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tre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ragioni: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(1617.6) 144:1.3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Per confermare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comprensione 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fede in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(1617.7) 144:1.4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Per permettere all’opposizione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opera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calmarsi.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(1617.8) 144:1.5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Per attendere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sulla sorte di Giovanni il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(1617.9) 144:1.6 </a:t>
            </a:r>
            <a:r>
              <a:rPr sz="1200" spc="-5" dirty="0">
                <a:latin typeface="Times New Roman"/>
                <a:cs typeface="Times New Roman"/>
              </a:rPr>
              <a:t>Mentre si trattenevano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Gelboe, Gesù raccontò ai dodici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giovinezza e sulle </a:t>
            </a:r>
            <a:r>
              <a:rPr sz="1200" spc="-5" dirty="0">
                <a:latin typeface="Times New Roman"/>
                <a:cs typeface="Times New Roman"/>
              </a:rPr>
              <a:t>sue  esperienze sul </a:t>
            </a:r>
            <a:r>
              <a:rPr sz="1200" dirty="0">
                <a:latin typeface="Times New Roman"/>
                <a:cs typeface="Times New Roman"/>
              </a:rPr>
              <a:t>Monte Hermon; </a:t>
            </a:r>
            <a:r>
              <a:rPr sz="1200" spc="-5" dirty="0">
                <a:latin typeface="Times New Roman"/>
                <a:cs typeface="Times New Roman"/>
              </a:rPr>
              <a:t>egli rivelò anche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quanto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successo sulle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quaranta giorni  immediatamente successivi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battesimo.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ordinò immediatamente </a:t>
            </a:r>
            <a:r>
              <a:rPr sz="1200" dirty="0">
                <a:latin typeface="Times New Roman"/>
                <a:cs typeface="Times New Roman"/>
              </a:rPr>
              <a:t>loro di non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a nessuno di queste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spc="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tornato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19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(1618.1) 144:1.7 </a:t>
            </a:r>
            <a:r>
              <a:rPr sz="1200" spc="-5" dirty="0">
                <a:latin typeface="Times New Roman"/>
                <a:cs typeface="Times New Roman"/>
              </a:rPr>
              <a:t>Durante queste settimane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settembre essi si riposarono,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degli incontri, </a:t>
            </a:r>
            <a:r>
              <a:rPr sz="1200" dirty="0">
                <a:latin typeface="Times New Roman"/>
                <a:cs typeface="Times New Roman"/>
              </a:rPr>
              <a:t>raccontarono le </a:t>
            </a:r>
            <a:r>
              <a:rPr sz="1200" spc="-5" dirty="0">
                <a:latin typeface="Times New Roman"/>
                <a:cs typeface="Times New Roman"/>
              </a:rPr>
              <a:t>loro esperienze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li aveva chiamati </a:t>
            </a:r>
            <a:r>
              <a:rPr sz="1200" spc="-5" dirty="0">
                <a:latin typeface="Times New Roman"/>
                <a:cs typeface="Times New Roman"/>
              </a:rPr>
              <a:t>al servizio,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s’impegnarono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serio sforzo per coordinare 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loro  fino </a:t>
            </a:r>
            <a:r>
              <a:rPr sz="1200" spc="-5" dirty="0">
                <a:latin typeface="Times New Roman"/>
                <a:cs typeface="Times New Roman"/>
              </a:rPr>
              <a:t>ad allora.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senso essi avevano </a:t>
            </a:r>
            <a:r>
              <a:rPr sz="1200" dirty="0">
                <a:latin typeface="Times New Roman"/>
                <a:cs typeface="Times New Roman"/>
              </a:rPr>
              <a:t>tutti la </a:t>
            </a:r>
            <a:r>
              <a:rPr sz="1200" spc="-5" dirty="0">
                <a:latin typeface="Times New Roman"/>
                <a:cs typeface="Times New Roman"/>
              </a:rPr>
              <a:t>sensazione 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stata la loro ultima </a:t>
            </a:r>
            <a:r>
              <a:rPr sz="1200" spc="-5" dirty="0">
                <a:latin typeface="Times New Roman"/>
                <a:cs typeface="Times New Roman"/>
              </a:rPr>
              <a:t>occasione per </a:t>
            </a:r>
            <a:r>
              <a:rPr sz="1200" dirty="0">
                <a:latin typeface="Times New Roman"/>
                <a:cs typeface="Times New Roman"/>
              </a:rPr>
              <a:t>un riposo  </a:t>
            </a:r>
            <a:r>
              <a:rPr sz="1200" spc="-5" dirty="0">
                <a:latin typeface="Times New Roman"/>
                <a:cs typeface="Times New Roman"/>
              </a:rPr>
              <a:t>prolungato. </a:t>
            </a:r>
            <a:r>
              <a:rPr sz="1200" dirty="0">
                <a:latin typeface="Times New Roman"/>
                <a:cs typeface="Times New Roman"/>
              </a:rPr>
              <a:t>Comprendevano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prossimo sforzo pubblico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segnato </a:t>
            </a:r>
            <a:r>
              <a:rPr sz="1200" dirty="0">
                <a:latin typeface="Times New Roman"/>
                <a:cs typeface="Times New Roman"/>
              </a:rPr>
              <a:t>l’inizio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0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77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proclamazione finale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futuro, ma non </a:t>
            </a:r>
            <a:r>
              <a:rPr sz="1200" spc="-5" dirty="0">
                <a:latin typeface="Times New Roman"/>
                <a:cs typeface="Times New Roman"/>
              </a:rPr>
              <a:t>avevano alcuna </a:t>
            </a:r>
            <a:r>
              <a:rPr sz="1200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precisa su che cosa </a:t>
            </a:r>
            <a:r>
              <a:rPr sz="1200" dirty="0">
                <a:latin typeface="Times New Roman"/>
                <a:cs typeface="Times New Roman"/>
              </a:rPr>
              <a:t>sarebbe stato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venuto. 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pensavano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fosse </a:t>
            </a:r>
            <a:r>
              <a:rPr sz="1200" dirty="0">
                <a:latin typeface="Times New Roman"/>
                <a:cs typeface="Times New Roman"/>
              </a:rPr>
              <a:t>già </a:t>
            </a:r>
            <a:r>
              <a:rPr sz="1200" spc="-5" dirty="0">
                <a:latin typeface="Times New Roman"/>
                <a:cs typeface="Times New Roman"/>
              </a:rPr>
              <a:t>venuto; </a:t>
            </a:r>
            <a:r>
              <a:rPr sz="1200" dirty="0">
                <a:latin typeface="Times New Roman"/>
                <a:cs typeface="Times New Roman"/>
              </a:rPr>
              <a:t>Pietro e Giacomo </a:t>
            </a:r>
            <a:r>
              <a:rPr sz="1200" spc="-5" dirty="0">
                <a:latin typeface="Times New Roman"/>
                <a:cs typeface="Times New Roman"/>
              </a:rPr>
              <a:t>credevano che </a:t>
            </a:r>
            <a:r>
              <a:rPr sz="1200" dirty="0">
                <a:latin typeface="Times New Roman"/>
                <a:cs typeface="Times New Roman"/>
              </a:rPr>
              <a:t>dovesse </a:t>
            </a:r>
            <a:r>
              <a:rPr sz="1200" spc="-5" dirty="0">
                <a:latin typeface="Times New Roman"/>
                <a:cs typeface="Times New Roman"/>
              </a:rPr>
              <a:t>ancora venire; </a:t>
            </a:r>
            <a:r>
              <a:rPr sz="1200" dirty="0">
                <a:latin typeface="Times New Roman"/>
                <a:cs typeface="Times New Roman"/>
              </a:rPr>
              <a:t>Natanaele e  </a:t>
            </a:r>
            <a:r>
              <a:rPr sz="1200" spc="-5" dirty="0">
                <a:latin typeface="Times New Roman"/>
                <a:cs typeface="Times New Roman"/>
              </a:rPr>
              <a:t>Tommaso confessavano francamente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perplessi; Matteo,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e Simone </a:t>
            </a:r>
            <a:r>
              <a:rPr sz="1200" spc="-5" dirty="0">
                <a:latin typeface="Times New Roman"/>
                <a:cs typeface="Times New Roman"/>
              </a:rPr>
              <a:t>Zelota erano </a:t>
            </a:r>
            <a:r>
              <a:rPr sz="1200" dirty="0">
                <a:latin typeface="Times New Roman"/>
                <a:cs typeface="Times New Roman"/>
              </a:rPr>
              <a:t>incerti e </a:t>
            </a:r>
            <a:r>
              <a:rPr sz="1200" spc="-5" dirty="0">
                <a:latin typeface="Times New Roman"/>
                <a:cs typeface="Times New Roman"/>
              </a:rPr>
              <a:t>confusi;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 ignoravano beatamente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controversia;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Iscariota </a:t>
            </a:r>
            <a:r>
              <a:rPr sz="1200" dirty="0">
                <a:latin typeface="Times New Roman"/>
                <a:cs typeface="Times New Roman"/>
              </a:rPr>
              <a:t>stava zitto, non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esprimeva.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(1618.2) 144:1.8 </a:t>
            </a:r>
            <a:r>
              <a:rPr sz="1200" spc="-5" dirty="0">
                <a:latin typeface="Times New Roman"/>
                <a:cs typeface="Times New Roman"/>
              </a:rPr>
              <a:t>Per gran </a:t>
            </a:r>
            <a:r>
              <a:rPr sz="1200" dirty="0">
                <a:latin typeface="Times New Roman"/>
                <a:cs typeface="Times New Roman"/>
              </a:rPr>
              <a:t>parte di questo </a:t>
            </a:r>
            <a:r>
              <a:rPr sz="1200" spc="-5" dirty="0">
                <a:latin typeface="Times New Roman"/>
                <a:cs typeface="Times New Roman"/>
              </a:rPr>
              <a:t>tempo Gesù </a:t>
            </a:r>
            <a:r>
              <a:rPr sz="1200" dirty="0">
                <a:latin typeface="Times New Roman"/>
                <a:cs typeface="Times New Roman"/>
              </a:rPr>
              <a:t>rimase da solo sulla </a:t>
            </a:r>
            <a:r>
              <a:rPr sz="1200" spc="-5" dirty="0">
                <a:latin typeface="Times New Roman"/>
                <a:cs typeface="Times New Roman"/>
              </a:rPr>
              <a:t>montagna </a:t>
            </a:r>
            <a:r>
              <a:rPr sz="1200" dirty="0">
                <a:latin typeface="Times New Roman"/>
                <a:cs typeface="Times New Roman"/>
              </a:rPr>
              <a:t>vicina </a:t>
            </a:r>
            <a:r>
              <a:rPr sz="1200" spc="-5" dirty="0">
                <a:latin typeface="Times New Roman"/>
                <a:cs typeface="Times New Roman"/>
              </a:rPr>
              <a:t>al campo. </a:t>
            </a:r>
            <a:r>
              <a:rPr sz="1200" dirty="0">
                <a:latin typeface="Times New Roman"/>
                <a:cs typeface="Times New Roman"/>
              </a:rPr>
              <a:t>Occasionalmente </a:t>
            </a:r>
            <a:r>
              <a:rPr sz="1200" spc="-5" dirty="0">
                <a:latin typeface="Times New Roman"/>
                <a:cs typeface="Times New Roman"/>
              </a:rPr>
              <a:t>egli conduceva  con sé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spesso si allontanava per </a:t>
            </a:r>
            <a:r>
              <a:rPr sz="1200" dirty="0">
                <a:latin typeface="Times New Roman"/>
                <a:cs typeface="Times New Roman"/>
              </a:rPr>
              <a:t>pregare o </a:t>
            </a:r>
            <a:r>
              <a:rPr sz="1200" spc="-5" dirty="0">
                <a:latin typeface="Times New Roman"/>
                <a:cs typeface="Times New Roman"/>
              </a:rPr>
              <a:t>per mettersi </a:t>
            </a:r>
            <a:r>
              <a:rPr sz="1200" dirty="0">
                <a:latin typeface="Times New Roman"/>
                <a:cs typeface="Times New Roman"/>
              </a:rPr>
              <a:t>in comunione da solo. Dopo il 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quaranta giorni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della Perea,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esatto parlare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suo  Padre come </a:t>
            </a:r>
            <a:r>
              <a:rPr sz="1200" dirty="0">
                <a:latin typeface="Times New Roman"/>
                <a:cs typeface="Times New Roman"/>
              </a:rPr>
              <a:t>di periodi di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né è </a:t>
            </a:r>
            <a:r>
              <a:rPr sz="1200" spc="-5" dirty="0">
                <a:latin typeface="Times New Roman"/>
                <a:cs typeface="Times New Roman"/>
              </a:rPr>
              <a:t>coerente parlare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adorazione, ma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corretto </a:t>
            </a:r>
            <a:r>
              <a:rPr sz="1200" spc="-5" dirty="0">
                <a:latin typeface="Times New Roman"/>
                <a:cs typeface="Times New Roman"/>
              </a:rPr>
              <a:t>alludere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spc="5" dirty="0">
                <a:latin typeface="Times New Roman"/>
                <a:cs typeface="Times New Roman"/>
              </a:rPr>
              <a:t>periodi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a periodi di </a:t>
            </a:r>
            <a:r>
              <a:rPr sz="1200" spc="-5" dirty="0">
                <a:latin typeface="Times New Roman"/>
                <a:cs typeface="Times New Roman"/>
              </a:rPr>
              <a:t>comunione personale con suo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(1618.3) 144:1.9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tema </a:t>
            </a:r>
            <a:r>
              <a:rPr sz="1200" dirty="0">
                <a:latin typeface="Times New Roman"/>
                <a:cs typeface="Times New Roman"/>
              </a:rPr>
              <a:t>centrale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discussioni durante tutto il mese di </a:t>
            </a:r>
            <a:r>
              <a:rPr sz="1200" spc="-5" dirty="0">
                <a:latin typeface="Times New Roman"/>
                <a:cs typeface="Times New Roman"/>
              </a:rPr>
              <a:t>settembre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 l’adorazione.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discusso  sull’adorazione per </a:t>
            </a:r>
            <a:r>
              <a:rPr sz="1200" dirty="0">
                <a:latin typeface="Times New Roman"/>
                <a:cs typeface="Times New Roman"/>
              </a:rPr>
              <a:t>parecchi </a:t>
            </a:r>
            <a:r>
              <a:rPr sz="1200" spc="-5" dirty="0">
                <a:latin typeface="Times New Roman"/>
                <a:cs typeface="Times New Roman"/>
              </a:rPr>
              <a:t>giorni, Gesù </a:t>
            </a:r>
            <a:r>
              <a:rPr sz="1200" dirty="0">
                <a:latin typeface="Times New Roman"/>
                <a:cs typeface="Times New Roman"/>
              </a:rPr>
              <a:t>pronunciò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il suo memorabile </a:t>
            </a:r>
            <a:r>
              <a:rPr sz="1200" spc="-5" dirty="0">
                <a:latin typeface="Times New Roman"/>
                <a:cs typeface="Times New Roman"/>
              </a:rPr>
              <a:t>discorso sulla preghiera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domanda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Tommaso: “Maestro, insegnaci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pregare.”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(1618.4) 144:1.10 </a:t>
            </a:r>
            <a:r>
              <a:rPr sz="1200" spc="-5" dirty="0">
                <a:latin typeface="Times New Roman"/>
                <a:cs typeface="Times New Roman"/>
              </a:rPr>
              <a:t>Giovanni aveva insegnato </a:t>
            </a:r>
            <a:r>
              <a:rPr sz="1200" dirty="0">
                <a:latin typeface="Times New Roman"/>
                <a:cs typeface="Times New Roman"/>
              </a:rPr>
              <a:t>ai suoi discepoli una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preghiera per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nel regno futuro. </a:t>
            </a:r>
            <a:r>
              <a:rPr sz="1200" dirty="0">
                <a:latin typeface="Times New Roman"/>
                <a:cs typeface="Times New Roman"/>
              </a:rPr>
              <a:t>Sebbene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mai proibito ai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servirsi </a:t>
            </a:r>
            <a:r>
              <a:rPr sz="1200" dirty="0">
                <a:latin typeface="Times New Roman"/>
                <a:cs typeface="Times New Roman"/>
              </a:rPr>
              <a:t>della forma di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di Giovanni,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percepirono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che il loro Maestro non </a:t>
            </a:r>
            <a:r>
              <a:rPr sz="1200" spc="-5" dirty="0">
                <a:latin typeface="Times New Roman"/>
                <a:cs typeface="Times New Roman"/>
              </a:rPr>
              <a:t>approvava interamente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pronunciare delle preghiere fisse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ufficiali. Tuttavia </a:t>
            </a:r>
            <a:r>
              <a:rPr sz="1200" dirty="0">
                <a:latin typeface="Times New Roman"/>
                <a:cs typeface="Times New Roman"/>
              </a:rPr>
              <a:t>i credenti  </a:t>
            </a:r>
            <a:r>
              <a:rPr sz="1200" spc="-5" dirty="0">
                <a:latin typeface="Times New Roman"/>
                <a:cs typeface="Times New Roman"/>
              </a:rPr>
              <a:t>chiedevano continuamente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pregare. </a:t>
            </a:r>
            <a:r>
              <a:rPr sz="1200" dirty="0">
                <a:latin typeface="Times New Roman"/>
                <a:cs typeface="Times New Roman"/>
              </a:rPr>
              <a:t>I dodici desideravano ardentemente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 supplica </a:t>
            </a:r>
            <a:r>
              <a:rPr sz="1200" spc="-5" dirty="0">
                <a:latin typeface="Times New Roman"/>
                <a:cs typeface="Times New Roman"/>
              </a:rPr>
              <a:t>Gesù avrebbe approvato.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bisogno di una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supplica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comune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acconsentì allora,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richiesta </a:t>
            </a:r>
            <a:r>
              <a:rPr sz="1200" dirty="0">
                <a:latin typeface="Times New Roman"/>
                <a:cs typeface="Times New Roman"/>
              </a:rPr>
              <a:t>di Tommaso, </a:t>
            </a:r>
            <a:r>
              <a:rPr sz="1200" spc="-5" dirty="0">
                <a:latin typeface="Times New Roman"/>
                <a:cs typeface="Times New Roman"/>
              </a:rPr>
              <a:t>d’insegnare </a:t>
            </a:r>
            <a:r>
              <a:rPr sz="1200" dirty="0">
                <a:latin typeface="Times New Roman"/>
                <a:cs typeface="Times New Roman"/>
              </a:rPr>
              <a:t>loro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suggestiva di </a:t>
            </a:r>
            <a:r>
              <a:rPr sz="1200" spc="-5" dirty="0">
                <a:latin typeface="Times New Roman"/>
                <a:cs typeface="Times New Roman"/>
              </a:rPr>
              <a:t>preghiera. Gesù tenne </a:t>
            </a:r>
            <a:r>
              <a:rPr sz="1200" dirty="0">
                <a:latin typeface="Times New Roman"/>
                <a:cs typeface="Times New Roman"/>
              </a:rPr>
              <a:t>questa  lezione un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soggiorno sul </a:t>
            </a:r>
            <a:r>
              <a:rPr sz="1200" dirty="0">
                <a:latin typeface="Times New Roman"/>
                <a:cs typeface="Times New Roman"/>
              </a:rPr>
              <a:t>Monte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Gelboe.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8165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discorso sulla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preghiera</a:t>
            </a:r>
            <a:endParaRPr sz="1600">
              <a:latin typeface="Times New Roman"/>
              <a:cs typeface="Times New Roman"/>
            </a:endParaRPr>
          </a:p>
          <a:p>
            <a:pPr marL="63500" marR="2247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(1618.5) 144:2.1 </a:t>
            </a:r>
            <a:r>
              <a:rPr sz="1200" spc="-5" dirty="0">
                <a:latin typeface="Times New Roman"/>
                <a:cs typeface="Times New Roman"/>
              </a:rPr>
              <a:t>“Giovanni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semplice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preghiera: </a:t>
            </a:r>
            <a:r>
              <a:rPr sz="1200" dirty="0">
                <a:latin typeface="Times New Roman"/>
                <a:cs typeface="Times New Roman"/>
              </a:rPr>
              <a:t>‘O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purificaci dal </a:t>
            </a:r>
            <a:r>
              <a:rPr sz="1200" spc="-5" dirty="0">
                <a:latin typeface="Times New Roman"/>
                <a:cs typeface="Times New Roman"/>
              </a:rPr>
              <a:t>peccato, mostraci </a:t>
            </a:r>
            <a:r>
              <a:rPr sz="1200" dirty="0">
                <a:latin typeface="Times New Roman"/>
                <a:cs typeface="Times New Roman"/>
              </a:rPr>
              <a:t>la tua  </a:t>
            </a:r>
            <a:r>
              <a:rPr sz="1200" spc="-5" dirty="0">
                <a:latin typeface="Times New Roman"/>
                <a:cs typeface="Times New Roman"/>
              </a:rPr>
              <a:t>gloria, rivelaci </a:t>
            </a:r>
            <a:r>
              <a:rPr sz="1200" dirty="0">
                <a:latin typeface="Times New Roman"/>
                <a:cs typeface="Times New Roman"/>
              </a:rPr>
              <a:t>il tuo amore e fa che il tuo spirito </a:t>
            </a:r>
            <a:r>
              <a:rPr sz="1200" spc="-5" dirty="0">
                <a:latin typeface="Times New Roman"/>
                <a:cs typeface="Times New Roman"/>
              </a:rPr>
              <a:t>santifichi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sempre. Amen!’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questa preghiera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poteste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qualcosa da </a:t>
            </a:r>
            <a:r>
              <a:rPr sz="1200" spc="-5" dirty="0">
                <a:latin typeface="Times New Roman"/>
                <a:cs typeface="Times New Roman"/>
              </a:rPr>
              <a:t>insegnare alla moltitudine.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intendeva </a:t>
            </a:r>
            <a:r>
              <a:rPr sz="1200" dirty="0">
                <a:latin typeface="Times New Roman"/>
                <a:cs typeface="Times New Roman"/>
              </a:rPr>
              <a:t>che usaste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supplica </a:t>
            </a:r>
            <a:r>
              <a:rPr sz="1200" spc="-5" dirty="0">
                <a:latin typeface="Times New Roman"/>
                <a:cs typeface="Times New Roman"/>
              </a:rPr>
              <a:t>fissa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ufficiale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espressione delle </a:t>
            </a:r>
            <a:r>
              <a:rPr sz="1200" dirty="0">
                <a:latin typeface="Times New Roman"/>
                <a:cs typeface="Times New Roman"/>
              </a:rPr>
              <a:t>vostre anime 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preghiera.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378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(1618.6) 144:2.2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preghiera è </a:t>
            </a:r>
            <a:r>
              <a:rPr sz="1200" spc="-5" dirty="0">
                <a:latin typeface="Times New Roman"/>
                <a:cs typeface="Times New Roman"/>
              </a:rPr>
              <a:t>interamente un’espressione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spontanea dell’atteggiamento dell’anima verso </a:t>
            </a:r>
            <a:r>
              <a:rPr sz="1200" dirty="0">
                <a:latin typeface="Times New Roman"/>
                <a:cs typeface="Times New Roman"/>
              </a:rPr>
              <a:t>lo spirito; la 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dovrebbe essere la comunione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filiazione e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fratellanza.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preghiera, quando </a:t>
            </a:r>
            <a:r>
              <a:rPr sz="1200" dirty="0">
                <a:latin typeface="Times New Roman"/>
                <a:cs typeface="Times New Roman"/>
              </a:rPr>
              <a:t>è dettata </a:t>
            </a:r>
            <a:r>
              <a:rPr sz="1200" spc="-5" dirty="0">
                <a:latin typeface="Times New Roman"/>
                <a:cs typeface="Times New Roman"/>
              </a:rPr>
              <a:t>dallo 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porta al progresso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cooperativo.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ideale è una forma di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all’adorazione intelligente.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l’atteggiamento sincero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slancio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vostri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647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(1619.1) 144:2.3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preghiera è il </a:t>
            </a:r>
            <a:r>
              <a:rPr sz="1200" spc="-5" dirty="0">
                <a:latin typeface="Times New Roman"/>
                <a:cs typeface="Times New Roman"/>
              </a:rPr>
              <a:t>respiro dell’anima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indurvi a </a:t>
            </a:r>
            <a:r>
              <a:rPr sz="1200" spc="-5" dirty="0">
                <a:latin typeface="Times New Roman"/>
                <a:cs typeface="Times New Roman"/>
              </a:rPr>
              <a:t>perseverare nei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meglio </a:t>
            </a:r>
            <a:r>
              <a:rPr sz="1200" dirty="0">
                <a:latin typeface="Times New Roman"/>
                <a:cs typeface="Times New Roman"/>
              </a:rPr>
              <a:t>la volontà  </a:t>
            </a:r>
            <a:r>
              <a:rPr sz="1200" spc="-5" dirty="0">
                <a:latin typeface="Times New Roman"/>
                <a:cs typeface="Times New Roman"/>
              </a:rPr>
              <a:t>del Padre. Se qualcuno </a:t>
            </a:r>
            <a:r>
              <a:rPr sz="1200" dirty="0">
                <a:latin typeface="Times New Roman"/>
                <a:cs typeface="Times New Roman"/>
              </a:rPr>
              <a:t>di voi ha un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e va da lui a mezzanotte e </a:t>
            </a:r>
            <a:r>
              <a:rPr sz="1200" spc="-5" dirty="0">
                <a:latin typeface="Times New Roman"/>
                <a:cs typeface="Times New Roman"/>
              </a:rPr>
              <a:t>dice: ‘Amico, prestami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pani, perché </a:t>
            </a:r>
            <a:r>
              <a:rPr sz="1200" dirty="0">
                <a:latin typeface="Times New Roman"/>
                <a:cs typeface="Times New Roman"/>
              </a:rPr>
              <a:t>un mio </a:t>
            </a:r>
            <a:r>
              <a:rPr sz="1200" spc="-5" dirty="0">
                <a:latin typeface="Times New Roman"/>
                <a:cs typeface="Times New Roman"/>
              </a:rPr>
              <a:t>amico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è venuto a trovarmi e non ho nulla da </a:t>
            </a:r>
            <a:r>
              <a:rPr sz="1200" spc="-5" dirty="0">
                <a:latin typeface="Times New Roman"/>
                <a:cs typeface="Times New Roman"/>
              </a:rPr>
              <a:t>offrirgli’;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risponde: </a:t>
            </a:r>
            <a:r>
              <a:rPr sz="1200" spc="-5" dirty="0">
                <a:latin typeface="Times New Roman"/>
                <a:cs typeface="Times New Roman"/>
              </a:rPr>
              <a:t>‘Non disturbarmi, perché </a:t>
            </a:r>
            <a:r>
              <a:rPr sz="1200" dirty="0">
                <a:latin typeface="Times New Roman"/>
                <a:cs typeface="Times New Roman"/>
              </a:rPr>
              <a:t>la porta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chiusa  ed </a:t>
            </a:r>
            <a:r>
              <a:rPr sz="1200" dirty="0">
                <a:latin typeface="Times New Roman"/>
                <a:cs typeface="Times New Roman"/>
              </a:rPr>
              <a:t>i bambini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a letto;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 alzarmi per darti del </a:t>
            </a:r>
            <a:r>
              <a:rPr sz="1200" dirty="0">
                <a:latin typeface="Times New Roman"/>
                <a:cs typeface="Times New Roman"/>
              </a:rPr>
              <a:t>pane’, voi </a:t>
            </a:r>
            <a:r>
              <a:rPr sz="1200" spc="-5" dirty="0">
                <a:latin typeface="Times New Roman"/>
                <a:cs typeface="Times New Roman"/>
              </a:rPr>
              <a:t>insisterete spiegando che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ha fame 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del cibo da </a:t>
            </a:r>
            <a:r>
              <a:rPr sz="1200" spc="-5" dirty="0">
                <a:latin typeface="Times New Roman"/>
                <a:cs typeface="Times New Roman"/>
              </a:rPr>
              <a:t>offrirgli.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alzerà per </a:t>
            </a:r>
            <a:r>
              <a:rPr sz="1200" dirty="0">
                <a:latin typeface="Times New Roman"/>
                <a:cs typeface="Times New Roman"/>
              </a:rPr>
              <a:t>darvi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vostro amico, a 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insistenza si </a:t>
            </a:r>
            <a:r>
              <a:rPr sz="1200" dirty="0">
                <a:latin typeface="Times New Roman"/>
                <a:cs typeface="Times New Roman"/>
              </a:rPr>
              <a:t>alzerà e vi </a:t>
            </a:r>
            <a:r>
              <a:rPr sz="1200" spc="-5" dirty="0">
                <a:latin typeface="Times New Roman"/>
                <a:cs typeface="Times New Roman"/>
              </a:rPr>
              <a:t>darà </a:t>
            </a:r>
            <a:r>
              <a:rPr sz="1200" dirty="0">
                <a:latin typeface="Times New Roman"/>
                <a:cs typeface="Times New Roman"/>
              </a:rPr>
              <a:t>i pani che vi </a:t>
            </a:r>
            <a:r>
              <a:rPr sz="1200" spc="-5" dirty="0">
                <a:latin typeface="Times New Roman"/>
                <a:cs typeface="Times New Roman"/>
              </a:rPr>
              <a:t>servono. </a:t>
            </a:r>
            <a:r>
              <a:rPr sz="1200" dirty="0">
                <a:latin typeface="Times New Roman"/>
                <a:cs typeface="Times New Roman"/>
              </a:rPr>
              <a:t>Se dunque </a:t>
            </a:r>
            <a:r>
              <a:rPr sz="1200" spc="-5" dirty="0">
                <a:latin typeface="Times New Roman"/>
                <a:cs typeface="Times New Roman"/>
              </a:rPr>
              <a:t>l’insistenza conquista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stesso </a:t>
            </a:r>
            <a:r>
              <a:rPr sz="1200" dirty="0">
                <a:latin typeface="Times New Roman"/>
                <a:cs typeface="Times New Roman"/>
              </a:rPr>
              <a:t>dell’uomo  </a:t>
            </a:r>
            <a:r>
              <a:rPr sz="1200" spc="-5" dirty="0">
                <a:latin typeface="Times New Roman"/>
                <a:cs typeface="Times New Roman"/>
              </a:rPr>
              <a:t>mortale, quanto </a:t>
            </a:r>
            <a:r>
              <a:rPr sz="1200" dirty="0">
                <a:latin typeface="Times New Roman"/>
                <a:cs typeface="Times New Roman"/>
              </a:rPr>
              <a:t>più la vostra </a:t>
            </a:r>
            <a:r>
              <a:rPr sz="1200" spc="-5" dirty="0">
                <a:latin typeface="Times New Roman"/>
                <a:cs typeface="Times New Roman"/>
              </a:rPr>
              <a:t>persistenza 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otterrà per </a:t>
            </a:r>
            <a:r>
              <a:rPr sz="1200" dirty="0">
                <a:latin typeface="Times New Roman"/>
                <a:cs typeface="Times New Roman"/>
              </a:rPr>
              <a:t>voi 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mani benevole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10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</a:t>
            </a:r>
            <a:endParaRPr sz="1200">
              <a:latin typeface="Times New Roman"/>
              <a:cs typeface="Times New Roman"/>
            </a:endParaRPr>
          </a:p>
          <a:p>
            <a:pPr marL="63500" marR="205104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dico </a:t>
            </a:r>
            <a:r>
              <a:rPr sz="1200" spc="-5" dirty="0">
                <a:latin typeface="Times New Roman"/>
                <a:cs typeface="Times New Roman"/>
              </a:rPr>
              <a:t>nuovamente: </a:t>
            </a:r>
            <a:r>
              <a:rPr sz="1200" dirty="0">
                <a:latin typeface="Times New Roman"/>
                <a:cs typeface="Times New Roman"/>
              </a:rPr>
              <a:t>chiedete e vi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dato;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troverete; bussate </a:t>
            </a:r>
            <a:r>
              <a:rPr sz="1200" dirty="0">
                <a:latin typeface="Times New Roman"/>
                <a:cs typeface="Times New Roman"/>
              </a:rPr>
              <a:t>e vi sarà aperto.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chiunque domanda </a:t>
            </a:r>
            <a:r>
              <a:rPr sz="1200" spc="-5" dirty="0">
                <a:latin typeface="Times New Roman"/>
                <a:cs typeface="Times New Roman"/>
              </a:rPr>
              <a:t>riceve; </a:t>
            </a:r>
            <a:r>
              <a:rPr sz="1200" spc="5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 cerca trova;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bussa sarà aperta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salvezza.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454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(1619.2) 144:2.4 </a:t>
            </a:r>
            <a:r>
              <a:rPr sz="1200" spc="-5" dirty="0">
                <a:latin typeface="Times New Roman"/>
                <a:cs typeface="Times New Roman"/>
              </a:rPr>
              <a:t>“Quale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suo figlio chiede insensatamente, esiterebbe </a:t>
            </a:r>
            <a:r>
              <a:rPr sz="1200" dirty="0">
                <a:latin typeface="Times New Roman"/>
                <a:cs typeface="Times New Roman"/>
              </a:rPr>
              <a:t>a dare secondo 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genitore 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nei termini della richiesta sbagliata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figlio?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spc="-1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un pane, </a:t>
            </a:r>
            <a:r>
              <a:rPr sz="1200" spc="-5" dirty="0">
                <a:latin typeface="Times New Roman"/>
                <a:cs typeface="Times New Roman"/>
              </a:rPr>
              <a:t>gli darete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pietra</a:t>
            </a:r>
            <a:endParaRPr sz="1200">
              <a:latin typeface="Times New Roman"/>
              <a:cs typeface="Times New Roman"/>
            </a:endParaRPr>
          </a:p>
          <a:p>
            <a:pPr marL="76200" marR="2044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semplicemente perché </a:t>
            </a:r>
            <a:r>
              <a:rPr sz="1200" spc="5" dirty="0">
                <a:latin typeface="Times New Roman"/>
                <a:cs typeface="Times New Roman"/>
              </a:rPr>
              <a:t>ve </a:t>
            </a:r>
            <a:r>
              <a:rPr sz="1200" dirty="0">
                <a:latin typeface="Times New Roman"/>
                <a:cs typeface="Times New Roman"/>
              </a:rPr>
              <a:t>l’ha </a:t>
            </a:r>
            <a:r>
              <a:rPr sz="1200" spc="-5" dirty="0">
                <a:latin typeface="Times New Roman"/>
                <a:cs typeface="Times New Roman"/>
              </a:rPr>
              <a:t>stoltamente chiesta? </a:t>
            </a:r>
            <a:r>
              <a:rPr sz="1200" dirty="0">
                <a:latin typeface="Times New Roman"/>
                <a:cs typeface="Times New Roman"/>
              </a:rPr>
              <a:t>Se 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ha bisogno di un </a:t>
            </a:r>
            <a:r>
              <a:rPr sz="1200" spc="-5" dirty="0">
                <a:latin typeface="Times New Roman"/>
                <a:cs typeface="Times New Roman"/>
              </a:rPr>
              <a:t>pesce, gli darete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serpente </a:t>
            </a:r>
            <a:r>
              <a:rPr sz="1200" dirty="0">
                <a:latin typeface="Times New Roman"/>
                <a:cs typeface="Times New Roman"/>
              </a:rPr>
              <a:t>d’acqua </a:t>
            </a:r>
            <a:r>
              <a:rPr sz="1200" spc="-5" dirty="0">
                <a:latin typeface="Times New Roman"/>
                <a:cs typeface="Times New Roman"/>
              </a:rPr>
              <a:t>soltanto  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pesce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chiede </a:t>
            </a:r>
            <a:r>
              <a:rPr sz="1200" dirty="0">
                <a:latin typeface="Times New Roman"/>
                <a:cs typeface="Times New Roman"/>
              </a:rPr>
              <a:t>scioccamente il </a:t>
            </a:r>
            <a:r>
              <a:rPr sz="1200" spc="-5" dirty="0">
                <a:latin typeface="Times New Roman"/>
                <a:cs typeface="Times New Roman"/>
              </a:rPr>
              <a:t>serpente? Se </a:t>
            </a:r>
            <a:r>
              <a:rPr sz="1200" dirty="0">
                <a:latin typeface="Times New Roman"/>
                <a:cs typeface="Times New Roman"/>
              </a:rPr>
              <a:t>voi dunque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siete mortali e </a:t>
            </a:r>
            <a:r>
              <a:rPr sz="1200" spc="5" dirty="0">
                <a:latin typeface="Times New Roman"/>
                <a:cs typeface="Times New Roman"/>
              </a:rPr>
              <a:t>finiti </a:t>
            </a:r>
            <a:r>
              <a:rPr sz="1200" dirty="0">
                <a:latin typeface="Times New Roman"/>
                <a:cs typeface="Times New Roman"/>
              </a:rPr>
              <a:t>sapete  </a:t>
            </a:r>
            <a:r>
              <a:rPr sz="1200" spc="-5" dirty="0">
                <a:latin typeface="Times New Roman"/>
                <a:cs typeface="Times New Roman"/>
              </a:rPr>
              <a:t>come rispondere alla preghiera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dare cose buone </a:t>
            </a:r>
            <a:r>
              <a:rPr sz="1200" spc="-5" dirty="0">
                <a:latin typeface="Times New Roman"/>
                <a:cs typeface="Times New Roman"/>
              </a:rPr>
              <a:t>ed appropriate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figli, quanto </a:t>
            </a:r>
            <a:r>
              <a:rPr sz="1200" dirty="0">
                <a:latin typeface="Times New Roman"/>
                <a:cs typeface="Times New Roman"/>
              </a:rPr>
              <a:t>più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donerà </a:t>
            </a:r>
            <a:r>
              <a:rPr sz="1200" spc="5" dirty="0">
                <a:latin typeface="Times New Roman"/>
                <a:cs typeface="Times New Roman"/>
              </a:rPr>
              <a:t>lo  </a:t>
            </a:r>
            <a:r>
              <a:rPr sz="1200" dirty="0">
                <a:latin typeface="Times New Roman"/>
                <a:cs typeface="Times New Roman"/>
              </a:rPr>
              <a:t>spirito e molte </a:t>
            </a:r>
            <a:r>
              <a:rPr sz="1200" spc="-5" dirty="0">
                <a:latin typeface="Times New Roman"/>
                <a:cs typeface="Times New Roman"/>
              </a:rPr>
              <a:t>benedizioni </a:t>
            </a:r>
            <a:r>
              <a:rPr sz="1200" dirty="0">
                <a:latin typeface="Times New Roman"/>
                <a:cs typeface="Times New Roman"/>
              </a:rPr>
              <a:t>addizionali a </a:t>
            </a:r>
            <a:r>
              <a:rPr sz="1200" spc="-5" dirty="0">
                <a:latin typeface="Times New Roman"/>
                <a:cs typeface="Times New Roman"/>
              </a:rPr>
              <a:t>coloro che si rivolgono </a:t>
            </a:r>
            <a:r>
              <a:rPr sz="1200" dirty="0">
                <a:latin typeface="Times New Roman"/>
                <a:cs typeface="Times New Roman"/>
              </a:rPr>
              <a:t>a lui? </a:t>
            </a:r>
            <a:r>
              <a:rPr sz="1200" spc="-5" dirty="0">
                <a:latin typeface="Times New Roman"/>
                <a:cs typeface="Times New Roman"/>
              </a:rPr>
              <a:t>Gli uomini dovrebbero sempre pregare </a:t>
            </a:r>
            <a:r>
              <a:rPr sz="1200" dirty="0">
                <a:latin typeface="Times New Roman"/>
                <a:cs typeface="Times New Roman"/>
              </a:rPr>
              <a:t>e non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scoraggiarsi.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(1619.3) 144:2.5 </a:t>
            </a:r>
            <a:r>
              <a:rPr sz="1200" spc="-5" dirty="0">
                <a:latin typeface="Times New Roman"/>
                <a:cs typeface="Times New Roman"/>
              </a:rPr>
              <a:t>“Lasciate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racconti </a:t>
            </a:r>
            <a:r>
              <a:rPr sz="1200" dirty="0">
                <a:latin typeface="Times New Roman"/>
                <a:cs typeface="Times New Roman"/>
              </a:rPr>
              <a:t>la storia di un </a:t>
            </a:r>
            <a:r>
              <a:rPr sz="1200" spc="-5" dirty="0">
                <a:latin typeface="Times New Roman"/>
                <a:cs typeface="Times New Roman"/>
              </a:rPr>
              <a:t>certo giudice che </a:t>
            </a:r>
            <a:r>
              <a:rPr sz="1200" dirty="0">
                <a:latin typeface="Times New Roman"/>
                <a:cs typeface="Times New Roman"/>
              </a:rPr>
              <a:t>viveva in una </a:t>
            </a:r>
            <a:r>
              <a:rPr sz="1200" spc="-5" dirty="0">
                <a:latin typeface="Times New Roman"/>
                <a:cs typeface="Times New Roman"/>
              </a:rPr>
              <a:t>città corrotta. Questo giudice </a:t>
            </a:r>
            <a:r>
              <a:rPr sz="1200" dirty="0">
                <a:latin typeface="Times New Roman"/>
                <a:cs typeface="Times New Roman"/>
              </a:rPr>
              <a:t>non temeva Dio né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Ora c’era </a:t>
            </a:r>
            <a:r>
              <a:rPr sz="1200" dirty="0">
                <a:latin typeface="Times New Roman"/>
                <a:cs typeface="Times New Roman"/>
              </a:rPr>
              <a:t>in quella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vedova </a:t>
            </a:r>
            <a:r>
              <a:rPr sz="1200" dirty="0">
                <a:latin typeface="Times New Roman"/>
                <a:cs typeface="Times New Roman"/>
              </a:rPr>
              <a:t>bisognosa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andava </a:t>
            </a:r>
            <a:r>
              <a:rPr sz="1200" spc="-5" dirty="0">
                <a:latin typeface="Times New Roman"/>
                <a:cs typeface="Times New Roman"/>
              </a:rPr>
              <a:t>continuamente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giudice </a:t>
            </a:r>
            <a:r>
              <a:rPr sz="1200" dirty="0">
                <a:latin typeface="Times New Roman"/>
                <a:cs typeface="Times New Roman"/>
              </a:rPr>
              <a:t>ingiusto,  </a:t>
            </a:r>
            <a:r>
              <a:rPr sz="1200" spc="-5" dirty="0">
                <a:latin typeface="Times New Roman"/>
                <a:cs typeface="Times New Roman"/>
              </a:rPr>
              <a:t>dicendo: ‘Proteggimi dal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avversario.’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prestarle attenzione,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presto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stesso:  ‘Benché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tema Dio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abbia considerazione per gli </a:t>
            </a:r>
            <a:r>
              <a:rPr sz="1200" dirty="0">
                <a:latin typeface="Times New Roman"/>
                <a:cs typeface="Times New Roman"/>
              </a:rPr>
              <a:t>uomini, per il </a:t>
            </a:r>
            <a:r>
              <a:rPr sz="1200" spc="-5" dirty="0">
                <a:latin typeface="Times New Roman"/>
                <a:cs typeface="Times New Roman"/>
              </a:rPr>
              <a:t>fatto stesso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vedova non </a:t>
            </a:r>
            <a:r>
              <a:rPr sz="1200" spc="-5" dirty="0">
                <a:latin typeface="Times New Roman"/>
                <a:cs typeface="Times New Roman"/>
              </a:rPr>
              <a:t>cessa </a:t>
            </a:r>
            <a:r>
              <a:rPr sz="1200" dirty="0">
                <a:latin typeface="Times New Roman"/>
                <a:cs typeface="Times New Roman"/>
              </a:rPr>
              <a:t>di disturbarmi la  </a:t>
            </a:r>
            <a:r>
              <a:rPr sz="1200" spc="-5" dirty="0">
                <a:latin typeface="Times New Roman"/>
                <a:cs typeface="Times New Roman"/>
              </a:rPr>
              <a:t>difenderò affinché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tormenti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continue visite.’ </a:t>
            </a:r>
            <a:r>
              <a:rPr sz="1200" spc="-5" dirty="0">
                <a:latin typeface="Times New Roman"/>
                <a:cs typeface="Times New Roman"/>
              </a:rPr>
              <a:t>Vi racconto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storie per incoraggiarvi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persistere nella  preghiera </a:t>
            </a:r>
            <a:r>
              <a:rPr sz="1200" dirty="0">
                <a:latin typeface="Times New Roman"/>
                <a:cs typeface="Times New Roman"/>
              </a:rPr>
              <a:t>e non per </a:t>
            </a:r>
            <a:r>
              <a:rPr sz="1200" spc="-5" dirty="0">
                <a:latin typeface="Times New Roman"/>
                <a:cs typeface="Times New Roman"/>
              </a:rPr>
              <a:t>annunciarvi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suppliche </a:t>
            </a:r>
            <a:r>
              <a:rPr sz="1200" spc="-5" dirty="0">
                <a:latin typeface="Times New Roman"/>
                <a:cs typeface="Times New Roman"/>
              </a:rPr>
              <a:t>modificheranno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e retto.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persistenza, 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non è volta a </a:t>
            </a:r>
            <a:r>
              <a:rPr sz="1200" spc="-5" dirty="0">
                <a:latin typeface="Times New Roman"/>
                <a:cs typeface="Times New Roman"/>
              </a:rPr>
              <a:t>guadagnare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Dio, ma a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atteggiamento terreno </a:t>
            </a:r>
            <a:r>
              <a:rPr sz="1200" dirty="0">
                <a:latin typeface="Times New Roman"/>
                <a:cs typeface="Times New Roman"/>
              </a:rPr>
              <a:t>e ad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della  vostra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a ricevere </a:t>
            </a:r>
            <a:r>
              <a:rPr sz="1200" spc="5" dirty="0">
                <a:latin typeface="Times New Roman"/>
                <a:cs typeface="Times New Roman"/>
              </a:rPr>
              <a:t>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813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(1619.4) 144:2.6 </a:t>
            </a:r>
            <a:r>
              <a:rPr sz="1200" spc="-5" dirty="0">
                <a:latin typeface="Times New Roman"/>
                <a:cs typeface="Times New Roman"/>
              </a:rPr>
              <a:t>“Ma quando pregate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esercitate </a:t>
            </a:r>
            <a:r>
              <a:rPr sz="1200" dirty="0">
                <a:latin typeface="Times New Roman"/>
                <a:cs typeface="Times New Roman"/>
              </a:rPr>
              <a:t>così poca </a:t>
            </a:r>
            <a:r>
              <a:rPr sz="1200" spc="-5" dirty="0">
                <a:latin typeface="Times New Roman"/>
                <a:cs typeface="Times New Roman"/>
              </a:rPr>
              <a:t>fede. Una fede autentica rimuoverà </a:t>
            </a:r>
            <a:r>
              <a:rPr sz="1200" dirty="0">
                <a:latin typeface="Times New Roman"/>
                <a:cs typeface="Times New Roman"/>
              </a:rPr>
              <a:t>montagne di difficoltà </a:t>
            </a:r>
            <a:r>
              <a:rPr sz="1200" spc="-5" dirty="0">
                <a:latin typeface="Times New Roman"/>
                <a:cs typeface="Times New Roman"/>
              </a:rPr>
              <a:t>materiali che  potrebbero sbarrare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dell’espansione dell’anima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progresso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preghiera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credente</a:t>
            </a:r>
            <a:endParaRPr sz="1600">
              <a:latin typeface="Times New Roman"/>
              <a:cs typeface="Times New Roman"/>
            </a:endParaRPr>
          </a:p>
          <a:p>
            <a:pPr marL="76200" marR="19431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(1619.5) 144:3.1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soddisfatti; </a:t>
            </a:r>
            <a:r>
              <a:rPr sz="1200" spc="-5" dirty="0">
                <a:latin typeface="Times New Roman"/>
                <a:cs typeface="Times New Roman"/>
              </a:rPr>
              <a:t>essi desideravano che Gesù </a:t>
            </a:r>
            <a:r>
              <a:rPr sz="1200" dirty="0">
                <a:latin typeface="Times New Roman"/>
                <a:cs typeface="Times New Roman"/>
              </a:rPr>
              <a:t>desse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 modello di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poter  </a:t>
            </a:r>
            <a:r>
              <a:rPr sz="1200" spc="-5" dirty="0">
                <a:latin typeface="Times New Roman"/>
                <a:cs typeface="Times New Roman"/>
              </a:rPr>
              <a:t>insegnare ai </a:t>
            </a:r>
            <a:r>
              <a:rPr sz="1200" dirty="0">
                <a:latin typeface="Times New Roman"/>
                <a:cs typeface="Times New Roman"/>
              </a:rPr>
              <a:t>nuovi discepoli. </a:t>
            </a:r>
            <a:r>
              <a:rPr sz="1200" spc="-5" dirty="0">
                <a:latin typeface="Times New Roman"/>
                <a:cs typeface="Times New Roman"/>
              </a:rPr>
              <a:t>Dopo aver ascoltato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discorso sulla preghiera, Giacomo Zebedeo disse: </a:t>
            </a:r>
            <a:r>
              <a:rPr sz="1200" dirty="0">
                <a:latin typeface="Times New Roman"/>
                <a:cs typeface="Times New Roman"/>
              </a:rPr>
              <a:t>“Molto </a:t>
            </a:r>
            <a:r>
              <a:rPr sz="1200" spc="-5" dirty="0">
                <a:latin typeface="Times New Roman"/>
                <a:cs typeface="Times New Roman"/>
              </a:rPr>
              <a:t>bene,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7862570" cy="40894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71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 noi non </a:t>
            </a:r>
            <a:r>
              <a:rPr sz="1200" spc="-5" dirty="0">
                <a:latin typeface="Times New Roman"/>
                <a:cs typeface="Times New Roman"/>
              </a:rPr>
              <a:t>desideriamo </a:t>
            </a:r>
            <a:r>
              <a:rPr sz="1200" dirty="0">
                <a:latin typeface="Times New Roman"/>
                <a:cs typeface="Times New Roman"/>
              </a:rPr>
              <a:t>tanto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preghiera per noi </a:t>
            </a:r>
            <a:r>
              <a:rPr sz="1200" spc="-5" dirty="0">
                <a:latin typeface="Times New Roman"/>
                <a:cs typeface="Times New Roman"/>
              </a:rPr>
              <a:t>stessi,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nuovi </a:t>
            </a:r>
            <a:r>
              <a:rPr sz="1200" spc="-5" dirty="0">
                <a:latin typeface="Times New Roman"/>
                <a:cs typeface="Times New Roman"/>
              </a:rPr>
              <a:t>credenti che </a:t>
            </a:r>
            <a:r>
              <a:rPr sz="1200" dirty="0">
                <a:latin typeface="Times New Roman"/>
                <a:cs typeface="Times New Roman"/>
              </a:rPr>
              <a:t>ci supplicano </a:t>
            </a:r>
            <a:r>
              <a:rPr sz="1200" spc="-5" dirty="0">
                <a:latin typeface="Times New Roman"/>
                <a:cs typeface="Times New Roman"/>
              </a:rPr>
              <a:t>così spesso:  ‘Insegnateci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rivolgere delle </a:t>
            </a:r>
            <a:r>
              <a:rPr sz="1200" dirty="0">
                <a:latin typeface="Times New Roman"/>
                <a:cs typeface="Times New Roman"/>
              </a:rPr>
              <a:t>preghiere bene </a:t>
            </a:r>
            <a:r>
              <a:rPr sz="1200" spc="-5" dirty="0">
                <a:latin typeface="Times New Roman"/>
                <a:cs typeface="Times New Roman"/>
              </a:rPr>
              <a:t>accette al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cieli.’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(1619.6) 144:3.2 </a:t>
            </a:r>
            <a:r>
              <a:rPr sz="1200" spc="-5" dirty="0">
                <a:latin typeface="Times New Roman"/>
                <a:cs typeface="Times New Roman"/>
              </a:rPr>
              <a:t>Quando Giacomo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Gesù disse: “Se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desiderate ancora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presenterò  quella che </a:t>
            </a:r>
            <a:r>
              <a:rPr sz="1200" dirty="0">
                <a:latin typeface="Times New Roman"/>
                <a:cs typeface="Times New Roman"/>
              </a:rPr>
              <a:t>ho insegnato ai miei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mie sorelle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(1620.1) 144:3.3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che sei nei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cieli,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(1620.2) 144:3.4 </a:t>
            </a:r>
            <a:r>
              <a:rPr sz="1200" spc="-5" dirty="0">
                <a:latin typeface="Times New Roman"/>
                <a:cs typeface="Times New Roman"/>
              </a:rPr>
              <a:t>Sia santificato </a:t>
            </a:r>
            <a:r>
              <a:rPr sz="1200" dirty="0">
                <a:latin typeface="Times New Roman"/>
                <a:cs typeface="Times New Roman"/>
              </a:rPr>
              <a:t>il tuo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(1620.3) 144:3.5 </a:t>
            </a:r>
            <a:r>
              <a:rPr sz="1200" spc="-5" dirty="0">
                <a:latin typeface="Times New Roman"/>
                <a:cs typeface="Times New Roman"/>
              </a:rPr>
              <a:t>Venga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regno; sia fatta </a:t>
            </a:r>
            <a:r>
              <a:rPr sz="1200" dirty="0">
                <a:latin typeface="Times New Roman"/>
                <a:cs typeface="Times New Roman"/>
              </a:rPr>
              <a:t>la tua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(1620.4) 144:3.6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come lo è in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  <a:p>
            <a:pPr marL="520700" marR="3987800">
              <a:lnSpc>
                <a:spcPct val="192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(1620.5) 144:3.7 </a:t>
            </a:r>
            <a:r>
              <a:rPr sz="1200" spc="-5" dirty="0">
                <a:latin typeface="Times New Roman"/>
                <a:cs typeface="Times New Roman"/>
              </a:rPr>
              <a:t>Dacci oggi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domani;  </a:t>
            </a:r>
            <a:r>
              <a:rPr sz="1200" spc="-7" baseline="38194" dirty="0">
                <a:latin typeface="Times New Roman"/>
                <a:cs typeface="Times New Roman"/>
              </a:rPr>
              <a:t>(1620.6) 144:3.8 </a:t>
            </a:r>
            <a:r>
              <a:rPr sz="1200" dirty="0">
                <a:latin typeface="Times New Roman"/>
                <a:cs typeface="Times New Roman"/>
              </a:rPr>
              <a:t>Ristora le nostre </a:t>
            </a:r>
            <a:r>
              <a:rPr sz="1200" spc="-5" dirty="0">
                <a:latin typeface="Times New Roman"/>
                <a:cs typeface="Times New Roman"/>
              </a:rPr>
              <a:t>anime con l’acqua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 </a:t>
            </a:r>
            <a:r>
              <a:rPr sz="1200" spc="-7" baseline="38194" dirty="0">
                <a:latin typeface="Times New Roman"/>
                <a:cs typeface="Times New Roman"/>
              </a:rPr>
              <a:t>(1620.7) 144:3.9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noi i nostri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debiti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(1620.8) 144:3.10 </a:t>
            </a:r>
            <a:r>
              <a:rPr sz="1200" spc="-5" dirty="0">
                <a:latin typeface="Times New Roman"/>
                <a:cs typeface="Times New Roman"/>
              </a:rPr>
              <a:t>Come anche </a:t>
            </a:r>
            <a:r>
              <a:rPr sz="1200" dirty="0">
                <a:latin typeface="Times New Roman"/>
                <a:cs typeface="Times New Roman"/>
              </a:rPr>
              <a:t>noi li </a:t>
            </a:r>
            <a:r>
              <a:rPr sz="1200" spc="-5" dirty="0">
                <a:latin typeface="Times New Roman"/>
                <a:cs typeface="Times New Roman"/>
              </a:rPr>
              <a:t>abbiamo rimessi ai </a:t>
            </a:r>
            <a:r>
              <a:rPr sz="1200" dirty="0">
                <a:latin typeface="Times New Roman"/>
                <a:cs typeface="Times New Roman"/>
              </a:rPr>
              <a:t>nostri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debitori.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(1620.9) 144:3.11 </a:t>
            </a:r>
            <a:r>
              <a:rPr sz="1200" spc="-5" dirty="0">
                <a:latin typeface="Times New Roman"/>
                <a:cs typeface="Times New Roman"/>
              </a:rPr>
              <a:t>Salvaci nella </a:t>
            </a:r>
            <a:r>
              <a:rPr sz="1200" dirty="0">
                <a:latin typeface="Times New Roman"/>
                <a:cs typeface="Times New Roman"/>
              </a:rPr>
              <a:t>tentazione, </a:t>
            </a:r>
            <a:r>
              <a:rPr sz="1200" spc="-5" dirty="0">
                <a:latin typeface="Times New Roman"/>
                <a:cs typeface="Times New Roman"/>
              </a:rPr>
              <a:t>liberaci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4077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(1620.10) 144:3.12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rendici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come te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(1620.11) 144:3.13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strano che gli apostoli desiderassero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insegnasse loro una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modello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spc="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Battista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preghiere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discepoli;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grandi insegnanti avevano </a:t>
            </a:r>
            <a:r>
              <a:rPr sz="1200" dirty="0">
                <a:latin typeface="Times New Roman"/>
                <a:cs typeface="Times New Roman"/>
              </a:rPr>
              <a:t>formulato </a:t>
            </a:r>
            <a:r>
              <a:rPr sz="1200" spc="-5" dirty="0">
                <a:latin typeface="Times New Roman"/>
                <a:cs typeface="Times New Roman"/>
              </a:rPr>
              <a:t>delle preghiere </a:t>
            </a:r>
            <a:r>
              <a:rPr sz="1200" dirty="0">
                <a:latin typeface="Times New Roman"/>
                <a:cs typeface="Times New Roman"/>
              </a:rPr>
              <a:t>per i loro  </a:t>
            </a:r>
            <a:r>
              <a:rPr sz="1200" spc="-5" dirty="0">
                <a:latin typeface="Times New Roman"/>
                <a:cs typeface="Times New Roman"/>
              </a:rPr>
              <a:t>allievi. Gli insegnanti religiosi degli Ebrei avevano venticinque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trenta preghiere fisse che recitavano nelle </a:t>
            </a:r>
            <a:r>
              <a:rPr sz="1200" dirty="0">
                <a:latin typeface="Times New Roman"/>
                <a:cs typeface="Times New Roman"/>
              </a:rPr>
              <a:t>sinagoghe e </a:t>
            </a:r>
            <a:r>
              <a:rPr sz="1200" spc="-5" dirty="0">
                <a:latin typeface="Times New Roman"/>
                <a:cs typeface="Times New Roman"/>
              </a:rPr>
              <a:t>anche agli  angoli delle strade. Gesù era particolarmente contrario alla preghiera </a:t>
            </a:r>
            <a:r>
              <a:rPr sz="1200" dirty="0">
                <a:latin typeface="Times New Roman"/>
                <a:cs typeface="Times New Roman"/>
              </a:rPr>
              <a:t>in pubblico.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l’avevano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pregare 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poche volte.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vedevano trascorrere </a:t>
            </a:r>
            <a:r>
              <a:rPr sz="1200" dirty="0">
                <a:latin typeface="Times New Roman"/>
                <a:cs typeface="Times New Roman"/>
              </a:rPr>
              <a:t>notti </a:t>
            </a:r>
            <a:r>
              <a:rPr sz="1200" spc="-5" dirty="0">
                <a:latin typeface="Times New Roman"/>
                <a:cs typeface="Times New Roman"/>
              </a:rPr>
              <a:t>intere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o in adorazione, </a:t>
            </a:r>
            <a:r>
              <a:rPr sz="1200" spc="-5" dirty="0">
                <a:latin typeface="Times New Roman"/>
                <a:cs typeface="Times New Roman"/>
              </a:rPr>
              <a:t>ed erano </a:t>
            </a:r>
            <a:r>
              <a:rPr sz="1200" dirty="0">
                <a:latin typeface="Times New Roman"/>
                <a:cs typeface="Times New Roman"/>
              </a:rPr>
              <a:t>molto curiosi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genere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  <a:p>
            <a:pPr marL="88900" marR="23241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suppliche.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sapevano </a:t>
            </a:r>
            <a:r>
              <a:rPr sz="1200" dirty="0">
                <a:latin typeface="Times New Roman"/>
                <a:cs typeface="Times New Roman"/>
              </a:rPr>
              <a:t>proprio 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rispondere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moltitudini quando </a:t>
            </a:r>
            <a:r>
              <a:rPr sz="1200" spc="-5" dirty="0">
                <a:latin typeface="Times New Roman"/>
                <a:cs typeface="Times New Roman"/>
              </a:rPr>
              <a:t>chiedevano che </a:t>
            </a:r>
            <a:r>
              <a:rPr sz="1200" dirty="0">
                <a:latin typeface="Times New Roman"/>
                <a:cs typeface="Times New Roman"/>
              </a:rPr>
              <a:t>s’insegnasse  loro a </a:t>
            </a:r>
            <a:r>
              <a:rPr sz="1200" spc="-5" dirty="0">
                <a:latin typeface="Times New Roman"/>
                <a:cs typeface="Times New Roman"/>
              </a:rPr>
              <a:t>pregare come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aveva insegnato </a:t>
            </a:r>
            <a:r>
              <a:rPr sz="1200" dirty="0">
                <a:latin typeface="Times New Roman"/>
                <a:cs typeface="Times New Roman"/>
              </a:rPr>
              <a:t>ai suoi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(1620.12) 144:3.14 </a:t>
            </a:r>
            <a:r>
              <a:rPr sz="1200" spc="-5" dirty="0">
                <a:latin typeface="Times New Roman"/>
                <a:cs typeface="Times New Roman"/>
              </a:rPr>
              <a:t>Gesù insegnò ai </a:t>
            </a:r>
            <a:r>
              <a:rPr sz="1200" dirty="0">
                <a:latin typeface="Times New Roman"/>
                <a:cs typeface="Times New Roman"/>
              </a:rPr>
              <a:t>dodici a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segreto; ad andarsene </a:t>
            </a:r>
            <a:r>
              <a:rPr sz="1200" dirty="0">
                <a:latin typeface="Times New Roman"/>
                <a:cs typeface="Times New Roman"/>
              </a:rPr>
              <a:t>da soli in mezzo </a:t>
            </a:r>
            <a:r>
              <a:rPr sz="1200" spc="-5" dirty="0">
                <a:latin typeface="Times New Roman"/>
                <a:cs typeface="Times New Roman"/>
              </a:rPr>
              <a:t>ai tranquilli paesaggi </a:t>
            </a:r>
            <a:r>
              <a:rPr sz="1200" dirty="0">
                <a:latin typeface="Times New Roman"/>
                <a:cs typeface="Times New Roman"/>
              </a:rPr>
              <a:t>della natura o  </a:t>
            </a:r>
            <a:r>
              <a:rPr sz="1200" spc="-5" dirty="0">
                <a:latin typeface="Times New Roman"/>
                <a:cs typeface="Times New Roman"/>
              </a:rPr>
              <a:t>ad andare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stanze </a:t>
            </a:r>
            <a:r>
              <a:rPr sz="1200" dirty="0">
                <a:latin typeface="Times New Roman"/>
                <a:cs typeface="Times New Roman"/>
              </a:rPr>
              <a:t>e chiudere le porte quando </a:t>
            </a:r>
            <a:r>
              <a:rPr sz="1200" spc="-5" dirty="0">
                <a:latin typeface="Times New Roman"/>
                <a:cs typeface="Times New Roman"/>
              </a:rPr>
              <a:t>s’impegnavano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(1620.13) 144:3.15 </a:t>
            </a:r>
            <a:r>
              <a:rPr sz="1200" dirty="0">
                <a:latin typeface="Times New Roman"/>
                <a:cs typeface="Times New Roman"/>
              </a:rPr>
              <a:t>Dopo la morte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la sua ascensione </a:t>
            </a:r>
            <a:r>
              <a:rPr sz="1200" spc="-5" dirty="0">
                <a:latin typeface="Times New Roman"/>
                <a:cs typeface="Times New Roman"/>
              </a:rPr>
              <a:t>al Padre, si </a:t>
            </a:r>
            <a:r>
              <a:rPr sz="1200" dirty="0">
                <a:latin typeface="Times New Roman"/>
                <a:cs typeface="Times New Roman"/>
              </a:rPr>
              <a:t>stabilì la </a:t>
            </a:r>
            <a:r>
              <a:rPr sz="1200" spc="-5" dirty="0">
                <a:latin typeface="Times New Roman"/>
                <a:cs typeface="Times New Roman"/>
              </a:rPr>
              <a:t>consuetudine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cosiddetta preghiera del Signore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l’aggiunta </a:t>
            </a:r>
            <a:r>
              <a:rPr sz="1200" dirty="0">
                <a:latin typeface="Times New Roman"/>
                <a:cs typeface="Times New Roman"/>
              </a:rPr>
              <a:t>di — : </a:t>
            </a:r>
            <a:r>
              <a:rPr sz="1200" spc="-5" dirty="0">
                <a:latin typeface="Times New Roman"/>
                <a:cs typeface="Times New Roman"/>
              </a:rPr>
              <a:t>“Nel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Cristo.”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tardi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righe </a:t>
            </a:r>
            <a:r>
              <a:rPr sz="1200" dirty="0">
                <a:latin typeface="Times New Roman"/>
                <a:cs typeface="Times New Roman"/>
              </a:rPr>
              <a:t>andarono  </a:t>
            </a:r>
            <a:r>
              <a:rPr sz="1200" spc="-5" dirty="0">
                <a:latin typeface="Times New Roman"/>
                <a:cs typeface="Times New Roman"/>
              </a:rPr>
              <a:t>perdute nella trascrizione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aggiunta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frase supplementare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diceva: </a:t>
            </a:r>
            <a:r>
              <a:rPr sz="1200" dirty="0">
                <a:latin typeface="Times New Roman"/>
                <a:cs typeface="Times New Roman"/>
              </a:rPr>
              <a:t>“Perché a te </a:t>
            </a:r>
            <a:r>
              <a:rPr sz="1200" spc="-5" dirty="0">
                <a:latin typeface="Times New Roman"/>
                <a:cs typeface="Times New Roman"/>
              </a:rPr>
              <a:t>appartengono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gloria,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l’eternità.”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37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(1620.14) 144:3.16 </a:t>
            </a:r>
            <a:r>
              <a:rPr sz="1200" spc="-5" dirty="0">
                <a:latin typeface="Times New Roman"/>
                <a:cs typeface="Times New Roman"/>
              </a:rPr>
              <a:t>Gesù diede agli apostoli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collettiva come 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recitavano nella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Nazaret. 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mai una preghiera </a:t>
            </a:r>
            <a:r>
              <a:rPr sz="1200" spc="-5" dirty="0">
                <a:latin typeface="Times New Roman"/>
                <a:cs typeface="Times New Roman"/>
              </a:rPr>
              <a:t>personale ufficiale, </a:t>
            </a:r>
            <a:r>
              <a:rPr sz="1200" dirty="0">
                <a:latin typeface="Times New Roman"/>
                <a:cs typeface="Times New Roman"/>
              </a:rPr>
              <a:t>ma solo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suppliche collettive, </a:t>
            </a:r>
            <a:r>
              <a:rPr sz="1200" spc="-5" dirty="0">
                <a:latin typeface="Times New Roman"/>
                <a:cs typeface="Times New Roman"/>
              </a:rPr>
              <a:t>familiari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sociali. </a:t>
            </a:r>
            <a:r>
              <a:rPr sz="1200" dirty="0">
                <a:latin typeface="Times New Roman"/>
                <a:cs typeface="Times New Roman"/>
              </a:rPr>
              <a:t>E non lo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spontaneamente.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(1620.15) 144:3.17 </a:t>
            </a:r>
            <a:r>
              <a:rPr sz="1200" spc="-5" dirty="0">
                <a:latin typeface="Times New Roman"/>
                <a:cs typeface="Times New Roman"/>
              </a:rPr>
              <a:t>Gesù insegnò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efficace </a:t>
            </a:r>
            <a:r>
              <a:rPr sz="1200" dirty="0">
                <a:latin typeface="Times New Roman"/>
                <a:cs typeface="Times New Roman"/>
              </a:rPr>
              <a:t>doveva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4830" cy="4142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(1620.16) 144:3.18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Disinteressata </a:t>
            </a:r>
            <a:r>
              <a:rPr sz="1200" dirty="0">
                <a:latin typeface="Times New Roman"/>
                <a:cs typeface="Times New Roman"/>
              </a:rPr>
              <a:t>— non soltanto </a:t>
            </a:r>
            <a:r>
              <a:rPr sz="1200" spc="-5" dirty="0">
                <a:latin typeface="Times New Roman"/>
                <a:cs typeface="Times New Roman"/>
              </a:rPr>
              <a:t>per se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(1620.17) 144:3.19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conforme alla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(1620.18) 144:3.20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onesta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cuore.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(1620.19) 144:3.21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conforme alla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(1620.20) 144:3.22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Fiduciosa — </a:t>
            </a:r>
            <a:r>
              <a:rPr sz="1200" dirty="0">
                <a:latin typeface="Times New Roman"/>
                <a:cs typeface="Times New Roman"/>
              </a:rPr>
              <a:t>in sottomissione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infinitamente saggia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73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(1620.21) 144:3.23 </a:t>
            </a:r>
            <a:r>
              <a:rPr sz="1200" spc="-5" dirty="0">
                <a:latin typeface="Times New Roman"/>
                <a:cs typeface="Times New Roman"/>
              </a:rPr>
              <a:t>Quando Gesù passava </a:t>
            </a:r>
            <a:r>
              <a:rPr sz="1200" dirty="0">
                <a:latin typeface="Times New Roman"/>
                <a:cs typeface="Times New Roman"/>
              </a:rPr>
              <a:t>intere notti sulla </a:t>
            </a:r>
            <a:r>
              <a:rPr sz="1200" spc="-5" dirty="0">
                <a:latin typeface="Times New Roman"/>
                <a:cs typeface="Times New Roman"/>
              </a:rPr>
              <a:t>montagna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principalmente per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 per </a:t>
            </a:r>
            <a:r>
              <a:rPr sz="1200" dirty="0">
                <a:latin typeface="Times New Roman"/>
                <a:cs typeface="Times New Roman"/>
              </a:rPr>
              <a:t>i dodici.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pregava </a:t>
            </a:r>
            <a:r>
              <a:rPr sz="1200" dirty="0">
                <a:latin typeface="Times New Roman"/>
                <a:cs typeface="Times New Roman"/>
              </a:rPr>
              <a:t>molto poco per </a:t>
            </a:r>
            <a:r>
              <a:rPr sz="1200" spc="-5" dirty="0">
                <a:latin typeface="Times New Roman"/>
                <a:cs typeface="Times New Roman"/>
              </a:rPr>
              <a:t>se stesso, sebbene si </a:t>
            </a:r>
            <a:r>
              <a:rPr sz="1200" dirty="0">
                <a:latin typeface="Times New Roman"/>
                <a:cs typeface="Times New Roman"/>
              </a:rPr>
              <a:t>dedicasse molto </a:t>
            </a:r>
            <a:r>
              <a:rPr sz="1200" spc="-5" dirty="0">
                <a:latin typeface="Times New Roman"/>
                <a:cs typeface="Times New Roman"/>
              </a:rPr>
              <a:t>all’adorazione,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spc="5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comunione comprensiva con suo Padre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Ancora sulla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preghiera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4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(1620.22) 144:4.1 </a:t>
            </a:r>
            <a:r>
              <a:rPr sz="1200" spc="-5" dirty="0">
                <a:latin typeface="Times New Roman"/>
                <a:cs typeface="Times New Roman"/>
              </a:rPr>
              <a:t>Per giorni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preghiera gli apostoli continuarono </a:t>
            </a:r>
            <a:r>
              <a:rPr sz="1200" dirty="0">
                <a:latin typeface="Times New Roman"/>
                <a:cs typeface="Times New Roman"/>
              </a:rPr>
              <a:t>a porre </a:t>
            </a:r>
            <a:r>
              <a:rPr sz="1200" spc="-5" dirty="0">
                <a:latin typeface="Times New Roman"/>
                <a:cs typeface="Times New Roman"/>
              </a:rPr>
              <a:t>al Maestro delle </a:t>
            </a:r>
            <a:r>
              <a:rPr sz="1200" dirty="0">
                <a:latin typeface="Times New Roman"/>
                <a:cs typeface="Times New Roman"/>
              </a:rPr>
              <a:t>domande concernenti  </a:t>
            </a:r>
            <a:r>
              <a:rPr sz="1200" spc="-5" dirty="0">
                <a:latin typeface="Times New Roman"/>
                <a:cs typeface="Times New Roman"/>
              </a:rPr>
              <a:t>questa pratica </a:t>
            </a:r>
            <a:r>
              <a:rPr sz="1200" dirty="0">
                <a:latin typeface="Times New Roman"/>
                <a:cs typeface="Times New Roman"/>
              </a:rPr>
              <a:t>di culto molto importante.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date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agli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durante questi giorni sulla preghiera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riassunte e </a:t>
            </a:r>
            <a:r>
              <a:rPr sz="1200" spc="-5" dirty="0">
                <a:latin typeface="Times New Roman"/>
                <a:cs typeface="Times New Roman"/>
              </a:rPr>
              <a:t>riformulate </a:t>
            </a:r>
            <a:r>
              <a:rPr sz="1200" dirty="0">
                <a:latin typeface="Times New Roman"/>
                <a:cs typeface="Times New Roman"/>
              </a:rPr>
              <a:t>in linguaggio </a:t>
            </a:r>
            <a:r>
              <a:rPr sz="1200" spc="-5" dirty="0">
                <a:latin typeface="Times New Roman"/>
                <a:cs typeface="Times New Roman"/>
              </a:rPr>
              <a:t>moderno come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(1621.1) 144:4.2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ripetizione assidua ed intensa 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supplica, quando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l’espressione sincera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 ed  è </a:t>
            </a:r>
            <a:r>
              <a:rPr sz="1200" spc="-5" dirty="0">
                <a:latin typeface="Times New Roman"/>
                <a:cs typeface="Times New Roman"/>
              </a:rPr>
              <a:t>formulata con fede, per quanto possa essere </a:t>
            </a:r>
            <a:r>
              <a:rPr sz="1200" dirty="0">
                <a:latin typeface="Times New Roman"/>
                <a:cs typeface="Times New Roman"/>
              </a:rPr>
              <a:t>malaccorta o non </a:t>
            </a:r>
            <a:r>
              <a:rPr sz="1200" spc="-5" dirty="0">
                <a:latin typeface="Times New Roman"/>
                <a:cs typeface="Times New Roman"/>
              </a:rPr>
              <a:t>suscettibile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risposta diretta,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manca </a:t>
            </a:r>
            <a:r>
              <a:rPr sz="1200" dirty="0">
                <a:latin typeface="Times New Roman"/>
                <a:cs typeface="Times New Roman"/>
              </a:rPr>
              <a:t>mai di accrescere la  </a:t>
            </a:r>
            <a:r>
              <a:rPr sz="1200" spc="-5" dirty="0">
                <a:latin typeface="Times New Roman"/>
                <a:cs typeface="Times New Roman"/>
              </a:rPr>
              <a:t>capacità dell’anima alla ricettività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69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(1621.2) 144:4.3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vostre </a:t>
            </a:r>
            <a:r>
              <a:rPr sz="1200" spc="-5" dirty="0">
                <a:latin typeface="Times New Roman"/>
                <a:cs typeface="Times New Roman"/>
              </a:rPr>
              <a:t>preghiere, ricordate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i="1" dirty="0">
                <a:latin typeface="Times New Roman"/>
                <a:cs typeface="Times New Roman"/>
              </a:rPr>
              <a:t>dono. </a:t>
            </a:r>
            <a:r>
              <a:rPr sz="1200" spc="-5" dirty="0">
                <a:latin typeface="Times New Roman"/>
                <a:cs typeface="Times New Roman"/>
              </a:rPr>
              <a:t>Nessun figlio deve preoccuparsi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lo status  di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figlia.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terreno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all’esistenza per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dei suoi genitori. Allo stesso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perviene alla  grazia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nuova vita dello spirito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cieli. Bisogna perciò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filiazione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</a:t>
            </a:r>
            <a:endParaRPr sz="1200">
              <a:latin typeface="Times New Roman"/>
              <a:cs typeface="Times New Roman"/>
            </a:endParaRPr>
          </a:p>
          <a:p>
            <a:pPr marL="88900" marR="3670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i="1" spc="-5" dirty="0">
                <a:latin typeface="Times New Roman"/>
                <a:cs typeface="Times New Roman"/>
              </a:rPr>
              <a:t>ricevuto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farebbe un </a:t>
            </a:r>
            <a:r>
              <a:rPr sz="1200" spc="-5" dirty="0">
                <a:latin typeface="Times New Roman"/>
                <a:cs typeface="Times New Roman"/>
              </a:rPr>
              <a:t>bambino. Si acquisisce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— lo sviluppo </a:t>
            </a:r>
            <a:r>
              <a:rPr sz="1200" spc="-5" dirty="0">
                <a:latin typeface="Times New Roman"/>
                <a:cs typeface="Times New Roman"/>
              </a:rPr>
              <a:t>progressivo del carattere </a:t>
            </a:r>
            <a:r>
              <a:rPr sz="1200" dirty="0">
                <a:latin typeface="Times New Roman"/>
                <a:cs typeface="Times New Roman"/>
              </a:rPr>
              <a:t>— 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riceve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grazia </a:t>
            </a:r>
            <a:r>
              <a:rPr sz="1200" dirty="0">
                <a:latin typeface="Times New Roman"/>
                <a:cs typeface="Times New Roman"/>
              </a:rPr>
              <a:t>e mediante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50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(1621.3) 144:4.4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elevò Gesù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supercomunione della sua anima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Supremi dell’universo degli universi.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preghiera eleverà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della terra alla comunione della </a:t>
            </a:r>
            <a:r>
              <a:rPr sz="1200" dirty="0">
                <a:latin typeface="Times New Roman"/>
                <a:cs typeface="Times New Roman"/>
              </a:rPr>
              <a:t>vera adorazione.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spirituale dell’anima alla ricettività  determina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benedizioni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ci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appropriare </a:t>
            </a:r>
            <a:r>
              <a:rPr sz="1200" dirty="0">
                <a:latin typeface="Times New Roman"/>
                <a:cs typeface="Times New Roman"/>
              </a:rPr>
              <a:t>personalmente e che possono </a:t>
            </a:r>
            <a:r>
              <a:rPr sz="1200" spc="-5" dirty="0">
                <a:latin typeface="Times New Roman"/>
                <a:cs typeface="Times New Roman"/>
              </a:rPr>
              <a:t>essere comprese  coscientemente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risposta alla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preghiera.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747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(1621.4) 144:4.5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 ad essa associata </a:t>
            </a:r>
            <a:r>
              <a:rPr sz="1200" dirty="0">
                <a:latin typeface="Times New Roman"/>
                <a:cs typeface="Times New Roman"/>
              </a:rPr>
              <a:t>è una tecnica di </a:t>
            </a:r>
            <a:r>
              <a:rPr sz="1200" spc="-5" dirty="0">
                <a:latin typeface="Times New Roman"/>
                <a:cs typeface="Times New Roman"/>
              </a:rPr>
              <a:t>distacco dalla </a:t>
            </a:r>
            <a:r>
              <a:rPr sz="1200" dirty="0">
                <a:latin typeface="Times New Roman"/>
                <a:cs typeface="Times New Roman"/>
              </a:rPr>
              <a:t>vita quotidiana </a:t>
            </a:r>
            <a:r>
              <a:rPr sz="1200" spc="-5" dirty="0">
                <a:latin typeface="Times New Roman"/>
                <a:cs typeface="Times New Roman"/>
              </a:rPr>
              <a:t>ordinaria, dallo svolgimento  </a:t>
            </a:r>
            <a:r>
              <a:rPr sz="1200" dirty="0">
                <a:latin typeface="Times New Roman"/>
                <a:cs typeface="Times New Roman"/>
              </a:rPr>
              <a:t>monotono </a:t>
            </a:r>
            <a:r>
              <a:rPr sz="1200" spc="-5" dirty="0">
                <a:latin typeface="Times New Roman"/>
                <a:cs typeface="Times New Roman"/>
              </a:rPr>
              <a:t>dell’esistenza materiale. </a:t>
            </a:r>
            <a:r>
              <a:rPr sz="1200" dirty="0">
                <a:latin typeface="Times New Roman"/>
                <a:cs typeface="Times New Roman"/>
              </a:rPr>
              <a:t>È un modo per </a:t>
            </a:r>
            <a:r>
              <a:rPr sz="1200" spc="-5" dirty="0">
                <a:latin typeface="Times New Roman"/>
                <a:cs typeface="Times New Roman"/>
              </a:rPr>
              <a:t>avvicinarsi all’autorealizzazione spiritualizzata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all’individualità </a:t>
            </a:r>
            <a:r>
              <a:rPr sz="1200" dirty="0">
                <a:latin typeface="Times New Roman"/>
                <a:cs typeface="Times New Roman"/>
              </a:rPr>
              <a:t>di compimento 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7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(1621.5) 144:4.6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antidoto contro l’introspezione nociva. </a:t>
            </a:r>
            <a:r>
              <a:rPr sz="1200" dirty="0">
                <a:latin typeface="Times New Roman"/>
                <a:cs typeface="Times New Roman"/>
              </a:rPr>
              <a:t>Quanto meno la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quale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l’ha </a:t>
            </a:r>
            <a:r>
              <a:rPr sz="1200" spc="-5" dirty="0">
                <a:latin typeface="Times New Roman"/>
                <a:cs typeface="Times New Roman"/>
              </a:rPr>
              <a:t>insegnata,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benefico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per l’anima. Gesù impiegò con persistenza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benefica </a:t>
            </a:r>
            <a:r>
              <a:rPr sz="1200" dirty="0">
                <a:latin typeface="Times New Roman"/>
                <a:cs typeface="Times New Roman"/>
              </a:rPr>
              <a:t>della preghiera per 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pregava </a:t>
            </a:r>
            <a:r>
              <a:rPr sz="1200" dirty="0">
                <a:latin typeface="Times New Roman"/>
                <a:cs typeface="Times New Roman"/>
              </a:rPr>
              <a:t>di solito al </a:t>
            </a:r>
            <a:r>
              <a:rPr sz="1200" spc="-5" dirty="0">
                <a:latin typeface="Times New Roman"/>
                <a:cs typeface="Times New Roman"/>
              </a:rPr>
              <a:t>plurale,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 singolare. Soltanto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grandi crisi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terrena </a:t>
            </a:r>
            <a:r>
              <a:rPr sz="1200" spc="-5" dirty="0">
                <a:latin typeface="Times New Roman"/>
                <a:cs typeface="Times New Roman"/>
              </a:rPr>
              <a:t>Gesù pregò per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0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(1621.6) 144:4.7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respiro della </a:t>
            </a:r>
            <a:r>
              <a:rPr sz="1200" dirty="0">
                <a:latin typeface="Times New Roman"/>
                <a:cs typeface="Times New Roman"/>
              </a:rPr>
              <a:t>vita spirituale in mezzo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civiltà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dell’umanità. L’adorazione </a:t>
            </a:r>
            <a:r>
              <a:rPr sz="1200" dirty="0">
                <a:latin typeface="Times New Roman"/>
                <a:cs typeface="Times New Roman"/>
              </a:rPr>
              <a:t>è la  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piacere.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2140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3177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(1621.7) 144:4.8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paragonata alla ricarica delle </a:t>
            </a:r>
            <a:r>
              <a:rPr sz="1200" dirty="0">
                <a:latin typeface="Times New Roman"/>
                <a:cs typeface="Times New Roman"/>
              </a:rPr>
              <a:t>batterie </a:t>
            </a:r>
            <a:r>
              <a:rPr sz="1200" spc="-5" dirty="0">
                <a:latin typeface="Times New Roman"/>
                <a:cs typeface="Times New Roman"/>
              </a:rPr>
              <a:t>spirituali dell’anima, così l’adorazione </a:t>
            </a:r>
            <a:r>
              <a:rPr sz="1200" dirty="0">
                <a:latin typeface="Times New Roman"/>
                <a:cs typeface="Times New Roman"/>
              </a:rPr>
              <a:t>può essere  </a:t>
            </a:r>
            <a:r>
              <a:rPr sz="1200" spc="-5" dirty="0">
                <a:latin typeface="Times New Roman"/>
                <a:cs typeface="Times New Roman"/>
              </a:rPr>
              <a:t>paragonata all’atto </a:t>
            </a:r>
            <a:r>
              <a:rPr sz="1200" dirty="0">
                <a:latin typeface="Times New Roman"/>
                <a:cs typeface="Times New Roman"/>
              </a:rPr>
              <a:t>di sintonizzare </a:t>
            </a:r>
            <a:r>
              <a:rPr sz="1200" spc="-5" dirty="0">
                <a:latin typeface="Times New Roman"/>
                <a:cs typeface="Times New Roman"/>
              </a:rPr>
              <a:t>l’anima per captare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trasmissioni universali dello spirito infinito del Padre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3367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(1621.8) 144:4.9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sguardo </a:t>
            </a:r>
            <a:r>
              <a:rPr sz="1200" dirty="0">
                <a:latin typeface="Times New Roman"/>
                <a:cs typeface="Times New Roman"/>
              </a:rPr>
              <a:t>sincero e pieno di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verso suo Padre </a:t>
            </a:r>
            <a:r>
              <a:rPr sz="1200" dirty="0">
                <a:latin typeface="Times New Roman"/>
                <a:cs typeface="Times New Roman"/>
              </a:rPr>
              <a:t>spirituale; è un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psicologico  </a:t>
            </a:r>
            <a:r>
              <a:rPr sz="1200" spc="-5" dirty="0">
                <a:latin typeface="Times New Roman"/>
                <a:cs typeface="Times New Roman"/>
              </a:rPr>
              <a:t>consistente nel cambiare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in volontà divina.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per mutare ciò </a:t>
            </a:r>
            <a:r>
              <a:rPr sz="1200" dirty="0">
                <a:latin typeface="Times New Roman"/>
                <a:cs typeface="Times New Roman"/>
              </a:rPr>
              <a:t>che è in </a:t>
            </a:r>
            <a:r>
              <a:rPr sz="1200" spc="1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 dovrebbe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27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(1621.9) 144:4.10 </a:t>
            </a:r>
            <a:r>
              <a:rPr sz="1200" spc="-5" dirty="0">
                <a:latin typeface="Times New Roman"/>
                <a:cs typeface="Times New Roman"/>
              </a:rPr>
              <a:t>Una delle ragioni per </a:t>
            </a:r>
            <a:r>
              <a:rPr sz="1200" dirty="0">
                <a:latin typeface="Times New Roman"/>
                <a:cs typeface="Times New Roman"/>
              </a:rPr>
              <a:t>le quali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che accompagnavano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spesso Gesù nelle sue </a:t>
            </a:r>
            <a:r>
              <a:rPr sz="1200" dirty="0">
                <a:latin typeface="Times New Roman"/>
                <a:cs typeface="Times New Roman"/>
              </a:rPr>
              <a:t>lunghe  </a:t>
            </a:r>
            <a:r>
              <a:rPr sz="1200" spc="-5" dirty="0">
                <a:latin typeface="Times New Roman"/>
                <a:cs typeface="Times New Roman"/>
              </a:rPr>
              <a:t>veglie </a:t>
            </a:r>
            <a:r>
              <a:rPr sz="1200" dirty="0">
                <a:latin typeface="Times New Roman"/>
                <a:cs typeface="Times New Roman"/>
              </a:rPr>
              <a:t>notturne, non udirono mai </a:t>
            </a:r>
            <a:r>
              <a:rPr sz="1200" spc="-5" dirty="0">
                <a:latin typeface="Times New Roman"/>
                <a:cs typeface="Times New Roman"/>
              </a:rPr>
              <a:t>Gesù pregare,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 esprimeva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raramente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preghiere </a:t>
            </a:r>
            <a:r>
              <a:rPr sz="1200" dirty="0">
                <a:latin typeface="Times New Roman"/>
                <a:cs typeface="Times New Roman"/>
              </a:rPr>
              <a:t>in linguaggio  </a:t>
            </a:r>
            <a:r>
              <a:rPr sz="1200" spc="-5" dirty="0">
                <a:latin typeface="Times New Roman"/>
                <a:cs typeface="Times New Roman"/>
              </a:rPr>
              <a:t>parlato. Praticamente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erano fatte nel suo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nel suo cuore </a:t>
            </a:r>
            <a:r>
              <a:rPr sz="1200" dirty="0">
                <a:latin typeface="Times New Roman"/>
                <a:cs typeface="Times New Roman"/>
              </a:rPr>
              <a:t>— 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silenzio.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8580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(1621.10) 144:4.11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apostoli, furono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l’insegnamento del Maestro sulla preghiera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sull’adorazione.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Altre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forme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preghiera</a:t>
            </a:r>
            <a:endParaRPr sz="1600">
              <a:latin typeface="Times New Roman"/>
              <a:cs typeface="Times New Roman"/>
            </a:endParaRPr>
          </a:p>
          <a:p>
            <a:pPr marL="101600" marR="20637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(1621.11) 144:5.1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tanto,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soggiorno sulla terra, Gesù richiamò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degli apostoli su parecchie  altre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fece solo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illustrare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questioni, </a:t>
            </a:r>
            <a:r>
              <a:rPr sz="1200" dirty="0">
                <a:latin typeface="Times New Roman"/>
                <a:cs typeface="Times New Roman"/>
              </a:rPr>
              <a:t>ed ingiunse </a:t>
            </a:r>
            <a:r>
              <a:rPr sz="1200" spc="-5" dirty="0">
                <a:latin typeface="Times New Roman"/>
                <a:cs typeface="Times New Roman"/>
              </a:rPr>
              <a:t>che queste “preghiere </a:t>
            </a:r>
            <a:r>
              <a:rPr sz="1200" dirty="0">
                <a:latin typeface="Times New Roman"/>
                <a:cs typeface="Times New Roman"/>
              </a:rPr>
              <a:t>in parabole” non </a:t>
            </a:r>
            <a:r>
              <a:rPr sz="1200" spc="-5" dirty="0">
                <a:latin typeface="Times New Roman"/>
                <a:cs typeface="Times New Roman"/>
              </a:rPr>
              <a:t>fossero  insegnate alle folle. </a:t>
            </a:r>
            <a:r>
              <a:rPr sz="1200" dirty="0">
                <a:latin typeface="Times New Roman"/>
                <a:cs typeface="Times New Roman"/>
              </a:rPr>
              <a:t>Molte di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provenivano da </a:t>
            </a:r>
            <a:r>
              <a:rPr sz="1200" spc="-5" dirty="0">
                <a:latin typeface="Times New Roman"/>
                <a:cs typeface="Times New Roman"/>
              </a:rPr>
              <a:t>altri pianeti abitati,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rivelò </a:t>
            </a:r>
            <a:r>
              <a:rPr sz="1200" dirty="0">
                <a:latin typeface="Times New Roman"/>
                <a:cs typeface="Times New Roman"/>
              </a:rPr>
              <a:t>questo fatto </a:t>
            </a:r>
            <a:r>
              <a:rPr sz="1200" spc="-5" dirty="0">
                <a:latin typeface="Times New Roman"/>
                <a:cs typeface="Times New Roman"/>
              </a:rPr>
              <a:t>ai dodici.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queste  preghiere c’erano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r>
              <a:rPr sz="1200" spc="-5" dirty="0">
                <a:latin typeface="Times New Roman"/>
                <a:cs typeface="Times New Roman"/>
              </a:rPr>
              <a:t>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(1622.1) 144:5.2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consistono </a:t>
            </a:r>
            <a:r>
              <a:rPr sz="1200" dirty="0">
                <a:latin typeface="Times New Roman"/>
                <a:cs typeface="Times New Roman"/>
              </a:rPr>
              <a:t>i regni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5260975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(1622.2) 144:5.3 </a:t>
            </a:r>
            <a:r>
              <a:rPr sz="1200" spc="-5" dirty="0">
                <a:latin typeface="Times New Roman"/>
                <a:cs typeface="Times New Roman"/>
              </a:rPr>
              <a:t>Sia esaltato </a:t>
            </a:r>
            <a:r>
              <a:rPr sz="1200" dirty="0">
                <a:latin typeface="Times New Roman"/>
                <a:cs typeface="Times New Roman"/>
              </a:rPr>
              <a:t>il tuo nome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tuo gloriosissimo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carattere.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(1622.3) 144:5.4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presenza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avvolge e la tua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manifestata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(1622.4) 144:5.5 </a:t>
            </a:r>
            <a:r>
              <a:rPr sz="1200" spc="-5" dirty="0">
                <a:latin typeface="Times New Roman"/>
                <a:cs typeface="Times New Roman"/>
              </a:rPr>
              <a:t>Imperfettamente attraverso </a:t>
            </a:r>
            <a:r>
              <a:rPr sz="1200" dirty="0">
                <a:latin typeface="Times New Roman"/>
                <a:cs typeface="Times New Roman"/>
              </a:rPr>
              <a:t>di noi, come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mostra in </a:t>
            </a:r>
            <a:r>
              <a:rPr sz="1200" spc="-5" dirty="0">
                <a:latin typeface="Times New Roman"/>
                <a:cs typeface="Times New Roman"/>
              </a:rPr>
              <a:t>perfezione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nell’alto.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(1622.5) 144:5.6 </a:t>
            </a:r>
            <a:r>
              <a:rPr sz="1200" spc="-5" dirty="0">
                <a:latin typeface="Times New Roman"/>
                <a:cs typeface="Times New Roman"/>
              </a:rPr>
              <a:t>Dacci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le forze </a:t>
            </a:r>
            <a:r>
              <a:rPr sz="1200" spc="-5" dirty="0">
                <a:latin typeface="Times New Roman"/>
                <a:cs typeface="Times New Roman"/>
              </a:rPr>
              <a:t>vivificanti della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luce,</a:t>
            </a:r>
            <a:endParaRPr sz="1200">
              <a:latin typeface="Times New Roman"/>
              <a:cs typeface="Times New Roman"/>
            </a:endParaRPr>
          </a:p>
          <a:p>
            <a:pPr marL="38100" marR="111125">
              <a:lnSpc>
                <a:spcPts val="2780"/>
              </a:lnSpc>
              <a:spcBef>
                <a:spcPts val="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(1622.6) 144:5.7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lasciarci deviare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cattivi sentieri </a:t>
            </a:r>
            <a:r>
              <a:rPr sz="1200" dirty="0">
                <a:latin typeface="Times New Roman"/>
                <a:cs typeface="Times New Roman"/>
              </a:rPr>
              <a:t>della nostra immaginazione,  </a:t>
            </a:r>
            <a:r>
              <a:rPr sz="1200" spc="-7" baseline="38194" dirty="0">
                <a:latin typeface="Times New Roman"/>
                <a:cs typeface="Times New Roman"/>
              </a:rPr>
              <a:t>(1622.7) 144:5.8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a te </a:t>
            </a:r>
            <a:r>
              <a:rPr sz="1200" spc="-5" dirty="0">
                <a:latin typeface="Times New Roman"/>
                <a:cs typeface="Times New Roman"/>
              </a:rPr>
              <a:t>appartengono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gloriosa presenza interiore, </a:t>
            </a:r>
            <a:r>
              <a:rPr sz="1200" dirty="0">
                <a:latin typeface="Times New Roman"/>
                <a:cs typeface="Times New Roman"/>
              </a:rPr>
              <a:t>il potere </a:t>
            </a:r>
            <a:r>
              <a:rPr sz="1200" spc="-5" dirty="0">
                <a:latin typeface="Times New Roman"/>
                <a:cs typeface="Times New Roman"/>
              </a:rPr>
              <a:t>eterno,  </a:t>
            </a:r>
            <a:r>
              <a:rPr sz="1200" spc="-7" baseline="38194" dirty="0">
                <a:latin typeface="Times New Roman"/>
                <a:cs typeface="Times New Roman"/>
              </a:rPr>
              <a:t>(1622.8) 144:5.9 </a:t>
            </a:r>
            <a:r>
              <a:rPr sz="1200" dirty="0">
                <a:latin typeface="Times New Roman"/>
                <a:cs typeface="Times New Roman"/>
              </a:rPr>
              <a:t>E a noi </a:t>
            </a:r>
            <a:r>
              <a:rPr sz="1200" spc="-5" dirty="0">
                <a:latin typeface="Times New Roman"/>
                <a:cs typeface="Times New Roman"/>
              </a:rPr>
              <a:t>il dono eterno dell’amore </a:t>
            </a:r>
            <a:r>
              <a:rPr sz="1200" dirty="0">
                <a:latin typeface="Times New Roman"/>
                <a:cs typeface="Times New Roman"/>
              </a:rPr>
              <a:t>infinito di tuo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0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(1622.9) 144:5.10 </a:t>
            </a:r>
            <a:r>
              <a:rPr sz="1200" spc="-5" dirty="0">
                <a:latin typeface="Times New Roman"/>
                <a:cs typeface="Times New Roman"/>
              </a:rPr>
              <a:t>Così sia,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 marL="38100" marR="927100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(1622.10) 144:5.11 </a:t>
            </a:r>
            <a:r>
              <a:rPr sz="1200" spc="-5" dirty="0">
                <a:latin typeface="Times New Roman"/>
                <a:cs typeface="Times New Roman"/>
              </a:rPr>
              <a:t>Nostro Genitore creatore, che sei al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dell’universo,  </a:t>
            </a:r>
            <a:r>
              <a:rPr sz="1200" spc="-7" baseline="38194" dirty="0">
                <a:latin typeface="Times New Roman"/>
                <a:cs typeface="Times New Roman"/>
              </a:rPr>
              <a:t>(1622.11) 144:5.12 </a:t>
            </a:r>
            <a:r>
              <a:rPr sz="1200" spc="-5" dirty="0">
                <a:latin typeface="Times New Roman"/>
                <a:cs typeface="Times New Roman"/>
              </a:rPr>
              <a:t>Effondi su </a:t>
            </a:r>
            <a:r>
              <a:rPr sz="1200" dirty="0">
                <a:latin typeface="Times New Roman"/>
                <a:cs typeface="Times New Roman"/>
              </a:rPr>
              <a:t>di noi la tua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donaci il tuo </a:t>
            </a:r>
            <a:r>
              <a:rPr sz="1200" spc="-5" dirty="0">
                <a:latin typeface="Times New Roman"/>
                <a:cs typeface="Times New Roman"/>
              </a:rPr>
              <a:t>carattere.  </a:t>
            </a:r>
            <a:r>
              <a:rPr sz="1200" spc="-7" baseline="38194" dirty="0">
                <a:latin typeface="Times New Roman"/>
                <a:cs typeface="Times New Roman"/>
              </a:rPr>
              <a:t>(1622.12) 144:5.13 </a:t>
            </a:r>
            <a:r>
              <a:rPr sz="1200" spc="-10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tuoi mediante 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grazia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(1622.13) 144:5.14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glorifica </a:t>
            </a:r>
            <a:r>
              <a:rPr sz="1200" dirty="0">
                <a:latin typeface="Times New Roman"/>
                <a:cs typeface="Times New Roman"/>
              </a:rPr>
              <a:t>il tuo nome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compimento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705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731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Poi, quando </a:t>
            </a:r>
            <a:r>
              <a:rPr sz="1200" spc="-5" dirty="0">
                <a:latin typeface="Times New Roman"/>
                <a:cs typeface="Times New Roman"/>
              </a:rPr>
              <a:t>fu quasi persuaso </a:t>
            </a:r>
            <a:r>
              <a:rPr sz="1200" dirty="0">
                <a:latin typeface="Times New Roman"/>
                <a:cs typeface="Times New Roman"/>
              </a:rPr>
              <a:t>che Maria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realmente udito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e visto 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divino, aveva la  mente </a:t>
            </a:r>
            <a:r>
              <a:rPr sz="1200" spc="-5" dirty="0">
                <a:latin typeface="Times New Roman"/>
                <a:cs typeface="Times New Roman"/>
              </a:rPr>
              <a:t>frastornata </a:t>
            </a:r>
            <a:r>
              <a:rPr sz="1200" dirty="0">
                <a:latin typeface="Times New Roman"/>
                <a:cs typeface="Times New Roman"/>
              </a:rPr>
              <a:t>chiedendosi </a:t>
            </a:r>
            <a:r>
              <a:rPr sz="1200" spc="-5" dirty="0">
                <a:latin typeface="Times New Roman"/>
                <a:cs typeface="Times New Roman"/>
              </a:rPr>
              <a:t>come potessero accadere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cose. </a:t>
            </a:r>
            <a:r>
              <a:rPr sz="1200" dirty="0">
                <a:latin typeface="Times New Roman"/>
                <a:cs typeface="Times New Roman"/>
              </a:rPr>
              <a:t>Come poteva il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 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destino divino? Giuseppe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questo conflitto </a:t>
            </a:r>
            <a:r>
              <a:rPr sz="1200" spc="-5" dirty="0">
                <a:latin typeface="Times New Roman"/>
                <a:cs typeface="Times New Roman"/>
              </a:rPr>
              <a:t>d’idee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parecchie settimane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riflessione, </a:t>
            </a:r>
            <a:r>
              <a:rPr sz="1200" dirty="0">
                <a:latin typeface="Times New Roman"/>
                <a:cs typeface="Times New Roman"/>
              </a:rPr>
              <a:t>lui e  </a:t>
            </a:r>
            <a:r>
              <a:rPr sz="1200" spc="-5" dirty="0">
                <a:latin typeface="Times New Roman"/>
                <a:cs typeface="Times New Roman"/>
              </a:rPr>
              <a:t>Maria giunsero alla </a:t>
            </a:r>
            <a:r>
              <a:rPr sz="1200" dirty="0">
                <a:latin typeface="Times New Roman"/>
                <a:cs typeface="Times New Roman"/>
              </a:rPr>
              <a:t>conclusione </a:t>
            </a:r>
            <a:r>
              <a:rPr sz="1200" spc="-5" dirty="0">
                <a:latin typeface="Times New Roman"/>
                <a:cs typeface="Times New Roman"/>
              </a:rPr>
              <a:t>che erano stati </a:t>
            </a:r>
            <a:r>
              <a:rPr sz="1200" dirty="0">
                <a:latin typeface="Times New Roman"/>
                <a:cs typeface="Times New Roman"/>
              </a:rPr>
              <a:t>scelti per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del Messia, </a:t>
            </a:r>
            <a:r>
              <a:rPr sz="1200" dirty="0">
                <a:latin typeface="Times New Roman"/>
                <a:cs typeface="Times New Roman"/>
              </a:rPr>
              <a:t>benché il </a:t>
            </a:r>
            <a:r>
              <a:rPr sz="1200" spc="-5" dirty="0">
                <a:latin typeface="Times New Roman"/>
                <a:cs typeface="Times New Roman"/>
              </a:rPr>
              <a:t>concetto ebraico </a:t>
            </a:r>
            <a:r>
              <a:rPr sz="1200" dirty="0">
                <a:latin typeface="Times New Roman"/>
                <a:cs typeface="Times New Roman"/>
              </a:rPr>
              <a:t>non prevedesse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salvatore atteso </a:t>
            </a:r>
            <a:r>
              <a:rPr sz="1200" dirty="0">
                <a:latin typeface="Times New Roman"/>
                <a:cs typeface="Times New Roman"/>
              </a:rPr>
              <a:t>dovesse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divina. Essendo giunti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importante conclusione, Maria accelerò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partenza per far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Elisabetta.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5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(1347.1) 122:3.3 </a:t>
            </a:r>
            <a:r>
              <a:rPr sz="1200" spc="-5" dirty="0">
                <a:latin typeface="Times New Roman"/>
                <a:cs typeface="Times New Roman"/>
              </a:rPr>
              <a:t>Al suo ritorno Maria 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genitori, Gioacchino ed Anna. </a:t>
            </a:r>
            <a:r>
              <a:rPr sz="1200" dirty="0">
                <a:latin typeface="Times New Roman"/>
                <a:cs typeface="Times New Roman"/>
              </a:rPr>
              <a:t>I suoi due fratelli e le </a:t>
            </a:r>
            <a:r>
              <a:rPr sz="1200" spc="-5" dirty="0">
                <a:latin typeface="Times New Roman"/>
                <a:cs typeface="Times New Roman"/>
              </a:rPr>
              <a:t>sue due sorelle,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genitori, furono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scettici sulla missione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sapessero </a:t>
            </a:r>
            <a:r>
              <a:rPr sz="1200" dirty="0">
                <a:latin typeface="Times New Roman"/>
                <a:cs typeface="Times New Roman"/>
              </a:rPr>
              <a:t>nulla della visita di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Maria confidò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sorella </a:t>
            </a:r>
            <a:r>
              <a:rPr sz="1200" dirty="0">
                <a:latin typeface="Times New Roman"/>
                <a:cs typeface="Times New Roman"/>
              </a:rPr>
              <a:t>Salomè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pensava che </a:t>
            </a:r>
            <a:r>
              <a:rPr sz="1200" spc="-5" dirty="0">
                <a:latin typeface="Times New Roman"/>
                <a:cs typeface="Times New Roman"/>
              </a:rPr>
              <a:t>suo figlio fosse </a:t>
            </a:r>
            <a:r>
              <a:rPr sz="1200" dirty="0">
                <a:latin typeface="Times New Roman"/>
                <a:cs typeface="Times New Roman"/>
              </a:rPr>
              <a:t>destinato a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dirty="0">
                <a:latin typeface="Times New Roman"/>
                <a:cs typeface="Times New Roman"/>
              </a:rPr>
              <a:t> 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7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(1347.2) 122:3.4 </a:t>
            </a:r>
            <a:r>
              <a:rPr sz="1200" spc="-5" dirty="0">
                <a:latin typeface="Times New Roman"/>
                <a:cs typeface="Times New Roman"/>
              </a:rPr>
              <a:t>L’annuncio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a Maria fu fatto il </a:t>
            </a:r>
            <a:r>
              <a:rPr sz="1200" spc="-5" dirty="0">
                <a:latin typeface="Times New Roman"/>
                <a:cs typeface="Times New Roman"/>
              </a:rPr>
              <a:t>giorno seguente al concepimento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solo avvenimento  soprannaturale connesso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intera esperienza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e mettere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il </a:t>
            </a:r>
            <a:r>
              <a:rPr sz="1200" spc="-5" dirty="0">
                <a:latin typeface="Times New Roman"/>
                <a:cs typeface="Times New Roman"/>
              </a:rPr>
              <a:t>figlio della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sogno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Giuseppe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(1347.3) 122:4.1 </a:t>
            </a:r>
            <a:r>
              <a:rPr sz="1200" spc="-5" dirty="0">
                <a:latin typeface="Times New Roman"/>
                <a:cs typeface="Times New Roman"/>
              </a:rPr>
              <a:t>Giuseppe non accettò l’idea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Maria stesse per diventare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straordinario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  fatto l’esperienza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sogno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impressionante.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sogno </a:t>
            </a:r>
            <a:r>
              <a:rPr sz="1200" dirty="0">
                <a:latin typeface="Times New Roman"/>
                <a:cs typeface="Times New Roman"/>
              </a:rPr>
              <a:t>un brillante </a:t>
            </a:r>
            <a:r>
              <a:rPr sz="1200" spc="-5" dirty="0">
                <a:latin typeface="Times New Roman"/>
                <a:cs typeface="Times New Roman"/>
              </a:rPr>
              <a:t>messaggero celeste gli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e, fra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cose,  gli disse: “Giuseppe, </a:t>
            </a:r>
            <a:r>
              <a:rPr sz="1200" dirty="0">
                <a:latin typeface="Times New Roman"/>
                <a:cs typeface="Times New Roman"/>
              </a:rPr>
              <a:t>io ti </a:t>
            </a:r>
            <a:r>
              <a:rPr sz="1200" spc="-5" dirty="0">
                <a:latin typeface="Times New Roman"/>
                <a:cs typeface="Times New Roman"/>
              </a:rPr>
              <a:t>appaio </a:t>
            </a:r>
            <a:r>
              <a:rPr sz="1200" dirty="0">
                <a:latin typeface="Times New Roman"/>
                <a:cs typeface="Times New Roman"/>
              </a:rPr>
              <a:t>per ordine di Colui </a:t>
            </a:r>
            <a:r>
              <a:rPr sz="1200" spc="-5" dirty="0">
                <a:latin typeface="Times New Roman"/>
                <a:cs typeface="Times New Roman"/>
              </a:rPr>
              <a:t>che regna </a:t>
            </a:r>
            <a:r>
              <a:rPr sz="1200" dirty="0">
                <a:latin typeface="Times New Roman"/>
                <a:cs typeface="Times New Roman"/>
              </a:rPr>
              <a:t>ora nei </a:t>
            </a:r>
            <a:r>
              <a:rPr sz="1200" spc="-5" dirty="0">
                <a:latin typeface="Times New Roman"/>
                <a:cs typeface="Times New Roman"/>
              </a:rPr>
              <a:t>cieli, 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ricevuto l’incarico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darti delle </a:t>
            </a:r>
            <a:r>
              <a:rPr sz="1200" dirty="0">
                <a:latin typeface="Times New Roman"/>
                <a:cs typeface="Times New Roman"/>
              </a:rPr>
              <a:t>istruzioni 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che Maria partorirà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diverrà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luce nel mondo.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lui sarà la vita, 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diverrà 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dell’umanità. Egli verrà prima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popolo, ma </a:t>
            </a:r>
            <a:r>
              <a:rPr sz="1200" spc="-5" dirty="0">
                <a:latin typeface="Times New Roman"/>
                <a:cs typeface="Times New Roman"/>
              </a:rPr>
              <a:t>essi praticamente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accoglieranno; </a:t>
            </a:r>
            <a:r>
              <a:rPr sz="1200" dirty="0">
                <a:latin typeface="Times New Roman"/>
                <a:cs typeface="Times New Roman"/>
              </a:rPr>
              <a:t>ma 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accoglieranno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47724" y="513333"/>
            <a:ext cx="6939280" cy="3914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(1622.14) 144:5.15 </a:t>
            </a:r>
            <a:r>
              <a:rPr sz="1200" spc="-5" dirty="0">
                <a:latin typeface="Times New Roman"/>
                <a:cs typeface="Times New Roman"/>
              </a:rPr>
              <a:t>Donaci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e controllore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viva </a:t>
            </a:r>
            <a:r>
              <a:rPr sz="1200" spc="-5" dirty="0">
                <a:latin typeface="Times New Roman"/>
                <a:cs typeface="Times New Roman"/>
              </a:rPr>
              <a:t>ed abiti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(1622.15) 144:5.16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tua volontà </a:t>
            </a:r>
            <a:r>
              <a:rPr sz="1200" spc="-5" dirty="0">
                <a:latin typeface="Times New Roman"/>
                <a:cs typeface="Times New Roman"/>
              </a:rPr>
              <a:t>su questa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ese- </a:t>
            </a:r>
            <a:r>
              <a:rPr sz="1200" spc="-5" dirty="0">
                <a:latin typeface="Times New Roman"/>
                <a:cs typeface="Times New Roman"/>
              </a:rPr>
              <a:t>guono </a:t>
            </a:r>
            <a:r>
              <a:rPr sz="1200" dirty="0">
                <a:latin typeface="Times New Roman"/>
                <a:cs typeface="Times New Roman"/>
              </a:rPr>
              <a:t>i tuoi ordini </a:t>
            </a:r>
            <a:r>
              <a:rPr sz="1200" spc="-5" dirty="0">
                <a:latin typeface="Times New Roman"/>
                <a:cs typeface="Times New Roman"/>
              </a:rPr>
              <a:t>nella  luce.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(1622.16) 144:5.17 </a:t>
            </a:r>
            <a:r>
              <a:rPr sz="1200" spc="-5" dirty="0">
                <a:latin typeface="Times New Roman"/>
                <a:cs typeface="Times New Roman"/>
              </a:rPr>
              <a:t>Sostienici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nel nostro </a:t>
            </a:r>
            <a:r>
              <a:rPr sz="1200" spc="-5" dirty="0">
                <a:latin typeface="Times New Roman"/>
                <a:cs typeface="Times New Roman"/>
              </a:rPr>
              <a:t>progresso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della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(1622.17) 144:5.18 </a:t>
            </a:r>
            <a:r>
              <a:rPr sz="1200" spc="-5" dirty="0">
                <a:latin typeface="Times New Roman"/>
                <a:cs typeface="Times New Roman"/>
              </a:rPr>
              <a:t>Liberaci dall’inerzia, dal male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ogni trasgressione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peccaminosa.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(1622.18) 144:5.19 </a:t>
            </a:r>
            <a:r>
              <a:rPr sz="1200" spc="-5" dirty="0">
                <a:latin typeface="Times New Roman"/>
                <a:cs typeface="Times New Roman"/>
              </a:rPr>
              <a:t>Sii </a:t>
            </a:r>
            <a:r>
              <a:rPr sz="1200" dirty="0">
                <a:latin typeface="Times New Roman"/>
                <a:cs typeface="Times New Roman"/>
              </a:rPr>
              <a:t>paziente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noi, come noi mostriamo </a:t>
            </a:r>
            <a:r>
              <a:rPr sz="1200" spc="-5" dirty="0">
                <a:latin typeface="Times New Roman"/>
                <a:cs typeface="Times New Roman"/>
              </a:rPr>
              <a:t>benevolenza </a:t>
            </a:r>
            <a:r>
              <a:rPr sz="1200" dirty="0">
                <a:latin typeface="Times New Roman"/>
                <a:cs typeface="Times New Roman"/>
              </a:rPr>
              <a:t>affettuosa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nostro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prossimo.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(1622.19) 144:5.20 </a:t>
            </a:r>
            <a:r>
              <a:rPr sz="1200" spc="-5" dirty="0">
                <a:latin typeface="Times New Roman"/>
                <a:cs typeface="Times New Roman"/>
              </a:rPr>
              <a:t>Spandi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misericordia 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(1622.20) 144:5.21 </a:t>
            </a:r>
            <a:r>
              <a:rPr sz="1200" spc="-5" dirty="0">
                <a:latin typeface="Times New Roman"/>
                <a:cs typeface="Times New Roman"/>
              </a:rPr>
              <a:t>Guidaci </a:t>
            </a:r>
            <a:r>
              <a:rPr sz="1200" dirty="0">
                <a:latin typeface="Times New Roman"/>
                <a:cs typeface="Times New Roman"/>
              </a:rPr>
              <a:t>con la tua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mano,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passo, nel dedalo incerto della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(1622.21) 144:5.22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verrà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fine, ricevi nel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seno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spiriti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fedeli.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(1622.22) 144:5.23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sia; sia fatta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non i nostri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desideri.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(1622.23) 144:5.24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celeste perfetto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giusto,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(1622.24) 144:5.25 </a:t>
            </a:r>
            <a:r>
              <a:rPr sz="1200" dirty="0">
                <a:latin typeface="Times New Roman"/>
                <a:cs typeface="Times New Roman"/>
              </a:rPr>
              <a:t>Guida e </a:t>
            </a:r>
            <a:r>
              <a:rPr sz="1200" spc="-5" dirty="0">
                <a:latin typeface="Times New Roman"/>
                <a:cs typeface="Times New Roman"/>
              </a:rPr>
              <a:t>dirigi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giorno il nostro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cammino.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4271645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(1622.25) 144:5.26 </a:t>
            </a:r>
            <a:r>
              <a:rPr sz="1200" spc="-5" dirty="0">
                <a:latin typeface="Times New Roman"/>
                <a:cs typeface="Times New Roman"/>
              </a:rPr>
              <a:t>Santifica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passi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 </a:t>
            </a:r>
            <a:r>
              <a:rPr sz="1200" dirty="0">
                <a:latin typeface="Times New Roman"/>
                <a:cs typeface="Times New Roman"/>
              </a:rPr>
              <a:t>i nostri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(1622.26) 144:5.27 </a:t>
            </a:r>
            <a:r>
              <a:rPr sz="1200" spc="-5" dirty="0">
                <a:latin typeface="Times New Roman"/>
                <a:cs typeface="Times New Roman"/>
              </a:rPr>
              <a:t>Guidaci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progresso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(1622.27) 144:5.28 </a:t>
            </a:r>
            <a:r>
              <a:rPr sz="1200" dirty="0">
                <a:latin typeface="Times New Roman"/>
                <a:cs typeface="Times New Roman"/>
              </a:rPr>
              <a:t>Riempici di saggezza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pienezza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(1622.28) 144:5.29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vivificaci </a:t>
            </a:r>
            <a:r>
              <a:rPr sz="1200" dirty="0">
                <a:latin typeface="Times New Roman"/>
                <a:cs typeface="Times New Roman"/>
              </a:rPr>
              <a:t>con la tua </a:t>
            </a:r>
            <a:r>
              <a:rPr sz="1200" spc="-5" dirty="0">
                <a:latin typeface="Times New Roman"/>
                <a:cs typeface="Times New Roman"/>
              </a:rPr>
              <a:t>energia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(1622.29) 144:5.30 </a:t>
            </a:r>
            <a:r>
              <a:rPr sz="1200" spc="-5" dirty="0">
                <a:latin typeface="Times New Roman"/>
                <a:cs typeface="Times New Roman"/>
              </a:rPr>
              <a:t>Ispiraci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</a:t>
            </a:r>
            <a:endParaRPr sz="1200">
              <a:latin typeface="Times New Roman"/>
              <a:cs typeface="Times New Roman"/>
            </a:endParaRPr>
          </a:p>
          <a:p>
            <a:pPr marL="38100" marR="30480">
              <a:lnSpc>
                <a:spcPct val="1931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(1622.30) 144:5.31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presenza e </a:t>
            </a:r>
            <a:r>
              <a:rPr sz="1200" spc="-5" dirty="0">
                <a:latin typeface="Times New Roman"/>
                <a:cs typeface="Times New Roman"/>
              </a:rPr>
              <a:t>del governo delle schiere serafiche.  </a:t>
            </a:r>
            <a:r>
              <a:rPr sz="1200" spc="-7" baseline="38194" dirty="0">
                <a:latin typeface="Times New Roman"/>
                <a:cs typeface="Times New Roman"/>
              </a:rPr>
              <a:t>(1622.31) 144:5.32 </a:t>
            </a:r>
            <a:r>
              <a:rPr sz="1200" spc="-5" dirty="0">
                <a:latin typeface="Times New Roman"/>
                <a:cs typeface="Times New Roman"/>
              </a:rPr>
              <a:t>Guidaci </a:t>
            </a:r>
            <a:r>
              <a:rPr sz="1200" dirty="0">
                <a:latin typeface="Times New Roman"/>
                <a:cs typeface="Times New Roman"/>
              </a:rPr>
              <a:t>sempre più in alto nel </a:t>
            </a:r>
            <a:r>
              <a:rPr sz="1200" spc="-5" dirty="0">
                <a:latin typeface="Times New Roman"/>
                <a:cs typeface="Times New Roman"/>
              </a:rPr>
              <a:t>sentiero della </a:t>
            </a:r>
            <a:r>
              <a:rPr sz="1200" dirty="0">
                <a:latin typeface="Times New Roman"/>
                <a:cs typeface="Times New Roman"/>
              </a:rPr>
              <a:t>luce;  </a:t>
            </a:r>
            <a:r>
              <a:rPr sz="1200" spc="-7" baseline="38194" dirty="0">
                <a:latin typeface="Times New Roman"/>
                <a:cs typeface="Times New Roman"/>
              </a:rPr>
              <a:t>(1622.32) 144:5.33 </a:t>
            </a:r>
            <a:r>
              <a:rPr sz="1200" spc="-5" dirty="0">
                <a:latin typeface="Times New Roman"/>
                <a:cs typeface="Times New Roman"/>
              </a:rPr>
              <a:t>Giustificaci pienamente nel 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giudizio.  </a:t>
            </a:r>
            <a:r>
              <a:rPr sz="1200" spc="-7" baseline="38194" dirty="0">
                <a:latin typeface="Times New Roman"/>
                <a:cs typeface="Times New Roman"/>
              </a:rPr>
              <a:t>(1622.33) 144:5.34 </a:t>
            </a:r>
            <a:r>
              <a:rPr sz="1200" spc="-5" dirty="0">
                <a:latin typeface="Times New Roman"/>
                <a:cs typeface="Times New Roman"/>
              </a:rPr>
              <a:t>Rendici simili </a:t>
            </a:r>
            <a:r>
              <a:rPr sz="1200" dirty="0">
                <a:latin typeface="Times New Roman"/>
                <a:cs typeface="Times New Roman"/>
              </a:rPr>
              <a:t>a te </a:t>
            </a:r>
            <a:r>
              <a:rPr sz="1200" spc="-5" dirty="0">
                <a:latin typeface="Times New Roman"/>
                <a:cs typeface="Times New Roman"/>
              </a:rPr>
              <a:t>nella gloria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(1622.34) 144:5.35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accoglici </a:t>
            </a:r>
            <a:r>
              <a:rPr sz="1200" dirty="0">
                <a:latin typeface="Times New Roman"/>
                <a:cs typeface="Times New Roman"/>
              </a:rPr>
              <a:t>nel tuo </a:t>
            </a:r>
            <a:r>
              <a:rPr sz="1200" spc="-5" dirty="0">
                <a:latin typeface="Times New Roman"/>
                <a:cs typeface="Times New Roman"/>
              </a:rPr>
              <a:t>servizio perpetuo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nell’alto.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(1622.35) 144:5.36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che sei nel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mistero,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(1622.36) 144:5.37 </a:t>
            </a:r>
            <a:r>
              <a:rPr sz="1200" spc="-5" dirty="0">
                <a:latin typeface="Times New Roman"/>
                <a:cs typeface="Times New Roman"/>
              </a:rPr>
              <a:t>Rivelaci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tuo santo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carattere.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4326255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(1622.37) 144:5.38 </a:t>
            </a:r>
            <a:r>
              <a:rPr sz="1200" dirty="0">
                <a:latin typeface="Times New Roman"/>
                <a:cs typeface="Times New Roman"/>
              </a:rPr>
              <a:t>Dona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figli terreni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(1622.38) 144:5.39 </a:t>
            </a:r>
            <a:r>
              <a:rPr sz="1200" spc="-5" dirty="0">
                <a:latin typeface="Times New Roman"/>
                <a:cs typeface="Times New Roman"/>
              </a:rPr>
              <a:t>Di 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via, la luce e 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 marL="38100" marR="901065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(1622.39) 144:5.40 </a:t>
            </a:r>
            <a:r>
              <a:rPr sz="1200" spc="-5" dirty="0">
                <a:latin typeface="Times New Roman"/>
                <a:cs typeface="Times New Roman"/>
              </a:rPr>
              <a:t>Mostraci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del </a:t>
            </a:r>
            <a:r>
              <a:rPr sz="1200" dirty="0">
                <a:latin typeface="Times New Roman"/>
                <a:cs typeface="Times New Roman"/>
              </a:rPr>
              <a:t>progresso eterno  </a:t>
            </a:r>
            <a:r>
              <a:rPr sz="1200" spc="-7" baseline="38194" dirty="0">
                <a:latin typeface="Times New Roman"/>
                <a:cs typeface="Times New Roman"/>
              </a:rPr>
              <a:t>(1622.40) 144:5.41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donaci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camminare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esso.  </a:t>
            </a:r>
            <a:r>
              <a:rPr sz="1200" spc="-7" baseline="38194" dirty="0">
                <a:latin typeface="Times New Roman"/>
                <a:cs typeface="Times New Roman"/>
              </a:rPr>
              <a:t>(1622.41) 144:5.42 </a:t>
            </a:r>
            <a:r>
              <a:rPr sz="1200" spc="-5" dirty="0">
                <a:latin typeface="Times New Roman"/>
                <a:cs typeface="Times New Roman"/>
              </a:rPr>
              <a:t>Stabilisci </a:t>
            </a:r>
            <a:r>
              <a:rPr sz="1200" dirty="0">
                <a:latin typeface="Times New Roman"/>
                <a:cs typeface="Times New Roman"/>
              </a:rPr>
              <a:t>in noi la tua </a:t>
            </a:r>
            <a:r>
              <a:rPr sz="1200" spc="-5" dirty="0">
                <a:latin typeface="Times New Roman"/>
                <a:cs typeface="Times New Roman"/>
              </a:rPr>
              <a:t>sovranità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</a:t>
            </a:r>
            <a:endParaRPr sz="1200">
              <a:latin typeface="Times New Roman"/>
              <a:cs typeface="Times New Roman"/>
            </a:endParaRPr>
          </a:p>
          <a:p>
            <a:pPr marL="38100" marR="168910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(1622.42) 144:5.43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effondi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noi il </a:t>
            </a:r>
            <a:r>
              <a:rPr sz="1200" spc="-5" dirty="0">
                <a:latin typeface="Times New Roman"/>
                <a:cs typeface="Times New Roman"/>
              </a:rPr>
              <a:t>pieno autocontrollo.  </a:t>
            </a:r>
            <a:r>
              <a:rPr sz="1200" spc="-7" baseline="38194" dirty="0">
                <a:latin typeface="Times New Roman"/>
                <a:cs typeface="Times New Roman"/>
              </a:rPr>
              <a:t>(1622.43) 144:5.44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lasciarci deviare </a:t>
            </a:r>
            <a:r>
              <a:rPr sz="1200" dirty="0">
                <a:latin typeface="Times New Roman"/>
                <a:cs typeface="Times New Roman"/>
              </a:rPr>
              <a:t>in sentieri di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e di morte;  </a:t>
            </a:r>
            <a:r>
              <a:rPr sz="1200" spc="-7" baseline="38194" dirty="0">
                <a:latin typeface="Times New Roman"/>
                <a:cs typeface="Times New Roman"/>
              </a:rPr>
              <a:t>(1622.44) 144:5.45 </a:t>
            </a:r>
            <a:r>
              <a:rPr sz="1200" spc="-5" dirty="0">
                <a:latin typeface="Times New Roman"/>
                <a:cs typeface="Times New Roman"/>
              </a:rPr>
              <a:t>Guidaci perpetuamente presso </a:t>
            </a:r>
            <a:r>
              <a:rPr sz="1200" dirty="0">
                <a:latin typeface="Times New Roman"/>
                <a:cs typeface="Times New Roman"/>
              </a:rPr>
              <a:t>le acque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(1622.45) 144:5.46 </a:t>
            </a:r>
            <a:r>
              <a:rPr sz="1200" spc="-5" dirty="0">
                <a:latin typeface="Times New Roman"/>
                <a:cs typeface="Times New Roman"/>
              </a:rPr>
              <a:t>Ascolta queste </a:t>
            </a:r>
            <a:r>
              <a:rPr sz="1200" dirty="0">
                <a:latin typeface="Times New Roman"/>
                <a:cs typeface="Times New Roman"/>
              </a:rPr>
              <a:t>nostre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te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stesso;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(1622.46) 144:5.47 </a:t>
            </a:r>
            <a:r>
              <a:rPr sz="1200" spc="-5" dirty="0">
                <a:latin typeface="Times New Roman"/>
                <a:cs typeface="Times New Roman"/>
              </a:rPr>
              <a:t>Sii soddisfatto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renderci </a:t>
            </a:r>
            <a:r>
              <a:rPr sz="1200" dirty="0">
                <a:latin typeface="Times New Roman"/>
                <a:cs typeface="Times New Roman"/>
              </a:rPr>
              <a:t>sempre più simili 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(1623.1) 144:5.48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infine,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amore del Figlio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divino,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(1623.2) 144:5.49 </a:t>
            </a:r>
            <a:r>
              <a:rPr sz="1200" spc="-5" dirty="0">
                <a:latin typeface="Times New Roman"/>
                <a:cs typeface="Times New Roman"/>
              </a:rPr>
              <a:t>Accoglici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braccia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5267960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(1623.3)  144:5.50 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così; </a:t>
            </a:r>
            <a:r>
              <a:rPr sz="1200" spc="-5" dirty="0">
                <a:latin typeface="Times New Roman"/>
                <a:cs typeface="Times New Roman"/>
              </a:rPr>
              <a:t>sia fatta </a:t>
            </a:r>
            <a:r>
              <a:rPr sz="1200" dirty="0">
                <a:latin typeface="Times New Roman"/>
                <a:cs typeface="Times New Roman"/>
              </a:rPr>
              <a:t>non la </a:t>
            </a:r>
            <a:r>
              <a:rPr sz="1200" spc="-5" dirty="0">
                <a:latin typeface="Times New Roman"/>
                <a:cs typeface="Times New Roman"/>
              </a:rPr>
              <a:t>nostra, </a:t>
            </a:r>
            <a:r>
              <a:rPr sz="1200" dirty="0">
                <a:latin typeface="Times New Roman"/>
                <a:cs typeface="Times New Roman"/>
              </a:rPr>
              <a:t>ma la tua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(1623.4)  144:5.51  </a:t>
            </a:r>
            <a:r>
              <a:rPr sz="1200" dirty="0">
                <a:latin typeface="Times New Roman"/>
                <a:cs typeface="Times New Roman"/>
              </a:rPr>
              <a:t>Gloriosi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Madre, congiunti </a:t>
            </a:r>
            <a:r>
              <a:rPr sz="1200" dirty="0">
                <a:latin typeface="Times New Roman"/>
                <a:cs typeface="Times New Roman"/>
              </a:rPr>
              <a:t>in un unico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genitore,</a:t>
            </a:r>
            <a:endParaRPr sz="1200">
              <a:latin typeface="Times New Roman"/>
              <a:cs typeface="Times New Roman"/>
            </a:endParaRPr>
          </a:p>
          <a:p>
            <a:pPr marL="38100" marR="1251585">
              <a:lnSpc>
                <a:spcPct val="1932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(1623.5) 144:5.52 </a:t>
            </a:r>
            <a:r>
              <a:rPr sz="1200" spc="-5" dirty="0">
                <a:latin typeface="Times New Roman"/>
                <a:cs typeface="Times New Roman"/>
              </a:rPr>
              <a:t>Noi vorremmo essere fedeli 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natura divina.  </a:t>
            </a:r>
            <a:r>
              <a:rPr sz="1200" spc="-7" baseline="38194" dirty="0">
                <a:latin typeface="Times New Roman"/>
                <a:cs typeface="Times New Roman"/>
              </a:rPr>
              <a:t>(1623.6) 144:5.53 </a:t>
            </a:r>
            <a:r>
              <a:rPr sz="1200" dirty="0">
                <a:latin typeface="Times New Roman"/>
                <a:cs typeface="Times New Roman"/>
              </a:rPr>
              <a:t>Che la tua </a:t>
            </a:r>
            <a:r>
              <a:rPr sz="1200" spc="-5" dirty="0">
                <a:latin typeface="Times New Roman"/>
                <a:cs typeface="Times New Roman"/>
              </a:rPr>
              <a:t>persona riviva </a:t>
            </a:r>
            <a:r>
              <a:rPr sz="1200" dirty="0">
                <a:latin typeface="Times New Roman"/>
                <a:cs typeface="Times New Roman"/>
              </a:rPr>
              <a:t>in noi 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noi  </a:t>
            </a:r>
            <a:r>
              <a:rPr sz="1200" spc="-7" baseline="38194" dirty="0">
                <a:latin typeface="Times New Roman"/>
                <a:cs typeface="Times New Roman"/>
              </a:rPr>
              <a:t>(1623.7) 144:5.54 </a:t>
            </a:r>
            <a:r>
              <a:rPr sz="1200" dirty="0">
                <a:latin typeface="Times New Roman"/>
                <a:cs typeface="Times New Roman"/>
              </a:rPr>
              <a:t>Con il dono e </a:t>
            </a:r>
            <a:r>
              <a:rPr sz="1200" spc="-5" dirty="0">
                <a:latin typeface="Times New Roman"/>
                <a:cs typeface="Times New Roman"/>
              </a:rPr>
              <a:t>l’effusione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divino,  </a:t>
            </a:r>
            <a:r>
              <a:rPr sz="1200" spc="-7" baseline="38194" dirty="0">
                <a:latin typeface="Times New Roman"/>
                <a:cs typeface="Times New Roman"/>
              </a:rPr>
              <a:t>(1623.8) 144:5.55 </a:t>
            </a:r>
            <a:r>
              <a:rPr sz="1200" spc="-5" dirty="0">
                <a:latin typeface="Times New Roman"/>
                <a:cs typeface="Times New Roman"/>
              </a:rPr>
              <a:t>Riproducendoti così imperfettamente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sfera  </a:t>
            </a:r>
            <a:r>
              <a:rPr sz="1200" spc="-7" baseline="38194" dirty="0">
                <a:latin typeface="Times New Roman"/>
                <a:cs typeface="Times New Roman"/>
              </a:rPr>
              <a:t>(1623.9) 144:5.56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mostri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maestà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nell’alto.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(1623.10) 144:5.57 </a:t>
            </a:r>
            <a:r>
              <a:rPr sz="1200" spc="-5" dirty="0">
                <a:latin typeface="Times New Roman"/>
                <a:cs typeface="Times New Roman"/>
              </a:rPr>
              <a:t>Donaci 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dolce ministero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fratellanza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(1623.11) 144:5.58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guidaci momento </a:t>
            </a:r>
            <a:r>
              <a:rPr sz="1200" dirty="0">
                <a:latin typeface="Times New Roman"/>
                <a:cs typeface="Times New Roman"/>
              </a:rPr>
              <a:t>dopo momento </a:t>
            </a:r>
            <a:r>
              <a:rPr sz="1200" spc="-5" dirty="0">
                <a:latin typeface="Times New Roman"/>
                <a:cs typeface="Times New Roman"/>
              </a:rPr>
              <a:t>nel sentiero del </a:t>
            </a:r>
            <a:r>
              <a:rPr sz="1200" dirty="0">
                <a:latin typeface="Times New Roman"/>
                <a:cs typeface="Times New Roman"/>
              </a:rPr>
              <a:t>servizio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amorevole.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(1623.12) 144:5.59 </a:t>
            </a:r>
            <a:r>
              <a:rPr sz="1200" spc="-5" dirty="0">
                <a:latin typeface="Times New Roman"/>
                <a:cs typeface="Times New Roman"/>
              </a:rPr>
              <a:t>Sii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ed immancabilmente </a:t>
            </a:r>
            <a:r>
              <a:rPr sz="1200" dirty="0">
                <a:latin typeface="Times New Roman"/>
                <a:cs typeface="Times New Roman"/>
              </a:rPr>
              <a:t>paziente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(1623.13) 144:5.60 </a:t>
            </a:r>
            <a:r>
              <a:rPr sz="1200" dirty="0">
                <a:latin typeface="Times New Roman"/>
                <a:cs typeface="Times New Roman"/>
              </a:rPr>
              <a:t>Come noi </a:t>
            </a:r>
            <a:r>
              <a:rPr sz="1200" spc="-5" dirty="0">
                <a:latin typeface="Times New Roman"/>
                <a:cs typeface="Times New Roman"/>
              </a:rPr>
              <a:t>manifestiamo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pazienza verso </a:t>
            </a:r>
            <a:r>
              <a:rPr sz="1200" dirty="0">
                <a:latin typeface="Times New Roman"/>
                <a:cs typeface="Times New Roman"/>
              </a:rPr>
              <a:t>i nostri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(1623.14) 144:5.61 </a:t>
            </a:r>
            <a:r>
              <a:rPr sz="1200" spc="-5" dirty="0">
                <a:latin typeface="Times New Roman"/>
                <a:cs typeface="Times New Roman"/>
              </a:rPr>
              <a:t>Donaci </a:t>
            </a:r>
            <a:r>
              <a:rPr sz="1200" dirty="0">
                <a:latin typeface="Times New Roman"/>
                <a:cs typeface="Times New Roman"/>
              </a:rPr>
              <a:t>la saggezza 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compie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tutte le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47724" y="513333"/>
            <a:ext cx="7146290" cy="3914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(1623.15) 144:5.62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infinito che è benevolo verso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creatura.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(1623.16) 144:5.63 </a:t>
            </a:r>
            <a:r>
              <a:rPr sz="1200" spc="-5" dirty="0">
                <a:latin typeface="Times New Roman"/>
                <a:cs typeface="Times New Roman"/>
              </a:rPr>
              <a:t>Effondi su </a:t>
            </a:r>
            <a:r>
              <a:rPr sz="1200" dirty="0">
                <a:latin typeface="Times New Roman"/>
                <a:cs typeface="Times New Roman"/>
              </a:rPr>
              <a:t>di noi la tua pazienza e la tua </a:t>
            </a:r>
            <a:r>
              <a:rPr sz="1200" spc="-5" dirty="0">
                <a:latin typeface="Times New Roman"/>
                <a:cs typeface="Times New Roman"/>
              </a:rPr>
              <a:t>benevolenza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affettuosa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(1623.17) 144:5.64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carità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avvolgere </a:t>
            </a:r>
            <a:r>
              <a:rPr sz="1200" dirty="0">
                <a:latin typeface="Times New Roman"/>
                <a:cs typeface="Times New Roman"/>
              </a:rPr>
              <a:t>i deboli del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(1623.18) 144:5.65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sarà finita,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onore </a:t>
            </a:r>
            <a:r>
              <a:rPr sz="1200" dirty="0">
                <a:latin typeface="Times New Roman"/>
                <a:cs typeface="Times New Roman"/>
              </a:rPr>
              <a:t>per il tuo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nome,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(1623.19) 144:5.66 </a:t>
            </a:r>
            <a:r>
              <a:rPr sz="1200" spc="-5" dirty="0">
                <a:latin typeface="Times New Roman"/>
                <a:cs typeface="Times New Roman"/>
              </a:rPr>
              <a:t>Un piacere per </a:t>
            </a:r>
            <a:r>
              <a:rPr sz="1200" dirty="0">
                <a:latin typeface="Times New Roman"/>
                <a:cs typeface="Times New Roman"/>
              </a:rPr>
              <a:t>il tuo spirito di bontà e una </a:t>
            </a:r>
            <a:r>
              <a:rPr sz="1200" spc="-5" dirty="0">
                <a:latin typeface="Times New Roman"/>
                <a:cs typeface="Times New Roman"/>
              </a:rPr>
              <a:t>soddisfazione per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assistono </a:t>
            </a:r>
            <a:r>
              <a:rPr sz="1200" dirty="0">
                <a:latin typeface="Times New Roman"/>
                <a:cs typeface="Times New Roman"/>
              </a:rPr>
              <a:t>la nostra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(1623.20) 144:5.67 </a:t>
            </a:r>
            <a:r>
              <a:rPr sz="1200" spc="-5" dirty="0">
                <a:latin typeface="Times New Roman"/>
                <a:cs typeface="Times New Roman"/>
              </a:rPr>
              <a:t>O Padre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amorevole, </a:t>
            </a:r>
            <a:r>
              <a:rPr sz="1200" dirty="0">
                <a:latin typeface="Times New Roman"/>
                <a:cs typeface="Times New Roman"/>
              </a:rPr>
              <a:t>che il bene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dei tuoi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mortali Non </a:t>
            </a:r>
            <a:r>
              <a:rPr sz="1200" spc="-5" dirty="0">
                <a:latin typeface="Times New Roman"/>
                <a:cs typeface="Times New Roman"/>
              </a:rPr>
              <a:t>sia quello che desideriamo </a:t>
            </a:r>
            <a:r>
              <a:rPr sz="1200" dirty="0">
                <a:latin typeface="Times New Roman"/>
                <a:cs typeface="Times New Roman"/>
              </a:rPr>
              <a:t>noi  ma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desideri tu.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760"/>
              </a:spcBef>
            </a:pPr>
            <a:r>
              <a:rPr sz="800" spc="-5" dirty="0">
                <a:latin typeface="Times New Roman"/>
                <a:cs typeface="Times New Roman"/>
              </a:rPr>
              <a:t>(1623.21) 144:5.68 </a:t>
            </a:r>
            <a:r>
              <a:rPr sz="1800" baseline="-25462" dirty="0">
                <a:latin typeface="Times New Roman"/>
                <a:cs typeface="Times New Roman"/>
              </a:rPr>
              <a:t>Così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sia.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6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(1623.22) 144:5.69 </a:t>
            </a:r>
            <a:r>
              <a:rPr sz="1200" spc="-5" dirty="0">
                <a:latin typeface="Times New Roman"/>
                <a:cs typeface="Times New Roman"/>
              </a:rPr>
              <a:t>Nostra fedelissima Sorgente </a:t>
            </a:r>
            <a:r>
              <a:rPr sz="1200" dirty="0">
                <a:latin typeface="Times New Roman"/>
                <a:cs typeface="Times New Roman"/>
              </a:rPr>
              <a:t>e Centro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onnipotente,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(1623.23) 144:5.70 </a:t>
            </a:r>
            <a:r>
              <a:rPr sz="1200" spc="-5" dirty="0">
                <a:latin typeface="Times New Roman"/>
                <a:cs typeface="Times New Roman"/>
              </a:rPr>
              <a:t>Riverito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santo sia </a:t>
            </a:r>
            <a:r>
              <a:rPr sz="1200" dirty="0">
                <a:latin typeface="Times New Roman"/>
                <a:cs typeface="Times New Roman"/>
              </a:rPr>
              <a:t>il nome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pieno 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grazia.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(1623.24) 144:5.71 </a:t>
            </a:r>
            <a:r>
              <a:rPr sz="1200" dirty="0">
                <a:latin typeface="Times New Roman"/>
                <a:cs typeface="Times New Roman"/>
              </a:rPr>
              <a:t>I tuoi doni </a:t>
            </a:r>
            <a:r>
              <a:rPr sz="1200" spc="-5" dirty="0">
                <a:latin typeface="Times New Roman"/>
                <a:cs typeface="Times New Roman"/>
              </a:rPr>
              <a:t>generosi </a:t>
            </a:r>
            <a:r>
              <a:rPr sz="1200" dirty="0">
                <a:latin typeface="Times New Roman"/>
                <a:cs typeface="Times New Roman"/>
              </a:rPr>
              <a:t>e le tue </a:t>
            </a:r>
            <a:r>
              <a:rPr sz="1200" spc="-5" dirty="0">
                <a:latin typeface="Times New Roman"/>
                <a:cs typeface="Times New Roman"/>
              </a:rPr>
              <a:t>benedizioni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discesi 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noi,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(1623.25) 144:5.72 </a:t>
            </a:r>
            <a:r>
              <a:rPr sz="1200" spc="-5" dirty="0">
                <a:latin typeface="Times New Roman"/>
                <a:cs typeface="Times New Roman"/>
              </a:rPr>
              <a:t>Consentendoci </a:t>
            </a:r>
            <a:r>
              <a:rPr sz="1200" dirty="0">
                <a:latin typeface="Times New Roman"/>
                <a:cs typeface="Times New Roman"/>
              </a:rPr>
              <a:t>così di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la tua volontà e di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i tuoi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comandamenti.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6094730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(1623.26) 144:5.73 </a:t>
            </a:r>
            <a:r>
              <a:rPr sz="1200" spc="-5" dirty="0">
                <a:latin typeface="Times New Roman"/>
                <a:cs typeface="Times New Roman"/>
              </a:rPr>
              <a:t>Donaci </a:t>
            </a:r>
            <a:r>
              <a:rPr sz="1200" dirty="0">
                <a:latin typeface="Times New Roman"/>
                <a:cs typeface="Times New Roman"/>
              </a:rPr>
              <a:t>momento dopo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sostegno dell’albero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vita;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(1623.27) 144:5.74 </a:t>
            </a:r>
            <a:r>
              <a:rPr sz="1200" spc="-5" dirty="0">
                <a:latin typeface="Times New Roman"/>
                <a:cs typeface="Times New Roman"/>
              </a:rPr>
              <a:t>Rinfrescaci 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viventi 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fiume.</a:t>
            </a:r>
            <a:endParaRPr sz="1200">
              <a:latin typeface="Times New Roman"/>
              <a:cs typeface="Times New Roman"/>
            </a:endParaRPr>
          </a:p>
          <a:p>
            <a:pPr marL="38100" marR="1037590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(1623.28) 144:5.75 </a:t>
            </a:r>
            <a:r>
              <a:rPr sz="1200" spc="-5" dirty="0">
                <a:latin typeface="Times New Roman"/>
                <a:cs typeface="Times New Roman"/>
              </a:rPr>
              <a:t>Guidaci passo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passo fuori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divina.  </a:t>
            </a:r>
            <a:r>
              <a:rPr sz="1200" spc="-7" baseline="38194" dirty="0">
                <a:latin typeface="Times New Roman"/>
                <a:cs typeface="Times New Roman"/>
              </a:rPr>
              <a:t>(1623.29) 144:5.76 </a:t>
            </a:r>
            <a:r>
              <a:rPr sz="1200" dirty="0">
                <a:latin typeface="Times New Roman"/>
                <a:cs typeface="Times New Roman"/>
              </a:rPr>
              <a:t>Rinnova la nostra 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trasformazioni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interiore,  </a:t>
            </a:r>
            <a:r>
              <a:rPr sz="1200" spc="-7" baseline="38194" dirty="0">
                <a:latin typeface="Times New Roman"/>
                <a:cs typeface="Times New Roman"/>
              </a:rPr>
              <a:t>(1623.30) 144:5.77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mortale </a:t>
            </a:r>
            <a:r>
              <a:rPr sz="1200" dirty="0">
                <a:latin typeface="Times New Roman"/>
                <a:cs typeface="Times New Roman"/>
              </a:rPr>
              <a:t>verrà infine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noi,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(1623.31) 144:5.78 </a:t>
            </a:r>
            <a:r>
              <a:rPr sz="1200" spc="-5" dirty="0">
                <a:latin typeface="Times New Roman"/>
                <a:cs typeface="Times New Roman"/>
              </a:rPr>
              <a:t>Accoglici presso </a:t>
            </a:r>
            <a:r>
              <a:rPr sz="1200" dirty="0">
                <a:latin typeface="Times New Roman"/>
                <a:cs typeface="Times New Roman"/>
              </a:rPr>
              <a:t>di te e </a:t>
            </a:r>
            <a:r>
              <a:rPr sz="1200" spc="-5" dirty="0">
                <a:latin typeface="Times New Roman"/>
                <a:cs typeface="Times New Roman"/>
              </a:rPr>
              <a:t>mandaci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nell’eternità.</a:t>
            </a:r>
            <a:endParaRPr sz="1200">
              <a:latin typeface="Times New Roman"/>
              <a:cs typeface="Times New Roman"/>
            </a:endParaRPr>
          </a:p>
          <a:p>
            <a:pPr marL="38100" marR="1595755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(1623.32) 144:5.79 </a:t>
            </a:r>
            <a:r>
              <a:rPr sz="1200" spc="-5" dirty="0">
                <a:latin typeface="Times New Roman"/>
                <a:cs typeface="Times New Roman"/>
              </a:rPr>
              <a:t>Incoronaci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diademi celesti del servizio fecondo,  </a:t>
            </a:r>
            <a:r>
              <a:rPr sz="1200" spc="-7" baseline="38194" dirty="0">
                <a:latin typeface="Times New Roman"/>
                <a:cs typeface="Times New Roman"/>
              </a:rPr>
              <a:t>(1623.33) 144:5.80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glorificheremo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Santa </a:t>
            </a:r>
            <a:r>
              <a:rPr sz="1200" spc="-5" dirty="0">
                <a:latin typeface="Times New Roman"/>
                <a:cs typeface="Times New Roman"/>
              </a:rPr>
              <a:t>Influenza.  </a:t>
            </a:r>
            <a:r>
              <a:rPr sz="1200" spc="-7" baseline="38194" dirty="0">
                <a:latin typeface="Times New Roman"/>
                <a:cs typeface="Times New Roman"/>
              </a:rPr>
              <a:t>(1623.34) 144:5.81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sia, </a:t>
            </a:r>
            <a:r>
              <a:rPr sz="1200" dirty="0">
                <a:latin typeface="Times New Roman"/>
                <a:cs typeface="Times New Roman"/>
              </a:rPr>
              <a:t>in tutto un </a:t>
            </a:r>
            <a:r>
              <a:rPr sz="1200" spc="-5" dirty="0">
                <a:latin typeface="Times New Roman"/>
                <a:cs typeface="Times New Roman"/>
              </a:rPr>
              <a:t>universo senza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(1623.35) 144:5.82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che abiti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luoghi segreti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dell’universo,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(1623.36) 144:5.83 </a:t>
            </a:r>
            <a:r>
              <a:rPr sz="1200" spc="-5" dirty="0">
                <a:latin typeface="Times New Roman"/>
                <a:cs typeface="Times New Roman"/>
              </a:rPr>
              <a:t>Onorato sia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nome, riverita sia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rispettato sia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tuo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(1623.37) 144:5.84 </a:t>
            </a:r>
            <a:r>
              <a:rPr sz="1200" dirty="0">
                <a:latin typeface="Times New Roman"/>
                <a:cs typeface="Times New Roman"/>
              </a:rPr>
              <a:t>Che il sole </a:t>
            </a:r>
            <a:r>
              <a:rPr sz="1200" spc="-5" dirty="0">
                <a:latin typeface="Times New Roman"/>
                <a:cs typeface="Times New Roman"/>
              </a:rPr>
              <a:t>della rettitudine brilli su </a:t>
            </a:r>
            <a:r>
              <a:rPr sz="1200" dirty="0">
                <a:latin typeface="Times New Roman"/>
                <a:cs typeface="Times New Roman"/>
              </a:rPr>
              <a:t>di noi di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5464810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(1623.38) 144:5.85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supplichiamo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guidare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passi incerti nel </a:t>
            </a:r>
            <a:r>
              <a:rPr sz="1200" dirty="0">
                <a:latin typeface="Times New Roman"/>
                <a:cs typeface="Times New Roman"/>
              </a:rPr>
              <a:t>buio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(1623.39) 144:5.86 </a:t>
            </a:r>
            <a:r>
              <a:rPr sz="1200" spc="-5" dirty="0">
                <a:latin typeface="Times New Roman"/>
                <a:cs typeface="Times New Roman"/>
              </a:rPr>
              <a:t>Conducici per mano nelle </a:t>
            </a:r>
            <a:r>
              <a:rPr sz="1200" dirty="0">
                <a:latin typeface="Times New Roman"/>
                <a:cs typeface="Times New Roman"/>
              </a:rPr>
              <a:t>vie da te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scelte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(1623.40) 144:5.87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abbandonarci </a:t>
            </a:r>
            <a:r>
              <a:rPr sz="1200" dirty="0">
                <a:latin typeface="Times New Roman"/>
                <a:cs typeface="Times New Roman"/>
              </a:rPr>
              <a:t>quando il sentiero è </a:t>
            </a:r>
            <a:r>
              <a:rPr sz="1200" spc="-5" dirty="0">
                <a:latin typeface="Times New Roman"/>
                <a:cs typeface="Times New Roman"/>
              </a:rPr>
              <a:t>arduo </a:t>
            </a:r>
            <a:r>
              <a:rPr sz="1200" dirty="0">
                <a:latin typeface="Times New Roman"/>
                <a:cs typeface="Times New Roman"/>
              </a:rPr>
              <a:t>e l’ora è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oscura.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(1623.41) 144:5.88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dimenticarci </a:t>
            </a:r>
            <a:r>
              <a:rPr sz="1200" dirty="0">
                <a:latin typeface="Times New Roman"/>
                <a:cs typeface="Times New Roman"/>
              </a:rPr>
              <a:t>come noi così spesso </a:t>
            </a:r>
            <a:r>
              <a:rPr sz="1200" spc="-5" dirty="0">
                <a:latin typeface="Times New Roman"/>
                <a:cs typeface="Times New Roman"/>
              </a:rPr>
              <a:t>dimentichiamo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trascuriamo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(1623.42) 144:5.89 </a:t>
            </a:r>
            <a:r>
              <a:rPr sz="1200" spc="-5" dirty="0">
                <a:latin typeface="Times New Roman"/>
                <a:cs typeface="Times New Roman"/>
              </a:rPr>
              <a:t>Ma sii misericordioso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amaci </a:t>
            </a:r>
            <a:r>
              <a:rPr sz="1200" dirty="0">
                <a:latin typeface="Times New Roman"/>
                <a:cs typeface="Times New Roman"/>
              </a:rPr>
              <a:t>come noi </a:t>
            </a:r>
            <a:r>
              <a:rPr sz="1200" spc="-5" dirty="0">
                <a:latin typeface="Times New Roman"/>
                <a:cs typeface="Times New Roman"/>
              </a:rPr>
              <a:t>desideriamo </a:t>
            </a:r>
            <a:r>
              <a:rPr sz="1200" dirty="0">
                <a:latin typeface="Times New Roman"/>
                <a:cs typeface="Times New Roman"/>
              </a:rPr>
              <a:t>amare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(1623.43) 144:5.90 </a:t>
            </a:r>
            <a:r>
              <a:rPr sz="1200" spc="-5" dirty="0">
                <a:latin typeface="Times New Roman"/>
                <a:cs typeface="Times New Roman"/>
              </a:rPr>
              <a:t>Guardaci dall’alto con </a:t>
            </a:r>
            <a:r>
              <a:rPr sz="1200" dirty="0">
                <a:latin typeface="Times New Roman"/>
                <a:cs typeface="Times New Roman"/>
              </a:rPr>
              <a:t>bontà e perdonaci con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misericordia</a:t>
            </a:r>
            <a:endParaRPr sz="1200">
              <a:latin typeface="Times New Roman"/>
              <a:cs typeface="Times New Roman"/>
            </a:endParaRPr>
          </a:p>
          <a:p>
            <a:pPr marL="38100" marR="60325">
              <a:lnSpc>
                <a:spcPct val="193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(1623.44) 144:5.91 </a:t>
            </a:r>
            <a:r>
              <a:rPr sz="1200" dirty="0">
                <a:latin typeface="Times New Roman"/>
                <a:cs typeface="Times New Roman"/>
              </a:rPr>
              <a:t>Come noi </a:t>
            </a:r>
            <a:r>
              <a:rPr sz="1200" spc="-5" dirty="0">
                <a:latin typeface="Times New Roman"/>
                <a:cs typeface="Times New Roman"/>
              </a:rPr>
              <a:t>perdoniamo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ci affliggono </a:t>
            </a:r>
            <a:r>
              <a:rPr sz="1200" dirty="0">
                <a:latin typeface="Times New Roman"/>
                <a:cs typeface="Times New Roman"/>
              </a:rPr>
              <a:t>e ci </a:t>
            </a:r>
            <a:r>
              <a:rPr sz="1200" spc="-5" dirty="0">
                <a:latin typeface="Times New Roman"/>
                <a:cs typeface="Times New Roman"/>
              </a:rPr>
              <a:t>offendono.  </a:t>
            </a:r>
            <a:r>
              <a:rPr sz="1200" spc="-7" baseline="38194" dirty="0">
                <a:latin typeface="Times New Roman"/>
                <a:cs typeface="Times New Roman"/>
              </a:rPr>
              <a:t>(1624.1) 144:5.92 </a:t>
            </a:r>
            <a:r>
              <a:rPr sz="1200" spc="-5" dirty="0">
                <a:latin typeface="Times New Roman"/>
                <a:cs typeface="Times New Roman"/>
              </a:rPr>
              <a:t>Possano l’amore,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devozione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maestoso  </a:t>
            </a:r>
            <a:r>
              <a:rPr sz="1200" spc="-7" baseline="38194" dirty="0">
                <a:latin typeface="Times New Roman"/>
                <a:cs typeface="Times New Roman"/>
              </a:rPr>
              <a:t>(1624.2) 144:5.93 </a:t>
            </a:r>
            <a:r>
              <a:rPr sz="1200" spc="-5" dirty="0">
                <a:latin typeface="Times New Roman"/>
                <a:cs typeface="Times New Roman"/>
              </a:rPr>
              <a:t>Procurarci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 con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misericordia ed </a:t>
            </a:r>
            <a:r>
              <a:rPr sz="1200" dirty="0">
                <a:latin typeface="Times New Roman"/>
                <a:cs typeface="Times New Roman"/>
              </a:rPr>
              <a:t>il tuo amore senza </a:t>
            </a:r>
            <a:r>
              <a:rPr sz="1200" spc="-5" dirty="0">
                <a:latin typeface="Times New Roman"/>
                <a:cs typeface="Times New Roman"/>
              </a:rPr>
              <a:t>fine.  </a:t>
            </a:r>
            <a:r>
              <a:rPr sz="1200" spc="-7" baseline="38194" dirty="0">
                <a:latin typeface="Times New Roman"/>
                <a:cs typeface="Times New Roman"/>
              </a:rPr>
              <a:t>(1624.3) 144:5.94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degli universi effondere </a:t>
            </a:r>
            <a:r>
              <a:rPr sz="1200" dirty="0">
                <a:latin typeface="Times New Roman"/>
                <a:cs typeface="Times New Roman"/>
              </a:rPr>
              <a:t>su di noi la pienezza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spirito;  </a:t>
            </a:r>
            <a:r>
              <a:rPr sz="1200" spc="-7" baseline="38194" dirty="0">
                <a:latin typeface="Times New Roman"/>
                <a:cs typeface="Times New Roman"/>
              </a:rPr>
              <a:t>(1624.4) 144:5.95 </a:t>
            </a:r>
            <a:r>
              <a:rPr sz="1200" spc="-5" dirty="0">
                <a:latin typeface="Times New Roman"/>
                <a:cs typeface="Times New Roman"/>
              </a:rPr>
              <a:t>Donaci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piegarci </a:t>
            </a:r>
            <a:r>
              <a:rPr sz="1200" dirty="0">
                <a:latin typeface="Times New Roman"/>
                <a:cs typeface="Times New Roman"/>
              </a:rPr>
              <a:t>alle direttive 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(1624.5) 144:5.96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ministero amorevole delle </a:t>
            </a:r>
            <a:r>
              <a:rPr sz="1200" dirty="0">
                <a:latin typeface="Times New Roman"/>
                <a:cs typeface="Times New Roman"/>
              </a:rPr>
              <a:t>devote </a:t>
            </a:r>
            <a:r>
              <a:rPr sz="1200" spc="-5" dirty="0">
                <a:latin typeface="Times New Roman"/>
                <a:cs typeface="Times New Roman"/>
              </a:rPr>
              <a:t>schiere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0225" cy="414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(1624.6) 144:5.97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guidarci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condurci sino alla fine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dell’era.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(1624.7) 144:5.98 </a:t>
            </a:r>
            <a:r>
              <a:rPr sz="1200" spc="-5" dirty="0">
                <a:latin typeface="Times New Roman"/>
                <a:cs typeface="Times New Roman"/>
              </a:rPr>
              <a:t>Rendici sempre </a:t>
            </a:r>
            <a:r>
              <a:rPr sz="1200" dirty="0">
                <a:latin typeface="Times New Roman"/>
                <a:cs typeface="Times New Roman"/>
              </a:rPr>
              <a:t>più simili a te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(1624.8) 144:5.99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fine accoglici nell’abbraccio eterno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(1624.9)  144:5.100 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sia, nel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(1624.10)  144:5.101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l’onore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gloria del Padre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(1624.11) 144:5.102 </a:t>
            </a:r>
            <a:r>
              <a:rPr sz="1200" spc="-5" dirty="0">
                <a:latin typeface="Times New Roman"/>
                <a:cs typeface="Times New Roman"/>
              </a:rPr>
              <a:t>Benché 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queste </a:t>
            </a:r>
            <a:r>
              <a:rPr sz="1200" dirty="0">
                <a:latin typeface="Times New Roman"/>
                <a:cs typeface="Times New Roman"/>
              </a:rPr>
              <a:t>lezioni sulla </a:t>
            </a:r>
            <a:r>
              <a:rPr sz="1200" spc="-5" dirty="0">
                <a:latin typeface="Times New Roman"/>
                <a:cs typeface="Times New Roman"/>
              </a:rPr>
              <a:t>preghiera nei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pubblici,  </a:t>
            </a:r>
            <a:r>
              <a:rPr sz="1200" spc="-5" dirty="0">
                <a:latin typeface="Times New Roman"/>
                <a:cs typeface="Times New Roman"/>
              </a:rPr>
              <a:t>approfittarono </a:t>
            </a:r>
            <a:r>
              <a:rPr sz="1200" dirty="0">
                <a:latin typeface="Times New Roman"/>
                <a:cs typeface="Times New Roman"/>
              </a:rPr>
              <a:t>molto di tutte </a:t>
            </a:r>
            <a:r>
              <a:rPr sz="1200" spc="-5" dirty="0">
                <a:latin typeface="Times New Roman"/>
                <a:cs typeface="Times New Roman"/>
              </a:rPr>
              <a:t>queste rivelazioni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esperienze religiose personali. Gesù utilizzò questi ed altri </a:t>
            </a:r>
            <a:r>
              <a:rPr sz="1200" dirty="0">
                <a:latin typeface="Times New Roman"/>
                <a:cs typeface="Times New Roman"/>
              </a:rPr>
              <a:t>modelli di  </a:t>
            </a:r>
            <a:r>
              <a:rPr sz="1200" spc="-5" dirty="0">
                <a:latin typeface="Times New Roman"/>
                <a:cs typeface="Times New Roman"/>
              </a:rPr>
              <a:t>preghiera come esempi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l’istruzione intima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dodici,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accordato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permesso specifico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trascrivere  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esemplari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in questa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esposizione.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convegno con gli apostoli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Giovanni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(1624.12) 144:6.1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ottobre, Filippo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alcuni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trovavano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villaggio vicino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viveri,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incontrarono </a:t>
            </a:r>
            <a:r>
              <a:rPr sz="1200" dirty="0">
                <a:latin typeface="Times New Roman"/>
                <a:cs typeface="Times New Roman"/>
              </a:rPr>
              <a:t>alcuni apostoli 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Battista. Questo incontro </a:t>
            </a:r>
            <a:r>
              <a:rPr sz="1200" dirty="0">
                <a:latin typeface="Times New Roman"/>
                <a:cs typeface="Times New Roman"/>
              </a:rPr>
              <a:t>fortuito sulla piazza </a:t>
            </a:r>
            <a:r>
              <a:rPr sz="1200" spc="-5" dirty="0">
                <a:latin typeface="Times New Roman"/>
                <a:cs typeface="Times New Roman"/>
              </a:rPr>
              <a:t>del mercato  ebbe come risultato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convegno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tre settimane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campo di </a:t>
            </a:r>
            <a:r>
              <a:rPr sz="1200" spc="-5" dirty="0">
                <a:latin typeface="Times New Roman"/>
                <a:cs typeface="Times New Roman"/>
              </a:rPr>
              <a:t>Gelboe </a:t>
            </a:r>
            <a:r>
              <a:rPr sz="1200" dirty="0">
                <a:latin typeface="Times New Roman"/>
                <a:cs typeface="Times New Roman"/>
              </a:rPr>
              <a:t>tra gli apostoli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di Giovanni, </a:t>
            </a:r>
            <a:r>
              <a:rPr sz="1200" spc="-5" dirty="0">
                <a:latin typeface="Times New Roman"/>
                <a:cs typeface="Times New Roman"/>
              </a:rPr>
              <a:t>perché  Giovanni, seguendo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recentemente nominato </a:t>
            </a:r>
            <a:r>
              <a:rPr sz="1200" dirty="0">
                <a:latin typeface="Times New Roman"/>
                <a:cs typeface="Times New Roman"/>
              </a:rPr>
              <a:t>apostoli dodici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capi.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in  risposta </a:t>
            </a:r>
            <a:r>
              <a:rPr sz="1200" spc="-5" dirty="0">
                <a:latin typeface="Times New Roman"/>
                <a:cs typeface="Times New Roman"/>
              </a:rPr>
              <a:t>alla sollecitazione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sostenitori. Gesù fu </a:t>
            </a:r>
            <a:r>
              <a:rPr sz="1200" spc="-5" dirty="0">
                <a:latin typeface="Times New Roman"/>
                <a:cs typeface="Times New Roman"/>
              </a:rPr>
              <a:t>presente al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Gelboe per </a:t>
            </a:r>
            <a:r>
              <a:rPr sz="1200" dirty="0">
                <a:latin typeface="Times New Roman"/>
                <a:cs typeface="Times New Roman"/>
              </a:rPr>
              <a:t>tutta la prima 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questa riunione </a:t>
            </a:r>
            <a:r>
              <a:rPr sz="1200" spc="-5" dirty="0">
                <a:latin typeface="Times New Roman"/>
                <a:cs typeface="Times New Roman"/>
              </a:rPr>
              <a:t>congiunta,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assentò durante </a:t>
            </a:r>
            <a:r>
              <a:rPr sz="1200" dirty="0">
                <a:latin typeface="Times New Roman"/>
                <a:cs typeface="Times New Roman"/>
              </a:rPr>
              <a:t>le ultime due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settimane.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69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8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(1624.13) 144:6.2 </a:t>
            </a:r>
            <a:r>
              <a:rPr sz="1200" spc="-5" dirty="0">
                <a:latin typeface="Times New Roman"/>
                <a:cs typeface="Times New Roman"/>
              </a:rPr>
              <a:t>All’inizio della seconda settimana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mese, Abner aveva riunito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associati al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Gelboe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 pronto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incontrare 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Gesù. Per tre </a:t>
            </a:r>
            <a:r>
              <a:rPr sz="1200" dirty="0">
                <a:latin typeface="Times New Roman"/>
                <a:cs typeface="Times New Roman"/>
              </a:rPr>
              <a:t>settimane </a:t>
            </a:r>
            <a:r>
              <a:rPr sz="1200" spc="-5" dirty="0">
                <a:latin typeface="Times New Roman"/>
                <a:cs typeface="Times New Roman"/>
              </a:rPr>
              <a:t>questi ventiquattro uomini si riunirono tre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al 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sei giorni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settimana.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settimana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unì a </a:t>
            </a:r>
            <a:r>
              <a:rPr sz="1200" spc="-5" dirty="0">
                <a:latin typeface="Times New Roman"/>
                <a:cs typeface="Times New Roman"/>
              </a:rPr>
              <a:t>loro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sessioni del </a:t>
            </a:r>
            <a:r>
              <a:rPr sz="1200" dirty="0">
                <a:latin typeface="Times New Roman"/>
                <a:cs typeface="Times New Roman"/>
              </a:rPr>
              <a:t>mattino,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pomeriggio e </a:t>
            </a:r>
            <a:r>
              <a:rPr sz="1200" spc="-5" dirty="0">
                <a:latin typeface="Times New Roman"/>
                <a:cs typeface="Times New Roman"/>
              </a:rPr>
              <a:t>della sera. Essi </a:t>
            </a:r>
            <a:r>
              <a:rPr sz="1200" dirty="0">
                <a:latin typeface="Times New Roman"/>
                <a:cs typeface="Times New Roman"/>
              </a:rPr>
              <a:t>volevano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rimanesse con </a:t>
            </a:r>
            <a:r>
              <a:rPr sz="1200" dirty="0">
                <a:latin typeface="Times New Roman"/>
                <a:cs typeface="Times New Roman"/>
              </a:rPr>
              <a:t>loro e </a:t>
            </a:r>
            <a:r>
              <a:rPr sz="1200" spc="-5" dirty="0">
                <a:latin typeface="Times New Roman"/>
                <a:cs typeface="Times New Roman"/>
              </a:rPr>
              <a:t>presiedesse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deliberazioni congiunte,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rifiutò fermamente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partecipare alle </a:t>
            </a:r>
            <a:r>
              <a:rPr sz="1200" dirty="0">
                <a:latin typeface="Times New Roman"/>
                <a:cs typeface="Times New Roman"/>
              </a:rPr>
              <a:t>loro  discussioni; </a:t>
            </a:r>
            <a:r>
              <a:rPr sz="1200" spc="-5" dirty="0">
                <a:latin typeface="Times New Roman"/>
                <a:cs typeface="Times New Roman"/>
              </a:rPr>
              <a:t>acconsentì </a:t>
            </a:r>
            <a:r>
              <a:rPr sz="1200" dirty="0">
                <a:latin typeface="Times New Roman"/>
                <a:cs typeface="Times New Roman"/>
              </a:rPr>
              <a:t>tuttavia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loro in tre </a:t>
            </a:r>
            <a:r>
              <a:rPr sz="1200" spc="-5" dirty="0">
                <a:latin typeface="Times New Roman"/>
                <a:cs typeface="Times New Roman"/>
              </a:rPr>
              <a:t>occasioni. Questi discorsi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ventiquattro furono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comprensione,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e sulla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tolleranza.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(1624.14) 144:6.3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Abner </a:t>
            </a:r>
            <a:r>
              <a:rPr sz="1200" spc="-5" dirty="0">
                <a:latin typeface="Times New Roman"/>
                <a:cs typeface="Times New Roman"/>
              </a:rPr>
              <a:t>si alternarono alla </a:t>
            </a:r>
            <a:r>
              <a:rPr sz="1200" dirty="0">
                <a:latin typeface="Times New Roman"/>
                <a:cs typeface="Times New Roman"/>
              </a:rPr>
              <a:t>presidenza di queste riunioni </a:t>
            </a:r>
            <a:r>
              <a:rPr sz="1200" spc="-5" dirty="0">
                <a:latin typeface="Times New Roman"/>
                <a:cs typeface="Times New Roman"/>
              </a:rPr>
              <a:t>congiunte </a:t>
            </a:r>
            <a:r>
              <a:rPr sz="1200" dirty="0">
                <a:latin typeface="Times New Roman"/>
                <a:cs typeface="Times New Roman"/>
              </a:rPr>
              <a:t>dei due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apostolici.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controversie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e numerosi problemi da </a:t>
            </a:r>
            <a:r>
              <a:rPr sz="1200" spc="-5" dirty="0">
                <a:latin typeface="Times New Roman"/>
                <a:cs typeface="Times New Roman"/>
              </a:rPr>
              <a:t>risolvere. </a:t>
            </a:r>
            <a:r>
              <a:rPr sz="1200" dirty="0">
                <a:latin typeface="Times New Roman"/>
                <a:cs typeface="Times New Roman"/>
              </a:rPr>
              <a:t>Moltissime volte </a:t>
            </a:r>
            <a:r>
              <a:rPr sz="1200" spc="-5" dirty="0">
                <a:latin typeface="Times New Roman"/>
                <a:cs typeface="Times New Roman"/>
              </a:rPr>
              <a:t>essi vollero sottoporre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problemi a  </a:t>
            </a:r>
            <a:r>
              <a:rPr sz="1200" spc="-5" dirty="0">
                <a:latin typeface="Times New Roman"/>
                <a:cs typeface="Times New Roman"/>
              </a:rPr>
              <a:t>Gesù, solo per sentirlo </a:t>
            </a:r>
            <a:r>
              <a:rPr sz="1200" dirty="0">
                <a:latin typeface="Times New Roman"/>
                <a:cs typeface="Times New Roman"/>
              </a:rPr>
              <a:t>dire: </a:t>
            </a:r>
            <a:r>
              <a:rPr sz="1200" spc="-5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mi occupo </a:t>
            </a:r>
            <a:r>
              <a:rPr sz="1200" spc="-5" dirty="0">
                <a:latin typeface="Times New Roman"/>
                <a:cs typeface="Times New Roman"/>
              </a:rPr>
              <a:t>soltanto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problemi 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puramente religiosi.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rappresentante </a:t>
            </a:r>
            <a:r>
              <a:rPr sz="1200" spc="-5" dirty="0">
                <a:latin typeface="Times New Roman"/>
                <a:cs typeface="Times New Roman"/>
              </a:rPr>
              <a:t>del  Padre nei confronti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individuo,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del gruppo. Se </a:t>
            </a:r>
            <a:r>
              <a:rPr sz="1200" dirty="0">
                <a:latin typeface="Times New Roman"/>
                <a:cs typeface="Times New Roman"/>
              </a:rPr>
              <a:t>siete in </a:t>
            </a:r>
            <a:r>
              <a:rPr sz="1200" spc="-5" dirty="0">
                <a:latin typeface="Times New Roman"/>
                <a:cs typeface="Times New Roman"/>
              </a:rPr>
              <a:t>difficoltà personale nelle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relazioni con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venite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 vi </a:t>
            </a:r>
            <a:r>
              <a:rPr sz="1200" spc="-5" dirty="0">
                <a:latin typeface="Times New Roman"/>
                <a:cs typeface="Times New Roman"/>
              </a:rPr>
              <a:t>ascolterò </a:t>
            </a:r>
            <a:r>
              <a:rPr sz="1200" dirty="0">
                <a:latin typeface="Times New Roman"/>
                <a:cs typeface="Times New Roman"/>
              </a:rPr>
              <a:t>e vi consiglierò </a:t>
            </a:r>
            <a:r>
              <a:rPr sz="1200" spc="-5" dirty="0">
                <a:latin typeface="Times New Roman"/>
                <a:cs typeface="Times New Roman"/>
              </a:rPr>
              <a:t>nella soluzione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problema. Ma se intraprendete </a:t>
            </a:r>
            <a:r>
              <a:rPr sz="1200" dirty="0">
                <a:latin typeface="Times New Roman"/>
                <a:cs typeface="Times New Roman"/>
              </a:rPr>
              <a:t>la coordinazione </a:t>
            </a:r>
            <a:r>
              <a:rPr sz="1200" spc="-5" dirty="0">
                <a:latin typeface="Times New Roman"/>
                <a:cs typeface="Times New Roman"/>
              </a:rPr>
              <a:t>d’interpretazioni </a:t>
            </a:r>
            <a:r>
              <a:rPr sz="1200" spc="5" dirty="0">
                <a:latin typeface="Times New Roman"/>
                <a:cs typeface="Times New Roman"/>
              </a:rPr>
              <a:t>umane  </a:t>
            </a:r>
            <a:r>
              <a:rPr sz="1200" spc="-5" dirty="0">
                <a:latin typeface="Times New Roman"/>
                <a:cs typeface="Times New Roman"/>
              </a:rPr>
              <a:t>divergenti relative </a:t>
            </a:r>
            <a:r>
              <a:rPr sz="1200" dirty="0">
                <a:latin typeface="Times New Roman"/>
                <a:cs typeface="Times New Roman"/>
              </a:rPr>
              <a:t>a questioni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socializzazione </a:t>
            </a:r>
            <a:r>
              <a:rPr sz="1200" spc="-5" dirty="0">
                <a:latin typeface="Times New Roman"/>
                <a:cs typeface="Times New Roman"/>
              </a:rPr>
              <a:t>della religione, dovete risolvere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problemi mediante </a:t>
            </a:r>
            <a:r>
              <a:rPr sz="1200" dirty="0">
                <a:latin typeface="Times New Roman"/>
                <a:cs typeface="Times New Roman"/>
              </a:rPr>
              <a:t>vostre  </a:t>
            </a:r>
            <a:r>
              <a:rPr sz="1200" spc="-5" dirty="0">
                <a:latin typeface="Times New Roman"/>
                <a:cs typeface="Times New Roman"/>
              </a:rPr>
              <a:t>decisioni. </a:t>
            </a:r>
            <a:r>
              <a:rPr sz="1200" dirty="0">
                <a:latin typeface="Times New Roman"/>
                <a:cs typeface="Times New Roman"/>
              </a:rPr>
              <a:t>Tuttavia io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disponibile e </a:t>
            </a:r>
            <a:r>
              <a:rPr sz="1200" spc="-5" dirty="0">
                <a:latin typeface="Times New Roman"/>
                <a:cs typeface="Times New Roman"/>
              </a:rPr>
              <a:t>interessato,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arriverete alle </a:t>
            </a:r>
            <a:r>
              <a:rPr sz="1200" dirty="0">
                <a:latin typeface="Times New Roman"/>
                <a:cs typeface="Times New Roman"/>
              </a:rPr>
              <a:t>vostre conclusioni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tali questioni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spirituale, purché siate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d’accordo, allora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garantisco </a:t>
            </a:r>
            <a:r>
              <a:rPr sz="1200" dirty="0">
                <a:latin typeface="Times New Roman"/>
                <a:cs typeface="Times New Roman"/>
              </a:rPr>
              <a:t>fin d’ora la mia piena approvazione e la mia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collaborazione.  Ed </a:t>
            </a:r>
            <a:r>
              <a:rPr sz="1200" spc="-5" dirty="0">
                <a:latin typeface="Times New Roman"/>
                <a:cs typeface="Times New Roman"/>
              </a:rPr>
              <a:t>ora, affinché </a:t>
            </a:r>
            <a:r>
              <a:rPr sz="1200" dirty="0">
                <a:latin typeface="Times New Roman"/>
                <a:cs typeface="Times New Roman"/>
              </a:rPr>
              <a:t>vi sentiate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nelle vostre </a:t>
            </a:r>
            <a:r>
              <a:rPr sz="1200" spc="-5" dirty="0">
                <a:latin typeface="Times New Roman"/>
                <a:cs typeface="Times New Roman"/>
              </a:rPr>
              <a:t>deliberazioni,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lascio </a:t>
            </a:r>
            <a:r>
              <a:rPr sz="1200" dirty="0">
                <a:latin typeface="Times New Roman"/>
                <a:cs typeface="Times New Roman"/>
              </a:rPr>
              <a:t>per due </a:t>
            </a:r>
            <a:r>
              <a:rPr sz="1200" spc="-5" dirty="0">
                <a:latin typeface="Times New Roman"/>
                <a:cs typeface="Times New Roman"/>
              </a:rPr>
              <a:t>settimane.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preoccupatevi per me, </a:t>
            </a:r>
            <a:r>
              <a:rPr sz="1200" dirty="0">
                <a:latin typeface="Times New Roman"/>
                <a:cs typeface="Times New Roman"/>
              </a:rPr>
              <a:t>perché ritornerò  da voi.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occuperò degli affari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Padre, perché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altri regni </a:t>
            </a:r>
            <a:r>
              <a:rPr sz="1200" dirty="0">
                <a:latin typeface="Times New Roman"/>
                <a:cs typeface="Times New Roman"/>
              </a:rPr>
              <a:t>oltre 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(1625.1) 144:6.4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detto questo Gesù scese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della montagna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più per due settimane </a:t>
            </a:r>
            <a:r>
              <a:rPr sz="1200" spc="-5" dirty="0">
                <a:latin typeface="Times New Roman"/>
                <a:cs typeface="Times New Roman"/>
              </a:rPr>
              <a:t>intere.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seppero mai </a:t>
            </a:r>
            <a:r>
              <a:rPr sz="1200" dirty="0">
                <a:latin typeface="Times New Roman"/>
                <a:cs typeface="Times New Roman"/>
              </a:rPr>
              <a:t>dov’era </a:t>
            </a:r>
            <a:r>
              <a:rPr sz="1200" spc="-5" dirty="0">
                <a:latin typeface="Times New Roman"/>
                <a:cs typeface="Times New Roman"/>
              </a:rPr>
              <a:t>andato </a:t>
            </a:r>
            <a:r>
              <a:rPr sz="1200" dirty="0">
                <a:latin typeface="Times New Roman"/>
                <a:cs typeface="Times New Roman"/>
              </a:rPr>
              <a:t>né quello </a:t>
            </a:r>
            <a:r>
              <a:rPr sz="1200" spc="-5" dirty="0">
                <a:latin typeface="Times New Roman"/>
                <a:cs typeface="Times New Roman"/>
              </a:rPr>
              <a:t>che fece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questi giorni. </a:t>
            </a:r>
            <a:r>
              <a:rPr sz="1200" dirty="0">
                <a:latin typeface="Times New Roman"/>
                <a:cs typeface="Times New Roman"/>
              </a:rPr>
              <a:t>Ci volle </a:t>
            </a:r>
            <a:r>
              <a:rPr sz="1200" spc="-5" dirty="0">
                <a:latin typeface="Times New Roman"/>
                <a:cs typeface="Times New Roman"/>
              </a:rPr>
              <a:t>del tempo prima che </a:t>
            </a:r>
            <a:r>
              <a:rPr sz="1200" dirty="0">
                <a:latin typeface="Times New Roman"/>
                <a:cs typeface="Times New Roman"/>
              </a:rPr>
              <a:t>i ventiquattro potessero  </a:t>
            </a:r>
            <a:r>
              <a:rPr sz="1200" spc="-5" dirty="0">
                <a:latin typeface="Times New Roman"/>
                <a:cs typeface="Times New Roman"/>
              </a:rPr>
              <a:t>mettersi d’impegno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studio serio dei loro problemi, tanto erano sconcertati per l’assenza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Maestro. Tuttavia,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ad una  </a:t>
            </a:r>
            <a:r>
              <a:rPr sz="1200" spc="-5" dirty="0">
                <a:latin typeface="Times New Roman"/>
                <a:cs typeface="Times New Roman"/>
              </a:rPr>
              <a:t>settimana si ritrovarono nel pieno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discussioni senza </a:t>
            </a:r>
            <a:r>
              <a:rPr sz="1200" dirty="0">
                <a:latin typeface="Times New Roman"/>
                <a:cs typeface="Times New Roman"/>
              </a:rPr>
              <a:t>poter </a:t>
            </a:r>
            <a:r>
              <a:rPr sz="1200" spc="-5" dirty="0">
                <a:latin typeface="Times New Roman"/>
                <a:cs typeface="Times New Roman"/>
              </a:rPr>
              <a:t>ricorrere all’aiuto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832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(1625.2) 144:6.5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punto sul quale il </a:t>
            </a:r>
            <a:r>
              <a:rPr sz="1200" spc="-5" dirty="0">
                <a:latin typeface="Times New Roman"/>
                <a:cs typeface="Times New Roman"/>
              </a:rPr>
              <a:t>gruppo si accordò </a:t>
            </a:r>
            <a:r>
              <a:rPr sz="1200" dirty="0">
                <a:latin typeface="Times New Roman"/>
                <a:cs typeface="Times New Roman"/>
              </a:rPr>
              <a:t>fu l’adozione </a:t>
            </a:r>
            <a:r>
              <a:rPr sz="1200" spc="-5" dirty="0">
                <a:latin typeface="Times New Roman"/>
                <a:cs typeface="Times New Roman"/>
              </a:rPr>
              <a:t>della preghiera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così recentemente insegnato 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votato </a:t>
            </a:r>
            <a:r>
              <a:rPr sz="1200" spc="-5" dirty="0">
                <a:latin typeface="Times New Roman"/>
                <a:cs typeface="Times New Roman"/>
              </a:rPr>
              <a:t>all’unanimità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questa preghiera come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che doveva essere insegnata ai credenti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35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(1625.3) 144:6.6 </a:t>
            </a:r>
            <a:r>
              <a:rPr sz="1200" spc="-5" dirty="0">
                <a:latin typeface="Times New Roman"/>
                <a:cs typeface="Times New Roman"/>
              </a:rPr>
              <a:t>Essi decisero </a:t>
            </a:r>
            <a:r>
              <a:rPr sz="1200" dirty="0">
                <a:latin typeface="Times New Roman"/>
                <a:cs typeface="Times New Roman"/>
              </a:rPr>
              <a:t>poi 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tempo in cui </a:t>
            </a:r>
            <a:r>
              <a:rPr sz="1200" spc="-5" dirty="0">
                <a:latin typeface="Times New Roman"/>
                <a:cs typeface="Times New Roman"/>
              </a:rPr>
              <a:t>Giovanni fosse </a:t>
            </a:r>
            <a:r>
              <a:rPr sz="1200" dirty="0">
                <a:latin typeface="Times New Roman"/>
                <a:cs typeface="Times New Roman"/>
              </a:rPr>
              <a:t>vissuto,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sia fuori, </a:t>
            </a:r>
            <a:r>
              <a:rPr sz="1200" dirty="0">
                <a:latin typeface="Times New Roman"/>
                <a:cs typeface="Times New Roman"/>
              </a:rPr>
              <a:t>i due gruppi di dodici  </a:t>
            </a:r>
            <a:r>
              <a:rPr sz="1200" spc="-5" dirty="0">
                <a:latin typeface="Times New Roman"/>
                <a:cs typeface="Times New Roman"/>
              </a:rPr>
              <a:t>apostoli avrebbero proseguito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avrebbero tenuto </a:t>
            </a:r>
            <a:r>
              <a:rPr sz="1200" dirty="0">
                <a:latin typeface="Times New Roman"/>
                <a:cs typeface="Times New Roman"/>
              </a:rPr>
              <a:t>delle riunioni </a:t>
            </a:r>
            <a:r>
              <a:rPr sz="1200" spc="-5" dirty="0">
                <a:latin typeface="Times New Roman"/>
                <a:cs typeface="Times New Roman"/>
              </a:rPr>
              <a:t>congiunte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settimana ogni </a:t>
            </a:r>
            <a:r>
              <a:rPr sz="1200" dirty="0">
                <a:latin typeface="Times New Roman"/>
                <a:cs typeface="Times New Roman"/>
              </a:rPr>
              <a:t>tre mesi in luoghi da  </a:t>
            </a:r>
            <a:r>
              <a:rPr sz="1200" spc="-5" dirty="0">
                <a:latin typeface="Times New Roman"/>
                <a:cs typeface="Times New Roman"/>
              </a:rPr>
              <a:t>convenirsi </a:t>
            </a:r>
            <a:r>
              <a:rPr sz="1200" dirty="0">
                <a:latin typeface="Times New Roman"/>
                <a:cs typeface="Times New Roman"/>
              </a:rPr>
              <a:t>di volta 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(1625.4) 144:6.7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serio era </a:t>
            </a:r>
            <a:r>
              <a:rPr sz="1200" dirty="0">
                <a:latin typeface="Times New Roman"/>
                <a:cs typeface="Times New Roman"/>
              </a:rPr>
              <a:t>la questione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battesimo. Le loro </a:t>
            </a:r>
            <a:r>
              <a:rPr sz="1200" spc="-5" dirty="0">
                <a:latin typeface="Times New Roman"/>
                <a:cs typeface="Times New Roman"/>
              </a:rPr>
              <a:t>difficoltà erano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maggiormente aggravate dal  fatto che Gesù </a:t>
            </a:r>
            <a:r>
              <a:rPr sz="1200" dirty="0">
                <a:latin typeface="Times New Roman"/>
                <a:cs typeface="Times New Roman"/>
              </a:rPr>
              <a:t>aveva rifiutato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una qualunque </a:t>
            </a:r>
            <a:r>
              <a:rPr sz="1200" spc="-5" dirty="0">
                <a:latin typeface="Times New Roman"/>
                <a:cs typeface="Times New Roman"/>
              </a:rPr>
              <a:t>dichiarazione sull’argomento. Alla fine convennero che, fintantoché </a:t>
            </a:r>
            <a:r>
              <a:rPr sz="1200" dirty="0">
                <a:latin typeface="Times New Roman"/>
                <a:cs typeface="Times New Roman"/>
              </a:rPr>
              <a:t>Giovanni  viveva o fino a 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avessero modificato congiuntamente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decisione,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avrebbero  battezzato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e solo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avrebbero </a:t>
            </a:r>
            <a:r>
              <a:rPr sz="1200" dirty="0">
                <a:latin typeface="Times New Roman"/>
                <a:cs typeface="Times New Roman"/>
              </a:rPr>
              <a:t>istruito in tutto i nuovi </a:t>
            </a:r>
            <a:r>
              <a:rPr sz="1200" spc="-5" dirty="0">
                <a:latin typeface="Times New Roman"/>
                <a:cs typeface="Times New Roman"/>
              </a:rPr>
              <a:t>discepoli. Di conseguenza,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spc="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e  fino a 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Giovanni, due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di Giovanni accompagnarono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suoi apostoli per </a:t>
            </a:r>
            <a:r>
              <a:rPr sz="1200" spc="-5" dirty="0">
                <a:latin typeface="Times New Roman"/>
                <a:cs typeface="Times New Roman"/>
              </a:rPr>
              <a:t>battezzare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credenti, perché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congiunto </a:t>
            </a:r>
            <a:r>
              <a:rPr sz="1200" dirty="0">
                <a:latin typeface="Times New Roman"/>
                <a:cs typeface="Times New Roman"/>
              </a:rPr>
              <a:t>aveva votato unanimemente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battesimo sarebbe </a:t>
            </a:r>
            <a:r>
              <a:rPr sz="1200" dirty="0">
                <a:latin typeface="Times New Roman"/>
                <a:cs typeface="Times New Roman"/>
              </a:rPr>
              <a:t>divenuto il </a:t>
            </a:r>
            <a:r>
              <a:rPr sz="1200" spc="-5" dirty="0">
                <a:latin typeface="Times New Roman"/>
                <a:cs typeface="Times New Roman"/>
              </a:rPr>
              <a:t>passo iniziale dell’alleanza esterna </a:t>
            </a:r>
            <a:r>
              <a:rPr sz="1200" spc="1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 affari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11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(1625.5) 144:6.8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convenuto che,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morte di Giovanni,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Giovanni si sarebbero presentati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sarebbero sottomessi alla sua direzione, </a:t>
            </a:r>
            <a:r>
              <a:rPr sz="1200" dirty="0">
                <a:latin typeface="Times New Roman"/>
                <a:cs typeface="Times New Roman"/>
              </a:rPr>
              <a:t>e che allora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battezzato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autorizzati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10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7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(1625.6) 144:6.9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votarono poi che,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morte di </a:t>
            </a:r>
            <a:r>
              <a:rPr sz="1200" spc="-5" dirty="0">
                <a:latin typeface="Times New Roman"/>
                <a:cs typeface="Times New Roman"/>
              </a:rPr>
              <a:t>Giovanni, 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avrebbero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battezzare con </a:t>
            </a:r>
            <a:r>
              <a:rPr sz="1200" dirty="0">
                <a:latin typeface="Times New Roman"/>
                <a:cs typeface="Times New Roman"/>
              </a:rPr>
              <a:t>l’acqua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simbolo del </a:t>
            </a:r>
            <a:r>
              <a:rPr sz="1200" spc="-5" dirty="0">
                <a:latin typeface="Times New Roman"/>
                <a:cs typeface="Times New Roman"/>
              </a:rPr>
              <a:t>battesimo dello </a:t>
            </a:r>
            <a:r>
              <a:rPr sz="1200" dirty="0">
                <a:latin typeface="Times New Roman"/>
                <a:cs typeface="Times New Roman"/>
              </a:rPr>
              <a:t>Spirito divino.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pentimento </a:t>
            </a:r>
            <a:r>
              <a:rPr sz="1200" spc="-5" dirty="0">
                <a:latin typeface="Times New Roman"/>
                <a:cs typeface="Times New Roman"/>
              </a:rPr>
              <a:t>dovesse </a:t>
            </a:r>
            <a:r>
              <a:rPr sz="1200" dirty="0">
                <a:latin typeface="Times New Roman"/>
                <a:cs typeface="Times New Roman"/>
              </a:rPr>
              <a:t>o meno </a:t>
            </a:r>
            <a:r>
              <a:rPr sz="1200" spc="-5" dirty="0">
                <a:latin typeface="Times New Roman"/>
                <a:cs typeface="Times New Roman"/>
              </a:rPr>
              <a:t>essere connesso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predicazione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11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rivelerà </a:t>
            </a:r>
            <a:r>
              <a:rPr sz="1200" spc="-5" dirty="0">
                <a:latin typeface="Times New Roman"/>
                <a:cs typeface="Times New Roman"/>
              </a:rPr>
              <a:t>che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Dopo questa esperienza </a:t>
            </a:r>
            <a:r>
              <a:rPr sz="1200" dirty="0">
                <a:latin typeface="Times New Roman"/>
                <a:cs typeface="Times New Roman"/>
              </a:rPr>
              <a:t>Giuseppe non dubitò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 racconto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 circa </a:t>
            </a:r>
            <a:r>
              <a:rPr sz="1200" dirty="0">
                <a:latin typeface="Times New Roman"/>
                <a:cs typeface="Times New Roman"/>
              </a:rPr>
              <a:t>la  visita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e la promessa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nato sarebbe divenuto 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divino per 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0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(1347.4) 122:4.2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queste visite </a:t>
            </a:r>
            <a:r>
              <a:rPr sz="1200" spc="-5" dirty="0">
                <a:latin typeface="Times New Roman"/>
                <a:cs typeface="Times New Roman"/>
              </a:rPr>
              <a:t>niente fu detto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della casa di Davide. </a:t>
            </a:r>
            <a:r>
              <a:rPr sz="1200" spc="-5" dirty="0">
                <a:latin typeface="Times New Roman"/>
                <a:cs typeface="Times New Roman"/>
              </a:rPr>
              <a:t>Nulla fu </a:t>
            </a:r>
            <a:r>
              <a:rPr sz="1200" dirty="0">
                <a:latin typeface="Times New Roman"/>
                <a:cs typeface="Times New Roman"/>
              </a:rPr>
              <a:t>mai annunciato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Gesù  sarebbe </a:t>
            </a:r>
            <a:r>
              <a:rPr sz="1200" dirty="0">
                <a:latin typeface="Times New Roman"/>
                <a:cs typeface="Times New Roman"/>
              </a:rPr>
              <a:t>divenuto un </a:t>
            </a:r>
            <a:r>
              <a:rPr sz="1200" spc="-5" dirty="0">
                <a:latin typeface="Times New Roman"/>
                <a:cs typeface="Times New Roman"/>
              </a:rPr>
              <a:t>“liberatore degli Ebrei”, </a:t>
            </a:r>
            <a:r>
              <a:rPr sz="1200" dirty="0">
                <a:latin typeface="Times New Roman"/>
                <a:cs typeface="Times New Roman"/>
              </a:rPr>
              <a:t>e nemmeno </a:t>
            </a:r>
            <a:r>
              <a:rPr sz="1200" spc="-5" dirty="0">
                <a:latin typeface="Times New Roman"/>
                <a:cs typeface="Times New Roman"/>
              </a:rPr>
              <a:t>che sarebbe stato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atteso. Gesù </a:t>
            </a:r>
            <a:r>
              <a:rPr sz="1200" dirty="0">
                <a:latin typeface="Times New Roman"/>
                <a:cs typeface="Times New Roman"/>
              </a:rPr>
              <a:t>non era un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spc="5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gli Ebrei si aspettavano,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liberatore del </a:t>
            </a:r>
            <a:r>
              <a:rPr sz="1200" i="1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missione </a:t>
            </a:r>
            <a:r>
              <a:rPr sz="1200" spc="-5" dirty="0">
                <a:latin typeface="Times New Roman"/>
                <a:cs typeface="Times New Roman"/>
              </a:rPr>
              <a:t>era per </a:t>
            </a:r>
            <a:r>
              <a:rPr sz="1200" dirty="0">
                <a:latin typeface="Times New Roman"/>
                <a:cs typeface="Times New Roman"/>
              </a:rPr>
              <a:t>tutte le razze e tutti i popoli, non per un </a:t>
            </a:r>
            <a:r>
              <a:rPr sz="1200" spc="-5" dirty="0">
                <a:latin typeface="Times New Roman"/>
                <a:cs typeface="Times New Roman"/>
              </a:rPr>
              <a:t>gruppo  particolare.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(1347.5) 122:4.3 </a:t>
            </a:r>
            <a:r>
              <a:rPr sz="1200" spc="-5" dirty="0">
                <a:latin typeface="Times New Roman"/>
                <a:cs typeface="Times New Roman"/>
              </a:rPr>
              <a:t>Giuseppe non discendeva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Davide. Maria aveva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ascendenza davidica </a:t>
            </a:r>
            <a:r>
              <a:rPr sz="1200" dirty="0">
                <a:latin typeface="Times New Roman"/>
                <a:cs typeface="Times New Roman"/>
              </a:rPr>
              <a:t>di Giuseppe. È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Giuseppe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Davide, </a:t>
            </a:r>
            <a:r>
              <a:rPr sz="1200" spc="-5" dirty="0">
                <a:latin typeface="Times New Roman"/>
                <a:cs typeface="Times New Roman"/>
              </a:rPr>
              <a:t>per essere registrato nel censimento romano,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perché sei generazioni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l’antenato paterno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generazione, essendo orfano,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adottato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Zadoc, che </a:t>
            </a:r>
            <a:r>
              <a:rPr sz="1200" dirty="0">
                <a:latin typeface="Times New Roman"/>
                <a:cs typeface="Times New Roman"/>
              </a:rPr>
              <a:t>discendeva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spc="5" dirty="0">
                <a:latin typeface="Times New Roman"/>
                <a:cs typeface="Times New Roman"/>
              </a:rPr>
              <a:t>da Davide;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questo anche Giuseppe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appartenente alla “casa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Davide”.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90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(1347.6) 122:4.4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cosiddette </a:t>
            </a:r>
            <a:r>
              <a:rPr sz="1200" dirty="0">
                <a:latin typeface="Times New Roman"/>
                <a:cs typeface="Times New Roman"/>
              </a:rPr>
              <a:t>profezie </a:t>
            </a:r>
            <a:r>
              <a:rPr sz="1200" spc="-5" dirty="0">
                <a:latin typeface="Times New Roman"/>
                <a:cs typeface="Times New Roman"/>
              </a:rPr>
              <a:t>messianiche dell’Antico Testamento furono redatte perché si </a:t>
            </a:r>
            <a:r>
              <a:rPr sz="1200" dirty="0">
                <a:latin typeface="Times New Roman"/>
                <a:cs typeface="Times New Roman"/>
              </a:rPr>
              <a:t>riferissero 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molto tempo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vissuta sulla </a:t>
            </a:r>
            <a:r>
              <a:rPr sz="1200" spc="-5" dirty="0">
                <a:latin typeface="Times New Roman"/>
                <a:cs typeface="Times New Roman"/>
              </a:rPr>
              <a:t>terra. Per </a:t>
            </a:r>
            <a:r>
              <a:rPr sz="1200" dirty="0">
                <a:latin typeface="Times New Roman"/>
                <a:cs typeface="Times New Roman"/>
              </a:rPr>
              <a:t>secoli i </a:t>
            </a:r>
            <a:r>
              <a:rPr sz="1200" spc="-5" dirty="0">
                <a:latin typeface="Times New Roman"/>
                <a:cs typeface="Times New Roman"/>
              </a:rPr>
              <a:t>profeti ebrei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la venuta di un  </a:t>
            </a:r>
            <a:r>
              <a:rPr sz="1200" spc="-5" dirty="0">
                <a:latin typeface="Times New Roman"/>
                <a:cs typeface="Times New Roman"/>
              </a:rPr>
              <a:t>liberatore,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promesse </a:t>
            </a:r>
            <a:r>
              <a:rPr sz="1200" spc="-5" dirty="0">
                <a:latin typeface="Times New Roman"/>
                <a:cs typeface="Times New Roman"/>
              </a:rPr>
              <a:t>erano state interpretate dalle generazioni successive come riferentisi </a:t>
            </a:r>
            <a:r>
              <a:rPr sz="1200" dirty="0">
                <a:latin typeface="Times New Roman"/>
                <a:cs typeface="Times New Roman"/>
              </a:rPr>
              <a:t>ad un nuovo </a:t>
            </a:r>
            <a:r>
              <a:rPr sz="1200" spc="-5" dirty="0">
                <a:latin typeface="Times New Roman"/>
                <a:cs typeface="Times New Roman"/>
              </a:rPr>
              <a:t>governatore ebreo  che si sarebbe seduto sul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 e, con </a:t>
            </a:r>
            <a:r>
              <a:rPr sz="1200" dirty="0">
                <a:latin typeface="Times New Roman"/>
                <a:cs typeface="Times New Roman"/>
              </a:rPr>
              <a:t>i metodi </a:t>
            </a:r>
            <a:r>
              <a:rPr sz="1200" spc="-5" dirty="0">
                <a:latin typeface="Times New Roman"/>
                <a:cs typeface="Times New Roman"/>
              </a:rPr>
              <a:t>ritenuti </a:t>
            </a:r>
            <a:r>
              <a:rPr sz="1200" dirty="0">
                <a:latin typeface="Times New Roman"/>
                <a:cs typeface="Times New Roman"/>
              </a:rPr>
              <a:t>miracolosi di </a:t>
            </a:r>
            <a:r>
              <a:rPr sz="1200" spc="-5" dirty="0">
                <a:latin typeface="Times New Roman"/>
                <a:cs typeface="Times New Roman"/>
              </a:rPr>
              <a:t>Mosè, avrebbe </a:t>
            </a:r>
            <a:r>
              <a:rPr sz="1200" dirty="0">
                <a:latin typeface="Times New Roman"/>
                <a:cs typeface="Times New Roman"/>
              </a:rPr>
              <a:t>provveduto a </a:t>
            </a:r>
            <a:r>
              <a:rPr sz="1200" spc="-5" dirty="0">
                <a:latin typeface="Times New Roman"/>
                <a:cs typeface="Times New Roman"/>
              </a:rPr>
              <a:t>stabilire gli Ebrei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Palestina come </a:t>
            </a:r>
            <a:r>
              <a:rPr sz="1200" dirty="0">
                <a:latin typeface="Times New Roman"/>
                <a:cs typeface="Times New Roman"/>
              </a:rPr>
              <a:t>una nazione </a:t>
            </a:r>
            <a:r>
              <a:rPr sz="1200" spc="-5" dirty="0">
                <a:latin typeface="Times New Roman"/>
                <a:cs typeface="Times New Roman"/>
              </a:rPr>
              <a:t>potente, libera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dominazione </a:t>
            </a:r>
            <a:r>
              <a:rPr sz="1200" spc="-5" dirty="0">
                <a:latin typeface="Times New Roman"/>
                <a:cs typeface="Times New Roman"/>
              </a:rPr>
              <a:t>straniera. </a:t>
            </a:r>
            <a:r>
              <a:rPr sz="1200" dirty="0">
                <a:latin typeface="Times New Roman"/>
                <a:cs typeface="Times New Roman"/>
              </a:rPr>
              <a:t>Inoltre molti </a:t>
            </a:r>
            <a:r>
              <a:rPr sz="1200" spc="-5" dirty="0">
                <a:latin typeface="Times New Roman"/>
                <a:cs typeface="Times New Roman"/>
              </a:rPr>
              <a:t>passaggi </a:t>
            </a:r>
            <a:r>
              <a:rPr sz="1200" dirty="0">
                <a:latin typeface="Times New Roman"/>
                <a:cs typeface="Times New Roman"/>
              </a:rPr>
              <a:t>simbolici </a:t>
            </a:r>
            <a:r>
              <a:rPr sz="1200" spc="-5" dirty="0">
                <a:latin typeface="Times New Roman"/>
                <a:cs typeface="Times New Roman"/>
              </a:rPr>
              <a:t>che si trovano </a:t>
            </a:r>
            <a:r>
              <a:rPr sz="1200" spc="5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Scritture ebraiche </a:t>
            </a:r>
            <a:r>
              <a:rPr sz="1200" dirty="0">
                <a:latin typeface="Times New Roman"/>
                <a:cs typeface="Times New Roman"/>
              </a:rPr>
              <a:t>furono in </a:t>
            </a:r>
            <a:r>
              <a:rPr sz="1200" spc="-5" dirty="0">
                <a:latin typeface="Times New Roman"/>
                <a:cs typeface="Times New Roman"/>
              </a:rPr>
              <a:t>seguito applicati </a:t>
            </a:r>
            <a:r>
              <a:rPr sz="1200" dirty="0">
                <a:latin typeface="Times New Roman"/>
                <a:cs typeface="Times New Roman"/>
              </a:rPr>
              <a:t>a torto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missione della vita di </a:t>
            </a:r>
            <a:r>
              <a:rPr sz="1200" spc="-5" dirty="0">
                <a:latin typeface="Times New Roman"/>
                <a:cs typeface="Times New Roman"/>
              </a:rPr>
              <a:t>Gesù. Molti brani </a:t>
            </a:r>
            <a:r>
              <a:rPr sz="1200" dirty="0">
                <a:latin typeface="Times New Roman"/>
                <a:cs typeface="Times New Roman"/>
              </a:rPr>
              <a:t>dell’Antico </a:t>
            </a:r>
            <a:r>
              <a:rPr sz="1200" spc="-5" dirty="0">
                <a:latin typeface="Times New Roman"/>
                <a:cs typeface="Times New Roman"/>
              </a:rPr>
              <a:t>Testamento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distorti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sembrare riferiti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certi episodi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del </a:t>
            </a:r>
            <a:r>
              <a:rPr sz="1200" dirty="0">
                <a:latin typeface="Times New Roman"/>
                <a:cs typeface="Times New Roman"/>
              </a:rPr>
              <a:t>Maestro. </a:t>
            </a:r>
            <a:r>
              <a:rPr sz="1200" spc="-5" dirty="0">
                <a:latin typeface="Times New Roman"/>
                <a:cs typeface="Times New Roman"/>
              </a:rPr>
              <a:t>Gesù stesso negò </a:t>
            </a:r>
            <a:r>
              <a:rPr sz="1200" dirty="0">
                <a:latin typeface="Times New Roman"/>
                <a:cs typeface="Times New Roman"/>
              </a:rPr>
              <a:t>una volta pubblicamente </a:t>
            </a:r>
            <a:r>
              <a:rPr sz="1200" spc="-5" dirty="0">
                <a:latin typeface="Times New Roman"/>
                <a:cs typeface="Times New Roman"/>
              </a:rPr>
              <a:t>ogni  connessione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reale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Davide.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“una giovane donna </a:t>
            </a:r>
            <a:r>
              <a:rPr sz="1200" spc="-5" dirty="0">
                <a:latin typeface="Times New Roman"/>
                <a:cs typeface="Times New Roman"/>
              </a:rPr>
              <a:t>partorirà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figlio” fu cambiato </a:t>
            </a:r>
            <a:r>
              <a:rPr sz="1200" dirty="0">
                <a:latin typeface="Times New Roman"/>
                <a:cs typeface="Times New Roman"/>
              </a:rPr>
              <a:t>in “una </a:t>
            </a:r>
            <a:r>
              <a:rPr sz="1200" spc="-5" dirty="0">
                <a:latin typeface="Times New Roman"/>
                <a:cs typeface="Times New Roman"/>
              </a:rPr>
              <a:t>vergine  partorirà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figlio”. </a:t>
            </a:r>
            <a:r>
              <a:rPr sz="1200" dirty="0">
                <a:latin typeface="Times New Roman"/>
                <a:cs typeface="Times New Roman"/>
              </a:rPr>
              <a:t>Ciò avvenne anche per le numerose </a:t>
            </a:r>
            <a:r>
              <a:rPr sz="1200" spc="-5" dirty="0">
                <a:latin typeface="Times New Roman"/>
                <a:cs typeface="Times New Roman"/>
              </a:rPr>
              <a:t>genealogie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di Maria che furono </a:t>
            </a:r>
            <a:r>
              <a:rPr sz="1200" spc="-5" dirty="0">
                <a:latin typeface="Times New Roman"/>
                <a:cs typeface="Times New Roman"/>
              </a:rPr>
              <a:t>costruite </a:t>
            </a:r>
            <a:r>
              <a:rPr sz="1200" dirty="0">
                <a:latin typeface="Times New Roman"/>
                <a:cs typeface="Times New Roman"/>
              </a:rPr>
              <a:t>dopo la carriera di 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Molte di queste </a:t>
            </a:r>
            <a:r>
              <a:rPr sz="1200" spc="-5" dirty="0">
                <a:latin typeface="Times New Roman"/>
                <a:cs typeface="Times New Roman"/>
              </a:rPr>
              <a:t>discendenze comprendono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antenati del Maestro, </a:t>
            </a:r>
            <a:r>
              <a:rPr sz="1200" dirty="0">
                <a:latin typeface="Times New Roman"/>
                <a:cs typeface="Times New Roman"/>
              </a:rPr>
              <a:t>ma nell’insieme non </a:t>
            </a:r>
            <a:r>
              <a:rPr sz="1200" spc="-5" dirty="0">
                <a:latin typeface="Times New Roman"/>
                <a:cs typeface="Times New Roman"/>
              </a:rPr>
              <a:t>sono autentiche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1809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686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lasciato alla </a:t>
            </a:r>
            <a:r>
              <a:rPr sz="1200" dirty="0">
                <a:latin typeface="Times New Roman"/>
                <a:cs typeface="Times New Roman"/>
              </a:rPr>
              <a:t>scelta di </a:t>
            </a:r>
            <a:r>
              <a:rPr sz="1200" spc="-5" dirty="0">
                <a:latin typeface="Times New Roman"/>
                <a:cs typeface="Times New Roman"/>
              </a:rPr>
              <a:t>ciascuno;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alcuna decisione vincolante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gruppo. 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Giovanni  predicavano: “Pentitevi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siate battezzati.” 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Gesù proclamavano: “Credete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battezzati.”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3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(1625.7) 144:6.10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tentativo dei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sforzi divergenti, </a:t>
            </a:r>
            <a:r>
              <a:rPr sz="1200" dirty="0">
                <a:latin typeface="Times New Roman"/>
                <a:cs typeface="Times New Roman"/>
              </a:rPr>
              <a:t>di comporre delle  </a:t>
            </a:r>
            <a:r>
              <a:rPr sz="1200" spc="-5" dirty="0">
                <a:latin typeface="Times New Roman"/>
                <a:cs typeface="Times New Roman"/>
              </a:rPr>
              <a:t>divergenze d’opinione,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legiferare su delle osservanze esteriori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sociali delle  </a:t>
            </a:r>
            <a:r>
              <a:rPr sz="1200" spc="-5" dirty="0">
                <a:latin typeface="Times New Roman"/>
                <a:cs typeface="Times New Roman"/>
              </a:rPr>
              <a:t>pratiche religiose </a:t>
            </a:r>
            <a:r>
              <a:rPr sz="1200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2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(1625.8) 144:6.11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prese in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questioni </a:t>
            </a:r>
            <a:r>
              <a:rPr sz="1200" dirty="0">
                <a:latin typeface="Times New Roman"/>
                <a:cs typeface="Times New Roman"/>
              </a:rPr>
              <a:t>minori e </a:t>
            </a:r>
            <a:r>
              <a:rPr sz="1200" spc="-5" dirty="0">
                <a:latin typeface="Times New Roman"/>
                <a:cs typeface="Times New Roman"/>
              </a:rPr>
              <a:t>furono concordate unanimemente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soluzioni.  </a:t>
            </a:r>
            <a:r>
              <a:rPr sz="1200" spc="-5" dirty="0">
                <a:latin typeface="Times New Roman"/>
                <a:cs typeface="Times New Roman"/>
              </a:rPr>
              <a:t>Questi ventiquattro uomini ebbero un’esperienza veramente rimarchevole durante 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dovettero </a:t>
            </a:r>
            <a:r>
              <a:rPr sz="1200" dirty="0">
                <a:latin typeface="Times New Roman"/>
                <a:cs typeface="Times New Roman"/>
              </a:rPr>
              <a:t>affrontare  </a:t>
            </a:r>
            <a:r>
              <a:rPr sz="1200" spc="-5" dirty="0">
                <a:latin typeface="Times New Roman"/>
                <a:cs typeface="Times New Roman"/>
              </a:rPr>
              <a:t>dei problemi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difficoltà senza </a:t>
            </a:r>
            <a:r>
              <a:rPr sz="1200" dirty="0">
                <a:latin typeface="Times New Roman"/>
                <a:cs typeface="Times New Roman"/>
              </a:rPr>
              <a:t>Gesù. </a:t>
            </a:r>
            <a:r>
              <a:rPr sz="1200" spc="-5" dirty="0">
                <a:latin typeface="Times New Roman"/>
                <a:cs typeface="Times New Roman"/>
              </a:rPr>
              <a:t>Essi impararono ad </a:t>
            </a:r>
            <a:r>
              <a:rPr sz="1200" dirty="0">
                <a:latin typeface="Times New Roman"/>
                <a:cs typeface="Times New Roman"/>
              </a:rPr>
              <a:t>avere opinioni </a:t>
            </a:r>
            <a:r>
              <a:rPr sz="1200" spc="-5" dirty="0">
                <a:latin typeface="Times New Roman"/>
                <a:cs typeface="Times New Roman"/>
              </a:rPr>
              <a:t>diverse,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discutere,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lottare,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e a  </a:t>
            </a:r>
            <a:r>
              <a:rPr sz="1200" spc="-5" dirty="0">
                <a:latin typeface="Times New Roman"/>
                <a:cs typeface="Times New Roman"/>
              </a:rPr>
              <a:t>transigere,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rispettando </a:t>
            </a:r>
            <a:r>
              <a:rPr sz="1200" dirty="0">
                <a:latin typeface="Times New Roman"/>
                <a:cs typeface="Times New Roman"/>
              </a:rPr>
              <a:t>il punto di vista </a:t>
            </a:r>
            <a:r>
              <a:rPr sz="1200" spc="-5" dirty="0">
                <a:latin typeface="Times New Roman"/>
                <a:cs typeface="Times New Roman"/>
              </a:rPr>
              <a:t>dell’interlocutore </a:t>
            </a:r>
            <a:r>
              <a:rPr sz="1200" dirty="0">
                <a:latin typeface="Times New Roman"/>
                <a:cs typeface="Times New Roman"/>
              </a:rPr>
              <a:t>e mantenendo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tolleranza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opinioni  </a:t>
            </a:r>
            <a:r>
              <a:rPr sz="1200" spc="-5" dirty="0">
                <a:latin typeface="Times New Roman"/>
                <a:cs typeface="Times New Roman"/>
              </a:rPr>
              <a:t>sincere.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(1625.9) 144:6.12 </a:t>
            </a:r>
            <a:r>
              <a:rPr sz="1200" spc="-5" dirty="0">
                <a:latin typeface="Times New Roman"/>
                <a:cs typeface="Times New Roman"/>
              </a:rPr>
              <a:t>Nel pomeriggio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discussione finale su questioni </a:t>
            </a:r>
            <a:r>
              <a:rPr sz="1200" dirty="0">
                <a:latin typeface="Times New Roman"/>
                <a:cs typeface="Times New Roman"/>
              </a:rPr>
              <a:t>finanziarie,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ritornò, udì le loro </a:t>
            </a:r>
            <a:r>
              <a:rPr sz="1200" spc="-5" dirty="0">
                <a:latin typeface="Times New Roman"/>
                <a:cs typeface="Times New Roman"/>
              </a:rPr>
              <a:t>deliberazioni, ascoltò </a:t>
            </a:r>
            <a:r>
              <a:rPr sz="1200" dirty="0">
                <a:latin typeface="Times New Roman"/>
                <a:cs typeface="Times New Roman"/>
              </a:rPr>
              <a:t>le  loro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e disse: </a:t>
            </a:r>
            <a:r>
              <a:rPr sz="1200" spc="-5" dirty="0">
                <a:latin typeface="Times New Roman"/>
                <a:cs typeface="Times New Roman"/>
              </a:rPr>
              <a:t>“Queste, dunque,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vostre conclusioni, </a:t>
            </a:r>
            <a:r>
              <a:rPr sz="1200" dirty="0">
                <a:latin typeface="Times New Roman"/>
                <a:cs typeface="Times New Roman"/>
              </a:rPr>
              <a:t>ed io </a:t>
            </a:r>
            <a:r>
              <a:rPr sz="1200" spc="-5" dirty="0">
                <a:latin typeface="Times New Roman"/>
                <a:cs typeface="Times New Roman"/>
              </a:rPr>
              <a:t>aiuterò 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a mettere in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decisioni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800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(1626.1) 144:6.13 </a:t>
            </a:r>
            <a:r>
              <a:rPr sz="1200" spc="-5" dirty="0">
                <a:latin typeface="Times New Roman"/>
                <a:cs typeface="Times New Roman"/>
              </a:rPr>
              <a:t>Due </a:t>
            </a:r>
            <a:r>
              <a:rPr sz="1200" dirty="0">
                <a:latin typeface="Times New Roman"/>
                <a:cs typeface="Times New Roman"/>
              </a:rPr>
              <a:t>mesi e mezzo più </a:t>
            </a:r>
            <a:r>
              <a:rPr sz="1200" spc="-5" dirty="0">
                <a:latin typeface="Times New Roman"/>
                <a:cs typeface="Times New Roman"/>
              </a:rPr>
              <a:t>tardi Giovanni fu giustiziato,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tempo 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Giovanni rimasero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dodici. </a:t>
            </a:r>
            <a:r>
              <a:rPr sz="1200" spc="-5" dirty="0">
                <a:latin typeface="Times New Roman"/>
                <a:cs typeface="Times New Roman"/>
              </a:rPr>
              <a:t>Essi lavorarono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e battezzarono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città della Decapoli.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Gelboe fu </a:t>
            </a:r>
            <a:r>
              <a:rPr sz="1200" dirty="0">
                <a:latin typeface="Times New Roman"/>
                <a:cs typeface="Times New Roman"/>
              </a:rPr>
              <a:t>tolto il 2 </a:t>
            </a:r>
            <a:r>
              <a:rPr sz="1200" spc="-5" dirty="0">
                <a:latin typeface="Times New Roman"/>
                <a:cs typeface="Times New Roman"/>
              </a:rPr>
              <a:t>novembre dell’anno </a:t>
            </a:r>
            <a:r>
              <a:rPr sz="1200" dirty="0">
                <a:latin typeface="Times New Roman"/>
                <a:cs typeface="Times New Roman"/>
              </a:rPr>
              <a:t>27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181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Nelle città della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Decapoli</a:t>
            </a:r>
            <a:endParaRPr sz="1600">
              <a:latin typeface="Times New Roman"/>
              <a:cs typeface="Times New Roman"/>
            </a:endParaRPr>
          </a:p>
          <a:p>
            <a:pPr marL="76200" marR="3702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(1626.2) 144:7.1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mesi di </a:t>
            </a:r>
            <a:r>
              <a:rPr sz="1200" spc="-5" dirty="0">
                <a:latin typeface="Times New Roman"/>
                <a:cs typeface="Times New Roman"/>
              </a:rPr>
              <a:t>novembre </a:t>
            </a:r>
            <a:r>
              <a:rPr sz="1200" dirty="0">
                <a:latin typeface="Times New Roman"/>
                <a:cs typeface="Times New Roman"/>
              </a:rPr>
              <a:t>e di dicembre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ventiquattro lavorarono tranquillamente nelle città greche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Decapoli, principalmente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Scitopoli, Gerasa, </a:t>
            </a:r>
            <a:r>
              <a:rPr sz="1200" dirty="0">
                <a:latin typeface="Times New Roman"/>
                <a:cs typeface="Times New Roman"/>
              </a:rPr>
              <a:t>Abila e </a:t>
            </a:r>
            <a:r>
              <a:rPr sz="1200" spc="-5" dirty="0">
                <a:latin typeface="Times New Roman"/>
                <a:cs typeface="Times New Roman"/>
              </a:rPr>
              <a:t>Gadara. Questa fu </a:t>
            </a:r>
            <a:r>
              <a:rPr sz="1200" dirty="0">
                <a:latin typeface="Times New Roman"/>
                <a:cs typeface="Times New Roman"/>
              </a:rPr>
              <a:t>realmente la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preliminare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subentro  all’opera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all’organizzazione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socializzata </a:t>
            </a:r>
            <a:r>
              <a:rPr sz="1200" dirty="0">
                <a:latin typeface="Times New Roman"/>
                <a:cs typeface="Times New Roman"/>
              </a:rPr>
              <a:t>di una nuova rivelazione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sempre pagare il prezzo </a:t>
            </a:r>
            <a:r>
              <a:rPr sz="1200" spc="-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compromesso </a:t>
            </a:r>
            <a:r>
              <a:rPr sz="1200" dirty="0">
                <a:latin typeface="Times New Roman"/>
                <a:cs typeface="Times New Roman"/>
              </a:rPr>
              <a:t>con le forme e </a:t>
            </a:r>
            <a:r>
              <a:rPr sz="1200" spc="-5" dirty="0">
                <a:latin typeface="Times New Roman"/>
                <a:cs typeface="Times New Roman"/>
              </a:rPr>
              <a:t>gli usi </a:t>
            </a:r>
            <a:r>
              <a:rPr sz="1200" dirty="0">
                <a:latin typeface="Times New Roman"/>
                <a:cs typeface="Times New Roman"/>
              </a:rPr>
              <a:t>stabiliti della </a:t>
            </a:r>
            <a:r>
              <a:rPr sz="1200" spc="-5" dirty="0">
                <a:latin typeface="Times New Roman"/>
                <a:cs typeface="Times New Roman"/>
              </a:rPr>
              <a:t>religione precedente che essa 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fu il prezzo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pagarono per portare con </a:t>
            </a:r>
            <a:r>
              <a:rPr sz="1200" dirty="0">
                <a:latin typeface="Times New Roman"/>
                <a:cs typeface="Times New Roman"/>
              </a:rPr>
              <a:t>loro, quale </a:t>
            </a:r>
            <a:r>
              <a:rPr sz="1200" spc="-5" dirty="0">
                <a:latin typeface="Times New Roman"/>
                <a:cs typeface="Times New Roman"/>
              </a:rPr>
              <a:t>gruppo religioso </a:t>
            </a:r>
            <a:r>
              <a:rPr sz="1200" dirty="0">
                <a:latin typeface="Times New Roman"/>
                <a:cs typeface="Times New Roman"/>
              </a:rPr>
              <a:t>socializzato,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 il </a:t>
            </a:r>
            <a:r>
              <a:rPr sz="1200" spc="-5" dirty="0">
                <a:latin typeface="Times New Roman"/>
                <a:cs typeface="Times New Roman"/>
              </a:rPr>
              <a:t>Battista. </a:t>
            </a:r>
            <a:r>
              <a:rPr sz="1200" dirty="0">
                <a:latin typeface="Times New Roman"/>
                <a:cs typeface="Times New Roman"/>
              </a:rPr>
              <a:t>I discepoli  di </a:t>
            </a:r>
            <a:r>
              <a:rPr sz="1200" spc="-5" dirty="0">
                <a:latin typeface="Times New Roman"/>
                <a:cs typeface="Times New Roman"/>
              </a:rPr>
              <a:t>Giovanni, unendosi ai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rinunciarono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tutto, eccetto </a:t>
            </a:r>
            <a:r>
              <a:rPr sz="1200" spc="-5" dirty="0">
                <a:latin typeface="Times New Roman"/>
                <a:cs typeface="Times New Roman"/>
              </a:rPr>
              <a:t>che al </a:t>
            </a:r>
            <a:r>
              <a:rPr sz="1200" dirty="0">
                <a:latin typeface="Times New Roman"/>
                <a:cs typeface="Times New Roman"/>
              </a:rPr>
              <a:t>battesimo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(1626.3) 144:7.2 </a:t>
            </a:r>
            <a:r>
              <a:rPr sz="1200" spc="-5" dirty="0">
                <a:latin typeface="Times New Roman"/>
                <a:cs typeface="Times New Roman"/>
              </a:rPr>
              <a:t>Gesù insegnò poco </a:t>
            </a:r>
            <a:r>
              <a:rPr sz="1200" dirty="0">
                <a:latin typeface="Times New Roman"/>
                <a:cs typeface="Times New Roman"/>
              </a:rPr>
              <a:t>in pubblico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corso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nelle città della </a:t>
            </a:r>
            <a:r>
              <a:rPr sz="1200" dirty="0">
                <a:latin typeface="Times New Roman"/>
                <a:cs typeface="Times New Roman"/>
              </a:rPr>
              <a:t>Decapoli. </a:t>
            </a:r>
            <a:r>
              <a:rPr sz="1200" spc="-5" dirty="0">
                <a:latin typeface="Times New Roman"/>
                <a:cs typeface="Times New Roman"/>
              </a:rPr>
              <a:t>Egli passò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ad  istruire </a:t>
            </a:r>
            <a:r>
              <a:rPr sz="1200" dirty="0">
                <a:latin typeface="Times New Roman"/>
                <a:cs typeface="Times New Roman"/>
              </a:rPr>
              <a:t>i ventiquattro e tenne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riunioni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con i dodici apostoli di Giovanni. Col </a:t>
            </a:r>
            <a:r>
              <a:rPr sz="1200" spc="-5" dirty="0">
                <a:latin typeface="Times New Roman"/>
                <a:cs typeface="Times New Roman"/>
              </a:rPr>
              <a:t>tempo essi compresero </a:t>
            </a:r>
            <a:r>
              <a:rPr sz="1200" dirty="0">
                <a:latin typeface="Times New Roman"/>
                <a:cs typeface="Times New Roman"/>
              </a:rPr>
              <a:t>meglio  </a:t>
            </a:r>
            <a:r>
              <a:rPr sz="1200" spc="-5" dirty="0">
                <a:latin typeface="Times New Roman"/>
                <a:cs typeface="Times New Roman"/>
              </a:rPr>
              <a:t>perché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a trovare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alcuno </a:t>
            </a:r>
            <a:r>
              <a:rPr sz="1200" spc="-5" dirty="0">
                <a:latin typeface="Times New Roman"/>
                <a:cs typeface="Times New Roman"/>
              </a:rPr>
              <a:t>sforzo per </a:t>
            </a:r>
            <a:r>
              <a:rPr sz="1200" dirty="0">
                <a:latin typeface="Times New Roman"/>
                <a:cs typeface="Times New Roman"/>
              </a:rPr>
              <a:t>ottenere la </a:t>
            </a:r>
            <a:r>
              <a:rPr sz="1200" spc="-5" dirty="0">
                <a:latin typeface="Times New Roman"/>
                <a:cs typeface="Times New Roman"/>
              </a:rPr>
              <a:t>sua liberazione. Ma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mai a comprendere perché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compisse </a:t>
            </a:r>
            <a:r>
              <a:rPr sz="1200" spc="-5" dirty="0">
                <a:latin typeface="Times New Roman"/>
                <a:cs typeface="Times New Roman"/>
              </a:rPr>
              <a:t>delle opere </a:t>
            </a:r>
            <a:r>
              <a:rPr sz="1200" dirty="0">
                <a:latin typeface="Times New Roman"/>
                <a:cs typeface="Times New Roman"/>
              </a:rPr>
              <a:t>miracolose,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rifiutasse di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esteriori  </a:t>
            </a:r>
            <a:r>
              <a:rPr sz="1200" spc="-5" dirty="0">
                <a:latin typeface="Times New Roman"/>
                <a:cs typeface="Times New Roman"/>
              </a:rPr>
              <a:t>della sua autorità divina.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venire al </a:t>
            </a:r>
            <a:r>
              <a:rPr sz="1200" dirty="0">
                <a:latin typeface="Times New Roman"/>
                <a:cs typeface="Times New Roman"/>
              </a:rPr>
              <a:t>campo di </a:t>
            </a:r>
            <a:r>
              <a:rPr sz="1200" spc="-5" dirty="0">
                <a:latin typeface="Times New Roman"/>
                <a:cs typeface="Times New Roman"/>
              </a:rPr>
              <a:t>Gelboe essi avevano creduto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soprattutto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testimonianza  di Giovanni, ma </a:t>
            </a:r>
            <a:r>
              <a:rPr sz="1200" spc="-5" dirty="0">
                <a:latin typeface="Times New Roman"/>
                <a:cs typeface="Times New Roman"/>
              </a:rPr>
              <a:t>presto cominciarono </a:t>
            </a:r>
            <a:r>
              <a:rPr sz="1200" dirty="0">
                <a:latin typeface="Times New Roman"/>
                <a:cs typeface="Times New Roman"/>
              </a:rPr>
              <a:t>a credere in </a:t>
            </a:r>
            <a:r>
              <a:rPr sz="1200" spc="-5" dirty="0">
                <a:latin typeface="Times New Roman"/>
                <a:cs typeface="Times New Roman"/>
              </a:rPr>
              <a:t>conseguenza del loro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insegnamenti.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10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(1626.4) 144:7.3 </a:t>
            </a:r>
            <a:r>
              <a:rPr sz="1200" spc="-5" dirty="0">
                <a:latin typeface="Times New Roman"/>
                <a:cs typeface="Times New Roman"/>
              </a:rPr>
              <a:t>Durante questi </a:t>
            </a:r>
            <a:r>
              <a:rPr sz="1200" dirty="0">
                <a:latin typeface="Times New Roman"/>
                <a:cs typeface="Times New Roman"/>
              </a:rPr>
              <a:t>due mesi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lavorò la </a:t>
            </a:r>
            <a:r>
              <a:rPr sz="1200" spc="-5" dirty="0">
                <a:latin typeface="Times New Roman"/>
                <a:cs typeface="Times New Roman"/>
              </a:rPr>
              <a:t>maggior parte del </a:t>
            </a:r>
            <a:r>
              <a:rPr sz="1200" dirty="0">
                <a:latin typeface="Times New Roman"/>
                <a:cs typeface="Times New Roman"/>
              </a:rPr>
              <a:t>tempo per </a:t>
            </a:r>
            <a:r>
              <a:rPr sz="1200" spc="-5" dirty="0">
                <a:latin typeface="Times New Roman"/>
                <a:cs typeface="Times New Roman"/>
              </a:rPr>
              <a:t>coppie, </a:t>
            </a:r>
            <a:r>
              <a:rPr sz="1200" dirty="0">
                <a:latin typeface="Times New Roman"/>
                <a:cs typeface="Times New Roman"/>
              </a:rPr>
              <a:t>un apostolo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usciva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apostolo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Giovanni. L’apostolo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battezzava, l’apostolo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istruiva, mentre entrambi predicavano </a:t>
            </a:r>
            <a:r>
              <a:rPr sz="1200" dirty="0">
                <a:latin typeface="Times New Roman"/>
                <a:cs typeface="Times New Roman"/>
              </a:rPr>
              <a:t>il vangelo </a:t>
            </a:r>
            <a:r>
              <a:rPr sz="1200" spc="-5" dirty="0">
                <a:latin typeface="Times New Roman"/>
                <a:cs typeface="Times New Roman"/>
              </a:rPr>
              <a:t>del  regno 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comprendevano.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conquistarono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tra questi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Ebrei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apostati.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93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(1626.5) 144:7.4 </a:t>
            </a:r>
            <a:r>
              <a:rPr sz="1200" spc="-5" dirty="0">
                <a:latin typeface="Times New Roman"/>
                <a:cs typeface="Times New Roman"/>
              </a:rPr>
              <a:t>Abner,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degli apostoli </a:t>
            </a:r>
            <a:r>
              <a:rPr sz="1200" dirty="0">
                <a:latin typeface="Times New Roman"/>
                <a:cs typeface="Times New Roman"/>
              </a:rPr>
              <a:t>di Giovanni,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devoto credente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nominato più </a:t>
            </a:r>
            <a:r>
              <a:rPr sz="1200" spc="-5" dirty="0">
                <a:latin typeface="Times New Roman"/>
                <a:cs typeface="Times New Roman"/>
              </a:rPr>
              <a:t>tardi capo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settanta istruttori </a:t>
            </a:r>
            <a:r>
              <a:rPr sz="1200" spc="-5" dirty="0">
                <a:latin typeface="Times New Roman"/>
                <a:cs typeface="Times New Roman"/>
              </a:rPr>
              <a:t>incaricati dal 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vangelo.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658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Nel campo vicino 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Pella</a:t>
            </a:r>
            <a:endParaRPr sz="1600">
              <a:latin typeface="Times New Roman"/>
              <a:cs typeface="Times New Roman"/>
            </a:endParaRPr>
          </a:p>
          <a:p>
            <a:pPr marL="76200" marR="10033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(1626.6) 144:8.1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dicembre essi </a:t>
            </a:r>
            <a:r>
              <a:rPr sz="1200" dirty="0">
                <a:latin typeface="Times New Roman"/>
                <a:cs typeface="Times New Roman"/>
              </a:rPr>
              <a:t>andarono tutti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Giordano, </a:t>
            </a:r>
            <a:r>
              <a:rPr sz="1200" dirty="0">
                <a:latin typeface="Times New Roman"/>
                <a:cs typeface="Times New Roman"/>
              </a:rPr>
              <a:t>in prossimità di </a:t>
            </a:r>
            <a:r>
              <a:rPr sz="1200" spc="-5" dirty="0">
                <a:latin typeface="Times New Roman"/>
                <a:cs typeface="Times New Roman"/>
              </a:rPr>
              <a:t>Pella,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ricominciarono ad insegnare </a:t>
            </a:r>
            <a:r>
              <a:rPr sz="1200" dirty="0">
                <a:latin typeface="Times New Roman"/>
                <a:cs typeface="Times New Roman"/>
              </a:rPr>
              <a:t>e  a </a:t>
            </a:r>
            <a:r>
              <a:rPr sz="1200" spc="-5" dirty="0">
                <a:latin typeface="Times New Roman"/>
                <a:cs typeface="Times New Roman"/>
              </a:rPr>
              <a:t>predicare. Sia gli </a:t>
            </a:r>
            <a:r>
              <a:rPr sz="1200" dirty="0">
                <a:latin typeface="Times New Roman"/>
                <a:cs typeface="Times New Roman"/>
              </a:rPr>
              <a:t>Ebrei che i </a:t>
            </a:r>
            <a:r>
              <a:rPr sz="1200" spc="-5" dirty="0">
                <a:latin typeface="Times New Roman"/>
                <a:cs typeface="Times New Roman"/>
              </a:rPr>
              <a:t>Gentili venivano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campo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vangelo. Fu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insegnava </a:t>
            </a:r>
            <a:r>
              <a:rPr sz="1200" spc="-5" dirty="0">
                <a:latin typeface="Times New Roman"/>
                <a:cs typeface="Times New Roman"/>
              </a:rPr>
              <a:t>alla folla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amici intimi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portarono al Maestro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che avrebbe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645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(1626.7) 144:8.2 </a:t>
            </a:r>
            <a:r>
              <a:rPr sz="1200" spc="-5" dirty="0">
                <a:latin typeface="Times New Roman"/>
                <a:cs typeface="Times New Roman"/>
              </a:rPr>
              <a:t>Giovanni era </a:t>
            </a:r>
            <a:r>
              <a:rPr sz="1200" dirty="0">
                <a:latin typeface="Times New Roman"/>
                <a:cs typeface="Times New Roman"/>
              </a:rPr>
              <a:t>ora in </a:t>
            </a: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da un anno e mezzo, e </a:t>
            </a:r>
            <a:r>
              <a:rPr sz="1200" spc="-5" dirty="0">
                <a:latin typeface="Times New Roman"/>
                <a:cs typeface="Times New Roman"/>
              </a:rPr>
              <a:t>per quasi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tempo Gesù </a:t>
            </a:r>
            <a:r>
              <a:rPr sz="1200" dirty="0">
                <a:latin typeface="Times New Roman"/>
                <a:cs typeface="Times New Roman"/>
              </a:rPr>
              <a:t>aveva lavorato molto  </a:t>
            </a:r>
            <a:r>
              <a:rPr sz="1200" spc="-5" dirty="0">
                <a:latin typeface="Times New Roman"/>
                <a:cs typeface="Times New Roman"/>
              </a:rPr>
              <a:t>discretamente;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dunque da </a:t>
            </a:r>
            <a:r>
              <a:rPr sz="1200" spc="-5" dirty="0">
                <a:latin typeface="Times New Roman"/>
                <a:cs typeface="Times New Roman"/>
              </a:rPr>
              <a:t>meravigliarsi che Giovanni </a:t>
            </a:r>
            <a:r>
              <a:rPr sz="1200" dirty="0">
                <a:latin typeface="Times New Roman"/>
                <a:cs typeface="Times New Roman"/>
              </a:rPr>
              <a:t>fosse indotto ad </a:t>
            </a:r>
            <a:r>
              <a:rPr sz="1200" spc="-5" dirty="0">
                <a:latin typeface="Times New Roman"/>
                <a:cs typeface="Times New Roman"/>
              </a:rPr>
              <a:t>informarsi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regno. Gli </a:t>
            </a:r>
            <a:r>
              <a:rPr sz="1200" dirty="0">
                <a:latin typeface="Times New Roman"/>
                <a:cs typeface="Times New Roman"/>
              </a:rPr>
              <a:t>amici 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Giovanni</a:t>
            </a:r>
            <a:endParaRPr sz="1200">
              <a:latin typeface="Times New Roman"/>
              <a:cs typeface="Times New Roman"/>
            </a:endParaRPr>
          </a:p>
          <a:p>
            <a:pPr marL="76200" marR="1416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interruppero 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dicendogli: “Giovanni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chiederti </a:t>
            </a:r>
            <a:r>
              <a:rPr sz="1200" dirty="0">
                <a:latin typeface="Times New Roman"/>
                <a:cs typeface="Times New Roman"/>
              </a:rPr>
              <a:t>— sei tu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o  dobbiamo </a:t>
            </a:r>
            <a:r>
              <a:rPr sz="1200" spc="-5" dirty="0">
                <a:latin typeface="Times New Roman"/>
                <a:cs typeface="Times New Roman"/>
              </a:rPr>
              <a:t>cercarne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(1626.8) 144:8.3 </a:t>
            </a:r>
            <a:r>
              <a:rPr sz="1200" spc="-5" dirty="0">
                <a:latin typeface="Times New Roman"/>
                <a:cs typeface="Times New Roman"/>
              </a:rPr>
              <a:t>Gesù si fermò per dire agli 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Giovanni: “Ritornate </a:t>
            </a:r>
            <a:r>
              <a:rPr sz="1200" dirty="0">
                <a:latin typeface="Times New Roman"/>
                <a:cs typeface="Times New Roman"/>
              </a:rPr>
              <a:t>a dire 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che non è dimenticato. </a:t>
            </a:r>
            <a:r>
              <a:rPr sz="1200" spc="-5" dirty="0">
                <a:latin typeface="Times New Roman"/>
                <a:cs typeface="Times New Roman"/>
              </a:rPr>
              <a:t>Raccontategli quello  che </a:t>
            </a:r>
            <a:r>
              <a:rPr sz="1200" dirty="0">
                <a:latin typeface="Times New Roman"/>
                <a:cs typeface="Times New Roman"/>
              </a:rPr>
              <a:t>avete visto e udito, che 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predicata ai </a:t>
            </a:r>
            <a:r>
              <a:rPr sz="1200" dirty="0">
                <a:latin typeface="Times New Roman"/>
                <a:cs typeface="Times New Roman"/>
              </a:rPr>
              <a:t>poveri.” 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ebbe parlato ancora ai messaggeri </a:t>
            </a:r>
            <a:r>
              <a:rPr sz="1200" dirty="0">
                <a:latin typeface="Times New Roman"/>
                <a:cs typeface="Times New Roman"/>
              </a:rPr>
              <a:t>di Giovanni,  </a:t>
            </a:r>
            <a:r>
              <a:rPr sz="1200" spc="-5" dirty="0">
                <a:latin typeface="Times New Roman"/>
                <a:cs typeface="Times New Roman"/>
              </a:rPr>
              <a:t>si girò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folla e </a:t>
            </a:r>
            <a:r>
              <a:rPr sz="1200" spc="-5" dirty="0">
                <a:latin typeface="Times New Roman"/>
                <a:cs typeface="Times New Roman"/>
              </a:rPr>
              <a:t>disse: “Non </a:t>
            </a:r>
            <a:r>
              <a:rPr sz="1200" dirty="0">
                <a:latin typeface="Times New Roman"/>
                <a:cs typeface="Times New Roman"/>
              </a:rPr>
              <a:t>crediate </a:t>
            </a:r>
            <a:r>
              <a:rPr sz="1200" spc="-5" dirty="0">
                <a:latin typeface="Times New Roman"/>
                <a:cs typeface="Times New Roman"/>
              </a:rPr>
              <a:t>che Giovanni </a:t>
            </a:r>
            <a:r>
              <a:rPr sz="1200" dirty="0">
                <a:latin typeface="Times New Roman"/>
                <a:cs typeface="Times New Roman"/>
              </a:rPr>
              <a:t>dubiti 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Egli s’informa soltanto per  rassicurare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 </a:t>
            </a:r>
            <a:r>
              <a:rPr sz="1200" dirty="0">
                <a:latin typeface="Times New Roman"/>
                <a:cs typeface="Times New Roman"/>
              </a:rPr>
              <a:t>poli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miei </a:t>
            </a:r>
            <a:r>
              <a:rPr sz="1200" dirty="0">
                <a:latin typeface="Times New Roman"/>
                <a:cs typeface="Times New Roman"/>
              </a:rPr>
              <a:t>discepoli.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non è un debole. </a:t>
            </a:r>
            <a:r>
              <a:rPr sz="1200" spc="-5" dirty="0">
                <a:latin typeface="Times New Roman"/>
                <a:cs typeface="Times New Roman"/>
              </a:rPr>
              <a:t>Permettete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chieda </a:t>
            </a:r>
            <a:r>
              <a:rPr sz="1200" dirty="0">
                <a:latin typeface="Times New Roman"/>
                <a:cs typeface="Times New Roman"/>
              </a:rPr>
              <a:t>a voi che </a:t>
            </a:r>
            <a:r>
              <a:rPr sz="1200" spc="-5" dirty="0">
                <a:latin typeface="Times New Roman"/>
                <a:cs typeface="Times New Roman"/>
              </a:rPr>
              <a:t>avete  ascoltato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prima che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lo mettesse in </a:t>
            </a:r>
            <a:r>
              <a:rPr sz="1200" spc="-5" dirty="0">
                <a:latin typeface="Times New Roman"/>
                <a:cs typeface="Times New Roman"/>
              </a:rPr>
              <a:t>prigione: che cosa avete </a:t>
            </a:r>
            <a:r>
              <a:rPr sz="1200" dirty="0">
                <a:latin typeface="Times New Roman"/>
                <a:cs typeface="Times New Roman"/>
              </a:rPr>
              <a:t>visto in Giovanni — una </a:t>
            </a:r>
            <a:r>
              <a:rPr sz="1200" spc="-5" dirty="0">
                <a:latin typeface="Times New Roman"/>
                <a:cs typeface="Times New Roman"/>
              </a:rPr>
              <a:t>canna </a:t>
            </a:r>
            <a:r>
              <a:rPr sz="1200" dirty="0">
                <a:latin typeface="Times New Roman"/>
                <a:cs typeface="Times New Roman"/>
              </a:rPr>
              <a:t>scossa </a:t>
            </a:r>
            <a:r>
              <a:rPr sz="1200" spc="-5" dirty="0">
                <a:latin typeface="Times New Roman"/>
                <a:cs typeface="Times New Roman"/>
              </a:rPr>
              <a:t>dal  vento? 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dall’umore bizzarro ed abbigliato con vestiti morbidi? Di </a:t>
            </a:r>
            <a:r>
              <a:rPr sz="1200" dirty="0">
                <a:latin typeface="Times New Roman"/>
                <a:cs typeface="Times New Roman"/>
              </a:rPr>
              <a:t>norma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vestiti </a:t>
            </a:r>
            <a:r>
              <a:rPr sz="1200" spc="-5" dirty="0">
                <a:latin typeface="Times New Roman"/>
                <a:cs typeface="Times New Roman"/>
              </a:rPr>
              <a:t>sontuosamente </a:t>
            </a:r>
            <a:r>
              <a:rPr sz="1200" dirty="0">
                <a:latin typeface="Times New Roman"/>
                <a:cs typeface="Times New Roman"/>
              </a:rPr>
              <a:t>e vivono  </a:t>
            </a:r>
            <a:r>
              <a:rPr sz="1200" spc="-5" dirty="0">
                <a:latin typeface="Times New Roman"/>
                <a:cs typeface="Times New Roman"/>
              </a:rPr>
              <a:t>nel lusso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nelle corti dei </a:t>
            </a:r>
            <a:r>
              <a:rPr sz="1200" dirty="0">
                <a:latin typeface="Times New Roman"/>
                <a:cs typeface="Times New Roman"/>
              </a:rPr>
              <a:t>re e nelle </a:t>
            </a:r>
            <a:r>
              <a:rPr sz="1200" spc="-5" dirty="0">
                <a:latin typeface="Times New Roman"/>
                <a:cs typeface="Times New Roman"/>
              </a:rPr>
              <a:t>dimore dei ricchi. 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avete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guardando Giovanni? Un profeta? Sì, </a:t>
            </a:r>
            <a:r>
              <a:rPr sz="1200" dirty="0">
                <a:latin typeface="Times New Roman"/>
                <a:cs typeface="Times New Roman"/>
              </a:rPr>
              <a:t>vi dico,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scritto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Giovanni: ‘Ecco,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mando </a:t>
            </a:r>
            <a:r>
              <a:rPr sz="1200" dirty="0">
                <a:latin typeface="Times New Roman"/>
                <a:cs typeface="Times New Roman"/>
              </a:rPr>
              <a:t>il mio messaggero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te; </a:t>
            </a:r>
            <a:r>
              <a:rPr sz="1200" spc="-5" dirty="0">
                <a:latin typeface="Times New Roman"/>
                <a:cs typeface="Times New Roman"/>
              </a:rPr>
              <a:t>egli preparerà </a:t>
            </a:r>
            <a:r>
              <a:rPr sz="1200" dirty="0">
                <a:latin typeface="Times New Roman"/>
                <a:cs typeface="Times New Roman"/>
              </a:rPr>
              <a:t>la via davanti a  te.’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03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(1627.1) 144:8.4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vi dico,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coloro che sono nati </a:t>
            </a:r>
            <a:r>
              <a:rPr sz="1200" dirty="0">
                <a:latin typeface="Times New Roman"/>
                <a:cs typeface="Times New Roman"/>
              </a:rPr>
              <a:t>da donna non ne è </a:t>
            </a:r>
            <a:r>
              <a:rPr sz="1200" spc="-5" dirty="0">
                <a:latin typeface="Times New Roman"/>
                <a:cs typeface="Times New Roman"/>
              </a:rPr>
              <a:t>cresciuto </a:t>
            </a:r>
            <a:r>
              <a:rPr sz="1200" dirty="0">
                <a:latin typeface="Times New Roman"/>
                <a:cs typeface="Times New Roman"/>
              </a:rPr>
              <a:t>uno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Battista;  </a:t>
            </a:r>
            <a:r>
              <a:rPr sz="1200" spc="-5" dirty="0">
                <a:latin typeface="Times New Roman"/>
                <a:cs typeface="Times New Roman"/>
              </a:rPr>
              <a:t>tuttavia, anche </a:t>
            </a:r>
            <a:r>
              <a:rPr sz="1200" dirty="0">
                <a:latin typeface="Times New Roman"/>
                <a:cs typeface="Times New Roman"/>
              </a:rPr>
              <a:t>il più piccolo nel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più grande di lui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dallo spirito e </a:t>
            </a:r>
            <a:r>
              <a:rPr sz="1200" spc="-5" dirty="0">
                <a:latin typeface="Times New Roman"/>
                <a:cs typeface="Times New Roman"/>
              </a:rPr>
              <a:t>sa che </a:t>
            </a:r>
            <a:r>
              <a:rPr sz="1200" dirty="0">
                <a:latin typeface="Times New Roman"/>
                <a:cs typeface="Times New Roman"/>
              </a:rPr>
              <a:t>è divenuto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70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36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(1627.2) 144:8.5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quelli che ascoltarono Gesù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giorno si sottoposero al </a:t>
            </a:r>
            <a:r>
              <a:rPr sz="1200" dirty="0">
                <a:latin typeface="Times New Roman"/>
                <a:cs typeface="Times New Roman"/>
              </a:rPr>
              <a:t>battesimo di Giovanni, </a:t>
            </a:r>
            <a:r>
              <a:rPr sz="1200" spc="-5" dirty="0">
                <a:latin typeface="Times New Roman"/>
                <a:cs typeface="Times New Roman"/>
              </a:rPr>
              <a:t>proclamando così  pubblicamente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entrata nel regno.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di Giovanni da </a:t>
            </a:r>
            <a:r>
              <a:rPr sz="1200" spc="-5" dirty="0">
                <a:latin typeface="Times New Roman"/>
                <a:cs typeface="Times New Roman"/>
              </a:rPr>
              <a:t>quel giorno rimasero strettamente legati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Gesù. Questa  circostanza segnò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effettiva dei discepoli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con quelli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2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(1627.3) 144:8.6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ebbero conversato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Abner, partirono per Macheronte </a:t>
            </a:r>
            <a:r>
              <a:rPr sz="1200" dirty="0">
                <a:latin typeface="Times New Roman"/>
                <a:cs typeface="Times New Roman"/>
              </a:rPr>
              <a:t>per raccontare tutto ciò a Giovanni.  </a:t>
            </a:r>
            <a:r>
              <a:rPr sz="1200" spc="-5" dirty="0">
                <a:latin typeface="Times New Roman"/>
                <a:cs typeface="Times New Roman"/>
              </a:rPr>
              <a:t>Egli fu grandemente confortato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fede fu </a:t>
            </a:r>
            <a:r>
              <a:rPr sz="1200" spc="-5" dirty="0">
                <a:latin typeface="Times New Roman"/>
                <a:cs typeface="Times New Roman"/>
              </a:rPr>
              <a:t>fortificata dalle </a:t>
            </a:r>
            <a:r>
              <a:rPr sz="1200" dirty="0">
                <a:latin typeface="Times New Roman"/>
                <a:cs typeface="Times New Roman"/>
              </a:rPr>
              <a:t>parole di Gesù e </a:t>
            </a:r>
            <a:r>
              <a:rPr sz="1200" spc="-5" dirty="0">
                <a:latin typeface="Times New Roman"/>
                <a:cs typeface="Times New Roman"/>
              </a:rPr>
              <a:t>dal messaggio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Abner.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(1627.4) 144:8.7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pomeriggio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continuò ad insegnare, dicendo: </a:t>
            </a:r>
            <a:r>
              <a:rPr sz="1200" dirty="0">
                <a:latin typeface="Times New Roman"/>
                <a:cs typeface="Times New Roman"/>
              </a:rPr>
              <a:t>“Ma a </a:t>
            </a:r>
            <a:r>
              <a:rPr sz="1200" spc="-5" dirty="0">
                <a:latin typeface="Times New Roman"/>
                <a:cs typeface="Times New Roman"/>
              </a:rPr>
              <a:t>che cosa paragonerò questa </a:t>
            </a:r>
            <a:r>
              <a:rPr sz="1200" dirty="0">
                <a:latin typeface="Times New Roman"/>
                <a:cs typeface="Times New Roman"/>
              </a:rPr>
              <a:t>generazione?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di  voi non </a:t>
            </a:r>
            <a:r>
              <a:rPr sz="1200" spc="-5" dirty="0">
                <a:latin typeface="Times New Roman"/>
                <a:cs typeface="Times New Roman"/>
              </a:rPr>
              <a:t>riceveranno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insegnamento.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assomigliate </a:t>
            </a:r>
            <a:r>
              <a:rPr sz="1200" dirty="0">
                <a:latin typeface="Times New Roman"/>
                <a:cs typeface="Times New Roman"/>
              </a:rPr>
              <a:t>a dei bambini </a:t>
            </a:r>
            <a:r>
              <a:rPr sz="1200" spc="-5" dirty="0">
                <a:latin typeface="Times New Roman"/>
                <a:cs typeface="Times New Roman"/>
              </a:rPr>
              <a:t>che giocano nella </a:t>
            </a:r>
            <a:r>
              <a:rPr sz="1200" spc="5" dirty="0">
                <a:latin typeface="Times New Roman"/>
                <a:cs typeface="Times New Roman"/>
              </a:rPr>
              <a:t>piazza  </a:t>
            </a:r>
            <a:r>
              <a:rPr sz="1200" spc="-5" dirty="0">
                <a:latin typeface="Times New Roman"/>
                <a:cs typeface="Times New Roman"/>
              </a:rPr>
              <a:t>del mercato, che </a:t>
            </a:r>
            <a:r>
              <a:rPr sz="1200" dirty="0">
                <a:latin typeface="Times New Roman"/>
                <a:cs typeface="Times New Roman"/>
              </a:rPr>
              <a:t>chiamano i </a:t>
            </a:r>
            <a:r>
              <a:rPr sz="1200" spc="-5" dirty="0">
                <a:latin typeface="Times New Roman"/>
                <a:cs typeface="Times New Roman"/>
              </a:rPr>
              <a:t>loro compagni </a:t>
            </a:r>
            <a:r>
              <a:rPr sz="1200" dirty="0">
                <a:latin typeface="Times New Roman"/>
                <a:cs typeface="Times New Roman"/>
              </a:rPr>
              <a:t>e dicono: </a:t>
            </a:r>
            <a:r>
              <a:rPr sz="1200" spc="-5" dirty="0">
                <a:latin typeface="Times New Roman"/>
                <a:cs typeface="Times New Roman"/>
              </a:rPr>
              <a:t>‘Abbiamo suonato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flauto </a:t>
            </a:r>
            <a:r>
              <a:rPr sz="1200" dirty="0">
                <a:latin typeface="Times New Roman"/>
                <a:cs typeface="Times New Roman"/>
              </a:rPr>
              <a:t>per voi e non </a:t>
            </a:r>
            <a:r>
              <a:rPr sz="1200" spc="-5" dirty="0">
                <a:latin typeface="Times New Roman"/>
                <a:cs typeface="Times New Roman"/>
              </a:rPr>
              <a:t>avete danzato; abbiamo gemuto </a:t>
            </a:r>
            <a:r>
              <a:rPr sz="1200" dirty="0">
                <a:latin typeface="Times New Roman"/>
                <a:cs typeface="Times New Roman"/>
              </a:rPr>
              <a:t>e  non vi siete </a:t>
            </a:r>
            <a:r>
              <a:rPr sz="1200" spc="-5" dirty="0">
                <a:latin typeface="Times New Roman"/>
                <a:cs typeface="Times New Roman"/>
              </a:rPr>
              <a:t>addolorati.’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cosa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certuni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mangiando </a:t>
            </a:r>
            <a:r>
              <a:rPr sz="1200" dirty="0">
                <a:latin typeface="Times New Roman"/>
                <a:cs typeface="Times New Roman"/>
              </a:rPr>
              <a:t>né bevendo, </a:t>
            </a:r>
            <a:r>
              <a:rPr sz="1200" spc="-5" dirty="0">
                <a:latin typeface="Times New Roman"/>
                <a:cs typeface="Times New Roman"/>
              </a:rPr>
              <a:t>ed hanno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demone.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viene mangiando </a:t>
            </a:r>
            <a:r>
              <a:rPr sz="1200" dirty="0">
                <a:latin typeface="Times New Roman"/>
                <a:cs typeface="Times New Roman"/>
              </a:rPr>
              <a:t>e bevendo, e </a:t>
            </a:r>
            <a:r>
              <a:rPr sz="1200" spc="-5" dirty="0">
                <a:latin typeface="Times New Roman"/>
                <a:cs typeface="Times New Roman"/>
              </a:rPr>
              <a:t>queste stesse </a:t>
            </a:r>
            <a:r>
              <a:rPr sz="1200" dirty="0">
                <a:latin typeface="Times New Roman"/>
                <a:cs typeface="Times New Roman"/>
              </a:rPr>
              <a:t>persone dicono: </a:t>
            </a:r>
            <a:r>
              <a:rPr sz="1200" spc="-5" dirty="0">
                <a:latin typeface="Times New Roman"/>
                <a:cs typeface="Times New Roman"/>
              </a:rPr>
              <a:t>‘Guardate, </a:t>
            </a:r>
            <a:r>
              <a:rPr sz="1200" dirty="0">
                <a:latin typeface="Times New Roman"/>
                <a:cs typeface="Times New Roman"/>
              </a:rPr>
              <a:t>è un ingordo e un bevitore di  vino, un amico </a:t>
            </a:r>
            <a:r>
              <a:rPr sz="1200" spc="-5" dirty="0">
                <a:latin typeface="Times New Roman"/>
                <a:cs typeface="Times New Roman"/>
              </a:rPr>
              <a:t>dei Pubblicani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peccatori!’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saggezza è </a:t>
            </a:r>
            <a:r>
              <a:rPr sz="1200" spc="-5" dirty="0">
                <a:latin typeface="Times New Roman"/>
                <a:cs typeface="Times New Roman"/>
              </a:rPr>
              <a:t>giustificata dai suoi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(1627.5) 144:8.8 </a:t>
            </a:r>
            <a:r>
              <a:rPr sz="1200" spc="-5" dirty="0">
                <a:latin typeface="Times New Roman"/>
                <a:cs typeface="Times New Roman"/>
              </a:rPr>
              <a:t>“Sembra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celeste abbia nascosto alcune </a:t>
            </a:r>
            <a:r>
              <a:rPr sz="1200" dirty="0">
                <a:latin typeface="Times New Roman"/>
                <a:cs typeface="Times New Roman"/>
              </a:rPr>
              <a:t>di queste verità </a:t>
            </a:r>
            <a:r>
              <a:rPr sz="1200" spc="-5" dirty="0">
                <a:latin typeface="Times New Roman"/>
                <a:cs typeface="Times New Roman"/>
              </a:rPr>
              <a:t>ai saggi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superbi, mentre </a:t>
            </a:r>
            <a:r>
              <a:rPr sz="1200" dirty="0">
                <a:latin typeface="Times New Roman"/>
                <a:cs typeface="Times New Roman"/>
              </a:rPr>
              <a:t>le ha </a:t>
            </a:r>
            <a:r>
              <a:rPr sz="1200" spc="-5" dirty="0">
                <a:latin typeface="Times New Roman"/>
                <a:cs typeface="Times New Roman"/>
              </a:rPr>
              <a:t>rivelate ai  bambini.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fa </a:t>
            </a:r>
            <a:r>
              <a:rPr sz="1200" dirty="0">
                <a:latin typeface="Times New Roman"/>
                <a:cs typeface="Times New Roman"/>
              </a:rPr>
              <a:t>bene tutte le </a:t>
            </a:r>
            <a:r>
              <a:rPr sz="1200" spc="-5" dirty="0">
                <a:latin typeface="Times New Roman"/>
                <a:cs typeface="Times New Roman"/>
              </a:rPr>
              <a:t>cose;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si </a:t>
            </a:r>
            <a:r>
              <a:rPr sz="1200" dirty="0">
                <a:latin typeface="Times New Roman"/>
                <a:cs typeface="Times New Roman"/>
              </a:rPr>
              <a:t>rivela </a:t>
            </a:r>
            <a:r>
              <a:rPr sz="1200" spc="-5" dirty="0">
                <a:latin typeface="Times New Roman"/>
                <a:cs typeface="Times New Roman"/>
              </a:rPr>
              <a:t>all’universo con </a:t>
            </a:r>
            <a:r>
              <a:rPr sz="1200" dirty="0">
                <a:latin typeface="Times New Roman"/>
                <a:cs typeface="Times New Roman"/>
              </a:rPr>
              <a:t>metodi di </a:t>
            </a:r>
            <a:r>
              <a:rPr sz="1200" spc="-5" dirty="0">
                <a:latin typeface="Times New Roman"/>
                <a:cs typeface="Times New Roman"/>
              </a:rPr>
              <a:t>propria scelta. Venite dunque, </a:t>
            </a:r>
            <a:r>
              <a:rPr sz="1200" dirty="0">
                <a:latin typeface="Times New Roman"/>
                <a:cs typeface="Times New Roman"/>
              </a:rPr>
              <a:t>voi tutti che  </a:t>
            </a:r>
            <a:r>
              <a:rPr sz="1200" spc="-5" dirty="0">
                <a:latin typeface="Times New Roman"/>
                <a:cs typeface="Times New Roman"/>
              </a:rPr>
              <a:t>penate </a:t>
            </a:r>
            <a:r>
              <a:rPr sz="1200" dirty="0">
                <a:latin typeface="Times New Roman"/>
                <a:cs typeface="Times New Roman"/>
              </a:rPr>
              <a:t>e portate </a:t>
            </a:r>
            <a:r>
              <a:rPr sz="1200" spc="-5" dirty="0">
                <a:latin typeface="Times New Roman"/>
                <a:cs typeface="Times New Roman"/>
              </a:rPr>
              <a:t>pesanti fardelli,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troverete riposo per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anima. Prendete su </a:t>
            </a:r>
            <a:r>
              <a:rPr sz="1200" dirty="0">
                <a:latin typeface="Times New Roman"/>
                <a:cs typeface="Times New Roman"/>
              </a:rPr>
              <a:t>di voi il </a:t>
            </a:r>
            <a:r>
              <a:rPr sz="1200" spc="-5" dirty="0">
                <a:latin typeface="Times New Roman"/>
                <a:cs typeface="Times New Roman"/>
              </a:rPr>
              <a:t>giogo </a:t>
            </a:r>
            <a:r>
              <a:rPr sz="1200" dirty="0">
                <a:latin typeface="Times New Roman"/>
                <a:cs typeface="Times New Roman"/>
              </a:rPr>
              <a:t>divino e sperimenterete la pace di  </a:t>
            </a:r>
            <a:r>
              <a:rPr sz="1200" spc="-5" dirty="0">
                <a:latin typeface="Times New Roman"/>
                <a:cs typeface="Times New Roman"/>
              </a:rPr>
              <a:t>Dio che oltrepassa ogni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comprensione.”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 Giovanni il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Battista</a:t>
            </a:r>
            <a:endParaRPr sz="1600">
              <a:latin typeface="Times New Roman"/>
              <a:cs typeface="Times New Roman"/>
            </a:endParaRPr>
          </a:p>
          <a:p>
            <a:pPr marL="88900" marR="508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(1627.6) 144:9.1 </a:t>
            </a:r>
            <a:r>
              <a:rPr sz="1200" spc="-5" dirty="0">
                <a:latin typeface="Times New Roman"/>
                <a:cs typeface="Times New Roman"/>
              </a:rPr>
              <a:t>Giovanni il Battista fu giustiziato per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 Antipa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del 10 </a:t>
            </a:r>
            <a:r>
              <a:rPr sz="1200" spc="-5" dirty="0">
                <a:latin typeface="Times New Roman"/>
                <a:cs typeface="Times New Roman"/>
              </a:rPr>
              <a:t>gennaio dell’anno </a:t>
            </a:r>
            <a:r>
              <a:rPr sz="1200" dirty="0">
                <a:latin typeface="Times New Roman"/>
                <a:cs typeface="Times New Roman"/>
              </a:rPr>
              <a:t>28 d.C.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  alcuni discepoli </a:t>
            </a:r>
            <a:r>
              <a:rPr sz="1200" dirty="0">
                <a:latin typeface="Times New Roman"/>
                <a:cs typeface="Times New Roman"/>
              </a:rPr>
              <a:t>di Giovanni che </a:t>
            </a:r>
            <a:r>
              <a:rPr sz="1200" spc="-5" dirty="0">
                <a:latin typeface="Times New Roman"/>
                <a:cs typeface="Times New Roman"/>
              </a:rPr>
              <a:t>erano andati </a:t>
            </a:r>
            <a:r>
              <a:rPr sz="1200" dirty="0">
                <a:latin typeface="Times New Roman"/>
                <a:cs typeface="Times New Roman"/>
              </a:rPr>
              <a:t>a Macheronte seppero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esecuzione </a:t>
            </a:r>
            <a:r>
              <a:rPr sz="1200" dirty="0">
                <a:latin typeface="Times New Roman"/>
                <a:cs typeface="Times New Roman"/>
              </a:rPr>
              <a:t>e andarono da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chiederne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corpo,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39734" cy="14370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posero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tomba. Più tardi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inumarono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Sebaste,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villaggio </a:t>
            </a:r>
            <a:r>
              <a:rPr sz="1200" dirty="0">
                <a:latin typeface="Times New Roman"/>
                <a:cs typeface="Times New Roman"/>
              </a:rPr>
              <a:t>in cui abitava </a:t>
            </a:r>
            <a:r>
              <a:rPr sz="1200" spc="-5" dirty="0">
                <a:latin typeface="Times New Roman"/>
                <a:cs typeface="Times New Roman"/>
              </a:rPr>
              <a:t>Abner.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seguente, </a:t>
            </a:r>
            <a:r>
              <a:rPr sz="1200" dirty="0">
                <a:latin typeface="Times New Roman"/>
                <a:cs typeface="Times New Roman"/>
              </a:rPr>
              <a:t>12 </a:t>
            </a:r>
            <a:r>
              <a:rPr sz="1200" spc="-5" dirty="0">
                <a:latin typeface="Times New Roman"/>
                <a:cs typeface="Times New Roman"/>
              </a:rPr>
              <a:t>gennaio,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nord verso il </a:t>
            </a:r>
            <a:r>
              <a:rPr sz="1200" spc="-5" dirty="0">
                <a:latin typeface="Times New Roman"/>
                <a:cs typeface="Times New Roman"/>
              </a:rPr>
              <a:t>campo degli apostoli </a:t>
            </a:r>
            <a:r>
              <a:rPr sz="1200" dirty="0">
                <a:latin typeface="Times New Roman"/>
                <a:cs typeface="Times New Roman"/>
              </a:rPr>
              <a:t>di Giovanni 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Pella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raccontarono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della </a:t>
            </a:r>
            <a:r>
              <a:rPr sz="1200" dirty="0">
                <a:latin typeface="Times New Roman"/>
                <a:cs typeface="Times New Roman"/>
              </a:rPr>
              <a:t>morte di Giovanni.  </a:t>
            </a:r>
            <a:r>
              <a:rPr sz="1200" spc="-5" dirty="0">
                <a:latin typeface="Times New Roman"/>
                <a:cs typeface="Times New Roman"/>
              </a:rPr>
              <a:t>Quando Gesù ebbe ascoltato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rapporto, congedò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e, radunati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ventiquattro, disse: “Giovanni </a:t>
            </a:r>
            <a:r>
              <a:rPr sz="1200" dirty="0">
                <a:latin typeface="Times New Roman"/>
                <a:cs typeface="Times New Roman"/>
              </a:rPr>
              <a:t>è morto. Erode lo ha  </a:t>
            </a:r>
            <a:r>
              <a:rPr sz="1200" spc="-5" dirty="0">
                <a:latin typeface="Times New Roman"/>
                <a:cs typeface="Times New Roman"/>
              </a:rPr>
              <a:t>fatto decapitare. Questa </a:t>
            </a:r>
            <a:r>
              <a:rPr sz="1200" dirty="0">
                <a:latin typeface="Times New Roman"/>
                <a:cs typeface="Times New Roman"/>
              </a:rPr>
              <a:t>sera tenete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congiunto e </a:t>
            </a:r>
            <a:r>
              <a:rPr sz="1200" spc="-5" dirty="0">
                <a:latin typeface="Times New Roman"/>
                <a:cs typeface="Times New Roman"/>
              </a:rPr>
              <a:t>sistemate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affari.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aspetteremo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lungo.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l’ora di proclamare il </a:t>
            </a:r>
            <a:r>
              <a:rPr sz="1200" spc="-5" dirty="0">
                <a:latin typeface="Times New Roman"/>
                <a:cs typeface="Times New Roman"/>
              </a:rPr>
              <a:t>regno apertamente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potenza. Domani andremo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Galilea.”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635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(1627.7) 144:9.2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stabilito, </a:t>
            </a:r>
            <a:r>
              <a:rPr sz="1200" dirty="0">
                <a:latin typeface="Times New Roman"/>
                <a:cs typeface="Times New Roman"/>
              </a:rPr>
              <a:t>il mattino </a:t>
            </a:r>
            <a:r>
              <a:rPr sz="1200" spc="-5" dirty="0">
                <a:latin typeface="Times New Roman"/>
                <a:cs typeface="Times New Roman"/>
              </a:rPr>
              <a:t>presto del </a:t>
            </a:r>
            <a:r>
              <a:rPr sz="1200" dirty="0">
                <a:latin typeface="Times New Roman"/>
                <a:cs typeface="Times New Roman"/>
              </a:rPr>
              <a:t>13 </a:t>
            </a:r>
            <a:r>
              <a:rPr sz="1200" spc="-5" dirty="0">
                <a:latin typeface="Times New Roman"/>
                <a:cs typeface="Times New Roman"/>
              </a:rPr>
              <a:t>gennaio dell’anno </a:t>
            </a:r>
            <a:r>
              <a:rPr sz="1200" dirty="0">
                <a:latin typeface="Times New Roman"/>
                <a:cs typeface="Times New Roman"/>
              </a:rPr>
              <a:t>28 d.C.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apostoli, accompagnati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circa  venticinque discepoli, si misero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Cafarnao ed alloggiarono quella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casa 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Zebedeo.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31175" cy="33458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145: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Quattro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giorni movimentati a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Cafarnao</a:t>
            </a:r>
            <a:endParaRPr sz="2200">
              <a:latin typeface="Times New Roman"/>
              <a:cs typeface="Times New Roman"/>
            </a:endParaRPr>
          </a:p>
          <a:p>
            <a:pPr marL="63500" marR="6096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(1628.1) 145:0.1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13 </a:t>
            </a:r>
            <a:r>
              <a:rPr sz="1200" spc="-5" dirty="0">
                <a:latin typeface="Times New Roman"/>
                <a:cs typeface="Times New Roman"/>
              </a:rPr>
              <a:t>gennaio.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d’abitudine essi installarono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quartier generale nella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Betsaida. Ora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a morte, </a:t>
            </a:r>
            <a:r>
              <a:rPr sz="1200" spc="-5" dirty="0">
                <a:latin typeface="Times New Roman"/>
                <a:cs typeface="Times New Roman"/>
              </a:rPr>
              <a:t>Gesù si preparò </a:t>
            </a:r>
            <a:r>
              <a:rPr sz="1200" dirty="0">
                <a:latin typeface="Times New Roman"/>
                <a:cs typeface="Times New Roman"/>
              </a:rPr>
              <a:t>a lanciarsi  </a:t>
            </a:r>
            <a:r>
              <a:rPr sz="1200" spc="-5" dirty="0">
                <a:latin typeface="Times New Roman"/>
                <a:cs typeface="Times New Roman"/>
              </a:rPr>
              <a:t>apertamente 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pubblica in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che Gesù era </a:t>
            </a:r>
            <a:r>
              <a:rPr sz="1200" dirty="0">
                <a:latin typeface="Times New Roman"/>
                <a:cs typeface="Times New Roman"/>
              </a:rPr>
              <a:t>tornato </a:t>
            </a:r>
            <a:r>
              <a:rPr sz="1200" spc="-5" dirty="0">
                <a:latin typeface="Times New Roman"/>
                <a:cs typeface="Times New Roman"/>
              </a:rPr>
              <a:t>si sparse rapidamente </a:t>
            </a:r>
            <a:r>
              <a:rPr sz="1200" dirty="0">
                <a:latin typeface="Times New Roman"/>
                <a:cs typeface="Times New Roman"/>
              </a:rPr>
              <a:t>in tutta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l’indomani mattina presto Maria, </a:t>
            </a:r>
            <a:r>
              <a:rPr sz="1200" dirty="0">
                <a:latin typeface="Times New Roman"/>
                <a:cs typeface="Times New Roman"/>
              </a:rPr>
              <a:t>la madre di </a:t>
            </a:r>
            <a:r>
              <a:rPr sz="1200" spc="-5" dirty="0">
                <a:latin typeface="Times New Roman"/>
                <a:cs typeface="Times New Roman"/>
              </a:rPr>
              <a:t>Gesù, si affrettò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per Nazaret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a </a:t>
            </a:r>
            <a:r>
              <a:rPr sz="1200" spc="-5" dirty="0">
                <a:latin typeface="Times New Roman"/>
                <a:cs typeface="Times New Roman"/>
              </a:rPr>
              <a:t>suo figlio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Giuseppe.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373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(1628.2) 145:0.2 </a:t>
            </a:r>
            <a:r>
              <a:rPr sz="1200" spc="-5" dirty="0">
                <a:latin typeface="Times New Roman"/>
                <a:cs typeface="Times New Roman"/>
              </a:rPr>
              <a:t>Gesù passò mercoledì, giovedì </a:t>
            </a:r>
            <a:r>
              <a:rPr sz="1200" dirty="0">
                <a:latin typeface="Times New Roman"/>
                <a:cs typeface="Times New Roman"/>
              </a:rPr>
              <a:t>e venerdì a casa di </a:t>
            </a:r>
            <a:r>
              <a:rPr sz="1200" spc="-5" dirty="0">
                <a:latin typeface="Times New Roman"/>
                <a:cs typeface="Times New Roman"/>
              </a:rPr>
              <a:t>Zebedeo ad istruire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in </a:t>
            </a:r>
            <a:r>
              <a:rPr sz="1200" spc="-5" dirty="0">
                <a:latin typeface="Times New Roman"/>
                <a:cs typeface="Times New Roman"/>
              </a:rPr>
              <a:t>preparazione al loro </a:t>
            </a:r>
            <a:r>
              <a:rPr sz="1200" dirty="0">
                <a:latin typeface="Times New Roman"/>
                <a:cs typeface="Times New Roman"/>
              </a:rPr>
              <a:t>primo  </a:t>
            </a:r>
            <a:r>
              <a:rPr sz="1200" spc="-5" dirty="0">
                <a:latin typeface="Times New Roman"/>
                <a:cs typeface="Times New Roman"/>
              </a:rPr>
              <a:t>ampio 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pubblica. Egli ricevette ed </a:t>
            </a:r>
            <a:r>
              <a:rPr sz="1200" dirty="0">
                <a:latin typeface="Times New Roman"/>
                <a:cs typeface="Times New Roman"/>
              </a:rPr>
              <a:t>istruì, </a:t>
            </a:r>
            <a:r>
              <a:rPr sz="1200" spc="-5" dirty="0">
                <a:latin typeface="Times New Roman"/>
                <a:cs typeface="Times New Roman"/>
              </a:rPr>
              <a:t>singolarmente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gruppi, anche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cercatori sinceri. </a:t>
            </a:r>
            <a:r>
              <a:rPr sz="1200" dirty="0">
                <a:latin typeface="Times New Roman"/>
                <a:cs typeface="Times New Roman"/>
              </a:rPr>
              <a:t>Tramite  </a:t>
            </a:r>
            <a:r>
              <a:rPr sz="1200" spc="-5" dirty="0">
                <a:latin typeface="Times New Roman"/>
                <a:cs typeface="Times New Roman"/>
              </a:rPr>
              <a:t>Andrea egli prese </a:t>
            </a:r>
            <a:r>
              <a:rPr sz="1200" dirty="0">
                <a:latin typeface="Times New Roman"/>
                <a:cs typeface="Times New Roman"/>
              </a:rPr>
              <a:t>accordi per </a:t>
            </a:r>
            <a:r>
              <a:rPr sz="1200" spc="-5" dirty="0">
                <a:latin typeface="Times New Roman"/>
                <a:cs typeface="Times New Roman"/>
              </a:rPr>
              <a:t>parlare nella </a:t>
            </a:r>
            <a:r>
              <a:rPr sz="1200" dirty="0">
                <a:latin typeface="Times New Roman"/>
                <a:cs typeface="Times New Roman"/>
              </a:rPr>
              <a:t>sinagoga il </a:t>
            </a:r>
            <a:r>
              <a:rPr sz="1200" spc="-5" dirty="0">
                <a:latin typeface="Times New Roman"/>
                <a:cs typeface="Times New Roman"/>
              </a:rPr>
              <a:t>giorno del </a:t>
            </a:r>
            <a:r>
              <a:rPr sz="1200" dirty="0">
                <a:latin typeface="Times New Roman"/>
                <a:cs typeface="Times New Roman"/>
              </a:rPr>
              <a:t>sabato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(1628.3) 145:0.3 </a:t>
            </a:r>
            <a:r>
              <a:rPr sz="1200" spc="-5" dirty="0">
                <a:latin typeface="Times New Roman"/>
                <a:cs typeface="Times New Roman"/>
              </a:rPr>
              <a:t>Venerdì sera tardi </a:t>
            </a:r>
            <a:r>
              <a:rPr sz="1200" dirty="0">
                <a:latin typeface="Times New Roman"/>
                <a:cs typeface="Times New Roman"/>
              </a:rPr>
              <a:t>Rut, la </a:t>
            </a:r>
            <a:r>
              <a:rPr sz="1200" spc="-5" dirty="0">
                <a:latin typeface="Times New Roman"/>
                <a:cs typeface="Times New Roman"/>
              </a:rPr>
              <a:t>sorella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gli fece </a:t>
            </a:r>
            <a:r>
              <a:rPr sz="1200" dirty="0">
                <a:latin typeface="Times New Roman"/>
                <a:cs typeface="Times New Roman"/>
              </a:rPr>
              <a:t>segretamente visita. Essi </a:t>
            </a:r>
            <a:r>
              <a:rPr sz="1200" spc="-5" dirty="0">
                <a:latin typeface="Times New Roman"/>
                <a:cs typeface="Times New Roman"/>
              </a:rPr>
              <a:t>passarono quasi </a:t>
            </a:r>
            <a:r>
              <a:rPr sz="1200" dirty="0">
                <a:latin typeface="Times New Roman"/>
                <a:cs typeface="Times New Roman"/>
              </a:rPr>
              <a:t>un’ora assieme 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battello ancorato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riva. </a:t>
            </a:r>
            <a:r>
              <a:rPr sz="1200" spc="-5" dirty="0">
                <a:latin typeface="Times New Roman"/>
                <a:cs typeface="Times New Roman"/>
              </a:rPr>
              <a:t>Nessun essere </a:t>
            </a:r>
            <a:r>
              <a:rPr sz="1200" dirty="0">
                <a:latin typeface="Times New Roman"/>
                <a:cs typeface="Times New Roman"/>
              </a:rPr>
              <a:t>umano, salvo Giovanni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seppe mai di questa visita, e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raccomandato </a:t>
            </a:r>
            <a:r>
              <a:rPr sz="1200" dirty="0">
                <a:latin typeface="Times New Roman"/>
                <a:cs typeface="Times New Roman"/>
              </a:rPr>
              <a:t>di non parlarne a </a:t>
            </a:r>
            <a:r>
              <a:rPr sz="1200" spc="-5" dirty="0">
                <a:latin typeface="Times New Roman"/>
                <a:cs typeface="Times New Roman"/>
              </a:rPr>
              <a:t>nessuno. </a:t>
            </a:r>
            <a:r>
              <a:rPr sz="1200" dirty="0">
                <a:latin typeface="Times New Roman"/>
                <a:cs typeface="Times New Roman"/>
              </a:rPr>
              <a:t>Rut fu il solo </a:t>
            </a:r>
            <a:r>
              <a:rPr sz="1200" spc="-5" dirty="0">
                <a:latin typeface="Times New Roman"/>
                <a:cs typeface="Times New Roman"/>
              </a:rPr>
              <a:t>membro della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credette costantemente </a:t>
            </a:r>
            <a:r>
              <a:rPr sz="1200" dirty="0">
                <a:latin typeface="Times New Roman"/>
                <a:cs typeface="Times New Roman"/>
              </a:rPr>
              <a:t>e fermamente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missione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fin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sua iniziale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di coscienza spirituale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movimentato ministero,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morte,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risurrezione 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ascensione. Ed infine </a:t>
            </a:r>
            <a:r>
              <a:rPr sz="1200" spc="-5" dirty="0">
                <a:latin typeface="Times New Roman"/>
                <a:cs typeface="Times New Roman"/>
              </a:rPr>
              <a:t>essa passò </a:t>
            </a:r>
            <a:r>
              <a:rPr sz="1200" dirty="0">
                <a:latin typeface="Times New Roman"/>
                <a:cs typeface="Times New Roman"/>
              </a:rPr>
              <a:t>nei mondi </a:t>
            </a:r>
            <a:r>
              <a:rPr sz="1200" spc="-5" dirty="0">
                <a:latin typeface="Times New Roman"/>
                <a:cs typeface="Times New Roman"/>
              </a:rPr>
              <a:t>dell’aldilà senza aver mai </a:t>
            </a:r>
            <a:r>
              <a:rPr sz="1200" dirty="0">
                <a:latin typeface="Times New Roman"/>
                <a:cs typeface="Times New Roman"/>
              </a:rPr>
              <a:t>dubitato </a:t>
            </a:r>
            <a:r>
              <a:rPr sz="1200" spc="-5" dirty="0">
                <a:latin typeface="Times New Roman"/>
                <a:cs typeface="Times New Roman"/>
              </a:rPr>
              <a:t>del carattere  soprannaturale della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fratello-padre.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terrena,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Rut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principale consolazione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crudeli prove del suo giudizio,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rifiuto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crocifissione.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2925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retata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pesce</a:t>
            </a:r>
            <a:endParaRPr sz="1600">
              <a:latin typeface="Times New Roman"/>
              <a:cs typeface="Times New Roman"/>
            </a:endParaRPr>
          </a:p>
          <a:p>
            <a:pPr marL="63500" marR="110489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(1628.4) 145:1.1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venerdì mattina di </a:t>
            </a:r>
            <a:r>
              <a:rPr sz="1200" spc="-5" dirty="0">
                <a:latin typeface="Times New Roman"/>
                <a:cs typeface="Times New Roman"/>
              </a:rPr>
              <a:t>questa stessa settimana, mentre Gesù stava insegnando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spinse così vicino </a:t>
            </a:r>
            <a:r>
              <a:rPr sz="1200" dirty="0">
                <a:latin typeface="Times New Roman"/>
                <a:cs typeface="Times New Roman"/>
              </a:rPr>
              <a:t>al  bordo </a:t>
            </a:r>
            <a:r>
              <a:rPr sz="1200" spc="-5" dirty="0">
                <a:latin typeface="Times New Roman"/>
                <a:cs typeface="Times New Roman"/>
              </a:rPr>
              <a:t>dell’acqua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segno a dei </a:t>
            </a:r>
            <a:r>
              <a:rPr sz="1200" spc="-5" dirty="0">
                <a:latin typeface="Times New Roman"/>
                <a:cs typeface="Times New Roman"/>
              </a:rPr>
              <a:t>pescatori che stavano su </a:t>
            </a:r>
            <a:r>
              <a:rPr sz="1200" dirty="0">
                <a:latin typeface="Times New Roman"/>
                <a:cs typeface="Times New Roman"/>
              </a:rPr>
              <a:t>un battello vicino di venire in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soccorso. </a:t>
            </a:r>
            <a:r>
              <a:rPr sz="1200" spc="-5" dirty="0">
                <a:latin typeface="Times New Roman"/>
                <a:cs typeface="Times New Roman"/>
              </a:rPr>
              <a:t>Salito sul battello,  egli continuò ad </a:t>
            </a:r>
            <a:r>
              <a:rPr sz="1200" dirty="0">
                <a:latin typeface="Times New Roman"/>
                <a:cs typeface="Times New Roman"/>
              </a:rPr>
              <a:t>istruire la </a:t>
            </a:r>
            <a:r>
              <a:rPr sz="1200" spc="-5" dirty="0">
                <a:latin typeface="Times New Roman"/>
                <a:cs typeface="Times New Roman"/>
              </a:rPr>
              <a:t>folla riunita per </a:t>
            </a:r>
            <a:r>
              <a:rPr sz="1200" dirty="0">
                <a:latin typeface="Times New Roman"/>
                <a:cs typeface="Times New Roman"/>
              </a:rPr>
              <a:t>più di due </a:t>
            </a:r>
            <a:r>
              <a:rPr sz="1200" spc="-5" dirty="0">
                <a:latin typeface="Times New Roman"/>
                <a:cs typeface="Times New Roman"/>
              </a:rPr>
              <a:t>ore. Questo battello si chiamava “Simone”;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battello da pesca di  Simon Pietro </a:t>
            </a:r>
            <a:r>
              <a:rPr sz="1200" spc="-5" dirty="0">
                <a:latin typeface="Times New Roman"/>
                <a:cs typeface="Times New Roman"/>
              </a:rPr>
              <a:t>ed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costruito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stesso.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mattino il battello </a:t>
            </a:r>
            <a:r>
              <a:rPr sz="1200" spc="-5" dirty="0">
                <a:latin typeface="Times New Roman"/>
                <a:cs typeface="Times New Roman"/>
              </a:rPr>
              <a:t>era utilizzato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e da  due suoi </a:t>
            </a:r>
            <a:r>
              <a:rPr sz="1200" spc="-5" dirty="0">
                <a:latin typeface="Times New Roman"/>
                <a:cs typeface="Times New Roman"/>
              </a:rPr>
              <a:t>associati, che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tornando </a:t>
            </a:r>
            <a:r>
              <a:rPr sz="1200" dirty="0">
                <a:latin typeface="Times New Roman"/>
                <a:cs typeface="Times New Roman"/>
              </a:rPr>
              <a:t>verso la vicina </a:t>
            </a:r>
            <a:r>
              <a:rPr sz="1200" spc="-5" dirty="0">
                <a:latin typeface="Times New Roman"/>
                <a:cs typeface="Times New Roman"/>
              </a:rPr>
              <a:t>costa </a:t>
            </a:r>
            <a:r>
              <a:rPr sz="1200" dirty="0">
                <a:latin typeface="Times New Roman"/>
                <a:cs typeface="Times New Roman"/>
              </a:rPr>
              <a:t>dopo una notte di </a:t>
            </a:r>
            <a:r>
              <a:rPr sz="1200" spc="-5" dirty="0">
                <a:latin typeface="Times New Roman"/>
                <a:cs typeface="Times New Roman"/>
              </a:rPr>
              <a:t>pesca infruttuosa sul lago. Essi stavano </a:t>
            </a:r>
            <a:r>
              <a:rPr sz="1200" spc="5" dirty="0">
                <a:latin typeface="Times New Roman"/>
                <a:cs typeface="Times New Roman"/>
              </a:rPr>
              <a:t>pulendo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rammendando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reti quando Gesù </a:t>
            </a:r>
            <a:r>
              <a:rPr sz="1200" dirty="0">
                <a:latin typeface="Times New Roman"/>
                <a:cs typeface="Times New Roman"/>
              </a:rPr>
              <a:t>chiese loro 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9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(1628.5) 145:1.2 </a:t>
            </a:r>
            <a:r>
              <a:rPr sz="1200" spc="-5" dirty="0">
                <a:latin typeface="Times New Roman"/>
                <a:cs typeface="Times New Roman"/>
              </a:rPr>
              <a:t>Dopo che Gesù ebbe finito d’istruire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folla, </a:t>
            </a:r>
            <a:r>
              <a:rPr sz="1200" dirty="0">
                <a:latin typeface="Times New Roman"/>
                <a:cs typeface="Times New Roman"/>
              </a:rPr>
              <a:t>disse a Davide: “Poiché </a:t>
            </a:r>
            <a:r>
              <a:rPr sz="1200" spc="-5" dirty="0">
                <a:latin typeface="Times New Roman"/>
                <a:cs typeface="Times New Roman"/>
              </a:rPr>
              <a:t>hai perso tempo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in mio aiuto,  </a:t>
            </a:r>
            <a:r>
              <a:rPr sz="1200" spc="-5" dirty="0">
                <a:latin typeface="Times New Roman"/>
                <a:cs typeface="Times New Roman"/>
              </a:rPr>
              <a:t>permettimi </a:t>
            </a:r>
            <a:r>
              <a:rPr sz="1200" dirty="0">
                <a:latin typeface="Times New Roman"/>
                <a:cs typeface="Times New Roman"/>
              </a:rPr>
              <a:t>ora di </a:t>
            </a:r>
            <a:r>
              <a:rPr sz="1200" spc="-5" dirty="0">
                <a:latin typeface="Times New Roman"/>
                <a:cs typeface="Times New Roman"/>
              </a:rPr>
              <a:t>lavorare con </a:t>
            </a:r>
            <a:r>
              <a:rPr sz="1200" dirty="0">
                <a:latin typeface="Times New Roman"/>
                <a:cs typeface="Times New Roman"/>
              </a:rPr>
              <a:t>te. </a:t>
            </a:r>
            <a:r>
              <a:rPr sz="1200" spc="-5" dirty="0">
                <a:latin typeface="Times New Roman"/>
                <a:cs typeface="Times New Roman"/>
              </a:rPr>
              <a:t>Andiamo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pescare; dirigiti verso </a:t>
            </a:r>
            <a:r>
              <a:rPr sz="1200" dirty="0">
                <a:latin typeface="Times New Roman"/>
                <a:cs typeface="Times New Roman"/>
              </a:rPr>
              <a:t>i fondali che sono </a:t>
            </a:r>
            <a:r>
              <a:rPr sz="1200" spc="-5" dirty="0">
                <a:latin typeface="Times New Roman"/>
                <a:cs typeface="Times New Roman"/>
              </a:rPr>
              <a:t>laggiù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getta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reti </a:t>
            </a:r>
            <a:r>
              <a:rPr sz="1200" dirty="0">
                <a:latin typeface="Times New Roman"/>
                <a:cs typeface="Times New Roman"/>
              </a:rPr>
              <a:t>per una retata.” </a:t>
            </a:r>
            <a:r>
              <a:rPr sz="1200" spc="-5" dirty="0">
                <a:latin typeface="Times New Roman"/>
                <a:cs typeface="Times New Roman"/>
              </a:rPr>
              <a:t>Ma  Simone,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assistenti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rispose: “Maestro,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inutile. Abbiamo faticato </a:t>
            </a:r>
            <a:r>
              <a:rPr sz="1200" dirty="0">
                <a:latin typeface="Times New Roman"/>
                <a:cs typeface="Times New Roman"/>
              </a:rPr>
              <a:t>tutta la notte e non </a:t>
            </a:r>
            <a:r>
              <a:rPr sz="1200" spc="-5" dirty="0">
                <a:latin typeface="Times New Roman"/>
                <a:cs typeface="Times New Roman"/>
              </a:rPr>
              <a:t>abbiamo preso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nulla;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poiché lo </a:t>
            </a:r>
            <a:r>
              <a:rPr sz="1200" spc="-5" dirty="0">
                <a:latin typeface="Times New Roman"/>
                <a:cs typeface="Times New Roman"/>
              </a:rPr>
              <a:t>chiedi </a:t>
            </a:r>
            <a:r>
              <a:rPr sz="1200" dirty="0">
                <a:latin typeface="Times New Roman"/>
                <a:cs typeface="Times New Roman"/>
              </a:rPr>
              <a:t>tu, </a:t>
            </a:r>
            <a:r>
              <a:rPr sz="1200" spc="-5" dirty="0">
                <a:latin typeface="Times New Roman"/>
                <a:cs typeface="Times New Roman"/>
              </a:rPr>
              <a:t>usciremo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getteremo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reti.”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Simone acconsentì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le direttive di </a:t>
            </a:r>
            <a:r>
              <a:rPr sz="1200" spc="-5" dirty="0">
                <a:latin typeface="Times New Roman"/>
                <a:cs typeface="Times New Roman"/>
              </a:rPr>
              <a:t>Gesù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padrone,  Davide, 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cenno. Quando furono giunti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indicato da </a:t>
            </a:r>
            <a:r>
              <a:rPr sz="1200" spc="-5" dirty="0">
                <a:latin typeface="Times New Roman"/>
                <a:cs typeface="Times New Roman"/>
              </a:rPr>
              <a:t>Gesù, essi gettarono </a:t>
            </a:r>
            <a:r>
              <a:rPr sz="1200" dirty="0">
                <a:latin typeface="Times New Roman"/>
                <a:cs typeface="Times New Roman"/>
              </a:rPr>
              <a:t>giù le loro </a:t>
            </a:r>
            <a:r>
              <a:rPr sz="1200" spc="-5" dirty="0">
                <a:latin typeface="Times New Roman"/>
                <a:cs typeface="Times New Roman"/>
              </a:rPr>
              <a:t>reti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una tale 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pesce </a:t>
            </a:r>
            <a:r>
              <a:rPr sz="1200" dirty="0">
                <a:latin typeface="Times New Roman"/>
                <a:cs typeface="Times New Roman"/>
              </a:rPr>
              <a:t>da temere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reti si lacerassero, cosicché fecero segno ai loro compagni </a:t>
            </a:r>
            <a:r>
              <a:rPr sz="1200" dirty="0">
                <a:latin typeface="Times New Roman"/>
                <a:cs typeface="Times New Roman"/>
              </a:rPr>
              <a:t>sulla riva di </a:t>
            </a:r>
            <a:r>
              <a:rPr sz="1200" spc="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aiuto.</a:t>
            </a:r>
            <a:endParaRPr sz="1200">
              <a:latin typeface="Times New Roman"/>
              <a:cs typeface="Times New Roman"/>
            </a:endParaRPr>
          </a:p>
          <a:p>
            <a:pPr marL="63500" marR="304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riempito completamente tre </a:t>
            </a:r>
            <a:r>
              <a:rPr sz="1200" dirty="0">
                <a:latin typeface="Times New Roman"/>
                <a:cs typeface="Times New Roman"/>
              </a:rPr>
              <a:t>battelli di </a:t>
            </a:r>
            <a:r>
              <a:rPr sz="1200" spc="-5" dirty="0">
                <a:latin typeface="Times New Roman"/>
                <a:cs typeface="Times New Roman"/>
              </a:rPr>
              <a:t>pesce, quasi </a:t>
            </a:r>
            <a:r>
              <a:rPr sz="1200" dirty="0">
                <a:latin typeface="Times New Roman"/>
                <a:cs typeface="Times New Roman"/>
              </a:rPr>
              <a:t>al punto da </a:t>
            </a:r>
            <a:r>
              <a:rPr sz="1200" spc="-5" dirty="0">
                <a:latin typeface="Times New Roman"/>
                <a:cs typeface="Times New Roman"/>
              </a:rPr>
              <a:t>farli affondare,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si gettò alle ginocchia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Gesù, dicendo: “Allontanati </a:t>
            </a:r>
            <a:r>
              <a:rPr sz="1200" dirty="0">
                <a:latin typeface="Times New Roman"/>
                <a:cs typeface="Times New Roman"/>
              </a:rPr>
              <a:t>da me,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peccatore.” </a:t>
            </a:r>
            <a:r>
              <a:rPr sz="1200" dirty="0">
                <a:latin typeface="Times New Roman"/>
                <a:cs typeface="Times New Roman"/>
              </a:rPr>
              <a:t>Simone e tutti </a:t>
            </a:r>
            <a:r>
              <a:rPr sz="1200" spc="-5" dirty="0">
                <a:latin typeface="Times New Roman"/>
                <a:cs typeface="Times New Roman"/>
              </a:rPr>
              <a:t>coloro che avevano </a:t>
            </a:r>
            <a:r>
              <a:rPr sz="1200" dirty="0">
                <a:latin typeface="Times New Roman"/>
                <a:cs typeface="Times New Roman"/>
              </a:rPr>
              <a:t>partecipato a questo  </a:t>
            </a:r>
            <a:r>
              <a:rPr sz="1200" spc="-5" dirty="0">
                <a:latin typeface="Times New Roman"/>
                <a:cs typeface="Times New Roman"/>
              </a:rPr>
              <a:t>episodio furono </a:t>
            </a:r>
            <a:r>
              <a:rPr sz="1200" dirty="0">
                <a:latin typeface="Times New Roman"/>
                <a:cs typeface="Times New Roman"/>
              </a:rPr>
              <a:t>stupefatti da </a:t>
            </a:r>
            <a:r>
              <a:rPr sz="1200" spc="-5" dirty="0">
                <a:latin typeface="Times New Roman"/>
                <a:cs typeface="Times New Roman"/>
              </a:rPr>
              <a:t>questa retata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pesce. Da quel giorno Davide Zebedeo, </a:t>
            </a:r>
            <a:r>
              <a:rPr sz="1200" dirty="0">
                <a:latin typeface="Times New Roman"/>
                <a:cs typeface="Times New Roman"/>
              </a:rPr>
              <a:t>questo Simone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compagni  abbandonarono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reti e </a:t>
            </a:r>
            <a:r>
              <a:rPr sz="1200" spc="-5" dirty="0">
                <a:latin typeface="Times New Roman"/>
                <a:cs typeface="Times New Roman"/>
              </a:rPr>
              <a:t>seguirono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(1629.1) 145:1.3 </a:t>
            </a:r>
            <a:r>
              <a:rPr sz="1200" spc="-5" dirty="0">
                <a:latin typeface="Times New Roman"/>
                <a:cs typeface="Times New Roman"/>
              </a:rPr>
              <a:t>Ma questa non </a:t>
            </a:r>
            <a:r>
              <a:rPr sz="1200" dirty="0">
                <a:latin typeface="Times New Roman"/>
                <a:cs typeface="Times New Roman"/>
              </a:rPr>
              <a:t>fu in </a:t>
            </a:r>
            <a:r>
              <a:rPr sz="1200" spc="-5" dirty="0">
                <a:latin typeface="Times New Roman"/>
                <a:cs typeface="Times New Roman"/>
              </a:rPr>
              <a:t>alcun senso </a:t>
            </a:r>
            <a:r>
              <a:rPr sz="1200" dirty="0">
                <a:latin typeface="Times New Roman"/>
                <a:cs typeface="Times New Roman"/>
              </a:rPr>
              <a:t>una retata di </a:t>
            </a:r>
            <a:r>
              <a:rPr sz="1200" spc="-5" dirty="0">
                <a:latin typeface="Times New Roman"/>
                <a:cs typeface="Times New Roman"/>
              </a:rPr>
              <a:t>pesce </a:t>
            </a:r>
            <a:r>
              <a:rPr sz="1200" dirty="0">
                <a:latin typeface="Times New Roman"/>
                <a:cs typeface="Times New Roman"/>
              </a:rPr>
              <a:t>miracolosa.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profondo </a:t>
            </a:r>
            <a:r>
              <a:rPr sz="1200" dirty="0">
                <a:latin typeface="Times New Roman"/>
                <a:cs typeface="Times New Roman"/>
              </a:rPr>
              <a:t>studioso </a:t>
            </a:r>
            <a:r>
              <a:rPr sz="1200" spc="-5" dirty="0">
                <a:latin typeface="Times New Roman"/>
                <a:cs typeface="Times New Roman"/>
              </a:rPr>
              <a:t>della natura; </a:t>
            </a:r>
            <a:r>
              <a:rPr sz="1200" dirty="0">
                <a:latin typeface="Times New Roman"/>
                <a:cs typeface="Times New Roman"/>
              </a:rPr>
              <a:t>era un  </a:t>
            </a:r>
            <a:r>
              <a:rPr sz="1200" spc="-5" dirty="0">
                <a:latin typeface="Times New Roman"/>
                <a:cs typeface="Times New Roman"/>
              </a:rPr>
              <a:t>pescatore </a:t>
            </a:r>
            <a:r>
              <a:rPr sz="1200" dirty="0">
                <a:latin typeface="Times New Roman"/>
                <a:cs typeface="Times New Roman"/>
              </a:rPr>
              <a:t>esperto e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abitudini dei </a:t>
            </a:r>
            <a:r>
              <a:rPr sz="1200" dirty="0">
                <a:latin typeface="Times New Roman"/>
                <a:cs typeface="Times New Roman"/>
              </a:rPr>
              <a:t>pesci nel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occasione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semplicemente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indirizzato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785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797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i </a:t>
            </a:r>
            <a:r>
              <a:rPr sz="1200" spc="-5" dirty="0">
                <a:latin typeface="Times New Roman"/>
                <a:cs typeface="Times New Roman"/>
              </a:rPr>
              <a:t>pesci si trovavano solitamente </a:t>
            </a:r>
            <a:r>
              <a:rPr sz="1200" dirty="0">
                <a:latin typeface="Times New Roman"/>
                <a:cs typeface="Times New Roman"/>
              </a:rPr>
              <a:t>a quell’ora </a:t>
            </a:r>
            <a:r>
              <a:rPr sz="1200" spc="-5" dirty="0">
                <a:latin typeface="Times New Roman"/>
                <a:cs typeface="Times New Roman"/>
              </a:rPr>
              <a:t>del giorno. Ma </a:t>
            </a:r>
            <a:r>
              <a:rPr sz="1200" dirty="0">
                <a:latin typeface="Times New Roman"/>
                <a:cs typeface="Times New Roman"/>
              </a:rPr>
              <a:t>i discepoli di </a:t>
            </a:r>
            <a:r>
              <a:rPr sz="1200" spc="-5" dirty="0">
                <a:latin typeface="Times New Roman"/>
                <a:cs typeface="Times New Roman"/>
              </a:rPr>
              <a:t>Gesù considerarono  sempre questo </a:t>
            </a:r>
            <a:r>
              <a:rPr sz="1200" dirty="0">
                <a:latin typeface="Times New Roman"/>
                <a:cs typeface="Times New Roman"/>
              </a:rPr>
              <a:t>avvenimento un</a:t>
            </a:r>
            <a:r>
              <a:rPr sz="1200" spc="-5" dirty="0">
                <a:latin typeface="Times New Roman"/>
                <a:cs typeface="Times New Roman"/>
              </a:rPr>
              <a:t> miracolo.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Un pomeriggio alla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sinagoga</a:t>
            </a:r>
            <a:endParaRPr sz="1600">
              <a:latin typeface="Times New Roman"/>
              <a:cs typeface="Times New Roman"/>
            </a:endParaRPr>
          </a:p>
          <a:p>
            <a:pPr marL="88900" marR="12446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(1629.2) 145:2.1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seguente, </a:t>
            </a:r>
            <a:r>
              <a:rPr sz="1200" spc="-5" dirty="0">
                <a:latin typeface="Times New Roman"/>
                <a:cs typeface="Times New Roman"/>
              </a:rPr>
              <a:t>al 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sinagoga, Gesù predicò </a:t>
            </a:r>
            <a:r>
              <a:rPr sz="1200" dirty="0">
                <a:latin typeface="Times New Roman"/>
                <a:cs typeface="Times New Roman"/>
              </a:rPr>
              <a:t>il suo sermone </a:t>
            </a:r>
            <a:r>
              <a:rPr sz="1200" spc="-5" dirty="0">
                <a:latin typeface="Times New Roman"/>
                <a:cs typeface="Times New Roman"/>
              </a:rPr>
              <a:t>su “La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 è </a:t>
            </a:r>
            <a:r>
              <a:rPr sz="1200" spc="-5" dirty="0">
                <a:latin typeface="Times New Roman"/>
                <a:cs typeface="Times New Roman"/>
              </a:rPr>
              <a:t>nei cieli”.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predicato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Regno”. Nella </a:t>
            </a:r>
            <a:r>
              <a:rPr sz="1200" dirty="0">
                <a:latin typeface="Times New Roman"/>
                <a:cs typeface="Times New Roman"/>
              </a:rPr>
              <a:t>riunione </a:t>
            </a:r>
            <a:r>
              <a:rPr sz="1200" spc="-5" dirty="0">
                <a:latin typeface="Times New Roman"/>
                <a:cs typeface="Times New Roman"/>
              </a:rPr>
              <a:t>del giovedì sera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sinagoga Andrea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aveva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insegnato prendendo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argomento: “La </a:t>
            </a:r>
            <a:r>
              <a:rPr sz="1200" dirty="0">
                <a:latin typeface="Times New Roman"/>
                <a:cs typeface="Times New Roman"/>
              </a:rPr>
              <a:t>nuova via”.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particolare </a:t>
            </a:r>
            <a:r>
              <a:rPr sz="1200" spc="-5" dirty="0">
                <a:latin typeface="Times New Roman"/>
                <a:cs typeface="Times New Roman"/>
              </a:rPr>
              <a:t>periodo credevano </a:t>
            </a:r>
            <a:r>
              <a:rPr sz="1200" dirty="0">
                <a:latin typeface="Times New Roman"/>
                <a:cs typeface="Times New Roman"/>
              </a:rPr>
              <a:t>più persone 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Cafarnao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città della</a:t>
            </a:r>
            <a:r>
              <a:rPr sz="1200" dirty="0">
                <a:latin typeface="Times New Roman"/>
                <a:cs typeface="Times New Roman"/>
              </a:rPr>
              <a:t> 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0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(1629.3) 145:2.2 </a:t>
            </a:r>
            <a:r>
              <a:rPr sz="1200" spc="-5" dirty="0">
                <a:latin typeface="Times New Roman"/>
                <a:cs typeface="Times New Roman"/>
              </a:rPr>
              <a:t>Mentre Gesù insegnava nella </a:t>
            </a:r>
            <a:r>
              <a:rPr sz="1200" dirty="0">
                <a:latin typeface="Times New Roman"/>
                <a:cs typeface="Times New Roman"/>
              </a:rPr>
              <a:t>sinagoga </a:t>
            </a:r>
            <a:r>
              <a:rPr sz="1200" spc="-5" dirty="0">
                <a:latin typeface="Times New Roman"/>
                <a:cs typeface="Times New Roman"/>
              </a:rPr>
              <a:t>questo sabato </a:t>
            </a:r>
            <a:r>
              <a:rPr sz="1200" dirty="0">
                <a:latin typeface="Times New Roman"/>
                <a:cs typeface="Times New Roman"/>
              </a:rPr>
              <a:t>pomeriggio,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costume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testo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Legge, leggendo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Libro dell’Esodo: “E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servirai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Dio </a:t>
            </a:r>
            <a:r>
              <a:rPr sz="1200" dirty="0">
                <a:latin typeface="Times New Roman"/>
                <a:cs typeface="Times New Roman"/>
              </a:rPr>
              <a:t>tuo, ed egli benedirà il tuo pane e la tua </a:t>
            </a:r>
            <a:r>
              <a:rPr sz="1200" spc="-5" dirty="0">
                <a:latin typeface="Times New Roman"/>
                <a:cs typeface="Times New Roman"/>
              </a:rPr>
              <a:t>acqua, ed ogni </a:t>
            </a:r>
            <a:r>
              <a:rPr sz="1200" dirty="0">
                <a:latin typeface="Times New Roman"/>
                <a:cs typeface="Times New Roman"/>
              </a:rPr>
              <a:t>malattia  </a:t>
            </a:r>
            <a:r>
              <a:rPr sz="1200" spc="-5" dirty="0">
                <a:latin typeface="Times New Roman"/>
                <a:cs typeface="Times New Roman"/>
              </a:rPr>
              <a:t>sarà allontanata </a:t>
            </a:r>
            <a:r>
              <a:rPr sz="1200" dirty="0">
                <a:latin typeface="Times New Roman"/>
                <a:cs typeface="Times New Roman"/>
              </a:rPr>
              <a:t>da te.” </a:t>
            </a:r>
            <a:r>
              <a:rPr sz="1200" spc="-5" dirty="0">
                <a:latin typeface="Times New Roman"/>
                <a:cs typeface="Times New Roman"/>
              </a:rPr>
              <a:t>Egli scelse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testo </a:t>
            </a:r>
            <a:r>
              <a:rPr sz="1200" spc="-5" dirty="0">
                <a:latin typeface="Times New Roman"/>
                <a:cs typeface="Times New Roman"/>
              </a:rPr>
              <a:t>dai Profeti, leggendo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Isaia: “Sorgi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risplendi,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è venuta, e la 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del Signore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levata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te. L’oscurità </a:t>
            </a:r>
            <a:r>
              <a:rPr sz="1200" dirty="0">
                <a:latin typeface="Times New Roman"/>
                <a:cs typeface="Times New Roman"/>
              </a:rPr>
              <a:t>può coprire la terra e </a:t>
            </a:r>
            <a:r>
              <a:rPr sz="1200" spc="-5" dirty="0">
                <a:latin typeface="Times New Roman"/>
                <a:cs typeface="Times New Roman"/>
              </a:rPr>
              <a:t>fitte tenebre </a:t>
            </a:r>
            <a:r>
              <a:rPr sz="1200" dirty="0">
                <a:latin typeface="Times New Roman"/>
                <a:cs typeface="Times New Roman"/>
              </a:rPr>
              <a:t>coprire il popolo, ma lo spirito </a:t>
            </a:r>
            <a:r>
              <a:rPr sz="1200" spc="-5" dirty="0">
                <a:latin typeface="Times New Roman"/>
                <a:cs typeface="Times New Roman"/>
              </a:rPr>
              <a:t>del Signore si  leverà su </a:t>
            </a:r>
            <a:r>
              <a:rPr sz="1200" dirty="0">
                <a:latin typeface="Times New Roman"/>
                <a:cs typeface="Times New Roman"/>
              </a:rPr>
              <a:t>di te e 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vista in </a:t>
            </a:r>
            <a:r>
              <a:rPr sz="1200" spc="-5" dirty="0">
                <a:latin typeface="Times New Roman"/>
                <a:cs typeface="Times New Roman"/>
              </a:rPr>
              <a:t>te.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Gentili verranno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questa luce </a:t>
            </a:r>
            <a:r>
              <a:rPr sz="1200" dirty="0">
                <a:latin typeface="Times New Roman"/>
                <a:cs typeface="Times New Roman"/>
              </a:rPr>
              <a:t>e molte </a:t>
            </a:r>
            <a:r>
              <a:rPr sz="1200" spc="-5" dirty="0">
                <a:latin typeface="Times New Roman"/>
                <a:cs typeface="Times New Roman"/>
              </a:rPr>
              <a:t>grandi menti si </a:t>
            </a:r>
            <a:r>
              <a:rPr sz="1200" dirty="0">
                <a:latin typeface="Times New Roman"/>
                <a:cs typeface="Times New Roman"/>
              </a:rPr>
              <a:t>abbandoneranno  </a:t>
            </a:r>
            <a:r>
              <a:rPr sz="1200" spc="-5" dirty="0">
                <a:latin typeface="Times New Roman"/>
                <a:cs typeface="Times New Roman"/>
              </a:rPr>
              <a:t>allo splendore </a:t>
            </a:r>
            <a:r>
              <a:rPr sz="1200" dirty="0">
                <a:latin typeface="Times New Roman"/>
                <a:cs typeface="Times New Roman"/>
              </a:rPr>
              <a:t>di questa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81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(1629.4) 145:2.3 </a:t>
            </a:r>
            <a:r>
              <a:rPr sz="1200" spc="-5" dirty="0">
                <a:latin typeface="Times New Roman"/>
                <a:cs typeface="Times New Roman"/>
              </a:rPr>
              <a:t>Questo sermone fu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chiarire </a:t>
            </a:r>
            <a:r>
              <a:rPr sz="1200" dirty="0">
                <a:latin typeface="Times New Roman"/>
                <a:cs typeface="Times New Roman"/>
              </a:rPr>
              <a:t>il fatto che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un’</a:t>
            </a:r>
            <a:r>
              <a:rPr sz="1200" i="1" dirty="0">
                <a:latin typeface="Times New Roman"/>
                <a:cs typeface="Times New Roman"/>
              </a:rPr>
              <a:t>esperienza </a:t>
            </a:r>
            <a:r>
              <a:rPr sz="1200" i="1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altre  cose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13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(1629.5) 145:2.4 </a:t>
            </a:r>
            <a:r>
              <a:rPr sz="1200" spc="-5" dirty="0">
                <a:latin typeface="Times New Roman"/>
                <a:cs typeface="Times New Roman"/>
              </a:rPr>
              <a:t>“Voi sapete bene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se un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dal cuore </a:t>
            </a:r>
            <a:r>
              <a:rPr sz="1200" dirty="0">
                <a:latin typeface="Times New Roman"/>
                <a:cs typeface="Times New Roman"/>
              </a:rPr>
              <a:t>tenero ama la </a:t>
            </a:r>
            <a:r>
              <a:rPr sz="1200" spc="-5" dirty="0">
                <a:latin typeface="Times New Roman"/>
                <a:cs typeface="Times New Roman"/>
              </a:rPr>
              <a:t>sua famiglia come </a:t>
            </a:r>
            <a:r>
              <a:rPr sz="1200" dirty="0">
                <a:latin typeface="Times New Roman"/>
                <a:cs typeface="Times New Roman"/>
              </a:rPr>
              <a:t>un tutto, la </a:t>
            </a:r>
            <a:r>
              <a:rPr sz="1200" spc="-5" dirty="0">
                <a:latin typeface="Times New Roman"/>
                <a:cs typeface="Times New Roman"/>
              </a:rPr>
              <a:t>considera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causa del suo forte </a:t>
            </a:r>
            <a:r>
              <a:rPr sz="1200" dirty="0">
                <a:latin typeface="Times New Roman"/>
                <a:cs typeface="Times New Roman"/>
              </a:rPr>
              <a:t>affetto </a:t>
            </a:r>
            <a:r>
              <a:rPr sz="1200" spc="-5" dirty="0">
                <a:latin typeface="Times New Roman"/>
                <a:cs typeface="Times New Roman"/>
              </a:rPr>
              <a:t>per ciascun singolo </a:t>
            </a:r>
            <a:r>
              <a:rPr sz="1200" dirty="0">
                <a:latin typeface="Times New Roman"/>
                <a:cs typeface="Times New Roman"/>
              </a:rPr>
              <a:t>membro di quella </a:t>
            </a:r>
            <a:r>
              <a:rPr sz="1200" spc="-5" dirty="0">
                <a:latin typeface="Times New Roman"/>
                <a:cs typeface="Times New Roman"/>
              </a:rPr>
              <a:t>famiglia. Voi dovete cessare </a:t>
            </a:r>
            <a:r>
              <a:rPr sz="1200" dirty="0">
                <a:latin typeface="Times New Roman"/>
                <a:cs typeface="Times New Roman"/>
              </a:rPr>
              <a:t>di accostarvi 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cieli  come figli d’Israele,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dovete farlo come </a:t>
            </a:r>
            <a:r>
              <a:rPr sz="1200" i="1" dirty="0">
                <a:latin typeface="Times New Roman"/>
                <a:cs typeface="Times New Roman"/>
              </a:rPr>
              <a:t>figli di Dio.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in verità i </a:t>
            </a:r>
            <a:r>
              <a:rPr sz="1200" spc="-5" dirty="0">
                <a:latin typeface="Times New Roman"/>
                <a:cs typeface="Times New Roman"/>
              </a:rPr>
              <a:t>figli d’Israele,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9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è un figlio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venuto, </a:t>
            </a:r>
            <a:r>
              <a:rPr sz="1200" dirty="0">
                <a:latin typeface="Times New Roman"/>
                <a:cs typeface="Times New Roman"/>
              </a:rPr>
              <a:t>non 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ai figli d’Israele,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piuttosto a </a:t>
            </a:r>
            <a:r>
              <a:rPr sz="1200" spc="-5" dirty="0">
                <a:latin typeface="Times New Roman"/>
                <a:cs typeface="Times New Roman"/>
              </a:rPr>
              <a:t>portare questa </a:t>
            </a:r>
            <a:r>
              <a:rPr sz="1200" dirty="0">
                <a:latin typeface="Times New Roman"/>
                <a:cs typeface="Times New Roman"/>
              </a:rPr>
              <a:t>conoscenza 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misericordia al singolo </a:t>
            </a:r>
            <a:r>
              <a:rPr sz="1200" dirty="0">
                <a:latin typeface="Times New Roman"/>
                <a:cs typeface="Times New Roman"/>
              </a:rPr>
              <a:t>credente </a:t>
            </a:r>
            <a:r>
              <a:rPr sz="1200" spc="-5" dirty="0">
                <a:latin typeface="Times New Roman"/>
                <a:cs typeface="Times New Roman"/>
              </a:rPr>
              <a:t>come un’esperienza personale autentica.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 </a:t>
            </a:r>
            <a:r>
              <a:rPr sz="1200" dirty="0">
                <a:latin typeface="Times New Roman"/>
                <a:cs typeface="Times New Roman"/>
              </a:rPr>
              <a:t>vi hanno tutti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Yahweh si prende </a:t>
            </a:r>
            <a:r>
              <a:rPr sz="1200" dirty="0">
                <a:latin typeface="Times New Roman"/>
                <a:cs typeface="Times New Roman"/>
              </a:rPr>
              <a:t>cura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popolo, che </a:t>
            </a:r>
            <a:r>
              <a:rPr sz="1200" spc="-5" dirty="0">
                <a:latin typeface="Times New Roman"/>
                <a:cs typeface="Times New Roman"/>
              </a:rPr>
              <a:t>Dio ama Israele. Ma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tra di voi a proclamare  una </a:t>
            </a:r>
            <a:r>
              <a:rPr sz="1200" spc="-5" dirty="0">
                <a:latin typeface="Times New Roman"/>
                <a:cs typeface="Times New Roman"/>
              </a:rPr>
              <a:t>verità più grande,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anche molti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compreso, </a:t>
            </a:r>
            <a:r>
              <a:rPr sz="1200" dirty="0">
                <a:latin typeface="Times New Roman"/>
                <a:cs typeface="Times New Roman"/>
              </a:rPr>
              <a:t>la verità 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 ama —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</a:t>
            </a:r>
            <a:endParaRPr sz="1200">
              <a:latin typeface="Times New Roman"/>
              <a:cs typeface="Times New Roman"/>
            </a:endParaRPr>
          </a:p>
          <a:p>
            <a:pPr marL="76200" marR="3289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in quanto individui.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generazioni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avete avuto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nazionale </a:t>
            </a:r>
            <a:r>
              <a:rPr sz="1200" dirty="0">
                <a:latin typeface="Times New Roman"/>
                <a:cs typeface="Times New Roman"/>
              </a:rPr>
              <a:t>o razziale; ora 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donarvi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7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(1630.1) 145:2.5 </a:t>
            </a:r>
            <a:r>
              <a:rPr sz="1200" spc="-5" dirty="0">
                <a:latin typeface="Times New Roman"/>
                <a:cs typeface="Times New Roman"/>
              </a:rPr>
              <a:t>“Ma anche questa </a:t>
            </a:r>
            <a:r>
              <a:rPr sz="1200" dirty="0">
                <a:latin typeface="Times New Roman"/>
                <a:cs typeface="Times New Roman"/>
              </a:rPr>
              <a:t>non è un’idea nuova.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di voi, inclini </a:t>
            </a:r>
            <a:r>
              <a:rPr sz="1200" spc="-5" dirty="0">
                <a:latin typeface="Times New Roman"/>
                <a:cs typeface="Times New Roman"/>
              </a:rPr>
              <a:t>allo spirito, hanno conosciuto questa verità, </a:t>
            </a:r>
            <a:r>
              <a:rPr sz="1200" dirty="0">
                <a:latin typeface="Times New Roman"/>
                <a:cs typeface="Times New Roman"/>
              </a:rPr>
              <a:t>poiché alcuni 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ve </a:t>
            </a:r>
            <a:r>
              <a:rPr sz="1200" spc="-5" dirty="0">
                <a:latin typeface="Times New Roman"/>
                <a:cs typeface="Times New Roman"/>
              </a:rPr>
              <a:t>l’hanno </a:t>
            </a:r>
            <a:r>
              <a:rPr sz="1200" dirty="0">
                <a:latin typeface="Times New Roman"/>
                <a:cs typeface="Times New Roman"/>
              </a:rPr>
              <a:t>insegnata.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letto nelle Scritture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profeta Geremia </a:t>
            </a:r>
            <a:r>
              <a:rPr sz="1200" dirty="0">
                <a:latin typeface="Times New Roman"/>
                <a:cs typeface="Times New Roman"/>
              </a:rPr>
              <a:t>dice: </a:t>
            </a:r>
            <a:r>
              <a:rPr sz="1200" spc="-5" dirty="0">
                <a:latin typeface="Times New Roman"/>
                <a:cs typeface="Times New Roman"/>
              </a:rPr>
              <a:t>‘In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non si dirà più: i </a:t>
            </a:r>
            <a:r>
              <a:rPr sz="1200" spc="-5" dirty="0">
                <a:latin typeface="Times New Roman"/>
                <a:cs typeface="Times New Roman"/>
              </a:rPr>
              <a:t>padri  hanno mangiato dell’uva acerba </a:t>
            </a:r>
            <a:r>
              <a:rPr sz="1200" dirty="0">
                <a:latin typeface="Times New Roman"/>
                <a:cs typeface="Times New Roman"/>
              </a:rPr>
              <a:t>e i denti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irritati. Ogni </a:t>
            </a:r>
            <a:r>
              <a:rPr sz="1200" dirty="0">
                <a:latin typeface="Times New Roman"/>
                <a:cs typeface="Times New Roman"/>
              </a:rPr>
              <a:t>uomo morirà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propria iniquità;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che mangia  dell’uva </a:t>
            </a:r>
            <a:r>
              <a:rPr sz="1200" dirty="0">
                <a:latin typeface="Times New Roman"/>
                <a:cs typeface="Times New Roman"/>
              </a:rPr>
              <a:t>acerba avrà i denti </a:t>
            </a:r>
            <a:r>
              <a:rPr sz="1200" spc="-5" dirty="0">
                <a:latin typeface="Times New Roman"/>
                <a:cs typeface="Times New Roman"/>
              </a:rPr>
              <a:t>irritati. Ecco, </a:t>
            </a:r>
            <a:r>
              <a:rPr sz="1200" dirty="0">
                <a:latin typeface="Times New Roman"/>
                <a:cs typeface="Times New Roman"/>
              </a:rPr>
              <a:t>verranno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io farò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alleanza con </a:t>
            </a:r>
            <a:r>
              <a:rPr sz="1200" dirty="0">
                <a:latin typeface="Times New Roman"/>
                <a:cs typeface="Times New Roman"/>
              </a:rPr>
              <a:t>il mio popolo, non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secondo</a:t>
            </a: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l’alleanza che </a:t>
            </a:r>
            <a:r>
              <a:rPr sz="1200" dirty="0">
                <a:latin typeface="Times New Roman"/>
                <a:cs typeface="Times New Roman"/>
              </a:rPr>
              <a:t>ho concluso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padri </a:t>
            </a:r>
            <a:r>
              <a:rPr sz="1200" dirty="0">
                <a:latin typeface="Times New Roman"/>
                <a:cs typeface="Times New Roman"/>
              </a:rPr>
              <a:t>quando li ho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uscire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d’Egitto,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via. </a:t>
            </a:r>
            <a:r>
              <a:rPr sz="1200" spc="-5" dirty="0">
                <a:latin typeface="Times New Roman"/>
                <a:cs typeface="Times New Roman"/>
              </a:rPr>
              <a:t>Scriverò </a:t>
            </a:r>
            <a:r>
              <a:rPr sz="1200" dirty="0">
                <a:latin typeface="Times New Roman"/>
                <a:cs typeface="Times New Roman"/>
              </a:rPr>
              <a:t>anche la  mia legge </a:t>
            </a:r>
            <a:r>
              <a:rPr sz="1200" spc="-5" dirty="0">
                <a:latin typeface="Times New Roman"/>
                <a:cs typeface="Times New Roman"/>
              </a:rPr>
              <a:t>nel loro cuore.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sarò il </a:t>
            </a:r>
            <a:r>
              <a:rPr sz="1200" spc="-5" dirty="0">
                <a:latin typeface="Times New Roman"/>
                <a:cs typeface="Times New Roman"/>
              </a:rPr>
              <a:t>loro Dio ed essi saranno </a:t>
            </a:r>
            <a:r>
              <a:rPr sz="1200" dirty="0">
                <a:latin typeface="Times New Roman"/>
                <a:cs typeface="Times New Roman"/>
              </a:rPr>
              <a:t>il mio popolo.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giorno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diranno, ciascuno al suo </a:t>
            </a:r>
            <a:r>
              <a:rPr sz="1200" dirty="0">
                <a:latin typeface="Times New Roman"/>
                <a:cs typeface="Times New Roman"/>
              </a:rPr>
              <a:t>vicino,  </a:t>
            </a:r>
            <a:r>
              <a:rPr sz="1200" spc="-5" dirty="0">
                <a:latin typeface="Times New Roman"/>
                <a:cs typeface="Times New Roman"/>
              </a:rPr>
              <a:t>conosci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Signore? No! Perché essi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conosceranno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personalmente, dal </a:t>
            </a:r>
            <a:r>
              <a:rPr sz="1200" dirty="0">
                <a:latin typeface="Times New Roman"/>
                <a:cs typeface="Times New Roman"/>
              </a:rPr>
              <a:t>più umile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grande’.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(1630.2) 145:2.6 </a:t>
            </a:r>
            <a:r>
              <a:rPr sz="1200" spc="-5" dirty="0">
                <a:latin typeface="Times New Roman"/>
                <a:cs typeface="Times New Roman"/>
              </a:rPr>
              <a:t>“Non avete letto queste promesse? Non credete alle Scritture? Non comprendete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del profeta sono  compiute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vedete in questo </a:t>
            </a:r>
            <a:r>
              <a:rPr sz="1200" spc="-5" dirty="0">
                <a:latin typeface="Times New Roman"/>
                <a:cs typeface="Times New Roman"/>
              </a:rPr>
              <a:t>stesso giorno?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Geremia </a:t>
            </a:r>
            <a:r>
              <a:rPr sz="1200" dirty="0">
                <a:latin typeface="Times New Roman"/>
                <a:cs typeface="Times New Roman"/>
              </a:rPr>
              <a:t>non vi ha </a:t>
            </a:r>
            <a:r>
              <a:rPr sz="1200" spc="-5" dirty="0">
                <a:latin typeface="Times New Roman"/>
                <a:cs typeface="Times New Roman"/>
              </a:rPr>
              <a:t>esortato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a legarvi  a </a:t>
            </a:r>
            <a:r>
              <a:rPr sz="1200" spc="-5" dirty="0">
                <a:latin typeface="Times New Roman"/>
                <a:cs typeface="Times New Roman"/>
              </a:rPr>
              <a:t>Dio come </a:t>
            </a:r>
            <a:r>
              <a:rPr sz="1200" dirty="0">
                <a:latin typeface="Times New Roman"/>
                <a:cs typeface="Times New Roman"/>
              </a:rPr>
              <a:t>individui? </a:t>
            </a:r>
            <a:r>
              <a:rPr sz="1200" spc="-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Dio del cielo </a:t>
            </a:r>
            <a:r>
              <a:rPr sz="1200" dirty="0">
                <a:latin typeface="Times New Roman"/>
                <a:cs typeface="Times New Roman"/>
              </a:rPr>
              <a:t>sonderà i vostri </a:t>
            </a:r>
            <a:r>
              <a:rPr sz="1200" spc="-5" dirty="0">
                <a:latin typeface="Times New Roman"/>
                <a:cs typeface="Times New Roman"/>
              </a:rPr>
              <a:t>singoli cuori?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siete stati </a:t>
            </a:r>
            <a:r>
              <a:rPr sz="1200" dirty="0">
                <a:latin typeface="Times New Roman"/>
                <a:cs typeface="Times New Roman"/>
              </a:rPr>
              <a:t>avvertiti che il 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fallace </a:t>
            </a:r>
            <a:r>
              <a:rPr sz="1200" dirty="0">
                <a:latin typeface="Times New Roman"/>
                <a:cs typeface="Times New Roman"/>
              </a:rPr>
              <a:t>di qualunque cosa e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disperatamente</a:t>
            </a:r>
            <a:r>
              <a:rPr sz="1200" spc="-5" dirty="0">
                <a:latin typeface="Times New Roman"/>
                <a:cs typeface="Times New Roman"/>
              </a:rPr>
              <a:t> perverso?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(1630.3) 145:2.7 </a:t>
            </a:r>
            <a:r>
              <a:rPr sz="1200" spc="-5" dirty="0">
                <a:latin typeface="Times New Roman"/>
                <a:cs typeface="Times New Roman"/>
              </a:rPr>
              <a:t>“Non avete letto anche </a:t>
            </a:r>
            <a:r>
              <a:rPr sz="1200" dirty="0">
                <a:latin typeface="Times New Roman"/>
                <a:cs typeface="Times New Roman"/>
              </a:rPr>
              <a:t>dove Ezechiele 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ai vostri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nella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esperienza individuale?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utilizzerete </a:t>
            </a:r>
            <a:r>
              <a:rPr sz="1200" dirty="0">
                <a:latin typeface="Times New Roman"/>
                <a:cs typeface="Times New Roman"/>
              </a:rPr>
              <a:t>più il </a:t>
            </a:r>
            <a:r>
              <a:rPr sz="1200" spc="-5" dirty="0">
                <a:latin typeface="Times New Roman"/>
                <a:cs typeface="Times New Roman"/>
              </a:rPr>
              <a:t>proverbio che </a:t>
            </a:r>
            <a:r>
              <a:rPr sz="1200" dirty="0">
                <a:latin typeface="Times New Roman"/>
                <a:cs typeface="Times New Roman"/>
              </a:rPr>
              <a:t>dice: ‘I padri </a:t>
            </a:r>
            <a:r>
              <a:rPr sz="1200" spc="-5" dirty="0">
                <a:latin typeface="Times New Roman"/>
                <a:cs typeface="Times New Roman"/>
              </a:rPr>
              <a:t>hanno mangiato dell’uva acerba </a:t>
            </a:r>
            <a:r>
              <a:rPr sz="1200" dirty="0">
                <a:latin typeface="Times New Roman"/>
                <a:cs typeface="Times New Roman"/>
              </a:rPr>
              <a:t>e i denti dei </a:t>
            </a:r>
            <a:r>
              <a:rPr sz="1200" spc="-5" dirty="0">
                <a:latin typeface="Times New Roman"/>
                <a:cs typeface="Times New Roman"/>
              </a:rPr>
              <a:t>figli 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irritati’. ‘Per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vivo’, </a:t>
            </a:r>
            <a:r>
              <a:rPr sz="1200" spc="-5" dirty="0">
                <a:latin typeface="Times New Roman"/>
                <a:cs typeface="Times New Roman"/>
              </a:rPr>
              <a:t>dice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‘ecco,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anime sono </a:t>
            </a:r>
            <a:r>
              <a:rPr sz="1200" dirty="0">
                <a:latin typeface="Times New Roman"/>
                <a:cs typeface="Times New Roman"/>
              </a:rPr>
              <a:t>mie; </a:t>
            </a:r>
            <a:r>
              <a:rPr sz="1200" spc="-5" dirty="0">
                <a:latin typeface="Times New Roman"/>
                <a:cs typeface="Times New Roman"/>
              </a:rPr>
              <a:t>come l’anima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così </a:t>
            </a:r>
            <a:r>
              <a:rPr sz="1200" dirty="0">
                <a:latin typeface="Times New Roman"/>
                <a:cs typeface="Times New Roman"/>
              </a:rPr>
              <a:t>anche l’anima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769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260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l’anima che </a:t>
            </a:r>
            <a:r>
              <a:rPr sz="1200" dirty="0">
                <a:latin typeface="Times New Roman"/>
                <a:cs typeface="Times New Roman"/>
              </a:rPr>
              <a:t>pecca </a:t>
            </a:r>
            <a:r>
              <a:rPr sz="1200" spc="-5" dirty="0">
                <a:latin typeface="Times New Roman"/>
                <a:cs typeface="Times New Roman"/>
              </a:rPr>
              <a:t>morirà.’ </a:t>
            </a:r>
            <a:r>
              <a:rPr sz="1200" dirty="0">
                <a:latin typeface="Times New Roman"/>
                <a:cs typeface="Times New Roman"/>
              </a:rPr>
              <a:t>E poi Ezechiele </a:t>
            </a:r>
            <a:r>
              <a:rPr sz="1200" spc="-5" dirty="0">
                <a:latin typeface="Times New Roman"/>
                <a:cs typeface="Times New Roman"/>
              </a:rPr>
              <a:t>previde anche </a:t>
            </a:r>
            <a:r>
              <a:rPr sz="1200" dirty="0">
                <a:latin typeface="Times New Roman"/>
                <a:cs typeface="Times New Roman"/>
              </a:rPr>
              <a:t>questo tempo in cui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parlò in nome di </a:t>
            </a:r>
            <a:r>
              <a:rPr sz="1200" spc="-5" dirty="0">
                <a:latin typeface="Times New Roman"/>
                <a:cs typeface="Times New Roman"/>
              </a:rPr>
              <a:t>Dio, dicendo: </a:t>
            </a:r>
            <a:r>
              <a:rPr sz="1200" dirty="0">
                <a:latin typeface="Times New Roman"/>
                <a:cs typeface="Times New Roman"/>
              </a:rPr>
              <a:t>‘Vi  </a:t>
            </a:r>
            <a:r>
              <a:rPr sz="1200" spc="-5" dirty="0">
                <a:latin typeface="Times New Roman"/>
                <a:cs typeface="Times New Roman"/>
              </a:rPr>
              <a:t>darò anche </a:t>
            </a:r>
            <a:r>
              <a:rPr sz="1200" dirty="0">
                <a:latin typeface="Times New Roman"/>
                <a:cs typeface="Times New Roman"/>
              </a:rPr>
              <a:t>un cuore nuovo, e </a:t>
            </a:r>
            <a:r>
              <a:rPr sz="1200" spc="-5" dirty="0">
                <a:latin typeface="Times New Roman"/>
                <a:cs typeface="Times New Roman"/>
              </a:rPr>
              <a:t>porrò </a:t>
            </a:r>
            <a:r>
              <a:rPr sz="1200" dirty="0">
                <a:latin typeface="Times New Roman"/>
                <a:cs typeface="Times New Roman"/>
              </a:rPr>
              <a:t>in voi un nuovo</a:t>
            </a:r>
            <a:r>
              <a:rPr sz="1200" spc="-5" dirty="0">
                <a:latin typeface="Times New Roman"/>
                <a:cs typeface="Times New Roman"/>
              </a:rPr>
              <a:t> spirito.’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1780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(1630.4) 145:2.8 </a:t>
            </a:r>
            <a:r>
              <a:rPr sz="1200" spc="-5" dirty="0">
                <a:latin typeface="Times New Roman"/>
                <a:cs typeface="Times New Roman"/>
              </a:rPr>
              <a:t>“Voi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più temere </a:t>
            </a:r>
            <a:r>
              <a:rPr sz="1200" spc="-5" dirty="0">
                <a:latin typeface="Times New Roman"/>
                <a:cs typeface="Times New Roman"/>
              </a:rPr>
              <a:t>che Dio punisca </a:t>
            </a:r>
            <a:r>
              <a:rPr sz="1200" dirty="0">
                <a:latin typeface="Times New Roman"/>
                <a:cs typeface="Times New Roman"/>
              </a:rPr>
              <a:t>una nazione per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un individuo; né 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 </a:t>
            </a:r>
            <a:r>
              <a:rPr sz="1200" dirty="0">
                <a:latin typeface="Times New Roman"/>
                <a:cs typeface="Times New Roman"/>
              </a:rPr>
              <a:t>punirà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credenti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peccati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nazione, anche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singolo membro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 debba </a:t>
            </a:r>
            <a:r>
              <a:rPr sz="1200" dirty="0">
                <a:latin typeface="Times New Roman"/>
                <a:cs typeface="Times New Roman"/>
              </a:rPr>
              <a:t>spesso soffrire le  </a:t>
            </a:r>
            <a:r>
              <a:rPr sz="1200" spc="-5" dirty="0">
                <a:latin typeface="Times New Roman"/>
                <a:cs typeface="Times New Roman"/>
              </a:rPr>
              <a:t>conseguenze materiali degli errori familiari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colpe collettive. Non </a:t>
            </a:r>
            <a:r>
              <a:rPr sz="1200" dirty="0">
                <a:latin typeface="Times New Roman"/>
                <a:cs typeface="Times New Roman"/>
              </a:rPr>
              <a:t>capite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una nazione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— 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 mondo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— è legata </a:t>
            </a:r>
            <a:r>
              <a:rPr sz="1200" spc="-5" dirty="0">
                <a:latin typeface="Times New Roman"/>
                <a:cs typeface="Times New Roman"/>
              </a:rPr>
              <a:t>al progresso </a:t>
            </a:r>
            <a:r>
              <a:rPr sz="1200" dirty="0">
                <a:latin typeface="Times New Roman"/>
                <a:cs typeface="Times New Roman"/>
              </a:rPr>
              <a:t>e all’illuminazione </a:t>
            </a:r>
            <a:r>
              <a:rPr sz="1200" spc="-5" dirty="0">
                <a:latin typeface="Times New Roman"/>
                <a:cs typeface="Times New Roman"/>
              </a:rPr>
              <a:t>dell’individuo?”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12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(1630.5) 145:2.9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spiegò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celeste,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discernono questa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1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 terreni </a:t>
            </a:r>
            <a:r>
              <a:rPr sz="1200" dirty="0">
                <a:latin typeface="Times New Roman"/>
                <a:cs typeface="Times New Roman"/>
              </a:rPr>
              <a:t>inizino </a:t>
            </a:r>
            <a:r>
              <a:rPr sz="1200" spc="-5" dirty="0">
                <a:latin typeface="Times New Roman"/>
                <a:cs typeface="Times New Roman"/>
              </a:rPr>
              <a:t>quell’ascensione eterna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del </a:t>
            </a:r>
            <a:r>
              <a:rPr sz="1200" dirty="0">
                <a:latin typeface="Times New Roman"/>
                <a:cs typeface="Times New Roman"/>
              </a:rPr>
              <a:t>Paradiso che </a:t>
            </a:r>
            <a:r>
              <a:rPr sz="1200" spc="-5" dirty="0">
                <a:latin typeface="Times New Roman"/>
                <a:cs typeface="Times New Roman"/>
              </a:rPr>
              <a:t>consiste nella risposta cosciente della creatura </a:t>
            </a:r>
            <a:r>
              <a:rPr sz="1200" dirty="0">
                <a:latin typeface="Times New Roman"/>
                <a:cs typeface="Times New Roman"/>
              </a:rPr>
              <a:t>all’incitamento  divino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a trovare il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Dio </a:t>
            </a:r>
            <a:r>
              <a:rPr sz="1200" dirty="0">
                <a:latin typeface="Times New Roman"/>
                <a:cs typeface="Times New Roman"/>
              </a:rPr>
              <a:t>e a cercare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simile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67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(1630.6) 145:2.10 </a:t>
            </a:r>
            <a:r>
              <a:rPr sz="1200" spc="-5" dirty="0">
                <a:latin typeface="Times New Roman"/>
                <a:cs typeface="Times New Roman"/>
              </a:rPr>
              <a:t>Gli apostoli furono grandemente </a:t>
            </a:r>
            <a:r>
              <a:rPr sz="1200" dirty="0">
                <a:latin typeface="Times New Roman"/>
                <a:cs typeface="Times New Roman"/>
              </a:rPr>
              <a:t>aiutati da </a:t>
            </a:r>
            <a:r>
              <a:rPr sz="1200" spc="-5" dirty="0">
                <a:latin typeface="Times New Roman"/>
                <a:cs typeface="Times New Roman"/>
              </a:rPr>
              <a:t>questo sermone.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loro compresero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vangelo del  regno </a:t>
            </a:r>
            <a:r>
              <a:rPr sz="1200" dirty="0">
                <a:latin typeface="Times New Roman"/>
                <a:cs typeface="Times New Roman"/>
              </a:rPr>
              <a:t>è un messaggio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all’individuo, non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127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(1630.7) 145:2.11 </a:t>
            </a:r>
            <a:r>
              <a:rPr sz="1200" spc="-5" dirty="0">
                <a:latin typeface="Times New Roman"/>
                <a:cs typeface="Times New Roman"/>
              </a:rPr>
              <a:t>Benché gli </a:t>
            </a:r>
            <a:r>
              <a:rPr sz="1200" dirty="0">
                <a:latin typeface="Times New Roman"/>
                <a:cs typeface="Times New Roman"/>
              </a:rPr>
              <a:t>abitanti 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fossero abituati </a:t>
            </a:r>
            <a:r>
              <a:rPr sz="1200" spc="-5" dirty="0">
                <a:latin typeface="Times New Roman"/>
                <a:cs typeface="Times New Roman"/>
              </a:rPr>
              <a:t>all’insegnamento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rimasero stupiti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sermone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giorno </a:t>
            </a:r>
            <a:r>
              <a:rPr sz="1200" dirty="0">
                <a:latin typeface="Times New Roman"/>
                <a:cs typeface="Times New Roman"/>
              </a:rPr>
              <a:t>di sabato. </a:t>
            </a:r>
            <a:r>
              <a:rPr sz="1200" spc="-5" dirty="0">
                <a:latin typeface="Times New Roman"/>
                <a:cs typeface="Times New Roman"/>
              </a:rPr>
              <a:t>Egli insegnò, </a:t>
            </a:r>
            <a:r>
              <a:rPr sz="1200" dirty="0">
                <a:latin typeface="Times New Roman"/>
                <a:cs typeface="Times New Roman"/>
              </a:rPr>
              <a:t>in verità,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avente autorità </a:t>
            </a:r>
            <a:r>
              <a:rPr sz="1200" dirty="0">
                <a:latin typeface="Times New Roman"/>
                <a:cs typeface="Times New Roman"/>
              </a:rPr>
              <a:t>e non come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Scribi.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831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(1630.8) 145:2.12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Gesù </a:t>
            </a:r>
            <a:r>
              <a:rPr sz="1200" dirty="0">
                <a:latin typeface="Times New Roman"/>
                <a:cs typeface="Times New Roman"/>
              </a:rPr>
              <a:t>finiva 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della </a:t>
            </a:r>
            <a:r>
              <a:rPr sz="1200" dirty="0">
                <a:latin typeface="Times New Roman"/>
                <a:cs typeface="Times New Roman"/>
              </a:rPr>
              <a:t>congregazione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stato molto </a:t>
            </a:r>
            <a:r>
              <a:rPr sz="1200" spc="-5" dirty="0">
                <a:latin typeface="Times New Roman"/>
                <a:cs typeface="Times New Roman"/>
              </a:rPr>
              <a:t>scosso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sue  parole fu assalito </a:t>
            </a:r>
            <a:r>
              <a:rPr sz="1200" dirty="0">
                <a:latin typeface="Times New Roman"/>
                <a:cs typeface="Times New Roman"/>
              </a:rPr>
              <a:t>da un violento </a:t>
            </a:r>
            <a:r>
              <a:rPr sz="1200" spc="-5" dirty="0">
                <a:latin typeface="Times New Roman"/>
                <a:cs typeface="Times New Roman"/>
              </a:rPr>
              <a:t>attacco epilettico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mandava alte grida.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della crisi, ancora riprendendo </a:t>
            </a:r>
            <a:r>
              <a:rPr sz="1200" dirty="0">
                <a:latin typeface="Times New Roman"/>
                <a:cs typeface="Times New Roman"/>
              </a:rPr>
              <a:t>coscienza, egli  </a:t>
            </a:r>
            <a:r>
              <a:rPr sz="1200" spc="-5" dirty="0">
                <a:latin typeface="Times New Roman"/>
                <a:cs typeface="Times New Roman"/>
              </a:rPr>
              <a:t>parlò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sogno, </a:t>
            </a:r>
            <a:r>
              <a:rPr sz="1200" dirty="0">
                <a:latin typeface="Times New Roman"/>
                <a:cs typeface="Times New Roman"/>
              </a:rPr>
              <a:t>dicendo: “Che cosa abbiamo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Nazaret?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di Dio; </a:t>
            </a:r>
            <a:r>
              <a:rPr sz="1200" spc="-5" dirty="0">
                <a:latin typeface="Times New Roman"/>
                <a:cs typeface="Times New Roman"/>
              </a:rPr>
              <a:t>sei venuto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distruggerci?” Gesù </a:t>
            </a:r>
            <a:r>
              <a:rPr sz="1200" dirty="0">
                <a:latin typeface="Times New Roman"/>
                <a:cs typeface="Times New Roman"/>
              </a:rPr>
              <a:t>pregò 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silenzio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prendendo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per </a:t>
            </a:r>
            <a:r>
              <a:rPr sz="1200" dirty="0">
                <a:latin typeface="Times New Roman"/>
                <a:cs typeface="Times New Roman"/>
              </a:rPr>
              <a:t>la mano, disse: “Esci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stato” 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 risvegliò immediatamente.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09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 affidamento </a:t>
            </a:r>
            <a:r>
              <a:rPr sz="1200" dirty="0">
                <a:latin typeface="Times New Roman"/>
                <a:cs typeface="Times New Roman"/>
              </a:rPr>
              <a:t>sulla loro </a:t>
            </a:r>
            <a:r>
              <a:rPr sz="1200" spc="-5" dirty="0">
                <a:latin typeface="Times New Roman"/>
                <a:cs typeface="Times New Roman"/>
              </a:rPr>
              <a:t>esattezza.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cedettero troppo spesso alla </a:t>
            </a:r>
            <a:r>
              <a:rPr sz="1200" dirty="0">
                <a:latin typeface="Times New Roman"/>
                <a:cs typeface="Times New Roman"/>
              </a:rPr>
              <a:t>tentazione di mostrare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antiche espressioni profetiche trovassero </a:t>
            </a:r>
            <a:r>
              <a:rPr sz="1200" dirty="0">
                <a:latin typeface="Times New Roman"/>
                <a:cs typeface="Times New Roman"/>
              </a:rPr>
              <a:t>compimento nella vita </a:t>
            </a:r>
            <a:r>
              <a:rPr sz="1200" spc="-5" dirty="0">
                <a:latin typeface="Times New Roman"/>
                <a:cs typeface="Times New Roman"/>
              </a:rPr>
              <a:t>del loro Signore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genitori terreni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76200" marR="19304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(1348.1) 122:5.1 </a:t>
            </a:r>
            <a:r>
              <a:rPr sz="1200" spc="-5" dirty="0">
                <a:latin typeface="Times New Roman"/>
                <a:cs typeface="Times New Roman"/>
              </a:rPr>
              <a:t>Giuseppe era </a:t>
            </a:r>
            <a:r>
              <a:rPr sz="1200" dirty="0">
                <a:latin typeface="Times New Roman"/>
                <a:cs typeface="Times New Roman"/>
              </a:rPr>
              <a:t>un uomo dalle </a:t>
            </a:r>
            <a:r>
              <a:rPr sz="1200" spc="-5" dirty="0">
                <a:latin typeface="Times New Roman"/>
                <a:cs typeface="Times New Roman"/>
              </a:rPr>
              <a:t>maniere gentili, estremamente </a:t>
            </a:r>
            <a:r>
              <a:rPr sz="1200" dirty="0">
                <a:latin typeface="Times New Roman"/>
                <a:cs typeface="Times New Roman"/>
              </a:rPr>
              <a:t>coscienzioso e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sotto ogni </a:t>
            </a:r>
            <a:r>
              <a:rPr sz="1200" spc="-5" dirty="0">
                <a:latin typeface="Times New Roman"/>
                <a:cs typeface="Times New Roman"/>
              </a:rPr>
              <a:t>aspetto alle convenzioni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alle pratiche religiose del suo </a:t>
            </a:r>
            <a:r>
              <a:rPr sz="1200" dirty="0">
                <a:latin typeface="Times New Roman"/>
                <a:cs typeface="Times New Roman"/>
              </a:rPr>
              <a:t>popolo.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parlava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pensava </a:t>
            </a:r>
            <a:r>
              <a:rPr sz="1200" dirty="0">
                <a:latin typeface="Times New Roman"/>
                <a:cs typeface="Times New Roman"/>
              </a:rPr>
              <a:t>molto.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penosa condizione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causava a 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molta tristezza.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tra i suoi otto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 egli era </a:t>
            </a:r>
            <a:r>
              <a:rPr sz="1200" dirty="0">
                <a:latin typeface="Times New Roman"/>
                <a:cs typeface="Times New Roman"/>
              </a:rPr>
              <a:t>stato più </a:t>
            </a:r>
            <a:r>
              <a:rPr sz="1200" spc="-5" dirty="0">
                <a:latin typeface="Times New Roman"/>
                <a:cs typeface="Times New Roman"/>
              </a:rPr>
              <a:t>allegro,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corso dei primi anni  della sua vita </a:t>
            </a:r>
            <a:r>
              <a:rPr sz="1200" dirty="0">
                <a:latin typeface="Times New Roman"/>
                <a:cs typeface="Times New Roman"/>
              </a:rPr>
              <a:t>matrimoniale </a:t>
            </a:r>
            <a:r>
              <a:rPr sz="1200" spc="-5" dirty="0">
                <a:latin typeface="Times New Roman"/>
                <a:cs typeface="Times New Roman"/>
              </a:rPr>
              <a:t>(durante </a:t>
            </a:r>
            <a:r>
              <a:rPr sz="1200" dirty="0">
                <a:latin typeface="Times New Roman"/>
                <a:cs typeface="Times New Roman"/>
              </a:rPr>
              <a:t>l’infanzia di </a:t>
            </a:r>
            <a:r>
              <a:rPr sz="1200" spc="-5" dirty="0">
                <a:latin typeface="Times New Roman"/>
                <a:cs typeface="Times New Roman"/>
              </a:rPr>
              <a:t>Gesù) andava soggetto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lieve scoraggiamento spirituale.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  <a:p>
            <a:pPr marL="76200" marR="33401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manifestazioni d’umore si attenuarono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morte </a:t>
            </a:r>
            <a:r>
              <a:rPr sz="1200" spc="-5" dirty="0">
                <a:latin typeface="Times New Roman"/>
                <a:cs typeface="Times New Roman"/>
              </a:rPr>
              <a:t>prematura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situazione economica  della sua famiglia </a:t>
            </a:r>
            <a:r>
              <a:rPr sz="1200" dirty="0">
                <a:latin typeface="Times New Roman"/>
                <a:cs typeface="Times New Roman"/>
              </a:rPr>
              <a:t>era stata </a:t>
            </a:r>
            <a:r>
              <a:rPr sz="1200" spc="-5" dirty="0">
                <a:latin typeface="Times New Roman"/>
                <a:cs typeface="Times New Roman"/>
              </a:rPr>
              <a:t>migliorata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passaggio dal </a:t>
            </a:r>
            <a:r>
              <a:rPr sz="1200" spc="-5" dirty="0">
                <a:latin typeface="Times New Roman"/>
                <a:cs typeface="Times New Roman"/>
              </a:rPr>
              <a:t>rango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carpentiere al </a:t>
            </a:r>
            <a:r>
              <a:rPr sz="1200" dirty="0">
                <a:latin typeface="Times New Roman"/>
                <a:cs typeface="Times New Roman"/>
              </a:rPr>
              <a:t>ruolo di prospero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imprenditore.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(1348.2) 122:5.2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temperamento di </a:t>
            </a:r>
            <a:r>
              <a:rPr sz="1200" spc="-5" dirty="0">
                <a:latin typeface="Times New Roman"/>
                <a:cs typeface="Times New Roman"/>
              </a:rPr>
              <a:t>Maria era </a:t>
            </a:r>
            <a:r>
              <a:rPr sz="1200" dirty="0">
                <a:latin typeface="Times New Roman"/>
                <a:cs typeface="Times New Roman"/>
              </a:rPr>
              <a:t>tutto l’opposto di quello di </a:t>
            </a:r>
            <a:r>
              <a:rPr sz="1200" spc="-5" dirty="0">
                <a:latin typeface="Times New Roman"/>
                <a:cs typeface="Times New Roman"/>
              </a:rPr>
              <a:t>suo marito.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era generalmente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umore, </a:t>
            </a:r>
            <a:r>
              <a:rPr sz="1200" dirty="0">
                <a:latin typeface="Times New Roman"/>
                <a:cs typeface="Times New Roman"/>
              </a:rPr>
              <a:t>era molto  </a:t>
            </a:r>
            <a:r>
              <a:rPr sz="1200" spc="-5" dirty="0">
                <a:latin typeface="Times New Roman"/>
                <a:cs typeface="Times New Roman"/>
              </a:rPr>
              <a:t>raramente abbattuta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possedeva </a:t>
            </a:r>
            <a:r>
              <a:rPr sz="1200" dirty="0">
                <a:latin typeface="Times New Roman"/>
                <a:cs typeface="Times New Roman"/>
              </a:rPr>
              <a:t>un’indole sempre </a:t>
            </a:r>
            <a:r>
              <a:rPr sz="1200" spc="-5" dirty="0">
                <a:latin typeface="Times New Roman"/>
                <a:cs typeface="Times New Roman"/>
              </a:rPr>
              <a:t>raggiante.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lasciava andare a libere e </a:t>
            </a:r>
            <a:r>
              <a:rPr sz="1200" spc="-5" dirty="0">
                <a:latin typeface="Times New Roman"/>
                <a:cs typeface="Times New Roman"/>
              </a:rPr>
              <a:t>frequenti espressioni </a:t>
            </a:r>
            <a:r>
              <a:rPr sz="1200" dirty="0">
                <a:latin typeface="Times New Roman"/>
                <a:cs typeface="Times New Roman"/>
              </a:rPr>
              <a:t>dei suoi 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emotivi e non la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vide mai </a:t>
            </a:r>
            <a:r>
              <a:rPr sz="1200" spc="-5" dirty="0">
                <a:latin typeface="Times New Roman"/>
                <a:cs typeface="Times New Roman"/>
              </a:rPr>
              <a:t>afflitta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improvvisa </a:t>
            </a:r>
            <a:r>
              <a:rPr sz="1200" spc="-5" dirty="0">
                <a:latin typeface="Times New Roman"/>
                <a:cs typeface="Times New Roman"/>
              </a:rPr>
              <a:t>di Giuseppe.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appena </a:t>
            </a:r>
            <a:r>
              <a:rPr sz="1200" spc="-5" dirty="0">
                <a:latin typeface="Times New Roman"/>
                <a:cs typeface="Times New Roman"/>
              </a:rPr>
              <a:t>rimessa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shock 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immersa nella preoccupazione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interrogativi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sorgevano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lei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straordinaria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maggiore, che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svolgendo così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davanti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occhi attoniti. Ma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insolita </a:t>
            </a:r>
            <a:r>
              <a:rPr sz="1200" spc="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rimase  </a:t>
            </a:r>
            <a:r>
              <a:rPr sz="1200" spc="-5" dirty="0">
                <a:latin typeface="Times New Roman"/>
                <a:cs typeface="Times New Roman"/>
              </a:rPr>
              <a:t>calma, coraggiosa ed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accorta nel </a:t>
            </a:r>
            <a:r>
              <a:rPr sz="1200" dirty="0">
                <a:latin typeface="Times New Roman"/>
                <a:cs typeface="Times New Roman"/>
              </a:rPr>
              <a:t>rapporto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strano </a:t>
            </a:r>
            <a:r>
              <a:rPr sz="1200" dirty="0">
                <a:latin typeface="Times New Roman"/>
                <a:cs typeface="Times New Roman"/>
              </a:rPr>
              <a:t>e poco </a:t>
            </a:r>
            <a:r>
              <a:rPr sz="1200" spc="-5" dirty="0">
                <a:latin typeface="Times New Roman"/>
                <a:cs typeface="Times New Roman"/>
              </a:rPr>
              <a:t>comprensibile primogenito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sorelle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(1348.3) 122:5.3 </a:t>
            </a:r>
            <a:r>
              <a:rPr sz="1200" spc="-5" dirty="0">
                <a:latin typeface="Times New Roman"/>
                <a:cs typeface="Times New Roman"/>
              </a:rPr>
              <a:t>Gesù derivò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della sua eccezionale gentilezza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 meravigliosa ed </a:t>
            </a:r>
            <a:r>
              <a:rPr sz="1200" dirty="0">
                <a:latin typeface="Times New Roman"/>
                <a:cs typeface="Times New Roman"/>
              </a:rPr>
              <a:t>affettuosa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della natura  umana da </a:t>
            </a:r>
            <a:r>
              <a:rPr sz="1200" spc="-5" dirty="0">
                <a:latin typeface="Times New Roman"/>
                <a:cs typeface="Times New Roman"/>
              </a:rPr>
              <a:t>suo padre; </a:t>
            </a:r>
            <a:r>
              <a:rPr sz="1200" dirty="0">
                <a:latin typeface="Times New Roman"/>
                <a:cs typeface="Times New Roman"/>
              </a:rPr>
              <a:t>ereditò da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il dono di </a:t>
            </a:r>
            <a:r>
              <a:rPr sz="1200" spc="-5" dirty="0">
                <a:latin typeface="Times New Roman"/>
                <a:cs typeface="Times New Roman"/>
              </a:rPr>
              <a:t>grande maestro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enorme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giusta indignazione. Nelle </a:t>
            </a:r>
            <a:r>
              <a:rPr sz="1200" dirty="0">
                <a:latin typeface="Times New Roman"/>
                <a:cs typeface="Times New Roman"/>
              </a:rPr>
              <a:t>reazioni  </a:t>
            </a:r>
            <a:r>
              <a:rPr sz="1200" spc="-5" dirty="0">
                <a:latin typeface="Times New Roman"/>
                <a:cs typeface="Times New Roman"/>
              </a:rPr>
              <a:t>emotive verso l’ambiente della sua vita </a:t>
            </a:r>
            <a:r>
              <a:rPr sz="1200" dirty="0">
                <a:latin typeface="Times New Roman"/>
                <a:cs typeface="Times New Roman"/>
              </a:rPr>
              <a:t>di adulto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talvolta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meditativo e pio, </a:t>
            </a:r>
            <a:r>
              <a:rPr sz="1200" spc="-5" dirty="0">
                <a:latin typeface="Times New Roman"/>
                <a:cs typeface="Times New Roman"/>
              </a:rPr>
              <a:t>talvolta </a:t>
            </a:r>
            <a:r>
              <a:rPr sz="1200" dirty="0">
                <a:latin typeface="Times New Roman"/>
                <a:cs typeface="Times New Roman"/>
              </a:rPr>
              <a:t>caratterizzato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325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(1631.1) 145:2.13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non era posseduto da uno spirito impuro o da un </a:t>
            </a:r>
            <a:r>
              <a:rPr sz="1200" spc="-5" dirty="0">
                <a:latin typeface="Times New Roman"/>
                <a:cs typeface="Times New Roman"/>
              </a:rPr>
              <a:t>demone; era </a:t>
            </a:r>
            <a:r>
              <a:rPr sz="1200" dirty="0">
                <a:latin typeface="Times New Roman"/>
                <a:cs typeface="Times New Roman"/>
              </a:rPr>
              <a:t>vittima di una </a:t>
            </a:r>
            <a:r>
              <a:rPr sz="1200" spc="-5" dirty="0">
                <a:latin typeface="Times New Roman"/>
                <a:cs typeface="Times New Roman"/>
              </a:rPr>
              <a:t>comune epilessia. Ma </a:t>
            </a:r>
            <a:r>
              <a:rPr sz="1200" spc="-10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insegnato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afflizione era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alla possessione </a:t>
            </a:r>
            <a:r>
              <a:rPr sz="1200" dirty="0">
                <a:latin typeface="Times New Roman"/>
                <a:cs typeface="Times New Roman"/>
              </a:rPr>
              <a:t>da parte di uno spirito </a:t>
            </a:r>
            <a:r>
              <a:rPr sz="1200" spc="-5" dirty="0">
                <a:latin typeface="Times New Roman"/>
                <a:cs typeface="Times New Roman"/>
              </a:rPr>
              <a:t>maligno. Egli credeva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 insegnamento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comportava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pensava o </a:t>
            </a:r>
            <a:r>
              <a:rPr sz="1200" spc="-5" dirty="0">
                <a:latin typeface="Times New Roman"/>
                <a:cs typeface="Times New Roman"/>
              </a:rPr>
              <a:t>diceva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malattia. Tutta la </a:t>
            </a:r>
            <a:r>
              <a:rPr sz="1200" spc="-5" dirty="0">
                <a:latin typeface="Times New Roman"/>
                <a:cs typeface="Times New Roman"/>
              </a:rPr>
              <a:t>gente credeva che questi  fenomeni fossero causati direttamente dalla </a:t>
            </a:r>
            <a:r>
              <a:rPr sz="1200" dirty="0">
                <a:latin typeface="Times New Roman"/>
                <a:cs typeface="Times New Roman"/>
              </a:rPr>
              <a:t>presenza di spiriti impuri. </a:t>
            </a:r>
            <a:r>
              <a:rPr sz="1200" spc="-5" dirty="0">
                <a:latin typeface="Times New Roman"/>
                <a:cs typeface="Times New Roman"/>
              </a:rPr>
              <a:t>Essi credettero quindi 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avesse cacciato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demone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quest’uomo.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non </a:t>
            </a:r>
            <a:r>
              <a:rPr sz="1200" spc="-5" dirty="0">
                <a:latin typeface="Times New Roman"/>
                <a:cs typeface="Times New Roman"/>
              </a:rPr>
              <a:t>guarì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epilessia. </a:t>
            </a:r>
            <a:r>
              <a:rPr sz="1200" dirty="0">
                <a:latin typeface="Times New Roman"/>
                <a:cs typeface="Times New Roman"/>
              </a:rPr>
              <a:t>Solo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quello stesso giorno,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tramonto,  quest’uomo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realmente guarito. Molto tempo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 l’apostolo Giovanni, che fu </a:t>
            </a:r>
            <a:r>
              <a:rPr sz="1200" dirty="0">
                <a:latin typeface="Times New Roman"/>
                <a:cs typeface="Times New Roman"/>
              </a:rPr>
              <a:t>l’ultimo a </a:t>
            </a:r>
            <a:r>
              <a:rPr sz="1200" spc="-5" dirty="0">
                <a:latin typeface="Times New Roman"/>
                <a:cs typeface="Times New Roman"/>
              </a:rPr>
              <a:t>scrivere gli atti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Gesù, evitò ogni riferimento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cosiddetti </a:t>
            </a:r>
            <a:r>
              <a:rPr sz="1200" dirty="0">
                <a:latin typeface="Times New Roman"/>
                <a:cs typeface="Times New Roman"/>
              </a:rPr>
              <a:t>atti di </a:t>
            </a:r>
            <a:r>
              <a:rPr sz="1200" spc="-5" dirty="0">
                <a:latin typeface="Times New Roman"/>
                <a:cs typeface="Times New Roman"/>
              </a:rPr>
              <a:t>“cacciata </a:t>
            </a:r>
            <a:r>
              <a:rPr sz="1200" dirty="0">
                <a:latin typeface="Times New Roman"/>
                <a:cs typeface="Times New Roman"/>
              </a:rPr>
              <a:t>di demoni”, e lo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del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possessione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demoni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verificarono </a:t>
            </a:r>
            <a:r>
              <a:rPr sz="1200" dirty="0">
                <a:latin typeface="Times New Roman"/>
                <a:cs typeface="Times New Roman"/>
              </a:rPr>
              <a:t>più dopo la </a:t>
            </a:r>
            <a:r>
              <a:rPr sz="1200" spc="-5" dirty="0">
                <a:latin typeface="Times New Roman"/>
                <a:cs typeface="Times New Roman"/>
              </a:rPr>
              <a:t>Pentecoste.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6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(1631.2) 145:2.14 </a:t>
            </a:r>
            <a:r>
              <a:rPr sz="1200" spc="-5" dirty="0">
                <a:latin typeface="Times New Roman"/>
                <a:cs typeface="Times New Roman"/>
              </a:rPr>
              <a:t>A seguito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banale </a:t>
            </a:r>
            <a:r>
              <a:rPr sz="1200" dirty="0">
                <a:latin typeface="Times New Roman"/>
                <a:cs typeface="Times New Roman"/>
              </a:rPr>
              <a:t>incidente, </a:t>
            </a:r>
            <a:r>
              <a:rPr sz="1200" spc="-5" dirty="0">
                <a:latin typeface="Times New Roman"/>
                <a:cs typeface="Times New Roman"/>
              </a:rPr>
              <a:t>si diffuse rapidamente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che Gesù aveva cacciato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demone </a:t>
            </a:r>
            <a:r>
              <a:rPr sz="1200" dirty="0">
                <a:latin typeface="Times New Roman"/>
                <a:cs typeface="Times New Roman"/>
              </a:rPr>
              <a:t>da un uomo e l’aveva </a:t>
            </a:r>
            <a:r>
              <a:rPr sz="1200" spc="-5" dirty="0">
                <a:latin typeface="Times New Roman"/>
                <a:cs typeface="Times New Roman"/>
              </a:rPr>
              <a:t>miracolosamente guarito nella sinagoga al </a:t>
            </a:r>
            <a:r>
              <a:rPr sz="1200" dirty="0">
                <a:latin typeface="Times New Roman"/>
                <a:cs typeface="Times New Roman"/>
              </a:rPr>
              <a:t>termine </a:t>
            </a:r>
            <a:r>
              <a:rPr sz="1200" spc="-5" dirty="0">
                <a:latin typeface="Times New Roman"/>
                <a:cs typeface="Times New Roman"/>
              </a:rPr>
              <a:t>del suo sermone del pomeriggio.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propizio per la </a:t>
            </a:r>
            <a:r>
              <a:rPr sz="1200" spc="-5" dirty="0">
                <a:latin typeface="Times New Roman"/>
                <a:cs typeface="Times New Roman"/>
              </a:rPr>
              <a:t>diffusione rapida ed efficace </a:t>
            </a:r>
            <a:r>
              <a:rPr sz="1200" dirty="0">
                <a:latin typeface="Times New Roman"/>
                <a:cs typeface="Times New Roman"/>
              </a:rPr>
              <a:t>di una notizia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sensazionale. Questa storia fu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portata in tutti i più  </a:t>
            </a:r>
            <a:r>
              <a:rPr sz="1200" spc="-5" dirty="0">
                <a:latin typeface="Times New Roman"/>
                <a:cs typeface="Times New Roman"/>
              </a:rPr>
              <a:t>piccoli insediamenti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e molte persone vi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credettero.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(1631.3) 145:2.15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cucina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faccende </a:t>
            </a:r>
            <a:r>
              <a:rPr sz="1200" dirty="0">
                <a:latin typeface="Times New Roman"/>
                <a:cs typeface="Times New Roman"/>
              </a:rPr>
              <a:t>domestiche nella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avevano stabilito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quartier generale, erano </a:t>
            </a:r>
            <a:r>
              <a:rPr sz="1200" dirty="0">
                <a:latin typeface="Times New Roman"/>
                <a:cs typeface="Times New Roman"/>
              </a:rPr>
              <a:t>fatte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dalla moglie </a:t>
            </a:r>
            <a:r>
              <a:rPr sz="1200" dirty="0">
                <a:latin typeface="Times New Roman"/>
                <a:cs typeface="Times New Roman"/>
              </a:rPr>
              <a:t>di Simon Pietro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madre di costei.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casa di Pietro era vicina a 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ed </a:t>
            </a:r>
            <a:r>
              <a:rPr sz="1200" dirty="0">
                <a:latin typeface="Times New Roman"/>
                <a:cs typeface="Times New Roman"/>
              </a:rPr>
              <a:t>i suoi amici vi </a:t>
            </a:r>
            <a:r>
              <a:rPr sz="1200" spc="-5" dirty="0">
                <a:latin typeface="Times New Roman"/>
                <a:cs typeface="Times New Roman"/>
              </a:rPr>
              <a:t>si fermarono tornando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perché la </a:t>
            </a:r>
            <a:r>
              <a:rPr sz="1200" spc="-5" dirty="0">
                <a:latin typeface="Times New Roman"/>
                <a:cs typeface="Times New Roman"/>
              </a:rPr>
              <a:t>suocera </a:t>
            </a:r>
            <a:r>
              <a:rPr sz="1200" dirty="0">
                <a:latin typeface="Times New Roman"/>
                <a:cs typeface="Times New Roman"/>
              </a:rPr>
              <a:t>di Pietro </a:t>
            </a:r>
            <a:r>
              <a:rPr sz="1200" spc="-5" dirty="0">
                <a:latin typeface="Times New Roman"/>
                <a:cs typeface="Times New Roman"/>
              </a:rPr>
              <a:t>soffriva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giorni  </a:t>
            </a:r>
            <a:r>
              <a:rPr sz="1200" dirty="0">
                <a:latin typeface="Times New Roman"/>
                <a:cs typeface="Times New Roman"/>
              </a:rPr>
              <a:t>di brividi e </a:t>
            </a:r>
            <a:r>
              <a:rPr sz="1200" spc="-5" dirty="0">
                <a:latin typeface="Times New Roman"/>
                <a:cs typeface="Times New Roman"/>
              </a:rPr>
              <a:t>febbre.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successe che, </a:t>
            </a:r>
            <a:r>
              <a:rPr sz="1200" dirty="0">
                <a:latin typeface="Times New Roman"/>
                <a:cs typeface="Times New Roman"/>
              </a:rPr>
              <a:t>quasi nel momento in cui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curvo </a:t>
            </a:r>
            <a:r>
              <a:rPr sz="1200" spc="-5" dirty="0">
                <a:latin typeface="Times New Roman"/>
                <a:cs typeface="Times New Roman"/>
              </a:rPr>
              <a:t>su questa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ammalata, tenendole </a:t>
            </a:r>
            <a:r>
              <a:rPr sz="1200" dirty="0">
                <a:latin typeface="Times New Roman"/>
                <a:cs typeface="Times New Roman"/>
              </a:rPr>
              <a:t>la mano,  </a:t>
            </a:r>
            <a:r>
              <a:rPr sz="1200" spc="-5" dirty="0">
                <a:latin typeface="Times New Roman"/>
                <a:cs typeface="Times New Roman"/>
              </a:rPr>
              <a:t>accarezzandole </a:t>
            </a:r>
            <a:r>
              <a:rPr sz="1200" dirty="0">
                <a:latin typeface="Times New Roman"/>
                <a:cs typeface="Times New Roman"/>
              </a:rPr>
              <a:t>la fronte e </a:t>
            </a:r>
            <a:r>
              <a:rPr sz="1200" spc="-5" dirty="0">
                <a:latin typeface="Times New Roman"/>
                <a:cs typeface="Times New Roman"/>
              </a:rPr>
              <a:t>dicendole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d’incoraggiamento,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febbre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lasciò. </a:t>
            </a:r>
            <a:r>
              <a:rPr sz="1200" dirty="0">
                <a:latin typeface="Times New Roman"/>
                <a:cs typeface="Times New Roman"/>
              </a:rPr>
              <a:t>Gesù non </a:t>
            </a:r>
            <a:r>
              <a:rPr sz="1200" spc="-5" dirty="0">
                <a:latin typeface="Times New Roman"/>
                <a:cs typeface="Times New Roman"/>
              </a:rPr>
              <a:t>aveva ancora avuto </a:t>
            </a:r>
            <a:r>
              <a:rPr sz="1200" dirty="0">
                <a:latin typeface="Times New Roman"/>
                <a:cs typeface="Times New Roman"/>
              </a:rPr>
              <a:t>il  tempo di </a:t>
            </a:r>
            <a:r>
              <a:rPr sz="1200" spc="-5" dirty="0">
                <a:latin typeface="Times New Roman"/>
                <a:cs typeface="Times New Roman"/>
              </a:rPr>
              <a:t>spiegare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che nessun miracolo si era prodotto alla </a:t>
            </a:r>
            <a:r>
              <a:rPr sz="1200" dirty="0">
                <a:latin typeface="Times New Roman"/>
                <a:cs typeface="Times New Roman"/>
              </a:rPr>
              <a:t>sinagoga;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recente </a:t>
            </a:r>
            <a:r>
              <a:rPr sz="1200" dirty="0">
                <a:latin typeface="Times New Roman"/>
                <a:cs typeface="Times New Roman"/>
              </a:rPr>
              <a:t>e vivo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ricordando l’acqua </a:t>
            </a:r>
            <a:r>
              <a:rPr sz="1200" dirty="0">
                <a:latin typeface="Times New Roman"/>
                <a:cs typeface="Times New Roman"/>
              </a:rPr>
              <a:t>e il vino di </a:t>
            </a:r>
            <a:r>
              <a:rPr sz="1200" spc="-5" dirty="0">
                <a:latin typeface="Times New Roman"/>
                <a:cs typeface="Times New Roman"/>
              </a:rPr>
              <a:t>Cana, essi presero questa coincidenza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miracolo, </a:t>
            </a:r>
            <a:r>
              <a:rPr sz="1200" dirty="0">
                <a:latin typeface="Times New Roman"/>
                <a:cs typeface="Times New Roman"/>
              </a:rPr>
              <a:t>e molti di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si  precipitarono </a:t>
            </a:r>
            <a:r>
              <a:rPr sz="1200" dirty="0">
                <a:latin typeface="Times New Roman"/>
                <a:cs typeface="Times New Roman"/>
              </a:rPr>
              <a:t>fuori a diffondere la notizia in tutta 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610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95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(1631.4) 145:2.16 </a:t>
            </a:r>
            <a:r>
              <a:rPr sz="1200" spc="-5" dirty="0">
                <a:latin typeface="Times New Roman"/>
                <a:cs typeface="Times New Roman"/>
              </a:rPr>
              <a:t>Amata,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suocera </a:t>
            </a:r>
            <a:r>
              <a:rPr sz="1200" dirty="0">
                <a:latin typeface="Times New Roman"/>
                <a:cs typeface="Times New Roman"/>
              </a:rPr>
              <a:t>di Pietro, </a:t>
            </a:r>
            <a:r>
              <a:rPr sz="1200" spc="-5" dirty="0">
                <a:latin typeface="Times New Roman"/>
                <a:cs typeface="Times New Roman"/>
              </a:rPr>
              <a:t>soffriva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febbre malarica. </a:t>
            </a:r>
            <a:r>
              <a:rPr sz="1200" dirty="0">
                <a:latin typeface="Times New Roman"/>
                <a:cs typeface="Times New Roman"/>
              </a:rPr>
              <a:t>Essa non fu </a:t>
            </a:r>
            <a:r>
              <a:rPr sz="1200" spc="-5" dirty="0">
                <a:latin typeface="Times New Roman"/>
                <a:cs typeface="Times New Roman"/>
              </a:rPr>
              <a:t>miracolosamente guarita da 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 momento.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ore 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tramonto, </a:t>
            </a:r>
            <a:r>
              <a:rPr sz="1200" dirty="0">
                <a:latin typeface="Times New Roman"/>
                <a:cs typeface="Times New Roman"/>
              </a:rPr>
              <a:t>avvenne la </a:t>
            </a:r>
            <a:r>
              <a:rPr sz="1200" spc="-5" dirty="0">
                <a:latin typeface="Times New Roman"/>
                <a:cs typeface="Times New Roman"/>
              </a:rPr>
              <a:t>sua guarigione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straordinario avvenimento  che si </a:t>
            </a:r>
            <a:r>
              <a:rPr sz="1200" dirty="0">
                <a:latin typeface="Times New Roman"/>
                <a:cs typeface="Times New Roman"/>
              </a:rPr>
              <a:t>produsse </a:t>
            </a:r>
            <a:r>
              <a:rPr sz="1200" spc="-5" dirty="0">
                <a:latin typeface="Times New Roman"/>
                <a:cs typeface="Times New Roman"/>
              </a:rPr>
              <a:t>nel cortile antistante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Zebedeo.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613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(1631.5) 145:2.17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casi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tipici </a:t>
            </a:r>
            <a:r>
              <a:rPr sz="1200" dirty="0">
                <a:latin typeface="Times New Roman"/>
                <a:cs typeface="Times New Roman"/>
              </a:rPr>
              <a:t>del 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generazione 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prodigi </a:t>
            </a:r>
            <a:r>
              <a:rPr sz="1200" dirty="0">
                <a:latin typeface="Times New Roman"/>
                <a:cs typeface="Times New Roman"/>
              </a:rPr>
              <a:t>ed un popolo </a:t>
            </a:r>
            <a:r>
              <a:rPr sz="1200" spc="-5" dirty="0">
                <a:latin typeface="Times New Roman"/>
                <a:cs typeface="Times New Roman"/>
              </a:rPr>
              <a:t>incline ai </a:t>
            </a:r>
            <a:r>
              <a:rPr sz="1200" dirty="0">
                <a:latin typeface="Times New Roman"/>
                <a:cs typeface="Times New Roman"/>
              </a:rPr>
              <a:t>miracoli  </a:t>
            </a:r>
            <a:r>
              <a:rPr sz="1200" spc="-5" dirty="0">
                <a:latin typeface="Times New Roman"/>
                <a:cs typeface="Times New Roman"/>
              </a:rPr>
              <a:t>presero immancabilmente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coincidenze </a:t>
            </a:r>
            <a:r>
              <a:rPr sz="1200" spc="-5" dirty="0">
                <a:latin typeface="Times New Roman"/>
                <a:cs typeface="Times New Roman"/>
              </a:rPr>
              <a:t>come pretesto per proclamare che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miracolo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guarigione al tramonto del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sole</a:t>
            </a:r>
            <a:endParaRPr sz="1600">
              <a:latin typeface="Times New Roman"/>
              <a:cs typeface="Times New Roman"/>
            </a:endParaRPr>
          </a:p>
          <a:p>
            <a:pPr marL="88900" marR="68580" algn="just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(1631.6) 145:3.1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accingevano </a:t>
            </a:r>
            <a:r>
              <a:rPr sz="1200" dirty="0">
                <a:latin typeface="Times New Roman"/>
                <a:cs typeface="Times New Roman"/>
              </a:rPr>
              <a:t>a consumare il </a:t>
            </a:r>
            <a:r>
              <a:rPr sz="1200" spc="-5" dirty="0">
                <a:latin typeface="Times New Roman"/>
                <a:cs typeface="Times New Roman"/>
              </a:rPr>
              <a:t>pasto serale 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movimentato  giorno </a:t>
            </a:r>
            <a:r>
              <a:rPr sz="1200" dirty="0">
                <a:latin typeface="Times New Roman"/>
                <a:cs typeface="Times New Roman"/>
              </a:rPr>
              <a:t>di sabato, tutta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dintorni </a:t>
            </a:r>
            <a:r>
              <a:rPr sz="1200" spc="-5" dirty="0">
                <a:latin typeface="Times New Roman"/>
                <a:cs typeface="Times New Roman"/>
              </a:rPr>
              <a:t>erano eccitati per questi </a:t>
            </a:r>
            <a:r>
              <a:rPr sz="1200" dirty="0">
                <a:latin typeface="Times New Roman"/>
                <a:cs typeface="Times New Roman"/>
              </a:rPr>
              <a:t>pretesi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guarigione; </a:t>
            </a:r>
            <a:r>
              <a:rPr sz="1200" dirty="0">
                <a:latin typeface="Times New Roman"/>
                <a:cs typeface="Times New Roman"/>
              </a:rPr>
              <a:t>e tutte le persone ammalate  o </a:t>
            </a:r>
            <a:r>
              <a:rPr sz="1200" spc="-5" dirty="0">
                <a:latin typeface="Times New Roman"/>
                <a:cs typeface="Times New Roman"/>
              </a:rPr>
              <a:t>sofferenti si prepararono ad andare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 a farvisi trasportare </a:t>
            </a:r>
            <a:r>
              <a:rPr sz="1200" spc="-5" dirty="0">
                <a:latin typeface="Times New Roman"/>
                <a:cs typeface="Times New Roman"/>
              </a:rPr>
              <a:t>dai loro amici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il sole </a:t>
            </a:r>
            <a:r>
              <a:rPr sz="1200" spc="-5" dirty="0">
                <a:latin typeface="Times New Roman"/>
                <a:cs typeface="Times New Roman"/>
              </a:rPr>
              <a:t>fosse tramontato.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gli  insegnamenti ebrei era </a:t>
            </a:r>
            <a:r>
              <a:rPr sz="1200" dirty="0">
                <a:latin typeface="Times New Roman"/>
                <a:cs typeface="Times New Roman"/>
              </a:rPr>
              <a:t>persino </a:t>
            </a:r>
            <a:r>
              <a:rPr sz="1200" spc="-5" dirty="0">
                <a:latin typeface="Times New Roman"/>
                <a:cs typeface="Times New Roman"/>
              </a:rPr>
              <a:t>proibito andare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salute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consacrate 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sabato.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25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(1632.1) 145:3.2 </a:t>
            </a:r>
            <a:r>
              <a:rPr sz="1200" spc="-5" dirty="0">
                <a:latin typeface="Times New Roman"/>
                <a:cs typeface="Times New Roman"/>
              </a:rPr>
              <a:t>Dunque,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calò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l’orizzonte,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uomini, di donne e di bambini </a:t>
            </a:r>
            <a:r>
              <a:rPr sz="1200" spc="-5" dirty="0">
                <a:latin typeface="Times New Roman"/>
                <a:cs typeface="Times New Roman"/>
              </a:rPr>
              <a:t>sofferenti </a:t>
            </a:r>
            <a:r>
              <a:rPr sz="1200" dirty="0">
                <a:latin typeface="Times New Roman"/>
                <a:cs typeface="Times New Roman"/>
              </a:rPr>
              <a:t>cominciarono a  </a:t>
            </a:r>
            <a:r>
              <a:rPr sz="1200" spc="-5" dirty="0">
                <a:latin typeface="Times New Roman"/>
                <a:cs typeface="Times New Roman"/>
              </a:rPr>
              <a:t>dirigersi verso </a:t>
            </a:r>
            <a:r>
              <a:rPr sz="1200" dirty="0">
                <a:latin typeface="Times New Roman"/>
                <a:cs typeface="Times New Roman"/>
              </a:rPr>
              <a:t>la 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Betsaida. 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partì con sua figlia paralizzata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il sole </a:t>
            </a:r>
            <a:r>
              <a:rPr sz="1200" spc="-5" dirty="0">
                <a:latin typeface="Times New Roman"/>
                <a:cs typeface="Times New Roman"/>
              </a:rPr>
              <a:t>calò dietro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vicino.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21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(1632.2) 145:3.3 </a:t>
            </a:r>
            <a:r>
              <a:rPr sz="1200" spc="-5" dirty="0">
                <a:latin typeface="Times New Roman"/>
                <a:cs typeface="Times New Roman"/>
              </a:rPr>
              <a:t>Tutti gli avvenimenti del giorno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quadro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straordinaria </a:t>
            </a:r>
            <a:r>
              <a:rPr sz="1200" dirty="0">
                <a:latin typeface="Times New Roman"/>
                <a:cs typeface="Times New Roman"/>
              </a:rPr>
              <a:t>scena </a:t>
            </a:r>
            <a:r>
              <a:rPr sz="1200" spc="-5" dirty="0">
                <a:latin typeface="Times New Roman"/>
                <a:cs typeface="Times New Roman"/>
              </a:rPr>
              <a:t>del tramonto. </a:t>
            </a:r>
            <a:r>
              <a:rPr sz="1200" dirty="0">
                <a:latin typeface="Times New Roman"/>
                <a:cs typeface="Times New Roman"/>
              </a:rPr>
              <a:t>Anche il testo  </a:t>
            </a:r>
            <a:r>
              <a:rPr sz="1200" spc="-5" dirty="0">
                <a:latin typeface="Times New Roman"/>
                <a:cs typeface="Times New Roman"/>
              </a:rPr>
              <a:t>che Gesù aveva </a:t>
            </a:r>
            <a:r>
              <a:rPr sz="1200" dirty="0">
                <a:latin typeface="Times New Roman"/>
                <a:cs typeface="Times New Roman"/>
              </a:rPr>
              <a:t>utilizzato per il </a:t>
            </a:r>
            <a:r>
              <a:rPr sz="1200" spc="-5" dirty="0">
                <a:latin typeface="Times New Roman"/>
                <a:cs typeface="Times New Roman"/>
              </a:rPr>
              <a:t>suo sermone del pomeriggio </a:t>
            </a:r>
            <a:r>
              <a:rPr sz="1200" dirty="0">
                <a:latin typeface="Times New Roman"/>
                <a:cs typeface="Times New Roman"/>
              </a:rPr>
              <a:t>aveva lasciato </a:t>
            </a:r>
            <a:r>
              <a:rPr sz="1200" spc="-5" dirty="0">
                <a:latin typeface="Times New Roman"/>
                <a:cs typeface="Times New Roman"/>
              </a:rPr>
              <a:t>intendere </a:t>
            </a:r>
            <a:r>
              <a:rPr sz="1200" dirty="0">
                <a:latin typeface="Times New Roman"/>
                <a:cs typeface="Times New Roman"/>
              </a:rPr>
              <a:t>che la malattia </a:t>
            </a:r>
            <a:r>
              <a:rPr sz="1200" spc="-5" dirty="0">
                <a:latin typeface="Times New Roman"/>
                <a:cs typeface="Times New Roman"/>
              </a:rPr>
              <a:t>doveva essere </a:t>
            </a:r>
            <a:r>
              <a:rPr sz="1200" dirty="0">
                <a:latin typeface="Times New Roman"/>
                <a:cs typeface="Times New Roman"/>
              </a:rPr>
              <a:t>bandita; </a:t>
            </a:r>
            <a:r>
              <a:rPr sz="1200" spc="1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 aveva parlato </a:t>
            </a:r>
            <a:r>
              <a:rPr sz="1200" dirty="0">
                <a:latin typeface="Times New Roman"/>
                <a:cs typeface="Times New Roman"/>
              </a:rPr>
              <a:t>con potenza </a:t>
            </a:r>
            <a:r>
              <a:rPr sz="1200" spc="-5" dirty="0">
                <a:latin typeface="Times New Roman"/>
                <a:cs typeface="Times New Roman"/>
              </a:rPr>
              <a:t>ed autorità </a:t>
            </a:r>
            <a:r>
              <a:rPr sz="1200" dirty="0">
                <a:latin typeface="Times New Roman"/>
                <a:cs typeface="Times New Roman"/>
              </a:rPr>
              <a:t>senza precedenti!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messaggio era </a:t>
            </a:r>
            <a:r>
              <a:rPr sz="1200" spc="-5" dirty="0">
                <a:latin typeface="Times New Roman"/>
                <a:cs typeface="Times New Roman"/>
              </a:rPr>
              <a:t>così irresistibile! Senza aver fatto </a:t>
            </a:r>
            <a:r>
              <a:rPr sz="1200" dirty="0">
                <a:latin typeface="Times New Roman"/>
                <a:cs typeface="Times New Roman"/>
              </a:rPr>
              <a:t>appello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all’autorità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1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umana,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 direttamente alla </a:t>
            </a:r>
            <a:r>
              <a:rPr sz="1200" dirty="0">
                <a:latin typeface="Times New Roman"/>
                <a:cs typeface="Times New Roman"/>
              </a:rPr>
              <a:t>coscienza e </a:t>
            </a:r>
            <a:r>
              <a:rPr sz="1200" spc="-5" dirty="0">
                <a:latin typeface="Times New Roman"/>
                <a:cs typeface="Times New Roman"/>
              </a:rPr>
              <a:t>all’anima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ricorso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alla logica, </a:t>
            </a:r>
            <a:r>
              <a:rPr sz="1200" dirty="0">
                <a:latin typeface="Times New Roman"/>
                <a:cs typeface="Times New Roman"/>
              </a:rPr>
              <a:t>né a </a:t>
            </a:r>
            <a:r>
              <a:rPr sz="1200" spc="-5" dirty="0">
                <a:latin typeface="Times New Roman"/>
                <a:cs typeface="Times New Roman"/>
              </a:rPr>
              <a:t>cavilli  legali,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ad abili </a:t>
            </a:r>
            <a:r>
              <a:rPr sz="1200" dirty="0">
                <a:latin typeface="Times New Roman"/>
                <a:cs typeface="Times New Roman"/>
              </a:rPr>
              <a:t>argomenti,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un appello </a:t>
            </a:r>
            <a:r>
              <a:rPr sz="1200" spc="-5" dirty="0">
                <a:latin typeface="Times New Roman"/>
                <a:cs typeface="Times New Roman"/>
              </a:rPr>
              <a:t>potente, diretto, </a:t>
            </a:r>
            <a:r>
              <a:rPr sz="1200" dirty="0">
                <a:latin typeface="Times New Roman"/>
                <a:cs typeface="Times New Roman"/>
              </a:rPr>
              <a:t>chiaro e </a:t>
            </a:r>
            <a:r>
              <a:rPr sz="1200" spc="-5" dirty="0">
                <a:latin typeface="Times New Roman"/>
                <a:cs typeface="Times New Roman"/>
              </a:rPr>
              <a:t>personale al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ascoltatori.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8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(1632.3) 145:3.4 </a:t>
            </a:r>
            <a:r>
              <a:rPr sz="1200" spc="-5" dirty="0">
                <a:latin typeface="Times New Roman"/>
                <a:cs typeface="Times New Roman"/>
              </a:rPr>
              <a:t>Quel sabato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grande giorno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anche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di un universo.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intenti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propositi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la piccola </a:t>
            </a:r>
            <a:r>
              <a:rPr sz="1200" spc="-5" dirty="0">
                <a:latin typeface="Times New Roman"/>
                <a:cs typeface="Times New Roman"/>
              </a:rPr>
              <a:t>città ebrea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fu la vera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rappresentava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che ascoltarono </a:t>
            </a:r>
            <a:r>
              <a:rPr sz="1200" dirty="0">
                <a:latin typeface="Times New Roman"/>
                <a:cs typeface="Times New Roman"/>
              </a:rPr>
              <a:t>l’importante dichiarazione di </a:t>
            </a:r>
            <a:r>
              <a:rPr sz="1200" spc="-5" dirty="0">
                <a:latin typeface="Times New Roman"/>
                <a:cs typeface="Times New Roman"/>
              </a:rPr>
              <a:t>chiusura del sermone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Gesù:  </a:t>
            </a:r>
            <a:r>
              <a:rPr sz="1200" spc="-5" dirty="0">
                <a:latin typeface="Times New Roman"/>
                <a:cs typeface="Times New Roman"/>
              </a:rPr>
              <a:t>“L’odio </a:t>
            </a:r>
            <a:r>
              <a:rPr sz="1200" dirty="0">
                <a:latin typeface="Times New Roman"/>
                <a:cs typeface="Times New Roman"/>
              </a:rPr>
              <a:t>è l’ombra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paura; la vendetta è la </a:t>
            </a:r>
            <a:r>
              <a:rPr sz="1200" spc="-5" dirty="0">
                <a:latin typeface="Times New Roman"/>
                <a:cs typeface="Times New Roman"/>
              </a:rPr>
              <a:t>maschera </a:t>
            </a:r>
            <a:r>
              <a:rPr sz="1200" dirty="0">
                <a:latin typeface="Times New Roman"/>
                <a:cs typeface="Times New Roman"/>
              </a:rPr>
              <a:t>della viltà.” I </a:t>
            </a:r>
            <a:r>
              <a:rPr sz="1200" spc="-5" dirty="0">
                <a:latin typeface="Times New Roman"/>
                <a:cs typeface="Times New Roman"/>
              </a:rPr>
              <a:t>suoi ascoltatori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parole  </a:t>
            </a:r>
            <a:r>
              <a:rPr sz="1200" spc="-5" dirty="0">
                <a:latin typeface="Times New Roman"/>
                <a:cs typeface="Times New Roman"/>
              </a:rPr>
              <a:t>benedette, che </a:t>
            </a:r>
            <a:r>
              <a:rPr sz="1200" dirty="0">
                <a:latin typeface="Times New Roman"/>
                <a:cs typeface="Times New Roman"/>
              </a:rPr>
              <a:t>proclamavano: </a:t>
            </a:r>
            <a:r>
              <a:rPr sz="1200" spc="-5" dirty="0">
                <a:latin typeface="Times New Roman"/>
                <a:cs typeface="Times New Roman"/>
              </a:rPr>
              <a:t>“L’uomo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non un </a:t>
            </a:r>
            <a:r>
              <a:rPr sz="1200" spc="-5" dirty="0">
                <a:latin typeface="Times New Roman"/>
                <a:cs typeface="Times New Roman"/>
              </a:rPr>
              <a:t>figlio 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demonio.”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2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(1632.4) 145:3.5 </a:t>
            </a:r>
            <a:r>
              <a:rPr sz="1200" dirty="0">
                <a:latin typeface="Times New Roman"/>
                <a:cs typeface="Times New Roman"/>
              </a:rPr>
              <a:t>Subito dopo </a:t>
            </a:r>
            <a:r>
              <a:rPr sz="1200" spc="-5" dirty="0">
                <a:latin typeface="Times New Roman"/>
                <a:cs typeface="Times New Roman"/>
              </a:rPr>
              <a:t>il tramonto, mentre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attardavano ancora alla </a:t>
            </a:r>
            <a:r>
              <a:rPr sz="1200" dirty="0">
                <a:latin typeface="Times New Roman"/>
                <a:cs typeface="Times New Roman"/>
              </a:rPr>
              <a:t>tavola della </a:t>
            </a:r>
            <a:r>
              <a:rPr sz="1200" spc="-5" dirty="0">
                <a:latin typeface="Times New Roman"/>
                <a:cs typeface="Times New Roman"/>
              </a:rPr>
              <a:t>cena,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Pietro udì  </a:t>
            </a:r>
            <a:r>
              <a:rPr sz="1200" spc="-5" dirty="0">
                <a:latin typeface="Times New Roman"/>
                <a:cs typeface="Times New Roman"/>
              </a:rPr>
              <a:t>delle voci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cortile antistante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e, </a:t>
            </a:r>
            <a:r>
              <a:rPr sz="1200" dirty="0">
                <a:latin typeface="Times New Roman"/>
                <a:cs typeface="Times New Roman"/>
              </a:rPr>
              <a:t>andata alla </a:t>
            </a:r>
            <a:r>
              <a:rPr sz="1200" spc="-5" dirty="0">
                <a:latin typeface="Times New Roman"/>
                <a:cs typeface="Times New Roman"/>
              </a:rPr>
              <a:t>porta, </a:t>
            </a:r>
            <a:r>
              <a:rPr sz="1200" dirty="0">
                <a:latin typeface="Times New Roman"/>
                <a:cs typeface="Times New Roman"/>
              </a:rPr>
              <a:t>vide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radunando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ammalati,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 proveniente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Cafarnao era affollata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dalle </a:t>
            </a:r>
            <a:r>
              <a:rPr sz="1200" dirty="0">
                <a:latin typeface="Times New Roman"/>
                <a:cs typeface="Times New Roman"/>
              </a:rPr>
              <a:t>mani di Gesù. </a:t>
            </a:r>
            <a:r>
              <a:rPr sz="1200" spc="-5" dirty="0">
                <a:latin typeface="Times New Roman"/>
                <a:cs typeface="Times New Roman"/>
              </a:rPr>
              <a:t>Vedendo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spettacolo, essa andò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informare </a:t>
            </a:r>
            <a:r>
              <a:rPr sz="1200" spc="-5" dirty="0">
                <a:latin typeface="Times New Roman"/>
                <a:cs typeface="Times New Roman"/>
              </a:rPr>
              <a:t>suo marito, che </a:t>
            </a:r>
            <a:r>
              <a:rPr sz="1200" dirty="0">
                <a:latin typeface="Times New Roman"/>
                <a:cs typeface="Times New Roman"/>
              </a:rPr>
              <a:t>lo disse 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(1632.5) 145:3.6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uscì sulla porta d’entrata della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occhi </a:t>
            </a:r>
            <a:r>
              <a:rPr sz="1200" dirty="0">
                <a:latin typeface="Times New Roman"/>
                <a:cs typeface="Times New Roman"/>
              </a:rPr>
              <a:t>incontrarono uno </a:t>
            </a:r>
            <a:r>
              <a:rPr sz="1200" spc="-5" dirty="0">
                <a:latin typeface="Times New Roman"/>
                <a:cs typeface="Times New Roman"/>
              </a:rPr>
              <a:t>schieramento </a:t>
            </a:r>
            <a:r>
              <a:rPr sz="1200" dirty="0">
                <a:latin typeface="Times New Roman"/>
                <a:cs typeface="Times New Roman"/>
              </a:rPr>
              <a:t>di  umanità </a:t>
            </a:r>
            <a:r>
              <a:rPr sz="1200" spc="-5" dirty="0">
                <a:latin typeface="Times New Roman"/>
                <a:cs typeface="Times New Roman"/>
              </a:rPr>
              <a:t>inferma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sofferente. Egli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ammalati </a:t>
            </a:r>
            <a:r>
              <a:rPr sz="1200" spc="-5" dirty="0">
                <a:latin typeface="Times New Roman"/>
                <a:cs typeface="Times New Roman"/>
              </a:rPr>
              <a:t>ed afflitti; questo almeno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persone riunite 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lui. Non tutti i </a:t>
            </a:r>
            <a:r>
              <a:rPr sz="1200" spc="-5" dirty="0">
                <a:latin typeface="Times New Roman"/>
                <a:cs typeface="Times New Roman"/>
              </a:rPr>
              <a:t>presenti erano ammalati; alcuni erano </a:t>
            </a:r>
            <a:r>
              <a:rPr sz="1200" dirty="0">
                <a:latin typeface="Times New Roman"/>
                <a:cs typeface="Times New Roman"/>
              </a:rPr>
              <a:t>venuti </a:t>
            </a:r>
            <a:r>
              <a:rPr sz="1200" spc="-5" dirty="0">
                <a:latin typeface="Times New Roman"/>
                <a:cs typeface="Times New Roman"/>
              </a:rPr>
              <a:t>ad assistere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cari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guarigione.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4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(1632.6) 145:3.7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vista di questi mortali </a:t>
            </a:r>
            <a:r>
              <a:rPr sz="1200" spc="-5" dirty="0">
                <a:latin typeface="Times New Roman"/>
                <a:cs typeface="Times New Roman"/>
              </a:rPr>
              <a:t>afflitti, uomini, </a:t>
            </a:r>
            <a:r>
              <a:rPr sz="1200" dirty="0">
                <a:latin typeface="Times New Roman"/>
                <a:cs typeface="Times New Roman"/>
              </a:rPr>
              <a:t>donne e </a:t>
            </a:r>
            <a:r>
              <a:rPr sz="1200" spc="-5" dirty="0">
                <a:latin typeface="Times New Roman"/>
                <a:cs typeface="Times New Roman"/>
              </a:rPr>
              <a:t>bambini, sofferenti </a:t>
            </a:r>
            <a:r>
              <a:rPr sz="1200" dirty="0">
                <a:latin typeface="Times New Roman"/>
                <a:cs typeface="Times New Roman"/>
              </a:rPr>
              <a:t>in larga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degli errori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trasgressioni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stessi Figli incaricati </a:t>
            </a:r>
            <a:r>
              <a:rPr sz="1200" dirty="0">
                <a:latin typeface="Times New Roman"/>
                <a:cs typeface="Times New Roman"/>
              </a:rPr>
              <a:t>dell’amministrazione </a:t>
            </a:r>
            <a:r>
              <a:rPr sz="1200" spc="-5" dirty="0">
                <a:latin typeface="Times New Roman"/>
                <a:cs typeface="Times New Roman"/>
              </a:rPr>
              <a:t>dell’universo, toccò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il cuore umano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sfidò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divina di questo </a:t>
            </a:r>
            <a:r>
              <a:rPr sz="1200" spc="-5" dirty="0">
                <a:latin typeface="Times New Roman"/>
                <a:cs typeface="Times New Roman"/>
              </a:rPr>
              <a:t>benevolente Figlio Creatore.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sapeva </a:t>
            </a:r>
            <a:r>
              <a:rPr sz="1200" dirty="0">
                <a:latin typeface="Times New Roman"/>
                <a:cs typeface="Times New Roman"/>
              </a:rPr>
              <a:t>bene che 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costruire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movimento spirituale </a:t>
            </a:r>
            <a:r>
              <a:rPr sz="1200" spc="-5" dirty="0">
                <a:latin typeface="Times New Roman"/>
                <a:cs typeface="Times New Roman"/>
              </a:rPr>
              <a:t>durevole </a:t>
            </a:r>
            <a:r>
              <a:rPr sz="1200" dirty="0">
                <a:latin typeface="Times New Roman"/>
                <a:cs typeface="Times New Roman"/>
              </a:rPr>
              <a:t>sulle fondamenta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prodigi puramente materiali.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costante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quella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16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astenersi dal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valere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Cana, </a:t>
            </a:r>
            <a:r>
              <a:rPr sz="1200" dirty="0">
                <a:latin typeface="Times New Roman"/>
                <a:cs typeface="Times New Roman"/>
              </a:rPr>
              <a:t>niente di </a:t>
            </a:r>
            <a:r>
              <a:rPr sz="1200" spc="-5" dirty="0">
                <a:latin typeface="Times New Roman"/>
                <a:cs typeface="Times New Roman"/>
              </a:rPr>
              <a:t>soprannaturale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miracoloso aveva </a:t>
            </a:r>
            <a:r>
              <a:rPr sz="1200" dirty="0">
                <a:latin typeface="Times New Roman"/>
                <a:cs typeface="Times New Roman"/>
              </a:rPr>
              <a:t>accompagnato il  </a:t>
            </a:r>
            <a:r>
              <a:rPr sz="1200" spc="-5" dirty="0">
                <a:latin typeface="Times New Roman"/>
                <a:cs typeface="Times New Roman"/>
              </a:rPr>
              <a:t>suo insegnamento; tuttavia, questa </a:t>
            </a:r>
            <a:r>
              <a:rPr sz="1200" dirty="0">
                <a:latin typeface="Times New Roman"/>
                <a:cs typeface="Times New Roman"/>
              </a:rPr>
              <a:t>moltitudine afflitta </a:t>
            </a:r>
            <a:r>
              <a:rPr sz="1200" spc="-5" dirty="0">
                <a:latin typeface="Times New Roman"/>
                <a:cs typeface="Times New Roman"/>
              </a:rPr>
              <a:t>toccò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dirty="0">
                <a:latin typeface="Times New Roman"/>
                <a:cs typeface="Times New Roman"/>
              </a:rPr>
              <a:t>compassionevole 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potentemente </a:t>
            </a:r>
            <a:r>
              <a:rPr sz="1200" spc="-5" dirty="0">
                <a:latin typeface="Times New Roman"/>
                <a:cs typeface="Times New Roman"/>
              </a:rPr>
              <a:t>appello al suo  affetto comprensivo.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0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(1632.7) 145:3.8 </a:t>
            </a:r>
            <a:r>
              <a:rPr sz="1200" spc="-5" dirty="0">
                <a:latin typeface="Times New Roman"/>
                <a:cs typeface="Times New Roman"/>
              </a:rPr>
              <a:t>Dal cortile antistante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voce gridò: “Maestro, </a:t>
            </a:r>
            <a:r>
              <a:rPr sz="1200" dirty="0">
                <a:latin typeface="Times New Roman"/>
                <a:cs typeface="Times New Roman"/>
              </a:rPr>
              <a:t>pronuncia la </a:t>
            </a:r>
            <a:r>
              <a:rPr sz="1200" spc="-5" dirty="0">
                <a:latin typeface="Times New Roman"/>
                <a:cs typeface="Times New Roman"/>
              </a:rPr>
              <a:t>parola, ristabilisci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salute, guarisci </a:t>
            </a:r>
            <a:r>
              <a:rPr sz="1200" dirty="0">
                <a:latin typeface="Times New Roman"/>
                <a:cs typeface="Times New Roman"/>
              </a:rPr>
              <a:t>le nostre  </a:t>
            </a:r>
            <a:r>
              <a:rPr sz="1200" spc="-5" dirty="0">
                <a:latin typeface="Times New Roman"/>
                <a:cs typeface="Times New Roman"/>
              </a:rPr>
              <a:t>malattie </a:t>
            </a:r>
            <a:r>
              <a:rPr sz="1200" dirty="0">
                <a:latin typeface="Times New Roman"/>
                <a:cs typeface="Times New Roman"/>
              </a:rPr>
              <a:t>e salva le nostre </a:t>
            </a:r>
            <a:r>
              <a:rPr sz="1200" spc="-5" dirty="0">
                <a:latin typeface="Times New Roman"/>
                <a:cs typeface="Times New Roman"/>
              </a:rPr>
              <a:t>anime.” Appena queste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pronunciate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seguito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fisici, di 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e d’intermedi, </a:t>
            </a:r>
            <a:r>
              <a:rPr sz="1200" spc="-5" dirty="0">
                <a:latin typeface="Times New Roman"/>
                <a:cs typeface="Times New Roman"/>
              </a:rPr>
              <a:t>che accompagnavano sempre questo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incarnato </a:t>
            </a:r>
            <a:r>
              <a:rPr sz="1200" dirty="0">
                <a:latin typeface="Times New Roman"/>
                <a:cs typeface="Times New Roman"/>
              </a:rPr>
              <a:t>di un universo, </a:t>
            </a:r>
            <a:r>
              <a:rPr sz="1200" spc="-5" dirty="0">
                <a:latin typeface="Times New Roman"/>
                <a:cs typeface="Times New Roman"/>
              </a:rPr>
              <a:t>si prepararono ad agire con  potere creativo se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Sovrano avesse </a:t>
            </a:r>
            <a:r>
              <a:rPr sz="1200" dirty="0">
                <a:latin typeface="Times New Roman"/>
                <a:cs typeface="Times New Roman"/>
              </a:rPr>
              <a:t>dato il </a:t>
            </a:r>
            <a:r>
              <a:rPr sz="1200" spc="-5" dirty="0">
                <a:latin typeface="Times New Roman"/>
                <a:cs typeface="Times New Roman"/>
              </a:rPr>
              <a:t>segnale. Questo </a:t>
            </a:r>
            <a:r>
              <a:rPr sz="1200" dirty="0">
                <a:latin typeface="Times New Roman"/>
                <a:cs typeface="Times New Roman"/>
              </a:rPr>
              <a:t>fu uno di quei momenti nella </a:t>
            </a:r>
            <a:r>
              <a:rPr sz="1200" spc="-5" dirty="0">
                <a:latin typeface="Times New Roman"/>
                <a:cs typeface="Times New Roman"/>
              </a:rPr>
              <a:t>carriera 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divina e la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concatenate </a:t>
            </a:r>
            <a:r>
              <a:rPr sz="1200" dirty="0">
                <a:latin typeface="Times New Roman"/>
                <a:cs typeface="Times New Roman"/>
              </a:rPr>
              <a:t>nel giudizio del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cercò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rifugio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nell’appello </a:t>
            </a:r>
            <a:r>
              <a:rPr sz="1200" dirty="0">
                <a:latin typeface="Times New Roman"/>
                <a:cs typeface="Times New Roman"/>
              </a:rPr>
              <a:t>alla volontà 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(1632.8) 145:3.9 </a:t>
            </a:r>
            <a:r>
              <a:rPr sz="1200" spc="-5" dirty="0">
                <a:latin typeface="Times New Roman"/>
                <a:cs typeface="Times New Roman"/>
              </a:rPr>
              <a:t>Quando Pietro </a:t>
            </a:r>
            <a:r>
              <a:rPr sz="1200" dirty="0">
                <a:latin typeface="Times New Roman"/>
                <a:cs typeface="Times New Roman"/>
              </a:rPr>
              <a:t>implorò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ascolto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invocazioni di aiuto,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posando lo </a:t>
            </a:r>
            <a:r>
              <a:rPr sz="1200" spc="-5" dirty="0">
                <a:latin typeface="Times New Roman"/>
                <a:cs typeface="Times New Roman"/>
              </a:rPr>
              <a:t>sguardo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endParaRPr sz="1200">
              <a:latin typeface="Times New Roman"/>
              <a:cs typeface="Times New Roman"/>
            </a:endParaRPr>
          </a:p>
          <a:p>
            <a:pPr marL="76200" marR="123189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moltitudine di </a:t>
            </a:r>
            <a:r>
              <a:rPr sz="1200" spc="-5" dirty="0">
                <a:latin typeface="Times New Roman"/>
                <a:cs typeface="Times New Roman"/>
              </a:rPr>
              <a:t>ammalati, rispose: “Io sono venuto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instaurare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regno. Ho vissuto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quest’ora </a:t>
            </a:r>
            <a:r>
              <a:rPr sz="1200" dirty="0">
                <a:latin typeface="Times New Roman"/>
                <a:cs typeface="Times New Roman"/>
              </a:rPr>
              <a:t>la mia vita per </a:t>
            </a:r>
            <a:r>
              <a:rPr sz="1200" spc="-5" dirty="0">
                <a:latin typeface="Times New Roman"/>
                <a:cs typeface="Times New Roman"/>
              </a:rPr>
              <a:t>questo scopo. Se, tuttavia, fosse </a:t>
            </a:r>
            <a:r>
              <a:rPr sz="1200" dirty="0">
                <a:latin typeface="Times New Roman"/>
                <a:cs typeface="Times New Roman"/>
              </a:rPr>
              <a:t>volontà di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ciò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incompatibile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consacrazione alla proclamazione del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dei cieli, desidererei </a:t>
            </a:r>
            <a:r>
              <a:rPr sz="1200" dirty="0">
                <a:latin typeface="Times New Roman"/>
                <a:cs typeface="Times New Roman"/>
              </a:rPr>
              <a:t>vedere i </a:t>
            </a:r>
            <a:r>
              <a:rPr sz="1200" spc="-5" dirty="0">
                <a:latin typeface="Times New Roman"/>
                <a:cs typeface="Times New Roman"/>
              </a:rPr>
              <a:t>miei figli risanati </a:t>
            </a:r>
            <a:r>
              <a:rPr sz="1200" dirty="0">
                <a:latin typeface="Times New Roman"/>
                <a:cs typeface="Times New Roman"/>
              </a:rPr>
              <a:t>— e — ” ma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parole di Gesù </a:t>
            </a:r>
            <a:r>
              <a:rPr sz="1200" spc="-5" dirty="0">
                <a:latin typeface="Times New Roman"/>
                <a:cs typeface="Times New Roman"/>
              </a:rPr>
              <a:t>si persero nel </a:t>
            </a:r>
            <a:r>
              <a:rPr sz="1200" dirty="0">
                <a:latin typeface="Times New Roman"/>
                <a:cs typeface="Times New Roman"/>
              </a:rPr>
              <a:t>tumulto.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(1633.1) 145:3.10 </a:t>
            </a:r>
            <a:r>
              <a:rPr sz="1200" spc="-5" dirty="0">
                <a:latin typeface="Times New Roman"/>
                <a:cs typeface="Times New Roman"/>
              </a:rPr>
              <a:t>Gesù aveva trasferito </a:t>
            </a:r>
            <a:r>
              <a:rPr sz="1200" dirty="0">
                <a:latin typeface="Times New Roman"/>
                <a:cs typeface="Times New Roman"/>
              </a:rPr>
              <a:t>la responsabilità di </a:t>
            </a:r>
            <a:r>
              <a:rPr sz="1200" spc="-5" dirty="0">
                <a:latin typeface="Times New Roman"/>
                <a:cs typeface="Times New Roman"/>
              </a:rPr>
              <a:t>questa decisione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guarire al </a:t>
            </a:r>
            <a:r>
              <a:rPr sz="1200" dirty="0">
                <a:latin typeface="Times New Roman"/>
                <a:cs typeface="Times New Roman"/>
              </a:rPr>
              <a:t>dominio di </a:t>
            </a:r>
            <a:r>
              <a:rPr sz="1200" spc="-5" dirty="0">
                <a:latin typeface="Times New Roman"/>
                <a:cs typeface="Times New Roman"/>
              </a:rPr>
              <a:t>suo Padre. </a:t>
            </a:r>
            <a:r>
              <a:rPr sz="1200" dirty="0">
                <a:latin typeface="Times New Roman"/>
                <a:cs typeface="Times New Roman"/>
              </a:rPr>
              <a:t>Evidentemente la volontà 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interpose </a:t>
            </a:r>
            <a:r>
              <a:rPr sz="1200" dirty="0">
                <a:latin typeface="Times New Roman"/>
                <a:cs typeface="Times New Roman"/>
              </a:rPr>
              <a:t>alcuna obiezione,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erano appena state </a:t>
            </a:r>
            <a:r>
              <a:rPr sz="1200" dirty="0">
                <a:latin typeface="Times New Roman"/>
                <a:cs typeface="Times New Roman"/>
              </a:rPr>
              <a:t>pronunciate </a:t>
            </a:r>
            <a:r>
              <a:rPr sz="1200" spc="-5" dirty="0">
                <a:latin typeface="Times New Roman"/>
                <a:cs typeface="Times New Roman"/>
              </a:rPr>
              <a:t>quando l’assemblea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personalità celesti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Personalizzato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potentemente </a:t>
            </a:r>
            <a:r>
              <a:rPr sz="1200" dirty="0">
                <a:latin typeface="Times New Roman"/>
                <a:cs typeface="Times New Roman"/>
              </a:rPr>
              <a:t>mobilitata.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vasto assembramento discese </a:t>
            </a:r>
            <a:r>
              <a:rPr sz="1200" dirty="0">
                <a:latin typeface="Times New Roman"/>
                <a:cs typeface="Times New Roman"/>
              </a:rPr>
              <a:t>in mezzo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eterogenea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sofferenti ed </a:t>
            </a:r>
            <a:r>
              <a:rPr sz="1200" dirty="0">
                <a:latin typeface="Times New Roman"/>
                <a:cs typeface="Times New Roman"/>
              </a:rPr>
              <a:t>in pochi istanti 683 uomini, donne e  </a:t>
            </a:r>
            <a:r>
              <a:rPr sz="1200" spc="-5" dirty="0">
                <a:latin typeface="Times New Roman"/>
                <a:cs typeface="Times New Roman"/>
              </a:rPr>
              <a:t>bambini furono guariti,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perfettamente risanati </a:t>
            </a:r>
            <a:r>
              <a:rPr sz="1200" dirty="0">
                <a:latin typeface="Times New Roman"/>
                <a:cs typeface="Times New Roman"/>
              </a:rPr>
              <a:t>da tutte le loro malattie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altri </a:t>
            </a:r>
            <a:r>
              <a:rPr sz="1200" dirty="0">
                <a:latin typeface="Times New Roman"/>
                <a:cs typeface="Times New Roman"/>
              </a:rPr>
              <a:t>disturbi </a:t>
            </a:r>
            <a:r>
              <a:rPr sz="1200" spc="-5" dirty="0">
                <a:latin typeface="Times New Roman"/>
                <a:cs typeface="Times New Roman"/>
              </a:rPr>
              <a:t>organici. Una </a:t>
            </a:r>
            <a:r>
              <a:rPr sz="1200" dirty="0">
                <a:latin typeface="Times New Roman"/>
                <a:cs typeface="Times New Roman"/>
              </a:rPr>
              <a:t>scena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88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40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mai vista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prima di quel giorno, né dopo di </a:t>
            </a:r>
            <a:r>
              <a:rPr sz="1200" spc="-5" dirty="0">
                <a:latin typeface="Times New Roman"/>
                <a:cs typeface="Times New Roman"/>
              </a:rPr>
              <a:t>allora.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noi che </a:t>
            </a:r>
            <a:r>
              <a:rPr sz="1200" spc="-5" dirty="0">
                <a:latin typeface="Times New Roman"/>
                <a:cs typeface="Times New Roman"/>
              </a:rPr>
              <a:t>erano presenti ad </a:t>
            </a:r>
            <a:r>
              <a:rPr sz="1200" dirty="0">
                <a:latin typeface="Times New Roman"/>
                <a:cs typeface="Times New Roman"/>
              </a:rPr>
              <a:t>osservare questa  </a:t>
            </a:r>
            <a:r>
              <a:rPr sz="1200" spc="-5" dirty="0">
                <a:latin typeface="Times New Roman"/>
                <a:cs typeface="Times New Roman"/>
              </a:rPr>
              <a:t>ondata creativa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fu veramente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spettacolo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emozionante.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16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(1633.2) 145:3.11 </a:t>
            </a:r>
            <a:r>
              <a:rPr sz="1200" spc="-5" dirty="0">
                <a:latin typeface="Times New Roman"/>
                <a:cs typeface="Times New Roman"/>
              </a:rPr>
              <a:t>Ma 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che rimasero stupefatti </a:t>
            </a:r>
            <a:r>
              <a:rPr sz="1200" dirty="0">
                <a:latin typeface="Times New Roman"/>
                <a:cs typeface="Times New Roman"/>
              </a:rPr>
              <a:t>da questa improvvisa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inattesa esplosione di </a:t>
            </a:r>
            <a:r>
              <a:rPr sz="1200" spc="-5" dirty="0">
                <a:latin typeface="Times New Roman"/>
                <a:cs typeface="Times New Roman"/>
              </a:rPr>
              <a:t>guarigione soprannaturale,  Gesù </a:t>
            </a:r>
            <a:r>
              <a:rPr sz="1200" dirty="0">
                <a:latin typeface="Times New Roman"/>
                <a:cs typeface="Times New Roman"/>
              </a:rPr>
              <a:t>fu il più </a:t>
            </a:r>
            <a:r>
              <a:rPr sz="1200" spc="-5" dirty="0">
                <a:latin typeface="Times New Roman"/>
                <a:cs typeface="Times New Roman"/>
              </a:rPr>
              <a:t>sorpreso. Nel </a:t>
            </a:r>
            <a:r>
              <a:rPr sz="1200" dirty="0">
                <a:latin typeface="Times New Roman"/>
                <a:cs typeface="Times New Roman"/>
              </a:rPr>
              <a:t>momento in cui le </a:t>
            </a:r>
            <a:r>
              <a:rPr sz="1200" spc="-5" dirty="0">
                <a:latin typeface="Times New Roman"/>
                <a:cs typeface="Times New Roman"/>
              </a:rPr>
              <a:t>sue simpatie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interessi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focalizzati 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di sofferenza e di  </a:t>
            </a:r>
            <a:r>
              <a:rPr sz="1200" spc="-5" dirty="0">
                <a:latin typeface="Times New Roman"/>
                <a:cs typeface="Times New Roman"/>
              </a:rPr>
              <a:t>afflizione che si </a:t>
            </a:r>
            <a:r>
              <a:rPr sz="1200" dirty="0">
                <a:latin typeface="Times New Roman"/>
                <a:cs typeface="Times New Roman"/>
              </a:rPr>
              <a:t>stendeva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egli aveva </a:t>
            </a:r>
            <a:r>
              <a:rPr sz="1200" dirty="0">
                <a:latin typeface="Times New Roman"/>
                <a:cs typeface="Times New Roman"/>
              </a:rPr>
              <a:t>dimenticato di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presenti </a:t>
            </a:r>
            <a:r>
              <a:rPr sz="1200" spc="-5" dirty="0">
                <a:latin typeface="Times New Roman"/>
                <a:cs typeface="Times New Roman"/>
              </a:rPr>
              <a:t>nella sua mente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gli avvertimenti del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Aggiustatore Personalizzato circa </a:t>
            </a:r>
            <a:r>
              <a:rPr sz="1200" dirty="0">
                <a:latin typeface="Times New Roman"/>
                <a:cs typeface="Times New Roman"/>
              </a:rPr>
              <a:t>l’impossibilità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limitare l’elemento tempo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prerogative creatrici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in </a:t>
            </a:r>
            <a:r>
              <a:rPr sz="1200" spc="-5" dirty="0">
                <a:latin typeface="Times New Roman"/>
                <a:cs typeface="Times New Roman"/>
              </a:rPr>
              <a:t>certe 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circostanze. Gesù </a:t>
            </a:r>
            <a:r>
              <a:rPr sz="1200" dirty="0">
                <a:latin typeface="Times New Roman"/>
                <a:cs typeface="Times New Roman"/>
              </a:rPr>
              <a:t>desiderava </a:t>
            </a:r>
            <a:r>
              <a:rPr sz="1200" spc="-5" dirty="0">
                <a:latin typeface="Times New Roman"/>
                <a:cs typeface="Times New Roman"/>
              </a:rPr>
              <a:t>vedere 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sofferenti risanati se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non fosse  </a:t>
            </a:r>
            <a:r>
              <a:rPr sz="1200" spc="-5" dirty="0">
                <a:latin typeface="Times New Roman"/>
                <a:cs typeface="Times New Roman"/>
              </a:rPr>
              <a:t>stata con ciò violata. L’Aggiustatore </a:t>
            </a:r>
            <a:r>
              <a:rPr sz="1200" dirty="0">
                <a:latin typeface="Times New Roman"/>
                <a:cs typeface="Times New Roman"/>
              </a:rPr>
              <a:t>Personalizzato di </a:t>
            </a:r>
            <a:r>
              <a:rPr sz="1200" spc="-5" dirty="0">
                <a:latin typeface="Times New Roman"/>
                <a:cs typeface="Times New Roman"/>
              </a:rPr>
              <a:t>Gesù decise istantaneamente che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creativa </a:t>
            </a:r>
            <a:r>
              <a:rPr sz="1200" dirty="0">
                <a:latin typeface="Times New Roman"/>
                <a:cs typeface="Times New Roman"/>
              </a:rPr>
              <a:t>compiuto in 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non </a:t>
            </a:r>
            <a:r>
              <a:rPr sz="1200" spc="-5" dirty="0">
                <a:latin typeface="Times New Roman"/>
                <a:cs typeface="Times New Roman"/>
              </a:rPr>
              <a:t>avrebbe trasgredito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del </a:t>
            </a:r>
            <a:r>
              <a:rPr sz="1200" dirty="0">
                <a:latin typeface="Times New Roman"/>
                <a:cs typeface="Times New Roman"/>
              </a:rPr>
              <a:t>Paradiso, e </a:t>
            </a:r>
            <a:r>
              <a:rPr sz="1200" spc="-5" dirty="0">
                <a:latin typeface="Times New Roman"/>
                <a:cs typeface="Times New Roman"/>
              </a:rPr>
              <a:t>con questa decisione </a:t>
            </a:r>
            <a:r>
              <a:rPr sz="1200" dirty="0">
                <a:latin typeface="Times New Roman"/>
                <a:cs typeface="Times New Roman"/>
              </a:rPr>
              <a:t>— tenuto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precedente  espressione del </a:t>
            </a:r>
            <a:r>
              <a:rPr sz="1200" dirty="0">
                <a:latin typeface="Times New Roman"/>
                <a:cs typeface="Times New Roman"/>
              </a:rPr>
              <a:t>desiderio di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l’atto creativo </a:t>
            </a:r>
            <a:r>
              <a:rPr sz="1200" i="1" dirty="0">
                <a:latin typeface="Times New Roman"/>
                <a:cs typeface="Times New Roman"/>
              </a:rPr>
              <a:t>fu.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i="1" dirty="0">
                <a:latin typeface="Times New Roman"/>
                <a:cs typeface="Times New Roman"/>
              </a:rPr>
              <a:t>Figlio </a:t>
            </a:r>
            <a:r>
              <a:rPr sz="1200" i="1" spc="-5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desidera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suo Padre </a:t>
            </a:r>
            <a:r>
              <a:rPr sz="1200" i="1" dirty="0">
                <a:latin typeface="Times New Roman"/>
                <a:cs typeface="Times New Roman"/>
              </a:rPr>
              <a:t>vuole  </a:t>
            </a:r>
            <a:r>
              <a:rPr sz="1200" dirty="0">
                <a:latin typeface="Times New Roman"/>
                <a:cs typeface="Times New Roman"/>
              </a:rPr>
              <a:t>È.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la vita terrena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verificò </a:t>
            </a:r>
            <a:r>
              <a:rPr sz="1200" dirty="0">
                <a:latin typeface="Times New Roman"/>
                <a:cs typeface="Times New Roman"/>
              </a:rPr>
              <a:t>più una tale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fisica in </a:t>
            </a:r>
            <a:r>
              <a:rPr sz="1200" spc="-5" dirty="0">
                <a:latin typeface="Times New Roman"/>
                <a:cs typeface="Times New Roman"/>
              </a:rPr>
              <a:t>massa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(1633.3) 145:3.12 </a:t>
            </a:r>
            <a:r>
              <a:rPr sz="1200" spc="-5" dirty="0">
                <a:latin typeface="Times New Roman"/>
                <a:cs typeface="Times New Roman"/>
              </a:rPr>
              <a:t>Come ci si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aspettare,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guarigione al </a:t>
            </a:r>
            <a:r>
              <a:rPr sz="1200" dirty="0">
                <a:latin typeface="Times New Roman"/>
                <a:cs typeface="Times New Roman"/>
              </a:rPr>
              <a:t>tramonto 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si diffuse </a:t>
            </a:r>
            <a:r>
              <a:rPr sz="1200" dirty="0">
                <a:latin typeface="Times New Roman"/>
                <a:cs typeface="Times New Roman"/>
              </a:rPr>
              <a:t>in tutta la 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Giudea </a:t>
            </a:r>
            <a:r>
              <a:rPr sz="1200" dirty="0">
                <a:latin typeface="Times New Roman"/>
                <a:cs typeface="Times New Roman"/>
              </a:rPr>
              <a:t>e nelle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più lontane.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i </a:t>
            </a:r>
            <a:r>
              <a:rPr sz="1200" spc="-5" dirty="0">
                <a:latin typeface="Times New Roman"/>
                <a:cs typeface="Times New Roman"/>
              </a:rPr>
              <a:t>timori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 si risvegliarono,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mandò </a:t>
            </a:r>
            <a:r>
              <a:rPr sz="1200" spc="-5" dirty="0">
                <a:latin typeface="Times New Roman"/>
                <a:cs typeface="Times New Roman"/>
              </a:rPr>
              <a:t>degli osservatori  affinché gli riferissero sull’opera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verificassero se 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precedente carpentiere </a:t>
            </a:r>
            <a:r>
              <a:rPr sz="1200" dirty="0">
                <a:latin typeface="Times New Roman"/>
                <a:cs typeface="Times New Roman"/>
              </a:rPr>
              <a:t>di Nazaret </a:t>
            </a:r>
            <a:r>
              <a:rPr sz="1200" spc="-5" dirty="0">
                <a:latin typeface="Times New Roman"/>
                <a:cs typeface="Times New Roman"/>
              </a:rPr>
              <a:t>oppure  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risuscitato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7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(1633.4) 145:3.13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a causa di questa involontaria dimostrazione di </a:t>
            </a:r>
            <a:r>
              <a:rPr sz="1200" spc="-5" dirty="0">
                <a:latin typeface="Times New Roman"/>
                <a:cs typeface="Times New Roman"/>
              </a:rPr>
              <a:t>guarigione fisica,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e per tutto il </a:t>
            </a:r>
            <a:r>
              <a:rPr sz="1200" spc="-5" dirty="0">
                <a:latin typeface="Times New Roman"/>
                <a:cs typeface="Times New Roman"/>
              </a:rPr>
              <a:t>resto  della sua carriera terrena Gesù divenne medico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predicatore. </a:t>
            </a:r>
            <a:r>
              <a:rPr sz="1200" dirty="0">
                <a:latin typeface="Times New Roman"/>
                <a:cs typeface="Times New Roman"/>
              </a:rPr>
              <a:t>È vero, </a:t>
            </a:r>
            <a:r>
              <a:rPr sz="1200" spc="-5" dirty="0">
                <a:latin typeface="Times New Roman"/>
                <a:cs typeface="Times New Roman"/>
              </a:rPr>
              <a:t>egli continuò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insegnamento, ma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lavoro  </a:t>
            </a:r>
            <a:r>
              <a:rPr sz="1200" spc="-5" dirty="0">
                <a:latin typeface="Times New Roman"/>
                <a:cs typeface="Times New Roman"/>
              </a:rPr>
              <a:t>personale consisteva </a:t>
            </a:r>
            <a:r>
              <a:rPr sz="1200" dirty="0">
                <a:latin typeface="Times New Roman"/>
                <a:cs typeface="Times New Roman"/>
              </a:rPr>
              <a:t>soprattutto </a:t>
            </a:r>
            <a:r>
              <a:rPr sz="1200" spc="-5" dirty="0">
                <a:latin typeface="Times New Roman"/>
                <a:cs typeface="Times New Roman"/>
              </a:rPr>
              <a:t>nel curare gli </a:t>
            </a:r>
            <a:r>
              <a:rPr sz="1200" dirty="0">
                <a:latin typeface="Times New Roman"/>
                <a:cs typeface="Times New Roman"/>
              </a:rPr>
              <a:t>ammalati e </a:t>
            </a:r>
            <a:r>
              <a:rPr sz="1200" spc="-5" dirty="0">
                <a:latin typeface="Times New Roman"/>
                <a:cs typeface="Times New Roman"/>
              </a:rPr>
              <a:t>gli afflitti,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occupavano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e  di battezzare 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8315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25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(1633.5) 145:3.14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godettero della guarigione fisica soprannaturale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in questa dimostrazione 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tramonto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sole non </a:t>
            </a:r>
            <a:r>
              <a:rPr sz="1200" spc="-5" dirty="0">
                <a:latin typeface="Times New Roman"/>
                <a:cs typeface="Times New Roman"/>
              </a:rPr>
              <a:t>trassero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permanente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straordinaria manifestazione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misericordia. Un </a:t>
            </a:r>
            <a:r>
              <a:rPr sz="1200" dirty="0">
                <a:latin typeface="Times New Roman"/>
                <a:cs typeface="Times New Roman"/>
              </a:rPr>
              <a:t>piccolo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edificato </a:t>
            </a:r>
            <a:r>
              <a:rPr sz="1200" dirty="0">
                <a:latin typeface="Times New Roman"/>
                <a:cs typeface="Times New Roman"/>
              </a:rPr>
              <a:t>da questo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fisico, ma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spirituale non </a:t>
            </a:r>
            <a:r>
              <a:rPr sz="1200" spc="-5" dirty="0">
                <a:latin typeface="Times New Roman"/>
                <a:cs typeface="Times New Roman"/>
              </a:rPr>
              <a:t>progredì nel  cuore degli </a:t>
            </a:r>
            <a:r>
              <a:rPr sz="1200" dirty="0">
                <a:latin typeface="Times New Roman"/>
                <a:cs typeface="Times New Roman"/>
              </a:rPr>
              <a:t>uomini a causa di questa </a:t>
            </a:r>
            <a:r>
              <a:rPr sz="1200" spc="-5" dirty="0">
                <a:latin typeface="Times New Roman"/>
                <a:cs typeface="Times New Roman"/>
              </a:rPr>
              <a:t>stupefacente eruzione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creativa indipendente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4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(1633.6) 145:3.15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guarigioni miracolose che accompagnarono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la missione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 suo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proclamazione del regno.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furono incidentalmente inerenti alla presenza </a:t>
            </a:r>
            <a:r>
              <a:rPr sz="1200" dirty="0">
                <a:latin typeface="Times New Roman"/>
                <a:cs typeface="Times New Roman"/>
              </a:rPr>
              <a:t>sulla terra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con  prerogative creatrici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illimitate,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una combinazione </a:t>
            </a:r>
            <a:r>
              <a:rPr sz="1200" spc="-5" dirty="0">
                <a:latin typeface="Times New Roman"/>
                <a:cs typeface="Times New Roman"/>
              </a:rPr>
              <a:t>senza precedenti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divina e di  </a:t>
            </a:r>
            <a:r>
              <a:rPr sz="1200" spc="-5" dirty="0">
                <a:latin typeface="Times New Roman"/>
                <a:cs typeface="Times New Roman"/>
              </a:rPr>
              <a:t>compassione umana. Ma questi cosiddetti miracoli valsero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fastidi,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che gli procurarono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pubblicità </a:t>
            </a:r>
            <a:r>
              <a:rPr sz="1200" spc="1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alimentava pregiudizi </a:t>
            </a:r>
            <a:r>
              <a:rPr sz="1200" dirty="0">
                <a:latin typeface="Times New Roman"/>
                <a:cs typeface="Times New Roman"/>
              </a:rPr>
              <a:t>e gli </a:t>
            </a:r>
            <a:r>
              <a:rPr sz="1200" spc="-5" dirty="0">
                <a:latin typeface="Times New Roman"/>
                <a:cs typeface="Times New Roman"/>
              </a:rPr>
              <a:t>produssero </a:t>
            </a:r>
            <a:r>
              <a:rPr sz="1200" dirty="0">
                <a:latin typeface="Times New Roman"/>
                <a:cs typeface="Times New Roman"/>
              </a:rPr>
              <a:t>una notorietà non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desiderata.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sera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dopo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(1634.1) 145:4.1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sera seguente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esplosione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felice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festante invase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alto grado </a:t>
            </a:r>
            <a:r>
              <a:rPr sz="1200" dirty="0">
                <a:latin typeface="Times New Roman"/>
                <a:cs typeface="Times New Roman"/>
              </a:rPr>
              <a:t>di entusiasmo emotivo.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umano questo </a:t>
            </a:r>
            <a:r>
              <a:rPr sz="1200" spc="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  giorno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grandi giorni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con Gesù. </a:t>
            </a:r>
            <a:r>
              <a:rPr sz="1200" dirty="0">
                <a:latin typeface="Times New Roman"/>
                <a:cs typeface="Times New Roman"/>
              </a:rPr>
              <a:t>Mai prima né dopo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speranze </a:t>
            </a:r>
            <a:r>
              <a:rPr sz="1200" spc="-5" dirty="0">
                <a:latin typeface="Times New Roman"/>
                <a:cs typeface="Times New Roman"/>
              </a:rPr>
              <a:t>si elevarono </a:t>
            </a:r>
            <a:r>
              <a:rPr sz="1200" dirty="0">
                <a:latin typeface="Times New Roman"/>
                <a:cs typeface="Times New Roman"/>
              </a:rPr>
              <a:t>a tali </a:t>
            </a:r>
            <a:r>
              <a:rPr sz="1200" spc="5" dirty="0">
                <a:latin typeface="Times New Roman"/>
                <a:cs typeface="Times New Roman"/>
              </a:rPr>
              <a:t>altezze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fiduciosa aspettativa.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aveva detto </a:t>
            </a:r>
            <a:r>
              <a:rPr sz="1200" dirty="0">
                <a:latin typeface="Times New Roman"/>
                <a:cs typeface="Times New Roman"/>
              </a:rPr>
              <a:t>loro soltanto </a:t>
            </a:r>
            <a:r>
              <a:rPr sz="1200" spc="-5" dirty="0">
                <a:latin typeface="Times New Roman"/>
                <a:cs typeface="Times New Roman"/>
              </a:rPr>
              <a:t>alcuni giorni </a:t>
            </a:r>
            <a:r>
              <a:rPr sz="1200" dirty="0">
                <a:latin typeface="Times New Roman"/>
                <a:cs typeface="Times New Roman"/>
              </a:rPr>
              <a:t>prima, e </a:t>
            </a:r>
            <a:r>
              <a:rPr sz="1200" spc="-5" dirty="0">
                <a:latin typeface="Times New Roman"/>
                <a:cs typeface="Times New Roman"/>
              </a:rPr>
              <a:t>quando erano </a:t>
            </a:r>
            <a:r>
              <a:rPr sz="1200" dirty="0">
                <a:latin typeface="Times New Roman"/>
                <a:cs typeface="Times New Roman"/>
              </a:rPr>
              <a:t>ancora entro i </a:t>
            </a:r>
            <a:r>
              <a:rPr sz="1200" spc="-5" dirty="0">
                <a:latin typeface="Times New Roman"/>
                <a:cs typeface="Times New Roman"/>
              </a:rPr>
              <a:t>confini della Samaria, che  era giunta </a:t>
            </a:r>
            <a:r>
              <a:rPr sz="1200" dirty="0">
                <a:latin typeface="Times New Roman"/>
                <a:cs typeface="Times New Roman"/>
              </a:rPr>
              <a:t>l’ora in cui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proclamato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i="1" dirty="0">
                <a:latin typeface="Times New Roman"/>
                <a:cs typeface="Times New Roman"/>
              </a:rPr>
              <a:t>potenza,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i </a:t>
            </a:r>
            <a:r>
              <a:rPr sz="1200" spc="-5" dirty="0">
                <a:latin typeface="Times New Roman"/>
                <a:cs typeface="Times New Roman"/>
              </a:rPr>
              <a:t>loro occhi avevano </a:t>
            </a:r>
            <a:r>
              <a:rPr sz="1200" dirty="0">
                <a:latin typeface="Times New Roman"/>
                <a:cs typeface="Times New Roman"/>
              </a:rPr>
              <a:t>visto quello che supponevano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promessa. Essi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eccitati dalla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sarebbe accaduto se questa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stupefacente</a:t>
            </a:r>
            <a:endParaRPr sz="1200">
              <a:latin typeface="Times New Roman"/>
              <a:cs typeface="Times New Roman"/>
            </a:endParaRPr>
          </a:p>
          <a:p>
            <a:pPr marL="63500" marR="38481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curativo fosse stata soltanto </a:t>
            </a:r>
            <a:r>
              <a:rPr sz="1200" dirty="0">
                <a:latin typeface="Times New Roman"/>
                <a:cs typeface="Times New Roman"/>
              </a:rPr>
              <a:t>l’inizio. I </a:t>
            </a:r>
            <a:r>
              <a:rPr sz="1200" spc="-5" dirty="0">
                <a:latin typeface="Times New Roman"/>
                <a:cs typeface="Times New Roman"/>
              </a:rPr>
              <a:t>restanti </a:t>
            </a:r>
            <a:r>
              <a:rPr sz="1200" dirty="0">
                <a:latin typeface="Times New Roman"/>
                <a:cs typeface="Times New Roman"/>
              </a:rPr>
              <a:t>dubbi sulla divinità di </a:t>
            </a:r>
            <a:r>
              <a:rPr sz="1200" spc="-5" dirty="0">
                <a:latin typeface="Times New Roman"/>
                <a:cs typeface="Times New Roman"/>
              </a:rPr>
              <a:t>Gesù furono banditi.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 letteralmente inebriati dall’estasi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stupefacente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incantesimo.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197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25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(1634.2) 145:4.2 </a:t>
            </a:r>
            <a:r>
              <a:rPr sz="1200" spc="-5" dirty="0">
                <a:latin typeface="Times New Roman"/>
                <a:cs typeface="Times New Roman"/>
              </a:rPr>
              <a:t>Ma quando cercarono Gesù, essi </a:t>
            </a:r>
            <a:r>
              <a:rPr sz="1200" dirty="0">
                <a:latin typeface="Times New Roman"/>
                <a:cs typeface="Times New Roman"/>
              </a:rPr>
              <a:t>non riuscirono a </a:t>
            </a:r>
            <a:r>
              <a:rPr sz="1200" spc="-5" dirty="0">
                <a:latin typeface="Times New Roman"/>
                <a:cs typeface="Times New Roman"/>
              </a:rPr>
              <a:t>trovarlo.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avvenuto. Questi  </a:t>
            </a:r>
            <a:r>
              <a:rPr sz="1200" dirty="0">
                <a:latin typeface="Times New Roman"/>
                <a:cs typeface="Times New Roman"/>
              </a:rPr>
              <a:t>uomini, donne e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stati guariti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diverse malattie si attardarono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nella </a:t>
            </a:r>
            <a:r>
              <a:rPr sz="1200" dirty="0">
                <a:latin typeface="Times New Roman"/>
                <a:cs typeface="Times New Roman"/>
              </a:rPr>
              <a:t>serata, </a:t>
            </a:r>
            <a:r>
              <a:rPr sz="1200" spc="-5" dirty="0">
                <a:latin typeface="Times New Roman"/>
                <a:cs typeface="Times New Roman"/>
              </a:rPr>
              <a:t>sperando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 per poterlo ringraziare.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condotta </a:t>
            </a:r>
            <a:r>
              <a:rPr sz="1200" spc="-5" dirty="0">
                <a:latin typeface="Times New Roman"/>
                <a:cs typeface="Times New Roman"/>
              </a:rPr>
              <a:t>del Maestro, </a:t>
            </a:r>
            <a:r>
              <a:rPr sz="1200" dirty="0">
                <a:latin typeface="Times New Roman"/>
                <a:cs typeface="Times New Roman"/>
              </a:rPr>
              <a:t>vedendo </a:t>
            </a:r>
            <a:r>
              <a:rPr sz="1200" spc="-5" dirty="0">
                <a:latin typeface="Times New Roman"/>
                <a:cs typeface="Times New Roman"/>
              </a:rPr>
              <a:t>che passavano </a:t>
            </a:r>
            <a:r>
              <a:rPr sz="1200" dirty="0">
                <a:latin typeface="Times New Roman"/>
                <a:cs typeface="Times New Roman"/>
              </a:rPr>
              <a:t>le ore </a:t>
            </a:r>
            <a:r>
              <a:rPr sz="1200" spc="-5" dirty="0">
                <a:latin typeface="Times New Roman"/>
                <a:cs typeface="Times New Roman"/>
              </a:rPr>
              <a:t>ed egli  restava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isolamento;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gioia sarebbe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persistere della </a:t>
            </a:r>
            <a:r>
              <a:rPr sz="1200" dirty="0">
                <a:latin typeface="Times New Roman"/>
                <a:cs typeface="Times New Roman"/>
              </a:rPr>
              <a:t>sua assenza.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spc="5" dirty="0">
                <a:latin typeface="Times New Roman"/>
                <a:cs typeface="Times New Roman"/>
              </a:rPr>
              <a:t>ritornò </a:t>
            </a:r>
            <a:r>
              <a:rPr sz="1200" dirty="0">
                <a:latin typeface="Times New Roman"/>
                <a:cs typeface="Times New Roman"/>
              </a:rPr>
              <a:t>in  mezzo a loro </a:t>
            </a:r>
            <a:r>
              <a:rPr sz="1200" spc="-5" dirty="0">
                <a:latin typeface="Times New Roman"/>
                <a:cs typeface="Times New Roman"/>
              </a:rPr>
              <a:t>era tardi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beneficiari dell’episodio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erano rientrati </a:t>
            </a:r>
            <a:r>
              <a:rPr sz="1200" dirty="0">
                <a:latin typeface="Times New Roman"/>
                <a:cs typeface="Times New Roman"/>
              </a:rPr>
              <a:t>alle loro </a:t>
            </a:r>
            <a:r>
              <a:rPr sz="1200" spc="-5" dirty="0">
                <a:latin typeface="Times New Roman"/>
                <a:cs typeface="Times New Roman"/>
              </a:rPr>
              <a:t>case. Gesù </a:t>
            </a:r>
            <a:r>
              <a:rPr sz="1200" spc="5" dirty="0">
                <a:latin typeface="Times New Roman"/>
                <a:cs typeface="Times New Roman"/>
              </a:rPr>
              <a:t>rifiutò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felicitazioni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 dei dodici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altri </a:t>
            </a:r>
            <a:r>
              <a:rPr sz="1200" dirty="0">
                <a:latin typeface="Times New Roman"/>
                <a:cs typeface="Times New Roman"/>
              </a:rPr>
              <a:t>rimasti per </a:t>
            </a:r>
            <a:r>
              <a:rPr sz="1200" spc="-5" dirty="0">
                <a:latin typeface="Times New Roman"/>
                <a:cs typeface="Times New Roman"/>
              </a:rPr>
              <a:t>salutarlo, </a:t>
            </a:r>
            <a:r>
              <a:rPr sz="1200" dirty="0">
                <a:latin typeface="Times New Roman"/>
                <a:cs typeface="Times New Roman"/>
              </a:rPr>
              <a:t>dicendo </a:t>
            </a:r>
            <a:r>
              <a:rPr sz="1200" spc="-5" dirty="0">
                <a:latin typeface="Times New Roman"/>
                <a:cs typeface="Times New Roman"/>
              </a:rPr>
              <a:t>soltanto: “Non rallegratevi del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endParaRPr sz="1200">
              <a:latin typeface="Times New Roman"/>
              <a:cs typeface="Times New Roman"/>
            </a:endParaRPr>
          </a:p>
          <a:p>
            <a:pPr marL="63500" marR="5283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corpo, </a:t>
            </a:r>
            <a:r>
              <a:rPr sz="1200" dirty="0">
                <a:latin typeface="Times New Roman"/>
                <a:cs typeface="Times New Roman"/>
              </a:rPr>
              <a:t>ma piuttosto che </a:t>
            </a: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la potenza di </a:t>
            </a:r>
            <a:r>
              <a:rPr sz="1200" spc="-5" dirty="0">
                <a:latin typeface="Times New Roman"/>
                <a:cs typeface="Times New Roman"/>
              </a:rPr>
              <a:t>salvare l’anima. Andiamo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riposarci, perché </a:t>
            </a:r>
            <a:r>
              <a:rPr sz="1200" dirty="0">
                <a:latin typeface="Times New Roman"/>
                <a:cs typeface="Times New Roman"/>
              </a:rPr>
              <a:t>domani  dobbiamo </a:t>
            </a:r>
            <a:r>
              <a:rPr sz="1200" spc="-5" dirty="0">
                <a:latin typeface="Times New Roman"/>
                <a:cs typeface="Times New Roman"/>
              </a:rPr>
              <a:t>occuparci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01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(1634.3) 145:4.3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delusi, perplessi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rattristati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riposare; </a:t>
            </a:r>
            <a:r>
              <a:rPr sz="1200" dirty="0">
                <a:latin typeface="Times New Roman"/>
                <a:cs typeface="Times New Roman"/>
              </a:rPr>
              <a:t>pochi di loro,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gemelli, </a:t>
            </a:r>
            <a:r>
              <a:rPr sz="1200" dirty="0">
                <a:latin typeface="Times New Roman"/>
                <a:cs typeface="Times New Roman"/>
              </a:rPr>
              <a:t>dormirono  molto quella notte.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faceva qualcosa </a:t>
            </a:r>
            <a:r>
              <a:rPr sz="1200" spc="-5" dirty="0">
                <a:latin typeface="Times New Roman"/>
                <a:cs typeface="Times New Roman"/>
              </a:rPr>
              <a:t>per incoraggiare </a:t>
            </a:r>
            <a:r>
              <a:rPr sz="1200" dirty="0">
                <a:latin typeface="Times New Roman"/>
                <a:cs typeface="Times New Roman"/>
              </a:rPr>
              <a:t>l’anima e </a:t>
            </a:r>
            <a:r>
              <a:rPr sz="1200" spc="-5" dirty="0">
                <a:latin typeface="Times New Roman"/>
                <a:cs typeface="Times New Roman"/>
              </a:rPr>
              <a:t>per rallegrare </a:t>
            </a:r>
            <a:r>
              <a:rPr sz="1200" dirty="0">
                <a:latin typeface="Times New Roman"/>
                <a:cs typeface="Times New Roman"/>
              </a:rPr>
              <a:t>il cuore </a:t>
            </a:r>
            <a:r>
              <a:rPr sz="1200" spc="-5" dirty="0">
                <a:latin typeface="Times New Roman"/>
                <a:cs typeface="Times New Roman"/>
              </a:rPr>
              <a:t>dei suoi apostoli, </a:t>
            </a:r>
            <a:r>
              <a:rPr sz="1200" spc="1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sembrava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frantumare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speranze e </a:t>
            </a:r>
            <a:r>
              <a:rPr sz="1200" spc="-5" dirty="0">
                <a:latin typeface="Times New Roman"/>
                <a:cs typeface="Times New Roman"/>
              </a:rPr>
              <a:t>demolire completamente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fondamenta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coraggio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loro  entusiasmo. Mentre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pescatori disorientati si guardavano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occhi 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che un solo pensiero:  </a:t>
            </a:r>
            <a:r>
              <a:rPr sz="1200" spc="-5" dirty="0">
                <a:latin typeface="Times New Roman"/>
                <a:cs typeface="Times New Roman"/>
              </a:rPr>
              <a:t>“Non 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comprenderlo. </a:t>
            </a:r>
            <a:r>
              <a:rPr sz="1200" dirty="0">
                <a:latin typeface="Times New Roman"/>
                <a:cs typeface="Times New Roman"/>
              </a:rPr>
              <a:t>Che cosa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ciò?”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domenica mattina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presto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(1634.4) 145:5.1 </a:t>
            </a:r>
            <a:r>
              <a:rPr sz="1200" spc="-5" dirty="0">
                <a:latin typeface="Times New Roman"/>
                <a:cs typeface="Times New Roman"/>
              </a:rPr>
              <a:t>Neppure Gesù </a:t>
            </a:r>
            <a:r>
              <a:rPr sz="1200" dirty="0">
                <a:latin typeface="Times New Roman"/>
                <a:cs typeface="Times New Roman"/>
              </a:rPr>
              <a:t>dormì molto </a:t>
            </a:r>
            <a:r>
              <a:rPr sz="1200" spc="-5" dirty="0">
                <a:latin typeface="Times New Roman"/>
                <a:cs typeface="Times New Roman"/>
              </a:rPr>
              <a:t>quel sabato </a:t>
            </a:r>
            <a:r>
              <a:rPr sz="1200" dirty="0">
                <a:latin typeface="Times New Roman"/>
                <a:cs typeface="Times New Roman"/>
              </a:rPr>
              <a:t>notte. </a:t>
            </a:r>
            <a:r>
              <a:rPr sz="1200" spc="-5" dirty="0">
                <a:latin typeface="Times New Roman"/>
                <a:cs typeface="Times New Roman"/>
              </a:rPr>
              <a:t>Egli si rese conto che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pieno di </a:t>
            </a:r>
            <a:r>
              <a:rPr sz="1200" spc="-5" dirty="0">
                <a:latin typeface="Times New Roman"/>
                <a:cs typeface="Times New Roman"/>
              </a:rPr>
              <a:t>afflizioni fisiche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sommerso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difficoltà materiali, </a:t>
            </a:r>
            <a:r>
              <a:rPr sz="1200" dirty="0">
                <a:latin typeface="Times New Roman"/>
                <a:cs typeface="Times New Roman"/>
              </a:rPr>
              <a:t>e meditò </a:t>
            </a:r>
            <a:r>
              <a:rPr sz="1200" spc="-5" dirty="0">
                <a:latin typeface="Times New Roman"/>
                <a:cs typeface="Times New Roman"/>
              </a:rPr>
              <a:t>sul grande 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costretto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dedicare così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cure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ammalati e  </a:t>
            </a:r>
            <a:r>
              <a:rPr sz="1200" spc="-5" dirty="0">
                <a:latin typeface="Times New Roman"/>
                <a:cs typeface="Times New Roman"/>
              </a:rPr>
              <a:t>degli afflitti, </a:t>
            </a:r>
            <a:r>
              <a:rPr sz="1200" dirty="0">
                <a:latin typeface="Times New Roman"/>
                <a:cs typeface="Times New Roman"/>
              </a:rPr>
              <a:t>al punto che la </a:t>
            </a:r>
            <a:r>
              <a:rPr sz="1200" spc="-5" dirty="0">
                <a:latin typeface="Times New Roman"/>
                <a:cs typeface="Times New Roman"/>
              </a:rPr>
              <a:t>sua missione d’instaurare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spirituale nel cuore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sarebbe stata ostacolata dal  ministero delle cose fisiche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almeno subordinata ad esso. 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pensieri e di altri </a:t>
            </a:r>
            <a:r>
              <a:rPr sz="1200" spc="-5" dirty="0">
                <a:latin typeface="Times New Roman"/>
                <a:cs typeface="Times New Roman"/>
              </a:rPr>
              <a:t>similari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occuparono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63500" marR="5334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durante la notte,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quella domenica </a:t>
            </a:r>
            <a:r>
              <a:rPr sz="1200" dirty="0">
                <a:latin typeface="Times New Roman"/>
                <a:cs typeface="Times New Roman"/>
              </a:rPr>
              <a:t>mattina molto prima </a:t>
            </a:r>
            <a:r>
              <a:rPr sz="1200" spc="-5" dirty="0">
                <a:latin typeface="Times New Roman"/>
                <a:cs typeface="Times New Roman"/>
              </a:rPr>
              <a:t>dell’alba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recò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in uno dei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luoghi  preferiti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comunione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tema </a:t>
            </a:r>
            <a:r>
              <a:rPr sz="1200" spc="-5" dirty="0">
                <a:latin typeface="Times New Roman"/>
                <a:cs typeface="Times New Roman"/>
              </a:rPr>
              <a:t>della preghiera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mattina presto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saggezza 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giudizio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60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non poteva permettere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sensibilità umana,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alla sua misericordia </a:t>
            </a:r>
            <a:r>
              <a:rPr sz="1200" dirty="0">
                <a:latin typeface="Times New Roman"/>
                <a:cs typeface="Times New Roman"/>
              </a:rPr>
              <a:t>divina, d’influenzarlo 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sofferenze </a:t>
            </a:r>
            <a:r>
              <a:rPr sz="1200" dirty="0">
                <a:latin typeface="Times New Roman"/>
                <a:cs typeface="Times New Roman"/>
              </a:rPr>
              <a:t>mortali al punto che tutto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fosse occupato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ministero fisico </a:t>
            </a:r>
            <a:r>
              <a:rPr sz="1200" dirty="0">
                <a:latin typeface="Times New Roman"/>
                <a:cs typeface="Times New Roman"/>
              </a:rPr>
              <a:t>a detrimento di </a:t>
            </a:r>
            <a:r>
              <a:rPr sz="1200" spc="-5" dirty="0">
                <a:latin typeface="Times New Roman"/>
                <a:cs typeface="Times New Roman"/>
              </a:rPr>
              <a:t>quello spirituale. </a:t>
            </a:r>
            <a:r>
              <a:rPr sz="1200" dirty="0">
                <a:latin typeface="Times New Roman"/>
                <a:cs typeface="Times New Roman"/>
              </a:rPr>
              <a:t>Sebbene non  </a:t>
            </a:r>
            <a:r>
              <a:rPr sz="1200" spc="-5" dirty="0">
                <a:latin typeface="Times New Roman"/>
                <a:cs typeface="Times New Roman"/>
              </a:rPr>
              <a:t>desiderasse evitare </a:t>
            </a:r>
            <a:r>
              <a:rPr sz="1200" dirty="0">
                <a:latin typeface="Times New Roman"/>
                <a:cs typeface="Times New Roman"/>
              </a:rPr>
              <a:t>totalmente di </a:t>
            </a:r>
            <a:r>
              <a:rPr sz="1200" spc="-5" dirty="0">
                <a:latin typeface="Times New Roman"/>
                <a:cs typeface="Times New Roman"/>
              </a:rPr>
              <a:t>curare gli </a:t>
            </a:r>
            <a:r>
              <a:rPr sz="1200" dirty="0">
                <a:latin typeface="Times New Roman"/>
                <a:cs typeface="Times New Roman"/>
              </a:rPr>
              <a:t>ammalati, </a:t>
            </a:r>
            <a:r>
              <a:rPr sz="1200" spc="-5" dirty="0">
                <a:latin typeface="Times New Roman"/>
                <a:cs typeface="Times New Roman"/>
              </a:rPr>
              <a:t>egli sapeva </a:t>
            </a:r>
            <a:r>
              <a:rPr sz="1200" dirty="0">
                <a:latin typeface="Times New Roman"/>
                <a:cs typeface="Times New Roman"/>
              </a:rPr>
              <a:t>che doveva anche </a:t>
            </a:r>
            <a:r>
              <a:rPr sz="1200" spc="-5" dirty="0">
                <a:latin typeface="Times New Roman"/>
                <a:cs typeface="Times New Roman"/>
              </a:rPr>
              <a:t>compiere l’opera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importante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dell’insegnamento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dell’educazione 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(1635.1) 145:5.2 </a:t>
            </a:r>
            <a:r>
              <a:rPr sz="1200" spc="-5" dirty="0">
                <a:latin typeface="Times New Roman"/>
                <a:cs typeface="Times New Roman"/>
              </a:rPr>
              <a:t>Gesù andava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 così spesso sulle colline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c’erano locali privati adatti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devozioni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(1635.2) 145:5.3 </a:t>
            </a:r>
            <a:r>
              <a:rPr sz="1200" dirty="0">
                <a:latin typeface="Times New Roman"/>
                <a:cs typeface="Times New Roman"/>
              </a:rPr>
              <a:t>Pietro 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dormire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notte; così molto </a:t>
            </a:r>
            <a:r>
              <a:rPr sz="1200" spc="-5" dirty="0">
                <a:latin typeface="Times New Roman"/>
                <a:cs typeface="Times New Roman"/>
              </a:rPr>
              <a:t>presto,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era </a:t>
            </a:r>
            <a:r>
              <a:rPr sz="1200" dirty="0">
                <a:latin typeface="Times New Roman"/>
                <a:cs typeface="Times New Roman"/>
              </a:rPr>
              <a:t>uscito per </a:t>
            </a:r>
            <a:r>
              <a:rPr sz="1200" spc="-5" dirty="0">
                <a:latin typeface="Times New Roman"/>
                <a:cs typeface="Times New Roman"/>
              </a:rPr>
              <a:t>pregare, egli svegliò 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tutti e tre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del loro Maestro. Dopo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un’ora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ricerche essi trovarono Gesù </a:t>
            </a:r>
            <a:r>
              <a:rPr sz="1200" dirty="0">
                <a:latin typeface="Times New Roman"/>
                <a:cs typeface="Times New Roman"/>
              </a:rPr>
              <a:t>e lo  </a:t>
            </a:r>
            <a:r>
              <a:rPr sz="1200" spc="-5" dirty="0">
                <a:latin typeface="Times New Roman"/>
                <a:cs typeface="Times New Roman"/>
              </a:rPr>
              <a:t>supplicarono </a:t>
            </a:r>
            <a:r>
              <a:rPr sz="1200" dirty="0">
                <a:latin typeface="Times New Roman"/>
                <a:cs typeface="Times New Roman"/>
              </a:rPr>
              <a:t>di dir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strana </a:t>
            </a:r>
            <a:r>
              <a:rPr sz="1200" spc="-5" dirty="0">
                <a:latin typeface="Times New Roman"/>
                <a:cs typeface="Times New Roman"/>
              </a:rPr>
              <a:t>condotta. Essi desideravano sapere perché </a:t>
            </a:r>
            <a:r>
              <a:rPr sz="1200" dirty="0">
                <a:latin typeface="Times New Roman"/>
                <a:cs typeface="Times New Roman"/>
              </a:rPr>
              <a:t>sembrasse </a:t>
            </a:r>
            <a:r>
              <a:rPr sz="1200" spc="-5" dirty="0">
                <a:latin typeface="Times New Roman"/>
                <a:cs typeface="Times New Roman"/>
              </a:rPr>
              <a:t>essere turbato </a:t>
            </a:r>
            <a:r>
              <a:rPr sz="1200" dirty="0">
                <a:latin typeface="Times New Roman"/>
                <a:cs typeface="Times New Roman"/>
              </a:rPr>
              <a:t>dalla potente  </a:t>
            </a:r>
            <a:r>
              <a:rPr sz="1200" spc="-5" dirty="0">
                <a:latin typeface="Times New Roman"/>
                <a:cs typeface="Times New Roman"/>
              </a:rPr>
              <a:t>effusione dello </a:t>
            </a:r>
            <a:r>
              <a:rPr sz="1200" dirty="0">
                <a:latin typeface="Times New Roman"/>
                <a:cs typeface="Times New Roman"/>
              </a:rPr>
              <a:t>spirito della </a:t>
            </a:r>
            <a:r>
              <a:rPr sz="1200" spc="-5" dirty="0">
                <a:latin typeface="Times New Roman"/>
                <a:cs typeface="Times New Roman"/>
              </a:rPr>
              <a:t>guarigione, quando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persone erano </a:t>
            </a:r>
            <a:r>
              <a:rPr sz="1200" dirty="0">
                <a:latin typeface="Times New Roman"/>
                <a:cs typeface="Times New Roman"/>
              </a:rPr>
              <a:t>piene di </a:t>
            </a:r>
            <a:r>
              <a:rPr sz="1200" spc="-5" dirty="0">
                <a:latin typeface="Times New Roman"/>
                <a:cs typeface="Times New Roman"/>
              </a:rPr>
              <a:t>gioia ed </a:t>
            </a:r>
            <a:r>
              <a:rPr sz="1200" dirty="0">
                <a:latin typeface="Times New Roman"/>
                <a:cs typeface="Times New Roman"/>
              </a:rPr>
              <a:t>i suoi apostoli </a:t>
            </a:r>
            <a:r>
              <a:rPr sz="1200" spc="-5" dirty="0">
                <a:latin typeface="Times New Roman"/>
                <a:cs typeface="Times New Roman"/>
              </a:rPr>
              <a:t>talmente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(1635.3) 145:5.4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quattro </a:t>
            </a:r>
            <a:r>
              <a:rPr sz="1200" spc="-5" dirty="0">
                <a:latin typeface="Times New Roman"/>
                <a:cs typeface="Times New Roman"/>
              </a:rPr>
              <a:t>ore Gesù si sforzò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a questi tre apostoli che </a:t>
            </a:r>
            <a:r>
              <a:rPr sz="1200" spc="-5" dirty="0">
                <a:latin typeface="Times New Roman"/>
                <a:cs typeface="Times New Roman"/>
              </a:rPr>
              <a:t>cosa era </a:t>
            </a:r>
            <a:r>
              <a:rPr sz="1200" dirty="0">
                <a:latin typeface="Times New Roman"/>
                <a:cs typeface="Times New Roman"/>
              </a:rPr>
              <a:t>accaduto. </a:t>
            </a:r>
            <a:r>
              <a:rPr sz="1200" spc="-5" dirty="0">
                <a:latin typeface="Times New Roman"/>
                <a:cs typeface="Times New Roman"/>
              </a:rPr>
              <a:t>Egli insegnò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 successo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espose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manifestazioni. Gesù confidò loro </a:t>
            </a:r>
            <a:r>
              <a:rPr sz="1200" dirty="0">
                <a:latin typeface="Times New Roman"/>
                <a:cs typeface="Times New Roman"/>
              </a:rPr>
              <a:t>la ragione </a:t>
            </a:r>
            <a:r>
              <a:rPr sz="1200" spc="-5" dirty="0">
                <a:latin typeface="Times New Roman"/>
                <a:cs typeface="Times New Roman"/>
              </a:rPr>
              <a:t>per cui </a:t>
            </a:r>
            <a:r>
              <a:rPr sz="1200" dirty="0">
                <a:latin typeface="Times New Roman"/>
                <a:cs typeface="Times New Roman"/>
              </a:rPr>
              <a:t>era venuto a </a:t>
            </a:r>
            <a:r>
              <a:rPr sz="1200" spc="-5" dirty="0">
                <a:latin typeface="Times New Roman"/>
                <a:cs typeface="Times New Roman"/>
              </a:rPr>
              <a:t>pregare. </a:t>
            </a:r>
            <a:r>
              <a:rPr sz="1200" dirty="0">
                <a:latin typeface="Times New Roman"/>
                <a:cs typeface="Times New Roman"/>
              </a:rPr>
              <a:t>Cercò di spiegare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personali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vere ragioni per </a:t>
            </a:r>
            <a:r>
              <a:rPr sz="1200" dirty="0">
                <a:latin typeface="Times New Roman"/>
                <a:cs typeface="Times New Roman"/>
              </a:rPr>
              <a:t>le quali il </a:t>
            </a:r>
            <a:r>
              <a:rPr sz="1200" spc="-5" dirty="0">
                <a:latin typeface="Times New Roman"/>
                <a:cs typeface="Times New Roman"/>
              </a:rPr>
              <a:t>regno del </a:t>
            </a:r>
            <a:r>
              <a:rPr sz="1200" dirty="0">
                <a:latin typeface="Times New Roman"/>
                <a:cs typeface="Times New Roman"/>
              </a:rPr>
              <a:t>Padre non poteva </a:t>
            </a:r>
            <a:r>
              <a:rPr sz="1200" spc="-5" dirty="0">
                <a:latin typeface="Times New Roman"/>
                <a:cs typeface="Times New Roman"/>
              </a:rPr>
              <a:t>essere costruito sui prodigi </a:t>
            </a:r>
            <a:r>
              <a:rPr sz="1200" dirty="0">
                <a:latin typeface="Times New Roman"/>
                <a:cs typeface="Times New Roman"/>
              </a:rPr>
              <a:t>e sulle </a:t>
            </a:r>
            <a:r>
              <a:rPr sz="1200" spc="-5" dirty="0">
                <a:latin typeface="Times New Roman"/>
                <a:cs typeface="Times New Roman"/>
              </a:rPr>
              <a:t>guarigioni  fisiche. Ma essi </a:t>
            </a:r>
            <a:r>
              <a:rPr sz="1200" dirty="0">
                <a:latin typeface="Times New Roman"/>
                <a:cs typeface="Times New Roman"/>
              </a:rPr>
              <a:t>non riuscirono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suo</a:t>
            </a:r>
            <a:r>
              <a:rPr sz="1200" spc="-5" dirty="0">
                <a:latin typeface="Times New Roman"/>
                <a:cs typeface="Times New Roman"/>
              </a:rPr>
              <a:t> insegnamento.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60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(1635.4) 145:5.5 </a:t>
            </a:r>
            <a:r>
              <a:rPr sz="1200" spc="-5" dirty="0">
                <a:latin typeface="Times New Roman"/>
                <a:cs typeface="Times New Roman"/>
              </a:rPr>
              <a:t>Nel frattempo,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mattina presto, altre </a:t>
            </a:r>
            <a:r>
              <a:rPr sz="1200" spc="-5" dirty="0">
                <a:latin typeface="Times New Roman"/>
                <a:cs typeface="Times New Roman"/>
              </a:rPr>
              <a:t>folle </a:t>
            </a:r>
            <a:r>
              <a:rPr sz="1200" dirty="0">
                <a:latin typeface="Times New Roman"/>
                <a:cs typeface="Times New Roman"/>
              </a:rPr>
              <a:t>di anime </a:t>
            </a:r>
            <a:r>
              <a:rPr sz="1200" spc="-5" dirty="0">
                <a:latin typeface="Times New Roman"/>
                <a:cs typeface="Times New Roman"/>
              </a:rPr>
              <a:t>afflitte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curiosi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riunirsi presso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Essi chiedevano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Gesù. </a:t>
            </a:r>
            <a:r>
              <a:rPr sz="1200" dirty="0">
                <a:latin typeface="Times New Roman"/>
                <a:cs typeface="Times New Roman"/>
              </a:rPr>
              <a:t>Andrea e </a:t>
            </a:r>
            <a:r>
              <a:rPr sz="1200" spc="-5" dirty="0">
                <a:latin typeface="Times New Roman"/>
                <a:cs typeface="Times New Roman"/>
              </a:rPr>
              <a:t>gli apostoli erano così disorientati che, </a:t>
            </a:r>
            <a:r>
              <a:rPr sz="1200" dirty="0">
                <a:latin typeface="Times New Roman"/>
                <a:cs typeface="Times New Roman"/>
              </a:rPr>
              <a:t>mentre Simone 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parlava </a:t>
            </a:r>
            <a:r>
              <a:rPr sz="1200" spc="-5" dirty="0">
                <a:latin typeface="Times New Roman"/>
                <a:cs typeface="Times New Roman"/>
              </a:rPr>
              <a:t>all’assemblea, 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associati andarono 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Quando Andrea ebbe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dei tre,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“Maestro,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ci lasci soli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folla? Vedi, </a:t>
            </a:r>
            <a:r>
              <a:rPr sz="1200" dirty="0">
                <a:latin typeface="Times New Roman"/>
                <a:cs typeface="Times New Roman"/>
              </a:rPr>
              <a:t>tutti ti </a:t>
            </a:r>
            <a:r>
              <a:rPr sz="1200" spc="-5" dirty="0">
                <a:latin typeface="Times New Roman"/>
                <a:cs typeface="Times New Roman"/>
              </a:rPr>
              <a:t>cercano; mai </a:t>
            </a:r>
            <a:r>
              <a:rPr sz="1200" dirty="0">
                <a:latin typeface="Times New Roman"/>
                <a:cs typeface="Times New Roman"/>
              </a:rPr>
              <a:t>prima tante persone </a:t>
            </a:r>
            <a:r>
              <a:rPr sz="1200" spc="-5" dirty="0">
                <a:latin typeface="Times New Roman"/>
                <a:cs typeface="Times New Roman"/>
              </a:rPr>
              <a:t>hanno cercato 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insegnamento. </a:t>
            </a:r>
            <a:r>
              <a:rPr sz="1200" dirty="0">
                <a:latin typeface="Times New Roman"/>
                <a:cs typeface="Times New Roman"/>
              </a:rPr>
              <a:t>Anche ora 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è circondata da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venuta da vicino e da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delle tue </a:t>
            </a:r>
            <a:r>
              <a:rPr sz="1200" spc="-5" dirty="0">
                <a:latin typeface="Times New Roman"/>
                <a:cs typeface="Times New Roman"/>
              </a:rPr>
              <a:t>potenti opere.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vuoi  </a:t>
            </a:r>
            <a:r>
              <a:rPr sz="1200" spc="-5" dirty="0">
                <a:latin typeface="Times New Roman"/>
                <a:cs typeface="Times New Roman"/>
              </a:rPr>
              <a:t>tornare con </a:t>
            </a:r>
            <a:r>
              <a:rPr sz="1200" dirty="0">
                <a:latin typeface="Times New Roman"/>
                <a:cs typeface="Times New Roman"/>
              </a:rPr>
              <a:t>noi per portare loro il tuo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ministero?”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753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64769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(1635.5) 145:5.6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questo,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“Andrea, </a:t>
            </a:r>
            <a:r>
              <a:rPr sz="1200" dirty="0">
                <a:latin typeface="Times New Roman"/>
                <a:cs typeface="Times New Roman"/>
              </a:rPr>
              <a:t>non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 te e a </a:t>
            </a:r>
            <a:r>
              <a:rPr sz="1200" spc="-5" dirty="0">
                <a:latin typeface="Times New Roman"/>
                <a:cs typeface="Times New Roman"/>
              </a:rPr>
              <a:t>questi altri che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missione sulla terra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rivelazione del Padre, </a:t>
            </a:r>
            <a:r>
              <a:rPr sz="1200" dirty="0">
                <a:latin typeface="Times New Roman"/>
                <a:cs typeface="Times New Roman"/>
              </a:rPr>
              <a:t>e che il mio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proclamazione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cieli? </a:t>
            </a:r>
            <a:r>
              <a:rPr sz="1200" spc="-5" dirty="0">
                <a:latin typeface="Times New Roman"/>
                <a:cs typeface="Times New Roman"/>
              </a:rPr>
              <a:t>Perché allora </a:t>
            </a:r>
            <a:r>
              <a:rPr sz="1200" dirty="0">
                <a:latin typeface="Times New Roman"/>
                <a:cs typeface="Times New Roman"/>
              </a:rPr>
              <a:t>vuoi che mi </a:t>
            </a:r>
            <a:r>
              <a:rPr sz="1200" spc="-5" dirty="0">
                <a:latin typeface="Times New Roman"/>
                <a:cs typeface="Times New Roman"/>
              </a:rPr>
              <a:t>distolga dal </a:t>
            </a:r>
            <a:r>
              <a:rPr sz="1200" spc="5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lavoro per accontentare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curiosi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cercano dei segni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prodigi?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siamo stati fra questa gente </a:t>
            </a:r>
            <a:r>
              <a:rPr sz="1200" dirty="0">
                <a:latin typeface="Times New Roman"/>
                <a:cs typeface="Times New Roman"/>
              </a:rPr>
              <a:t>per tutti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mesi,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affollati per ascoltare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del </a:t>
            </a:r>
            <a:r>
              <a:rPr sz="1200" dirty="0">
                <a:latin typeface="Times New Roman"/>
                <a:cs typeface="Times New Roman"/>
              </a:rPr>
              <a:t>regno?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ad assediarci? </a:t>
            </a:r>
            <a:r>
              <a:rPr sz="1200" dirty="0">
                <a:latin typeface="Times New Roman"/>
                <a:cs typeface="Times New Roman"/>
              </a:rPr>
              <a:t>Non è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guarigione del loro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per aver accolto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anima? Quando 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attratti </a:t>
            </a:r>
            <a:r>
              <a:rPr sz="1200" dirty="0">
                <a:latin typeface="Times New Roman"/>
                <a:cs typeface="Times New Roman"/>
              </a:rPr>
              <a:t>a noi a </a:t>
            </a:r>
            <a:r>
              <a:rPr sz="1200" spc="-5" dirty="0">
                <a:latin typeface="Times New Roman"/>
                <a:cs typeface="Times New Roman"/>
              </a:rPr>
              <a:t>causa di manifestazioni straordinarie,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salvezza, </a:t>
            </a:r>
            <a:r>
              <a:rPr sz="1200" dirty="0">
                <a:latin typeface="Times New Roman"/>
                <a:cs typeface="Times New Roman"/>
              </a:rPr>
              <a:t>ma  piuttosto la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delle loro </a:t>
            </a:r>
            <a:r>
              <a:rPr sz="1200" spc="-5" dirty="0">
                <a:latin typeface="Times New Roman"/>
                <a:cs typeface="Times New Roman"/>
              </a:rPr>
              <a:t>afflizioni fisiche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sicura </a:t>
            </a:r>
            <a:r>
              <a:rPr sz="1200" dirty="0">
                <a:latin typeface="Times New Roman"/>
                <a:cs typeface="Times New Roman"/>
              </a:rPr>
              <a:t>liberazione dalle </a:t>
            </a:r>
            <a:r>
              <a:rPr sz="1200" spc="-5" dirty="0">
                <a:latin typeface="Times New Roman"/>
                <a:cs typeface="Times New Roman"/>
              </a:rPr>
              <a:t>loro difficoltà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(1635.6) 145:5.7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e tanto nella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che in riva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mare ho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la buona  </a:t>
            </a:r>
            <a:r>
              <a:rPr sz="1200" spc="-5" dirty="0">
                <a:latin typeface="Times New Roman"/>
                <a:cs typeface="Times New Roman"/>
              </a:rPr>
              <a:t>novella del regno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avevano </a:t>
            </a:r>
            <a:r>
              <a:rPr sz="1200" dirty="0">
                <a:latin typeface="Times New Roman"/>
                <a:cs typeface="Times New Roman"/>
              </a:rPr>
              <a:t>orecchie </a:t>
            </a:r>
            <a:r>
              <a:rPr sz="1200" spc="-5" dirty="0">
                <a:latin typeface="Times New Roman"/>
                <a:cs typeface="Times New Roman"/>
              </a:rPr>
              <a:t>per ascoltare </a:t>
            </a:r>
            <a:r>
              <a:rPr sz="1200" dirty="0">
                <a:latin typeface="Times New Roman"/>
                <a:cs typeface="Times New Roman"/>
              </a:rPr>
              <a:t>e cuore </a:t>
            </a:r>
            <a:r>
              <a:rPr sz="1200" spc="-5" dirty="0">
                <a:latin typeface="Times New Roman"/>
                <a:cs typeface="Times New Roman"/>
              </a:rPr>
              <a:t>per ricevere </a:t>
            </a:r>
            <a:r>
              <a:rPr sz="1200" dirty="0">
                <a:latin typeface="Times New Roman"/>
                <a:cs typeface="Times New Roman"/>
              </a:rPr>
              <a:t>la verità.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volontà di mio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 ritorni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per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curiosi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occuparmi del </a:t>
            </a:r>
            <a:r>
              <a:rPr sz="1200" dirty="0">
                <a:latin typeface="Times New Roman"/>
                <a:cs typeface="Times New Roman"/>
              </a:rPr>
              <a:t>ministero delle </a:t>
            </a:r>
            <a:r>
              <a:rPr sz="1200" spc="-5" dirty="0">
                <a:latin typeface="Times New Roman"/>
                <a:cs typeface="Times New Roman"/>
              </a:rPr>
              <a:t>cose fisiche con </a:t>
            </a:r>
            <a:r>
              <a:rPr sz="1200" dirty="0">
                <a:latin typeface="Times New Roman"/>
                <a:cs typeface="Times New Roman"/>
              </a:rPr>
              <a:t>esclusione di quelle spirituali.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 ho </a:t>
            </a:r>
            <a:r>
              <a:rPr sz="1200" spc="-5" dirty="0">
                <a:latin typeface="Times New Roman"/>
                <a:cs typeface="Times New Roman"/>
              </a:rPr>
              <a:t>ordinati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curare gli ammalati, </a:t>
            </a:r>
            <a:r>
              <a:rPr sz="1200" dirty="0">
                <a:latin typeface="Times New Roman"/>
                <a:cs typeface="Times New Roman"/>
              </a:rPr>
              <a:t>ma io non </a:t>
            </a:r>
            <a:r>
              <a:rPr sz="1200" spc="-5" dirty="0">
                <a:latin typeface="Times New Roman"/>
                <a:cs typeface="Times New Roman"/>
              </a:rPr>
              <a:t>devo lasciarmi </a:t>
            </a:r>
            <a:r>
              <a:rPr sz="1200" dirty="0">
                <a:latin typeface="Times New Roman"/>
                <a:cs typeface="Times New Roman"/>
              </a:rPr>
              <a:t>assorbire dalle </a:t>
            </a:r>
            <a:r>
              <a:rPr sz="1200" spc="-5" dirty="0">
                <a:latin typeface="Times New Roman"/>
                <a:cs typeface="Times New Roman"/>
              </a:rPr>
              <a:t>guarigioni </a:t>
            </a:r>
            <a:r>
              <a:rPr sz="1200" dirty="0">
                <a:latin typeface="Times New Roman"/>
                <a:cs typeface="Times New Roman"/>
              </a:rPr>
              <a:t>lasciando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insegnamento. No, Andrea, </a:t>
            </a:r>
            <a:r>
              <a:rPr sz="1200" dirty="0">
                <a:latin typeface="Times New Roman"/>
                <a:cs typeface="Times New Roman"/>
              </a:rPr>
              <a:t>io non tornerò con voi. </a:t>
            </a:r>
            <a:r>
              <a:rPr sz="1200" spc="-5" dirty="0">
                <a:latin typeface="Times New Roman"/>
                <a:cs typeface="Times New Roman"/>
              </a:rPr>
              <a:t>Andate </a:t>
            </a:r>
            <a:r>
              <a:rPr sz="1200" dirty="0">
                <a:latin typeface="Times New Roman"/>
                <a:cs typeface="Times New Roman"/>
              </a:rPr>
              <a:t>a dire </a:t>
            </a:r>
            <a:r>
              <a:rPr sz="1200" spc="-5" dirty="0">
                <a:latin typeface="Times New Roman"/>
                <a:cs typeface="Times New Roman"/>
              </a:rPr>
              <a:t>alla 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abbiamo insegnato loro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rallegrarsi nella libertà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Dio. E </a:t>
            </a:r>
            <a:r>
              <a:rPr sz="1200" spc="-5" dirty="0">
                <a:latin typeface="Times New Roman"/>
                <a:cs typeface="Times New Roman"/>
              </a:rPr>
              <a:t>preparatevi per </a:t>
            </a:r>
            <a:r>
              <a:rPr sz="1200" dirty="0">
                <a:latin typeface="Times New Roman"/>
                <a:cs typeface="Times New Roman"/>
              </a:rPr>
              <a:t>la nostra partenza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altre </a:t>
            </a:r>
            <a:r>
              <a:rPr sz="1200" spc="-5" dirty="0">
                <a:latin typeface="Times New Roman"/>
                <a:cs typeface="Times New Roman"/>
              </a:rPr>
              <a:t>città della </a:t>
            </a:r>
            <a:r>
              <a:rPr sz="1200" dirty="0">
                <a:latin typeface="Times New Roman"/>
                <a:cs typeface="Times New Roman"/>
              </a:rPr>
              <a:t>Galilea, dove 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preparata 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predicazione della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È per questo </a:t>
            </a:r>
            <a:r>
              <a:rPr sz="1200" spc="-5" dirty="0">
                <a:latin typeface="Times New Roman"/>
                <a:cs typeface="Times New Roman"/>
              </a:rPr>
              <a:t>scopo che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Andate, </a:t>
            </a:r>
            <a:r>
              <a:rPr sz="1200" spc="-5" dirty="0">
                <a:latin typeface="Times New Roman"/>
                <a:cs typeface="Times New Roman"/>
              </a:rPr>
              <a:t>dunque,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preparatevi per </a:t>
            </a:r>
            <a:r>
              <a:rPr sz="1200" dirty="0">
                <a:latin typeface="Times New Roman"/>
                <a:cs typeface="Times New Roman"/>
              </a:rPr>
              <a:t>la nostra immediata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mentre io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qui il vostro</a:t>
            </a:r>
            <a:r>
              <a:rPr sz="1200" spc="-5" dirty="0">
                <a:latin typeface="Times New Roman"/>
                <a:cs typeface="Times New Roman"/>
              </a:rPr>
              <a:t> ritorno.”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6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(1636.1) 145:5.8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ebbe parlato, </a:t>
            </a:r>
            <a:r>
              <a:rPr sz="1200" dirty="0">
                <a:latin typeface="Times New Roman"/>
                <a:cs typeface="Times New Roman"/>
              </a:rPr>
              <a:t>Andrea e i </a:t>
            </a:r>
            <a:r>
              <a:rPr sz="1200" spc="-5" dirty="0">
                <a:latin typeface="Times New Roman"/>
                <a:cs typeface="Times New Roman"/>
              </a:rPr>
              <a:t>suoi compagni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ritornarono tristemente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 congedarono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riunita e </a:t>
            </a:r>
            <a:r>
              <a:rPr sz="1200" spc="-5" dirty="0">
                <a:latin typeface="Times New Roman"/>
                <a:cs typeface="Times New Roman"/>
              </a:rPr>
              <a:t>si prepararono </a:t>
            </a:r>
            <a:r>
              <a:rPr sz="1200" dirty="0">
                <a:latin typeface="Times New Roman"/>
                <a:cs typeface="Times New Roman"/>
              </a:rPr>
              <a:t>in fretta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come Gesù aveva </a:t>
            </a:r>
            <a:r>
              <a:rPr sz="1200" dirty="0">
                <a:latin typeface="Times New Roman"/>
                <a:cs typeface="Times New Roman"/>
              </a:rPr>
              <a:t>ordinato. Così, </a:t>
            </a:r>
            <a:r>
              <a:rPr sz="1200" spc="-5" dirty="0">
                <a:latin typeface="Times New Roman"/>
                <a:cs typeface="Times New Roman"/>
              </a:rPr>
              <a:t>nel pomeriggio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domenica  </a:t>
            </a:r>
            <a:r>
              <a:rPr sz="1200" dirty="0">
                <a:latin typeface="Times New Roman"/>
                <a:cs typeface="Times New Roman"/>
              </a:rPr>
              <a:t>18 </a:t>
            </a:r>
            <a:r>
              <a:rPr sz="1200" spc="-5" dirty="0">
                <a:latin typeface="Times New Roman"/>
                <a:cs typeface="Times New Roman"/>
              </a:rPr>
              <a:t>gennaio dell’anno </a:t>
            </a:r>
            <a:r>
              <a:rPr sz="1200" dirty="0">
                <a:latin typeface="Times New Roman"/>
                <a:cs typeface="Times New Roman"/>
              </a:rPr>
              <a:t>28 d.C.,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partirono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primo giro veramente pubblico </a:t>
            </a:r>
            <a:r>
              <a:rPr sz="1200" spc="-5" dirty="0">
                <a:latin typeface="Times New Roman"/>
                <a:cs typeface="Times New Roman"/>
              </a:rPr>
              <a:t>ed aperto </a:t>
            </a:r>
            <a:r>
              <a:rPr sz="1200" dirty="0">
                <a:latin typeface="Times New Roman"/>
                <a:cs typeface="Times New Roman"/>
              </a:rPr>
              <a:t>di predicazione </a:t>
            </a:r>
            <a:r>
              <a:rPr sz="1200" spc="-5" dirty="0">
                <a:latin typeface="Times New Roman"/>
                <a:cs typeface="Times New Roman"/>
              </a:rPr>
              <a:t>nelle  città della Galilea. Nel </a:t>
            </a:r>
            <a:r>
              <a:rPr sz="1200" dirty="0">
                <a:latin typeface="Times New Roman"/>
                <a:cs typeface="Times New Roman"/>
              </a:rPr>
              <a:t>corso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giro essi predicarono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ma non andarono 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3400" cy="16122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927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(1636.2) 145:5.9 </a:t>
            </a:r>
            <a:r>
              <a:rPr sz="1200" spc="-5" dirty="0">
                <a:latin typeface="Times New Roman"/>
                <a:cs typeface="Times New Roman"/>
              </a:rPr>
              <a:t>Quella domenica pomeriggio, </a:t>
            </a:r>
            <a:r>
              <a:rPr sz="1200" dirty="0">
                <a:latin typeface="Times New Roman"/>
                <a:cs typeface="Times New Roman"/>
              </a:rPr>
              <a:t>poco dopo </a:t>
            </a:r>
            <a:r>
              <a:rPr sz="1200" spc="-5" dirty="0">
                <a:latin typeface="Times New Roman"/>
                <a:cs typeface="Times New Roman"/>
              </a:rPr>
              <a:t>che Gesù ed </a:t>
            </a:r>
            <a:r>
              <a:rPr sz="1200" dirty="0">
                <a:latin typeface="Times New Roman"/>
                <a:cs typeface="Times New Roman"/>
              </a:rPr>
              <a:t>i suoi apostoli </a:t>
            </a:r>
            <a:r>
              <a:rPr sz="1200" spc="-5" dirty="0">
                <a:latin typeface="Times New Roman"/>
                <a:cs typeface="Times New Roman"/>
              </a:rPr>
              <a:t>furono partiti per </a:t>
            </a:r>
            <a:r>
              <a:rPr sz="1200" dirty="0">
                <a:latin typeface="Times New Roman"/>
                <a:cs typeface="Times New Roman"/>
              </a:rPr>
              <a:t>Rimmon, i suoi </a:t>
            </a:r>
            <a:r>
              <a:rPr sz="1200" spc="-5" dirty="0">
                <a:latin typeface="Times New Roman"/>
                <a:cs typeface="Times New Roman"/>
              </a:rPr>
              <a:t>fratelli Giacomo  </a:t>
            </a:r>
            <a:r>
              <a:rPr sz="1200" dirty="0">
                <a:latin typeface="Times New Roman"/>
                <a:cs typeface="Times New Roman"/>
              </a:rPr>
              <a:t>e Giuda vennero a trovarlo </a:t>
            </a:r>
            <a:r>
              <a:rPr sz="1200" spc="-5" dirty="0">
                <a:latin typeface="Times New Roman"/>
                <a:cs typeface="Times New Roman"/>
              </a:rPr>
              <a:t>alla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A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Giuda aveva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Giacomo ed </a:t>
            </a:r>
            <a:r>
              <a:rPr sz="1200" spc="5" dirty="0">
                <a:latin typeface="Times New Roman"/>
                <a:cs typeface="Times New Roman"/>
              </a:rPr>
              <a:t>insisté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per andare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Gesù. Ma quando </a:t>
            </a:r>
            <a:r>
              <a:rPr sz="1200" dirty="0">
                <a:latin typeface="Times New Roman"/>
                <a:cs typeface="Times New Roman"/>
              </a:rPr>
              <a:t>Giacomo </a:t>
            </a:r>
            <a:r>
              <a:rPr sz="1200" spc="-5" dirty="0">
                <a:latin typeface="Times New Roman"/>
                <a:cs typeface="Times New Roman"/>
              </a:rPr>
              <a:t>acconsentì ad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con Giuda,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(1636.3) 145:5.10 </a:t>
            </a:r>
            <a:r>
              <a:rPr sz="1200" spc="-5" dirty="0">
                <a:latin typeface="Times New Roman"/>
                <a:cs typeface="Times New Roman"/>
              </a:rPr>
              <a:t>Gli apostoli erano </a:t>
            </a:r>
            <a:r>
              <a:rPr sz="1200" dirty="0">
                <a:latin typeface="Times New Roman"/>
                <a:cs typeface="Times New Roman"/>
              </a:rPr>
              <a:t>restii 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interesse </a:t>
            </a:r>
            <a:r>
              <a:rPr sz="1200" dirty="0">
                <a:latin typeface="Times New Roman"/>
                <a:cs typeface="Times New Roman"/>
              </a:rPr>
              <a:t>che era stato </a:t>
            </a:r>
            <a:r>
              <a:rPr sz="1200" spc="-5" dirty="0">
                <a:latin typeface="Times New Roman"/>
                <a:cs typeface="Times New Roman"/>
              </a:rPr>
              <a:t>suscitato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calcolò che </a:t>
            </a:r>
            <a:r>
              <a:rPr sz="1200" dirty="0">
                <a:latin typeface="Times New Roman"/>
                <a:cs typeface="Times New Roman"/>
              </a:rPr>
              <a:t>non meno di  mille </a:t>
            </a:r>
            <a:r>
              <a:rPr sz="1200" spc="-5" dirty="0">
                <a:latin typeface="Times New Roman"/>
                <a:cs typeface="Times New Roman"/>
              </a:rPr>
              <a:t>credenti avrebbero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battezzati nel regno. Gesù </a:t>
            </a:r>
            <a:r>
              <a:rPr sz="1200" dirty="0">
                <a:latin typeface="Times New Roman"/>
                <a:cs typeface="Times New Roman"/>
              </a:rPr>
              <a:t>li ascoltò </a:t>
            </a:r>
            <a:r>
              <a:rPr sz="1200" spc="-5" dirty="0">
                <a:latin typeface="Times New Roman"/>
                <a:cs typeface="Times New Roman"/>
              </a:rPr>
              <a:t>pazientemente, </a:t>
            </a:r>
            <a:r>
              <a:rPr sz="1200" dirty="0">
                <a:latin typeface="Times New Roman"/>
                <a:cs typeface="Times New Roman"/>
              </a:rPr>
              <a:t>ma rifiutò di </a:t>
            </a:r>
            <a:r>
              <a:rPr sz="1200" spc="-5" dirty="0">
                <a:latin typeface="Times New Roman"/>
                <a:cs typeface="Times New Roman"/>
              </a:rPr>
              <a:t>ritornare.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silenzio </a:t>
            </a:r>
            <a:r>
              <a:rPr sz="1200" spc="-5" dirty="0">
                <a:latin typeface="Times New Roman"/>
                <a:cs typeface="Times New Roman"/>
              </a:rPr>
              <a:t>regnò 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Tommaso si rivolse ai suoi compagni apostoli dicendo: “Andiamo!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parlato. </a:t>
            </a:r>
            <a:r>
              <a:rPr sz="1200" dirty="0">
                <a:latin typeface="Times New Roman"/>
                <a:cs typeface="Times New Roman"/>
              </a:rPr>
              <a:t>Poco importa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comprendere </a:t>
            </a:r>
            <a:r>
              <a:rPr sz="1200" dirty="0">
                <a:latin typeface="Times New Roman"/>
                <a:cs typeface="Times New Roman"/>
              </a:rPr>
              <a:t>pienamente i </a:t>
            </a:r>
            <a:r>
              <a:rPr sz="1200" spc="-5" dirty="0">
                <a:latin typeface="Times New Roman"/>
                <a:cs typeface="Times New Roman"/>
              </a:rPr>
              <a:t>misteri del regno dei </a:t>
            </a:r>
            <a:r>
              <a:rPr sz="1200" dirty="0">
                <a:latin typeface="Times New Roman"/>
                <a:cs typeface="Times New Roman"/>
              </a:rPr>
              <a:t>cieli; di una </a:t>
            </a:r>
            <a:r>
              <a:rPr sz="1200" spc="-5" dirty="0">
                <a:latin typeface="Times New Roman"/>
                <a:cs typeface="Times New Roman"/>
              </a:rPr>
              <a:t>cosa siamo </a:t>
            </a:r>
            <a:r>
              <a:rPr sz="1200" dirty="0">
                <a:latin typeface="Times New Roman"/>
                <a:cs typeface="Times New Roman"/>
              </a:rPr>
              <a:t>certi: noi seguiamo un </a:t>
            </a:r>
            <a:r>
              <a:rPr sz="1200" spc="-5" dirty="0">
                <a:latin typeface="Times New Roman"/>
                <a:cs typeface="Times New Roman"/>
              </a:rPr>
              <a:t>maestro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cerca  gloria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stesso.”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malavoglia essi 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novella </a:t>
            </a:r>
            <a:r>
              <a:rPr sz="1200" spc="-5" dirty="0">
                <a:latin typeface="Times New Roman"/>
                <a:cs typeface="Times New Roman"/>
              </a:rPr>
              <a:t>nelle città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070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2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un’apparente </a:t>
            </a:r>
            <a:r>
              <a:rPr sz="1200" dirty="0">
                <a:latin typeface="Times New Roman"/>
                <a:cs typeface="Times New Roman"/>
              </a:rPr>
              <a:t>tristezza; ma più </a:t>
            </a:r>
            <a:r>
              <a:rPr sz="1200" spc="-5" dirty="0">
                <a:latin typeface="Times New Roman"/>
                <a:cs typeface="Times New Roman"/>
              </a:rPr>
              <a:t>spesso agiva alla maniera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disposizione ottimistica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determinata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madre. </a:t>
            </a:r>
            <a:r>
              <a:rPr sz="1200" dirty="0">
                <a:latin typeface="Times New Roman"/>
                <a:cs typeface="Times New Roman"/>
              </a:rPr>
              <a:t>Nell’insieme il  </a:t>
            </a:r>
            <a:r>
              <a:rPr sz="1200" spc="-5" dirty="0">
                <a:latin typeface="Times New Roman"/>
                <a:cs typeface="Times New Roman"/>
              </a:rPr>
              <a:t>temperamento </a:t>
            </a:r>
            <a:r>
              <a:rPr sz="1200" dirty="0">
                <a:latin typeface="Times New Roman"/>
                <a:cs typeface="Times New Roman"/>
              </a:rPr>
              <a:t>di Maria </a:t>
            </a:r>
            <a:r>
              <a:rPr sz="1200" spc="-5" dirty="0">
                <a:latin typeface="Times New Roman"/>
                <a:cs typeface="Times New Roman"/>
              </a:rPr>
              <a:t>tendeva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a mano a mano che </a:t>
            </a:r>
            <a:r>
              <a:rPr sz="1200" spc="-5" dirty="0">
                <a:latin typeface="Times New Roman"/>
                <a:cs typeface="Times New Roman"/>
              </a:rPr>
              <a:t>cresceva ed </a:t>
            </a:r>
            <a:r>
              <a:rPr sz="1200" dirty="0">
                <a:latin typeface="Times New Roman"/>
                <a:cs typeface="Times New Roman"/>
              </a:rPr>
              <a:t>avanzava a </a:t>
            </a:r>
            <a:r>
              <a:rPr sz="1200" spc="-5" dirty="0">
                <a:latin typeface="Times New Roman"/>
                <a:cs typeface="Times New Roman"/>
              </a:rPr>
              <a:t>grandi passi  nella sua vita </a:t>
            </a:r>
            <a:r>
              <a:rPr sz="1200" dirty="0">
                <a:latin typeface="Times New Roman"/>
                <a:cs typeface="Times New Roman"/>
              </a:rPr>
              <a:t>di adulto. In </a:t>
            </a:r>
            <a:r>
              <a:rPr sz="1200" spc="-5" dirty="0">
                <a:latin typeface="Times New Roman"/>
                <a:cs typeface="Times New Roman"/>
              </a:rPr>
              <a:t>certi particolari Gesù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dei tratti 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dei suoi genitori; sotto altri aspetti  </a:t>
            </a:r>
            <a:r>
              <a:rPr sz="1200" spc="-5" dirty="0">
                <a:latin typeface="Times New Roman"/>
                <a:cs typeface="Times New Roman"/>
              </a:rPr>
              <a:t>presentava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tratti </a:t>
            </a:r>
            <a:r>
              <a:rPr sz="1200" dirty="0">
                <a:latin typeface="Times New Roman"/>
                <a:cs typeface="Times New Roman"/>
              </a:rPr>
              <a:t>dell’uno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quelli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6364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(1348.4) 122:5.4 </a:t>
            </a:r>
            <a:r>
              <a:rPr sz="1200" spc="-5" dirty="0">
                <a:latin typeface="Times New Roman"/>
                <a:cs typeface="Times New Roman"/>
              </a:rPr>
              <a:t>Da Giuseppe, Gesù ereditò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rigida </a:t>
            </a:r>
            <a:r>
              <a:rPr sz="1200" dirty="0">
                <a:latin typeface="Times New Roman"/>
                <a:cs typeface="Times New Roman"/>
              </a:rPr>
              <a:t>educazione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usanze dei </a:t>
            </a:r>
            <a:r>
              <a:rPr sz="1200" spc="-5" dirty="0">
                <a:latin typeface="Times New Roman"/>
                <a:cs typeface="Times New Roman"/>
              </a:rPr>
              <a:t>cerimoniali ebraici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straordinaria </a:t>
            </a:r>
            <a:r>
              <a:rPr sz="1200" dirty="0">
                <a:latin typeface="Times New Roman"/>
                <a:cs typeface="Times New Roman"/>
              </a:rPr>
              <a:t>conoscenza  </a:t>
            </a:r>
            <a:r>
              <a:rPr sz="1200" spc="-5" dirty="0">
                <a:latin typeface="Times New Roman"/>
                <a:cs typeface="Times New Roman"/>
              </a:rPr>
              <a:t>delle Scritture ebraiche;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Maria trasse </a:t>
            </a:r>
            <a:r>
              <a:rPr sz="1200" dirty="0">
                <a:latin typeface="Times New Roman"/>
                <a:cs typeface="Times New Roman"/>
              </a:rPr>
              <a:t>una visione più ampia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aperto della </a:t>
            </a:r>
            <a:r>
              <a:rPr sz="1200" dirty="0">
                <a:latin typeface="Times New Roman"/>
                <a:cs typeface="Times New Roman"/>
              </a:rPr>
              <a:t>libertà spirituale 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58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(1349.1) 122:5.5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Giuseppe e di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erano molto istruite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tempo. Giuseppe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oltre la  media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tempo 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sociale. </a:t>
            </a:r>
            <a:r>
              <a:rPr sz="1200" spc="-10" dirty="0">
                <a:latin typeface="Times New Roman"/>
                <a:cs typeface="Times New Roman"/>
              </a:rPr>
              <a:t>Lui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pensatore; lei era </a:t>
            </a:r>
            <a:r>
              <a:rPr sz="1200" dirty="0">
                <a:latin typeface="Times New Roman"/>
                <a:cs typeface="Times New Roman"/>
              </a:rPr>
              <a:t>una donna previdente, </a:t>
            </a:r>
            <a:r>
              <a:rPr sz="1200" spc="-5" dirty="0">
                <a:latin typeface="Times New Roman"/>
                <a:cs typeface="Times New Roman"/>
              </a:rPr>
              <a:t>abile nell’adattarsi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pratica  nell’esecuzione </a:t>
            </a:r>
            <a:r>
              <a:rPr sz="1200" dirty="0">
                <a:latin typeface="Times New Roman"/>
                <a:cs typeface="Times New Roman"/>
              </a:rPr>
              <a:t>immediata.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era un bruno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neri;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tipo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biondo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occhi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bruni.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(1349.2) 122:5.6 </a:t>
            </a:r>
            <a:r>
              <a:rPr sz="1200" spc="-5" dirty="0">
                <a:latin typeface="Times New Roman"/>
                <a:cs typeface="Times New Roman"/>
              </a:rPr>
              <a:t>Se Giuseppe fosse </a:t>
            </a:r>
            <a:r>
              <a:rPr sz="1200" dirty="0">
                <a:latin typeface="Times New Roman"/>
                <a:cs typeface="Times New Roman"/>
              </a:rPr>
              <a:t>vissuto,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indubbiamente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fermo credente </a:t>
            </a:r>
            <a:r>
              <a:rPr sz="1200" dirty="0">
                <a:latin typeface="Times New Roman"/>
                <a:cs typeface="Times New Roman"/>
              </a:rPr>
              <a:t>nella missione divina </a:t>
            </a:r>
            <a:r>
              <a:rPr sz="1200" spc="-5" dirty="0">
                <a:latin typeface="Times New Roman"/>
                <a:cs typeface="Times New Roman"/>
              </a:rPr>
              <a:t>del suo  primogenito.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oscillava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e il dubbio,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grandemente </a:t>
            </a:r>
            <a:r>
              <a:rPr sz="1200" spc="-5" dirty="0">
                <a:latin typeface="Times New Roman"/>
                <a:cs typeface="Times New Roman"/>
              </a:rPr>
              <a:t>influenzata dalla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assunta dagli altri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suoi amici </a:t>
            </a:r>
            <a:r>
              <a:rPr sz="1200" dirty="0">
                <a:latin typeface="Times New Roman"/>
                <a:cs typeface="Times New Roman"/>
              </a:rPr>
              <a:t>e parenti, ma </a:t>
            </a:r>
            <a:r>
              <a:rPr sz="1200" spc="-5" dirty="0">
                <a:latin typeface="Times New Roman"/>
                <a:cs typeface="Times New Roman"/>
              </a:rPr>
              <a:t>fu sempre fortificata nel suo </a:t>
            </a:r>
            <a:r>
              <a:rPr sz="1200" dirty="0">
                <a:latin typeface="Times New Roman"/>
                <a:cs typeface="Times New Roman"/>
              </a:rPr>
              <a:t>atteggiamento </a:t>
            </a:r>
            <a:r>
              <a:rPr sz="1200" spc="-5" dirty="0">
                <a:latin typeface="Times New Roman"/>
                <a:cs typeface="Times New Roman"/>
              </a:rPr>
              <a:t>finale dal ricordo dell’apparizione </a:t>
            </a:r>
            <a:r>
              <a:rPr sz="1200" dirty="0">
                <a:latin typeface="Times New Roman"/>
                <a:cs typeface="Times New Roman"/>
              </a:rPr>
              <a:t>di Gabriele subito  dopo il </a:t>
            </a:r>
            <a:r>
              <a:rPr sz="1200" spc="-5" dirty="0">
                <a:latin typeface="Times New Roman"/>
                <a:cs typeface="Times New Roman"/>
              </a:rPr>
              <a:t>concepimento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bambino.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(1349.3) 122:5.7 </a:t>
            </a:r>
            <a:r>
              <a:rPr sz="1200" spc="-5" dirty="0">
                <a:latin typeface="Times New Roman"/>
                <a:cs typeface="Times New Roman"/>
              </a:rPr>
              <a:t>Maria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tessitrice esperta, </a:t>
            </a:r>
            <a:r>
              <a:rPr sz="1200" dirty="0">
                <a:latin typeface="Times New Roman"/>
                <a:cs typeface="Times New Roman"/>
              </a:rPr>
              <a:t>di un’abilità </a:t>
            </a:r>
            <a:r>
              <a:rPr sz="1200" spc="-5" dirty="0">
                <a:latin typeface="Times New Roman"/>
                <a:cs typeface="Times New Roman"/>
              </a:rPr>
              <a:t>superiore alla </a:t>
            </a:r>
            <a:r>
              <a:rPr sz="1200" dirty="0">
                <a:latin typeface="Times New Roman"/>
                <a:cs typeface="Times New Roman"/>
              </a:rPr>
              <a:t>media </a:t>
            </a:r>
            <a:r>
              <a:rPr sz="1200" spc="-5" dirty="0">
                <a:latin typeface="Times New Roman"/>
                <a:cs typeface="Times New Roman"/>
              </a:rPr>
              <a:t>nella maggior </a:t>
            </a:r>
            <a:r>
              <a:rPr sz="1200" dirty="0">
                <a:latin typeface="Times New Roman"/>
                <a:cs typeface="Times New Roman"/>
              </a:rPr>
              <a:t>parte delle </a:t>
            </a:r>
            <a:r>
              <a:rPr sz="1200" spc="-5" dirty="0">
                <a:latin typeface="Times New Roman"/>
                <a:cs typeface="Times New Roman"/>
              </a:rPr>
              <a:t>arti domestiche dell’epoca;  essa era </a:t>
            </a:r>
            <a:r>
              <a:rPr sz="1200" dirty="0">
                <a:latin typeface="Times New Roman"/>
                <a:cs typeface="Times New Roman"/>
              </a:rPr>
              <a:t>una brava donna di </a:t>
            </a:r>
            <a:r>
              <a:rPr sz="1200" spc="-5" dirty="0">
                <a:latin typeface="Times New Roman"/>
                <a:cs typeface="Times New Roman"/>
              </a:rPr>
              <a:t>casa ed un’eccellente conduttrice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famiglia. Giuseppe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erano entrambi dei </a:t>
            </a:r>
            <a:r>
              <a:rPr sz="1200" dirty="0">
                <a:latin typeface="Times New Roman"/>
                <a:cs typeface="Times New Roman"/>
              </a:rPr>
              <a:t>buoni educatori e  </a:t>
            </a:r>
            <a:r>
              <a:rPr sz="1200" spc="-5" dirty="0">
                <a:latin typeface="Times New Roman"/>
                <a:cs typeface="Times New Roman"/>
              </a:rPr>
              <a:t>curarono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fossero bene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nelle conoscenze del loro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42239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primo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giro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predicazione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in</a:t>
            </a:r>
            <a:r>
              <a:rPr sz="2200" b="1" spc="4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Galilea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78800" cy="32543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574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(1637.1) 146:0.1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</a:t>
            </a:r>
            <a:r>
              <a:rPr sz="1200" dirty="0">
                <a:latin typeface="Times New Roman"/>
                <a:cs typeface="Times New Roman"/>
              </a:rPr>
              <a:t>giro 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pubblica in </a:t>
            </a:r>
            <a:r>
              <a:rPr sz="1200" spc="-5" dirty="0">
                <a:latin typeface="Times New Roman"/>
                <a:cs typeface="Times New Roman"/>
              </a:rPr>
              <a:t>Galilea cominciò domenica </a:t>
            </a:r>
            <a:r>
              <a:rPr sz="1200" dirty="0">
                <a:latin typeface="Times New Roman"/>
                <a:cs typeface="Times New Roman"/>
              </a:rPr>
              <a:t>18 </a:t>
            </a:r>
            <a:r>
              <a:rPr sz="1200" spc="-5" dirty="0">
                <a:latin typeface="Times New Roman"/>
                <a:cs typeface="Times New Roman"/>
              </a:rPr>
              <a:t>gennaio </a:t>
            </a:r>
            <a:r>
              <a:rPr sz="1200" dirty="0">
                <a:latin typeface="Times New Roman"/>
                <a:cs typeface="Times New Roman"/>
              </a:rPr>
              <a:t>dell’anno 28 d.C., e </a:t>
            </a:r>
            <a:r>
              <a:rPr sz="1200" spc="-5" dirty="0">
                <a:latin typeface="Times New Roman"/>
                <a:cs typeface="Times New Roman"/>
              </a:rPr>
              <a:t>proseguì per  circa </a:t>
            </a:r>
            <a:r>
              <a:rPr sz="1200" dirty="0">
                <a:latin typeface="Times New Roman"/>
                <a:cs typeface="Times New Roman"/>
              </a:rPr>
              <a:t>due mesi, terminando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il 17 </a:t>
            </a:r>
            <a:r>
              <a:rPr sz="1200" spc="-5" dirty="0">
                <a:latin typeface="Times New Roman"/>
                <a:cs typeface="Times New Roman"/>
              </a:rPr>
              <a:t>marzo.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giro Gesù </a:t>
            </a:r>
            <a:r>
              <a:rPr sz="1200" dirty="0">
                <a:latin typeface="Times New Roman"/>
                <a:cs typeface="Times New Roman"/>
              </a:rPr>
              <a:t>e i dodici apostoli, </a:t>
            </a:r>
            <a:r>
              <a:rPr sz="1200" spc="-5" dirty="0">
                <a:latin typeface="Times New Roman"/>
                <a:cs typeface="Times New Roman"/>
              </a:rPr>
              <a:t>assistiti </a:t>
            </a:r>
            <a:r>
              <a:rPr sz="1200" dirty="0">
                <a:latin typeface="Times New Roman"/>
                <a:cs typeface="Times New Roman"/>
              </a:rPr>
              <a:t>dai precedenti 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di Giovanni, </a:t>
            </a:r>
            <a:r>
              <a:rPr sz="1200" spc="-5" dirty="0">
                <a:latin typeface="Times New Roman"/>
                <a:cs typeface="Times New Roman"/>
              </a:rPr>
              <a:t>predicarono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 battezzarono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a Rimmon, </a:t>
            </a:r>
            <a:r>
              <a:rPr sz="1200" spc="-5" dirty="0">
                <a:latin typeface="Times New Roman"/>
                <a:cs typeface="Times New Roman"/>
              </a:rPr>
              <a:t>Jotapata, Rama, Zabulon, Iron, Giscala, Corazin,  Madon, Cana, Nain ed </a:t>
            </a:r>
            <a:r>
              <a:rPr sz="1200" dirty="0">
                <a:latin typeface="Times New Roman"/>
                <a:cs typeface="Times New Roman"/>
              </a:rPr>
              <a:t>Endor.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città essi dimorarono ed </a:t>
            </a:r>
            <a:r>
              <a:rPr sz="1200" dirty="0">
                <a:latin typeface="Times New Roman"/>
                <a:cs typeface="Times New Roman"/>
              </a:rPr>
              <a:t>insegnarono,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altre città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piccole </a:t>
            </a:r>
            <a:r>
              <a:rPr sz="1200" dirty="0">
                <a:latin typeface="Times New Roman"/>
                <a:cs typeface="Times New Roman"/>
              </a:rPr>
              <a:t>proclamarono 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al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930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(1637.2) 146:0.2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che Gesù permetteva ai </a:t>
            </a:r>
            <a:r>
              <a:rPr sz="1200" dirty="0">
                <a:latin typeface="Times New Roman"/>
                <a:cs typeface="Times New Roman"/>
              </a:rPr>
              <a:t>suoi associati 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senza restrizioni.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giro  egli </a:t>
            </a:r>
            <a:r>
              <a:rPr sz="1200" dirty="0">
                <a:latin typeface="Times New Roman"/>
                <a:cs typeface="Times New Roman"/>
              </a:rPr>
              <a:t>li mise in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soltanto in tre </a:t>
            </a:r>
            <a:r>
              <a:rPr sz="1200" spc="-5" dirty="0">
                <a:latin typeface="Times New Roman"/>
                <a:cs typeface="Times New Roman"/>
              </a:rPr>
              <a:t>occasioni; </a:t>
            </a:r>
            <a:r>
              <a:rPr sz="1200" dirty="0">
                <a:latin typeface="Times New Roman"/>
                <a:cs typeface="Times New Roman"/>
              </a:rPr>
              <a:t>raccomandò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lontani da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discreti </a:t>
            </a:r>
            <a:r>
              <a:rPr sz="1200" spc="-5" dirty="0">
                <a:latin typeface="Times New Roman"/>
                <a:cs typeface="Times New Roman"/>
              </a:rPr>
              <a:t>al loro passaggio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Tiberiade.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fonte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soddisfazione </a:t>
            </a:r>
            <a:r>
              <a:rPr sz="1200" spc="-5" dirty="0">
                <a:latin typeface="Times New Roman"/>
                <a:cs typeface="Times New Roman"/>
              </a:rPr>
              <a:t>per gli apostoli </a:t>
            </a:r>
            <a:r>
              <a:rPr sz="1200" dirty="0">
                <a:latin typeface="Times New Roman"/>
                <a:cs typeface="Times New Roman"/>
              </a:rPr>
              <a:t>sentire </a:t>
            </a:r>
            <a:r>
              <a:rPr sz="1200" spc="-5" dirty="0">
                <a:latin typeface="Times New Roman"/>
                <a:cs typeface="Times New Roman"/>
              </a:rPr>
              <a:t>che erano finalmente liberi </a:t>
            </a:r>
            <a:r>
              <a:rPr sz="1200" dirty="0">
                <a:latin typeface="Times New Roman"/>
                <a:cs typeface="Times New Roman"/>
              </a:rPr>
              <a:t>di predicare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d’insegnare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restrizioni, ed essi si lanciarono nel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curare gli </a:t>
            </a:r>
            <a:r>
              <a:rPr sz="1200" dirty="0">
                <a:latin typeface="Times New Roman"/>
                <a:cs typeface="Times New Roman"/>
              </a:rPr>
              <a:t>ammalati e di battezzare i </a:t>
            </a:r>
            <a:r>
              <a:rPr sz="1200" spc="-5" dirty="0">
                <a:latin typeface="Times New Roman"/>
                <a:cs typeface="Times New Roman"/>
              </a:rPr>
              <a:t>credenti  con grande serietà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predicazione a Rimmon</a:t>
            </a:r>
            <a:endParaRPr sz="1600">
              <a:latin typeface="Times New Roman"/>
              <a:cs typeface="Times New Roman"/>
            </a:endParaRPr>
          </a:p>
          <a:p>
            <a:pPr marL="63500" marR="9144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(1637.3) 146:1.1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piccola città di Rimmon </a:t>
            </a:r>
            <a:r>
              <a:rPr sz="1200" spc="-5" dirty="0">
                <a:latin typeface="Times New Roman"/>
                <a:cs typeface="Times New Roman"/>
              </a:rPr>
              <a:t>era stata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dedita all’adorazione </a:t>
            </a:r>
            <a:r>
              <a:rPr sz="1200" dirty="0">
                <a:latin typeface="Times New Roman"/>
                <a:cs typeface="Times New Roman"/>
              </a:rPr>
              <a:t>di un dio babilonese </a:t>
            </a:r>
            <a:r>
              <a:rPr sz="1200" spc="-5" dirty="0">
                <a:latin typeface="Times New Roman"/>
                <a:cs typeface="Times New Roman"/>
              </a:rPr>
              <a:t>dell’aria, Ramman. </a:t>
            </a:r>
            <a:r>
              <a:rPr sz="1200" dirty="0">
                <a:latin typeface="Times New Roman"/>
                <a:cs typeface="Times New Roman"/>
              </a:rPr>
              <a:t>Molti dei  </a:t>
            </a:r>
            <a:r>
              <a:rPr sz="1200" spc="-5" dirty="0">
                <a:latin typeface="Times New Roman"/>
                <a:cs typeface="Times New Roman"/>
              </a:rPr>
              <a:t>primitivi insegnamenti </a:t>
            </a:r>
            <a:r>
              <a:rPr sz="1200" dirty="0">
                <a:latin typeface="Times New Roman"/>
                <a:cs typeface="Times New Roman"/>
              </a:rPr>
              <a:t>babilonesi 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successivi degli zoroastriani erano </a:t>
            </a:r>
            <a:r>
              <a:rPr sz="1200" dirty="0">
                <a:latin typeface="Times New Roman"/>
                <a:cs typeface="Times New Roman"/>
              </a:rPr>
              <a:t>ancora inclusi </a:t>
            </a:r>
            <a:r>
              <a:rPr sz="1200" spc="-5" dirty="0">
                <a:latin typeface="Times New Roman"/>
                <a:cs typeface="Times New Roman"/>
              </a:rPr>
              <a:t>nelle credenze </a:t>
            </a:r>
            <a:r>
              <a:rPr sz="1200" dirty="0">
                <a:latin typeface="Times New Roman"/>
                <a:cs typeface="Times New Roman"/>
              </a:rPr>
              <a:t>dei Rimmoniti. </a:t>
            </a:r>
            <a:r>
              <a:rPr sz="1200" spc="-5" dirty="0">
                <a:latin typeface="Times New Roman"/>
                <a:cs typeface="Times New Roman"/>
              </a:rPr>
              <a:t>Perciò  Gesù </a:t>
            </a:r>
            <a:r>
              <a:rPr sz="1200" dirty="0">
                <a:latin typeface="Times New Roman"/>
                <a:cs typeface="Times New Roman"/>
              </a:rPr>
              <a:t>ed i ventiquattro </a:t>
            </a:r>
            <a:r>
              <a:rPr sz="1200" spc="-5" dirty="0">
                <a:latin typeface="Times New Roman"/>
                <a:cs typeface="Times New Roman"/>
              </a:rPr>
              <a:t>dedicarono </a:t>
            </a:r>
            <a:r>
              <a:rPr sz="1200" dirty="0">
                <a:latin typeface="Times New Roman"/>
                <a:cs typeface="Times New Roman"/>
              </a:rPr>
              <a:t>molto del loro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differenza tra queste </a:t>
            </a:r>
            <a:r>
              <a:rPr sz="1200" spc="-5" dirty="0">
                <a:latin typeface="Times New Roman"/>
                <a:cs typeface="Times New Roman"/>
              </a:rPr>
              <a:t>vecchie credenze ed </a:t>
            </a:r>
            <a:r>
              <a:rPr sz="1200" dirty="0">
                <a:latin typeface="Times New Roman"/>
                <a:cs typeface="Times New Roman"/>
              </a:rPr>
              <a:t>il nuovo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predicò </a:t>
            </a:r>
            <a:r>
              <a:rPr sz="1200" dirty="0">
                <a:latin typeface="Times New Roman"/>
                <a:cs typeface="Times New Roman"/>
              </a:rPr>
              <a:t>qui uno </a:t>
            </a:r>
            <a:r>
              <a:rPr sz="1200" spc="-5" dirty="0">
                <a:latin typeface="Times New Roman"/>
                <a:cs typeface="Times New Roman"/>
              </a:rPr>
              <a:t>dei grandi sermoni della sua iniziale carriera su </a:t>
            </a:r>
            <a:r>
              <a:rPr sz="1200" dirty="0">
                <a:latin typeface="Times New Roman"/>
                <a:cs typeface="Times New Roman"/>
              </a:rPr>
              <a:t>“Aaron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vitello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d’oro”.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309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39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(1637.4) 146:1.2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Rimmon divennero credenti negli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causarono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difficoltà ai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correligionari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anni successivi.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convertire </a:t>
            </a:r>
            <a:r>
              <a:rPr sz="1200" spc="-5" dirty="0">
                <a:latin typeface="Times New Roman"/>
                <a:cs typeface="Times New Roman"/>
              </a:rPr>
              <a:t>degli adoratori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alla </a:t>
            </a:r>
            <a:r>
              <a:rPr sz="1200" dirty="0">
                <a:latin typeface="Times New Roman"/>
                <a:cs typeface="Times New Roman"/>
              </a:rPr>
              <a:t>piena comunione </a:t>
            </a: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breve spazio di una sola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(1637.5) 146:1.3 </a:t>
            </a:r>
            <a:r>
              <a:rPr sz="1200" spc="-5" dirty="0">
                <a:latin typeface="Times New Roman"/>
                <a:cs typeface="Times New Roman"/>
              </a:rPr>
              <a:t>Molte delle migliori idee babilonesi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persiane </a:t>
            </a:r>
            <a:r>
              <a:rPr sz="1200" dirty="0">
                <a:latin typeface="Times New Roman"/>
                <a:cs typeface="Times New Roman"/>
              </a:rPr>
              <a:t>sulla luce e sulle </a:t>
            </a:r>
            <a:r>
              <a:rPr sz="1200" spc="-5" dirty="0">
                <a:latin typeface="Times New Roman"/>
                <a:cs typeface="Times New Roman"/>
              </a:rPr>
              <a:t>tenebre, sul bene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male, sul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sull’eternità,  furono incorporate </a:t>
            </a:r>
            <a:r>
              <a:rPr sz="1200" dirty="0">
                <a:latin typeface="Times New Roman"/>
                <a:cs typeface="Times New Roman"/>
              </a:rPr>
              <a:t>più tardi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Cristianesimo,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inclusione </a:t>
            </a:r>
            <a:r>
              <a:rPr sz="1200" spc="-5" dirty="0">
                <a:latin typeface="Times New Roman"/>
                <a:cs typeface="Times New Roman"/>
              </a:rPr>
              <a:t>rese gli insegnamenti </a:t>
            </a:r>
            <a:r>
              <a:rPr sz="1200" dirty="0">
                <a:latin typeface="Times New Roman"/>
                <a:cs typeface="Times New Roman"/>
              </a:rPr>
              <a:t>cristiani più  </a:t>
            </a:r>
            <a:r>
              <a:rPr sz="1200" spc="-5" dirty="0">
                <a:latin typeface="Times New Roman"/>
                <a:cs typeface="Times New Roman"/>
              </a:rPr>
              <a:t>immediatamente accettabili </a:t>
            </a:r>
            <a:r>
              <a:rPr sz="1200" dirty="0">
                <a:latin typeface="Times New Roman"/>
                <a:cs typeface="Times New Roman"/>
              </a:rPr>
              <a:t>dai popoli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Oriente.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modo, l’inclusione di molte </a:t>
            </a:r>
            <a:r>
              <a:rPr sz="1200" spc="-5" dirty="0">
                <a:latin typeface="Times New Roman"/>
                <a:cs typeface="Times New Roman"/>
              </a:rPr>
              <a:t>delle teorie </a:t>
            </a:r>
            <a:r>
              <a:rPr sz="1200" dirty="0">
                <a:latin typeface="Times New Roman"/>
                <a:cs typeface="Times New Roman"/>
              </a:rPr>
              <a:t>di Platone </a:t>
            </a:r>
            <a:r>
              <a:rPr sz="1200" spc="-5" dirty="0">
                <a:latin typeface="Times New Roman"/>
                <a:cs typeface="Times New Roman"/>
              </a:rPr>
              <a:t>sullo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archetipi </a:t>
            </a:r>
            <a:r>
              <a:rPr sz="1200" spc="-5" dirty="0">
                <a:latin typeface="Times New Roman"/>
                <a:cs typeface="Times New Roman"/>
              </a:rPr>
              <a:t>invisibili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 visibili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Filone successivamente adattò alla </a:t>
            </a:r>
            <a:r>
              <a:rPr sz="1200" dirty="0">
                <a:latin typeface="Times New Roman"/>
                <a:cs typeface="Times New Roman"/>
              </a:rPr>
              <a:t>teologia </a:t>
            </a:r>
            <a:r>
              <a:rPr sz="1200" spc="-5" dirty="0">
                <a:latin typeface="Times New Roman"/>
                <a:cs typeface="Times New Roman"/>
              </a:rPr>
              <a:t>ebraica,  rese gli insegnamenti </a:t>
            </a:r>
            <a:r>
              <a:rPr sz="1200" dirty="0">
                <a:latin typeface="Times New Roman"/>
                <a:cs typeface="Times New Roman"/>
              </a:rPr>
              <a:t>cristiani di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facili all’accettazione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Greci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occidentali.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857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(1637.6) 146:1.4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Rimmon che Todano ascoltò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il </a:t>
            </a:r>
            <a:r>
              <a:rPr sz="1200" spc="-5" dirty="0">
                <a:latin typeface="Times New Roman"/>
                <a:cs typeface="Times New Roman"/>
              </a:rPr>
              <a:t>vangelo del regno, ed egli </a:t>
            </a:r>
            <a:r>
              <a:rPr sz="1200" dirty="0">
                <a:latin typeface="Times New Roman"/>
                <a:cs typeface="Times New Roman"/>
              </a:rPr>
              <a:t>portò più </a:t>
            </a:r>
            <a:r>
              <a:rPr sz="1200" spc="-5" dirty="0">
                <a:latin typeface="Times New Roman"/>
                <a:cs typeface="Times New Roman"/>
              </a:rPr>
              <a:t>tardi questo messaggio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Mesopotamia ed ancora </a:t>
            </a:r>
            <a:r>
              <a:rPr sz="1200" dirty="0">
                <a:latin typeface="Times New Roman"/>
                <a:cs typeface="Times New Roman"/>
              </a:rPr>
              <a:t>più lontano.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abitavano al </a:t>
            </a:r>
            <a:r>
              <a:rPr sz="1200" dirty="0">
                <a:latin typeface="Times New Roman"/>
                <a:cs typeface="Times New Roman"/>
              </a:rPr>
              <a:t>di là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dell’Eufrate.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Jotapata</a:t>
            </a:r>
            <a:endParaRPr sz="1600">
              <a:latin typeface="Times New Roman"/>
              <a:cs typeface="Times New Roman"/>
            </a:endParaRPr>
          </a:p>
          <a:p>
            <a:pPr marL="88900" marR="9652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(1638.1) 146:2.1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popolazione di Jotapata </a:t>
            </a:r>
            <a:r>
              <a:rPr sz="1200" spc="-5" dirty="0">
                <a:latin typeface="Times New Roman"/>
                <a:cs typeface="Times New Roman"/>
              </a:rPr>
              <a:t>ascoltò volentieri Gesù </a:t>
            </a:r>
            <a:r>
              <a:rPr sz="1200" dirty="0">
                <a:latin typeface="Times New Roman"/>
                <a:cs typeface="Times New Roman"/>
              </a:rPr>
              <a:t>e 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accettarono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regno, </a:t>
            </a:r>
            <a:r>
              <a:rPr sz="1200" spc="-5" dirty="0">
                <a:latin typeface="Times New Roman"/>
                <a:cs typeface="Times New Roman"/>
              </a:rPr>
              <a:t>fu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ventiquattro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del loro soggiorno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piccola città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distinse </a:t>
            </a:r>
            <a:r>
              <a:rPr sz="1200" dirty="0">
                <a:latin typeface="Times New Roman"/>
                <a:cs typeface="Times New Roman"/>
              </a:rPr>
              <a:t>la missione 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Jotapata.</a:t>
            </a:r>
            <a:endParaRPr sz="1200">
              <a:latin typeface="Times New Roman"/>
              <a:cs typeface="Times New Roman"/>
            </a:endParaRPr>
          </a:p>
          <a:p>
            <a:pPr marL="88900" marR="920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Natanaele aveva </a:t>
            </a:r>
            <a:r>
              <a:rPr sz="1200" dirty="0">
                <a:latin typeface="Times New Roman"/>
                <a:cs typeface="Times New Roman"/>
              </a:rPr>
              <a:t>idee confuse </a:t>
            </a:r>
            <a:r>
              <a:rPr sz="1200" spc="-5" dirty="0">
                <a:latin typeface="Times New Roman"/>
                <a:cs typeface="Times New Roman"/>
              </a:rPr>
              <a:t>sugli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ringraziamento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l’adorazione, ed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 sua domanda Gesù parlò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lungo per </a:t>
            </a:r>
            <a:r>
              <a:rPr sz="1200" dirty="0">
                <a:latin typeface="Times New Roman"/>
                <a:cs typeface="Times New Roman"/>
              </a:rPr>
              <a:t>spiegare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insegnamento. </a:t>
            </a:r>
            <a:r>
              <a:rPr sz="1200" dirty="0">
                <a:latin typeface="Times New Roman"/>
                <a:cs typeface="Times New Roman"/>
              </a:rPr>
              <a:t>Riassunto in </a:t>
            </a:r>
            <a:r>
              <a:rPr sz="1200" spc="-5" dirty="0">
                <a:latin typeface="Times New Roman"/>
                <a:cs typeface="Times New Roman"/>
              </a:rPr>
              <a:t>linguaggio moderno,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discorso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presentato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ponente l’accento sui seguenti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548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(1638.2) 146:2.2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persistente considerazione per l’iniquità nel cuore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distrugge gradualmente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connessione dell’anima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che prega con </a:t>
            </a:r>
            <a:r>
              <a:rPr sz="1200" dirty="0">
                <a:latin typeface="Times New Roman"/>
                <a:cs typeface="Times New Roman"/>
              </a:rPr>
              <a:t>i circuiti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tra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suo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5233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873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Naturalmente Dio ascolta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supplica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umano ospita </a:t>
            </a:r>
            <a:r>
              <a:rPr sz="1200" spc="-5" dirty="0">
                <a:latin typeface="Times New Roman"/>
                <a:cs typeface="Times New Roman"/>
              </a:rPr>
              <a:t>deliberatamente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 persistenza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dell’iniquità, ne </a:t>
            </a:r>
            <a:r>
              <a:rPr sz="1200" spc="-5" dirty="0">
                <a:latin typeface="Times New Roman"/>
                <a:cs typeface="Times New Roman"/>
              </a:rPr>
              <a:t>consegue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perdita graduale della </a:t>
            </a:r>
            <a:r>
              <a:rPr sz="1200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figlio terreno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suo Padre 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(1638.3) 146:2.3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incompatibile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leggi conosciute </a:t>
            </a:r>
            <a:r>
              <a:rPr sz="1200" dirty="0">
                <a:latin typeface="Times New Roman"/>
                <a:cs typeface="Times New Roman"/>
              </a:rPr>
              <a:t>e stabilite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abominio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Deità del  Paradiso. </a:t>
            </a:r>
            <a:r>
              <a:rPr sz="1200" dirty="0">
                <a:latin typeface="Times New Roman"/>
                <a:cs typeface="Times New Roman"/>
              </a:rPr>
              <a:t>Se l’uomo non vuole </a:t>
            </a:r>
            <a:r>
              <a:rPr sz="1200" spc="-5" dirty="0">
                <a:latin typeface="Times New Roman"/>
                <a:cs typeface="Times New Roman"/>
              </a:rPr>
              <a:t>ascoltare gli Dei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parlano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creazione 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spirito, della 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della materia, </a:t>
            </a:r>
            <a:r>
              <a:rPr sz="1200" dirty="0">
                <a:latin typeface="Times New Roman"/>
                <a:cs typeface="Times New Roman"/>
              </a:rPr>
              <a:t>l’atto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simile deliberato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disprezzo da </a:t>
            </a:r>
            <a:r>
              <a:rPr sz="1200" spc="-5" dirty="0">
                <a:latin typeface="Times New Roman"/>
                <a:cs typeface="Times New Roman"/>
              </a:rPr>
              <a:t>parte della creatura distoglie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dal prestare ascolto alle </a:t>
            </a:r>
            <a:r>
              <a:rPr sz="1200" dirty="0">
                <a:latin typeface="Times New Roman"/>
                <a:cs typeface="Times New Roman"/>
              </a:rPr>
              <a:t>richieste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questi mortali </a:t>
            </a:r>
            <a:r>
              <a:rPr sz="1200" spc="-5" dirty="0">
                <a:latin typeface="Times New Roman"/>
                <a:cs typeface="Times New Roman"/>
              </a:rPr>
              <a:t>inosservanti delle leggi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disobbedienti. Gesù </a:t>
            </a:r>
            <a:r>
              <a:rPr sz="1200" dirty="0">
                <a:latin typeface="Times New Roman"/>
                <a:cs typeface="Times New Roman"/>
              </a:rPr>
              <a:t>citò ai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dal </a:t>
            </a:r>
            <a:r>
              <a:rPr sz="1200" spc="-5" dirty="0">
                <a:latin typeface="Times New Roman"/>
                <a:cs typeface="Times New Roman"/>
              </a:rPr>
              <a:t>profeta Zaccaria: </a:t>
            </a:r>
            <a:r>
              <a:rPr sz="1200" dirty="0">
                <a:latin typeface="Times New Roman"/>
                <a:cs typeface="Times New Roman"/>
              </a:rPr>
              <a:t>“Ma </a:t>
            </a:r>
            <a:r>
              <a:rPr sz="1200" spc="-5" dirty="0">
                <a:latin typeface="Times New Roman"/>
                <a:cs typeface="Times New Roman"/>
              </a:rPr>
              <a:t>essi 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e voltarono le </a:t>
            </a:r>
            <a:r>
              <a:rPr sz="1200" spc="-5" dirty="0">
                <a:latin typeface="Times New Roman"/>
                <a:cs typeface="Times New Roman"/>
              </a:rPr>
              <a:t>spalle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si tapparono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orecchie 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sentire. Sì, essi resero </a:t>
            </a:r>
            <a:r>
              <a:rPr sz="1200" dirty="0">
                <a:latin typeface="Times New Roman"/>
                <a:cs typeface="Times New Roman"/>
              </a:rPr>
              <a:t>i loro cuori </a:t>
            </a:r>
            <a:r>
              <a:rPr sz="1200" spc="-5" dirty="0">
                <a:latin typeface="Times New Roman"/>
                <a:cs typeface="Times New Roman"/>
              </a:rPr>
              <a:t>duri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per non udire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le 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che ho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a mezzo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 spirito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 risultati dei loro </a:t>
            </a:r>
            <a:r>
              <a:rPr sz="1200" spc="-5" dirty="0">
                <a:latin typeface="Times New Roman"/>
                <a:cs typeface="Times New Roman"/>
              </a:rPr>
              <a:t>cattivi pensieri ricadono  con grande collera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teste </a:t>
            </a:r>
            <a:r>
              <a:rPr sz="1200" spc="-5" dirty="0">
                <a:latin typeface="Times New Roman"/>
                <a:cs typeface="Times New Roman"/>
              </a:rPr>
              <a:t>colpevoli.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gridavano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chiedere misericordia,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 orecchio aperto ad ascoltare.”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 citò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proverbio del saggio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diceva: </a:t>
            </a:r>
            <a:r>
              <a:rPr sz="1200" dirty="0">
                <a:latin typeface="Times New Roman"/>
                <a:cs typeface="Times New Roman"/>
              </a:rPr>
              <a:t>“Per </a:t>
            </a:r>
            <a:r>
              <a:rPr sz="1200" spc="-5" dirty="0">
                <a:latin typeface="Times New Roman"/>
                <a:cs typeface="Times New Roman"/>
              </a:rPr>
              <a:t>colui che distoglie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orecchio dall’ascolto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 divina, </a:t>
            </a:r>
            <a:r>
              <a:rPr sz="1200" dirty="0">
                <a:latin typeface="Times New Roman"/>
                <a:cs typeface="Times New Roman"/>
              </a:rPr>
              <a:t>anche la sua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sarà 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abominio.”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(1638.4) 146:2.4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Aprendo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terminale umano del </a:t>
            </a:r>
            <a:r>
              <a:rPr sz="1200" dirty="0">
                <a:latin typeface="Times New Roman"/>
                <a:cs typeface="Times New Roman"/>
              </a:rPr>
              <a:t>canale di </a:t>
            </a:r>
            <a:r>
              <a:rPr sz="1200" spc="-5" dirty="0">
                <a:latin typeface="Times New Roman"/>
                <a:cs typeface="Times New Roman"/>
              </a:rPr>
              <a:t>comunicazione tra Dio </a:t>
            </a:r>
            <a:r>
              <a:rPr sz="1200" dirty="0">
                <a:latin typeface="Times New Roman"/>
                <a:cs typeface="Times New Roman"/>
              </a:rPr>
              <a:t>e l’uomo, i mortali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rendono</a:t>
            </a:r>
            <a:endParaRPr sz="1200">
              <a:latin typeface="Times New Roman"/>
              <a:cs typeface="Times New Roman"/>
            </a:endParaRPr>
          </a:p>
          <a:p>
            <a:pPr marL="63500" marR="3898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disponibile il </a:t>
            </a:r>
            <a:r>
              <a:rPr sz="1200" spc="-5" dirty="0">
                <a:latin typeface="Times New Roman"/>
                <a:cs typeface="Times New Roman"/>
              </a:rPr>
              <a:t>flusso costante del ministero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l’uomo  </a:t>
            </a:r>
            <a:r>
              <a:rPr sz="1200" spc="-5" dirty="0">
                <a:latin typeface="Times New Roman"/>
                <a:cs typeface="Times New Roman"/>
              </a:rPr>
              <a:t>ascolta </a:t>
            </a:r>
            <a:r>
              <a:rPr sz="1200" dirty="0">
                <a:latin typeface="Times New Roman"/>
                <a:cs typeface="Times New Roman"/>
              </a:rPr>
              <a:t>lo spirito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parla </a:t>
            </a:r>
            <a:r>
              <a:rPr sz="1200" dirty="0">
                <a:latin typeface="Times New Roman"/>
                <a:cs typeface="Times New Roman"/>
              </a:rPr>
              <a:t>nel cuore umano, in </a:t>
            </a:r>
            <a:r>
              <a:rPr sz="1200" spc="-5" dirty="0">
                <a:latin typeface="Times New Roman"/>
                <a:cs typeface="Times New Roman"/>
              </a:rPr>
              <a:t>tale esperienza </a:t>
            </a:r>
            <a:r>
              <a:rPr sz="1200" dirty="0">
                <a:latin typeface="Times New Roman"/>
                <a:cs typeface="Times New Roman"/>
              </a:rPr>
              <a:t>è insito il </a:t>
            </a:r>
            <a:r>
              <a:rPr sz="1200" spc="-5" dirty="0">
                <a:latin typeface="Times New Roman"/>
                <a:cs typeface="Times New Roman"/>
              </a:rPr>
              <a:t>fatto che Dio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ascolta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di quell’uomo.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del peccato opera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stessa infallibile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maniera.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65"/>
              </a:spcBef>
            </a:pP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che 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perdonato ancora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abbiate pensato di </a:t>
            </a:r>
            <a:r>
              <a:rPr sz="1200" spc="-5" dirty="0">
                <a:latin typeface="Times New Roman"/>
                <a:cs typeface="Times New Roman"/>
              </a:rPr>
              <a:t>chiederglielo, </a:t>
            </a:r>
            <a:r>
              <a:rPr sz="1200" dirty="0">
                <a:latin typeface="Times New Roman"/>
                <a:cs typeface="Times New Roman"/>
              </a:rPr>
              <a:t>ma questo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non  è </a:t>
            </a:r>
            <a:r>
              <a:rPr sz="1200" spc="-5" dirty="0">
                <a:latin typeface="Times New Roman"/>
                <a:cs typeface="Times New Roman"/>
              </a:rPr>
              <a:t>utilizzabile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esperienza religiosa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perdonate </a:t>
            </a:r>
            <a:r>
              <a:rPr sz="1200" dirty="0">
                <a:latin typeface="Times New Roman"/>
                <a:cs typeface="Times New Roman"/>
              </a:rPr>
              <a:t>il vostro prossimo.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non è condizionato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perdono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simili, ma in </a:t>
            </a:r>
            <a:r>
              <a:rPr sz="1200" i="1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è esattamente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condizionato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5805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5465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così.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fatto del sincronismo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era così riconosciuto ed </a:t>
            </a:r>
            <a:r>
              <a:rPr sz="1200" dirty="0">
                <a:latin typeface="Times New Roman"/>
                <a:cs typeface="Times New Roman"/>
              </a:rPr>
              <a:t>incluso </a:t>
            </a:r>
            <a:r>
              <a:rPr sz="1200" spc="-5" dirty="0">
                <a:latin typeface="Times New Roman"/>
                <a:cs typeface="Times New Roman"/>
              </a:rPr>
              <a:t>nella  preghiera che Gesù </a:t>
            </a:r>
            <a:r>
              <a:rPr sz="1200" dirty="0">
                <a:latin typeface="Times New Roman"/>
                <a:cs typeface="Times New Roman"/>
              </a:rPr>
              <a:t>insegnò </a:t>
            </a:r>
            <a:r>
              <a:rPr sz="1200" spc="-5" dirty="0">
                <a:latin typeface="Times New Roman"/>
                <a:cs typeface="Times New Roman"/>
              </a:rPr>
              <a:t>agli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625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(1638.5) 146:2.5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una legge </a:t>
            </a:r>
            <a:r>
              <a:rPr sz="1200" spc="-5" dirty="0">
                <a:latin typeface="Times New Roman"/>
                <a:cs typeface="Times New Roman"/>
              </a:rPr>
              <a:t>fondamentale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 nell’universo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insidiare.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glorie disinteressate del Paradiso </a:t>
            </a:r>
            <a:r>
              <a:rPr sz="1200" dirty="0">
                <a:latin typeface="Times New Roman"/>
                <a:cs typeface="Times New Roman"/>
              </a:rPr>
              <a:t>non possono essere </a:t>
            </a:r>
            <a:r>
              <a:rPr sz="1200" spc="-5" dirty="0">
                <a:latin typeface="Times New Roman"/>
                <a:cs typeface="Times New Roman"/>
              </a:rPr>
              <a:t>ricevute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creatura completamente </a:t>
            </a:r>
            <a:r>
              <a:rPr sz="1200" dirty="0">
                <a:latin typeface="Times New Roman"/>
                <a:cs typeface="Times New Roman"/>
              </a:rPr>
              <a:t>egoista </a:t>
            </a:r>
            <a:r>
              <a:rPr sz="1200" spc="-5" dirty="0">
                <a:latin typeface="Times New Roman"/>
                <a:cs typeface="Times New Roman"/>
              </a:rPr>
              <a:t>dei regni </a:t>
            </a:r>
            <a:r>
              <a:rPr sz="1200" dirty="0">
                <a:latin typeface="Times New Roman"/>
                <a:cs typeface="Times New Roman"/>
              </a:rPr>
              <a:t>del  tempo e </a:t>
            </a:r>
            <a:r>
              <a:rPr sz="1200" spc="-5" dirty="0">
                <a:latin typeface="Times New Roman"/>
                <a:cs typeface="Times New Roman"/>
              </a:rPr>
              <a:t>dello spazio. Neppure l’amore </a:t>
            </a:r>
            <a:r>
              <a:rPr sz="1200" dirty="0">
                <a:latin typeface="Times New Roman"/>
                <a:cs typeface="Times New Roman"/>
              </a:rPr>
              <a:t>infinito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imporre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della sopravvivenza eterna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dispone di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ampiezza 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conferimento,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ma, dopotutto, </a:t>
            </a:r>
            <a:r>
              <a:rPr sz="1200" spc="-5" dirty="0">
                <a:latin typeface="Times New Roman"/>
                <a:cs typeface="Times New Roman"/>
              </a:rPr>
              <a:t>ci sono dei mandati </a:t>
            </a:r>
            <a:r>
              <a:rPr sz="1200" dirty="0">
                <a:latin typeface="Times New Roman"/>
                <a:cs typeface="Times New Roman"/>
              </a:rPr>
              <a:t>di giustizia </a:t>
            </a:r>
            <a:r>
              <a:rPr sz="1200" spc="-5" dirty="0">
                <a:latin typeface="Times New Roman"/>
                <a:cs typeface="Times New Roman"/>
              </a:rPr>
              <a:t>che anche </a:t>
            </a:r>
            <a:r>
              <a:rPr sz="1200" dirty="0">
                <a:latin typeface="Times New Roman"/>
                <a:cs typeface="Times New Roman"/>
              </a:rPr>
              <a:t>l’amore </a:t>
            </a:r>
            <a:r>
              <a:rPr sz="1200" spc="-5" dirty="0">
                <a:latin typeface="Times New Roman"/>
                <a:cs typeface="Times New Roman"/>
              </a:rPr>
              <a:t>congiunto alla misericordia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effettivamente  abrogare. Gesù citò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dalle Scritture ebraiche: “Vi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avete rifiutato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ascoltare;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teso </a:t>
            </a:r>
            <a:r>
              <a:rPr sz="1200" dirty="0">
                <a:latin typeface="Times New Roman"/>
                <a:cs typeface="Times New Roman"/>
              </a:rPr>
              <a:t>la mia  mano, 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l’ha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in considerazione. Avete </a:t>
            </a:r>
            <a:r>
              <a:rPr sz="1200" spc="-5" dirty="0">
                <a:latin typeface="Times New Roman"/>
                <a:cs typeface="Times New Roman"/>
              </a:rPr>
              <a:t>disprezzato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1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consigli ed avete respinto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 rimproveri, </a:t>
            </a:r>
            <a:r>
              <a:rPr sz="1200" dirty="0">
                <a:latin typeface="Times New Roman"/>
                <a:cs typeface="Times New Roman"/>
              </a:rPr>
              <a:t>e a causa di questo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ribelle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inevitabile che mi </a:t>
            </a:r>
            <a:r>
              <a:rPr sz="1200" spc="-5" dirty="0">
                <a:latin typeface="Times New Roman"/>
                <a:cs typeface="Times New Roman"/>
              </a:rPr>
              <a:t>chiamerete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riceverete  risposta. Avendo </a:t>
            </a:r>
            <a:r>
              <a:rPr sz="1200" dirty="0">
                <a:latin typeface="Times New Roman"/>
                <a:cs typeface="Times New Roman"/>
              </a:rPr>
              <a:t>rifiutato la via </a:t>
            </a:r>
            <a:r>
              <a:rPr sz="1200" spc="-5" dirty="0">
                <a:latin typeface="Times New Roman"/>
                <a:cs typeface="Times New Roman"/>
              </a:rPr>
              <a:t>della vita, potrete diligentemente cercarmi nei </a:t>
            </a:r>
            <a:r>
              <a:rPr sz="1200" dirty="0">
                <a:latin typeface="Times New Roman"/>
                <a:cs typeface="Times New Roman"/>
              </a:rPr>
              <a:t>momenti di </a:t>
            </a:r>
            <a:r>
              <a:rPr sz="1200" spc="-5" dirty="0">
                <a:latin typeface="Times New Roman"/>
                <a:cs typeface="Times New Roman"/>
              </a:rPr>
              <a:t>sofferenza, </a:t>
            </a:r>
            <a:r>
              <a:rPr sz="1200" dirty="0">
                <a:latin typeface="Times New Roman"/>
                <a:cs typeface="Times New Roman"/>
              </a:rPr>
              <a:t>ma non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troverete.”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289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(1639.1) 146:2.6 </a:t>
            </a:r>
            <a:r>
              <a:rPr sz="1200" dirty="0">
                <a:latin typeface="Times New Roman"/>
                <a:cs typeface="Times New Roman"/>
              </a:rPr>
              <a:t>5. Coloro </a:t>
            </a:r>
            <a:r>
              <a:rPr sz="1200" spc="-5" dirty="0">
                <a:latin typeface="Times New Roman"/>
                <a:cs typeface="Times New Roman"/>
              </a:rPr>
              <a:t>che vorrebbero </a:t>
            </a:r>
            <a:r>
              <a:rPr sz="1200" dirty="0">
                <a:latin typeface="Times New Roman"/>
                <a:cs typeface="Times New Roman"/>
              </a:rPr>
              <a:t>ricevere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mostrare misericordia;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giudicate </a:t>
            </a:r>
            <a:r>
              <a:rPr sz="1200" dirty="0">
                <a:latin typeface="Times New Roman"/>
                <a:cs typeface="Times New Roman"/>
              </a:rPr>
              <a:t>per non  </a:t>
            </a:r>
            <a:r>
              <a:rPr sz="1200" spc="-5" dirty="0">
                <a:latin typeface="Times New Roman"/>
                <a:cs typeface="Times New Roman"/>
              </a:rPr>
              <a:t>essere giudicati. </a:t>
            </a:r>
            <a:r>
              <a:rPr sz="1200" dirty="0">
                <a:latin typeface="Times New Roman"/>
                <a:cs typeface="Times New Roman"/>
              </a:rPr>
              <a:t>Con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spirito con </a:t>
            </a:r>
            <a:r>
              <a:rPr sz="1200" spc="-5" dirty="0">
                <a:latin typeface="Times New Roman"/>
                <a:cs typeface="Times New Roman"/>
              </a:rPr>
              <a:t>cui giudicate gli altri anche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giudicati.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abroga interamente </a:t>
            </a:r>
            <a:r>
              <a:rPr sz="1200" dirty="0">
                <a:latin typeface="Times New Roman"/>
                <a:cs typeface="Times New Roman"/>
              </a:rPr>
              <a:t>l’equità </a:t>
            </a:r>
            <a:r>
              <a:rPr sz="1200" spc="-5" dirty="0">
                <a:latin typeface="Times New Roman"/>
                <a:cs typeface="Times New Roman"/>
              </a:rPr>
              <a:t>universale.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avvererà </a:t>
            </a:r>
            <a:r>
              <a:rPr sz="1200" dirty="0">
                <a:latin typeface="Times New Roman"/>
                <a:cs typeface="Times New Roman"/>
              </a:rPr>
              <a:t>che “Chiunque </a:t>
            </a:r>
            <a:r>
              <a:rPr sz="1200" spc="-5" dirty="0">
                <a:latin typeface="Times New Roman"/>
                <a:cs typeface="Times New Roman"/>
              </a:rPr>
              <a:t>chiude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orecchie al grido del  povero, anche </a:t>
            </a:r>
            <a:r>
              <a:rPr sz="1200" dirty="0">
                <a:latin typeface="Times New Roman"/>
                <a:cs typeface="Times New Roman"/>
              </a:rPr>
              <a:t>lui un giorno </a:t>
            </a:r>
            <a:r>
              <a:rPr sz="1200" spc="-5" dirty="0">
                <a:latin typeface="Times New Roman"/>
                <a:cs typeface="Times New Roman"/>
              </a:rPr>
              <a:t>griderà aiuto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ascolterà.”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sincerità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qualunque preghiera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ascoltata;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spirituale e la </a:t>
            </a:r>
            <a:r>
              <a:rPr sz="1200" spc="-5" dirty="0">
                <a:latin typeface="Times New Roman"/>
                <a:cs typeface="Times New Roman"/>
              </a:rPr>
              <a:t>compatibilità universale </a:t>
            </a:r>
            <a:r>
              <a:rPr sz="1200" dirty="0">
                <a:latin typeface="Times New Roman"/>
                <a:cs typeface="Times New Roman"/>
              </a:rPr>
              <a:t>di una richiesta determinano il  </a:t>
            </a:r>
            <a:r>
              <a:rPr sz="1200" spc="-5" dirty="0">
                <a:latin typeface="Times New Roman"/>
                <a:cs typeface="Times New Roman"/>
              </a:rPr>
              <a:t>momento, </a:t>
            </a:r>
            <a:r>
              <a:rPr sz="1200" dirty="0">
                <a:latin typeface="Times New Roman"/>
                <a:cs typeface="Times New Roman"/>
              </a:rPr>
              <a:t>il modo e il </a:t>
            </a:r>
            <a:r>
              <a:rPr sz="1200" spc="-5" dirty="0">
                <a:latin typeface="Times New Roman"/>
                <a:cs typeface="Times New Roman"/>
              </a:rPr>
              <a:t>grado della risposta. Un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accorto </a:t>
            </a:r>
            <a:r>
              <a:rPr sz="1200" dirty="0">
                <a:latin typeface="Times New Roman"/>
                <a:cs typeface="Times New Roman"/>
              </a:rPr>
              <a:t>non risponde </a:t>
            </a:r>
            <a:r>
              <a:rPr sz="1200" i="1" dirty="0">
                <a:latin typeface="Times New Roman"/>
                <a:cs typeface="Times New Roman"/>
              </a:rPr>
              <a:t>alla lettera </a:t>
            </a:r>
            <a:r>
              <a:rPr sz="1200" spc="-5" dirty="0">
                <a:latin typeface="Times New Roman"/>
                <a:cs typeface="Times New Roman"/>
              </a:rPr>
              <a:t>alle preghiere sciocche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suoi figli ignoranti ed inesperti, 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derivare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reale soddisfazione nell’anima dal  fare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assurde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richieste.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485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96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(1639.2) 146:2.7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Quando sarete divenuti interamente dediti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a tutte  le vostre </a:t>
            </a:r>
            <a:r>
              <a:rPr sz="1200" spc="-5" dirty="0">
                <a:latin typeface="Times New Roman"/>
                <a:cs typeface="Times New Roman"/>
              </a:rPr>
              <a:t>richieste </a:t>
            </a:r>
            <a:r>
              <a:rPr sz="1200" dirty="0">
                <a:latin typeface="Times New Roman"/>
                <a:cs typeface="Times New Roman"/>
              </a:rPr>
              <a:t>sarà pronta,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preghiere saranno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conformi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e la 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manifesta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suo vasto universo. Quello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figlio </a:t>
            </a:r>
            <a:r>
              <a:rPr sz="1200" dirty="0">
                <a:latin typeface="Times New Roman"/>
                <a:cs typeface="Times New Roman"/>
              </a:rPr>
              <a:t>desidera e che il </a:t>
            </a:r>
            <a:r>
              <a:rPr sz="1200" spc="-5" dirty="0">
                <a:latin typeface="Times New Roman"/>
                <a:cs typeface="Times New Roman"/>
              </a:rPr>
              <a:t>Padre 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vuole, </a:t>
            </a:r>
            <a:r>
              <a:rPr sz="1200" dirty="0">
                <a:latin typeface="Times New Roman"/>
                <a:cs typeface="Times New Roman"/>
              </a:rPr>
              <a:t>È.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restare senza risposta,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nessun’altra sorta </a:t>
            </a:r>
            <a:r>
              <a:rPr sz="1200" dirty="0">
                <a:latin typeface="Times New Roman"/>
                <a:cs typeface="Times New Roman"/>
              </a:rPr>
              <a:t>di richiesta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pienamente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esaudita.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(1639.3) 146:2.8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grido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fede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apre la porta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deposito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bontà, 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bei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sono stati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in attesa </a:t>
            </a:r>
            <a:r>
              <a:rPr sz="1200" spc="-5" dirty="0">
                <a:latin typeface="Times New Roman"/>
                <a:cs typeface="Times New Roman"/>
              </a:rPr>
              <a:t>dell’approccio </a:t>
            </a:r>
            <a:r>
              <a:rPr sz="1200" dirty="0">
                <a:latin typeface="Times New Roman"/>
                <a:cs typeface="Times New Roman"/>
              </a:rPr>
              <a:t>e dell’appropriazione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figli.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cambia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l’uomo, ma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</a:t>
            </a:r>
            <a:endParaRPr sz="1200">
              <a:latin typeface="Times New Roman"/>
              <a:cs typeface="Times New Roman"/>
            </a:endParaRPr>
          </a:p>
          <a:p>
            <a:pPr marL="76200" marR="4051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immutabile. </a:t>
            </a:r>
            <a:r>
              <a:rPr sz="1200" dirty="0">
                <a:latin typeface="Times New Roman"/>
                <a:cs typeface="Times New Roman"/>
              </a:rPr>
              <a:t>È il motivo della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dà il diritto di </a:t>
            </a:r>
            <a:r>
              <a:rPr sz="1200" spc="-5" dirty="0">
                <a:latin typeface="Times New Roman"/>
                <a:cs typeface="Times New Roman"/>
              </a:rPr>
              <a:t>accesso  all’orecchio </a:t>
            </a:r>
            <a:r>
              <a:rPr sz="1200" dirty="0">
                <a:latin typeface="Times New Roman"/>
                <a:cs typeface="Times New Roman"/>
              </a:rPr>
              <a:t>divino, non lo status </a:t>
            </a:r>
            <a:r>
              <a:rPr sz="1200" spc="-5" dirty="0">
                <a:latin typeface="Times New Roman"/>
                <a:cs typeface="Times New Roman"/>
              </a:rPr>
              <a:t>sociale, economico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religioso esteriore </a:t>
            </a:r>
            <a:r>
              <a:rPr sz="1200" dirty="0">
                <a:latin typeface="Times New Roman"/>
                <a:cs typeface="Times New Roman"/>
              </a:rPr>
              <a:t>di colui che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(1639.4) 146:2.9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impiegata </a:t>
            </a:r>
            <a:r>
              <a:rPr sz="1200" spc="-5" dirty="0">
                <a:latin typeface="Times New Roman"/>
                <a:cs typeface="Times New Roman"/>
              </a:rPr>
              <a:t>per eludere </a:t>
            </a:r>
            <a:r>
              <a:rPr sz="1200" dirty="0">
                <a:latin typeface="Times New Roman"/>
                <a:cs typeface="Times New Roman"/>
              </a:rPr>
              <a:t>le dilazioni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o per </a:t>
            </a:r>
            <a:r>
              <a:rPr sz="1200" spc="-5" dirty="0">
                <a:latin typeface="Times New Roman"/>
                <a:cs typeface="Times New Roman"/>
              </a:rPr>
              <a:t>trascendere gli ostacoli 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è una tecnica per fare più </a:t>
            </a:r>
            <a:r>
              <a:rPr sz="1200" spc="-5" dirty="0">
                <a:latin typeface="Times New Roman"/>
                <a:cs typeface="Times New Roman"/>
              </a:rPr>
              <a:t>grandi se stessi </a:t>
            </a:r>
            <a:r>
              <a:rPr sz="1200" dirty="0">
                <a:latin typeface="Times New Roman"/>
                <a:cs typeface="Times New Roman"/>
              </a:rPr>
              <a:t>o per </a:t>
            </a:r>
            <a:r>
              <a:rPr sz="1200" spc="-5" dirty="0">
                <a:latin typeface="Times New Roman"/>
                <a:cs typeface="Times New Roman"/>
              </a:rPr>
              <a:t>ottenere vantaggi </a:t>
            </a:r>
            <a:r>
              <a:rPr sz="1200" dirty="0">
                <a:latin typeface="Times New Roman"/>
                <a:cs typeface="Times New Roman"/>
              </a:rPr>
              <a:t>ingiusti </a:t>
            </a:r>
            <a:r>
              <a:rPr sz="1200" spc="-5" dirty="0">
                <a:latin typeface="Times New Roman"/>
                <a:cs typeface="Times New Roman"/>
              </a:rPr>
              <a:t>sui propri  simili. Un’anima totalmente egoista </a:t>
            </a:r>
            <a:r>
              <a:rPr sz="1200" dirty="0">
                <a:latin typeface="Times New Roman"/>
                <a:cs typeface="Times New Roman"/>
              </a:rPr>
              <a:t>è incapace di </a:t>
            </a:r>
            <a:r>
              <a:rPr sz="1200" spc="-5" dirty="0">
                <a:latin typeface="Times New Roman"/>
                <a:cs typeface="Times New Roman"/>
              </a:rPr>
              <a:t>pregare nel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parola. Gesù disse: “Che </a:t>
            </a:r>
            <a:r>
              <a:rPr sz="1200" dirty="0">
                <a:latin typeface="Times New Roman"/>
                <a:cs typeface="Times New Roman"/>
              </a:rPr>
              <a:t>la vostra  delizia </a:t>
            </a:r>
            <a:r>
              <a:rPr sz="1200" spc="-5" dirty="0">
                <a:latin typeface="Times New Roman"/>
                <a:cs typeface="Times New Roman"/>
              </a:rPr>
              <a:t>suprema sia nel carattere </a:t>
            </a:r>
            <a:r>
              <a:rPr sz="1200" dirty="0">
                <a:latin typeface="Times New Roman"/>
                <a:cs typeface="Times New Roman"/>
              </a:rPr>
              <a:t>di Dio, 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esaudirà sicuramente i desideri </a:t>
            </a:r>
            <a:r>
              <a:rPr sz="1200" spc="-5" dirty="0">
                <a:latin typeface="Times New Roman"/>
                <a:cs typeface="Times New Roman"/>
              </a:rPr>
              <a:t>sinceri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cuore.” “Rimettete  </a:t>
            </a:r>
            <a:r>
              <a:rPr sz="1200" dirty="0">
                <a:latin typeface="Times New Roman"/>
                <a:cs typeface="Times New Roman"/>
              </a:rPr>
              <a:t>le vostre vie </a:t>
            </a:r>
            <a:r>
              <a:rPr sz="1200" spc="-5" dirty="0">
                <a:latin typeface="Times New Roman"/>
                <a:cs typeface="Times New Roman"/>
              </a:rPr>
              <a:t>al Signore; affidatevi </a:t>
            </a:r>
            <a:r>
              <a:rPr sz="1200" dirty="0">
                <a:latin typeface="Times New Roman"/>
                <a:cs typeface="Times New Roman"/>
              </a:rPr>
              <a:t>a lui, ed </a:t>
            </a:r>
            <a:r>
              <a:rPr sz="1200" spc="-5" dirty="0">
                <a:latin typeface="Times New Roman"/>
                <a:cs typeface="Times New Roman"/>
              </a:rPr>
              <a:t>egli agirà.” </a:t>
            </a:r>
            <a:r>
              <a:rPr sz="1200" dirty="0">
                <a:latin typeface="Times New Roman"/>
                <a:cs typeface="Times New Roman"/>
              </a:rPr>
              <a:t>“Perché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ascolta il </a:t>
            </a:r>
            <a:r>
              <a:rPr sz="1200" spc="-5" dirty="0">
                <a:latin typeface="Times New Roman"/>
                <a:cs typeface="Times New Roman"/>
              </a:rPr>
              <a:t>grido dell’indigente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presterà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attenzione alla preghiera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bisognoso.”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314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(1639.5) 146:2.10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venuto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Padre; se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foste </a:t>
            </a:r>
            <a:r>
              <a:rPr sz="1200" dirty="0">
                <a:latin typeface="Times New Roman"/>
                <a:cs typeface="Times New Roman"/>
              </a:rPr>
              <a:t>mai in dubbio </a:t>
            </a:r>
            <a:r>
              <a:rPr sz="1200" spc="-5" dirty="0">
                <a:latin typeface="Times New Roman"/>
                <a:cs typeface="Times New Roman"/>
              </a:rPr>
              <a:t>su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bisognerebbe chiedere al Padre,  chiedetelo </a:t>
            </a:r>
            <a:r>
              <a:rPr sz="1200" dirty="0">
                <a:latin typeface="Times New Roman"/>
                <a:cs typeface="Times New Roman"/>
              </a:rPr>
              <a:t>in nome mio,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presenterò </a:t>
            </a:r>
            <a:r>
              <a:rPr sz="1200" dirty="0">
                <a:latin typeface="Times New Roman"/>
                <a:cs typeface="Times New Roman"/>
              </a:rPr>
              <a:t>la vostra supplica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desideri reali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conformità  alla </a:t>
            </a:r>
            <a:r>
              <a:rPr sz="1200" dirty="0">
                <a:latin typeface="Times New Roman"/>
                <a:cs typeface="Times New Roman"/>
              </a:rPr>
              <a:t>volontà di mio </a:t>
            </a:r>
            <a:r>
              <a:rPr sz="1200" spc="-5" dirty="0">
                <a:latin typeface="Times New Roman"/>
                <a:cs typeface="Times New Roman"/>
              </a:rPr>
              <a:t>Padre.” Guardatevi dal grande 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egocentrici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preghiere. Evitate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329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2994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molto per voi stessi; </a:t>
            </a:r>
            <a:r>
              <a:rPr sz="1200" spc="-5" dirty="0">
                <a:latin typeface="Times New Roman"/>
                <a:cs typeface="Times New Roman"/>
              </a:rPr>
              <a:t>pregate </a:t>
            </a:r>
            <a:r>
              <a:rPr sz="1200" dirty="0">
                <a:latin typeface="Times New Roman"/>
                <a:cs typeface="Times New Roman"/>
              </a:rPr>
              <a:t>più per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fratelli. Evitate </a:t>
            </a:r>
            <a:r>
              <a:rPr sz="1200" dirty="0">
                <a:latin typeface="Times New Roman"/>
                <a:cs typeface="Times New Roman"/>
              </a:rPr>
              <a:t>le preghiere  </a:t>
            </a:r>
            <a:r>
              <a:rPr sz="1200" spc="-5" dirty="0">
                <a:latin typeface="Times New Roman"/>
                <a:cs typeface="Times New Roman"/>
              </a:rPr>
              <a:t>materialistiche; pregate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l’abbondanza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(1639.6) 146:2.11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Quando pregate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ammalati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afflitti,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aspettatevi che </a:t>
            </a:r>
            <a:r>
              <a:rPr sz="1200" dirty="0">
                <a:latin typeface="Times New Roman"/>
                <a:cs typeface="Times New Roman"/>
              </a:rPr>
              <a:t>le vostre suppliche rimpiazzino le  </a:t>
            </a:r>
            <a:r>
              <a:rPr sz="1200" spc="-5" dirty="0">
                <a:latin typeface="Times New Roman"/>
                <a:cs typeface="Times New Roman"/>
              </a:rPr>
              <a:t>cure amorevoli ed intelligenti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afflitti. Pregate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delle vostre </a:t>
            </a:r>
            <a:r>
              <a:rPr sz="1200" spc="-5" dirty="0">
                <a:latin typeface="Times New Roman"/>
                <a:cs typeface="Times New Roman"/>
              </a:rPr>
              <a:t>famiglie, dei 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simili, ma </a:t>
            </a:r>
            <a:r>
              <a:rPr sz="1200" spc="-5" dirty="0">
                <a:latin typeface="Times New Roman"/>
                <a:cs typeface="Times New Roman"/>
              </a:rPr>
              <a:t>pregate </a:t>
            </a:r>
            <a:r>
              <a:rPr sz="1200" dirty="0">
                <a:latin typeface="Times New Roman"/>
                <a:cs typeface="Times New Roman"/>
              </a:rPr>
              <a:t>in special modo </a:t>
            </a:r>
            <a:r>
              <a:rPr sz="1200" spc="-5" dirty="0">
                <a:latin typeface="Times New Roman"/>
                <a:cs typeface="Times New Roman"/>
              </a:rPr>
              <a:t>per coloro che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maledicono, </a:t>
            </a:r>
            <a:r>
              <a:rPr sz="1200" dirty="0">
                <a:latin typeface="Times New Roman"/>
                <a:cs typeface="Times New Roman"/>
              </a:rPr>
              <a:t>e fate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petizioni</a:t>
            </a: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amorevoli per coloro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perseguitano. “Ma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pregare, </a:t>
            </a:r>
            <a:r>
              <a:rPr sz="1200" dirty="0">
                <a:latin typeface="Times New Roman"/>
                <a:cs typeface="Times New Roman"/>
              </a:rPr>
              <a:t>non lo dirò.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che dimora </a:t>
            </a:r>
            <a:r>
              <a:rPr sz="1200" dirty="0">
                <a:latin typeface="Times New Roman"/>
                <a:cs typeface="Times New Roman"/>
              </a:rPr>
              <a:t>in voi può  </a:t>
            </a:r>
            <a:r>
              <a:rPr sz="1200" spc="-5" dirty="0">
                <a:latin typeface="Times New Roman"/>
                <a:cs typeface="Times New Roman"/>
              </a:rPr>
              <a:t>incitarvi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richieste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espressive della </a:t>
            </a:r>
            <a:r>
              <a:rPr sz="1200" dirty="0">
                <a:latin typeface="Times New Roman"/>
                <a:cs typeface="Times New Roman"/>
              </a:rPr>
              <a:t>vostra relazione </a:t>
            </a:r>
            <a:r>
              <a:rPr sz="1200" spc="-5" dirty="0">
                <a:latin typeface="Times New Roman"/>
                <a:cs typeface="Times New Roman"/>
              </a:rPr>
              <a:t>interiore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degli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7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(1640.1) 146:2.12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Molti ricorrono alla preghiera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difficoltà.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sciocca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sbagliata.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fate bene </a:t>
            </a:r>
            <a:r>
              <a:rPr sz="1200" dirty="0">
                <a:latin typeface="Times New Roman"/>
                <a:cs typeface="Times New Roman"/>
              </a:rPr>
              <a:t>a pregare </a:t>
            </a:r>
            <a:r>
              <a:rPr sz="1200" spc="-5" dirty="0">
                <a:latin typeface="Times New Roman"/>
                <a:cs typeface="Times New Roman"/>
              </a:rPr>
              <a:t>quando siete </a:t>
            </a:r>
            <a:r>
              <a:rPr sz="1200" dirty="0">
                <a:latin typeface="Times New Roman"/>
                <a:cs typeface="Times New Roman"/>
              </a:rPr>
              <a:t>tormentati, ma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ricordarvi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 vostro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tutto va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per la vostra anima. Che le vostre suppliche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siano sempre fatte in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segreto.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non ascoltino le vostre </a:t>
            </a:r>
            <a:r>
              <a:rPr sz="1200" spc="-5" dirty="0">
                <a:latin typeface="Times New Roman"/>
                <a:cs typeface="Times New Roman"/>
              </a:rPr>
              <a:t>preghiere personali.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ringraziamento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adatte </a:t>
            </a:r>
            <a:r>
              <a:rPr sz="1200" spc="-5" dirty="0">
                <a:latin typeface="Times New Roman"/>
                <a:cs typeface="Times New Roman"/>
              </a:rPr>
              <a:t>per gruppi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2161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adoratori, </a:t>
            </a:r>
            <a:r>
              <a:rPr sz="1200" dirty="0">
                <a:latin typeface="Times New Roman"/>
                <a:cs typeface="Times New Roman"/>
              </a:rPr>
              <a:t>ma la preghiera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è una questione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C’è una sola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appropriata  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è: “Ciononostante, sia fatta </a:t>
            </a:r>
            <a:r>
              <a:rPr sz="1200" dirty="0">
                <a:latin typeface="Times New Roman"/>
                <a:cs typeface="Times New Roman"/>
              </a:rPr>
              <a:t>la tua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16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(1640.2) 146:2.13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vangelo dovrebbero pregare sinceramente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l’estensione del regno dei  cieli. </a:t>
            </a:r>
            <a:r>
              <a:rPr sz="1200" dirty="0">
                <a:latin typeface="Times New Roman"/>
                <a:cs typeface="Times New Roman"/>
              </a:rPr>
              <a:t>Tra tutte le </a:t>
            </a:r>
            <a:r>
              <a:rPr sz="1200" spc="-5" dirty="0">
                <a:latin typeface="Times New Roman"/>
                <a:cs typeface="Times New Roman"/>
              </a:rPr>
              <a:t>preghiere delle Scritture </a:t>
            </a:r>
            <a:r>
              <a:rPr sz="1200" dirty="0">
                <a:latin typeface="Times New Roman"/>
                <a:cs typeface="Times New Roman"/>
              </a:rPr>
              <a:t>ebraiche </a:t>
            </a:r>
            <a:r>
              <a:rPr sz="1200" spc="-5" dirty="0">
                <a:latin typeface="Times New Roman"/>
                <a:cs typeface="Times New Roman"/>
              </a:rPr>
              <a:t>egli commentò con </a:t>
            </a:r>
            <a:r>
              <a:rPr sz="1200" dirty="0">
                <a:latin typeface="Times New Roman"/>
                <a:cs typeface="Times New Roman"/>
              </a:rPr>
              <a:t>maggiore approvazione la supplica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Salmista: “Crea </a:t>
            </a:r>
            <a:r>
              <a:rPr sz="1200" dirty="0">
                <a:latin typeface="Times New Roman"/>
                <a:cs typeface="Times New Roman"/>
              </a:rPr>
              <a:t>in me un </a:t>
            </a:r>
            <a:r>
              <a:rPr sz="1200" spc="-5" dirty="0">
                <a:latin typeface="Times New Roman"/>
                <a:cs typeface="Times New Roman"/>
              </a:rPr>
              <a:t>cuore puro,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rinnova in me uno spirito </a:t>
            </a:r>
            <a:r>
              <a:rPr sz="1200" spc="-5" dirty="0">
                <a:latin typeface="Times New Roman"/>
                <a:cs typeface="Times New Roman"/>
              </a:rPr>
              <a:t>retto. Purificami dai peccati segreti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trattieni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servo da ogni trasgressione presuntuosa.” Gesù commentò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parlare stolto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offensivo, citando: “Metti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guardia 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bocca,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Signore; veglia </a:t>
            </a:r>
            <a:r>
              <a:rPr sz="1200" dirty="0">
                <a:latin typeface="Times New Roman"/>
                <a:cs typeface="Times New Roman"/>
              </a:rPr>
              <a:t>sulla porta delle mie </a:t>
            </a:r>
            <a:r>
              <a:rPr sz="1200" spc="-5" dirty="0">
                <a:latin typeface="Times New Roman"/>
                <a:cs typeface="Times New Roman"/>
              </a:rPr>
              <a:t>labbra.”  “La lingua umana”,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“è un </a:t>
            </a:r>
            <a:r>
              <a:rPr sz="1200" spc="-5" dirty="0">
                <a:latin typeface="Times New Roman"/>
                <a:cs typeface="Times New Roman"/>
              </a:rPr>
              <a:t>organo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sanno domare,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spirito interiore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trasformare  questo </a:t>
            </a:r>
            <a:r>
              <a:rPr sz="1200" dirty="0">
                <a:latin typeface="Times New Roman"/>
                <a:cs typeface="Times New Roman"/>
              </a:rPr>
              <a:t>membro </a:t>
            </a:r>
            <a:r>
              <a:rPr sz="1200" spc="-5" dirty="0">
                <a:latin typeface="Times New Roman"/>
                <a:cs typeface="Times New Roman"/>
              </a:rPr>
              <a:t>indisciplinato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un’amabile </a:t>
            </a:r>
            <a:r>
              <a:rPr sz="1200" dirty="0">
                <a:latin typeface="Times New Roman"/>
                <a:cs typeface="Times New Roman"/>
              </a:rPr>
              <a:t>voce di </a:t>
            </a:r>
            <a:r>
              <a:rPr sz="1200" spc="-5" dirty="0">
                <a:latin typeface="Times New Roman"/>
                <a:cs typeface="Times New Roman"/>
              </a:rPr>
              <a:t>tolleranza ed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ispirante ministero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68209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56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(1640.3) 146:2.14 </a:t>
            </a:r>
            <a:r>
              <a:rPr sz="1200" dirty="0">
                <a:latin typeface="Times New Roman"/>
                <a:cs typeface="Times New Roman"/>
              </a:rPr>
              <a:t>13. </a:t>
            </a:r>
            <a:r>
              <a:rPr sz="1200" spc="-5" dirty="0">
                <a:latin typeface="Times New Roman"/>
                <a:cs typeface="Times New Roman"/>
              </a:rPr>
              <a:t>Gesù insegnò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sentiero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veniva </a:t>
            </a:r>
            <a:r>
              <a:rPr sz="1200" spc="-5" dirty="0">
                <a:latin typeface="Times New Roman"/>
                <a:cs typeface="Times New Roman"/>
              </a:rPr>
              <a:t>per  importanza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significa che si </a:t>
            </a:r>
            <a:r>
              <a:rPr sz="1200" dirty="0">
                <a:latin typeface="Times New Roman"/>
                <a:cs typeface="Times New Roman"/>
              </a:rPr>
              <a:t>prega 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 saggezza </a:t>
            </a:r>
            <a:r>
              <a:rPr sz="1200" spc="-5" dirty="0">
                <a:latin typeface="Times New Roman"/>
                <a:cs typeface="Times New Roman"/>
              </a:rPr>
              <a:t>divina.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mai che 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umana e un’abilità </a:t>
            </a:r>
            <a:r>
              <a:rPr sz="1200" spc="-5" dirty="0">
                <a:latin typeface="Times New Roman"/>
                <a:cs typeface="Times New Roman"/>
              </a:rPr>
              <a:t>speciale si potrebbero ottenere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1511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preghiera.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insegnò che </a:t>
            </a:r>
            <a:r>
              <a:rPr sz="1200" dirty="0">
                <a:latin typeface="Times New Roman"/>
                <a:cs typeface="Times New Roman"/>
              </a:rPr>
              <a:t>la preghiera è un </a:t>
            </a:r>
            <a:r>
              <a:rPr sz="1200" spc="-5" dirty="0">
                <a:latin typeface="Times New Roman"/>
                <a:cs typeface="Times New Roman"/>
              </a:rPr>
              <a:t>fattore nell’espansione della propria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dello </a:t>
            </a:r>
            <a:r>
              <a:rPr sz="1200" dirty="0">
                <a:latin typeface="Times New Roman"/>
                <a:cs typeface="Times New Roman"/>
              </a:rPr>
              <a:t>spirito divino. </a:t>
            </a:r>
            <a:r>
              <a:rPr sz="1200" spc="-5" dirty="0">
                <a:latin typeface="Times New Roman"/>
                <a:cs typeface="Times New Roman"/>
              </a:rPr>
              <a:t>Quando Gesù insegnava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 pregare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verità, </a:t>
            </a:r>
            <a:r>
              <a:rPr sz="1200" spc="-5" dirty="0">
                <a:latin typeface="Times New Roman"/>
                <a:cs typeface="Times New Roman"/>
              </a:rPr>
              <a:t>spiegava  che si </a:t>
            </a:r>
            <a:r>
              <a:rPr sz="1200" dirty="0">
                <a:latin typeface="Times New Roman"/>
                <a:cs typeface="Times New Roman"/>
              </a:rPr>
              <a:t>riferiva </a:t>
            </a:r>
            <a:r>
              <a:rPr sz="1200" spc="-5" dirty="0">
                <a:latin typeface="Times New Roman"/>
                <a:cs typeface="Times New Roman"/>
              </a:rPr>
              <a:t>al pregare sinceramente ed </a:t>
            </a:r>
            <a:r>
              <a:rPr sz="1200" dirty="0">
                <a:latin typeface="Times New Roman"/>
                <a:cs typeface="Times New Roman"/>
              </a:rPr>
              <a:t>in conformità </a:t>
            </a:r>
            <a:r>
              <a:rPr sz="1200" spc="-5" dirty="0">
                <a:latin typeface="Times New Roman"/>
                <a:cs typeface="Times New Roman"/>
              </a:rPr>
              <a:t>alla propria </a:t>
            </a:r>
            <a:r>
              <a:rPr sz="1200" dirty="0">
                <a:latin typeface="Times New Roman"/>
                <a:cs typeface="Times New Roman"/>
              </a:rPr>
              <a:t>illuminazione, </a:t>
            </a:r>
            <a:r>
              <a:rPr sz="1200" spc="-5" dirty="0">
                <a:latin typeface="Times New Roman"/>
                <a:cs typeface="Times New Roman"/>
              </a:rPr>
              <a:t>al pregare 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cuore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intelligentemente, seriamente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perseveranza.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(1640.4) 146:2.15 </a:t>
            </a:r>
            <a:r>
              <a:rPr sz="1200" dirty="0">
                <a:latin typeface="Times New Roman"/>
                <a:cs typeface="Times New Roman"/>
              </a:rPr>
              <a:t>14. </a:t>
            </a:r>
            <a:r>
              <a:rPr sz="1200" spc="-5" dirty="0">
                <a:latin typeface="Times New Roman"/>
                <a:cs typeface="Times New Roman"/>
              </a:rPr>
              <a:t>Gesù mise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dal ritenere </a:t>
            </a:r>
            <a:r>
              <a:rPr sz="1200" dirty="0">
                <a:latin typeface="Times New Roman"/>
                <a:cs typeface="Times New Roman"/>
              </a:rPr>
              <a:t>che le loro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potessero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rese più 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da ripetizioni </a:t>
            </a:r>
            <a:r>
              <a:rPr sz="1200" spc="-5" dirty="0">
                <a:latin typeface="Times New Roman"/>
                <a:cs typeface="Times New Roman"/>
              </a:rPr>
              <a:t>elaborate,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fraseologia eloquente,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digiuni,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penitenze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sacrifici. Ma esortò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come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per elevarsi attraverso </a:t>
            </a:r>
            <a:r>
              <a:rPr sz="1200" dirty="0">
                <a:latin typeface="Times New Roman"/>
                <a:cs typeface="Times New Roman"/>
              </a:rPr>
              <a:t>il ringraziamento alla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adorazione. </a:t>
            </a:r>
            <a:r>
              <a:rPr sz="1200" spc="-5" dirty="0">
                <a:latin typeface="Times New Roman"/>
                <a:cs typeface="Times New Roman"/>
              </a:rPr>
              <a:t>Gesù  deplorava </a:t>
            </a:r>
            <a:r>
              <a:rPr sz="1200" dirty="0">
                <a:latin typeface="Times New Roman"/>
                <a:cs typeface="Times New Roman"/>
              </a:rPr>
              <a:t>di trovare </a:t>
            </a:r>
            <a:r>
              <a:rPr sz="1200" spc="-5" dirty="0">
                <a:latin typeface="Times New Roman"/>
                <a:cs typeface="Times New Roman"/>
              </a:rPr>
              <a:t>così poco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ringraziamento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e nel culto dei suoi </a:t>
            </a:r>
            <a:r>
              <a:rPr sz="1200" spc="-5" dirty="0">
                <a:latin typeface="Times New Roman"/>
                <a:cs typeface="Times New Roman"/>
              </a:rPr>
              <a:t>discepoli. Egli citò dalle  Scritture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occasione, dicendo: </a:t>
            </a:r>
            <a:r>
              <a:rPr sz="1200" dirty="0">
                <a:latin typeface="Times New Roman"/>
                <a:cs typeface="Times New Roman"/>
              </a:rPr>
              <a:t>“È una buona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rendere </a:t>
            </a:r>
            <a:r>
              <a:rPr sz="1200" spc="-5" dirty="0">
                <a:latin typeface="Times New Roman"/>
                <a:cs typeface="Times New Roman"/>
              </a:rPr>
              <a:t>grazie al Signore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cantare </a:t>
            </a:r>
            <a:r>
              <a:rPr sz="1200" dirty="0">
                <a:latin typeface="Times New Roman"/>
                <a:cs typeface="Times New Roman"/>
              </a:rPr>
              <a:t>lodi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nome</a:t>
            </a:r>
            <a:endParaRPr sz="1200">
              <a:latin typeface="Times New Roman"/>
              <a:cs typeface="Times New Roman"/>
            </a:endParaRPr>
          </a:p>
          <a:p>
            <a:pPr marL="63500" marR="2470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dell’Altissimo, riconoscere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benevolenza affettuosa </a:t>
            </a:r>
            <a:r>
              <a:rPr sz="1200" spc="-5" dirty="0">
                <a:latin typeface="Times New Roman"/>
                <a:cs typeface="Times New Roman"/>
              </a:rPr>
              <a:t>ogni mattina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fedeltà ogni sera,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mi ha  </a:t>
            </a:r>
            <a:r>
              <a:rPr sz="1200" spc="-5" dirty="0">
                <a:latin typeface="Times New Roman"/>
                <a:cs typeface="Times New Roman"/>
              </a:rPr>
              <a:t>reso felice con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opera.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cose io </a:t>
            </a:r>
            <a:r>
              <a:rPr sz="1200" spc="-5" dirty="0">
                <a:latin typeface="Times New Roman"/>
                <a:cs typeface="Times New Roman"/>
              </a:rPr>
              <a:t>renderò grazie secondo </a:t>
            </a:r>
            <a:r>
              <a:rPr sz="1200" dirty="0">
                <a:latin typeface="Times New Roman"/>
                <a:cs typeface="Times New Roman"/>
              </a:rPr>
              <a:t>la volontà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(1640.5) 146:2.16 </a:t>
            </a:r>
            <a:r>
              <a:rPr sz="1200" dirty="0">
                <a:latin typeface="Times New Roman"/>
                <a:cs typeface="Times New Roman"/>
              </a:rPr>
              <a:t>15. E poi </a:t>
            </a:r>
            <a:r>
              <a:rPr sz="1200" spc="-1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disse: “Non preoccupatevi costantemente dei vostri bisogni ordinari. Non siate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apprensione riguardo ai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esistenza </a:t>
            </a:r>
            <a:r>
              <a:rPr sz="1200" spc="-5" dirty="0">
                <a:latin typeface="Times New Roman"/>
                <a:cs typeface="Times New Roman"/>
              </a:rPr>
              <a:t>terrena, </a:t>
            </a:r>
            <a:r>
              <a:rPr sz="1200" dirty="0">
                <a:latin typeface="Times New Roman"/>
                <a:cs typeface="Times New Roman"/>
              </a:rPr>
              <a:t>ma in tutte </a:t>
            </a:r>
            <a:r>
              <a:rPr sz="1200" spc="-5" dirty="0">
                <a:latin typeface="Times New Roman"/>
                <a:cs typeface="Times New Roman"/>
              </a:rPr>
              <a:t>queste cose,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supplica, con </a:t>
            </a:r>
            <a:r>
              <a:rPr sz="1200" dirty="0">
                <a:latin typeface="Times New Roman"/>
                <a:cs typeface="Times New Roman"/>
              </a:rPr>
              <a:t>lo spirito di </a:t>
            </a:r>
            <a:r>
              <a:rPr sz="1200" spc="-5" dirty="0">
                <a:latin typeface="Times New Roman"/>
                <a:cs typeface="Times New Roman"/>
              </a:rPr>
              <a:t>sincero ringraziamento, esponete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necessità al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cieli.” </a:t>
            </a:r>
            <a:r>
              <a:rPr sz="1200" spc="-5" dirty="0">
                <a:latin typeface="Times New Roman"/>
                <a:cs typeface="Times New Roman"/>
              </a:rPr>
              <a:t>Poi citò dalle  Scritture: “Loderò </a:t>
            </a:r>
            <a:r>
              <a:rPr sz="1200" dirty="0">
                <a:latin typeface="Times New Roman"/>
                <a:cs typeface="Times New Roman"/>
              </a:rPr>
              <a:t>il nome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canto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magnificherò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ringraziamento.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piacerà di più </a:t>
            </a:r>
            <a:r>
              <a:rPr sz="1200" spc="-5" dirty="0">
                <a:latin typeface="Times New Roman"/>
                <a:cs typeface="Times New Roman"/>
              </a:rPr>
              <a:t>al  Signore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di un bue o di un </a:t>
            </a:r>
            <a:r>
              <a:rPr sz="1200" spc="-5" dirty="0">
                <a:latin typeface="Times New Roman"/>
                <a:cs typeface="Times New Roman"/>
              </a:rPr>
              <a:t>toro con </a:t>
            </a:r>
            <a:r>
              <a:rPr sz="1200" dirty="0">
                <a:latin typeface="Times New Roman"/>
                <a:cs typeface="Times New Roman"/>
              </a:rPr>
              <a:t>corna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zoccoli.”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5497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462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(1641.1) 146:2.17 </a:t>
            </a:r>
            <a:r>
              <a:rPr sz="1200" dirty="0">
                <a:latin typeface="Times New Roman"/>
                <a:cs typeface="Times New Roman"/>
              </a:rPr>
              <a:t>16. </a:t>
            </a:r>
            <a:r>
              <a:rPr sz="1200" spc="-5" dirty="0">
                <a:latin typeface="Times New Roman"/>
                <a:cs typeface="Times New Roman"/>
              </a:rPr>
              <a:t>Gesù 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che, dopo </a:t>
            </a:r>
            <a:r>
              <a:rPr sz="1200" spc="-5" dirty="0">
                <a:latin typeface="Times New Roman"/>
                <a:cs typeface="Times New Roman"/>
              </a:rPr>
              <a:t>aver fatto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preghiere al Padre,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 in </a:t>
            </a:r>
            <a:r>
              <a:rPr sz="1200" spc="-5" dirty="0">
                <a:latin typeface="Times New Roman"/>
                <a:cs typeface="Times New Roman"/>
              </a:rPr>
              <a:t>raccoglimento silenzioso per dare allo spirito interiore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migliore opportunità </a:t>
            </a:r>
            <a:r>
              <a:rPr sz="1200" dirty="0">
                <a:latin typeface="Times New Roman"/>
                <a:cs typeface="Times New Roman"/>
              </a:rPr>
              <a:t>di parlare all’anima  in </a:t>
            </a:r>
            <a:r>
              <a:rPr sz="1200" spc="-5" dirty="0">
                <a:latin typeface="Times New Roman"/>
                <a:cs typeface="Times New Roman"/>
              </a:rPr>
              <a:t>ascolto.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 Padre </a:t>
            </a:r>
            <a:r>
              <a:rPr sz="1200" dirty="0">
                <a:latin typeface="Times New Roman"/>
                <a:cs typeface="Times New Roman"/>
              </a:rPr>
              <a:t>parla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all’uomo quando la mente umana è in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sincera</a:t>
            </a:r>
            <a:endParaRPr sz="1200">
              <a:latin typeface="Times New Roman"/>
              <a:cs typeface="Times New Roman"/>
            </a:endParaRPr>
          </a:p>
          <a:p>
            <a:pPr marL="520700" marR="7073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adorazione. Noi adoriamo Dio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l’aiuto dello spirito interiore 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grazie all’illuminazione della </a:t>
            </a:r>
            <a:r>
              <a:rPr sz="1200" dirty="0">
                <a:latin typeface="Times New Roman"/>
                <a:cs typeface="Times New Roman"/>
              </a:rPr>
              <a:t>mente  umana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ministero della verità. L’adorazione, insegnò Gesù, </a:t>
            </a:r>
            <a:r>
              <a:rPr sz="1200" dirty="0">
                <a:latin typeface="Times New Roman"/>
                <a:cs typeface="Times New Roman"/>
              </a:rPr>
              <a:t>rende un individuo sempre più simile  </a:t>
            </a:r>
            <a:r>
              <a:rPr sz="1200" spc="-5" dirty="0">
                <a:latin typeface="Times New Roman"/>
                <a:cs typeface="Times New Roman"/>
              </a:rPr>
              <a:t>all’essere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adorato. L’adorazione </a:t>
            </a:r>
            <a:r>
              <a:rPr sz="1200" dirty="0">
                <a:latin typeface="Times New Roman"/>
                <a:cs typeface="Times New Roman"/>
              </a:rPr>
              <a:t>è un’esperienza </a:t>
            </a:r>
            <a:r>
              <a:rPr sz="1200" spc="-5" dirty="0">
                <a:latin typeface="Times New Roman"/>
                <a:cs typeface="Times New Roman"/>
              </a:rPr>
              <a:t>trasformatrice </a:t>
            </a:r>
            <a:r>
              <a:rPr sz="1200" dirty="0">
                <a:latin typeface="Times New Roman"/>
                <a:cs typeface="Times New Roman"/>
              </a:rPr>
              <a:t>mediante 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finito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avvicina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gradualmente all’Infinito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raggiunge alla fine </a:t>
            </a:r>
            <a:r>
              <a:rPr sz="1200" dirty="0">
                <a:latin typeface="Times New Roman"/>
                <a:cs typeface="Times New Roman"/>
              </a:rPr>
              <a:t>la sua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333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(1641.2) 146:2.18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espose </a:t>
            </a:r>
            <a:r>
              <a:rPr sz="1200" spc="-5" dirty="0">
                <a:latin typeface="Times New Roman"/>
                <a:cs typeface="Times New Roman"/>
              </a:rPr>
              <a:t>ai suoi apostoli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verità sulla comunione dell’uomo con 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fermata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Rama</a:t>
            </a:r>
            <a:endParaRPr sz="1600">
              <a:latin typeface="Times New Roman"/>
              <a:cs typeface="Times New Roman"/>
            </a:endParaRPr>
          </a:p>
          <a:p>
            <a:pPr marL="63500" marR="565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(1641.3) 146:3.1 </a:t>
            </a:r>
            <a:r>
              <a:rPr sz="1200" spc="-5" dirty="0">
                <a:latin typeface="Times New Roman"/>
                <a:cs typeface="Times New Roman"/>
              </a:rPr>
              <a:t>A Rama Gesù ebbe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memorabile discussione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filosofo </a:t>
            </a:r>
            <a:r>
              <a:rPr sz="1200" spc="-5" dirty="0">
                <a:latin typeface="Times New Roman"/>
                <a:cs typeface="Times New Roman"/>
              </a:rPr>
              <a:t>greco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insegnava che </a:t>
            </a:r>
            <a:r>
              <a:rPr sz="1200" dirty="0">
                <a:latin typeface="Times New Roman"/>
                <a:cs typeface="Times New Roman"/>
              </a:rPr>
              <a:t>la scienza e la filosofia  </a:t>
            </a:r>
            <a:r>
              <a:rPr sz="1200" spc="-5" dirty="0">
                <a:latin typeface="Times New Roman"/>
                <a:cs typeface="Times New Roman"/>
              </a:rPr>
              <a:t>erano sufficienti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dell’esperienza umana. Gesù </a:t>
            </a:r>
            <a:r>
              <a:rPr sz="1200" dirty="0">
                <a:latin typeface="Times New Roman"/>
                <a:cs typeface="Times New Roman"/>
              </a:rPr>
              <a:t>ascoltò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pazienza e </a:t>
            </a:r>
            <a:r>
              <a:rPr sz="1200" spc="-5" dirty="0">
                <a:latin typeface="Times New Roman"/>
                <a:cs typeface="Times New Roman"/>
              </a:rPr>
              <a:t>simpatia questo istruttore greco,  riconoscendo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che diceva,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rilevando, </a:t>
            </a:r>
            <a:r>
              <a:rPr sz="1200" spc="-5" dirty="0">
                <a:latin typeface="Times New Roman"/>
                <a:cs typeface="Times New Roman"/>
              </a:rPr>
              <a:t>quando ebbe finito,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dimenticato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analisi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umana di spiegare </a:t>
            </a:r>
            <a:r>
              <a:rPr sz="1200" spc="-5" dirty="0">
                <a:latin typeface="Times New Roman"/>
                <a:cs typeface="Times New Roman"/>
              </a:rPr>
              <a:t>“da dove, </a:t>
            </a:r>
            <a:r>
              <a:rPr sz="1200" dirty="0">
                <a:latin typeface="Times New Roman"/>
                <a:cs typeface="Times New Roman"/>
              </a:rPr>
              <a:t>perché e </a:t>
            </a:r>
            <a:r>
              <a:rPr sz="1200" spc="-5" dirty="0">
                <a:latin typeface="Times New Roman"/>
                <a:cs typeface="Times New Roman"/>
              </a:rPr>
              <a:t>verso dove”,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aggiunse: “Dove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finisci, </a:t>
            </a:r>
            <a:r>
              <a:rPr sz="1200" dirty="0">
                <a:latin typeface="Times New Roman"/>
                <a:cs typeface="Times New Roman"/>
              </a:rPr>
              <a:t>noi cominciamo.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una  </a:t>
            </a:r>
            <a:r>
              <a:rPr sz="1200" spc="-5" dirty="0">
                <a:latin typeface="Times New Roman"/>
                <a:cs typeface="Times New Roman"/>
              </a:rPr>
              <a:t>rivelazione all’anima </a:t>
            </a:r>
            <a:r>
              <a:rPr sz="1200" dirty="0">
                <a:latin typeface="Times New Roman"/>
                <a:cs typeface="Times New Roman"/>
              </a:rPr>
              <a:t>umana che </a:t>
            </a:r>
            <a:r>
              <a:rPr sz="1200" spc="-5" dirty="0">
                <a:latin typeface="Times New Roman"/>
                <a:cs typeface="Times New Roman"/>
              </a:rPr>
              <a:t>si occupa </a:t>
            </a:r>
            <a:r>
              <a:rPr sz="1200" dirty="0">
                <a:latin typeface="Times New Roman"/>
                <a:cs typeface="Times New Roman"/>
              </a:rPr>
              <a:t>di realtà spirituali che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da sola non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o penetrare  </a:t>
            </a:r>
            <a:r>
              <a:rPr sz="1200" spc="-5" dirty="0">
                <a:latin typeface="Times New Roman"/>
                <a:cs typeface="Times New Roman"/>
              </a:rPr>
              <a:t>pienamente. Gli sforzi </a:t>
            </a:r>
            <a:r>
              <a:rPr sz="1200" dirty="0">
                <a:latin typeface="Times New Roman"/>
                <a:cs typeface="Times New Roman"/>
              </a:rPr>
              <a:t>intellettuali </a:t>
            </a:r>
            <a:r>
              <a:rPr sz="1200" spc="-5" dirty="0">
                <a:latin typeface="Times New Roman"/>
                <a:cs typeface="Times New Roman"/>
              </a:rPr>
              <a:t>possono rivelare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della vita, ma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svela le </a:t>
            </a:r>
            <a:r>
              <a:rPr sz="1200" i="1" spc="-5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dell’essere. </a:t>
            </a:r>
            <a:r>
              <a:rPr sz="1200" dirty="0">
                <a:latin typeface="Times New Roman"/>
                <a:cs typeface="Times New Roman"/>
              </a:rPr>
              <a:t>Tu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hai</a:t>
            </a:r>
            <a:endParaRPr sz="1200">
              <a:latin typeface="Times New Roman"/>
              <a:cs typeface="Times New Roman"/>
            </a:endParaRPr>
          </a:p>
          <a:p>
            <a:pPr marL="63500" marR="1809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discusso </a:t>
            </a:r>
            <a:r>
              <a:rPr sz="1200" dirty="0">
                <a:latin typeface="Times New Roman"/>
                <a:cs typeface="Times New Roman"/>
              </a:rPr>
              <a:t>le ombre </a:t>
            </a:r>
            <a:r>
              <a:rPr sz="1200" spc="-5" dirty="0">
                <a:latin typeface="Times New Roman"/>
                <a:cs typeface="Times New Roman"/>
              </a:rPr>
              <a:t>materiali della verità; </a:t>
            </a:r>
            <a:r>
              <a:rPr sz="1200" dirty="0">
                <a:latin typeface="Times New Roman"/>
                <a:cs typeface="Times New Roman"/>
              </a:rPr>
              <a:t>vuoi ora </a:t>
            </a:r>
            <a:r>
              <a:rPr sz="1200" spc="-5" dirty="0">
                <a:latin typeface="Times New Roman"/>
                <a:cs typeface="Times New Roman"/>
              </a:rPr>
              <a:t>ascoltarmi mentre </a:t>
            </a:r>
            <a:r>
              <a:rPr sz="1200" dirty="0">
                <a:latin typeface="Times New Roman"/>
                <a:cs typeface="Times New Roman"/>
              </a:rPr>
              <a:t>ti parlo </a:t>
            </a:r>
            <a:r>
              <a:rPr sz="1200" spc="-5" dirty="0">
                <a:latin typeface="Times New Roman"/>
                <a:cs typeface="Times New Roman"/>
              </a:rPr>
              <a:t>delle realtà eterne </a:t>
            </a:r>
            <a:r>
              <a:rPr sz="1200" dirty="0">
                <a:latin typeface="Times New Roman"/>
                <a:cs typeface="Times New Roman"/>
              </a:rPr>
              <a:t>e spirituali che </a:t>
            </a:r>
            <a:r>
              <a:rPr sz="1200" spc="-5" dirty="0">
                <a:latin typeface="Times New Roman"/>
                <a:cs typeface="Times New Roman"/>
              </a:rPr>
              <a:t>proiettano </a:t>
            </a:r>
            <a:r>
              <a:rPr sz="1200" dirty="0">
                <a:latin typeface="Times New Roman"/>
                <a:cs typeface="Times New Roman"/>
              </a:rPr>
              <a:t>queste  ombre </a:t>
            </a:r>
            <a:r>
              <a:rPr sz="1200" spc="-5" dirty="0">
                <a:latin typeface="Times New Roman"/>
                <a:cs typeface="Times New Roman"/>
              </a:rPr>
              <a:t>temporali transitorie dei fatti materiali dell’esistenza </a:t>
            </a:r>
            <a:r>
              <a:rPr sz="1200" dirty="0">
                <a:latin typeface="Times New Roman"/>
                <a:cs typeface="Times New Roman"/>
              </a:rPr>
              <a:t>mortale?”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un’ora Gesù </a:t>
            </a:r>
            <a:r>
              <a:rPr sz="1200" dirty="0">
                <a:latin typeface="Times New Roman"/>
                <a:cs typeface="Times New Roman"/>
              </a:rPr>
              <a:t>insegnò a </a:t>
            </a:r>
            <a:r>
              <a:rPr sz="1200" spc="-5" dirty="0">
                <a:latin typeface="Times New Roman"/>
                <a:cs typeface="Times New Roman"/>
              </a:rPr>
              <a:t>questo Greco </a:t>
            </a:r>
            <a:r>
              <a:rPr sz="1200" dirty="0">
                <a:latin typeface="Times New Roman"/>
                <a:cs typeface="Times New Roman"/>
              </a:rPr>
              <a:t>le verità  </a:t>
            </a:r>
            <a:r>
              <a:rPr sz="1200" spc="-5" dirty="0">
                <a:latin typeface="Times New Roman"/>
                <a:cs typeface="Times New Roman"/>
              </a:rPr>
              <a:t>salvifiche del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filosofo </a:t>
            </a:r>
            <a:r>
              <a:rPr sz="1200" spc="5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sensibile alla </a:t>
            </a:r>
            <a:r>
              <a:rPr sz="1200" dirty="0">
                <a:latin typeface="Times New Roman"/>
                <a:cs typeface="Times New Roman"/>
              </a:rPr>
              <a:t>maniera di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del Maestro, </a:t>
            </a:r>
            <a:r>
              <a:rPr sz="1200" spc="-5" dirty="0">
                <a:latin typeface="Times New Roman"/>
                <a:cs typeface="Times New Roman"/>
              </a:rPr>
              <a:t>ed essendo sinceramente  onesto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cuore, credette prontamente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salvezza.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974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(1641.4) 146:3.2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sconcertati per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franco con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Gesù aveva assentito </a:t>
            </a:r>
            <a:r>
              <a:rPr sz="1200" dirty="0">
                <a:latin typeface="Times New Roman"/>
                <a:cs typeface="Times New Roman"/>
              </a:rPr>
              <a:t>a numerose </a:t>
            </a:r>
            <a:r>
              <a:rPr sz="1200" spc="-5" dirty="0">
                <a:latin typeface="Times New Roman"/>
                <a:cs typeface="Times New Roman"/>
              </a:rPr>
              <a:t>affermazioni del  Greco, </a:t>
            </a:r>
            <a:r>
              <a:rPr sz="1200" dirty="0">
                <a:latin typeface="Times New Roman"/>
                <a:cs typeface="Times New Roman"/>
              </a:rPr>
              <a:t>ma più tardi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disse loro in </a:t>
            </a:r>
            <a:r>
              <a:rPr sz="1200" spc="-5" dirty="0">
                <a:latin typeface="Times New Roman"/>
                <a:cs typeface="Times New Roman"/>
              </a:rPr>
              <a:t>privato: “Figli miei,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meravigliatevi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sia stato tollerante della filosofia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Greco. 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ed autentica </a:t>
            </a:r>
            <a:r>
              <a:rPr sz="1200" dirty="0">
                <a:latin typeface="Times New Roman"/>
                <a:cs typeface="Times New Roman"/>
              </a:rPr>
              <a:t>non teme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un’analisi esteriore, </a:t>
            </a:r>
            <a:r>
              <a:rPr sz="1200" dirty="0">
                <a:latin typeface="Times New Roman"/>
                <a:cs typeface="Times New Roman"/>
              </a:rPr>
              <a:t>né la verità </a:t>
            </a:r>
            <a:r>
              <a:rPr sz="1200" spc="-5" dirty="0">
                <a:latin typeface="Times New Roman"/>
                <a:cs typeface="Times New Roman"/>
              </a:rPr>
              <a:t>risente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critica </a:t>
            </a:r>
            <a:r>
              <a:rPr sz="1200" dirty="0">
                <a:latin typeface="Times New Roman"/>
                <a:cs typeface="Times New Roman"/>
              </a:rPr>
              <a:t>onesta. </a:t>
            </a:r>
            <a:r>
              <a:rPr sz="1200" spc="-5" dirty="0">
                <a:latin typeface="Times New Roman"/>
                <a:cs typeface="Times New Roman"/>
              </a:rPr>
              <a:t>Non  dovreste mai dimenticare che l’intolleranza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maschera </a:t>
            </a:r>
            <a:r>
              <a:rPr sz="1200" dirty="0">
                <a:latin typeface="Times New Roman"/>
                <a:cs typeface="Times New Roman"/>
              </a:rPr>
              <a:t>che copre 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di dubbi </a:t>
            </a:r>
            <a:r>
              <a:rPr sz="1200" spc="-5" dirty="0">
                <a:latin typeface="Times New Roman"/>
                <a:cs typeface="Times New Roman"/>
              </a:rPr>
              <a:t>segreti sulla veridicità della </a:t>
            </a:r>
            <a:r>
              <a:rPr sz="1200" spc="5" dirty="0">
                <a:latin typeface="Times New Roman"/>
                <a:cs typeface="Times New Roman"/>
              </a:rPr>
              <a:t>propria  </a:t>
            </a:r>
            <a:r>
              <a:rPr sz="1200" spc="-5" dirty="0">
                <a:latin typeface="Times New Roman"/>
                <a:cs typeface="Times New Roman"/>
              </a:rPr>
              <a:t>credenza. Nessuno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disturbato dall’atteggiamento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vicino se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perfetta fiducia </a:t>
            </a:r>
            <a:r>
              <a:rPr sz="1200" dirty="0">
                <a:latin typeface="Times New Roman"/>
                <a:cs typeface="Times New Roman"/>
              </a:rPr>
              <a:t>nella verità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 con </a:t>
            </a:r>
            <a:r>
              <a:rPr sz="1200" dirty="0">
                <a:latin typeface="Times New Roman"/>
                <a:cs typeface="Times New Roman"/>
              </a:rPr>
              <a:t>tutto il  </a:t>
            </a:r>
            <a:r>
              <a:rPr sz="1200" spc="-5" dirty="0">
                <a:latin typeface="Times New Roman"/>
                <a:cs typeface="Times New Roman"/>
              </a:rPr>
              <a:t>cuore.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fiducia </a:t>
            </a:r>
            <a:r>
              <a:rPr sz="1200" spc="-5" dirty="0">
                <a:latin typeface="Times New Roman"/>
                <a:cs typeface="Times New Roman"/>
              </a:rPr>
              <a:t>della completa </a:t>
            </a:r>
            <a:r>
              <a:rPr sz="1200" dirty="0">
                <a:latin typeface="Times New Roman"/>
                <a:cs typeface="Times New Roman"/>
              </a:rPr>
              <a:t>onestà </a:t>
            </a:r>
            <a:r>
              <a:rPr sz="1200" spc="-5" dirty="0">
                <a:latin typeface="Times New Roman"/>
                <a:cs typeface="Times New Roman"/>
              </a:rPr>
              <a:t>circa quelle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professa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credere. </a:t>
            </a:r>
            <a:r>
              <a:rPr sz="1200" dirty="0">
                <a:latin typeface="Times New Roman"/>
                <a:cs typeface="Times New Roman"/>
              </a:rPr>
              <a:t>Gli uomini </a:t>
            </a:r>
            <a:r>
              <a:rPr sz="1200" spc="-5" dirty="0">
                <a:latin typeface="Times New Roman"/>
                <a:cs typeface="Times New Roman"/>
              </a:rPr>
              <a:t>sinceri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temono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l’esame </a:t>
            </a:r>
            <a:r>
              <a:rPr sz="1200" dirty="0">
                <a:latin typeface="Times New Roman"/>
                <a:cs typeface="Times New Roman"/>
              </a:rPr>
              <a:t>critico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convinzioni </a:t>
            </a:r>
            <a:r>
              <a:rPr sz="1200" spc="-5" dirty="0">
                <a:latin typeface="Times New Roman"/>
                <a:cs typeface="Times New Roman"/>
              </a:rPr>
              <a:t>profonde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nobili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ideali.”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703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(1641.5) 146:3.3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sera a Rama,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pose a </a:t>
            </a:r>
            <a:r>
              <a:rPr sz="1200" spc="-5" dirty="0">
                <a:latin typeface="Times New Roman"/>
                <a:cs typeface="Times New Roman"/>
              </a:rPr>
              <a:t>Gesù questa </a:t>
            </a:r>
            <a:r>
              <a:rPr sz="1200" dirty="0">
                <a:latin typeface="Times New Roman"/>
                <a:cs typeface="Times New Roman"/>
              </a:rPr>
              <a:t>domanda: </a:t>
            </a:r>
            <a:r>
              <a:rPr sz="1200" spc="-5" dirty="0">
                <a:latin typeface="Times New Roman"/>
                <a:cs typeface="Times New Roman"/>
              </a:rPr>
              <a:t>“Maestro, come </a:t>
            </a:r>
            <a:r>
              <a:rPr sz="1200" dirty="0">
                <a:latin typeface="Times New Roman"/>
                <a:cs typeface="Times New Roman"/>
              </a:rPr>
              <a:t>può un nuovo </a:t>
            </a:r>
            <a:r>
              <a:rPr sz="1200" spc="-5" dirty="0">
                <a:latin typeface="Times New Roman"/>
                <a:cs typeface="Times New Roman"/>
              </a:rPr>
              <a:t>credente nel </a:t>
            </a:r>
            <a:r>
              <a:rPr sz="1200" dirty="0">
                <a:latin typeface="Times New Roman"/>
                <a:cs typeface="Times New Roman"/>
              </a:rPr>
              <a:t>tuo 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conoscere </a:t>
            </a:r>
            <a:r>
              <a:rPr sz="1200" spc="-5" dirty="0">
                <a:latin typeface="Times New Roman"/>
                <a:cs typeface="Times New Roman"/>
              </a:rPr>
              <a:t>veramente, essere </a:t>
            </a:r>
            <a:r>
              <a:rPr sz="1200" dirty="0">
                <a:latin typeface="Times New Roman"/>
                <a:cs typeface="Times New Roman"/>
              </a:rPr>
              <a:t>realmente </a:t>
            </a:r>
            <a:r>
              <a:rPr sz="1200" spc="-5" dirty="0">
                <a:latin typeface="Times New Roman"/>
                <a:cs typeface="Times New Roman"/>
              </a:rPr>
              <a:t>certo,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di questo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20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(1641.6) 146:3.4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Tommaso: “La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entrato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sopravviverai  eternamente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personale </a:t>
            </a:r>
            <a:r>
              <a:rPr sz="1200" dirty="0">
                <a:latin typeface="Times New Roman"/>
                <a:cs typeface="Times New Roman"/>
              </a:rPr>
              <a:t>— di fede nella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verità.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certezza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l’equivalente della </a:t>
            </a:r>
            <a:r>
              <a:rPr sz="1200" dirty="0">
                <a:latin typeface="Times New Roman"/>
                <a:cs typeface="Times New Roman"/>
              </a:rPr>
              <a:t>tua esperienza religiosa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realtà eterne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divina,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altrimenti uguale alla 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comprensione intelligente delle realtà della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aumentata dalla </a:t>
            </a:r>
            <a:r>
              <a:rPr sz="1200" dirty="0">
                <a:latin typeface="Times New Roman"/>
                <a:cs typeface="Times New Roman"/>
              </a:rPr>
              <a:t>tua fede spirituale e diminuita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onesti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dubbi.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03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(1642.1) 146:3.5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dotato </a:t>
            </a:r>
            <a:r>
              <a:rPr sz="1200" spc="-5" dirty="0">
                <a:latin typeface="Times New Roman"/>
                <a:cs typeface="Times New Roman"/>
              </a:rPr>
              <a:t>per natura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Padre. Essendo stati </a:t>
            </a:r>
            <a:r>
              <a:rPr sz="1200" dirty="0">
                <a:latin typeface="Times New Roman"/>
                <a:cs typeface="Times New Roman"/>
              </a:rPr>
              <a:t>dotati dello spirito </a:t>
            </a:r>
            <a:r>
              <a:rPr sz="1200" spc="-5" dirty="0">
                <a:latin typeface="Times New Roman"/>
                <a:cs typeface="Times New Roman"/>
              </a:rPr>
              <a:t>vivente del Padre, </a:t>
            </a:r>
            <a:r>
              <a:rPr sz="1200" dirty="0">
                <a:latin typeface="Times New Roman"/>
                <a:cs typeface="Times New Roman"/>
              </a:rPr>
              <a:t>voi siete perciò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Voi sopravvivete alla </a:t>
            </a:r>
            <a:r>
              <a:rPr sz="1200" dirty="0">
                <a:latin typeface="Times New Roman"/>
                <a:cs typeface="Times New Roman"/>
              </a:rPr>
              <a:t>vostra vita nel mondo </a:t>
            </a:r>
            <a:r>
              <a:rPr sz="1200" spc="-5" dirty="0">
                <a:latin typeface="Times New Roman"/>
                <a:cs typeface="Times New Roman"/>
              </a:rPr>
              <a:t>materiale della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siete identificati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5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  Padre,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Molti, in </a:t>
            </a:r>
            <a:r>
              <a:rPr sz="1200" spc="-5" dirty="0">
                <a:latin typeface="Times New Roman"/>
                <a:cs typeface="Times New Roman"/>
              </a:rPr>
              <a:t>verità, avevano questa </a:t>
            </a:r>
            <a:r>
              <a:rPr sz="1200" dirty="0">
                <a:latin typeface="Times New Roman"/>
                <a:cs typeface="Times New Roman"/>
              </a:rPr>
              <a:t>vita prima che io </a:t>
            </a:r>
            <a:r>
              <a:rPr sz="1200" spc="-5" dirty="0">
                <a:latin typeface="Times New Roman"/>
                <a:cs typeface="Times New Roman"/>
              </a:rPr>
              <a:t>venissi dal Padre,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altri hanno ricevuto 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alla mia parola; ma io </a:t>
            </a:r>
            <a:r>
              <a:rPr sz="1200" spc="-5" dirty="0">
                <a:latin typeface="Times New Roman"/>
                <a:cs typeface="Times New Roman"/>
              </a:rPr>
              <a:t>dichiaro </a:t>
            </a:r>
            <a:r>
              <a:rPr sz="1200" dirty="0">
                <a:latin typeface="Times New Roman"/>
                <a:cs typeface="Times New Roman"/>
              </a:rPr>
              <a:t>che quando </a:t>
            </a:r>
            <a:r>
              <a:rPr sz="1200" spc="-5" dirty="0">
                <a:latin typeface="Times New Roman"/>
                <a:cs typeface="Times New Roman"/>
              </a:rPr>
              <a:t>ritornerò al </a:t>
            </a:r>
            <a:r>
              <a:rPr sz="1200" dirty="0">
                <a:latin typeface="Times New Roman"/>
                <a:cs typeface="Times New Roman"/>
              </a:rPr>
              <a:t>Padre, egli </a:t>
            </a:r>
            <a:r>
              <a:rPr sz="1200" spc="-5" dirty="0">
                <a:latin typeface="Times New Roman"/>
                <a:cs typeface="Times New Roman"/>
              </a:rPr>
              <a:t>manderà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nel  cuore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180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10489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(1642.2) 146:3.6 </a:t>
            </a:r>
            <a:r>
              <a:rPr sz="1200" spc="-5" dirty="0">
                <a:latin typeface="Times New Roman"/>
                <a:cs typeface="Times New Roman"/>
              </a:rPr>
              <a:t>“Anche se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osservare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all’opera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mente, c’è </a:t>
            </a:r>
            <a:r>
              <a:rPr sz="1200" dirty="0">
                <a:latin typeface="Times New Roman"/>
                <a:cs typeface="Times New Roman"/>
              </a:rPr>
              <a:t>un metodo </a:t>
            </a:r>
            <a:r>
              <a:rPr sz="1200" spc="-5" dirty="0">
                <a:latin typeface="Times New Roman"/>
                <a:cs typeface="Times New Roman"/>
              </a:rPr>
              <a:t>pratico per </a:t>
            </a:r>
            <a:r>
              <a:rPr sz="1200" dirty="0">
                <a:latin typeface="Times New Roman"/>
                <a:cs typeface="Times New Roman"/>
              </a:rPr>
              <a:t>scoprire il  </a:t>
            </a:r>
            <a:r>
              <a:rPr sz="1200" spc="-5" dirty="0">
                <a:latin typeface="Times New Roman"/>
                <a:cs typeface="Times New Roman"/>
              </a:rPr>
              <a:t>grado al </a:t>
            </a:r>
            <a:r>
              <a:rPr sz="1200" dirty="0">
                <a:latin typeface="Times New Roman"/>
                <a:cs typeface="Times New Roman"/>
              </a:rPr>
              <a:t>quale voi </a:t>
            </a:r>
            <a:r>
              <a:rPr sz="1200" spc="-5" dirty="0">
                <a:latin typeface="Times New Roman"/>
                <a:cs typeface="Times New Roman"/>
              </a:rPr>
              <a:t>avete ceduto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dei poteri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 all’insegnamento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direttive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 del Padre celeste, ed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grado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per i vostri </a:t>
            </a:r>
            <a:r>
              <a:rPr sz="1200" spc="-5" dirty="0">
                <a:latin typeface="Times New Roman"/>
                <a:cs typeface="Times New Roman"/>
              </a:rPr>
              <a:t>simili. Questo spirito del Padre </a:t>
            </a:r>
            <a:r>
              <a:rPr sz="1200" dirty="0">
                <a:latin typeface="Times New Roman"/>
                <a:cs typeface="Times New Roman"/>
              </a:rPr>
              <a:t>partecipa </a:t>
            </a:r>
            <a:r>
              <a:rPr sz="1200" spc="-5" dirty="0">
                <a:latin typeface="Times New Roman"/>
                <a:cs typeface="Times New Roman"/>
              </a:rPr>
              <a:t>dell’amore del </a:t>
            </a:r>
            <a:r>
              <a:rPr sz="1200" dirty="0">
                <a:latin typeface="Times New Roman"/>
                <a:cs typeface="Times New Roman"/>
              </a:rPr>
              <a:t>Padre, 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domina l’uomo, </a:t>
            </a:r>
            <a:r>
              <a:rPr sz="1200" spc="-5" dirty="0">
                <a:latin typeface="Times New Roman"/>
                <a:cs typeface="Times New Roman"/>
              </a:rPr>
              <a:t>esso conduce infallibilmente nella direzione dell’adorazione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della considerazione amorevole per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propri simili. All’inizio voi credete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perché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resi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coscienti delle </a:t>
            </a:r>
            <a:r>
              <a:rPr sz="1200" dirty="0">
                <a:latin typeface="Times New Roman"/>
                <a:cs typeface="Times New Roman"/>
              </a:rPr>
              <a:t>direttive </a:t>
            </a:r>
            <a:r>
              <a:rPr sz="1200" spc="-5" dirty="0">
                <a:latin typeface="Times New Roman"/>
                <a:cs typeface="Times New Roman"/>
              </a:rPr>
              <a:t>interiori  della presenza </a:t>
            </a:r>
            <a:r>
              <a:rPr sz="1200" dirty="0">
                <a:latin typeface="Times New Roman"/>
                <a:cs typeface="Times New Roman"/>
              </a:rPr>
              <a:t>in voi di nostro </a:t>
            </a:r>
            <a:r>
              <a:rPr sz="1200" spc="-5" dirty="0">
                <a:latin typeface="Times New Roman"/>
                <a:cs typeface="Times New Roman"/>
              </a:rPr>
              <a:t>Padre. Ma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sarà </a:t>
            </a:r>
            <a:r>
              <a:rPr sz="1200" spc="-5" dirty="0">
                <a:latin typeface="Times New Roman"/>
                <a:cs typeface="Times New Roman"/>
              </a:rPr>
              <a:t>sparso 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vivrà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ed  </a:t>
            </a:r>
            <a:r>
              <a:rPr sz="1200" spc="-5" dirty="0">
                <a:latin typeface="Times New Roman"/>
                <a:cs typeface="Times New Roman"/>
              </a:rPr>
              <a:t>istruirà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come io ora vivo tra voi e vi </a:t>
            </a:r>
            <a:r>
              <a:rPr sz="1200" spc="-5" dirty="0">
                <a:latin typeface="Times New Roman"/>
                <a:cs typeface="Times New Roman"/>
              </a:rPr>
              <a:t>dico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della </a:t>
            </a:r>
            <a:r>
              <a:rPr sz="1200" dirty="0">
                <a:latin typeface="Times New Roman"/>
                <a:cs typeface="Times New Roman"/>
              </a:rPr>
              <a:t>verità.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Verità, parlando per </a:t>
            </a:r>
            <a:r>
              <a:rPr sz="1200" dirty="0">
                <a:latin typeface="Times New Roman"/>
                <a:cs typeface="Times New Roman"/>
              </a:rPr>
              <a:t>i doni  </a:t>
            </a:r>
            <a:r>
              <a:rPr sz="1200" spc="-5" dirty="0">
                <a:latin typeface="Times New Roman"/>
                <a:cs typeface="Times New Roman"/>
              </a:rPr>
              <a:t>spirituali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aiuterà </a:t>
            </a:r>
            <a:r>
              <a:rPr sz="1200" dirty="0">
                <a:latin typeface="Times New Roman"/>
                <a:cs typeface="Times New Roman"/>
              </a:rPr>
              <a:t>a sapere che siete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testimonierà </a:t>
            </a:r>
            <a:r>
              <a:rPr sz="1200" spc="-5" dirty="0">
                <a:latin typeface="Times New Roman"/>
                <a:cs typeface="Times New Roman"/>
              </a:rPr>
              <a:t>infallibilmente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  Padre,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spirito, che dimorerà allora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come ora dimora in </a:t>
            </a:r>
            <a:r>
              <a:rPr sz="1200" spc="-5" dirty="0">
                <a:latin typeface="Times New Roman"/>
                <a:cs typeface="Times New Roman"/>
              </a:rPr>
              <a:t>alcuni, dicendovi </a:t>
            </a:r>
            <a:r>
              <a:rPr sz="1200" dirty="0">
                <a:latin typeface="Times New Roman"/>
                <a:cs typeface="Times New Roman"/>
              </a:rPr>
              <a:t>che siete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55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(1642.3) 146:3.7 </a:t>
            </a:r>
            <a:r>
              <a:rPr sz="1200" spc="-5" dirty="0">
                <a:latin typeface="Times New Roman"/>
                <a:cs typeface="Times New Roman"/>
              </a:rPr>
              <a:t>“Ogni figlio terreno che </a:t>
            </a:r>
            <a:r>
              <a:rPr sz="1200" dirty="0">
                <a:latin typeface="Times New Roman"/>
                <a:cs typeface="Times New Roman"/>
              </a:rPr>
              <a:t>segue le direttive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conoscerà alla fine </a:t>
            </a:r>
            <a:r>
              <a:rPr sz="1200" dirty="0">
                <a:latin typeface="Times New Roman"/>
                <a:cs typeface="Times New Roman"/>
              </a:rPr>
              <a:t>la volontà di Dio, e </a:t>
            </a:r>
            <a:r>
              <a:rPr sz="1200" spc="-5" dirty="0">
                <a:latin typeface="Times New Roman"/>
                <a:cs typeface="Times New Roman"/>
              </a:rPr>
              <a:t>colui che si  abbandona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vivrà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dalla vita </a:t>
            </a:r>
            <a:r>
              <a:rPr sz="1200" spc="-5" dirty="0">
                <a:latin typeface="Times New Roman"/>
                <a:cs typeface="Times New Roman"/>
              </a:rPr>
              <a:t>terrena allo stato eterno non </a:t>
            </a:r>
            <a:r>
              <a:rPr sz="1200" dirty="0">
                <a:latin typeface="Times New Roman"/>
                <a:cs typeface="Times New Roman"/>
              </a:rPr>
              <a:t>vi è </a:t>
            </a:r>
            <a:r>
              <a:rPr sz="1200" spc="-5" dirty="0">
                <a:latin typeface="Times New Roman"/>
                <a:cs typeface="Times New Roman"/>
              </a:rPr>
              <a:t>stata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spiegata,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via che è </a:t>
            </a:r>
            <a:r>
              <a:rPr sz="1200" spc="-5" dirty="0">
                <a:latin typeface="Times New Roman"/>
                <a:cs typeface="Times New Roman"/>
              </a:rPr>
              <a:t>sempre esistita, ed </a:t>
            </a:r>
            <a:r>
              <a:rPr sz="1200" dirty="0">
                <a:latin typeface="Times New Roman"/>
                <a:cs typeface="Times New Roman"/>
              </a:rPr>
              <a:t>io sono venuto a </a:t>
            </a:r>
            <a:r>
              <a:rPr sz="1200" spc="-5" dirty="0">
                <a:latin typeface="Times New Roman"/>
                <a:cs typeface="Times New Roman"/>
              </a:rPr>
              <a:t>rendere quella </a:t>
            </a:r>
            <a:r>
              <a:rPr sz="1200" dirty="0">
                <a:latin typeface="Times New Roman"/>
                <a:cs typeface="Times New Roman"/>
              </a:rPr>
              <a:t>via nuova e </a:t>
            </a:r>
            <a:r>
              <a:rPr sz="1200" spc="-5" dirty="0">
                <a:latin typeface="Times New Roman"/>
                <a:cs typeface="Times New Roman"/>
              </a:rPr>
              <a:t>vivente. </a:t>
            </a:r>
            <a:r>
              <a:rPr sz="1200" dirty="0">
                <a:latin typeface="Times New Roman"/>
                <a:cs typeface="Times New Roman"/>
              </a:rPr>
              <a:t>Colui che </a:t>
            </a:r>
            <a:r>
              <a:rPr sz="1200" spc="-5" dirty="0">
                <a:latin typeface="Times New Roman"/>
                <a:cs typeface="Times New Roman"/>
              </a:rPr>
              <a:t>entra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la vita 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— non perirà mai.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comprenderete meglio </a:t>
            </a:r>
            <a:r>
              <a:rPr sz="1200" dirty="0">
                <a:latin typeface="Times New Roman"/>
                <a:cs typeface="Times New Roman"/>
              </a:rPr>
              <a:t>molte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tornato 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sarete capaci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esaminare retrospettivamente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esperienze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attuali.”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9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(1642.4) 146:3.8 </a:t>
            </a:r>
            <a:r>
              <a:rPr sz="1200" spc="-5" dirty="0">
                <a:latin typeface="Times New Roman"/>
                <a:cs typeface="Times New Roman"/>
              </a:rPr>
              <a:t>Tutti coloro che ascoltarono queste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benedette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grandemente incoraggiati. Gli insegnamenti ebrei </a:t>
            </a:r>
            <a:r>
              <a:rPr sz="1200" dirty="0">
                <a:latin typeface="Times New Roman"/>
                <a:cs typeface="Times New Roman"/>
              </a:rPr>
              <a:t>erano  stati </a:t>
            </a:r>
            <a:r>
              <a:rPr sz="1200" spc="-5" dirty="0">
                <a:latin typeface="Times New Roman"/>
                <a:cs typeface="Times New Roman"/>
              </a:rPr>
              <a:t>confusi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incerti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dei giusti, </a:t>
            </a:r>
            <a:r>
              <a:rPr sz="1200" dirty="0">
                <a:latin typeface="Times New Roman"/>
                <a:cs typeface="Times New Roman"/>
              </a:rPr>
              <a:t>ed era di sollievo </a:t>
            </a:r>
            <a:r>
              <a:rPr sz="1200" spc="-5" dirty="0">
                <a:latin typeface="Times New Roman"/>
                <a:cs typeface="Times New Roman"/>
              </a:rPr>
              <a:t>ed ispirante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udire queste 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precise </a:t>
            </a:r>
            <a:r>
              <a:rPr sz="1200" dirty="0">
                <a:latin typeface="Times New Roman"/>
                <a:cs typeface="Times New Roman"/>
              </a:rPr>
              <a:t>e positive di </a:t>
            </a:r>
            <a:r>
              <a:rPr sz="1200" spc="-5" dirty="0">
                <a:latin typeface="Times New Roman"/>
                <a:cs typeface="Times New Roman"/>
              </a:rPr>
              <a:t>assicurazione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sopravvivenza eterna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credenti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sinceri.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8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(1642.5) 146:3.9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battezzare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credenti, conservando </a:t>
            </a:r>
            <a:r>
              <a:rPr sz="1200" dirty="0">
                <a:latin typeface="Times New Roman"/>
                <a:cs typeface="Times New Roman"/>
              </a:rPr>
              <a:t>la pratica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far visita di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casa, confortando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depressi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curando gli </a:t>
            </a:r>
            <a:r>
              <a:rPr sz="1200" dirty="0">
                <a:latin typeface="Times New Roman"/>
                <a:cs typeface="Times New Roman"/>
              </a:rPr>
              <a:t>ammalati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afflitti. </a:t>
            </a:r>
            <a:r>
              <a:rPr sz="1200" spc="-5" dirty="0">
                <a:latin typeface="Times New Roman"/>
                <a:cs typeface="Times New Roman"/>
              </a:rPr>
              <a:t>L’organizzazione apostolica fu ingrandita nel senso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578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76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(1349.4) 122:5.8 </a:t>
            </a:r>
            <a:r>
              <a:rPr sz="1200" spc="-5" dirty="0">
                <a:latin typeface="Times New Roman"/>
                <a:cs typeface="Times New Roman"/>
              </a:rPr>
              <a:t>Quando era giovane, Giuseppe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dal padre di </a:t>
            </a:r>
            <a:r>
              <a:rPr sz="1200" spc="-5" dirty="0">
                <a:latin typeface="Times New Roman"/>
                <a:cs typeface="Times New Roman"/>
              </a:rPr>
              <a:t>Maria nel lavoro per costruire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annesso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casa,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 quando Maria </a:t>
            </a:r>
            <a:r>
              <a:rPr sz="1200" dirty="0">
                <a:latin typeface="Times New Roman"/>
                <a:cs typeface="Times New Roman"/>
              </a:rPr>
              <a:t>portò a Giuseppe una tazza </a:t>
            </a:r>
            <a:r>
              <a:rPr sz="1200" spc="-5" dirty="0">
                <a:latin typeface="Times New Roman"/>
                <a:cs typeface="Times New Roman"/>
              </a:rPr>
              <a:t>d’acqua durante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mezzogiorno che </a:t>
            </a:r>
            <a:r>
              <a:rPr sz="1200" dirty="0">
                <a:latin typeface="Times New Roman"/>
                <a:cs typeface="Times New Roman"/>
              </a:rPr>
              <a:t>i due giovani, che </a:t>
            </a:r>
            <a:r>
              <a:rPr sz="1200" spc="-5" dirty="0">
                <a:latin typeface="Times New Roman"/>
                <a:cs typeface="Times New Roman"/>
              </a:rPr>
              <a:t>erano destinati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cominciarono </a:t>
            </a:r>
            <a:r>
              <a:rPr sz="1200" dirty="0">
                <a:latin typeface="Times New Roman"/>
                <a:cs typeface="Times New Roman"/>
              </a:rPr>
              <a:t>a farsi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(1349.5) 122:5.9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si sposarono, </a:t>
            </a:r>
            <a:r>
              <a:rPr sz="1200" dirty="0">
                <a:latin typeface="Times New Roman"/>
                <a:cs typeface="Times New Roman"/>
              </a:rPr>
              <a:t>secondo il </a:t>
            </a:r>
            <a:r>
              <a:rPr sz="1200" spc="-5" dirty="0">
                <a:latin typeface="Times New Roman"/>
                <a:cs typeface="Times New Roman"/>
              </a:rPr>
              <a:t>costume ebraico,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Maria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dintorni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quando Giuseppe  </a:t>
            </a:r>
            <a:r>
              <a:rPr sz="1200" spc="-5" dirty="0">
                <a:latin typeface="Times New Roman"/>
                <a:cs typeface="Times New Roman"/>
              </a:rPr>
              <a:t>ebbe ventun </a:t>
            </a:r>
            <a:r>
              <a:rPr sz="1200" dirty="0">
                <a:latin typeface="Times New Roman"/>
                <a:cs typeface="Times New Roman"/>
              </a:rPr>
              <a:t>anni.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matrimonio </a:t>
            </a:r>
            <a:r>
              <a:rPr sz="1200" spc="-5" dirty="0">
                <a:latin typeface="Times New Roman"/>
                <a:cs typeface="Times New Roman"/>
              </a:rPr>
              <a:t>concluse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normale fidanzamento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dirty="0">
                <a:latin typeface="Times New Roman"/>
                <a:cs typeface="Times New Roman"/>
              </a:rPr>
              <a:t>Poco dopo </a:t>
            </a:r>
            <a:r>
              <a:rPr sz="1200" spc="-5" dirty="0">
                <a:latin typeface="Times New Roman"/>
                <a:cs typeface="Times New Roman"/>
              </a:rPr>
              <a:t>essi s’installarono nella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costruita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Giuseppe con </a:t>
            </a:r>
            <a:r>
              <a:rPr sz="1200" dirty="0">
                <a:latin typeface="Times New Roman"/>
                <a:cs typeface="Times New Roman"/>
              </a:rPr>
              <a:t>l’aiuto di due </a:t>
            </a:r>
            <a:r>
              <a:rPr sz="1200" spc="-5" dirty="0">
                <a:latin typeface="Times New Roman"/>
                <a:cs typeface="Times New Roman"/>
              </a:rPr>
              <a:t>dei suoi fratelli. Questa casa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situata ai piedi delle  alture che </a:t>
            </a:r>
            <a:r>
              <a:rPr sz="1200" dirty="0">
                <a:latin typeface="Times New Roman"/>
                <a:cs typeface="Times New Roman"/>
              </a:rPr>
              <a:t>dominavano </a:t>
            </a:r>
            <a:r>
              <a:rPr sz="1200" spc="-5" dirty="0">
                <a:latin typeface="Times New Roman"/>
                <a:cs typeface="Times New Roman"/>
              </a:rPr>
              <a:t>l’incantevole contrada </a:t>
            </a:r>
            <a:r>
              <a:rPr sz="1200" dirty="0">
                <a:latin typeface="Times New Roman"/>
                <a:cs typeface="Times New Roman"/>
              </a:rPr>
              <a:t>circostante.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casa </a:t>
            </a:r>
            <a:r>
              <a:rPr sz="1200" dirty="0">
                <a:latin typeface="Times New Roman"/>
                <a:cs typeface="Times New Roman"/>
              </a:rPr>
              <a:t>appositamente </a:t>
            </a:r>
            <a:r>
              <a:rPr sz="1200" spc="-5" dirty="0">
                <a:latin typeface="Times New Roman"/>
                <a:cs typeface="Times New Roman"/>
              </a:rPr>
              <a:t>preparata </a:t>
            </a:r>
            <a:r>
              <a:rPr sz="1200" dirty="0">
                <a:latin typeface="Times New Roman"/>
                <a:cs typeface="Times New Roman"/>
              </a:rPr>
              <a:t>i giovani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  pensavano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della promessa,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immaginare </a:t>
            </a:r>
            <a:r>
              <a:rPr sz="1200" dirty="0">
                <a:latin typeface="Times New Roman"/>
                <a:cs typeface="Times New Roman"/>
              </a:rPr>
              <a:t>che questo importante </a:t>
            </a:r>
            <a:r>
              <a:rPr sz="1200" spc="-5" dirty="0">
                <a:latin typeface="Times New Roman"/>
                <a:cs typeface="Times New Roman"/>
              </a:rPr>
              <a:t>avvenimento dell’universo sarebbe  accaduto </a:t>
            </a:r>
            <a:r>
              <a:rPr sz="1200" dirty="0">
                <a:latin typeface="Times New Roman"/>
                <a:cs typeface="Times New Roman"/>
              </a:rPr>
              <a:t>a Betlemme di </a:t>
            </a:r>
            <a:r>
              <a:rPr sz="1200" spc="-5" dirty="0">
                <a:latin typeface="Times New Roman"/>
                <a:cs typeface="Times New Roman"/>
              </a:rPr>
              <a:t>Giudea mentre </a:t>
            </a:r>
            <a:r>
              <a:rPr sz="1200" dirty="0">
                <a:latin typeface="Times New Roman"/>
                <a:cs typeface="Times New Roman"/>
              </a:rPr>
              <a:t>sarebbero stati </a:t>
            </a:r>
            <a:r>
              <a:rPr sz="1200" spc="-5" dirty="0">
                <a:latin typeface="Times New Roman"/>
                <a:cs typeface="Times New Roman"/>
              </a:rPr>
              <a:t>assenti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60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(1349.6) 122:5.10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della famiglia </a:t>
            </a:r>
            <a:r>
              <a:rPr sz="1200" dirty="0">
                <a:latin typeface="Times New Roman"/>
                <a:cs typeface="Times New Roman"/>
              </a:rPr>
              <a:t>di Giuseppe divenne </a:t>
            </a:r>
            <a:r>
              <a:rPr sz="1200" spc="-5" dirty="0">
                <a:latin typeface="Times New Roman"/>
                <a:cs typeface="Times New Roman"/>
              </a:rPr>
              <a:t>credente negli insegnamenti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ma pochissimi membri  della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 credettero </a:t>
            </a:r>
            <a:r>
              <a:rPr sz="1200" dirty="0">
                <a:latin typeface="Times New Roman"/>
                <a:cs typeface="Times New Roman"/>
              </a:rPr>
              <a:t>in lui prima della </a:t>
            </a:r>
            <a:r>
              <a:rPr sz="1200" spc="-5" dirty="0">
                <a:latin typeface="Times New Roman"/>
                <a:cs typeface="Times New Roman"/>
              </a:rPr>
              <a:t>sua dipartita </a:t>
            </a:r>
            <a:r>
              <a:rPr sz="1200" dirty="0">
                <a:latin typeface="Times New Roman"/>
                <a:cs typeface="Times New Roman"/>
              </a:rPr>
              <a:t>da questo mondo. </a:t>
            </a:r>
            <a:r>
              <a:rPr sz="1200" spc="-5" dirty="0">
                <a:latin typeface="Times New Roman"/>
                <a:cs typeface="Times New Roman"/>
              </a:rPr>
              <a:t>Giuseppe propendeva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concetto  </a:t>
            </a:r>
            <a:r>
              <a:rPr sz="1200" spc="-5" dirty="0">
                <a:latin typeface="Times New Roman"/>
                <a:cs typeface="Times New Roman"/>
              </a:rPr>
              <a:t>spirituale del Messia </a:t>
            </a:r>
            <a:r>
              <a:rPr sz="1200" dirty="0">
                <a:latin typeface="Times New Roman"/>
                <a:cs typeface="Times New Roman"/>
              </a:rPr>
              <a:t>atteso, ma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specialmente </a:t>
            </a:r>
            <a:r>
              <a:rPr sz="1200" spc="-5" dirty="0">
                <a:latin typeface="Times New Roman"/>
                <a:cs typeface="Times New Roman"/>
              </a:rPr>
              <a:t>suo padre, pensavano al </a:t>
            </a:r>
            <a:r>
              <a:rPr sz="1200" dirty="0">
                <a:latin typeface="Times New Roman"/>
                <a:cs typeface="Times New Roman"/>
              </a:rPr>
              <a:t>Messia </a:t>
            </a:r>
            <a:r>
              <a:rPr sz="1200" spc="-5" dirty="0">
                <a:latin typeface="Times New Roman"/>
                <a:cs typeface="Times New Roman"/>
              </a:rPr>
              <a:t>come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liberatore  temporale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governante </a:t>
            </a:r>
            <a:r>
              <a:rPr sz="1200" dirty="0">
                <a:latin typeface="Times New Roman"/>
                <a:cs typeface="Times New Roman"/>
              </a:rPr>
              <a:t>politico. </a:t>
            </a:r>
            <a:r>
              <a:rPr sz="1200" spc="-5" dirty="0">
                <a:latin typeface="Times New Roman"/>
                <a:cs typeface="Times New Roman"/>
              </a:rPr>
              <a:t>Gli antenati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apertamente identificati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dei Maccabei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allora  ancora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(1349.7) 122:5.11 </a:t>
            </a:r>
            <a:r>
              <a:rPr sz="1200" spc="-5" dirty="0">
                <a:latin typeface="Times New Roman"/>
                <a:cs typeface="Times New Roman"/>
              </a:rPr>
              <a:t>Giuseppe sosteneva vigorosamente </a:t>
            </a:r>
            <a:r>
              <a:rPr sz="1200" dirty="0">
                <a:latin typeface="Times New Roman"/>
                <a:cs typeface="Times New Roman"/>
              </a:rPr>
              <a:t>il punto di vista </a:t>
            </a:r>
            <a:r>
              <a:rPr sz="1200" spc="-5" dirty="0">
                <a:latin typeface="Times New Roman"/>
                <a:cs typeface="Times New Roman"/>
              </a:rPr>
              <a:t>orientale,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babilonese, della religione ebraica; </a:t>
            </a:r>
            <a:r>
              <a:rPr sz="1200" dirty="0">
                <a:latin typeface="Times New Roman"/>
                <a:cs typeface="Times New Roman"/>
              </a:rPr>
              <a:t>Maria propendeva  </a:t>
            </a:r>
            <a:r>
              <a:rPr sz="1200" spc="-5" dirty="0">
                <a:latin typeface="Times New Roman"/>
                <a:cs typeface="Times New Roman"/>
              </a:rPr>
              <a:t>fortemente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l’interpretazione occidentale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ellenistica,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liberale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aperta,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profeti.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8799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731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apostolo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per associato </a:t>
            </a:r>
            <a:r>
              <a:rPr sz="1200" dirty="0">
                <a:latin typeface="Times New Roman"/>
                <a:cs typeface="Times New Roman"/>
              </a:rPr>
              <a:t>un apostolo di </a:t>
            </a:r>
            <a:r>
              <a:rPr sz="1200" spc="-5" dirty="0">
                <a:latin typeface="Times New Roman"/>
                <a:cs typeface="Times New Roman"/>
              </a:rPr>
              <a:t>Giovanni. Abner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l’associato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piano prevalse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quando essi scesero </a:t>
            </a:r>
            <a:r>
              <a:rPr sz="1200" dirty="0">
                <a:latin typeface="Times New Roman"/>
                <a:cs typeface="Times New Roman"/>
              </a:rPr>
              <a:t>a Gerusalemme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510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(1642.6) 146:3.10 </a:t>
            </a:r>
            <a:r>
              <a:rPr sz="1200" spc="-5" dirty="0">
                <a:latin typeface="Times New Roman"/>
                <a:cs typeface="Times New Roman"/>
              </a:rPr>
              <a:t>L’istruzione speciale </a:t>
            </a:r>
            <a:r>
              <a:rPr sz="1200" dirty="0">
                <a:latin typeface="Times New Roman"/>
                <a:cs typeface="Times New Roman"/>
              </a:rPr>
              <a:t>data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loro 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Zabulon aveva riguardato principalmente ulteriori  discussioni sugli obblighi reciproci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comprendeva </a:t>
            </a:r>
            <a:r>
              <a:rPr sz="1200" dirty="0">
                <a:latin typeface="Times New Roman"/>
                <a:cs typeface="Times New Roman"/>
              </a:rPr>
              <a:t>un insegnamento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chiarire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l’esperienza  religiosa </a:t>
            </a:r>
            <a:r>
              <a:rPr sz="1200" dirty="0">
                <a:latin typeface="Times New Roman"/>
                <a:cs typeface="Times New Roman"/>
              </a:rPr>
              <a:t>personale e le relazioni </a:t>
            </a:r>
            <a:r>
              <a:rPr sz="1200" spc="-5" dirty="0">
                <a:latin typeface="Times New Roman"/>
                <a:cs typeface="Times New Roman"/>
              </a:rPr>
              <a:t>amichevoli risultanti dagli obblighi religiosi </a:t>
            </a:r>
            <a:r>
              <a:rPr sz="1200" dirty="0">
                <a:latin typeface="Times New Roman"/>
                <a:cs typeface="Times New Roman"/>
              </a:rPr>
              <a:t>sociali.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poche </a:t>
            </a:r>
            <a:r>
              <a:rPr sz="1200" dirty="0">
                <a:latin typeface="Times New Roman"/>
                <a:cs typeface="Times New Roman"/>
              </a:rPr>
              <a:t>volte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discusse gli </a:t>
            </a:r>
            <a:r>
              <a:rPr sz="1200" dirty="0">
                <a:latin typeface="Times New Roman"/>
                <a:cs typeface="Times New Roman"/>
              </a:rPr>
              <a:t>aspetti sociali </a:t>
            </a:r>
            <a:r>
              <a:rPr sz="1200" spc="-5" dirty="0">
                <a:latin typeface="Times New Roman"/>
                <a:cs typeface="Times New Roman"/>
              </a:rPr>
              <a:t>della religione. Durante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terrena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pochissime 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riguardo alla </a:t>
            </a:r>
            <a:r>
              <a:rPr sz="1200" dirty="0">
                <a:latin typeface="Times New Roman"/>
                <a:cs typeface="Times New Roman"/>
              </a:rPr>
              <a:t>socializzazione </a:t>
            </a:r>
            <a:r>
              <a:rPr sz="1200" spc="-5" dirty="0">
                <a:latin typeface="Times New Roman"/>
                <a:cs typeface="Times New Roman"/>
              </a:rPr>
              <a:t>della 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041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(1643.1) 146:3.11 </a:t>
            </a:r>
            <a:r>
              <a:rPr sz="1200" spc="-5" dirty="0">
                <a:latin typeface="Times New Roman"/>
                <a:cs typeface="Times New Roman"/>
              </a:rPr>
              <a:t>A Zabulon </a:t>
            </a:r>
            <a:r>
              <a:rPr sz="1200" dirty="0">
                <a:latin typeface="Times New Roman"/>
                <a:cs typeface="Times New Roman"/>
              </a:rPr>
              <a:t>la popolazione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razza mista, né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né Gentili, e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credettero realmente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Gesù,  nonostante avessero </a:t>
            </a:r>
            <a:r>
              <a:rPr sz="1200" dirty="0">
                <a:latin typeface="Times New Roman"/>
                <a:cs typeface="Times New Roman"/>
              </a:rPr>
              <a:t>inteso </a:t>
            </a:r>
            <a:r>
              <a:rPr sz="1200" spc="-5" dirty="0">
                <a:latin typeface="Times New Roman"/>
                <a:cs typeface="Times New Roman"/>
              </a:rPr>
              <a:t>parlare della guarigione dei malati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Cafarnao.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vangelo ad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Iron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(1643.2) 146:4.1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-10" dirty="0">
                <a:latin typeface="Times New Roman"/>
                <a:cs typeface="Times New Roman"/>
              </a:rPr>
              <a:t>Iron, </a:t>
            </a:r>
            <a:r>
              <a:rPr sz="1200" dirty="0">
                <a:latin typeface="Times New Roman"/>
                <a:cs typeface="Times New Roman"/>
              </a:rPr>
              <a:t>come in molte </a:t>
            </a:r>
            <a:r>
              <a:rPr sz="1200" spc="-5" dirty="0">
                <a:latin typeface="Times New Roman"/>
                <a:cs typeface="Times New Roman"/>
              </a:rPr>
              <a:t>città della </a:t>
            </a:r>
            <a:r>
              <a:rPr sz="1200" dirty="0">
                <a:latin typeface="Times New Roman"/>
                <a:cs typeface="Times New Roman"/>
              </a:rPr>
              <a:t>Galilea e </a:t>
            </a:r>
            <a:r>
              <a:rPr sz="1200" spc="-5" dirty="0">
                <a:latin typeface="Times New Roman"/>
                <a:cs typeface="Times New Roman"/>
              </a:rPr>
              <a:t>della Giudea, </a:t>
            </a:r>
            <a:r>
              <a:rPr sz="1200" dirty="0">
                <a:latin typeface="Times New Roman"/>
                <a:cs typeface="Times New Roman"/>
              </a:rPr>
              <a:t>anche le più </a:t>
            </a:r>
            <a:r>
              <a:rPr sz="1200" spc="-5" dirty="0">
                <a:latin typeface="Times New Roman"/>
                <a:cs typeface="Times New Roman"/>
              </a:rPr>
              <a:t>piccole, 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sinagoga, </a:t>
            </a:r>
            <a:r>
              <a:rPr sz="1200" dirty="0">
                <a:latin typeface="Times New Roman"/>
                <a:cs typeface="Times New Roman"/>
              </a:rPr>
              <a:t>e durante i primi  tempi del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sua abitudine parlare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sinagoghe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sabato. </a:t>
            </a:r>
            <a:r>
              <a:rPr sz="1200" spc="-5" dirty="0">
                <a:latin typeface="Times New Roman"/>
                <a:cs typeface="Times New Roman"/>
              </a:rPr>
              <a:t>Talvolta egli parlava nel </a:t>
            </a:r>
            <a:r>
              <a:rPr sz="1200" dirty="0">
                <a:latin typeface="Times New Roman"/>
                <a:cs typeface="Times New Roman"/>
              </a:rPr>
              <a:t>servizio del  mattino, e Pietro o uno </a:t>
            </a:r>
            <a:r>
              <a:rPr sz="1200" spc="-5" dirty="0">
                <a:latin typeface="Times New Roman"/>
                <a:cs typeface="Times New Roman"/>
              </a:rPr>
              <a:t>degli altri apostoli </a:t>
            </a:r>
            <a:r>
              <a:rPr sz="1200" dirty="0">
                <a:latin typeface="Times New Roman"/>
                <a:cs typeface="Times New Roman"/>
              </a:rPr>
              <a:t>predicava il </a:t>
            </a:r>
            <a:r>
              <a:rPr sz="1200" spc="-5" dirty="0">
                <a:latin typeface="Times New Roman"/>
                <a:cs typeface="Times New Roman"/>
              </a:rPr>
              <a:t>pomeriggio. </a:t>
            </a:r>
            <a:r>
              <a:rPr sz="1200" dirty="0">
                <a:latin typeface="Times New Roman"/>
                <a:cs typeface="Times New Roman"/>
              </a:rPr>
              <a:t>Gesù 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insegnavano e </a:t>
            </a:r>
            <a:r>
              <a:rPr sz="1200" spc="-5" dirty="0">
                <a:latin typeface="Times New Roman"/>
                <a:cs typeface="Times New Roman"/>
              </a:rPr>
              <a:t>predicavano spesso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nelle assemblee serali dei giorni feriali nella sinagoga. Benché </a:t>
            </a:r>
            <a:r>
              <a:rPr sz="1200" dirty="0">
                <a:latin typeface="Times New Roman"/>
                <a:cs typeface="Times New Roman"/>
              </a:rPr>
              <a:t>i capi religiosi </a:t>
            </a:r>
            <a:r>
              <a:rPr sz="1200" spc="-5" dirty="0">
                <a:latin typeface="Times New Roman"/>
                <a:cs typeface="Times New Roman"/>
              </a:rPr>
              <a:t>divenissero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antagonistici verso Gesù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esercitavano alcun controllo diretto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sinagoghe </a:t>
            </a:r>
            <a:r>
              <a:rPr sz="1200" dirty="0">
                <a:latin typeface="Times New Roman"/>
                <a:cs typeface="Times New Roman"/>
              </a:rPr>
              <a:t>fuori di </a:t>
            </a:r>
            <a:r>
              <a:rPr sz="1200" spc="-5" dirty="0">
                <a:latin typeface="Times New Roman"/>
                <a:cs typeface="Times New Roman"/>
              </a:rPr>
              <a:t>quella città.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seguito nel ministero  pubblico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essi riuscirono </a:t>
            </a:r>
            <a:r>
              <a:rPr sz="1200" dirty="0">
                <a:latin typeface="Times New Roman"/>
                <a:cs typeface="Times New Roman"/>
              </a:rPr>
              <a:t>a creare un tale </a:t>
            </a:r>
            <a:r>
              <a:rPr sz="1200" spc="-5" dirty="0">
                <a:latin typeface="Times New Roman"/>
                <a:cs typeface="Times New Roman"/>
              </a:rPr>
              <a:t>diffuso sentimento </a:t>
            </a:r>
            <a:r>
              <a:rPr sz="1200" dirty="0">
                <a:latin typeface="Times New Roman"/>
                <a:cs typeface="Times New Roman"/>
              </a:rPr>
              <a:t>di opposizione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da provocare </a:t>
            </a:r>
            <a:r>
              <a:rPr sz="1200" dirty="0">
                <a:latin typeface="Times New Roman"/>
                <a:cs typeface="Times New Roman"/>
              </a:rPr>
              <a:t>la chiusura quasi  </a:t>
            </a:r>
            <a:r>
              <a:rPr sz="1200" spc="-5" dirty="0">
                <a:latin typeface="Times New Roman"/>
                <a:cs typeface="Times New Roman"/>
              </a:rPr>
              <a:t>universale delle sinagoghe al suo insegnamento.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sinagoghe della </a:t>
            </a:r>
            <a:r>
              <a:rPr sz="1200" dirty="0">
                <a:latin typeface="Times New Roman"/>
                <a:cs typeface="Times New Roman"/>
              </a:rPr>
              <a:t>Galilea e della </a:t>
            </a:r>
            <a:r>
              <a:rPr sz="1200" spc="-5" dirty="0">
                <a:latin typeface="Times New Roman"/>
                <a:cs typeface="Times New Roman"/>
              </a:rPr>
              <a:t>Giudea gli erano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7209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(1643.3) 146:4.2 </a:t>
            </a:r>
            <a:r>
              <a:rPr sz="1200" spc="-10" dirty="0">
                <a:latin typeface="Times New Roman"/>
                <a:cs typeface="Times New Roman"/>
              </a:rPr>
              <a:t>Iron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luogo di </a:t>
            </a:r>
            <a:r>
              <a:rPr sz="1200" spc="-5" dirty="0">
                <a:latin typeface="Times New Roman"/>
                <a:cs typeface="Times New Roman"/>
              </a:rPr>
              <a:t>estese miniere </a:t>
            </a:r>
            <a:r>
              <a:rPr sz="1200" dirty="0">
                <a:latin typeface="Times New Roman"/>
                <a:cs typeface="Times New Roman"/>
              </a:rPr>
              <a:t>per quel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poiché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condiviso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del minatore,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soggiornava ad Iron passò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nelle miniere.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apostoli visitavano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predicavano nelle  pubbliche </a:t>
            </a:r>
            <a:r>
              <a:rPr sz="1200" dirty="0">
                <a:latin typeface="Times New Roman"/>
                <a:cs typeface="Times New Roman"/>
              </a:rPr>
              <a:t>piazze, </a:t>
            </a:r>
            <a:r>
              <a:rPr sz="1200" spc="-5" dirty="0">
                <a:latin typeface="Times New Roman"/>
                <a:cs typeface="Times New Roman"/>
              </a:rPr>
              <a:t>Gesù lavorava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miniere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questi lavoratori del </a:t>
            </a:r>
            <a:r>
              <a:rPr sz="1200" dirty="0">
                <a:latin typeface="Times New Roman"/>
                <a:cs typeface="Times New Roman"/>
              </a:rPr>
              <a:t>sottosuolo.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fama di </a:t>
            </a:r>
            <a:r>
              <a:rPr sz="1200" spc="-5" dirty="0">
                <a:latin typeface="Times New Roman"/>
                <a:cs typeface="Times New Roman"/>
              </a:rPr>
              <a:t>Gesù come guaritore si era </a:t>
            </a:r>
            <a:r>
              <a:rPr sz="1200" spc="5" dirty="0">
                <a:latin typeface="Times New Roman"/>
                <a:cs typeface="Times New Roman"/>
              </a:rPr>
              <a:t>diffusa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villaggio remoto,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ammalati </a:t>
            </a:r>
            <a:r>
              <a:rPr sz="1200" spc="-5" dirty="0">
                <a:latin typeface="Times New Roman"/>
                <a:cs typeface="Times New Roman"/>
              </a:rPr>
              <a:t>ed afflitti cercavano </a:t>
            </a:r>
            <a:r>
              <a:rPr sz="1200" dirty="0">
                <a:latin typeface="Times New Roman"/>
                <a:cs typeface="Times New Roman"/>
              </a:rPr>
              <a:t>aiuto dalle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mani, e molti </a:t>
            </a:r>
            <a:r>
              <a:rPr sz="1200" spc="-5" dirty="0">
                <a:latin typeface="Times New Roman"/>
                <a:cs typeface="Times New Roman"/>
              </a:rPr>
              <a:t>trassero grande </a:t>
            </a:r>
            <a:r>
              <a:rPr sz="1200" dirty="0">
                <a:latin typeface="Times New Roman"/>
                <a:cs typeface="Times New Roman"/>
              </a:rPr>
              <a:t>beneficio  </a:t>
            </a:r>
            <a:r>
              <a:rPr sz="1200" spc="-5" dirty="0">
                <a:latin typeface="Times New Roman"/>
                <a:cs typeface="Times New Roman"/>
              </a:rPr>
              <a:t>dal suo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guarigione. </a:t>
            </a:r>
            <a:r>
              <a:rPr sz="1200" dirty="0">
                <a:latin typeface="Times New Roman"/>
                <a:cs typeface="Times New Roman"/>
              </a:rPr>
              <a:t>Ma in nessuno di questi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compì un </a:t>
            </a:r>
            <a:r>
              <a:rPr sz="1200" spc="-5" dirty="0">
                <a:latin typeface="Times New Roman"/>
                <a:cs typeface="Times New Roman"/>
              </a:rPr>
              <a:t>cosiddetto miracolo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guarigione, </a:t>
            </a:r>
            <a:r>
              <a:rPr sz="1200" dirty="0">
                <a:latin typeface="Times New Roman"/>
                <a:cs typeface="Times New Roman"/>
              </a:rPr>
              <a:t>salvo in </a:t>
            </a:r>
            <a:r>
              <a:rPr sz="1200" spc="-5" dirty="0">
                <a:latin typeface="Times New Roman"/>
                <a:cs typeface="Times New Roman"/>
              </a:rPr>
              <a:t>quello  del lebbroso.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108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(1643.4) 146:4.3 </a:t>
            </a:r>
            <a:r>
              <a:rPr sz="1200" spc="-5" dirty="0">
                <a:latin typeface="Times New Roman"/>
                <a:cs typeface="Times New Roman"/>
              </a:rPr>
              <a:t>Nel tardo pomeriggio </a:t>
            </a:r>
            <a:r>
              <a:rPr sz="1200" dirty="0">
                <a:latin typeface="Times New Roman"/>
                <a:cs typeface="Times New Roman"/>
              </a:rPr>
              <a:t>del terzo </a:t>
            </a:r>
            <a:r>
              <a:rPr sz="1200" spc="-5" dirty="0">
                <a:latin typeface="Times New Roman"/>
                <a:cs typeface="Times New Roman"/>
              </a:rPr>
              <a:t>giorno ad Iron, mentre Gesù ritornava dalle miniere, si </a:t>
            </a:r>
            <a:r>
              <a:rPr sz="1200" dirty="0">
                <a:latin typeface="Times New Roman"/>
                <a:cs typeface="Times New Roman"/>
              </a:rPr>
              <a:t>trovò a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una  </a:t>
            </a:r>
            <a:r>
              <a:rPr sz="1200" spc="-5" dirty="0">
                <a:latin typeface="Times New Roman"/>
                <a:cs typeface="Times New Roman"/>
              </a:rPr>
              <a:t>stradicciola secondaria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al suo alloggio. Mentre si </a:t>
            </a:r>
            <a:r>
              <a:rPr sz="1200" dirty="0">
                <a:latin typeface="Times New Roman"/>
                <a:cs typeface="Times New Roman"/>
              </a:rPr>
              <a:t>avvicinava </a:t>
            </a:r>
            <a:r>
              <a:rPr sz="1200" spc="-5" dirty="0">
                <a:latin typeface="Times New Roman"/>
                <a:cs typeface="Times New Roman"/>
              </a:rPr>
              <a:t>al misero tugurio </a:t>
            </a:r>
            <a:r>
              <a:rPr sz="1200" dirty="0">
                <a:latin typeface="Times New Roman"/>
                <a:cs typeface="Times New Roman"/>
              </a:rPr>
              <a:t>di un lebbroso, </a:t>
            </a:r>
            <a:r>
              <a:rPr sz="1200" spc="-5" dirty="0">
                <a:latin typeface="Times New Roman"/>
                <a:cs typeface="Times New Roman"/>
              </a:rPr>
              <a:t>l’ammalato, che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aveva</a:t>
            </a:r>
            <a:endParaRPr sz="1200">
              <a:latin typeface="Times New Roman"/>
              <a:cs typeface="Times New Roman"/>
            </a:endParaRPr>
          </a:p>
          <a:p>
            <a:pPr marL="63500" marR="647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sentito parlare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guaritore, osò accostarglisi mentre </a:t>
            </a:r>
            <a:r>
              <a:rPr sz="1200" dirty="0">
                <a:latin typeface="Times New Roman"/>
                <a:cs typeface="Times New Roman"/>
              </a:rPr>
              <a:t>passava </a:t>
            </a:r>
            <a:r>
              <a:rPr sz="1200" spc="-5" dirty="0">
                <a:latin typeface="Times New Roman"/>
                <a:cs typeface="Times New Roman"/>
              </a:rPr>
              <a:t>davanti alla sua porta, dicendogli inginocchiato </a:t>
            </a:r>
            <a:r>
              <a:rPr sz="1200" dirty="0">
                <a:latin typeface="Times New Roman"/>
                <a:cs typeface="Times New Roman"/>
              </a:rPr>
              <a:t>davanti  a lui: </a:t>
            </a:r>
            <a:r>
              <a:rPr sz="1200" spc="-5" dirty="0">
                <a:latin typeface="Times New Roman"/>
                <a:cs typeface="Times New Roman"/>
              </a:rPr>
              <a:t>“Signore,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tu lo volessi, </a:t>
            </a:r>
            <a:r>
              <a:rPr sz="1200" spc="-5" dirty="0">
                <a:latin typeface="Times New Roman"/>
                <a:cs typeface="Times New Roman"/>
              </a:rPr>
              <a:t>potresti purificarmi. Ho </a:t>
            </a:r>
            <a:r>
              <a:rPr sz="1200" dirty="0">
                <a:latin typeface="Times New Roman"/>
                <a:cs typeface="Times New Roman"/>
              </a:rPr>
              <a:t>udito 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dei tuoi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entrerei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se potessi  </a:t>
            </a:r>
            <a:r>
              <a:rPr sz="1200" spc="-5" dirty="0">
                <a:latin typeface="Times New Roman"/>
                <a:cs typeface="Times New Roman"/>
              </a:rPr>
              <a:t>essere purificato.”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lebbroso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modo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era proibito </a:t>
            </a:r>
            <a:r>
              <a:rPr sz="1200" spc="-5" dirty="0">
                <a:latin typeface="Times New Roman"/>
                <a:cs typeface="Times New Roman"/>
              </a:rPr>
              <a:t>ai lebbrosi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frequentare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d’impegnarsi </a:t>
            </a:r>
            <a:r>
              <a:rPr sz="1200" dirty="0">
                <a:latin typeface="Times New Roman"/>
                <a:cs typeface="Times New Roman"/>
              </a:rPr>
              <a:t>in altro modo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culto pubblico. </a:t>
            </a:r>
            <a:r>
              <a:rPr sz="1200" spc="-5" dirty="0">
                <a:latin typeface="Times New Roman"/>
                <a:cs typeface="Times New Roman"/>
              </a:rPr>
              <a:t>Quest’uomo credeva </a:t>
            </a:r>
            <a:r>
              <a:rPr sz="1200" dirty="0">
                <a:latin typeface="Times New Roman"/>
                <a:cs typeface="Times New Roman"/>
              </a:rPr>
              <a:t>realmente di non poter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accolto </a:t>
            </a:r>
            <a:r>
              <a:rPr sz="1200" spc="-5" dirty="0">
                <a:latin typeface="Times New Roman"/>
                <a:cs typeface="Times New Roman"/>
              </a:rPr>
              <a:t>nel regno futuro </a:t>
            </a:r>
            <a:r>
              <a:rPr sz="1200" spc="5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63500" marR="1257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ottenuto la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lebbra.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vide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afflizione </a:t>
            </a:r>
            <a:r>
              <a:rPr sz="1200" dirty="0">
                <a:latin typeface="Times New Roman"/>
                <a:cs typeface="Times New Roman"/>
              </a:rPr>
              <a:t>e udì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parole di fede </a:t>
            </a:r>
            <a:r>
              <a:rPr sz="1200" spc="-5" dirty="0">
                <a:latin typeface="Times New Roman"/>
                <a:cs typeface="Times New Roman"/>
              </a:rPr>
              <a:t>tenace, </a:t>
            </a:r>
            <a:r>
              <a:rPr sz="1200" dirty="0">
                <a:latin typeface="Times New Roman"/>
                <a:cs typeface="Times New Roman"/>
              </a:rPr>
              <a:t>il suo 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umano fu </a:t>
            </a:r>
            <a:r>
              <a:rPr sz="1200" spc="-5" dirty="0">
                <a:latin typeface="Times New Roman"/>
                <a:cs typeface="Times New Roman"/>
              </a:rPr>
              <a:t>toccato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fu mossa dalla compassione.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guardava, </a:t>
            </a:r>
            <a:r>
              <a:rPr sz="1200" dirty="0">
                <a:latin typeface="Times New Roman"/>
                <a:cs typeface="Times New Roman"/>
              </a:rPr>
              <a:t>l’uomo si prostrò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lui in  </a:t>
            </a:r>
            <a:r>
              <a:rPr sz="1200" spc="-5" dirty="0">
                <a:latin typeface="Times New Roman"/>
                <a:cs typeface="Times New Roman"/>
              </a:rPr>
              <a:t>adorazione. Allora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stese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e, toccandolo, disse: “Lo voglio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sii purificato.”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immediatamente egli fu  guarito;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lebbra aveva cessato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affliggerlo.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23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(1643.5) 146:4.4 </a:t>
            </a:r>
            <a:r>
              <a:rPr sz="1200" spc="-5" dirty="0">
                <a:latin typeface="Times New Roman"/>
                <a:cs typeface="Times New Roman"/>
              </a:rPr>
              <a:t>Dopo che Gesù ebbe rialzato </a:t>
            </a:r>
            <a:r>
              <a:rPr sz="1200" dirty="0">
                <a:latin typeface="Times New Roman"/>
                <a:cs typeface="Times New Roman"/>
              </a:rPr>
              <a:t>l’uomo in </a:t>
            </a:r>
            <a:r>
              <a:rPr sz="1200" spc="-5" dirty="0">
                <a:latin typeface="Times New Roman"/>
                <a:cs typeface="Times New Roman"/>
              </a:rPr>
              <a:t>piedi, gli </a:t>
            </a:r>
            <a:r>
              <a:rPr sz="1200" dirty="0">
                <a:latin typeface="Times New Roman"/>
                <a:cs typeface="Times New Roman"/>
              </a:rPr>
              <a:t>ordinò: </a:t>
            </a:r>
            <a:r>
              <a:rPr sz="1200" spc="-5" dirty="0">
                <a:latin typeface="Times New Roman"/>
                <a:cs typeface="Times New Roman"/>
              </a:rPr>
              <a:t>“Bada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a nessuno della tua </a:t>
            </a:r>
            <a:r>
              <a:rPr sz="1200" spc="-5" dirty="0">
                <a:latin typeface="Times New Roman"/>
                <a:cs typeface="Times New Roman"/>
              </a:rPr>
              <a:t>guarigione,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vai </a:t>
            </a:r>
            <a:r>
              <a:rPr sz="1200" dirty="0">
                <a:latin typeface="Times New Roman"/>
                <a:cs typeface="Times New Roman"/>
              </a:rPr>
              <a:t>piuttosto in </a:t>
            </a:r>
            <a:r>
              <a:rPr sz="1200" spc="-5" dirty="0">
                <a:latin typeface="Times New Roman"/>
                <a:cs typeface="Times New Roman"/>
              </a:rPr>
              <a:t>pace 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affari, mostrandoti ai sacerdoti </a:t>
            </a:r>
            <a:r>
              <a:rPr sz="1200" dirty="0">
                <a:latin typeface="Times New Roman"/>
                <a:cs typeface="Times New Roman"/>
              </a:rPr>
              <a:t>e offrendo i sacrifici </a:t>
            </a:r>
            <a:r>
              <a:rPr sz="1200" spc="-5" dirty="0">
                <a:latin typeface="Times New Roman"/>
                <a:cs typeface="Times New Roman"/>
              </a:rPr>
              <a:t>comandati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a testimonianza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 </a:t>
            </a:r>
            <a:r>
              <a:rPr sz="1200" spc="-5" dirty="0">
                <a:latin typeface="Times New Roman"/>
                <a:cs typeface="Times New Roman"/>
              </a:rPr>
              <a:t>purificazione.” Ma quest’uomo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come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ordinato. </a:t>
            </a:r>
            <a:r>
              <a:rPr sz="1200" dirty="0">
                <a:latin typeface="Times New Roman"/>
                <a:cs typeface="Times New Roman"/>
              </a:rPr>
              <a:t>Cominciò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girare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cittadina </a:t>
            </a:r>
            <a:r>
              <a:rPr sz="1200" dirty="0">
                <a:latin typeface="Times New Roman"/>
                <a:cs typeface="Times New Roman"/>
              </a:rPr>
              <a:t>dicendo </a:t>
            </a:r>
            <a:r>
              <a:rPr sz="1200" spc="-5" dirty="0">
                <a:latin typeface="Times New Roman"/>
                <a:cs typeface="Times New Roman"/>
              </a:rPr>
              <a:t>che 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guarito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lebbra,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conosciuto in tutto il </a:t>
            </a:r>
            <a:r>
              <a:rPr sz="1200" spc="-5" dirty="0">
                <a:latin typeface="Times New Roman"/>
                <a:cs typeface="Times New Roman"/>
              </a:rPr>
              <a:t>villaggio,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poteva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chiaramente che era </a:t>
            </a:r>
            <a:r>
              <a:rPr sz="1200" spc="5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purificato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malattia.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andò dai </a:t>
            </a:r>
            <a:r>
              <a:rPr sz="1200" dirty="0">
                <a:latin typeface="Times New Roman"/>
                <a:cs typeface="Times New Roman"/>
              </a:rPr>
              <a:t>sacerdoti </a:t>
            </a:r>
            <a:r>
              <a:rPr sz="1200" spc="-5" dirty="0">
                <a:latin typeface="Times New Roman"/>
                <a:cs typeface="Times New Roman"/>
              </a:rPr>
              <a:t>come Gesù 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prescritto. </a:t>
            </a:r>
            <a:r>
              <a:rPr sz="1200" dirty="0">
                <a:latin typeface="Times New Roman"/>
                <a:cs typeface="Times New Roman"/>
              </a:rPr>
              <a:t>Come risultato della </a:t>
            </a:r>
            <a:r>
              <a:rPr sz="1200" spc="-5" dirty="0">
                <a:latin typeface="Times New Roman"/>
                <a:cs typeface="Times New Roman"/>
              </a:rPr>
              <a:t>sua diffusione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340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che Gesù l’aveva guarito,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fu pressato dagli ammalati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fu obbligato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alzarsi 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e a 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villaggio.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entrò </a:t>
            </a:r>
            <a:r>
              <a:rPr sz="1200" dirty="0">
                <a:latin typeface="Times New Roman"/>
                <a:cs typeface="Times New Roman"/>
              </a:rPr>
              <a:t>di nuovo in </a:t>
            </a:r>
            <a:r>
              <a:rPr sz="1200" spc="-5" dirty="0">
                <a:latin typeface="Times New Roman"/>
                <a:cs typeface="Times New Roman"/>
              </a:rPr>
              <a:t>città, rimase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in periferia, vicino alle </a:t>
            </a:r>
            <a:r>
              <a:rPr sz="1200" spc="-5" dirty="0">
                <a:latin typeface="Times New Roman"/>
                <a:cs typeface="Times New Roman"/>
              </a:rPr>
              <a:t>miniere, </a:t>
            </a:r>
            <a:r>
              <a:rPr sz="1200" dirty="0">
                <a:latin typeface="Times New Roman"/>
                <a:cs typeface="Times New Roman"/>
              </a:rPr>
              <a:t>continuando </a:t>
            </a:r>
            <a:r>
              <a:rPr sz="1200" spc="-5" dirty="0">
                <a:latin typeface="Times New Roman"/>
                <a:cs typeface="Times New Roman"/>
              </a:rPr>
              <a:t>ad  istruire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minatori credenti sul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5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(1644.1) 146:4.5 </a:t>
            </a:r>
            <a:r>
              <a:rPr sz="1200" spc="-5" dirty="0">
                <a:latin typeface="Times New Roman"/>
                <a:cs typeface="Times New Roman"/>
              </a:rPr>
              <a:t>Questa guarigione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lebbroso era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cosiddetto miracolo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aveva compiuto </a:t>
            </a:r>
            <a:r>
              <a:rPr sz="1200" dirty="0">
                <a:latin typeface="Times New Roman"/>
                <a:cs typeface="Times New Roman"/>
              </a:rPr>
              <a:t>intenzionalmente e  </a:t>
            </a:r>
            <a:r>
              <a:rPr sz="1200" spc="-5" dirty="0">
                <a:latin typeface="Times New Roman"/>
                <a:cs typeface="Times New Roman"/>
              </a:rPr>
              <a:t>deliberatamente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un caso di </a:t>
            </a:r>
            <a:r>
              <a:rPr sz="1200" spc="-5" dirty="0">
                <a:latin typeface="Times New Roman"/>
                <a:cs typeface="Times New Roman"/>
              </a:rPr>
              <a:t>reale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lebbra.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(1644.2) 146:4.6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spc="-10" dirty="0">
                <a:latin typeface="Times New Roman"/>
                <a:cs typeface="Times New Roman"/>
              </a:rPr>
              <a:t>Iron </a:t>
            </a:r>
            <a:r>
              <a:rPr sz="1200" spc="-5" dirty="0">
                <a:latin typeface="Times New Roman"/>
                <a:cs typeface="Times New Roman"/>
              </a:rPr>
              <a:t>essi 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Giscala,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a proclamare il </a:t>
            </a:r>
            <a:r>
              <a:rPr sz="1200" spc="-5" dirty="0">
                <a:latin typeface="Times New Roman"/>
                <a:cs typeface="Times New Roman"/>
              </a:rPr>
              <a:t>vangelo,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partirono per Corazin, </a:t>
            </a:r>
            <a:r>
              <a:rPr sz="1200" dirty="0">
                <a:latin typeface="Times New Roman"/>
                <a:cs typeface="Times New Roman"/>
              </a:rPr>
              <a:t>dove  </a:t>
            </a:r>
            <a:r>
              <a:rPr sz="1200" spc="-5" dirty="0">
                <a:latin typeface="Times New Roman"/>
                <a:cs typeface="Times New Roman"/>
              </a:rPr>
              <a:t>trascorsero quasi </a:t>
            </a:r>
            <a:r>
              <a:rPr sz="1200" dirty="0">
                <a:latin typeface="Times New Roman"/>
                <a:cs typeface="Times New Roman"/>
              </a:rPr>
              <a:t>una settimana </a:t>
            </a:r>
            <a:r>
              <a:rPr sz="1200" spc="-5" dirty="0">
                <a:latin typeface="Times New Roman"/>
                <a:cs typeface="Times New Roman"/>
              </a:rPr>
              <a:t>predicando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novella; </a:t>
            </a:r>
            <a:r>
              <a:rPr sz="1200" dirty="0">
                <a:latin typeface="Times New Roman"/>
                <a:cs typeface="Times New Roman"/>
              </a:rPr>
              <a:t>ma non riuscirono a conquistare molti </a:t>
            </a:r>
            <a:r>
              <a:rPr sz="1200" spc="-5" dirty="0">
                <a:latin typeface="Times New Roman"/>
                <a:cs typeface="Times New Roman"/>
              </a:rPr>
              <a:t>credenti al regno </a:t>
            </a:r>
            <a:r>
              <a:rPr sz="1200" dirty="0">
                <a:latin typeface="Times New Roman"/>
                <a:cs typeface="Times New Roman"/>
              </a:rPr>
              <a:t>a Corazin.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posto in </a:t>
            </a:r>
            <a:r>
              <a:rPr sz="1200" spc="-5" dirty="0">
                <a:latin typeface="Times New Roman"/>
                <a:cs typeface="Times New Roman"/>
              </a:rPr>
              <a:t>cui Gesù aveva insegnato,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incontrato </a:t>
            </a:r>
            <a:r>
              <a:rPr sz="1200" dirty="0">
                <a:latin typeface="Times New Roman"/>
                <a:cs typeface="Times New Roman"/>
              </a:rPr>
              <a:t>un rifiuto così </a:t>
            </a:r>
            <a:r>
              <a:rPr sz="1200" spc="-5" dirty="0">
                <a:latin typeface="Times New Roman"/>
                <a:cs typeface="Times New Roman"/>
              </a:rPr>
              <a:t>generale del suo </a:t>
            </a:r>
            <a:r>
              <a:rPr sz="1200" dirty="0">
                <a:latin typeface="Times New Roman"/>
                <a:cs typeface="Times New Roman"/>
              </a:rPr>
              <a:t>messaggio.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Corazin fu  molto </a:t>
            </a:r>
            <a:r>
              <a:rPr sz="1200" spc="-5" dirty="0">
                <a:latin typeface="Times New Roman"/>
                <a:cs typeface="Times New Roman"/>
              </a:rPr>
              <a:t>deprimente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degli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Andrea ed </a:t>
            </a:r>
            <a:r>
              <a:rPr sz="1200" dirty="0">
                <a:latin typeface="Times New Roman"/>
                <a:cs typeface="Times New Roman"/>
              </a:rPr>
              <a:t>Abner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sostenere 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dei loro  </a:t>
            </a:r>
            <a:r>
              <a:rPr sz="1200" spc="-5" dirty="0">
                <a:latin typeface="Times New Roman"/>
                <a:cs typeface="Times New Roman"/>
              </a:rPr>
              <a:t>compagni. </a:t>
            </a:r>
            <a:r>
              <a:rPr sz="1200" dirty="0">
                <a:latin typeface="Times New Roman"/>
                <a:cs typeface="Times New Roman"/>
              </a:rPr>
              <a:t>Poi, </a:t>
            </a:r>
            <a:r>
              <a:rPr sz="1200" spc="-5" dirty="0">
                <a:latin typeface="Times New Roman"/>
                <a:cs typeface="Times New Roman"/>
              </a:rPr>
              <a:t>attraversando tranquillamente Cafarnao, essi </a:t>
            </a:r>
            <a:r>
              <a:rPr sz="1200" dirty="0">
                <a:latin typeface="Times New Roman"/>
                <a:cs typeface="Times New Roman"/>
              </a:rPr>
              <a:t>andarono </a:t>
            </a:r>
            <a:r>
              <a:rPr sz="1200" spc="-5" dirty="0">
                <a:latin typeface="Times New Roman"/>
                <a:cs typeface="Times New Roman"/>
              </a:rPr>
              <a:t>al villaggio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Madon, </a:t>
            </a:r>
            <a:r>
              <a:rPr sz="1200" dirty="0">
                <a:latin typeface="Times New Roman"/>
                <a:cs typeface="Times New Roman"/>
              </a:rPr>
              <a:t>dove riuscirono un po’ </a:t>
            </a:r>
            <a:r>
              <a:rPr sz="1200" spc="-5" dirty="0">
                <a:latin typeface="Times New Roman"/>
                <a:cs typeface="Times New Roman"/>
              </a:rPr>
              <a:t>meglio. </a:t>
            </a:r>
            <a:r>
              <a:rPr sz="1200" dirty="0">
                <a:latin typeface="Times New Roman"/>
                <a:cs typeface="Times New Roman"/>
              </a:rPr>
              <a:t>Nella  mente </a:t>
            </a:r>
            <a:r>
              <a:rPr sz="1200" spc="-5" dirty="0">
                <a:latin typeface="Times New Roman"/>
                <a:cs typeface="Times New Roman"/>
              </a:rPr>
              <a:t>della 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apostoli prevaleva l’idea </a:t>
            </a:r>
            <a:r>
              <a:rPr sz="1200" dirty="0">
                <a:latin typeface="Times New Roman"/>
                <a:cs typeface="Times New Roman"/>
              </a:rPr>
              <a:t>che il loro insuccesso </a:t>
            </a:r>
            <a:r>
              <a:rPr sz="1200" spc="-5" dirty="0">
                <a:latin typeface="Times New Roman"/>
                <a:cs typeface="Times New Roman"/>
              </a:rPr>
              <a:t>nelle città recentemente </a:t>
            </a:r>
            <a:r>
              <a:rPr sz="1200" dirty="0">
                <a:latin typeface="Times New Roman"/>
                <a:cs typeface="Times New Roman"/>
              </a:rPr>
              <a:t>visitate </a:t>
            </a:r>
            <a:r>
              <a:rPr sz="1200" spc="-5" dirty="0">
                <a:latin typeface="Times New Roman"/>
                <a:cs typeface="Times New Roman"/>
              </a:rPr>
              <a:t>fosse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dovuto</a:t>
            </a:r>
            <a:endParaRPr sz="1200">
              <a:latin typeface="Times New Roman"/>
              <a:cs typeface="Times New Roman"/>
            </a:endParaRPr>
          </a:p>
          <a:p>
            <a:pPr marL="76200" marR="41655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all’insistenza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si astenessero, nel loro insegnamento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predicazione, dal </a:t>
            </a:r>
            <a:r>
              <a:rPr sz="1200" dirty="0">
                <a:latin typeface="Times New Roman"/>
                <a:cs typeface="Times New Roman"/>
              </a:rPr>
              <a:t>riferirsi a lui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guaritore.  </a:t>
            </a:r>
            <a:r>
              <a:rPr sz="1200" spc="-5" dirty="0">
                <a:latin typeface="Times New Roman"/>
                <a:cs typeface="Times New Roman"/>
              </a:rPr>
              <a:t>Quanto desideravano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purificasse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lebbroso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manifestasse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suo potere per attirare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popolo!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restò insensibile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pressanti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sollecitazioni.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Di ritorno 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Cana</a:t>
            </a:r>
            <a:endParaRPr sz="1600">
              <a:latin typeface="Times New Roman"/>
              <a:cs typeface="Times New Roman"/>
            </a:endParaRPr>
          </a:p>
          <a:p>
            <a:pPr marL="76200" marR="13589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(1644.3) 146:5.1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apostolico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incoraggiato quando Gesù </a:t>
            </a:r>
            <a:r>
              <a:rPr sz="1200" dirty="0">
                <a:latin typeface="Times New Roman"/>
                <a:cs typeface="Times New Roman"/>
              </a:rPr>
              <a:t>annunciò: </a:t>
            </a:r>
            <a:r>
              <a:rPr sz="1200" spc="-5" dirty="0">
                <a:latin typeface="Times New Roman"/>
                <a:cs typeface="Times New Roman"/>
              </a:rPr>
              <a:t>“Domani andremo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Cana.”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sapevano </a:t>
            </a:r>
            <a:r>
              <a:rPr sz="1200" dirty="0">
                <a:latin typeface="Times New Roman"/>
                <a:cs typeface="Times New Roman"/>
              </a:rPr>
              <a:t>che a  </a:t>
            </a:r>
            <a:r>
              <a:rPr sz="1200" spc="-5" dirty="0">
                <a:latin typeface="Times New Roman"/>
                <a:cs typeface="Times New Roman"/>
              </a:rPr>
              <a:t>Cana avrebbero </a:t>
            </a:r>
            <a:r>
              <a:rPr sz="1200" dirty="0">
                <a:latin typeface="Times New Roman"/>
                <a:cs typeface="Times New Roman"/>
              </a:rPr>
              <a:t>incontrato un </a:t>
            </a:r>
            <a:r>
              <a:rPr sz="1200" spc="-5" dirty="0">
                <a:latin typeface="Times New Roman"/>
                <a:cs typeface="Times New Roman"/>
              </a:rPr>
              <a:t>uditorio amichevole, perché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là. Essi stavano operando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nel loro </a:t>
            </a:r>
            <a:r>
              <a:rPr sz="1200" spc="5" dirty="0">
                <a:latin typeface="Times New Roman"/>
                <a:cs typeface="Times New Roman"/>
              </a:rPr>
              <a:t>lavoro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gente nel regno quando,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giorno, arrivò </a:t>
            </a:r>
            <a:r>
              <a:rPr sz="1200" dirty="0">
                <a:latin typeface="Times New Roman"/>
                <a:cs typeface="Times New Roman"/>
              </a:rPr>
              <a:t>a Cana un cittadino </a:t>
            </a:r>
            <a:r>
              <a:rPr sz="1200" spc="-5" dirty="0">
                <a:latin typeface="Times New Roman"/>
                <a:cs typeface="Times New Roman"/>
              </a:rPr>
              <a:t>eminente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Tito,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parziale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403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381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credente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figlio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gravemente </a:t>
            </a:r>
            <a:r>
              <a:rPr sz="1200" dirty="0">
                <a:latin typeface="Times New Roman"/>
                <a:cs typeface="Times New Roman"/>
              </a:rPr>
              <a:t>ammalato.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sentito </a:t>
            </a:r>
            <a:r>
              <a:rPr sz="1200" spc="-5" dirty="0">
                <a:latin typeface="Times New Roman"/>
                <a:cs typeface="Times New Roman"/>
              </a:rPr>
              <a:t>che Gesù 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Cana,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si affrettò ad </a:t>
            </a:r>
            <a:r>
              <a:rPr sz="1200" dirty="0">
                <a:latin typeface="Times New Roman"/>
                <a:cs typeface="Times New Roman"/>
              </a:rPr>
              <a:t>andarlo a  </a:t>
            </a:r>
            <a:r>
              <a:rPr sz="1200" spc="-5" dirty="0">
                <a:latin typeface="Times New Roman"/>
                <a:cs typeface="Times New Roman"/>
              </a:rPr>
              <a:t>trovare.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pensavano 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potesse guarire </a:t>
            </a:r>
            <a:r>
              <a:rPr sz="1200" dirty="0">
                <a:latin typeface="Times New Roman"/>
                <a:cs typeface="Times New Roman"/>
              </a:rPr>
              <a:t>qualsiasi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malattia.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(1644.4) 146:5.2 </a:t>
            </a:r>
            <a:r>
              <a:rPr sz="1200" spc="-5" dirty="0">
                <a:latin typeface="Times New Roman"/>
                <a:cs typeface="Times New Roman"/>
              </a:rPr>
              <a:t>Quando questo </a:t>
            </a:r>
            <a:r>
              <a:rPr sz="1200" dirty="0">
                <a:latin typeface="Times New Roman"/>
                <a:cs typeface="Times New Roman"/>
              </a:rPr>
              <a:t>nobiluomo ebbe </a:t>
            </a:r>
            <a:r>
              <a:rPr sz="1200" spc="-5" dirty="0">
                <a:latin typeface="Times New Roman"/>
                <a:cs typeface="Times New Roman"/>
              </a:rPr>
              <a:t>trovato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Cana, </a:t>
            </a:r>
            <a:r>
              <a:rPr sz="1200" dirty="0">
                <a:latin typeface="Times New Roman"/>
                <a:cs typeface="Times New Roman"/>
              </a:rPr>
              <a:t>lo supplicò 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in fretta </a:t>
            </a:r>
            <a:r>
              <a:rPr sz="1200" spc="-5" dirty="0">
                <a:latin typeface="Times New Roman"/>
                <a:cs typeface="Times New Roman"/>
              </a:rPr>
              <a:t>per Cafarnao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guarire suo figlio  malato. Mentre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ansiosa </a:t>
            </a:r>
            <a:r>
              <a:rPr sz="1200" spc="-5" dirty="0">
                <a:latin typeface="Times New Roman"/>
                <a:cs typeface="Times New Roman"/>
              </a:rPr>
              <a:t>attesa, Gesù, guardando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malato, disse: “Per quanto tempo </a:t>
            </a:r>
            <a:r>
              <a:rPr sz="1200" spc="5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sopporterò?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in mezzo a voi, ma </a:t>
            </a:r>
            <a:r>
              <a:rPr sz="1200" spc="-5" dirty="0">
                <a:latin typeface="Times New Roman"/>
                <a:cs typeface="Times New Roman"/>
              </a:rPr>
              <a:t>se non vedete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scorgete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prodigi rifiutate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credere.” Ma </a:t>
            </a:r>
            <a:r>
              <a:rPr sz="1200" dirty="0">
                <a:latin typeface="Times New Roman"/>
                <a:cs typeface="Times New Roman"/>
              </a:rPr>
              <a:t>il  nobiluomo </a:t>
            </a:r>
            <a:r>
              <a:rPr sz="1200" spc="-5" dirty="0">
                <a:latin typeface="Times New Roman"/>
                <a:cs typeface="Times New Roman"/>
              </a:rPr>
              <a:t>supplicò Gesù, dicendo: </a:t>
            </a:r>
            <a:r>
              <a:rPr sz="1200" dirty="0">
                <a:latin typeface="Times New Roman"/>
                <a:cs typeface="Times New Roman"/>
              </a:rPr>
              <a:t>“Mio Signore, io </a:t>
            </a:r>
            <a:r>
              <a:rPr sz="1200" spc="-5" dirty="0">
                <a:latin typeface="Times New Roman"/>
                <a:cs typeface="Times New Roman"/>
              </a:rPr>
              <a:t>credo,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vieni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figlio muoia, perché </a:t>
            </a:r>
            <a:r>
              <a:rPr sz="1200" dirty="0">
                <a:latin typeface="Times New Roman"/>
                <a:cs typeface="Times New Roman"/>
              </a:rPr>
              <a:t>quando l’ho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spc="5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in punto di </a:t>
            </a:r>
            <a:r>
              <a:rPr sz="1200" spc="-5" dirty="0">
                <a:latin typeface="Times New Roman"/>
                <a:cs typeface="Times New Roman"/>
              </a:rPr>
              <a:t>morte.”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chinato </a:t>
            </a:r>
            <a:r>
              <a:rPr sz="1200" dirty="0">
                <a:latin typeface="Times New Roman"/>
                <a:cs typeface="Times New Roman"/>
              </a:rPr>
              <a:t>la testa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istante in </a:t>
            </a:r>
            <a:r>
              <a:rPr sz="1200" spc="-5" dirty="0">
                <a:latin typeface="Times New Roman"/>
                <a:cs typeface="Times New Roman"/>
              </a:rPr>
              <a:t>silenziosa meditazione, Gesù improvvisamente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“Ritorna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tua; tuo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vivrà.” Tito </a:t>
            </a:r>
            <a:r>
              <a:rPr sz="1200" spc="-5" dirty="0">
                <a:latin typeface="Times New Roman"/>
                <a:cs typeface="Times New Roman"/>
              </a:rPr>
              <a:t>credette alle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affrettò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tornando, i suoi  </a:t>
            </a:r>
            <a:r>
              <a:rPr sz="1200" spc="-5" dirty="0">
                <a:latin typeface="Times New Roman"/>
                <a:cs typeface="Times New Roman"/>
              </a:rPr>
              <a:t>servi uscirono incontro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dicendo: “Rallegrati, perché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migliorato </a:t>
            </a:r>
            <a:r>
              <a:rPr sz="1200" dirty="0">
                <a:latin typeface="Times New Roman"/>
                <a:cs typeface="Times New Roman"/>
              </a:rPr>
              <a:t>— vive.”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Tito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loro a quale ora il  </a:t>
            </a:r>
            <a:r>
              <a:rPr sz="1200" spc="-5" dirty="0">
                <a:latin typeface="Times New Roman"/>
                <a:cs typeface="Times New Roman"/>
              </a:rPr>
              <a:t>ragazzo aveva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migliorare, </a:t>
            </a:r>
            <a:r>
              <a:rPr sz="1200" dirty="0">
                <a:latin typeface="Times New Roman"/>
                <a:cs typeface="Times New Roman"/>
              </a:rPr>
              <a:t>e quando i </a:t>
            </a:r>
            <a:r>
              <a:rPr sz="1200" spc="-5" dirty="0">
                <a:latin typeface="Times New Roman"/>
                <a:cs typeface="Times New Roman"/>
              </a:rPr>
              <a:t>servi risposero “ieri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settima ora </a:t>
            </a:r>
            <a:r>
              <a:rPr sz="1200" dirty="0">
                <a:latin typeface="Times New Roman"/>
                <a:cs typeface="Times New Roman"/>
              </a:rPr>
              <a:t>la febbre l’ha </a:t>
            </a:r>
            <a:r>
              <a:rPr sz="1200" spc="-5" dirty="0">
                <a:latin typeface="Times New Roman"/>
                <a:cs typeface="Times New Roman"/>
              </a:rPr>
              <a:t>lasciato”,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ricordò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quell’ora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detto: “Tuo figlio </a:t>
            </a:r>
            <a:r>
              <a:rPr sz="1200" dirty="0">
                <a:latin typeface="Times New Roman"/>
                <a:cs typeface="Times New Roman"/>
              </a:rPr>
              <a:t>vivrà.” E Tito da </a:t>
            </a:r>
            <a:r>
              <a:rPr sz="1200" spc="-5" dirty="0">
                <a:latin typeface="Times New Roman"/>
                <a:cs typeface="Times New Roman"/>
              </a:rPr>
              <a:t>allora credette 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cuore, ed </a:t>
            </a:r>
            <a:r>
              <a:rPr sz="1200" dirty="0">
                <a:latin typeface="Times New Roman"/>
                <a:cs typeface="Times New Roman"/>
              </a:rPr>
              <a:t>anche  tutta la </a:t>
            </a:r>
            <a:r>
              <a:rPr sz="1200" spc="-5" dirty="0">
                <a:latin typeface="Times New Roman"/>
                <a:cs typeface="Times New Roman"/>
              </a:rPr>
              <a:t>sua famiglia credette. Questo figlio </a:t>
            </a:r>
            <a:r>
              <a:rPr sz="1200" dirty="0">
                <a:latin typeface="Times New Roman"/>
                <a:cs typeface="Times New Roman"/>
              </a:rPr>
              <a:t>divenne un potente ministro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sacrificò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con coloro </a:t>
            </a:r>
            <a:r>
              <a:rPr sz="1200" dirty="0">
                <a:latin typeface="Times New Roman"/>
                <a:cs typeface="Times New Roman"/>
              </a:rPr>
              <a:t>che  morirono a Roma. Sebbene tutto il </a:t>
            </a:r>
            <a:r>
              <a:rPr sz="1200" spc="-5" dirty="0">
                <a:latin typeface="Times New Roman"/>
                <a:cs typeface="Times New Roman"/>
              </a:rPr>
              <a:t>casato </a:t>
            </a:r>
            <a:r>
              <a:rPr sz="1200" dirty="0">
                <a:latin typeface="Times New Roman"/>
                <a:cs typeface="Times New Roman"/>
              </a:rPr>
              <a:t>di Tito, i </a:t>
            </a:r>
            <a:r>
              <a:rPr sz="1200" spc="-5" dirty="0">
                <a:latin typeface="Times New Roman"/>
                <a:cs typeface="Times New Roman"/>
              </a:rPr>
              <a:t>loro amici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gli apostoli abbiano considerato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episodio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miracolo, </a:t>
            </a:r>
            <a:r>
              <a:rPr sz="1200" dirty="0">
                <a:latin typeface="Times New Roman"/>
                <a:cs typeface="Times New Roman"/>
              </a:rPr>
              <a:t>non lo fu. Almeno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un miracolo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malattia fisica.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precognizione concernente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della legge naturale, </a:t>
            </a:r>
            <a:r>
              <a:rPr sz="1200" dirty="0">
                <a:latin typeface="Times New Roman"/>
                <a:cs typeface="Times New Roman"/>
              </a:rPr>
              <a:t>il genere di conoscenza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Gesù fece frequentemente ricorso </a:t>
            </a:r>
            <a:r>
              <a:rPr sz="1200" spc="10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battesimo.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0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(1645.1) 146:5.3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10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costretto ad allontanarsi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Cana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dell’eccessivo interesse sollevato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secondo  episodio </a:t>
            </a:r>
            <a:r>
              <a:rPr sz="1200" dirty="0">
                <a:latin typeface="Times New Roman"/>
                <a:cs typeface="Times New Roman"/>
              </a:rPr>
              <a:t>di tal </a:t>
            </a:r>
            <a:r>
              <a:rPr sz="1200" spc="-5" dirty="0">
                <a:latin typeface="Times New Roman"/>
                <a:cs typeface="Times New Roman"/>
              </a:rPr>
              <a:t>genere connesso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suo ministero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villaggio. </a:t>
            </a:r>
            <a:r>
              <a:rPr sz="1200" dirty="0">
                <a:latin typeface="Times New Roman"/>
                <a:cs typeface="Times New Roman"/>
              </a:rPr>
              <a:t>Gli abitanti della </a:t>
            </a:r>
            <a:r>
              <a:rPr sz="1200" spc="-5" dirty="0">
                <a:latin typeface="Times New Roman"/>
                <a:cs typeface="Times New Roman"/>
              </a:rPr>
              <a:t>città si ricordavano </a:t>
            </a:r>
            <a:r>
              <a:rPr sz="1200" dirty="0">
                <a:latin typeface="Times New Roman"/>
                <a:cs typeface="Times New Roman"/>
              </a:rPr>
              <a:t>dell’acqua e del vino,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che </a:t>
            </a:r>
            <a:r>
              <a:rPr sz="1200" spc="-5" dirty="0">
                <a:latin typeface="Times New Roman"/>
                <a:cs typeface="Times New Roman"/>
              </a:rPr>
              <a:t>si supponeva egli avesse guarito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nobiluomo a </a:t>
            </a:r>
            <a:r>
              <a:rPr sz="1200" spc="-5" dirty="0">
                <a:latin typeface="Times New Roman"/>
                <a:cs typeface="Times New Roman"/>
              </a:rPr>
              <a:t>così grande distanza, essi </a:t>
            </a:r>
            <a:r>
              <a:rPr sz="1200" dirty="0">
                <a:latin typeface="Times New Roman"/>
                <a:cs typeface="Times New Roman"/>
              </a:rPr>
              <a:t>vennero da lui non soltanto  </a:t>
            </a:r>
            <a:r>
              <a:rPr sz="1200" spc="-5" dirty="0">
                <a:latin typeface="Times New Roman"/>
                <a:cs typeface="Times New Roman"/>
              </a:rPr>
              <a:t>conducendo gli ammalati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afflitti,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inviando anche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chiedergli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sofferenti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distanza.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agitazione,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“Andiamo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Nain.”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832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Nain ed il figlio della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vedova</a:t>
            </a:r>
            <a:endParaRPr sz="1600">
              <a:latin typeface="Times New Roman"/>
              <a:cs typeface="Times New Roman"/>
            </a:endParaRPr>
          </a:p>
          <a:p>
            <a:pPr marL="63500" marR="6286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(1645.2) 146:6.1 </a:t>
            </a:r>
            <a:r>
              <a:rPr sz="1200" spc="-5" dirty="0">
                <a:latin typeface="Times New Roman"/>
                <a:cs typeface="Times New Roman"/>
              </a:rPr>
              <a:t>Questa gente credeva nei segni;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generazione che cercava prodigi.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gli abitanti della Galilea 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meridionale guardavano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suo ministero personale aspettandosi dei miracoli. Decine, </a:t>
            </a:r>
            <a:r>
              <a:rPr sz="1200" dirty="0">
                <a:latin typeface="Times New Roman"/>
                <a:cs typeface="Times New Roman"/>
              </a:rPr>
              <a:t>centinaia di persone  </a:t>
            </a:r>
            <a:r>
              <a:rPr sz="1200" spc="-5" dirty="0">
                <a:latin typeface="Times New Roman"/>
                <a:cs typeface="Times New Roman"/>
              </a:rPr>
              <a:t>oneste sofferenti </a:t>
            </a:r>
            <a:r>
              <a:rPr sz="1200" dirty="0">
                <a:latin typeface="Times New Roman"/>
                <a:cs typeface="Times New Roman"/>
              </a:rPr>
              <a:t>di disturbi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nervosi </a:t>
            </a:r>
            <a:r>
              <a:rPr sz="1200" spc="-5" dirty="0">
                <a:latin typeface="Times New Roman"/>
                <a:cs typeface="Times New Roman"/>
              </a:rPr>
              <a:t>ed afflitti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turbe emotive </a:t>
            </a:r>
            <a:r>
              <a:rPr sz="1200" dirty="0">
                <a:latin typeface="Times New Roman"/>
                <a:cs typeface="Times New Roman"/>
              </a:rPr>
              <a:t>venivano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 tornavano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dai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amici annunciando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 aveva </a:t>
            </a:r>
            <a:r>
              <a:rPr sz="1200" spc="-5" dirty="0">
                <a:latin typeface="Times New Roman"/>
                <a:cs typeface="Times New Roman"/>
              </a:rPr>
              <a:t>guariti.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persone </a:t>
            </a:r>
            <a:r>
              <a:rPr sz="1200" dirty="0">
                <a:latin typeface="Times New Roman"/>
                <a:cs typeface="Times New Roman"/>
              </a:rPr>
              <a:t>ignoranti e </a:t>
            </a:r>
            <a:r>
              <a:rPr sz="1200" spc="-5" dirty="0">
                <a:latin typeface="Times New Roman"/>
                <a:cs typeface="Times New Roman"/>
              </a:rPr>
              <a:t>credule consideravano </a:t>
            </a:r>
            <a:r>
              <a:rPr sz="1200" spc="5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 mentale come delle guarigioni fisiche, </a:t>
            </a:r>
            <a:r>
              <a:rPr sz="1200" dirty="0">
                <a:latin typeface="Times New Roman"/>
                <a:cs typeface="Times New Roman"/>
              </a:rPr>
              <a:t>delle cure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miracolose.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(1645.3) 146:6.2 </a:t>
            </a:r>
            <a:r>
              <a:rPr sz="1200" spc="-5" dirty="0">
                <a:latin typeface="Times New Roman"/>
                <a:cs typeface="Times New Roman"/>
              </a:rPr>
              <a:t>Quando Gesù cercò </a:t>
            </a:r>
            <a:r>
              <a:rPr sz="1200" dirty="0">
                <a:latin typeface="Times New Roman"/>
                <a:cs typeface="Times New Roman"/>
              </a:rPr>
              <a:t>di lasciare </a:t>
            </a:r>
            <a:r>
              <a:rPr sz="1200" spc="-5" dirty="0">
                <a:latin typeface="Times New Roman"/>
                <a:cs typeface="Times New Roman"/>
              </a:rPr>
              <a:t>Cana per 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Nain, </a:t>
            </a:r>
            <a:r>
              <a:rPr sz="1200" dirty="0">
                <a:latin typeface="Times New Roman"/>
                <a:cs typeface="Times New Roman"/>
              </a:rPr>
              <a:t>una grande moltitudine 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curiosi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seguirono.  Essi volevano vedere dei miracoli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prodigi,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sarebbero stati delusi. Mentre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avvicinavano alla 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della città, </a:t>
            </a:r>
            <a:r>
              <a:rPr sz="1200" dirty="0">
                <a:latin typeface="Times New Roman"/>
                <a:cs typeface="Times New Roman"/>
              </a:rPr>
              <a:t>incrociarono un </a:t>
            </a:r>
            <a:r>
              <a:rPr sz="1200" spc="-5" dirty="0">
                <a:latin typeface="Times New Roman"/>
                <a:cs typeface="Times New Roman"/>
              </a:rPr>
              <a:t>corteo funebre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recava al vicino </a:t>
            </a:r>
            <a:r>
              <a:rPr sz="1200" dirty="0">
                <a:latin typeface="Times New Roman"/>
                <a:cs typeface="Times New Roman"/>
              </a:rPr>
              <a:t>cimitero, </a:t>
            </a:r>
            <a:r>
              <a:rPr sz="1200" spc="-5" dirty="0">
                <a:latin typeface="Times New Roman"/>
                <a:cs typeface="Times New Roman"/>
              </a:rPr>
              <a:t>portando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unico di una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spc="5" dirty="0">
                <a:latin typeface="Times New Roman"/>
                <a:cs typeface="Times New Roman"/>
              </a:rPr>
              <a:t>vedova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Nain. Questa </a:t>
            </a:r>
            <a:r>
              <a:rPr sz="1200" dirty="0">
                <a:latin typeface="Times New Roman"/>
                <a:cs typeface="Times New Roman"/>
              </a:rPr>
              <a:t>donna era molto </a:t>
            </a:r>
            <a:r>
              <a:rPr sz="1200" spc="-5" dirty="0">
                <a:latin typeface="Times New Roman"/>
                <a:cs typeface="Times New Roman"/>
              </a:rPr>
              <a:t>rispettata, </a:t>
            </a:r>
            <a:r>
              <a:rPr sz="1200" dirty="0">
                <a:latin typeface="Times New Roman"/>
                <a:cs typeface="Times New Roman"/>
              </a:rPr>
              <a:t>e metà del </a:t>
            </a:r>
            <a:r>
              <a:rPr sz="1200" spc="-5" dirty="0">
                <a:latin typeface="Times New Roman"/>
                <a:cs typeface="Times New Roman"/>
              </a:rPr>
              <a:t>villaggio seguiva </a:t>
            </a:r>
            <a:r>
              <a:rPr sz="1200" dirty="0">
                <a:latin typeface="Times New Roman"/>
                <a:cs typeface="Times New Roman"/>
              </a:rPr>
              <a:t>i portatori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bara di questo </a:t>
            </a:r>
            <a:r>
              <a:rPr sz="1200" spc="-5" dirty="0">
                <a:latin typeface="Times New Roman"/>
                <a:cs typeface="Times New Roman"/>
              </a:rPr>
              <a:t>ragazzo ritenuto morto. Quando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corteo funebre arrivò </a:t>
            </a:r>
            <a:r>
              <a:rPr sz="1200" dirty="0">
                <a:latin typeface="Times New Roman"/>
                <a:cs typeface="Times New Roman"/>
              </a:rPr>
              <a:t>all’altezza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discepoli,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vedova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riconobbero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lo supplicarono  di </a:t>
            </a:r>
            <a:r>
              <a:rPr sz="1200" spc="-5" dirty="0">
                <a:latin typeface="Times New Roman"/>
                <a:cs typeface="Times New Roman"/>
              </a:rPr>
              <a:t>ricondurre </a:t>
            </a:r>
            <a:r>
              <a:rPr sz="1200" dirty="0">
                <a:latin typeface="Times New Roman"/>
                <a:cs typeface="Times New Roman"/>
              </a:rPr>
              <a:t>in vita il figlio.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aspettativa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miracolo </a:t>
            </a:r>
            <a:r>
              <a:rPr sz="1200" dirty="0">
                <a:latin typeface="Times New Roman"/>
                <a:cs typeface="Times New Roman"/>
              </a:rPr>
              <a:t>era suscitata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ritenere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potesse guarire  qualunque malattia </a:t>
            </a:r>
            <a:r>
              <a:rPr sz="1200" dirty="0">
                <a:latin typeface="Times New Roman"/>
                <a:cs typeface="Times New Roman"/>
              </a:rPr>
              <a:t>umana; 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 simile </a:t>
            </a:r>
            <a:r>
              <a:rPr sz="1200" spc="-5" dirty="0">
                <a:latin typeface="Times New Roman"/>
                <a:cs typeface="Times New Roman"/>
              </a:rPr>
              <a:t>guaritore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anche risuscitare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morto? Gesù, importunato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si fece </a:t>
            </a:r>
            <a:r>
              <a:rPr sz="1200" dirty="0">
                <a:latin typeface="Times New Roman"/>
                <a:cs typeface="Times New Roman"/>
              </a:rPr>
              <a:t>avanti e </a:t>
            </a:r>
            <a:r>
              <a:rPr sz="1200" spc="-5" dirty="0">
                <a:latin typeface="Times New Roman"/>
                <a:cs typeface="Times New Roman"/>
              </a:rPr>
              <a:t>sollevato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coperchio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bara </a:t>
            </a:r>
            <a:r>
              <a:rPr sz="1200" dirty="0">
                <a:latin typeface="Times New Roman"/>
                <a:cs typeface="Times New Roman"/>
              </a:rPr>
              <a:t>esaminò il </a:t>
            </a:r>
            <a:r>
              <a:rPr sz="1200" spc="-5" dirty="0">
                <a:latin typeface="Times New Roman"/>
                <a:cs typeface="Times New Roman"/>
              </a:rPr>
              <a:t>ragazzo. Scoperto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realmente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morto,</a:t>
            </a:r>
            <a:endParaRPr sz="1200">
              <a:latin typeface="Times New Roman"/>
              <a:cs typeface="Times New Roman"/>
            </a:endParaRPr>
          </a:p>
          <a:p>
            <a:pPr marL="63500" marR="174625" algn="just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percepì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tragedia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presenza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evitare;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rivolgendosi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madre, disse: “Non piangere.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è morto;  </a:t>
            </a:r>
            <a:r>
              <a:rPr sz="1200" spc="-5" dirty="0">
                <a:latin typeface="Times New Roman"/>
                <a:cs typeface="Times New Roman"/>
              </a:rPr>
              <a:t>dorme. Egli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sarà restituito.” </a:t>
            </a:r>
            <a:r>
              <a:rPr sz="1200" dirty="0">
                <a:latin typeface="Times New Roman"/>
                <a:cs typeface="Times New Roman"/>
              </a:rPr>
              <a:t>Poi, </a:t>
            </a:r>
            <a:r>
              <a:rPr sz="1200" spc="-5" dirty="0">
                <a:latin typeface="Times New Roman"/>
                <a:cs typeface="Times New Roman"/>
              </a:rPr>
              <a:t>prendendo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per </a:t>
            </a:r>
            <a:r>
              <a:rPr sz="1200" dirty="0">
                <a:latin typeface="Times New Roman"/>
                <a:cs typeface="Times New Roman"/>
              </a:rPr>
              <a:t>la mano, disse: </a:t>
            </a:r>
            <a:r>
              <a:rPr sz="1200" spc="-5" dirty="0">
                <a:latin typeface="Times New Roman"/>
                <a:cs typeface="Times New Roman"/>
              </a:rPr>
              <a:t>“Svegliati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alzati.”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giovane che si </a:t>
            </a:r>
            <a:r>
              <a:rPr sz="1200" dirty="0">
                <a:latin typeface="Times New Roman"/>
                <a:cs typeface="Times New Roman"/>
              </a:rPr>
              <a:t>riteneva fosse  morto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mise subito a </a:t>
            </a:r>
            <a:r>
              <a:rPr sz="1200" spc="-5" dirty="0">
                <a:latin typeface="Times New Roman"/>
                <a:cs typeface="Times New Roman"/>
              </a:rPr>
              <a:t>sedere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parlare,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rimandò alle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6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(1645.4) 146:6.3 </a:t>
            </a:r>
            <a:r>
              <a:rPr sz="1200" spc="-5" dirty="0">
                <a:latin typeface="Times New Roman"/>
                <a:cs typeface="Times New Roman"/>
              </a:rPr>
              <a:t>Gesù cercò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calmare </a:t>
            </a:r>
            <a:r>
              <a:rPr sz="1200" dirty="0">
                <a:latin typeface="Times New Roman"/>
                <a:cs typeface="Times New Roman"/>
              </a:rPr>
              <a:t>la folla e tentò </a:t>
            </a:r>
            <a:r>
              <a:rPr sz="1200" spc="-5" dirty="0">
                <a:latin typeface="Times New Roman"/>
                <a:cs typeface="Times New Roman"/>
              </a:rPr>
              <a:t>vanamente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realmente morto,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lui non </a:t>
            </a:r>
            <a:r>
              <a:rPr sz="1200" spc="-5" dirty="0">
                <a:latin typeface="Times New Roman"/>
                <a:cs typeface="Times New Roman"/>
              </a:rPr>
              <a:t>l’aveva  riportato dalla tomba,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inutile.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villaggio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Nain erano eccitati </a:t>
            </a:r>
            <a:r>
              <a:rPr sz="1200" dirty="0">
                <a:latin typeface="Times New Roman"/>
                <a:cs typeface="Times New Roman"/>
              </a:rPr>
              <a:t>al più </a:t>
            </a:r>
            <a:r>
              <a:rPr sz="1200" spc="-5" dirty="0">
                <a:latin typeface="Times New Roman"/>
                <a:cs typeface="Times New Roman"/>
              </a:rPr>
              <a:t>alto grado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frenesia  </a:t>
            </a:r>
            <a:r>
              <a:rPr sz="1200" spc="-5" dirty="0">
                <a:latin typeface="Times New Roman"/>
                <a:cs typeface="Times New Roman"/>
              </a:rPr>
              <a:t>emotiva.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presi da </a:t>
            </a:r>
            <a:r>
              <a:rPr sz="1200" spc="-5" dirty="0">
                <a:latin typeface="Times New Roman"/>
                <a:cs typeface="Times New Roman"/>
              </a:rPr>
              <a:t>paura, altri </a:t>
            </a:r>
            <a:r>
              <a:rPr sz="1200" dirty="0">
                <a:latin typeface="Times New Roman"/>
                <a:cs typeface="Times New Roman"/>
              </a:rPr>
              <a:t>da panico, </a:t>
            </a:r>
            <a:r>
              <a:rPr sz="1200" spc="-5" dirty="0">
                <a:latin typeface="Times New Roman"/>
                <a:cs typeface="Times New Roman"/>
              </a:rPr>
              <a:t>mentre altri ancora si mettevano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piangere sui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peccati.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79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disperdere </a:t>
            </a:r>
            <a:r>
              <a:rPr sz="1200" dirty="0">
                <a:latin typeface="Times New Roman"/>
                <a:cs typeface="Times New Roman"/>
              </a:rPr>
              <a:t>la folla </a:t>
            </a:r>
            <a:r>
              <a:rPr sz="1200" spc="-5" dirty="0">
                <a:latin typeface="Times New Roman"/>
                <a:cs typeface="Times New Roman"/>
              </a:rPr>
              <a:t>rumoreggiante solo </a:t>
            </a:r>
            <a:r>
              <a:rPr sz="1200" dirty="0">
                <a:latin typeface="Times New Roman"/>
                <a:cs typeface="Times New Roman"/>
              </a:rPr>
              <a:t>molto dopo il </a:t>
            </a:r>
            <a:r>
              <a:rPr sz="1200" spc="-5" dirty="0">
                <a:latin typeface="Times New Roman"/>
                <a:cs typeface="Times New Roman"/>
              </a:rPr>
              <a:t>calare della </a:t>
            </a:r>
            <a:r>
              <a:rPr sz="1200" dirty="0">
                <a:latin typeface="Times New Roman"/>
                <a:cs typeface="Times New Roman"/>
              </a:rPr>
              <a:t>notte. </a:t>
            </a:r>
            <a:r>
              <a:rPr sz="1200" spc="-5" dirty="0">
                <a:latin typeface="Times New Roman"/>
                <a:cs typeface="Times New Roman"/>
              </a:rPr>
              <a:t>Beninteso,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l’affermazione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morto, </a:t>
            </a:r>
            <a:r>
              <a:rPr sz="1200" spc="-5" dirty="0">
                <a:latin typeface="Times New Roman"/>
                <a:cs typeface="Times New Roman"/>
              </a:rPr>
              <a:t>ognuno insisteva </a:t>
            </a:r>
            <a:r>
              <a:rPr sz="1200" dirty="0">
                <a:latin typeface="Times New Roman"/>
                <a:cs typeface="Times New Roman"/>
              </a:rPr>
              <a:t>che era stato </a:t>
            </a:r>
            <a:r>
              <a:rPr sz="1200" spc="-5" dirty="0">
                <a:latin typeface="Times New Roman"/>
                <a:cs typeface="Times New Roman"/>
              </a:rPr>
              <a:t>operato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miracolo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morto era stato </a:t>
            </a:r>
            <a:r>
              <a:rPr sz="1200" spc="-5" dirty="0">
                <a:latin typeface="Times New Roman"/>
                <a:cs typeface="Times New Roman"/>
              </a:rPr>
              <a:t>risuscitato. Sebbene Gesù  avesse detto </a:t>
            </a:r>
            <a:r>
              <a:rPr sz="1200" dirty="0">
                <a:latin typeface="Times New Roman"/>
                <a:cs typeface="Times New Roman"/>
              </a:rPr>
              <a:t>loro che il </a:t>
            </a:r>
            <a:r>
              <a:rPr sz="1200" spc="-5" dirty="0">
                <a:latin typeface="Times New Roman"/>
                <a:cs typeface="Times New Roman"/>
              </a:rPr>
              <a:t>ragazzo era semplicemente </a:t>
            </a:r>
            <a:r>
              <a:rPr sz="1200" dirty="0">
                <a:latin typeface="Times New Roman"/>
                <a:cs typeface="Times New Roman"/>
              </a:rPr>
              <a:t>in un sonno </a:t>
            </a:r>
            <a:r>
              <a:rPr sz="1200" spc="-5" dirty="0">
                <a:latin typeface="Times New Roman"/>
                <a:cs typeface="Times New Roman"/>
              </a:rPr>
              <a:t>profondo,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spiegarono che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modo di parlare,  </a:t>
            </a:r>
            <a:r>
              <a:rPr sz="1200" spc="-5" dirty="0">
                <a:latin typeface="Times New Roman"/>
                <a:cs typeface="Times New Roman"/>
              </a:rPr>
              <a:t>richiamarono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sul fatto che egli tentava sempre con grande </a:t>
            </a:r>
            <a:r>
              <a:rPr sz="1200" dirty="0">
                <a:latin typeface="Times New Roman"/>
                <a:cs typeface="Times New Roman"/>
              </a:rPr>
              <a:t>modestia di </a:t>
            </a:r>
            <a:r>
              <a:rPr sz="1200" spc="-5" dirty="0">
                <a:latin typeface="Times New Roman"/>
                <a:cs typeface="Times New Roman"/>
              </a:rPr>
              <a:t>dissimulare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miracoli.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5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(1646.1) 146:6.4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si sparse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Giudea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che Gesù aveva risuscitato </a:t>
            </a:r>
            <a:r>
              <a:rPr sz="1200" dirty="0">
                <a:latin typeface="Times New Roman"/>
                <a:cs typeface="Times New Roman"/>
              </a:rPr>
              <a:t>dai morti il </a:t>
            </a:r>
            <a:r>
              <a:rPr sz="1200" spc="-5" dirty="0">
                <a:latin typeface="Times New Roman"/>
                <a:cs typeface="Times New Roman"/>
              </a:rPr>
              <a:t>figlio della </a:t>
            </a:r>
            <a:r>
              <a:rPr sz="1200" dirty="0">
                <a:latin typeface="Times New Roman"/>
                <a:cs typeface="Times New Roman"/>
              </a:rPr>
              <a:t>vedova, e  molti 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questo racconto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credettero.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mai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pienamente comprendere nemmeno 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apostoli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della vedova </a:t>
            </a:r>
            <a:r>
              <a:rPr sz="1200" dirty="0">
                <a:latin typeface="Times New Roman"/>
                <a:cs typeface="Times New Roman"/>
              </a:rPr>
              <a:t>non era realmente morto </a:t>
            </a:r>
            <a:r>
              <a:rPr sz="1200" spc="-5" dirty="0">
                <a:latin typeface="Times New Roman"/>
                <a:cs typeface="Times New Roman"/>
              </a:rPr>
              <a:t>quando egli </a:t>
            </a:r>
            <a:r>
              <a:rPr sz="1200" dirty="0">
                <a:latin typeface="Times New Roman"/>
                <a:cs typeface="Times New Roman"/>
              </a:rPr>
              <a:t>lo invitò a </a:t>
            </a:r>
            <a:r>
              <a:rPr sz="1200" spc="-5" dirty="0">
                <a:latin typeface="Times New Roman"/>
                <a:cs typeface="Times New Roman"/>
              </a:rPr>
              <a:t>svegliarsi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alzarsi.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convinse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sufficienza per </a:t>
            </a:r>
            <a:r>
              <a:rPr sz="1200" dirty="0">
                <a:latin typeface="Times New Roman"/>
                <a:cs typeface="Times New Roman"/>
              </a:rPr>
              <a:t>tenere l’episodio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gli scritti successivi, salvo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Luca, che </a:t>
            </a:r>
            <a:r>
              <a:rPr sz="1200" dirty="0">
                <a:latin typeface="Times New Roman"/>
                <a:cs typeface="Times New Roman"/>
              </a:rPr>
              <a:t>racconta </a:t>
            </a:r>
            <a:r>
              <a:rPr sz="1200" spc="-5" dirty="0">
                <a:latin typeface="Times New Roman"/>
                <a:cs typeface="Times New Roman"/>
              </a:rPr>
              <a:t>l’episodio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stato riportato.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di nuovo </a:t>
            </a:r>
            <a:r>
              <a:rPr sz="1200" spc="-5" dirty="0">
                <a:latin typeface="Times New Roman"/>
                <a:cs typeface="Times New Roman"/>
              </a:rPr>
              <a:t>talmente assediato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guaritore che </a:t>
            </a:r>
            <a:r>
              <a:rPr sz="1200" dirty="0">
                <a:latin typeface="Times New Roman"/>
                <a:cs typeface="Times New Roman"/>
              </a:rPr>
              <a:t>partì il </a:t>
            </a:r>
            <a:r>
              <a:rPr sz="1200" spc="-5" dirty="0">
                <a:latin typeface="Times New Roman"/>
                <a:cs typeface="Times New Roman"/>
              </a:rPr>
              <a:t>mattino seguente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buon’ora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Endor.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Ad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Endor</a:t>
            </a:r>
            <a:endParaRPr sz="1600">
              <a:latin typeface="Times New Roman"/>
              <a:cs typeface="Times New Roman"/>
            </a:endParaRPr>
          </a:p>
          <a:p>
            <a:pPr marL="76200" marR="1612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(1646.2) 146:7.1 </a:t>
            </a:r>
            <a:r>
              <a:rPr sz="1200" spc="-5" dirty="0">
                <a:latin typeface="Times New Roman"/>
                <a:cs typeface="Times New Roman"/>
              </a:rPr>
              <a:t>Ad Endor Gesù sfuggì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alcuni giorni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clamori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folle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fisica.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soggiorno </a:t>
            </a:r>
            <a:r>
              <a:rPr sz="1200" dirty="0">
                <a:latin typeface="Times New Roman"/>
                <a:cs typeface="Times New Roman"/>
              </a:rPr>
              <a:t>in questo luogo, il </a:t>
            </a:r>
            <a:r>
              <a:rPr sz="1200" spc="-5" dirty="0">
                <a:latin typeface="Times New Roman"/>
                <a:cs typeface="Times New Roman"/>
              </a:rPr>
              <a:t>Maestro raccontò, </a:t>
            </a:r>
            <a:r>
              <a:rPr sz="1200" dirty="0">
                <a:latin typeface="Times New Roman"/>
                <a:cs typeface="Times New Roman"/>
              </a:rPr>
              <a:t>per istruire </a:t>
            </a:r>
            <a:r>
              <a:rPr sz="1200" spc="-5" dirty="0">
                <a:latin typeface="Times New Roman"/>
                <a:cs typeface="Times New Roman"/>
              </a:rPr>
              <a:t>gli apostoli, </a:t>
            </a:r>
            <a:r>
              <a:rPr sz="1200" dirty="0">
                <a:latin typeface="Times New Roman"/>
                <a:cs typeface="Times New Roman"/>
              </a:rPr>
              <a:t>la storia di Re </a:t>
            </a:r>
            <a:r>
              <a:rPr sz="1200" spc="-5" dirty="0">
                <a:latin typeface="Times New Roman"/>
                <a:cs typeface="Times New Roman"/>
              </a:rPr>
              <a:t>Saul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fattucchiera </a:t>
            </a:r>
            <a:r>
              <a:rPr sz="1200" dirty="0">
                <a:latin typeface="Times New Roman"/>
                <a:cs typeface="Times New Roman"/>
              </a:rPr>
              <a:t>di Endor. </a:t>
            </a:r>
            <a:r>
              <a:rPr sz="1200" spc="-5" dirty="0">
                <a:latin typeface="Times New Roman"/>
                <a:cs typeface="Times New Roman"/>
              </a:rPr>
              <a:t>Gesù  espose chiaramente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che gli intermedi traviati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ribelli, che avevano spesse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personificato </a:t>
            </a:r>
            <a:r>
              <a:rPr sz="1200" dirty="0">
                <a:latin typeface="Times New Roman"/>
                <a:cs typeface="Times New Roman"/>
              </a:rPr>
              <a:t>i supposti spiriti dei  morti, </a:t>
            </a:r>
            <a:r>
              <a:rPr sz="1200" spc="-5" dirty="0">
                <a:latin typeface="Times New Roman"/>
                <a:cs typeface="Times New Roman"/>
              </a:rPr>
              <a:t>sarebbero stati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avrebbero più potuto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strane.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disse ai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che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al Padre,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essi avessero </a:t>
            </a:r>
            <a:r>
              <a:rPr sz="1200" dirty="0">
                <a:latin typeface="Times New Roman"/>
                <a:cs typeface="Times New Roman"/>
              </a:rPr>
              <a:t>sparso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carne, questi </a:t>
            </a:r>
            <a:r>
              <a:rPr sz="1200" dirty="0">
                <a:latin typeface="Times New Roman"/>
                <a:cs typeface="Times New Roman"/>
              </a:rPr>
              <a:t>esseri  </a:t>
            </a:r>
            <a:r>
              <a:rPr sz="1200" spc="-5" dirty="0">
                <a:latin typeface="Times New Roman"/>
                <a:cs typeface="Times New Roman"/>
              </a:rPr>
              <a:t>semispirituali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cosiddetti </a:t>
            </a:r>
            <a:r>
              <a:rPr sz="1200" dirty="0">
                <a:latin typeface="Times New Roman"/>
                <a:cs typeface="Times New Roman"/>
              </a:rPr>
              <a:t>spiriti impuri — non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più potuto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deboli di mente 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malvagi.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5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(1646.3) 146:7.2 </a:t>
            </a:r>
            <a:r>
              <a:rPr sz="1200" spc="-5" dirty="0">
                <a:latin typeface="Times New Roman"/>
                <a:cs typeface="Times New Roman"/>
              </a:rPr>
              <a:t>Gesù spiegò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che gli </a:t>
            </a:r>
            <a:r>
              <a:rPr sz="1200" dirty="0">
                <a:latin typeface="Times New Roman"/>
                <a:cs typeface="Times New Roman"/>
              </a:rPr>
              <a:t>spiriti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trapassati </a:t>
            </a:r>
            <a:r>
              <a:rPr sz="1200" dirty="0">
                <a:latin typeface="Times New Roman"/>
                <a:cs typeface="Times New Roman"/>
              </a:rPr>
              <a:t>non ritornano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  per comunicare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simili </a:t>
            </a:r>
            <a:r>
              <a:rPr sz="1200" dirty="0">
                <a:latin typeface="Times New Roman"/>
                <a:cs typeface="Times New Roman"/>
              </a:rPr>
              <a:t>viventi.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di un’era dispensazionale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9430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257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dell’uomo mortale ritornare sulla </a:t>
            </a:r>
            <a:r>
              <a:rPr sz="1200" dirty="0">
                <a:latin typeface="Times New Roman"/>
                <a:cs typeface="Times New Roman"/>
              </a:rPr>
              <a:t>terra,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casi eccezionali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dell’amministrazione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del 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(1646.4) 146:7.3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riposo, Gesù disse ai suoi apostoli: “Domani </a:t>
            </a:r>
            <a:r>
              <a:rPr sz="1200" dirty="0">
                <a:latin typeface="Times New Roman"/>
                <a:cs typeface="Times New Roman"/>
              </a:rPr>
              <a:t>mattina ritorniamo 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restarci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insegnare  mentre </a:t>
            </a:r>
            <a:r>
              <a:rPr sz="1200" dirty="0">
                <a:latin typeface="Times New Roman"/>
                <a:cs typeface="Times New Roman"/>
              </a:rPr>
              <a:t>la zona </a:t>
            </a:r>
            <a:r>
              <a:rPr sz="1200" spc="-5" dirty="0">
                <a:latin typeface="Times New Roman"/>
                <a:cs typeface="Times New Roman"/>
              </a:rPr>
              <a:t>si calma.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nostra,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frattempo, si </a:t>
            </a:r>
            <a:r>
              <a:rPr sz="1200" spc="-5" dirty="0">
                <a:latin typeface="Times New Roman"/>
                <a:cs typeface="Times New Roman"/>
              </a:rPr>
              <a:t>saranno parzialmente rimessi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sorta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eccitazione.”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38556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visita d’intermezzo a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Gerusalemme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85150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778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(1647.1) 147:0.1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mercoledì </a:t>
            </a:r>
            <a:r>
              <a:rPr sz="1200" dirty="0">
                <a:latin typeface="Times New Roman"/>
                <a:cs typeface="Times New Roman"/>
              </a:rPr>
              <a:t>17 </a:t>
            </a:r>
            <a:r>
              <a:rPr sz="1200" spc="-5" dirty="0">
                <a:latin typeface="Times New Roman"/>
                <a:cs typeface="Times New Roman"/>
              </a:rPr>
              <a:t>marzo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trascorsero due </a:t>
            </a:r>
            <a:r>
              <a:rPr sz="1200" dirty="0">
                <a:latin typeface="Times New Roman"/>
                <a:cs typeface="Times New Roman"/>
              </a:rPr>
              <a:t>settimane </a:t>
            </a:r>
            <a:r>
              <a:rPr sz="1200" spc="-5" dirty="0">
                <a:latin typeface="Times New Roman"/>
                <a:cs typeface="Times New Roman"/>
              </a:rPr>
              <a:t>nel loro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partire per Gerusalemme.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settimane gli </a:t>
            </a:r>
            <a:r>
              <a:rPr sz="1200" spc="-5" dirty="0">
                <a:latin typeface="Times New Roman"/>
                <a:cs typeface="Times New Roman"/>
              </a:rPr>
              <a:t>apostoli istruirono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popolo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mare,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Gesù passò </a:t>
            </a:r>
            <a:r>
              <a:rPr sz="1200" dirty="0">
                <a:latin typeface="Times New Roman"/>
                <a:cs typeface="Times New Roman"/>
              </a:rPr>
              <a:t>molto tempo da solo sulle </a:t>
            </a:r>
            <a:r>
              <a:rPr sz="1200" spc="-5" dirty="0">
                <a:latin typeface="Times New Roman"/>
                <a:cs typeface="Times New Roman"/>
              </a:rPr>
              <a:t>colline ad occuparsi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Padre. Durante questo periodo Gesù, accompagnato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Zebedeo, fece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viaggi segreti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Tiberiade,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incontrarono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istruirono sul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70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(1647.2) 147:0.2 </a:t>
            </a:r>
            <a:r>
              <a:rPr sz="1200" spc="-5" dirty="0">
                <a:latin typeface="Times New Roman"/>
                <a:cs typeface="Times New Roman"/>
              </a:rPr>
              <a:t>Molti 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Erode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assistettero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riunioni. Fu </a:t>
            </a:r>
            <a:r>
              <a:rPr sz="1200" dirty="0">
                <a:latin typeface="Times New Roman"/>
                <a:cs typeface="Times New Roman"/>
              </a:rPr>
              <a:t>l’influenza di questi </a:t>
            </a:r>
            <a:r>
              <a:rPr sz="1200" spc="-5" dirty="0">
                <a:latin typeface="Times New Roman"/>
                <a:cs typeface="Times New Roman"/>
              </a:rPr>
              <a:t>credenti  della famiglia ufficiale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a diminuire l’inimicizia di </a:t>
            </a:r>
            <a:r>
              <a:rPr sz="1200" spc="-5" dirty="0">
                <a:latin typeface="Times New Roman"/>
                <a:cs typeface="Times New Roman"/>
              </a:rPr>
              <a:t>questo capo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Gesù. Questi credenti </a:t>
            </a:r>
            <a:r>
              <a:rPr sz="1200" dirty="0">
                <a:latin typeface="Times New Roman"/>
                <a:cs typeface="Times New Roman"/>
              </a:rPr>
              <a:t>di Tiberiade  </a:t>
            </a:r>
            <a:r>
              <a:rPr sz="1200" spc="-5" dirty="0">
                <a:latin typeface="Times New Roman"/>
                <a:cs typeface="Times New Roman"/>
              </a:rPr>
              <a:t>avevano chiaramente spiegato </a:t>
            </a:r>
            <a:r>
              <a:rPr sz="1200" dirty="0">
                <a:latin typeface="Times New Roman"/>
                <a:cs typeface="Times New Roman"/>
              </a:rPr>
              <a:t>ad Erode che il </a:t>
            </a:r>
            <a:r>
              <a:rPr sz="1200" spc="-5" dirty="0">
                <a:latin typeface="Times New Roman"/>
                <a:cs typeface="Times New Roman"/>
              </a:rPr>
              <a:t>“regno” che Gesù </a:t>
            </a:r>
            <a:r>
              <a:rPr sz="1200" dirty="0">
                <a:latin typeface="Times New Roman"/>
                <a:cs typeface="Times New Roman"/>
              </a:rPr>
              <a:t>proclamava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un’impresa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politica.</a:t>
            </a:r>
            <a:endParaRPr sz="1200">
              <a:latin typeface="Times New Roman"/>
              <a:cs typeface="Times New Roman"/>
            </a:endParaRPr>
          </a:p>
          <a:p>
            <a:pPr marL="63500" marR="3162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era incline a credere a </a:t>
            </a:r>
            <a:r>
              <a:rPr sz="1200" spc="-5" dirty="0">
                <a:latin typeface="Times New Roman"/>
                <a:cs typeface="Times New Roman"/>
              </a:rPr>
              <a:t>questi 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casa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lasciò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allarmare </a:t>
            </a:r>
            <a:r>
              <a:rPr sz="1200" dirty="0">
                <a:latin typeface="Times New Roman"/>
                <a:cs typeface="Times New Roman"/>
              </a:rPr>
              <a:t>indebitamente </a:t>
            </a:r>
            <a:r>
              <a:rPr sz="1200" spc="-5" dirty="0">
                <a:latin typeface="Times New Roman"/>
                <a:cs typeface="Times New Roman"/>
              </a:rPr>
              <a:t>dalla diffusione </a:t>
            </a:r>
            <a:r>
              <a:rPr sz="1200" spc="10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notizie </a:t>
            </a:r>
            <a:r>
              <a:rPr sz="1200" spc="-5" dirty="0">
                <a:latin typeface="Times New Roman"/>
                <a:cs typeface="Times New Roman"/>
              </a:rPr>
              <a:t>concernenti l’insegnamento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guarigioni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Egli </a:t>
            </a:r>
            <a:r>
              <a:rPr sz="1200" dirty="0">
                <a:latin typeface="Times New Roman"/>
                <a:cs typeface="Times New Roman"/>
              </a:rPr>
              <a:t>non aveva obiezioni </a:t>
            </a:r>
            <a:r>
              <a:rPr sz="1200" spc="-5" dirty="0">
                <a:latin typeface="Times New Roman"/>
                <a:cs typeface="Times New Roman"/>
              </a:rPr>
              <a:t>contro l’attività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come guaritore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istruttore </a:t>
            </a:r>
            <a:r>
              <a:rPr sz="1200" spc="-5" dirty="0">
                <a:latin typeface="Times New Roman"/>
                <a:cs typeface="Times New Roman"/>
              </a:rPr>
              <a:t>religioso. Nonostante l’atteggiamento </a:t>
            </a:r>
            <a:r>
              <a:rPr sz="1200" dirty="0">
                <a:latin typeface="Times New Roman"/>
                <a:cs typeface="Times New Roman"/>
              </a:rPr>
              <a:t>favorevole di molti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Erode, ed anche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 Erode, 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subordinati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talmente influenzati </a:t>
            </a:r>
            <a:r>
              <a:rPr sz="1200" spc="-5" dirty="0">
                <a:latin typeface="Times New Roman"/>
                <a:cs typeface="Times New Roman"/>
              </a:rPr>
              <a:t>dai capi religiosi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restare nemici accaniti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minacciosi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apostoli,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essi fecero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per intralciare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attività pubbliche.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 pericolo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risiedeva  nei capi religiosi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non in </a:t>
            </a:r>
            <a:r>
              <a:rPr sz="1200" spc="-5" dirty="0">
                <a:latin typeface="Times New Roman"/>
                <a:cs typeface="Times New Roman"/>
              </a:rPr>
              <a:t>Erode.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proprio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ragione che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della loro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pubblica 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servo del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centurione</a:t>
            </a:r>
            <a:endParaRPr sz="1600">
              <a:latin typeface="Times New Roman"/>
              <a:cs typeface="Times New Roman"/>
            </a:endParaRPr>
          </a:p>
          <a:p>
            <a:pPr marL="63500" marR="9779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(1647.3) 147:1.1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prepararsi per </a:t>
            </a:r>
            <a:r>
              <a:rPr sz="1200" dirty="0">
                <a:latin typeface="Times New Roman"/>
                <a:cs typeface="Times New Roman"/>
              </a:rPr>
              <a:t>andare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festa della Pasqua, </a:t>
            </a:r>
            <a:r>
              <a:rPr sz="1200" dirty="0">
                <a:latin typeface="Times New Roman"/>
                <a:cs typeface="Times New Roman"/>
              </a:rPr>
              <a:t>Mangus, un </a:t>
            </a:r>
            <a:r>
              <a:rPr sz="1200" spc="-5" dirty="0">
                <a:latin typeface="Times New Roman"/>
                <a:cs typeface="Times New Roman"/>
              </a:rPr>
              <a:t>centurione,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capitano,  della guardia romana </a:t>
            </a:r>
            <a:r>
              <a:rPr sz="1200" dirty="0">
                <a:latin typeface="Times New Roman"/>
                <a:cs typeface="Times New Roman"/>
              </a:rPr>
              <a:t>di stanza 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dai capi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sinagoga dicendo: “Il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attendente è </a:t>
            </a:r>
            <a:r>
              <a:rPr sz="1200" spc="-5" dirty="0">
                <a:latin typeface="Times New Roman"/>
                <a:cs typeface="Times New Roman"/>
              </a:rPr>
              <a:t>ammalato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morte. Vorreste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parte mia e </a:t>
            </a:r>
            <a:r>
              <a:rPr sz="1200" spc="-5" dirty="0">
                <a:latin typeface="Times New Roman"/>
                <a:cs typeface="Times New Roman"/>
              </a:rPr>
              <a:t>supplicarlo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servo?”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capitano romano agì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5" dirty="0">
                <a:latin typeface="Times New Roman"/>
                <a:cs typeface="Times New Roman"/>
              </a:rPr>
              <a:t>perché  </a:t>
            </a:r>
            <a:r>
              <a:rPr sz="1200" spc="-5" dirty="0">
                <a:latin typeface="Times New Roman"/>
                <a:cs typeface="Times New Roman"/>
              </a:rPr>
              <a:t>credeva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dirigenti ebrei avrebbero avuto </a:t>
            </a:r>
            <a:r>
              <a:rPr sz="1200" dirty="0">
                <a:latin typeface="Times New Roman"/>
                <a:cs typeface="Times New Roman"/>
              </a:rPr>
              <a:t>più influenza </a:t>
            </a:r>
            <a:r>
              <a:rPr sz="1200" spc="-5" dirty="0">
                <a:latin typeface="Times New Roman"/>
                <a:cs typeface="Times New Roman"/>
              </a:rPr>
              <a:t>su Gesù. </a:t>
            </a:r>
            <a:r>
              <a:rPr sz="1200" dirty="0">
                <a:latin typeface="Times New Roman"/>
                <a:cs typeface="Times New Roman"/>
              </a:rPr>
              <a:t>I più anziani </a:t>
            </a:r>
            <a:r>
              <a:rPr sz="1200" spc="-5" dirty="0">
                <a:latin typeface="Times New Roman"/>
                <a:cs typeface="Times New Roman"/>
              </a:rPr>
              <a:t>andarono perciò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Gesù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loro portavoce  disse: “Maestro, </a:t>
            </a:r>
            <a:r>
              <a:rPr sz="1200" dirty="0">
                <a:latin typeface="Times New Roman"/>
                <a:cs typeface="Times New Roman"/>
              </a:rPr>
              <a:t>ti chiediamo di </a:t>
            </a:r>
            <a:r>
              <a:rPr sz="1200" spc="-5" dirty="0">
                <a:latin typeface="Times New Roman"/>
                <a:cs typeface="Times New Roman"/>
              </a:rPr>
              <a:t>recarti subito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servo favorito del </a:t>
            </a:r>
            <a:r>
              <a:rPr sz="1200" dirty="0">
                <a:latin typeface="Times New Roman"/>
                <a:cs typeface="Times New Roman"/>
              </a:rPr>
              <a:t>centurione </a:t>
            </a:r>
            <a:r>
              <a:rPr sz="1200" spc="-5" dirty="0">
                <a:latin typeface="Times New Roman"/>
                <a:cs typeface="Times New Roman"/>
              </a:rPr>
              <a:t>romano, </a:t>
            </a:r>
            <a:r>
              <a:rPr sz="1200" dirty="0">
                <a:latin typeface="Times New Roman"/>
                <a:cs typeface="Times New Roman"/>
              </a:rPr>
              <a:t>il quale è meritevole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attenzione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la nostra nazione 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anche costruito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sinagoga stessa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molte volte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parlato.”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76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(1647.4) 147:1.2 </a:t>
            </a:r>
            <a:r>
              <a:rPr sz="1200" spc="-5" dirty="0">
                <a:latin typeface="Times New Roman"/>
                <a:cs typeface="Times New Roman"/>
              </a:rPr>
              <a:t>Dopo averli ascoltati, Gesù disse: “Verrò con </a:t>
            </a:r>
            <a:r>
              <a:rPr sz="1200" dirty="0">
                <a:latin typeface="Times New Roman"/>
                <a:cs typeface="Times New Roman"/>
              </a:rPr>
              <a:t>voi.”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andava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verso la </a:t>
            </a:r>
            <a:r>
              <a:rPr sz="1200" spc="-5" dirty="0">
                <a:latin typeface="Times New Roman"/>
                <a:cs typeface="Times New Roman"/>
              </a:rPr>
              <a:t>casa del centurione, </a:t>
            </a:r>
            <a:r>
              <a:rPr sz="1200" dirty="0">
                <a:latin typeface="Times New Roman"/>
                <a:cs typeface="Times New Roman"/>
              </a:rPr>
              <a:t>e prima </a:t>
            </a:r>
            <a:r>
              <a:rPr sz="1200" spc="-5" dirty="0">
                <a:latin typeface="Times New Roman"/>
                <a:cs typeface="Times New Roman"/>
              </a:rPr>
              <a:t>che  fossero entrati nel suo </a:t>
            </a:r>
            <a:r>
              <a:rPr sz="1200" dirty="0">
                <a:latin typeface="Times New Roman"/>
                <a:cs typeface="Times New Roman"/>
              </a:rPr>
              <a:t>cortile, il </a:t>
            </a:r>
            <a:r>
              <a:rPr sz="1200" spc="-5" dirty="0">
                <a:latin typeface="Times New Roman"/>
                <a:cs typeface="Times New Roman"/>
              </a:rPr>
              <a:t>soldato romano </a:t>
            </a:r>
            <a:r>
              <a:rPr sz="1200" dirty="0">
                <a:latin typeface="Times New Roman"/>
                <a:cs typeface="Times New Roman"/>
              </a:rPr>
              <a:t>mandò i 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con l’incarico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dirgli: “Signore,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disturbarti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entrare nella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perché io non sono </a:t>
            </a:r>
            <a:r>
              <a:rPr sz="1200" spc="-5" dirty="0">
                <a:latin typeface="Times New Roman"/>
                <a:cs typeface="Times New Roman"/>
              </a:rPr>
              <a:t>degno che </a:t>
            </a:r>
            <a:r>
              <a:rPr sz="1200" dirty="0">
                <a:latin typeface="Times New Roman"/>
                <a:cs typeface="Times New Roman"/>
              </a:rPr>
              <a:t>tu venga sotto il mio </a:t>
            </a:r>
            <a:r>
              <a:rPr sz="1200" spc="-5" dirty="0">
                <a:latin typeface="Times New Roman"/>
                <a:cs typeface="Times New Roman"/>
              </a:rPr>
              <a:t>tetto. </a:t>
            </a:r>
            <a:r>
              <a:rPr sz="1200" spc="-10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stimo me </a:t>
            </a:r>
            <a:r>
              <a:rPr sz="1200" spc="-5" dirty="0">
                <a:latin typeface="Times New Roman"/>
                <a:cs typeface="Times New Roman"/>
              </a:rPr>
              <a:t>stesso degno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da te; 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mandato 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popolo. </a:t>
            </a:r>
            <a:r>
              <a:rPr sz="1200" spc="-5" dirty="0">
                <a:latin typeface="Times New Roman"/>
                <a:cs typeface="Times New Roman"/>
              </a:rPr>
              <a:t>Ma so che </a:t>
            </a:r>
            <a:r>
              <a:rPr sz="1200" dirty="0">
                <a:latin typeface="Times New Roman"/>
                <a:cs typeface="Times New Roman"/>
              </a:rPr>
              <a:t>tu puoi </a:t>
            </a:r>
            <a:r>
              <a:rPr sz="1200" spc="-5" dirty="0">
                <a:latin typeface="Times New Roman"/>
                <a:cs typeface="Times New Roman"/>
              </a:rPr>
              <a:t>pronunciare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nel luogo </a:t>
            </a:r>
            <a:r>
              <a:rPr sz="1200" dirty="0">
                <a:latin typeface="Times New Roman"/>
                <a:cs typeface="Times New Roman"/>
              </a:rPr>
              <a:t>in cui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</a:t>
            </a:r>
            <a:endParaRPr sz="1200">
              <a:latin typeface="Times New Roman"/>
              <a:cs typeface="Times New Roman"/>
            </a:endParaRPr>
          </a:p>
          <a:p>
            <a:pPr marL="76200" marR="22860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trovi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servo sarà guarito.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sono anch’io agli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altri 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dei soldati sotto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me, </a:t>
            </a:r>
            <a:r>
              <a:rPr sz="1200" dirty="0">
                <a:latin typeface="Times New Roman"/>
                <a:cs typeface="Times New Roman"/>
              </a:rPr>
              <a:t>e dico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andare ed  egli va;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di venire </a:t>
            </a:r>
            <a:r>
              <a:rPr sz="1200" spc="-5" dirty="0">
                <a:latin typeface="Times New Roman"/>
                <a:cs typeface="Times New Roman"/>
              </a:rPr>
              <a:t>ed egli viene, ed ai </a:t>
            </a:r>
            <a:r>
              <a:rPr sz="1200" dirty="0">
                <a:latin typeface="Times New Roman"/>
                <a:cs typeface="Times New Roman"/>
              </a:rPr>
              <a:t>miei servi di </a:t>
            </a:r>
            <a:r>
              <a:rPr sz="1200" spc="-5" dirty="0">
                <a:latin typeface="Times New Roman"/>
                <a:cs typeface="Times New Roman"/>
              </a:rPr>
              <a:t>fare questo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quello,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8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(1648.1) 147:1.3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queste parole, si </a:t>
            </a:r>
            <a:r>
              <a:rPr sz="1200" dirty="0">
                <a:latin typeface="Times New Roman"/>
                <a:cs typeface="Times New Roman"/>
              </a:rPr>
              <a:t>voltò e disse </a:t>
            </a:r>
            <a:r>
              <a:rPr sz="1200" spc="-5" dirty="0">
                <a:latin typeface="Times New Roman"/>
                <a:cs typeface="Times New Roman"/>
              </a:rPr>
              <a:t>ai suoi apostoli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con loro: </a:t>
            </a:r>
            <a:r>
              <a:rPr sz="1200" spc="-5" dirty="0">
                <a:latin typeface="Times New Roman"/>
                <a:cs typeface="Times New Roman"/>
              </a:rPr>
              <a:t>“Sono meravigliato  dalla fede </a:t>
            </a:r>
            <a:r>
              <a:rPr sz="1200" dirty="0">
                <a:latin typeface="Times New Roman"/>
                <a:cs typeface="Times New Roman"/>
              </a:rPr>
              <a:t>di questo Gentile.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vi </a:t>
            </a:r>
            <a:r>
              <a:rPr sz="1200" dirty="0">
                <a:latin typeface="Times New Roman"/>
                <a:cs typeface="Times New Roman"/>
              </a:rPr>
              <a:t>dico, non ho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 così grande, </a:t>
            </a:r>
            <a:r>
              <a:rPr sz="1200" dirty="0">
                <a:latin typeface="Times New Roman"/>
                <a:cs typeface="Times New Roman"/>
              </a:rPr>
              <a:t>no, nemmeno in </a:t>
            </a:r>
            <a:r>
              <a:rPr sz="1200" spc="-5" dirty="0">
                <a:latin typeface="Times New Roman"/>
                <a:cs typeface="Times New Roman"/>
              </a:rPr>
              <a:t>Israele.”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Gesù,</a:t>
            </a:r>
            <a:endParaRPr sz="1200">
              <a:latin typeface="Times New Roman"/>
              <a:cs typeface="Times New Roman"/>
            </a:endParaRPr>
          </a:p>
          <a:p>
            <a:pPr marL="76200" marR="1866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girando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spalle alla casa, disse: “Andiamocene.” Gli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del centurione 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raccontarono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Mangus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detto. </a:t>
            </a:r>
            <a:r>
              <a:rPr sz="1200" dirty="0">
                <a:latin typeface="Times New Roman"/>
                <a:cs typeface="Times New Roman"/>
              </a:rPr>
              <a:t>E da quel momento il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cominciò a migliorare e </a:t>
            </a:r>
            <a:r>
              <a:rPr sz="1200" spc="-5" dirty="0">
                <a:latin typeface="Times New Roman"/>
                <a:cs typeface="Times New Roman"/>
              </a:rPr>
              <a:t>fu alla fine restituito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salute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sue  </a:t>
            </a:r>
            <a:r>
              <a:rPr sz="1200" spc="-5" dirty="0">
                <a:latin typeface="Times New Roman"/>
                <a:cs typeface="Times New Roman"/>
              </a:rPr>
              <a:t>occupazioni.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93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(1648.2) 147:1.4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mai </a:t>
            </a:r>
            <a:r>
              <a:rPr sz="1200" dirty="0">
                <a:latin typeface="Times New Roman"/>
                <a:cs typeface="Times New Roman"/>
              </a:rPr>
              <a:t>saputo </a:t>
            </a:r>
            <a:r>
              <a:rPr sz="1200" spc="-5" dirty="0">
                <a:latin typeface="Times New Roman"/>
                <a:cs typeface="Times New Roman"/>
              </a:rPr>
              <a:t>esattamente che </a:t>
            </a:r>
            <a:r>
              <a:rPr sz="1200" dirty="0">
                <a:latin typeface="Times New Roman"/>
                <a:cs typeface="Times New Roman"/>
              </a:rPr>
              <a:t>cosa accadde in questa </a:t>
            </a:r>
            <a:r>
              <a:rPr sz="1200" spc="-5" dirty="0">
                <a:latin typeface="Times New Roman"/>
                <a:cs typeface="Times New Roman"/>
              </a:rPr>
              <a:t>occasione.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il racconto, e  </a:t>
            </a:r>
            <a:r>
              <a:rPr sz="1200" spc="-5" dirty="0">
                <a:latin typeface="Times New Roman"/>
                <a:cs typeface="Times New Roman"/>
              </a:rPr>
              <a:t>se degli esseri </a:t>
            </a:r>
            <a:r>
              <a:rPr sz="1200" dirty="0">
                <a:latin typeface="Times New Roman"/>
                <a:cs typeface="Times New Roman"/>
              </a:rPr>
              <a:t>invisibili </a:t>
            </a:r>
            <a:r>
              <a:rPr sz="1200" spc="-5" dirty="0">
                <a:latin typeface="Times New Roman"/>
                <a:cs typeface="Times New Roman"/>
              </a:rPr>
              <a:t>somministrarono </a:t>
            </a:r>
            <a:r>
              <a:rPr sz="1200" dirty="0">
                <a:latin typeface="Times New Roman"/>
                <a:cs typeface="Times New Roman"/>
              </a:rPr>
              <a:t>o meno la </a:t>
            </a:r>
            <a:r>
              <a:rPr sz="1200" spc="-5" dirty="0">
                <a:latin typeface="Times New Roman"/>
                <a:cs typeface="Times New Roman"/>
              </a:rPr>
              <a:t>guarigione al </a:t>
            </a:r>
            <a:r>
              <a:rPr sz="1200" dirty="0">
                <a:latin typeface="Times New Roman"/>
                <a:cs typeface="Times New Roman"/>
              </a:rPr>
              <a:t>servo </a:t>
            </a:r>
            <a:r>
              <a:rPr sz="1200" spc="-5" dirty="0">
                <a:latin typeface="Times New Roman"/>
                <a:cs typeface="Times New Roman"/>
              </a:rPr>
              <a:t>del centurione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rivelato 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accompagnavano Gesù. Noi conosciamo </a:t>
            </a:r>
            <a:r>
              <a:rPr sz="1200" dirty="0">
                <a:latin typeface="Times New Roman"/>
                <a:cs typeface="Times New Roman"/>
              </a:rPr>
              <a:t>solamente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completamente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ristabilito.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880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viaggio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Gerusalemme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(1648.3) 147:2.1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presto di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30 </a:t>
            </a:r>
            <a:r>
              <a:rPr sz="1200" spc="-5" dirty="0">
                <a:latin typeface="Times New Roman"/>
                <a:cs typeface="Times New Roman"/>
              </a:rPr>
              <a:t>marzo, Gesù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apostolico </a:t>
            </a:r>
            <a:r>
              <a:rPr sz="1200" spc="-5" dirty="0">
                <a:latin typeface="Times New Roman"/>
                <a:cs typeface="Times New Roman"/>
              </a:rPr>
              <a:t>si misero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per 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 alla Pasqua, andando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strada della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Giordano. </a:t>
            </a:r>
            <a:r>
              <a:rPr sz="1200" spc="-5" dirty="0">
                <a:latin typeface="Times New Roman"/>
                <a:cs typeface="Times New Roman"/>
              </a:rPr>
              <a:t>Essi arrivarono venerdì pomeriggio </a:t>
            </a:r>
            <a:r>
              <a:rPr sz="1200" dirty="0">
                <a:latin typeface="Times New Roman"/>
                <a:cs typeface="Times New Roman"/>
              </a:rPr>
              <a:t>2 aprile e stabilirono il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quartier  generale, come d’abitudine,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Passando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Gerico, si fermarono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riposare mentre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depositava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 fondi </a:t>
            </a:r>
            <a:r>
              <a:rPr sz="1200" spc="-5" dirty="0">
                <a:latin typeface="Times New Roman"/>
                <a:cs typeface="Times New Roman"/>
              </a:rPr>
              <a:t>comuni nella </a:t>
            </a:r>
            <a:r>
              <a:rPr sz="1200" dirty="0">
                <a:latin typeface="Times New Roman"/>
                <a:cs typeface="Times New Roman"/>
              </a:rPr>
              <a:t>banca di un amico </a:t>
            </a:r>
            <a:r>
              <a:rPr sz="1200" spc="-5" dirty="0">
                <a:latin typeface="Times New Roman"/>
                <a:cs typeface="Times New Roman"/>
              </a:rPr>
              <a:t>della sua famiglia. Questa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Giuda aveva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del denaro in  </a:t>
            </a:r>
            <a:r>
              <a:rPr sz="1200" spc="-5" dirty="0">
                <a:latin typeface="Times New Roman"/>
                <a:cs typeface="Times New Roman"/>
              </a:rPr>
              <a:t>eccedenza, </a:t>
            </a:r>
            <a:r>
              <a:rPr sz="1200" dirty="0">
                <a:latin typeface="Times New Roman"/>
                <a:cs typeface="Times New Roman"/>
              </a:rPr>
              <a:t>e questo deposito </a:t>
            </a:r>
            <a:r>
              <a:rPr sz="1200" spc="-5" dirty="0">
                <a:latin typeface="Times New Roman"/>
                <a:cs typeface="Times New Roman"/>
              </a:rPr>
              <a:t>rimase intatto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per Gerico 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dell’ultimo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memorabile  viaggio </a:t>
            </a:r>
            <a:r>
              <a:rPr sz="1200" dirty="0">
                <a:latin typeface="Times New Roman"/>
                <a:cs typeface="Times New Roman"/>
              </a:rPr>
              <a:t>verso Gerusalemme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30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(1648.4) 147:2.2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fece un </a:t>
            </a:r>
            <a:r>
              <a:rPr sz="1200" spc="-5" dirty="0">
                <a:latin typeface="Times New Roman"/>
                <a:cs typeface="Times New Roman"/>
              </a:rPr>
              <a:t>viaggio tranquillo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ma appena </a:t>
            </a:r>
            <a:r>
              <a:rPr sz="1200" spc="-5" dirty="0">
                <a:latin typeface="Times New Roman"/>
                <a:cs typeface="Times New Roman"/>
              </a:rPr>
              <a:t>essi si furono </a:t>
            </a:r>
            <a:r>
              <a:rPr sz="1200" dirty="0">
                <a:latin typeface="Times New Roman"/>
                <a:cs typeface="Times New Roman"/>
              </a:rPr>
              <a:t>stabiliti 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cominciarono a  </a:t>
            </a:r>
            <a:r>
              <a:rPr sz="1200" spc="-5" dirty="0">
                <a:latin typeface="Times New Roman"/>
                <a:cs typeface="Times New Roman"/>
              </a:rPr>
              <a:t>radunarsi </a:t>
            </a:r>
            <a:r>
              <a:rPr sz="1200" dirty="0">
                <a:latin typeface="Times New Roman"/>
                <a:cs typeface="Times New Roman"/>
              </a:rPr>
              <a:t>da vicino e da lontano </a:t>
            </a:r>
            <a:r>
              <a:rPr sz="1200" spc="-5" dirty="0">
                <a:latin typeface="Times New Roman"/>
                <a:cs typeface="Times New Roman"/>
              </a:rPr>
              <a:t>coloro che cercavano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per i loro </a:t>
            </a:r>
            <a:r>
              <a:rPr sz="1200" spc="-5" dirty="0">
                <a:latin typeface="Times New Roman"/>
                <a:cs typeface="Times New Roman"/>
              </a:rPr>
              <a:t>corpi,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per le loro menti </a:t>
            </a:r>
            <a:r>
              <a:rPr sz="1200" spc="-5" dirty="0">
                <a:latin typeface="Times New Roman"/>
                <a:cs typeface="Times New Roman"/>
              </a:rPr>
              <a:t>turbate </a:t>
            </a:r>
            <a:r>
              <a:rPr sz="1200" dirty="0">
                <a:latin typeface="Times New Roman"/>
                <a:cs typeface="Times New Roman"/>
              </a:rPr>
              <a:t>e la  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loro anime, </a:t>
            </a:r>
            <a:r>
              <a:rPr sz="1200" spc="-5" dirty="0">
                <a:latin typeface="Times New Roman"/>
                <a:cs typeface="Times New Roman"/>
              </a:rPr>
              <a:t>cosicché Gesù aveva </a:t>
            </a:r>
            <a:r>
              <a:rPr sz="1200" dirty="0">
                <a:latin typeface="Times New Roman"/>
                <a:cs typeface="Times New Roman"/>
              </a:rPr>
              <a:t>poco tempo </a:t>
            </a:r>
            <a:r>
              <a:rPr sz="1200" spc="-5" dirty="0">
                <a:latin typeface="Times New Roman"/>
                <a:cs typeface="Times New Roman"/>
              </a:rPr>
              <a:t>per riposarsi. Essi piantarono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tende a </a:t>
            </a:r>
            <a:r>
              <a:rPr sz="1200" spc="-5" dirty="0">
                <a:latin typeface="Times New Roman"/>
                <a:cs typeface="Times New Roman"/>
              </a:rPr>
              <a:t>Getsemani, </a:t>
            </a:r>
            <a:r>
              <a:rPr sz="1200" dirty="0">
                <a:latin typeface="Times New Roman"/>
                <a:cs typeface="Times New Roman"/>
              </a:rPr>
              <a:t>ed 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andava e veniva tra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Getsemani per evitare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assediavano costantemente.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apostolico </a:t>
            </a:r>
            <a:r>
              <a:rPr sz="1200" spc="5" dirty="0">
                <a:latin typeface="Times New Roman"/>
                <a:cs typeface="Times New Roman"/>
              </a:rPr>
              <a:t>passò 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tre settimane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ingiunse loro di non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in pubblico, di limitarsi </a:t>
            </a:r>
            <a:r>
              <a:rPr sz="1200" spc="-5" dirty="0">
                <a:latin typeface="Times New Roman"/>
                <a:cs typeface="Times New Roman"/>
              </a:rPr>
              <a:t>soltanto all’insegnamento  privato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lavoro </a:t>
            </a:r>
            <a:r>
              <a:rPr sz="1200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1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(1648.5) 147:2.3 </a:t>
            </a:r>
            <a:r>
              <a:rPr sz="1200" spc="-5" dirty="0">
                <a:latin typeface="Times New Roman"/>
                <a:cs typeface="Times New Roman"/>
              </a:rPr>
              <a:t>Essi celebrarono tranquillamente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tutti i dodici </a:t>
            </a:r>
            <a:r>
              <a:rPr sz="1200" spc="-5" dirty="0">
                <a:latin typeface="Times New Roman"/>
                <a:cs typeface="Times New Roman"/>
              </a:rPr>
              <a:t>parteciparono  alla festività </a:t>
            </a:r>
            <a:r>
              <a:rPr sz="1200" dirty="0">
                <a:latin typeface="Times New Roman"/>
                <a:cs typeface="Times New Roman"/>
              </a:rPr>
              <a:t>di Pasqua senza </a:t>
            </a:r>
            <a:r>
              <a:rPr sz="1200" spc="-5" dirty="0">
                <a:latin typeface="Times New Roman"/>
                <a:cs typeface="Times New Roman"/>
              </a:rPr>
              <a:t>spargimento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sangue. Gli apostoli </a:t>
            </a:r>
            <a:r>
              <a:rPr sz="1200" dirty="0">
                <a:latin typeface="Times New Roman"/>
                <a:cs typeface="Times New Roman"/>
              </a:rPr>
              <a:t>di Giovanni non </a:t>
            </a:r>
            <a:r>
              <a:rPr sz="1200" spc="-5" dirty="0">
                <a:latin typeface="Times New Roman"/>
                <a:cs typeface="Times New Roman"/>
              </a:rPr>
              <a:t>mangiarono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Pasqua </a:t>
            </a:r>
            <a:r>
              <a:rPr sz="1200" spc="-5" dirty="0">
                <a:latin typeface="Times New Roman"/>
                <a:cs typeface="Times New Roman"/>
              </a:rPr>
              <a:t>con Gesù ed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apostoli; essi celebrarono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con Abner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credenti alla predicazione </a:t>
            </a:r>
            <a:r>
              <a:rPr sz="1200" dirty="0">
                <a:latin typeface="Times New Roman"/>
                <a:cs typeface="Times New Roman"/>
              </a:rPr>
              <a:t>di Giovanni.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seconda  </a:t>
            </a:r>
            <a:r>
              <a:rPr sz="1200" spc="-5" dirty="0">
                <a:latin typeface="Times New Roman"/>
                <a:cs typeface="Times New Roman"/>
              </a:rPr>
              <a:t>Pasqua che Gesù celebrava con </a:t>
            </a:r>
            <a:r>
              <a:rPr sz="1200" dirty="0">
                <a:latin typeface="Times New Roman"/>
                <a:cs typeface="Times New Roman"/>
              </a:rPr>
              <a:t>i suoi apostoli 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73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(1648.6) 147:2.4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ripartirono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Cafarnao, gli apostoli </a:t>
            </a:r>
            <a:r>
              <a:rPr sz="1200" dirty="0">
                <a:latin typeface="Times New Roman"/>
                <a:cs typeface="Times New Roman"/>
              </a:rPr>
              <a:t>di Giovanni non </a:t>
            </a:r>
            <a:r>
              <a:rPr sz="1200" spc="-5" dirty="0">
                <a:latin typeface="Times New Roman"/>
                <a:cs typeface="Times New Roman"/>
              </a:rPr>
              <a:t>ritornarono 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Essi rimasero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dintorni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Abner, lavorando tranquillamente per l’estensione del regno,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245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casa di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Nazaret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(1349.8) 122:6.1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Gesù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lontana </a:t>
            </a:r>
            <a:r>
              <a:rPr sz="1200" spc="-5" dirty="0">
                <a:latin typeface="Times New Roman"/>
                <a:cs typeface="Times New Roman"/>
              </a:rPr>
              <a:t>dall’alta collina </a:t>
            </a:r>
            <a:r>
              <a:rPr sz="1200" dirty="0">
                <a:latin typeface="Times New Roman"/>
                <a:cs typeface="Times New Roman"/>
              </a:rPr>
              <a:t>a nord 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ad una certa distanza </a:t>
            </a:r>
            <a:r>
              <a:rPr sz="1200" spc="-5" dirty="0">
                <a:latin typeface="Times New Roman"/>
                <a:cs typeface="Times New Roman"/>
              </a:rPr>
              <a:t>dalla fonte del villaggio,  situata nella parte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della città.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abitava alla </a:t>
            </a:r>
            <a:r>
              <a:rPr sz="1200" dirty="0">
                <a:latin typeface="Times New Roman"/>
                <a:cs typeface="Times New Roman"/>
              </a:rPr>
              <a:t>periferia della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gli rese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godere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frequenti passeggiate nella campagna </a:t>
            </a:r>
            <a:r>
              <a:rPr sz="1200" dirty="0">
                <a:latin typeface="Times New Roman"/>
                <a:cs typeface="Times New Roman"/>
              </a:rPr>
              <a:t>e fare delle </a:t>
            </a:r>
            <a:r>
              <a:rPr sz="1200" spc="-5" dirty="0">
                <a:latin typeface="Times New Roman"/>
                <a:cs typeface="Times New Roman"/>
              </a:rPr>
              <a:t>escursioni fino </a:t>
            </a:r>
            <a:r>
              <a:rPr sz="1200" dirty="0">
                <a:latin typeface="Times New Roman"/>
                <a:cs typeface="Times New Roman"/>
              </a:rPr>
              <a:t>alla sommità di queste </a:t>
            </a:r>
            <a:r>
              <a:rPr sz="1200" spc="-5" dirty="0">
                <a:latin typeface="Times New Roman"/>
                <a:cs typeface="Times New Roman"/>
              </a:rPr>
              <a:t>alture vicine,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sud  della Galilea, ad eccezione della </a:t>
            </a:r>
            <a:r>
              <a:rPr sz="1200" dirty="0">
                <a:latin typeface="Times New Roman"/>
                <a:cs typeface="Times New Roman"/>
              </a:rPr>
              <a:t>catena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Tabor ad 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collina di </a:t>
            </a:r>
            <a:r>
              <a:rPr sz="1200" spc="-5" dirty="0">
                <a:latin typeface="Times New Roman"/>
                <a:cs typeface="Times New Roman"/>
              </a:rPr>
              <a:t>Nain, </a:t>
            </a:r>
            <a:r>
              <a:rPr sz="1200" dirty="0">
                <a:latin typeface="Times New Roman"/>
                <a:cs typeface="Times New Roman"/>
              </a:rPr>
              <a:t>che aveva quasi 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altitudine.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situata </a:t>
            </a:r>
            <a:r>
              <a:rPr sz="1200" dirty="0">
                <a:latin typeface="Times New Roman"/>
                <a:cs typeface="Times New Roman"/>
              </a:rPr>
              <a:t>poco a sud e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 promontorio </a:t>
            </a:r>
            <a:r>
              <a:rPr sz="1200" spc="-5" dirty="0">
                <a:latin typeface="Times New Roman"/>
                <a:cs typeface="Times New Roman"/>
              </a:rPr>
              <a:t>meridionale </a:t>
            </a:r>
            <a:r>
              <a:rPr sz="1200" dirty="0">
                <a:latin typeface="Times New Roman"/>
                <a:cs typeface="Times New Roman"/>
              </a:rPr>
              <a:t>di questa collina 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a metà strada tra la base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  <a:p>
            <a:pPr marL="63500" marR="11811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elevazione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conduceva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Cana. All’infuori dell’ascesa sulla collina,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passeggiata favorita di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consisteva nel percorrere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stretto sentiero che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snodava </a:t>
            </a:r>
            <a:r>
              <a:rPr sz="1200" dirty="0">
                <a:latin typeface="Times New Roman"/>
                <a:cs typeface="Times New Roman"/>
              </a:rPr>
              <a:t>lungo la base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collina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direzione nordest </a:t>
            </a:r>
            <a:r>
              <a:rPr sz="1200" dirty="0">
                <a:latin typeface="Times New Roman"/>
                <a:cs typeface="Times New Roman"/>
              </a:rPr>
              <a:t>fino ad un punto in  </a:t>
            </a:r>
            <a:r>
              <a:rPr sz="1200" spc="-5" dirty="0">
                <a:latin typeface="Times New Roman"/>
                <a:cs typeface="Times New Roman"/>
              </a:rPr>
              <a:t>cui si congiungeva alla </a:t>
            </a:r>
            <a:r>
              <a:rPr sz="1200" dirty="0">
                <a:latin typeface="Times New Roman"/>
                <a:cs typeface="Times New Roman"/>
              </a:rPr>
              <a:t>strada di Sefforis.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7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(1350.1) 122:6.2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casa di Giuseppe e Maria era una struttura in </a:t>
            </a:r>
            <a:r>
              <a:rPr sz="1200" spc="-5" dirty="0">
                <a:latin typeface="Times New Roman"/>
                <a:cs typeface="Times New Roman"/>
              </a:rPr>
              <a:t>pietra ad </a:t>
            </a:r>
            <a:r>
              <a:rPr sz="1200" dirty="0">
                <a:latin typeface="Times New Roman"/>
                <a:cs typeface="Times New Roman"/>
              </a:rPr>
              <a:t>una stanza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tetto </a:t>
            </a:r>
            <a:r>
              <a:rPr sz="1200" spc="-5" dirty="0">
                <a:latin typeface="Times New Roman"/>
                <a:cs typeface="Times New Roman"/>
              </a:rPr>
              <a:t>piatto ed </a:t>
            </a:r>
            <a:r>
              <a:rPr sz="1200" dirty="0">
                <a:latin typeface="Times New Roman"/>
                <a:cs typeface="Times New Roman"/>
              </a:rPr>
              <a:t>una costruzione </a:t>
            </a:r>
            <a:r>
              <a:rPr sz="1200" spc="-5" dirty="0">
                <a:latin typeface="Times New Roman"/>
                <a:cs typeface="Times New Roman"/>
              </a:rPr>
              <a:t>annessa per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ricovero degli animali. L’arredo consisteva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bassa tavola </a:t>
            </a:r>
            <a:r>
              <a:rPr sz="1200" dirty="0">
                <a:latin typeface="Times New Roman"/>
                <a:cs typeface="Times New Roman"/>
              </a:rPr>
              <a:t>di pietra, delle </a:t>
            </a:r>
            <a:r>
              <a:rPr sz="1200" spc="-5" dirty="0">
                <a:latin typeface="Times New Roman"/>
                <a:cs typeface="Times New Roman"/>
              </a:rPr>
              <a:t>pentole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piatti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terracotta ed </a:t>
            </a:r>
            <a:r>
              <a:rPr sz="1200" dirty="0">
                <a:latin typeface="Times New Roman"/>
                <a:cs typeface="Times New Roman"/>
              </a:rPr>
              <a:t>in pietra,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telaio,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lampada, parecchi piccoli sgabelli </a:t>
            </a:r>
            <a:r>
              <a:rPr sz="1200" dirty="0">
                <a:latin typeface="Times New Roman"/>
                <a:cs typeface="Times New Roman"/>
              </a:rPr>
              <a:t>e delle stuoie </a:t>
            </a:r>
            <a:r>
              <a:rPr sz="1200" spc="-5" dirty="0">
                <a:latin typeface="Times New Roman"/>
                <a:cs typeface="Times New Roman"/>
              </a:rPr>
              <a:t>per dormire sul pavimento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pietra. Nel cortile retrostante,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vicino</a:t>
            </a:r>
            <a:endParaRPr sz="1200">
              <a:latin typeface="Times New Roman"/>
              <a:cs typeface="Times New Roman"/>
            </a:endParaRPr>
          </a:p>
          <a:p>
            <a:pPr marL="63500" marR="1695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all’annesso degli </a:t>
            </a:r>
            <a:r>
              <a:rPr sz="1200" dirty="0">
                <a:latin typeface="Times New Roman"/>
                <a:cs typeface="Times New Roman"/>
              </a:rPr>
              <a:t>animali,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tettoia che copriva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forno ed </a:t>
            </a:r>
            <a:r>
              <a:rPr sz="1200" dirty="0">
                <a:latin typeface="Times New Roman"/>
                <a:cs typeface="Times New Roman"/>
              </a:rPr>
              <a:t>il mulino per </a:t>
            </a:r>
            <a:r>
              <a:rPr sz="1200" spc="-5" dirty="0">
                <a:latin typeface="Times New Roman"/>
                <a:cs typeface="Times New Roman"/>
              </a:rPr>
              <a:t>macinare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grano.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volevano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5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per  far </a:t>
            </a:r>
            <a:r>
              <a:rPr sz="1200" dirty="0">
                <a:latin typeface="Times New Roman"/>
                <a:cs typeface="Times New Roman"/>
              </a:rPr>
              <a:t>funzionare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 mulino, una </a:t>
            </a:r>
            <a:r>
              <a:rPr sz="1200" spc="-5" dirty="0">
                <a:latin typeface="Times New Roman"/>
                <a:cs typeface="Times New Roman"/>
              </a:rPr>
              <a:t>per macinare ed </a:t>
            </a:r>
            <a:r>
              <a:rPr sz="1200" dirty="0">
                <a:latin typeface="Times New Roman"/>
                <a:cs typeface="Times New Roman"/>
              </a:rPr>
              <a:t>un’altra per </a:t>
            </a:r>
            <a:r>
              <a:rPr sz="1200" spc="-5" dirty="0">
                <a:latin typeface="Times New Roman"/>
                <a:cs typeface="Times New Roman"/>
              </a:rPr>
              <a:t>alimentarlo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grano. Quando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alimentava 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grano questo </a:t>
            </a:r>
            <a:r>
              <a:rPr sz="1200" dirty="0">
                <a:latin typeface="Times New Roman"/>
                <a:cs typeface="Times New Roman"/>
              </a:rPr>
              <a:t>mulino </a:t>
            </a:r>
            <a:r>
              <a:rPr sz="1200" spc="-5" dirty="0">
                <a:latin typeface="Times New Roman"/>
                <a:cs typeface="Times New Roman"/>
              </a:rPr>
              <a:t>mentre sua madre girava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macina.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6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(1350.2) 122:6.3 </a:t>
            </a:r>
            <a:r>
              <a:rPr sz="1200" spc="-5" dirty="0">
                <a:latin typeface="Times New Roman"/>
                <a:cs typeface="Times New Roman"/>
              </a:rPr>
              <a:t>Più avanti,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si accrebbe, essi si sedevano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per prendere </a:t>
            </a:r>
            <a:r>
              <a:rPr sz="1200" dirty="0">
                <a:latin typeface="Times New Roman"/>
                <a:cs typeface="Times New Roman"/>
              </a:rPr>
              <a:t>il loro pasto attorno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tavola di pietra  </a:t>
            </a:r>
            <a:r>
              <a:rPr sz="1200" spc="-5" dirty="0">
                <a:latin typeface="Times New Roman"/>
                <a:cs typeface="Times New Roman"/>
              </a:rPr>
              <a:t>ingrandita, attingendo </a:t>
            </a:r>
            <a:r>
              <a:rPr sz="1200" dirty="0">
                <a:latin typeface="Times New Roman"/>
                <a:cs typeface="Times New Roman"/>
              </a:rPr>
              <a:t>il cibo da un piatto o da una </a:t>
            </a:r>
            <a:r>
              <a:rPr sz="1200" spc="-5" dirty="0">
                <a:latin typeface="Times New Roman"/>
                <a:cs typeface="Times New Roman"/>
              </a:rPr>
              <a:t>terrina comuni. D’inverno, durante </a:t>
            </a:r>
            <a:r>
              <a:rPr sz="1200" dirty="0">
                <a:latin typeface="Times New Roman"/>
                <a:cs typeface="Times New Roman"/>
              </a:rPr>
              <a:t>il pasto della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la tavola era </a:t>
            </a:r>
            <a:r>
              <a:rPr sz="1200" spc="-5" dirty="0">
                <a:latin typeface="Times New Roman"/>
                <a:cs typeface="Times New Roman"/>
              </a:rPr>
              <a:t>rischiarata </a:t>
            </a:r>
            <a:r>
              <a:rPr sz="1200" dirty="0">
                <a:latin typeface="Times New Roman"/>
                <a:cs typeface="Times New Roman"/>
              </a:rPr>
              <a:t>da  una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lampada piatta di </a:t>
            </a:r>
            <a:r>
              <a:rPr sz="1200" spc="-5" dirty="0">
                <a:latin typeface="Times New Roman"/>
                <a:cs typeface="Times New Roman"/>
              </a:rPr>
              <a:t>terracotta riempita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olio </a:t>
            </a:r>
            <a:r>
              <a:rPr sz="1200" spc="-5" dirty="0">
                <a:latin typeface="Times New Roman"/>
                <a:cs typeface="Times New Roman"/>
              </a:rPr>
              <a:t>d’oliva. 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Marta, Giuseppe aggiunse alla casa </a:t>
            </a:r>
            <a:r>
              <a:rPr sz="1200" dirty="0">
                <a:latin typeface="Times New Roman"/>
                <a:cs typeface="Times New Roman"/>
              </a:rPr>
              <a:t>una grande  </a:t>
            </a:r>
            <a:r>
              <a:rPr sz="1200" spc="-5" dirty="0">
                <a:latin typeface="Times New Roman"/>
                <a:cs typeface="Times New Roman"/>
              </a:rPr>
              <a:t>stanza, che fu </a:t>
            </a:r>
            <a:r>
              <a:rPr sz="1200" dirty="0">
                <a:latin typeface="Times New Roman"/>
                <a:cs typeface="Times New Roman"/>
              </a:rPr>
              <a:t>utilizzata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bottega di </a:t>
            </a:r>
            <a:r>
              <a:rPr sz="1200" spc="-5" dirty="0">
                <a:latin typeface="Times New Roman"/>
                <a:cs typeface="Times New Roman"/>
              </a:rPr>
              <a:t>carpentiere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come stanza da letto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800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65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I ventiquattro </a:t>
            </a:r>
            <a:r>
              <a:rPr sz="1200" spc="-5" dirty="0">
                <a:latin typeface="Times New Roman"/>
                <a:cs typeface="Times New Roman"/>
              </a:rPr>
              <a:t>non furono </a:t>
            </a:r>
            <a:r>
              <a:rPr sz="1200" dirty="0">
                <a:latin typeface="Times New Roman"/>
                <a:cs typeface="Times New Roman"/>
              </a:rPr>
              <a:t>più di nuovo tutti insieme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dell’ordinazione e  </a:t>
            </a:r>
            <a:r>
              <a:rPr sz="1200" spc="-5" dirty="0">
                <a:latin typeface="Times New Roman"/>
                <a:cs typeface="Times New Roman"/>
              </a:rPr>
              <a:t>dell’invio dei settanta evangelisti. Ma </a:t>
            </a:r>
            <a:r>
              <a:rPr sz="1200" dirty="0">
                <a:latin typeface="Times New Roman"/>
                <a:cs typeface="Times New Roman"/>
              </a:rPr>
              <a:t>i due gruppi </a:t>
            </a:r>
            <a:r>
              <a:rPr sz="1200" spc="-5" dirty="0">
                <a:latin typeface="Times New Roman"/>
                <a:cs typeface="Times New Roman"/>
              </a:rPr>
              <a:t>collaboravano,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le loro divergenze d’opinione, </a:t>
            </a:r>
            <a:r>
              <a:rPr sz="1200" spc="-5" dirty="0">
                <a:latin typeface="Times New Roman"/>
                <a:cs typeface="Times New Roman"/>
              </a:rPr>
              <a:t>prevaleva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migliore  dei rapporti.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Alla piscina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Betesda</a:t>
            </a:r>
            <a:endParaRPr sz="1600">
              <a:latin typeface="Times New Roman"/>
              <a:cs typeface="Times New Roman"/>
            </a:endParaRPr>
          </a:p>
          <a:p>
            <a:pPr marL="63500" marR="10033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(1649.1) 147:3.1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pomeriggio del secondo </a:t>
            </a:r>
            <a:r>
              <a:rPr sz="1200" dirty="0">
                <a:latin typeface="Times New Roman"/>
                <a:cs typeface="Times New Roman"/>
              </a:rPr>
              <a:t>sabato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partecipando ai </a:t>
            </a:r>
            <a:r>
              <a:rPr sz="1200" dirty="0">
                <a:latin typeface="Times New Roman"/>
                <a:cs typeface="Times New Roman"/>
              </a:rPr>
              <a:t>servizi del  </a:t>
            </a:r>
            <a:r>
              <a:rPr sz="1200" spc="-5" dirty="0">
                <a:latin typeface="Times New Roman"/>
                <a:cs typeface="Times New Roman"/>
              </a:rPr>
              <a:t>Tempio, Giovanni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“Vieni con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vorrei mostrarti </a:t>
            </a:r>
            <a:r>
              <a:rPr sz="1200" dirty="0">
                <a:latin typeface="Times New Roman"/>
                <a:cs typeface="Times New Roman"/>
              </a:rPr>
              <a:t>qualcosa.” </a:t>
            </a:r>
            <a:r>
              <a:rPr sz="1200" spc="-5" dirty="0">
                <a:latin typeface="Times New Roman"/>
                <a:cs typeface="Times New Roman"/>
              </a:rPr>
              <a:t>Giovanni fece uscire Gesù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porte di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condusse ad </a:t>
            </a:r>
            <a:r>
              <a:rPr sz="1200" dirty="0">
                <a:latin typeface="Times New Roman"/>
                <a:cs typeface="Times New Roman"/>
              </a:rPr>
              <a:t>una piscina chiamata </a:t>
            </a:r>
            <a:r>
              <a:rPr sz="1200" spc="-5" dirty="0">
                <a:latin typeface="Times New Roman"/>
                <a:cs typeface="Times New Roman"/>
              </a:rPr>
              <a:t>Betesda.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piscina c’era una </a:t>
            </a:r>
            <a:r>
              <a:rPr sz="1200" spc="-5" dirty="0">
                <a:latin typeface="Times New Roman"/>
                <a:cs typeface="Times New Roman"/>
              </a:rPr>
              <a:t>struttura </a:t>
            </a:r>
            <a:r>
              <a:rPr sz="1200" dirty="0">
                <a:latin typeface="Times New Roman"/>
                <a:cs typeface="Times New Roman"/>
              </a:rPr>
              <a:t>di cinque portici </a:t>
            </a:r>
            <a:r>
              <a:rPr sz="1200" spc="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stava 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ammalati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guarigione. Questa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sorgente calda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acque rossastre </a:t>
            </a:r>
            <a:r>
              <a:rPr sz="1200" dirty="0">
                <a:latin typeface="Times New Roman"/>
                <a:cs typeface="Times New Roman"/>
              </a:rPr>
              <a:t>ribollivano </a:t>
            </a:r>
            <a:r>
              <a:rPr sz="1200" spc="-5" dirty="0">
                <a:latin typeface="Times New Roman"/>
                <a:cs typeface="Times New Roman"/>
              </a:rPr>
              <a:t>ad  intervalli irregolari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dell’accumulo </a:t>
            </a:r>
            <a:r>
              <a:rPr sz="1200" dirty="0">
                <a:latin typeface="Times New Roman"/>
                <a:cs typeface="Times New Roman"/>
              </a:rPr>
              <a:t>di gas </a:t>
            </a:r>
            <a:r>
              <a:rPr sz="1200" spc="-5" dirty="0">
                <a:latin typeface="Times New Roman"/>
                <a:cs typeface="Times New Roman"/>
              </a:rPr>
              <a:t>nelle caverne rocciose </a:t>
            </a:r>
            <a:r>
              <a:rPr sz="1200" dirty="0">
                <a:latin typeface="Times New Roman"/>
                <a:cs typeface="Times New Roman"/>
              </a:rPr>
              <a:t>sottostanti la </a:t>
            </a:r>
            <a:r>
              <a:rPr sz="1200" spc="-5" dirty="0">
                <a:latin typeface="Times New Roman"/>
                <a:cs typeface="Times New Roman"/>
              </a:rPr>
              <a:t>piscina. Questo </a:t>
            </a:r>
            <a:r>
              <a:rPr sz="1200" dirty="0">
                <a:latin typeface="Times New Roman"/>
                <a:cs typeface="Times New Roman"/>
              </a:rPr>
              <a:t>ribollio </a:t>
            </a:r>
            <a:r>
              <a:rPr sz="1200" spc="-5" dirty="0">
                <a:latin typeface="Times New Roman"/>
                <a:cs typeface="Times New Roman"/>
              </a:rPr>
              <a:t>periodico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acque  </a:t>
            </a:r>
            <a:r>
              <a:rPr sz="1200" spc="-5" dirty="0">
                <a:latin typeface="Times New Roman"/>
                <a:cs typeface="Times New Roman"/>
              </a:rPr>
              <a:t>calde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da molti dovuto ad </a:t>
            </a:r>
            <a:r>
              <a:rPr sz="1200" spc="-5" dirty="0">
                <a:latin typeface="Times New Roman"/>
                <a:cs typeface="Times New Roman"/>
              </a:rPr>
              <a:t>influenze </a:t>
            </a:r>
            <a:r>
              <a:rPr sz="1200" dirty="0">
                <a:latin typeface="Times New Roman"/>
                <a:cs typeface="Times New Roman"/>
              </a:rPr>
              <a:t>soprannaturali,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popolare che la prima </a:t>
            </a:r>
            <a:r>
              <a:rPr sz="1200" spc="-5" dirty="0">
                <a:latin typeface="Times New Roman"/>
                <a:cs typeface="Times New Roman"/>
              </a:rPr>
              <a:t>persona che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entrava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nell’acqua </a:t>
            </a:r>
            <a:r>
              <a:rPr sz="1200" dirty="0">
                <a:latin typeface="Times New Roman"/>
                <a:cs typeface="Times New Roman"/>
              </a:rPr>
              <a:t>dopo una tale </a:t>
            </a:r>
            <a:r>
              <a:rPr sz="1200" spc="-5" dirty="0">
                <a:latin typeface="Times New Roman"/>
                <a:cs typeface="Times New Roman"/>
              </a:rPr>
              <a:t>perturbazione sarebbe stata guarita da </a:t>
            </a:r>
            <a:r>
              <a:rPr sz="1200" dirty="0">
                <a:latin typeface="Times New Roman"/>
                <a:cs typeface="Times New Roman"/>
              </a:rPr>
              <a:t>qualunque infermità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avesse.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(1649.2) 147:3.2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inquieti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restrizioni </a:t>
            </a:r>
            <a:r>
              <a:rPr sz="1200" dirty="0">
                <a:latin typeface="Times New Roman"/>
                <a:cs typeface="Times New Roman"/>
              </a:rPr>
              <a:t>imposte da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giovane dei dodici,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particolarmente irritato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limitazioni. </a:t>
            </a:r>
            <a:r>
              <a:rPr sz="1200" spc="-5" dirty="0">
                <a:latin typeface="Times New Roman"/>
                <a:cs typeface="Times New Roman"/>
              </a:rPr>
              <a:t>Egli aveva condotto Gesù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piscina pensando che </a:t>
            </a:r>
            <a:r>
              <a:rPr sz="1200" dirty="0">
                <a:latin typeface="Times New Roman"/>
                <a:cs typeface="Times New Roman"/>
              </a:rPr>
              <a:t>la vista </a:t>
            </a:r>
            <a:r>
              <a:rPr sz="1200" spc="-5" dirty="0">
                <a:latin typeface="Times New Roman"/>
                <a:cs typeface="Times New Roman"/>
              </a:rPr>
              <a:t>degli ammalati </a:t>
            </a:r>
            <a:r>
              <a:rPr sz="1200" spc="5" dirty="0">
                <a:latin typeface="Times New Roman"/>
                <a:cs typeface="Times New Roman"/>
              </a:rPr>
              <a:t>riuniti  </a:t>
            </a:r>
            <a:r>
              <a:rPr sz="1200" spc="-5" dirty="0">
                <a:latin typeface="Times New Roman"/>
                <a:cs typeface="Times New Roman"/>
              </a:rPr>
              <a:t>avrebbe fatto </a:t>
            </a:r>
            <a:r>
              <a:rPr sz="1200" dirty="0">
                <a:latin typeface="Times New Roman"/>
                <a:cs typeface="Times New Roman"/>
              </a:rPr>
              <a:t>un tale appello </a:t>
            </a:r>
            <a:r>
              <a:rPr sz="1200" spc="-5" dirty="0">
                <a:latin typeface="Times New Roman"/>
                <a:cs typeface="Times New Roman"/>
              </a:rPr>
              <a:t>alla compassione del Maestro </a:t>
            </a:r>
            <a:r>
              <a:rPr sz="1200" dirty="0">
                <a:latin typeface="Times New Roman"/>
                <a:cs typeface="Times New Roman"/>
              </a:rPr>
              <a:t>da spingerlo a compiere una guarigione </a:t>
            </a:r>
            <a:r>
              <a:rPr sz="1200" spc="-5" dirty="0">
                <a:latin typeface="Times New Roman"/>
                <a:cs typeface="Times New Roman"/>
              </a:rPr>
              <a:t>miracolosa,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tutta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sarebbe rimasta </a:t>
            </a:r>
            <a:r>
              <a:rPr sz="1200" spc="-5" dirty="0">
                <a:latin typeface="Times New Roman"/>
                <a:cs typeface="Times New Roman"/>
              </a:rPr>
              <a:t>stupefatta </a:t>
            </a:r>
            <a:r>
              <a:rPr sz="1200" dirty="0">
                <a:latin typeface="Times New Roman"/>
                <a:cs typeface="Times New Roman"/>
              </a:rPr>
              <a:t>e portata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nel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Giovanni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Gesù: “Maestro, </a:t>
            </a:r>
            <a:r>
              <a:rPr sz="1200" dirty="0">
                <a:latin typeface="Times New Roman"/>
                <a:cs typeface="Times New Roman"/>
              </a:rPr>
              <a:t>guarda  tutti </a:t>
            </a:r>
            <a:r>
              <a:rPr sz="1200" spc="-5" dirty="0">
                <a:latin typeface="Times New Roman"/>
                <a:cs typeface="Times New Roman"/>
              </a:rPr>
              <a:t>questi sofferenti;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per loro?” E </a:t>
            </a:r>
            <a:r>
              <a:rPr sz="1200" spc="-5" dirty="0">
                <a:latin typeface="Times New Roman"/>
                <a:cs typeface="Times New Roman"/>
              </a:rPr>
              <a:t>Gesù replicò: “Giovanni, </a:t>
            </a:r>
            <a:r>
              <a:rPr sz="1200" dirty="0">
                <a:latin typeface="Times New Roman"/>
                <a:cs typeface="Times New Roman"/>
              </a:rPr>
              <a:t>perché tenti di </a:t>
            </a:r>
            <a:r>
              <a:rPr sz="1200" spc="-5" dirty="0">
                <a:latin typeface="Times New Roman"/>
                <a:cs typeface="Times New Roman"/>
              </a:rPr>
              <a:t>allontanarmi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scelto? Perché </a:t>
            </a:r>
            <a:r>
              <a:rPr sz="1200" dirty="0">
                <a:latin typeface="Times New Roman"/>
                <a:cs typeface="Times New Roman"/>
              </a:rPr>
              <a:t>persisti </a:t>
            </a:r>
            <a:r>
              <a:rPr sz="1200" spc="-5" dirty="0">
                <a:latin typeface="Times New Roman"/>
                <a:cs typeface="Times New Roman"/>
              </a:rPr>
              <a:t>nel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sostituire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prodigi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guarigione degli ammalati alla </a:t>
            </a:r>
            <a:r>
              <a:rPr sz="1200" dirty="0">
                <a:latin typeface="Times New Roman"/>
                <a:cs typeface="Times New Roman"/>
              </a:rPr>
              <a:t>proclamazione 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della verità </a:t>
            </a:r>
            <a:r>
              <a:rPr sz="1200" spc="-5" dirty="0">
                <a:latin typeface="Times New Roman"/>
                <a:cs typeface="Times New Roman"/>
              </a:rPr>
              <a:t>eterna? Figlio </a:t>
            </a:r>
            <a:r>
              <a:rPr sz="1200" dirty="0">
                <a:latin typeface="Times New Roman"/>
                <a:cs typeface="Times New Roman"/>
              </a:rPr>
              <a:t>mio, non </a:t>
            </a:r>
            <a:r>
              <a:rPr sz="1200" spc="-5" dirty="0">
                <a:latin typeface="Times New Roman"/>
                <a:cs typeface="Times New Roman"/>
              </a:rPr>
              <a:t>posso fare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desideri, ma raduna piuttosto </a:t>
            </a:r>
            <a:r>
              <a:rPr sz="1200" spc="-5" dirty="0">
                <a:latin typeface="Times New Roman"/>
                <a:cs typeface="Times New Roman"/>
              </a:rPr>
              <a:t>questi ammalati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afflitti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possa rivolgere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d’incoraggiamento </a:t>
            </a:r>
            <a:r>
              <a:rPr sz="1200" dirty="0">
                <a:latin typeface="Times New Roman"/>
                <a:cs typeface="Times New Roman"/>
              </a:rPr>
              <a:t>e di consolazione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(1649.3) 147:3.3 </a:t>
            </a:r>
            <a:r>
              <a:rPr sz="1200" spc="-5" dirty="0">
                <a:latin typeface="Times New Roman"/>
                <a:cs typeface="Times New Roman"/>
              </a:rPr>
              <a:t>Parlando </a:t>
            </a:r>
            <a:r>
              <a:rPr sz="1200" dirty="0">
                <a:latin typeface="Times New Roman"/>
                <a:cs typeface="Times New Roman"/>
              </a:rPr>
              <a:t>a quelli che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riuniti, </a:t>
            </a:r>
            <a:r>
              <a:rPr sz="1200" spc="-5" dirty="0">
                <a:latin typeface="Times New Roman"/>
                <a:cs typeface="Times New Roman"/>
              </a:rPr>
              <a:t>Gesù disse: “Molti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ammalati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afflitti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dei </a:t>
            </a:r>
            <a:r>
              <a:rPr sz="1200" dirty="0">
                <a:latin typeface="Times New Roman"/>
                <a:cs typeface="Times New Roman"/>
              </a:rPr>
              <a:t>vostri molti 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sbagliata. Alcuni soffrono degli </a:t>
            </a:r>
            <a:r>
              <a:rPr sz="1200" dirty="0">
                <a:latin typeface="Times New Roman"/>
                <a:cs typeface="Times New Roman"/>
              </a:rPr>
              <a:t>accidenti </a:t>
            </a:r>
            <a:r>
              <a:rPr sz="1200" spc="-5" dirty="0">
                <a:latin typeface="Times New Roman"/>
                <a:cs typeface="Times New Roman"/>
              </a:rPr>
              <a:t>del tempo,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errori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antenati, mentre 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lottano 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gli impedimenti delle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imperfette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esistenza temporale. Ma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lavora,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anch’io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lavorare,  </a:t>
            </a:r>
            <a:r>
              <a:rPr sz="1200" spc="-5" dirty="0">
                <a:latin typeface="Times New Roman"/>
                <a:cs typeface="Times New Roman"/>
              </a:rPr>
              <a:t>per migliorare </a:t>
            </a:r>
            <a:r>
              <a:rPr sz="1200" dirty="0">
                <a:latin typeface="Times New Roman"/>
                <a:cs typeface="Times New Roman"/>
              </a:rPr>
              <a:t>la vostra condizione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e più specialmente per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stato eterno. Nessuno </a:t>
            </a:r>
            <a:r>
              <a:rPr sz="1200" dirty="0">
                <a:latin typeface="Times New Roman"/>
                <a:cs typeface="Times New Roman"/>
              </a:rPr>
              <a:t>di noi può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per cambiare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della vita, </a:t>
            </a:r>
            <a:r>
              <a:rPr sz="1200" dirty="0">
                <a:latin typeface="Times New Roman"/>
                <a:cs typeface="Times New Roman"/>
              </a:rPr>
              <a:t>a meno di scoprire 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vuole </a:t>
            </a:r>
            <a:r>
              <a:rPr sz="1200" spc="-5" dirty="0">
                <a:latin typeface="Times New Roman"/>
                <a:cs typeface="Times New Roman"/>
              </a:rPr>
              <a:t>così. </a:t>
            </a:r>
            <a:r>
              <a:rPr sz="1200" dirty="0">
                <a:latin typeface="Times New Roman"/>
                <a:cs typeface="Times New Roman"/>
              </a:rPr>
              <a:t>Dopotutto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tenuti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 </a:t>
            </a:r>
            <a:r>
              <a:rPr sz="1200" spc="-5" dirty="0">
                <a:latin typeface="Times New Roman"/>
                <a:cs typeface="Times New Roman"/>
              </a:rPr>
              <a:t>dell’Eterno. </a:t>
            </a:r>
            <a:r>
              <a:rPr sz="1200" dirty="0">
                <a:latin typeface="Times New Roman"/>
                <a:cs typeface="Times New Roman"/>
              </a:rPr>
              <a:t>Se voi poteste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guariti </a:t>
            </a:r>
            <a:r>
              <a:rPr sz="1200" dirty="0">
                <a:latin typeface="Times New Roman"/>
                <a:cs typeface="Times New Roman"/>
              </a:rPr>
              <a:t>dalle vostre </a:t>
            </a:r>
            <a:r>
              <a:rPr sz="1200" spc="-5" dirty="0">
                <a:latin typeface="Times New Roman"/>
                <a:cs typeface="Times New Roman"/>
              </a:rPr>
              <a:t>afflizioni fisiche, sareste certamente meravigliati,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importante che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spc="-5" dirty="0">
                <a:latin typeface="Times New Roman"/>
                <a:cs typeface="Times New Roman"/>
              </a:rPr>
              <a:t>purificati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malattie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troviate </a:t>
            </a:r>
            <a:r>
              <a:rPr sz="1200" spc="-5" dirty="0">
                <a:latin typeface="Times New Roman"/>
                <a:cs typeface="Times New Roman"/>
              </a:rPr>
              <a:t>guariti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infermità morali. Voi siete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siete 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celeste. </a:t>
            </a:r>
            <a:r>
              <a:rPr sz="1200" dirty="0">
                <a:latin typeface="Times New Roman"/>
                <a:cs typeface="Times New Roman"/>
              </a:rPr>
              <a:t>I vincoli del tempo </a:t>
            </a:r>
            <a:r>
              <a:rPr sz="1200" spc="-5" dirty="0">
                <a:latin typeface="Times New Roman"/>
                <a:cs typeface="Times New Roman"/>
              </a:rPr>
              <a:t>possono sembrare affliggervi,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Dio dell’eternità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ama.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verrà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giudizio,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temete, troverete </a:t>
            </a:r>
            <a:r>
              <a:rPr sz="1200" dirty="0">
                <a:latin typeface="Times New Roman"/>
                <a:cs typeface="Times New Roman"/>
              </a:rPr>
              <a:t>tutti non solo </a:t>
            </a:r>
            <a:r>
              <a:rPr sz="1200" spc="-5" dirty="0">
                <a:latin typeface="Times New Roman"/>
                <a:cs typeface="Times New Roman"/>
              </a:rPr>
              <a:t>giustizia,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abbondanza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vi dico:  colui che ascolta </a:t>
            </a:r>
            <a:r>
              <a:rPr sz="1200" dirty="0">
                <a:latin typeface="Times New Roman"/>
                <a:cs typeface="Times New Roman"/>
              </a:rPr>
              <a:t>il 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crede a questo </a:t>
            </a:r>
            <a:r>
              <a:rPr sz="1200" spc="-5" dirty="0">
                <a:latin typeface="Times New Roman"/>
                <a:cs typeface="Times New Roman"/>
              </a:rPr>
              <a:t>insegnamento della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ha la vita </a:t>
            </a:r>
            <a:r>
              <a:rPr sz="1200" spc="-5" dirty="0">
                <a:latin typeface="Times New Roman"/>
                <a:cs typeface="Times New Roman"/>
              </a:rPr>
              <a:t>eterna; tali </a:t>
            </a:r>
            <a:r>
              <a:rPr sz="1200" dirty="0">
                <a:latin typeface="Times New Roman"/>
                <a:cs typeface="Times New Roman"/>
              </a:rPr>
              <a:t>credenti passano 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alla vita.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 giungendo </a:t>
            </a:r>
            <a:r>
              <a:rPr sz="1200" dirty="0">
                <a:latin typeface="Times New Roman"/>
                <a:cs typeface="Times New Roman"/>
              </a:rPr>
              <a:t>l’ora in </a:t>
            </a:r>
            <a:r>
              <a:rPr sz="1200" spc="-5" dirty="0">
                <a:latin typeface="Times New Roman"/>
                <a:cs typeface="Times New Roman"/>
              </a:rPr>
              <a:t>cui anche coloro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tombe </a:t>
            </a:r>
            <a:r>
              <a:rPr sz="1200" spc="-5" dirty="0">
                <a:latin typeface="Times New Roman"/>
                <a:cs typeface="Times New Roman"/>
              </a:rPr>
              <a:t>udranno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voce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risurrezione.”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69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(1649.4) 147:3.4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quelli che l’ascoltarono credettero al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Alcuni degli afflitti </a:t>
            </a:r>
            <a:r>
              <a:rPr sz="1200" dirty="0">
                <a:latin typeface="Times New Roman"/>
                <a:cs typeface="Times New Roman"/>
              </a:rPr>
              <a:t>furono talmente </a:t>
            </a:r>
            <a:r>
              <a:rPr sz="1200" spc="-5" dirty="0">
                <a:latin typeface="Times New Roman"/>
                <a:cs typeface="Times New Roman"/>
              </a:rPr>
              <a:t>ispirati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spiritualmente rivivificati che </a:t>
            </a:r>
            <a:r>
              <a:rPr sz="1200" dirty="0">
                <a:latin typeface="Times New Roman"/>
                <a:cs typeface="Times New Roman"/>
              </a:rPr>
              <a:t>andarono in </a:t>
            </a:r>
            <a:r>
              <a:rPr sz="1200" spc="-5" dirty="0">
                <a:latin typeface="Times New Roman"/>
                <a:cs typeface="Times New Roman"/>
              </a:rPr>
              <a:t>giro proclamando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guariti anche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mali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31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(1649.5) 147:3.5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stato per molti anni </a:t>
            </a:r>
            <a:r>
              <a:rPr sz="1200" spc="-5" dirty="0">
                <a:latin typeface="Times New Roman"/>
                <a:cs typeface="Times New Roman"/>
              </a:rPr>
              <a:t>depresso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gravemente </a:t>
            </a:r>
            <a:r>
              <a:rPr sz="1200" dirty="0">
                <a:latin typeface="Times New Roman"/>
                <a:cs typeface="Times New Roman"/>
              </a:rPr>
              <a:t>afflitto da </a:t>
            </a:r>
            <a:r>
              <a:rPr sz="1200" spc="-5" dirty="0">
                <a:latin typeface="Times New Roman"/>
                <a:cs typeface="Times New Roman"/>
              </a:rPr>
              <a:t>disturbi mentali, si rallegrò alle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raccolto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letto rientrò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sua,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fosse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sabato. Quest’uomo afflitto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atteso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i="1" dirty="0">
                <a:latin typeface="Times New Roman"/>
                <a:cs typeface="Times New Roman"/>
              </a:rPr>
              <a:t>qualcuno </a:t>
            </a:r>
            <a:r>
              <a:rPr sz="1200" spc="-5" dirty="0">
                <a:latin typeface="Times New Roman"/>
                <a:cs typeface="Times New Roman"/>
              </a:rPr>
              <a:t>l’aiutasse. </a:t>
            </a:r>
            <a:r>
              <a:rPr sz="1200" dirty="0">
                <a:latin typeface="Times New Roman"/>
                <a:cs typeface="Times New Roman"/>
              </a:rPr>
              <a:t>Era talmente vittima </a:t>
            </a:r>
            <a:r>
              <a:rPr sz="1200" spc="-5" dirty="0">
                <a:latin typeface="Times New Roman"/>
                <a:cs typeface="Times New Roman"/>
              </a:rPr>
              <a:t>del sentimento della propria </a:t>
            </a:r>
            <a:r>
              <a:rPr sz="1200" dirty="0">
                <a:latin typeface="Times New Roman"/>
                <a:cs typeface="Times New Roman"/>
              </a:rPr>
              <a:t>impotenza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aveva avuto 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aiutarsi </a:t>
            </a:r>
            <a:r>
              <a:rPr sz="1200" dirty="0">
                <a:latin typeface="Times New Roman"/>
                <a:cs typeface="Times New Roman"/>
              </a:rPr>
              <a:t>da solo, cosa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rivelò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sola che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per rimettersi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raccogliere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letto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andarsene.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(1650.1) 147:3.6 </a:t>
            </a:r>
            <a:r>
              <a:rPr sz="1200" spc="-5" dirty="0">
                <a:latin typeface="Times New Roman"/>
                <a:cs typeface="Times New Roman"/>
              </a:rPr>
              <a:t>Gesù disse allora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Giovanni: </a:t>
            </a:r>
            <a:r>
              <a:rPr sz="1200" dirty="0">
                <a:latin typeface="Times New Roman"/>
                <a:cs typeface="Times New Roman"/>
              </a:rPr>
              <a:t>“Partiamo da qui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 capi 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Scribi ci </a:t>
            </a:r>
            <a:r>
              <a:rPr sz="1200" spc="-5" dirty="0">
                <a:latin typeface="Times New Roman"/>
                <a:cs typeface="Times New Roman"/>
              </a:rPr>
              <a:t>sorprendano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offendano  perché abbiamo rivolto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vita a </a:t>
            </a:r>
            <a:r>
              <a:rPr sz="1200" spc="-5" dirty="0">
                <a:latin typeface="Times New Roman"/>
                <a:cs typeface="Times New Roman"/>
              </a:rPr>
              <a:t>questi afflitti.”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ritornarono al Tempio per unirsi </a:t>
            </a:r>
            <a:r>
              <a:rPr sz="1200" dirty="0">
                <a:latin typeface="Times New Roman"/>
                <a:cs typeface="Times New Roman"/>
              </a:rPr>
              <a:t>ai loro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9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subito tutti per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la notte a </a:t>
            </a:r>
            <a:r>
              <a:rPr sz="1200" spc="-5" dirty="0">
                <a:latin typeface="Times New Roman"/>
                <a:cs typeface="Times New Roman"/>
              </a:rPr>
              <a:t>Betania. Ma </a:t>
            </a:r>
            <a:r>
              <a:rPr sz="1200" dirty="0">
                <a:latin typeface="Times New Roman"/>
                <a:cs typeface="Times New Roman"/>
              </a:rPr>
              <a:t>Giovanni non </a:t>
            </a:r>
            <a:r>
              <a:rPr sz="1200" spc="-5" dirty="0">
                <a:latin typeface="Times New Roman"/>
                <a:cs typeface="Times New Roman"/>
              </a:rPr>
              <a:t>raccontò mai agli altri apostoli </a:t>
            </a:r>
            <a:r>
              <a:rPr sz="1200" dirty="0">
                <a:latin typeface="Times New Roman"/>
                <a:cs typeface="Times New Roman"/>
              </a:rPr>
              <a:t>di questa visita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 alla </a:t>
            </a:r>
            <a:r>
              <a:rPr sz="1200" dirty="0">
                <a:latin typeface="Times New Roman"/>
                <a:cs typeface="Times New Roman"/>
              </a:rPr>
              <a:t>piscina di </a:t>
            </a:r>
            <a:r>
              <a:rPr sz="1200" spc="-5" dirty="0">
                <a:latin typeface="Times New Roman"/>
                <a:cs typeface="Times New Roman"/>
              </a:rPr>
              <a:t>Betesda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sabato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pomeriggio.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regola di vita</a:t>
            </a:r>
            <a:endParaRPr sz="1600">
              <a:latin typeface="Times New Roman"/>
              <a:cs typeface="Times New Roman"/>
            </a:endParaRPr>
          </a:p>
          <a:p>
            <a:pPr marL="76200" marR="116839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(1650.2) 147:4.1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sera di questo </a:t>
            </a:r>
            <a:r>
              <a:rPr sz="1200" spc="-5" dirty="0">
                <a:latin typeface="Times New Roman"/>
                <a:cs typeface="Times New Roman"/>
              </a:rPr>
              <a:t>stesso giorno </a:t>
            </a:r>
            <a:r>
              <a:rPr sz="1200" dirty="0">
                <a:latin typeface="Times New Roman"/>
                <a:cs typeface="Times New Roman"/>
              </a:rPr>
              <a:t>di sabato, a </a:t>
            </a:r>
            <a:r>
              <a:rPr sz="1200" spc="-5" dirty="0">
                <a:latin typeface="Times New Roman"/>
                <a:cs typeface="Times New Roman"/>
              </a:rPr>
              <a:t>Betania, mentre Gesù,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erano </a:t>
            </a:r>
            <a:r>
              <a:rPr sz="1200" dirty="0">
                <a:latin typeface="Times New Roman"/>
                <a:cs typeface="Times New Roman"/>
              </a:rPr>
              <a:t>riuniti attorno  </a:t>
            </a:r>
            <a:r>
              <a:rPr sz="1200" spc="-5" dirty="0">
                <a:latin typeface="Times New Roman"/>
                <a:cs typeface="Times New Roman"/>
              </a:rPr>
              <a:t>al fuoco nel 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Lazzaro, Natanaele </a:t>
            </a:r>
            <a:r>
              <a:rPr sz="1200" dirty="0">
                <a:latin typeface="Times New Roman"/>
                <a:cs typeface="Times New Roman"/>
              </a:rPr>
              <a:t>pose a </a:t>
            </a:r>
            <a:r>
              <a:rPr sz="1200" spc="-5" dirty="0">
                <a:latin typeface="Times New Roman"/>
                <a:cs typeface="Times New Roman"/>
              </a:rPr>
              <a:t>Gesù questa </a:t>
            </a:r>
            <a:r>
              <a:rPr sz="1200" dirty="0">
                <a:latin typeface="Times New Roman"/>
                <a:cs typeface="Times New Roman"/>
              </a:rPr>
              <a:t>domanda: </a:t>
            </a:r>
            <a:r>
              <a:rPr sz="1200" spc="-5" dirty="0">
                <a:latin typeface="Times New Roman"/>
                <a:cs typeface="Times New Roman"/>
              </a:rPr>
              <a:t>“Maestro, </a:t>
            </a:r>
            <a:r>
              <a:rPr sz="1200" dirty="0">
                <a:latin typeface="Times New Roman"/>
                <a:cs typeface="Times New Roman"/>
              </a:rPr>
              <a:t>benché tu ci abbia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versione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positiva </a:t>
            </a:r>
            <a:r>
              <a:rPr sz="1200" spc="-5" dirty="0">
                <a:latin typeface="Times New Roman"/>
                <a:cs typeface="Times New Roman"/>
              </a:rPr>
              <a:t>dell’antica regola </a:t>
            </a:r>
            <a:r>
              <a:rPr sz="1200" dirty="0">
                <a:latin typeface="Times New Roman"/>
                <a:cs typeface="Times New Roman"/>
              </a:rPr>
              <a:t>di vita, </a:t>
            </a:r>
            <a:r>
              <a:rPr sz="1200" spc="-5" dirty="0">
                <a:latin typeface="Times New Roman"/>
                <a:cs typeface="Times New Roman"/>
              </a:rPr>
              <a:t>ordinandoci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dovremmo fare agli altri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vogliamo loro </a:t>
            </a:r>
            <a:r>
              <a:rPr sz="1200" dirty="0">
                <a:latin typeface="Times New Roman"/>
                <a:cs typeface="Times New Roman"/>
              </a:rPr>
              <a:t>facciano a noi, non capisco  </a:t>
            </a:r>
            <a:r>
              <a:rPr sz="1200" spc="-5" dirty="0">
                <a:latin typeface="Times New Roman"/>
                <a:cs typeface="Times New Roman"/>
              </a:rPr>
              <a:t>pienamente come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attenerci </a:t>
            </a:r>
            <a:r>
              <a:rPr sz="1200" dirty="0">
                <a:latin typeface="Times New Roman"/>
                <a:cs typeface="Times New Roman"/>
              </a:rPr>
              <a:t>sempre a </a:t>
            </a:r>
            <a:r>
              <a:rPr sz="1200" spc="5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ingiunzione. Permettimi d’illustrare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assunto citando l’esempio </a:t>
            </a:r>
            <a:r>
              <a:rPr sz="1200" dirty="0">
                <a:latin typeface="Times New Roman"/>
                <a:cs typeface="Times New Roman"/>
              </a:rPr>
              <a:t>di un uomo  </a:t>
            </a:r>
            <a:r>
              <a:rPr sz="1200" spc="-5" dirty="0">
                <a:latin typeface="Times New Roman"/>
                <a:cs typeface="Times New Roman"/>
              </a:rPr>
              <a:t>sensuale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guarda </a:t>
            </a:r>
            <a:r>
              <a:rPr sz="1200" dirty="0">
                <a:latin typeface="Times New Roman"/>
                <a:cs typeface="Times New Roman"/>
              </a:rPr>
              <a:t>maliziosamente la </a:t>
            </a:r>
            <a:r>
              <a:rPr sz="1200" spc="-5" dirty="0">
                <a:latin typeface="Times New Roman"/>
                <a:cs typeface="Times New Roman"/>
              </a:rPr>
              <a:t>sua futura compagna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dirty="0">
                <a:latin typeface="Times New Roman"/>
                <a:cs typeface="Times New Roman"/>
              </a:rPr>
              <a:t>Come possiamo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quest’uomo malintenzionato  che </a:t>
            </a:r>
            <a:r>
              <a:rPr sz="1200" dirty="0">
                <a:latin typeface="Times New Roman"/>
                <a:cs typeface="Times New Roman"/>
              </a:rPr>
              <a:t>dovrebbe fare </a:t>
            </a:r>
            <a:r>
              <a:rPr sz="1200" spc="-5" dirty="0">
                <a:latin typeface="Times New Roman"/>
                <a:cs typeface="Times New Roman"/>
              </a:rPr>
              <a:t>agli altri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vorrebbe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facessero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4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(1650.3) 147:4.2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la </a:t>
            </a:r>
            <a:r>
              <a:rPr sz="1200" spc="-5" dirty="0">
                <a:latin typeface="Times New Roman"/>
                <a:cs typeface="Times New Roman"/>
              </a:rPr>
              <a:t>domanda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Natanaele,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in piedi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puntando il dito </a:t>
            </a:r>
            <a:r>
              <a:rPr sz="1200" spc="-5" dirty="0">
                <a:latin typeface="Times New Roman"/>
                <a:cs typeface="Times New Roman"/>
              </a:rPr>
              <a:t>sull’apostolo, disse:  “Natanaele, Natanaele! Quale sorta </a:t>
            </a:r>
            <a:r>
              <a:rPr sz="1200" dirty="0">
                <a:latin typeface="Times New Roman"/>
                <a:cs typeface="Times New Roman"/>
              </a:rPr>
              <a:t>di pensieri </a:t>
            </a:r>
            <a:r>
              <a:rPr sz="1200" spc="-5" dirty="0">
                <a:latin typeface="Times New Roman"/>
                <a:cs typeface="Times New Roman"/>
              </a:rPr>
              <a:t>conservi </a:t>
            </a:r>
            <a:r>
              <a:rPr sz="1200" dirty="0">
                <a:latin typeface="Times New Roman"/>
                <a:cs typeface="Times New Roman"/>
              </a:rPr>
              <a:t>nel tuo </a:t>
            </a:r>
            <a:r>
              <a:rPr sz="1200" spc="-5" dirty="0">
                <a:latin typeface="Times New Roman"/>
                <a:cs typeface="Times New Roman"/>
              </a:rPr>
              <a:t>cuore? Non ricevi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insegnamenti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nato </a:t>
            </a:r>
            <a:r>
              <a:rPr sz="1200" spc="-5" dirty="0">
                <a:latin typeface="Times New Roman"/>
                <a:cs typeface="Times New Roman"/>
              </a:rPr>
              <a:t>dallo  spirito?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sentite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come </a:t>
            </a:r>
            <a:r>
              <a:rPr sz="1200" dirty="0">
                <a:latin typeface="Times New Roman"/>
                <a:cs typeface="Times New Roman"/>
              </a:rPr>
              <a:t>uomini di saggezza e 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spirituale?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esortato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agli altri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 vorreste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facessero </a:t>
            </a:r>
            <a:r>
              <a:rPr sz="1200" dirty="0">
                <a:latin typeface="Times New Roman"/>
                <a:cs typeface="Times New Roman"/>
              </a:rPr>
              <a:t>a voi, io </a:t>
            </a:r>
            <a:r>
              <a:rPr sz="1200" spc="-5" dirty="0">
                <a:latin typeface="Times New Roman"/>
                <a:cs typeface="Times New Roman"/>
              </a:rPr>
              <a:t>parlavo </a:t>
            </a:r>
            <a:r>
              <a:rPr sz="1200" dirty="0">
                <a:latin typeface="Times New Roman"/>
                <a:cs typeface="Times New Roman"/>
              </a:rPr>
              <a:t>a uomini di </a:t>
            </a:r>
            <a:r>
              <a:rPr sz="1200" spc="-5" dirty="0">
                <a:latin typeface="Times New Roman"/>
                <a:cs typeface="Times New Roman"/>
              </a:rPr>
              <a:t>alti ideali, </a:t>
            </a:r>
            <a:r>
              <a:rPr sz="1200" dirty="0">
                <a:latin typeface="Times New Roman"/>
                <a:cs typeface="Times New Roman"/>
              </a:rPr>
              <a:t>non a </a:t>
            </a:r>
            <a:r>
              <a:rPr sz="1200" spc="-5" dirty="0">
                <a:latin typeface="Times New Roman"/>
                <a:cs typeface="Times New Roman"/>
              </a:rPr>
              <a:t>gente che sarebbe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5" dirty="0">
                <a:latin typeface="Times New Roman"/>
                <a:cs typeface="Times New Roman"/>
              </a:rPr>
              <a:t>tentata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distorcere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in una licenza </a:t>
            </a:r>
            <a:r>
              <a:rPr sz="1200" spc="-5" dirty="0">
                <a:latin typeface="Times New Roman"/>
                <a:cs typeface="Times New Roman"/>
              </a:rPr>
              <a:t>per incoraggiare cattive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azioni.”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(1650.4) 147:4.3 </a:t>
            </a: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ebbe parlato, </a:t>
            </a:r>
            <a:r>
              <a:rPr sz="1200" dirty="0">
                <a:latin typeface="Times New Roman"/>
                <a:cs typeface="Times New Roman"/>
              </a:rPr>
              <a:t>Natanaele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disse: “Ma, Maestro, </a:t>
            </a:r>
            <a:r>
              <a:rPr sz="1200" dirty="0">
                <a:latin typeface="Times New Roman"/>
                <a:cs typeface="Times New Roman"/>
              </a:rPr>
              <a:t>non dovresti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approvi </a:t>
            </a:r>
            <a:r>
              <a:rPr sz="1200" dirty="0">
                <a:latin typeface="Times New Roman"/>
                <a:cs typeface="Times New Roman"/>
              </a:rPr>
              <a:t>una tale  </a:t>
            </a:r>
            <a:r>
              <a:rPr sz="1200" spc="-5" dirty="0">
                <a:latin typeface="Times New Roman"/>
                <a:cs typeface="Times New Roman"/>
              </a:rPr>
              <a:t>interpretazione 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insegnamento. Ho </a:t>
            </a:r>
            <a:r>
              <a:rPr sz="1200" dirty="0">
                <a:latin typeface="Times New Roman"/>
                <a:cs typeface="Times New Roman"/>
              </a:rPr>
              <a:t>posto la domanda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supponevo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tali uomini potevano giudicare  erroneamente </a:t>
            </a:r>
            <a:r>
              <a:rPr sz="1200" dirty="0">
                <a:latin typeface="Times New Roman"/>
                <a:cs typeface="Times New Roman"/>
              </a:rPr>
              <a:t>in questo modo la tua </a:t>
            </a:r>
            <a:r>
              <a:rPr sz="1200" spc="-5" dirty="0">
                <a:latin typeface="Times New Roman"/>
                <a:cs typeface="Times New Roman"/>
              </a:rPr>
              <a:t>raccomandazione,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speravo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avresti dato ulteriori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su queste materie.”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 Natanaele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seduto,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proseguì: “So bene, Natanaele, </a:t>
            </a:r>
            <a:r>
              <a:rPr sz="1200" dirty="0">
                <a:latin typeface="Times New Roman"/>
                <a:cs typeface="Times New Roman"/>
              </a:rPr>
              <a:t>che la tua mente non </a:t>
            </a:r>
            <a:r>
              <a:rPr sz="1200" spc="-5" dirty="0">
                <a:latin typeface="Times New Roman"/>
                <a:cs typeface="Times New Roman"/>
              </a:rPr>
              <a:t>approva </a:t>
            </a:r>
            <a:r>
              <a:rPr sz="1200" dirty="0">
                <a:latin typeface="Times New Roman"/>
                <a:cs typeface="Times New Roman"/>
              </a:rPr>
              <a:t>una tale idea </a:t>
            </a:r>
            <a:r>
              <a:rPr sz="1200" spc="-5" dirty="0">
                <a:latin typeface="Times New Roman"/>
                <a:cs typeface="Times New Roman"/>
              </a:rPr>
              <a:t>del male,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deluso  </a:t>
            </a:r>
            <a:r>
              <a:rPr sz="1200" spc="-5" dirty="0">
                <a:latin typeface="Times New Roman"/>
                <a:cs typeface="Times New Roman"/>
              </a:rPr>
              <a:t>dal fatto che </a:t>
            </a:r>
            <a:r>
              <a:rPr sz="1200" dirty="0">
                <a:latin typeface="Times New Roman"/>
                <a:cs typeface="Times New Roman"/>
              </a:rPr>
              <a:t>voi tutti </a:t>
            </a:r>
            <a:r>
              <a:rPr sz="1200" spc="-5" dirty="0">
                <a:latin typeface="Times New Roman"/>
                <a:cs typeface="Times New Roman"/>
              </a:rPr>
              <a:t>mancate così 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un’interpretazione genuinamente spirituale dei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usuali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insegnamenti,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istruzione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data in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umano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in cui devono </a:t>
            </a:r>
            <a:r>
              <a:rPr sz="1200" spc="-5" dirty="0">
                <a:latin typeface="Times New Roman"/>
                <a:cs typeface="Times New Roman"/>
              </a:rPr>
              <a:t>parlare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Consentitemi </a:t>
            </a:r>
            <a:r>
              <a:rPr sz="1200" dirty="0">
                <a:latin typeface="Times New Roman"/>
                <a:cs typeface="Times New Roman"/>
              </a:rPr>
              <a:t>ora d’istruirvi </a:t>
            </a:r>
            <a:r>
              <a:rPr sz="1200" spc="-5" dirty="0">
                <a:latin typeface="Times New Roman"/>
                <a:cs typeface="Times New Roman"/>
              </a:rPr>
              <a:t>sui  differenti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significato connessi con </a:t>
            </a:r>
            <a:r>
              <a:rPr sz="1200" dirty="0">
                <a:latin typeface="Times New Roman"/>
                <a:cs typeface="Times New Roman"/>
              </a:rPr>
              <a:t>l’interpretazione di </a:t>
            </a:r>
            <a:r>
              <a:rPr sz="1200" spc="-5" dirty="0">
                <a:latin typeface="Times New Roman"/>
                <a:cs typeface="Times New Roman"/>
              </a:rPr>
              <a:t>questa regola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con questa esortazione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‘fare </a:t>
            </a:r>
            <a:r>
              <a:rPr sz="1200" spc="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altri ciò che  </a:t>
            </a:r>
            <a:r>
              <a:rPr sz="1200" spc="-5" dirty="0">
                <a:latin typeface="Times New Roman"/>
                <a:cs typeface="Times New Roman"/>
              </a:rPr>
              <a:t>desiderate gli altri </a:t>
            </a:r>
            <a:r>
              <a:rPr sz="1200" dirty="0">
                <a:latin typeface="Times New Roman"/>
                <a:cs typeface="Times New Roman"/>
              </a:rPr>
              <a:t>facciano 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voi’: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48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(1650.5) 147:4.4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della carne.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interpretazione </a:t>
            </a:r>
            <a:r>
              <a:rPr sz="1200" spc="-5" dirty="0">
                <a:latin typeface="Times New Roman"/>
                <a:cs typeface="Times New Roman"/>
              </a:rPr>
              <a:t>puramente egoista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sensuale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ben esemplificata  dall’ipotesi </a:t>
            </a:r>
            <a:r>
              <a:rPr sz="1200" dirty="0">
                <a:latin typeface="Times New Roman"/>
                <a:cs typeface="Times New Roman"/>
              </a:rPr>
              <a:t>della tua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domanda.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89979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(1650.6) 147:4.5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dei sentimenti.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piano è 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più alto di </a:t>
            </a:r>
            <a:r>
              <a:rPr sz="1200" spc="-5" dirty="0">
                <a:latin typeface="Times New Roman"/>
                <a:cs typeface="Times New Roman"/>
              </a:rPr>
              <a:t>quello della carne ed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simpatia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pietà </a:t>
            </a:r>
            <a:r>
              <a:rPr sz="1200" dirty="0">
                <a:latin typeface="Times New Roman"/>
                <a:cs typeface="Times New Roman"/>
              </a:rPr>
              <a:t>elevino la </a:t>
            </a:r>
            <a:r>
              <a:rPr sz="1200" spc="-5" dirty="0">
                <a:latin typeface="Times New Roman"/>
                <a:cs typeface="Times New Roman"/>
              </a:rPr>
              <a:t>propria interpretazione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regola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(1650.7) 147:4.6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della mente. </a:t>
            </a:r>
            <a:r>
              <a:rPr sz="1200" spc="-5" dirty="0">
                <a:latin typeface="Times New Roman"/>
                <a:cs typeface="Times New Roman"/>
              </a:rPr>
              <a:t>Ora entrano </a:t>
            </a:r>
            <a:r>
              <a:rPr sz="1200" dirty="0">
                <a:latin typeface="Times New Roman"/>
                <a:cs typeface="Times New Roman"/>
              </a:rPr>
              <a:t>in azione il </a:t>
            </a:r>
            <a:r>
              <a:rPr sz="1200" spc="-5" dirty="0">
                <a:latin typeface="Times New Roman"/>
                <a:cs typeface="Times New Roman"/>
              </a:rPr>
              <a:t>ragionamento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l’intelligenza</a:t>
            </a:r>
            <a:endParaRPr sz="1200">
              <a:latin typeface="Times New Roman"/>
              <a:cs typeface="Times New Roman"/>
            </a:endParaRPr>
          </a:p>
          <a:p>
            <a:pPr marL="533400" marR="788035">
              <a:lnSpc>
                <a:spcPts val="1370"/>
              </a:lnSpc>
              <a:spcBef>
                <a:spcPts val="75"/>
              </a:spcBef>
            </a:pPr>
            <a:r>
              <a:rPr sz="1200" spc="-5" dirty="0">
                <a:latin typeface="Times New Roman"/>
                <a:cs typeface="Times New Roman"/>
              </a:rPr>
              <a:t>dell’esperienza. Un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detta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simile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dovrebbe essere interpretata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 con  l’idealismo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espresso </a:t>
            </a:r>
            <a:r>
              <a:rPr sz="1200" dirty="0">
                <a:latin typeface="Times New Roman"/>
                <a:cs typeface="Times New Roman"/>
              </a:rPr>
              <a:t>nella nobiltà di un </a:t>
            </a:r>
            <a:r>
              <a:rPr sz="1200" spc="-5" dirty="0">
                <a:latin typeface="Times New Roman"/>
                <a:cs typeface="Times New Roman"/>
              </a:rPr>
              <a:t>profondo rispetto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sé.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79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(1651.1) 147:4.7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dell’amore </a:t>
            </a:r>
            <a:r>
              <a:rPr sz="1200" i="1" dirty="0">
                <a:latin typeface="Times New Roman"/>
                <a:cs typeface="Times New Roman"/>
              </a:rPr>
              <a:t>fraterno. </a:t>
            </a:r>
            <a:r>
              <a:rPr sz="1200" dirty="0">
                <a:latin typeface="Times New Roman"/>
                <a:cs typeface="Times New Roman"/>
              </a:rPr>
              <a:t>Ancora più in </a:t>
            </a:r>
            <a:r>
              <a:rPr sz="1200" spc="-5" dirty="0">
                <a:latin typeface="Times New Roman"/>
                <a:cs typeface="Times New Roman"/>
              </a:rPr>
              <a:t>alto si scopre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disinteressata al  benessere dei </a:t>
            </a:r>
            <a:r>
              <a:rPr sz="1200" dirty="0">
                <a:latin typeface="Times New Roman"/>
                <a:cs typeface="Times New Roman"/>
              </a:rPr>
              <a:t>propri simili. Su </a:t>
            </a:r>
            <a:r>
              <a:rPr sz="1200" spc="-5" dirty="0">
                <a:latin typeface="Times New Roman"/>
                <a:cs typeface="Times New Roman"/>
              </a:rPr>
              <a:t>questo piano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sociale sincero scaturito dalla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conseguente 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si scopre </a:t>
            </a:r>
            <a:r>
              <a:rPr sz="1200" dirty="0">
                <a:latin typeface="Times New Roman"/>
                <a:cs typeface="Times New Roman"/>
              </a:rPr>
              <a:t>un’interpretazione nuova  e molto più </a:t>
            </a:r>
            <a:r>
              <a:rPr sz="1200" spc="-5" dirty="0">
                <a:latin typeface="Times New Roman"/>
                <a:cs typeface="Times New Roman"/>
              </a:rPr>
              <a:t>bella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fondamentale.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067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(1651.2) 147:4.8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morale. </a:t>
            </a:r>
            <a:r>
              <a:rPr sz="1200" dirty="0">
                <a:latin typeface="Times New Roman"/>
                <a:cs typeface="Times New Roman"/>
              </a:rPr>
              <a:t>Poi, quando </a:t>
            </a:r>
            <a:r>
              <a:rPr sz="1200" spc="-5" dirty="0">
                <a:latin typeface="Times New Roman"/>
                <a:cs typeface="Times New Roman"/>
              </a:rPr>
              <a:t>raggiungete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filosofici dell’interpretazione, quando avete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reale comprensione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dirty="0">
                <a:latin typeface="Times New Roman"/>
                <a:cs typeface="Times New Roman"/>
              </a:rPr>
              <a:t>bene e male </a:t>
            </a:r>
            <a:r>
              <a:rPr sz="1200" spc="-5" dirty="0">
                <a:latin typeface="Times New Roman"/>
                <a:cs typeface="Times New Roman"/>
              </a:rPr>
              <a:t>delle cose, quando </a:t>
            </a:r>
            <a:r>
              <a:rPr sz="1200" dirty="0">
                <a:latin typeface="Times New Roman"/>
                <a:cs typeface="Times New Roman"/>
              </a:rPr>
              <a:t>percepite ciò che è eternamente </a:t>
            </a:r>
            <a:r>
              <a:rPr sz="1200" spc="-5" dirty="0">
                <a:latin typeface="Times New Roman"/>
                <a:cs typeface="Times New Roman"/>
              </a:rPr>
              <a:t>giusto delle relazioni  umane,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comincerete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guardare questo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dell’interpretazione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immaginereste </a:t>
            </a:r>
            <a:r>
              <a:rPr sz="1200" dirty="0">
                <a:latin typeface="Times New Roman"/>
                <a:cs typeface="Times New Roman"/>
              </a:rPr>
              <a:t>che una </a:t>
            </a:r>
            <a:r>
              <a:rPr sz="1200" spc="-5" dirty="0">
                <a:latin typeface="Times New Roman"/>
                <a:cs typeface="Times New Roman"/>
              </a:rPr>
              <a:t>terza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8164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499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elevata, </a:t>
            </a:r>
            <a:r>
              <a:rPr sz="1200" dirty="0">
                <a:latin typeface="Times New Roman"/>
                <a:cs typeface="Times New Roman"/>
              </a:rPr>
              <a:t>idealista, </a:t>
            </a:r>
            <a:r>
              <a:rPr sz="1200" spc="-5" dirty="0">
                <a:latin typeface="Times New Roman"/>
                <a:cs typeface="Times New Roman"/>
              </a:rPr>
              <a:t>saggia ed </a:t>
            </a:r>
            <a:r>
              <a:rPr sz="1200" dirty="0">
                <a:latin typeface="Times New Roman"/>
                <a:cs typeface="Times New Roman"/>
              </a:rPr>
              <a:t>imparziale </a:t>
            </a:r>
            <a:r>
              <a:rPr sz="1200" spc="-5" dirty="0">
                <a:latin typeface="Times New Roman"/>
                <a:cs typeface="Times New Roman"/>
              </a:rPr>
              <a:t>considererebbe ed </a:t>
            </a:r>
            <a:r>
              <a:rPr sz="1200" dirty="0">
                <a:latin typeface="Times New Roman"/>
                <a:cs typeface="Times New Roman"/>
              </a:rPr>
              <a:t>interpreterebbe una simile esortazione </a:t>
            </a:r>
            <a:r>
              <a:rPr sz="1200" spc="-5" dirty="0">
                <a:latin typeface="Times New Roman"/>
                <a:cs typeface="Times New Roman"/>
              </a:rPr>
              <a:t>applicata 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problemi 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 alle </a:t>
            </a:r>
            <a:r>
              <a:rPr sz="1200" dirty="0">
                <a:latin typeface="Times New Roman"/>
                <a:cs typeface="Times New Roman"/>
              </a:rPr>
              <a:t>vostre situazioni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52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(1651.3) 147:4.9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livello </a:t>
            </a:r>
            <a:r>
              <a:rPr sz="1200" i="1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ultimo, ma il più alto di </a:t>
            </a:r>
            <a:r>
              <a:rPr sz="1200" spc="-5" dirty="0">
                <a:latin typeface="Times New Roman"/>
                <a:cs typeface="Times New Roman"/>
              </a:rPr>
              <a:t>tutti, raggiungiamo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percezione dello  spirito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d’interpretazione spirituale, che ci </a:t>
            </a:r>
            <a:r>
              <a:rPr sz="1200" dirty="0">
                <a:latin typeface="Times New Roman"/>
                <a:cs typeface="Times New Roman"/>
              </a:rPr>
              <a:t>spinge 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di vita il comandamento divino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come </a:t>
            </a:r>
            <a:r>
              <a:rPr sz="1200" spc="-5" dirty="0">
                <a:latin typeface="Times New Roman"/>
                <a:cs typeface="Times New Roman"/>
              </a:rPr>
              <a:t>concepiamo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tratterebbe.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l’ideale universale 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20700" marR="61404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vostro </a:t>
            </a:r>
            <a:r>
              <a:rPr sz="1200" spc="-5" dirty="0">
                <a:latin typeface="Times New Roman"/>
                <a:cs typeface="Times New Roman"/>
              </a:rPr>
              <a:t>atteggiamento verso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quando il vostro </a:t>
            </a:r>
            <a:r>
              <a:rPr sz="1200" spc="-5" dirty="0">
                <a:latin typeface="Times New Roman"/>
                <a:cs typeface="Times New Roman"/>
              </a:rPr>
              <a:t>desiderio supremo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sempre la  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vorrei, pertanto, che </a:t>
            </a:r>
            <a:r>
              <a:rPr sz="1200" dirty="0">
                <a:latin typeface="Times New Roman"/>
                <a:cs typeface="Times New Roman"/>
              </a:rPr>
              <a:t>voi faceste 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ciò </a:t>
            </a:r>
            <a:r>
              <a:rPr sz="1200" spc="-5" dirty="0">
                <a:latin typeface="Times New Roman"/>
                <a:cs typeface="Times New Roman"/>
              </a:rPr>
              <a:t>che sapete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farei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circostanze.”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65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(1651.4) 147:4.10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detto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apostoli fino </a:t>
            </a:r>
            <a:r>
              <a:rPr sz="1200" spc="-5" dirty="0">
                <a:latin typeface="Times New Roman"/>
                <a:cs typeface="Times New Roman"/>
              </a:rPr>
              <a:t>ad allora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avesse maggiormente </a:t>
            </a:r>
            <a:r>
              <a:rPr sz="1200" dirty="0">
                <a:latin typeface="Times New Roman"/>
                <a:cs typeface="Times New Roman"/>
              </a:rPr>
              <a:t>stupiti. </a:t>
            </a:r>
            <a:r>
              <a:rPr sz="1200" spc="-5" dirty="0">
                <a:latin typeface="Times New Roman"/>
                <a:cs typeface="Times New Roman"/>
              </a:rPr>
              <a:t>Essi continuarono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parole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egli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ritirato.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Natanaele fu </a:t>
            </a:r>
            <a:r>
              <a:rPr sz="1200" dirty="0">
                <a:latin typeface="Times New Roman"/>
                <a:cs typeface="Times New Roman"/>
              </a:rPr>
              <a:t>lento a </a:t>
            </a:r>
            <a:r>
              <a:rPr sz="1200" spc="-5" dirty="0">
                <a:latin typeface="Times New Roman"/>
                <a:cs typeface="Times New Roman"/>
              </a:rPr>
              <a:t>riprendersi dalla sua </a:t>
            </a:r>
            <a:r>
              <a:rPr sz="1200" dirty="0">
                <a:latin typeface="Times New Roman"/>
                <a:cs typeface="Times New Roman"/>
              </a:rPr>
              <a:t>supposizione 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capito lo spirito </a:t>
            </a:r>
            <a:r>
              <a:rPr sz="1200" spc="-5" dirty="0">
                <a:latin typeface="Times New Roman"/>
                <a:cs typeface="Times New Roman"/>
              </a:rPr>
              <a:t>della sua domanda, gli altri furono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riconoscenti al loro compagno apostolo </a:t>
            </a:r>
            <a:r>
              <a:rPr sz="1200" dirty="0">
                <a:latin typeface="Times New Roman"/>
                <a:cs typeface="Times New Roman"/>
              </a:rPr>
              <a:t>filosofo  </a:t>
            </a:r>
            <a:r>
              <a:rPr sz="1200" spc="-5" dirty="0">
                <a:latin typeface="Times New Roman"/>
                <a:cs typeface="Times New Roman"/>
              </a:rPr>
              <a:t>per aver avuto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una tale domanda </a:t>
            </a:r>
            <a:r>
              <a:rPr sz="1200" spc="-5" dirty="0">
                <a:latin typeface="Times New Roman"/>
                <a:cs typeface="Times New Roman"/>
              </a:rPr>
              <a:t>che stimolava alla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riflessione.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visita a Simone il Fariseo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(1651.5) 147:5.1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Simone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del Sinedrio ebreo,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influente di </a:t>
            </a:r>
            <a:r>
              <a:rPr sz="1200" spc="-5" dirty="0">
                <a:latin typeface="Times New Roman"/>
                <a:cs typeface="Times New Roman"/>
              </a:rPr>
              <a:t>Gerusalemme. 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tiepido  credente, </a:t>
            </a:r>
            <a:r>
              <a:rPr sz="1200" dirty="0">
                <a:latin typeface="Times New Roman"/>
                <a:cs typeface="Times New Roman"/>
              </a:rPr>
              <a:t>e benché potesse </a:t>
            </a:r>
            <a:r>
              <a:rPr sz="1200" spc="-5" dirty="0">
                <a:latin typeface="Times New Roman"/>
                <a:cs typeface="Times New Roman"/>
              </a:rPr>
              <a:t>essere severamente criticato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questo, osò </a:t>
            </a:r>
            <a:r>
              <a:rPr sz="1200" dirty="0">
                <a:latin typeface="Times New Roman"/>
                <a:cs typeface="Times New Roman"/>
              </a:rPr>
              <a:t>invitare </a:t>
            </a:r>
            <a:r>
              <a:rPr sz="1200" spc="-5" dirty="0">
                <a:latin typeface="Times New Roman"/>
                <a:cs typeface="Times New Roman"/>
              </a:rPr>
              <a:t>Gesù ed </a:t>
            </a:r>
            <a:r>
              <a:rPr sz="1200" dirty="0">
                <a:latin typeface="Times New Roman"/>
                <a:cs typeface="Times New Roman"/>
              </a:rPr>
              <a:t>i suoi associati </a:t>
            </a:r>
            <a:r>
              <a:rPr sz="1200" spc="-5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Pietro, Giacomo  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per un pasto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a casa sua. Simone aveva </a:t>
            </a:r>
            <a:r>
              <a:rPr sz="1200" spc="-5" dirty="0">
                <a:latin typeface="Times New Roman"/>
                <a:cs typeface="Times New Roman"/>
              </a:rPr>
              <a:t>osservato </a:t>
            </a:r>
            <a:r>
              <a:rPr sz="1200" dirty="0">
                <a:latin typeface="Times New Roman"/>
                <a:cs typeface="Times New Roman"/>
              </a:rPr>
              <a:t>a lungo il </a:t>
            </a:r>
            <a:r>
              <a:rPr sz="1200" spc="-5" dirty="0">
                <a:latin typeface="Times New Roman"/>
                <a:cs typeface="Times New Roman"/>
              </a:rPr>
              <a:t>Maestro ed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impressionato </a:t>
            </a:r>
            <a:r>
              <a:rPr sz="1200" dirty="0">
                <a:latin typeface="Times New Roman"/>
                <a:cs typeface="Times New Roman"/>
              </a:rPr>
              <a:t>dai suoi 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e ancor più </a:t>
            </a:r>
            <a:r>
              <a:rPr sz="1200" spc="-5" dirty="0">
                <a:latin typeface="Times New Roman"/>
                <a:cs typeface="Times New Roman"/>
              </a:rPr>
              <a:t>dalla sua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2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(1651.6) 147:5.2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Farisei </a:t>
            </a:r>
            <a:r>
              <a:rPr sz="1200" spc="-5" dirty="0">
                <a:latin typeface="Times New Roman"/>
                <a:cs typeface="Times New Roman"/>
              </a:rPr>
              <a:t>praticavano </a:t>
            </a:r>
            <a:r>
              <a:rPr sz="1200" dirty="0">
                <a:latin typeface="Times New Roman"/>
                <a:cs typeface="Times New Roman"/>
              </a:rPr>
              <a:t>l’elemosina e non </a:t>
            </a:r>
            <a:r>
              <a:rPr sz="1200" spc="-5" dirty="0">
                <a:latin typeface="Times New Roman"/>
                <a:cs typeface="Times New Roman"/>
              </a:rPr>
              <a:t>rifuggivano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pubblicità </a:t>
            </a:r>
            <a:r>
              <a:rPr sz="1200" spc="-5" dirty="0">
                <a:latin typeface="Times New Roman"/>
                <a:cs typeface="Times New Roman"/>
              </a:rPr>
              <a:t>sulla loro filantropia.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annunciavano </a:t>
            </a:r>
            <a:r>
              <a:rPr sz="1200" dirty="0">
                <a:latin typeface="Times New Roman"/>
                <a:cs typeface="Times New Roman"/>
              </a:rPr>
              <a:t>talvolta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suon di tromba quando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carità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mendicante.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costume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Farisei,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offrivano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ospiti di </a:t>
            </a:r>
            <a:r>
              <a:rPr sz="1200" spc="-5" dirty="0">
                <a:latin typeface="Times New Roman"/>
                <a:cs typeface="Times New Roman"/>
              </a:rPr>
              <a:t>riguardo,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aperte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della casa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mendicanti della strada  potessero entrare e, </a:t>
            </a:r>
            <a:r>
              <a:rPr sz="1200" dirty="0">
                <a:latin typeface="Times New Roman"/>
                <a:cs typeface="Times New Roman"/>
              </a:rPr>
              <a:t>stando in </a:t>
            </a:r>
            <a:r>
              <a:rPr sz="1200" spc="-5" dirty="0">
                <a:latin typeface="Times New Roman"/>
                <a:cs typeface="Times New Roman"/>
              </a:rPr>
              <a:t>piedi 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pareti della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divani dei commensali, essere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buona posizione </a:t>
            </a:r>
            <a:r>
              <a:rPr sz="1200" spc="-5" dirty="0">
                <a:latin typeface="Times New Roman"/>
                <a:cs typeface="Times New Roman"/>
              </a:rPr>
              <a:t>per ricevere  dei </a:t>
            </a:r>
            <a:r>
              <a:rPr sz="1200" dirty="0">
                <a:latin typeface="Times New Roman"/>
                <a:cs typeface="Times New Roman"/>
              </a:rPr>
              <a:t>pezzi di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potevano essere gettati </a:t>
            </a:r>
            <a:r>
              <a:rPr sz="1200" dirty="0">
                <a:latin typeface="Times New Roman"/>
                <a:cs typeface="Times New Roman"/>
              </a:rPr>
              <a:t>loro dai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(1651.7) 147:5.3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particolare occasione nella casa </a:t>
            </a:r>
            <a:r>
              <a:rPr sz="1200" dirty="0">
                <a:latin typeface="Times New Roman"/>
                <a:cs typeface="Times New Roman"/>
              </a:rPr>
              <a:t>di Simone, tra </a:t>
            </a:r>
            <a:r>
              <a:rPr sz="1200" spc="-5" dirty="0">
                <a:latin typeface="Times New Roman"/>
                <a:cs typeface="Times New Roman"/>
              </a:rPr>
              <a:t>coloro che erano venuti dalla strada, </a:t>
            </a:r>
            <a:r>
              <a:rPr sz="1200" dirty="0">
                <a:latin typeface="Times New Roman"/>
                <a:cs typeface="Times New Roman"/>
              </a:rPr>
              <a:t>c’era una donna di scarsa  </a:t>
            </a:r>
            <a:r>
              <a:rPr sz="1200" spc="-5" dirty="0">
                <a:latin typeface="Times New Roman"/>
                <a:cs typeface="Times New Roman"/>
              </a:rPr>
              <a:t>reputazione che aveva recentemente </a:t>
            </a:r>
            <a:r>
              <a:rPr sz="1200" dirty="0">
                <a:latin typeface="Times New Roman"/>
                <a:cs typeface="Times New Roman"/>
              </a:rPr>
              <a:t>iniziato a credere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Questa </a:t>
            </a:r>
            <a:r>
              <a:rPr sz="1200" dirty="0">
                <a:latin typeface="Times New Roman"/>
                <a:cs typeface="Times New Roman"/>
              </a:rPr>
              <a:t>donna era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conosciuta  in tutta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tenutaria di uno dei </a:t>
            </a:r>
            <a:r>
              <a:rPr sz="1200" spc="-5" dirty="0">
                <a:latin typeface="Times New Roman"/>
                <a:cs typeface="Times New Roman"/>
              </a:rPr>
              <a:t>cosiddetti bordelli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lusso </a:t>
            </a:r>
            <a:r>
              <a:rPr sz="1200" dirty="0">
                <a:latin typeface="Times New Roman"/>
                <a:cs typeface="Times New Roman"/>
              </a:rPr>
              <a:t>situati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cortile dei </a:t>
            </a:r>
            <a:r>
              <a:rPr sz="1200" dirty="0">
                <a:latin typeface="Times New Roman"/>
                <a:cs typeface="Times New Roman"/>
              </a:rPr>
              <a:t>Gentili  </a:t>
            </a:r>
            <a:r>
              <a:rPr sz="1200" spc="-5" dirty="0">
                <a:latin typeface="Times New Roman"/>
                <a:cs typeface="Times New Roman"/>
              </a:rPr>
              <a:t>nel Tempio. Accettando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essa aveva chiuso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nefando luogo d’affari ed aveva </a:t>
            </a:r>
            <a:r>
              <a:rPr sz="1200" dirty="0">
                <a:latin typeface="Times New Roman"/>
                <a:cs typeface="Times New Roman"/>
              </a:rPr>
              <a:t>indotto la </a:t>
            </a:r>
            <a:r>
              <a:rPr sz="1200" spc="-5" dirty="0">
                <a:latin typeface="Times New Roman"/>
                <a:cs typeface="Times New Roman"/>
              </a:rPr>
              <a:t>maggior parte  delle </a:t>
            </a:r>
            <a:r>
              <a:rPr sz="1200" dirty="0">
                <a:latin typeface="Times New Roman"/>
                <a:cs typeface="Times New Roman"/>
              </a:rPr>
              <a:t>donne a lei associate </a:t>
            </a:r>
            <a:r>
              <a:rPr sz="1200" spc="-5" dirty="0">
                <a:latin typeface="Times New Roman"/>
                <a:cs typeface="Times New Roman"/>
              </a:rPr>
              <a:t>ad accettare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il loro modo di </a:t>
            </a:r>
            <a:r>
              <a:rPr sz="1200" spc="-5" dirty="0">
                <a:latin typeface="Times New Roman"/>
                <a:cs typeface="Times New Roman"/>
              </a:rPr>
              <a:t>vivere. Malgrado </a:t>
            </a:r>
            <a:r>
              <a:rPr sz="1200" dirty="0">
                <a:latin typeface="Times New Roman"/>
                <a:cs typeface="Times New Roman"/>
              </a:rPr>
              <a:t>ciò, </a:t>
            </a:r>
            <a:r>
              <a:rPr sz="1200" spc="-5" dirty="0">
                <a:latin typeface="Times New Roman"/>
                <a:cs typeface="Times New Roman"/>
              </a:rPr>
              <a:t>essa era </a:t>
            </a:r>
            <a:r>
              <a:rPr sz="1200" dirty="0">
                <a:latin typeface="Times New Roman"/>
                <a:cs typeface="Times New Roman"/>
              </a:rPr>
              <a:t>ancora molto  disprezzata </a:t>
            </a:r>
            <a:r>
              <a:rPr sz="1200" spc="-5" dirty="0">
                <a:latin typeface="Times New Roman"/>
                <a:cs typeface="Times New Roman"/>
              </a:rPr>
              <a:t>dai Farisei ed era obbligata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capelli </a:t>
            </a:r>
            <a:r>
              <a:rPr sz="1200" dirty="0">
                <a:latin typeface="Times New Roman"/>
                <a:cs typeface="Times New Roman"/>
              </a:rPr>
              <a:t>sciolti — il </a:t>
            </a:r>
            <a:r>
              <a:rPr sz="1200" spc="-10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distintivo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prostituzione.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donna  anonima aveva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bottiglia di </a:t>
            </a:r>
            <a:r>
              <a:rPr sz="1200" spc="-5" dirty="0">
                <a:latin typeface="Times New Roman"/>
                <a:cs typeface="Times New Roman"/>
              </a:rPr>
              <a:t>unguento profumato per </a:t>
            </a:r>
            <a:r>
              <a:rPr sz="1200" dirty="0">
                <a:latin typeface="Times New Roman"/>
                <a:cs typeface="Times New Roman"/>
              </a:rPr>
              <a:t>unzioni </a:t>
            </a:r>
            <a:r>
              <a:rPr sz="1200" spc="-5" dirty="0">
                <a:latin typeface="Times New Roman"/>
                <a:cs typeface="Times New Roman"/>
              </a:rPr>
              <a:t>e, postasi dietro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egli si sedette  per mangiare,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ungere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piedi </a:t>
            </a:r>
            <a:r>
              <a:rPr sz="1200" dirty="0">
                <a:latin typeface="Times New Roman"/>
                <a:cs typeface="Times New Roman"/>
              </a:rPr>
              <a:t>mentre li </a:t>
            </a:r>
            <a:r>
              <a:rPr sz="1200" spc="-5" dirty="0">
                <a:latin typeface="Times New Roman"/>
                <a:cs typeface="Times New Roman"/>
              </a:rPr>
              <a:t>bagnava anche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lacrime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gratitudine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asciugava con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capelli.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ebbe terminato questa unzione, </a:t>
            </a:r>
            <a:r>
              <a:rPr sz="1200" spc="-5" dirty="0">
                <a:latin typeface="Times New Roman"/>
                <a:cs typeface="Times New Roman"/>
              </a:rPr>
              <a:t>essa continuò </a:t>
            </a:r>
            <a:r>
              <a:rPr sz="1200" dirty="0">
                <a:latin typeface="Times New Roman"/>
                <a:cs typeface="Times New Roman"/>
              </a:rPr>
              <a:t>a piangere e a </a:t>
            </a:r>
            <a:r>
              <a:rPr sz="1200" spc="-5" dirty="0">
                <a:latin typeface="Times New Roman"/>
                <a:cs typeface="Times New Roman"/>
              </a:rPr>
              <a:t>baciare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635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(1652.1) 147:5.4 </a:t>
            </a:r>
            <a:r>
              <a:rPr sz="1200" spc="-5" dirty="0">
                <a:latin typeface="Times New Roman"/>
                <a:cs typeface="Times New Roman"/>
              </a:rPr>
              <a:t>Quando Simone </a:t>
            </a:r>
            <a:r>
              <a:rPr sz="1200" dirty="0">
                <a:latin typeface="Times New Roman"/>
                <a:cs typeface="Times New Roman"/>
              </a:rPr>
              <a:t>vide tutto </a:t>
            </a:r>
            <a:r>
              <a:rPr sz="1200" spc="-5" dirty="0">
                <a:latin typeface="Times New Roman"/>
                <a:cs typeface="Times New Roman"/>
              </a:rPr>
              <a:t>ciò,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stesso: “Quest’uomo, se 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profeta,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percepito 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 genere  </a:t>
            </a:r>
            <a:r>
              <a:rPr sz="1200" dirty="0">
                <a:latin typeface="Times New Roman"/>
                <a:cs typeface="Times New Roman"/>
              </a:rPr>
              <a:t>di donna è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tocca, che </a:t>
            </a:r>
            <a:r>
              <a:rPr sz="1200" dirty="0">
                <a:latin typeface="Times New Roman"/>
                <a:cs typeface="Times New Roman"/>
              </a:rPr>
              <a:t>è una nota </a:t>
            </a:r>
            <a:r>
              <a:rPr sz="1200" spc="-5" dirty="0">
                <a:latin typeface="Times New Roman"/>
                <a:cs typeface="Times New Roman"/>
              </a:rPr>
              <a:t>peccatrice.”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sapendo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 passando </a:t>
            </a:r>
            <a:r>
              <a:rPr sz="1200" dirty="0">
                <a:latin typeface="Times New Roman"/>
                <a:cs typeface="Times New Roman"/>
              </a:rPr>
              <a:t>per la mente di Simone, parlò </a:t>
            </a:r>
            <a:r>
              <a:rPr sz="1200" spc="-5" dirty="0">
                <a:latin typeface="Times New Roman"/>
                <a:cs typeface="Times New Roman"/>
              </a:rPr>
              <a:t>ad  alta voce </a:t>
            </a:r>
            <a:r>
              <a:rPr sz="1200" dirty="0">
                <a:latin typeface="Times New Roman"/>
                <a:cs typeface="Times New Roman"/>
              </a:rPr>
              <a:t>dicendo: “Simone,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vorrei dirti.” </a:t>
            </a:r>
            <a:r>
              <a:rPr sz="1200" spc="-5" dirty="0">
                <a:latin typeface="Times New Roman"/>
                <a:cs typeface="Times New Roman"/>
              </a:rPr>
              <a:t>Simone rispose: “Maestro, </a:t>
            </a:r>
            <a:r>
              <a:rPr sz="1200" dirty="0">
                <a:latin typeface="Times New Roman"/>
                <a:cs typeface="Times New Roman"/>
              </a:rPr>
              <a:t>dilla.” </a:t>
            </a:r>
            <a:r>
              <a:rPr sz="1200" spc="-5" dirty="0">
                <a:latin typeface="Times New Roman"/>
                <a:cs typeface="Times New Roman"/>
              </a:rPr>
              <a:t>Allora Gesù disse: “Un ricco  prestatore </a:t>
            </a:r>
            <a:r>
              <a:rPr sz="1200" dirty="0">
                <a:latin typeface="Times New Roman"/>
                <a:cs typeface="Times New Roman"/>
              </a:rPr>
              <a:t>di denaro aveva due </a:t>
            </a:r>
            <a:r>
              <a:rPr sz="1200" spc="-5" dirty="0">
                <a:latin typeface="Times New Roman"/>
                <a:cs typeface="Times New Roman"/>
              </a:rPr>
              <a:t>debitori. Uno gli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cinquecento </a:t>
            </a:r>
            <a:r>
              <a:rPr sz="1200" dirty="0">
                <a:latin typeface="Times New Roman"/>
                <a:cs typeface="Times New Roman"/>
              </a:rPr>
              <a:t>denari e </a:t>
            </a:r>
            <a:r>
              <a:rPr sz="1200" spc="-5" dirty="0">
                <a:latin typeface="Times New Roman"/>
                <a:cs typeface="Times New Roman"/>
              </a:rPr>
              <a:t>l’altro cinquanta. Ora,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pagarlo, </a:t>
            </a:r>
            <a:r>
              <a:rPr sz="1200" spc="-5" dirty="0">
                <a:latin typeface="Times New Roman"/>
                <a:cs typeface="Times New Roman"/>
              </a:rPr>
              <a:t>egli rimise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debito ad entrambi. Quale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pensi, </a:t>
            </a:r>
            <a:r>
              <a:rPr sz="1200" dirty="0">
                <a:latin typeface="Times New Roman"/>
                <a:cs typeface="Times New Roman"/>
              </a:rPr>
              <a:t>Simone,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amerà </a:t>
            </a:r>
            <a:r>
              <a:rPr sz="1200" dirty="0">
                <a:latin typeface="Times New Roman"/>
                <a:cs typeface="Times New Roman"/>
              </a:rPr>
              <a:t>di più?” </a:t>
            </a:r>
            <a:r>
              <a:rPr sz="1200" spc="-5" dirty="0">
                <a:latin typeface="Times New Roman"/>
                <a:cs typeface="Times New Roman"/>
              </a:rPr>
              <a:t>Simone rispose: “Suppongo quello  al </a:t>
            </a:r>
            <a:r>
              <a:rPr sz="1200" dirty="0">
                <a:latin typeface="Times New Roman"/>
                <a:cs typeface="Times New Roman"/>
              </a:rPr>
              <a:t>quale ha </a:t>
            </a:r>
            <a:r>
              <a:rPr sz="1200" spc="-5" dirty="0">
                <a:latin typeface="Times New Roman"/>
                <a:cs typeface="Times New Roman"/>
              </a:rPr>
              <a:t>condonato </a:t>
            </a:r>
            <a:r>
              <a:rPr sz="1200" dirty="0">
                <a:latin typeface="Times New Roman"/>
                <a:cs typeface="Times New Roman"/>
              </a:rPr>
              <a:t>di più.” E </a:t>
            </a:r>
            <a:r>
              <a:rPr sz="1200" spc="-5" dirty="0">
                <a:latin typeface="Times New Roman"/>
                <a:cs typeface="Times New Roman"/>
              </a:rPr>
              <a:t>Gesù disse: “Tu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giudicato bene”, ed </a:t>
            </a:r>
            <a:r>
              <a:rPr sz="1200" dirty="0">
                <a:latin typeface="Times New Roman"/>
                <a:cs typeface="Times New Roman"/>
              </a:rPr>
              <a:t>indicando la </a:t>
            </a:r>
            <a:r>
              <a:rPr sz="1200" spc="-5" dirty="0">
                <a:latin typeface="Times New Roman"/>
                <a:cs typeface="Times New Roman"/>
              </a:rPr>
              <a:t>donna, continuò: </a:t>
            </a:r>
            <a:r>
              <a:rPr sz="1200" dirty="0">
                <a:latin typeface="Times New Roman"/>
                <a:cs typeface="Times New Roman"/>
              </a:rPr>
              <a:t>“Simone, </a:t>
            </a:r>
            <a:r>
              <a:rPr sz="1200" spc="-5" dirty="0">
                <a:latin typeface="Times New Roman"/>
                <a:cs typeface="Times New Roman"/>
              </a:rPr>
              <a:t>guarda </a:t>
            </a:r>
            <a:r>
              <a:rPr sz="1200" dirty="0">
                <a:latin typeface="Times New Roman"/>
                <a:cs typeface="Times New Roman"/>
              </a:rPr>
              <a:t>bene  </a:t>
            </a:r>
            <a:r>
              <a:rPr sz="1200" spc="-5" dirty="0">
                <a:latin typeface="Times New Roman"/>
                <a:cs typeface="Times New Roman"/>
              </a:rPr>
              <a:t>questa donna.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entrato </a:t>
            </a:r>
            <a:r>
              <a:rPr sz="1200" dirty="0">
                <a:latin typeface="Times New Roman"/>
                <a:cs typeface="Times New Roman"/>
              </a:rPr>
              <a:t>nella tua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come ospite </a:t>
            </a:r>
            <a:r>
              <a:rPr sz="1200" spc="-5" dirty="0">
                <a:latin typeface="Times New Roman"/>
                <a:cs typeface="Times New Roman"/>
              </a:rPr>
              <a:t>invitato,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tuttavia </a:t>
            </a:r>
            <a:r>
              <a:rPr sz="1200" dirty="0">
                <a:latin typeface="Times New Roman"/>
                <a:cs typeface="Times New Roman"/>
              </a:rPr>
              <a:t>tu non 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dell’acqua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piedi.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005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9055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riconoscente </a:t>
            </a:r>
            <a:r>
              <a:rPr sz="1200" dirty="0">
                <a:latin typeface="Times New Roman"/>
                <a:cs typeface="Times New Roman"/>
              </a:rPr>
              <a:t>ha lavato i </a:t>
            </a:r>
            <a:r>
              <a:rPr sz="1200" spc="-5" dirty="0">
                <a:latin typeface="Times New Roman"/>
                <a:cs typeface="Times New Roman"/>
              </a:rPr>
              <a:t>miei piedi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lacrime </a:t>
            </a:r>
            <a:r>
              <a:rPr sz="1200" dirty="0">
                <a:latin typeface="Times New Roman"/>
                <a:cs typeface="Times New Roman"/>
              </a:rPr>
              <a:t>e li ha </a:t>
            </a:r>
            <a:r>
              <a:rPr sz="1200" spc="-5" dirty="0">
                <a:latin typeface="Times New Roman"/>
                <a:cs typeface="Times New Roman"/>
              </a:rPr>
              <a:t>asciugati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capelli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testa. </a:t>
            </a:r>
            <a:r>
              <a:rPr sz="1200" dirty="0">
                <a:latin typeface="Times New Roman"/>
                <a:cs typeface="Times New Roman"/>
              </a:rPr>
              <a:t>Tu non 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dato il </a:t>
            </a:r>
            <a:r>
              <a:rPr sz="1200" spc="-5" dirty="0">
                <a:latin typeface="Times New Roman"/>
                <a:cs typeface="Times New Roman"/>
              </a:rPr>
              <a:t>bacio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benvenuto,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donna, da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entrata,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cessato </a:t>
            </a:r>
            <a:r>
              <a:rPr sz="1200" dirty="0">
                <a:latin typeface="Times New Roman"/>
                <a:cs typeface="Times New Roman"/>
              </a:rPr>
              <a:t>di baciarmi i </a:t>
            </a:r>
            <a:r>
              <a:rPr sz="1200" spc="-5" dirty="0">
                <a:latin typeface="Times New Roman"/>
                <a:cs typeface="Times New Roman"/>
              </a:rPr>
              <a:t>piedi.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dimenticato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ungere con </a:t>
            </a:r>
            <a:r>
              <a:rPr sz="1200" dirty="0">
                <a:latin typeface="Times New Roman"/>
                <a:cs typeface="Times New Roman"/>
              </a:rPr>
              <a:t>olio la mia  </a:t>
            </a:r>
            <a:r>
              <a:rPr sz="1200" spc="-5" dirty="0">
                <a:latin typeface="Times New Roman"/>
                <a:cs typeface="Times New Roman"/>
              </a:rPr>
              <a:t>testa,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ha unto i </a:t>
            </a:r>
            <a:r>
              <a:rPr sz="1200" spc="-5" dirty="0">
                <a:latin typeface="Times New Roman"/>
                <a:cs typeface="Times New Roman"/>
              </a:rPr>
              <a:t>miei piedi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unguenti preziosi.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significa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ciò? Semplicemente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molti peccati le  </a:t>
            </a:r>
            <a:r>
              <a:rPr sz="1200" spc="-5" dirty="0">
                <a:latin typeface="Times New Roman"/>
                <a:cs typeface="Times New Roman"/>
              </a:rPr>
              <a:t>sono stati perdonati, </a:t>
            </a:r>
            <a:r>
              <a:rPr sz="1200" dirty="0">
                <a:latin typeface="Times New Roman"/>
                <a:cs typeface="Times New Roman"/>
              </a:rPr>
              <a:t>e ciò l’ha </a:t>
            </a:r>
            <a:r>
              <a:rPr sz="1200" spc="-5" dirty="0">
                <a:latin typeface="Times New Roman"/>
                <a:cs typeface="Times New Roman"/>
              </a:rPr>
              <a:t>portata ad </a:t>
            </a:r>
            <a:r>
              <a:rPr sz="1200" dirty="0">
                <a:latin typeface="Times New Roman"/>
                <a:cs typeface="Times New Roman"/>
              </a:rPr>
              <a:t>amare molto. Ma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poco perdono non </a:t>
            </a:r>
            <a:r>
              <a:rPr sz="1200" spc="-5" dirty="0">
                <a:latin typeface="Times New Roman"/>
                <a:cs typeface="Times New Roman"/>
              </a:rPr>
              <a:t>amano talvolta </a:t>
            </a:r>
            <a:r>
              <a:rPr sz="1200" dirty="0">
                <a:latin typeface="Times New Roman"/>
                <a:cs typeface="Times New Roman"/>
              </a:rPr>
              <a:t>che poco.”  E </a:t>
            </a:r>
            <a:r>
              <a:rPr sz="1200" spc="-5" dirty="0">
                <a:latin typeface="Times New Roman"/>
                <a:cs typeface="Times New Roman"/>
              </a:rPr>
              <a:t>volgendosi </a:t>
            </a:r>
            <a:r>
              <a:rPr sz="1200" dirty="0">
                <a:latin typeface="Times New Roman"/>
                <a:cs typeface="Times New Roman"/>
              </a:rPr>
              <a:t>verso la donna,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 per </a:t>
            </a:r>
            <a:r>
              <a:rPr sz="1200" dirty="0">
                <a:latin typeface="Times New Roman"/>
                <a:cs typeface="Times New Roman"/>
              </a:rPr>
              <a:t>mano e </a:t>
            </a:r>
            <a:r>
              <a:rPr sz="1200" spc="-5" dirty="0">
                <a:latin typeface="Times New Roman"/>
                <a:cs typeface="Times New Roman"/>
              </a:rPr>
              <a:t>fattala alzare, disse: “Tu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sei veramente </a:t>
            </a:r>
            <a:r>
              <a:rPr sz="1200" dirty="0">
                <a:latin typeface="Times New Roman"/>
                <a:cs typeface="Times New Roman"/>
              </a:rPr>
              <a:t>pentita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peccati ed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perdonati. Non lasciarti scoraggiare dall’atteggiamento sconsiderato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scortese dei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simili;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strada nella </a:t>
            </a:r>
            <a:r>
              <a:rPr sz="1200" dirty="0">
                <a:latin typeface="Times New Roman"/>
                <a:cs typeface="Times New Roman"/>
              </a:rPr>
              <a:t>gioia e </a:t>
            </a:r>
            <a:r>
              <a:rPr sz="1200" spc="-5" dirty="0">
                <a:latin typeface="Times New Roman"/>
                <a:cs typeface="Times New Roman"/>
              </a:rPr>
              <a:t>nella  libertà del regno </a:t>
            </a:r>
            <a:r>
              <a:rPr sz="1200" dirty="0">
                <a:latin typeface="Times New Roman"/>
                <a:cs typeface="Times New Roman"/>
              </a:rPr>
              <a:t>dei cieli.”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14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(1652.2) 147:5.5 </a:t>
            </a:r>
            <a:r>
              <a:rPr sz="1200" spc="-5" dirty="0">
                <a:latin typeface="Times New Roman"/>
                <a:cs typeface="Times New Roman"/>
              </a:rPr>
              <a:t>Quando Simone ed </a:t>
            </a:r>
            <a:r>
              <a:rPr sz="1200" dirty="0">
                <a:latin typeface="Times New Roman"/>
                <a:cs typeface="Times New Roman"/>
              </a:rPr>
              <a:t>i suoi amici </a:t>
            </a:r>
            <a:r>
              <a:rPr sz="1200" spc="-5" dirty="0">
                <a:latin typeface="Times New Roman"/>
                <a:cs typeface="Times New Roman"/>
              </a:rPr>
              <a:t>che sedevano al banchetto con </a:t>
            </a:r>
            <a:r>
              <a:rPr sz="1200" dirty="0">
                <a:latin typeface="Times New Roman"/>
                <a:cs typeface="Times New Roman"/>
              </a:rPr>
              <a:t>lui udirono </a:t>
            </a:r>
            <a:r>
              <a:rPr sz="1200" spc="-5" dirty="0">
                <a:latin typeface="Times New Roman"/>
                <a:cs typeface="Times New Roman"/>
              </a:rPr>
              <a:t>queste parole furono </a:t>
            </a:r>
            <a:r>
              <a:rPr sz="1200" dirty="0">
                <a:latin typeface="Times New Roman"/>
                <a:cs typeface="Times New Roman"/>
              </a:rPr>
              <a:t>ancora più stupiti e 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bisbigliare tra di </a:t>
            </a:r>
            <a:r>
              <a:rPr sz="1200" spc="-5" dirty="0">
                <a:latin typeface="Times New Roman"/>
                <a:cs typeface="Times New Roman"/>
              </a:rPr>
              <a:t>loro: </a:t>
            </a:r>
            <a:r>
              <a:rPr sz="1200" dirty="0">
                <a:latin typeface="Times New Roman"/>
                <a:cs typeface="Times New Roman"/>
              </a:rPr>
              <a:t>“Chi è quest’uomo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osa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perdonare i peccati?” E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li udì </a:t>
            </a:r>
            <a:r>
              <a:rPr sz="1200" spc="-5" dirty="0">
                <a:latin typeface="Times New Roman"/>
                <a:cs typeface="Times New Roman"/>
              </a:rPr>
              <a:t>mormorare  così,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girò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congedare </a:t>
            </a:r>
            <a:r>
              <a:rPr sz="1200" dirty="0">
                <a:latin typeface="Times New Roman"/>
                <a:cs typeface="Times New Roman"/>
              </a:rPr>
              <a:t>la donna dicendo: “Donna, va in </a:t>
            </a:r>
            <a:r>
              <a:rPr sz="1200" spc="-5" dirty="0">
                <a:latin typeface="Times New Roman"/>
                <a:cs typeface="Times New Roman"/>
              </a:rPr>
              <a:t>pace;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ti ha </a:t>
            </a:r>
            <a:r>
              <a:rPr sz="1200" spc="-5" dirty="0">
                <a:latin typeface="Times New Roman"/>
                <a:cs typeface="Times New Roman"/>
              </a:rPr>
              <a:t>salvata.”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8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(1652.3) 147:5.6 </a:t>
            </a:r>
            <a:r>
              <a:rPr sz="1200" spc="-5" dirty="0">
                <a:latin typeface="Times New Roman"/>
                <a:cs typeface="Times New Roman"/>
              </a:rPr>
              <a:t>Quando Gesù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amici </a:t>
            </a:r>
            <a:r>
              <a:rPr sz="1200" spc="-5" dirty="0">
                <a:latin typeface="Times New Roman"/>
                <a:cs typeface="Times New Roman"/>
              </a:rPr>
              <a:t>per congedarsi, si girò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Simone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“Conosco il tuo </a:t>
            </a:r>
            <a:r>
              <a:rPr sz="1200" spc="-5" dirty="0">
                <a:latin typeface="Times New Roman"/>
                <a:cs typeface="Times New Roman"/>
              </a:rPr>
              <a:t>cuore, Simone,  come sei lacerato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il dubbio, come </a:t>
            </a:r>
            <a:r>
              <a:rPr sz="1200" spc="-5" dirty="0">
                <a:latin typeface="Times New Roman"/>
                <a:cs typeface="Times New Roman"/>
              </a:rPr>
              <a:t>sei sconvolto dalla paura </a:t>
            </a:r>
            <a:r>
              <a:rPr sz="1200" dirty="0">
                <a:latin typeface="Times New Roman"/>
                <a:cs typeface="Times New Roman"/>
              </a:rPr>
              <a:t>e turbato </a:t>
            </a:r>
            <a:r>
              <a:rPr sz="1200" spc="-5" dirty="0">
                <a:latin typeface="Times New Roman"/>
                <a:cs typeface="Times New Roman"/>
              </a:rPr>
              <a:t>dall’orgoglio;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prego per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spc="20" dirty="0">
                <a:latin typeface="Times New Roman"/>
                <a:cs typeface="Times New Roman"/>
              </a:rPr>
              <a:t>tu </a:t>
            </a:r>
            <a:r>
              <a:rPr sz="1200" dirty="0">
                <a:latin typeface="Times New Roman"/>
                <a:cs typeface="Times New Roman"/>
              </a:rPr>
              <a:t>possa  </a:t>
            </a:r>
            <a:r>
              <a:rPr sz="1200" spc="-5" dirty="0">
                <a:latin typeface="Times New Roman"/>
                <a:cs typeface="Times New Roman"/>
              </a:rPr>
              <a:t>abbandonarti </a:t>
            </a:r>
            <a:r>
              <a:rPr sz="1200" dirty="0">
                <a:latin typeface="Times New Roman"/>
                <a:cs typeface="Times New Roman"/>
              </a:rPr>
              <a:t>alla luce e </a:t>
            </a:r>
            <a:r>
              <a:rPr sz="1200" spc="-5" dirty="0">
                <a:latin typeface="Times New Roman"/>
                <a:cs typeface="Times New Roman"/>
              </a:rPr>
              <a:t>possa sperimentare nella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condizione </a:t>
            </a:r>
            <a:r>
              <a:rPr sz="1200" dirty="0">
                <a:latin typeface="Times New Roman"/>
                <a:cs typeface="Times New Roman"/>
              </a:rPr>
              <a:t>di vita le </a:t>
            </a:r>
            <a:r>
              <a:rPr sz="1200" spc="-5" dirty="0">
                <a:latin typeface="Times New Roman"/>
                <a:cs typeface="Times New Roman"/>
              </a:rPr>
              <a:t>potenti trasformazioni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comparabili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prodigiosi cambiamenti </a:t>
            </a:r>
            <a:r>
              <a:rPr sz="1200" dirty="0">
                <a:latin typeface="Times New Roman"/>
                <a:cs typeface="Times New Roman"/>
              </a:rPr>
              <a:t>che il 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operato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della vostra ospite non </a:t>
            </a:r>
            <a:r>
              <a:rPr sz="1200" spc="-5" dirty="0">
                <a:latin typeface="Times New Roman"/>
                <a:cs typeface="Times New Roman"/>
              </a:rPr>
              <a:t>invitata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benvenuta.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dichiaro a tutti 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aperto le porte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celeste 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spc="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entrarvi,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uomo o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di uomini può </a:t>
            </a:r>
            <a:r>
              <a:rPr sz="1200" spc="-5" dirty="0">
                <a:latin typeface="Times New Roman"/>
                <a:cs typeface="Times New Roman"/>
              </a:rPr>
              <a:t>chiudere quelle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nemmeno all’anima </a:t>
            </a:r>
            <a:r>
              <a:rPr sz="1200" dirty="0">
                <a:latin typeface="Times New Roman"/>
                <a:cs typeface="Times New Roman"/>
              </a:rPr>
              <a:t>più umile 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flagrante supposto  peccatore sulla terra, se cercano sinceramente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entrarvi.”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Gesù, con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congedarono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loro  ospite 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gli altri apostoli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Getsemani.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(1653.1) 147:5.7 </a:t>
            </a:r>
            <a:r>
              <a:rPr sz="1200" spc="-5" dirty="0">
                <a:latin typeface="Times New Roman"/>
                <a:cs typeface="Times New Roman"/>
              </a:rPr>
              <a:t>Quella stessa sera Gesù fece agli </a:t>
            </a:r>
            <a:r>
              <a:rPr sz="1200" dirty="0">
                <a:latin typeface="Times New Roman"/>
                <a:cs typeface="Times New Roman"/>
              </a:rPr>
              <a:t>apostoli il </a:t>
            </a:r>
            <a:r>
              <a:rPr sz="1200" spc="-5" dirty="0">
                <a:latin typeface="Times New Roman"/>
                <a:cs typeface="Times New Roman"/>
              </a:rPr>
              <a:t>memorabile discorso sul valore relativo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riguardi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 progresso nell’ascensione eterna al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Gesù disse: “Figli miei, se </a:t>
            </a:r>
            <a:r>
              <a:rPr sz="1200" dirty="0">
                <a:latin typeface="Times New Roman"/>
                <a:cs typeface="Times New Roman"/>
              </a:rPr>
              <a:t>esiste una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vera e vivente tra il </a:t>
            </a:r>
            <a:r>
              <a:rPr sz="1200" spc="-5" dirty="0">
                <a:latin typeface="Times New Roman"/>
                <a:cs typeface="Times New Roman"/>
              </a:rPr>
              <a:t>figlio ed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89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476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continuamente </a:t>
            </a:r>
            <a:r>
              <a:rPr sz="1200" spc="-5" dirty="0">
                <a:latin typeface="Times New Roman"/>
                <a:cs typeface="Times New Roman"/>
              </a:rPr>
              <a:t>verso gli ideali del </a:t>
            </a:r>
            <a:r>
              <a:rPr sz="1200" dirty="0">
                <a:latin typeface="Times New Roman"/>
                <a:cs typeface="Times New Roman"/>
              </a:rPr>
              <a:t>Padre. 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può inizialmente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lento 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certo.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non è la </a:t>
            </a:r>
            <a:r>
              <a:rPr sz="1200" spc="-5" dirty="0">
                <a:latin typeface="Times New Roman"/>
                <a:cs typeface="Times New Roman"/>
              </a:rPr>
              <a:t>rapidità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ma piuttosto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certezza.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realizzazione </a:t>
            </a:r>
            <a:r>
              <a:rPr sz="1200" spc="-5" dirty="0">
                <a:latin typeface="Times New Roman"/>
                <a:cs typeface="Times New Roman"/>
              </a:rPr>
              <a:t>effettiva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così importante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i="1" dirty="0">
                <a:latin typeface="Times New Roman"/>
                <a:cs typeface="Times New Roman"/>
              </a:rPr>
              <a:t>direzione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è verso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Ciò che state  </a:t>
            </a:r>
            <a:r>
              <a:rPr sz="1200" spc="-5" dirty="0">
                <a:latin typeface="Times New Roman"/>
                <a:cs typeface="Times New Roman"/>
              </a:rPr>
              <a:t>divenendo giorno per giorno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infinitamente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siete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41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(1653.2) 147:5.8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convertita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voi hanno visto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a casa di Simone, vive </a:t>
            </a:r>
            <a:r>
              <a:rPr sz="1200" spc="-5" dirty="0">
                <a:latin typeface="Times New Roman"/>
                <a:cs typeface="Times New Roman"/>
              </a:rPr>
              <a:t>attualmente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che </a:t>
            </a:r>
            <a:r>
              <a:rPr sz="1200" dirty="0">
                <a:latin typeface="Times New Roman"/>
                <a:cs typeface="Times New Roman"/>
              </a:rPr>
              <a:t>è molto 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Simone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bene intenzionati. </a:t>
            </a:r>
            <a:r>
              <a:rPr sz="1200" spc="-5" dirty="0">
                <a:latin typeface="Times New Roman"/>
                <a:cs typeface="Times New Roman"/>
              </a:rPr>
              <a:t>Ma mentre questi Farisei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occupati nel falso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progresso</a:t>
            </a:r>
            <a:endParaRPr sz="1200">
              <a:latin typeface="Times New Roman"/>
              <a:cs typeface="Times New Roman"/>
            </a:endParaRPr>
          </a:p>
          <a:p>
            <a:pPr marL="63500" marR="1860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dell’illusione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praticare ingannevoli sequenze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 cerimoniali </a:t>
            </a:r>
            <a:r>
              <a:rPr sz="1200" dirty="0">
                <a:latin typeface="Times New Roman"/>
                <a:cs typeface="Times New Roman"/>
              </a:rPr>
              <a:t>privi di </a:t>
            </a:r>
            <a:r>
              <a:rPr sz="1200" spc="-5" dirty="0">
                <a:latin typeface="Times New Roman"/>
                <a:cs typeface="Times New Roman"/>
              </a:rPr>
              <a:t>significato, </a:t>
            </a:r>
            <a:r>
              <a:rPr sz="1200" dirty="0">
                <a:latin typeface="Times New Roman"/>
                <a:cs typeface="Times New Roman"/>
              </a:rPr>
              <a:t>questa donna è </a:t>
            </a:r>
            <a:r>
              <a:rPr sz="1200" spc="-5" dirty="0">
                <a:latin typeface="Times New Roman"/>
                <a:cs typeface="Times New Roman"/>
              </a:rPr>
              <a:t>partita </a:t>
            </a:r>
            <a:r>
              <a:rPr sz="1200" dirty="0">
                <a:latin typeface="Times New Roman"/>
                <a:cs typeface="Times New Roman"/>
              </a:rPr>
              <a:t>risolutamente </a:t>
            </a:r>
            <a:r>
              <a:rPr sz="1200" spc="-5" dirty="0">
                <a:latin typeface="Times New Roman"/>
                <a:cs typeface="Times New Roman"/>
              </a:rPr>
              <a:t>alla  lunga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movimentata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ed il suo sentiero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bloccato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dall’orgoglio spirituale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né</a:t>
            </a:r>
            <a:endParaRPr sz="1200">
              <a:latin typeface="Times New Roman"/>
              <a:cs typeface="Times New Roman"/>
            </a:endParaRPr>
          </a:p>
          <a:p>
            <a:pPr marL="63500" marR="1752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dall’autocompiacimento morale. Umanamente </a:t>
            </a:r>
            <a:r>
              <a:rPr sz="1200" dirty="0">
                <a:latin typeface="Times New Roman"/>
                <a:cs typeface="Times New Roman"/>
              </a:rPr>
              <a:t>parlando,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donna è molto più lontana 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Simone, ma la </a:t>
            </a:r>
            <a:r>
              <a:rPr sz="1200" spc="-5" dirty="0">
                <a:latin typeface="Times New Roman"/>
                <a:cs typeface="Times New Roman"/>
              </a:rPr>
              <a:t>sua anima </a:t>
            </a:r>
            <a:r>
              <a:rPr sz="1200" dirty="0">
                <a:latin typeface="Times New Roman"/>
                <a:cs typeface="Times New Roman"/>
              </a:rPr>
              <a:t>è in  </a:t>
            </a:r>
            <a:r>
              <a:rPr sz="1200" spc="-5" dirty="0">
                <a:latin typeface="Times New Roman"/>
                <a:cs typeface="Times New Roman"/>
              </a:rPr>
              <a:t>progressivo </a:t>
            </a:r>
            <a:r>
              <a:rPr sz="1200" dirty="0">
                <a:latin typeface="Times New Roman"/>
                <a:cs typeface="Times New Roman"/>
              </a:rPr>
              <a:t>movimento;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in viaggio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una meta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in quella donna enormi possibilità spirituali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futuro. Alcuni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possono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trovarsi attualmente ad elevati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e di spirito, ma voi </a:t>
            </a:r>
            <a:r>
              <a:rPr sz="1200" spc="-5" dirty="0">
                <a:latin typeface="Times New Roman"/>
                <a:cs typeface="Times New Roman"/>
              </a:rPr>
              <a:t>state facendo </a:t>
            </a:r>
            <a:r>
              <a:rPr sz="1200" dirty="0">
                <a:latin typeface="Times New Roman"/>
                <a:cs typeface="Times New Roman"/>
              </a:rPr>
              <a:t>progressi  quotidiani sulla via vivente </a:t>
            </a:r>
            <a:r>
              <a:rPr sz="1200" spc="-5" dirty="0">
                <a:latin typeface="Times New Roman"/>
                <a:cs typeface="Times New Roman"/>
              </a:rPr>
              <a:t>aperta,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Dio.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enormi </a:t>
            </a:r>
            <a:r>
              <a:rPr sz="1200" dirty="0">
                <a:latin typeface="Times New Roman"/>
                <a:cs typeface="Times New Roman"/>
              </a:rPr>
              <a:t>possibilità in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futuro.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2686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meglio avere </a:t>
            </a:r>
            <a:r>
              <a:rPr sz="1200" dirty="0">
                <a:latin typeface="Times New Roman"/>
                <a:cs typeface="Times New Roman"/>
              </a:rPr>
              <a:t>una piccola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crescente,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intelletto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pesi morti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sapienza 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d’incredulità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(1653.3) 147:5.9 </a:t>
            </a:r>
            <a:r>
              <a:rPr sz="1200" spc="-5" dirty="0">
                <a:latin typeface="Times New Roman"/>
                <a:cs typeface="Times New Roman"/>
              </a:rPr>
              <a:t>Ma Gesù mise seriamente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apostoli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stoltezza del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abusa dell’amore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 Egli dichiarò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non è un padre </a:t>
            </a:r>
            <a:r>
              <a:rPr sz="1200" spc="-5" dirty="0">
                <a:latin typeface="Times New Roman"/>
                <a:cs typeface="Times New Roman"/>
              </a:rPr>
              <a:t>negligente, distaccato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insensatamente indulgente,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pronto a </a:t>
            </a:r>
            <a:r>
              <a:rPr sz="1200" spc="-5" dirty="0">
                <a:latin typeface="Times New Roman"/>
                <a:cs typeface="Times New Roman"/>
              </a:rPr>
              <a:t>scusare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a perdonare l’avventatezza.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avvertì i </a:t>
            </a:r>
            <a:r>
              <a:rPr sz="1200" spc="-5" dirty="0">
                <a:latin typeface="Times New Roman"/>
                <a:cs typeface="Times New Roman"/>
              </a:rPr>
              <a:t>suoi ascoltatori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applicare erroneamente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esempi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figlio 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apparire Dio simile a </a:t>
            </a:r>
            <a:r>
              <a:rPr sz="1200" spc="-5" dirty="0">
                <a:latin typeface="Times New Roman"/>
                <a:cs typeface="Times New Roman"/>
              </a:rPr>
              <a:t>certi genitori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indulgenti ed </a:t>
            </a:r>
            <a:r>
              <a:rPr sz="1200" dirty="0">
                <a:latin typeface="Times New Roman"/>
                <a:cs typeface="Times New Roman"/>
              </a:rPr>
              <a:t>incauti, </a:t>
            </a:r>
            <a:r>
              <a:rPr sz="1200" spc="-5" dirty="0">
                <a:latin typeface="Times New Roman"/>
                <a:cs typeface="Times New Roman"/>
              </a:rPr>
              <a:t>che cospirano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stoltezza terrena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contorno alla rovina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dei loro figli sconsiderati,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contribuiscono così certamente </a:t>
            </a:r>
            <a:r>
              <a:rPr sz="1200" dirty="0">
                <a:latin typeface="Times New Roman"/>
                <a:cs typeface="Times New Roman"/>
              </a:rPr>
              <a:t>e direttamente </a:t>
            </a:r>
            <a:r>
              <a:rPr sz="1200" spc="-5" dirty="0">
                <a:latin typeface="Times New Roman"/>
                <a:cs typeface="Times New Roman"/>
              </a:rPr>
              <a:t>alla delinquenza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all’iniziale </a:t>
            </a:r>
            <a:r>
              <a:rPr sz="1200" spc="-5" dirty="0">
                <a:latin typeface="Times New Roman"/>
                <a:cs typeface="Times New Roman"/>
              </a:rPr>
              <a:t>depravazione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progenie. </a:t>
            </a:r>
            <a:r>
              <a:rPr sz="1200" spc="-5" dirty="0">
                <a:latin typeface="Times New Roman"/>
                <a:cs typeface="Times New Roman"/>
              </a:rPr>
              <a:t>Gesù disse: “Mio 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perdona </a:t>
            </a:r>
            <a:r>
              <a:rPr sz="1200" dirty="0">
                <a:latin typeface="Times New Roman"/>
                <a:cs typeface="Times New Roman"/>
              </a:rPr>
              <a:t>con indulgenza </a:t>
            </a:r>
            <a:r>
              <a:rPr sz="1200" spc="-5" dirty="0">
                <a:latin typeface="Times New Roman"/>
                <a:cs typeface="Times New Roman"/>
              </a:rPr>
              <a:t>quegli atti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pratiche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77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che </a:t>
            </a:r>
            <a:r>
              <a:rPr sz="1200" dirty="0">
                <a:latin typeface="Times New Roman"/>
                <a:cs typeface="Times New Roman"/>
              </a:rPr>
              <a:t>sono autodistruttive e </a:t>
            </a:r>
            <a:r>
              <a:rPr sz="1200" spc="-5" dirty="0">
                <a:latin typeface="Times New Roman"/>
                <a:cs typeface="Times New Roman"/>
              </a:rPr>
              <a:t>suicide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crescita </a:t>
            </a:r>
            <a:r>
              <a:rPr sz="1200" dirty="0">
                <a:latin typeface="Times New Roman"/>
                <a:cs typeface="Times New Roman"/>
              </a:rPr>
              <a:t>morale e di </a:t>
            </a:r>
            <a:r>
              <a:rPr sz="1200" spc="-5" dirty="0">
                <a:latin typeface="Times New Roman"/>
                <a:cs typeface="Times New Roman"/>
              </a:rPr>
              <a:t>ogni progresso spirituale. Tali pratiche </a:t>
            </a:r>
            <a:r>
              <a:rPr sz="1200" dirty="0">
                <a:latin typeface="Times New Roman"/>
                <a:cs typeface="Times New Roman"/>
              </a:rPr>
              <a:t>colpevoli sono un  </a:t>
            </a:r>
            <a:r>
              <a:rPr sz="1200" spc="-5" dirty="0">
                <a:latin typeface="Times New Roman"/>
                <a:cs typeface="Times New Roman"/>
              </a:rPr>
              <a:t>abominio agli </a:t>
            </a:r>
            <a:r>
              <a:rPr sz="1200" dirty="0">
                <a:latin typeface="Times New Roman"/>
                <a:cs typeface="Times New Roman"/>
              </a:rPr>
              <a:t>occhi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(1653.4) 147:5.10 </a:t>
            </a:r>
            <a:r>
              <a:rPr sz="1200" spc="-5" dirty="0">
                <a:latin typeface="Times New Roman"/>
                <a:cs typeface="Times New Roman"/>
              </a:rPr>
              <a:t>Gesù partecipò </a:t>
            </a:r>
            <a:r>
              <a:rPr sz="1200" dirty="0">
                <a:latin typeface="Times New Roman"/>
                <a:cs typeface="Times New Roman"/>
              </a:rPr>
              <a:t>a molti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incontri e </a:t>
            </a:r>
            <a:r>
              <a:rPr sz="1200" spc="-5" dirty="0">
                <a:latin typeface="Times New Roman"/>
                <a:cs typeface="Times New Roman"/>
              </a:rPr>
              <a:t>banchetti semiprivati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ed umili, con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poveri </a:t>
            </a:r>
            <a:r>
              <a:rPr sz="1200" dirty="0">
                <a:latin typeface="Times New Roman"/>
                <a:cs typeface="Times New Roman"/>
              </a:rPr>
              <a:t>di Gerusalemme 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apostoli </a:t>
            </a:r>
            <a:r>
              <a:rPr sz="1200" spc="-5" dirty="0">
                <a:latin typeface="Times New Roman"/>
                <a:cs typeface="Times New Roman"/>
              </a:rPr>
              <a:t>partissero </a:t>
            </a:r>
            <a:r>
              <a:rPr sz="1200" dirty="0">
                <a:latin typeface="Times New Roman"/>
                <a:cs typeface="Times New Roman"/>
              </a:rPr>
              <a:t>infine per </a:t>
            </a:r>
            <a:r>
              <a:rPr sz="1200" spc="-5" dirty="0">
                <a:latin typeface="Times New Roman"/>
                <a:cs typeface="Times New Roman"/>
              </a:rPr>
              <a:t>Cafarnao. </a:t>
            </a:r>
            <a:r>
              <a:rPr sz="1200" dirty="0">
                <a:latin typeface="Times New Roman"/>
                <a:cs typeface="Times New Roman"/>
              </a:rPr>
              <a:t>E molti, in </a:t>
            </a:r>
            <a:r>
              <a:rPr sz="1200" spc="-5" dirty="0">
                <a:latin typeface="Times New Roman"/>
                <a:cs typeface="Times New Roman"/>
              </a:rPr>
              <a:t>verità, divennero credenti nel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furono 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battezzati da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e dai suoi </a:t>
            </a:r>
            <a:r>
              <a:rPr sz="1200" spc="-5" dirty="0">
                <a:latin typeface="Times New Roman"/>
                <a:cs typeface="Times New Roman"/>
              </a:rPr>
              <a:t>associati che rimasero </a:t>
            </a:r>
            <a:r>
              <a:rPr sz="1200" dirty="0">
                <a:latin typeface="Times New Roman"/>
                <a:cs typeface="Times New Roman"/>
              </a:rPr>
              <a:t>indietro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sostenere </a:t>
            </a:r>
            <a:r>
              <a:rPr sz="1200" spc="-5" dirty="0">
                <a:latin typeface="Times New Roman"/>
                <a:cs typeface="Times New Roman"/>
              </a:rPr>
              <a:t>gli interessi del regno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dintorni.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ritorno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Cafarnao</a:t>
            </a:r>
            <a:endParaRPr sz="1600">
              <a:latin typeface="Times New Roman"/>
              <a:cs typeface="Times New Roman"/>
            </a:endParaRPr>
          </a:p>
          <a:p>
            <a:pPr marL="76200" marR="3390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(1653.5) 147:6.1 </a:t>
            </a:r>
            <a:r>
              <a:rPr sz="1200" spc="-5" dirty="0">
                <a:latin typeface="Times New Roman"/>
                <a:cs typeface="Times New Roman"/>
              </a:rPr>
              <a:t>L’ultima settimana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aprile,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partirono dal loro quartier generale </a:t>
            </a:r>
            <a:r>
              <a:rPr sz="1200" dirty="0">
                <a:latin typeface="Times New Roman"/>
                <a:cs typeface="Times New Roman"/>
              </a:rPr>
              <a:t>di Betania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Gerusalemme e 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per </a:t>
            </a:r>
            <a:r>
              <a:rPr sz="1200" dirty="0">
                <a:latin typeface="Times New Roman"/>
                <a:cs typeface="Times New Roman"/>
              </a:rPr>
              <a:t>la via di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e 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(1654.1) 147:6.2 </a:t>
            </a:r>
            <a:r>
              <a:rPr sz="1200" dirty="0">
                <a:latin typeface="Times New Roman"/>
                <a:cs typeface="Times New Roman"/>
              </a:rPr>
              <a:t>I sommi </a:t>
            </a:r>
            <a:r>
              <a:rPr sz="1200" spc="-5" dirty="0">
                <a:latin typeface="Times New Roman"/>
                <a:cs typeface="Times New Roman"/>
              </a:rPr>
              <a:t>sacerdoti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religiosi 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tennero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riunioni segrete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decidere che cosa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Gesù.  Essi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d’accordo che </a:t>
            </a:r>
            <a:r>
              <a:rPr sz="1200" dirty="0">
                <a:latin typeface="Times New Roman"/>
                <a:cs typeface="Times New Roman"/>
              </a:rPr>
              <a:t>qualcosa bisognasse </a:t>
            </a:r>
            <a:r>
              <a:rPr sz="1200" spc="-5" dirty="0">
                <a:latin typeface="Times New Roman"/>
                <a:cs typeface="Times New Roman"/>
              </a:rPr>
              <a:t>fare per porre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riuscivano ad accordarsi sul  </a:t>
            </a:r>
            <a:r>
              <a:rPr sz="1200" dirty="0">
                <a:latin typeface="Times New Roman"/>
                <a:cs typeface="Times New Roman"/>
              </a:rPr>
              <a:t>metodo. </a:t>
            </a:r>
            <a:r>
              <a:rPr sz="1200" spc="-5" dirty="0">
                <a:latin typeface="Times New Roman"/>
                <a:cs typeface="Times New Roman"/>
              </a:rPr>
              <a:t>Essi avevano sperato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autorità civili disponessero </a:t>
            </a:r>
            <a:r>
              <a:rPr sz="1200" dirty="0">
                <a:latin typeface="Times New Roman"/>
                <a:cs typeface="Times New Roman"/>
              </a:rPr>
              <a:t>di lui come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messo fine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ma scoprirono </a:t>
            </a:r>
            <a:r>
              <a:rPr sz="1200" spc="-5" dirty="0">
                <a:latin typeface="Times New Roman"/>
                <a:cs typeface="Times New Roman"/>
              </a:rPr>
              <a:t>che  Gesù stava </a:t>
            </a:r>
            <a:r>
              <a:rPr sz="1200" dirty="0">
                <a:latin typeface="Times New Roman"/>
                <a:cs typeface="Times New Roman"/>
              </a:rPr>
              <a:t>portando avanti il </a:t>
            </a:r>
            <a:r>
              <a:rPr sz="1200" spc="-5" dirty="0">
                <a:latin typeface="Times New Roman"/>
                <a:cs typeface="Times New Roman"/>
              </a:rPr>
              <a:t>suo lavoro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tale che i </a:t>
            </a:r>
            <a:r>
              <a:rPr sz="1200" spc="-5" dirty="0">
                <a:latin typeface="Times New Roman"/>
                <a:cs typeface="Times New Roman"/>
              </a:rPr>
              <a:t>funzionari </a:t>
            </a:r>
            <a:r>
              <a:rPr sz="1200" dirty="0">
                <a:latin typeface="Times New Roman"/>
                <a:cs typeface="Times New Roman"/>
              </a:rPr>
              <a:t>romani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allarmati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predicazione.  </a:t>
            </a:r>
            <a:r>
              <a:rPr sz="1200" spc="-5" dirty="0">
                <a:latin typeface="Times New Roman"/>
                <a:cs typeface="Times New Roman"/>
              </a:rPr>
              <a:t>Di conseguenza, </a:t>
            </a:r>
            <a:r>
              <a:rPr sz="1200" dirty="0">
                <a:latin typeface="Times New Roman"/>
                <a:cs typeface="Times New Roman"/>
              </a:rPr>
              <a:t>in una riunione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tenuta il </a:t>
            </a:r>
            <a:r>
              <a:rPr sz="1200" spc="-5" dirty="0">
                <a:latin typeface="Times New Roman"/>
                <a:cs typeface="Times New Roman"/>
              </a:rPr>
              <a:t>giorno prima della </a:t>
            </a:r>
            <a:r>
              <a:rPr sz="1200" dirty="0">
                <a:latin typeface="Times New Roman"/>
                <a:cs typeface="Times New Roman"/>
              </a:rPr>
              <a:t>partenza di </a:t>
            </a:r>
            <a:r>
              <a:rPr sz="1200" spc="-5" dirty="0">
                <a:latin typeface="Times New Roman"/>
                <a:cs typeface="Times New Roman"/>
              </a:rPr>
              <a:t>Gesù per Cafarnao,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arrestare sotto  </a:t>
            </a:r>
            <a:r>
              <a:rPr sz="1200" spc="-5" dirty="0">
                <a:latin typeface="Times New Roman"/>
                <a:cs typeface="Times New Roman"/>
              </a:rPr>
              <a:t>un’imputazione religiosa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farlo giudicare dal </a:t>
            </a:r>
            <a:r>
              <a:rPr sz="1200" dirty="0">
                <a:latin typeface="Times New Roman"/>
                <a:cs typeface="Times New Roman"/>
              </a:rPr>
              <a:t>Sinedrio. </a:t>
            </a:r>
            <a:r>
              <a:rPr sz="1200" spc="-5" dirty="0">
                <a:latin typeface="Times New Roman"/>
                <a:cs typeface="Times New Roman"/>
              </a:rPr>
              <a:t>Una 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spie </a:t>
            </a:r>
            <a:r>
              <a:rPr sz="1200" spc="-5" dirty="0">
                <a:latin typeface="Times New Roman"/>
                <a:cs typeface="Times New Roman"/>
              </a:rPr>
              <a:t>segrete fu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incaricata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 Gesù,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parole ed </a:t>
            </a:r>
            <a:r>
              <a:rPr sz="1200" dirty="0">
                <a:latin typeface="Times New Roman"/>
                <a:cs typeface="Times New Roman"/>
              </a:rPr>
              <a:t>i suoi atti, e quando </a:t>
            </a:r>
            <a:r>
              <a:rPr sz="1200" spc="-5" dirty="0">
                <a:latin typeface="Times New Roman"/>
                <a:cs typeface="Times New Roman"/>
              </a:rPr>
              <a:t>esse avessero </a:t>
            </a:r>
            <a:r>
              <a:rPr sz="1200" dirty="0">
                <a:latin typeface="Times New Roman"/>
                <a:cs typeface="Times New Roman"/>
              </a:rPr>
              <a:t>accumulato prove </a:t>
            </a:r>
            <a:r>
              <a:rPr sz="1200" spc="-5" dirty="0">
                <a:latin typeface="Times New Roman"/>
                <a:cs typeface="Times New Roman"/>
              </a:rPr>
              <a:t>sufficienti </a:t>
            </a:r>
            <a:r>
              <a:rPr sz="1200" dirty="0">
                <a:latin typeface="Times New Roman"/>
                <a:cs typeface="Times New Roman"/>
              </a:rPr>
              <a:t>di violazione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legge e di  </a:t>
            </a:r>
            <a:r>
              <a:rPr sz="1200" spc="-5" dirty="0">
                <a:latin typeface="Times New Roman"/>
                <a:cs typeface="Times New Roman"/>
              </a:rPr>
              <a:t>bestemmia,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rapporto. Questi sei Ebrei raggiunsero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apostolico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trenta 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 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pretesto che </a:t>
            </a:r>
            <a:r>
              <a:rPr sz="1200" dirty="0">
                <a:latin typeface="Times New Roman"/>
                <a:cs typeface="Times New Roman"/>
              </a:rPr>
              <a:t>desideravano </a:t>
            </a:r>
            <a:r>
              <a:rPr sz="1200" spc="-5" dirty="0">
                <a:latin typeface="Times New Roman"/>
                <a:cs typeface="Times New Roman"/>
              </a:rPr>
              <a:t>divenire discepoli, 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alla famiglia dei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rimanendo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245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44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fino </a:t>
            </a:r>
            <a:r>
              <a:rPr sz="1200" dirty="0">
                <a:latin typeface="Times New Roman"/>
                <a:cs typeface="Times New Roman"/>
              </a:rPr>
              <a:t>al momento dell’inizio del </a:t>
            </a:r>
            <a:r>
              <a:rPr sz="1200" spc="-5" dirty="0">
                <a:latin typeface="Times New Roman"/>
                <a:cs typeface="Times New Roman"/>
              </a:rPr>
              <a:t>secondo 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quando </a:t>
            </a:r>
            <a:r>
              <a:rPr sz="1200" dirty="0">
                <a:latin typeface="Times New Roman"/>
                <a:cs typeface="Times New Roman"/>
              </a:rPr>
              <a:t>tre di </a:t>
            </a:r>
            <a:r>
              <a:rPr sz="1200" spc="-5" dirty="0">
                <a:latin typeface="Times New Roman"/>
                <a:cs typeface="Times New Roman"/>
              </a:rPr>
              <a:t>loro tornarono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 sottoporre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rapporto ai </a:t>
            </a:r>
            <a:r>
              <a:rPr sz="1200" dirty="0">
                <a:latin typeface="Times New Roman"/>
                <a:cs typeface="Times New Roman"/>
              </a:rPr>
              <a:t>sommi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Sinedrio.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(1654.2) 147:6.3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predicò alla folla riunita al guado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Giordano ed </a:t>
            </a:r>
            <a:r>
              <a:rPr sz="1200" dirty="0">
                <a:latin typeface="Times New Roman"/>
                <a:cs typeface="Times New Roman"/>
              </a:rPr>
              <a:t>il mattino </a:t>
            </a:r>
            <a:r>
              <a:rPr sz="1200" spc="-5" dirty="0">
                <a:latin typeface="Times New Roman"/>
                <a:cs typeface="Times New Roman"/>
              </a:rPr>
              <a:t>seguente essi </a:t>
            </a:r>
            <a:r>
              <a:rPr sz="1200" dirty="0">
                <a:latin typeface="Times New Roman"/>
                <a:cs typeface="Times New Roman"/>
              </a:rPr>
              <a:t>risalirono il </a:t>
            </a:r>
            <a:r>
              <a:rPr sz="1200" spc="-5" dirty="0">
                <a:latin typeface="Times New Roman"/>
                <a:cs typeface="Times New Roman"/>
              </a:rPr>
              <a:t>fiume verso </a:t>
            </a:r>
            <a:r>
              <a:rPr sz="1200" dirty="0">
                <a:latin typeface="Times New Roman"/>
                <a:cs typeface="Times New Roman"/>
              </a:rPr>
              <a:t>Amatus. </a:t>
            </a:r>
            <a:r>
              <a:rPr sz="1200" spc="-5" dirty="0">
                <a:latin typeface="Times New Roman"/>
                <a:cs typeface="Times New Roman"/>
              </a:rPr>
              <a:t>Essi  volevano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riunì qui una moltitudine </a:t>
            </a:r>
            <a:r>
              <a:rPr sz="1200" spc="-5" dirty="0">
                <a:latin typeface="Times New Roman"/>
                <a:cs typeface="Times New Roman"/>
              </a:rPr>
              <a:t>tale che rimasero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giorni a </a:t>
            </a:r>
            <a:r>
              <a:rPr sz="1200" spc="-5" dirty="0">
                <a:latin typeface="Times New Roman"/>
                <a:cs typeface="Times New Roman"/>
              </a:rPr>
              <a:t>predicare, ad </a:t>
            </a:r>
            <a:r>
              <a:rPr sz="1200" dirty="0">
                <a:latin typeface="Times New Roman"/>
                <a:cs typeface="Times New Roman"/>
              </a:rPr>
              <a:t>insegnare e  a </a:t>
            </a:r>
            <a:r>
              <a:rPr sz="1200" spc="-5" dirty="0">
                <a:latin typeface="Times New Roman"/>
                <a:cs typeface="Times New Roman"/>
              </a:rPr>
              <a:t>battezzare. Ripartirono verso casa </a:t>
            </a:r>
            <a:r>
              <a:rPr sz="1200" dirty="0">
                <a:latin typeface="Times New Roman"/>
                <a:cs typeface="Times New Roman"/>
              </a:rPr>
              <a:t>soltanto il </a:t>
            </a:r>
            <a:r>
              <a:rPr sz="1200" spc="-5" dirty="0">
                <a:latin typeface="Times New Roman"/>
                <a:cs typeface="Times New Roman"/>
              </a:rPr>
              <a:t>mattino presto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spie di </a:t>
            </a:r>
            <a:r>
              <a:rPr sz="1200" spc="-5" dirty="0">
                <a:latin typeface="Times New Roman"/>
                <a:cs typeface="Times New Roman"/>
              </a:rPr>
              <a:t>Gerusalemme erano  certe </a:t>
            </a:r>
            <a:r>
              <a:rPr sz="1200" dirty="0">
                <a:latin typeface="Times New Roman"/>
                <a:cs typeface="Times New Roman"/>
              </a:rPr>
              <a:t>di poter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ora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accusa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aver violato il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perché ritenevano che </a:t>
            </a:r>
            <a:r>
              <a:rPr sz="1200" dirty="0">
                <a:latin typeface="Times New Roman"/>
                <a:cs typeface="Times New Roman"/>
              </a:rPr>
              <a:t>iniziasse il  </a:t>
            </a:r>
            <a:r>
              <a:rPr sz="1200" spc="-5" dirty="0">
                <a:latin typeface="Times New Roman"/>
                <a:cs typeface="Times New Roman"/>
              </a:rPr>
              <a:t>suo viaggio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sabato. Ma erano </a:t>
            </a:r>
            <a:r>
              <a:rPr sz="1200" dirty="0">
                <a:latin typeface="Times New Roman"/>
                <a:cs typeface="Times New Roman"/>
              </a:rPr>
              <a:t>destinati a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delusi </a:t>
            </a:r>
            <a:r>
              <a:rPr sz="1200" spc="-5" dirty="0">
                <a:latin typeface="Times New Roman"/>
                <a:cs typeface="Times New Roman"/>
              </a:rPr>
              <a:t>perché, 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partenza, Gesù chiamò Andrea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sua presenza </a:t>
            </a:r>
            <a:r>
              <a:rPr sz="1200" dirty="0">
                <a:latin typeface="Times New Roman"/>
                <a:cs typeface="Times New Roman"/>
              </a:rPr>
              <a:t>e davanti a loro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ordinò di avanzare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distanza di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metri, misura legale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ebraica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del</a:t>
            </a:r>
            <a:r>
              <a:rPr sz="1200" dirty="0">
                <a:latin typeface="Times New Roman"/>
                <a:cs typeface="Times New Roman"/>
              </a:rPr>
              <a:t> sabato.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30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(1654.3) 147:6.4 </a:t>
            </a:r>
            <a:r>
              <a:rPr sz="1200" spc="-5" dirty="0">
                <a:latin typeface="Times New Roman"/>
                <a:cs typeface="Times New Roman"/>
              </a:rPr>
              <a:t>Tuttavia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spie non dovettero aspettare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avere l’occasione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accusare Gesù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violare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sabato.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passava lungo </a:t>
            </a:r>
            <a:r>
              <a:rPr sz="1200" dirty="0">
                <a:latin typeface="Times New Roman"/>
                <a:cs typeface="Times New Roman"/>
              </a:rPr>
              <a:t>la strada </a:t>
            </a:r>
            <a:r>
              <a:rPr sz="1200" spc="-5" dirty="0">
                <a:latin typeface="Times New Roman"/>
                <a:cs typeface="Times New Roman"/>
              </a:rPr>
              <a:t>stretta,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grano ondeggiante 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proprio allora maturando </a:t>
            </a:r>
            <a:r>
              <a:rPr sz="1200" dirty="0">
                <a:latin typeface="Times New Roman"/>
                <a:cs typeface="Times New Roman"/>
              </a:rPr>
              <a:t>era a </a:t>
            </a:r>
            <a:r>
              <a:rPr sz="1200" spc="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di  mano da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alcuni apostoli, essendo affamati, colsero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grano maturo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mangiarono. Era </a:t>
            </a:r>
            <a:r>
              <a:rPr sz="1200" dirty="0">
                <a:latin typeface="Times New Roman"/>
                <a:cs typeface="Times New Roman"/>
              </a:rPr>
              <a:t>usanza che i viaggiatori  </a:t>
            </a:r>
            <a:r>
              <a:rPr sz="1200" spc="-5" dirty="0">
                <a:latin typeface="Times New Roman"/>
                <a:cs typeface="Times New Roman"/>
              </a:rPr>
              <a:t>prendessero del grano </a:t>
            </a:r>
            <a:r>
              <a:rPr sz="1200" dirty="0">
                <a:latin typeface="Times New Roman"/>
                <a:cs typeface="Times New Roman"/>
              </a:rPr>
              <a:t>passando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strada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nessuna idea di cattiva </a:t>
            </a:r>
            <a:r>
              <a:rPr sz="1200" spc="-5" dirty="0">
                <a:latin typeface="Times New Roman"/>
                <a:cs typeface="Times New Roman"/>
              </a:rPr>
              <a:t>azione fu collegata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condotta. Ma </a:t>
            </a:r>
            <a:r>
              <a:rPr sz="1200" dirty="0">
                <a:latin typeface="Times New Roman"/>
                <a:cs typeface="Times New Roman"/>
              </a:rPr>
              <a:t>le spie  </a:t>
            </a:r>
            <a:r>
              <a:rPr sz="1200" spc="-5" dirty="0">
                <a:latin typeface="Times New Roman"/>
                <a:cs typeface="Times New Roman"/>
              </a:rPr>
              <a:t>presero ciò </a:t>
            </a:r>
            <a:r>
              <a:rPr sz="1200" dirty="0">
                <a:latin typeface="Times New Roman"/>
                <a:cs typeface="Times New Roman"/>
              </a:rPr>
              <a:t>come pretesto </a:t>
            </a:r>
            <a:r>
              <a:rPr sz="1200" spc="-5" dirty="0">
                <a:latin typeface="Times New Roman"/>
                <a:cs typeface="Times New Roman"/>
              </a:rPr>
              <a:t>per attaccare Gesù. Quando videro Andrea sfregare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grano </a:t>
            </a:r>
            <a:r>
              <a:rPr sz="1200" dirty="0">
                <a:latin typeface="Times New Roman"/>
                <a:cs typeface="Times New Roman"/>
              </a:rPr>
              <a:t>nella mano,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da lui e </a:t>
            </a:r>
            <a:r>
              <a:rPr sz="1200" spc="-5" dirty="0">
                <a:latin typeface="Times New Roman"/>
                <a:cs typeface="Times New Roman"/>
              </a:rPr>
              <a:t>dissero: </a:t>
            </a:r>
            <a:r>
              <a:rPr sz="1200" spc="5" dirty="0">
                <a:latin typeface="Times New Roman"/>
                <a:cs typeface="Times New Roman"/>
              </a:rPr>
              <a:t>“Non 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illegale raccogliere </a:t>
            </a:r>
            <a:r>
              <a:rPr sz="1200" dirty="0">
                <a:latin typeface="Times New Roman"/>
                <a:cs typeface="Times New Roman"/>
              </a:rPr>
              <a:t>e sfregare il </a:t>
            </a:r>
            <a:r>
              <a:rPr sz="1200" spc="-5" dirty="0">
                <a:latin typeface="Times New Roman"/>
                <a:cs typeface="Times New Roman"/>
              </a:rPr>
              <a:t>grano nel giorno </a:t>
            </a:r>
            <a:r>
              <a:rPr sz="1200" dirty="0">
                <a:latin typeface="Times New Roman"/>
                <a:cs typeface="Times New Roman"/>
              </a:rPr>
              <a:t>di sabato?” E </a:t>
            </a:r>
            <a:r>
              <a:rPr sz="1200" spc="-5" dirty="0">
                <a:latin typeface="Times New Roman"/>
                <a:cs typeface="Times New Roman"/>
              </a:rPr>
              <a:t>Andrea rispose: “Ma noi </a:t>
            </a:r>
            <a:r>
              <a:rPr sz="1200" dirty="0">
                <a:latin typeface="Times New Roman"/>
                <a:cs typeface="Times New Roman"/>
              </a:rPr>
              <a:t>abbiamo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2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sfreghiamo  soltanto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basta per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bisogno; </a:t>
            </a:r>
            <a:r>
              <a:rPr sz="1200" dirty="0">
                <a:latin typeface="Times New Roman"/>
                <a:cs typeface="Times New Roman"/>
              </a:rPr>
              <a:t>da quando è </a:t>
            </a:r>
            <a:r>
              <a:rPr sz="1200" spc="-5" dirty="0">
                <a:latin typeface="Times New Roman"/>
                <a:cs typeface="Times New Roman"/>
              </a:rPr>
              <a:t>diventato peccato mangiare del grano nel giorno </a:t>
            </a:r>
            <a:r>
              <a:rPr sz="1200" dirty="0">
                <a:latin typeface="Times New Roman"/>
                <a:cs typeface="Times New Roman"/>
              </a:rPr>
              <a:t>di sabato?”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Farisei  </a:t>
            </a:r>
            <a:r>
              <a:rPr sz="1200" spc="-5" dirty="0">
                <a:latin typeface="Times New Roman"/>
                <a:cs typeface="Times New Roman"/>
              </a:rPr>
              <a:t>risposero: </a:t>
            </a:r>
            <a:r>
              <a:rPr sz="1200" dirty="0">
                <a:latin typeface="Times New Roman"/>
                <a:cs typeface="Times New Roman"/>
              </a:rPr>
              <a:t>“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c’è niente di male a </a:t>
            </a:r>
            <a:r>
              <a:rPr sz="1200" spc="-5" dirty="0">
                <a:latin typeface="Times New Roman"/>
                <a:cs typeface="Times New Roman"/>
              </a:rPr>
              <a:t>mangiarne, </a:t>
            </a:r>
            <a:r>
              <a:rPr sz="1200" dirty="0">
                <a:latin typeface="Times New Roman"/>
                <a:cs typeface="Times New Roman"/>
              </a:rPr>
              <a:t>ma tu violi la </a:t>
            </a:r>
            <a:r>
              <a:rPr sz="1200" spc="-5" dirty="0">
                <a:latin typeface="Times New Roman"/>
                <a:cs typeface="Times New Roman"/>
              </a:rPr>
              <a:t>legge raccogliendo </a:t>
            </a:r>
            <a:r>
              <a:rPr sz="1200" dirty="0">
                <a:latin typeface="Times New Roman"/>
                <a:cs typeface="Times New Roman"/>
              </a:rPr>
              <a:t>e sfregando il grano tra le </a:t>
            </a:r>
            <a:r>
              <a:rPr sz="1200" spc="5" dirty="0">
                <a:latin typeface="Times New Roman"/>
                <a:cs typeface="Times New Roman"/>
              </a:rPr>
              <a:t>tue </a:t>
            </a:r>
            <a:r>
              <a:rPr sz="1200" dirty="0">
                <a:latin typeface="Times New Roman"/>
                <a:cs typeface="Times New Roman"/>
              </a:rPr>
              <a:t>mani; il tuo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approverebbe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tali atti.” </a:t>
            </a:r>
            <a:r>
              <a:rPr sz="1200" spc="-5" dirty="0">
                <a:latin typeface="Times New Roman"/>
                <a:cs typeface="Times New Roman"/>
              </a:rPr>
              <a:t>Allora Andrea disse: </a:t>
            </a:r>
            <a:r>
              <a:rPr sz="1200" dirty="0">
                <a:latin typeface="Times New Roman"/>
                <a:cs typeface="Times New Roman"/>
              </a:rPr>
              <a:t>“Ma </a:t>
            </a:r>
            <a:r>
              <a:rPr sz="1200" spc="-5" dirty="0">
                <a:latin typeface="Times New Roman"/>
                <a:cs typeface="Times New Roman"/>
              </a:rPr>
              <a:t>se non </a:t>
            </a:r>
            <a:r>
              <a:rPr sz="1200" dirty="0">
                <a:latin typeface="Times New Roman"/>
                <a:cs typeface="Times New Roman"/>
              </a:rPr>
              <a:t>è male mangiare il </a:t>
            </a:r>
            <a:r>
              <a:rPr sz="1200" spc="-5" dirty="0">
                <a:latin typeface="Times New Roman"/>
                <a:cs typeface="Times New Roman"/>
              </a:rPr>
              <a:t>grano, certamente </a:t>
            </a:r>
            <a:r>
              <a:rPr sz="1200" dirty="0">
                <a:latin typeface="Times New Roman"/>
                <a:cs typeface="Times New Roman"/>
              </a:rPr>
              <a:t>lo sfregarlo  tra 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rappresenta maggior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della masticazione del grano,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permessa; per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cavillare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</a:t>
            </a:r>
            <a:endParaRPr sz="1200">
              <a:latin typeface="Times New Roman"/>
              <a:cs typeface="Times New Roman"/>
            </a:endParaRPr>
          </a:p>
          <a:p>
            <a:pPr marL="63500" marR="24892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inezie?” </a:t>
            </a:r>
            <a:r>
              <a:rPr sz="1200" spc="-5" dirty="0">
                <a:latin typeface="Times New Roman"/>
                <a:cs typeface="Times New Roman"/>
              </a:rPr>
              <a:t>Quando Andrea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tacciò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cavillatori, essi s’indignarono </a:t>
            </a:r>
            <a:r>
              <a:rPr sz="1200" dirty="0">
                <a:latin typeface="Times New Roman"/>
                <a:cs typeface="Times New Roman"/>
              </a:rPr>
              <a:t>e correndo </a:t>
            </a:r>
            <a:r>
              <a:rPr sz="1200" spc="-5" dirty="0">
                <a:latin typeface="Times New Roman"/>
                <a:cs typeface="Times New Roman"/>
              </a:rPr>
              <a:t>verso Gesù, che </a:t>
            </a:r>
            <a:r>
              <a:rPr sz="1200" dirty="0">
                <a:latin typeface="Times New Roman"/>
                <a:cs typeface="Times New Roman"/>
              </a:rPr>
              <a:t>camminava </a:t>
            </a:r>
            <a:r>
              <a:rPr sz="1200" spc="-5" dirty="0">
                <a:latin typeface="Times New Roman"/>
                <a:cs typeface="Times New Roman"/>
              </a:rPr>
              <a:t>dietro parlando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Matteo, protestarono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“Guarda, Maestro, </a:t>
            </a:r>
            <a:r>
              <a:rPr sz="1200" dirty="0">
                <a:latin typeface="Times New Roman"/>
                <a:cs typeface="Times New Roman"/>
              </a:rPr>
              <a:t>i tuoi apostoli </a:t>
            </a:r>
            <a:r>
              <a:rPr sz="1200" spc="-5" dirty="0">
                <a:latin typeface="Times New Roman"/>
                <a:cs typeface="Times New Roman"/>
              </a:rPr>
              <a:t>fanno 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illegale 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sabato; </a:t>
            </a:r>
            <a:r>
              <a:rPr sz="1200" dirty="0">
                <a:latin typeface="Times New Roman"/>
                <a:cs typeface="Times New Roman"/>
              </a:rPr>
              <a:t>colgono, sfregano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785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viaggio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Betlemme</a:t>
            </a:r>
            <a:endParaRPr sz="1600">
              <a:latin typeface="Times New Roman"/>
              <a:cs typeface="Times New Roman"/>
            </a:endParaRPr>
          </a:p>
          <a:p>
            <a:pPr marL="76200" marR="895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(1350.3) 122:7.1 </a:t>
            </a:r>
            <a:r>
              <a:rPr sz="1200" spc="-5" dirty="0">
                <a:latin typeface="Times New Roman"/>
                <a:cs typeface="Times New Roman"/>
              </a:rPr>
              <a:t>Nel mese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marzo dell’anno </a:t>
            </a:r>
            <a:r>
              <a:rPr sz="1200" dirty="0">
                <a:latin typeface="Times New Roman"/>
                <a:cs typeface="Times New Roman"/>
              </a:rPr>
              <a:t>8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(il </a:t>
            </a:r>
            <a:r>
              <a:rPr sz="1200" spc="-5" dirty="0">
                <a:latin typeface="Times New Roman"/>
                <a:cs typeface="Times New Roman"/>
              </a:rPr>
              <a:t>mese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si sposarono), </a:t>
            </a:r>
            <a:r>
              <a:rPr sz="1200" dirty="0">
                <a:latin typeface="Times New Roman"/>
                <a:cs typeface="Times New Roman"/>
              </a:rPr>
              <a:t>Cesare </a:t>
            </a:r>
            <a:r>
              <a:rPr sz="1200" spc="-5" dirty="0">
                <a:latin typeface="Times New Roman"/>
                <a:cs typeface="Times New Roman"/>
              </a:rPr>
              <a:t>Augusto decretò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 abitanti dell’Impero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dovevano essere </a:t>
            </a:r>
            <a:r>
              <a:rPr sz="1200" dirty="0">
                <a:latin typeface="Times New Roman"/>
                <a:cs typeface="Times New Roman"/>
              </a:rPr>
              <a:t>contati, che </a:t>
            </a:r>
            <a:r>
              <a:rPr sz="1200" spc="-5" dirty="0">
                <a:latin typeface="Times New Roman"/>
                <a:cs typeface="Times New Roman"/>
              </a:rPr>
              <a:t>si doveva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censimento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potersi servire per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determinare</a:t>
            </a:r>
            <a:endParaRPr sz="120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tassazione. Gli Ebrei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assai prevenuti </a:t>
            </a:r>
            <a:r>
              <a:rPr sz="1200" dirty="0">
                <a:latin typeface="Times New Roman"/>
                <a:cs typeface="Times New Roman"/>
              </a:rPr>
              <a:t>contro ogni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“contare </a:t>
            </a:r>
            <a:r>
              <a:rPr sz="1200" dirty="0">
                <a:latin typeface="Times New Roman"/>
                <a:cs typeface="Times New Roman"/>
              </a:rPr>
              <a:t>il popolo”, e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in connessione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serie difficoltà </a:t>
            </a:r>
            <a:r>
              <a:rPr sz="1200" dirty="0">
                <a:latin typeface="Times New Roman"/>
                <a:cs typeface="Times New Roman"/>
              </a:rPr>
              <a:t>interne di </a:t>
            </a:r>
            <a:r>
              <a:rPr sz="1200" spc="-5" dirty="0">
                <a:latin typeface="Times New Roman"/>
                <a:cs typeface="Times New Roman"/>
              </a:rPr>
              <a:t>Erode, </a:t>
            </a:r>
            <a:r>
              <a:rPr sz="1200" dirty="0">
                <a:latin typeface="Times New Roman"/>
                <a:cs typeface="Times New Roman"/>
              </a:rPr>
              <a:t>re di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aveva concorso a </a:t>
            </a:r>
            <a:r>
              <a:rPr sz="1200" spc="-5" dirty="0">
                <a:latin typeface="Times New Roman"/>
                <a:cs typeface="Times New Roman"/>
              </a:rPr>
              <a:t>rimandare </a:t>
            </a:r>
            <a:r>
              <a:rPr sz="1200" dirty="0">
                <a:latin typeface="Times New Roman"/>
                <a:cs typeface="Times New Roman"/>
              </a:rPr>
              <a:t>di un anno l’inizio di </a:t>
            </a:r>
            <a:r>
              <a:rPr sz="1200" spc="-5" dirty="0">
                <a:latin typeface="Times New Roman"/>
                <a:cs typeface="Times New Roman"/>
              </a:rPr>
              <a:t>questo censimento </a:t>
            </a:r>
            <a:r>
              <a:rPr sz="1200" spc="5" dirty="0">
                <a:latin typeface="Times New Roman"/>
                <a:cs typeface="Times New Roman"/>
              </a:rPr>
              <a:t>nel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endParaRPr sz="1200">
              <a:latin typeface="Times New Roman"/>
              <a:cs typeface="Times New Roman"/>
            </a:endParaRPr>
          </a:p>
          <a:p>
            <a:pPr marL="76200" marR="1187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l’Impero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questo censimento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effettuato nell’anno </a:t>
            </a:r>
            <a:r>
              <a:rPr sz="1200" dirty="0">
                <a:latin typeface="Times New Roman"/>
                <a:cs typeface="Times New Roman"/>
              </a:rPr>
              <a:t>8 </a:t>
            </a:r>
            <a:r>
              <a:rPr sz="1200" spc="-5" dirty="0">
                <a:latin typeface="Times New Roman"/>
                <a:cs typeface="Times New Roman"/>
              </a:rPr>
              <a:t>a.C., 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di Erode in Palestina,  dove </a:t>
            </a:r>
            <a:r>
              <a:rPr sz="1200" spc="-5" dirty="0">
                <a:latin typeface="Times New Roman"/>
                <a:cs typeface="Times New Roman"/>
              </a:rPr>
              <a:t>ebbe luogo </a:t>
            </a:r>
            <a:r>
              <a:rPr sz="1200" dirty="0">
                <a:latin typeface="Times New Roman"/>
                <a:cs typeface="Times New Roman"/>
              </a:rPr>
              <a:t>nell’anno 7 </a:t>
            </a:r>
            <a:r>
              <a:rPr sz="1200" spc="-5" dirty="0">
                <a:latin typeface="Times New Roman"/>
                <a:cs typeface="Times New Roman"/>
              </a:rPr>
              <a:t>a.C.,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85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(1350.4) 122:7.2 </a:t>
            </a:r>
            <a:r>
              <a:rPr sz="1200" spc="-5" dirty="0">
                <a:latin typeface="Times New Roman"/>
                <a:cs typeface="Times New Roman"/>
              </a:rPr>
              <a:t>Non era necessario </a:t>
            </a:r>
            <a:r>
              <a:rPr sz="1200" dirty="0">
                <a:latin typeface="Times New Roman"/>
                <a:cs typeface="Times New Roman"/>
              </a:rPr>
              <a:t>che Maria </a:t>
            </a:r>
            <a:r>
              <a:rPr sz="1200" spc="-5" dirty="0">
                <a:latin typeface="Times New Roman"/>
                <a:cs typeface="Times New Roman"/>
              </a:rPr>
              <a:t>andasse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per l’iscrizione — </a:t>
            </a:r>
            <a:r>
              <a:rPr sz="1200" spc="-5" dirty="0">
                <a:latin typeface="Times New Roman"/>
                <a:cs typeface="Times New Roman"/>
              </a:rPr>
              <a:t>Giuseppe era </a:t>
            </a:r>
            <a:r>
              <a:rPr sz="1200" dirty="0">
                <a:latin typeface="Times New Roman"/>
                <a:cs typeface="Times New Roman"/>
              </a:rPr>
              <a:t>autorizzato a </a:t>
            </a:r>
            <a:r>
              <a:rPr sz="1200" spc="-5" dirty="0">
                <a:latin typeface="Times New Roman"/>
                <a:cs typeface="Times New Roman"/>
              </a:rPr>
              <a:t>registrare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famiglia </a:t>
            </a:r>
            <a:r>
              <a:rPr sz="1200" dirty="0">
                <a:latin typeface="Times New Roman"/>
                <a:cs typeface="Times New Roman"/>
              </a:rPr>
              <a:t>— ma </a:t>
            </a:r>
            <a:r>
              <a:rPr sz="1200" spc="-5" dirty="0">
                <a:latin typeface="Times New Roman"/>
                <a:cs typeface="Times New Roman"/>
              </a:rPr>
              <a:t>Maria, essendo </a:t>
            </a:r>
            <a:r>
              <a:rPr sz="1200" dirty="0">
                <a:latin typeface="Times New Roman"/>
                <a:cs typeface="Times New Roman"/>
              </a:rPr>
              <a:t>una persona avventurosa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intraprendente, insisté </a:t>
            </a:r>
            <a:r>
              <a:rPr sz="1200" spc="-5" dirty="0">
                <a:latin typeface="Times New Roman"/>
                <a:cs typeface="Times New Roman"/>
              </a:rPr>
              <a:t>per accompagnarlo. Essa aveva </a:t>
            </a:r>
            <a:r>
              <a:rPr sz="1200" dirty="0">
                <a:latin typeface="Times New Roman"/>
                <a:cs typeface="Times New Roman"/>
              </a:rPr>
              <a:t>paura di </a:t>
            </a:r>
            <a:r>
              <a:rPr sz="1200" spc="-5" dirty="0">
                <a:latin typeface="Times New Roman"/>
                <a:cs typeface="Times New Roman"/>
              </a:rPr>
              <a:t>essere  lasciata sola,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timore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nascesse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Giuseppe era lontano, ed inoltre,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 Betlemme lontana dalla </a:t>
            </a:r>
            <a:r>
              <a:rPr sz="1200" dirty="0">
                <a:latin typeface="Times New Roman"/>
                <a:cs typeface="Times New Roman"/>
              </a:rPr>
              <a:t>Città di  </a:t>
            </a:r>
            <a:r>
              <a:rPr sz="1200" spc="-5" dirty="0">
                <a:latin typeface="Times New Roman"/>
                <a:cs typeface="Times New Roman"/>
              </a:rPr>
              <a:t>Giuda, Maria prevedeva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di una </a:t>
            </a:r>
            <a:r>
              <a:rPr sz="1200" spc="-5" dirty="0">
                <a:latin typeface="Times New Roman"/>
                <a:cs typeface="Times New Roman"/>
              </a:rPr>
              <a:t>piacevole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alla sua parente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Elisabetta.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(1350.5) 122:7.3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proibì </a:t>
            </a:r>
            <a:r>
              <a:rPr sz="1200" spc="-5" dirty="0">
                <a:latin typeface="Times New Roman"/>
                <a:cs typeface="Times New Roman"/>
              </a:rPr>
              <a:t>virtualmente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accompagnarlo,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inutile;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di  tre o </a:t>
            </a:r>
            <a:r>
              <a:rPr sz="1200" spc="-5" dirty="0">
                <a:latin typeface="Times New Roman"/>
                <a:cs typeface="Times New Roman"/>
              </a:rPr>
              <a:t>quattro giorni, essa preparò </a:t>
            </a:r>
            <a:r>
              <a:rPr sz="1200" dirty="0">
                <a:latin typeface="Times New Roman"/>
                <a:cs typeface="Times New Roman"/>
              </a:rPr>
              <a:t>doppie </a:t>
            </a:r>
            <a:r>
              <a:rPr sz="1200" spc="-5" dirty="0">
                <a:latin typeface="Times New Roman"/>
                <a:cs typeface="Times New Roman"/>
              </a:rPr>
              <a:t>razioni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tenne pronta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partire. Ma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mettersi effettivamente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viaggio, </a:t>
            </a:r>
            <a:r>
              <a:rPr sz="1200" dirty="0">
                <a:latin typeface="Times New Roman"/>
                <a:cs typeface="Times New Roman"/>
              </a:rPr>
              <a:t>Giuseppe  </a:t>
            </a:r>
            <a:r>
              <a:rPr sz="1200" spc="-5" dirty="0">
                <a:latin typeface="Times New Roman"/>
                <a:cs typeface="Times New Roman"/>
              </a:rPr>
              <a:t>aveva acconsentito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Maria, ed essi lasciarono allegramente Nazaret </a:t>
            </a:r>
            <a:r>
              <a:rPr sz="1200" dirty="0">
                <a:latin typeface="Times New Roman"/>
                <a:cs typeface="Times New Roman"/>
              </a:rPr>
              <a:t>allo spuntar 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(1350.6) 122:7.4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erano </a:t>
            </a:r>
            <a:r>
              <a:rPr sz="1200" dirty="0">
                <a:latin typeface="Times New Roman"/>
                <a:cs typeface="Times New Roman"/>
              </a:rPr>
              <a:t>poveri, e poiché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che una </a:t>
            </a:r>
            <a:r>
              <a:rPr sz="1200" spc="-5" dirty="0">
                <a:latin typeface="Times New Roman"/>
                <a:cs typeface="Times New Roman"/>
              </a:rPr>
              <a:t>bestia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soma, Maria, essendo incinta, salì sull’animale 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provviste mentre Giuseppe </a:t>
            </a:r>
            <a:r>
              <a:rPr sz="1200" dirty="0">
                <a:latin typeface="Times New Roman"/>
                <a:cs typeface="Times New Roman"/>
              </a:rPr>
              <a:t>andava a piedi, </a:t>
            </a:r>
            <a:r>
              <a:rPr sz="1200" spc="-5" dirty="0">
                <a:latin typeface="Times New Roman"/>
                <a:cs typeface="Times New Roman"/>
              </a:rPr>
              <a:t>conducendo l’animale. </a:t>
            </a:r>
            <a:r>
              <a:rPr sz="1200" dirty="0">
                <a:latin typeface="Times New Roman"/>
                <a:cs typeface="Times New Roman"/>
              </a:rPr>
              <a:t>La costruzione e </a:t>
            </a:r>
            <a:r>
              <a:rPr sz="1200" spc="-5" dirty="0">
                <a:latin typeface="Times New Roman"/>
                <a:cs typeface="Times New Roman"/>
              </a:rPr>
              <a:t>l’allestimento della </a:t>
            </a:r>
            <a:r>
              <a:rPr sz="1200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avevano  rappresentato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grossa spesa per Giuseppe,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anche contribuire </a:t>
            </a:r>
            <a:r>
              <a:rPr sz="1200" spc="-5" dirty="0">
                <a:latin typeface="Times New Roman"/>
                <a:cs typeface="Times New Roman"/>
              </a:rPr>
              <a:t>al mantenimento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suo padre  si era recentemente infortunato.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questa </a:t>
            </a:r>
            <a:r>
              <a:rPr sz="1200" dirty="0">
                <a:latin typeface="Times New Roman"/>
                <a:cs typeface="Times New Roman"/>
              </a:rPr>
              <a:t>coppia </a:t>
            </a:r>
            <a:r>
              <a:rPr sz="1200" spc="-5" dirty="0">
                <a:latin typeface="Times New Roman"/>
                <a:cs typeface="Times New Roman"/>
              </a:rPr>
              <a:t>ebrea lasciò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modesta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il mattino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del 18 </a:t>
            </a:r>
            <a:r>
              <a:rPr sz="1200" spc="-5" dirty="0">
                <a:latin typeface="Times New Roman"/>
                <a:cs typeface="Times New Roman"/>
              </a:rPr>
              <a:t>agosto </a:t>
            </a:r>
            <a:r>
              <a:rPr sz="1200" dirty="0">
                <a:latin typeface="Times New Roman"/>
                <a:cs typeface="Times New Roman"/>
              </a:rPr>
              <a:t>dell’anno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a.C.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viaggio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Betlemme.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2130" cy="31934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3048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mangiano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grano.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sicuri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ordinerai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smettere.” Allora Gesù disse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accusatori: “Voi siete davvero </a:t>
            </a:r>
            <a:r>
              <a:rPr sz="1200" dirty="0">
                <a:latin typeface="Times New Roman"/>
                <a:cs typeface="Times New Roman"/>
              </a:rPr>
              <a:t>zelanti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e fate bene a ricordare che il </a:t>
            </a:r>
            <a:r>
              <a:rPr sz="1200" spc="-5" dirty="0">
                <a:latin typeface="Times New Roman"/>
                <a:cs typeface="Times New Roman"/>
              </a:rPr>
              <a:t>giorno di </a:t>
            </a:r>
            <a:r>
              <a:rPr sz="1200" dirty="0">
                <a:latin typeface="Times New Roman"/>
                <a:cs typeface="Times New Roman"/>
              </a:rPr>
              <a:t>sabato </a:t>
            </a:r>
            <a:r>
              <a:rPr sz="1200" spc="-5" dirty="0">
                <a:latin typeface="Times New Roman"/>
                <a:cs typeface="Times New Roman"/>
              </a:rPr>
              <a:t>si deve mantenere </a:t>
            </a:r>
            <a:r>
              <a:rPr sz="1200" dirty="0">
                <a:latin typeface="Times New Roman"/>
                <a:cs typeface="Times New Roman"/>
              </a:rPr>
              <a:t>sacro; ma non </a:t>
            </a:r>
            <a:r>
              <a:rPr sz="1200" spc="-5" dirty="0">
                <a:latin typeface="Times New Roman"/>
                <a:cs typeface="Times New Roman"/>
              </a:rPr>
              <a:t>avete mai letto </a:t>
            </a:r>
            <a:r>
              <a:rPr sz="1200" spc="5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cui Davide aveva </a:t>
            </a:r>
            <a:r>
              <a:rPr sz="1200" dirty="0">
                <a:latin typeface="Times New Roman"/>
                <a:cs typeface="Times New Roman"/>
              </a:rPr>
              <a:t>fame, lui 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entrarono nella casa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mangiarono del </a:t>
            </a:r>
            <a:r>
              <a:rPr sz="1200" dirty="0">
                <a:latin typeface="Times New Roman"/>
                <a:cs typeface="Times New Roman"/>
              </a:rPr>
              <a:t>pane in esposizione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lecito mangiare </a:t>
            </a:r>
            <a:r>
              <a:rPr sz="1200" dirty="0">
                <a:latin typeface="Times New Roman"/>
                <a:cs typeface="Times New Roman"/>
              </a:rPr>
              <a:t>a nessuno salvo </a:t>
            </a:r>
            <a:r>
              <a:rPr sz="1200" spc="-5" dirty="0">
                <a:latin typeface="Times New Roman"/>
                <a:cs typeface="Times New Roman"/>
              </a:rPr>
              <a:t>che ai sacerdoti?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Davide diede di questo pane anche a coloro </a:t>
            </a:r>
            <a:r>
              <a:rPr sz="1200" spc="-5" dirty="0">
                <a:latin typeface="Times New Roman"/>
                <a:cs typeface="Times New Roman"/>
              </a:rPr>
              <a:t>che erano con </a:t>
            </a:r>
            <a:r>
              <a:rPr sz="1200" dirty="0">
                <a:latin typeface="Times New Roman"/>
                <a:cs typeface="Times New Roman"/>
              </a:rPr>
              <a:t>lui. E non </a:t>
            </a:r>
            <a:r>
              <a:rPr sz="1200" spc="-5" dirty="0">
                <a:latin typeface="Times New Roman"/>
                <a:cs typeface="Times New Roman"/>
              </a:rPr>
              <a:t>avete  </a:t>
            </a:r>
            <a:r>
              <a:rPr sz="1200" dirty="0">
                <a:latin typeface="Times New Roman"/>
                <a:cs typeface="Times New Roman"/>
              </a:rPr>
              <a:t>letto nella nostra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lecito </a:t>
            </a:r>
            <a:r>
              <a:rPr sz="1200" dirty="0">
                <a:latin typeface="Times New Roman"/>
                <a:cs typeface="Times New Roman"/>
              </a:rPr>
              <a:t>fare molte cose </a:t>
            </a:r>
            <a:r>
              <a:rPr sz="1200" spc="-5" dirty="0">
                <a:latin typeface="Times New Roman"/>
                <a:cs typeface="Times New Roman"/>
              </a:rPr>
              <a:t>indispensabili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sabato?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vedrò </a:t>
            </a:r>
            <a:r>
              <a:rPr sz="1200" dirty="0">
                <a:latin typeface="Times New Roman"/>
                <a:cs typeface="Times New Roman"/>
              </a:rPr>
              <a:t>voi prima </a:t>
            </a:r>
            <a:r>
              <a:rPr sz="1200" spc="-5" dirty="0">
                <a:latin typeface="Times New Roman"/>
                <a:cs typeface="Times New Roman"/>
              </a:rPr>
              <a:t>della fine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giorno  </a:t>
            </a:r>
            <a:r>
              <a:rPr sz="1200" spc="-5" dirty="0">
                <a:latin typeface="Times New Roman"/>
                <a:cs typeface="Times New Roman"/>
              </a:rPr>
              <a:t>mangiare ciò che </a:t>
            </a:r>
            <a:r>
              <a:rPr sz="1200" dirty="0">
                <a:latin typeface="Times New Roman"/>
                <a:cs typeface="Times New Roman"/>
              </a:rPr>
              <a:t>avete portato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giorno? Miei buoni </a:t>
            </a:r>
            <a:r>
              <a:rPr sz="1200" dirty="0">
                <a:latin typeface="Times New Roman"/>
                <a:cs typeface="Times New Roman"/>
              </a:rPr>
              <a:t>uomini, fate </a:t>
            </a:r>
            <a:r>
              <a:rPr sz="1200" spc="-5" dirty="0">
                <a:latin typeface="Times New Roman"/>
                <a:cs typeface="Times New Roman"/>
              </a:rPr>
              <a:t>bene ad essere </a:t>
            </a:r>
            <a:r>
              <a:rPr sz="1200" dirty="0">
                <a:latin typeface="Times New Roman"/>
                <a:cs typeface="Times New Roman"/>
              </a:rPr>
              <a:t>zelanti per il sabato, ma  </a:t>
            </a:r>
            <a:r>
              <a:rPr sz="1200" spc="-5" dirty="0">
                <a:latin typeface="Times New Roman"/>
                <a:cs typeface="Times New Roman"/>
              </a:rPr>
              <a:t>fareste </a:t>
            </a:r>
            <a:r>
              <a:rPr sz="1200" dirty="0">
                <a:latin typeface="Times New Roman"/>
                <a:cs typeface="Times New Roman"/>
              </a:rPr>
              <a:t>meglio a badare alla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benessere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simili.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dichiaro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per 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l’uomo per  il </a:t>
            </a:r>
            <a:r>
              <a:rPr sz="1200" spc="-5" dirty="0">
                <a:latin typeface="Times New Roman"/>
                <a:cs typeface="Times New Roman"/>
              </a:rPr>
              <a:t>sabato. </a:t>
            </a:r>
            <a:r>
              <a:rPr sz="1200" dirty="0">
                <a:latin typeface="Times New Roman"/>
                <a:cs typeface="Times New Roman"/>
              </a:rPr>
              <a:t>Se voi siete qui con noi </a:t>
            </a:r>
            <a:r>
              <a:rPr sz="1200" spc="-5" dirty="0">
                <a:latin typeface="Times New Roman"/>
                <a:cs typeface="Times New Roman"/>
              </a:rPr>
              <a:t>per sorvegliare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parole, allora proclamerò apertamente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signore  anche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sabato.”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8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(1655.1) 147:6.5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furono stupiti e </a:t>
            </a:r>
            <a:r>
              <a:rPr sz="1200" spc="-5" dirty="0">
                <a:latin typeface="Times New Roman"/>
                <a:cs typeface="Times New Roman"/>
              </a:rPr>
              <a:t>confusi dalle sue parole </a:t>
            </a:r>
            <a:r>
              <a:rPr sz="1200" dirty="0">
                <a:latin typeface="Times New Roman"/>
                <a:cs typeface="Times New Roman"/>
              </a:rPr>
              <a:t>di discernimento e di </a:t>
            </a:r>
            <a:r>
              <a:rPr sz="1200" spc="-5" dirty="0">
                <a:latin typeface="Times New Roman"/>
                <a:cs typeface="Times New Roman"/>
              </a:rPr>
              <a:t>saggezza.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essi stettero </a:t>
            </a:r>
            <a:r>
              <a:rPr sz="1200" dirty="0">
                <a:latin typeface="Times New Roman"/>
                <a:cs typeface="Times New Roman"/>
              </a:rPr>
              <a:t>da  soli e non </a:t>
            </a:r>
            <a:r>
              <a:rPr sz="1200" spc="-5" dirty="0">
                <a:latin typeface="Times New Roman"/>
                <a:cs typeface="Times New Roman"/>
              </a:rPr>
              <a:t>osarono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porre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domande.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(1655.2) 147:6.6 </a:t>
            </a:r>
            <a:r>
              <a:rPr sz="1200" spc="-5" dirty="0">
                <a:latin typeface="Times New Roman"/>
                <a:cs typeface="Times New Roman"/>
              </a:rPr>
              <a:t>L’antagonismo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ebraiche </a:t>
            </a:r>
            <a:r>
              <a:rPr sz="1200" dirty="0">
                <a:latin typeface="Times New Roman"/>
                <a:cs typeface="Times New Roman"/>
              </a:rPr>
              <a:t>e per i </a:t>
            </a:r>
            <a:r>
              <a:rPr sz="1200" spc="-5" dirty="0">
                <a:latin typeface="Times New Roman"/>
                <a:cs typeface="Times New Roman"/>
              </a:rPr>
              <a:t>cerimoniali servili era sempre </a:t>
            </a:r>
            <a:r>
              <a:rPr sz="1200" i="1" spc="-5" dirty="0">
                <a:latin typeface="Times New Roman"/>
                <a:cs typeface="Times New Roman"/>
              </a:rPr>
              <a:t>positivo. </a:t>
            </a:r>
            <a:r>
              <a:rPr sz="1200" spc="-5" dirty="0">
                <a:latin typeface="Times New Roman"/>
                <a:cs typeface="Times New Roman"/>
              </a:rPr>
              <a:t>Esso consisté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egli fece ed </a:t>
            </a:r>
            <a:r>
              <a:rPr sz="1200" dirty="0">
                <a:latin typeface="Times New Roman"/>
                <a:cs typeface="Times New Roman"/>
              </a:rPr>
              <a:t>in ciò che affermò.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spendeva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tempo in </a:t>
            </a:r>
            <a:r>
              <a:rPr sz="1200" spc="-5" dirty="0">
                <a:latin typeface="Times New Roman"/>
                <a:cs typeface="Times New Roman"/>
              </a:rPr>
              <a:t>critiche negative. Egli insegnava che coloro che </a:t>
            </a:r>
            <a:r>
              <a:rPr sz="1200" dirty="0">
                <a:latin typeface="Times New Roman"/>
                <a:cs typeface="Times New Roman"/>
              </a:rPr>
              <a:t>conoscono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godere della </a:t>
            </a:r>
            <a:r>
              <a:rPr sz="1200" dirty="0">
                <a:latin typeface="Times New Roman"/>
                <a:cs typeface="Times New Roman"/>
              </a:rPr>
              <a:t>libertà di </a:t>
            </a:r>
            <a:r>
              <a:rPr sz="1200" spc="-5" dirty="0">
                <a:latin typeface="Times New Roman"/>
                <a:cs typeface="Times New Roman"/>
              </a:rPr>
              <a:t>vivere senza ingannare se stessi con </a:t>
            </a:r>
            <a:r>
              <a:rPr sz="1200" dirty="0">
                <a:latin typeface="Times New Roman"/>
                <a:cs typeface="Times New Roman"/>
              </a:rPr>
              <a:t>le licenze </a:t>
            </a:r>
            <a:r>
              <a:rPr sz="1200" spc="-5" dirty="0">
                <a:latin typeface="Times New Roman"/>
                <a:cs typeface="Times New Roman"/>
              </a:rPr>
              <a:t>del peccato. Gesù disse agli apostoli: “Amici miei, se  </a:t>
            </a:r>
            <a:r>
              <a:rPr sz="1200" dirty="0">
                <a:latin typeface="Times New Roman"/>
                <a:cs typeface="Times New Roman"/>
              </a:rPr>
              <a:t>siete illuminati dalla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sapete realmente ciò che </a:t>
            </a:r>
            <a:r>
              <a:rPr sz="1200" dirty="0">
                <a:latin typeface="Times New Roman"/>
                <a:cs typeface="Times New Roman"/>
              </a:rPr>
              <a:t>state facendo, </a:t>
            </a:r>
            <a:r>
              <a:rPr sz="1200" spc="-5" dirty="0">
                <a:latin typeface="Times New Roman"/>
                <a:cs typeface="Times New Roman"/>
              </a:rPr>
              <a:t>siete benedetti;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conoscete la via divina, </a:t>
            </a:r>
            <a:r>
              <a:rPr sz="1200" spc="-5" dirty="0">
                <a:latin typeface="Times New Roman"/>
                <a:cs typeface="Times New Roman"/>
              </a:rPr>
              <a:t>allora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infelici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violate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legge.”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9434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Di ritorno 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Cafarnao</a:t>
            </a:r>
            <a:endParaRPr sz="1600">
              <a:latin typeface="Times New Roman"/>
              <a:cs typeface="Times New Roman"/>
            </a:endParaRPr>
          </a:p>
          <a:p>
            <a:pPr marL="63500" marR="43751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(1655.3) 147:7.1 </a:t>
            </a:r>
            <a:r>
              <a:rPr sz="1200" spc="-5" dirty="0">
                <a:latin typeface="Times New Roman"/>
                <a:cs typeface="Times New Roman"/>
              </a:rPr>
              <a:t>Era circa </a:t>
            </a:r>
            <a:r>
              <a:rPr sz="1200" dirty="0">
                <a:latin typeface="Times New Roman"/>
                <a:cs typeface="Times New Roman"/>
              </a:rPr>
              <a:t>mezzogiorno di </a:t>
            </a:r>
            <a:r>
              <a:rPr sz="1200" spc="-5" dirty="0">
                <a:latin typeface="Times New Roman"/>
                <a:cs typeface="Times New Roman"/>
              </a:rPr>
              <a:t>lunedì </a:t>
            </a:r>
            <a:r>
              <a:rPr sz="1200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in battello a </a:t>
            </a:r>
            <a:r>
              <a:rPr sz="1200" spc="-5" dirty="0">
                <a:latin typeface="Times New Roman"/>
                <a:cs typeface="Times New Roman"/>
              </a:rPr>
              <a:t>Betsaida provenendo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Tarichea. Essi viaggiarono </a:t>
            </a:r>
            <a:r>
              <a:rPr sz="1200" dirty="0">
                <a:latin typeface="Times New Roman"/>
                <a:cs typeface="Times New Roman"/>
              </a:rPr>
              <a:t>in battello </a:t>
            </a:r>
            <a:r>
              <a:rPr sz="1200" spc="-5" dirty="0">
                <a:latin typeface="Times New Roman"/>
                <a:cs typeface="Times New Roman"/>
              </a:rPr>
              <a:t>per sfuggire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seguivano. Ma dal giorno successivo gli altri, incluse </a:t>
            </a:r>
            <a:r>
              <a:rPr sz="1200" dirty="0">
                <a:latin typeface="Times New Roman"/>
                <a:cs typeface="Times New Roman"/>
              </a:rPr>
              <a:t>le spie  </a:t>
            </a:r>
            <a:r>
              <a:rPr sz="1200" spc="-5" dirty="0">
                <a:latin typeface="Times New Roman"/>
                <a:cs typeface="Times New Roman"/>
              </a:rPr>
              <a:t>ufficiali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avevano </a:t>
            </a:r>
            <a:r>
              <a:rPr sz="1200" dirty="0">
                <a:latin typeface="Times New Roman"/>
                <a:cs typeface="Times New Roman"/>
              </a:rPr>
              <a:t>ritrovato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28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(1655.4) 147:7.2 </a:t>
            </a:r>
            <a:r>
              <a:rPr sz="1200" spc="-5" dirty="0">
                <a:latin typeface="Times New Roman"/>
                <a:cs typeface="Times New Roman"/>
              </a:rPr>
              <a:t>Martedì sera Gesù stava conducendo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sue abituali classi con </a:t>
            </a:r>
            <a:r>
              <a:rPr sz="1200" dirty="0">
                <a:latin typeface="Times New Roman"/>
                <a:cs typeface="Times New Roman"/>
              </a:rPr>
              <a:t>domande e </a:t>
            </a:r>
            <a:r>
              <a:rPr sz="1200" spc="-5" dirty="0">
                <a:latin typeface="Times New Roman"/>
                <a:cs typeface="Times New Roman"/>
              </a:rPr>
              <a:t>risposte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capo delle sei </a:t>
            </a:r>
            <a:r>
              <a:rPr sz="1200" dirty="0">
                <a:latin typeface="Times New Roman"/>
                <a:cs typeface="Times New Roman"/>
              </a:rPr>
              <a:t>spie  </a:t>
            </a:r>
            <a:r>
              <a:rPr sz="1200" spc="-5" dirty="0">
                <a:latin typeface="Times New Roman"/>
                <a:cs typeface="Times New Roman"/>
              </a:rPr>
              <a:t>gli disse: “Parlavo oggi </a:t>
            </a:r>
            <a:r>
              <a:rPr sz="1200" dirty="0">
                <a:latin typeface="Times New Roman"/>
                <a:cs typeface="Times New Roman"/>
              </a:rPr>
              <a:t>con uno </a:t>
            </a:r>
            <a:r>
              <a:rPr sz="1200" spc="-5" dirty="0">
                <a:latin typeface="Times New Roman"/>
                <a:cs typeface="Times New Roman"/>
              </a:rPr>
              <a:t>dei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che </a:t>
            </a:r>
            <a:r>
              <a:rPr sz="1200" dirty="0">
                <a:latin typeface="Times New Roman"/>
                <a:cs typeface="Times New Roman"/>
              </a:rPr>
              <a:t>è qui ad </a:t>
            </a:r>
            <a:r>
              <a:rPr sz="1200" spc="-5" dirty="0">
                <a:latin typeface="Times New Roman"/>
                <a:cs typeface="Times New Roman"/>
              </a:rPr>
              <a:t>assistere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riuscivamo </a:t>
            </a:r>
            <a:r>
              <a:rPr sz="1200" dirty="0">
                <a:latin typeface="Times New Roman"/>
                <a:cs typeface="Times New Roman"/>
              </a:rPr>
              <a:t>a capire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comandi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digiunare </a:t>
            </a:r>
            <a:r>
              <a:rPr sz="1200" dirty="0">
                <a:latin typeface="Times New Roman"/>
                <a:cs typeface="Times New Roman"/>
              </a:rPr>
              <a:t>e di pregare come </a:t>
            </a:r>
            <a:r>
              <a:rPr sz="1200" spc="-5" dirty="0">
                <a:latin typeface="Times New Roman"/>
                <a:cs typeface="Times New Roman"/>
              </a:rPr>
              <a:t>digiuniamo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ordinava </a:t>
            </a:r>
            <a:r>
              <a:rPr sz="1200" spc="-5" dirty="0">
                <a:latin typeface="Times New Roman"/>
                <a:cs typeface="Times New Roman"/>
              </a:rPr>
              <a:t>ai  suoi discepoli.”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riferendosi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affermazione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rispose </a:t>
            </a:r>
            <a:r>
              <a:rPr sz="1200" spc="-5" dirty="0">
                <a:latin typeface="Times New Roman"/>
                <a:cs typeface="Times New Roman"/>
              </a:rPr>
              <a:t>all’interrogante: </a:t>
            </a:r>
            <a:r>
              <a:rPr sz="1200" dirty="0">
                <a:latin typeface="Times New Roman"/>
                <a:cs typeface="Times New Roman"/>
              </a:rPr>
              <a:t>“I ragazzi </a:t>
            </a:r>
            <a:r>
              <a:rPr sz="1200" spc="-5" dirty="0">
                <a:latin typeface="Times New Roman"/>
                <a:cs typeface="Times New Roman"/>
              </a:rPr>
              <a:t>d’onore digiunano mentre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sposo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loro? </a:t>
            </a:r>
            <a:r>
              <a:rPr sz="1200" spc="-5" dirty="0">
                <a:latin typeface="Times New Roman"/>
                <a:cs typeface="Times New Roman"/>
              </a:rPr>
              <a:t>Finché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sposo </a:t>
            </a:r>
            <a:r>
              <a:rPr sz="1200" dirty="0">
                <a:latin typeface="Times New Roman"/>
                <a:cs typeface="Times New Roman"/>
              </a:rPr>
              <a:t>rimane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digiunare. Ma sta arrivando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momento in cui lo </a:t>
            </a:r>
            <a:r>
              <a:rPr sz="1200" spc="-5" dirty="0">
                <a:latin typeface="Times New Roman"/>
                <a:cs typeface="Times New Roman"/>
              </a:rPr>
              <a:t>sposo sarà  portato via, ed </a:t>
            </a:r>
            <a:r>
              <a:rPr sz="1200" dirty="0">
                <a:latin typeface="Times New Roman"/>
                <a:cs typeface="Times New Roman"/>
              </a:rPr>
              <a:t>allora senza dubbio i </a:t>
            </a:r>
            <a:r>
              <a:rPr sz="1200" spc="-5" dirty="0">
                <a:latin typeface="Times New Roman"/>
                <a:cs typeface="Times New Roman"/>
              </a:rPr>
              <a:t>ragazzi d’onore digiuneranno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pregheranno. Pregare </a:t>
            </a:r>
            <a:r>
              <a:rPr sz="1200" dirty="0">
                <a:latin typeface="Times New Roman"/>
                <a:cs typeface="Times New Roman"/>
              </a:rPr>
              <a:t>è naturale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della luce,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digiunare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cieli. </a:t>
            </a:r>
            <a:r>
              <a:rPr sz="1200" spc="-5" dirty="0">
                <a:latin typeface="Times New Roman"/>
                <a:cs typeface="Times New Roman"/>
              </a:rPr>
              <a:t>Ricordate che </a:t>
            </a:r>
            <a:r>
              <a:rPr sz="1200" dirty="0">
                <a:latin typeface="Times New Roman"/>
                <a:cs typeface="Times New Roman"/>
              </a:rPr>
              <a:t>un buon </a:t>
            </a:r>
            <a:r>
              <a:rPr sz="1200" spc="-5" dirty="0">
                <a:latin typeface="Times New Roman"/>
                <a:cs typeface="Times New Roman"/>
              </a:rPr>
              <a:t>sarto </a:t>
            </a:r>
            <a:r>
              <a:rPr sz="1200" dirty="0">
                <a:latin typeface="Times New Roman"/>
                <a:cs typeface="Times New Roman"/>
              </a:rPr>
              <a:t>non cuce un </a:t>
            </a:r>
            <a:r>
              <a:rPr sz="1200" spc="5" dirty="0">
                <a:latin typeface="Times New Roman"/>
                <a:cs typeface="Times New Roman"/>
              </a:rPr>
              <a:t>pezzo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stoffa </a:t>
            </a:r>
            <a:r>
              <a:rPr sz="1200" dirty="0">
                <a:latin typeface="Times New Roman"/>
                <a:cs typeface="Times New Roman"/>
              </a:rPr>
              <a:t>nuova e non </a:t>
            </a:r>
            <a:r>
              <a:rPr sz="1200" spc="-5" dirty="0">
                <a:latin typeface="Times New Roman"/>
                <a:cs typeface="Times New Roman"/>
              </a:rPr>
              <a:t>ristretta 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abito vecchio,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timore che, quando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bagnato, si restringa </a:t>
            </a:r>
            <a:r>
              <a:rPr sz="1200" dirty="0">
                <a:latin typeface="Times New Roman"/>
                <a:cs typeface="Times New Roman"/>
              </a:rPr>
              <a:t>e produca uno </a:t>
            </a:r>
            <a:r>
              <a:rPr sz="1200" spc="-5" dirty="0">
                <a:latin typeface="Times New Roman"/>
                <a:cs typeface="Times New Roman"/>
              </a:rPr>
              <a:t>strappo </a:t>
            </a:r>
            <a:r>
              <a:rPr sz="1200" dirty="0">
                <a:latin typeface="Times New Roman"/>
                <a:cs typeface="Times New Roman"/>
              </a:rPr>
              <a:t>peggiore. </a:t>
            </a:r>
            <a:r>
              <a:rPr sz="1200" spc="-5" dirty="0">
                <a:latin typeface="Times New Roman"/>
                <a:cs typeface="Times New Roman"/>
              </a:rPr>
              <a:t>Né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mettono </a:t>
            </a:r>
            <a:r>
              <a:rPr sz="1200" dirty="0">
                <a:latin typeface="Times New Roman"/>
                <a:cs typeface="Times New Roman"/>
              </a:rPr>
              <a:t>il  vino nuovo in botti </a:t>
            </a:r>
            <a:r>
              <a:rPr sz="1200" spc="-5" dirty="0">
                <a:latin typeface="Times New Roman"/>
                <a:cs typeface="Times New Roman"/>
              </a:rPr>
              <a:t>vecchie, per timore </a:t>
            </a:r>
            <a:r>
              <a:rPr sz="1200" dirty="0">
                <a:latin typeface="Times New Roman"/>
                <a:cs typeface="Times New Roman"/>
              </a:rPr>
              <a:t>che il vino nuovo </a:t>
            </a:r>
            <a:r>
              <a:rPr sz="1200" spc="-5" dirty="0">
                <a:latin typeface="Times New Roman"/>
                <a:cs typeface="Times New Roman"/>
              </a:rPr>
              <a:t>faccia scoppiare </a:t>
            </a:r>
            <a:r>
              <a:rPr sz="1200" dirty="0">
                <a:latin typeface="Times New Roman"/>
                <a:cs typeface="Times New Roman"/>
              </a:rPr>
              <a:t>le botti così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vino e le botti non </a:t>
            </a:r>
            <a:r>
              <a:rPr sz="1200" spc="-5" dirty="0">
                <a:latin typeface="Times New Roman"/>
                <a:cs typeface="Times New Roman"/>
              </a:rPr>
              <a:t>vadano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perduti.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saggio </a:t>
            </a:r>
            <a:r>
              <a:rPr sz="1200" spc="-5" dirty="0">
                <a:latin typeface="Times New Roman"/>
                <a:cs typeface="Times New Roman"/>
              </a:rPr>
              <a:t>mette </a:t>
            </a:r>
            <a:r>
              <a:rPr sz="1200" dirty="0">
                <a:latin typeface="Times New Roman"/>
                <a:cs typeface="Times New Roman"/>
              </a:rPr>
              <a:t>il vino nuovo nelle botti </a:t>
            </a:r>
            <a:r>
              <a:rPr sz="1200" spc="-5" dirty="0">
                <a:latin typeface="Times New Roman"/>
                <a:cs typeface="Times New Roman"/>
              </a:rPr>
              <a:t>nuove.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discepoli mostrano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incorporando </a:t>
            </a:r>
            <a:r>
              <a:rPr sz="1200" dirty="0">
                <a:latin typeface="Times New Roman"/>
                <a:cs typeface="Times New Roman"/>
              </a:rPr>
              <a:t>molto del 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ordine nel nuovo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del regno. Voi </a:t>
            </a:r>
            <a:r>
              <a:rPr sz="1200" dirty="0">
                <a:latin typeface="Times New Roman"/>
                <a:cs typeface="Times New Roman"/>
              </a:rPr>
              <a:t>che avete </a:t>
            </a:r>
            <a:r>
              <a:rPr sz="1200" spc="-5" dirty="0">
                <a:latin typeface="Times New Roman"/>
                <a:cs typeface="Times New Roman"/>
              </a:rPr>
              <a:t>perduto </a:t>
            </a:r>
            <a:r>
              <a:rPr sz="1200" dirty="0">
                <a:latin typeface="Times New Roman"/>
                <a:cs typeface="Times New Roman"/>
              </a:rPr>
              <a:t>il vostro istruttore potete </a:t>
            </a:r>
            <a:r>
              <a:rPr sz="1200" spc="-5" dirty="0">
                <a:latin typeface="Times New Roman"/>
                <a:cs typeface="Times New Roman"/>
              </a:rPr>
              <a:t>essere giustificati se  digiunate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digiuno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appropriata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Mosè, </a:t>
            </a:r>
            <a:r>
              <a:rPr sz="1200" dirty="0">
                <a:latin typeface="Times New Roman"/>
                <a:cs typeface="Times New Roman"/>
              </a:rPr>
              <a:t>ma nel </a:t>
            </a:r>
            <a:r>
              <a:rPr sz="1200" spc="-5" dirty="0">
                <a:latin typeface="Times New Roman"/>
                <a:cs typeface="Times New Roman"/>
              </a:rPr>
              <a:t>regno futuro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faranno l’esperienza della libertà dalla </a:t>
            </a:r>
            <a:r>
              <a:rPr sz="1200" dirty="0">
                <a:latin typeface="Times New Roman"/>
                <a:cs typeface="Times New Roman"/>
              </a:rPr>
              <a:t>paura e </a:t>
            </a:r>
            <a:r>
              <a:rPr sz="1200" spc="-5" dirty="0">
                <a:latin typeface="Times New Roman"/>
                <a:cs typeface="Times New Roman"/>
              </a:rPr>
              <a:t>gioiranno nello spirito </a:t>
            </a:r>
            <a:r>
              <a:rPr sz="1200" dirty="0">
                <a:latin typeface="Times New Roman"/>
                <a:cs typeface="Times New Roman"/>
              </a:rPr>
              <a:t>divino.” Quando udirono queste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Giovanni  </a:t>
            </a:r>
            <a:r>
              <a:rPr sz="1200" spc="-5" dirty="0">
                <a:latin typeface="Times New Roman"/>
                <a:cs typeface="Times New Roman"/>
              </a:rPr>
              <a:t>furono confortati,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furono ancor più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confusi.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27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(1656.1) 147:7.3 </a:t>
            </a:r>
            <a:r>
              <a:rPr sz="1200" dirty="0">
                <a:latin typeface="Times New Roman"/>
                <a:cs typeface="Times New Roman"/>
              </a:rPr>
              <a:t>Poi il </a:t>
            </a:r>
            <a:r>
              <a:rPr sz="1200" spc="-1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mise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ascoltatori contro l’idea </a:t>
            </a:r>
            <a:r>
              <a:rPr sz="1200" dirty="0">
                <a:latin typeface="Times New Roman"/>
                <a:cs typeface="Times New Roman"/>
              </a:rPr>
              <a:t>che tutti i </a:t>
            </a:r>
            <a:r>
              <a:rPr sz="1200" spc="-5" dirty="0">
                <a:latin typeface="Times New Roman"/>
                <a:cs typeface="Times New Roman"/>
              </a:rPr>
              <a:t>vecchi insegnamenti dovessero essere  interamente </a:t>
            </a:r>
            <a:r>
              <a:rPr sz="1200" dirty="0">
                <a:latin typeface="Times New Roman"/>
                <a:cs typeface="Times New Roman"/>
              </a:rPr>
              <a:t>rimpiazzati da nuove </a:t>
            </a:r>
            <a:r>
              <a:rPr sz="1200" spc="-5" dirty="0">
                <a:latin typeface="Times New Roman"/>
                <a:cs typeface="Times New Roman"/>
              </a:rPr>
              <a:t>dottrine. Disse Gesù: </a:t>
            </a:r>
            <a:r>
              <a:rPr sz="1200" dirty="0">
                <a:latin typeface="Times New Roman"/>
                <a:cs typeface="Times New Roman"/>
              </a:rPr>
              <a:t>“Ciò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i="1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restare.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nuovo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29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40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falso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respinto. </a:t>
            </a:r>
            <a:r>
              <a:rPr sz="1200" spc="-5" dirty="0">
                <a:latin typeface="Times New Roman"/>
                <a:cs typeface="Times New Roman"/>
              </a:rPr>
              <a:t>Ma ciò </a:t>
            </a:r>
            <a:r>
              <a:rPr sz="1200" dirty="0">
                <a:latin typeface="Times New Roman"/>
                <a:cs typeface="Times New Roman"/>
              </a:rPr>
              <a:t>che è nuovo e </a:t>
            </a:r>
            <a:r>
              <a:rPr sz="1200" spc="-5" dirty="0">
                <a:latin typeface="Times New Roman"/>
                <a:cs typeface="Times New Roman"/>
              </a:rPr>
              <a:t>vero, abbiate </a:t>
            </a:r>
            <a:r>
              <a:rPr sz="1200" dirty="0">
                <a:latin typeface="Times New Roman"/>
                <a:cs typeface="Times New Roman"/>
              </a:rPr>
              <a:t>la fede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accettarlo. Ricordatevi che sta </a:t>
            </a:r>
            <a:r>
              <a:rPr sz="1200" spc="5" dirty="0">
                <a:latin typeface="Times New Roman"/>
                <a:cs typeface="Times New Roman"/>
              </a:rPr>
              <a:t>scritto:  </a:t>
            </a:r>
            <a:r>
              <a:rPr sz="1200" spc="-5" dirty="0">
                <a:latin typeface="Times New Roman"/>
                <a:cs typeface="Times New Roman"/>
              </a:rPr>
              <a:t>‘Non abbandonare </a:t>
            </a:r>
            <a:r>
              <a:rPr sz="1200" dirty="0">
                <a:latin typeface="Times New Roman"/>
                <a:cs typeface="Times New Roman"/>
              </a:rPr>
              <a:t>un vecchio amico,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nuovo non è </a:t>
            </a:r>
            <a:r>
              <a:rPr sz="1200" spc="-5" dirty="0">
                <a:latin typeface="Times New Roman"/>
                <a:cs typeface="Times New Roman"/>
              </a:rPr>
              <a:t>paragonabile </a:t>
            </a:r>
            <a:r>
              <a:rPr sz="1200" dirty="0">
                <a:latin typeface="Times New Roman"/>
                <a:cs typeface="Times New Roman"/>
              </a:rPr>
              <a:t>a lui. Com’è il vino </a:t>
            </a:r>
            <a:r>
              <a:rPr sz="1200" spc="-5" dirty="0">
                <a:latin typeface="Times New Roman"/>
                <a:cs typeface="Times New Roman"/>
              </a:rPr>
              <a:t>nuovo, così </a:t>
            </a:r>
            <a:r>
              <a:rPr sz="1200" dirty="0">
                <a:latin typeface="Times New Roman"/>
                <a:cs typeface="Times New Roman"/>
              </a:rPr>
              <a:t>è un nuovo </a:t>
            </a:r>
            <a:r>
              <a:rPr sz="1200" spc="-5" dirty="0">
                <a:latin typeface="Times New Roman"/>
                <a:cs typeface="Times New Roman"/>
              </a:rPr>
              <a:t>amico; se 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berrai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gioia.’</a:t>
            </a:r>
            <a:r>
              <a:rPr sz="1200" dirty="0">
                <a:latin typeface="Times New Roman"/>
                <a:cs typeface="Times New Roman"/>
              </a:rPr>
              <a:t> 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festa della bontà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spirituale</a:t>
            </a:r>
            <a:endParaRPr sz="1600">
              <a:latin typeface="Times New Roman"/>
              <a:cs typeface="Times New Roman"/>
            </a:endParaRPr>
          </a:p>
          <a:p>
            <a:pPr marL="88900" marR="23749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(1656.2) 147:8.1 </a:t>
            </a:r>
            <a:r>
              <a:rPr sz="1200" spc="-5" dirty="0">
                <a:latin typeface="Times New Roman"/>
                <a:cs typeface="Times New Roman"/>
              </a:rPr>
              <a:t>Quella sera, </a:t>
            </a:r>
            <a:r>
              <a:rPr sz="1200" dirty="0">
                <a:latin typeface="Times New Roman"/>
                <a:cs typeface="Times New Roman"/>
              </a:rPr>
              <a:t>molto dopo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abituali </a:t>
            </a:r>
            <a:r>
              <a:rPr sz="1200" spc="-5" dirty="0">
                <a:latin typeface="Times New Roman"/>
                <a:cs typeface="Times New Roman"/>
              </a:rPr>
              <a:t>ascoltatori si furono ritirati, Gesù continuò ad insegnare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apostoli. Egli  cominciò </a:t>
            </a:r>
            <a:r>
              <a:rPr sz="1200" dirty="0">
                <a:latin typeface="Times New Roman"/>
                <a:cs typeface="Times New Roman"/>
              </a:rPr>
              <a:t>questa istruzione </a:t>
            </a:r>
            <a:r>
              <a:rPr sz="1200" spc="-5" dirty="0">
                <a:latin typeface="Times New Roman"/>
                <a:cs typeface="Times New Roman"/>
              </a:rPr>
              <a:t>speciale citando dal profeta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Isaia: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(1656.3) 147:8.2 </a:t>
            </a:r>
            <a:r>
              <a:rPr sz="1200" spc="-5" dirty="0">
                <a:latin typeface="Times New Roman"/>
                <a:cs typeface="Times New Roman"/>
              </a:rPr>
              <a:t>“‘Perché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digiunato? Per quale ragione affliggete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anima intanto </a:t>
            </a:r>
            <a:r>
              <a:rPr sz="1200" dirty="0">
                <a:latin typeface="Times New Roman"/>
                <a:cs typeface="Times New Roman"/>
              </a:rPr>
              <a:t>che continuate a trovare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piacere</a:t>
            </a:r>
            <a:endParaRPr sz="1200">
              <a:latin typeface="Times New Roman"/>
              <a:cs typeface="Times New Roman"/>
            </a:endParaRPr>
          </a:p>
          <a:p>
            <a:pPr marL="88900" marR="1397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nell’oppressione </a:t>
            </a:r>
            <a:r>
              <a:rPr sz="1200" dirty="0">
                <a:latin typeface="Times New Roman"/>
                <a:cs typeface="Times New Roman"/>
              </a:rPr>
              <a:t>e provate </a:t>
            </a:r>
            <a:r>
              <a:rPr sz="1200" spc="-5" dirty="0">
                <a:latin typeface="Times New Roman"/>
                <a:cs typeface="Times New Roman"/>
              </a:rPr>
              <a:t>diletto nell’ingiustizia? Ecco,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digiunate allo </a:t>
            </a:r>
            <a:r>
              <a:rPr sz="1200" dirty="0">
                <a:latin typeface="Times New Roman"/>
                <a:cs typeface="Times New Roman"/>
              </a:rPr>
              <a:t>scopo di </a:t>
            </a:r>
            <a:r>
              <a:rPr sz="1200" spc="-5" dirty="0">
                <a:latin typeface="Times New Roman"/>
                <a:cs typeface="Times New Roman"/>
              </a:rPr>
              <a:t>contestare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e di colpire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pugno  dell’astio.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digiunerete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per </a:t>
            </a:r>
            <a:r>
              <a:rPr sz="1200" spc="-5" dirty="0">
                <a:latin typeface="Times New Roman"/>
                <a:cs typeface="Times New Roman"/>
              </a:rPr>
              <a:t>far sentire </a:t>
            </a:r>
            <a:r>
              <a:rPr sz="1200" dirty="0">
                <a:latin typeface="Times New Roman"/>
                <a:cs typeface="Times New Roman"/>
              </a:rPr>
              <a:t>la vostra voce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90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(1656.4) 147:8.3 </a:t>
            </a:r>
            <a:r>
              <a:rPr sz="1200" spc="-5" dirty="0">
                <a:latin typeface="Times New Roman"/>
                <a:cs typeface="Times New Roman"/>
              </a:rPr>
              <a:t>“‘È questo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digiuno </a:t>
            </a:r>
            <a:r>
              <a:rPr sz="1200" dirty="0">
                <a:latin typeface="Times New Roman"/>
                <a:cs typeface="Times New Roman"/>
              </a:rPr>
              <a:t>che ho scelto —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perché un uomo </a:t>
            </a:r>
            <a:r>
              <a:rPr sz="1200" spc="-5" dirty="0">
                <a:latin typeface="Times New Roman"/>
                <a:cs typeface="Times New Roman"/>
              </a:rPr>
              <a:t>affligga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anima?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testa come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canna,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trascinare </a:t>
            </a:r>
            <a:r>
              <a:rPr sz="1200" dirty="0">
                <a:latin typeface="Times New Roman"/>
                <a:cs typeface="Times New Roman"/>
              </a:rPr>
              <a:t>vestiti di </a:t>
            </a:r>
            <a:r>
              <a:rPr sz="1200" spc="-5" dirty="0">
                <a:latin typeface="Times New Roman"/>
                <a:cs typeface="Times New Roman"/>
              </a:rPr>
              <a:t>sacco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cosparso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cenere? Oserete chiamare </a:t>
            </a:r>
            <a:r>
              <a:rPr sz="1200" dirty="0">
                <a:latin typeface="Times New Roman"/>
                <a:cs typeface="Times New Roman"/>
              </a:rPr>
              <a:t>questo un </a:t>
            </a:r>
            <a:r>
              <a:rPr sz="1200" spc="-5" dirty="0">
                <a:latin typeface="Times New Roman"/>
                <a:cs typeface="Times New Roman"/>
              </a:rPr>
              <a:t>giorno valido ed </a:t>
            </a:r>
            <a:r>
              <a:rPr sz="1200" dirty="0">
                <a:latin typeface="Times New Roman"/>
                <a:cs typeface="Times New Roman"/>
              </a:rPr>
              <a:t>accettabile </a:t>
            </a:r>
            <a:r>
              <a:rPr sz="1200" spc="-5" dirty="0">
                <a:latin typeface="Times New Roman"/>
                <a:cs typeface="Times New Roman"/>
              </a:rPr>
              <a:t>agli  occhi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Signore?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digiuno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sceglierei: rompere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catene dell’iniquità, sciogliere </a:t>
            </a:r>
            <a:r>
              <a:rPr sz="1200" dirty="0">
                <a:latin typeface="Times New Roman"/>
                <a:cs typeface="Times New Roman"/>
              </a:rPr>
              <a:t>i nodi </a:t>
            </a:r>
            <a:r>
              <a:rPr sz="1200" spc="-5" dirty="0">
                <a:latin typeface="Times New Roman"/>
                <a:cs typeface="Times New Roman"/>
              </a:rPr>
              <a:t>dei pesanti fardelli,  ridare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agli oppressi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spezzare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gioghi? Non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spartire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pane con l’affamato 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condurre coloro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 senza tetto e i </a:t>
            </a:r>
            <a:r>
              <a:rPr sz="1200" spc="-5" dirty="0">
                <a:latin typeface="Times New Roman"/>
                <a:cs typeface="Times New Roman"/>
              </a:rPr>
              <a:t>poveri nella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casa?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vedrò </a:t>
            </a:r>
            <a:r>
              <a:rPr sz="1200" spc="-5" dirty="0">
                <a:latin typeface="Times New Roman"/>
                <a:cs typeface="Times New Roman"/>
              </a:rPr>
              <a:t>della gente </a:t>
            </a:r>
            <a:r>
              <a:rPr sz="1200" dirty="0">
                <a:latin typeface="Times New Roman"/>
                <a:cs typeface="Times New Roman"/>
              </a:rPr>
              <a:t>nuda, 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vestirò.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(1656.5) 147:8.4 </a:t>
            </a:r>
            <a:r>
              <a:rPr sz="1200" spc="-5" dirty="0">
                <a:latin typeface="Times New Roman"/>
                <a:cs typeface="Times New Roman"/>
              </a:rPr>
              <a:t>“‘Allora </a:t>
            </a:r>
            <a:r>
              <a:rPr sz="1200" dirty="0">
                <a:latin typeface="Times New Roman"/>
                <a:cs typeface="Times New Roman"/>
              </a:rPr>
              <a:t>la tua luce </a:t>
            </a:r>
            <a:r>
              <a:rPr sz="1200" spc="-5" dirty="0">
                <a:latin typeface="Times New Roman"/>
                <a:cs typeface="Times New Roman"/>
              </a:rPr>
              <a:t>scaturirà come l’aurora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salute si manifesterà </a:t>
            </a:r>
            <a:r>
              <a:rPr sz="1200" dirty="0">
                <a:latin typeface="Times New Roman"/>
                <a:cs typeface="Times New Roman"/>
              </a:rPr>
              <a:t>immediatamente.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precederà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gloria del </a:t>
            </a:r>
            <a:r>
              <a:rPr sz="1200" dirty="0">
                <a:latin typeface="Times New Roman"/>
                <a:cs typeface="Times New Roman"/>
              </a:rPr>
              <a:t>Signore sarà la tua </a:t>
            </a:r>
            <a:r>
              <a:rPr sz="1200" spc="-5" dirty="0">
                <a:latin typeface="Times New Roman"/>
                <a:cs typeface="Times New Roman"/>
              </a:rPr>
              <a:t>retroguardia.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farai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al Signore, ed egli risponderà; griderai,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dirà — Eccomi.  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farà tutto ciò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asterrai dall’oppressione, dalla </a:t>
            </a:r>
            <a:r>
              <a:rPr sz="1200" dirty="0">
                <a:latin typeface="Times New Roman"/>
                <a:cs typeface="Times New Roman"/>
              </a:rPr>
              <a:t>condanna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vanità.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desidera </a:t>
            </a:r>
            <a:r>
              <a:rPr sz="1200" dirty="0">
                <a:latin typeface="Times New Roman"/>
                <a:cs typeface="Times New Roman"/>
              </a:rPr>
              <a:t>piuttosto che tu </a:t>
            </a:r>
            <a:r>
              <a:rPr sz="1200" spc="5" dirty="0">
                <a:latin typeface="Times New Roman"/>
                <a:cs typeface="Times New Roman"/>
              </a:rPr>
              <a:t>offra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cuore  agli </a:t>
            </a:r>
            <a:r>
              <a:rPr sz="1200" dirty="0">
                <a:latin typeface="Times New Roman"/>
                <a:cs typeface="Times New Roman"/>
              </a:rPr>
              <a:t>affamati e </a:t>
            </a:r>
            <a:r>
              <a:rPr sz="1200" spc="-5" dirty="0">
                <a:latin typeface="Times New Roman"/>
                <a:cs typeface="Times New Roman"/>
              </a:rPr>
              <a:t>che soccorra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afflitte; </a:t>
            </a:r>
            <a:r>
              <a:rPr sz="1200" dirty="0">
                <a:latin typeface="Times New Roman"/>
                <a:cs typeface="Times New Roman"/>
              </a:rPr>
              <a:t>allora la tua luce </a:t>
            </a:r>
            <a:r>
              <a:rPr sz="1200" spc="-5" dirty="0">
                <a:latin typeface="Times New Roman"/>
                <a:cs typeface="Times New Roman"/>
              </a:rPr>
              <a:t>risplenderà nell’oscurità ed anche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tenebre saranno come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355" cy="21412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795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mezzogiorno.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guiderà continuamente, soddisfacendo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e rinnovando il tuo </a:t>
            </a:r>
            <a:r>
              <a:rPr sz="1200" spc="-5" dirty="0">
                <a:latin typeface="Times New Roman"/>
                <a:cs typeface="Times New Roman"/>
              </a:rPr>
              <a:t>vigore. </a:t>
            </a:r>
            <a:r>
              <a:rPr sz="1200" dirty="0">
                <a:latin typeface="Times New Roman"/>
                <a:cs typeface="Times New Roman"/>
              </a:rPr>
              <a:t>Tu diverrai </a:t>
            </a:r>
            <a:r>
              <a:rPr sz="1200" spc="5" dirty="0">
                <a:latin typeface="Times New Roman"/>
                <a:cs typeface="Times New Roman"/>
              </a:rPr>
              <a:t>simile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giardino annaffiato,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acque non </a:t>
            </a:r>
            <a:r>
              <a:rPr sz="1200" spc="-5" dirty="0">
                <a:latin typeface="Times New Roman"/>
                <a:cs typeface="Times New Roman"/>
              </a:rPr>
              <a:t>si esauriscono </a:t>
            </a:r>
            <a:r>
              <a:rPr sz="1200" dirty="0">
                <a:latin typeface="Times New Roman"/>
                <a:cs typeface="Times New Roman"/>
              </a:rPr>
              <a:t>mai. 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fanno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cose ristabiliranno  le </a:t>
            </a:r>
            <a:r>
              <a:rPr sz="1200" spc="-5" dirty="0">
                <a:latin typeface="Times New Roman"/>
                <a:cs typeface="Times New Roman"/>
              </a:rPr>
              <a:t>glorie </a:t>
            </a:r>
            <a:r>
              <a:rPr sz="1200" dirty="0">
                <a:latin typeface="Times New Roman"/>
                <a:cs typeface="Times New Roman"/>
              </a:rPr>
              <a:t>passate; erigeranno le </a:t>
            </a:r>
            <a:r>
              <a:rPr sz="1200" spc="-5" dirty="0">
                <a:latin typeface="Times New Roman"/>
                <a:cs typeface="Times New Roman"/>
              </a:rPr>
              <a:t>fondamenta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generazioni; saranno chiamati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ricostruttori </a:t>
            </a:r>
            <a:r>
              <a:rPr sz="1200" dirty="0">
                <a:latin typeface="Times New Roman"/>
                <a:cs typeface="Times New Roman"/>
              </a:rPr>
              <a:t>delle mura </a:t>
            </a:r>
            <a:r>
              <a:rPr sz="1200" spc="-5" dirty="0">
                <a:latin typeface="Times New Roman"/>
                <a:cs typeface="Times New Roman"/>
              </a:rPr>
              <a:t>abbattute,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ripristinatori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sentieri sicuri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stare.’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(1656.6) 147:8.5 </a:t>
            </a:r>
            <a:r>
              <a:rPr sz="1200" dirty="0">
                <a:latin typeface="Times New Roman"/>
                <a:cs typeface="Times New Roman"/>
              </a:rPr>
              <a:t>Poi, a </a:t>
            </a:r>
            <a:r>
              <a:rPr sz="1200" spc="-5" dirty="0">
                <a:latin typeface="Times New Roman"/>
                <a:cs typeface="Times New Roman"/>
              </a:rPr>
              <a:t>lungo nella notte, Gesù espose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fede a </a:t>
            </a:r>
            <a:r>
              <a:rPr sz="1200" spc="-5" dirty="0">
                <a:latin typeface="Times New Roman"/>
                <a:cs typeface="Times New Roman"/>
              </a:rPr>
              <a:t>renderli sicuri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 presente 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futuro, e non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afflizione dell’anima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digiuno del corpo. Egli esortò gli apostoli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all’altezza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idee  </a:t>
            </a:r>
            <a:r>
              <a:rPr sz="1200" spc="-5" dirty="0">
                <a:latin typeface="Times New Roman"/>
                <a:cs typeface="Times New Roman"/>
              </a:rPr>
              <a:t>del profeta </a:t>
            </a:r>
            <a:r>
              <a:rPr sz="1200" dirty="0">
                <a:latin typeface="Times New Roman"/>
                <a:cs typeface="Times New Roman"/>
              </a:rPr>
              <a:t>di un tempo ed </a:t>
            </a:r>
            <a:r>
              <a:rPr sz="1200" spc="-5" dirty="0">
                <a:latin typeface="Times New Roman"/>
                <a:cs typeface="Times New Roman"/>
              </a:rPr>
              <a:t>espresse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avrebbero progredito anche </a:t>
            </a:r>
            <a:r>
              <a:rPr sz="1200" dirty="0">
                <a:latin typeface="Times New Roman"/>
                <a:cs typeface="Times New Roman"/>
              </a:rPr>
              <a:t>molto oltre </a:t>
            </a:r>
            <a:r>
              <a:rPr sz="1200" spc="-5" dirty="0">
                <a:latin typeface="Times New Roman"/>
                <a:cs typeface="Times New Roman"/>
              </a:rPr>
              <a:t>gli ideali d’Isaia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spc="5" dirty="0">
                <a:latin typeface="Times New Roman"/>
                <a:cs typeface="Times New Roman"/>
              </a:rPr>
              <a:t>antichi  </a:t>
            </a:r>
            <a:r>
              <a:rPr sz="1200" spc="-5" dirty="0">
                <a:latin typeface="Times New Roman"/>
                <a:cs typeface="Times New Roman"/>
              </a:rPr>
              <a:t>profeti.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ultime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furono: “Crescete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grazia per </a:t>
            </a:r>
            <a:r>
              <a:rPr sz="1200" dirty="0">
                <a:latin typeface="Times New Roman"/>
                <a:cs typeface="Times New Roman"/>
              </a:rPr>
              <a:t>mezzo di quella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che coglie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siete 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riconosce allo stesso tempo 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(1656.7) 147:8.6 </a:t>
            </a:r>
            <a:r>
              <a:rPr sz="1200" spc="-5" dirty="0">
                <a:latin typeface="Times New Roman"/>
                <a:cs typeface="Times New Roman"/>
              </a:rPr>
              <a:t>Erano passate </a:t>
            </a:r>
            <a:r>
              <a:rPr sz="1200" dirty="0">
                <a:latin typeface="Times New Roman"/>
                <a:cs typeface="Times New Roman"/>
              </a:rPr>
              <a:t>le due </a:t>
            </a:r>
            <a:r>
              <a:rPr sz="1200" spc="-5" dirty="0">
                <a:latin typeface="Times New Roman"/>
                <a:cs typeface="Times New Roman"/>
              </a:rPr>
              <a:t>del mattino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smise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andò al suo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dormire.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5465" cy="36963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formazione degli evangelisti a</a:t>
            </a:r>
            <a:r>
              <a:rPr sz="2200" b="1" spc="4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Betsaida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(1657.1) 148:0.1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3 maggio al 3 ottobre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28 d.C.,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il gruppo </a:t>
            </a:r>
            <a:r>
              <a:rPr sz="1200" spc="-5" dirty="0">
                <a:latin typeface="Times New Roman"/>
                <a:cs typeface="Times New Roman"/>
              </a:rPr>
              <a:t>apostolico risiedettero nella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Betsaida. </a:t>
            </a:r>
            <a:r>
              <a:rPr sz="1200" dirty="0">
                <a:latin typeface="Times New Roman"/>
                <a:cs typeface="Times New Roman"/>
              </a:rPr>
              <a:t>Per tutto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 cinque mesi della </a:t>
            </a:r>
            <a:r>
              <a:rPr sz="1200" spc="-5" dirty="0">
                <a:latin typeface="Times New Roman"/>
                <a:cs typeface="Times New Roman"/>
              </a:rPr>
              <a:t>stagione secca fu </a:t>
            </a:r>
            <a:r>
              <a:rPr sz="1200" dirty="0">
                <a:latin typeface="Times New Roman"/>
                <a:cs typeface="Times New Roman"/>
              </a:rPr>
              <a:t>mantenuto un </a:t>
            </a:r>
            <a:r>
              <a:rPr sz="1200" spc="-5" dirty="0">
                <a:latin typeface="Times New Roman"/>
                <a:cs typeface="Times New Roman"/>
              </a:rPr>
              <a:t>enorme accampamento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Mare di 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residenza 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che era stata notevolmente ingrandita </a:t>
            </a:r>
            <a:r>
              <a:rPr sz="1200" spc="-5" dirty="0">
                <a:latin typeface="Times New Roman"/>
                <a:cs typeface="Times New Roman"/>
              </a:rPr>
              <a:t>per alloggiare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crescente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Gesù. </a:t>
            </a:r>
            <a:r>
              <a:rPr sz="1200" spc="-5" dirty="0">
                <a:latin typeface="Times New Roman"/>
                <a:cs typeface="Times New Roman"/>
              </a:rPr>
              <a:t>Questo  accampamento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mare, </a:t>
            </a:r>
            <a:r>
              <a:rPr sz="1200" dirty="0">
                <a:latin typeface="Times New Roman"/>
                <a:cs typeface="Times New Roman"/>
              </a:rPr>
              <a:t>occupato da una popolazione in </a:t>
            </a:r>
            <a:r>
              <a:rPr sz="1200" spc="-5" dirty="0">
                <a:latin typeface="Times New Roman"/>
                <a:cs typeface="Times New Roman"/>
              </a:rPr>
              <a:t>continuo cambiamento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cercatori della verità, di </a:t>
            </a:r>
            <a:r>
              <a:rPr sz="1200" dirty="0">
                <a:latin typeface="Times New Roman"/>
                <a:cs typeface="Times New Roman"/>
              </a:rPr>
              <a:t>candidati alla 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appassionati della curiosità, contava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cinquecento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millecinquecento persone. Questa città </a:t>
            </a:r>
            <a:r>
              <a:rPr sz="1200" dirty="0">
                <a:latin typeface="Times New Roman"/>
                <a:cs typeface="Times New Roman"/>
              </a:rPr>
              <a:t>di tende era </a:t>
            </a:r>
            <a:r>
              <a:rPr sz="1200" spc="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supervisione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Zebedeo, assistito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gemelli Alfeo. L’accampamento </a:t>
            </a:r>
            <a:r>
              <a:rPr sz="1200" dirty="0">
                <a:latin typeface="Times New Roman"/>
                <a:cs typeface="Times New Roman"/>
              </a:rPr>
              <a:t>era un modello </a:t>
            </a:r>
            <a:r>
              <a:rPr sz="1200" spc="-5" dirty="0">
                <a:latin typeface="Times New Roman"/>
                <a:cs typeface="Times New Roman"/>
              </a:rPr>
              <a:t>d’ordine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d’igiene </a:t>
            </a:r>
            <a:r>
              <a:rPr sz="1200" dirty="0">
                <a:latin typeface="Times New Roman"/>
                <a:cs typeface="Times New Roman"/>
              </a:rPr>
              <a:t>come  pure di buona </a:t>
            </a:r>
            <a:r>
              <a:rPr sz="1200" spc="-5" dirty="0">
                <a:latin typeface="Times New Roman"/>
                <a:cs typeface="Times New Roman"/>
              </a:rPr>
              <a:t>amministrazione generale. </a:t>
            </a:r>
            <a:r>
              <a:rPr sz="1200" dirty="0">
                <a:latin typeface="Times New Roman"/>
                <a:cs typeface="Times New Roman"/>
              </a:rPr>
              <a:t>I differenti tipi di </a:t>
            </a:r>
            <a:r>
              <a:rPr sz="1200" spc="-5" dirty="0">
                <a:latin typeface="Times New Roman"/>
                <a:cs typeface="Times New Roman"/>
              </a:rPr>
              <a:t>ammalati erano separati ed erano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5" dirty="0">
                <a:latin typeface="Times New Roman"/>
                <a:cs typeface="Times New Roman"/>
              </a:rPr>
              <a:t>medico  </a:t>
            </a:r>
            <a:r>
              <a:rPr sz="1200" spc="-5" dirty="0">
                <a:latin typeface="Times New Roman"/>
                <a:cs typeface="Times New Roman"/>
              </a:rPr>
              <a:t>credente, </a:t>
            </a:r>
            <a:r>
              <a:rPr sz="1200" dirty="0">
                <a:latin typeface="Times New Roman"/>
                <a:cs typeface="Times New Roman"/>
              </a:rPr>
              <a:t>un Siriano di nome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Elman.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35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(1657.2) 148:0.2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gli apostoli andarono </a:t>
            </a:r>
            <a:r>
              <a:rPr sz="1200" dirty="0">
                <a:latin typeface="Times New Roman"/>
                <a:cs typeface="Times New Roman"/>
              </a:rPr>
              <a:t>a pescare almeno un </a:t>
            </a:r>
            <a:r>
              <a:rPr sz="1200" spc="-5" dirty="0">
                <a:latin typeface="Times New Roman"/>
                <a:cs typeface="Times New Roman"/>
              </a:rPr>
              <a:t>giorno alla settimana, vendendo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pesce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Davide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consumo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che ricevevano veniva consegnato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tesoriere </a:t>
            </a:r>
            <a:r>
              <a:rPr sz="1200" dirty="0">
                <a:latin typeface="Times New Roman"/>
                <a:cs typeface="Times New Roman"/>
              </a:rPr>
              <a:t>del gruppo. I </a:t>
            </a:r>
            <a:r>
              <a:rPr sz="1200" spc="5" dirty="0">
                <a:latin typeface="Times New Roman"/>
                <a:cs typeface="Times New Roman"/>
              </a:rPr>
              <a:t>dodici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una settimana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mese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famiglie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87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(1657.3) 148:0.3 </a:t>
            </a:r>
            <a:r>
              <a:rPr sz="1200" spc="-5" dirty="0">
                <a:latin typeface="Times New Roman"/>
                <a:cs typeface="Times New Roman"/>
              </a:rPr>
              <a:t>Mentre Andrea </a:t>
            </a:r>
            <a:r>
              <a:rPr sz="1200" dirty="0">
                <a:latin typeface="Times New Roman"/>
                <a:cs typeface="Times New Roman"/>
              </a:rPr>
              <a:t>continuava a mantenere la </a:t>
            </a:r>
            <a:r>
              <a:rPr sz="1200" spc="-5" dirty="0">
                <a:latin typeface="Times New Roman"/>
                <a:cs typeface="Times New Roman"/>
              </a:rPr>
              <a:t>responsabilità generale delle attività apostoliche,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totale 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la scuola </a:t>
            </a:r>
            <a:r>
              <a:rPr sz="1200" spc="-5" dirty="0">
                <a:latin typeface="Times New Roman"/>
                <a:cs typeface="Times New Roman"/>
              </a:rPr>
              <a:t>degli evangelisti.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apostoli facevano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nell’insegnare ai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evangelisti ogni mattina,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  gli insegnanti che gli </a:t>
            </a:r>
            <a:r>
              <a:rPr sz="1200" dirty="0">
                <a:latin typeface="Times New Roman"/>
                <a:cs typeface="Times New Roman"/>
              </a:rPr>
              <a:t>allievi istruivano il popolo </a:t>
            </a:r>
            <a:r>
              <a:rPr sz="1200" spc="-5" dirty="0">
                <a:latin typeface="Times New Roman"/>
                <a:cs typeface="Times New Roman"/>
              </a:rPr>
              <a:t>al pomeriggio. </a:t>
            </a:r>
            <a:r>
              <a:rPr sz="1200" dirty="0">
                <a:latin typeface="Times New Roman"/>
                <a:cs typeface="Times New Roman"/>
              </a:rPr>
              <a:t>Dopo il pasto della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cinque sere </a:t>
            </a:r>
            <a:r>
              <a:rPr sz="1200" spc="-5" dirty="0">
                <a:latin typeface="Times New Roman"/>
                <a:cs typeface="Times New Roman"/>
              </a:rPr>
              <a:t>per settimana, gli </a:t>
            </a:r>
            <a:r>
              <a:rPr sz="1200" spc="5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conducevano delle classi con </a:t>
            </a:r>
            <a:r>
              <a:rPr sz="1200" dirty="0">
                <a:latin typeface="Times New Roman"/>
                <a:cs typeface="Times New Roman"/>
              </a:rPr>
              <a:t>domande per </a:t>
            </a:r>
            <a:r>
              <a:rPr sz="1200" spc="-5" dirty="0">
                <a:latin typeface="Times New Roman"/>
                <a:cs typeface="Times New Roman"/>
              </a:rPr>
              <a:t>gli evangelisti. 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Gesù presiedeva quest’ora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domande,  rispondendo alle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rimaste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sospeso dalle sessioni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8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(1657.4) 148:0.4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cinque mesi </a:t>
            </a:r>
            <a:r>
              <a:rPr sz="1200" spc="-5" dirty="0">
                <a:latin typeface="Times New Roman"/>
                <a:cs typeface="Times New Roman"/>
              </a:rPr>
              <a:t>parecchie migliaia </a:t>
            </a:r>
            <a:r>
              <a:rPr sz="1200" dirty="0">
                <a:latin typeface="Times New Roman"/>
                <a:cs typeface="Times New Roman"/>
              </a:rPr>
              <a:t>d’individui passarono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accampamento.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spesso presenti delle </a:t>
            </a:r>
            <a:r>
              <a:rPr sz="1200" dirty="0">
                <a:latin typeface="Times New Roman"/>
                <a:cs typeface="Times New Roman"/>
              </a:rPr>
              <a:t>persone  </a:t>
            </a:r>
            <a:r>
              <a:rPr sz="1200" spc="-5" dirty="0">
                <a:latin typeface="Times New Roman"/>
                <a:cs typeface="Times New Roman"/>
              </a:rPr>
              <a:t>interessate </a:t>
            </a:r>
            <a:r>
              <a:rPr sz="1200" dirty="0">
                <a:latin typeface="Times New Roman"/>
                <a:cs typeface="Times New Roman"/>
              </a:rPr>
              <a:t>provenienti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dell’Impero </a:t>
            </a:r>
            <a:r>
              <a:rPr sz="1200" dirty="0">
                <a:latin typeface="Times New Roman"/>
                <a:cs typeface="Times New Roman"/>
              </a:rPr>
              <a:t>Romano e </a:t>
            </a:r>
            <a:r>
              <a:rPr sz="1200" spc="-5" dirty="0">
                <a:latin typeface="Times New Roman"/>
                <a:cs typeface="Times New Roman"/>
              </a:rPr>
              <a:t>dai paesi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est dell’Eufrate. Questo </a:t>
            </a:r>
            <a:r>
              <a:rPr sz="1200" dirty="0">
                <a:latin typeface="Times New Roman"/>
                <a:cs typeface="Times New Roman"/>
              </a:rPr>
              <a:t>fu il più </a:t>
            </a:r>
            <a:r>
              <a:rPr sz="1200" spc="-5" dirty="0">
                <a:latin typeface="Times New Roman"/>
                <a:cs typeface="Times New Roman"/>
              </a:rPr>
              <a:t>lungo periodo </a:t>
            </a:r>
            <a:r>
              <a:rPr sz="1200" dirty="0">
                <a:latin typeface="Times New Roman"/>
                <a:cs typeface="Times New Roman"/>
              </a:rPr>
              <a:t>stabile e  </a:t>
            </a:r>
            <a:r>
              <a:rPr sz="1200" spc="-5" dirty="0">
                <a:latin typeface="Times New Roman"/>
                <a:cs typeface="Times New Roman"/>
              </a:rPr>
              <a:t>bene organizzato dell’insegnamento del Maestro.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immediata di </a:t>
            </a:r>
            <a:r>
              <a:rPr sz="1200" spc="-5" dirty="0">
                <a:latin typeface="Times New Roman"/>
                <a:cs typeface="Times New Roman"/>
              </a:rPr>
              <a:t>Gesù trascorse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o a Cana.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(1657.5) 148:0.5 </a:t>
            </a:r>
            <a:r>
              <a:rPr sz="1200" spc="-5" dirty="0">
                <a:latin typeface="Times New Roman"/>
                <a:cs typeface="Times New Roman"/>
              </a:rPr>
              <a:t>L’accampamento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condotto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comunità con interessi comuni, com’era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apostolica. </a:t>
            </a:r>
            <a:r>
              <a:rPr sz="1200" dirty="0">
                <a:latin typeface="Times New Roman"/>
                <a:cs typeface="Times New Roman"/>
              </a:rPr>
              <a:t>Davide  </a:t>
            </a:r>
            <a:r>
              <a:rPr sz="1200" spc="-5" dirty="0">
                <a:latin typeface="Times New Roman"/>
                <a:cs typeface="Times New Roman"/>
              </a:rPr>
              <a:t>Zebedeo gestiva questa grande città </a:t>
            </a:r>
            <a:r>
              <a:rPr sz="1200" dirty="0">
                <a:latin typeface="Times New Roman"/>
                <a:cs typeface="Times New Roman"/>
              </a:rPr>
              <a:t>di tende in modo da </a:t>
            </a:r>
            <a:r>
              <a:rPr sz="1200" spc="-5" dirty="0">
                <a:latin typeface="Times New Roman"/>
                <a:cs typeface="Times New Roman"/>
              </a:rPr>
              <a:t>farne </a:t>
            </a:r>
            <a:r>
              <a:rPr sz="1200" dirty="0">
                <a:latin typeface="Times New Roman"/>
                <a:cs typeface="Times New Roman"/>
              </a:rPr>
              <a:t>un’impresa </a:t>
            </a:r>
            <a:r>
              <a:rPr sz="1200" spc="-5" dirty="0">
                <a:latin typeface="Times New Roman"/>
                <a:cs typeface="Times New Roman"/>
              </a:rPr>
              <a:t>autosufficiente, benché nessuno </a:t>
            </a:r>
            <a:r>
              <a:rPr sz="1200" dirty="0">
                <a:latin typeface="Times New Roman"/>
                <a:cs typeface="Times New Roman"/>
              </a:rPr>
              <a:t>fosse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respinto.  </a:t>
            </a:r>
            <a:r>
              <a:rPr sz="1200" spc="-5" dirty="0">
                <a:latin typeface="Times New Roman"/>
                <a:cs typeface="Times New Roman"/>
              </a:rPr>
              <a:t>Questo campo </a:t>
            </a:r>
            <a:r>
              <a:rPr sz="1200" dirty="0">
                <a:latin typeface="Times New Roman"/>
                <a:cs typeface="Times New Roman"/>
              </a:rPr>
              <a:t>in continuo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fattore indispensabile della 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evangelisti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Una nuova scuola di profeti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(1657.6) 148:1.1 </a:t>
            </a:r>
            <a:r>
              <a:rPr sz="1200" spc="-5" dirty="0">
                <a:latin typeface="Times New Roman"/>
                <a:cs typeface="Times New Roman"/>
              </a:rPr>
              <a:t>Pietro,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Andrea formavano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comitato incaricato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per </a:t>
            </a:r>
            <a:r>
              <a:rPr sz="1200" dirty="0">
                <a:latin typeface="Times New Roman"/>
                <a:cs typeface="Times New Roman"/>
              </a:rPr>
              <a:t>l’ammissione </a:t>
            </a:r>
            <a:r>
              <a:rPr sz="1200" spc="-5" dirty="0">
                <a:latin typeface="Times New Roman"/>
                <a:cs typeface="Times New Roman"/>
              </a:rPr>
              <a:t>dei candidati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evangelisti.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e nazionalità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romano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dell’Oriente,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lontana India, erano rappresentate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studenti  di questa nuova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profeti. Questa </a:t>
            </a:r>
            <a:r>
              <a:rPr sz="1200" dirty="0">
                <a:latin typeface="Times New Roman"/>
                <a:cs typeface="Times New Roman"/>
              </a:rPr>
              <a:t>scuola </a:t>
            </a:r>
            <a:r>
              <a:rPr sz="1200" spc="-5" dirty="0">
                <a:latin typeface="Times New Roman"/>
                <a:cs typeface="Times New Roman"/>
              </a:rPr>
              <a:t>era condotta sul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dell’apprendimento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dell’azione. Quello che gli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studenti</a:t>
            </a:r>
            <a:endParaRPr sz="1200">
              <a:latin typeface="Times New Roman"/>
              <a:cs typeface="Times New Roman"/>
            </a:endParaRPr>
          </a:p>
          <a:p>
            <a:pPr marL="76200" marR="48387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imparavano </a:t>
            </a:r>
            <a:r>
              <a:rPr sz="1200" dirty="0">
                <a:latin typeface="Times New Roman"/>
                <a:cs typeface="Times New Roman"/>
              </a:rPr>
              <a:t>il mattino lo </a:t>
            </a:r>
            <a:r>
              <a:rPr sz="1200" spc="-5" dirty="0">
                <a:latin typeface="Times New Roman"/>
                <a:cs typeface="Times New Roman"/>
              </a:rPr>
              <a:t>insegnavano all’assemblea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mare il </a:t>
            </a:r>
            <a:r>
              <a:rPr sz="1200" spc="-5" dirty="0">
                <a:latin typeface="Times New Roman"/>
                <a:cs typeface="Times New Roman"/>
              </a:rPr>
              <a:t>pomeriggio. 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 essi discutevano liberamente  quanto appreso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l’insegnamento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pomeriggio.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311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(1658.1) 148:1.2 </a:t>
            </a:r>
            <a:r>
              <a:rPr sz="1200" spc="-5" dirty="0">
                <a:latin typeface="Times New Roman"/>
                <a:cs typeface="Times New Roman"/>
              </a:rPr>
              <a:t>Ognuno dei maestri </a:t>
            </a:r>
            <a:r>
              <a:rPr sz="1200" dirty="0">
                <a:latin typeface="Times New Roman"/>
                <a:cs typeface="Times New Roman"/>
              </a:rPr>
              <a:t>apostolici </a:t>
            </a:r>
            <a:r>
              <a:rPr sz="1200" spc="-5" dirty="0">
                <a:latin typeface="Times New Roman"/>
                <a:cs typeface="Times New Roman"/>
              </a:rPr>
              <a:t>insegnava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sul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sforzavano  d’insegnare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modo; 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formulazione </a:t>
            </a:r>
            <a:r>
              <a:rPr sz="1200" spc="-5" dirty="0">
                <a:latin typeface="Times New Roman"/>
                <a:cs typeface="Times New Roman"/>
              </a:rPr>
              <a:t>standardizzata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dogmatica </a:t>
            </a:r>
            <a:r>
              <a:rPr sz="1200" dirty="0">
                <a:latin typeface="Times New Roman"/>
                <a:cs typeface="Times New Roman"/>
              </a:rPr>
              <a:t>di dottrine </a:t>
            </a:r>
            <a:r>
              <a:rPr sz="1200" spc="-5" dirty="0">
                <a:latin typeface="Times New Roman"/>
                <a:cs typeface="Times New Roman"/>
              </a:rPr>
              <a:t>teologiche.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Sebbene</a:t>
            </a:r>
            <a:endParaRPr sz="1200">
              <a:latin typeface="Times New Roman"/>
              <a:cs typeface="Times New Roman"/>
            </a:endParaRPr>
          </a:p>
          <a:p>
            <a:pPr marL="76200" marR="29273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insegnassero </a:t>
            </a:r>
            <a:r>
              <a:rPr sz="1200" dirty="0">
                <a:latin typeface="Times New Roman"/>
                <a:cs typeface="Times New Roman"/>
              </a:rPr>
              <a:t>tutti la </a:t>
            </a:r>
            <a:r>
              <a:rPr sz="1200" i="1" spc="-5" dirty="0">
                <a:latin typeface="Times New Roman"/>
                <a:cs typeface="Times New Roman"/>
              </a:rPr>
              <a:t>stessa verità,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apostolo </a:t>
            </a:r>
            <a:r>
              <a:rPr sz="1200" spc="-5" dirty="0">
                <a:latin typeface="Times New Roman"/>
                <a:cs typeface="Times New Roman"/>
              </a:rPr>
              <a:t>presentava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interpretazione </a:t>
            </a:r>
            <a:r>
              <a:rPr sz="1200" spc="-5" dirty="0">
                <a:latin typeface="Times New Roman"/>
                <a:cs typeface="Times New Roman"/>
              </a:rPr>
              <a:t>personale dell’insegnamento del Maestro.  Gesù approvava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presentazione diversificata dell’esperienza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cose del </a:t>
            </a:r>
            <a:r>
              <a:rPr sz="1200" spc="-5" dirty="0">
                <a:latin typeface="Times New Roman"/>
                <a:cs typeface="Times New Roman"/>
              </a:rPr>
              <a:t>regno, armonizzando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coordinando  immancabilmente questi numerosi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divergenti </a:t>
            </a:r>
            <a:r>
              <a:rPr sz="1200" dirty="0">
                <a:latin typeface="Times New Roman"/>
                <a:cs typeface="Times New Roman"/>
              </a:rPr>
              <a:t>punti di vista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riunione </a:t>
            </a:r>
            <a:r>
              <a:rPr sz="1200" dirty="0">
                <a:latin typeface="Times New Roman"/>
                <a:cs typeface="Times New Roman"/>
              </a:rPr>
              <a:t>settimanale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domande.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Malgrado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984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alto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libertà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in materia </a:t>
            </a:r>
            <a:r>
              <a:rPr sz="1200" spc="-5" dirty="0">
                <a:latin typeface="Times New Roman"/>
                <a:cs typeface="Times New Roman"/>
              </a:rPr>
              <a:t>d’insegnamento, </a:t>
            </a:r>
            <a:r>
              <a:rPr sz="1200" dirty="0">
                <a:latin typeface="Times New Roman"/>
                <a:cs typeface="Times New Roman"/>
              </a:rPr>
              <a:t>Simon </a:t>
            </a:r>
            <a:r>
              <a:rPr sz="1200" spc="-5" dirty="0">
                <a:latin typeface="Times New Roman"/>
                <a:cs typeface="Times New Roman"/>
              </a:rPr>
              <a:t>Pietro tendeva </a:t>
            </a:r>
            <a:r>
              <a:rPr sz="1200" dirty="0">
                <a:latin typeface="Times New Roman"/>
                <a:cs typeface="Times New Roman"/>
              </a:rPr>
              <a:t>a dominare 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evangelisti.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Pietro, era </a:t>
            </a:r>
            <a:r>
              <a:rPr sz="1200" dirty="0">
                <a:latin typeface="Times New Roman"/>
                <a:cs typeface="Times New Roman"/>
              </a:rPr>
              <a:t>Giacomo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esercitava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influenza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2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(1658.2) 148:1.3 </a:t>
            </a:r>
            <a:r>
              <a:rPr sz="1200" dirty="0">
                <a:latin typeface="Times New Roman"/>
                <a:cs typeface="Times New Roman"/>
              </a:rPr>
              <a:t>I cento e più </a:t>
            </a:r>
            <a:r>
              <a:rPr sz="1200" spc="-5" dirty="0">
                <a:latin typeface="Times New Roman"/>
                <a:cs typeface="Times New Roman"/>
              </a:rPr>
              <a:t>evangelisti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durante questi cinque mesi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 rappresentavano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contingente </a:t>
            </a:r>
            <a:r>
              <a:rPr sz="1200" dirty="0">
                <a:latin typeface="Times New Roman"/>
                <a:cs typeface="Times New Roman"/>
              </a:rPr>
              <a:t>dal quale  </a:t>
            </a:r>
            <a:r>
              <a:rPr sz="1200" spc="-5" dirty="0">
                <a:latin typeface="Times New Roman"/>
                <a:cs typeface="Times New Roman"/>
              </a:rPr>
              <a:t>(eccetto Abner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Giovanni) furono tratti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successivi settanta insegnanti </a:t>
            </a:r>
            <a:r>
              <a:rPr sz="1200" dirty="0">
                <a:latin typeface="Times New Roman"/>
                <a:cs typeface="Times New Roman"/>
              </a:rPr>
              <a:t>e predicatori del </a:t>
            </a:r>
            <a:r>
              <a:rPr sz="1200" spc="-5" dirty="0">
                <a:latin typeface="Times New Roman"/>
                <a:cs typeface="Times New Roman"/>
              </a:rPr>
              <a:t>vangelo.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evangelisti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ogni cosa in comune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stregua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dodici.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(1658.3) 148:1.4 </a:t>
            </a:r>
            <a:r>
              <a:rPr sz="1200" spc="-5" dirty="0">
                <a:latin typeface="Times New Roman"/>
                <a:cs typeface="Times New Roman"/>
              </a:rPr>
              <a:t>Questi evangelisti, sebbene insegnassero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predicassero </a:t>
            </a:r>
            <a:r>
              <a:rPr sz="1200" dirty="0">
                <a:latin typeface="Times New Roman"/>
                <a:cs typeface="Times New Roman"/>
              </a:rPr>
              <a:t>il vangelo, non battezzarono i </a:t>
            </a:r>
            <a:r>
              <a:rPr sz="1200" spc="-5" dirty="0">
                <a:latin typeface="Times New Roman"/>
                <a:cs typeface="Times New Roman"/>
              </a:rPr>
              <a:t>credenti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ordinati ed incaricati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settanta messaggeri del regno. </a:t>
            </a:r>
            <a:r>
              <a:rPr sz="1200" dirty="0">
                <a:latin typeface="Times New Roman"/>
                <a:cs typeface="Times New Roman"/>
              </a:rPr>
              <a:t>Solo sette </a:t>
            </a:r>
            <a:r>
              <a:rPr sz="1200" spc="-5" dirty="0">
                <a:latin typeface="Times New Roman"/>
                <a:cs typeface="Times New Roman"/>
              </a:rPr>
              <a:t>del gran numero </a:t>
            </a:r>
            <a:r>
              <a:rPr sz="1200" dirty="0">
                <a:latin typeface="Times New Roman"/>
                <a:cs typeface="Times New Roman"/>
              </a:rPr>
              <a:t>di persone guarite </a:t>
            </a:r>
            <a:r>
              <a:rPr sz="1200" spc="-5" dirty="0">
                <a:latin typeface="Times New Roman"/>
                <a:cs typeface="Times New Roman"/>
              </a:rPr>
              <a:t>al  tramonto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luogo si trovavano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evangelisti.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nobiluomo 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preparati  per l’evangelizzazione nella scuola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L’ospedale di Betsaida</a:t>
            </a:r>
            <a:endParaRPr sz="1600">
              <a:latin typeface="Times New Roman"/>
              <a:cs typeface="Times New Roman"/>
            </a:endParaRPr>
          </a:p>
          <a:p>
            <a:pPr marL="76200" marR="10223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(1658.4) 148:2.1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l’accampamento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mare, Elman, </a:t>
            </a:r>
            <a:r>
              <a:rPr sz="1200" dirty="0">
                <a:latin typeface="Times New Roman"/>
                <a:cs typeface="Times New Roman"/>
              </a:rPr>
              <a:t>il medico </a:t>
            </a:r>
            <a:r>
              <a:rPr sz="1200" spc="-5" dirty="0">
                <a:latin typeface="Times New Roman"/>
                <a:cs typeface="Times New Roman"/>
              </a:rPr>
              <a:t>siriano, con l’assistenza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venticinque giovani </a:t>
            </a:r>
            <a:r>
              <a:rPr sz="1200" dirty="0">
                <a:latin typeface="Times New Roman"/>
                <a:cs typeface="Times New Roman"/>
              </a:rPr>
              <a:t>donne e dodici uomini, organizzò e </a:t>
            </a:r>
            <a:r>
              <a:rPr sz="1200" spc="-5" dirty="0">
                <a:latin typeface="Times New Roman"/>
                <a:cs typeface="Times New Roman"/>
              </a:rPr>
              <a:t>diresse per quattro </a:t>
            </a:r>
            <a:r>
              <a:rPr sz="1200" dirty="0">
                <a:latin typeface="Times New Roman"/>
                <a:cs typeface="Times New Roman"/>
              </a:rPr>
              <a:t>mesi </a:t>
            </a:r>
            <a:r>
              <a:rPr sz="1200" spc="-5" dirty="0">
                <a:latin typeface="Times New Roman"/>
                <a:cs typeface="Times New Roman"/>
              </a:rPr>
              <a:t>quello che si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considerare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primo  </a:t>
            </a:r>
            <a:r>
              <a:rPr sz="1200" spc="-5" dirty="0">
                <a:latin typeface="Times New Roman"/>
                <a:cs typeface="Times New Roman"/>
              </a:rPr>
              <a:t>ospedale del regno.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infermeria, situata </a:t>
            </a:r>
            <a:r>
              <a:rPr sz="1200" dirty="0">
                <a:latin typeface="Times New Roman"/>
                <a:cs typeface="Times New Roman"/>
              </a:rPr>
              <a:t>poco a </a:t>
            </a:r>
            <a:r>
              <a:rPr sz="1200" spc="-5" dirty="0">
                <a:latin typeface="Times New Roman"/>
                <a:cs typeface="Times New Roman"/>
              </a:rPr>
              <a:t>sud della </a:t>
            </a:r>
            <a:r>
              <a:rPr sz="1200" dirty="0">
                <a:latin typeface="Times New Roman"/>
                <a:cs typeface="Times New Roman"/>
              </a:rPr>
              <a:t>principale città di </a:t>
            </a:r>
            <a:r>
              <a:rPr sz="1200" spc="-5" dirty="0">
                <a:latin typeface="Times New Roman"/>
                <a:cs typeface="Times New Roman"/>
              </a:rPr>
              <a:t>tende, essi </a:t>
            </a:r>
            <a:r>
              <a:rPr sz="1200" dirty="0">
                <a:latin typeface="Times New Roman"/>
                <a:cs typeface="Times New Roman"/>
              </a:rPr>
              <a:t>curarono </a:t>
            </a:r>
            <a:r>
              <a:rPr sz="1200" spc="-5" dirty="0">
                <a:latin typeface="Times New Roman"/>
                <a:cs typeface="Times New Roman"/>
              </a:rPr>
              <a:t>gli ammalati secondo </a:t>
            </a:r>
            <a:r>
              <a:rPr sz="1200" dirty="0">
                <a:latin typeface="Times New Roman"/>
                <a:cs typeface="Times New Roman"/>
              </a:rPr>
              <a:t>tutti i  metodi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conosciuti, </a:t>
            </a:r>
            <a:r>
              <a:rPr sz="1200" spc="-5" dirty="0">
                <a:latin typeface="Times New Roman"/>
                <a:cs typeface="Times New Roman"/>
              </a:rPr>
              <a:t>come pure con </a:t>
            </a:r>
            <a:r>
              <a:rPr sz="1200" dirty="0">
                <a:latin typeface="Times New Roman"/>
                <a:cs typeface="Times New Roman"/>
              </a:rPr>
              <a:t>le pratiche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l’incoraggiamento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fede. Gesù </a:t>
            </a:r>
            <a:r>
              <a:rPr sz="1200" dirty="0">
                <a:latin typeface="Times New Roman"/>
                <a:cs typeface="Times New Roman"/>
              </a:rPr>
              <a:t>visitava </a:t>
            </a:r>
            <a:r>
              <a:rPr sz="1200" spc="-5" dirty="0">
                <a:latin typeface="Times New Roman"/>
                <a:cs typeface="Times New Roman"/>
              </a:rPr>
              <a:t>gli  ammalati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accampamento </a:t>
            </a:r>
            <a:r>
              <a:rPr sz="1200" dirty="0">
                <a:latin typeface="Times New Roman"/>
                <a:cs typeface="Times New Roman"/>
              </a:rPr>
              <a:t>almeno tre volte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settimana e prendeva </a:t>
            </a:r>
            <a:r>
              <a:rPr sz="1200" spc="-5" dirty="0">
                <a:latin typeface="Times New Roman"/>
                <a:cs typeface="Times New Roman"/>
              </a:rPr>
              <a:t>contatto personale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ogni sofferente. Per </a:t>
            </a:r>
            <a:r>
              <a:rPr sz="1200" dirty="0">
                <a:latin typeface="Times New Roman"/>
                <a:cs typeface="Times New Roman"/>
              </a:rPr>
              <a:t>quanto ne  </a:t>
            </a:r>
            <a:r>
              <a:rPr sz="1200" spc="-5" dirty="0">
                <a:latin typeface="Times New Roman"/>
                <a:cs typeface="Times New Roman"/>
              </a:rPr>
              <a:t>sappiamo, nessun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miracolo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soprannaturale si </a:t>
            </a:r>
            <a:r>
              <a:rPr sz="1200" dirty="0">
                <a:latin typeface="Times New Roman"/>
                <a:cs typeface="Times New Roman"/>
              </a:rPr>
              <a:t>produsse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mille </a:t>
            </a:r>
            <a:r>
              <a:rPr sz="1200" spc="-5" dirty="0">
                <a:latin typeface="Times New Roman"/>
                <a:cs typeface="Times New Roman"/>
              </a:rPr>
              <a:t>persone malate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sofferenti che </a:t>
            </a:r>
            <a:r>
              <a:rPr sz="1200" spc="5" dirty="0">
                <a:latin typeface="Times New Roman"/>
                <a:cs typeface="Times New Roman"/>
              </a:rPr>
              <a:t>uscirono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infermeria </a:t>
            </a:r>
            <a:r>
              <a:rPr sz="1200" dirty="0">
                <a:latin typeface="Times New Roman"/>
                <a:cs typeface="Times New Roman"/>
              </a:rPr>
              <a:t>migliorate o </a:t>
            </a:r>
            <a:r>
              <a:rPr sz="1200" spc="-5" dirty="0">
                <a:latin typeface="Times New Roman"/>
                <a:cs typeface="Times New Roman"/>
              </a:rPr>
              <a:t>guarite. Tuttavia,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maggioranza di questi individui </a:t>
            </a:r>
            <a:r>
              <a:rPr sz="1200" spc="-5" dirty="0">
                <a:latin typeface="Times New Roman"/>
                <a:cs typeface="Times New Roman"/>
              </a:rPr>
              <a:t>beneficati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proclamare  che Gesù </a:t>
            </a:r>
            <a:r>
              <a:rPr sz="1200" dirty="0">
                <a:latin typeface="Times New Roman"/>
                <a:cs typeface="Times New Roman"/>
              </a:rPr>
              <a:t>li aveva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guariti.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372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52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(1658.5) 148:2.2 </a:t>
            </a:r>
            <a:r>
              <a:rPr sz="1200" spc="-5" dirty="0">
                <a:latin typeface="Times New Roman"/>
                <a:cs typeface="Times New Roman"/>
              </a:rPr>
              <a:t>Molte delle cure effettuate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dei </a:t>
            </a:r>
            <a:r>
              <a:rPr sz="1200" dirty="0">
                <a:latin typeface="Times New Roman"/>
                <a:cs typeface="Times New Roman"/>
              </a:rPr>
              <a:t>pazienti di Elman, in </a:t>
            </a:r>
            <a:r>
              <a:rPr sz="1200" spc="-5" dirty="0">
                <a:latin typeface="Times New Roman"/>
                <a:cs typeface="Times New Roman"/>
              </a:rPr>
              <a:t>verità,  assomigliavano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dei miracoli, </a:t>
            </a:r>
            <a:r>
              <a:rPr sz="1200" dirty="0">
                <a:latin typeface="Times New Roman"/>
                <a:cs typeface="Times New Roman"/>
              </a:rPr>
              <a:t>ma noi </a:t>
            </a:r>
            <a:r>
              <a:rPr sz="1200" spc="-5" dirty="0">
                <a:latin typeface="Times New Roman"/>
                <a:cs typeface="Times New Roman"/>
              </a:rPr>
              <a:t>siamo stati informati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solamente </a:t>
            </a:r>
            <a:r>
              <a:rPr sz="1200" spc="-5" dirty="0">
                <a:latin typeface="Times New Roman"/>
                <a:cs typeface="Times New Roman"/>
              </a:rPr>
              <a:t>trasformazioni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come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ne possono produrre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di persone in </a:t>
            </a:r>
            <a:r>
              <a:rPr sz="1200" spc="-5" dirty="0">
                <a:latin typeface="Times New Roman"/>
                <a:cs typeface="Times New Roman"/>
              </a:rPr>
              <a:t>aspettativa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dominate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sotto l’influenza </a:t>
            </a:r>
            <a:r>
              <a:rPr sz="1200" spc="-5" dirty="0">
                <a:latin typeface="Times New Roman"/>
                <a:cs typeface="Times New Roman"/>
              </a:rPr>
              <a:t>diretta ed  ispirante </a:t>
            </a:r>
            <a:r>
              <a:rPr sz="1200" dirty="0">
                <a:latin typeface="Times New Roman"/>
                <a:cs typeface="Times New Roman"/>
              </a:rPr>
              <a:t>di una personalità </a:t>
            </a:r>
            <a:r>
              <a:rPr sz="1200" spc="-5" dirty="0">
                <a:latin typeface="Times New Roman"/>
                <a:cs typeface="Times New Roman"/>
              </a:rPr>
              <a:t>forte, </a:t>
            </a:r>
            <a:r>
              <a:rPr sz="1200" dirty="0">
                <a:latin typeface="Times New Roman"/>
                <a:cs typeface="Times New Roman"/>
              </a:rPr>
              <a:t>positiva e benevola il cui </a:t>
            </a:r>
            <a:r>
              <a:rPr sz="1200" spc="-5" dirty="0">
                <a:latin typeface="Times New Roman"/>
                <a:cs typeface="Times New Roman"/>
              </a:rPr>
              <a:t>ministero bandisce </a:t>
            </a:r>
            <a:r>
              <a:rPr sz="1200" dirty="0">
                <a:latin typeface="Times New Roman"/>
                <a:cs typeface="Times New Roman"/>
              </a:rPr>
              <a:t>la paura e distrugge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l’ansietà.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882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(1658.6) 148:2.3 </a:t>
            </a:r>
            <a:r>
              <a:rPr sz="1200" spc="-5" dirty="0">
                <a:latin typeface="Times New Roman"/>
                <a:cs typeface="Times New Roman"/>
              </a:rPr>
              <a:t>Elman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associati si sforzarono d’insegnare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ammalati la </a:t>
            </a:r>
            <a:r>
              <a:rPr sz="1200" spc="-5" dirty="0">
                <a:latin typeface="Times New Roman"/>
                <a:cs typeface="Times New Roman"/>
              </a:rPr>
              <a:t>verità riguardo alla “possessione </a:t>
            </a:r>
            <a:r>
              <a:rPr sz="1200" dirty="0">
                <a:latin typeface="Times New Roman"/>
                <a:cs typeface="Times New Roman"/>
              </a:rPr>
              <a:t>da parte di  </a:t>
            </a:r>
            <a:r>
              <a:rPr sz="1200" spc="-5" dirty="0">
                <a:latin typeface="Times New Roman"/>
                <a:cs typeface="Times New Roman"/>
              </a:rPr>
              <a:t>spiriti cattivi”,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ebbero scarso successo.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 </a:t>
            </a:r>
            <a:r>
              <a:rPr sz="1200" dirty="0">
                <a:latin typeface="Times New Roman"/>
                <a:cs typeface="Times New Roman"/>
              </a:rPr>
              <a:t>fisiche e i disturbi </a:t>
            </a:r>
            <a:r>
              <a:rPr sz="1200" spc="-5" dirty="0">
                <a:latin typeface="Times New Roman"/>
                <a:cs typeface="Times New Roman"/>
              </a:rPr>
              <a:t>mentali potessero essere </a:t>
            </a:r>
            <a:r>
              <a:rPr sz="1200" dirty="0">
                <a:latin typeface="Times New Roman"/>
                <a:cs typeface="Times New Roman"/>
              </a:rPr>
              <a:t>causati dalla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un cosiddetto spirito impuro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o </a:t>
            </a:r>
            <a:r>
              <a:rPr sz="1200" spc="-5" dirty="0">
                <a:latin typeface="Times New Roman"/>
                <a:cs typeface="Times New Roman"/>
              </a:rPr>
              <a:t>nel corpo della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afflitta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(1659.1) 148:2.4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contatti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ammalati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afflitti,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veniva </a:t>
            </a:r>
            <a:r>
              <a:rPr sz="1200" spc="-5" dirty="0">
                <a:latin typeface="Times New Roman"/>
                <a:cs typeface="Times New Roman"/>
              </a:rPr>
              <a:t>alla tecnica del </a:t>
            </a:r>
            <a:r>
              <a:rPr sz="1200" dirty="0">
                <a:latin typeface="Times New Roman"/>
                <a:cs typeface="Times New Roman"/>
              </a:rPr>
              <a:t>trattamento o </a:t>
            </a:r>
            <a:r>
              <a:rPr sz="1200" spc="-5" dirty="0">
                <a:latin typeface="Times New Roman"/>
                <a:cs typeface="Times New Roman"/>
              </a:rPr>
              <a:t>alla rivelazione delle  cause sconosciute della malattia, Gesù </a:t>
            </a:r>
            <a:r>
              <a:rPr sz="1200" dirty="0">
                <a:latin typeface="Times New Roman"/>
                <a:cs typeface="Times New Roman"/>
              </a:rPr>
              <a:t>teneva conto delle istruzioni </a:t>
            </a:r>
            <a:r>
              <a:rPr sz="1200" spc="-5" dirty="0">
                <a:latin typeface="Times New Roman"/>
                <a:cs typeface="Times New Roman"/>
              </a:rPr>
              <a:t>che suo fratello paradisiaco Emanuele gli aveva dato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prima</a:t>
            </a:r>
            <a:endParaRPr sz="1200">
              <a:latin typeface="Times New Roman"/>
              <a:cs typeface="Times New Roman"/>
            </a:endParaRPr>
          </a:p>
          <a:p>
            <a:pPr marL="88900" marR="4311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d’imbarcarsi nell’avventura dell’incarnazione su Urantia. Nonostante ciò,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curavano gli </a:t>
            </a:r>
            <a:r>
              <a:rPr sz="1200" dirty="0">
                <a:latin typeface="Times New Roman"/>
                <a:cs typeface="Times New Roman"/>
              </a:rPr>
              <a:t>ammalati </a:t>
            </a: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dirty="0">
                <a:latin typeface="Times New Roman"/>
                <a:cs typeface="Times New Roman"/>
              </a:rPr>
              <a:t>molte  lezioni </a:t>
            </a:r>
            <a:r>
              <a:rPr sz="1200" spc="-5" dirty="0">
                <a:latin typeface="Times New Roman"/>
                <a:cs typeface="Times New Roman"/>
              </a:rPr>
              <a:t>utili osservando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Gesù </a:t>
            </a:r>
            <a:r>
              <a:rPr sz="1200" dirty="0">
                <a:latin typeface="Times New Roman"/>
                <a:cs typeface="Times New Roman"/>
              </a:rPr>
              <a:t>ispirava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fiducia agli ammalati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sofferenti.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(1659.2) 148:2.5 </a:t>
            </a:r>
            <a:r>
              <a:rPr sz="1200" spc="-5" dirty="0">
                <a:latin typeface="Times New Roman"/>
                <a:cs typeface="Times New Roman"/>
              </a:rPr>
              <a:t>L’accampamento si sciolse poco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prima della stagione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raffreddamenti </a:t>
            </a:r>
            <a:r>
              <a:rPr sz="1200" dirty="0">
                <a:latin typeface="Times New Roman"/>
                <a:cs typeface="Times New Roman"/>
              </a:rPr>
              <a:t>e delle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febbri.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affari del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88900" marR="7556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(1659.3) 148:3.1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Gesù </a:t>
            </a:r>
            <a:r>
              <a:rPr sz="1200" dirty="0">
                <a:latin typeface="Times New Roman"/>
                <a:cs typeface="Times New Roman"/>
              </a:rPr>
              <a:t>condusse 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pubblici </a:t>
            </a:r>
            <a:r>
              <a:rPr sz="1200" spc="-5" dirty="0">
                <a:latin typeface="Times New Roman"/>
                <a:cs typeface="Times New Roman"/>
              </a:rPr>
              <a:t>all’accampamento meno </a:t>
            </a:r>
            <a:r>
              <a:rPr sz="1200" dirty="0">
                <a:latin typeface="Times New Roman"/>
                <a:cs typeface="Times New Roman"/>
              </a:rPr>
              <a:t>di una dozzina di </a:t>
            </a:r>
            <a:r>
              <a:rPr sz="1200" spc="-5" dirty="0">
                <a:latin typeface="Times New Roman"/>
                <a:cs typeface="Times New Roman"/>
              </a:rPr>
              <a:t>volte,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parlò  soltanto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nella sinagoga </a:t>
            </a:r>
            <a:r>
              <a:rPr sz="1200" dirty="0">
                <a:latin typeface="Times New Roman"/>
                <a:cs typeface="Times New Roman"/>
              </a:rPr>
              <a:t>di Cafarnao, il secondo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prima della loro </a:t>
            </a:r>
            <a:r>
              <a:rPr sz="1200" spc="-5" dirty="0">
                <a:latin typeface="Times New Roman"/>
                <a:cs typeface="Times New Roman"/>
              </a:rPr>
              <a:t>partenza con gli evangelisti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preparati per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secondo 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pubblica 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2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31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(1659.4) 148:3.2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battesimo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era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così da solo </a:t>
            </a:r>
            <a:r>
              <a:rPr sz="1200" spc="-5" dirty="0">
                <a:latin typeface="Times New Roman"/>
                <a:cs typeface="Times New Roman"/>
              </a:rPr>
              <a:t>come durante </a:t>
            </a:r>
            <a:r>
              <a:rPr sz="1200" dirty="0">
                <a:latin typeface="Times New Roman"/>
                <a:cs typeface="Times New Roman"/>
              </a:rPr>
              <a:t>questo periodo di </a:t>
            </a:r>
            <a:r>
              <a:rPr sz="1200" spc="-5" dirty="0">
                <a:latin typeface="Times New Roman"/>
                <a:cs typeface="Times New Roman"/>
              </a:rPr>
              <a:t>formazione degli  evangelisti all’accampamento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Betsaida.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apostolo si avventurava </a:t>
            </a:r>
            <a:r>
              <a:rPr sz="1200" dirty="0">
                <a:latin typeface="Times New Roman"/>
                <a:cs typeface="Times New Roman"/>
              </a:rPr>
              <a:t>a chiedere a </a:t>
            </a:r>
            <a:r>
              <a:rPr sz="1200" spc="-5" dirty="0">
                <a:latin typeface="Times New Roman"/>
                <a:cs typeface="Times New Roman"/>
              </a:rPr>
              <a:t>Gesù perché si </a:t>
            </a:r>
            <a:r>
              <a:rPr sz="1200" dirty="0">
                <a:latin typeface="Times New Roman"/>
                <a:cs typeface="Times New Roman"/>
              </a:rPr>
              <a:t>assentasse </a:t>
            </a:r>
            <a:r>
              <a:rPr sz="1200" spc="-5" dirty="0">
                <a:latin typeface="Times New Roman"/>
                <a:cs typeface="Times New Roman"/>
              </a:rPr>
              <a:t>così  spesso </a:t>
            </a:r>
            <a:r>
              <a:rPr sz="1200" dirty="0">
                <a:latin typeface="Times New Roman"/>
                <a:cs typeface="Times New Roman"/>
              </a:rPr>
              <a:t>da loro,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rispondeva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occupava “degli </a:t>
            </a:r>
            <a:r>
              <a:rPr sz="1200" dirty="0">
                <a:latin typeface="Times New Roman"/>
                <a:cs typeface="Times New Roman"/>
              </a:rPr>
              <a:t>affari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(1659.5) 148:3.3 </a:t>
            </a:r>
            <a:r>
              <a:rPr sz="1200" spc="-5" dirty="0">
                <a:latin typeface="Times New Roman"/>
                <a:cs typeface="Times New Roman"/>
              </a:rPr>
              <a:t>Durante questi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assenza Gesù era accompagnato </a:t>
            </a:r>
            <a:r>
              <a:rPr sz="1200" dirty="0">
                <a:latin typeface="Times New Roman"/>
                <a:cs typeface="Times New Roman"/>
              </a:rPr>
              <a:t>soltanto da due </a:t>
            </a:r>
            <a:r>
              <a:rPr sz="1200" spc="-5" dirty="0">
                <a:latin typeface="Times New Roman"/>
                <a:cs typeface="Times New Roman"/>
              </a:rPr>
              <a:t>apostoli. Egli aveva liberato  temporaneamente Pietro,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loro incarico </a:t>
            </a:r>
            <a:r>
              <a:rPr sz="1200" dirty="0">
                <a:latin typeface="Times New Roman"/>
                <a:cs typeface="Times New Roman"/>
              </a:rPr>
              <a:t>di suoi </a:t>
            </a:r>
            <a:r>
              <a:rPr sz="1200" spc="-5" dirty="0">
                <a:latin typeface="Times New Roman"/>
                <a:cs typeface="Times New Roman"/>
              </a:rPr>
              <a:t>compagni personali perché potessero partecipare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al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dei nuovi </a:t>
            </a:r>
            <a:r>
              <a:rPr sz="1200" spc="-5" dirty="0">
                <a:latin typeface="Times New Roman"/>
                <a:cs typeface="Times New Roman"/>
              </a:rPr>
              <a:t>candidati evangelisti,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numero superava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centinaio.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Maestro desiderava </a:t>
            </a:r>
            <a:r>
              <a:rPr sz="1200" dirty="0">
                <a:latin typeface="Times New Roman"/>
                <a:cs typeface="Times New Roman"/>
              </a:rPr>
              <a:t>andare  sulle </a:t>
            </a:r>
            <a:r>
              <a:rPr sz="1200" spc="-5" dirty="0">
                <a:latin typeface="Times New Roman"/>
                <a:cs typeface="Times New Roman"/>
              </a:rPr>
              <a:t>colline per occuparsi degli affari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chiamava </a:t>
            </a:r>
            <a:r>
              <a:rPr sz="1200" spc="-5" dirty="0">
                <a:latin typeface="Times New Roman"/>
                <a:cs typeface="Times New Roman"/>
              </a:rPr>
              <a:t>ad accompagnarlo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qualunque degli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che erano liberi.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ognuno dei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ebbe 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associazione ed </a:t>
            </a:r>
            <a:r>
              <a:rPr sz="1200" dirty="0">
                <a:latin typeface="Times New Roman"/>
                <a:cs typeface="Times New Roman"/>
              </a:rPr>
              <a:t>in intimo </a:t>
            </a:r>
            <a:r>
              <a:rPr sz="1200" spc="-5" dirty="0">
                <a:latin typeface="Times New Roman"/>
                <a:cs typeface="Times New Roman"/>
              </a:rPr>
              <a:t>contatto 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(1659.6) 148:3.4 </a:t>
            </a:r>
            <a:r>
              <a:rPr sz="1200" dirty="0">
                <a:latin typeface="Times New Roman"/>
                <a:cs typeface="Times New Roman"/>
              </a:rPr>
              <a:t>Non è stato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in funzione di </a:t>
            </a:r>
            <a:r>
              <a:rPr sz="1200" spc="-5" dirty="0">
                <a:latin typeface="Times New Roman"/>
                <a:cs typeface="Times New Roman"/>
              </a:rPr>
              <a:t>questa esposizione, </a:t>
            </a:r>
            <a:r>
              <a:rPr sz="1200" dirty="0">
                <a:latin typeface="Times New Roman"/>
                <a:cs typeface="Times New Roman"/>
              </a:rPr>
              <a:t>ma noi </a:t>
            </a:r>
            <a:r>
              <a:rPr sz="1200" spc="-5" dirty="0">
                <a:latin typeface="Times New Roman"/>
                <a:cs typeface="Times New Roman"/>
              </a:rPr>
              <a:t>siamo stati portati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dedurre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fosse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collegamento diretto ed </a:t>
            </a:r>
            <a:r>
              <a:rPr sz="1200" dirty="0">
                <a:latin typeface="Times New Roman"/>
                <a:cs typeface="Times New Roman"/>
              </a:rPr>
              <a:t>esecutivo </a:t>
            </a:r>
            <a:r>
              <a:rPr sz="1200" spc="-5" dirty="0">
                <a:latin typeface="Times New Roman"/>
                <a:cs typeface="Times New Roman"/>
              </a:rPr>
              <a:t>con numerosi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principali amministratori degli affari dell’universo durante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questi 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solitudine sulle colline. Fin dall’epoca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battesimo questo Sovrano incarnato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era divenuto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coscientemente </a:t>
            </a:r>
            <a:r>
              <a:rPr sz="1200" spc="-5" dirty="0">
                <a:latin typeface="Times New Roman"/>
                <a:cs typeface="Times New Roman"/>
              </a:rPr>
              <a:t>attivo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fasi dell’amministrazione universale.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siamo sempre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stati</a:t>
            </a:r>
            <a:endParaRPr sz="1200">
              <a:latin typeface="Times New Roman"/>
              <a:cs typeface="Times New Roman"/>
            </a:endParaRPr>
          </a:p>
          <a:p>
            <a:pPr marL="76200" marR="7239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dell’opinione che, </a:t>
            </a:r>
            <a:r>
              <a:rPr sz="1200" dirty="0">
                <a:latin typeface="Times New Roman"/>
                <a:cs typeface="Times New Roman"/>
              </a:rPr>
              <a:t>in qualche modo non </a:t>
            </a:r>
            <a:r>
              <a:rPr sz="1200" spc="-5" dirty="0">
                <a:latin typeface="Times New Roman"/>
                <a:cs typeface="Times New Roman"/>
              </a:rPr>
              <a:t>rivelato ai suoi associati immediati, durante queste </a:t>
            </a:r>
            <a:r>
              <a:rPr sz="1200" dirty="0">
                <a:latin typeface="Times New Roman"/>
                <a:cs typeface="Times New Roman"/>
              </a:rPr>
              <a:t>settimane di minor </a:t>
            </a:r>
            <a:r>
              <a:rPr sz="1200" spc="-5" dirty="0">
                <a:latin typeface="Times New Roman"/>
                <a:cs typeface="Times New Roman"/>
              </a:rPr>
              <a:t>partecipazione negli  affari terreni, egli fosse </a:t>
            </a:r>
            <a:r>
              <a:rPr sz="1200" dirty="0">
                <a:latin typeface="Times New Roman"/>
                <a:cs typeface="Times New Roman"/>
              </a:rPr>
              <a:t>impegnato nella </a:t>
            </a:r>
            <a:r>
              <a:rPr sz="1200" spc="-5" dirty="0">
                <a:latin typeface="Times New Roman"/>
                <a:cs typeface="Times New Roman"/>
              </a:rPr>
              <a:t>direzione delle alte intelligenze </a:t>
            </a:r>
            <a:r>
              <a:rPr sz="1200" dirty="0">
                <a:latin typeface="Times New Roman"/>
                <a:cs typeface="Times New Roman"/>
              </a:rPr>
              <a:t>spirituali che </a:t>
            </a:r>
            <a:r>
              <a:rPr sz="1200" spc="-5" dirty="0">
                <a:latin typeface="Times New Roman"/>
                <a:cs typeface="Times New Roman"/>
              </a:rPr>
              <a:t>erano incaricate della </a:t>
            </a:r>
            <a:r>
              <a:rPr sz="1200" dirty="0">
                <a:latin typeface="Times New Roman"/>
                <a:cs typeface="Times New Roman"/>
              </a:rPr>
              <a:t>conduzione di un </a:t>
            </a:r>
            <a:r>
              <a:rPr sz="1200" spc="-5" dirty="0">
                <a:latin typeface="Times New Roman"/>
                <a:cs typeface="Times New Roman"/>
              </a:rPr>
              <a:t>vasto  universo, </a:t>
            </a:r>
            <a:r>
              <a:rPr sz="1200" dirty="0">
                <a:latin typeface="Times New Roman"/>
                <a:cs typeface="Times New Roman"/>
              </a:rPr>
              <a:t>e che il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di designare tali attività da </a:t>
            </a:r>
            <a:r>
              <a:rPr sz="1200" spc="-5" dirty="0">
                <a:latin typeface="Times New Roman"/>
                <a:cs typeface="Times New Roman"/>
              </a:rPr>
              <a:t>parte sua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“occuparsi degli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7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(1659.7) 148:3.5 </a:t>
            </a:r>
            <a:r>
              <a:rPr sz="1200" spc="-5" dirty="0">
                <a:latin typeface="Times New Roman"/>
                <a:cs typeface="Times New Roman"/>
              </a:rPr>
              <a:t>Molte volte, quando Gesù </a:t>
            </a:r>
            <a:r>
              <a:rPr sz="1200" dirty="0">
                <a:latin typeface="Times New Roman"/>
                <a:cs typeface="Times New Roman"/>
              </a:rPr>
              <a:t>era solo </a:t>
            </a:r>
            <a:r>
              <a:rPr sz="1200" spc="-5" dirty="0">
                <a:latin typeface="Times New Roman"/>
                <a:cs typeface="Times New Roman"/>
              </a:rPr>
              <a:t>per delle ore, </a:t>
            </a:r>
            <a:r>
              <a:rPr sz="1200" dirty="0">
                <a:latin typeface="Times New Roman"/>
                <a:cs typeface="Times New Roman"/>
              </a:rPr>
              <a:t>e quando due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erano </a:t>
            </a:r>
            <a:r>
              <a:rPr sz="1200" dirty="0">
                <a:latin typeface="Times New Roman"/>
                <a:cs typeface="Times New Roman"/>
              </a:rPr>
              <a:t>vicino a lui, </a:t>
            </a:r>
            <a:r>
              <a:rPr sz="1200" spc="-5" dirty="0">
                <a:latin typeface="Times New Roman"/>
                <a:cs typeface="Times New Roman"/>
              </a:rPr>
              <a:t>osservarono </a:t>
            </a:r>
            <a:r>
              <a:rPr sz="1200" dirty="0">
                <a:latin typeface="Times New Roman"/>
                <a:cs typeface="Times New Roman"/>
              </a:rPr>
              <a:t>che i  suoi </a:t>
            </a:r>
            <a:r>
              <a:rPr sz="1200" spc="-5" dirty="0">
                <a:latin typeface="Times New Roman"/>
                <a:cs typeface="Times New Roman"/>
              </a:rPr>
              <a:t>lineamenti </a:t>
            </a:r>
            <a:r>
              <a:rPr sz="1200" dirty="0">
                <a:latin typeface="Times New Roman"/>
                <a:cs typeface="Times New Roman"/>
              </a:rPr>
              <a:t>subivano </a:t>
            </a:r>
            <a:r>
              <a:rPr sz="1200" spc="-5" dirty="0">
                <a:latin typeface="Times New Roman"/>
                <a:cs typeface="Times New Roman"/>
              </a:rPr>
              <a:t>rapidi </a:t>
            </a:r>
            <a:r>
              <a:rPr sz="1200" dirty="0">
                <a:latin typeface="Times New Roman"/>
                <a:cs typeface="Times New Roman"/>
              </a:rPr>
              <a:t>e molteplici </a:t>
            </a:r>
            <a:r>
              <a:rPr sz="1200" spc="-5" dirty="0">
                <a:latin typeface="Times New Roman"/>
                <a:cs typeface="Times New Roman"/>
              </a:rPr>
              <a:t>cambiamenti, anche se non </a:t>
            </a:r>
            <a:r>
              <a:rPr sz="1200" dirty="0">
                <a:latin typeface="Times New Roman"/>
                <a:cs typeface="Times New Roman"/>
              </a:rPr>
              <a:t>lo udirono </a:t>
            </a:r>
            <a:r>
              <a:rPr sz="1200" spc="-5" dirty="0">
                <a:latin typeface="Times New Roman"/>
                <a:cs typeface="Times New Roman"/>
              </a:rPr>
              <a:t>pronunciare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parola. </a:t>
            </a:r>
            <a:r>
              <a:rPr sz="1200" dirty="0">
                <a:latin typeface="Times New Roman"/>
                <a:cs typeface="Times New Roman"/>
              </a:rPr>
              <a:t>Né osservarono 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manifestazione visibile di </a:t>
            </a:r>
            <a:r>
              <a:rPr sz="1200" spc="-5" dirty="0">
                <a:latin typeface="Times New Roman"/>
                <a:cs typeface="Times New Roman"/>
              </a:rPr>
              <a:t>esseri celesti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potessero essere </a:t>
            </a:r>
            <a:r>
              <a:rPr sz="1200" dirty="0">
                <a:latin typeface="Times New Roman"/>
                <a:cs typeface="Times New Roman"/>
              </a:rPr>
              <a:t>stati in </a:t>
            </a:r>
            <a:r>
              <a:rPr sz="1200" spc="-5" dirty="0">
                <a:latin typeface="Times New Roman"/>
                <a:cs typeface="Times New Roman"/>
              </a:rPr>
              <a:t>comunicazione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Maestro, come </a:t>
            </a:r>
            <a:r>
              <a:rPr sz="1200" dirty="0">
                <a:latin typeface="Times New Roman"/>
                <a:cs typeface="Times New Roman"/>
              </a:rPr>
              <a:t>qualcuno di  loro </a:t>
            </a:r>
            <a:r>
              <a:rPr sz="1200" spc="-5" dirty="0">
                <a:latin typeface="Times New Roman"/>
                <a:cs typeface="Times New Roman"/>
              </a:rPr>
              <a:t>ebbe 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un’occasione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42300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male, il peccato 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l’iniquità</a:t>
            </a:r>
            <a:endParaRPr sz="1600">
              <a:latin typeface="Times New Roman"/>
              <a:cs typeface="Times New Roman"/>
            </a:endParaRPr>
          </a:p>
          <a:p>
            <a:pPr marL="88900" marR="11620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(1659.8) 148:4.1 </a:t>
            </a:r>
            <a:r>
              <a:rPr sz="1200" spc="-5" dirty="0">
                <a:latin typeface="Times New Roman"/>
                <a:cs typeface="Times New Roman"/>
              </a:rPr>
              <a:t>Gesù aveva l’abitudine </a:t>
            </a:r>
            <a:r>
              <a:rPr sz="1200" dirty="0">
                <a:latin typeface="Times New Roman"/>
                <a:cs typeface="Times New Roman"/>
              </a:rPr>
              <a:t>di tenere due sere per </a:t>
            </a:r>
            <a:r>
              <a:rPr sz="1200" spc="-5" dirty="0">
                <a:latin typeface="Times New Roman"/>
                <a:cs typeface="Times New Roman"/>
              </a:rPr>
              <a:t>settimana degli </a:t>
            </a:r>
            <a:r>
              <a:rPr sz="1200" dirty="0">
                <a:latin typeface="Times New Roman"/>
                <a:cs typeface="Times New Roman"/>
              </a:rPr>
              <a:t>incontri </a:t>
            </a:r>
            <a:r>
              <a:rPr sz="1200" spc="-5" dirty="0">
                <a:latin typeface="Times New Roman"/>
                <a:cs typeface="Times New Roman"/>
              </a:rPr>
              <a:t>speciali, </a:t>
            </a:r>
            <a:r>
              <a:rPr sz="1200" dirty="0">
                <a:latin typeface="Times New Roman"/>
                <a:cs typeface="Times New Roman"/>
              </a:rPr>
              <a:t>con individui che </a:t>
            </a:r>
            <a:r>
              <a:rPr sz="1200" spc="-5" dirty="0">
                <a:latin typeface="Times New Roman"/>
                <a:cs typeface="Times New Roman"/>
              </a:rPr>
              <a:t>desideravano </a:t>
            </a:r>
            <a:r>
              <a:rPr sz="1200" dirty="0">
                <a:latin typeface="Times New Roman"/>
                <a:cs typeface="Times New Roman"/>
              </a:rPr>
              <a:t>parlare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lui, in un </a:t>
            </a:r>
            <a:r>
              <a:rPr sz="1200" spc="-5" dirty="0">
                <a:latin typeface="Times New Roman"/>
                <a:cs typeface="Times New Roman"/>
              </a:rPr>
              <a:t>angolo appartato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riparato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di queste </a:t>
            </a:r>
            <a:r>
              <a:rPr sz="1200" spc="-5" dirty="0">
                <a:latin typeface="Times New Roman"/>
                <a:cs typeface="Times New Roman"/>
              </a:rPr>
              <a:t>conversazioni private della sera, </a:t>
            </a:r>
            <a:r>
              <a:rPr sz="1200" dirty="0">
                <a:latin typeface="Times New Roman"/>
                <a:cs typeface="Times New Roman"/>
              </a:rPr>
              <a:t>Tommaso pose  </a:t>
            </a:r>
            <a:r>
              <a:rPr sz="1200" spc="-5" dirty="0">
                <a:latin typeface="Times New Roman"/>
                <a:cs typeface="Times New Roman"/>
              </a:rPr>
              <a:t>al Maestro questa </a:t>
            </a:r>
            <a:r>
              <a:rPr sz="1200" dirty="0">
                <a:latin typeface="Times New Roman"/>
                <a:cs typeface="Times New Roman"/>
              </a:rPr>
              <a:t>domanda: </a:t>
            </a:r>
            <a:r>
              <a:rPr sz="1200" spc="-5" dirty="0">
                <a:latin typeface="Times New Roman"/>
                <a:cs typeface="Times New Roman"/>
              </a:rPr>
              <a:t>“Perché </a:t>
            </a:r>
            <a:r>
              <a:rPr sz="1200" dirty="0">
                <a:latin typeface="Times New Roman"/>
                <a:cs typeface="Times New Roman"/>
              </a:rPr>
              <a:t>è necessario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siano nati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per 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regno?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rinascita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sfuggire al controllo del maligno? Maestro, che </a:t>
            </a:r>
            <a:r>
              <a:rPr sz="1200" dirty="0">
                <a:latin typeface="Times New Roman"/>
                <a:cs typeface="Times New Roman"/>
              </a:rPr>
              <a:t>cos’è il male?” </a:t>
            </a:r>
            <a:r>
              <a:rPr sz="1200" spc="-5" dirty="0">
                <a:latin typeface="Times New Roman"/>
                <a:cs typeface="Times New Roman"/>
              </a:rPr>
              <a:t>Dopo che Gesù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domande, </a:t>
            </a:r>
            <a:r>
              <a:rPr sz="1200" spc="5" dirty="0">
                <a:latin typeface="Times New Roman"/>
                <a:cs typeface="Times New Roman"/>
              </a:rPr>
              <a:t>disse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Tommaso: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(1660.1) 148:4.2 </a:t>
            </a:r>
            <a:r>
              <a:rPr sz="1200" spc="-5" dirty="0">
                <a:latin typeface="Times New Roman"/>
                <a:cs typeface="Times New Roman"/>
              </a:rPr>
              <a:t>“Non commettere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maligno, </a:t>
            </a:r>
            <a:r>
              <a:rPr sz="1200" spc="-5" dirty="0">
                <a:latin typeface="Times New Roman"/>
                <a:cs typeface="Times New Roman"/>
              </a:rPr>
              <a:t>che sarebbe </a:t>
            </a:r>
            <a:r>
              <a:rPr sz="1200" dirty="0">
                <a:latin typeface="Times New Roman"/>
                <a:cs typeface="Times New Roman"/>
              </a:rPr>
              <a:t>più esatto chiamare l’</a:t>
            </a:r>
            <a:r>
              <a:rPr sz="1200" i="1" dirty="0">
                <a:latin typeface="Times New Roman"/>
                <a:cs typeface="Times New Roman"/>
              </a:rPr>
              <a:t>iniquo.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 </a:t>
            </a:r>
            <a:r>
              <a:rPr sz="1200" spc="-5" dirty="0">
                <a:latin typeface="Times New Roman"/>
                <a:cs typeface="Times New Roman"/>
              </a:rPr>
              <a:t>chiami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maligno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figlio dell’amore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sé, </a:t>
            </a:r>
            <a:r>
              <a:rPr sz="1200" dirty="0">
                <a:latin typeface="Times New Roman"/>
                <a:cs typeface="Times New Roman"/>
              </a:rPr>
              <a:t>l’alto </a:t>
            </a:r>
            <a:r>
              <a:rPr sz="1200" spc="-5" dirty="0">
                <a:latin typeface="Times New Roman"/>
                <a:cs typeface="Times New Roman"/>
              </a:rPr>
              <a:t>amministratore che si </a:t>
            </a:r>
            <a:r>
              <a:rPr sz="1200" dirty="0">
                <a:latin typeface="Times New Roman"/>
                <a:cs typeface="Times New Roman"/>
              </a:rPr>
              <a:t>ribellò </a:t>
            </a:r>
            <a:r>
              <a:rPr sz="1200" spc="-5" dirty="0">
                <a:latin typeface="Times New Roman"/>
                <a:cs typeface="Times New Roman"/>
              </a:rPr>
              <a:t>deliberatamente </a:t>
            </a:r>
            <a:r>
              <a:rPr sz="1200" dirty="0">
                <a:latin typeface="Times New Roman"/>
                <a:cs typeface="Times New Roman"/>
              </a:rPr>
              <a:t>contro il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leali. Ma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vinto questi ribelli </a:t>
            </a:r>
            <a:r>
              <a:rPr sz="1200" spc="-5" dirty="0">
                <a:latin typeface="Times New Roman"/>
                <a:cs typeface="Times New Roman"/>
              </a:rPr>
              <a:t>colpevoli. Chiarisci </a:t>
            </a:r>
            <a:r>
              <a:rPr sz="1200" dirty="0">
                <a:latin typeface="Times New Roman"/>
                <a:cs typeface="Times New Roman"/>
              </a:rPr>
              <a:t>nella tua mente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differenti </a:t>
            </a:r>
            <a:r>
              <a:rPr sz="1200" spc="-5" dirty="0">
                <a:latin typeface="Times New Roman"/>
                <a:cs typeface="Times New Roman"/>
              </a:rPr>
              <a:t>atteggiamenti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5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universo. Non dimenticare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leggi che </a:t>
            </a:r>
            <a:r>
              <a:rPr sz="1200" spc="-5" dirty="0">
                <a:latin typeface="Times New Roman"/>
                <a:cs typeface="Times New Roman"/>
              </a:rPr>
              <a:t>regolano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rapporti con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4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(1660.2) 148:4.3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incosciente o </a:t>
            </a:r>
            <a:r>
              <a:rPr sz="1200" spc="-5" dirty="0">
                <a:latin typeface="Times New Roman"/>
                <a:cs typeface="Times New Roman"/>
              </a:rPr>
              <a:t>involontaria della legge divina,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anche la  </a:t>
            </a:r>
            <a:r>
              <a:rPr sz="1200" spc="-5" dirty="0">
                <a:latin typeface="Times New Roman"/>
                <a:cs typeface="Times New Roman"/>
              </a:rPr>
              <a:t>misura dell’imperfetta </a:t>
            </a:r>
            <a:r>
              <a:rPr sz="1200" dirty="0">
                <a:latin typeface="Times New Roman"/>
                <a:cs typeface="Times New Roman"/>
              </a:rPr>
              <a:t>obbedienza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0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(1660.3) 148:4.4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peccato è la </a:t>
            </a:r>
            <a:r>
              <a:rPr sz="1200" spc="-5" dirty="0">
                <a:latin typeface="Times New Roman"/>
                <a:cs typeface="Times New Roman"/>
              </a:rPr>
              <a:t>trasgressione cosciente, conosciuta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deliberata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 divina,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è  la </a:t>
            </a:r>
            <a:r>
              <a:rPr sz="1200" spc="-5" dirty="0">
                <a:latin typeface="Times New Roman"/>
                <a:cs typeface="Times New Roman"/>
              </a:rPr>
              <a:t>misura della cattiva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divinamente </a:t>
            </a:r>
            <a:r>
              <a:rPr sz="1200" spc="-5" dirty="0">
                <a:latin typeface="Times New Roman"/>
                <a:cs typeface="Times New Roman"/>
              </a:rPr>
              <a:t>condotti </a:t>
            </a:r>
            <a:r>
              <a:rPr sz="1200" dirty="0">
                <a:latin typeface="Times New Roman"/>
                <a:cs typeface="Times New Roman"/>
              </a:rPr>
              <a:t>e spiritualmente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7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(1660.4) 148:4.5 </a:t>
            </a:r>
            <a:r>
              <a:rPr sz="1200" spc="-5" dirty="0">
                <a:latin typeface="Times New Roman"/>
                <a:cs typeface="Times New Roman"/>
              </a:rPr>
              <a:t>“L’iniquità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trasgressione volontaria, determinata </a:t>
            </a:r>
            <a:r>
              <a:rPr sz="1200" dirty="0">
                <a:latin typeface="Times New Roman"/>
                <a:cs typeface="Times New Roman"/>
              </a:rPr>
              <a:t>e persistente </a:t>
            </a:r>
            <a:r>
              <a:rPr sz="1200" spc="-5" dirty="0">
                <a:latin typeface="Times New Roman"/>
                <a:cs typeface="Times New Roman"/>
              </a:rPr>
              <a:t>della legge divina,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del Padre. L’iniquità 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misura del </a:t>
            </a:r>
            <a:r>
              <a:rPr sz="1200" dirty="0">
                <a:latin typeface="Times New Roman"/>
                <a:cs typeface="Times New Roman"/>
              </a:rPr>
              <a:t>rifiuto continuo </a:t>
            </a:r>
            <a:r>
              <a:rPr sz="1200" spc="-5" dirty="0">
                <a:latin typeface="Times New Roman"/>
                <a:cs typeface="Times New Roman"/>
              </a:rPr>
              <a:t>del piano amorevole del Padre </a:t>
            </a:r>
            <a:r>
              <a:rPr sz="1200" dirty="0">
                <a:latin typeface="Times New Roman"/>
                <a:cs typeface="Times New Roman"/>
              </a:rPr>
              <a:t>per la sopravvivenza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ministero </a:t>
            </a:r>
            <a:r>
              <a:rPr sz="1200" dirty="0">
                <a:latin typeface="Times New Roman"/>
                <a:cs typeface="Times New Roman"/>
              </a:rPr>
              <a:t>misericordioso  di salvezza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458469"/>
            <a:ext cx="8086090" cy="241109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187: 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crocifissione ........................................................................................................................................................</a:t>
            </a:r>
            <a:r>
              <a:rPr sz="1200" spc="-220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1166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188: </a:t>
            </a:r>
            <a:r>
              <a:rPr sz="1200" spc="-10" dirty="0">
                <a:latin typeface="Times New Roman"/>
                <a:cs typeface="Times New Roman"/>
                <a:hlinkClick r:id="rId3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periodo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della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tomba ..............................................................................................................................................</a:t>
            </a:r>
            <a:r>
              <a:rPr sz="1200" spc="-13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1180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189: </a:t>
            </a:r>
            <a:r>
              <a:rPr sz="1200" spc="-10" dirty="0">
                <a:latin typeface="Times New Roman"/>
                <a:cs typeface="Times New Roman"/>
                <a:hlinkClick r:id="rId4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risurrezione..........................................................................................................................................................</a:t>
            </a:r>
            <a:r>
              <a:rPr sz="1200" spc="-114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1194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190: 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apparizioni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morontiali 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di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Gesù............................................................................................................................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1208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889"/>
              </a:lnSpc>
              <a:spcBef>
                <a:spcPts val="120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191: 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apparizioni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agli apostoli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e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ad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altri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discepoli influenti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.........................................................................................</a:t>
            </a:r>
            <a:r>
              <a:rPr sz="1200" spc="-12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1220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192: </a:t>
            </a:r>
            <a:r>
              <a:rPr sz="1200" spc="-10" dirty="0">
                <a:latin typeface="Times New Roman"/>
                <a:cs typeface="Times New Roman"/>
                <a:hlinkClick r:id="rId7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apparizioni in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Galilea</a:t>
            </a:r>
            <a:r>
              <a:rPr sz="1200" spc="-250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.......................................................................................................................................... 1233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193: Apparizioni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finali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ed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ascensione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..............................................................................................................................</a:t>
            </a:r>
            <a:r>
              <a:rPr sz="1200" spc="-160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1244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194: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L’effusione dello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Spirito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della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Verità.......................................................................................................................</a:t>
            </a:r>
            <a:r>
              <a:rPr sz="1200" spc="-5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1256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195: Dopo la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Pentecoste</a:t>
            </a:r>
            <a:r>
              <a:rPr sz="1200" spc="-254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................................................................................................................................................... 1273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196: </a:t>
            </a:r>
            <a:r>
              <a:rPr sz="1200" spc="-10" dirty="0">
                <a:latin typeface="Times New Roman"/>
                <a:cs typeface="Times New Roman"/>
                <a:hlinkClick r:id="rId11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fede di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Gesù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........................................................................................................................................................</a:t>
            </a:r>
            <a:r>
              <a:rPr sz="1200" spc="-120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1307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(1351.1) 122:7.5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li portò a contornare i contrafforti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Gelboe,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accamparono </a:t>
            </a:r>
            <a:r>
              <a:rPr sz="1200" dirty="0">
                <a:latin typeface="Times New Roman"/>
                <a:cs typeface="Times New Roman"/>
              </a:rPr>
              <a:t>per la notte in riva  </a:t>
            </a:r>
            <a:r>
              <a:rPr sz="1200" spc="-5" dirty="0">
                <a:latin typeface="Times New Roman"/>
                <a:cs typeface="Times New Roman"/>
              </a:rPr>
              <a:t>al Giordano,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abbandonarono a numerose </a:t>
            </a:r>
            <a:r>
              <a:rPr sz="1200" spc="-5" dirty="0">
                <a:latin typeface="Times New Roman"/>
                <a:cs typeface="Times New Roman"/>
              </a:rPr>
              <a:t>congetture su quale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figlio sarebbe nato loro. </a:t>
            </a:r>
            <a:r>
              <a:rPr sz="1200" dirty="0">
                <a:latin typeface="Times New Roman"/>
                <a:cs typeface="Times New Roman"/>
              </a:rPr>
              <a:t>Giuseppe aderiva </a:t>
            </a:r>
            <a:r>
              <a:rPr sz="1200" spc="-5" dirty="0">
                <a:latin typeface="Times New Roman"/>
                <a:cs typeface="Times New Roman"/>
              </a:rPr>
              <a:t>all’idea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 istruttore spirituale e Maria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un Messia </a:t>
            </a:r>
            <a:r>
              <a:rPr sz="1200" spc="-5" dirty="0">
                <a:latin typeface="Times New Roman"/>
                <a:cs typeface="Times New Roman"/>
              </a:rPr>
              <a:t>ebreo,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liberatore della </a:t>
            </a:r>
            <a:r>
              <a:rPr sz="1200" dirty="0">
                <a:latin typeface="Times New Roman"/>
                <a:cs typeface="Times New Roman"/>
              </a:rPr>
              <a:t>nazione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76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(1351.2) 122:7.6 </a:t>
            </a:r>
            <a:r>
              <a:rPr sz="1200" spc="-5" dirty="0">
                <a:latin typeface="Times New Roman"/>
                <a:cs typeface="Times New Roman"/>
              </a:rPr>
              <a:t>Di buonora, il mattino </a:t>
            </a:r>
            <a:r>
              <a:rPr sz="1200" dirty="0">
                <a:latin typeface="Times New Roman"/>
                <a:cs typeface="Times New Roman"/>
              </a:rPr>
              <a:t>del 19 </a:t>
            </a:r>
            <a:r>
              <a:rPr sz="1200" spc="-5" dirty="0">
                <a:latin typeface="Times New Roman"/>
                <a:cs typeface="Times New Roman"/>
              </a:rPr>
              <a:t>agosto, Giuseppe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si misero </a:t>
            </a:r>
            <a:r>
              <a:rPr sz="1200" dirty="0">
                <a:latin typeface="Times New Roman"/>
                <a:cs typeface="Times New Roman"/>
              </a:rPr>
              <a:t>di nuovo in </a:t>
            </a:r>
            <a:r>
              <a:rPr sz="1200" spc="-5" dirty="0">
                <a:latin typeface="Times New Roman"/>
                <a:cs typeface="Times New Roman"/>
              </a:rPr>
              <a:t>cammino. Essi presero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pasto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mezzogiorno ai piedi </a:t>
            </a:r>
            <a:r>
              <a:rPr sz="1200" dirty="0">
                <a:latin typeface="Times New Roman"/>
                <a:cs typeface="Times New Roman"/>
              </a:rPr>
              <a:t>del Monte </a:t>
            </a:r>
            <a:r>
              <a:rPr sz="1200" spc="-5" dirty="0">
                <a:latin typeface="Times New Roman"/>
                <a:cs typeface="Times New Roman"/>
              </a:rPr>
              <a:t>Sartaba,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dominava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valle </a:t>
            </a:r>
            <a:r>
              <a:rPr sz="1200" dirty="0">
                <a:latin typeface="Times New Roman"/>
                <a:cs typeface="Times New Roman"/>
              </a:rPr>
              <a:t>del Giordano, e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viaggio raggiungendo Gerico,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fermarono per </a:t>
            </a:r>
            <a:r>
              <a:rPr sz="1200" dirty="0">
                <a:latin typeface="Times New Roman"/>
                <a:cs typeface="Times New Roman"/>
              </a:rPr>
              <a:t>la notte in una </a:t>
            </a:r>
            <a:r>
              <a:rPr sz="1200" spc="-5" dirty="0">
                <a:latin typeface="Times New Roman"/>
                <a:cs typeface="Times New Roman"/>
              </a:rPr>
              <a:t>locanda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nei sobborghi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città. Dopo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pasto 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molte  </a:t>
            </a:r>
            <a:r>
              <a:rPr sz="1200" dirty="0">
                <a:latin typeface="Times New Roman"/>
                <a:cs typeface="Times New Roman"/>
              </a:rPr>
              <a:t>discussioni </a:t>
            </a:r>
            <a:r>
              <a:rPr sz="1200" spc="-5" dirty="0">
                <a:latin typeface="Times New Roman"/>
                <a:cs typeface="Times New Roman"/>
              </a:rPr>
              <a:t>sull’oppressione del governo romano, su Erode, sul censimento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sull’influenza comparata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studio e di </a:t>
            </a:r>
            <a:r>
              <a:rPr sz="1200" spc="-5" dirty="0">
                <a:latin typeface="Times New Roman"/>
                <a:cs typeface="Times New Roman"/>
              </a:rPr>
              <a:t>cultura ebraici,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viaggiatori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si ritirarono per </a:t>
            </a:r>
            <a:r>
              <a:rPr sz="1200" dirty="0">
                <a:latin typeface="Times New Roman"/>
                <a:cs typeface="Times New Roman"/>
              </a:rPr>
              <a:t>il riposo notturno.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mattino presto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20 </a:t>
            </a:r>
            <a:r>
              <a:rPr sz="1200" spc="-5" dirty="0">
                <a:latin typeface="Times New Roman"/>
                <a:cs typeface="Times New Roman"/>
              </a:rPr>
              <a:t>agosto essi ripresero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viaggio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Gerusalemme prima di </a:t>
            </a:r>
            <a:r>
              <a:rPr sz="1200" spc="-5" dirty="0">
                <a:latin typeface="Times New Roman"/>
                <a:cs typeface="Times New Roman"/>
              </a:rPr>
              <a:t>mezzogiorno, visitarono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proseguirono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destinazione, giungendo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a metà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pomeriggio.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0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(1351.3) 122:7.7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locanda era </a:t>
            </a:r>
            <a:r>
              <a:rPr sz="1200" spc="-5" dirty="0">
                <a:latin typeface="Times New Roman"/>
                <a:cs typeface="Times New Roman"/>
              </a:rPr>
              <a:t>gremita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Giuseppe cercò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alloggio presso </a:t>
            </a:r>
            <a:r>
              <a:rPr sz="1200" dirty="0">
                <a:latin typeface="Times New Roman"/>
                <a:cs typeface="Times New Roman"/>
              </a:rPr>
              <a:t>lontani parenti, ma tutte le camere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Betlemme erano </a:t>
            </a:r>
            <a:r>
              <a:rPr sz="1200" dirty="0">
                <a:latin typeface="Times New Roman"/>
                <a:cs typeface="Times New Roman"/>
              </a:rPr>
              <a:t>strapiene di </a:t>
            </a:r>
            <a:r>
              <a:rPr sz="1200" spc="-5" dirty="0">
                <a:latin typeface="Times New Roman"/>
                <a:cs typeface="Times New Roman"/>
              </a:rPr>
              <a:t>gente. Quando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nel cortile della </a:t>
            </a:r>
            <a:r>
              <a:rPr sz="1200" dirty="0">
                <a:latin typeface="Times New Roman"/>
                <a:cs typeface="Times New Roman"/>
              </a:rPr>
              <a:t>locanda, lo </a:t>
            </a:r>
            <a:r>
              <a:rPr sz="1200" spc="-5" dirty="0">
                <a:latin typeface="Times New Roman"/>
                <a:cs typeface="Times New Roman"/>
              </a:rPr>
              <a:t>informarono </a:t>
            </a:r>
            <a:r>
              <a:rPr sz="1200" dirty="0">
                <a:latin typeface="Times New Roman"/>
                <a:cs typeface="Times New Roman"/>
              </a:rPr>
              <a:t>che le stalle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carovane, </a:t>
            </a:r>
            <a:r>
              <a:rPr sz="1200" spc="5" dirty="0">
                <a:latin typeface="Times New Roman"/>
                <a:cs typeface="Times New Roman"/>
              </a:rPr>
              <a:t>ricavate  </a:t>
            </a:r>
            <a:r>
              <a:rPr sz="1200" spc="-5" dirty="0">
                <a:latin typeface="Times New Roman"/>
                <a:cs typeface="Times New Roman"/>
              </a:rPr>
              <a:t>sul fianco della roccia </a:t>
            </a:r>
            <a:r>
              <a:rPr sz="1200" dirty="0">
                <a:latin typeface="Times New Roman"/>
                <a:cs typeface="Times New Roman"/>
              </a:rPr>
              <a:t>e situate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locanda, erano </a:t>
            </a:r>
            <a:r>
              <a:rPr sz="1200" dirty="0">
                <a:latin typeface="Times New Roman"/>
                <a:cs typeface="Times New Roman"/>
              </a:rPr>
              <a:t>state svuotate </a:t>
            </a:r>
            <a:r>
              <a:rPr sz="1200" spc="-5" dirty="0">
                <a:latin typeface="Times New Roman"/>
                <a:cs typeface="Times New Roman"/>
              </a:rPr>
              <a:t>degli animali </a:t>
            </a:r>
            <a:r>
              <a:rPr sz="1200" dirty="0">
                <a:latin typeface="Times New Roman"/>
                <a:cs typeface="Times New Roman"/>
              </a:rPr>
              <a:t>e pulite per </a:t>
            </a:r>
            <a:r>
              <a:rPr sz="1200" spc="-5" dirty="0">
                <a:latin typeface="Times New Roman"/>
                <a:cs typeface="Times New Roman"/>
              </a:rPr>
              <a:t>ospitare dei </a:t>
            </a:r>
            <a:r>
              <a:rPr sz="1200" dirty="0">
                <a:latin typeface="Times New Roman"/>
                <a:cs typeface="Times New Roman"/>
              </a:rPr>
              <a:t>clienti.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Lasciato</a:t>
            </a:r>
            <a:endParaRPr sz="1200">
              <a:latin typeface="Times New Roman"/>
              <a:cs typeface="Times New Roman"/>
            </a:endParaRPr>
          </a:p>
          <a:p>
            <a:pPr marL="76200" marR="7810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l’asino nel cortile, </a:t>
            </a:r>
            <a:r>
              <a:rPr sz="1200" dirty="0">
                <a:latin typeface="Times New Roman"/>
                <a:cs typeface="Times New Roman"/>
              </a:rPr>
              <a:t>Giuseppe </a:t>
            </a:r>
            <a:r>
              <a:rPr sz="1200" spc="-5" dirty="0">
                <a:latin typeface="Times New Roman"/>
                <a:cs typeface="Times New Roman"/>
              </a:rPr>
              <a:t>si caricò sulle spalle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borse degli indumenti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vivande e discese </a:t>
            </a:r>
            <a:r>
              <a:rPr sz="1200" spc="-5" dirty="0">
                <a:latin typeface="Times New Roman"/>
                <a:cs typeface="Times New Roman"/>
              </a:rPr>
              <a:t>con Maria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gradini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che  conducevano al loro alloggio sottostante. Essi si trovarono sistemati </a:t>
            </a:r>
            <a:r>
              <a:rPr sz="1200" dirty="0">
                <a:latin typeface="Times New Roman"/>
                <a:cs typeface="Times New Roman"/>
              </a:rPr>
              <a:t>in quello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stato un magazzino </a:t>
            </a:r>
            <a:r>
              <a:rPr sz="1200" spc="-5" dirty="0">
                <a:latin typeface="Times New Roman"/>
                <a:cs typeface="Times New Roman"/>
              </a:rPr>
              <a:t>di grano,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stalle e </a:t>
            </a:r>
            <a:r>
              <a:rPr sz="1200" spc="-5" dirty="0">
                <a:latin typeface="Times New Roman"/>
                <a:cs typeface="Times New Roman"/>
              </a:rPr>
              <a:t>alle mangiatoie. Erano state appese </a:t>
            </a:r>
            <a:r>
              <a:rPr sz="1200" dirty="0">
                <a:latin typeface="Times New Roman"/>
                <a:cs typeface="Times New Roman"/>
              </a:rPr>
              <a:t>delle tende di </a:t>
            </a:r>
            <a:r>
              <a:rPr sz="1200" spc="-5" dirty="0">
                <a:latin typeface="Times New Roman"/>
                <a:cs typeface="Times New Roman"/>
              </a:rPr>
              <a:t>tela, ed essi si ritennero fortunati per aver trovato </a:t>
            </a:r>
            <a:r>
              <a:rPr sz="1200" dirty="0">
                <a:latin typeface="Times New Roman"/>
                <a:cs typeface="Times New Roman"/>
              </a:rPr>
              <a:t>una sistemazione </a:t>
            </a:r>
            <a:r>
              <a:rPr sz="1200" spc="-5" dirty="0">
                <a:latin typeface="Times New Roman"/>
                <a:cs typeface="Times New Roman"/>
              </a:rPr>
              <a:t>così  confortevole.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0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(1351.4) 122:7.8 </a:t>
            </a:r>
            <a:r>
              <a:rPr sz="1200" spc="-5" dirty="0">
                <a:latin typeface="Times New Roman"/>
                <a:cs typeface="Times New Roman"/>
              </a:rPr>
              <a:t>Giuseppe aveva pensato </a:t>
            </a:r>
            <a:r>
              <a:rPr sz="1200" dirty="0">
                <a:latin typeface="Times New Roman"/>
                <a:cs typeface="Times New Roman"/>
              </a:rPr>
              <a:t>di andare </a:t>
            </a:r>
            <a:r>
              <a:rPr sz="1200" spc="-5" dirty="0">
                <a:latin typeface="Times New Roman"/>
                <a:cs typeface="Times New Roman"/>
              </a:rPr>
              <a:t>ad iscriversi </a:t>
            </a:r>
            <a:r>
              <a:rPr sz="1200" dirty="0">
                <a:latin typeface="Times New Roman"/>
                <a:cs typeface="Times New Roman"/>
              </a:rPr>
              <a:t>subito, ma </a:t>
            </a:r>
            <a:r>
              <a:rPr sz="1200" spc="-5" dirty="0">
                <a:latin typeface="Times New Roman"/>
                <a:cs typeface="Times New Roman"/>
              </a:rPr>
              <a:t>Maria era stanca; essa </a:t>
            </a:r>
            <a:r>
              <a:rPr sz="1200" dirty="0">
                <a:latin typeface="Times New Roman"/>
                <a:cs typeface="Times New Roman"/>
              </a:rPr>
              <a:t>soffriva molto e lo supplicò di </a:t>
            </a:r>
            <a:r>
              <a:rPr sz="1200" spc="-5" dirty="0">
                <a:latin typeface="Times New Roman"/>
                <a:cs typeface="Times New Roman"/>
              </a:rPr>
              <a:t>restare  con </a:t>
            </a:r>
            <a:r>
              <a:rPr sz="1200" dirty="0">
                <a:latin typeface="Times New Roman"/>
                <a:cs typeface="Times New Roman"/>
              </a:rPr>
              <a:t>lei; cosa che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3896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(1660.5) 148:4.6 </a:t>
            </a:r>
            <a:r>
              <a:rPr sz="1200" spc="-5" dirty="0">
                <a:latin typeface="Times New Roman"/>
                <a:cs typeface="Times New Roman"/>
              </a:rPr>
              <a:t>“Per natura,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rinascita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soggetto alle cattive </a:t>
            </a:r>
            <a:r>
              <a:rPr sz="1200" dirty="0">
                <a:latin typeface="Times New Roman"/>
                <a:cs typeface="Times New Roman"/>
              </a:rPr>
              <a:t>tendenze </a:t>
            </a:r>
            <a:r>
              <a:rPr sz="1200" spc="-5" dirty="0">
                <a:latin typeface="Times New Roman"/>
                <a:cs typeface="Times New Roman"/>
              </a:rPr>
              <a:t>innate,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imperfezioni naturali </a:t>
            </a:r>
            <a:r>
              <a:rPr sz="1200" dirty="0">
                <a:latin typeface="Times New Roman"/>
                <a:cs typeface="Times New Roman"/>
              </a:rPr>
              <a:t>di condotta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né iniquità. </a:t>
            </a:r>
            <a:r>
              <a:rPr sz="1200" spc="-5" dirty="0">
                <a:latin typeface="Times New Roman"/>
                <a:cs typeface="Times New Roman"/>
              </a:rPr>
              <a:t>L’uomo mortale sta </a:t>
            </a:r>
            <a:r>
              <a:rPr sz="1200" dirty="0">
                <a:latin typeface="Times New Roman"/>
                <a:cs typeface="Times New Roman"/>
              </a:rPr>
              <a:t>ora iniziando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ascensione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perfezione del </a:t>
            </a:r>
            <a:r>
              <a:rPr sz="1200" dirty="0">
                <a:latin typeface="Times New Roman"/>
                <a:cs typeface="Times New Roman"/>
              </a:rPr>
              <a:t>Padre in </a:t>
            </a:r>
            <a:r>
              <a:rPr sz="1200" spc="-5" dirty="0">
                <a:latin typeface="Times New Roman"/>
                <a:cs typeface="Times New Roman"/>
              </a:rPr>
              <a:t>Paradiso. Essere imperfetto </a:t>
            </a:r>
            <a:r>
              <a:rPr sz="1200" dirty="0">
                <a:latin typeface="Times New Roman"/>
                <a:cs typeface="Times New Roman"/>
              </a:rPr>
              <a:t>o parziale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peccato. 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soggetto </a:t>
            </a:r>
            <a:r>
              <a:rPr sz="1200" spc="-5" dirty="0">
                <a:latin typeface="Times New Roman"/>
                <a:cs typeface="Times New Roman"/>
              </a:rPr>
              <a:t>al  male, </a:t>
            </a:r>
            <a:r>
              <a:rPr sz="1200" dirty="0">
                <a:latin typeface="Times New Roman"/>
                <a:cs typeface="Times New Roman"/>
              </a:rPr>
              <a:t>ma non è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senso il </a:t>
            </a:r>
            <a:r>
              <a:rPr sz="1200" spc="-5" dirty="0">
                <a:latin typeface="Times New Roman"/>
                <a:cs typeface="Times New Roman"/>
              </a:rPr>
              <a:t>figlio del maligno,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intenzionalmente e </a:t>
            </a:r>
            <a:r>
              <a:rPr sz="1200" spc="-5" dirty="0">
                <a:latin typeface="Times New Roman"/>
                <a:cs typeface="Times New Roman"/>
              </a:rPr>
              <a:t>deliberatamente scelto </a:t>
            </a:r>
            <a:r>
              <a:rPr sz="1200" dirty="0">
                <a:latin typeface="Times New Roman"/>
                <a:cs typeface="Times New Roman"/>
              </a:rPr>
              <a:t>il sentiero </a:t>
            </a:r>
            <a:r>
              <a:rPr sz="1200" spc="-5" dirty="0">
                <a:latin typeface="Times New Roman"/>
                <a:cs typeface="Times New Roman"/>
              </a:rPr>
              <a:t>del  peccato </a:t>
            </a:r>
            <a:r>
              <a:rPr sz="1200" dirty="0">
                <a:latin typeface="Times New Roman"/>
                <a:cs typeface="Times New Roman"/>
              </a:rPr>
              <a:t>e la vita dell’iniquità.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insito </a:t>
            </a:r>
            <a:r>
              <a:rPr sz="1200" spc="-5" dirty="0">
                <a:latin typeface="Times New Roman"/>
                <a:cs typeface="Times New Roman"/>
              </a:rPr>
              <a:t>nell’ordine naturale </a:t>
            </a:r>
            <a:r>
              <a:rPr sz="1200" dirty="0">
                <a:latin typeface="Times New Roman"/>
                <a:cs typeface="Times New Roman"/>
              </a:rPr>
              <a:t>di questo mondo, ma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ribellione 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che è stato portato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da coloro </a:t>
            </a:r>
            <a:r>
              <a:rPr sz="1200" spc="-5" dirty="0">
                <a:latin typeface="Times New Roman"/>
                <a:cs typeface="Times New Roman"/>
              </a:rPr>
              <a:t>che caddero </a:t>
            </a:r>
            <a:r>
              <a:rPr sz="1200" dirty="0">
                <a:latin typeface="Times New Roman"/>
                <a:cs typeface="Times New Roman"/>
              </a:rPr>
              <a:t>dalla luce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nelle tenebre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profonde.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(1660.6) 148:4.7 </a:t>
            </a:r>
            <a:r>
              <a:rPr sz="1200" spc="-5" dirty="0">
                <a:latin typeface="Times New Roman"/>
                <a:cs typeface="Times New Roman"/>
              </a:rPr>
              <a:t>“Tu, Tommaso, sei confuso dalle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dei Greci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errori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Persiani.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comprendi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tra il male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perché consideri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l’umanità abbia avuto </a:t>
            </a:r>
            <a:r>
              <a:rPr sz="1200" dirty="0">
                <a:latin typeface="Times New Roman"/>
                <a:cs typeface="Times New Roman"/>
              </a:rPr>
              <a:t>inizio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Adamo perfetto,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rapidamente degenerato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causa del </a:t>
            </a:r>
            <a:r>
              <a:rPr sz="1200" dirty="0">
                <a:latin typeface="Times New Roman"/>
                <a:cs typeface="Times New Roman"/>
              </a:rPr>
              <a:t>peccato, fino </a:t>
            </a:r>
            <a:r>
              <a:rPr sz="1200" spc="-5" dirty="0">
                <a:latin typeface="Times New Roman"/>
                <a:cs typeface="Times New Roman"/>
              </a:rPr>
              <a:t>al deplorevole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attuale dell’uomo. Ma perché </a:t>
            </a:r>
            <a:r>
              <a:rPr sz="1200" dirty="0">
                <a:latin typeface="Times New Roman"/>
                <a:cs typeface="Times New Roman"/>
              </a:rPr>
              <a:t>rifiuti 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rivela  come </a:t>
            </a:r>
            <a:r>
              <a:rPr sz="1200" dirty="0">
                <a:latin typeface="Times New Roman"/>
                <a:cs typeface="Times New Roman"/>
              </a:rPr>
              <a:t>Caino,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nel paese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Nod </a:t>
            </a:r>
            <a:r>
              <a:rPr sz="1200" dirty="0">
                <a:latin typeface="Times New Roman"/>
                <a:cs typeface="Times New Roman"/>
              </a:rPr>
              <a:t>e là </a:t>
            </a:r>
            <a:r>
              <a:rPr sz="1200" spc="-5" dirty="0">
                <a:latin typeface="Times New Roman"/>
                <a:cs typeface="Times New Roman"/>
              </a:rPr>
              <a:t>si scelse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moglie?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rifiuti d’interpretare </a:t>
            </a:r>
            <a:r>
              <a:rPr sz="1200" dirty="0">
                <a:latin typeface="Times New Roman"/>
                <a:cs typeface="Times New Roman"/>
              </a:rPr>
              <a:t>il significato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descrive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trovano moglie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figlie degli </a:t>
            </a:r>
            <a:r>
              <a:rPr sz="1200" dirty="0">
                <a:latin typeface="Times New Roman"/>
                <a:cs typeface="Times New Roman"/>
              </a:rPr>
              <a:t>uomini?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9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(1660.7) 148:4.8 </a:t>
            </a:r>
            <a:r>
              <a:rPr sz="1200" spc="-5" dirty="0">
                <a:latin typeface="Times New Roman"/>
                <a:cs typeface="Times New Roman"/>
              </a:rPr>
              <a:t>“È vero,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per natura </a:t>
            </a:r>
            <a:r>
              <a:rPr sz="1200" dirty="0">
                <a:latin typeface="Times New Roman"/>
                <a:cs typeface="Times New Roman"/>
              </a:rPr>
              <a:t>cattivi, ma non </a:t>
            </a:r>
            <a:r>
              <a:rPr sz="1200" spc="-5" dirty="0">
                <a:latin typeface="Times New Roman"/>
                <a:cs typeface="Times New Roman"/>
              </a:rPr>
              <a:t>necessariamente peccatori.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battesimo dello  </a:t>
            </a:r>
            <a:r>
              <a:rPr sz="1200" dirty="0">
                <a:latin typeface="Times New Roman"/>
                <a:cs typeface="Times New Roman"/>
              </a:rPr>
              <a:t>spirito — è </a:t>
            </a:r>
            <a:r>
              <a:rPr sz="1200" spc="-5" dirty="0">
                <a:latin typeface="Times New Roman"/>
                <a:cs typeface="Times New Roman"/>
              </a:rPr>
              <a:t>essenziale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liberati dal 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per entrare nel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cieli, ma niente di </a:t>
            </a:r>
            <a:r>
              <a:rPr sz="1200" spc="-5" dirty="0">
                <a:latin typeface="Times New Roman"/>
                <a:cs typeface="Times New Roman"/>
              </a:rPr>
              <a:t>ciò infirma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questa presenza </a:t>
            </a:r>
            <a:r>
              <a:rPr sz="1200" dirty="0">
                <a:latin typeface="Times New Roman"/>
                <a:cs typeface="Times New Roman"/>
              </a:rPr>
              <a:t>innata </a:t>
            </a:r>
            <a:r>
              <a:rPr sz="1200" spc="-5" dirty="0">
                <a:latin typeface="Times New Roman"/>
                <a:cs typeface="Times New Roman"/>
              </a:rPr>
              <a:t>del male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che l’uomo è in qualche maniera </a:t>
            </a:r>
            <a:r>
              <a:rPr sz="1200" spc="-5" dirty="0">
                <a:latin typeface="Times New Roman"/>
                <a:cs typeface="Times New Roman"/>
              </a:rPr>
              <a:t>misteriosa </a:t>
            </a:r>
            <a:r>
              <a:rPr sz="1200" dirty="0">
                <a:latin typeface="Times New Roman"/>
                <a:cs typeface="Times New Roman"/>
              </a:rPr>
              <a:t>separato  </a:t>
            </a:r>
            <a:r>
              <a:rPr sz="1200" spc="-5" dirty="0">
                <a:latin typeface="Times New Roman"/>
                <a:cs typeface="Times New Roman"/>
              </a:rPr>
              <a:t>dal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cieli, cosicché,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estraneo, straniero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figliastro, </a:t>
            </a:r>
            <a:r>
              <a:rPr sz="1200" dirty="0">
                <a:latin typeface="Times New Roman"/>
                <a:cs typeface="Times New Roman"/>
              </a:rPr>
              <a:t>debba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in qualche modo di </a:t>
            </a:r>
            <a:r>
              <a:rPr sz="1200" spc="-5" dirty="0">
                <a:latin typeface="Times New Roman"/>
                <a:cs typeface="Times New Roman"/>
              </a:rPr>
              <a:t>farsi adottare legalmente  dal Padre.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nozioni sono </a:t>
            </a:r>
            <a:r>
              <a:rPr sz="1200" spc="-5" dirty="0">
                <a:latin typeface="Times New Roman"/>
                <a:cs typeface="Times New Roman"/>
              </a:rPr>
              <a:t>nate,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primo luogo, dalla </a:t>
            </a:r>
            <a:r>
              <a:rPr sz="1200" dirty="0">
                <a:latin typeface="Times New Roman"/>
                <a:cs typeface="Times New Roman"/>
              </a:rPr>
              <a:t>vostra cattiva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in secondo </a:t>
            </a:r>
            <a:r>
              <a:rPr sz="1200" spc="-5" dirty="0">
                <a:latin typeface="Times New Roman"/>
                <a:cs typeface="Times New Roman"/>
              </a:rPr>
              <a:t>luogo,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ignoranza dell’origine,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destino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6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(1660.8) 148:4.9 </a:t>
            </a:r>
            <a:r>
              <a:rPr sz="1200" spc="-5" dirty="0">
                <a:latin typeface="Times New Roman"/>
                <a:cs typeface="Times New Roman"/>
              </a:rPr>
              <a:t>“I Greci </a:t>
            </a:r>
            <a:r>
              <a:rPr sz="1200" dirty="0">
                <a:latin typeface="Times New Roman"/>
                <a:cs typeface="Times New Roman"/>
              </a:rPr>
              <a:t>ed altri vi </a:t>
            </a:r>
            <a:r>
              <a:rPr sz="1200" spc="-5" dirty="0">
                <a:latin typeface="Times New Roman"/>
                <a:cs typeface="Times New Roman"/>
              </a:rPr>
              <a:t>hanno insegnato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scende continuamente dalla perfezione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verso l’oblio </a:t>
            </a:r>
            <a:r>
              <a:rPr sz="1200" dirty="0">
                <a:latin typeface="Times New Roman"/>
                <a:cs typeface="Times New Roman"/>
              </a:rPr>
              <a:t>o la  distruzione; 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che l’uomo, </a:t>
            </a:r>
            <a:r>
              <a:rPr sz="1200" spc="-5" dirty="0">
                <a:latin typeface="Times New Roman"/>
                <a:cs typeface="Times New Roman"/>
              </a:rPr>
              <a:t>entrando nel regno, si </a:t>
            </a:r>
            <a:r>
              <a:rPr sz="1200" dirty="0">
                <a:latin typeface="Times New Roman"/>
                <a:cs typeface="Times New Roman"/>
              </a:rPr>
              <a:t>eleva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sicuramente verso Dio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944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629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divina. Ogni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maniera viene meno </a:t>
            </a:r>
            <a:r>
              <a:rPr sz="1200" spc="-5" dirty="0">
                <a:latin typeface="Times New Roman"/>
                <a:cs typeface="Times New Roman"/>
              </a:rPr>
              <a:t>agli ideali </a:t>
            </a:r>
            <a:r>
              <a:rPr sz="1200" dirty="0">
                <a:latin typeface="Times New Roman"/>
                <a:cs typeface="Times New Roman"/>
              </a:rPr>
              <a:t>divini e spirituali della volontà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 potenzialmente </a:t>
            </a:r>
            <a:r>
              <a:rPr sz="1200" spc="-5" dirty="0">
                <a:latin typeface="Times New Roman"/>
                <a:cs typeface="Times New Roman"/>
              </a:rPr>
              <a:t>cattivo, </a:t>
            </a:r>
            <a:r>
              <a:rPr sz="1200" dirty="0">
                <a:latin typeface="Times New Roman"/>
                <a:cs typeface="Times New Roman"/>
              </a:rPr>
              <a:t>ma tali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non sono in </a:t>
            </a:r>
            <a:r>
              <a:rPr sz="1200" spc="-5" dirty="0">
                <a:latin typeface="Times New Roman"/>
                <a:cs typeface="Times New Roman"/>
              </a:rPr>
              <a:t>alcun senso peccatori, </a:t>
            </a:r>
            <a:r>
              <a:rPr sz="1200" dirty="0">
                <a:latin typeface="Times New Roman"/>
                <a:cs typeface="Times New Roman"/>
              </a:rPr>
              <a:t>e tanto meno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iniqui.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(1661.1) 148:4.10 </a:t>
            </a:r>
            <a:r>
              <a:rPr sz="1200" spc="-5" dirty="0">
                <a:latin typeface="Times New Roman"/>
                <a:cs typeface="Times New Roman"/>
              </a:rPr>
              <a:t>“Tommaso,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hai letto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proposito nelle Scritture dov’è scritto: ‘Voi siete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Dio.’ </a:t>
            </a:r>
            <a:r>
              <a:rPr sz="1200" dirty="0">
                <a:latin typeface="Times New Roman"/>
                <a:cs typeface="Times New Roman"/>
              </a:rPr>
              <a:t>‘Io </a:t>
            </a:r>
            <a:r>
              <a:rPr sz="1200" spc="-5" dirty="0">
                <a:latin typeface="Times New Roman"/>
                <a:cs typeface="Times New Roman"/>
              </a:rPr>
              <a:t>sarò  suo Padre ed egli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5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figlio.’ ‘L’ho scelto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— io </a:t>
            </a:r>
            <a:r>
              <a:rPr sz="1200" spc="-5" dirty="0">
                <a:latin typeface="Times New Roman"/>
                <a:cs typeface="Times New Roman"/>
              </a:rPr>
              <a:t>sarò suo Padre.’ ‘Conduci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da lontano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mie  </a:t>
            </a:r>
            <a:r>
              <a:rPr sz="1200" spc="-5" dirty="0">
                <a:latin typeface="Times New Roman"/>
                <a:cs typeface="Times New Roman"/>
              </a:rPr>
              <a:t>figlie dai confini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terra;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è chiamato a mio nome,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li ho </a:t>
            </a:r>
            <a:r>
              <a:rPr sz="1200" spc="-5" dirty="0">
                <a:latin typeface="Times New Roman"/>
                <a:cs typeface="Times New Roman"/>
              </a:rPr>
              <a:t>creati per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gloria.’ ‘Voi siete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del Dio  vivente.’ ‘Coloro </a:t>
            </a:r>
            <a:r>
              <a:rPr sz="1200" dirty="0">
                <a:latin typeface="Times New Roman"/>
                <a:cs typeface="Times New Roman"/>
              </a:rPr>
              <a:t>che hanno lo spirito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Dio.’ Mentre </a:t>
            </a:r>
            <a:r>
              <a:rPr sz="1200" dirty="0">
                <a:latin typeface="Times New Roman"/>
                <a:cs typeface="Times New Roman"/>
              </a:rPr>
              <a:t>c’è una parte materiale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umano nel </a:t>
            </a:r>
            <a:r>
              <a:rPr sz="1200" spc="-5" dirty="0">
                <a:latin typeface="Times New Roman"/>
                <a:cs typeface="Times New Roman"/>
              </a:rPr>
              <a:t>figlio  naturale,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Padre celeste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figlio per fede 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(1661.2) 148:4.11 </a:t>
            </a:r>
            <a:r>
              <a:rPr sz="1200" spc="-5" dirty="0">
                <a:latin typeface="Times New Roman"/>
                <a:cs typeface="Times New Roman"/>
              </a:rPr>
              <a:t>Gesù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cose e molte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ancora, e </a:t>
            </a:r>
            <a:r>
              <a:rPr sz="1200" spc="-5" dirty="0">
                <a:latin typeface="Times New Roman"/>
                <a:cs typeface="Times New Roman"/>
              </a:rPr>
              <a:t>l’apostolo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dirty="0">
                <a:latin typeface="Times New Roman"/>
                <a:cs typeface="Times New Roman"/>
              </a:rPr>
              <a:t>una buona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gli raccomandò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“non </a:t>
            </a:r>
            <a:r>
              <a:rPr sz="1200" dirty="0">
                <a:latin typeface="Times New Roman"/>
                <a:cs typeface="Times New Roman"/>
              </a:rPr>
              <a:t>parlare </a:t>
            </a:r>
            <a:r>
              <a:rPr sz="1200" spc="-5" dirty="0">
                <a:latin typeface="Times New Roman"/>
                <a:cs typeface="Times New Roman"/>
              </a:rPr>
              <a:t>agli altri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materie </a:t>
            </a:r>
            <a:r>
              <a:rPr sz="1200" dirty="0">
                <a:latin typeface="Times New Roman"/>
                <a:cs typeface="Times New Roman"/>
              </a:rPr>
              <a:t>prima che io </a:t>
            </a:r>
            <a:r>
              <a:rPr sz="1200" spc="-5" dirty="0">
                <a:latin typeface="Times New Roman"/>
                <a:cs typeface="Times New Roman"/>
              </a:rPr>
              <a:t>sia ritornato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Padre”.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menzione di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colloquio fino a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fu </a:t>
            </a:r>
            <a:r>
              <a:rPr sz="1200" dirty="0">
                <a:latin typeface="Times New Roman"/>
                <a:cs typeface="Times New Roman"/>
              </a:rPr>
              <a:t>partito da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Lo scopo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dell’afflizione</a:t>
            </a:r>
            <a:endParaRPr sz="1600">
              <a:latin typeface="Times New Roman"/>
              <a:cs typeface="Times New Roman"/>
            </a:endParaRPr>
          </a:p>
          <a:p>
            <a:pPr marL="88900" marR="94615" algn="just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(1661.3) 148:5.1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di questi colloqui privati nel giardino, </a:t>
            </a:r>
            <a:r>
              <a:rPr sz="1200" dirty="0">
                <a:latin typeface="Times New Roman"/>
                <a:cs typeface="Times New Roman"/>
              </a:rPr>
              <a:t>Natanaele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“Maestro, benché </a:t>
            </a:r>
            <a:r>
              <a:rPr sz="1200" dirty="0">
                <a:latin typeface="Times New Roman"/>
                <a:cs typeface="Times New Roman"/>
              </a:rPr>
              <a:t>io cominci a </a:t>
            </a:r>
            <a:r>
              <a:rPr sz="1200" spc="-5" dirty="0">
                <a:latin typeface="Times New Roman"/>
                <a:cs typeface="Times New Roman"/>
              </a:rPr>
              <a:t>capire perché  </a:t>
            </a:r>
            <a:r>
              <a:rPr sz="1200" dirty="0">
                <a:latin typeface="Times New Roman"/>
                <a:cs typeface="Times New Roman"/>
              </a:rPr>
              <a:t>tu rifiuti di </a:t>
            </a:r>
            <a:r>
              <a:rPr sz="1200" spc="-5" dirty="0">
                <a:latin typeface="Times New Roman"/>
                <a:cs typeface="Times New Roman"/>
              </a:rPr>
              <a:t>guarire indiscriminatamente, fatico ancora </a:t>
            </a:r>
            <a:r>
              <a:rPr sz="1200" dirty="0">
                <a:latin typeface="Times New Roman"/>
                <a:cs typeface="Times New Roman"/>
              </a:rPr>
              <a:t>a comprendere perché il </a:t>
            </a:r>
            <a:r>
              <a:rPr sz="1200" spc="-5" dirty="0">
                <a:latin typeface="Times New Roman"/>
                <a:cs typeface="Times New Roman"/>
              </a:rPr>
              <a:t>Padre amorevole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 permette 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così  gran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suoi figli terreni soffrano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tante </a:t>
            </a:r>
            <a:r>
              <a:rPr sz="1200" dirty="0">
                <a:latin typeface="Times New Roman"/>
                <a:cs typeface="Times New Roman"/>
              </a:rPr>
              <a:t>afflizioni.”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rispose a </a:t>
            </a:r>
            <a:r>
              <a:rPr sz="1200" spc="-5" dirty="0">
                <a:latin typeface="Times New Roman"/>
                <a:cs typeface="Times New Roman"/>
              </a:rPr>
              <a:t>Natanaele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dicendo: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75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(1661.4) 148:5.2 </a:t>
            </a:r>
            <a:r>
              <a:rPr sz="1200" spc="-5" dirty="0">
                <a:latin typeface="Times New Roman"/>
                <a:cs typeface="Times New Roman"/>
              </a:rPr>
              <a:t>“Natanaele, </a:t>
            </a:r>
            <a:r>
              <a:rPr sz="1200" spc="5" dirty="0">
                <a:latin typeface="Times New Roman"/>
                <a:cs typeface="Times New Roman"/>
              </a:rPr>
              <a:t>tu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altri siete così perplessi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comprendete come l’ordine </a:t>
            </a:r>
            <a:r>
              <a:rPr sz="1200" dirty="0">
                <a:latin typeface="Times New Roman"/>
                <a:cs typeface="Times New Roman"/>
              </a:rPr>
              <a:t>naturale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sia  </a:t>
            </a:r>
            <a:r>
              <a:rPr sz="1200" dirty="0">
                <a:latin typeface="Times New Roman"/>
                <a:cs typeface="Times New Roman"/>
              </a:rPr>
              <a:t>stato molte volte </a:t>
            </a:r>
            <a:r>
              <a:rPr sz="1200" spc="-5" dirty="0">
                <a:latin typeface="Times New Roman"/>
                <a:cs typeface="Times New Roman"/>
              </a:rPr>
              <a:t>sconvolto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avventure </a:t>
            </a:r>
            <a:r>
              <a:rPr sz="1200" dirty="0">
                <a:latin typeface="Times New Roman"/>
                <a:cs typeface="Times New Roman"/>
              </a:rPr>
              <a:t>peccaminose di </a:t>
            </a:r>
            <a:r>
              <a:rPr sz="1200" spc="-5" dirty="0">
                <a:latin typeface="Times New Roman"/>
                <a:cs typeface="Times New Roman"/>
              </a:rPr>
              <a:t>certi traditori </a:t>
            </a:r>
            <a:r>
              <a:rPr sz="1200" dirty="0">
                <a:latin typeface="Times New Roman"/>
                <a:cs typeface="Times New Roman"/>
              </a:rPr>
              <a:t>ribelli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rimettere queste cose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ordine.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vorranno </a:t>
            </a:r>
            <a:r>
              <a:rPr sz="1200" dirty="0">
                <a:latin typeface="Times New Roman"/>
                <a:cs typeface="Times New Roman"/>
              </a:rPr>
              <a:t>molte ere per </a:t>
            </a:r>
            <a:r>
              <a:rPr sz="1200" spc="-5" dirty="0">
                <a:latin typeface="Times New Roman"/>
                <a:cs typeface="Times New Roman"/>
              </a:rPr>
              <a:t>rimettere questa </a:t>
            </a:r>
            <a:r>
              <a:rPr sz="1200" dirty="0">
                <a:latin typeface="Times New Roman"/>
                <a:cs typeface="Times New Roman"/>
              </a:rPr>
              <a:t>parte dell’universo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sentiero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e liberare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degli uomini dai </a:t>
            </a:r>
            <a:r>
              <a:rPr sz="1200" spc="-5" dirty="0">
                <a:latin typeface="Times New Roman"/>
                <a:cs typeface="Times New Roman"/>
              </a:rPr>
              <a:t>fardelli supplementari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ribellione.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del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sola, 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sufficiente per </a:t>
            </a: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dell’uomo —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non è essenziale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(1661.5) 148:5.3 </a:t>
            </a:r>
            <a:r>
              <a:rPr sz="1200" spc="-5" dirty="0">
                <a:latin typeface="Times New Roman"/>
                <a:cs typeface="Times New Roman"/>
              </a:rPr>
              <a:t>“Ma, 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dovresti sapere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affligge </a:t>
            </a:r>
            <a:r>
              <a:rPr sz="1200" dirty="0">
                <a:latin typeface="Times New Roman"/>
                <a:cs typeface="Times New Roman"/>
              </a:rPr>
              <a:t>di proposito i </a:t>
            </a:r>
            <a:r>
              <a:rPr sz="1200" spc="-5" dirty="0">
                <a:latin typeface="Times New Roman"/>
                <a:cs typeface="Times New Roman"/>
              </a:rPr>
              <a:t>suoi figli. L’uomo </a:t>
            </a:r>
            <a:r>
              <a:rPr sz="1200" dirty="0">
                <a:latin typeface="Times New Roman"/>
                <a:cs typeface="Times New Roman"/>
              </a:rPr>
              <a:t>attira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delle </a:t>
            </a:r>
            <a:r>
              <a:rPr sz="1200" dirty="0">
                <a:latin typeface="Times New Roman"/>
                <a:cs typeface="Times New Roman"/>
              </a:rPr>
              <a:t>afflizioni  inutili 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persistente rifiuto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camminare </a:t>
            </a:r>
            <a:r>
              <a:rPr sz="1200" dirty="0">
                <a:latin typeface="Times New Roman"/>
                <a:cs typeface="Times New Roman"/>
              </a:rPr>
              <a:t>nelle vie migliori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divina. L’afflizione </a:t>
            </a:r>
            <a:r>
              <a:rPr sz="1200" dirty="0">
                <a:latin typeface="Times New Roman"/>
                <a:cs typeface="Times New Roman"/>
              </a:rPr>
              <a:t>è potenziale </a:t>
            </a:r>
            <a:r>
              <a:rPr sz="1200" spc="-5" dirty="0">
                <a:latin typeface="Times New Roman"/>
                <a:cs typeface="Times New Roman"/>
              </a:rPr>
              <a:t>nel  male,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di essa è stata </a:t>
            </a:r>
            <a:r>
              <a:rPr sz="1200" spc="-5" dirty="0">
                <a:latin typeface="Times New Roman"/>
                <a:cs typeface="Times New Roman"/>
              </a:rPr>
              <a:t>prodotta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dall’iniquità.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questo mondo </a:t>
            </a:r>
            <a:r>
              <a:rPr sz="1200" spc="-5" dirty="0">
                <a:latin typeface="Times New Roman"/>
                <a:cs typeface="Times New Roman"/>
              </a:rPr>
              <a:t>sono accaduti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avvenimenti insoliti, </a:t>
            </a:r>
            <a:r>
              <a:rPr sz="1200" dirty="0">
                <a:latin typeface="Times New Roman"/>
                <a:cs typeface="Times New Roman"/>
              </a:rPr>
              <a:t>e  non è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 siano perplessi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alle scene </a:t>
            </a:r>
            <a:r>
              <a:rPr sz="1200" dirty="0">
                <a:latin typeface="Times New Roman"/>
                <a:cs typeface="Times New Roman"/>
              </a:rPr>
              <a:t>di sofferenza e di </a:t>
            </a:r>
            <a:r>
              <a:rPr sz="1200" spc="-5" dirty="0">
                <a:latin typeface="Times New Roman"/>
                <a:cs typeface="Times New Roman"/>
              </a:rPr>
              <a:t>afflizione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sono  testimoni.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cosa potete essere </a:t>
            </a:r>
            <a:r>
              <a:rPr sz="1200" dirty="0">
                <a:latin typeface="Times New Roman"/>
                <a:cs typeface="Times New Roman"/>
              </a:rPr>
              <a:t>certi: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manda </a:t>
            </a:r>
            <a:r>
              <a:rPr sz="1200" spc="-5" dirty="0">
                <a:latin typeface="Times New Roman"/>
                <a:cs typeface="Times New Roman"/>
              </a:rPr>
              <a:t>l’afflizione come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arbitraria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cattive azioni.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imperfezioni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ostacoli del male sono insiti nel male </a:t>
            </a:r>
            <a:r>
              <a:rPr sz="1200" spc="-5" dirty="0">
                <a:latin typeface="Times New Roman"/>
                <a:cs typeface="Times New Roman"/>
              </a:rPr>
              <a:t>stesso; </a:t>
            </a:r>
            <a:r>
              <a:rPr sz="1200" dirty="0">
                <a:latin typeface="Times New Roman"/>
                <a:cs typeface="Times New Roman"/>
              </a:rPr>
              <a:t>le punizioni </a:t>
            </a:r>
            <a:r>
              <a:rPr sz="1200" spc="-5" dirty="0">
                <a:latin typeface="Times New Roman"/>
                <a:cs typeface="Times New Roman"/>
              </a:rPr>
              <a:t>del peccato sono </a:t>
            </a:r>
            <a:r>
              <a:rPr sz="1200" dirty="0">
                <a:latin typeface="Times New Roman"/>
                <a:cs typeface="Times New Roman"/>
              </a:rPr>
              <a:t>inevitabili; 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distruttrici  dell’iniquità </a:t>
            </a:r>
            <a:r>
              <a:rPr sz="1200" spc="-5" dirty="0">
                <a:latin typeface="Times New Roman"/>
                <a:cs typeface="Times New Roman"/>
              </a:rPr>
              <a:t>sono inesorabili. L’uomo </a:t>
            </a:r>
            <a:r>
              <a:rPr sz="1200" dirty="0">
                <a:latin typeface="Times New Roman"/>
                <a:cs typeface="Times New Roman"/>
              </a:rPr>
              <a:t>non dovrebbe </a:t>
            </a:r>
            <a:r>
              <a:rPr sz="1200" spc="-5" dirty="0">
                <a:latin typeface="Times New Roman"/>
                <a:cs typeface="Times New Roman"/>
              </a:rPr>
              <a:t>biasimare Dio </a:t>
            </a:r>
            <a:r>
              <a:rPr sz="1200" dirty="0">
                <a:latin typeface="Times New Roman"/>
                <a:cs typeface="Times New Roman"/>
              </a:rPr>
              <a:t>per quelle </a:t>
            </a:r>
            <a:r>
              <a:rPr sz="1200" spc="-5" dirty="0">
                <a:latin typeface="Times New Roman"/>
                <a:cs typeface="Times New Roman"/>
              </a:rPr>
              <a:t>afflizioni che sono </a:t>
            </a:r>
            <a:r>
              <a:rPr sz="1200" dirty="0">
                <a:latin typeface="Times New Roman"/>
                <a:cs typeface="Times New Roman"/>
              </a:rPr>
              <a:t>il risultato </a:t>
            </a:r>
            <a:r>
              <a:rPr sz="1200" spc="-5" dirty="0">
                <a:latin typeface="Times New Roman"/>
                <a:cs typeface="Times New Roman"/>
              </a:rPr>
              <a:t>naturale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 egli sceglie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vivere; </a:t>
            </a:r>
            <a:r>
              <a:rPr sz="1200" dirty="0">
                <a:latin typeface="Times New Roman"/>
                <a:cs typeface="Times New Roman"/>
              </a:rPr>
              <a:t>né l’uomo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lamentarsi di quelle </a:t>
            </a:r>
            <a:r>
              <a:rPr sz="1200" spc="-5" dirty="0">
                <a:latin typeface="Times New Roman"/>
                <a:cs typeface="Times New Roman"/>
              </a:rPr>
              <a:t>esperienze che sono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vissuta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mondo.  È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mortale lavori con persistenza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costanza al miglioramento della sua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sulla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Un’applicazione </a:t>
            </a:r>
            <a:r>
              <a:rPr sz="1200" dirty="0">
                <a:latin typeface="Times New Roman"/>
                <a:cs typeface="Times New Roman"/>
              </a:rPr>
              <a:t>intelligente </a:t>
            </a:r>
            <a:r>
              <a:rPr sz="1200" spc="-5" dirty="0">
                <a:latin typeface="Times New Roman"/>
                <a:cs typeface="Times New Roman"/>
              </a:rPr>
              <a:t>dovrebbe permettere all’uomo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trionfare su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miserie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(1662.1) 148:5.4 </a:t>
            </a:r>
            <a:r>
              <a:rPr sz="1200" spc="-5" dirty="0">
                <a:latin typeface="Times New Roman"/>
                <a:cs typeface="Times New Roman"/>
              </a:rPr>
              <a:t>“Natanaele,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missione è di aiutare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problemi spirituali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la  loro </a:t>
            </a:r>
            <a:r>
              <a:rPr sz="1200" spc="-5" dirty="0">
                <a:latin typeface="Times New Roman"/>
                <a:cs typeface="Times New Roman"/>
              </a:rPr>
              <a:t>mente così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meglio preparati ed ispirati per risolvere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materiali.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spc="5" dirty="0">
                <a:latin typeface="Times New Roman"/>
                <a:cs typeface="Times New Roman"/>
              </a:rPr>
              <a:t>la vostra 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dopo aver letto le </a:t>
            </a:r>
            <a:r>
              <a:rPr sz="1200" spc="-5" dirty="0">
                <a:latin typeface="Times New Roman"/>
                <a:cs typeface="Times New Roman"/>
              </a:rPr>
              <a:t>Scritture. Troppo </a:t>
            </a:r>
            <a:r>
              <a:rPr sz="1200" dirty="0">
                <a:latin typeface="Times New Roman"/>
                <a:cs typeface="Times New Roman"/>
              </a:rPr>
              <a:t>spesso è </a:t>
            </a:r>
            <a:r>
              <a:rPr sz="1200" spc="-5" dirty="0">
                <a:latin typeface="Times New Roman"/>
                <a:cs typeface="Times New Roman"/>
              </a:rPr>
              <a:t>prevalsa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ad attribuire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la responsabilità di tutto ciò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 ignoranti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non è </a:t>
            </a:r>
            <a:r>
              <a:rPr sz="1200" spc="-5" dirty="0">
                <a:latin typeface="Times New Roman"/>
                <a:cs typeface="Times New Roman"/>
              </a:rPr>
              <a:t>personalmente responsabile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voi non riuscite 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comprendere.</a:t>
            </a:r>
            <a:endParaRPr sz="120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dubitate </a:t>
            </a:r>
            <a:r>
              <a:rPr sz="1200" spc="-5" dirty="0">
                <a:latin typeface="Times New Roman"/>
                <a:cs typeface="Times New Roman"/>
              </a:rPr>
              <a:t>dell’amore del Padre semplicemente perché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legge giusta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saggia dei suoi ordinamenti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affligge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5" dirty="0">
                <a:latin typeface="Times New Roman"/>
                <a:cs typeface="Times New Roman"/>
              </a:rPr>
              <a:t>avete  </a:t>
            </a:r>
            <a:r>
              <a:rPr sz="1200" spc="-5" dirty="0">
                <a:latin typeface="Times New Roman"/>
                <a:cs typeface="Times New Roman"/>
              </a:rPr>
              <a:t>involontariamente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deliberatamente trasgredito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decreto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8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(1662.2) 148:5.5 </a:t>
            </a:r>
            <a:r>
              <a:rPr sz="1200" spc="-5" dirty="0">
                <a:latin typeface="Times New Roman"/>
                <a:cs typeface="Times New Roman"/>
              </a:rPr>
              <a:t>“Tuttavia, Natanaele, </a:t>
            </a:r>
            <a:r>
              <a:rPr sz="1200" dirty="0">
                <a:latin typeface="Times New Roman"/>
                <a:cs typeface="Times New Roman"/>
              </a:rPr>
              <a:t>c’è molto </a:t>
            </a:r>
            <a:r>
              <a:rPr sz="1200" spc="-5" dirty="0">
                <a:latin typeface="Times New Roman"/>
                <a:cs typeface="Times New Roman"/>
              </a:rPr>
              <a:t>nelle Scritture 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istruito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solo tu </a:t>
            </a:r>
            <a:r>
              <a:rPr sz="1200" spc="-5" dirty="0">
                <a:latin typeface="Times New Roman"/>
                <a:cs typeface="Times New Roman"/>
              </a:rPr>
              <a:t>avessi </a:t>
            </a:r>
            <a:r>
              <a:rPr sz="1200" dirty="0">
                <a:latin typeface="Times New Roman"/>
                <a:cs typeface="Times New Roman"/>
              </a:rPr>
              <a:t>letto con </a:t>
            </a:r>
            <a:r>
              <a:rPr sz="1200" spc="-5" dirty="0">
                <a:latin typeface="Times New Roman"/>
                <a:cs typeface="Times New Roman"/>
              </a:rPr>
              <a:t>discernimento. </a:t>
            </a:r>
            <a:r>
              <a:rPr sz="1200" dirty="0">
                <a:latin typeface="Times New Roman"/>
                <a:cs typeface="Times New Roman"/>
              </a:rPr>
              <a:t>Non ti  </a:t>
            </a:r>
            <a:r>
              <a:rPr sz="1200" spc="-5" dirty="0">
                <a:latin typeface="Times New Roman"/>
                <a:cs typeface="Times New Roman"/>
              </a:rPr>
              <a:t>ricordi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scritto: ‘Figlio </a:t>
            </a:r>
            <a:r>
              <a:rPr sz="1200" dirty="0">
                <a:latin typeface="Times New Roman"/>
                <a:cs typeface="Times New Roman"/>
              </a:rPr>
              <a:t>mio, non </a:t>
            </a:r>
            <a:r>
              <a:rPr sz="1200" spc="-5" dirty="0">
                <a:latin typeface="Times New Roman"/>
                <a:cs typeface="Times New Roman"/>
              </a:rPr>
              <a:t>disprezzare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castigo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abbatterti per </a:t>
            </a:r>
            <a:r>
              <a:rPr sz="1200" dirty="0">
                <a:latin typeface="Times New Roman"/>
                <a:cs typeface="Times New Roman"/>
              </a:rPr>
              <a:t>la sua correzione,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Signore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8000" cy="40132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30480">
              <a:lnSpc>
                <a:spcPct val="958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corregge colui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ama, come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corregge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compiace.’ </a:t>
            </a:r>
            <a:r>
              <a:rPr sz="1200" spc="-10" dirty="0">
                <a:latin typeface="Times New Roman"/>
                <a:cs typeface="Times New Roman"/>
              </a:rPr>
              <a:t>‘Il </a:t>
            </a:r>
            <a:r>
              <a:rPr sz="1200" dirty="0">
                <a:latin typeface="Times New Roman"/>
                <a:cs typeface="Times New Roman"/>
              </a:rPr>
              <a:t>Signore non </a:t>
            </a:r>
            <a:r>
              <a:rPr sz="1200" spc="-5" dirty="0">
                <a:latin typeface="Times New Roman"/>
                <a:cs typeface="Times New Roman"/>
              </a:rPr>
              <a:t>affligge volentieri.’ ‘Prima </a:t>
            </a:r>
            <a:r>
              <a:rPr sz="1200" dirty="0">
                <a:latin typeface="Times New Roman"/>
                <a:cs typeface="Times New Roman"/>
              </a:rPr>
              <a:t>di essere  </a:t>
            </a:r>
            <a:r>
              <a:rPr sz="1200" spc="-5" dirty="0">
                <a:latin typeface="Times New Roman"/>
                <a:cs typeface="Times New Roman"/>
              </a:rPr>
              <a:t>afflitto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ero sbagliato, </a:t>
            </a:r>
            <a:r>
              <a:rPr sz="1200" dirty="0">
                <a:latin typeface="Times New Roman"/>
                <a:cs typeface="Times New Roman"/>
              </a:rPr>
              <a:t>ma ora </a:t>
            </a:r>
            <a:r>
              <a:rPr sz="1200" spc="-5" dirty="0">
                <a:latin typeface="Times New Roman"/>
                <a:cs typeface="Times New Roman"/>
              </a:rPr>
              <a:t>osservo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legge. L’afflizione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un bene </a:t>
            </a:r>
            <a:r>
              <a:rPr sz="1200" spc="-5" dirty="0">
                <a:latin typeface="Times New Roman"/>
                <a:cs typeface="Times New Roman"/>
              </a:rPr>
              <a:t>per me,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ho potuto </a:t>
            </a:r>
            <a:r>
              <a:rPr sz="1200" spc="-5" dirty="0">
                <a:latin typeface="Times New Roman"/>
                <a:cs typeface="Times New Roman"/>
              </a:rPr>
              <a:t>conoscere gli </a:t>
            </a:r>
            <a:r>
              <a:rPr sz="1200" dirty="0">
                <a:latin typeface="Times New Roman"/>
                <a:cs typeface="Times New Roman"/>
              </a:rPr>
              <a:t>statuti  divini.’ </a:t>
            </a:r>
            <a:r>
              <a:rPr sz="1200" spc="-5" dirty="0">
                <a:latin typeface="Times New Roman"/>
                <a:cs typeface="Times New Roman"/>
              </a:rPr>
              <a:t>‘Conosco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dispiaceri.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eterno è il vostro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sostiene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braccia </a:t>
            </a:r>
            <a:r>
              <a:rPr sz="1200" spc="-5" dirty="0">
                <a:latin typeface="Times New Roman"/>
                <a:cs typeface="Times New Roman"/>
              </a:rPr>
              <a:t>eterne.’ ‘Il </a:t>
            </a:r>
            <a:r>
              <a:rPr sz="1200" dirty="0">
                <a:latin typeface="Times New Roman"/>
                <a:cs typeface="Times New Roman"/>
              </a:rPr>
              <a:t>Signore è un </a:t>
            </a:r>
            <a:r>
              <a:rPr sz="1200" spc="-5" dirty="0">
                <a:latin typeface="Times New Roman"/>
                <a:cs typeface="Times New Roman"/>
              </a:rPr>
              <a:t>rifugio  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oppressi,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porto </a:t>
            </a:r>
            <a:r>
              <a:rPr sz="1200" dirty="0">
                <a:latin typeface="Times New Roman"/>
                <a:cs typeface="Times New Roman"/>
              </a:rPr>
              <a:t>di quiete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momenti di </a:t>
            </a:r>
            <a:r>
              <a:rPr sz="1200" spc="-5" dirty="0">
                <a:latin typeface="Times New Roman"/>
                <a:cs typeface="Times New Roman"/>
              </a:rPr>
              <a:t>difficoltà.’ ‘Il </a:t>
            </a:r>
            <a:r>
              <a:rPr sz="1200" dirty="0">
                <a:latin typeface="Times New Roman"/>
                <a:cs typeface="Times New Roman"/>
              </a:rPr>
              <a:t>Signore lo </a:t>
            </a:r>
            <a:r>
              <a:rPr sz="1200" spc="-5" dirty="0">
                <a:latin typeface="Times New Roman"/>
                <a:cs typeface="Times New Roman"/>
              </a:rPr>
              <a:t>fortificherà sul </a:t>
            </a:r>
            <a:r>
              <a:rPr sz="1200" dirty="0">
                <a:latin typeface="Times New Roman"/>
                <a:cs typeface="Times New Roman"/>
              </a:rPr>
              <a:t>letto </a:t>
            </a:r>
            <a:r>
              <a:rPr sz="1200" spc="-5" dirty="0">
                <a:latin typeface="Times New Roman"/>
                <a:cs typeface="Times New Roman"/>
              </a:rPr>
              <a:t>dell’afflizione;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dimenticherà gli </a:t>
            </a:r>
            <a:r>
              <a:rPr sz="1200" dirty="0">
                <a:latin typeface="Times New Roman"/>
                <a:cs typeface="Times New Roman"/>
              </a:rPr>
              <a:t>ammalati.’ </a:t>
            </a:r>
            <a:r>
              <a:rPr sz="1200" spc="-5" dirty="0">
                <a:latin typeface="Times New Roman"/>
                <a:cs typeface="Times New Roman"/>
              </a:rPr>
              <a:t>‘Come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mostra </a:t>
            </a:r>
            <a:r>
              <a:rPr sz="1200" spc="-5" dirty="0">
                <a:latin typeface="Times New Roman"/>
                <a:cs typeface="Times New Roman"/>
              </a:rPr>
              <a:t>compassione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figli,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per coloro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temono. Egli </a:t>
            </a:r>
            <a:r>
              <a:rPr sz="1200" dirty="0">
                <a:latin typeface="Times New Roman"/>
                <a:cs typeface="Times New Roman"/>
              </a:rPr>
              <a:t>conosce il vostro </a:t>
            </a:r>
            <a:r>
              <a:rPr sz="1200" spc="-5" dirty="0">
                <a:latin typeface="Times New Roman"/>
                <a:cs typeface="Times New Roman"/>
              </a:rPr>
              <a:t>corpo; si ricorda che siete polvere.’ ‘Egli guarisce </a:t>
            </a:r>
            <a:r>
              <a:rPr sz="1200" dirty="0">
                <a:latin typeface="Times New Roman"/>
                <a:cs typeface="Times New Roman"/>
              </a:rPr>
              <a:t>i cuori </a:t>
            </a:r>
            <a:r>
              <a:rPr sz="1200" spc="-5" dirty="0">
                <a:latin typeface="Times New Roman"/>
                <a:cs typeface="Times New Roman"/>
              </a:rPr>
              <a:t>spezzati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medica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ferite.’ </a:t>
            </a:r>
            <a:r>
              <a:rPr sz="1200" spc="-5" dirty="0">
                <a:latin typeface="Times New Roman"/>
                <a:cs typeface="Times New Roman"/>
              </a:rPr>
              <a:t>‘Egli </a:t>
            </a:r>
            <a:r>
              <a:rPr sz="1200" dirty="0">
                <a:latin typeface="Times New Roman"/>
                <a:cs typeface="Times New Roman"/>
              </a:rPr>
              <a:t>è  la </a:t>
            </a:r>
            <a:r>
              <a:rPr sz="1200" spc="-5" dirty="0">
                <a:latin typeface="Times New Roman"/>
                <a:cs typeface="Times New Roman"/>
              </a:rPr>
              <a:t>speranza del </a:t>
            </a:r>
            <a:r>
              <a:rPr sz="1200" dirty="0">
                <a:latin typeface="Times New Roman"/>
                <a:cs typeface="Times New Roman"/>
              </a:rPr>
              <a:t>povero, la </a:t>
            </a:r>
            <a:r>
              <a:rPr sz="1200" spc="-5" dirty="0">
                <a:latin typeface="Times New Roman"/>
                <a:cs typeface="Times New Roman"/>
              </a:rPr>
              <a:t>forza dell’indigente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miseria,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rifugio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tempesta, </a:t>
            </a:r>
            <a:r>
              <a:rPr sz="1200" dirty="0">
                <a:latin typeface="Times New Roman"/>
                <a:cs typeface="Times New Roman"/>
              </a:rPr>
              <a:t>un’ombra </a:t>
            </a:r>
            <a:r>
              <a:rPr sz="1200" spc="-5" dirty="0">
                <a:latin typeface="Times New Roman"/>
                <a:cs typeface="Times New Roman"/>
              </a:rPr>
              <a:t>che protegge </a:t>
            </a:r>
            <a:r>
              <a:rPr sz="1200" dirty="0">
                <a:latin typeface="Times New Roman"/>
                <a:cs typeface="Times New Roman"/>
              </a:rPr>
              <a:t>dal calore  </a:t>
            </a:r>
            <a:r>
              <a:rPr sz="1200" spc="-5" dirty="0">
                <a:latin typeface="Times New Roman"/>
                <a:cs typeface="Times New Roman"/>
              </a:rPr>
              <a:t>soffocante.’ ‘Egli </a:t>
            </a:r>
            <a:r>
              <a:rPr sz="1200" dirty="0">
                <a:latin typeface="Times New Roman"/>
                <a:cs typeface="Times New Roman"/>
              </a:rPr>
              <a:t>dona potere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debole e rafforza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non dispongono di </a:t>
            </a:r>
            <a:r>
              <a:rPr sz="1200" spc="-5" dirty="0">
                <a:latin typeface="Times New Roman"/>
                <a:cs typeface="Times New Roman"/>
              </a:rPr>
              <a:t>alcun potere.’ ‘Egli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spezzerà </a:t>
            </a:r>
            <a:r>
              <a:rPr sz="1200" dirty="0">
                <a:latin typeface="Times New Roman"/>
                <a:cs typeface="Times New Roman"/>
              </a:rPr>
              <a:t>una canna  </a:t>
            </a:r>
            <a:r>
              <a:rPr sz="1200" spc="-5" dirty="0">
                <a:latin typeface="Times New Roman"/>
                <a:cs typeface="Times New Roman"/>
              </a:rPr>
              <a:t>sbattuta dal </a:t>
            </a:r>
            <a:r>
              <a:rPr sz="1200" dirty="0">
                <a:latin typeface="Times New Roman"/>
                <a:cs typeface="Times New Roman"/>
              </a:rPr>
              <a:t>vento e non </a:t>
            </a:r>
            <a:r>
              <a:rPr sz="1200" spc="-5" dirty="0">
                <a:latin typeface="Times New Roman"/>
                <a:cs typeface="Times New Roman"/>
              </a:rPr>
              <a:t>spegnerà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stoppino </a:t>
            </a:r>
            <a:r>
              <a:rPr sz="1200" dirty="0">
                <a:latin typeface="Times New Roman"/>
                <a:cs typeface="Times New Roman"/>
              </a:rPr>
              <a:t>che fuma.’ </a:t>
            </a:r>
            <a:r>
              <a:rPr sz="1200" spc="-5" dirty="0">
                <a:latin typeface="Times New Roman"/>
                <a:cs typeface="Times New Roman"/>
              </a:rPr>
              <a:t>‘Quando attraverserete </a:t>
            </a:r>
            <a:r>
              <a:rPr sz="1200" dirty="0">
                <a:latin typeface="Times New Roman"/>
                <a:cs typeface="Times New Roman"/>
              </a:rPr>
              <a:t>le acque </a:t>
            </a:r>
            <a:r>
              <a:rPr sz="1200" spc="-5" dirty="0">
                <a:latin typeface="Times New Roman"/>
                <a:cs typeface="Times New Roman"/>
              </a:rPr>
              <a:t>dell’afflizione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con </a:t>
            </a:r>
            <a:r>
              <a:rPr sz="1200" dirty="0">
                <a:latin typeface="Times New Roman"/>
                <a:cs typeface="Times New Roman"/>
              </a:rPr>
              <a:t>voi, e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 fiumi </a:t>
            </a:r>
            <a:r>
              <a:rPr sz="1200" spc="-5" dirty="0">
                <a:latin typeface="Times New Roman"/>
                <a:cs typeface="Times New Roman"/>
              </a:rPr>
              <a:t>dell’avversità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sommergeranno,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abbandonerò.’ ‘Egli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per curare i cuori </a:t>
            </a:r>
            <a:r>
              <a:rPr sz="1200" spc="-5" dirty="0">
                <a:latin typeface="Times New Roman"/>
                <a:cs typeface="Times New Roman"/>
              </a:rPr>
              <a:t>spezzati, per proclamare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3244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libertà ai prigionieri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lutto.’ </a:t>
            </a:r>
            <a:r>
              <a:rPr sz="1200" spc="-5" dirty="0">
                <a:latin typeface="Times New Roman"/>
                <a:cs typeface="Times New Roman"/>
              </a:rPr>
              <a:t>‘C’è correzione nella sofferenza; l’afflizione </a:t>
            </a:r>
            <a:r>
              <a:rPr sz="1200" dirty="0">
                <a:latin typeface="Times New Roman"/>
                <a:cs typeface="Times New Roman"/>
              </a:rPr>
              <a:t>non scaturisce  </a:t>
            </a:r>
            <a:r>
              <a:rPr sz="1200" spc="-5" dirty="0">
                <a:latin typeface="Times New Roman"/>
                <a:cs typeface="Times New Roman"/>
              </a:rPr>
              <a:t>dalla polvere.’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88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L’errata comprensione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sofferenza</a:t>
            </a:r>
            <a:r>
              <a:rPr sz="1600" b="1" spc="5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—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88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discorso su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Giobbe</a:t>
            </a:r>
            <a:endParaRPr sz="1600">
              <a:latin typeface="Times New Roman"/>
              <a:cs typeface="Times New Roman"/>
            </a:endParaRPr>
          </a:p>
          <a:p>
            <a:pPr marL="63500" marR="10668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(1662.3) 148:6.1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questa stessa sera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che anche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chiese a </a:t>
            </a:r>
            <a:r>
              <a:rPr sz="1200" spc="-5" dirty="0">
                <a:latin typeface="Times New Roman"/>
                <a:cs typeface="Times New Roman"/>
              </a:rPr>
              <a:t>Gesù perché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così gran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 apparentemente </a:t>
            </a:r>
            <a:r>
              <a:rPr sz="1200" dirty="0">
                <a:latin typeface="Times New Roman"/>
                <a:cs typeface="Times New Roman"/>
              </a:rPr>
              <a:t>innocenti </a:t>
            </a:r>
            <a:r>
              <a:rPr sz="1200" spc="-5" dirty="0">
                <a:latin typeface="Times New Roman"/>
                <a:cs typeface="Times New Roman"/>
              </a:rPr>
              <a:t>soffrono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tante malattie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subiscono </a:t>
            </a:r>
            <a:r>
              <a:rPr sz="1200" dirty="0">
                <a:latin typeface="Times New Roman"/>
                <a:cs typeface="Times New Roman"/>
              </a:rPr>
              <a:t>tante </a:t>
            </a:r>
            <a:r>
              <a:rPr sz="1200" spc="-5" dirty="0">
                <a:latin typeface="Times New Roman"/>
                <a:cs typeface="Times New Roman"/>
              </a:rPr>
              <a:t>afflizioni. Rispondendo alle </a:t>
            </a:r>
            <a:r>
              <a:rPr sz="1200" dirty="0">
                <a:latin typeface="Times New Roman"/>
                <a:cs typeface="Times New Roman"/>
              </a:rPr>
              <a:t>domande di Giovanni, tra </a:t>
            </a:r>
            <a:r>
              <a:rPr sz="1200" spc="5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altre cose,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(1662.4) 148:6.2 </a:t>
            </a:r>
            <a:r>
              <a:rPr sz="1200" spc="-5" dirty="0">
                <a:latin typeface="Times New Roman"/>
                <a:cs typeface="Times New Roman"/>
              </a:rPr>
              <a:t>“Figlio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tu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dell’avversità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missione della sofferenza. Non hai letto quel  capolavoro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letteratura </a:t>
            </a:r>
            <a:r>
              <a:rPr sz="1200" dirty="0">
                <a:latin typeface="Times New Roman"/>
                <a:cs typeface="Times New Roman"/>
              </a:rPr>
              <a:t>semitica — la storia nelle </a:t>
            </a:r>
            <a:r>
              <a:rPr sz="1200" spc="-5" dirty="0">
                <a:latin typeface="Times New Roman"/>
                <a:cs typeface="Times New Roman"/>
              </a:rPr>
              <a:t>Scritture delle </a:t>
            </a:r>
            <a:r>
              <a:rPr sz="1200" dirty="0">
                <a:latin typeface="Times New Roman"/>
                <a:cs typeface="Times New Roman"/>
              </a:rPr>
              <a:t>afflizioni di </a:t>
            </a:r>
            <a:r>
              <a:rPr sz="1200" spc="-5" dirty="0">
                <a:latin typeface="Times New Roman"/>
                <a:cs typeface="Times New Roman"/>
              </a:rPr>
              <a:t>Giobbe?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ricordi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meravigliosa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149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50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parabola comincia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della prosperità </a:t>
            </a:r>
            <a:r>
              <a:rPr sz="1200" spc="-5" dirty="0">
                <a:latin typeface="Times New Roman"/>
                <a:cs typeface="Times New Roman"/>
              </a:rPr>
              <a:t>materiale del </a:t>
            </a:r>
            <a:r>
              <a:rPr sz="1200" dirty="0">
                <a:latin typeface="Times New Roman"/>
                <a:cs typeface="Times New Roman"/>
              </a:rPr>
              <a:t>servo </a:t>
            </a:r>
            <a:r>
              <a:rPr sz="1200" spc="-5" dirty="0">
                <a:latin typeface="Times New Roman"/>
                <a:cs typeface="Times New Roman"/>
              </a:rPr>
              <a:t>del Signore?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ricordi </a:t>
            </a:r>
            <a:r>
              <a:rPr sz="1200" dirty="0">
                <a:latin typeface="Times New Roman"/>
                <a:cs typeface="Times New Roman"/>
              </a:rPr>
              <a:t>bene che Giobbe era </a:t>
            </a:r>
            <a:r>
              <a:rPr sz="1200" spc="-5" dirty="0">
                <a:latin typeface="Times New Roman"/>
                <a:cs typeface="Times New Roman"/>
              </a:rPr>
              <a:t>benedetto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figli, ricchezze, dignità, </a:t>
            </a:r>
            <a:r>
              <a:rPr sz="1200" dirty="0">
                <a:latin typeface="Times New Roman"/>
                <a:cs typeface="Times New Roman"/>
              </a:rPr>
              <a:t>posizione,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cose alle </a:t>
            </a:r>
            <a:r>
              <a:rPr sz="1200" dirty="0">
                <a:latin typeface="Times New Roman"/>
                <a:cs typeface="Times New Roman"/>
              </a:rPr>
              <a:t>quali gli uomini </a:t>
            </a:r>
            <a:r>
              <a:rPr sz="1200" spc="-5" dirty="0">
                <a:latin typeface="Times New Roman"/>
                <a:cs typeface="Times New Roman"/>
              </a:rPr>
              <a:t>attribuiscono valore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temporale.  </a:t>
            </a:r>
            <a:r>
              <a:rPr sz="1200" spc="-5" dirty="0">
                <a:latin typeface="Times New Roman"/>
                <a:cs typeface="Times New Roman"/>
              </a:rPr>
              <a:t>Secondo gli insegnamenti tradizionalmente rispettati dei figli </a:t>
            </a:r>
            <a:r>
              <a:rPr sz="1200" dirty="0">
                <a:latin typeface="Times New Roman"/>
                <a:cs typeface="Times New Roman"/>
              </a:rPr>
              <a:t>di Abramo questa </a:t>
            </a:r>
            <a:r>
              <a:rPr sz="1200" spc="-5" dirty="0">
                <a:latin typeface="Times New Roman"/>
                <a:cs typeface="Times New Roman"/>
              </a:rPr>
              <a:t>prosperità materiale era </a:t>
            </a:r>
            <a:r>
              <a:rPr sz="1200" dirty="0">
                <a:latin typeface="Times New Roman"/>
                <a:cs typeface="Times New Roman"/>
              </a:rPr>
              <a:t>una prova indiscutibile </a:t>
            </a:r>
            <a:r>
              <a:rPr sz="1200" spc="-5" dirty="0">
                <a:latin typeface="Times New Roman"/>
                <a:cs typeface="Times New Roman"/>
              </a:rPr>
              <a:t>del  favore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Ma tali </a:t>
            </a:r>
            <a:r>
              <a:rPr sz="1200" dirty="0">
                <a:latin typeface="Times New Roman"/>
                <a:cs typeface="Times New Roman"/>
              </a:rPr>
              <a:t>possessi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tale prosperità temporale </a:t>
            </a:r>
            <a:r>
              <a:rPr sz="1200" dirty="0">
                <a:latin typeface="Times New Roman"/>
                <a:cs typeface="Times New Roman"/>
              </a:rPr>
              <a:t>non indicano 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Mio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ama il  </a:t>
            </a:r>
            <a:r>
              <a:rPr sz="1200" spc="-5" dirty="0">
                <a:latin typeface="Times New Roman"/>
                <a:cs typeface="Times New Roman"/>
              </a:rPr>
              <a:t>povero quanto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ricco; </a:t>
            </a:r>
            <a:r>
              <a:rPr sz="1200" dirty="0">
                <a:latin typeface="Times New Roman"/>
                <a:cs typeface="Times New Roman"/>
              </a:rPr>
              <a:t>non fa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(1663.1) 148:6.3 </a:t>
            </a:r>
            <a:r>
              <a:rPr sz="1200" spc="-5" dirty="0">
                <a:latin typeface="Times New Roman"/>
                <a:cs typeface="Times New Roman"/>
              </a:rPr>
              <a:t>“Benché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trasgressione della </a:t>
            </a:r>
            <a:r>
              <a:rPr sz="1200" dirty="0">
                <a:latin typeface="Times New Roman"/>
                <a:cs typeface="Times New Roman"/>
              </a:rPr>
              <a:t>legge divina </a:t>
            </a:r>
            <a:r>
              <a:rPr sz="1200" spc="-5" dirty="0">
                <a:latin typeface="Times New Roman"/>
                <a:cs typeface="Times New Roman"/>
              </a:rPr>
              <a:t>sia seguita 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raccolto della </a:t>
            </a:r>
            <a:r>
              <a:rPr sz="1200" dirty="0">
                <a:latin typeface="Times New Roman"/>
                <a:cs typeface="Times New Roman"/>
              </a:rPr>
              <a:t>punizione, </a:t>
            </a:r>
            <a:r>
              <a:rPr sz="1200" spc="-5" dirty="0">
                <a:latin typeface="Times New Roman"/>
                <a:cs typeface="Times New Roman"/>
              </a:rPr>
              <a:t>sebbene 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debbano certamente raccogliere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ciò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seminato, </a:t>
            </a:r>
            <a:r>
              <a:rPr sz="1200" dirty="0">
                <a:latin typeface="Times New Roman"/>
                <a:cs typeface="Times New Roman"/>
              </a:rPr>
              <a:t>nondimeno </a:t>
            </a:r>
            <a:r>
              <a:rPr sz="1200" spc="-5" dirty="0">
                <a:latin typeface="Times New Roman"/>
                <a:cs typeface="Times New Roman"/>
              </a:rPr>
              <a:t>dovresti sapere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umana non è sempre  una punizione </a:t>
            </a:r>
            <a:r>
              <a:rPr sz="1200" spc="-5" dirty="0">
                <a:latin typeface="Times New Roman"/>
                <a:cs typeface="Times New Roman"/>
              </a:rPr>
              <a:t>per dei peccati precedenti. </a:t>
            </a:r>
            <a:r>
              <a:rPr sz="1200" dirty="0">
                <a:latin typeface="Times New Roman"/>
                <a:cs typeface="Times New Roman"/>
              </a:rPr>
              <a:t>Giobbe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amici non trovarono la </a:t>
            </a:r>
            <a:r>
              <a:rPr sz="1200" spc="-5" dirty="0">
                <a:latin typeface="Times New Roman"/>
                <a:cs typeface="Times New Roman"/>
              </a:rPr>
              <a:t>risposta giusta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perplessità.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63500" marR="800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l’illuminazione 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godi </a:t>
            </a:r>
            <a:r>
              <a:rPr sz="1200" dirty="0">
                <a:latin typeface="Times New Roman"/>
                <a:cs typeface="Times New Roman"/>
              </a:rPr>
              <a:t>ora non </a:t>
            </a:r>
            <a:r>
              <a:rPr sz="1200" spc="-5" dirty="0">
                <a:latin typeface="Times New Roman"/>
                <a:cs typeface="Times New Roman"/>
              </a:rPr>
              <a:t>attribuiresti affatto </a:t>
            </a:r>
            <a:r>
              <a:rPr sz="1200" dirty="0">
                <a:latin typeface="Times New Roman"/>
                <a:cs typeface="Times New Roman"/>
              </a:rPr>
              <a:t>a Satana o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 ruoli </a:t>
            </a:r>
            <a:r>
              <a:rPr sz="1200" spc="-5" dirty="0">
                <a:latin typeface="Times New Roman"/>
                <a:cs typeface="Times New Roman"/>
              </a:rPr>
              <a:t>che essi svolgono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parabola straordinaria.  Anche se </a:t>
            </a:r>
            <a:r>
              <a:rPr sz="1200" dirty="0">
                <a:latin typeface="Times New Roman"/>
                <a:cs typeface="Times New Roman"/>
              </a:rPr>
              <a:t>Giobbe non trovò,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sofferenza, la soluzione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intellettuali o la soluzione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difficoltà  </a:t>
            </a:r>
            <a:r>
              <a:rPr sz="1200" spc="-5" dirty="0">
                <a:latin typeface="Times New Roman"/>
                <a:cs typeface="Times New Roman"/>
              </a:rPr>
              <a:t>filosofiche, ottenne grandi vittorie; anche davanti al crollo delle sue difese teologiche egli si elevò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altezze spirituali </a:t>
            </a:r>
            <a:r>
              <a:rPr sz="1200" spc="-5" dirty="0">
                <a:latin typeface="Times New Roman"/>
                <a:cs typeface="Times New Roman"/>
              </a:rPr>
              <a:t>in cui 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sinceramente dire: ‘Detesto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stesso.’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gli fu accordata </a:t>
            </a:r>
            <a:r>
              <a:rPr sz="1200" dirty="0">
                <a:latin typeface="Times New Roman"/>
                <a:cs typeface="Times New Roman"/>
              </a:rPr>
              <a:t>la salvezza di una </a:t>
            </a:r>
            <a:r>
              <a:rPr sz="1200" i="1" spc="-5" dirty="0">
                <a:latin typeface="Times New Roman"/>
                <a:cs typeface="Times New Roman"/>
              </a:rPr>
              <a:t>visione </a:t>
            </a:r>
            <a:r>
              <a:rPr sz="1200" i="1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Dunque, </a:t>
            </a:r>
            <a:r>
              <a:rPr sz="1200" dirty="0">
                <a:latin typeface="Times New Roman"/>
                <a:cs typeface="Times New Roman"/>
              </a:rPr>
              <a:t>anche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attraverso</a:t>
            </a:r>
            <a:endParaRPr sz="1200">
              <a:latin typeface="Times New Roman"/>
              <a:cs typeface="Times New Roman"/>
            </a:endParaRPr>
          </a:p>
          <a:p>
            <a:pPr marL="63500" marR="1257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delle sofferenze </a:t>
            </a:r>
            <a:r>
              <a:rPr sz="1200" dirty="0">
                <a:latin typeface="Times New Roman"/>
                <a:cs typeface="Times New Roman"/>
              </a:rPr>
              <a:t>mal </a:t>
            </a:r>
            <a:r>
              <a:rPr sz="1200" spc="-5" dirty="0">
                <a:latin typeface="Times New Roman"/>
                <a:cs typeface="Times New Roman"/>
              </a:rPr>
              <a:t>comprese, </a:t>
            </a:r>
            <a:r>
              <a:rPr sz="1200" dirty="0">
                <a:latin typeface="Times New Roman"/>
                <a:cs typeface="Times New Roman"/>
              </a:rPr>
              <a:t>Giobbe </a:t>
            </a:r>
            <a:r>
              <a:rPr sz="1200" spc="-5" dirty="0">
                <a:latin typeface="Times New Roman"/>
                <a:cs typeface="Times New Roman"/>
              </a:rPr>
              <a:t>si elevò al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superumano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morale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percezione spirituale. </a:t>
            </a:r>
            <a:r>
              <a:rPr sz="1200" dirty="0">
                <a:latin typeface="Times New Roman"/>
                <a:cs typeface="Times New Roman"/>
              </a:rPr>
              <a:t>Quando il  </a:t>
            </a:r>
            <a:r>
              <a:rPr sz="1200" spc="-5" dirty="0">
                <a:latin typeface="Times New Roman"/>
                <a:cs typeface="Times New Roman"/>
              </a:rPr>
              <a:t>servo sofferente </a:t>
            </a:r>
            <a:r>
              <a:rPr sz="1200" dirty="0">
                <a:latin typeface="Times New Roman"/>
                <a:cs typeface="Times New Roman"/>
              </a:rPr>
              <a:t>ottenne una visione 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pace dell’anima al </a:t>
            </a:r>
            <a:r>
              <a:rPr sz="1200" dirty="0">
                <a:latin typeface="Times New Roman"/>
                <a:cs typeface="Times New Roman"/>
              </a:rPr>
              <a:t>di là di </a:t>
            </a:r>
            <a:r>
              <a:rPr sz="1200" spc="-5" dirty="0">
                <a:latin typeface="Times New Roman"/>
                <a:cs typeface="Times New Roman"/>
              </a:rPr>
              <a:t>ogni umana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5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(1663.2) 148:6.4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primo degli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Giobbe, </a:t>
            </a:r>
            <a:r>
              <a:rPr sz="1200" dirty="0">
                <a:latin typeface="Times New Roman"/>
                <a:cs typeface="Times New Roman"/>
              </a:rPr>
              <a:t>Elifaz, </a:t>
            </a:r>
            <a:r>
              <a:rPr sz="1200" spc="-5" dirty="0">
                <a:latin typeface="Times New Roman"/>
                <a:cs typeface="Times New Roman"/>
              </a:rPr>
              <a:t>esortò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sofferente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mostrare nelle </a:t>
            </a:r>
            <a:r>
              <a:rPr sz="1200" dirty="0">
                <a:latin typeface="Times New Roman"/>
                <a:cs typeface="Times New Roman"/>
              </a:rPr>
              <a:t>sue afflizioni la </a:t>
            </a:r>
            <a:r>
              <a:rPr sz="1200" spc="-5" dirty="0">
                <a:latin typeface="Times New Roman"/>
                <a:cs typeface="Times New Roman"/>
              </a:rPr>
              <a:t>stessa forza </a:t>
            </a:r>
            <a:r>
              <a:rPr sz="1200" dirty="0">
                <a:latin typeface="Times New Roman"/>
                <a:cs typeface="Times New Roman"/>
              </a:rPr>
              <a:t>d’animo che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raccomandato agli altri all’epoca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prosperità. Disse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falso consolatore: </a:t>
            </a:r>
            <a:r>
              <a:rPr sz="1200" dirty="0">
                <a:latin typeface="Times New Roman"/>
                <a:cs typeface="Times New Roman"/>
              </a:rPr>
              <a:t>‘Abbi </a:t>
            </a:r>
            <a:r>
              <a:rPr sz="1200" spc="-5" dirty="0">
                <a:latin typeface="Times New Roman"/>
                <a:cs typeface="Times New Roman"/>
              </a:rPr>
              <a:t>fiducia nella </a:t>
            </a:r>
            <a:r>
              <a:rPr sz="1200" dirty="0">
                <a:latin typeface="Times New Roman"/>
                <a:cs typeface="Times New Roman"/>
              </a:rPr>
              <a:t>tua religione,  </a:t>
            </a:r>
            <a:r>
              <a:rPr sz="1200" spc="-5" dirty="0">
                <a:latin typeface="Times New Roman"/>
                <a:cs typeface="Times New Roman"/>
              </a:rPr>
              <a:t>Giobbe; ricordati </a:t>
            </a:r>
            <a:r>
              <a:rPr sz="1200" dirty="0">
                <a:latin typeface="Times New Roman"/>
                <a:cs typeface="Times New Roman"/>
              </a:rPr>
              <a:t>che sono i </a:t>
            </a:r>
            <a:r>
              <a:rPr sz="1200" spc="-5" dirty="0">
                <a:latin typeface="Times New Roman"/>
                <a:cs typeface="Times New Roman"/>
              </a:rPr>
              <a:t>cattivi </a:t>
            </a:r>
            <a:r>
              <a:rPr sz="1200" dirty="0">
                <a:latin typeface="Times New Roman"/>
                <a:cs typeface="Times New Roman"/>
              </a:rPr>
              <a:t>e non i </a:t>
            </a:r>
            <a:r>
              <a:rPr sz="1200" spc="-5" dirty="0">
                <a:latin typeface="Times New Roman"/>
                <a:cs typeface="Times New Roman"/>
              </a:rPr>
              <a:t>giusti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soffrono. </a:t>
            </a:r>
            <a:r>
              <a:rPr sz="1200" dirty="0">
                <a:latin typeface="Times New Roman"/>
                <a:cs typeface="Times New Roman"/>
              </a:rPr>
              <a:t>Tu devi </a:t>
            </a:r>
            <a:r>
              <a:rPr sz="1200" spc="-5" dirty="0">
                <a:latin typeface="Times New Roman"/>
                <a:cs typeface="Times New Roman"/>
              </a:rPr>
              <a:t>meritare questa </a:t>
            </a:r>
            <a:r>
              <a:rPr sz="1200" dirty="0">
                <a:latin typeface="Times New Roman"/>
                <a:cs typeface="Times New Roman"/>
              </a:rPr>
              <a:t>punizione, </a:t>
            </a:r>
            <a:r>
              <a:rPr sz="1200" spc="-5" dirty="0">
                <a:latin typeface="Times New Roman"/>
                <a:cs typeface="Times New Roman"/>
              </a:rPr>
              <a:t>perché altrimenti </a:t>
            </a:r>
            <a:r>
              <a:rPr sz="1200" dirty="0">
                <a:latin typeface="Times New Roman"/>
                <a:cs typeface="Times New Roman"/>
              </a:rPr>
              <a:t>non ne saresti  </a:t>
            </a:r>
            <a:r>
              <a:rPr sz="1200" spc="-5" dirty="0">
                <a:latin typeface="Times New Roman"/>
                <a:cs typeface="Times New Roman"/>
              </a:rPr>
              <a:t>afflitto. Sai </a:t>
            </a:r>
            <a:r>
              <a:rPr sz="1200" dirty="0">
                <a:latin typeface="Times New Roman"/>
                <a:cs typeface="Times New Roman"/>
              </a:rPr>
              <a:t>bene che nessun uomo può </a:t>
            </a:r>
            <a:r>
              <a:rPr sz="1200" spc="-5" dirty="0">
                <a:latin typeface="Times New Roman"/>
                <a:cs typeface="Times New Roman"/>
              </a:rPr>
              <a:t>essere giusto agli occhi </a:t>
            </a:r>
            <a:r>
              <a:rPr sz="1200" dirty="0">
                <a:latin typeface="Times New Roman"/>
                <a:cs typeface="Times New Roman"/>
              </a:rPr>
              <a:t>di Dio. Tu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malvagi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prosperano </a:t>
            </a:r>
            <a:r>
              <a:rPr sz="1200" dirty="0">
                <a:latin typeface="Times New Roman"/>
                <a:cs typeface="Times New Roman"/>
              </a:rPr>
              <a:t>mai.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 caso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sembra predestinato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difficoltà,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castiga soltanto per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bene.’ Naturalmente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povero </a:t>
            </a:r>
            <a:r>
              <a:rPr sz="1200" dirty="0">
                <a:latin typeface="Times New Roman"/>
                <a:cs typeface="Times New Roman"/>
              </a:rPr>
              <a:t>Giobbe  non </a:t>
            </a:r>
            <a:r>
              <a:rPr sz="1200" spc="-5" dirty="0">
                <a:latin typeface="Times New Roman"/>
                <a:cs typeface="Times New Roman"/>
              </a:rPr>
              <a:t>trasse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interpretazione del </a:t>
            </a:r>
            <a:r>
              <a:rPr sz="1200" dirty="0">
                <a:latin typeface="Times New Roman"/>
                <a:cs typeface="Times New Roman"/>
              </a:rPr>
              <a:t>problema della </a:t>
            </a:r>
            <a:r>
              <a:rPr sz="1200" spc="-5" dirty="0">
                <a:latin typeface="Times New Roman"/>
                <a:cs typeface="Times New Roman"/>
              </a:rPr>
              <a:t>sofferenza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3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(1663.3) 148:6.5 </a:t>
            </a:r>
            <a:r>
              <a:rPr sz="1200" spc="-5" dirty="0">
                <a:latin typeface="Times New Roman"/>
                <a:cs typeface="Times New Roman"/>
              </a:rPr>
              <a:t>“Ma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del suo secondo amico, Bildad,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deprimente,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esattezza dal </a:t>
            </a:r>
            <a:r>
              <a:rPr sz="1200" dirty="0">
                <a:latin typeface="Times New Roman"/>
                <a:cs typeface="Times New Roman"/>
              </a:rPr>
              <a:t>punto di vista  </a:t>
            </a:r>
            <a:r>
              <a:rPr sz="1200" spc="-5" dirty="0">
                <a:latin typeface="Times New Roman"/>
                <a:cs typeface="Times New Roman"/>
              </a:rPr>
              <a:t>della teologia allora accettata. Disse Bildad: ‘Dio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ingiusto. I tuoi </a:t>
            </a:r>
            <a:r>
              <a:rPr sz="1200" spc="-5" dirty="0">
                <a:latin typeface="Times New Roman"/>
                <a:cs typeface="Times New Roman"/>
              </a:rPr>
              <a:t>figli devono essere stati dei peccatori </a:t>
            </a:r>
            <a:r>
              <a:rPr sz="1200" spc="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sono  morti; tu devi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errore, altrimenti </a:t>
            </a:r>
            <a:r>
              <a:rPr sz="1200" dirty="0">
                <a:latin typeface="Times New Roman"/>
                <a:cs typeface="Times New Roman"/>
              </a:rPr>
              <a:t>non saresti </a:t>
            </a:r>
            <a:r>
              <a:rPr sz="1200" spc="-5" dirty="0">
                <a:latin typeface="Times New Roman"/>
                <a:cs typeface="Times New Roman"/>
              </a:rPr>
              <a:t>così afflitto.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realmente giusto, Dio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libererà certamente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10" dirty="0">
                <a:latin typeface="Times New Roman"/>
                <a:cs typeface="Times New Roman"/>
              </a:rPr>
              <a:t>tue  </a:t>
            </a:r>
            <a:r>
              <a:rPr sz="1200" spc="-5" dirty="0">
                <a:latin typeface="Times New Roman"/>
                <a:cs typeface="Times New Roman"/>
              </a:rPr>
              <a:t>afflizioni. Dovresti imparare dalla storia dei </a:t>
            </a:r>
            <a:r>
              <a:rPr sz="1200" dirty="0">
                <a:latin typeface="Times New Roman"/>
                <a:cs typeface="Times New Roman"/>
              </a:rPr>
              <a:t>rapporti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l’uomo </a:t>
            </a:r>
            <a:r>
              <a:rPr sz="1200" spc="-5" dirty="0">
                <a:latin typeface="Times New Roman"/>
                <a:cs typeface="Times New Roman"/>
              </a:rPr>
              <a:t>che l’Onnipotente </a:t>
            </a:r>
            <a:r>
              <a:rPr sz="1200" dirty="0">
                <a:latin typeface="Times New Roman"/>
                <a:cs typeface="Times New Roman"/>
              </a:rPr>
              <a:t>distrugge soltanto 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malvagi.’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(1663.4) 148:6.6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ti ricordi come Giobbe rispose ai suoi amici dicendo: </a:t>
            </a:r>
            <a:r>
              <a:rPr sz="1200" dirty="0">
                <a:latin typeface="Times New Roman"/>
                <a:cs typeface="Times New Roman"/>
              </a:rPr>
              <a:t>‘So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ascolta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grido </a:t>
            </a:r>
            <a:r>
              <a:rPr sz="1200" dirty="0">
                <a:latin typeface="Times New Roman"/>
                <a:cs typeface="Times New Roman"/>
              </a:rPr>
              <a:t>di aiuto. Come  può </a:t>
            </a:r>
            <a:r>
              <a:rPr sz="1200" spc="-5" dirty="0">
                <a:latin typeface="Times New Roman"/>
                <a:cs typeface="Times New Roman"/>
              </a:rPr>
              <a:t>Dio essere giusto </a:t>
            </a:r>
            <a:r>
              <a:rPr sz="1200" dirty="0">
                <a:latin typeface="Times New Roman"/>
                <a:cs typeface="Times New Roman"/>
              </a:rPr>
              <a:t>e allo </a:t>
            </a:r>
            <a:r>
              <a:rPr sz="1200" spc="-5" dirty="0">
                <a:latin typeface="Times New Roman"/>
                <a:cs typeface="Times New Roman"/>
              </a:rPr>
              <a:t>stesso tempo disconoscere così completamente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innocenza? Sto imparando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posso </a:t>
            </a:r>
            <a:r>
              <a:rPr sz="1200" dirty="0">
                <a:latin typeface="Times New Roman"/>
                <a:cs typeface="Times New Roman"/>
              </a:rPr>
              <a:t>trarre  </a:t>
            </a:r>
            <a:r>
              <a:rPr sz="1200" spc="-5" dirty="0">
                <a:latin typeface="Times New Roman"/>
                <a:cs typeface="Times New Roman"/>
              </a:rPr>
              <a:t>alcuna soddisfazione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appello all’Onnipotente. Non riuscite </a:t>
            </a:r>
            <a:r>
              <a:rPr sz="1200" dirty="0">
                <a:latin typeface="Times New Roman"/>
                <a:cs typeface="Times New Roman"/>
              </a:rPr>
              <a:t>a discernere che </a:t>
            </a:r>
            <a:r>
              <a:rPr sz="1200" spc="-5" dirty="0">
                <a:latin typeface="Times New Roman"/>
                <a:cs typeface="Times New Roman"/>
              </a:rPr>
              <a:t>Dio tollera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persecuzione del </a:t>
            </a:r>
            <a:r>
              <a:rPr sz="1200" dirty="0">
                <a:latin typeface="Times New Roman"/>
                <a:cs typeface="Times New Roman"/>
              </a:rPr>
              <a:t>buono da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 cattivo?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così debole, </a:t>
            </a:r>
            <a:r>
              <a:rPr sz="1200" dirty="0">
                <a:latin typeface="Times New Roman"/>
                <a:cs typeface="Times New Roman"/>
              </a:rPr>
              <a:t>quale possibilità ha di </a:t>
            </a:r>
            <a:r>
              <a:rPr sz="1200" spc="-5" dirty="0">
                <a:latin typeface="Times New Roman"/>
                <a:cs typeface="Times New Roman"/>
              </a:rPr>
              <a:t>trovare considerazione dalle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onnipotente? </a:t>
            </a:r>
            <a:r>
              <a:rPr sz="1200" spc="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mi ha  </a:t>
            </a:r>
            <a:r>
              <a:rPr sz="1200" spc="-5" dirty="0">
                <a:latin typeface="Times New Roman"/>
                <a:cs typeface="Times New Roman"/>
              </a:rPr>
              <a:t>fatto quale </a:t>
            </a:r>
            <a:r>
              <a:rPr sz="1200" dirty="0">
                <a:latin typeface="Times New Roman"/>
                <a:cs typeface="Times New Roman"/>
              </a:rPr>
              <a:t>sono, e quando </a:t>
            </a:r>
            <a:r>
              <a:rPr sz="1200" spc="-5" dirty="0">
                <a:latin typeface="Times New Roman"/>
                <a:cs typeface="Times New Roman"/>
              </a:rPr>
              <a:t>si rivolge così </a:t>
            </a:r>
            <a:r>
              <a:rPr sz="1200" dirty="0">
                <a:latin typeface="Times New Roman"/>
                <a:cs typeface="Times New Roman"/>
              </a:rPr>
              <a:t>contro di me, io sono senza </a:t>
            </a:r>
            <a:r>
              <a:rPr sz="1200" spc="-5" dirty="0">
                <a:latin typeface="Times New Roman"/>
                <a:cs typeface="Times New Roman"/>
              </a:rPr>
              <a:t>difese. Perché Dio </a:t>
            </a:r>
            <a:r>
              <a:rPr sz="1200" dirty="0">
                <a:latin typeface="Times New Roman"/>
                <a:cs typeface="Times New Roman"/>
              </a:rPr>
              <a:t>mi ha creato soltanto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soffra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questa miserabile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maniera?’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(1663.5) 148:6.7 </a:t>
            </a:r>
            <a:r>
              <a:rPr sz="1200" spc="-5" dirty="0">
                <a:latin typeface="Times New Roman"/>
                <a:cs typeface="Times New Roman"/>
              </a:rPr>
              <a:t>“Chi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criticare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Giobbe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consiglio dei </a:t>
            </a:r>
            <a:r>
              <a:rPr sz="1200" dirty="0">
                <a:latin typeface="Times New Roman"/>
                <a:cs typeface="Times New Roman"/>
              </a:rPr>
              <a:t>suoi amici e le </a:t>
            </a:r>
            <a:r>
              <a:rPr sz="1200" spc="-5" dirty="0">
                <a:latin typeface="Times New Roman"/>
                <a:cs typeface="Times New Roman"/>
              </a:rPr>
              <a:t>idee errate su Dio che </a:t>
            </a:r>
            <a:r>
              <a:rPr sz="1200" dirty="0">
                <a:latin typeface="Times New Roman"/>
                <a:cs typeface="Times New Roman"/>
              </a:rPr>
              <a:t>occupavano  la </a:t>
            </a:r>
            <a:r>
              <a:rPr sz="1200" spc="-5" dirty="0">
                <a:latin typeface="Times New Roman"/>
                <a:cs typeface="Times New Roman"/>
              </a:rPr>
              <a:t>sua stessa mente?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vedi </a:t>
            </a:r>
            <a:r>
              <a:rPr sz="1200" dirty="0">
                <a:latin typeface="Times New Roman"/>
                <a:cs typeface="Times New Roman"/>
              </a:rPr>
              <a:t>che Giobbe desiderava </a:t>
            </a:r>
            <a:r>
              <a:rPr sz="1200" spc="-5" dirty="0">
                <a:latin typeface="Times New Roman"/>
                <a:cs typeface="Times New Roman"/>
              </a:rPr>
              <a:t>ardentemente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bramava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divino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conosce lo </a:t>
            </a:r>
            <a:r>
              <a:rPr sz="1200" spc="-5" dirty="0">
                <a:latin typeface="Times New Roman"/>
                <a:cs typeface="Times New Roman"/>
              </a:rPr>
              <a:t>stato mortale dell’uomo </a:t>
            </a:r>
            <a:r>
              <a:rPr sz="1200" dirty="0">
                <a:latin typeface="Times New Roman"/>
                <a:cs typeface="Times New Roman"/>
              </a:rPr>
              <a:t>e comprende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giusto deve spesso soffrire nell’innocenza come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prima  vita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ascensione al Paradiso? Per questo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venuto 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 vivere una tale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che </a:t>
            </a:r>
            <a:r>
              <a:rPr sz="1200" spc="-5" dirty="0">
                <a:latin typeface="Times New Roman"/>
                <a:cs typeface="Times New Roman"/>
              </a:rPr>
              <a:t>gli  consentirà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soccorrere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devono </a:t>
            </a:r>
            <a:r>
              <a:rPr sz="1200" dirty="0">
                <a:latin typeface="Times New Roman"/>
                <a:cs typeface="Times New Roman"/>
              </a:rPr>
              <a:t>d’ora in poi essere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a sopportare le </a:t>
            </a:r>
            <a:r>
              <a:rPr sz="1200" spc="-5" dirty="0">
                <a:latin typeface="Times New Roman"/>
                <a:cs typeface="Times New Roman"/>
              </a:rPr>
              <a:t>afflizioni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Giobbe.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1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(1663.6) 148:6.8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Giobbe, Zofar, gli </a:t>
            </a:r>
            <a:r>
              <a:rPr sz="1200" dirty="0">
                <a:latin typeface="Times New Roman"/>
                <a:cs typeface="Times New Roman"/>
              </a:rPr>
              <a:t>rivolse poi delle </a:t>
            </a:r>
            <a:r>
              <a:rPr sz="1200" spc="-5" dirty="0">
                <a:latin typeface="Times New Roman"/>
                <a:cs typeface="Times New Roman"/>
              </a:rPr>
              <a:t>parole ancora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consolanti quando disse: </a:t>
            </a:r>
            <a:r>
              <a:rPr sz="1200" dirty="0">
                <a:latin typeface="Times New Roman"/>
                <a:cs typeface="Times New Roman"/>
              </a:rPr>
              <a:t>‘Sei </a:t>
            </a:r>
            <a:r>
              <a:rPr sz="1200" spc="-5" dirty="0">
                <a:latin typeface="Times New Roman"/>
                <a:cs typeface="Times New Roman"/>
              </a:rPr>
              <a:t>stolto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pretendere </a:t>
            </a:r>
            <a:r>
              <a:rPr sz="1200" dirty="0">
                <a:latin typeface="Times New Roman"/>
                <a:cs typeface="Times New Roman"/>
              </a:rPr>
              <a:t>di essere giusto, visto che </a:t>
            </a:r>
            <a:r>
              <a:rPr sz="1200" spc="-5" dirty="0">
                <a:latin typeface="Times New Roman"/>
                <a:cs typeface="Times New Roman"/>
              </a:rPr>
              <a:t>sei afflitto </a:t>
            </a:r>
            <a:r>
              <a:rPr sz="1200" dirty="0">
                <a:latin typeface="Times New Roman"/>
                <a:cs typeface="Times New Roman"/>
              </a:rPr>
              <a:t>in questo modo.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ammetto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le vie di Dio. </a:t>
            </a:r>
            <a:r>
              <a:rPr sz="1200" spc="-5" dirty="0">
                <a:latin typeface="Times New Roman"/>
                <a:cs typeface="Times New Roman"/>
              </a:rPr>
              <a:t>Forse  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disegno segreto </a:t>
            </a:r>
            <a:r>
              <a:rPr sz="1200" dirty="0">
                <a:latin typeface="Times New Roman"/>
                <a:cs typeface="Times New Roman"/>
              </a:rPr>
              <a:t>in tutte le tue </a:t>
            </a:r>
            <a:r>
              <a:rPr sz="1200" spc="-5" dirty="0">
                <a:latin typeface="Times New Roman"/>
                <a:cs typeface="Times New Roman"/>
              </a:rPr>
              <a:t>miserie.’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tutti e tre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amici, </a:t>
            </a:r>
            <a:r>
              <a:rPr sz="1200" spc="-5" dirty="0">
                <a:latin typeface="Times New Roman"/>
                <a:cs typeface="Times New Roman"/>
              </a:rPr>
              <a:t>Giobbe chiamò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aiuto, adducendo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‘l’uomo, nato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donna, ha </a:t>
            </a:r>
            <a:r>
              <a:rPr sz="1200" spc="-5" dirty="0">
                <a:latin typeface="Times New Roman"/>
                <a:cs typeface="Times New Roman"/>
              </a:rPr>
              <a:t>pochi giorni </a:t>
            </a:r>
            <a:r>
              <a:rPr sz="1200" dirty="0">
                <a:latin typeface="Times New Roman"/>
                <a:cs typeface="Times New Roman"/>
              </a:rPr>
              <a:t>da vivere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pieno 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problemi.’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0700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(1664.1) 148:6.9 </a:t>
            </a:r>
            <a:r>
              <a:rPr sz="1200" spc="-5" dirty="0">
                <a:latin typeface="Times New Roman"/>
                <a:cs typeface="Times New Roman"/>
              </a:rPr>
              <a:t>“Poi </a:t>
            </a:r>
            <a:r>
              <a:rPr sz="1200" dirty="0">
                <a:latin typeface="Times New Roman"/>
                <a:cs typeface="Times New Roman"/>
              </a:rPr>
              <a:t>cominciò 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incontro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amici. </a:t>
            </a:r>
            <a:r>
              <a:rPr sz="1200" spc="-5" dirty="0">
                <a:latin typeface="Times New Roman"/>
                <a:cs typeface="Times New Roman"/>
              </a:rPr>
              <a:t>Elifaz </a:t>
            </a:r>
            <a:r>
              <a:rPr sz="1200" dirty="0">
                <a:latin typeface="Times New Roman"/>
                <a:cs typeface="Times New Roman"/>
              </a:rPr>
              <a:t>divenne più </a:t>
            </a:r>
            <a:r>
              <a:rPr sz="1200" spc="-5" dirty="0">
                <a:latin typeface="Times New Roman"/>
                <a:cs typeface="Times New Roman"/>
              </a:rPr>
              <a:t>severo, accusatore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sarcastico. Bildad s’indignò 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rimprovero </a:t>
            </a:r>
            <a:r>
              <a:rPr sz="1200" dirty="0">
                <a:latin typeface="Times New Roman"/>
                <a:cs typeface="Times New Roman"/>
              </a:rPr>
              <a:t>di Giobbe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amici. Zofar ripeté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melanconici. Giobbe da questo momento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sentì </a:t>
            </a:r>
            <a:r>
              <a:rPr sz="1200" spc="-5" dirty="0">
                <a:latin typeface="Times New Roman"/>
                <a:cs typeface="Times New Roman"/>
              </a:rPr>
              <a:t>disgustato  dei suoi 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appello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giusto invece che al Dio d’ingiustizia  incorporato </a:t>
            </a:r>
            <a:r>
              <a:rPr sz="1200" dirty="0">
                <a:latin typeface="Times New Roman"/>
                <a:cs typeface="Times New Roman"/>
              </a:rPr>
              <a:t>nella filosofia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ed incluso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atteggiamento </a:t>
            </a:r>
            <a:r>
              <a:rPr sz="1200" spc="-5" dirty="0">
                <a:latin typeface="Times New Roman"/>
                <a:cs typeface="Times New Roman"/>
              </a:rPr>
              <a:t>religioso. Poi </a:t>
            </a:r>
            <a:r>
              <a:rPr sz="1200" dirty="0">
                <a:latin typeface="Times New Roman"/>
                <a:cs typeface="Times New Roman"/>
              </a:rPr>
              <a:t>Giobbe </a:t>
            </a:r>
            <a:r>
              <a:rPr sz="1200" spc="-5" dirty="0">
                <a:latin typeface="Times New Roman"/>
                <a:cs typeface="Times New Roman"/>
              </a:rPr>
              <a:t>si rifugiò </a:t>
            </a:r>
            <a:r>
              <a:rPr sz="1200" dirty="0">
                <a:latin typeface="Times New Roman"/>
                <a:cs typeface="Times New Roman"/>
              </a:rPr>
              <a:t>nella consolazione  di una vita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iniquità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mortale possono essere più </a:t>
            </a:r>
            <a:r>
              <a:rPr sz="1200" spc="-5" dirty="0">
                <a:latin typeface="Times New Roman"/>
                <a:cs typeface="Times New Roman"/>
              </a:rPr>
              <a:t>giustamente rettificate. Non ricevendo aiuto </a:t>
            </a:r>
            <a:r>
              <a:rPr sz="1200" dirty="0">
                <a:latin typeface="Times New Roman"/>
                <a:cs typeface="Times New Roman"/>
              </a:rPr>
              <a:t>dagli  uomini, Giobbe </a:t>
            </a:r>
            <a:r>
              <a:rPr sz="1200" spc="-5" dirty="0">
                <a:latin typeface="Times New Roman"/>
                <a:cs typeface="Times New Roman"/>
              </a:rPr>
              <a:t>si rivolge </a:t>
            </a:r>
            <a:r>
              <a:rPr sz="1200" dirty="0">
                <a:latin typeface="Times New Roman"/>
                <a:cs typeface="Times New Roman"/>
              </a:rPr>
              <a:t>a Dio. </a:t>
            </a:r>
            <a:r>
              <a:rPr sz="1200" spc="-5" dirty="0">
                <a:latin typeface="Times New Roman"/>
                <a:cs typeface="Times New Roman"/>
              </a:rPr>
              <a:t>Poi segue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cuore tra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il dubbio. </a:t>
            </a:r>
            <a:r>
              <a:rPr sz="1200" spc="-5" dirty="0">
                <a:latin typeface="Times New Roman"/>
                <a:cs typeface="Times New Roman"/>
              </a:rPr>
              <a:t>Finalmente,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sofferente </a:t>
            </a:r>
            <a:r>
              <a:rPr sz="1200" dirty="0">
                <a:latin typeface="Times New Roman"/>
                <a:cs typeface="Times New Roman"/>
              </a:rPr>
              <a:t>umano 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a 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vita;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anima torturata si </a:t>
            </a:r>
            <a:r>
              <a:rPr sz="1200" dirty="0">
                <a:latin typeface="Times New Roman"/>
                <a:cs typeface="Times New Roman"/>
              </a:rPr>
              <a:t>eleva a nuove altezze di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coraggio; egli </a:t>
            </a:r>
            <a:r>
              <a:rPr sz="1200" dirty="0">
                <a:latin typeface="Times New Roman"/>
                <a:cs typeface="Times New Roman"/>
              </a:rPr>
              <a:t>può continuare a  </a:t>
            </a:r>
            <a:r>
              <a:rPr sz="1200" spc="-5" dirty="0">
                <a:latin typeface="Times New Roman"/>
                <a:cs typeface="Times New Roman"/>
              </a:rPr>
              <a:t>soffrire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morire,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anima </a:t>
            </a:r>
            <a:r>
              <a:rPr sz="1200" dirty="0">
                <a:latin typeface="Times New Roman"/>
                <a:cs typeface="Times New Roman"/>
              </a:rPr>
              <a:t>illuminata manda ora il </a:t>
            </a:r>
            <a:r>
              <a:rPr sz="1200" spc="-5" dirty="0">
                <a:latin typeface="Times New Roman"/>
                <a:cs typeface="Times New Roman"/>
              </a:rPr>
              <a:t>grido </a:t>
            </a:r>
            <a:r>
              <a:rPr sz="1200" dirty="0">
                <a:latin typeface="Times New Roman"/>
                <a:cs typeface="Times New Roman"/>
              </a:rPr>
              <a:t>di trionfo: </a:t>
            </a:r>
            <a:r>
              <a:rPr sz="1200" spc="-10" dirty="0">
                <a:latin typeface="Times New Roman"/>
                <a:cs typeface="Times New Roman"/>
              </a:rPr>
              <a:t>‘Il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Difensore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esiste!’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6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(1664.2) 148:6.10 </a:t>
            </a:r>
            <a:r>
              <a:rPr sz="1200" spc="-5" dirty="0">
                <a:latin typeface="Times New Roman"/>
                <a:cs typeface="Times New Roman"/>
              </a:rPr>
              <a:t>“Giobbe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completamente ragione quando mise </a:t>
            </a:r>
            <a:r>
              <a:rPr sz="1200" dirty="0">
                <a:latin typeface="Times New Roman"/>
                <a:cs typeface="Times New Roman"/>
              </a:rPr>
              <a:t>in dubbio la dottrina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quale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affligge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per  punire i </a:t>
            </a:r>
            <a:r>
              <a:rPr sz="1200" spc="-5" dirty="0">
                <a:latin typeface="Times New Roman"/>
                <a:cs typeface="Times New Roman"/>
              </a:rPr>
              <a:t>loro genitori. </a:t>
            </a:r>
            <a:r>
              <a:rPr sz="1200" dirty="0">
                <a:latin typeface="Times New Roman"/>
                <a:cs typeface="Times New Roman"/>
              </a:rPr>
              <a:t>Giobbe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 pronto ad </a:t>
            </a:r>
            <a:r>
              <a:rPr sz="1200" spc="-5" dirty="0">
                <a:latin typeface="Times New Roman"/>
                <a:cs typeface="Times New Roman"/>
              </a:rPr>
              <a:t>ammettere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giusto, ma </a:t>
            </a:r>
            <a:r>
              <a:rPr sz="1200" spc="-5" dirty="0">
                <a:latin typeface="Times New Roman"/>
                <a:cs typeface="Times New Roman"/>
              </a:rPr>
              <a:t>egli desiderava ardentemente </a:t>
            </a:r>
            <a:r>
              <a:rPr sz="1200" dirty="0">
                <a:latin typeface="Times New Roman"/>
                <a:cs typeface="Times New Roman"/>
              </a:rPr>
              <a:t>una qualche  </a:t>
            </a:r>
            <a:r>
              <a:rPr sz="1200" spc="-5" dirty="0">
                <a:latin typeface="Times New Roman"/>
                <a:cs typeface="Times New Roman"/>
              </a:rPr>
              <a:t>rivelazione del carattere personale dell’Eterno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soddisfacesse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anima. 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è la nostra </a:t>
            </a:r>
            <a:r>
              <a:rPr sz="1200" spc="-5" dirty="0">
                <a:latin typeface="Times New Roman"/>
                <a:cs typeface="Times New Roman"/>
              </a:rPr>
              <a:t>missione sulla terra.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</a:t>
            </a: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sofferenti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vedranno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consolazione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l’amore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nei cieli. Mentre Dio che parlava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turbine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maestoso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fu espresso,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imparato </a:t>
            </a:r>
            <a:r>
              <a:rPr sz="1200" spc="5" dirty="0">
                <a:latin typeface="Times New Roman"/>
                <a:cs typeface="Times New Roman"/>
              </a:rPr>
              <a:t>che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11303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parla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con sommessa, </a:t>
            </a:r>
            <a:r>
              <a:rPr sz="1200" dirty="0">
                <a:latin typeface="Times New Roman"/>
                <a:cs typeface="Times New Roman"/>
              </a:rPr>
              <a:t>flebile </a:t>
            </a:r>
            <a:r>
              <a:rPr sz="1200" spc="-5" dirty="0">
                <a:latin typeface="Times New Roman"/>
                <a:cs typeface="Times New Roman"/>
              </a:rPr>
              <a:t>voce,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‘Questa </a:t>
            </a:r>
            <a:r>
              <a:rPr sz="1200" dirty="0">
                <a:latin typeface="Times New Roman"/>
                <a:cs typeface="Times New Roman"/>
              </a:rPr>
              <a:t>è  la </a:t>
            </a:r>
            <a:r>
              <a:rPr sz="1200" spc="-5" dirty="0">
                <a:latin typeface="Times New Roman"/>
                <a:cs typeface="Times New Roman"/>
              </a:rPr>
              <a:t>via, seguila.’ Non comprendi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dimora in </a:t>
            </a:r>
            <a:r>
              <a:rPr sz="1200" spc="-5" dirty="0">
                <a:latin typeface="Times New Roman"/>
                <a:cs typeface="Times New Roman"/>
              </a:rPr>
              <a:t>te, che </a:t>
            </a:r>
            <a:r>
              <a:rPr sz="1200" dirty="0">
                <a:latin typeface="Times New Roman"/>
                <a:cs typeface="Times New Roman"/>
              </a:rPr>
              <a:t>è divenuto ciò che tu </a:t>
            </a:r>
            <a:r>
              <a:rPr sz="1200" spc="-5" dirty="0">
                <a:latin typeface="Times New Roman"/>
                <a:cs typeface="Times New Roman"/>
              </a:rPr>
              <a:t>sei per fare </a:t>
            </a:r>
            <a:r>
              <a:rPr sz="1200" dirty="0">
                <a:latin typeface="Times New Roman"/>
                <a:cs typeface="Times New Roman"/>
              </a:rPr>
              <a:t>di te </a:t>
            </a:r>
            <a:r>
              <a:rPr sz="1200" spc="-5" dirty="0">
                <a:latin typeface="Times New Roman"/>
                <a:cs typeface="Times New Roman"/>
              </a:rPr>
              <a:t>ciò che egli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5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(1664.3) 148:6.11 </a:t>
            </a:r>
            <a:r>
              <a:rPr sz="1200" spc="-5" dirty="0">
                <a:latin typeface="Times New Roman"/>
                <a:cs typeface="Times New Roman"/>
              </a:rPr>
              <a:t>Poi Gesù fece questa dichiarazione finale: “Il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affligge volontariamente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uomini.  </a:t>
            </a:r>
            <a:r>
              <a:rPr sz="1200" spc="-5" dirty="0">
                <a:latin typeface="Times New Roman"/>
                <a:cs typeface="Times New Roman"/>
              </a:rPr>
              <a:t>L’uomo soffre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accidenti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imperfezioni del male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 fisica immatura.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soffre  per </a:t>
            </a:r>
            <a:r>
              <a:rPr sz="1200" dirty="0">
                <a:latin typeface="Times New Roman"/>
                <a:cs typeface="Times New Roman"/>
              </a:rPr>
              <a:t>le inesorabili conseguenze </a:t>
            </a:r>
            <a:r>
              <a:rPr sz="1200" spc="-5" dirty="0">
                <a:latin typeface="Times New Roman"/>
                <a:cs typeface="Times New Roman"/>
              </a:rPr>
              <a:t>del peccato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delle leggi della vita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luce. Ed infine </a:t>
            </a:r>
            <a:r>
              <a:rPr sz="1200" spc="-5" dirty="0">
                <a:latin typeface="Times New Roman"/>
                <a:cs typeface="Times New Roman"/>
              </a:rPr>
              <a:t>l’uomo raccoglie </a:t>
            </a:r>
            <a:r>
              <a:rPr sz="1200" dirty="0">
                <a:latin typeface="Times New Roman"/>
                <a:cs typeface="Times New Roman"/>
              </a:rPr>
              <a:t>la messe  </a:t>
            </a:r>
            <a:r>
              <a:rPr sz="1200" spc="-5" dirty="0">
                <a:latin typeface="Times New Roman"/>
                <a:cs typeface="Times New Roman"/>
              </a:rPr>
              <a:t>della sua stessa </a:t>
            </a:r>
            <a:r>
              <a:rPr sz="1200" dirty="0">
                <a:latin typeface="Times New Roman"/>
                <a:cs typeface="Times New Roman"/>
              </a:rPr>
              <a:t>persistenza iniqua </a:t>
            </a:r>
            <a:r>
              <a:rPr sz="1200" spc="-5" dirty="0">
                <a:latin typeface="Times New Roman"/>
                <a:cs typeface="Times New Roman"/>
              </a:rPr>
              <a:t>nella ribellione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giusta sovranità del cielo sulla terra. 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miserie </a:t>
            </a:r>
            <a:r>
              <a:rPr sz="1200" dirty="0">
                <a:latin typeface="Times New Roman"/>
                <a:cs typeface="Times New Roman"/>
              </a:rPr>
              <a:t>dell’uomo non sono  una punizione </a:t>
            </a:r>
            <a:r>
              <a:rPr sz="1200" i="1" spc="-5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 giudizio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può, e </a:t>
            </a:r>
            <a:r>
              <a:rPr sz="1200" spc="-5" dirty="0">
                <a:latin typeface="Times New Roman"/>
                <a:cs typeface="Times New Roman"/>
              </a:rPr>
              <a:t>potrà, </a:t>
            </a:r>
            <a:r>
              <a:rPr sz="1200" dirty="0">
                <a:latin typeface="Times New Roman"/>
                <a:cs typeface="Times New Roman"/>
              </a:rPr>
              <a:t>fare molto per diminuire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sofferenze </a:t>
            </a:r>
            <a:r>
              <a:rPr sz="1200" spc="-5" dirty="0">
                <a:latin typeface="Times New Roman"/>
                <a:cs typeface="Times New Roman"/>
              </a:rPr>
              <a:t>temporali. Ma </a:t>
            </a:r>
            <a:r>
              <a:rPr sz="1200" dirty="0">
                <a:latin typeface="Times New Roman"/>
                <a:cs typeface="Times New Roman"/>
              </a:rPr>
              <a:t>una  volta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lìberati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superstizione che Dio affligge </a:t>
            </a:r>
            <a:r>
              <a:rPr sz="1200" dirty="0">
                <a:latin typeface="Times New Roman"/>
                <a:cs typeface="Times New Roman"/>
              </a:rPr>
              <a:t>l’uomo per ordine </a:t>
            </a:r>
            <a:r>
              <a:rPr sz="1200" spc="-5" dirty="0">
                <a:latin typeface="Times New Roman"/>
                <a:cs typeface="Times New Roman"/>
              </a:rPr>
              <a:t>del maligno. </a:t>
            </a:r>
            <a:r>
              <a:rPr sz="1200" dirty="0">
                <a:latin typeface="Times New Roman"/>
                <a:cs typeface="Times New Roman"/>
              </a:rPr>
              <a:t>Studia il Libro di </a:t>
            </a:r>
            <a:r>
              <a:rPr sz="1200" spc="-5" dirty="0">
                <a:latin typeface="Times New Roman"/>
                <a:cs typeface="Times New Roman"/>
              </a:rPr>
              <a:t>Giobbe </a:t>
            </a:r>
            <a:r>
              <a:rPr sz="1200" dirty="0">
                <a:latin typeface="Times New Roman"/>
                <a:cs typeface="Times New Roman"/>
              </a:rPr>
              <a:t>proprio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33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quante </a:t>
            </a:r>
            <a:r>
              <a:rPr sz="1200" spc="-5" dirty="0">
                <a:latin typeface="Times New Roman"/>
                <a:cs typeface="Times New Roman"/>
              </a:rPr>
              <a:t>false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su Dio possono intrattenere </a:t>
            </a:r>
            <a:r>
              <a:rPr sz="1200" dirty="0">
                <a:latin typeface="Times New Roman"/>
                <a:cs typeface="Times New Roman"/>
              </a:rPr>
              <a:t>onestamente anche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buoni; e poi nota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Giobbe  </a:t>
            </a:r>
            <a:r>
              <a:rPr sz="1200" spc="-5" dirty="0">
                <a:latin typeface="Times New Roman"/>
                <a:cs typeface="Times New Roman"/>
              </a:rPr>
              <a:t>dolorosamente provato </a:t>
            </a:r>
            <a:r>
              <a:rPr sz="1200" dirty="0">
                <a:latin typeface="Times New Roman"/>
                <a:cs typeface="Times New Roman"/>
              </a:rPr>
              <a:t>trovò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consolazione </a:t>
            </a:r>
            <a:r>
              <a:rPr sz="1200" dirty="0">
                <a:latin typeface="Times New Roman"/>
                <a:cs typeface="Times New Roman"/>
              </a:rPr>
              <a:t>e di salvezza </a:t>
            </a:r>
            <a:r>
              <a:rPr sz="1200" spc="-5" dirty="0">
                <a:latin typeface="Times New Roman"/>
                <a:cs typeface="Times New Roman"/>
              </a:rPr>
              <a:t>malgrado questi insegnamenti erronei.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  perforò </a:t>
            </a:r>
            <a:r>
              <a:rPr sz="1200" dirty="0">
                <a:latin typeface="Times New Roman"/>
                <a:cs typeface="Times New Roman"/>
              </a:rPr>
              <a:t>le nubi della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effusa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come misericordia curativa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rettitudine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2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(1664.4) 148:6.12 </a:t>
            </a:r>
            <a:r>
              <a:rPr sz="1200" spc="-5" dirty="0">
                <a:latin typeface="Times New Roman"/>
                <a:cs typeface="Times New Roman"/>
              </a:rPr>
              <a:t>Giovanni meditò queste parole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cuore </a:t>
            </a:r>
            <a:r>
              <a:rPr sz="1200" dirty="0">
                <a:latin typeface="Times New Roman"/>
                <a:cs typeface="Times New Roman"/>
              </a:rPr>
              <a:t>per molti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vita successiva fu </a:t>
            </a:r>
            <a:r>
              <a:rPr sz="1200" dirty="0">
                <a:latin typeface="Times New Roman"/>
                <a:cs typeface="Times New Roman"/>
              </a:rPr>
              <a:t>notevolmente cambiata a 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conversazione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nel giardino,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egli fece </a:t>
            </a:r>
            <a:r>
              <a:rPr sz="1200" dirty="0">
                <a:latin typeface="Times New Roman"/>
                <a:cs typeface="Times New Roman"/>
              </a:rPr>
              <a:t>molto per </a:t>
            </a:r>
            <a:r>
              <a:rPr sz="1200" spc="-5" dirty="0">
                <a:latin typeface="Times New Roman"/>
                <a:cs typeface="Times New Roman"/>
              </a:rPr>
              <a:t>indurre gli altri apostoli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cambiare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116839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loro punto di vista </a:t>
            </a:r>
            <a:r>
              <a:rPr sz="1200" spc="-5" dirty="0">
                <a:latin typeface="Times New Roman"/>
                <a:cs typeface="Times New Roman"/>
              </a:rPr>
              <a:t>sull’origine, </a:t>
            </a:r>
            <a:r>
              <a:rPr sz="1200" dirty="0">
                <a:latin typeface="Times New Roman"/>
                <a:cs typeface="Times New Roman"/>
              </a:rPr>
              <a:t>la natura e lo scopo </a:t>
            </a:r>
            <a:r>
              <a:rPr sz="1200" spc="-5" dirty="0">
                <a:latin typeface="Times New Roman"/>
                <a:cs typeface="Times New Roman"/>
              </a:rPr>
              <a:t>delle afflizioni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ordinarie. Ma Giovanni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parlò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incontro  </a:t>
            </a:r>
            <a:r>
              <a:rPr sz="1200" dirty="0">
                <a:latin typeface="Times New Roman"/>
                <a:cs typeface="Times New Roman"/>
              </a:rPr>
              <a:t>fino a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Maestro fu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L’uomo con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mano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avvizzita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(1664.5) 148:7.1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sabato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partenza </a:t>
            </a:r>
            <a:r>
              <a:rPr sz="1200" spc="-5" dirty="0">
                <a:latin typeface="Times New Roman"/>
                <a:cs typeface="Times New Roman"/>
              </a:rPr>
              <a:t>degli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evangelisti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giro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219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Gesù parlò nella 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su “Le </a:t>
            </a:r>
            <a:r>
              <a:rPr sz="1200" dirty="0">
                <a:latin typeface="Times New Roman"/>
                <a:cs typeface="Times New Roman"/>
              </a:rPr>
              <a:t>gioie </a:t>
            </a:r>
            <a:r>
              <a:rPr sz="1200" spc="-5" dirty="0">
                <a:latin typeface="Times New Roman"/>
                <a:cs typeface="Times New Roman"/>
              </a:rPr>
              <a:t>del retto </a:t>
            </a:r>
            <a:r>
              <a:rPr sz="1200" dirty="0">
                <a:latin typeface="Times New Roman"/>
                <a:cs typeface="Times New Roman"/>
              </a:rPr>
              <a:t>vivere”. Quando </a:t>
            </a:r>
            <a:r>
              <a:rPr sz="1200" spc="-5" dirty="0">
                <a:latin typeface="Times New Roman"/>
                <a:cs typeface="Times New Roman"/>
              </a:rPr>
              <a:t>Gesù ebbe </a:t>
            </a:r>
            <a:r>
              <a:rPr sz="1200" dirty="0">
                <a:latin typeface="Times New Roman"/>
                <a:cs typeface="Times New Roman"/>
              </a:rPr>
              <a:t>finito di </a:t>
            </a:r>
            <a:r>
              <a:rPr sz="1200" spc="-5" dirty="0">
                <a:latin typeface="Times New Roman"/>
                <a:cs typeface="Times New Roman"/>
              </a:rPr>
              <a:t>parlare,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numeroso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storpi, </a:t>
            </a:r>
            <a:r>
              <a:rPr sz="1200" dirty="0">
                <a:latin typeface="Times New Roman"/>
                <a:cs typeface="Times New Roman"/>
              </a:rPr>
              <a:t>zoppi, </a:t>
            </a:r>
            <a:r>
              <a:rPr sz="1200" spc="-5" dirty="0">
                <a:latin typeface="Times New Roman"/>
                <a:cs typeface="Times New Roman"/>
              </a:rPr>
              <a:t>ammalati ed afflitti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circondò per cercare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gruppo c’erano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 apostoli,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evangelisti </a:t>
            </a:r>
            <a:r>
              <a:rPr sz="1200" dirty="0">
                <a:latin typeface="Times New Roman"/>
                <a:cs typeface="Times New Roman"/>
              </a:rPr>
              <a:t>e le spie farisee </a:t>
            </a:r>
            <a:r>
              <a:rPr sz="1200" spc="-5" dirty="0">
                <a:latin typeface="Times New Roman"/>
                <a:cs typeface="Times New Roman"/>
              </a:rPr>
              <a:t>venute </a:t>
            </a:r>
            <a:r>
              <a:rPr sz="1200" dirty="0">
                <a:latin typeface="Times New Roman"/>
                <a:cs typeface="Times New Roman"/>
              </a:rPr>
              <a:t>da Gerusalemme. </a:t>
            </a:r>
            <a:r>
              <a:rPr sz="1200" spc="-5" dirty="0">
                <a:latin typeface="Times New Roman"/>
                <a:cs typeface="Times New Roman"/>
              </a:rPr>
              <a:t>Ovunque Gesù andasse (eccetto quando </a:t>
            </a:r>
            <a:r>
              <a:rPr sz="1200" dirty="0">
                <a:latin typeface="Times New Roman"/>
                <a:cs typeface="Times New Roman"/>
              </a:rPr>
              <a:t>andava sulle  </a:t>
            </a:r>
            <a:r>
              <a:rPr sz="1200" spc="-5" dirty="0">
                <a:latin typeface="Times New Roman"/>
                <a:cs typeface="Times New Roman"/>
              </a:rPr>
              <a:t>colline per occuparsi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affari del </a:t>
            </a:r>
            <a:r>
              <a:rPr sz="1200" dirty="0">
                <a:latin typeface="Times New Roman"/>
                <a:cs typeface="Times New Roman"/>
              </a:rPr>
              <a:t>Padre) le sei spie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seguivano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incessantemente.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(1665.1) 148:7.2 </a:t>
            </a:r>
            <a:r>
              <a:rPr sz="1200" spc="-5" dirty="0">
                <a:latin typeface="Times New Roman"/>
                <a:cs typeface="Times New Roman"/>
              </a:rPr>
              <a:t>Mentre Gesù parlava al </a:t>
            </a:r>
            <a:r>
              <a:rPr sz="1200" dirty="0">
                <a:latin typeface="Times New Roman"/>
                <a:cs typeface="Times New Roman"/>
              </a:rPr>
              <a:t>popolo, il capo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spie </a:t>
            </a:r>
            <a:r>
              <a:rPr sz="1200" spc="-5" dirty="0">
                <a:latin typeface="Times New Roman"/>
                <a:cs typeface="Times New Roman"/>
              </a:rPr>
              <a:t>farisee </a:t>
            </a:r>
            <a:r>
              <a:rPr sz="1200" dirty="0">
                <a:latin typeface="Times New Roman"/>
                <a:cs typeface="Times New Roman"/>
              </a:rPr>
              <a:t>incitò un uomo con una mano avvizzita </a:t>
            </a:r>
            <a:r>
              <a:rPr sz="1200" spc="-5" dirty="0">
                <a:latin typeface="Times New Roman"/>
                <a:cs typeface="Times New Roman"/>
              </a:rPr>
              <a:t>ad avvicinarsi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per  chiedere se fosse </a:t>
            </a:r>
            <a:r>
              <a:rPr sz="1200" dirty="0">
                <a:latin typeface="Times New Roman"/>
                <a:cs typeface="Times New Roman"/>
              </a:rPr>
              <a:t>lecito </a:t>
            </a:r>
            <a:r>
              <a:rPr sz="1200" spc="-5" dirty="0">
                <a:latin typeface="Times New Roman"/>
                <a:cs typeface="Times New Roman"/>
              </a:rPr>
              <a:t>essere guariti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 egli dovesse cercare aiuto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giorno. Quando Gesù </a:t>
            </a:r>
            <a:r>
              <a:rPr sz="1200" spc="5" dirty="0">
                <a:latin typeface="Times New Roman"/>
                <a:cs typeface="Times New Roman"/>
              </a:rPr>
              <a:t>vide </a:t>
            </a:r>
            <a:r>
              <a:rPr sz="1200" dirty="0">
                <a:latin typeface="Times New Roman"/>
                <a:cs typeface="Times New Roman"/>
              </a:rPr>
              <a:t>l’uomo,  </a:t>
            </a:r>
            <a:r>
              <a:rPr sz="1200" spc="-5" dirty="0">
                <a:latin typeface="Times New Roman"/>
                <a:cs typeface="Times New Roman"/>
              </a:rPr>
              <a:t>ascoltò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parole e </a:t>
            </a:r>
            <a:r>
              <a:rPr sz="1200" spc="-5" dirty="0">
                <a:latin typeface="Times New Roman"/>
                <a:cs typeface="Times New Roman"/>
              </a:rPr>
              <a:t>percepì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mandato dai </a:t>
            </a:r>
            <a:r>
              <a:rPr sz="1200" spc="-5" dirty="0">
                <a:latin typeface="Times New Roman"/>
                <a:cs typeface="Times New Roman"/>
              </a:rPr>
              <a:t>Farisei, disse: </a:t>
            </a:r>
            <a:r>
              <a:rPr sz="1200" dirty="0">
                <a:latin typeface="Times New Roman"/>
                <a:cs typeface="Times New Roman"/>
              </a:rPr>
              <a:t>“Vieni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mentre ti </a:t>
            </a:r>
            <a:r>
              <a:rPr sz="1200" spc="-5" dirty="0">
                <a:latin typeface="Times New Roman"/>
                <a:cs typeface="Times New Roman"/>
              </a:rPr>
              <a:t>pongo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domanda. 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avessi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pecora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cadesse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burrone 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scenderesti giù,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afferreresti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trarresti fuori?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lecito </a:t>
            </a:r>
            <a:r>
              <a:rPr sz="1200" spc="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cose nel giorno </a:t>
            </a:r>
            <a:r>
              <a:rPr sz="1200" dirty="0">
                <a:latin typeface="Times New Roman"/>
                <a:cs typeface="Times New Roman"/>
              </a:rPr>
              <a:t>di sabato?” E l’uomo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Maestro, sarebbe </a:t>
            </a:r>
            <a:r>
              <a:rPr sz="1200" dirty="0">
                <a:latin typeface="Times New Roman"/>
                <a:cs typeface="Times New Roman"/>
              </a:rPr>
              <a:t>lecito fare questa buona azione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sabato”. </a:t>
            </a:r>
            <a:r>
              <a:rPr sz="1200" dirty="0">
                <a:latin typeface="Times New Roman"/>
                <a:cs typeface="Times New Roman"/>
              </a:rPr>
              <a:t>Allora  </a:t>
            </a:r>
            <a:r>
              <a:rPr sz="1200" spc="-5" dirty="0">
                <a:latin typeface="Times New Roman"/>
                <a:cs typeface="Times New Roman"/>
              </a:rPr>
              <a:t>Gesù disse, parlando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loro: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 perché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quest’uomo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presenza. Voi vorreste trovare </a:t>
            </a:r>
            <a:r>
              <a:rPr sz="1200" dirty="0">
                <a:latin typeface="Times New Roman"/>
                <a:cs typeface="Times New Roman"/>
              </a:rPr>
              <a:t>un motivo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320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36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incolparmi tentandomi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mostrare misericordia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sabato. </a:t>
            </a:r>
            <a:r>
              <a:rPr sz="1200" dirty="0">
                <a:latin typeface="Times New Roman"/>
                <a:cs typeface="Times New Roman"/>
              </a:rPr>
              <a:t>Tacitamente voi </a:t>
            </a:r>
            <a:r>
              <a:rPr sz="1200" spc="-5" dirty="0">
                <a:latin typeface="Times New Roman"/>
                <a:cs typeface="Times New Roman"/>
              </a:rPr>
              <a:t>eravate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d’accordo che era </a:t>
            </a:r>
            <a:r>
              <a:rPr sz="1200" dirty="0">
                <a:latin typeface="Times New Roman"/>
                <a:cs typeface="Times New Roman"/>
              </a:rPr>
              <a:t>lecito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malcapitata pecora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burrone, </a:t>
            </a:r>
            <a:r>
              <a:rPr sz="1200" dirty="0">
                <a:latin typeface="Times New Roman"/>
                <a:cs typeface="Times New Roman"/>
              </a:rPr>
              <a:t>anche 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ed io vi chiamo tutti a testimoni che è </a:t>
            </a:r>
            <a:r>
              <a:rPr sz="1200" spc="-5" dirty="0">
                <a:latin typeface="Times New Roman"/>
                <a:cs typeface="Times New Roman"/>
              </a:rPr>
              <a:t>lecito mostrare amorevole  benevolenza 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gli animali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ha un uomo di una  </a:t>
            </a:r>
            <a:r>
              <a:rPr sz="1200" spc="-5" dirty="0">
                <a:latin typeface="Times New Roman"/>
                <a:cs typeface="Times New Roman"/>
              </a:rPr>
              <a:t>pecora!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proclamo che è </a:t>
            </a:r>
            <a:r>
              <a:rPr sz="1200" spc="-5" dirty="0">
                <a:latin typeface="Times New Roman"/>
                <a:cs typeface="Times New Roman"/>
              </a:rPr>
              <a:t>lecito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tutti loro </a:t>
            </a:r>
            <a:r>
              <a:rPr sz="1200" spc="-5" dirty="0">
                <a:latin typeface="Times New Roman"/>
                <a:cs typeface="Times New Roman"/>
              </a:rPr>
              <a:t>stavano davanti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silenzio,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rivolgendosi all’uomo con la mano </a:t>
            </a:r>
            <a:r>
              <a:rPr sz="1200" spc="-5" dirty="0">
                <a:latin typeface="Times New Roman"/>
                <a:cs typeface="Times New Roman"/>
              </a:rPr>
              <a:t>avvizzita, disse: </a:t>
            </a:r>
            <a:r>
              <a:rPr sz="1200" dirty="0">
                <a:latin typeface="Times New Roman"/>
                <a:cs typeface="Times New Roman"/>
              </a:rPr>
              <a:t>“Sta qui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fianco che </a:t>
            </a:r>
            <a:r>
              <a:rPr sz="1200" dirty="0">
                <a:latin typeface="Times New Roman"/>
                <a:cs typeface="Times New Roman"/>
              </a:rPr>
              <a:t>tutti possano </a:t>
            </a:r>
            <a:r>
              <a:rPr sz="1200" spc="-5" dirty="0">
                <a:latin typeface="Times New Roman"/>
                <a:cs typeface="Times New Roman"/>
              </a:rPr>
              <a:t>vederti. Ora, affinché </a:t>
            </a:r>
            <a:r>
              <a:rPr sz="1200" dirty="0">
                <a:latin typeface="Times New Roman"/>
                <a:cs typeface="Times New Roman"/>
              </a:rPr>
              <a:t>tu possa  </a:t>
            </a:r>
            <a:r>
              <a:rPr sz="1200" spc="-5" dirty="0">
                <a:latin typeface="Times New Roman"/>
                <a:cs typeface="Times New Roman"/>
              </a:rPr>
              <a:t>sapere che </a:t>
            </a:r>
            <a:r>
              <a:rPr sz="1200" dirty="0">
                <a:latin typeface="Times New Roman"/>
                <a:cs typeface="Times New Roman"/>
              </a:rPr>
              <a:t>è volontà di mio </a:t>
            </a:r>
            <a:r>
              <a:rPr sz="1200" spc="-5" dirty="0">
                <a:latin typeface="Times New Roman"/>
                <a:cs typeface="Times New Roman"/>
              </a:rPr>
              <a:t>Padre che si </a:t>
            </a:r>
            <a:r>
              <a:rPr sz="1200" dirty="0">
                <a:latin typeface="Times New Roman"/>
                <a:cs typeface="Times New Roman"/>
              </a:rPr>
              <a:t>faccia </a:t>
            </a:r>
            <a:r>
              <a:rPr sz="1200" spc="-5" dirty="0">
                <a:latin typeface="Times New Roman"/>
                <a:cs typeface="Times New Roman"/>
              </a:rPr>
              <a:t>del bene nel giorno </a:t>
            </a:r>
            <a:r>
              <a:rPr sz="1200" dirty="0">
                <a:latin typeface="Times New Roman"/>
                <a:cs typeface="Times New Roman"/>
              </a:rPr>
              <a:t>di sabato, </a:t>
            </a:r>
            <a:r>
              <a:rPr sz="1200" spc="-5" dirty="0">
                <a:latin typeface="Times New Roman"/>
                <a:cs typeface="Times New Roman"/>
              </a:rPr>
              <a:t>se hai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per essere guarito,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chiedo </a:t>
            </a:r>
            <a:r>
              <a:rPr sz="1200" dirty="0">
                <a:latin typeface="Times New Roman"/>
                <a:cs typeface="Times New Roman"/>
              </a:rPr>
              <a:t>di stendere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tua</a:t>
            </a:r>
            <a:r>
              <a:rPr sz="1200" spc="-5" dirty="0">
                <a:latin typeface="Times New Roman"/>
                <a:cs typeface="Times New Roman"/>
              </a:rPr>
              <a:t> mano.”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(1665.2) 148:7.3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quest’uomo stendeva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avvizzita, essa fu risanata.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rivoltarsi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Farisei,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pregò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calmi, </a:t>
            </a:r>
            <a:r>
              <a:rPr sz="1200" spc="-5" dirty="0">
                <a:latin typeface="Times New Roman"/>
                <a:cs typeface="Times New Roman"/>
              </a:rPr>
              <a:t>dicendo: “Io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è lecito </a:t>
            </a:r>
            <a:r>
              <a:rPr sz="1200" spc="-5" dirty="0">
                <a:latin typeface="Times New Roman"/>
                <a:cs typeface="Times New Roman"/>
              </a:rPr>
              <a:t>fare del bene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ma non vi ho 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male e a cedere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desiderio di </a:t>
            </a:r>
            <a:r>
              <a:rPr sz="1200" spc="-5" dirty="0">
                <a:latin typeface="Times New Roman"/>
                <a:cs typeface="Times New Roman"/>
              </a:rPr>
              <a:t>uccidere.”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adirati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via, e benché fosse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sabato,  </a:t>
            </a:r>
            <a:r>
              <a:rPr sz="1200" spc="-5" dirty="0">
                <a:latin typeface="Times New Roman"/>
                <a:cs typeface="Times New Roman"/>
              </a:rPr>
              <a:t>si recarono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consigliarsi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Erode, facendo </a:t>
            </a:r>
            <a:r>
              <a:rPr sz="1200" dirty="0">
                <a:latin typeface="Times New Roman"/>
                <a:cs typeface="Times New Roman"/>
              </a:rPr>
              <a:t>tutto quanto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potere per </a:t>
            </a:r>
            <a:r>
              <a:rPr sz="1200" spc="-5" dirty="0">
                <a:latin typeface="Times New Roman"/>
                <a:cs typeface="Times New Roman"/>
              </a:rPr>
              <a:t>risvegliare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pregiudizio 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di assicurarsi l’alleanza </a:t>
            </a:r>
            <a:r>
              <a:rPr sz="1200" spc="-5" dirty="0">
                <a:latin typeface="Times New Roman"/>
                <a:cs typeface="Times New Roman"/>
              </a:rPr>
              <a:t>degli Erodiani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Gesù. Ma </a:t>
            </a:r>
            <a:r>
              <a:rPr sz="1200" dirty="0">
                <a:latin typeface="Times New Roman"/>
                <a:cs typeface="Times New Roman"/>
              </a:rPr>
              <a:t>Erode rifiutò di </a:t>
            </a:r>
            <a:r>
              <a:rPr sz="1200" spc="-5" dirty="0">
                <a:latin typeface="Times New Roman"/>
                <a:cs typeface="Times New Roman"/>
              </a:rPr>
              <a:t>prendere dei provvedimenti contro Gesù </a:t>
            </a:r>
            <a:r>
              <a:rPr sz="1200" dirty="0">
                <a:latin typeface="Times New Roman"/>
                <a:cs typeface="Times New Roman"/>
              </a:rPr>
              <a:t>e li  </a:t>
            </a:r>
            <a:r>
              <a:rPr sz="1200" spc="-5" dirty="0">
                <a:latin typeface="Times New Roman"/>
                <a:cs typeface="Times New Roman"/>
              </a:rPr>
              <a:t>consigliò </a:t>
            </a:r>
            <a:r>
              <a:rPr sz="1200" dirty="0">
                <a:latin typeface="Times New Roman"/>
                <a:cs typeface="Times New Roman"/>
              </a:rPr>
              <a:t>di portare le loro </a:t>
            </a:r>
            <a:r>
              <a:rPr sz="1200" spc="-5" dirty="0">
                <a:latin typeface="Times New Roman"/>
                <a:cs typeface="Times New Roman"/>
              </a:rPr>
              <a:t>lamentele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921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(1665.3) 148:7.4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primo caso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miracolo compiuto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sfida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nemici. Ed il </a:t>
            </a:r>
            <a:r>
              <a:rPr sz="1200" spc="-5" dirty="0">
                <a:latin typeface="Times New Roman"/>
                <a:cs typeface="Times New Roman"/>
              </a:rPr>
              <a:t>Maestro compì  questo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miracolo, </a:t>
            </a:r>
            <a:r>
              <a:rPr sz="1200" dirty="0">
                <a:latin typeface="Times New Roman"/>
                <a:cs typeface="Times New Roman"/>
              </a:rPr>
              <a:t>non per </a:t>
            </a:r>
            <a:r>
              <a:rPr sz="1200" spc="-5" dirty="0">
                <a:latin typeface="Times New Roman"/>
                <a:cs typeface="Times New Roman"/>
              </a:rPr>
              <a:t>dimostrare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protestare efficacemente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fare del </a:t>
            </a:r>
            <a:r>
              <a:rPr sz="1200" spc="5" dirty="0">
                <a:latin typeface="Times New Roman"/>
                <a:cs typeface="Times New Roman"/>
              </a:rPr>
              <a:t>riposo  </a:t>
            </a:r>
            <a:r>
              <a:rPr sz="1200" spc="-5" dirty="0">
                <a:latin typeface="Times New Roman"/>
                <a:cs typeface="Times New Roman"/>
              </a:rPr>
              <a:t>religioso del sabato </a:t>
            </a:r>
            <a:r>
              <a:rPr sz="1200" dirty="0">
                <a:latin typeface="Times New Roman"/>
                <a:cs typeface="Times New Roman"/>
              </a:rPr>
              <a:t>una vera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restrizioni </a:t>
            </a:r>
            <a:r>
              <a:rPr sz="1200" dirty="0">
                <a:latin typeface="Times New Roman"/>
                <a:cs typeface="Times New Roman"/>
              </a:rPr>
              <a:t>prive di </a:t>
            </a:r>
            <a:r>
              <a:rPr sz="1200" spc="-5" dirty="0">
                <a:latin typeface="Times New Roman"/>
                <a:cs typeface="Times New Roman"/>
              </a:rPr>
              <a:t>senso per </a:t>
            </a:r>
            <a:r>
              <a:rPr sz="1200" dirty="0">
                <a:latin typeface="Times New Roman"/>
                <a:cs typeface="Times New Roman"/>
              </a:rPr>
              <a:t>tutta l’umanità.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 suo lavoro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tagliapietre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rivelò uno 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guarigione fu seguita </a:t>
            </a:r>
            <a:r>
              <a:rPr sz="1200" dirty="0">
                <a:latin typeface="Times New Roman"/>
                <a:cs typeface="Times New Roman"/>
              </a:rPr>
              <a:t>da una vita di </a:t>
            </a:r>
            <a:r>
              <a:rPr sz="1200" spc="-5" dirty="0">
                <a:latin typeface="Times New Roman"/>
                <a:cs typeface="Times New Roman"/>
              </a:rPr>
              <a:t>ringraziamento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rettitudine.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8959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L’ultima settimana a Betsaida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(1665.4) 148:8.1 </a:t>
            </a:r>
            <a:r>
              <a:rPr sz="1200" spc="-5" dirty="0">
                <a:latin typeface="Times New Roman"/>
                <a:cs typeface="Times New Roman"/>
              </a:rPr>
              <a:t>Durante l’ultima settimana del soggiorno </a:t>
            </a:r>
            <a:r>
              <a:rPr sz="1200" dirty="0">
                <a:latin typeface="Times New Roman"/>
                <a:cs typeface="Times New Roman"/>
              </a:rPr>
              <a:t>a Betsaida, le spie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divennero molto divise </a:t>
            </a:r>
            <a:r>
              <a:rPr sz="1200" spc="-5" dirty="0">
                <a:latin typeface="Times New Roman"/>
                <a:cs typeface="Times New Roman"/>
              </a:rPr>
              <a:t>sul loro  atteggiamento verso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insegnamenti. Tre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enormemente impressionati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spc="5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e  udito. </a:t>
            </a:r>
            <a:r>
              <a:rPr sz="1200" spc="-5" dirty="0">
                <a:latin typeface="Times New Roman"/>
                <a:cs typeface="Times New Roman"/>
              </a:rPr>
              <a:t>Nel frattempo,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ed </a:t>
            </a:r>
            <a:r>
              <a:rPr sz="1200" dirty="0">
                <a:latin typeface="Times New Roman"/>
                <a:cs typeface="Times New Roman"/>
              </a:rPr>
              <a:t>influente membro del </a:t>
            </a:r>
            <a:r>
              <a:rPr sz="1200" spc="-5" dirty="0">
                <a:latin typeface="Times New Roman"/>
                <a:cs typeface="Times New Roman"/>
              </a:rPr>
              <a:t>Sinedrio,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Abramo, abbracciò pubblicamente 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battezzato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piscina </a:t>
            </a:r>
            <a:r>
              <a:rPr sz="1200" dirty="0">
                <a:latin typeface="Times New Roman"/>
                <a:cs typeface="Times New Roman"/>
              </a:rPr>
              <a:t>di Siloe da </a:t>
            </a:r>
            <a:r>
              <a:rPr sz="1200" spc="-5" dirty="0">
                <a:latin typeface="Times New Roman"/>
                <a:cs typeface="Times New Roman"/>
              </a:rPr>
              <a:t>Abner. Tutta Gerusalemme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scossa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avvenimento,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inviati a </a:t>
            </a:r>
            <a:r>
              <a:rPr sz="1200" spc="-5" dirty="0">
                <a:latin typeface="Times New Roman"/>
                <a:cs typeface="Times New Roman"/>
              </a:rPr>
              <a:t>Betsaida per richiamare </a:t>
            </a:r>
            <a:r>
              <a:rPr sz="1200" dirty="0">
                <a:latin typeface="Times New Roman"/>
                <a:cs typeface="Times New Roman"/>
              </a:rPr>
              <a:t>le spie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farisee.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00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(1666.1) 148:8.2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filosofo </a:t>
            </a:r>
            <a:r>
              <a:rPr sz="1200" spc="-5" dirty="0">
                <a:latin typeface="Times New Roman"/>
                <a:cs typeface="Times New Roman"/>
              </a:rPr>
              <a:t>greco </a:t>
            </a:r>
            <a:r>
              <a:rPr sz="1200" dirty="0">
                <a:latin typeface="Times New Roman"/>
                <a:cs typeface="Times New Roman"/>
              </a:rPr>
              <a:t>che era stato conquistato </a:t>
            </a:r>
            <a:r>
              <a:rPr sz="1200" spc="-5" dirty="0">
                <a:latin typeface="Times New Roman"/>
                <a:cs typeface="Times New Roman"/>
              </a:rPr>
              <a:t>al regno nel </a:t>
            </a:r>
            <a:r>
              <a:rPr sz="1200" dirty="0">
                <a:latin typeface="Times New Roman"/>
                <a:cs typeface="Times New Roman"/>
              </a:rPr>
              <a:t>precedente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con alcuni ricchi </a:t>
            </a:r>
            <a:r>
              <a:rPr sz="1200" dirty="0">
                <a:latin typeface="Times New Roman"/>
                <a:cs typeface="Times New Roman"/>
              </a:rPr>
              <a:t>Ebrei di 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ed invitarono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recarsi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città per </a:t>
            </a:r>
            <a:r>
              <a:rPr sz="1200" dirty="0">
                <a:latin typeface="Times New Roman"/>
                <a:cs typeface="Times New Roman"/>
              </a:rPr>
              <a:t>istituire una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spc="5" dirty="0">
                <a:latin typeface="Times New Roman"/>
                <a:cs typeface="Times New Roman"/>
              </a:rPr>
              <a:t>mista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religione ed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ospedale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ammalati.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declinò </a:t>
            </a:r>
            <a:r>
              <a:rPr sz="1200" spc="-5" dirty="0">
                <a:latin typeface="Times New Roman"/>
                <a:cs typeface="Times New Roman"/>
              </a:rPr>
              <a:t>cortesemente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l’invito.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(1666.2) 148:8.3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arrivò </a:t>
            </a:r>
            <a:r>
              <a:rPr sz="1200" dirty="0">
                <a:latin typeface="Times New Roman"/>
                <a:cs typeface="Times New Roman"/>
              </a:rPr>
              <a:t>all’accampamento di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 estatico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Bagdad,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Kirmet. Questo preteso  profeta aveva </a:t>
            </a:r>
            <a:r>
              <a:rPr sz="1200" dirty="0">
                <a:latin typeface="Times New Roman"/>
                <a:cs typeface="Times New Roman"/>
              </a:rPr>
              <a:t>delle visioni </a:t>
            </a:r>
            <a:r>
              <a:rPr sz="1200" spc="-5" dirty="0">
                <a:latin typeface="Times New Roman"/>
                <a:cs typeface="Times New Roman"/>
              </a:rPr>
              <a:t>particolari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trance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dei sogni </a:t>
            </a:r>
            <a:r>
              <a:rPr sz="1200" spc="-5" dirty="0">
                <a:latin typeface="Times New Roman"/>
                <a:cs typeface="Times New Roman"/>
              </a:rPr>
              <a:t>fantastici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sonno </a:t>
            </a:r>
            <a:r>
              <a:rPr sz="1200" spc="-5" dirty="0">
                <a:latin typeface="Times New Roman"/>
                <a:cs typeface="Times New Roman"/>
              </a:rPr>
              <a:t>era disturbato. Egli creò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turbamento nel </a:t>
            </a:r>
            <a:r>
              <a:rPr sz="1200" spc="-5" dirty="0">
                <a:latin typeface="Times New Roman"/>
                <a:cs typeface="Times New Roman"/>
              </a:rPr>
              <a:t>campo, </a:t>
            </a:r>
            <a:r>
              <a:rPr sz="1200" dirty="0">
                <a:latin typeface="Times New Roman"/>
                <a:cs typeface="Times New Roman"/>
              </a:rPr>
              <a:t>e 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dell’avviso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duramente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simulatore </a:t>
            </a:r>
            <a:r>
              <a:rPr sz="1200" dirty="0">
                <a:latin typeface="Times New Roman"/>
                <a:cs typeface="Times New Roman"/>
              </a:rPr>
              <a:t>autoilluso, ma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intervenne </a:t>
            </a:r>
            <a:r>
              <a:rPr sz="1200" spc="-5" dirty="0">
                <a:latin typeface="Times New Roman"/>
                <a:cs typeface="Times New Roman"/>
              </a:rPr>
              <a:t>per lasciargli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per alcuni </a:t>
            </a:r>
            <a:r>
              <a:rPr sz="1200" dirty="0">
                <a:latin typeface="Times New Roman"/>
                <a:cs typeface="Times New Roman"/>
              </a:rPr>
              <a:t>giorni. 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ascoltarono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predicazione riconobbero  </a:t>
            </a:r>
            <a:r>
              <a:rPr sz="1200" dirty="0">
                <a:latin typeface="Times New Roman"/>
                <a:cs typeface="Times New Roman"/>
              </a:rPr>
              <a:t>subito che 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valido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confronto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Egli </a:t>
            </a:r>
            <a:r>
              <a:rPr sz="1200" dirty="0">
                <a:latin typeface="Times New Roman"/>
                <a:cs typeface="Times New Roman"/>
              </a:rPr>
              <a:t>tornò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a </a:t>
            </a:r>
            <a:r>
              <a:rPr sz="1200" spc="-5" dirty="0">
                <a:latin typeface="Times New Roman"/>
                <a:cs typeface="Times New Roman"/>
              </a:rPr>
              <a:t>Bagdad, </a:t>
            </a:r>
            <a:r>
              <a:rPr sz="1200" dirty="0">
                <a:latin typeface="Times New Roman"/>
                <a:cs typeface="Times New Roman"/>
              </a:rPr>
              <a:t>conducendo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soltanto una </a:t>
            </a:r>
            <a:r>
              <a:rPr sz="1200" spc="-5" dirty="0">
                <a:latin typeface="Times New Roman"/>
                <a:cs typeface="Times New Roman"/>
              </a:rPr>
              <a:t>mezza </a:t>
            </a:r>
            <a:r>
              <a:rPr sz="1200" dirty="0">
                <a:latin typeface="Times New Roman"/>
                <a:cs typeface="Times New Roman"/>
              </a:rPr>
              <a:t>dozzina di </a:t>
            </a:r>
            <a:r>
              <a:rPr sz="1200" spc="-5" dirty="0">
                <a:latin typeface="Times New Roman"/>
                <a:cs typeface="Times New Roman"/>
              </a:rPr>
              <a:t>anime instabili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stravaganti. Ma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Gesù intercedesse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del profeta 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Bagdad,</a:t>
            </a:r>
            <a:endParaRPr sz="1200">
              <a:latin typeface="Times New Roman"/>
              <a:cs typeface="Times New Roman"/>
            </a:endParaRPr>
          </a:p>
          <a:p>
            <a:pPr marL="76200" marR="25272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Davide Zebedeo, assistito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comitato </a:t>
            </a:r>
            <a:r>
              <a:rPr sz="1200" dirty="0">
                <a:latin typeface="Times New Roman"/>
                <a:cs typeface="Times New Roman"/>
              </a:rPr>
              <a:t>formatosi </a:t>
            </a:r>
            <a:r>
              <a:rPr sz="1200" spc="-5" dirty="0">
                <a:latin typeface="Times New Roman"/>
                <a:cs typeface="Times New Roman"/>
              </a:rPr>
              <a:t>spontaneamente,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portato Kirmet fuori sul lago e, </a:t>
            </a:r>
            <a:r>
              <a:rPr sz="1200" dirty="0">
                <a:latin typeface="Times New Roman"/>
                <a:cs typeface="Times New Roman"/>
              </a:rPr>
              <a:t>dopo averlo </a:t>
            </a:r>
            <a:r>
              <a:rPr sz="1200" spc="-5" dirty="0">
                <a:latin typeface="Times New Roman"/>
                <a:cs typeface="Times New Roman"/>
              </a:rPr>
              <a:t>immerso  ripetutamente nell’acqua,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avevano consigliato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andarsene al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organizzare </a:t>
            </a:r>
            <a:r>
              <a:rPr sz="1200" dirty="0">
                <a:latin typeface="Times New Roman"/>
                <a:cs typeface="Times New Roman"/>
              </a:rPr>
              <a:t>e costruire un </a:t>
            </a:r>
            <a:r>
              <a:rPr sz="1200" spc="-5" dirty="0">
                <a:latin typeface="Times New Roman"/>
                <a:cs typeface="Times New Roman"/>
              </a:rPr>
              <a:t>proprio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2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(1666.3) 148:8.4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giorno, Bet-Marion,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fenicia,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così fanatica </a:t>
            </a:r>
            <a:r>
              <a:rPr sz="1200" dirty="0">
                <a:latin typeface="Times New Roman"/>
                <a:cs typeface="Times New Roman"/>
              </a:rPr>
              <a:t>che perse la </a:t>
            </a:r>
            <a:r>
              <a:rPr sz="1200" spc="-5" dirty="0">
                <a:latin typeface="Times New Roman"/>
                <a:cs typeface="Times New Roman"/>
              </a:rPr>
              <a:t>testa 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quasi  </a:t>
            </a:r>
            <a:r>
              <a:rPr sz="1200" spc="-5" dirty="0">
                <a:latin typeface="Times New Roman"/>
                <a:cs typeface="Times New Roman"/>
              </a:rPr>
              <a:t>annegata </a:t>
            </a:r>
            <a:r>
              <a:rPr sz="1200" dirty="0">
                <a:latin typeface="Times New Roman"/>
                <a:cs typeface="Times New Roman"/>
              </a:rPr>
              <a:t>tentando di </a:t>
            </a:r>
            <a:r>
              <a:rPr sz="1200" spc="-5" dirty="0">
                <a:latin typeface="Times New Roman"/>
                <a:cs typeface="Times New Roman"/>
              </a:rPr>
              <a:t>camminare sull’acqua, fu </a:t>
            </a:r>
            <a:r>
              <a:rPr sz="1200" dirty="0">
                <a:latin typeface="Times New Roman"/>
                <a:cs typeface="Times New Roman"/>
              </a:rPr>
              <a:t>mandata via </a:t>
            </a:r>
            <a:r>
              <a:rPr sz="1200" spc="-5" dirty="0">
                <a:latin typeface="Times New Roman"/>
                <a:cs typeface="Times New Roman"/>
              </a:rPr>
              <a:t>dai suoi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515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nascita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(1351.5) 122:8.1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notte </a:t>
            </a:r>
            <a:r>
              <a:rPr sz="1200" spc="-5" dirty="0">
                <a:latin typeface="Times New Roman"/>
                <a:cs typeface="Times New Roman"/>
              </a:rPr>
              <a:t>Maria fu agitata, cosicché nessuno </a:t>
            </a:r>
            <a:r>
              <a:rPr sz="1200" dirty="0">
                <a:latin typeface="Times New Roman"/>
                <a:cs typeface="Times New Roman"/>
              </a:rPr>
              <a:t>di loro dormì molto. </a:t>
            </a:r>
            <a:r>
              <a:rPr sz="1200" spc="-5" dirty="0">
                <a:latin typeface="Times New Roman"/>
                <a:cs typeface="Times New Roman"/>
              </a:rPr>
              <a:t>Al levare del giorno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dolori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parto si  manifestarono nettamente,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del 21 </a:t>
            </a:r>
            <a:r>
              <a:rPr sz="1200" spc="-5" dirty="0">
                <a:latin typeface="Times New Roman"/>
                <a:cs typeface="Times New Roman"/>
              </a:rPr>
              <a:t>agosto dell’anno </a:t>
            </a:r>
            <a:r>
              <a:rPr sz="1200" dirty="0">
                <a:latin typeface="Times New Roman"/>
                <a:cs typeface="Times New Roman"/>
              </a:rPr>
              <a:t>7 a.C., </a:t>
            </a:r>
            <a:r>
              <a:rPr sz="1200" spc="-5" dirty="0">
                <a:latin typeface="Times New Roman"/>
                <a:cs typeface="Times New Roman"/>
              </a:rPr>
              <a:t>con l’aiuto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gentile assistenza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compagne  di </a:t>
            </a:r>
            <a:r>
              <a:rPr sz="1200" spc="-5" dirty="0">
                <a:latin typeface="Times New Roman"/>
                <a:cs typeface="Times New Roman"/>
              </a:rPr>
              <a:t>viaggio,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partorì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maschio. </a:t>
            </a:r>
            <a:r>
              <a:rPr sz="1200" dirty="0">
                <a:latin typeface="Times New Roman"/>
                <a:cs typeface="Times New Roman"/>
              </a:rPr>
              <a:t>Gesù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al mondo; </a:t>
            </a:r>
            <a:r>
              <a:rPr sz="1200" spc="-5" dirty="0">
                <a:latin typeface="Times New Roman"/>
                <a:cs typeface="Times New Roman"/>
              </a:rPr>
              <a:t>egli fu avvolto </a:t>
            </a:r>
            <a:r>
              <a:rPr sz="1200" dirty="0">
                <a:latin typeface="Times New Roman"/>
                <a:cs typeface="Times New Roman"/>
              </a:rPr>
              <a:t>nei panni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Maria aveva portato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tale possibile circostanza e </a:t>
            </a:r>
            <a:r>
              <a:rPr sz="1200" spc="-5" dirty="0">
                <a:latin typeface="Times New Roman"/>
                <a:cs typeface="Times New Roman"/>
              </a:rPr>
              <a:t>fu adagiato </a:t>
            </a:r>
            <a:r>
              <a:rPr sz="1200" dirty="0">
                <a:latin typeface="Times New Roman"/>
                <a:cs typeface="Times New Roman"/>
              </a:rPr>
              <a:t>in una vicina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mangiatoia.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05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(1351.6) 122:8.2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promesso era </a:t>
            </a:r>
            <a:r>
              <a:rPr sz="1200" dirty="0">
                <a:latin typeface="Times New Roman"/>
                <a:cs typeface="Times New Roman"/>
              </a:rPr>
              <a:t>nato </a:t>
            </a:r>
            <a:r>
              <a:rPr sz="1200" spc="-5" dirty="0">
                <a:latin typeface="Times New Roman"/>
                <a:cs typeface="Times New Roman"/>
              </a:rPr>
              <a:t>esattamente nella stessa </a:t>
            </a:r>
            <a:r>
              <a:rPr sz="1200" dirty="0">
                <a:latin typeface="Times New Roman"/>
                <a:cs typeface="Times New Roman"/>
              </a:rPr>
              <a:t>maniera in cui </a:t>
            </a:r>
            <a:r>
              <a:rPr sz="1200" spc="-5" dirty="0">
                <a:latin typeface="Times New Roman"/>
                <a:cs typeface="Times New Roman"/>
              </a:rPr>
              <a:t>sono venuti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prima e dopo  </a:t>
            </a:r>
            <a:r>
              <a:rPr sz="1200" spc="-5" dirty="0">
                <a:latin typeface="Times New Roman"/>
                <a:cs typeface="Times New Roman"/>
              </a:rPr>
              <a:t>quel giorno;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all’ottavo giorno, secondo </a:t>
            </a:r>
            <a:r>
              <a:rPr sz="1200" dirty="0">
                <a:latin typeface="Times New Roman"/>
                <a:cs typeface="Times New Roman"/>
              </a:rPr>
              <a:t>la pratica </a:t>
            </a:r>
            <a:r>
              <a:rPr sz="1200" spc="-5" dirty="0">
                <a:latin typeface="Times New Roman"/>
                <a:cs typeface="Times New Roman"/>
              </a:rPr>
              <a:t>ebraica, egli fu circonciso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ufficialmente Joshua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(Gesù).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7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(1351.7) 122:8.3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Giuseppe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la sua iscrizione. </a:t>
            </a:r>
            <a:r>
              <a:rPr sz="1200" spc="-5" dirty="0">
                <a:latin typeface="Times New Roman"/>
                <a:cs typeface="Times New Roman"/>
              </a:rPr>
              <a:t>Incontrato </a:t>
            </a:r>
            <a:r>
              <a:rPr sz="1200" dirty="0">
                <a:latin typeface="Times New Roman"/>
                <a:cs typeface="Times New Roman"/>
              </a:rPr>
              <a:t>un uomo con </a:t>
            </a:r>
            <a:r>
              <a:rPr sz="1200" spc="-5" dirty="0">
                <a:latin typeface="Times New Roman"/>
                <a:cs typeface="Times New Roman"/>
              </a:rPr>
              <a:t>cui essi avevano conversato 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sere </a:t>
            </a:r>
            <a:r>
              <a:rPr sz="1200" dirty="0">
                <a:latin typeface="Times New Roman"/>
                <a:cs typeface="Times New Roman"/>
              </a:rPr>
              <a:t>prima a </a:t>
            </a:r>
            <a:r>
              <a:rPr sz="1200" spc="-5" dirty="0">
                <a:latin typeface="Times New Roman"/>
                <a:cs typeface="Times New Roman"/>
              </a:rPr>
              <a:t>Gerico, Giuseppe fu </a:t>
            </a:r>
            <a:r>
              <a:rPr sz="1200" dirty="0">
                <a:latin typeface="Times New Roman"/>
                <a:cs typeface="Times New Roman"/>
              </a:rPr>
              <a:t>condotto da lui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un amico </a:t>
            </a:r>
            <a:r>
              <a:rPr sz="1200" spc="-5" dirty="0">
                <a:latin typeface="Times New Roman"/>
                <a:cs typeface="Times New Roman"/>
              </a:rPr>
              <a:t>benestante che </a:t>
            </a:r>
            <a:r>
              <a:rPr sz="1200" dirty="0">
                <a:latin typeface="Times New Roman"/>
                <a:cs typeface="Times New Roman"/>
              </a:rPr>
              <a:t>occupava una </a:t>
            </a:r>
            <a:r>
              <a:rPr sz="1200" spc="-5" dirty="0">
                <a:latin typeface="Times New Roman"/>
                <a:cs typeface="Times New Roman"/>
              </a:rPr>
              <a:t>camera nella </a:t>
            </a:r>
            <a:r>
              <a:rPr sz="1200" dirty="0">
                <a:latin typeface="Times New Roman"/>
                <a:cs typeface="Times New Roman"/>
              </a:rPr>
              <a:t>locanda e che </a:t>
            </a:r>
            <a:r>
              <a:rPr sz="1200" spc="-5" dirty="0">
                <a:latin typeface="Times New Roman"/>
                <a:cs typeface="Times New Roman"/>
              </a:rPr>
              <a:t>si  disse felice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scambiare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alloggio con quello della coppia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Quel pomeriggio essi si spostarono nella </a:t>
            </a:r>
            <a:r>
              <a:rPr sz="1200" spc="5" dirty="0">
                <a:latin typeface="Times New Roman"/>
                <a:cs typeface="Times New Roman"/>
              </a:rPr>
              <a:t>locanda </a:t>
            </a:r>
            <a:r>
              <a:rPr sz="1200" dirty="0">
                <a:latin typeface="Times New Roman"/>
                <a:cs typeface="Times New Roman"/>
              </a:rPr>
              <a:t>dove 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settimane,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trovarono </a:t>
            </a:r>
            <a:r>
              <a:rPr sz="1200" spc="-5" dirty="0">
                <a:latin typeface="Times New Roman"/>
                <a:cs typeface="Times New Roman"/>
              </a:rPr>
              <a:t>alloggio </a:t>
            </a:r>
            <a:r>
              <a:rPr sz="1200" dirty="0">
                <a:latin typeface="Times New Roman"/>
                <a:cs typeface="Times New Roman"/>
              </a:rPr>
              <a:t>nella casa di un lontano </a:t>
            </a:r>
            <a:r>
              <a:rPr sz="1200" spc="-5" dirty="0">
                <a:latin typeface="Times New Roman"/>
                <a:cs typeface="Times New Roman"/>
              </a:rPr>
              <a:t>parente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Giuseppe.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8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(1351.8) 122:8.4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giorno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Maria mandò </a:t>
            </a:r>
            <a:r>
              <a:rPr sz="1200" dirty="0">
                <a:latin typeface="Times New Roman"/>
                <a:cs typeface="Times New Roman"/>
              </a:rPr>
              <a:t>a dire </a:t>
            </a:r>
            <a:r>
              <a:rPr sz="1200" spc="-5" dirty="0">
                <a:latin typeface="Times New Roman"/>
                <a:cs typeface="Times New Roman"/>
              </a:rPr>
              <a:t>ad Elisabetta che suo figlio era nato,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costei </a:t>
            </a:r>
            <a:r>
              <a:rPr sz="1200" dirty="0">
                <a:latin typeface="Times New Roman"/>
                <a:cs typeface="Times New Roman"/>
              </a:rPr>
              <a:t>le aveva  risposto invitando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a recarsi a Gerusalemme </a:t>
            </a:r>
            <a:r>
              <a:rPr sz="1200" spc="-5" dirty="0">
                <a:latin typeface="Times New Roman"/>
                <a:cs typeface="Times New Roman"/>
              </a:rPr>
              <a:t>per parlare con Zaccaria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faccende.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settimana seguente  </a:t>
            </a:r>
            <a:r>
              <a:rPr sz="1200" spc="-5" dirty="0">
                <a:latin typeface="Times New Roman"/>
                <a:cs typeface="Times New Roman"/>
              </a:rPr>
              <a:t>Giuseppe 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conferire con Zaccaria. Zaccaria ed Elisabetta avevano entrambi acquisito </a:t>
            </a:r>
            <a:r>
              <a:rPr sz="1200" dirty="0">
                <a:latin typeface="Times New Roman"/>
                <a:cs typeface="Times New Roman"/>
              </a:rPr>
              <a:t>la convinzione  </a:t>
            </a:r>
            <a:r>
              <a:rPr sz="1200" spc="-5" dirty="0">
                <a:latin typeface="Times New Roman"/>
                <a:cs typeface="Times New Roman"/>
              </a:rPr>
              <a:t>sincera che Gesù dovesse realmente </a:t>
            </a:r>
            <a:r>
              <a:rPr sz="1200" dirty="0">
                <a:latin typeface="Times New Roman"/>
                <a:cs typeface="Times New Roman"/>
              </a:rPr>
              <a:t>diventare il liberatore </a:t>
            </a:r>
            <a:r>
              <a:rPr sz="1200" spc="-5" dirty="0">
                <a:latin typeface="Times New Roman"/>
                <a:cs typeface="Times New Roman"/>
              </a:rPr>
              <a:t>degli Ebrei,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e che il loro </a:t>
            </a:r>
            <a:r>
              <a:rPr sz="1200" spc="-5" dirty="0">
                <a:latin typeface="Times New Roman"/>
                <a:cs typeface="Times New Roman"/>
              </a:rPr>
              <a:t>figlio Giovanni </a:t>
            </a:r>
            <a:r>
              <a:rPr sz="1200" dirty="0">
                <a:latin typeface="Times New Roman"/>
                <a:cs typeface="Times New Roman"/>
              </a:rPr>
              <a:t>sarebbe divenuto il  </a:t>
            </a:r>
            <a:r>
              <a:rPr sz="1200" spc="-5" dirty="0">
                <a:latin typeface="Times New Roman"/>
                <a:cs typeface="Times New Roman"/>
              </a:rPr>
              <a:t>capo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assistenti,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braccio </a:t>
            </a:r>
            <a:r>
              <a:rPr sz="1200" dirty="0">
                <a:latin typeface="Times New Roman"/>
                <a:cs typeface="Times New Roman"/>
              </a:rPr>
              <a:t>destro del destino. </a:t>
            </a:r>
            <a:r>
              <a:rPr sz="1200" spc="-5" dirty="0">
                <a:latin typeface="Times New Roman"/>
                <a:cs typeface="Times New Roman"/>
              </a:rPr>
              <a:t>E poiché Maria </a:t>
            </a:r>
            <a:r>
              <a:rPr sz="1200" dirty="0">
                <a:latin typeface="Times New Roman"/>
                <a:cs typeface="Times New Roman"/>
              </a:rPr>
              <a:t>condivideva le </a:t>
            </a:r>
            <a:r>
              <a:rPr sz="1200" spc="-5" dirty="0">
                <a:latin typeface="Times New Roman"/>
                <a:cs typeface="Times New Roman"/>
              </a:rPr>
              <a:t>stesse idee,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difficile </a:t>
            </a:r>
            <a:r>
              <a:rPr sz="1200" dirty="0">
                <a:latin typeface="Times New Roman"/>
                <a:cs typeface="Times New Roman"/>
              </a:rPr>
              <a:t>persuadere 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la Città di Davide, </a:t>
            </a:r>
            <a:r>
              <a:rPr sz="1200" spc="-5" dirty="0">
                <a:latin typeface="Times New Roman"/>
                <a:cs typeface="Times New Roman"/>
              </a:rPr>
              <a:t>affinché Gesù potesse crescere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sul </a:t>
            </a:r>
            <a:r>
              <a:rPr sz="1200" dirty="0">
                <a:latin typeface="Times New Roman"/>
                <a:cs typeface="Times New Roman"/>
              </a:rPr>
              <a:t>trono  di tutto </a:t>
            </a:r>
            <a:r>
              <a:rPr sz="1200" spc="-5" dirty="0">
                <a:latin typeface="Times New Roman"/>
                <a:cs typeface="Times New Roman"/>
              </a:rPr>
              <a:t>Israele. Di conseguenza essi rimasero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 per </a:t>
            </a:r>
            <a:r>
              <a:rPr sz="1200" dirty="0">
                <a:latin typeface="Times New Roman"/>
                <a:cs typeface="Times New Roman"/>
              </a:rPr>
              <a:t>più di un anno, </a:t>
            </a:r>
            <a:r>
              <a:rPr sz="1200" spc="-5" dirty="0">
                <a:latin typeface="Times New Roman"/>
                <a:cs typeface="Times New Roman"/>
              </a:rPr>
              <a:t>mentre nel frattempo Giuseppe si occupava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alcuni  </a:t>
            </a:r>
            <a:r>
              <a:rPr sz="1200" spc="-5" dirty="0">
                <a:latin typeface="Times New Roman"/>
                <a:cs typeface="Times New Roman"/>
              </a:rPr>
              <a:t>lavori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carpenteria.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101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841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(1666.4) 148:8.5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convertito di </a:t>
            </a:r>
            <a:r>
              <a:rPr sz="1200" spc="-5" dirty="0">
                <a:latin typeface="Times New Roman"/>
                <a:cs typeface="Times New Roman"/>
              </a:rPr>
              <a:t>Gerusalemme, Abramo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Fariseo, </a:t>
            </a:r>
            <a:r>
              <a:rPr sz="1200" dirty="0">
                <a:latin typeface="Times New Roman"/>
                <a:cs typeface="Times New Roman"/>
              </a:rPr>
              <a:t>donò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beni </a:t>
            </a:r>
            <a:r>
              <a:rPr sz="1200" spc="-5" dirty="0">
                <a:latin typeface="Times New Roman"/>
                <a:cs typeface="Times New Roman"/>
              </a:rPr>
              <a:t>terreni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tesoro apostolico, </a:t>
            </a:r>
            <a:r>
              <a:rPr sz="1200" dirty="0">
                <a:latin typeface="Times New Roman"/>
                <a:cs typeface="Times New Roman"/>
              </a:rPr>
              <a:t>e questo  </a:t>
            </a:r>
            <a:r>
              <a:rPr sz="1200" spc="-5" dirty="0">
                <a:latin typeface="Times New Roman"/>
                <a:cs typeface="Times New Roman"/>
              </a:rPr>
              <a:t>apporto 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possibile l’immediato invio in missione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cento evangelisti recentemente </a:t>
            </a:r>
            <a:r>
              <a:rPr sz="1200" dirty="0">
                <a:latin typeface="Times New Roman"/>
                <a:cs typeface="Times New Roman"/>
              </a:rPr>
              <a:t>istruiti.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già annunciato </a:t>
            </a:r>
            <a:r>
              <a:rPr sz="1200" dirty="0">
                <a:latin typeface="Times New Roman"/>
                <a:cs typeface="Times New Roman"/>
              </a:rPr>
              <a:t>la chiusura </a:t>
            </a:r>
            <a:r>
              <a:rPr sz="1200" spc="-5" dirty="0">
                <a:latin typeface="Times New Roman"/>
                <a:cs typeface="Times New Roman"/>
              </a:rPr>
              <a:t>del campo,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preparò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rientrare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seguire gli evangelisti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guarigione del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paralitico</a:t>
            </a:r>
            <a:endParaRPr sz="1600">
              <a:latin typeface="Times New Roman"/>
              <a:cs typeface="Times New Roman"/>
            </a:endParaRPr>
          </a:p>
          <a:p>
            <a:pPr marL="63500" marR="12700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(1666.5) 148:9.1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venerdì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1° </a:t>
            </a:r>
            <a:r>
              <a:rPr sz="1200" spc="-5" dirty="0">
                <a:latin typeface="Times New Roman"/>
                <a:cs typeface="Times New Roman"/>
              </a:rPr>
              <a:t>ottobre,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teneva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riunione con gli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gli evangelisti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responsabili dell’accampamento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smantellamento,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sei 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seduti </a:t>
            </a:r>
            <a:r>
              <a:rPr sz="1200" dirty="0">
                <a:latin typeface="Times New Roman"/>
                <a:cs typeface="Times New Roman"/>
              </a:rPr>
              <a:t>in prima </a:t>
            </a:r>
            <a:r>
              <a:rPr sz="1200" spc="-5" dirty="0">
                <a:latin typeface="Times New Roman"/>
                <a:cs typeface="Times New Roman"/>
              </a:rPr>
              <a:t>fila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assemblea nella </a:t>
            </a:r>
            <a:r>
              <a:rPr sz="1200" dirty="0">
                <a:latin typeface="Times New Roman"/>
                <a:cs typeface="Times New Roman"/>
              </a:rPr>
              <a:t>spaziosa </a:t>
            </a:r>
            <a:r>
              <a:rPr sz="1200" spc="-5" dirty="0">
                <a:latin typeface="Times New Roman"/>
                <a:cs typeface="Times New Roman"/>
              </a:rPr>
              <a:t>ed ingrandita </a:t>
            </a:r>
            <a:r>
              <a:rPr sz="1200" dirty="0">
                <a:latin typeface="Times New Roman"/>
                <a:cs typeface="Times New Roman"/>
              </a:rPr>
              <a:t>sala posta nella </a:t>
            </a:r>
            <a:r>
              <a:rPr sz="1200" spc="-5" dirty="0">
                <a:latin typeface="Times New Roman"/>
                <a:cs typeface="Times New Roman"/>
              </a:rPr>
              <a:t>parte anteriore della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avvenne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strani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straordinari </a:t>
            </a:r>
            <a:r>
              <a:rPr sz="1200" dirty="0">
                <a:latin typeface="Times New Roman"/>
                <a:cs typeface="Times New Roman"/>
              </a:rPr>
              <a:t>episodi di tutta la 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in questo momento </a:t>
            </a:r>
            <a:r>
              <a:rPr sz="1200" spc="-5" dirty="0">
                <a:latin typeface="Times New Roman"/>
                <a:cs typeface="Times New Roman"/>
              </a:rPr>
              <a:t>stava parlando </a:t>
            </a:r>
            <a:r>
              <a:rPr sz="1200" dirty="0">
                <a:latin typeface="Times New Roman"/>
                <a:cs typeface="Times New Roman"/>
              </a:rPr>
              <a:t>in piedi in questa </a:t>
            </a:r>
            <a:r>
              <a:rPr sz="1200" spc="-5" dirty="0">
                <a:latin typeface="Times New Roman"/>
                <a:cs typeface="Times New Roman"/>
              </a:rPr>
              <a:t>ampia </a:t>
            </a:r>
            <a:r>
              <a:rPr sz="1200" spc="5" dirty="0">
                <a:latin typeface="Times New Roman"/>
                <a:cs typeface="Times New Roman"/>
              </a:rPr>
              <a:t>sala, </a:t>
            </a:r>
            <a:r>
              <a:rPr sz="1200" spc="-5" dirty="0">
                <a:latin typeface="Times New Roman"/>
                <a:cs typeface="Times New Roman"/>
              </a:rPr>
              <a:t>che  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costruita per </a:t>
            </a:r>
            <a:r>
              <a:rPr sz="1200" dirty="0">
                <a:latin typeface="Times New Roman"/>
                <a:cs typeface="Times New Roman"/>
              </a:rPr>
              <a:t>ospitare </a:t>
            </a:r>
            <a:r>
              <a:rPr sz="1200" spc="-5" dirty="0">
                <a:latin typeface="Times New Roman"/>
                <a:cs typeface="Times New Roman"/>
              </a:rPr>
              <a:t>queste riunioni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stagione delle piogge.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casa era completamente </a:t>
            </a:r>
            <a:r>
              <a:rPr sz="1200" spc="-5" dirty="0">
                <a:latin typeface="Times New Roman"/>
                <a:cs typeface="Times New Roman"/>
              </a:rPr>
              <a:t>circondata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gran 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che tendevano l’orecchio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qualche parte </a:t>
            </a:r>
            <a:r>
              <a:rPr sz="1200" spc="-5" dirty="0">
                <a:latin typeface="Times New Roman"/>
                <a:cs typeface="Times New Roman"/>
              </a:rPr>
              <a:t>del discorso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(1666.6) 148:9.2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era così </a:t>
            </a:r>
            <a:r>
              <a:rPr sz="1200" dirty="0">
                <a:latin typeface="Times New Roman"/>
                <a:cs typeface="Times New Roman"/>
              </a:rPr>
              <a:t>affollata di gente e </a:t>
            </a:r>
            <a:r>
              <a:rPr sz="1200" spc="-5" dirty="0">
                <a:latin typeface="Times New Roman"/>
                <a:cs typeface="Times New Roman"/>
              </a:rPr>
              <a:t>completamente circondata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ascoltatori </a:t>
            </a:r>
            <a:r>
              <a:rPr sz="1200" dirty="0">
                <a:latin typeface="Times New Roman"/>
                <a:cs typeface="Times New Roman"/>
              </a:rPr>
              <a:t>ferventi, un uomo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afflitto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paralisi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Cafarnao su </a:t>
            </a:r>
            <a:r>
              <a:rPr sz="1200" dirty="0">
                <a:latin typeface="Times New Roman"/>
                <a:cs typeface="Times New Roman"/>
              </a:rPr>
              <a:t>un lettino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amici. Questo paralitico </a:t>
            </a:r>
            <a:r>
              <a:rPr sz="1200" dirty="0">
                <a:latin typeface="Times New Roman"/>
                <a:cs typeface="Times New Roman"/>
              </a:rPr>
              <a:t>aveva sentito dire </a:t>
            </a:r>
            <a:r>
              <a:rPr sz="1200" spc="-5" dirty="0">
                <a:latin typeface="Times New Roman"/>
                <a:cs typeface="Times New Roman"/>
              </a:rPr>
              <a:t>che Gesù stava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lasciare Betsaida,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con Aaron il </a:t>
            </a:r>
            <a:r>
              <a:rPr sz="1200" spc="-5" dirty="0">
                <a:latin typeface="Times New Roman"/>
                <a:cs typeface="Times New Roman"/>
              </a:rPr>
              <a:t>tagliapietre, </a:t>
            </a:r>
            <a:r>
              <a:rPr sz="1200" dirty="0">
                <a:latin typeface="Times New Roman"/>
                <a:cs typeface="Times New Roman"/>
              </a:rPr>
              <a:t>che era stato </a:t>
            </a:r>
            <a:r>
              <a:rPr sz="1200" spc="-5" dirty="0">
                <a:latin typeface="Times New Roman"/>
                <a:cs typeface="Times New Roman"/>
              </a:rPr>
              <a:t>recentemente guarito, decise </a:t>
            </a:r>
            <a:r>
              <a:rPr sz="1200" dirty="0">
                <a:latin typeface="Times New Roman"/>
                <a:cs typeface="Times New Roman"/>
              </a:rPr>
              <a:t>di farsi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guarigione.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amici tentarono </a:t>
            </a:r>
            <a:r>
              <a:rPr sz="1200" dirty="0">
                <a:latin typeface="Times New Roman"/>
                <a:cs typeface="Times New Roman"/>
              </a:rPr>
              <a:t>di entrare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porta anteriore che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 posteriore,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troppa </a:t>
            </a:r>
            <a:r>
              <a:rPr sz="1200" spc="-5" dirty="0">
                <a:latin typeface="Times New Roman"/>
                <a:cs typeface="Times New Roman"/>
              </a:rPr>
              <a:t>gente ammassata. Tuttavia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paralitico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sconfitta. Egli incaricò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 di </a:t>
            </a:r>
            <a:r>
              <a:rPr sz="1200" spc="-5" dirty="0">
                <a:latin typeface="Times New Roman"/>
                <a:cs typeface="Times New Roman"/>
              </a:rPr>
              <a:t>procurarsi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scale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salirono </a:t>
            </a:r>
            <a:r>
              <a:rPr sz="1200" spc="-5" dirty="0">
                <a:latin typeface="Times New Roman"/>
                <a:cs typeface="Times New Roman"/>
              </a:rPr>
              <a:t>sul tetto della </a:t>
            </a:r>
            <a:r>
              <a:rPr sz="1200" dirty="0">
                <a:latin typeface="Times New Roman"/>
                <a:cs typeface="Times New Roman"/>
              </a:rPr>
              <a:t>sala in cui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parlando, </a:t>
            </a:r>
            <a:r>
              <a:rPr sz="1200" dirty="0">
                <a:latin typeface="Times New Roman"/>
                <a:cs typeface="Times New Roman"/>
              </a:rPr>
              <a:t>e dopo aver tolto le </a:t>
            </a:r>
            <a:r>
              <a:rPr sz="1200" spc="-5" dirty="0">
                <a:latin typeface="Times New Roman"/>
                <a:cs typeface="Times New Roman"/>
              </a:rPr>
              <a:t>tegole, </a:t>
            </a:r>
            <a:r>
              <a:rPr sz="1200" dirty="0">
                <a:latin typeface="Times New Roman"/>
                <a:cs typeface="Times New Roman"/>
              </a:rPr>
              <a:t>calarono  </a:t>
            </a:r>
            <a:r>
              <a:rPr sz="1200" spc="-5" dirty="0">
                <a:latin typeface="Times New Roman"/>
                <a:cs typeface="Times New Roman"/>
              </a:rPr>
              <a:t>audacemente </a:t>
            </a:r>
            <a:r>
              <a:rPr sz="1200" dirty="0">
                <a:latin typeface="Times New Roman"/>
                <a:cs typeface="Times New Roman"/>
              </a:rPr>
              <a:t>l’uomo ammalato </a:t>
            </a:r>
            <a:r>
              <a:rPr sz="1200" spc="-5" dirty="0">
                <a:latin typeface="Times New Roman"/>
                <a:cs typeface="Times New Roman"/>
              </a:rPr>
              <a:t>sul suo letto con delle corde </a:t>
            </a:r>
            <a:r>
              <a:rPr sz="1200" dirty="0">
                <a:latin typeface="Times New Roman"/>
                <a:cs typeface="Times New Roman"/>
              </a:rPr>
              <a:t>fino a che </a:t>
            </a:r>
            <a:r>
              <a:rPr sz="1200" spc="-5" dirty="0">
                <a:latin typeface="Times New Roman"/>
                <a:cs typeface="Times New Roman"/>
              </a:rPr>
              <a:t>l’afflitto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sul pavimento proprio davanti 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 marL="63500" marR="28956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vide quello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fatto, </a:t>
            </a:r>
            <a:r>
              <a:rPr sz="1200" spc="-5" dirty="0">
                <a:latin typeface="Times New Roman"/>
                <a:cs typeface="Times New Roman"/>
              </a:rPr>
              <a:t>cessò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quelli che erano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sala </a:t>
            </a:r>
            <a:r>
              <a:rPr sz="1200" spc="-5" dirty="0">
                <a:latin typeface="Times New Roman"/>
                <a:cs typeface="Times New Roman"/>
              </a:rPr>
              <a:t>si meravigliarono </a:t>
            </a:r>
            <a:r>
              <a:rPr sz="1200" spc="1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perseveranza del malato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amici. Disse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paralitico: “Maestro, non vorrei disturbare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 determinato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guarito.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ricevettero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e dimenticarono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3240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36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insegnamento.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 essere guarito per servire nel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regno dei cieli.” Ora, </a:t>
            </a:r>
            <a:r>
              <a:rPr sz="1200" dirty="0">
                <a:latin typeface="Times New Roman"/>
                <a:cs typeface="Times New Roman"/>
              </a:rPr>
              <a:t>benché l’infermità di quest’uomo </a:t>
            </a:r>
            <a:r>
              <a:rPr sz="1200" spc="-5" dirty="0">
                <a:latin typeface="Times New Roman"/>
                <a:cs typeface="Times New Roman"/>
              </a:rPr>
              <a:t>fosse stata </a:t>
            </a:r>
            <a:r>
              <a:rPr sz="1200" dirty="0">
                <a:latin typeface="Times New Roman"/>
                <a:cs typeface="Times New Roman"/>
              </a:rPr>
              <a:t>causata  </a:t>
            </a:r>
            <a:r>
              <a:rPr sz="1200" spc="-5" dirty="0">
                <a:latin typeface="Times New Roman"/>
                <a:cs typeface="Times New Roman"/>
              </a:rPr>
              <a:t>dalla sua vita dissoluta, Gesù, vedendo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fede, disse </a:t>
            </a:r>
            <a:r>
              <a:rPr sz="1200" spc="-5" dirty="0">
                <a:latin typeface="Times New Roman"/>
                <a:cs typeface="Times New Roman"/>
              </a:rPr>
              <a:t>al paralitico: “Figlio,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temere;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peccati sono perdonati.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fede  </a:t>
            </a:r>
            <a:r>
              <a:rPr sz="1200" dirty="0">
                <a:latin typeface="Times New Roman"/>
                <a:cs typeface="Times New Roman"/>
              </a:rPr>
              <a:t>ti</a:t>
            </a:r>
            <a:r>
              <a:rPr sz="1200" spc="-5" dirty="0">
                <a:latin typeface="Times New Roman"/>
                <a:cs typeface="Times New Roman"/>
              </a:rPr>
              <a:t> salverà.”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(1667.1) 148:9.3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con gli altri 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legisti </a:t>
            </a:r>
            <a:r>
              <a:rPr sz="1200" dirty="0">
                <a:latin typeface="Times New Roman"/>
                <a:cs typeface="Times New Roman"/>
              </a:rPr>
              <a:t>seduti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loro, udirono questa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 cominciarono </a:t>
            </a:r>
            <a:r>
              <a:rPr sz="1200" dirty="0">
                <a:latin typeface="Times New Roman"/>
                <a:cs typeface="Times New Roman"/>
              </a:rPr>
              <a:t>a dirsi: “Come osa </a:t>
            </a:r>
            <a:r>
              <a:rPr sz="1200" spc="-5" dirty="0">
                <a:latin typeface="Times New Roman"/>
                <a:cs typeface="Times New Roman"/>
              </a:rPr>
              <a:t>quest’uomo parlare così? Non capisce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blasfeme? Chi può </a:t>
            </a:r>
            <a:r>
              <a:rPr sz="1200" spc="-5" dirty="0">
                <a:latin typeface="Times New Roman"/>
                <a:cs typeface="Times New Roman"/>
              </a:rPr>
              <a:t>perdonare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peccato se </a:t>
            </a:r>
            <a:r>
              <a:rPr sz="1200" dirty="0">
                <a:latin typeface="Times New Roman"/>
                <a:cs typeface="Times New Roman"/>
              </a:rPr>
              <a:t>non Dio?” </a:t>
            </a:r>
            <a:r>
              <a:rPr sz="1200" spc="-5" dirty="0">
                <a:latin typeface="Times New Roman"/>
                <a:cs typeface="Times New Roman"/>
              </a:rPr>
              <a:t>Gesù, percependo nel 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essi ragionavano così </a:t>
            </a:r>
            <a:r>
              <a:rPr sz="1200" dirty="0">
                <a:latin typeface="Times New Roman"/>
                <a:cs typeface="Times New Roman"/>
              </a:rPr>
              <a:t>nella loro mente e tra di </a:t>
            </a:r>
            <a:r>
              <a:rPr sz="1200" spc="-5" dirty="0">
                <a:latin typeface="Times New Roman"/>
                <a:cs typeface="Times New Roman"/>
              </a:rPr>
              <a:t>loro, parlò </a:t>
            </a:r>
            <a:r>
              <a:rPr sz="1200" dirty="0">
                <a:latin typeface="Times New Roman"/>
                <a:cs typeface="Times New Roman"/>
              </a:rPr>
              <a:t>loro dicendo:  </a:t>
            </a:r>
            <a:r>
              <a:rPr sz="1200" spc="-5" dirty="0">
                <a:latin typeface="Times New Roman"/>
                <a:cs typeface="Times New Roman"/>
              </a:rPr>
              <a:t>“Perché ragionate così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cuore? </a:t>
            </a:r>
            <a:r>
              <a:rPr sz="1200" dirty="0">
                <a:latin typeface="Times New Roman"/>
                <a:cs typeface="Times New Roman"/>
              </a:rPr>
              <a:t>Chi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voi per </a:t>
            </a:r>
            <a:r>
              <a:rPr sz="1200" spc="-5" dirty="0">
                <a:latin typeface="Times New Roman"/>
                <a:cs typeface="Times New Roman"/>
              </a:rPr>
              <a:t>giudicarmi? Qual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differenza se </a:t>
            </a:r>
            <a:r>
              <a:rPr sz="1200" dirty="0">
                <a:latin typeface="Times New Roman"/>
                <a:cs typeface="Times New Roman"/>
              </a:rPr>
              <a:t>dico a </a:t>
            </a:r>
            <a:r>
              <a:rPr sz="1200" spc="-5" dirty="0">
                <a:latin typeface="Times New Roman"/>
                <a:cs typeface="Times New Roman"/>
              </a:rPr>
              <a:t>questo paralitico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peccati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perdonati,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alzati, prendi </a:t>
            </a:r>
            <a:r>
              <a:rPr sz="1200" dirty="0">
                <a:latin typeface="Times New Roman"/>
                <a:cs typeface="Times New Roman"/>
              </a:rPr>
              <a:t>il tuo letto e </a:t>
            </a:r>
            <a:r>
              <a:rPr sz="1200" spc="-5" dirty="0">
                <a:latin typeface="Times New Roman"/>
                <a:cs typeface="Times New Roman"/>
              </a:rPr>
              <a:t>cammina? Ma affinché </a:t>
            </a:r>
            <a:r>
              <a:rPr sz="1200" dirty="0">
                <a:latin typeface="Times New Roman"/>
                <a:cs typeface="Times New Roman"/>
              </a:rPr>
              <a:t>voi che siete testimoni di tutto </a:t>
            </a:r>
            <a:r>
              <a:rPr sz="1200" spc="-5" dirty="0">
                <a:latin typeface="Times New Roman"/>
                <a:cs typeface="Times New Roman"/>
              </a:rPr>
              <a:t>ciò possiate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sapere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definitivamente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e potere </a:t>
            </a:r>
            <a:r>
              <a:rPr sz="1200" spc="-5" dirty="0">
                <a:latin typeface="Times New Roman"/>
                <a:cs typeface="Times New Roman"/>
              </a:rPr>
              <a:t>sulla terra per perdonare </a:t>
            </a:r>
            <a:r>
              <a:rPr sz="1200" dirty="0">
                <a:latin typeface="Times New Roman"/>
                <a:cs typeface="Times New Roman"/>
              </a:rPr>
              <a:t>i peccati, io dirò a </a:t>
            </a:r>
            <a:r>
              <a:rPr sz="1200" spc="-5" dirty="0">
                <a:latin typeface="Times New Roman"/>
                <a:cs typeface="Times New Roman"/>
              </a:rPr>
              <a:t>quest’uomo afflitto: </a:t>
            </a:r>
            <a:r>
              <a:rPr sz="1200" dirty="0">
                <a:latin typeface="Times New Roman"/>
                <a:cs typeface="Times New Roman"/>
              </a:rPr>
              <a:t>alzati,  </a:t>
            </a:r>
            <a:r>
              <a:rPr sz="1200" spc="-5" dirty="0">
                <a:latin typeface="Times New Roman"/>
                <a:cs typeface="Times New Roman"/>
              </a:rPr>
              <a:t>prendi </a:t>
            </a:r>
            <a:r>
              <a:rPr sz="1200" dirty="0">
                <a:latin typeface="Times New Roman"/>
                <a:cs typeface="Times New Roman"/>
              </a:rPr>
              <a:t>il tuo letto e va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tua.” E quando </a:t>
            </a:r>
            <a:r>
              <a:rPr sz="1200" spc="-5" dirty="0">
                <a:latin typeface="Times New Roman"/>
                <a:cs typeface="Times New Roman"/>
              </a:rPr>
              <a:t>Gesù ebbe parlato </a:t>
            </a:r>
            <a:r>
              <a:rPr sz="1200" dirty="0">
                <a:latin typeface="Times New Roman"/>
                <a:cs typeface="Times New Roman"/>
              </a:rPr>
              <a:t>così, il </a:t>
            </a:r>
            <a:r>
              <a:rPr sz="1200" spc="-5" dirty="0">
                <a:latin typeface="Times New Roman"/>
                <a:cs typeface="Times New Roman"/>
              </a:rPr>
              <a:t>paralitico si </a:t>
            </a:r>
            <a:r>
              <a:rPr sz="1200" dirty="0">
                <a:latin typeface="Times New Roman"/>
                <a:cs typeface="Times New Roman"/>
              </a:rPr>
              <a:t>alzò, e </a:t>
            </a:r>
            <a:r>
              <a:rPr sz="1200" spc="-5" dirty="0">
                <a:latin typeface="Times New Roman"/>
                <a:cs typeface="Times New Roman"/>
              </a:rPr>
              <a:t>mentre gli astanti gli </a:t>
            </a:r>
            <a:r>
              <a:rPr sz="1200" dirty="0">
                <a:latin typeface="Times New Roman"/>
                <a:cs typeface="Times New Roman"/>
              </a:rPr>
              <a:t>aprivano un </a:t>
            </a:r>
            <a:r>
              <a:rPr sz="1200" spc="-5" dirty="0">
                <a:latin typeface="Times New Roman"/>
                <a:cs typeface="Times New Roman"/>
              </a:rPr>
              <a:t>varco,  egli </a:t>
            </a:r>
            <a:r>
              <a:rPr sz="1200" dirty="0">
                <a:latin typeface="Times New Roman"/>
                <a:cs typeface="Times New Roman"/>
              </a:rPr>
              <a:t>uscì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tutti loro. 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furono stupefatti. Pietro </a:t>
            </a:r>
            <a:r>
              <a:rPr sz="1200" spc="-5" dirty="0">
                <a:latin typeface="Times New Roman"/>
                <a:cs typeface="Times New Roman"/>
              </a:rPr>
              <a:t>congedò l’assemblea, mentre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pregavano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glorificavano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confessando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visto prima </a:t>
            </a:r>
            <a:r>
              <a:rPr sz="1200" spc="-5" dirty="0">
                <a:latin typeface="Times New Roman"/>
                <a:cs typeface="Times New Roman"/>
              </a:rPr>
              <a:t>avvenimenti così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straordinari.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(1667.2) 148:9.4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messaggeri del Sinedrio arrivarono per dire alle sei </a:t>
            </a:r>
            <a:r>
              <a:rPr sz="1200" dirty="0">
                <a:latin typeface="Times New Roman"/>
                <a:cs typeface="Times New Roman"/>
              </a:rPr>
              <a:t>spie di ritornare a </a:t>
            </a:r>
            <a:r>
              <a:rPr sz="1200" spc="-5" dirty="0">
                <a:latin typeface="Times New Roman"/>
                <a:cs typeface="Times New Roman"/>
              </a:rPr>
              <a:t>Gerusalemme.  Quando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questo messaggio, essi ebbero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acceso dibattito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loro;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terminato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discussioni, il </a:t>
            </a:r>
            <a:r>
              <a:rPr sz="1200" spc="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e  due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ritornarono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messaggeri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mentre tre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spie </a:t>
            </a:r>
            <a:r>
              <a:rPr sz="1200" spc="-5" dirty="0">
                <a:latin typeface="Times New Roman"/>
                <a:cs typeface="Times New Roman"/>
              </a:rPr>
              <a:t>farisee confessarono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 e, andando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al lago, furono </a:t>
            </a:r>
            <a:r>
              <a:rPr sz="1200" dirty="0">
                <a:latin typeface="Times New Roman"/>
                <a:cs typeface="Times New Roman"/>
              </a:rPr>
              <a:t>battezzati da Pietro </a:t>
            </a:r>
            <a:r>
              <a:rPr sz="1200" spc="-5" dirty="0">
                <a:latin typeface="Times New Roman"/>
                <a:cs typeface="Times New Roman"/>
              </a:rPr>
              <a:t>ed ammessi dagli apostoli nella </a:t>
            </a:r>
            <a:r>
              <a:rPr sz="1200" dirty="0">
                <a:latin typeface="Times New Roman"/>
                <a:cs typeface="Times New Roman"/>
              </a:rPr>
              <a:t>comunità </a:t>
            </a:r>
            <a:r>
              <a:rPr sz="1200" spc="-5" dirty="0">
                <a:latin typeface="Times New Roman"/>
                <a:cs typeface="Times New Roman"/>
              </a:rPr>
              <a:t>quali figli 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209915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149: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secondo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giro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</a:t>
            </a:r>
            <a:r>
              <a:rPr sz="2200" b="1" spc="4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predicazione</a:t>
            </a:r>
            <a:endParaRPr sz="2200">
              <a:latin typeface="Times New Roman"/>
              <a:cs typeface="Times New Roman"/>
            </a:endParaRPr>
          </a:p>
          <a:p>
            <a:pPr marL="76200" marR="12128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(1668.1) 149:0.1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di predicazione pubblica 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cominciò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3 ottobre dell’anno 28 d.C. e </a:t>
            </a:r>
            <a:r>
              <a:rPr sz="1200" spc="-5" dirty="0">
                <a:latin typeface="Times New Roman"/>
                <a:cs typeface="Times New Roman"/>
              </a:rPr>
              <a:t>continuò per  quasi </a:t>
            </a:r>
            <a:r>
              <a:rPr sz="1200" dirty="0">
                <a:latin typeface="Times New Roman"/>
                <a:cs typeface="Times New Roman"/>
              </a:rPr>
              <a:t>tre mesi, terminando il 30 di </a:t>
            </a:r>
            <a:r>
              <a:rPr sz="1200" spc="-5" dirty="0">
                <a:latin typeface="Times New Roman"/>
                <a:cs typeface="Times New Roman"/>
              </a:rPr>
              <a:t>dicembre. Parteciparono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sforzo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dodici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assistiti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5" dirty="0">
                <a:latin typeface="Times New Roman"/>
                <a:cs typeface="Times New Roman"/>
              </a:rPr>
              <a:t>corpo  </a:t>
            </a:r>
            <a:r>
              <a:rPr sz="1200" spc="-5" dirty="0">
                <a:latin typeface="Times New Roman"/>
                <a:cs typeface="Times New Roman"/>
              </a:rPr>
              <a:t>recentemente reclutato </a:t>
            </a:r>
            <a:r>
              <a:rPr sz="1200" dirty="0">
                <a:latin typeface="Times New Roman"/>
                <a:cs typeface="Times New Roman"/>
              </a:rPr>
              <a:t>di 117 </a:t>
            </a:r>
            <a:r>
              <a:rPr sz="1200" spc="-5" dirty="0">
                <a:latin typeface="Times New Roman"/>
                <a:cs typeface="Times New Roman"/>
              </a:rPr>
              <a:t>evangelisti </a:t>
            </a:r>
            <a:r>
              <a:rPr sz="1200" dirty="0">
                <a:latin typeface="Times New Roman"/>
                <a:cs typeface="Times New Roman"/>
              </a:rPr>
              <a:t>e da numerose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interessate.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giro essi visitarono Gadara, </a:t>
            </a:r>
            <a:r>
              <a:rPr sz="1200" dirty="0">
                <a:latin typeface="Times New Roman"/>
                <a:cs typeface="Times New Roman"/>
              </a:rPr>
              <a:t>Tolemaide,  </a:t>
            </a:r>
            <a:r>
              <a:rPr sz="1200" spc="-5" dirty="0">
                <a:latin typeface="Times New Roman"/>
                <a:cs typeface="Times New Roman"/>
              </a:rPr>
              <a:t>Jafia, Dabaritta, </a:t>
            </a:r>
            <a:r>
              <a:rPr sz="1200" dirty="0">
                <a:latin typeface="Times New Roman"/>
                <a:cs typeface="Times New Roman"/>
              </a:rPr>
              <a:t>Meghiddo, </a:t>
            </a:r>
            <a:r>
              <a:rPr sz="1200" spc="-5" dirty="0">
                <a:latin typeface="Times New Roman"/>
                <a:cs typeface="Times New Roman"/>
              </a:rPr>
              <a:t>Izreel, </a:t>
            </a:r>
            <a:r>
              <a:rPr sz="1200" dirty="0">
                <a:latin typeface="Times New Roman"/>
                <a:cs typeface="Times New Roman"/>
              </a:rPr>
              <a:t>Scitopoli, </a:t>
            </a:r>
            <a:r>
              <a:rPr sz="1200" spc="-5" dirty="0">
                <a:latin typeface="Times New Roman"/>
                <a:cs typeface="Times New Roman"/>
              </a:rPr>
              <a:t>Tarichea, Hippos, Gamala, </a:t>
            </a:r>
            <a:r>
              <a:rPr sz="1200" dirty="0">
                <a:latin typeface="Times New Roman"/>
                <a:cs typeface="Times New Roman"/>
              </a:rPr>
              <a:t>Betsaida-Gulia e molte </a:t>
            </a:r>
            <a:r>
              <a:rPr sz="1200" spc="-5" dirty="0">
                <a:latin typeface="Times New Roman"/>
                <a:cs typeface="Times New Roman"/>
              </a:rPr>
              <a:t>altre città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villaggi.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(1668.2) 149:0.2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partire questa </a:t>
            </a:r>
            <a:r>
              <a:rPr sz="1200" dirty="0">
                <a:latin typeface="Times New Roman"/>
                <a:cs typeface="Times New Roman"/>
              </a:rPr>
              <a:t>domenica </a:t>
            </a:r>
            <a:r>
              <a:rPr sz="1200" spc="-5" dirty="0">
                <a:latin typeface="Times New Roman"/>
                <a:cs typeface="Times New Roman"/>
              </a:rPr>
              <a:t>mattina, Andrea </a:t>
            </a:r>
            <a:r>
              <a:rPr sz="1200" dirty="0">
                <a:latin typeface="Times New Roman"/>
                <a:cs typeface="Times New Roman"/>
              </a:rPr>
              <a:t>e Pietro </a:t>
            </a:r>
            <a:r>
              <a:rPr sz="1200" spc="-5" dirty="0">
                <a:latin typeface="Times New Roman"/>
                <a:cs typeface="Times New Roman"/>
              </a:rPr>
              <a:t>chiesero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definire gli incarichi </a:t>
            </a:r>
            <a:r>
              <a:rPr sz="1200" dirty="0">
                <a:latin typeface="Times New Roman"/>
                <a:cs typeface="Times New Roman"/>
              </a:rPr>
              <a:t>dei nuovi </a:t>
            </a:r>
            <a:r>
              <a:rPr sz="1200" spc="-5" dirty="0">
                <a:latin typeface="Times New Roman"/>
                <a:cs typeface="Times New Roman"/>
              </a:rPr>
              <a:t>evangelisti, 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Maestro rifiutò </a:t>
            </a:r>
            <a:r>
              <a:rPr sz="1200" dirty="0">
                <a:latin typeface="Times New Roman"/>
                <a:cs typeface="Times New Roman"/>
              </a:rPr>
              <a:t>dicendo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sua competenza fare cose che altri potevano eseguire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accettabile.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debita  </a:t>
            </a:r>
            <a:r>
              <a:rPr sz="1200" spc="-5" dirty="0">
                <a:latin typeface="Times New Roman"/>
                <a:cs typeface="Times New Roman"/>
              </a:rPr>
              <a:t>discussione fu deciso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stabilito i </a:t>
            </a:r>
            <a:r>
              <a:rPr sz="1200" spc="-5" dirty="0">
                <a:latin typeface="Times New Roman"/>
                <a:cs typeface="Times New Roman"/>
              </a:rPr>
              <a:t>loro incarichi </a:t>
            </a:r>
            <a:r>
              <a:rPr sz="1200" dirty="0">
                <a:latin typeface="Times New Roman"/>
                <a:cs typeface="Times New Roman"/>
              </a:rPr>
              <a:t>Giacomo </a:t>
            </a:r>
            <a:r>
              <a:rPr sz="1200" spc="-5" dirty="0">
                <a:latin typeface="Times New Roman"/>
                <a:cs typeface="Times New Roman"/>
              </a:rPr>
              <a:t>Zebedeo. A conclusione </a:t>
            </a:r>
            <a:r>
              <a:rPr sz="1200" dirty="0">
                <a:latin typeface="Times New Roman"/>
                <a:cs typeface="Times New Roman"/>
              </a:rPr>
              <a:t>delle osservazioni di </a:t>
            </a:r>
            <a:r>
              <a:rPr sz="1200" spc="-5" dirty="0">
                <a:latin typeface="Times New Roman"/>
                <a:cs typeface="Times New Roman"/>
              </a:rPr>
              <a:t>Giacomo, Gesù 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agli evangelisti: </a:t>
            </a:r>
            <a:r>
              <a:rPr sz="1200" dirty="0">
                <a:latin typeface="Times New Roman"/>
                <a:cs typeface="Times New Roman"/>
              </a:rPr>
              <a:t>“Andate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il lavoro di cui </a:t>
            </a:r>
            <a:r>
              <a:rPr sz="1200" spc="-5" dirty="0">
                <a:latin typeface="Times New Roman"/>
                <a:cs typeface="Times New Roman"/>
              </a:rPr>
              <a:t>siete stati incaricati, </a:t>
            </a:r>
            <a:r>
              <a:rPr sz="1200" dirty="0">
                <a:latin typeface="Times New Roman"/>
                <a:cs typeface="Times New Roman"/>
              </a:rPr>
              <a:t>e più avanti, quando vi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dimostrati  </a:t>
            </a:r>
            <a:r>
              <a:rPr sz="1200" spc="-5" dirty="0">
                <a:latin typeface="Times New Roman"/>
                <a:cs typeface="Times New Roman"/>
              </a:rPr>
              <a:t>competenti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fedeli,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ordinerò per 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(1668.3) 149:0.3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giro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viaggiarono con Gesù.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condussero con </a:t>
            </a:r>
            <a:r>
              <a:rPr sz="1200" dirty="0">
                <a:latin typeface="Times New Roman"/>
                <a:cs typeface="Times New Roman"/>
              </a:rPr>
              <a:t>loro una  dozzina di </a:t>
            </a:r>
            <a:r>
              <a:rPr sz="1200" spc="-5" dirty="0">
                <a:latin typeface="Times New Roman"/>
                <a:cs typeface="Times New Roman"/>
              </a:rPr>
              <a:t>evangelisti ciascuno, </a:t>
            </a:r>
            <a:r>
              <a:rPr sz="1200" dirty="0">
                <a:latin typeface="Times New Roman"/>
                <a:cs typeface="Times New Roman"/>
              </a:rPr>
              <a:t>e mantennero </a:t>
            </a:r>
            <a:r>
              <a:rPr sz="1200" spc="-5" dirty="0">
                <a:latin typeface="Times New Roman"/>
                <a:cs typeface="Times New Roman"/>
              </a:rPr>
              <a:t>uno stretto 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costoro mentre proseguivano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opera </a:t>
            </a:r>
            <a:r>
              <a:rPr sz="1200" dirty="0">
                <a:latin typeface="Times New Roman"/>
                <a:cs typeface="Times New Roman"/>
              </a:rPr>
              <a:t>di predicazione e  </a:t>
            </a:r>
            <a:r>
              <a:rPr sz="1200" spc="-5" dirty="0">
                <a:latin typeface="Times New Roman"/>
                <a:cs typeface="Times New Roman"/>
              </a:rPr>
              <a:t>d’insegnamento. Appena dei credenti erano </a:t>
            </a:r>
            <a:r>
              <a:rPr sz="1200" dirty="0">
                <a:latin typeface="Times New Roman"/>
                <a:cs typeface="Times New Roman"/>
              </a:rPr>
              <a:t>pronti </a:t>
            </a:r>
            <a:r>
              <a:rPr sz="1200" spc="-5" dirty="0">
                <a:latin typeface="Times New Roman"/>
                <a:cs typeface="Times New Roman"/>
              </a:rPr>
              <a:t>ad entrare nel regno, gli apostoli amministravano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battesimo.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compagni viaggiarono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durante questi </a:t>
            </a:r>
            <a:r>
              <a:rPr sz="1200" dirty="0">
                <a:latin typeface="Times New Roman"/>
                <a:cs typeface="Times New Roman"/>
              </a:rPr>
              <a:t>tre mesi, </a:t>
            </a:r>
            <a:r>
              <a:rPr sz="1200" spc="-5" dirty="0">
                <a:latin typeface="Times New Roman"/>
                <a:cs typeface="Times New Roman"/>
              </a:rPr>
              <a:t>visitando spesso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in un solo </a:t>
            </a:r>
            <a:r>
              <a:rPr sz="1200" spc="-5" dirty="0">
                <a:latin typeface="Times New Roman"/>
                <a:cs typeface="Times New Roman"/>
              </a:rPr>
              <a:t>giorno per osservare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degli  evangelisti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incoraggiarli nei loro </a:t>
            </a:r>
            <a:r>
              <a:rPr sz="1200" dirty="0">
                <a:latin typeface="Times New Roman"/>
                <a:cs typeface="Times New Roman"/>
              </a:rPr>
              <a:t>sforzi per l’instaurazione </a:t>
            </a:r>
            <a:r>
              <a:rPr sz="1200" spc="-5" dirty="0">
                <a:latin typeface="Times New Roman"/>
                <a:cs typeface="Times New Roman"/>
              </a:rPr>
              <a:t>del regno.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secondo </a:t>
            </a:r>
            <a:r>
              <a:rPr sz="1200" dirty="0">
                <a:latin typeface="Times New Roman"/>
                <a:cs typeface="Times New Roman"/>
              </a:rPr>
              <a:t>giro di </a:t>
            </a:r>
            <a:r>
              <a:rPr sz="1200" spc="-5" dirty="0">
                <a:latin typeface="Times New Roman"/>
                <a:cs typeface="Times New Roman"/>
              </a:rPr>
              <a:t>predicazione fu  principalmente </a:t>
            </a:r>
            <a:r>
              <a:rPr sz="1200" dirty="0">
                <a:latin typeface="Times New Roman"/>
                <a:cs typeface="Times New Roman"/>
              </a:rPr>
              <a:t>uno sforzo </a:t>
            </a:r>
            <a:r>
              <a:rPr sz="1200" spc="-5" dirty="0">
                <a:latin typeface="Times New Roman"/>
                <a:cs typeface="Times New Roman"/>
              </a:rPr>
              <a:t>per far acquisire esperienza pratica al corpo dei </a:t>
            </a:r>
            <a:r>
              <a:rPr sz="1200" dirty="0">
                <a:latin typeface="Times New Roman"/>
                <a:cs typeface="Times New Roman"/>
              </a:rPr>
              <a:t>117 evangelisti </a:t>
            </a:r>
            <a:r>
              <a:rPr sz="1200" spc="-5" dirty="0">
                <a:latin typeface="Times New Roman"/>
                <a:cs typeface="Times New Roman"/>
              </a:rPr>
              <a:t>recentemente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istruiti.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(1668.4) 149:0.4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successivamente,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finale di Gesù e </a:t>
            </a:r>
            <a:r>
              <a:rPr sz="1200" spc="-5" dirty="0">
                <a:latin typeface="Times New Roman"/>
                <a:cs typeface="Times New Roman"/>
              </a:rPr>
              <a:t>dei dodici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Gerusalemme, Davide Zebedeo </a:t>
            </a:r>
            <a:r>
              <a:rPr sz="1200" dirty="0">
                <a:latin typeface="Times New Roman"/>
                <a:cs typeface="Times New Roman"/>
              </a:rPr>
              <a:t>mantenne un quartier </a:t>
            </a:r>
            <a:r>
              <a:rPr sz="1200" spc="-5" dirty="0">
                <a:latin typeface="Times New Roman"/>
                <a:cs typeface="Times New Roman"/>
              </a:rPr>
              <a:t>generale permanente per l’opera del regno </a:t>
            </a:r>
            <a:r>
              <a:rPr sz="1200" dirty="0">
                <a:latin typeface="Times New Roman"/>
                <a:cs typeface="Times New Roman"/>
              </a:rPr>
              <a:t>nella casa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Betsaida.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0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36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sede centrale </a:t>
            </a:r>
            <a:r>
              <a:rPr sz="1200" spc="-5" dirty="0">
                <a:latin typeface="Times New Roman"/>
                <a:cs typeface="Times New Roman"/>
              </a:rPr>
              <a:t>del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e la stazione di </a:t>
            </a:r>
            <a:r>
              <a:rPr sz="1200" spc="-5" dirty="0">
                <a:latin typeface="Times New Roman"/>
                <a:cs typeface="Times New Roman"/>
              </a:rPr>
              <a:t>ricambio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Davide gestiva 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lavoravano nelle varie </a:t>
            </a:r>
            <a:r>
              <a:rPr sz="1200" dirty="0">
                <a:latin typeface="Times New Roman"/>
                <a:cs typeface="Times New Roman"/>
              </a:rPr>
              <a:t>parti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Palestina e </a:t>
            </a:r>
            <a:r>
              <a:rPr sz="1200" spc="-5" dirty="0">
                <a:latin typeface="Times New Roman"/>
                <a:cs typeface="Times New Roman"/>
              </a:rPr>
              <a:t>delle regioni adiacenti. Egli </a:t>
            </a:r>
            <a:r>
              <a:rPr sz="1200" spc="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tutto questo di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iniziativa, ma  </a:t>
            </a:r>
            <a:r>
              <a:rPr sz="1200" spc="-5" dirty="0">
                <a:latin typeface="Times New Roman"/>
                <a:cs typeface="Times New Roman"/>
              </a:rPr>
              <a:t>con l’approvazione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Andrea.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impiegava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quaranta </a:t>
            </a:r>
            <a:r>
              <a:rPr sz="1200" dirty="0">
                <a:latin typeface="Times New Roman"/>
                <a:cs typeface="Times New Roman"/>
              </a:rPr>
              <a:t>a cinquanta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settore d’informazioni </a:t>
            </a:r>
            <a:r>
              <a:rPr sz="1200" spc="-5" dirty="0">
                <a:latin typeface="Times New Roman"/>
                <a:cs typeface="Times New Roman"/>
              </a:rPr>
              <a:t>sul lavoro  del regno,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ampliava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estendeva rapidamente.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5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egli si guadagnava parzialmente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vivere dedicando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 vecchio lavoro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pescatore.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fama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assai diffusa di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(1668.5) 149:1.1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Betsaida fu </a:t>
            </a:r>
            <a:r>
              <a:rPr sz="1200" dirty="0">
                <a:latin typeface="Times New Roman"/>
                <a:cs typeface="Times New Roman"/>
              </a:rPr>
              <a:t>tolto, la </a:t>
            </a:r>
            <a:r>
              <a:rPr sz="1200" spc="-5" dirty="0">
                <a:latin typeface="Times New Roman"/>
                <a:cs typeface="Times New Roman"/>
              </a:rPr>
              <a:t>fama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specialmente come guaritore,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sparsa </a:t>
            </a:r>
            <a:r>
              <a:rPr sz="1200" dirty="0">
                <a:latin typeface="Times New Roman"/>
                <a:cs typeface="Times New Roman"/>
              </a:rPr>
              <a:t>in tutte le  </a:t>
            </a:r>
            <a:r>
              <a:rPr sz="1200" spc="-5" dirty="0">
                <a:latin typeface="Times New Roman"/>
                <a:cs typeface="Times New Roman"/>
              </a:rPr>
              <a:t>parti della Palestina, </a:t>
            </a:r>
            <a:r>
              <a:rPr sz="1200" dirty="0">
                <a:latin typeface="Times New Roman"/>
                <a:cs typeface="Times New Roman"/>
              </a:rPr>
              <a:t>in tutta la Siria e </a:t>
            </a:r>
            <a:r>
              <a:rPr sz="1200" spc="-5" dirty="0">
                <a:latin typeface="Times New Roman"/>
                <a:cs typeface="Times New Roman"/>
              </a:rPr>
              <a:t>nelle regioni circostanti. Per settimane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Betsaida, gli </a:t>
            </a:r>
            <a:r>
              <a:rPr sz="1200" dirty="0">
                <a:latin typeface="Times New Roman"/>
                <a:cs typeface="Times New Roman"/>
              </a:rPr>
              <a:t>ammalati  </a:t>
            </a:r>
            <a:r>
              <a:rPr sz="1200" spc="-5" dirty="0">
                <a:latin typeface="Times New Roman"/>
                <a:cs typeface="Times New Roman"/>
              </a:rPr>
              <a:t>continuarono ad arrivare,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sapendo </a:t>
            </a:r>
            <a:r>
              <a:rPr sz="1200" dirty="0">
                <a:latin typeface="Times New Roman"/>
                <a:cs typeface="Times New Roman"/>
              </a:rPr>
              <a:t>da Davide dove </a:t>
            </a:r>
            <a:r>
              <a:rPr sz="1200" spc="-5" dirty="0">
                <a:latin typeface="Times New Roman"/>
                <a:cs typeface="Times New Roman"/>
              </a:rPr>
              <a:t>si trovava, </a:t>
            </a:r>
            <a:r>
              <a:rPr sz="1200" dirty="0">
                <a:latin typeface="Times New Roman"/>
                <a:cs typeface="Times New Roman"/>
              </a:rPr>
              <a:t>partivano </a:t>
            </a:r>
            <a:r>
              <a:rPr sz="1200" spc="-5" dirty="0">
                <a:latin typeface="Times New Roman"/>
                <a:cs typeface="Times New Roman"/>
              </a:rPr>
              <a:t>alla sua ricerca.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giro Gesù </a:t>
            </a:r>
            <a:r>
              <a:rPr sz="1200" dirty="0">
                <a:latin typeface="Times New Roman"/>
                <a:cs typeface="Times New Roman"/>
              </a:rPr>
              <a:t>non compì </a:t>
            </a:r>
            <a:r>
              <a:rPr sz="1200" spc="-5" dirty="0">
                <a:latin typeface="Times New Roman"/>
                <a:cs typeface="Times New Roman"/>
              </a:rPr>
              <a:t>deliberatamente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cosiddetto miracolo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guarigione. Ciononostante, decine </a:t>
            </a:r>
            <a:r>
              <a:rPr sz="1200" dirty="0">
                <a:latin typeface="Times New Roman"/>
                <a:cs typeface="Times New Roman"/>
              </a:rPr>
              <a:t>di persone sofferenti  </a:t>
            </a:r>
            <a:r>
              <a:rPr sz="1200" spc="-5" dirty="0">
                <a:latin typeface="Times New Roman"/>
                <a:cs typeface="Times New Roman"/>
              </a:rPr>
              <a:t>riacquistarono salute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felicità grazie al potere </a:t>
            </a:r>
            <a:r>
              <a:rPr sz="1200" dirty="0">
                <a:latin typeface="Times New Roman"/>
                <a:cs typeface="Times New Roman"/>
              </a:rPr>
              <a:t>ricostituente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intensa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spingeva </a:t>
            </a:r>
            <a:r>
              <a:rPr sz="1200" dirty="0">
                <a:latin typeface="Times New Roman"/>
                <a:cs typeface="Times New Roman"/>
              </a:rPr>
              <a:t>a cercare 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guarigione.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68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(1669.1) 149:1.2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missione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continuò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una  </a:t>
            </a:r>
            <a:r>
              <a:rPr sz="1200" spc="-5" dirty="0">
                <a:latin typeface="Times New Roman"/>
                <a:cs typeface="Times New Roman"/>
              </a:rPr>
              <a:t>particolare ed </a:t>
            </a:r>
            <a:r>
              <a:rPr sz="1200" dirty="0">
                <a:latin typeface="Times New Roman"/>
                <a:cs typeface="Times New Roman"/>
              </a:rPr>
              <a:t>inspiegabile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fenomeni di </a:t>
            </a:r>
            <a:r>
              <a:rPr sz="1200" spc="-5" dirty="0">
                <a:latin typeface="Times New Roman"/>
                <a:cs typeface="Times New Roman"/>
              </a:rPr>
              <a:t>guarigione. Nel </a:t>
            </a:r>
            <a:r>
              <a:rPr sz="1200" dirty="0">
                <a:latin typeface="Times New Roman"/>
                <a:cs typeface="Times New Roman"/>
              </a:rPr>
              <a:t>corso di </a:t>
            </a:r>
            <a:r>
              <a:rPr sz="1200" spc="-5" dirty="0">
                <a:latin typeface="Times New Roman"/>
                <a:cs typeface="Times New Roman"/>
              </a:rPr>
              <a:t>questo giro </a:t>
            </a:r>
            <a:r>
              <a:rPr sz="1200" dirty="0">
                <a:latin typeface="Times New Roman"/>
                <a:cs typeface="Times New Roman"/>
              </a:rPr>
              <a:t>di tre mesi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uomini, donne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Giudea, dell’Idumea, della Galilea, della </a:t>
            </a:r>
            <a:r>
              <a:rPr sz="1200" dirty="0">
                <a:latin typeface="Times New Roman"/>
                <a:cs typeface="Times New Roman"/>
              </a:rPr>
              <a:t>Siria,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Tiro, di </a:t>
            </a:r>
            <a:r>
              <a:rPr sz="1200" spc="-5" dirty="0">
                <a:latin typeface="Times New Roman"/>
                <a:cs typeface="Times New Roman"/>
              </a:rPr>
              <a:t>Sidone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regioni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 Giordano, </a:t>
            </a:r>
            <a:r>
              <a:rPr sz="1200" dirty="0">
                <a:latin typeface="Times New Roman"/>
                <a:cs typeface="Times New Roman"/>
              </a:rPr>
              <a:t>beneficiarono  di questa </a:t>
            </a:r>
            <a:r>
              <a:rPr sz="1200" spc="-5" dirty="0">
                <a:latin typeface="Times New Roman"/>
                <a:cs typeface="Times New Roman"/>
              </a:rPr>
              <a:t>inconsapevole guarigione </a:t>
            </a:r>
            <a:r>
              <a:rPr sz="1200" dirty="0">
                <a:latin typeface="Times New Roman"/>
                <a:cs typeface="Times New Roman"/>
              </a:rPr>
              <a:t>da parte di Gesù e, </a:t>
            </a:r>
            <a:r>
              <a:rPr sz="1200" spc="-5" dirty="0">
                <a:latin typeface="Times New Roman"/>
                <a:cs typeface="Times New Roman"/>
              </a:rPr>
              <a:t>tornando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case, contribuirono ad 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 fecero questo malgrado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Gesù,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osservava </a:t>
            </a:r>
            <a:r>
              <a:rPr sz="1200" dirty="0">
                <a:latin typeface="Times New Roman"/>
                <a:cs typeface="Times New Roman"/>
              </a:rPr>
              <a:t>uno di questi casi di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spontanea, </a:t>
            </a:r>
            <a:r>
              <a:rPr sz="1200" spc="-5" dirty="0">
                <a:latin typeface="Times New Roman"/>
                <a:cs typeface="Times New Roman"/>
              </a:rPr>
              <a:t>ordinasse direttamente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beneficiario </a:t>
            </a:r>
            <a:r>
              <a:rPr sz="1200" dirty="0">
                <a:latin typeface="Times New Roman"/>
                <a:cs typeface="Times New Roman"/>
              </a:rPr>
              <a:t>di “non </a:t>
            </a:r>
            <a:r>
              <a:rPr sz="1200" spc="-5" dirty="0">
                <a:latin typeface="Times New Roman"/>
                <a:cs typeface="Times New Roman"/>
              </a:rPr>
              <a:t>parlarne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nessuno”.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21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(1669.2) 149:1.3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rivelato che cosa avvenne esattamente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spontanea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incosciente.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spiegò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come si fossero prodotte queste guarigioni, </a:t>
            </a:r>
            <a:r>
              <a:rPr sz="1200" dirty="0">
                <a:latin typeface="Times New Roman"/>
                <a:cs typeface="Times New Roman"/>
              </a:rPr>
              <a:t>limitandosi a dire in </a:t>
            </a:r>
            <a:r>
              <a:rPr sz="1200" spc="-5" dirty="0">
                <a:latin typeface="Times New Roman"/>
                <a:cs typeface="Times New Roman"/>
              </a:rPr>
              <a:t>parecchie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occasioni: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2355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4195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“Percepisco che </a:t>
            </a:r>
            <a:r>
              <a:rPr sz="1200" dirty="0">
                <a:latin typeface="Times New Roman"/>
                <a:cs typeface="Times New Roman"/>
              </a:rPr>
              <a:t>del potere è uscito da me.”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un’occasione egli rimarcò,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stato toccato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ragazzo ammalato:  “Percepisco che </a:t>
            </a:r>
            <a:r>
              <a:rPr sz="1200" dirty="0">
                <a:latin typeface="Times New Roman"/>
                <a:cs typeface="Times New Roman"/>
              </a:rPr>
              <a:t>della vita è uscita da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(1669.3) 149:1.4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mancanza </a:t>
            </a:r>
            <a:r>
              <a:rPr sz="1200" spc="-5" dirty="0">
                <a:latin typeface="Times New Roman"/>
                <a:cs typeface="Times New Roman"/>
              </a:rPr>
              <a:t>d’indicazioni dirette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 Maestro sulla natura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spontanea, sarebbe  presuntuoso </a:t>
            </a:r>
            <a:r>
              <a:rPr sz="1200" dirty="0">
                <a:latin typeface="Times New Roman"/>
                <a:cs typeface="Times New Roman"/>
              </a:rPr>
              <a:t>da parte nostra tentare 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furono compiuti,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permesso esprimere </a:t>
            </a:r>
            <a:r>
              <a:rPr sz="1200" dirty="0">
                <a:latin typeface="Times New Roman"/>
                <a:cs typeface="Times New Roman"/>
              </a:rPr>
              <a:t>la nostra opinione su tutti  </a:t>
            </a:r>
            <a:r>
              <a:rPr sz="1200" spc="-5" dirty="0">
                <a:latin typeface="Times New Roman"/>
                <a:cs typeface="Times New Roman"/>
              </a:rPr>
              <a:t>questi 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guarigione. Noi crediamo che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apparenti miracoli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si produssero nel </a:t>
            </a:r>
            <a:r>
              <a:rPr sz="1200" spc="5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  ministero terreno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della coesistenza delle </a:t>
            </a:r>
            <a:r>
              <a:rPr sz="1200" dirty="0">
                <a:latin typeface="Times New Roman"/>
                <a:cs typeface="Times New Roman"/>
              </a:rPr>
              <a:t>tre seguenti </a:t>
            </a:r>
            <a:r>
              <a:rPr sz="1200" spc="-5" dirty="0">
                <a:latin typeface="Times New Roman"/>
                <a:cs typeface="Times New Roman"/>
              </a:rPr>
              <a:t>autorevoli, </a:t>
            </a:r>
            <a:r>
              <a:rPr sz="1200" dirty="0">
                <a:latin typeface="Times New Roman"/>
                <a:cs typeface="Times New Roman"/>
              </a:rPr>
              <a:t>potenti ed </a:t>
            </a:r>
            <a:r>
              <a:rPr sz="1200" spc="-5" dirty="0">
                <a:latin typeface="Times New Roman"/>
                <a:cs typeface="Times New Roman"/>
              </a:rPr>
              <a:t>associate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influenze: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5022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(1669.4) 149:1.5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una </a:t>
            </a:r>
            <a:r>
              <a:rPr sz="1200" spc="-5" dirty="0">
                <a:latin typeface="Times New Roman"/>
                <a:cs typeface="Times New Roman"/>
              </a:rPr>
              <a:t>fede forte, </a:t>
            </a:r>
            <a:r>
              <a:rPr sz="1200" dirty="0">
                <a:latin typeface="Times New Roman"/>
                <a:cs typeface="Times New Roman"/>
              </a:rPr>
              <a:t>dominante e vivente nel cuore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umano che </a:t>
            </a:r>
            <a:r>
              <a:rPr sz="1200" spc="-5" dirty="0">
                <a:latin typeface="Times New Roman"/>
                <a:cs typeface="Times New Roman"/>
              </a:rPr>
              <a:t>cercava  persistentemente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guarito, unitamente 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desiderata </a:t>
            </a:r>
            <a:r>
              <a:rPr sz="1200" dirty="0">
                <a:latin typeface="Times New Roman"/>
                <a:cs typeface="Times New Roman"/>
              </a:rPr>
              <a:t>per i suoi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spirituali  piuttosto </a:t>
            </a:r>
            <a:r>
              <a:rPr sz="1200" spc="-5" dirty="0">
                <a:latin typeface="Times New Roman"/>
                <a:cs typeface="Times New Roman"/>
              </a:rPr>
              <a:t>che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ristabilimento puramente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(1669.5) 149:1.6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L’esistenza, concomitante </a:t>
            </a:r>
            <a:r>
              <a:rPr sz="1200" dirty="0">
                <a:latin typeface="Times New Roman"/>
                <a:cs typeface="Times New Roman"/>
              </a:rPr>
              <a:t>con questa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della grande </a:t>
            </a:r>
            <a:r>
              <a:rPr sz="1200" dirty="0">
                <a:latin typeface="Times New Roman"/>
                <a:cs typeface="Times New Roman"/>
              </a:rPr>
              <a:t>comprensione e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compassione</a:t>
            </a:r>
            <a:endParaRPr sz="1200">
              <a:latin typeface="Times New Roman"/>
              <a:cs typeface="Times New Roman"/>
            </a:endParaRPr>
          </a:p>
          <a:p>
            <a:pPr marL="546100" marR="58166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dell’incarnato </a:t>
            </a:r>
            <a:r>
              <a:rPr sz="1200" dirty="0">
                <a:latin typeface="Times New Roman"/>
                <a:cs typeface="Times New Roman"/>
              </a:rPr>
              <a:t>e dominato </a:t>
            </a:r>
            <a:r>
              <a:rPr sz="1200" spc="-5" dirty="0">
                <a:latin typeface="Times New Roman"/>
                <a:cs typeface="Times New Roman"/>
              </a:rPr>
              <a:t>dalla misericordia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Creatore,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possedeva realmente </a:t>
            </a:r>
            <a:r>
              <a:rPr sz="1200" dirty="0">
                <a:latin typeface="Times New Roman"/>
                <a:cs typeface="Times New Roman"/>
              </a:rPr>
              <a:t>nella sua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creativa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illimitati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indipendenti dal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4635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(1669.6) 149:1.7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la vita </a:t>
            </a:r>
            <a:r>
              <a:rPr sz="1200" spc="-5" dirty="0">
                <a:latin typeface="Times New Roman"/>
                <a:cs typeface="Times New Roman"/>
              </a:rPr>
              <a:t>del Creatore, si dovrebbe </a:t>
            </a:r>
            <a:r>
              <a:rPr sz="1200" dirty="0">
                <a:latin typeface="Times New Roman"/>
                <a:cs typeface="Times New Roman"/>
              </a:rPr>
              <a:t>anche notare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spc="5" dirty="0">
                <a:latin typeface="Times New Roman"/>
                <a:cs typeface="Times New Roman"/>
              </a:rPr>
              <a:t>Dio- 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era l’espressione personificata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contatto tra 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divino  di </a:t>
            </a:r>
            <a:r>
              <a:rPr sz="1200" spc="-5" dirty="0">
                <a:latin typeface="Times New Roman"/>
                <a:cs typeface="Times New Roman"/>
              </a:rPr>
              <a:t>soddisfarla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voleva </a:t>
            </a:r>
            <a:r>
              <a:rPr sz="1200" spc="-5" dirty="0">
                <a:latin typeface="Times New Roman"/>
                <a:cs typeface="Times New Roman"/>
              </a:rPr>
              <a:t>diversamente,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divenivano </a:t>
            </a:r>
            <a:r>
              <a:rPr sz="1200" dirty="0">
                <a:latin typeface="Times New Roman"/>
                <a:cs typeface="Times New Roman"/>
              </a:rPr>
              <a:t>uno, e la </a:t>
            </a:r>
            <a:r>
              <a:rPr sz="1200" spc="-5" dirty="0">
                <a:latin typeface="Times New Roman"/>
                <a:cs typeface="Times New Roman"/>
              </a:rPr>
              <a:t>guarigione si </a:t>
            </a:r>
            <a:r>
              <a:rPr sz="1200" dirty="0">
                <a:latin typeface="Times New Roman"/>
                <a:cs typeface="Times New Roman"/>
              </a:rPr>
              <a:t>produceva </a:t>
            </a:r>
            <a:r>
              <a:rPr sz="1200" spc="-5" dirty="0">
                <a:latin typeface="Times New Roman"/>
                <a:cs typeface="Times New Roman"/>
              </a:rPr>
              <a:t>inconsciamente  nel Gesù umano, </a:t>
            </a:r>
            <a:r>
              <a:rPr sz="1200" dirty="0">
                <a:latin typeface="Times New Roman"/>
                <a:cs typeface="Times New Roman"/>
              </a:rPr>
              <a:t>ma era immediatamente </a:t>
            </a:r>
            <a:r>
              <a:rPr sz="1200" spc="-5" dirty="0">
                <a:latin typeface="Times New Roman"/>
                <a:cs typeface="Times New Roman"/>
              </a:rPr>
              <a:t>riconosciuta dalla sua natura divina.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spiegazione, </a:t>
            </a:r>
            <a:r>
              <a:rPr sz="1200" dirty="0">
                <a:latin typeface="Times New Roman"/>
                <a:cs typeface="Times New Roman"/>
              </a:rPr>
              <a:t>dunque, di molti di  </a:t>
            </a:r>
            <a:r>
              <a:rPr sz="1200" spc="-5" dirty="0">
                <a:latin typeface="Times New Roman"/>
                <a:cs typeface="Times New Roman"/>
              </a:rPr>
              <a:t>questi 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deve essere </a:t>
            </a:r>
            <a:r>
              <a:rPr sz="1200" dirty="0">
                <a:latin typeface="Times New Roman"/>
                <a:cs typeface="Times New Roman"/>
              </a:rPr>
              <a:t>trovata in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legge che noi conosciamo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tempo, e </a:t>
            </a:r>
            <a:r>
              <a:rPr sz="1200" spc="-5" dirty="0">
                <a:latin typeface="Times New Roman"/>
                <a:cs typeface="Times New Roman"/>
              </a:rPr>
              <a:t>cioè: ciò </a:t>
            </a:r>
            <a:r>
              <a:rPr sz="1200" dirty="0">
                <a:latin typeface="Times New Roman"/>
                <a:cs typeface="Times New Roman"/>
              </a:rPr>
              <a:t>che  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desidera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Padre eterno </a:t>
            </a:r>
            <a:r>
              <a:rPr sz="1200" dirty="0">
                <a:latin typeface="Times New Roman"/>
                <a:cs typeface="Times New Roman"/>
              </a:rPr>
              <a:t>vuole,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8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(1669.7) 149:1.8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quindi nostra </a:t>
            </a:r>
            <a:r>
              <a:rPr sz="1200" dirty="0">
                <a:latin typeface="Times New Roman"/>
                <a:cs typeface="Times New Roman"/>
              </a:rPr>
              <a:t>opinione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nella personale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certe forme </a:t>
            </a:r>
            <a:r>
              <a:rPr sz="1200" dirty="0">
                <a:latin typeface="Times New Roman"/>
                <a:cs typeface="Times New Roman"/>
              </a:rPr>
              <a:t>di profonda fede umana </a:t>
            </a:r>
            <a:r>
              <a:rPr sz="1200" i="1" spc="-5" dirty="0">
                <a:latin typeface="Times New Roman"/>
                <a:cs typeface="Times New Roman"/>
              </a:rPr>
              <a:t>obbligavano 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e veramente la </a:t>
            </a:r>
            <a:r>
              <a:rPr sz="1200" spc="-5" dirty="0">
                <a:latin typeface="Times New Roman"/>
                <a:cs typeface="Times New Roman"/>
              </a:rPr>
              <a:t>manifestazione della guarigione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certe forze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personalità creative dell’universo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 </a:t>
            </a:r>
            <a:r>
              <a:rPr sz="1200" dirty="0">
                <a:latin typeface="Times New Roman"/>
                <a:cs typeface="Times New Roman"/>
              </a:rPr>
              <a:t>in quel tempo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intimamente </a:t>
            </a:r>
            <a:r>
              <a:rPr sz="1200" spc="-5" dirty="0">
                <a:latin typeface="Times New Roman"/>
                <a:cs typeface="Times New Roman"/>
              </a:rPr>
              <a:t>associate al Figlio dell’Uomo. </a:t>
            </a:r>
            <a:r>
              <a:rPr sz="1200" dirty="0">
                <a:latin typeface="Times New Roman"/>
                <a:cs typeface="Times New Roman"/>
              </a:rPr>
              <a:t>È quindi un </a:t>
            </a:r>
            <a:r>
              <a:rPr sz="1200" spc="-5" dirty="0">
                <a:latin typeface="Times New Roman"/>
                <a:cs typeface="Times New Roman"/>
              </a:rPr>
              <a:t>fatto documentato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consentì frequentemente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guarire se </a:t>
            </a:r>
            <a:r>
              <a:rPr sz="1200" dirty="0">
                <a:latin typeface="Times New Roman"/>
                <a:cs typeface="Times New Roman"/>
              </a:rPr>
              <a:t>stessi in </a:t>
            </a:r>
            <a:r>
              <a:rPr sz="1200" spc="-5" dirty="0">
                <a:latin typeface="Times New Roman"/>
                <a:cs typeface="Times New Roman"/>
              </a:rPr>
              <a:t>sua presenza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(1670.1) 149:1.9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scopi puramente egoistici. Una ricca vedova </a:t>
            </a:r>
            <a:r>
              <a:rPr sz="1200" dirty="0">
                <a:latin typeface="Times New Roman"/>
                <a:cs typeface="Times New Roman"/>
              </a:rPr>
              <a:t>di Tiro,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 seguito,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per essere guarita dalle sue </a:t>
            </a:r>
            <a:r>
              <a:rPr sz="1200" dirty="0">
                <a:latin typeface="Times New Roman"/>
                <a:cs typeface="Times New Roman"/>
              </a:rPr>
              <a:t>infermità, </a:t>
            </a:r>
            <a:r>
              <a:rPr sz="1200" spc="-5" dirty="0">
                <a:latin typeface="Times New Roman"/>
                <a:cs typeface="Times New Roman"/>
              </a:rPr>
              <a:t>che erano numerose.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seguendo Gesù </a:t>
            </a:r>
            <a:r>
              <a:rPr sz="1200" dirty="0">
                <a:latin typeface="Times New Roman"/>
                <a:cs typeface="Times New Roman"/>
              </a:rPr>
              <a:t>per quasi tutta la </a:t>
            </a:r>
            <a:r>
              <a:rPr sz="1200" spc="-5" dirty="0">
                <a:latin typeface="Times New Roman"/>
                <a:cs typeface="Times New Roman"/>
              </a:rPr>
              <a:t>Galilea, essa </a:t>
            </a:r>
            <a:r>
              <a:rPr sz="1200" dirty="0">
                <a:latin typeface="Times New Roman"/>
                <a:cs typeface="Times New Roman"/>
              </a:rPr>
              <a:t>continuò  </a:t>
            </a:r>
            <a:r>
              <a:rPr sz="1200" spc="-5" dirty="0">
                <a:latin typeface="Times New Roman"/>
                <a:cs typeface="Times New Roman"/>
              </a:rPr>
              <a:t>ad offrirgli </a:t>
            </a:r>
            <a:r>
              <a:rPr sz="1200" dirty="0">
                <a:latin typeface="Times New Roman"/>
                <a:cs typeface="Times New Roman"/>
              </a:rPr>
              <a:t>sempre più denaro,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se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fosse qualcosa che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acquistato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miglior offerente. </a:t>
            </a:r>
            <a:r>
              <a:rPr sz="1200" spc="1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s’interessò mai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regno; </a:t>
            </a:r>
            <a:r>
              <a:rPr sz="1200" dirty="0">
                <a:latin typeface="Times New Roman"/>
                <a:cs typeface="Times New Roman"/>
              </a:rPr>
              <a:t>era solo la </a:t>
            </a:r>
            <a:r>
              <a:rPr sz="1200" spc="-5" dirty="0">
                <a:latin typeface="Times New Roman"/>
                <a:cs typeface="Times New Roman"/>
              </a:rPr>
              <a:t>guarigione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disturbi fisici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cercava.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L’atteggiamento del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popolo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(1670.2) 149:2.1 </a:t>
            </a:r>
            <a:r>
              <a:rPr sz="1200" spc="-5" dirty="0">
                <a:latin typeface="Times New Roman"/>
                <a:cs typeface="Times New Roman"/>
              </a:rPr>
              <a:t>Gesù comprendeva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Egli conosceva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c’era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dell’uomo,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insegnamenti fossero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trasmessi come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presentava, con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commento </a:t>
            </a:r>
            <a:r>
              <a:rPr sz="1200" spc="-5" dirty="0">
                <a:latin typeface="Times New Roman"/>
                <a:cs typeface="Times New Roman"/>
              </a:rPr>
              <a:t>l’interpretazione ispirata offerta dalla </a:t>
            </a:r>
            <a:r>
              <a:rPr sz="1200" dirty="0">
                <a:latin typeface="Times New Roman"/>
                <a:cs typeface="Times New Roman"/>
              </a:rPr>
              <a:t>sua vita  </a:t>
            </a:r>
            <a:r>
              <a:rPr sz="1200" spc="-5" dirty="0">
                <a:latin typeface="Times New Roman"/>
                <a:cs typeface="Times New Roman"/>
              </a:rPr>
              <a:t>terrena, </a:t>
            </a:r>
            <a:r>
              <a:rPr sz="1200" dirty="0">
                <a:latin typeface="Times New Roman"/>
                <a:cs typeface="Times New Roman"/>
              </a:rPr>
              <a:t>tutte le nazioni e tutte le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abbracciato </a:t>
            </a:r>
            <a:r>
              <a:rPr sz="1200" dirty="0">
                <a:latin typeface="Times New Roman"/>
                <a:cs typeface="Times New Roman"/>
              </a:rPr>
              <a:t>il vangelo del </a:t>
            </a:r>
            <a:r>
              <a:rPr sz="1200" spc="-5" dirty="0">
                <a:latin typeface="Times New Roman"/>
                <a:cs typeface="Times New Roman"/>
              </a:rPr>
              <a:t>regno. Gli sforzi </a:t>
            </a:r>
            <a:r>
              <a:rPr sz="1200" spc="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bene dai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per riformulare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renderli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accettabili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nazioni, razze e  </a:t>
            </a:r>
            <a:r>
              <a:rPr sz="1200" spc="-5" dirty="0">
                <a:latin typeface="Times New Roman"/>
                <a:cs typeface="Times New Roman"/>
              </a:rPr>
              <a:t>religioni, </a:t>
            </a:r>
            <a:r>
              <a:rPr sz="1200" dirty="0">
                <a:latin typeface="Times New Roman"/>
                <a:cs typeface="Times New Roman"/>
              </a:rPr>
              <a:t>ebbero per solo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insegnamenti meno </a:t>
            </a:r>
            <a:r>
              <a:rPr sz="1200" dirty="0">
                <a:latin typeface="Times New Roman"/>
                <a:cs typeface="Times New Roman"/>
              </a:rPr>
              <a:t>accettabili a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nazioni, razze 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25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(1670.3) 149:2.2 </a:t>
            </a:r>
            <a:r>
              <a:rPr sz="1200" spc="-5" dirty="0">
                <a:latin typeface="Times New Roman"/>
                <a:cs typeface="Times New Roman"/>
              </a:rPr>
              <a:t>L’apostolo </a:t>
            </a:r>
            <a:r>
              <a:rPr sz="1200" dirty="0">
                <a:latin typeface="Times New Roman"/>
                <a:cs typeface="Times New Roman"/>
              </a:rPr>
              <a:t>Paolo, nei </a:t>
            </a:r>
            <a:r>
              <a:rPr sz="1200" spc="-5" dirty="0">
                <a:latin typeface="Times New Roman"/>
                <a:cs typeface="Times New Roman"/>
              </a:rPr>
              <a:t>suoi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portare gli insegnamenti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all’attenzione favorevole </a:t>
            </a:r>
            <a:r>
              <a:rPr sz="1200" dirty="0">
                <a:latin typeface="Times New Roman"/>
                <a:cs typeface="Times New Roman"/>
              </a:rPr>
              <a:t>di certi gruppi del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scrisse numerose lettere </a:t>
            </a:r>
            <a:r>
              <a:rPr sz="1200" dirty="0">
                <a:latin typeface="Times New Roman"/>
                <a:cs typeface="Times New Roman"/>
              </a:rPr>
              <a:t>d’istruzione e di </a:t>
            </a:r>
            <a:r>
              <a:rPr sz="1200" spc="-5" dirty="0">
                <a:latin typeface="Times New Roman"/>
                <a:cs typeface="Times New Roman"/>
              </a:rPr>
              <a:t>raccomandazione. Altri insegnanti del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fecero altrettanto, </a:t>
            </a:r>
            <a:r>
              <a:rPr sz="1200" spc="15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pensò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scritti sarebbero stati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riuniti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avrebbero presentati come  l’espressione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cosiddetto Cristianesimo contenga maggiori elementi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Maestro rispetto </a:t>
            </a:r>
            <a:r>
              <a:rPr sz="1200" dirty="0">
                <a:latin typeface="Times New Roman"/>
                <a:cs typeface="Times New Roman"/>
              </a:rPr>
              <a:t>a qualsiasi altra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contiene anche 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insegnò. </a:t>
            </a:r>
            <a:r>
              <a:rPr sz="1200" dirty="0">
                <a:latin typeface="Times New Roman"/>
                <a:cs typeface="Times New Roman"/>
              </a:rPr>
              <a:t>A parte </a:t>
            </a:r>
            <a:r>
              <a:rPr sz="1200" spc="-5" dirty="0">
                <a:latin typeface="Times New Roman"/>
                <a:cs typeface="Times New Roman"/>
              </a:rPr>
              <a:t>l’incorporazione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8545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insegnamenti dei misteri persiani </a:t>
            </a:r>
            <a:r>
              <a:rPr sz="1200" dirty="0">
                <a:latin typeface="Times New Roman"/>
                <a:cs typeface="Times New Roman"/>
              </a:rPr>
              <a:t>e di molti elementi </a:t>
            </a:r>
            <a:r>
              <a:rPr sz="1200" spc="-5" dirty="0">
                <a:latin typeface="Times New Roman"/>
                <a:cs typeface="Times New Roman"/>
              </a:rPr>
              <a:t>della filosofia greca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Cristianesimo primitivo, furono commessi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grandi  errori: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305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(1670.4) 149:2.3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collegare </a:t>
            </a:r>
            <a:r>
              <a:rPr sz="1200" dirty="0">
                <a:latin typeface="Times New Roman"/>
                <a:cs typeface="Times New Roman"/>
              </a:rPr>
              <a:t>l’insegnamento del </a:t>
            </a:r>
            <a:r>
              <a:rPr sz="1200" spc="-5" dirty="0">
                <a:latin typeface="Times New Roman"/>
                <a:cs typeface="Times New Roman"/>
              </a:rPr>
              <a:t>vangelo direttamente alla teologia ebraica, com’è illustrato  dalle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cristiane dell’espiazione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l’insegnamento che Gesù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Figlio sacrificato </a:t>
            </a:r>
            <a:r>
              <a:rPr sz="1200" dirty="0">
                <a:latin typeface="Times New Roman"/>
                <a:cs typeface="Times New Roman"/>
              </a:rPr>
              <a:t>che avrebbe </a:t>
            </a:r>
            <a:r>
              <a:rPr sz="1200" spc="-5" dirty="0">
                <a:latin typeface="Times New Roman"/>
                <a:cs typeface="Times New Roman"/>
              </a:rPr>
              <a:t>soddisfatto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giustizia severa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placato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5" dirty="0">
                <a:latin typeface="Times New Roman"/>
                <a:cs typeface="Times New Roman"/>
              </a:rPr>
              <a:t>Questi insegnamenti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origine dal </a:t>
            </a:r>
            <a:r>
              <a:rPr sz="1200" dirty="0">
                <a:latin typeface="Times New Roman"/>
                <a:cs typeface="Times New Roman"/>
              </a:rPr>
              <a:t>lodevole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regno più </a:t>
            </a:r>
            <a:r>
              <a:rPr sz="1200" spc="-5" dirty="0">
                <a:latin typeface="Times New Roman"/>
                <a:cs typeface="Times New Roman"/>
              </a:rPr>
              <a:t>accettabile agli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credenti. Mentre questi sforzi fallirono per quanto  concerne l’adesione degli Ebrei, </a:t>
            </a:r>
            <a:r>
              <a:rPr sz="1200" dirty="0">
                <a:latin typeface="Times New Roman"/>
                <a:cs typeface="Times New Roman"/>
              </a:rPr>
              <a:t>non mancarono di </a:t>
            </a:r>
            <a:r>
              <a:rPr sz="1200" spc="-5" dirty="0">
                <a:latin typeface="Times New Roman"/>
                <a:cs typeface="Times New Roman"/>
              </a:rPr>
              <a:t>confondere ed alienare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anime oneste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generazioni  successive.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425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(1670.5) 149:2.4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grande </a:t>
            </a:r>
            <a:r>
              <a:rPr sz="1200" dirty="0">
                <a:latin typeface="Times New Roman"/>
                <a:cs typeface="Times New Roman"/>
              </a:rPr>
              <a:t>errore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discepoli </a:t>
            </a:r>
            <a:r>
              <a:rPr sz="1200" spc="-5" dirty="0">
                <a:latin typeface="Times New Roman"/>
                <a:cs typeface="Times New Roman"/>
              </a:rPr>
              <a:t>del Maestro,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errore che </a:t>
            </a:r>
            <a:r>
              <a:rPr sz="1200" dirty="0">
                <a:latin typeface="Times New Roman"/>
                <a:cs typeface="Times New Roman"/>
              </a:rPr>
              <a:t>tutte le generazioni </a:t>
            </a:r>
            <a:r>
              <a:rPr sz="1200" spc="-5" dirty="0">
                <a:latin typeface="Times New Roman"/>
                <a:cs typeface="Times New Roman"/>
              </a:rPr>
              <a:t>successive  hanno persistito nel perpetuare, </a:t>
            </a:r>
            <a:r>
              <a:rPr sz="1200" dirty="0">
                <a:latin typeface="Times New Roman"/>
                <a:cs typeface="Times New Roman"/>
              </a:rPr>
              <a:t>fu di organizzare </a:t>
            </a:r>
            <a:r>
              <a:rPr sz="1200" spc="-5" dirty="0">
                <a:latin typeface="Times New Roman"/>
                <a:cs typeface="Times New Roman"/>
              </a:rPr>
              <a:t>l’insegnamento cristiano così completamente riguardo alla </a:t>
            </a:r>
            <a:r>
              <a:rPr sz="1200" dirty="0">
                <a:latin typeface="Times New Roman"/>
                <a:cs typeface="Times New Roman"/>
              </a:rPr>
              <a:t>persona  di </a:t>
            </a:r>
            <a:r>
              <a:rPr sz="1200" spc="-5" dirty="0">
                <a:latin typeface="Times New Roman"/>
                <a:cs typeface="Times New Roman"/>
              </a:rPr>
              <a:t>Gesù. Questa eccessiva enfasi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nella teologia del Cristianesimo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contribuito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oscurare 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insegnamenti, </a:t>
            </a:r>
            <a:r>
              <a:rPr sz="1200" dirty="0">
                <a:latin typeface="Times New Roman"/>
                <a:cs typeface="Times New Roman"/>
              </a:rPr>
              <a:t>e tutto ciò ha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Ebrei, i </a:t>
            </a:r>
            <a:r>
              <a:rPr sz="1200" spc="-5" dirty="0">
                <a:latin typeface="Times New Roman"/>
                <a:cs typeface="Times New Roman"/>
              </a:rPr>
              <a:t>Maomettani, gli Indù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delle  altre religioni orientali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vorremmo </a:t>
            </a:r>
            <a:r>
              <a:rPr sz="1200" dirty="0">
                <a:latin typeface="Times New Roman"/>
                <a:cs typeface="Times New Roman"/>
              </a:rPr>
              <a:t>sminuire la </a:t>
            </a:r>
            <a:r>
              <a:rPr sz="1200" spc="-5" dirty="0">
                <a:latin typeface="Times New Roman"/>
                <a:cs typeface="Times New Roman"/>
              </a:rPr>
              <a:t>posizione della </a:t>
            </a:r>
            <a:r>
              <a:rPr sz="1200" dirty="0">
                <a:latin typeface="Times New Roman"/>
                <a:cs typeface="Times New Roman"/>
              </a:rPr>
              <a:t>persona 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religione che </a:t>
            </a:r>
            <a:r>
              <a:rPr sz="1200" dirty="0">
                <a:latin typeface="Times New Roman"/>
                <a:cs typeface="Times New Roman"/>
              </a:rPr>
              <a:t>può portare il </a:t>
            </a:r>
            <a:r>
              <a:rPr sz="1200" spc="-5" dirty="0">
                <a:latin typeface="Times New Roman"/>
                <a:cs typeface="Times New Roman"/>
              </a:rPr>
              <a:t>suo nome,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vorremmo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eclissare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ispirata </a:t>
            </a:r>
            <a:r>
              <a:rPr sz="1200" dirty="0">
                <a:latin typeface="Times New Roman"/>
                <a:cs typeface="Times New Roman"/>
              </a:rPr>
              <a:t>o di soppiantare il </a:t>
            </a:r>
            <a:r>
              <a:rPr sz="1200" spc="-5" dirty="0">
                <a:latin typeface="Times New Roman"/>
                <a:cs typeface="Times New Roman"/>
              </a:rPr>
              <a:t>suo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salvezza: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fratellanza degli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2635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(1670.6) 149:2.5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dovrebbero avvicinare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religioni </a:t>
            </a:r>
            <a:r>
              <a:rPr sz="1200" dirty="0">
                <a:latin typeface="Times New Roman"/>
                <a:cs typeface="Times New Roman"/>
              </a:rPr>
              <a:t>riconoscendo le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comune (molte delle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provengono direttamente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indirettamente dal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Gesù), </a:t>
            </a:r>
            <a:r>
              <a:rPr sz="1200" dirty="0">
                <a:latin typeface="Times New Roman"/>
                <a:cs typeface="Times New Roman"/>
              </a:rPr>
              <a:t>astenendosi </a:t>
            </a:r>
            <a:r>
              <a:rPr sz="1200" spc="-5" dirty="0">
                <a:latin typeface="Times New Roman"/>
                <a:cs typeface="Times New Roman"/>
              </a:rPr>
              <a:t>dal porre </a:t>
            </a:r>
            <a:r>
              <a:rPr sz="1200" dirty="0">
                <a:latin typeface="Times New Roman"/>
                <a:cs typeface="Times New Roman"/>
              </a:rPr>
              <a:t>tanta </a:t>
            </a:r>
            <a:r>
              <a:rPr sz="1200" spc="-5" dirty="0">
                <a:latin typeface="Times New Roman"/>
                <a:cs typeface="Times New Roman"/>
              </a:rPr>
              <a:t>enfasi  </a:t>
            </a:r>
            <a:r>
              <a:rPr sz="1200" dirty="0">
                <a:latin typeface="Times New Roman"/>
                <a:cs typeface="Times New Roman"/>
              </a:rPr>
              <a:t>sulle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differenze.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165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(1671.1) 149:2.6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particolare momento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principalmente dovuta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reputazione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guaritore, </a:t>
            </a:r>
            <a:r>
              <a:rPr sz="1200" dirty="0">
                <a:latin typeface="Times New Roman"/>
                <a:cs typeface="Times New Roman"/>
              </a:rPr>
              <a:t>non  è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dovesse </a:t>
            </a:r>
            <a:r>
              <a:rPr sz="1200" spc="-5" dirty="0">
                <a:latin typeface="Times New Roman"/>
                <a:cs typeface="Times New Roman"/>
              </a:rPr>
              <a:t>essere sempre così. Via </a:t>
            </a:r>
            <a:r>
              <a:rPr sz="1200" dirty="0">
                <a:latin typeface="Times New Roman"/>
                <a:cs typeface="Times New Roman"/>
              </a:rPr>
              <a:t>via che il tempo </a:t>
            </a:r>
            <a:r>
              <a:rPr sz="1200" spc="-5" dirty="0">
                <a:latin typeface="Times New Roman"/>
                <a:cs typeface="Times New Roman"/>
              </a:rPr>
              <a:t>passava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aiuto spirituale. </a:t>
            </a:r>
            <a:r>
              <a:rPr sz="1200" dirty="0">
                <a:latin typeface="Times New Roman"/>
                <a:cs typeface="Times New Roman"/>
              </a:rPr>
              <a:t>Tuttavia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cure </a:t>
            </a:r>
            <a:r>
              <a:rPr sz="1200" dirty="0">
                <a:latin typeface="Times New Roman"/>
                <a:cs typeface="Times New Roman"/>
              </a:rPr>
              <a:t>fisiche che </a:t>
            </a:r>
            <a:r>
              <a:rPr sz="1200" spc="-5" dirty="0">
                <a:latin typeface="Times New Roman"/>
                <a:cs typeface="Times New Roman"/>
              </a:rPr>
              <a:t>esercitavano l’attrattiva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diretta ed </a:t>
            </a:r>
            <a:r>
              <a:rPr sz="1200" dirty="0">
                <a:latin typeface="Times New Roman"/>
                <a:cs typeface="Times New Roman"/>
              </a:rPr>
              <a:t>immediata sulla </a:t>
            </a:r>
            <a:r>
              <a:rPr sz="1200" spc="-5" dirty="0">
                <a:latin typeface="Times New Roman"/>
                <a:cs typeface="Times New Roman"/>
              </a:rPr>
              <a:t>gente comune. Gesù era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dalle  vittime </a:t>
            </a:r>
            <a:r>
              <a:rPr sz="1200" spc="-5" dirty="0">
                <a:latin typeface="Times New Roman"/>
                <a:cs typeface="Times New Roman"/>
              </a:rPr>
              <a:t>della schiavitù morale </a:t>
            </a:r>
            <a:r>
              <a:rPr sz="1200" dirty="0">
                <a:latin typeface="Times New Roman"/>
                <a:cs typeface="Times New Roman"/>
              </a:rPr>
              <a:t>e dei disturbi </a:t>
            </a:r>
            <a:r>
              <a:rPr sz="1200" spc="-5" dirty="0">
                <a:latin typeface="Times New Roman"/>
                <a:cs typeface="Times New Roman"/>
              </a:rPr>
              <a:t>mentali,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insegnava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la via della </a:t>
            </a:r>
            <a:r>
              <a:rPr sz="1200" spc="-5" dirty="0">
                <a:latin typeface="Times New Roman"/>
                <a:cs typeface="Times New Roman"/>
              </a:rPr>
              <a:t>liberazione. Dei </a:t>
            </a:r>
            <a:r>
              <a:rPr sz="1200" spc="5" dirty="0">
                <a:latin typeface="Times New Roman"/>
                <a:cs typeface="Times New Roman"/>
              </a:rPr>
              <a:t>padri 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consigli riguardo alla </a:t>
            </a:r>
            <a:r>
              <a:rPr sz="1200" dirty="0">
                <a:latin typeface="Times New Roman"/>
                <a:cs typeface="Times New Roman"/>
              </a:rPr>
              <a:t>direzione </a:t>
            </a:r>
            <a:r>
              <a:rPr sz="1200" spc="-5" dirty="0">
                <a:latin typeface="Times New Roman"/>
                <a:cs typeface="Times New Roman"/>
              </a:rPr>
              <a:t>dei loro figli,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madri venivano per essere </a:t>
            </a:r>
            <a:r>
              <a:rPr sz="1200" dirty="0">
                <a:latin typeface="Times New Roman"/>
                <a:cs typeface="Times New Roman"/>
              </a:rPr>
              <a:t>aiutate </a:t>
            </a:r>
            <a:r>
              <a:rPr sz="1200" spc="-5" dirty="0">
                <a:latin typeface="Times New Roman"/>
                <a:cs typeface="Times New Roman"/>
              </a:rPr>
              <a:t>nella guida delle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figlie.</a:t>
            </a:r>
            <a:endParaRPr sz="1200">
              <a:latin typeface="Times New Roman"/>
              <a:cs typeface="Times New Roman"/>
            </a:endParaRPr>
          </a:p>
          <a:p>
            <a:pPr marL="76200" marR="3987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stavano nelle tenebre </a:t>
            </a:r>
            <a:r>
              <a:rPr sz="1200" dirty="0">
                <a:latin typeface="Times New Roman"/>
                <a:cs typeface="Times New Roman"/>
              </a:rPr>
              <a:t>venivano da lui, </a:t>
            </a:r>
            <a:r>
              <a:rPr sz="1200" spc="-5" dirty="0">
                <a:latin typeface="Times New Roman"/>
                <a:cs typeface="Times New Roman"/>
              </a:rPr>
              <a:t>ed egli rivelava </a:t>
            </a:r>
            <a:r>
              <a:rPr sz="1200" dirty="0">
                <a:latin typeface="Times New Roman"/>
                <a:cs typeface="Times New Roman"/>
              </a:rPr>
              <a:t>loro la luce </a:t>
            </a:r>
            <a:r>
              <a:rPr sz="1200" spc="-5" dirty="0">
                <a:latin typeface="Times New Roman"/>
                <a:cs typeface="Times New Roman"/>
              </a:rPr>
              <a:t>della vita.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orecchio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 aperto alle  </a:t>
            </a:r>
            <a:r>
              <a:rPr sz="1200" spc="-5" dirty="0">
                <a:latin typeface="Times New Roman"/>
                <a:cs typeface="Times New Roman"/>
              </a:rPr>
              <a:t>afflizioni dell’umanità ed egli </a:t>
            </a:r>
            <a:r>
              <a:rPr sz="1200" dirty="0">
                <a:latin typeface="Times New Roman"/>
                <a:cs typeface="Times New Roman"/>
              </a:rPr>
              <a:t>aiutava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cercavano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(1671.2) 149:2.7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stesso era </a:t>
            </a:r>
            <a:r>
              <a:rPr sz="1200" dirty="0">
                <a:latin typeface="Times New Roman"/>
                <a:cs typeface="Times New Roman"/>
              </a:rPr>
              <a:t>sulla terra, </a:t>
            </a:r>
            <a:r>
              <a:rPr sz="1200" spc="-5" dirty="0">
                <a:latin typeface="Times New Roman"/>
                <a:cs typeface="Times New Roman"/>
              </a:rPr>
              <a:t>incarnato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mortale, era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che accadessero  delle cose straordinarie. Ma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dovreste mai accostarvi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attraverso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cosiddetti avvenimenti miracolosi. Imparate  ad accostarvi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miracoli attraverso Gesù,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commettete l’errore </a:t>
            </a:r>
            <a:r>
              <a:rPr sz="1200" dirty="0">
                <a:latin typeface="Times New Roman"/>
                <a:cs typeface="Times New Roman"/>
              </a:rPr>
              <a:t>di accostarvi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attraverso i </a:t>
            </a:r>
            <a:r>
              <a:rPr sz="1200" spc="-5" dirty="0">
                <a:latin typeface="Times New Roman"/>
                <a:cs typeface="Times New Roman"/>
              </a:rPr>
              <a:t>miracoli. </a:t>
            </a:r>
            <a:r>
              <a:rPr sz="1200" spc="-1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raccomandazione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legittima, nonostante che </a:t>
            </a:r>
            <a:r>
              <a:rPr sz="1200" dirty="0">
                <a:latin typeface="Times New Roman"/>
                <a:cs typeface="Times New Roman"/>
              </a:rPr>
              <a:t>Gesù di </a:t>
            </a:r>
            <a:r>
              <a:rPr sz="1200" spc="-5" dirty="0">
                <a:latin typeface="Times New Roman"/>
                <a:cs typeface="Times New Roman"/>
              </a:rPr>
              <a:t>Nazaret sia l’unico </a:t>
            </a:r>
            <a:r>
              <a:rPr sz="1200" dirty="0">
                <a:latin typeface="Times New Roman"/>
                <a:cs typeface="Times New Roman"/>
              </a:rPr>
              <a:t>fondatore di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ad aver compiuto degli </a:t>
            </a:r>
            <a:r>
              <a:rPr sz="1200" dirty="0">
                <a:latin typeface="Times New Roman"/>
                <a:cs typeface="Times New Roman"/>
              </a:rPr>
              <a:t>atti  </a:t>
            </a:r>
            <a:r>
              <a:rPr sz="1200" spc="-5" dirty="0">
                <a:latin typeface="Times New Roman"/>
                <a:cs typeface="Times New Roman"/>
              </a:rPr>
              <a:t>soprannaturali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(1671.3) 149:2.8 </a:t>
            </a:r>
            <a:r>
              <a:rPr sz="1200" spc="-5" dirty="0">
                <a:latin typeface="Times New Roman"/>
                <a:cs typeface="Times New Roman"/>
              </a:rPr>
              <a:t>L’aspetto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sorprendente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rivoluzionario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terrena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fu il suo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verso le donne.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un’epoca ed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era </a:t>
            </a:r>
            <a:r>
              <a:rPr sz="1200" dirty="0">
                <a:latin typeface="Times New Roman"/>
                <a:cs typeface="Times New Roman"/>
              </a:rPr>
              <a:t>sconveniente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uomo salutare </a:t>
            </a:r>
            <a:r>
              <a:rPr sz="1200" dirty="0">
                <a:latin typeface="Times New Roman"/>
                <a:cs typeface="Times New Roman"/>
              </a:rPr>
              <a:t>in pubblico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moglie, Gesù osò  utilizzare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come insegnanti del vangelo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terzo 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ebbe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coraggio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questo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all’insegnamento </a:t>
            </a:r>
            <a:r>
              <a:rPr sz="1200" spc="-5" dirty="0">
                <a:latin typeface="Times New Roman"/>
                <a:cs typeface="Times New Roman"/>
              </a:rPr>
              <a:t>rabbinico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proclamava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“meglio che </a:t>
            </a:r>
            <a:r>
              <a:rPr sz="1200" dirty="0">
                <a:latin typeface="Times New Roman"/>
                <a:cs typeface="Times New Roman"/>
              </a:rPr>
              <a:t>le parole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legge  </a:t>
            </a:r>
            <a:r>
              <a:rPr sz="1200" spc="-5" dirty="0">
                <a:latin typeface="Times New Roman"/>
                <a:cs typeface="Times New Roman"/>
              </a:rPr>
              <a:t>fossero bruciate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concederle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donne”.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(1671.4) 149:2.9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generazione Gesù fece </a:t>
            </a:r>
            <a:r>
              <a:rPr sz="1200" dirty="0">
                <a:latin typeface="Times New Roman"/>
                <a:cs typeface="Times New Roman"/>
              </a:rPr>
              <a:t>uscire le donne </a:t>
            </a:r>
            <a:r>
              <a:rPr sz="1200" spc="-5" dirty="0">
                <a:latin typeface="Times New Roman"/>
                <a:cs typeface="Times New Roman"/>
              </a:rPr>
              <a:t>dall’oblio </a:t>
            </a:r>
            <a:r>
              <a:rPr sz="1200" dirty="0">
                <a:latin typeface="Times New Roman"/>
                <a:cs typeface="Times New Roman"/>
              </a:rPr>
              <a:t>irrispettoso e </a:t>
            </a:r>
            <a:r>
              <a:rPr sz="1200" spc="-5" dirty="0">
                <a:latin typeface="Times New Roman"/>
                <a:cs typeface="Times New Roman"/>
              </a:rPr>
              <a:t>dai lavori servili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secoli. </a:t>
            </a:r>
            <a:r>
              <a:rPr sz="1200" dirty="0">
                <a:latin typeface="Times New Roman"/>
                <a:cs typeface="Times New Roman"/>
              </a:rPr>
              <a:t>Ed è una cosa  </a:t>
            </a:r>
            <a:r>
              <a:rPr sz="1200" spc="-5" dirty="0">
                <a:latin typeface="Times New Roman"/>
                <a:cs typeface="Times New Roman"/>
              </a:rPr>
              <a:t>vergognosa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religione che si </a:t>
            </a:r>
            <a:r>
              <a:rPr sz="1200" dirty="0">
                <a:latin typeface="Times New Roman"/>
                <a:cs typeface="Times New Roman"/>
              </a:rPr>
              <a:t>permise di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il nome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avere avuto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morale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nobile  </a:t>
            </a:r>
            <a:r>
              <a:rPr sz="1200" spc="-5" dirty="0">
                <a:latin typeface="Times New Roman"/>
                <a:cs typeface="Times New Roman"/>
              </a:rPr>
              <a:t>esempio nel suo atteggiamento successivo verso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donne.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9715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(1671.5) 149:2.10 </a:t>
            </a:r>
            <a:r>
              <a:rPr sz="1200" spc="-5" dirty="0">
                <a:latin typeface="Times New Roman"/>
                <a:cs typeface="Times New Roman"/>
              </a:rPr>
              <a:t>Quando Gesù si mescolava alla </a:t>
            </a:r>
            <a:r>
              <a:rPr sz="1200" dirty="0">
                <a:latin typeface="Times New Roman"/>
                <a:cs typeface="Times New Roman"/>
              </a:rPr>
              <a:t>gente,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trovavano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dalle superstizioni di quel tempo. </a:t>
            </a:r>
            <a:r>
              <a:rPr sz="1200" spc="-5" dirty="0">
                <a:latin typeface="Times New Roman"/>
                <a:cs typeface="Times New Roman"/>
              </a:rPr>
              <a:t>Egli  era libero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pregiudizi religiosi;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intollerante. Non </a:t>
            </a:r>
            <a:r>
              <a:rPr sz="1200" dirty="0">
                <a:latin typeface="Times New Roman"/>
                <a:cs typeface="Times New Roman"/>
              </a:rPr>
              <a:t>aveva niente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che somigliasse ad </a:t>
            </a:r>
            <a:r>
              <a:rPr sz="1200" dirty="0">
                <a:latin typeface="Times New Roman"/>
                <a:cs typeface="Times New Roman"/>
              </a:rPr>
              <a:t>un antagonismo  </a:t>
            </a:r>
            <a:r>
              <a:rPr sz="1200" spc="-5" dirty="0">
                <a:latin typeface="Times New Roman"/>
                <a:cs typeface="Times New Roman"/>
              </a:rPr>
              <a:t>sociale. Mentre </a:t>
            </a:r>
            <a:r>
              <a:rPr sz="1200" dirty="0">
                <a:latin typeface="Times New Roman"/>
                <a:cs typeface="Times New Roman"/>
              </a:rPr>
              <a:t>aderiva 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c’era di buono nella religione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padri, non </a:t>
            </a:r>
            <a:r>
              <a:rPr sz="1200" spc="-5" dirty="0">
                <a:latin typeface="Times New Roman"/>
                <a:cs typeface="Times New Roman"/>
              </a:rPr>
              <a:t>esitava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trascurare </a:t>
            </a:r>
            <a:r>
              <a:rPr sz="1200" dirty="0">
                <a:latin typeface="Times New Roman"/>
                <a:cs typeface="Times New Roman"/>
              </a:rPr>
              <a:t>le tradizioni di superstizione  e di </a:t>
            </a:r>
            <a:r>
              <a:rPr sz="1200" spc="-5" dirty="0">
                <a:latin typeface="Times New Roman"/>
                <a:cs typeface="Times New Roman"/>
              </a:rPr>
              <a:t>schiavitù create dall’uomo. Egli </a:t>
            </a:r>
            <a:r>
              <a:rPr sz="1200" dirty="0">
                <a:latin typeface="Times New Roman"/>
                <a:cs typeface="Times New Roman"/>
              </a:rPr>
              <a:t>osò </a:t>
            </a:r>
            <a:r>
              <a:rPr sz="1200" spc="-5" dirty="0">
                <a:latin typeface="Times New Roman"/>
                <a:cs typeface="Times New Roman"/>
              </a:rPr>
              <a:t>insegnare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catastrofi </a:t>
            </a:r>
            <a:r>
              <a:rPr sz="1200" dirty="0">
                <a:latin typeface="Times New Roman"/>
                <a:cs typeface="Times New Roman"/>
              </a:rPr>
              <a:t>naturali, </a:t>
            </a:r>
            <a:r>
              <a:rPr sz="1200" spc="-5" dirty="0">
                <a:latin typeface="Times New Roman"/>
                <a:cs typeface="Times New Roman"/>
              </a:rPr>
              <a:t>gli accidenti </a:t>
            </a:r>
            <a:r>
              <a:rPr sz="1200" dirty="0">
                <a:latin typeface="Times New Roman"/>
                <a:cs typeface="Times New Roman"/>
              </a:rPr>
              <a:t>del tempo ed </a:t>
            </a:r>
            <a:r>
              <a:rPr sz="1200" spc="-5" dirty="0">
                <a:latin typeface="Times New Roman"/>
                <a:cs typeface="Times New Roman"/>
              </a:rPr>
              <a:t>altri avvenimenti </a:t>
            </a:r>
            <a:r>
              <a:rPr sz="1200" dirty="0">
                <a:latin typeface="Times New Roman"/>
                <a:cs typeface="Times New Roman"/>
              </a:rPr>
              <a:t>calamitosi  non sono né punizioni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divino né </a:t>
            </a:r>
            <a:r>
              <a:rPr sz="1200" spc="-5" dirty="0">
                <a:latin typeface="Times New Roman"/>
                <a:cs typeface="Times New Roman"/>
              </a:rPr>
              <a:t>decreti misteriosi della Provvidenza. Egli </a:t>
            </a:r>
            <a:r>
              <a:rPr sz="1200" dirty="0">
                <a:latin typeface="Times New Roman"/>
                <a:cs typeface="Times New Roman"/>
              </a:rPr>
              <a:t>condannò la devozione </a:t>
            </a:r>
            <a:r>
              <a:rPr sz="1200" spc="-5" dirty="0">
                <a:latin typeface="Times New Roman"/>
                <a:cs typeface="Times New Roman"/>
              </a:rPr>
              <a:t>servile </a:t>
            </a:r>
            <a:r>
              <a:rPr sz="1200" dirty="0">
                <a:latin typeface="Times New Roman"/>
                <a:cs typeface="Times New Roman"/>
              </a:rPr>
              <a:t>a cerimoniali 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denunciò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fallacia </a:t>
            </a:r>
            <a:r>
              <a:rPr sz="1200" dirty="0">
                <a:latin typeface="Times New Roman"/>
                <a:cs typeface="Times New Roman"/>
              </a:rPr>
              <a:t>del culto </a:t>
            </a:r>
            <a:r>
              <a:rPr sz="1200" spc="-5" dirty="0">
                <a:latin typeface="Times New Roman"/>
                <a:cs typeface="Times New Roman"/>
              </a:rPr>
              <a:t>materialistico. Proclamò coraggiosamente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1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osò  insegnare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incarnati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fatto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figli del Dio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(1671.6) 149:2.11 </a:t>
            </a:r>
            <a:r>
              <a:rPr sz="1200" spc="-5" dirty="0">
                <a:latin typeface="Times New Roman"/>
                <a:cs typeface="Times New Roman"/>
              </a:rPr>
              <a:t>Gesù trascese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antenati quando </a:t>
            </a:r>
            <a:r>
              <a:rPr sz="1200" dirty="0">
                <a:latin typeface="Times New Roman"/>
                <a:cs typeface="Times New Roman"/>
              </a:rPr>
              <a:t>sostituì </a:t>
            </a:r>
            <a:r>
              <a:rPr sz="1200" spc="-5" dirty="0">
                <a:latin typeface="Times New Roman"/>
                <a:cs typeface="Times New Roman"/>
              </a:rPr>
              <a:t>audacemente </a:t>
            </a:r>
            <a:r>
              <a:rPr sz="1200" dirty="0">
                <a:latin typeface="Times New Roman"/>
                <a:cs typeface="Times New Roman"/>
              </a:rPr>
              <a:t>cuori puri a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pulite </a:t>
            </a:r>
            <a:r>
              <a:rPr sz="1200" spc="-5" dirty="0">
                <a:latin typeface="Times New Roman"/>
                <a:cs typeface="Times New Roman"/>
              </a:rPr>
              <a:t>come indice  della vera religione. Egli </a:t>
            </a:r>
            <a:r>
              <a:rPr sz="1200" dirty="0">
                <a:latin typeface="Times New Roman"/>
                <a:cs typeface="Times New Roman"/>
              </a:rPr>
              <a:t>pose la </a:t>
            </a:r>
            <a:r>
              <a:rPr sz="1200" spc="-5" dirty="0">
                <a:latin typeface="Times New Roman"/>
                <a:cs typeface="Times New Roman"/>
              </a:rPr>
              <a:t>realtà al </a:t>
            </a:r>
            <a:r>
              <a:rPr sz="1200" dirty="0">
                <a:latin typeface="Times New Roman"/>
                <a:cs typeface="Times New Roman"/>
              </a:rPr>
              <a:t>posto della </a:t>
            </a:r>
            <a:r>
              <a:rPr sz="1200" spc="-5" dirty="0">
                <a:latin typeface="Times New Roman"/>
                <a:cs typeface="Times New Roman"/>
              </a:rPr>
              <a:t>tradizione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spazzò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ogni pretesa </a:t>
            </a:r>
            <a:r>
              <a:rPr sz="1200" dirty="0">
                <a:latin typeface="Times New Roman"/>
                <a:cs typeface="Times New Roman"/>
              </a:rPr>
              <a:t>di vanità e </a:t>
            </a:r>
            <a:r>
              <a:rPr sz="1200" spc="-5" dirty="0">
                <a:latin typeface="Times New Roman"/>
                <a:cs typeface="Times New Roman"/>
              </a:rPr>
              <a:t>d’ipocrisia.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-5" dirty="0">
                <a:latin typeface="Times New Roman"/>
                <a:cs typeface="Times New Roman"/>
              </a:rPr>
              <a:t>questo  intrepido </a:t>
            </a:r>
            <a:r>
              <a:rPr sz="1200" dirty="0">
                <a:latin typeface="Times New Roman"/>
                <a:cs typeface="Times New Roman"/>
              </a:rPr>
              <a:t>uomo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diede corso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critiche </a:t>
            </a:r>
            <a:r>
              <a:rPr sz="1200" dirty="0">
                <a:latin typeface="Times New Roman"/>
                <a:cs typeface="Times New Roman"/>
              </a:rPr>
              <a:t>distruttive né </a:t>
            </a:r>
            <a:r>
              <a:rPr sz="1200" spc="-5" dirty="0">
                <a:latin typeface="Times New Roman"/>
                <a:cs typeface="Times New Roman"/>
              </a:rPr>
              <a:t>manifestò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totale </a:t>
            </a:r>
            <a:r>
              <a:rPr sz="1200" dirty="0">
                <a:latin typeface="Times New Roman"/>
                <a:cs typeface="Times New Roman"/>
              </a:rPr>
              <a:t>disprezzo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usanze </a:t>
            </a:r>
            <a:r>
              <a:rPr sz="1200" spc="-5" dirty="0">
                <a:latin typeface="Times New Roman"/>
                <a:cs typeface="Times New Roman"/>
              </a:rPr>
              <a:t>religiose, </a:t>
            </a:r>
            <a:r>
              <a:rPr sz="1200" dirty="0">
                <a:latin typeface="Times New Roman"/>
                <a:cs typeface="Times New Roman"/>
              </a:rPr>
              <a:t>sociali,  </a:t>
            </a:r>
            <a:r>
              <a:rPr sz="1200" spc="-5" dirty="0">
                <a:latin typeface="Times New Roman"/>
                <a:cs typeface="Times New Roman"/>
              </a:rPr>
              <a:t>economiche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politiche del suo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era un rivoluzionario </a:t>
            </a:r>
            <a:r>
              <a:rPr sz="1200" spc="-5" dirty="0">
                <a:latin typeface="Times New Roman"/>
                <a:cs typeface="Times New Roman"/>
              </a:rPr>
              <a:t>militante;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evoluzionista progressista. S’impegnò nella  </a:t>
            </a:r>
            <a:r>
              <a:rPr sz="1200" dirty="0">
                <a:latin typeface="Times New Roman"/>
                <a:cs typeface="Times New Roman"/>
              </a:rPr>
              <a:t>distruzione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i="1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contemporaneamente offrì ai </a:t>
            </a:r>
            <a:r>
              <a:rPr sz="1200" dirty="0">
                <a:latin typeface="Times New Roman"/>
                <a:cs typeface="Times New Roman"/>
              </a:rPr>
              <a:t>suoi simili la </a:t>
            </a:r>
            <a:r>
              <a:rPr sz="1200" spc="-5" dirty="0">
                <a:latin typeface="Times New Roman"/>
                <a:cs typeface="Times New Roman"/>
              </a:rPr>
              <a:t>cosa superiore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i="1" spc="-5" dirty="0">
                <a:latin typeface="Times New Roman"/>
                <a:cs typeface="Times New Roman"/>
              </a:rPr>
              <a:t>doveva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esserci.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(1672.1) 149:2.12 </a:t>
            </a:r>
            <a:r>
              <a:rPr sz="1200" spc="-5" dirty="0">
                <a:latin typeface="Times New Roman"/>
                <a:cs typeface="Times New Roman"/>
              </a:rPr>
              <a:t>Gesù ottenne l’obbedienza dei suoi </a:t>
            </a:r>
            <a:r>
              <a:rPr sz="1200" dirty="0">
                <a:latin typeface="Times New Roman"/>
                <a:cs typeface="Times New Roman"/>
              </a:rPr>
              <a:t>discepoli senza </a:t>
            </a:r>
            <a:r>
              <a:rPr sz="1200" spc="-5" dirty="0">
                <a:latin typeface="Times New Roman"/>
                <a:cs typeface="Times New Roman"/>
              </a:rPr>
              <a:t>esigerla. </a:t>
            </a:r>
            <a:r>
              <a:rPr sz="1200" dirty="0">
                <a:latin typeface="Times New Roman"/>
                <a:cs typeface="Times New Roman"/>
              </a:rPr>
              <a:t>Soltanto tre uomini che </a:t>
            </a:r>
            <a:r>
              <a:rPr sz="1200" spc="-5" dirty="0">
                <a:latin typeface="Times New Roman"/>
                <a:cs typeface="Times New Roman"/>
              </a:rPr>
              <a:t>ricevettero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appello  personale 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l’invito a divenire </a:t>
            </a:r>
            <a:r>
              <a:rPr sz="1200" spc="-5" dirty="0">
                <a:latin typeface="Times New Roman"/>
                <a:cs typeface="Times New Roman"/>
              </a:rPr>
              <a:t>suoi discepoli. Egli esercitava </a:t>
            </a:r>
            <a:r>
              <a:rPr sz="1200" dirty="0">
                <a:latin typeface="Times New Roman"/>
                <a:cs typeface="Times New Roman"/>
              </a:rPr>
              <a:t>un potere </a:t>
            </a:r>
            <a:r>
              <a:rPr sz="1200" spc="-5" dirty="0">
                <a:latin typeface="Times New Roman"/>
                <a:cs typeface="Times New Roman"/>
              </a:rPr>
              <a:t>d’attrazione particolare </a:t>
            </a:r>
            <a:r>
              <a:rPr sz="1200" spc="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uomini,  ma non </a:t>
            </a:r>
            <a:r>
              <a:rPr sz="1200" spc="-5" dirty="0">
                <a:latin typeface="Times New Roman"/>
                <a:cs typeface="Times New Roman"/>
              </a:rPr>
              <a:t>era dittatoriale. Raccomandava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fiducia,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si risentì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da lui. </a:t>
            </a:r>
            <a:r>
              <a:rPr sz="1200" spc="-5" dirty="0">
                <a:latin typeface="Times New Roman"/>
                <a:cs typeface="Times New Roman"/>
              </a:rPr>
              <a:t>Egli assumeva </a:t>
            </a:r>
            <a:r>
              <a:rPr sz="1200" dirty="0">
                <a:latin typeface="Times New Roman"/>
                <a:cs typeface="Times New Roman"/>
              </a:rPr>
              <a:t>un’autorità  </a:t>
            </a:r>
            <a:r>
              <a:rPr sz="1200" spc="-5" dirty="0">
                <a:latin typeface="Times New Roman"/>
                <a:cs typeface="Times New Roman"/>
              </a:rPr>
              <a:t>assoluta 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fece </a:t>
            </a:r>
            <a:r>
              <a:rPr sz="1200" dirty="0">
                <a:latin typeface="Times New Roman"/>
                <a:cs typeface="Times New Roman"/>
              </a:rPr>
              <a:t>mai obiezioni. </a:t>
            </a:r>
            <a:r>
              <a:rPr sz="1200" spc="-5" dirty="0">
                <a:latin typeface="Times New Roman"/>
                <a:cs typeface="Times New Roman"/>
              </a:rPr>
              <a:t>Permetteva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chiamarlo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7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(1672.2) 149:2.13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ammirato </a:t>
            </a:r>
            <a:r>
              <a:rPr sz="1200" dirty="0">
                <a:latin typeface="Times New Roman"/>
                <a:cs typeface="Times New Roman"/>
              </a:rPr>
              <a:t>da tutti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incontrava, </a:t>
            </a:r>
            <a:r>
              <a:rPr sz="1200" spc="-5" dirty="0">
                <a:latin typeface="Times New Roman"/>
                <a:cs typeface="Times New Roman"/>
              </a:rPr>
              <a:t>eccetto che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pregiudizi religiosi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radicati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di discernere dei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politici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rimanevano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stupiti</a:t>
            </a:r>
            <a:endParaRPr sz="1200">
              <a:latin typeface="Times New Roman"/>
              <a:cs typeface="Times New Roman"/>
            </a:endParaRPr>
          </a:p>
          <a:p>
            <a:pPr marL="76200" marR="520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dall’originalità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dall’autorevolezza del suo insegnamento.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meravigliavano della sua pazienza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ritardati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importuni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interrogavano.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ispirava speranza </a:t>
            </a:r>
            <a:r>
              <a:rPr sz="1200" dirty="0">
                <a:latin typeface="Times New Roman"/>
                <a:cs typeface="Times New Roman"/>
              </a:rPr>
              <a:t>e fiducia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di tutti </a:t>
            </a:r>
            <a:r>
              <a:rPr sz="1200" spc="-5" dirty="0">
                <a:latin typeface="Times New Roman"/>
                <a:cs typeface="Times New Roman"/>
              </a:rPr>
              <a:t>coloro che beneficiavano del suo ministero.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5" dirty="0">
                <a:latin typeface="Times New Roman"/>
                <a:cs typeface="Times New Roman"/>
              </a:rPr>
              <a:t>coloro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845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l’avevano </a:t>
            </a:r>
            <a:r>
              <a:rPr sz="1200" dirty="0">
                <a:latin typeface="Times New Roman"/>
                <a:cs typeface="Times New Roman"/>
              </a:rPr>
              <a:t>mai incontrato lo </a:t>
            </a:r>
            <a:r>
              <a:rPr sz="1200" spc="-5" dirty="0">
                <a:latin typeface="Times New Roman"/>
                <a:cs typeface="Times New Roman"/>
              </a:rPr>
              <a:t>temevano, ed </a:t>
            </a:r>
            <a:r>
              <a:rPr sz="1200" dirty="0">
                <a:latin typeface="Times New Roman"/>
                <a:cs typeface="Times New Roman"/>
              </a:rPr>
              <a:t>era odiato solo da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consideravano come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verità  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il male e l’errore </a:t>
            </a:r>
            <a:r>
              <a:rPr sz="1200" spc="-5" dirty="0">
                <a:latin typeface="Times New Roman"/>
                <a:cs typeface="Times New Roman"/>
              </a:rPr>
              <a:t>che essi avevano </a:t>
            </a:r>
            <a:r>
              <a:rPr sz="1200" dirty="0">
                <a:latin typeface="Times New Roman"/>
                <a:cs typeface="Times New Roman"/>
              </a:rPr>
              <a:t>deciso di </a:t>
            </a:r>
            <a:r>
              <a:rPr sz="1200" spc="-5" dirty="0">
                <a:latin typeface="Times New Roman"/>
                <a:cs typeface="Times New Roman"/>
              </a:rPr>
              <a:t>mantenere nel loro cuore ad </a:t>
            </a:r>
            <a:r>
              <a:rPr sz="1200" dirty="0">
                <a:latin typeface="Times New Roman"/>
                <a:cs typeface="Times New Roman"/>
              </a:rPr>
              <a:t>ogni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12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(1672.3) 149:2.14 </a:t>
            </a:r>
            <a:r>
              <a:rPr sz="1200" spc="-5" dirty="0">
                <a:latin typeface="Times New Roman"/>
                <a:cs typeface="Times New Roman"/>
              </a:rPr>
              <a:t>Sia sugli amici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sui nemici egli esercitava </a:t>
            </a:r>
            <a:r>
              <a:rPr sz="1200" dirty="0">
                <a:latin typeface="Times New Roman"/>
                <a:cs typeface="Times New Roman"/>
              </a:rPr>
              <a:t>una forte e particolarmente </a:t>
            </a:r>
            <a:r>
              <a:rPr sz="1200" spc="-5" dirty="0">
                <a:latin typeface="Times New Roman"/>
                <a:cs typeface="Times New Roman"/>
              </a:rPr>
              <a:t>affascinante </a:t>
            </a:r>
            <a:r>
              <a:rPr sz="1200" dirty="0">
                <a:latin typeface="Times New Roman"/>
                <a:cs typeface="Times New Roman"/>
              </a:rPr>
              <a:t>influenza. </a:t>
            </a:r>
            <a:r>
              <a:rPr sz="1200" spc="-5" dirty="0">
                <a:latin typeface="Times New Roman"/>
                <a:cs typeface="Times New Roman"/>
              </a:rPr>
              <a:t>Folle </a:t>
            </a:r>
            <a:r>
              <a:rPr sz="1200" dirty="0">
                <a:latin typeface="Times New Roman"/>
                <a:cs typeface="Times New Roman"/>
              </a:rPr>
              <a:t>di persone lo  </a:t>
            </a:r>
            <a:r>
              <a:rPr sz="1200" spc="-5" dirty="0">
                <a:latin typeface="Times New Roman"/>
                <a:cs typeface="Times New Roman"/>
              </a:rPr>
              <a:t>seguivano per settimane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ascoltare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parole gentili ed </a:t>
            </a:r>
            <a:r>
              <a:rPr sz="1200" dirty="0">
                <a:latin typeface="Times New Roman"/>
                <a:cs typeface="Times New Roman"/>
              </a:rPr>
              <a:t>osservare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semplice. </a:t>
            </a:r>
            <a:r>
              <a:rPr sz="1200" dirty="0">
                <a:latin typeface="Times New Roman"/>
                <a:cs typeface="Times New Roman"/>
              </a:rPr>
              <a:t>Uomini e donne </a:t>
            </a:r>
            <a:r>
              <a:rPr sz="1200" spc="-5" dirty="0">
                <a:latin typeface="Times New Roman"/>
                <a:cs typeface="Times New Roman"/>
              </a:rPr>
              <a:t>devoti </a:t>
            </a:r>
            <a:r>
              <a:rPr sz="1200" dirty="0">
                <a:latin typeface="Times New Roman"/>
                <a:cs typeface="Times New Roman"/>
              </a:rPr>
              <a:t>amavano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affetto quasi sovrumano. </a:t>
            </a:r>
            <a:r>
              <a:rPr sz="1200" dirty="0">
                <a:latin typeface="Times New Roman"/>
                <a:cs typeface="Times New Roman"/>
              </a:rPr>
              <a:t>E più lo </a:t>
            </a:r>
            <a:r>
              <a:rPr sz="1200" spc="-5" dirty="0">
                <a:latin typeface="Times New Roman"/>
                <a:cs typeface="Times New Roman"/>
              </a:rPr>
              <a:t>conoscevano </a:t>
            </a:r>
            <a:r>
              <a:rPr sz="1200" dirty="0">
                <a:latin typeface="Times New Roman"/>
                <a:cs typeface="Times New Roman"/>
              </a:rPr>
              <a:t>più lo </a:t>
            </a:r>
            <a:r>
              <a:rPr sz="1200" spc="-5" dirty="0">
                <a:latin typeface="Times New Roman"/>
                <a:cs typeface="Times New Roman"/>
              </a:rPr>
              <a:t>amavano. </a:t>
            </a:r>
            <a:r>
              <a:rPr sz="1200" dirty="0">
                <a:latin typeface="Times New Roman"/>
                <a:cs typeface="Times New Roman"/>
              </a:rPr>
              <a:t>E tutto ciò è </a:t>
            </a:r>
            <a:r>
              <a:rPr sz="1200" spc="-5" dirty="0">
                <a:latin typeface="Times New Roman"/>
                <a:cs typeface="Times New Roman"/>
              </a:rPr>
              <a:t>ancora vero; anche oggi </a:t>
            </a:r>
            <a:r>
              <a:rPr sz="1200" dirty="0">
                <a:latin typeface="Times New Roman"/>
                <a:cs typeface="Times New Roman"/>
              </a:rPr>
              <a:t>ed in tutte le </a:t>
            </a:r>
            <a:r>
              <a:rPr sz="1200" spc="-5" dirty="0">
                <a:latin typeface="Times New Roman"/>
                <a:cs typeface="Times New Roman"/>
              </a:rPr>
              <a:t>ere  future, </a:t>
            </a:r>
            <a:r>
              <a:rPr sz="1200" dirty="0">
                <a:latin typeface="Times New Roman"/>
                <a:cs typeface="Times New Roman"/>
              </a:rPr>
              <a:t>più un uomo </a:t>
            </a:r>
            <a:r>
              <a:rPr sz="1200" spc="-5" dirty="0">
                <a:latin typeface="Times New Roman"/>
                <a:cs typeface="Times New Roman"/>
              </a:rPr>
              <a:t>conoscerà </a:t>
            </a:r>
            <a:r>
              <a:rPr sz="1200" dirty="0">
                <a:latin typeface="Times New Roman"/>
                <a:cs typeface="Times New Roman"/>
              </a:rPr>
              <a:t>questo Dio-uomo, più lo </a:t>
            </a:r>
            <a:r>
              <a:rPr sz="1200" spc="-5" dirty="0">
                <a:latin typeface="Times New Roman"/>
                <a:cs typeface="Times New Roman"/>
              </a:rPr>
              <a:t>amerà </a:t>
            </a:r>
            <a:r>
              <a:rPr sz="1200" dirty="0">
                <a:latin typeface="Times New Roman"/>
                <a:cs typeface="Times New Roman"/>
              </a:rPr>
              <a:t>e 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seguirà.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L’ostilità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capi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religiosi</a:t>
            </a:r>
            <a:endParaRPr sz="1600">
              <a:latin typeface="Times New Roman"/>
              <a:cs typeface="Times New Roman"/>
            </a:endParaRPr>
          </a:p>
          <a:p>
            <a:pPr marL="76200" marR="18097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(1672.4) 149:3.1 </a:t>
            </a:r>
            <a:r>
              <a:rPr sz="1200" spc="-5" dirty="0">
                <a:latin typeface="Times New Roman"/>
                <a:cs typeface="Times New Roman"/>
              </a:rPr>
              <a:t>Nonostante l’accoglienza favorevole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insegnamenti da </a:t>
            </a:r>
            <a:r>
              <a:rPr sz="1200" spc="-5" dirty="0">
                <a:latin typeface="Times New Roman"/>
                <a:cs typeface="Times New Roman"/>
              </a:rPr>
              <a:t>parte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comune,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religiosi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Gerusalemme erano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allarmati </a:t>
            </a:r>
            <a:r>
              <a:rPr sz="1200" dirty="0">
                <a:latin typeface="Times New Roman"/>
                <a:cs typeface="Times New Roman"/>
              </a:rPr>
              <a:t>ed ostili. I </a:t>
            </a:r>
            <a:r>
              <a:rPr sz="1200" spc="-5" dirty="0">
                <a:latin typeface="Times New Roman"/>
                <a:cs typeface="Times New Roman"/>
              </a:rPr>
              <a:t>Farisei avevano </a:t>
            </a:r>
            <a:r>
              <a:rPr sz="1200" dirty="0">
                <a:latin typeface="Times New Roman"/>
                <a:cs typeface="Times New Roman"/>
              </a:rPr>
              <a:t>formulato una </a:t>
            </a:r>
            <a:r>
              <a:rPr sz="1200" spc="-5" dirty="0">
                <a:latin typeface="Times New Roman"/>
                <a:cs typeface="Times New Roman"/>
              </a:rPr>
              <a:t>teologia sistematica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dogmatica. Gesù </a:t>
            </a:r>
            <a:r>
              <a:rPr sz="1200" dirty="0">
                <a:latin typeface="Times New Roman"/>
                <a:cs typeface="Times New Roman"/>
              </a:rPr>
              <a:t>era un  </a:t>
            </a:r>
            <a:r>
              <a:rPr sz="1200" spc="-5" dirty="0">
                <a:latin typeface="Times New Roman"/>
                <a:cs typeface="Times New Roman"/>
              </a:rPr>
              <a:t>maestro che insegnava </a:t>
            </a:r>
            <a:r>
              <a:rPr sz="1200" dirty="0">
                <a:latin typeface="Times New Roman"/>
                <a:cs typeface="Times New Roman"/>
              </a:rPr>
              <a:t>secondo 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momento;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insegnante sistematico. </a:t>
            </a:r>
            <a:r>
              <a:rPr sz="1200" spc="-5" dirty="0">
                <a:latin typeface="Times New Roman"/>
                <a:cs typeface="Times New Roman"/>
              </a:rPr>
              <a:t>Gesù insegnava </a:t>
            </a:r>
            <a:r>
              <a:rPr sz="1200" dirty="0">
                <a:latin typeface="Times New Roman"/>
                <a:cs typeface="Times New Roman"/>
              </a:rPr>
              <a:t>non tanto </a:t>
            </a:r>
            <a:r>
              <a:rPr sz="1200" spc="-5" dirty="0">
                <a:latin typeface="Times New Roman"/>
                <a:cs typeface="Times New Roman"/>
              </a:rPr>
              <a:t>attingendo  dalla legge quanto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vita, dalle parabole. (E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impiegava </a:t>
            </a:r>
            <a:r>
              <a:rPr sz="1200" dirty="0">
                <a:latin typeface="Times New Roman"/>
                <a:cs typeface="Times New Roman"/>
              </a:rPr>
              <a:t>una parabola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illustrare il </a:t>
            </a:r>
            <a:r>
              <a:rPr sz="1200" spc="-5" dirty="0">
                <a:latin typeface="Times New Roman"/>
                <a:cs typeface="Times New Roman"/>
              </a:rPr>
              <a:t>suo messaggio, si </a:t>
            </a:r>
            <a:r>
              <a:rPr sz="1200" dirty="0">
                <a:latin typeface="Times New Roman"/>
                <a:cs typeface="Times New Roman"/>
              </a:rPr>
              <a:t>proponeva di 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i="1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aspetto della </a:t>
            </a:r>
            <a:r>
              <a:rPr sz="1200" dirty="0">
                <a:latin typeface="Times New Roman"/>
                <a:cs typeface="Times New Roman"/>
              </a:rPr>
              <a:t>storia a tale scopo. Molte </a:t>
            </a:r>
            <a:r>
              <a:rPr sz="1200" spc="-5" dirty="0">
                <a:latin typeface="Times New Roman"/>
                <a:cs typeface="Times New Roman"/>
              </a:rPr>
              <a:t>idee errate riguardo 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risultare dal 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parabole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allegorie.)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(1672.5) 149:3.2 </a:t>
            </a:r>
            <a:r>
              <a:rPr sz="1200" dirty="0">
                <a:latin typeface="Times New Roman"/>
                <a:cs typeface="Times New Roman"/>
              </a:rPr>
              <a:t>I capi religiosi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furibondi </a:t>
            </a:r>
            <a:r>
              <a:rPr sz="1200" dirty="0">
                <a:latin typeface="Times New Roman"/>
                <a:cs typeface="Times New Roman"/>
              </a:rPr>
              <a:t>a seguito </a:t>
            </a:r>
            <a:r>
              <a:rPr sz="1200" spc="-5" dirty="0">
                <a:latin typeface="Times New Roman"/>
                <a:cs typeface="Times New Roman"/>
              </a:rPr>
              <a:t>della recente conversione del giovane Abramo </a:t>
            </a:r>
            <a:r>
              <a:rPr sz="1200" dirty="0">
                <a:latin typeface="Times New Roman"/>
                <a:cs typeface="Times New Roman"/>
              </a:rPr>
              <a:t>e della  diserzione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spie 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battezzate </a:t>
            </a:r>
            <a:r>
              <a:rPr sz="1200" dirty="0">
                <a:latin typeface="Times New Roman"/>
                <a:cs typeface="Times New Roman"/>
              </a:rPr>
              <a:t>da Pietro,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erano andate con gli evangelisti nel secondo giro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erano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accecati dal timore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pregiudizio,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indurito </a:t>
            </a:r>
            <a:r>
              <a:rPr sz="1200" spc="-5" dirty="0">
                <a:latin typeface="Times New Roman"/>
                <a:cs typeface="Times New Roman"/>
              </a:rPr>
              <a:t>dal  continuo </a:t>
            </a:r>
            <a:r>
              <a:rPr sz="1200" dirty="0">
                <a:latin typeface="Times New Roman"/>
                <a:cs typeface="Times New Roman"/>
              </a:rPr>
              <a:t>rifiuto </a:t>
            </a:r>
            <a:r>
              <a:rPr sz="1200" spc="-5" dirty="0">
                <a:latin typeface="Times New Roman"/>
                <a:cs typeface="Times New Roman"/>
              </a:rPr>
              <a:t>delle attraenti verità 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chiudono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richiamo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che risiede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poco da fare per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atteggiamento.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08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311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(1352.1) 122:8.5 </a:t>
            </a:r>
            <a:r>
              <a:rPr sz="1200" spc="-5" dirty="0">
                <a:latin typeface="Times New Roman"/>
                <a:cs typeface="Times New Roman"/>
              </a:rPr>
              <a:t>A mezzogiorno,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nascita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riuniti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dei loro </a:t>
            </a:r>
            <a:r>
              <a:rPr sz="1200" spc="-5" dirty="0">
                <a:latin typeface="Times New Roman"/>
                <a:cs typeface="Times New Roman"/>
              </a:rPr>
              <a:t>direttori,  cantarono effettivamente degli </a:t>
            </a:r>
            <a:r>
              <a:rPr sz="1200" dirty="0">
                <a:latin typeface="Times New Roman"/>
                <a:cs typeface="Times New Roman"/>
              </a:rPr>
              <a:t>inni di gloria sopra la </a:t>
            </a:r>
            <a:r>
              <a:rPr sz="1200" spc="-5" dirty="0">
                <a:latin typeface="Times New Roman"/>
                <a:cs typeface="Times New Roman"/>
              </a:rPr>
              <a:t>mangiatoia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espressioni </a:t>
            </a:r>
            <a:r>
              <a:rPr sz="1200" dirty="0">
                <a:latin typeface="Times New Roman"/>
                <a:cs typeface="Times New Roman"/>
              </a:rPr>
              <a:t>di lode 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udite da  </a:t>
            </a:r>
            <a:r>
              <a:rPr sz="1200" spc="-5" dirty="0">
                <a:latin typeface="Times New Roman"/>
                <a:cs typeface="Times New Roman"/>
              </a:rPr>
              <a:t>nessun orecchio umano. Nessun </a:t>
            </a:r>
            <a:r>
              <a:rPr sz="1200" dirty="0">
                <a:latin typeface="Times New Roman"/>
                <a:cs typeface="Times New Roman"/>
              </a:rPr>
              <a:t>pastore o </a:t>
            </a:r>
            <a:r>
              <a:rPr sz="1200" spc="-5" dirty="0">
                <a:latin typeface="Times New Roman"/>
                <a:cs typeface="Times New Roman"/>
              </a:rPr>
              <a:t>altra </a:t>
            </a:r>
            <a:r>
              <a:rPr sz="1200" dirty="0">
                <a:latin typeface="Times New Roman"/>
                <a:cs typeface="Times New Roman"/>
              </a:rPr>
              <a:t>creatura mortale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a rendere </a:t>
            </a:r>
            <a:r>
              <a:rPr sz="1200" spc="-5" dirty="0">
                <a:latin typeface="Times New Roman"/>
                <a:cs typeface="Times New Roman"/>
              </a:rPr>
              <a:t>omaggio </a:t>
            </a:r>
            <a:r>
              <a:rPr sz="1200" dirty="0">
                <a:latin typeface="Times New Roman"/>
                <a:cs typeface="Times New Roman"/>
              </a:rPr>
              <a:t>al bambino di </a:t>
            </a:r>
            <a:r>
              <a:rPr sz="1200" spc="-5" dirty="0">
                <a:latin typeface="Times New Roman"/>
                <a:cs typeface="Times New Roman"/>
              </a:rPr>
              <a:t>Betlemme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 dell’arrivo </a:t>
            </a:r>
            <a:r>
              <a:rPr sz="1200" dirty="0">
                <a:latin typeface="Times New Roman"/>
                <a:cs typeface="Times New Roman"/>
              </a:rPr>
              <a:t>di certi </a:t>
            </a:r>
            <a:r>
              <a:rPr sz="1200" spc="-5" dirty="0">
                <a:latin typeface="Times New Roman"/>
                <a:cs typeface="Times New Roman"/>
              </a:rPr>
              <a:t>sacerdoti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Ur,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Zaccaria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35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(1352.2) 122:8.6 </a:t>
            </a:r>
            <a:r>
              <a:rPr sz="1200" spc="-5" dirty="0">
                <a:latin typeface="Times New Roman"/>
                <a:cs typeface="Times New Roman"/>
              </a:rPr>
              <a:t>A questi sacerdoti della </a:t>
            </a:r>
            <a:r>
              <a:rPr sz="1200" dirty="0">
                <a:latin typeface="Times New Roman"/>
                <a:cs typeface="Times New Roman"/>
              </a:rPr>
              <a:t>Mesopotamia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qualche tempo prima da uno </a:t>
            </a:r>
            <a:r>
              <a:rPr sz="1200" spc="-5" dirty="0">
                <a:latin typeface="Times New Roman"/>
                <a:cs typeface="Times New Roman"/>
              </a:rPr>
              <a:t>strano insegnante religioso del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fatto un </a:t>
            </a:r>
            <a:r>
              <a:rPr sz="1200" spc="-5" dirty="0">
                <a:latin typeface="Times New Roman"/>
                <a:cs typeface="Times New Roman"/>
              </a:rPr>
              <a:t>sogno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informato </a:t>
            </a:r>
            <a:r>
              <a:rPr sz="1200" spc="-5" dirty="0">
                <a:latin typeface="Times New Roman"/>
                <a:cs typeface="Times New Roman"/>
              </a:rPr>
              <a:t>che “la luce </a:t>
            </a:r>
            <a:r>
              <a:rPr sz="1200" dirty="0">
                <a:latin typeface="Times New Roman"/>
                <a:cs typeface="Times New Roman"/>
              </a:rPr>
              <a:t>della vita” era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apparire sulla terra </a:t>
            </a:r>
            <a:r>
              <a:rPr sz="1200" spc="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forma di  un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Ebrei. Ed allora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maestri partirono per </a:t>
            </a:r>
            <a:r>
              <a:rPr sz="1200" dirty="0">
                <a:latin typeface="Times New Roman"/>
                <a:cs typeface="Times New Roman"/>
              </a:rPr>
              <a:t>cercare </a:t>
            </a:r>
            <a:r>
              <a:rPr sz="1200" spc="-5" dirty="0">
                <a:latin typeface="Times New Roman"/>
                <a:cs typeface="Times New Roman"/>
              </a:rPr>
              <a:t>questa “luce della </a:t>
            </a:r>
            <a:r>
              <a:rPr sz="1200" dirty="0">
                <a:latin typeface="Times New Roman"/>
                <a:cs typeface="Times New Roman"/>
              </a:rPr>
              <a:t>vita”.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di vane  </a:t>
            </a:r>
            <a:r>
              <a:rPr sz="1200" spc="-5" dirty="0">
                <a:latin typeface="Times New Roman"/>
                <a:cs typeface="Times New Roman"/>
              </a:rPr>
              <a:t>ricerche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essi stavano per ritornare ad Ur quando Zaccaria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incontrò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rivelò </a:t>
            </a:r>
            <a:r>
              <a:rPr sz="1200" dirty="0">
                <a:latin typeface="Times New Roman"/>
                <a:cs typeface="Times New Roman"/>
              </a:rPr>
              <a:t>loro la </a:t>
            </a:r>
            <a:r>
              <a:rPr sz="1200" spc="-5" dirty="0">
                <a:latin typeface="Times New Roman"/>
                <a:cs typeface="Times New Roman"/>
              </a:rPr>
              <a:t>sua credenza che Gesù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fosse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l’oggetto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ricerca, </a:t>
            </a:r>
            <a:r>
              <a:rPr sz="1200" dirty="0">
                <a:latin typeface="Times New Roman"/>
                <a:cs typeface="Times New Roman"/>
              </a:rPr>
              <a:t>e li mandò a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trovarono </a:t>
            </a:r>
            <a:r>
              <a:rPr sz="1200" dirty="0">
                <a:latin typeface="Times New Roman"/>
                <a:cs typeface="Times New Roman"/>
              </a:rPr>
              <a:t>il bambino e </a:t>
            </a:r>
            <a:r>
              <a:rPr sz="1200" spc="-5" dirty="0">
                <a:latin typeface="Times New Roman"/>
                <a:cs typeface="Times New Roman"/>
              </a:rPr>
              <a:t>lasciarono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doni a </a:t>
            </a:r>
            <a:r>
              <a:rPr sz="1200" spc="-5" dirty="0">
                <a:latin typeface="Times New Roman"/>
                <a:cs typeface="Times New Roman"/>
              </a:rPr>
              <a:t>Maria, 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terrena.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bambino aveva </a:t>
            </a:r>
            <a:r>
              <a:rPr sz="1200" dirty="0">
                <a:latin typeface="Times New Roman"/>
                <a:cs typeface="Times New Roman"/>
              </a:rPr>
              <a:t>quasi tre </a:t>
            </a:r>
            <a:r>
              <a:rPr sz="1200" spc="-5" dirty="0">
                <a:latin typeface="Times New Roman"/>
                <a:cs typeface="Times New Roman"/>
              </a:rPr>
              <a:t>settimane al </a:t>
            </a:r>
            <a:r>
              <a:rPr sz="1200" dirty="0">
                <a:latin typeface="Times New Roman"/>
                <a:cs typeface="Times New Roman"/>
              </a:rPr>
              <a:t>momento della loro visita.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33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(1352.3) 122:8.7 </a:t>
            </a:r>
            <a:r>
              <a:rPr sz="1200" spc="-5" dirty="0">
                <a:latin typeface="Times New Roman"/>
                <a:cs typeface="Times New Roman"/>
              </a:rPr>
              <a:t>Questi uomini saggi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videro alcuna </a:t>
            </a:r>
            <a:r>
              <a:rPr sz="1200" dirty="0">
                <a:latin typeface="Times New Roman"/>
                <a:cs typeface="Times New Roman"/>
              </a:rPr>
              <a:t>stella </a:t>
            </a:r>
            <a:r>
              <a:rPr sz="1200" spc="-5" dirty="0">
                <a:latin typeface="Times New Roman"/>
                <a:cs typeface="Times New Roman"/>
              </a:rPr>
              <a:t>per guidarli </a:t>
            </a:r>
            <a:r>
              <a:rPr sz="1200" dirty="0">
                <a:latin typeface="Times New Roman"/>
                <a:cs typeface="Times New Roman"/>
              </a:rPr>
              <a:t>a Betlemme.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bella </a:t>
            </a:r>
            <a:r>
              <a:rPr sz="1200" dirty="0">
                <a:latin typeface="Times New Roman"/>
                <a:cs typeface="Times New Roman"/>
              </a:rPr>
              <a:t>leggenda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stella di </a:t>
            </a:r>
            <a:r>
              <a:rPr sz="1200" spc="-5" dirty="0">
                <a:latin typeface="Times New Roman"/>
                <a:cs typeface="Times New Roman"/>
              </a:rPr>
              <a:t>Betlemme ebbe  origine così: Gesù </a:t>
            </a:r>
            <a:r>
              <a:rPr sz="1200" dirty="0">
                <a:latin typeface="Times New Roman"/>
                <a:cs typeface="Times New Roman"/>
              </a:rPr>
              <a:t>era nato a </a:t>
            </a:r>
            <a:r>
              <a:rPr sz="1200" spc="-5" dirty="0">
                <a:latin typeface="Times New Roman"/>
                <a:cs typeface="Times New Roman"/>
              </a:rPr>
              <a:t>mezzogiorno del </a:t>
            </a:r>
            <a:r>
              <a:rPr sz="1200" dirty="0">
                <a:latin typeface="Times New Roman"/>
                <a:cs typeface="Times New Roman"/>
              </a:rPr>
              <a:t>21 </a:t>
            </a:r>
            <a:r>
              <a:rPr sz="1200" spc="-5" dirty="0">
                <a:latin typeface="Times New Roman"/>
                <a:cs typeface="Times New Roman"/>
              </a:rPr>
              <a:t>agosto dell’anno </a:t>
            </a:r>
            <a:r>
              <a:rPr sz="1200" dirty="0">
                <a:latin typeface="Times New Roman"/>
                <a:cs typeface="Times New Roman"/>
              </a:rPr>
              <a:t>7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29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dirty="0">
                <a:latin typeface="Times New Roman"/>
                <a:cs typeface="Times New Roman"/>
              </a:rPr>
              <a:t>dell’anno 7 a.C. </a:t>
            </a:r>
            <a:r>
              <a:rPr sz="1200" spc="-5" dirty="0">
                <a:latin typeface="Times New Roman"/>
                <a:cs typeface="Times New Roman"/>
              </a:rPr>
              <a:t>si era verificata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straordinaria congiunzione </a:t>
            </a:r>
            <a:r>
              <a:rPr sz="1200" dirty="0">
                <a:latin typeface="Times New Roman"/>
                <a:cs typeface="Times New Roman"/>
              </a:rPr>
              <a:t>di Giove e di Saturno </a:t>
            </a:r>
            <a:r>
              <a:rPr sz="1200" spc="-5" dirty="0">
                <a:latin typeface="Times New Roman"/>
                <a:cs typeface="Times New Roman"/>
              </a:rPr>
              <a:t>nella costellazione dei </a:t>
            </a:r>
            <a:r>
              <a:rPr sz="1200" dirty="0">
                <a:latin typeface="Times New Roman"/>
                <a:cs typeface="Times New Roman"/>
              </a:rPr>
              <a:t>Pesci. Ed è 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astronomico </a:t>
            </a:r>
            <a:r>
              <a:rPr sz="1200" spc="-5" dirty="0">
                <a:latin typeface="Times New Roman"/>
                <a:cs typeface="Times New Roman"/>
              </a:rPr>
              <a:t>eccezionale che  congiunzioni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si siano prodotte </a:t>
            </a:r>
            <a:r>
              <a:rPr sz="1200" dirty="0">
                <a:latin typeface="Times New Roman"/>
                <a:cs typeface="Times New Roman"/>
              </a:rPr>
              <a:t>il 29 </a:t>
            </a:r>
            <a:r>
              <a:rPr sz="1200" spc="-5" dirty="0">
                <a:latin typeface="Times New Roman"/>
                <a:cs typeface="Times New Roman"/>
              </a:rPr>
              <a:t>settembre ed </a:t>
            </a:r>
            <a:r>
              <a:rPr sz="1200" dirty="0">
                <a:latin typeface="Times New Roman"/>
                <a:cs typeface="Times New Roman"/>
              </a:rPr>
              <a:t>il 5 </a:t>
            </a:r>
            <a:r>
              <a:rPr sz="1200" spc="-5" dirty="0">
                <a:latin typeface="Times New Roman"/>
                <a:cs typeface="Times New Roman"/>
              </a:rPr>
              <a:t>dicembre dello stesso anno.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avvenimenti  straordinari, </a:t>
            </a:r>
            <a:r>
              <a:rPr sz="1200" dirty="0">
                <a:latin typeface="Times New Roman"/>
                <a:cs typeface="Times New Roman"/>
              </a:rPr>
              <a:t>ma totalmente </a:t>
            </a:r>
            <a:r>
              <a:rPr sz="1200" spc="-5" dirty="0">
                <a:latin typeface="Times New Roman"/>
                <a:cs typeface="Times New Roman"/>
              </a:rPr>
              <a:t>naturali, gli </a:t>
            </a:r>
            <a:r>
              <a:rPr sz="1200" dirty="0">
                <a:latin typeface="Times New Roman"/>
                <a:cs typeface="Times New Roman"/>
              </a:rPr>
              <a:t>zelanti bene intenzionati delle </a:t>
            </a:r>
            <a:r>
              <a:rPr sz="1200" spc="-5" dirty="0">
                <a:latin typeface="Times New Roman"/>
                <a:cs typeface="Times New Roman"/>
              </a:rPr>
              <a:t>generazioni </a:t>
            </a:r>
            <a:r>
              <a:rPr sz="1200" dirty="0">
                <a:latin typeface="Times New Roman"/>
                <a:cs typeface="Times New Roman"/>
              </a:rPr>
              <a:t>successive costruirono </a:t>
            </a:r>
            <a:r>
              <a:rPr sz="1200" spc="-5" dirty="0">
                <a:latin typeface="Times New Roman"/>
                <a:cs typeface="Times New Roman"/>
              </a:rPr>
              <a:t>l’attraente </a:t>
            </a:r>
            <a:r>
              <a:rPr sz="1200" dirty="0">
                <a:latin typeface="Times New Roman"/>
                <a:cs typeface="Times New Roman"/>
              </a:rPr>
              <a:t>leggenda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stella di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che condusse i </a:t>
            </a:r>
            <a:r>
              <a:rPr sz="1200" spc="-5" dirty="0">
                <a:latin typeface="Times New Roman"/>
                <a:cs typeface="Times New Roman"/>
              </a:rPr>
              <a:t>Magi adoranti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mangiatoia,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appena </a:t>
            </a:r>
            <a:r>
              <a:rPr sz="1200" dirty="0">
                <a:latin typeface="Times New Roman"/>
                <a:cs typeface="Times New Roman"/>
              </a:rPr>
              <a:t>nato. Alle </a:t>
            </a:r>
            <a:r>
              <a:rPr sz="1200" spc="5" dirty="0">
                <a:latin typeface="Times New Roman"/>
                <a:cs typeface="Times New Roman"/>
              </a:rPr>
              <a:t>menti  </a:t>
            </a:r>
            <a:r>
              <a:rPr sz="1200" spc="-5" dirty="0">
                <a:latin typeface="Times New Roman"/>
                <a:cs typeface="Times New Roman"/>
              </a:rPr>
              <a:t>dell’Oriente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Medio Oriente piacciono </a:t>
            </a:r>
            <a:r>
              <a:rPr sz="1200" dirty="0">
                <a:latin typeface="Times New Roman"/>
                <a:cs typeface="Times New Roman"/>
              </a:rPr>
              <a:t>molto le </a:t>
            </a:r>
            <a:r>
              <a:rPr sz="1200" spc="-5" dirty="0">
                <a:latin typeface="Times New Roman"/>
                <a:cs typeface="Times New Roman"/>
              </a:rPr>
              <a:t>fiabe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tessono continuamente </a:t>
            </a:r>
            <a:r>
              <a:rPr sz="1200" dirty="0">
                <a:latin typeface="Times New Roman"/>
                <a:cs typeface="Times New Roman"/>
              </a:rPr>
              <a:t>tali bei miti </a:t>
            </a:r>
            <a:r>
              <a:rPr sz="1200" spc="-5" dirty="0">
                <a:latin typeface="Times New Roman"/>
                <a:cs typeface="Times New Roman"/>
              </a:rPr>
              <a:t>attorno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loro capi  religiosi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loro eroi </a:t>
            </a:r>
            <a:r>
              <a:rPr sz="1200" dirty="0">
                <a:latin typeface="Times New Roman"/>
                <a:cs typeface="Times New Roman"/>
              </a:rPr>
              <a:t>politici.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assenza della </a:t>
            </a:r>
            <a:r>
              <a:rPr sz="1200" dirty="0">
                <a:latin typeface="Times New Roman"/>
                <a:cs typeface="Times New Roman"/>
              </a:rPr>
              <a:t>stampa,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della conoscenza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 trasmetteva </a:t>
            </a:r>
            <a:r>
              <a:rPr sz="1200" spc="5" dirty="0">
                <a:latin typeface="Times New Roman"/>
                <a:cs typeface="Times New Roman"/>
              </a:rPr>
              <a:t>oralmente 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generazione all’altra,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che i miti </a:t>
            </a:r>
            <a:r>
              <a:rPr sz="1200" spc="-5" dirty="0">
                <a:latin typeface="Times New Roman"/>
                <a:cs typeface="Times New Roman"/>
              </a:rPr>
              <a:t>diventassero </a:t>
            </a:r>
            <a:r>
              <a:rPr sz="1200" dirty="0">
                <a:latin typeface="Times New Roman"/>
                <a:cs typeface="Times New Roman"/>
              </a:rPr>
              <a:t>tradizioni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tradizioni </a:t>
            </a:r>
            <a:r>
              <a:rPr sz="1200" spc="-5" dirty="0">
                <a:latin typeface="Times New Roman"/>
                <a:cs typeface="Times New Roman"/>
              </a:rPr>
              <a:t>fossero alla fine accettate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fatti.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095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(1672.6) 149:3.3 </a:t>
            </a:r>
            <a:r>
              <a:rPr sz="1200" spc="-5" dirty="0">
                <a:latin typeface="Times New Roman"/>
                <a:cs typeface="Times New Roman"/>
              </a:rPr>
              <a:t>Quando Gesù incontrò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gli evangelisti al </a:t>
            </a:r>
            <a:r>
              <a:rPr sz="1200" dirty="0">
                <a:latin typeface="Times New Roman"/>
                <a:cs typeface="Times New Roman"/>
              </a:rPr>
              <a:t>campo di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concludendo la </a:t>
            </a:r>
            <a:r>
              <a:rPr sz="1200" spc="-5" dirty="0">
                <a:latin typeface="Times New Roman"/>
                <a:cs typeface="Times New Roman"/>
              </a:rPr>
              <a:t>sua allocuzione, disse:  “Dovreste ricordarvi che nel corpo </a:t>
            </a:r>
            <a:r>
              <a:rPr sz="1200" dirty="0">
                <a:latin typeface="Times New Roman"/>
                <a:cs typeface="Times New Roman"/>
              </a:rPr>
              <a:t>e nella mente — </a:t>
            </a:r>
            <a:r>
              <a:rPr sz="1200" spc="-5" dirty="0">
                <a:latin typeface="Times New Roman"/>
                <a:cs typeface="Times New Roman"/>
              </a:rPr>
              <a:t>emotivamente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reagiscono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individuale.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cosa  </a:t>
            </a:r>
            <a:r>
              <a:rPr sz="1200" spc="-5" dirty="0">
                <a:latin typeface="Times New Roman"/>
                <a:cs typeface="Times New Roman"/>
              </a:rPr>
              <a:t>uniforme degli </a:t>
            </a:r>
            <a:r>
              <a:rPr sz="1200" dirty="0">
                <a:latin typeface="Times New Roman"/>
                <a:cs typeface="Times New Roman"/>
              </a:rPr>
              <a:t>uomini è lo spirito </a:t>
            </a:r>
            <a:r>
              <a:rPr sz="1200" spc="-5" dirty="0">
                <a:latin typeface="Times New Roman"/>
                <a:cs typeface="Times New Roman"/>
              </a:rPr>
              <a:t>interiore. Anche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divini </a:t>
            </a:r>
            <a:r>
              <a:rPr sz="1200" spc="-5" dirty="0">
                <a:latin typeface="Times New Roman"/>
                <a:cs typeface="Times New Roman"/>
              </a:rPr>
              <a:t>possono variare </a:t>
            </a:r>
            <a:r>
              <a:rPr sz="1200" dirty="0">
                <a:latin typeface="Times New Roman"/>
                <a:cs typeface="Times New Roman"/>
              </a:rPr>
              <a:t>un po’ per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ampiezza della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esperienza, essi reagiscono uniformemente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appelli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Soltanto 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spirito, ed </a:t>
            </a:r>
            <a:r>
              <a:rPr sz="1200" spc="-5" dirty="0">
                <a:latin typeface="Times New Roman"/>
                <a:cs typeface="Times New Roman"/>
              </a:rPr>
              <a:t>appellandosi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lui,</a:t>
            </a:r>
            <a:endParaRPr sz="1200">
              <a:latin typeface="Times New Roman"/>
              <a:cs typeface="Times New Roman"/>
            </a:endParaRPr>
          </a:p>
          <a:p>
            <a:pPr marL="63500" marR="1111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l’unità e la </a:t>
            </a:r>
            <a:r>
              <a:rPr sz="1200" spc="-5" dirty="0">
                <a:latin typeface="Times New Roman"/>
                <a:cs typeface="Times New Roman"/>
              </a:rPr>
              <a:t>fratellanza.” Ma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capi degli Ebrei avevano chiuso </a:t>
            </a:r>
            <a:r>
              <a:rPr sz="1200" dirty="0">
                <a:latin typeface="Times New Roman"/>
                <a:cs typeface="Times New Roman"/>
              </a:rPr>
              <a:t>la porta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cuore all’appello  </a:t>
            </a:r>
            <a:r>
              <a:rPr sz="1200" spc="-5" dirty="0">
                <a:latin typeface="Times New Roman"/>
                <a:cs typeface="Times New Roman"/>
              </a:rPr>
              <a:t>spirituale del vangelo.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cessarono </a:t>
            </a:r>
            <a:r>
              <a:rPr sz="1200" dirty="0">
                <a:latin typeface="Times New Roman"/>
                <a:cs typeface="Times New Roman"/>
              </a:rPr>
              <a:t>di fare piani e di </a:t>
            </a:r>
            <a:r>
              <a:rPr sz="1200" spc="-5" dirty="0">
                <a:latin typeface="Times New Roman"/>
                <a:cs typeface="Times New Roman"/>
              </a:rPr>
              <a:t>complottare </a:t>
            </a:r>
            <a:r>
              <a:rPr sz="1200" dirty="0">
                <a:latin typeface="Times New Roman"/>
                <a:cs typeface="Times New Roman"/>
              </a:rPr>
              <a:t>per la distruzione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63500" marR="603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erano convinti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dovesse essere arrestato, condannato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giustiziato come trasgressore religioso, violatore degli insegnamenti  cardinali della </a:t>
            </a:r>
            <a:r>
              <a:rPr sz="1200" dirty="0">
                <a:latin typeface="Times New Roman"/>
                <a:cs typeface="Times New Roman"/>
              </a:rPr>
              <a:t>sacra legge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Lo svolgimento del giro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predicazione</a:t>
            </a:r>
            <a:endParaRPr sz="1600">
              <a:latin typeface="Times New Roman"/>
              <a:cs typeface="Times New Roman"/>
            </a:endParaRPr>
          </a:p>
          <a:p>
            <a:pPr marL="63500" marR="2616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(1673.1) 149:4.1 </a:t>
            </a:r>
            <a:r>
              <a:rPr sz="1200" spc="-5" dirty="0">
                <a:latin typeface="Times New Roman"/>
                <a:cs typeface="Times New Roman"/>
              </a:rPr>
              <a:t>Gesù fece </a:t>
            </a:r>
            <a:r>
              <a:rPr sz="1200" dirty="0">
                <a:latin typeface="Times New Roman"/>
                <a:cs typeface="Times New Roman"/>
              </a:rPr>
              <a:t>pochissimo </a:t>
            </a:r>
            <a:r>
              <a:rPr sz="1200" spc="-5" dirty="0">
                <a:latin typeface="Times New Roman"/>
                <a:cs typeface="Times New Roman"/>
              </a:rPr>
              <a:t>lavoro pubblico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di predicazione, ma condusse molte </a:t>
            </a:r>
            <a:r>
              <a:rPr sz="1200" spc="-5" dirty="0">
                <a:latin typeface="Times New Roman"/>
                <a:cs typeface="Times New Roman"/>
              </a:rPr>
              <a:t>classi serali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 nella maggior parte delle 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villaggi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ebbe l’occasione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soggiornare con Giacomo </a:t>
            </a:r>
            <a:r>
              <a:rPr sz="1200" dirty="0">
                <a:latin typeface="Times New Roman"/>
                <a:cs typeface="Times New Roman"/>
              </a:rPr>
              <a:t>e Giovanni.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di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sessioni serali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giovani evangelisti </a:t>
            </a:r>
            <a:r>
              <a:rPr sz="1200" dirty="0">
                <a:latin typeface="Times New Roman"/>
                <a:cs typeface="Times New Roman"/>
              </a:rPr>
              <a:t>pose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una domanda sulla </a:t>
            </a:r>
            <a:r>
              <a:rPr sz="1200" spc="-5" dirty="0">
                <a:latin typeface="Times New Roman"/>
                <a:cs typeface="Times New Roman"/>
              </a:rPr>
              <a:t>collera, ed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il </a:t>
            </a:r>
            <a:r>
              <a:rPr sz="1200" spc="-5" dirty="0">
                <a:latin typeface="Times New Roman"/>
                <a:cs typeface="Times New Roman"/>
              </a:rPr>
              <a:t>Maestro disse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altre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(1673.2) 149:4.2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manifestazione materiale che rappresenta, </a:t>
            </a:r>
            <a:r>
              <a:rPr sz="1200" dirty="0">
                <a:latin typeface="Times New Roman"/>
                <a:cs typeface="Times New Roman"/>
              </a:rPr>
              <a:t>in senso </a:t>
            </a:r>
            <a:r>
              <a:rPr sz="1200" spc="-5" dirty="0">
                <a:latin typeface="Times New Roman"/>
                <a:cs typeface="Times New Roman"/>
              </a:rPr>
              <a:t>generale,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spirituale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riuscita ad </a:t>
            </a:r>
            <a:r>
              <a:rPr sz="1200" dirty="0">
                <a:latin typeface="Times New Roman"/>
                <a:cs typeface="Times New Roman"/>
              </a:rPr>
              <a:t>acquisire il controllo </a:t>
            </a:r>
            <a:r>
              <a:rPr sz="1200" spc="-5" dirty="0">
                <a:latin typeface="Times New Roman"/>
                <a:cs typeface="Times New Roman"/>
              </a:rPr>
              <a:t>delle nature intellettuale </a:t>
            </a:r>
            <a:r>
              <a:rPr sz="1200" dirty="0">
                <a:latin typeface="Times New Roman"/>
                <a:cs typeface="Times New Roman"/>
              </a:rPr>
              <a:t>e fisica </a:t>
            </a:r>
            <a:r>
              <a:rPr sz="1200" spc="-5" dirty="0">
                <a:latin typeface="Times New Roman"/>
                <a:cs typeface="Times New Roman"/>
              </a:rPr>
              <a:t>congiunte.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indica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d’amore </a:t>
            </a:r>
            <a:r>
              <a:rPr sz="1200" spc="-5" dirty="0">
                <a:latin typeface="Times New Roman"/>
                <a:cs typeface="Times New Roman"/>
              </a:rPr>
              <a:t>fraterno  tollerante, </a:t>
            </a:r>
            <a:r>
              <a:rPr sz="1200" dirty="0">
                <a:latin typeface="Times New Roman"/>
                <a:cs typeface="Times New Roman"/>
              </a:rPr>
              <a:t>oltre che la vostra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rispetto 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autocontrollo.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debilita </a:t>
            </a:r>
            <a:r>
              <a:rPr sz="1200" dirty="0">
                <a:latin typeface="Times New Roman"/>
                <a:cs typeface="Times New Roman"/>
              </a:rPr>
              <a:t>la salute, </a:t>
            </a:r>
            <a:r>
              <a:rPr sz="1200" spc="-5" dirty="0">
                <a:latin typeface="Times New Roman"/>
                <a:cs typeface="Times New Roman"/>
              </a:rPr>
              <a:t>avvilisce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 ostacola </a:t>
            </a:r>
            <a:r>
              <a:rPr sz="1200" dirty="0">
                <a:latin typeface="Times New Roman"/>
                <a:cs typeface="Times New Roman"/>
              </a:rPr>
              <a:t>l’istruttore </a:t>
            </a:r>
            <a:r>
              <a:rPr sz="1200" spc="-5" dirty="0">
                <a:latin typeface="Times New Roman"/>
                <a:cs typeface="Times New Roman"/>
              </a:rPr>
              <a:t>spirituale dell’anima </a:t>
            </a:r>
            <a:r>
              <a:rPr sz="1200" dirty="0">
                <a:latin typeface="Times New Roman"/>
                <a:cs typeface="Times New Roman"/>
              </a:rPr>
              <a:t>dell’uomo. Non </a:t>
            </a:r>
            <a:r>
              <a:rPr sz="1200" spc="-5" dirty="0">
                <a:latin typeface="Times New Roman"/>
                <a:cs typeface="Times New Roman"/>
              </a:rPr>
              <a:t>avete letto nelle </a:t>
            </a:r>
            <a:r>
              <a:rPr sz="1200" dirty="0">
                <a:latin typeface="Times New Roman"/>
                <a:cs typeface="Times New Roman"/>
              </a:rPr>
              <a:t>Scritture che </a:t>
            </a:r>
            <a:r>
              <a:rPr sz="1200" spc="-5" dirty="0">
                <a:latin typeface="Times New Roman"/>
                <a:cs typeface="Times New Roman"/>
              </a:rPr>
              <a:t>‘l’ira </a:t>
            </a:r>
            <a:r>
              <a:rPr sz="1200" dirty="0">
                <a:latin typeface="Times New Roman"/>
                <a:cs typeface="Times New Roman"/>
              </a:rPr>
              <a:t>uccide l’uomo </a:t>
            </a:r>
            <a:r>
              <a:rPr sz="1200" spc="-5" dirty="0">
                <a:latin typeface="Times New Roman"/>
                <a:cs typeface="Times New Roman"/>
              </a:rPr>
              <a:t>sciocco’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quell’uomo ‘dilania se stesso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collera’? Che ‘colui che </a:t>
            </a:r>
            <a:r>
              <a:rPr sz="1200" dirty="0">
                <a:latin typeface="Times New Roman"/>
                <a:cs typeface="Times New Roman"/>
              </a:rPr>
              <a:t>è lento all’ira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comprensione’, mentre </a:t>
            </a:r>
            <a:r>
              <a:rPr sz="1200" spc="5" dirty="0">
                <a:latin typeface="Times New Roman"/>
                <a:cs typeface="Times New Roman"/>
              </a:rPr>
              <a:t>‘colui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temperamento </a:t>
            </a:r>
            <a:r>
              <a:rPr sz="1200" dirty="0">
                <a:latin typeface="Times New Roman"/>
                <a:cs typeface="Times New Roman"/>
              </a:rPr>
              <a:t>irascibile </a:t>
            </a:r>
            <a:r>
              <a:rPr sz="1200" spc="-5" dirty="0">
                <a:latin typeface="Times New Roman"/>
                <a:cs typeface="Times New Roman"/>
              </a:rPr>
              <a:t>esalta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follia’? Voi sapete </a:t>
            </a:r>
            <a:r>
              <a:rPr sz="1200" dirty="0">
                <a:latin typeface="Times New Roman"/>
                <a:cs typeface="Times New Roman"/>
              </a:rPr>
              <a:t>tutti che ‘una risposta </a:t>
            </a:r>
            <a:r>
              <a:rPr sz="1200" spc="-5" dirty="0">
                <a:latin typeface="Times New Roman"/>
                <a:cs typeface="Times New Roman"/>
              </a:rPr>
              <a:t>gentile allontana </a:t>
            </a:r>
            <a:r>
              <a:rPr sz="1200" dirty="0">
                <a:latin typeface="Times New Roman"/>
                <a:cs typeface="Times New Roman"/>
              </a:rPr>
              <a:t>l’ira’ e che ‘delle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dure  </a:t>
            </a:r>
            <a:r>
              <a:rPr sz="1200" spc="-5" dirty="0">
                <a:latin typeface="Times New Roman"/>
                <a:cs typeface="Times New Roman"/>
              </a:rPr>
              <a:t>fomentano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collera’. ‘Il discernimento </a:t>
            </a:r>
            <a:r>
              <a:rPr sz="1200" dirty="0">
                <a:latin typeface="Times New Roman"/>
                <a:cs typeface="Times New Roman"/>
              </a:rPr>
              <a:t>tiene </a:t>
            </a:r>
            <a:r>
              <a:rPr sz="1200" spc="-5" dirty="0">
                <a:latin typeface="Times New Roman"/>
                <a:cs typeface="Times New Roman"/>
              </a:rPr>
              <a:t>lontana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collera’, </a:t>
            </a:r>
            <a:r>
              <a:rPr sz="1200" dirty="0">
                <a:latin typeface="Times New Roman"/>
                <a:cs typeface="Times New Roman"/>
              </a:rPr>
              <a:t>mentre ‘colui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controllo di se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è simile </a:t>
            </a:r>
            <a:r>
              <a:rPr sz="1200" spc="-5" dirty="0">
                <a:latin typeface="Times New Roman"/>
                <a:cs typeface="Times New Roman"/>
              </a:rPr>
              <a:t>ad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 senza difese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mura’. </a:t>
            </a:r>
            <a:r>
              <a:rPr sz="1200" dirty="0">
                <a:latin typeface="Times New Roman"/>
                <a:cs typeface="Times New Roman"/>
              </a:rPr>
              <a:t>‘L’ira è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oltraggiosa.’ ‘Gli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adirati fomentano </a:t>
            </a:r>
            <a:r>
              <a:rPr sz="1200" dirty="0">
                <a:latin typeface="Times New Roman"/>
                <a:cs typeface="Times New Roman"/>
              </a:rPr>
              <a:t>le liti, </a:t>
            </a:r>
            <a:r>
              <a:rPr sz="1200" spc="-5" dirty="0">
                <a:latin typeface="Times New Roman"/>
                <a:cs typeface="Times New Roman"/>
              </a:rPr>
              <a:t>mentre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14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furiosi moltiplicano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trasgressioni.’ ‘Non siate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spirito irascibile,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sta nel </a:t>
            </a:r>
            <a:r>
              <a:rPr sz="1200" dirty="0">
                <a:latin typeface="Times New Roman"/>
                <a:cs typeface="Times New Roman"/>
              </a:rPr>
              <a:t>seno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sciocchi.’ ” Prima di 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Gesù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ancora: “Che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cuore sia dominato dall’amore, così </a:t>
            </a:r>
            <a:r>
              <a:rPr sz="1200" dirty="0">
                <a:latin typeface="Times New Roman"/>
                <a:cs typeface="Times New Roman"/>
              </a:rPr>
              <a:t>che la vostra </a:t>
            </a:r>
            <a:r>
              <a:rPr sz="1200" spc="-5" dirty="0">
                <a:latin typeface="Times New Roman"/>
                <a:cs typeface="Times New Roman"/>
              </a:rPr>
              <a:t>guida spirituale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poca  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liberarvi dalla 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lasciar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a quegli </a:t>
            </a:r>
            <a:r>
              <a:rPr sz="1200" spc="-5" dirty="0">
                <a:latin typeface="Times New Roman"/>
                <a:cs typeface="Times New Roman"/>
              </a:rPr>
              <a:t>accessi </a:t>
            </a:r>
            <a:r>
              <a:rPr sz="1200" dirty="0">
                <a:latin typeface="Times New Roman"/>
                <a:cs typeface="Times New Roman"/>
              </a:rPr>
              <a:t>di collera </a:t>
            </a:r>
            <a:r>
              <a:rPr sz="1200" spc="-5" dirty="0">
                <a:latin typeface="Times New Roman"/>
                <a:cs typeface="Times New Roman"/>
              </a:rPr>
              <a:t>animale che </a:t>
            </a:r>
            <a:r>
              <a:rPr sz="1200" dirty="0">
                <a:latin typeface="Times New Roman"/>
                <a:cs typeface="Times New Roman"/>
              </a:rPr>
              <a:t>sono incompatibili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 filiazione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(1673.3) 149:4.3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parlò </a:t>
            </a:r>
            <a:r>
              <a:rPr sz="1200" spc="-5" dirty="0">
                <a:latin typeface="Times New Roman"/>
                <a:cs typeface="Times New Roman"/>
              </a:rPr>
              <a:t>al gruppo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desiderabilità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equilibrato. Egli  riconobbe </a:t>
            </a:r>
            <a:r>
              <a:rPr sz="1200" dirty="0">
                <a:latin typeface="Times New Roman"/>
                <a:cs typeface="Times New Roman"/>
              </a:rPr>
              <a:t>che era necessario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degli </a:t>
            </a:r>
            <a:r>
              <a:rPr sz="1200" dirty="0">
                <a:latin typeface="Times New Roman"/>
                <a:cs typeface="Times New Roman"/>
              </a:rPr>
              <a:t>uomini dedicarsi </a:t>
            </a:r>
            <a:r>
              <a:rPr sz="1200" spc="-5" dirty="0">
                <a:latin typeface="Times New Roman"/>
                <a:cs typeface="Times New Roman"/>
              </a:rPr>
              <a:t>ad imparare </a:t>
            </a:r>
            <a:r>
              <a:rPr sz="1200" dirty="0">
                <a:latin typeface="Times New Roman"/>
                <a:cs typeface="Times New Roman"/>
              </a:rPr>
              <a:t>un qualche mestiere, ma deplorò </a:t>
            </a:r>
            <a:r>
              <a:rPr sz="1200" spc="-5" dirty="0">
                <a:latin typeface="Times New Roman"/>
                <a:cs typeface="Times New Roman"/>
              </a:rPr>
              <a:t>ogni  tendenza ad </a:t>
            </a:r>
            <a:r>
              <a:rPr sz="1200" dirty="0">
                <a:latin typeface="Times New Roman"/>
                <a:cs typeface="Times New Roman"/>
              </a:rPr>
              <a:t>una specializzazione </a:t>
            </a:r>
            <a:r>
              <a:rPr sz="1200" spc="-5" dirty="0">
                <a:latin typeface="Times New Roman"/>
                <a:cs typeface="Times New Roman"/>
              </a:rPr>
              <a:t>eccessiva, ad attività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alla ristrettezza mentale </a:t>
            </a:r>
            <a:r>
              <a:rPr sz="1200" dirty="0">
                <a:latin typeface="Times New Roman"/>
                <a:cs typeface="Times New Roman"/>
              </a:rPr>
              <a:t>e che sono limitative. </a:t>
            </a:r>
            <a:r>
              <a:rPr sz="1200" spc="-5" dirty="0">
                <a:latin typeface="Times New Roman"/>
                <a:cs typeface="Times New Roman"/>
              </a:rPr>
              <a:t>Egli  richiamò l’attenzione sul fatto che ogni </a:t>
            </a:r>
            <a:r>
              <a:rPr sz="1200" dirty="0">
                <a:latin typeface="Times New Roman"/>
                <a:cs typeface="Times New Roman"/>
              </a:rPr>
              <a:t>virtù,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portata </a:t>
            </a:r>
            <a:r>
              <a:rPr sz="1200" spc="-5" dirty="0">
                <a:latin typeface="Times New Roman"/>
                <a:cs typeface="Times New Roman"/>
              </a:rPr>
              <a:t>agli estremi, </a:t>
            </a:r>
            <a:r>
              <a:rPr sz="1200" dirty="0">
                <a:latin typeface="Times New Roman"/>
                <a:cs typeface="Times New Roman"/>
              </a:rPr>
              <a:t>può divenire un vizio.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predicò sempre la temperanza </a:t>
            </a:r>
            <a:r>
              <a:rPr sz="1200" spc="-5" dirty="0">
                <a:latin typeface="Times New Roman"/>
                <a:cs typeface="Times New Roman"/>
              </a:rPr>
              <a:t>ed  insegnò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coerenza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l’adattamento appropriato ai </a:t>
            </a:r>
            <a:r>
              <a:rPr sz="1200" dirty="0">
                <a:latin typeface="Times New Roman"/>
                <a:cs typeface="Times New Roman"/>
              </a:rPr>
              <a:t>problemi della vita. Egli </a:t>
            </a:r>
            <a:r>
              <a:rPr sz="1200" spc="-5" dirty="0">
                <a:latin typeface="Times New Roman"/>
                <a:cs typeface="Times New Roman"/>
              </a:rPr>
              <a:t>fece rilevare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eccesso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pietà 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degenerare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instabilità </a:t>
            </a:r>
            <a:r>
              <a:rPr sz="1200" spc="-5" dirty="0">
                <a:latin typeface="Times New Roman"/>
                <a:cs typeface="Times New Roman"/>
              </a:rPr>
              <a:t>emotiva;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l’entusiasmo </a:t>
            </a:r>
            <a:r>
              <a:rPr sz="1200" dirty="0">
                <a:latin typeface="Times New Roman"/>
                <a:cs typeface="Times New Roman"/>
              </a:rPr>
              <a:t>può portare </a:t>
            </a:r>
            <a:r>
              <a:rPr sz="1200" spc="-5" dirty="0">
                <a:latin typeface="Times New Roman"/>
                <a:cs typeface="Times New Roman"/>
              </a:rPr>
              <a:t>al fanatismo. Egli </a:t>
            </a:r>
            <a:r>
              <a:rPr sz="1200" dirty="0">
                <a:latin typeface="Times New Roman"/>
                <a:cs typeface="Times New Roman"/>
              </a:rPr>
              <a:t>analizzò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uno dei </a:t>
            </a:r>
            <a:r>
              <a:rPr sz="1200" spc="-5" dirty="0">
                <a:latin typeface="Times New Roman"/>
                <a:cs typeface="Times New Roman"/>
              </a:rPr>
              <a:t>loro  vecchi </a:t>
            </a:r>
            <a:r>
              <a:rPr sz="1200" dirty="0">
                <a:latin typeface="Times New Roman"/>
                <a:cs typeface="Times New Roman"/>
              </a:rPr>
              <a:t>associati la </a:t>
            </a:r>
            <a:r>
              <a:rPr sz="1200" spc="-5" dirty="0">
                <a:latin typeface="Times New Roman"/>
                <a:cs typeface="Times New Roman"/>
              </a:rPr>
              <a:t>cui immaginazione l’aveva coinvolto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imprese visionarie ed </a:t>
            </a:r>
            <a:r>
              <a:rPr sz="1200" dirty="0">
                <a:latin typeface="Times New Roman"/>
                <a:cs typeface="Times New Roman"/>
              </a:rPr>
              <a:t>irrealizzabili.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li mise in </a:t>
            </a:r>
            <a:r>
              <a:rPr sz="1200" spc="-5" dirty="0">
                <a:latin typeface="Times New Roman"/>
                <a:cs typeface="Times New Roman"/>
              </a:rPr>
              <a:t>guardia 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della monotonia di una </a:t>
            </a:r>
            <a:r>
              <a:rPr sz="1200" spc="-5" dirty="0">
                <a:latin typeface="Times New Roman"/>
                <a:cs typeface="Times New Roman"/>
              </a:rPr>
              <a:t>mediocrità </a:t>
            </a:r>
            <a:r>
              <a:rPr sz="1200" dirty="0">
                <a:latin typeface="Times New Roman"/>
                <a:cs typeface="Times New Roman"/>
              </a:rPr>
              <a:t>troppo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conservatrice.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(1673.4) 149:4.4 </a:t>
            </a:r>
            <a:r>
              <a:rPr sz="1200" spc="-5" dirty="0">
                <a:latin typeface="Times New Roman"/>
                <a:cs typeface="Times New Roman"/>
              </a:rPr>
              <a:t>Poi Gesù parlò dei pericoli </a:t>
            </a:r>
            <a:r>
              <a:rPr sz="1200" dirty="0">
                <a:latin typeface="Times New Roman"/>
                <a:cs typeface="Times New Roman"/>
              </a:rPr>
              <a:t>del coraggio e </a:t>
            </a:r>
            <a:r>
              <a:rPr sz="1200" spc="-5" dirty="0">
                <a:latin typeface="Times New Roman"/>
                <a:cs typeface="Times New Roman"/>
              </a:rPr>
              <a:t>della fede, del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essi conducono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delle anime avventate alla  temerarietà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presunzione.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mostrò </a:t>
            </a:r>
            <a:r>
              <a:rPr sz="1200" spc="-5" dirty="0">
                <a:latin typeface="Times New Roman"/>
                <a:cs typeface="Times New Roman"/>
              </a:rPr>
              <a:t>anche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prudenza </a:t>
            </a:r>
            <a:r>
              <a:rPr sz="1200" dirty="0">
                <a:latin typeface="Times New Roman"/>
                <a:cs typeface="Times New Roman"/>
              </a:rPr>
              <a:t>e la discrezione,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spinte troppo </a:t>
            </a:r>
            <a:r>
              <a:rPr sz="1200" spc="-5" dirty="0">
                <a:latin typeface="Times New Roman"/>
                <a:cs typeface="Times New Roman"/>
              </a:rPr>
              <a:t>lontano, </a:t>
            </a:r>
            <a:r>
              <a:rPr sz="1200" spc="5" dirty="0">
                <a:latin typeface="Times New Roman"/>
                <a:cs typeface="Times New Roman"/>
              </a:rPr>
              <a:t>portano  </a:t>
            </a:r>
            <a:r>
              <a:rPr sz="1200" spc="-5" dirty="0">
                <a:latin typeface="Times New Roman"/>
                <a:cs typeface="Times New Roman"/>
              </a:rPr>
              <a:t>alla codardia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all’insuccesso. </a:t>
            </a:r>
            <a:r>
              <a:rPr sz="1200" dirty="0">
                <a:latin typeface="Times New Roman"/>
                <a:cs typeface="Times New Roman"/>
              </a:rPr>
              <a:t>Esortò i suoi </a:t>
            </a:r>
            <a:r>
              <a:rPr sz="1200" spc="-5" dirty="0">
                <a:latin typeface="Times New Roman"/>
                <a:cs typeface="Times New Roman"/>
              </a:rPr>
              <a:t>ascoltatori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sforzarsi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originali,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evitando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tendenza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all’eccentricità.</a:t>
            </a: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Egli si dichiarò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della compassione senza sentimentalismo, della </a:t>
            </a:r>
            <a:r>
              <a:rPr sz="1200" dirty="0">
                <a:latin typeface="Times New Roman"/>
                <a:cs typeface="Times New Roman"/>
              </a:rPr>
              <a:t>pietà senza </a:t>
            </a:r>
            <a:r>
              <a:rPr sz="1200" spc="-5" dirty="0">
                <a:latin typeface="Times New Roman"/>
                <a:cs typeface="Times New Roman"/>
              </a:rPr>
              <a:t>ipocrisia. Insegnò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rispetto libero </a:t>
            </a:r>
            <a:r>
              <a:rPr sz="1200" spc="5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paura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superstizione.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(1674.1) 149:4.5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quello che Gesù insegnò sul carattere equilibrato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impressionò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quanto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stessa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un’esemplificazione </a:t>
            </a:r>
            <a:r>
              <a:rPr sz="1200" spc="-5" dirty="0">
                <a:latin typeface="Times New Roman"/>
                <a:cs typeface="Times New Roman"/>
              </a:rPr>
              <a:t>eloquente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insegnamento. Egli </a:t>
            </a:r>
            <a:r>
              <a:rPr sz="1200" dirty="0">
                <a:latin typeface="Times New Roman"/>
                <a:cs typeface="Times New Roman"/>
              </a:rPr>
              <a:t>visse in </a:t>
            </a:r>
            <a:r>
              <a:rPr sz="1200" spc="5" dirty="0">
                <a:latin typeface="Times New Roman"/>
                <a:cs typeface="Times New Roman"/>
              </a:rPr>
              <a:t>mezzo </a:t>
            </a:r>
            <a:r>
              <a:rPr sz="1200" dirty="0">
                <a:latin typeface="Times New Roman"/>
                <a:cs typeface="Times New Roman"/>
              </a:rPr>
              <a:t>a tensioni e </a:t>
            </a:r>
            <a:r>
              <a:rPr sz="1200" spc="-5" dirty="0">
                <a:latin typeface="Times New Roman"/>
                <a:cs typeface="Times New Roman"/>
              </a:rPr>
              <a:t>tempeste,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vacillò </a:t>
            </a:r>
            <a:r>
              <a:rPr sz="1200" dirty="0">
                <a:latin typeface="Times New Roman"/>
                <a:cs typeface="Times New Roman"/>
              </a:rPr>
              <a:t>mai. I  suoi </a:t>
            </a:r>
            <a:r>
              <a:rPr sz="1200" spc="-5" dirty="0">
                <a:latin typeface="Times New Roman"/>
                <a:cs typeface="Times New Roman"/>
              </a:rPr>
              <a:t>nemici gli tesero </a:t>
            </a:r>
            <a:r>
              <a:rPr sz="1200" dirty="0">
                <a:latin typeface="Times New Roman"/>
                <a:cs typeface="Times New Roman"/>
              </a:rPr>
              <a:t>continuamente </a:t>
            </a:r>
            <a:r>
              <a:rPr sz="1200" spc="-5" dirty="0">
                <a:latin typeface="Times New Roman"/>
                <a:cs typeface="Times New Roman"/>
              </a:rPr>
              <a:t>dei tranelli, </a:t>
            </a:r>
            <a:r>
              <a:rPr sz="1200" dirty="0">
                <a:latin typeface="Times New Roman"/>
                <a:cs typeface="Times New Roman"/>
              </a:rPr>
              <a:t>ma non lo </a:t>
            </a:r>
            <a:r>
              <a:rPr sz="1200" spc="-5" dirty="0">
                <a:latin typeface="Times New Roman"/>
                <a:cs typeface="Times New Roman"/>
              </a:rPr>
              <a:t>intrappolarono </a:t>
            </a:r>
            <a:r>
              <a:rPr sz="1200" dirty="0">
                <a:latin typeface="Times New Roman"/>
                <a:cs typeface="Times New Roman"/>
              </a:rPr>
              <a:t>mai. I saggi e </a:t>
            </a:r>
            <a:r>
              <a:rPr sz="1200" spc="-5" dirty="0">
                <a:latin typeface="Times New Roman"/>
                <a:cs typeface="Times New Roman"/>
              </a:rPr>
              <a:t>gli eruditi si sforzarono </a:t>
            </a:r>
            <a:r>
              <a:rPr sz="1200" dirty="0">
                <a:latin typeface="Times New Roman"/>
                <a:cs typeface="Times New Roman"/>
              </a:rPr>
              <a:t>di coglierlo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84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fallo,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incespicò. Essi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coinvolgerlo </a:t>
            </a:r>
            <a:r>
              <a:rPr sz="1200" dirty="0">
                <a:latin typeface="Times New Roman"/>
                <a:cs typeface="Times New Roman"/>
              </a:rPr>
              <a:t>in discussioni, ma le </a:t>
            </a:r>
            <a:r>
              <a:rPr sz="1200" spc="-5" dirty="0">
                <a:latin typeface="Times New Roman"/>
                <a:cs typeface="Times New Roman"/>
              </a:rPr>
              <a:t>sue risposte erano sempre </a:t>
            </a:r>
            <a:r>
              <a:rPr sz="1200" dirty="0">
                <a:latin typeface="Times New Roman"/>
                <a:cs typeface="Times New Roman"/>
              </a:rPr>
              <a:t>illuminanti, </a:t>
            </a:r>
            <a:r>
              <a:rPr sz="1200" spc="-5" dirty="0">
                <a:latin typeface="Times New Roman"/>
                <a:cs typeface="Times New Roman"/>
              </a:rPr>
              <a:t>piene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e definitive. Quando </a:t>
            </a:r>
            <a:r>
              <a:rPr sz="1200" spc="-5" dirty="0">
                <a:latin typeface="Times New Roman"/>
                <a:cs typeface="Times New Roman"/>
              </a:rPr>
              <a:t>veniva interrotto 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con molteplici </a:t>
            </a:r>
            <a:r>
              <a:rPr sz="1200" spc="-5" dirty="0">
                <a:latin typeface="Times New Roman"/>
                <a:cs typeface="Times New Roman"/>
              </a:rPr>
              <a:t>domande,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risposte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sempre significative e  </a:t>
            </a:r>
            <a:r>
              <a:rPr sz="1200" spc="-5" dirty="0">
                <a:latin typeface="Times New Roman"/>
                <a:cs typeface="Times New Roman"/>
              </a:rPr>
              <a:t>conclusive.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ricorso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tattiche </a:t>
            </a:r>
            <a:r>
              <a:rPr sz="1200" dirty="0">
                <a:latin typeface="Times New Roman"/>
                <a:cs typeface="Times New Roman"/>
              </a:rPr>
              <a:t>ignobili per far fronte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continua </a:t>
            </a:r>
            <a:r>
              <a:rPr sz="1200" spc="-5" dirty="0">
                <a:latin typeface="Times New Roman"/>
                <a:cs typeface="Times New Roman"/>
              </a:rPr>
              <a:t>pressione dei </a:t>
            </a:r>
            <a:r>
              <a:rPr sz="1200" dirty="0">
                <a:latin typeface="Times New Roman"/>
                <a:cs typeface="Times New Roman"/>
              </a:rPr>
              <a:t>suoi nemici,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esitavano ad  impiegare ogni </a:t>
            </a:r>
            <a:r>
              <a:rPr sz="1200" dirty="0">
                <a:latin typeface="Times New Roman"/>
                <a:cs typeface="Times New Roman"/>
              </a:rPr>
              <a:t>sorta di metodi </a:t>
            </a:r>
            <a:r>
              <a:rPr sz="1200" spc="-5" dirty="0">
                <a:latin typeface="Times New Roman"/>
                <a:cs typeface="Times New Roman"/>
              </a:rPr>
              <a:t>falsi, sleali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disonesti per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attaccarlo.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(1674.2) 149:4.6 </a:t>
            </a:r>
            <a:r>
              <a:rPr sz="1200" spc="-5" dirty="0">
                <a:latin typeface="Times New Roman"/>
                <a:cs typeface="Times New Roman"/>
              </a:rPr>
              <a:t>Pur essendo vero che </a:t>
            </a:r>
            <a:r>
              <a:rPr sz="1200" dirty="0">
                <a:latin typeface="Times New Roman"/>
                <a:cs typeface="Times New Roman"/>
              </a:rPr>
              <a:t>molti uomini e donne </a:t>
            </a:r>
            <a:r>
              <a:rPr sz="1200" spc="-5" dirty="0">
                <a:latin typeface="Times New Roman"/>
                <a:cs typeface="Times New Roman"/>
              </a:rPr>
              <a:t>devono applicarsi assiduamente ad </a:t>
            </a:r>
            <a:r>
              <a:rPr sz="1200" dirty="0">
                <a:latin typeface="Times New Roman"/>
                <a:cs typeface="Times New Roman"/>
              </a:rPr>
              <a:t>una qualche attività </a:t>
            </a:r>
            <a:r>
              <a:rPr sz="1200" spc="-5" dirty="0">
                <a:latin typeface="Times New Roman"/>
                <a:cs typeface="Times New Roman"/>
              </a:rPr>
              <a:t>definita per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sussistenza, </a:t>
            </a:r>
            <a:r>
              <a:rPr sz="1200" dirty="0">
                <a:latin typeface="Times New Roman"/>
                <a:cs typeface="Times New Roman"/>
              </a:rPr>
              <a:t>è tuttavia </a:t>
            </a:r>
            <a:r>
              <a:rPr sz="1200" spc="-5" dirty="0">
                <a:latin typeface="Times New Roman"/>
                <a:cs typeface="Times New Roman"/>
              </a:rPr>
              <a:t>totalmente desiderabile che gli esseri umani coltivino un’ampia gamma </a:t>
            </a:r>
            <a:r>
              <a:rPr sz="1200" dirty="0">
                <a:latin typeface="Times New Roman"/>
                <a:cs typeface="Times New Roman"/>
              </a:rPr>
              <a:t>di conoscenze </a:t>
            </a:r>
            <a:r>
              <a:rPr sz="1200" spc="-5" dirty="0">
                <a:latin typeface="Times New Roman"/>
                <a:cs typeface="Times New Roman"/>
              </a:rPr>
              <a:t>culturali sulla </a:t>
            </a:r>
            <a:r>
              <a:rPr sz="1200" spc="5" dirty="0">
                <a:latin typeface="Times New Roman"/>
                <a:cs typeface="Times New Roman"/>
              </a:rPr>
              <a:t>vita, </a:t>
            </a:r>
            <a:r>
              <a:rPr sz="1200" spc="-5" dirty="0">
                <a:latin typeface="Times New Roman"/>
                <a:cs typeface="Times New Roman"/>
              </a:rPr>
              <a:t>così  com’è </a:t>
            </a:r>
            <a:r>
              <a:rPr sz="1200" dirty="0">
                <a:latin typeface="Times New Roman"/>
                <a:cs typeface="Times New Roman"/>
              </a:rPr>
              <a:t>vissuta </a:t>
            </a:r>
            <a:r>
              <a:rPr sz="1200" spc="-5" dirty="0">
                <a:latin typeface="Times New Roman"/>
                <a:cs typeface="Times New Roman"/>
              </a:rPr>
              <a:t>sulla terra.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veramente istruite non </a:t>
            </a:r>
            <a:r>
              <a:rPr sz="1200" spc="-5" dirty="0">
                <a:latin typeface="Times New Roman"/>
                <a:cs typeface="Times New Roman"/>
              </a:rPr>
              <a:t>sono soddisfatte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nell’ignoranza sulla vita e </a:t>
            </a:r>
            <a:r>
              <a:rPr sz="1200" spc="-5" dirty="0">
                <a:latin typeface="Times New Roman"/>
                <a:cs typeface="Times New Roman"/>
              </a:rPr>
              <a:t>sugli atti </a:t>
            </a:r>
            <a:r>
              <a:rPr sz="1200" dirty="0">
                <a:latin typeface="Times New Roman"/>
                <a:cs typeface="Times New Roman"/>
              </a:rPr>
              <a:t>dei  loro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lezione sulla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contentezza</a:t>
            </a:r>
            <a:endParaRPr sz="1600">
              <a:latin typeface="Times New Roman"/>
              <a:cs typeface="Times New Roman"/>
            </a:endParaRPr>
          </a:p>
          <a:p>
            <a:pPr marL="76200" marR="2311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(1674.3) 149:5.1 </a:t>
            </a:r>
            <a:r>
              <a:rPr sz="1200" spc="-5" dirty="0">
                <a:latin typeface="Times New Roman"/>
                <a:cs typeface="Times New Roman"/>
              </a:rPr>
              <a:t>Mentre Gesù era </a:t>
            </a:r>
            <a:r>
              <a:rPr sz="1200" dirty="0">
                <a:latin typeface="Times New Roman"/>
                <a:cs typeface="Times New Roman"/>
              </a:rPr>
              <a:t>in visita </a:t>
            </a:r>
            <a:r>
              <a:rPr sz="1200" spc="-5" dirty="0">
                <a:latin typeface="Times New Roman"/>
                <a:cs typeface="Times New Roman"/>
              </a:rPr>
              <a:t>al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evangelisti che lavorava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Simone </a:t>
            </a:r>
            <a:r>
              <a:rPr sz="1200" spc="-5" dirty="0">
                <a:latin typeface="Times New Roman"/>
                <a:cs typeface="Times New Roman"/>
              </a:rPr>
              <a:t>Zelota,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della  loro </a:t>
            </a:r>
            <a:r>
              <a:rPr sz="1200" spc="-5" dirty="0">
                <a:latin typeface="Times New Roman"/>
                <a:cs typeface="Times New Roman"/>
              </a:rPr>
              <a:t>conferenza della </a:t>
            </a:r>
            <a:r>
              <a:rPr sz="1200" dirty="0">
                <a:latin typeface="Times New Roman"/>
                <a:cs typeface="Times New Roman"/>
              </a:rPr>
              <a:t>sera Simone chiese </a:t>
            </a:r>
            <a:r>
              <a:rPr sz="1200" spc="-5" dirty="0">
                <a:latin typeface="Times New Roman"/>
                <a:cs typeface="Times New Roman"/>
              </a:rPr>
              <a:t>al Maestro: “Perché </a:t>
            </a:r>
            <a:r>
              <a:rPr sz="1200" dirty="0">
                <a:latin typeface="Times New Roman"/>
                <a:cs typeface="Times New Roman"/>
              </a:rPr>
              <a:t>certe persone </a:t>
            </a:r>
            <a:r>
              <a:rPr sz="1200" spc="-5" dirty="0">
                <a:latin typeface="Times New Roman"/>
                <a:cs typeface="Times New Roman"/>
              </a:rPr>
              <a:t>sono talmente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contente </a:t>
            </a:r>
            <a:r>
              <a:rPr sz="1200" dirty="0">
                <a:latin typeface="Times New Roman"/>
                <a:cs typeface="Times New Roman"/>
              </a:rPr>
              <a:t>di altre?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contentezza è una questione di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religiosa?”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cose, Gesù </a:t>
            </a:r>
            <a:r>
              <a:rPr sz="1200" dirty="0">
                <a:latin typeface="Times New Roman"/>
                <a:cs typeface="Times New Roman"/>
              </a:rPr>
              <a:t>disse in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domanda di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Simone: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4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(1674.4) 149:5.2 </a:t>
            </a:r>
            <a:r>
              <a:rPr sz="1200" spc="-5" dirty="0">
                <a:latin typeface="Times New Roman"/>
                <a:cs typeface="Times New Roman"/>
              </a:rPr>
              <a:t>“Simone, certe persone sono </a:t>
            </a:r>
            <a:r>
              <a:rPr sz="1200" dirty="0">
                <a:latin typeface="Times New Roman"/>
                <a:cs typeface="Times New Roman"/>
              </a:rPr>
              <a:t>per natura più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altre.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moltissimo, dipende dalla compiacenza </a:t>
            </a:r>
            <a:r>
              <a:rPr sz="1200" dirty="0">
                <a:latin typeface="Times New Roman"/>
                <a:cs typeface="Times New Roman"/>
              </a:rPr>
              <a:t>dell’uomo a  </a:t>
            </a:r>
            <a:r>
              <a:rPr sz="1200" spc="-5" dirty="0">
                <a:latin typeface="Times New Roman"/>
                <a:cs typeface="Times New Roman"/>
              </a:rPr>
              <a:t>lasciarsi </a:t>
            </a:r>
            <a:r>
              <a:rPr sz="1200" dirty="0">
                <a:latin typeface="Times New Roman"/>
                <a:cs typeface="Times New Roman"/>
              </a:rPr>
              <a:t>condurre e dirigere </a:t>
            </a:r>
            <a:r>
              <a:rPr sz="1200" spc="-5" dirty="0">
                <a:latin typeface="Times New Roman"/>
                <a:cs typeface="Times New Roman"/>
              </a:rPr>
              <a:t>dallo spirito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 in lui. </a:t>
            </a:r>
            <a:r>
              <a:rPr sz="1200" spc="-5" dirty="0">
                <a:latin typeface="Times New Roman"/>
                <a:cs typeface="Times New Roman"/>
              </a:rPr>
              <a:t>Non hai </a:t>
            </a:r>
            <a:r>
              <a:rPr sz="1200" dirty="0">
                <a:latin typeface="Times New Roman"/>
                <a:cs typeface="Times New Roman"/>
              </a:rPr>
              <a:t>letto nelle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le parole </a:t>
            </a:r>
            <a:r>
              <a:rPr sz="1200" spc="-5" dirty="0">
                <a:latin typeface="Times New Roman"/>
                <a:cs typeface="Times New Roman"/>
              </a:rPr>
              <a:t>del saggio: </a:t>
            </a:r>
            <a:r>
              <a:rPr sz="1200" spc="5" dirty="0">
                <a:latin typeface="Times New Roman"/>
                <a:cs typeface="Times New Roman"/>
              </a:rPr>
              <a:t>‘Lo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candela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 che </a:t>
            </a:r>
            <a:r>
              <a:rPr sz="1200" dirty="0">
                <a:latin typeface="Times New Roman"/>
                <a:cs typeface="Times New Roman"/>
              </a:rPr>
              <a:t>scruta ogni </a:t>
            </a:r>
            <a:r>
              <a:rPr sz="1200" spc="-5" dirty="0">
                <a:latin typeface="Times New Roman"/>
                <a:cs typeface="Times New Roman"/>
              </a:rPr>
              <a:t>sua parte </a:t>
            </a:r>
            <a:r>
              <a:rPr sz="1200" dirty="0">
                <a:latin typeface="Times New Roman"/>
                <a:cs typeface="Times New Roman"/>
              </a:rPr>
              <a:t>interiore?’ </a:t>
            </a:r>
            <a:r>
              <a:rPr sz="1200" spc="-5" dirty="0">
                <a:latin typeface="Times New Roman"/>
                <a:cs typeface="Times New Roman"/>
              </a:rPr>
              <a:t>Ed anche che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mortali guidati </a:t>
            </a:r>
            <a:r>
              <a:rPr sz="1200" dirty="0">
                <a:latin typeface="Times New Roman"/>
                <a:cs typeface="Times New Roman"/>
              </a:rPr>
              <a:t>dallo spirito dicono: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‘Le</a:t>
            </a: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linee sono cadute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luoghi piacevoli; sì,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un’abbondante eredità.’ ‘Quel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possiede un uomo </a:t>
            </a:r>
            <a:r>
              <a:rPr sz="1200" spc="-5" dirty="0">
                <a:latin typeface="Times New Roman"/>
                <a:cs typeface="Times New Roman"/>
              </a:rPr>
              <a:t>retto vale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delle  ricchezze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malvagi’,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‘un </a:t>
            </a:r>
            <a:r>
              <a:rPr sz="1200" dirty="0">
                <a:latin typeface="Times New Roman"/>
                <a:cs typeface="Times New Roman"/>
              </a:rPr>
              <a:t>uomo buono </a:t>
            </a:r>
            <a:r>
              <a:rPr sz="1200" spc="-5" dirty="0">
                <a:latin typeface="Times New Roman"/>
                <a:cs typeface="Times New Roman"/>
              </a:rPr>
              <a:t>sarà soddisfatto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stesso’. ‘Un cuore felice </a:t>
            </a:r>
            <a:r>
              <a:rPr sz="1200" dirty="0">
                <a:latin typeface="Times New Roman"/>
                <a:cs typeface="Times New Roman"/>
              </a:rPr>
              <a:t>fa un volto </a:t>
            </a:r>
            <a:r>
              <a:rPr sz="1200" spc="-5" dirty="0">
                <a:latin typeface="Times New Roman"/>
                <a:cs typeface="Times New Roman"/>
              </a:rPr>
              <a:t>contento ed </a:t>
            </a:r>
            <a:r>
              <a:rPr sz="1200" dirty="0">
                <a:latin typeface="Times New Roman"/>
                <a:cs typeface="Times New Roman"/>
              </a:rPr>
              <a:t>è una  </a:t>
            </a:r>
            <a:r>
              <a:rPr sz="1200" spc="-5" dirty="0">
                <a:latin typeface="Times New Roman"/>
                <a:cs typeface="Times New Roman"/>
              </a:rPr>
              <a:t>festa continua.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poco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rispetto del Signore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tesoro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preoccupazioni.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pasto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legumi con </a:t>
            </a:r>
            <a:r>
              <a:rPr sz="1200" dirty="0">
                <a:latin typeface="Times New Roman"/>
                <a:cs typeface="Times New Roman"/>
              </a:rPr>
              <a:t>amore che un bue </a:t>
            </a:r>
            <a:r>
              <a:rPr sz="1200" spc="-5" dirty="0">
                <a:latin typeface="Times New Roman"/>
                <a:cs typeface="Times New Roman"/>
              </a:rPr>
              <a:t>grasso accompagnato </a:t>
            </a:r>
            <a:r>
              <a:rPr sz="1200" dirty="0">
                <a:latin typeface="Times New Roman"/>
                <a:cs typeface="Times New Roman"/>
              </a:rPr>
              <a:t>da odio.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con rettitudine che </a:t>
            </a:r>
            <a:r>
              <a:rPr sz="1200" dirty="0">
                <a:latin typeface="Times New Roman"/>
                <a:cs typeface="Times New Roman"/>
              </a:rPr>
              <a:t>grandi </a:t>
            </a:r>
            <a:r>
              <a:rPr sz="1200" spc="-5" dirty="0">
                <a:latin typeface="Times New Roman"/>
                <a:cs typeface="Times New Roman"/>
              </a:rPr>
              <a:t>guadagni senza onestà.’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‘Un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98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702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cuore felice </a:t>
            </a:r>
            <a:r>
              <a:rPr sz="1200" dirty="0">
                <a:latin typeface="Times New Roman"/>
                <a:cs typeface="Times New Roman"/>
              </a:rPr>
              <a:t>fa bene come una medicina.’ </a:t>
            </a:r>
            <a:r>
              <a:rPr sz="1200" spc="-5" dirty="0">
                <a:latin typeface="Times New Roman"/>
                <a:cs typeface="Times New Roman"/>
              </a:rPr>
              <a:t>‘È </a:t>
            </a:r>
            <a:r>
              <a:rPr sz="1200" dirty="0">
                <a:latin typeface="Times New Roman"/>
                <a:cs typeface="Times New Roman"/>
              </a:rPr>
              <a:t>meglio una </a:t>
            </a:r>
            <a:r>
              <a:rPr sz="1200" spc="-5" dirty="0">
                <a:latin typeface="Times New Roman"/>
                <a:cs typeface="Times New Roman"/>
              </a:rPr>
              <a:t>manciata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grano con tranquillità che </a:t>
            </a:r>
            <a:r>
              <a:rPr sz="1200" dirty="0">
                <a:latin typeface="Times New Roman"/>
                <a:cs typeface="Times New Roman"/>
              </a:rPr>
              <a:t>una sovrabbondanza di beni con  dolore e </a:t>
            </a:r>
            <a:r>
              <a:rPr sz="1200" spc="-5" dirty="0">
                <a:latin typeface="Times New Roman"/>
                <a:cs typeface="Times New Roman"/>
              </a:rPr>
              <a:t>vessazione dello </a:t>
            </a:r>
            <a:r>
              <a:rPr sz="1200" dirty="0">
                <a:latin typeface="Times New Roman"/>
                <a:cs typeface="Times New Roman"/>
              </a:rPr>
              <a:t>spirito.’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(1674.5) 149:5.3 </a:t>
            </a:r>
            <a:r>
              <a:rPr sz="1200" spc="-5" dirty="0">
                <a:latin typeface="Times New Roman"/>
                <a:cs typeface="Times New Roman"/>
              </a:rPr>
              <a:t>“Molti dispiaceri dell’uomo sono originati dalla </a:t>
            </a:r>
            <a:r>
              <a:rPr sz="1200" dirty="0">
                <a:latin typeface="Times New Roman"/>
                <a:cs typeface="Times New Roman"/>
              </a:rPr>
              <a:t>delusione </a:t>
            </a:r>
            <a:r>
              <a:rPr sz="1200" spc="-5" dirty="0">
                <a:latin typeface="Times New Roman"/>
                <a:cs typeface="Times New Roman"/>
              </a:rPr>
              <a:t>delle sue ambizioni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dall’offesa del suo orgoglio.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abbiano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nel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la loro vita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essersi impegnati </a:t>
            </a:r>
            <a:r>
              <a:rPr sz="1200" dirty="0">
                <a:latin typeface="Times New Roman"/>
                <a:cs typeface="Times New Roman"/>
              </a:rPr>
              <a:t>sinceramente in questo  </a:t>
            </a:r>
            <a:r>
              <a:rPr sz="1200" spc="-5" dirty="0">
                <a:latin typeface="Times New Roman"/>
                <a:cs typeface="Times New Roman"/>
              </a:rPr>
              <a:t>senso, dovrebbero accettare serenamente </a:t>
            </a:r>
            <a:r>
              <a:rPr sz="1200" dirty="0">
                <a:latin typeface="Times New Roman"/>
                <a:cs typeface="Times New Roman"/>
              </a:rPr>
              <a:t>la loro sorte </a:t>
            </a:r>
            <a:r>
              <a:rPr sz="1200" spc="-5" dirty="0">
                <a:latin typeface="Times New Roman"/>
                <a:cs typeface="Times New Roman"/>
              </a:rPr>
              <a:t>ed esercitare </a:t>
            </a:r>
            <a:r>
              <a:rPr sz="1200" dirty="0">
                <a:latin typeface="Times New Roman"/>
                <a:cs typeface="Times New Roman"/>
              </a:rPr>
              <a:t>l’ingegno </a:t>
            </a:r>
            <a:r>
              <a:rPr sz="1200" spc="-5" dirty="0">
                <a:latin typeface="Times New Roman"/>
                <a:cs typeface="Times New Roman"/>
              </a:rPr>
              <a:t>per trarre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capitato </a:t>
            </a:r>
            <a:r>
              <a:rPr sz="1200" dirty="0">
                <a:latin typeface="Times New Roman"/>
                <a:cs typeface="Times New Roman"/>
              </a:rPr>
              <a:t>nelle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88900" marR="21717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mani. </a:t>
            </a:r>
            <a:r>
              <a:rPr sz="1200" spc="-5" dirty="0">
                <a:latin typeface="Times New Roman"/>
                <a:cs typeface="Times New Roman"/>
              </a:rPr>
              <a:t>Troppe difficoltà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hanno origine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paura del suo </a:t>
            </a:r>
            <a:r>
              <a:rPr sz="1200" spc="-5" dirty="0">
                <a:latin typeface="Times New Roman"/>
                <a:cs typeface="Times New Roman"/>
              </a:rPr>
              <a:t>stesso cuore naturale. </a:t>
            </a:r>
            <a:r>
              <a:rPr sz="1200" spc="-10" dirty="0">
                <a:latin typeface="Times New Roman"/>
                <a:cs typeface="Times New Roman"/>
              </a:rPr>
              <a:t>‘Il </a:t>
            </a:r>
            <a:r>
              <a:rPr sz="1200" dirty="0">
                <a:latin typeface="Times New Roman"/>
                <a:cs typeface="Times New Roman"/>
              </a:rPr>
              <a:t>malvagio scappa quando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insegue.’ ‘Il malvagio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mare agitato,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riposa,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sue acque gettano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riva fango </a:t>
            </a:r>
            <a:r>
              <a:rPr sz="1200" dirty="0">
                <a:latin typeface="Times New Roman"/>
                <a:cs typeface="Times New Roman"/>
              </a:rPr>
              <a:t>e sporcizia;  non </a:t>
            </a:r>
            <a:r>
              <a:rPr sz="1200" spc="-5" dirty="0">
                <a:latin typeface="Times New Roman"/>
                <a:cs typeface="Times New Roman"/>
              </a:rPr>
              <a:t>c’è pace,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per 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malvagio.’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86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(1674.6) 149:5.4 </a:t>
            </a:r>
            <a:r>
              <a:rPr sz="1200" spc="-5" dirty="0">
                <a:latin typeface="Times New Roman"/>
                <a:cs typeface="Times New Roman"/>
              </a:rPr>
              <a:t>“Non cercate, dunque, </a:t>
            </a:r>
            <a:r>
              <a:rPr sz="1200" dirty="0">
                <a:latin typeface="Times New Roman"/>
                <a:cs typeface="Times New Roman"/>
              </a:rPr>
              <a:t>una pace falsa e </a:t>
            </a:r>
            <a:r>
              <a:rPr sz="1200" spc="-5" dirty="0">
                <a:latin typeface="Times New Roman"/>
                <a:cs typeface="Times New Roman"/>
              </a:rPr>
              <a:t>gioie </a:t>
            </a:r>
            <a:r>
              <a:rPr sz="1200" dirty="0">
                <a:latin typeface="Times New Roman"/>
                <a:cs typeface="Times New Roman"/>
              </a:rPr>
              <a:t>temporanee, ma piuttosto la </a:t>
            </a:r>
            <a:r>
              <a:rPr sz="1200" spc="-5" dirty="0">
                <a:latin typeface="Times New Roman"/>
                <a:cs typeface="Times New Roman"/>
              </a:rPr>
              <a:t>sicurezza della 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filiazione divina,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danno </a:t>
            </a:r>
            <a:r>
              <a:rPr sz="1200" spc="-5" dirty="0">
                <a:latin typeface="Times New Roman"/>
                <a:cs typeface="Times New Roman"/>
              </a:rPr>
              <a:t>quiete, </a:t>
            </a:r>
            <a:r>
              <a:rPr sz="1200" dirty="0">
                <a:latin typeface="Times New Roman"/>
                <a:cs typeface="Times New Roman"/>
              </a:rPr>
              <a:t>contentezza e </a:t>
            </a:r>
            <a:r>
              <a:rPr sz="1200" spc="-5" dirty="0">
                <a:latin typeface="Times New Roman"/>
                <a:cs typeface="Times New Roman"/>
              </a:rPr>
              <a:t>gioia suprema nello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35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(1675.1) 149:5.5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considerava questo </a:t>
            </a:r>
            <a:r>
              <a:rPr sz="1200" dirty="0">
                <a:latin typeface="Times New Roman"/>
                <a:cs typeface="Times New Roman"/>
              </a:rPr>
              <a:t>mondo una </a:t>
            </a:r>
            <a:r>
              <a:rPr sz="1200" spc="-5" dirty="0">
                <a:latin typeface="Times New Roman"/>
                <a:cs typeface="Times New Roman"/>
              </a:rPr>
              <a:t>“valle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lacrime”.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natale </a:t>
            </a:r>
            <a:r>
              <a:rPr sz="1200" dirty="0">
                <a:latin typeface="Times New Roman"/>
                <a:cs typeface="Times New Roman"/>
              </a:rPr>
              <a:t>degli spiriti </a:t>
            </a:r>
            <a:r>
              <a:rPr sz="1200" spc="-5" dirty="0">
                <a:latin typeface="Times New Roman"/>
                <a:cs typeface="Times New Roman"/>
              </a:rPr>
              <a:t>eterni  ed immortali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“valle della creazione delle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“timore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Signore”</a:t>
            </a:r>
            <a:endParaRPr sz="1600">
              <a:latin typeface="Times New Roman"/>
              <a:cs typeface="Times New Roman"/>
            </a:endParaRPr>
          </a:p>
          <a:p>
            <a:pPr marL="88900" marR="298450" algn="just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(1675.2) 149:6.1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Gamala, durante </a:t>
            </a:r>
            <a:r>
              <a:rPr sz="1200" dirty="0">
                <a:latin typeface="Times New Roman"/>
                <a:cs typeface="Times New Roman"/>
              </a:rPr>
              <a:t>la conferenza della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Filippo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“Maestro, </a:t>
            </a:r>
            <a:r>
              <a:rPr sz="1200" dirty="0">
                <a:latin typeface="Times New Roman"/>
                <a:cs typeface="Times New Roman"/>
              </a:rPr>
              <a:t>perché le Scritture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ordinano di  </a:t>
            </a:r>
            <a:r>
              <a:rPr sz="1200" spc="-5" dirty="0">
                <a:latin typeface="Times New Roman"/>
                <a:cs typeface="Times New Roman"/>
              </a:rPr>
              <a:t>‘temere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Signore’, </a:t>
            </a:r>
            <a:r>
              <a:rPr sz="1200" dirty="0">
                <a:latin typeface="Times New Roman"/>
                <a:cs typeface="Times New Roman"/>
              </a:rPr>
              <a:t>mentre tu </a:t>
            </a:r>
            <a:r>
              <a:rPr sz="1200" spc="-5" dirty="0">
                <a:latin typeface="Times New Roman"/>
                <a:cs typeface="Times New Roman"/>
              </a:rPr>
              <a:t>vorresti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rivolgessimo </a:t>
            </a:r>
            <a:r>
              <a:rPr sz="1200" dirty="0">
                <a:latin typeface="Times New Roman"/>
                <a:cs typeface="Times New Roman"/>
              </a:rPr>
              <a:t>al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 senza paura? </a:t>
            </a:r>
            <a:r>
              <a:rPr sz="1200" dirty="0">
                <a:latin typeface="Times New Roman"/>
                <a:cs typeface="Times New Roman"/>
              </a:rPr>
              <a:t>Come possiamo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insegnamenti?” E </a:t>
            </a:r>
            <a:r>
              <a:rPr sz="1200" spc="-5" dirty="0">
                <a:latin typeface="Times New Roman"/>
                <a:cs typeface="Times New Roman"/>
              </a:rPr>
              <a:t>Gesù replicò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Filippo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dicendo: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001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(1675.3) 149:6.2 </a:t>
            </a:r>
            <a:r>
              <a:rPr sz="1200" spc="-5" dirty="0">
                <a:latin typeface="Times New Roman"/>
                <a:cs typeface="Times New Roman"/>
              </a:rPr>
              <a:t>“Figli miei,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sorpreso </a:t>
            </a:r>
            <a:r>
              <a:rPr sz="1200" dirty="0">
                <a:latin typeface="Times New Roman"/>
                <a:cs typeface="Times New Roman"/>
              </a:rPr>
              <a:t>che mi poniate tali </a:t>
            </a:r>
            <a:r>
              <a:rPr sz="1200" spc="-5" dirty="0">
                <a:latin typeface="Times New Roman"/>
                <a:cs typeface="Times New Roman"/>
              </a:rPr>
              <a:t>domande. All’inizio era solo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paura che </a:t>
            </a:r>
            <a:r>
              <a:rPr sz="1200" dirty="0">
                <a:latin typeface="Times New Roman"/>
                <a:cs typeface="Times New Roman"/>
              </a:rPr>
              <a:t>l’uomo  poteva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rispetto, </a:t>
            </a:r>
            <a:r>
              <a:rPr sz="1200" dirty="0">
                <a:latin typeface="Times New Roman"/>
                <a:cs typeface="Times New Roman"/>
              </a:rPr>
              <a:t>ma io </a:t>
            </a:r>
            <a:r>
              <a:rPr sz="1200" spc="-5" dirty="0">
                <a:latin typeface="Times New Roman"/>
                <a:cs typeface="Times New Roman"/>
              </a:rPr>
              <a:t>sono 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l’amore del </a:t>
            </a:r>
            <a:r>
              <a:rPr sz="1200" spc="-5" dirty="0">
                <a:latin typeface="Times New Roman"/>
                <a:cs typeface="Times New Roman"/>
              </a:rPr>
              <a:t>Padre affinché </a:t>
            </a:r>
            <a:r>
              <a:rPr sz="1200" dirty="0">
                <a:latin typeface="Times New Roman"/>
                <a:cs typeface="Times New Roman"/>
              </a:rPr>
              <a:t>voi siate </a:t>
            </a:r>
            <a:r>
              <a:rPr sz="1200" spc="-5" dirty="0">
                <a:latin typeface="Times New Roman"/>
                <a:cs typeface="Times New Roman"/>
              </a:rPr>
              <a:t>portati ad adorare </a:t>
            </a:r>
            <a:r>
              <a:rPr sz="1200" dirty="0">
                <a:latin typeface="Times New Roman"/>
                <a:cs typeface="Times New Roman"/>
              </a:rPr>
              <a:t>l’Eterno attratti </a:t>
            </a:r>
            <a:r>
              <a:rPr sz="1200" spc="-5" dirty="0">
                <a:latin typeface="Times New Roman"/>
                <a:cs typeface="Times New Roman"/>
              </a:rPr>
              <a:t>dal  riconoscimento affettuoso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contraccambio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profondo e </a:t>
            </a:r>
            <a:r>
              <a:rPr sz="1200" spc="-5" dirty="0">
                <a:latin typeface="Times New Roman"/>
                <a:cs typeface="Times New Roman"/>
              </a:rPr>
              <a:t>perfetto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liberarvi </a:t>
            </a:r>
            <a:r>
              <a:rPr sz="1200" spc="-5" dirty="0">
                <a:latin typeface="Times New Roman"/>
                <a:cs typeface="Times New Roman"/>
              </a:rPr>
              <a:t>dalla  schiavitù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sottomettervi con </a:t>
            </a:r>
            <a:r>
              <a:rPr sz="1200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servile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fastidioso </a:t>
            </a:r>
            <a:r>
              <a:rPr sz="1200" dirty="0">
                <a:latin typeface="Times New Roman"/>
                <a:cs typeface="Times New Roman"/>
              </a:rPr>
              <a:t>di un Re-Dio </a:t>
            </a:r>
            <a:r>
              <a:rPr sz="1200" spc="-5" dirty="0">
                <a:latin typeface="Times New Roman"/>
                <a:cs typeface="Times New Roman"/>
              </a:rPr>
              <a:t>geloso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collerico.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istruirvi sulla </a:t>
            </a:r>
            <a:r>
              <a:rPr sz="1200" spc="-5" dirty="0">
                <a:latin typeface="Times New Roman"/>
                <a:cs typeface="Times New Roman"/>
              </a:rPr>
              <a:t>relazione  Padre-figlio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l’uomo, 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spc="-5" dirty="0">
                <a:latin typeface="Times New Roman"/>
                <a:cs typeface="Times New Roman"/>
              </a:rPr>
              <a:t>portati gioiosamente </a:t>
            </a:r>
            <a:r>
              <a:rPr sz="1200" dirty="0">
                <a:latin typeface="Times New Roman"/>
                <a:cs typeface="Times New Roman"/>
              </a:rPr>
              <a:t>a quella </a:t>
            </a:r>
            <a:r>
              <a:rPr sz="1200" spc="-5" dirty="0">
                <a:latin typeface="Times New Roman"/>
                <a:cs typeface="Times New Roman"/>
              </a:rPr>
              <a:t>libera, </a:t>
            </a:r>
            <a:r>
              <a:rPr sz="1200" dirty="0">
                <a:latin typeface="Times New Roman"/>
                <a:cs typeface="Times New Roman"/>
              </a:rPr>
              <a:t>sublime e celeste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di un Dio-Padre  </a:t>
            </a:r>
            <a:r>
              <a:rPr sz="1200" spc="-5" dirty="0">
                <a:latin typeface="Times New Roman"/>
                <a:cs typeface="Times New Roman"/>
              </a:rPr>
              <a:t>affettuoso, giusto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(1675.4) 149:6.3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‘timore del </a:t>
            </a:r>
            <a:r>
              <a:rPr sz="1200" spc="-5" dirty="0">
                <a:latin typeface="Times New Roman"/>
                <a:cs typeface="Times New Roman"/>
              </a:rPr>
              <a:t>Signore’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differenti significati nelle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successive, cominciando dalla paura,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attraverso</a:t>
            </a:r>
            <a:endParaRPr sz="1200">
              <a:latin typeface="Times New Roman"/>
              <a:cs typeface="Times New Roman"/>
            </a:endParaRPr>
          </a:p>
          <a:p>
            <a:pPr marL="76200" marR="2686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l’angoscia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terrore,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timore reverenziale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rispetto. E </a:t>
            </a:r>
            <a:r>
              <a:rPr sz="1200" spc="-5" dirty="0">
                <a:latin typeface="Times New Roman"/>
                <a:cs typeface="Times New Roman"/>
              </a:rPr>
              <a:t>partendo dal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elevarvi, passando </a:t>
            </a:r>
            <a:r>
              <a:rPr sz="1200" dirty="0">
                <a:latin typeface="Times New Roman"/>
                <a:cs typeface="Times New Roman"/>
              </a:rPr>
              <a:t>attraverso il  </a:t>
            </a:r>
            <a:r>
              <a:rPr sz="1200" spc="-5" dirty="0">
                <a:latin typeface="Times New Roman"/>
                <a:cs typeface="Times New Roman"/>
              </a:rPr>
              <a:t>riconoscimento, </a:t>
            </a:r>
            <a:r>
              <a:rPr sz="1200" dirty="0">
                <a:latin typeface="Times New Roman"/>
                <a:cs typeface="Times New Roman"/>
              </a:rPr>
              <a:t>la realizzazione e </a:t>
            </a:r>
            <a:r>
              <a:rPr sz="1200" spc="-5" dirty="0">
                <a:latin typeface="Times New Roman"/>
                <a:cs typeface="Times New Roman"/>
              </a:rPr>
              <a:t>l’apprezzamento, all’amore. 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riconosce soltanto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di Dio, è </a:t>
            </a:r>
            <a:r>
              <a:rPr sz="1200" spc="-5" dirty="0">
                <a:latin typeface="Times New Roman"/>
                <a:cs typeface="Times New Roman"/>
              </a:rPr>
              <a:t>portato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3327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Supremo; </a:t>
            </a:r>
            <a:r>
              <a:rPr sz="1200" dirty="0">
                <a:latin typeface="Times New Roman"/>
                <a:cs typeface="Times New Roman"/>
              </a:rPr>
              <a:t>ma quando l’uomo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vivente, è 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sempre di più un simile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buono e </a:t>
            </a:r>
            <a:r>
              <a:rPr sz="1200" spc="-5" dirty="0">
                <a:latin typeface="Times New Roman"/>
                <a:cs typeface="Times New Roman"/>
              </a:rPr>
              <a:t>perfetto, universale ed eterno.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questo cambiamento della 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l’uomo e Dio </a:t>
            </a:r>
            <a:r>
              <a:rPr sz="1200" spc="-5" dirty="0">
                <a:latin typeface="Times New Roman"/>
                <a:cs typeface="Times New Roman"/>
              </a:rPr>
              <a:t>che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del Figlio dell’Uomo sulla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(1675.5) 149:6.4 </a:t>
            </a:r>
            <a:r>
              <a:rPr sz="1200" spc="-5" dirty="0">
                <a:latin typeface="Times New Roman"/>
                <a:cs typeface="Times New Roman"/>
              </a:rPr>
              <a:t>“I figli intelligenti </a:t>
            </a:r>
            <a:r>
              <a:rPr sz="1200" dirty="0">
                <a:latin typeface="Times New Roman"/>
                <a:cs typeface="Times New Roman"/>
              </a:rPr>
              <a:t>non temono per il </a:t>
            </a:r>
            <a:r>
              <a:rPr sz="1200" spc="-5" dirty="0">
                <a:latin typeface="Times New Roman"/>
                <a:cs typeface="Times New Roman"/>
              </a:rPr>
              <a:t>loro padre allo scopo </a:t>
            </a:r>
            <a:r>
              <a:rPr sz="1200" dirty="0">
                <a:latin typeface="Times New Roman"/>
                <a:cs typeface="Times New Roman"/>
              </a:rPr>
              <a:t>di ricevere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bei doni da lui; ma </a:t>
            </a:r>
            <a:r>
              <a:rPr sz="1200" spc="-5" dirty="0">
                <a:latin typeface="Times New Roman"/>
                <a:cs typeface="Times New Roman"/>
              </a:rPr>
              <a:t>avendo già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ricevuto</a:t>
            </a: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l’abbondanza </a:t>
            </a:r>
            <a:r>
              <a:rPr sz="1200" dirty="0">
                <a:latin typeface="Times New Roman"/>
                <a:cs typeface="Times New Roman"/>
              </a:rPr>
              <a:t>di buone cose </a:t>
            </a:r>
            <a:r>
              <a:rPr sz="1200" spc="-5" dirty="0">
                <a:latin typeface="Times New Roman"/>
                <a:cs typeface="Times New Roman"/>
              </a:rPr>
              <a:t>donate dai </a:t>
            </a:r>
            <a:r>
              <a:rPr sz="1200" dirty="0">
                <a:latin typeface="Times New Roman"/>
                <a:cs typeface="Times New Roman"/>
              </a:rPr>
              <a:t>dettami </a:t>
            </a:r>
            <a:r>
              <a:rPr sz="1200" spc="-5" dirty="0">
                <a:latin typeface="Times New Roman"/>
                <a:cs typeface="Times New Roman"/>
              </a:rPr>
              <a:t>dell’affetto del </a:t>
            </a:r>
            <a:r>
              <a:rPr sz="1200" dirty="0">
                <a:latin typeface="Times New Roman"/>
                <a:cs typeface="Times New Roman"/>
              </a:rPr>
              <a:t>padre per 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figlie, questi figli benamati sono portati  ad amare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ed apprezzamento di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tale generosa beneficenza.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  pentimento; </a:t>
            </a:r>
            <a:r>
              <a:rPr sz="1200" dirty="0">
                <a:latin typeface="Times New Roman"/>
                <a:cs typeface="Times New Roman"/>
              </a:rPr>
              <a:t>la benevolenza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 servizio;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alla salvezza; mentre 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all’adorazione intelligente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(1675.6) 149:6.5 </a:t>
            </a:r>
            <a:r>
              <a:rPr sz="1200" spc="-5" dirty="0">
                <a:latin typeface="Times New Roman"/>
                <a:cs typeface="Times New Roman"/>
              </a:rPr>
              <a:t>“I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antenati temevano Dio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potente e </a:t>
            </a:r>
            <a:r>
              <a:rPr sz="1200" spc="-5" dirty="0">
                <a:latin typeface="Times New Roman"/>
                <a:cs typeface="Times New Roman"/>
              </a:rPr>
              <a:t>misterioso. Voi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adorerete 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magnifico </a:t>
            </a:r>
            <a:r>
              <a:rPr sz="1200" dirty="0">
                <a:latin typeface="Times New Roman"/>
                <a:cs typeface="Times New Roman"/>
              </a:rPr>
              <a:t>in amore, </a:t>
            </a:r>
            <a:r>
              <a:rPr sz="1200" spc="-5" dirty="0">
                <a:latin typeface="Times New Roman"/>
                <a:cs typeface="Times New Roman"/>
              </a:rPr>
              <a:t>generoso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potenza di </a:t>
            </a:r>
            <a:r>
              <a:rPr sz="1200" spc="-5" dirty="0">
                <a:latin typeface="Times New Roman"/>
                <a:cs typeface="Times New Roman"/>
              </a:rPr>
              <a:t>Dio genera </a:t>
            </a:r>
            <a:r>
              <a:rPr sz="1200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ma la nobiltà e 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della sua  </a:t>
            </a:r>
            <a:r>
              <a:rPr sz="1200" spc="-5" dirty="0">
                <a:latin typeface="Times New Roman"/>
                <a:cs typeface="Times New Roman"/>
              </a:rPr>
              <a:t>personalità generano rispetto, amore </a:t>
            </a:r>
            <a:r>
              <a:rPr sz="1200" dirty="0">
                <a:latin typeface="Times New Roman"/>
                <a:cs typeface="Times New Roman"/>
              </a:rPr>
              <a:t>e spontanea adorazione. </a:t>
            </a:r>
            <a:r>
              <a:rPr sz="1200" spc="-5" dirty="0">
                <a:latin typeface="Times New Roman"/>
                <a:cs typeface="Times New Roman"/>
              </a:rPr>
              <a:t>Un figlio rispettoso ed </a:t>
            </a:r>
            <a:r>
              <a:rPr sz="1200" dirty="0">
                <a:latin typeface="Times New Roman"/>
                <a:cs typeface="Times New Roman"/>
              </a:rPr>
              <a:t>affettuoso non ha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timore nemmeno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83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potente e nobile.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venuto al mondo per porre </a:t>
            </a:r>
            <a:r>
              <a:rPr sz="1200" spc="-5" dirty="0">
                <a:latin typeface="Times New Roman"/>
                <a:cs typeface="Times New Roman"/>
              </a:rPr>
              <a:t>l’amore al </a:t>
            </a:r>
            <a:r>
              <a:rPr sz="1200" dirty="0">
                <a:latin typeface="Times New Roman"/>
                <a:cs typeface="Times New Roman"/>
              </a:rPr>
              <a:t>posto della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al posto </a:t>
            </a:r>
            <a:r>
              <a:rPr sz="1200" spc="-5" dirty="0">
                <a:latin typeface="Times New Roman"/>
                <a:cs typeface="Times New Roman"/>
              </a:rPr>
              <a:t>del dispiacere,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fiducia  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 timore,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amorevole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 comprensiva al </a:t>
            </a:r>
            <a:r>
              <a:rPr sz="1200" dirty="0">
                <a:latin typeface="Times New Roman"/>
                <a:cs typeface="Times New Roman"/>
              </a:rPr>
              <a:t>posto della </a:t>
            </a:r>
            <a:r>
              <a:rPr sz="1200" spc="-5" dirty="0">
                <a:latin typeface="Times New Roman"/>
                <a:cs typeface="Times New Roman"/>
              </a:rPr>
              <a:t>schiavitù servile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cerimonie prive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senso. 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per coloro che sono nelle tenebre che ‘il </a:t>
            </a:r>
            <a:r>
              <a:rPr sz="1200" dirty="0">
                <a:latin typeface="Times New Roman"/>
                <a:cs typeface="Times New Roman"/>
              </a:rPr>
              <a:t>timore del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l’inizio della </a:t>
            </a:r>
            <a:r>
              <a:rPr sz="1200" spc="-5" dirty="0">
                <a:latin typeface="Times New Roman"/>
                <a:cs typeface="Times New Roman"/>
              </a:rPr>
              <a:t>saggezza’. Ma quando </a:t>
            </a:r>
            <a:r>
              <a:rPr sz="1200" dirty="0">
                <a:latin typeface="Times New Roman"/>
                <a:cs typeface="Times New Roman"/>
              </a:rPr>
              <a:t>la luce è 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pienamente,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lodare l’Infinito per </a:t>
            </a:r>
            <a:r>
              <a:rPr sz="1200" dirty="0">
                <a:latin typeface="Times New Roman"/>
                <a:cs typeface="Times New Roman"/>
              </a:rPr>
              <a:t>quello che è 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temerlo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(1675.7) 149:6.6 </a:t>
            </a:r>
            <a:r>
              <a:rPr sz="1200" spc="-5" dirty="0">
                <a:latin typeface="Times New Roman"/>
                <a:cs typeface="Times New Roman"/>
              </a:rPr>
              <a:t>“Quando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sono giovani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spensierati devono necessariamente essere esortati ad </a:t>
            </a:r>
            <a:r>
              <a:rPr sz="1200" dirty="0">
                <a:latin typeface="Times New Roman"/>
                <a:cs typeface="Times New Roman"/>
              </a:rPr>
              <a:t>onorare i </a:t>
            </a:r>
            <a:r>
              <a:rPr sz="1200" spc="-5" dirty="0">
                <a:latin typeface="Times New Roman"/>
                <a:cs typeface="Times New Roman"/>
              </a:rPr>
              <a:t>loro genitori;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 crescono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apprezzare </a:t>
            </a:r>
            <a:r>
              <a:rPr sz="1200" dirty="0">
                <a:latin typeface="Times New Roman"/>
                <a:cs typeface="Times New Roman"/>
              </a:rPr>
              <a:t>di più 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del ministero e </a:t>
            </a:r>
            <a:r>
              <a:rPr sz="1200" spc="-5" dirty="0">
                <a:latin typeface="Times New Roman"/>
                <a:cs typeface="Times New Roman"/>
              </a:rPr>
              <a:t>della protezione dei </a:t>
            </a:r>
            <a:r>
              <a:rPr sz="1200" dirty="0">
                <a:latin typeface="Times New Roman"/>
                <a:cs typeface="Times New Roman"/>
              </a:rPr>
              <a:t>genitori, sono </a:t>
            </a:r>
            <a:r>
              <a:rPr sz="1200" spc="-5" dirty="0">
                <a:latin typeface="Times New Roman"/>
                <a:cs typeface="Times New Roman"/>
              </a:rPr>
              <a:t>portati, mediante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rispetto comprensivo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crescente, </a:t>
            </a:r>
            <a:r>
              <a:rPr sz="1200" dirty="0">
                <a:latin typeface="Times New Roman"/>
                <a:cs typeface="Times New Roman"/>
              </a:rPr>
              <a:t>a quel livello di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amano effettivamente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genitori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sono, più </a:t>
            </a:r>
            <a:r>
              <a:rPr sz="1200" spc="-5" dirty="0">
                <a:latin typeface="Times New Roman"/>
                <a:cs typeface="Times New Roman"/>
              </a:rPr>
              <a:t>che per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fatto.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naturalmente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figlio, ma il </a:t>
            </a:r>
            <a:r>
              <a:rPr sz="1200" spc="-5" dirty="0">
                <a:latin typeface="Times New Roman"/>
                <a:cs typeface="Times New Roman"/>
              </a:rPr>
              <a:t>figlio deve sviluppare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amore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padre  cominciando dalla </a:t>
            </a:r>
            <a:r>
              <a:rPr sz="1200" dirty="0">
                <a:latin typeface="Times New Roman"/>
                <a:cs typeface="Times New Roman"/>
              </a:rPr>
              <a:t>paura 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fare,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timore reverenziale,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terrore, </a:t>
            </a:r>
            <a:r>
              <a:rPr sz="1200" dirty="0">
                <a:latin typeface="Times New Roman"/>
                <a:cs typeface="Times New Roman"/>
              </a:rPr>
              <a:t>la dipendenza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rispetto, fino  </a:t>
            </a:r>
            <a:r>
              <a:rPr sz="1200" spc="-5" dirty="0">
                <a:latin typeface="Times New Roman"/>
                <a:cs typeface="Times New Roman"/>
              </a:rPr>
              <a:t>alla considerazione comprensiva ed affettuosa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(1676.1) 149:6.7 </a:t>
            </a:r>
            <a:r>
              <a:rPr sz="1200" spc="-5" dirty="0">
                <a:latin typeface="Times New Roman"/>
                <a:cs typeface="Times New Roman"/>
              </a:rPr>
              <a:t>“Vi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insegnato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‘temere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osservare i suoi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tutto il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dovere</a:t>
            </a: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dell’uomo’. Ma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darvi </a:t>
            </a:r>
            <a:r>
              <a:rPr sz="1200" dirty="0">
                <a:latin typeface="Times New Roman"/>
                <a:cs typeface="Times New Roman"/>
              </a:rPr>
              <a:t>un comandamento nuovo e </a:t>
            </a:r>
            <a:r>
              <a:rPr sz="1200" spc="-5" dirty="0">
                <a:latin typeface="Times New Roman"/>
                <a:cs typeface="Times New Roman"/>
              </a:rPr>
              <a:t>superiore.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 insegnarvi </a:t>
            </a:r>
            <a:r>
              <a:rPr sz="1200" dirty="0">
                <a:latin typeface="Times New Roman"/>
                <a:cs typeface="Times New Roman"/>
              </a:rPr>
              <a:t>‘ad </a:t>
            </a:r>
            <a:r>
              <a:rPr sz="1200" spc="-5" dirty="0">
                <a:latin typeface="Times New Roman"/>
                <a:cs typeface="Times New Roman"/>
              </a:rPr>
              <a:t>amare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imparare a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grande privilegio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liberati’.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insegnato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‘temere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 il Re </a:t>
            </a:r>
            <a:r>
              <a:rPr sz="1200" spc="-5" dirty="0">
                <a:latin typeface="Times New Roman"/>
                <a:cs typeface="Times New Roman"/>
              </a:rPr>
              <a:t>Onnipotente’.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v’insegno: ‘Amate Dio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Padre infinitamente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misericordioso’.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(1676.2) 149:6.8 </a:t>
            </a:r>
            <a:r>
              <a:rPr sz="1200" spc="-5" dirty="0">
                <a:latin typeface="Times New Roman"/>
                <a:cs typeface="Times New Roman"/>
              </a:rPr>
              <a:t>“Nel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cieli,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venuto a </a:t>
            </a:r>
            <a:r>
              <a:rPr sz="1200" spc="-5" dirty="0">
                <a:latin typeface="Times New Roman"/>
                <a:cs typeface="Times New Roman"/>
              </a:rPr>
              <a:t>proclamare,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potente; questo regno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famiglia  divina.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centro e </a:t>
            </a:r>
            <a:r>
              <a:rPr sz="1200" spc="-5" dirty="0">
                <a:latin typeface="Times New Roman"/>
                <a:cs typeface="Times New Roman"/>
              </a:rPr>
              <a:t>capo universalmente </a:t>
            </a:r>
            <a:r>
              <a:rPr sz="1200" dirty="0">
                <a:latin typeface="Times New Roman"/>
                <a:cs typeface="Times New Roman"/>
              </a:rPr>
              <a:t>riconosciuto e </a:t>
            </a:r>
            <a:r>
              <a:rPr sz="1200" spc="-5" dirty="0">
                <a:latin typeface="Times New Roman"/>
                <a:cs typeface="Times New Roman"/>
              </a:rPr>
              <a:t>adorato </a:t>
            </a:r>
            <a:r>
              <a:rPr sz="1200" dirty="0">
                <a:latin typeface="Times New Roman"/>
                <a:cs typeface="Times New Roman"/>
              </a:rPr>
              <a:t>senza riserve di questa immensa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intelligenti è mio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vostro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suo Figlio, ed anche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dirty="0">
                <a:latin typeface="Times New Roman"/>
                <a:cs typeface="Times New Roman"/>
              </a:rPr>
              <a:t>È dunque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vero che voi ed io </a:t>
            </a:r>
            <a:r>
              <a:rPr sz="1200" spc="-5" dirty="0">
                <a:latin typeface="Times New Roman"/>
                <a:cs typeface="Times New Roman"/>
              </a:rPr>
              <a:t>siamo fratelli </a:t>
            </a:r>
            <a:r>
              <a:rPr sz="1200" spc="5" dirty="0">
                <a:latin typeface="Times New Roman"/>
                <a:cs typeface="Times New Roman"/>
              </a:rPr>
              <a:t>nello 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celeste,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ancor più da </a:t>
            </a:r>
            <a:r>
              <a:rPr sz="1200" spc="-5" dirty="0">
                <a:latin typeface="Times New Roman"/>
                <a:cs typeface="Times New Roman"/>
              </a:rPr>
              <a:t>quando siamo divenuti fratelli 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terrena. </a:t>
            </a:r>
            <a:r>
              <a:rPr sz="1200" dirty="0">
                <a:latin typeface="Times New Roman"/>
                <a:cs typeface="Times New Roman"/>
              </a:rPr>
              <a:t>Cessate, quindi, di </a:t>
            </a:r>
            <a:r>
              <a:rPr sz="1200" spc="-5" dirty="0">
                <a:latin typeface="Times New Roman"/>
                <a:cs typeface="Times New Roman"/>
              </a:rPr>
              <a:t>temere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un  re o di </a:t>
            </a:r>
            <a:r>
              <a:rPr sz="1200" spc="-5" dirty="0">
                <a:latin typeface="Times New Roman"/>
                <a:cs typeface="Times New Roman"/>
              </a:rPr>
              <a:t>servirlo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padrone; imparate </a:t>
            </a:r>
            <a:r>
              <a:rPr sz="1200" dirty="0">
                <a:latin typeface="Times New Roman"/>
                <a:cs typeface="Times New Roman"/>
              </a:rPr>
              <a:t>a rispettarlo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Creatore; </a:t>
            </a:r>
            <a:r>
              <a:rPr sz="1200" dirty="0">
                <a:latin typeface="Times New Roman"/>
                <a:cs typeface="Times New Roman"/>
              </a:rPr>
              <a:t>onoratelo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Padre della vostra </a:t>
            </a:r>
            <a:r>
              <a:rPr sz="1200" spc="-5" dirty="0">
                <a:latin typeface="Times New Roman"/>
                <a:cs typeface="Times New Roman"/>
              </a:rPr>
              <a:t>giovinezza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25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amatelo </a:t>
            </a:r>
            <a:r>
              <a:rPr sz="1200" dirty="0">
                <a:latin typeface="Times New Roman"/>
                <a:cs typeface="Times New Roman"/>
              </a:rPr>
              <a:t>come un difensore </a:t>
            </a:r>
            <a:r>
              <a:rPr sz="1200" spc="-5" dirty="0">
                <a:latin typeface="Times New Roman"/>
                <a:cs typeface="Times New Roman"/>
              </a:rPr>
              <a:t>misericordioso; </a:t>
            </a:r>
            <a:r>
              <a:rPr sz="1200" dirty="0">
                <a:latin typeface="Times New Roman"/>
                <a:cs typeface="Times New Roman"/>
              </a:rPr>
              <a:t>ed infine </a:t>
            </a:r>
            <a:r>
              <a:rPr sz="1200" spc="-5" dirty="0">
                <a:latin typeface="Times New Roman"/>
                <a:cs typeface="Times New Roman"/>
              </a:rPr>
              <a:t>adoratelo </a:t>
            </a:r>
            <a:r>
              <a:rPr sz="1200" dirty="0">
                <a:latin typeface="Times New Roman"/>
                <a:cs typeface="Times New Roman"/>
              </a:rPr>
              <a:t>come il Padre </a:t>
            </a:r>
            <a:r>
              <a:rPr sz="1200" spc="-5" dirty="0">
                <a:latin typeface="Times New Roman"/>
                <a:cs typeface="Times New Roman"/>
              </a:rPr>
              <a:t>amorevole ed infinitamente saggio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apprezzamento </a:t>
            </a:r>
            <a:r>
              <a:rPr sz="1200" dirty="0">
                <a:latin typeface="Times New Roman"/>
                <a:cs typeface="Times New Roman"/>
              </a:rPr>
              <a:t>spirituali più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maturi.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17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(1676.3) 149:6.9 </a:t>
            </a:r>
            <a:r>
              <a:rPr sz="1200" spc="-5" dirty="0">
                <a:latin typeface="Times New Roman"/>
                <a:cs typeface="Times New Roman"/>
              </a:rPr>
              <a:t>“Dai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concetti errati 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nascono </a:t>
            </a:r>
            <a:r>
              <a:rPr sz="1200" dirty="0">
                <a:latin typeface="Times New Roman"/>
                <a:cs typeface="Times New Roman"/>
              </a:rPr>
              <a:t>le vostre idee </a:t>
            </a:r>
            <a:r>
              <a:rPr sz="1200" spc="-5" dirty="0">
                <a:latin typeface="Times New Roman"/>
                <a:cs typeface="Times New Roman"/>
              </a:rPr>
              <a:t>sbagliate </a:t>
            </a:r>
            <a:r>
              <a:rPr sz="1200" dirty="0">
                <a:latin typeface="Times New Roman"/>
                <a:cs typeface="Times New Roman"/>
              </a:rPr>
              <a:t>dell’umiltà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gran parte 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ipocrisia. </a:t>
            </a:r>
            <a:r>
              <a:rPr sz="1200" dirty="0">
                <a:latin typeface="Times New Roman"/>
                <a:cs typeface="Times New Roman"/>
              </a:rPr>
              <a:t>L’uomo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verme </a:t>
            </a:r>
            <a:r>
              <a:rPr sz="1200" spc="-5" dirty="0">
                <a:latin typeface="Times New Roman"/>
                <a:cs typeface="Times New Roman"/>
              </a:rPr>
              <a:t>della terra per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ed origine,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dallo spirito di mio  </a:t>
            </a:r>
            <a:r>
              <a:rPr sz="1200" spc="-5" dirty="0">
                <a:latin typeface="Times New Roman"/>
                <a:cs typeface="Times New Roman"/>
              </a:rPr>
              <a:t>Padre, quell’uomo </a:t>
            </a:r>
            <a:r>
              <a:rPr sz="1200" dirty="0">
                <a:latin typeface="Times New Roman"/>
                <a:cs typeface="Times New Roman"/>
              </a:rPr>
              <a:t>diviene divino </a:t>
            </a:r>
            <a:r>
              <a:rPr sz="1200" spc="-5" dirty="0">
                <a:latin typeface="Times New Roman"/>
                <a:cs typeface="Times New Roman"/>
              </a:rPr>
              <a:t>nel suo destino.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conferito </a:t>
            </a:r>
            <a:r>
              <a:rPr sz="1200" dirty="0">
                <a:latin typeface="Times New Roman"/>
                <a:cs typeface="Times New Roman"/>
              </a:rPr>
              <a:t>da mio </a:t>
            </a:r>
            <a:r>
              <a:rPr sz="1200" spc="-5" dirty="0">
                <a:latin typeface="Times New Roman"/>
                <a:cs typeface="Times New Roman"/>
              </a:rPr>
              <a:t>Padre ritornerà sicuramente alla sua </a:t>
            </a:r>
            <a:r>
              <a:rPr sz="1200" dirty="0">
                <a:latin typeface="Times New Roman"/>
                <a:cs typeface="Times New Roman"/>
              </a:rPr>
              <a:t>fonte </a:t>
            </a:r>
            <a:r>
              <a:rPr sz="1200" spc="5" dirty="0">
                <a:latin typeface="Times New Roman"/>
                <a:cs typeface="Times New Roman"/>
              </a:rPr>
              <a:t>divina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 livello universale d’origine, </a:t>
            </a:r>
            <a:r>
              <a:rPr sz="1200" dirty="0">
                <a:latin typeface="Times New Roman"/>
                <a:cs typeface="Times New Roman"/>
              </a:rPr>
              <a:t>e l’anima umana dell’uomo </a:t>
            </a:r>
            <a:r>
              <a:rPr sz="1200" spc="-5" dirty="0">
                <a:latin typeface="Times New Roman"/>
                <a:cs typeface="Times New Roman"/>
              </a:rPr>
              <a:t>mortale che </a:t>
            </a:r>
            <a:r>
              <a:rPr sz="1200" dirty="0">
                <a:latin typeface="Times New Roman"/>
                <a:cs typeface="Times New Roman"/>
              </a:rPr>
              <a:t>sarà divenuto il </a:t>
            </a:r>
            <a:r>
              <a:rPr sz="1200" spc="-5" dirty="0">
                <a:latin typeface="Times New Roman"/>
                <a:cs typeface="Times New Roman"/>
              </a:rPr>
              <a:t>figlio rinato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si  eleverà certamente con </a:t>
            </a:r>
            <a:r>
              <a:rPr sz="1200" dirty="0">
                <a:latin typeface="Times New Roman"/>
                <a:cs typeface="Times New Roman"/>
              </a:rPr>
              <a:t>lo spirito divino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stessa del Padre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(1676.4) 149:6.10 </a:t>
            </a:r>
            <a:r>
              <a:rPr sz="1200" spc="-5" dirty="0">
                <a:latin typeface="Times New Roman"/>
                <a:cs typeface="Times New Roman"/>
              </a:rPr>
              <a:t>“Certo, l’umiltà si conviene all’uomo mortale che riceve </a:t>
            </a:r>
            <a:r>
              <a:rPr sz="1200" dirty="0">
                <a:latin typeface="Times New Roman"/>
                <a:cs typeface="Times New Roman"/>
              </a:rPr>
              <a:t>tutti questi doni dal </a:t>
            </a:r>
            <a:r>
              <a:rPr sz="1200" spc="-5" dirty="0">
                <a:latin typeface="Times New Roman"/>
                <a:cs typeface="Times New Roman"/>
              </a:rPr>
              <a:t>Padre celeste, sebbene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una dignità  divina </a:t>
            </a:r>
            <a:r>
              <a:rPr sz="1200" spc="-5" dirty="0">
                <a:latin typeface="Times New Roman"/>
                <a:cs typeface="Times New Roman"/>
              </a:rPr>
              <a:t>connessa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questi candidati </a:t>
            </a:r>
            <a:r>
              <a:rPr sz="1200" dirty="0">
                <a:latin typeface="Times New Roman"/>
                <a:cs typeface="Times New Roman"/>
              </a:rPr>
              <a:t>per fede </a:t>
            </a:r>
            <a:r>
              <a:rPr sz="1200" spc="-5" dirty="0">
                <a:latin typeface="Times New Roman"/>
                <a:cs typeface="Times New Roman"/>
              </a:rPr>
              <a:t>all’ascensione eterna del regno dei cieli.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servili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 un’umiltà </a:t>
            </a:r>
            <a:r>
              <a:rPr sz="1200" spc="-5" dirty="0">
                <a:latin typeface="Times New Roman"/>
                <a:cs typeface="Times New Roman"/>
              </a:rPr>
              <a:t>falsa ed </a:t>
            </a:r>
            <a:r>
              <a:rPr sz="1200" dirty="0">
                <a:latin typeface="Times New Roman"/>
                <a:cs typeface="Times New Roman"/>
              </a:rPr>
              <a:t>ostentativa </a:t>
            </a:r>
            <a:r>
              <a:rPr sz="1200" spc="-5" dirty="0">
                <a:latin typeface="Times New Roman"/>
                <a:cs typeface="Times New Roman"/>
              </a:rPr>
              <a:t>sono incompatibili con </a:t>
            </a:r>
            <a:r>
              <a:rPr sz="1200" dirty="0">
                <a:latin typeface="Times New Roman"/>
                <a:cs typeface="Times New Roman"/>
              </a:rPr>
              <a:t>l’apprezzamento </a:t>
            </a:r>
            <a:r>
              <a:rPr sz="1200" spc="-5" dirty="0">
                <a:latin typeface="Times New Roman"/>
                <a:cs typeface="Times New Roman"/>
              </a:rPr>
              <a:t>della fonte della </a:t>
            </a:r>
            <a:r>
              <a:rPr sz="1200" dirty="0">
                <a:latin typeface="Times New Roman"/>
                <a:cs typeface="Times New Roman"/>
              </a:rPr>
              <a:t>vostra salvezza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destino delle </a:t>
            </a:r>
            <a:r>
              <a:rPr sz="1200" dirty="0">
                <a:latin typeface="Times New Roman"/>
                <a:cs typeface="Times New Roman"/>
              </a:rPr>
              <a:t>vostre anime </a:t>
            </a:r>
            <a:r>
              <a:rPr sz="1200" spc="-5" dirty="0">
                <a:latin typeface="Times New Roman"/>
                <a:cs typeface="Times New Roman"/>
              </a:rPr>
              <a:t>nate dallo spirito. L’umiltà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appropriata nel </a:t>
            </a:r>
            <a:r>
              <a:rPr sz="1200" dirty="0">
                <a:latin typeface="Times New Roman"/>
                <a:cs typeface="Times New Roman"/>
              </a:rPr>
              <a:t>profondo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cuore; </a:t>
            </a:r>
            <a:r>
              <a:rPr sz="1200" dirty="0">
                <a:latin typeface="Times New Roman"/>
                <a:cs typeface="Times New Roman"/>
              </a:rPr>
              <a:t>la mitezza  </a:t>
            </a:r>
            <a:r>
              <a:rPr sz="1200" spc="-5" dirty="0">
                <a:latin typeface="Times New Roman"/>
                <a:cs typeface="Times New Roman"/>
              </a:rPr>
              <a:t>davanti agli </a:t>
            </a:r>
            <a:r>
              <a:rPr sz="1200" dirty="0">
                <a:latin typeface="Times New Roman"/>
                <a:cs typeface="Times New Roman"/>
              </a:rPr>
              <a:t>uomini è </a:t>
            </a:r>
            <a:r>
              <a:rPr sz="1200" spc="-5" dirty="0">
                <a:latin typeface="Times New Roman"/>
                <a:cs typeface="Times New Roman"/>
              </a:rPr>
              <a:t>lodevole;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l’ipocrisia </a:t>
            </a:r>
            <a:r>
              <a:rPr sz="1200" dirty="0">
                <a:latin typeface="Times New Roman"/>
                <a:cs typeface="Times New Roman"/>
              </a:rPr>
              <a:t>di un’umiltà </a:t>
            </a:r>
            <a:r>
              <a:rPr sz="1200" spc="-5" dirty="0">
                <a:latin typeface="Times New Roman"/>
                <a:cs typeface="Times New Roman"/>
              </a:rPr>
              <a:t>autocosciente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sollecita l’attenzione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infantile </a:t>
            </a:r>
            <a:r>
              <a:rPr sz="1200" dirty="0">
                <a:latin typeface="Times New Roman"/>
                <a:cs typeface="Times New Roman"/>
              </a:rPr>
              <a:t>e indegna </a:t>
            </a:r>
            <a:r>
              <a:rPr sz="1200" spc="-5" dirty="0">
                <a:latin typeface="Times New Roman"/>
                <a:cs typeface="Times New Roman"/>
              </a:rPr>
              <a:t>dei figli  </a:t>
            </a:r>
            <a:r>
              <a:rPr sz="1200" dirty="0">
                <a:latin typeface="Times New Roman"/>
                <a:cs typeface="Times New Roman"/>
              </a:rPr>
              <a:t>illuminati del</a:t>
            </a:r>
            <a:r>
              <a:rPr sz="1200" spc="-5" dirty="0">
                <a:latin typeface="Times New Roman"/>
                <a:cs typeface="Times New Roman"/>
              </a:rPr>
              <a:t> 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70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(1676.5) 149:6.11 </a:t>
            </a:r>
            <a:r>
              <a:rPr sz="1200" spc="-5" dirty="0">
                <a:latin typeface="Times New Roman"/>
                <a:cs typeface="Times New Roman"/>
              </a:rPr>
              <a:t>“Voi fate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umili davanti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equilibrati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uomini, ma </a:t>
            </a:r>
            <a:r>
              <a:rPr sz="1200" spc="-5" dirty="0">
                <a:latin typeface="Times New Roman"/>
                <a:cs typeface="Times New Roman"/>
              </a:rPr>
              <a:t>fate che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modestia sia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spirituale e non </a:t>
            </a:r>
            <a:r>
              <a:rPr sz="1200" spc="-5" dirty="0">
                <a:latin typeface="Times New Roman"/>
                <a:cs typeface="Times New Roman"/>
              </a:rPr>
              <a:t>l’esibizione </a:t>
            </a:r>
            <a:r>
              <a:rPr sz="1200" dirty="0">
                <a:latin typeface="Times New Roman"/>
                <a:cs typeface="Times New Roman"/>
              </a:rPr>
              <a:t>illusoria di un </a:t>
            </a:r>
            <a:r>
              <a:rPr sz="1200" spc="-5" dirty="0">
                <a:latin typeface="Times New Roman"/>
                <a:cs typeface="Times New Roman"/>
              </a:rPr>
              <a:t>autocosciente </a:t>
            </a:r>
            <a:r>
              <a:rPr sz="1200" dirty="0">
                <a:latin typeface="Times New Roman"/>
                <a:cs typeface="Times New Roman"/>
              </a:rPr>
              <a:t>senso di </a:t>
            </a:r>
            <a:r>
              <a:rPr sz="1200" spc="-5" dirty="0">
                <a:latin typeface="Times New Roman"/>
                <a:cs typeface="Times New Roman"/>
              </a:rPr>
              <a:t>superiorità ipocrita.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profeta </a:t>
            </a:r>
            <a:r>
              <a:rPr sz="1200" spc="-5" dirty="0">
                <a:latin typeface="Times New Roman"/>
                <a:cs typeface="Times New Roman"/>
              </a:rPr>
              <a:t>parlò saggiamente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disse: ‘Camminate umilmente con Dio’, </a:t>
            </a:r>
            <a:r>
              <a:rPr sz="1200" dirty="0">
                <a:latin typeface="Times New Roman"/>
                <a:cs typeface="Times New Roman"/>
              </a:rPr>
              <a:t>perché,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 sia l’Infinito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l’Eterno, dimora </a:t>
            </a:r>
            <a:r>
              <a:rPr sz="1200" dirty="0">
                <a:latin typeface="Times New Roman"/>
                <a:cs typeface="Times New Roman"/>
              </a:rPr>
              <a:t>anche in </a:t>
            </a:r>
            <a:r>
              <a:rPr sz="1200" spc="5" dirty="0">
                <a:latin typeface="Times New Roman"/>
                <a:cs typeface="Times New Roman"/>
              </a:rPr>
              <a:t>‘colui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ha la mente </a:t>
            </a:r>
            <a:r>
              <a:rPr sz="1200" spc="-5" dirty="0">
                <a:latin typeface="Times New Roman"/>
                <a:cs typeface="Times New Roman"/>
              </a:rPr>
              <a:t>contrita 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spirito umile’. Mio Padre disdegna l’orgoglio, detesta l’ipocrisia ed aborrisce l’iniquità.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5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per  porre </a:t>
            </a:r>
            <a:r>
              <a:rPr sz="1200" dirty="0">
                <a:latin typeface="Times New Roman"/>
                <a:cs typeface="Times New Roman"/>
              </a:rPr>
              <a:t>in risalto 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sincerità </a:t>
            </a:r>
            <a:r>
              <a:rPr sz="1200" dirty="0">
                <a:latin typeface="Times New Roman"/>
                <a:cs typeface="Times New Roman"/>
              </a:rPr>
              <a:t>e della perfetta </a:t>
            </a:r>
            <a:r>
              <a:rPr sz="1200" spc="-5" dirty="0">
                <a:latin typeface="Times New Roman"/>
                <a:cs typeface="Times New Roman"/>
              </a:rPr>
              <a:t>fiducia nel sostegno amorevole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guida fedele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che io  ho </a:t>
            </a:r>
            <a:r>
              <a:rPr sz="1200" spc="-5" dirty="0">
                <a:latin typeface="Times New Roman"/>
                <a:cs typeface="Times New Roman"/>
              </a:rPr>
              <a:t>così spesso fatto allusione ai </a:t>
            </a:r>
            <a:r>
              <a:rPr sz="1200" dirty="0">
                <a:latin typeface="Times New Roman"/>
                <a:cs typeface="Times New Roman"/>
              </a:rPr>
              <a:t>bambini </a:t>
            </a:r>
            <a:r>
              <a:rPr sz="1200" spc="-5" dirty="0">
                <a:latin typeface="Times New Roman"/>
                <a:cs typeface="Times New Roman"/>
              </a:rPr>
              <a:t>per illustrare l’atteggiamento </a:t>
            </a:r>
            <a:r>
              <a:rPr sz="1200" dirty="0">
                <a:latin typeface="Times New Roman"/>
                <a:cs typeface="Times New Roman"/>
              </a:rPr>
              <a:t>della mente e la </a:t>
            </a:r>
            <a:r>
              <a:rPr sz="1200" spc="-5" dirty="0">
                <a:latin typeface="Times New Roman"/>
                <a:cs typeface="Times New Roman"/>
              </a:rPr>
              <a:t>reazione dello spirito che sono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l’entrata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mortale nelle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04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(1677.1) 149:6.12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profeta </a:t>
            </a:r>
            <a:r>
              <a:rPr sz="1200" spc="-5" dirty="0">
                <a:latin typeface="Times New Roman"/>
                <a:cs typeface="Times New Roman"/>
              </a:rPr>
              <a:t>Geremia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descritto bene </a:t>
            </a:r>
            <a:r>
              <a:rPr sz="1200" dirty="0">
                <a:latin typeface="Times New Roman"/>
                <a:cs typeface="Times New Roman"/>
              </a:rPr>
              <a:t>molti mortali quando </a:t>
            </a:r>
            <a:r>
              <a:rPr sz="1200" spc="-5" dirty="0">
                <a:latin typeface="Times New Roman"/>
                <a:cs typeface="Times New Roman"/>
              </a:rPr>
              <a:t>disse: ‘Voi siete vicini </a:t>
            </a:r>
            <a:r>
              <a:rPr sz="1200" dirty="0">
                <a:latin typeface="Times New Roman"/>
                <a:cs typeface="Times New Roman"/>
              </a:rPr>
              <a:t>a Dio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bocca, </a:t>
            </a:r>
            <a:r>
              <a:rPr sz="1200" dirty="0">
                <a:latin typeface="Times New Roman"/>
                <a:cs typeface="Times New Roman"/>
              </a:rPr>
              <a:t>ma lontani da lui  </a:t>
            </a:r>
            <a:r>
              <a:rPr sz="1200" spc="-5" dirty="0">
                <a:latin typeface="Times New Roman"/>
                <a:cs typeface="Times New Roman"/>
              </a:rPr>
              <a:t>nel cuore.’ </a:t>
            </a:r>
            <a:r>
              <a:rPr sz="1200" dirty="0">
                <a:latin typeface="Times New Roman"/>
                <a:cs typeface="Times New Roman"/>
              </a:rPr>
              <a:t>E non avete anche letto quel terribile avvertimento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profeta che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‘I </a:t>
            </a:r>
            <a:r>
              <a:rPr sz="1200" spc="-5" dirty="0">
                <a:latin typeface="Times New Roman"/>
                <a:cs typeface="Times New Roman"/>
              </a:rPr>
              <a:t>suoi sacerdoti insegnano per </a:t>
            </a:r>
            <a:r>
              <a:rPr sz="1200" dirty="0">
                <a:latin typeface="Times New Roman"/>
                <a:cs typeface="Times New Roman"/>
              </a:rPr>
              <a:t>una ricompensa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profeti predicono per denaro. Allo stesso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essi professano </a:t>
            </a:r>
            <a:r>
              <a:rPr sz="1200" dirty="0">
                <a:latin typeface="Times New Roman"/>
                <a:cs typeface="Times New Roman"/>
              </a:rPr>
              <a:t>pietà e </a:t>
            </a:r>
            <a:r>
              <a:rPr sz="1200" spc="-5" dirty="0">
                <a:latin typeface="Times New Roman"/>
                <a:cs typeface="Times New Roman"/>
              </a:rPr>
              <a:t>proclamano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loro’.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siete  </a:t>
            </a:r>
            <a:r>
              <a:rPr sz="1200" spc="-5" dirty="0">
                <a:latin typeface="Times New Roman"/>
                <a:cs typeface="Times New Roman"/>
              </a:rPr>
              <a:t>stati bene avvisati contro coloro che ‘parlano </a:t>
            </a:r>
            <a:r>
              <a:rPr sz="1200" dirty="0">
                <a:latin typeface="Times New Roman"/>
                <a:cs typeface="Times New Roman"/>
              </a:rPr>
              <a:t>di pace </a:t>
            </a:r>
            <a:r>
              <a:rPr sz="1200" spc="-5" dirty="0">
                <a:latin typeface="Times New Roman"/>
                <a:cs typeface="Times New Roman"/>
              </a:rPr>
              <a:t>ai loro </a:t>
            </a:r>
            <a:r>
              <a:rPr sz="1200" dirty="0">
                <a:latin typeface="Times New Roman"/>
                <a:cs typeface="Times New Roman"/>
              </a:rPr>
              <a:t>vicini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malizia è </a:t>
            </a:r>
            <a:r>
              <a:rPr sz="1200" spc="-5" dirty="0">
                <a:latin typeface="Times New Roman"/>
                <a:cs typeface="Times New Roman"/>
              </a:rPr>
              <a:t>nel loro cuore’, contro coloro che </a:t>
            </a:r>
            <a:r>
              <a:rPr sz="1200" dirty="0">
                <a:latin typeface="Times New Roman"/>
                <a:cs typeface="Times New Roman"/>
              </a:rPr>
              <a:t>‘adulano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labbra </a:t>
            </a:r>
            <a:r>
              <a:rPr sz="1200" dirty="0">
                <a:latin typeface="Times New Roman"/>
                <a:cs typeface="Times New Roman"/>
              </a:rPr>
              <a:t>mentre il loro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fa il doppiogioco’?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dispiaceri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fiducioso, nessuno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terribile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quanto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‘ferito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un amico </a:t>
            </a:r>
            <a:r>
              <a:rPr sz="1200" spc="-5" dirty="0">
                <a:latin typeface="Times New Roman"/>
                <a:cs typeface="Times New Roman"/>
              </a:rPr>
              <a:t>fidato.’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ritorno 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Betsaida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(1677.2) 149:7.1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consultato </a:t>
            </a:r>
            <a:r>
              <a:rPr sz="1200" dirty="0">
                <a:latin typeface="Times New Roman"/>
                <a:cs typeface="Times New Roman"/>
              </a:rPr>
              <a:t>Simon </a:t>
            </a:r>
            <a:r>
              <a:rPr sz="1200" spc="-5" dirty="0">
                <a:latin typeface="Times New Roman"/>
                <a:cs typeface="Times New Roman"/>
              </a:rPr>
              <a:t>Pietro ed aver ricevuto l’approvazione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Andrea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incaricato Davide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mandare dei </a:t>
            </a:r>
            <a:r>
              <a:rPr sz="1200" dirty="0">
                <a:latin typeface="Times New Roman"/>
                <a:cs typeface="Times New Roman"/>
              </a:rPr>
              <a:t>messaggeri </a:t>
            </a:r>
            <a:r>
              <a:rPr sz="1200" spc="-5" dirty="0">
                <a:latin typeface="Times New Roman"/>
                <a:cs typeface="Times New Roman"/>
              </a:rPr>
              <a:t>ai vari gruppi </a:t>
            </a:r>
            <a:r>
              <a:rPr sz="1200" dirty="0">
                <a:latin typeface="Times New Roman"/>
                <a:cs typeface="Times New Roman"/>
              </a:rPr>
              <a:t>di predicatori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istruzioni di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giovedì 30  </a:t>
            </a:r>
            <a:r>
              <a:rPr sz="1200" spc="-5" dirty="0">
                <a:latin typeface="Times New Roman"/>
                <a:cs typeface="Times New Roman"/>
              </a:rPr>
              <a:t>dicembre. All’ora </a:t>
            </a:r>
            <a:r>
              <a:rPr sz="1200" dirty="0">
                <a:latin typeface="Times New Roman"/>
                <a:cs typeface="Times New Roman"/>
              </a:rPr>
              <a:t>di cena di quel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piovoso tutto il </a:t>
            </a:r>
            <a:r>
              <a:rPr sz="1200" spc="-5" dirty="0">
                <a:latin typeface="Times New Roman"/>
                <a:cs typeface="Times New Roman"/>
              </a:rPr>
              <a:t>gruppo apostolico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evangelisti erano arrivati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Zebedeo.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54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(1677.3) 149:7.2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trascorse insieme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alloggiando nelle case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vicina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dopodiché  </a:t>
            </a:r>
            <a:r>
              <a:rPr sz="1200" spc="-5" dirty="0">
                <a:latin typeface="Times New Roman"/>
                <a:cs typeface="Times New Roman"/>
              </a:rPr>
              <a:t>all’intero gruppo fu concesso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riposo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settimane per </a:t>
            </a:r>
            <a:r>
              <a:rPr sz="1200" dirty="0">
                <a:latin typeface="Times New Roman"/>
                <a:cs typeface="Times New Roman"/>
              </a:rPr>
              <a:t>andare a casa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famiglie, </a:t>
            </a:r>
            <a:r>
              <a:rPr sz="1200" dirty="0">
                <a:latin typeface="Times New Roman"/>
                <a:cs typeface="Times New Roman"/>
              </a:rPr>
              <a:t>far visita </a:t>
            </a:r>
            <a:r>
              <a:rPr sz="1200" spc="-5" dirty="0">
                <a:latin typeface="Times New Roman"/>
                <a:cs typeface="Times New Roman"/>
              </a:rPr>
              <a:t>ai loro </a:t>
            </a:r>
            <a:r>
              <a:rPr sz="1200" dirty="0">
                <a:latin typeface="Times New Roman"/>
                <a:cs typeface="Times New Roman"/>
              </a:rPr>
              <a:t>amici o 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pesca. </a:t>
            </a:r>
            <a:r>
              <a:rPr sz="1200" dirty="0">
                <a:latin typeface="Times New Roman"/>
                <a:cs typeface="Times New Roman"/>
              </a:rPr>
              <a:t>I due o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essi </a:t>
            </a:r>
            <a:r>
              <a:rPr sz="1200" dirty="0">
                <a:latin typeface="Times New Roman"/>
                <a:cs typeface="Times New Roman"/>
              </a:rPr>
              <a:t>stettero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veramente tonificanti ed ispiranti; anche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più anziani furono </a:t>
            </a:r>
            <a:r>
              <a:rPr sz="1200" spc="-5" dirty="0">
                <a:latin typeface="Times New Roman"/>
                <a:cs typeface="Times New Roman"/>
              </a:rPr>
              <a:t>edificati dai giovani predicatori che </a:t>
            </a:r>
            <a:r>
              <a:rPr sz="1200" dirty="0">
                <a:latin typeface="Times New Roman"/>
                <a:cs typeface="Times New Roman"/>
              </a:rPr>
              <a:t>raccontarono le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00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(1677.4) 149:7.3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117 </a:t>
            </a:r>
            <a:r>
              <a:rPr sz="1200" spc="-5" dirty="0">
                <a:latin typeface="Times New Roman"/>
                <a:cs typeface="Times New Roman"/>
              </a:rPr>
              <a:t>evangelisti che parteciparono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secondo 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settantacinque  superarono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dell’esperienza effettiva </a:t>
            </a:r>
            <a:r>
              <a:rPr sz="1200" dirty="0">
                <a:latin typeface="Times New Roman"/>
                <a:cs typeface="Times New Roman"/>
              </a:rPr>
              <a:t>e furono disponibili </a:t>
            </a:r>
            <a:r>
              <a:rPr sz="1200" spc="-5" dirty="0">
                <a:latin typeface="Times New Roman"/>
                <a:cs typeface="Times New Roman"/>
              </a:rPr>
              <a:t>per essere assegnati al </a:t>
            </a:r>
            <a:r>
              <a:rPr sz="1200" dirty="0">
                <a:latin typeface="Times New Roman"/>
                <a:cs typeface="Times New Roman"/>
              </a:rPr>
              <a:t>servizio al </a:t>
            </a:r>
            <a:r>
              <a:rPr sz="1200" spc="-5" dirty="0">
                <a:latin typeface="Times New Roman"/>
                <a:cs typeface="Times New Roman"/>
              </a:rPr>
              <a:t>termine delle </a:t>
            </a:r>
            <a:r>
              <a:rPr sz="1200" dirty="0">
                <a:latin typeface="Times New Roman"/>
                <a:cs typeface="Times New Roman"/>
              </a:rPr>
              <a:t>due settimane di  riposo. </a:t>
            </a:r>
            <a:r>
              <a:rPr sz="1200" spc="-5" dirty="0">
                <a:latin typeface="Times New Roman"/>
                <a:cs typeface="Times New Roman"/>
              </a:rPr>
              <a:t>Gesù, con </a:t>
            </a:r>
            <a:r>
              <a:rPr sz="1200" dirty="0">
                <a:latin typeface="Times New Roman"/>
                <a:cs typeface="Times New Roman"/>
              </a:rPr>
              <a:t>Andrea,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Giovanni, </a:t>
            </a:r>
            <a:r>
              <a:rPr sz="1200" spc="-5" dirty="0">
                <a:latin typeface="Times New Roman"/>
                <a:cs typeface="Times New Roman"/>
              </a:rPr>
              <a:t>rimase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passò molto tempo in riunione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a  </a:t>
            </a:r>
            <a:r>
              <a:rPr sz="1200" spc="-5" dirty="0">
                <a:latin typeface="Times New Roman"/>
                <a:cs typeface="Times New Roman"/>
              </a:rPr>
              <a:t>discutere del </a:t>
            </a:r>
            <a:r>
              <a:rPr sz="1200" dirty="0">
                <a:latin typeface="Times New Roman"/>
                <a:cs typeface="Times New Roman"/>
              </a:rPr>
              <a:t>benessere e </a:t>
            </a:r>
            <a:r>
              <a:rPr sz="1200" spc="-5" dirty="0">
                <a:latin typeface="Times New Roman"/>
                <a:cs typeface="Times New Roman"/>
              </a:rPr>
              <a:t>dell’espansione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084820" cy="36995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terzo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giro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</a:t>
            </a:r>
            <a:r>
              <a:rPr sz="2200" b="1" spc="3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predicazione</a:t>
            </a:r>
            <a:endParaRPr sz="2200">
              <a:latin typeface="Times New Roman"/>
              <a:cs typeface="Times New Roman"/>
            </a:endParaRPr>
          </a:p>
          <a:p>
            <a:pPr marL="76200" marR="274955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(1678.1) 150:0.1 </a:t>
            </a:r>
            <a:r>
              <a:rPr sz="1200" spc="-10" dirty="0">
                <a:latin typeface="Times New Roman"/>
                <a:cs typeface="Times New Roman"/>
              </a:rPr>
              <a:t>DOMENICA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16 </a:t>
            </a:r>
            <a:r>
              <a:rPr sz="1200" spc="-5" dirty="0">
                <a:latin typeface="Times New Roman"/>
                <a:cs typeface="Times New Roman"/>
              </a:rPr>
              <a:t>gennaio </a:t>
            </a:r>
            <a:r>
              <a:rPr sz="1200" dirty="0">
                <a:latin typeface="Times New Roman"/>
                <a:cs typeface="Times New Roman"/>
              </a:rPr>
              <a:t>dell’anno 29 d.C., </a:t>
            </a:r>
            <a:r>
              <a:rPr sz="1200" spc="-5" dirty="0">
                <a:latin typeface="Times New Roman"/>
                <a:cs typeface="Times New Roman"/>
              </a:rPr>
              <a:t>Abner, con 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Giovanni, arrivò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una riunione </a:t>
            </a:r>
            <a:r>
              <a:rPr sz="1200" spc="-5" dirty="0">
                <a:latin typeface="Times New Roman"/>
                <a:cs typeface="Times New Roman"/>
              </a:rPr>
              <a:t>congiunta con Andrea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Gesù. Abner ed </a:t>
            </a:r>
            <a:r>
              <a:rPr sz="1200" dirty="0">
                <a:latin typeface="Times New Roman"/>
                <a:cs typeface="Times New Roman"/>
              </a:rPr>
              <a:t>i suoi associati stabilirono il loro </a:t>
            </a:r>
            <a:r>
              <a:rPr sz="1200" spc="-5" dirty="0">
                <a:latin typeface="Times New Roman"/>
                <a:cs typeface="Times New Roman"/>
              </a:rPr>
              <a:t>quartier  generale ad Hebron </a:t>
            </a:r>
            <a:r>
              <a:rPr sz="1200" dirty="0">
                <a:latin typeface="Times New Roman"/>
                <a:cs typeface="Times New Roman"/>
              </a:rPr>
              <a:t>e presero </a:t>
            </a:r>
            <a:r>
              <a:rPr sz="1200" spc="-5" dirty="0">
                <a:latin typeface="Times New Roman"/>
                <a:cs typeface="Times New Roman"/>
              </a:rPr>
              <a:t>l’abitudine </a:t>
            </a:r>
            <a:r>
              <a:rPr sz="1200" dirty="0">
                <a:latin typeface="Times New Roman"/>
                <a:cs typeface="Times New Roman"/>
              </a:rPr>
              <a:t>di venire </a:t>
            </a:r>
            <a:r>
              <a:rPr sz="1200" spc="-5" dirty="0">
                <a:latin typeface="Times New Roman"/>
                <a:cs typeface="Times New Roman"/>
              </a:rPr>
              <a:t>periodicamente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per queste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riunioni.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(1678.2) 150:0.2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questioni trattate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riunione congiunta c’era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ungere gli ammalati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 </a:t>
            </a:r>
            <a:r>
              <a:rPr sz="1200" spc="-5" dirty="0">
                <a:latin typeface="Times New Roman"/>
                <a:cs typeface="Times New Roman"/>
              </a:rPr>
              <a:t>d’olio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delle preghiere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guarigione. 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Gesù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partecipare </a:t>
            </a:r>
            <a:r>
              <a:rPr sz="1200" dirty="0">
                <a:latin typeface="Times New Roman"/>
                <a:cs typeface="Times New Roman"/>
              </a:rPr>
              <a:t>alle loro discussioni o di  </a:t>
            </a:r>
            <a:r>
              <a:rPr sz="1200" spc="-5" dirty="0">
                <a:latin typeface="Times New Roman"/>
                <a:cs typeface="Times New Roman"/>
              </a:rPr>
              <a:t>esprimersi </a:t>
            </a:r>
            <a:r>
              <a:rPr sz="1200" dirty="0">
                <a:latin typeface="Times New Roman"/>
                <a:cs typeface="Times New Roman"/>
              </a:rPr>
              <a:t>sulle loro </a:t>
            </a:r>
            <a:r>
              <a:rPr sz="1200" spc="-5" dirty="0">
                <a:latin typeface="Times New Roman"/>
                <a:cs typeface="Times New Roman"/>
              </a:rPr>
              <a:t>conclusioni. 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avevano </a:t>
            </a:r>
            <a:r>
              <a:rPr sz="1200" dirty="0">
                <a:latin typeface="Times New Roman"/>
                <a:cs typeface="Times New Roman"/>
              </a:rPr>
              <a:t>sempre utilizzato l’olio </a:t>
            </a:r>
            <a:r>
              <a:rPr sz="1200" spc="-5" dirty="0">
                <a:latin typeface="Times New Roman"/>
                <a:cs typeface="Times New Roman"/>
              </a:rPr>
              <a:t>d’unzione nel loro ministero presso gli  ammalati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afflitti,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di stabilire </a:t>
            </a:r>
            <a:r>
              <a:rPr sz="1200" spc="-5" dirty="0">
                <a:latin typeface="Times New Roman"/>
                <a:cs typeface="Times New Roman"/>
              </a:rPr>
              <a:t>ciò come pratica uniforme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rifiutarono  di </a:t>
            </a:r>
            <a:r>
              <a:rPr sz="1200" spc="-5" dirty="0">
                <a:latin typeface="Times New Roman"/>
                <a:cs typeface="Times New Roman"/>
              </a:rPr>
              <a:t>vincolarsi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dirty="0">
                <a:latin typeface="Times New Roman"/>
                <a:cs typeface="Times New Roman"/>
              </a:rPr>
              <a:t> regola.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(1678.3) 150:0.3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18 </a:t>
            </a:r>
            <a:r>
              <a:rPr sz="1200" spc="-5" dirty="0">
                <a:latin typeface="Times New Roman"/>
                <a:cs typeface="Times New Roman"/>
              </a:rPr>
              <a:t>gennaio,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ventiquattro 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gli evangelisti qualificati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per prepararsi </a:t>
            </a:r>
            <a:r>
              <a:rPr sz="1200" spc="-5" dirty="0">
                <a:latin typeface="Times New Roman"/>
                <a:cs typeface="Times New Roman"/>
              </a:rPr>
              <a:t>ad  essere inviati nel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Galilea. Questa </a:t>
            </a:r>
            <a:r>
              <a:rPr sz="1200" dirty="0">
                <a:latin typeface="Times New Roman"/>
                <a:cs typeface="Times New Roman"/>
              </a:rPr>
              <a:t>terza missione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sette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settimane.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(1678.4) 150:0.4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evangelisti furono fatti </a:t>
            </a:r>
            <a:r>
              <a:rPr sz="1200" dirty="0">
                <a:latin typeface="Times New Roman"/>
                <a:cs typeface="Times New Roman"/>
              </a:rPr>
              <a:t>uscire 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cinque, mentre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lavorarono insieme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del tempo; gli apostoli andavano </a:t>
            </a:r>
            <a:r>
              <a:rPr sz="1200" dirty="0">
                <a:latin typeface="Times New Roman"/>
                <a:cs typeface="Times New Roman"/>
              </a:rPr>
              <a:t>a due a due a battezzare i </a:t>
            </a:r>
            <a:r>
              <a:rPr sz="1200" spc="-5" dirty="0">
                <a:latin typeface="Times New Roman"/>
                <a:cs typeface="Times New Roman"/>
              </a:rPr>
              <a:t>credenti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necessità. Per </a:t>
            </a:r>
            <a:r>
              <a:rPr sz="1200" dirty="0">
                <a:latin typeface="Times New Roman"/>
                <a:cs typeface="Times New Roman"/>
              </a:rPr>
              <a:t>un periodo di quasi tre settimane  </a:t>
            </a:r>
            <a:r>
              <a:rPr sz="1200" spc="-5" dirty="0">
                <a:latin typeface="Times New Roman"/>
                <a:cs typeface="Times New Roman"/>
              </a:rPr>
              <a:t>Abner ed </a:t>
            </a:r>
            <a:r>
              <a:rPr sz="1200" dirty="0">
                <a:latin typeface="Times New Roman"/>
                <a:cs typeface="Times New Roman"/>
              </a:rPr>
              <a:t>i suoi associati </a:t>
            </a:r>
            <a:r>
              <a:rPr sz="1200" spc="-5" dirty="0">
                <a:latin typeface="Times New Roman"/>
                <a:cs typeface="Times New Roman"/>
              </a:rPr>
              <a:t>lavorarono anche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evangelisti, dando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dei consigli </a:t>
            </a:r>
            <a:r>
              <a:rPr sz="1200" dirty="0">
                <a:latin typeface="Times New Roman"/>
                <a:cs typeface="Times New Roman"/>
              </a:rPr>
              <a:t>e battezzando i </a:t>
            </a:r>
            <a:r>
              <a:rPr sz="1200" spc="-5" dirty="0">
                <a:latin typeface="Times New Roman"/>
                <a:cs typeface="Times New Roman"/>
              </a:rPr>
              <a:t>credenti. Essi  visitarono Magdala, Tiberiade, Nazaret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città e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sud della Galilea,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5" dirty="0">
                <a:latin typeface="Times New Roman"/>
                <a:cs typeface="Times New Roman"/>
              </a:rPr>
              <a:t>posti  </a:t>
            </a:r>
            <a:r>
              <a:rPr sz="1200" spc="-5" dirty="0">
                <a:latin typeface="Times New Roman"/>
                <a:cs typeface="Times New Roman"/>
              </a:rPr>
              <a:t>precedentemente </a:t>
            </a:r>
            <a:r>
              <a:rPr sz="1200" dirty="0">
                <a:latin typeface="Times New Roman"/>
                <a:cs typeface="Times New Roman"/>
              </a:rPr>
              <a:t>visitati e molti </a:t>
            </a:r>
            <a:r>
              <a:rPr sz="1200" spc="-5" dirty="0">
                <a:latin typeface="Times New Roman"/>
                <a:cs typeface="Times New Roman"/>
              </a:rPr>
              <a:t>altri ancora. </a:t>
            </a:r>
            <a:r>
              <a:rPr sz="1200" dirty="0">
                <a:latin typeface="Times New Roman"/>
                <a:cs typeface="Times New Roman"/>
              </a:rPr>
              <a:t>Questo fu il loro ultimo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salvo 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parte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settentrionale.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642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corpo evangelico delle donne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(1678.5) 150:1.1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audaci che Gesù fece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carriera terrena, </a:t>
            </a:r>
            <a:r>
              <a:rPr sz="1200" dirty="0">
                <a:latin typeface="Times New Roman"/>
                <a:cs typeface="Times New Roman"/>
              </a:rPr>
              <a:t>la più sorprendente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annuncio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improvviso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 del </a:t>
            </a:r>
            <a:r>
              <a:rPr sz="1200" dirty="0">
                <a:latin typeface="Times New Roman"/>
                <a:cs typeface="Times New Roman"/>
              </a:rPr>
              <a:t>16 </a:t>
            </a:r>
            <a:r>
              <a:rPr sz="1200" spc="-5" dirty="0">
                <a:latin typeface="Times New Roman"/>
                <a:cs typeface="Times New Roman"/>
              </a:rPr>
              <a:t>gennaio: “Domani selezioneremo dieci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del ministero del regno.” All’inizio </a:t>
            </a:r>
            <a:r>
              <a:rPr sz="1200" dirty="0">
                <a:latin typeface="Times New Roman"/>
                <a:cs typeface="Times New Roman"/>
              </a:rPr>
              <a:t>del periodo  di due </a:t>
            </a:r>
            <a:r>
              <a:rPr sz="1200" spc="-5" dirty="0">
                <a:latin typeface="Times New Roman"/>
                <a:cs typeface="Times New Roman"/>
              </a:rPr>
              <a:t>settimane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evangelisti sarebbero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assenti </a:t>
            </a:r>
            <a:r>
              <a:rPr sz="1200" dirty="0">
                <a:latin typeface="Times New Roman"/>
                <a:cs typeface="Times New Roman"/>
              </a:rPr>
              <a:t>da Betsaida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libertà, Gesù  chiese </a:t>
            </a:r>
            <a:r>
              <a:rPr sz="1200" dirty="0">
                <a:latin typeface="Times New Roman"/>
                <a:cs typeface="Times New Roman"/>
              </a:rPr>
              <a:t>a Davide di far tornare i </a:t>
            </a:r>
            <a:r>
              <a:rPr sz="1200" spc="-5" dirty="0">
                <a:latin typeface="Times New Roman"/>
                <a:cs typeface="Times New Roman"/>
              </a:rPr>
              <a:t>suoi genitori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mandare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 che convocassero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dieci donne </a:t>
            </a:r>
            <a:r>
              <a:rPr sz="1200" spc="5" dirty="0">
                <a:latin typeface="Times New Roman"/>
                <a:cs typeface="Times New Roman"/>
              </a:rPr>
              <a:t>devote 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servito </a:t>
            </a:r>
            <a:r>
              <a:rPr sz="1200" spc="-5" dirty="0">
                <a:latin typeface="Times New Roman"/>
                <a:cs typeface="Times New Roman"/>
              </a:rPr>
              <a:t>nell’amministrazione dell’ultimo accampamento </a:t>
            </a:r>
            <a:r>
              <a:rPr sz="1200" dirty="0">
                <a:latin typeface="Times New Roman"/>
                <a:cs typeface="Times New Roman"/>
              </a:rPr>
              <a:t>e nell’infermeria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tende.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tutte 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data ai giovani evangelisti, </a:t>
            </a:r>
            <a:r>
              <a:rPr sz="1200" dirty="0">
                <a:latin typeface="Times New Roman"/>
                <a:cs typeface="Times New Roman"/>
              </a:rPr>
              <a:t>ma né loro né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insegnanti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pensato </a:t>
            </a:r>
            <a:r>
              <a:rPr sz="1200" spc="-5" dirty="0">
                <a:latin typeface="Times New Roman"/>
                <a:cs typeface="Times New Roman"/>
              </a:rPr>
              <a:t>che Gesù avrebbe </a:t>
            </a:r>
            <a:r>
              <a:rPr sz="1200" spc="5" dirty="0">
                <a:latin typeface="Times New Roman"/>
                <a:cs typeface="Times New Roman"/>
              </a:rPr>
              <a:t>osato  </a:t>
            </a:r>
            <a:r>
              <a:rPr sz="1200" spc="-5" dirty="0">
                <a:latin typeface="Times New Roman"/>
                <a:cs typeface="Times New Roman"/>
              </a:rPr>
              <a:t>incaricare </a:t>
            </a:r>
            <a:r>
              <a:rPr sz="1200" dirty="0">
                <a:latin typeface="Times New Roman"/>
                <a:cs typeface="Times New Roman"/>
              </a:rPr>
              <a:t>delle donne per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il 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curare gli </a:t>
            </a:r>
            <a:r>
              <a:rPr sz="1200" dirty="0">
                <a:latin typeface="Times New Roman"/>
                <a:cs typeface="Times New Roman"/>
              </a:rPr>
              <a:t>ammalati. Queste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selezionate ed incaricate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Gesù erano: Susanna,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del vecchio </a:t>
            </a:r>
            <a:r>
              <a:rPr sz="1200" dirty="0">
                <a:latin typeface="Times New Roman"/>
                <a:cs typeface="Times New Roman"/>
              </a:rPr>
              <a:t>cazan </a:t>
            </a:r>
            <a:r>
              <a:rPr sz="1200" spc="-5" dirty="0">
                <a:latin typeface="Times New Roman"/>
                <a:cs typeface="Times New Roman"/>
              </a:rPr>
              <a:t>della 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Nazaret; Giovanna,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Cuza, </a:t>
            </a:r>
            <a:r>
              <a:rPr sz="1200" spc="-5" dirty="0">
                <a:latin typeface="Times New Roman"/>
                <a:cs typeface="Times New Roman"/>
              </a:rPr>
              <a:t>l’intendente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Erode  </a:t>
            </a:r>
            <a:r>
              <a:rPr sz="1200" dirty="0">
                <a:latin typeface="Times New Roman"/>
                <a:cs typeface="Times New Roman"/>
              </a:rPr>
              <a:t>Antipa; </a:t>
            </a:r>
            <a:r>
              <a:rPr sz="1200" spc="-5" dirty="0">
                <a:latin typeface="Times New Roman"/>
                <a:cs typeface="Times New Roman"/>
              </a:rPr>
              <a:t>Elisabetta,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Ebreo di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Sefforis; Marta,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sorella </a:t>
            </a:r>
            <a:r>
              <a:rPr sz="1200" dirty="0">
                <a:latin typeface="Times New Roman"/>
                <a:cs typeface="Times New Roman"/>
              </a:rPr>
              <a:t>maggiore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di Pietro; </a:t>
            </a:r>
            <a:r>
              <a:rPr sz="1200" spc="-5" dirty="0">
                <a:latin typeface="Times New Roman"/>
                <a:cs typeface="Times New Roman"/>
              </a:rPr>
              <a:t>Rachele,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cognata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Giuda, fratello carnale del Maestro; Nasanta,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Elman, il </a:t>
            </a:r>
            <a:r>
              <a:rPr sz="1200" spc="-5" dirty="0">
                <a:latin typeface="Times New Roman"/>
                <a:cs typeface="Times New Roman"/>
              </a:rPr>
              <a:t>medico siriano; Milca,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cugina </a:t>
            </a:r>
            <a:r>
              <a:rPr sz="1200" dirty="0">
                <a:latin typeface="Times New Roman"/>
                <a:cs typeface="Times New Roman"/>
              </a:rPr>
              <a:t>dell’apostolo  </a:t>
            </a:r>
            <a:r>
              <a:rPr sz="1200" spc="-5" dirty="0">
                <a:latin typeface="Times New Roman"/>
                <a:cs typeface="Times New Roman"/>
              </a:rPr>
              <a:t>Tommaso; </a:t>
            </a:r>
            <a:r>
              <a:rPr sz="1200" dirty="0">
                <a:latin typeface="Times New Roman"/>
                <a:cs typeface="Times New Roman"/>
              </a:rPr>
              <a:t>Rut, la </a:t>
            </a:r>
            <a:r>
              <a:rPr sz="1200" spc="-5" dirty="0">
                <a:latin typeface="Times New Roman"/>
                <a:cs typeface="Times New Roman"/>
              </a:rPr>
              <a:t>figlia maggiore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Matteo Levi; Celta,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un centurione </a:t>
            </a:r>
            <a:r>
              <a:rPr sz="1200" spc="-5" dirty="0">
                <a:latin typeface="Times New Roman"/>
                <a:cs typeface="Times New Roman"/>
              </a:rPr>
              <a:t>romano; ed </a:t>
            </a:r>
            <a:r>
              <a:rPr sz="1200" dirty="0">
                <a:latin typeface="Times New Roman"/>
                <a:cs typeface="Times New Roman"/>
              </a:rPr>
              <a:t>Agaman, una </a:t>
            </a:r>
            <a:r>
              <a:rPr sz="1200" spc="-5" dirty="0">
                <a:latin typeface="Times New Roman"/>
                <a:cs typeface="Times New Roman"/>
              </a:rPr>
              <a:t>vedova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Damasco.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Successivamente Gesù aggiunse altre </a:t>
            </a:r>
            <a:r>
              <a:rPr sz="1200" dirty="0">
                <a:latin typeface="Times New Roman"/>
                <a:cs typeface="Times New Roman"/>
              </a:rPr>
              <a:t>due donne a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— Maria </a:t>
            </a:r>
            <a:r>
              <a:rPr sz="1200" spc="-5" dirty="0">
                <a:latin typeface="Times New Roman"/>
                <a:cs typeface="Times New Roman"/>
              </a:rPr>
              <a:t>Maddalena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Rebecca,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d’Arimatea.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76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(1679.1) 150:1.2 </a:t>
            </a:r>
            <a:r>
              <a:rPr sz="1200" spc="-5" dirty="0">
                <a:latin typeface="Times New Roman"/>
                <a:cs typeface="Times New Roman"/>
              </a:rPr>
              <a:t>Gesù autorizzò queste </a:t>
            </a:r>
            <a:r>
              <a:rPr sz="1200" dirty="0">
                <a:latin typeface="Times New Roman"/>
                <a:cs typeface="Times New Roman"/>
              </a:rPr>
              <a:t>donne a </a:t>
            </a:r>
            <a:r>
              <a:rPr sz="1200" spc="-5" dirty="0">
                <a:latin typeface="Times New Roman"/>
                <a:cs typeface="Times New Roman"/>
              </a:rPr>
              <a:t>costituire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organizzazione ed incaricò </a:t>
            </a:r>
            <a:r>
              <a:rPr sz="1200" dirty="0">
                <a:latin typeface="Times New Roman"/>
                <a:cs typeface="Times New Roman"/>
              </a:rPr>
              <a:t>Giuda di fornire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fondi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equipaggiamento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degli animali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soma.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dieci elessero </a:t>
            </a:r>
            <a:r>
              <a:rPr sz="1200" dirty="0">
                <a:latin typeface="Times New Roman"/>
                <a:cs typeface="Times New Roman"/>
              </a:rPr>
              <a:t>Susanna a loro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tesoriere. A 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momento esse provvidero ai propri </a:t>
            </a:r>
            <a:r>
              <a:rPr sz="1200" dirty="0">
                <a:latin typeface="Times New Roman"/>
                <a:cs typeface="Times New Roman"/>
              </a:rPr>
              <a:t>fondi; non fecero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ricorso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6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(1679.2) 150:1.3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assolutamente sbalorditivo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tempo,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permesso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donne nemmeno di </a:t>
            </a:r>
            <a:r>
              <a:rPr sz="1200" spc="-5" dirty="0">
                <a:latin typeface="Times New Roman"/>
                <a:cs typeface="Times New Roman"/>
              </a:rPr>
              <a:t>stare al piano </a:t>
            </a:r>
            <a:r>
              <a:rPr sz="1200" dirty="0">
                <a:latin typeface="Times New Roman"/>
                <a:cs typeface="Times New Roman"/>
              </a:rPr>
              <a:t>terreno  </a:t>
            </a:r>
            <a:r>
              <a:rPr sz="1200" spc="-5" dirty="0">
                <a:latin typeface="Times New Roman"/>
                <a:cs typeface="Times New Roman"/>
              </a:rPr>
              <a:t>della sinagoga (erano </a:t>
            </a:r>
            <a:r>
              <a:rPr sz="1200" dirty="0">
                <a:latin typeface="Times New Roman"/>
                <a:cs typeface="Times New Roman"/>
              </a:rPr>
              <a:t>confinate </a:t>
            </a:r>
            <a:r>
              <a:rPr sz="1200" spc="-5" dirty="0">
                <a:latin typeface="Times New Roman"/>
                <a:cs typeface="Times New Roman"/>
              </a:rPr>
              <a:t>nella galleria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donne), vederle riconosciute come insegnanti </a:t>
            </a:r>
            <a:r>
              <a:rPr sz="1200" dirty="0">
                <a:latin typeface="Times New Roman"/>
                <a:cs typeface="Times New Roman"/>
              </a:rPr>
              <a:t>autorizzate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regno. L’incarico 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diede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dieci donne </a:t>
            </a:r>
            <a:r>
              <a:rPr sz="1200" spc="-5" dirty="0">
                <a:latin typeface="Times New Roman"/>
                <a:cs typeface="Times New Roman"/>
              </a:rPr>
              <a:t>selezionandole per l’insegnamento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 vangelo </a:t>
            </a:r>
            <a:r>
              <a:rPr sz="1200" dirty="0">
                <a:latin typeface="Times New Roman"/>
                <a:cs typeface="Times New Roman"/>
              </a:rPr>
              <a:t>fu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proclamazione dell’emancipazione che liberava </a:t>
            </a:r>
            <a:r>
              <a:rPr sz="1200" dirty="0">
                <a:latin typeface="Times New Roman"/>
                <a:cs typeface="Times New Roman"/>
              </a:rPr>
              <a:t>tutte le donne e per </a:t>
            </a:r>
            <a:r>
              <a:rPr sz="1200" spc="-5" dirty="0">
                <a:latin typeface="Times New Roman"/>
                <a:cs typeface="Times New Roman"/>
              </a:rPr>
              <a:t>sempre; </a:t>
            </a:r>
            <a:r>
              <a:rPr sz="1200" dirty="0">
                <a:latin typeface="Times New Roman"/>
                <a:cs typeface="Times New Roman"/>
              </a:rPr>
              <a:t>l’uomo non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più considerare la donna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1944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presentazione nel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Tempio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(1352.4) 122:9.1 </a:t>
            </a:r>
            <a:r>
              <a:rPr sz="1200" spc="-5" dirty="0">
                <a:latin typeface="Times New Roman"/>
                <a:cs typeface="Times New Roman"/>
              </a:rPr>
              <a:t>Mosè aveva insegnato agli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figlio primogenito apparteneva al Signore, </a:t>
            </a:r>
            <a:r>
              <a:rPr sz="1200" dirty="0">
                <a:latin typeface="Times New Roman"/>
                <a:cs typeface="Times New Roman"/>
              </a:rPr>
              <a:t>e che tale </a:t>
            </a:r>
            <a:r>
              <a:rPr sz="1200" spc="-5" dirty="0">
                <a:latin typeface="Times New Roman"/>
                <a:cs typeface="Times New Roman"/>
              </a:rPr>
              <a:t>figlio, invece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 sacrificato </a:t>
            </a:r>
            <a:r>
              <a:rPr sz="1200" dirty="0">
                <a:latin typeface="Times New Roman"/>
                <a:cs typeface="Times New Roman"/>
              </a:rPr>
              <a:t>come era costume </a:t>
            </a:r>
            <a:r>
              <a:rPr sz="1200" spc="-5" dirty="0">
                <a:latin typeface="Times New Roman"/>
                <a:cs typeface="Times New Roman"/>
              </a:rPr>
              <a:t>fra </a:t>
            </a:r>
            <a:r>
              <a:rPr sz="1200" dirty="0">
                <a:latin typeface="Times New Roman"/>
                <a:cs typeface="Times New Roman"/>
              </a:rPr>
              <a:t>le nazioni </a:t>
            </a:r>
            <a:r>
              <a:rPr sz="1200" spc="-5" dirty="0">
                <a:latin typeface="Times New Roman"/>
                <a:cs typeface="Times New Roman"/>
              </a:rPr>
              <a:t>pagane, </a:t>
            </a:r>
            <a:r>
              <a:rPr sz="1200" dirty="0">
                <a:latin typeface="Times New Roman"/>
                <a:cs typeface="Times New Roman"/>
              </a:rPr>
              <a:t>poteva avere salva la vita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genitori l’avessero riscattato </a:t>
            </a:r>
            <a:r>
              <a:rPr sz="1200" dirty="0">
                <a:latin typeface="Times New Roman"/>
                <a:cs typeface="Times New Roman"/>
              </a:rPr>
              <a:t>pagando </a:t>
            </a:r>
            <a:r>
              <a:rPr sz="1200" spc="-5" dirty="0">
                <a:latin typeface="Times New Roman"/>
                <a:cs typeface="Times New Roman"/>
              </a:rPr>
              <a:t>cinque  sicli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qualunque sacerdote autorizzato. Un’altra </a:t>
            </a:r>
            <a:r>
              <a:rPr sz="1200" dirty="0">
                <a:latin typeface="Times New Roman"/>
                <a:cs typeface="Times New Roman"/>
              </a:rPr>
              <a:t>ordinanza di Mosè </a:t>
            </a:r>
            <a:r>
              <a:rPr sz="1200" spc="-5" dirty="0">
                <a:latin typeface="Times New Roman"/>
                <a:cs typeface="Times New Roman"/>
              </a:rPr>
              <a:t>decretava che, trascorso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una madre  </a:t>
            </a:r>
            <a:r>
              <a:rPr sz="1200" spc="-5" dirty="0">
                <a:latin typeface="Times New Roman"/>
                <a:cs typeface="Times New Roman"/>
              </a:rPr>
              <a:t>doveva presentarsi al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purificazione (oppure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qualcun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appropriato per lei). Era usanza 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queste due cerimonie </a:t>
            </a:r>
            <a:r>
              <a:rPr sz="1200" spc="-5" dirty="0">
                <a:latin typeface="Times New Roman"/>
                <a:cs typeface="Times New Roman"/>
              </a:rPr>
              <a:t>contemporaneamente. Di conseguenza, </a:t>
            </a:r>
            <a:r>
              <a:rPr sz="1200" dirty="0">
                <a:latin typeface="Times New Roman"/>
                <a:cs typeface="Times New Roman"/>
              </a:rPr>
              <a:t>Giuseppe e Maria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recarono di </a:t>
            </a:r>
            <a:r>
              <a:rPr sz="1200" spc="-5" dirty="0">
                <a:latin typeface="Times New Roman"/>
                <a:cs typeface="Times New Roman"/>
              </a:rPr>
              <a:t>persona al Tempio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presentare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riscatto, e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sacrificio appropriato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purificazione cerimoniale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dalla presunta impurità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892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(1353.1) 122:9.2 </a:t>
            </a:r>
            <a:r>
              <a:rPr sz="1200" spc="-5" dirty="0">
                <a:latin typeface="Times New Roman"/>
                <a:cs typeface="Times New Roman"/>
              </a:rPr>
              <a:t>Nei pressi dei cortili del Tempio passeggiavano </a:t>
            </a:r>
            <a:r>
              <a:rPr sz="1200" dirty="0">
                <a:latin typeface="Times New Roman"/>
                <a:cs typeface="Times New Roman"/>
              </a:rPr>
              <a:t>costantemente due </a:t>
            </a:r>
            <a:r>
              <a:rPr sz="1200" spc="-5" dirty="0">
                <a:latin typeface="Times New Roman"/>
                <a:cs typeface="Times New Roman"/>
              </a:rPr>
              <a:t>personaggi </a:t>
            </a:r>
            <a:r>
              <a:rPr sz="1200" dirty="0">
                <a:latin typeface="Times New Roman"/>
                <a:cs typeface="Times New Roman"/>
              </a:rPr>
              <a:t>rimarchevoli: </a:t>
            </a:r>
            <a:r>
              <a:rPr sz="1200" spc="-5" dirty="0">
                <a:latin typeface="Times New Roman"/>
                <a:cs typeface="Times New Roman"/>
              </a:rPr>
              <a:t>Simeone,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cantore, ed  Anna,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poetessa. Simeone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Giudeo, ed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stavano spesso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dell’altra ed </a:t>
            </a:r>
            <a:r>
              <a:rPr sz="1200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confidenza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sacerdote Zaccaria,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aveva confidato </a:t>
            </a:r>
            <a:r>
              <a:rPr sz="1200" dirty="0">
                <a:latin typeface="Times New Roman"/>
                <a:cs typeface="Times New Roman"/>
              </a:rPr>
              <a:t>loro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 Giovanni e di </a:t>
            </a:r>
            <a:r>
              <a:rPr sz="1200" spc="-5" dirty="0">
                <a:latin typeface="Times New Roman"/>
                <a:cs typeface="Times New Roman"/>
              </a:rPr>
              <a:t>Gesù. Sia </a:t>
            </a:r>
            <a:r>
              <a:rPr sz="1200" dirty="0">
                <a:latin typeface="Times New Roman"/>
                <a:cs typeface="Times New Roman"/>
              </a:rPr>
              <a:t>Simeone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Anna </a:t>
            </a:r>
            <a:r>
              <a:rPr sz="1200" spc="-5" dirty="0">
                <a:latin typeface="Times New Roman"/>
                <a:cs typeface="Times New Roman"/>
              </a:rPr>
              <a:t>desideravano ardentemente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Zaccaria </a:t>
            </a:r>
            <a:r>
              <a:rPr sz="1200" dirty="0">
                <a:latin typeface="Times New Roman"/>
                <a:cs typeface="Times New Roman"/>
              </a:rPr>
              <a:t>li portò a credere </a:t>
            </a:r>
            <a:r>
              <a:rPr sz="1200" spc="-5" dirty="0">
                <a:latin typeface="Times New Roman"/>
                <a:cs typeface="Times New Roman"/>
              </a:rPr>
              <a:t>che Gesù fosse </a:t>
            </a:r>
            <a:r>
              <a:rPr sz="1200" dirty="0">
                <a:latin typeface="Times New Roman"/>
                <a:cs typeface="Times New Roman"/>
              </a:rPr>
              <a:t>il liberatore  </a:t>
            </a:r>
            <a:r>
              <a:rPr sz="1200" spc="-5" dirty="0">
                <a:latin typeface="Times New Roman"/>
                <a:cs typeface="Times New Roman"/>
              </a:rPr>
              <a:t>atteso dal </a:t>
            </a:r>
            <a:r>
              <a:rPr sz="1200" dirty="0">
                <a:latin typeface="Times New Roman"/>
                <a:cs typeface="Times New Roman"/>
              </a:rPr>
              <a:t>popolo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40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(1353.2) 122:9.3 </a:t>
            </a:r>
            <a:r>
              <a:rPr sz="1200" spc="-5" dirty="0">
                <a:latin typeface="Times New Roman"/>
                <a:cs typeface="Times New Roman"/>
              </a:rPr>
              <a:t>Zaccaria </a:t>
            </a:r>
            <a:r>
              <a:rPr sz="1200" dirty="0">
                <a:latin typeface="Times New Roman"/>
                <a:cs typeface="Times New Roman"/>
              </a:rPr>
              <a:t>sapeva che </a:t>
            </a:r>
            <a:r>
              <a:rPr sz="1200" spc="-5" dirty="0">
                <a:latin typeface="Times New Roman"/>
                <a:cs typeface="Times New Roman"/>
              </a:rPr>
              <a:t>quel giorno Giuseppe </a:t>
            </a:r>
            <a:r>
              <a:rPr sz="1200" dirty="0">
                <a:latin typeface="Times New Roman"/>
                <a:cs typeface="Times New Roman"/>
              </a:rPr>
              <a:t>e Maria dovevano venire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con Gesù, ed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convenuto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Simeone ed </a:t>
            </a:r>
            <a:r>
              <a:rPr sz="1200" dirty="0">
                <a:latin typeface="Times New Roman"/>
                <a:cs typeface="Times New Roman"/>
              </a:rPr>
              <a:t>Anna che </a:t>
            </a:r>
            <a:r>
              <a:rPr sz="1200" spc="-5" dirty="0">
                <a:latin typeface="Times New Roman"/>
                <a:cs typeface="Times New Roman"/>
              </a:rPr>
              <a:t>avrebbe indicato, alzando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saluto, quale nella processione dei primogeniti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78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(1353.3) 122:9.4 </a:t>
            </a:r>
            <a:r>
              <a:rPr sz="1200" spc="-5" dirty="0">
                <a:latin typeface="Times New Roman"/>
                <a:cs typeface="Times New Roman"/>
              </a:rPr>
              <a:t>Per questa occasione Anna </a:t>
            </a:r>
            <a:r>
              <a:rPr sz="1200" dirty="0">
                <a:latin typeface="Times New Roman"/>
                <a:cs typeface="Times New Roman"/>
              </a:rPr>
              <a:t>aveva scritto un poema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Simeone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mise a </a:t>
            </a:r>
            <a:r>
              <a:rPr sz="1200" spc="-5" dirty="0">
                <a:latin typeface="Times New Roman"/>
                <a:cs typeface="Times New Roman"/>
              </a:rPr>
              <a:t>cantare, con grande sorpresa </a:t>
            </a:r>
            <a:r>
              <a:rPr sz="1200" dirty="0">
                <a:latin typeface="Times New Roman"/>
                <a:cs typeface="Times New Roman"/>
              </a:rPr>
              <a:t>di Giuseppe, di 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riuniti nei </a:t>
            </a:r>
            <a:r>
              <a:rPr sz="1200" spc="-5" dirty="0">
                <a:latin typeface="Times New Roman"/>
                <a:cs typeface="Times New Roman"/>
              </a:rPr>
              <a:t>cortili del Tempio.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inno di </a:t>
            </a:r>
            <a:r>
              <a:rPr sz="1200" spc="-5" dirty="0">
                <a:latin typeface="Times New Roman"/>
                <a:cs typeface="Times New Roman"/>
              </a:rPr>
              <a:t>redenzione del figlio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primogenito: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(1353.4) 122:9.5 </a:t>
            </a:r>
            <a:r>
              <a:rPr sz="1200" spc="-5" dirty="0">
                <a:latin typeface="Times New Roman"/>
                <a:cs typeface="Times New Roman"/>
              </a:rPr>
              <a:t>Benedetto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5459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6510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spiritualmente inferiore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shock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 i dodici </a:t>
            </a:r>
            <a:r>
              <a:rPr sz="1200" spc="-5" dirty="0">
                <a:latin typeface="Times New Roman"/>
                <a:cs typeface="Times New Roman"/>
              </a:rPr>
              <a:t>apostoli. Nonostante essi avessero </a:t>
            </a:r>
            <a:r>
              <a:rPr sz="1200" dirty="0">
                <a:latin typeface="Times New Roman"/>
                <a:cs typeface="Times New Roman"/>
              </a:rPr>
              <a:t>udito molte </a:t>
            </a:r>
            <a:r>
              <a:rPr sz="1200" spc="5" dirty="0">
                <a:latin typeface="Times New Roman"/>
                <a:cs typeface="Times New Roman"/>
              </a:rPr>
              <a:t>volte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“nel regno </a:t>
            </a:r>
            <a:r>
              <a:rPr sz="1200" spc="-5" dirty="0">
                <a:latin typeface="Times New Roman"/>
                <a:cs typeface="Times New Roman"/>
              </a:rPr>
              <a:t>dei cieli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povero,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schiavo, </a:t>
            </a:r>
            <a:r>
              <a:rPr sz="1200" dirty="0">
                <a:latin typeface="Times New Roman"/>
                <a:cs typeface="Times New Roman"/>
              </a:rPr>
              <a:t>né maschio né </a:t>
            </a:r>
            <a:r>
              <a:rPr sz="1200" spc="-5" dirty="0">
                <a:latin typeface="Times New Roman"/>
                <a:cs typeface="Times New Roman"/>
              </a:rPr>
              <a:t>femmina, </a:t>
            </a:r>
            <a:r>
              <a:rPr sz="1200" dirty="0">
                <a:latin typeface="Times New Roman"/>
                <a:cs typeface="Times New Roman"/>
              </a:rPr>
              <a:t>ma tutti sono  </a:t>
            </a:r>
            <a:r>
              <a:rPr sz="1200" spc="-5" dirty="0">
                <a:latin typeface="Times New Roman"/>
                <a:cs typeface="Times New Roman"/>
              </a:rPr>
              <a:t>ugualmente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figlie di </a:t>
            </a:r>
            <a:r>
              <a:rPr sz="1200" spc="-5" dirty="0">
                <a:latin typeface="Times New Roman"/>
                <a:cs typeface="Times New Roman"/>
              </a:rPr>
              <a:t>Dio”, essi furono letteralmente sconcertati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egli propose ufficialmente d’incaricare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come insegnanti religiose 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permettere che viaggiassero 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L’intero </a:t>
            </a:r>
            <a:r>
              <a:rPr sz="1200" dirty="0">
                <a:latin typeface="Times New Roman"/>
                <a:cs typeface="Times New Roman"/>
              </a:rPr>
              <a:t>paese </a:t>
            </a:r>
            <a:r>
              <a:rPr sz="1200" spc="-5" dirty="0">
                <a:latin typeface="Times New Roman"/>
                <a:cs typeface="Times New Roman"/>
              </a:rPr>
              <a:t>fu scosso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d’agire, ed </a:t>
            </a:r>
            <a:r>
              <a:rPr sz="1200" dirty="0">
                <a:latin typeface="Times New Roman"/>
                <a:cs typeface="Times New Roman"/>
              </a:rPr>
              <a:t>i nemici di </a:t>
            </a:r>
            <a:r>
              <a:rPr sz="1200" spc="-5" dirty="0">
                <a:latin typeface="Times New Roman"/>
                <a:cs typeface="Times New Roman"/>
              </a:rPr>
              <a:t>Gesù fecero grande tesoro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mossa, </a:t>
            </a:r>
            <a:r>
              <a:rPr sz="1200" dirty="0">
                <a:latin typeface="Times New Roman"/>
                <a:cs typeface="Times New Roman"/>
              </a:rPr>
              <a:t>ma dovunque le donne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nella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sostennero  </a:t>
            </a:r>
            <a:r>
              <a:rPr sz="1200" spc="-5" dirty="0">
                <a:latin typeface="Times New Roman"/>
                <a:cs typeface="Times New Roman"/>
              </a:rPr>
              <a:t>risolutamente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sorelle </a:t>
            </a:r>
            <a:r>
              <a:rPr sz="1200" spc="-5" dirty="0">
                <a:latin typeface="Times New Roman"/>
                <a:cs typeface="Times New Roman"/>
              </a:rPr>
              <a:t>scelte ed approvarono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esitazione questo tardivo riconoscimento </a:t>
            </a:r>
            <a:r>
              <a:rPr sz="1200" dirty="0">
                <a:latin typeface="Times New Roman"/>
                <a:cs typeface="Times New Roman"/>
              </a:rPr>
              <a:t>della posizione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 </a:t>
            </a:r>
            <a:r>
              <a:rPr sz="1200" spc="-5" dirty="0">
                <a:latin typeface="Times New Roman"/>
                <a:cs typeface="Times New Roman"/>
              </a:rPr>
              <a:t>nell’attività religiosa.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liberazione delle </a:t>
            </a:r>
            <a:r>
              <a:rPr sz="1200" dirty="0">
                <a:latin typeface="Times New Roman"/>
                <a:cs typeface="Times New Roman"/>
              </a:rPr>
              <a:t>donne, </a:t>
            </a:r>
            <a:r>
              <a:rPr sz="1200" spc="-5" dirty="0">
                <a:latin typeface="Times New Roman"/>
                <a:cs typeface="Times New Roman"/>
              </a:rPr>
              <a:t>che accordava </a:t>
            </a:r>
            <a:r>
              <a:rPr sz="1200" dirty="0">
                <a:latin typeface="Times New Roman"/>
                <a:cs typeface="Times New Roman"/>
              </a:rPr>
              <a:t>loro il dovuto </a:t>
            </a:r>
            <a:r>
              <a:rPr sz="1200" spc="-5" dirty="0">
                <a:latin typeface="Times New Roman"/>
                <a:cs typeface="Times New Roman"/>
              </a:rPr>
              <a:t>riconoscimento,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pratica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dagli</a:t>
            </a:r>
            <a:endParaRPr sz="1200">
              <a:latin typeface="Times New Roman"/>
              <a:cs typeface="Times New Roman"/>
            </a:endParaRPr>
          </a:p>
          <a:p>
            <a:pPr marL="63500" marR="38100">
              <a:lnSpc>
                <a:spcPct val="95600"/>
              </a:lnSpc>
            </a:pPr>
            <a:r>
              <a:rPr sz="1200" spc="-5" dirty="0">
                <a:latin typeface="Times New Roman"/>
                <a:cs typeface="Times New Roman"/>
              </a:rPr>
              <a:t>apostoli immediatamente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partenza del </a:t>
            </a:r>
            <a:r>
              <a:rPr sz="1200" dirty="0">
                <a:latin typeface="Times New Roman"/>
                <a:cs typeface="Times New Roman"/>
              </a:rPr>
              <a:t>Maestro, anche </a:t>
            </a:r>
            <a:r>
              <a:rPr sz="1200" spc="-5" dirty="0">
                <a:latin typeface="Times New Roman"/>
                <a:cs typeface="Times New Roman"/>
              </a:rPr>
              <a:t>se si </a:t>
            </a:r>
            <a:r>
              <a:rPr sz="1200" dirty="0">
                <a:latin typeface="Times New Roman"/>
                <a:cs typeface="Times New Roman"/>
              </a:rPr>
              <a:t>tornò alle </a:t>
            </a:r>
            <a:r>
              <a:rPr sz="1200" spc="-5" dirty="0">
                <a:latin typeface="Times New Roman"/>
                <a:cs typeface="Times New Roman"/>
              </a:rPr>
              <a:t>vecchie </a:t>
            </a:r>
            <a:r>
              <a:rPr sz="1200" dirty="0">
                <a:latin typeface="Times New Roman"/>
                <a:cs typeface="Times New Roman"/>
              </a:rPr>
              <a:t>usanze </a:t>
            </a:r>
            <a:r>
              <a:rPr sz="1200" spc="-5" dirty="0">
                <a:latin typeface="Times New Roman"/>
                <a:cs typeface="Times New Roman"/>
              </a:rPr>
              <a:t>nelle generazioni successive. </a:t>
            </a:r>
            <a:r>
              <a:rPr sz="1200" dirty="0">
                <a:latin typeface="Times New Roman"/>
                <a:cs typeface="Times New Roman"/>
              </a:rPr>
              <a:t>Per tutto 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della Chiesa cristiana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e ministre furono </a:t>
            </a:r>
            <a:r>
              <a:rPr sz="1200" spc="-5" dirty="0">
                <a:latin typeface="Times New Roman"/>
                <a:cs typeface="Times New Roman"/>
              </a:rPr>
              <a:t>chiamate </a:t>
            </a:r>
            <a:r>
              <a:rPr sz="1200" i="1" dirty="0">
                <a:latin typeface="Times New Roman"/>
                <a:cs typeface="Times New Roman"/>
              </a:rPr>
              <a:t>diaconesse,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accordato loro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riconoscimento generale. Ma </a:t>
            </a:r>
            <a:r>
              <a:rPr sz="1200" dirty="0">
                <a:latin typeface="Times New Roman"/>
                <a:cs typeface="Times New Roman"/>
              </a:rPr>
              <a:t>Paolo, nonostante il </a:t>
            </a:r>
            <a:r>
              <a:rPr sz="1200" spc="-5" dirty="0">
                <a:latin typeface="Times New Roman"/>
                <a:cs typeface="Times New Roman"/>
              </a:rPr>
              <a:t>fatto che concesse </a:t>
            </a:r>
            <a:r>
              <a:rPr sz="1200" dirty="0">
                <a:latin typeface="Times New Roman"/>
                <a:cs typeface="Times New Roman"/>
              </a:rPr>
              <a:t>tutto ciò in </a:t>
            </a:r>
            <a:r>
              <a:rPr sz="1200" spc="-5" dirty="0">
                <a:latin typeface="Times New Roman"/>
                <a:cs typeface="Times New Roman"/>
              </a:rPr>
              <a:t>teoria,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incorporò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realmente nel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e trovò </a:t>
            </a:r>
            <a:r>
              <a:rPr sz="1200" spc="-5" dirty="0">
                <a:latin typeface="Times New Roman"/>
                <a:cs typeface="Times New Roman"/>
              </a:rPr>
              <a:t>personalmente difficile </a:t>
            </a:r>
            <a:r>
              <a:rPr sz="1200" dirty="0">
                <a:latin typeface="Times New Roman"/>
                <a:cs typeface="Times New Roman"/>
              </a:rPr>
              <a:t>metterlo 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pratica.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fermata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Magdala</a:t>
            </a:r>
            <a:endParaRPr sz="1600">
              <a:latin typeface="Times New Roman"/>
              <a:cs typeface="Times New Roman"/>
            </a:endParaRPr>
          </a:p>
          <a:p>
            <a:pPr marL="63500" marR="10223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(1679.3) 150:2.1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apostolico partì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viaggiarono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retroguardia. Durante </a:t>
            </a:r>
            <a:r>
              <a:rPr sz="1200" dirty="0">
                <a:latin typeface="Times New Roman"/>
                <a:cs typeface="Times New Roman"/>
              </a:rPr>
              <a:t>le conferenze </a:t>
            </a:r>
            <a:r>
              <a:rPr sz="1200" spc="-5" dirty="0">
                <a:latin typeface="Times New Roman"/>
                <a:cs typeface="Times New Roman"/>
              </a:rPr>
              <a:t>esse  sedevano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gruppo davanti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destra dell’oratore.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delle </a:t>
            </a:r>
            <a:r>
              <a:rPr sz="1200" dirty="0">
                <a:latin typeface="Times New Roman"/>
                <a:cs typeface="Times New Roman"/>
              </a:rPr>
              <a:t>donne divenute </a:t>
            </a:r>
            <a:r>
              <a:rPr sz="1200" spc="-5" dirty="0">
                <a:latin typeface="Times New Roman"/>
                <a:cs typeface="Times New Roman"/>
              </a:rPr>
              <a:t>credenti nel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cresceva  sempre </a:t>
            </a:r>
            <a:r>
              <a:rPr sz="1200" dirty="0">
                <a:latin typeface="Times New Roman"/>
                <a:cs typeface="Times New Roman"/>
              </a:rPr>
              <a:t>di più,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fonte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d’infinito imbarazzo quando esse avevano </a:t>
            </a:r>
            <a:r>
              <a:rPr sz="1200" dirty="0">
                <a:latin typeface="Times New Roman"/>
                <a:cs typeface="Times New Roman"/>
              </a:rPr>
              <a:t>desiderato avere un </a:t>
            </a:r>
            <a:r>
              <a:rPr sz="1200" spc="-5" dirty="0">
                <a:latin typeface="Times New Roman"/>
                <a:cs typeface="Times New Roman"/>
              </a:rPr>
              <a:t>incontro  personale con Gesù </a:t>
            </a:r>
            <a:r>
              <a:rPr sz="1200" dirty="0">
                <a:latin typeface="Times New Roman"/>
                <a:cs typeface="Times New Roman"/>
              </a:rPr>
              <a:t>o con uno </a:t>
            </a:r>
            <a:r>
              <a:rPr sz="1200" spc="-5" dirty="0">
                <a:latin typeface="Times New Roman"/>
                <a:cs typeface="Times New Roman"/>
              </a:rPr>
              <a:t>degli apostoli. Ora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era cambiato. </a:t>
            </a:r>
            <a:r>
              <a:rPr sz="1200" dirty="0">
                <a:latin typeface="Times New Roman"/>
                <a:cs typeface="Times New Roman"/>
              </a:rPr>
              <a:t>Quando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credenti desiderava </a:t>
            </a:r>
            <a:r>
              <a:rPr sz="1200" dirty="0">
                <a:latin typeface="Times New Roman"/>
                <a:cs typeface="Times New Roman"/>
              </a:rPr>
              <a:t>vedere 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o conferire </a:t>
            </a:r>
            <a:r>
              <a:rPr sz="1200" spc="-5" dirty="0">
                <a:latin typeface="Times New Roman"/>
                <a:cs typeface="Times New Roman"/>
              </a:rPr>
              <a:t>con gli apostoli, andava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Susanna, ed accompagnata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dodici donne </a:t>
            </a:r>
            <a:r>
              <a:rPr sz="1200" spc="-5" dirty="0">
                <a:latin typeface="Times New Roman"/>
                <a:cs typeface="Times New Roman"/>
              </a:rPr>
              <a:t>evangeliste, potevano </a:t>
            </a:r>
            <a:r>
              <a:rPr sz="1200" spc="5" dirty="0">
                <a:latin typeface="Times New Roman"/>
                <a:cs typeface="Times New Roman"/>
              </a:rPr>
              <a:t>andare 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dal Maestro </a:t>
            </a:r>
            <a:r>
              <a:rPr sz="1200" dirty="0">
                <a:latin typeface="Times New Roman"/>
                <a:cs typeface="Times New Roman"/>
              </a:rPr>
              <a:t>o da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(1680.1) 150:2.2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Magdala che </a:t>
            </a:r>
            <a:r>
              <a:rPr sz="1200" dirty="0">
                <a:latin typeface="Times New Roman"/>
                <a:cs typeface="Times New Roman"/>
              </a:rPr>
              <a:t>le donne dimostrarono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la loro utilità e </a:t>
            </a:r>
            <a:r>
              <a:rPr sz="1200" spc="-5" dirty="0">
                <a:latin typeface="Times New Roman"/>
                <a:cs typeface="Times New Roman"/>
              </a:rPr>
              <a:t>giustificarono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scelta.  Andrea aveva </a:t>
            </a:r>
            <a:r>
              <a:rPr sz="1200" dirty="0">
                <a:latin typeface="Times New Roman"/>
                <a:cs typeface="Times New Roman"/>
              </a:rPr>
              <a:t>imposto delle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rigide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per </a:t>
            </a:r>
            <a:r>
              <a:rPr sz="1200" dirty="0">
                <a:latin typeface="Times New Roman"/>
                <a:cs typeface="Times New Roman"/>
              </a:rPr>
              <a:t>il lavoro </a:t>
            </a:r>
            <a:r>
              <a:rPr sz="1200" spc="-5" dirty="0">
                <a:latin typeface="Times New Roman"/>
                <a:cs typeface="Times New Roman"/>
              </a:rPr>
              <a:t>personale con </a:t>
            </a:r>
            <a:r>
              <a:rPr sz="1200" dirty="0">
                <a:latin typeface="Times New Roman"/>
                <a:cs typeface="Times New Roman"/>
              </a:rPr>
              <a:t>le donne, </a:t>
            </a:r>
            <a:r>
              <a:rPr sz="1200" spc="-5" dirty="0">
                <a:latin typeface="Times New Roman"/>
                <a:cs typeface="Times New Roman"/>
              </a:rPr>
              <a:t>specialmente con </a:t>
            </a:r>
            <a:r>
              <a:rPr sz="1200" dirty="0">
                <a:latin typeface="Times New Roman"/>
                <a:cs typeface="Times New Roman"/>
              </a:rPr>
              <a:t>quelle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93709" cy="37801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30480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dubbia </a:t>
            </a:r>
            <a:r>
              <a:rPr sz="1200" spc="-5" dirty="0">
                <a:latin typeface="Times New Roman"/>
                <a:cs typeface="Times New Roman"/>
              </a:rPr>
              <a:t>reputazione.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gruppo arrivò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Magdala, queste </a:t>
            </a:r>
            <a:r>
              <a:rPr sz="1200" dirty="0">
                <a:latin typeface="Times New Roman"/>
                <a:cs typeface="Times New Roman"/>
              </a:rPr>
              <a:t>dieci donne </a:t>
            </a:r>
            <a:r>
              <a:rPr sz="1200" spc="-5" dirty="0">
                <a:latin typeface="Times New Roman"/>
                <a:cs typeface="Times New Roman"/>
              </a:rPr>
              <a:t>evangeliste furono </a:t>
            </a:r>
            <a:r>
              <a:rPr sz="1200" dirty="0">
                <a:latin typeface="Times New Roman"/>
                <a:cs typeface="Times New Roman"/>
              </a:rPr>
              <a:t>libere di </a:t>
            </a:r>
            <a:r>
              <a:rPr sz="1200" spc="-5" dirty="0">
                <a:latin typeface="Times New Roman"/>
                <a:cs typeface="Times New Roman"/>
              </a:rPr>
              <a:t>entrare nei luoghi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malaffare </a:t>
            </a:r>
            <a:r>
              <a:rPr sz="1200" dirty="0">
                <a:latin typeface="Times New Roman"/>
                <a:cs typeface="Times New Roman"/>
              </a:rPr>
              <a:t>e di predicare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direttamente </a:t>
            </a:r>
            <a:r>
              <a:rPr sz="1200" dirty="0">
                <a:latin typeface="Times New Roman"/>
                <a:cs typeface="Times New Roman"/>
              </a:rPr>
              <a:t>a tutte le loro ospiti. E </a:t>
            </a:r>
            <a:r>
              <a:rPr sz="1200" spc="-5" dirty="0">
                <a:latin typeface="Times New Roman"/>
                <a:cs typeface="Times New Roman"/>
              </a:rPr>
              <a:t>quando visitarono gli </a:t>
            </a:r>
            <a:r>
              <a:rPr sz="1200" dirty="0">
                <a:latin typeface="Times New Roman"/>
                <a:cs typeface="Times New Roman"/>
              </a:rPr>
              <a:t>ammalati, queste donne furono 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stretto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proprio ministero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sorelle </a:t>
            </a:r>
            <a:r>
              <a:rPr sz="1200" spc="-5" dirty="0">
                <a:latin typeface="Times New Roman"/>
                <a:cs typeface="Times New Roman"/>
              </a:rPr>
              <a:t>afflitte. A seguito del </a:t>
            </a:r>
            <a:r>
              <a:rPr sz="1200" dirty="0">
                <a:latin typeface="Times New Roman"/>
                <a:cs typeface="Times New Roman"/>
              </a:rPr>
              <a:t>ministero di queste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donne  </a:t>
            </a:r>
            <a:r>
              <a:rPr sz="1200" spc="-5" dirty="0">
                <a:latin typeface="Times New Roman"/>
                <a:cs typeface="Times New Roman"/>
              </a:rPr>
              <a:t>(successivamente conosciute come </a:t>
            </a:r>
            <a:r>
              <a:rPr sz="1200" dirty="0">
                <a:latin typeface="Times New Roman"/>
                <a:cs typeface="Times New Roman"/>
              </a:rPr>
              <a:t>le dodici donne) in questa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Maddalena </a:t>
            </a:r>
            <a:r>
              <a:rPr sz="1200" dirty="0">
                <a:latin typeface="Times New Roman"/>
                <a:cs typeface="Times New Roman"/>
              </a:rPr>
              <a:t>fu conquistata </a:t>
            </a:r>
            <a:r>
              <a:rPr sz="1200" spc="-5" dirty="0">
                <a:latin typeface="Times New Roman"/>
                <a:cs typeface="Times New Roman"/>
              </a:rPr>
              <a:t>al regno. </a:t>
            </a:r>
            <a:r>
              <a:rPr sz="1200" dirty="0">
                <a:latin typeface="Times New Roman"/>
                <a:cs typeface="Times New Roman"/>
              </a:rPr>
              <a:t>Per una serie di  </a:t>
            </a:r>
            <a:r>
              <a:rPr sz="1200" spc="-5" dirty="0">
                <a:latin typeface="Times New Roman"/>
                <a:cs typeface="Times New Roman"/>
              </a:rPr>
              <a:t>disgrazie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dell’atteggiamento </a:t>
            </a:r>
            <a:r>
              <a:rPr sz="1200" dirty="0">
                <a:latin typeface="Times New Roman"/>
                <a:cs typeface="Times New Roman"/>
              </a:rPr>
              <a:t>della buona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che </a:t>
            </a:r>
            <a:r>
              <a:rPr sz="1200" spc="-5" dirty="0">
                <a:latin typeface="Times New Roman"/>
                <a:cs typeface="Times New Roman"/>
              </a:rPr>
              <a:t>commettono simili errori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giudizio,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finita in uno </a:t>
            </a:r>
            <a:r>
              <a:rPr sz="1200" spc="-5" dirty="0">
                <a:latin typeface="Times New Roman"/>
                <a:cs typeface="Times New Roman"/>
              </a:rPr>
              <a:t>dei 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malaffare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Magdala. Furono </a:t>
            </a:r>
            <a:r>
              <a:rPr sz="1200" dirty="0">
                <a:latin typeface="Times New Roman"/>
                <a:cs typeface="Times New Roman"/>
              </a:rPr>
              <a:t>Marta e </a:t>
            </a:r>
            <a:r>
              <a:rPr sz="1200" spc="-5" dirty="0">
                <a:latin typeface="Times New Roman"/>
                <a:cs typeface="Times New Roman"/>
              </a:rPr>
              <a:t>Rachele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spiegarono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 che </a:t>
            </a:r>
            <a:r>
              <a:rPr sz="1200" dirty="0">
                <a:latin typeface="Times New Roman"/>
                <a:cs typeface="Times New Roman"/>
              </a:rPr>
              <a:t>le porte </a:t>
            </a:r>
            <a:r>
              <a:rPr sz="1200" spc="-5" dirty="0">
                <a:latin typeface="Times New Roman"/>
                <a:cs typeface="Times New Roman"/>
              </a:rPr>
              <a:t>del regno  erano </a:t>
            </a:r>
            <a:r>
              <a:rPr sz="1200" dirty="0">
                <a:latin typeface="Times New Roman"/>
                <a:cs typeface="Times New Roman"/>
              </a:rPr>
              <a:t>aperte anche a persone </a:t>
            </a:r>
            <a:r>
              <a:rPr sz="1200" spc="-5" dirty="0">
                <a:latin typeface="Times New Roman"/>
                <a:cs typeface="Times New Roman"/>
              </a:rPr>
              <a:t>come lei. </a:t>
            </a:r>
            <a:r>
              <a:rPr sz="1200" dirty="0">
                <a:latin typeface="Times New Roman"/>
                <a:cs typeface="Times New Roman"/>
              </a:rPr>
              <a:t>Maria credette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buona novella e fu </a:t>
            </a:r>
            <a:r>
              <a:rPr sz="1200" spc="-5" dirty="0">
                <a:latin typeface="Times New Roman"/>
                <a:cs typeface="Times New Roman"/>
              </a:rPr>
              <a:t>battezzata </a:t>
            </a:r>
            <a:r>
              <a:rPr sz="1200" dirty="0">
                <a:latin typeface="Times New Roman"/>
                <a:cs typeface="Times New Roman"/>
              </a:rPr>
              <a:t>da Pietro il </a:t>
            </a:r>
            <a:r>
              <a:rPr sz="1200" spc="-5" dirty="0">
                <a:latin typeface="Times New Roman"/>
                <a:cs typeface="Times New Roman"/>
              </a:rPr>
              <a:t>giorno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79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(1680.2) 150:2.3 </a:t>
            </a:r>
            <a:r>
              <a:rPr sz="1200" spc="-5" dirty="0">
                <a:latin typeface="Times New Roman"/>
                <a:cs typeface="Times New Roman"/>
              </a:rPr>
              <a:t>Maria Maddalena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l’insegnante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dodici donne </a:t>
            </a:r>
            <a:r>
              <a:rPr sz="1200" spc="-5" dirty="0">
                <a:latin typeface="Times New Roman"/>
                <a:cs typeface="Times New Roman"/>
              </a:rPr>
              <a:t>evangeliste. Essa fu  scelta per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servizio, assieme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Rebecca, </a:t>
            </a:r>
            <a:r>
              <a:rPr sz="1200" dirty="0">
                <a:latin typeface="Times New Roman"/>
                <a:cs typeface="Times New Roman"/>
              </a:rPr>
              <a:t>a Jotapata </a:t>
            </a:r>
            <a:r>
              <a:rPr sz="1200" spc="-5" dirty="0">
                <a:latin typeface="Times New Roman"/>
                <a:cs typeface="Times New Roman"/>
              </a:rPr>
              <a:t>circa quattro settimane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conversione.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Rebecca,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continuarono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resto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Gesù a </a:t>
            </a:r>
            <a:r>
              <a:rPr sz="1200" spc="-5" dirty="0">
                <a:latin typeface="Times New Roman"/>
                <a:cs typeface="Times New Roman"/>
              </a:rPr>
              <a:t>lavorare fedelmente ed efficacemente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37909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illuminare ed elevare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sorelle oppresse. </a:t>
            </a:r>
            <a:r>
              <a:rPr sz="1200" dirty="0">
                <a:latin typeface="Times New Roman"/>
                <a:cs typeface="Times New Roman"/>
              </a:rPr>
              <a:t>E quando l’ultimo e </a:t>
            </a:r>
            <a:r>
              <a:rPr sz="1200" spc="-5" dirty="0">
                <a:latin typeface="Times New Roman"/>
                <a:cs typeface="Times New Roman"/>
              </a:rPr>
              <a:t>tragico episodio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dramma </a:t>
            </a:r>
            <a:r>
              <a:rPr sz="1200" dirty="0">
                <a:latin typeface="Times New Roman"/>
                <a:cs typeface="Times New Roman"/>
              </a:rPr>
              <a:t>della vita di </a:t>
            </a:r>
            <a:r>
              <a:rPr sz="1200" spc="-5" dirty="0">
                <a:latin typeface="Times New Roman"/>
                <a:cs typeface="Times New Roman"/>
              </a:rPr>
              <a:t>Gesù si compì,  nonostante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fossero fuggiti,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5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presenti, </a:t>
            </a:r>
            <a:r>
              <a:rPr sz="1200" dirty="0">
                <a:latin typeface="Times New Roman"/>
                <a:cs typeface="Times New Roman"/>
              </a:rPr>
              <a:t>e nessuna lo </a:t>
            </a:r>
            <a:r>
              <a:rPr sz="1200" spc="-5" dirty="0">
                <a:latin typeface="Times New Roman"/>
                <a:cs typeface="Times New Roman"/>
              </a:rPr>
              <a:t>rinnegò </a:t>
            </a:r>
            <a:r>
              <a:rPr sz="1200" dirty="0">
                <a:latin typeface="Times New Roman"/>
                <a:cs typeface="Times New Roman"/>
              </a:rPr>
              <a:t>o 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tradì.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Un sabato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Tiberiade</a:t>
            </a:r>
            <a:endParaRPr sz="1600">
              <a:latin typeface="Times New Roman"/>
              <a:cs typeface="Times New Roman"/>
            </a:endParaRPr>
          </a:p>
          <a:p>
            <a:pPr marL="63500" marR="11620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(1680.3) 150:3.1 </a:t>
            </a:r>
            <a:r>
              <a:rPr sz="1200" dirty="0">
                <a:latin typeface="Times New Roman"/>
                <a:cs typeface="Times New Roman"/>
              </a:rPr>
              <a:t>I servizi del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apostolico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affidati </a:t>
            </a:r>
            <a:r>
              <a:rPr sz="1200" dirty="0">
                <a:latin typeface="Times New Roman"/>
                <a:cs typeface="Times New Roman"/>
              </a:rPr>
              <a:t>alle donne da </a:t>
            </a:r>
            <a:r>
              <a:rPr sz="1200" spc="-5" dirty="0">
                <a:latin typeface="Times New Roman"/>
                <a:cs typeface="Times New Roman"/>
              </a:rPr>
              <a:t>Andrea, su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significava,  ovviamente, che </a:t>
            </a:r>
            <a:r>
              <a:rPr sz="1200" dirty="0">
                <a:latin typeface="Times New Roman"/>
                <a:cs typeface="Times New Roman"/>
              </a:rPr>
              <a:t>non potevano </a:t>
            </a:r>
            <a:r>
              <a:rPr sz="1200" spc="-5" dirty="0">
                <a:latin typeface="Times New Roman"/>
                <a:cs typeface="Times New Roman"/>
              </a:rPr>
              <a:t>essere celebrati </a:t>
            </a:r>
            <a:r>
              <a:rPr sz="1200" dirty="0">
                <a:latin typeface="Times New Roman"/>
                <a:cs typeface="Times New Roman"/>
              </a:rPr>
              <a:t>nella nuova </a:t>
            </a:r>
            <a:r>
              <a:rPr sz="1200" spc="-5" dirty="0">
                <a:latin typeface="Times New Roman"/>
                <a:cs typeface="Times New Roman"/>
              </a:rPr>
              <a:t>sinagoga.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scelsero Giovanna come responsabile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occasione,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nella sala </a:t>
            </a:r>
            <a:r>
              <a:rPr sz="1200" spc="-5" dirty="0">
                <a:latin typeface="Times New Roman"/>
                <a:cs typeface="Times New Roman"/>
              </a:rPr>
              <a:t>dei banchetti </a:t>
            </a:r>
            <a:r>
              <a:rPr sz="1200" dirty="0">
                <a:latin typeface="Times New Roman"/>
                <a:cs typeface="Times New Roman"/>
              </a:rPr>
              <a:t>del nuovo palazzo di </a:t>
            </a:r>
            <a:r>
              <a:rPr sz="1200" spc="-5" dirty="0">
                <a:latin typeface="Times New Roman"/>
                <a:cs typeface="Times New Roman"/>
              </a:rPr>
              <a:t>Erode, essendo egli andato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Giuliade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Perea. </a:t>
            </a:r>
            <a:r>
              <a:rPr sz="1200" dirty="0">
                <a:latin typeface="Times New Roman"/>
                <a:cs typeface="Times New Roman"/>
              </a:rPr>
              <a:t>Giovanna lesse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Scritture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passi </a:t>
            </a:r>
            <a:r>
              <a:rPr sz="1200" spc="-5" dirty="0">
                <a:latin typeface="Times New Roman"/>
                <a:cs typeface="Times New Roman"/>
              </a:rPr>
              <a:t>sull’opera 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d’Israele, citando Miriam,  Debora, </a:t>
            </a:r>
            <a:r>
              <a:rPr sz="1200" dirty="0">
                <a:latin typeface="Times New Roman"/>
                <a:cs typeface="Times New Roman"/>
              </a:rPr>
              <a:t>Ester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01330" cy="3902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(1680.4) 150:3.2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tarda sera Gesù fece al gruppo </a:t>
            </a:r>
            <a:r>
              <a:rPr sz="1200" dirty="0">
                <a:latin typeface="Times New Roman"/>
                <a:cs typeface="Times New Roman"/>
              </a:rPr>
              <a:t>riunito un </a:t>
            </a:r>
            <a:r>
              <a:rPr sz="1200" spc="-5" dirty="0">
                <a:latin typeface="Times New Roman"/>
                <a:cs typeface="Times New Roman"/>
              </a:rPr>
              <a:t>discorso memorabile su “La </a:t>
            </a:r>
            <a:r>
              <a:rPr sz="1200" dirty="0">
                <a:latin typeface="Times New Roman"/>
                <a:cs typeface="Times New Roman"/>
              </a:rPr>
              <a:t>magia e la </a:t>
            </a:r>
            <a:r>
              <a:rPr sz="1200" spc="-5" dirty="0">
                <a:latin typeface="Times New Roman"/>
                <a:cs typeface="Times New Roman"/>
              </a:rPr>
              <a:t>superstizione”.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tempo</a:t>
            </a: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stella </a:t>
            </a:r>
            <a:r>
              <a:rPr sz="1200" dirty="0">
                <a:latin typeface="Times New Roman"/>
                <a:cs typeface="Times New Roman"/>
              </a:rPr>
              <a:t>luminosa e </a:t>
            </a:r>
            <a:r>
              <a:rPr sz="1200" spc="-5" dirty="0">
                <a:latin typeface="Times New Roman"/>
                <a:cs typeface="Times New Roman"/>
              </a:rPr>
              <a:t>supposta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era considerata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indicante 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uomo era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spc="5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terra. Essendo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osservata recentemente </a:t>
            </a:r>
            <a:r>
              <a:rPr sz="1200" dirty="0">
                <a:latin typeface="Times New Roman"/>
                <a:cs typeface="Times New Roman"/>
              </a:rPr>
              <a:t>una tale stella,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chiese a </a:t>
            </a:r>
            <a:r>
              <a:rPr sz="1200" spc="-5" dirty="0">
                <a:latin typeface="Times New Roman"/>
                <a:cs typeface="Times New Roman"/>
              </a:rPr>
              <a:t>Gesù se queste credenze fossero fondate. Nella </a:t>
            </a:r>
            <a:r>
              <a:rPr sz="1200" spc="5" dirty="0">
                <a:latin typeface="Times New Roman"/>
                <a:cs typeface="Times New Roman"/>
              </a:rPr>
              <a:t>lunga 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domanda di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fece un’analisi approfondita </a:t>
            </a:r>
            <a:r>
              <a:rPr sz="1200" dirty="0">
                <a:latin typeface="Times New Roman"/>
                <a:cs typeface="Times New Roman"/>
              </a:rPr>
              <a:t>dell’intero </a:t>
            </a:r>
            <a:r>
              <a:rPr sz="1200" spc="-5" dirty="0">
                <a:latin typeface="Times New Roman"/>
                <a:cs typeface="Times New Roman"/>
              </a:rPr>
              <a:t>soggetto della </a:t>
            </a:r>
            <a:r>
              <a:rPr sz="1200" dirty="0">
                <a:latin typeface="Times New Roman"/>
                <a:cs typeface="Times New Roman"/>
              </a:rPr>
              <a:t>superstizione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L’esposizione che Gesù fece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riassumere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moderno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(1680.5) 150:3.3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percorsi delle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nulla a che fare con </a:t>
            </a:r>
            <a:r>
              <a:rPr sz="1200" spc="-5" dirty="0">
                <a:latin typeface="Times New Roman"/>
                <a:cs typeface="Times New Roman"/>
              </a:rPr>
              <a:t>gli avvenimenti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umana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endParaRPr sz="1200">
              <a:latin typeface="Times New Roman"/>
              <a:cs typeface="Times New Roman"/>
            </a:endParaRPr>
          </a:p>
          <a:p>
            <a:pPr marL="558800" marR="41783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terra. L’astronomia </a:t>
            </a:r>
            <a:r>
              <a:rPr sz="1200" dirty="0">
                <a:latin typeface="Times New Roman"/>
                <a:cs typeface="Times New Roman"/>
              </a:rPr>
              <a:t>è un’attività </a:t>
            </a:r>
            <a:r>
              <a:rPr sz="1200" spc="-5" dirty="0">
                <a:latin typeface="Times New Roman"/>
                <a:cs typeface="Times New Roman"/>
              </a:rPr>
              <a:t>appropriata della scienza,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l’astrologia </a:t>
            </a:r>
            <a:r>
              <a:rPr sz="1200" dirty="0">
                <a:latin typeface="Times New Roman"/>
                <a:cs typeface="Times New Roman"/>
              </a:rPr>
              <a:t>è una massa di </a:t>
            </a:r>
            <a:r>
              <a:rPr sz="1200" spc="-5" dirty="0">
                <a:latin typeface="Times New Roman"/>
                <a:cs typeface="Times New Roman"/>
              </a:rPr>
              <a:t>errori superstiziosi che </a:t>
            </a:r>
            <a:r>
              <a:rPr sz="1200" dirty="0">
                <a:latin typeface="Times New Roman"/>
                <a:cs typeface="Times New Roman"/>
              </a:rPr>
              <a:t>non  trova posto </a:t>
            </a:r>
            <a:r>
              <a:rPr sz="1200" spc="-5" dirty="0">
                <a:latin typeface="Times New Roman"/>
                <a:cs typeface="Times New Roman"/>
              </a:rPr>
              <a:t>nel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864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(1680.6) 150:3.4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L’esame degli </a:t>
            </a:r>
            <a:r>
              <a:rPr sz="1200" dirty="0">
                <a:latin typeface="Times New Roman"/>
                <a:cs typeface="Times New Roman"/>
              </a:rPr>
              <a:t>organi </a:t>
            </a:r>
            <a:r>
              <a:rPr sz="1200" spc="-5" dirty="0">
                <a:latin typeface="Times New Roman"/>
                <a:cs typeface="Times New Roman"/>
              </a:rPr>
              <a:t>interni </a:t>
            </a:r>
            <a:r>
              <a:rPr sz="1200" dirty="0">
                <a:latin typeface="Times New Roman"/>
                <a:cs typeface="Times New Roman"/>
              </a:rPr>
              <a:t>di un animale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ucciso non può </a:t>
            </a:r>
            <a:r>
              <a:rPr sz="1200" spc="-5" dirty="0">
                <a:latin typeface="Times New Roman"/>
                <a:cs typeface="Times New Roman"/>
              </a:rPr>
              <a:t>rivelare alcunché sul </a:t>
            </a:r>
            <a:r>
              <a:rPr sz="1200" dirty="0">
                <a:latin typeface="Times New Roman"/>
                <a:cs typeface="Times New Roman"/>
              </a:rPr>
              <a:t>tempo,  </a:t>
            </a:r>
            <a:r>
              <a:rPr sz="1200" spc="-5" dirty="0">
                <a:latin typeface="Times New Roman"/>
                <a:cs typeface="Times New Roman"/>
              </a:rPr>
              <a:t>sugli avvenimenti futuri, </a:t>
            </a:r>
            <a:r>
              <a:rPr sz="1200" dirty="0">
                <a:latin typeface="Times New Roman"/>
                <a:cs typeface="Times New Roman"/>
              </a:rPr>
              <a:t>né sulla </a:t>
            </a:r>
            <a:r>
              <a:rPr sz="1200" spc="-5" dirty="0">
                <a:latin typeface="Times New Roman"/>
                <a:cs typeface="Times New Roman"/>
              </a:rPr>
              <a:t>riuscita degli </a:t>
            </a:r>
            <a:r>
              <a:rPr sz="1200" dirty="0">
                <a:latin typeface="Times New Roman"/>
                <a:cs typeface="Times New Roman"/>
              </a:rPr>
              <a:t>affari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88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(1680.7) 150:3.5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dei morti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ritornano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vecchi amici tra i  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(1681.1) 150:3.6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amuleti e le </a:t>
            </a:r>
            <a:r>
              <a:rPr sz="1200" spc="-5" dirty="0">
                <a:latin typeface="Times New Roman"/>
                <a:cs typeface="Times New Roman"/>
              </a:rPr>
              <a:t>reliquie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alcun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calamità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  <a:p>
            <a:pPr marL="558800" marR="6337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d’influenzare gli spiriti cattivi;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mezzi materiali </a:t>
            </a:r>
            <a:r>
              <a:rPr sz="1200" dirty="0">
                <a:latin typeface="Times New Roman"/>
                <a:cs typeface="Times New Roman"/>
              </a:rPr>
              <a:t>per influenzare il mondo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volgare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superstizione.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34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(1681.2) 150:3.7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a sorte, </a:t>
            </a:r>
            <a:r>
              <a:rPr sz="1200" spc="-5" dirty="0">
                <a:latin typeface="Times New Roman"/>
                <a:cs typeface="Times New Roman"/>
              </a:rPr>
              <a:t>sebbene possa essere </a:t>
            </a:r>
            <a:r>
              <a:rPr sz="1200" dirty="0">
                <a:latin typeface="Times New Roman"/>
                <a:cs typeface="Times New Roman"/>
              </a:rPr>
              <a:t>un modo </a:t>
            </a:r>
            <a:r>
              <a:rPr sz="1200" spc="-5" dirty="0">
                <a:latin typeface="Times New Roman"/>
                <a:cs typeface="Times New Roman"/>
              </a:rPr>
              <a:t>conveniente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molte divergenze minori, non  è un metodo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la volontà divina. </a:t>
            </a:r>
            <a:r>
              <a:rPr sz="1200" spc="-5" dirty="0">
                <a:latin typeface="Times New Roman"/>
                <a:cs typeface="Times New Roman"/>
              </a:rPr>
              <a:t>Tali risultati </a:t>
            </a:r>
            <a:r>
              <a:rPr sz="1200" dirty="0">
                <a:latin typeface="Times New Roman"/>
                <a:cs typeface="Times New Roman"/>
              </a:rPr>
              <a:t>sono una pura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azzardo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271384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032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insito nella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spirituale dell’umanità,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interiore del  Padre, unitamente 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effuso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all’influenza onnipresente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530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(1681.3) 150:3.8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divinazione, la </a:t>
            </a:r>
            <a:r>
              <a:rPr sz="1200" spc="-5" dirty="0">
                <a:latin typeface="Times New Roman"/>
                <a:cs typeface="Times New Roman"/>
              </a:rPr>
              <a:t>stregoneria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sortilegio sono </a:t>
            </a:r>
            <a:r>
              <a:rPr sz="1200" dirty="0">
                <a:latin typeface="Times New Roman"/>
                <a:cs typeface="Times New Roman"/>
              </a:rPr>
              <a:t>superstizioni di </a:t>
            </a:r>
            <a:r>
              <a:rPr sz="1200" spc="-5" dirty="0">
                <a:latin typeface="Times New Roman"/>
                <a:cs typeface="Times New Roman"/>
              </a:rPr>
              <a:t>menti ignoranti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anche gli  inganni </a:t>
            </a:r>
            <a:r>
              <a:rPr sz="1200" dirty="0">
                <a:latin typeface="Times New Roman"/>
                <a:cs typeface="Times New Roman"/>
              </a:rPr>
              <a:t>della magia.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numeri </a:t>
            </a:r>
            <a:r>
              <a:rPr sz="1200" dirty="0">
                <a:latin typeface="Times New Roman"/>
                <a:cs typeface="Times New Roman"/>
              </a:rPr>
              <a:t>magici, in </a:t>
            </a:r>
            <a:r>
              <a:rPr sz="1200" spc="-5" dirty="0">
                <a:latin typeface="Times New Roman"/>
                <a:cs typeface="Times New Roman"/>
              </a:rPr>
              <a:t>presagi </a:t>
            </a:r>
            <a:r>
              <a:rPr sz="1200" dirty="0">
                <a:latin typeface="Times New Roman"/>
                <a:cs typeface="Times New Roman"/>
              </a:rPr>
              <a:t>di buona fortuna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annunciatori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sfortuna </a:t>
            </a:r>
            <a:r>
              <a:rPr sz="1200" dirty="0">
                <a:latin typeface="Times New Roman"/>
                <a:cs typeface="Times New Roman"/>
              </a:rPr>
              <a:t>è una  pura superstizione </a:t>
            </a:r>
            <a:r>
              <a:rPr sz="1200" spc="-5" dirty="0">
                <a:latin typeface="Times New Roman"/>
                <a:cs typeface="Times New Roman"/>
              </a:rPr>
              <a:t>priva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fondamento.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91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(1681.4) 150:3.9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L’interpretazione dei sogni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gran parte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superstizioso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infondato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speculazione  ignorante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fantastica.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deve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nulla in comune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indovini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 primitiva.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8580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(1681.5) 150:3.10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Gli spiriti del </a:t>
            </a:r>
            <a:r>
              <a:rPr sz="1200" dirty="0">
                <a:latin typeface="Times New Roman"/>
                <a:cs typeface="Times New Roman"/>
              </a:rPr>
              <a:t>bene e del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abitare </a:t>
            </a:r>
            <a:r>
              <a:rPr sz="1200" dirty="0">
                <a:latin typeface="Times New Roman"/>
                <a:cs typeface="Times New Roman"/>
              </a:rPr>
              <a:t>in simboli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creta,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metallo;  gli </a:t>
            </a:r>
            <a:r>
              <a:rPr sz="1200" dirty="0">
                <a:latin typeface="Times New Roman"/>
                <a:cs typeface="Times New Roman"/>
              </a:rPr>
              <a:t>idoli non sono niente più che 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cui sono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13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(1681.6) 150:3.11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pratiche </a:t>
            </a:r>
            <a:r>
              <a:rPr sz="1200" spc="-5" dirty="0">
                <a:latin typeface="Times New Roman"/>
                <a:cs typeface="Times New Roman"/>
              </a:rPr>
              <a:t>degli incantatori, degli </a:t>
            </a:r>
            <a:r>
              <a:rPr sz="1200" dirty="0">
                <a:latin typeface="Times New Roman"/>
                <a:cs typeface="Times New Roman"/>
              </a:rPr>
              <a:t>indovini, dei </a:t>
            </a:r>
            <a:r>
              <a:rPr sz="1200" spc="-5" dirty="0">
                <a:latin typeface="Times New Roman"/>
                <a:cs typeface="Times New Roman"/>
              </a:rPr>
              <a:t>maghi </a:t>
            </a:r>
            <a:r>
              <a:rPr sz="1200" dirty="0">
                <a:latin typeface="Times New Roman"/>
                <a:cs typeface="Times New Roman"/>
              </a:rPr>
              <a:t>e degli </a:t>
            </a:r>
            <a:r>
              <a:rPr sz="1200" spc="-5" dirty="0">
                <a:latin typeface="Times New Roman"/>
                <a:cs typeface="Times New Roman"/>
              </a:rPr>
              <a:t>stregoni furono </a:t>
            </a:r>
            <a:r>
              <a:rPr sz="1200" dirty="0">
                <a:latin typeface="Times New Roman"/>
                <a:cs typeface="Times New Roman"/>
              </a:rPr>
              <a:t>derivate </a:t>
            </a:r>
            <a:r>
              <a:rPr sz="1200" spc="-5" dirty="0">
                <a:latin typeface="Times New Roman"/>
                <a:cs typeface="Times New Roman"/>
              </a:rPr>
              <a:t>dalle  superstizioni degli Egiziani, degli Assiri, dei Babilonesi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antichi Cananei. Gli amuleti ed ogni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sorta</a:t>
            </a:r>
            <a:endParaRPr sz="1200">
              <a:latin typeface="Times New Roman"/>
              <a:cs typeface="Times New Roman"/>
            </a:endParaRPr>
          </a:p>
          <a:p>
            <a:pPr marL="101600" marR="24955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d’incantesimi sono </a:t>
            </a:r>
            <a:r>
              <a:rPr sz="1200" dirty="0">
                <a:latin typeface="Times New Roman"/>
                <a:cs typeface="Times New Roman"/>
              </a:rPr>
              <a:t>inutili </a:t>
            </a:r>
            <a:r>
              <a:rPr sz="1200" spc="-5" dirty="0">
                <a:latin typeface="Times New Roman"/>
                <a:cs typeface="Times New Roman"/>
              </a:rPr>
              <a:t>sia per acquisire </a:t>
            </a:r>
            <a:r>
              <a:rPr sz="1200" dirty="0">
                <a:latin typeface="Times New Roman"/>
                <a:cs typeface="Times New Roman"/>
              </a:rPr>
              <a:t>la protezione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buoni che </a:t>
            </a:r>
            <a:r>
              <a:rPr sz="1200" spc="-5" dirty="0">
                <a:latin typeface="Times New Roman"/>
                <a:cs typeface="Times New Roman"/>
              </a:rPr>
              <a:t>per tenere lontani </a:t>
            </a:r>
            <a:r>
              <a:rPr sz="1200" dirty="0">
                <a:latin typeface="Times New Roman"/>
                <a:cs typeface="Times New Roman"/>
              </a:rPr>
              <a:t>i supposti spiriti  </a:t>
            </a:r>
            <a:r>
              <a:rPr sz="1200" spc="-5" dirty="0">
                <a:latin typeface="Times New Roman"/>
                <a:cs typeface="Times New Roman"/>
              </a:rPr>
              <a:t>cattivi.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02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(1681.7) 150:3.12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Gesù denunciò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condannò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sortilegi, nelle ordalie, negli </a:t>
            </a:r>
            <a:r>
              <a:rPr sz="1200" dirty="0">
                <a:latin typeface="Times New Roman"/>
                <a:cs typeface="Times New Roman"/>
              </a:rPr>
              <a:t>incantesimi, nelle  maledizioni, </a:t>
            </a:r>
            <a:r>
              <a:rPr sz="1200" spc="-5" dirty="0">
                <a:latin typeface="Times New Roman"/>
                <a:cs typeface="Times New Roman"/>
              </a:rPr>
              <a:t>nei segni,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mandragole, </a:t>
            </a:r>
            <a:r>
              <a:rPr sz="1200" dirty="0">
                <a:latin typeface="Times New Roman"/>
                <a:cs typeface="Times New Roman"/>
              </a:rPr>
              <a:t>nelle corde annodate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spc="5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superstizione </a:t>
            </a:r>
            <a:r>
              <a:rPr sz="1200" spc="-5" dirty="0">
                <a:latin typeface="Times New Roman"/>
                <a:cs typeface="Times New Roman"/>
              </a:rPr>
              <a:t>ignorante ed  asservente.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92134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L’invio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apostoli 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due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due</a:t>
            </a:r>
            <a:endParaRPr sz="1600">
              <a:latin typeface="Times New Roman"/>
              <a:cs typeface="Times New Roman"/>
            </a:endParaRPr>
          </a:p>
          <a:p>
            <a:pPr marL="63500" marR="4083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(1681.8) 150:4.1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successiva,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riunito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apostoli, gli apostoli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donne </a:t>
            </a:r>
            <a:r>
              <a:rPr sz="1200" spc="-5" dirty="0">
                <a:latin typeface="Times New Roman"/>
                <a:cs typeface="Times New Roman"/>
              </a:rPr>
              <a:t>recentemente  incaricate, Gesù disse: “Vedete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abbondante,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operai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pochi. </a:t>
            </a:r>
            <a:r>
              <a:rPr sz="1200" dirty="0">
                <a:latin typeface="Times New Roman"/>
                <a:cs typeface="Times New Roman"/>
              </a:rPr>
              <a:t>Preghiamo tutti, </a:t>
            </a:r>
            <a:r>
              <a:rPr sz="1200" spc="-5" dirty="0">
                <a:latin typeface="Times New Roman"/>
                <a:cs typeface="Times New Roman"/>
              </a:rPr>
              <a:t>dunque,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958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della messe </a:t>
            </a:r>
            <a:r>
              <a:rPr sz="1200" spc="-5" dirty="0">
                <a:latin typeface="Times New Roman"/>
                <a:cs typeface="Times New Roman"/>
              </a:rPr>
              <a:t>d’inviare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operai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suoi campi. Mentre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resterò </a:t>
            </a:r>
            <a:r>
              <a:rPr sz="1200" dirty="0">
                <a:latin typeface="Times New Roman"/>
                <a:cs typeface="Times New Roman"/>
              </a:rPr>
              <a:t>qui ad </a:t>
            </a:r>
            <a:r>
              <a:rPr sz="1200" spc="-5" dirty="0">
                <a:latin typeface="Times New Roman"/>
                <a:cs typeface="Times New Roman"/>
              </a:rPr>
              <a:t>incoraggiare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istruire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insegnanti più  </a:t>
            </a:r>
            <a:r>
              <a:rPr sz="1200" spc="-5" dirty="0">
                <a:latin typeface="Times New Roman"/>
                <a:cs typeface="Times New Roman"/>
              </a:rPr>
              <a:t>giovani, vorrei </a:t>
            </a:r>
            <a:r>
              <a:rPr sz="1200" dirty="0">
                <a:latin typeface="Times New Roman"/>
                <a:cs typeface="Times New Roman"/>
              </a:rPr>
              <a:t>mandare quelli più anziani a due a due a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Galilea predicando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endParaRPr sz="1200">
              <a:latin typeface="Times New Roman"/>
              <a:cs typeface="Times New Roman"/>
            </a:endParaRPr>
          </a:p>
          <a:p>
            <a:pPr marL="63500" marR="1695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finché ciò </a:t>
            </a:r>
            <a:r>
              <a:rPr sz="1200" dirty="0">
                <a:latin typeface="Times New Roman"/>
                <a:cs typeface="Times New Roman"/>
              </a:rPr>
              <a:t>è ancora comodo e </a:t>
            </a:r>
            <a:r>
              <a:rPr sz="1200" spc="-5" dirty="0">
                <a:latin typeface="Times New Roman"/>
                <a:cs typeface="Times New Roman"/>
              </a:rPr>
              <a:t>tranquillo.” Poi egli designò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di apostoli come </a:t>
            </a:r>
            <a:r>
              <a:rPr sz="1200" spc="-5" dirty="0">
                <a:latin typeface="Times New Roman"/>
                <a:cs typeface="Times New Roman"/>
              </a:rPr>
              <a:t>desiderava che uscissero, ed erano: </a:t>
            </a:r>
            <a:r>
              <a:rPr sz="1200" dirty="0">
                <a:latin typeface="Times New Roman"/>
                <a:cs typeface="Times New Roman"/>
              </a:rPr>
              <a:t>Andrea e 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Zebedeo, Filippo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Natanaele, Tommaso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Matteo,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Alfeo,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e Giuda  </a:t>
            </a:r>
            <a:r>
              <a:rPr sz="1200" spc="-5" dirty="0">
                <a:latin typeface="Times New Roman"/>
                <a:cs typeface="Times New Roman"/>
              </a:rPr>
              <a:t>Iscariota.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597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(1681.9) 150:4.2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fissò la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incontrare </a:t>
            </a:r>
            <a:r>
              <a:rPr sz="1200" dirty="0">
                <a:latin typeface="Times New Roman"/>
                <a:cs typeface="Times New Roman"/>
              </a:rPr>
              <a:t>i dodici 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partenza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“In questa missione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andate </a:t>
            </a:r>
            <a:r>
              <a:rPr sz="1200" dirty="0">
                <a:latin typeface="Times New Roman"/>
                <a:cs typeface="Times New Roman"/>
              </a:rPr>
              <a:t>in alcuna </a:t>
            </a:r>
            <a:r>
              <a:rPr sz="1200" spc="-5" dirty="0">
                <a:latin typeface="Times New Roman"/>
                <a:cs typeface="Times New Roman"/>
              </a:rPr>
              <a:t>città dei Gentili,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entrate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Samaria, </a:t>
            </a:r>
            <a:r>
              <a:rPr sz="1200" dirty="0">
                <a:latin typeface="Times New Roman"/>
                <a:cs typeface="Times New Roman"/>
              </a:rPr>
              <a:t>ma andate invece </a:t>
            </a:r>
            <a:r>
              <a:rPr sz="1200" spc="-5" dirty="0">
                <a:latin typeface="Times New Roman"/>
                <a:cs typeface="Times New Roman"/>
              </a:rPr>
              <a:t>dalle pecore sperdute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casa d’Israele. Predicate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proclamate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salvifica </a:t>
            </a:r>
            <a:r>
              <a:rPr sz="1200" dirty="0">
                <a:latin typeface="Times New Roman"/>
                <a:cs typeface="Times New Roman"/>
              </a:rPr>
              <a:t>che l’uomo è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Ricordatevi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non è superiore al 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né un servo è più </a:t>
            </a:r>
            <a:r>
              <a:rPr sz="1200" spc="-5" dirty="0">
                <a:latin typeface="Times New Roman"/>
                <a:cs typeface="Times New Roman"/>
              </a:rPr>
              <a:t>grande del suo </a:t>
            </a:r>
            <a:r>
              <a:rPr sz="1200" dirty="0">
                <a:latin typeface="Times New Roman"/>
                <a:cs typeface="Times New Roman"/>
              </a:rPr>
              <a:t>padrone. È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il discepolo </a:t>
            </a:r>
            <a:r>
              <a:rPr sz="1200" spc="-5" dirty="0">
                <a:latin typeface="Times New Roman"/>
                <a:cs typeface="Times New Roman"/>
              </a:rPr>
              <a:t>eguagliare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maestro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servo divenire  simile </a:t>
            </a:r>
            <a:r>
              <a:rPr sz="1200" spc="-5" dirty="0">
                <a:latin typeface="Times New Roman"/>
                <a:cs typeface="Times New Roman"/>
              </a:rPr>
              <a:t>al suo padrone. Se alcuni hanno osato </a:t>
            </a:r>
            <a:r>
              <a:rPr sz="1200" dirty="0">
                <a:latin typeface="Times New Roman"/>
                <a:cs typeface="Times New Roman"/>
              </a:rPr>
              <a:t>qualificare il </a:t>
            </a:r>
            <a:r>
              <a:rPr sz="1200" spc="-5" dirty="0">
                <a:latin typeface="Times New Roman"/>
                <a:cs typeface="Times New Roman"/>
              </a:rPr>
              <a:t>padrone </a:t>
            </a:r>
            <a:r>
              <a:rPr sz="1200" dirty="0">
                <a:latin typeface="Times New Roman"/>
                <a:cs typeface="Times New Roman"/>
              </a:rPr>
              <a:t>della casa un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Belzebù, quanto </a:t>
            </a:r>
            <a:r>
              <a:rPr sz="1200" dirty="0">
                <a:latin typeface="Times New Roman"/>
                <a:cs typeface="Times New Roman"/>
              </a:rPr>
              <a:t>più considereranno  </a:t>
            </a:r>
            <a:r>
              <a:rPr sz="1200" spc="-5" dirty="0">
                <a:latin typeface="Times New Roman"/>
                <a:cs typeface="Times New Roman"/>
              </a:rPr>
              <a:t>tali 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casa! Ma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temere </a:t>
            </a:r>
            <a:r>
              <a:rPr sz="1200" spc="-5" dirty="0">
                <a:latin typeface="Times New Roman"/>
                <a:cs typeface="Times New Roman"/>
              </a:rPr>
              <a:t>questi nemici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dichiaro che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di segreto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rivelato;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di </a:t>
            </a:r>
            <a:r>
              <a:rPr sz="1200" spc="-5" dirty="0">
                <a:latin typeface="Times New Roman"/>
                <a:cs typeface="Times New Roman"/>
              </a:rPr>
              <a:t>nascosto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conosciuto.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 voi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privato, predicatelo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in pubblico.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a voi </a:t>
            </a:r>
            <a:r>
              <a:rPr sz="1200" spc="-5" dirty="0">
                <a:latin typeface="Times New Roman"/>
                <a:cs typeface="Times New Roman"/>
              </a:rPr>
              <a:t>all’interno della casa, </a:t>
            </a:r>
            <a:r>
              <a:rPr sz="1200" dirty="0">
                <a:latin typeface="Times New Roman"/>
                <a:cs typeface="Times New Roman"/>
              </a:rPr>
              <a:t>proclamatelo a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debito dai </a:t>
            </a:r>
            <a:r>
              <a:rPr sz="1200" spc="-5" dirty="0">
                <a:latin typeface="Times New Roman"/>
                <a:cs typeface="Times New Roman"/>
              </a:rPr>
              <a:t>tetti. </a:t>
            </a:r>
            <a:r>
              <a:rPr sz="1200" dirty="0">
                <a:latin typeface="Times New Roman"/>
                <a:cs typeface="Times New Roman"/>
              </a:rPr>
              <a:t>Ed io vi </a:t>
            </a:r>
            <a:r>
              <a:rPr sz="1200" spc="-5" dirty="0">
                <a:latin typeface="Times New Roman"/>
                <a:cs typeface="Times New Roman"/>
              </a:rPr>
              <a:t>dico, miei </a:t>
            </a:r>
            <a:r>
              <a:rPr sz="1200" dirty="0">
                <a:latin typeface="Times New Roman"/>
                <a:cs typeface="Times New Roman"/>
              </a:rPr>
              <a:t>amici  e </a:t>
            </a:r>
            <a:r>
              <a:rPr sz="1200" spc="-5" dirty="0">
                <a:latin typeface="Times New Roman"/>
                <a:cs typeface="Times New Roman"/>
              </a:rPr>
              <a:t>discepoli,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temete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uccidere il </a:t>
            </a:r>
            <a:r>
              <a:rPr sz="1200" spc="-5" dirty="0">
                <a:latin typeface="Times New Roman"/>
                <a:cs typeface="Times New Roman"/>
              </a:rPr>
              <a:t>corpo,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l’anima; </a:t>
            </a:r>
            <a:r>
              <a:rPr sz="1200" spc="-5" dirty="0">
                <a:latin typeface="Times New Roman"/>
                <a:cs typeface="Times New Roman"/>
              </a:rPr>
              <a:t>ponete </a:t>
            </a:r>
            <a:r>
              <a:rPr sz="1200" dirty="0">
                <a:latin typeface="Times New Roman"/>
                <a:cs typeface="Times New Roman"/>
              </a:rPr>
              <a:t>piuttosto la vostra 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capace di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salvare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87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(1682.1) 150:4.3 </a:t>
            </a:r>
            <a:r>
              <a:rPr sz="1200" spc="-5" dirty="0">
                <a:latin typeface="Times New Roman"/>
                <a:cs typeface="Times New Roman"/>
              </a:rPr>
              <a:t>“Non si vendono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passeri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denaro? </a:t>
            </a:r>
            <a:r>
              <a:rPr sz="1200" dirty="0">
                <a:latin typeface="Times New Roman"/>
                <a:cs typeface="Times New Roman"/>
              </a:rPr>
              <a:t>E tuttavia io </a:t>
            </a:r>
            <a:r>
              <a:rPr sz="1200" spc="-5" dirty="0">
                <a:latin typeface="Times New Roman"/>
                <a:cs typeface="Times New Roman"/>
              </a:rPr>
              <a:t>dichiaro che nessuno </a:t>
            </a:r>
            <a:r>
              <a:rPr sz="1200" dirty="0">
                <a:latin typeface="Times New Roman"/>
                <a:cs typeface="Times New Roman"/>
              </a:rPr>
              <a:t>di loro è </a:t>
            </a:r>
            <a:r>
              <a:rPr sz="1200" spc="-5" dirty="0">
                <a:latin typeface="Times New Roman"/>
                <a:cs typeface="Times New Roman"/>
              </a:rPr>
              <a:t>dimenticato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Dio. Non sapete 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capelli stessi della </a:t>
            </a:r>
            <a:r>
              <a:rPr sz="1200" dirty="0">
                <a:latin typeface="Times New Roman"/>
                <a:cs typeface="Times New Roman"/>
              </a:rPr>
              <a:t>vostra testa sono tutti </a:t>
            </a:r>
            <a:r>
              <a:rPr sz="1200" spc="-5" dirty="0">
                <a:latin typeface="Times New Roman"/>
                <a:cs typeface="Times New Roman"/>
              </a:rPr>
              <a:t>contati?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temete, dunque;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valete </a:t>
            </a:r>
            <a:r>
              <a:rPr sz="1200" dirty="0">
                <a:latin typeface="Times New Roman"/>
                <a:cs typeface="Times New Roman"/>
              </a:rPr>
              <a:t>di più di 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passeri.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88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abbiate vergogna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insegnamento; andate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pace e buona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illudetevi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accompagnerà  sempre </a:t>
            </a:r>
            <a:r>
              <a:rPr sz="1200" dirty="0">
                <a:latin typeface="Times New Roman"/>
                <a:cs typeface="Times New Roman"/>
              </a:rPr>
              <a:t>la vostra predicazione.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venuto 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pace 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rifiutano il mio dono, </a:t>
            </a:r>
            <a:r>
              <a:rPr sz="1200" spc="-5" dirty="0">
                <a:latin typeface="Times New Roman"/>
                <a:cs typeface="Times New Roman"/>
              </a:rPr>
              <a:t>seguiranno  discordia </a:t>
            </a:r>
            <a:r>
              <a:rPr sz="1200" dirty="0">
                <a:latin typeface="Times New Roman"/>
                <a:cs typeface="Times New Roman"/>
              </a:rPr>
              <a:t>e disordine. Quando tutti 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 famiglia ricevono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abita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in quella </a:t>
            </a:r>
            <a:r>
              <a:rPr sz="1200" spc="-5" dirty="0">
                <a:latin typeface="Times New Roman"/>
                <a:cs typeface="Times New Roman"/>
              </a:rPr>
              <a:t>casa;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alcuni 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entrano nel regno ed altri respingono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vangelo, tale </a:t>
            </a:r>
            <a:r>
              <a:rPr sz="1200" dirty="0">
                <a:latin typeface="Times New Roman"/>
                <a:cs typeface="Times New Roman"/>
              </a:rPr>
              <a:t>divisione può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soltanto dispiacere  e tristezza. </a:t>
            </a:r>
            <a:r>
              <a:rPr sz="1200" spc="-5" dirty="0">
                <a:latin typeface="Times New Roman"/>
                <a:cs typeface="Times New Roman"/>
              </a:rPr>
              <a:t>Lavorate con impegno </a:t>
            </a:r>
            <a:r>
              <a:rPr sz="1200" dirty="0">
                <a:latin typeface="Times New Roman"/>
                <a:cs typeface="Times New Roman"/>
              </a:rPr>
              <a:t>a salvare l’intera </a:t>
            </a:r>
            <a:r>
              <a:rPr sz="1200" spc="-5" dirty="0">
                <a:latin typeface="Times New Roman"/>
                <a:cs typeface="Times New Roman"/>
              </a:rPr>
              <a:t>famiglia per timore che </a:t>
            </a:r>
            <a:r>
              <a:rPr sz="1200" dirty="0">
                <a:latin typeface="Times New Roman"/>
                <a:cs typeface="Times New Roman"/>
              </a:rPr>
              <a:t>i nemici di un uomo </a:t>
            </a:r>
            <a:r>
              <a:rPr sz="1200" spc="-5" dirty="0">
                <a:latin typeface="Times New Roman"/>
                <a:cs typeface="Times New Roman"/>
              </a:rPr>
              <a:t>diventino 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stessa  </a:t>
            </a:r>
            <a:r>
              <a:rPr sz="1200" spc="-5" dirty="0">
                <a:latin typeface="Times New Roman"/>
                <a:cs typeface="Times New Roman"/>
              </a:rPr>
              <a:t>casa. Ma </a:t>
            </a:r>
            <a:r>
              <a:rPr sz="1200" dirty="0">
                <a:latin typeface="Times New Roman"/>
                <a:cs typeface="Times New Roman"/>
              </a:rPr>
              <a:t>quando voi avete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famiglia,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ama suo </a:t>
            </a:r>
            <a:r>
              <a:rPr sz="1200" dirty="0">
                <a:latin typeface="Times New Roman"/>
                <a:cs typeface="Times New Roman"/>
              </a:rPr>
              <a:t>padre 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vangelo non è </a:t>
            </a:r>
            <a:r>
              <a:rPr sz="1200" spc="-5" dirty="0">
                <a:latin typeface="Times New Roman"/>
                <a:cs typeface="Times New Roman"/>
              </a:rPr>
              <a:t>degno del</a:t>
            </a:r>
            <a:r>
              <a:rPr sz="1200" dirty="0">
                <a:latin typeface="Times New Roman"/>
                <a:cs typeface="Times New Roman"/>
              </a:rPr>
              <a:t> 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01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(1682.2) 150:4.4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ebbero ascoltato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parole si </a:t>
            </a:r>
            <a:r>
              <a:rPr sz="1200" dirty="0">
                <a:latin typeface="Times New Roman"/>
                <a:cs typeface="Times New Roman"/>
              </a:rPr>
              <a:t>prepararono a partire. 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rividero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cui si riunirono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incontrarsi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altri discepoli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disposto il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Che cosa devo fare per essere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salvato?</a:t>
            </a:r>
            <a:endParaRPr sz="1600">
              <a:latin typeface="Times New Roman"/>
              <a:cs typeface="Times New Roman"/>
            </a:endParaRPr>
          </a:p>
          <a:p>
            <a:pPr marL="76200" marR="1276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(1682.3) 150:5.1 </a:t>
            </a:r>
            <a:r>
              <a:rPr sz="1200" spc="-5" dirty="0">
                <a:latin typeface="Times New Roman"/>
                <a:cs typeface="Times New Roman"/>
              </a:rPr>
              <a:t>Una sera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Sunem,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di Giovanni </a:t>
            </a:r>
            <a:r>
              <a:rPr sz="1200" spc="-5" dirty="0">
                <a:latin typeface="Times New Roman"/>
                <a:cs typeface="Times New Roman"/>
              </a:rPr>
              <a:t>furono tornati ad </a:t>
            </a:r>
            <a:r>
              <a:rPr sz="1200" dirty="0">
                <a:latin typeface="Times New Roman"/>
                <a:cs typeface="Times New Roman"/>
              </a:rPr>
              <a:t>Hebron, e dopo che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uscire a due a </a:t>
            </a:r>
            <a:r>
              <a:rPr sz="1200" spc="-5" dirty="0">
                <a:latin typeface="Times New Roman"/>
                <a:cs typeface="Times New Roman"/>
              </a:rPr>
              <a:t>due,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impegnato ad </a:t>
            </a:r>
            <a:r>
              <a:rPr sz="1200" spc="-5" dirty="0">
                <a:latin typeface="Times New Roman"/>
                <a:cs typeface="Times New Roman"/>
              </a:rPr>
              <a:t>istruire </a:t>
            </a:r>
            <a:r>
              <a:rPr sz="1200" dirty="0">
                <a:latin typeface="Times New Roman"/>
                <a:cs typeface="Times New Roman"/>
              </a:rPr>
              <a:t>un gruppo di </a:t>
            </a:r>
            <a:r>
              <a:rPr sz="1200" spc="-5" dirty="0">
                <a:latin typeface="Times New Roman"/>
                <a:cs typeface="Times New Roman"/>
              </a:rPr>
              <a:t>dodici giovani evangelisti che lavoravano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Giacobbe,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donne, </a:t>
            </a:r>
            <a:r>
              <a:rPr sz="1200" spc="-5" dirty="0">
                <a:latin typeface="Times New Roman"/>
                <a:cs typeface="Times New Roman"/>
              </a:rPr>
              <a:t>Rachele </a:t>
            </a:r>
            <a:r>
              <a:rPr sz="1200" dirty="0">
                <a:latin typeface="Times New Roman"/>
                <a:cs typeface="Times New Roman"/>
              </a:rPr>
              <a:t>pose a </a:t>
            </a:r>
            <a:r>
              <a:rPr sz="1200" spc="-5" dirty="0">
                <a:latin typeface="Times New Roman"/>
                <a:cs typeface="Times New Roman"/>
              </a:rPr>
              <a:t>Gesù questa domanda: “Maestro, che cosa </a:t>
            </a:r>
            <a:r>
              <a:rPr sz="1200" dirty="0">
                <a:latin typeface="Times New Roman"/>
                <a:cs typeface="Times New Roman"/>
              </a:rPr>
              <a:t>dobbiamo 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quando una donna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chiede: che cosa </a:t>
            </a:r>
            <a:r>
              <a:rPr sz="1200" spc="-5" dirty="0">
                <a:latin typeface="Times New Roman"/>
                <a:cs typeface="Times New Roman"/>
              </a:rPr>
              <a:t>devo fare per essere </a:t>
            </a:r>
            <a:r>
              <a:rPr sz="1200" dirty="0">
                <a:latin typeface="Times New Roman"/>
                <a:cs typeface="Times New Roman"/>
              </a:rPr>
              <a:t>salvata?”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questa domanda,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(1682.4) 150:5.2 </a:t>
            </a:r>
            <a:r>
              <a:rPr sz="1200" spc="-5" dirty="0">
                <a:latin typeface="Times New Roman"/>
                <a:cs typeface="Times New Roman"/>
              </a:rPr>
              <a:t>Quando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chiedono </a:t>
            </a:r>
            <a:r>
              <a:rPr sz="1200" spc="-5" dirty="0">
                <a:latin typeface="Times New Roman"/>
                <a:cs typeface="Times New Roman"/>
              </a:rPr>
              <a:t>che cosa bisogna </a:t>
            </a:r>
            <a:r>
              <a:rPr sz="1200" dirty="0">
                <a:latin typeface="Times New Roman"/>
                <a:cs typeface="Times New Roman"/>
              </a:rPr>
              <a:t>fare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salvati, voi </a:t>
            </a:r>
            <a:r>
              <a:rPr sz="1200" spc="-5" dirty="0">
                <a:latin typeface="Times New Roman"/>
                <a:cs typeface="Times New Roman"/>
              </a:rPr>
              <a:t>rispondete: credete </a:t>
            </a:r>
            <a:r>
              <a:rPr sz="1200" dirty="0">
                <a:latin typeface="Times New Roman"/>
                <a:cs typeface="Times New Roman"/>
              </a:rPr>
              <a:t>a questo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regno; accettate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Riconoscete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di Dio, la </a:t>
            </a:r>
            <a:r>
              <a:rPr sz="1200" spc="-5" dirty="0">
                <a:latin typeface="Times New Roman"/>
                <a:cs typeface="Times New Roman"/>
              </a:rPr>
              <a:t>cui accettazione </a:t>
            </a:r>
            <a:r>
              <a:rPr sz="1200" dirty="0">
                <a:latin typeface="Times New Roman"/>
                <a:cs typeface="Times New Roman"/>
              </a:rPr>
              <a:t>vi rende un </a:t>
            </a:r>
            <a:r>
              <a:rPr sz="1200" spc="-5" dirty="0">
                <a:latin typeface="Times New Roman"/>
                <a:cs typeface="Times New Roman"/>
              </a:rPr>
              <a:t>figlio  </a:t>
            </a:r>
            <a:r>
              <a:rPr sz="1200" dirty="0">
                <a:latin typeface="Times New Roman"/>
                <a:cs typeface="Times New Roman"/>
              </a:rPr>
              <a:t>di Dio. Non </a:t>
            </a:r>
            <a:r>
              <a:rPr sz="1200" spc="-5" dirty="0">
                <a:latin typeface="Times New Roman"/>
                <a:cs typeface="Times New Roman"/>
              </a:rPr>
              <a:t>avete letto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dice: </a:t>
            </a:r>
            <a:r>
              <a:rPr sz="1200" spc="-5" dirty="0">
                <a:latin typeface="Times New Roman"/>
                <a:cs typeface="Times New Roman"/>
              </a:rPr>
              <a:t>‘Nel </a:t>
            </a:r>
            <a:r>
              <a:rPr sz="1200" dirty="0">
                <a:latin typeface="Times New Roman"/>
                <a:cs typeface="Times New Roman"/>
              </a:rPr>
              <a:t>Signore ho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forza.’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Padre dice: ‘La </a:t>
            </a:r>
            <a:r>
              <a:rPr sz="1200" dirty="0">
                <a:latin typeface="Times New Roman"/>
                <a:cs typeface="Times New Roman"/>
              </a:rPr>
              <a:t>mia giustizia  è </a:t>
            </a:r>
            <a:r>
              <a:rPr sz="1200" spc="-5" dirty="0">
                <a:latin typeface="Times New Roman"/>
                <a:cs typeface="Times New Roman"/>
              </a:rPr>
              <a:t>vicina;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manifestata </a:t>
            </a:r>
            <a:r>
              <a:rPr sz="1200" dirty="0">
                <a:latin typeface="Times New Roman"/>
                <a:cs typeface="Times New Roman"/>
              </a:rPr>
              <a:t>e le mie </a:t>
            </a:r>
            <a:r>
              <a:rPr sz="1200" spc="-5" dirty="0">
                <a:latin typeface="Times New Roman"/>
                <a:cs typeface="Times New Roman"/>
              </a:rPr>
              <a:t>braccia circonderanno </a:t>
            </a:r>
            <a:r>
              <a:rPr sz="1200" dirty="0">
                <a:latin typeface="Times New Roman"/>
                <a:cs typeface="Times New Roman"/>
              </a:rPr>
              <a:t>il mio popolo.’ </a:t>
            </a:r>
            <a:r>
              <a:rPr sz="1200" spc="-5" dirty="0">
                <a:latin typeface="Times New Roman"/>
                <a:cs typeface="Times New Roman"/>
              </a:rPr>
              <a:t>‘La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anima sarà felice nell’amore </a:t>
            </a:r>
            <a:r>
              <a:rPr sz="1200" spc="1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  Dio,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mi ha vestito con </a:t>
            </a:r>
            <a:r>
              <a:rPr sz="1200" spc="-5" dirty="0">
                <a:latin typeface="Times New Roman"/>
                <a:cs typeface="Times New Roman"/>
              </a:rPr>
              <a:t>gli abiti </a:t>
            </a:r>
            <a:r>
              <a:rPr sz="1200" dirty="0">
                <a:latin typeface="Times New Roman"/>
                <a:cs typeface="Times New Roman"/>
              </a:rPr>
              <a:t>della salvezza e mi ha </a:t>
            </a:r>
            <a:r>
              <a:rPr sz="1200" spc="-5" dirty="0">
                <a:latin typeface="Times New Roman"/>
                <a:cs typeface="Times New Roman"/>
              </a:rPr>
              <a:t>coperto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veste della sua rettitudine.’ Non avete anche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‘il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della nostra </a:t>
            </a:r>
            <a:r>
              <a:rPr sz="1200" spc="-5" dirty="0">
                <a:latin typeface="Times New Roman"/>
                <a:cs typeface="Times New Roman"/>
              </a:rPr>
              <a:t>rettitudine’. ‘Levate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sudici stracci </a:t>
            </a:r>
            <a:r>
              <a:rPr sz="1200" dirty="0">
                <a:latin typeface="Times New Roman"/>
                <a:cs typeface="Times New Roman"/>
              </a:rPr>
              <a:t>dell’ipocrisia e </a:t>
            </a:r>
            <a:r>
              <a:rPr sz="1200" spc="-5" dirty="0">
                <a:latin typeface="Times New Roman"/>
                <a:cs typeface="Times New Roman"/>
              </a:rPr>
              <a:t>vestite </a:t>
            </a:r>
            <a:r>
              <a:rPr sz="1200" dirty="0">
                <a:latin typeface="Times New Roman"/>
                <a:cs typeface="Times New Roman"/>
              </a:rPr>
              <a:t>mio figlio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2686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l’abito della rettitudine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della salvezza eterna.’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 ‘il giusto </a:t>
            </a:r>
            <a:r>
              <a:rPr sz="1200" dirty="0">
                <a:latin typeface="Times New Roman"/>
                <a:cs typeface="Times New Roman"/>
              </a:rPr>
              <a:t>vivrà </a:t>
            </a:r>
            <a:r>
              <a:rPr sz="1200" spc="-5" dirty="0">
                <a:latin typeface="Times New Roman"/>
                <a:cs typeface="Times New Roman"/>
              </a:rPr>
              <a:t>grazie alla sua fede’. L’entrata nel  regno del </a:t>
            </a:r>
            <a:r>
              <a:rPr sz="1200" dirty="0">
                <a:latin typeface="Times New Roman"/>
                <a:cs typeface="Times New Roman"/>
              </a:rPr>
              <a:t>Padre è </a:t>
            </a:r>
            <a:r>
              <a:rPr sz="1200" spc="-5" dirty="0">
                <a:latin typeface="Times New Roman"/>
                <a:cs typeface="Times New Roman"/>
              </a:rPr>
              <a:t>completamente libera,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— è essenziale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restarvi.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(1682.5) 150:5.3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salvezza è il dono </a:t>
            </a:r>
            <a:r>
              <a:rPr sz="1200" spc="-5" dirty="0">
                <a:latin typeface="Times New Roman"/>
                <a:cs typeface="Times New Roman"/>
              </a:rPr>
              <a:t>del Padre ed </a:t>
            </a:r>
            <a:r>
              <a:rPr sz="1200" dirty="0">
                <a:latin typeface="Times New Roman"/>
                <a:cs typeface="Times New Roman"/>
              </a:rPr>
              <a:t>è rivelata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accettazione per fede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vostra vi rende  </a:t>
            </a:r>
            <a:r>
              <a:rPr sz="1200" spc="-5" dirty="0">
                <a:latin typeface="Times New Roman"/>
                <a:cs typeface="Times New Roman"/>
              </a:rPr>
              <a:t>partecipi della </a:t>
            </a:r>
            <a:r>
              <a:rPr sz="1200" dirty="0">
                <a:latin typeface="Times New Roman"/>
                <a:cs typeface="Times New Roman"/>
              </a:rPr>
              <a:t>natura divina,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una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voi siete </a:t>
            </a:r>
            <a:r>
              <a:rPr sz="1200" spc="-5" dirty="0">
                <a:latin typeface="Times New Roman"/>
                <a:cs typeface="Times New Roman"/>
              </a:rPr>
              <a:t>giustificati;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siete  </a:t>
            </a:r>
            <a:r>
              <a:rPr sz="1200" spc="-5" dirty="0">
                <a:latin typeface="Times New Roman"/>
                <a:cs typeface="Times New Roman"/>
              </a:rPr>
              <a:t>salvati;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questa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fede avanzate </a:t>
            </a:r>
            <a:r>
              <a:rPr sz="1200" spc="-5" dirty="0">
                <a:latin typeface="Times New Roman"/>
                <a:cs typeface="Times New Roman"/>
              </a:rPr>
              <a:t>eternamente nella </a:t>
            </a:r>
            <a:r>
              <a:rPr sz="1200" dirty="0">
                <a:latin typeface="Times New Roman"/>
                <a:cs typeface="Times New Roman"/>
              </a:rPr>
              <a:t>via della </a:t>
            </a:r>
            <a:r>
              <a:rPr sz="1200" spc="-5" dirty="0">
                <a:latin typeface="Times New Roman"/>
                <a:cs typeface="Times New Roman"/>
              </a:rPr>
              <a:t>perfezione progressiva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divina.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 Abramo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giustificato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reso consapevole 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insegnamenti di </a:t>
            </a:r>
            <a:r>
              <a:rPr sz="1200" spc="-5" dirty="0">
                <a:latin typeface="Times New Roman"/>
                <a:cs typeface="Times New Roman"/>
              </a:rPr>
              <a:t>Melchizedek.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ere questa </a:t>
            </a:r>
            <a:r>
              <a:rPr sz="1200" dirty="0">
                <a:latin typeface="Times New Roman"/>
                <a:cs typeface="Times New Roman"/>
              </a:rPr>
              <a:t>stessa fede  ha </a:t>
            </a:r>
            <a:r>
              <a:rPr sz="1200" spc="-5" dirty="0">
                <a:latin typeface="Times New Roman"/>
                <a:cs typeface="Times New Roman"/>
              </a:rPr>
              <a:t>salvato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uomini, ma ora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la salvezza più </a:t>
            </a:r>
            <a:r>
              <a:rPr sz="1200" spc="-5" dirty="0">
                <a:latin typeface="Times New Roman"/>
                <a:cs typeface="Times New Roman"/>
              </a:rPr>
              <a:t>reale ed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accettabile.”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9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(1683.1) 150:5.4 </a:t>
            </a:r>
            <a:r>
              <a:rPr sz="1200" spc="-5" dirty="0">
                <a:latin typeface="Times New Roman"/>
                <a:cs typeface="Times New Roman"/>
              </a:rPr>
              <a:t>Quando Gesù terminò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ci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grande gioia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ascoltato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piene di grazia, e </a:t>
            </a:r>
            <a:r>
              <a:rPr sz="1200" spc="-5" dirty="0">
                <a:latin typeface="Times New Roman"/>
                <a:cs typeface="Times New Roman"/>
              </a:rPr>
              <a:t>nei  giorni seguenti andarono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vangelo del </a:t>
            </a:r>
            <a:r>
              <a:rPr sz="1200" spc="-5" dirty="0">
                <a:latin typeface="Times New Roman"/>
                <a:cs typeface="Times New Roman"/>
              </a:rPr>
              <a:t>regno con </a:t>
            </a:r>
            <a:r>
              <a:rPr sz="1200" dirty="0">
                <a:latin typeface="Times New Roman"/>
                <a:cs typeface="Times New Roman"/>
              </a:rPr>
              <a:t>nuova potenza e </a:t>
            </a:r>
            <a:r>
              <a:rPr sz="1200" spc="-5" dirty="0">
                <a:latin typeface="Times New Roman"/>
                <a:cs typeface="Times New Roman"/>
              </a:rPr>
              <a:t>con rinnovata energia ed entusiasmo. </a:t>
            </a:r>
            <a:r>
              <a:rPr sz="1200" dirty="0">
                <a:latin typeface="Times New Roman"/>
                <a:cs typeface="Times New Roman"/>
              </a:rPr>
              <a:t>E le  donne </a:t>
            </a:r>
            <a:r>
              <a:rPr sz="1200" spc="-5" dirty="0">
                <a:latin typeface="Times New Roman"/>
                <a:cs typeface="Times New Roman"/>
              </a:rPr>
              <a:t>si rallegrarono </a:t>
            </a:r>
            <a:r>
              <a:rPr sz="1200" dirty="0">
                <a:latin typeface="Times New Roman"/>
                <a:cs typeface="Times New Roman"/>
              </a:rPr>
              <a:t>ancora di più </a:t>
            </a:r>
            <a:r>
              <a:rPr sz="1200" spc="-5" dirty="0">
                <a:latin typeface="Times New Roman"/>
                <a:cs typeface="Times New Roman"/>
              </a:rPr>
              <a:t>sapendo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incluse in questi piani per </a:t>
            </a:r>
            <a:r>
              <a:rPr sz="1200" spc="-5" dirty="0">
                <a:latin typeface="Times New Roman"/>
                <a:cs typeface="Times New Roman"/>
              </a:rPr>
              <a:t>l’instaurazione del regno sulla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90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(1683.2) 150:5.5 </a:t>
            </a:r>
            <a:r>
              <a:rPr sz="1200" spc="-5" dirty="0">
                <a:latin typeface="Times New Roman"/>
                <a:cs typeface="Times New Roman"/>
              </a:rPr>
              <a:t>Riepilogando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parte della sua esposizione, Gesù disse: “Non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comperare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salvezza; </a:t>
            </a:r>
            <a:r>
              <a:rPr sz="1200" dirty="0">
                <a:latin typeface="Times New Roman"/>
                <a:cs typeface="Times New Roman"/>
              </a:rPr>
              <a:t>non si può </a:t>
            </a:r>
            <a:r>
              <a:rPr sz="1200" spc="-5" dirty="0">
                <a:latin typeface="Times New Roman"/>
                <a:cs typeface="Times New Roman"/>
              </a:rPr>
              <a:t>procurare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è il dono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rettitudine è il </a:t>
            </a:r>
            <a:r>
              <a:rPr sz="1200" spc="-5" dirty="0">
                <a:latin typeface="Times New Roman"/>
                <a:cs typeface="Times New Roman"/>
              </a:rPr>
              <a:t>frutto naturale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nata dallo </a:t>
            </a:r>
            <a:r>
              <a:rPr sz="1200" dirty="0">
                <a:latin typeface="Times New Roman"/>
                <a:cs typeface="Times New Roman"/>
              </a:rPr>
              <a:t>spirito di filiazione </a:t>
            </a:r>
            <a:r>
              <a:rPr sz="1200" spc="-5" dirty="0">
                <a:latin typeface="Times New Roman"/>
                <a:cs typeface="Times New Roman"/>
              </a:rPr>
              <a:t>nel regno. Voi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sarete salvati per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retta; avviene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viviate una vita </a:t>
            </a:r>
            <a:r>
              <a:rPr sz="1200" spc="-5" dirty="0">
                <a:latin typeface="Times New Roman"/>
                <a:cs typeface="Times New Roman"/>
              </a:rPr>
              <a:t>retta </a:t>
            </a:r>
            <a:r>
              <a:rPr sz="1200" dirty="0">
                <a:latin typeface="Times New Roman"/>
                <a:cs typeface="Times New Roman"/>
              </a:rPr>
              <a:t>perché siete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stati salvati, </a:t>
            </a:r>
            <a:r>
              <a:rPr sz="1200" spc="-5" dirty="0">
                <a:latin typeface="Times New Roman"/>
                <a:cs typeface="Times New Roman"/>
              </a:rPr>
              <a:t>perché  avete riconosciuto </a:t>
            </a:r>
            <a:r>
              <a:rPr sz="1200" dirty="0">
                <a:latin typeface="Times New Roman"/>
                <a:cs typeface="Times New Roman"/>
              </a:rPr>
              <a:t>la filiazione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dono di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come </a:t>
            </a:r>
            <a:r>
              <a:rPr sz="1200" dirty="0">
                <a:latin typeface="Times New Roman"/>
                <a:cs typeface="Times New Roman"/>
              </a:rPr>
              <a:t>la delizia </a:t>
            </a:r>
            <a:r>
              <a:rPr sz="1200" spc="-5" dirty="0">
                <a:latin typeface="Times New Roman"/>
                <a:cs typeface="Times New Roman"/>
              </a:rPr>
              <a:t>suprema della </a:t>
            </a:r>
            <a:r>
              <a:rPr sz="1200" dirty="0">
                <a:latin typeface="Times New Roman"/>
                <a:cs typeface="Times New Roman"/>
              </a:rPr>
              <a:t>vita 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credono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vangelo, </a:t>
            </a:r>
            <a:r>
              <a:rPr sz="1200" dirty="0">
                <a:latin typeface="Times New Roman"/>
                <a:cs typeface="Times New Roman"/>
              </a:rPr>
              <a:t>che è una </a:t>
            </a:r>
            <a:r>
              <a:rPr sz="1200" spc="-5" dirty="0">
                <a:latin typeface="Times New Roman"/>
                <a:cs typeface="Times New Roman"/>
              </a:rPr>
              <a:t>rivelazione della </a:t>
            </a:r>
            <a:r>
              <a:rPr sz="1200" dirty="0">
                <a:latin typeface="Times New Roman"/>
                <a:cs typeface="Times New Roman"/>
              </a:rPr>
              <a:t>bontà di Dio,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portati a pentirsi </a:t>
            </a:r>
            <a:r>
              <a:rPr sz="1200" spc="-5" dirty="0">
                <a:latin typeface="Times New Roman"/>
                <a:cs typeface="Times New Roman"/>
              </a:rPr>
              <a:t>volontariamente </a:t>
            </a:r>
            <a:r>
              <a:rPr sz="1200" dirty="0">
                <a:latin typeface="Times New Roman"/>
                <a:cs typeface="Times New Roman"/>
              </a:rPr>
              <a:t>di tutti i  </a:t>
            </a:r>
            <a:r>
              <a:rPr sz="1200" spc="-5" dirty="0">
                <a:latin typeface="Times New Roman"/>
                <a:cs typeface="Times New Roman"/>
              </a:rPr>
              <a:t>peccati conosciuti.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filiazione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incompatibile con </a:t>
            </a:r>
            <a:r>
              <a:rPr sz="1200" dirty="0">
                <a:latin typeface="Times New Roman"/>
                <a:cs typeface="Times New Roman"/>
              </a:rPr>
              <a:t>il desiderio di </a:t>
            </a:r>
            <a:r>
              <a:rPr sz="1200" spc="-5" dirty="0">
                <a:latin typeface="Times New Roman"/>
                <a:cs typeface="Times New Roman"/>
              </a:rPr>
              <a:t>peccare. </a:t>
            </a:r>
            <a:r>
              <a:rPr sz="1200" spc="5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credono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hanno  fame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05775" cy="3603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lezioni 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sera</a:t>
            </a:r>
            <a:endParaRPr sz="1600">
              <a:latin typeface="Times New Roman"/>
              <a:cs typeface="Times New Roman"/>
            </a:endParaRPr>
          </a:p>
          <a:p>
            <a:pPr marL="63500" marR="23241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(1683.3) 150:6.1 </a:t>
            </a:r>
            <a:r>
              <a:rPr sz="1200" spc="-5" dirty="0">
                <a:latin typeface="Times New Roman"/>
                <a:cs typeface="Times New Roman"/>
              </a:rPr>
              <a:t>Nel corso delle discussioni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Gesù parlò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soggetti.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—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riunissero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trattò “L’amore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Dio”, “Sogni </a:t>
            </a:r>
            <a:r>
              <a:rPr sz="1200" dirty="0">
                <a:latin typeface="Times New Roman"/>
                <a:cs typeface="Times New Roman"/>
              </a:rPr>
              <a:t>e visioni”, </a:t>
            </a:r>
            <a:r>
              <a:rPr sz="1200" spc="-5" dirty="0">
                <a:latin typeface="Times New Roman"/>
                <a:cs typeface="Times New Roman"/>
              </a:rPr>
              <a:t>“La malevolenza”, “Umiltà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mansuetudine”,  “Coraggio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fedeltà”, </a:t>
            </a:r>
            <a:r>
              <a:rPr sz="1200" dirty="0">
                <a:latin typeface="Times New Roman"/>
                <a:cs typeface="Times New Roman"/>
              </a:rPr>
              <a:t>“Musica e </a:t>
            </a:r>
            <a:r>
              <a:rPr sz="1200" spc="-5" dirty="0">
                <a:latin typeface="Times New Roman"/>
                <a:cs typeface="Times New Roman"/>
              </a:rPr>
              <a:t>adorazione”, </a:t>
            </a:r>
            <a:r>
              <a:rPr sz="1200" dirty="0">
                <a:latin typeface="Times New Roman"/>
                <a:cs typeface="Times New Roman"/>
              </a:rPr>
              <a:t>“Servizio e </a:t>
            </a:r>
            <a:r>
              <a:rPr sz="1200" spc="-5" dirty="0">
                <a:latin typeface="Times New Roman"/>
                <a:cs typeface="Times New Roman"/>
              </a:rPr>
              <a:t>obbedienza”, “Orgoglio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presunzione”, </a:t>
            </a:r>
            <a:r>
              <a:rPr sz="120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al  pentimento”, “Pace </a:t>
            </a:r>
            <a:r>
              <a:rPr sz="1200" dirty="0">
                <a:latin typeface="Times New Roman"/>
                <a:cs typeface="Times New Roman"/>
              </a:rPr>
              <a:t>e perfezione”, </a:t>
            </a:r>
            <a:r>
              <a:rPr sz="1200" spc="-5" dirty="0">
                <a:latin typeface="Times New Roman"/>
                <a:cs typeface="Times New Roman"/>
              </a:rPr>
              <a:t>“Maldicenza </a:t>
            </a:r>
            <a:r>
              <a:rPr sz="1200" dirty="0">
                <a:latin typeface="Times New Roman"/>
                <a:cs typeface="Times New Roman"/>
              </a:rPr>
              <a:t>e invidia”, </a:t>
            </a:r>
            <a:r>
              <a:rPr sz="1200" spc="-5" dirty="0">
                <a:latin typeface="Times New Roman"/>
                <a:cs typeface="Times New Roman"/>
              </a:rPr>
              <a:t>“Male, </a:t>
            </a:r>
            <a:r>
              <a:rPr sz="1200" dirty="0">
                <a:latin typeface="Times New Roman"/>
                <a:cs typeface="Times New Roman"/>
              </a:rPr>
              <a:t>peccato e </a:t>
            </a:r>
            <a:r>
              <a:rPr sz="1200" spc="-5" dirty="0">
                <a:latin typeface="Times New Roman"/>
                <a:cs typeface="Times New Roman"/>
              </a:rPr>
              <a:t>tentazione”, “Dubbi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incredulità”, “Saggezza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adorazione”.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più anziani </a:t>
            </a:r>
            <a:r>
              <a:rPr sz="1200" spc="-5" dirty="0">
                <a:latin typeface="Times New Roman"/>
                <a:cs typeface="Times New Roman"/>
              </a:rPr>
              <a:t>assenti, questi gruppi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di uomini e di donne </a:t>
            </a:r>
            <a:r>
              <a:rPr sz="1200" spc="-5" dirty="0">
                <a:latin typeface="Times New Roman"/>
                <a:cs typeface="Times New Roman"/>
              </a:rPr>
              <a:t>partecipavano </a:t>
            </a:r>
            <a:r>
              <a:rPr sz="1200" dirty="0">
                <a:latin typeface="Times New Roman"/>
                <a:cs typeface="Times New Roman"/>
              </a:rPr>
              <a:t>più liberamente a  </a:t>
            </a:r>
            <a:r>
              <a:rPr sz="1200" spc="-5" dirty="0">
                <a:latin typeface="Times New Roman"/>
                <a:cs typeface="Times New Roman"/>
              </a:rPr>
              <a:t>queste discussioni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7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(1683.4) 150:6.2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passato </a:t>
            </a:r>
            <a:r>
              <a:rPr sz="1200" dirty="0">
                <a:latin typeface="Times New Roman"/>
                <a:cs typeface="Times New Roman"/>
              </a:rPr>
              <a:t>due o tre </a:t>
            </a:r>
            <a:r>
              <a:rPr sz="1200" spc="-5" dirty="0">
                <a:latin typeface="Times New Roman"/>
                <a:cs typeface="Times New Roman"/>
              </a:rPr>
              <a:t>giorni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 evangelisti, Gesù </a:t>
            </a:r>
            <a:r>
              <a:rPr sz="1200" dirty="0">
                <a:latin typeface="Times New Roman"/>
                <a:cs typeface="Times New Roman"/>
              </a:rPr>
              <a:t>andava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gruppo,  essendo informato sui luoghi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sugli spostamenti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lavoratori dai 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Davide. Essendo questo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primo  giro,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Gesù. Grazie al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messaggeri ognuno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era tenuto pienamente  </a:t>
            </a:r>
            <a:r>
              <a:rPr sz="1200" spc="-5" dirty="0">
                <a:latin typeface="Times New Roman"/>
                <a:cs typeface="Times New Roman"/>
              </a:rPr>
              <a:t>informato sui progressi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giro,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ricevimento </a:t>
            </a:r>
            <a:r>
              <a:rPr sz="1200" dirty="0">
                <a:latin typeface="Times New Roman"/>
                <a:cs typeface="Times New Roman"/>
              </a:rPr>
              <a:t>di notizie </a:t>
            </a:r>
            <a:r>
              <a:rPr sz="1200" spc="-5" dirty="0">
                <a:latin typeface="Times New Roman"/>
                <a:cs typeface="Times New Roman"/>
              </a:rPr>
              <a:t>dagli altri gruppi era sempre fonte d’incoraggiamento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 lavoratori sparsi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separati.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(1683.5) 150:6.3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separazione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convenuto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assieme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evangelisti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gruppo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donne,  si sarebbero </a:t>
            </a:r>
            <a:r>
              <a:rPr sz="1200" dirty="0">
                <a:latin typeface="Times New Roman"/>
                <a:cs typeface="Times New Roman"/>
              </a:rPr>
              <a:t>riuniti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incontrare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venerdì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marzo. Di conseguenza, </a:t>
            </a:r>
            <a:r>
              <a:rPr sz="1200" dirty="0">
                <a:latin typeface="Times New Roman"/>
                <a:cs typeface="Times New Roman"/>
              </a:rPr>
              <a:t>in questo periodo, da tutte le parti </a:t>
            </a:r>
            <a:r>
              <a:rPr sz="1200" spc="-5" dirty="0">
                <a:latin typeface="Times New Roman"/>
                <a:cs typeface="Times New Roman"/>
              </a:rPr>
              <a:t>della  Galilea centrale </a:t>
            </a:r>
            <a:r>
              <a:rPr sz="1200" dirty="0">
                <a:latin typeface="Times New Roman"/>
                <a:cs typeface="Times New Roman"/>
              </a:rPr>
              <a:t>e meridionale </a:t>
            </a:r>
            <a:r>
              <a:rPr sz="1200" spc="-5" dirty="0">
                <a:latin typeface="Times New Roman"/>
                <a:cs typeface="Times New Roman"/>
              </a:rPr>
              <a:t>questi vari gruppi </a:t>
            </a:r>
            <a:r>
              <a:rPr sz="1200" dirty="0">
                <a:latin typeface="Times New Roman"/>
                <a:cs typeface="Times New Roman"/>
              </a:rPr>
              <a:t>di apostoli e di </a:t>
            </a:r>
            <a:r>
              <a:rPr sz="1200" spc="-5" dirty="0">
                <a:latin typeface="Times New Roman"/>
                <a:cs typeface="Times New Roman"/>
              </a:rPr>
              <a:t>evangelisti cominciarono </a:t>
            </a:r>
            <a:r>
              <a:rPr sz="1200" dirty="0">
                <a:latin typeface="Times New Roman"/>
                <a:cs typeface="Times New Roman"/>
              </a:rPr>
              <a:t>a dirigersi </a:t>
            </a:r>
            <a:r>
              <a:rPr sz="1200" spc="-5" dirty="0">
                <a:latin typeface="Times New Roman"/>
                <a:cs typeface="Times New Roman"/>
              </a:rPr>
              <a:t>verso Nazaret. 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metà</a:t>
            </a:r>
            <a:endParaRPr sz="1200">
              <a:latin typeface="Times New Roman"/>
              <a:cs typeface="Times New Roman"/>
            </a:endParaRPr>
          </a:p>
          <a:p>
            <a:pPr marL="63500" marR="1917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pomeriggio Andrea </a:t>
            </a:r>
            <a:r>
              <a:rPr sz="1200" dirty="0">
                <a:latin typeface="Times New Roman"/>
                <a:cs typeface="Times New Roman"/>
              </a:rPr>
              <a:t>e Pietro,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ad </a:t>
            </a:r>
            <a:r>
              <a:rPr sz="1200" spc="-5" dirty="0">
                <a:latin typeface="Times New Roman"/>
                <a:cs typeface="Times New Roman"/>
              </a:rPr>
              <a:t>arrivare, avevano raggiunto </a:t>
            </a:r>
            <a:r>
              <a:rPr sz="1200" dirty="0">
                <a:latin typeface="Times New Roman"/>
                <a:cs typeface="Times New Roman"/>
              </a:rPr>
              <a:t>l’accampamento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dai primi </a:t>
            </a:r>
            <a:r>
              <a:rPr sz="1200" spc="-5" dirty="0">
                <a:latin typeface="Times New Roman"/>
                <a:cs typeface="Times New Roman"/>
              </a:rPr>
              <a:t>arrivati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situato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alture </a:t>
            </a:r>
            <a:r>
              <a:rPr sz="1200" dirty="0">
                <a:latin typeface="Times New Roman"/>
                <a:cs typeface="Times New Roman"/>
              </a:rPr>
              <a:t>a nord della </a:t>
            </a:r>
            <a:r>
              <a:rPr sz="1200" spc="-5" dirty="0">
                <a:latin typeface="Times New Roman"/>
                <a:cs typeface="Times New Roman"/>
              </a:rPr>
              <a:t>città.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Gesù visitava Nazaret </a:t>
            </a:r>
            <a:r>
              <a:rPr sz="1200" dirty="0">
                <a:latin typeface="Times New Roman"/>
                <a:cs typeface="Times New Roman"/>
              </a:rPr>
              <a:t>dall’inizio del </a:t>
            </a:r>
            <a:r>
              <a:rPr sz="1200" spc="-5" dirty="0">
                <a:latin typeface="Times New Roman"/>
                <a:cs typeface="Times New Roman"/>
              </a:rPr>
              <a:t>suo ministero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45145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soggiorno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Nazaret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(1683.6) 150:7.1 </a:t>
            </a:r>
            <a:r>
              <a:rPr sz="1200" spc="-5" dirty="0">
                <a:latin typeface="Times New Roman"/>
                <a:cs typeface="Times New Roman"/>
              </a:rPr>
              <a:t>Questo venerdì pomeriggio Gesù </a:t>
            </a:r>
            <a:r>
              <a:rPr sz="1200" dirty="0">
                <a:latin typeface="Times New Roman"/>
                <a:cs typeface="Times New Roman"/>
              </a:rPr>
              <a:t>passeggiò per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inosservato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riconosciuto. Egli  passò davanti alla casa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infanzia ed al 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carpentiere,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trascorse </a:t>
            </a:r>
            <a:r>
              <a:rPr sz="1200" dirty="0">
                <a:latin typeface="Times New Roman"/>
                <a:cs typeface="Times New Roman"/>
              </a:rPr>
              <a:t>mezz’ora </a:t>
            </a:r>
            <a:r>
              <a:rPr sz="1200" spc="-5" dirty="0">
                <a:latin typeface="Times New Roman"/>
                <a:cs typeface="Times New Roman"/>
              </a:rPr>
              <a:t>sulla collina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tanto  </a:t>
            </a:r>
            <a:r>
              <a:rPr sz="1200" spc="-5" dirty="0">
                <a:latin typeface="Times New Roman"/>
                <a:cs typeface="Times New Roman"/>
              </a:rPr>
              <a:t>frequentato quand’era </a:t>
            </a:r>
            <a:r>
              <a:rPr sz="1200" dirty="0">
                <a:latin typeface="Times New Roman"/>
                <a:cs typeface="Times New Roman"/>
              </a:rPr>
              <a:t>ragazzo. </a:t>
            </a:r>
            <a:r>
              <a:rPr sz="1200" spc="-5" dirty="0">
                <a:latin typeface="Times New Roman"/>
                <a:cs typeface="Times New Roman"/>
              </a:rPr>
              <a:t>Dal giorno del </a:t>
            </a:r>
            <a:r>
              <a:rPr sz="1200" spc="5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Giovanni </a:t>
            </a:r>
            <a:r>
              <a:rPr sz="1200" spc="-5" dirty="0">
                <a:latin typeface="Times New Roman"/>
                <a:cs typeface="Times New Roman"/>
              </a:rPr>
              <a:t>nel Giordano,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aveva  </a:t>
            </a:r>
            <a:r>
              <a:rPr sz="1200" spc="-5" dirty="0">
                <a:latin typeface="Times New Roman"/>
                <a:cs typeface="Times New Roman"/>
              </a:rPr>
              <a:t>sentito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flusso </a:t>
            </a:r>
            <a:r>
              <a:rPr sz="1200" dirty="0">
                <a:latin typeface="Times New Roman"/>
                <a:cs typeface="Times New Roman"/>
              </a:rPr>
              <a:t>d’emozione </a:t>
            </a:r>
            <a:r>
              <a:rPr sz="1200" spc="-5" dirty="0">
                <a:latin typeface="Times New Roman"/>
                <a:cs typeface="Times New Roman"/>
              </a:rPr>
              <a:t>umana scuotere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anima. Mentre scendeva dalla collina egli </a:t>
            </a:r>
            <a:r>
              <a:rPr sz="1200" dirty="0">
                <a:latin typeface="Times New Roman"/>
                <a:cs typeface="Times New Roman"/>
              </a:rPr>
              <a:t>udì il </a:t>
            </a:r>
            <a:r>
              <a:rPr sz="1200" spc="-5" dirty="0">
                <a:latin typeface="Times New Roman"/>
                <a:cs typeface="Times New Roman"/>
              </a:rPr>
              <a:t>suono familiare </a:t>
            </a:r>
            <a:r>
              <a:rPr sz="1200" spc="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squillo di tromba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annunciava il </a:t>
            </a:r>
            <a:r>
              <a:rPr sz="1200" spc="-5" dirty="0">
                <a:latin typeface="Times New Roman"/>
                <a:cs typeface="Times New Roman"/>
              </a:rPr>
              <a:t>tramonto del </a:t>
            </a:r>
            <a:r>
              <a:rPr sz="1200" spc="5" dirty="0">
                <a:latin typeface="Times New Roman"/>
                <a:cs typeface="Times New Roman"/>
              </a:rPr>
              <a:t>sole, </a:t>
            </a:r>
            <a:r>
              <a:rPr sz="1200" spc="-5" dirty="0">
                <a:latin typeface="Times New Roman"/>
                <a:cs typeface="Times New Roman"/>
              </a:rPr>
              <a:t>proprio come </a:t>
            </a:r>
            <a:r>
              <a:rPr sz="1200" dirty="0">
                <a:latin typeface="Times New Roman"/>
                <a:cs typeface="Times New Roman"/>
              </a:rPr>
              <a:t>l’aveva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moltissime volte </a:t>
            </a:r>
            <a:r>
              <a:rPr sz="1200" spc="-5" dirty="0">
                <a:latin typeface="Times New Roman"/>
                <a:cs typeface="Times New Roman"/>
              </a:rPr>
              <a:t>quand’era giovane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tornare all’accampamento egli passò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dov’era andato 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e lasciò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la sua mente a molte  </a:t>
            </a:r>
            <a:r>
              <a:rPr sz="1200" spc="-5" dirty="0">
                <a:latin typeface="Times New Roman"/>
                <a:cs typeface="Times New Roman"/>
              </a:rPr>
              <a:t>reminiscenze dei giorni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fanciullezza.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presto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ad accordarsi con </a:t>
            </a:r>
            <a:r>
              <a:rPr sz="1200" dirty="0">
                <a:latin typeface="Times New Roman"/>
                <a:cs typeface="Times New Roman"/>
              </a:rPr>
              <a:t>il capo della  </a:t>
            </a:r>
            <a:r>
              <a:rPr sz="1200" spc="-5" dirty="0">
                <a:latin typeface="Times New Roman"/>
                <a:cs typeface="Times New Roman"/>
              </a:rPr>
              <a:t>sinagoga 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predicazione 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mattutino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sabato.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4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(1684.1) 150:7.2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popolazione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non era mai </a:t>
            </a:r>
            <a:r>
              <a:rPr sz="1200" spc="-5" dirty="0">
                <a:latin typeface="Times New Roman"/>
                <a:cs typeface="Times New Roman"/>
              </a:rPr>
              <a:t>stata stimata per pietà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villaggio </a:t>
            </a:r>
            <a:r>
              <a:rPr sz="1200" dirty="0">
                <a:latin typeface="Times New Roman"/>
                <a:cs typeface="Times New Roman"/>
              </a:rPr>
              <a:t>venne sempre più </a:t>
            </a:r>
            <a:r>
              <a:rPr sz="1200" spc="-5" dirty="0">
                <a:latin typeface="Times New Roman"/>
                <a:cs typeface="Times New Roman"/>
              </a:rPr>
              <a:t>contaminato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basso livello morale della </a:t>
            </a:r>
            <a:r>
              <a:rPr sz="1200" dirty="0">
                <a:latin typeface="Times New Roman"/>
                <a:cs typeface="Times New Roman"/>
              </a:rPr>
              <a:t>vicina </a:t>
            </a:r>
            <a:r>
              <a:rPr sz="1200" spc="-5" dirty="0">
                <a:latin typeface="Times New Roman"/>
                <a:cs typeface="Times New Roman"/>
              </a:rPr>
              <a:t>Sefforis. </a:t>
            </a:r>
            <a:r>
              <a:rPr sz="1200" dirty="0">
                <a:latin typeface="Times New Roman"/>
                <a:cs typeface="Times New Roman"/>
              </a:rPr>
              <a:t>Durante 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giovinezza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età  virile di </a:t>
            </a:r>
            <a:r>
              <a:rPr sz="1200" spc="-5" dirty="0">
                <a:latin typeface="Times New Roman"/>
                <a:cs typeface="Times New Roman"/>
              </a:rPr>
              <a:t>Gesù c’era stata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divisione </a:t>
            </a:r>
            <a:r>
              <a:rPr sz="1200" dirty="0">
                <a:latin typeface="Times New Roman"/>
                <a:cs typeface="Times New Roman"/>
              </a:rPr>
              <a:t>di opinioni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suoi confronti. Vi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risentimento quando egli si trasferì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Cafarnao.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di </a:t>
            </a:r>
            <a:r>
              <a:rPr sz="1200" spc="-5" dirty="0">
                <a:latin typeface="Times New Roman"/>
                <a:cs typeface="Times New Roman"/>
              </a:rPr>
              <a:t>Nazaret avevano sentito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del loro vecchio carpentiere, erano </a:t>
            </a:r>
            <a:r>
              <a:rPr sz="1200" spc="5" dirty="0">
                <a:latin typeface="Times New Roman"/>
                <a:cs typeface="Times New Roman"/>
              </a:rPr>
              <a:t>offesi 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non aveva mai </a:t>
            </a:r>
            <a:r>
              <a:rPr sz="1200" spc="-5" dirty="0">
                <a:latin typeface="Times New Roman"/>
                <a:cs typeface="Times New Roman"/>
              </a:rPr>
              <a:t>incluso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villaggio natale </a:t>
            </a:r>
            <a:r>
              <a:rPr sz="1200" dirty="0">
                <a:latin typeface="Times New Roman"/>
                <a:cs typeface="Times New Roman"/>
              </a:rPr>
              <a:t>in nessuno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primi </a:t>
            </a:r>
            <a:r>
              <a:rPr sz="1200" spc="-5" dirty="0">
                <a:latin typeface="Times New Roman"/>
                <a:cs typeface="Times New Roman"/>
              </a:rPr>
              <a:t>giri </a:t>
            </a:r>
            <a:r>
              <a:rPr sz="1200" dirty="0">
                <a:latin typeface="Times New Roman"/>
                <a:cs typeface="Times New Roman"/>
              </a:rPr>
              <a:t>di predicazione.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essi avevano  sentito parlare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maggior parte dei cittadini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adirata perché 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compiuto alcuna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 grandi </a:t>
            </a:r>
            <a:r>
              <a:rPr sz="1200" dirty="0">
                <a:latin typeface="Times New Roman"/>
                <a:cs typeface="Times New Roman"/>
              </a:rPr>
              <a:t>opere </a:t>
            </a:r>
            <a:r>
              <a:rPr sz="1200" spc="-5" dirty="0">
                <a:latin typeface="Times New Roman"/>
                <a:cs typeface="Times New Roman"/>
              </a:rPr>
              <a:t>nella città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giovinezza. Per mesi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aveva discusso </a:t>
            </a:r>
            <a:r>
              <a:rPr sz="1200" spc="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opinioni </a:t>
            </a:r>
            <a:r>
              <a:rPr sz="1200" spc="-5" dirty="0">
                <a:latin typeface="Times New Roman"/>
                <a:cs typeface="Times New Roman"/>
              </a:rPr>
              <a:t>erano  nel </a:t>
            </a:r>
            <a:r>
              <a:rPr sz="1200" dirty="0">
                <a:latin typeface="Times New Roman"/>
                <a:cs typeface="Times New Roman"/>
              </a:rPr>
              <a:t>complesso </a:t>
            </a:r>
            <a:r>
              <a:rPr sz="1200" spc="-5" dirty="0">
                <a:latin typeface="Times New Roman"/>
                <a:cs typeface="Times New Roman"/>
              </a:rPr>
              <a:t>sfavorevoli </a:t>
            </a:r>
            <a:r>
              <a:rPr sz="1200" dirty="0">
                <a:latin typeface="Times New Roman"/>
                <a:cs typeface="Times New Roman"/>
              </a:rPr>
              <a:t>a 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59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(1684.2) 150:7.3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</a:t>
            </a:r>
            <a:r>
              <a:rPr sz="1200" dirty="0">
                <a:latin typeface="Times New Roman"/>
                <a:cs typeface="Times New Roman"/>
              </a:rPr>
              <a:t>trovò dunque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mezzo non di un </a:t>
            </a:r>
            <a:r>
              <a:rPr sz="1200" spc="-5" dirty="0">
                <a:latin typeface="Times New Roman"/>
                <a:cs typeface="Times New Roman"/>
              </a:rPr>
              <a:t>gradito </a:t>
            </a:r>
            <a:r>
              <a:rPr sz="1200" dirty="0">
                <a:latin typeface="Times New Roman"/>
                <a:cs typeface="Times New Roman"/>
              </a:rPr>
              <a:t>ritorno 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un’atmosfera decisamente </a:t>
            </a:r>
            <a:r>
              <a:rPr sz="1200" dirty="0">
                <a:latin typeface="Times New Roman"/>
                <a:cs typeface="Times New Roman"/>
              </a:rPr>
              <a:t>ostile </a:t>
            </a:r>
            <a:r>
              <a:rPr sz="1200" spc="-5" dirty="0">
                <a:latin typeface="Times New Roman"/>
                <a:cs typeface="Times New Roman"/>
              </a:rPr>
              <a:t>ed  ipercritica. </a:t>
            </a:r>
            <a:r>
              <a:rPr sz="1200" dirty="0">
                <a:latin typeface="Times New Roman"/>
                <a:cs typeface="Times New Roman"/>
              </a:rPr>
              <a:t>Ma non era tutto. I suoi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sapendo </a:t>
            </a:r>
            <a:r>
              <a:rPr sz="1200" spc="-5" dirty="0">
                <a:latin typeface="Times New Roman"/>
                <a:cs typeface="Times New Roman"/>
              </a:rPr>
              <a:t>che avrebbe trascorso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sabato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supponendo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35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avrebbe parlato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sinagoga, avevano ingaggiato numerosi </a:t>
            </a:r>
            <a:r>
              <a:rPr sz="1200" dirty="0">
                <a:latin typeface="Times New Roman"/>
                <a:cs typeface="Times New Roman"/>
              </a:rPr>
              <a:t>uomini violenti e rozzi per </a:t>
            </a:r>
            <a:r>
              <a:rPr sz="1200" spc="-5" dirty="0">
                <a:latin typeface="Times New Roman"/>
                <a:cs typeface="Times New Roman"/>
              </a:rPr>
              <a:t>molestarlo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creare </a:t>
            </a:r>
            <a:r>
              <a:rPr sz="1200" dirty="0">
                <a:latin typeface="Times New Roman"/>
                <a:cs typeface="Times New Roman"/>
              </a:rPr>
              <a:t>disordini in </a:t>
            </a:r>
            <a:r>
              <a:rPr sz="1200" spc="-5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(1684.3) 150:7.4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vecchi amici di </a:t>
            </a:r>
            <a:r>
              <a:rPr sz="1200" spc="-5" dirty="0">
                <a:latin typeface="Times New Roman"/>
                <a:cs typeface="Times New Roman"/>
              </a:rPr>
              <a:t>Gesù, compreso </a:t>
            </a:r>
            <a:r>
              <a:rPr sz="1200" dirty="0">
                <a:latin typeface="Times New Roman"/>
                <a:cs typeface="Times New Roman"/>
              </a:rPr>
              <a:t>l’affezionato </a:t>
            </a:r>
            <a:r>
              <a:rPr sz="1200" spc="-5" dirty="0">
                <a:latin typeface="Times New Roman"/>
                <a:cs typeface="Times New Roman"/>
              </a:rPr>
              <a:t>insegnante cazan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giovinezza, erano </a:t>
            </a:r>
            <a:r>
              <a:rPr sz="1200" dirty="0">
                <a:latin typeface="Times New Roman"/>
                <a:cs typeface="Times New Roman"/>
              </a:rPr>
              <a:t>morti o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era incline a risentirsi della </a:t>
            </a:r>
            <a:r>
              <a:rPr sz="1200" spc="-5" dirty="0">
                <a:latin typeface="Times New Roman"/>
                <a:cs typeface="Times New Roman"/>
              </a:rPr>
              <a:t>sua fama con </a:t>
            </a:r>
            <a:r>
              <a:rPr sz="1200" dirty="0">
                <a:latin typeface="Times New Roman"/>
                <a:cs typeface="Times New Roman"/>
              </a:rPr>
              <a:t>intensa </a:t>
            </a:r>
            <a:r>
              <a:rPr sz="1200" spc="-5" dirty="0">
                <a:latin typeface="Times New Roman"/>
                <a:cs typeface="Times New Roman"/>
              </a:rPr>
              <a:t>gelosia.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 ricordavano della sua antica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alla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padre, ed erano aspri nel criticare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dimenticanza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  <a:p>
            <a:pPr marL="76200" marR="18732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le sue </a:t>
            </a:r>
            <a:r>
              <a:rPr sz="1200" spc="-5" dirty="0">
                <a:latin typeface="Times New Roman"/>
                <a:cs typeface="Times New Roman"/>
              </a:rPr>
              <a:t>sorelle </a:t>
            </a:r>
            <a:r>
              <a:rPr sz="1200" dirty="0">
                <a:latin typeface="Times New Roman"/>
                <a:cs typeface="Times New Roman"/>
              </a:rPr>
              <a:t>sposate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vivevano a </a:t>
            </a:r>
            <a:r>
              <a:rPr sz="1200" spc="-5" dirty="0">
                <a:latin typeface="Times New Roman"/>
                <a:cs typeface="Times New Roman"/>
              </a:rPr>
              <a:t>Nazaret. L’atteggiamento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pure contribuito  </a:t>
            </a:r>
            <a:r>
              <a:rPr sz="1200" spc="-5" dirty="0">
                <a:latin typeface="Times New Roman"/>
                <a:cs typeface="Times New Roman"/>
              </a:rPr>
              <a:t>ad accrescere questo </a:t>
            </a:r>
            <a:r>
              <a:rPr sz="1200" dirty="0">
                <a:latin typeface="Times New Roman"/>
                <a:cs typeface="Times New Roman"/>
              </a:rPr>
              <a:t>sentimento </a:t>
            </a:r>
            <a:r>
              <a:rPr sz="1200" spc="-5" dirty="0">
                <a:latin typeface="Times New Roman"/>
                <a:cs typeface="Times New Roman"/>
              </a:rPr>
              <a:t>malevolo della cittadinanza. Gli Ebrei </a:t>
            </a:r>
            <a:r>
              <a:rPr sz="1200" dirty="0">
                <a:latin typeface="Times New Roman"/>
                <a:cs typeface="Times New Roman"/>
              </a:rPr>
              <a:t>ortodossi </a:t>
            </a:r>
            <a:r>
              <a:rPr sz="1200" spc="-5" dirty="0">
                <a:latin typeface="Times New Roman"/>
                <a:cs typeface="Times New Roman"/>
              </a:rPr>
              <a:t>osarono anche criticare Gesù perché camminava  </a:t>
            </a:r>
            <a:r>
              <a:rPr sz="1200" dirty="0">
                <a:latin typeface="Times New Roman"/>
                <a:cs typeface="Times New Roman"/>
              </a:rPr>
              <a:t>troppo 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sulla via </a:t>
            </a:r>
            <a:r>
              <a:rPr sz="1200" spc="-5" dirty="0">
                <a:latin typeface="Times New Roman"/>
                <a:cs typeface="Times New Roman"/>
              </a:rPr>
              <a:t>andando alla </a:t>
            </a:r>
            <a:r>
              <a:rPr sz="1200" dirty="0">
                <a:latin typeface="Times New Roman"/>
                <a:cs typeface="Times New Roman"/>
              </a:rPr>
              <a:t>sinagoga questo </a:t>
            </a:r>
            <a:r>
              <a:rPr sz="1200" spc="-5" dirty="0">
                <a:latin typeface="Times New Roman"/>
                <a:cs typeface="Times New Roman"/>
              </a:rPr>
              <a:t>sabato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servizio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sabato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(1684.4) 150:8.1 </a:t>
            </a:r>
            <a:r>
              <a:rPr sz="1200" spc="-5" dirty="0">
                <a:latin typeface="Times New Roman"/>
                <a:cs typeface="Times New Roman"/>
              </a:rPr>
              <a:t>Questo sabato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magnifica giornata, </a:t>
            </a:r>
            <a:r>
              <a:rPr sz="1200" dirty="0">
                <a:latin typeface="Times New Roman"/>
                <a:cs typeface="Times New Roman"/>
              </a:rPr>
              <a:t>e tutta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amici e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uscì di casa </a:t>
            </a:r>
            <a:r>
              <a:rPr sz="1200" spc="-5" dirty="0">
                <a:latin typeface="Times New Roman"/>
                <a:cs typeface="Times New Roman"/>
              </a:rPr>
              <a:t>per ascoltare questo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vecchio</a:t>
            </a:r>
            <a:endParaRPr sz="1200">
              <a:latin typeface="Times New Roman"/>
              <a:cs typeface="Times New Roman"/>
            </a:endParaRPr>
          </a:p>
          <a:p>
            <a:pPr marL="76200" marR="6159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membro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città parlare nella sinagoga. </a:t>
            </a:r>
            <a:r>
              <a:rPr sz="1200" dirty="0">
                <a:latin typeface="Times New Roman"/>
                <a:cs typeface="Times New Roman"/>
              </a:rPr>
              <a:t>Molti del </a:t>
            </a:r>
            <a:r>
              <a:rPr sz="1200" spc="-5" dirty="0">
                <a:latin typeface="Times New Roman"/>
                <a:cs typeface="Times New Roman"/>
              </a:rPr>
              <a:t>seguito apostolico dovettero restare </a:t>
            </a:r>
            <a:r>
              <a:rPr sz="1200" dirty="0">
                <a:latin typeface="Times New Roman"/>
                <a:cs typeface="Times New Roman"/>
              </a:rPr>
              <a:t>fuori della </a:t>
            </a:r>
            <a:r>
              <a:rPr sz="1200" spc="-5" dirty="0">
                <a:latin typeface="Times New Roman"/>
                <a:cs typeface="Times New Roman"/>
              </a:rPr>
              <a:t>sinagoga;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posto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venuti ad </a:t>
            </a:r>
            <a:r>
              <a:rPr sz="1200" dirty="0">
                <a:latin typeface="Times New Roman"/>
                <a:cs typeface="Times New Roman"/>
              </a:rPr>
              <a:t>ascoltarlo. Da </a:t>
            </a:r>
            <a:r>
              <a:rPr sz="1200" spc="-5" dirty="0">
                <a:latin typeface="Times New Roman"/>
                <a:cs typeface="Times New Roman"/>
              </a:rPr>
              <a:t>giovane Gesù aveva </a:t>
            </a:r>
            <a:r>
              <a:rPr sz="1200" dirty="0">
                <a:latin typeface="Times New Roman"/>
                <a:cs typeface="Times New Roman"/>
              </a:rPr>
              <a:t>parlato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luogo di culto, e </a:t>
            </a:r>
            <a:r>
              <a:rPr sz="1200" spc="-5" dirty="0">
                <a:latin typeface="Times New Roman"/>
                <a:cs typeface="Times New Roman"/>
              </a:rPr>
              <a:t>questa mattina, 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della sinagoga gli </a:t>
            </a:r>
            <a:r>
              <a:rPr sz="1200" dirty="0">
                <a:latin typeface="Times New Roman"/>
                <a:cs typeface="Times New Roman"/>
              </a:rPr>
              <a:t>porse il </a:t>
            </a:r>
            <a:r>
              <a:rPr sz="1200" spc="-5" dirty="0">
                <a:latin typeface="Times New Roman"/>
                <a:cs typeface="Times New Roman"/>
              </a:rPr>
              <a:t>rotolo degli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sacri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leggere </a:t>
            </a:r>
            <a:r>
              <a:rPr sz="1200" dirty="0">
                <a:latin typeface="Times New Roman"/>
                <a:cs typeface="Times New Roman"/>
              </a:rPr>
              <a:t>la lezione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Scritture,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presenti parve  ricordarsi che questo </a:t>
            </a:r>
            <a:r>
              <a:rPr sz="1200" dirty="0">
                <a:latin typeface="Times New Roman"/>
                <a:cs typeface="Times New Roman"/>
              </a:rPr>
              <a:t>era lo </a:t>
            </a:r>
            <a:r>
              <a:rPr sz="1200" spc="-5" dirty="0">
                <a:latin typeface="Times New Roman"/>
                <a:cs typeface="Times New Roman"/>
              </a:rPr>
              <a:t>stesso manoscritto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offerto </a:t>
            </a:r>
            <a:r>
              <a:rPr sz="1200" dirty="0">
                <a:latin typeface="Times New Roman"/>
                <a:cs typeface="Times New Roman"/>
              </a:rPr>
              <a:t>a questa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sinagoga.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(1684.5) 150:8.2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tempo i </a:t>
            </a:r>
            <a:r>
              <a:rPr sz="1200" spc="-5" dirty="0">
                <a:latin typeface="Times New Roman"/>
                <a:cs typeface="Times New Roman"/>
              </a:rPr>
              <a:t>servizi erano </a:t>
            </a:r>
            <a:r>
              <a:rPr sz="1200" dirty="0">
                <a:latin typeface="Times New Roman"/>
                <a:cs typeface="Times New Roman"/>
              </a:rPr>
              <a:t>condotti </a:t>
            </a:r>
            <a:r>
              <a:rPr sz="1200" spc="-5" dirty="0">
                <a:latin typeface="Times New Roman"/>
                <a:cs typeface="Times New Roman"/>
              </a:rPr>
              <a:t>esattamente come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 aveva assistito da </a:t>
            </a:r>
            <a:r>
              <a:rPr sz="1200" spc="-5" dirty="0">
                <a:latin typeface="Times New Roman"/>
                <a:cs typeface="Times New Roman"/>
              </a:rPr>
              <a:t>ragazzo. Egli </a:t>
            </a:r>
            <a:r>
              <a:rPr sz="1200" dirty="0">
                <a:latin typeface="Times New Roman"/>
                <a:cs typeface="Times New Roman"/>
              </a:rPr>
              <a:t>salì sulla  </a:t>
            </a:r>
            <a:r>
              <a:rPr sz="1200" spc="-5" dirty="0">
                <a:latin typeface="Times New Roman"/>
                <a:cs typeface="Times New Roman"/>
              </a:rPr>
              <a:t>pedana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oratori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della sinagoga, ed </a:t>
            </a:r>
            <a:r>
              <a:rPr sz="1200" dirty="0">
                <a:latin typeface="Times New Roman"/>
                <a:cs typeface="Times New Roman"/>
              </a:rPr>
              <a:t>il servizio cominciò </a:t>
            </a:r>
            <a:r>
              <a:rPr sz="1200" spc="-5" dirty="0">
                <a:latin typeface="Times New Roman"/>
                <a:cs typeface="Times New Roman"/>
              </a:rPr>
              <a:t>con la recita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preghiere: “Benedetto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Re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forma la luce e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tenebre,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costruisce </a:t>
            </a:r>
            <a:r>
              <a:rPr sz="1200" dirty="0">
                <a:latin typeface="Times New Roman"/>
                <a:cs typeface="Times New Roman"/>
              </a:rPr>
              <a:t>la pace e crea </a:t>
            </a:r>
            <a:r>
              <a:rPr sz="1200" spc="-5" dirty="0">
                <a:latin typeface="Times New Roman"/>
                <a:cs typeface="Times New Roman"/>
              </a:rPr>
              <a:t>ogni cosa; che, </a:t>
            </a:r>
            <a:r>
              <a:rPr sz="1200" dirty="0">
                <a:latin typeface="Times New Roman"/>
                <a:cs typeface="Times New Roman"/>
              </a:rPr>
              <a:t>nella sua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dona la luce </a:t>
            </a:r>
            <a:r>
              <a:rPr sz="1200" spc="-5" dirty="0">
                <a:latin typeface="Times New Roman"/>
                <a:cs typeface="Times New Roman"/>
              </a:rPr>
              <a:t>alla  terra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vi abitano 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bontà,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ed ogni giorno, rinnova </a:t>
            </a:r>
            <a:r>
              <a:rPr sz="1200" dirty="0">
                <a:latin typeface="Times New Roman"/>
                <a:cs typeface="Times New Roman"/>
              </a:rPr>
              <a:t>l’opera </a:t>
            </a:r>
            <a:r>
              <a:rPr sz="1200" spc="-5" dirty="0">
                <a:latin typeface="Times New Roman"/>
                <a:cs typeface="Times New Roman"/>
              </a:rPr>
              <a:t>della creazione.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Benedetto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5761990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(1353.5) 122:9.6 </a:t>
            </a:r>
            <a:r>
              <a:rPr sz="1200" spc="-5" dirty="0">
                <a:latin typeface="Times New Roman"/>
                <a:cs typeface="Times New Roman"/>
              </a:rPr>
              <a:t>Perché ci </a:t>
            </a:r>
            <a:r>
              <a:rPr sz="1200" dirty="0">
                <a:latin typeface="Times New Roman"/>
                <a:cs typeface="Times New Roman"/>
              </a:rPr>
              <a:t>ha visitato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redenzione </a:t>
            </a:r>
            <a:r>
              <a:rPr sz="1200" spc="-5" dirty="0">
                <a:latin typeface="Times New Roman"/>
                <a:cs typeface="Times New Roman"/>
              </a:rPr>
              <a:t>al suo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popolo;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(1353.6) 122:9.7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corno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(1353.7) 122:9.8 </a:t>
            </a:r>
            <a:r>
              <a:rPr sz="1200" spc="-5" dirty="0">
                <a:latin typeface="Times New Roman"/>
                <a:cs typeface="Times New Roman"/>
              </a:rPr>
              <a:t>Nella casa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servitore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Davide.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(1353.8) 122:9.9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disse per bocca dei </a:t>
            </a:r>
            <a:r>
              <a:rPr sz="1200" dirty="0">
                <a:latin typeface="Times New Roman"/>
                <a:cs typeface="Times New Roman"/>
              </a:rPr>
              <a:t>suoi santi </a:t>
            </a:r>
            <a:r>
              <a:rPr sz="1200" spc="-5" dirty="0">
                <a:latin typeface="Times New Roman"/>
                <a:cs typeface="Times New Roman"/>
              </a:rPr>
              <a:t>profeti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(1353.9) 122:9.10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salva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mano di tutti </a:t>
            </a:r>
            <a:r>
              <a:rPr sz="1200" spc="-5" dirty="0">
                <a:latin typeface="Times New Roman"/>
                <a:cs typeface="Times New Roman"/>
              </a:rPr>
              <a:t>coloro che ci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odiano;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(1353.10) 122:9.11 </a:t>
            </a:r>
            <a:r>
              <a:rPr sz="1200" spc="-5" dirty="0">
                <a:latin typeface="Times New Roman"/>
                <a:cs typeface="Times New Roman"/>
              </a:rPr>
              <a:t>Per mostrare misericordia 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ricordare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santa </a:t>
            </a:r>
            <a:r>
              <a:rPr sz="1200" spc="-5" dirty="0">
                <a:latin typeface="Times New Roman"/>
                <a:cs typeface="Times New Roman"/>
              </a:rPr>
              <a:t>alleanza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(1353.11) 122:9.12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giuramento che fece ad Abramo </a:t>
            </a:r>
            <a:r>
              <a:rPr sz="1200" dirty="0">
                <a:latin typeface="Times New Roman"/>
                <a:cs typeface="Times New Roman"/>
              </a:rPr>
              <a:t>nostro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padre,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(1353.12) 122:9.13 </a:t>
            </a:r>
            <a:r>
              <a:rPr sz="1200" spc="-5" dirty="0">
                <a:latin typeface="Times New Roman"/>
                <a:cs typeface="Times New Roman"/>
              </a:rPr>
              <a:t>Per permettere </a:t>
            </a:r>
            <a:r>
              <a:rPr sz="1200" dirty="0">
                <a:latin typeface="Times New Roman"/>
                <a:cs typeface="Times New Roman"/>
              </a:rPr>
              <a:t>che noi, </a:t>
            </a:r>
            <a:r>
              <a:rPr sz="1200" spc="-5" dirty="0">
                <a:latin typeface="Times New Roman"/>
                <a:cs typeface="Times New Roman"/>
              </a:rPr>
              <a:t>liberati dalle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nemici,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(1353.13) 122:9.14 </a:t>
            </a:r>
            <a:r>
              <a:rPr sz="1200" spc="-5" dirty="0">
                <a:latin typeface="Times New Roman"/>
                <a:cs typeface="Times New Roman"/>
              </a:rPr>
              <a:t>Potessimo servirlo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paura,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(1353.14) 122:9.15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santità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rettitudine davanti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nostri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(1353.15) 122:9.16 </a:t>
            </a:r>
            <a:r>
              <a:rPr sz="1200" dirty="0">
                <a:latin typeface="Times New Roman"/>
                <a:cs typeface="Times New Roman"/>
              </a:rPr>
              <a:t>Sì, e tu, </a:t>
            </a:r>
            <a:r>
              <a:rPr sz="1200" spc="-5" dirty="0">
                <a:latin typeface="Times New Roman"/>
                <a:cs typeface="Times New Roman"/>
              </a:rPr>
              <a:t>figlio della promessa, sarai </a:t>
            </a:r>
            <a:r>
              <a:rPr sz="1200" dirty="0">
                <a:latin typeface="Times New Roman"/>
                <a:cs typeface="Times New Roman"/>
              </a:rPr>
              <a:t>chiamato il </a:t>
            </a:r>
            <a:r>
              <a:rPr sz="1200" spc="-5" dirty="0">
                <a:latin typeface="Times New Roman"/>
                <a:cs typeface="Times New Roman"/>
              </a:rPr>
              <a:t>profeta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dell’Altissimo;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(1353.16) 122:9.17 </a:t>
            </a:r>
            <a:r>
              <a:rPr sz="1200" spc="-5" dirty="0">
                <a:latin typeface="Times New Roman"/>
                <a:cs typeface="Times New Roman"/>
              </a:rPr>
              <a:t>Perché andrai </a:t>
            </a:r>
            <a:r>
              <a:rPr sz="1200" dirty="0">
                <a:latin typeface="Times New Roman"/>
                <a:cs typeface="Times New Roman"/>
              </a:rPr>
              <a:t>dinanzi al volto </a:t>
            </a:r>
            <a:r>
              <a:rPr sz="1200" spc="-5" dirty="0">
                <a:latin typeface="Times New Roman"/>
                <a:cs typeface="Times New Roman"/>
              </a:rPr>
              <a:t>del Signore per </a:t>
            </a:r>
            <a:r>
              <a:rPr sz="1200" dirty="0">
                <a:latin typeface="Times New Roman"/>
                <a:cs typeface="Times New Roman"/>
              </a:rPr>
              <a:t>stabilire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2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gloria dell’opera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 e per le </a:t>
            </a:r>
            <a:r>
              <a:rPr sz="1200" spc="-5" dirty="0">
                <a:latin typeface="Times New Roman"/>
                <a:cs typeface="Times New Roman"/>
              </a:rPr>
              <a:t>stelle lucenti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lode. </a:t>
            </a:r>
            <a:r>
              <a:rPr sz="1200" spc="-5" dirty="0">
                <a:latin typeface="Times New Roman"/>
                <a:cs typeface="Times New Roman"/>
              </a:rPr>
              <a:t>Selah. Benedetto </a:t>
            </a:r>
            <a:r>
              <a:rPr sz="1200" dirty="0">
                <a:latin typeface="Times New Roman"/>
                <a:cs typeface="Times New Roman"/>
              </a:rPr>
              <a:t>è 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ha creato 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(1685.1) 150:8.3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breve pausa essi pregarono ancora: “Con grande </a:t>
            </a:r>
            <a:r>
              <a:rPr sz="1200" dirty="0">
                <a:latin typeface="Times New Roman"/>
                <a:cs typeface="Times New Roman"/>
              </a:rPr>
              <a:t>amore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amati,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debordante  compassione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pietà di noi, lui nostro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nostro </a:t>
            </a:r>
            <a:r>
              <a:rPr sz="1200" spc="-5" dirty="0">
                <a:latin typeface="Times New Roman"/>
                <a:cs typeface="Times New Roman"/>
              </a:rPr>
              <a:t>Re,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riguardo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avuto fiducia </a:t>
            </a:r>
            <a:r>
              <a:rPr sz="1200" dirty="0">
                <a:latin typeface="Times New Roman"/>
                <a:cs typeface="Times New Roman"/>
              </a:rPr>
              <a:t>in lui. Tu </a:t>
            </a:r>
            <a:r>
              <a:rPr sz="1200" spc="-5" dirty="0">
                <a:latin typeface="Times New Roman"/>
                <a:cs typeface="Times New Roman"/>
              </a:rPr>
              <a:t>hai  insegnato loro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vita; </a:t>
            </a:r>
            <a:r>
              <a:rPr sz="1200" spc="-5" dirty="0">
                <a:latin typeface="Times New Roman"/>
                <a:cs typeface="Times New Roman"/>
              </a:rPr>
              <a:t>abbi pietà </a:t>
            </a:r>
            <a:r>
              <a:rPr sz="1200" dirty="0">
                <a:latin typeface="Times New Roman"/>
                <a:cs typeface="Times New Roman"/>
              </a:rPr>
              <a:t>di noi ed </a:t>
            </a:r>
            <a:r>
              <a:rPr sz="1200" spc="-5" dirty="0">
                <a:latin typeface="Times New Roman"/>
                <a:cs typeface="Times New Roman"/>
              </a:rPr>
              <a:t>istruiscici. Illumina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legge; </a:t>
            </a:r>
            <a:r>
              <a:rPr sz="1200" dirty="0">
                <a:latin typeface="Times New Roman"/>
                <a:cs typeface="Times New Roman"/>
              </a:rPr>
              <a:t>fa che i nostri cuori aderiscano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comandamenti; </a:t>
            </a:r>
            <a:r>
              <a:rPr sz="1200" dirty="0">
                <a:latin typeface="Times New Roman"/>
                <a:cs typeface="Times New Roman"/>
              </a:rPr>
              <a:t>unisci i nostri </a:t>
            </a:r>
            <a:r>
              <a:rPr sz="1200" spc="-5" dirty="0">
                <a:latin typeface="Times New Roman"/>
                <a:cs typeface="Times New Roman"/>
              </a:rPr>
              <a:t>cuori per </a:t>
            </a:r>
            <a:r>
              <a:rPr sz="1200" dirty="0">
                <a:latin typeface="Times New Roman"/>
                <a:cs typeface="Times New Roman"/>
              </a:rPr>
              <a:t>amare e temere il tuo </a:t>
            </a:r>
            <a:r>
              <a:rPr sz="1200" spc="-5" dirty="0">
                <a:latin typeface="Times New Roman"/>
                <a:cs typeface="Times New Roman"/>
              </a:rPr>
              <a:t>nome, </a:t>
            </a:r>
            <a:r>
              <a:rPr sz="1200" dirty="0">
                <a:latin typeface="Times New Roman"/>
                <a:cs typeface="Times New Roman"/>
              </a:rPr>
              <a:t>e noi non </a:t>
            </a:r>
            <a:r>
              <a:rPr sz="1200" spc="-5" dirty="0">
                <a:latin typeface="Times New Roman"/>
                <a:cs typeface="Times New Roman"/>
              </a:rPr>
              <a:t>saremo </a:t>
            </a:r>
            <a:r>
              <a:rPr sz="1200" dirty="0">
                <a:latin typeface="Times New Roman"/>
                <a:cs typeface="Times New Roman"/>
              </a:rPr>
              <a:t>coperti di </a:t>
            </a:r>
            <a:r>
              <a:rPr sz="1200" spc="-5" dirty="0">
                <a:latin typeface="Times New Roman"/>
                <a:cs typeface="Times New Roman"/>
              </a:rPr>
              <a:t>vergogna </a:t>
            </a:r>
            <a:r>
              <a:rPr sz="1200" dirty="0">
                <a:latin typeface="Times New Roman"/>
                <a:cs typeface="Times New Roman"/>
              </a:rPr>
              <a:t>per tutti i </a:t>
            </a:r>
            <a:r>
              <a:rPr sz="1200" spc="-5" dirty="0">
                <a:latin typeface="Times New Roman"/>
                <a:cs typeface="Times New Roman"/>
              </a:rPr>
              <a:t>secoli dei  secoli. Perché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Dio che </a:t>
            </a:r>
            <a:r>
              <a:rPr sz="1200" spc="-5" dirty="0">
                <a:latin typeface="Times New Roman"/>
                <a:cs typeface="Times New Roman"/>
              </a:rPr>
              <a:t>prepara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hai scelti tra tutte le nazioni e le </a:t>
            </a:r>
            <a:r>
              <a:rPr sz="1200" spc="-5" dirty="0">
                <a:latin typeface="Times New Roman"/>
                <a:cs typeface="Times New Roman"/>
              </a:rPr>
              <a:t>lingue,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ci </a:t>
            </a:r>
            <a:r>
              <a:rPr sz="1200" dirty="0">
                <a:latin typeface="Times New Roman"/>
                <a:cs typeface="Times New Roman"/>
              </a:rPr>
              <a:t>hai accostati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tuo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nome — selah — </a:t>
            </a:r>
            <a:r>
              <a:rPr sz="1200" spc="-5" dirty="0">
                <a:latin typeface="Times New Roman"/>
                <a:cs typeface="Times New Roman"/>
              </a:rPr>
              <a:t>affinché possiamo </a:t>
            </a:r>
            <a:r>
              <a:rPr sz="1200" dirty="0">
                <a:latin typeface="Times New Roman"/>
                <a:cs typeface="Times New Roman"/>
              </a:rPr>
              <a:t>lodare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amore la tua </a:t>
            </a:r>
            <a:r>
              <a:rPr sz="1200" spc="-5" dirty="0">
                <a:latin typeface="Times New Roman"/>
                <a:cs typeface="Times New Roman"/>
              </a:rPr>
              <a:t>unità. Benedetto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che nel suo </a:t>
            </a:r>
            <a:r>
              <a:rPr sz="1200" dirty="0">
                <a:latin typeface="Times New Roman"/>
                <a:cs typeface="Times New Roman"/>
              </a:rPr>
              <a:t>amore ha scelto  </a:t>
            </a:r>
            <a:r>
              <a:rPr sz="1200" spc="-5" dirty="0">
                <a:latin typeface="Times New Roman"/>
                <a:cs typeface="Times New Roman"/>
              </a:rPr>
              <a:t>come suo </a:t>
            </a:r>
            <a:r>
              <a:rPr sz="1200" dirty="0">
                <a:latin typeface="Times New Roman"/>
                <a:cs typeface="Times New Roman"/>
              </a:rPr>
              <a:t>popolo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Israele.”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7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(1685.2) 150:8.4 </a:t>
            </a:r>
            <a:r>
              <a:rPr sz="1200" spc="-5" dirty="0">
                <a:latin typeface="Times New Roman"/>
                <a:cs typeface="Times New Roman"/>
              </a:rPr>
              <a:t>L’assemblea recitò </a:t>
            </a:r>
            <a:r>
              <a:rPr sz="1200" dirty="0">
                <a:latin typeface="Times New Roman"/>
                <a:cs typeface="Times New Roman"/>
              </a:rPr>
              <a:t>poi lo </a:t>
            </a:r>
            <a:r>
              <a:rPr sz="1200" spc="-5" dirty="0">
                <a:latin typeface="Times New Roman"/>
                <a:cs typeface="Times New Roman"/>
              </a:rPr>
              <a:t>Shema, </a:t>
            </a:r>
            <a:r>
              <a:rPr sz="1200" dirty="0">
                <a:latin typeface="Times New Roman"/>
                <a:cs typeface="Times New Roman"/>
              </a:rPr>
              <a:t>il credo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Ebrei. Questo rituale consisteva nel </a:t>
            </a:r>
            <a:r>
              <a:rPr sz="1200" dirty="0">
                <a:latin typeface="Times New Roman"/>
                <a:cs typeface="Times New Roman"/>
              </a:rPr>
              <a:t>ripetere </a:t>
            </a:r>
            <a:r>
              <a:rPr sz="1200" spc="-5" dirty="0">
                <a:latin typeface="Times New Roman"/>
                <a:cs typeface="Times New Roman"/>
              </a:rPr>
              <a:t>numerosi passaggi  della legge </a:t>
            </a:r>
            <a:r>
              <a:rPr sz="1200" dirty="0">
                <a:latin typeface="Times New Roman"/>
                <a:cs typeface="Times New Roman"/>
              </a:rPr>
              <a:t>e dimostrava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prendevano su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giogo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cieli ed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giogo dei comandamenti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di 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2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(1685.3) 150:8.5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poi la </a:t>
            </a:r>
            <a:r>
              <a:rPr sz="1200" spc="-5" dirty="0">
                <a:latin typeface="Times New Roman"/>
                <a:cs typeface="Times New Roman"/>
              </a:rPr>
              <a:t>terza preghiera: </a:t>
            </a:r>
            <a:r>
              <a:rPr sz="1200" dirty="0">
                <a:latin typeface="Times New Roman"/>
                <a:cs typeface="Times New Roman"/>
              </a:rPr>
              <a:t>“È vero che tu </a:t>
            </a:r>
            <a:r>
              <a:rPr sz="1200" spc="-5" dirty="0">
                <a:latin typeface="Times New Roman"/>
                <a:cs typeface="Times New Roman"/>
              </a:rPr>
              <a:t>sei Yahweh,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Dio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padri; </a:t>
            </a:r>
            <a:r>
              <a:rPr sz="1200" dirty="0">
                <a:latin typeface="Times New Roman"/>
                <a:cs typeface="Times New Roman"/>
              </a:rPr>
              <a:t>nostro 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Re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padri;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Salvatore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Salvatore </a:t>
            </a:r>
            <a:r>
              <a:rPr sz="1200" dirty="0">
                <a:latin typeface="Times New Roman"/>
                <a:cs typeface="Times New Roman"/>
              </a:rPr>
              <a:t>dei nostri </a:t>
            </a:r>
            <a:r>
              <a:rPr sz="1200" spc="-5" dirty="0">
                <a:latin typeface="Times New Roman"/>
                <a:cs typeface="Times New Roman"/>
              </a:rPr>
              <a:t>padri;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roccia 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salvezza;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aiuto ed </a:t>
            </a:r>
            <a:r>
              <a:rPr sz="1200" dirty="0">
                <a:latin typeface="Times New Roman"/>
                <a:cs typeface="Times New Roman"/>
              </a:rPr>
              <a:t>il  nostro </a:t>
            </a:r>
            <a:r>
              <a:rPr sz="1200" spc="-5" dirty="0">
                <a:latin typeface="Times New Roman"/>
                <a:cs typeface="Times New Roman"/>
              </a:rPr>
              <a:t>liberatore.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tuo nome </a:t>
            </a:r>
            <a:r>
              <a:rPr sz="1200" spc="-5" dirty="0">
                <a:latin typeface="Times New Roman"/>
                <a:cs typeface="Times New Roman"/>
              </a:rPr>
              <a:t>esiste dall’eternità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c’è Dio </a:t>
            </a:r>
            <a:r>
              <a:rPr sz="1200" dirty="0">
                <a:latin typeface="Times New Roman"/>
                <a:cs typeface="Times New Roman"/>
              </a:rPr>
              <a:t>all’infuori di </a:t>
            </a:r>
            <a:r>
              <a:rPr sz="1200" spc="-5" dirty="0">
                <a:latin typeface="Times New Roman"/>
                <a:cs typeface="Times New Roman"/>
              </a:rPr>
              <a:t>te. Coloro che furono liberati cantarono </a:t>
            </a:r>
            <a:r>
              <a:rPr sz="1200" dirty="0">
                <a:latin typeface="Times New Roman"/>
                <a:cs typeface="Times New Roman"/>
              </a:rPr>
              <a:t>un nuovo  </a:t>
            </a:r>
            <a:r>
              <a:rPr sz="1200" spc="-5" dirty="0">
                <a:latin typeface="Times New Roman"/>
                <a:cs typeface="Times New Roman"/>
              </a:rPr>
              <a:t>cantico al </a:t>
            </a:r>
            <a:r>
              <a:rPr sz="1200" dirty="0">
                <a:latin typeface="Times New Roman"/>
                <a:cs typeface="Times New Roman"/>
              </a:rPr>
              <a:t>tuo nome in riva </a:t>
            </a:r>
            <a:r>
              <a:rPr sz="1200" spc="-5" dirty="0">
                <a:latin typeface="Times New Roman"/>
                <a:cs typeface="Times New Roman"/>
              </a:rPr>
              <a:t>al mare;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lodarono </a:t>
            </a:r>
            <a:r>
              <a:rPr sz="1200" dirty="0">
                <a:latin typeface="Times New Roman"/>
                <a:cs typeface="Times New Roman"/>
              </a:rPr>
              <a:t>tutti insieme e ti </a:t>
            </a:r>
            <a:r>
              <a:rPr sz="1200" spc="-5" dirty="0">
                <a:latin typeface="Times New Roman"/>
                <a:cs typeface="Times New Roman"/>
              </a:rPr>
              <a:t>riconobbero come </a:t>
            </a:r>
            <a:r>
              <a:rPr sz="1200" dirty="0">
                <a:latin typeface="Times New Roman"/>
                <a:cs typeface="Times New Roman"/>
              </a:rPr>
              <a:t>Re e dissero: </a:t>
            </a:r>
            <a:r>
              <a:rPr sz="1200" spc="-5" dirty="0">
                <a:latin typeface="Times New Roman"/>
                <a:cs typeface="Times New Roman"/>
              </a:rPr>
              <a:t>Yahweh regnerà </a:t>
            </a:r>
            <a:r>
              <a:rPr sz="1200" dirty="0">
                <a:latin typeface="Times New Roman"/>
                <a:cs typeface="Times New Roman"/>
              </a:rPr>
              <a:t>per tutti i </a:t>
            </a:r>
            <a:r>
              <a:rPr sz="1200" spc="-5" dirty="0">
                <a:latin typeface="Times New Roman"/>
                <a:cs typeface="Times New Roman"/>
              </a:rPr>
              <a:t>secoli  dei secoli. Benedetto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salva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Israele.”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771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(1685.4) 150:8.6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della sinagoga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suo posto </a:t>
            </a:r>
            <a:r>
              <a:rPr sz="1200" spc="-5" dirty="0">
                <a:latin typeface="Times New Roman"/>
                <a:cs typeface="Times New Roman"/>
              </a:rPr>
              <a:t>davanti all’arca,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scrigno, contenente gli scritti sacri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recitazione delle </a:t>
            </a:r>
            <a:r>
              <a:rPr sz="1200" dirty="0">
                <a:latin typeface="Times New Roman"/>
                <a:cs typeface="Times New Roman"/>
              </a:rPr>
              <a:t>diciannove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elogio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benedizioni. Ma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occasione si preferì accorciare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affinché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68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l’ospite </a:t>
            </a:r>
            <a:r>
              <a:rPr sz="1200" spc="-5" dirty="0">
                <a:latin typeface="Times New Roman"/>
                <a:cs typeface="Times New Roman"/>
              </a:rPr>
              <a:t>d’onore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discorso;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conseguenza, furono recitate solo </a:t>
            </a:r>
            <a:r>
              <a:rPr sz="1200" dirty="0">
                <a:latin typeface="Times New Roman"/>
                <a:cs typeface="Times New Roman"/>
              </a:rPr>
              <a:t>la prima e l’ultima </a:t>
            </a:r>
            <a:r>
              <a:rPr sz="1200" spc="-5" dirty="0">
                <a:latin typeface="Times New Roman"/>
                <a:cs typeface="Times New Roman"/>
              </a:rPr>
              <a:t>delle  benedizioni.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era: “Benedetto </a:t>
            </a:r>
            <a:r>
              <a:rPr sz="1200" dirty="0">
                <a:latin typeface="Times New Roman"/>
                <a:cs typeface="Times New Roman"/>
              </a:rPr>
              <a:t>è il Signore 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dei nostri </a:t>
            </a:r>
            <a:r>
              <a:rPr sz="1200" spc="-5" dirty="0">
                <a:latin typeface="Times New Roman"/>
                <a:cs typeface="Times New Roman"/>
              </a:rPr>
              <a:t>padri,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Isacco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Giacobbe;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il potente e il </a:t>
            </a:r>
            <a:r>
              <a:rPr sz="1200" spc="-5" dirty="0">
                <a:latin typeface="Times New Roman"/>
                <a:cs typeface="Times New Roman"/>
              </a:rPr>
              <a:t>terribile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mostra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bontà, </a:t>
            </a:r>
            <a:r>
              <a:rPr sz="1200" spc="-5" dirty="0">
                <a:latin typeface="Times New Roman"/>
                <a:cs typeface="Times New Roman"/>
              </a:rPr>
              <a:t>che crea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cose, che si </a:t>
            </a:r>
            <a:r>
              <a:rPr sz="1200" dirty="0">
                <a:latin typeface="Times New Roman"/>
                <a:cs typeface="Times New Roman"/>
              </a:rPr>
              <a:t>ricorda delle  </a:t>
            </a:r>
            <a:r>
              <a:rPr sz="1200" spc="-5" dirty="0">
                <a:latin typeface="Times New Roman"/>
                <a:cs typeface="Times New Roman"/>
              </a:rPr>
              <a:t>benevole </a:t>
            </a:r>
            <a:r>
              <a:rPr sz="1200" dirty="0">
                <a:latin typeface="Times New Roman"/>
                <a:cs typeface="Times New Roman"/>
              </a:rPr>
              <a:t>promesse </a:t>
            </a:r>
            <a:r>
              <a:rPr sz="1200" spc="-5" dirty="0">
                <a:latin typeface="Times New Roman"/>
                <a:cs typeface="Times New Roman"/>
              </a:rPr>
              <a:t>fatte 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e che invia </a:t>
            </a:r>
            <a:r>
              <a:rPr sz="1200" spc="-5" dirty="0">
                <a:latin typeface="Times New Roman"/>
                <a:cs typeface="Times New Roman"/>
              </a:rPr>
              <a:t>con amore </a:t>
            </a:r>
            <a:r>
              <a:rPr sz="1200" dirty="0">
                <a:latin typeface="Times New Roman"/>
                <a:cs typeface="Times New Roman"/>
              </a:rPr>
              <a:t>un salvatore </a:t>
            </a:r>
            <a:r>
              <a:rPr sz="1200" spc="-5" dirty="0">
                <a:latin typeface="Times New Roman"/>
                <a:cs typeface="Times New Roman"/>
              </a:rPr>
              <a:t>ai figli dei loro figli per riguardo al suo stesso </a:t>
            </a:r>
            <a:r>
              <a:rPr sz="1200" dirty="0">
                <a:latin typeface="Times New Roman"/>
                <a:cs typeface="Times New Roman"/>
              </a:rPr>
              <a:t>nome. </a:t>
            </a:r>
            <a:r>
              <a:rPr sz="1200" spc="-5" dirty="0">
                <a:latin typeface="Times New Roman"/>
                <a:cs typeface="Times New Roman"/>
              </a:rPr>
              <a:t>O  Re, aiuto, salvatore </a:t>
            </a:r>
            <a:r>
              <a:rPr sz="1200" dirty="0">
                <a:latin typeface="Times New Roman"/>
                <a:cs typeface="Times New Roman"/>
              </a:rPr>
              <a:t>e scudo! Che tu sia </a:t>
            </a:r>
            <a:r>
              <a:rPr sz="1200" spc="-5" dirty="0">
                <a:latin typeface="Times New Roman"/>
                <a:cs typeface="Times New Roman"/>
              </a:rPr>
              <a:t>benedetto,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scudo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Abramo.”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(1685.5) 150:8.7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benedizione: “Effondi sul </a:t>
            </a:r>
            <a:r>
              <a:rPr sz="1200" dirty="0">
                <a:latin typeface="Times New Roman"/>
                <a:cs typeface="Times New Roman"/>
              </a:rPr>
              <a:t>tuo popolo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per sempre, perché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pace. </a:t>
            </a:r>
            <a:r>
              <a:rPr sz="1200" dirty="0">
                <a:latin typeface="Times New Roman"/>
                <a:cs typeface="Times New Roman"/>
              </a:rPr>
              <a:t>È bene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benedire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pace. Che tu </a:t>
            </a:r>
            <a:r>
              <a:rPr sz="1200" spc="-5" dirty="0">
                <a:latin typeface="Times New Roman"/>
                <a:cs typeface="Times New Roman"/>
              </a:rPr>
              <a:t>sia benedetto, Yahweh,  che </a:t>
            </a:r>
            <a:r>
              <a:rPr sz="1200" dirty="0">
                <a:latin typeface="Times New Roman"/>
                <a:cs typeface="Times New Roman"/>
              </a:rPr>
              <a:t>benedici il tuo popolo </a:t>
            </a:r>
            <a:r>
              <a:rPr sz="1200" spc="-5" dirty="0">
                <a:latin typeface="Times New Roman"/>
                <a:cs typeface="Times New Roman"/>
              </a:rPr>
              <a:t>Israele con </a:t>
            </a:r>
            <a:r>
              <a:rPr sz="1200" dirty="0">
                <a:latin typeface="Times New Roman"/>
                <a:cs typeface="Times New Roman"/>
              </a:rPr>
              <a:t>la pace.” </a:t>
            </a:r>
            <a:r>
              <a:rPr sz="1200" spc="-5" dirty="0">
                <a:latin typeface="Times New Roman"/>
                <a:cs typeface="Times New Roman"/>
              </a:rPr>
              <a:t>L’assemblea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guardava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mentre recitava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benedizioni. Dopo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benedizioni egli fece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ufficiale appropriata alla circostanza,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questa </a:t>
            </a:r>
            <a:r>
              <a:rPr sz="1200" dirty="0">
                <a:latin typeface="Times New Roman"/>
                <a:cs typeface="Times New Roman"/>
              </a:rPr>
              <a:t>terminò, tutta </a:t>
            </a:r>
            <a:r>
              <a:rPr sz="1200" spc="-5" dirty="0">
                <a:latin typeface="Times New Roman"/>
                <a:cs typeface="Times New Roman"/>
              </a:rPr>
              <a:t>l’assemblea si </a:t>
            </a:r>
            <a:r>
              <a:rPr sz="1200" dirty="0">
                <a:latin typeface="Times New Roman"/>
                <a:cs typeface="Times New Roman"/>
              </a:rPr>
              <a:t>unì nel  dire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(1685.6) 150:8.8 </a:t>
            </a:r>
            <a:r>
              <a:rPr sz="1200" dirty="0">
                <a:latin typeface="Times New Roman"/>
                <a:cs typeface="Times New Roman"/>
              </a:rPr>
              <a:t>Poi il </a:t>
            </a:r>
            <a:r>
              <a:rPr sz="1200" spc="-5" dirty="0">
                <a:latin typeface="Times New Roman"/>
                <a:cs typeface="Times New Roman"/>
              </a:rPr>
              <a:t>cazan andò verso l’arca </a:t>
            </a:r>
            <a:r>
              <a:rPr sz="1200" dirty="0">
                <a:latin typeface="Times New Roman"/>
                <a:cs typeface="Times New Roman"/>
              </a:rPr>
              <a:t>e ne </a:t>
            </a:r>
            <a:r>
              <a:rPr sz="1200" spc="-5" dirty="0">
                <a:latin typeface="Times New Roman"/>
                <a:cs typeface="Times New Roman"/>
              </a:rPr>
              <a:t>tolse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rotolo che </a:t>
            </a:r>
            <a:r>
              <a:rPr sz="1200" dirty="0">
                <a:latin typeface="Times New Roman"/>
                <a:cs typeface="Times New Roman"/>
              </a:rPr>
              <a:t>diede a </a:t>
            </a:r>
            <a:r>
              <a:rPr sz="1200" spc="-5" dirty="0">
                <a:latin typeface="Times New Roman"/>
                <a:cs typeface="Times New Roman"/>
              </a:rPr>
              <a:t>Gesù perché leggesse </a:t>
            </a:r>
            <a:r>
              <a:rPr sz="1200" dirty="0">
                <a:latin typeface="Times New Roman"/>
                <a:cs typeface="Times New Roman"/>
              </a:rPr>
              <a:t>la lettura </a:t>
            </a:r>
            <a:r>
              <a:rPr sz="1200" spc="-5" dirty="0">
                <a:latin typeface="Times New Roman"/>
                <a:cs typeface="Times New Roman"/>
              </a:rPr>
              <a:t>delle Scritture.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abitudine chiamare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a leggere ciascuna non meno di tre versetti </a:t>
            </a:r>
            <a:r>
              <a:rPr sz="1200" spc="-5" dirty="0">
                <a:latin typeface="Times New Roman"/>
                <a:cs typeface="Times New Roman"/>
              </a:rPr>
              <a:t>dalla legge,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tralasciata affinché </a:t>
            </a:r>
            <a:r>
              <a:rPr sz="1200" dirty="0">
                <a:latin typeface="Times New Roman"/>
                <a:cs typeface="Times New Roman"/>
              </a:rPr>
              <a:t>il visitatore </a:t>
            </a:r>
            <a:r>
              <a:rPr sz="1200" spc="-5" dirty="0">
                <a:latin typeface="Times New Roman"/>
                <a:cs typeface="Times New Roman"/>
              </a:rPr>
              <a:t>leggesse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lettura di </a:t>
            </a:r>
            <a:r>
              <a:rPr sz="1200" spc="-5" dirty="0">
                <a:latin typeface="Times New Roman"/>
                <a:cs typeface="Times New Roman"/>
              </a:rPr>
              <a:t>propria scelta. Gesù, </a:t>
            </a:r>
            <a:r>
              <a:rPr sz="1200" dirty="0">
                <a:latin typeface="Times New Roman"/>
                <a:cs typeface="Times New Roman"/>
              </a:rPr>
              <a:t>preso il rotolo,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leggere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Deuteronomio: </a:t>
            </a:r>
            <a:r>
              <a:rPr sz="1200" dirty="0">
                <a:latin typeface="Times New Roman"/>
                <a:cs typeface="Times New Roman"/>
              </a:rPr>
              <a:t>“Perché </a:t>
            </a:r>
            <a:r>
              <a:rPr sz="1200" spc="-5" dirty="0">
                <a:latin typeface="Times New Roman"/>
                <a:cs typeface="Times New Roman"/>
              </a:rPr>
              <a:t>questo comandamento </a:t>
            </a:r>
            <a:r>
              <a:rPr sz="1200" dirty="0">
                <a:latin typeface="Times New Roman"/>
                <a:cs typeface="Times New Roman"/>
              </a:rPr>
              <a:t>che ti do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non ti è </a:t>
            </a:r>
            <a:r>
              <a:rPr sz="1200" spc="-5" dirty="0">
                <a:latin typeface="Times New Roman"/>
                <a:cs typeface="Times New Roman"/>
              </a:rPr>
              <a:t>ignoto, </a:t>
            </a:r>
            <a:r>
              <a:rPr sz="1200" dirty="0">
                <a:latin typeface="Times New Roman"/>
                <a:cs typeface="Times New Roman"/>
              </a:rPr>
              <a:t>né è </a:t>
            </a:r>
            <a:r>
              <a:rPr sz="1200" spc="-5" dirty="0">
                <a:latin typeface="Times New Roman"/>
                <a:cs typeface="Times New Roman"/>
              </a:rPr>
              <a:t>lontano. </a:t>
            </a:r>
            <a:r>
              <a:rPr sz="1200" dirty="0">
                <a:latin typeface="Times New Roman"/>
                <a:cs typeface="Times New Roman"/>
              </a:rPr>
              <a:t>Non è in cielo,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 diresti: chi  </a:t>
            </a:r>
            <a:r>
              <a:rPr sz="1200" spc="-5" dirty="0">
                <a:latin typeface="Times New Roman"/>
                <a:cs typeface="Times New Roman"/>
              </a:rPr>
              <a:t>salirà per </a:t>
            </a:r>
            <a:r>
              <a:rPr sz="1200" dirty="0">
                <a:latin typeface="Times New Roman"/>
                <a:cs typeface="Times New Roman"/>
              </a:rPr>
              <a:t>noi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ce lo </a:t>
            </a:r>
            <a:r>
              <a:rPr sz="1200" spc="-5" dirty="0">
                <a:latin typeface="Times New Roman"/>
                <a:cs typeface="Times New Roman"/>
              </a:rPr>
              <a:t>riporterà affinché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ascoltarlo </a:t>
            </a:r>
            <a:r>
              <a:rPr sz="1200" dirty="0">
                <a:latin typeface="Times New Roman"/>
                <a:cs typeface="Times New Roman"/>
              </a:rPr>
              <a:t>e metterlo in </a:t>
            </a:r>
            <a:r>
              <a:rPr sz="1200" spc="-5" dirty="0">
                <a:latin typeface="Times New Roman"/>
                <a:cs typeface="Times New Roman"/>
              </a:rPr>
              <a:t>pratica? Né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 mare, </a:t>
            </a:r>
            <a:r>
              <a:rPr sz="1200" dirty="0">
                <a:latin typeface="Times New Roman"/>
                <a:cs typeface="Times New Roman"/>
              </a:rPr>
              <a:t>perché tu diresti: chi  </a:t>
            </a:r>
            <a:r>
              <a:rPr sz="1200" spc="-5" dirty="0">
                <a:latin typeface="Times New Roman"/>
                <a:cs typeface="Times New Roman"/>
              </a:rPr>
              <a:t>attraverserà </a:t>
            </a:r>
            <a:r>
              <a:rPr sz="1200" dirty="0">
                <a:latin typeface="Times New Roman"/>
                <a:cs typeface="Times New Roman"/>
              </a:rPr>
              <a:t>il mare </a:t>
            </a:r>
            <a:r>
              <a:rPr sz="1200" spc="-5" dirty="0">
                <a:latin typeface="Times New Roman"/>
                <a:cs typeface="Times New Roman"/>
              </a:rPr>
              <a:t>per portarci </a:t>
            </a:r>
            <a:r>
              <a:rPr sz="1200" dirty="0">
                <a:latin typeface="Times New Roman"/>
                <a:cs typeface="Times New Roman"/>
              </a:rPr>
              <a:t>il comandamento </a:t>
            </a:r>
            <a:r>
              <a:rPr sz="1200" spc="-5" dirty="0">
                <a:latin typeface="Times New Roman"/>
                <a:cs typeface="Times New Roman"/>
              </a:rPr>
              <a:t>affinché possiamo </a:t>
            </a:r>
            <a:r>
              <a:rPr sz="1200" dirty="0">
                <a:latin typeface="Times New Roman"/>
                <a:cs typeface="Times New Roman"/>
              </a:rPr>
              <a:t>ascoltarlo e </a:t>
            </a:r>
            <a:r>
              <a:rPr sz="1200" spc="-5" dirty="0">
                <a:latin typeface="Times New Roman"/>
                <a:cs typeface="Times New Roman"/>
              </a:rPr>
              <a:t>metterlo </a:t>
            </a:r>
            <a:r>
              <a:rPr sz="1200" dirty="0">
                <a:latin typeface="Times New Roman"/>
                <a:cs typeface="Times New Roman"/>
              </a:rPr>
              <a:t>in pratica? </a:t>
            </a:r>
            <a:r>
              <a:rPr sz="1200" spc="-5" dirty="0">
                <a:latin typeface="Times New Roman"/>
                <a:cs typeface="Times New Roman"/>
              </a:rPr>
              <a:t>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vita è molto  vicina a te, </a:t>
            </a:r>
            <a:r>
              <a:rPr sz="1200" spc="-5" dirty="0">
                <a:latin typeface="Times New Roman"/>
                <a:cs typeface="Times New Roman"/>
              </a:rPr>
              <a:t>anche 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nel tuo </a:t>
            </a:r>
            <a:r>
              <a:rPr sz="1200" spc="-5" dirty="0">
                <a:latin typeface="Times New Roman"/>
                <a:cs typeface="Times New Roman"/>
              </a:rPr>
              <a:t>cuore, perché </a:t>
            </a:r>
            <a:r>
              <a:rPr sz="1200" dirty="0">
                <a:latin typeface="Times New Roman"/>
                <a:cs typeface="Times New Roman"/>
              </a:rPr>
              <a:t>tu possa conoscerla e </a:t>
            </a:r>
            <a:r>
              <a:rPr sz="1200" spc="-5" dirty="0">
                <a:latin typeface="Times New Roman"/>
                <a:cs typeface="Times New Roman"/>
              </a:rPr>
              <a:t>obbedirgli.”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(1686.1) 150:8.9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Legge, egli </a:t>
            </a:r>
            <a:r>
              <a:rPr sz="1200" dirty="0">
                <a:latin typeface="Times New Roman"/>
                <a:cs typeface="Times New Roman"/>
              </a:rPr>
              <a:t>cominciò a leggere da </a:t>
            </a:r>
            <a:r>
              <a:rPr sz="1200" spc="-5" dirty="0">
                <a:latin typeface="Times New Roman"/>
                <a:cs typeface="Times New Roman"/>
              </a:rPr>
              <a:t>Isaia: </a:t>
            </a:r>
            <a:r>
              <a:rPr sz="1200" dirty="0">
                <a:latin typeface="Times New Roman"/>
                <a:cs typeface="Times New Roman"/>
              </a:rPr>
              <a:t>“Lo </a:t>
            </a:r>
            <a:r>
              <a:rPr sz="1200" spc="-5" dirty="0">
                <a:latin typeface="Times New Roman"/>
                <a:cs typeface="Times New Roman"/>
              </a:rPr>
              <a:t>spirito del Signore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me, </a:t>
            </a:r>
            <a:r>
              <a:rPr sz="1200" spc="-5" dirty="0">
                <a:latin typeface="Times New Roman"/>
                <a:cs typeface="Times New Roman"/>
              </a:rPr>
              <a:t>perché  egli </a:t>
            </a:r>
            <a:r>
              <a:rPr sz="1200" dirty="0">
                <a:latin typeface="Times New Roman"/>
                <a:cs typeface="Times New Roman"/>
              </a:rPr>
              <a:t>mi ha unto per predicare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ai poveri. Egli </a:t>
            </a:r>
            <a:r>
              <a:rPr sz="1200" dirty="0">
                <a:latin typeface="Times New Roman"/>
                <a:cs typeface="Times New Roman"/>
              </a:rPr>
              <a:t>mi ha mandato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liberazione </a:t>
            </a:r>
            <a:r>
              <a:rPr sz="1200" spc="-5" dirty="0">
                <a:latin typeface="Times New Roman"/>
                <a:cs typeface="Times New Roman"/>
              </a:rPr>
              <a:t>ai prigionieri </a:t>
            </a:r>
            <a:r>
              <a:rPr sz="1200" dirty="0">
                <a:latin typeface="Times New Roman"/>
                <a:cs typeface="Times New Roman"/>
              </a:rPr>
              <a:t>e il recupero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ai ciechi, </a:t>
            </a:r>
            <a:r>
              <a:rPr sz="1200" dirty="0">
                <a:latin typeface="Times New Roman"/>
                <a:cs typeface="Times New Roman"/>
              </a:rPr>
              <a:t>a mettere in </a:t>
            </a:r>
            <a:r>
              <a:rPr sz="1200" spc="-5" dirty="0">
                <a:latin typeface="Times New Roman"/>
                <a:cs typeface="Times New Roman"/>
              </a:rPr>
              <a:t>libertà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oppressi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proclamare l’anno </a:t>
            </a:r>
            <a:r>
              <a:rPr sz="1200" dirty="0">
                <a:latin typeface="Times New Roman"/>
                <a:cs typeface="Times New Roman"/>
              </a:rPr>
              <a:t>del favore 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Signore.”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24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5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(1686.2) 150:8.10 </a:t>
            </a:r>
            <a:r>
              <a:rPr sz="1200" spc="-5" dirty="0">
                <a:latin typeface="Times New Roman"/>
                <a:cs typeface="Times New Roman"/>
              </a:rPr>
              <a:t>Gesù chiuse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libro 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averlo </a:t>
            </a:r>
            <a:r>
              <a:rPr sz="1200" dirty="0">
                <a:latin typeface="Times New Roman"/>
                <a:cs typeface="Times New Roman"/>
              </a:rPr>
              <a:t>restituito al </a:t>
            </a:r>
            <a:r>
              <a:rPr sz="1200" spc="-5" dirty="0">
                <a:latin typeface="Times New Roman"/>
                <a:cs typeface="Times New Roman"/>
              </a:rPr>
              <a:t>capo della sinagoga, si </a:t>
            </a:r>
            <a:r>
              <a:rPr sz="1200" dirty="0">
                <a:latin typeface="Times New Roman"/>
                <a:cs typeface="Times New Roman"/>
              </a:rPr>
              <a:t>sedette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iniziò a </a:t>
            </a:r>
            <a:r>
              <a:rPr sz="1200" spc="-5" dirty="0">
                <a:latin typeface="Times New Roman"/>
                <a:cs typeface="Times New Roman"/>
              </a:rPr>
              <a:t>parlare al </a:t>
            </a:r>
            <a:r>
              <a:rPr sz="1200" dirty="0">
                <a:latin typeface="Times New Roman"/>
                <a:cs typeface="Times New Roman"/>
              </a:rPr>
              <a:t>popolo. </a:t>
            </a:r>
            <a:r>
              <a:rPr sz="1200" spc="-5" dirty="0">
                <a:latin typeface="Times New Roman"/>
                <a:cs typeface="Times New Roman"/>
              </a:rPr>
              <a:t>Egli  cominciò dicendo: “Oggi queste Scritture sono </a:t>
            </a:r>
            <a:r>
              <a:rPr sz="1200" dirty="0">
                <a:latin typeface="Times New Roman"/>
                <a:cs typeface="Times New Roman"/>
              </a:rPr>
              <a:t>compiute.” Poi </a:t>
            </a:r>
            <a:r>
              <a:rPr sz="1200" spc="-5" dirty="0">
                <a:latin typeface="Times New Roman"/>
                <a:cs typeface="Times New Roman"/>
              </a:rPr>
              <a:t>Gesù parlò per circa quindici </a:t>
            </a:r>
            <a:r>
              <a:rPr sz="1200" dirty="0">
                <a:latin typeface="Times New Roman"/>
                <a:cs typeface="Times New Roman"/>
              </a:rPr>
              <a:t>minuti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“I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discorso piacque </a:t>
            </a:r>
            <a:r>
              <a:rPr sz="1200" dirty="0">
                <a:latin typeface="Times New Roman"/>
                <a:cs typeface="Times New Roman"/>
              </a:rPr>
              <a:t>a molte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meravigliarono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(1686.3) 150:8.11 </a:t>
            </a:r>
            <a:r>
              <a:rPr sz="1200" spc="-5" dirty="0">
                <a:latin typeface="Times New Roman"/>
                <a:cs typeface="Times New Roman"/>
              </a:rPr>
              <a:t>Era costume nella sinagoga,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conclusione del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ufficiale, che </a:t>
            </a:r>
            <a:r>
              <a:rPr sz="1200" dirty="0">
                <a:latin typeface="Times New Roman"/>
                <a:cs typeface="Times New Roman"/>
              </a:rPr>
              <a:t>l’oratore </a:t>
            </a:r>
            <a:r>
              <a:rPr sz="1200" spc="-5" dirty="0">
                <a:latin typeface="Times New Roman"/>
                <a:cs typeface="Times New Roman"/>
              </a:rPr>
              <a:t>si fermasse </a:t>
            </a:r>
            <a:r>
              <a:rPr sz="1200" dirty="0">
                <a:latin typeface="Times New Roman"/>
                <a:cs typeface="Times New Roman"/>
              </a:rPr>
              <a:t>in modo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 </a:t>
            </a:r>
            <a:r>
              <a:rPr sz="1200" spc="-5" dirty="0">
                <a:latin typeface="Times New Roman"/>
                <a:cs typeface="Times New Roman"/>
              </a:rPr>
              <a:t>interessate </a:t>
            </a:r>
            <a:r>
              <a:rPr sz="1200" dirty="0">
                <a:latin typeface="Times New Roman"/>
                <a:cs typeface="Times New Roman"/>
              </a:rPr>
              <a:t>potessero </a:t>
            </a:r>
            <a:r>
              <a:rPr sz="1200" spc="-5" dirty="0">
                <a:latin typeface="Times New Roman"/>
                <a:cs typeface="Times New Roman"/>
              </a:rPr>
              <a:t>porgli delle </a:t>
            </a:r>
            <a:r>
              <a:rPr sz="1200" dirty="0">
                <a:latin typeface="Times New Roman"/>
                <a:cs typeface="Times New Roman"/>
              </a:rPr>
              <a:t>domande. </a:t>
            </a:r>
            <a:r>
              <a:rPr sz="1200" spc="-5" dirty="0">
                <a:latin typeface="Times New Roman"/>
                <a:cs typeface="Times New Roman"/>
              </a:rPr>
              <a:t>Di conseguenza, questo sabato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Gesù scese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folla che si </a:t>
            </a:r>
            <a:r>
              <a:rPr sz="1200" dirty="0">
                <a:latin typeface="Times New Roman"/>
                <a:cs typeface="Times New Roman"/>
              </a:rPr>
              <a:t>spingeva </a:t>
            </a:r>
            <a:r>
              <a:rPr sz="1200" spc="5" dirty="0">
                <a:latin typeface="Times New Roman"/>
                <a:cs typeface="Times New Roman"/>
              </a:rPr>
              <a:t>avanti </a:t>
            </a:r>
            <a:r>
              <a:rPr sz="1200" spc="-5" dirty="0">
                <a:latin typeface="Times New Roman"/>
                <a:cs typeface="Times New Roman"/>
              </a:rPr>
              <a:t>per  interrogarlo.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gruppo </a:t>
            </a:r>
            <a:r>
              <a:rPr sz="1200" spc="-5" dirty="0">
                <a:latin typeface="Times New Roman"/>
                <a:cs typeface="Times New Roman"/>
              </a:rPr>
              <a:t>si trovavano </a:t>
            </a:r>
            <a:r>
              <a:rPr sz="1200" dirty="0">
                <a:latin typeface="Times New Roman"/>
                <a:cs typeface="Times New Roman"/>
              </a:rPr>
              <a:t>molti individui turbolenti che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seminare </a:t>
            </a:r>
            <a:r>
              <a:rPr sz="1200" dirty="0">
                <a:latin typeface="Times New Roman"/>
                <a:cs typeface="Times New Roman"/>
              </a:rPr>
              <a:t>zizzania, </a:t>
            </a:r>
            <a:r>
              <a:rPr sz="1200" spc="-5" dirty="0">
                <a:latin typeface="Times New Roman"/>
                <a:cs typeface="Times New Roman"/>
              </a:rPr>
              <a:t>mentre ai margini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folla circolavano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bassa lega che erano stati ingaggiati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ed  evangelisti che erano </a:t>
            </a:r>
            <a:r>
              <a:rPr sz="1200" dirty="0">
                <a:latin typeface="Times New Roman"/>
                <a:cs typeface="Times New Roman"/>
              </a:rPr>
              <a:t>rimasti </a:t>
            </a:r>
            <a:r>
              <a:rPr sz="1200" spc="-5" dirty="0">
                <a:latin typeface="Times New Roman"/>
                <a:cs typeface="Times New Roman"/>
              </a:rPr>
              <a:t>fuori entrarono </a:t>
            </a:r>
            <a:r>
              <a:rPr sz="1200" dirty="0">
                <a:latin typeface="Times New Roman"/>
                <a:cs typeface="Times New Roman"/>
              </a:rPr>
              <a:t>ora nella sinagoga e non tardarono </a:t>
            </a:r>
            <a:r>
              <a:rPr sz="1200" spc="-5" dirty="0">
                <a:latin typeface="Times New Roman"/>
                <a:cs typeface="Times New Roman"/>
              </a:rPr>
              <a:t>ad accorgersi che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scoppiare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disordini. </a:t>
            </a:r>
            <a:r>
              <a:rPr sz="1200" spc="-5" dirty="0">
                <a:latin typeface="Times New Roman"/>
                <a:cs typeface="Times New Roman"/>
              </a:rPr>
              <a:t>Essi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via il Maestro, 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volle andare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Il ripudio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Nazaret</a:t>
            </a:r>
            <a:endParaRPr sz="1600">
              <a:latin typeface="Times New Roman"/>
              <a:cs typeface="Times New Roman"/>
            </a:endParaRPr>
          </a:p>
          <a:p>
            <a:pPr marL="76200" marR="946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(1686.4) 150:9.1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circondato </a:t>
            </a:r>
            <a:r>
              <a:rPr sz="1200" dirty="0">
                <a:latin typeface="Times New Roman"/>
                <a:cs typeface="Times New Roman"/>
              </a:rPr>
              <a:t>nella sinagoga da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folla di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 e da un piccolo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suoi </a:t>
            </a:r>
            <a:r>
              <a:rPr sz="1200" spc="-5" dirty="0">
                <a:latin typeface="Times New Roman"/>
                <a:cs typeface="Times New Roman"/>
              </a:rPr>
              <a:t>discepoli, ed 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domande </a:t>
            </a:r>
            <a:r>
              <a:rPr sz="1200" spc="-5" dirty="0">
                <a:latin typeface="Times New Roman"/>
                <a:cs typeface="Times New Roman"/>
              </a:rPr>
              <a:t>sgarbate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cattive </a:t>
            </a:r>
            <a:r>
              <a:rPr sz="1200" spc="-5" dirty="0">
                <a:latin typeface="Times New Roman"/>
                <a:cs typeface="Times New Roman"/>
              </a:rPr>
              <a:t>canzonature </a:t>
            </a:r>
            <a:r>
              <a:rPr sz="1200" dirty="0">
                <a:latin typeface="Times New Roman"/>
                <a:cs typeface="Times New Roman"/>
              </a:rPr>
              <a:t>rimarcò un po’ </a:t>
            </a:r>
            <a:r>
              <a:rPr sz="1200" spc="-5" dirty="0">
                <a:latin typeface="Times New Roman"/>
                <a:cs typeface="Times New Roman"/>
              </a:rPr>
              <a:t>spiritosamente: “Sì,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Giuseppe;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carpentiere, </a:t>
            </a:r>
            <a:r>
              <a:rPr sz="1200" dirty="0">
                <a:latin typeface="Times New Roman"/>
                <a:cs typeface="Times New Roman"/>
              </a:rPr>
              <a:t>e non sono </a:t>
            </a:r>
            <a:r>
              <a:rPr sz="1200" spc="-5" dirty="0">
                <a:latin typeface="Times New Roman"/>
                <a:cs typeface="Times New Roman"/>
              </a:rPr>
              <a:t>sorpreso che </a:t>
            </a:r>
            <a:r>
              <a:rPr sz="1200" dirty="0">
                <a:latin typeface="Times New Roman"/>
                <a:cs typeface="Times New Roman"/>
              </a:rPr>
              <a:t>mi ricordiate il proverbio: </a:t>
            </a:r>
            <a:r>
              <a:rPr sz="1200" spc="-5" dirty="0">
                <a:latin typeface="Times New Roman"/>
                <a:cs typeface="Times New Roman"/>
              </a:rPr>
              <a:t>‘Medico guarisci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stesso’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sfidiate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avete sentito 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Cafarnao; </a:t>
            </a:r>
            <a:r>
              <a:rPr sz="1200" dirty="0">
                <a:latin typeface="Times New Roman"/>
                <a:cs typeface="Times New Roman"/>
              </a:rPr>
              <a:t>ma io vi prendo a testimoni che anche 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dichiarano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‘un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onore,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patria e tra la </a:t>
            </a:r>
            <a:r>
              <a:rPr sz="1200" spc="-5" dirty="0">
                <a:latin typeface="Times New Roman"/>
                <a:cs typeface="Times New Roman"/>
              </a:rPr>
              <a:t>sua gente.’</a:t>
            </a:r>
            <a:r>
              <a:rPr sz="1200" dirty="0">
                <a:latin typeface="Times New Roman"/>
                <a:cs typeface="Times New Roman"/>
              </a:rPr>
              <a:t> 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(1686.5) 150:9.2 </a:t>
            </a:r>
            <a:r>
              <a:rPr sz="1200" spc="-5" dirty="0">
                <a:latin typeface="Times New Roman"/>
                <a:cs typeface="Times New Roman"/>
              </a:rPr>
              <a:t>Ma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spintoni, </a:t>
            </a:r>
            <a:r>
              <a:rPr sz="1200" dirty="0">
                <a:latin typeface="Times New Roman"/>
                <a:cs typeface="Times New Roman"/>
              </a:rPr>
              <a:t>puntando un dito </a:t>
            </a:r>
            <a:r>
              <a:rPr sz="1200" spc="-5" dirty="0">
                <a:latin typeface="Times New Roman"/>
                <a:cs typeface="Times New Roman"/>
              </a:rPr>
              <a:t>accusatore </a:t>
            </a:r>
            <a:r>
              <a:rPr sz="1200" dirty="0">
                <a:latin typeface="Times New Roman"/>
                <a:cs typeface="Times New Roman"/>
              </a:rPr>
              <a:t>verso di lui, e </a:t>
            </a:r>
            <a:r>
              <a:rPr sz="1200" spc="-5" dirty="0">
                <a:latin typeface="Times New Roman"/>
                <a:cs typeface="Times New Roman"/>
              </a:rPr>
              <a:t>dissero: “Tu credi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migliore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Nazaret;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sei allontanato </a:t>
            </a:r>
            <a:r>
              <a:rPr sz="1200" dirty="0">
                <a:latin typeface="Times New Roman"/>
                <a:cs typeface="Times New Roman"/>
              </a:rPr>
              <a:t>da noi, ma tuo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operaio </a:t>
            </a:r>
            <a:r>
              <a:rPr sz="1200" dirty="0">
                <a:latin typeface="Times New Roman"/>
                <a:cs typeface="Times New Roman"/>
              </a:rPr>
              <a:t>comune e le tue sorelle vivono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tra di noi. </a:t>
            </a:r>
            <a:r>
              <a:rPr sz="1200" spc="-5" dirty="0">
                <a:latin typeface="Times New Roman"/>
                <a:cs typeface="Times New Roman"/>
              </a:rPr>
              <a:t>Conosciamo 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madre, Maria. Dove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essi oggi? Sentiamo grandi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te, ma notiamo che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tuo ritorno non </a:t>
            </a:r>
            <a:r>
              <a:rPr sz="1200" spc="-5" dirty="0">
                <a:latin typeface="Times New Roman"/>
                <a:cs typeface="Times New Roman"/>
              </a:rPr>
              <a:t>compi dei prodigi.”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rispose loro: </a:t>
            </a:r>
            <a:r>
              <a:rPr sz="1200" spc="-5" dirty="0">
                <a:latin typeface="Times New Roman"/>
                <a:cs typeface="Times New Roman"/>
              </a:rPr>
              <a:t>“Io 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che abita nella città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sono cresciuto, </a:t>
            </a:r>
            <a:r>
              <a:rPr sz="1200" dirty="0">
                <a:latin typeface="Times New Roman"/>
                <a:cs typeface="Times New Roman"/>
              </a:rPr>
              <a:t>e mi </a:t>
            </a:r>
            <a:r>
              <a:rPr sz="1200" spc="-5" dirty="0">
                <a:latin typeface="Times New Roman"/>
                <a:cs typeface="Times New Roman"/>
              </a:rPr>
              <a:t>rallegrerei </a:t>
            </a:r>
            <a:r>
              <a:rPr sz="1200" dirty="0">
                <a:latin typeface="Times New Roman"/>
                <a:cs typeface="Times New Roman"/>
              </a:rPr>
              <a:t>di vedervi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959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9812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delle opere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trasformazioni </a:t>
            </a:r>
            <a:r>
              <a:rPr sz="1200" spc="-5" dirty="0">
                <a:latin typeface="Times New Roman"/>
                <a:cs typeface="Times New Roman"/>
              </a:rPr>
              <a:t>della grazia </a:t>
            </a:r>
            <a:r>
              <a:rPr sz="1200" dirty="0">
                <a:latin typeface="Times New Roman"/>
                <a:cs typeface="Times New Roman"/>
              </a:rPr>
              <a:t>sono compiute in </a:t>
            </a:r>
            <a:r>
              <a:rPr sz="1200" spc="-5" dirty="0">
                <a:latin typeface="Times New Roman"/>
                <a:cs typeface="Times New Roman"/>
              </a:rPr>
              <a:t>risposta alla </a:t>
            </a:r>
            <a:r>
              <a:rPr sz="1200" spc="5" dirty="0">
                <a:latin typeface="Times New Roman"/>
                <a:cs typeface="Times New Roman"/>
              </a:rPr>
              <a:t>fede  </a:t>
            </a:r>
            <a:r>
              <a:rPr sz="1200" dirty="0">
                <a:latin typeface="Times New Roman"/>
                <a:cs typeface="Times New Roman"/>
              </a:rPr>
              <a:t>vivente 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5" dirty="0">
                <a:latin typeface="Times New Roman"/>
                <a:cs typeface="Times New Roman"/>
              </a:rPr>
              <a:t> beneficiari.”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4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(1686.6) 150:9.3 </a:t>
            </a:r>
            <a:r>
              <a:rPr sz="1200" spc="-5" dirty="0">
                <a:latin typeface="Times New Roman"/>
                <a:cs typeface="Times New Roman"/>
              </a:rPr>
              <a:t>Gesù avrebbe benevolmente </a:t>
            </a:r>
            <a:r>
              <a:rPr sz="1200" dirty="0">
                <a:latin typeface="Times New Roman"/>
                <a:cs typeface="Times New Roman"/>
              </a:rPr>
              <a:t>tenuto a </a:t>
            </a:r>
            <a:r>
              <a:rPr sz="1200" spc="-5" dirty="0">
                <a:latin typeface="Times New Roman"/>
                <a:cs typeface="Times New Roman"/>
              </a:rPr>
              <a:t>freno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disarmato efficacemente anche </a:t>
            </a:r>
            <a:r>
              <a:rPr sz="1200" dirty="0">
                <a:latin typeface="Times New Roman"/>
                <a:cs typeface="Times New Roman"/>
              </a:rPr>
              <a:t>i suoi violenti nemici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 stato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errore tattico </a:t>
            </a:r>
            <a:r>
              <a:rPr sz="1200" dirty="0">
                <a:latin typeface="Times New Roman"/>
                <a:cs typeface="Times New Roman"/>
              </a:rPr>
              <a:t>di uno dei </a:t>
            </a:r>
            <a:r>
              <a:rPr sz="1200" spc="-5" dirty="0">
                <a:latin typeface="Times New Roman"/>
                <a:cs typeface="Times New Roman"/>
              </a:rPr>
              <a:t>suoi apostoli,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con l’aiuto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Naor,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giovani </a:t>
            </a:r>
            <a:r>
              <a:rPr sz="1200" dirty="0">
                <a:latin typeface="Times New Roman"/>
                <a:cs typeface="Times New Roman"/>
              </a:rPr>
              <a:t>evangelisti, aveva  riunito </a:t>
            </a:r>
            <a:r>
              <a:rPr sz="1200" spc="-5" dirty="0">
                <a:latin typeface="Times New Roman"/>
                <a:cs typeface="Times New Roman"/>
              </a:rPr>
              <a:t>nel frattempo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folla,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assumendo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bellicoso intimò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nemici </a:t>
            </a:r>
            <a:r>
              <a:rPr sz="1200" spc="-5" dirty="0">
                <a:latin typeface="Times New Roman"/>
                <a:cs typeface="Times New Roman"/>
              </a:rPr>
              <a:t>del Maestro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andarsene. Gesù aveva insegnato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risposta gentile distoglie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collera, </a:t>
            </a:r>
            <a:r>
              <a:rPr sz="1200" dirty="0">
                <a:latin typeface="Times New Roman"/>
                <a:cs typeface="Times New Roman"/>
              </a:rPr>
              <a:t>ma 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 abituati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loro amato </a:t>
            </a:r>
            <a:r>
              <a:rPr sz="1200" spc="-5" dirty="0">
                <a:latin typeface="Times New Roman"/>
                <a:cs typeface="Times New Roman"/>
              </a:rPr>
              <a:t>istruttore, che essi chiamavano così </a:t>
            </a:r>
            <a:r>
              <a:rPr sz="1200" dirty="0">
                <a:latin typeface="Times New Roman"/>
                <a:cs typeface="Times New Roman"/>
              </a:rPr>
              <a:t>volentieri </a:t>
            </a:r>
            <a:r>
              <a:rPr sz="1200" spc="-5" dirty="0">
                <a:latin typeface="Times New Roman"/>
                <a:cs typeface="Times New Roman"/>
              </a:rPr>
              <a:t>Maestro, trattato </a:t>
            </a:r>
            <a:r>
              <a:rPr sz="1200" dirty="0">
                <a:latin typeface="Times New Roman"/>
                <a:cs typeface="Times New Roman"/>
              </a:rPr>
              <a:t>con tanta </a:t>
            </a:r>
            <a:r>
              <a:rPr sz="1200" spc="-5" dirty="0">
                <a:latin typeface="Times New Roman"/>
                <a:cs typeface="Times New Roman"/>
              </a:rPr>
              <a:t>scortesia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disprezzo.</a:t>
            </a:r>
            <a:endParaRPr sz="1200">
              <a:latin typeface="Times New Roman"/>
              <a:cs typeface="Times New Roman"/>
            </a:endParaRPr>
          </a:p>
          <a:p>
            <a:pPr marL="63500" marR="21018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loro, e </a:t>
            </a:r>
            <a:r>
              <a:rPr sz="1200" spc="-5" dirty="0">
                <a:latin typeface="Times New Roman"/>
                <a:cs typeface="Times New Roman"/>
              </a:rPr>
              <a:t>ritennero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appassionato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veemente </a:t>
            </a:r>
            <a:r>
              <a:rPr sz="1200" dirty="0">
                <a:latin typeface="Times New Roman"/>
                <a:cs typeface="Times New Roman"/>
              </a:rPr>
              <a:t>risentimento, la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cosa non </a:t>
            </a:r>
            <a:r>
              <a:rPr sz="1200" spc="-5" dirty="0">
                <a:latin typeface="Times New Roman"/>
                <a:cs typeface="Times New Roman"/>
              </a:rPr>
              <a:t>fece che  </a:t>
            </a:r>
            <a:r>
              <a:rPr sz="1200" dirty="0">
                <a:latin typeface="Times New Roman"/>
                <a:cs typeface="Times New Roman"/>
              </a:rPr>
              <a:t>suscitare lo spirito di sommossa in questa </a:t>
            </a:r>
            <a:r>
              <a:rPr sz="1200" spc="-5" dirty="0">
                <a:latin typeface="Times New Roman"/>
                <a:cs typeface="Times New Roman"/>
              </a:rPr>
              <a:t>assemblea provocante </a:t>
            </a:r>
            <a:r>
              <a:rPr sz="1200" dirty="0">
                <a:latin typeface="Times New Roman"/>
                <a:cs typeface="Times New Roman"/>
              </a:rPr>
              <a:t>e villana. Così, sotto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mercenari, questi ruffiani  afferrarono Gesù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trascinarono 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verso il bordo di un </a:t>
            </a:r>
            <a:r>
              <a:rPr sz="1200" spc="-5" dirty="0">
                <a:latin typeface="Times New Roman"/>
                <a:cs typeface="Times New Roman"/>
              </a:rPr>
              <a:t>precipizio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collina vicina, con </a:t>
            </a:r>
            <a:r>
              <a:rPr sz="1200" dirty="0">
                <a:latin typeface="Times New Roman"/>
                <a:cs typeface="Times New Roman"/>
              </a:rPr>
              <a:t>l’intenzione di  </a:t>
            </a:r>
            <a:r>
              <a:rPr sz="1200" spc="-5" dirty="0">
                <a:latin typeface="Times New Roman"/>
                <a:cs typeface="Times New Roman"/>
              </a:rPr>
              <a:t>spingerlo </a:t>
            </a:r>
            <a:r>
              <a:rPr sz="1200" dirty="0">
                <a:latin typeface="Times New Roman"/>
                <a:cs typeface="Times New Roman"/>
              </a:rPr>
              <a:t>nel vuoto e </a:t>
            </a:r>
            <a:r>
              <a:rPr sz="1200" spc="-5" dirty="0">
                <a:latin typeface="Times New Roman"/>
                <a:cs typeface="Times New Roman"/>
              </a:rPr>
              <a:t>provocarne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sulle </a:t>
            </a:r>
            <a:r>
              <a:rPr sz="1200" spc="-5" dirty="0">
                <a:latin typeface="Times New Roman"/>
                <a:cs typeface="Times New Roman"/>
              </a:rPr>
              <a:t>rocce sottostanti. Ma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stavano per </a:t>
            </a:r>
            <a:r>
              <a:rPr sz="1200" dirty="0">
                <a:latin typeface="Times New Roman"/>
                <a:cs typeface="Times New Roman"/>
              </a:rPr>
              <a:t>spingerlo </a:t>
            </a:r>
            <a:r>
              <a:rPr sz="1200" spc="-5" dirty="0">
                <a:latin typeface="Times New Roman"/>
                <a:cs typeface="Times New Roman"/>
              </a:rPr>
              <a:t>fuori dal  ciglio, Gesù si girò </a:t>
            </a:r>
            <a:r>
              <a:rPr sz="1200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catturatori </a:t>
            </a:r>
            <a:r>
              <a:rPr sz="1200" dirty="0">
                <a:latin typeface="Times New Roman"/>
                <a:cs typeface="Times New Roman"/>
              </a:rPr>
              <a:t>e ponendosi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incrociò tranquillamente </a:t>
            </a:r>
            <a:r>
              <a:rPr sz="1200" dirty="0">
                <a:latin typeface="Times New Roman"/>
                <a:cs typeface="Times New Roman"/>
              </a:rPr>
              <a:t>le braccia.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nulla, </a:t>
            </a:r>
            <a:r>
              <a:rPr sz="1200" dirty="0">
                <a:latin typeface="Times New Roman"/>
                <a:cs typeface="Times New Roman"/>
              </a:rPr>
              <a:t>ma i suoi </a:t>
            </a:r>
            <a:r>
              <a:rPr sz="1200" spc="-5" dirty="0">
                <a:latin typeface="Times New Roman"/>
                <a:cs typeface="Times New Roman"/>
              </a:rPr>
              <a:t>amici rimasero </a:t>
            </a:r>
            <a:r>
              <a:rPr sz="1200" dirty="0">
                <a:latin typeface="Times New Roman"/>
                <a:cs typeface="Times New Roman"/>
              </a:rPr>
              <a:t>più che sbalorditi quando, </a:t>
            </a:r>
            <a:r>
              <a:rPr sz="1200" spc="-5" dirty="0">
                <a:latin typeface="Times New Roman"/>
                <a:cs typeface="Times New Roman"/>
              </a:rPr>
              <a:t>come egli si mosse per venire </a:t>
            </a:r>
            <a:r>
              <a:rPr sz="1200" dirty="0">
                <a:latin typeface="Times New Roman"/>
                <a:cs typeface="Times New Roman"/>
              </a:rPr>
              <a:t>avanti, la </a:t>
            </a:r>
            <a:r>
              <a:rPr sz="1200" spc="-5" dirty="0">
                <a:latin typeface="Times New Roman"/>
                <a:cs typeface="Times New Roman"/>
              </a:rPr>
              <a:t>folla si scostò </a:t>
            </a:r>
            <a:r>
              <a:rPr sz="1200" dirty="0">
                <a:latin typeface="Times New Roman"/>
                <a:cs typeface="Times New Roman"/>
              </a:rPr>
              <a:t>e lo  </a:t>
            </a:r>
            <a:r>
              <a:rPr sz="1200" spc="-5" dirty="0">
                <a:latin typeface="Times New Roman"/>
                <a:cs typeface="Times New Roman"/>
              </a:rPr>
              <a:t>lasciò passare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molestarlo.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(1687.1) 150:9.4 </a:t>
            </a:r>
            <a:r>
              <a:rPr sz="1200" spc="-5" dirty="0">
                <a:latin typeface="Times New Roman"/>
                <a:cs typeface="Times New Roman"/>
              </a:rPr>
              <a:t>Gesù, seguito dai suoi discepoli, si recò al loro accampamento, </a:t>
            </a:r>
            <a:r>
              <a:rPr sz="1200" dirty="0">
                <a:latin typeface="Times New Roman"/>
                <a:cs typeface="Times New Roman"/>
              </a:rPr>
              <a:t>dove l’intero </a:t>
            </a:r>
            <a:r>
              <a:rPr sz="1200" spc="-5" dirty="0">
                <a:latin typeface="Times New Roman"/>
                <a:cs typeface="Times New Roman"/>
              </a:rPr>
              <a:t>episodio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raccontato.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stessa  essi si prepararono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l’indomani </a:t>
            </a:r>
            <a:r>
              <a:rPr sz="1200" spc="-5" dirty="0">
                <a:latin typeface="Times New Roman"/>
                <a:cs typeface="Times New Roman"/>
              </a:rPr>
              <a:t>mattina presto,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ordinato. Questa fine turbolenta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terzo 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pubblica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effetto rinsavente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Essi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significato  di </a:t>
            </a:r>
            <a:r>
              <a:rPr sz="1200" spc="-5" dirty="0">
                <a:latin typeface="Times New Roman"/>
                <a:cs typeface="Times New Roman"/>
              </a:rPr>
              <a:t>certi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Maestro; si ridestarono al fatto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venuto soltanto </a:t>
            </a:r>
            <a:r>
              <a:rPr sz="1200" dirty="0">
                <a:latin typeface="Times New Roman"/>
                <a:cs typeface="Times New Roman"/>
              </a:rPr>
              <a:t>attraverso molti </a:t>
            </a:r>
            <a:r>
              <a:rPr sz="1200" spc="-5" dirty="0">
                <a:latin typeface="Times New Roman"/>
                <a:cs typeface="Times New Roman"/>
              </a:rPr>
              <a:t>dispiaceri </a:t>
            </a:r>
            <a:r>
              <a:rPr sz="1200" spc="1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amare  delusioni.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8060055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(1687.2) 150:9.5 </a:t>
            </a:r>
            <a:r>
              <a:rPr sz="1200" spc="-5" dirty="0">
                <a:latin typeface="Times New Roman"/>
                <a:cs typeface="Times New Roman"/>
              </a:rPr>
              <a:t>Essi lasciarono Nazaret </a:t>
            </a:r>
            <a:r>
              <a:rPr sz="1200" dirty="0">
                <a:latin typeface="Times New Roman"/>
                <a:cs typeface="Times New Roman"/>
              </a:rPr>
              <a:t>questa domenica </a:t>
            </a:r>
            <a:r>
              <a:rPr sz="1200" spc="-5" dirty="0">
                <a:latin typeface="Times New Roman"/>
                <a:cs typeface="Times New Roman"/>
              </a:rPr>
              <a:t>mattina,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viaggiando per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differenti, si </a:t>
            </a:r>
            <a:r>
              <a:rPr sz="1200" dirty="0">
                <a:latin typeface="Times New Roman"/>
                <a:cs typeface="Times New Roman"/>
              </a:rPr>
              <a:t>ritrovarono infine 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10 </a:t>
            </a:r>
            <a:r>
              <a:rPr sz="1200" spc="-5" dirty="0">
                <a:latin typeface="Times New Roman"/>
                <a:cs typeface="Times New Roman"/>
              </a:rPr>
              <a:t>marzo. Essi si riunirono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sereno e </a:t>
            </a:r>
            <a:r>
              <a:rPr sz="1200" spc="-5" dirty="0">
                <a:latin typeface="Times New Roman"/>
                <a:cs typeface="Times New Roman"/>
              </a:rPr>
              <a:t>serio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predicatori </a:t>
            </a:r>
            <a:r>
              <a:rPr sz="1200" dirty="0">
                <a:latin typeface="Times New Roman"/>
                <a:cs typeface="Times New Roman"/>
              </a:rPr>
              <a:t>disillusi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 non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banda entusiasta e </a:t>
            </a:r>
            <a:r>
              <a:rPr sz="1200" spc="-5" dirty="0">
                <a:latin typeface="Times New Roman"/>
                <a:cs typeface="Times New Roman"/>
              </a:rPr>
              <a:t>pronta </a:t>
            </a:r>
            <a:r>
              <a:rPr sz="1200" dirty="0">
                <a:latin typeface="Times New Roman"/>
                <a:cs typeface="Times New Roman"/>
              </a:rPr>
              <a:t>a conquistare tutto di </a:t>
            </a:r>
            <a:r>
              <a:rPr sz="1200" spc="-5" dirty="0">
                <a:latin typeface="Times New Roman"/>
                <a:cs typeface="Times New Roman"/>
              </a:rPr>
              <a:t>crociati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trionfanti.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30301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151: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Sosta ed insegnamento in riva al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mare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56575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04139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(1688.1) 151:0.1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10 marzo tutti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d’insegnanti si </a:t>
            </a:r>
            <a:r>
              <a:rPr sz="1200" dirty="0">
                <a:latin typeface="Times New Roman"/>
                <a:cs typeface="Times New Roman"/>
              </a:rPr>
              <a:t>erano riuniti a </a:t>
            </a:r>
            <a:r>
              <a:rPr sz="1200" spc="-5" dirty="0">
                <a:latin typeface="Times New Roman"/>
                <a:cs typeface="Times New Roman"/>
              </a:rPr>
              <a:t>Betsaida. </a:t>
            </a:r>
            <a:r>
              <a:rPr sz="1200" dirty="0">
                <a:latin typeface="Times New Roman"/>
                <a:cs typeface="Times New Roman"/>
              </a:rPr>
              <a:t>Giovedì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e venerdì molti di </a:t>
            </a:r>
            <a:r>
              <a:rPr sz="1200" spc="-5" dirty="0">
                <a:latin typeface="Times New Roman"/>
                <a:cs typeface="Times New Roman"/>
              </a:rPr>
              <a:t>loro  andarono </a:t>
            </a:r>
            <a:r>
              <a:rPr sz="1200" dirty="0">
                <a:latin typeface="Times New Roman"/>
                <a:cs typeface="Times New Roman"/>
              </a:rPr>
              <a:t>a pesca, mentre </a:t>
            </a:r>
            <a:r>
              <a:rPr sz="1200" spc="-5" dirty="0">
                <a:latin typeface="Times New Roman"/>
                <a:cs typeface="Times New Roman"/>
              </a:rPr>
              <a:t>sabato si recarono alla </a:t>
            </a:r>
            <a:r>
              <a:rPr sz="1200" dirty="0">
                <a:latin typeface="Times New Roman"/>
                <a:cs typeface="Times New Roman"/>
              </a:rPr>
              <a:t>sinagoga </a:t>
            </a:r>
            <a:r>
              <a:rPr sz="1200" spc="-5" dirty="0">
                <a:latin typeface="Times New Roman"/>
                <a:cs typeface="Times New Roman"/>
              </a:rPr>
              <a:t>per ascoltare </a:t>
            </a:r>
            <a:r>
              <a:rPr sz="1200" dirty="0">
                <a:latin typeface="Times New Roman"/>
                <a:cs typeface="Times New Roman"/>
              </a:rPr>
              <a:t>un anziano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 parlare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gloria del padre  Abramo. Gesù </a:t>
            </a:r>
            <a:r>
              <a:rPr sz="1200" dirty="0">
                <a:latin typeface="Times New Roman"/>
                <a:cs typeface="Times New Roman"/>
              </a:rPr>
              <a:t>trascorse 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da solo sulle </a:t>
            </a:r>
            <a:r>
              <a:rPr sz="1200" spc="-5" dirty="0">
                <a:latin typeface="Times New Roman"/>
                <a:cs typeface="Times New Roman"/>
              </a:rPr>
              <a:t>colline. Quel sabato </a:t>
            </a:r>
            <a:r>
              <a:rPr sz="1200" dirty="0">
                <a:latin typeface="Times New Roman"/>
                <a:cs typeface="Times New Roman"/>
              </a:rPr>
              <a:t>sera il </a:t>
            </a:r>
            <a:r>
              <a:rPr sz="1200" spc="-5" dirty="0">
                <a:latin typeface="Times New Roman"/>
                <a:cs typeface="Times New Roman"/>
              </a:rPr>
              <a:t>Maestro parlò </a:t>
            </a:r>
            <a:r>
              <a:rPr sz="1200" dirty="0">
                <a:latin typeface="Times New Roman"/>
                <a:cs typeface="Times New Roman"/>
              </a:rPr>
              <a:t>per più di un’ora  </a:t>
            </a:r>
            <a:r>
              <a:rPr sz="1200" spc="-5" dirty="0">
                <a:latin typeface="Times New Roman"/>
                <a:cs typeface="Times New Roman"/>
              </a:rPr>
              <a:t>ai gruppi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ruolo </a:t>
            </a:r>
            <a:r>
              <a:rPr sz="1200" spc="-5" dirty="0">
                <a:latin typeface="Times New Roman"/>
                <a:cs typeface="Times New Roman"/>
              </a:rPr>
              <a:t>dell’avversità ed </a:t>
            </a:r>
            <a:r>
              <a:rPr sz="1200" dirty="0">
                <a:latin typeface="Times New Roman"/>
                <a:cs typeface="Times New Roman"/>
              </a:rPr>
              <a:t>il valore </a:t>
            </a:r>
            <a:r>
              <a:rPr sz="1200" spc="-5" dirty="0">
                <a:latin typeface="Times New Roman"/>
                <a:cs typeface="Times New Roman"/>
              </a:rPr>
              <a:t>spirituale della delusione”. Questa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un’occasione memorabile ed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ascoltatori </a:t>
            </a:r>
            <a:r>
              <a:rPr sz="1200" dirty="0">
                <a:latin typeface="Times New Roman"/>
                <a:cs typeface="Times New Roman"/>
              </a:rPr>
              <a:t>non dimenticarono mai la lezione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impartì.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36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(1688.2) 151:0.2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-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completamente ripreso dal dispiacere </a:t>
            </a:r>
            <a:r>
              <a:rPr sz="1200" spc="5" dirty="0">
                <a:latin typeface="Times New Roman"/>
                <a:cs typeface="Times New Roman"/>
              </a:rPr>
              <a:t>del suo </a:t>
            </a:r>
            <a:r>
              <a:rPr sz="1200" spc="-5" dirty="0">
                <a:latin typeface="Times New Roman"/>
                <a:cs typeface="Times New Roman"/>
              </a:rPr>
              <a:t>recente </a:t>
            </a:r>
            <a:r>
              <a:rPr sz="1200" dirty="0">
                <a:latin typeface="Times New Roman"/>
                <a:cs typeface="Times New Roman"/>
              </a:rPr>
              <a:t>ripudio a </a:t>
            </a:r>
            <a:r>
              <a:rPr sz="1200" spc="-5" dirty="0">
                <a:latin typeface="Times New Roman"/>
                <a:cs typeface="Times New Roman"/>
              </a:rPr>
              <a:t>Nazaret; gli apostoli </a:t>
            </a:r>
            <a:r>
              <a:rPr sz="1200" dirty="0">
                <a:latin typeface="Times New Roman"/>
                <a:cs typeface="Times New Roman"/>
              </a:rPr>
              <a:t>notarono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particolare tristezza </a:t>
            </a:r>
            <a:r>
              <a:rPr sz="1200" spc="-5" dirty="0">
                <a:latin typeface="Times New Roman"/>
                <a:cs typeface="Times New Roman"/>
              </a:rPr>
              <a:t>si mescolava alla sua abituale condotta </a:t>
            </a:r>
            <a:r>
              <a:rPr sz="1200" dirty="0">
                <a:latin typeface="Times New Roman"/>
                <a:cs typeface="Times New Roman"/>
              </a:rPr>
              <a:t>cordiale.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rimasero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tempo, poiché Pietro era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concernenti 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la direzione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evangelisti. Questo </a:t>
            </a:r>
            <a:r>
              <a:rPr sz="1200" dirty="0">
                <a:latin typeface="Times New Roman"/>
                <a:cs typeface="Times New Roman"/>
              </a:rPr>
              <a:t>tempo di attesa prima di </a:t>
            </a:r>
            <a:r>
              <a:rPr sz="1200" spc="-5" dirty="0">
                <a:latin typeface="Times New Roman"/>
                <a:cs typeface="Times New Roman"/>
              </a:rPr>
              <a:t>partire per </a:t>
            </a:r>
            <a:r>
              <a:rPr sz="1200" dirty="0">
                <a:latin typeface="Times New Roman"/>
                <a:cs typeface="Times New Roman"/>
              </a:rPr>
              <a:t>la Pasqua a </a:t>
            </a:r>
            <a:r>
              <a:rPr sz="1200" spc="-5" dirty="0">
                <a:latin typeface="Times New Roman"/>
                <a:cs typeface="Times New Roman"/>
              </a:rPr>
              <a:t>Gerusalemme fu impiegato </a:t>
            </a:r>
            <a:r>
              <a:rPr sz="1200" dirty="0">
                <a:latin typeface="Times New Roman"/>
                <a:cs typeface="Times New Roman"/>
              </a:rPr>
              <a:t>dalle donne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andare di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casa, insegnando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curando gli ammalati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nelle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villaggi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parabola del seminatore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(1688.3) 151:1.1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Gesù cominciò </a:t>
            </a:r>
            <a:r>
              <a:rPr sz="1200" dirty="0">
                <a:latin typeface="Times New Roman"/>
                <a:cs typeface="Times New Roman"/>
              </a:rPr>
              <a:t>ad utilizzare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il metodo </a:t>
            </a:r>
            <a:r>
              <a:rPr sz="1200" spc="-5" dirty="0">
                <a:latin typeface="Times New Roman"/>
                <a:cs typeface="Times New Roman"/>
              </a:rPr>
              <a:t>delle parabole per </a:t>
            </a:r>
            <a:r>
              <a:rPr sz="1200" dirty="0">
                <a:latin typeface="Times New Roman"/>
                <a:cs typeface="Times New Roman"/>
              </a:rPr>
              <a:t>istruire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riunivano così </a:t>
            </a:r>
            <a:r>
              <a:rPr sz="1200" dirty="0">
                <a:latin typeface="Times New Roman"/>
                <a:cs typeface="Times New Roman"/>
              </a:rPr>
              <a:t>frequentemente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lui. Poiché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parlato con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fino </a:t>
            </a:r>
            <a:r>
              <a:rPr sz="1200" dirty="0">
                <a:latin typeface="Times New Roman"/>
                <a:cs typeface="Times New Roman"/>
              </a:rPr>
              <a:t>a notte </a:t>
            </a:r>
            <a:r>
              <a:rPr sz="1200" spc="-5" dirty="0">
                <a:latin typeface="Times New Roman"/>
                <a:cs typeface="Times New Roman"/>
              </a:rPr>
              <a:t>inoltrata,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mattina molto pochi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si erano alzati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colazione;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egli andò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sedette da solo sul  </a:t>
            </a:r>
            <a:r>
              <a:rPr sz="1200" spc="-5" dirty="0">
                <a:latin typeface="Times New Roman"/>
                <a:cs typeface="Times New Roman"/>
              </a:rPr>
              <a:t>battello,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battello da </a:t>
            </a:r>
            <a:r>
              <a:rPr sz="1200" spc="-5" dirty="0">
                <a:latin typeface="Times New Roman"/>
                <a:cs typeface="Times New Roman"/>
              </a:rPr>
              <a:t>pesca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di Pietro,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sempre lasciato 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disposizione, e meditò </a:t>
            </a:r>
            <a:r>
              <a:rPr sz="1200" spc="-5" dirty="0">
                <a:latin typeface="Times New Roman"/>
                <a:cs typeface="Times New Roman"/>
              </a:rPr>
              <a:t>sui prossimi passi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per l’espansione </a:t>
            </a:r>
            <a:r>
              <a:rPr sz="1200" spc="-5" dirty="0">
                <a:latin typeface="Times New Roman"/>
                <a:cs typeface="Times New Roman"/>
              </a:rPr>
              <a:t>del regno.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rimasto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lungo.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cominciarono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arrivare delle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villaggi vicini,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dieci di </a:t>
            </a:r>
            <a:r>
              <a:rPr sz="1200" spc="-5" dirty="0">
                <a:latin typeface="Times New Roman"/>
                <a:cs typeface="Times New Roman"/>
              </a:rPr>
              <a:t>quel mattino </a:t>
            </a:r>
            <a:r>
              <a:rPr sz="1200" dirty="0">
                <a:latin typeface="Times New Roman"/>
                <a:cs typeface="Times New Roman"/>
              </a:rPr>
              <a:t>quasi mille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riunite sulla </a:t>
            </a:r>
            <a:r>
              <a:rPr sz="1200" spc="-5" dirty="0">
                <a:latin typeface="Times New Roman"/>
                <a:cs typeface="Times New Roman"/>
              </a:rPr>
              <a:t>riva </a:t>
            </a:r>
            <a:r>
              <a:rPr sz="1200" dirty="0">
                <a:latin typeface="Times New Roman"/>
                <a:cs typeface="Times New Roman"/>
              </a:rPr>
              <a:t>vicino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54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battello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richiamavano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 voce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attenzione. Pietro si era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alzato,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facendosi </a:t>
            </a:r>
            <a:r>
              <a:rPr sz="1200" dirty="0">
                <a:latin typeface="Times New Roman"/>
                <a:cs typeface="Times New Roman"/>
              </a:rPr>
              <a:t>strada </a:t>
            </a:r>
            <a:r>
              <a:rPr sz="1200" spc="-5" dirty="0">
                <a:latin typeface="Times New Roman"/>
                <a:cs typeface="Times New Roman"/>
              </a:rPr>
              <a:t>fino al </a:t>
            </a:r>
            <a:r>
              <a:rPr sz="1200" dirty="0">
                <a:latin typeface="Times New Roman"/>
                <a:cs typeface="Times New Roman"/>
              </a:rPr>
              <a:t>battello,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Gesù: “Maestro, </a:t>
            </a:r>
            <a:r>
              <a:rPr sz="1200" dirty="0">
                <a:latin typeface="Times New Roman"/>
                <a:cs typeface="Times New Roman"/>
              </a:rPr>
              <a:t>devo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loro?” </a:t>
            </a:r>
            <a:r>
              <a:rPr sz="1200" spc="-5" dirty="0">
                <a:latin typeface="Times New Roman"/>
                <a:cs typeface="Times New Roman"/>
              </a:rPr>
              <a:t>Ma 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“No, Pietro, racconterò loro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storia.” </a:t>
            </a:r>
            <a:r>
              <a:rPr sz="1200" dirty="0">
                <a:latin typeface="Times New Roman"/>
                <a:cs typeface="Times New Roman"/>
              </a:rPr>
              <a:t>Ed allora </a:t>
            </a:r>
            <a:r>
              <a:rPr sz="1200" spc="-5" dirty="0">
                <a:latin typeface="Times New Roman"/>
                <a:cs typeface="Times New Roman"/>
              </a:rPr>
              <a:t>Gesù cominciò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 della parabola del seminatore,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prime di una lunga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parabole simili che </a:t>
            </a:r>
            <a:r>
              <a:rPr sz="1200" spc="-5" dirty="0">
                <a:latin typeface="Times New Roman"/>
                <a:cs typeface="Times New Roman"/>
              </a:rPr>
              <a:t>insegnò alle folle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seguivano. Questo  battello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sedile </a:t>
            </a:r>
            <a:r>
              <a:rPr sz="1200" dirty="0">
                <a:latin typeface="Times New Roman"/>
                <a:cs typeface="Times New Roman"/>
              </a:rPr>
              <a:t>sopraelevato </a:t>
            </a:r>
            <a:r>
              <a:rPr sz="1200" spc="-5" dirty="0">
                <a:latin typeface="Times New Roman"/>
                <a:cs typeface="Times New Roman"/>
              </a:rPr>
              <a:t>sul quale egli si sedette (perché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costume sedersi quando s’insegnava)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folla  </a:t>
            </a:r>
            <a:r>
              <a:rPr sz="1200" dirty="0">
                <a:latin typeface="Times New Roman"/>
                <a:cs typeface="Times New Roman"/>
              </a:rPr>
              <a:t>riunita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riva.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poche parole, Gesù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(1688.4) 151:1.2 </a:t>
            </a:r>
            <a:r>
              <a:rPr sz="1200" spc="-5" dirty="0">
                <a:latin typeface="Times New Roman"/>
                <a:cs typeface="Times New Roman"/>
              </a:rPr>
              <a:t>“Un seminatore </a:t>
            </a:r>
            <a:r>
              <a:rPr sz="1200" dirty="0">
                <a:latin typeface="Times New Roman"/>
                <a:cs typeface="Times New Roman"/>
              </a:rPr>
              <a:t>uscì </a:t>
            </a:r>
            <a:r>
              <a:rPr sz="1200" spc="-5" dirty="0">
                <a:latin typeface="Times New Roman"/>
                <a:cs typeface="Times New Roman"/>
              </a:rPr>
              <a:t>per seminare,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seminava </a:t>
            </a:r>
            <a:r>
              <a:rPr sz="1200" dirty="0">
                <a:latin typeface="Times New Roman"/>
                <a:cs typeface="Times New Roman"/>
              </a:rPr>
              <a:t>avvenne che </a:t>
            </a:r>
            <a:r>
              <a:rPr sz="1200" spc="-5" dirty="0">
                <a:latin typeface="Times New Roman"/>
                <a:cs typeface="Times New Roman"/>
              </a:rPr>
              <a:t>alcuni semi </a:t>
            </a:r>
            <a:r>
              <a:rPr sz="1200" dirty="0">
                <a:latin typeface="Times New Roman"/>
                <a:cs typeface="Times New Roman"/>
              </a:rPr>
              <a:t>caddero </a:t>
            </a:r>
            <a:r>
              <a:rPr sz="1200" spc="-5" dirty="0">
                <a:latin typeface="Times New Roman"/>
                <a:cs typeface="Times New Roman"/>
              </a:rPr>
              <a:t>sul ciglio della </a:t>
            </a:r>
            <a:r>
              <a:rPr sz="1200" dirty="0">
                <a:latin typeface="Times New Roman"/>
                <a:cs typeface="Times New Roman"/>
              </a:rPr>
              <a:t>strada dove  </a:t>
            </a:r>
            <a:r>
              <a:rPr sz="1200" spc="-5" dirty="0">
                <a:latin typeface="Times New Roman"/>
                <a:cs typeface="Times New Roman"/>
              </a:rPr>
              <a:t>furono calpestati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mangiati dagli uccelli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cielo. Altri semi caddero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luoghi sassosi </a:t>
            </a:r>
            <a:r>
              <a:rPr sz="1200" dirty="0">
                <a:latin typeface="Times New Roman"/>
                <a:cs typeface="Times New Roman"/>
              </a:rPr>
              <a:t>dove c’era poca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crebbero  immediatamente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profondi </a:t>
            </a:r>
            <a:r>
              <a:rPr sz="1200" spc="-5" dirty="0">
                <a:latin typeface="Times New Roman"/>
                <a:cs typeface="Times New Roman"/>
              </a:rPr>
              <a:t>nel terreno,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il sole </a:t>
            </a:r>
            <a:r>
              <a:rPr sz="1200" spc="-5" dirty="0">
                <a:latin typeface="Times New Roman"/>
                <a:cs typeface="Times New Roman"/>
              </a:rPr>
              <a:t>brillò essi seccarono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avendo radici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procurarsi  l’umidità. Altri semi caddero tra </a:t>
            </a:r>
            <a:r>
              <a:rPr sz="1200" dirty="0">
                <a:latin typeface="Times New Roman"/>
                <a:cs typeface="Times New Roman"/>
              </a:rPr>
              <a:t>i rovi, e quando i </a:t>
            </a:r>
            <a:r>
              <a:rPr sz="1200" spc="-5" dirty="0">
                <a:latin typeface="Times New Roman"/>
                <a:cs typeface="Times New Roman"/>
              </a:rPr>
              <a:t>rovi crebbero essi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soffocati, cosicché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diedero grano. Altri </a:t>
            </a:r>
            <a:r>
              <a:rPr sz="1200" spc="5" dirty="0">
                <a:latin typeface="Times New Roman"/>
                <a:cs typeface="Times New Roman"/>
              </a:rPr>
              <a:t>semi </a:t>
            </a:r>
            <a:r>
              <a:rPr sz="1200" spc="-5" dirty="0">
                <a:latin typeface="Times New Roman"/>
                <a:cs typeface="Times New Roman"/>
              </a:rPr>
              <a:t>ancora  caddero su </a:t>
            </a:r>
            <a:r>
              <a:rPr sz="1200" dirty="0">
                <a:latin typeface="Times New Roman"/>
                <a:cs typeface="Times New Roman"/>
              </a:rPr>
              <a:t>terreno buono, e </a:t>
            </a:r>
            <a:r>
              <a:rPr sz="1200" spc="-5" dirty="0">
                <a:latin typeface="Times New Roman"/>
                <a:cs typeface="Times New Roman"/>
              </a:rPr>
              <a:t>crescendo produssero alcuni trenta,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sessanta, ed altri cento </a:t>
            </a:r>
            <a:r>
              <a:rPr sz="1200" dirty="0">
                <a:latin typeface="Times New Roman"/>
                <a:cs typeface="Times New Roman"/>
              </a:rPr>
              <a:t>volte tanto.” E </a:t>
            </a:r>
            <a:r>
              <a:rPr sz="1200" spc="-5" dirty="0">
                <a:latin typeface="Times New Roman"/>
                <a:cs typeface="Times New Roman"/>
              </a:rPr>
              <a:t>quando ebbe </a:t>
            </a:r>
            <a:r>
              <a:rPr sz="1200" dirty="0">
                <a:latin typeface="Times New Roman"/>
                <a:cs typeface="Times New Roman"/>
              </a:rPr>
              <a:t>finito di  </a:t>
            </a:r>
            <a:r>
              <a:rPr sz="1200" spc="-5" dirty="0">
                <a:latin typeface="Times New Roman"/>
                <a:cs typeface="Times New Roman"/>
              </a:rPr>
              <a:t>raccontare questa parabola, egli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alla folla: </a:t>
            </a:r>
            <a:r>
              <a:rPr sz="1200" dirty="0">
                <a:latin typeface="Times New Roman"/>
                <a:cs typeface="Times New Roman"/>
              </a:rPr>
              <a:t>“Chi ha </a:t>
            </a:r>
            <a:r>
              <a:rPr sz="1200" spc="-5" dirty="0">
                <a:latin typeface="Times New Roman"/>
                <a:cs typeface="Times New Roman"/>
              </a:rPr>
              <a:t>orecchie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intendere,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intenda.”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5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(1689.1) 151:1.3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quando sentirono Gesù istruire </a:t>
            </a:r>
            <a:r>
              <a:rPr sz="1200" dirty="0">
                <a:latin typeface="Times New Roman"/>
                <a:cs typeface="Times New Roman"/>
              </a:rPr>
              <a:t>il popolo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perplessi;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loro, quella sera,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Matteo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Gesù: “Maestro, qual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delle oscure </a:t>
            </a:r>
            <a:r>
              <a:rPr sz="1200" spc="-5" dirty="0">
                <a:latin typeface="Times New Roman"/>
                <a:cs typeface="Times New Roman"/>
              </a:rPr>
              <a:t>massime che presenti alla folla? Perché parli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parabole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cercano </a:t>
            </a:r>
            <a:r>
              <a:rPr sz="1200" dirty="0">
                <a:latin typeface="Times New Roman"/>
                <a:cs typeface="Times New Roman"/>
              </a:rPr>
              <a:t>la verità?” E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82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(1689.2) 151:1.4 </a:t>
            </a:r>
            <a:r>
              <a:rPr sz="1200" spc="-5" dirty="0">
                <a:latin typeface="Times New Roman"/>
                <a:cs typeface="Times New Roman"/>
              </a:rPr>
              <a:t>“Con pazienza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istruito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tempo. A voi è dato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 misteri </a:t>
            </a:r>
            <a:r>
              <a:rPr sz="1200" spc="-5" dirty="0">
                <a:latin typeface="Times New Roman"/>
                <a:cs typeface="Times New Roman"/>
              </a:rPr>
              <a:t>del regno dei </a:t>
            </a:r>
            <a:r>
              <a:rPr sz="1200" dirty="0">
                <a:latin typeface="Times New Roman"/>
                <a:cs typeface="Times New Roman"/>
              </a:rPr>
              <a:t>cieli, ma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moltitudini prive di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coloro che cercano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distruzione </a:t>
            </a:r>
            <a:r>
              <a:rPr sz="1200" spc="-5" dirty="0">
                <a:latin typeface="Times New Roman"/>
                <a:cs typeface="Times New Roman"/>
              </a:rPr>
              <a:t>d’ora </a:t>
            </a:r>
            <a:r>
              <a:rPr sz="1200" dirty="0">
                <a:latin typeface="Times New Roman"/>
                <a:cs typeface="Times New Roman"/>
              </a:rPr>
              <a:t>in poi i misteri del </a:t>
            </a:r>
            <a:r>
              <a:rPr sz="1200" spc="-5" dirty="0">
                <a:latin typeface="Times New Roman"/>
                <a:cs typeface="Times New Roman"/>
              </a:rPr>
              <a:t>regno saranno presentati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parabole.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faremo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affinché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desiderano realmente entrare nel regno </a:t>
            </a:r>
            <a:r>
              <a:rPr sz="1200" dirty="0">
                <a:latin typeface="Times New Roman"/>
                <a:cs typeface="Times New Roman"/>
              </a:rPr>
              <a:t>possano discernere il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significato</a:t>
            </a: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dell’insegnamento </a:t>
            </a:r>
            <a:r>
              <a:rPr sz="1200" dirty="0">
                <a:latin typeface="Times New Roman"/>
                <a:cs typeface="Times New Roman"/>
              </a:rPr>
              <a:t>e trovare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salvezza, </a:t>
            </a:r>
            <a:r>
              <a:rPr sz="1200" spc="-5" dirty="0">
                <a:latin typeface="Times New Roman"/>
                <a:cs typeface="Times New Roman"/>
              </a:rPr>
              <a:t>mentre coloro che ci ascoltano </a:t>
            </a:r>
            <a:r>
              <a:rPr sz="1200" dirty="0">
                <a:latin typeface="Times New Roman"/>
                <a:cs typeface="Times New Roman"/>
              </a:rPr>
              <a:t>soltanto per </a:t>
            </a:r>
            <a:r>
              <a:rPr sz="1200" spc="-5" dirty="0">
                <a:latin typeface="Times New Roman"/>
                <a:cs typeface="Times New Roman"/>
              </a:rPr>
              <a:t>trovarci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fallo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 confusi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vedranno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e udranno senza </a:t>
            </a:r>
            <a:r>
              <a:rPr sz="1200" spc="-5" dirty="0">
                <a:latin typeface="Times New Roman"/>
                <a:cs typeface="Times New Roman"/>
              </a:rPr>
              <a:t>udire. Figli miei,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percepite </a:t>
            </a:r>
            <a:r>
              <a:rPr sz="1200" dirty="0">
                <a:latin typeface="Times New Roman"/>
                <a:cs typeface="Times New Roman"/>
              </a:rPr>
              <a:t>la legge dello 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decreta che a 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ha sarà dato </a:t>
            </a:r>
            <a:r>
              <a:rPr sz="1200" spc="-5" dirty="0">
                <a:latin typeface="Times New Roman"/>
                <a:cs typeface="Times New Roman"/>
              </a:rPr>
              <a:t>affinché possieda </a:t>
            </a:r>
            <a:r>
              <a:rPr sz="1200" dirty="0">
                <a:latin typeface="Times New Roman"/>
                <a:cs typeface="Times New Roman"/>
              </a:rPr>
              <a:t>in abbondanza; ma a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tolto anche </a:t>
            </a:r>
            <a:r>
              <a:rPr sz="1200" spc="-5" dirty="0">
                <a:latin typeface="Times New Roman"/>
                <a:cs typeface="Times New Roman"/>
              </a:rPr>
              <a:t>quello che ha? Per questo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parlerò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d’ora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popolo molto in </a:t>
            </a:r>
            <a:r>
              <a:rPr sz="1200" spc="-5" dirty="0">
                <a:latin typeface="Times New Roman"/>
                <a:cs typeface="Times New Roman"/>
              </a:rPr>
              <a:t>parabole affinché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desiderano 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possano </a:t>
            </a:r>
            <a:r>
              <a:rPr sz="1200" dirty="0">
                <a:latin typeface="Times New Roman"/>
                <a:cs typeface="Times New Roman"/>
              </a:rPr>
              <a:t>trovare quello  </a:t>
            </a:r>
            <a:r>
              <a:rPr sz="1200" spc="-5" dirty="0">
                <a:latin typeface="Times New Roman"/>
                <a:cs typeface="Times New Roman"/>
              </a:rPr>
              <a:t>che cercano, mentre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amano </a:t>
            </a:r>
            <a:r>
              <a:rPr sz="1200" dirty="0">
                <a:latin typeface="Times New Roman"/>
                <a:cs typeface="Times New Roman"/>
              </a:rPr>
              <a:t>la verità possano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comprendere. </a:t>
            </a:r>
            <a:r>
              <a:rPr sz="1200" dirty="0">
                <a:latin typeface="Times New Roman"/>
                <a:cs typeface="Times New Roman"/>
              </a:rPr>
              <a:t>Molta di questa </a:t>
            </a:r>
            <a:r>
              <a:rPr sz="1200" spc="-5" dirty="0">
                <a:latin typeface="Times New Roman"/>
                <a:cs typeface="Times New Roman"/>
              </a:rPr>
              <a:t>gente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il </a:t>
            </a:r>
            <a:r>
              <a:rPr sz="1200" spc="-5" dirty="0">
                <a:latin typeface="Times New Roman"/>
                <a:cs typeface="Times New Roman"/>
              </a:rPr>
              <a:t>profeta descrisse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anime </a:t>
            </a:r>
            <a:r>
              <a:rPr sz="1200" dirty="0">
                <a:latin typeface="Times New Roman"/>
                <a:cs typeface="Times New Roman"/>
              </a:rPr>
              <a:t>prive di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‘Perché il cuore di  </a:t>
            </a:r>
            <a:r>
              <a:rPr sz="1200" spc="-5" dirty="0">
                <a:latin typeface="Times New Roman"/>
                <a:cs typeface="Times New Roman"/>
              </a:rPr>
              <a:t>questa gente </a:t>
            </a:r>
            <a:r>
              <a:rPr sz="1200" dirty="0">
                <a:latin typeface="Times New Roman"/>
                <a:cs typeface="Times New Roman"/>
              </a:rPr>
              <a:t>è divenuto </a:t>
            </a:r>
            <a:r>
              <a:rPr sz="1200" spc="-5" dirty="0">
                <a:latin typeface="Times New Roman"/>
                <a:cs typeface="Times New Roman"/>
              </a:rPr>
              <a:t>grossolano,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orecchie sono dure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udire </a:t>
            </a:r>
            <a:r>
              <a:rPr sz="1200" spc="-5" dirty="0">
                <a:latin typeface="Times New Roman"/>
                <a:cs typeface="Times New Roman"/>
              </a:rPr>
              <a:t>ed hanno chiuso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occhi per timore 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di comprenderla </a:t>
            </a:r>
            <a:r>
              <a:rPr sz="1200" spc="-5" dirty="0">
                <a:latin typeface="Times New Roman"/>
                <a:cs typeface="Times New Roman"/>
              </a:rPr>
              <a:t>nel loro cuore.’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(1689.3) 151:1.5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compresero pienamente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delle parole </a:t>
            </a:r>
            <a:r>
              <a:rPr sz="1200" spc="-5" dirty="0">
                <a:latin typeface="Times New Roman"/>
                <a:cs typeface="Times New Roman"/>
              </a:rPr>
              <a:t>del Maestro.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parlavano  </a:t>
            </a:r>
            <a:r>
              <a:rPr sz="1200" spc="-5" dirty="0">
                <a:latin typeface="Times New Roman"/>
                <a:cs typeface="Times New Roman"/>
              </a:rPr>
              <a:t>ancora con Gesù,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gli altri apostoli si </a:t>
            </a:r>
            <a:r>
              <a:rPr sz="1200" dirty="0">
                <a:latin typeface="Times New Roman"/>
                <a:cs typeface="Times New Roman"/>
              </a:rPr>
              <a:t>ritirarono in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s’impegnarono </a:t>
            </a:r>
            <a:r>
              <a:rPr sz="1200" dirty="0">
                <a:latin typeface="Times New Roman"/>
                <a:cs typeface="Times New Roman"/>
              </a:rPr>
              <a:t>in una lunga </a:t>
            </a:r>
            <a:r>
              <a:rPr sz="1200" spc="-5" dirty="0">
                <a:latin typeface="Times New Roman"/>
                <a:cs typeface="Times New Roman"/>
              </a:rPr>
              <a:t>ed  approfondita discussione.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L’interpretazione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parabola</a:t>
            </a:r>
            <a:endParaRPr sz="160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(1689.4) 151:2.1 </a:t>
            </a:r>
            <a:r>
              <a:rPr sz="1200" dirty="0">
                <a:latin typeface="Times New Roman"/>
                <a:cs typeface="Times New Roman"/>
              </a:rPr>
              <a:t>Pietro e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vicino a lui </a:t>
            </a:r>
            <a:r>
              <a:rPr sz="1200" spc="-5" dirty="0">
                <a:latin typeface="Times New Roman"/>
                <a:cs typeface="Times New Roman"/>
              </a:rPr>
              <a:t>giunsero alla conclusione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seminatore era un’allegoria, che ciascun  elemento </a:t>
            </a:r>
            <a:r>
              <a:rPr sz="1200" dirty="0">
                <a:latin typeface="Times New Roman"/>
                <a:cs typeface="Times New Roman"/>
              </a:rPr>
              <a:t>aveva un </a:t>
            </a:r>
            <a:r>
              <a:rPr sz="1200" spc="-5" dirty="0">
                <a:latin typeface="Times New Roman"/>
                <a:cs typeface="Times New Roman"/>
              </a:rPr>
              <a:t>significato nascosto,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decisero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una spiegazione. </a:t>
            </a:r>
            <a:r>
              <a:rPr sz="1200" spc="-5" dirty="0">
                <a:latin typeface="Times New Roman"/>
                <a:cs typeface="Times New Roman"/>
              </a:rPr>
              <a:t>Di conseguenza,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  avvicinò al Maestro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il significato di questa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desideriamo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spieghi,  </a:t>
            </a:r>
            <a:r>
              <a:rPr sz="1200" dirty="0">
                <a:latin typeface="Times New Roman"/>
                <a:cs typeface="Times New Roman"/>
              </a:rPr>
              <a:t>poiché dici </a:t>
            </a:r>
            <a:r>
              <a:rPr sz="1200" spc="-5" dirty="0">
                <a:latin typeface="Times New Roman"/>
                <a:cs typeface="Times New Roman"/>
              </a:rPr>
              <a:t>che 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 misteri </a:t>
            </a:r>
            <a:r>
              <a:rPr sz="1200" spc="-5" dirty="0">
                <a:latin typeface="Times New Roman"/>
                <a:cs typeface="Times New Roman"/>
              </a:rPr>
              <a:t>del regno.”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udì ciò,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 Pietro: </a:t>
            </a:r>
            <a:r>
              <a:rPr sz="1200" spc="-5" dirty="0">
                <a:latin typeface="Times New Roman"/>
                <a:cs typeface="Times New Roman"/>
              </a:rPr>
              <a:t>“Figlio </a:t>
            </a:r>
            <a:r>
              <a:rPr sz="1200" dirty="0">
                <a:latin typeface="Times New Roman"/>
                <a:cs typeface="Times New Roman"/>
              </a:rPr>
              <a:t>mio, io non desidero  </a:t>
            </a:r>
            <a:r>
              <a:rPr sz="1200" spc="-5" dirty="0">
                <a:latin typeface="Times New Roman"/>
                <a:cs typeface="Times New Roman"/>
              </a:rPr>
              <a:t>nasconderti </a:t>
            </a:r>
            <a:r>
              <a:rPr sz="1200" dirty="0">
                <a:latin typeface="Times New Roman"/>
                <a:cs typeface="Times New Roman"/>
              </a:rPr>
              <a:t>nulla, ma dimmi prima di che </a:t>
            </a:r>
            <a:r>
              <a:rPr sz="1200" spc="-5" dirty="0">
                <a:latin typeface="Times New Roman"/>
                <a:cs typeface="Times New Roman"/>
              </a:rPr>
              <a:t>cosa avete parlato; </a:t>
            </a:r>
            <a:r>
              <a:rPr sz="1200" dirty="0">
                <a:latin typeface="Times New Roman"/>
                <a:cs typeface="Times New Roman"/>
              </a:rPr>
              <a:t>qual è la tua </a:t>
            </a:r>
            <a:r>
              <a:rPr sz="1200" spc="-5" dirty="0">
                <a:latin typeface="Times New Roman"/>
                <a:cs typeface="Times New Roman"/>
              </a:rPr>
              <a:t>interpretazione della </a:t>
            </a:r>
            <a:r>
              <a:rPr sz="1200" dirty="0">
                <a:latin typeface="Times New Roman"/>
                <a:cs typeface="Times New Roman"/>
              </a:rPr>
              <a:t>parabola?”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vangelo. Gli uccelli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portano </a:t>
            </a:r>
            <a:r>
              <a:rPr sz="1200" dirty="0">
                <a:latin typeface="Times New Roman"/>
                <a:cs typeface="Times New Roman"/>
              </a:rPr>
              <a:t>via il </a:t>
            </a:r>
            <a:r>
              <a:rPr sz="1200" spc="-5" dirty="0">
                <a:latin typeface="Times New Roman"/>
                <a:cs typeface="Times New Roman"/>
              </a:rPr>
              <a:t>seme caduto sul </a:t>
            </a:r>
            <a:r>
              <a:rPr sz="1200" dirty="0">
                <a:latin typeface="Times New Roman"/>
                <a:cs typeface="Times New Roman"/>
              </a:rPr>
              <a:t>suolo indurito </a:t>
            </a:r>
            <a:r>
              <a:rPr sz="1200" spc="-5" dirty="0">
                <a:latin typeface="Times New Roman"/>
                <a:cs typeface="Times New Roman"/>
              </a:rPr>
              <a:t>rappresentano Satana, </a:t>
            </a:r>
            <a:r>
              <a:rPr sz="1200" dirty="0">
                <a:latin typeface="Times New Roman"/>
                <a:cs typeface="Times New Roman"/>
              </a:rPr>
              <a:t>o il maligno, che </a:t>
            </a:r>
            <a:r>
              <a:rPr sz="1200" spc="-5" dirty="0">
                <a:latin typeface="Times New Roman"/>
                <a:cs typeface="Times New Roman"/>
              </a:rPr>
              <a:t>sottrae ciò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stato  </a:t>
            </a:r>
            <a:r>
              <a:rPr sz="1200" spc="-5" dirty="0">
                <a:latin typeface="Times New Roman"/>
                <a:cs typeface="Times New Roman"/>
              </a:rPr>
              <a:t>seminato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ignoranti.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seme caduto nei </a:t>
            </a:r>
            <a:r>
              <a:rPr sz="1200" spc="-5" dirty="0">
                <a:latin typeface="Times New Roman"/>
                <a:cs typeface="Times New Roman"/>
              </a:rPr>
              <a:t>luoghi sassosi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germoglia così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quelle  </a:t>
            </a:r>
            <a:r>
              <a:rPr sz="1200" spc="-5" dirty="0">
                <a:latin typeface="Times New Roman"/>
                <a:cs typeface="Times New Roman"/>
              </a:rPr>
              <a:t>persone superficiali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riflessive che,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ascoltano </a:t>
            </a:r>
            <a:r>
              <a:rPr sz="1200" dirty="0">
                <a:latin typeface="Times New Roman"/>
                <a:cs typeface="Times New Roman"/>
              </a:rPr>
              <a:t>la buona novella, </a:t>
            </a:r>
            <a:r>
              <a:rPr sz="1200" spc="-5" dirty="0">
                <a:latin typeface="Times New Roman"/>
                <a:cs typeface="Times New Roman"/>
              </a:rPr>
              <a:t>ricevono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(1689.5) 151:2.2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silenzio, Pietro </a:t>
            </a:r>
            <a:r>
              <a:rPr sz="1200" spc="-5" dirty="0">
                <a:latin typeface="Times New Roman"/>
                <a:cs typeface="Times New Roman"/>
              </a:rPr>
              <a:t>disse: “Maestro, </a:t>
            </a:r>
            <a:r>
              <a:rPr sz="1200" dirty="0">
                <a:latin typeface="Times New Roman"/>
                <a:cs typeface="Times New Roman"/>
              </a:rPr>
              <a:t>noi abbiamo </a:t>
            </a:r>
            <a:r>
              <a:rPr sz="1200" spc="-5" dirty="0">
                <a:latin typeface="Times New Roman"/>
                <a:cs typeface="Times New Roman"/>
              </a:rPr>
              <a:t>discusso </a:t>
            </a:r>
            <a:r>
              <a:rPr sz="1200" dirty="0">
                <a:latin typeface="Times New Roman"/>
                <a:cs typeface="Times New Roman"/>
              </a:rPr>
              <a:t>molto sulla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l’interpretazione alla </a:t>
            </a:r>
            <a:r>
              <a:rPr sz="1200" dirty="0">
                <a:latin typeface="Times New Roman"/>
                <a:cs typeface="Times New Roman"/>
              </a:rPr>
              <a:t>quale io </a:t>
            </a:r>
            <a:r>
              <a:rPr sz="1200" spc="-5" dirty="0">
                <a:latin typeface="Times New Roman"/>
                <a:cs typeface="Times New Roman"/>
              </a:rPr>
              <a:t>sono giunto: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seminatore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predicatore del vangelo;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semente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seme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caduto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8955" cy="40665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3683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sul ciglio della strada rappresenta coloro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comprendono l’insegnamento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vangelo. Gli </a:t>
            </a:r>
            <a:r>
              <a:rPr sz="1200" dirty="0">
                <a:latin typeface="Times New Roman"/>
                <a:cs typeface="Times New Roman"/>
              </a:rPr>
              <a:t>uccelli che </a:t>
            </a:r>
            <a:r>
              <a:rPr sz="1200" spc="-5" dirty="0">
                <a:latin typeface="Times New Roman"/>
                <a:cs typeface="Times New Roman"/>
              </a:rPr>
              <a:t>portano </a:t>
            </a:r>
            <a:r>
              <a:rPr sz="1200" dirty="0">
                <a:latin typeface="Times New Roman"/>
                <a:cs typeface="Times New Roman"/>
              </a:rPr>
              <a:t>via il </a:t>
            </a:r>
            <a:r>
              <a:rPr sz="1200" spc="-5" dirty="0">
                <a:latin typeface="Times New Roman"/>
                <a:cs typeface="Times New Roman"/>
              </a:rPr>
              <a:t>seme  caduto sul </a:t>
            </a:r>
            <a:r>
              <a:rPr sz="1200" dirty="0">
                <a:latin typeface="Times New Roman"/>
                <a:cs typeface="Times New Roman"/>
              </a:rPr>
              <a:t>suolo indurito </a:t>
            </a:r>
            <a:r>
              <a:rPr sz="1200" spc="-5" dirty="0">
                <a:latin typeface="Times New Roman"/>
                <a:cs typeface="Times New Roman"/>
              </a:rPr>
              <a:t>rappresentano Satana,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maligno, che </a:t>
            </a:r>
            <a:r>
              <a:rPr sz="1200" dirty="0">
                <a:latin typeface="Times New Roman"/>
                <a:cs typeface="Times New Roman"/>
              </a:rPr>
              <a:t>sottrae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è stato seminato nel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 questi ignoranti.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seme caduto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sassosi e </a:t>
            </a:r>
            <a:r>
              <a:rPr sz="1200" spc="-5" dirty="0">
                <a:latin typeface="Times New Roman"/>
                <a:cs typeface="Times New Roman"/>
              </a:rPr>
              <a:t>che germoglia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rappresenta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superficiali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riflessive che,  quando ascoltano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novella, ricevono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gioia; </a:t>
            </a:r>
            <a:r>
              <a:rPr sz="1200" dirty="0">
                <a:latin typeface="Times New Roman"/>
                <a:cs typeface="Times New Roman"/>
              </a:rPr>
              <a:t>ma poiché la verità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ha radici nel </a:t>
            </a:r>
            <a:r>
              <a:rPr sz="1200" spc="-5" dirty="0">
                <a:latin typeface="Times New Roman"/>
                <a:cs typeface="Times New Roman"/>
              </a:rPr>
              <a:t>profondo della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comprensione,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devozione è di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durata di </a:t>
            </a:r>
            <a:r>
              <a:rPr sz="1200" spc="-5" dirty="0">
                <a:latin typeface="Times New Roman"/>
                <a:cs typeface="Times New Roman"/>
              </a:rPr>
              <a:t>fronte alle </a:t>
            </a:r>
            <a:r>
              <a:rPr sz="1200" dirty="0">
                <a:latin typeface="Times New Roman"/>
                <a:cs typeface="Times New Roman"/>
              </a:rPr>
              <a:t>tribolazioni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persecuzioni. Quando </a:t>
            </a:r>
            <a:r>
              <a:rPr sz="1200" spc="-5" dirty="0">
                <a:latin typeface="Times New Roman"/>
                <a:cs typeface="Times New Roman"/>
              </a:rPr>
              <a:t>sopraggiungono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difficoltà, questi credenti vacillano; 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tentati si dileguano.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seme </a:t>
            </a:r>
            <a:r>
              <a:rPr sz="1200" spc="-5" dirty="0">
                <a:latin typeface="Times New Roman"/>
                <a:cs typeface="Times New Roman"/>
              </a:rPr>
              <a:t>caduto </a:t>
            </a:r>
            <a:r>
              <a:rPr sz="1200" dirty="0">
                <a:latin typeface="Times New Roman"/>
                <a:cs typeface="Times New Roman"/>
              </a:rPr>
              <a:t>tra i rovi </a:t>
            </a:r>
            <a:r>
              <a:rPr sz="1200" spc="-5" dirty="0">
                <a:latin typeface="Times New Roman"/>
                <a:cs typeface="Times New Roman"/>
              </a:rPr>
              <a:t>rappresenta coloro che </a:t>
            </a:r>
            <a:r>
              <a:rPr sz="1200" dirty="0">
                <a:latin typeface="Times New Roman"/>
                <a:cs typeface="Times New Roman"/>
              </a:rPr>
              <a:t>ascoltano  </a:t>
            </a:r>
            <a:r>
              <a:rPr sz="1200" spc="-5" dirty="0">
                <a:latin typeface="Times New Roman"/>
                <a:cs typeface="Times New Roman"/>
              </a:rPr>
              <a:t>volentieri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parola, </a:t>
            </a:r>
            <a:r>
              <a:rPr sz="1200" dirty="0">
                <a:latin typeface="Times New Roman"/>
                <a:cs typeface="Times New Roman"/>
              </a:rPr>
              <a:t>ma che </a:t>
            </a:r>
            <a:r>
              <a:rPr sz="1200" spc="-5" dirty="0">
                <a:latin typeface="Times New Roman"/>
                <a:cs typeface="Times New Roman"/>
              </a:rPr>
              <a:t>permettono alle </a:t>
            </a:r>
            <a:r>
              <a:rPr sz="1200" dirty="0">
                <a:latin typeface="Times New Roman"/>
                <a:cs typeface="Times New Roman"/>
              </a:rPr>
              <a:t>preoccupazioni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alla falsità delle </a:t>
            </a:r>
            <a:r>
              <a:rPr sz="1200" dirty="0">
                <a:latin typeface="Times New Roman"/>
                <a:cs typeface="Times New Roman"/>
              </a:rPr>
              <a:t>ricchezze di </a:t>
            </a:r>
            <a:r>
              <a:rPr sz="1200" spc="-5" dirty="0">
                <a:latin typeface="Times New Roman"/>
                <a:cs typeface="Times New Roman"/>
              </a:rPr>
              <a:t>soffocare </a:t>
            </a:r>
            <a:r>
              <a:rPr sz="1200" dirty="0">
                <a:latin typeface="Times New Roman"/>
                <a:cs typeface="Times New Roman"/>
              </a:rPr>
              <a:t>la parola della  </a:t>
            </a:r>
            <a:r>
              <a:rPr sz="1200" spc="-5" dirty="0">
                <a:latin typeface="Times New Roman"/>
                <a:cs typeface="Times New Roman"/>
              </a:rPr>
              <a:t>verità, cosicché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diviene sterile. Ora, </a:t>
            </a:r>
            <a:r>
              <a:rPr sz="1200" dirty="0">
                <a:latin typeface="Times New Roman"/>
                <a:cs typeface="Times New Roman"/>
              </a:rPr>
              <a:t>il seme caduto </a:t>
            </a:r>
            <a:r>
              <a:rPr sz="1200" spc="-5" dirty="0">
                <a:latin typeface="Times New Roman"/>
                <a:cs typeface="Times New Roman"/>
              </a:rPr>
              <a:t>sul terreno </a:t>
            </a:r>
            <a:r>
              <a:rPr sz="1200" dirty="0">
                <a:latin typeface="Times New Roman"/>
                <a:cs typeface="Times New Roman"/>
              </a:rPr>
              <a:t>buono e </a:t>
            </a:r>
            <a:r>
              <a:rPr sz="1200" spc="-5" dirty="0">
                <a:latin typeface="Times New Roman"/>
                <a:cs typeface="Times New Roman"/>
              </a:rPr>
              <a:t>germogliato </a:t>
            </a:r>
            <a:r>
              <a:rPr sz="1200" dirty="0">
                <a:latin typeface="Times New Roman"/>
                <a:cs typeface="Times New Roman"/>
              </a:rPr>
              <a:t>per dare alcuni </a:t>
            </a:r>
            <a:r>
              <a:rPr sz="1200" spc="-5" dirty="0">
                <a:latin typeface="Times New Roman"/>
                <a:cs typeface="Times New Roman"/>
              </a:rPr>
              <a:t>trenta, alcuni </a:t>
            </a:r>
            <a:r>
              <a:rPr sz="1200" dirty="0">
                <a:latin typeface="Times New Roman"/>
                <a:cs typeface="Times New Roman"/>
              </a:rPr>
              <a:t>sessanta, </a:t>
            </a:r>
            <a:r>
              <a:rPr sz="1200" spc="-5" dirty="0">
                <a:latin typeface="Times New Roman"/>
                <a:cs typeface="Times New Roman"/>
              </a:rPr>
              <a:t>ed  altri cento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tanto, rappresenta coloro che,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hanno ascoltato </a:t>
            </a:r>
            <a:r>
              <a:rPr sz="1200" dirty="0">
                <a:latin typeface="Times New Roman"/>
                <a:cs typeface="Times New Roman"/>
              </a:rPr>
              <a:t>la verità, </a:t>
            </a:r>
            <a:r>
              <a:rPr sz="1200" spc="-5" dirty="0">
                <a:latin typeface="Times New Roman"/>
                <a:cs typeface="Times New Roman"/>
              </a:rPr>
              <a:t>l’hanno ricevuta con diversi gradi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apprezzamento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70"/>
              </a:lnSpc>
            </a:pPr>
            <a:r>
              <a:rPr sz="1200" dirty="0">
                <a:latin typeface="Times New Roman"/>
                <a:cs typeface="Times New Roman"/>
              </a:rPr>
              <a:t>— a motivo delle </a:t>
            </a:r>
            <a:r>
              <a:rPr sz="1200" spc="-5" dirty="0">
                <a:latin typeface="Times New Roman"/>
                <a:cs typeface="Times New Roman"/>
              </a:rPr>
              <a:t>loro differenti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intellettuali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manifestano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questi diversi gradi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(1690.1) 151:2.3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ascoltato </a:t>
            </a:r>
            <a:r>
              <a:rPr sz="1200" dirty="0">
                <a:latin typeface="Times New Roman"/>
                <a:cs typeface="Times New Roman"/>
              </a:rPr>
              <a:t>l’interpretazione di Pietro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parabola, </a:t>
            </a:r>
            <a:r>
              <a:rPr sz="1200" spc="-5" dirty="0">
                <a:latin typeface="Times New Roman"/>
                <a:cs typeface="Times New Roman"/>
              </a:rPr>
              <a:t>chiese agli altri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se non avessero anche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delle impressioni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presentare.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Natanaele rispose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invito. Egli </a:t>
            </a:r>
            <a:r>
              <a:rPr sz="1200" spc="-5" dirty="0">
                <a:latin typeface="Times New Roman"/>
                <a:cs typeface="Times New Roman"/>
              </a:rPr>
              <a:t>disse: “Maestro,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riconosco </a:t>
            </a:r>
            <a:r>
              <a:rPr sz="1200" dirty="0">
                <a:latin typeface="Times New Roman"/>
                <a:cs typeface="Times New Roman"/>
              </a:rPr>
              <a:t>molte buone </a:t>
            </a:r>
            <a:r>
              <a:rPr sz="1200" spc="-5" dirty="0">
                <a:latin typeface="Times New Roman"/>
                <a:cs typeface="Times New Roman"/>
              </a:rPr>
              <a:t>cose  nell’interpretazione della parabola </a:t>
            </a:r>
            <a:r>
              <a:rPr sz="1200" dirty="0">
                <a:latin typeface="Times New Roman"/>
                <a:cs typeface="Times New Roman"/>
              </a:rPr>
              <a:t>da parte di Simon Pietro, io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pienamente d’accordo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opinione </a:t>
            </a:r>
            <a:r>
              <a:rPr sz="1200" spc="-5" dirty="0">
                <a:latin typeface="Times New Roman"/>
                <a:cs typeface="Times New Roman"/>
              </a:rPr>
              <a:t>su questa  parabola sarebbe: </a:t>
            </a:r>
            <a:r>
              <a:rPr sz="1200" dirty="0">
                <a:latin typeface="Times New Roman"/>
                <a:cs typeface="Times New Roman"/>
              </a:rPr>
              <a:t>il seme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seminatore rappresenta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del regno.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seme caduto  </a:t>
            </a:r>
            <a:r>
              <a:rPr sz="1200" spc="-5" dirty="0">
                <a:latin typeface="Times New Roman"/>
                <a:cs typeface="Times New Roman"/>
              </a:rPr>
              <a:t>sul ciglio della </a:t>
            </a:r>
            <a:r>
              <a:rPr sz="1200" dirty="0">
                <a:latin typeface="Times New Roman"/>
                <a:cs typeface="Times New Roman"/>
              </a:rPr>
              <a:t>strada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suolo indurito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coloro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poco del regno,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 coloro che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indifferenti al messaggio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coloro che hanno </a:t>
            </a:r>
            <a:r>
              <a:rPr sz="1200" dirty="0">
                <a:latin typeface="Times New Roman"/>
                <a:cs typeface="Times New Roman"/>
              </a:rPr>
              <a:t>indurito il </a:t>
            </a:r>
            <a:r>
              <a:rPr sz="1200" spc="-5" dirty="0">
                <a:latin typeface="Times New Roman"/>
                <a:cs typeface="Times New Roman"/>
              </a:rPr>
              <a:t>loro cuore. Gli uccelli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che portano via il </a:t>
            </a:r>
            <a:r>
              <a:rPr sz="1200" spc="-5" dirty="0">
                <a:latin typeface="Times New Roman"/>
                <a:cs typeface="Times New Roman"/>
              </a:rPr>
              <a:t>seme caduto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ciglio  della strada </a:t>
            </a:r>
            <a:r>
              <a:rPr sz="1200" dirty="0">
                <a:latin typeface="Times New Roman"/>
                <a:cs typeface="Times New Roman"/>
              </a:rPr>
              <a:t>rappresentano le </a:t>
            </a:r>
            <a:r>
              <a:rPr sz="1200" spc="-5" dirty="0">
                <a:latin typeface="Times New Roman"/>
                <a:cs typeface="Times New Roman"/>
              </a:rPr>
              <a:t>abitudini della vita, </a:t>
            </a:r>
            <a:r>
              <a:rPr sz="1200" dirty="0">
                <a:latin typeface="Times New Roman"/>
                <a:cs typeface="Times New Roman"/>
              </a:rPr>
              <a:t>la tentazione </a:t>
            </a:r>
            <a:r>
              <a:rPr sz="1200" spc="-5" dirty="0">
                <a:latin typeface="Times New Roman"/>
                <a:cs typeface="Times New Roman"/>
              </a:rPr>
              <a:t>del male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seme </a:t>
            </a:r>
            <a:r>
              <a:rPr sz="1200" spc="-5" dirty="0">
                <a:latin typeface="Times New Roman"/>
                <a:cs typeface="Times New Roman"/>
              </a:rPr>
              <a:t>caduto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sassi rappresenta  quelle anime emotive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rapide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insegnamento ed egualmente veloci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rinunciare alla verità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10" dirty="0">
                <a:latin typeface="Times New Roman"/>
                <a:cs typeface="Times New Roman"/>
              </a:rPr>
              <a:t>sono  </a:t>
            </a:r>
            <a:r>
              <a:rPr sz="1200" dirty="0">
                <a:latin typeface="Times New Roman"/>
                <a:cs typeface="Times New Roman"/>
              </a:rPr>
              <a:t>poste di </a:t>
            </a:r>
            <a:r>
              <a:rPr sz="1200" spc="-5" dirty="0">
                <a:latin typeface="Times New Roman"/>
                <a:cs typeface="Times New Roman"/>
              </a:rPr>
              <a:t>fronte alle </a:t>
            </a:r>
            <a:r>
              <a:rPr sz="1200" dirty="0">
                <a:latin typeface="Times New Roman"/>
                <a:cs typeface="Times New Roman"/>
              </a:rPr>
              <a:t>difficoltà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realtà di una vita </a:t>
            </a:r>
            <a:r>
              <a:rPr sz="1200" spc="-5" dirty="0">
                <a:latin typeface="Times New Roman"/>
                <a:cs typeface="Times New Roman"/>
              </a:rPr>
              <a:t>conforme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verità; </a:t>
            </a:r>
            <a:r>
              <a:rPr sz="1200" spc="-5" dirty="0">
                <a:latin typeface="Times New Roman"/>
                <a:cs typeface="Times New Roman"/>
              </a:rPr>
              <a:t>esse mancano </a:t>
            </a:r>
            <a:r>
              <a:rPr sz="1200" dirty="0">
                <a:latin typeface="Times New Roman"/>
                <a:cs typeface="Times New Roman"/>
              </a:rPr>
              <a:t>di percezione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seme </a:t>
            </a:r>
            <a:r>
              <a:rPr sz="1200" spc="-5" dirty="0">
                <a:latin typeface="Times New Roman"/>
                <a:cs typeface="Times New Roman"/>
              </a:rPr>
              <a:t>caduto  </a:t>
            </a:r>
            <a:r>
              <a:rPr sz="1200" dirty="0">
                <a:latin typeface="Times New Roman"/>
                <a:cs typeface="Times New Roman"/>
              </a:rPr>
              <a:t>tra i rovi </a:t>
            </a:r>
            <a:r>
              <a:rPr sz="1200" spc="-5" dirty="0">
                <a:latin typeface="Times New Roman"/>
                <a:cs typeface="Times New Roman"/>
              </a:rPr>
              <a:t>rappresenta 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attratti </a:t>
            </a:r>
            <a:r>
              <a:rPr sz="1200" dirty="0">
                <a:latin typeface="Times New Roman"/>
                <a:cs typeface="Times New Roman"/>
              </a:rPr>
              <a:t>verso le </a:t>
            </a:r>
            <a:r>
              <a:rPr sz="1200" spc="-5" dirty="0">
                <a:latin typeface="Times New Roman"/>
                <a:cs typeface="Times New Roman"/>
              </a:rPr>
              <a:t>verità del </a:t>
            </a:r>
            <a:r>
              <a:rPr sz="1200" dirty="0">
                <a:latin typeface="Times New Roman"/>
                <a:cs typeface="Times New Roman"/>
              </a:rPr>
              <a:t>vangelo; essi sono intenzionati 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insegnamenti, ma ne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impediti </a:t>
            </a:r>
            <a:r>
              <a:rPr sz="1200" spc="-5" dirty="0">
                <a:latin typeface="Times New Roman"/>
                <a:cs typeface="Times New Roman"/>
              </a:rPr>
              <a:t>dall’orgoglio </a:t>
            </a:r>
            <a:r>
              <a:rPr sz="1200" dirty="0">
                <a:latin typeface="Times New Roman"/>
                <a:cs typeface="Times New Roman"/>
              </a:rPr>
              <a:t>della vita, </a:t>
            </a:r>
            <a:r>
              <a:rPr sz="1200" spc="-5" dirty="0">
                <a:latin typeface="Times New Roman"/>
                <a:cs typeface="Times New Roman"/>
              </a:rPr>
              <a:t>dalla gelosia, dall’invidia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ansietà dell’esistenza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seme </a:t>
            </a:r>
            <a:r>
              <a:rPr sz="1200" spc="-5" dirty="0">
                <a:latin typeface="Times New Roman"/>
                <a:cs typeface="Times New Roman"/>
              </a:rPr>
              <a:t>caduto </a:t>
            </a:r>
            <a:r>
              <a:rPr sz="1200" dirty="0">
                <a:latin typeface="Times New Roman"/>
                <a:cs typeface="Times New Roman"/>
              </a:rPr>
              <a:t>sul terreno  buono, </a:t>
            </a:r>
            <a:r>
              <a:rPr sz="1200" spc="-5" dirty="0">
                <a:latin typeface="Times New Roman"/>
                <a:cs typeface="Times New Roman"/>
              </a:rPr>
              <a:t>che germoglia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trenta, alcuni sessanta, ed altri cento </a:t>
            </a:r>
            <a:r>
              <a:rPr sz="1200" dirty="0">
                <a:latin typeface="Times New Roman"/>
                <a:cs typeface="Times New Roman"/>
              </a:rPr>
              <a:t>volte tanto,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spc="5" dirty="0">
                <a:latin typeface="Times New Roman"/>
                <a:cs typeface="Times New Roman"/>
              </a:rPr>
              <a:t>gradi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800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9212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a comprendere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a rispondere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spirituali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uomini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che posseggono  differenti </a:t>
            </a:r>
            <a:r>
              <a:rPr sz="1200" dirty="0">
                <a:latin typeface="Times New Roman"/>
                <a:cs typeface="Times New Roman"/>
              </a:rPr>
              <a:t>dotazioni d’illuminazione </a:t>
            </a:r>
            <a:r>
              <a:rPr sz="1200" spc="-5" dirty="0">
                <a:latin typeface="Times New Roman"/>
                <a:cs typeface="Times New Roman"/>
              </a:rPr>
              <a:t>spirituale.”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(1690.2) 151:2.4 </a:t>
            </a:r>
            <a:r>
              <a:rPr sz="1200" spc="-5" dirty="0">
                <a:latin typeface="Times New Roman"/>
                <a:cs typeface="Times New Roman"/>
              </a:rPr>
              <a:t>Quando Natanaele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gli apostoli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loro associati s’immersero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seria discussione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63500" marR="230504" algn="just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ingaggiarono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dibattito, </a:t>
            </a:r>
            <a:r>
              <a:rPr sz="1200" spc="-5" dirty="0">
                <a:latin typeface="Times New Roman"/>
                <a:cs typeface="Times New Roman"/>
              </a:rPr>
              <a:t>alcuni sostenendo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correttezza dell’interpretazione </a:t>
            </a:r>
            <a:r>
              <a:rPr sz="1200" dirty="0">
                <a:latin typeface="Times New Roman"/>
                <a:cs typeface="Times New Roman"/>
              </a:rPr>
              <a:t>di Pietro, mentre un </a:t>
            </a:r>
            <a:r>
              <a:rPr sz="1200" spc="-5" dirty="0">
                <a:latin typeface="Times New Roman"/>
                <a:cs typeface="Times New Roman"/>
              </a:rPr>
              <a:t>numero quasi </a:t>
            </a:r>
            <a:r>
              <a:rPr sz="1200" spc="5" dirty="0">
                <a:latin typeface="Times New Roman"/>
                <a:cs typeface="Times New Roman"/>
              </a:rPr>
              <a:t>uguale 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di difendere la spiegazione </a:t>
            </a:r>
            <a:r>
              <a:rPr sz="1200" spc="-5" dirty="0">
                <a:latin typeface="Times New Roman"/>
                <a:cs typeface="Times New Roman"/>
              </a:rPr>
              <a:t>della parabola fornita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Natanaele. Nel frattempo </a:t>
            </a:r>
            <a:r>
              <a:rPr sz="1200" spc="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Natanaele si erano ritirati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casa,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s’impegnarono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vigoroso </a:t>
            </a:r>
            <a:r>
              <a:rPr sz="1200" dirty="0">
                <a:latin typeface="Times New Roman"/>
                <a:cs typeface="Times New Roman"/>
              </a:rPr>
              <a:t>e risoluto </a:t>
            </a:r>
            <a:r>
              <a:rPr sz="1200" spc="-5" dirty="0">
                <a:latin typeface="Times New Roman"/>
                <a:cs typeface="Times New Roman"/>
              </a:rPr>
              <a:t>sforzo, ciascuno per </a:t>
            </a:r>
            <a:r>
              <a:rPr sz="1200" dirty="0">
                <a:latin typeface="Times New Roman"/>
                <a:cs typeface="Times New Roman"/>
              </a:rPr>
              <a:t>convincere l’altro a </a:t>
            </a:r>
            <a:r>
              <a:rPr sz="1200" spc="-5" dirty="0">
                <a:latin typeface="Times New Roman"/>
                <a:cs typeface="Times New Roman"/>
              </a:rPr>
              <a:t>cambiare</a:t>
            </a:r>
            <a:r>
              <a:rPr sz="1200" dirty="0">
                <a:latin typeface="Times New Roman"/>
                <a:cs typeface="Times New Roman"/>
              </a:rPr>
              <a:t> opinione.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(1690.3) 151:2.5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permise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confusione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punto di più intensa </a:t>
            </a:r>
            <a:r>
              <a:rPr sz="1200" spc="-5" dirty="0">
                <a:latin typeface="Times New Roman"/>
                <a:cs typeface="Times New Roman"/>
              </a:rPr>
              <a:t>espressione; </a:t>
            </a:r>
            <a:r>
              <a:rPr sz="1200" spc="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batté le mani </a:t>
            </a:r>
            <a:r>
              <a:rPr sz="1200" spc="-5" dirty="0">
                <a:latin typeface="Times New Roman"/>
                <a:cs typeface="Times New Roman"/>
              </a:rPr>
              <a:t>per  chiamarli vicino </a:t>
            </a:r>
            <a:r>
              <a:rPr sz="1200" dirty="0">
                <a:latin typeface="Times New Roman"/>
                <a:cs typeface="Times New Roman"/>
              </a:rPr>
              <a:t>a lui. Quando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di nuovo tutti </a:t>
            </a:r>
            <a:r>
              <a:rPr sz="1200" spc="-5" dirty="0">
                <a:latin typeface="Times New Roman"/>
                <a:cs typeface="Times New Roman"/>
              </a:rPr>
              <a:t>riuniti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lui, disse: “Prima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parli </a:t>
            </a:r>
            <a:r>
              <a:rPr sz="1200" dirty="0">
                <a:latin typeface="Times New Roman"/>
                <a:cs typeface="Times New Roman"/>
              </a:rPr>
              <a:t>di questa parabola, qualcuno  di voi ha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da dire?”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un momento di </a:t>
            </a:r>
            <a:r>
              <a:rPr sz="1200" spc="-5" dirty="0">
                <a:latin typeface="Times New Roman"/>
                <a:cs typeface="Times New Roman"/>
              </a:rPr>
              <a:t>silenzio,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spc="5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qualche parola. Mi ricordo  che </a:t>
            </a:r>
            <a:r>
              <a:rPr sz="1200" dirty="0">
                <a:latin typeface="Times New Roman"/>
                <a:cs typeface="Times New Roman"/>
              </a:rPr>
              <a:t>tu ci </a:t>
            </a:r>
            <a:r>
              <a:rPr sz="1200" spc="-5" dirty="0">
                <a:latin typeface="Times New Roman"/>
                <a:cs typeface="Times New Roman"/>
              </a:rPr>
              <a:t>hai già </a:t>
            </a:r>
            <a:r>
              <a:rPr sz="1200" dirty="0">
                <a:latin typeface="Times New Roman"/>
                <a:cs typeface="Times New Roman"/>
              </a:rPr>
              <a:t>detto una volta di </a:t>
            </a:r>
            <a:r>
              <a:rPr sz="1200" spc="-5" dirty="0">
                <a:latin typeface="Times New Roman"/>
                <a:cs typeface="Times New Roman"/>
              </a:rPr>
              <a:t>stare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su questa stessa cosa.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insegnato che,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avessimo usato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esempi per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predicazione, impiegassimo </a:t>
            </a:r>
            <a:r>
              <a:rPr sz="1200" dirty="0">
                <a:latin typeface="Times New Roman"/>
                <a:cs typeface="Times New Roman"/>
              </a:rPr>
              <a:t>storie </a:t>
            </a:r>
            <a:r>
              <a:rPr sz="1200" spc="-5" dirty="0">
                <a:latin typeface="Times New Roman"/>
                <a:cs typeface="Times New Roman"/>
              </a:rPr>
              <a:t>vere, </a:t>
            </a:r>
            <a:r>
              <a:rPr sz="1200" dirty="0">
                <a:latin typeface="Times New Roman"/>
                <a:cs typeface="Times New Roman"/>
              </a:rPr>
              <a:t>non delle favole,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scegliessimo la storia più </a:t>
            </a:r>
            <a:r>
              <a:rPr sz="1200" spc="-5" dirty="0">
                <a:latin typeface="Times New Roman"/>
                <a:cs typeface="Times New Roman"/>
              </a:rPr>
              <a:t>adatta ad illustrare </a:t>
            </a:r>
            <a:r>
              <a:rPr sz="1200" dirty="0">
                <a:latin typeface="Times New Roman"/>
                <a:cs typeface="Times New Roman"/>
              </a:rPr>
              <a:t>la  sola </a:t>
            </a:r>
            <a:r>
              <a:rPr sz="1200" spc="-5" dirty="0">
                <a:latin typeface="Times New Roman"/>
                <a:cs typeface="Times New Roman"/>
              </a:rPr>
              <a:t>verità centrale ed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-5" dirty="0">
                <a:latin typeface="Times New Roman"/>
                <a:cs typeface="Times New Roman"/>
              </a:rPr>
              <a:t>che volevamo insegnare alla gente, </a:t>
            </a:r>
            <a:r>
              <a:rPr sz="1200" dirty="0">
                <a:latin typeface="Times New Roman"/>
                <a:cs typeface="Times New Roman"/>
              </a:rPr>
              <a:t>e che, 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utilizzato la </a:t>
            </a:r>
            <a:r>
              <a:rPr sz="1200" spc="-5" dirty="0">
                <a:latin typeface="Times New Roman"/>
                <a:cs typeface="Times New Roman"/>
              </a:rPr>
              <a:t>storia,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tentassimo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2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4572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effettuare un’applicazione spirituale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dettagli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implicati nel racconto della </a:t>
            </a:r>
            <a:r>
              <a:rPr sz="1200" dirty="0">
                <a:latin typeface="Times New Roman"/>
                <a:cs typeface="Times New Roman"/>
              </a:rPr>
              <a:t>storia.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ritengo che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Natanaele si  sbaglino entrambi nei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tentativi d’interpretare questa parabola. Ammiro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abilità nel fare queste cose,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egualmente 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questi tentativi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da una normale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analogie </a:t>
            </a:r>
            <a:r>
              <a:rPr sz="1200" dirty="0">
                <a:latin typeface="Times New Roman"/>
                <a:cs typeface="Times New Roman"/>
              </a:rPr>
              <a:t>spirituali da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elementi </a:t>
            </a:r>
            <a:r>
              <a:rPr sz="1200" dirty="0">
                <a:latin typeface="Times New Roman"/>
                <a:cs typeface="Times New Roman"/>
              </a:rPr>
              <a:t>possano 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confusione 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serio </a:t>
            </a:r>
            <a:r>
              <a:rPr sz="1200" spc="-5" dirty="0">
                <a:latin typeface="Times New Roman"/>
                <a:cs typeface="Times New Roman"/>
              </a:rPr>
              <a:t>malinteso sul vero proposito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parabola. </a:t>
            </a:r>
            <a:r>
              <a:rPr sz="1200" dirty="0">
                <a:latin typeface="Times New Roman"/>
                <a:cs typeface="Times New Roman"/>
              </a:rPr>
              <a:t>Che quanto </a:t>
            </a:r>
            <a:r>
              <a:rPr sz="1200" spc="-5" dirty="0">
                <a:latin typeface="Times New Roman"/>
                <a:cs typeface="Times New Roman"/>
              </a:rPr>
              <a:t>affermo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spc="5" dirty="0">
                <a:latin typeface="Times New Roman"/>
                <a:cs typeface="Times New Roman"/>
              </a:rPr>
              <a:t>risulta  </a:t>
            </a:r>
            <a:r>
              <a:rPr sz="1200" spc="-5" dirty="0">
                <a:latin typeface="Times New Roman"/>
                <a:cs typeface="Times New Roman"/>
              </a:rPr>
              <a:t>pienamente 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che, mentre eravamo </a:t>
            </a:r>
            <a:r>
              <a:rPr sz="1200" dirty="0">
                <a:latin typeface="Times New Roman"/>
                <a:cs typeface="Times New Roman"/>
              </a:rPr>
              <a:t>tutti dello </a:t>
            </a:r>
            <a:r>
              <a:rPr sz="1200" spc="-5" dirty="0">
                <a:latin typeface="Times New Roman"/>
                <a:cs typeface="Times New Roman"/>
              </a:rPr>
              <a:t>stesso parere </a:t>
            </a:r>
            <a:r>
              <a:rPr sz="1200" dirty="0">
                <a:latin typeface="Times New Roman"/>
                <a:cs typeface="Times New Roman"/>
              </a:rPr>
              <a:t>un’ora fa, ora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divisi in due </a:t>
            </a:r>
            <a:r>
              <a:rPr sz="1200" spc="-5" dirty="0">
                <a:latin typeface="Times New Roman"/>
                <a:cs typeface="Times New Roman"/>
              </a:rPr>
              <a:t>gruppi separati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sostengono  </a:t>
            </a:r>
            <a:r>
              <a:rPr sz="1200" dirty="0">
                <a:latin typeface="Times New Roman"/>
                <a:cs typeface="Times New Roman"/>
              </a:rPr>
              <a:t>opinioni </a:t>
            </a:r>
            <a:r>
              <a:rPr sz="1200" spc="-5" dirty="0">
                <a:latin typeface="Times New Roman"/>
                <a:cs typeface="Times New Roman"/>
              </a:rPr>
              <a:t>differenti su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parabola, </a:t>
            </a:r>
            <a:r>
              <a:rPr sz="1200" dirty="0">
                <a:latin typeface="Times New Roman"/>
                <a:cs typeface="Times New Roman"/>
              </a:rPr>
              <a:t>e sostengono tali opinioni </a:t>
            </a:r>
            <a:r>
              <a:rPr sz="1200" spc="-5" dirty="0">
                <a:latin typeface="Times New Roman"/>
                <a:cs typeface="Times New Roman"/>
              </a:rPr>
              <a:t>così ardentemente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interferire, </a:t>
            </a:r>
            <a:r>
              <a:rPr sz="1200" dirty="0">
                <a:latin typeface="Times New Roman"/>
                <a:cs typeface="Times New Roman"/>
              </a:rPr>
              <a:t>a mio </a:t>
            </a:r>
            <a:r>
              <a:rPr sz="1200" spc="-5" dirty="0">
                <a:latin typeface="Times New Roman"/>
                <a:cs typeface="Times New Roman"/>
              </a:rPr>
              <a:t>avviso,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nostra 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pienamente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verità che tu </a:t>
            </a:r>
            <a:r>
              <a:rPr sz="1200" spc="-5" dirty="0">
                <a:latin typeface="Times New Roman"/>
                <a:cs typeface="Times New Roman"/>
              </a:rPr>
              <a:t>avevi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hai presentato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parabola alla folla,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hai  chiesto successivamente </a:t>
            </a:r>
            <a:r>
              <a:rPr sz="1200" dirty="0">
                <a:latin typeface="Times New Roman"/>
                <a:cs typeface="Times New Roman"/>
              </a:rPr>
              <a:t>a noi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commentare.”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47724" y="513333"/>
            <a:ext cx="7211059" cy="35610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(1353.17) 122:9.18 </a:t>
            </a:r>
            <a:r>
              <a:rPr sz="1200" spc="-5" dirty="0">
                <a:latin typeface="Times New Roman"/>
                <a:cs typeface="Times New Roman"/>
              </a:rPr>
              <a:t>Per far 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al suo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popolo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(1353.18) 122:9.19 </a:t>
            </a:r>
            <a:r>
              <a:rPr sz="1200" spc="-5" dirty="0">
                <a:latin typeface="Times New Roman"/>
                <a:cs typeface="Times New Roman"/>
              </a:rPr>
              <a:t>Nella remissione dei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(1353.19) 122:9.20 </a:t>
            </a:r>
            <a:r>
              <a:rPr sz="1200" spc="-5" dirty="0">
                <a:latin typeface="Times New Roman"/>
                <a:cs typeface="Times New Roman"/>
              </a:rPr>
              <a:t>Gioite nella tenera misericordia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Dio, 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luce che </a:t>
            </a:r>
            <a:r>
              <a:rPr sz="1200" spc="-5" dirty="0">
                <a:latin typeface="Times New Roman"/>
                <a:cs typeface="Times New Roman"/>
              </a:rPr>
              <a:t>giunge dall’alto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ora  </a:t>
            </a:r>
            <a:r>
              <a:rPr sz="1200" dirty="0">
                <a:latin typeface="Times New Roman"/>
                <a:cs typeface="Times New Roman"/>
              </a:rPr>
              <a:t>visitati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(1353.20) 122:9.21 </a:t>
            </a:r>
            <a:r>
              <a:rPr sz="1200" spc="-5" dirty="0">
                <a:latin typeface="Times New Roman"/>
                <a:cs typeface="Times New Roman"/>
              </a:rPr>
              <a:t>Per brillare su coloro che </a:t>
            </a:r>
            <a:r>
              <a:rPr sz="1200" dirty="0">
                <a:latin typeface="Times New Roman"/>
                <a:cs typeface="Times New Roman"/>
              </a:rPr>
              <a:t>risiedono </a:t>
            </a:r>
            <a:r>
              <a:rPr sz="1200" spc="-5" dirty="0">
                <a:latin typeface="Times New Roman"/>
                <a:cs typeface="Times New Roman"/>
              </a:rPr>
              <a:t>nelle tenebre </a:t>
            </a:r>
            <a:r>
              <a:rPr sz="1200" dirty="0">
                <a:latin typeface="Times New Roman"/>
                <a:cs typeface="Times New Roman"/>
              </a:rPr>
              <a:t>e nell’ombra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morte;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(1353.21) 122:9.22 </a:t>
            </a:r>
            <a:r>
              <a:rPr sz="1200" spc="-5" dirty="0">
                <a:latin typeface="Times New Roman"/>
                <a:cs typeface="Times New Roman"/>
              </a:rPr>
              <a:t>Per guidare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passi nelle </a:t>
            </a:r>
            <a:r>
              <a:rPr sz="1200" dirty="0">
                <a:latin typeface="Times New Roman"/>
                <a:cs typeface="Times New Roman"/>
              </a:rPr>
              <a:t>vie della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(1353.22) 122:9.23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lascia che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parta in </a:t>
            </a:r>
            <a:r>
              <a:rPr sz="1200" spc="-5" dirty="0">
                <a:latin typeface="Times New Roman"/>
                <a:cs typeface="Times New Roman"/>
              </a:rPr>
              <a:t>pace,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secondo la tua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parola,</a:t>
            </a:r>
            <a:endParaRPr sz="1200">
              <a:latin typeface="Times New Roman"/>
              <a:cs typeface="Times New Roman"/>
            </a:endParaRPr>
          </a:p>
          <a:p>
            <a:pPr marL="50800" marR="3260090">
              <a:lnSpc>
                <a:spcPct val="192900"/>
              </a:lnSpc>
              <a:spcBef>
                <a:spcPts val="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(1353.23) 122:9.24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mie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hanno visto la tua </a:t>
            </a:r>
            <a:r>
              <a:rPr sz="1200" spc="-5" dirty="0">
                <a:latin typeface="Times New Roman"/>
                <a:cs typeface="Times New Roman"/>
              </a:rPr>
              <a:t>salvezza,  </a:t>
            </a:r>
            <a:r>
              <a:rPr sz="1200" spc="-7" baseline="38194" dirty="0">
                <a:latin typeface="Times New Roman"/>
                <a:cs typeface="Times New Roman"/>
              </a:rPr>
              <a:t>(1353.24) 122:9.25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hai preparato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volto di tutti i </a:t>
            </a:r>
            <a:r>
              <a:rPr sz="1200" spc="-5" dirty="0">
                <a:latin typeface="Times New Roman"/>
                <a:cs typeface="Times New Roman"/>
              </a:rPr>
              <a:t>popoli;  </a:t>
            </a:r>
            <a:r>
              <a:rPr sz="1200" spc="-7" baseline="38194" dirty="0">
                <a:latin typeface="Times New Roman"/>
                <a:cs typeface="Times New Roman"/>
              </a:rPr>
              <a:t>(1353.25) 122:9.26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per illuminare </a:t>
            </a:r>
            <a:r>
              <a:rPr sz="1200" dirty="0">
                <a:latin typeface="Times New Roman"/>
                <a:cs typeface="Times New Roman"/>
              </a:rPr>
              <a:t>anche 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Gentili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(1353.26) 122:9.27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gloria del </a:t>
            </a:r>
            <a:r>
              <a:rPr sz="1200" dirty="0">
                <a:latin typeface="Times New Roman"/>
                <a:cs typeface="Times New Roman"/>
              </a:rPr>
              <a:t>tuo popolo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Israele.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67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(1691.1) 151:2.6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che </a:t>
            </a:r>
            <a:r>
              <a:rPr sz="1200" spc="-5" dirty="0">
                <a:latin typeface="Times New Roman"/>
                <a:cs typeface="Times New Roman"/>
              </a:rPr>
              <a:t>Tommaso pronunciò </a:t>
            </a:r>
            <a:r>
              <a:rPr sz="1200" dirty="0">
                <a:latin typeface="Times New Roman"/>
                <a:cs typeface="Times New Roman"/>
              </a:rPr>
              <a:t>ebbero un </a:t>
            </a:r>
            <a:r>
              <a:rPr sz="1200" spc="-5" dirty="0">
                <a:latin typeface="Times New Roman"/>
                <a:cs typeface="Times New Roman"/>
              </a:rPr>
              <a:t>effetto calmante 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loro. Egli </a:t>
            </a:r>
            <a:r>
              <a:rPr sz="1200" dirty="0">
                <a:latin typeface="Times New Roman"/>
                <a:cs typeface="Times New Roman"/>
              </a:rPr>
              <a:t>li invitò a </a:t>
            </a:r>
            <a:r>
              <a:rPr sz="1200" spc="-5" dirty="0">
                <a:latin typeface="Times New Roman"/>
                <a:cs typeface="Times New Roman"/>
              </a:rPr>
              <a:t>ricordare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aveva  insegnato loro </a:t>
            </a:r>
            <a:r>
              <a:rPr sz="1200" dirty="0">
                <a:latin typeface="Times New Roman"/>
                <a:cs typeface="Times New Roman"/>
              </a:rPr>
              <a:t>in precedenti </a:t>
            </a:r>
            <a:r>
              <a:rPr sz="1200" spc="-5" dirty="0">
                <a:latin typeface="Times New Roman"/>
                <a:cs typeface="Times New Roman"/>
              </a:rPr>
              <a:t>occasioni, </a:t>
            </a:r>
            <a:r>
              <a:rPr sz="1200" dirty="0">
                <a:latin typeface="Times New Roman"/>
                <a:cs typeface="Times New Roman"/>
              </a:rPr>
              <a:t>e prima che </a:t>
            </a:r>
            <a:r>
              <a:rPr sz="1200" spc="-5" dirty="0">
                <a:latin typeface="Times New Roman"/>
                <a:cs typeface="Times New Roman"/>
              </a:rPr>
              <a:t>Gesù riprendesse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parlare, Andrea si </a:t>
            </a:r>
            <a:r>
              <a:rPr sz="1200" dirty="0">
                <a:latin typeface="Times New Roman"/>
                <a:cs typeface="Times New Roman"/>
              </a:rPr>
              <a:t>alzò e disse: </a:t>
            </a:r>
            <a:r>
              <a:rPr sz="1200" spc="-5" dirty="0">
                <a:latin typeface="Times New Roman"/>
                <a:cs typeface="Times New Roman"/>
              </a:rPr>
              <a:t>“Io sono persuaso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749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Tommaso abbia ragione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vorrei che ci dicesse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significato egli </a:t>
            </a:r>
            <a:r>
              <a:rPr sz="1200" dirty="0">
                <a:latin typeface="Times New Roman"/>
                <a:cs typeface="Times New Roman"/>
              </a:rPr>
              <a:t>attribuisce </a:t>
            </a:r>
            <a:r>
              <a:rPr sz="1200" spc="-5" dirty="0">
                <a:latin typeface="Times New Roman"/>
                <a:cs typeface="Times New Roman"/>
              </a:rPr>
              <a:t>alla parabola del </a:t>
            </a:r>
            <a:r>
              <a:rPr sz="1200" dirty="0">
                <a:latin typeface="Times New Roman"/>
                <a:cs typeface="Times New Roman"/>
              </a:rPr>
              <a:t>seminatore.”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ebbe  invitato </a:t>
            </a:r>
            <a:r>
              <a:rPr sz="1200" dirty="0">
                <a:latin typeface="Times New Roman"/>
                <a:cs typeface="Times New Roman"/>
              </a:rPr>
              <a:t>Tommaso a </a:t>
            </a:r>
            <a:r>
              <a:rPr sz="1200" spc="-5" dirty="0">
                <a:latin typeface="Times New Roman"/>
                <a:cs typeface="Times New Roman"/>
              </a:rPr>
              <a:t>parlare, egli disse: “Fratelli miei,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prolungare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discussione, ma poiché lo </a:t>
            </a:r>
            <a:r>
              <a:rPr sz="1200" spc="-5" dirty="0">
                <a:latin typeface="Times New Roman"/>
                <a:cs typeface="Times New Roman"/>
              </a:rPr>
              <a:t>desiderate, </a:t>
            </a:r>
            <a:r>
              <a:rPr sz="1200" dirty="0">
                <a:latin typeface="Times New Roman"/>
                <a:cs typeface="Times New Roman"/>
              </a:rPr>
              <a:t>dirò </a:t>
            </a:r>
            <a:r>
              <a:rPr sz="1200" spc="-5" dirty="0">
                <a:latin typeface="Times New Roman"/>
                <a:cs typeface="Times New Roman"/>
              </a:rPr>
              <a:t>che  penso 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parabola sia stata raccontata per insegnarci </a:t>
            </a:r>
            <a:r>
              <a:rPr sz="1200" dirty="0">
                <a:latin typeface="Times New Roman"/>
                <a:cs typeface="Times New Roman"/>
              </a:rPr>
              <a:t>una sola grande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cioè che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insegnamento del </a:t>
            </a:r>
            <a:r>
              <a:rPr sz="1200" dirty="0">
                <a:latin typeface="Times New Roman"/>
                <a:cs typeface="Times New Roman"/>
              </a:rPr>
              <a:t>vangelo 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fedelmente ed efficacemente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eseguiamo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divini,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seguito da </a:t>
            </a:r>
            <a:r>
              <a:rPr sz="1200" spc="-5" dirty="0">
                <a:latin typeface="Times New Roman"/>
                <a:cs typeface="Times New Roman"/>
              </a:rPr>
              <a:t>differenti gradi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2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26543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successo; </a:t>
            </a:r>
            <a:r>
              <a:rPr sz="1200" dirty="0">
                <a:latin typeface="Times New Roman"/>
                <a:cs typeface="Times New Roman"/>
              </a:rPr>
              <a:t>e che tutte queste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di risultati </a:t>
            </a:r>
            <a:r>
              <a:rPr sz="1200" spc="-5" dirty="0">
                <a:latin typeface="Times New Roman"/>
                <a:cs typeface="Times New Roman"/>
              </a:rPr>
              <a:t>saranno direttamente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inerenti alle circostanze del </a:t>
            </a:r>
            <a:r>
              <a:rPr sz="1200" dirty="0">
                <a:latin typeface="Times New Roman"/>
                <a:cs typeface="Times New Roman"/>
              </a:rPr>
              <a:t>nostro  </a:t>
            </a:r>
            <a:r>
              <a:rPr sz="1200" spc="-5" dirty="0">
                <a:latin typeface="Times New Roman"/>
                <a:cs typeface="Times New Roman"/>
              </a:rPr>
              <a:t>ministero, condizioni </a:t>
            </a:r>
            <a:r>
              <a:rPr sz="1200" spc="-1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poco o </a:t>
            </a:r>
            <a:r>
              <a:rPr sz="1200" spc="-5" dirty="0">
                <a:latin typeface="Times New Roman"/>
                <a:cs typeface="Times New Roman"/>
              </a:rPr>
              <a:t>nessun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controllo.”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(1691.2) 151:2.7 </a:t>
            </a:r>
            <a:r>
              <a:rPr sz="1200" spc="-5" dirty="0">
                <a:latin typeface="Times New Roman"/>
                <a:cs typeface="Times New Roman"/>
              </a:rPr>
              <a:t>Quando Tommaso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predicatori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pronta a convenire con lui,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Pietro e </a:t>
            </a:r>
            <a:r>
              <a:rPr sz="1200" spc="-5" dirty="0">
                <a:latin typeface="Times New Roman"/>
                <a:cs typeface="Times New Roman"/>
              </a:rPr>
              <a:t>Natanaele stavano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con lui, </a:t>
            </a:r>
            <a:r>
              <a:rPr sz="1200" spc="-5" dirty="0">
                <a:latin typeface="Times New Roman"/>
                <a:cs typeface="Times New Roman"/>
              </a:rPr>
              <a:t>quando Gesù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disse: “Bravo Tommaso;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capito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 significato </a:t>
            </a:r>
            <a:r>
              <a:rPr sz="1200" dirty="0">
                <a:latin typeface="Times New Roman"/>
                <a:cs typeface="Times New Roman"/>
              </a:rPr>
              <a:t>delle parabole; ma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che Natanaele hanno fatto altrettanto bene, nel senso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evidenziato così  pienamente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in allegorie le mie </a:t>
            </a:r>
            <a:r>
              <a:rPr sz="1200" spc="-5" dirty="0">
                <a:latin typeface="Times New Roman"/>
                <a:cs typeface="Times New Roman"/>
              </a:rPr>
              <a:t>parabole.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potete spesso </a:t>
            </a:r>
            <a:r>
              <a:rPr sz="1200" spc="-5" dirty="0">
                <a:latin typeface="Times New Roman"/>
                <a:cs typeface="Times New Roman"/>
              </a:rPr>
              <a:t>impegnarvi proficuamente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questi slanci d’immaginazione speculativa,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commettete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conclusioni </a:t>
            </a:r>
            <a:r>
              <a:rPr sz="1200" dirty="0">
                <a:latin typeface="Times New Roman"/>
                <a:cs typeface="Times New Roman"/>
              </a:rPr>
              <a:t>come parte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insegnamento pubblico.”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62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(1691.3) 151:2.8 </a:t>
            </a:r>
            <a:r>
              <a:rPr sz="1200" spc="-5" dirty="0">
                <a:latin typeface="Times New Roman"/>
                <a:cs typeface="Times New Roman"/>
              </a:rPr>
              <a:t>Ora che </a:t>
            </a:r>
            <a:r>
              <a:rPr sz="1200" dirty="0">
                <a:latin typeface="Times New Roman"/>
                <a:cs typeface="Times New Roman"/>
              </a:rPr>
              <a:t>la tensione </a:t>
            </a:r>
            <a:r>
              <a:rPr sz="1200" spc="-5" dirty="0">
                <a:latin typeface="Times New Roman"/>
                <a:cs typeface="Times New Roman"/>
              </a:rPr>
              <a:t>era superata, Pietro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Natanaele si felicitarono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per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interpretazioni e, ad </a:t>
            </a:r>
            <a:r>
              <a:rPr sz="1200" dirty="0">
                <a:latin typeface="Times New Roman"/>
                <a:cs typeface="Times New Roman"/>
              </a:rPr>
              <a:t>eccezione  </a:t>
            </a:r>
            <a:r>
              <a:rPr sz="1200" spc="-5" dirty="0">
                <a:latin typeface="Times New Roman"/>
                <a:cs typeface="Times New Roman"/>
              </a:rPr>
              <a:t>dei gemelli Alfeo, </a:t>
            </a:r>
            <a:r>
              <a:rPr sz="1200" dirty="0">
                <a:latin typeface="Times New Roman"/>
                <a:cs typeface="Times New Roman"/>
              </a:rPr>
              <a:t>ciascuno </a:t>
            </a:r>
            <a:r>
              <a:rPr sz="1200" spc="-5" dirty="0">
                <a:latin typeface="Times New Roman"/>
                <a:cs typeface="Times New Roman"/>
              </a:rPr>
              <a:t>degli apostoli si </a:t>
            </a:r>
            <a:r>
              <a:rPr sz="1200" dirty="0">
                <a:latin typeface="Times New Roman"/>
                <a:cs typeface="Times New Roman"/>
              </a:rPr>
              <a:t>avventurò a dare </a:t>
            </a:r>
            <a:r>
              <a:rPr sz="1200" spc="-5" dirty="0">
                <a:latin typeface="Times New Roman"/>
                <a:cs typeface="Times New Roman"/>
              </a:rPr>
              <a:t>un’interpretazione della parabola del seminatore </a:t>
            </a:r>
            <a:r>
              <a:rPr sz="1200" dirty="0">
                <a:latin typeface="Times New Roman"/>
                <a:cs typeface="Times New Roman"/>
              </a:rPr>
              <a:t>prima di ritirarsi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la notte.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offrì una </a:t>
            </a:r>
            <a:r>
              <a:rPr sz="1200" spc="-5" dirty="0">
                <a:latin typeface="Times New Roman"/>
                <a:cs typeface="Times New Roman"/>
              </a:rPr>
              <a:t>spiegazione </a:t>
            </a:r>
            <a:r>
              <a:rPr sz="1200" dirty="0">
                <a:latin typeface="Times New Roman"/>
                <a:cs typeface="Times New Roman"/>
              </a:rPr>
              <a:t>molto plausibile. I dodici </a:t>
            </a:r>
            <a:r>
              <a:rPr sz="1200" spc="-5" dirty="0">
                <a:latin typeface="Times New Roman"/>
                <a:cs typeface="Times New Roman"/>
              </a:rPr>
              <a:t>tentarono spesso,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decifrare </a:t>
            </a:r>
            <a:r>
              <a:rPr sz="1200" dirty="0">
                <a:latin typeface="Times New Roman"/>
                <a:cs typeface="Times New Roman"/>
              </a:rPr>
              <a:t>le parabole  </a:t>
            </a:r>
            <a:r>
              <a:rPr sz="1200" spc="-5" dirty="0">
                <a:latin typeface="Times New Roman"/>
                <a:cs typeface="Times New Roman"/>
              </a:rPr>
              <a:t>del Maestro come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un’allegoria,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sul serio tali speculazioni. Questa fu </a:t>
            </a:r>
            <a:r>
              <a:rPr sz="1200" dirty="0">
                <a:latin typeface="Times New Roman"/>
                <a:cs typeface="Times New Roman"/>
              </a:rPr>
              <a:t>una riunione molto  </a:t>
            </a:r>
            <a:r>
              <a:rPr sz="1200" spc="-5" dirty="0">
                <a:latin typeface="Times New Roman"/>
                <a:cs typeface="Times New Roman"/>
              </a:rPr>
              <a:t>proficua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apostoli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associati, </a:t>
            </a:r>
            <a:r>
              <a:rPr sz="1200" dirty="0">
                <a:latin typeface="Times New Roman"/>
                <a:cs typeface="Times New Roman"/>
              </a:rPr>
              <a:t>specialmente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Gesù impiegò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1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parabole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864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Altro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sulle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parabole</a:t>
            </a:r>
            <a:endParaRPr sz="1600">
              <a:latin typeface="Times New Roman"/>
              <a:cs typeface="Times New Roman"/>
            </a:endParaRPr>
          </a:p>
          <a:p>
            <a:pPr marL="63500" marR="1397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(1691.4) 151:3.1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presi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parabole che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serata successiva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dedicata all’ulteriore </a:t>
            </a:r>
            <a:r>
              <a:rPr sz="1200" dirty="0">
                <a:latin typeface="Times New Roman"/>
                <a:cs typeface="Times New Roman"/>
              </a:rPr>
              <a:t>discussione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esse. Gesù </a:t>
            </a:r>
            <a:r>
              <a:rPr sz="1200" dirty="0">
                <a:latin typeface="Times New Roman"/>
                <a:cs typeface="Times New Roman"/>
              </a:rPr>
              <a:t>introdusse la </a:t>
            </a:r>
            <a:r>
              <a:rPr sz="1200" spc="-5" dirty="0">
                <a:latin typeface="Times New Roman"/>
                <a:cs typeface="Times New Roman"/>
              </a:rPr>
              <a:t>conferenza della </a:t>
            </a:r>
            <a:r>
              <a:rPr sz="1200" dirty="0">
                <a:latin typeface="Times New Roman"/>
                <a:cs typeface="Times New Roman"/>
              </a:rPr>
              <a:t>sera dicendo: </a:t>
            </a:r>
            <a:r>
              <a:rPr sz="1200" spc="-5" dirty="0">
                <a:latin typeface="Times New Roman"/>
                <a:cs typeface="Times New Roman"/>
              </a:rPr>
              <a:t>“Miei </a:t>
            </a:r>
            <a:r>
              <a:rPr sz="1200" dirty="0">
                <a:latin typeface="Times New Roman"/>
                <a:cs typeface="Times New Roman"/>
              </a:rPr>
              <a:t>diletti, </a:t>
            </a:r>
            <a:r>
              <a:rPr sz="1200" spc="-5" dirty="0">
                <a:latin typeface="Times New Roman"/>
                <a:cs typeface="Times New Roman"/>
              </a:rPr>
              <a:t>dovete sempre differenziare l’insegnamento </a:t>
            </a:r>
            <a:r>
              <a:rPr sz="1200" dirty="0">
                <a:latin typeface="Times New Roman"/>
                <a:cs typeface="Times New Roman"/>
              </a:rPr>
              <a:t>in modo da 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presentazione </a:t>
            </a:r>
            <a:r>
              <a:rPr sz="1200" spc="-5" dirty="0">
                <a:latin typeface="Times New Roman"/>
                <a:cs typeface="Times New Roman"/>
              </a:rPr>
              <a:t>della verità alla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al cuore </a:t>
            </a:r>
            <a:r>
              <a:rPr sz="1200" dirty="0">
                <a:latin typeface="Times New Roman"/>
                <a:cs typeface="Times New Roman"/>
              </a:rPr>
              <a:t>di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ascoltano. </a:t>
            </a:r>
            <a:r>
              <a:rPr sz="1200" dirty="0">
                <a:latin typeface="Times New Roman"/>
                <a:cs typeface="Times New Roman"/>
              </a:rPr>
              <a:t>Quando vi </a:t>
            </a:r>
            <a:r>
              <a:rPr sz="1200" spc="-5" dirty="0">
                <a:latin typeface="Times New Roman"/>
                <a:cs typeface="Times New Roman"/>
              </a:rPr>
              <a:t>trovate davanti 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moltitudine d’intelletti e di </a:t>
            </a:r>
            <a:r>
              <a:rPr sz="1200" spc="-5" dirty="0">
                <a:latin typeface="Times New Roman"/>
                <a:cs typeface="Times New Roman"/>
              </a:rPr>
              <a:t>temperamenti diversi, </a:t>
            </a:r>
            <a:r>
              <a:rPr sz="1200" dirty="0">
                <a:latin typeface="Times New Roman"/>
                <a:cs typeface="Times New Roman"/>
              </a:rPr>
              <a:t>non potete </a:t>
            </a:r>
            <a:r>
              <a:rPr sz="1200" spc="-5" dirty="0">
                <a:latin typeface="Times New Roman"/>
                <a:cs typeface="Times New Roman"/>
              </a:rPr>
              <a:t>pronunciare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classe di </a:t>
            </a:r>
            <a:r>
              <a:rPr sz="1200" spc="-5" dirty="0">
                <a:latin typeface="Times New Roman"/>
                <a:cs typeface="Times New Roman"/>
              </a:rPr>
              <a:t>ascoltatori,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potete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storia per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insegnamento; ed ogni </a:t>
            </a:r>
            <a:r>
              <a:rPr sz="1200" dirty="0">
                <a:latin typeface="Times New Roman"/>
                <a:cs typeface="Times New Roman"/>
              </a:rPr>
              <a:t>gruppo,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individuo,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propria interpretazione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 sue doti intellettuali </a:t>
            </a:r>
            <a:r>
              <a:rPr sz="1200" dirty="0">
                <a:latin typeface="Times New Roman"/>
                <a:cs typeface="Times New Roman"/>
              </a:rPr>
              <a:t>e spirituali. </a:t>
            </a:r>
            <a:r>
              <a:rPr sz="1200" spc="-5" dirty="0">
                <a:latin typeface="Times New Roman"/>
                <a:cs typeface="Times New Roman"/>
              </a:rPr>
              <a:t>Lasciate </a:t>
            </a:r>
            <a:r>
              <a:rPr sz="1200" dirty="0">
                <a:latin typeface="Times New Roman"/>
                <a:cs typeface="Times New Roman"/>
              </a:rPr>
              <a:t>che la vostra luce brilli, ma  </a:t>
            </a:r>
            <a:r>
              <a:rPr sz="1200" spc="-5" dirty="0">
                <a:latin typeface="Times New Roman"/>
                <a:cs typeface="Times New Roman"/>
              </a:rPr>
              <a:t>fatelo con </a:t>
            </a:r>
            <a:r>
              <a:rPr sz="1200" dirty="0">
                <a:latin typeface="Times New Roman"/>
                <a:cs typeface="Times New Roman"/>
              </a:rPr>
              <a:t>saggezza e </a:t>
            </a:r>
            <a:r>
              <a:rPr sz="1200" spc="-5" dirty="0">
                <a:latin typeface="Times New Roman"/>
                <a:cs typeface="Times New Roman"/>
              </a:rPr>
              <a:t>discrezione. Nessuno,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accende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lampada,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copre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vaso </a:t>
            </a:r>
            <a:r>
              <a:rPr sz="1200" dirty="0">
                <a:latin typeface="Times New Roman"/>
                <a:cs typeface="Times New Roman"/>
              </a:rPr>
              <a:t>o la mette sotto il letto; </a:t>
            </a:r>
            <a:r>
              <a:rPr sz="1200" spc="-5" dirty="0">
                <a:latin typeface="Times New Roman"/>
                <a:cs typeface="Times New Roman"/>
              </a:rPr>
              <a:t>mette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lampada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piedistallo </a:t>
            </a:r>
            <a:r>
              <a:rPr sz="1200" dirty="0">
                <a:latin typeface="Times New Roman"/>
                <a:cs typeface="Times New Roman"/>
              </a:rPr>
              <a:t>dove tutti possano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luce. Lasciate che </a:t>
            </a:r>
            <a:r>
              <a:rPr sz="1200" dirty="0">
                <a:latin typeface="Times New Roman"/>
                <a:cs typeface="Times New Roman"/>
              </a:rPr>
              <a:t>vi dica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di nascosto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manifestato; </a:t>
            </a:r>
            <a:r>
              <a:rPr sz="1200" dirty="0">
                <a:latin typeface="Times New Roman"/>
                <a:cs typeface="Times New Roman"/>
              </a:rPr>
              <a:t>né vi sono </a:t>
            </a:r>
            <a:r>
              <a:rPr sz="1200" spc="-5" dirty="0">
                <a:latin typeface="Times New Roman"/>
                <a:cs typeface="Times New Roman"/>
              </a:rPr>
              <a:t>dei segreti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infine conosciuti.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verranno alla </a:t>
            </a:r>
            <a:r>
              <a:rPr sz="1200" spc="5" dirty="0">
                <a:latin typeface="Times New Roman"/>
                <a:cs typeface="Times New Roman"/>
              </a:rPr>
              <a:t>luce.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pensate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alle folle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intendono la </a:t>
            </a:r>
            <a:r>
              <a:rPr sz="1200" spc="-5" dirty="0">
                <a:latin typeface="Times New Roman"/>
                <a:cs typeface="Times New Roman"/>
              </a:rPr>
              <a:t>verità; </a:t>
            </a:r>
            <a:r>
              <a:rPr sz="1200" dirty="0">
                <a:latin typeface="Times New Roman"/>
                <a:cs typeface="Times New Roman"/>
              </a:rPr>
              <a:t>prestate </a:t>
            </a:r>
            <a:r>
              <a:rPr sz="1200" spc="-5" dirty="0">
                <a:latin typeface="Times New Roman"/>
                <a:cs typeface="Times New Roman"/>
              </a:rPr>
              <a:t>attenzione anche al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5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intendete.  Ricordate ciò </a:t>
            </a:r>
            <a:r>
              <a:rPr sz="1200" dirty="0">
                <a:latin typeface="Times New Roman"/>
                <a:cs typeface="Times New Roman"/>
              </a:rPr>
              <a:t>che vi ho detto molte volte: a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ha sarà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di più,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non ha sarà tolto anche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pensa di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avere.”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239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(1692.1) 151:3.2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discussione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parabole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ulteriori </a:t>
            </a:r>
            <a:r>
              <a:rPr sz="1200" dirty="0">
                <a:latin typeface="Times New Roman"/>
                <a:cs typeface="Times New Roman"/>
              </a:rPr>
              <a:t>istruzioni sulla loro </a:t>
            </a:r>
            <a:r>
              <a:rPr sz="1200" spc="-5" dirty="0">
                <a:latin typeface="Times New Roman"/>
                <a:cs typeface="Times New Roman"/>
              </a:rPr>
              <a:t>interpretazione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riassunto ed  espresso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linguaggio moderno come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8432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(1692.2) 151:3.3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Gesù sconsigliò </a:t>
            </a:r>
            <a:r>
              <a:rPr sz="1200" dirty="0">
                <a:latin typeface="Times New Roman"/>
                <a:cs typeface="Times New Roman"/>
              </a:rPr>
              <a:t>l’uso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favole 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allegorie </a:t>
            </a:r>
            <a:r>
              <a:rPr sz="1200" dirty="0">
                <a:latin typeface="Times New Roman"/>
                <a:cs typeface="Times New Roman"/>
              </a:rPr>
              <a:t>per insegnare le verità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vangelo. </a:t>
            </a:r>
            <a:r>
              <a:rPr sz="1200" spc="-5" dirty="0">
                <a:latin typeface="Times New Roman"/>
                <a:cs typeface="Times New Roman"/>
              </a:rPr>
              <a:t>Egli  raccomandò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uso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parabole, specialmente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parabole sulla natura. Insisté sull’importanza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 l’</a:t>
            </a:r>
            <a:r>
              <a:rPr sz="1200" i="1" spc="-5" dirty="0">
                <a:latin typeface="Times New Roman"/>
                <a:cs typeface="Times New Roman"/>
              </a:rPr>
              <a:t>analogia </a:t>
            </a:r>
            <a:r>
              <a:rPr sz="1200" spc="-5" dirty="0">
                <a:latin typeface="Times New Roman"/>
                <a:cs typeface="Times New Roman"/>
              </a:rPr>
              <a:t>esistente </a:t>
            </a:r>
            <a:r>
              <a:rPr sz="1200" dirty="0">
                <a:latin typeface="Times New Roman"/>
                <a:cs typeface="Times New Roman"/>
              </a:rPr>
              <a:t>tra il mondo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e quello spirituale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per insegnare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 Egli fece  frequentemente allusione alla natura come </a:t>
            </a:r>
            <a:r>
              <a:rPr sz="1200" dirty="0">
                <a:latin typeface="Times New Roman"/>
                <a:cs typeface="Times New Roman"/>
              </a:rPr>
              <a:t>“l’ombra </a:t>
            </a:r>
            <a:r>
              <a:rPr sz="1200" spc="-5" dirty="0">
                <a:latin typeface="Times New Roman"/>
                <a:cs typeface="Times New Roman"/>
              </a:rPr>
              <a:t>irreale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fugace delle </a:t>
            </a:r>
            <a:r>
              <a:rPr sz="1200" dirty="0">
                <a:latin typeface="Times New Roman"/>
                <a:cs typeface="Times New Roman"/>
              </a:rPr>
              <a:t>realtà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114540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(1692.3) 151:3.4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citò </a:t>
            </a:r>
            <a:r>
              <a:rPr sz="1200" spc="-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quattro parabole </a:t>
            </a:r>
            <a:r>
              <a:rPr sz="1200" dirty="0">
                <a:latin typeface="Times New Roman"/>
                <a:cs typeface="Times New Roman"/>
              </a:rPr>
              <a:t>tratte </a:t>
            </a:r>
            <a:r>
              <a:rPr sz="1200" spc="-5" dirty="0">
                <a:latin typeface="Times New Roman"/>
                <a:cs typeface="Times New Roman"/>
              </a:rPr>
              <a:t>dalle Scritture ebraiche, attirando l’attenzione sul fatto che  questo </a:t>
            </a:r>
            <a:r>
              <a:rPr sz="1200" dirty="0">
                <a:latin typeface="Times New Roman"/>
                <a:cs typeface="Times New Roman"/>
              </a:rPr>
              <a:t>metodo d’insegnamento non </a:t>
            </a:r>
            <a:r>
              <a:rPr sz="1200" spc="-5" dirty="0">
                <a:latin typeface="Times New Roman"/>
                <a:cs typeface="Times New Roman"/>
              </a:rPr>
              <a:t>era del </a:t>
            </a:r>
            <a:r>
              <a:rPr sz="1200" dirty="0">
                <a:latin typeface="Times New Roman"/>
                <a:cs typeface="Times New Roman"/>
              </a:rPr>
              <a:t>tutto nuovo. </a:t>
            </a:r>
            <a:r>
              <a:rPr sz="1200" spc="-5" dirty="0">
                <a:latin typeface="Times New Roman"/>
                <a:cs typeface="Times New Roman"/>
              </a:rPr>
              <a:t>Tuttavia divenne </a:t>
            </a:r>
            <a:r>
              <a:rPr sz="1200" dirty="0">
                <a:latin typeface="Times New Roman"/>
                <a:cs typeface="Times New Roman"/>
              </a:rPr>
              <a:t>quasi un metodo nuovo </a:t>
            </a:r>
            <a:r>
              <a:rPr sz="1200" spc="-5" dirty="0">
                <a:latin typeface="Times New Roman"/>
                <a:cs typeface="Times New Roman"/>
              </a:rPr>
              <a:t>d’insegnamento  per </a:t>
            </a:r>
            <a:r>
              <a:rPr sz="1200" dirty="0">
                <a:latin typeface="Times New Roman"/>
                <a:cs typeface="Times New Roman"/>
              </a:rPr>
              <a:t>il modo in </a:t>
            </a:r>
            <a:r>
              <a:rPr sz="1200" spc="-5" dirty="0">
                <a:latin typeface="Times New Roman"/>
                <a:cs typeface="Times New Roman"/>
              </a:rPr>
              <a:t>cui egli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impiegò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(1692.4) 151:3.5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Nell’insegnare agli apostoli </a:t>
            </a:r>
            <a:r>
              <a:rPr sz="1200" dirty="0">
                <a:latin typeface="Times New Roman"/>
                <a:cs typeface="Times New Roman"/>
              </a:rPr>
              <a:t>il valore </a:t>
            </a:r>
            <a:r>
              <a:rPr sz="1200" spc="-5" dirty="0">
                <a:latin typeface="Times New Roman"/>
                <a:cs typeface="Times New Roman"/>
              </a:rPr>
              <a:t>delle parabole, Gesù </a:t>
            </a:r>
            <a:r>
              <a:rPr sz="1200" dirty="0">
                <a:latin typeface="Times New Roman"/>
                <a:cs typeface="Times New Roman"/>
              </a:rPr>
              <a:t>richiamò </a:t>
            </a:r>
            <a:r>
              <a:rPr sz="1200" spc="-5" dirty="0">
                <a:latin typeface="Times New Roman"/>
                <a:cs typeface="Times New Roman"/>
              </a:rPr>
              <a:t>l’attenzione sui seguenti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5465" marR="469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(1692.5) 151:3.6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simultaneo appello </a:t>
            </a:r>
            <a:r>
              <a:rPr sz="1200" dirty="0">
                <a:latin typeface="Times New Roman"/>
                <a:cs typeface="Times New Roman"/>
              </a:rPr>
              <a:t>a livelli </a:t>
            </a:r>
            <a:r>
              <a:rPr sz="1200" spc="-5" dirty="0">
                <a:latin typeface="Times New Roman"/>
                <a:cs typeface="Times New Roman"/>
              </a:rPr>
              <a:t>estremamente differenti </a:t>
            </a:r>
            <a:r>
              <a:rPr sz="1200" dirty="0">
                <a:latin typeface="Times New Roman"/>
                <a:cs typeface="Times New Roman"/>
              </a:rPr>
              <a:t>di mente e di spirito.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parabola </a:t>
            </a:r>
            <a:r>
              <a:rPr sz="1200" spc="-5" dirty="0">
                <a:latin typeface="Times New Roman"/>
                <a:cs typeface="Times New Roman"/>
              </a:rPr>
              <a:t>stimola l’immaginazione, sfida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discriminazione </a:t>
            </a:r>
            <a:r>
              <a:rPr sz="1200" dirty="0">
                <a:latin typeface="Times New Roman"/>
                <a:cs typeface="Times New Roman"/>
              </a:rPr>
              <a:t>e provoca la </a:t>
            </a:r>
            <a:r>
              <a:rPr sz="1200" spc="-5" dirty="0">
                <a:latin typeface="Times New Roman"/>
                <a:cs typeface="Times New Roman"/>
              </a:rPr>
              <a:t>critica </a:t>
            </a:r>
            <a:r>
              <a:rPr sz="1200" dirty="0">
                <a:latin typeface="Times New Roman"/>
                <a:cs typeface="Times New Roman"/>
              </a:rPr>
              <a:t>mentale;  </a:t>
            </a:r>
            <a:r>
              <a:rPr sz="1200" spc="-5" dirty="0">
                <a:latin typeface="Times New Roman"/>
                <a:cs typeface="Times New Roman"/>
              </a:rPr>
              <a:t>incoraggia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simpatia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suscitare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antagonismo.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45465" marR="348615">
              <a:lnSpc>
                <a:spcPct val="954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(1692.6) 151:3.7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parabola parte dalle cose conosciute per giungere al </a:t>
            </a:r>
            <a:r>
              <a:rPr sz="1200" dirty="0">
                <a:latin typeface="Times New Roman"/>
                <a:cs typeface="Times New Roman"/>
              </a:rPr>
              <a:t>discernimento del non </a:t>
            </a:r>
            <a:r>
              <a:rPr sz="1200" spc="-5" dirty="0">
                <a:latin typeface="Times New Roman"/>
                <a:cs typeface="Times New Roman"/>
              </a:rPr>
              <a:t>conosciuto.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parabola utilizza il </a:t>
            </a:r>
            <a:r>
              <a:rPr sz="1200" spc="-5" dirty="0">
                <a:latin typeface="Times New Roman"/>
                <a:cs typeface="Times New Roman"/>
              </a:rPr>
              <a:t>materiale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come mezzi per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lo 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supermateriale.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5465" marR="66357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(1692.7) 151:3.8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parabole favoriscono l’adozione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decisioni morali imparziali.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parabola elude  numerosi pregiudizi </a:t>
            </a:r>
            <a:r>
              <a:rPr sz="1200" dirty="0">
                <a:latin typeface="Times New Roman"/>
                <a:cs typeface="Times New Roman"/>
              </a:rPr>
              <a:t>e introduce </a:t>
            </a:r>
            <a:r>
              <a:rPr sz="1200" spc="-5" dirty="0">
                <a:latin typeface="Times New Roman"/>
                <a:cs typeface="Times New Roman"/>
              </a:rPr>
              <a:t>con grazia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verità nella 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provocando </a:t>
            </a:r>
            <a:r>
              <a:rPr sz="1200" dirty="0">
                <a:latin typeface="Times New Roman"/>
                <a:cs typeface="Times New Roman"/>
              </a:rPr>
              <a:t>il  minimo di </a:t>
            </a:r>
            <a:r>
              <a:rPr sz="1200" spc="-5" dirty="0">
                <a:latin typeface="Times New Roman"/>
                <a:cs typeface="Times New Roman"/>
              </a:rPr>
              <a:t>risentimento personale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autodifesa.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45465" marR="353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(1692.8) 151:3.9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rifiuto della </a:t>
            </a:r>
            <a:r>
              <a:rPr sz="1200" spc="-5" dirty="0">
                <a:latin typeface="Times New Roman"/>
                <a:cs typeface="Times New Roman"/>
              </a:rPr>
              <a:t>verità contenuta nell’analogia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parabola richiede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atto intellettuale  cosciente compiuto </a:t>
            </a:r>
            <a:r>
              <a:rPr sz="1200" dirty="0">
                <a:latin typeface="Times New Roman"/>
                <a:cs typeface="Times New Roman"/>
              </a:rPr>
              <a:t>direttamente in </a:t>
            </a:r>
            <a:r>
              <a:rPr sz="1200" spc="-5" dirty="0">
                <a:latin typeface="Times New Roman"/>
                <a:cs typeface="Times New Roman"/>
              </a:rPr>
              <a:t>dispregio </a:t>
            </a:r>
            <a:r>
              <a:rPr sz="1200" dirty="0">
                <a:latin typeface="Times New Roman"/>
                <a:cs typeface="Times New Roman"/>
              </a:rPr>
              <a:t>del giudizio </a:t>
            </a:r>
            <a:r>
              <a:rPr sz="1200" spc="-5" dirty="0">
                <a:latin typeface="Times New Roman"/>
                <a:cs typeface="Times New Roman"/>
              </a:rPr>
              <a:t>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decisione equa </a:t>
            </a:r>
            <a:r>
              <a:rPr sz="1200" dirty="0">
                <a:latin typeface="Times New Roman"/>
                <a:cs typeface="Times New Roman"/>
              </a:rPr>
              <a:t>di un individuo.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parabola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a forzare il </a:t>
            </a:r>
            <a:r>
              <a:rPr sz="1200" spc="-5" dirty="0">
                <a:latin typeface="Times New Roman"/>
                <a:cs typeface="Times New Roman"/>
              </a:rPr>
              <a:t>pensiero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dell’udito.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212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977900" marR="9785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(1692.9) 151:3.10 </a:t>
            </a:r>
            <a:r>
              <a:rPr sz="1200" spc="-5" dirty="0">
                <a:latin typeface="Times New Roman"/>
                <a:cs typeface="Times New Roman"/>
              </a:rPr>
              <a:t>L’uso dell’insegnamento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parabole permette all’istruttore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verità nuove, </a:t>
            </a:r>
            <a:r>
              <a:rPr sz="1200" dirty="0">
                <a:latin typeface="Times New Roman"/>
                <a:cs typeface="Times New Roman"/>
              </a:rPr>
              <a:t>anche sensazionali, evitando </a:t>
            </a:r>
            <a:r>
              <a:rPr sz="1200" spc="-5" dirty="0">
                <a:latin typeface="Times New Roman"/>
                <a:cs typeface="Times New Roman"/>
              </a:rPr>
              <a:t>nel contempo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ogni </a:t>
            </a:r>
            <a:r>
              <a:rPr sz="1200" spc="-5" dirty="0">
                <a:latin typeface="Times New Roman"/>
                <a:cs typeface="Times New Roman"/>
              </a:rPr>
              <a:t>controversia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conflitto  esterno con </a:t>
            </a:r>
            <a:r>
              <a:rPr sz="1200" dirty="0">
                <a:latin typeface="Times New Roman"/>
                <a:cs typeface="Times New Roman"/>
              </a:rPr>
              <a:t>la tradizione e </a:t>
            </a:r>
            <a:r>
              <a:rPr sz="1200" spc="-5" dirty="0">
                <a:latin typeface="Times New Roman"/>
                <a:cs typeface="Times New Roman"/>
              </a:rPr>
              <a:t>l’autorità costituita.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977900" marR="1205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(1693.1) 151:3.11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parabola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vantaggio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ricordo della verità </a:t>
            </a:r>
            <a:r>
              <a:rPr sz="1200" dirty="0">
                <a:latin typeface="Times New Roman"/>
                <a:cs typeface="Times New Roman"/>
              </a:rPr>
              <a:t>insegnata  </a:t>
            </a:r>
            <a:r>
              <a:rPr sz="1200" spc="-5" dirty="0">
                <a:latin typeface="Times New Roman"/>
                <a:cs typeface="Times New Roman"/>
              </a:rPr>
              <a:t>quando s’incontrano successivamente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scene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57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(1693.2) 151:3.12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modo </a:t>
            </a:r>
            <a:r>
              <a:rPr sz="1200" spc="-5" dirty="0">
                <a:latin typeface="Times New Roman"/>
                <a:cs typeface="Times New Roman"/>
              </a:rPr>
              <a:t>Gesù cercò </a:t>
            </a:r>
            <a:r>
              <a:rPr sz="1200" dirty="0">
                <a:latin typeface="Times New Roman"/>
                <a:cs typeface="Times New Roman"/>
              </a:rPr>
              <a:t>di far </a:t>
            </a:r>
            <a:r>
              <a:rPr sz="1200" spc="-5" dirty="0">
                <a:latin typeface="Times New Roman"/>
                <a:cs typeface="Times New Roman"/>
              </a:rPr>
              <a:t>conoscere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ragioni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sostegno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pratica d’impiegare sempre </a:t>
            </a:r>
            <a:r>
              <a:rPr sz="1200" dirty="0">
                <a:latin typeface="Times New Roman"/>
                <a:cs typeface="Times New Roman"/>
              </a:rPr>
              <a:t>più le </a:t>
            </a:r>
            <a:r>
              <a:rPr sz="1200" spc="-5" dirty="0">
                <a:latin typeface="Times New Roman"/>
                <a:cs typeface="Times New Roman"/>
              </a:rPr>
              <a:t>parabole nel suo insegnamento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(1693.3) 151:3.13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lezione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Gesù fece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 commento sulla </a:t>
            </a:r>
            <a:r>
              <a:rPr sz="1200" spc="-5" dirty="0">
                <a:latin typeface="Times New Roman"/>
                <a:cs typeface="Times New Roman"/>
              </a:rPr>
              <a:t>parabola del seminatore. Egli disse 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parabola si </a:t>
            </a:r>
            <a:r>
              <a:rPr sz="1200" dirty="0">
                <a:latin typeface="Times New Roman"/>
                <a:cs typeface="Times New Roman"/>
              </a:rPr>
              <a:t>riferiva a due </a:t>
            </a:r>
            <a:r>
              <a:rPr sz="1200" spc="-5" dirty="0">
                <a:latin typeface="Times New Roman"/>
                <a:cs typeface="Times New Roman"/>
              </a:rPr>
              <a:t>cose: primo,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riesame del suo ministero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previsione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05"/>
              </a:lnSpc>
            </a:pPr>
            <a:r>
              <a:rPr sz="1200" spc="-5" dirty="0">
                <a:latin typeface="Times New Roman"/>
                <a:cs typeface="Times New Roman"/>
              </a:rPr>
              <a:t>l’attendeva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resto della sua vita sulla terra. Secondo, </a:t>
            </a:r>
            <a:r>
              <a:rPr sz="1200" dirty="0">
                <a:latin typeface="Times New Roman"/>
                <a:cs typeface="Times New Roman"/>
              </a:rPr>
              <a:t>era anche un’allusione 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5" dirty="0">
                <a:latin typeface="Times New Roman"/>
                <a:cs typeface="Times New Roman"/>
              </a:rPr>
              <a:t>altri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 regno potevano aspettarsi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ministero,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generazione,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5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(1693.4) 151:3.14 </a:t>
            </a:r>
            <a:r>
              <a:rPr sz="1200" spc="-5" dirty="0">
                <a:latin typeface="Times New Roman"/>
                <a:cs typeface="Times New Roman"/>
              </a:rPr>
              <a:t>Gesù ricorse all’uso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parabole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confutare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possibile lo </a:t>
            </a:r>
            <a:r>
              <a:rPr sz="1200" spc="-5" dirty="0">
                <a:latin typeface="Times New Roman"/>
                <a:cs typeface="Times New Roman"/>
              </a:rPr>
              <a:t>sforzo calcolato </a:t>
            </a:r>
            <a:r>
              <a:rPr sz="1200" dirty="0">
                <a:latin typeface="Times New Roman"/>
                <a:cs typeface="Times New Roman"/>
              </a:rPr>
              <a:t>dei capi </a:t>
            </a:r>
            <a:r>
              <a:rPr sz="1200" spc="-5" dirty="0">
                <a:latin typeface="Times New Roman"/>
                <a:cs typeface="Times New Roman"/>
              </a:rPr>
              <a:t>religiosi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d’insegnare che 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era compiuta con l’assistenza </a:t>
            </a:r>
            <a:r>
              <a:rPr sz="1200" dirty="0">
                <a:latin typeface="Times New Roman"/>
                <a:cs typeface="Times New Roman"/>
              </a:rPr>
              <a:t>di demoni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dei diavoli.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richiamo  alla natura contraddiceva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poiché 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tempo considerava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fenomeni naturali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prodotto  </a:t>
            </a:r>
            <a:r>
              <a:rPr sz="1200" spc="-5" dirty="0">
                <a:latin typeface="Times New Roman"/>
                <a:cs typeface="Times New Roman"/>
              </a:rPr>
              <a:t>dell’azione diretta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di forze </a:t>
            </a:r>
            <a:r>
              <a:rPr sz="1200" spc="-5" dirty="0">
                <a:latin typeface="Times New Roman"/>
                <a:cs typeface="Times New Roman"/>
              </a:rPr>
              <a:t>soprannaturali. Egli </a:t>
            </a:r>
            <a:r>
              <a:rPr sz="1200" dirty="0">
                <a:latin typeface="Times New Roman"/>
                <a:cs typeface="Times New Roman"/>
              </a:rPr>
              <a:t>decise anche di adottare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metodo d’insegnamento </a:t>
            </a:r>
            <a:r>
              <a:rPr sz="1200" spc="-5" dirty="0">
                <a:latin typeface="Times New Roman"/>
                <a:cs typeface="Times New Roman"/>
              </a:rPr>
              <a:t>perché  gli consentiva </a:t>
            </a:r>
            <a:r>
              <a:rPr sz="1200" dirty="0">
                <a:latin typeface="Times New Roman"/>
                <a:cs typeface="Times New Roman"/>
              </a:rPr>
              <a:t>di proclamare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verità essenziali 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desideravano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migliore, fornendo allo </a:t>
            </a:r>
            <a:r>
              <a:rPr sz="1200" spc="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minori opportunità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motivi di </a:t>
            </a:r>
            <a:r>
              <a:rPr sz="1200" spc="-5" dirty="0">
                <a:latin typeface="Times New Roman"/>
                <a:cs typeface="Times New Roman"/>
              </a:rPr>
              <a:t>offesa </a:t>
            </a:r>
            <a:r>
              <a:rPr sz="1200" dirty="0">
                <a:latin typeface="Times New Roman"/>
                <a:cs typeface="Times New Roman"/>
              </a:rPr>
              <a:t>e di accuse contro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355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(1693.5) 151:3.15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congedare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notte, Gesù disse: “Ora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racconterò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seminatore. Vorrei  mettervi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l’accetterete: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uomo che ha </a:t>
            </a:r>
            <a:r>
              <a:rPr sz="1200" spc="-5" dirty="0">
                <a:latin typeface="Times New Roman"/>
                <a:cs typeface="Times New Roman"/>
              </a:rPr>
              <a:t>seminato </a:t>
            </a:r>
            <a:r>
              <a:rPr sz="1200" dirty="0">
                <a:latin typeface="Times New Roman"/>
                <a:cs typeface="Times New Roman"/>
              </a:rPr>
              <a:t>del buon </a:t>
            </a:r>
            <a:r>
              <a:rPr sz="1200" spc="-5" dirty="0">
                <a:latin typeface="Times New Roman"/>
                <a:cs typeface="Times New Roman"/>
              </a:rPr>
              <a:t>seme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terra; </a:t>
            </a:r>
            <a:r>
              <a:rPr sz="1200" dirty="0">
                <a:latin typeface="Times New Roman"/>
                <a:cs typeface="Times New Roman"/>
              </a:rPr>
              <a:t>e mentre dormiva di notte e </a:t>
            </a:r>
            <a:r>
              <a:rPr sz="1200" spc="-5" dirty="0">
                <a:latin typeface="Times New Roman"/>
                <a:cs typeface="Times New Roman"/>
              </a:rPr>
              <a:t>si occupava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il seme </a:t>
            </a:r>
            <a:r>
              <a:rPr sz="1200" spc="-5" dirty="0">
                <a:latin typeface="Times New Roman"/>
                <a:cs typeface="Times New Roman"/>
              </a:rPr>
              <a:t>germogliò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crebbe,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che egli sapesse </a:t>
            </a:r>
            <a:r>
              <a:rPr sz="1200" dirty="0">
                <a:latin typeface="Times New Roman"/>
                <a:cs typeface="Times New Roman"/>
              </a:rPr>
              <a:t>come,  la </a:t>
            </a:r>
            <a:r>
              <a:rPr sz="1200" spc="-5" dirty="0">
                <a:latin typeface="Times New Roman"/>
                <a:cs typeface="Times New Roman"/>
              </a:rPr>
              <a:t>pianta giunse </a:t>
            </a:r>
            <a:r>
              <a:rPr sz="1200" dirty="0">
                <a:latin typeface="Times New Roman"/>
                <a:cs typeface="Times New Roman"/>
              </a:rPr>
              <a:t>a maturazione.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dapprima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stelo, </a:t>
            </a:r>
            <a:r>
              <a:rPr sz="1200" dirty="0">
                <a:latin typeface="Times New Roman"/>
                <a:cs typeface="Times New Roman"/>
              </a:rPr>
              <a:t>poi la </a:t>
            </a:r>
            <a:r>
              <a:rPr sz="1200" spc="-5" dirty="0">
                <a:latin typeface="Times New Roman"/>
                <a:cs typeface="Times New Roman"/>
              </a:rPr>
              <a:t>spiga, </a:t>
            </a:r>
            <a:r>
              <a:rPr sz="1200" dirty="0">
                <a:latin typeface="Times New Roman"/>
                <a:cs typeface="Times New Roman"/>
              </a:rPr>
              <a:t>poi il </a:t>
            </a:r>
            <a:r>
              <a:rPr sz="1200" spc="-5" dirty="0">
                <a:latin typeface="Times New Roman"/>
                <a:cs typeface="Times New Roman"/>
              </a:rPr>
              <a:t>grano nella spiga. </a:t>
            </a:r>
            <a:r>
              <a:rPr sz="1200" dirty="0">
                <a:latin typeface="Times New Roman"/>
                <a:cs typeface="Times New Roman"/>
              </a:rPr>
              <a:t>E poi quando il </a:t>
            </a:r>
            <a:r>
              <a:rPr sz="1200" spc="-5" dirty="0">
                <a:latin typeface="Times New Roman"/>
                <a:cs typeface="Times New Roman"/>
              </a:rPr>
              <a:t>grano </a:t>
            </a:r>
            <a:r>
              <a:rPr sz="1200" dirty="0">
                <a:latin typeface="Times New Roman"/>
                <a:cs typeface="Times New Roman"/>
              </a:rPr>
              <a:t>fu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maturo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falce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fatto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raccolto.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orecchi </a:t>
            </a:r>
            <a:r>
              <a:rPr sz="1200" dirty="0">
                <a:latin typeface="Times New Roman"/>
                <a:cs typeface="Times New Roman"/>
              </a:rPr>
              <a:t>per intendere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intenda.”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0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(1693.6) 151:3.16 </a:t>
            </a:r>
            <a:r>
              <a:rPr sz="1200" spc="-5" dirty="0">
                <a:latin typeface="Times New Roman"/>
                <a:cs typeface="Times New Roman"/>
              </a:rPr>
              <a:t>Gli apostoli rigirarono </a:t>
            </a:r>
            <a:r>
              <a:rPr sz="1200" dirty="0">
                <a:latin typeface="Times New Roman"/>
                <a:cs typeface="Times New Roman"/>
              </a:rPr>
              <a:t>molte volte queste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nella loro mente, ma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più menzione di </a:t>
            </a:r>
            <a:r>
              <a:rPr sz="1200" spc="-5" dirty="0">
                <a:latin typeface="Times New Roman"/>
                <a:cs typeface="Times New Roman"/>
              </a:rPr>
              <a:t>questa  aggiunta alla </a:t>
            </a:r>
            <a:r>
              <a:rPr sz="1200" dirty="0">
                <a:latin typeface="Times New Roman"/>
                <a:cs typeface="Times New Roman"/>
              </a:rPr>
              <a:t>parabola del </a:t>
            </a:r>
            <a:r>
              <a:rPr sz="1200" spc="-5" dirty="0">
                <a:latin typeface="Times New Roman"/>
                <a:cs typeface="Times New Roman"/>
              </a:rPr>
              <a:t>seminatore.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Altre parabole in riva al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mare</a:t>
            </a:r>
            <a:endParaRPr sz="1600">
              <a:latin typeface="Times New Roman"/>
              <a:cs typeface="Times New Roman"/>
            </a:endParaRPr>
          </a:p>
          <a:p>
            <a:pPr marL="76200" marR="8890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(1693.7) 151:4.1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 Gesù insegnò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battello,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dirty="0">
                <a:latin typeface="Times New Roman"/>
                <a:cs typeface="Times New Roman"/>
              </a:rPr>
              <a:t>un uomo che  ha seminato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buon seme </a:t>
            </a:r>
            <a:r>
              <a:rPr sz="1200" spc="-5" dirty="0">
                <a:latin typeface="Times New Roman"/>
                <a:cs typeface="Times New Roman"/>
              </a:rPr>
              <a:t>nel suo campo; </a:t>
            </a:r>
            <a:r>
              <a:rPr sz="1200" dirty="0">
                <a:latin typeface="Times New Roman"/>
                <a:cs typeface="Times New Roman"/>
              </a:rPr>
              <a:t>ma mentre dormiva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nemico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a seminare della zizzania in mezzo </a:t>
            </a:r>
            <a:r>
              <a:rPr sz="1200" spc="-5" dirty="0">
                <a:latin typeface="Times New Roman"/>
                <a:cs typeface="Times New Roman"/>
              </a:rPr>
              <a:t>al grano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fuggì.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pianticelle germogliarono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stavano per </a:t>
            </a:r>
            <a:r>
              <a:rPr sz="1200" dirty="0">
                <a:latin typeface="Times New Roman"/>
                <a:cs typeface="Times New Roman"/>
              </a:rPr>
              <a:t>dare </a:t>
            </a:r>
            <a:r>
              <a:rPr sz="1200" spc="-5" dirty="0">
                <a:latin typeface="Times New Roman"/>
                <a:cs typeface="Times New Roman"/>
              </a:rPr>
              <a:t>frutto, </a:t>
            </a:r>
            <a:r>
              <a:rPr sz="1200" dirty="0">
                <a:latin typeface="Times New Roman"/>
                <a:cs typeface="Times New Roman"/>
              </a:rPr>
              <a:t>apparve anche la zizzania.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padrone </a:t>
            </a:r>
            <a:r>
              <a:rPr sz="1200" dirty="0">
                <a:latin typeface="Times New Roman"/>
                <a:cs typeface="Times New Roman"/>
              </a:rPr>
              <a:t>vennero a </a:t>
            </a:r>
            <a:r>
              <a:rPr sz="1200" spc="-5" dirty="0">
                <a:latin typeface="Times New Roman"/>
                <a:cs typeface="Times New Roman"/>
              </a:rPr>
              <a:t>dirgli: ‘Signore,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seminato </a:t>
            </a:r>
            <a:r>
              <a:rPr sz="1200" dirty="0">
                <a:latin typeface="Times New Roman"/>
                <a:cs typeface="Times New Roman"/>
              </a:rPr>
              <a:t>del buon </a:t>
            </a:r>
            <a:r>
              <a:rPr sz="1200" spc="-5" dirty="0">
                <a:latin typeface="Times New Roman"/>
                <a:cs typeface="Times New Roman"/>
              </a:rPr>
              <a:t>seme nel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campo? Da </a:t>
            </a:r>
            <a:r>
              <a:rPr sz="1200" dirty="0">
                <a:latin typeface="Times New Roman"/>
                <a:cs typeface="Times New Roman"/>
              </a:rPr>
              <a:t>dove viene </a:t>
            </a:r>
            <a:r>
              <a:rPr sz="1200" spc="-5" dirty="0">
                <a:latin typeface="Times New Roman"/>
                <a:cs typeface="Times New Roman"/>
              </a:rPr>
              <a:t>allora questa </a:t>
            </a:r>
            <a:r>
              <a:rPr sz="1200" dirty="0">
                <a:latin typeface="Times New Roman"/>
                <a:cs typeface="Times New Roman"/>
              </a:rPr>
              <a:t>zizzania?’  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rispose ai suoi </a:t>
            </a:r>
            <a:r>
              <a:rPr sz="1200" dirty="0">
                <a:latin typeface="Times New Roman"/>
                <a:cs typeface="Times New Roman"/>
              </a:rPr>
              <a:t>servi: </a:t>
            </a:r>
            <a:r>
              <a:rPr sz="1200" spc="-5" dirty="0">
                <a:latin typeface="Times New Roman"/>
                <a:cs typeface="Times New Roman"/>
              </a:rPr>
              <a:t>‘Un nemico </a:t>
            </a:r>
            <a:r>
              <a:rPr sz="1200" dirty="0">
                <a:latin typeface="Times New Roman"/>
                <a:cs typeface="Times New Roman"/>
              </a:rPr>
              <a:t>ha fatto </a:t>
            </a:r>
            <a:r>
              <a:rPr sz="1200" spc="-5" dirty="0">
                <a:latin typeface="Times New Roman"/>
                <a:cs typeface="Times New Roman"/>
              </a:rPr>
              <a:t>questo.’ Allora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 chiesero al loro padrone: </a:t>
            </a:r>
            <a:r>
              <a:rPr sz="1200" dirty="0">
                <a:latin typeface="Times New Roman"/>
                <a:cs typeface="Times New Roman"/>
              </a:rPr>
              <a:t>‘Vuoi che </a:t>
            </a:r>
            <a:r>
              <a:rPr sz="1200" spc="-5" dirty="0">
                <a:latin typeface="Times New Roman"/>
                <a:cs typeface="Times New Roman"/>
              </a:rPr>
              <a:t>andiamo ad </a:t>
            </a:r>
            <a:r>
              <a:rPr sz="1200" dirty="0">
                <a:latin typeface="Times New Roman"/>
                <a:cs typeface="Times New Roman"/>
              </a:rPr>
              <a:t>estirpare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zizzania?’ </a:t>
            </a:r>
            <a:r>
              <a:rPr sz="1200" spc="-5" dirty="0">
                <a:latin typeface="Times New Roman"/>
                <a:cs typeface="Times New Roman"/>
              </a:rPr>
              <a:t>Ma egli rispose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‘No, </a:t>
            </a:r>
            <a:r>
              <a:rPr sz="1200" spc="-5" dirty="0">
                <a:latin typeface="Times New Roman"/>
                <a:cs typeface="Times New Roman"/>
              </a:rPr>
              <a:t>per timore </a:t>
            </a:r>
            <a:r>
              <a:rPr sz="1200" dirty="0">
                <a:latin typeface="Times New Roman"/>
                <a:cs typeface="Times New Roman"/>
              </a:rPr>
              <a:t>che strappandola </a:t>
            </a:r>
            <a:r>
              <a:rPr sz="1200" spc="-5" dirty="0">
                <a:latin typeface="Times New Roman"/>
                <a:cs typeface="Times New Roman"/>
              </a:rPr>
              <a:t>sradichiate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frumento. Lasciate </a:t>
            </a:r>
            <a:r>
              <a:rPr sz="1200" dirty="0">
                <a:latin typeface="Times New Roman"/>
                <a:cs typeface="Times New Roman"/>
              </a:rPr>
              <a:t>piuttosto  </a:t>
            </a:r>
            <a:r>
              <a:rPr sz="1200" spc="-5" dirty="0">
                <a:latin typeface="Times New Roman"/>
                <a:cs typeface="Times New Roman"/>
              </a:rPr>
              <a:t>che entrambi crescano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tempo </a:t>
            </a:r>
            <a:r>
              <a:rPr sz="1200" spc="-5" dirty="0">
                <a:latin typeface="Times New Roman"/>
                <a:cs typeface="Times New Roman"/>
              </a:rPr>
              <a:t>del raccolto, </a:t>
            </a:r>
            <a:r>
              <a:rPr sz="1200" dirty="0">
                <a:latin typeface="Times New Roman"/>
                <a:cs typeface="Times New Roman"/>
              </a:rPr>
              <a:t>e dirò </a:t>
            </a:r>
            <a:r>
              <a:rPr sz="1200" spc="-5" dirty="0">
                <a:latin typeface="Times New Roman"/>
                <a:cs typeface="Times New Roman"/>
              </a:rPr>
              <a:t>allora ai </a:t>
            </a:r>
            <a:r>
              <a:rPr sz="1200" dirty="0">
                <a:latin typeface="Times New Roman"/>
                <a:cs typeface="Times New Roman"/>
              </a:rPr>
              <a:t>mietitori: </a:t>
            </a:r>
            <a:r>
              <a:rPr sz="1200" spc="-5" dirty="0">
                <a:latin typeface="Times New Roman"/>
                <a:cs typeface="Times New Roman"/>
              </a:rPr>
              <a:t>raccogliete prima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zizzania </a:t>
            </a:r>
            <a:r>
              <a:rPr sz="1200" dirty="0">
                <a:latin typeface="Times New Roman"/>
                <a:cs typeface="Times New Roman"/>
              </a:rPr>
              <a:t>e legatela in </a:t>
            </a:r>
            <a:r>
              <a:rPr sz="1200" spc="-5" dirty="0">
                <a:latin typeface="Times New Roman"/>
                <a:cs typeface="Times New Roman"/>
              </a:rPr>
              <a:t>fasci  per bruciarla,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raccogliete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frumento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ammassarlo nel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granaio.’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65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(1693.8) 151:4.2 </a:t>
            </a: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ebbe </a:t>
            </a:r>
            <a:r>
              <a:rPr sz="1200" dirty="0">
                <a:latin typeface="Times New Roman"/>
                <a:cs typeface="Times New Roman"/>
              </a:rPr>
              <a:t>posto qualche </a:t>
            </a:r>
            <a:r>
              <a:rPr sz="1200" spc="-5" dirty="0">
                <a:latin typeface="Times New Roman"/>
                <a:cs typeface="Times New Roman"/>
              </a:rPr>
              <a:t>domanda, Gesù </a:t>
            </a:r>
            <a:r>
              <a:rPr sz="1200" dirty="0">
                <a:latin typeface="Times New Roman"/>
                <a:cs typeface="Times New Roman"/>
              </a:rPr>
              <a:t>raccontò </a:t>
            </a:r>
            <a:r>
              <a:rPr sz="1200" spc="-5" dirty="0">
                <a:latin typeface="Times New Roman"/>
                <a:cs typeface="Times New Roman"/>
              </a:rPr>
              <a:t>un’altra parabola: “Il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granello </a:t>
            </a:r>
            <a:r>
              <a:rPr sz="1200" dirty="0">
                <a:latin typeface="Times New Roman"/>
                <a:cs typeface="Times New Roman"/>
              </a:rPr>
              <a:t>di senape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uomo ha </a:t>
            </a:r>
            <a:r>
              <a:rPr sz="1200" spc="-5" dirty="0">
                <a:latin typeface="Times New Roman"/>
                <a:cs typeface="Times New Roman"/>
              </a:rPr>
              <a:t>seminato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campo. 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senape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semi, ma </a:t>
            </a:r>
            <a:r>
              <a:rPr sz="1200" spc="-5" dirty="0">
                <a:latin typeface="Times New Roman"/>
                <a:cs typeface="Times New Roman"/>
              </a:rPr>
              <a:t>quando si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54034" cy="3376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00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sviluppato completamente </a:t>
            </a:r>
            <a:r>
              <a:rPr sz="1200" dirty="0">
                <a:latin typeface="Times New Roman"/>
                <a:cs typeface="Times New Roman"/>
              </a:rPr>
              <a:t>diventa 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erbe ed assomiglia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albero, cosicché gli uccelli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riposare sui suoi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81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(1694.1) 151:4.3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simile al </a:t>
            </a:r>
            <a:r>
              <a:rPr sz="1200" dirty="0">
                <a:latin typeface="Times New Roman"/>
                <a:cs typeface="Times New Roman"/>
              </a:rPr>
              <a:t>lievito che una donna prese e </a:t>
            </a:r>
            <a:r>
              <a:rPr sz="1200" spc="-5" dirty="0">
                <a:latin typeface="Times New Roman"/>
                <a:cs typeface="Times New Roman"/>
              </a:rPr>
              <a:t>nascose </a:t>
            </a:r>
            <a:r>
              <a:rPr sz="1200" dirty="0">
                <a:latin typeface="Times New Roman"/>
                <a:cs typeface="Times New Roman"/>
              </a:rPr>
              <a:t>in tre misure di </a:t>
            </a:r>
            <a:r>
              <a:rPr sz="1200" spc="-5" dirty="0">
                <a:latin typeface="Times New Roman"/>
                <a:cs typeface="Times New Roman"/>
              </a:rPr>
              <a:t>farina,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avvenne che  tutta la </a:t>
            </a:r>
            <a:r>
              <a:rPr sz="1200" spc="-5" dirty="0">
                <a:latin typeface="Times New Roman"/>
                <a:cs typeface="Times New Roman"/>
              </a:rPr>
              <a:t>farina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lievitò.”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74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(1694.2) 151:4.4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simile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tesoro nascosto </a:t>
            </a:r>
            <a:r>
              <a:rPr sz="1200" dirty="0">
                <a:latin typeface="Times New Roman"/>
                <a:cs typeface="Times New Roman"/>
              </a:rPr>
              <a:t>in un campo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uomo ha </a:t>
            </a:r>
            <a:r>
              <a:rPr sz="1200" spc="-5" dirty="0">
                <a:latin typeface="Times New Roman"/>
                <a:cs typeface="Times New Roman"/>
              </a:rPr>
              <a:t>scoperto. Nella sua gioia egli  andò </a:t>
            </a:r>
            <a:r>
              <a:rPr sz="1200" dirty="0">
                <a:latin typeface="Times New Roman"/>
                <a:cs typeface="Times New Roman"/>
              </a:rPr>
              <a:t>a vendere tutto quanto </a:t>
            </a:r>
            <a:r>
              <a:rPr sz="1200" spc="-5" dirty="0">
                <a:latin typeface="Times New Roman"/>
                <a:cs typeface="Times New Roman"/>
              </a:rPr>
              <a:t>possedeva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poter avere </a:t>
            </a:r>
            <a:r>
              <a:rPr sz="1200" dirty="0">
                <a:latin typeface="Times New Roman"/>
                <a:cs typeface="Times New Roman"/>
              </a:rPr>
              <a:t>il denaro </a:t>
            </a:r>
            <a:r>
              <a:rPr sz="1200" spc="-5" dirty="0">
                <a:latin typeface="Times New Roman"/>
                <a:cs typeface="Times New Roman"/>
              </a:rPr>
              <a:t>per comperare </a:t>
            </a:r>
            <a:r>
              <a:rPr sz="1200" dirty="0">
                <a:latin typeface="Times New Roman"/>
                <a:cs typeface="Times New Roman"/>
              </a:rPr>
              <a:t>il campo.”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644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(1694.3) 151:4.5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simile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mercante che cerca delle belle perle;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trovato una </a:t>
            </a:r>
            <a:r>
              <a:rPr sz="1200" spc="-5" dirty="0">
                <a:latin typeface="Times New Roman"/>
                <a:cs typeface="Times New Roman"/>
              </a:rPr>
              <a:t>perla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 valore, andò </a:t>
            </a:r>
            <a:r>
              <a:rPr sz="1200" dirty="0">
                <a:latin typeface="Times New Roman"/>
                <a:cs typeface="Times New Roman"/>
              </a:rPr>
              <a:t>a vendere quanto </a:t>
            </a:r>
            <a:r>
              <a:rPr sz="1200" spc="-5" dirty="0">
                <a:latin typeface="Times New Roman"/>
                <a:cs typeface="Times New Roman"/>
              </a:rPr>
              <a:t>possedeva </a:t>
            </a:r>
            <a:r>
              <a:rPr sz="1200" dirty="0">
                <a:latin typeface="Times New Roman"/>
                <a:cs typeface="Times New Roman"/>
              </a:rPr>
              <a:t>per poter acquistare la perla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straordinaria.”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622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(1694.4) 151:4.6 </a:t>
            </a:r>
            <a:r>
              <a:rPr sz="1200" spc="-5" dirty="0">
                <a:latin typeface="Times New Roman"/>
                <a:cs typeface="Times New Roman"/>
              </a:rPr>
              <a:t>“Ancora,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strascico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gettata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raccoglie ogni sorta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pesci.  Ora,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piena,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pescatori </a:t>
            </a:r>
            <a:r>
              <a:rPr sz="1200" dirty="0">
                <a:latin typeface="Times New Roman"/>
                <a:cs typeface="Times New Roman"/>
              </a:rPr>
              <a:t>la tirarono sulla </a:t>
            </a:r>
            <a:r>
              <a:rPr sz="1200" spc="-5" dirty="0">
                <a:latin typeface="Times New Roman"/>
                <a:cs typeface="Times New Roman"/>
              </a:rPr>
              <a:t>spiaggia,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sedettero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cernita dei pesci, raccogliendo </a:t>
            </a:r>
            <a:r>
              <a:rPr sz="1200" dirty="0">
                <a:latin typeface="Times New Roman"/>
                <a:cs typeface="Times New Roman"/>
              </a:rPr>
              <a:t>quelli  buoni in </a:t>
            </a:r>
            <a:r>
              <a:rPr sz="1200" spc="-5" dirty="0">
                <a:latin typeface="Times New Roman"/>
                <a:cs typeface="Times New Roman"/>
              </a:rPr>
              <a:t>panieri mentre gettarono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quelli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cattivi.”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4318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(1694.5) 151:4.7 </a:t>
            </a:r>
            <a:r>
              <a:rPr sz="1200" spc="-5" dirty="0">
                <a:latin typeface="Times New Roman"/>
                <a:cs typeface="Times New Roman"/>
              </a:rPr>
              <a:t>Gesù raccontò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parabole. Infatti,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egli insegnò raramente alle </a:t>
            </a:r>
            <a:r>
              <a:rPr sz="1200" dirty="0">
                <a:latin typeface="Times New Roman"/>
                <a:cs typeface="Times New Roman"/>
              </a:rPr>
              <a:t>masse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 questi </a:t>
            </a:r>
            <a:r>
              <a:rPr sz="1200" dirty="0">
                <a:latin typeface="Times New Roman"/>
                <a:cs typeface="Times New Roman"/>
              </a:rPr>
              <a:t>metodi. Dopo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in parabole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uditorio </a:t>
            </a:r>
            <a:r>
              <a:rPr sz="1200" dirty="0">
                <a:latin typeface="Times New Roman"/>
                <a:cs typeface="Times New Roman"/>
              </a:rPr>
              <a:t>pubblico, </a:t>
            </a:r>
            <a:r>
              <a:rPr sz="1200" spc="-5" dirty="0">
                <a:latin typeface="Times New Roman"/>
                <a:cs typeface="Times New Roman"/>
              </a:rPr>
              <a:t>egli esponeva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completamente ed esplicitamente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insegnamenti agli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evangelisti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riunioni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47684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visita 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Keresa</a:t>
            </a:r>
            <a:endParaRPr sz="1600">
              <a:latin typeface="Times New Roman"/>
              <a:cs typeface="Times New Roman"/>
            </a:endParaRPr>
          </a:p>
          <a:p>
            <a:pPr marL="76200" marR="2787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(1694.6) 151:5.1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continuò ad aumentare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settimana. Sabato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mattina le  folle </a:t>
            </a:r>
            <a:r>
              <a:rPr sz="1200" spc="-5" dirty="0">
                <a:latin typeface="Times New Roman"/>
                <a:cs typeface="Times New Roman"/>
              </a:rPr>
              <a:t>ritornarono. Gesù </a:t>
            </a:r>
            <a:r>
              <a:rPr sz="1200" dirty="0">
                <a:latin typeface="Times New Roman"/>
                <a:cs typeface="Times New Roman"/>
              </a:rPr>
              <a:t>parlò loro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dopo la predicazione di Pietro,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terminato, disse ai </a:t>
            </a:r>
            <a:r>
              <a:rPr sz="1200" spc="1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apostoli: </a:t>
            </a:r>
            <a:r>
              <a:rPr sz="1200" dirty="0">
                <a:latin typeface="Times New Roman"/>
                <a:cs typeface="Times New Roman"/>
              </a:rPr>
              <a:t>“Sono </a:t>
            </a:r>
            <a:r>
              <a:rPr sz="1200" spc="-5" dirty="0">
                <a:latin typeface="Times New Roman"/>
                <a:cs typeface="Times New Roman"/>
              </a:rPr>
              <a:t>stanco della ressa; andiamo sull’altra sponda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riposarci </a:t>
            </a:r>
            <a:r>
              <a:rPr sz="1200" dirty="0">
                <a:latin typeface="Times New Roman"/>
                <a:cs typeface="Times New Roman"/>
              </a:rPr>
              <a:t>per 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(1694.7) 151:5.2 </a:t>
            </a:r>
            <a:r>
              <a:rPr sz="1200" spc="-5" dirty="0">
                <a:latin typeface="Times New Roman"/>
                <a:cs typeface="Times New Roman"/>
              </a:rPr>
              <a:t>Mentre attraversavano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lago essi incontrarono </a:t>
            </a:r>
            <a:r>
              <a:rPr sz="1200" dirty="0">
                <a:latin typeface="Times New Roman"/>
                <a:cs typeface="Times New Roman"/>
              </a:rPr>
              <a:t>una di quelle violente </a:t>
            </a:r>
            <a:r>
              <a:rPr sz="1200" spc="-5" dirty="0">
                <a:latin typeface="Times New Roman"/>
                <a:cs typeface="Times New Roman"/>
              </a:rPr>
              <a:t>ed improvvise </a:t>
            </a:r>
            <a:r>
              <a:rPr sz="1200" dirty="0">
                <a:latin typeface="Times New Roman"/>
                <a:cs typeface="Times New Roman"/>
              </a:rPr>
              <a:t>bufere di vento che sono  </a:t>
            </a:r>
            <a:r>
              <a:rPr sz="1200" spc="-5" dirty="0">
                <a:latin typeface="Times New Roman"/>
                <a:cs typeface="Times New Roman"/>
              </a:rPr>
              <a:t>caratteristiche del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specialmente in questa stagione </a:t>
            </a:r>
            <a:r>
              <a:rPr sz="1200" spc="-5" dirty="0">
                <a:latin typeface="Times New Roman"/>
                <a:cs typeface="Times New Roman"/>
              </a:rPr>
              <a:t>dell’anno. Questa massa </a:t>
            </a:r>
            <a:r>
              <a:rPr sz="1200" dirty="0">
                <a:latin typeface="Times New Roman"/>
                <a:cs typeface="Times New Roman"/>
              </a:rPr>
              <a:t>d’acqua è circa </a:t>
            </a:r>
            <a:r>
              <a:rPr sz="1200" spc="-5" dirty="0">
                <a:latin typeface="Times New Roman"/>
                <a:cs typeface="Times New Roman"/>
              </a:rPr>
              <a:t>duecento metri </a:t>
            </a:r>
            <a:r>
              <a:rPr sz="1200" dirty="0">
                <a:latin typeface="Times New Roman"/>
                <a:cs typeface="Times New Roman"/>
              </a:rPr>
              <a:t>sotto il  </a:t>
            </a:r>
            <a:r>
              <a:rPr sz="1200" spc="-5" dirty="0">
                <a:latin typeface="Times New Roman"/>
                <a:cs typeface="Times New Roman"/>
              </a:rPr>
              <a:t>livello del mare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circondata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alte rive, </a:t>
            </a:r>
            <a:r>
              <a:rPr sz="1200" dirty="0">
                <a:latin typeface="Times New Roman"/>
                <a:cs typeface="Times New Roman"/>
              </a:rPr>
              <a:t>specialmente </a:t>
            </a:r>
            <a:r>
              <a:rPr sz="1200" spc="-5" dirty="0">
                <a:latin typeface="Times New Roman"/>
                <a:cs typeface="Times New Roman"/>
              </a:rPr>
              <a:t>ad ovest.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delle gole </a:t>
            </a:r>
            <a:r>
              <a:rPr sz="1200" dirty="0">
                <a:latin typeface="Times New Roman"/>
                <a:cs typeface="Times New Roman"/>
              </a:rPr>
              <a:t>profonde </a:t>
            </a:r>
            <a:r>
              <a:rPr sz="1200" spc="-5" dirty="0">
                <a:latin typeface="Times New Roman"/>
                <a:cs typeface="Times New Roman"/>
              </a:rPr>
              <a:t>che vanno dal lago verso </a:t>
            </a:r>
            <a:r>
              <a:rPr sz="1200" dirty="0">
                <a:latin typeface="Times New Roman"/>
                <a:cs typeface="Times New Roman"/>
              </a:rPr>
              <a:t>i monti, e  poiché </a:t>
            </a:r>
            <a:r>
              <a:rPr sz="1200" spc="-5" dirty="0">
                <a:latin typeface="Times New Roman"/>
                <a:cs typeface="Times New Roman"/>
              </a:rPr>
              <a:t>l’aria calda si </a:t>
            </a:r>
            <a:r>
              <a:rPr sz="1200" dirty="0">
                <a:latin typeface="Times New Roman"/>
                <a:cs typeface="Times New Roman"/>
              </a:rPr>
              <a:t>alza in una </a:t>
            </a:r>
            <a:r>
              <a:rPr sz="1200" spc="-5" dirty="0">
                <a:latin typeface="Times New Roman"/>
                <a:cs typeface="Times New Roman"/>
              </a:rPr>
              <a:t>sacca sopra </a:t>
            </a:r>
            <a:r>
              <a:rPr sz="1200" dirty="0">
                <a:latin typeface="Times New Roman"/>
                <a:cs typeface="Times New Roman"/>
              </a:rPr>
              <a:t>il lago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giorno,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dopo il tramonto che </a:t>
            </a:r>
            <a:r>
              <a:rPr sz="1200" spc="-5" dirty="0">
                <a:latin typeface="Times New Roman"/>
                <a:cs typeface="Times New Roman"/>
              </a:rPr>
              <a:t>l’aria fresca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gole  irrompa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lago. Queste bufere </a:t>
            </a:r>
            <a:r>
              <a:rPr sz="1200" dirty="0">
                <a:latin typeface="Times New Roman"/>
                <a:cs typeface="Times New Roman"/>
              </a:rPr>
              <a:t>di vento arrivano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altrettanto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improvvisamente.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(1694.8) 151:5.3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una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bufere di vento della </a:t>
            </a:r>
            <a:r>
              <a:rPr sz="1200" spc="-5" dirty="0">
                <a:latin typeface="Times New Roman"/>
                <a:cs typeface="Times New Roman"/>
              </a:rPr>
              <a:t>sera che sorprese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battello che </a:t>
            </a:r>
            <a:r>
              <a:rPr sz="1200" dirty="0">
                <a:latin typeface="Times New Roman"/>
                <a:cs typeface="Times New Roman"/>
              </a:rPr>
              <a:t>portava </a:t>
            </a:r>
            <a:r>
              <a:rPr sz="1200" spc="-5" dirty="0">
                <a:latin typeface="Times New Roman"/>
                <a:cs typeface="Times New Roman"/>
              </a:rPr>
              <a:t>Gesù verso </a:t>
            </a:r>
            <a:r>
              <a:rPr sz="1200" dirty="0">
                <a:latin typeface="Times New Roman"/>
                <a:cs typeface="Times New Roman"/>
              </a:rPr>
              <a:t>l’altra </a:t>
            </a:r>
            <a:r>
              <a:rPr sz="1200" spc="-5" dirty="0">
                <a:latin typeface="Times New Roman"/>
                <a:cs typeface="Times New Roman"/>
              </a:rPr>
              <a:t>riva questa  domenica sera. </a:t>
            </a:r>
            <a:r>
              <a:rPr sz="1200" dirty="0">
                <a:latin typeface="Times New Roman"/>
                <a:cs typeface="Times New Roman"/>
              </a:rPr>
              <a:t>Altri tre battelli con </a:t>
            </a:r>
            <a:r>
              <a:rPr sz="1200" spc="-5" dirty="0">
                <a:latin typeface="Times New Roman"/>
                <a:cs typeface="Times New Roman"/>
              </a:rPr>
              <a:t>alcuni degli evangelisti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seguivano. Questa </a:t>
            </a:r>
            <a:r>
              <a:rPr sz="1200" dirty="0">
                <a:latin typeface="Times New Roman"/>
                <a:cs typeface="Times New Roman"/>
              </a:rPr>
              <a:t>tempesta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violenta,  nonostante fosse limitata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lago, non </a:t>
            </a:r>
            <a:r>
              <a:rPr sz="1200" spc="-5" dirty="0">
                <a:latin typeface="Times New Roman"/>
                <a:cs typeface="Times New Roman"/>
              </a:rPr>
              <a:t>essendovi segni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burrasca </a:t>
            </a:r>
            <a:r>
              <a:rPr sz="1200" dirty="0">
                <a:latin typeface="Times New Roman"/>
                <a:cs typeface="Times New Roman"/>
              </a:rPr>
              <a:t>sulla riva occidentale.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vento era talmente forte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onde </a:t>
            </a:r>
            <a:r>
              <a:rPr sz="1200" spc="-5" dirty="0">
                <a:latin typeface="Times New Roman"/>
                <a:cs typeface="Times New Roman"/>
              </a:rPr>
              <a:t>cominciarono ad abbattersi sul </a:t>
            </a:r>
            <a:r>
              <a:rPr sz="1200" dirty="0">
                <a:latin typeface="Times New Roman"/>
                <a:cs typeface="Times New Roman"/>
              </a:rPr>
              <a:t>battello.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forte </a:t>
            </a:r>
            <a:r>
              <a:rPr sz="1200" spc="-5" dirty="0">
                <a:latin typeface="Times New Roman"/>
                <a:cs typeface="Times New Roman"/>
              </a:rPr>
              <a:t>vento </a:t>
            </a:r>
            <a:r>
              <a:rPr sz="1200" dirty="0">
                <a:latin typeface="Times New Roman"/>
                <a:cs typeface="Times New Roman"/>
              </a:rPr>
              <a:t>aveva strappato via la </a:t>
            </a:r>
            <a:r>
              <a:rPr sz="1200" spc="-5" dirty="0">
                <a:latin typeface="Times New Roman"/>
                <a:cs typeface="Times New Roman"/>
              </a:rPr>
              <a:t>vela prima che gli apostoli </a:t>
            </a:r>
            <a:r>
              <a:rPr sz="1200" dirty="0">
                <a:latin typeface="Times New Roman"/>
                <a:cs typeface="Times New Roman"/>
              </a:rPr>
              <a:t>avessero potuto  </a:t>
            </a:r>
            <a:r>
              <a:rPr sz="1200" spc="-5" dirty="0">
                <a:latin typeface="Times New Roman"/>
                <a:cs typeface="Times New Roman"/>
              </a:rPr>
              <a:t>ammainarla, ed essi dipendevano </a:t>
            </a:r>
            <a:r>
              <a:rPr sz="1200" dirty="0">
                <a:latin typeface="Times New Roman"/>
                <a:cs typeface="Times New Roman"/>
              </a:rPr>
              <a:t>ora interamente </a:t>
            </a:r>
            <a:r>
              <a:rPr sz="1200" spc="-5" dirty="0">
                <a:latin typeface="Times New Roman"/>
                <a:cs typeface="Times New Roman"/>
              </a:rPr>
              <a:t>dai loro remi per remare faticosamente </a:t>
            </a:r>
            <a:r>
              <a:rPr sz="1200" dirty="0">
                <a:latin typeface="Times New Roman"/>
                <a:cs typeface="Times New Roman"/>
              </a:rPr>
              <a:t>verso la riva, </a:t>
            </a:r>
            <a:r>
              <a:rPr sz="1200" spc="-5" dirty="0">
                <a:latin typeface="Times New Roman"/>
                <a:cs typeface="Times New Roman"/>
              </a:rPr>
              <a:t>distante poco </a:t>
            </a:r>
            <a:r>
              <a:rPr sz="1200" dirty="0">
                <a:latin typeface="Times New Roman"/>
                <a:cs typeface="Times New Roman"/>
              </a:rPr>
              <a:t>meno di tre  </a:t>
            </a:r>
            <a:r>
              <a:rPr sz="1200" spc="-5" dirty="0">
                <a:latin typeface="Times New Roman"/>
                <a:cs typeface="Times New Roman"/>
              </a:rPr>
              <a:t>chilometri.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(1694.9) 151:5.4 </a:t>
            </a:r>
            <a:r>
              <a:rPr sz="1200" spc="-5" dirty="0">
                <a:latin typeface="Times New Roman"/>
                <a:cs typeface="Times New Roman"/>
              </a:rPr>
              <a:t>Nel frattempo Gesù </a:t>
            </a:r>
            <a:r>
              <a:rPr sz="1200" dirty="0">
                <a:latin typeface="Times New Roman"/>
                <a:cs typeface="Times New Roman"/>
              </a:rPr>
              <a:t>dormiva a poppa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battello sotto un </a:t>
            </a:r>
            <a:r>
              <a:rPr sz="1200" spc="-5" dirty="0">
                <a:latin typeface="Times New Roman"/>
                <a:cs typeface="Times New Roman"/>
              </a:rPr>
              <a:t>piccolo riparo che </a:t>
            </a:r>
            <a:r>
              <a:rPr sz="1200" dirty="0">
                <a:latin typeface="Times New Roman"/>
                <a:cs typeface="Times New Roman"/>
              </a:rPr>
              <a:t>lo proteggeva.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stanco  </a:t>
            </a:r>
            <a:r>
              <a:rPr sz="1200" spc="-5" dirty="0">
                <a:latin typeface="Times New Roman"/>
                <a:cs typeface="Times New Roman"/>
              </a:rPr>
              <a:t>quando lasciarono Betsaida, ed </a:t>
            </a:r>
            <a:r>
              <a:rPr sz="1200" dirty="0">
                <a:latin typeface="Times New Roman"/>
                <a:cs typeface="Times New Roman"/>
              </a:rPr>
              <a:t>era per </a:t>
            </a:r>
            <a:r>
              <a:rPr sz="1200" spc="-5" dirty="0">
                <a:latin typeface="Times New Roman"/>
                <a:cs typeface="Times New Roman"/>
              </a:rPr>
              <a:t>assicurarsi del </a:t>
            </a:r>
            <a:r>
              <a:rPr sz="1200" dirty="0">
                <a:latin typeface="Times New Roman"/>
                <a:cs typeface="Times New Roman"/>
              </a:rPr>
              <a:t>riposo che aveva ordinato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portarlo sull’altra riva. Questi ex pescatori  erano dei rematori </a:t>
            </a:r>
            <a:r>
              <a:rPr sz="1200" dirty="0">
                <a:latin typeface="Times New Roman"/>
                <a:cs typeface="Times New Roman"/>
              </a:rPr>
              <a:t>forti ed </a:t>
            </a:r>
            <a:r>
              <a:rPr sz="1200" spc="-5" dirty="0">
                <a:latin typeface="Times New Roman"/>
                <a:cs typeface="Times New Roman"/>
              </a:rPr>
              <a:t>esperti,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tormente </a:t>
            </a:r>
            <a:r>
              <a:rPr sz="1200" dirty="0">
                <a:latin typeface="Times New Roman"/>
                <a:cs typeface="Times New Roman"/>
              </a:rPr>
              <a:t>più violente </a:t>
            </a:r>
            <a:r>
              <a:rPr sz="1200" spc="-5" dirty="0">
                <a:latin typeface="Times New Roman"/>
                <a:cs typeface="Times New Roman"/>
              </a:rPr>
              <a:t>che avessero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incontrato. 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vento </a:t>
            </a:r>
            <a:r>
              <a:rPr sz="1200" dirty="0">
                <a:latin typeface="Times New Roman"/>
                <a:cs typeface="Times New Roman"/>
              </a:rPr>
              <a:t>e le  onde </a:t>
            </a:r>
            <a:r>
              <a:rPr sz="1200" spc="-5" dirty="0">
                <a:latin typeface="Times New Roman"/>
                <a:cs typeface="Times New Roman"/>
              </a:rPr>
              <a:t>sballottassero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battello quasi 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giocattolo, Gesù continuava </a:t>
            </a:r>
            <a:r>
              <a:rPr sz="1200" dirty="0">
                <a:latin typeface="Times New Roman"/>
                <a:cs typeface="Times New Roman"/>
              </a:rPr>
              <a:t>a dormire imperturbato. Pietro </a:t>
            </a:r>
            <a:r>
              <a:rPr sz="1200" spc="-5" dirty="0">
                <a:latin typeface="Times New Roman"/>
                <a:cs typeface="Times New Roman"/>
              </a:rPr>
              <a:t>era al </a:t>
            </a:r>
            <a:r>
              <a:rPr sz="1200" dirty="0">
                <a:latin typeface="Times New Roman"/>
                <a:cs typeface="Times New Roman"/>
              </a:rPr>
              <a:t>remo 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dritta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957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poppa.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battello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riempirsi d’acqua, egli </a:t>
            </a:r>
            <a:r>
              <a:rPr sz="1200" dirty="0">
                <a:latin typeface="Times New Roman"/>
                <a:cs typeface="Times New Roman"/>
              </a:rPr>
              <a:t>lasciò il </a:t>
            </a:r>
            <a:r>
              <a:rPr sz="1200" spc="-5" dirty="0">
                <a:latin typeface="Times New Roman"/>
                <a:cs typeface="Times New Roman"/>
              </a:rPr>
              <a:t>suo remo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precipitatosi verso Gesù,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scosse  </a:t>
            </a:r>
            <a:r>
              <a:rPr sz="1200" spc="-5" dirty="0">
                <a:latin typeface="Times New Roman"/>
                <a:cs typeface="Times New Roman"/>
              </a:rPr>
              <a:t>energicamente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svegliarlo,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si fu </a:t>
            </a:r>
            <a:r>
              <a:rPr sz="1200" dirty="0">
                <a:latin typeface="Times New Roman"/>
                <a:cs typeface="Times New Roman"/>
              </a:rPr>
              <a:t>destato Pietro </a:t>
            </a:r>
            <a:r>
              <a:rPr sz="1200" spc="-5" dirty="0">
                <a:latin typeface="Times New Roman"/>
                <a:cs typeface="Times New Roman"/>
              </a:rPr>
              <a:t>gli disse: “Maestro,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violenta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tempesta? </a:t>
            </a:r>
            <a:r>
              <a:rPr sz="1200" dirty="0">
                <a:latin typeface="Times New Roman"/>
                <a:cs typeface="Times New Roman"/>
              </a:rPr>
              <a:t>Se tu non ci </a:t>
            </a:r>
            <a:r>
              <a:rPr sz="1200" spc="-5" dirty="0">
                <a:latin typeface="Times New Roman"/>
                <a:cs typeface="Times New Roman"/>
              </a:rPr>
              <a:t>salvi periremo</a:t>
            </a:r>
            <a:r>
              <a:rPr sz="1200" dirty="0">
                <a:latin typeface="Times New Roman"/>
                <a:cs typeface="Times New Roman"/>
              </a:rPr>
              <a:t> tutti.”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(1695.1) 151:5.5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uscì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pioggia, Gesù guardò prima </a:t>
            </a:r>
            <a:r>
              <a:rPr sz="1200" dirty="0">
                <a:latin typeface="Times New Roman"/>
                <a:cs typeface="Times New Roman"/>
              </a:rPr>
              <a:t>Pietro e poi, scrutando </a:t>
            </a:r>
            <a:r>
              <a:rPr sz="1200" spc="-5" dirty="0">
                <a:latin typeface="Times New Roman"/>
                <a:cs typeface="Times New Roman"/>
              </a:rPr>
              <a:t>nell’oscurità </a:t>
            </a:r>
            <a:r>
              <a:rPr sz="1200" dirty="0">
                <a:latin typeface="Times New Roman"/>
                <a:cs typeface="Times New Roman"/>
              </a:rPr>
              <a:t>i rematori che </a:t>
            </a:r>
            <a:r>
              <a:rPr sz="1200" spc="-5" dirty="0">
                <a:latin typeface="Times New Roman"/>
                <a:cs typeface="Times New Roman"/>
              </a:rPr>
              <a:t>lottavano, </a:t>
            </a:r>
            <a:r>
              <a:rPr sz="1200" dirty="0">
                <a:latin typeface="Times New Roman"/>
                <a:cs typeface="Times New Roman"/>
              </a:rPr>
              <a:t>volse  </a:t>
            </a:r>
            <a:r>
              <a:rPr sz="1200" spc="-5" dirty="0">
                <a:latin typeface="Times New Roman"/>
                <a:cs typeface="Times New Roman"/>
              </a:rPr>
              <a:t>nuovamente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sguardo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Simon </a:t>
            </a:r>
            <a:r>
              <a:rPr sz="1200" dirty="0">
                <a:latin typeface="Times New Roman"/>
                <a:cs typeface="Times New Roman"/>
              </a:rPr>
              <a:t>Pietro, il </a:t>
            </a:r>
            <a:r>
              <a:rPr sz="1200" spc="-5" dirty="0">
                <a:latin typeface="Times New Roman"/>
                <a:cs typeface="Times New Roman"/>
              </a:rPr>
              <a:t>quale, nella sua agitazione,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tornato </a:t>
            </a:r>
            <a:r>
              <a:rPr sz="1200" dirty="0">
                <a:latin typeface="Times New Roman"/>
                <a:cs typeface="Times New Roman"/>
              </a:rPr>
              <a:t>al suo </a:t>
            </a:r>
            <a:r>
              <a:rPr sz="1200" spc="-5" dirty="0">
                <a:latin typeface="Times New Roman"/>
                <a:cs typeface="Times New Roman"/>
              </a:rPr>
              <a:t>remo,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disse: </a:t>
            </a:r>
            <a:r>
              <a:rPr sz="1200" dirty="0">
                <a:latin typeface="Times New Roman"/>
                <a:cs typeface="Times New Roman"/>
              </a:rPr>
              <a:t>“Perché 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così impauriti? Dov’è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fede? Calma, state tranquilli.”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aveva appena </a:t>
            </a:r>
            <a:r>
              <a:rPr sz="1200" dirty="0">
                <a:latin typeface="Times New Roman"/>
                <a:cs typeface="Times New Roman"/>
              </a:rPr>
              <a:t>rivolto </a:t>
            </a:r>
            <a:r>
              <a:rPr sz="1200" spc="-5" dirty="0">
                <a:latin typeface="Times New Roman"/>
                <a:cs typeface="Times New Roman"/>
              </a:rPr>
              <a:t>questo rimprovero </a:t>
            </a:r>
            <a:r>
              <a:rPr sz="1200" dirty="0">
                <a:latin typeface="Times New Roman"/>
                <a:cs typeface="Times New Roman"/>
              </a:rPr>
              <a:t>a Pietro e </a:t>
            </a:r>
            <a:r>
              <a:rPr sz="1200" spc="-5" dirty="0">
                <a:latin typeface="Times New Roman"/>
                <a:cs typeface="Times New Roman"/>
              </a:rPr>
              <a:t>agli  altri apostoli, ed aveva </a:t>
            </a:r>
            <a:r>
              <a:rPr sz="1200" dirty="0">
                <a:latin typeface="Times New Roman"/>
                <a:cs typeface="Times New Roman"/>
              </a:rPr>
              <a:t>appena invitato Pietro a </a:t>
            </a:r>
            <a:r>
              <a:rPr sz="1200" spc="-5" dirty="0">
                <a:latin typeface="Times New Roman"/>
                <a:cs typeface="Times New Roman"/>
              </a:rPr>
              <a:t>cercare serenità per calmare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anima </a:t>
            </a:r>
            <a:r>
              <a:rPr sz="1200" dirty="0">
                <a:latin typeface="Times New Roman"/>
                <a:cs typeface="Times New Roman"/>
              </a:rPr>
              <a:t>preoccupata, </a:t>
            </a:r>
            <a:r>
              <a:rPr sz="1200" spc="-5" dirty="0">
                <a:latin typeface="Times New Roman"/>
                <a:cs typeface="Times New Roman"/>
              </a:rPr>
              <a:t>quando l’atmosfera  perturbata, </a:t>
            </a:r>
            <a:r>
              <a:rPr sz="1200" dirty="0">
                <a:latin typeface="Times New Roman"/>
                <a:cs typeface="Times New Roman"/>
              </a:rPr>
              <a:t>ristabilito il </a:t>
            </a:r>
            <a:r>
              <a:rPr sz="1200" spc="-5" dirty="0">
                <a:latin typeface="Times New Roman"/>
                <a:cs typeface="Times New Roman"/>
              </a:rPr>
              <a:t>proprio equilibrio, si placò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calma.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onde </a:t>
            </a:r>
            <a:r>
              <a:rPr sz="1200" spc="-5" dirty="0">
                <a:latin typeface="Times New Roman"/>
                <a:cs typeface="Times New Roman"/>
              </a:rPr>
              <a:t>agitate si </a:t>
            </a:r>
            <a:r>
              <a:rPr sz="1200" dirty="0">
                <a:latin typeface="Times New Roman"/>
                <a:cs typeface="Times New Roman"/>
              </a:rPr>
              <a:t>calmarono </a:t>
            </a:r>
            <a:r>
              <a:rPr sz="1200" spc="-5" dirty="0">
                <a:latin typeface="Times New Roman"/>
                <a:cs typeface="Times New Roman"/>
              </a:rPr>
              <a:t>quasi immediatamente,  mentre </a:t>
            </a:r>
            <a:r>
              <a:rPr sz="1200" dirty="0">
                <a:latin typeface="Times New Roman"/>
                <a:cs typeface="Times New Roman"/>
              </a:rPr>
              <a:t>le nuvole </a:t>
            </a:r>
            <a:r>
              <a:rPr sz="1200" spc="-5" dirty="0">
                <a:latin typeface="Times New Roman"/>
                <a:cs typeface="Times New Roman"/>
              </a:rPr>
              <a:t>nere, </a:t>
            </a:r>
            <a:r>
              <a:rPr sz="1200" dirty="0">
                <a:latin typeface="Times New Roman"/>
                <a:cs typeface="Times New Roman"/>
              </a:rPr>
              <a:t>dopo 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acquazzone, </a:t>
            </a:r>
            <a:r>
              <a:rPr sz="1200" spc="-5" dirty="0">
                <a:latin typeface="Times New Roman"/>
                <a:cs typeface="Times New Roman"/>
              </a:rPr>
              <a:t>svanirono,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stelle </a:t>
            </a:r>
            <a:r>
              <a:rPr sz="1200" dirty="0">
                <a:latin typeface="Times New Roman"/>
                <a:cs typeface="Times New Roman"/>
              </a:rPr>
              <a:t>brillarono </a:t>
            </a:r>
            <a:r>
              <a:rPr sz="1200" spc="-5" dirty="0">
                <a:latin typeface="Times New Roman"/>
                <a:cs typeface="Times New Roman"/>
              </a:rPr>
              <a:t>nel cielo.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possiamo giudicare </a:t>
            </a:r>
            <a:r>
              <a:rPr sz="1200" spc="10" dirty="0">
                <a:latin typeface="Times New Roman"/>
                <a:cs typeface="Times New Roman"/>
              </a:rPr>
              <a:t>noi, 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pura </a:t>
            </a:r>
            <a:r>
              <a:rPr sz="1200" spc="-5" dirty="0">
                <a:latin typeface="Times New Roman"/>
                <a:cs typeface="Times New Roman"/>
              </a:rPr>
              <a:t>coincidenza;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apostoli,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Simon Pietro, non </a:t>
            </a:r>
            <a:r>
              <a:rPr sz="1200" spc="-5" dirty="0">
                <a:latin typeface="Times New Roman"/>
                <a:cs typeface="Times New Roman"/>
              </a:rPr>
              <a:t>cessarono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considerare l’episodio come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miracolo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natura. Era particolarmente </a:t>
            </a:r>
            <a:r>
              <a:rPr sz="1200" dirty="0">
                <a:latin typeface="Times New Roman"/>
                <a:cs typeface="Times New Roman"/>
              </a:rPr>
              <a:t>facile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quel tempo credere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miracoli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erano  fermamente persuasi </a:t>
            </a:r>
            <a:r>
              <a:rPr sz="1200" dirty="0">
                <a:latin typeface="Times New Roman"/>
                <a:cs typeface="Times New Roman"/>
              </a:rPr>
              <a:t>che tutta la </a:t>
            </a:r>
            <a:r>
              <a:rPr sz="1200" spc="-5" dirty="0">
                <a:latin typeface="Times New Roman"/>
                <a:cs typeface="Times New Roman"/>
              </a:rPr>
              <a:t>natura fosse </a:t>
            </a:r>
            <a:r>
              <a:rPr sz="1200" dirty="0">
                <a:latin typeface="Times New Roman"/>
                <a:cs typeface="Times New Roman"/>
              </a:rPr>
              <a:t>un fenomeno direttamente controllato da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spirituali e da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soprannaturali.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(1695.2) 151:5.6 </a:t>
            </a:r>
            <a:r>
              <a:rPr sz="1200" spc="-5" dirty="0">
                <a:latin typeface="Times New Roman"/>
                <a:cs typeface="Times New Roman"/>
              </a:rPr>
              <a:t>Gesù spiegò chiaramente ai dodici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 ai loro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turbati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rivolto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menti </a:t>
            </a:r>
            <a:r>
              <a:rPr sz="1200" spc="-5" dirty="0">
                <a:latin typeface="Times New Roman"/>
                <a:cs typeface="Times New Roman"/>
              </a:rPr>
              <a:t>scosse  dalla paura, </a:t>
            </a:r>
            <a:r>
              <a:rPr sz="1200" dirty="0">
                <a:latin typeface="Times New Roman"/>
                <a:cs typeface="Times New Roman"/>
              </a:rPr>
              <a:t>e che non aveva </a:t>
            </a:r>
            <a:r>
              <a:rPr sz="1200" spc="-5" dirty="0">
                <a:latin typeface="Times New Roman"/>
                <a:cs typeface="Times New Roman"/>
              </a:rPr>
              <a:t>comandato agli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obbedire alla sua parola, </a:t>
            </a:r>
            <a:r>
              <a:rPr sz="1200" dirty="0">
                <a:latin typeface="Times New Roman"/>
                <a:cs typeface="Times New Roman"/>
              </a:rPr>
              <a:t>ma non servì a nulla. I discepoli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Maestro  </a:t>
            </a:r>
            <a:r>
              <a:rPr sz="1200" spc="-5" dirty="0">
                <a:latin typeface="Times New Roman"/>
                <a:cs typeface="Times New Roman"/>
              </a:rPr>
              <a:t>persistettero sempre nell’interpretare </a:t>
            </a:r>
            <a:r>
              <a:rPr sz="1200" dirty="0">
                <a:latin typeface="Times New Roman"/>
                <a:cs typeface="Times New Roman"/>
              </a:rPr>
              <a:t>a modo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avvenimenti casuali. Da quel giorno essi insisterono nel </a:t>
            </a:r>
            <a:r>
              <a:rPr sz="1200" dirty="0">
                <a:latin typeface="Times New Roman"/>
                <a:cs typeface="Times New Roman"/>
              </a:rPr>
              <a:t>considerare il  </a:t>
            </a:r>
            <a:r>
              <a:rPr sz="1200" spc="-5" dirty="0">
                <a:latin typeface="Times New Roman"/>
                <a:cs typeface="Times New Roman"/>
              </a:rPr>
              <a:t>Maestro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disponeva di 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assoluto </a:t>
            </a:r>
            <a:r>
              <a:rPr sz="1200" spc="-5" dirty="0">
                <a:latin typeface="Times New Roman"/>
                <a:cs typeface="Times New Roman"/>
              </a:rPr>
              <a:t>sugli elementi della natura. </a:t>
            </a:r>
            <a:r>
              <a:rPr sz="1200" dirty="0">
                <a:latin typeface="Times New Roman"/>
                <a:cs typeface="Times New Roman"/>
              </a:rPr>
              <a:t>Pietro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stancò mai di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“anche </a:t>
            </a:r>
            <a:r>
              <a:rPr sz="1200" dirty="0">
                <a:latin typeface="Times New Roman"/>
                <a:cs typeface="Times New Roman"/>
              </a:rPr>
              <a:t>i venti e le onde gli</a:t>
            </a:r>
            <a:r>
              <a:rPr sz="1200" spc="-5" dirty="0">
                <a:latin typeface="Times New Roman"/>
                <a:cs typeface="Times New Roman"/>
              </a:rPr>
              <a:t> obbediscono”.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(1695.3) 151:5.7 </a:t>
            </a:r>
            <a:r>
              <a:rPr sz="1200" spc="-5" dirty="0">
                <a:latin typeface="Times New Roman"/>
                <a:cs typeface="Times New Roman"/>
              </a:rPr>
              <a:t>Era sera tardi quando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associati raggiunsero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riva,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notte </a:t>
            </a:r>
            <a:r>
              <a:rPr sz="1200" spc="-5" dirty="0">
                <a:latin typeface="Times New Roman"/>
                <a:cs typeface="Times New Roman"/>
              </a:rPr>
              <a:t>calma </a:t>
            </a:r>
            <a:r>
              <a:rPr sz="1200" dirty="0">
                <a:latin typeface="Times New Roman"/>
                <a:cs typeface="Times New Roman"/>
              </a:rPr>
              <a:t>e stupenda,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riposarono  tutti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battelli e non </a:t>
            </a:r>
            <a:r>
              <a:rPr sz="1200" spc="-5" dirty="0">
                <a:latin typeface="Times New Roman"/>
                <a:cs typeface="Times New Roman"/>
              </a:rPr>
              <a:t>sbarcarono che </a:t>
            </a:r>
            <a:r>
              <a:rPr sz="1200" dirty="0">
                <a:latin typeface="Times New Roman"/>
                <a:cs typeface="Times New Roman"/>
              </a:rPr>
              <a:t>poco dopo il </a:t>
            </a:r>
            <a:r>
              <a:rPr sz="1200" spc="-5" dirty="0">
                <a:latin typeface="Times New Roman"/>
                <a:cs typeface="Times New Roman"/>
              </a:rPr>
              <a:t>sorgere </a:t>
            </a:r>
            <a:r>
              <a:rPr sz="1200" dirty="0">
                <a:latin typeface="Times New Roman"/>
                <a:cs typeface="Times New Roman"/>
              </a:rPr>
              <a:t>del sole </a:t>
            </a:r>
            <a:r>
              <a:rPr sz="1200" spc="-5" dirty="0">
                <a:latin typeface="Times New Roman"/>
                <a:cs typeface="Times New Roman"/>
              </a:rPr>
              <a:t>del giorno successivo. Quando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riuniti insieme,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72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quaranta </a:t>
            </a:r>
            <a:r>
              <a:rPr sz="1200" dirty="0">
                <a:latin typeface="Times New Roman"/>
                <a:cs typeface="Times New Roman"/>
              </a:rPr>
              <a:t>in tutto, </a:t>
            </a:r>
            <a:r>
              <a:rPr sz="1200" spc="-5" dirty="0">
                <a:latin typeface="Times New Roman"/>
                <a:cs typeface="Times New Roman"/>
              </a:rPr>
              <a:t>Gesù disse: “Saliamo su quelle </a:t>
            </a:r>
            <a:r>
              <a:rPr sz="1200" dirty="0">
                <a:latin typeface="Times New Roman"/>
                <a:cs typeface="Times New Roman"/>
              </a:rPr>
              <a:t>colline e </a:t>
            </a:r>
            <a:r>
              <a:rPr sz="1200" spc="-5" dirty="0">
                <a:latin typeface="Times New Roman"/>
                <a:cs typeface="Times New Roman"/>
              </a:rPr>
              <a:t>fermiamoci </a:t>
            </a:r>
            <a:r>
              <a:rPr sz="1200" dirty="0">
                <a:latin typeface="Times New Roman"/>
                <a:cs typeface="Times New Roman"/>
              </a:rPr>
              <a:t>per alcuni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a meditare sui problemi del regno </a:t>
            </a:r>
            <a:r>
              <a:rPr sz="1200" spc="-5" dirty="0">
                <a:latin typeface="Times New Roman"/>
                <a:cs typeface="Times New Roman"/>
              </a:rPr>
              <a:t>del  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demente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Keresa</a:t>
            </a:r>
            <a:endParaRPr sz="1600">
              <a:latin typeface="Times New Roman"/>
              <a:cs typeface="Times New Roman"/>
            </a:endParaRPr>
          </a:p>
          <a:p>
            <a:pPr marL="76200" marR="12065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(1695.4) 151:6.1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della vicina riva </a:t>
            </a:r>
            <a:r>
              <a:rPr sz="1200" spc="-5" dirty="0">
                <a:latin typeface="Times New Roman"/>
                <a:cs typeface="Times New Roman"/>
              </a:rPr>
              <a:t>orientale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lago </a:t>
            </a:r>
            <a:r>
              <a:rPr sz="1200" dirty="0">
                <a:latin typeface="Times New Roman"/>
                <a:cs typeface="Times New Roman"/>
              </a:rPr>
              <a:t>risalisse </a:t>
            </a:r>
            <a:r>
              <a:rPr sz="1200" spc="-5" dirty="0">
                <a:latin typeface="Times New Roman"/>
                <a:cs typeface="Times New Roman"/>
              </a:rPr>
              <a:t>dolcemente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alte, </a:t>
            </a:r>
            <a:r>
              <a:rPr sz="1200" dirty="0">
                <a:latin typeface="Times New Roman"/>
                <a:cs typeface="Times New Roman"/>
              </a:rPr>
              <a:t>in questo punto  </a:t>
            </a:r>
            <a:r>
              <a:rPr sz="1200" spc="-5" dirty="0">
                <a:latin typeface="Times New Roman"/>
                <a:cs typeface="Times New Roman"/>
              </a:rPr>
              <a:t>particolare c’era </a:t>
            </a:r>
            <a:r>
              <a:rPr sz="1200" dirty="0">
                <a:latin typeface="Times New Roman"/>
                <a:cs typeface="Times New Roman"/>
              </a:rPr>
              <a:t>un pendio </a:t>
            </a:r>
            <a:r>
              <a:rPr sz="1200" spc="-5" dirty="0">
                <a:latin typeface="Times New Roman"/>
                <a:cs typeface="Times New Roman"/>
              </a:rPr>
              <a:t>scosceso, </a:t>
            </a:r>
            <a:r>
              <a:rPr sz="1200" dirty="0">
                <a:latin typeface="Times New Roman"/>
                <a:cs typeface="Times New Roman"/>
              </a:rPr>
              <a:t>e la riva in alcuni punti </a:t>
            </a:r>
            <a:r>
              <a:rPr sz="1200" spc="-5" dirty="0">
                <a:latin typeface="Times New Roman"/>
                <a:cs typeface="Times New Roman"/>
              </a:rPr>
              <a:t>cadeva </a:t>
            </a:r>
            <a:r>
              <a:rPr sz="1200" dirty="0">
                <a:latin typeface="Times New Roman"/>
                <a:cs typeface="Times New Roman"/>
              </a:rPr>
              <a:t>a picco </a:t>
            </a:r>
            <a:r>
              <a:rPr sz="1200" spc="-5" dirty="0">
                <a:latin typeface="Times New Roman"/>
                <a:cs typeface="Times New Roman"/>
              </a:rPr>
              <a:t>sul lago. Indicando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fianco della collina vicina, Gesù  disse: </a:t>
            </a:r>
            <a:r>
              <a:rPr sz="1200" dirty="0">
                <a:latin typeface="Times New Roman"/>
                <a:cs typeface="Times New Roman"/>
              </a:rPr>
              <a:t>“Saliamo </a:t>
            </a:r>
            <a:r>
              <a:rPr sz="1200" spc="-5" dirty="0">
                <a:latin typeface="Times New Roman"/>
                <a:cs typeface="Times New Roman"/>
              </a:rPr>
              <a:t>su questo fianco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colazione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riposare e parlare </a:t>
            </a:r>
            <a:r>
              <a:rPr sz="1200" spc="-5" dirty="0">
                <a:latin typeface="Times New Roman"/>
                <a:cs typeface="Times New Roman"/>
              </a:rPr>
              <a:t>sotto qualche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riparo.”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(1695.5) 151:6.2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fianco della collina era </a:t>
            </a:r>
            <a:r>
              <a:rPr sz="1200" dirty="0">
                <a:latin typeface="Times New Roman"/>
                <a:cs typeface="Times New Roman"/>
              </a:rPr>
              <a:t>pieno di </a:t>
            </a:r>
            <a:r>
              <a:rPr sz="1200" spc="-5" dirty="0">
                <a:latin typeface="Times New Roman"/>
                <a:cs typeface="Times New Roman"/>
              </a:rPr>
              <a:t>caverne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scavate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roccia. </a:t>
            </a:r>
            <a:r>
              <a:rPr sz="1200" dirty="0">
                <a:latin typeface="Times New Roman"/>
                <a:cs typeface="Times New Roman"/>
              </a:rPr>
              <a:t>Molte di </a:t>
            </a:r>
            <a:r>
              <a:rPr sz="1200" spc="-5" dirty="0">
                <a:latin typeface="Times New Roman"/>
                <a:cs typeface="Times New Roman"/>
              </a:rPr>
              <a:t>queste nicchie erano  antichi sepolcri. A </a:t>
            </a:r>
            <a:r>
              <a:rPr sz="1200" dirty="0">
                <a:latin typeface="Times New Roman"/>
                <a:cs typeface="Times New Roman"/>
              </a:rPr>
              <a:t>mezza </a:t>
            </a:r>
            <a:r>
              <a:rPr sz="1200" spc="-5" dirty="0">
                <a:latin typeface="Times New Roman"/>
                <a:cs typeface="Times New Roman"/>
              </a:rPr>
              <a:t>collina,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piccola area relativamente </a:t>
            </a:r>
            <a:r>
              <a:rPr sz="1200" dirty="0">
                <a:latin typeface="Times New Roman"/>
                <a:cs typeface="Times New Roman"/>
              </a:rPr>
              <a:t>piana,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cimitero del </a:t>
            </a:r>
            <a:r>
              <a:rPr sz="1200" dirty="0">
                <a:latin typeface="Times New Roman"/>
                <a:cs typeface="Times New Roman"/>
              </a:rPr>
              <a:t>piccolo </a:t>
            </a:r>
            <a:r>
              <a:rPr sz="1200" spc="-5" dirty="0">
                <a:latin typeface="Times New Roman"/>
                <a:cs typeface="Times New Roman"/>
              </a:rPr>
              <a:t>villaggio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Keresa.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Mentre Gesù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passavano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questo cimitero, </a:t>
            </a:r>
            <a:r>
              <a:rPr sz="1200" dirty="0">
                <a:latin typeface="Times New Roman"/>
                <a:cs typeface="Times New Roman"/>
              </a:rPr>
              <a:t>un demente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viveva in queste </a:t>
            </a:r>
            <a:r>
              <a:rPr sz="1200" spc="-5" dirty="0">
                <a:latin typeface="Times New Roman"/>
                <a:cs typeface="Times New Roman"/>
              </a:rPr>
              <a:t>caverne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fianco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collina si precipitò 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Questo demente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parti, </a:t>
            </a:r>
            <a:r>
              <a:rPr sz="1200" dirty="0">
                <a:latin typeface="Times New Roman"/>
                <a:cs typeface="Times New Roman"/>
              </a:rPr>
              <a:t>ed una volta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legato con </a:t>
            </a:r>
            <a:r>
              <a:rPr sz="1200" spc="5" dirty="0">
                <a:latin typeface="Times New Roman"/>
                <a:cs typeface="Times New Roman"/>
              </a:rPr>
              <a:t>ceppi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catene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confinato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grotte.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rotto </a:t>
            </a:r>
            <a:r>
              <a:rPr sz="1200" dirty="0">
                <a:latin typeface="Times New Roman"/>
                <a:cs typeface="Times New Roman"/>
              </a:rPr>
              <a:t>i suoi ceppi ed </a:t>
            </a:r>
            <a:r>
              <a:rPr sz="1200" spc="-5" dirty="0">
                <a:latin typeface="Times New Roman"/>
                <a:cs typeface="Times New Roman"/>
              </a:rPr>
              <a:t>errava </a:t>
            </a:r>
            <a:r>
              <a:rPr sz="1200" dirty="0">
                <a:latin typeface="Times New Roman"/>
                <a:cs typeface="Times New Roman"/>
              </a:rPr>
              <a:t>ora in libertà </a:t>
            </a:r>
            <a:r>
              <a:rPr sz="1200" spc="-5" dirty="0">
                <a:latin typeface="Times New Roman"/>
                <a:cs typeface="Times New Roman"/>
              </a:rPr>
              <a:t>fra </a:t>
            </a:r>
            <a:r>
              <a:rPr sz="1200" dirty="0">
                <a:latin typeface="Times New Roman"/>
                <a:cs typeface="Times New Roman"/>
              </a:rPr>
              <a:t>le tombe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sepolcri  abbandonati.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36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(1696.1) 151:6.3 </a:t>
            </a:r>
            <a:r>
              <a:rPr sz="1200" spc="-5" dirty="0">
                <a:latin typeface="Times New Roman"/>
                <a:cs typeface="Times New Roman"/>
              </a:rPr>
              <a:t>Quest’uomo,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Amos, era afflitto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forma ricorrente </a:t>
            </a:r>
            <a:r>
              <a:rPr sz="1200" dirty="0">
                <a:latin typeface="Times New Roman"/>
                <a:cs typeface="Times New Roman"/>
              </a:rPr>
              <a:t>di follia.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lunghi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procurava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vestire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comportava abbastanza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questi intervalli </a:t>
            </a:r>
            <a:r>
              <a:rPr sz="1200" dirty="0">
                <a:latin typeface="Times New Roman"/>
                <a:cs typeface="Times New Roman"/>
              </a:rPr>
              <a:t>di lucidità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dove  </a:t>
            </a:r>
            <a:r>
              <a:rPr sz="1200" spc="-5" dirty="0">
                <a:latin typeface="Times New Roman"/>
                <a:cs typeface="Times New Roman"/>
              </a:rPr>
              <a:t>aveva ascoltato </a:t>
            </a:r>
            <a:r>
              <a:rPr sz="1200" dirty="0">
                <a:latin typeface="Times New Roman"/>
                <a:cs typeface="Times New Roman"/>
              </a:rPr>
              <a:t>la predicazione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apostoli, ed in </a:t>
            </a:r>
            <a:r>
              <a:rPr sz="1200" spc="-5" dirty="0">
                <a:latin typeface="Times New Roman"/>
                <a:cs typeface="Times New Roman"/>
              </a:rPr>
              <a:t>quel tempo era </a:t>
            </a:r>
            <a:r>
              <a:rPr sz="1200" dirty="0">
                <a:latin typeface="Times New Roman"/>
                <a:cs typeface="Times New Roman"/>
              </a:rPr>
              <a:t>divenuto un </a:t>
            </a:r>
            <a:r>
              <a:rPr sz="1200" spc="-5" dirty="0">
                <a:latin typeface="Times New Roman"/>
                <a:cs typeface="Times New Roman"/>
              </a:rPr>
              <a:t>tiepido credente nel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 marL="76200" marR="36957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 comparve presto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fase violenta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malattia, </a:t>
            </a:r>
            <a:r>
              <a:rPr sz="1200" spc="-5" dirty="0">
                <a:latin typeface="Times New Roman"/>
                <a:cs typeface="Times New Roman"/>
              </a:rPr>
              <a:t>ed egli fuggì </a:t>
            </a:r>
            <a:r>
              <a:rPr sz="1200" dirty="0">
                <a:latin typeface="Times New Roman"/>
                <a:cs typeface="Times New Roman"/>
              </a:rPr>
              <a:t>verso le tombe, dove </a:t>
            </a:r>
            <a:r>
              <a:rPr sz="1200" spc="-5" dirty="0">
                <a:latin typeface="Times New Roman"/>
                <a:cs typeface="Times New Roman"/>
              </a:rPr>
              <a:t>gemeva, urlava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comportava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terrorizzare tutti </a:t>
            </a:r>
            <a:r>
              <a:rPr sz="1200" spc="-5" dirty="0">
                <a:latin typeface="Times New Roman"/>
                <a:cs typeface="Times New Roman"/>
              </a:rPr>
              <a:t>coloro cui capitava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d’incontrarlo.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705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12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(1696.2) 151:6.4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-10" dirty="0">
                <a:latin typeface="Times New Roman"/>
                <a:cs typeface="Times New Roman"/>
              </a:rPr>
              <a:t>Amos </a:t>
            </a:r>
            <a:r>
              <a:rPr sz="1200" spc="-5" dirty="0">
                <a:latin typeface="Times New Roman"/>
                <a:cs typeface="Times New Roman"/>
              </a:rPr>
              <a:t>riconobbe Gesù </a:t>
            </a:r>
            <a:r>
              <a:rPr sz="1200" dirty="0">
                <a:latin typeface="Times New Roman"/>
                <a:cs typeface="Times New Roman"/>
              </a:rPr>
              <a:t>cadde ai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piedi </a:t>
            </a:r>
            <a:r>
              <a:rPr sz="1200" spc="-5" dirty="0">
                <a:latin typeface="Times New Roman"/>
                <a:cs typeface="Times New Roman"/>
              </a:rPr>
              <a:t>ed esclamò: “Io </a:t>
            </a:r>
            <a:r>
              <a:rPr sz="1200" dirty="0">
                <a:latin typeface="Times New Roman"/>
                <a:cs typeface="Times New Roman"/>
              </a:rPr>
              <a:t>ti conosco,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posseduto da molti  </a:t>
            </a:r>
            <a:r>
              <a:rPr sz="1200" spc="-5" dirty="0">
                <a:latin typeface="Times New Roman"/>
                <a:cs typeface="Times New Roman"/>
              </a:rPr>
              <a:t>demoni </a:t>
            </a:r>
            <a:r>
              <a:rPr sz="1200" dirty="0">
                <a:latin typeface="Times New Roman"/>
                <a:cs typeface="Times New Roman"/>
              </a:rPr>
              <a:t>e ti </a:t>
            </a:r>
            <a:r>
              <a:rPr sz="1200" spc="-5" dirty="0">
                <a:latin typeface="Times New Roman"/>
                <a:cs typeface="Times New Roman"/>
              </a:rPr>
              <a:t>supplico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tormentarmi.” Quest’uomo credeva veramente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periodica afflizione </a:t>
            </a:r>
            <a:r>
              <a:rPr sz="1200" spc="-5" dirty="0">
                <a:latin typeface="Times New Roman"/>
                <a:cs typeface="Times New Roman"/>
              </a:rPr>
              <a:t>mentale fosse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1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fatto che,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momenti,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 </a:t>
            </a:r>
            <a:r>
              <a:rPr sz="1200" dirty="0">
                <a:latin typeface="Times New Roman"/>
                <a:cs typeface="Times New Roman"/>
              </a:rPr>
              <a:t>od impuri </a:t>
            </a:r>
            <a:r>
              <a:rPr sz="1200" spc="-5" dirty="0">
                <a:latin typeface="Times New Roman"/>
                <a:cs typeface="Times New Roman"/>
              </a:rPr>
              <a:t>entrassero </a:t>
            </a:r>
            <a:r>
              <a:rPr sz="1200" dirty="0">
                <a:latin typeface="Times New Roman"/>
                <a:cs typeface="Times New Roman"/>
              </a:rPr>
              <a:t>in lui e </a:t>
            </a:r>
            <a:r>
              <a:rPr sz="1200" spc="-5" dirty="0">
                <a:latin typeface="Times New Roman"/>
                <a:cs typeface="Times New Roman"/>
              </a:rPr>
              <a:t>dominassero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corpo. </a:t>
            </a:r>
            <a:r>
              <a:rPr sz="1200" dirty="0">
                <a:latin typeface="Times New Roman"/>
                <a:cs typeface="Times New Roman"/>
              </a:rPr>
              <a:t>I suoi disturbi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principalmente emotivi — il </a:t>
            </a:r>
            <a:r>
              <a:rPr sz="1200" spc="-5" dirty="0">
                <a:latin typeface="Times New Roman"/>
                <a:cs typeface="Times New Roman"/>
              </a:rPr>
              <a:t>suo cervello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gravemente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45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(1696.3) 151:6.5 </a:t>
            </a:r>
            <a:r>
              <a:rPr sz="1200" spc="-5" dirty="0">
                <a:latin typeface="Times New Roman"/>
                <a:cs typeface="Times New Roman"/>
              </a:rPr>
              <a:t>Gesù, abbassando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sguardo sull’uomo che strisciava ai suoi </a:t>
            </a:r>
            <a:r>
              <a:rPr sz="1200" dirty="0">
                <a:latin typeface="Times New Roman"/>
                <a:cs typeface="Times New Roman"/>
              </a:rPr>
              <a:t>piedi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animale, si piegò e, presolo per </a:t>
            </a:r>
            <a:r>
              <a:rPr sz="1200" dirty="0">
                <a:latin typeface="Times New Roman"/>
                <a:cs typeface="Times New Roman"/>
              </a:rPr>
              <a:t>mano,  lo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alzare e </a:t>
            </a:r>
            <a:r>
              <a:rPr sz="1200" spc="-5" dirty="0">
                <a:latin typeface="Times New Roman"/>
                <a:cs typeface="Times New Roman"/>
              </a:rPr>
              <a:t>gli disse: “Amos,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sei posseduto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demone;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già ascoltato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che sei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di uscire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malessere.”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Amos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Gesù pronunciare queste parole, si </a:t>
            </a:r>
            <a:r>
              <a:rPr sz="1200" dirty="0">
                <a:latin typeface="Times New Roman"/>
                <a:cs typeface="Times New Roman"/>
              </a:rPr>
              <a:t>produsse una tale  </a:t>
            </a:r>
            <a:r>
              <a:rPr sz="1200" spc="-5" dirty="0">
                <a:latin typeface="Times New Roman"/>
                <a:cs typeface="Times New Roman"/>
              </a:rPr>
              <a:t>trasformazione nel suo </a:t>
            </a:r>
            <a:r>
              <a:rPr sz="1200" dirty="0">
                <a:latin typeface="Times New Roman"/>
                <a:cs typeface="Times New Roman"/>
              </a:rPr>
              <a:t>intelletto 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ristabilito nell’equilibrio 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normale </a:t>
            </a:r>
            <a:r>
              <a:rPr sz="1200" spc="-5" dirty="0">
                <a:latin typeface="Times New Roman"/>
                <a:cs typeface="Times New Roman"/>
              </a:rPr>
              <a:t>controllo delle sue  </a:t>
            </a:r>
            <a:r>
              <a:rPr sz="1200" dirty="0">
                <a:latin typeface="Times New Roman"/>
                <a:cs typeface="Times New Roman"/>
              </a:rPr>
              <a:t>emozioni.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momento </a:t>
            </a:r>
            <a:r>
              <a:rPr sz="1200" spc="-5" dirty="0">
                <a:latin typeface="Times New Roman"/>
                <a:cs typeface="Times New Roman"/>
              </a:rPr>
              <a:t>si era riunita </a:t>
            </a:r>
            <a:r>
              <a:rPr sz="1200" dirty="0">
                <a:latin typeface="Times New Roman"/>
                <a:cs typeface="Times New Roman"/>
              </a:rPr>
              <a:t>una folla </a:t>
            </a:r>
            <a:r>
              <a:rPr sz="1200" spc="-5" dirty="0">
                <a:latin typeface="Times New Roman"/>
                <a:cs typeface="Times New Roman"/>
              </a:rPr>
              <a:t>considerevole proveniente dal villaggio vicino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persone, </a:t>
            </a:r>
            <a:r>
              <a:rPr sz="1200" dirty="0">
                <a:latin typeface="Times New Roman"/>
                <a:cs typeface="Times New Roman"/>
              </a:rPr>
              <a:t>accresciute 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custodi di </a:t>
            </a:r>
            <a:r>
              <a:rPr sz="1200" spc="-5" dirty="0">
                <a:latin typeface="Times New Roman"/>
                <a:cs typeface="Times New Roman"/>
              </a:rPr>
              <a:t>porci </a:t>
            </a:r>
            <a:r>
              <a:rPr sz="1200" dirty="0">
                <a:latin typeface="Times New Roman"/>
                <a:cs typeface="Times New Roman"/>
              </a:rPr>
              <a:t>provenienti dalle </a:t>
            </a:r>
            <a:r>
              <a:rPr sz="1200" spc="-5" dirty="0">
                <a:latin typeface="Times New Roman"/>
                <a:cs typeface="Times New Roman"/>
              </a:rPr>
              <a:t>alture circostanti, rimasero </a:t>
            </a:r>
            <a:r>
              <a:rPr sz="1200" dirty="0">
                <a:latin typeface="Times New Roman"/>
                <a:cs typeface="Times New Roman"/>
              </a:rPr>
              <a:t>stupite </a:t>
            </a:r>
            <a:r>
              <a:rPr sz="1200" spc="-5" dirty="0">
                <a:latin typeface="Times New Roman"/>
                <a:cs typeface="Times New Roman"/>
              </a:rPr>
              <a:t>nel vedere </a:t>
            </a:r>
            <a:r>
              <a:rPr sz="1200" dirty="0">
                <a:latin typeface="Times New Roman"/>
                <a:cs typeface="Times New Roman"/>
              </a:rPr>
              <a:t>il demente che sedeva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e i suoi  </a:t>
            </a:r>
            <a:r>
              <a:rPr sz="1200" spc="-5" dirty="0">
                <a:latin typeface="Times New Roman"/>
                <a:cs typeface="Times New Roman"/>
              </a:rPr>
              <a:t>discepoli, nel pieno possesso del suo equilibrio 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conversava </a:t>
            </a:r>
            <a:r>
              <a:rPr sz="1200" spc="-5" dirty="0">
                <a:latin typeface="Times New Roman"/>
                <a:cs typeface="Times New Roman"/>
              </a:rPr>
              <a:t>liberamente 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(1696.4) 151:6.6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porci si precipitavano nel villaggio </a:t>
            </a:r>
            <a:r>
              <a:rPr sz="1200" dirty="0">
                <a:latin typeface="Times New Roman"/>
                <a:cs typeface="Times New Roman"/>
              </a:rPr>
              <a:t>per diffondere la notizia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demente </a:t>
            </a:r>
            <a:r>
              <a:rPr sz="1200" dirty="0">
                <a:latin typeface="Times New Roman"/>
                <a:cs typeface="Times New Roman"/>
              </a:rPr>
              <a:t>era stato risanato, i  </a:t>
            </a:r>
            <a:r>
              <a:rPr sz="1200" spc="-5" dirty="0">
                <a:latin typeface="Times New Roman"/>
                <a:cs typeface="Times New Roman"/>
              </a:rPr>
              <a:t>cani caricarono </a:t>
            </a:r>
            <a:r>
              <a:rPr sz="1200" dirty="0">
                <a:latin typeface="Times New Roman"/>
                <a:cs typeface="Times New Roman"/>
              </a:rPr>
              <a:t>un piccolo </a:t>
            </a:r>
            <a:r>
              <a:rPr sz="1200" spc="-5" dirty="0">
                <a:latin typeface="Times New Roman"/>
                <a:cs typeface="Times New Roman"/>
              </a:rPr>
              <a:t>branco </a:t>
            </a:r>
            <a:r>
              <a:rPr sz="1200" dirty="0">
                <a:latin typeface="Times New Roman"/>
                <a:cs typeface="Times New Roman"/>
              </a:rPr>
              <a:t>di circa trenta </a:t>
            </a:r>
            <a:r>
              <a:rPr sz="1200" spc="-5" dirty="0">
                <a:latin typeface="Times New Roman"/>
                <a:cs typeface="Times New Roman"/>
              </a:rPr>
              <a:t>porci incustoditi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spinsero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precipizio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mare. </a:t>
            </a:r>
            <a:r>
              <a:rPr sz="1200" spc="-1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questo avvenimento accidentale,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presunta guarigione miracolosa </a:t>
            </a:r>
            <a:r>
              <a:rPr sz="1200" dirty="0">
                <a:latin typeface="Times New Roman"/>
                <a:cs typeface="Times New Roman"/>
              </a:rPr>
              <a:t>del demente,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origine alla </a:t>
            </a:r>
            <a:r>
              <a:rPr sz="1200" dirty="0">
                <a:latin typeface="Times New Roman"/>
                <a:cs typeface="Times New Roman"/>
              </a:rPr>
              <a:t>leggenda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guarito Amos cacciando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demoni </a:t>
            </a:r>
            <a:r>
              <a:rPr sz="1200" dirty="0">
                <a:latin typeface="Times New Roman"/>
                <a:cs typeface="Times New Roman"/>
              </a:rPr>
              <a:t>da lui, e </a:t>
            </a:r>
            <a:r>
              <a:rPr sz="1200" spc="-5" dirty="0">
                <a:latin typeface="Times New Roman"/>
                <a:cs typeface="Times New Roman"/>
              </a:rPr>
              <a:t>che questi demoni erano </a:t>
            </a:r>
            <a:r>
              <a:rPr sz="1200" dirty="0">
                <a:latin typeface="Times New Roman"/>
                <a:cs typeface="Times New Roman"/>
              </a:rPr>
              <a:t>entrati  </a:t>
            </a:r>
            <a:r>
              <a:rPr sz="1200" spc="-5" dirty="0">
                <a:latin typeface="Times New Roman"/>
                <a:cs typeface="Times New Roman"/>
              </a:rPr>
              <a:t>nel branco </a:t>
            </a:r>
            <a:r>
              <a:rPr sz="1200" dirty="0">
                <a:latin typeface="Times New Roman"/>
                <a:cs typeface="Times New Roman"/>
              </a:rPr>
              <a:t>di porci, </a:t>
            </a:r>
            <a:r>
              <a:rPr sz="1200" spc="-5" dirty="0">
                <a:latin typeface="Times New Roman"/>
                <a:cs typeface="Times New Roman"/>
              </a:rPr>
              <a:t>inducendoli </a:t>
            </a:r>
            <a:r>
              <a:rPr sz="1200" dirty="0">
                <a:latin typeface="Times New Roman"/>
                <a:cs typeface="Times New Roman"/>
              </a:rPr>
              <a:t>subito a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a testa </a:t>
            </a:r>
            <a:r>
              <a:rPr sz="1200" spc="-5" dirty="0">
                <a:latin typeface="Times New Roman"/>
                <a:cs typeface="Times New Roman"/>
              </a:rPr>
              <a:t>bassa </a:t>
            </a:r>
            <a:r>
              <a:rPr sz="1200" dirty="0">
                <a:latin typeface="Times New Roman"/>
                <a:cs typeface="Times New Roman"/>
              </a:rPr>
              <a:t>verso la loro distruzione </a:t>
            </a:r>
            <a:r>
              <a:rPr sz="1200" spc="-5" dirty="0">
                <a:latin typeface="Times New Roman"/>
                <a:cs typeface="Times New Roman"/>
              </a:rPr>
              <a:t>nel mare sottostante.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fine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giorno questo </a:t>
            </a:r>
            <a:r>
              <a:rPr sz="1200" dirty="0">
                <a:latin typeface="Times New Roman"/>
                <a:cs typeface="Times New Roman"/>
              </a:rPr>
              <a:t>episodio era </a:t>
            </a:r>
            <a:r>
              <a:rPr sz="1200" spc="-5" dirty="0">
                <a:latin typeface="Times New Roman"/>
                <a:cs typeface="Times New Roman"/>
              </a:rPr>
              <a:t>stato diffuso dai </a:t>
            </a:r>
            <a:r>
              <a:rPr sz="1200" dirty="0">
                <a:latin typeface="Times New Roman"/>
                <a:cs typeface="Times New Roman"/>
              </a:rPr>
              <a:t>custodi di </a:t>
            </a:r>
            <a:r>
              <a:rPr sz="1200" spc="-5" dirty="0">
                <a:latin typeface="Times New Roman"/>
                <a:cs typeface="Times New Roman"/>
              </a:rPr>
              <a:t>porci,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l’intero villaggio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credette. Amos </a:t>
            </a:r>
            <a:r>
              <a:rPr sz="1200" dirty="0">
                <a:latin typeface="Times New Roman"/>
                <a:cs typeface="Times New Roman"/>
              </a:rPr>
              <a:t>credette </a:t>
            </a:r>
            <a:r>
              <a:rPr sz="1200" spc="-5" dirty="0">
                <a:latin typeface="Times New Roman"/>
                <a:cs typeface="Times New Roman"/>
              </a:rPr>
              <a:t>con assoluta </a:t>
            </a:r>
            <a:r>
              <a:rPr sz="1200" dirty="0">
                <a:latin typeface="Times New Roman"/>
                <a:cs typeface="Times New Roman"/>
              </a:rPr>
              <a:t>certezza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questa storia; egli </a:t>
            </a:r>
            <a:r>
              <a:rPr sz="1200" dirty="0">
                <a:latin typeface="Times New Roman"/>
                <a:cs typeface="Times New Roman"/>
              </a:rPr>
              <a:t>aveva visto i </a:t>
            </a:r>
            <a:r>
              <a:rPr sz="1200" spc="-5" dirty="0">
                <a:latin typeface="Times New Roman"/>
                <a:cs typeface="Times New Roman"/>
              </a:rPr>
              <a:t>porci cadere </a:t>
            </a:r>
            <a:r>
              <a:rPr sz="1200" dirty="0">
                <a:latin typeface="Times New Roman"/>
                <a:cs typeface="Times New Roman"/>
              </a:rPr>
              <a:t>oltre il </a:t>
            </a:r>
            <a:r>
              <a:rPr sz="1200" spc="-5" dirty="0">
                <a:latin typeface="Times New Roman"/>
                <a:cs typeface="Times New Roman"/>
              </a:rPr>
              <a:t>ciglio della collina </a:t>
            </a:r>
            <a:r>
              <a:rPr sz="1200" dirty="0">
                <a:latin typeface="Times New Roman"/>
                <a:cs typeface="Times New Roman"/>
              </a:rPr>
              <a:t>poco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turbata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calmata, </a:t>
            </a:r>
            <a:r>
              <a:rPr sz="1200" dirty="0">
                <a:latin typeface="Times New Roman"/>
                <a:cs typeface="Times New Roman"/>
              </a:rPr>
              <a:t>e credette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avessero portato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loro gli stessi spiriti cattivi che l’avevano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tormentato </a:t>
            </a:r>
            <a:r>
              <a:rPr sz="1200" spc="-5" dirty="0">
                <a:latin typeface="Times New Roman"/>
                <a:cs typeface="Times New Roman"/>
              </a:rPr>
              <a:t>ed afflitto.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contribuì  molto alla </a:t>
            </a:r>
            <a:r>
              <a:rPr sz="1200" spc="-5" dirty="0">
                <a:latin typeface="Times New Roman"/>
                <a:cs typeface="Times New Roman"/>
              </a:rPr>
              <a:t>permanenza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guarigione. </a:t>
            </a:r>
            <a:r>
              <a:rPr sz="1200" dirty="0">
                <a:latin typeface="Times New Roman"/>
                <a:cs typeface="Times New Roman"/>
              </a:rPr>
              <a:t>È ugualmente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Gesù (eccetto Tommaso) credettero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l’episodio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porci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direttamente connesso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1500" cy="37801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(1353.27) 122:9.28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 ritorno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Betlemme, Giuseppe </a:t>
            </a:r>
            <a:r>
              <a:rPr sz="1200" dirty="0">
                <a:latin typeface="Times New Roman"/>
                <a:cs typeface="Times New Roman"/>
              </a:rPr>
              <a:t>e Maria rimasero silenziosi — </a:t>
            </a:r>
            <a:r>
              <a:rPr sz="1200" spc="-5" dirty="0">
                <a:latin typeface="Times New Roman"/>
                <a:cs typeface="Times New Roman"/>
              </a:rPr>
              <a:t>confusi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intimiditi. Maria era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endParaRPr sz="1200">
              <a:latin typeface="Times New Roman"/>
              <a:cs typeface="Times New Roman"/>
            </a:endParaRPr>
          </a:p>
          <a:p>
            <a:pPr marL="63500" marR="3263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turbata dal saluto </a:t>
            </a:r>
            <a:r>
              <a:rPr sz="1200" dirty="0">
                <a:latin typeface="Times New Roman"/>
                <a:cs typeface="Times New Roman"/>
              </a:rPr>
              <a:t>di addio di </a:t>
            </a:r>
            <a:r>
              <a:rPr sz="1200" spc="-5" dirty="0">
                <a:latin typeface="Times New Roman"/>
                <a:cs typeface="Times New Roman"/>
              </a:rPr>
              <a:t>Anna,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vecchia poetessa,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d’accordo su questo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prematuro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passare  </a:t>
            </a:r>
            <a:r>
              <a:rPr sz="1200" spc="-5" dirty="0">
                <a:latin typeface="Times New Roman"/>
                <a:cs typeface="Times New Roman"/>
              </a:rPr>
              <a:t>Gesù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atteso del </a:t>
            </a:r>
            <a:r>
              <a:rPr sz="1200" dirty="0">
                <a:latin typeface="Times New Roman"/>
                <a:cs typeface="Times New Roman"/>
              </a:rPr>
              <a:t>popolo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Erode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agisce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(1353.28) 122:10.1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informatori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non erano inattivi. </a:t>
            </a:r>
            <a:r>
              <a:rPr sz="1200" spc="-5" dirty="0">
                <a:latin typeface="Times New Roman"/>
                <a:cs typeface="Times New Roman"/>
              </a:rPr>
              <a:t>Quando gli riferirono della </a:t>
            </a:r>
            <a:r>
              <a:rPr sz="1200" dirty="0">
                <a:latin typeface="Times New Roman"/>
                <a:cs typeface="Times New Roman"/>
              </a:rPr>
              <a:t>visita 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Betlemme,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convocò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Caldei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Egli interrogò accuratamente questi </a:t>
            </a:r>
            <a:r>
              <a:rPr sz="1200" spc="-10" dirty="0">
                <a:latin typeface="Times New Roman"/>
                <a:cs typeface="Times New Roman"/>
              </a:rPr>
              <a:t>saggi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nuovo “re dei </a:t>
            </a:r>
            <a:r>
              <a:rPr sz="1200" spc="-5" dirty="0">
                <a:latin typeface="Times New Roman"/>
                <a:cs typeface="Times New Roman"/>
              </a:rPr>
              <a:t>Giudei”,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gli </a:t>
            </a:r>
            <a:r>
              <a:rPr sz="1200" dirty="0">
                <a:latin typeface="Times New Roman"/>
                <a:cs typeface="Times New Roman"/>
              </a:rPr>
              <a:t>diedero  </a:t>
            </a:r>
            <a:r>
              <a:rPr sz="1200" spc="-5" dirty="0">
                <a:latin typeface="Times New Roman"/>
                <a:cs typeface="Times New Roman"/>
              </a:rPr>
              <a:t>poca soddisfazione, spiegando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da una donna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venuta con suo </a:t>
            </a:r>
            <a:r>
              <a:rPr sz="1200" dirty="0">
                <a:latin typeface="Times New Roman"/>
                <a:cs typeface="Times New Roman"/>
              </a:rPr>
              <a:t>marito a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per il censimento.  </a:t>
            </a:r>
            <a:r>
              <a:rPr sz="1200" spc="-5" dirty="0">
                <a:latin typeface="Times New Roman"/>
                <a:cs typeface="Times New Roman"/>
              </a:rPr>
              <a:t>Erode,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soddisfatto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risposta,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rimandò con </a:t>
            </a:r>
            <a:r>
              <a:rPr sz="1200" dirty="0">
                <a:latin typeface="Times New Roman"/>
                <a:cs typeface="Times New Roman"/>
              </a:rPr>
              <a:t>una borsa di denaro e ordinò loro di ritrovare il </a:t>
            </a:r>
            <a:r>
              <a:rPr sz="1200" spc="-5" dirty="0">
                <a:latin typeface="Times New Roman"/>
                <a:cs typeface="Times New Roman"/>
              </a:rPr>
              <a:t>bambino affinché </a:t>
            </a:r>
            <a:r>
              <a:rPr sz="1200" dirty="0">
                <a:latin typeface="Times New Roman"/>
                <a:cs typeface="Times New Roman"/>
              </a:rPr>
              <a:t>anche lui  </a:t>
            </a:r>
            <a:r>
              <a:rPr sz="1200" spc="-5" dirty="0">
                <a:latin typeface="Times New Roman"/>
                <a:cs typeface="Times New Roman"/>
              </a:rPr>
              <a:t>potesse andare ad adorarlo,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essi avevano dichiarato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regno sarebbe </a:t>
            </a:r>
            <a:r>
              <a:rPr sz="1200" dirty="0">
                <a:latin typeface="Times New Roman"/>
                <a:cs typeface="Times New Roman"/>
              </a:rPr>
              <a:t>stato spirituale e non </a:t>
            </a:r>
            <a:r>
              <a:rPr sz="1200" spc="-5" dirty="0">
                <a:latin typeface="Times New Roman"/>
                <a:cs typeface="Times New Roman"/>
              </a:rPr>
              <a:t>temporale. Ma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non ritornarono, Erode divenne </a:t>
            </a:r>
            <a:r>
              <a:rPr sz="1200" spc="-5" dirty="0">
                <a:latin typeface="Times New Roman"/>
                <a:cs typeface="Times New Roman"/>
              </a:rPr>
              <a:t>sospettoso. Mentre egli rimuginava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testa,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informatori </a:t>
            </a:r>
            <a:r>
              <a:rPr sz="1200" dirty="0">
                <a:latin typeface="Times New Roman"/>
                <a:cs typeface="Times New Roman"/>
              </a:rPr>
              <a:t>ritornarono e  </a:t>
            </a:r>
            <a:r>
              <a:rPr sz="1200" spc="-5" dirty="0">
                <a:latin typeface="Times New Roman"/>
                <a:cs typeface="Times New Roman"/>
              </a:rPr>
              <a:t>gli fecero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completo </a:t>
            </a:r>
            <a:r>
              <a:rPr sz="1200" spc="-5" dirty="0">
                <a:latin typeface="Times New Roman"/>
                <a:cs typeface="Times New Roman"/>
              </a:rPr>
              <a:t>sui recenti </a:t>
            </a:r>
            <a:r>
              <a:rPr sz="1200" dirty="0">
                <a:latin typeface="Times New Roman"/>
                <a:cs typeface="Times New Roman"/>
              </a:rPr>
              <a:t>avvenimenti al </a:t>
            </a:r>
            <a:r>
              <a:rPr sz="1200" spc="-5" dirty="0">
                <a:latin typeface="Times New Roman"/>
                <a:cs typeface="Times New Roman"/>
              </a:rPr>
              <a:t>Tempio; gli portarono </a:t>
            </a:r>
            <a:r>
              <a:rPr sz="1200" dirty="0">
                <a:latin typeface="Times New Roman"/>
                <a:cs typeface="Times New Roman"/>
              </a:rPr>
              <a:t>una copia di alcune </a:t>
            </a:r>
            <a:r>
              <a:rPr sz="1200" spc="-5" dirty="0">
                <a:latin typeface="Times New Roman"/>
                <a:cs typeface="Times New Roman"/>
              </a:rPr>
              <a:t>parti del cantico </a:t>
            </a:r>
            <a:r>
              <a:rPr sz="1200" dirty="0">
                <a:latin typeface="Times New Roman"/>
                <a:cs typeface="Times New Roman"/>
              </a:rPr>
              <a:t>di Simeone  </a:t>
            </a:r>
            <a:r>
              <a:rPr sz="1200" spc="-5" dirty="0">
                <a:latin typeface="Times New Roman"/>
                <a:cs typeface="Times New Roman"/>
              </a:rPr>
              <a:t>che erano state cantate alla cerimonia del </a:t>
            </a:r>
            <a:r>
              <a:rPr sz="1200" dirty="0">
                <a:latin typeface="Times New Roman"/>
                <a:cs typeface="Times New Roman"/>
              </a:rPr>
              <a:t>riscatto di </a:t>
            </a:r>
            <a:r>
              <a:rPr sz="1200" spc="-5" dirty="0">
                <a:latin typeface="Times New Roman"/>
                <a:cs typeface="Times New Roman"/>
              </a:rPr>
              <a:t>Gesù. Ma essi </a:t>
            </a:r>
            <a:r>
              <a:rPr sz="1200" dirty="0">
                <a:latin typeface="Times New Roman"/>
                <a:cs typeface="Times New Roman"/>
              </a:rPr>
              <a:t>non erano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Giuseppe e </a:t>
            </a:r>
            <a:r>
              <a:rPr sz="1200" spc="5" dirty="0">
                <a:latin typeface="Times New Roman"/>
                <a:cs typeface="Times New Roman"/>
              </a:rPr>
              <a:t>Maria,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si adirò  </a:t>
            </a:r>
            <a:r>
              <a:rPr sz="1200" dirty="0">
                <a:latin typeface="Times New Roman"/>
                <a:cs typeface="Times New Roman"/>
              </a:rPr>
              <a:t>molto con </a:t>
            </a:r>
            <a:r>
              <a:rPr sz="1200" spc="-5" dirty="0">
                <a:latin typeface="Times New Roman"/>
                <a:cs typeface="Times New Roman"/>
              </a:rPr>
              <a:t>loro 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seppero dirgli </a:t>
            </a:r>
            <a:r>
              <a:rPr sz="1200" dirty="0">
                <a:latin typeface="Times New Roman"/>
                <a:cs typeface="Times New Roman"/>
              </a:rPr>
              <a:t>dove la </a:t>
            </a:r>
            <a:r>
              <a:rPr sz="1200" spc="-5" dirty="0">
                <a:latin typeface="Times New Roman"/>
                <a:cs typeface="Times New Roman"/>
              </a:rPr>
              <a:t>coppia avesse condotto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bambino. </a:t>
            </a:r>
            <a:r>
              <a:rPr sz="1200" dirty="0">
                <a:latin typeface="Times New Roman"/>
                <a:cs typeface="Times New Roman"/>
              </a:rPr>
              <a:t>Mandò </a:t>
            </a:r>
            <a:r>
              <a:rPr sz="1200" spc="-5" dirty="0">
                <a:latin typeface="Times New Roman"/>
                <a:cs typeface="Times New Roman"/>
              </a:rPr>
              <a:t>allora degli inquirenti </a:t>
            </a:r>
            <a:r>
              <a:rPr sz="1200" dirty="0">
                <a:latin typeface="Times New Roman"/>
                <a:cs typeface="Times New Roman"/>
              </a:rPr>
              <a:t>per rintracciare 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Maria. </a:t>
            </a:r>
            <a:r>
              <a:rPr sz="1200" dirty="0">
                <a:latin typeface="Times New Roman"/>
                <a:cs typeface="Times New Roman"/>
              </a:rPr>
              <a:t>Sapendo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perseguitava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Zaccaria ed Elisabetta rimasero lontani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Betlemme.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nascosto presso dei parenti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Giuseppe.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10209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(1354.1) 122:10.2 </a:t>
            </a:r>
            <a:r>
              <a:rPr sz="1200" spc="-5" dirty="0">
                <a:latin typeface="Times New Roman"/>
                <a:cs typeface="Times New Roman"/>
              </a:rPr>
              <a:t>Giuseppe aveva </a:t>
            </a:r>
            <a:r>
              <a:rPr sz="1200" dirty="0">
                <a:latin typeface="Times New Roman"/>
                <a:cs typeface="Times New Roman"/>
              </a:rPr>
              <a:t>paura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lavoro 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magre economie </a:t>
            </a:r>
            <a:r>
              <a:rPr sz="1200" spc="-5" dirty="0">
                <a:latin typeface="Times New Roman"/>
                <a:cs typeface="Times New Roman"/>
              </a:rPr>
              <a:t>calavano rapidamente. Anche al </a:t>
            </a:r>
            <a:r>
              <a:rPr sz="1200" dirty="0">
                <a:latin typeface="Times New Roman"/>
                <a:cs typeface="Times New Roman"/>
              </a:rPr>
              <a:t>momento della  </a:t>
            </a:r>
            <a:r>
              <a:rPr sz="1200" spc="-5" dirty="0">
                <a:latin typeface="Times New Roman"/>
                <a:cs typeface="Times New Roman"/>
              </a:rPr>
              <a:t>cerimonia </a:t>
            </a:r>
            <a:r>
              <a:rPr sz="1200" dirty="0">
                <a:latin typeface="Times New Roman"/>
                <a:cs typeface="Times New Roman"/>
              </a:rPr>
              <a:t>di purificazione </a:t>
            </a:r>
            <a:r>
              <a:rPr sz="1200" spc="-5" dirty="0">
                <a:latin typeface="Times New Roman"/>
                <a:cs typeface="Times New Roman"/>
              </a:rPr>
              <a:t>al Tempio, Giuseppe si considerò abbastanza povero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limitare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5" dirty="0">
                <a:latin typeface="Times New Roman"/>
                <a:cs typeface="Times New Roman"/>
              </a:rPr>
              <a:t>giovani piccioni l’offerta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Maria, come </a:t>
            </a:r>
            <a:r>
              <a:rPr sz="1200" dirty="0">
                <a:latin typeface="Times New Roman"/>
                <a:cs typeface="Times New Roman"/>
              </a:rPr>
              <a:t>Mosè aveva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purificazione delle madri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indigenti.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3400" cy="231330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(1696.5) 151:6.7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ottenne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riposo che era </a:t>
            </a:r>
            <a:r>
              <a:rPr sz="1200" dirty="0">
                <a:latin typeface="Times New Roman"/>
                <a:cs typeface="Times New Roman"/>
              </a:rPr>
              <a:t>venuto a </a:t>
            </a:r>
            <a:r>
              <a:rPr sz="1200" spc="-5" dirty="0">
                <a:latin typeface="Times New Roman"/>
                <a:cs typeface="Times New Roman"/>
              </a:rPr>
              <a:t>cercare. Per quasi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giornata egli fu </a:t>
            </a:r>
            <a:r>
              <a:rPr sz="1200" dirty="0">
                <a:latin typeface="Times New Roman"/>
                <a:cs typeface="Times New Roman"/>
              </a:rPr>
              <a:t>pressato da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venivano a  </a:t>
            </a:r>
            <a:r>
              <a:rPr sz="1200" spc="-5" dirty="0">
                <a:latin typeface="Times New Roman"/>
                <a:cs typeface="Times New Roman"/>
              </a:rPr>
              <a:t>seguito della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che Amos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guarito,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erano attratti </a:t>
            </a:r>
            <a:r>
              <a:rPr sz="1200" dirty="0">
                <a:latin typeface="Times New Roman"/>
                <a:cs typeface="Times New Roman"/>
              </a:rPr>
              <a:t>dalla storia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demoni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usciti dal </a:t>
            </a:r>
            <a:r>
              <a:rPr sz="1200" spc="-5" dirty="0">
                <a:latin typeface="Times New Roman"/>
                <a:cs typeface="Times New Roman"/>
              </a:rPr>
              <a:t>demente per entrare  nel branco </a:t>
            </a:r>
            <a:r>
              <a:rPr sz="1200" dirty="0">
                <a:latin typeface="Times New Roman"/>
                <a:cs typeface="Times New Roman"/>
              </a:rPr>
              <a:t>di porci. Così, dopo una sola notte di riposo, </a:t>
            </a:r>
            <a:r>
              <a:rPr sz="1200" spc="-5" dirty="0">
                <a:latin typeface="Times New Roman"/>
                <a:cs typeface="Times New Roman"/>
              </a:rPr>
              <a:t>martedì mattina presto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furono </a:t>
            </a:r>
            <a:r>
              <a:rPr sz="1200" spc="-5" dirty="0">
                <a:latin typeface="Times New Roman"/>
                <a:cs typeface="Times New Roman"/>
              </a:rPr>
              <a:t>svegliati </a:t>
            </a:r>
            <a:r>
              <a:rPr sz="1200" dirty="0">
                <a:latin typeface="Times New Roman"/>
                <a:cs typeface="Times New Roman"/>
              </a:rPr>
              <a:t>da una  </a:t>
            </a:r>
            <a:r>
              <a:rPr sz="1200" spc="-5" dirty="0">
                <a:latin typeface="Times New Roman"/>
                <a:cs typeface="Times New Roman"/>
              </a:rPr>
              <a:t>delegazione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allevatori pagani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porci,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venuta a </a:t>
            </a:r>
            <a:r>
              <a:rPr sz="1200" spc="-5" dirty="0">
                <a:latin typeface="Times New Roman"/>
                <a:cs typeface="Times New Roman"/>
              </a:rPr>
              <a:t>sollecitarlo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allontanarsi </a:t>
            </a:r>
            <a:r>
              <a:rPr sz="1200" dirty="0">
                <a:latin typeface="Times New Roman"/>
                <a:cs typeface="Times New Roman"/>
              </a:rPr>
              <a:t>da loro.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portavoce </a:t>
            </a:r>
            <a:r>
              <a:rPr sz="1200" spc="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 Pietro e  </a:t>
            </a:r>
            <a:r>
              <a:rPr sz="1200" spc="-5" dirty="0">
                <a:latin typeface="Times New Roman"/>
                <a:cs typeface="Times New Roman"/>
              </a:rPr>
              <a:t>ad Andrea: </a:t>
            </a:r>
            <a:r>
              <a:rPr sz="1200" dirty="0">
                <a:latin typeface="Times New Roman"/>
                <a:cs typeface="Times New Roman"/>
              </a:rPr>
              <a:t>“Pescatori di </a:t>
            </a:r>
            <a:r>
              <a:rPr sz="1200" spc="-5" dirty="0">
                <a:latin typeface="Times New Roman"/>
                <a:cs typeface="Times New Roman"/>
              </a:rPr>
              <a:t>Galilea, partite </a:t>
            </a:r>
            <a:r>
              <a:rPr sz="1200" dirty="0">
                <a:latin typeface="Times New Roman"/>
                <a:cs typeface="Times New Roman"/>
              </a:rPr>
              <a:t>da noi e portate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il vostro </a:t>
            </a:r>
            <a:r>
              <a:rPr sz="1200" spc="-5" dirty="0">
                <a:latin typeface="Times New Roman"/>
                <a:cs typeface="Times New Roman"/>
              </a:rPr>
              <a:t>profeta. Noi sappiamo che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sant’uomo,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del  nostro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non lo conoscono e noi </a:t>
            </a:r>
            <a:r>
              <a:rPr sz="1200" spc="-5" dirty="0">
                <a:latin typeface="Times New Roman"/>
                <a:cs typeface="Times New Roman"/>
              </a:rPr>
              <a:t>rischiamo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porci.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di voi e </a:t>
            </a:r>
            <a:r>
              <a:rPr sz="1200" spc="-5" dirty="0">
                <a:latin typeface="Times New Roman"/>
                <a:cs typeface="Times New Roman"/>
              </a:rPr>
              <a:t>discesa su </a:t>
            </a:r>
            <a:r>
              <a:rPr sz="1200" dirty="0">
                <a:latin typeface="Times New Roman"/>
                <a:cs typeface="Times New Roman"/>
              </a:rPr>
              <a:t>di noi, per </a:t>
            </a:r>
            <a:r>
              <a:rPr sz="1200" spc="10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preghiamo </a:t>
            </a:r>
            <a:r>
              <a:rPr sz="1200" dirty="0">
                <a:latin typeface="Times New Roman"/>
                <a:cs typeface="Times New Roman"/>
              </a:rPr>
              <a:t>di andarvene.” E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li ebbe </a:t>
            </a:r>
            <a:r>
              <a:rPr sz="1200" spc="-5" dirty="0">
                <a:latin typeface="Times New Roman"/>
                <a:cs typeface="Times New Roman"/>
              </a:rPr>
              <a:t>ascoltati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ad Andrea: “Ritorniamo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nostra.”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6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(1697.1) 151:6.8 </a:t>
            </a:r>
            <a:r>
              <a:rPr sz="1200" spc="-5" dirty="0">
                <a:latin typeface="Times New Roman"/>
                <a:cs typeface="Times New Roman"/>
              </a:rPr>
              <a:t>Al 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Amos </a:t>
            </a:r>
            <a:r>
              <a:rPr sz="1200" dirty="0">
                <a:latin typeface="Times New Roman"/>
                <a:cs typeface="Times New Roman"/>
              </a:rPr>
              <a:t>supplicò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permettergli </a:t>
            </a:r>
            <a:r>
              <a:rPr sz="1200" dirty="0">
                <a:latin typeface="Times New Roman"/>
                <a:cs typeface="Times New Roman"/>
              </a:rPr>
              <a:t>di tornare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loro, ma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acconsentire.  Gesù disse ad Amos: </a:t>
            </a:r>
            <a:r>
              <a:rPr sz="1200" dirty="0">
                <a:latin typeface="Times New Roman"/>
                <a:cs typeface="Times New Roman"/>
              </a:rPr>
              <a:t>“Non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Ritorna dal </a:t>
            </a:r>
            <a:r>
              <a:rPr sz="1200" dirty="0">
                <a:latin typeface="Times New Roman"/>
                <a:cs typeface="Times New Roman"/>
              </a:rPr>
              <a:t>tuo popolo e mostra loro </a:t>
            </a:r>
            <a:r>
              <a:rPr sz="1200" spc="-5" dirty="0">
                <a:latin typeface="Times New Roman"/>
                <a:cs typeface="Times New Roman"/>
              </a:rPr>
              <a:t>quali grandi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 per te.”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Amos andò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a divulgare </a:t>
            </a:r>
            <a:r>
              <a:rPr sz="1200" spc="-5" dirty="0">
                <a:latin typeface="Times New Roman"/>
                <a:cs typeface="Times New Roman"/>
              </a:rPr>
              <a:t>che Gesù aveva cacciato </a:t>
            </a:r>
            <a:r>
              <a:rPr sz="1200" dirty="0">
                <a:latin typeface="Times New Roman"/>
                <a:cs typeface="Times New Roman"/>
              </a:rPr>
              <a:t>una legione di demoni dalla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turbata, </a:t>
            </a:r>
            <a:r>
              <a:rPr sz="1200" dirty="0">
                <a:latin typeface="Times New Roman"/>
                <a:cs typeface="Times New Roman"/>
              </a:rPr>
              <a:t>e che questi  spiriti </a:t>
            </a:r>
            <a:r>
              <a:rPr sz="1200" spc="-5" dirty="0">
                <a:latin typeface="Times New Roman"/>
                <a:cs typeface="Times New Roman"/>
              </a:rPr>
              <a:t>cattivi erano entrati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branco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porci, conducendoli </a:t>
            </a:r>
            <a:r>
              <a:rPr sz="1200" dirty="0">
                <a:latin typeface="Times New Roman"/>
                <a:cs typeface="Times New Roman"/>
              </a:rPr>
              <a:t>subito alla distruzione.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fermò prima </a:t>
            </a:r>
            <a:r>
              <a:rPr sz="1200" dirty="0">
                <a:latin typeface="Times New Roman"/>
                <a:cs typeface="Times New Roman"/>
              </a:rPr>
              <a:t>di essere andato in  tutte le </a:t>
            </a:r>
            <a:r>
              <a:rPr sz="1200" spc="-5" dirty="0">
                <a:latin typeface="Times New Roman"/>
                <a:cs typeface="Times New Roman"/>
              </a:rPr>
              <a:t>città della </a:t>
            </a:r>
            <a:r>
              <a:rPr sz="1200" dirty="0">
                <a:latin typeface="Times New Roman"/>
                <a:cs typeface="Times New Roman"/>
              </a:rPr>
              <a:t>Decapoli, </a:t>
            </a:r>
            <a:r>
              <a:rPr sz="1200" spc="-5" dirty="0">
                <a:latin typeface="Times New Roman"/>
                <a:cs typeface="Times New Roman"/>
              </a:rPr>
              <a:t>proclamando quali grandi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fatto per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08761"/>
            <a:ext cx="8162290" cy="38703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152: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Avvenimenti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che portarono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alla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crisi di</a:t>
            </a:r>
            <a:r>
              <a:rPr sz="2200" b="1" spc="5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Cafarnao</a:t>
            </a:r>
            <a:endParaRPr sz="2200">
              <a:latin typeface="Times New Roman"/>
              <a:cs typeface="Times New Roman"/>
            </a:endParaRPr>
          </a:p>
          <a:p>
            <a:pPr marL="50800" marR="8572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(1698.1) 152:0.1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della guarigione </a:t>
            </a:r>
            <a:r>
              <a:rPr sz="1200" dirty="0">
                <a:latin typeface="Times New Roman"/>
                <a:cs typeface="Times New Roman"/>
              </a:rPr>
              <a:t>di Amos, il </a:t>
            </a:r>
            <a:r>
              <a:rPr sz="1200" spc="-5" dirty="0">
                <a:latin typeface="Times New Roman"/>
                <a:cs typeface="Times New Roman"/>
              </a:rPr>
              <a:t>demente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Keresa,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era già </a:t>
            </a:r>
            <a:r>
              <a:rPr sz="1200" dirty="0">
                <a:latin typeface="Times New Roman"/>
                <a:cs typeface="Times New Roman"/>
              </a:rPr>
              <a:t>diffusa 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Cafarnao, cosicché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grande folla </a:t>
            </a:r>
            <a:r>
              <a:rPr sz="1200" dirty="0">
                <a:latin typeface="Times New Roman"/>
                <a:cs typeface="Times New Roman"/>
              </a:rPr>
              <a:t>stava aspettando </a:t>
            </a:r>
            <a:r>
              <a:rPr sz="1200" spc="-5" dirty="0">
                <a:latin typeface="Times New Roman"/>
                <a:cs typeface="Times New Roman"/>
              </a:rPr>
              <a:t>Gesù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battello accostò quel martedì mattina.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mezzo a </a:t>
            </a:r>
            <a:r>
              <a:rPr sz="1200" spc="-5" dirty="0">
                <a:latin typeface="Times New Roman"/>
                <a:cs typeface="Times New Roman"/>
              </a:rPr>
              <a:t>questa folla si trovavano </a:t>
            </a:r>
            <a:r>
              <a:rPr sz="1200" dirty="0">
                <a:latin typeface="Times New Roman"/>
                <a:cs typeface="Times New Roman"/>
              </a:rPr>
              <a:t>i nuovi  </a:t>
            </a:r>
            <a:r>
              <a:rPr sz="1200" spc="-5" dirty="0">
                <a:latin typeface="Times New Roman"/>
                <a:cs typeface="Times New Roman"/>
              </a:rPr>
              <a:t>osservatori </a:t>
            </a:r>
            <a:r>
              <a:rPr sz="1200" dirty="0">
                <a:latin typeface="Times New Roman"/>
                <a:cs typeface="Times New Roman"/>
              </a:rPr>
              <a:t>inviati dal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che erano venuti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per </a:t>
            </a:r>
            <a:r>
              <a:rPr sz="1200" dirty="0">
                <a:latin typeface="Times New Roman"/>
                <a:cs typeface="Times New Roman"/>
              </a:rPr>
              <a:t>trovare un motivo </a:t>
            </a:r>
            <a:r>
              <a:rPr sz="1200" spc="-5" dirty="0">
                <a:latin typeface="Times New Roman"/>
                <a:cs typeface="Times New Roman"/>
              </a:rPr>
              <a:t>per arrestare </a:t>
            </a:r>
            <a:r>
              <a:rPr sz="1200" dirty="0">
                <a:latin typeface="Times New Roman"/>
                <a:cs typeface="Times New Roman"/>
              </a:rPr>
              <a:t>e mettere </a:t>
            </a:r>
            <a:r>
              <a:rPr sz="1200" spc="5" dirty="0">
                <a:latin typeface="Times New Roman"/>
                <a:cs typeface="Times New Roman"/>
              </a:rPr>
              <a:t>sotto  </a:t>
            </a:r>
            <a:r>
              <a:rPr sz="1200" spc="-5" dirty="0">
                <a:latin typeface="Times New Roman"/>
                <a:cs typeface="Times New Roman"/>
              </a:rPr>
              <a:t>accusa </a:t>
            </a:r>
            <a:r>
              <a:rPr sz="1200" dirty="0">
                <a:latin typeface="Times New Roman"/>
                <a:cs typeface="Times New Roman"/>
              </a:rPr>
              <a:t>il Maestro. Mentre </a:t>
            </a:r>
            <a:r>
              <a:rPr sz="1200" spc="-5" dirty="0">
                <a:latin typeface="Times New Roman"/>
                <a:cs typeface="Times New Roman"/>
              </a:rPr>
              <a:t>Gesù parlava con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erano riuniti per </a:t>
            </a:r>
            <a:r>
              <a:rPr sz="1200" spc="-5" dirty="0">
                <a:latin typeface="Times New Roman"/>
                <a:cs typeface="Times New Roman"/>
              </a:rPr>
              <a:t>accoglierlo, </a:t>
            </a:r>
            <a:r>
              <a:rPr sz="1200" dirty="0">
                <a:latin typeface="Times New Roman"/>
                <a:cs typeface="Times New Roman"/>
              </a:rPr>
              <a:t>Giairo, uno </a:t>
            </a:r>
            <a:r>
              <a:rPr sz="1200" spc="-5" dirty="0">
                <a:latin typeface="Times New Roman"/>
                <a:cs typeface="Times New Roman"/>
              </a:rPr>
              <a:t>dei capi </a:t>
            </a:r>
            <a:r>
              <a:rPr sz="1200" dirty="0">
                <a:latin typeface="Times New Roman"/>
                <a:cs typeface="Times New Roman"/>
              </a:rPr>
              <a:t>della sinagoga, si </a:t>
            </a:r>
            <a:r>
              <a:rPr sz="1200" spc="-5" dirty="0">
                <a:latin typeface="Times New Roman"/>
                <a:cs typeface="Times New Roman"/>
              </a:rPr>
              <a:t>aprì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varco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folla e, </a:t>
            </a:r>
            <a:r>
              <a:rPr sz="1200" dirty="0">
                <a:latin typeface="Times New Roman"/>
                <a:cs typeface="Times New Roman"/>
              </a:rPr>
              <a:t>prostratosi </a:t>
            </a:r>
            <a:r>
              <a:rPr sz="1200" spc="-5" dirty="0">
                <a:latin typeface="Times New Roman"/>
                <a:cs typeface="Times New Roman"/>
              </a:rPr>
              <a:t>ai suoi </a:t>
            </a:r>
            <a:r>
              <a:rPr sz="1200" dirty="0">
                <a:latin typeface="Times New Roman"/>
                <a:cs typeface="Times New Roman"/>
              </a:rPr>
              <a:t>piedi, lo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e lo supplicò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con lui,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“Maestro, la mia  </a:t>
            </a:r>
            <a:r>
              <a:rPr sz="1200" spc="-5" dirty="0">
                <a:latin typeface="Times New Roman"/>
                <a:cs typeface="Times New Roman"/>
              </a:rPr>
              <a:t>figlioletta,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unica, </a:t>
            </a:r>
            <a:r>
              <a:rPr sz="1200" spc="-5" dirty="0">
                <a:latin typeface="Times New Roman"/>
                <a:cs typeface="Times New Roman"/>
              </a:rPr>
              <a:t>giace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mia in punto di morte. </a:t>
            </a:r>
            <a:r>
              <a:rPr sz="1200" spc="-5" dirty="0">
                <a:latin typeface="Times New Roman"/>
                <a:cs typeface="Times New Roman"/>
              </a:rPr>
              <a:t>Ti prego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guarirla.”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udì la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padre, disse: “Verrò 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(1698.2) 152:0.2 </a:t>
            </a:r>
            <a:r>
              <a:rPr sz="1200" spc="-5" dirty="0">
                <a:latin typeface="Times New Roman"/>
                <a:cs typeface="Times New Roman"/>
              </a:rPr>
              <a:t>Quando Gesù si avviò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Giairo,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sentito la </a:t>
            </a:r>
            <a:r>
              <a:rPr sz="1200" spc="-5" dirty="0">
                <a:latin typeface="Times New Roman"/>
                <a:cs typeface="Times New Roman"/>
              </a:rPr>
              <a:t>supplica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vedere che  cosa sarebbe </a:t>
            </a:r>
            <a:r>
              <a:rPr sz="1200" dirty="0">
                <a:latin typeface="Times New Roman"/>
                <a:cs typeface="Times New Roman"/>
              </a:rPr>
              <a:t>accaduto. Poco prima </a:t>
            </a:r>
            <a:r>
              <a:rPr sz="1200" spc="-5" dirty="0">
                <a:latin typeface="Times New Roman"/>
                <a:cs typeface="Times New Roman"/>
              </a:rPr>
              <a:t>del loro arrivo </a:t>
            </a:r>
            <a:r>
              <a:rPr sz="1200" dirty="0">
                <a:latin typeface="Times New Roman"/>
                <a:cs typeface="Times New Roman"/>
              </a:rPr>
              <a:t>a casa del </a:t>
            </a:r>
            <a:r>
              <a:rPr sz="1200" spc="-5" dirty="0">
                <a:latin typeface="Times New Roman"/>
                <a:cs typeface="Times New Roman"/>
              </a:rPr>
              <a:t>dirigente,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passavano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stretta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pressava, Gesù si fermò improvvisamente esclamando: “Qualcuno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toccato.” </a:t>
            </a:r>
            <a:r>
              <a:rPr sz="1200" dirty="0">
                <a:latin typeface="Times New Roman"/>
                <a:cs typeface="Times New Roman"/>
              </a:rPr>
              <a:t>E quando coloro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vicini a lui  </a:t>
            </a:r>
            <a:r>
              <a:rPr sz="1200" spc="-5" dirty="0">
                <a:latin typeface="Times New Roman"/>
                <a:cs typeface="Times New Roman"/>
              </a:rPr>
              <a:t>negarono </a:t>
            </a:r>
            <a:r>
              <a:rPr sz="1200" dirty="0">
                <a:latin typeface="Times New Roman"/>
                <a:cs typeface="Times New Roman"/>
              </a:rPr>
              <a:t>di averlo toccato, Pietro </a:t>
            </a:r>
            <a:r>
              <a:rPr sz="1200" spc="-5" dirty="0">
                <a:latin typeface="Times New Roman"/>
                <a:cs typeface="Times New Roman"/>
              </a:rPr>
              <a:t>disse: “Maestro, </a:t>
            </a:r>
            <a:r>
              <a:rPr sz="1200" dirty="0">
                <a:latin typeface="Times New Roman"/>
                <a:cs typeface="Times New Roman"/>
              </a:rPr>
              <a:t>puoi </a:t>
            </a:r>
            <a:r>
              <a:rPr sz="1200" spc="-5" dirty="0">
                <a:latin typeface="Times New Roman"/>
                <a:cs typeface="Times New Roman"/>
              </a:rPr>
              <a:t>vedere come questa folla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pressa </a:t>
            </a:r>
            <a:r>
              <a:rPr sz="1200" dirty="0">
                <a:latin typeface="Times New Roman"/>
                <a:cs typeface="Times New Roman"/>
              </a:rPr>
              <a:t>minacciando di </a:t>
            </a:r>
            <a:r>
              <a:rPr sz="1200" spc="-5" dirty="0">
                <a:latin typeface="Times New Roman"/>
                <a:cs typeface="Times New Roman"/>
              </a:rPr>
              <a:t>schiacciarci, </a:t>
            </a:r>
            <a:r>
              <a:rPr sz="1200" dirty="0">
                <a:latin typeface="Times New Roman"/>
                <a:cs typeface="Times New Roman"/>
              </a:rPr>
              <a:t>e tuttavia tu  dici </a:t>
            </a:r>
            <a:r>
              <a:rPr sz="1200" spc="-5" dirty="0">
                <a:latin typeface="Times New Roman"/>
                <a:cs typeface="Times New Roman"/>
              </a:rPr>
              <a:t>‘qualcuno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toccato’.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vuoi </a:t>
            </a:r>
            <a:r>
              <a:rPr sz="1200" dirty="0">
                <a:latin typeface="Times New Roman"/>
                <a:cs typeface="Times New Roman"/>
              </a:rPr>
              <a:t>dire?” </a:t>
            </a:r>
            <a:r>
              <a:rPr sz="1200" spc="-5" dirty="0">
                <a:latin typeface="Times New Roman"/>
                <a:cs typeface="Times New Roman"/>
              </a:rPr>
              <a:t>Allora Gesù disse: “Ho chiesto chi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toccato perché </a:t>
            </a:r>
            <a:r>
              <a:rPr sz="1200" dirty="0">
                <a:latin typeface="Times New Roman"/>
                <a:cs typeface="Times New Roman"/>
              </a:rPr>
              <a:t>ho percepito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50800" marR="17843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vivente era uscita da me.” Mentre Gesù </a:t>
            </a:r>
            <a:r>
              <a:rPr sz="1200" spc="-5" dirty="0">
                <a:latin typeface="Times New Roman"/>
                <a:cs typeface="Times New Roman"/>
              </a:rPr>
              <a:t>si guardava attorno,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sguardo si </a:t>
            </a:r>
            <a:r>
              <a:rPr sz="1200" dirty="0">
                <a:latin typeface="Times New Roman"/>
                <a:cs typeface="Times New Roman"/>
              </a:rPr>
              <a:t>posò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donna vicina a lui, la </a:t>
            </a:r>
            <a:r>
              <a:rPr sz="1200" spc="-5" dirty="0">
                <a:latin typeface="Times New Roman"/>
                <a:cs typeface="Times New Roman"/>
              </a:rPr>
              <a:t>quale,  fattasi avanti, s’inginocchiò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piedi 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“Per </a:t>
            </a:r>
            <a:r>
              <a:rPr sz="1200" spc="-5" dirty="0">
                <a:latin typeface="Times New Roman"/>
                <a:cs typeface="Times New Roman"/>
              </a:rPr>
              <a:t>anni sono stata afflitta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un’estenuante emorragia. Ho sofferto </a:t>
            </a:r>
            <a:r>
              <a:rPr sz="1200" spc="5" dirty="0">
                <a:latin typeface="Times New Roman"/>
                <a:cs typeface="Times New Roman"/>
              </a:rPr>
              <a:t>molto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l’intervento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medici;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consumato </a:t>
            </a:r>
            <a:r>
              <a:rPr sz="1200" dirty="0">
                <a:latin typeface="Times New Roman"/>
                <a:cs typeface="Times New Roman"/>
              </a:rPr>
              <a:t>tutte le mie </a:t>
            </a:r>
            <a:r>
              <a:rPr sz="1200" spc="-5" dirty="0">
                <a:latin typeface="Times New Roman"/>
                <a:cs typeface="Times New Roman"/>
              </a:rPr>
              <a:t>sostanze,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guarirmi. Poi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sentito parlare </a:t>
            </a:r>
            <a:r>
              <a:rPr sz="1200" dirty="0">
                <a:latin typeface="Times New Roman"/>
                <a:cs typeface="Times New Roman"/>
              </a:rPr>
              <a:t>di 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50800" marR="4635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pensato che </a:t>
            </a:r>
            <a:r>
              <a:rPr sz="1200" dirty="0">
                <a:latin typeface="Times New Roman"/>
                <a:cs typeface="Times New Roman"/>
              </a:rPr>
              <a:t>se solo potevo </a:t>
            </a:r>
            <a:r>
              <a:rPr sz="1200" spc="-5" dirty="0">
                <a:latin typeface="Times New Roman"/>
                <a:cs typeface="Times New Roman"/>
              </a:rPr>
              <a:t>toccare </a:t>
            </a:r>
            <a:r>
              <a:rPr sz="1200" dirty="0">
                <a:latin typeface="Times New Roman"/>
                <a:cs typeface="Times New Roman"/>
              </a:rPr>
              <a:t>il lembo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veste certamente sarei guarita.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sono avanzata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spingeva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che, trovandomi </a:t>
            </a:r>
            <a:r>
              <a:rPr sz="1200" dirty="0">
                <a:latin typeface="Times New Roman"/>
                <a:cs typeface="Times New Roman"/>
              </a:rPr>
              <a:t>vicina a te,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toccato </a:t>
            </a:r>
            <a:r>
              <a:rPr sz="1200" dirty="0">
                <a:latin typeface="Times New Roman"/>
                <a:cs typeface="Times New Roman"/>
              </a:rPr>
              <a:t>il bordo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veste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guarita;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stata  guarita della </a:t>
            </a:r>
            <a:r>
              <a:rPr sz="1200" dirty="0">
                <a:latin typeface="Times New Roman"/>
                <a:cs typeface="Times New Roman"/>
              </a:rPr>
              <a:t>mia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malattia.”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8640" cy="41275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(1698.3) 152:0.3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ciò, prese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per mano e, fattala </a:t>
            </a:r>
            <a:r>
              <a:rPr sz="1200" dirty="0">
                <a:latin typeface="Times New Roman"/>
                <a:cs typeface="Times New Roman"/>
              </a:rPr>
              <a:t>alzare, </a:t>
            </a:r>
            <a:r>
              <a:rPr sz="1200" spc="-5" dirty="0">
                <a:latin typeface="Times New Roman"/>
                <a:cs typeface="Times New Roman"/>
              </a:rPr>
              <a:t>disse: “Figlia, </a:t>
            </a:r>
            <a:r>
              <a:rPr sz="1200" dirty="0">
                <a:latin typeface="Times New Roman"/>
                <a:cs typeface="Times New Roman"/>
              </a:rPr>
              <a:t>la tua fede ti ha guarita; va in pace.”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i="1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non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i="1" dirty="0">
                <a:latin typeface="Times New Roman"/>
                <a:cs typeface="Times New Roman"/>
              </a:rPr>
              <a:t>tocco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guarì. Questo </a:t>
            </a:r>
            <a:r>
              <a:rPr sz="1200" dirty="0">
                <a:latin typeface="Times New Roman"/>
                <a:cs typeface="Times New Roman"/>
              </a:rPr>
              <a:t>caso è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esempio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guarigioni apparentemente miracolose che  avvennero 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terrena </a:t>
            </a:r>
            <a:r>
              <a:rPr sz="1200" dirty="0">
                <a:latin typeface="Times New Roman"/>
                <a:cs typeface="Times New Roman"/>
              </a:rPr>
              <a:t>di Gesù, ma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non volle coscientemente in </a:t>
            </a:r>
            <a:r>
              <a:rPr sz="1200" spc="-5" dirty="0">
                <a:latin typeface="Times New Roman"/>
                <a:cs typeface="Times New Roman"/>
              </a:rPr>
              <a:t>alcun senso.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passare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dimostrò  </a:t>
            </a:r>
            <a:r>
              <a:rPr sz="1200" spc="-5" dirty="0">
                <a:latin typeface="Times New Roman"/>
                <a:cs typeface="Times New Roman"/>
              </a:rPr>
              <a:t>che questa </a:t>
            </a:r>
            <a:r>
              <a:rPr sz="1200" dirty="0">
                <a:latin typeface="Times New Roman"/>
                <a:cs typeface="Times New Roman"/>
              </a:rPr>
              <a:t>donna era realmente </a:t>
            </a:r>
            <a:r>
              <a:rPr sz="1200" spc="-5" dirty="0">
                <a:latin typeface="Times New Roman"/>
                <a:cs typeface="Times New Roman"/>
              </a:rPr>
              <a:t>guarita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malattia.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 genere che faceva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diretta sul potere </a:t>
            </a:r>
            <a:r>
              <a:rPr sz="1200" spc="5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che  risiedeva nella </a:t>
            </a:r>
            <a:r>
              <a:rPr sz="1200" dirty="0">
                <a:latin typeface="Times New Roman"/>
                <a:cs typeface="Times New Roman"/>
              </a:rPr>
              <a:t>persona del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essa aveva, </a:t>
            </a:r>
            <a:r>
              <a:rPr sz="1200" dirty="0">
                <a:latin typeface="Times New Roman"/>
                <a:cs typeface="Times New Roman"/>
              </a:rPr>
              <a:t>le bastava </a:t>
            </a:r>
            <a:r>
              <a:rPr sz="1200" spc="-5" dirty="0">
                <a:latin typeface="Times New Roman"/>
                <a:cs typeface="Times New Roman"/>
              </a:rPr>
              <a:t>soltanto avvicinare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 Maestro. </a:t>
            </a:r>
            <a:r>
              <a:rPr sz="1200" dirty="0">
                <a:latin typeface="Times New Roman"/>
                <a:cs typeface="Times New Roman"/>
              </a:rPr>
              <a:t>Non era  </a:t>
            </a:r>
            <a:r>
              <a:rPr sz="1200" spc="-5" dirty="0">
                <a:latin typeface="Times New Roman"/>
                <a:cs typeface="Times New Roman"/>
              </a:rPr>
              <a:t>affatto </a:t>
            </a:r>
            <a:r>
              <a:rPr sz="1200" dirty="0">
                <a:latin typeface="Times New Roman"/>
                <a:cs typeface="Times New Roman"/>
              </a:rPr>
              <a:t>necessario </a:t>
            </a:r>
            <a:r>
              <a:rPr sz="1200" spc="-5" dirty="0">
                <a:latin typeface="Times New Roman"/>
                <a:cs typeface="Times New Roman"/>
              </a:rPr>
              <a:t>che toccasse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veste; </a:t>
            </a:r>
            <a:r>
              <a:rPr sz="1200" spc="-5" dirty="0">
                <a:latin typeface="Times New Roman"/>
                <a:cs typeface="Times New Roman"/>
              </a:rPr>
              <a:t>quella era </a:t>
            </a:r>
            <a:r>
              <a:rPr sz="1200" dirty="0">
                <a:latin typeface="Times New Roman"/>
                <a:cs typeface="Times New Roman"/>
              </a:rPr>
              <a:t>semplicemente la parte </a:t>
            </a:r>
            <a:r>
              <a:rPr sz="1200" spc="-5" dirty="0">
                <a:latin typeface="Times New Roman"/>
                <a:cs typeface="Times New Roman"/>
              </a:rPr>
              <a:t>superstiziosa della sua credenza. Gesù chiamò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donna, Veronica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 correggere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errori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dimorare nella </a:t>
            </a:r>
            <a:r>
              <a:rPr sz="1200" spc="-5" dirty="0">
                <a:latin typeface="Times New Roman"/>
                <a:cs typeface="Times New Roman"/>
              </a:rPr>
              <a:t>sua mente, </a:t>
            </a:r>
            <a:r>
              <a:rPr sz="1200" dirty="0">
                <a:latin typeface="Times New Roman"/>
                <a:cs typeface="Times New Roman"/>
              </a:rPr>
              <a:t>o che  </a:t>
            </a:r>
            <a:r>
              <a:rPr sz="1200" spc="-5" dirty="0">
                <a:latin typeface="Times New Roman"/>
                <a:cs typeface="Times New Roman"/>
              </a:rPr>
              <a:t>potevano persistere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testimoni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guarigione: egli </a:t>
            </a:r>
            <a:r>
              <a:rPr sz="1200" dirty="0">
                <a:latin typeface="Times New Roman"/>
                <a:cs typeface="Times New Roman"/>
              </a:rPr>
              <a:t>non voleva </a:t>
            </a:r>
            <a:r>
              <a:rPr sz="1200" spc="-5" dirty="0">
                <a:latin typeface="Times New Roman"/>
                <a:cs typeface="Times New Roman"/>
              </a:rPr>
              <a:t>che Veronica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andasse pensando che </a:t>
            </a:r>
            <a:r>
              <a:rPr sz="1200" spc="2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paura, tentando </a:t>
            </a:r>
            <a:r>
              <a:rPr sz="1200" dirty="0">
                <a:latin typeface="Times New Roman"/>
                <a:cs typeface="Times New Roman"/>
              </a:rPr>
              <a:t>d’impossessarsi </a:t>
            </a:r>
            <a:r>
              <a:rPr sz="1200" spc="-5" dirty="0">
                <a:latin typeface="Times New Roman"/>
                <a:cs typeface="Times New Roman"/>
              </a:rPr>
              <a:t>furtivamente della guarigione, fosse stata </a:t>
            </a:r>
            <a:r>
              <a:rPr sz="1200" dirty="0">
                <a:latin typeface="Times New Roman"/>
                <a:cs typeface="Times New Roman"/>
              </a:rPr>
              <a:t>onorata, o 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superstizione di </a:t>
            </a:r>
            <a:r>
              <a:rPr sz="1200" spc="-5" dirty="0">
                <a:latin typeface="Times New Roman"/>
                <a:cs typeface="Times New Roman"/>
              </a:rPr>
              <a:t>associare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tocco  della veste con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guarigione avesse avuto </a:t>
            </a:r>
            <a:r>
              <a:rPr sz="1200" dirty="0">
                <a:latin typeface="Times New Roman"/>
                <a:cs typeface="Times New Roman"/>
              </a:rPr>
              <a:t>effetto. </a:t>
            </a:r>
            <a:r>
              <a:rPr sz="1200" spc="-5" dirty="0">
                <a:latin typeface="Times New Roman"/>
                <a:cs typeface="Times New Roman"/>
              </a:rPr>
              <a:t>Egli desiderava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pura e vivente di Veronica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operato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A casa di Giairo</a:t>
            </a:r>
            <a:endParaRPr sz="1600">
              <a:latin typeface="Times New Roman"/>
              <a:cs typeface="Times New Roman"/>
            </a:endParaRPr>
          </a:p>
          <a:p>
            <a:pPr marL="50800" marR="6540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(1699.1) 152:1.1 </a:t>
            </a:r>
            <a:r>
              <a:rPr sz="1200" spc="-5" dirty="0">
                <a:latin typeface="Times New Roman"/>
                <a:cs typeface="Times New Roman"/>
              </a:rPr>
              <a:t>Giairo era naturalmente assai </a:t>
            </a:r>
            <a:r>
              <a:rPr sz="1200" dirty="0">
                <a:latin typeface="Times New Roman"/>
                <a:cs typeface="Times New Roman"/>
              </a:rPr>
              <a:t>spazientito </a:t>
            </a:r>
            <a:r>
              <a:rPr sz="1200" spc="-5" dirty="0">
                <a:latin typeface="Times New Roman"/>
                <a:cs typeface="Times New Roman"/>
              </a:rPr>
              <a:t>per questo ritardo nel 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casa; così essi si rimisero </a:t>
            </a:r>
            <a:r>
              <a:rPr sz="1200" dirty="0">
                <a:latin typeface="Times New Roman"/>
                <a:cs typeface="Times New Roman"/>
              </a:rPr>
              <a:t>in cammino  </a:t>
            </a:r>
            <a:r>
              <a:rPr sz="1200" spc="-5" dirty="0">
                <a:latin typeface="Times New Roman"/>
                <a:cs typeface="Times New Roman"/>
              </a:rPr>
              <a:t>con passo svelto. Ancora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entrare nel </a:t>
            </a:r>
            <a:r>
              <a:rPr sz="1200" dirty="0">
                <a:latin typeface="Times New Roman"/>
                <a:cs typeface="Times New Roman"/>
              </a:rPr>
              <a:t>cortile </a:t>
            </a:r>
            <a:r>
              <a:rPr sz="1200" spc="-5" dirty="0">
                <a:latin typeface="Times New Roman"/>
                <a:cs typeface="Times New Roman"/>
              </a:rPr>
              <a:t>del dirigente,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uscì </a:t>
            </a:r>
            <a:r>
              <a:rPr sz="1200" spc="-5" dirty="0">
                <a:latin typeface="Times New Roman"/>
                <a:cs typeface="Times New Roman"/>
              </a:rPr>
              <a:t>dicendo: “Non disturbare </a:t>
            </a:r>
            <a:r>
              <a:rPr sz="1200" dirty="0">
                <a:latin typeface="Times New Roman"/>
                <a:cs typeface="Times New Roman"/>
              </a:rPr>
              <a:t>il Maestro; tua 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è morta.” </a:t>
            </a:r>
            <a:r>
              <a:rPr sz="1200" spc="-5" dirty="0">
                <a:latin typeface="Times New Roman"/>
                <a:cs typeface="Times New Roman"/>
              </a:rPr>
              <a:t>Ma Gesù sembrò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prestare </a:t>
            </a:r>
            <a:r>
              <a:rPr sz="1200" dirty="0">
                <a:latin typeface="Times New Roman"/>
                <a:cs typeface="Times New Roman"/>
              </a:rPr>
              <a:t>attenzione </a:t>
            </a:r>
            <a:r>
              <a:rPr sz="1200" spc="-5" dirty="0">
                <a:latin typeface="Times New Roman"/>
                <a:cs typeface="Times New Roman"/>
              </a:rPr>
              <a:t>alle parole del </a:t>
            </a:r>
            <a:r>
              <a:rPr sz="1200" dirty="0">
                <a:latin typeface="Times New Roman"/>
                <a:cs typeface="Times New Roman"/>
              </a:rPr>
              <a:t>servo </a:t>
            </a:r>
            <a:r>
              <a:rPr sz="1200" spc="-5" dirty="0">
                <a:latin typeface="Times New Roman"/>
                <a:cs typeface="Times New Roman"/>
              </a:rPr>
              <a:t>perché, conducendo </a:t>
            </a:r>
            <a:r>
              <a:rPr sz="1200" dirty="0">
                <a:latin typeface="Times New Roman"/>
                <a:cs typeface="Times New Roman"/>
              </a:rPr>
              <a:t>con lui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girò </a:t>
            </a:r>
            <a:r>
              <a:rPr sz="1200" dirty="0">
                <a:latin typeface="Times New Roman"/>
                <a:cs typeface="Times New Roman"/>
              </a:rPr>
              <a:t>e disse </a:t>
            </a:r>
            <a:r>
              <a:rPr sz="1200" spc="-5" dirty="0">
                <a:latin typeface="Times New Roman"/>
                <a:cs typeface="Times New Roman"/>
              </a:rPr>
              <a:t>al padre </a:t>
            </a:r>
            <a:r>
              <a:rPr sz="1200" dirty="0">
                <a:latin typeface="Times New Roman"/>
                <a:cs typeface="Times New Roman"/>
              </a:rPr>
              <a:t>in preda </a:t>
            </a:r>
            <a:r>
              <a:rPr sz="1200" spc="-5" dirty="0">
                <a:latin typeface="Times New Roman"/>
                <a:cs typeface="Times New Roman"/>
              </a:rPr>
              <a:t>al dolore: “Non temere; </a:t>
            </a:r>
            <a:r>
              <a:rPr sz="1200" dirty="0">
                <a:latin typeface="Times New Roman"/>
                <a:cs typeface="Times New Roman"/>
              </a:rPr>
              <a:t>credi </a:t>
            </a:r>
            <a:r>
              <a:rPr sz="1200" spc="-5" dirty="0">
                <a:latin typeface="Times New Roman"/>
                <a:cs typeface="Times New Roman"/>
              </a:rPr>
              <a:t>soltanto.” Quando entrò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casa, egli </a:t>
            </a:r>
            <a:r>
              <a:rPr sz="1200" dirty="0">
                <a:latin typeface="Times New Roman"/>
                <a:cs typeface="Times New Roman"/>
              </a:rPr>
              <a:t>trovò i suonatori di  </a:t>
            </a:r>
            <a:r>
              <a:rPr sz="1200" spc="-5" dirty="0">
                <a:latin typeface="Times New Roman"/>
                <a:cs typeface="Times New Roman"/>
              </a:rPr>
              <a:t>flauto già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piangitori che </a:t>
            </a:r>
            <a:r>
              <a:rPr sz="1200" spc="-5" dirty="0">
                <a:latin typeface="Times New Roman"/>
                <a:cs typeface="Times New Roman"/>
              </a:rPr>
              <a:t>stavano facendo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baccano indecoroso;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parenti stavano già </a:t>
            </a:r>
            <a:r>
              <a:rPr sz="1200" dirty="0">
                <a:latin typeface="Times New Roman"/>
                <a:cs typeface="Times New Roman"/>
              </a:rPr>
              <a:t>piangendo e </a:t>
            </a:r>
            <a:r>
              <a:rPr sz="1200" spc="-5" dirty="0">
                <a:latin typeface="Times New Roman"/>
                <a:cs typeface="Times New Roman"/>
              </a:rPr>
              <a:t>gemendo. Dopo </a:t>
            </a:r>
            <a:r>
              <a:rPr sz="1200" dirty="0">
                <a:latin typeface="Times New Roman"/>
                <a:cs typeface="Times New Roman"/>
              </a:rPr>
              <a:t>aver  </a:t>
            </a:r>
            <a:r>
              <a:rPr sz="1200" spc="-5" dirty="0">
                <a:latin typeface="Times New Roman"/>
                <a:cs typeface="Times New Roman"/>
              </a:rPr>
              <a:t>fatto uscire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piangitori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stanza, entrò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la madre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tre </a:t>
            </a:r>
            <a:r>
              <a:rPr sz="1200" spc="-5" dirty="0">
                <a:latin typeface="Times New Roman"/>
                <a:cs typeface="Times New Roman"/>
              </a:rPr>
              <a:t>apostoli.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detto ai </a:t>
            </a:r>
            <a:r>
              <a:rPr sz="1200" dirty="0">
                <a:latin typeface="Times New Roman"/>
                <a:cs typeface="Times New Roman"/>
              </a:rPr>
              <a:t>piangitori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fanciulla </a:t>
            </a:r>
            <a:r>
              <a:rPr sz="1200" dirty="0">
                <a:latin typeface="Times New Roman"/>
                <a:cs typeface="Times New Roman"/>
              </a:rPr>
              <a:t>non era morta, 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derisero. Gesù si rivolse allora alla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“Tua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non è morta; è </a:t>
            </a:r>
            <a:r>
              <a:rPr sz="1200" spc="-5" dirty="0">
                <a:latin typeface="Times New Roman"/>
                <a:cs typeface="Times New Roman"/>
              </a:rPr>
              <a:t>solo  addormentata.” </a:t>
            </a:r>
            <a:r>
              <a:rPr sz="1200" dirty="0">
                <a:latin typeface="Times New Roman"/>
                <a:cs typeface="Times New Roman"/>
              </a:rPr>
              <a:t>E dopo che la </a:t>
            </a:r>
            <a:r>
              <a:rPr sz="1200" spc="-5" dirty="0">
                <a:latin typeface="Times New Roman"/>
                <a:cs typeface="Times New Roman"/>
              </a:rPr>
              <a:t>calma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tornata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casa, Gesù, </a:t>
            </a:r>
            <a:r>
              <a:rPr sz="1200" dirty="0">
                <a:latin typeface="Times New Roman"/>
                <a:cs typeface="Times New Roman"/>
              </a:rPr>
              <a:t>avvicinatosi </a:t>
            </a:r>
            <a:r>
              <a:rPr sz="1200" spc="-5" dirty="0">
                <a:latin typeface="Times New Roman"/>
                <a:cs typeface="Times New Roman"/>
              </a:rPr>
              <a:t>al giaciglio della </a:t>
            </a:r>
            <a:r>
              <a:rPr sz="1200" dirty="0">
                <a:latin typeface="Times New Roman"/>
                <a:cs typeface="Times New Roman"/>
              </a:rPr>
              <a:t>ragazza, la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per la mano e </a:t>
            </a:r>
            <a:r>
              <a:rPr sz="1200" spc="-5" dirty="0">
                <a:latin typeface="Times New Roman"/>
                <a:cs typeface="Times New Roman"/>
              </a:rPr>
              <a:t>disse:  “Figlia, </a:t>
            </a:r>
            <a:r>
              <a:rPr sz="1200" dirty="0">
                <a:latin typeface="Times New Roman"/>
                <a:cs typeface="Times New Roman"/>
              </a:rPr>
              <a:t>io ti </a:t>
            </a:r>
            <a:r>
              <a:rPr sz="1200" spc="-5" dirty="0">
                <a:latin typeface="Times New Roman"/>
                <a:cs typeface="Times New Roman"/>
              </a:rPr>
              <a:t>dico svegliati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alzati!”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ragazza </a:t>
            </a:r>
            <a:r>
              <a:rPr sz="1200" dirty="0">
                <a:latin typeface="Times New Roman"/>
                <a:cs typeface="Times New Roman"/>
              </a:rPr>
              <a:t>udì queste </a:t>
            </a:r>
            <a:r>
              <a:rPr sz="1200" spc="-5" dirty="0">
                <a:latin typeface="Times New Roman"/>
                <a:cs typeface="Times New Roman"/>
              </a:rPr>
              <a:t>parole,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camminò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stanza.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63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subito, dopo che </a:t>
            </a:r>
            <a:r>
              <a:rPr sz="1200" spc="-5" dirty="0">
                <a:latin typeface="Times New Roman"/>
                <a:cs typeface="Times New Roman"/>
              </a:rPr>
              <a:t>essa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ripresa dal suo </a:t>
            </a:r>
            <a:r>
              <a:rPr sz="1200" dirty="0">
                <a:latin typeface="Times New Roman"/>
                <a:cs typeface="Times New Roman"/>
              </a:rPr>
              <a:t>stordimento,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ordinò che le </a:t>
            </a:r>
            <a:r>
              <a:rPr sz="1200" spc="-5" dirty="0">
                <a:latin typeface="Times New Roman"/>
                <a:cs typeface="Times New Roman"/>
              </a:rPr>
              <a:t>dessero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da mangiare, perché era </a:t>
            </a:r>
            <a:r>
              <a:rPr sz="1200" dirty="0">
                <a:latin typeface="Times New Roman"/>
                <a:cs typeface="Times New Roman"/>
              </a:rPr>
              <a:t>stata a </a:t>
            </a:r>
            <a:r>
              <a:rPr sz="1200" spc="-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cibo.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(1699.2) 152:1.2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agitazione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contro Gesù, egli riunì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spiegò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fanciulla era caduta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una lunga febbre e </a:t>
            </a:r>
            <a:r>
              <a:rPr sz="1200" spc="-5" dirty="0">
                <a:latin typeface="Times New Roman"/>
                <a:cs typeface="Times New Roman"/>
              </a:rPr>
              <a:t>che egli l’aveva semplicemente svegliata, </a:t>
            </a:r>
            <a:r>
              <a:rPr sz="1200" dirty="0">
                <a:latin typeface="Times New Roman"/>
                <a:cs typeface="Times New Roman"/>
              </a:rPr>
              <a:t>che non l’aveva risuscitata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Egli  spiegò similmente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inutile; essi credettero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che avesse risuscitato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ragazza dalla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Quello che Gesù diceva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spiegazione </a:t>
            </a:r>
            <a:r>
              <a:rPr sz="1200" dirty="0">
                <a:latin typeface="Times New Roman"/>
                <a:cs typeface="Times New Roman"/>
              </a:rPr>
              <a:t>di molti di questi </a:t>
            </a:r>
            <a:r>
              <a:rPr sz="1200" spc="-5" dirty="0">
                <a:latin typeface="Times New Roman"/>
                <a:cs typeface="Times New Roman"/>
              </a:rPr>
              <a:t>miracoli apparenti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poco effetto </a:t>
            </a:r>
            <a:r>
              <a:rPr sz="1200" spc="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discepoli. Essi erano </a:t>
            </a:r>
            <a:r>
              <a:rPr sz="1200" dirty="0">
                <a:latin typeface="Times New Roman"/>
                <a:cs typeface="Times New Roman"/>
              </a:rPr>
              <a:t>fissati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tralasciavano </a:t>
            </a:r>
            <a:r>
              <a:rPr sz="1200" dirty="0">
                <a:latin typeface="Times New Roman"/>
                <a:cs typeface="Times New Roman"/>
              </a:rPr>
              <a:t>alcuna occasione </a:t>
            </a:r>
            <a:r>
              <a:rPr sz="1200" spc="-5" dirty="0">
                <a:latin typeface="Times New Roman"/>
                <a:cs typeface="Times New Roman"/>
              </a:rPr>
              <a:t>per attribuire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prodigio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Gesù.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ritornarono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specificamente </a:t>
            </a:r>
            <a:r>
              <a:rPr sz="1200" dirty="0">
                <a:latin typeface="Times New Roman"/>
                <a:cs typeface="Times New Roman"/>
              </a:rPr>
              <a:t>raccomandato a tutti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spc="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nessuno.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4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(1699.3) 152:1.3 </a:t>
            </a:r>
            <a:r>
              <a:rPr sz="1200" spc="-5" dirty="0">
                <a:latin typeface="Times New Roman"/>
                <a:cs typeface="Times New Roman"/>
              </a:rPr>
              <a:t>Quando uscì dalla casa </a:t>
            </a:r>
            <a:r>
              <a:rPr sz="1200" dirty="0">
                <a:latin typeface="Times New Roman"/>
                <a:cs typeface="Times New Roman"/>
              </a:rPr>
              <a:t>di Giairo, due </a:t>
            </a:r>
            <a:r>
              <a:rPr sz="1200" spc="-5" dirty="0">
                <a:latin typeface="Times New Roman"/>
                <a:cs typeface="Times New Roman"/>
              </a:rPr>
              <a:t>ciechi </a:t>
            </a:r>
            <a:r>
              <a:rPr sz="1200" dirty="0">
                <a:latin typeface="Times New Roman"/>
                <a:cs typeface="Times New Roman"/>
              </a:rPr>
              <a:t>condotti da un ragazzo muto lo </a:t>
            </a:r>
            <a:r>
              <a:rPr sz="1200" spc="-5" dirty="0">
                <a:latin typeface="Times New Roman"/>
                <a:cs typeface="Times New Roman"/>
              </a:rPr>
              <a:t>seguirono chiedendo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 voce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 guariti.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momento la </a:t>
            </a:r>
            <a:r>
              <a:rPr sz="1200" spc="-5" dirty="0">
                <a:latin typeface="Times New Roman"/>
                <a:cs typeface="Times New Roman"/>
              </a:rPr>
              <a:t>fama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come guaritore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 suo apice. </a:t>
            </a:r>
            <a:r>
              <a:rPr sz="1200" dirty="0">
                <a:latin typeface="Times New Roman"/>
                <a:cs typeface="Times New Roman"/>
              </a:rPr>
              <a:t>Dovunque </a:t>
            </a:r>
            <a:r>
              <a:rPr sz="1200" spc="-5" dirty="0">
                <a:latin typeface="Times New Roman"/>
                <a:cs typeface="Times New Roman"/>
              </a:rPr>
              <a:t>andasse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ammalati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afflitti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stavano aspettando.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appariva ora molto </a:t>
            </a:r>
            <a:r>
              <a:rPr sz="1200" spc="-5" dirty="0">
                <a:latin typeface="Times New Roman"/>
                <a:cs typeface="Times New Roman"/>
              </a:rPr>
              <a:t>stanco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temevano che continuasse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d’insegnamento  e di </a:t>
            </a:r>
            <a:r>
              <a:rPr sz="1200" spc="-5" dirty="0">
                <a:latin typeface="Times New Roman"/>
                <a:cs typeface="Times New Roman"/>
              </a:rPr>
              <a:t>guarigione fino </a:t>
            </a:r>
            <a:r>
              <a:rPr sz="1200" dirty="0">
                <a:latin typeface="Times New Roman"/>
                <a:cs typeface="Times New Roman"/>
              </a:rPr>
              <a:t>al punto di un </a:t>
            </a:r>
            <a:r>
              <a:rPr sz="1200" spc="-5" dirty="0">
                <a:latin typeface="Times New Roman"/>
                <a:cs typeface="Times New Roman"/>
              </a:rPr>
              <a:t>vero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collasso.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(1699.4) 152:1.4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Gesù, per </a:t>
            </a:r>
            <a:r>
              <a:rPr sz="1200" dirty="0">
                <a:latin typeface="Times New Roman"/>
                <a:cs typeface="Times New Roman"/>
              </a:rPr>
              <a:t>non parlare </a:t>
            </a:r>
            <a:r>
              <a:rPr sz="1200" spc="-5" dirty="0">
                <a:latin typeface="Times New Roman"/>
                <a:cs typeface="Times New Roman"/>
              </a:rPr>
              <a:t>della gente comune,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potevano 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Dio-uomo. Né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generazione successiva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valutare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avvenne </a:t>
            </a:r>
            <a:r>
              <a:rPr sz="1200" dirty="0">
                <a:latin typeface="Times New Roman"/>
                <a:cs typeface="Times New Roman"/>
              </a:rPr>
              <a:t>sulla terra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persona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E né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religione avranno </a:t>
            </a:r>
            <a:r>
              <a:rPr sz="1200" spc="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controllare questi avvenimenti eccezionali,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semplice  ragione </a:t>
            </a:r>
            <a:r>
              <a:rPr sz="1200" dirty="0">
                <a:latin typeface="Times New Roman"/>
                <a:cs typeface="Times New Roman"/>
              </a:rPr>
              <a:t>che una simile situazione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non potrà mai più </a:t>
            </a:r>
            <a:r>
              <a:rPr sz="1200" spc="-5" dirty="0">
                <a:latin typeface="Times New Roman"/>
                <a:cs typeface="Times New Roman"/>
              </a:rPr>
              <a:t>riprodursi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su questo pianeta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su nessun </a:t>
            </a:r>
            <a:r>
              <a:rPr sz="1200" dirty="0">
                <a:latin typeface="Times New Roman"/>
                <a:cs typeface="Times New Roman"/>
              </a:rPr>
              <a:t>altro mondo di 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Mai più, in nessun mondo di questo intero </a:t>
            </a:r>
            <a:r>
              <a:rPr sz="1200" spc="-5" dirty="0">
                <a:latin typeface="Times New Roman"/>
                <a:cs typeface="Times New Roman"/>
              </a:rPr>
              <a:t>universo, apparirà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nelle sembianze della </a:t>
            </a:r>
            <a:r>
              <a:rPr sz="1200" spc="-5" dirty="0">
                <a:latin typeface="Times New Roman"/>
                <a:cs typeface="Times New Roman"/>
              </a:rPr>
              <a:t>carne mortale, </a:t>
            </a:r>
            <a:r>
              <a:rPr sz="1200" dirty="0">
                <a:latin typeface="Times New Roman"/>
                <a:cs typeface="Times New Roman"/>
              </a:rPr>
              <a:t>incorporando 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attributi dell’energia creatrice congiunti </a:t>
            </a:r>
            <a:r>
              <a:rPr sz="1200" dirty="0">
                <a:latin typeface="Times New Roman"/>
                <a:cs typeface="Times New Roman"/>
              </a:rPr>
              <a:t>con le doti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trascendono </a:t>
            </a:r>
            <a:r>
              <a:rPr sz="1200" dirty="0">
                <a:latin typeface="Times New Roman"/>
                <a:cs typeface="Times New Roman"/>
              </a:rPr>
              <a:t>il tempo e la maggior </a:t>
            </a:r>
            <a:r>
              <a:rPr sz="1200" spc="-5" dirty="0">
                <a:latin typeface="Times New Roman"/>
                <a:cs typeface="Times New Roman"/>
              </a:rPr>
              <a:t>parte  delle altre </a:t>
            </a:r>
            <a:r>
              <a:rPr sz="1200" dirty="0">
                <a:latin typeface="Times New Roman"/>
                <a:cs typeface="Times New Roman"/>
              </a:rPr>
              <a:t>limitazioni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0705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9240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(1700.1) 152:1.5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fosse </a:t>
            </a:r>
            <a:r>
              <a:rPr sz="1200" dirty="0">
                <a:latin typeface="Times New Roman"/>
                <a:cs typeface="Times New Roman"/>
              </a:rPr>
              <a:t>sulla terra, né dopo, è stato possibile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diretto e vivido i risultati che 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forte e vivente degli 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mortali. </a:t>
            </a:r>
            <a:r>
              <a:rPr sz="1200" spc="-5" dirty="0">
                <a:latin typeface="Times New Roman"/>
                <a:cs typeface="Times New Roman"/>
              </a:rPr>
              <a:t>Per ripetere questi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bisognerebbe </a:t>
            </a:r>
            <a:r>
              <a:rPr sz="1200" dirty="0">
                <a:latin typeface="Times New Roman"/>
                <a:cs typeface="Times New Roman"/>
              </a:rPr>
              <a:t>andare alla  </a:t>
            </a:r>
            <a:r>
              <a:rPr sz="1200" spc="-5" dirty="0">
                <a:latin typeface="Times New Roman"/>
                <a:cs typeface="Times New Roman"/>
              </a:rPr>
              <a:t>presenza immediata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e trovarlo </a:t>
            </a:r>
            <a:r>
              <a:rPr sz="1200" spc="-5" dirty="0">
                <a:latin typeface="Times New Roman"/>
                <a:cs typeface="Times New Roman"/>
              </a:rPr>
              <a:t>com’era </a:t>
            </a:r>
            <a:r>
              <a:rPr sz="1200" dirty="0">
                <a:latin typeface="Times New Roman"/>
                <a:cs typeface="Times New Roman"/>
              </a:rPr>
              <a:t>in quei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Figlio dell’Uomo. Anche oggi, sebbene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assenza impedisca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manifestazioni materiali,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dovreste astenervi dal porre ogni </a:t>
            </a:r>
            <a:r>
              <a:rPr sz="1200" dirty="0">
                <a:latin typeface="Times New Roman"/>
                <a:cs typeface="Times New Roman"/>
              </a:rPr>
              <a:t>sorta di limitazioni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possibile  dimostrazione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i="1" dirty="0">
                <a:latin typeface="Times New Roman"/>
                <a:cs typeface="Times New Roman"/>
              </a:rPr>
              <a:t>potere spirituale.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sia </a:t>
            </a:r>
            <a:r>
              <a:rPr sz="1200" dirty="0">
                <a:latin typeface="Times New Roman"/>
                <a:cs typeface="Times New Roman"/>
              </a:rPr>
              <a:t>assente </a:t>
            </a:r>
            <a:r>
              <a:rPr sz="1200" spc="-5" dirty="0">
                <a:latin typeface="Times New Roman"/>
                <a:cs typeface="Times New Roman"/>
              </a:rPr>
              <a:t>come essere materiale, </a:t>
            </a:r>
            <a:r>
              <a:rPr sz="1200" dirty="0">
                <a:latin typeface="Times New Roman"/>
                <a:cs typeface="Times New Roman"/>
              </a:rPr>
              <a:t>è presente </a:t>
            </a:r>
            <a:r>
              <a:rPr sz="1200" spc="-5" dirty="0">
                <a:latin typeface="Times New Roman"/>
                <a:cs typeface="Times New Roman"/>
              </a:rPr>
              <a:t>come influenza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degli uomini. </a:t>
            </a:r>
            <a:r>
              <a:rPr sz="1200" spc="-5" dirty="0">
                <a:latin typeface="Times New Roman"/>
                <a:cs typeface="Times New Roman"/>
              </a:rPr>
              <a:t>Lasciando 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quello 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di ogni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nutrizione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cinquemila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(1700.2) 152:2.1 </a:t>
            </a:r>
            <a:r>
              <a:rPr sz="1200" spc="-5" dirty="0">
                <a:latin typeface="Times New Roman"/>
                <a:cs typeface="Times New Roman"/>
              </a:rPr>
              <a:t>Gesù continuò ad insegnare al </a:t>
            </a:r>
            <a:r>
              <a:rPr sz="1200" dirty="0">
                <a:latin typeface="Times New Roman"/>
                <a:cs typeface="Times New Roman"/>
              </a:rPr>
              <a:t>popolo di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istruire 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evangelisti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venerdì </a:t>
            </a:r>
            <a:r>
              <a:rPr sz="1200" spc="-5" dirty="0">
                <a:latin typeface="Times New Roman"/>
                <a:cs typeface="Times New Roman"/>
              </a:rPr>
              <a:t>egli  annunciò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licenza </a:t>
            </a:r>
            <a:r>
              <a:rPr sz="1200" dirty="0">
                <a:latin typeface="Times New Roman"/>
                <a:cs typeface="Times New Roman"/>
              </a:rPr>
              <a:t>di una settimana 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i suoi </a:t>
            </a:r>
            <a:r>
              <a:rPr sz="1200" spc="-5" dirty="0">
                <a:latin typeface="Times New Roman"/>
                <a:cs typeface="Times New Roman"/>
              </a:rPr>
              <a:t>discepoli potessero recarsi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loro o </a:t>
            </a:r>
            <a:r>
              <a:rPr sz="1200" spc="-5" dirty="0">
                <a:latin typeface="Times New Roman"/>
                <a:cs typeface="Times New Roman"/>
              </a:rPr>
              <a:t>dai loro amici </a:t>
            </a:r>
            <a:r>
              <a:rPr sz="1200" dirty="0">
                <a:latin typeface="Times New Roman"/>
                <a:cs typeface="Times New Roman"/>
              </a:rPr>
              <a:t>per alcuni 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prima di prepararsi ad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Gerusalemme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Pasqua. </a:t>
            </a:r>
            <a:r>
              <a:rPr sz="1200" dirty="0">
                <a:latin typeface="Times New Roman"/>
                <a:cs typeface="Times New Roman"/>
              </a:rPr>
              <a:t>Ma più della </a:t>
            </a:r>
            <a:r>
              <a:rPr sz="1200" spc="-5" dirty="0">
                <a:latin typeface="Times New Roman"/>
                <a:cs typeface="Times New Roman"/>
              </a:rPr>
              <a:t>metà dei </a:t>
            </a:r>
            <a:r>
              <a:rPr sz="1200" dirty="0">
                <a:latin typeface="Times New Roman"/>
                <a:cs typeface="Times New Roman"/>
              </a:rPr>
              <a:t>suoi discepoli </a:t>
            </a:r>
            <a:r>
              <a:rPr sz="1200" spc="-5" dirty="0">
                <a:latin typeface="Times New Roman"/>
                <a:cs typeface="Times New Roman"/>
              </a:rPr>
              <a:t>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lasciarlo,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folla  cresceva ogni giorno </a:t>
            </a:r>
            <a:r>
              <a:rPr sz="1200" dirty="0">
                <a:latin typeface="Times New Roman"/>
                <a:cs typeface="Times New Roman"/>
              </a:rPr>
              <a:t>di più, al punto che Davide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voleva costruire un nuovo </a:t>
            </a:r>
            <a:r>
              <a:rPr sz="1200" spc="-5" dirty="0">
                <a:latin typeface="Times New Roman"/>
                <a:cs typeface="Times New Roman"/>
              </a:rPr>
              <a:t>accampamento,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rifiutò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acconsentirvi.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aveva </a:t>
            </a:r>
            <a:r>
              <a:rPr sz="1200" dirty="0">
                <a:latin typeface="Times New Roman"/>
                <a:cs typeface="Times New Roman"/>
              </a:rPr>
              <a:t>riposato così </a:t>
            </a:r>
            <a:r>
              <a:rPr sz="1200" spc="-5" dirty="0">
                <a:latin typeface="Times New Roman"/>
                <a:cs typeface="Times New Roman"/>
              </a:rPr>
              <a:t>poco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che domenica </a:t>
            </a:r>
            <a:r>
              <a:rPr sz="1200" spc="-5" dirty="0">
                <a:latin typeface="Times New Roman"/>
                <a:cs typeface="Times New Roman"/>
              </a:rPr>
              <a:t>mattina, </a:t>
            </a:r>
            <a:r>
              <a:rPr sz="1200" dirty="0">
                <a:latin typeface="Times New Roman"/>
                <a:cs typeface="Times New Roman"/>
              </a:rPr>
              <a:t>27 marzo,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allontanarsi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folla. Alcuni evangelisti furono lasciati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folla, mentre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progettavano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andarsene,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incognito, </a:t>
            </a:r>
            <a:r>
              <a:rPr sz="1200" dirty="0">
                <a:latin typeface="Times New Roman"/>
                <a:cs typeface="Times New Roman"/>
              </a:rPr>
              <a:t>sulla  riva opposta </a:t>
            </a:r>
            <a:r>
              <a:rPr sz="1200" spc="-5" dirty="0">
                <a:latin typeface="Times New Roman"/>
                <a:cs typeface="Times New Roman"/>
              </a:rPr>
              <a:t>del lago,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proponevano </a:t>
            </a:r>
            <a:r>
              <a:rPr sz="1200" dirty="0">
                <a:latin typeface="Times New Roman"/>
                <a:cs typeface="Times New Roman"/>
              </a:rPr>
              <a:t>di ottenere il </a:t>
            </a:r>
            <a:r>
              <a:rPr sz="1200" spc="-5" dirty="0">
                <a:latin typeface="Times New Roman"/>
                <a:cs typeface="Times New Roman"/>
              </a:rPr>
              <a:t>riposo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magnifico </a:t>
            </a:r>
            <a:r>
              <a:rPr sz="1200" dirty="0">
                <a:latin typeface="Times New Roman"/>
                <a:cs typeface="Times New Roman"/>
              </a:rPr>
              <a:t>parco 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Betsaida-Giulia. Questa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svago </a:t>
            </a:r>
            <a:r>
              <a:rPr sz="1200" dirty="0">
                <a:latin typeface="Times New Roman"/>
                <a:cs typeface="Times New Roman"/>
              </a:rPr>
              <a:t>favorito </a:t>
            </a:r>
            <a:r>
              <a:rPr sz="1200" spc="-5" dirty="0">
                <a:latin typeface="Times New Roman"/>
                <a:cs typeface="Times New Roman"/>
              </a:rPr>
              <a:t>degli 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Cafarnao; essi </a:t>
            </a:r>
            <a:r>
              <a:rPr sz="1200" dirty="0">
                <a:latin typeface="Times New Roman"/>
                <a:cs typeface="Times New Roman"/>
              </a:rPr>
              <a:t>conoscevano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parchi </a:t>
            </a:r>
            <a:r>
              <a:rPr sz="1200" dirty="0">
                <a:latin typeface="Times New Roman"/>
                <a:cs typeface="Times New Roman"/>
              </a:rPr>
              <a:t>posti  sulla </a:t>
            </a:r>
            <a:r>
              <a:rPr sz="1200" spc="-5" dirty="0">
                <a:latin typeface="Times New Roman"/>
                <a:cs typeface="Times New Roman"/>
              </a:rPr>
              <a:t>riva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67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(1700.3) 152:2.2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non la </a:t>
            </a:r>
            <a:r>
              <a:rPr sz="1200" spc="-5" dirty="0">
                <a:latin typeface="Times New Roman"/>
                <a:cs typeface="Times New Roman"/>
              </a:rPr>
              <a:t>intendeva così.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conoscevano </a:t>
            </a:r>
            <a:r>
              <a:rPr sz="1200" dirty="0">
                <a:latin typeface="Times New Roman"/>
                <a:cs typeface="Times New Roman"/>
              </a:rPr>
              <a:t>la direzione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dal battello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ed affittando </a:t>
            </a:r>
            <a:r>
              <a:rPr sz="1200" spc="-5" dirty="0">
                <a:latin typeface="Times New Roman"/>
                <a:cs typeface="Times New Roman"/>
              </a:rPr>
              <a:t>ogni  imbarcazione </a:t>
            </a:r>
            <a:r>
              <a:rPr sz="1200" dirty="0">
                <a:latin typeface="Times New Roman"/>
                <a:cs typeface="Times New Roman"/>
              </a:rPr>
              <a:t>disponibile partirono </a:t>
            </a:r>
            <a:r>
              <a:rPr sz="1200" spc="-5" dirty="0">
                <a:latin typeface="Times New Roman"/>
                <a:cs typeface="Times New Roman"/>
              </a:rPr>
              <a:t>all’inseguimento. Quelli </a:t>
            </a:r>
            <a:r>
              <a:rPr sz="1200" dirty="0">
                <a:latin typeface="Times New Roman"/>
                <a:cs typeface="Times New Roman"/>
              </a:rPr>
              <a:t>che non riuscirono a </a:t>
            </a:r>
            <a:r>
              <a:rPr sz="1200" spc="-5" dirty="0">
                <a:latin typeface="Times New Roman"/>
                <a:cs typeface="Times New Roman"/>
              </a:rPr>
              <a:t>procurarsi dei </a:t>
            </a:r>
            <a:r>
              <a:rPr sz="1200" dirty="0">
                <a:latin typeface="Times New Roman"/>
                <a:cs typeface="Times New Roman"/>
              </a:rPr>
              <a:t>battelli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a piedi </a:t>
            </a:r>
            <a:r>
              <a:rPr sz="1200" spc="-5" dirty="0">
                <a:latin typeface="Times New Roman"/>
                <a:cs typeface="Times New Roman"/>
              </a:rPr>
              <a:t>per girare  intorno all’estremità nord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lago.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259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9367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(1700.4) 152:2.3 </a:t>
            </a:r>
            <a:r>
              <a:rPr sz="1200" spc="-5" dirty="0">
                <a:latin typeface="Times New Roman"/>
                <a:cs typeface="Times New Roman"/>
              </a:rPr>
              <a:t>Nel tardo pomeriggio </a:t>
            </a:r>
            <a:r>
              <a:rPr sz="1200" dirty="0">
                <a:latin typeface="Times New Roman"/>
                <a:cs typeface="Times New Roman"/>
              </a:rPr>
              <a:t>più di mille </a:t>
            </a:r>
            <a:r>
              <a:rPr sz="1200" spc="-5" dirty="0">
                <a:latin typeface="Times New Roman"/>
                <a:cs typeface="Times New Roman"/>
              </a:rPr>
              <a:t>persone avevano </a:t>
            </a:r>
            <a:r>
              <a:rPr sz="1200" dirty="0">
                <a:latin typeface="Times New Roman"/>
                <a:cs typeface="Times New Roman"/>
              </a:rPr>
              <a:t>trovato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in uno dei parchi ed </a:t>
            </a:r>
            <a:r>
              <a:rPr sz="1200" spc="-5" dirty="0">
                <a:latin typeface="Times New Roman"/>
                <a:cs typeface="Times New Roman"/>
              </a:rPr>
              <a:t>egli parlò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brevemente,  seguito </a:t>
            </a:r>
            <a:r>
              <a:rPr sz="1200" dirty="0">
                <a:latin typeface="Times New Roman"/>
                <a:cs typeface="Times New Roman"/>
              </a:rPr>
              <a:t>da Pietro. Molte di queste </a:t>
            </a:r>
            <a:r>
              <a:rPr sz="1200" spc="-5" dirty="0">
                <a:latin typeface="Times New Roman"/>
                <a:cs typeface="Times New Roman"/>
              </a:rPr>
              <a:t>persone avevano portato con sé del cibo,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preso </a:t>
            </a:r>
            <a:r>
              <a:rPr sz="1200" dirty="0">
                <a:latin typeface="Times New Roman"/>
                <a:cs typeface="Times New Roman"/>
              </a:rPr>
              <a:t>il pasto </a:t>
            </a:r>
            <a:r>
              <a:rPr sz="1200" spc="-5" dirty="0">
                <a:latin typeface="Times New Roman"/>
                <a:cs typeface="Times New Roman"/>
              </a:rPr>
              <a:t>serale si </a:t>
            </a:r>
            <a:r>
              <a:rPr sz="1200" dirty="0">
                <a:latin typeface="Times New Roman"/>
                <a:cs typeface="Times New Roman"/>
              </a:rPr>
              <a:t>riunirono in piccoli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istruivano.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6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(1700.5) 152:2.4 </a:t>
            </a:r>
            <a:r>
              <a:rPr sz="1200" spc="-10" dirty="0">
                <a:latin typeface="Times New Roman"/>
                <a:cs typeface="Times New Roman"/>
              </a:rPr>
              <a:t>Lunedì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la moltitudine </a:t>
            </a:r>
            <a:r>
              <a:rPr sz="1200" spc="-5" dirty="0">
                <a:latin typeface="Times New Roman"/>
                <a:cs typeface="Times New Roman"/>
              </a:rPr>
              <a:t>era aumentata </a:t>
            </a:r>
            <a:r>
              <a:rPr sz="1200" dirty="0">
                <a:latin typeface="Times New Roman"/>
                <a:cs typeface="Times New Roman"/>
              </a:rPr>
              <a:t>a più di tremila </a:t>
            </a:r>
            <a:r>
              <a:rPr sz="1200" spc="-5" dirty="0">
                <a:latin typeface="Times New Roman"/>
                <a:cs typeface="Times New Roman"/>
              </a:rPr>
              <a:t>persone. </a:t>
            </a:r>
            <a:r>
              <a:rPr sz="1200" dirty="0">
                <a:latin typeface="Times New Roman"/>
                <a:cs typeface="Times New Roman"/>
              </a:rPr>
              <a:t>Ed ancora —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sera — la </a:t>
            </a:r>
            <a:r>
              <a:rPr sz="1200" spc="-5" dirty="0">
                <a:latin typeface="Times New Roman"/>
                <a:cs typeface="Times New Roman"/>
              </a:rPr>
              <a:t>gente  continuava ad arrivare </a:t>
            </a:r>
            <a:r>
              <a:rPr sz="1200" dirty="0">
                <a:latin typeface="Times New Roman"/>
                <a:cs typeface="Times New Roman"/>
              </a:rPr>
              <a:t>portando </a:t>
            </a:r>
            <a:r>
              <a:rPr sz="1200" spc="-5" dirty="0">
                <a:latin typeface="Times New Roman"/>
                <a:cs typeface="Times New Roman"/>
              </a:rPr>
              <a:t>con sé ogni </a:t>
            </a:r>
            <a:r>
              <a:rPr sz="1200" dirty="0">
                <a:latin typeface="Times New Roman"/>
                <a:cs typeface="Times New Roman"/>
              </a:rPr>
              <a:t>sorta di </a:t>
            </a:r>
            <a:r>
              <a:rPr sz="1200" spc="-5" dirty="0">
                <a:latin typeface="Times New Roman"/>
                <a:cs typeface="Times New Roman"/>
              </a:rPr>
              <a:t>ammalati. 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interessate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per vedere </a:t>
            </a:r>
            <a:r>
              <a:rPr sz="1200" spc="-5" dirty="0">
                <a:latin typeface="Times New Roman"/>
                <a:cs typeface="Times New Roman"/>
              </a:rPr>
              <a:t>ed ascoltare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tragitto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recarsi alla Pasqua,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rifiutavano </a:t>
            </a:r>
            <a:r>
              <a:rPr sz="1200" dirty="0">
                <a:latin typeface="Times New Roman"/>
                <a:cs typeface="Times New Roman"/>
              </a:rPr>
              <a:t>semplicemente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delusi.  </a:t>
            </a:r>
            <a:r>
              <a:rPr sz="1200" spc="-5" dirty="0">
                <a:latin typeface="Times New Roman"/>
                <a:cs typeface="Times New Roman"/>
              </a:rPr>
              <a:t>Mercoledì </a:t>
            </a:r>
            <a:r>
              <a:rPr sz="1200" dirty="0">
                <a:latin typeface="Times New Roman"/>
                <a:cs typeface="Times New Roman"/>
              </a:rPr>
              <a:t>a mezzogiorno </a:t>
            </a:r>
            <a:r>
              <a:rPr sz="1200" spc="-5" dirty="0">
                <a:latin typeface="Times New Roman"/>
                <a:cs typeface="Times New Roman"/>
              </a:rPr>
              <a:t>circa cinquemila </a:t>
            </a:r>
            <a:r>
              <a:rPr sz="1200" dirty="0">
                <a:latin typeface="Times New Roman"/>
                <a:cs typeface="Times New Roman"/>
              </a:rPr>
              <a:t>uomini, donne e </a:t>
            </a:r>
            <a:r>
              <a:rPr sz="1200" spc="-5" dirty="0">
                <a:latin typeface="Times New Roman"/>
                <a:cs typeface="Times New Roman"/>
              </a:rPr>
              <a:t>bambini erano </a:t>
            </a:r>
            <a:r>
              <a:rPr sz="1200" dirty="0">
                <a:latin typeface="Times New Roman"/>
                <a:cs typeface="Times New Roman"/>
              </a:rPr>
              <a:t>riuniti in </a:t>
            </a:r>
            <a:r>
              <a:rPr sz="1200" spc="-5" dirty="0">
                <a:latin typeface="Times New Roman"/>
                <a:cs typeface="Times New Roman"/>
              </a:rPr>
              <a:t>questo parco </a:t>
            </a:r>
            <a:r>
              <a:rPr sz="1200" dirty="0">
                <a:latin typeface="Times New Roman"/>
                <a:cs typeface="Times New Roman"/>
              </a:rPr>
              <a:t>a sud di Betsaida-Giulia.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 era gradevole, essendo </a:t>
            </a:r>
            <a:r>
              <a:rPr sz="1200" dirty="0">
                <a:latin typeface="Times New Roman"/>
                <a:cs typeface="Times New Roman"/>
              </a:rPr>
              <a:t>prossima 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stagione </a:t>
            </a:r>
            <a:r>
              <a:rPr sz="1200" spc="-5" dirty="0">
                <a:latin typeface="Times New Roman"/>
                <a:cs typeface="Times New Roman"/>
              </a:rPr>
              <a:t>delle piogge </a:t>
            </a:r>
            <a:r>
              <a:rPr sz="1200" dirty="0">
                <a:latin typeface="Times New Roman"/>
                <a:cs typeface="Times New Roman"/>
              </a:rPr>
              <a:t>in questa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(1700.6) 152:2.5 </a:t>
            </a:r>
            <a:r>
              <a:rPr sz="1200" spc="-5" dirty="0">
                <a:latin typeface="Times New Roman"/>
                <a:cs typeface="Times New Roman"/>
              </a:rPr>
              <a:t>Filippo aveva procurato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rifornimento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per tre </a:t>
            </a:r>
            <a:r>
              <a:rPr sz="1200" spc="-5" dirty="0">
                <a:latin typeface="Times New Roman"/>
                <a:cs typeface="Times New Roman"/>
              </a:rPr>
              <a:t>giorni per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dodici,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custodito dal giovane Marco, 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tuttofare.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giorno, il </a:t>
            </a:r>
            <a:r>
              <a:rPr sz="1200" spc="-5" dirty="0">
                <a:latin typeface="Times New Roman"/>
                <a:cs typeface="Times New Roman"/>
              </a:rPr>
              <a:t>terzo per quasi </a:t>
            </a:r>
            <a:r>
              <a:rPr sz="1200" dirty="0">
                <a:latin typeface="Times New Roman"/>
                <a:cs typeface="Times New Roman"/>
              </a:rPr>
              <a:t>la metà di </a:t>
            </a:r>
            <a:r>
              <a:rPr sz="1200" spc="-5" dirty="0">
                <a:latin typeface="Times New Roman"/>
                <a:cs typeface="Times New Roman"/>
              </a:rPr>
              <a:t>questa moltitudine,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aveva portato  </a:t>
            </a:r>
            <a:r>
              <a:rPr sz="1200" spc="-5" dirty="0">
                <a:latin typeface="Times New Roman"/>
                <a:cs typeface="Times New Roman"/>
              </a:rPr>
              <a:t>con sé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terminato.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non aveva qui una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tende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nutrire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alloggiare le </a:t>
            </a:r>
            <a:r>
              <a:rPr sz="1200" spc="-5" dirty="0">
                <a:latin typeface="Times New Roman"/>
                <a:cs typeface="Times New Roman"/>
              </a:rPr>
              <a:t>folle. Né Filippo </a:t>
            </a:r>
            <a:r>
              <a:rPr sz="1200" spc="5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fatto  provviste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per una tale </a:t>
            </a:r>
            <a:r>
              <a:rPr sz="1200" spc="-5" dirty="0">
                <a:latin typeface="Times New Roman"/>
                <a:cs typeface="Times New Roman"/>
              </a:rPr>
              <a:t>moltitudine.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gente, sebbene avesse fame, </a:t>
            </a:r>
            <a:r>
              <a:rPr sz="1200" dirty="0">
                <a:latin typeface="Times New Roman"/>
                <a:cs typeface="Times New Roman"/>
              </a:rPr>
              <a:t>non voleva </a:t>
            </a:r>
            <a:r>
              <a:rPr sz="1200" spc="-5" dirty="0">
                <a:latin typeface="Times New Roman"/>
                <a:cs typeface="Times New Roman"/>
              </a:rPr>
              <a:t>andarsene. Si sussurrava segretamente che  Gesù, desideroso </a:t>
            </a:r>
            <a:r>
              <a:rPr sz="1200" dirty="0">
                <a:latin typeface="Times New Roman"/>
                <a:cs typeface="Times New Roman"/>
              </a:rPr>
              <a:t>di evitare </a:t>
            </a:r>
            <a:r>
              <a:rPr sz="1200" spc="-5" dirty="0">
                <a:latin typeface="Times New Roman"/>
                <a:cs typeface="Times New Roman"/>
              </a:rPr>
              <a:t>difficoltà sia con </a:t>
            </a:r>
            <a:r>
              <a:rPr sz="120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che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avesse scelto questo </a:t>
            </a:r>
            <a:r>
              <a:rPr sz="1200" dirty="0">
                <a:latin typeface="Times New Roman"/>
                <a:cs typeface="Times New Roman"/>
              </a:rPr>
              <a:t>posto tranquillo </a:t>
            </a:r>
            <a:r>
              <a:rPr sz="1200" spc="-5" dirty="0">
                <a:latin typeface="Times New Roman"/>
                <a:cs typeface="Times New Roman"/>
              </a:rPr>
              <a:t>fuori  della giurisdizione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 come luogo </a:t>
            </a:r>
            <a:r>
              <a:rPr sz="1200" spc="-5" dirty="0">
                <a:latin typeface="Times New Roman"/>
                <a:cs typeface="Times New Roman"/>
              </a:rPr>
              <a:t>adatto per essere </a:t>
            </a:r>
            <a:r>
              <a:rPr sz="1200" dirty="0">
                <a:latin typeface="Times New Roman"/>
                <a:cs typeface="Times New Roman"/>
              </a:rPr>
              <a:t>incoronato </a:t>
            </a:r>
            <a:r>
              <a:rPr sz="1200" spc="-5" dirty="0">
                <a:latin typeface="Times New Roman"/>
                <a:cs typeface="Times New Roman"/>
              </a:rPr>
              <a:t>re. L’entusiasmo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stava crescendo </a:t>
            </a:r>
            <a:r>
              <a:rPr sz="1200" dirty="0">
                <a:latin typeface="Times New Roman"/>
                <a:cs typeface="Times New Roman"/>
              </a:rPr>
              <a:t>di ora  in </a:t>
            </a:r>
            <a:r>
              <a:rPr sz="1200" spc="-5" dirty="0">
                <a:latin typeface="Times New Roman"/>
                <a:cs typeface="Times New Roman"/>
              </a:rPr>
              <a:t>ora. </a:t>
            </a:r>
            <a:r>
              <a:rPr sz="1200" dirty="0">
                <a:latin typeface="Times New Roman"/>
                <a:cs typeface="Times New Roman"/>
              </a:rPr>
              <a:t>Non una parola </a:t>
            </a:r>
            <a:r>
              <a:rPr sz="1200" spc="-5" dirty="0">
                <a:latin typeface="Times New Roman"/>
                <a:cs typeface="Times New Roman"/>
              </a:rPr>
              <a:t>fu detta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certamente egli sapesse </a:t>
            </a:r>
            <a:r>
              <a:rPr sz="1200" dirty="0">
                <a:latin typeface="Times New Roman"/>
                <a:cs typeface="Times New Roman"/>
              </a:rPr>
              <a:t>tutto quello che stava </a:t>
            </a:r>
            <a:r>
              <a:rPr sz="1200" spc="-5" dirty="0">
                <a:latin typeface="Times New Roman"/>
                <a:cs typeface="Times New Roman"/>
              </a:rPr>
              <a:t>accadendo.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spc="5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erano contaminati </a:t>
            </a:r>
            <a:r>
              <a:rPr sz="1200" dirty="0">
                <a:latin typeface="Times New Roman"/>
                <a:cs typeface="Times New Roman"/>
              </a:rPr>
              <a:t>da queste idee, e specialmente gli </a:t>
            </a:r>
            <a:r>
              <a:rPr sz="1200" spc="-5" dirty="0">
                <a:latin typeface="Times New Roman"/>
                <a:cs typeface="Times New Roman"/>
              </a:rPr>
              <a:t>evangelisti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giovani. Gli </a:t>
            </a:r>
            <a:r>
              <a:rPr sz="1200" dirty="0">
                <a:latin typeface="Times New Roman"/>
                <a:cs typeface="Times New Roman"/>
              </a:rPr>
              <a:t>apostoli che </a:t>
            </a:r>
            <a:r>
              <a:rPr sz="1200" spc="-5" dirty="0">
                <a:latin typeface="Times New Roman"/>
                <a:cs typeface="Times New Roman"/>
              </a:rPr>
              <a:t>favorivano questo tentativo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proclamare Gesù </a:t>
            </a:r>
            <a:r>
              <a:rPr sz="1200" dirty="0">
                <a:latin typeface="Times New Roman"/>
                <a:cs typeface="Times New Roman"/>
              </a:rPr>
              <a:t>re erano Pietro, </a:t>
            </a:r>
            <a:r>
              <a:rPr sz="1200" spc="-5" dirty="0">
                <a:latin typeface="Times New Roman"/>
                <a:cs typeface="Times New Roman"/>
              </a:rPr>
              <a:t>Giovanni, Simone Zelota </a:t>
            </a:r>
            <a:r>
              <a:rPr sz="1200" dirty="0">
                <a:latin typeface="Times New Roman"/>
                <a:cs typeface="Times New Roman"/>
              </a:rPr>
              <a:t>e Giuda </a:t>
            </a:r>
            <a:r>
              <a:rPr sz="1200" spc="-5" dirty="0">
                <a:latin typeface="Times New Roman"/>
                <a:cs typeface="Times New Roman"/>
              </a:rPr>
              <a:t>Iscariota.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opponevano </a:t>
            </a:r>
            <a:r>
              <a:rPr sz="1200" spc="-5" dirty="0">
                <a:latin typeface="Times New Roman"/>
                <a:cs typeface="Times New Roman"/>
              </a:rPr>
              <a:t>al piano erano </a:t>
            </a:r>
            <a:r>
              <a:rPr sz="1200" dirty="0">
                <a:latin typeface="Times New Roman"/>
                <a:cs typeface="Times New Roman"/>
              </a:rPr>
              <a:t>Andrea,  </a:t>
            </a:r>
            <a:r>
              <a:rPr sz="1200" spc="-5" dirty="0">
                <a:latin typeface="Times New Roman"/>
                <a:cs typeface="Times New Roman"/>
              </a:rPr>
              <a:t>Giacomo, Natanaele </a:t>
            </a:r>
            <a:r>
              <a:rPr sz="1200" dirty="0">
                <a:latin typeface="Times New Roman"/>
                <a:cs typeface="Times New Roman"/>
              </a:rPr>
              <a:t>e Tommaso. Matteo,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gemelli Alfeo erano neutrali.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questo complotto </a:t>
            </a:r>
            <a:r>
              <a:rPr sz="1200" spc="-5" dirty="0">
                <a:latin typeface="Times New Roman"/>
                <a:cs typeface="Times New Roman"/>
              </a:rPr>
              <a:t>per farlo </a:t>
            </a:r>
            <a:r>
              <a:rPr sz="1200" dirty="0">
                <a:latin typeface="Times New Roman"/>
                <a:cs typeface="Times New Roman"/>
              </a:rPr>
              <a:t>re era Joab,  uno </a:t>
            </a:r>
            <a:r>
              <a:rPr sz="1200" spc="-5" dirty="0">
                <a:latin typeface="Times New Roman"/>
                <a:cs typeface="Times New Roman"/>
              </a:rPr>
              <a:t>dei giovani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evangelisti.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1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(1701.1) 152:2.6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situazione </a:t>
            </a:r>
            <a:r>
              <a:rPr sz="1200" spc="-5" dirty="0">
                <a:latin typeface="Times New Roman"/>
                <a:cs typeface="Times New Roman"/>
              </a:rPr>
              <a:t>alle cinque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mercoledì pomeriggio,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chiese a Giacomo </a:t>
            </a:r>
            <a:r>
              <a:rPr sz="1200" spc="-5" dirty="0">
                <a:latin typeface="Times New Roman"/>
                <a:cs typeface="Times New Roman"/>
              </a:rPr>
              <a:t>Alfeo </a:t>
            </a:r>
            <a:r>
              <a:rPr sz="1200" dirty="0">
                <a:latin typeface="Times New Roman"/>
                <a:cs typeface="Times New Roman"/>
              </a:rPr>
              <a:t>di chiamare Andrea  e </a:t>
            </a:r>
            <a:r>
              <a:rPr sz="1200" spc="-5" dirty="0">
                <a:latin typeface="Times New Roman"/>
                <a:cs typeface="Times New Roman"/>
              </a:rPr>
              <a:t>Filippo. Gesù disse </a:t>
            </a:r>
            <a:r>
              <a:rPr sz="1200" dirty="0">
                <a:latin typeface="Times New Roman"/>
                <a:cs typeface="Times New Roman"/>
              </a:rPr>
              <a:t>loro: “Che </a:t>
            </a:r>
            <a:r>
              <a:rPr sz="1200" spc="-5" dirty="0">
                <a:latin typeface="Times New Roman"/>
                <a:cs typeface="Times New Roman"/>
              </a:rPr>
              <a:t>cosa faremo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moltitudine? Essi sono con </a:t>
            </a:r>
            <a:r>
              <a:rPr sz="1200" dirty="0">
                <a:latin typeface="Times New Roman"/>
                <a:cs typeface="Times New Roman"/>
              </a:rPr>
              <a:t>noi da </a:t>
            </a:r>
            <a:r>
              <a:rPr sz="1200" spc="-5" dirty="0">
                <a:latin typeface="Times New Roman"/>
                <a:cs typeface="Times New Roman"/>
              </a:rPr>
              <a:t>tre giorni </a:t>
            </a:r>
            <a:r>
              <a:rPr sz="1200" dirty="0">
                <a:latin typeface="Times New Roman"/>
                <a:cs typeface="Times New Roman"/>
              </a:rPr>
              <a:t>e molti di loro </a:t>
            </a:r>
            <a:r>
              <a:rPr sz="1200" spc="-5" dirty="0">
                <a:latin typeface="Times New Roman"/>
                <a:cs typeface="Times New Roman"/>
              </a:rPr>
              <a:t>hanno fame. Essi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cibo.” Filippo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Andrea si guardarono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“Maestro, dovresti mandare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gente</a:t>
            </a: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villaggi circostanti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comperarsi del </a:t>
            </a:r>
            <a:r>
              <a:rPr sz="1200" dirty="0">
                <a:latin typeface="Times New Roman"/>
                <a:cs typeface="Times New Roman"/>
              </a:rPr>
              <a:t>cibo.” E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che temeva </a:t>
            </a:r>
            <a:r>
              <a:rPr sz="1200" spc="-5" dirty="0">
                <a:latin typeface="Times New Roman"/>
                <a:cs typeface="Times New Roman"/>
              </a:rPr>
              <a:t>l’attuazione del </a:t>
            </a:r>
            <a:r>
              <a:rPr sz="1200" dirty="0">
                <a:latin typeface="Times New Roman"/>
                <a:cs typeface="Times New Roman"/>
              </a:rPr>
              <a:t>complotto per </a:t>
            </a:r>
            <a:r>
              <a:rPr sz="1200" spc="5" dirty="0">
                <a:latin typeface="Times New Roman"/>
                <a:cs typeface="Times New Roman"/>
              </a:rPr>
              <a:t>farlo </a:t>
            </a:r>
            <a:r>
              <a:rPr sz="1200" spc="-5" dirty="0">
                <a:latin typeface="Times New Roman"/>
                <a:cs typeface="Times New Roman"/>
              </a:rPr>
              <a:t>re,  si </a:t>
            </a:r>
            <a:r>
              <a:rPr sz="1200" dirty="0">
                <a:latin typeface="Times New Roman"/>
                <a:cs typeface="Times New Roman"/>
              </a:rPr>
              <a:t>unì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Filippo dicendo: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credo </a:t>
            </a:r>
            <a:r>
              <a:rPr sz="1200" spc="-5" dirty="0">
                <a:latin typeface="Times New Roman"/>
                <a:cs typeface="Times New Roman"/>
              </a:rPr>
              <a:t>sia meglio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congedi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affinché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1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del cibo mentre tu ti </a:t>
            </a:r>
            <a:r>
              <a:rPr sz="1200" spc="-5" dirty="0">
                <a:latin typeface="Times New Roman"/>
                <a:cs typeface="Times New Roman"/>
              </a:rPr>
              <a:t>prendi </a:t>
            </a:r>
            <a:r>
              <a:rPr sz="1200" dirty="0">
                <a:latin typeface="Times New Roman"/>
                <a:cs typeface="Times New Roman"/>
              </a:rPr>
              <a:t>un po’ di riposo.”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altri dei dodici si erano aggiunti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dirty="0">
                <a:latin typeface="Times New Roman"/>
                <a:cs typeface="Times New Roman"/>
              </a:rPr>
              <a:t>Allora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  <a:p>
            <a:pPr marL="76200" marR="34861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“Ma io non desidero </a:t>
            </a:r>
            <a:r>
              <a:rPr sz="1200" spc="-5" dirty="0">
                <a:latin typeface="Times New Roman"/>
                <a:cs typeface="Times New Roman"/>
              </a:rPr>
              <a:t>mandarli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affamati; </a:t>
            </a:r>
            <a:r>
              <a:rPr sz="1200" dirty="0">
                <a:latin typeface="Times New Roman"/>
                <a:cs typeface="Times New Roman"/>
              </a:rPr>
              <a:t>non potete nutrirli?”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troppo </a:t>
            </a:r>
            <a:r>
              <a:rPr sz="1200" spc="-5" dirty="0">
                <a:latin typeface="Times New Roman"/>
                <a:cs typeface="Times New Roman"/>
              </a:rPr>
              <a:t>per Filippo, ed egli gridò: “Maestro,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campagna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possiamo acquistare del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moltitudine? Duecento denari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basterebbero </a:t>
            </a:r>
            <a:r>
              <a:rPr sz="1200" dirty="0">
                <a:latin typeface="Times New Roman"/>
                <a:cs typeface="Times New Roman"/>
              </a:rPr>
              <a:t>per un  </a:t>
            </a:r>
            <a:r>
              <a:rPr sz="1200" spc="-5" dirty="0">
                <a:latin typeface="Times New Roman"/>
                <a:cs typeface="Times New Roman"/>
              </a:rPr>
              <a:t>pasto.”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(1701.2) 152:2.7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gli apostoli avessero avuto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esprimersi, Gesù si girò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Filippo dicendo: </a:t>
            </a:r>
            <a:r>
              <a:rPr sz="1200" dirty="0">
                <a:latin typeface="Times New Roman"/>
                <a:cs typeface="Times New Roman"/>
              </a:rPr>
              <a:t>“Non  </a:t>
            </a:r>
            <a:r>
              <a:rPr sz="1200" spc="-5" dirty="0">
                <a:latin typeface="Times New Roman"/>
                <a:cs typeface="Times New Roman"/>
              </a:rPr>
              <a:t>voglio mandare </a:t>
            </a:r>
            <a:r>
              <a:rPr sz="1200" dirty="0">
                <a:latin typeface="Times New Roman"/>
                <a:cs typeface="Times New Roman"/>
              </a:rPr>
              <a:t>via queste </a:t>
            </a:r>
            <a:r>
              <a:rPr sz="1200" spc="-5" dirty="0">
                <a:latin typeface="Times New Roman"/>
                <a:cs typeface="Times New Roman"/>
              </a:rPr>
              <a:t>persone. Eccoli, </a:t>
            </a:r>
            <a:r>
              <a:rPr sz="1200" dirty="0">
                <a:latin typeface="Times New Roman"/>
                <a:cs typeface="Times New Roman"/>
              </a:rPr>
              <a:t>sono come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pecore senza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pastore.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nutrirle. </a:t>
            </a:r>
            <a:r>
              <a:rPr sz="1200" spc="-5" dirty="0">
                <a:latin typeface="Times New Roman"/>
                <a:cs typeface="Times New Roman"/>
              </a:rPr>
              <a:t>Quale cibo abbiamo </a:t>
            </a:r>
            <a:r>
              <a:rPr sz="1200" spc="10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noi?” </a:t>
            </a:r>
            <a:r>
              <a:rPr sz="1200" spc="-5" dirty="0">
                <a:latin typeface="Times New Roman"/>
                <a:cs typeface="Times New Roman"/>
              </a:rPr>
              <a:t>Mentre Filippo conversava con Matteo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Andrea cercò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Marco per accertare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fosse rimasto </a:t>
            </a:r>
            <a:r>
              <a:rPr sz="1200" dirty="0">
                <a:latin typeface="Times New Roman"/>
                <a:cs typeface="Times New Roman"/>
              </a:rPr>
              <a:t>delle loro  </a:t>
            </a:r>
            <a:r>
              <a:rPr sz="1200" spc="-5" dirty="0">
                <a:latin typeface="Times New Roman"/>
                <a:cs typeface="Times New Roman"/>
              </a:rPr>
              <a:t>provviste. Egli ritornò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dicendo: “Non restano al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che cinque pani </a:t>
            </a:r>
            <a:r>
              <a:rPr sz="1200" dirty="0">
                <a:latin typeface="Times New Roman"/>
                <a:cs typeface="Times New Roman"/>
              </a:rPr>
              <a:t>d’orzo e due </a:t>
            </a:r>
            <a:r>
              <a:rPr sz="1200" spc="-5" dirty="0">
                <a:latin typeface="Times New Roman"/>
                <a:cs typeface="Times New Roman"/>
              </a:rPr>
              <a:t>pesci secchi” </a:t>
            </a:r>
            <a:r>
              <a:rPr sz="1200" dirty="0">
                <a:latin typeface="Times New Roman"/>
                <a:cs typeface="Times New Roman"/>
              </a:rPr>
              <a:t>— e Pietro aggiunse  </a:t>
            </a:r>
            <a:r>
              <a:rPr sz="1200" spc="-5" dirty="0">
                <a:latin typeface="Times New Roman"/>
                <a:cs typeface="Times New Roman"/>
              </a:rPr>
              <a:t>prontamente: “E </a:t>
            </a: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ancora mangiare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sera.”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605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(1701.3) 152:2.8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istante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rimase in </a:t>
            </a:r>
            <a:r>
              <a:rPr sz="1200" spc="-5" dirty="0">
                <a:latin typeface="Times New Roman"/>
                <a:cs typeface="Times New Roman"/>
              </a:rPr>
              <a:t>silenzio. C’era un’espressione </a:t>
            </a:r>
            <a:r>
              <a:rPr sz="1200" dirty="0">
                <a:latin typeface="Times New Roman"/>
                <a:cs typeface="Times New Roman"/>
              </a:rPr>
              <a:t>lontana </a:t>
            </a:r>
            <a:r>
              <a:rPr sz="1200" spc="-5" dirty="0">
                <a:latin typeface="Times New Roman"/>
                <a:cs typeface="Times New Roman"/>
              </a:rPr>
              <a:t>nei suoi occhi. Gli apostoli tacevano. Gesù si girò  improvvisamente verso 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“Portami </a:t>
            </a:r>
            <a:r>
              <a:rPr sz="1200" dirty="0">
                <a:latin typeface="Times New Roman"/>
                <a:cs typeface="Times New Roman"/>
              </a:rPr>
              <a:t>i pani e i </a:t>
            </a:r>
            <a:r>
              <a:rPr sz="1200" spc="-5" dirty="0">
                <a:latin typeface="Times New Roman"/>
                <a:cs typeface="Times New Roman"/>
              </a:rPr>
              <a:t>pesci.”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Andrea ebbe </a:t>
            </a:r>
            <a:r>
              <a:rPr sz="1200" dirty="0">
                <a:latin typeface="Times New Roman"/>
                <a:cs typeface="Times New Roman"/>
              </a:rPr>
              <a:t>portato il </a:t>
            </a:r>
            <a:r>
              <a:rPr sz="1200" spc="-5" dirty="0">
                <a:latin typeface="Times New Roman"/>
                <a:cs typeface="Times New Roman"/>
              </a:rPr>
              <a:t>cesto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disse:  </a:t>
            </a:r>
            <a:r>
              <a:rPr sz="1200" spc="-5" dirty="0">
                <a:latin typeface="Times New Roman"/>
                <a:cs typeface="Times New Roman"/>
              </a:rPr>
              <a:t>“Ordina alla 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sedersi sull’erba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un capo </a:t>
            </a:r>
            <a:r>
              <a:rPr sz="1200" spc="-5" dirty="0">
                <a:latin typeface="Times New Roman"/>
                <a:cs typeface="Times New Roman"/>
              </a:rPr>
              <a:t>per ciascun gruppo mentre </a:t>
            </a:r>
            <a:r>
              <a:rPr sz="1200" dirty="0">
                <a:latin typeface="Times New Roman"/>
                <a:cs typeface="Times New Roman"/>
              </a:rPr>
              <a:t>tu porti tutti </a:t>
            </a:r>
            <a:r>
              <a:rPr sz="1200" spc="-5" dirty="0">
                <a:latin typeface="Times New Roman"/>
                <a:cs typeface="Times New Roman"/>
              </a:rPr>
              <a:t>gli  evangelisti </a:t>
            </a:r>
            <a:r>
              <a:rPr sz="1200" dirty="0">
                <a:latin typeface="Times New Roman"/>
                <a:cs typeface="Times New Roman"/>
              </a:rPr>
              <a:t>qui con noi.”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1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(1701.4) 152:2.9 </a:t>
            </a:r>
            <a:r>
              <a:rPr sz="1200" spc="-5" dirty="0">
                <a:latin typeface="Times New Roman"/>
                <a:cs typeface="Times New Roman"/>
              </a:rPr>
              <a:t>Gesù prese </a:t>
            </a:r>
            <a:r>
              <a:rPr sz="1200" dirty="0">
                <a:latin typeface="Times New Roman"/>
                <a:cs typeface="Times New Roman"/>
              </a:rPr>
              <a:t>i pani </a:t>
            </a:r>
            <a:r>
              <a:rPr sz="1200" spc="-5" dirty="0">
                <a:latin typeface="Times New Roman"/>
                <a:cs typeface="Times New Roman"/>
              </a:rPr>
              <a:t>nelle sue mani </a:t>
            </a:r>
            <a:r>
              <a:rPr sz="1200" dirty="0">
                <a:latin typeface="Times New Roman"/>
                <a:cs typeface="Times New Roman"/>
              </a:rPr>
              <a:t>e, dopo </a:t>
            </a:r>
            <a:r>
              <a:rPr sz="1200" spc="-5" dirty="0">
                <a:latin typeface="Times New Roman"/>
                <a:cs typeface="Times New Roman"/>
              </a:rPr>
              <a:t>aver reso grazie, </a:t>
            </a:r>
            <a:r>
              <a:rPr sz="1200" dirty="0">
                <a:latin typeface="Times New Roman"/>
                <a:cs typeface="Times New Roman"/>
              </a:rPr>
              <a:t>spezzò 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e ne diede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apostoli, che lo passarono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i quali 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volta lo </a:t>
            </a:r>
            <a:r>
              <a:rPr sz="1200" spc="-5" dirty="0">
                <a:latin typeface="Times New Roman"/>
                <a:cs typeface="Times New Roman"/>
              </a:rPr>
              <a:t>portarono alla moltitudine. Gesù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spezzò e </a:t>
            </a:r>
            <a:r>
              <a:rPr sz="1200" spc="-5" dirty="0">
                <a:latin typeface="Times New Roman"/>
                <a:cs typeface="Times New Roman"/>
              </a:rPr>
              <a:t>distribuì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pesci.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18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038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mangiò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saziata.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mangiare, Gesù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ai discepoli: “Raccogliete </a:t>
            </a:r>
            <a:r>
              <a:rPr sz="1200" dirty="0">
                <a:latin typeface="Times New Roman"/>
                <a:cs typeface="Times New Roman"/>
              </a:rPr>
              <a:t>i pezzi rotti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rimangono affinché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vada </a:t>
            </a:r>
            <a:r>
              <a:rPr sz="1200" dirty="0">
                <a:latin typeface="Times New Roman"/>
                <a:cs typeface="Times New Roman"/>
              </a:rPr>
              <a:t>perduto.” E quando </a:t>
            </a:r>
            <a:r>
              <a:rPr sz="1200" spc="-5" dirty="0">
                <a:latin typeface="Times New Roman"/>
                <a:cs typeface="Times New Roman"/>
              </a:rPr>
              <a:t>ebbero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raccogliere </a:t>
            </a:r>
            <a:r>
              <a:rPr sz="1200" dirty="0">
                <a:latin typeface="Times New Roman"/>
                <a:cs typeface="Times New Roman"/>
              </a:rPr>
              <a:t>i pezzi, essi </a:t>
            </a:r>
            <a:r>
              <a:rPr sz="1200" spc="-5" dirty="0">
                <a:latin typeface="Times New Roman"/>
                <a:cs typeface="Times New Roman"/>
              </a:rPr>
              <a:t>avevano riempito dodici cesti. </a:t>
            </a:r>
            <a:r>
              <a:rPr sz="1200" dirty="0">
                <a:latin typeface="Times New Roman"/>
                <a:cs typeface="Times New Roman"/>
              </a:rPr>
              <a:t>Quelli  </a:t>
            </a:r>
            <a:r>
              <a:rPr sz="1200" spc="-5" dirty="0">
                <a:latin typeface="Times New Roman"/>
                <a:cs typeface="Times New Roman"/>
              </a:rPr>
              <a:t>che parteciparono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banchetto straordinario furono circa cinquemila </a:t>
            </a:r>
            <a:r>
              <a:rPr sz="1200" dirty="0">
                <a:latin typeface="Times New Roman"/>
                <a:cs typeface="Times New Roman"/>
              </a:rPr>
              <a:t>uomini, donne 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bambini.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(1702.1) 152:2.10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miracolo della natura che Gesù </a:t>
            </a:r>
            <a:r>
              <a:rPr sz="1200" dirty="0">
                <a:latin typeface="Times New Roman"/>
                <a:cs typeface="Times New Roman"/>
              </a:rPr>
              <a:t>compì dopo </a:t>
            </a:r>
            <a:r>
              <a:rPr sz="1200" spc="-5" dirty="0">
                <a:latin typeface="Times New Roman"/>
                <a:cs typeface="Times New Roman"/>
              </a:rPr>
              <a:t>averlo coscientemente progettato.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avevano </a:t>
            </a:r>
            <a:r>
              <a:rPr sz="1200" dirty="0">
                <a:latin typeface="Times New Roman"/>
                <a:cs typeface="Times New Roman"/>
              </a:rPr>
              <a:t>tendenza a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miracoli molti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che non lo </a:t>
            </a:r>
            <a:r>
              <a:rPr sz="1200" spc="-5" dirty="0">
                <a:latin typeface="Times New Roman"/>
                <a:cs typeface="Times New Roman"/>
              </a:rPr>
              <a:t>erano, </a:t>
            </a:r>
            <a:r>
              <a:rPr sz="1200" dirty="0">
                <a:latin typeface="Times New Roman"/>
                <a:cs typeface="Times New Roman"/>
              </a:rPr>
              <a:t>ma questo fu un autentico </a:t>
            </a:r>
            <a:r>
              <a:rPr sz="1200" spc="-5" dirty="0">
                <a:latin typeface="Times New Roman"/>
                <a:cs typeface="Times New Roman"/>
              </a:rPr>
              <a:t>ministero  soprannaturale.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caso, come 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insegnato, Micael </a:t>
            </a:r>
            <a:r>
              <a:rPr sz="1200" dirty="0">
                <a:latin typeface="Times New Roman"/>
                <a:cs typeface="Times New Roman"/>
              </a:rPr>
              <a:t>moltiplicò </a:t>
            </a:r>
            <a:r>
              <a:rPr sz="1200" spc="-5" dirty="0">
                <a:latin typeface="Times New Roman"/>
                <a:cs typeface="Times New Roman"/>
              </a:rPr>
              <a:t>gli elementi </a:t>
            </a:r>
            <a:r>
              <a:rPr sz="1200" dirty="0">
                <a:latin typeface="Times New Roman"/>
                <a:cs typeface="Times New Roman"/>
              </a:rPr>
              <a:t>nutritivi come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sempre,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salvo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l’eliminazione del fattore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vitale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L’episodio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dell’incoronazione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(1702.2) 152:3.1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nutrizione </a:t>
            </a:r>
            <a:r>
              <a:rPr sz="1200" spc="-5" dirty="0">
                <a:latin typeface="Times New Roman"/>
                <a:cs typeface="Times New Roman"/>
              </a:rPr>
              <a:t>dei cinquemila con energia </a:t>
            </a:r>
            <a:r>
              <a:rPr sz="1200" dirty="0">
                <a:latin typeface="Times New Roman"/>
                <a:cs typeface="Times New Roman"/>
              </a:rPr>
              <a:t>soprannaturale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casi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pietà umana </a:t>
            </a:r>
            <a:r>
              <a:rPr sz="1200" spc="-5" dirty="0">
                <a:latin typeface="Times New Roman"/>
                <a:cs typeface="Times New Roman"/>
              </a:rPr>
              <a:t>aggiunta al potere  creatore </a:t>
            </a:r>
            <a:r>
              <a:rPr sz="1200" dirty="0">
                <a:latin typeface="Times New Roman"/>
                <a:cs typeface="Times New Roman"/>
              </a:rPr>
              <a:t>ebbero come risultato ciò </a:t>
            </a:r>
            <a:r>
              <a:rPr sz="1200" spc="-5" dirty="0">
                <a:latin typeface="Times New Roman"/>
                <a:cs typeface="Times New Roman"/>
              </a:rPr>
              <a:t>che avvenne.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saziata, </a:t>
            </a:r>
            <a:r>
              <a:rPr sz="1200" dirty="0">
                <a:latin typeface="Times New Roman"/>
                <a:cs typeface="Times New Roman"/>
              </a:rPr>
              <a:t>e poiché la fama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subito  </a:t>
            </a:r>
            <a:r>
              <a:rPr sz="1200" spc="-5" dirty="0">
                <a:latin typeface="Times New Roman"/>
                <a:cs typeface="Times New Roman"/>
              </a:rPr>
              <a:t>aumentata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prodigio,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di proclamarlo re non </a:t>
            </a:r>
            <a:r>
              <a:rPr sz="1200" spc="-5" dirty="0">
                <a:latin typeface="Times New Roman"/>
                <a:cs typeface="Times New Roman"/>
              </a:rPr>
              <a:t>richiedeva </a:t>
            </a:r>
            <a:r>
              <a:rPr sz="1200" dirty="0">
                <a:latin typeface="Times New Roman"/>
                <a:cs typeface="Times New Roman"/>
              </a:rPr>
              <a:t>alcuna  </a:t>
            </a:r>
            <a:r>
              <a:rPr sz="1200" spc="-5" dirty="0">
                <a:latin typeface="Times New Roman"/>
                <a:cs typeface="Times New Roman"/>
              </a:rPr>
              <a:t>direzione personale. L’idea sembrò diffondersi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folla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contagio.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moltitudine a </a:t>
            </a:r>
            <a:r>
              <a:rPr sz="1200" spc="-5" dirty="0">
                <a:latin typeface="Times New Roman"/>
                <a:cs typeface="Times New Roman"/>
              </a:rPr>
              <a:t>questo  soddisfacimento </a:t>
            </a:r>
            <a:r>
              <a:rPr sz="1200" dirty="0">
                <a:latin typeface="Times New Roman"/>
                <a:cs typeface="Times New Roman"/>
              </a:rPr>
              <a:t>improvviso e </a:t>
            </a:r>
            <a:r>
              <a:rPr sz="1200" spc="-5" dirty="0">
                <a:latin typeface="Times New Roman"/>
                <a:cs typeface="Times New Roman"/>
              </a:rPr>
              <a:t>spettacolare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fisici fu profonda e </a:t>
            </a:r>
            <a:r>
              <a:rPr sz="1200" spc="-5" dirty="0">
                <a:latin typeface="Times New Roman"/>
                <a:cs typeface="Times New Roman"/>
              </a:rPr>
              <a:t>travolgente. Per </a:t>
            </a:r>
            <a:r>
              <a:rPr sz="1200" dirty="0">
                <a:latin typeface="Times New Roman"/>
                <a:cs typeface="Times New Roman"/>
              </a:rPr>
              <a:t>lungo tempo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insegnato agli  Ebrei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il figlio di </a:t>
            </a:r>
            <a:r>
              <a:rPr sz="1200" spc="-5" dirty="0">
                <a:latin typeface="Times New Roman"/>
                <a:cs typeface="Times New Roman"/>
              </a:rPr>
              <a:t>Davide, quando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venuto, avrebbe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nuovamente scorrere nel paese </a:t>
            </a:r>
            <a:r>
              <a:rPr sz="1200" dirty="0">
                <a:latin typeface="Times New Roman"/>
                <a:cs typeface="Times New Roman"/>
              </a:rPr>
              <a:t>latte e </a:t>
            </a:r>
            <a:r>
              <a:rPr sz="1200" spc="-5" dirty="0">
                <a:latin typeface="Times New Roman"/>
                <a:cs typeface="Times New Roman"/>
              </a:rPr>
              <a:t>miele,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donato loro come </a:t>
            </a:r>
            <a:r>
              <a:rPr sz="1200" dirty="0">
                <a:latin typeface="Times New Roman"/>
                <a:cs typeface="Times New Roman"/>
              </a:rPr>
              <a:t>la manna </a:t>
            </a:r>
            <a:r>
              <a:rPr sz="1200" spc="-5" dirty="0">
                <a:latin typeface="Times New Roman"/>
                <a:cs typeface="Times New Roman"/>
              </a:rPr>
              <a:t>del cielo si </a:t>
            </a:r>
            <a:r>
              <a:rPr sz="1200" dirty="0">
                <a:latin typeface="Times New Roman"/>
                <a:cs typeface="Times New Roman"/>
              </a:rPr>
              <a:t>pensava </a:t>
            </a:r>
            <a:r>
              <a:rPr sz="1200" spc="-5" dirty="0">
                <a:latin typeface="Times New Roman"/>
                <a:cs typeface="Times New Roman"/>
              </a:rPr>
              <a:t>fosse caduta sui loro antenati nel deserto. </a:t>
            </a:r>
            <a:r>
              <a:rPr sz="1200" dirty="0">
                <a:latin typeface="Times New Roman"/>
                <a:cs typeface="Times New Roman"/>
              </a:rPr>
              <a:t>E tutta </a:t>
            </a:r>
            <a:r>
              <a:rPr sz="1200" spc="-5" dirty="0">
                <a:latin typeface="Times New Roman"/>
                <a:cs typeface="Times New Roman"/>
              </a:rPr>
              <a:t>questa  aspettativa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realizzarsi ora proprio davanti ai loro occhi? Quando questa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affamata </a:t>
            </a:r>
            <a:r>
              <a:rPr sz="1200" dirty="0">
                <a:latin typeface="Times New Roman"/>
                <a:cs typeface="Times New Roman"/>
              </a:rPr>
              <a:t>e denutrita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finito di  rimpinzarsi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miracoloso, ci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sola reazione </a:t>
            </a:r>
            <a:r>
              <a:rPr sz="1200" spc="-5" dirty="0">
                <a:latin typeface="Times New Roman"/>
                <a:cs typeface="Times New Roman"/>
              </a:rPr>
              <a:t>unanime: “Ecco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re.”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d’Israele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compiva prodigi  era giunto. Agli occhi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persone semplici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nutrire comportava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regnare. Non 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meravigliarsi,  quindi,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moltitudine, </a:t>
            </a:r>
            <a:r>
              <a:rPr sz="1200" dirty="0">
                <a:latin typeface="Times New Roman"/>
                <a:cs typeface="Times New Roman"/>
              </a:rPr>
              <a:t>quando ebbe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mangiare, si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alzata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sol </a:t>
            </a:r>
            <a:r>
              <a:rPr sz="1200" dirty="0">
                <a:latin typeface="Times New Roman"/>
                <a:cs typeface="Times New Roman"/>
              </a:rPr>
              <a:t>uomo e </a:t>
            </a:r>
            <a:r>
              <a:rPr sz="1200" spc="-5" dirty="0">
                <a:latin typeface="Times New Roman"/>
                <a:cs typeface="Times New Roman"/>
              </a:rPr>
              <a:t>abbia gridato: “Facciamolo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re!”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451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(1702.3) 152:3.2 </a:t>
            </a:r>
            <a:r>
              <a:rPr sz="1200" spc="-5" dirty="0">
                <a:latin typeface="Times New Roman"/>
                <a:cs typeface="Times New Roman"/>
              </a:rPr>
              <a:t>Questo forte clamore entusiasmò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quegli apostoli che conservavano ancora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Gesù affermare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diritto a </a:t>
            </a:r>
            <a:r>
              <a:rPr sz="1200" spc="-5" dirty="0">
                <a:latin typeface="Times New Roman"/>
                <a:cs typeface="Times New Roman"/>
              </a:rPr>
              <a:t>regnare.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false speranze non </a:t>
            </a:r>
            <a:r>
              <a:rPr sz="1200" spc="-5" dirty="0">
                <a:latin typeface="Times New Roman"/>
                <a:cs typeface="Times New Roman"/>
              </a:rPr>
              <a:t>sarebbero vissute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lungo. Questo forte </a:t>
            </a:r>
            <a:r>
              <a:rPr sz="1200" dirty="0">
                <a:latin typeface="Times New Roman"/>
                <a:cs typeface="Times New Roman"/>
              </a:rPr>
              <a:t>clamore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aveva  appena cessato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ripercuotersi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rocce </a:t>
            </a:r>
            <a:r>
              <a:rPr sz="1200" dirty="0">
                <a:latin typeface="Times New Roman"/>
                <a:cs typeface="Times New Roman"/>
              </a:rPr>
              <a:t>vicine che </a:t>
            </a:r>
            <a:r>
              <a:rPr sz="1200" spc="-5" dirty="0">
                <a:latin typeface="Times New Roman"/>
                <a:cs typeface="Times New Roman"/>
              </a:rPr>
              <a:t>Gesù salì </a:t>
            </a:r>
            <a:r>
              <a:rPr sz="1200" dirty="0">
                <a:latin typeface="Times New Roman"/>
                <a:cs typeface="Times New Roman"/>
              </a:rPr>
              <a:t>su un’enorme </a:t>
            </a:r>
            <a:r>
              <a:rPr sz="1200" spc="-5" dirty="0">
                <a:latin typeface="Times New Roman"/>
                <a:cs typeface="Times New Roman"/>
              </a:rPr>
              <a:t>pietra e, alzata </a:t>
            </a:r>
            <a:r>
              <a:rPr sz="1200" dirty="0">
                <a:latin typeface="Times New Roman"/>
                <a:cs typeface="Times New Roman"/>
              </a:rPr>
              <a:t>la mano </a:t>
            </a:r>
            <a:r>
              <a:rPr sz="1200" spc="-5" dirty="0">
                <a:latin typeface="Times New Roman"/>
                <a:cs typeface="Times New Roman"/>
              </a:rPr>
              <a:t>destra per attirare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63500" marR="920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attenzione,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“Figli </a:t>
            </a:r>
            <a:r>
              <a:rPr sz="1200" dirty="0">
                <a:latin typeface="Times New Roman"/>
                <a:cs typeface="Times New Roman"/>
              </a:rPr>
              <a:t>miei, voi </a:t>
            </a:r>
            <a:r>
              <a:rPr sz="1200" spc="-5" dirty="0">
                <a:latin typeface="Times New Roman"/>
                <a:cs typeface="Times New Roman"/>
              </a:rPr>
              <a:t>avete delle </a:t>
            </a:r>
            <a:r>
              <a:rPr sz="1200" dirty="0">
                <a:latin typeface="Times New Roman"/>
                <a:cs typeface="Times New Roman"/>
              </a:rPr>
              <a:t>buone intenzioni, ma </a:t>
            </a:r>
            <a:r>
              <a:rPr sz="1200" spc="-5" dirty="0">
                <a:latin typeface="Times New Roman"/>
                <a:cs typeface="Times New Roman"/>
              </a:rPr>
              <a:t>siete poco avveduti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rivolti alla materialità.” </a:t>
            </a:r>
            <a:r>
              <a:rPr sz="1200" dirty="0">
                <a:latin typeface="Times New Roman"/>
                <a:cs typeface="Times New Roman"/>
              </a:rPr>
              <a:t>Ci fu una breve  </a:t>
            </a:r>
            <a:r>
              <a:rPr sz="1200" spc="-5" dirty="0">
                <a:latin typeface="Times New Roman"/>
                <a:cs typeface="Times New Roman"/>
              </a:rPr>
              <a:t>pausa; questo vigoroso </a:t>
            </a:r>
            <a:r>
              <a:rPr sz="1200" dirty="0">
                <a:latin typeface="Times New Roman"/>
                <a:cs typeface="Times New Roman"/>
              </a:rPr>
              <a:t>Galileo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là in </a:t>
            </a:r>
            <a:r>
              <a:rPr sz="1200" spc="-5" dirty="0">
                <a:latin typeface="Times New Roman"/>
                <a:cs typeface="Times New Roman"/>
              </a:rPr>
              <a:t>atteggiamento maestoso nell’incantevole splendore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tramonto orientale. Egli  sembrava </a:t>
            </a:r>
            <a:r>
              <a:rPr sz="1200" dirty="0">
                <a:latin typeface="Times New Roman"/>
                <a:cs typeface="Times New Roman"/>
              </a:rPr>
              <a:t>in tutto un re </a:t>
            </a:r>
            <a:r>
              <a:rPr sz="1200" spc="-5" dirty="0">
                <a:latin typeface="Times New Roman"/>
                <a:cs typeface="Times New Roman"/>
              </a:rPr>
              <a:t>mentre proseguiva </a:t>
            </a:r>
            <a:r>
              <a:rPr sz="1200" dirty="0">
                <a:latin typeface="Times New Roman"/>
                <a:cs typeface="Times New Roman"/>
              </a:rPr>
              <a:t>a dire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trepidante: “Voi vorreste </a:t>
            </a:r>
            <a:r>
              <a:rPr sz="1200" dirty="0">
                <a:latin typeface="Times New Roman"/>
                <a:cs typeface="Times New Roman"/>
              </a:rPr>
              <a:t>farmi </a:t>
            </a:r>
            <a:r>
              <a:rPr sz="1200" spc="-5" dirty="0">
                <a:latin typeface="Times New Roman"/>
                <a:cs typeface="Times New Roman"/>
              </a:rPr>
              <a:t>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le vostre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anime</a:t>
            </a:r>
            <a:endParaRPr sz="1200">
              <a:latin typeface="Times New Roman"/>
              <a:cs typeface="Times New Roman"/>
            </a:endParaRPr>
          </a:p>
          <a:p>
            <a:pPr marL="63500" marR="6921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illuminate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verità, ma perché i vostri </a:t>
            </a:r>
            <a:r>
              <a:rPr sz="1200" spc="-5" dirty="0">
                <a:latin typeface="Times New Roman"/>
                <a:cs typeface="Times New Roman"/>
              </a:rPr>
              <a:t>stomaci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riempiti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pane. </a:t>
            </a:r>
            <a:r>
              <a:rPr sz="1200" dirty="0">
                <a:latin typeface="Times New Roman"/>
                <a:cs typeface="Times New Roman"/>
              </a:rPr>
              <a:t>Quante volte vi ho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il mio 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 questo </a:t>
            </a:r>
            <a:r>
              <a:rPr sz="1200" spc="-5" dirty="0">
                <a:latin typeface="Times New Roman"/>
                <a:cs typeface="Times New Roman"/>
              </a:rPr>
              <a:t>mondo?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che noi </a:t>
            </a:r>
            <a:r>
              <a:rPr sz="1200" spc="-5" dirty="0">
                <a:latin typeface="Times New Roman"/>
                <a:cs typeface="Times New Roman"/>
              </a:rPr>
              <a:t>proclamiamo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spirituale e nessuno la </a:t>
            </a:r>
            <a:r>
              <a:rPr sz="1200" spc="-5" dirty="0">
                <a:latin typeface="Times New Roman"/>
                <a:cs typeface="Times New Roman"/>
              </a:rPr>
              <a:t>governa </a:t>
            </a:r>
            <a:r>
              <a:rPr sz="1200" dirty="0">
                <a:latin typeface="Times New Roman"/>
                <a:cs typeface="Times New Roman"/>
              </a:rPr>
              <a:t>seduto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63500" marR="128905">
              <a:lnSpc>
                <a:spcPts val="137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dirty="0">
                <a:latin typeface="Times New Roman"/>
                <a:cs typeface="Times New Roman"/>
              </a:rPr>
              <a:t>Mio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è il </a:t>
            </a:r>
            <a:r>
              <a:rPr sz="1200" spc="-5" dirty="0">
                <a:latin typeface="Times New Roman"/>
                <a:cs typeface="Times New Roman"/>
              </a:rPr>
              <a:t>Sovrano infinitamente saggio ed onnipotente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fraternità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Ho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rivelarvi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degli </a:t>
            </a:r>
            <a:r>
              <a:rPr sz="1200" dirty="0">
                <a:latin typeface="Times New Roman"/>
                <a:cs typeface="Times New Roman"/>
              </a:rPr>
              <a:t>spiriti al punto </a:t>
            </a:r>
            <a:r>
              <a:rPr sz="1200" spc="-5" dirty="0">
                <a:latin typeface="Times New Roman"/>
                <a:cs typeface="Times New Roman"/>
              </a:rPr>
              <a:t>che vorreste </a:t>
            </a:r>
            <a:r>
              <a:rPr sz="1200" dirty="0">
                <a:latin typeface="Times New Roman"/>
                <a:cs typeface="Times New Roman"/>
              </a:rPr>
              <a:t>fare un re di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incarnato!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Ora</a:t>
            </a:r>
            <a:endParaRPr sz="1200">
              <a:latin typeface="Times New Roman"/>
              <a:cs typeface="Times New Roman"/>
            </a:endParaRPr>
          </a:p>
          <a:p>
            <a:pPr marL="63500" marR="3479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ritornate </a:t>
            </a:r>
            <a:r>
              <a:rPr sz="1200" dirty="0">
                <a:latin typeface="Times New Roman"/>
                <a:cs typeface="Times New Roman"/>
              </a:rPr>
              <a:t>tutti alle vostre </a:t>
            </a:r>
            <a:r>
              <a:rPr sz="1200" spc="-5" dirty="0">
                <a:latin typeface="Times New Roman"/>
                <a:cs typeface="Times New Roman"/>
              </a:rPr>
              <a:t>case. Se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re, 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luci </a:t>
            </a:r>
            <a:r>
              <a:rPr sz="1200" spc="-5" dirty="0">
                <a:latin typeface="Times New Roman"/>
                <a:cs typeface="Times New Roman"/>
              </a:rPr>
              <a:t>sia incoronato </a:t>
            </a:r>
            <a:r>
              <a:rPr sz="1200" dirty="0">
                <a:latin typeface="Times New Roman"/>
                <a:cs typeface="Times New Roman"/>
              </a:rPr>
              <a:t>nel cuore di ciascuno di voi come  </a:t>
            </a:r>
            <a:r>
              <a:rPr sz="1200" spc="-5" dirty="0">
                <a:latin typeface="Times New Roman"/>
                <a:cs typeface="Times New Roman"/>
              </a:rPr>
              <a:t>Sovrano spirituale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6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(1702.4) 152:3.3 </a:t>
            </a:r>
            <a:r>
              <a:rPr sz="1200" spc="-5" dirty="0">
                <a:latin typeface="Times New Roman"/>
                <a:cs typeface="Times New Roman"/>
              </a:rPr>
              <a:t>Queste 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congedarono </a:t>
            </a:r>
            <a:r>
              <a:rPr sz="1200" dirty="0">
                <a:latin typeface="Times New Roman"/>
                <a:cs typeface="Times New Roman"/>
              </a:rPr>
              <a:t>la moltitudine </a:t>
            </a:r>
            <a:r>
              <a:rPr sz="1200" spc="-5" dirty="0">
                <a:latin typeface="Times New Roman"/>
                <a:cs typeface="Times New Roman"/>
              </a:rPr>
              <a:t>disorientata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scoraggiata.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coloro che avevano creduto </a:t>
            </a:r>
            <a:r>
              <a:rPr sz="1200" dirty="0">
                <a:latin typeface="Times New Roman"/>
                <a:cs typeface="Times New Roman"/>
              </a:rPr>
              <a:t>in lui  </a:t>
            </a:r>
            <a:r>
              <a:rPr sz="1200" spc="-5" dirty="0">
                <a:latin typeface="Times New Roman"/>
                <a:cs typeface="Times New Roman"/>
              </a:rPr>
              <a:t>fecero marcia indietro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cessarono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di seguirlo.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parole; essi stavano </a:t>
            </a:r>
            <a:r>
              <a:rPr sz="1200" dirty="0">
                <a:latin typeface="Times New Roman"/>
                <a:cs typeface="Times New Roman"/>
              </a:rPr>
              <a:t>riuniti in </a:t>
            </a:r>
            <a:r>
              <a:rPr sz="1200" spc="-5" dirty="0">
                <a:latin typeface="Times New Roman"/>
                <a:cs typeface="Times New Roman"/>
              </a:rPr>
              <a:t>silenzio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cesti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resti </a:t>
            </a:r>
            <a:r>
              <a:rPr sz="1200" dirty="0">
                <a:latin typeface="Times New Roman"/>
                <a:cs typeface="Times New Roman"/>
              </a:rPr>
              <a:t>del cibo; solo il </a:t>
            </a:r>
            <a:r>
              <a:rPr sz="1200" spc="-5" dirty="0">
                <a:latin typeface="Times New Roman"/>
                <a:cs typeface="Times New Roman"/>
              </a:rPr>
              <a:t>ragazzo tuttofare,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Marco, disse: “Ed egli </a:t>
            </a:r>
            <a:r>
              <a:rPr sz="1200" dirty="0">
                <a:latin typeface="Times New Roman"/>
                <a:cs typeface="Times New Roman"/>
              </a:rPr>
              <a:t>ha rifiutato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nostro re.” Prima di 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 solo per le colline, </a:t>
            </a:r>
            <a:r>
              <a:rPr sz="1200" spc="-5" dirty="0">
                <a:latin typeface="Times New Roman"/>
                <a:cs typeface="Times New Roman"/>
              </a:rPr>
              <a:t>Gesù si girò verso 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“Riporta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prega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loro,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per tuo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Simon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Pietro.”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visione notturna di Simon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Pietro</a:t>
            </a:r>
            <a:endParaRPr sz="1600">
              <a:latin typeface="Times New Roman"/>
              <a:cs typeface="Times New Roman"/>
            </a:endParaRPr>
          </a:p>
          <a:p>
            <a:pPr marL="63500" marR="27495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(1703.1) 152:4.1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apostoli, senza il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mandati </a:t>
            </a:r>
            <a:r>
              <a:rPr sz="1200" dirty="0">
                <a:latin typeface="Times New Roman"/>
                <a:cs typeface="Times New Roman"/>
              </a:rPr>
              <a:t>via da soli — </a:t>
            </a:r>
            <a:r>
              <a:rPr sz="1200" spc="-5" dirty="0">
                <a:latin typeface="Times New Roman"/>
                <a:cs typeface="Times New Roman"/>
              </a:rPr>
              <a:t>salirono sul </a:t>
            </a:r>
            <a:r>
              <a:rPr sz="1200" dirty="0">
                <a:latin typeface="Times New Roman"/>
                <a:cs typeface="Times New Roman"/>
              </a:rPr>
              <a:t>battello 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remare </a:t>
            </a:r>
            <a:r>
              <a:rPr sz="1200" dirty="0">
                <a:latin typeface="Times New Roman"/>
                <a:cs typeface="Times New Roman"/>
              </a:rPr>
              <a:t>in silenzio  </a:t>
            </a:r>
            <a:r>
              <a:rPr sz="1200" spc="-5" dirty="0">
                <a:latin typeface="Times New Roman"/>
                <a:cs typeface="Times New Roman"/>
              </a:rPr>
              <a:t>verso Betsaida, </a:t>
            </a:r>
            <a:r>
              <a:rPr sz="1200" dirty="0">
                <a:latin typeface="Times New Roman"/>
                <a:cs typeface="Times New Roman"/>
              </a:rPr>
              <a:t>posta sulla </a:t>
            </a:r>
            <a:r>
              <a:rPr sz="1200" spc="-5" dirty="0">
                <a:latin typeface="Times New Roman"/>
                <a:cs typeface="Times New Roman"/>
              </a:rPr>
              <a:t>riva occidentale </a:t>
            </a:r>
            <a:r>
              <a:rPr sz="1200" dirty="0">
                <a:latin typeface="Times New Roman"/>
                <a:cs typeface="Times New Roman"/>
              </a:rPr>
              <a:t>del lago.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dodici era </a:t>
            </a:r>
            <a:r>
              <a:rPr sz="1200" spc="-5" dirty="0">
                <a:latin typeface="Times New Roman"/>
                <a:cs typeface="Times New Roman"/>
              </a:rPr>
              <a:t>così depresso </a:t>
            </a:r>
            <a:r>
              <a:rPr sz="1200" dirty="0">
                <a:latin typeface="Times New Roman"/>
                <a:cs typeface="Times New Roman"/>
              </a:rPr>
              <a:t>ed abbattuto come Simon Pietro.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838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pronunciata </a:t>
            </a:r>
            <a:r>
              <a:rPr sz="1200" dirty="0">
                <a:latin typeface="Times New Roman"/>
                <a:cs typeface="Times New Roman"/>
              </a:rPr>
              <a:t>a malapena </a:t>
            </a:r>
            <a:r>
              <a:rPr sz="1200" spc="-5" dirty="0">
                <a:latin typeface="Times New Roman"/>
                <a:cs typeface="Times New Roman"/>
              </a:rPr>
              <a:t>qualche parola; essi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pensando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Maestro da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colline. </a:t>
            </a:r>
            <a:r>
              <a:rPr sz="1200" spc="-10" dirty="0">
                <a:latin typeface="Times New Roman"/>
                <a:cs typeface="Times New Roman"/>
              </a:rPr>
              <a:t>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abbandonati?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precedenza egli </a:t>
            </a:r>
            <a:r>
              <a:rPr sz="1200" dirty="0">
                <a:latin typeface="Times New Roman"/>
                <a:cs typeface="Times New Roman"/>
              </a:rPr>
              <a:t>non li aveva mai </a:t>
            </a:r>
            <a:r>
              <a:rPr sz="1200" spc="-5" dirty="0">
                <a:latin typeface="Times New Roman"/>
                <a:cs typeface="Times New Roman"/>
              </a:rPr>
              <a:t>mandati </a:t>
            </a:r>
            <a:r>
              <a:rPr sz="1200" dirty="0">
                <a:latin typeface="Times New Roman"/>
                <a:cs typeface="Times New Roman"/>
              </a:rPr>
              <a:t>via tutti e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con </a:t>
            </a:r>
            <a:r>
              <a:rPr sz="1200" dirty="0">
                <a:latin typeface="Times New Roman"/>
                <a:cs typeface="Times New Roman"/>
              </a:rPr>
              <a:t>loro. 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significare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ciò?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(1703.2) 152:4.2 </a:t>
            </a:r>
            <a:r>
              <a:rPr sz="1200" spc="-5" dirty="0">
                <a:latin typeface="Times New Roman"/>
                <a:cs typeface="Times New Roman"/>
              </a:rPr>
              <a:t>L’oscurità scese su </a:t>
            </a:r>
            <a:r>
              <a:rPr sz="1200" dirty="0">
                <a:latin typeface="Times New Roman"/>
                <a:cs typeface="Times New Roman"/>
              </a:rPr>
              <a:t>di loro, </a:t>
            </a:r>
            <a:r>
              <a:rPr sz="1200" spc="-5" dirty="0">
                <a:latin typeface="Times New Roman"/>
                <a:cs typeface="Times New Roman"/>
              </a:rPr>
              <a:t>perché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alzato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vento contrario </a:t>
            </a:r>
            <a:r>
              <a:rPr sz="1200" spc="-5" dirty="0">
                <a:latin typeface="Times New Roman"/>
                <a:cs typeface="Times New Roman"/>
              </a:rPr>
              <a:t>che rendeva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impossibile avanzare. Mentre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ore dell’oscurità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remare faticoso passavano,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 sentì stanco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cadde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spossatezza </a:t>
            </a:r>
            <a:r>
              <a:rPr sz="1200" dirty="0">
                <a:latin typeface="Times New Roman"/>
                <a:cs typeface="Times New Roman"/>
              </a:rPr>
              <a:t>in un sonno </a:t>
            </a:r>
            <a:r>
              <a:rPr sz="1200" spc="-5" dirty="0">
                <a:latin typeface="Times New Roman"/>
                <a:cs typeface="Times New Roman"/>
              </a:rPr>
              <a:t>profondo. Andrea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stesero sul </a:t>
            </a:r>
            <a:r>
              <a:rPr sz="1200" dirty="0">
                <a:latin typeface="Times New Roman"/>
                <a:cs typeface="Times New Roman"/>
              </a:rPr>
              <a:t>sedile imbottito a poppa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battello. Mentre </a:t>
            </a:r>
            <a:r>
              <a:rPr sz="1200" spc="-5" dirty="0">
                <a:latin typeface="Times New Roman"/>
                <a:cs typeface="Times New Roman"/>
              </a:rPr>
              <a:t>gli altri apostoli lottavano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vento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onde,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fece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sogno; </a:t>
            </a:r>
            <a:r>
              <a:rPr sz="1200" dirty="0">
                <a:latin typeface="Times New Roman"/>
                <a:cs typeface="Times New Roman"/>
              </a:rPr>
              <a:t>ebbe una visione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verso di loro </a:t>
            </a:r>
            <a:r>
              <a:rPr sz="1200" spc="-5" dirty="0">
                <a:latin typeface="Times New Roman"/>
                <a:cs typeface="Times New Roman"/>
              </a:rPr>
              <a:t>camminando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mare.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sembrò </a:t>
            </a:r>
            <a:r>
              <a:rPr sz="1200" dirty="0">
                <a:latin typeface="Times New Roman"/>
                <a:cs typeface="Times New Roman"/>
              </a:rPr>
              <a:t>procedere oltre il  </a:t>
            </a:r>
            <a:r>
              <a:rPr sz="1200" spc="-5" dirty="0">
                <a:latin typeface="Times New Roman"/>
                <a:cs typeface="Times New Roman"/>
              </a:rPr>
              <a:t>battello,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gridò: “Salvaci, Maestro, salvaci.”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trovavano </a:t>
            </a:r>
            <a:r>
              <a:rPr sz="1200" dirty="0">
                <a:latin typeface="Times New Roman"/>
                <a:cs typeface="Times New Roman"/>
              </a:rPr>
              <a:t>a poppa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battello lo udirono </a:t>
            </a:r>
            <a:r>
              <a:rPr sz="1200" spc="-5" dirty="0">
                <a:latin typeface="Times New Roman"/>
                <a:cs typeface="Times New Roman"/>
              </a:rPr>
              <a:t>pronunciare </a:t>
            </a:r>
            <a:r>
              <a:rPr sz="1200" dirty="0">
                <a:latin typeface="Times New Roman"/>
                <a:cs typeface="Times New Roman"/>
              </a:rPr>
              <a:t>alcune di  </a:t>
            </a:r>
            <a:r>
              <a:rPr sz="1200" spc="-5" dirty="0">
                <a:latin typeface="Times New Roman"/>
                <a:cs typeface="Times New Roman"/>
              </a:rPr>
              <a:t>queste parole.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questa apparizione </a:t>
            </a:r>
            <a:r>
              <a:rPr sz="1200" dirty="0">
                <a:latin typeface="Times New Roman"/>
                <a:cs typeface="Times New Roman"/>
              </a:rPr>
              <a:t>notturna </a:t>
            </a:r>
            <a:r>
              <a:rPr sz="1200" spc="-5" dirty="0">
                <a:latin typeface="Times New Roman"/>
                <a:cs typeface="Times New Roman"/>
              </a:rPr>
              <a:t>continuava nella </a:t>
            </a:r>
            <a:r>
              <a:rPr sz="1200" dirty="0">
                <a:latin typeface="Times New Roman"/>
                <a:cs typeface="Times New Roman"/>
              </a:rPr>
              <a:t>mente di Pietro, </a:t>
            </a:r>
            <a:r>
              <a:rPr sz="1200" spc="-5" dirty="0">
                <a:latin typeface="Times New Roman"/>
                <a:cs typeface="Times New Roman"/>
              </a:rPr>
              <a:t>sognò che </a:t>
            </a:r>
            <a:r>
              <a:rPr sz="1200" dirty="0">
                <a:latin typeface="Times New Roman"/>
                <a:cs typeface="Times New Roman"/>
              </a:rPr>
              <a:t>udiva </a:t>
            </a:r>
            <a:r>
              <a:rPr sz="1200" spc="-5" dirty="0">
                <a:latin typeface="Times New Roman"/>
                <a:cs typeface="Times New Roman"/>
              </a:rPr>
              <a:t>Gesù dire: “Abbiate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coraggio,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io, non </a:t>
            </a:r>
            <a:r>
              <a:rPr sz="1200" spc="-5" dirty="0">
                <a:latin typeface="Times New Roman"/>
                <a:cs typeface="Times New Roman"/>
              </a:rPr>
              <a:t>temete.” </a:t>
            </a:r>
            <a:r>
              <a:rPr sz="1200" dirty="0">
                <a:latin typeface="Times New Roman"/>
                <a:cs typeface="Times New Roman"/>
              </a:rPr>
              <a:t>Ciò fu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balsamo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Galaad sull’anima </a:t>
            </a:r>
            <a:r>
              <a:rPr sz="1200" dirty="0">
                <a:latin typeface="Times New Roman"/>
                <a:cs typeface="Times New Roman"/>
              </a:rPr>
              <a:t>turbata di Pietro; </a:t>
            </a:r>
            <a:r>
              <a:rPr sz="1200" spc="-5" dirty="0">
                <a:latin typeface="Times New Roman"/>
                <a:cs typeface="Times New Roman"/>
              </a:rPr>
              <a:t>questo placò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spirito agitato, </a:t>
            </a:r>
            <a:r>
              <a:rPr sz="1200" dirty="0">
                <a:latin typeface="Times New Roman"/>
                <a:cs typeface="Times New Roman"/>
              </a:rPr>
              <a:t>cosicché </a:t>
            </a:r>
            <a:r>
              <a:rPr sz="1200" spc="-5" dirty="0">
                <a:latin typeface="Times New Roman"/>
                <a:cs typeface="Times New Roman"/>
              </a:rPr>
              <a:t>(nel  suo sogno) egli gridò al Maestro: “Signore, se </a:t>
            </a:r>
            <a:r>
              <a:rPr sz="1200" dirty="0">
                <a:latin typeface="Times New Roman"/>
                <a:cs typeface="Times New Roman"/>
              </a:rPr>
              <a:t>sei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tu, </a:t>
            </a:r>
            <a:r>
              <a:rPr sz="1200" spc="-5" dirty="0">
                <a:latin typeface="Times New Roman"/>
                <a:cs typeface="Times New Roman"/>
              </a:rPr>
              <a:t>invitami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camminare con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sull’acqua.”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Pietro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mise a </a:t>
            </a:r>
            <a:r>
              <a:rPr sz="1200" spc="-5" dirty="0">
                <a:latin typeface="Times New Roman"/>
                <a:cs typeface="Times New Roman"/>
              </a:rPr>
              <a:t>camminare sull’acqua, </a:t>
            </a:r>
            <a:r>
              <a:rPr sz="1200" dirty="0">
                <a:latin typeface="Times New Roman"/>
                <a:cs typeface="Times New Roman"/>
              </a:rPr>
              <a:t>le onde impetuose lo </a:t>
            </a:r>
            <a:r>
              <a:rPr sz="1200" spc="-5" dirty="0">
                <a:latin typeface="Times New Roman"/>
                <a:cs typeface="Times New Roman"/>
              </a:rPr>
              <a:t>atterrirono, </a:t>
            </a:r>
            <a:r>
              <a:rPr sz="1200" dirty="0">
                <a:latin typeface="Times New Roman"/>
                <a:cs typeface="Times New Roman"/>
              </a:rPr>
              <a:t>e poiché stava </a:t>
            </a:r>
            <a:r>
              <a:rPr sz="1200" spc="-5" dirty="0">
                <a:latin typeface="Times New Roman"/>
                <a:cs typeface="Times New Roman"/>
              </a:rPr>
              <a:t>per affondare, gridò: “Signore, salvami!” </a:t>
            </a:r>
            <a:r>
              <a:rPr sz="1200" dirty="0">
                <a:latin typeface="Times New Roman"/>
                <a:cs typeface="Times New Roman"/>
              </a:rPr>
              <a:t>E molti 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lo udirono </a:t>
            </a:r>
            <a:r>
              <a:rPr sz="1200" spc="-5" dirty="0">
                <a:latin typeface="Times New Roman"/>
                <a:cs typeface="Times New Roman"/>
              </a:rPr>
              <a:t>lanciare </a:t>
            </a:r>
            <a:r>
              <a:rPr sz="1200" dirty="0">
                <a:latin typeface="Times New Roman"/>
                <a:cs typeface="Times New Roman"/>
              </a:rPr>
              <a:t>questo grido. Poi </a:t>
            </a:r>
            <a:r>
              <a:rPr sz="1200" spc="-5" dirty="0">
                <a:latin typeface="Times New Roman"/>
                <a:cs typeface="Times New Roman"/>
              </a:rPr>
              <a:t>Pietro sognò che Gesù </a:t>
            </a:r>
            <a:r>
              <a:rPr sz="1200" dirty="0">
                <a:latin typeface="Times New Roman"/>
                <a:cs typeface="Times New Roman"/>
              </a:rPr>
              <a:t>veniva in </a:t>
            </a:r>
            <a:r>
              <a:rPr sz="1200" spc="-5" dirty="0">
                <a:latin typeface="Times New Roman"/>
                <a:cs typeface="Times New Roman"/>
              </a:rPr>
              <a:t>suo soccorso, </a:t>
            </a:r>
            <a:r>
              <a:rPr sz="1200" dirty="0">
                <a:latin typeface="Times New Roman"/>
                <a:cs typeface="Times New Roman"/>
              </a:rPr>
              <a:t>e tendendo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lo afferrava e  lo </a:t>
            </a:r>
            <a:r>
              <a:rPr sz="1200" spc="-5" dirty="0">
                <a:latin typeface="Times New Roman"/>
                <a:cs typeface="Times New Roman"/>
              </a:rPr>
              <a:t>sollevava dicendo: “O, </a:t>
            </a:r>
            <a:r>
              <a:rPr sz="1200" dirty="0">
                <a:latin typeface="Times New Roman"/>
                <a:cs typeface="Times New Roman"/>
              </a:rPr>
              <a:t>tu di </a:t>
            </a:r>
            <a:r>
              <a:rPr sz="1200" spc="-5" dirty="0">
                <a:latin typeface="Times New Roman"/>
                <a:cs typeface="Times New Roman"/>
              </a:rPr>
              <a:t>poca fede, </a:t>
            </a:r>
            <a:r>
              <a:rPr sz="1200" dirty="0">
                <a:latin typeface="Times New Roman"/>
                <a:cs typeface="Times New Roman"/>
              </a:rPr>
              <a:t>perché hai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dubitato?”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19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(1703.3) 152:4.3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sogno,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dal sedile su cui </a:t>
            </a:r>
            <a:r>
              <a:rPr sz="1200" dirty="0">
                <a:latin typeface="Times New Roman"/>
                <a:cs typeface="Times New Roman"/>
              </a:rPr>
              <a:t>dormiva e </a:t>
            </a:r>
            <a:r>
              <a:rPr sz="1200" spc="-5" dirty="0">
                <a:latin typeface="Times New Roman"/>
                <a:cs typeface="Times New Roman"/>
              </a:rPr>
              <a:t>andò veramente fuori </a:t>
            </a:r>
            <a:r>
              <a:rPr sz="1200" dirty="0">
                <a:latin typeface="Times New Roman"/>
                <a:cs typeface="Times New Roman"/>
              </a:rPr>
              <a:t>bordo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acqua.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si svegliò dal suo sogno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dirty="0">
                <a:latin typeface="Times New Roman"/>
                <a:cs typeface="Times New Roman"/>
              </a:rPr>
              <a:t>Giacomo e Giovanni lo </a:t>
            </a:r>
            <a:r>
              <a:rPr sz="1200" spc="-5" dirty="0">
                <a:latin typeface="Times New Roman"/>
                <a:cs typeface="Times New Roman"/>
              </a:rPr>
              <a:t>afferravano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tiravano fuori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19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(1703.4) 152:4.4 </a:t>
            </a:r>
            <a:r>
              <a:rPr sz="1200" spc="-5" dirty="0">
                <a:latin typeface="Times New Roman"/>
                <a:cs typeface="Times New Roman"/>
              </a:rPr>
              <a:t>Per Pietro questa esperienza fu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reale. Egli credette sinceramente che Gesù fosse venuto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loro quella </a:t>
            </a:r>
            <a:r>
              <a:rPr sz="1200" dirty="0">
                <a:latin typeface="Times New Roman"/>
                <a:cs typeface="Times New Roman"/>
              </a:rPr>
              <a:t>notte.  </a:t>
            </a:r>
            <a:r>
              <a:rPr sz="1200" spc="-5" dirty="0">
                <a:latin typeface="Times New Roman"/>
                <a:cs typeface="Times New Roman"/>
              </a:rPr>
              <a:t>Egli convinse </a:t>
            </a:r>
            <a:r>
              <a:rPr sz="1200" dirty="0">
                <a:latin typeface="Times New Roman"/>
                <a:cs typeface="Times New Roman"/>
              </a:rPr>
              <a:t>solo parzialmente </a:t>
            </a:r>
            <a:r>
              <a:rPr sz="1200" spc="-5" dirty="0">
                <a:latin typeface="Times New Roman"/>
                <a:cs typeface="Times New Roman"/>
              </a:rPr>
              <a:t>Giovanni Marco, cosa che </a:t>
            </a:r>
            <a:r>
              <a:rPr sz="1200" dirty="0">
                <a:latin typeface="Times New Roman"/>
                <a:cs typeface="Times New Roman"/>
              </a:rPr>
              <a:t>spiega </a:t>
            </a:r>
            <a:r>
              <a:rPr sz="1200" spc="-5" dirty="0">
                <a:latin typeface="Times New Roman"/>
                <a:cs typeface="Times New Roman"/>
              </a:rPr>
              <a:t>perché Marco lasciò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storia </a:t>
            </a:r>
            <a:r>
              <a:rPr sz="1200" spc="-5" dirty="0">
                <a:latin typeface="Times New Roman"/>
                <a:cs typeface="Times New Roman"/>
              </a:rPr>
              <a:t>fuori dal suo racconto.  Luca,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medico,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fece delle ricerche approfondite su queste materie, </a:t>
            </a:r>
            <a:r>
              <a:rPr sz="1200" dirty="0">
                <a:latin typeface="Times New Roman"/>
                <a:cs typeface="Times New Roman"/>
              </a:rPr>
              <a:t>concluse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l’episodio fu una visione di Pietro e </a:t>
            </a:r>
            <a:r>
              <a:rPr sz="1200" spc="5" dirty="0">
                <a:latin typeface="Times New Roman"/>
                <a:cs typeface="Times New Roman"/>
              </a:rPr>
              <a:t>rifiutò 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d’includere questa storia nella preparazione della sua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narrazione.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6575" cy="24892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(1354.2) 122:10.3 </a:t>
            </a:r>
            <a:r>
              <a:rPr sz="1200" spc="-5" dirty="0">
                <a:latin typeface="Times New Roman"/>
                <a:cs typeface="Times New Roman"/>
              </a:rPr>
              <a:t>Quando, </a:t>
            </a:r>
            <a:r>
              <a:rPr sz="1200" dirty="0">
                <a:latin typeface="Times New Roman"/>
                <a:cs typeface="Times New Roman"/>
              </a:rPr>
              <a:t>dopo più di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ricerche, </a:t>
            </a:r>
            <a:r>
              <a:rPr sz="1200" dirty="0">
                <a:latin typeface="Times New Roman"/>
                <a:cs typeface="Times New Roman"/>
              </a:rPr>
              <a:t>le spie di Erode non </a:t>
            </a:r>
            <a:r>
              <a:rPr sz="1200" spc="-5" dirty="0">
                <a:latin typeface="Times New Roman"/>
                <a:cs typeface="Times New Roman"/>
              </a:rPr>
              <a:t>ebbero individuato Gesù,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sospettava che il  </a:t>
            </a:r>
            <a:r>
              <a:rPr sz="1200" spc="-5" dirty="0">
                <a:latin typeface="Times New Roman"/>
                <a:cs typeface="Times New Roman"/>
              </a:rPr>
              <a:t>bambino fosse ancora nascosto </a:t>
            </a:r>
            <a:r>
              <a:rPr sz="1200" dirty="0">
                <a:latin typeface="Times New Roman"/>
                <a:cs typeface="Times New Roman"/>
              </a:rPr>
              <a:t>a Betlemme, Erode </a:t>
            </a:r>
            <a:r>
              <a:rPr sz="1200" spc="-5" dirty="0">
                <a:latin typeface="Times New Roman"/>
                <a:cs typeface="Times New Roman"/>
              </a:rPr>
              <a:t>preparò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decreto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ordinava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fatta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sistematica in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bambini maschi sotto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anni fossero </a:t>
            </a:r>
            <a:r>
              <a:rPr sz="1200" dirty="0">
                <a:latin typeface="Times New Roman"/>
                <a:cs typeface="Times New Roman"/>
              </a:rPr>
              <a:t>uccisi.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5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sperava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assicurarsi che  questo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“re </a:t>
            </a:r>
            <a:r>
              <a:rPr sz="1200" spc="-5" dirty="0">
                <a:latin typeface="Times New Roman"/>
                <a:cs typeface="Times New Roman"/>
              </a:rPr>
              <a:t>dei Giudei” sarebbe stato </a:t>
            </a:r>
            <a:r>
              <a:rPr sz="1200" dirty="0">
                <a:latin typeface="Times New Roman"/>
                <a:cs typeface="Times New Roman"/>
              </a:rPr>
              <a:t>eliminato. E </a:t>
            </a:r>
            <a:r>
              <a:rPr sz="1200" spc="-5" dirty="0">
                <a:latin typeface="Times New Roman"/>
                <a:cs typeface="Times New Roman"/>
              </a:rPr>
              <a:t>fu così </a:t>
            </a:r>
            <a:r>
              <a:rPr sz="1200" dirty="0">
                <a:latin typeface="Times New Roman"/>
                <a:cs typeface="Times New Roman"/>
              </a:rPr>
              <a:t>che perirono in un solo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 Betlemme  di </a:t>
            </a:r>
            <a:r>
              <a:rPr sz="1200" spc="-5" dirty="0">
                <a:latin typeface="Times New Roman"/>
                <a:cs typeface="Times New Roman"/>
              </a:rPr>
              <a:t>Giudea sedici </a:t>
            </a:r>
            <a:r>
              <a:rPr sz="1200" dirty="0">
                <a:latin typeface="Times New Roman"/>
                <a:cs typeface="Times New Roman"/>
              </a:rPr>
              <a:t>bambini </a:t>
            </a:r>
            <a:r>
              <a:rPr sz="1200" spc="-5" dirty="0">
                <a:latin typeface="Times New Roman"/>
                <a:cs typeface="Times New Roman"/>
              </a:rPr>
              <a:t>maschi.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l’intrigo </a:t>
            </a:r>
            <a:r>
              <a:rPr sz="1200" dirty="0">
                <a:latin typeface="Times New Roman"/>
                <a:cs typeface="Times New Roman"/>
              </a:rPr>
              <a:t>e l’omicidio, </a:t>
            </a:r>
            <a:r>
              <a:rPr sz="1200" spc="-5" dirty="0">
                <a:latin typeface="Times New Roman"/>
                <a:cs typeface="Times New Roman"/>
              </a:rPr>
              <a:t>anche nella sua stessa famiglia, </a:t>
            </a:r>
            <a:r>
              <a:rPr sz="1200" spc="5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avvenimenti comuni alla </a:t>
            </a:r>
            <a:r>
              <a:rPr sz="1200" dirty="0">
                <a:latin typeface="Times New Roman"/>
                <a:cs typeface="Times New Roman"/>
              </a:rPr>
              <a:t>corte di  </a:t>
            </a:r>
            <a:r>
              <a:rPr sz="1200" spc="-5" dirty="0">
                <a:latin typeface="Times New Roman"/>
                <a:cs typeface="Times New Roman"/>
              </a:rPr>
              <a:t>Erode.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100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(1354.3) 122:10.4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massacro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verso la metà di ottobre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6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dirty="0">
                <a:latin typeface="Times New Roman"/>
                <a:cs typeface="Times New Roman"/>
              </a:rPr>
              <a:t>C., 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un  </a:t>
            </a:r>
            <a:r>
              <a:rPr sz="1200" spc="-5" dirty="0">
                <a:latin typeface="Times New Roman"/>
                <a:cs typeface="Times New Roman"/>
              </a:rPr>
              <a:t>anno. Ma c’erano dei </a:t>
            </a:r>
            <a:r>
              <a:rPr sz="1200" dirty="0">
                <a:latin typeface="Times New Roman"/>
                <a:cs typeface="Times New Roman"/>
              </a:rPr>
              <a:t>credenti </a:t>
            </a:r>
            <a:r>
              <a:rPr sz="1200" spc="-5" dirty="0">
                <a:latin typeface="Times New Roman"/>
                <a:cs typeface="Times New Roman"/>
              </a:rPr>
              <a:t>nella venuta del Messia anche </a:t>
            </a:r>
            <a:r>
              <a:rPr sz="1200" dirty="0">
                <a:latin typeface="Times New Roman"/>
                <a:cs typeface="Times New Roman"/>
              </a:rPr>
              <a:t>fra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addetti </a:t>
            </a:r>
            <a:r>
              <a:rPr sz="1200" spc="-5" dirty="0">
                <a:latin typeface="Times New Roman"/>
                <a:cs typeface="Times New Roman"/>
              </a:rPr>
              <a:t>alla corte </a:t>
            </a:r>
            <a:r>
              <a:rPr sz="1200" dirty="0">
                <a:latin typeface="Times New Roman"/>
                <a:cs typeface="Times New Roman"/>
              </a:rPr>
              <a:t>di Erode,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 di questi,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sapere  dell’ordine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massacrare </a:t>
            </a:r>
            <a:r>
              <a:rPr sz="1200" dirty="0">
                <a:latin typeface="Times New Roman"/>
                <a:cs typeface="Times New Roman"/>
              </a:rPr>
              <a:t>i bambini </a:t>
            </a:r>
            <a:r>
              <a:rPr sz="1200" spc="-5" dirty="0">
                <a:latin typeface="Times New Roman"/>
                <a:cs typeface="Times New Roman"/>
              </a:rPr>
              <a:t>maschi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Betlemme, si </a:t>
            </a:r>
            <a:r>
              <a:rPr sz="1200" dirty="0">
                <a:latin typeface="Times New Roman"/>
                <a:cs typeface="Times New Roman"/>
              </a:rPr>
              <a:t>mise 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Zaccaria, 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volta inviò 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Giuseppe. </a:t>
            </a:r>
            <a:r>
              <a:rPr sz="1200" dirty="0">
                <a:latin typeface="Times New Roman"/>
                <a:cs typeface="Times New Roman"/>
              </a:rPr>
              <a:t>E la notte prima </a:t>
            </a:r>
            <a:r>
              <a:rPr sz="1200" spc="-5" dirty="0">
                <a:latin typeface="Times New Roman"/>
                <a:cs typeface="Times New Roman"/>
              </a:rPr>
              <a:t>del massacro </a:t>
            </a:r>
            <a:r>
              <a:rPr sz="1200" dirty="0">
                <a:latin typeface="Times New Roman"/>
                <a:cs typeface="Times New Roman"/>
              </a:rPr>
              <a:t>Giuseppe e Maria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da Betlemme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bambino </a:t>
            </a:r>
            <a:r>
              <a:rPr sz="1200" spc="-5" dirty="0">
                <a:latin typeface="Times New Roman"/>
                <a:cs typeface="Times New Roman"/>
              </a:rPr>
              <a:t>per Alessandria </a:t>
            </a:r>
            <a:r>
              <a:rPr sz="1200" dirty="0">
                <a:latin typeface="Times New Roman"/>
                <a:cs typeface="Times New Roman"/>
              </a:rPr>
              <a:t>d’Egitto. </a:t>
            </a:r>
            <a:r>
              <a:rPr sz="1200" spc="-5" dirty="0">
                <a:latin typeface="Times New Roman"/>
                <a:cs typeface="Times New Roman"/>
              </a:rPr>
              <a:t>Per  evitare </a:t>
            </a:r>
            <a:r>
              <a:rPr sz="1200" dirty="0">
                <a:latin typeface="Times New Roman"/>
                <a:cs typeface="Times New Roman"/>
              </a:rPr>
              <a:t>di attirare l’attenzione </a:t>
            </a:r>
            <a:r>
              <a:rPr sz="1200" spc="-5" dirty="0">
                <a:latin typeface="Times New Roman"/>
                <a:cs typeface="Times New Roman"/>
              </a:rPr>
              <a:t>essi viaggiarono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soli con Gesù </a:t>
            </a:r>
            <a:r>
              <a:rPr sz="1200" dirty="0">
                <a:latin typeface="Times New Roman"/>
                <a:cs typeface="Times New Roman"/>
              </a:rPr>
              <a:t>fino in </a:t>
            </a:r>
            <a:r>
              <a:rPr sz="1200" spc="-5" dirty="0">
                <a:latin typeface="Times New Roman"/>
                <a:cs typeface="Times New Roman"/>
              </a:rPr>
              <a:t>Egitto.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andarono ad Alessandria con </a:t>
            </a:r>
            <a:r>
              <a:rPr sz="1200" dirty="0">
                <a:latin typeface="Times New Roman"/>
                <a:cs typeface="Times New Roman"/>
              </a:rPr>
              <a:t>i fondi procurati  da </a:t>
            </a:r>
            <a:r>
              <a:rPr sz="1200" spc="-5" dirty="0">
                <a:latin typeface="Times New Roman"/>
                <a:cs typeface="Times New Roman"/>
              </a:rPr>
              <a:t>Zaccaria, </a:t>
            </a:r>
            <a:r>
              <a:rPr sz="1200" dirty="0">
                <a:latin typeface="Times New Roman"/>
                <a:cs typeface="Times New Roman"/>
              </a:rPr>
              <a:t>e là </a:t>
            </a:r>
            <a:r>
              <a:rPr sz="1200" spc="-5" dirty="0">
                <a:latin typeface="Times New Roman"/>
                <a:cs typeface="Times New Roman"/>
              </a:rPr>
              <a:t>Giuseppe riprese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mestiere mentre Maria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alloggiavano presso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parenti benestanti della </a:t>
            </a:r>
            <a:r>
              <a:rPr sz="1200" dirty="0">
                <a:latin typeface="Times New Roman"/>
                <a:cs typeface="Times New Roman"/>
              </a:rPr>
              <a:t>famiglia di  </a:t>
            </a:r>
            <a:r>
              <a:rPr sz="1200" spc="-5" dirty="0">
                <a:latin typeface="Times New Roman"/>
                <a:cs typeface="Times New Roman"/>
              </a:rPr>
              <a:t>Giuseppe. Essi soggiornarono ad </a:t>
            </a:r>
            <a:r>
              <a:rPr sz="1200" dirty="0">
                <a:latin typeface="Times New Roman"/>
                <a:cs typeface="Times New Roman"/>
              </a:rPr>
              <a:t>Alessandria per due </a:t>
            </a:r>
            <a:r>
              <a:rPr sz="1200" spc="-5" dirty="0">
                <a:latin typeface="Times New Roman"/>
                <a:cs typeface="Times New Roman"/>
              </a:rPr>
              <a:t>anni interi </a:t>
            </a:r>
            <a:r>
              <a:rPr sz="1200" dirty="0">
                <a:latin typeface="Times New Roman"/>
                <a:cs typeface="Times New Roman"/>
              </a:rPr>
              <a:t>e tornarono a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soltanto 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Erode.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975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Di ritorno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Betsaida</a:t>
            </a:r>
            <a:endParaRPr sz="16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(1703.5) 152:5.1 </a:t>
            </a:r>
            <a:r>
              <a:rPr sz="1200" spc="-5" dirty="0">
                <a:latin typeface="Times New Roman"/>
                <a:cs typeface="Times New Roman"/>
              </a:rPr>
              <a:t>Giovedì mattina, prima dell’alba, essi ancorarono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battello al largo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dormirono </a:t>
            </a:r>
            <a:r>
              <a:rPr sz="1200" spc="-5" dirty="0">
                <a:latin typeface="Times New Roman"/>
                <a:cs typeface="Times New Roman"/>
              </a:rPr>
              <a:t>quasi 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mezzogiorno. Andrea fu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ad alzarsi e, passeggiando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riva al mare,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compagnia </a:t>
            </a:r>
            <a:r>
              <a:rPr sz="1200" spc="-5" dirty="0">
                <a:latin typeface="Times New Roman"/>
                <a:cs typeface="Times New Roman"/>
              </a:rPr>
              <a:t>del loro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giovane</a:t>
            </a:r>
            <a:endParaRPr sz="1200">
              <a:latin typeface="Times New Roman"/>
              <a:cs typeface="Times New Roman"/>
            </a:endParaRPr>
          </a:p>
          <a:p>
            <a:pPr marL="76200" marR="2965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tuttofare, seduto su </a:t>
            </a:r>
            <a:r>
              <a:rPr sz="1200" dirty="0">
                <a:latin typeface="Times New Roman"/>
                <a:cs typeface="Times New Roman"/>
              </a:rPr>
              <a:t>una pietra vicino </a:t>
            </a:r>
            <a:r>
              <a:rPr sz="1200" spc="-5" dirty="0">
                <a:latin typeface="Times New Roman"/>
                <a:cs typeface="Times New Roman"/>
              </a:rPr>
              <a:t>all’acqua. Nonostante che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folla e </a:t>
            </a:r>
            <a:r>
              <a:rPr sz="1200" spc="-5" dirty="0">
                <a:latin typeface="Times New Roman"/>
                <a:cs typeface="Times New Roman"/>
              </a:rPr>
              <a:t>dei giovani evangelisti avessero cercato </a:t>
            </a:r>
            <a:r>
              <a:rPr sz="1200" dirty="0">
                <a:latin typeface="Times New Roman"/>
                <a:cs typeface="Times New Roman"/>
              </a:rPr>
              <a:t>Gesù  tutta la notte e </a:t>
            </a:r>
            <a:r>
              <a:rPr sz="1200" spc="-5" dirty="0">
                <a:latin typeface="Times New Roman"/>
                <a:cs typeface="Times New Roman"/>
              </a:rPr>
              <a:t>per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giorno </a:t>
            </a:r>
            <a:r>
              <a:rPr sz="1200" dirty="0">
                <a:latin typeface="Times New Roman"/>
                <a:cs typeface="Times New Roman"/>
              </a:rPr>
              <a:t>successivo sulle </a:t>
            </a:r>
            <a:r>
              <a:rPr sz="1200" spc="-5" dirty="0">
                <a:latin typeface="Times New Roman"/>
                <a:cs typeface="Times New Roman"/>
              </a:rPr>
              <a:t>colline orientali, poco </a:t>
            </a:r>
            <a:r>
              <a:rPr sz="1200" dirty="0">
                <a:latin typeface="Times New Roman"/>
                <a:cs typeface="Times New Roman"/>
              </a:rPr>
              <a:t>dopo mezzanotte </a:t>
            </a:r>
            <a:r>
              <a:rPr sz="1200" spc="-5" dirty="0">
                <a:latin typeface="Times New Roman"/>
                <a:cs typeface="Times New Roman"/>
              </a:rPr>
              <a:t>egli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Marco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partiti </a:t>
            </a:r>
            <a:r>
              <a:rPr sz="1200" dirty="0">
                <a:latin typeface="Times New Roman"/>
                <a:cs typeface="Times New Roman"/>
              </a:rPr>
              <a:t>a piedi </a:t>
            </a:r>
            <a:r>
              <a:rPr sz="1200" spc="-5" dirty="0">
                <a:latin typeface="Times New Roman"/>
                <a:cs typeface="Times New Roman"/>
              </a:rPr>
              <a:t>per girare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lago, attraversare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fiume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Betsaida.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8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(1704.1) 152:5.2 </a:t>
            </a:r>
            <a:r>
              <a:rPr sz="1200" spc="-5" dirty="0">
                <a:latin typeface="Times New Roman"/>
                <a:cs typeface="Times New Roman"/>
              </a:rPr>
              <a:t>Dei cinquemila che erano stati miracolosamente nutriti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loro stomaci </a:t>
            </a:r>
            <a:r>
              <a:rPr sz="1200" dirty="0">
                <a:latin typeface="Times New Roman"/>
                <a:cs typeface="Times New Roman"/>
              </a:rPr>
              <a:t>furono pieni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vuoto  lo </a:t>
            </a:r>
            <a:r>
              <a:rPr sz="1200" spc="-5" dirty="0">
                <a:latin typeface="Times New Roman"/>
                <a:cs typeface="Times New Roman"/>
              </a:rPr>
              <a:t>avrebbero fatto </a:t>
            </a:r>
            <a:r>
              <a:rPr sz="1200" dirty="0">
                <a:latin typeface="Times New Roman"/>
                <a:cs typeface="Times New Roman"/>
              </a:rPr>
              <a:t>re, soltanto </a:t>
            </a:r>
            <a:r>
              <a:rPr sz="1200" spc="-5" dirty="0">
                <a:latin typeface="Times New Roman"/>
                <a:cs typeface="Times New Roman"/>
              </a:rPr>
              <a:t>cinquecento persisterono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seguirlo. Ma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costoro fossero </a:t>
            </a:r>
            <a:r>
              <a:rPr sz="1200" dirty="0">
                <a:latin typeface="Times New Roman"/>
                <a:cs typeface="Times New Roman"/>
              </a:rPr>
              <a:t>informati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3003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Betsaida, Gesù </a:t>
            </a:r>
            <a:r>
              <a:rPr sz="1200" dirty="0">
                <a:latin typeface="Times New Roman"/>
                <a:cs typeface="Times New Roman"/>
              </a:rPr>
              <a:t>chiese </a:t>
            </a:r>
            <a:r>
              <a:rPr sz="1200" spc="-5" dirty="0">
                <a:latin typeface="Times New Roman"/>
                <a:cs typeface="Times New Roman"/>
              </a:rPr>
              <a:t>ad Andrea </a:t>
            </a:r>
            <a:r>
              <a:rPr sz="1200" dirty="0">
                <a:latin typeface="Times New Roman"/>
                <a:cs typeface="Times New Roman"/>
              </a:rPr>
              <a:t>di riunire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 ed i loro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incluse le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“Desidero </a:t>
            </a:r>
            <a:r>
              <a:rPr sz="1200" dirty="0">
                <a:latin typeface="Times New Roman"/>
                <a:cs typeface="Times New Roman"/>
              </a:rPr>
              <a:t>parlare con  loro.”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furono tutti </a:t>
            </a:r>
            <a:r>
              <a:rPr sz="1200" spc="-5" dirty="0">
                <a:latin typeface="Times New Roman"/>
                <a:cs typeface="Times New Roman"/>
              </a:rPr>
              <a:t>pronti, Gesù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(1704.2) 152:5.3 </a:t>
            </a:r>
            <a:r>
              <a:rPr sz="1200" spc="-5" dirty="0">
                <a:latin typeface="Times New Roman"/>
                <a:cs typeface="Times New Roman"/>
              </a:rPr>
              <a:t>“Per quanto tempo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sopporterò? Siete </a:t>
            </a:r>
            <a:r>
              <a:rPr sz="1200" dirty="0">
                <a:latin typeface="Times New Roman"/>
                <a:cs typeface="Times New Roman"/>
              </a:rPr>
              <a:t>tutti lenti alla </a:t>
            </a:r>
            <a:r>
              <a:rPr sz="1200" spc="-5" dirty="0">
                <a:latin typeface="Times New Roman"/>
                <a:cs typeface="Times New Roman"/>
              </a:rPr>
              <a:t>comprensione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carenti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vivente?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10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mesi io vi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verità del regno, </a:t>
            </a:r>
            <a:r>
              <a:rPr sz="1200" dirty="0">
                <a:latin typeface="Times New Roman"/>
                <a:cs typeface="Times New Roman"/>
              </a:rPr>
              <a:t>e voi siete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dominati da motivi </a:t>
            </a:r>
            <a:r>
              <a:rPr sz="1200" spc="-5" dirty="0">
                <a:latin typeface="Times New Roman"/>
                <a:cs typeface="Times New Roman"/>
              </a:rPr>
              <a:t>materiali invece </a:t>
            </a:r>
            <a:r>
              <a:rPr sz="1200" dirty="0">
                <a:latin typeface="Times New Roman"/>
                <a:cs typeface="Times New Roman"/>
              </a:rPr>
              <a:t>che da </a:t>
            </a:r>
            <a:r>
              <a:rPr sz="1200" spc="-5" dirty="0">
                <a:latin typeface="Times New Roman"/>
                <a:cs typeface="Times New Roman"/>
              </a:rPr>
              <a:t>considerazioni </a:t>
            </a:r>
            <a:r>
              <a:rPr sz="1200" dirty="0">
                <a:latin typeface="Times New Roman"/>
                <a:cs typeface="Times New Roman"/>
              </a:rPr>
              <a:t>spirituali.  </a:t>
            </a:r>
            <a:r>
              <a:rPr sz="1200" spc="-5" dirty="0">
                <a:latin typeface="Times New Roman"/>
                <a:cs typeface="Times New Roman"/>
              </a:rPr>
              <a:t>Non avete </a:t>
            </a:r>
            <a:r>
              <a:rPr sz="1200" dirty="0">
                <a:latin typeface="Times New Roman"/>
                <a:cs typeface="Times New Roman"/>
              </a:rPr>
              <a:t>neanche letto </a:t>
            </a:r>
            <a:r>
              <a:rPr sz="1200" spc="-5" dirty="0">
                <a:latin typeface="Times New Roman"/>
                <a:cs typeface="Times New Roman"/>
              </a:rPr>
              <a:t>nelle Scritture </a:t>
            </a:r>
            <a:r>
              <a:rPr sz="1200" dirty="0">
                <a:latin typeface="Times New Roman"/>
                <a:cs typeface="Times New Roman"/>
              </a:rPr>
              <a:t>dove Mosè </a:t>
            </a:r>
            <a:r>
              <a:rPr sz="1200" spc="-5" dirty="0">
                <a:latin typeface="Times New Roman"/>
                <a:cs typeface="Times New Roman"/>
              </a:rPr>
              <a:t>esorta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non credenti </a:t>
            </a:r>
            <a:r>
              <a:rPr sz="1200" spc="-5" dirty="0">
                <a:latin typeface="Times New Roman"/>
                <a:cs typeface="Times New Roman"/>
              </a:rPr>
              <a:t>d’Israele, </a:t>
            </a:r>
            <a:r>
              <a:rPr sz="1200" dirty="0">
                <a:latin typeface="Times New Roman"/>
                <a:cs typeface="Times New Roman"/>
              </a:rPr>
              <a:t>dicendo loro: </a:t>
            </a:r>
            <a:r>
              <a:rPr sz="1200" spc="-5" dirty="0">
                <a:latin typeface="Times New Roman"/>
                <a:cs typeface="Times New Roman"/>
              </a:rPr>
              <a:t>‘Non temete, state </a:t>
            </a:r>
            <a:r>
              <a:rPr sz="1200" spc="5" dirty="0">
                <a:latin typeface="Times New Roman"/>
                <a:cs typeface="Times New Roman"/>
              </a:rPr>
              <a:t>calmi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contemplate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del Signore’?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salmista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detto: </a:t>
            </a:r>
            <a:r>
              <a:rPr sz="1200" dirty="0">
                <a:latin typeface="Times New Roman"/>
                <a:cs typeface="Times New Roman"/>
              </a:rPr>
              <a:t>‘Riponete la </a:t>
            </a:r>
            <a:r>
              <a:rPr sz="1200" spc="-5" dirty="0">
                <a:latin typeface="Times New Roman"/>
                <a:cs typeface="Times New Roman"/>
              </a:rPr>
              <a:t>vostra fede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Signore.’ </a:t>
            </a:r>
            <a:r>
              <a:rPr sz="1200" dirty="0">
                <a:latin typeface="Times New Roman"/>
                <a:cs typeface="Times New Roman"/>
              </a:rPr>
              <a:t>‘Siate pazienti, </a:t>
            </a:r>
            <a:r>
              <a:rPr sz="1200" spc="-5" dirty="0">
                <a:latin typeface="Times New Roman"/>
                <a:cs typeface="Times New Roman"/>
              </a:rPr>
              <a:t>aspettate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 ed abbiate coraggio. Egli fortificherà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cuore.’ ‘Rimettete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fardello al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sosterrà. </a:t>
            </a:r>
            <a:r>
              <a:rPr sz="1200" dirty="0">
                <a:latin typeface="Times New Roman"/>
                <a:cs typeface="Times New Roman"/>
              </a:rPr>
              <a:t>Abbiate sempre 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lui </a:t>
            </a:r>
            <a:r>
              <a:rPr sz="1200" spc="-5" dirty="0">
                <a:latin typeface="Times New Roman"/>
                <a:cs typeface="Times New Roman"/>
              </a:rPr>
              <a:t>ed aprite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perché Dio </a:t>
            </a:r>
            <a:r>
              <a:rPr sz="1200" dirty="0">
                <a:latin typeface="Times New Roman"/>
                <a:cs typeface="Times New Roman"/>
              </a:rPr>
              <a:t>è il vostro </a:t>
            </a:r>
            <a:r>
              <a:rPr sz="1200" spc="-5" dirty="0">
                <a:latin typeface="Times New Roman"/>
                <a:cs typeface="Times New Roman"/>
              </a:rPr>
              <a:t>rifugio.’ </a:t>
            </a:r>
            <a:r>
              <a:rPr sz="1200" dirty="0">
                <a:latin typeface="Times New Roman"/>
                <a:cs typeface="Times New Roman"/>
              </a:rPr>
              <a:t>‘Colui </a:t>
            </a:r>
            <a:r>
              <a:rPr sz="1200" spc="-5" dirty="0">
                <a:latin typeface="Times New Roman"/>
                <a:cs typeface="Times New Roman"/>
              </a:rPr>
              <a:t>che abita nel luogo segreto dell’Altissimo  dimorerà </a:t>
            </a:r>
            <a:r>
              <a:rPr sz="1200" dirty="0">
                <a:latin typeface="Times New Roman"/>
                <a:cs typeface="Times New Roman"/>
              </a:rPr>
              <a:t>all’ombra </a:t>
            </a:r>
            <a:r>
              <a:rPr sz="1200" spc="-5" dirty="0">
                <a:latin typeface="Times New Roman"/>
                <a:cs typeface="Times New Roman"/>
              </a:rPr>
              <a:t>dell’Onnipotente.’ ‘È meglio aver fede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Signore che porre </a:t>
            </a:r>
            <a:r>
              <a:rPr sz="1200" dirty="0">
                <a:latin typeface="Times New Roman"/>
                <a:cs typeface="Times New Roman"/>
              </a:rPr>
              <a:t>fiducia </a:t>
            </a:r>
            <a:r>
              <a:rPr sz="1200" spc="-5" dirty="0">
                <a:latin typeface="Times New Roman"/>
                <a:cs typeface="Times New Roman"/>
              </a:rPr>
              <a:t>nei prìncipi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umani.’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(1704.3) 152:5.4 </a:t>
            </a:r>
            <a:r>
              <a:rPr sz="1200" spc="-5" dirty="0">
                <a:latin typeface="Times New Roman"/>
                <a:cs typeface="Times New Roman"/>
              </a:rPr>
              <a:t>“Ed ora </a:t>
            </a:r>
            <a:r>
              <a:rPr sz="1200" dirty="0">
                <a:latin typeface="Times New Roman"/>
                <a:cs typeface="Times New Roman"/>
              </a:rPr>
              <a:t>vedete tutti che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miracoli e </a:t>
            </a:r>
            <a:r>
              <a:rPr sz="1200" spc="-5" dirty="0">
                <a:latin typeface="Times New Roman"/>
                <a:cs typeface="Times New Roman"/>
              </a:rPr>
              <a:t>compiere prodigi </a:t>
            </a:r>
            <a:r>
              <a:rPr sz="1200" dirty="0">
                <a:latin typeface="Times New Roman"/>
                <a:cs typeface="Times New Roman"/>
              </a:rPr>
              <a:t>materiali non conquisterà delle </a:t>
            </a:r>
            <a:r>
              <a:rPr sz="1200" spc="-5" dirty="0">
                <a:latin typeface="Times New Roman"/>
                <a:cs typeface="Times New Roman"/>
              </a:rPr>
              <a:t>anime al regno spirituale?  Abbiamo </a:t>
            </a:r>
            <a:r>
              <a:rPr sz="1200" dirty="0">
                <a:latin typeface="Times New Roman"/>
                <a:cs typeface="Times New Roman"/>
              </a:rPr>
              <a:t>nutrito la </a:t>
            </a:r>
            <a:r>
              <a:rPr sz="1200" spc="-5" dirty="0">
                <a:latin typeface="Times New Roman"/>
                <a:cs typeface="Times New Roman"/>
              </a:rPr>
              <a:t>folla,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li ha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fame del </a:t>
            </a:r>
            <a:r>
              <a:rPr sz="1200" dirty="0">
                <a:latin typeface="Times New Roman"/>
                <a:cs typeface="Times New Roman"/>
              </a:rPr>
              <a:t>pane della vita né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sete dell’acqua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rettitudine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4195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39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spirituale.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fame </a:t>
            </a:r>
            <a:r>
              <a:rPr sz="1200" dirty="0">
                <a:latin typeface="Times New Roman"/>
                <a:cs typeface="Times New Roman"/>
              </a:rPr>
              <a:t>è stata soddisfatta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 regno </a:t>
            </a:r>
            <a:r>
              <a:rPr sz="1200" dirty="0">
                <a:latin typeface="Times New Roman"/>
                <a:cs typeface="Times New Roman"/>
              </a:rPr>
              <a:t>dei cieli, ma piuttosto </a:t>
            </a:r>
            <a:r>
              <a:rPr sz="1200" spc="-5" dirty="0">
                <a:latin typeface="Times New Roman"/>
                <a:cs typeface="Times New Roman"/>
              </a:rPr>
              <a:t>hanno cercato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proclamare 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maniera dei </a:t>
            </a:r>
            <a:r>
              <a:rPr sz="1200" dirty="0">
                <a:latin typeface="Times New Roman"/>
                <a:cs typeface="Times New Roman"/>
              </a:rPr>
              <a:t>re di questo mondo, </a:t>
            </a:r>
            <a:r>
              <a:rPr sz="1200" spc="-5" dirty="0">
                <a:latin typeface="Times New Roman"/>
                <a:cs typeface="Times New Roman"/>
              </a:rPr>
              <a:t>soltanto per poter continuare </a:t>
            </a:r>
            <a:r>
              <a:rPr sz="1200" dirty="0">
                <a:latin typeface="Times New Roman"/>
                <a:cs typeface="Times New Roman"/>
              </a:rPr>
              <a:t>a mangiare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5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dover faticare. </a:t>
            </a:r>
            <a:r>
              <a:rPr sz="1200" dirty="0">
                <a:latin typeface="Times New Roman"/>
                <a:cs typeface="Times New Roman"/>
              </a:rPr>
              <a:t>E tutto ciò,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hanno più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meno partecipato,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contribuisce </a:t>
            </a:r>
            <a:r>
              <a:rPr sz="1200" dirty="0">
                <a:latin typeface="Times New Roman"/>
                <a:cs typeface="Times New Roman"/>
              </a:rPr>
              <a:t>in nulla a rivelare il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far  progredire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regno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tra i capi </a:t>
            </a:r>
            <a:r>
              <a:rPr sz="1200" spc="-5" dirty="0">
                <a:latin typeface="Times New Roman"/>
                <a:cs typeface="Times New Roman"/>
              </a:rPr>
              <a:t>religiosi del </a:t>
            </a:r>
            <a:r>
              <a:rPr sz="1200" dirty="0">
                <a:latin typeface="Times New Roman"/>
                <a:cs typeface="Times New Roman"/>
              </a:rPr>
              <a:t>paese senza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cose che  probabilmente ci alienerebbero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governanti civili?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prego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unga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possiate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apra le  vostre </a:t>
            </a:r>
            <a:r>
              <a:rPr sz="1200" spc="-5" dirty="0">
                <a:latin typeface="Times New Roman"/>
                <a:cs typeface="Times New Roman"/>
              </a:rPr>
              <a:t>orecchie </a:t>
            </a:r>
            <a:r>
              <a:rPr sz="1200" dirty="0">
                <a:latin typeface="Times New Roman"/>
                <a:cs typeface="Times New Roman"/>
              </a:rPr>
              <a:t>perché possiate </a:t>
            </a:r>
            <a:r>
              <a:rPr sz="1200" spc="-5" dirty="0">
                <a:latin typeface="Times New Roman"/>
                <a:cs typeface="Times New Roman"/>
              </a:rPr>
              <a:t>udire, affinché </a:t>
            </a:r>
            <a:r>
              <a:rPr sz="1200" dirty="0">
                <a:latin typeface="Times New Roman"/>
                <a:cs typeface="Times New Roman"/>
              </a:rPr>
              <a:t>abbiate </a:t>
            </a:r>
            <a:r>
              <a:rPr sz="1200" spc="-5" dirty="0">
                <a:latin typeface="Times New Roman"/>
                <a:cs typeface="Times New Roman"/>
              </a:rPr>
              <a:t>pienamente fede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che vi ho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insegnato.”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(1704.4) 152:5.5 </a:t>
            </a:r>
            <a:r>
              <a:rPr sz="1200" spc="-5" dirty="0">
                <a:latin typeface="Times New Roman"/>
                <a:cs typeface="Times New Roman"/>
              </a:rPr>
              <a:t>Gesù annunciò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che desiderava </a:t>
            </a:r>
            <a:r>
              <a:rPr sz="1200" dirty="0">
                <a:latin typeface="Times New Roman"/>
                <a:cs typeface="Times New Roman"/>
              </a:rPr>
              <a:t>ritirarsi </a:t>
            </a:r>
            <a:r>
              <a:rPr sz="1200" spc="-5" dirty="0">
                <a:latin typeface="Times New Roman"/>
                <a:cs typeface="Times New Roman"/>
              </a:rPr>
              <a:t>per alcuni </a:t>
            </a:r>
            <a:r>
              <a:rPr sz="1200" dirty="0">
                <a:latin typeface="Times New Roman"/>
                <a:cs typeface="Times New Roman"/>
              </a:rPr>
              <a:t>giorni di riposo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apostoli prima di </a:t>
            </a:r>
            <a:r>
              <a:rPr sz="1200" spc="-5" dirty="0">
                <a:latin typeface="Times New Roman"/>
                <a:cs typeface="Times New Roman"/>
              </a:rPr>
              <a:t>prepararsi ad </a:t>
            </a:r>
            <a:r>
              <a:rPr sz="1200" dirty="0">
                <a:latin typeface="Times New Roman"/>
                <a:cs typeface="Times New Roman"/>
              </a:rPr>
              <a:t>andare 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Pasqua, </a:t>
            </a:r>
            <a:r>
              <a:rPr sz="1200" dirty="0">
                <a:latin typeface="Times New Roman"/>
                <a:cs typeface="Times New Roman"/>
              </a:rPr>
              <a:t>e proibì a tutti 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alla folla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seguirlo.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essi si </a:t>
            </a:r>
            <a:r>
              <a:rPr sz="1200" dirty="0">
                <a:latin typeface="Times New Roman"/>
                <a:cs typeface="Times New Roman"/>
              </a:rPr>
              <a:t>recarono in battello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Gennezaret </a:t>
            </a:r>
            <a:r>
              <a:rPr sz="1200" dirty="0">
                <a:latin typeface="Times New Roman"/>
                <a:cs typeface="Times New Roman"/>
              </a:rPr>
              <a:t>per due o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riposo e di sonno.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stava preparando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critico della sua vita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quindi molto tempo in comunione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(1704.5) 152:5.6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notizia della nutrizione </a:t>
            </a:r>
            <a:r>
              <a:rPr sz="1200" spc="-5" dirty="0">
                <a:latin typeface="Times New Roman"/>
                <a:cs typeface="Times New Roman"/>
              </a:rPr>
              <a:t>dei cinquemila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re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suscitò </a:t>
            </a:r>
            <a:r>
              <a:rPr sz="1200" dirty="0">
                <a:latin typeface="Times New Roman"/>
                <a:cs typeface="Times New Roman"/>
              </a:rPr>
              <a:t>una vasta </a:t>
            </a:r>
            <a:r>
              <a:rPr sz="1200" spc="-5" dirty="0">
                <a:latin typeface="Times New Roman"/>
                <a:cs typeface="Times New Roman"/>
              </a:rPr>
              <a:t>curiosità ed </a:t>
            </a:r>
            <a:r>
              <a:rPr sz="1200" dirty="0">
                <a:latin typeface="Times New Roman"/>
                <a:cs typeface="Times New Roman"/>
              </a:rPr>
              <a:t>acuì i timori </a:t>
            </a:r>
            <a:r>
              <a:rPr sz="1200" spc="-5" dirty="0">
                <a:latin typeface="Times New Roman"/>
                <a:cs typeface="Times New Roman"/>
              </a:rPr>
              <a:t>dei  capi religiosi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dirigenti civili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Giudea. </a:t>
            </a:r>
            <a:r>
              <a:rPr sz="1200" dirty="0">
                <a:latin typeface="Times New Roman"/>
                <a:cs typeface="Times New Roman"/>
              </a:rPr>
              <a:t>Mentre questo </a:t>
            </a:r>
            <a:r>
              <a:rPr sz="1200" spc="-5" dirty="0">
                <a:latin typeface="Times New Roman"/>
                <a:cs typeface="Times New Roman"/>
              </a:rPr>
              <a:t>grande miracolo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nulla per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progredire il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nell’anima </a:t>
            </a:r>
            <a:r>
              <a:rPr sz="1200" spc="-5" dirty="0">
                <a:latin typeface="Times New Roman"/>
                <a:cs typeface="Times New Roman"/>
              </a:rPr>
              <a:t>dei credenti orientati </a:t>
            </a:r>
            <a:r>
              <a:rPr sz="1200" dirty="0">
                <a:latin typeface="Times New Roman"/>
                <a:cs typeface="Times New Roman"/>
              </a:rPr>
              <a:t>al materialismo e </a:t>
            </a:r>
            <a:r>
              <a:rPr sz="1200" spc="-5" dirty="0">
                <a:latin typeface="Times New Roman"/>
                <a:cs typeface="Times New Roman"/>
              </a:rPr>
              <a:t>indifferenti, servì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porre </a:t>
            </a:r>
            <a:r>
              <a:rPr sz="1200" spc="-5" dirty="0">
                <a:latin typeface="Times New Roman"/>
                <a:cs typeface="Times New Roman"/>
              </a:rPr>
              <a:t>termine alla tendenza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cercare miracoli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anelare </a:t>
            </a:r>
            <a:r>
              <a:rPr sz="1200" dirty="0">
                <a:latin typeface="Times New Roman"/>
                <a:cs typeface="Times New Roman"/>
              </a:rPr>
              <a:t>un re </a:t>
            </a:r>
            <a:r>
              <a:rPr sz="1200" spc="-5" dirty="0">
                <a:latin typeface="Times New Roman"/>
                <a:cs typeface="Times New Roman"/>
              </a:rPr>
              <a:t>nella famiglia </a:t>
            </a:r>
            <a:r>
              <a:rPr sz="1200" dirty="0">
                <a:latin typeface="Times New Roman"/>
                <a:cs typeface="Times New Roman"/>
              </a:rPr>
              <a:t>immediata di apostoli e di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Gesù. Questo </a:t>
            </a:r>
            <a:r>
              <a:rPr sz="1200" dirty="0">
                <a:latin typeface="Times New Roman"/>
                <a:cs typeface="Times New Roman"/>
              </a:rPr>
              <a:t>episodio  </a:t>
            </a:r>
            <a:r>
              <a:rPr sz="1200" spc="-5" dirty="0">
                <a:latin typeface="Times New Roman"/>
                <a:cs typeface="Times New Roman"/>
              </a:rPr>
              <a:t>spettacolare mise fine al primo periodo d’insegnamento, </a:t>
            </a:r>
            <a:r>
              <a:rPr sz="1200" dirty="0">
                <a:latin typeface="Times New Roman"/>
                <a:cs typeface="Times New Roman"/>
              </a:rPr>
              <a:t>di educazione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guarigione, preparando così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quest’ultimo 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proclamazione delle fasi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spirituali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divina, la 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spirituale e la salvezza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562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A Gennezaret</a:t>
            </a:r>
            <a:endParaRPr sz="1600">
              <a:latin typeface="Times New Roman"/>
              <a:cs typeface="Times New Roman"/>
            </a:endParaRPr>
          </a:p>
          <a:p>
            <a:pPr marL="63500" marR="12255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(1705.1) 152:6.1 </a:t>
            </a:r>
            <a:r>
              <a:rPr sz="1200" spc="-5" dirty="0">
                <a:latin typeface="Times New Roman"/>
                <a:cs typeface="Times New Roman"/>
              </a:rPr>
              <a:t>Mentre riposava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un ricco credente </a:t>
            </a:r>
            <a:r>
              <a:rPr sz="1200" spc="-5" dirty="0">
                <a:latin typeface="Times New Roman"/>
                <a:cs typeface="Times New Roman"/>
              </a:rPr>
              <a:t>della regione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Gennezaret, Gesù </a:t>
            </a:r>
            <a:r>
              <a:rPr sz="1200" dirty="0">
                <a:latin typeface="Times New Roman"/>
                <a:cs typeface="Times New Roman"/>
              </a:rPr>
              <a:t>tenne delle </a:t>
            </a:r>
            <a:r>
              <a:rPr sz="1200" spc="-5" dirty="0">
                <a:latin typeface="Times New Roman"/>
                <a:cs typeface="Times New Roman"/>
              </a:rPr>
              <a:t>riunioni informali </a:t>
            </a:r>
            <a:r>
              <a:rPr sz="1200" dirty="0">
                <a:latin typeface="Times New Roman"/>
                <a:cs typeface="Times New Roman"/>
              </a:rPr>
              <a:t>con i  dodici </a:t>
            </a:r>
            <a:r>
              <a:rPr sz="1200" spc="-5" dirty="0">
                <a:latin typeface="Times New Roman"/>
                <a:cs typeface="Times New Roman"/>
              </a:rPr>
              <a:t>apostoli ogni pomeriggio. Gli ambasciatori del regno erano </a:t>
            </a:r>
            <a:r>
              <a:rPr sz="1200" dirty="0">
                <a:latin typeface="Times New Roman"/>
                <a:cs typeface="Times New Roman"/>
              </a:rPr>
              <a:t>un serio, </a:t>
            </a:r>
            <a:r>
              <a:rPr sz="1200" spc="-5" dirty="0">
                <a:latin typeface="Times New Roman"/>
                <a:cs typeface="Times New Roman"/>
              </a:rPr>
              <a:t>sobrio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corretto gruppo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disillusi. Ma anche  </a:t>
            </a:r>
            <a:r>
              <a:rPr sz="1200" dirty="0">
                <a:latin typeface="Times New Roman"/>
                <a:cs typeface="Times New Roman"/>
              </a:rPr>
              <a:t>dopo tutto quello che </a:t>
            </a:r>
            <a:r>
              <a:rPr sz="1200" spc="-5" dirty="0">
                <a:latin typeface="Times New Roman"/>
                <a:cs typeface="Times New Roman"/>
              </a:rPr>
              <a:t>era successo,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gli avvenimenti successivi </a:t>
            </a:r>
            <a:r>
              <a:rPr sz="1200" dirty="0">
                <a:latin typeface="Times New Roman"/>
                <a:cs typeface="Times New Roman"/>
              </a:rPr>
              <a:t>rivelarono,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dodici uomini non </a:t>
            </a:r>
            <a:r>
              <a:rPr sz="1200" spc="-5" dirty="0">
                <a:latin typeface="Times New Roman"/>
                <a:cs typeface="Times New Roman"/>
              </a:rPr>
              <a:t>erano ancora  completamente liberati dalle </a:t>
            </a:r>
            <a:r>
              <a:rPr sz="1200" dirty="0">
                <a:latin typeface="Times New Roman"/>
                <a:cs typeface="Times New Roman"/>
              </a:rPr>
              <a:t>loro nozioni </a:t>
            </a:r>
            <a:r>
              <a:rPr sz="1200" spc="-5" dirty="0">
                <a:latin typeface="Times New Roman"/>
                <a:cs typeface="Times New Roman"/>
              </a:rPr>
              <a:t>congenite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lungo accarezzate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venuta del Messia ebreo. Gli avvenimenti </a:t>
            </a:r>
            <a:r>
              <a:rPr sz="1200" spc="10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ultime settimane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svolti troppo </a:t>
            </a:r>
            <a:r>
              <a:rPr sz="1200" spc="-5" dirty="0">
                <a:latin typeface="Times New Roman"/>
                <a:cs typeface="Times New Roman"/>
              </a:rPr>
              <a:t>rapidamente perché questi pescatori attoniti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cogliessero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pieno significato. </a:t>
            </a:r>
            <a:r>
              <a:rPr sz="1200" dirty="0">
                <a:latin typeface="Times New Roman"/>
                <a:cs typeface="Times New Roman"/>
              </a:rPr>
              <a:t>Ci vuole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per effettuare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cambiamenti radicali ed </a:t>
            </a:r>
            <a:r>
              <a:rPr sz="1200" dirty="0">
                <a:latin typeface="Times New Roman"/>
                <a:cs typeface="Times New Roman"/>
              </a:rPr>
              <a:t>estesi nei loro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base e </a:t>
            </a:r>
            <a:r>
              <a:rPr sz="1200" spc="-5" dirty="0">
                <a:latin typeface="Times New Roman"/>
                <a:cs typeface="Times New Roman"/>
              </a:rPr>
              <a:t>fondamentali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condotta 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atteggiamenti filosofici </a:t>
            </a:r>
            <a:r>
              <a:rPr sz="1200" dirty="0">
                <a:latin typeface="Times New Roman"/>
                <a:cs typeface="Times New Roman"/>
              </a:rPr>
              <a:t>e di convinzioni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(1705.2) 152:6.2 </a:t>
            </a:r>
            <a:r>
              <a:rPr sz="1200" spc="-5" dirty="0">
                <a:latin typeface="Times New Roman"/>
                <a:cs typeface="Times New Roman"/>
              </a:rPr>
              <a:t>Mentre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si riposavano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Gennezaret, </a:t>
            </a:r>
            <a:r>
              <a:rPr sz="1200" dirty="0">
                <a:latin typeface="Times New Roman"/>
                <a:cs typeface="Times New Roman"/>
              </a:rPr>
              <a:t>le folle </a:t>
            </a:r>
            <a:r>
              <a:rPr sz="1200" spc="-5" dirty="0">
                <a:latin typeface="Times New Roman"/>
                <a:cs typeface="Times New Roman"/>
              </a:rPr>
              <a:t>si dispersero; alcuni </a:t>
            </a:r>
            <a:r>
              <a:rPr sz="1200" dirty="0">
                <a:latin typeface="Times New Roman"/>
                <a:cs typeface="Times New Roman"/>
              </a:rPr>
              <a:t>rientrarono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andarono 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Pasqua.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meno di un mese i </a:t>
            </a:r>
            <a:r>
              <a:rPr sz="1200" spc="-5" dirty="0">
                <a:latin typeface="Times New Roman"/>
                <a:cs typeface="Times New Roman"/>
              </a:rPr>
              <a:t>seguaci entusiasti </a:t>
            </a:r>
            <a:r>
              <a:rPr sz="1200" dirty="0">
                <a:latin typeface="Times New Roman"/>
                <a:cs typeface="Times New Roman"/>
              </a:rPr>
              <a:t>e manifesti di </a:t>
            </a:r>
            <a:r>
              <a:rPr sz="1200" spc="-5" dirty="0">
                <a:latin typeface="Times New Roman"/>
                <a:cs typeface="Times New Roman"/>
              </a:rPr>
              <a:t>Gesù, che erano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cinquantamila nella </a:t>
            </a:r>
            <a:r>
              <a:rPr sz="1200" dirty="0">
                <a:latin typeface="Times New Roman"/>
                <a:cs typeface="Times New Roman"/>
              </a:rPr>
              <a:t>sola  </a:t>
            </a:r>
            <a:r>
              <a:rPr sz="1200" spc="-5" dirty="0">
                <a:latin typeface="Times New Roman"/>
                <a:cs typeface="Times New Roman"/>
              </a:rPr>
              <a:t>Galilea, si ridussero </a:t>
            </a:r>
            <a:r>
              <a:rPr sz="1200" dirty="0">
                <a:latin typeface="Times New Roman"/>
                <a:cs typeface="Times New Roman"/>
              </a:rPr>
              <a:t>a meno di </a:t>
            </a:r>
            <a:r>
              <a:rPr sz="1200" spc="-5" dirty="0">
                <a:latin typeface="Times New Roman"/>
                <a:cs typeface="Times New Roman"/>
              </a:rPr>
              <a:t>cinquecento.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dare </a:t>
            </a:r>
            <a:r>
              <a:rPr sz="1200" spc="-5" dirty="0">
                <a:latin typeface="Times New Roman"/>
                <a:cs typeface="Times New Roman"/>
              </a:rPr>
              <a:t>ai suoi </a:t>
            </a:r>
            <a:r>
              <a:rPr sz="1200" dirty="0">
                <a:latin typeface="Times New Roman"/>
                <a:cs typeface="Times New Roman"/>
              </a:rPr>
              <a:t>apostoli una </a:t>
            </a:r>
            <a:r>
              <a:rPr sz="1200" spc="-5" dirty="0">
                <a:latin typeface="Times New Roman"/>
                <a:cs typeface="Times New Roman"/>
              </a:rPr>
              <a:t>simile esperienza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dell’incostanza</a:t>
            </a:r>
            <a:endParaRPr sz="1200">
              <a:latin typeface="Times New Roman"/>
              <a:cs typeface="Times New Roman"/>
            </a:endParaRPr>
          </a:p>
          <a:p>
            <a:pPr marL="63500" marR="2781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dell’acclamazione popolare </a:t>
            </a:r>
            <a:r>
              <a:rPr sz="1200" dirty="0">
                <a:latin typeface="Times New Roman"/>
                <a:cs typeface="Times New Roman"/>
              </a:rPr>
              <a:t>affinché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fossero tentati di </a:t>
            </a:r>
            <a:r>
              <a:rPr sz="1200" spc="-5" dirty="0">
                <a:latin typeface="Times New Roman"/>
                <a:cs typeface="Times New Roman"/>
              </a:rPr>
              <a:t>confidare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manifestazioni </a:t>
            </a:r>
            <a:r>
              <a:rPr sz="1200" dirty="0">
                <a:latin typeface="Times New Roman"/>
                <a:cs typeface="Times New Roman"/>
              </a:rPr>
              <a:t>d’isteria </a:t>
            </a:r>
            <a:r>
              <a:rPr sz="1200" spc="-5" dirty="0">
                <a:latin typeface="Times New Roman"/>
                <a:cs typeface="Times New Roman"/>
              </a:rPr>
              <a:t>religiosa temporanea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lasciati </a:t>
            </a:r>
            <a:r>
              <a:rPr sz="1200" spc="-5" dirty="0">
                <a:latin typeface="Times New Roman"/>
                <a:cs typeface="Times New Roman"/>
              </a:rPr>
              <a:t>soli nell’opera del </a:t>
            </a:r>
            <a:r>
              <a:rPr sz="1200" dirty="0">
                <a:latin typeface="Times New Roman"/>
                <a:cs typeface="Times New Roman"/>
              </a:rPr>
              <a:t>regno, ma </a:t>
            </a:r>
            <a:r>
              <a:rPr sz="1200" spc="-5" dirty="0">
                <a:latin typeface="Times New Roman"/>
                <a:cs typeface="Times New Roman"/>
              </a:rPr>
              <a:t>egli riuscì solo </a:t>
            </a:r>
            <a:r>
              <a:rPr sz="1200" dirty="0">
                <a:latin typeface="Times New Roman"/>
                <a:cs typeface="Times New Roman"/>
              </a:rPr>
              <a:t>parzialmente in questo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sforzo.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0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(1705.3) 152:6.3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sera </a:t>
            </a:r>
            <a:r>
              <a:rPr sz="1200" spc="-5" dirty="0">
                <a:latin typeface="Times New Roman"/>
                <a:cs typeface="Times New Roman"/>
              </a:rPr>
              <a:t>del loro 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Gennezaret,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raccontò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apostoli la </a:t>
            </a:r>
            <a:r>
              <a:rPr sz="1200" spc="-5" dirty="0">
                <a:latin typeface="Times New Roman"/>
                <a:cs typeface="Times New Roman"/>
              </a:rPr>
              <a:t>parabola del </a:t>
            </a:r>
            <a:r>
              <a:rPr sz="1200" dirty="0">
                <a:latin typeface="Times New Roman"/>
                <a:cs typeface="Times New Roman"/>
              </a:rPr>
              <a:t>seminatore  </a:t>
            </a:r>
            <a:r>
              <a:rPr sz="1200" spc="-5" dirty="0">
                <a:latin typeface="Times New Roman"/>
                <a:cs typeface="Times New Roman"/>
              </a:rPr>
              <a:t>ed aggiunse queste </a:t>
            </a:r>
            <a:r>
              <a:rPr sz="1200" dirty="0">
                <a:latin typeface="Times New Roman"/>
                <a:cs typeface="Times New Roman"/>
              </a:rPr>
              <a:t>parole: </a:t>
            </a:r>
            <a:r>
              <a:rPr sz="1200" spc="-5" dirty="0">
                <a:latin typeface="Times New Roman"/>
                <a:cs typeface="Times New Roman"/>
              </a:rPr>
              <a:t>“Vedete, figli miei, l’appello ai sentimenti umani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transitorio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deludente; l’appello </a:t>
            </a:r>
            <a:r>
              <a:rPr sz="1200" dirty="0">
                <a:latin typeface="Times New Roman"/>
                <a:cs typeface="Times New Roman"/>
              </a:rPr>
              <a:t>esclusivo  </a:t>
            </a:r>
            <a:r>
              <a:rPr sz="1200" spc="-5" dirty="0">
                <a:latin typeface="Times New Roman"/>
                <a:cs typeface="Times New Roman"/>
              </a:rPr>
              <a:t>all’intelletto </a:t>
            </a:r>
            <a:r>
              <a:rPr sz="1200" dirty="0">
                <a:latin typeface="Times New Roman"/>
                <a:cs typeface="Times New Roman"/>
              </a:rPr>
              <a:t>umano è </a:t>
            </a:r>
            <a:r>
              <a:rPr sz="1200" spc="-5" dirty="0">
                <a:latin typeface="Times New Roman"/>
                <a:cs typeface="Times New Roman"/>
              </a:rPr>
              <a:t>parimenti </a:t>
            </a:r>
            <a:r>
              <a:rPr sz="1200" dirty="0">
                <a:latin typeface="Times New Roman"/>
                <a:cs typeface="Times New Roman"/>
              </a:rPr>
              <a:t>vuoto e </a:t>
            </a:r>
            <a:r>
              <a:rPr sz="1200" spc="-5" dirty="0">
                <a:latin typeface="Times New Roman"/>
                <a:cs typeface="Times New Roman"/>
              </a:rPr>
              <a:t>sterile;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 facendo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appello 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potete 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successo duraturo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compiere quelle meravigliose </a:t>
            </a:r>
            <a:r>
              <a:rPr sz="1200" dirty="0">
                <a:latin typeface="Times New Roman"/>
                <a:cs typeface="Times New Roman"/>
              </a:rPr>
              <a:t>trasformazioni </a:t>
            </a:r>
            <a:r>
              <a:rPr sz="1200" spc="-5" dirty="0">
                <a:latin typeface="Times New Roman"/>
                <a:cs typeface="Times New Roman"/>
              </a:rPr>
              <a:t>del carattere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subito</a:t>
            </a:r>
            <a:endParaRPr sz="1200">
              <a:latin typeface="Times New Roman"/>
              <a:cs typeface="Times New Roman"/>
            </a:endParaRPr>
          </a:p>
          <a:p>
            <a:pPr marL="63500" marR="41275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mostrate nell’abbondante raccolto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frutti genuini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quotidiana di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liberati dalle  tenebre </a:t>
            </a:r>
            <a:r>
              <a:rPr sz="1200" dirty="0">
                <a:latin typeface="Times New Roman"/>
                <a:cs typeface="Times New Roman"/>
              </a:rPr>
              <a:t>del dubbio,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nascita dello </a:t>
            </a:r>
            <a:r>
              <a:rPr sz="1200" dirty="0">
                <a:latin typeface="Times New Roman"/>
                <a:cs typeface="Times New Roman"/>
              </a:rPr>
              <a:t>spirito nella </a:t>
            </a:r>
            <a:r>
              <a:rPr sz="1200" spc="-5" dirty="0">
                <a:latin typeface="Times New Roman"/>
                <a:cs typeface="Times New Roman"/>
              </a:rPr>
              <a:t>luce della </a:t>
            </a:r>
            <a:r>
              <a:rPr sz="1200" dirty="0">
                <a:latin typeface="Times New Roman"/>
                <a:cs typeface="Times New Roman"/>
              </a:rPr>
              <a:t>fede — 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7840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593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(1705.4) 152:6.4 </a:t>
            </a:r>
            <a:r>
              <a:rPr sz="1200" spc="-5" dirty="0">
                <a:latin typeface="Times New Roman"/>
                <a:cs typeface="Times New Roman"/>
              </a:rPr>
              <a:t>Gesù insegnò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richiamo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emozioni come tecnica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e focalizzare </a:t>
            </a:r>
            <a:r>
              <a:rPr sz="1200" spc="-5" dirty="0">
                <a:latin typeface="Times New Roman"/>
                <a:cs typeface="Times New Roman"/>
              </a:rPr>
              <a:t>l’attenzione intellettuale. Egli indicò </a:t>
            </a:r>
            <a:r>
              <a:rPr sz="1200" dirty="0">
                <a:latin typeface="Times New Roman"/>
                <a:cs typeface="Times New Roman"/>
              </a:rPr>
              <a:t>la  mente </a:t>
            </a:r>
            <a:r>
              <a:rPr sz="1200" spc="-5" dirty="0">
                <a:latin typeface="Times New Roman"/>
                <a:cs typeface="Times New Roman"/>
              </a:rPr>
              <a:t>così risvegliata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vivificata quale portale d’accesso all’anima, </a:t>
            </a:r>
            <a:r>
              <a:rPr sz="1200" dirty="0">
                <a:latin typeface="Times New Roman"/>
                <a:cs typeface="Times New Roman"/>
              </a:rPr>
              <a:t>dove risiede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spirituale dell’uomo che </a:t>
            </a:r>
            <a:r>
              <a:rPr sz="1200" spc="5" dirty="0">
                <a:latin typeface="Times New Roman"/>
                <a:cs typeface="Times New Roman"/>
              </a:rPr>
              <a:t>deve 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la verità e rispondere </a:t>
            </a:r>
            <a:r>
              <a:rPr sz="1200" spc="-5" dirty="0">
                <a:latin typeface="Times New Roman"/>
                <a:cs typeface="Times New Roman"/>
              </a:rPr>
              <a:t>all’appello spirituale del </a:t>
            </a:r>
            <a:r>
              <a:rPr sz="1200" dirty="0">
                <a:latin typeface="Times New Roman"/>
                <a:cs typeface="Times New Roman"/>
              </a:rPr>
              <a:t>vangelo al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i risultati </a:t>
            </a:r>
            <a:r>
              <a:rPr sz="1200" spc="-5" dirty="0">
                <a:latin typeface="Times New Roman"/>
                <a:cs typeface="Times New Roman"/>
              </a:rPr>
              <a:t>permanenti delle </a:t>
            </a:r>
            <a:r>
              <a:rPr sz="1200" dirty="0">
                <a:latin typeface="Times New Roman"/>
                <a:cs typeface="Times New Roman"/>
              </a:rPr>
              <a:t>vere  </a:t>
            </a:r>
            <a:r>
              <a:rPr sz="1200" spc="-5" dirty="0">
                <a:latin typeface="Times New Roman"/>
                <a:cs typeface="Times New Roman"/>
              </a:rPr>
              <a:t>trasformazioni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(1705.5) 152:6.5 </a:t>
            </a:r>
            <a:r>
              <a:rPr sz="1200" spc="-5" dirty="0">
                <a:latin typeface="Times New Roman"/>
                <a:cs typeface="Times New Roman"/>
              </a:rPr>
              <a:t>Gesù si sforzò 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preparare gli </a:t>
            </a:r>
            <a:r>
              <a:rPr sz="1200" dirty="0">
                <a:latin typeface="Times New Roman"/>
                <a:cs typeface="Times New Roman"/>
              </a:rPr>
              <a:t>apostoli allo </a:t>
            </a:r>
            <a:r>
              <a:rPr sz="1200" spc="-5" dirty="0">
                <a:latin typeface="Times New Roman"/>
                <a:cs typeface="Times New Roman"/>
              </a:rPr>
              <a:t>shock imminente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crisi nell’atteggiamento del </a:t>
            </a:r>
            <a:r>
              <a:rPr sz="1200" dirty="0">
                <a:latin typeface="Times New Roman"/>
                <a:cs typeface="Times New Roman"/>
              </a:rPr>
              <a:t>pubblico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 lui, </a:t>
            </a:r>
            <a:r>
              <a:rPr sz="1200" spc="-5" dirty="0">
                <a:latin typeface="Times New Roman"/>
                <a:cs typeface="Times New Roman"/>
              </a:rPr>
              <a:t>che si sarebbe </a:t>
            </a:r>
            <a:r>
              <a:rPr sz="1200" dirty="0">
                <a:latin typeface="Times New Roman"/>
                <a:cs typeface="Times New Roman"/>
              </a:rPr>
              <a:t>manifestata </a:t>
            </a:r>
            <a:r>
              <a:rPr sz="1200" spc="-5" dirty="0">
                <a:latin typeface="Times New Roman"/>
                <a:cs typeface="Times New Roman"/>
              </a:rPr>
              <a:t>qualche giorno </a:t>
            </a:r>
            <a:r>
              <a:rPr sz="1200" dirty="0">
                <a:latin typeface="Times New Roman"/>
                <a:cs typeface="Times New Roman"/>
              </a:rPr>
              <a:t>più tardi. </a:t>
            </a:r>
            <a:r>
              <a:rPr sz="1200" spc="-5" dirty="0">
                <a:latin typeface="Times New Roman"/>
                <a:cs typeface="Times New Roman"/>
              </a:rPr>
              <a:t>Egli spiegò ai </a:t>
            </a:r>
            <a:r>
              <a:rPr sz="1200" dirty="0">
                <a:latin typeface="Times New Roman"/>
                <a:cs typeface="Times New Roman"/>
              </a:rPr>
              <a:t>dodici che i </a:t>
            </a:r>
            <a:r>
              <a:rPr sz="1200" spc="-5" dirty="0">
                <a:latin typeface="Times New Roman"/>
                <a:cs typeface="Times New Roman"/>
              </a:rPr>
              <a:t>capi religiosi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avrebbero  cospirato </a:t>
            </a:r>
            <a:r>
              <a:rPr sz="1200" dirty="0">
                <a:latin typeface="Times New Roman"/>
                <a:cs typeface="Times New Roman"/>
              </a:rPr>
              <a:t>con Erode Antipa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distruzione. I dodici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più pienamente </a:t>
            </a:r>
            <a:r>
              <a:rPr sz="1200" spc="-5" dirty="0">
                <a:latin typeface="Times New Roman"/>
                <a:cs typeface="Times New Roman"/>
              </a:rPr>
              <a:t>(ma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tutto) che </a:t>
            </a:r>
            <a:r>
              <a:rPr sz="1200" spc="-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sarebbe seduto sul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Davide. Essi videro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pienamente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spirituale </a:t>
            </a:r>
            <a:r>
              <a:rPr sz="1200" dirty="0">
                <a:latin typeface="Times New Roman"/>
                <a:cs typeface="Times New Roman"/>
              </a:rPr>
              <a:t>non sarebbe </a:t>
            </a:r>
            <a:r>
              <a:rPr sz="1200" spc="-5" dirty="0">
                <a:latin typeface="Times New Roman"/>
                <a:cs typeface="Times New Roman"/>
              </a:rPr>
              <a:t>progredita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prodigi  materiali.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rendersi conto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nutrizione </a:t>
            </a:r>
            <a:r>
              <a:rPr sz="1200" spc="-5" dirty="0">
                <a:latin typeface="Times New Roman"/>
                <a:cs typeface="Times New Roman"/>
              </a:rPr>
              <a:t>dei cinquemila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mossa popolare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re era il </a:t>
            </a:r>
            <a:r>
              <a:rPr sz="1200" spc="-5" dirty="0">
                <a:latin typeface="Times New Roman"/>
                <a:cs typeface="Times New Roman"/>
              </a:rPr>
              <a:t>culmine della 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dell’aspettativa del </a:t>
            </a:r>
            <a:r>
              <a:rPr sz="1200" dirty="0">
                <a:latin typeface="Times New Roman"/>
                <a:cs typeface="Times New Roman"/>
              </a:rPr>
              <a:t>compimento di </a:t>
            </a:r>
            <a:r>
              <a:rPr sz="1200" spc="-5" dirty="0">
                <a:latin typeface="Times New Roman"/>
                <a:cs typeface="Times New Roman"/>
              </a:rPr>
              <a:t>prodigi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popolo, nonché </a:t>
            </a:r>
            <a:r>
              <a:rPr sz="1200" spc="-5" dirty="0">
                <a:latin typeface="Times New Roman"/>
                <a:cs typeface="Times New Roman"/>
              </a:rPr>
              <a:t>l’apice dell’acclamazione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parte del </a:t>
            </a:r>
            <a:r>
              <a:rPr sz="1200" dirty="0">
                <a:latin typeface="Times New Roman"/>
                <a:cs typeface="Times New Roman"/>
              </a:rPr>
              <a:t>popolino. Essi </a:t>
            </a:r>
            <a:r>
              <a:rPr sz="1200" spc="-5" dirty="0">
                <a:latin typeface="Times New Roman"/>
                <a:cs typeface="Times New Roman"/>
              </a:rPr>
              <a:t>compresero vagamente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previdero confusamente l’avvicinarsi del </a:t>
            </a:r>
            <a:r>
              <a:rPr sz="1200" dirty="0">
                <a:latin typeface="Times New Roman"/>
                <a:cs typeface="Times New Roman"/>
              </a:rPr>
              <a:t>vaglio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cruda avversità.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dodici uomini </a:t>
            </a:r>
            <a:r>
              <a:rPr sz="1200" spc="-5" dirty="0">
                <a:latin typeface="Times New Roman"/>
                <a:cs typeface="Times New Roman"/>
              </a:rPr>
              <a:t>si stavano risvegliando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alla comprensione della natura reale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ambasciatori  del regno,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prepararsi alle rudi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severe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dell’ultimo 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del Maestro sulla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85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(1706.1) 152:6.6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Gennezaret, </a:t>
            </a:r>
            <a:r>
              <a:rPr sz="1200" dirty="0">
                <a:latin typeface="Times New Roman"/>
                <a:cs typeface="Times New Roman"/>
              </a:rPr>
              <a:t>Gesù li istruì sulla nutrizione </a:t>
            </a:r>
            <a:r>
              <a:rPr sz="1200" spc="-5" dirty="0">
                <a:latin typeface="Times New Roman"/>
                <a:cs typeface="Times New Roman"/>
              </a:rPr>
              <a:t>miracolosa dei </a:t>
            </a:r>
            <a:r>
              <a:rPr sz="1200" dirty="0">
                <a:latin typeface="Times New Roman"/>
                <a:cs typeface="Times New Roman"/>
              </a:rPr>
              <a:t>cinquemila, </a:t>
            </a:r>
            <a:r>
              <a:rPr sz="1200" spc="-5" dirty="0">
                <a:latin typeface="Times New Roman"/>
                <a:cs typeface="Times New Roman"/>
              </a:rPr>
              <a:t>raccontando loro </a:t>
            </a:r>
            <a:r>
              <a:rPr sz="1200" dirty="0">
                <a:latin typeface="Times New Roman"/>
                <a:cs typeface="Times New Roman"/>
              </a:rPr>
              <a:t>perché si </a:t>
            </a:r>
            <a:r>
              <a:rPr sz="1200" spc="-5" dirty="0">
                <a:latin typeface="Times New Roman"/>
                <a:cs typeface="Times New Roman"/>
              </a:rPr>
              <a:t>era  impegnato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manifestazione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creatore ed assicurandoli </a:t>
            </a:r>
            <a:r>
              <a:rPr sz="1200" dirty="0">
                <a:latin typeface="Times New Roman"/>
                <a:cs typeface="Times New Roman"/>
              </a:rPr>
              <a:t>anche che non </a:t>
            </a:r>
            <a:r>
              <a:rPr sz="1200" spc="-5" dirty="0">
                <a:latin typeface="Times New Roman"/>
                <a:cs typeface="Times New Roman"/>
              </a:rPr>
              <a:t>aveva ceduto </a:t>
            </a:r>
            <a:r>
              <a:rPr sz="1200" dirty="0">
                <a:latin typeface="Times New Roman"/>
                <a:cs typeface="Times New Roman"/>
              </a:rPr>
              <a:t>alla compassione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moltitudine prima di </a:t>
            </a:r>
            <a:r>
              <a:rPr sz="1200" spc="-5" dirty="0">
                <a:latin typeface="Times New Roman"/>
                <a:cs typeface="Times New Roman"/>
              </a:rPr>
              <a:t>aver accertato </a:t>
            </a:r>
            <a:r>
              <a:rPr sz="1200" dirty="0">
                <a:latin typeface="Times New Roman"/>
                <a:cs typeface="Times New Roman"/>
              </a:rPr>
              <a:t>che ciò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“conforme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6420" cy="3603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A Gerusalemme</a:t>
            </a:r>
            <a:endParaRPr sz="1600">
              <a:latin typeface="Times New Roman"/>
              <a:cs typeface="Times New Roman"/>
            </a:endParaRPr>
          </a:p>
          <a:p>
            <a:pPr marL="63500" marR="2330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(1706.2) 152:7.1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aprile, Gesù, accompagnato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dai dodici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Al 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le folle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la minore </a:t>
            </a:r>
            <a:r>
              <a:rPr sz="1200" spc="-5" dirty="0">
                <a:latin typeface="Times New Roman"/>
                <a:cs typeface="Times New Roman"/>
              </a:rPr>
              <a:t>attenzione </a:t>
            </a:r>
            <a:r>
              <a:rPr sz="1200" dirty="0">
                <a:latin typeface="Times New Roman"/>
                <a:cs typeface="Times New Roman"/>
              </a:rPr>
              <a:t>possibile, </a:t>
            </a:r>
            <a:r>
              <a:rPr sz="1200" spc="-5" dirty="0">
                <a:latin typeface="Times New Roman"/>
                <a:cs typeface="Times New Roman"/>
              </a:rPr>
              <a:t>essi viaggiarono per </a:t>
            </a:r>
            <a:r>
              <a:rPr sz="1200" dirty="0">
                <a:latin typeface="Times New Roman"/>
                <a:cs typeface="Times New Roman"/>
              </a:rPr>
              <a:t>la via di Gerasa e </a:t>
            </a:r>
            <a:r>
              <a:rPr sz="1200" spc="-5" dirty="0">
                <a:latin typeface="Times New Roman"/>
                <a:cs typeface="Times New Roman"/>
              </a:rPr>
              <a:t>Filadelfia. Egli </a:t>
            </a:r>
            <a:r>
              <a:rPr sz="1200" dirty="0">
                <a:latin typeface="Times New Roman"/>
                <a:cs typeface="Times New Roman"/>
              </a:rPr>
              <a:t>ingiunse  loro di non </a:t>
            </a:r>
            <a:r>
              <a:rPr sz="1200" spc="-5" dirty="0">
                <a:latin typeface="Times New Roman"/>
                <a:cs typeface="Times New Roman"/>
              </a:rPr>
              <a:t>impartire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pubblico </a:t>
            </a:r>
            <a:r>
              <a:rPr sz="1200" spc="-5" dirty="0">
                <a:latin typeface="Times New Roman"/>
                <a:cs typeface="Times New Roman"/>
              </a:rPr>
              <a:t>durante questo viaggio;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permise loro d’insegnare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Essi </a:t>
            </a:r>
            <a:r>
              <a:rPr sz="1200" dirty="0">
                <a:latin typeface="Times New Roman"/>
                <a:cs typeface="Times New Roman"/>
              </a:rPr>
              <a:t>arrivarono a </a:t>
            </a:r>
            <a:r>
              <a:rPr sz="1200" spc="-5" dirty="0">
                <a:latin typeface="Times New Roman"/>
                <a:cs typeface="Times New Roman"/>
              </a:rPr>
              <a:t>Betania, vicino </a:t>
            </a:r>
            <a:r>
              <a:rPr sz="1200" dirty="0">
                <a:latin typeface="Times New Roman"/>
                <a:cs typeface="Times New Roman"/>
              </a:rPr>
              <a:t>a Gerusalemme, </a:t>
            </a:r>
            <a:r>
              <a:rPr sz="1200" spc="-5" dirty="0">
                <a:latin typeface="Times New Roman"/>
                <a:cs typeface="Times New Roman"/>
              </a:rPr>
              <a:t>nella tarda </a:t>
            </a:r>
            <a:r>
              <a:rPr sz="1200" dirty="0">
                <a:latin typeface="Times New Roman"/>
                <a:cs typeface="Times New Roman"/>
              </a:rPr>
              <a:t>sera di mercoledì 6 aprile.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Lazzaro, Marta </a:t>
            </a:r>
            <a:r>
              <a:rPr sz="1200" dirty="0">
                <a:latin typeface="Times New Roman"/>
                <a:cs typeface="Times New Roman"/>
              </a:rPr>
              <a:t>e Maria, ma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successivo </a:t>
            </a:r>
            <a:r>
              <a:rPr sz="1200" spc="-5" dirty="0">
                <a:latin typeface="Times New Roman"/>
                <a:cs typeface="Times New Roman"/>
              </a:rPr>
              <a:t>si separarono. Gesù,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Giovanni, si fermò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 un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Simone,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Giuda Iscariota </a:t>
            </a:r>
            <a:r>
              <a:rPr sz="1200" dirty="0">
                <a:latin typeface="Times New Roman"/>
                <a:cs typeface="Times New Roman"/>
              </a:rPr>
              <a:t>e Simone </a:t>
            </a:r>
            <a:r>
              <a:rPr sz="1200" spc="-5" dirty="0">
                <a:latin typeface="Times New Roman"/>
                <a:cs typeface="Times New Roman"/>
              </a:rPr>
              <a:t>Zelota si fermarono presso degli amici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mentre gli altri apostoli soggiornarono, </a:t>
            </a:r>
            <a:r>
              <a:rPr sz="1200" dirty="0">
                <a:latin typeface="Times New Roman"/>
                <a:cs typeface="Times New Roman"/>
              </a:rPr>
              <a:t>a due a </a:t>
            </a:r>
            <a:r>
              <a:rPr sz="1200" spc="-5" dirty="0">
                <a:latin typeface="Times New Roman"/>
                <a:cs typeface="Times New Roman"/>
              </a:rPr>
              <a:t>due,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differenti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73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(1706.3) 152:7.2 </a:t>
            </a:r>
            <a:r>
              <a:rPr sz="1200" spc="-5" dirty="0">
                <a:latin typeface="Times New Roman"/>
                <a:cs typeface="Times New Roman"/>
              </a:rPr>
              <a:t>Gesù entrò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soltanto </a:t>
            </a:r>
            <a:r>
              <a:rPr sz="1200" dirty="0">
                <a:latin typeface="Times New Roman"/>
                <a:cs typeface="Times New Roman"/>
              </a:rPr>
              <a:t>una volta durante questa Pasqua, e </a:t>
            </a:r>
            <a:r>
              <a:rPr sz="1200" spc="-5" dirty="0">
                <a:latin typeface="Times New Roman"/>
                <a:cs typeface="Times New Roman"/>
              </a:rPr>
              <a:t>fu nel grande giorno della festa. </a:t>
            </a:r>
            <a:r>
              <a:rPr sz="1200" dirty="0">
                <a:latin typeface="Times New Roman"/>
                <a:cs typeface="Times New Roman"/>
              </a:rPr>
              <a:t>Molti credenti 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furono condotti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incontrare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Gerusalemme  i </a:t>
            </a:r>
            <a:r>
              <a:rPr sz="1200" spc="-5" dirty="0">
                <a:latin typeface="Times New Roman"/>
                <a:cs typeface="Times New Roman"/>
              </a:rPr>
              <a:t>dodici impararono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stesse crescendo </a:t>
            </a:r>
            <a:r>
              <a:rPr sz="1200" dirty="0">
                <a:latin typeface="Times New Roman"/>
                <a:cs typeface="Times New Roman"/>
              </a:rPr>
              <a:t>il sentimento di </a:t>
            </a:r>
            <a:r>
              <a:rPr sz="1200" spc="-5" dirty="0">
                <a:latin typeface="Times New Roman"/>
                <a:cs typeface="Times New Roman"/>
              </a:rPr>
              <a:t>avversione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loro Maestro. Essi partirono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convinti </a:t>
            </a:r>
            <a:r>
              <a:rPr sz="1200" dirty="0">
                <a:latin typeface="Times New Roman"/>
                <a:cs typeface="Times New Roman"/>
              </a:rPr>
              <a:t>che una crisi </a:t>
            </a:r>
            <a:r>
              <a:rPr sz="1200" spc="-5" dirty="0">
                <a:latin typeface="Times New Roman"/>
                <a:cs typeface="Times New Roman"/>
              </a:rPr>
              <a:t>fosse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imminente.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4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(1706.4) 152:7.3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24 </a:t>
            </a:r>
            <a:r>
              <a:rPr sz="1200" spc="-5" dirty="0">
                <a:latin typeface="Times New Roman"/>
                <a:cs typeface="Times New Roman"/>
              </a:rPr>
              <a:t>aprile,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lasciarono </a:t>
            </a:r>
            <a:r>
              <a:rPr sz="1200" dirty="0">
                <a:latin typeface="Times New Roman"/>
                <a:cs typeface="Times New Roman"/>
              </a:rPr>
              <a:t>Gerusalemme </a:t>
            </a:r>
            <a:r>
              <a:rPr sz="1200" spc="-5" dirty="0">
                <a:latin typeface="Times New Roman"/>
                <a:cs typeface="Times New Roman"/>
              </a:rPr>
              <a:t>per Betsaida seguendo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delle città costiere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Giaffa, </a:t>
            </a:r>
            <a:r>
              <a:rPr sz="1200" dirty="0">
                <a:latin typeface="Times New Roman"/>
                <a:cs typeface="Times New Roman"/>
              </a:rPr>
              <a:t>Cesarea e Tolemaide.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là, per via di terra,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Rama </a:t>
            </a:r>
            <a:r>
              <a:rPr sz="1200" dirty="0">
                <a:latin typeface="Times New Roman"/>
                <a:cs typeface="Times New Roman"/>
              </a:rPr>
              <a:t>e Corazin a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venerdì 29 aprile.  </a:t>
            </a:r>
            <a:r>
              <a:rPr sz="1200" spc="-5" dirty="0">
                <a:latin typeface="Times New Roman"/>
                <a:cs typeface="Times New Roman"/>
              </a:rPr>
              <a:t>Appena rientrato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casa, Gesù mandò Andrea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al capo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parlare il </a:t>
            </a:r>
            <a:r>
              <a:rPr sz="1200" spc="-5" dirty="0">
                <a:latin typeface="Times New Roman"/>
                <a:cs typeface="Times New Roman"/>
              </a:rPr>
              <a:t>giorno successivo, </a:t>
            </a:r>
            <a:r>
              <a:rPr sz="1200" spc="5" dirty="0">
                <a:latin typeface="Times New Roman"/>
                <a:cs typeface="Times New Roman"/>
              </a:rPr>
              <a:t>sabato, 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del </a:t>
            </a:r>
            <a:r>
              <a:rPr sz="1200" spc="-5" dirty="0">
                <a:latin typeface="Times New Roman"/>
                <a:cs typeface="Times New Roman"/>
              </a:rPr>
              <a:t>pomeriggio.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sapeva </a:t>
            </a:r>
            <a:r>
              <a:rPr sz="1200" dirty="0">
                <a:latin typeface="Times New Roman"/>
                <a:cs typeface="Times New Roman"/>
              </a:rPr>
              <a:t>bene che </a:t>
            </a:r>
            <a:r>
              <a:rPr sz="1200" spc="-5" dirty="0">
                <a:latin typeface="Times New Roman"/>
                <a:cs typeface="Times New Roman"/>
              </a:rPr>
              <a:t>quella sarebbe stata </a:t>
            </a:r>
            <a:r>
              <a:rPr sz="1200" dirty="0">
                <a:latin typeface="Times New Roman"/>
                <a:cs typeface="Times New Roman"/>
              </a:rPr>
              <a:t>l’ultima volta </a:t>
            </a:r>
            <a:r>
              <a:rPr sz="1200" spc="-5" dirty="0">
                <a:latin typeface="Times New Roman"/>
                <a:cs typeface="Times New Roman"/>
              </a:rPr>
              <a:t>che gli sarebbe stato permesso </a:t>
            </a:r>
            <a:r>
              <a:rPr sz="1200" dirty="0">
                <a:latin typeface="Times New Roman"/>
                <a:cs typeface="Times New Roman"/>
              </a:rPr>
              <a:t>di parlare  </a:t>
            </a:r>
            <a:r>
              <a:rPr sz="1200" spc="-5" dirty="0">
                <a:latin typeface="Times New Roman"/>
                <a:cs typeface="Times New Roman"/>
              </a:rPr>
              <a:t>nella sinagoga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Cafarnao.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83245" cy="4046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crisi a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Cafarnao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(1707.1) 153:0.1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VENERDÌ </a:t>
            </a:r>
            <a:r>
              <a:rPr sz="1200" spc="-5" dirty="0">
                <a:latin typeface="Times New Roman"/>
                <a:cs typeface="Times New Roman"/>
              </a:rPr>
              <a:t>sera, 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arrivo a </a:t>
            </a:r>
            <a:r>
              <a:rPr sz="1200" spc="-5" dirty="0">
                <a:latin typeface="Times New Roman"/>
                <a:cs typeface="Times New Roman"/>
              </a:rPr>
              <a:t>Betsaida, ed </a:t>
            </a:r>
            <a:r>
              <a:rPr sz="1200" dirty="0">
                <a:latin typeface="Times New Roman"/>
                <a:cs typeface="Times New Roman"/>
              </a:rPr>
              <a:t>il sabato </a:t>
            </a:r>
            <a:r>
              <a:rPr sz="1200" spc="-5" dirty="0">
                <a:latin typeface="Times New Roman"/>
                <a:cs typeface="Times New Roman"/>
              </a:rPr>
              <a:t>mattina, gli apostoli notarono che Gesù </a:t>
            </a:r>
            <a:r>
              <a:rPr sz="1200" dirty="0">
                <a:latin typeface="Times New Roman"/>
                <a:cs typeface="Times New Roman"/>
              </a:rPr>
              <a:t>era seriamente  </a:t>
            </a:r>
            <a:r>
              <a:rPr sz="1200" spc="-5" dirty="0">
                <a:latin typeface="Times New Roman"/>
                <a:cs typeface="Times New Roman"/>
              </a:rPr>
              <a:t>assorbito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problema; essi si rendevano conto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stava riflettendo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particolare su </a:t>
            </a:r>
            <a:r>
              <a:rPr sz="1200" spc="5" dirty="0">
                <a:latin typeface="Times New Roman"/>
                <a:cs typeface="Times New Roman"/>
              </a:rPr>
              <a:t>qualche  </a:t>
            </a:r>
            <a:r>
              <a:rPr sz="1200" spc="-5" dirty="0">
                <a:latin typeface="Times New Roman"/>
                <a:cs typeface="Times New Roman"/>
              </a:rPr>
              <a:t>importante questione. </a:t>
            </a:r>
            <a:r>
              <a:rPr sz="1200" dirty="0">
                <a:latin typeface="Times New Roman"/>
                <a:cs typeface="Times New Roman"/>
              </a:rPr>
              <a:t>Egli 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colazione e </a:t>
            </a:r>
            <a:r>
              <a:rPr sz="1200" spc="-5" dirty="0">
                <a:latin typeface="Times New Roman"/>
                <a:cs typeface="Times New Roman"/>
              </a:rPr>
              <a:t>mangiò </a:t>
            </a:r>
            <a:r>
              <a:rPr sz="1200" dirty="0">
                <a:latin typeface="Times New Roman"/>
                <a:cs typeface="Times New Roman"/>
              </a:rPr>
              <a:t>molto poco a </a:t>
            </a:r>
            <a:r>
              <a:rPr sz="1200" spc="-5" dirty="0">
                <a:latin typeface="Times New Roman"/>
                <a:cs typeface="Times New Roman"/>
              </a:rPr>
              <a:t>mezzogiorno. Per </a:t>
            </a:r>
            <a:r>
              <a:rPr sz="1200" dirty="0">
                <a:latin typeface="Times New Roman"/>
                <a:cs typeface="Times New Roman"/>
              </a:rPr>
              <a:t>tutto il sabato mattina e la </a:t>
            </a:r>
            <a:r>
              <a:rPr sz="1200" spc="-5" dirty="0">
                <a:latin typeface="Times New Roman"/>
                <a:cs typeface="Times New Roman"/>
              </a:rPr>
              <a:t>sera precedente, </a:t>
            </a:r>
            <a:r>
              <a:rPr sz="1200" dirty="0">
                <a:latin typeface="Times New Roman"/>
                <a:cs typeface="Times New Roman"/>
              </a:rPr>
              <a:t>i  dodici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si erano </a:t>
            </a:r>
            <a:r>
              <a:rPr sz="1200" dirty="0">
                <a:latin typeface="Times New Roman"/>
                <a:cs typeface="Times New Roman"/>
              </a:rPr>
              <a:t>riuniti a </a:t>
            </a:r>
            <a:r>
              <a:rPr sz="1200" spc="-5" dirty="0">
                <a:latin typeface="Times New Roman"/>
                <a:cs typeface="Times New Roman"/>
              </a:rPr>
              <a:t>piccoli gruppi nella casa, </a:t>
            </a:r>
            <a:r>
              <a:rPr sz="1200" dirty="0">
                <a:latin typeface="Times New Roman"/>
                <a:cs typeface="Times New Roman"/>
              </a:rPr>
              <a:t>in giardino 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riva. </a:t>
            </a:r>
            <a:r>
              <a:rPr sz="1200" dirty="0">
                <a:latin typeface="Times New Roman"/>
                <a:cs typeface="Times New Roman"/>
              </a:rPr>
              <a:t>C’era una tensione per l’incertezza  </a:t>
            </a:r>
            <a:r>
              <a:rPr sz="1200" spc="-5" dirty="0">
                <a:latin typeface="Times New Roman"/>
                <a:cs typeface="Times New Roman"/>
              </a:rPr>
              <a:t>ed un’ansia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l’attesa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gravavano 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loro. Dalla partenza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Gesù </a:t>
            </a:r>
            <a:r>
              <a:rPr sz="1200" dirty="0">
                <a:latin typeface="Times New Roman"/>
                <a:cs typeface="Times New Roman"/>
              </a:rPr>
              <a:t>aveva parlato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(1707.2) 153:0.2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mesi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visto il Maestro </a:t>
            </a:r>
            <a:r>
              <a:rPr sz="1200" spc="-5" dirty="0">
                <a:latin typeface="Times New Roman"/>
                <a:cs typeface="Times New Roman"/>
              </a:rPr>
              <a:t>così preoccupato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taciturno. Anche </a:t>
            </a:r>
            <a:r>
              <a:rPr sz="1200" dirty="0">
                <a:latin typeface="Times New Roman"/>
                <a:cs typeface="Times New Roman"/>
              </a:rPr>
              <a:t>Simon Pietro era </a:t>
            </a:r>
            <a:r>
              <a:rPr sz="1200" spc="-5" dirty="0">
                <a:latin typeface="Times New Roman"/>
                <a:cs typeface="Times New Roman"/>
              </a:rPr>
              <a:t>depresso, se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abbattuto. Andrea </a:t>
            </a:r>
            <a:r>
              <a:rPr sz="1200" dirty="0">
                <a:latin typeface="Times New Roman"/>
                <a:cs typeface="Times New Roman"/>
              </a:rPr>
              <a:t>non sapeva che </a:t>
            </a:r>
            <a:r>
              <a:rPr sz="1200" spc="-5" dirty="0">
                <a:latin typeface="Times New Roman"/>
                <a:cs typeface="Times New Roman"/>
              </a:rPr>
              <a:t>cosa fare per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scoraggiati. Natanaele </a:t>
            </a:r>
            <a:r>
              <a:rPr sz="1200" dirty="0">
                <a:latin typeface="Times New Roman"/>
                <a:cs typeface="Times New Roman"/>
              </a:rPr>
              <a:t>diceva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erano in mezzo </a:t>
            </a:r>
            <a:r>
              <a:rPr sz="1200" spc="-5" dirty="0">
                <a:latin typeface="Times New Roman"/>
                <a:cs typeface="Times New Roman"/>
              </a:rPr>
              <a:t>alla “calma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della tempesta”.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espresse l’opinione che “qualcosa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straordinario stava per accadere”. Filippo consigliò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Davide  Zebedeo “di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piani per nutrire </a:t>
            </a:r>
            <a:r>
              <a:rPr sz="1200" spc="-5" dirty="0">
                <a:latin typeface="Times New Roman"/>
                <a:cs typeface="Times New Roman"/>
              </a:rPr>
              <a:t>ed alloggiare </a:t>
            </a:r>
            <a:r>
              <a:rPr sz="1200" dirty="0">
                <a:latin typeface="Times New Roman"/>
                <a:cs typeface="Times New Roman"/>
              </a:rPr>
              <a:t>la moltitudine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cosa stava </a:t>
            </a:r>
            <a:r>
              <a:rPr sz="1200" dirty="0">
                <a:latin typeface="Times New Roman"/>
                <a:cs typeface="Times New Roman"/>
              </a:rPr>
              <a:t>pensando il </a:t>
            </a:r>
            <a:r>
              <a:rPr sz="1200" spc="-5" dirty="0">
                <a:latin typeface="Times New Roman"/>
                <a:cs typeface="Times New Roman"/>
              </a:rPr>
              <a:t>Maestro”. </a:t>
            </a:r>
            <a:r>
              <a:rPr sz="1200" dirty="0">
                <a:latin typeface="Times New Roman"/>
                <a:cs typeface="Times New Roman"/>
              </a:rPr>
              <a:t>Matteo  stava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nuovi sforzi per </a:t>
            </a:r>
            <a:r>
              <a:rPr sz="1200" spc="-5" dirty="0">
                <a:latin typeface="Times New Roman"/>
                <a:cs typeface="Times New Roman"/>
              </a:rPr>
              <a:t>riempire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cassa.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parlavano </a:t>
            </a:r>
            <a:r>
              <a:rPr sz="1200" spc="-5" dirty="0">
                <a:latin typeface="Times New Roman"/>
                <a:cs typeface="Times New Roman"/>
              </a:rPr>
              <a:t>del prossimo </a:t>
            </a:r>
            <a:r>
              <a:rPr sz="1200" dirty="0">
                <a:latin typeface="Times New Roman"/>
                <a:cs typeface="Times New Roman"/>
              </a:rPr>
              <a:t>sermone </a:t>
            </a:r>
            <a:r>
              <a:rPr sz="1200" spc="-5" dirty="0">
                <a:latin typeface="Times New Roman"/>
                <a:cs typeface="Times New Roman"/>
              </a:rPr>
              <a:t>nella sinagoga </a:t>
            </a:r>
            <a:r>
              <a:rPr sz="1200" dirty="0">
                <a:latin typeface="Times New Roman"/>
                <a:cs typeface="Times New Roman"/>
              </a:rPr>
              <a:t>e discutevano  sulla </a:t>
            </a:r>
            <a:r>
              <a:rPr sz="1200" spc="-5" dirty="0">
                <a:latin typeface="Times New Roman"/>
                <a:cs typeface="Times New Roman"/>
              </a:rPr>
              <a:t>probabile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sugli scopi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espresse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speranza,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“il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 cieli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d’intervenire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inatteso </a:t>
            </a:r>
            <a:r>
              <a:rPr sz="1200" spc="-5" dirty="0">
                <a:latin typeface="Times New Roman"/>
                <a:cs typeface="Times New Roman"/>
              </a:rPr>
              <a:t>per rivendicare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sostenere suo Figlio”, mentre Giuda Iscariota </a:t>
            </a:r>
            <a:r>
              <a:rPr sz="1200" dirty="0">
                <a:latin typeface="Times New Roman"/>
                <a:cs typeface="Times New Roman"/>
              </a:rPr>
              <a:t>osava  </a:t>
            </a:r>
            <a:r>
              <a:rPr sz="1200" spc="-5" dirty="0">
                <a:latin typeface="Times New Roman"/>
                <a:cs typeface="Times New Roman"/>
              </a:rPr>
              <a:t>compiacersi al pensiero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forse Gesù </a:t>
            </a:r>
            <a:r>
              <a:rPr sz="1200" dirty="0">
                <a:latin typeface="Times New Roman"/>
                <a:cs typeface="Times New Roman"/>
              </a:rPr>
              <a:t>era oppresso </a:t>
            </a:r>
            <a:r>
              <a:rPr sz="1200" spc="-5" dirty="0">
                <a:latin typeface="Times New Roman"/>
                <a:cs typeface="Times New Roman"/>
              </a:rPr>
              <a:t>dal dispiacere </a:t>
            </a:r>
            <a:r>
              <a:rPr sz="1200" dirty="0">
                <a:latin typeface="Times New Roman"/>
                <a:cs typeface="Times New Roman"/>
              </a:rPr>
              <a:t>per “non </a:t>
            </a:r>
            <a:r>
              <a:rPr sz="1200" spc="-5" dirty="0">
                <a:latin typeface="Times New Roman"/>
                <a:cs typeface="Times New Roman"/>
              </a:rPr>
              <a:t>aver avuto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l’audacia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permettere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cinquemila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proclamarlo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dei Giudei”.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1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(1707.3) 153:0.3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da un tale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discepoli </a:t>
            </a:r>
            <a:r>
              <a:rPr sz="1200" spc="-5" dirty="0">
                <a:latin typeface="Times New Roman"/>
                <a:cs typeface="Times New Roman"/>
              </a:rPr>
              <a:t>depressi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sconsolati che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si allontanò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splendido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pomeriggio per 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sermone epocale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d’incoraggiamento </a:t>
            </a:r>
            <a:r>
              <a:rPr sz="1200" dirty="0">
                <a:latin typeface="Times New Roman"/>
                <a:cs typeface="Times New Roman"/>
              </a:rPr>
              <a:t>o di buon </a:t>
            </a:r>
            <a:r>
              <a:rPr sz="1200" spc="-5" dirty="0">
                <a:latin typeface="Times New Roman"/>
                <a:cs typeface="Times New Roman"/>
              </a:rPr>
              <a:t>augurio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discepoli immediati vennero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candidi gemelli Alfeo,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lasciò </a:t>
            </a:r>
            <a:r>
              <a:rPr sz="1200" dirty="0">
                <a:latin typeface="Times New Roman"/>
                <a:cs typeface="Times New Roman"/>
              </a:rPr>
              <a:t>la casa per </a:t>
            </a:r>
            <a:r>
              <a:rPr sz="1200" spc="-5" dirty="0">
                <a:latin typeface="Times New Roman"/>
                <a:cs typeface="Times New Roman"/>
              </a:rPr>
              <a:t>recarsi alla </a:t>
            </a:r>
            <a:r>
              <a:rPr sz="1200" dirty="0">
                <a:latin typeface="Times New Roman"/>
                <a:cs typeface="Times New Roman"/>
              </a:rPr>
              <a:t>sinagoga,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salutò gaiamente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“Noi preghiamo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aiuti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vengano </a:t>
            </a:r>
            <a:r>
              <a:rPr sz="1200" dirty="0">
                <a:latin typeface="Times New Roman"/>
                <a:cs typeface="Times New Roman"/>
              </a:rPr>
              <a:t>a noi moltitudini </a:t>
            </a:r>
            <a:r>
              <a:rPr sz="1200" spc="-5" dirty="0">
                <a:latin typeface="Times New Roman"/>
                <a:cs typeface="Times New Roman"/>
              </a:rPr>
              <a:t>più numerose che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0384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preparazione dello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scenario</a:t>
            </a:r>
            <a:endParaRPr sz="1600">
              <a:latin typeface="Times New Roman"/>
              <a:cs typeface="Times New Roman"/>
            </a:endParaRPr>
          </a:p>
          <a:p>
            <a:pPr marL="63500" marR="3987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(1707.4) 153:1.1 </a:t>
            </a:r>
            <a:r>
              <a:rPr sz="1200" spc="-5" dirty="0">
                <a:latin typeface="Times New Roman"/>
                <a:cs typeface="Times New Roman"/>
              </a:rPr>
              <a:t>Una distinta assemblea accolse Gesù alle </a:t>
            </a:r>
            <a:r>
              <a:rPr sz="1200" dirty="0">
                <a:latin typeface="Times New Roman"/>
                <a:cs typeface="Times New Roman"/>
              </a:rPr>
              <a:t>tre di questo bel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sabato nella nuova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Cafarnao.  Presiedeva </a:t>
            </a:r>
            <a:r>
              <a:rPr sz="1200" dirty="0">
                <a:latin typeface="Times New Roman"/>
                <a:cs typeface="Times New Roman"/>
              </a:rPr>
              <a:t>Giairo e porse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le Scritture da </a:t>
            </a:r>
            <a:r>
              <a:rPr sz="1200" spc="-5" dirty="0">
                <a:latin typeface="Times New Roman"/>
                <a:cs typeface="Times New Roman"/>
              </a:rPr>
              <a:t>leggere.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prima, </a:t>
            </a:r>
            <a:r>
              <a:rPr sz="1200" dirty="0">
                <a:latin typeface="Times New Roman"/>
                <a:cs typeface="Times New Roman"/>
              </a:rPr>
              <a:t>cinquantatré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Sadducei erano arrivati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Gerusalemme; </a:t>
            </a:r>
            <a:r>
              <a:rPr sz="1200" dirty="0">
                <a:latin typeface="Times New Roman"/>
                <a:cs typeface="Times New Roman"/>
              </a:rPr>
              <a:t>più di trenta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dirigenti delle sinagoghe </a:t>
            </a:r>
            <a:r>
              <a:rPr sz="1200" dirty="0">
                <a:latin typeface="Times New Roman"/>
                <a:cs typeface="Times New Roman"/>
              </a:rPr>
              <a:t>vicine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presenti. Questi capi religiosi ebrei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agivano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direttamente sotto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costituivano l’avanguardia </a:t>
            </a:r>
            <a:r>
              <a:rPr sz="1200" dirty="0">
                <a:latin typeface="Times New Roman"/>
                <a:cs typeface="Times New Roman"/>
              </a:rPr>
              <a:t>ortodossa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venuta a dichiarare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guerra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aperta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suoi discepoli. Seduti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capi ebrei, sui seggi </a:t>
            </a:r>
            <a:r>
              <a:rPr sz="1200" dirty="0">
                <a:latin typeface="Times New Roman"/>
                <a:cs typeface="Times New Roman"/>
              </a:rPr>
              <a:t>d’onore </a:t>
            </a:r>
            <a:r>
              <a:rPr sz="1200" spc="-5" dirty="0">
                <a:latin typeface="Times New Roman"/>
                <a:cs typeface="Times New Roman"/>
              </a:rPr>
              <a:t>della sinagoga, c’erano gli osservatori  ufficiali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Antipa, </a:t>
            </a:r>
            <a:r>
              <a:rPr sz="1200" spc="-5" dirty="0">
                <a:latin typeface="Times New Roman"/>
                <a:cs typeface="Times New Roman"/>
              </a:rPr>
              <a:t>che erano stati 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accertare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sui preoccupanti resoconti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spc="1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tentativo da  </a:t>
            </a:r>
            <a:r>
              <a:rPr sz="1200" spc="-5" dirty="0">
                <a:latin typeface="Times New Roman"/>
                <a:cs typeface="Times New Roman"/>
              </a:rPr>
              <a:t>parte del </a:t>
            </a:r>
            <a:r>
              <a:rPr sz="1200" dirty="0">
                <a:latin typeface="Times New Roman"/>
                <a:cs typeface="Times New Roman"/>
              </a:rPr>
              <a:t>popolino di </a:t>
            </a:r>
            <a:r>
              <a:rPr sz="1200" spc="-5" dirty="0">
                <a:latin typeface="Times New Roman"/>
                <a:cs typeface="Times New Roman"/>
              </a:rPr>
              <a:t>proclamare Gesù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Giudei, </a:t>
            </a:r>
            <a:r>
              <a:rPr sz="1200" spc="-5" dirty="0">
                <a:latin typeface="Times New Roman"/>
                <a:cs typeface="Times New Roman"/>
              </a:rPr>
              <a:t>laggiù </a:t>
            </a:r>
            <a:r>
              <a:rPr sz="1200" dirty="0">
                <a:latin typeface="Times New Roman"/>
                <a:cs typeface="Times New Roman"/>
              </a:rPr>
              <a:t>nei domini di </a:t>
            </a:r>
            <a:r>
              <a:rPr sz="1200" spc="-1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fratello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Filippo.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30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(1708.1) 153:1.2 </a:t>
            </a:r>
            <a:r>
              <a:rPr sz="1200" spc="-5" dirty="0">
                <a:latin typeface="Times New Roman"/>
                <a:cs typeface="Times New Roman"/>
              </a:rPr>
              <a:t>Gesù comprese che si </a:t>
            </a:r>
            <a:r>
              <a:rPr sz="1200" dirty="0">
                <a:latin typeface="Times New Roman"/>
                <a:cs typeface="Times New Roman"/>
              </a:rPr>
              <a:t>trovava di fronte </a:t>
            </a:r>
            <a:r>
              <a:rPr sz="1200" spc="-5" dirty="0">
                <a:latin typeface="Times New Roman"/>
                <a:cs typeface="Times New Roman"/>
              </a:rPr>
              <a:t>all’imminente </a:t>
            </a:r>
            <a:r>
              <a:rPr sz="1200" dirty="0">
                <a:latin typeface="Times New Roman"/>
                <a:cs typeface="Times New Roman"/>
              </a:rPr>
              <a:t>dichiarazione di una </a:t>
            </a:r>
            <a:r>
              <a:rPr sz="1200" spc="-5" dirty="0">
                <a:latin typeface="Times New Roman"/>
                <a:cs typeface="Times New Roman"/>
              </a:rPr>
              <a:t>guerra manifesta ed </a:t>
            </a:r>
            <a:r>
              <a:rPr sz="1200" dirty="0">
                <a:latin typeface="Times New Roman"/>
                <a:cs typeface="Times New Roman"/>
              </a:rPr>
              <a:t>aperta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crescente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suoi nemici,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decise audacemente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l’offensiva.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aveva sfamato i </a:t>
            </a:r>
            <a:r>
              <a:rPr sz="1200" spc="-5" dirty="0">
                <a:latin typeface="Times New Roman"/>
                <a:cs typeface="Times New Roman"/>
              </a:rPr>
              <a:t>cinquemila egli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sfidato </a:t>
            </a:r>
            <a:r>
              <a:rPr sz="1200" dirty="0">
                <a:latin typeface="Times New Roman"/>
                <a:cs typeface="Times New Roman"/>
              </a:rPr>
              <a:t>le loro idee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Messia </a:t>
            </a:r>
            <a:r>
              <a:rPr sz="1200" spc="-5" dirty="0">
                <a:latin typeface="Times New Roman"/>
                <a:cs typeface="Times New Roman"/>
              </a:rPr>
              <a:t>materiale;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di nuovo di </a:t>
            </a:r>
            <a:r>
              <a:rPr sz="1200" spc="-5" dirty="0">
                <a:latin typeface="Times New Roman"/>
                <a:cs typeface="Times New Roman"/>
              </a:rPr>
              <a:t>attaccare apertamente </a:t>
            </a:r>
            <a:r>
              <a:rPr sz="1200" dirty="0">
                <a:latin typeface="Times New Roman"/>
                <a:cs typeface="Times New Roman"/>
              </a:rPr>
              <a:t>il loro concetto del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Questa crisi, </a:t>
            </a:r>
            <a:r>
              <a:rPr sz="1200" dirty="0">
                <a:latin typeface="Times New Roman"/>
                <a:cs typeface="Times New Roman"/>
              </a:rPr>
              <a:t>che iniziò con la nutrizione </a:t>
            </a:r>
            <a:r>
              <a:rPr sz="1200" spc="-5" dirty="0">
                <a:latin typeface="Times New Roman"/>
                <a:cs typeface="Times New Roman"/>
              </a:rPr>
              <a:t>dei cinquemila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terminò </a:t>
            </a:r>
            <a:r>
              <a:rPr sz="1200" spc="-5" dirty="0">
                <a:latin typeface="Times New Roman"/>
                <a:cs typeface="Times New Roman"/>
              </a:rPr>
              <a:t>con questo sermone del </a:t>
            </a:r>
            <a:r>
              <a:rPr sz="1200" dirty="0">
                <a:latin typeface="Times New Roman"/>
                <a:cs typeface="Times New Roman"/>
              </a:rPr>
              <a:t>sabato </a:t>
            </a:r>
            <a:r>
              <a:rPr sz="1200" spc="-5" dirty="0">
                <a:latin typeface="Times New Roman"/>
                <a:cs typeface="Times New Roman"/>
              </a:rPr>
              <a:t>pomeriggio,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segnò</a:t>
            </a:r>
            <a:endParaRPr sz="1200">
              <a:latin typeface="Times New Roman"/>
              <a:cs typeface="Times New Roman"/>
            </a:endParaRPr>
          </a:p>
          <a:p>
            <a:pPr marL="63500" marR="14859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l’inversione della </a:t>
            </a:r>
            <a:r>
              <a:rPr sz="1200" dirty="0">
                <a:latin typeface="Times New Roman"/>
                <a:cs typeface="Times New Roman"/>
              </a:rPr>
              <a:t>corrente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fama e dell’acclamazione </a:t>
            </a:r>
            <a:r>
              <a:rPr sz="1200" spc="-5" dirty="0">
                <a:latin typeface="Times New Roman"/>
                <a:cs typeface="Times New Roman"/>
              </a:rPr>
              <a:t>popolare. D’ora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 l’opera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doveva consistere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 più nel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convertiti spirituali </a:t>
            </a:r>
            <a:r>
              <a:rPr sz="1200" spc="-5" dirty="0">
                <a:latin typeface="Times New Roman"/>
                <a:cs typeface="Times New Roman"/>
              </a:rPr>
              <a:t>durevoli alla fraternità veramente </a:t>
            </a:r>
            <a:r>
              <a:rPr sz="1200" dirty="0">
                <a:latin typeface="Times New Roman"/>
                <a:cs typeface="Times New Roman"/>
              </a:rPr>
              <a:t>religiosa </a:t>
            </a:r>
            <a:r>
              <a:rPr sz="1200" spc="-5" dirty="0">
                <a:latin typeface="Times New Roman"/>
                <a:cs typeface="Times New Roman"/>
              </a:rPr>
              <a:t>dell’umanità. Questo  sermone segnò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transizione dal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discussione,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controversia </a:t>
            </a:r>
            <a:r>
              <a:rPr sz="1200" dirty="0">
                <a:latin typeface="Times New Roman"/>
                <a:cs typeface="Times New Roman"/>
              </a:rPr>
              <a:t>e di decisione a quello di </a:t>
            </a:r>
            <a:r>
              <a:rPr sz="1200" spc="-5" dirty="0">
                <a:latin typeface="Times New Roman"/>
                <a:cs typeface="Times New Roman"/>
              </a:rPr>
              <a:t>guerra aperta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accettazione finale </a:t>
            </a:r>
            <a:r>
              <a:rPr sz="1200" dirty="0">
                <a:latin typeface="Times New Roman"/>
                <a:cs typeface="Times New Roman"/>
              </a:rPr>
              <a:t>o di rifiuto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19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(1708.2) 153:1.3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sapeva 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seguaci stavano preparando </a:t>
            </a:r>
            <a:r>
              <a:rPr sz="1200" dirty="0">
                <a:latin typeface="Times New Roman"/>
                <a:cs typeface="Times New Roman"/>
              </a:rPr>
              <a:t>lentamente ma </a:t>
            </a:r>
            <a:r>
              <a:rPr sz="1200" spc="-5" dirty="0">
                <a:latin typeface="Times New Roman"/>
                <a:cs typeface="Times New Roman"/>
              </a:rPr>
              <a:t>sicuramente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mente a  </a:t>
            </a:r>
            <a:r>
              <a:rPr sz="1200" spc="-5" dirty="0">
                <a:latin typeface="Times New Roman"/>
                <a:cs typeface="Times New Roman"/>
              </a:rPr>
              <a:t>respingerlo definitivamente. Egli </a:t>
            </a:r>
            <a:r>
              <a:rPr sz="1200" dirty="0">
                <a:latin typeface="Times New Roman"/>
                <a:cs typeface="Times New Roman"/>
              </a:rPr>
              <a:t>sapeva anche che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stavano lentamente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sicuramente </a:t>
            </a:r>
            <a:r>
              <a:rPr sz="1200" dirty="0">
                <a:latin typeface="Times New Roman"/>
                <a:cs typeface="Times New Roman"/>
              </a:rPr>
              <a:t>passando per  </a:t>
            </a:r>
            <a:r>
              <a:rPr sz="1200" spc="-5" dirty="0">
                <a:latin typeface="Times New Roman"/>
                <a:cs typeface="Times New Roman"/>
              </a:rPr>
              <a:t>quell’educazione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disciplina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avrebbero consentito loro </a:t>
            </a:r>
            <a:r>
              <a:rPr sz="1200" dirty="0">
                <a:latin typeface="Times New Roman"/>
                <a:cs typeface="Times New Roman"/>
              </a:rPr>
              <a:t>di trionfare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dubbio e di </a:t>
            </a:r>
            <a:r>
              <a:rPr sz="1200" spc="-5" dirty="0">
                <a:latin typeface="Times New Roman"/>
                <a:cs typeface="Times New Roman"/>
              </a:rPr>
              <a:t>affermare  coraggiosamente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totale nel vangelo </a:t>
            </a:r>
            <a:r>
              <a:rPr sz="1200" dirty="0">
                <a:latin typeface="Times New Roman"/>
                <a:cs typeface="Times New Roman"/>
              </a:rPr>
              <a:t>del regno. </a:t>
            </a:r>
            <a:r>
              <a:rPr sz="1200" spc="-5" dirty="0">
                <a:latin typeface="Times New Roman"/>
                <a:cs typeface="Times New Roman"/>
              </a:rPr>
              <a:t>Gesù comprendeva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come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preparano alle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89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ed a compiere </a:t>
            </a:r>
            <a:r>
              <a:rPr sz="1200" spc="-5" dirty="0">
                <a:latin typeface="Times New Roman"/>
                <a:cs typeface="Times New Roman"/>
              </a:rPr>
              <a:t>improvvisi </a:t>
            </a:r>
            <a:r>
              <a:rPr sz="1200" dirty="0">
                <a:latin typeface="Times New Roman"/>
                <a:cs typeface="Times New Roman"/>
              </a:rPr>
              <a:t>atti di </a:t>
            </a:r>
            <a:r>
              <a:rPr sz="1200" spc="-5" dirty="0">
                <a:latin typeface="Times New Roman"/>
                <a:cs typeface="Times New Roman"/>
              </a:rPr>
              <a:t>audace </a:t>
            </a:r>
            <a:r>
              <a:rPr sz="1200" dirty="0">
                <a:latin typeface="Times New Roman"/>
                <a:cs typeface="Times New Roman"/>
              </a:rPr>
              <a:t>scelta mediante il </a:t>
            </a:r>
            <a:r>
              <a:rPr sz="1200" spc="-5" dirty="0">
                <a:latin typeface="Times New Roman"/>
                <a:cs typeface="Times New Roman"/>
              </a:rPr>
              <a:t>lento processo </a:t>
            </a:r>
            <a:r>
              <a:rPr sz="1200" dirty="0">
                <a:latin typeface="Times New Roman"/>
                <a:cs typeface="Times New Roman"/>
              </a:rPr>
              <a:t>di una scelta </a:t>
            </a:r>
            <a:r>
              <a:rPr sz="1200" spc="-5" dirty="0">
                <a:latin typeface="Times New Roman"/>
                <a:cs typeface="Times New Roman"/>
              </a:rPr>
              <a:t>reiterata </a:t>
            </a:r>
            <a:r>
              <a:rPr sz="1200" dirty="0">
                <a:latin typeface="Times New Roman"/>
                <a:cs typeface="Times New Roman"/>
              </a:rPr>
              <a:t>tra situazioni  </a:t>
            </a:r>
            <a:r>
              <a:rPr sz="1200" spc="-5" dirty="0">
                <a:latin typeface="Times New Roman"/>
                <a:cs typeface="Times New Roman"/>
              </a:rPr>
              <a:t>ricorrenti </a:t>
            </a:r>
            <a:r>
              <a:rPr sz="1200" dirty="0">
                <a:latin typeface="Times New Roman"/>
                <a:cs typeface="Times New Roman"/>
              </a:rPr>
              <a:t>di bene e di male. </a:t>
            </a:r>
            <a:r>
              <a:rPr sz="1200" spc="-5" dirty="0">
                <a:latin typeface="Times New Roman"/>
                <a:cs typeface="Times New Roman"/>
              </a:rPr>
              <a:t>Egli sottopose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messaggeri </a:t>
            </a:r>
            <a:r>
              <a:rPr sz="1200" dirty="0">
                <a:latin typeface="Times New Roman"/>
                <a:cs typeface="Times New Roman"/>
              </a:rPr>
              <a:t>scelti a ripetute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di delusioni e fornì loro </a:t>
            </a:r>
            <a:r>
              <a:rPr sz="1200" spc="-5" dirty="0">
                <a:latin typeface="Times New Roman"/>
                <a:cs typeface="Times New Roman"/>
              </a:rPr>
              <a:t>frequenti </a:t>
            </a:r>
            <a:r>
              <a:rPr sz="1200" dirty="0">
                <a:latin typeface="Times New Roman"/>
                <a:cs typeface="Times New Roman"/>
              </a:rPr>
              <a:t>e probanti  </a:t>
            </a:r>
            <a:r>
              <a:rPr sz="1200" spc="-5" dirty="0">
                <a:latin typeface="Times New Roman"/>
                <a:cs typeface="Times New Roman"/>
              </a:rPr>
              <a:t>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tra la maniera </a:t>
            </a:r>
            <a:r>
              <a:rPr sz="1200" spc="-5" dirty="0">
                <a:latin typeface="Times New Roman"/>
                <a:cs typeface="Times New Roman"/>
              </a:rPr>
              <a:t>giusta ed </a:t>
            </a:r>
            <a:r>
              <a:rPr sz="1200" dirty="0">
                <a:latin typeface="Times New Roman"/>
                <a:cs typeface="Times New Roman"/>
              </a:rPr>
              <a:t>errata 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le prove spirituali. </a:t>
            </a:r>
            <a:r>
              <a:rPr sz="1200" spc="-5" dirty="0">
                <a:latin typeface="Times New Roman"/>
                <a:cs typeface="Times New Roman"/>
              </a:rPr>
              <a:t>Egli sapeva </a:t>
            </a:r>
            <a:r>
              <a:rPr sz="1200" dirty="0">
                <a:latin typeface="Times New Roman"/>
                <a:cs typeface="Times New Roman"/>
              </a:rPr>
              <a:t>che poteva contare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discepoli,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prova </a:t>
            </a:r>
            <a:r>
              <a:rPr sz="1200" dirty="0">
                <a:latin typeface="Times New Roman"/>
                <a:cs typeface="Times New Roman"/>
              </a:rPr>
              <a:t>finale, </a:t>
            </a:r>
            <a:r>
              <a:rPr sz="1200" spc="-5" dirty="0">
                <a:latin typeface="Times New Roman"/>
                <a:cs typeface="Times New Roman"/>
              </a:rPr>
              <a:t>avrebbero preso </a:t>
            </a:r>
            <a:r>
              <a:rPr sz="1200" dirty="0">
                <a:latin typeface="Times New Roman"/>
                <a:cs typeface="Times New Roman"/>
              </a:rPr>
              <a:t>le loro decisioni </a:t>
            </a:r>
            <a:r>
              <a:rPr sz="1200" spc="-5" dirty="0">
                <a:latin typeface="Times New Roman"/>
                <a:cs typeface="Times New Roman"/>
              </a:rPr>
              <a:t>vitali conformemente alle attitudini 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 reazioni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e abituali.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73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(1708.3) 153:1.4 </a:t>
            </a:r>
            <a:r>
              <a:rPr sz="1200" spc="-5" dirty="0">
                <a:latin typeface="Times New Roman"/>
                <a:cs typeface="Times New Roman"/>
              </a:rPr>
              <a:t>Questa crisi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cominciò </a:t>
            </a:r>
            <a:r>
              <a:rPr sz="1200" dirty="0">
                <a:latin typeface="Times New Roman"/>
                <a:cs typeface="Times New Roman"/>
              </a:rPr>
              <a:t>con la nutrizione </a:t>
            </a:r>
            <a:r>
              <a:rPr sz="1200" spc="-5" dirty="0">
                <a:latin typeface="Times New Roman"/>
                <a:cs typeface="Times New Roman"/>
              </a:rPr>
              <a:t>dei cinquemila </a:t>
            </a:r>
            <a:r>
              <a:rPr sz="1200" dirty="0">
                <a:latin typeface="Times New Roman"/>
                <a:cs typeface="Times New Roman"/>
              </a:rPr>
              <a:t>e finì con </a:t>
            </a:r>
            <a:r>
              <a:rPr sz="1200" spc="-5" dirty="0">
                <a:latin typeface="Times New Roman"/>
                <a:cs typeface="Times New Roman"/>
              </a:rPr>
              <a:t>questo sermone nella  sinagoga;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degli apostoli cominciò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sermone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anno intero, finendo  soltanto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crocifissione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70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(1708.4) 153:1.5 </a:t>
            </a:r>
            <a:r>
              <a:rPr sz="1200" spc="-5" dirty="0">
                <a:latin typeface="Times New Roman"/>
                <a:cs typeface="Times New Roman"/>
              </a:rPr>
              <a:t>Quando essi si sedettero nella sinagoga quel pomeriggio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Gesù cominciasse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parlare, 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grande  mistero, </a:t>
            </a:r>
            <a:r>
              <a:rPr sz="1200" dirty="0">
                <a:latin typeface="Times New Roman"/>
                <a:cs typeface="Times New Roman"/>
              </a:rPr>
              <a:t>una sola domanda </a:t>
            </a: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nella mente di tutti. Sia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 </a:t>
            </a:r>
            <a:r>
              <a:rPr sz="1200" spc="-5" dirty="0">
                <a:latin typeface="Times New Roman"/>
                <a:cs typeface="Times New Roman"/>
              </a:rPr>
              <a:t>rimuginavano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cioè:  “Perché egli stesso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così deliberatamente ed efficacemente invertito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dell’entusiasmo </a:t>
            </a:r>
            <a:r>
              <a:rPr sz="1200" dirty="0">
                <a:latin typeface="Times New Roman"/>
                <a:cs typeface="Times New Roman"/>
              </a:rPr>
              <a:t>popolare?” E </a:t>
            </a:r>
            <a:r>
              <a:rPr sz="1200" spc="-5" dirty="0">
                <a:latin typeface="Times New Roman"/>
                <a:cs typeface="Times New Roman"/>
              </a:rPr>
              <a:t>fu  immediatamente prima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questo sermone </a:t>
            </a:r>
            <a:r>
              <a:rPr sz="1200" dirty="0">
                <a:latin typeface="Times New Roman"/>
                <a:cs typeface="Times New Roman"/>
              </a:rPr>
              <a:t>che i dubbi e le </a:t>
            </a:r>
            <a:r>
              <a:rPr sz="1200" spc="-5" dirty="0">
                <a:latin typeface="Times New Roman"/>
                <a:cs typeface="Times New Roman"/>
              </a:rPr>
              <a:t>delusioni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aderenti </a:t>
            </a:r>
            <a:r>
              <a:rPr sz="1200" dirty="0">
                <a:latin typeface="Times New Roman"/>
                <a:cs typeface="Times New Roman"/>
              </a:rPr>
              <a:t>scontenti </a:t>
            </a:r>
            <a:r>
              <a:rPr sz="1200" spc="-5" dirty="0">
                <a:latin typeface="Times New Roman"/>
                <a:cs typeface="Times New Roman"/>
              </a:rPr>
              <a:t>si tradussero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un’inconscia </a:t>
            </a:r>
            <a:r>
              <a:rPr sz="1200" dirty="0">
                <a:latin typeface="Times New Roman"/>
                <a:cs typeface="Times New Roman"/>
              </a:rPr>
              <a:t>opposizione e </a:t>
            </a:r>
            <a:r>
              <a:rPr sz="1200" spc="-5" dirty="0">
                <a:latin typeface="Times New Roman"/>
                <a:cs typeface="Times New Roman"/>
              </a:rPr>
              <a:t>finirono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trasformarsi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vero odio. Fu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questo sermone nella sinagoga che Giuda </a:t>
            </a:r>
            <a:r>
              <a:rPr sz="1200" dirty="0">
                <a:latin typeface="Times New Roman"/>
                <a:cs typeface="Times New Roman"/>
              </a:rPr>
              <a:t>Iscariota 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 pensiero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disertare. Ma per </a:t>
            </a:r>
            <a:r>
              <a:rPr sz="1200" dirty="0">
                <a:latin typeface="Times New Roman"/>
                <a:cs typeface="Times New Roman"/>
              </a:rPr>
              <a:t>il momento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dominò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(1708.5) 153:1.6 </a:t>
            </a:r>
            <a:r>
              <a:rPr sz="1200" spc="-5" dirty="0">
                <a:latin typeface="Times New Roman"/>
                <a:cs typeface="Times New Roman"/>
              </a:rPr>
              <a:t>Ognuno era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perplessità. 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lasciati </a:t>
            </a:r>
            <a:r>
              <a:rPr sz="1200" spc="-5" dirty="0">
                <a:latin typeface="Times New Roman"/>
                <a:cs typeface="Times New Roman"/>
              </a:rPr>
              <a:t>sconcertati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confusi. Egli si era recentemente </a:t>
            </a:r>
            <a:r>
              <a:rPr sz="1200" dirty="0">
                <a:latin typeface="Times New Roman"/>
                <a:cs typeface="Times New Roman"/>
              </a:rPr>
              <a:t>impegnato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dimostrazione di </a:t>
            </a:r>
            <a:r>
              <a:rPr sz="1200" spc="-5" dirty="0">
                <a:latin typeface="Times New Roman"/>
                <a:cs typeface="Times New Roman"/>
              </a:rPr>
              <a:t>potere soprannaturale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sua carriera.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nutrizione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cinquemila </a:t>
            </a:r>
            <a:r>
              <a:rPr sz="1200" spc="-5" dirty="0">
                <a:latin typeface="Times New Roman"/>
                <a:cs typeface="Times New Roman"/>
              </a:rPr>
              <a:t>fu l’avvenimento della  sua vita terrena </a:t>
            </a:r>
            <a:r>
              <a:rPr sz="1200" dirty="0">
                <a:latin typeface="Times New Roman"/>
                <a:cs typeface="Times New Roman"/>
              </a:rPr>
              <a:t>di maggior </a:t>
            </a:r>
            <a:r>
              <a:rPr sz="1200" spc="-5" dirty="0">
                <a:latin typeface="Times New Roman"/>
                <a:cs typeface="Times New Roman"/>
              </a:rPr>
              <a:t>richiamo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concetto ebraico del Messia atteso. Ma questo vantaggio straordinario </a:t>
            </a:r>
            <a:r>
              <a:rPr sz="1200" dirty="0">
                <a:latin typeface="Times New Roman"/>
                <a:cs typeface="Times New Roman"/>
              </a:rPr>
              <a:t>fu immediatamente </a:t>
            </a:r>
            <a:r>
              <a:rPr sz="1200" spc="-5" dirty="0">
                <a:latin typeface="Times New Roman"/>
                <a:cs typeface="Times New Roman"/>
              </a:rPr>
              <a:t>ed  inspiegabilmente controbilanciato dal suo pronto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inequivocabile rifiuto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proclamato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324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66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(1709.1) 153:1.7 </a:t>
            </a:r>
            <a:r>
              <a:rPr sz="1200" spc="-5" dirty="0">
                <a:latin typeface="Times New Roman"/>
                <a:cs typeface="Times New Roman"/>
              </a:rPr>
              <a:t>Venerdì sera, </a:t>
            </a:r>
            <a:r>
              <a:rPr sz="1200" dirty="0">
                <a:latin typeface="Times New Roman"/>
                <a:cs typeface="Times New Roman"/>
              </a:rPr>
              <a:t>e di nuovo </a:t>
            </a:r>
            <a:r>
              <a:rPr sz="1200" spc="-5" dirty="0">
                <a:latin typeface="Times New Roman"/>
                <a:cs typeface="Times New Roman"/>
              </a:rPr>
              <a:t>sabato mattina,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venuti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si erano adoperati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vigore </a:t>
            </a:r>
            <a:r>
              <a:rPr sz="1200" spc="-5" dirty="0">
                <a:latin typeface="Times New Roman"/>
                <a:cs typeface="Times New Roman"/>
              </a:rPr>
              <a:t>con  Giairo per </a:t>
            </a:r>
            <a:r>
              <a:rPr sz="1200" dirty="0">
                <a:latin typeface="Times New Roman"/>
                <a:cs typeface="Times New Roman"/>
              </a:rPr>
              <a:t>impedire a Gesù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sinagoga,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inutile.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risposta di </a:t>
            </a:r>
            <a:r>
              <a:rPr sz="1200" spc="-5" dirty="0">
                <a:latin typeface="Times New Roman"/>
                <a:cs typeface="Times New Roman"/>
              </a:rPr>
              <a:t>Giairo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perorazioni fu: “Ho </a:t>
            </a:r>
            <a:r>
              <a:rPr sz="1200" dirty="0">
                <a:latin typeface="Times New Roman"/>
                <a:cs typeface="Times New Roman"/>
              </a:rPr>
              <a:t>accolto  </a:t>
            </a:r>
            <a:r>
              <a:rPr sz="1200" spc="-5" dirty="0">
                <a:latin typeface="Times New Roman"/>
                <a:cs typeface="Times New Roman"/>
              </a:rPr>
              <a:t>questa richiesta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mancherò alla </a:t>
            </a:r>
            <a:r>
              <a:rPr sz="1200" dirty="0">
                <a:latin typeface="Times New Roman"/>
                <a:cs typeface="Times New Roman"/>
              </a:rPr>
              <a:t>mia parola.”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sermone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epocale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(1709.2) 153:2.1 </a:t>
            </a:r>
            <a:r>
              <a:rPr sz="1200" spc="-5" dirty="0">
                <a:latin typeface="Times New Roman"/>
                <a:cs typeface="Times New Roman"/>
              </a:rPr>
              <a:t>Gesù introdusse questo sermone </a:t>
            </a:r>
            <a:r>
              <a:rPr sz="1200" dirty="0">
                <a:latin typeface="Times New Roman"/>
                <a:cs typeface="Times New Roman"/>
              </a:rPr>
              <a:t>leggendo </a:t>
            </a:r>
            <a:r>
              <a:rPr sz="1200" spc="-5" dirty="0">
                <a:latin typeface="Times New Roman"/>
                <a:cs typeface="Times New Roman"/>
              </a:rPr>
              <a:t>dalla Legge </a:t>
            </a:r>
            <a:r>
              <a:rPr sz="1200" dirty="0">
                <a:latin typeface="Times New Roman"/>
                <a:cs typeface="Times New Roman"/>
              </a:rPr>
              <a:t>i passaggi che </a:t>
            </a:r>
            <a:r>
              <a:rPr sz="1200" spc="-5" dirty="0">
                <a:latin typeface="Times New Roman"/>
                <a:cs typeface="Times New Roman"/>
              </a:rPr>
              <a:t>si trovano nel </a:t>
            </a:r>
            <a:r>
              <a:rPr sz="1200" dirty="0">
                <a:latin typeface="Times New Roman"/>
                <a:cs typeface="Times New Roman"/>
              </a:rPr>
              <a:t>Deuteronomio: “Ma avverrà, </a:t>
            </a:r>
            <a:r>
              <a:rPr sz="1200" spc="-5" dirty="0">
                <a:latin typeface="Times New Roman"/>
                <a:cs typeface="Times New Roman"/>
              </a:rPr>
              <a:t>se  questo </a:t>
            </a:r>
            <a:r>
              <a:rPr sz="1200" dirty="0">
                <a:latin typeface="Times New Roman"/>
                <a:cs typeface="Times New Roman"/>
              </a:rPr>
              <a:t>popolo non </a:t>
            </a:r>
            <a:r>
              <a:rPr sz="1200" spc="-5" dirty="0">
                <a:latin typeface="Times New Roman"/>
                <a:cs typeface="Times New Roman"/>
              </a:rPr>
              <a:t>ascolterà </a:t>
            </a:r>
            <a:r>
              <a:rPr sz="1200" dirty="0">
                <a:latin typeface="Times New Roman"/>
                <a:cs typeface="Times New Roman"/>
              </a:rPr>
              <a:t>la voce di Dio, che la maledizione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trasgressioni certamente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colpirà.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ti </a:t>
            </a:r>
            <a:r>
              <a:rPr sz="1200" spc="-5" dirty="0">
                <a:latin typeface="Times New Roman"/>
                <a:cs typeface="Times New Roman"/>
              </a:rPr>
              <a:t>farà  distruggere dai </a:t>
            </a:r>
            <a:r>
              <a:rPr sz="1200" dirty="0">
                <a:latin typeface="Times New Roman"/>
                <a:cs typeface="Times New Roman"/>
              </a:rPr>
              <a:t>tuoi nemici; </a:t>
            </a:r>
            <a:r>
              <a:rPr sz="1200" spc="-5" dirty="0">
                <a:latin typeface="Times New Roman"/>
                <a:cs typeface="Times New Roman"/>
              </a:rPr>
              <a:t>sarai </a:t>
            </a:r>
            <a:r>
              <a:rPr sz="1200" dirty="0">
                <a:latin typeface="Times New Roman"/>
                <a:cs typeface="Times New Roman"/>
              </a:rPr>
              <a:t>eliminato da 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consegnerà 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che </a:t>
            </a:r>
            <a:r>
              <a:rPr sz="1200" spc="5" dirty="0">
                <a:latin typeface="Times New Roman"/>
                <a:cs typeface="Times New Roman"/>
              </a:rPr>
              <a:t>avrai </a:t>
            </a:r>
            <a:r>
              <a:rPr sz="1200" spc="-5" dirty="0">
                <a:latin typeface="Times New Roman"/>
                <a:cs typeface="Times New Roman"/>
              </a:rPr>
              <a:t>messo sul </a:t>
            </a:r>
            <a:r>
              <a:rPr sz="1200" dirty="0">
                <a:latin typeface="Times New Roman"/>
                <a:cs typeface="Times New Roman"/>
              </a:rPr>
              <a:t>tuo  trono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di una nazione </a:t>
            </a:r>
            <a:r>
              <a:rPr sz="1200" spc="-5" dirty="0">
                <a:latin typeface="Times New Roman"/>
                <a:cs typeface="Times New Roman"/>
              </a:rPr>
              <a:t>straniera. </a:t>
            </a:r>
            <a:r>
              <a:rPr sz="1200" dirty="0">
                <a:latin typeface="Times New Roman"/>
                <a:cs typeface="Times New Roman"/>
              </a:rPr>
              <a:t>Diverrai una </a:t>
            </a:r>
            <a:r>
              <a:rPr sz="1200" spc="-5" dirty="0">
                <a:latin typeface="Times New Roman"/>
                <a:cs typeface="Times New Roman"/>
              </a:rPr>
              <a:t>meraviglia, </a:t>
            </a:r>
            <a:r>
              <a:rPr sz="1200" dirty="0">
                <a:latin typeface="Times New Roman"/>
                <a:cs typeface="Times New Roman"/>
              </a:rPr>
              <a:t>un proverbio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 zimbello tra tutte le nazioni. I tuoi figli e le  tue </a:t>
            </a:r>
            <a:r>
              <a:rPr sz="1200" spc="-5" dirty="0">
                <a:latin typeface="Times New Roman"/>
                <a:cs typeface="Times New Roman"/>
              </a:rPr>
              <a:t>figlie andranno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cattività. Gli stranieri si eleveranno </a:t>
            </a:r>
            <a:r>
              <a:rPr sz="1200" dirty="0">
                <a:latin typeface="Times New Roman"/>
                <a:cs typeface="Times New Roman"/>
              </a:rPr>
              <a:t>tra di voi in </a:t>
            </a:r>
            <a:r>
              <a:rPr sz="1200" spc="-5" dirty="0">
                <a:latin typeface="Times New Roman"/>
                <a:cs typeface="Times New Roman"/>
              </a:rPr>
              <a:t>autorità mentre </a:t>
            </a:r>
            <a:r>
              <a:rPr sz="1200" dirty="0">
                <a:latin typeface="Times New Roman"/>
                <a:cs typeface="Times New Roman"/>
              </a:rPr>
              <a:t>tu sarai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molto in </a:t>
            </a:r>
            <a:r>
              <a:rPr sz="1200" spc="-5" dirty="0">
                <a:latin typeface="Times New Roman"/>
                <a:cs typeface="Times New Roman"/>
              </a:rPr>
              <a:t>basso. </a:t>
            </a:r>
            <a:r>
              <a:rPr sz="1200" dirty="0">
                <a:latin typeface="Times New Roman"/>
                <a:cs typeface="Times New Roman"/>
              </a:rPr>
              <a:t>E tutte </a:t>
            </a:r>
            <a:r>
              <a:rPr sz="1200" spc="-5" dirty="0">
                <a:latin typeface="Times New Roman"/>
                <a:cs typeface="Times New Roman"/>
              </a:rPr>
              <a:t>queste  cose saranno su </a:t>
            </a:r>
            <a:r>
              <a:rPr sz="1200" dirty="0">
                <a:latin typeface="Times New Roman"/>
                <a:cs typeface="Times New Roman"/>
              </a:rPr>
              <a:t>di te e sul tuo </a:t>
            </a:r>
            <a:r>
              <a:rPr sz="1200" spc="-5" dirty="0">
                <a:latin typeface="Times New Roman"/>
                <a:cs typeface="Times New Roman"/>
              </a:rPr>
              <a:t>seme per sempre,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la parola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Signore. </a:t>
            </a:r>
            <a:r>
              <a:rPr sz="1200" spc="-5" dirty="0">
                <a:latin typeface="Times New Roman"/>
                <a:cs typeface="Times New Roman"/>
              </a:rPr>
              <a:t>Servirai </a:t>
            </a:r>
            <a:r>
              <a:rPr sz="1200" dirty="0">
                <a:latin typeface="Times New Roman"/>
                <a:cs typeface="Times New Roman"/>
              </a:rPr>
              <a:t>dunque i </a:t>
            </a:r>
            <a:r>
              <a:rPr sz="1200" spc="5" dirty="0">
                <a:latin typeface="Times New Roman"/>
                <a:cs typeface="Times New Roman"/>
              </a:rPr>
              <a:t>tuoi </a:t>
            </a:r>
            <a:r>
              <a:rPr sz="1200" dirty="0">
                <a:latin typeface="Times New Roman"/>
                <a:cs typeface="Times New Roman"/>
              </a:rPr>
              <a:t>nemici  </a:t>
            </a:r>
            <a:r>
              <a:rPr sz="1200" spc="-5" dirty="0">
                <a:latin typeface="Times New Roman"/>
                <a:cs typeface="Times New Roman"/>
              </a:rPr>
              <a:t>che verranno contro </a:t>
            </a:r>
            <a:r>
              <a:rPr sz="1200" dirty="0">
                <a:latin typeface="Times New Roman"/>
                <a:cs typeface="Times New Roman"/>
              </a:rPr>
              <a:t>di te. </a:t>
            </a:r>
            <a:r>
              <a:rPr sz="1200" spc="-5" dirty="0">
                <a:latin typeface="Times New Roman"/>
                <a:cs typeface="Times New Roman"/>
              </a:rPr>
              <a:t>Patirai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sete e </a:t>
            </a:r>
            <a:r>
              <a:rPr sz="1200" spc="-5" dirty="0">
                <a:latin typeface="Times New Roman"/>
                <a:cs typeface="Times New Roman"/>
              </a:rPr>
              <a:t>porterai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giogo </a:t>
            </a:r>
            <a:r>
              <a:rPr sz="1200" dirty="0">
                <a:latin typeface="Times New Roman"/>
                <a:cs typeface="Times New Roman"/>
              </a:rPr>
              <a:t>di ferro dello </a:t>
            </a:r>
            <a:r>
              <a:rPr sz="1200" spc="-5" dirty="0">
                <a:latin typeface="Times New Roman"/>
                <a:cs typeface="Times New Roman"/>
              </a:rPr>
              <a:t>straniero.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solleverà contro </a:t>
            </a:r>
            <a:r>
              <a:rPr sz="1200" dirty="0">
                <a:latin typeface="Times New Roman"/>
                <a:cs typeface="Times New Roman"/>
              </a:rPr>
              <a:t>di te una  nazione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lontano, dai confini della </a:t>
            </a:r>
            <a:r>
              <a:rPr sz="1200" dirty="0">
                <a:latin typeface="Times New Roman"/>
                <a:cs typeface="Times New Roman"/>
              </a:rPr>
              <a:t>terra, una nazione 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comprenderai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lingua, </a:t>
            </a:r>
            <a:r>
              <a:rPr sz="1200" dirty="0">
                <a:latin typeface="Times New Roman"/>
                <a:cs typeface="Times New Roman"/>
              </a:rPr>
              <a:t>una nazione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viso </a:t>
            </a:r>
            <a:r>
              <a:rPr sz="1200" spc="5" dirty="0">
                <a:latin typeface="Times New Roman"/>
                <a:cs typeface="Times New Roman"/>
              </a:rPr>
              <a:t>fiero, </a:t>
            </a:r>
            <a:r>
              <a:rPr sz="1200" dirty="0">
                <a:latin typeface="Times New Roman"/>
                <a:cs typeface="Times New Roman"/>
              </a:rPr>
              <a:t>una  nazione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avrà poca considerazione </a:t>
            </a:r>
            <a:r>
              <a:rPr sz="1200" spc="-5" dirty="0">
                <a:latin typeface="Times New Roman"/>
                <a:cs typeface="Times New Roman"/>
              </a:rPr>
              <a:t>per te. Essi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assedieranno </a:t>
            </a:r>
            <a:r>
              <a:rPr sz="1200" dirty="0">
                <a:latin typeface="Times New Roman"/>
                <a:cs typeface="Times New Roman"/>
              </a:rPr>
              <a:t>in tutte le tue </a:t>
            </a:r>
            <a:r>
              <a:rPr sz="1200" spc="-5" dirty="0">
                <a:latin typeface="Times New Roman"/>
                <a:cs typeface="Times New Roman"/>
              </a:rPr>
              <a:t>città fino </a:t>
            </a:r>
            <a:r>
              <a:rPr sz="1200" dirty="0">
                <a:latin typeface="Times New Roman"/>
                <a:cs typeface="Times New Roman"/>
              </a:rPr>
              <a:t>a che le alte mura </a:t>
            </a:r>
            <a:r>
              <a:rPr sz="1200" spc="-5" dirty="0">
                <a:latin typeface="Times New Roman"/>
                <a:cs typeface="Times New Roman"/>
              </a:rPr>
              <a:t>fortificate su cui hai  confidato </a:t>
            </a:r>
            <a:r>
              <a:rPr sz="1200" dirty="0">
                <a:latin typeface="Times New Roman"/>
                <a:cs typeface="Times New Roman"/>
              </a:rPr>
              <a:t>saranno abbattute; tutto il </a:t>
            </a:r>
            <a:r>
              <a:rPr sz="1200" spc="-5" dirty="0">
                <a:latin typeface="Times New Roman"/>
                <a:cs typeface="Times New Roman"/>
              </a:rPr>
              <a:t>paese cadrà </a:t>
            </a:r>
            <a:r>
              <a:rPr sz="1200" dirty="0">
                <a:latin typeface="Times New Roman"/>
                <a:cs typeface="Times New Roman"/>
              </a:rPr>
              <a:t>nelle loro mani. Ed </a:t>
            </a:r>
            <a:r>
              <a:rPr sz="1200" spc="-5" dirty="0">
                <a:latin typeface="Times New Roman"/>
                <a:cs typeface="Times New Roman"/>
              </a:rPr>
              <a:t>avverrà che sarai </a:t>
            </a:r>
            <a:r>
              <a:rPr sz="1200" dirty="0">
                <a:latin typeface="Times New Roman"/>
                <a:cs typeface="Times New Roman"/>
              </a:rPr>
              <a:t>costretto a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frutto del </a:t>
            </a:r>
            <a:r>
              <a:rPr sz="1200" spc="10" dirty="0">
                <a:latin typeface="Times New Roman"/>
                <a:cs typeface="Times New Roman"/>
              </a:rPr>
              <a:t>tuo </a:t>
            </a:r>
            <a:r>
              <a:rPr sz="1200" dirty="0">
                <a:latin typeface="Times New Roman"/>
                <a:cs typeface="Times New Roman"/>
              </a:rPr>
              <a:t>stesso  </a:t>
            </a:r>
            <a:r>
              <a:rPr sz="1200" spc="-5" dirty="0">
                <a:latin typeface="Times New Roman"/>
                <a:cs typeface="Times New Roman"/>
              </a:rPr>
              <a:t>corpo,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dei tuoi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figlie,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 assedio, a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penuria in cui ti </a:t>
            </a:r>
            <a:r>
              <a:rPr sz="1200" spc="-5" dirty="0">
                <a:latin typeface="Times New Roman"/>
                <a:cs typeface="Times New Roman"/>
              </a:rPr>
              <a:t>costringeranno </a:t>
            </a:r>
            <a:r>
              <a:rPr sz="1200" dirty="0">
                <a:latin typeface="Times New Roman"/>
                <a:cs typeface="Times New Roman"/>
              </a:rPr>
              <a:t>i tuoi  </a:t>
            </a:r>
            <a:r>
              <a:rPr sz="1200" spc="-5" dirty="0">
                <a:latin typeface="Times New Roman"/>
                <a:cs typeface="Times New Roman"/>
              </a:rPr>
              <a:t>nemici.”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(1709.3) 153:2.2 </a:t>
            </a:r>
            <a:r>
              <a:rPr sz="1200" spc="-5" dirty="0">
                <a:latin typeface="Times New Roman"/>
                <a:cs typeface="Times New Roman"/>
              </a:rPr>
              <a:t>Quando Gesù ebbe terminato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lettura, passò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 lesse da </a:t>
            </a:r>
            <a:r>
              <a:rPr sz="1200" spc="-5" dirty="0">
                <a:latin typeface="Times New Roman"/>
                <a:cs typeface="Times New Roman"/>
              </a:rPr>
              <a:t>Geremia: </a:t>
            </a:r>
            <a:r>
              <a:rPr sz="1200" dirty="0">
                <a:latin typeface="Times New Roman"/>
                <a:cs typeface="Times New Roman"/>
              </a:rPr>
              <a:t>“ ‘Se non </a:t>
            </a:r>
            <a:r>
              <a:rPr sz="1200" spc="-5" dirty="0">
                <a:latin typeface="Times New Roman"/>
                <a:cs typeface="Times New Roman"/>
              </a:rPr>
              <a:t>darete ascolto alle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dei  miei servitori,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che vi ho </a:t>
            </a:r>
            <a:r>
              <a:rPr sz="1200" spc="-5" dirty="0">
                <a:latin typeface="Times New Roman"/>
                <a:cs typeface="Times New Roman"/>
              </a:rPr>
              <a:t>mandato,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renderò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Siloe, </a:t>
            </a:r>
            <a:r>
              <a:rPr sz="1200" dirty="0">
                <a:latin typeface="Times New Roman"/>
                <a:cs typeface="Times New Roman"/>
              </a:rPr>
              <a:t>e farò di </a:t>
            </a:r>
            <a:r>
              <a:rPr sz="1200" spc="-5" dirty="0">
                <a:latin typeface="Times New Roman"/>
                <a:cs typeface="Times New Roman"/>
              </a:rPr>
              <a:t>questa città </a:t>
            </a:r>
            <a:r>
              <a:rPr sz="1200" dirty="0">
                <a:latin typeface="Times New Roman"/>
                <a:cs typeface="Times New Roman"/>
              </a:rPr>
              <a:t>una maledizione per tutte  le </a:t>
            </a:r>
            <a:r>
              <a:rPr sz="1200" spc="-5" dirty="0">
                <a:latin typeface="Times New Roman"/>
                <a:cs typeface="Times New Roman"/>
              </a:rPr>
              <a:t>nazioni della terra’.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Geremia </a:t>
            </a:r>
            <a:r>
              <a:rPr sz="1200" dirty="0">
                <a:latin typeface="Times New Roman"/>
                <a:cs typeface="Times New Roman"/>
              </a:rPr>
              <a:t>pronunciare </a:t>
            </a:r>
            <a:r>
              <a:rPr sz="1200" spc="-5" dirty="0">
                <a:latin typeface="Times New Roman"/>
                <a:cs typeface="Times New Roman"/>
              </a:rPr>
              <a:t>queste parole nella casa del Signore. </a:t>
            </a:r>
            <a:r>
              <a:rPr sz="1200" dirty="0">
                <a:latin typeface="Times New Roman"/>
                <a:cs typeface="Times New Roman"/>
              </a:rPr>
              <a:t>Ed avvenne  </a:t>
            </a:r>
            <a:r>
              <a:rPr sz="1200" spc="-5" dirty="0">
                <a:latin typeface="Times New Roman"/>
                <a:cs typeface="Times New Roman"/>
              </a:rPr>
              <a:t>che quando Geremia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dire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comandato </a:t>
            </a:r>
            <a:r>
              <a:rPr sz="1200" dirty="0">
                <a:latin typeface="Times New Roman"/>
                <a:cs typeface="Times New Roman"/>
              </a:rPr>
              <a:t>di dire a tutto il popolo, 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974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8290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insegnanti s’impadronirono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‘Tu </a:t>
            </a:r>
            <a:r>
              <a:rPr sz="1200" spc="-5" dirty="0">
                <a:latin typeface="Times New Roman"/>
                <a:cs typeface="Times New Roman"/>
              </a:rPr>
              <a:t>certamente morirai.’ </a:t>
            </a:r>
            <a:r>
              <a:rPr sz="1200" dirty="0">
                <a:latin typeface="Times New Roman"/>
                <a:cs typeface="Times New Roman"/>
              </a:rPr>
              <a:t>E tutto il popolo si riunì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Geremia nella casa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Signore. </a:t>
            </a:r>
            <a:r>
              <a:rPr sz="1200" dirty="0">
                <a:latin typeface="Times New Roman"/>
                <a:cs typeface="Times New Roman"/>
              </a:rPr>
              <a:t>E quando i </a:t>
            </a:r>
            <a:r>
              <a:rPr sz="1200" spc="-5" dirty="0">
                <a:latin typeface="Times New Roman"/>
                <a:cs typeface="Times New Roman"/>
              </a:rPr>
              <a:t>prìncipi </a:t>
            </a:r>
            <a:r>
              <a:rPr sz="1200" dirty="0">
                <a:latin typeface="Times New Roman"/>
                <a:cs typeface="Times New Roman"/>
              </a:rPr>
              <a:t>di Giuda udirono </a:t>
            </a:r>
            <a:r>
              <a:rPr sz="1200" spc="-5" dirty="0">
                <a:latin typeface="Times New Roman"/>
                <a:cs typeface="Times New Roman"/>
              </a:rPr>
              <a:t>queste cose, sedettero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giudicare Geremia. </a:t>
            </a:r>
            <a:r>
              <a:rPr sz="1200" dirty="0">
                <a:latin typeface="Times New Roman"/>
                <a:cs typeface="Times New Roman"/>
              </a:rPr>
              <a:t>Allora 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insegnanti  parlarono ai prìncipi </a:t>
            </a:r>
            <a:r>
              <a:rPr sz="1200" dirty="0">
                <a:latin typeface="Times New Roman"/>
                <a:cs typeface="Times New Roman"/>
              </a:rPr>
              <a:t>e a tutto il popolo </a:t>
            </a:r>
            <a:r>
              <a:rPr sz="1200" spc="-5" dirty="0">
                <a:latin typeface="Times New Roman"/>
                <a:cs typeface="Times New Roman"/>
              </a:rPr>
              <a:t>dicendo: ‘Quest’uomo merita di morire perché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profetizzato contro </a:t>
            </a:r>
            <a:r>
              <a:rPr sz="1200" dirty="0">
                <a:latin typeface="Times New Roman"/>
                <a:cs typeface="Times New Roman"/>
              </a:rPr>
              <a:t>la nostra città,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2127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l’avete </a:t>
            </a:r>
            <a:r>
              <a:rPr sz="1200" dirty="0">
                <a:latin typeface="Times New Roman"/>
                <a:cs typeface="Times New Roman"/>
              </a:rPr>
              <a:t>udito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stesse orecchie.’ Allora Geremia </a:t>
            </a:r>
            <a:r>
              <a:rPr sz="1200" dirty="0">
                <a:latin typeface="Times New Roman"/>
                <a:cs typeface="Times New Roman"/>
              </a:rPr>
              <a:t>disse a tutti i </a:t>
            </a:r>
            <a:r>
              <a:rPr sz="1200" spc="-5" dirty="0">
                <a:latin typeface="Times New Roman"/>
                <a:cs typeface="Times New Roman"/>
              </a:rPr>
              <a:t>prìncipi </a:t>
            </a:r>
            <a:r>
              <a:rPr sz="1200" dirty="0">
                <a:latin typeface="Times New Roman"/>
                <a:cs typeface="Times New Roman"/>
              </a:rPr>
              <a:t>e a tutto il popolo: </a:t>
            </a:r>
            <a:r>
              <a:rPr sz="1200" spc="-10" dirty="0">
                <a:latin typeface="Times New Roman"/>
                <a:cs typeface="Times New Roman"/>
              </a:rPr>
              <a:t>‘Il </a:t>
            </a:r>
            <a:r>
              <a:rPr sz="1200" dirty="0">
                <a:latin typeface="Times New Roman"/>
                <a:cs typeface="Times New Roman"/>
              </a:rPr>
              <a:t>Signore mi ha mandato a  </a:t>
            </a:r>
            <a:r>
              <a:rPr sz="1200" spc="-5" dirty="0">
                <a:latin typeface="Times New Roman"/>
                <a:cs typeface="Times New Roman"/>
              </a:rPr>
              <a:t>profetizzare contro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questa città tutte 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che avete udito.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correggete </a:t>
            </a:r>
            <a:r>
              <a:rPr sz="1200" dirty="0">
                <a:latin typeface="Times New Roman"/>
                <a:cs typeface="Times New Roman"/>
              </a:rPr>
              <a:t>la vostra condotta e  </a:t>
            </a:r>
            <a:r>
              <a:rPr sz="1200" spc="-5" dirty="0">
                <a:latin typeface="Times New Roman"/>
                <a:cs typeface="Times New Roman"/>
              </a:rPr>
              <a:t>riformate </a:t>
            </a:r>
            <a:r>
              <a:rPr sz="1200" dirty="0">
                <a:latin typeface="Times New Roman"/>
                <a:cs typeface="Times New Roman"/>
              </a:rPr>
              <a:t>le vostre azioni e </a:t>
            </a:r>
            <a:r>
              <a:rPr sz="1200" spc="-5" dirty="0">
                <a:latin typeface="Times New Roman"/>
                <a:cs typeface="Times New Roman"/>
              </a:rPr>
              <a:t>obbedite alla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-5" dirty="0">
                <a:latin typeface="Times New Roman"/>
                <a:cs typeface="Times New Roman"/>
              </a:rPr>
              <a:t>del Signore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Dio affinché possiate sfuggire al male che </a:t>
            </a:r>
            <a:r>
              <a:rPr sz="1200" dirty="0">
                <a:latin typeface="Times New Roman"/>
                <a:cs typeface="Times New Roman"/>
              </a:rPr>
              <a:t>è stato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pronunciato</a:t>
            </a:r>
            <a:endParaRPr sz="1200">
              <a:latin typeface="Times New Roman"/>
              <a:cs typeface="Times New Roman"/>
            </a:endParaRPr>
          </a:p>
          <a:p>
            <a:pPr marL="63500" marR="450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 me, </a:t>
            </a:r>
            <a:r>
              <a:rPr sz="1200" spc="-5" dirty="0">
                <a:latin typeface="Times New Roman"/>
                <a:cs typeface="Times New Roman"/>
              </a:rPr>
              <a:t>ecco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vostre mani. </a:t>
            </a:r>
            <a:r>
              <a:rPr sz="1200" spc="-5" dirty="0">
                <a:latin typeface="Times New Roman"/>
                <a:cs typeface="Times New Roman"/>
              </a:rPr>
              <a:t>Trattatemi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bene e </a:t>
            </a:r>
            <a:r>
              <a:rPr sz="1200" spc="-5" dirty="0">
                <a:latin typeface="Times New Roman"/>
                <a:cs typeface="Times New Roman"/>
              </a:rPr>
              <a:t>giusto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occhi. Ma </a:t>
            </a:r>
            <a:r>
              <a:rPr sz="1200" dirty="0">
                <a:latin typeface="Times New Roman"/>
                <a:cs typeface="Times New Roman"/>
              </a:rPr>
              <a:t>sappiate </a:t>
            </a:r>
            <a:r>
              <a:rPr sz="1200" spc="-5" dirty="0">
                <a:latin typeface="Times New Roman"/>
                <a:cs typeface="Times New Roman"/>
              </a:rPr>
              <a:t>bene  che, se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farete morire, porrete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innocente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popolo,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 verità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a  dire tutte </a:t>
            </a:r>
            <a:r>
              <a:rPr sz="1200" spc="-5" dirty="0">
                <a:latin typeface="Times New Roman"/>
                <a:cs typeface="Times New Roman"/>
              </a:rPr>
              <a:t>queste parole </a:t>
            </a:r>
            <a:r>
              <a:rPr sz="1200" dirty="0">
                <a:latin typeface="Times New Roman"/>
                <a:cs typeface="Times New Roman"/>
              </a:rPr>
              <a:t>nelle vostre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orecchie.’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93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(1710.1) 153:2.3 </a:t>
            </a:r>
            <a:r>
              <a:rPr sz="1200" spc="-5" dirty="0">
                <a:latin typeface="Times New Roman"/>
                <a:cs typeface="Times New Roman"/>
              </a:rPr>
              <a:t>“I </a:t>
            </a:r>
            <a:r>
              <a:rPr sz="1200" dirty="0">
                <a:latin typeface="Times New Roman"/>
                <a:cs typeface="Times New Roman"/>
              </a:rPr>
              <a:t>sacerdoti e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di quel tempo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di uccidere </a:t>
            </a:r>
            <a:r>
              <a:rPr sz="1200" spc="-5" dirty="0">
                <a:latin typeface="Times New Roman"/>
                <a:cs typeface="Times New Roman"/>
              </a:rPr>
              <a:t>Geremia,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consentirono; tuttavia,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causa delle </a:t>
            </a:r>
            <a:r>
              <a:rPr sz="1200" dirty="0">
                <a:latin typeface="Times New Roman"/>
                <a:cs typeface="Times New Roman"/>
              </a:rPr>
              <a:t>sue parole di </a:t>
            </a:r>
            <a:r>
              <a:rPr sz="1200" spc="-5" dirty="0">
                <a:latin typeface="Times New Roman"/>
                <a:cs typeface="Times New Roman"/>
              </a:rPr>
              <a:t>avvertimento,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calarono con delle </a:t>
            </a:r>
            <a:r>
              <a:rPr sz="1200" dirty="0">
                <a:latin typeface="Times New Roman"/>
                <a:cs typeface="Times New Roman"/>
              </a:rPr>
              <a:t>corde in una lurida </a:t>
            </a:r>
            <a:r>
              <a:rPr sz="1200" spc="-5" dirty="0">
                <a:latin typeface="Times New Roman"/>
                <a:cs typeface="Times New Roman"/>
              </a:rPr>
              <a:t>segreta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affondò nella </a:t>
            </a:r>
            <a:r>
              <a:rPr sz="1200" dirty="0">
                <a:latin typeface="Times New Roman"/>
                <a:cs typeface="Times New Roman"/>
              </a:rPr>
              <a:t>melma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ascelle. Questo </a:t>
            </a:r>
            <a:r>
              <a:rPr sz="1200" dirty="0">
                <a:latin typeface="Times New Roman"/>
                <a:cs typeface="Times New Roman"/>
              </a:rPr>
              <a:t>fece il popolo al </a:t>
            </a:r>
            <a:r>
              <a:rPr sz="1200" spc="-5" dirty="0">
                <a:latin typeface="Times New Roman"/>
                <a:cs typeface="Times New Roman"/>
              </a:rPr>
              <a:t>profeta Geremia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obbedì </a:t>
            </a:r>
            <a:r>
              <a:rPr sz="1200" dirty="0">
                <a:latin typeface="Times New Roman"/>
                <a:cs typeface="Times New Roman"/>
              </a:rPr>
              <a:t>al comando </a:t>
            </a:r>
            <a:r>
              <a:rPr sz="1200" spc="-5" dirty="0">
                <a:latin typeface="Times New Roman"/>
                <a:cs typeface="Times New Roman"/>
              </a:rPr>
              <a:t>del Signore </a:t>
            </a:r>
            <a:r>
              <a:rPr sz="1200" dirty="0">
                <a:latin typeface="Times New Roman"/>
                <a:cs typeface="Times New Roman"/>
              </a:rPr>
              <a:t>di avvertire i </a:t>
            </a:r>
            <a:r>
              <a:rPr sz="1200" spc="-5" dirty="0">
                <a:latin typeface="Times New Roman"/>
                <a:cs typeface="Times New Roman"/>
              </a:rPr>
              <a:t>suoi fratelli del loro  imminente crollo </a:t>
            </a:r>
            <a:r>
              <a:rPr sz="1200" dirty="0">
                <a:latin typeface="Times New Roman"/>
                <a:cs typeface="Times New Roman"/>
              </a:rPr>
              <a:t>politico.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io desidero chiedervi: </a:t>
            </a:r>
            <a:r>
              <a:rPr sz="1200" spc="-5" dirty="0">
                <a:latin typeface="Times New Roman"/>
                <a:cs typeface="Times New Roman"/>
              </a:rPr>
              <a:t>che cosa faranno </a:t>
            </a:r>
            <a:r>
              <a:rPr sz="1200" dirty="0">
                <a:latin typeface="Times New Roman"/>
                <a:cs typeface="Times New Roman"/>
              </a:rPr>
              <a:t>i sommi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religiosi di questo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popolo</a:t>
            </a:r>
            <a:endParaRPr sz="1200">
              <a:latin typeface="Times New Roman"/>
              <a:cs typeface="Times New Roman"/>
            </a:endParaRPr>
          </a:p>
          <a:p>
            <a:pPr marL="63500" marR="22923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all’uomo che </a:t>
            </a:r>
            <a:r>
              <a:rPr sz="1200" dirty="0">
                <a:latin typeface="Times New Roman"/>
                <a:cs typeface="Times New Roman"/>
              </a:rPr>
              <a:t>osa </a:t>
            </a:r>
            <a:r>
              <a:rPr sz="1200" spc="-5" dirty="0">
                <a:latin typeface="Times New Roman"/>
                <a:cs typeface="Times New Roman"/>
              </a:rPr>
              <a:t>avvertirli del giorno della </a:t>
            </a:r>
            <a:r>
              <a:rPr sz="1200" dirty="0">
                <a:latin typeface="Times New Roman"/>
                <a:cs typeface="Times New Roman"/>
              </a:rPr>
              <a:t>loro condanna </a:t>
            </a:r>
            <a:r>
              <a:rPr sz="1200" spc="-5" dirty="0">
                <a:latin typeface="Times New Roman"/>
                <a:cs typeface="Times New Roman"/>
              </a:rPr>
              <a:t>spirituale? Cercherete anche </a:t>
            </a:r>
            <a:r>
              <a:rPr sz="1200" dirty="0">
                <a:latin typeface="Times New Roman"/>
                <a:cs typeface="Times New Roman"/>
              </a:rPr>
              <a:t>voi di mettere a morte il </a:t>
            </a:r>
            <a:r>
              <a:rPr sz="1200" spc="-5" dirty="0">
                <a:latin typeface="Times New Roman"/>
                <a:cs typeface="Times New Roman"/>
              </a:rPr>
              <a:t>maestro che osa  proclamare </a:t>
            </a:r>
            <a:r>
              <a:rPr sz="1200" dirty="0">
                <a:latin typeface="Times New Roman"/>
                <a:cs typeface="Times New Roman"/>
              </a:rPr>
              <a:t>la parola </a:t>
            </a:r>
            <a:r>
              <a:rPr sz="1200" spc="-5" dirty="0">
                <a:latin typeface="Times New Roman"/>
                <a:cs typeface="Times New Roman"/>
              </a:rPr>
              <a:t>del Signore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teme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sottolineare che </a:t>
            </a:r>
            <a:r>
              <a:rPr sz="1200" dirty="0">
                <a:latin typeface="Times New Roman"/>
                <a:cs typeface="Times New Roman"/>
              </a:rPr>
              <a:t>rifiutate di </a:t>
            </a:r>
            <a:r>
              <a:rPr sz="1200" spc="-5" dirty="0">
                <a:latin typeface="Times New Roman"/>
                <a:cs typeface="Times New Roman"/>
              </a:rPr>
              <a:t>camminare </a:t>
            </a:r>
            <a:r>
              <a:rPr sz="1200" dirty="0">
                <a:latin typeface="Times New Roman"/>
                <a:cs typeface="Times New Roman"/>
              </a:rPr>
              <a:t>sulla via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che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(1710.2) 153:2.4 </a:t>
            </a:r>
            <a:r>
              <a:rPr sz="1200" spc="-5" dirty="0">
                <a:latin typeface="Times New Roman"/>
                <a:cs typeface="Times New Roman"/>
              </a:rPr>
              <a:t>“Che cosa cercate come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terra? </a:t>
            </a:r>
            <a:r>
              <a:rPr sz="1200" spc="-10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abbiamo lasciati indisturbati nelle </a:t>
            </a:r>
            <a:r>
              <a:rPr sz="1200" dirty="0">
                <a:latin typeface="Times New Roman"/>
                <a:cs typeface="Times New Roman"/>
              </a:rPr>
              <a:t>vostre posizioni  </a:t>
            </a:r>
            <a:r>
              <a:rPr sz="1200" spc="-5" dirty="0">
                <a:latin typeface="Times New Roman"/>
                <a:cs typeface="Times New Roman"/>
              </a:rPr>
              <a:t>d’influenza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predicavamo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ai </a:t>
            </a:r>
            <a:r>
              <a:rPr sz="1200" dirty="0">
                <a:latin typeface="Times New Roman"/>
                <a:cs typeface="Times New Roman"/>
              </a:rPr>
              <a:t>poveri e agli </a:t>
            </a:r>
            <a:r>
              <a:rPr sz="1200" spc="-5" dirty="0">
                <a:latin typeface="Times New Roman"/>
                <a:cs typeface="Times New Roman"/>
              </a:rPr>
              <a:t>oppressi. Non abbiamo lanciato alcun attacco </a:t>
            </a:r>
            <a:r>
              <a:rPr sz="1200" spc="5" dirty="0">
                <a:latin typeface="Times New Roman"/>
                <a:cs typeface="Times New Roman"/>
              </a:rPr>
              <a:t>ostile  </a:t>
            </a:r>
            <a:r>
              <a:rPr sz="1200" spc="-5" dirty="0">
                <a:latin typeface="Times New Roman"/>
                <a:cs typeface="Times New Roman"/>
              </a:rPr>
              <a:t>contro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rispettate,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una nuova libertà </a:t>
            </a:r>
            <a:r>
              <a:rPr sz="1200" spc="-5" dirty="0">
                <a:latin typeface="Times New Roman"/>
                <a:cs typeface="Times New Roman"/>
              </a:rPr>
              <a:t>per l’anima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tormentata dalla paura.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 venuto </a:t>
            </a:r>
            <a:r>
              <a:rPr sz="1200" dirty="0">
                <a:latin typeface="Times New Roman"/>
                <a:cs typeface="Times New Roman"/>
              </a:rPr>
              <a:t>al mondo per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instaurare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Dio,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08761"/>
            <a:ext cx="8164830" cy="38703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prima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infanzia di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Gesù</a:t>
            </a:r>
            <a:endParaRPr sz="2200">
              <a:latin typeface="Times New Roman"/>
              <a:cs typeface="Times New Roman"/>
            </a:endParaRPr>
          </a:p>
          <a:p>
            <a:pPr marL="50800" marR="35560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(1355.1) 123:0.1 </a:t>
            </a:r>
            <a:r>
              <a:rPr sz="1200" spc="-2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delle </a:t>
            </a:r>
            <a:r>
              <a:rPr sz="1200" dirty="0">
                <a:latin typeface="Times New Roman"/>
                <a:cs typeface="Times New Roman"/>
              </a:rPr>
              <a:t>incertezze e </a:t>
            </a:r>
            <a:r>
              <a:rPr sz="1200" spc="-5" dirty="0">
                <a:latin typeface="Times New Roman"/>
                <a:cs typeface="Times New Roman"/>
              </a:rPr>
              <a:t>delle ansietà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Maria svezzò il </a:t>
            </a:r>
            <a:r>
              <a:rPr sz="1200" spc="-5" dirty="0">
                <a:latin typeface="Times New Roman"/>
                <a:cs typeface="Times New Roman"/>
              </a:rPr>
              <a:t>bambino solo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furono arrivati </a:t>
            </a:r>
            <a:r>
              <a:rPr sz="1200" dirty="0">
                <a:latin typeface="Times New Roman"/>
                <a:cs typeface="Times New Roman"/>
              </a:rPr>
              <a:t>sani e salvi ad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dove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riprendere </a:t>
            </a:r>
            <a:r>
              <a:rPr sz="1200" dirty="0">
                <a:latin typeface="Times New Roman"/>
                <a:cs typeface="Times New Roman"/>
              </a:rPr>
              <a:t>una vita normale. </a:t>
            </a:r>
            <a:r>
              <a:rPr sz="1200" spc="-5" dirty="0">
                <a:latin typeface="Times New Roman"/>
                <a:cs typeface="Times New Roman"/>
              </a:rPr>
              <a:t>Essi vissero presso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e Giuseppe poté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avendo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subito dopo il loro </a:t>
            </a:r>
            <a:r>
              <a:rPr sz="1200" spc="-5" dirty="0">
                <a:latin typeface="Times New Roman"/>
                <a:cs typeface="Times New Roman"/>
              </a:rPr>
              <a:t>arrivo. Egli fu impiegato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parecchi mesi </a:t>
            </a:r>
            <a:r>
              <a:rPr sz="1200" dirty="0">
                <a:latin typeface="Times New Roman"/>
                <a:cs typeface="Times New Roman"/>
              </a:rPr>
              <a:t>e poi fu </a:t>
            </a:r>
            <a:r>
              <a:rPr sz="1200" spc="-5" dirty="0">
                <a:latin typeface="Times New Roman"/>
                <a:cs typeface="Times New Roman"/>
              </a:rPr>
              <a:t>promosso </a:t>
            </a:r>
            <a:r>
              <a:rPr sz="1200" dirty="0">
                <a:latin typeface="Times New Roman"/>
                <a:cs typeface="Times New Roman"/>
              </a:rPr>
              <a:t>alla posizione di </a:t>
            </a:r>
            <a:r>
              <a:rPr sz="1200" spc="-5" dirty="0">
                <a:latin typeface="Times New Roman"/>
                <a:cs typeface="Times New Roman"/>
              </a:rPr>
              <a:t>caposquadra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numeroso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operai impiegati </a:t>
            </a:r>
            <a:r>
              <a:rPr sz="1200" dirty="0">
                <a:latin typeface="Times New Roman"/>
                <a:cs typeface="Times New Roman"/>
              </a:rPr>
              <a:t>nella  costruzione,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 corso, di un edificio pubblico.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esperienza gli </a:t>
            </a:r>
            <a:r>
              <a:rPr sz="1200" dirty="0">
                <a:latin typeface="Times New Roman"/>
                <a:cs typeface="Times New Roman"/>
              </a:rPr>
              <a:t>diede l’idea 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imprenditore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costruttore al loro </a:t>
            </a:r>
            <a:r>
              <a:rPr sz="1200" dirty="0">
                <a:latin typeface="Times New Roman"/>
                <a:cs typeface="Times New Roman"/>
              </a:rPr>
              <a:t>ritorno 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936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(1355.2) 123:0.2 </a:t>
            </a:r>
            <a:r>
              <a:rPr sz="1200" spc="-5" dirty="0">
                <a:latin typeface="Times New Roman"/>
                <a:cs typeface="Times New Roman"/>
              </a:rPr>
              <a:t>Durante 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anni dell’infanzia indifesa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mantenne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costante vigilanza affinché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accadesse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che potesse </a:t>
            </a:r>
            <a:r>
              <a:rPr sz="1200" dirty="0">
                <a:latin typeface="Times New Roman"/>
                <a:cs typeface="Times New Roman"/>
              </a:rPr>
              <a:t>mettere 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benessere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interferire </a:t>
            </a:r>
            <a:r>
              <a:rPr sz="1200" dirty="0">
                <a:latin typeface="Times New Roman"/>
                <a:cs typeface="Times New Roman"/>
              </a:rPr>
              <a:t>in qualche modo con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futura  </a:t>
            </a:r>
            <a:r>
              <a:rPr sz="1200" spc="-5" dirty="0">
                <a:latin typeface="Times New Roman"/>
                <a:cs typeface="Times New Roman"/>
              </a:rPr>
              <a:t>missione sulla terra;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dedita a </a:t>
            </a:r>
            <a:r>
              <a:rPr sz="1200" spc="-5" dirty="0">
                <a:latin typeface="Times New Roman"/>
                <a:cs typeface="Times New Roman"/>
              </a:rPr>
              <a:t>suo figlio.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trovava Gesù c’erano altri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5" dirty="0">
                <a:latin typeface="Times New Roman"/>
                <a:cs typeface="Times New Roman"/>
              </a:rPr>
              <a:t>bambini  </a:t>
            </a:r>
            <a:r>
              <a:rPr sz="1200" spc="-5" dirty="0">
                <a:latin typeface="Times New Roman"/>
                <a:cs typeface="Times New Roman"/>
              </a:rPr>
              <a:t>press’a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della sua età e, fra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ce </a:t>
            </a:r>
            <a:r>
              <a:rPr sz="1200" spc="-5" dirty="0">
                <a:latin typeface="Times New Roman"/>
                <a:cs typeface="Times New Roman"/>
              </a:rPr>
              <a:t>n’erano altri sei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età </a:t>
            </a:r>
            <a:r>
              <a:rPr sz="1200" spc="-5" dirty="0">
                <a:latin typeface="Times New Roman"/>
                <a:cs typeface="Times New Roman"/>
              </a:rPr>
              <a:t>era abbastanza </a:t>
            </a:r>
            <a:r>
              <a:rPr sz="1200" dirty="0">
                <a:latin typeface="Times New Roman"/>
                <a:cs typeface="Times New Roman"/>
              </a:rPr>
              <a:t>vicina alla </a:t>
            </a:r>
            <a:r>
              <a:rPr sz="1200" spc="-5" dirty="0">
                <a:latin typeface="Times New Roman"/>
                <a:cs typeface="Times New Roman"/>
              </a:rPr>
              <a:t>sua per farne dei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compagni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gioco accettabili. Da principio Maria </a:t>
            </a:r>
            <a:r>
              <a:rPr sz="1200" dirty="0">
                <a:latin typeface="Times New Roman"/>
                <a:cs typeface="Times New Roman"/>
              </a:rPr>
              <a:t>era incline a </a:t>
            </a:r>
            <a:r>
              <a:rPr sz="1200" spc="-5" dirty="0">
                <a:latin typeface="Times New Roman"/>
                <a:cs typeface="Times New Roman"/>
              </a:rPr>
              <a:t>tenere Gesù vicino </a:t>
            </a:r>
            <a:r>
              <a:rPr sz="1200" dirty="0">
                <a:latin typeface="Times New Roman"/>
                <a:cs typeface="Times New Roman"/>
              </a:rPr>
              <a:t>a sé. </a:t>
            </a:r>
            <a:r>
              <a:rPr sz="1200" spc="-5" dirty="0">
                <a:latin typeface="Times New Roman"/>
                <a:cs typeface="Times New Roman"/>
              </a:rPr>
              <a:t>Essa temeva </a:t>
            </a:r>
            <a:r>
              <a:rPr sz="1200" dirty="0">
                <a:latin typeface="Times New Roman"/>
                <a:cs typeface="Times New Roman"/>
              </a:rPr>
              <a:t>che qualcosa </a:t>
            </a:r>
            <a:r>
              <a:rPr sz="1200" spc="-5" dirty="0">
                <a:latin typeface="Times New Roman"/>
                <a:cs typeface="Times New Roman"/>
              </a:rPr>
              <a:t>potesse </a:t>
            </a:r>
            <a:r>
              <a:rPr sz="1200" dirty="0">
                <a:latin typeface="Times New Roman"/>
                <a:cs typeface="Times New Roman"/>
              </a:rPr>
              <a:t>accadergli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si  permetteva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 con gli altri </a:t>
            </a:r>
            <a:r>
              <a:rPr sz="1200" dirty="0">
                <a:latin typeface="Times New Roman"/>
                <a:cs typeface="Times New Roman"/>
              </a:rPr>
              <a:t>bambini, ma </a:t>
            </a:r>
            <a:r>
              <a:rPr sz="1200" spc="-5" dirty="0">
                <a:latin typeface="Times New Roman"/>
                <a:cs typeface="Times New Roman"/>
              </a:rPr>
              <a:t>Giuseppe, con l’appoggio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parentela, riuscì </a:t>
            </a:r>
            <a:r>
              <a:rPr sz="1200" dirty="0">
                <a:latin typeface="Times New Roman"/>
                <a:cs typeface="Times New Roman"/>
              </a:rPr>
              <a:t>a convincerla </a:t>
            </a:r>
            <a:r>
              <a:rPr sz="1200" spc="-5" dirty="0">
                <a:latin typeface="Times New Roman"/>
                <a:cs typeface="Times New Roman"/>
              </a:rPr>
              <a:t>che  questa linea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privato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preziosa esperienza d’imparare ad adattarsi ai </a:t>
            </a:r>
            <a:r>
              <a:rPr sz="1200" dirty="0">
                <a:latin typeface="Times New Roman"/>
                <a:cs typeface="Times New Roman"/>
              </a:rPr>
              <a:t>bambini della </a:t>
            </a:r>
            <a:r>
              <a:rPr sz="1200" spc="-5" dirty="0">
                <a:latin typeface="Times New Roman"/>
                <a:cs typeface="Times New Roman"/>
              </a:rPr>
              <a:t>sua stessa </a:t>
            </a:r>
            <a:r>
              <a:rPr sz="1200" dirty="0">
                <a:latin typeface="Times New Roman"/>
                <a:cs typeface="Times New Roman"/>
              </a:rPr>
              <a:t>età. E  </a:t>
            </a:r>
            <a:r>
              <a:rPr sz="1200" spc="-5" dirty="0">
                <a:latin typeface="Times New Roman"/>
                <a:cs typeface="Times New Roman"/>
              </a:rPr>
              <a:t>Maria, comprendendo </a:t>
            </a:r>
            <a:r>
              <a:rPr sz="1200" dirty="0">
                <a:latin typeface="Times New Roman"/>
                <a:cs typeface="Times New Roman"/>
              </a:rPr>
              <a:t>che un tale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di protezione </a:t>
            </a:r>
            <a:r>
              <a:rPr sz="1200" spc="-5" dirty="0">
                <a:latin typeface="Times New Roman"/>
                <a:cs typeface="Times New Roman"/>
              </a:rPr>
              <a:t>esagerata ed insolita rischiava </a:t>
            </a:r>
            <a:r>
              <a:rPr sz="1200" dirty="0">
                <a:latin typeface="Times New Roman"/>
                <a:cs typeface="Times New Roman"/>
              </a:rPr>
              <a:t>di renderlo timido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po’ egocentrico,  diede infine il </a:t>
            </a:r>
            <a:r>
              <a:rPr sz="1200" spc="-5" dirty="0">
                <a:latin typeface="Times New Roman"/>
                <a:cs typeface="Times New Roman"/>
              </a:rPr>
              <a:t>suo assenso al piano che </a:t>
            </a:r>
            <a:r>
              <a:rPr sz="1200" dirty="0">
                <a:latin typeface="Times New Roman"/>
                <a:cs typeface="Times New Roman"/>
              </a:rPr>
              <a:t>permetteva </a:t>
            </a:r>
            <a:r>
              <a:rPr sz="1200" spc="-5" dirty="0">
                <a:latin typeface="Times New Roman"/>
                <a:cs typeface="Times New Roman"/>
              </a:rPr>
              <a:t>al figlio della promessa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esattamente come tutti </a:t>
            </a:r>
            <a:r>
              <a:rPr sz="1200" spc="-5" dirty="0">
                <a:latin typeface="Times New Roman"/>
                <a:cs typeface="Times New Roman"/>
              </a:rPr>
              <a:t>gli altri bambini, </a:t>
            </a:r>
            <a:r>
              <a:rPr sz="1200" dirty="0">
                <a:latin typeface="Times New Roman"/>
                <a:cs typeface="Times New Roman"/>
              </a:rPr>
              <a:t>e pur  </a:t>
            </a:r>
            <a:r>
              <a:rPr sz="1200" spc="-5" dirty="0">
                <a:latin typeface="Times New Roman"/>
                <a:cs typeface="Times New Roman"/>
              </a:rPr>
              <a:t>sottostando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decisione, essa si preoccupò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guardia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piccolo gruppo giocava attorno alla casa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nel giardino. </a:t>
            </a:r>
            <a:r>
              <a:rPr sz="1200" dirty="0">
                <a:latin typeface="Times New Roman"/>
                <a:cs typeface="Times New Roman"/>
              </a:rPr>
              <a:t>Solo una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amorosa può conoscere il </a:t>
            </a:r>
            <a:r>
              <a:rPr sz="1200" spc="-5" dirty="0">
                <a:latin typeface="Times New Roman"/>
                <a:cs typeface="Times New Roman"/>
              </a:rPr>
              <a:t>peso </a:t>
            </a:r>
            <a:r>
              <a:rPr sz="1200" dirty="0">
                <a:latin typeface="Times New Roman"/>
                <a:cs typeface="Times New Roman"/>
              </a:rPr>
              <a:t>che Maria portò 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cuore per la sicurezza di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gli  anni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seconda infanzia.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572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io vi abbia </a:t>
            </a:r>
            <a:r>
              <a:rPr sz="1200" spc="-5" dirty="0">
                <a:latin typeface="Times New Roman"/>
                <a:cs typeface="Times New Roman"/>
              </a:rPr>
              <a:t>rammentato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 questo mondo,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tuttavia accordato  numerose manifestazioni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prodigi materiali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trasformazioni e </a:t>
            </a:r>
            <a:r>
              <a:rPr sz="1200" spc="-5" dirty="0">
                <a:latin typeface="Times New Roman"/>
                <a:cs typeface="Times New Roman"/>
              </a:rPr>
              <a:t>rigenerazioni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più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probatorie.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11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(1710.3) 153:2.5 </a:t>
            </a:r>
            <a:r>
              <a:rPr sz="1200" spc="-5" dirty="0">
                <a:latin typeface="Times New Roman"/>
                <a:cs typeface="Times New Roman"/>
              </a:rPr>
              <a:t>“Quale nuovo segno cercate </a:t>
            </a:r>
            <a:r>
              <a:rPr sz="1200" dirty="0">
                <a:latin typeface="Times New Roman"/>
                <a:cs typeface="Times New Roman"/>
              </a:rPr>
              <a:t>dalle mie </a:t>
            </a:r>
            <a:r>
              <a:rPr sz="1200" spc="-5" dirty="0">
                <a:latin typeface="Times New Roman"/>
                <a:cs typeface="Times New Roman"/>
              </a:rPr>
              <a:t>mani?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già avuto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sufficienti perché possiate </a:t>
            </a:r>
            <a:r>
              <a:rPr sz="1200" dirty="0">
                <a:latin typeface="Times New Roman"/>
                <a:cs typeface="Times New Roman"/>
              </a:rPr>
              <a:t>prendere  le vostre </a:t>
            </a:r>
            <a:r>
              <a:rPr sz="1200" spc="-5" dirty="0">
                <a:latin typeface="Times New Roman"/>
                <a:cs typeface="Times New Roman"/>
              </a:rPr>
              <a:t>decisioni.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dico </a:t>
            </a:r>
            <a:r>
              <a:rPr sz="1200" dirty="0">
                <a:latin typeface="Times New Roman"/>
                <a:cs typeface="Times New Roman"/>
              </a:rPr>
              <a:t>a molti che siedono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me in </a:t>
            </a:r>
            <a:r>
              <a:rPr sz="1200" spc="-5" dirty="0">
                <a:latin typeface="Times New Roman"/>
                <a:cs typeface="Times New Roman"/>
              </a:rPr>
              <a:t>questo giorno, </a:t>
            </a:r>
            <a:r>
              <a:rPr sz="1200" dirty="0">
                <a:latin typeface="Times New Roman"/>
                <a:cs typeface="Times New Roman"/>
              </a:rPr>
              <a:t>voi siete di </a:t>
            </a:r>
            <a:r>
              <a:rPr sz="1200" spc="-5" dirty="0">
                <a:latin typeface="Times New Roman"/>
                <a:cs typeface="Times New Roman"/>
              </a:rPr>
              <a:t>fronte alla </a:t>
            </a:r>
            <a:r>
              <a:rPr sz="1200" dirty="0">
                <a:latin typeface="Times New Roman"/>
                <a:cs typeface="Times New Roman"/>
              </a:rPr>
              <a:t>necessità di 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quale via </a:t>
            </a:r>
            <a:r>
              <a:rPr sz="1200" spc="-5" dirty="0">
                <a:latin typeface="Times New Roman"/>
                <a:cs typeface="Times New Roman"/>
              </a:rPr>
              <a:t>prendere; </a:t>
            </a:r>
            <a:r>
              <a:rPr sz="1200" dirty="0">
                <a:latin typeface="Times New Roman"/>
                <a:cs typeface="Times New Roman"/>
              </a:rPr>
              <a:t>e io dico a voi, come </a:t>
            </a:r>
            <a:r>
              <a:rPr sz="1200" spc="-5" dirty="0">
                <a:latin typeface="Times New Roman"/>
                <a:cs typeface="Times New Roman"/>
              </a:rPr>
              <a:t>Giosuè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antenati: ‘scegliete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volete </a:t>
            </a:r>
            <a:r>
              <a:rPr sz="1200" spc="-5" dirty="0">
                <a:latin typeface="Times New Roman"/>
                <a:cs typeface="Times New Roman"/>
              </a:rPr>
              <a:t>servire’. Oggi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 trovano 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bivio.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(1710.4) 153:2.6 </a:t>
            </a:r>
            <a:r>
              <a:rPr sz="1200" spc="-5" dirty="0">
                <a:latin typeface="Times New Roman"/>
                <a:cs typeface="Times New Roman"/>
              </a:rPr>
              <a:t>“Alcuni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voi, </a:t>
            </a:r>
            <a:r>
              <a:rPr sz="1200" dirty="0">
                <a:latin typeface="Times New Roman"/>
                <a:cs typeface="Times New Roman"/>
              </a:rPr>
              <a:t>quando non </a:t>
            </a:r>
            <a:r>
              <a:rPr sz="1200" spc="-5" dirty="0">
                <a:latin typeface="Times New Roman"/>
                <a:cs typeface="Times New Roman"/>
              </a:rPr>
              <a:t>sono 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trovarmi </a:t>
            </a:r>
            <a:r>
              <a:rPr sz="1200" dirty="0">
                <a:latin typeface="Times New Roman"/>
                <a:cs typeface="Times New Roman"/>
              </a:rPr>
              <a:t>dopo i </a:t>
            </a:r>
            <a:r>
              <a:rPr sz="1200" spc="-5" dirty="0">
                <a:latin typeface="Times New Roman"/>
                <a:cs typeface="Times New Roman"/>
              </a:rPr>
              <a:t>festeggiamenti </a:t>
            </a:r>
            <a:r>
              <a:rPr sz="1200" dirty="0">
                <a:latin typeface="Times New Roman"/>
                <a:cs typeface="Times New Roman"/>
              </a:rPr>
              <a:t>della moltitudine </a:t>
            </a:r>
            <a:r>
              <a:rPr sz="1200" spc="-5" dirty="0">
                <a:latin typeface="Times New Roman"/>
                <a:cs typeface="Times New Roman"/>
              </a:rPr>
              <a:t>sull’altra riva, </a:t>
            </a:r>
            <a:r>
              <a:rPr sz="120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affittato </a:t>
            </a:r>
            <a:r>
              <a:rPr sz="1200" dirty="0">
                <a:latin typeface="Times New Roman"/>
                <a:cs typeface="Times New Roman"/>
              </a:rPr>
              <a:t>i battelli da pesca di </a:t>
            </a:r>
            <a:r>
              <a:rPr sz="1200" spc="-5" dirty="0">
                <a:latin typeface="Times New Roman"/>
                <a:cs typeface="Times New Roman"/>
              </a:rPr>
              <a:t>Tiberiade che </a:t>
            </a:r>
            <a:r>
              <a:rPr sz="1200" dirty="0">
                <a:latin typeface="Times New Roman"/>
                <a:cs typeface="Times New Roman"/>
              </a:rPr>
              <a:t>una settimana prima </a:t>
            </a:r>
            <a:r>
              <a:rPr sz="1200" spc="-5" dirty="0">
                <a:latin typeface="Times New Roman"/>
                <a:cs typeface="Times New Roman"/>
              </a:rPr>
              <a:t>si erano rifugiati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vicinanze </a:t>
            </a:r>
            <a:r>
              <a:rPr sz="1200" dirty="0">
                <a:latin typeface="Times New Roman"/>
                <a:cs typeface="Times New Roman"/>
              </a:rPr>
              <a:t>durante una </a:t>
            </a:r>
            <a:r>
              <a:rPr sz="1200" spc="-5" dirty="0">
                <a:latin typeface="Times New Roman"/>
                <a:cs typeface="Times New Roman"/>
              </a:rPr>
              <a:t>tempesta,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andare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ricerca, </a:t>
            </a:r>
            <a:r>
              <a:rPr sz="1200" dirty="0">
                <a:latin typeface="Times New Roman"/>
                <a:cs typeface="Times New Roman"/>
              </a:rPr>
              <a:t>ma perché? Non </a:t>
            </a:r>
            <a:r>
              <a:rPr sz="1200" spc="-5" dirty="0">
                <a:latin typeface="Times New Roman"/>
                <a:cs typeface="Times New Roman"/>
              </a:rPr>
              <a:t>per cercare </a:t>
            </a:r>
            <a:r>
              <a:rPr sz="1200" dirty="0">
                <a:latin typeface="Times New Roman"/>
                <a:cs typeface="Times New Roman"/>
              </a:rPr>
              <a:t>la verità e 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conoscere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come servire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curare </a:t>
            </a:r>
            <a:r>
              <a:rPr sz="1200" dirty="0">
                <a:latin typeface="Times New Roman"/>
                <a:cs typeface="Times New Roman"/>
              </a:rPr>
              <a:t>i vostri simili!  </a:t>
            </a:r>
            <a:r>
              <a:rPr sz="1200" spc="-5" dirty="0">
                <a:latin typeface="Times New Roman"/>
                <a:cs typeface="Times New Roman"/>
              </a:rPr>
              <a:t>No,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per avere </a:t>
            </a:r>
            <a:r>
              <a:rPr sz="1200" dirty="0">
                <a:latin typeface="Times New Roman"/>
                <a:cs typeface="Times New Roman"/>
              </a:rPr>
              <a:t>più pane per 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avevate lavorato.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saziare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anima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riempire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ventre con </a:t>
            </a:r>
            <a:r>
              <a:rPr sz="1200" dirty="0">
                <a:latin typeface="Times New Roman"/>
                <a:cs typeface="Times New Roman"/>
              </a:rPr>
              <a:t>il pane della </a:t>
            </a:r>
            <a:r>
              <a:rPr sz="1200" spc="-5" dirty="0">
                <a:latin typeface="Times New Roman"/>
                <a:cs typeface="Times New Roman"/>
              </a:rPr>
              <a:t>facilità.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vi è stato </a:t>
            </a:r>
            <a:r>
              <a:rPr sz="1200" spc="-5" dirty="0">
                <a:latin typeface="Times New Roman"/>
                <a:cs typeface="Times New Roman"/>
              </a:rPr>
              <a:t>insegnato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quando </a:t>
            </a:r>
            <a:r>
              <a:rPr sz="1200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venuto, avrebbe compiuto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prodigi </a:t>
            </a:r>
            <a:r>
              <a:rPr sz="1200" dirty="0">
                <a:latin typeface="Times New Roman"/>
                <a:cs typeface="Times New Roman"/>
              </a:rPr>
              <a:t>che avrebbero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la vita piacevole </a:t>
            </a:r>
            <a:r>
              <a:rPr sz="1200" spc="-5" dirty="0">
                <a:latin typeface="Times New Roman"/>
                <a:cs typeface="Times New Roman"/>
              </a:rPr>
              <a:t>ed agevole </a:t>
            </a:r>
            <a:r>
              <a:rPr sz="1200" dirty="0">
                <a:latin typeface="Times New Roman"/>
                <a:cs typeface="Times New Roman"/>
              </a:rPr>
              <a:t>a tutto il popolo </a:t>
            </a:r>
            <a:r>
              <a:rPr sz="1200" spc="-5" dirty="0">
                <a:latin typeface="Times New Roman"/>
                <a:cs typeface="Times New Roman"/>
              </a:rPr>
              <a:t>eletto.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 meravigliare, allora, </a:t>
            </a:r>
            <a:r>
              <a:rPr sz="1200" dirty="0">
                <a:latin typeface="Times New Roman"/>
                <a:cs typeface="Times New Roman"/>
              </a:rPr>
              <a:t>che voi che siete stati istruiti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desideriate </a:t>
            </a:r>
            <a:r>
              <a:rPr sz="1200" dirty="0">
                <a:latin typeface="Times New Roman"/>
                <a:cs typeface="Times New Roman"/>
              </a:rPr>
              <a:t>ardentemente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pane e </a:t>
            </a:r>
            <a:r>
              <a:rPr sz="1200" spc="-5" dirty="0">
                <a:latin typeface="Times New Roman"/>
                <a:cs typeface="Times New Roman"/>
              </a:rPr>
              <a:t>dei pesci. Ma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dichiaro  che questa </a:t>
            </a:r>
            <a:r>
              <a:rPr sz="1200" dirty="0">
                <a:latin typeface="Times New Roman"/>
                <a:cs typeface="Times New Roman"/>
              </a:rPr>
              <a:t>non è la </a:t>
            </a:r>
            <a:r>
              <a:rPr sz="1200" spc="-5" dirty="0">
                <a:latin typeface="Times New Roman"/>
                <a:cs typeface="Times New Roman"/>
              </a:rPr>
              <a:t>missione del Figlio dell’Uomo.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venuto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spirituale, ad insegnare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eterna e a  nutrire la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95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(1710.5) 153:2.7 </a:t>
            </a:r>
            <a:r>
              <a:rPr sz="1200" spc="-5" dirty="0">
                <a:latin typeface="Times New Roman"/>
                <a:cs typeface="Times New Roman"/>
              </a:rPr>
              <a:t>“Fratelli miei,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agognate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deperisce,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piuttosto il </a:t>
            </a:r>
            <a:r>
              <a:rPr sz="1200" spc="-5" dirty="0">
                <a:latin typeface="Times New Roman"/>
                <a:cs typeface="Times New Roman"/>
              </a:rPr>
              <a:t>cibo spirituale che </a:t>
            </a:r>
            <a:r>
              <a:rPr sz="1200" dirty="0">
                <a:latin typeface="Times New Roman"/>
                <a:cs typeface="Times New Roman"/>
              </a:rPr>
              <a:t>nutre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eterna; </a:t>
            </a:r>
            <a:r>
              <a:rPr sz="1200" dirty="0">
                <a:latin typeface="Times New Roman"/>
                <a:cs typeface="Times New Roman"/>
              </a:rPr>
              <a:t>questo è 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dona 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vogliono </a:t>
            </a:r>
            <a:r>
              <a:rPr sz="1200" spc="-5" dirty="0">
                <a:latin typeface="Times New Roman"/>
                <a:cs typeface="Times New Roman"/>
              </a:rPr>
              <a:t>prenderlo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mangiarlo, perché </a:t>
            </a:r>
            <a:r>
              <a:rPr sz="1200" dirty="0">
                <a:latin typeface="Times New Roman"/>
                <a:cs typeface="Times New Roman"/>
              </a:rPr>
              <a:t>il Padre ha dato al  </a:t>
            </a:r>
            <a:r>
              <a:rPr sz="1200" spc="-5" dirty="0">
                <a:latin typeface="Times New Roman"/>
                <a:cs typeface="Times New Roman"/>
              </a:rPr>
              <a:t>Figlio questa </a:t>
            </a:r>
            <a:r>
              <a:rPr sz="1200" dirty="0">
                <a:latin typeface="Times New Roman"/>
                <a:cs typeface="Times New Roman"/>
              </a:rPr>
              <a:t>vita senza limitazioni.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avete chiesto: ‘Che </a:t>
            </a:r>
            <a:r>
              <a:rPr sz="1200" dirty="0">
                <a:latin typeface="Times New Roman"/>
                <a:cs typeface="Times New Roman"/>
              </a:rPr>
              <a:t>cosa dobbiamo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le opere di Dio?’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 </a:t>
            </a:r>
            <a:r>
              <a:rPr sz="1200" spc="-5" dirty="0">
                <a:latin typeface="Times New Roman"/>
                <a:cs typeface="Times New Roman"/>
              </a:rPr>
              <a:t>chiaramente detto: </a:t>
            </a:r>
            <a:r>
              <a:rPr sz="1200" dirty="0">
                <a:latin typeface="Times New Roman"/>
                <a:cs typeface="Times New Roman"/>
              </a:rPr>
              <a:t>‘Questa è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crediate </a:t>
            </a:r>
            <a:r>
              <a:rPr sz="1200" dirty="0">
                <a:latin typeface="Times New Roman"/>
                <a:cs typeface="Times New Roman"/>
              </a:rPr>
              <a:t>in colui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mandato.’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830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7175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(1710.6) 153:2.8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Gesù disse, indicando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figura </a:t>
            </a:r>
            <a:r>
              <a:rPr sz="1200" dirty="0">
                <a:latin typeface="Times New Roman"/>
                <a:cs typeface="Times New Roman"/>
              </a:rPr>
              <a:t>di un vaso di </a:t>
            </a:r>
            <a:r>
              <a:rPr sz="1200" spc="-5" dirty="0">
                <a:latin typeface="Times New Roman"/>
                <a:cs typeface="Times New Roman"/>
              </a:rPr>
              <a:t>manna che decorava l’architrave </a:t>
            </a:r>
            <a:r>
              <a:rPr sz="1200" dirty="0">
                <a:latin typeface="Times New Roman"/>
                <a:cs typeface="Times New Roman"/>
              </a:rPr>
              <a:t>di questa nuova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ornato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grappoli d’uva: “Voi avete creduto 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deserto avessero mangiato </a:t>
            </a:r>
            <a:r>
              <a:rPr sz="1200" dirty="0">
                <a:latin typeface="Times New Roman"/>
                <a:cs typeface="Times New Roman"/>
              </a:rPr>
              <a:t>la manna — il </a:t>
            </a:r>
            <a:r>
              <a:rPr sz="1200" spc="-5" dirty="0">
                <a:latin typeface="Times New Roman"/>
                <a:cs typeface="Times New Roman"/>
              </a:rPr>
              <a:t>pane del </a:t>
            </a:r>
            <a:r>
              <a:rPr sz="1200" dirty="0">
                <a:latin typeface="Times New Roman"/>
                <a:cs typeface="Times New Roman"/>
              </a:rPr>
              <a:t>cielo — ma io  vi </a:t>
            </a:r>
            <a:r>
              <a:rPr sz="1200" spc="-5" dirty="0">
                <a:latin typeface="Times New Roman"/>
                <a:cs typeface="Times New Roman"/>
              </a:rPr>
              <a:t>dico che quello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pane della terra.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ai vostri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proveniente </a:t>
            </a:r>
            <a:r>
              <a:rPr sz="1200" spc="-5" dirty="0">
                <a:latin typeface="Times New Roman"/>
                <a:cs typeface="Times New Roman"/>
              </a:rPr>
              <a:t>dal cielo,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ora è 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darvi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della vita.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cielo è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viene 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dona la vita </a:t>
            </a:r>
            <a:r>
              <a:rPr sz="1200" spc="-5" dirty="0">
                <a:latin typeface="Times New Roman"/>
                <a:cs typeface="Times New Roman"/>
              </a:rPr>
              <a:t>eterna agli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mondo. 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dite: dacci questo </a:t>
            </a:r>
            <a:r>
              <a:rPr sz="1200" dirty="0">
                <a:latin typeface="Times New Roman"/>
                <a:cs typeface="Times New Roman"/>
              </a:rPr>
              <a:t>pane vivente, io risponderò: io sono questo </a:t>
            </a:r>
            <a:r>
              <a:rPr sz="1200" spc="-5" dirty="0">
                <a:latin typeface="Times New Roman"/>
                <a:cs typeface="Times New Roman"/>
              </a:rPr>
              <a:t>pane della vita. </a:t>
            </a:r>
            <a:r>
              <a:rPr sz="1200" dirty="0">
                <a:latin typeface="Times New Roman"/>
                <a:cs typeface="Times New Roman"/>
              </a:rPr>
              <a:t>Chiunque viene a me non </a:t>
            </a:r>
            <a:r>
              <a:rPr sz="1200" spc="-5" dirty="0">
                <a:latin typeface="Times New Roman"/>
                <a:cs typeface="Times New Roman"/>
              </a:rPr>
              <a:t>avrà fame,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chiunque crede </a:t>
            </a:r>
            <a:r>
              <a:rPr sz="1200" dirty="0">
                <a:latin typeface="Times New Roman"/>
                <a:cs typeface="Times New Roman"/>
              </a:rPr>
              <a:t>in me non </a:t>
            </a:r>
            <a:r>
              <a:rPr sz="1200" spc="-5" dirty="0">
                <a:latin typeface="Times New Roman"/>
                <a:cs typeface="Times New Roman"/>
              </a:rPr>
              <a:t>avrà </a:t>
            </a:r>
            <a:r>
              <a:rPr sz="1200" dirty="0">
                <a:latin typeface="Times New Roman"/>
                <a:cs typeface="Times New Roman"/>
              </a:rPr>
              <a:t>mai sete.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mi avete visto, </a:t>
            </a:r>
            <a:r>
              <a:rPr sz="1200" spc="-5" dirty="0">
                <a:latin typeface="Times New Roman"/>
                <a:cs typeface="Times New Roman"/>
              </a:rPr>
              <a:t>avete vissuto con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contemplato le mie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credete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venuto </a:t>
            </a:r>
            <a:r>
              <a:rPr sz="1200" spc="-5" dirty="0">
                <a:latin typeface="Times New Roman"/>
                <a:cs typeface="Times New Roman"/>
              </a:rPr>
              <a:t>dal Padre. Ma </a:t>
            </a:r>
            <a:r>
              <a:rPr sz="1200" dirty="0">
                <a:latin typeface="Times New Roman"/>
                <a:cs typeface="Times New Roman"/>
              </a:rPr>
              <a:t>quelli che </a:t>
            </a:r>
            <a:r>
              <a:rPr sz="1200" spc="-5" dirty="0">
                <a:latin typeface="Times New Roman"/>
                <a:cs typeface="Times New Roman"/>
              </a:rPr>
              <a:t>credono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temano.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guidati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verranno </a:t>
            </a:r>
            <a:r>
              <a:rPr sz="1200" dirty="0">
                <a:latin typeface="Times New Roman"/>
                <a:cs typeface="Times New Roman"/>
              </a:rPr>
              <a:t>a me, e  </a:t>
            </a:r>
            <a:r>
              <a:rPr sz="1200" spc="-5" dirty="0">
                <a:latin typeface="Times New Roman"/>
                <a:cs typeface="Times New Roman"/>
              </a:rPr>
              <a:t>chiunque viene </a:t>
            </a:r>
            <a:r>
              <a:rPr sz="1200" dirty="0">
                <a:latin typeface="Times New Roman"/>
                <a:cs typeface="Times New Roman"/>
              </a:rPr>
              <a:t>a me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respinto.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03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(1711.1) 153:2.9 </a:t>
            </a:r>
            <a:r>
              <a:rPr sz="1200" spc="-5" dirty="0">
                <a:latin typeface="Times New Roman"/>
                <a:cs typeface="Times New Roman"/>
              </a:rPr>
              <a:t>“Ora lasciate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dichiari,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disceso sulla terra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volontà di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1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mandato.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volontà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di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mandato, </a:t>
            </a:r>
            <a:r>
              <a:rPr sz="1200" dirty="0">
                <a:latin typeface="Times New Roman"/>
                <a:cs typeface="Times New Roman"/>
              </a:rPr>
              <a:t>che di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io  non </a:t>
            </a:r>
            <a:r>
              <a:rPr sz="1200" spc="-5" dirty="0">
                <a:latin typeface="Times New Roman"/>
                <a:cs typeface="Times New Roman"/>
              </a:rPr>
              <a:t>perda nessuno. </a:t>
            </a:r>
            <a:r>
              <a:rPr sz="1200" dirty="0">
                <a:latin typeface="Times New Roman"/>
                <a:cs typeface="Times New Roman"/>
              </a:rPr>
              <a:t>E questa è 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Padre: che chiunque </a:t>
            </a:r>
            <a:r>
              <a:rPr sz="1200" spc="-5" dirty="0">
                <a:latin typeface="Times New Roman"/>
                <a:cs typeface="Times New Roman"/>
              </a:rPr>
              <a:t>vede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crede </a:t>
            </a:r>
            <a:r>
              <a:rPr sz="1200" dirty="0">
                <a:latin typeface="Times New Roman"/>
                <a:cs typeface="Times New Roman"/>
              </a:rPr>
              <a:t>in lui avrà la </a:t>
            </a:r>
            <a:r>
              <a:rPr sz="1200" spc="5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 Soltanto ieri </a:t>
            </a:r>
            <a:r>
              <a:rPr sz="1200" dirty="0">
                <a:latin typeface="Times New Roman"/>
                <a:cs typeface="Times New Roman"/>
              </a:rPr>
              <a:t>io vi  ho nutriti con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pane per il vostro </a:t>
            </a:r>
            <a:r>
              <a:rPr sz="1200" spc="-5" dirty="0">
                <a:latin typeface="Times New Roman"/>
                <a:cs typeface="Times New Roman"/>
              </a:rPr>
              <a:t>corpo; oggi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offro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della vita per la vostra </a:t>
            </a:r>
            <a:r>
              <a:rPr sz="1200" spc="-5" dirty="0">
                <a:latin typeface="Times New Roman"/>
                <a:cs typeface="Times New Roman"/>
              </a:rPr>
              <a:t>anima affamata. Volete </a:t>
            </a:r>
            <a:r>
              <a:rPr sz="1200" dirty="0">
                <a:latin typeface="Times New Roman"/>
                <a:cs typeface="Times New Roman"/>
              </a:rPr>
              <a:t>ora prendere il </a:t>
            </a:r>
            <a:r>
              <a:rPr sz="1200" spc="-5" dirty="0">
                <a:latin typeface="Times New Roman"/>
                <a:cs typeface="Times New Roman"/>
              </a:rPr>
              <a:t>pane  dello spirito come allora avete mangiato così </a:t>
            </a:r>
            <a:r>
              <a:rPr sz="1200" dirty="0">
                <a:latin typeface="Times New Roman"/>
                <a:cs typeface="Times New Roman"/>
              </a:rPr>
              <a:t>volentieri 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di questo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31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(1711.2) 153:2.10 </a:t>
            </a:r>
            <a:r>
              <a:rPr sz="1200" spc="-5" dirty="0">
                <a:latin typeface="Times New Roman"/>
                <a:cs typeface="Times New Roman"/>
              </a:rPr>
              <a:t>Quando Gesù si fermò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istante per osservare l’assemblea,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insegnanti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(un membro del  Sinedrio)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chiese: “Devo comprendere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affermi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disceso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che la </a:t>
            </a:r>
            <a:r>
              <a:rPr sz="1200" spc="-5" dirty="0">
                <a:latin typeface="Times New Roman"/>
                <a:cs typeface="Times New Roman"/>
              </a:rPr>
              <a:t>manna </a:t>
            </a:r>
            <a:r>
              <a:rPr sz="1200" dirty="0">
                <a:latin typeface="Times New Roman"/>
                <a:cs typeface="Times New Roman"/>
              </a:rPr>
              <a:t>data da </a:t>
            </a:r>
            <a:r>
              <a:rPr sz="1200" spc="-5" dirty="0">
                <a:latin typeface="Times New Roman"/>
                <a:cs typeface="Times New Roman"/>
              </a:rPr>
              <a:t>Mosè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nostri padri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deserto </a:t>
            </a:r>
            <a:r>
              <a:rPr sz="1200" dirty="0">
                <a:latin typeface="Times New Roman"/>
                <a:cs typeface="Times New Roman"/>
              </a:rPr>
              <a:t>non lo era?”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 </a:t>
            </a:r>
            <a:r>
              <a:rPr sz="1200" spc="-5" dirty="0">
                <a:latin typeface="Times New Roman"/>
                <a:cs typeface="Times New Roman"/>
              </a:rPr>
              <a:t>al Fariseo: “Tu </a:t>
            </a:r>
            <a:r>
              <a:rPr sz="1200" dirty="0">
                <a:latin typeface="Times New Roman"/>
                <a:cs typeface="Times New Roman"/>
              </a:rPr>
              <a:t>hai capito </a:t>
            </a:r>
            <a:r>
              <a:rPr sz="1200" spc="-5" dirty="0">
                <a:latin typeface="Times New Roman"/>
                <a:cs typeface="Times New Roman"/>
              </a:rPr>
              <a:t>bene”.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Fariseo disse: </a:t>
            </a:r>
            <a:r>
              <a:rPr sz="1200" dirty="0">
                <a:latin typeface="Times New Roman"/>
                <a:cs typeface="Times New Roman"/>
              </a:rPr>
              <a:t>“Ma tu non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carpentiere? </a:t>
            </a:r>
            <a:r>
              <a:rPr sz="1200" dirty="0">
                <a:latin typeface="Times New Roman"/>
                <a:cs typeface="Times New Roman"/>
              </a:rPr>
              <a:t>Non sono tuo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tua madre,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 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sorelle, ben </a:t>
            </a:r>
            <a:r>
              <a:rPr sz="1200" dirty="0">
                <a:latin typeface="Times New Roman"/>
                <a:cs typeface="Times New Roman"/>
              </a:rPr>
              <a:t>conosciuti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noi?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allora che </a:t>
            </a:r>
            <a:r>
              <a:rPr sz="1200" dirty="0">
                <a:latin typeface="Times New Roman"/>
                <a:cs typeface="Times New Roman"/>
              </a:rPr>
              <a:t>tu compari qui nella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dichiari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disceso dal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(1711.3) 153:2.11 </a:t>
            </a:r>
            <a:r>
              <a:rPr sz="1200" spc="-5" dirty="0">
                <a:latin typeface="Times New Roman"/>
                <a:cs typeface="Times New Roman"/>
              </a:rPr>
              <a:t>A questo punto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mormorio nella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minacciato </a:t>
            </a:r>
            <a:r>
              <a:rPr sz="1200" dirty="0">
                <a:latin typeface="Times New Roman"/>
                <a:cs typeface="Times New Roman"/>
              </a:rPr>
              <a:t>un tale tumulto </a:t>
            </a:r>
            <a:r>
              <a:rPr sz="1200" spc="-5" dirty="0">
                <a:latin typeface="Times New Roman"/>
                <a:cs typeface="Times New Roman"/>
              </a:rPr>
              <a:t>che Gesù si </a:t>
            </a:r>
            <a:r>
              <a:rPr sz="1200" dirty="0">
                <a:latin typeface="Times New Roman"/>
                <a:cs typeface="Times New Roman"/>
              </a:rPr>
              <a:t>alzò e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“Siamo </a:t>
            </a:r>
            <a:r>
              <a:rPr sz="1200" dirty="0">
                <a:latin typeface="Times New Roman"/>
                <a:cs typeface="Times New Roman"/>
              </a:rPr>
              <a:t>pazienti; la </a:t>
            </a:r>
            <a:r>
              <a:rPr sz="1200" spc="-5" dirty="0">
                <a:latin typeface="Times New Roman"/>
                <a:cs typeface="Times New Roman"/>
              </a:rPr>
              <a:t>verità non </a:t>
            </a:r>
            <a:r>
              <a:rPr sz="1200" dirty="0">
                <a:latin typeface="Times New Roman"/>
                <a:cs typeface="Times New Roman"/>
              </a:rPr>
              <a:t>ha niente da temere da un </a:t>
            </a:r>
            <a:r>
              <a:rPr sz="1200" spc="-5" dirty="0">
                <a:latin typeface="Times New Roman"/>
                <a:cs typeface="Times New Roman"/>
              </a:rPr>
              <a:t>esame </a:t>
            </a:r>
            <a:r>
              <a:rPr sz="1200" dirty="0">
                <a:latin typeface="Times New Roman"/>
                <a:cs typeface="Times New Roman"/>
              </a:rPr>
              <a:t>onesto.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dite 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più.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90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84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siamo uno;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fa solo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gli insegna, mentre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dati al Figlio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spc="15" dirty="0">
                <a:latin typeface="Times New Roman"/>
                <a:cs typeface="Times New Roman"/>
              </a:rPr>
              <a:t>li </a:t>
            </a:r>
            <a:r>
              <a:rPr sz="1200" dirty="0">
                <a:latin typeface="Times New Roman"/>
                <a:cs typeface="Times New Roman"/>
              </a:rPr>
              <a:t>accoglierà  </a:t>
            </a:r>
            <a:r>
              <a:rPr sz="1200" spc="-5" dirty="0">
                <a:latin typeface="Times New Roman"/>
                <a:cs typeface="Times New Roman"/>
              </a:rPr>
              <a:t>con sé. Avete </a:t>
            </a:r>
            <a:r>
              <a:rPr sz="1200" dirty="0">
                <a:latin typeface="Times New Roman"/>
                <a:cs typeface="Times New Roman"/>
              </a:rPr>
              <a:t>letto dove </a:t>
            </a:r>
            <a:r>
              <a:rPr sz="1200" spc="-5" dirty="0">
                <a:latin typeface="Times New Roman"/>
                <a:cs typeface="Times New Roman"/>
              </a:rPr>
              <a:t>sta scritto nei Profeti: ‘Sarete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istruiti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Dio’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‘Coloro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insegna </a:t>
            </a:r>
            <a:r>
              <a:rPr sz="1200" dirty="0">
                <a:latin typeface="Times New Roman"/>
                <a:cs typeface="Times New Roman"/>
              </a:rPr>
              <a:t>ascolteranno anche  </a:t>
            </a:r>
            <a:r>
              <a:rPr sz="1200" spc="-5" dirty="0">
                <a:latin typeface="Times New Roman"/>
                <a:cs typeface="Times New Roman"/>
              </a:rPr>
              <a:t>suo Figlio’.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segue l’insegnamento dello spirito interiore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verrà a me. Non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qualche uomo abbia visto 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spirito del Padre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nell’uomo.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Figlio disceso dal </a:t>
            </a:r>
            <a:r>
              <a:rPr sz="1200" dirty="0">
                <a:latin typeface="Times New Roman"/>
                <a:cs typeface="Times New Roman"/>
              </a:rPr>
              <a:t>cielo ha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spc="5" dirty="0">
                <a:latin typeface="Times New Roman"/>
                <a:cs typeface="Times New Roman"/>
              </a:rPr>
              <a:t>credono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Figlio hanno già </a:t>
            </a:r>
            <a:r>
              <a:rPr sz="1200" dirty="0">
                <a:latin typeface="Times New Roman"/>
                <a:cs typeface="Times New Roman"/>
              </a:rPr>
              <a:t>la vita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(1711.4) 153:2.12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questo </a:t>
            </a:r>
            <a:r>
              <a:rPr sz="1200" dirty="0">
                <a:latin typeface="Times New Roman"/>
                <a:cs typeface="Times New Roman"/>
              </a:rPr>
              <a:t>pane di vita. I vostri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mangiato </a:t>
            </a:r>
            <a:r>
              <a:rPr sz="1200" dirty="0">
                <a:latin typeface="Times New Roman"/>
                <a:cs typeface="Times New Roman"/>
              </a:rPr>
              <a:t>la manna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deserto e sono morti.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di questo pane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viene da Dio,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uomo ne </a:t>
            </a:r>
            <a:r>
              <a:rPr sz="1200" spc="-5" dirty="0">
                <a:latin typeface="Times New Roman"/>
                <a:cs typeface="Times New Roman"/>
              </a:rPr>
              <a:t>mangia,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morirà </a:t>
            </a:r>
            <a:r>
              <a:rPr sz="1200" dirty="0">
                <a:latin typeface="Times New Roman"/>
                <a:cs typeface="Times New Roman"/>
              </a:rPr>
              <a:t>mai in spirito. </a:t>
            </a:r>
            <a:r>
              <a:rPr sz="1200" spc="-5" dirty="0">
                <a:latin typeface="Times New Roman"/>
                <a:cs typeface="Times New Roman"/>
              </a:rPr>
              <a:t>Ripeto,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pane vivente, </a:t>
            </a:r>
            <a:r>
              <a:rPr sz="1200" spc="-5" dirty="0">
                <a:latin typeface="Times New Roman"/>
                <a:cs typeface="Times New Roman"/>
              </a:rPr>
              <a:t>ed ogni anima che </a:t>
            </a:r>
            <a:r>
              <a:rPr sz="1200" dirty="0">
                <a:latin typeface="Times New Roman"/>
                <a:cs typeface="Times New Roman"/>
              </a:rPr>
              <a:t>raggiunge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natura congiunta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vivrà in eterno.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pane di vita che io dono a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vuole  </a:t>
            </a:r>
            <a:r>
              <a:rPr sz="1200" spc="-5" dirty="0">
                <a:latin typeface="Times New Roman"/>
                <a:cs typeface="Times New Roman"/>
              </a:rPr>
              <a:t>riceverlo </a:t>
            </a:r>
            <a:r>
              <a:rPr sz="1200" dirty="0">
                <a:latin typeface="Times New Roman"/>
                <a:cs typeface="Times New Roman"/>
              </a:rPr>
              <a:t>è la mia </a:t>
            </a:r>
            <a:r>
              <a:rPr sz="1200" spc="-5" dirty="0">
                <a:latin typeface="Times New Roman"/>
                <a:cs typeface="Times New Roman"/>
              </a:rPr>
              <a:t>stessa natura </a:t>
            </a:r>
            <a:r>
              <a:rPr sz="1200" dirty="0">
                <a:latin typeface="Times New Roman"/>
                <a:cs typeface="Times New Roman"/>
              </a:rPr>
              <a:t>vivente e congiunta.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è </a:t>
            </a:r>
            <a:r>
              <a:rPr sz="1200" spc="-5" dirty="0">
                <a:latin typeface="Times New Roman"/>
                <a:cs typeface="Times New Roman"/>
              </a:rPr>
              <a:t>nel Figlio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Padre —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mia  </a:t>
            </a:r>
            <a:r>
              <a:rPr sz="1200" spc="-5" dirty="0">
                <a:latin typeface="Times New Roman"/>
                <a:cs typeface="Times New Roman"/>
              </a:rPr>
              <a:t>rivelazione portatrice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e il </a:t>
            </a:r>
            <a:r>
              <a:rPr sz="1200" spc="5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dono </a:t>
            </a:r>
            <a:r>
              <a:rPr sz="1200" dirty="0">
                <a:latin typeface="Times New Roman"/>
                <a:cs typeface="Times New Roman"/>
              </a:rPr>
              <a:t>di salvezza a tutte 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77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(1711.5) 153:2.13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della sinagoga congedò l’assemblea,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vollero andarsene.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ammassarono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per porre ancora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domande, mentre altri mormoravano </a:t>
            </a:r>
            <a:r>
              <a:rPr sz="1200" dirty="0">
                <a:latin typeface="Times New Roman"/>
                <a:cs typeface="Times New Roman"/>
              </a:rPr>
              <a:t>e discutevano tra 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 situazione continuò per </a:t>
            </a:r>
            <a:r>
              <a:rPr sz="1200" dirty="0">
                <a:latin typeface="Times New Roman"/>
                <a:cs typeface="Times New Roman"/>
              </a:rPr>
              <a:t>più di tre </a:t>
            </a:r>
            <a:r>
              <a:rPr sz="1200" spc="-5" dirty="0">
                <a:latin typeface="Times New Roman"/>
                <a:cs typeface="Times New Roman"/>
              </a:rPr>
              <a:t>ore. </a:t>
            </a:r>
            <a:r>
              <a:rPr sz="1200" dirty="0">
                <a:latin typeface="Times New Roman"/>
                <a:cs typeface="Times New Roman"/>
              </a:rPr>
              <a:t>Si andò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oltre 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l’uditorio finisse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disperdersi.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dopo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assemblea</a:t>
            </a:r>
            <a:endParaRPr sz="1600">
              <a:latin typeface="Times New Roman"/>
              <a:cs typeface="Times New Roman"/>
            </a:endParaRPr>
          </a:p>
          <a:p>
            <a:pPr marL="76200" marR="85725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(1712.1) 153:3.1 </a:t>
            </a:r>
            <a:r>
              <a:rPr sz="1200" spc="-5" dirty="0">
                <a:latin typeface="Times New Roman"/>
                <a:cs typeface="Times New Roman"/>
              </a:rPr>
              <a:t>Molte furono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poste a Gesù </a:t>
            </a:r>
            <a:r>
              <a:rPr sz="1200" spc="-5" dirty="0">
                <a:latin typeface="Times New Roman"/>
                <a:cs typeface="Times New Roman"/>
              </a:rPr>
              <a:t>durante questo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assemblea. Alcune furono </a:t>
            </a:r>
            <a:r>
              <a:rPr sz="1200" dirty="0">
                <a:latin typeface="Times New Roman"/>
                <a:cs typeface="Times New Roman"/>
              </a:rPr>
              <a:t>poste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 perplessi,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maggioranza furono </a:t>
            </a:r>
            <a:r>
              <a:rPr sz="1200" dirty="0">
                <a:latin typeface="Times New Roman"/>
                <a:cs typeface="Times New Roman"/>
              </a:rPr>
              <a:t>poste da cavillosi non </a:t>
            </a:r>
            <a:r>
              <a:rPr sz="1200" spc="-5" dirty="0">
                <a:latin typeface="Times New Roman"/>
                <a:cs typeface="Times New Roman"/>
              </a:rPr>
              <a:t>credenti che cercavano </a:t>
            </a:r>
            <a:r>
              <a:rPr sz="1200" dirty="0">
                <a:latin typeface="Times New Roman"/>
                <a:cs typeface="Times New Roman"/>
              </a:rPr>
              <a:t>soltanto di </a:t>
            </a:r>
            <a:r>
              <a:rPr sz="1200" spc="-5" dirty="0">
                <a:latin typeface="Times New Roman"/>
                <a:cs typeface="Times New Roman"/>
              </a:rPr>
              <a:t>metterlo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e di prenderlo in  </a:t>
            </a:r>
            <a:r>
              <a:rPr sz="1200" spc="-5" dirty="0">
                <a:latin typeface="Times New Roman"/>
                <a:cs typeface="Times New Roman"/>
              </a:rPr>
              <a:t>fallo.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1020" cy="4066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2876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(1712.2) 153:3.2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visitatori farisei, </a:t>
            </a:r>
            <a:r>
              <a:rPr sz="1200" dirty="0">
                <a:latin typeface="Times New Roman"/>
                <a:cs typeface="Times New Roman"/>
              </a:rPr>
              <a:t>salito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basamento di un </a:t>
            </a:r>
            <a:r>
              <a:rPr sz="1200" spc="-5" dirty="0">
                <a:latin typeface="Times New Roman"/>
                <a:cs typeface="Times New Roman"/>
              </a:rPr>
              <a:t>lampadario, gridò questa domanda: “Tu ci dici </a:t>
            </a:r>
            <a:r>
              <a:rPr sz="1200" dirty="0">
                <a:latin typeface="Times New Roman"/>
                <a:cs typeface="Times New Roman"/>
              </a:rPr>
              <a:t>che sei il pane di 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Come puoi </a:t>
            </a:r>
            <a:r>
              <a:rPr sz="1200" spc="-5" dirty="0">
                <a:latin typeface="Times New Roman"/>
                <a:cs typeface="Times New Roman"/>
              </a:rPr>
              <a:t>darci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o il tuo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bere? A che cosa </a:t>
            </a:r>
            <a:r>
              <a:rPr sz="1200" dirty="0">
                <a:latin typeface="Times New Roman"/>
                <a:cs typeface="Times New Roman"/>
              </a:rPr>
              <a:t>serve il tuo insegnamento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può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50800" marR="15367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messo in </a:t>
            </a:r>
            <a:r>
              <a:rPr sz="1200" spc="-5" dirty="0">
                <a:latin typeface="Times New Roman"/>
                <a:cs typeface="Times New Roman"/>
              </a:rPr>
              <a:t>pratica?” Gesù </a:t>
            </a:r>
            <a:r>
              <a:rPr sz="1200" dirty="0">
                <a:latin typeface="Times New Roman"/>
                <a:cs typeface="Times New Roman"/>
              </a:rPr>
              <a:t>rispose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dicendo: “Io </a:t>
            </a:r>
            <a:r>
              <a:rPr sz="1200" dirty="0">
                <a:latin typeface="Times New Roman"/>
                <a:cs typeface="Times New Roman"/>
              </a:rPr>
              <a:t>non vi ho insegnato che la mia carne è 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di vita né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vivente. </a:t>
            </a:r>
            <a:r>
              <a:rPr sz="1200" spc="-5" dirty="0">
                <a:latin typeface="Times New Roman"/>
                <a:cs typeface="Times New Roman"/>
              </a:rPr>
              <a:t>Ma ho detto che </a:t>
            </a:r>
            <a:r>
              <a:rPr sz="1200" dirty="0">
                <a:latin typeface="Times New Roman"/>
                <a:cs typeface="Times New Roman"/>
              </a:rPr>
              <a:t>la mia vita </a:t>
            </a:r>
            <a:r>
              <a:rPr sz="1200" spc="-5" dirty="0">
                <a:latin typeface="Times New Roman"/>
                <a:cs typeface="Times New Roman"/>
              </a:rPr>
              <a:t>nella carne </a:t>
            </a:r>
            <a:r>
              <a:rPr sz="1200" dirty="0">
                <a:latin typeface="Times New Roman"/>
                <a:cs typeface="Times New Roman"/>
              </a:rPr>
              <a:t>è un dono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celeste.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conferita</a:t>
            </a:r>
            <a:endParaRPr sz="1200">
              <a:latin typeface="Times New Roman"/>
              <a:cs typeface="Times New Roman"/>
            </a:endParaRPr>
          </a:p>
          <a:p>
            <a:pPr marL="50800" marR="1085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alla carne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del Figlio dell’Uomo </a:t>
            </a:r>
            <a:r>
              <a:rPr sz="1200" dirty="0">
                <a:latin typeface="Times New Roman"/>
                <a:cs typeface="Times New Roman"/>
              </a:rPr>
              <a:t>sottomesso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 costituiscono </a:t>
            </a:r>
            <a:r>
              <a:rPr sz="1200" dirty="0">
                <a:latin typeface="Times New Roman"/>
                <a:cs typeface="Times New Roman"/>
              </a:rPr>
              <a:t>una realtà </a:t>
            </a:r>
            <a:r>
              <a:rPr sz="1200" spc="-5" dirty="0">
                <a:latin typeface="Times New Roman"/>
                <a:cs typeface="Times New Roman"/>
              </a:rPr>
              <a:t>d’esperienza che </a:t>
            </a:r>
            <a:r>
              <a:rPr sz="1200" dirty="0">
                <a:latin typeface="Times New Roman"/>
                <a:cs typeface="Times New Roman"/>
              </a:rPr>
              <a:t>equivale </a:t>
            </a:r>
            <a:r>
              <a:rPr sz="1200" spc="-5" dirty="0">
                <a:latin typeface="Times New Roman"/>
                <a:cs typeface="Times New Roman"/>
              </a:rPr>
              <a:t>al  nutrimento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Voi non </a:t>
            </a:r>
            <a:r>
              <a:rPr sz="1200" dirty="0">
                <a:latin typeface="Times New Roman"/>
                <a:cs typeface="Times New Roman"/>
              </a:rPr>
              <a:t>potete né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bere il mio </a:t>
            </a:r>
            <a:r>
              <a:rPr sz="1200" spc="-5" dirty="0">
                <a:latin typeface="Times New Roman"/>
                <a:cs typeface="Times New Roman"/>
              </a:rPr>
              <a:t>sangue,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potete </a:t>
            </a:r>
            <a:r>
              <a:rPr sz="1200" dirty="0">
                <a:latin typeface="Times New Roman"/>
                <a:cs typeface="Times New Roman"/>
              </a:rPr>
              <a:t>diventare uno in spirito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50800" marR="5334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uno in spirito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nutriti dalla </a:t>
            </a:r>
            <a:r>
              <a:rPr sz="1200" spc="-5" dirty="0">
                <a:latin typeface="Times New Roman"/>
                <a:cs typeface="Times New Roman"/>
              </a:rPr>
              <a:t>parola eterna </a:t>
            </a:r>
            <a:r>
              <a:rPr sz="1200" dirty="0">
                <a:latin typeface="Times New Roman"/>
                <a:cs typeface="Times New Roman"/>
              </a:rPr>
              <a:t>di Dio, che è in verità 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di vita,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stata  </a:t>
            </a:r>
            <a:r>
              <a:rPr sz="1200" spc="-5" dirty="0">
                <a:latin typeface="Times New Roman"/>
                <a:cs typeface="Times New Roman"/>
              </a:rPr>
              <a:t>conferita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sembianze della carne mortale; </a:t>
            </a:r>
            <a:r>
              <a:rPr sz="1200" dirty="0">
                <a:latin typeface="Times New Roman"/>
                <a:cs typeface="Times New Roman"/>
              </a:rPr>
              <a:t>e potete </a:t>
            </a:r>
            <a:r>
              <a:rPr sz="1200" spc="-5" dirty="0">
                <a:latin typeface="Times New Roman"/>
                <a:cs typeface="Times New Roman"/>
              </a:rPr>
              <a:t>essere annaffiati </a:t>
            </a:r>
            <a:r>
              <a:rPr sz="1200" dirty="0">
                <a:latin typeface="Times New Roman"/>
                <a:cs typeface="Times New Roman"/>
              </a:rPr>
              <a:t>nell’anima </a:t>
            </a:r>
            <a:r>
              <a:rPr sz="1200" spc="-5" dirty="0">
                <a:latin typeface="Times New Roman"/>
                <a:cs typeface="Times New Roman"/>
              </a:rPr>
              <a:t>dallo spirito </a:t>
            </a:r>
            <a:r>
              <a:rPr sz="1200" dirty="0">
                <a:latin typeface="Times New Roman"/>
                <a:cs typeface="Times New Roman"/>
              </a:rPr>
              <a:t>divino che è veramente </a:t>
            </a:r>
            <a:r>
              <a:rPr sz="1200" spc="5" dirty="0">
                <a:latin typeface="Times New Roman"/>
                <a:cs typeface="Times New Roman"/>
              </a:rPr>
              <a:t>l’acqua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ha mandato me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mostrare come desidera dimorare e dirigere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vissuto questa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nella carne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ispirare così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5" dirty="0">
                <a:latin typeface="Times New Roman"/>
                <a:cs typeface="Times New Roman"/>
              </a:rPr>
              <a:t>cerchino </a:t>
            </a:r>
            <a:r>
              <a:rPr sz="1200" dirty="0">
                <a:latin typeface="Times New Roman"/>
                <a:cs typeface="Times New Roman"/>
              </a:rPr>
              <a:t>sempre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che dimora in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(1712.3) 153:3.3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spie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osservato </a:t>
            </a:r>
            <a:r>
              <a:rPr sz="1200" dirty="0">
                <a:latin typeface="Times New Roman"/>
                <a:cs typeface="Times New Roman"/>
              </a:rPr>
              <a:t>Gesù e </a:t>
            </a:r>
            <a:r>
              <a:rPr sz="1200" spc="-5" dirty="0">
                <a:latin typeface="Times New Roman"/>
                <a:cs typeface="Times New Roman"/>
              </a:rPr>
              <a:t>gli apostoli disse: </a:t>
            </a:r>
            <a:r>
              <a:rPr sz="1200" dirty="0">
                <a:latin typeface="Times New Roman"/>
                <a:cs typeface="Times New Roman"/>
              </a:rPr>
              <a:t>“Noi notiamo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né tu né i tuoi 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lavate debitamente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mangiare del </a:t>
            </a:r>
            <a:r>
              <a:rPr sz="1200" dirty="0">
                <a:latin typeface="Times New Roman"/>
                <a:cs typeface="Times New Roman"/>
              </a:rPr>
              <a:t>pane.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dovreste sapere bene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 sudicie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lavate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trasgressione della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degli antenati. </a:t>
            </a:r>
            <a:r>
              <a:rPr sz="1200" dirty="0">
                <a:latin typeface="Times New Roman"/>
                <a:cs typeface="Times New Roman"/>
              </a:rPr>
              <a:t>Né voi </a:t>
            </a:r>
            <a:r>
              <a:rPr sz="1200" spc="-5" dirty="0">
                <a:latin typeface="Times New Roman"/>
                <a:cs typeface="Times New Roman"/>
              </a:rPr>
              <a:t>lavate appropriatamente </a:t>
            </a:r>
            <a:r>
              <a:rPr sz="1200" dirty="0">
                <a:latin typeface="Times New Roman"/>
                <a:cs typeface="Times New Roman"/>
              </a:rPr>
              <a:t>le vostre coppe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bere e le  vostre </a:t>
            </a:r>
            <a:r>
              <a:rPr sz="1200" spc="-5" dirty="0">
                <a:latin typeface="Times New Roman"/>
                <a:cs typeface="Times New Roman"/>
              </a:rPr>
              <a:t>stoviglie. Perché mostrate così poco </a:t>
            </a:r>
            <a:r>
              <a:rPr sz="1200" dirty="0">
                <a:latin typeface="Times New Roman"/>
                <a:cs typeface="Times New Roman"/>
              </a:rPr>
              <a:t>rispetto per le </a:t>
            </a:r>
            <a:r>
              <a:rPr sz="1200" spc="-5" dirty="0">
                <a:latin typeface="Times New Roman"/>
                <a:cs typeface="Times New Roman"/>
              </a:rPr>
              <a:t>tradizioni dei padri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leggi dei </a:t>
            </a:r>
            <a:r>
              <a:rPr sz="1200" spc="5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antenati?”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ebbe ascoltato, rispose: “Perché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trasgredite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tradizione?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comandamento </a:t>
            </a:r>
            <a:r>
              <a:rPr sz="1200" spc="-5" dirty="0">
                <a:latin typeface="Times New Roman"/>
                <a:cs typeface="Times New Roman"/>
              </a:rPr>
              <a:t>dice:  ‘Onora </a:t>
            </a:r>
            <a:r>
              <a:rPr sz="1200" dirty="0">
                <a:latin typeface="Times New Roman"/>
                <a:cs typeface="Times New Roman"/>
              </a:rPr>
              <a:t>tuo padre e tua </a:t>
            </a:r>
            <a:r>
              <a:rPr sz="1200" spc="-5" dirty="0">
                <a:latin typeface="Times New Roman"/>
                <a:cs typeface="Times New Roman"/>
              </a:rPr>
              <a:t>madre’,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stabilisce </a:t>
            </a:r>
            <a:r>
              <a:rPr sz="1200" dirty="0">
                <a:latin typeface="Times New Roman"/>
                <a:cs typeface="Times New Roman"/>
              </a:rPr>
              <a:t>che dividiate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le vostre sostanze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necessario; ma voi </a:t>
            </a:r>
            <a:r>
              <a:rPr sz="1200" spc="-5" dirty="0">
                <a:latin typeface="Times New Roman"/>
                <a:cs typeface="Times New Roman"/>
              </a:rPr>
              <a:t>promulgate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tradizione che permette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figli irrispettosi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doveri </a:t>
            </a:r>
            <a:r>
              <a:rPr sz="1200" dirty="0">
                <a:latin typeface="Times New Roman"/>
                <a:cs typeface="Times New Roman"/>
              </a:rPr>
              <a:t>di dire che il denaro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potuto assistere </a:t>
            </a:r>
            <a:r>
              <a:rPr sz="1200" dirty="0">
                <a:latin typeface="Times New Roman"/>
                <a:cs typeface="Times New Roman"/>
              </a:rPr>
              <a:t>i genitori è stato  </a:t>
            </a:r>
            <a:r>
              <a:rPr sz="1200" spc="-5" dirty="0">
                <a:latin typeface="Times New Roman"/>
                <a:cs typeface="Times New Roman"/>
              </a:rPr>
              <a:t>‘donato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Dio’.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degli antenati solleva </a:t>
            </a:r>
            <a:r>
              <a:rPr sz="1200" dirty="0">
                <a:latin typeface="Times New Roman"/>
                <a:cs typeface="Times New Roman"/>
              </a:rPr>
              <a:t>così questi </a:t>
            </a:r>
            <a:r>
              <a:rPr sz="1200" spc="-5" dirty="0">
                <a:latin typeface="Times New Roman"/>
                <a:cs typeface="Times New Roman"/>
              </a:rPr>
              <a:t>figli astuti </a:t>
            </a:r>
            <a:r>
              <a:rPr sz="1200" dirty="0">
                <a:latin typeface="Times New Roman"/>
                <a:cs typeface="Times New Roman"/>
              </a:rPr>
              <a:t>dalle loro </a:t>
            </a:r>
            <a:r>
              <a:rPr sz="1200" spc="-5" dirty="0">
                <a:latin typeface="Times New Roman"/>
                <a:cs typeface="Times New Roman"/>
              </a:rPr>
              <a:t>responsabilità,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impieghino  successivamente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per le proprie </a:t>
            </a:r>
            <a:r>
              <a:rPr sz="1200" spc="-5" dirty="0">
                <a:latin typeface="Times New Roman"/>
                <a:cs typeface="Times New Roman"/>
              </a:rPr>
              <a:t>comodità. Perché </a:t>
            </a:r>
            <a:r>
              <a:rPr sz="1200" dirty="0">
                <a:latin typeface="Times New Roman"/>
                <a:cs typeface="Times New Roman"/>
              </a:rPr>
              <a:t>invalidate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comandamento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endParaRPr sz="1200">
              <a:latin typeface="Times New Roman"/>
              <a:cs typeface="Times New Roman"/>
            </a:endParaRPr>
          </a:p>
          <a:p>
            <a:pPr marL="50800" marR="8572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tradizione? Bene </a:t>
            </a:r>
            <a:r>
              <a:rPr sz="1200" dirty="0">
                <a:latin typeface="Times New Roman"/>
                <a:cs typeface="Times New Roman"/>
              </a:rPr>
              <a:t>ha profetizzato </a:t>
            </a:r>
            <a:r>
              <a:rPr sz="1200" spc="-5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di voi ipocriti, </a:t>
            </a:r>
            <a:r>
              <a:rPr sz="1200" spc="-5" dirty="0">
                <a:latin typeface="Times New Roman"/>
                <a:cs typeface="Times New Roman"/>
              </a:rPr>
              <a:t>dicendo: ‘Questo </a:t>
            </a:r>
            <a:r>
              <a:rPr sz="1200" dirty="0">
                <a:latin typeface="Times New Roman"/>
                <a:cs typeface="Times New Roman"/>
              </a:rPr>
              <a:t>popolo mi </a:t>
            </a:r>
            <a:r>
              <a:rPr sz="1200" spc="-5" dirty="0">
                <a:latin typeface="Times New Roman"/>
                <a:cs typeface="Times New Roman"/>
              </a:rPr>
              <a:t>onora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labbra,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cuore è lontano  da me. </a:t>
            </a:r>
            <a:r>
              <a:rPr sz="1200" spc="-5" dirty="0">
                <a:latin typeface="Times New Roman"/>
                <a:cs typeface="Times New Roman"/>
              </a:rPr>
              <a:t>Invano essi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adorano, perché insegnano come loro </a:t>
            </a:r>
            <a:r>
              <a:rPr sz="1200" dirty="0">
                <a:latin typeface="Times New Roman"/>
                <a:cs typeface="Times New Roman"/>
              </a:rPr>
              <a:t>dottrine i precetti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uomini.’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070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2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(1712.4) 153:3.4 </a:t>
            </a:r>
            <a:r>
              <a:rPr sz="1200" spc="-5" dirty="0">
                <a:latin typeface="Times New Roman"/>
                <a:cs typeface="Times New Roman"/>
              </a:rPr>
              <a:t>“Voi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vedere come abbandonate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comandamento </a:t>
            </a:r>
            <a:r>
              <a:rPr sz="1200" dirty="0">
                <a:latin typeface="Times New Roman"/>
                <a:cs typeface="Times New Roman"/>
              </a:rPr>
              <a:t>mentre vi </a:t>
            </a:r>
            <a:r>
              <a:rPr sz="1200" spc="-5" dirty="0">
                <a:latin typeface="Times New Roman"/>
                <a:cs typeface="Times New Roman"/>
              </a:rPr>
              <a:t>tenete attaccati alla </a:t>
            </a:r>
            <a:r>
              <a:rPr sz="1200" dirty="0">
                <a:latin typeface="Times New Roman"/>
                <a:cs typeface="Times New Roman"/>
              </a:rPr>
              <a:t>tradizione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Siete del  </a:t>
            </a:r>
            <a:r>
              <a:rPr sz="1200" dirty="0">
                <a:latin typeface="Times New Roman"/>
                <a:cs typeface="Times New Roman"/>
              </a:rPr>
              <a:t>tutto disposti a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mantenete </a:t>
            </a:r>
            <a:r>
              <a:rPr sz="1200" dirty="0">
                <a:latin typeface="Times New Roman"/>
                <a:cs typeface="Times New Roman"/>
              </a:rPr>
              <a:t>le vostre tradizioni. Ed in </a:t>
            </a:r>
            <a:r>
              <a:rPr sz="1200" spc="-5" dirty="0">
                <a:latin typeface="Times New Roman"/>
                <a:cs typeface="Times New Roman"/>
              </a:rPr>
              <a:t>molte altre maniere </a:t>
            </a:r>
            <a:r>
              <a:rPr sz="1200" dirty="0">
                <a:latin typeface="Times New Roman"/>
                <a:cs typeface="Times New Roman"/>
              </a:rPr>
              <a:t>osate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vostri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insegnamenti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della legge </a:t>
            </a:r>
            <a:r>
              <a:rPr sz="1200" dirty="0">
                <a:latin typeface="Times New Roman"/>
                <a:cs typeface="Times New Roman"/>
              </a:rPr>
              <a:t>e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profeti.”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(1712.5) 153:3.5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rivolse poi le </a:t>
            </a:r>
            <a:r>
              <a:rPr sz="1200" spc="-5" dirty="0">
                <a:latin typeface="Times New Roman"/>
                <a:cs typeface="Times New Roman"/>
              </a:rPr>
              <a:t>sue osservazioni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presenti. Egli disse: “Ascoltatemi </a:t>
            </a:r>
            <a:r>
              <a:rPr sz="1200" dirty="0">
                <a:latin typeface="Times New Roman"/>
                <a:cs typeface="Times New Roman"/>
              </a:rPr>
              <a:t>tutti.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entra </a:t>
            </a:r>
            <a:r>
              <a:rPr sz="1200" dirty="0">
                <a:latin typeface="Times New Roman"/>
                <a:cs typeface="Times New Roman"/>
              </a:rPr>
              <a:t>nella bocca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insudicia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dirty="0">
                <a:latin typeface="Times New Roman"/>
                <a:cs typeface="Times New Roman"/>
              </a:rPr>
              <a:t>l’uomo, ma piuttosto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esce dalla </a:t>
            </a:r>
            <a:r>
              <a:rPr sz="1200" dirty="0">
                <a:latin typeface="Times New Roman"/>
                <a:cs typeface="Times New Roman"/>
              </a:rPr>
              <a:t>bocca e dal </a:t>
            </a:r>
            <a:r>
              <a:rPr sz="1200" spc="-5" dirty="0">
                <a:latin typeface="Times New Roman"/>
                <a:cs typeface="Times New Roman"/>
              </a:rPr>
              <a:t>cuore.”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cogliere 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delle sue parole, perché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stesso gli chiese: “Al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qualcuno </a:t>
            </a:r>
            <a:r>
              <a:rPr sz="1200" spc="-5" dirty="0">
                <a:latin typeface="Times New Roman"/>
                <a:cs typeface="Times New Roman"/>
              </a:rPr>
              <a:t>degli ascoltatori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senta  </a:t>
            </a:r>
            <a:r>
              <a:rPr sz="1200" dirty="0">
                <a:latin typeface="Times New Roman"/>
                <a:cs typeface="Times New Roman"/>
              </a:rPr>
              <a:t>inutilmente </a:t>
            </a:r>
            <a:r>
              <a:rPr sz="1200" spc="-5" dirty="0">
                <a:latin typeface="Times New Roman"/>
                <a:cs typeface="Times New Roman"/>
              </a:rPr>
              <a:t>offeso, vorresti spiegarci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queste parole?” Ed </a:t>
            </a:r>
            <a:r>
              <a:rPr sz="1200" spc="-5" dirty="0">
                <a:latin typeface="Times New Roman"/>
                <a:cs typeface="Times New Roman"/>
              </a:rPr>
              <a:t>allora Gesù disse </a:t>
            </a:r>
            <a:r>
              <a:rPr sz="1200" dirty="0">
                <a:latin typeface="Times New Roman"/>
                <a:cs typeface="Times New Roman"/>
              </a:rPr>
              <a:t>a Pietro: “Sei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 duro a  </a:t>
            </a:r>
            <a:r>
              <a:rPr sz="1200" spc="-5" dirty="0">
                <a:latin typeface="Times New Roman"/>
                <a:cs typeface="Times New Roman"/>
              </a:rPr>
              <a:t>comprendere?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pianta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mio Padre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non ha piantato </a:t>
            </a:r>
            <a:r>
              <a:rPr sz="1200" spc="-5" dirty="0">
                <a:latin typeface="Times New Roman"/>
                <a:cs typeface="Times New Roman"/>
              </a:rPr>
              <a:t>sarà sradicata? Rivolgi </a:t>
            </a:r>
            <a:r>
              <a:rPr sz="1200" dirty="0">
                <a:latin typeface="Times New Roman"/>
                <a:cs typeface="Times New Roman"/>
              </a:rPr>
              <a:t>ora la tua </a:t>
            </a:r>
            <a:r>
              <a:rPr sz="1200" spc="-5" dirty="0">
                <a:latin typeface="Times New Roman"/>
                <a:cs typeface="Times New Roman"/>
              </a:rPr>
              <a:t>attenzione </a:t>
            </a:r>
            <a:r>
              <a:rPr sz="1200" dirty="0">
                <a:latin typeface="Times New Roman"/>
                <a:cs typeface="Times New Roman"/>
              </a:rPr>
              <a:t>verso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vorrebbero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 Tu </a:t>
            </a:r>
            <a:r>
              <a:rPr sz="1200" dirty="0">
                <a:latin typeface="Times New Roman"/>
                <a:cs typeface="Times New Roman"/>
              </a:rPr>
              <a:t>non puoi </a:t>
            </a:r>
            <a:r>
              <a:rPr sz="1200" spc="-5" dirty="0">
                <a:latin typeface="Times New Roman"/>
                <a:cs typeface="Times New Roman"/>
              </a:rPr>
              <a:t>costringere gli </a:t>
            </a:r>
            <a:r>
              <a:rPr sz="1200" dirty="0">
                <a:latin typeface="Times New Roman"/>
                <a:cs typeface="Times New Roman"/>
              </a:rPr>
              <a:t>uomini ad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questi insegnanti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delle guide cieche. </a:t>
            </a:r>
            <a:r>
              <a:rPr sz="1200" dirty="0">
                <a:latin typeface="Times New Roman"/>
                <a:cs typeface="Times New Roman"/>
              </a:rPr>
              <a:t>E tu sai 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cieco guida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cieco entrambi cadranno nel burrone.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ascolta mentre </a:t>
            </a:r>
            <a:r>
              <a:rPr sz="1200" dirty="0">
                <a:latin typeface="Times New Roman"/>
                <a:cs typeface="Times New Roman"/>
              </a:rPr>
              <a:t>ti dico la </a:t>
            </a:r>
            <a:r>
              <a:rPr sz="1200" spc="-5" dirty="0">
                <a:latin typeface="Times New Roman"/>
                <a:cs typeface="Times New Roman"/>
              </a:rPr>
              <a:t>verità su quelle  cose che </a:t>
            </a:r>
            <a:r>
              <a:rPr sz="1200" dirty="0">
                <a:latin typeface="Times New Roman"/>
                <a:cs typeface="Times New Roman"/>
              </a:rPr>
              <a:t>insudiciano </a:t>
            </a:r>
            <a:r>
              <a:rPr sz="1200" spc="-5" dirty="0">
                <a:latin typeface="Times New Roman"/>
                <a:cs typeface="Times New Roman"/>
              </a:rPr>
              <a:t>moralmente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contaminano spiritualmente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dichiaro che non 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entra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dalla bocca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penetra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attraverso gli </a:t>
            </a:r>
            <a:r>
              <a:rPr sz="1200" dirty="0">
                <a:latin typeface="Times New Roman"/>
                <a:cs typeface="Times New Roman"/>
              </a:rPr>
              <a:t>occhi e le </a:t>
            </a:r>
            <a:r>
              <a:rPr sz="1200" spc="-5" dirty="0">
                <a:latin typeface="Times New Roman"/>
                <a:cs typeface="Times New Roman"/>
              </a:rPr>
              <a:t>orecchie che </a:t>
            </a:r>
            <a:r>
              <a:rPr sz="1200" dirty="0">
                <a:latin typeface="Times New Roman"/>
                <a:cs typeface="Times New Roman"/>
              </a:rPr>
              <a:t>insudicia l’uomo.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è insudiciato </a:t>
            </a:r>
            <a:r>
              <a:rPr sz="1200" spc="-5" dirty="0">
                <a:latin typeface="Times New Roman"/>
                <a:cs typeface="Times New Roman"/>
              </a:rPr>
              <a:t>solo dal male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origine  </a:t>
            </a:r>
            <a:r>
              <a:rPr sz="1200" spc="-5" dirty="0">
                <a:latin typeface="Times New Roman"/>
                <a:cs typeface="Times New Roman"/>
              </a:rPr>
              <a:t>nel suo cuore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espressione nelle </a:t>
            </a:r>
            <a:r>
              <a:rPr sz="1200" dirty="0">
                <a:latin typeface="Times New Roman"/>
                <a:cs typeface="Times New Roman"/>
              </a:rPr>
              <a:t>parole e </a:t>
            </a:r>
            <a:r>
              <a:rPr sz="1200" spc="-5" dirty="0">
                <a:latin typeface="Times New Roman"/>
                <a:cs typeface="Times New Roman"/>
              </a:rPr>
              <a:t>negli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persone empie.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dal cuore che </a:t>
            </a:r>
            <a:r>
              <a:rPr sz="1200" dirty="0">
                <a:latin typeface="Times New Roman"/>
                <a:cs typeface="Times New Roman"/>
              </a:rPr>
              <a:t>provengono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 marR="762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cattivi pensieri,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malvagi progetti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delitto,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furto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adulterio, così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gelosia, l’orgoglio, l’ira, </a:t>
            </a:r>
            <a:r>
              <a:rPr sz="1200" dirty="0">
                <a:latin typeface="Times New Roman"/>
                <a:cs typeface="Times New Roman"/>
              </a:rPr>
              <a:t>la vendetta,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ingiurie e le  </a:t>
            </a:r>
            <a:r>
              <a:rPr sz="1200" spc="-5" dirty="0">
                <a:latin typeface="Times New Roman"/>
                <a:cs typeface="Times New Roman"/>
              </a:rPr>
              <a:t>false testimonianze? Sono proprio </a:t>
            </a:r>
            <a:r>
              <a:rPr sz="1200" dirty="0">
                <a:latin typeface="Times New Roman"/>
                <a:cs typeface="Times New Roman"/>
              </a:rPr>
              <a:t>queste cose </a:t>
            </a:r>
            <a:r>
              <a:rPr sz="1200" spc="-5" dirty="0">
                <a:latin typeface="Times New Roman"/>
                <a:cs typeface="Times New Roman"/>
              </a:rPr>
              <a:t>che insudiciano gli </a:t>
            </a:r>
            <a:r>
              <a:rPr sz="1200" dirty="0">
                <a:latin typeface="Times New Roman"/>
                <a:cs typeface="Times New Roman"/>
              </a:rPr>
              <a:t>uomini, e non il </a:t>
            </a:r>
            <a:r>
              <a:rPr sz="1200" spc="-5" dirty="0">
                <a:latin typeface="Times New Roman"/>
                <a:cs typeface="Times New Roman"/>
              </a:rPr>
              <a:t>mangiare del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lavate  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cerimoniale.”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(1713.1) 153:3.6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commissari farisaici del 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erano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convinti che </a:t>
            </a:r>
            <a:r>
              <a:rPr sz="1200" spc="-5" dirty="0">
                <a:latin typeface="Times New Roman"/>
                <a:cs typeface="Times New Roman"/>
              </a:rPr>
              <a:t>Gesù dovesse essere arrestato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sotto</a:t>
            </a:r>
            <a:endParaRPr sz="1200">
              <a:latin typeface="Times New Roman"/>
              <a:cs typeface="Times New Roman"/>
            </a:endParaRPr>
          </a:p>
          <a:p>
            <a:pPr marL="63500" marR="5651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l’imputazione di </a:t>
            </a:r>
            <a:r>
              <a:rPr sz="1200" spc="-5" dirty="0">
                <a:latin typeface="Times New Roman"/>
                <a:cs typeface="Times New Roman"/>
              </a:rPr>
              <a:t>bestemmia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quella 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disprezzato 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sacra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Ebrei; da qui i loro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coinvolgerlo nella  discussione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tradizioni </a:t>
            </a:r>
            <a:r>
              <a:rPr sz="1200" spc="-5" dirty="0">
                <a:latin typeface="Times New Roman"/>
                <a:cs typeface="Times New Roman"/>
              </a:rPr>
              <a:t>degli antenati, delle cosiddette leggi orali </a:t>
            </a:r>
            <a:r>
              <a:rPr sz="1200" dirty="0">
                <a:latin typeface="Times New Roman"/>
                <a:cs typeface="Times New Roman"/>
              </a:rPr>
              <a:t>della nazione, e in un possibile </a:t>
            </a:r>
            <a:r>
              <a:rPr sz="1200" spc="-5" dirty="0">
                <a:latin typeface="Times New Roman"/>
                <a:cs typeface="Times New Roman"/>
              </a:rPr>
              <a:t>attacco contro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stesse.  </a:t>
            </a:r>
            <a:r>
              <a:rPr sz="1200" spc="-5" dirty="0">
                <a:latin typeface="Times New Roman"/>
                <a:cs typeface="Times New Roman"/>
              </a:rPr>
              <a:t>Per quanto scarsa fosse l’acqua, questi Ebrei schiavi </a:t>
            </a:r>
            <a:r>
              <a:rPr sz="1200" dirty="0">
                <a:latin typeface="Times New Roman"/>
                <a:cs typeface="Times New Roman"/>
              </a:rPr>
              <a:t>della tradizione non </a:t>
            </a:r>
            <a:r>
              <a:rPr sz="1200" spc="-5" dirty="0">
                <a:latin typeface="Times New Roman"/>
                <a:cs typeface="Times New Roman"/>
              </a:rPr>
              <a:t>mancavano </a:t>
            </a:r>
            <a:r>
              <a:rPr sz="1200" dirty="0">
                <a:latin typeface="Times New Roman"/>
                <a:cs typeface="Times New Roman"/>
              </a:rPr>
              <a:t>mai di compiere il </a:t>
            </a:r>
            <a:r>
              <a:rPr sz="1200" spc="-5" dirty="0">
                <a:latin typeface="Times New Roman"/>
                <a:cs typeface="Times New Roman"/>
              </a:rPr>
              <a:t>previsto lavaggio  cerimoniale delle </a:t>
            </a:r>
            <a:r>
              <a:rPr sz="1200" dirty="0">
                <a:latin typeface="Times New Roman"/>
                <a:cs typeface="Times New Roman"/>
              </a:rPr>
              <a:t>mani prima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pasto. Essi </a:t>
            </a:r>
            <a:r>
              <a:rPr sz="1200" spc="-5" dirty="0">
                <a:latin typeface="Times New Roman"/>
                <a:cs typeface="Times New Roman"/>
              </a:rPr>
              <a:t>credevano che “fosse </a:t>
            </a:r>
            <a:r>
              <a:rPr sz="1200" dirty="0">
                <a:latin typeface="Times New Roman"/>
                <a:cs typeface="Times New Roman"/>
              </a:rPr>
              <a:t>meglio morire piuttosto </a:t>
            </a:r>
            <a:r>
              <a:rPr sz="1200" spc="-5" dirty="0">
                <a:latin typeface="Times New Roman"/>
                <a:cs typeface="Times New Roman"/>
              </a:rPr>
              <a:t>che trasgredire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comandamenti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927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66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antenati”.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spie posero questa domanda </a:t>
            </a:r>
            <a:r>
              <a:rPr sz="1200" dirty="0">
                <a:latin typeface="Times New Roman"/>
                <a:cs typeface="Times New Roman"/>
              </a:rPr>
              <a:t>perché era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riferito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detto: </a:t>
            </a:r>
            <a:r>
              <a:rPr sz="1200" spc="-5" dirty="0">
                <a:latin typeface="Times New Roman"/>
                <a:cs typeface="Times New Roman"/>
              </a:rPr>
              <a:t>“La salvezza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cuore puro  più che di </a:t>
            </a:r>
            <a:r>
              <a:rPr sz="1200" spc="-5" dirty="0">
                <a:latin typeface="Times New Roman"/>
                <a:cs typeface="Times New Roman"/>
              </a:rPr>
              <a:t>mani pulite.” 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allontanarsi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tali credenze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sono divenute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propria religione. </a:t>
            </a:r>
            <a:r>
              <a:rPr sz="1200" spc="-5" dirty="0">
                <a:latin typeface="Times New Roman"/>
                <a:cs typeface="Times New Roman"/>
              </a:rPr>
              <a:t>Anche 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dopo questo </a:t>
            </a:r>
            <a:r>
              <a:rPr sz="1200" spc="-5" dirty="0">
                <a:latin typeface="Times New Roman"/>
                <a:cs typeface="Times New Roman"/>
              </a:rPr>
              <a:t>giorno l’apostolo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era ancora assoggettato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a molte di queste tradizioni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le cose  pure </a:t>
            </a:r>
            <a:r>
              <a:rPr sz="1200" spc="-5" dirty="0">
                <a:latin typeface="Times New Roman"/>
                <a:cs typeface="Times New Roman"/>
              </a:rPr>
              <a:t>ed impure, </a:t>
            </a:r>
            <a:r>
              <a:rPr sz="1200" dirty="0">
                <a:latin typeface="Times New Roman"/>
                <a:cs typeface="Times New Roman"/>
              </a:rPr>
              <a:t>venendone </a:t>
            </a:r>
            <a:r>
              <a:rPr sz="1200" spc="-5" dirty="0">
                <a:latin typeface="Times New Roman"/>
                <a:cs typeface="Times New Roman"/>
              </a:rPr>
              <a:t>alla fine liberato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aver avuto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sogno straordinario </a:t>
            </a:r>
            <a:r>
              <a:rPr sz="1200" dirty="0">
                <a:latin typeface="Times New Roman"/>
                <a:cs typeface="Times New Roman"/>
              </a:rPr>
              <a:t>e vivido.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meglio  compreso </a:t>
            </a:r>
            <a:r>
              <a:rPr sz="1200" dirty="0">
                <a:latin typeface="Times New Roman"/>
                <a:cs typeface="Times New Roman"/>
              </a:rPr>
              <a:t>avendo </a:t>
            </a:r>
            <a:r>
              <a:rPr sz="1200" spc="-5" dirty="0">
                <a:latin typeface="Times New Roman"/>
                <a:cs typeface="Times New Roman"/>
              </a:rPr>
              <a:t>presente 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Ebrei consideravano </a:t>
            </a:r>
            <a:r>
              <a:rPr sz="1200" dirty="0">
                <a:latin typeface="Times New Roman"/>
                <a:cs typeface="Times New Roman"/>
              </a:rPr>
              <a:t>il mangiare con 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lavate alla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stregua </a:t>
            </a:r>
            <a:r>
              <a:rPr sz="1200" dirty="0">
                <a:latin typeface="Times New Roman"/>
                <a:cs typeface="Times New Roman"/>
              </a:rPr>
              <a:t>di avere </a:t>
            </a:r>
            <a:r>
              <a:rPr sz="1200" spc="-5" dirty="0">
                <a:latin typeface="Times New Roman"/>
                <a:cs typeface="Times New Roman"/>
              </a:rPr>
              <a:t>rapporti  con </a:t>
            </a:r>
            <a:r>
              <a:rPr sz="1200" dirty="0">
                <a:latin typeface="Times New Roman"/>
                <a:cs typeface="Times New Roman"/>
              </a:rPr>
              <a:t>una prostituta, </a:t>
            </a:r>
            <a:r>
              <a:rPr sz="1200" spc="-5" dirty="0">
                <a:latin typeface="Times New Roman"/>
                <a:cs typeface="Times New Roman"/>
              </a:rPr>
              <a:t>ed entrambi erano egualmente passibili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scomunica.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87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(1713.2) 153:3.7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analizzare ed esporre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follia dell’intero sistema rabbinico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precetti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regolamenti 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rappresentato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orale — le </a:t>
            </a:r>
            <a:r>
              <a:rPr sz="1200" spc="-5" dirty="0">
                <a:latin typeface="Times New Roman"/>
                <a:cs typeface="Times New Roman"/>
              </a:rPr>
              <a:t>tradizioni degli antenati che </a:t>
            </a:r>
            <a:r>
              <a:rPr sz="1200" dirty="0">
                <a:latin typeface="Times New Roman"/>
                <a:cs typeface="Times New Roman"/>
              </a:rPr>
              <a:t>erano tutte </a:t>
            </a:r>
            <a:r>
              <a:rPr sz="1200" spc="-5" dirty="0">
                <a:latin typeface="Times New Roman"/>
                <a:cs typeface="Times New Roman"/>
              </a:rPr>
              <a:t>considerate </a:t>
            </a:r>
            <a:r>
              <a:rPr sz="1200" dirty="0">
                <a:latin typeface="Times New Roman"/>
                <a:cs typeface="Times New Roman"/>
              </a:rPr>
              <a:t>come più </a:t>
            </a:r>
            <a:r>
              <a:rPr sz="1200" spc="-5" dirty="0">
                <a:latin typeface="Times New Roman"/>
                <a:cs typeface="Times New Roman"/>
              </a:rPr>
              <a:t>sacre </a:t>
            </a:r>
            <a:r>
              <a:rPr sz="1200" dirty="0">
                <a:latin typeface="Times New Roman"/>
                <a:cs typeface="Times New Roman"/>
              </a:rPr>
              <a:t>e obbligatorie </a:t>
            </a:r>
            <a:r>
              <a:rPr sz="1200" spc="-5" dirty="0">
                <a:latin typeface="Times New Roman"/>
                <a:cs typeface="Times New Roman"/>
              </a:rPr>
              <a:t>per  gli Ebrei anche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insegnamenti delle Scritture.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si espresse con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riguardi perché sapeva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giunta l’ora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</a:t>
            </a:r>
            <a:r>
              <a:rPr sz="1200" dirty="0">
                <a:latin typeface="Times New Roman"/>
                <a:cs typeface="Times New Roman"/>
              </a:rPr>
              <a:t>non poteva fare più nulla </a:t>
            </a:r>
            <a:r>
              <a:rPr sz="1200" spc="-5" dirty="0">
                <a:latin typeface="Times New Roman"/>
                <a:cs typeface="Times New Roman"/>
              </a:rPr>
              <a:t>per impedire </a:t>
            </a:r>
            <a:r>
              <a:rPr sz="1200" dirty="0">
                <a:latin typeface="Times New Roman"/>
                <a:cs typeface="Times New Roman"/>
              </a:rPr>
              <a:t>un’aperta rottura </a:t>
            </a:r>
            <a:r>
              <a:rPr sz="1200" spc="-5" dirty="0">
                <a:latin typeface="Times New Roman"/>
                <a:cs typeface="Times New Roman"/>
              </a:rPr>
              <a:t>delle relazioni con questi capi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Ultime parole nella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sinagoga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(1713.3) 153:4.1 </a:t>
            </a:r>
            <a:r>
              <a:rPr sz="1200" spc="-5" dirty="0">
                <a:latin typeface="Times New Roman"/>
                <a:cs typeface="Times New Roman"/>
              </a:rPr>
              <a:t>Nel mezzo delle discussioni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assemblea,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condusse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 demente </a:t>
            </a:r>
            <a:r>
              <a:rPr sz="1200" dirty="0">
                <a:latin typeface="Times New Roman"/>
                <a:cs typeface="Times New Roman"/>
              </a:rPr>
              <a:t>che era posseduto da uno </a:t>
            </a:r>
            <a:r>
              <a:rPr sz="1200" spc="-5" dirty="0">
                <a:latin typeface="Times New Roman"/>
                <a:cs typeface="Times New Roman"/>
              </a:rPr>
              <a:t>spirito indisciplinato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ribelle. Presentando questo giovane </a:t>
            </a:r>
            <a:r>
              <a:rPr sz="1200" dirty="0">
                <a:latin typeface="Times New Roman"/>
                <a:cs typeface="Times New Roman"/>
              </a:rPr>
              <a:t>demente a </a:t>
            </a:r>
            <a:r>
              <a:rPr sz="1200" spc="-5" dirty="0">
                <a:latin typeface="Times New Roman"/>
                <a:cs typeface="Times New Roman"/>
              </a:rPr>
              <a:t>Gesù, egli disse: </a:t>
            </a:r>
            <a:r>
              <a:rPr sz="1200" spc="10" dirty="0">
                <a:latin typeface="Times New Roman"/>
                <a:cs typeface="Times New Roman"/>
              </a:rPr>
              <a:t>“Che </a:t>
            </a:r>
            <a:r>
              <a:rPr sz="1200" spc="-5" dirty="0">
                <a:latin typeface="Times New Roman"/>
                <a:cs typeface="Times New Roman"/>
              </a:rPr>
              <a:t>cosa  </a:t>
            </a:r>
            <a:r>
              <a:rPr sz="1200" dirty="0">
                <a:latin typeface="Times New Roman"/>
                <a:cs typeface="Times New Roman"/>
              </a:rPr>
              <a:t>puoi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un’afflizione come questa? </a:t>
            </a:r>
            <a:r>
              <a:rPr sz="1200" dirty="0">
                <a:latin typeface="Times New Roman"/>
                <a:cs typeface="Times New Roman"/>
              </a:rPr>
              <a:t>Puoi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i demoni?”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guardò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giovane, fu </a:t>
            </a:r>
            <a:r>
              <a:rPr sz="1200" dirty="0">
                <a:latin typeface="Times New Roman"/>
                <a:cs typeface="Times New Roman"/>
              </a:rPr>
              <a:t>mosso a </a:t>
            </a:r>
            <a:r>
              <a:rPr sz="1200" spc="-5" dirty="0">
                <a:latin typeface="Times New Roman"/>
                <a:cs typeface="Times New Roman"/>
              </a:rPr>
              <a:t>compassione  e, </a:t>
            </a:r>
            <a:r>
              <a:rPr sz="1200" dirty="0">
                <a:latin typeface="Times New Roman"/>
                <a:cs typeface="Times New Roman"/>
              </a:rPr>
              <a:t>invitando il </a:t>
            </a:r>
            <a:r>
              <a:rPr sz="1200" spc="-5" dirty="0">
                <a:latin typeface="Times New Roman"/>
                <a:cs typeface="Times New Roman"/>
              </a:rPr>
              <a:t>ragazzo ad avvicinarsi </a:t>
            </a:r>
            <a:r>
              <a:rPr sz="1200" dirty="0">
                <a:latin typeface="Times New Roman"/>
                <a:cs typeface="Times New Roman"/>
              </a:rPr>
              <a:t>a lui, lo prese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mano 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“Tu </a:t>
            </a:r>
            <a:r>
              <a:rPr sz="1200" spc="-5" dirty="0">
                <a:latin typeface="Times New Roman"/>
                <a:cs typeface="Times New Roman"/>
              </a:rPr>
              <a:t>sai chi sono </a:t>
            </a:r>
            <a:r>
              <a:rPr sz="1200" dirty="0">
                <a:latin typeface="Times New Roman"/>
                <a:cs typeface="Times New Roman"/>
              </a:rPr>
              <a:t>io; </a:t>
            </a:r>
            <a:r>
              <a:rPr sz="1200" spc="-5" dirty="0">
                <a:latin typeface="Times New Roman"/>
                <a:cs typeface="Times New Roman"/>
              </a:rPr>
              <a:t>esci </a:t>
            </a:r>
            <a:r>
              <a:rPr sz="1200" dirty="0">
                <a:latin typeface="Times New Roman"/>
                <a:cs typeface="Times New Roman"/>
              </a:rPr>
              <a:t>da lui; ed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  </a:t>
            </a:r>
            <a:r>
              <a:rPr sz="1200" spc="-5" dirty="0">
                <a:latin typeface="Times New Roman"/>
                <a:cs typeface="Times New Roman"/>
              </a:rPr>
              <a:t>compagni leali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vegliare </a:t>
            </a:r>
            <a:r>
              <a:rPr sz="1200" dirty="0">
                <a:latin typeface="Times New Roman"/>
                <a:cs typeface="Times New Roman"/>
              </a:rPr>
              <a:t>a che tu non </a:t>
            </a:r>
            <a:r>
              <a:rPr sz="1200" spc="-5" dirty="0">
                <a:latin typeface="Times New Roman"/>
                <a:cs typeface="Times New Roman"/>
              </a:rPr>
              <a:t>ritorni.”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il giovane divenne normale e ritornò 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 facoltà mentali. Questo </a:t>
            </a:r>
            <a:r>
              <a:rPr sz="1200" spc="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Gesù cacciò realmente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“spirito cattivo”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casi  precedenti erano </a:t>
            </a:r>
            <a:r>
              <a:rPr sz="1200" dirty="0">
                <a:latin typeface="Times New Roman"/>
                <a:cs typeface="Times New Roman"/>
              </a:rPr>
              <a:t>solo presunte </a:t>
            </a:r>
            <a:r>
              <a:rPr sz="1200" spc="-5" dirty="0">
                <a:latin typeface="Times New Roman"/>
                <a:cs typeface="Times New Roman"/>
              </a:rPr>
              <a:t>possessioni del </a:t>
            </a:r>
            <a:r>
              <a:rPr sz="1200" dirty="0">
                <a:latin typeface="Times New Roman"/>
                <a:cs typeface="Times New Roman"/>
              </a:rPr>
              <a:t>demonio; ma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caso autentico </a:t>
            </a:r>
            <a:r>
              <a:rPr sz="1200" dirty="0">
                <a:latin typeface="Times New Roman"/>
                <a:cs typeface="Times New Roman"/>
              </a:rPr>
              <a:t>di possessione </a:t>
            </a:r>
            <a:r>
              <a:rPr sz="1200" spc="-5" dirty="0">
                <a:latin typeface="Times New Roman"/>
                <a:cs typeface="Times New Roman"/>
              </a:rPr>
              <a:t>demoniaca, come </a:t>
            </a:r>
            <a:r>
              <a:rPr sz="1200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avvenivano talvolta </a:t>
            </a:r>
            <a:r>
              <a:rPr sz="1200" dirty="0">
                <a:latin typeface="Times New Roman"/>
                <a:cs typeface="Times New Roman"/>
              </a:rPr>
              <a:t>in quel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Pentecoste, quando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Maestro fu </a:t>
            </a:r>
            <a:r>
              <a:rPr sz="1200" dirty="0">
                <a:latin typeface="Times New Roman"/>
                <a:cs typeface="Times New Roman"/>
              </a:rPr>
              <a:t>sparso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carne, rendendo  per sempre </a:t>
            </a:r>
            <a:r>
              <a:rPr sz="1200" dirty="0">
                <a:latin typeface="Times New Roman"/>
                <a:cs typeface="Times New Roman"/>
              </a:rPr>
              <a:t>impossibile a </a:t>
            </a:r>
            <a:r>
              <a:rPr sz="1200" spc="-5" dirty="0">
                <a:latin typeface="Times New Roman"/>
                <a:cs typeface="Times New Roman"/>
              </a:rPr>
              <a:t>questi pochi ribelli </a:t>
            </a:r>
            <a:r>
              <a:rPr sz="1200" dirty="0">
                <a:latin typeface="Times New Roman"/>
                <a:cs typeface="Times New Roman"/>
              </a:rPr>
              <a:t>celesti di </a:t>
            </a:r>
            <a:r>
              <a:rPr sz="1200" spc="-5" dirty="0">
                <a:latin typeface="Times New Roman"/>
                <a:cs typeface="Times New Roman"/>
              </a:rPr>
              <a:t>approfittare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spc="5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instabili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05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936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(1714.1) 153:4.2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popolo si meravigliò,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Farisei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accusò Gesù </a:t>
            </a:r>
            <a:r>
              <a:rPr sz="1200" dirty="0">
                <a:latin typeface="Times New Roman"/>
                <a:cs typeface="Times New Roman"/>
              </a:rPr>
              <a:t>di poter fare queste </a:t>
            </a:r>
            <a:r>
              <a:rPr sz="1200" spc="-5" dirty="0">
                <a:latin typeface="Times New Roman"/>
                <a:cs typeface="Times New Roman"/>
              </a:rPr>
              <a:t>cose grazie alla sua alleanza  con </a:t>
            </a:r>
            <a:r>
              <a:rPr sz="1200" dirty="0">
                <a:latin typeface="Times New Roman"/>
                <a:cs typeface="Times New Roman"/>
              </a:rPr>
              <a:t>i demoni;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evidente </a:t>
            </a:r>
            <a:r>
              <a:rPr sz="1200" spc="-5" dirty="0">
                <a:latin typeface="Times New Roman"/>
                <a:cs typeface="Times New Roman"/>
              </a:rPr>
              <a:t>dal linguaggio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cacciare questo </a:t>
            </a:r>
            <a:r>
              <a:rPr sz="1200" dirty="0">
                <a:latin typeface="Times New Roman"/>
                <a:cs typeface="Times New Roman"/>
              </a:rPr>
              <a:t>demone </a:t>
            </a:r>
            <a:r>
              <a:rPr sz="1200" spc="-5" dirty="0">
                <a:latin typeface="Times New Roman"/>
                <a:cs typeface="Times New Roman"/>
              </a:rPr>
              <a:t>che essi si conoscevano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l’un</a:t>
            </a:r>
            <a:endParaRPr sz="1200">
              <a:latin typeface="Times New Roman"/>
              <a:cs typeface="Times New Roman"/>
            </a:endParaRPr>
          </a:p>
          <a:p>
            <a:pPr marL="63500" marR="1733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l’altro.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continuò affermando che gli insegnanti religiosi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avevano </a:t>
            </a:r>
            <a:r>
              <a:rPr sz="1200" dirty="0">
                <a:latin typeface="Times New Roman"/>
                <a:cs typeface="Times New Roman"/>
              </a:rPr>
              <a:t>concluso che </a:t>
            </a:r>
            <a:r>
              <a:rPr sz="1200" spc="-5" dirty="0">
                <a:latin typeface="Times New Roman"/>
                <a:cs typeface="Times New Roman"/>
              </a:rPr>
              <a:t>Gesù compiva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cosiddetti miracoli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Belzebù,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demoni.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Fariseo: “Non abbiate </a:t>
            </a:r>
            <a:r>
              <a:rPr sz="1200" dirty="0">
                <a:latin typeface="Times New Roman"/>
                <a:cs typeface="Times New Roman"/>
              </a:rPr>
              <a:t>niente a che </a:t>
            </a:r>
            <a:r>
              <a:rPr sz="1200" spc="-5" dirty="0">
                <a:latin typeface="Times New Roman"/>
                <a:cs typeface="Times New Roman"/>
              </a:rPr>
              <a:t>fare  con quest’uomo; egli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società 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(1714.2) 153:4.3 </a:t>
            </a:r>
            <a:r>
              <a:rPr sz="1200" spc="-5" dirty="0">
                <a:latin typeface="Times New Roman"/>
                <a:cs typeface="Times New Roman"/>
              </a:rPr>
              <a:t>Allora Gesù disse: </a:t>
            </a:r>
            <a:r>
              <a:rPr sz="1200" dirty="0">
                <a:latin typeface="Times New Roman"/>
                <a:cs typeface="Times New Roman"/>
              </a:rPr>
              <a:t>“Come può </a:t>
            </a:r>
            <a:r>
              <a:rPr sz="1200" spc="-5" dirty="0">
                <a:latin typeface="Times New Roman"/>
                <a:cs typeface="Times New Roman"/>
              </a:rPr>
              <a:t>Satana cacciare Satana? Un regno diviso contro se stesso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sussistere; 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casa  </a:t>
            </a:r>
            <a:r>
              <a:rPr sz="1200" dirty="0">
                <a:latin typeface="Times New Roman"/>
                <a:cs typeface="Times New Roman"/>
              </a:rPr>
              <a:t>è divisa </a:t>
            </a:r>
            <a:r>
              <a:rPr sz="1200" spc="-5" dirty="0">
                <a:latin typeface="Times New Roman"/>
                <a:cs typeface="Times New Roman"/>
              </a:rPr>
              <a:t>contro se stessa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presto portata alla </a:t>
            </a:r>
            <a:r>
              <a:rPr sz="1200" dirty="0">
                <a:latin typeface="Times New Roman"/>
                <a:cs typeface="Times New Roman"/>
              </a:rPr>
              <a:t>rovina. </a:t>
            </a:r>
            <a:r>
              <a:rPr sz="1200" spc="-5" dirty="0">
                <a:latin typeface="Times New Roman"/>
                <a:cs typeface="Times New Roman"/>
              </a:rPr>
              <a:t>Può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 sostenere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assedio se </a:t>
            </a:r>
            <a:r>
              <a:rPr sz="1200" dirty="0">
                <a:latin typeface="Times New Roman"/>
                <a:cs typeface="Times New Roman"/>
              </a:rPr>
              <a:t>non è unita? </a:t>
            </a:r>
            <a:r>
              <a:rPr sz="1200" spc="-5" dirty="0">
                <a:latin typeface="Times New Roman"/>
                <a:cs typeface="Times New Roman"/>
              </a:rPr>
              <a:t>Se Satana caccia </a:t>
            </a:r>
            <a:r>
              <a:rPr sz="1200" dirty="0">
                <a:latin typeface="Times New Roman"/>
                <a:cs typeface="Times New Roman"/>
              </a:rPr>
              <a:t>Satana,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è diviso </a:t>
            </a:r>
            <a:r>
              <a:rPr sz="1200" spc="-5" dirty="0">
                <a:latin typeface="Times New Roman"/>
                <a:cs typeface="Times New Roman"/>
              </a:rPr>
              <a:t>contro se stesso; come si reggerà </a:t>
            </a:r>
            <a:r>
              <a:rPr sz="1200" dirty="0">
                <a:latin typeface="Times New Roman"/>
                <a:cs typeface="Times New Roman"/>
              </a:rPr>
              <a:t>allora il </a:t>
            </a:r>
            <a:r>
              <a:rPr sz="1200" spc="-5" dirty="0">
                <a:latin typeface="Times New Roman"/>
                <a:cs typeface="Times New Roman"/>
              </a:rPr>
              <a:t>suo regno? Ma voi dovreste sapere che </a:t>
            </a:r>
            <a:r>
              <a:rPr sz="1200" dirty="0">
                <a:latin typeface="Times New Roman"/>
                <a:cs typeface="Times New Roman"/>
              </a:rPr>
              <a:t>nessuno può </a:t>
            </a:r>
            <a:r>
              <a:rPr sz="1200" spc="-5" dirty="0">
                <a:latin typeface="Times New Roman"/>
                <a:cs typeface="Times New Roman"/>
              </a:rPr>
              <a:t>entrare nella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spogliarlo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beni se prima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sopraffà </a:t>
            </a:r>
            <a:r>
              <a:rPr sz="1200" dirty="0">
                <a:latin typeface="Times New Roman"/>
                <a:cs typeface="Times New Roman"/>
              </a:rPr>
              <a:t>e lega </a:t>
            </a:r>
            <a:r>
              <a:rPr sz="1200" spc="-5" dirty="0">
                <a:latin typeface="Times New Roman"/>
                <a:cs typeface="Times New Roman"/>
              </a:rPr>
              <a:t>quell’uomo forte.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caccio </a:t>
            </a:r>
            <a:r>
              <a:rPr sz="1200" dirty="0">
                <a:latin typeface="Times New Roman"/>
                <a:cs typeface="Times New Roman"/>
              </a:rPr>
              <a:t>i demoni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Belzebù,  per </a:t>
            </a:r>
            <a:r>
              <a:rPr sz="1200" dirty="0">
                <a:latin typeface="Times New Roman"/>
                <a:cs typeface="Times New Roman"/>
              </a:rPr>
              <a:t>mezzo di chi li </a:t>
            </a:r>
            <a:r>
              <a:rPr sz="1200" spc="-5" dirty="0">
                <a:latin typeface="Times New Roman"/>
                <a:cs typeface="Times New Roman"/>
              </a:rPr>
              <a:t>cacciano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figli? Essi saranno perciò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giudici. Ma se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caccio </a:t>
            </a:r>
            <a:r>
              <a:rPr sz="1200" dirty="0">
                <a:latin typeface="Times New Roman"/>
                <a:cs typeface="Times New Roman"/>
              </a:rPr>
              <a:t>i demoni per mezzo </a:t>
            </a:r>
            <a:r>
              <a:rPr sz="1200" spc="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  </a:t>
            </a:r>
            <a:r>
              <a:rPr sz="1200" spc="-5" dirty="0">
                <a:latin typeface="Times New Roman"/>
                <a:cs typeface="Times New Roman"/>
              </a:rPr>
              <a:t>Dio,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 è </a:t>
            </a:r>
            <a:r>
              <a:rPr sz="1200" spc="-5" dirty="0">
                <a:latin typeface="Times New Roman"/>
                <a:cs typeface="Times New Roman"/>
              </a:rPr>
              <a:t>veramente venuto </a:t>
            </a:r>
            <a:r>
              <a:rPr sz="1200" dirty="0">
                <a:latin typeface="Times New Roman"/>
                <a:cs typeface="Times New Roman"/>
              </a:rPr>
              <a:t>su di voi. Se non </a:t>
            </a:r>
            <a:r>
              <a:rPr sz="1200" spc="-5" dirty="0">
                <a:latin typeface="Times New Roman"/>
                <a:cs typeface="Times New Roman"/>
              </a:rPr>
              <a:t>foste accecati dal pregiudizio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sviati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dall’orgoglio,  </a:t>
            </a:r>
            <a:r>
              <a:rPr sz="1200" spc="-5" dirty="0">
                <a:latin typeface="Times New Roman"/>
                <a:cs typeface="Times New Roman"/>
              </a:rPr>
              <a:t>percepireste facilmente </a:t>
            </a:r>
            <a:r>
              <a:rPr sz="1200" dirty="0">
                <a:latin typeface="Times New Roman"/>
                <a:cs typeface="Times New Roman"/>
              </a:rPr>
              <a:t>che 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grande dei </a:t>
            </a:r>
            <a:r>
              <a:rPr sz="1200" dirty="0">
                <a:latin typeface="Times New Roman"/>
                <a:cs typeface="Times New Roman"/>
              </a:rPr>
              <a:t>demoni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in mezzo a voi.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obbligate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dichiarare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è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chiunque </a:t>
            </a:r>
            <a:r>
              <a:rPr sz="1200" dirty="0">
                <a:latin typeface="Times New Roman"/>
                <a:cs typeface="Times New Roman"/>
              </a:rPr>
              <a:t>non raccoglie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disperde </a:t>
            </a:r>
            <a:r>
              <a:rPr sz="1200" dirty="0">
                <a:latin typeface="Times New Roman"/>
                <a:cs typeface="Times New Roman"/>
              </a:rPr>
              <a:t>tutto. </a:t>
            </a:r>
            <a:r>
              <a:rPr sz="1200" spc="-5" dirty="0">
                <a:latin typeface="Times New Roman"/>
                <a:cs typeface="Times New Roman"/>
              </a:rPr>
              <a:t>Permettete che </a:t>
            </a:r>
            <a:r>
              <a:rPr sz="1200" dirty="0">
                <a:latin typeface="Times New Roman"/>
                <a:cs typeface="Times New Roman"/>
              </a:rPr>
              <a:t>dia un </a:t>
            </a:r>
            <a:r>
              <a:rPr sz="1200" spc="-5" dirty="0">
                <a:latin typeface="Times New Roman"/>
                <a:cs typeface="Times New Roman"/>
              </a:rPr>
              <a:t>importante avvertimento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che osate, ad occhi aperti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premeditata </a:t>
            </a:r>
            <a:r>
              <a:rPr sz="1200" dirty="0">
                <a:latin typeface="Times New Roman"/>
                <a:cs typeface="Times New Roman"/>
              </a:rPr>
              <a:t>malizia, </a:t>
            </a:r>
            <a:r>
              <a:rPr sz="1200" spc="-5" dirty="0">
                <a:latin typeface="Times New Roman"/>
                <a:cs typeface="Times New Roman"/>
              </a:rPr>
              <a:t>attribuire </a:t>
            </a:r>
            <a:r>
              <a:rPr sz="1200" dirty="0">
                <a:latin typeface="Times New Roman"/>
                <a:cs typeface="Times New Roman"/>
              </a:rPr>
              <a:t>coscientemente le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agli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demoni!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dico, </a:t>
            </a:r>
            <a:r>
              <a:rPr sz="1200" dirty="0">
                <a:latin typeface="Times New Roman"/>
                <a:cs typeface="Times New Roman"/>
              </a:rPr>
              <a:t>tutti i vostri </a:t>
            </a:r>
            <a:r>
              <a:rPr sz="1200" spc="-5" dirty="0">
                <a:latin typeface="Times New Roman"/>
                <a:cs typeface="Times New Roman"/>
              </a:rPr>
              <a:t>peccati saranno perdonati ed anche </a:t>
            </a:r>
            <a:r>
              <a:rPr sz="1200" dirty="0">
                <a:latin typeface="Times New Roman"/>
                <a:cs typeface="Times New Roman"/>
              </a:rPr>
              <a:t>tutte le vostre bestemmie, ma </a:t>
            </a:r>
            <a:r>
              <a:rPr sz="1200" spc="-5" dirty="0">
                <a:latin typeface="Times New Roman"/>
                <a:cs typeface="Times New Roman"/>
              </a:rPr>
              <a:t>chiunque bestemmierà contro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  <a:p>
            <a:pPr marL="63500" marR="22225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deliberatamente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intenzione </a:t>
            </a:r>
            <a:r>
              <a:rPr sz="1200" spc="-5" dirty="0">
                <a:latin typeface="Times New Roman"/>
                <a:cs typeface="Times New Roman"/>
              </a:rPr>
              <a:t>malvagia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otterrà </a:t>
            </a:r>
            <a:r>
              <a:rPr sz="1200" dirty="0">
                <a:latin typeface="Times New Roman"/>
                <a:cs typeface="Times New Roman"/>
              </a:rPr>
              <a:t>mai il </a:t>
            </a:r>
            <a:r>
              <a:rPr sz="1200" spc="-5" dirty="0">
                <a:latin typeface="Times New Roman"/>
                <a:cs typeface="Times New Roman"/>
              </a:rPr>
              <a:t>perdono. </a:t>
            </a:r>
            <a:r>
              <a:rPr sz="1200" dirty="0">
                <a:latin typeface="Times New Roman"/>
                <a:cs typeface="Times New Roman"/>
              </a:rPr>
              <a:t>Poiché tali </a:t>
            </a:r>
            <a:r>
              <a:rPr sz="1200" spc="-5" dirty="0">
                <a:latin typeface="Times New Roman"/>
                <a:cs typeface="Times New Roman"/>
              </a:rPr>
              <a:t>persistenti operatori </a:t>
            </a:r>
            <a:r>
              <a:rPr sz="1200" dirty="0">
                <a:latin typeface="Times New Roman"/>
                <a:cs typeface="Times New Roman"/>
              </a:rPr>
              <a:t>d’iniquità non </a:t>
            </a:r>
            <a:r>
              <a:rPr sz="1200" spc="-5" dirty="0">
                <a:latin typeface="Times New Roman"/>
                <a:cs typeface="Times New Roman"/>
              </a:rPr>
              <a:t>cercheranno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riceveranno </a:t>
            </a:r>
            <a:r>
              <a:rPr sz="1200" dirty="0">
                <a:latin typeface="Times New Roman"/>
                <a:cs typeface="Times New Roman"/>
              </a:rPr>
              <a:t>mai il perdono,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colpevoli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respingere eternamente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81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(1714.3) 153:4.4 </a:t>
            </a:r>
            <a:r>
              <a:rPr sz="1200" spc="-5" dirty="0">
                <a:latin typeface="Times New Roman"/>
                <a:cs typeface="Times New Roman"/>
              </a:rPr>
              <a:t>“Molti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sono giunti oggi </a:t>
            </a:r>
            <a:r>
              <a:rPr sz="1200" dirty="0">
                <a:latin typeface="Times New Roman"/>
                <a:cs typeface="Times New Roman"/>
              </a:rPr>
              <a:t>al bivio; dovete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fare 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inevitabile tra 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vie  </a:t>
            </a:r>
            <a:r>
              <a:rPr sz="1200" spc="-5" dirty="0">
                <a:latin typeface="Times New Roman"/>
                <a:cs typeface="Times New Roman"/>
              </a:rPr>
              <a:t>delle tenebre che avete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scelte.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scegliete ora, così sarete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fine. Voi </a:t>
            </a:r>
            <a:r>
              <a:rPr sz="1200" dirty="0">
                <a:latin typeface="Times New Roman"/>
                <a:cs typeface="Times New Roman"/>
              </a:rPr>
              <a:t>dovete o risanare </a:t>
            </a:r>
            <a:r>
              <a:rPr sz="1200" spc="-5" dirty="0">
                <a:latin typeface="Times New Roman"/>
                <a:cs typeface="Times New Roman"/>
              </a:rPr>
              <a:t>l’albero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frutto,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oppure l’albero si guasterà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frutto.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dichiaro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eterno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l’albero è </a:t>
            </a:r>
            <a:r>
              <a:rPr sz="1200" spc="-5" dirty="0">
                <a:latin typeface="Times New Roman"/>
                <a:cs typeface="Times New Roman"/>
              </a:rPr>
              <a:t>conosciuto dai </a:t>
            </a:r>
            <a:r>
              <a:rPr sz="1200" dirty="0">
                <a:latin typeface="Times New Roman"/>
                <a:cs typeface="Times New Roman"/>
              </a:rPr>
              <a:t>suoi frutti.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0384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718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come </a:t>
            </a:r>
            <a:r>
              <a:rPr sz="1200" spc="-5" dirty="0">
                <a:latin typeface="Times New Roman"/>
                <a:cs typeface="Times New Roman"/>
              </a:rPr>
              <a:t>delle vipere, come </a:t>
            </a:r>
            <a:r>
              <a:rPr sz="1200" dirty="0">
                <a:latin typeface="Times New Roman"/>
                <a:cs typeface="Times New Roman"/>
              </a:rPr>
              <a:t>possono, </a:t>
            </a:r>
            <a:r>
              <a:rPr sz="1200" spc="-5" dirty="0">
                <a:latin typeface="Times New Roman"/>
                <a:cs typeface="Times New Roman"/>
              </a:rPr>
              <a:t>avendo già scelto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produrre </a:t>
            </a:r>
            <a:r>
              <a:rPr sz="1200" dirty="0">
                <a:latin typeface="Times New Roman"/>
                <a:cs typeface="Times New Roman"/>
              </a:rPr>
              <a:t>buoni frutti? </a:t>
            </a:r>
            <a:r>
              <a:rPr sz="1200" spc="-5" dirty="0">
                <a:latin typeface="Times New Roman"/>
                <a:cs typeface="Times New Roman"/>
              </a:rPr>
              <a:t>Dopotutto </a:t>
            </a:r>
            <a:r>
              <a:rPr sz="1200" dirty="0">
                <a:latin typeface="Times New Roman"/>
                <a:cs typeface="Times New Roman"/>
              </a:rPr>
              <a:t>le vostre  </a:t>
            </a:r>
            <a:r>
              <a:rPr sz="1200" spc="-5" dirty="0">
                <a:latin typeface="Times New Roman"/>
                <a:cs typeface="Times New Roman"/>
              </a:rPr>
              <a:t>bocche parlano attingendo dall’abbondanza del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46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(1714.4) 153:4.5 </a:t>
            </a:r>
            <a:r>
              <a:rPr sz="1200" spc="-5" dirty="0">
                <a:latin typeface="Times New Roman"/>
                <a:cs typeface="Times New Roman"/>
              </a:rPr>
              <a:t>Allora si </a:t>
            </a:r>
            <a:r>
              <a:rPr sz="1200" dirty="0">
                <a:latin typeface="Times New Roman"/>
                <a:cs typeface="Times New Roman"/>
              </a:rPr>
              <a:t>alzò un </a:t>
            </a:r>
            <a:r>
              <a:rPr sz="1200" spc="-5" dirty="0">
                <a:latin typeface="Times New Roman"/>
                <a:cs typeface="Times New Roman"/>
              </a:rPr>
              <a:t>altro Fariseo che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“Maestro, </a:t>
            </a:r>
            <a:r>
              <a:rPr sz="1200" dirty="0">
                <a:latin typeface="Times New Roman"/>
                <a:cs typeface="Times New Roman"/>
              </a:rPr>
              <a:t>noi vorremmo che tu ci </a:t>
            </a:r>
            <a:r>
              <a:rPr sz="1200" spc="-5" dirty="0">
                <a:latin typeface="Times New Roman"/>
                <a:cs typeface="Times New Roman"/>
              </a:rPr>
              <a:t>dessi </a:t>
            </a:r>
            <a:r>
              <a:rPr sz="1200" dirty="0">
                <a:latin typeface="Times New Roman"/>
                <a:cs typeface="Times New Roman"/>
              </a:rPr>
              <a:t>un segno </a:t>
            </a:r>
            <a:r>
              <a:rPr sz="1200" spc="-5" dirty="0">
                <a:latin typeface="Times New Roman"/>
                <a:cs typeface="Times New Roman"/>
              </a:rPr>
              <a:t>predeterminato </a:t>
            </a:r>
            <a:r>
              <a:rPr sz="1200" dirty="0">
                <a:latin typeface="Times New Roman"/>
                <a:cs typeface="Times New Roman"/>
              </a:rPr>
              <a:t>che noi  </a:t>
            </a:r>
            <a:r>
              <a:rPr sz="1200" spc="-5" dirty="0">
                <a:latin typeface="Times New Roman"/>
                <a:cs typeface="Times New Roman"/>
              </a:rPr>
              <a:t>accetteremo </a:t>
            </a:r>
            <a:r>
              <a:rPr sz="1200" dirty="0">
                <a:latin typeface="Times New Roman"/>
                <a:cs typeface="Times New Roman"/>
              </a:rPr>
              <a:t>come indicante la tua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e il tuo diritto </a:t>
            </a:r>
            <a:r>
              <a:rPr sz="1200" spc="-5" dirty="0">
                <a:latin typeface="Times New Roman"/>
                <a:cs typeface="Times New Roman"/>
              </a:rPr>
              <a:t>d’insegnare. Sei </a:t>
            </a:r>
            <a:r>
              <a:rPr sz="1200" dirty="0">
                <a:latin typeface="Times New Roman"/>
                <a:cs typeface="Times New Roman"/>
              </a:rPr>
              <a:t>d’accordo </a:t>
            </a:r>
            <a:r>
              <a:rPr sz="1200" spc="-5" dirty="0">
                <a:latin typeface="Times New Roman"/>
                <a:cs typeface="Times New Roman"/>
              </a:rPr>
              <a:t>su questa </a:t>
            </a:r>
            <a:r>
              <a:rPr sz="1200" dirty="0">
                <a:latin typeface="Times New Roman"/>
                <a:cs typeface="Times New Roman"/>
              </a:rPr>
              <a:t>soluzione?” E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spc="10" dirty="0">
                <a:latin typeface="Times New Roman"/>
                <a:cs typeface="Times New Roman"/>
              </a:rPr>
              <a:t>udì </a:t>
            </a:r>
            <a:r>
              <a:rPr sz="1200" dirty="0">
                <a:latin typeface="Times New Roman"/>
                <a:cs typeface="Times New Roman"/>
              </a:rPr>
              <a:t>ciò,  </a:t>
            </a:r>
            <a:r>
              <a:rPr sz="1200" spc="-5" dirty="0">
                <a:latin typeface="Times New Roman"/>
                <a:cs typeface="Times New Roman"/>
              </a:rPr>
              <a:t>disse: “Questa generazione </a:t>
            </a:r>
            <a:r>
              <a:rPr sz="1200" dirty="0">
                <a:latin typeface="Times New Roman"/>
                <a:cs typeface="Times New Roman"/>
              </a:rPr>
              <a:t>senza fede e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vuole una prova, ma non vi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dato altro </a:t>
            </a:r>
            <a:r>
              <a:rPr sz="1200" spc="-5" dirty="0">
                <a:latin typeface="Times New Roman"/>
                <a:cs typeface="Times New Roman"/>
              </a:rPr>
              <a:t>segno che 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già  avete </a:t>
            </a:r>
            <a:r>
              <a:rPr sz="1200" dirty="0">
                <a:latin typeface="Times New Roman"/>
                <a:cs typeface="Times New Roman"/>
              </a:rPr>
              <a:t>e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vedrete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lascerà.”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72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(1714.5) 153:4.6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circondarono </a:t>
            </a:r>
            <a:r>
              <a:rPr sz="1200" dirty="0">
                <a:latin typeface="Times New Roman"/>
                <a:cs typeface="Times New Roman"/>
              </a:rPr>
              <a:t>e lo condussero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sinagoga.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silenzio  </a:t>
            </a:r>
            <a:r>
              <a:rPr sz="1200" spc="-5" dirty="0">
                <a:latin typeface="Times New Roman"/>
                <a:cs typeface="Times New Roman"/>
              </a:rPr>
              <a:t>essi andarono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a </a:t>
            </a:r>
            <a:r>
              <a:rPr sz="1200" spc="-5" dirty="0">
                <a:latin typeface="Times New Roman"/>
                <a:cs typeface="Times New Roman"/>
              </a:rPr>
              <a:t>Betsaida.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sbalorditi </a:t>
            </a:r>
            <a:r>
              <a:rPr sz="1200" dirty="0">
                <a:latin typeface="Times New Roman"/>
                <a:cs typeface="Times New Roman"/>
              </a:rPr>
              <a:t>ed un po’ </a:t>
            </a:r>
            <a:r>
              <a:rPr sz="1200" spc="-5" dirty="0">
                <a:latin typeface="Times New Roman"/>
                <a:cs typeface="Times New Roman"/>
              </a:rPr>
              <a:t>spaventati </a:t>
            </a:r>
            <a:r>
              <a:rPr sz="1200" dirty="0">
                <a:latin typeface="Times New Roman"/>
                <a:cs typeface="Times New Roman"/>
              </a:rPr>
              <a:t>per l’improvviso </a:t>
            </a:r>
            <a:r>
              <a:rPr sz="1200" spc="-5" dirty="0">
                <a:latin typeface="Times New Roman"/>
                <a:cs typeface="Times New Roman"/>
              </a:rPr>
              <a:t>cambiamento nella </a:t>
            </a:r>
            <a:r>
              <a:rPr sz="1200" dirty="0">
                <a:latin typeface="Times New Roman"/>
                <a:cs typeface="Times New Roman"/>
              </a:rPr>
              <a:t>tattica  </a:t>
            </a:r>
            <a:r>
              <a:rPr sz="1200" spc="-5" dirty="0">
                <a:latin typeface="Times New Roman"/>
                <a:cs typeface="Times New Roman"/>
              </a:rPr>
              <a:t>d’insegnamento del Maestro. Non erano assolutamente </a:t>
            </a:r>
            <a:r>
              <a:rPr sz="1200" dirty="0">
                <a:latin typeface="Times New Roman"/>
                <a:cs typeface="Times New Roman"/>
              </a:rPr>
              <a:t>abituati a vederlo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così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combattiva.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sabato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sera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(1715.1) 153:5.1 </a:t>
            </a:r>
            <a:r>
              <a:rPr sz="1200" spc="-5" dirty="0">
                <a:latin typeface="Times New Roman"/>
                <a:cs typeface="Times New Roman"/>
              </a:rPr>
              <a:t>Moltissime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frantumi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apostoli, ripetutamente aveva infranto </a:t>
            </a:r>
            <a:r>
              <a:rPr sz="1200" dirty="0">
                <a:latin typeface="Times New Roman"/>
                <a:cs typeface="Times New Roman"/>
              </a:rPr>
              <a:t>le loro più  </a:t>
            </a:r>
            <a:r>
              <a:rPr sz="1200" spc="-5" dirty="0">
                <a:latin typeface="Times New Roman"/>
                <a:cs typeface="Times New Roman"/>
              </a:rPr>
              <a:t>ardenti aspettative, </a:t>
            </a:r>
            <a:r>
              <a:rPr sz="1200" dirty="0">
                <a:latin typeface="Times New Roman"/>
                <a:cs typeface="Times New Roman"/>
              </a:rPr>
              <a:t>ma nessun momento di </a:t>
            </a:r>
            <a:r>
              <a:rPr sz="1200" spc="-5" dirty="0">
                <a:latin typeface="Times New Roman"/>
                <a:cs typeface="Times New Roman"/>
              </a:rPr>
              <a:t>delusione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dispiacere aveva mai </a:t>
            </a:r>
            <a:r>
              <a:rPr sz="1200" spc="-5" dirty="0">
                <a:latin typeface="Times New Roman"/>
                <a:cs typeface="Times New Roman"/>
              </a:rPr>
              <a:t>uguagliato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colpiva ora. Inoltre,  si era aggiunto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depressione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reale timore per </a:t>
            </a:r>
            <a:r>
              <a:rPr sz="1200" dirty="0">
                <a:latin typeface="Times New Roman"/>
                <a:cs typeface="Times New Roman"/>
              </a:rPr>
              <a:t>la loro sicurezza.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sorprendentemente allarmati per </a:t>
            </a:r>
            <a:r>
              <a:rPr sz="1200" dirty="0">
                <a:latin typeface="Times New Roman"/>
                <a:cs typeface="Times New Roman"/>
              </a:rPr>
              <a:t>la  diserzione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improvvisa 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della popolazione.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anche un po’ </a:t>
            </a:r>
            <a:r>
              <a:rPr sz="1200" spc="-5" dirty="0">
                <a:latin typeface="Times New Roman"/>
                <a:cs typeface="Times New Roman"/>
              </a:rPr>
              <a:t>spaventati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sconcertati dall’inattesa audacia </a:t>
            </a:r>
            <a:r>
              <a:rPr sz="1200" dirty="0">
                <a:latin typeface="Times New Roman"/>
                <a:cs typeface="Times New Roman"/>
              </a:rPr>
              <a:t>e dalla  </a:t>
            </a:r>
            <a:r>
              <a:rPr sz="1200" spc="-5" dirty="0">
                <a:latin typeface="Times New Roman"/>
                <a:cs typeface="Times New Roman"/>
              </a:rPr>
              <a:t>decisa determinazione mostrata dai Farisei </a:t>
            </a:r>
            <a:r>
              <a:rPr sz="1200" dirty="0">
                <a:latin typeface="Times New Roman"/>
                <a:cs typeface="Times New Roman"/>
              </a:rPr>
              <a:t>che erano </a:t>
            </a:r>
            <a:r>
              <a:rPr sz="1200" spc="-5" dirty="0">
                <a:latin typeface="Times New Roman"/>
                <a:cs typeface="Times New Roman"/>
              </a:rPr>
              <a:t>venuti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Gerusalemme. Ma erano soprattutto disorientati dall’improvviso  cambiamento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tattica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circostanze normali essi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accolto bene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atteggiamento  aggressivo,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giungendo, come fece, insieme </a:t>
            </a:r>
            <a:r>
              <a:rPr sz="1200" dirty="0">
                <a:latin typeface="Times New Roman"/>
                <a:cs typeface="Times New Roman"/>
              </a:rPr>
              <a:t>con tanti </a:t>
            </a:r>
            <a:r>
              <a:rPr sz="1200" spc="-5" dirty="0">
                <a:latin typeface="Times New Roman"/>
                <a:cs typeface="Times New Roman"/>
              </a:rPr>
              <a:t>avvenimenti </a:t>
            </a:r>
            <a:r>
              <a:rPr sz="1200" dirty="0">
                <a:latin typeface="Times New Roman"/>
                <a:cs typeface="Times New Roman"/>
              </a:rPr>
              <a:t>inattesi, 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spaventò.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15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90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(1715.2) 153:5.2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tutte queste </a:t>
            </a:r>
            <a:r>
              <a:rPr sz="1200" spc="-5" dirty="0">
                <a:latin typeface="Times New Roman"/>
                <a:cs typeface="Times New Roman"/>
              </a:rPr>
              <a:t>preoccupazioni, quando arrivarono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rifiutò di </a:t>
            </a:r>
            <a:r>
              <a:rPr sz="1200" spc="-5" dirty="0">
                <a:latin typeface="Times New Roman"/>
                <a:cs typeface="Times New Roman"/>
              </a:rPr>
              <a:t>mangiare. Egli si </a:t>
            </a:r>
            <a:r>
              <a:rPr sz="1200" dirty="0">
                <a:latin typeface="Times New Roman"/>
                <a:cs typeface="Times New Roman"/>
              </a:rPr>
              <a:t>isolò </a:t>
            </a:r>
            <a:r>
              <a:rPr sz="1200" spc="-5" dirty="0">
                <a:latin typeface="Times New Roman"/>
                <a:cs typeface="Times New Roman"/>
              </a:rPr>
              <a:t>per  ore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stanze </a:t>
            </a:r>
            <a:r>
              <a:rPr sz="1200" spc="-5" dirty="0">
                <a:latin typeface="Times New Roman"/>
                <a:cs typeface="Times New Roman"/>
              </a:rPr>
              <a:t>al piano superiore. </a:t>
            </a:r>
            <a:r>
              <a:rPr sz="1200" dirty="0">
                <a:latin typeface="Times New Roman"/>
                <a:cs typeface="Times New Roman"/>
              </a:rPr>
              <a:t>Era quasi mezzanotte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Joab, il </a:t>
            </a:r>
            <a:r>
              <a:rPr sz="1200" spc="-5" dirty="0">
                <a:latin typeface="Times New Roman"/>
                <a:cs typeface="Times New Roman"/>
              </a:rPr>
              <a:t>capo degli evangelisti, ritornò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riferì </a:t>
            </a:r>
            <a:r>
              <a:rPr sz="1200" dirty="0">
                <a:latin typeface="Times New Roman"/>
                <a:cs typeface="Times New Roman"/>
              </a:rPr>
              <a:t>che circa un  </a:t>
            </a:r>
            <a:r>
              <a:rPr sz="1200" spc="-5" dirty="0">
                <a:latin typeface="Times New Roman"/>
                <a:cs typeface="Times New Roman"/>
              </a:rPr>
              <a:t>terzo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abbandonato </a:t>
            </a:r>
            <a:r>
              <a:rPr sz="1200" dirty="0">
                <a:latin typeface="Times New Roman"/>
                <a:cs typeface="Times New Roman"/>
              </a:rPr>
              <a:t>la causa.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sera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fedeli avevano </a:t>
            </a:r>
            <a:r>
              <a:rPr sz="1200" dirty="0">
                <a:latin typeface="Times New Roman"/>
                <a:cs typeface="Times New Roman"/>
              </a:rPr>
              <a:t>fatto la spola, </a:t>
            </a:r>
            <a:r>
              <a:rPr sz="1200" spc="-5" dirty="0">
                <a:latin typeface="Times New Roman"/>
                <a:cs typeface="Times New Roman"/>
              </a:rPr>
              <a:t>riferendo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1727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l’inversione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sentimenti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Cafarnao. </a:t>
            </a:r>
            <a:r>
              <a:rPr sz="1200" dirty="0">
                <a:latin typeface="Times New Roman"/>
                <a:cs typeface="Times New Roman"/>
              </a:rPr>
              <a:t>I dirigenti </a:t>
            </a:r>
            <a:r>
              <a:rPr sz="1200" spc="-5" dirty="0">
                <a:latin typeface="Times New Roman"/>
                <a:cs typeface="Times New Roman"/>
              </a:rPr>
              <a:t>venuti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si adoperarono per  alimentare questo </a:t>
            </a:r>
            <a:r>
              <a:rPr sz="1200" dirty="0">
                <a:latin typeface="Times New Roman"/>
                <a:cs typeface="Times New Roman"/>
              </a:rPr>
              <a:t>sentimento di </a:t>
            </a:r>
            <a:r>
              <a:rPr sz="1200" spc="-5" dirty="0">
                <a:latin typeface="Times New Roman"/>
                <a:cs typeface="Times New Roman"/>
              </a:rPr>
              <a:t>disaffezione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in tutti i modi </a:t>
            </a:r>
            <a:r>
              <a:rPr sz="1200" spc="-5" dirty="0">
                <a:latin typeface="Times New Roman"/>
                <a:cs typeface="Times New Roman"/>
              </a:rPr>
              <a:t>possibili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l’allontanamento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insegnamenti. Durante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ore difficili </a:t>
            </a:r>
            <a:r>
              <a:rPr sz="1200" dirty="0">
                <a:latin typeface="Times New Roman"/>
                <a:cs typeface="Times New Roman"/>
              </a:rPr>
              <a:t>le dodici donne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riunione a casa di Pietro.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profondamente </a:t>
            </a:r>
            <a:r>
              <a:rPr sz="1200" dirty="0">
                <a:latin typeface="Times New Roman"/>
                <a:cs typeface="Times New Roman"/>
              </a:rPr>
              <a:t>scosse,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disertò.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105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(1715.3) 153:5.3 </a:t>
            </a:r>
            <a:r>
              <a:rPr sz="1200" spc="-5" dirty="0">
                <a:latin typeface="Times New Roman"/>
                <a:cs typeface="Times New Roman"/>
              </a:rPr>
              <a:t>Era poco </a:t>
            </a:r>
            <a:r>
              <a:rPr sz="1200" dirty="0">
                <a:latin typeface="Times New Roman"/>
                <a:cs typeface="Times New Roman"/>
              </a:rPr>
              <a:t>dopo la mezzanotte </a:t>
            </a:r>
            <a:r>
              <a:rPr sz="1200" spc="-5" dirty="0">
                <a:latin typeface="Times New Roman"/>
                <a:cs typeface="Times New Roman"/>
              </a:rPr>
              <a:t>quando Gesù scese dalla </a:t>
            </a:r>
            <a:r>
              <a:rPr sz="1200" dirty="0">
                <a:latin typeface="Times New Roman"/>
                <a:cs typeface="Times New Roman"/>
              </a:rPr>
              <a:t>camera di sopra e tornò tra i dodici ed i loro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trentina </a:t>
            </a:r>
            <a:r>
              <a:rPr sz="1200" dirty="0">
                <a:latin typeface="Times New Roman"/>
                <a:cs typeface="Times New Roman"/>
              </a:rPr>
              <a:t>in tutto. </a:t>
            </a:r>
            <a:r>
              <a:rPr sz="1200" spc="-5" dirty="0">
                <a:latin typeface="Times New Roman"/>
                <a:cs typeface="Times New Roman"/>
              </a:rPr>
              <a:t>Egli disse: “Riconosco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vaglio del regno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preoccupa, </a:t>
            </a:r>
            <a:r>
              <a:rPr sz="1200" dirty="0">
                <a:latin typeface="Times New Roman"/>
                <a:cs typeface="Times New Roman"/>
              </a:rPr>
              <a:t>ma è inevitabile.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dopo tutta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1822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preparazione che avete </a:t>
            </a:r>
            <a:r>
              <a:rPr sz="1200" dirty="0">
                <a:latin typeface="Times New Roman"/>
                <a:cs typeface="Times New Roman"/>
              </a:rPr>
              <a:t>avuto,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qualche buona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perché vacillaste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parole? Come mai siete pieni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costernazione quando </a:t>
            </a:r>
            <a:r>
              <a:rPr sz="1200" dirty="0">
                <a:latin typeface="Times New Roman"/>
                <a:cs typeface="Times New Roman"/>
              </a:rPr>
              <a:t>vedete il </a:t>
            </a:r>
            <a:r>
              <a:rPr sz="1200" spc="-5" dirty="0">
                <a:latin typeface="Times New Roman"/>
                <a:cs typeface="Times New Roman"/>
              </a:rPr>
              <a:t>regno privato </a:t>
            </a:r>
            <a:r>
              <a:rPr sz="1200" dirty="0">
                <a:latin typeface="Times New Roman"/>
                <a:cs typeface="Times New Roman"/>
              </a:rPr>
              <a:t>di queste moltitudini senza </a:t>
            </a:r>
            <a:r>
              <a:rPr sz="1200" spc="-5" dirty="0">
                <a:latin typeface="Times New Roman"/>
                <a:cs typeface="Times New Roman"/>
              </a:rPr>
              <a:t>entusiasmo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questi discepoli esitanti? Perché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affliggete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sta nascendo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brilleranno </a:t>
            </a:r>
            <a:r>
              <a:rPr sz="1200" dirty="0">
                <a:latin typeface="Times New Roman"/>
                <a:cs typeface="Times New Roman"/>
              </a:rPr>
              <a:t>di nuova </a:t>
            </a:r>
            <a:r>
              <a:rPr sz="1200" spc="-5" dirty="0">
                <a:latin typeface="Times New Roman"/>
                <a:cs typeface="Times New Roman"/>
              </a:rPr>
              <a:t>gloria gli insegnamenti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regno dei cieli?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trovate difficile sopportare questa </a:t>
            </a:r>
            <a:r>
              <a:rPr sz="1200" dirty="0">
                <a:latin typeface="Times New Roman"/>
                <a:cs typeface="Times New Roman"/>
              </a:rPr>
              <a:t>prova, </a:t>
            </a:r>
            <a:r>
              <a:rPr sz="1200" spc="-5" dirty="0">
                <a:latin typeface="Times New Roman"/>
                <a:cs typeface="Times New Roman"/>
              </a:rPr>
              <a:t>che cosa direte allora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dovrà </a:t>
            </a:r>
            <a:r>
              <a:rPr sz="1200" spc="-5" dirty="0">
                <a:latin typeface="Times New Roman"/>
                <a:cs typeface="Times New Roman"/>
              </a:rPr>
              <a:t>ritornare al Padre? Quando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preparerete </a:t>
            </a:r>
            <a:r>
              <a:rPr sz="1200" dirty="0">
                <a:latin typeface="Times New Roman"/>
                <a:cs typeface="Times New Roman"/>
              </a:rPr>
              <a:t>per il momento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ascenderò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luogo dal </a:t>
            </a:r>
            <a:r>
              <a:rPr sz="1200" dirty="0">
                <a:latin typeface="Times New Roman"/>
                <a:cs typeface="Times New Roman"/>
              </a:rPr>
              <a:t>quale sono venuto 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mondo?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0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(1715.4) 153:5.4 </a:t>
            </a:r>
            <a:r>
              <a:rPr sz="1200" spc="-5" dirty="0">
                <a:latin typeface="Times New Roman"/>
                <a:cs typeface="Times New Roman"/>
              </a:rPr>
              <a:t>“Miei diletti, dovete ricordarvi </a:t>
            </a:r>
            <a:r>
              <a:rPr sz="1200" dirty="0">
                <a:latin typeface="Times New Roman"/>
                <a:cs typeface="Times New Roman"/>
              </a:rPr>
              <a:t>che è lo </a:t>
            </a:r>
            <a:r>
              <a:rPr sz="1200" spc="-5" dirty="0">
                <a:latin typeface="Times New Roman"/>
                <a:cs typeface="Times New Roman"/>
              </a:rPr>
              <a:t>spirito che vivifica; </a:t>
            </a:r>
            <a:r>
              <a:rPr sz="1200" dirty="0">
                <a:latin typeface="Times New Roman"/>
                <a:cs typeface="Times New Roman"/>
              </a:rPr>
              <a:t>la carne e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è di poco profitto.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che vi ho detto sono spirito e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Abbiate </a:t>
            </a:r>
            <a:r>
              <a:rPr sz="1200" spc="-5" dirty="0">
                <a:latin typeface="Times New Roman"/>
                <a:cs typeface="Times New Roman"/>
              </a:rPr>
              <a:t>coraggio!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vi ho </a:t>
            </a:r>
            <a:r>
              <a:rPr sz="1200" spc="-5" dirty="0">
                <a:latin typeface="Times New Roman"/>
                <a:cs typeface="Times New Roman"/>
              </a:rPr>
              <a:t>abbandonati.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si offenderanno </a:t>
            </a:r>
            <a:r>
              <a:rPr sz="1200" dirty="0">
                <a:latin typeface="Times New Roman"/>
                <a:cs typeface="Times New Roman"/>
              </a:rPr>
              <a:t>per il mio </a:t>
            </a:r>
            <a:r>
              <a:rPr sz="1200" spc="-5" dirty="0">
                <a:latin typeface="Times New Roman"/>
                <a:cs typeface="Times New Roman"/>
              </a:rPr>
              <a:t>parlare  franco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già sentito </a:t>
            </a:r>
            <a:r>
              <a:rPr sz="1200" dirty="0">
                <a:latin typeface="Times New Roman"/>
                <a:cs typeface="Times New Roman"/>
              </a:rPr>
              <a:t>che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discepoli hanno cambiato parere; </a:t>
            </a:r>
            <a:r>
              <a:rPr sz="1200" dirty="0">
                <a:latin typeface="Times New Roman"/>
                <a:cs typeface="Times New Roman"/>
              </a:rPr>
              <a:t>non camminano più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sapevo  fin </a:t>
            </a:r>
            <a:r>
              <a:rPr sz="1200" spc="-5" dirty="0">
                <a:latin typeface="Times New Roman"/>
                <a:cs typeface="Times New Roman"/>
              </a:rPr>
              <a:t>dall’inizio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credenti tiepidi ci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lasciati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strada. </a:t>
            </a:r>
            <a:r>
              <a:rPr sz="1200" dirty="0">
                <a:latin typeface="Times New Roman"/>
                <a:cs typeface="Times New Roman"/>
              </a:rPr>
              <a:t>Non ho </a:t>
            </a:r>
            <a:r>
              <a:rPr sz="1200" spc="-5" dirty="0">
                <a:latin typeface="Times New Roman"/>
                <a:cs typeface="Times New Roman"/>
              </a:rPr>
              <a:t>forse scelto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e vi ho </a:t>
            </a:r>
            <a:r>
              <a:rPr sz="1200" spc="-5" dirty="0">
                <a:latin typeface="Times New Roman"/>
                <a:cs typeface="Times New Roman"/>
              </a:rPr>
              <a:t>separati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ambasciatori del regno?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in un momento come </a:t>
            </a:r>
            <a:r>
              <a:rPr sz="1200" spc="-5" dirty="0">
                <a:latin typeface="Times New Roman"/>
                <a:cs typeface="Times New Roman"/>
              </a:rPr>
              <a:t>questo, vorreste disertare anche </a:t>
            </a:r>
            <a:r>
              <a:rPr sz="1200" dirty="0">
                <a:latin typeface="Times New Roman"/>
                <a:cs typeface="Times New Roman"/>
              </a:rPr>
              <a:t>voi? Che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esamini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propria 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perché uno di voi è in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pericolo.” E quando </a:t>
            </a:r>
            <a:r>
              <a:rPr sz="1200" spc="-5" dirty="0">
                <a:latin typeface="Times New Roman"/>
                <a:cs typeface="Times New Roman"/>
              </a:rPr>
              <a:t>Gesù ebbe </a:t>
            </a:r>
            <a:r>
              <a:rPr sz="1200" dirty="0">
                <a:latin typeface="Times New Roman"/>
                <a:cs typeface="Times New Roman"/>
              </a:rPr>
              <a:t>finito 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Signore, siamo tristi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confusi, </a:t>
            </a:r>
            <a:r>
              <a:rPr sz="1200" dirty="0">
                <a:latin typeface="Times New Roman"/>
                <a:cs typeface="Times New Roman"/>
              </a:rPr>
              <a:t>ma non ti </a:t>
            </a:r>
            <a:r>
              <a:rPr sz="1200" spc="-5" dirty="0">
                <a:latin typeface="Times New Roman"/>
                <a:cs typeface="Times New Roman"/>
              </a:rPr>
              <a:t>abbandoneremo mai.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le parole della vita </a:t>
            </a:r>
            <a:r>
              <a:rPr sz="1200" spc="-5" dirty="0">
                <a:latin typeface="Times New Roman"/>
                <a:cs typeface="Times New Roman"/>
              </a:rPr>
              <a:t>eterna. Noi abbiamo creduto </a:t>
            </a:r>
            <a:r>
              <a:rPr sz="1200" dirty="0">
                <a:latin typeface="Times New Roman"/>
                <a:cs typeface="Times New Roman"/>
              </a:rPr>
              <a:t>in te e ti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abbiamo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80375" cy="7359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per tutto </a:t>
            </a:r>
            <a:r>
              <a:rPr sz="1200" spc="-5" dirty="0">
                <a:latin typeface="Times New Roman"/>
                <a:cs typeface="Times New Roman"/>
              </a:rPr>
              <a:t>questo tempo.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ritorneremo indietro, perché sappiamo che sei mandato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Pietro ebbe finito di 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tutti loro </a:t>
            </a:r>
            <a:r>
              <a:rPr sz="1200" spc="-5" dirty="0">
                <a:latin typeface="Times New Roman"/>
                <a:cs typeface="Times New Roman"/>
              </a:rPr>
              <a:t>assentirono all’unanimità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cenno della </a:t>
            </a:r>
            <a:r>
              <a:rPr sz="1200" dirty="0">
                <a:latin typeface="Times New Roman"/>
                <a:cs typeface="Times New Roman"/>
              </a:rPr>
              <a:t>testa per approvare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promessa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(1716.1) 153:5.5 </a:t>
            </a:r>
            <a:r>
              <a:rPr sz="1200" spc="-5" dirty="0">
                <a:latin typeface="Times New Roman"/>
                <a:cs typeface="Times New Roman"/>
              </a:rPr>
              <a:t>Allora Gesù disse: “Andate </a:t>
            </a:r>
            <a:r>
              <a:rPr sz="1200" dirty="0">
                <a:latin typeface="Times New Roman"/>
                <a:cs typeface="Times New Roman"/>
              </a:rPr>
              <a:t>a riposarvi, </a:t>
            </a:r>
            <a:r>
              <a:rPr sz="1200" spc="-5" dirty="0">
                <a:latin typeface="Times New Roman"/>
                <a:cs typeface="Times New Roman"/>
              </a:rPr>
              <a:t>perché avremo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fare;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aspettano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0384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(1355.3) 123:0.3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soggiorno ad Alessandria, Gesù godette </a:t>
            </a:r>
            <a:r>
              <a:rPr sz="1200" dirty="0">
                <a:latin typeface="Times New Roman"/>
                <a:cs typeface="Times New Roman"/>
              </a:rPr>
              <a:t>di buona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crescere normalmente. A  parte pochi </a:t>
            </a:r>
            <a:r>
              <a:rPr sz="1200" dirty="0">
                <a:latin typeface="Times New Roman"/>
                <a:cs typeface="Times New Roman"/>
              </a:rPr>
              <a:t>amici e parenti,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spc="5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informato che Gesù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“figlio della promessa”. Uno dei parenti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lo rivelò ad  </a:t>
            </a:r>
            <a:r>
              <a:rPr sz="1200" spc="-5" dirty="0">
                <a:latin typeface="Times New Roman"/>
                <a:cs typeface="Times New Roman"/>
              </a:rPr>
              <a:t>alcuni 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Menfi, discendenti del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Ikhnaton,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essi, con </a:t>
            </a:r>
            <a:r>
              <a:rPr sz="1200" dirty="0">
                <a:latin typeface="Times New Roman"/>
                <a:cs typeface="Times New Roman"/>
              </a:rPr>
              <a:t>un piccolo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Alessandria, si </a:t>
            </a:r>
            <a:r>
              <a:rPr sz="1200" dirty="0">
                <a:latin typeface="Times New Roman"/>
                <a:cs typeface="Times New Roman"/>
              </a:rPr>
              <a:t>riunirono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sontuosa </a:t>
            </a:r>
            <a:r>
              <a:rPr sz="1200" spc="-5" dirty="0">
                <a:latin typeface="Times New Roman"/>
                <a:cs typeface="Times New Roman"/>
              </a:rPr>
              <a:t>dimora del parente-benefattore </a:t>
            </a:r>
            <a:r>
              <a:rPr sz="1200" dirty="0">
                <a:latin typeface="Times New Roman"/>
                <a:cs typeface="Times New Roman"/>
              </a:rPr>
              <a:t>di Giuseppe,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prima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Palestina, per augurare ogni </a:t>
            </a:r>
            <a:r>
              <a:rPr sz="1200" dirty="0">
                <a:latin typeface="Times New Roman"/>
                <a:cs typeface="Times New Roman"/>
              </a:rPr>
              <a:t>bene alla 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ossequiare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occasione gli amici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fecero dono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esemplare </a:t>
            </a:r>
            <a:r>
              <a:rPr sz="1200" dirty="0">
                <a:latin typeface="Times New Roman"/>
                <a:cs typeface="Times New Roman"/>
              </a:rPr>
              <a:t>completo  </a:t>
            </a:r>
            <a:r>
              <a:rPr sz="1200" spc="-5" dirty="0">
                <a:latin typeface="Times New Roman"/>
                <a:cs typeface="Times New Roman"/>
              </a:rPr>
              <a:t>della traduzione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 delle Scritture ebraiche. Ma questo esemplare dei </a:t>
            </a:r>
            <a:r>
              <a:rPr sz="1200" dirty="0">
                <a:latin typeface="Times New Roman"/>
                <a:cs typeface="Times New Roman"/>
              </a:rPr>
              <a:t>testi </a:t>
            </a:r>
            <a:r>
              <a:rPr sz="1200" spc="-5" dirty="0">
                <a:latin typeface="Times New Roman"/>
                <a:cs typeface="Times New Roman"/>
              </a:rPr>
              <a:t>sacri ebraici </a:t>
            </a:r>
            <a:r>
              <a:rPr sz="1200" dirty="0">
                <a:latin typeface="Times New Roman"/>
                <a:cs typeface="Times New Roman"/>
              </a:rPr>
              <a:t>fu messo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solo 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lui e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entrambi declinato </a:t>
            </a:r>
            <a:r>
              <a:rPr sz="1200" dirty="0">
                <a:latin typeface="Times New Roman"/>
                <a:cs typeface="Times New Roman"/>
              </a:rPr>
              <a:t>l’invito </a:t>
            </a:r>
            <a:r>
              <a:rPr sz="1200" spc="-5" dirty="0">
                <a:latin typeface="Times New Roman"/>
                <a:cs typeface="Times New Roman"/>
              </a:rPr>
              <a:t>dei loro 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Menfi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di rimanere in </a:t>
            </a:r>
            <a:r>
              <a:rPr sz="1200" spc="-5" dirty="0">
                <a:latin typeface="Times New Roman"/>
                <a:cs typeface="Times New Roman"/>
              </a:rPr>
              <a:t>Egitto.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credenti sostenevano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mondiale abitando ad  Alessandria </a:t>
            </a:r>
            <a:r>
              <a:rPr sz="1200" dirty="0">
                <a:latin typeface="Times New Roman"/>
                <a:cs typeface="Times New Roman"/>
              </a:rPr>
              <a:t>piuttosto che in qualunque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Palestina. Queste </a:t>
            </a:r>
            <a:r>
              <a:rPr sz="1200" dirty="0">
                <a:latin typeface="Times New Roman"/>
                <a:cs typeface="Times New Roman"/>
              </a:rPr>
              <a:t>persuasioni </a:t>
            </a:r>
            <a:r>
              <a:rPr sz="1200" spc="-5" dirty="0">
                <a:latin typeface="Times New Roman"/>
                <a:cs typeface="Times New Roman"/>
              </a:rPr>
              <a:t>ritardarono </a:t>
            </a:r>
            <a:r>
              <a:rPr sz="1200" dirty="0">
                <a:latin typeface="Times New Roman"/>
                <a:cs typeface="Times New Roman"/>
              </a:rPr>
              <a:t>di qualche tempo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partenza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ricevuto la notizia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Erode.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04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(1356.1) 123:0.4 </a:t>
            </a:r>
            <a:r>
              <a:rPr sz="1200" spc="-5" dirty="0">
                <a:latin typeface="Times New Roman"/>
                <a:cs typeface="Times New Roman"/>
              </a:rPr>
              <a:t>Finalmente Giuseppe </a:t>
            </a:r>
            <a:r>
              <a:rPr sz="1200" dirty="0">
                <a:latin typeface="Times New Roman"/>
                <a:cs typeface="Times New Roman"/>
              </a:rPr>
              <a:t>e Maria lasciarono </a:t>
            </a:r>
            <a:r>
              <a:rPr sz="1200" spc="-5" dirty="0">
                <a:latin typeface="Times New Roman"/>
                <a:cs typeface="Times New Roman"/>
              </a:rPr>
              <a:t>Alessandria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battello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partenza per Giaffa, appartenente al loro amico  Ezraeon, ed arrivarono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porto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agosto dell’anno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a.C. Essi si recarono </a:t>
            </a:r>
            <a:r>
              <a:rPr sz="1200" dirty="0">
                <a:latin typeface="Times New Roman"/>
                <a:cs typeface="Times New Roman"/>
              </a:rPr>
              <a:t>direttamente a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dove 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mese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settembre </a:t>
            </a:r>
            <a:r>
              <a:rPr sz="1200" dirty="0">
                <a:latin typeface="Times New Roman"/>
                <a:cs typeface="Times New Roman"/>
              </a:rPr>
              <a:t>a discutere con i </a:t>
            </a:r>
            <a:r>
              <a:rPr sz="1200" spc="-5" dirty="0">
                <a:latin typeface="Times New Roman"/>
                <a:cs typeface="Times New Roman"/>
              </a:rPr>
              <a:t>loro 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parenti se dovessero </a:t>
            </a:r>
            <a:r>
              <a:rPr sz="1200" dirty="0">
                <a:latin typeface="Times New Roman"/>
                <a:cs typeface="Times New Roman"/>
              </a:rPr>
              <a:t>rimanere là o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476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(1356.2) 123:0.5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completamente abbandonato l’idea che Gesù dovesse </a:t>
            </a:r>
            <a:r>
              <a:rPr sz="1200" dirty="0">
                <a:latin typeface="Times New Roman"/>
                <a:cs typeface="Times New Roman"/>
              </a:rPr>
              <a:t>crescere a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la Città di </a:t>
            </a:r>
            <a:r>
              <a:rPr sz="1200" spc="-5" dirty="0">
                <a:latin typeface="Times New Roman"/>
                <a:cs typeface="Times New Roman"/>
              </a:rPr>
              <a:t>Davide.  Giuseppe </a:t>
            </a:r>
            <a:r>
              <a:rPr sz="1200" dirty="0">
                <a:latin typeface="Times New Roman"/>
                <a:cs typeface="Times New Roman"/>
              </a:rPr>
              <a:t>non credeva </a:t>
            </a:r>
            <a:r>
              <a:rPr sz="1200" spc="-5" dirty="0">
                <a:latin typeface="Times New Roman"/>
                <a:cs typeface="Times New Roman"/>
              </a:rPr>
              <a:t>realmente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diventare un re </a:t>
            </a:r>
            <a:r>
              <a:rPr sz="1200" spc="-5" dirty="0">
                <a:latin typeface="Times New Roman"/>
                <a:cs typeface="Times New Roman"/>
              </a:rPr>
              <a:t>liberatore d’Israele. Inoltre egli sapeva </a:t>
            </a:r>
            <a:r>
              <a:rPr sz="1200" dirty="0">
                <a:latin typeface="Times New Roman"/>
                <a:cs typeface="Times New Roman"/>
              </a:rPr>
              <a:t>che lui 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di Davide;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considerato fra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posterità di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dovuto all’adozione di 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antenati nella linea dei 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Davide. Maria </a:t>
            </a:r>
            <a:r>
              <a:rPr sz="1200" dirty="0">
                <a:latin typeface="Times New Roman"/>
                <a:cs typeface="Times New Roman"/>
              </a:rPr>
              <a:t>pensava </a:t>
            </a:r>
            <a:r>
              <a:rPr sz="1200" spc="-5" dirty="0">
                <a:latin typeface="Times New Roman"/>
                <a:cs typeface="Times New Roman"/>
              </a:rPr>
              <a:t>naturalmente </a:t>
            </a:r>
            <a:r>
              <a:rPr sz="1200" dirty="0">
                <a:latin typeface="Times New Roman"/>
                <a:cs typeface="Times New Roman"/>
              </a:rPr>
              <a:t>che la Città di </a:t>
            </a:r>
            <a:r>
              <a:rPr sz="1200" spc="-5" dirty="0">
                <a:latin typeface="Times New Roman"/>
                <a:cs typeface="Times New Roman"/>
              </a:rPr>
              <a:t>Davide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candidato al </a:t>
            </a:r>
            <a:r>
              <a:rPr sz="1200" dirty="0">
                <a:latin typeface="Times New Roman"/>
                <a:cs typeface="Times New Roman"/>
              </a:rPr>
              <a:t>trono di Davide </a:t>
            </a:r>
            <a:r>
              <a:rPr sz="1200" spc="-5" dirty="0">
                <a:latin typeface="Times New Roman"/>
                <a:cs typeface="Times New Roman"/>
              </a:rPr>
              <a:t>potesse essere </a:t>
            </a:r>
            <a:r>
              <a:rPr sz="1200" dirty="0">
                <a:latin typeface="Times New Roman"/>
                <a:cs typeface="Times New Roman"/>
              </a:rPr>
              <a:t>cresciuto, ma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preferiva </a:t>
            </a:r>
            <a:r>
              <a:rPr sz="1200" spc="-5" dirty="0">
                <a:latin typeface="Times New Roman"/>
                <a:cs typeface="Times New Roman"/>
              </a:rPr>
              <a:t>rischiare con </a:t>
            </a:r>
            <a:r>
              <a:rPr sz="1200" dirty="0">
                <a:latin typeface="Times New Roman"/>
                <a:cs typeface="Times New Roman"/>
              </a:rPr>
              <a:t>Erode Antipa  piuttosto </a:t>
            </a:r>
            <a:r>
              <a:rPr sz="1200" spc="-5" dirty="0">
                <a:latin typeface="Times New Roman"/>
                <a:cs typeface="Times New Roman"/>
              </a:rPr>
              <a:t>che con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fratello Archelao. Egli </a:t>
            </a:r>
            <a:r>
              <a:rPr sz="1200" dirty="0">
                <a:latin typeface="Times New Roman"/>
                <a:cs typeface="Times New Roman"/>
              </a:rPr>
              <a:t>nutriva </a:t>
            </a:r>
            <a:r>
              <a:rPr sz="1200" spc="-5" dirty="0">
                <a:latin typeface="Times New Roman"/>
                <a:cs typeface="Times New Roman"/>
              </a:rPr>
              <a:t>grandi timori </a:t>
            </a:r>
            <a:r>
              <a:rPr sz="1200" dirty="0">
                <a:latin typeface="Times New Roman"/>
                <a:cs typeface="Times New Roman"/>
              </a:rPr>
              <a:t>per la sicurezza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bambino a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spc="5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città  della Giudea, </a:t>
            </a:r>
            <a:r>
              <a:rPr sz="1200" dirty="0">
                <a:latin typeface="Times New Roman"/>
                <a:cs typeface="Times New Roman"/>
              </a:rPr>
              <a:t>e pensava che </a:t>
            </a:r>
            <a:r>
              <a:rPr sz="1200" spc="-5" dirty="0">
                <a:latin typeface="Times New Roman"/>
                <a:cs typeface="Times New Roman"/>
              </a:rPr>
              <a:t>Archelao avrebbe proseguito </a:t>
            </a:r>
            <a:r>
              <a:rPr sz="1200" dirty="0">
                <a:latin typeface="Times New Roman"/>
                <a:cs typeface="Times New Roman"/>
              </a:rPr>
              <a:t>probabilmente la </a:t>
            </a:r>
            <a:r>
              <a:rPr sz="1200" spc="-5" dirty="0">
                <a:latin typeface="Times New Roman"/>
                <a:cs typeface="Times New Roman"/>
              </a:rPr>
              <a:t>politica minacciosa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Erode più 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2925" cy="38715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ultimi giorni a</a:t>
            </a:r>
            <a:r>
              <a:rPr sz="2200" b="1" spc="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Cafarnao</a:t>
            </a:r>
            <a:endParaRPr sz="22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(1717.1) 154:0.1 </a:t>
            </a:r>
            <a:r>
              <a:rPr sz="1200" spc="-2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memorabile </a:t>
            </a:r>
            <a:r>
              <a:rPr sz="1200" dirty="0">
                <a:latin typeface="Times New Roman"/>
                <a:cs typeface="Times New Roman"/>
              </a:rPr>
              <a:t>sera di sabato 30 </a:t>
            </a:r>
            <a:r>
              <a:rPr sz="1200" spc="-5" dirty="0">
                <a:latin typeface="Times New Roman"/>
                <a:cs typeface="Times New Roman"/>
              </a:rPr>
              <a:t>aprile, mentre Gesù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rivolgendo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conforto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19748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d’incoraggiamento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discepoli abbattuti </a:t>
            </a:r>
            <a:r>
              <a:rPr sz="1200" dirty="0">
                <a:latin typeface="Times New Roman"/>
                <a:cs typeface="Times New Roman"/>
              </a:rPr>
              <a:t>e confusi, a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era in corso una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tra Erode Antipa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commissari speciali rappresentanti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Questi 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Farisei sollecitarono Erode ad arrestare Gesù; essi  fecero del loro meglio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convincerlo che Gesù stava </a:t>
            </a:r>
            <a:r>
              <a:rPr sz="1200" dirty="0">
                <a:latin typeface="Times New Roman"/>
                <a:cs typeface="Times New Roman"/>
              </a:rPr>
              <a:t>incitando il popolo </a:t>
            </a:r>
            <a:r>
              <a:rPr sz="1200" spc="-5" dirty="0">
                <a:latin typeface="Times New Roman"/>
                <a:cs typeface="Times New Roman"/>
              </a:rPr>
              <a:t>al dissenso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ribellione. </a:t>
            </a:r>
            <a:r>
              <a:rPr sz="1200" spc="-5" dirty="0">
                <a:latin typeface="Times New Roman"/>
                <a:cs typeface="Times New Roman"/>
              </a:rPr>
              <a:t>Ma Erode rifiutò  d’intraprendere </a:t>
            </a:r>
            <a:r>
              <a:rPr sz="1200" dirty="0">
                <a:latin typeface="Times New Roman"/>
                <a:cs typeface="Times New Roman"/>
              </a:rPr>
              <a:t>un’azione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lui come reo </a:t>
            </a:r>
            <a:r>
              <a:rPr sz="1200" spc="-5" dirty="0">
                <a:latin typeface="Times New Roman"/>
                <a:cs typeface="Times New Roman"/>
              </a:rPr>
              <a:t>politico.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 gli avevano </a:t>
            </a:r>
            <a:r>
              <a:rPr sz="1200" dirty="0">
                <a:latin typeface="Times New Roman"/>
                <a:cs typeface="Times New Roman"/>
              </a:rPr>
              <a:t>riportato </a:t>
            </a:r>
            <a:r>
              <a:rPr sz="1200" spc="-5" dirty="0">
                <a:latin typeface="Times New Roman"/>
                <a:cs typeface="Times New Roman"/>
              </a:rPr>
              <a:t>correttamente </a:t>
            </a:r>
            <a:r>
              <a:rPr sz="1200" dirty="0">
                <a:latin typeface="Times New Roman"/>
                <a:cs typeface="Times New Roman"/>
              </a:rPr>
              <a:t>l’episodio 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dall’altra </a:t>
            </a:r>
            <a:r>
              <a:rPr sz="1200" spc="-5" dirty="0">
                <a:latin typeface="Times New Roman"/>
                <a:cs typeface="Times New Roman"/>
              </a:rPr>
              <a:t>parte del lago </a:t>
            </a:r>
            <a:r>
              <a:rPr sz="1200" dirty="0">
                <a:latin typeface="Times New Roman"/>
                <a:cs typeface="Times New Roman"/>
              </a:rPr>
              <a:t>quando il popolo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di proclamare Gesù re e come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respinto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proposta.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(1717.2) 154:0.2 </a:t>
            </a:r>
            <a:r>
              <a:rPr sz="1200" spc="-5" dirty="0">
                <a:latin typeface="Times New Roman"/>
                <a:cs typeface="Times New Roman"/>
              </a:rPr>
              <a:t>Un membro della famiglia ufficiale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Erode, </a:t>
            </a:r>
            <a:r>
              <a:rPr sz="1200" dirty="0">
                <a:latin typeface="Times New Roman"/>
                <a:cs typeface="Times New Roman"/>
              </a:rPr>
              <a:t>Cuza, la </a:t>
            </a:r>
            <a:r>
              <a:rPr sz="1200" spc="-5" dirty="0">
                <a:latin typeface="Times New Roman"/>
                <a:cs typeface="Times New Roman"/>
              </a:rPr>
              <a:t>cui moglie apparteneva al corpo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l’aveva  </a:t>
            </a:r>
            <a:r>
              <a:rPr sz="1200" spc="-5" dirty="0">
                <a:latin typeface="Times New Roman"/>
                <a:cs typeface="Times New Roman"/>
              </a:rPr>
              <a:t>informato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proponeva d’immischiarsi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sovranità terrena;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occupava solamente dell’instaurazione  della fraternità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credenti, fraternità che egli </a:t>
            </a:r>
            <a:r>
              <a:rPr sz="1200" dirty="0">
                <a:latin typeface="Times New Roman"/>
                <a:cs typeface="Times New Roman"/>
              </a:rPr>
              <a:t>chiamava il </a:t>
            </a:r>
            <a:r>
              <a:rPr sz="1200" spc="-5" dirty="0">
                <a:latin typeface="Times New Roman"/>
                <a:cs typeface="Times New Roman"/>
              </a:rPr>
              <a:t>regno dei cieli. </a:t>
            </a:r>
            <a:r>
              <a:rPr sz="1200" dirty="0">
                <a:latin typeface="Times New Roman"/>
                <a:cs typeface="Times New Roman"/>
              </a:rPr>
              <a:t>Erode aveva </a:t>
            </a:r>
            <a:r>
              <a:rPr sz="1200" spc="-5" dirty="0">
                <a:latin typeface="Times New Roman"/>
                <a:cs typeface="Times New Roman"/>
              </a:rPr>
              <a:t>fiducia nei </a:t>
            </a:r>
            <a:r>
              <a:rPr sz="1200" dirty="0">
                <a:latin typeface="Times New Roman"/>
                <a:cs typeface="Times New Roman"/>
              </a:rPr>
              <a:t>rapporti di Cuza,  </a:t>
            </a:r>
            <a:r>
              <a:rPr sz="1200" spc="-5" dirty="0">
                <a:latin typeface="Times New Roman"/>
                <a:cs typeface="Times New Roman"/>
              </a:rPr>
              <a:t>cosicché rifiutò d’interferire nelle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anche influenzato nel </a:t>
            </a:r>
            <a:r>
              <a:rPr sz="1200" spc="-5" dirty="0">
                <a:latin typeface="Times New Roman"/>
                <a:cs typeface="Times New Roman"/>
              </a:rPr>
              <a:t>suo atteggiamento verso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dal suo </a:t>
            </a:r>
            <a:r>
              <a:rPr sz="1200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superstizioso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Battista. Erode era </a:t>
            </a:r>
            <a:r>
              <a:rPr sz="1200" dirty="0">
                <a:latin typeface="Times New Roman"/>
                <a:cs typeface="Times New Roman"/>
              </a:rPr>
              <a:t>uno di quegli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apostati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mentre non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nulla,  </a:t>
            </a:r>
            <a:r>
              <a:rPr sz="1200" spc="-5" dirty="0">
                <a:latin typeface="Times New Roman"/>
                <a:cs typeface="Times New Roman"/>
              </a:rPr>
              <a:t>temevano ogni cosa. Egli aveva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sporca </a:t>
            </a:r>
            <a:r>
              <a:rPr sz="1200" spc="-5" dirty="0">
                <a:latin typeface="Times New Roman"/>
                <a:cs typeface="Times New Roman"/>
              </a:rPr>
              <a:t>per aver messo </a:t>
            </a:r>
            <a:r>
              <a:rPr sz="1200" dirty="0">
                <a:latin typeface="Times New Roman"/>
                <a:cs typeface="Times New Roman"/>
              </a:rPr>
              <a:t>a morte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voleva essere invischiato </a:t>
            </a:r>
            <a:r>
              <a:rPr sz="1200" dirty="0">
                <a:latin typeface="Times New Roman"/>
                <a:cs typeface="Times New Roman"/>
              </a:rPr>
              <a:t>in questi  </a:t>
            </a:r>
            <a:r>
              <a:rPr sz="1200" spc="-5" dirty="0">
                <a:latin typeface="Times New Roman"/>
                <a:cs typeface="Times New Roman"/>
              </a:rPr>
              <a:t>intrighi contro Gesù. Egli conosceva </a:t>
            </a:r>
            <a:r>
              <a:rPr sz="1200" dirty="0">
                <a:latin typeface="Times New Roman"/>
                <a:cs typeface="Times New Roman"/>
              </a:rPr>
              <a:t>i numerosi casi di </a:t>
            </a:r>
            <a:r>
              <a:rPr sz="1200" spc="-5" dirty="0">
                <a:latin typeface="Times New Roman"/>
                <a:cs typeface="Times New Roman"/>
              </a:rPr>
              <a:t>malattie che erano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apparentemente guarite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lo considerava un 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od un </a:t>
            </a:r>
            <a:r>
              <a:rPr sz="1200" spc="-5" dirty="0">
                <a:latin typeface="Times New Roman"/>
                <a:cs typeface="Times New Roman"/>
              </a:rPr>
              <a:t>fanatico religioso </a:t>
            </a:r>
            <a:r>
              <a:rPr sz="1200" dirty="0">
                <a:latin typeface="Times New Roman"/>
                <a:cs typeface="Times New Roman"/>
              </a:rPr>
              <a:t>relativamente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inoffensivo.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92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(1717.3) 154:0.3 </a:t>
            </a:r>
            <a:r>
              <a:rPr sz="1200" spc="-5" dirty="0">
                <a:latin typeface="Times New Roman"/>
                <a:cs typeface="Times New Roman"/>
              </a:rPr>
              <a:t>Quando gli Ebrei minacciarono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riferire </a:t>
            </a:r>
            <a:r>
              <a:rPr sz="1200" dirty="0">
                <a:latin typeface="Times New Roman"/>
                <a:cs typeface="Times New Roman"/>
              </a:rPr>
              <a:t>a Cesare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proteggendo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traditore, Erode </a:t>
            </a:r>
            <a:r>
              <a:rPr sz="1200" dirty="0">
                <a:latin typeface="Times New Roman"/>
                <a:cs typeface="Times New Roman"/>
              </a:rPr>
              <a:t>li cacciò dalla </a:t>
            </a:r>
            <a:r>
              <a:rPr sz="1200" spc="-5" dirty="0">
                <a:latin typeface="Times New Roman"/>
                <a:cs typeface="Times New Roman"/>
              </a:rPr>
              <a:t>sua  camera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consiglio.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rimasero così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settimana, durante </a:t>
            </a:r>
            <a:r>
              <a:rPr sz="1200" dirty="0">
                <a:latin typeface="Times New Roman"/>
                <a:cs typeface="Times New Roman"/>
              </a:rPr>
              <a:t>la quale </a:t>
            </a:r>
            <a:r>
              <a:rPr sz="1200" spc="-5" dirty="0">
                <a:latin typeface="Times New Roman"/>
                <a:cs typeface="Times New Roman"/>
              </a:rPr>
              <a:t>Gesù preparò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all’imminente  dispersione.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25459" cy="34277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Una settimana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consiglio</a:t>
            </a:r>
            <a:endParaRPr sz="1600">
              <a:latin typeface="Times New Roman"/>
              <a:cs typeface="Times New Roman"/>
            </a:endParaRPr>
          </a:p>
          <a:p>
            <a:pPr marL="63500" marR="6286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(1717.4) 154:1.1 </a:t>
            </a:r>
            <a:r>
              <a:rPr sz="1200" spc="-5" dirty="0">
                <a:latin typeface="Times New Roman"/>
                <a:cs typeface="Times New Roman"/>
              </a:rPr>
              <a:t>Dall’1 al </a:t>
            </a:r>
            <a:r>
              <a:rPr sz="1200" dirty="0">
                <a:latin typeface="Times New Roman"/>
                <a:cs typeface="Times New Roman"/>
              </a:rPr>
              <a:t>7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tenne </a:t>
            </a:r>
            <a:r>
              <a:rPr sz="1200" dirty="0">
                <a:latin typeface="Times New Roman"/>
                <a:cs typeface="Times New Roman"/>
              </a:rPr>
              <a:t>delle riunioni </a:t>
            </a:r>
            <a:r>
              <a:rPr sz="1200" spc="-5" dirty="0">
                <a:latin typeface="Times New Roman"/>
                <a:cs typeface="Times New Roman"/>
              </a:rPr>
              <a:t>private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discepoli  sperimentati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fidati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ammessi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conferenze.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c’erano 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centinaio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discepoli che </a:t>
            </a:r>
            <a:r>
              <a:rPr sz="1200" dirty="0">
                <a:latin typeface="Times New Roman"/>
                <a:cs typeface="Times New Roman"/>
              </a:rPr>
              <a:t>ebbero il 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morale 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l’opposizione </a:t>
            </a:r>
            <a:r>
              <a:rPr sz="1200" spc="-5" dirty="0">
                <a:latin typeface="Times New Roman"/>
                <a:cs typeface="Times New Roman"/>
              </a:rPr>
              <a:t>dei Farisei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dichiarare </a:t>
            </a:r>
            <a:r>
              <a:rPr sz="1200" dirty="0">
                <a:latin typeface="Times New Roman"/>
                <a:cs typeface="Times New Roman"/>
              </a:rPr>
              <a:t>apertamente la loro </a:t>
            </a:r>
            <a:r>
              <a:rPr sz="1200" spc="-5" dirty="0">
                <a:latin typeface="Times New Roman"/>
                <a:cs typeface="Times New Roman"/>
              </a:rPr>
              <a:t>adesione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tenne </a:t>
            </a:r>
            <a:r>
              <a:rPr sz="1200" spc="-5" dirty="0">
                <a:latin typeface="Times New Roman"/>
                <a:cs typeface="Times New Roman"/>
              </a:rPr>
              <a:t>delle sessioni mattutine, pomeridiane </a:t>
            </a:r>
            <a:r>
              <a:rPr sz="1200" dirty="0">
                <a:latin typeface="Times New Roman"/>
                <a:cs typeface="Times New Roman"/>
              </a:rPr>
              <a:t>e serali. </a:t>
            </a:r>
            <a:r>
              <a:rPr sz="1200" spc="-5" dirty="0">
                <a:latin typeface="Times New Roman"/>
                <a:cs typeface="Times New Roman"/>
              </a:rPr>
              <a:t>Piccoli gruppi d’investigatori si riunivano ogni pomeriggio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mare,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alcuni evangelisti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apostoli parlavano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Questi gruppi raramente contavano </a:t>
            </a:r>
            <a:r>
              <a:rPr sz="1200" dirty="0">
                <a:latin typeface="Times New Roman"/>
                <a:cs typeface="Times New Roman"/>
              </a:rPr>
              <a:t>più di cinquanta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(1717.5) 154:1.2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venerdì di questa </a:t>
            </a:r>
            <a:r>
              <a:rPr sz="1200" spc="-5" dirty="0">
                <a:latin typeface="Times New Roman"/>
                <a:cs typeface="Times New Roman"/>
              </a:rPr>
              <a:t>settimana fu </a:t>
            </a:r>
            <a:r>
              <a:rPr sz="1200" dirty="0">
                <a:latin typeface="Times New Roman"/>
                <a:cs typeface="Times New Roman"/>
              </a:rPr>
              <a:t>preso il </a:t>
            </a:r>
            <a:r>
              <a:rPr sz="1200" spc="-5" dirty="0">
                <a:latin typeface="Times New Roman"/>
                <a:cs typeface="Times New Roman"/>
              </a:rPr>
              <a:t>provvedimento </a:t>
            </a:r>
            <a:r>
              <a:rPr sz="1200" dirty="0">
                <a:latin typeface="Times New Roman"/>
                <a:cs typeface="Times New Roman"/>
              </a:rPr>
              <a:t>ufficiale </a:t>
            </a:r>
            <a:r>
              <a:rPr sz="1200" spc="-5" dirty="0">
                <a:latin typeface="Times New Roman"/>
                <a:cs typeface="Times New Roman"/>
              </a:rPr>
              <a:t>dai dirigenti della 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di chiudere la 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a tutti i </a:t>
            </a:r>
            <a:r>
              <a:rPr sz="1200" spc="-5" dirty="0">
                <a:latin typeface="Times New Roman"/>
                <a:cs typeface="Times New Roman"/>
              </a:rPr>
              <a:t>suoi seguaci.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provvedimento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istigazione dei 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Giairo  </a:t>
            </a:r>
            <a:r>
              <a:rPr sz="1200" spc="-5" dirty="0">
                <a:latin typeface="Times New Roman"/>
                <a:cs typeface="Times New Roman"/>
              </a:rPr>
              <a:t>rassegnò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dimissioni da </a:t>
            </a:r>
            <a:r>
              <a:rPr sz="1200" spc="-5" dirty="0">
                <a:latin typeface="Times New Roman"/>
                <a:cs typeface="Times New Roman"/>
              </a:rPr>
              <a:t>dirigente principale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schierò apertamente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1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(1718.1) 154:1.3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incontri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 avvenne sabato </a:t>
            </a:r>
            <a:r>
              <a:rPr sz="1200" dirty="0">
                <a:latin typeface="Times New Roman"/>
                <a:cs typeface="Times New Roman"/>
              </a:rPr>
              <a:t>pomeriggio 7 </a:t>
            </a:r>
            <a:r>
              <a:rPr sz="1200" spc="-5" dirty="0">
                <a:latin typeface="Times New Roman"/>
                <a:cs typeface="Times New Roman"/>
              </a:rPr>
              <a:t>maggio. Gesù </a:t>
            </a:r>
            <a:r>
              <a:rPr sz="1200" dirty="0">
                <a:latin typeface="Times New Roman"/>
                <a:cs typeface="Times New Roman"/>
              </a:rPr>
              <a:t>parlò a meno di </a:t>
            </a:r>
            <a:r>
              <a:rPr sz="1200" spc="-5" dirty="0">
                <a:latin typeface="Times New Roman"/>
                <a:cs typeface="Times New Roman"/>
              </a:rPr>
              <a:t>centocinquanta  persone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riunite in quel </a:t>
            </a:r>
            <a:r>
              <a:rPr sz="1200" spc="-5" dirty="0">
                <a:latin typeface="Times New Roman"/>
                <a:cs typeface="Times New Roman"/>
              </a:rPr>
              <a:t>momento. Questo sabato </a:t>
            </a:r>
            <a:r>
              <a:rPr sz="1200" dirty="0">
                <a:latin typeface="Times New Roman"/>
                <a:cs typeface="Times New Roman"/>
              </a:rPr>
              <a:t>sera segnò il punto più </a:t>
            </a:r>
            <a:r>
              <a:rPr sz="1200" spc="-5" dirty="0">
                <a:latin typeface="Times New Roman"/>
                <a:cs typeface="Times New Roman"/>
              </a:rPr>
              <a:t>basso dell’ondata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popolarità di Gesù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suoi  insegnamenti. Da </a:t>
            </a:r>
            <a:r>
              <a:rPr sz="1200" dirty="0">
                <a:latin typeface="Times New Roman"/>
                <a:cs typeface="Times New Roman"/>
              </a:rPr>
              <a:t>allora in poi vi fu una </a:t>
            </a:r>
            <a:r>
              <a:rPr sz="1200" spc="-5" dirty="0">
                <a:latin typeface="Times New Roman"/>
                <a:cs typeface="Times New Roman"/>
              </a:rPr>
              <a:t>regolare, </a:t>
            </a:r>
            <a:r>
              <a:rPr sz="1200" dirty="0">
                <a:latin typeface="Times New Roman"/>
                <a:cs typeface="Times New Roman"/>
              </a:rPr>
              <a:t>lenta, ma più </a:t>
            </a:r>
            <a:r>
              <a:rPr sz="1200" spc="-5" dirty="0">
                <a:latin typeface="Times New Roman"/>
                <a:cs typeface="Times New Roman"/>
              </a:rPr>
              <a:t>salutare ed </a:t>
            </a:r>
            <a:r>
              <a:rPr sz="1200" dirty="0">
                <a:latin typeface="Times New Roman"/>
                <a:cs typeface="Times New Roman"/>
              </a:rPr>
              <a:t>attendibile </a:t>
            </a:r>
            <a:r>
              <a:rPr sz="1200" spc="-5" dirty="0">
                <a:latin typeface="Times New Roman"/>
                <a:cs typeface="Times New Roman"/>
              </a:rPr>
              <a:t>crescita nel </a:t>
            </a:r>
            <a:r>
              <a:rPr sz="1200" dirty="0">
                <a:latin typeface="Times New Roman"/>
                <a:cs typeface="Times New Roman"/>
              </a:rPr>
              <a:t>sentimento </a:t>
            </a:r>
            <a:r>
              <a:rPr sz="1200" spc="-5" dirty="0">
                <a:latin typeface="Times New Roman"/>
                <a:cs typeface="Times New Roman"/>
              </a:rPr>
              <a:t>favorevole; si </a:t>
            </a:r>
            <a:r>
              <a:rPr sz="1200" dirty="0">
                <a:latin typeface="Times New Roman"/>
                <a:cs typeface="Times New Roman"/>
              </a:rPr>
              <a:t>formò  un nuovo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persone </a:t>
            </a:r>
            <a:r>
              <a:rPr sz="1200" spc="-5" dirty="0">
                <a:latin typeface="Times New Roman"/>
                <a:cs typeface="Times New Roman"/>
              </a:rPr>
              <a:t>che era meglio </a:t>
            </a:r>
            <a:r>
              <a:rPr sz="1200" dirty="0">
                <a:latin typeface="Times New Roman"/>
                <a:cs typeface="Times New Roman"/>
              </a:rPr>
              <a:t>fondato sulla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spirituale e sulla </a:t>
            </a:r>
            <a:r>
              <a:rPr sz="1200" spc="-5" dirty="0">
                <a:latin typeface="Times New Roman"/>
                <a:cs typeface="Times New Roman"/>
              </a:rPr>
              <a:t>vera esperienza </a:t>
            </a:r>
            <a:r>
              <a:rPr sz="1200" dirty="0">
                <a:latin typeface="Times New Roman"/>
                <a:cs typeface="Times New Roman"/>
              </a:rPr>
              <a:t>religiosa.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transizione, 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composito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basato su compromessi,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concetti materialistici del regno intrattenuti dai discepoli del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 concetti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idealistici </a:t>
            </a:r>
            <a:r>
              <a:rPr sz="1200" dirty="0">
                <a:latin typeface="Times New Roman"/>
                <a:cs typeface="Times New Roman"/>
              </a:rPr>
              <a:t>e spirituali </a:t>
            </a:r>
            <a:r>
              <a:rPr sz="1200" spc="-5" dirty="0">
                <a:latin typeface="Times New Roman"/>
                <a:cs typeface="Times New Roman"/>
              </a:rPr>
              <a:t>insegnati </a:t>
            </a:r>
            <a:r>
              <a:rPr sz="1200" dirty="0">
                <a:latin typeface="Times New Roman"/>
                <a:cs typeface="Times New Roman"/>
              </a:rPr>
              <a:t>da Gesù,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ora definitivamente </a:t>
            </a:r>
            <a:r>
              <a:rPr sz="1200" spc="-5" dirty="0">
                <a:latin typeface="Times New Roman"/>
                <a:cs typeface="Times New Roman"/>
              </a:rPr>
              <a:t>terminato. D’ora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una più aperta  </a:t>
            </a:r>
            <a:r>
              <a:rPr sz="1200" spc="-5" dirty="0">
                <a:latin typeface="Times New Roman"/>
                <a:cs typeface="Times New Roman"/>
              </a:rPr>
              <a:t>proclamazione del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nella sua </a:t>
            </a:r>
            <a:r>
              <a:rPr sz="1200" dirty="0">
                <a:latin typeface="Times New Roman"/>
                <a:cs typeface="Times New Roman"/>
              </a:rPr>
              <a:t>portata più ampia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vaste implicazioni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90230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Una settimana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riposo</a:t>
            </a:r>
            <a:endParaRPr sz="1600">
              <a:latin typeface="Times New Roman"/>
              <a:cs typeface="Times New Roman"/>
            </a:endParaRPr>
          </a:p>
          <a:p>
            <a:pPr marL="63500" marR="1873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(1718.2) 154:2.1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8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dirty="0">
                <a:latin typeface="Times New Roman"/>
                <a:cs typeface="Times New Roman"/>
              </a:rPr>
              <a:t>dell’anno 29 d.C.,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emise un </a:t>
            </a:r>
            <a:r>
              <a:rPr sz="1200" spc="-5" dirty="0">
                <a:latin typeface="Times New Roman"/>
                <a:cs typeface="Times New Roman"/>
              </a:rPr>
              <a:t>decreto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chiudeva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sinagoghe  della Palestina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ai </a:t>
            </a:r>
            <a:r>
              <a:rPr sz="1200" spc="-5" dirty="0">
                <a:latin typeface="Times New Roman"/>
                <a:cs typeface="Times New Roman"/>
              </a:rPr>
              <a:t>suoi discepoli. Questa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un’usurpazione d’autorità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precedenti da </a:t>
            </a:r>
            <a:r>
              <a:rPr sz="1200" spc="-5" dirty="0">
                <a:latin typeface="Times New Roman"/>
                <a:cs typeface="Times New Roman"/>
              </a:rPr>
              <a:t>parte del </a:t>
            </a:r>
            <a:r>
              <a:rPr sz="1200" dirty="0">
                <a:latin typeface="Times New Roman"/>
                <a:cs typeface="Times New Roman"/>
              </a:rPr>
              <a:t>Sinedrio di  </a:t>
            </a:r>
            <a:r>
              <a:rPr sz="1200" spc="-5" dirty="0">
                <a:latin typeface="Times New Roman"/>
                <a:cs typeface="Times New Roman"/>
              </a:rPr>
              <a:t>Gerusalemme.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ogni </a:t>
            </a:r>
            <a:r>
              <a:rPr sz="1200" dirty="0">
                <a:latin typeface="Times New Roman"/>
                <a:cs typeface="Times New Roman"/>
              </a:rPr>
              <a:t>sinagoga era esistita </a:t>
            </a:r>
            <a:r>
              <a:rPr sz="1200" spc="-5" dirty="0">
                <a:latin typeface="Times New Roman"/>
                <a:cs typeface="Times New Roman"/>
              </a:rPr>
              <a:t>ed aveva </a:t>
            </a:r>
            <a:r>
              <a:rPr sz="1200" dirty="0">
                <a:latin typeface="Times New Roman"/>
                <a:cs typeface="Times New Roman"/>
              </a:rPr>
              <a:t>funzionato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congregazione indipendente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fedeli ed era 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e la direzione </a:t>
            </a:r>
            <a:r>
              <a:rPr sz="1200" spc="-5" dirty="0">
                <a:latin typeface="Times New Roman"/>
                <a:cs typeface="Times New Roman"/>
              </a:rPr>
              <a:t>del proprio 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dirigenti. Soltanto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sinagoghe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erano </a:t>
            </a:r>
            <a:r>
              <a:rPr sz="1200" dirty="0">
                <a:latin typeface="Times New Roman"/>
                <a:cs typeface="Times New Roman"/>
              </a:rPr>
              <a:t>state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sottomesse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all’autorità del Sinedrio. Questo provvedimento </a:t>
            </a:r>
            <a:r>
              <a:rPr sz="1200" dirty="0">
                <a:latin typeface="Times New Roman"/>
                <a:cs typeface="Times New Roman"/>
              </a:rPr>
              <a:t>sommario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seguito dalle </a:t>
            </a:r>
            <a:r>
              <a:rPr sz="1200" dirty="0">
                <a:latin typeface="Times New Roman"/>
                <a:cs typeface="Times New Roman"/>
              </a:rPr>
              <a:t>dimissioni di cinque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membri. </a:t>
            </a:r>
            <a:r>
              <a:rPr sz="1200" spc="-5" dirty="0">
                <a:latin typeface="Times New Roman"/>
                <a:cs typeface="Times New Roman"/>
              </a:rPr>
              <a:t>Cento  messaggeri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inviati per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e fare </a:t>
            </a:r>
            <a:r>
              <a:rPr sz="1200" spc="-5" dirty="0">
                <a:latin typeface="Times New Roman"/>
                <a:cs typeface="Times New Roman"/>
              </a:rPr>
              <a:t>osservare questo decreto. Nel </a:t>
            </a:r>
            <a:r>
              <a:rPr sz="1200" dirty="0">
                <a:latin typeface="Times New Roman"/>
                <a:cs typeface="Times New Roman"/>
              </a:rPr>
              <a:t>breve spazio di due settimane ogni  </a:t>
            </a:r>
            <a:r>
              <a:rPr sz="1200" spc="-5" dirty="0">
                <a:latin typeface="Times New Roman"/>
                <a:cs typeface="Times New Roman"/>
              </a:rPr>
              <a:t>sinagoga della Palestina si era sottomessa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proclama del Sinedrio, eccetto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di Hebron. I </a:t>
            </a:r>
            <a:r>
              <a:rPr sz="1200" spc="-5" dirty="0">
                <a:latin typeface="Times New Roman"/>
                <a:cs typeface="Times New Roman"/>
              </a:rPr>
              <a:t>dirigenti della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sinagoga</a:t>
            </a:r>
            <a:endParaRPr sz="1200">
              <a:latin typeface="Times New Roman"/>
              <a:cs typeface="Times New Roman"/>
            </a:endParaRPr>
          </a:p>
          <a:p>
            <a:pPr marL="63500" marR="182245">
              <a:lnSpc>
                <a:spcPts val="137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Hebron 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al Sinedrio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tale giurisdizione sulla loro </a:t>
            </a:r>
            <a:r>
              <a:rPr sz="1200" spc="-5" dirty="0">
                <a:latin typeface="Times New Roman"/>
                <a:cs typeface="Times New Roman"/>
              </a:rPr>
              <a:t>assemblea. Questo </a:t>
            </a:r>
            <a:r>
              <a:rPr sz="1200" dirty="0">
                <a:latin typeface="Times New Roman"/>
                <a:cs typeface="Times New Roman"/>
              </a:rPr>
              <a:t>rifiuto di  </a:t>
            </a:r>
            <a:r>
              <a:rPr sz="1200" spc="-5" dirty="0">
                <a:latin typeface="Times New Roman"/>
                <a:cs typeface="Times New Roman"/>
              </a:rPr>
              <a:t>aderire al decreto </a:t>
            </a:r>
            <a:r>
              <a:rPr sz="1200" dirty="0">
                <a:latin typeface="Times New Roman"/>
                <a:cs typeface="Times New Roman"/>
              </a:rPr>
              <a:t>di Gerusalemme </a:t>
            </a:r>
            <a:r>
              <a:rPr sz="1200" spc="-5" dirty="0">
                <a:latin typeface="Times New Roman"/>
                <a:cs typeface="Times New Roman"/>
              </a:rPr>
              <a:t>era basato </a:t>
            </a:r>
            <a:r>
              <a:rPr sz="1200" dirty="0">
                <a:latin typeface="Times New Roman"/>
                <a:cs typeface="Times New Roman"/>
              </a:rPr>
              <a:t>sulla loro tesi di autonomia </a:t>
            </a:r>
            <a:r>
              <a:rPr sz="1200" spc="-5" dirty="0">
                <a:latin typeface="Times New Roman"/>
                <a:cs typeface="Times New Roman"/>
              </a:rPr>
              <a:t>congregazionale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solidarietà alla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Poco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di Hebron fu distrutta da un</a:t>
            </a:r>
            <a:r>
              <a:rPr sz="1200" spc="-5" dirty="0">
                <a:latin typeface="Times New Roman"/>
                <a:cs typeface="Times New Roman"/>
              </a:rPr>
              <a:t> incendio.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292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(1718.3) 154:2.2 </a:t>
            </a:r>
            <a:r>
              <a:rPr sz="1200" spc="-5" dirty="0">
                <a:latin typeface="Times New Roman"/>
                <a:cs typeface="Times New Roman"/>
              </a:rPr>
              <a:t>Questa stessa domenica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Gesù proclamò </a:t>
            </a:r>
            <a:r>
              <a:rPr sz="1200" dirty="0">
                <a:latin typeface="Times New Roman"/>
                <a:cs typeface="Times New Roman"/>
              </a:rPr>
              <a:t>una settimana di </a:t>
            </a:r>
            <a:r>
              <a:rPr sz="1200" spc="-5" dirty="0">
                <a:latin typeface="Times New Roman"/>
                <a:cs typeface="Times New Roman"/>
              </a:rPr>
              <a:t>vacanza, </a:t>
            </a:r>
            <a:r>
              <a:rPr sz="1200" dirty="0">
                <a:latin typeface="Times New Roman"/>
                <a:cs typeface="Times New Roman"/>
              </a:rPr>
              <a:t>esortando tutti 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loro o dei </a:t>
            </a:r>
            <a:r>
              <a:rPr sz="1200" spc="-5" dirty="0">
                <a:latin typeface="Times New Roman"/>
                <a:cs typeface="Times New Roman"/>
              </a:rPr>
              <a:t>loro amici per riposare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anime </a:t>
            </a:r>
            <a:r>
              <a:rPr sz="1200" spc="-5" dirty="0">
                <a:latin typeface="Times New Roman"/>
                <a:cs typeface="Times New Roman"/>
              </a:rPr>
              <a:t>turbate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rivolgere parole d’incoraggiamento ai loro cari. Egli </a:t>
            </a:r>
            <a:r>
              <a:rPr sz="1200" dirty="0">
                <a:latin typeface="Times New Roman"/>
                <a:cs typeface="Times New Roman"/>
              </a:rPr>
              <a:t>disse:  </a:t>
            </a:r>
            <a:r>
              <a:rPr sz="1200" spc="-5" dirty="0">
                <a:latin typeface="Times New Roman"/>
                <a:cs typeface="Times New Roman"/>
              </a:rPr>
              <a:t>“Andate </a:t>
            </a:r>
            <a:r>
              <a:rPr sz="1200" dirty="0">
                <a:latin typeface="Times New Roman"/>
                <a:cs typeface="Times New Roman"/>
              </a:rPr>
              <a:t>nei vostri </a:t>
            </a:r>
            <a:r>
              <a:rPr sz="1200" spc="-5" dirty="0">
                <a:latin typeface="Times New Roman"/>
                <a:cs typeface="Times New Roman"/>
              </a:rPr>
              <a:t>vari luoghi </a:t>
            </a:r>
            <a:r>
              <a:rPr sz="1200" dirty="0">
                <a:latin typeface="Times New Roman"/>
                <a:cs typeface="Times New Roman"/>
              </a:rPr>
              <a:t>a distrarvi o a pescare e pregate per </a:t>
            </a:r>
            <a:r>
              <a:rPr sz="1200" spc="-5" dirty="0">
                <a:latin typeface="Times New Roman"/>
                <a:cs typeface="Times New Roman"/>
              </a:rPr>
              <a:t>l’espansione 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968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(1718.4) 154:2.3 </a:t>
            </a:r>
            <a:r>
              <a:rPr sz="1200" spc="-5" dirty="0">
                <a:latin typeface="Times New Roman"/>
                <a:cs typeface="Times New Roman"/>
              </a:rPr>
              <a:t>Questa settimana </a:t>
            </a:r>
            <a:r>
              <a:rPr sz="1200" dirty="0">
                <a:latin typeface="Times New Roman"/>
                <a:cs typeface="Times New Roman"/>
              </a:rPr>
              <a:t>di riposo </a:t>
            </a:r>
            <a:r>
              <a:rPr sz="1200" spc="-5" dirty="0">
                <a:latin typeface="Times New Roman"/>
                <a:cs typeface="Times New Roman"/>
              </a:rPr>
              <a:t>consentì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numerosi gruppi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mare. Egli  andò </a:t>
            </a:r>
            <a:r>
              <a:rPr sz="1200" dirty="0">
                <a:latin typeface="Times New Roman"/>
                <a:cs typeface="Times New Roman"/>
              </a:rPr>
              <a:t>anche a pescare </a:t>
            </a:r>
            <a:r>
              <a:rPr sz="1200" spc="-5" dirty="0">
                <a:latin typeface="Times New Roman"/>
                <a:cs typeface="Times New Roman"/>
              </a:rPr>
              <a:t>con Davide Zebedeo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parecchie occasioni,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andava </a:t>
            </a:r>
            <a:r>
              <a:rPr sz="1200" dirty="0">
                <a:latin typeface="Times New Roman"/>
                <a:cs typeface="Times New Roman"/>
              </a:rPr>
              <a:t>in giro da solo per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tempo,  </a:t>
            </a:r>
            <a:r>
              <a:rPr sz="1200" spc="-5" dirty="0">
                <a:latin typeface="Times New Roman"/>
                <a:cs typeface="Times New Roman"/>
              </a:rPr>
              <a:t>c’erano sempre nascosti </a:t>
            </a:r>
            <a:r>
              <a:rPr sz="1200" dirty="0">
                <a:latin typeface="Times New Roman"/>
                <a:cs typeface="Times New Roman"/>
              </a:rPr>
              <a:t>vicino due o tre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fidati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che avevano ricevuto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precisi dal loro </a:t>
            </a:r>
            <a:r>
              <a:rPr sz="1200" spc="10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proteggere Gesù. </a:t>
            </a:r>
            <a:r>
              <a:rPr sz="1200" dirty="0">
                <a:latin typeface="Times New Roman"/>
                <a:cs typeface="Times New Roman"/>
              </a:rPr>
              <a:t>Non vi fu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pubblico di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questa settimana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riposo.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30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09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(1718.5) 154:2.4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 Giacomo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ammalati abbastanza seriamente. Per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e tre  notti </a:t>
            </a:r>
            <a:r>
              <a:rPr sz="1200" spc="-5" dirty="0">
                <a:latin typeface="Times New Roman"/>
                <a:cs typeface="Times New Roman"/>
              </a:rPr>
              <a:t>essi soffrirono </a:t>
            </a:r>
            <a:r>
              <a:rPr sz="1200" dirty="0">
                <a:latin typeface="Times New Roman"/>
                <a:cs typeface="Times New Roman"/>
              </a:rPr>
              <a:t>molto di dolorosi disturbi </a:t>
            </a:r>
            <a:r>
              <a:rPr sz="1200" spc="-5" dirty="0">
                <a:latin typeface="Times New Roman"/>
                <a:cs typeface="Times New Roman"/>
              </a:rPr>
              <a:t>intestinali.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notte Gesù </a:t>
            </a:r>
            <a:r>
              <a:rPr sz="1200" spc="-5" dirty="0">
                <a:latin typeface="Times New Roman"/>
                <a:cs typeface="Times New Roman"/>
              </a:rPr>
              <a:t>mandò Salomè, 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riposare, mentre  egli curava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sofferenti. </a:t>
            </a:r>
            <a:r>
              <a:rPr sz="1200" dirty="0">
                <a:latin typeface="Times New Roman"/>
                <a:cs typeface="Times New Roman"/>
              </a:rPr>
              <a:t>Certamente </a:t>
            </a:r>
            <a:r>
              <a:rPr sz="1200" spc="-5" dirty="0">
                <a:latin typeface="Times New Roman"/>
                <a:cs typeface="Times New Roman"/>
              </a:rPr>
              <a:t>Gesù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guarire istantaneamente </a:t>
            </a:r>
            <a:r>
              <a:rPr sz="1200" dirty="0">
                <a:latin typeface="Times New Roman"/>
                <a:cs typeface="Times New Roman"/>
              </a:rPr>
              <a:t>questi due uomini, ma non è il  metodo né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curare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disturbi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afflizioni ordinarie dei figli degli </a:t>
            </a:r>
            <a:r>
              <a:rPr sz="1200" spc="5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407034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spazio. Non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volta,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movimentata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carne, Gesù </a:t>
            </a:r>
            <a:r>
              <a:rPr sz="1200" dirty="0">
                <a:latin typeface="Times New Roman"/>
                <a:cs typeface="Times New Roman"/>
              </a:rPr>
              <a:t>s’impegnò in qualche tipo di cura  </a:t>
            </a:r>
            <a:r>
              <a:rPr sz="1200" spc="-5" dirty="0">
                <a:latin typeface="Times New Roman"/>
                <a:cs typeface="Times New Roman"/>
              </a:rPr>
              <a:t>soprannaturale </a:t>
            </a:r>
            <a:r>
              <a:rPr sz="1200" dirty="0">
                <a:latin typeface="Times New Roman"/>
                <a:cs typeface="Times New Roman"/>
              </a:rPr>
              <a:t>a qualche </a:t>
            </a:r>
            <a:r>
              <a:rPr sz="1200" spc="-5" dirty="0">
                <a:latin typeface="Times New Roman"/>
                <a:cs typeface="Times New Roman"/>
              </a:rPr>
              <a:t>membro della sua famiglia terrena </a:t>
            </a:r>
            <a:r>
              <a:rPr sz="1200" dirty="0">
                <a:latin typeface="Times New Roman"/>
                <a:cs typeface="Times New Roman"/>
              </a:rPr>
              <a:t>o a qualcuno dei suoi </a:t>
            </a:r>
            <a:r>
              <a:rPr sz="1200" spc="-5" dirty="0">
                <a:latin typeface="Times New Roman"/>
                <a:cs typeface="Times New Roman"/>
              </a:rPr>
              <a:t>discepoli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immediati.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(1719.1) 154:2.5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dell’universo devono essere fronteggiate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ostacoli planetari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affrontati come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63500" marR="9017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dell’esperienza educativa prevista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sviluppo,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perfezione progressiva, </a:t>
            </a:r>
            <a:r>
              <a:rPr sz="1200" dirty="0">
                <a:latin typeface="Times New Roman"/>
                <a:cs typeface="Times New Roman"/>
              </a:rPr>
              <a:t>delle anime evolventesi delle </a:t>
            </a:r>
            <a:r>
              <a:rPr sz="1200" spc="-5" dirty="0">
                <a:latin typeface="Times New Roman"/>
                <a:cs typeface="Times New Roman"/>
              </a:rPr>
              <a:t>creature  mortali.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spiritualizzazione dell’anima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richiede un’esperienza </a:t>
            </a:r>
            <a:r>
              <a:rPr sz="1200" dirty="0">
                <a:latin typeface="Times New Roman"/>
                <a:cs typeface="Times New Roman"/>
              </a:rPr>
              <a:t>intima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soluzione educativa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vasta gamma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problemi universali reali.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 le forme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non progrediscono </a:t>
            </a:r>
            <a:r>
              <a:rPr sz="1200" spc="-5" dirty="0">
                <a:latin typeface="Times New Roman"/>
                <a:cs typeface="Times New Roman"/>
              </a:rPr>
              <a:t>favorevolmente </a:t>
            </a:r>
            <a:r>
              <a:rPr sz="1200" dirty="0">
                <a:latin typeface="Times New Roman"/>
                <a:cs typeface="Times New Roman"/>
              </a:rPr>
              <a:t>in  un </a:t>
            </a:r>
            <a:r>
              <a:rPr sz="1200" spc="-5" dirty="0">
                <a:latin typeface="Times New Roman"/>
                <a:cs typeface="Times New Roman"/>
              </a:rPr>
              <a:t>ambiente agevole.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situazioni problematiche, unitamente all’esercizio degli stimoli all’azione, concorrono </a:t>
            </a:r>
            <a:r>
              <a:rPr sz="1200" dirty="0">
                <a:latin typeface="Times New Roman"/>
                <a:cs typeface="Times New Roman"/>
              </a:rPr>
              <a:t>a produrre </a:t>
            </a:r>
            <a:r>
              <a:rPr sz="1200" spc="5" dirty="0">
                <a:latin typeface="Times New Roman"/>
                <a:cs typeface="Times New Roman"/>
              </a:rPr>
              <a:t>quelle  </a:t>
            </a:r>
            <a:r>
              <a:rPr sz="1200" spc="-5" dirty="0">
                <a:latin typeface="Times New Roman"/>
                <a:cs typeface="Times New Roman"/>
              </a:rPr>
              <a:t>attività della mente, dell’anima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spirito che contribuiscono </a:t>
            </a:r>
            <a:r>
              <a:rPr sz="1200" dirty="0">
                <a:latin typeface="Times New Roman"/>
                <a:cs typeface="Times New Roman"/>
              </a:rPr>
              <a:t>potentemente </a:t>
            </a:r>
            <a:r>
              <a:rPr sz="1200" spc="-5" dirty="0">
                <a:latin typeface="Times New Roman"/>
                <a:cs typeface="Times New Roman"/>
              </a:rPr>
              <a:t>al raggiungimento </a:t>
            </a:r>
            <a:r>
              <a:rPr sz="1200" spc="5" dirty="0">
                <a:latin typeface="Times New Roman"/>
                <a:cs typeface="Times New Roman"/>
              </a:rPr>
              <a:t>di valide </a:t>
            </a:r>
            <a:r>
              <a:rPr sz="1200" dirty="0">
                <a:latin typeface="Times New Roman"/>
                <a:cs typeface="Times New Roman"/>
              </a:rPr>
              <a:t>mete di </a:t>
            </a:r>
            <a:r>
              <a:rPr sz="1200" spc="-5" dirty="0">
                <a:latin typeface="Times New Roman"/>
                <a:cs typeface="Times New Roman"/>
              </a:rPr>
              <a:t>progressione  mortale ed al 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livelli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destino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seconda riunione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Tiberiade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(1719.2) 154:3.1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riunione tra le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ed </a:t>
            </a:r>
            <a:r>
              <a:rPr sz="1200" dirty="0">
                <a:latin typeface="Times New Roman"/>
                <a:cs typeface="Times New Roman"/>
              </a:rPr>
              <a:t>Erode Antipa </a:t>
            </a:r>
            <a:r>
              <a:rPr sz="1200" spc="-5" dirty="0">
                <a:latin typeface="Times New Roman"/>
                <a:cs typeface="Times New Roman"/>
              </a:rPr>
              <a:t>fu convocata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il 16 </a:t>
            </a:r>
            <a:r>
              <a:rPr sz="1200" spc="-5" dirty="0">
                <a:latin typeface="Times New Roman"/>
                <a:cs typeface="Times New Roman"/>
              </a:rPr>
              <a:t>maggio. </a:t>
            </a:r>
            <a:r>
              <a:rPr sz="1200" spc="5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presenti sia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religiosi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politici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I dirigenti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furono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riferire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che praticamente tutte  le </a:t>
            </a:r>
            <a:r>
              <a:rPr sz="1200" spc="-5" dirty="0">
                <a:latin typeface="Times New Roman"/>
                <a:cs typeface="Times New Roman"/>
              </a:rPr>
              <a:t>sinagoghe della </a:t>
            </a:r>
            <a:r>
              <a:rPr sz="1200" dirty="0">
                <a:latin typeface="Times New Roman"/>
                <a:cs typeface="Times New Roman"/>
              </a:rPr>
              <a:t>Galilea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Giudea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chiuse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fatto un nuovo </a:t>
            </a:r>
            <a:r>
              <a:rPr sz="1200" spc="-5" dirty="0">
                <a:latin typeface="Times New Roman"/>
                <a:cs typeface="Times New Roman"/>
              </a:rPr>
              <a:t>tentativo per </a:t>
            </a:r>
            <a:r>
              <a:rPr sz="1200" dirty="0">
                <a:latin typeface="Times New Roman"/>
                <a:cs typeface="Times New Roman"/>
              </a:rPr>
              <a:t>ottenere che  </a:t>
            </a:r>
            <a:r>
              <a:rPr sz="1200" spc="-5" dirty="0">
                <a:latin typeface="Times New Roman"/>
                <a:cs typeface="Times New Roman"/>
              </a:rPr>
              <a:t>Erode ponesse </a:t>
            </a:r>
            <a:r>
              <a:rPr sz="1200" dirty="0">
                <a:latin typeface="Times New Roman"/>
                <a:cs typeface="Times New Roman"/>
              </a:rPr>
              <a:t>sotto arresto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rifiutò </a:t>
            </a:r>
            <a:r>
              <a:rPr sz="1200" dirty="0">
                <a:latin typeface="Times New Roman"/>
                <a:cs typeface="Times New Roman"/>
              </a:rPr>
              <a:t>di dar </a:t>
            </a:r>
            <a:r>
              <a:rPr sz="1200" spc="-5" dirty="0">
                <a:latin typeface="Times New Roman"/>
                <a:cs typeface="Times New Roman"/>
              </a:rPr>
              <a:t>seguito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richiesta.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18 maggio, </a:t>
            </a:r>
            <a:r>
              <a:rPr sz="1200" spc="-5" dirty="0">
                <a:latin typeface="Times New Roman"/>
                <a:cs typeface="Times New Roman"/>
              </a:rPr>
              <a:t>tuttavia, Erode </a:t>
            </a:r>
            <a:r>
              <a:rPr sz="1200" dirty="0">
                <a:latin typeface="Times New Roman"/>
                <a:cs typeface="Times New Roman"/>
              </a:rPr>
              <a:t>accettò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che  permetteva alle autorità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condurlo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essere giudicato </a:t>
            </a:r>
            <a:r>
              <a:rPr sz="1200" spc="1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accuse religiose, purché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</a:t>
            </a:r>
            <a:r>
              <a:rPr sz="1200" dirty="0">
                <a:latin typeface="Times New Roman"/>
                <a:cs typeface="Times New Roman"/>
              </a:rPr>
              <a:t>romano della </a:t>
            </a:r>
            <a:r>
              <a:rPr sz="1200" spc="-5" dirty="0">
                <a:latin typeface="Times New Roman"/>
                <a:cs typeface="Times New Roman"/>
              </a:rPr>
              <a:t>Giudea fosse </a:t>
            </a:r>
            <a:r>
              <a:rPr sz="1200" dirty="0">
                <a:latin typeface="Times New Roman"/>
                <a:cs typeface="Times New Roman"/>
              </a:rPr>
              <a:t>d’accordo. </a:t>
            </a:r>
            <a:r>
              <a:rPr sz="1200" spc="-5" dirty="0">
                <a:latin typeface="Times New Roman"/>
                <a:cs typeface="Times New Roman"/>
              </a:rPr>
              <a:t>Nel frattempo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stavano </a:t>
            </a:r>
            <a:r>
              <a:rPr sz="1200" dirty="0">
                <a:latin typeface="Times New Roman"/>
                <a:cs typeface="Times New Roman"/>
              </a:rPr>
              <a:t>diffondendo </a:t>
            </a:r>
            <a:r>
              <a:rPr sz="1200" spc="-5" dirty="0">
                <a:latin typeface="Times New Roman"/>
                <a:cs typeface="Times New Roman"/>
              </a:rPr>
              <a:t>attivamente </a:t>
            </a:r>
            <a:r>
              <a:rPr sz="1200" dirty="0">
                <a:latin typeface="Times New Roman"/>
                <a:cs typeface="Times New Roman"/>
              </a:rPr>
              <a:t>in tutta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48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la voce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Erode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divenuto ostile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intenzione di </a:t>
            </a:r>
            <a:r>
              <a:rPr sz="1200" spc="-5" dirty="0">
                <a:latin typeface="Times New Roman"/>
                <a:cs typeface="Times New Roman"/>
              </a:rPr>
              <a:t>sterminare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credevano nei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insegnamenti.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(1719.3) 154:3.2 </a:t>
            </a:r>
            <a:r>
              <a:rPr sz="1200" spc="-5" dirty="0">
                <a:latin typeface="Times New Roman"/>
                <a:cs typeface="Times New Roman"/>
              </a:rPr>
              <a:t>Sabato sera, </a:t>
            </a:r>
            <a:r>
              <a:rPr sz="1200" dirty="0">
                <a:latin typeface="Times New Roman"/>
                <a:cs typeface="Times New Roman"/>
              </a:rPr>
              <a:t>21 </a:t>
            </a:r>
            <a:r>
              <a:rPr sz="1200" spc="-5" dirty="0">
                <a:latin typeface="Times New Roman"/>
                <a:cs typeface="Times New Roman"/>
              </a:rPr>
              <a:t>maggio, giunse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civili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obiezioni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all’accordo tra </a:t>
            </a:r>
            <a:r>
              <a:rPr sz="1200" dirty="0">
                <a:latin typeface="Times New Roman"/>
                <a:cs typeface="Times New Roman"/>
              </a:rPr>
              <a:t>Erode e i </a:t>
            </a:r>
            <a:r>
              <a:rPr sz="1200" spc="-5" dirty="0">
                <a:latin typeface="Times New Roman"/>
                <a:cs typeface="Times New Roman"/>
              </a:rPr>
              <a:t>Farisei che Gesù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arrestato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essere giudicato davanti al Sinedrio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sotto</a:t>
            </a:r>
            <a:endParaRPr sz="1200">
              <a:latin typeface="Times New Roman"/>
              <a:cs typeface="Times New Roman"/>
            </a:endParaRPr>
          </a:p>
          <a:p>
            <a:pPr marL="76200" marR="111125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l’imputazione di </a:t>
            </a:r>
            <a:r>
              <a:rPr sz="1200" spc="-5" dirty="0">
                <a:latin typeface="Times New Roman"/>
                <a:cs typeface="Times New Roman"/>
              </a:rPr>
              <a:t>aver disprezzato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sacre </a:t>
            </a:r>
            <a:r>
              <a:rPr sz="1200" dirty="0">
                <a:latin typeface="Times New Roman"/>
                <a:cs typeface="Times New Roman"/>
              </a:rPr>
              <a:t>della nazione </a:t>
            </a:r>
            <a:r>
              <a:rPr sz="1200" spc="-5" dirty="0">
                <a:latin typeface="Times New Roman"/>
                <a:cs typeface="Times New Roman"/>
              </a:rPr>
              <a:t>ebraica. Di conseguenza, poco </a:t>
            </a:r>
            <a:r>
              <a:rPr sz="1200" dirty="0">
                <a:latin typeface="Times New Roman"/>
                <a:cs typeface="Times New Roman"/>
              </a:rPr>
              <a:t>prima di mezzanotte di questo giorno,  </a:t>
            </a:r>
            <a:r>
              <a:rPr sz="1200" spc="-5" dirty="0">
                <a:latin typeface="Times New Roman"/>
                <a:cs typeface="Times New Roman"/>
              </a:rPr>
              <a:t>Erode firmò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decreto </a:t>
            </a:r>
            <a:r>
              <a:rPr sz="1200" dirty="0">
                <a:latin typeface="Times New Roman"/>
                <a:cs typeface="Times New Roman"/>
              </a:rPr>
              <a:t>che autorizzava </a:t>
            </a:r>
            <a:r>
              <a:rPr sz="1200" spc="-5" dirty="0">
                <a:latin typeface="Times New Roman"/>
                <a:cs typeface="Times New Roman"/>
              </a:rPr>
              <a:t>gli ufficiali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catturare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entro </a:t>
            </a:r>
            <a:r>
              <a:rPr sz="1200" dirty="0">
                <a:latin typeface="Times New Roman"/>
                <a:cs typeface="Times New Roman"/>
              </a:rPr>
              <a:t>i domini di Erode e a </a:t>
            </a:r>
            <a:r>
              <a:rPr sz="1200" spc="-5" dirty="0">
                <a:latin typeface="Times New Roman"/>
                <a:cs typeface="Times New Roman"/>
              </a:rPr>
              <a:t>condurlo </a:t>
            </a:r>
            <a:r>
              <a:rPr sz="1200" dirty="0">
                <a:latin typeface="Times New Roman"/>
                <a:cs typeface="Times New Roman"/>
              </a:rPr>
              <a:t>con la forza 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giudicato. </a:t>
            </a:r>
            <a:r>
              <a:rPr sz="1200" dirty="0">
                <a:latin typeface="Times New Roman"/>
                <a:cs typeface="Times New Roman"/>
              </a:rPr>
              <a:t>Da molte </a:t>
            </a:r>
            <a:r>
              <a:rPr sz="1200" spc="-5" dirty="0">
                <a:latin typeface="Times New Roman"/>
                <a:cs typeface="Times New Roman"/>
              </a:rPr>
              <a:t>parti furono esercitate </a:t>
            </a:r>
            <a:r>
              <a:rPr sz="1200" dirty="0">
                <a:latin typeface="Times New Roman"/>
                <a:cs typeface="Times New Roman"/>
              </a:rPr>
              <a:t>forti pressioni </a:t>
            </a:r>
            <a:r>
              <a:rPr sz="1200" spc="-5" dirty="0">
                <a:latin typeface="Times New Roman"/>
                <a:cs typeface="Times New Roman"/>
              </a:rPr>
              <a:t>su Erode </a:t>
            </a:r>
            <a:r>
              <a:rPr sz="1200" dirty="0">
                <a:latin typeface="Times New Roman"/>
                <a:cs typeface="Times New Roman"/>
              </a:rPr>
              <a:t>prima che </a:t>
            </a:r>
            <a:r>
              <a:rPr sz="1200" spc="-5" dirty="0">
                <a:latin typeface="Times New Roman"/>
                <a:cs typeface="Times New Roman"/>
              </a:rPr>
              <a:t>acconsentisse </a:t>
            </a:r>
            <a:r>
              <a:rPr sz="1200" dirty="0">
                <a:latin typeface="Times New Roman"/>
                <a:cs typeface="Times New Roman"/>
              </a:rPr>
              <a:t>a concedere  </a:t>
            </a:r>
            <a:r>
              <a:rPr sz="1200" spc="-5" dirty="0">
                <a:latin typeface="Times New Roman"/>
                <a:cs typeface="Times New Roman"/>
              </a:rPr>
              <a:t>questo permesso, ed egli sapeva </a:t>
            </a:r>
            <a:r>
              <a:rPr sz="1200" dirty="0">
                <a:latin typeface="Times New Roman"/>
                <a:cs typeface="Times New Roman"/>
              </a:rPr>
              <a:t>bene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poteva aspettarsi un giudizio equo </a:t>
            </a:r>
            <a:r>
              <a:rPr sz="1200" spc="-5" dirty="0">
                <a:latin typeface="Times New Roman"/>
                <a:cs typeface="Times New Roman"/>
              </a:rPr>
              <a:t>davanti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acerrimi nemici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Sabato sera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Cafarnao</a:t>
            </a:r>
            <a:endParaRPr sz="160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(1719.4) 154:4.1 </a:t>
            </a:r>
            <a:r>
              <a:rPr sz="1200" spc="-5" dirty="0">
                <a:latin typeface="Times New Roman"/>
                <a:cs typeface="Times New Roman"/>
              </a:rPr>
              <a:t>Questo sabato sera,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cinquanta cittadini </a:t>
            </a:r>
            <a:r>
              <a:rPr sz="1200" dirty="0">
                <a:latin typeface="Times New Roman"/>
                <a:cs typeface="Times New Roman"/>
              </a:rPr>
              <a:t>eminenti si riunì </a:t>
            </a:r>
            <a:r>
              <a:rPr sz="1200" spc="-5" dirty="0">
                <a:latin typeface="Times New Roman"/>
                <a:cs typeface="Times New Roman"/>
              </a:rPr>
              <a:t>nella sinagoga per </a:t>
            </a:r>
            <a:r>
              <a:rPr sz="1200" dirty="0">
                <a:latin typeface="Times New Roman"/>
                <a:cs typeface="Times New Roman"/>
              </a:rPr>
              <a:t>discutere </a:t>
            </a:r>
            <a:r>
              <a:rPr sz="1200" spc="-5" dirty="0">
                <a:latin typeface="Times New Roman"/>
                <a:cs typeface="Times New Roman"/>
              </a:rPr>
              <a:t>l’urgente  questione: </a:t>
            </a:r>
            <a:r>
              <a:rPr sz="1200" dirty="0">
                <a:latin typeface="Times New Roman"/>
                <a:cs typeface="Times New Roman"/>
              </a:rPr>
              <a:t>“Che </a:t>
            </a:r>
            <a:r>
              <a:rPr sz="1200" spc="-5" dirty="0">
                <a:latin typeface="Times New Roman"/>
                <a:cs typeface="Times New Roman"/>
              </a:rPr>
              <a:t>cosa faremo </a:t>
            </a:r>
            <a:r>
              <a:rPr sz="1200" dirty="0">
                <a:latin typeface="Times New Roman"/>
                <a:cs typeface="Times New Roman"/>
              </a:rPr>
              <a:t>di Gesù?” Essi </a:t>
            </a:r>
            <a:r>
              <a:rPr sz="1200" spc="-5" dirty="0">
                <a:latin typeface="Times New Roman"/>
                <a:cs typeface="Times New Roman"/>
              </a:rPr>
              <a:t>parlarono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dibatterono fino </a:t>
            </a:r>
            <a:r>
              <a:rPr sz="1200" dirty="0">
                <a:latin typeface="Times New Roman"/>
                <a:cs typeface="Times New Roman"/>
              </a:rPr>
              <a:t>a dopo </a:t>
            </a:r>
            <a:r>
              <a:rPr sz="1200" spc="-5" dirty="0">
                <a:latin typeface="Times New Roman"/>
                <a:cs typeface="Times New Roman"/>
              </a:rPr>
              <a:t>mezzanotte,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trovare un </a:t>
            </a:r>
            <a:r>
              <a:rPr sz="1200" spc="-5" dirty="0">
                <a:latin typeface="Times New Roman"/>
                <a:cs typeface="Times New Roman"/>
              </a:rPr>
              <a:t>terreno  d’intesa. </a:t>
            </a:r>
            <a:r>
              <a:rPr sz="1200" dirty="0">
                <a:latin typeface="Times New Roman"/>
                <a:cs typeface="Times New Roman"/>
              </a:rPr>
              <a:t>A parte alcune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inclini a credere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un sant’uomo, o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profeta,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l’assemblea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divisa </a:t>
            </a:r>
            <a:r>
              <a:rPr sz="1200" dirty="0">
                <a:latin typeface="Times New Roman"/>
                <a:cs typeface="Times New Roman"/>
              </a:rPr>
              <a:t>in quattro </a:t>
            </a:r>
            <a:r>
              <a:rPr sz="1200" spc="-5" dirty="0">
                <a:latin typeface="Times New Roman"/>
                <a:cs typeface="Times New Roman"/>
              </a:rPr>
              <a:t>gruppi pressoché uguali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sostenevano, </a:t>
            </a:r>
            <a:r>
              <a:rPr sz="1200" dirty="0">
                <a:latin typeface="Times New Roman"/>
                <a:cs typeface="Times New Roman"/>
              </a:rPr>
              <a:t>rispettivamente, i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punti di vista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(1719.5) 154:4.2 </a:t>
            </a:r>
            <a:r>
              <a:rPr sz="1200" dirty="0">
                <a:latin typeface="Times New Roman"/>
                <a:cs typeface="Times New Roman"/>
              </a:rPr>
              <a:t>1.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illuso ed </a:t>
            </a:r>
            <a:r>
              <a:rPr sz="1200" spc="-5" dirty="0">
                <a:latin typeface="Times New Roman"/>
                <a:cs typeface="Times New Roman"/>
              </a:rPr>
              <a:t>inoffensivo fanatico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(1719.6)  154:4.3  </a:t>
            </a:r>
            <a:r>
              <a:rPr sz="1200" dirty="0">
                <a:latin typeface="Times New Roman"/>
                <a:cs typeface="Times New Roman"/>
              </a:rPr>
              <a:t>2.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pericoloso ed astuto </a:t>
            </a:r>
            <a:r>
              <a:rPr sz="1200" dirty="0">
                <a:latin typeface="Times New Roman"/>
                <a:cs typeface="Times New Roman"/>
              </a:rPr>
              <a:t>agitatore che poteva </a:t>
            </a:r>
            <a:r>
              <a:rPr sz="1200" spc="-5" dirty="0">
                <a:latin typeface="Times New Roman"/>
                <a:cs typeface="Times New Roman"/>
              </a:rPr>
              <a:t>fomentare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ribellione.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(1720.1)  154:4.4  </a:t>
            </a:r>
            <a:r>
              <a:rPr sz="1200" dirty="0">
                <a:latin typeface="Times New Roman"/>
                <a:cs typeface="Times New Roman"/>
              </a:rPr>
              <a:t>3.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alleato con i </a:t>
            </a:r>
            <a:r>
              <a:rPr sz="1200" spc="-5" dirty="0">
                <a:latin typeface="Times New Roman"/>
                <a:cs typeface="Times New Roman"/>
              </a:rPr>
              <a:t>demoni, </a:t>
            </a:r>
            <a:r>
              <a:rPr sz="1200" dirty="0">
                <a:latin typeface="Times New Roman"/>
                <a:cs typeface="Times New Roman"/>
              </a:rPr>
              <a:t>che poteva anche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principe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3245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(1720.2) 154:4.5 </a:t>
            </a:r>
            <a:r>
              <a:rPr sz="1200" dirty="0">
                <a:latin typeface="Times New Roman"/>
                <a:cs typeface="Times New Roman"/>
              </a:rPr>
              <a:t>4.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fuori di </a:t>
            </a:r>
            <a:r>
              <a:rPr sz="1200" spc="-5" dirty="0">
                <a:latin typeface="Times New Roman"/>
                <a:cs typeface="Times New Roman"/>
              </a:rPr>
              <a:t>sé, che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folle,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squilibrato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(1720.3) 154:4.6 </a:t>
            </a:r>
            <a:r>
              <a:rPr sz="1200" spc="-5" dirty="0">
                <a:latin typeface="Times New Roman"/>
                <a:cs typeface="Times New Roman"/>
              </a:rPr>
              <a:t>Si parlò molto delle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predicate </a:t>
            </a:r>
            <a:r>
              <a:rPr sz="1200" dirty="0">
                <a:latin typeface="Times New Roman"/>
                <a:cs typeface="Times New Roman"/>
              </a:rPr>
              <a:t>da Gesù 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 turbamento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popolo comune; i suoi nemici </a:t>
            </a:r>
            <a:r>
              <a:rPr sz="1200" spc="-5" dirty="0">
                <a:latin typeface="Times New Roman"/>
                <a:cs typeface="Times New Roman"/>
              </a:rPr>
              <a:t>sostennero 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insegnamenti erano impraticabili, </a:t>
            </a:r>
            <a:r>
              <a:rPr sz="1200" dirty="0">
                <a:latin typeface="Times New Roman"/>
                <a:cs typeface="Times New Roman"/>
              </a:rPr>
              <a:t>che tutto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andato a rotoli </a:t>
            </a:r>
            <a:r>
              <a:rPr sz="1200" spc="-5" dirty="0">
                <a:latin typeface="Times New Roman"/>
                <a:cs typeface="Times New Roman"/>
              </a:rPr>
              <a:t>se ciascuno avesse fatto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sforzo onesto </a:t>
            </a:r>
            <a:r>
              <a:rPr sz="1200" dirty="0">
                <a:latin typeface="Times New Roman"/>
                <a:cs typeface="Times New Roman"/>
              </a:rPr>
              <a:t>per vivere  </a:t>
            </a:r>
            <a:r>
              <a:rPr sz="1200" spc="-5" dirty="0">
                <a:latin typeface="Times New Roman"/>
                <a:cs typeface="Times New Roman"/>
              </a:rPr>
              <a:t>conformemente alle sue idee.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di molte </a:t>
            </a:r>
            <a:r>
              <a:rPr sz="1200" spc="-5" dirty="0">
                <a:latin typeface="Times New Roman"/>
                <a:cs typeface="Times New Roman"/>
              </a:rPr>
              <a:t>generazioni successive hanno detto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cose. Molti uomini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intenzionati, </a:t>
            </a:r>
            <a:r>
              <a:rPr sz="1200" spc="-5" dirty="0">
                <a:latin typeface="Times New Roman"/>
                <a:cs typeface="Times New Roman"/>
              </a:rPr>
              <a:t>anche nell’epoca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illuminata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rivelazioni, sostengono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moderna </a:t>
            </a:r>
            <a:r>
              <a:rPr sz="1200" dirty="0">
                <a:latin typeface="Times New Roman"/>
                <a:cs typeface="Times New Roman"/>
              </a:rPr>
              <a:t>non avrebbe </a:t>
            </a:r>
            <a:r>
              <a:rPr sz="1200" spc="5" dirty="0">
                <a:latin typeface="Times New Roman"/>
                <a:cs typeface="Times New Roman"/>
              </a:rPr>
              <a:t>potuto  </a:t>
            </a:r>
            <a:r>
              <a:rPr sz="1200" spc="-5" dirty="0">
                <a:latin typeface="Times New Roman"/>
                <a:cs typeface="Times New Roman"/>
              </a:rPr>
              <a:t>essere costruita sugli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hanno parzialmente ragione. </a:t>
            </a:r>
            <a:r>
              <a:rPr sz="1200" dirty="0">
                <a:latin typeface="Times New Roman"/>
                <a:cs typeface="Times New Roman"/>
              </a:rPr>
              <a:t>Ma tutti </a:t>
            </a:r>
            <a:r>
              <a:rPr sz="1200" spc="-5" dirty="0">
                <a:latin typeface="Times New Roman"/>
                <a:cs typeface="Times New Roman"/>
              </a:rPr>
              <a:t>questi dubitatori dimenticano che 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costruita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migliore sui </a:t>
            </a:r>
            <a:r>
              <a:rPr sz="1200" dirty="0">
                <a:latin typeface="Times New Roman"/>
                <a:cs typeface="Times New Roman"/>
              </a:rPr>
              <a:t>suoi insegnamenti, ed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sarà. Questo </a:t>
            </a:r>
            <a:r>
              <a:rPr sz="1200" dirty="0">
                <a:latin typeface="Times New Roman"/>
                <a:cs typeface="Times New Roman"/>
              </a:rPr>
              <a:t>mondo non ha </a:t>
            </a:r>
            <a:r>
              <a:rPr sz="1200" spc="1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tentato seriamente </a:t>
            </a:r>
            <a:r>
              <a:rPr sz="1200" dirty="0">
                <a:latin typeface="Times New Roman"/>
                <a:cs typeface="Times New Roman"/>
              </a:rPr>
              <a:t>di mettere in </a:t>
            </a:r>
            <a:r>
              <a:rPr sz="1200" spc="-5" dirty="0">
                <a:latin typeface="Times New Roman"/>
                <a:cs typeface="Times New Roman"/>
              </a:rPr>
              <a:t>pratica gli </a:t>
            </a:r>
            <a:r>
              <a:rPr sz="1200" dirty="0">
                <a:latin typeface="Times New Roman"/>
                <a:cs typeface="Times New Roman"/>
              </a:rPr>
              <a:t>insegnamenti di </a:t>
            </a:r>
            <a:r>
              <a:rPr sz="1200" spc="-5" dirty="0">
                <a:latin typeface="Times New Roman"/>
                <a:cs typeface="Times New Roman"/>
              </a:rPr>
              <a:t>Gesù su </a:t>
            </a:r>
            <a:r>
              <a:rPr sz="1200" dirty="0">
                <a:latin typeface="Times New Roman"/>
                <a:cs typeface="Times New Roman"/>
              </a:rPr>
              <a:t>vasta scala,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siano stati </a:t>
            </a:r>
            <a:r>
              <a:rPr sz="1200" spc="-5" dirty="0">
                <a:latin typeface="Times New Roman"/>
                <a:cs typeface="Times New Roman"/>
              </a:rPr>
              <a:t>fatti spesso dei </a:t>
            </a:r>
            <a:r>
              <a:rPr sz="1200" dirty="0">
                <a:latin typeface="Times New Roman"/>
                <a:cs typeface="Times New Roman"/>
              </a:rPr>
              <a:t>timidi 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le dottrine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cosiddetto</a:t>
            </a:r>
            <a:r>
              <a:rPr sz="1200" spc="-5" dirty="0">
                <a:latin typeface="Times New Roman"/>
                <a:cs typeface="Times New Roman"/>
              </a:rPr>
              <a:t> Cristianesimo.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movimentata domenica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mattina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(1720.4) 154:5.1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22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giorno memorabile nella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domenica mattina,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dell’alba,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messaggeri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arrivò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fretta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portando la notizia </a:t>
            </a:r>
            <a:r>
              <a:rPr sz="1200" spc="-5" dirty="0">
                <a:latin typeface="Times New Roman"/>
                <a:cs typeface="Times New Roman"/>
              </a:rPr>
              <a:t>che Erode </a:t>
            </a:r>
            <a:r>
              <a:rPr sz="1200" dirty="0">
                <a:latin typeface="Times New Roman"/>
                <a:cs typeface="Times New Roman"/>
              </a:rPr>
              <a:t>aveva autorizzato, o stava </a:t>
            </a:r>
            <a:r>
              <a:rPr sz="1200" spc="-5" dirty="0">
                <a:latin typeface="Times New Roman"/>
                <a:cs typeface="Times New Roman"/>
              </a:rPr>
              <a:t>per autorizzare, </a:t>
            </a:r>
            <a:r>
              <a:rPr sz="1200" dirty="0">
                <a:latin typeface="Times New Roman"/>
                <a:cs typeface="Times New Roman"/>
              </a:rPr>
              <a:t>l’arresto 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del Sinedrio.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ricevimento </a:t>
            </a:r>
            <a:r>
              <a:rPr sz="1200" dirty="0">
                <a:latin typeface="Times New Roman"/>
                <a:cs typeface="Times New Roman"/>
              </a:rPr>
              <a:t>della notizia di questo </a:t>
            </a:r>
            <a:r>
              <a:rPr sz="1200" spc="-5" dirty="0">
                <a:latin typeface="Times New Roman"/>
                <a:cs typeface="Times New Roman"/>
              </a:rPr>
              <a:t>incombente pericolo </a:t>
            </a:r>
            <a:r>
              <a:rPr sz="1200" dirty="0">
                <a:latin typeface="Times New Roman"/>
                <a:cs typeface="Times New Roman"/>
              </a:rPr>
              <a:t>spinse </a:t>
            </a:r>
            <a:r>
              <a:rPr sz="1200" spc="-5" dirty="0">
                <a:latin typeface="Times New Roman"/>
                <a:cs typeface="Times New Roman"/>
              </a:rPr>
              <a:t>Davide Zebedeo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svegliare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messaggeri </a:t>
            </a:r>
            <a:r>
              <a:rPr sz="1200" dirty="0">
                <a:latin typeface="Times New Roman"/>
                <a:cs typeface="Times New Roman"/>
              </a:rPr>
              <a:t>e a mandarli a tutti i </a:t>
            </a:r>
            <a:r>
              <a:rPr sz="1200" spc="-5" dirty="0">
                <a:latin typeface="Times New Roman"/>
                <a:cs typeface="Times New Roman"/>
              </a:rPr>
              <a:t>gruppi locali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discepoli, convocandoli per </a:t>
            </a:r>
            <a:r>
              <a:rPr sz="1200" dirty="0">
                <a:latin typeface="Times New Roman"/>
                <a:cs typeface="Times New Roman"/>
              </a:rPr>
              <a:t>una riunione </a:t>
            </a:r>
            <a:r>
              <a:rPr sz="1200" spc="-5" dirty="0">
                <a:latin typeface="Times New Roman"/>
                <a:cs typeface="Times New Roman"/>
              </a:rPr>
              <a:t>urgente alle </a:t>
            </a:r>
            <a:r>
              <a:rPr sz="1200" spc="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 mattina.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cognata </a:t>
            </a:r>
            <a:r>
              <a:rPr sz="1200" dirty="0">
                <a:latin typeface="Times New Roman"/>
                <a:cs typeface="Times New Roman"/>
              </a:rPr>
              <a:t>di Giuda </a:t>
            </a:r>
            <a:r>
              <a:rPr sz="1200" spc="-5" dirty="0">
                <a:latin typeface="Times New Roman"/>
                <a:cs typeface="Times New Roman"/>
              </a:rPr>
              <a:t>(fratello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Gesù) </a:t>
            </a:r>
            <a:r>
              <a:rPr sz="1200" dirty="0">
                <a:latin typeface="Times New Roman"/>
                <a:cs typeface="Times New Roman"/>
              </a:rPr>
              <a:t>udì questa notizia </a:t>
            </a:r>
            <a:r>
              <a:rPr sz="1200" spc="-5" dirty="0">
                <a:latin typeface="Times New Roman"/>
                <a:cs typeface="Times New Roman"/>
              </a:rPr>
              <a:t>allarmante, avvisò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abitava  vicino, invitandoli a </a:t>
            </a:r>
            <a:r>
              <a:rPr sz="1200" spc="-5" dirty="0">
                <a:latin typeface="Times New Roman"/>
                <a:cs typeface="Times New Roman"/>
              </a:rPr>
              <a:t>riunirsi immediatamente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Zebedeo. </a:t>
            </a:r>
            <a:r>
              <a:rPr sz="1200" dirty="0">
                <a:latin typeface="Times New Roman"/>
                <a:cs typeface="Times New Roman"/>
              </a:rPr>
              <a:t>Ed in risposta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frettoloso </a:t>
            </a:r>
            <a:r>
              <a:rPr sz="1200" spc="-5" dirty="0">
                <a:latin typeface="Times New Roman"/>
                <a:cs typeface="Times New Roman"/>
              </a:rPr>
              <a:t>appello,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riunirono </a:t>
            </a:r>
            <a:r>
              <a:rPr sz="1200" spc="-5" dirty="0">
                <a:latin typeface="Times New Roman"/>
                <a:cs typeface="Times New Roman"/>
              </a:rPr>
              <a:t>subito  Maria, Giacomo, </a:t>
            </a:r>
            <a:r>
              <a:rPr sz="1200" dirty="0">
                <a:latin typeface="Times New Roman"/>
                <a:cs typeface="Times New Roman"/>
              </a:rPr>
              <a:t>Giuseppe, Giuda 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0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(1720.5) 154:5.2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riunione di </a:t>
            </a:r>
            <a:r>
              <a:rPr sz="1200" spc="-5" dirty="0">
                <a:latin typeface="Times New Roman"/>
                <a:cs typeface="Times New Roman"/>
              </a:rPr>
              <a:t>primo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Gesù impartì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ultime istruzioni </a:t>
            </a:r>
            <a:r>
              <a:rPr sz="1200" spc="-5" dirty="0">
                <a:latin typeface="Times New Roman"/>
                <a:cs typeface="Times New Roman"/>
              </a:rPr>
              <a:t>ai discepoli riuniti; cioè disse loro  momentaneamente addio, sapendo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stati presto cacciati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Cafarnao. Egli raccomandò </a:t>
            </a:r>
            <a:r>
              <a:rPr sz="1200" dirty="0">
                <a:latin typeface="Times New Roman"/>
                <a:cs typeface="Times New Roman"/>
              </a:rPr>
              <a:t>a tutti loro di </a:t>
            </a:r>
            <a:r>
              <a:rPr sz="1200" spc="-5" dirty="0">
                <a:latin typeface="Times New Roman"/>
                <a:cs typeface="Times New Roman"/>
              </a:rPr>
              <a:t>cercare Dio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9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come guida </a:t>
            </a:r>
            <a:r>
              <a:rPr sz="1200" dirty="0">
                <a:latin typeface="Times New Roman"/>
                <a:cs typeface="Times New Roman"/>
              </a:rPr>
              <a:t>e di portare avanti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preoccuparsi delle conseguenze. Gli evangelisti dovevano lavorare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ritenevano opportuno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sarebbero stati chiamati. Egli scelse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evangelisti per accompagnarlo; </a:t>
            </a:r>
            <a:r>
              <a:rPr sz="1200" spc="5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dodici apostoli di </a:t>
            </a:r>
            <a:r>
              <a:rPr sz="1200" spc="-5" dirty="0">
                <a:latin typeface="Times New Roman"/>
                <a:cs typeface="Times New Roman"/>
              </a:rPr>
              <a:t>rimanere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qualunque cosa accadesse. </a:t>
            </a:r>
            <a:r>
              <a:rPr sz="1200" dirty="0">
                <a:latin typeface="Times New Roman"/>
                <a:cs typeface="Times New Roman"/>
              </a:rPr>
              <a:t>Diede istruzioni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dodici donne di </a:t>
            </a:r>
            <a:r>
              <a:rPr sz="1200" spc="-5" dirty="0">
                <a:latin typeface="Times New Roman"/>
                <a:cs typeface="Times New Roman"/>
              </a:rPr>
              <a:t>rimanere nelle case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 di Pietro 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mandate 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chiamare.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(1720.6) 154:5.3 </a:t>
            </a:r>
            <a:r>
              <a:rPr sz="1200" spc="-5" dirty="0">
                <a:latin typeface="Times New Roman"/>
                <a:cs typeface="Times New Roman"/>
              </a:rPr>
              <a:t>Gesù permise </a:t>
            </a:r>
            <a:r>
              <a:rPr sz="1200" dirty="0">
                <a:latin typeface="Times New Roman"/>
                <a:cs typeface="Times New Roman"/>
              </a:rPr>
              <a:t>a Davide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di continuare il </a:t>
            </a:r>
            <a:r>
              <a:rPr sz="1200" spc="-5" dirty="0">
                <a:latin typeface="Times New Roman"/>
                <a:cs typeface="Times New Roman"/>
              </a:rPr>
              <a:t>suo servizio </a:t>
            </a:r>
            <a:r>
              <a:rPr sz="1200" dirty="0">
                <a:latin typeface="Times New Roman"/>
                <a:cs typeface="Times New Roman"/>
              </a:rPr>
              <a:t>di messaggeri in tutto il </a:t>
            </a:r>
            <a:r>
              <a:rPr sz="1200" spc="-5" dirty="0">
                <a:latin typeface="Times New Roman"/>
                <a:cs typeface="Times New Roman"/>
              </a:rPr>
              <a:t>paese, </a:t>
            </a:r>
            <a:r>
              <a:rPr sz="1200" dirty="0">
                <a:latin typeface="Times New Roman"/>
                <a:cs typeface="Times New Roman"/>
              </a:rPr>
              <a:t>e salutando il Maestro </a:t>
            </a:r>
            <a:r>
              <a:rPr sz="1200" spc="-5" dirty="0">
                <a:latin typeface="Times New Roman"/>
                <a:cs typeface="Times New Roman"/>
              </a:rPr>
              <a:t>poco  </a:t>
            </a:r>
            <a:r>
              <a:rPr sz="1200" dirty="0">
                <a:latin typeface="Times New Roman"/>
                <a:cs typeface="Times New Roman"/>
              </a:rPr>
              <a:t>dopo,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“Prosegui </a:t>
            </a:r>
            <a:r>
              <a:rPr sz="1200" dirty="0">
                <a:latin typeface="Times New Roman"/>
                <a:cs typeface="Times New Roman"/>
              </a:rPr>
              <a:t>la tua opera, </a:t>
            </a:r>
            <a:r>
              <a:rPr sz="1200" spc="-5" dirty="0">
                <a:latin typeface="Times New Roman"/>
                <a:cs typeface="Times New Roman"/>
              </a:rPr>
              <a:t>Maestro. Non permettere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fanatici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prendano,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dubitare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messaggeri  ti </a:t>
            </a:r>
            <a:r>
              <a:rPr sz="1200" spc="-5" dirty="0">
                <a:latin typeface="Times New Roman"/>
                <a:cs typeface="Times New Roman"/>
              </a:rPr>
              <a:t>seguiranno.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perderanno </a:t>
            </a:r>
            <a:r>
              <a:rPr sz="1200" dirty="0">
                <a:latin typeface="Times New Roman"/>
                <a:cs typeface="Times New Roman"/>
              </a:rPr>
              <a:t>mai il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te, e tramite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notizie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parti, e per  mezzo loro noi </a:t>
            </a:r>
            <a:r>
              <a:rPr sz="1200" spc="-5" dirty="0">
                <a:latin typeface="Times New Roman"/>
                <a:cs typeface="Times New Roman"/>
              </a:rPr>
              <a:t>saremo tutti informati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te. Niente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può accadere a me </a:t>
            </a:r>
            <a:r>
              <a:rPr sz="1200" spc="-5" dirty="0">
                <a:latin typeface="Times New Roman"/>
                <a:cs typeface="Times New Roman"/>
              </a:rPr>
              <a:t>interferirà con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servizio, perché </a:t>
            </a:r>
            <a:r>
              <a:rPr sz="1200" spc="15" dirty="0">
                <a:latin typeface="Times New Roman"/>
                <a:cs typeface="Times New Roman"/>
              </a:rPr>
              <a:t>ho  </a:t>
            </a:r>
            <a:r>
              <a:rPr sz="1200" spc="-5" dirty="0">
                <a:latin typeface="Times New Roman"/>
                <a:cs typeface="Times New Roman"/>
              </a:rPr>
              <a:t>designato </a:t>
            </a:r>
            <a:r>
              <a:rPr sz="1200" dirty="0">
                <a:latin typeface="Times New Roman"/>
                <a:cs typeface="Times New Roman"/>
              </a:rPr>
              <a:t>un primo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capo,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terzo.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un istruttore né un </a:t>
            </a:r>
            <a:r>
              <a:rPr sz="1200" spc="-5" dirty="0">
                <a:latin typeface="Times New Roman"/>
                <a:cs typeface="Times New Roman"/>
              </a:rPr>
              <a:t>predicatore, </a:t>
            </a:r>
            <a:r>
              <a:rPr sz="1200" dirty="0">
                <a:latin typeface="Times New Roman"/>
                <a:cs typeface="Times New Roman"/>
              </a:rPr>
              <a:t>ma mi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fare  </a:t>
            </a:r>
            <a:r>
              <a:rPr sz="1200" spc="-5" dirty="0">
                <a:latin typeface="Times New Roman"/>
                <a:cs typeface="Times New Roman"/>
              </a:rPr>
              <a:t>questo,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può</a:t>
            </a:r>
            <a:r>
              <a:rPr sz="1200" spc="-5" dirty="0">
                <a:latin typeface="Times New Roman"/>
                <a:cs typeface="Times New Roman"/>
              </a:rPr>
              <a:t> fermarmi.”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(1720.7) 154:5.4 </a:t>
            </a:r>
            <a:r>
              <a:rPr sz="1200" spc="-5" dirty="0">
                <a:latin typeface="Times New Roman"/>
                <a:cs typeface="Times New Roman"/>
              </a:rPr>
              <a:t>Alle sette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di questa mattina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rivolse il </a:t>
            </a:r>
            <a:r>
              <a:rPr sz="1200" spc="-5" dirty="0">
                <a:latin typeface="Times New Roman"/>
                <a:cs typeface="Times New Roman"/>
              </a:rPr>
              <a:t>suo 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congedo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centinaio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erano ammassati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della casa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ascoltarlo. Questo era </a:t>
            </a:r>
            <a:r>
              <a:rPr sz="1200" dirty="0">
                <a:latin typeface="Times New Roman"/>
                <a:cs typeface="Times New Roman"/>
              </a:rPr>
              <a:t>un avvenimento </a:t>
            </a:r>
            <a:r>
              <a:rPr sz="1200" spc="-5" dirty="0">
                <a:latin typeface="Times New Roman"/>
                <a:cs typeface="Times New Roman"/>
              </a:rPr>
              <a:t>solenne 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presenti,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sembrava  </a:t>
            </a:r>
            <a:r>
              <a:rPr sz="1200" spc="-5" dirty="0">
                <a:latin typeface="Times New Roman"/>
                <a:cs typeface="Times New Roman"/>
              </a:rPr>
              <a:t>insolitamente gaio; </a:t>
            </a:r>
            <a:r>
              <a:rPr sz="1200" dirty="0">
                <a:latin typeface="Times New Roman"/>
                <a:cs typeface="Times New Roman"/>
              </a:rPr>
              <a:t>era nuovamente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normale.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serietà </a:t>
            </a:r>
            <a:r>
              <a:rPr sz="1200" dirty="0">
                <a:latin typeface="Times New Roman"/>
                <a:cs typeface="Times New Roman"/>
              </a:rPr>
              <a:t>durata settimane era scomparsa </a:t>
            </a:r>
            <a:r>
              <a:rPr sz="1200" spc="-5" dirty="0">
                <a:latin typeface="Times New Roman"/>
                <a:cs typeface="Times New Roman"/>
              </a:rPr>
              <a:t>ed egli ispirava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1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di speranza 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Arriva la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famiglia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76200" marR="27368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(1721.1) 154:6.1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otto di </a:t>
            </a:r>
            <a:r>
              <a:rPr sz="1200" spc="-5" dirty="0">
                <a:latin typeface="Times New Roman"/>
                <a:cs typeface="Times New Roman"/>
              </a:rPr>
              <a:t>questa domenica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quando cinque 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arrivarono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alla </a:t>
            </a:r>
            <a:r>
              <a:rPr sz="1200" dirty="0">
                <a:latin typeface="Times New Roman"/>
                <a:cs typeface="Times New Roman"/>
              </a:rPr>
              <a:t>chiamata </a:t>
            </a:r>
            <a:r>
              <a:rPr sz="1200" spc="-5" dirty="0">
                <a:latin typeface="Times New Roman"/>
                <a:cs typeface="Times New Roman"/>
              </a:rPr>
              <a:t>urgente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cognata </a:t>
            </a:r>
            <a:r>
              <a:rPr sz="1200" dirty="0">
                <a:latin typeface="Times New Roman"/>
                <a:cs typeface="Times New Roman"/>
              </a:rPr>
              <a:t>di Giuda.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famiglia carnale, </a:t>
            </a:r>
            <a:r>
              <a:rPr sz="1200" dirty="0">
                <a:latin typeface="Times New Roman"/>
                <a:cs typeface="Times New Roman"/>
              </a:rPr>
              <a:t>soltanto una, Rut, </a:t>
            </a:r>
            <a:r>
              <a:rPr sz="1200" spc="-5" dirty="0">
                <a:latin typeface="Times New Roman"/>
                <a:cs typeface="Times New Roman"/>
              </a:rPr>
              <a:t>credeva  apertamente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continuamente nella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missione 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Giuda e </a:t>
            </a:r>
            <a:r>
              <a:rPr sz="1200" spc="-5" dirty="0">
                <a:latin typeface="Times New Roman"/>
                <a:cs typeface="Times New Roman"/>
              </a:rPr>
              <a:t>Giacomo,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conservavano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molta della loro fede in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avevano permesso </a:t>
            </a:r>
            <a:r>
              <a:rPr sz="1200" dirty="0">
                <a:latin typeface="Times New Roman"/>
                <a:cs typeface="Times New Roman"/>
              </a:rPr>
              <a:t>all’orgoglio </a:t>
            </a:r>
            <a:r>
              <a:rPr sz="1200" spc="-5" dirty="0">
                <a:latin typeface="Times New Roman"/>
                <a:cs typeface="Times New Roman"/>
              </a:rPr>
              <a:t>d’interferire nel loro giudizio migliore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9745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42875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inclinazioni </a:t>
            </a:r>
            <a:r>
              <a:rPr sz="1200" spc="-5" dirty="0">
                <a:latin typeface="Times New Roman"/>
                <a:cs typeface="Times New Roman"/>
              </a:rPr>
              <a:t>spirituali. Maria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anch’essa lacerata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l’amore materno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l’orgoglio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spc="5" dirty="0">
                <a:latin typeface="Times New Roman"/>
                <a:cs typeface="Times New Roman"/>
              </a:rPr>
              <a:t>Benché  </a:t>
            </a:r>
            <a:r>
              <a:rPr sz="1200" spc="-5" dirty="0">
                <a:latin typeface="Times New Roman"/>
                <a:cs typeface="Times New Roman"/>
              </a:rPr>
              <a:t>fosse assalita </a:t>
            </a:r>
            <a:r>
              <a:rPr sz="1200" dirty="0">
                <a:latin typeface="Times New Roman"/>
                <a:cs typeface="Times New Roman"/>
              </a:rPr>
              <a:t>da dubbi, essa non poté mai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del tutto la visita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nascita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avevano  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persuadere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era uno squilibrato, un </a:t>
            </a:r>
            <a:r>
              <a:rPr sz="1200" spc="-5" dirty="0">
                <a:latin typeface="Times New Roman"/>
                <a:cs typeface="Times New Roman"/>
              </a:rPr>
              <a:t>folle. 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incitavano ad andare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dissuaderlo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ulteriori </a:t>
            </a:r>
            <a:r>
              <a:rPr sz="1200" dirty="0">
                <a:latin typeface="Times New Roman"/>
                <a:cs typeface="Times New Roman"/>
              </a:rPr>
              <a:t>tentativi </a:t>
            </a:r>
            <a:r>
              <a:rPr sz="1200" spc="-5" dirty="0">
                <a:latin typeface="Times New Roman"/>
                <a:cs typeface="Times New Roman"/>
              </a:rPr>
              <a:t>d’insegnare </a:t>
            </a:r>
            <a:r>
              <a:rPr sz="1200" dirty="0">
                <a:latin typeface="Times New Roman"/>
                <a:cs typeface="Times New Roman"/>
              </a:rPr>
              <a:t>in pubblico. </a:t>
            </a:r>
            <a:r>
              <a:rPr sz="1200" spc="-5" dirty="0">
                <a:latin typeface="Times New Roman"/>
                <a:cs typeface="Times New Roman"/>
              </a:rPr>
              <a:t>Dicevano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di Gesù non </a:t>
            </a:r>
            <a:r>
              <a:rPr sz="1200" spc="-5" dirty="0">
                <a:latin typeface="Times New Roman"/>
                <a:cs typeface="Times New Roman"/>
              </a:rPr>
              <a:t>avrebbe retto,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soltanto  </a:t>
            </a:r>
            <a:r>
              <a:rPr sz="1200" spc="-5" dirty="0">
                <a:latin typeface="Times New Roman"/>
                <a:cs typeface="Times New Roman"/>
              </a:rPr>
              <a:t>disonore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vergogna sarebbero derivati all’intera famiglia se gli avessero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continuare.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quando furono </a:t>
            </a:r>
            <a:r>
              <a:rPr sz="1200" spc="5" dirty="0">
                <a:latin typeface="Times New Roman"/>
                <a:cs typeface="Times New Roman"/>
              </a:rPr>
              <a:t>avvertiti  </a:t>
            </a:r>
            <a:r>
              <a:rPr sz="1200" spc="-5" dirty="0">
                <a:latin typeface="Times New Roman"/>
                <a:cs typeface="Times New Roman"/>
              </a:rPr>
              <a:t>dalla cognata </a:t>
            </a:r>
            <a:r>
              <a:rPr sz="1200" dirty="0">
                <a:latin typeface="Times New Roman"/>
                <a:cs typeface="Times New Roman"/>
              </a:rPr>
              <a:t>di Giuda, essi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immediatamente tutti e </a:t>
            </a:r>
            <a:r>
              <a:rPr sz="1200" spc="-5" dirty="0">
                <a:latin typeface="Times New Roman"/>
                <a:cs typeface="Times New Roman"/>
              </a:rPr>
              <a:t>cinque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essersi </a:t>
            </a:r>
            <a:r>
              <a:rPr sz="1200" dirty="0">
                <a:latin typeface="Times New Roman"/>
                <a:cs typeface="Times New Roman"/>
              </a:rPr>
              <a:t>riuniti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Maria,  dove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incontrati con 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la sera </a:t>
            </a:r>
            <a:r>
              <a:rPr sz="1200" spc="-5" dirty="0">
                <a:latin typeface="Times New Roman"/>
                <a:cs typeface="Times New Roman"/>
              </a:rPr>
              <a:t>prima. Essi avevano parlato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di Gerusalemme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tarda sera </a:t>
            </a:r>
            <a:r>
              <a:rPr sz="1200" spc="1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erano  tutti più o </a:t>
            </a:r>
            <a:r>
              <a:rPr sz="1200" spc="-5" dirty="0">
                <a:latin typeface="Times New Roman"/>
                <a:cs typeface="Times New Roman"/>
              </a:rPr>
              <a:t>meno convinti che Gesù si </a:t>
            </a:r>
            <a:r>
              <a:rPr sz="1200" dirty="0">
                <a:latin typeface="Times New Roman"/>
                <a:cs typeface="Times New Roman"/>
              </a:rPr>
              <a:t>stesse </a:t>
            </a:r>
            <a:r>
              <a:rPr sz="1200" spc="-5" dirty="0">
                <a:latin typeface="Times New Roman"/>
                <a:cs typeface="Times New Roman"/>
              </a:rPr>
              <a:t>comportando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strano,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avesse agito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bizzarro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qualche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 marL="63500" marR="76835">
              <a:lnSpc>
                <a:spcPts val="137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Rut non </a:t>
            </a:r>
            <a:r>
              <a:rPr sz="1200" spc="-5" dirty="0">
                <a:latin typeface="Times New Roman"/>
                <a:cs typeface="Times New Roman"/>
              </a:rPr>
              <a:t>riuscisse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condotta, insisté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aveva sempre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equità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e rifiutò  di </a:t>
            </a:r>
            <a:r>
              <a:rPr sz="1200" spc="-5" dirty="0">
                <a:latin typeface="Times New Roman"/>
                <a:cs typeface="Times New Roman"/>
              </a:rPr>
              <a:t>aderire al programma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dissuaderlo </a:t>
            </a:r>
            <a:r>
              <a:rPr sz="1200" spc="-5" dirty="0">
                <a:latin typeface="Times New Roman"/>
                <a:cs typeface="Times New Roman"/>
              </a:rPr>
              <a:t>dal proseguire </a:t>
            </a:r>
            <a:r>
              <a:rPr sz="1200" dirty="0">
                <a:latin typeface="Times New Roman"/>
                <a:cs typeface="Times New Roman"/>
              </a:rPr>
              <a:t>la sua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(1721.2) 154:6.2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per </a:t>
            </a:r>
            <a:r>
              <a:rPr sz="1200" dirty="0">
                <a:latin typeface="Times New Roman"/>
                <a:cs typeface="Times New Roman"/>
              </a:rPr>
              <a:t>la 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riparlarono </a:t>
            </a:r>
            <a:r>
              <a:rPr sz="1200" dirty="0">
                <a:latin typeface="Times New Roman"/>
                <a:cs typeface="Times New Roman"/>
              </a:rPr>
              <a:t>di queste cose e </a:t>
            </a:r>
            <a:r>
              <a:rPr sz="1200" spc="-5" dirty="0">
                <a:latin typeface="Times New Roman"/>
                <a:cs typeface="Times New Roman"/>
              </a:rPr>
              <a:t>si accordarono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persuadere Gesù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 marR="6667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perché, </a:t>
            </a:r>
            <a:r>
              <a:rPr sz="1200" dirty="0">
                <a:latin typeface="Times New Roman"/>
                <a:cs typeface="Times New Roman"/>
              </a:rPr>
              <a:t>diceva </a:t>
            </a:r>
            <a:r>
              <a:rPr sz="1200" spc="-5" dirty="0">
                <a:latin typeface="Times New Roman"/>
                <a:cs typeface="Times New Roman"/>
              </a:rPr>
              <a:t>Maria: </a:t>
            </a:r>
            <a:r>
              <a:rPr sz="120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 che potrei influire su </a:t>
            </a:r>
            <a:r>
              <a:rPr sz="1200" spc="5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figlio se solo </a:t>
            </a:r>
            <a:r>
              <a:rPr sz="1200" dirty="0">
                <a:latin typeface="Times New Roman"/>
                <a:cs typeface="Times New Roman"/>
              </a:rPr>
              <a:t>volesse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ed ascoltarmi”. 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sentito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voci sui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per arrestare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condurlo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essere giudicato. Essi  temevano </a:t>
            </a:r>
            <a:r>
              <a:rPr sz="1200" dirty="0">
                <a:latin typeface="Times New Roman"/>
                <a:cs typeface="Times New Roman"/>
              </a:rPr>
              <a:t>anche per la loro </a:t>
            </a:r>
            <a:r>
              <a:rPr sz="1200" spc="-5" dirty="0">
                <a:latin typeface="Times New Roman"/>
                <a:cs typeface="Times New Roman"/>
              </a:rPr>
              <a:t>stessa sicurezza. Fintantoché Gesù </a:t>
            </a:r>
            <a:r>
              <a:rPr sz="1200" dirty="0">
                <a:latin typeface="Times New Roman"/>
                <a:cs typeface="Times New Roman"/>
              </a:rPr>
              <a:t>era stato una </a:t>
            </a:r>
            <a:r>
              <a:rPr sz="1200" spc="-5" dirty="0">
                <a:latin typeface="Times New Roman"/>
                <a:cs typeface="Times New Roman"/>
              </a:rPr>
              <a:t>figura </a:t>
            </a:r>
            <a:r>
              <a:rPr sz="1200" dirty="0">
                <a:latin typeface="Times New Roman"/>
                <a:cs typeface="Times New Roman"/>
              </a:rPr>
              <a:t>popolare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occhi del </a:t>
            </a:r>
            <a:r>
              <a:rPr sz="1200" spc="-5" dirty="0">
                <a:latin typeface="Times New Roman"/>
                <a:cs typeface="Times New Roman"/>
              </a:rPr>
              <a:t>pubblico,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familiari  avevano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correre,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che la popolazione 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rivoltati 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lui, </a:t>
            </a:r>
            <a:r>
              <a:rPr sz="1200" spc="-5" dirty="0">
                <a:latin typeface="Times New Roman"/>
                <a:cs typeface="Times New Roman"/>
              </a:rPr>
              <a:t>essi cominciavano </a:t>
            </a:r>
            <a:r>
              <a:rPr sz="1200" dirty="0">
                <a:latin typeface="Times New Roman"/>
                <a:cs typeface="Times New Roman"/>
              </a:rPr>
              <a:t>a sentire acutamente 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della presunta </a:t>
            </a:r>
            <a:r>
              <a:rPr sz="1200" spc="-5" dirty="0">
                <a:latin typeface="Times New Roman"/>
                <a:cs typeface="Times New Roman"/>
              </a:rPr>
              <a:t>disgrazia della </a:t>
            </a:r>
            <a:r>
              <a:rPr sz="1200" dirty="0">
                <a:latin typeface="Times New Roman"/>
                <a:cs typeface="Times New Roman"/>
              </a:rPr>
              <a:t>loro posizione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imbarazzante.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82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(1721.3) 154:6.3 </a:t>
            </a:r>
            <a:r>
              <a:rPr sz="1200" spc="-5" dirty="0">
                <a:latin typeface="Times New Roman"/>
                <a:cs typeface="Times New Roman"/>
              </a:rPr>
              <a:t>Essi contavano d’incontrare Gesù,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 d’indurlo a </a:t>
            </a:r>
            <a:r>
              <a:rPr sz="1200" spc="-5" dirty="0">
                <a:latin typeface="Times New Roman"/>
                <a:cs typeface="Times New Roman"/>
              </a:rPr>
              <a:t>rientrare </a:t>
            </a:r>
            <a:r>
              <a:rPr sz="1200" dirty="0">
                <a:latin typeface="Times New Roman"/>
                <a:cs typeface="Times New Roman"/>
              </a:rPr>
              <a:t>a casa con loro.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pensato di  </a:t>
            </a:r>
            <a:r>
              <a:rPr sz="1200" spc="-5" dirty="0">
                <a:latin typeface="Times New Roman"/>
                <a:cs typeface="Times New Roman"/>
              </a:rPr>
              <a:t>rassicurarlo che avrebbero dimenticato l’abbandono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sua — </a:t>
            </a:r>
            <a:r>
              <a:rPr sz="1200" spc="-5" dirty="0">
                <a:latin typeface="Times New Roman"/>
                <a:cs typeface="Times New Roman"/>
              </a:rPr>
              <a:t>che avrebbero perdonato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dimenticato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egli avesse  rinunciato alla follia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avrebbe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guai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e disonore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famiglia. Di fronte </a:t>
            </a:r>
            <a:r>
              <a:rPr sz="1200" dirty="0">
                <a:latin typeface="Times New Roman"/>
                <a:cs typeface="Times New Roman"/>
              </a:rPr>
              <a:t>a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Rut </a:t>
            </a:r>
            <a:r>
              <a:rPr sz="1200" spc="-5" dirty="0">
                <a:latin typeface="Times New Roman"/>
                <a:cs typeface="Times New Roman"/>
              </a:rPr>
              <a:t>si limitò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dire: “Dirò </a:t>
            </a:r>
            <a:r>
              <a:rPr sz="1200" dirty="0">
                <a:latin typeface="Times New Roman"/>
                <a:cs typeface="Times New Roman"/>
              </a:rPr>
              <a:t>a mio fratello che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un uomo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spero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preferirebbe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432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morire 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consentire a </a:t>
            </a:r>
            <a:r>
              <a:rPr sz="1200" spc="-5" dirty="0">
                <a:latin typeface="Times New Roman"/>
                <a:cs typeface="Times New Roman"/>
              </a:rPr>
              <a:t>questi perfidi </a:t>
            </a:r>
            <a:r>
              <a:rPr sz="1200" dirty="0">
                <a:latin typeface="Times New Roman"/>
                <a:cs typeface="Times New Roman"/>
              </a:rPr>
              <a:t>Farisei di </a:t>
            </a:r>
            <a:r>
              <a:rPr sz="1200" spc="-5" dirty="0">
                <a:latin typeface="Times New Roman"/>
                <a:cs typeface="Times New Roman"/>
              </a:rPr>
              <a:t>porre fine alla sua predicazione.” Giuseppe promise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Rut  </a:t>
            </a:r>
            <a:r>
              <a:rPr sz="1200" spc="-5" dirty="0">
                <a:latin typeface="Times New Roman"/>
                <a:cs typeface="Times New Roman"/>
              </a:rPr>
              <a:t>tranquilla mentre gli altri tentavano </a:t>
            </a:r>
            <a:r>
              <a:rPr sz="1200" dirty="0">
                <a:latin typeface="Times New Roman"/>
                <a:cs typeface="Times New Roman"/>
              </a:rPr>
              <a:t>di convincere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(1721.4) 154:6.4 </a:t>
            </a:r>
            <a:r>
              <a:rPr sz="1200" spc="-5" dirty="0">
                <a:latin typeface="Times New Roman"/>
                <a:cs typeface="Times New Roman"/>
              </a:rPr>
              <a:t>Quando arrivarono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-5" dirty="0">
                <a:latin typeface="Times New Roman"/>
                <a:cs typeface="Times New Roman"/>
              </a:rPr>
              <a:t>Zebedeo,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bel mezzo </a:t>
            </a:r>
            <a:r>
              <a:rPr sz="1200" spc="-5" dirty="0">
                <a:latin typeface="Times New Roman"/>
                <a:cs typeface="Times New Roman"/>
              </a:rPr>
              <a:t>del suo saluto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commiato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discepoli. Essi cercarono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zeppa. </a:t>
            </a:r>
            <a:r>
              <a:rPr sz="1200" dirty="0">
                <a:latin typeface="Times New Roman"/>
                <a:cs typeface="Times New Roman"/>
              </a:rPr>
              <a:t>Alla fine </a:t>
            </a:r>
            <a:r>
              <a:rPr sz="1200" spc="-5" dirty="0">
                <a:latin typeface="Times New Roman"/>
                <a:cs typeface="Times New Roman"/>
              </a:rPr>
              <a:t>si misero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portico retrostante </a:t>
            </a:r>
            <a:r>
              <a:rPr sz="1200" dirty="0">
                <a:latin typeface="Times New Roman"/>
                <a:cs typeface="Times New Roman"/>
              </a:rPr>
              <a:t>e fecero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la notizia 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fu sussurrata </a:t>
            </a:r>
            <a:r>
              <a:rPr sz="1200" dirty="0">
                <a:latin typeface="Times New Roman"/>
                <a:cs typeface="Times New Roman"/>
              </a:rPr>
              <a:t>a lui da Simon Pietro, </a:t>
            </a:r>
            <a:r>
              <a:rPr sz="1200" spc="-5" dirty="0">
                <a:latin typeface="Times New Roman"/>
                <a:cs typeface="Times New Roman"/>
              </a:rPr>
              <a:t>che interruppe </a:t>
            </a:r>
            <a:r>
              <a:rPr sz="1200" dirty="0">
                <a:latin typeface="Times New Roman"/>
                <a:cs typeface="Times New Roman"/>
              </a:rPr>
              <a:t>a tal fine il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“Ecco,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tua</a:t>
            </a:r>
            <a:endParaRPr sz="1200">
              <a:latin typeface="Times New Roman"/>
              <a:cs typeface="Times New Roman"/>
            </a:endParaRPr>
          </a:p>
          <a:p>
            <a:pPr marL="76200" marR="13906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 i tuoi fratelli </a:t>
            </a:r>
            <a:r>
              <a:rPr sz="1200" spc="-5" dirty="0">
                <a:latin typeface="Times New Roman"/>
                <a:cs typeface="Times New Roman"/>
              </a:rPr>
              <a:t>sono fuori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molto ansiosi di </a:t>
            </a:r>
            <a:r>
              <a:rPr sz="1200" spc="-5" dirty="0">
                <a:latin typeface="Times New Roman"/>
                <a:cs typeface="Times New Roman"/>
              </a:rPr>
              <a:t>parlare con </a:t>
            </a:r>
            <a:r>
              <a:rPr sz="1200" dirty="0">
                <a:latin typeface="Times New Roman"/>
                <a:cs typeface="Times New Roman"/>
              </a:rPr>
              <a:t>te.” Ora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rendeva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fosse  importante dare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congedo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discorso poteva essere interrotto </a:t>
            </a:r>
            <a:r>
              <a:rPr sz="1200" dirty="0">
                <a:latin typeface="Times New Roman"/>
                <a:cs typeface="Times New Roman"/>
              </a:rPr>
              <a:t>in qualsiasi  </a:t>
            </a:r>
            <a:r>
              <a:rPr sz="1200" spc="-5" dirty="0">
                <a:latin typeface="Times New Roman"/>
                <a:cs typeface="Times New Roman"/>
              </a:rPr>
              <a:t>momento dall’arrivo </a:t>
            </a:r>
            <a:r>
              <a:rPr sz="1200" dirty="0">
                <a:latin typeface="Times New Roman"/>
                <a:cs typeface="Times New Roman"/>
              </a:rPr>
              <a:t>di coloro </a:t>
            </a:r>
            <a:r>
              <a:rPr sz="1200" spc="-5" dirty="0">
                <a:latin typeface="Times New Roman"/>
                <a:cs typeface="Times New Roman"/>
              </a:rPr>
              <a:t>che venivano ad arrestarlo. </a:t>
            </a:r>
            <a:r>
              <a:rPr sz="1200" dirty="0">
                <a:latin typeface="Times New Roman"/>
                <a:cs typeface="Times New Roman"/>
              </a:rPr>
              <a:t>Essa pensava veramente che, dopo una così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apparente separazione 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lei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avevano </a:t>
            </a:r>
            <a:r>
              <a:rPr sz="1200" dirty="0">
                <a:latin typeface="Times New Roman"/>
                <a:cs typeface="Times New Roman"/>
              </a:rPr>
              <a:t>avuto la </a:t>
            </a:r>
            <a:r>
              <a:rPr sz="1200" spc="-5" dirty="0">
                <a:latin typeface="Times New Roman"/>
                <a:cs typeface="Times New Roman"/>
              </a:rPr>
              <a:t>benevolenza </a:t>
            </a:r>
            <a:r>
              <a:rPr sz="1200" dirty="0">
                <a:latin typeface="Times New Roman"/>
                <a:cs typeface="Times New Roman"/>
              </a:rPr>
              <a:t>di venire da lui, </a:t>
            </a:r>
            <a:r>
              <a:rPr sz="1200" spc="-5" dirty="0">
                <a:latin typeface="Times New Roman"/>
                <a:cs typeface="Times New Roman"/>
              </a:rPr>
              <a:t>Gesù avrebbe </a:t>
            </a:r>
            <a:r>
              <a:rPr sz="1200" dirty="0">
                <a:latin typeface="Times New Roman"/>
                <a:cs typeface="Times New Roman"/>
              </a:rPr>
              <a:t>smesso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sarebbe 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appena fosse stato </a:t>
            </a:r>
            <a:r>
              <a:rPr sz="1200" spc="-5" dirty="0">
                <a:latin typeface="Times New Roman"/>
                <a:cs typeface="Times New Roman"/>
              </a:rPr>
              <a:t>avvertito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stavano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aspettando.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89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(1722.1) 154:6.5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casi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terrena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comprendere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occuparsi  degli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suo Padre.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Maria ed </a:t>
            </a:r>
            <a:r>
              <a:rPr sz="1200" dirty="0">
                <a:latin typeface="Times New Roman"/>
                <a:cs typeface="Times New Roman"/>
              </a:rPr>
              <a:t>i suoi fratelli </a:t>
            </a:r>
            <a:r>
              <a:rPr sz="1200" spc="-5" dirty="0">
                <a:latin typeface="Times New Roman"/>
                <a:cs typeface="Times New Roman"/>
              </a:rPr>
              <a:t>rimasero profondamente colpiti quando,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egli si fosse </a:t>
            </a:r>
            <a:r>
              <a:rPr sz="1200" dirty="0">
                <a:latin typeface="Times New Roman"/>
                <a:cs typeface="Times New Roman"/>
              </a:rPr>
              <a:t>fermato di  </a:t>
            </a:r>
            <a:r>
              <a:rPr sz="1200" spc="-5" dirty="0">
                <a:latin typeface="Times New Roman"/>
                <a:cs typeface="Times New Roman"/>
              </a:rPr>
              <a:t>parlare per ricevere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messaggio, </a:t>
            </a:r>
            <a:r>
              <a:rPr sz="1200" dirty="0">
                <a:latin typeface="Times New Roman"/>
                <a:cs typeface="Times New Roman"/>
              </a:rPr>
              <a:t>invece di </a:t>
            </a:r>
            <a:r>
              <a:rPr sz="1200" spc="-5" dirty="0">
                <a:latin typeface="Times New Roman"/>
                <a:cs typeface="Times New Roman"/>
              </a:rPr>
              <a:t>precipitarsi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salutarli,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voce </a:t>
            </a:r>
            <a:r>
              <a:rPr sz="1200" dirty="0">
                <a:latin typeface="Times New Roman"/>
                <a:cs typeface="Times New Roman"/>
              </a:rPr>
              <a:t>musicale </a:t>
            </a:r>
            <a:r>
              <a:rPr sz="1200" spc="-5" dirty="0">
                <a:latin typeface="Times New Roman"/>
                <a:cs typeface="Times New Roman"/>
              </a:rPr>
              <a:t>dire con </a:t>
            </a:r>
            <a:r>
              <a:rPr sz="1200" dirty="0">
                <a:latin typeface="Times New Roman"/>
                <a:cs typeface="Times New Roman"/>
              </a:rPr>
              <a:t>tono più </a:t>
            </a:r>
            <a:r>
              <a:rPr sz="1200" spc="-5" dirty="0">
                <a:latin typeface="Times New Roman"/>
                <a:cs typeface="Times New Roman"/>
              </a:rPr>
              <a:t>alto: “Dite </a:t>
            </a:r>
            <a:r>
              <a:rPr sz="1200" dirty="0">
                <a:latin typeface="Times New Roman"/>
                <a:cs typeface="Times New Roman"/>
              </a:rPr>
              <a:t>a mia 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avere alcun timore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nel mondo non mi </a:t>
            </a:r>
            <a:r>
              <a:rPr sz="1200" spc="-5" dirty="0">
                <a:latin typeface="Times New Roman"/>
                <a:cs typeface="Times New Roman"/>
              </a:rPr>
              <a:t>abbandonerà;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la mia 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subirà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danno. Dite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coraggio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fiducia </a:t>
            </a:r>
            <a:r>
              <a:rPr sz="1200" spc="-5" dirty="0">
                <a:latin typeface="Times New Roman"/>
                <a:cs typeface="Times New Roman"/>
              </a:rPr>
              <a:t>nel 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Ma, </a:t>
            </a:r>
            <a:r>
              <a:rPr sz="1200" dirty="0">
                <a:latin typeface="Times New Roman"/>
                <a:cs typeface="Times New Roman"/>
              </a:rPr>
              <a:t>dopotutto, chi è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mia</a:t>
            </a:r>
            <a:endParaRPr sz="1200">
              <a:latin typeface="Times New Roman"/>
              <a:cs typeface="Times New Roman"/>
            </a:endParaRPr>
          </a:p>
          <a:p>
            <a:pPr marL="76200" marR="152400" algn="just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 sono </a:t>
            </a:r>
            <a:r>
              <a:rPr sz="1200" dirty="0">
                <a:latin typeface="Times New Roman"/>
                <a:cs typeface="Times New Roman"/>
              </a:rPr>
              <a:t>i miei fratelli?” E </a:t>
            </a:r>
            <a:r>
              <a:rPr sz="1200" spc="-5" dirty="0">
                <a:latin typeface="Times New Roman"/>
                <a:cs typeface="Times New Roman"/>
              </a:rPr>
              <a:t>stendendo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verso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discepoli riuniti nella sala,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non ho madre; non ho  </a:t>
            </a:r>
            <a:r>
              <a:rPr sz="1200" spc="-5" dirty="0">
                <a:latin typeface="Times New Roman"/>
                <a:cs typeface="Times New Roman"/>
              </a:rPr>
              <a:t>fratelli. Ecco </a:t>
            </a:r>
            <a:r>
              <a:rPr sz="1200" dirty="0">
                <a:latin typeface="Times New Roman"/>
                <a:cs typeface="Times New Roman"/>
              </a:rPr>
              <a:t>mia madre </a:t>
            </a:r>
            <a:r>
              <a:rPr sz="1200" spc="-5" dirty="0">
                <a:latin typeface="Times New Roman"/>
                <a:cs typeface="Times New Roman"/>
              </a:rPr>
              <a:t>ed ecco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fratelli! Perché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cieli, </a:t>
            </a:r>
            <a:r>
              <a:rPr sz="1200" dirty="0">
                <a:latin typeface="Times New Roman"/>
                <a:cs typeface="Times New Roman"/>
              </a:rPr>
              <a:t>quello è mia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spc="10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mia </a:t>
            </a:r>
            <a:r>
              <a:rPr sz="1200" spc="-5" dirty="0">
                <a:latin typeface="Times New Roman"/>
                <a:cs typeface="Times New Roman"/>
              </a:rPr>
              <a:t>sorella.”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1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(1722.2) 154:6.6 </a:t>
            </a:r>
            <a:r>
              <a:rPr sz="1200" spc="-5" dirty="0">
                <a:latin typeface="Times New Roman"/>
                <a:cs typeface="Times New Roman"/>
              </a:rPr>
              <a:t>Quando Maria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queste parole </a:t>
            </a:r>
            <a:r>
              <a:rPr sz="1200" dirty="0">
                <a:latin typeface="Times New Roman"/>
                <a:cs typeface="Times New Roman"/>
              </a:rPr>
              <a:t>svenne </a:t>
            </a:r>
            <a:r>
              <a:rPr sz="1200" spc="-5" dirty="0">
                <a:latin typeface="Times New Roman"/>
                <a:cs typeface="Times New Roman"/>
              </a:rPr>
              <a:t>nelle braccia </a:t>
            </a:r>
            <a:r>
              <a:rPr sz="1200" dirty="0">
                <a:latin typeface="Times New Roman"/>
                <a:cs typeface="Times New Roman"/>
              </a:rPr>
              <a:t>di Giuda.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portarono nel </a:t>
            </a:r>
            <a:r>
              <a:rPr sz="1200" dirty="0">
                <a:latin typeface="Times New Roman"/>
                <a:cs typeface="Times New Roman"/>
              </a:rPr>
              <a:t>giardino per </a:t>
            </a:r>
            <a:r>
              <a:rPr sz="1200" spc="-5" dirty="0">
                <a:latin typeface="Times New Roman"/>
                <a:cs typeface="Times New Roman"/>
              </a:rPr>
              <a:t>rianimarla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Gesù concludeva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commiato. Egli sarebbe </a:t>
            </a:r>
            <a:r>
              <a:rPr sz="1200" dirty="0">
                <a:latin typeface="Times New Roman"/>
                <a:cs typeface="Times New Roman"/>
              </a:rPr>
              <a:t>andato allora a </a:t>
            </a:r>
            <a:r>
              <a:rPr sz="1200" spc="-5" dirty="0">
                <a:latin typeface="Times New Roman"/>
                <a:cs typeface="Times New Roman"/>
              </a:rPr>
              <a:t>parlare con sua </a:t>
            </a:r>
            <a:r>
              <a:rPr sz="1200" dirty="0">
                <a:latin typeface="Times New Roman"/>
                <a:cs typeface="Times New Roman"/>
              </a:rPr>
              <a:t>madre e i </a:t>
            </a:r>
            <a:r>
              <a:rPr sz="1200" spc="-5" dirty="0">
                <a:latin typeface="Times New Roman"/>
                <a:cs typeface="Times New Roman"/>
              </a:rPr>
              <a:t>suoi fratelli,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arrivò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921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un messaggero da </a:t>
            </a:r>
            <a:r>
              <a:rPr sz="1200" spc="-5" dirty="0">
                <a:latin typeface="Times New Roman"/>
                <a:cs typeface="Times New Roman"/>
              </a:rPr>
              <a:t>Tiberiade </a:t>
            </a:r>
            <a:r>
              <a:rPr sz="1200" dirty="0">
                <a:latin typeface="Times New Roman"/>
                <a:cs typeface="Times New Roman"/>
              </a:rPr>
              <a:t>portando la notizia </a:t>
            </a:r>
            <a:r>
              <a:rPr sz="1200" spc="-5" dirty="0">
                <a:latin typeface="Times New Roman"/>
                <a:cs typeface="Times New Roman"/>
              </a:rPr>
              <a:t>che gli agenti del </a:t>
            </a:r>
            <a:r>
              <a:rPr sz="1200" dirty="0">
                <a:latin typeface="Times New Roman"/>
                <a:cs typeface="Times New Roman"/>
              </a:rPr>
              <a:t>Sinedrio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arrestare Gesù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condurlo </a:t>
            </a:r>
            <a:r>
              <a:rPr sz="1200" dirty="0">
                <a:latin typeface="Times New Roman"/>
                <a:cs typeface="Times New Roman"/>
              </a:rPr>
              <a:t>a Gerusalemme. </a:t>
            </a:r>
            <a:r>
              <a:rPr sz="1200" spc="-5" dirty="0">
                <a:latin typeface="Times New Roman"/>
                <a:cs typeface="Times New Roman"/>
              </a:rPr>
              <a:t>Andrea ricevette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e, interrompendo </a:t>
            </a:r>
            <a:r>
              <a:rPr sz="1200" spc="-5" dirty="0">
                <a:latin typeface="Times New Roman"/>
                <a:cs typeface="Times New Roman"/>
              </a:rPr>
              <a:t>Gesù, glielo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riferì.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(1722.3) 154:6.7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ricordava che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aveva appostato </a:t>
            </a:r>
            <a:r>
              <a:rPr sz="1200" dirty="0">
                <a:latin typeface="Times New Roman"/>
                <a:cs typeface="Times New Roman"/>
              </a:rPr>
              <a:t>due dozzine di </a:t>
            </a:r>
            <a:r>
              <a:rPr sz="1200" spc="-5" dirty="0">
                <a:latin typeface="Times New Roman"/>
                <a:cs typeface="Times New Roman"/>
              </a:rPr>
              <a:t>sentinelle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nessuno 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coglierli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sorpresa;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chiese a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si doveva fare.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stava </a:t>
            </a:r>
            <a:r>
              <a:rPr sz="1200" dirty="0">
                <a:latin typeface="Times New Roman"/>
                <a:cs typeface="Times New Roman"/>
              </a:rPr>
              <a:t>là in silenzio </a:t>
            </a:r>
            <a:r>
              <a:rPr sz="1200" spc="-5" dirty="0">
                <a:latin typeface="Times New Roman"/>
                <a:cs typeface="Times New Roman"/>
              </a:rPr>
              <a:t>mentre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avendo </a:t>
            </a:r>
            <a:r>
              <a:rPr sz="1200" spc="-5" dirty="0">
                <a:latin typeface="Times New Roman"/>
                <a:cs typeface="Times New Roman"/>
              </a:rPr>
              <a:t>sentito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parole: “Io </a:t>
            </a:r>
            <a:r>
              <a:rPr sz="1200" dirty="0">
                <a:latin typeface="Times New Roman"/>
                <a:cs typeface="Times New Roman"/>
              </a:rPr>
              <a:t>non ho madre”,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rimettendo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shock nel giardino. Fu proprio </a:t>
            </a:r>
            <a:r>
              <a:rPr sz="1200" dirty="0">
                <a:latin typeface="Times New Roman"/>
                <a:cs typeface="Times New Roman"/>
              </a:rPr>
              <a:t>in questo momento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76200" algn="just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alzò in </a:t>
            </a:r>
            <a:r>
              <a:rPr sz="1200" spc="-5" dirty="0">
                <a:latin typeface="Times New Roman"/>
                <a:cs typeface="Times New Roman"/>
              </a:rPr>
              <a:t>sala ed esclamò: “Benedetto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ventre che </a:t>
            </a:r>
            <a:r>
              <a:rPr sz="1200" dirty="0">
                <a:latin typeface="Times New Roman"/>
                <a:cs typeface="Times New Roman"/>
              </a:rPr>
              <a:t>ti ha generato e </a:t>
            </a:r>
            <a:r>
              <a:rPr sz="1200" spc="-5" dirty="0">
                <a:latin typeface="Times New Roman"/>
                <a:cs typeface="Times New Roman"/>
              </a:rPr>
              <a:t>benedetti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seni 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nutrito.”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distolse  un istante </a:t>
            </a:r>
            <a:r>
              <a:rPr sz="1200" spc="-5" dirty="0">
                <a:latin typeface="Times New Roman"/>
                <a:cs typeface="Times New Roman"/>
              </a:rPr>
              <a:t>dalla sua conversazione con Andrea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dicendo: “No, sia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benedetto colui che ascolta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obbedire </a:t>
            </a:r>
            <a:r>
              <a:rPr sz="1200" dirty="0">
                <a:latin typeface="Times New Roman"/>
                <a:cs typeface="Times New Roman"/>
              </a:rPr>
              <a:t>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04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(1722.4) 154:6.8 </a:t>
            </a:r>
            <a:r>
              <a:rPr sz="1200" spc="-5" dirty="0">
                <a:latin typeface="Times New Roman"/>
                <a:cs typeface="Times New Roman"/>
              </a:rPr>
              <a:t>Maria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credevano che Gesù </a:t>
            </a:r>
            <a:r>
              <a:rPr sz="1200" dirty="0">
                <a:latin typeface="Times New Roman"/>
                <a:cs typeface="Times New Roman"/>
              </a:rPr>
              <a:t>non li </a:t>
            </a:r>
            <a:r>
              <a:rPr sz="1200" spc="-5" dirty="0">
                <a:latin typeface="Times New Roman"/>
                <a:cs typeface="Times New Roman"/>
              </a:rPr>
              <a:t>comprendesse,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s’interessasse </a:t>
            </a:r>
            <a:r>
              <a:rPr sz="1200" dirty="0">
                <a:latin typeface="Times New Roman"/>
                <a:cs typeface="Times New Roman"/>
              </a:rPr>
              <a:t>più a loro, non rendendosi 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loro a non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Gesù. Gesù </a:t>
            </a:r>
            <a:r>
              <a:rPr sz="1200" dirty="0">
                <a:latin typeface="Times New Roman"/>
                <a:cs typeface="Times New Roman"/>
              </a:rPr>
              <a:t>capiva pienamente </a:t>
            </a:r>
            <a:r>
              <a:rPr sz="1200" spc="-5" dirty="0">
                <a:latin typeface="Times New Roman"/>
                <a:cs typeface="Times New Roman"/>
              </a:rPr>
              <a:t>quanto fosse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rompere con 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passato. Egli sapeva come gli esseri umani si lasciano influenzare </a:t>
            </a:r>
            <a:r>
              <a:rPr sz="1200" dirty="0">
                <a:latin typeface="Times New Roman"/>
                <a:cs typeface="Times New Roman"/>
              </a:rPr>
              <a:t>dall’eloquenza </a:t>
            </a:r>
            <a:r>
              <a:rPr sz="1200" spc="-5" dirty="0">
                <a:latin typeface="Times New Roman"/>
                <a:cs typeface="Times New Roman"/>
              </a:rPr>
              <a:t>dei predicatori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all’appello </a:t>
            </a:r>
            <a:r>
              <a:rPr sz="1200" dirty="0">
                <a:latin typeface="Times New Roman"/>
                <a:cs typeface="Times New Roman"/>
              </a:rPr>
              <a:t>emozionale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la mente </a:t>
            </a:r>
            <a:r>
              <a:rPr sz="1200" spc="-5" dirty="0">
                <a:latin typeface="Times New Roman"/>
                <a:cs typeface="Times New Roman"/>
              </a:rPr>
              <a:t>fa con </a:t>
            </a:r>
            <a:r>
              <a:rPr sz="1200" dirty="0">
                <a:latin typeface="Times New Roman"/>
                <a:cs typeface="Times New Roman"/>
              </a:rPr>
              <a:t>la logica e la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sapeva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persuadere 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i="1" spc="-5" dirty="0">
                <a:latin typeface="Times New Roman"/>
                <a:cs typeface="Times New Roman"/>
              </a:rPr>
              <a:t>sconfessare </a:t>
            </a:r>
            <a:r>
              <a:rPr sz="1200" i="1" dirty="0">
                <a:latin typeface="Times New Roman"/>
                <a:cs typeface="Times New Roman"/>
              </a:rPr>
              <a:t>il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passato.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(1722.5) 154:6.9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eternamente vero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pensa di </a:t>
            </a:r>
            <a:r>
              <a:rPr sz="1200" spc="-5" dirty="0">
                <a:latin typeface="Times New Roman"/>
                <a:cs typeface="Times New Roman"/>
              </a:rPr>
              <a:t>essere incompreso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apprezzato </a:t>
            </a:r>
            <a:r>
              <a:rPr sz="1200" dirty="0">
                <a:latin typeface="Times New Roman"/>
                <a:cs typeface="Times New Roman"/>
              </a:rPr>
              <a:t>ha 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compassionevole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consigliere comprensivo. Egli </a:t>
            </a:r>
            <a:r>
              <a:rPr sz="1200" dirty="0">
                <a:latin typeface="Times New Roman"/>
                <a:cs typeface="Times New Roman"/>
              </a:rPr>
              <a:t>aveva avvertito i suoi </a:t>
            </a:r>
            <a:r>
              <a:rPr sz="1200" spc="-5" dirty="0">
                <a:latin typeface="Times New Roman"/>
                <a:cs typeface="Times New Roman"/>
              </a:rPr>
              <a:t>apostoli che nemici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possono essere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della sua </a:t>
            </a:r>
            <a:r>
              <a:rPr sz="1200" spc="5" dirty="0">
                <a:latin typeface="Times New Roman"/>
                <a:cs typeface="Times New Roman"/>
              </a:rPr>
              <a:t>stessa 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aveva affatto immaginato quanto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questa predizione si sarebbe applicata alla sua stessa </a:t>
            </a:r>
            <a:r>
              <a:rPr sz="1200" dirty="0">
                <a:latin typeface="Times New Roman"/>
                <a:cs typeface="Times New Roman"/>
              </a:rPr>
              <a:t>esperienza.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abbandonò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terrena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l’opera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— furono 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abbandonarono. Più tardi, </a:t>
            </a:r>
            <a:r>
              <a:rPr sz="1200" dirty="0">
                <a:latin typeface="Times New Roman"/>
                <a:cs typeface="Times New Roman"/>
              </a:rPr>
              <a:t>dopo la morte  e la </a:t>
            </a:r>
            <a:r>
              <a:rPr sz="1200" spc="-5" dirty="0">
                <a:latin typeface="Times New Roman"/>
                <a:cs typeface="Times New Roman"/>
              </a:rPr>
              <a:t>risurrezione del </a:t>
            </a:r>
            <a:r>
              <a:rPr sz="1200" dirty="0">
                <a:latin typeface="Times New Roman"/>
                <a:cs typeface="Times New Roman"/>
              </a:rPr>
              <a:t>Maestro, </a:t>
            </a:r>
            <a:r>
              <a:rPr sz="1200" spc="-5" dirty="0">
                <a:latin typeface="Times New Roman"/>
                <a:cs typeface="Times New Roman"/>
              </a:rPr>
              <a:t>quando Giacomo si legò al movimento cristiano primitivo, soffrì immensamente </a:t>
            </a:r>
            <a:r>
              <a:rPr sz="1200" dirty="0">
                <a:latin typeface="Times New Roman"/>
                <a:cs typeface="Times New Roman"/>
              </a:rPr>
              <a:t>di non aver </a:t>
            </a:r>
            <a:r>
              <a:rPr sz="1200" spc="-5" dirty="0">
                <a:latin typeface="Times New Roman"/>
                <a:cs typeface="Times New Roman"/>
              </a:rPr>
              <a:t>goduto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associazione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discepoli.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85824" y="572769"/>
            <a:ext cx="561467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5" dirty="0">
                <a:solidFill>
                  <a:srgbClr val="933634"/>
                </a:solidFill>
                <a:latin typeface="Times New Roman"/>
                <a:cs typeface="Times New Roman"/>
              </a:rPr>
              <a:t>PARTE </a:t>
            </a:r>
            <a:r>
              <a:rPr sz="2200" b="1" spc="-105" dirty="0">
                <a:solidFill>
                  <a:srgbClr val="933634"/>
                </a:solidFill>
                <a:latin typeface="Times New Roman"/>
                <a:cs typeface="Times New Roman"/>
              </a:rPr>
              <a:t>IV.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</a:t>
            </a:r>
            <a:r>
              <a:rPr sz="2200" b="1" spc="-25" dirty="0">
                <a:solidFill>
                  <a:srgbClr val="933634"/>
                </a:solidFill>
                <a:latin typeface="Times New Roman"/>
                <a:cs typeface="Times New Roman"/>
              </a:rPr>
              <a:t>Vita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 Gli Insegnamenti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di</a:t>
            </a:r>
            <a:r>
              <a:rPr sz="2200" b="1" spc="16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Gesù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85824" y="1087882"/>
            <a:ext cx="4326255" cy="3409950"/>
          </a:xfrm>
          <a:prstGeom prst="rect">
            <a:avLst/>
          </a:prstGeom>
        </p:spPr>
        <p:txBody>
          <a:bodyPr vert="horz" wrap="square" lIns="0" tIns="1193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40"/>
              </a:spcBef>
            </a:pPr>
            <a:r>
              <a:rPr sz="1200" b="1" spc="-5" dirty="0">
                <a:latin typeface="Times New Roman"/>
                <a:cs typeface="Times New Roman"/>
              </a:rPr>
              <a:t>Fascicolo </a:t>
            </a:r>
            <a:r>
              <a:rPr sz="1200" b="1" dirty="0">
                <a:latin typeface="Times New Roman"/>
                <a:cs typeface="Times New Roman"/>
              </a:rPr>
              <a:t>. </a:t>
            </a:r>
            <a:r>
              <a:rPr sz="1200" b="1" spc="-5" dirty="0">
                <a:latin typeface="Times New Roman"/>
                <a:cs typeface="Times New Roman"/>
              </a:rPr>
              <a:t>I </a:t>
            </a:r>
            <a:r>
              <a:rPr sz="1200" b="1" dirty="0">
                <a:latin typeface="Times New Roman"/>
                <a:cs typeface="Times New Roman"/>
              </a:rPr>
              <a:t>Titoli </a:t>
            </a:r>
            <a:r>
              <a:rPr sz="1200" b="1" spc="-5" dirty="0">
                <a:latin typeface="Times New Roman"/>
                <a:cs typeface="Times New Roman"/>
              </a:rPr>
              <a:t>dei Fascicoli </a:t>
            </a:r>
            <a:r>
              <a:rPr sz="1200" b="1" dirty="0">
                <a:latin typeface="Times New Roman"/>
                <a:cs typeface="Times New Roman"/>
              </a:rPr>
              <a:t>.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Autore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spcBef>
                <a:spcPts val="840"/>
              </a:spcBef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</a:t>
            </a:r>
            <a:r>
              <a:rPr sz="1200" dirty="0">
                <a:latin typeface="Times New Roman"/>
                <a:cs typeface="Times New Roman"/>
              </a:rPr>
              <a:t>Urantia . Mantutia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L’epoca del </a:t>
            </a:r>
            <a:r>
              <a:rPr sz="1200" dirty="0">
                <a:latin typeface="Times New Roman"/>
                <a:cs typeface="Times New Roman"/>
              </a:rPr>
              <a:t>conferimento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e l’infanzia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infanzia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tarda infanzia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5" dirty="0">
                <a:latin typeface="Times New Roman"/>
                <a:cs typeface="Times New Roman"/>
              </a:rPr>
              <a:t> 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2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anni cruciali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2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dell’adolescenza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parte </a:t>
            </a:r>
            <a:r>
              <a:rPr sz="1200" spc="-5" dirty="0">
                <a:latin typeface="Times New Roman"/>
                <a:cs typeface="Times New Roman"/>
              </a:rPr>
              <a:t>dell’età virile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. Commissione di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successiva vita adulta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viaggio per Roma . Commissione di</a:t>
            </a:r>
            <a:r>
              <a:rPr sz="1200" spc="-5" dirty="0">
                <a:latin typeface="Times New Roman"/>
                <a:cs typeface="Times New Roman"/>
              </a:rPr>
              <a:t> 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mondo . Commissione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Roma . Commissione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Roma . Commissione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2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anni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2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buAutoNum type="arabicPeriod" startAt="12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battesimo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quaranta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943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30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avrebbe fatto </a:t>
            </a:r>
            <a:r>
              <a:rPr sz="1200" dirty="0">
                <a:latin typeface="Times New Roman"/>
                <a:cs typeface="Times New Roman"/>
              </a:rPr>
              <a:t>Antipa in </a:t>
            </a:r>
            <a:r>
              <a:rPr sz="1200" spc="-5" dirty="0">
                <a:latin typeface="Times New Roman"/>
                <a:cs typeface="Times New Roman"/>
              </a:rPr>
              <a:t>Galilea. A prescindere </a:t>
            </a:r>
            <a:r>
              <a:rPr sz="1200" dirty="0">
                <a:latin typeface="Times New Roman"/>
                <a:cs typeface="Times New Roman"/>
              </a:rPr>
              <a:t>da tutte </a:t>
            </a:r>
            <a:r>
              <a:rPr sz="1200" spc="-5" dirty="0">
                <a:latin typeface="Times New Roman"/>
                <a:cs typeface="Times New Roman"/>
              </a:rPr>
              <a:t>queste ragioni, </a:t>
            </a:r>
            <a:r>
              <a:rPr sz="1200" dirty="0">
                <a:latin typeface="Times New Roman"/>
                <a:cs typeface="Times New Roman"/>
              </a:rPr>
              <a:t>Giuseppe </a:t>
            </a:r>
            <a:r>
              <a:rPr sz="1200" spc="-5" dirty="0">
                <a:latin typeface="Times New Roman"/>
                <a:cs typeface="Times New Roman"/>
              </a:rPr>
              <a:t>espresse apertamente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preferenza per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Galilea come luogo migliore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crescere ed educare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vollero </a:t>
            </a:r>
            <a:r>
              <a:rPr sz="1200" dirty="0">
                <a:latin typeface="Times New Roman"/>
                <a:cs typeface="Times New Roman"/>
              </a:rPr>
              <a:t>tre settimane per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obiezioni di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6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(1356.3) 123:0.6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ottobre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aveva convinto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loro amici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meglio per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Nazaret. Di  conseguenza, </a:t>
            </a:r>
            <a:r>
              <a:rPr sz="1200" dirty="0">
                <a:latin typeface="Times New Roman"/>
                <a:cs typeface="Times New Roman"/>
              </a:rPr>
              <a:t>all’inizio di ottobre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a.C. essi </a:t>
            </a:r>
            <a:r>
              <a:rPr sz="1200" dirty="0">
                <a:latin typeface="Times New Roman"/>
                <a:cs typeface="Times New Roman"/>
              </a:rPr>
              <a:t>lasciarono </a:t>
            </a:r>
            <a:r>
              <a:rPr sz="1200" spc="-5" dirty="0">
                <a:latin typeface="Times New Roman"/>
                <a:cs typeface="Times New Roman"/>
              </a:rPr>
              <a:t>Betlemme per Nazaret seguendo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Lidda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Scitopoli. 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di buon’ora una domenica </a:t>
            </a:r>
            <a:r>
              <a:rPr sz="1200" spc="-5" dirty="0">
                <a:latin typeface="Times New Roman"/>
                <a:cs typeface="Times New Roman"/>
              </a:rPr>
              <a:t>mattina; Maria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montati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soma </a:t>
            </a:r>
            <a:r>
              <a:rPr sz="1200" dirty="0">
                <a:latin typeface="Times New Roman"/>
                <a:cs typeface="Times New Roman"/>
              </a:rPr>
              <a:t>appena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acquistato,</a:t>
            </a: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mentre Giuseppe </a:t>
            </a:r>
            <a:r>
              <a:rPr sz="1200" dirty="0">
                <a:latin typeface="Times New Roman"/>
                <a:cs typeface="Times New Roman"/>
              </a:rPr>
              <a:t>e cinque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accompagnavano </a:t>
            </a:r>
            <a:r>
              <a:rPr sz="1200" dirty="0">
                <a:latin typeface="Times New Roman"/>
                <a:cs typeface="Times New Roman"/>
              </a:rPr>
              <a:t>a piedi; i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di Giuseppe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permesso loro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da  soli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Nazaret. Essi avevano </a:t>
            </a:r>
            <a:r>
              <a:rPr sz="1200" dirty="0">
                <a:latin typeface="Times New Roman"/>
                <a:cs typeface="Times New Roman"/>
              </a:rPr>
              <a:t>paura di andare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passando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valle </a:t>
            </a:r>
            <a:r>
              <a:rPr sz="1200" spc="-5" dirty="0">
                <a:latin typeface="Times New Roman"/>
                <a:cs typeface="Times New Roman"/>
              </a:rPr>
              <a:t>del Giordano, </a:t>
            </a:r>
            <a:r>
              <a:rPr sz="1200" dirty="0">
                <a:latin typeface="Times New Roman"/>
                <a:cs typeface="Times New Roman"/>
              </a:rPr>
              <a:t>e 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strade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dell’ovest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sicure per </a:t>
            </a:r>
            <a:r>
              <a:rPr sz="1200" dirty="0">
                <a:latin typeface="Times New Roman"/>
                <a:cs typeface="Times New Roman"/>
              </a:rPr>
              <a:t>due viaggiatori soli con un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tenera </a:t>
            </a:r>
            <a:r>
              <a:rPr sz="1200" dirty="0">
                <a:latin typeface="Times New Roman"/>
                <a:cs typeface="Times New Roman"/>
              </a:rPr>
              <a:t>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ritorno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Nazaret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(1356.4) 123:1.1 </a:t>
            </a:r>
            <a:r>
              <a:rPr sz="1200" spc="-5" dirty="0">
                <a:latin typeface="Times New Roman"/>
                <a:cs typeface="Times New Roman"/>
              </a:rPr>
              <a:t>Al quarto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giunse </a:t>
            </a:r>
            <a:r>
              <a:rPr sz="1200" dirty="0">
                <a:latin typeface="Times New Roman"/>
                <a:cs typeface="Times New Roman"/>
              </a:rPr>
              <a:t>senza inconvenienti a </a:t>
            </a:r>
            <a:r>
              <a:rPr sz="1200" spc="-5" dirty="0">
                <a:latin typeface="Times New Roman"/>
                <a:cs typeface="Times New Roman"/>
              </a:rPr>
              <a:t>destinazione. Essi arrivarono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preavviso nella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occupata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tre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fratelli </a:t>
            </a:r>
            <a:r>
              <a:rPr sz="1200" spc="-5" dirty="0">
                <a:latin typeface="Times New Roman"/>
                <a:cs typeface="Times New Roman"/>
              </a:rPr>
              <a:t>sposati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fu sorpreso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vederli. Essi avevano </a:t>
            </a:r>
            <a:r>
              <a:rPr sz="1200" dirty="0">
                <a:latin typeface="Times New Roman"/>
                <a:cs typeface="Times New Roman"/>
              </a:rPr>
              <a:t>condotto i </a:t>
            </a:r>
            <a:r>
              <a:rPr sz="1200" spc="-5" dirty="0">
                <a:latin typeface="Times New Roman"/>
                <a:cs typeface="Times New Roman"/>
              </a:rPr>
              <a:t>loro affari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così riservato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Giuseppe che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sapevano  </a:t>
            </a:r>
            <a:r>
              <a:rPr sz="1200" spc="-5" dirty="0">
                <a:latin typeface="Times New Roman"/>
                <a:cs typeface="Times New Roman"/>
              </a:rPr>
              <a:t>nemmeno che avevano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Alessandria.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condusse </a:t>
            </a:r>
            <a:r>
              <a:rPr sz="1200" dirty="0">
                <a:latin typeface="Times New Roman"/>
                <a:cs typeface="Times New Roman"/>
              </a:rPr>
              <a:t>via la sua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dalla 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si sistemò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piccola famiglia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godere della </a:t>
            </a:r>
            <a:r>
              <a:rPr sz="1200" dirty="0">
                <a:latin typeface="Times New Roman"/>
                <a:cs typeface="Times New Roman"/>
              </a:rPr>
              <a:t>vita nella propria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settimana Giuseppe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lavoro come </a:t>
            </a:r>
            <a:r>
              <a:rPr sz="1200" dirty="0">
                <a:latin typeface="Times New Roman"/>
                <a:cs typeface="Times New Roman"/>
              </a:rPr>
              <a:t>carpentiere </a:t>
            </a:r>
            <a:r>
              <a:rPr sz="1200" spc="-5" dirty="0">
                <a:latin typeface="Times New Roman"/>
                <a:cs typeface="Times New Roman"/>
              </a:rPr>
              <a:t>ed essi furono </a:t>
            </a:r>
            <a:r>
              <a:rPr sz="1200" dirty="0">
                <a:latin typeface="Times New Roman"/>
                <a:cs typeface="Times New Roman"/>
              </a:rPr>
              <a:t>estremamente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felici.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8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(1356.5) 123:1.2 </a:t>
            </a:r>
            <a:r>
              <a:rPr sz="1200" spc="-5" dirty="0">
                <a:latin typeface="Times New Roman"/>
                <a:cs typeface="Times New Roman"/>
              </a:rPr>
              <a:t>Gesù aveva circa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due mesi al momento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ritorno a </a:t>
            </a:r>
            <a:r>
              <a:rPr sz="1200" spc="-5" dirty="0">
                <a:latin typeface="Times New Roman"/>
                <a:cs typeface="Times New Roman"/>
              </a:rPr>
              <a:t>Nazaret. Egli </a:t>
            </a:r>
            <a:r>
              <a:rPr sz="1200" dirty="0">
                <a:latin typeface="Times New Roman"/>
                <a:cs typeface="Times New Roman"/>
              </a:rPr>
              <a:t>aveva sopportato </a:t>
            </a:r>
            <a:r>
              <a:rPr sz="1200" spc="-5" dirty="0">
                <a:latin typeface="Times New Roman"/>
                <a:cs typeface="Times New Roman"/>
              </a:rPr>
              <a:t>benissimo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 viaggi, si </a:t>
            </a:r>
            <a:r>
              <a:rPr sz="1200" dirty="0">
                <a:latin typeface="Times New Roman"/>
                <a:cs typeface="Times New Roman"/>
              </a:rPr>
              <a:t>trovava in </a:t>
            </a:r>
            <a:r>
              <a:rPr sz="1200" spc="-5" dirty="0">
                <a:latin typeface="Times New Roman"/>
                <a:cs typeface="Times New Roman"/>
              </a:rPr>
              <a:t>eccellente salute </a:t>
            </a:r>
            <a:r>
              <a:rPr sz="1200" dirty="0">
                <a:latin typeface="Times New Roman"/>
                <a:cs typeface="Times New Roman"/>
              </a:rPr>
              <a:t>e provava una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infantile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esuberante </a:t>
            </a:r>
            <a:r>
              <a:rPr sz="1200" spc="-5" dirty="0">
                <a:latin typeface="Times New Roman"/>
                <a:cs typeface="Times New Roman"/>
              </a:rPr>
              <a:t>ad avere dei locali per </a:t>
            </a:r>
            <a:r>
              <a:rPr sz="1200" dirty="0">
                <a:latin typeface="Times New Roman"/>
                <a:cs typeface="Times New Roman"/>
              </a:rPr>
              <a:t>lui dove </a:t>
            </a:r>
            <a:r>
              <a:rPr sz="1200" spc="-5" dirty="0">
                <a:latin typeface="Times New Roman"/>
                <a:cs typeface="Times New Roman"/>
              </a:rPr>
              <a:t>giocare  liberamente ed essere felice. Ma gli mancava </a:t>
            </a:r>
            <a:r>
              <a:rPr sz="1200" dirty="0">
                <a:latin typeface="Times New Roman"/>
                <a:cs typeface="Times New Roman"/>
              </a:rPr>
              <a:t>molto la </a:t>
            </a:r>
            <a:r>
              <a:rPr sz="1200" spc="-5" dirty="0">
                <a:latin typeface="Times New Roman"/>
                <a:cs typeface="Times New Roman"/>
              </a:rPr>
              <a:t>compagnia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Alessandria.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(1723.1) 154:6.10 </a:t>
            </a:r>
            <a:r>
              <a:rPr sz="1200" spc="-5" dirty="0">
                <a:latin typeface="Times New Roman"/>
                <a:cs typeface="Times New Roman"/>
              </a:rPr>
              <a:t>Passando per questi avvenimenti, Gesù 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guidato dalla conoscenza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della sua mente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Egli  desiderava sottostare all’esperienza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associati </a:t>
            </a:r>
            <a:r>
              <a:rPr sz="1200" dirty="0">
                <a:latin typeface="Times New Roman"/>
                <a:cs typeface="Times New Roman"/>
              </a:rPr>
              <a:t>come un uomo comune. </a:t>
            </a:r>
            <a:r>
              <a:rPr sz="1200" spc="-5" dirty="0">
                <a:latin typeface="Times New Roman"/>
                <a:cs typeface="Times New Roman"/>
              </a:rPr>
              <a:t>Ed era </a:t>
            </a:r>
            <a:r>
              <a:rPr sz="1200" dirty="0">
                <a:latin typeface="Times New Roman"/>
                <a:cs typeface="Times New Roman"/>
              </a:rPr>
              <a:t>nella mente umana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l’intenzione di 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partire. Egli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nel mezzo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discorso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trasformare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affare </a:t>
            </a:r>
            <a:r>
              <a:rPr sz="1200" spc="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primo incontro </a:t>
            </a:r>
            <a:r>
              <a:rPr sz="1200" dirty="0">
                <a:latin typeface="Times New Roman"/>
                <a:cs typeface="Times New Roman"/>
              </a:rPr>
              <a:t>dopo una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separazione. Egli </a:t>
            </a:r>
            <a:r>
              <a:rPr sz="1200" dirty="0">
                <a:latin typeface="Times New Roman"/>
                <a:cs typeface="Times New Roman"/>
              </a:rPr>
              <a:t>aveva intenzione di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discorso di </a:t>
            </a:r>
            <a:r>
              <a:rPr sz="1200" spc="-5" dirty="0">
                <a:latin typeface="Times New Roman"/>
                <a:cs typeface="Times New Roman"/>
              </a:rPr>
              <a:t>saluto </a:t>
            </a:r>
            <a:r>
              <a:rPr sz="1200" dirty="0">
                <a:latin typeface="Times New Roman"/>
                <a:cs typeface="Times New Roman"/>
              </a:rPr>
              <a:t>e poi di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a  loro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piano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contrastato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cospirazione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eventi che seguirono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nell’immediato.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7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(1723.2) 154:6.11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fuga fu accresciuta dall’arrivo </a:t>
            </a:r>
            <a:r>
              <a:rPr sz="1200" dirty="0">
                <a:latin typeface="Times New Roman"/>
                <a:cs typeface="Times New Roman"/>
              </a:rPr>
              <a:t>di un gruppo di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all’ingresso posteriore della 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L’agitazione prodotta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temere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nuovi </a:t>
            </a:r>
            <a:r>
              <a:rPr sz="1200" spc="-5" dirty="0">
                <a:latin typeface="Times New Roman"/>
                <a:cs typeface="Times New Roman"/>
              </a:rPr>
              <a:t>arrivati potessero essere </a:t>
            </a:r>
            <a:r>
              <a:rPr sz="1200" spc="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venuti  a </a:t>
            </a:r>
            <a:r>
              <a:rPr sz="1200" spc="-5" dirty="0">
                <a:latin typeface="Times New Roman"/>
                <a:cs typeface="Times New Roman"/>
              </a:rPr>
              <a:t>catturarli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timore di un </a:t>
            </a:r>
            <a:r>
              <a:rPr sz="1200" spc="-5" dirty="0">
                <a:latin typeface="Times New Roman"/>
                <a:cs typeface="Times New Roman"/>
              </a:rPr>
              <a:t>arresto </a:t>
            </a:r>
            <a:r>
              <a:rPr sz="1200" dirty="0">
                <a:latin typeface="Times New Roman"/>
                <a:cs typeface="Times New Roman"/>
              </a:rPr>
              <a:t>immediato, </a:t>
            </a:r>
            <a:r>
              <a:rPr sz="1200" spc="-5" dirty="0">
                <a:latin typeface="Times New Roman"/>
                <a:cs typeface="Times New Roman"/>
              </a:rPr>
              <a:t>essi si precipitarono dall’ingresso anteriore verso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battello in </a:t>
            </a:r>
            <a:r>
              <a:rPr sz="1200" spc="-5" dirty="0">
                <a:latin typeface="Times New Roman"/>
                <a:cs typeface="Times New Roman"/>
              </a:rPr>
              <a:t>attesa. </a:t>
            </a:r>
            <a:r>
              <a:rPr sz="1200" dirty="0">
                <a:latin typeface="Times New Roman"/>
                <a:cs typeface="Times New Roman"/>
              </a:rPr>
              <a:t>E tutto ciò 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vide 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che aspettava sotto il </a:t>
            </a:r>
            <a:r>
              <a:rPr sz="1200" spc="-5" dirty="0">
                <a:latin typeface="Times New Roman"/>
                <a:cs typeface="Times New Roman"/>
              </a:rPr>
              <a:t>portico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retrostante.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7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(1723.3) 154:6.12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 Davide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salendo </a:t>
            </a:r>
            <a:r>
              <a:rPr sz="1200" spc="-5" dirty="0">
                <a:latin typeface="Times New Roman"/>
                <a:cs typeface="Times New Roman"/>
              </a:rPr>
              <a:t>sul battello nella fuga precipitosa: </a:t>
            </a:r>
            <a:r>
              <a:rPr sz="1200" dirty="0">
                <a:latin typeface="Times New Roman"/>
                <a:cs typeface="Times New Roman"/>
              </a:rPr>
              <a:t>“Dì a mia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apprezzo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venuta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avevo intenzione di </a:t>
            </a:r>
            <a:r>
              <a:rPr sz="1200" spc="-5" dirty="0">
                <a:latin typeface="Times New Roman"/>
                <a:cs typeface="Times New Roman"/>
              </a:rPr>
              <a:t>vederli. Raccomanda </a:t>
            </a:r>
            <a:r>
              <a:rPr sz="1200" dirty="0">
                <a:latin typeface="Times New Roman"/>
                <a:cs typeface="Times New Roman"/>
              </a:rPr>
              <a:t>loro di non </a:t>
            </a:r>
            <a:r>
              <a:rPr sz="1200" spc="-5" dirty="0">
                <a:latin typeface="Times New Roman"/>
                <a:cs typeface="Times New Roman"/>
              </a:rPr>
              <a:t>sentirsi offesi </a:t>
            </a:r>
            <a:r>
              <a:rPr sz="1200" dirty="0">
                <a:latin typeface="Times New Roman"/>
                <a:cs typeface="Times New Roman"/>
              </a:rPr>
              <a:t>da me, ma piuttosto di cercare la  </a:t>
            </a:r>
            <a:r>
              <a:rPr sz="1200" spc="-5" dirty="0">
                <a:latin typeface="Times New Roman"/>
                <a:cs typeface="Times New Roman"/>
              </a:rPr>
              <a:t>conoscenza della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grazia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quella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fuga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precipitosa</a:t>
            </a:r>
            <a:endParaRPr sz="1600">
              <a:latin typeface="Times New Roman"/>
              <a:cs typeface="Times New Roman"/>
            </a:endParaRPr>
          </a:p>
          <a:p>
            <a:pPr marL="76200" marR="8572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(1723.4) 154:7.1 </a:t>
            </a:r>
            <a:r>
              <a:rPr sz="1200" spc="-5" dirty="0">
                <a:latin typeface="Times New Roman"/>
                <a:cs typeface="Times New Roman"/>
              </a:rPr>
              <a:t>Avvenne così,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domenica </a:t>
            </a:r>
            <a:r>
              <a:rPr sz="1200" dirty="0">
                <a:latin typeface="Times New Roman"/>
                <a:cs typeface="Times New Roman"/>
              </a:rPr>
              <a:t>mattina, il ventidue </a:t>
            </a:r>
            <a:r>
              <a:rPr sz="1200" spc="-5" dirty="0">
                <a:latin typeface="Times New Roman"/>
                <a:cs typeface="Times New Roman"/>
              </a:rPr>
              <a:t>maggio dell’anno </a:t>
            </a:r>
            <a:r>
              <a:rPr sz="1200" dirty="0">
                <a:latin typeface="Times New Roman"/>
                <a:cs typeface="Times New Roman"/>
              </a:rPr>
              <a:t>29 d.C., </a:t>
            </a:r>
            <a:r>
              <a:rPr sz="1200" spc="-5" dirty="0">
                <a:latin typeface="Times New Roman"/>
                <a:cs typeface="Times New Roman"/>
              </a:rPr>
              <a:t>che Gesù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dodici apostoli </a:t>
            </a:r>
            <a:r>
              <a:rPr sz="1200" dirty="0">
                <a:latin typeface="Times New Roman"/>
                <a:cs typeface="Times New Roman"/>
              </a:rPr>
              <a:t>e i  dodici </a:t>
            </a:r>
            <a:r>
              <a:rPr sz="1200" spc="-5" dirty="0">
                <a:latin typeface="Times New Roman"/>
                <a:cs typeface="Times New Roman"/>
              </a:rPr>
              <a:t>evangelisti si </a:t>
            </a:r>
            <a:r>
              <a:rPr sz="1200" dirty="0">
                <a:latin typeface="Times New Roman"/>
                <a:cs typeface="Times New Roman"/>
              </a:rPr>
              <a:t>dette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fuga </a:t>
            </a:r>
            <a:r>
              <a:rPr sz="1200" spc="-5" dirty="0">
                <a:latin typeface="Times New Roman"/>
                <a:cs typeface="Times New Roman"/>
              </a:rPr>
              <a:t>precipitosa dagli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Betsaida con </a:t>
            </a:r>
            <a:r>
              <a:rPr sz="1200" dirty="0">
                <a:latin typeface="Times New Roman"/>
                <a:cs typeface="Times New Roman"/>
              </a:rPr>
              <a:t>il mandato di  </a:t>
            </a:r>
            <a:r>
              <a:rPr sz="1200" spc="-5" dirty="0">
                <a:latin typeface="Times New Roman"/>
                <a:cs typeface="Times New Roman"/>
              </a:rPr>
              <a:t>Erode Antipa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arrestarlo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condurlo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essere giudicato sotto l’accusa di </a:t>
            </a:r>
            <a:r>
              <a:rPr sz="1200" dirty="0">
                <a:latin typeface="Times New Roman"/>
                <a:cs typeface="Times New Roman"/>
              </a:rPr>
              <a:t>bestemmia e di altre violazioni </a:t>
            </a:r>
            <a:r>
              <a:rPr sz="1200" spc="-5" dirty="0">
                <a:latin typeface="Times New Roman"/>
                <a:cs typeface="Times New Roman"/>
              </a:rPr>
              <a:t>delle  leggi </a:t>
            </a:r>
            <a:r>
              <a:rPr sz="1200" dirty="0">
                <a:latin typeface="Times New Roman"/>
                <a:cs typeface="Times New Roman"/>
              </a:rPr>
              <a:t>sacre degli </a:t>
            </a:r>
            <a:r>
              <a:rPr sz="1200" spc="-5" dirty="0">
                <a:latin typeface="Times New Roman"/>
                <a:cs typeface="Times New Roman"/>
              </a:rPr>
              <a:t>Ebrei.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le otto e mezzo di questa </a:t>
            </a:r>
            <a:r>
              <a:rPr sz="1200" spc="-5" dirty="0">
                <a:latin typeface="Times New Roman"/>
                <a:cs typeface="Times New Roman"/>
              </a:rPr>
              <a:t>bellissima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quando questo </a:t>
            </a:r>
            <a:r>
              <a:rPr sz="1200" dirty="0">
                <a:latin typeface="Times New Roman"/>
                <a:cs typeface="Times New Roman"/>
              </a:rPr>
              <a:t>gruppo di venticinque persone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5" dirty="0">
                <a:latin typeface="Times New Roman"/>
                <a:cs typeface="Times New Roman"/>
              </a:rPr>
              <a:t>ai remi </a:t>
            </a:r>
            <a:r>
              <a:rPr sz="1200" dirty="0">
                <a:latin typeface="Times New Roman"/>
                <a:cs typeface="Times New Roman"/>
              </a:rPr>
              <a:t>e puntò verso la </a:t>
            </a:r>
            <a:r>
              <a:rPr sz="1200" spc="-5" dirty="0">
                <a:latin typeface="Times New Roman"/>
                <a:cs typeface="Times New Roman"/>
              </a:rPr>
              <a:t>riva orientale del </a:t>
            </a:r>
            <a:r>
              <a:rPr sz="1200" dirty="0">
                <a:latin typeface="Times New Roman"/>
                <a:cs typeface="Times New Roman"/>
              </a:rPr>
              <a:t>Mare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034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(1723.5) 154:7.2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dirty="0">
                <a:latin typeface="Times New Roman"/>
                <a:cs typeface="Times New Roman"/>
              </a:rPr>
              <a:t>il battello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un altro </a:t>
            </a:r>
            <a:r>
              <a:rPr sz="1200" spc="-5" dirty="0">
                <a:latin typeface="Times New Roman"/>
                <a:cs typeface="Times New Roman"/>
              </a:rPr>
              <a:t>natante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piccolo, contenente sei 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che avevano l’ordine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Gesù ed </a:t>
            </a:r>
            <a:r>
              <a:rPr sz="1200" dirty="0">
                <a:latin typeface="Times New Roman"/>
                <a:cs typeface="Times New Roman"/>
              </a:rPr>
              <a:t>i suoi associati e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in modo che le </a:t>
            </a:r>
            <a:r>
              <a:rPr sz="1200" spc="-5" dirty="0">
                <a:latin typeface="Times New Roman"/>
                <a:cs typeface="Times New Roman"/>
              </a:rPr>
              <a:t>informazioni sui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spostamenti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sicurezza  </a:t>
            </a:r>
            <a:r>
              <a:rPr sz="1200" spc="-5" dirty="0">
                <a:latin typeface="Times New Roman"/>
                <a:cs typeface="Times New Roman"/>
              </a:rPr>
              <a:t>fossero regolarmente </a:t>
            </a:r>
            <a:r>
              <a:rPr sz="1200" dirty="0">
                <a:latin typeface="Times New Roman"/>
                <a:cs typeface="Times New Roman"/>
              </a:rPr>
              <a:t>trasmesse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Betsaida, che </a:t>
            </a:r>
            <a:r>
              <a:rPr sz="1200" dirty="0">
                <a:latin typeface="Times New Roman"/>
                <a:cs typeface="Times New Roman"/>
              </a:rPr>
              <a:t>era servita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per l’opera  </a:t>
            </a:r>
            <a:r>
              <a:rPr sz="1200" spc="-5" dirty="0">
                <a:latin typeface="Times New Roman"/>
                <a:cs typeface="Times New Roman"/>
              </a:rPr>
              <a:t>del regno. Ma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abitato mai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nella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Zebedeo. D’ora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avanti, </a:t>
            </a:r>
            <a:r>
              <a:rPr sz="1200" dirty="0">
                <a:latin typeface="Times New Roman"/>
                <a:cs typeface="Times New Roman"/>
              </a:rPr>
              <a:t>e per tutto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terrena, il  </a:t>
            </a:r>
            <a:r>
              <a:rPr sz="1200" spc="-5" dirty="0">
                <a:latin typeface="Times New Roman"/>
                <a:cs typeface="Times New Roman"/>
              </a:rPr>
              <a:t>Maestro veramente “non ebbe </a:t>
            </a:r>
            <a:r>
              <a:rPr sz="1200" dirty="0">
                <a:latin typeface="Times New Roman"/>
                <a:cs typeface="Times New Roman"/>
              </a:rPr>
              <a:t>dove posare la sua </a:t>
            </a:r>
            <a:r>
              <a:rPr sz="1200" spc="-5" dirty="0">
                <a:latin typeface="Times New Roman"/>
                <a:cs typeface="Times New Roman"/>
              </a:rPr>
              <a:t>testa”. </a:t>
            </a:r>
            <a:r>
              <a:rPr sz="1200" dirty="0">
                <a:latin typeface="Times New Roman"/>
                <a:cs typeface="Times New Roman"/>
              </a:rPr>
              <a:t>E non ebbe nemmeno più una </a:t>
            </a:r>
            <a:r>
              <a:rPr sz="1200" spc="-5" dirty="0">
                <a:latin typeface="Times New Roman"/>
                <a:cs typeface="Times New Roman"/>
              </a:rPr>
              <a:t>parvenza </a:t>
            </a:r>
            <a:r>
              <a:rPr sz="1200" dirty="0">
                <a:latin typeface="Times New Roman"/>
                <a:cs typeface="Times New Roman"/>
              </a:rPr>
              <a:t>di dimora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(1723.6) 154:7.3 </a:t>
            </a:r>
            <a:r>
              <a:rPr sz="1200" spc="-5" dirty="0">
                <a:latin typeface="Times New Roman"/>
                <a:cs typeface="Times New Roman"/>
              </a:rPr>
              <a:t>Essi accostarono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villaggio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Keresa, affidarono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battello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degli 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peregrinazioni 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movimentato ultimo </a:t>
            </a:r>
            <a:r>
              <a:rPr sz="1200" dirty="0">
                <a:latin typeface="Times New Roman"/>
                <a:cs typeface="Times New Roman"/>
              </a:rPr>
              <a:t>anno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Rimasero per </a:t>
            </a:r>
            <a:r>
              <a:rPr sz="1200" dirty="0">
                <a:latin typeface="Times New Roman"/>
                <a:cs typeface="Times New Roman"/>
              </a:rPr>
              <a:t>qualche tempo nei domini di </a:t>
            </a:r>
            <a:r>
              <a:rPr sz="1200" spc="-5" dirty="0">
                <a:latin typeface="Times New Roman"/>
                <a:cs typeface="Times New Roman"/>
              </a:rPr>
              <a:t>Filippo, andando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Keresa </a:t>
            </a:r>
            <a:r>
              <a:rPr sz="1200" dirty="0">
                <a:latin typeface="Times New Roman"/>
                <a:cs typeface="Times New Roman"/>
              </a:rPr>
              <a:t>a Cesarea di Filippo, e di là </a:t>
            </a:r>
            <a:r>
              <a:rPr sz="1200" spc="-5" dirty="0">
                <a:latin typeface="Times New Roman"/>
                <a:cs typeface="Times New Roman"/>
              </a:rPr>
              <a:t>proseguirono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costa della Fenicia.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19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(1723.7) 154:7.4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si </a:t>
            </a:r>
            <a:r>
              <a:rPr sz="1200" dirty="0">
                <a:latin typeface="Times New Roman"/>
                <a:cs typeface="Times New Roman"/>
              </a:rPr>
              <a:t>attardò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la casa 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guardare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battelli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rotta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riva </a:t>
            </a:r>
            <a:r>
              <a:rPr sz="1200" dirty="0">
                <a:latin typeface="Times New Roman"/>
                <a:cs typeface="Times New Roman"/>
              </a:rPr>
              <a:t>orientale; ed  </a:t>
            </a:r>
            <a:r>
              <a:rPr sz="1200" spc="-5" dirty="0">
                <a:latin typeface="Times New Roman"/>
                <a:cs typeface="Times New Roman"/>
              </a:rPr>
              <a:t>essi erano già </a:t>
            </a:r>
            <a:r>
              <a:rPr sz="1200" dirty="0">
                <a:latin typeface="Times New Roman"/>
                <a:cs typeface="Times New Roman"/>
              </a:rPr>
              <a:t>lontani quando </a:t>
            </a:r>
            <a:r>
              <a:rPr sz="1200" spc="-5" dirty="0">
                <a:latin typeface="Times New Roman"/>
                <a:cs typeface="Times New Roman"/>
              </a:rPr>
              <a:t>gli agenti </a:t>
            </a:r>
            <a:r>
              <a:rPr sz="1200" dirty="0">
                <a:latin typeface="Times New Roman"/>
                <a:cs typeface="Times New Roman"/>
              </a:rPr>
              <a:t>di Gerusalemme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in fretta 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cercare </a:t>
            </a:r>
            <a:r>
              <a:rPr sz="1200" spc="-5" dirty="0">
                <a:latin typeface="Times New Roman"/>
                <a:cs typeface="Times New Roman"/>
              </a:rPr>
              <a:t>Gesù. Essi </a:t>
            </a:r>
            <a:r>
              <a:rPr sz="1200" dirty="0">
                <a:latin typeface="Times New Roman"/>
                <a:cs typeface="Times New Roman"/>
              </a:rPr>
              <a:t>rifiutarono di  </a:t>
            </a:r>
            <a:r>
              <a:rPr sz="1200" spc="-5" dirty="0">
                <a:latin typeface="Times New Roman"/>
                <a:cs typeface="Times New Roman"/>
              </a:rPr>
              <a:t>credere che Gesù fosse sfuggito </a:t>
            </a:r>
            <a:r>
              <a:rPr sz="1200" dirty="0">
                <a:latin typeface="Times New Roman"/>
                <a:cs typeface="Times New Roman"/>
              </a:rPr>
              <a:t>loro, e mentre </a:t>
            </a:r>
            <a:r>
              <a:rPr sz="1200" spc="-5" dirty="0">
                <a:latin typeface="Times New Roman"/>
                <a:cs typeface="Times New Roman"/>
              </a:rPr>
              <a:t>Gesù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gruppo si dirigevano verso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passando per Batanea, </a:t>
            </a:r>
            <a:r>
              <a:rPr sz="1200" dirty="0">
                <a:latin typeface="Times New Roman"/>
                <a:cs typeface="Times New Roman"/>
              </a:rPr>
              <a:t>i Farisei ed i  loro </a:t>
            </a:r>
            <a:r>
              <a:rPr sz="1200" spc="-5" dirty="0">
                <a:latin typeface="Times New Roman"/>
                <a:cs typeface="Times New Roman"/>
              </a:rPr>
              <a:t>assistenti passarono quasi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intera a </a:t>
            </a:r>
            <a:r>
              <a:rPr sz="1200" spc="-5" dirty="0">
                <a:latin typeface="Times New Roman"/>
                <a:cs typeface="Times New Roman"/>
              </a:rPr>
              <a:t>cercarlo invano nei </a:t>
            </a:r>
            <a:r>
              <a:rPr sz="1200" dirty="0">
                <a:latin typeface="Times New Roman"/>
                <a:cs typeface="Times New Roman"/>
              </a:rPr>
              <a:t>dintorni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Cafarnao.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(1724.1) 154:7.5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Gesù ritornarono a casa loro 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passarono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una settimana a </a:t>
            </a:r>
            <a:r>
              <a:rPr sz="1200" spc="-5" dirty="0">
                <a:latin typeface="Times New Roman"/>
                <a:cs typeface="Times New Roman"/>
              </a:rPr>
              <a:t>parlare, discutere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pregare. Essi erano </a:t>
            </a:r>
            <a:r>
              <a:rPr sz="1200" dirty="0">
                <a:latin typeface="Times New Roman"/>
                <a:cs typeface="Times New Roman"/>
              </a:rPr>
              <a:t>pieni di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e di costernazione.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trovarono </a:t>
            </a:r>
            <a:r>
              <a:rPr sz="1200" spc="-5" dirty="0">
                <a:latin typeface="Times New Roman"/>
                <a:cs typeface="Times New Roman"/>
              </a:rPr>
              <a:t>pace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giovedì pomeriggio, </a:t>
            </a:r>
            <a:r>
              <a:rPr sz="1200" dirty="0">
                <a:latin typeface="Times New Roman"/>
                <a:cs typeface="Times New Roman"/>
              </a:rPr>
              <a:t>quando Rut ritornò da  una visita a casa di </a:t>
            </a:r>
            <a:r>
              <a:rPr sz="1200" spc="-5" dirty="0">
                <a:latin typeface="Times New Roman"/>
                <a:cs typeface="Times New Roman"/>
              </a:rPr>
              <a:t>Zebedeo, </a:t>
            </a:r>
            <a:r>
              <a:rPr sz="1200" dirty="0">
                <a:latin typeface="Times New Roman"/>
                <a:cs typeface="Times New Roman"/>
              </a:rPr>
              <a:t>dove seppe da Davide </a:t>
            </a:r>
            <a:r>
              <a:rPr sz="1200" spc="-5" dirty="0">
                <a:latin typeface="Times New Roman"/>
                <a:cs typeface="Times New Roman"/>
              </a:rPr>
              <a:t>che suo </a:t>
            </a:r>
            <a:r>
              <a:rPr sz="1200" dirty="0">
                <a:latin typeface="Times New Roman"/>
                <a:cs typeface="Times New Roman"/>
              </a:rPr>
              <a:t>fratello-padre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buona salute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dirigendo </a:t>
            </a:r>
            <a:r>
              <a:rPr sz="1200" dirty="0">
                <a:latin typeface="Times New Roman"/>
                <a:cs typeface="Times New Roman"/>
              </a:rPr>
              <a:t>verso la  </a:t>
            </a:r>
            <a:r>
              <a:rPr sz="1200" spc="-5" dirty="0">
                <a:latin typeface="Times New Roman"/>
                <a:cs typeface="Times New Roman"/>
              </a:rPr>
              <a:t>costa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Fenicia.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21538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In fuga attraverso la Galilea del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nord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56575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(1725.1) 155:0.1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accostato 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Keresa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movimentata domenica,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ventiquattro risalirono </a:t>
            </a:r>
            <a:r>
              <a:rPr sz="1200" dirty="0">
                <a:latin typeface="Times New Roman"/>
                <a:cs typeface="Times New Roman"/>
              </a:rPr>
              <a:t>un po’  </a:t>
            </a:r>
            <a:r>
              <a:rPr sz="1200" spc="-5" dirty="0">
                <a:latin typeface="Times New Roman"/>
                <a:cs typeface="Times New Roman"/>
              </a:rPr>
              <a:t>verso 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la notte in un </a:t>
            </a:r>
            <a:r>
              <a:rPr sz="1200" spc="-5" dirty="0">
                <a:latin typeface="Times New Roman"/>
                <a:cs typeface="Times New Roman"/>
              </a:rPr>
              <a:t>magnifico </a:t>
            </a:r>
            <a:r>
              <a:rPr sz="1200" dirty="0">
                <a:latin typeface="Times New Roman"/>
                <a:cs typeface="Times New Roman"/>
              </a:rPr>
              <a:t>parco 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Betsaida-Giulia. Essi conoscevano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questo luogo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accamparsi, essendosi </a:t>
            </a:r>
            <a:r>
              <a:rPr sz="1200" dirty="0">
                <a:latin typeface="Times New Roman"/>
                <a:cs typeface="Times New Roman"/>
              </a:rPr>
              <a:t>fermati qui in </a:t>
            </a:r>
            <a:r>
              <a:rPr sz="1200" spc="-5" dirty="0">
                <a:latin typeface="Times New Roman"/>
                <a:cs typeface="Times New Roman"/>
              </a:rPr>
              <a:t>passato.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ritirarsi per </a:t>
            </a:r>
            <a:r>
              <a:rPr sz="1200" dirty="0">
                <a:latin typeface="Times New Roman"/>
                <a:cs typeface="Times New Roman"/>
              </a:rPr>
              <a:t>la notte il </a:t>
            </a:r>
            <a:r>
              <a:rPr sz="1200" spc="-5" dirty="0">
                <a:latin typeface="Times New Roman"/>
                <a:cs typeface="Times New Roman"/>
              </a:rPr>
              <a:t>Maestro chiamò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lui </a:t>
            </a:r>
            <a:r>
              <a:rPr sz="1200" dirty="0">
                <a:latin typeface="Times New Roman"/>
                <a:cs typeface="Times New Roman"/>
              </a:rPr>
              <a:t>e discusse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progettato viaggio </a:t>
            </a:r>
            <a:r>
              <a:rPr sz="1200" dirty="0">
                <a:latin typeface="Times New Roman"/>
                <a:cs typeface="Times New Roman"/>
              </a:rPr>
              <a:t>attraverso </a:t>
            </a:r>
            <a:r>
              <a:rPr sz="1200" spc="-5" dirty="0">
                <a:latin typeface="Times New Roman"/>
                <a:cs typeface="Times New Roman"/>
              </a:rPr>
              <a:t>Batanea ed </a:t>
            </a:r>
            <a:r>
              <a:rPr sz="1200" dirty="0">
                <a:latin typeface="Times New Roman"/>
                <a:cs typeface="Times New Roman"/>
              </a:rPr>
              <a:t>il nord della </a:t>
            </a:r>
            <a:r>
              <a:rPr sz="1200" spc="-5" dirty="0">
                <a:latin typeface="Times New Roman"/>
                <a:cs typeface="Times New Roman"/>
              </a:rPr>
              <a:t>Galilea fino alla costa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Fenicia.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Perché i pagani sono infuriati?</a:t>
            </a:r>
            <a:endParaRPr sz="1600">
              <a:latin typeface="Times New Roman"/>
              <a:cs typeface="Times New Roman"/>
            </a:endParaRPr>
          </a:p>
          <a:p>
            <a:pPr marL="63500" marR="1035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(1725.2) 155:1.1 </a:t>
            </a:r>
            <a:r>
              <a:rPr sz="1200" spc="-5" dirty="0">
                <a:latin typeface="Times New Roman"/>
                <a:cs typeface="Times New Roman"/>
              </a:rPr>
              <a:t>Gesù disse: </a:t>
            </a:r>
            <a:r>
              <a:rPr sz="1200" spc="-10" dirty="0">
                <a:latin typeface="Times New Roman"/>
                <a:cs typeface="Times New Roman"/>
              </a:rPr>
              <a:t>“Dovreste </a:t>
            </a:r>
            <a:r>
              <a:rPr sz="1200" spc="-5" dirty="0">
                <a:latin typeface="Times New Roman"/>
                <a:cs typeface="Times New Roman"/>
              </a:rPr>
              <a:t>ricordarvi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Salmista </a:t>
            </a:r>
            <a:r>
              <a:rPr sz="1200" spc="-5" dirty="0">
                <a:latin typeface="Times New Roman"/>
                <a:cs typeface="Times New Roman"/>
              </a:rPr>
              <a:t>parlò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tempi dicendo: ‘Perché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pagani sono </a:t>
            </a:r>
            <a:r>
              <a:rPr sz="1200" dirty="0">
                <a:latin typeface="Times New Roman"/>
                <a:cs typeface="Times New Roman"/>
              </a:rPr>
              <a:t>infuriati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 popoli complottano </a:t>
            </a:r>
            <a:r>
              <a:rPr sz="1200" spc="-5" dirty="0">
                <a:latin typeface="Times New Roman"/>
                <a:cs typeface="Times New Roman"/>
              </a:rPr>
              <a:t>invano? </a:t>
            </a:r>
            <a:r>
              <a:rPr sz="1200" dirty="0">
                <a:latin typeface="Times New Roman"/>
                <a:cs typeface="Times New Roman"/>
              </a:rPr>
              <a:t>I re </a:t>
            </a:r>
            <a:r>
              <a:rPr sz="1200" spc="-5" dirty="0">
                <a:latin typeface="Times New Roman"/>
                <a:cs typeface="Times New Roman"/>
              </a:rPr>
              <a:t>della terra </a:t>
            </a:r>
            <a:r>
              <a:rPr sz="1200" dirty="0">
                <a:latin typeface="Times New Roman"/>
                <a:cs typeface="Times New Roman"/>
              </a:rPr>
              <a:t>stabiliscono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governanti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si consultano 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contro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unto,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spezziamo i </a:t>
            </a:r>
            <a:r>
              <a:rPr sz="1200" spc="-5" dirty="0">
                <a:latin typeface="Times New Roman"/>
                <a:cs typeface="Times New Roman"/>
              </a:rPr>
              <a:t>legami della 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gettiamo </a:t>
            </a:r>
            <a:r>
              <a:rPr sz="1200" dirty="0">
                <a:latin typeface="Times New Roman"/>
                <a:cs typeface="Times New Roman"/>
              </a:rPr>
              <a:t>via le corde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dell’amore.’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(1725.3) 155:1.2 </a:t>
            </a:r>
            <a:r>
              <a:rPr sz="1200" spc="-5" dirty="0">
                <a:latin typeface="Times New Roman"/>
                <a:cs typeface="Times New Roman"/>
              </a:rPr>
              <a:t>“Voi vedete oggi compiersi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questa profezia.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vedrete </a:t>
            </a:r>
            <a:r>
              <a:rPr sz="1200" dirty="0">
                <a:latin typeface="Times New Roman"/>
                <a:cs typeface="Times New Roman"/>
              </a:rPr>
              <a:t>realizzarsi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profezia </a:t>
            </a:r>
            <a:r>
              <a:rPr sz="1200" spc="-5" dirty="0">
                <a:latin typeface="Times New Roman"/>
                <a:cs typeface="Times New Roman"/>
              </a:rPr>
              <a:t>del  Salmista, perché egli </a:t>
            </a:r>
            <a:r>
              <a:rPr sz="1200" dirty="0">
                <a:latin typeface="Times New Roman"/>
                <a:cs typeface="Times New Roman"/>
              </a:rPr>
              <a:t>aveva idee errate </a:t>
            </a:r>
            <a:r>
              <a:rPr sz="1200" spc="-5" dirty="0">
                <a:latin typeface="Times New Roman"/>
                <a:cs typeface="Times New Roman"/>
              </a:rPr>
              <a:t>sul Figlio 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sulla terra.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fondato </a:t>
            </a:r>
            <a:r>
              <a:rPr sz="1200" dirty="0">
                <a:latin typeface="Times New Roman"/>
                <a:cs typeface="Times New Roman"/>
              </a:rPr>
              <a:t>sull’amore,  </a:t>
            </a:r>
            <a:r>
              <a:rPr sz="1200" spc="-5" dirty="0">
                <a:latin typeface="Times New Roman"/>
                <a:cs typeface="Times New Roman"/>
              </a:rPr>
              <a:t>proclamato nella </a:t>
            </a:r>
            <a:r>
              <a:rPr sz="1200" dirty="0">
                <a:latin typeface="Times New Roman"/>
                <a:cs typeface="Times New Roman"/>
              </a:rPr>
              <a:t>misericordia e stabilito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disinteressato. Mio 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siede </a:t>
            </a:r>
            <a:r>
              <a:rPr sz="1200" dirty="0">
                <a:latin typeface="Times New Roman"/>
                <a:cs typeface="Times New Roman"/>
              </a:rPr>
              <a:t>in cielo </a:t>
            </a:r>
            <a:r>
              <a:rPr sz="1200" spc="-5" dirty="0">
                <a:latin typeface="Times New Roman"/>
                <a:cs typeface="Times New Roman"/>
              </a:rPr>
              <a:t>deridendo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pagani. Egli 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adirato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grande dispiacere. </a:t>
            </a:r>
            <a:r>
              <a:rPr sz="1200" dirty="0">
                <a:latin typeface="Times New Roman"/>
                <a:cs typeface="Times New Roman"/>
              </a:rPr>
              <a:t>È vera la </a:t>
            </a:r>
            <a:r>
              <a:rPr sz="1200" spc="-5" dirty="0">
                <a:latin typeface="Times New Roman"/>
                <a:cs typeface="Times New Roman"/>
              </a:rPr>
              <a:t>promessa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avrà </a:t>
            </a:r>
            <a:r>
              <a:rPr sz="1200" spc="-5" dirty="0">
                <a:latin typeface="Times New Roman"/>
                <a:cs typeface="Times New Roman"/>
              </a:rPr>
              <a:t>per eredità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cosiddetti pagani </a:t>
            </a:r>
            <a:r>
              <a:rPr sz="1200" dirty="0">
                <a:latin typeface="Times New Roman"/>
                <a:cs typeface="Times New Roman"/>
              </a:rPr>
              <a:t>(in </a:t>
            </a:r>
            <a:r>
              <a:rPr sz="1200" spc="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fratelli ignoranti </a:t>
            </a:r>
            <a:r>
              <a:rPr sz="1200" dirty="0">
                <a:latin typeface="Times New Roman"/>
                <a:cs typeface="Times New Roman"/>
              </a:rPr>
              <a:t>e privi d’istruzione). Ed io </a:t>
            </a:r>
            <a:r>
              <a:rPr sz="1200" spc="-5" dirty="0">
                <a:latin typeface="Times New Roman"/>
                <a:cs typeface="Times New Roman"/>
              </a:rPr>
              <a:t>riceverò questi Gentili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braccia </a:t>
            </a:r>
            <a:r>
              <a:rPr sz="1200" dirty="0">
                <a:latin typeface="Times New Roman"/>
                <a:cs typeface="Times New Roman"/>
              </a:rPr>
              <a:t>aperte di misericordia </a:t>
            </a:r>
            <a:r>
              <a:rPr sz="1200" spc="-5" dirty="0">
                <a:latin typeface="Times New Roman"/>
                <a:cs typeface="Times New Roman"/>
              </a:rPr>
              <a:t>ed affetto.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affettuosa </a:t>
            </a:r>
            <a:r>
              <a:rPr sz="1200" dirty="0">
                <a:latin typeface="Times New Roman"/>
                <a:cs typeface="Times New Roman"/>
              </a:rPr>
              <a:t>benevolenza sarà </a:t>
            </a:r>
            <a:r>
              <a:rPr sz="1200" spc="-5" dirty="0">
                <a:latin typeface="Times New Roman"/>
                <a:cs typeface="Times New Roman"/>
              </a:rPr>
              <a:t>mostrata ai </a:t>
            </a:r>
            <a:r>
              <a:rPr sz="1200" dirty="0">
                <a:latin typeface="Times New Roman"/>
                <a:cs typeface="Times New Roman"/>
              </a:rPr>
              <a:t>cosiddetti </a:t>
            </a:r>
            <a:r>
              <a:rPr sz="1200" spc="-5" dirty="0">
                <a:latin typeface="Times New Roman"/>
                <a:cs typeface="Times New Roman"/>
              </a:rPr>
              <a:t>pagani </a:t>
            </a:r>
            <a:r>
              <a:rPr sz="1200" dirty="0">
                <a:latin typeface="Times New Roman"/>
                <a:cs typeface="Times New Roman"/>
              </a:rPr>
              <a:t>nonostante l’infelice dichiarazione </a:t>
            </a:r>
            <a:r>
              <a:rPr sz="1200" spc="-5" dirty="0">
                <a:latin typeface="Times New Roman"/>
                <a:cs typeface="Times New Roman"/>
              </a:rPr>
              <a:t>dello scritto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afferma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63500" marR="16954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trionfante ‘li spezzerà </a:t>
            </a:r>
            <a:r>
              <a:rPr sz="1200" dirty="0">
                <a:latin typeface="Times New Roman"/>
                <a:cs typeface="Times New Roman"/>
              </a:rPr>
              <a:t>con una </a:t>
            </a:r>
            <a:r>
              <a:rPr sz="1200" spc="-5" dirty="0">
                <a:latin typeface="Times New Roman"/>
                <a:cs typeface="Times New Roman"/>
              </a:rPr>
              <a:t>verga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ferro </a:t>
            </a:r>
            <a:r>
              <a:rPr sz="1200" dirty="0">
                <a:latin typeface="Times New Roman"/>
                <a:cs typeface="Times New Roman"/>
              </a:rPr>
              <a:t>e li farà a pezzi come un </a:t>
            </a:r>
            <a:r>
              <a:rPr sz="1200" spc="-5" dirty="0">
                <a:latin typeface="Times New Roman"/>
                <a:cs typeface="Times New Roman"/>
              </a:rPr>
              <a:t>recipiente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vasaio’.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Salmista vi ha </a:t>
            </a:r>
            <a:r>
              <a:rPr sz="1200" spc="-5" dirty="0">
                <a:latin typeface="Times New Roman"/>
                <a:cs typeface="Times New Roman"/>
              </a:rPr>
              <a:t>esortato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‘servire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timore’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offro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godere dei privilegi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filiazione divina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della </a:t>
            </a:r>
            <a:r>
              <a:rPr sz="1200" spc="-5" dirty="0">
                <a:latin typeface="Times New Roman"/>
                <a:cs typeface="Times New Roman"/>
              </a:rPr>
              <a:t>fede; egli </a:t>
            </a:r>
            <a:r>
              <a:rPr sz="1200" dirty="0">
                <a:latin typeface="Times New Roman"/>
                <a:cs typeface="Times New Roman"/>
              </a:rPr>
              <a:t>vi comanda di  </a:t>
            </a:r>
            <a:r>
              <a:rPr sz="1200" spc="-5" dirty="0">
                <a:latin typeface="Times New Roman"/>
                <a:cs typeface="Times New Roman"/>
              </a:rPr>
              <a:t>rallegrarvi con trepidazione;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offro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certezza. Egli disse: ‘Baciate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per timore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irriti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78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periate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collera è </a:t>
            </a:r>
            <a:r>
              <a:rPr sz="1200" spc="-5" dirty="0">
                <a:latin typeface="Times New Roman"/>
                <a:cs typeface="Times New Roman"/>
              </a:rPr>
              <a:t>accesa’. Ma </a:t>
            </a:r>
            <a:r>
              <a:rPr sz="1200" dirty="0">
                <a:latin typeface="Times New Roman"/>
                <a:cs typeface="Times New Roman"/>
              </a:rPr>
              <a:t>voi che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vissuto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sapete bene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sdegno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dell’instaurazione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cieli nel </a:t>
            </a:r>
            <a:r>
              <a:rPr sz="1200" dirty="0">
                <a:latin typeface="Times New Roman"/>
                <a:cs typeface="Times New Roman"/>
              </a:rPr>
              <a:t>cuore degli uomini. Ma il Salmista </a:t>
            </a:r>
            <a:r>
              <a:rPr sz="1200" spc="-5" dirty="0">
                <a:latin typeface="Times New Roman"/>
                <a:cs typeface="Times New Roman"/>
              </a:rPr>
              <a:t>intravide </a:t>
            </a:r>
            <a:r>
              <a:rPr sz="1200" dirty="0">
                <a:latin typeface="Times New Roman"/>
                <a:cs typeface="Times New Roman"/>
              </a:rPr>
              <a:t>la vera luce quando,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esortazione,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‘Benedetti sono coloro che pongono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Figlio.’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7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(1725.4) 155:1.3 </a:t>
            </a:r>
            <a:r>
              <a:rPr sz="1200" spc="-5" dirty="0">
                <a:latin typeface="Times New Roman"/>
                <a:cs typeface="Times New Roman"/>
              </a:rPr>
              <a:t>Gesù continuò ad </a:t>
            </a:r>
            <a:r>
              <a:rPr sz="1200" dirty="0">
                <a:latin typeface="Times New Roman"/>
                <a:cs typeface="Times New Roman"/>
              </a:rPr>
              <a:t>istruire i ventiquattro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“I pagani non </a:t>
            </a:r>
            <a:r>
              <a:rPr sz="1200" spc="-5" dirty="0">
                <a:latin typeface="Times New Roman"/>
                <a:cs typeface="Times New Roman"/>
              </a:rPr>
              <a:t>sono senza scuse quando sono infuriati </a:t>
            </a:r>
            <a:r>
              <a:rPr sz="1200" dirty="0">
                <a:latin typeface="Times New Roman"/>
                <a:cs typeface="Times New Roman"/>
              </a:rPr>
              <a:t>con noi.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il loro punto di vista è </a:t>
            </a:r>
            <a:r>
              <a:rPr sz="1200" spc="-5" dirty="0">
                <a:latin typeface="Times New Roman"/>
                <a:cs typeface="Times New Roman"/>
              </a:rPr>
              <a:t>meschino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ristretto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concentrare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energie con </a:t>
            </a:r>
            <a:r>
              <a:rPr sz="1200" dirty="0">
                <a:latin typeface="Times New Roman"/>
                <a:cs typeface="Times New Roman"/>
              </a:rPr>
              <a:t>entusiasmo.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è vicino  e 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visibile;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lottano con coraggioso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impegno. </a:t>
            </a:r>
            <a:r>
              <a:rPr sz="1200" spc="-5" dirty="0">
                <a:latin typeface="Times New Roman"/>
                <a:cs typeface="Times New Roman"/>
              </a:rPr>
              <a:t>Voi 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proclamato l’entrata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vacillanti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indefiniti nel condurre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insegnamento.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pagani </a:t>
            </a:r>
            <a:r>
              <a:rPr sz="1200" dirty="0">
                <a:latin typeface="Times New Roman"/>
                <a:cs typeface="Times New Roman"/>
              </a:rPr>
              <a:t>puntano </a:t>
            </a:r>
            <a:r>
              <a:rPr sz="1200" spc="-5" dirty="0">
                <a:latin typeface="Times New Roman"/>
                <a:cs typeface="Times New Roman"/>
              </a:rPr>
              <a:t>dritti ai loro </a:t>
            </a:r>
            <a:r>
              <a:rPr sz="1200" dirty="0">
                <a:latin typeface="Times New Roman"/>
                <a:cs typeface="Times New Roman"/>
              </a:rPr>
              <a:t>obiettivi; voi  siete </a:t>
            </a:r>
            <a:r>
              <a:rPr sz="1200" spc="-5" dirty="0">
                <a:latin typeface="Times New Roman"/>
                <a:cs typeface="Times New Roman"/>
              </a:rPr>
              <a:t>colpevoli </a:t>
            </a:r>
            <a:r>
              <a:rPr sz="1200" dirty="0">
                <a:latin typeface="Times New Roman"/>
                <a:cs typeface="Times New Roman"/>
              </a:rPr>
              <a:t>di troppo </a:t>
            </a:r>
            <a:r>
              <a:rPr sz="1200" spc="-5" dirty="0">
                <a:latin typeface="Times New Roman"/>
                <a:cs typeface="Times New Roman"/>
              </a:rPr>
              <a:t>agognare cronico. Se </a:t>
            </a:r>
            <a:r>
              <a:rPr sz="1200" dirty="0">
                <a:latin typeface="Times New Roman"/>
                <a:cs typeface="Times New Roman"/>
              </a:rPr>
              <a:t>desiderate </a:t>
            </a:r>
            <a:r>
              <a:rPr sz="1200" spc="-5" dirty="0">
                <a:latin typeface="Times New Roman"/>
                <a:cs typeface="Times New Roman"/>
              </a:rPr>
              <a:t>entrare nel regno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ve </a:t>
            </a:r>
            <a:r>
              <a:rPr sz="1200" dirty="0">
                <a:latin typeface="Times New Roman"/>
                <a:cs typeface="Times New Roman"/>
              </a:rPr>
              <a:t>ne impadronite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assalto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pagani s’impadroniscono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città che assediano?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siete affatto degni </a:t>
            </a:r>
            <a:r>
              <a:rPr sz="1200" dirty="0">
                <a:latin typeface="Times New Roman"/>
                <a:cs typeface="Times New Roman"/>
              </a:rPr>
              <a:t>del regno quando il vostro </a:t>
            </a:r>
            <a:r>
              <a:rPr sz="1200" spc="-5" dirty="0">
                <a:latin typeface="Times New Roman"/>
                <a:cs typeface="Times New Roman"/>
              </a:rPr>
              <a:t>servizio consiste  così largamente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rifiuto del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lamento sul presente </a:t>
            </a:r>
            <a:r>
              <a:rPr sz="1200" dirty="0">
                <a:latin typeface="Times New Roman"/>
                <a:cs typeface="Times New Roman"/>
              </a:rPr>
              <a:t>e di vane speranze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futuro.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pagani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infuriati?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la verità. </a:t>
            </a:r>
            <a:r>
              <a:rPr sz="1200" spc="-5" dirty="0">
                <a:latin typeface="Times New Roman"/>
                <a:cs typeface="Times New Roman"/>
              </a:rPr>
              <a:t>Perché languite </a:t>
            </a:r>
            <a:r>
              <a:rPr sz="1200" dirty="0">
                <a:latin typeface="Times New Roman"/>
                <a:cs typeface="Times New Roman"/>
              </a:rPr>
              <a:t>in futili </a:t>
            </a:r>
            <a:r>
              <a:rPr sz="1200" spc="-5" dirty="0">
                <a:latin typeface="Times New Roman"/>
                <a:cs typeface="Times New Roman"/>
              </a:rPr>
              <a:t>desideri? </a:t>
            </a:r>
            <a:r>
              <a:rPr sz="1200" dirty="0">
                <a:latin typeface="Times New Roman"/>
                <a:cs typeface="Times New Roman"/>
              </a:rPr>
              <a:t>Perché non </a:t>
            </a:r>
            <a:r>
              <a:rPr sz="1200" i="1" dirty="0">
                <a:latin typeface="Times New Roman"/>
                <a:cs typeface="Times New Roman"/>
              </a:rPr>
              <a:t>obbedite </a:t>
            </a:r>
            <a:r>
              <a:rPr sz="1200" spc="-5" dirty="0">
                <a:latin typeface="Times New Roman"/>
                <a:cs typeface="Times New Roman"/>
              </a:rPr>
              <a:t>alla verità. Smettete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desiderare </a:t>
            </a:r>
            <a:r>
              <a:rPr sz="1200" dirty="0">
                <a:latin typeface="Times New Roman"/>
                <a:cs typeface="Times New Roman"/>
              </a:rPr>
              <a:t>inutilmente e </a:t>
            </a:r>
            <a:r>
              <a:rPr sz="1200" spc="-5" dirty="0">
                <a:latin typeface="Times New Roman"/>
                <a:cs typeface="Times New Roman"/>
              </a:rPr>
              <a:t>andate con coraggio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l’instaurazione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(1726.1) 155:1.4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fate non </a:t>
            </a:r>
            <a:r>
              <a:rPr sz="1200" spc="-5" dirty="0">
                <a:latin typeface="Times New Roman"/>
                <a:cs typeface="Times New Roman"/>
              </a:rPr>
              <a:t>siate unilaterali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specializzati all’eccesso.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la nostra distruzione </a:t>
            </a:r>
            <a:r>
              <a:rPr sz="1200" spc="-5" dirty="0">
                <a:latin typeface="Times New Roman"/>
                <a:cs typeface="Times New Roman"/>
              </a:rPr>
              <a:t>credono  veramente </a:t>
            </a:r>
            <a:r>
              <a:rPr sz="1200" dirty="0">
                <a:latin typeface="Times New Roman"/>
                <a:cs typeface="Times New Roman"/>
              </a:rPr>
              <a:t>di stare servendo Dio.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divenuti così limitati dalla tradizione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accecati dal pregiudizio </a:t>
            </a:r>
            <a:r>
              <a:rPr sz="1200" dirty="0">
                <a:latin typeface="Times New Roman"/>
                <a:cs typeface="Times New Roman"/>
              </a:rPr>
              <a:t>e induriti </a:t>
            </a:r>
            <a:r>
              <a:rPr sz="1200" spc="-5" dirty="0">
                <a:latin typeface="Times New Roman"/>
                <a:cs typeface="Times New Roman"/>
              </a:rPr>
              <a:t>dalla  paura. </a:t>
            </a:r>
            <a:r>
              <a:rPr sz="1200" dirty="0">
                <a:latin typeface="Times New Roman"/>
                <a:cs typeface="Times New Roman"/>
              </a:rPr>
              <a:t>Considerate i Greci,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una scienza </a:t>
            </a:r>
            <a:r>
              <a:rPr sz="1200" spc="-5" dirty="0">
                <a:latin typeface="Times New Roman"/>
                <a:cs typeface="Times New Roman"/>
              </a:rPr>
              <a:t>priva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religione, mentre gli Ebrei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priva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scienza.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sbagliano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disintegrazione ristretta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confusa della </a:t>
            </a:r>
            <a:r>
              <a:rPr sz="1200" dirty="0">
                <a:latin typeface="Times New Roman"/>
                <a:cs typeface="Times New Roman"/>
              </a:rPr>
              <a:t>verità, la loro sola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salvezza è di  </a:t>
            </a:r>
            <a:r>
              <a:rPr sz="1200" spc="-5" dirty="0">
                <a:latin typeface="Times New Roman"/>
                <a:cs typeface="Times New Roman"/>
              </a:rPr>
              <a:t>coordinarsi con </a:t>
            </a:r>
            <a:r>
              <a:rPr sz="1200" dirty="0">
                <a:latin typeface="Times New Roman"/>
                <a:cs typeface="Times New Roman"/>
              </a:rPr>
              <a:t>la verità —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convertirsi.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(1726.2) 155:1.5 </a:t>
            </a:r>
            <a:r>
              <a:rPr sz="1200" spc="-5" dirty="0">
                <a:latin typeface="Times New Roman"/>
                <a:cs typeface="Times New Roman"/>
              </a:rPr>
              <a:t>“Permettetemi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esprimere con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eterna: </a:t>
            </a:r>
            <a:r>
              <a:rPr sz="1200" dirty="0">
                <a:latin typeface="Times New Roman"/>
                <a:cs typeface="Times New Roman"/>
              </a:rPr>
              <a:t>Se voi, </a:t>
            </a:r>
            <a:r>
              <a:rPr sz="1200" spc="-5" dirty="0">
                <a:latin typeface="Times New Roman"/>
                <a:cs typeface="Times New Roman"/>
              </a:rPr>
              <a:t>coordinandovi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imparate ad essere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esempio nella </a:t>
            </a:r>
            <a:r>
              <a:rPr sz="1200" dirty="0">
                <a:latin typeface="Times New Roman"/>
                <a:cs typeface="Times New Roman"/>
              </a:rPr>
              <a:t>vostra vita di questa </a:t>
            </a:r>
            <a:r>
              <a:rPr sz="1200" spc="-5" dirty="0">
                <a:latin typeface="Times New Roman"/>
                <a:cs typeface="Times New Roman"/>
              </a:rPr>
              <a:t>splendida </a:t>
            </a:r>
            <a:r>
              <a:rPr sz="1200" dirty="0">
                <a:latin typeface="Times New Roman"/>
                <a:cs typeface="Times New Roman"/>
              </a:rPr>
              <a:t>totalità di </a:t>
            </a:r>
            <a:r>
              <a:rPr sz="1200" spc="-5" dirty="0">
                <a:latin typeface="Times New Roman"/>
                <a:cs typeface="Times New Roman"/>
              </a:rPr>
              <a:t>rettitudine, allora </a:t>
            </a:r>
            <a:r>
              <a:rPr sz="1200" dirty="0">
                <a:latin typeface="Times New Roman"/>
                <a:cs typeface="Times New Roman"/>
              </a:rPr>
              <a:t>i vostri simili </a:t>
            </a:r>
            <a:r>
              <a:rPr sz="1200" spc="-1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cercheranno per ottenere ciò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avete  così acquisito. La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cercatori della verità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attratti verso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dotazione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197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verità,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rettitudine. L’ampiezza con cui dovrete andare 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dal popolo </a:t>
            </a:r>
            <a:r>
              <a:rPr sz="1200" spc="-5" dirty="0">
                <a:latin typeface="Times New Roman"/>
                <a:cs typeface="Times New Roman"/>
              </a:rPr>
              <a:t>è,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certo senso, </a:t>
            </a:r>
            <a:r>
              <a:rPr sz="1200" dirty="0">
                <a:latin typeface="Times New Roman"/>
                <a:cs typeface="Times New Roman"/>
              </a:rPr>
              <a:t>la misura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integra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retta,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coordinata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63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(1726.3) 155:1.6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insegnò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cose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evangelisti prima </a:t>
            </a:r>
            <a:r>
              <a:rPr sz="1200" spc="-5" dirty="0">
                <a:latin typeface="Times New Roman"/>
                <a:cs typeface="Times New Roman"/>
              </a:rPr>
              <a:t>che gli augurassero </a:t>
            </a:r>
            <a:r>
              <a:rPr sz="1200" dirty="0">
                <a:latin typeface="Times New Roman"/>
                <a:cs typeface="Times New Roman"/>
              </a:rPr>
              <a:t>la buona notte e  </a:t>
            </a:r>
            <a:r>
              <a:rPr sz="1200" spc="-5" dirty="0">
                <a:latin typeface="Times New Roman"/>
                <a:cs typeface="Times New Roman"/>
              </a:rPr>
              <a:t>andassero </a:t>
            </a:r>
            <a:r>
              <a:rPr sz="1200" dirty="0">
                <a:latin typeface="Times New Roman"/>
                <a:cs typeface="Times New Roman"/>
              </a:rPr>
              <a:t>a riposare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giacigli.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evangelisti 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Corazin</a:t>
            </a:r>
            <a:endParaRPr sz="1600">
              <a:latin typeface="Times New Roman"/>
              <a:cs typeface="Times New Roman"/>
            </a:endParaRPr>
          </a:p>
          <a:p>
            <a:pPr marL="88900" marR="2489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(1726.4) 155:2.1 </a:t>
            </a:r>
            <a:r>
              <a:rPr sz="1200" spc="-10" dirty="0">
                <a:latin typeface="Times New Roman"/>
                <a:cs typeface="Times New Roman"/>
              </a:rPr>
              <a:t>Lunedì </a:t>
            </a:r>
            <a:r>
              <a:rPr sz="1200" spc="-5" dirty="0">
                <a:latin typeface="Times New Roman"/>
                <a:cs typeface="Times New Roman"/>
              </a:rPr>
              <a:t>mattina, </a:t>
            </a:r>
            <a:r>
              <a:rPr sz="1200" dirty="0">
                <a:latin typeface="Times New Roman"/>
                <a:cs typeface="Times New Roman"/>
              </a:rPr>
              <a:t>23 </a:t>
            </a:r>
            <a:r>
              <a:rPr sz="1200" spc="-5" dirty="0">
                <a:latin typeface="Times New Roman"/>
                <a:cs typeface="Times New Roman"/>
              </a:rPr>
              <a:t>maggio, Gesù </a:t>
            </a:r>
            <a:r>
              <a:rPr sz="1200" dirty="0">
                <a:latin typeface="Times New Roman"/>
                <a:cs typeface="Times New Roman"/>
              </a:rPr>
              <a:t>ordinò a Pietro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Corazin con i dodici </a:t>
            </a:r>
            <a:r>
              <a:rPr sz="1200" spc="-5" dirty="0">
                <a:latin typeface="Times New Roman"/>
                <a:cs typeface="Times New Roman"/>
              </a:rPr>
              <a:t>evangelisti mentre </a:t>
            </a:r>
            <a:r>
              <a:rPr sz="1200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altri  undici </a:t>
            </a:r>
            <a:r>
              <a:rPr sz="1200" spc="-5" dirty="0">
                <a:latin typeface="Times New Roman"/>
                <a:cs typeface="Times New Roman"/>
              </a:rPr>
              <a:t>apostoli, partì per 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Giordano fino </a:t>
            </a:r>
            <a:r>
              <a:rPr sz="1200" spc="-5" dirty="0">
                <a:latin typeface="Times New Roman"/>
                <a:cs typeface="Times New Roman"/>
              </a:rPr>
              <a:t>alla strada Damasco-Cafarnao,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verso  nordest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all’incrocio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e poi in quella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fermarono ed insegnarono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settimane. Essi arrivarono nel pomeriggio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24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81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(1726.5) 155:2.2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evangelisti soggiornarono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Corazin </a:t>
            </a:r>
            <a:r>
              <a:rPr sz="1200" dirty="0">
                <a:latin typeface="Times New Roman"/>
                <a:cs typeface="Times New Roman"/>
              </a:rPr>
              <a:t>per due settimane, </a:t>
            </a:r>
            <a:r>
              <a:rPr sz="1200" spc="-5" dirty="0">
                <a:latin typeface="Times New Roman"/>
                <a:cs typeface="Times New Roman"/>
              </a:rPr>
              <a:t>predicando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del regno ad </a:t>
            </a:r>
            <a:r>
              <a:rPr sz="1200" dirty="0">
                <a:latin typeface="Times New Roman"/>
                <a:cs typeface="Times New Roman"/>
              </a:rPr>
              <a:t>un piccolo ma  </a:t>
            </a:r>
            <a:r>
              <a:rPr sz="1200" spc="-5" dirty="0">
                <a:latin typeface="Times New Roman"/>
                <a:cs typeface="Times New Roman"/>
              </a:rPr>
              <a:t>sincero gruppo </a:t>
            </a:r>
            <a:r>
              <a:rPr sz="1200" dirty="0">
                <a:latin typeface="Times New Roman"/>
                <a:cs typeface="Times New Roman"/>
              </a:rPr>
              <a:t>di credenti. </a:t>
            </a:r>
            <a:r>
              <a:rPr sz="1200" spc="-5" dirty="0">
                <a:latin typeface="Times New Roman"/>
                <a:cs typeface="Times New Roman"/>
              </a:rPr>
              <a:t>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ad acquisire </a:t>
            </a:r>
            <a:r>
              <a:rPr sz="1200" dirty="0">
                <a:latin typeface="Times New Roman"/>
                <a:cs typeface="Times New Roman"/>
              </a:rPr>
              <a:t>molti nuovi </a:t>
            </a:r>
            <a:r>
              <a:rPr sz="1200" spc="-5" dirty="0">
                <a:latin typeface="Times New Roman"/>
                <a:cs typeface="Times New Roman"/>
              </a:rPr>
              <a:t>convertiti. Nessuna città della Galilea </a:t>
            </a:r>
            <a:r>
              <a:rPr sz="1200" dirty="0">
                <a:latin typeface="Times New Roman"/>
                <a:cs typeface="Times New Roman"/>
              </a:rPr>
              <a:t>fornì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poche  </a:t>
            </a:r>
            <a:r>
              <a:rPr sz="1200" spc="-5" dirty="0">
                <a:latin typeface="Times New Roman"/>
                <a:cs typeface="Times New Roman"/>
              </a:rPr>
              <a:t>anime al regno come </a:t>
            </a:r>
            <a:r>
              <a:rPr sz="1200" dirty="0">
                <a:latin typeface="Times New Roman"/>
                <a:cs typeface="Times New Roman"/>
              </a:rPr>
              <a:t>Corazin. </a:t>
            </a:r>
            <a:r>
              <a:rPr sz="1200" spc="-5" dirty="0">
                <a:latin typeface="Times New Roman"/>
                <a:cs typeface="Times New Roman"/>
              </a:rPr>
              <a:t>Conformemente alle </a:t>
            </a:r>
            <a:r>
              <a:rPr sz="1200" dirty="0">
                <a:latin typeface="Times New Roman"/>
                <a:cs typeface="Times New Roman"/>
              </a:rPr>
              <a:t>istruzioni di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evangelisti parlarono </a:t>
            </a:r>
            <a:r>
              <a:rPr sz="1200" dirty="0">
                <a:latin typeface="Times New Roman"/>
                <a:cs typeface="Times New Roman"/>
              </a:rPr>
              <a:t>meno di </a:t>
            </a:r>
            <a:r>
              <a:rPr sz="1200" spc="-5" dirty="0">
                <a:latin typeface="Times New Roman"/>
                <a:cs typeface="Times New Roman"/>
              </a:rPr>
              <a:t>guarigioni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cose  fisiche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predicarono </a:t>
            </a:r>
            <a:r>
              <a:rPr sz="1200" spc="-5" dirty="0">
                <a:latin typeface="Times New Roman"/>
                <a:cs typeface="Times New Roman"/>
              </a:rPr>
              <a:t>ed insegnarono con accresciuto vigore </a:t>
            </a:r>
            <a:r>
              <a:rPr sz="1200" dirty="0">
                <a:latin typeface="Times New Roman"/>
                <a:cs typeface="Times New Roman"/>
              </a:rPr>
              <a:t>le verità spirituali del </a:t>
            </a:r>
            <a:r>
              <a:rPr sz="1200" spc="-5" dirty="0">
                <a:latin typeface="Times New Roman"/>
                <a:cs typeface="Times New Roman"/>
              </a:rPr>
              <a:t>regno dei cieli. Queste </a:t>
            </a:r>
            <a:r>
              <a:rPr sz="1200" dirty="0">
                <a:latin typeface="Times New Roman"/>
                <a:cs typeface="Times New Roman"/>
              </a:rPr>
              <a:t>due settimane a  Corazin </a:t>
            </a:r>
            <a:r>
              <a:rPr sz="1200" spc="-5" dirty="0">
                <a:latin typeface="Times New Roman"/>
                <a:cs typeface="Times New Roman"/>
              </a:rPr>
              <a:t>costituirono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battesimo </a:t>
            </a:r>
            <a:r>
              <a:rPr sz="1200" dirty="0">
                <a:latin typeface="Times New Roman"/>
                <a:cs typeface="Times New Roman"/>
              </a:rPr>
              <a:t>di avversità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evangelisti, nel senso che </a:t>
            </a:r>
            <a:r>
              <a:rPr sz="1200" dirty="0">
                <a:latin typeface="Times New Roman"/>
                <a:cs typeface="Times New Roman"/>
              </a:rPr>
              <a:t>fu il periodo più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e improduttivo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carriera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allora. Essendo così </a:t>
            </a:r>
            <a:r>
              <a:rPr sz="1200" dirty="0">
                <a:latin typeface="Times New Roman"/>
                <a:cs typeface="Times New Roman"/>
              </a:rPr>
              <a:t>privati </a:t>
            </a:r>
            <a:r>
              <a:rPr sz="1200" spc="-5" dirty="0">
                <a:latin typeface="Times New Roman"/>
                <a:cs typeface="Times New Roman"/>
              </a:rPr>
              <a:t>della soddisfazione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conquistare anime al </a:t>
            </a:r>
            <a:r>
              <a:rPr sz="1200" dirty="0">
                <a:latin typeface="Times New Roman"/>
                <a:cs typeface="Times New Roman"/>
              </a:rPr>
              <a:t>regno,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esaminò  più </a:t>
            </a:r>
            <a:r>
              <a:rPr sz="1200" spc="-5" dirty="0">
                <a:latin typeface="Times New Roman"/>
                <a:cs typeface="Times New Roman"/>
              </a:rPr>
              <a:t>seriamente ed </a:t>
            </a:r>
            <a:r>
              <a:rPr sz="1200" dirty="0">
                <a:latin typeface="Times New Roman"/>
                <a:cs typeface="Times New Roman"/>
              </a:rPr>
              <a:t>onestamente la </a:t>
            </a:r>
            <a:r>
              <a:rPr sz="1200" spc="-5" dirty="0">
                <a:latin typeface="Times New Roman"/>
                <a:cs typeface="Times New Roman"/>
              </a:rPr>
              <a:t>propria anima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propri progressi nei </a:t>
            </a:r>
            <a:r>
              <a:rPr sz="1200" dirty="0">
                <a:latin typeface="Times New Roman"/>
                <a:cs typeface="Times New Roman"/>
              </a:rPr>
              <a:t>sentieri </a:t>
            </a:r>
            <a:r>
              <a:rPr sz="1200" spc="-5" dirty="0">
                <a:latin typeface="Times New Roman"/>
                <a:cs typeface="Times New Roman"/>
              </a:rPr>
              <a:t>spirituali della </a:t>
            </a:r>
            <a:r>
              <a:rPr sz="1200" dirty="0">
                <a:latin typeface="Times New Roman"/>
                <a:cs typeface="Times New Roman"/>
              </a:rPr>
              <a:t>nuova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79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(1726.6) 155:2.3 </a:t>
            </a:r>
            <a:r>
              <a:rPr sz="1200" spc="-5" dirty="0">
                <a:latin typeface="Times New Roman"/>
                <a:cs typeface="Times New Roman"/>
              </a:rPr>
              <a:t>Quando fu evidente che </a:t>
            </a:r>
            <a:r>
              <a:rPr sz="1200" dirty="0">
                <a:latin typeface="Times New Roman"/>
                <a:cs typeface="Times New Roman"/>
              </a:rPr>
              <a:t>nessuno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 intenzionato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 regno,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7 </a:t>
            </a:r>
            <a:r>
              <a:rPr sz="1200" spc="-5" dirty="0">
                <a:latin typeface="Times New Roman"/>
                <a:cs typeface="Times New Roman"/>
              </a:rPr>
              <a:t>giugno, </a:t>
            </a:r>
            <a:r>
              <a:rPr sz="1200" dirty="0">
                <a:latin typeface="Times New Roman"/>
                <a:cs typeface="Times New Roman"/>
              </a:rPr>
              <a:t>riunì i 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partì per 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per riunirsi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apostoli. Essi arrivarono verso mezzogiorno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mercoledì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3189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tutta la sera a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esperienze </a:t>
            </a:r>
            <a:r>
              <a:rPr sz="1200" dirty="0">
                <a:latin typeface="Times New Roman"/>
                <a:cs typeface="Times New Roman"/>
              </a:rPr>
              <a:t>tra i non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Corazin. Durante </a:t>
            </a:r>
            <a:r>
              <a:rPr sz="1200" dirty="0">
                <a:latin typeface="Times New Roman"/>
                <a:cs typeface="Times New Roman"/>
              </a:rPr>
              <a:t>le discussioni di </a:t>
            </a:r>
            <a:r>
              <a:rPr sz="1200" spc="-5" dirty="0">
                <a:latin typeface="Times New Roman"/>
                <a:cs typeface="Times New Roman"/>
              </a:rPr>
              <a:t>questa sera Gesù fece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riferimento alla parabola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seminatore ed insegnò </a:t>
            </a:r>
            <a:r>
              <a:rPr sz="1200" dirty="0">
                <a:latin typeface="Times New Roman"/>
                <a:cs typeface="Times New Roman"/>
              </a:rPr>
              <a:t>loro molte cose </a:t>
            </a:r>
            <a:r>
              <a:rPr sz="1200" spc="-5" dirty="0">
                <a:latin typeface="Times New Roman"/>
                <a:cs typeface="Times New Roman"/>
              </a:rPr>
              <a:t>sul significato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apparenti insuccessi nelle imprese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A Cesarea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Filippo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(1727.1) 155:3.1 </a:t>
            </a:r>
            <a:r>
              <a:rPr sz="1200" spc="-5" dirty="0">
                <a:latin typeface="Times New Roman"/>
                <a:cs typeface="Times New Roman"/>
              </a:rPr>
              <a:t>Anche se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in pubblico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Filippo, gli  apostoli tennero numerose tranquille riunioni </a:t>
            </a:r>
            <a:r>
              <a:rPr sz="1200" dirty="0">
                <a:latin typeface="Times New Roman"/>
                <a:cs typeface="Times New Roman"/>
              </a:rPr>
              <a:t>serali nella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credenti vennero al </a:t>
            </a:r>
            <a:r>
              <a:rPr sz="1200" dirty="0">
                <a:latin typeface="Times New Roman"/>
                <a:cs typeface="Times New Roman"/>
              </a:rPr>
              <a:t>campo per </a:t>
            </a:r>
            <a:r>
              <a:rPr sz="1200" spc="-5" dirty="0">
                <a:latin typeface="Times New Roman"/>
                <a:cs typeface="Times New Roman"/>
              </a:rPr>
              <a:t>parlare con </a:t>
            </a:r>
            <a:r>
              <a:rPr sz="1200" dirty="0">
                <a:latin typeface="Times New Roman"/>
                <a:cs typeface="Times New Roman"/>
              </a:rPr>
              <a:t>il Maestro.  </a:t>
            </a:r>
            <a:r>
              <a:rPr sz="1200" spc="-5" dirty="0">
                <a:latin typeface="Times New Roman"/>
                <a:cs typeface="Times New Roman"/>
              </a:rPr>
              <a:t>Pochissimi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furono aggiunti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credenti 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questa visita. </a:t>
            </a:r>
            <a:r>
              <a:rPr sz="1200" spc="-5" dirty="0">
                <a:latin typeface="Times New Roman"/>
                <a:cs typeface="Times New Roman"/>
              </a:rPr>
              <a:t>Gesù parlò con gli apostoli ogni </a:t>
            </a:r>
            <a:r>
              <a:rPr sz="1200" dirty="0">
                <a:latin typeface="Times New Roman"/>
                <a:cs typeface="Times New Roman"/>
              </a:rPr>
              <a:t>giorno, </a:t>
            </a:r>
            <a:r>
              <a:rPr sz="1200" spc="-5" dirty="0">
                <a:latin typeface="Times New Roman"/>
                <a:cs typeface="Times New Roman"/>
              </a:rPr>
              <a:t>ed essi  capirono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chiaramente che </a:t>
            </a:r>
            <a:r>
              <a:rPr sz="1200" dirty="0">
                <a:latin typeface="Times New Roman"/>
                <a:cs typeface="Times New Roman"/>
              </a:rPr>
              <a:t>stava iniziando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una nuova fase </a:t>
            </a:r>
            <a:r>
              <a:rPr sz="1200" spc="-5" dirty="0">
                <a:latin typeface="Times New Roman"/>
                <a:cs typeface="Times New Roman"/>
              </a:rPr>
              <a:t>del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cieli. Essi </a:t>
            </a:r>
            <a:r>
              <a:rPr sz="1200" dirty="0">
                <a:latin typeface="Times New Roman"/>
                <a:cs typeface="Times New Roman"/>
              </a:rPr>
              <a:t>cominciavano a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“regno dei cieli </a:t>
            </a:r>
            <a:r>
              <a:rPr sz="1200" dirty="0">
                <a:latin typeface="Times New Roman"/>
                <a:cs typeface="Times New Roman"/>
              </a:rPr>
              <a:t>non è né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bevanda,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realizzazione della gioia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accettazione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filiazione</a:t>
            </a:r>
            <a:r>
              <a:rPr sz="1200" spc="-5" dirty="0">
                <a:latin typeface="Times New Roman"/>
                <a:cs typeface="Times New Roman"/>
              </a:rPr>
              <a:t> divina”.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(1727.2) 155:3.2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prova 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apostoli; furono </a:t>
            </a:r>
            <a:r>
              <a:rPr sz="1200" dirty="0">
                <a:latin typeface="Times New Roman"/>
                <a:cs typeface="Times New Roman"/>
              </a:rPr>
              <a:t>due settimane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 loro. </a:t>
            </a:r>
            <a:r>
              <a:rPr sz="1200" spc="-5" dirty="0">
                <a:latin typeface="Times New Roman"/>
                <a:cs typeface="Times New Roman"/>
              </a:rPr>
              <a:t>Essi erano quasi depressi </a:t>
            </a:r>
            <a:r>
              <a:rPr sz="1200" dirty="0">
                <a:latin typeface="Times New Roman"/>
                <a:cs typeface="Times New Roman"/>
              </a:rPr>
              <a:t>e mancava loro lo stimolo </a:t>
            </a:r>
            <a:r>
              <a:rPr sz="1200" spc="-5" dirty="0">
                <a:latin typeface="Times New Roman"/>
                <a:cs typeface="Times New Roman"/>
              </a:rPr>
              <a:t>periodico della personalità entusiasta </a:t>
            </a:r>
            <a:r>
              <a:rPr sz="1200" dirty="0">
                <a:latin typeface="Times New Roman"/>
                <a:cs typeface="Times New Roman"/>
              </a:rPr>
              <a:t>di Pietro.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momenti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probante avventura </a:t>
            </a:r>
            <a:r>
              <a:rPr sz="1200" dirty="0">
                <a:latin typeface="Times New Roman"/>
                <a:cs typeface="Times New Roman"/>
              </a:rPr>
              <a:t>credere 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partire per </a:t>
            </a:r>
            <a:r>
              <a:rPr sz="1200" spc="-5" dirty="0">
                <a:latin typeface="Times New Roman"/>
                <a:cs typeface="Times New Roman"/>
              </a:rPr>
              <a:t>seguirlo.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fecero poche </a:t>
            </a:r>
            <a:r>
              <a:rPr sz="1200" dirty="0">
                <a:latin typeface="Times New Roman"/>
                <a:cs typeface="Times New Roman"/>
              </a:rPr>
              <a:t>conversioni durante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settimane, essi impararono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altamente proficue dalle </a:t>
            </a:r>
            <a:r>
              <a:rPr sz="1200" dirty="0">
                <a:latin typeface="Times New Roman"/>
                <a:cs typeface="Times New Roman"/>
              </a:rPr>
              <a:t>loro riunioni quotidiane con il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780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(1727.3) 155:3.3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appresero che gli Ebrei erano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stagnanti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morenti perché avevano </a:t>
            </a:r>
            <a:r>
              <a:rPr sz="1200" dirty="0">
                <a:latin typeface="Times New Roman"/>
                <a:cs typeface="Times New Roman"/>
              </a:rPr>
              <a:t>cristallizzato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in  un </a:t>
            </a:r>
            <a:r>
              <a:rPr sz="1200" spc="-5" dirty="0">
                <a:latin typeface="Times New Roman"/>
                <a:cs typeface="Times New Roman"/>
              </a:rPr>
              <a:t>credo;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formulata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confine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esclusivismo ipocrita, </a:t>
            </a:r>
            <a:r>
              <a:rPr sz="1200" dirty="0">
                <a:latin typeface="Times New Roman"/>
                <a:cs typeface="Times New Roman"/>
              </a:rPr>
              <a:t>anziché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segnale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spirituali, questi </a:t>
            </a:r>
            <a:r>
              <a:rPr sz="1200" spc="-5" dirty="0">
                <a:latin typeface="Times New Roman"/>
                <a:cs typeface="Times New Roman"/>
              </a:rPr>
              <a:t>insegnamenti perdono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potere creativo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vivificante </a:t>
            </a:r>
            <a:r>
              <a:rPr sz="1200" dirty="0">
                <a:latin typeface="Times New Roman"/>
                <a:cs typeface="Times New Roman"/>
              </a:rPr>
              <a:t>e finiscono </a:t>
            </a:r>
            <a:r>
              <a:rPr sz="1200" spc="-5" dirty="0">
                <a:latin typeface="Times New Roman"/>
                <a:cs typeface="Times New Roman"/>
              </a:rPr>
              <a:t>per diventare  semplicemente conservatori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fossilizzanti.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99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08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(1727.4) 155:3.4 </a:t>
            </a:r>
            <a:r>
              <a:rPr sz="1200" spc="-5" dirty="0">
                <a:latin typeface="Times New Roman"/>
                <a:cs typeface="Times New Roman"/>
              </a:rPr>
              <a:t>Essi impararono sempre </a:t>
            </a:r>
            <a:r>
              <a:rPr sz="1200" dirty="0">
                <a:latin typeface="Times New Roman"/>
                <a:cs typeface="Times New Roman"/>
              </a:rPr>
              <a:t>più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umane in </a:t>
            </a:r>
            <a:r>
              <a:rPr sz="1200" spc="-5" dirty="0">
                <a:latin typeface="Times New Roman"/>
                <a:cs typeface="Times New Roman"/>
              </a:rPr>
              <a:t>termini delle </a:t>
            </a:r>
            <a:r>
              <a:rPr sz="1200" dirty="0">
                <a:latin typeface="Times New Roman"/>
                <a:cs typeface="Times New Roman"/>
              </a:rPr>
              <a:t>loro possibilità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nell’eternità. Impararono che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meglio condotte ad </a:t>
            </a:r>
            <a:r>
              <a:rPr sz="1200" dirty="0">
                <a:latin typeface="Times New Roman"/>
                <a:cs typeface="Times New Roman"/>
              </a:rPr>
              <a:t>amare il </a:t>
            </a:r>
            <a:r>
              <a:rPr sz="1200" spc="-5" dirty="0">
                <a:latin typeface="Times New Roman"/>
                <a:cs typeface="Times New Roman"/>
              </a:rPr>
              <a:t>Dio invisibile insegnando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fratelli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vedere. </a:t>
            </a:r>
            <a:r>
              <a:rPr sz="1200" dirty="0">
                <a:latin typeface="Times New Roman"/>
                <a:cs typeface="Times New Roman"/>
              </a:rPr>
              <a:t>E fu in questa </a:t>
            </a:r>
            <a:r>
              <a:rPr sz="1200" spc="-5" dirty="0">
                <a:latin typeface="Times New Roman"/>
                <a:cs typeface="Times New Roman"/>
              </a:rPr>
              <a:t>connessione che fu </a:t>
            </a:r>
            <a:r>
              <a:rPr sz="1200" dirty="0">
                <a:latin typeface="Times New Roman"/>
                <a:cs typeface="Times New Roman"/>
              </a:rPr>
              <a:t>attribuito un nuovo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Maestro concernente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disinteressato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dei propri simili: </a:t>
            </a:r>
            <a:r>
              <a:rPr sz="1200" dirty="0">
                <a:latin typeface="Times New Roman"/>
                <a:cs typeface="Times New Roman"/>
              </a:rPr>
              <a:t>“In </a:t>
            </a:r>
            <a:r>
              <a:rPr sz="1200" spc="-5" dirty="0">
                <a:latin typeface="Times New Roman"/>
                <a:cs typeface="Times New Roman"/>
              </a:rPr>
              <a:t>quanto l’avete fatto al </a:t>
            </a:r>
            <a:r>
              <a:rPr sz="1200" dirty="0">
                <a:latin typeface="Times New Roman"/>
                <a:cs typeface="Times New Roman"/>
              </a:rPr>
              <a:t>più umile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miei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fratelli,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l’avete fatto </a:t>
            </a:r>
            <a:r>
              <a:rPr sz="1200" dirty="0">
                <a:latin typeface="Times New Roman"/>
                <a:cs typeface="Times New Roman"/>
              </a:rPr>
              <a:t>a 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(1727.5) 155:3.5 </a:t>
            </a:r>
            <a:r>
              <a:rPr sz="1200" spc="-5" dirty="0">
                <a:latin typeface="Times New Roman"/>
                <a:cs typeface="Times New Roman"/>
              </a:rPr>
              <a:t>Una delle grandi </a:t>
            </a:r>
            <a:r>
              <a:rPr sz="1200" dirty="0">
                <a:latin typeface="Times New Roman"/>
                <a:cs typeface="Times New Roman"/>
              </a:rPr>
              <a:t>lezioni di questo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riguardò </a:t>
            </a: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tradizioni religiose,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 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attribuito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sacralità alle cose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sacre, alle </a:t>
            </a:r>
            <a:r>
              <a:rPr sz="1200" spc="5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comuni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agli avvenimenti </a:t>
            </a:r>
            <a:r>
              <a:rPr sz="1200" dirty="0">
                <a:latin typeface="Times New Roman"/>
                <a:cs typeface="Times New Roman"/>
              </a:rPr>
              <a:t>quotidiani. 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riunione essi uscirono con l’insegnamento che </a:t>
            </a:r>
            <a:r>
              <a:rPr sz="1200" dirty="0">
                <a:latin typeface="Times New Roman"/>
                <a:cs typeface="Times New Roman"/>
              </a:rPr>
              <a:t>la 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profonda </a:t>
            </a:r>
            <a:r>
              <a:rPr sz="1200" spc="-5" dirty="0">
                <a:latin typeface="Times New Roman"/>
                <a:cs typeface="Times New Roman"/>
              </a:rPr>
              <a:t>alle sue </a:t>
            </a:r>
            <a:r>
              <a:rPr sz="1200" dirty="0">
                <a:latin typeface="Times New Roman"/>
                <a:cs typeface="Times New Roman"/>
              </a:rPr>
              <a:t>convinzioni più 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(1727.6) 155:3.6 </a:t>
            </a:r>
            <a:r>
              <a:rPr sz="1200" spc="-5" dirty="0">
                <a:latin typeface="Times New Roman"/>
                <a:cs typeface="Times New Roman"/>
              </a:rPr>
              <a:t>Gesù avvertì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credenti che, </a:t>
            </a:r>
            <a:r>
              <a:rPr sz="1200" dirty="0">
                <a:latin typeface="Times New Roman"/>
                <a:cs typeface="Times New Roman"/>
              </a:rPr>
              <a:t>se le loro aspirazioni </a:t>
            </a:r>
            <a:r>
              <a:rPr sz="1200" spc="-5" dirty="0">
                <a:latin typeface="Times New Roman"/>
                <a:cs typeface="Times New Roman"/>
              </a:rPr>
              <a:t>religiose erano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conoscenza crescente della  natura,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sostituzione </a:t>
            </a:r>
            <a:r>
              <a:rPr sz="1200" spc="-5" dirty="0">
                <a:latin typeface="Times New Roman"/>
                <a:cs typeface="Times New Roman"/>
              </a:rPr>
              <a:t>della presunta origine </a:t>
            </a:r>
            <a:r>
              <a:rPr sz="1200" dirty="0">
                <a:latin typeface="Times New Roman"/>
                <a:cs typeface="Times New Roman"/>
              </a:rPr>
              <a:t>soprannaturale </a:t>
            </a:r>
            <a:r>
              <a:rPr sz="1200" spc="-5" dirty="0">
                <a:latin typeface="Times New Roman"/>
                <a:cs typeface="Times New Roman"/>
              </a:rPr>
              <a:t>delle cose,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privati alla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loro fede in  Dio. </a:t>
            </a:r>
            <a:r>
              <a:rPr sz="1200" spc="-5" dirty="0">
                <a:latin typeface="Times New Roman"/>
                <a:cs typeface="Times New Roman"/>
              </a:rPr>
              <a:t>Ma che, se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religione era </a:t>
            </a:r>
            <a:r>
              <a:rPr sz="1200" dirty="0">
                <a:latin typeface="Times New Roman"/>
                <a:cs typeface="Times New Roman"/>
              </a:rPr>
              <a:t>spirituale,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scienza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disturbato la loro fede </a:t>
            </a:r>
            <a:r>
              <a:rPr sz="1200" spc="-5" dirty="0">
                <a:latin typeface="Times New Roman"/>
                <a:cs typeface="Times New Roman"/>
              </a:rPr>
              <a:t>nelle realtà  eterne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valori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480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(1727.7) 155:3.7 </a:t>
            </a:r>
            <a:r>
              <a:rPr sz="1200" spc="-5" dirty="0">
                <a:latin typeface="Times New Roman"/>
                <a:cs typeface="Times New Roman"/>
              </a:rPr>
              <a:t>Essi impararono che,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motivi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tutta la vita più </a:t>
            </a:r>
            <a:r>
              <a:rPr sz="1200" spc="-5" dirty="0">
                <a:latin typeface="Times New Roman"/>
                <a:cs typeface="Times New Roman"/>
              </a:rPr>
              <a:t>degna </a:t>
            </a:r>
            <a:r>
              <a:rPr sz="1200" dirty="0">
                <a:latin typeface="Times New Roman"/>
                <a:cs typeface="Times New Roman"/>
              </a:rPr>
              <a:t>di essere  vissuta, </a:t>
            </a:r>
            <a:r>
              <a:rPr sz="1200" spc="-5" dirty="0">
                <a:latin typeface="Times New Roman"/>
                <a:cs typeface="Times New Roman"/>
              </a:rPr>
              <a:t>riempiendola </a:t>
            </a:r>
            <a:r>
              <a:rPr sz="1200" dirty="0">
                <a:latin typeface="Times New Roman"/>
                <a:cs typeface="Times New Roman"/>
              </a:rPr>
              <a:t>di propositi </a:t>
            </a:r>
            <a:r>
              <a:rPr sz="1200" spc="-5" dirty="0">
                <a:latin typeface="Times New Roman"/>
                <a:cs typeface="Times New Roman"/>
              </a:rPr>
              <a:t>elevati, nobilitandola con valori </a:t>
            </a:r>
            <a:r>
              <a:rPr sz="1200" dirty="0">
                <a:latin typeface="Times New Roman"/>
                <a:cs typeface="Times New Roman"/>
              </a:rPr>
              <a:t>trascendentali, </a:t>
            </a:r>
            <a:r>
              <a:rPr sz="1200" spc="-5" dirty="0">
                <a:latin typeface="Times New Roman"/>
                <a:cs typeface="Times New Roman"/>
              </a:rPr>
              <a:t>ispirandola con </a:t>
            </a:r>
            <a:r>
              <a:rPr sz="1200" dirty="0">
                <a:latin typeface="Times New Roman"/>
                <a:cs typeface="Times New Roman"/>
              </a:rPr>
              <a:t>motivi </a:t>
            </a:r>
            <a:r>
              <a:rPr sz="1200" spc="-5" dirty="0">
                <a:latin typeface="Times New Roman"/>
                <a:cs typeface="Times New Roman"/>
              </a:rPr>
              <a:t>stupendi </a:t>
            </a:r>
            <a:r>
              <a:rPr sz="1200" dirty="0">
                <a:latin typeface="Times New Roman"/>
                <a:cs typeface="Times New Roman"/>
              </a:rPr>
              <a:t>e confortando 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l’anima umana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sublime e </a:t>
            </a:r>
            <a:r>
              <a:rPr sz="1200" spc="-5" dirty="0">
                <a:latin typeface="Times New Roman"/>
                <a:cs typeface="Times New Roman"/>
              </a:rPr>
              <a:t>fortificante.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diminuire le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tensioni</a:t>
            </a:r>
            <a:endParaRPr sz="1200">
              <a:latin typeface="Times New Roman"/>
              <a:cs typeface="Times New Roman"/>
            </a:endParaRPr>
          </a:p>
          <a:p>
            <a:pPr marL="76200" marR="431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dell’esistenza; </a:t>
            </a:r>
            <a:r>
              <a:rPr sz="1200" dirty="0">
                <a:latin typeface="Times New Roman"/>
                <a:cs typeface="Times New Roman"/>
              </a:rPr>
              <a:t>essa ispira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per la vita quotidiana e per il </a:t>
            </a:r>
            <a:r>
              <a:rPr sz="1200" spc="-5" dirty="0">
                <a:latin typeface="Times New Roman"/>
                <a:cs typeface="Times New Roman"/>
              </a:rPr>
              <a:t>servizio disinteressato.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favorisce </a:t>
            </a:r>
            <a:r>
              <a:rPr sz="1200" dirty="0">
                <a:latin typeface="Times New Roman"/>
                <a:cs typeface="Times New Roman"/>
              </a:rPr>
              <a:t>la vitalità spirituale  e la </a:t>
            </a:r>
            <a:r>
              <a:rPr sz="1200" spc="-5" dirty="0">
                <a:latin typeface="Times New Roman"/>
                <a:cs typeface="Times New Roman"/>
              </a:rPr>
              <a:t>fecondità 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rettitudine.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734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98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(1727.8) 155:3.8 </a:t>
            </a:r>
            <a:r>
              <a:rPr sz="1200" spc="-5" dirty="0">
                <a:latin typeface="Times New Roman"/>
                <a:cs typeface="Times New Roman"/>
              </a:rPr>
              <a:t>Gesù insegnò ripetutamente ai </a:t>
            </a:r>
            <a:r>
              <a:rPr sz="1200" dirty="0">
                <a:latin typeface="Times New Roman"/>
                <a:cs typeface="Times New Roman"/>
              </a:rPr>
              <a:t>suoi apostoli che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civiltà </a:t>
            </a:r>
            <a:r>
              <a:rPr sz="1200" spc="-5" dirty="0">
                <a:latin typeface="Times New Roman"/>
                <a:cs typeface="Times New Roman"/>
              </a:rPr>
              <a:t>potrebbe sopravvivere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alla </a:t>
            </a:r>
            <a:r>
              <a:rPr sz="1200" dirty="0">
                <a:latin typeface="Times New Roman"/>
                <a:cs typeface="Times New Roman"/>
              </a:rPr>
              <a:t>perdita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migliore della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stancò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segnalare ai dodici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simboli 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cerimonie</a:t>
            </a:r>
            <a:endParaRPr sz="1200">
              <a:latin typeface="Times New Roman"/>
              <a:cs typeface="Times New Roman"/>
            </a:endParaRPr>
          </a:p>
          <a:p>
            <a:pPr marL="63500" marR="857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religiose 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dell’esperienza religiosa.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terrena fu </a:t>
            </a:r>
            <a:r>
              <a:rPr sz="1200" spc="-5" dirty="0">
                <a:latin typeface="Times New Roman"/>
                <a:cs typeface="Times New Roman"/>
              </a:rPr>
              <a:t>costantemente consacrata alla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sciogliere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 </a:t>
            </a:r>
            <a:r>
              <a:rPr sz="1200" dirty="0">
                <a:latin typeface="Times New Roman"/>
                <a:cs typeface="Times New Roman"/>
              </a:rPr>
              <a:t>cristallizzate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in fluide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di filiazione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illuminata.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Sulla strada per 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Fenicia</a:t>
            </a:r>
            <a:endParaRPr sz="1600">
              <a:latin typeface="Times New Roman"/>
              <a:cs typeface="Times New Roman"/>
            </a:endParaRPr>
          </a:p>
          <a:p>
            <a:pPr marL="63500" marR="10477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(1728.1) 155:4.1 </a:t>
            </a:r>
            <a:r>
              <a:rPr sz="1200" spc="-5" dirty="0">
                <a:latin typeface="Times New Roman"/>
                <a:cs typeface="Times New Roman"/>
              </a:rPr>
              <a:t>Giovedì mattina </a:t>
            </a:r>
            <a:r>
              <a:rPr sz="1200" dirty="0">
                <a:latin typeface="Times New Roman"/>
                <a:cs typeface="Times New Roman"/>
              </a:rPr>
              <a:t>9 </a:t>
            </a:r>
            <a:r>
              <a:rPr sz="1200" spc="-5" dirty="0">
                <a:latin typeface="Times New Roman"/>
                <a:cs typeface="Times New Roman"/>
              </a:rPr>
              <a:t>giugno,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notizie </a:t>
            </a:r>
            <a:r>
              <a:rPr sz="1200" spc="-5" dirty="0">
                <a:latin typeface="Times New Roman"/>
                <a:cs typeface="Times New Roman"/>
              </a:rPr>
              <a:t>sui progressi del regno portate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Betsaida, </a:t>
            </a:r>
            <a:r>
              <a:rPr sz="1200" dirty="0">
                <a:latin typeface="Times New Roman"/>
                <a:cs typeface="Times New Roman"/>
              </a:rPr>
              <a:t>questo gruppo di venticinque </a:t>
            </a:r>
            <a:r>
              <a:rPr sz="1200" spc="-5" dirty="0">
                <a:latin typeface="Times New Roman"/>
                <a:cs typeface="Times New Roman"/>
              </a:rPr>
              <a:t>insegnanti della verità lasciò </a:t>
            </a:r>
            <a:r>
              <a:rPr sz="1200" dirty="0">
                <a:latin typeface="Times New Roman"/>
                <a:cs typeface="Times New Roman"/>
              </a:rPr>
              <a:t>Cesarea 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viaggio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 della Fenicia. Essi girarono attorno alla regione </a:t>
            </a:r>
            <a:r>
              <a:rPr sz="1200" dirty="0">
                <a:latin typeface="Times New Roman"/>
                <a:cs typeface="Times New Roman"/>
              </a:rPr>
              <a:t>paludosa, </a:t>
            </a:r>
            <a:r>
              <a:rPr sz="1200" spc="-5" dirty="0">
                <a:latin typeface="Times New Roman"/>
                <a:cs typeface="Times New Roman"/>
              </a:rPr>
              <a:t>passando per </a:t>
            </a:r>
            <a:r>
              <a:rPr sz="1200" dirty="0">
                <a:latin typeface="Times New Roman"/>
                <a:cs typeface="Times New Roman"/>
              </a:rPr>
              <a:t>Luz e </a:t>
            </a:r>
            <a:r>
              <a:rPr sz="1200" spc="-5" dirty="0">
                <a:latin typeface="Times New Roman"/>
                <a:cs typeface="Times New Roman"/>
              </a:rPr>
              <a:t>andando fino 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congiunzione con </a:t>
            </a:r>
            <a:r>
              <a:rPr sz="1200" dirty="0">
                <a:latin typeface="Times New Roman"/>
                <a:cs typeface="Times New Roman"/>
              </a:rPr>
              <a:t>la pista  </a:t>
            </a:r>
            <a:r>
              <a:rPr sz="1200" spc="-5" dirty="0">
                <a:latin typeface="Times New Roman"/>
                <a:cs typeface="Times New Roman"/>
              </a:rPr>
              <a:t>Magdala-Monte Libano, </a:t>
            </a:r>
            <a:r>
              <a:rPr sz="1200" dirty="0">
                <a:latin typeface="Times New Roman"/>
                <a:cs typeface="Times New Roman"/>
              </a:rPr>
              <a:t>e da là </a:t>
            </a:r>
            <a:r>
              <a:rPr sz="1200" spc="-5" dirty="0">
                <a:latin typeface="Times New Roman"/>
                <a:cs typeface="Times New Roman"/>
              </a:rPr>
              <a:t>fino all’incrocio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che conduceva a Sidone, dove arrivarono </a:t>
            </a:r>
            <a:r>
              <a:rPr sz="1200" spc="-5" dirty="0">
                <a:latin typeface="Times New Roman"/>
                <a:cs typeface="Times New Roman"/>
              </a:rPr>
              <a:t>venerdì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pomeriggio.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(1728.2) 155:4.2 </a:t>
            </a:r>
            <a:r>
              <a:rPr sz="1200" spc="-5" dirty="0">
                <a:latin typeface="Times New Roman"/>
                <a:cs typeface="Times New Roman"/>
              </a:rPr>
              <a:t>Mentre erano fermi per </a:t>
            </a:r>
            <a:r>
              <a:rPr sz="1200" dirty="0">
                <a:latin typeface="Times New Roman"/>
                <a:cs typeface="Times New Roman"/>
              </a:rPr>
              <a:t>il pranzo </a:t>
            </a:r>
            <a:r>
              <a:rPr sz="1200" spc="-5" dirty="0">
                <a:latin typeface="Times New Roman"/>
                <a:cs typeface="Times New Roman"/>
              </a:rPr>
              <a:t>all’ombra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sporgenza </a:t>
            </a:r>
            <a:r>
              <a:rPr sz="1200" dirty="0">
                <a:latin typeface="Times New Roman"/>
                <a:cs typeface="Times New Roman"/>
              </a:rPr>
              <a:t>rocciosa </a:t>
            </a:r>
            <a:r>
              <a:rPr sz="1200" spc="-5" dirty="0">
                <a:latin typeface="Times New Roman"/>
                <a:cs typeface="Times New Roman"/>
              </a:rPr>
              <a:t>sovrastante,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10" dirty="0">
                <a:latin typeface="Times New Roman"/>
                <a:cs typeface="Times New Roman"/>
              </a:rPr>
              <a:t>Luz, </a:t>
            </a:r>
            <a:r>
              <a:rPr sz="1200" spc="-5" dirty="0">
                <a:latin typeface="Times New Roman"/>
                <a:cs typeface="Times New Roman"/>
              </a:rPr>
              <a:t>Gesù fece </a:t>
            </a:r>
            <a:r>
              <a:rPr sz="1200" dirty="0">
                <a:latin typeface="Times New Roman"/>
                <a:cs typeface="Times New Roman"/>
              </a:rPr>
              <a:t>uno dei più  </a:t>
            </a:r>
            <a:r>
              <a:rPr sz="1200" spc="-5" dirty="0">
                <a:latin typeface="Times New Roman"/>
                <a:cs typeface="Times New Roman"/>
              </a:rPr>
              <a:t>rimarchevoli discorsi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apostoli avessero mai ascoltato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loro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Essi si erano </a:t>
            </a:r>
            <a:r>
              <a:rPr sz="1200" dirty="0">
                <a:latin typeface="Times New Roman"/>
                <a:cs typeface="Times New Roman"/>
              </a:rPr>
              <a:t>appena seduti  </a:t>
            </a:r>
            <a:r>
              <a:rPr sz="1200" spc="-5" dirty="0">
                <a:latin typeface="Times New Roman"/>
                <a:cs typeface="Times New Roman"/>
              </a:rPr>
              <a:t>per rompere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quando Simon Pietro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“Maestro,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conosce 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e poiché il  </a:t>
            </a:r>
            <a:r>
              <a:rPr sz="1200" spc="-5" dirty="0">
                <a:latin typeface="Times New Roman"/>
                <a:cs typeface="Times New Roman"/>
              </a:rPr>
              <a:t>suo spirito </a:t>
            </a:r>
            <a:r>
              <a:rPr sz="1200" dirty="0">
                <a:latin typeface="Times New Roman"/>
                <a:cs typeface="Times New Roman"/>
              </a:rPr>
              <a:t>è il nostro </a:t>
            </a:r>
            <a:r>
              <a:rPr sz="1200" spc="-5" dirty="0">
                <a:latin typeface="Times New Roman"/>
                <a:cs typeface="Times New Roman"/>
              </a:rPr>
              <a:t>sostegno nell’instaurazione del regno dei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sulla terra, come mai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fuggiamo davanti alle </a:t>
            </a:r>
            <a:r>
              <a:rPr sz="1200" dirty="0">
                <a:latin typeface="Times New Roman"/>
                <a:cs typeface="Times New Roman"/>
              </a:rPr>
              <a:t>minacce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nemici? Perché </a:t>
            </a:r>
            <a:r>
              <a:rPr sz="1200" dirty="0">
                <a:latin typeface="Times New Roman"/>
                <a:cs typeface="Times New Roman"/>
              </a:rPr>
              <a:t>rifiutiamo 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i nemici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verità?” </a:t>
            </a:r>
            <a:r>
              <a:rPr sz="1200" spc="-5" dirty="0">
                <a:latin typeface="Times New Roman"/>
                <a:cs typeface="Times New Roman"/>
              </a:rPr>
              <a:t>Ma prima che Gesù avesse </a:t>
            </a:r>
            <a:r>
              <a:rPr sz="1200" dirty="0">
                <a:latin typeface="Times New Roman"/>
                <a:cs typeface="Times New Roman"/>
              </a:rPr>
              <a:t>cominciato a </a:t>
            </a:r>
            <a:r>
              <a:rPr sz="1200" spc="-5" dirty="0">
                <a:latin typeface="Times New Roman"/>
                <a:cs typeface="Times New Roman"/>
              </a:rPr>
              <a:t>rispondere alla  </a:t>
            </a:r>
            <a:r>
              <a:rPr sz="1200" dirty="0">
                <a:latin typeface="Times New Roman"/>
                <a:cs typeface="Times New Roman"/>
              </a:rPr>
              <a:t>domanda di Pietro, </a:t>
            </a:r>
            <a:r>
              <a:rPr sz="1200" spc="-5" dirty="0">
                <a:latin typeface="Times New Roman"/>
                <a:cs typeface="Times New Roman"/>
              </a:rPr>
              <a:t>Tommaso intervenne chiedendo: “Maestro, vorrei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conoscere che </a:t>
            </a:r>
            <a:r>
              <a:rPr sz="1200" dirty="0">
                <a:latin typeface="Times New Roman"/>
                <a:cs typeface="Times New Roman"/>
              </a:rPr>
              <a:t>cosa non va </a:t>
            </a:r>
            <a:r>
              <a:rPr sz="1200" spc="-5" dirty="0">
                <a:latin typeface="Times New Roman"/>
                <a:cs typeface="Times New Roman"/>
              </a:rPr>
              <a:t>nella religione </a:t>
            </a:r>
            <a:r>
              <a:rPr sz="1200" dirty="0">
                <a:latin typeface="Times New Roman"/>
                <a:cs typeface="Times New Roman"/>
              </a:rPr>
              <a:t>dei  nostri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Qual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differenza tra </a:t>
            </a:r>
            <a:r>
              <a:rPr sz="1200" spc="5" dirty="0">
                <a:latin typeface="Times New Roman"/>
                <a:cs typeface="Times New Roman"/>
              </a:rPr>
              <a:t>la loro </a:t>
            </a:r>
            <a:r>
              <a:rPr sz="1200" dirty="0">
                <a:latin typeface="Times New Roman"/>
                <a:cs typeface="Times New Roman"/>
              </a:rPr>
              <a:t>religione e la </a:t>
            </a:r>
            <a:r>
              <a:rPr sz="1200" spc="-5" dirty="0">
                <a:latin typeface="Times New Roman"/>
                <a:cs typeface="Times New Roman"/>
              </a:rPr>
              <a:t>nostra?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mai esiste questa diversità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professiamo </a:t>
            </a:r>
            <a:r>
              <a:rPr sz="1200" dirty="0">
                <a:latin typeface="Times New Roman"/>
                <a:cs typeface="Times New Roman"/>
              </a:rPr>
              <a:t>tutti 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Dio?”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Tommaso ebbe finito, Gesù </a:t>
            </a:r>
            <a:r>
              <a:rPr sz="1200" dirty="0">
                <a:latin typeface="Times New Roman"/>
                <a:cs typeface="Times New Roman"/>
              </a:rPr>
              <a:t>disse: “Pur non </a:t>
            </a:r>
            <a:r>
              <a:rPr sz="1200" spc="-5" dirty="0">
                <a:latin typeface="Times New Roman"/>
                <a:cs typeface="Times New Roman"/>
              </a:rPr>
              <a:t>ignorando </a:t>
            </a:r>
            <a:r>
              <a:rPr sz="1200" dirty="0">
                <a:latin typeface="Times New Roman"/>
                <a:cs typeface="Times New Roman"/>
              </a:rPr>
              <a:t>la  domanda di Pietro, sapendo </a:t>
            </a:r>
            <a:r>
              <a:rPr sz="1200" spc="-5" dirty="0">
                <a:latin typeface="Times New Roman"/>
                <a:cs typeface="Times New Roman"/>
              </a:rPr>
              <a:t>perfettamente come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interpretare male le mie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un </a:t>
            </a:r>
            <a:r>
              <a:rPr sz="1200" spc="-5" dirty="0">
                <a:latin typeface="Times New Roman"/>
                <a:cs typeface="Times New Roman"/>
              </a:rPr>
              <a:t>conflitto  aperto con </a:t>
            </a:r>
            <a:r>
              <a:rPr sz="1200" dirty="0">
                <a:latin typeface="Times New Roman"/>
                <a:cs typeface="Times New Roman"/>
              </a:rPr>
              <a:t>i capi </a:t>
            </a:r>
            <a:r>
              <a:rPr sz="1200" spc="-5" dirty="0">
                <a:latin typeface="Times New Roman"/>
                <a:cs typeface="Times New Roman"/>
              </a:rPr>
              <a:t>degli Ebrei, sarà </a:t>
            </a:r>
            <a:r>
              <a:rPr sz="1200" dirty="0">
                <a:latin typeface="Times New Roman"/>
                <a:cs typeface="Times New Roman"/>
              </a:rPr>
              <a:t>tuttavia più utile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tutti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scelga </a:t>
            </a:r>
            <a:r>
              <a:rPr sz="1200" dirty="0">
                <a:latin typeface="Times New Roman"/>
                <a:cs typeface="Times New Roman"/>
              </a:rPr>
              <a:t>piuttosto di </a:t>
            </a:r>
            <a:r>
              <a:rPr sz="1200" spc="-5" dirty="0">
                <a:latin typeface="Times New Roman"/>
                <a:cs typeface="Times New Roman"/>
              </a:rPr>
              <a:t>rispondere alla </a:t>
            </a:r>
            <a:r>
              <a:rPr sz="1200" dirty="0">
                <a:latin typeface="Times New Roman"/>
                <a:cs typeface="Times New Roman"/>
              </a:rPr>
              <a:t>domanda di </a:t>
            </a:r>
            <a:r>
              <a:rPr sz="1200" spc="5" dirty="0">
                <a:latin typeface="Times New Roman"/>
                <a:cs typeface="Times New Roman"/>
              </a:rPr>
              <a:t>Tommaso. </a:t>
            </a:r>
            <a:r>
              <a:rPr sz="1200" dirty="0">
                <a:latin typeface="Times New Roman"/>
                <a:cs typeface="Times New Roman"/>
              </a:rPr>
              <a:t>E lo  </a:t>
            </a:r>
            <a:r>
              <a:rPr sz="1200" spc="-5" dirty="0">
                <a:latin typeface="Times New Roman"/>
                <a:cs typeface="Times New Roman"/>
              </a:rPr>
              <a:t>farò quando avrete finito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mangiare.”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4858"/>
            <a:ext cx="8151495" cy="39617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discorso sulla vera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101600" marR="52133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(1728.3) 155:5.1 </a:t>
            </a:r>
            <a:r>
              <a:rPr sz="1200" spc="-5" dirty="0">
                <a:latin typeface="Times New Roman"/>
                <a:cs typeface="Times New Roman"/>
              </a:rPr>
              <a:t>Questo memorabile discorso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religione, riassunto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trascritto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moderno, diede </a:t>
            </a:r>
            <a:r>
              <a:rPr sz="1200" spc="-5" dirty="0">
                <a:latin typeface="Times New Roman"/>
                <a:cs typeface="Times New Roman"/>
              </a:rPr>
              <a:t>espressione alle  seguenti verità: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55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(1728.4) 155:5.2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mondo abbiano una doppia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rivelatoria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ogni  popolo </a:t>
            </a:r>
            <a:r>
              <a:rPr sz="1200" spc="-5" dirty="0">
                <a:latin typeface="Times New Roman"/>
                <a:cs typeface="Times New Roman"/>
              </a:rPr>
              <a:t>si possono trovare </a:t>
            </a:r>
            <a:r>
              <a:rPr sz="1200" dirty="0">
                <a:latin typeface="Times New Roman"/>
                <a:cs typeface="Times New Roman"/>
              </a:rPr>
              <a:t>tre forme distinte di devozione </a:t>
            </a: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dirty="0">
                <a:latin typeface="Times New Roman"/>
                <a:cs typeface="Times New Roman"/>
              </a:rPr>
              <a:t>E queste tre </a:t>
            </a:r>
            <a:r>
              <a:rPr sz="1200" spc="-5" dirty="0">
                <a:latin typeface="Times New Roman"/>
                <a:cs typeface="Times New Roman"/>
              </a:rPr>
              <a:t>manifestazioni del 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62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(1728.5) 155:5.3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religione primitiva.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seminaturale ed </a:t>
            </a:r>
            <a:r>
              <a:rPr sz="1200" dirty="0">
                <a:latin typeface="Times New Roman"/>
                <a:cs typeface="Times New Roman"/>
              </a:rPr>
              <a:t>istintivo di temere 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misteriose e di </a:t>
            </a:r>
            <a:r>
              <a:rPr sz="1200" spc="-5" dirty="0">
                <a:latin typeface="Times New Roman"/>
                <a:cs typeface="Times New Roman"/>
              </a:rPr>
              <a:t>adorare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superiori; </a:t>
            </a:r>
            <a:r>
              <a:rPr sz="1200" dirty="0">
                <a:latin typeface="Times New Roman"/>
                <a:cs typeface="Times New Roman"/>
              </a:rPr>
              <a:t>è principalmente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fisica,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65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(1728.6) 155:5.4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religione della civiltà.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pratiche religiose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stanno  </a:t>
            </a:r>
            <a:r>
              <a:rPr sz="1200" spc="-5" dirty="0">
                <a:latin typeface="Times New Roman"/>
                <a:cs typeface="Times New Roman"/>
              </a:rPr>
              <a:t>civilizzando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religione della </a:t>
            </a:r>
            <a:r>
              <a:rPr sz="1200" dirty="0">
                <a:latin typeface="Times New Roman"/>
                <a:cs typeface="Times New Roman"/>
              </a:rPr>
              <a:t>mente — 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intellettuale dell’autorità </a:t>
            </a:r>
            <a:r>
              <a:rPr sz="1200" spc="-5" dirty="0">
                <a:latin typeface="Times New Roman"/>
                <a:cs typeface="Times New Roman"/>
              </a:rPr>
              <a:t>della tradizione religiosa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stabilita.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84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(1728.7) 155:5.5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vera </a:t>
            </a:r>
            <a:r>
              <a:rPr sz="1200" i="1" dirty="0">
                <a:latin typeface="Times New Roman"/>
                <a:cs typeface="Times New Roman"/>
              </a:rPr>
              <a:t>religione — la religione di </a:t>
            </a:r>
            <a:r>
              <a:rPr sz="1200" i="1" spc="-5" dirty="0">
                <a:latin typeface="Times New Roman"/>
                <a:cs typeface="Times New Roman"/>
              </a:rPr>
              <a:t>rivelazione.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di </a:t>
            </a:r>
            <a:r>
              <a:rPr sz="1200" spc="-5" dirty="0">
                <a:latin typeface="Times New Roman"/>
                <a:cs typeface="Times New Roman"/>
              </a:rPr>
              <a:t>valori soprannaturali, </a:t>
            </a:r>
            <a:r>
              <a:rPr sz="1200" dirty="0">
                <a:latin typeface="Times New Roman"/>
                <a:cs typeface="Times New Roman"/>
              </a:rPr>
              <a:t>un’ispezione  </a:t>
            </a:r>
            <a:r>
              <a:rPr sz="1200" spc="-5" dirty="0">
                <a:latin typeface="Times New Roman"/>
                <a:cs typeface="Times New Roman"/>
              </a:rPr>
              <a:t>parziale delle realtà </a:t>
            </a:r>
            <a:r>
              <a:rPr sz="1200" dirty="0">
                <a:latin typeface="Times New Roman"/>
                <a:cs typeface="Times New Roman"/>
              </a:rPr>
              <a:t>eterne, un </a:t>
            </a:r>
            <a:r>
              <a:rPr sz="1200" spc="-5" dirty="0">
                <a:latin typeface="Times New Roman"/>
                <a:cs typeface="Times New Roman"/>
              </a:rPr>
              <a:t>rapido </a:t>
            </a:r>
            <a:r>
              <a:rPr sz="1200" dirty="0">
                <a:latin typeface="Times New Roman"/>
                <a:cs typeface="Times New Roman"/>
              </a:rPr>
              <a:t>sguardo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del carattere </a:t>
            </a:r>
            <a:r>
              <a:rPr sz="1200" dirty="0">
                <a:latin typeface="Times New Roman"/>
                <a:cs typeface="Times New Roman"/>
              </a:rPr>
              <a:t>infinito del Padre che è nei 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religione dello spirito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mostrata nell’esperienza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(1729.1) 155:5.6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rifiutò di </a:t>
            </a:r>
            <a:r>
              <a:rPr sz="1200" spc="-5" dirty="0">
                <a:latin typeface="Times New Roman"/>
                <a:cs typeface="Times New Roman"/>
              </a:rPr>
              <a:t>minimizzare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dei </a:t>
            </a:r>
            <a:r>
              <a:rPr sz="1200" dirty="0">
                <a:latin typeface="Times New Roman"/>
                <a:cs typeface="Times New Roman"/>
              </a:rPr>
              <a:t>sensi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timori superstiziosi dell’uomo naturale, </a:t>
            </a:r>
            <a:r>
              <a:rPr sz="1200" dirty="0">
                <a:latin typeface="Times New Roman"/>
                <a:cs typeface="Times New Roman"/>
              </a:rPr>
              <a:t>ma deplorò il 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tanto di questa forma </a:t>
            </a:r>
            <a:r>
              <a:rPr sz="1200" spc="-5" dirty="0">
                <a:latin typeface="Times New Roman"/>
                <a:cs typeface="Times New Roman"/>
              </a:rPr>
              <a:t>primitiva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persistesse </a:t>
            </a:r>
            <a:r>
              <a:rPr sz="1200" dirty="0">
                <a:latin typeface="Times New Roman"/>
                <a:cs typeface="Times New Roman"/>
              </a:rPr>
              <a:t>nelle forme </a:t>
            </a:r>
            <a:r>
              <a:rPr sz="1200" spc="-5" dirty="0">
                <a:latin typeface="Times New Roman"/>
                <a:cs typeface="Times New Roman"/>
              </a:rPr>
              <a:t>religiose delle </a:t>
            </a:r>
            <a:r>
              <a:rPr sz="1200" dirty="0">
                <a:latin typeface="Times New Roman"/>
                <a:cs typeface="Times New Roman"/>
              </a:rPr>
              <a:t>razze più </a:t>
            </a:r>
            <a:r>
              <a:rPr sz="1200" spc="-5" dirty="0">
                <a:latin typeface="Times New Roman"/>
                <a:cs typeface="Times New Roman"/>
              </a:rPr>
              <a:t>intelligenti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dell’umanità.</a:t>
            </a:r>
            <a:endParaRPr sz="1200">
              <a:latin typeface="Times New Roman"/>
              <a:cs typeface="Times New Roman"/>
            </a:endParaRPr>
          </a:p>
          <a:p>
            <a:pPr marL="101600" marR="4559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Gesù chiarì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differenza </a:t>
            </a:r>
            <a:r>
              <a:rPr sz="1200" dirty="0">
                <a:latin typeface="Times New Roman"/>
                <a:cs typeface="Times New Roman"/>
              </a:rPr>
              <a:t>tra la religione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è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è sostenuta  </a:t>
            </a:r>
            <a:r>
              <a:rPr sz="1200" spc="-5" dirty="0">
                <a:latin typeface="Times New Roman"/>
                <a:cs typeface="Times New Roman"/>
              </a:rPr>
              <a:t>dall’autorità ecclesiastica,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basata sull’esperienza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3875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(1729.2) 155:5.7 </a:t>
            </a:r>
            <a:r>
              <a:rPr sz="1200" dirty="0">
                <a:latin typeface="Times New Roman"/>
                <a:cs typeface="Times New Roman"/>
              </a:rPr>
              <a:t>Poi il </a:t>
            </a:r>
            <a:r>
              <a:rPr sz="1200" spc="-10" dirty="0">
                <a:latin typeface="Times New Roman"/>
                <a:cs typeface="Times New Roman"/>
              </a:rPr>
              <a:t>Maestro, </a:t>
            </a:r>
            <a:r>
              <a:rPr sz="1200" spc="-5" dirty="0">
                <a:latin typeface="Times New Roman"/>
                <a:cs typeface="Times New Roman"/>
              </a:rPr>
              <a:t>nella sua ora </a:t>
            </a:r>
            <a:r>
              <a:rPr sz="1200" dirty="0">
                <a:latin typeface="Times New Roman"/>
                <a:cs typeface="Times New Roman"/>
              </a:rPr>
              <a:t>d’insegnamento,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chiarire queste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(1729.3) 155:5.8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diverranno </a:t>
            </a:r>
            <a:r>
              <a:rPr sz="1200" dirty="0">
                <a:latin typeface="Times New Roman"/>
                <a:cs typeface="Times New Roman"/>
              </a:rPr>
              <a:t>altamente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completamente civilizzate, persisteranno </a:t>
            </a:r>
            <a:r>
              <a:rPr sz="1200" dirty="0">
                <a:latin typeface="Times New Roman"/>
                <a:cs typeface="Times New Roman"/>
              </a:rPr>
              <a:t>molte di quelle  </a:t>
            </a:r>
            <a:r>
              <a:rPr sz="1200" spc="-5" dirty="0">
                <a:latin typeface="Times New Roman"/>
                <a:cs typeface="Times New Roman"/>
              </a:rPr>
              <a:t>cerimonie infantili </a:t>
            </a:r>
            <a:r>
              <a:rPr sz="1200" dirty="0">
                <a:latin typeface="Times New Roman"/>
                <a:cs typeface="Times New Roman"/>
              </a:rPr>
              <a:t>e superstiziose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caratteristiche delle </a:t>
            </a:r>
            <a:r>
              <a:rPr sz="1200" dirty="0">
                <a:latin typeface="Times New Roman"/>
                <a:cs typeface="Times New Roman"/>
              </a:rPr>
              <a:t>pratiche </a:t>
            </a:r>
            <a:r>
              <a:rPr sz="1200" spc="-5" dirty="0">
                <a:latin typeface="Times New Roman"/>
                <a:cs typeface="Times New Roman"/>
              </a:rPr>
              <a:t>religiose evoluzionarie dei </a:t>
            </a:r>
            <a:r>
              <a:rPr sz="1200" spc="5" dirty="0">
                <a:latin typeface="Times New Roman"/>
                <a:cs typeface="Times New Roman"/>
              </a:rPr>
              <a:t>popoli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ed  arretrati.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razza umana non </a:t>
            </a:r>
            <a:r>
              <a:rPr sz="1200" spc="-5" dirty="0">
                <a:latin typeface="Times New Roman"/>
                <a:cs typeface="Times New Roman"/>
              </a:rPr>
              <a:t>progredirà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generale delle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spirituale,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uomini e di donne </a:t>
            </a:r>
            <a:r>
              <a:rPr sz="1200" spc="-5" dirty="0">
                <a:latin typeface="Times New Roman"/>
                <a:cs typeface="Times New Roman"/>
              </a:rPr>
              <a:t>continueranno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una preferenza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quelle</a:t>
            </a:r>
            <a:endParaRPr sz="1200">
              <a:latin typeface="Times New Roman"/>
              <a:cs typeface="Times New Roman"/>
            </a:endParaRPr>
          </a:p>
          <a:p>
            <a:pPr marL="63500" marR="15811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d’autorità </a:t>
            </a:r>
            <a:r>
              <a:rPr sz="1200" spc="-5" dirty="0">
                <a:latin typeface="Times New Roman"/>
                <a:cs typeface="Times New Roman"/>
              </a:rPr>
              <a:t>che richiedono 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consenso intellettuale,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spirito, che </a:t>
            </a:r>
            <a:r>
              <a:rPr sz="1200" dirty="0">
                <a:latin typeface="Times New Roman"/>
                <a:cs typeface="Times New Roman"/>
              </a:rPr>
              <a:t>comporta una  </a:t>
            </a:r>
            <a:r>
              <a:rPr sz="1200" spc="-5" dirty="0">
                <a:latin typeface="Times New Roman"/>
                <a:cs typeface="Times New Roman"/>
              </a:rPr>
              <a:t>partecipazione attiva </a:t>
            </a:r>
            <a:r>
              <a:rPr sz="1200" dirty="0">
                <a:latin typeface="Times New Roman"/>
                <a:cs typeface="Times New Roman"/>
              </a:rPr>
              <a:t>della mente e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nell’avventura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fede di </a:t>
            </a:r>
            <a:r>
              <a:rPr sz="1200" spc="-5" dirty="0">
                <a:latin typeface="Times New Roman"/>
                <a:cs typeface="Times New Roman"/>
              </a:rPr>
              <a:t>cimentarsi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rigorose dell’esperienza umana  </a:t>
            </a:r>
            <a:r>
              <a:rPr sz="1200" spc="-5" dirty="0">
                <a:latin typeface="Times New Roman"/>
                <a:cs typeface="Times New Roman"/>
              </a:rPr>
              <a:t>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0827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(1729.4) 155:5.9 </a:t>
            </a:r>
            <a:r>
              <a:rPr sz="1200" spc="-5" dirty="0">
                <a:latin typeface="Times New Roman"/>
                <a:cs typeface="Times New Roman"/>
              </a:rPr>
              <a:t>L’accettazione delle religioni tradizionali d’autorità presenta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bisogno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 soddisfazione ai desideri ardenti della sua </a:t>
            </a:r>
            <a:r>
              <a:rPr sz="1200" dirty="0">
                <a:latin typeface="Times New Roman"/>
                <a:cs typeface="Times New Roman"/>
              </a:rPr>
              <a:t>natura spirituale.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d’autorità radicate, cristallizzate e stabilite </a:t>
            </a:r>
            <a:r>
              <a:rPr sz="1200" spc="-5" dirty="0">
                <a:latin typeface="Times New Roman"/>
                <a:cs typeface="Times New Roman"/>
              </a:rPr>
              <a:t>forniscono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rifugio già </a:t>
            </a:r>
            <a:r>
              <a:rPr sz="1200" dirty="0">
                <a:latin typeface="Times New Roman"/>
                <a:cs typeface="Times New Roman"/>
              </a:rPr>
              <a:t>pronto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umana turbata e </a:t>
            </a:r>
            <a:r>
              <a:rPr sz="1200" spc="-5" dirty="0">
                <a:latin typeface="Times New Roman"/>
                <a:cs typeface="Times New Roman"/>
              </a:rPr>
              <a:t>sconvolta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rifugiarsi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assalita </a:t>
            </a:r>
            <a:r>
              <a:rPr sz="1200" dirty="0">
                <a:latin typeface="Times New Roman"/>
                <a:cs typeface="Times New Roman"/>
              </a:rPr>
              <a:t>dalla paura 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tormentata</a:t>
            </a:r>
            <a:endParaRPr sz="1200">
              <a:latin typeface="Times New Roman"/>
              <a:cs typeface="Times New Roman"/>
            </a:endParaRPr>
          </a:p>
          <a:p>
            <a:pPr marL="63500" marR="1962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dall’incertezza.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religione esige dai suoi </a:t>
            </a:r>
            <a:r>
              <a:rPr sz="1200" dirty="0">
                <a:latin typeface="Times New Roman"/>
                <a:cs typeface="Times New Roman"/>
              </a:rPr>
              <a:t>devoti, </a:t>
            </a:r>
            <a:r>
              <a:rPr sz="1200" spc="-5" dirty="0">
                <a:latin typeface="Times New Roman"/>
                <a:cs typeface="Times New Roman"/>
              </a:rPr>
              <a:t>come prezzo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soddisfazioni </a:t>
            </a:r>
            <a:r>
              <a:rPr sz="1200" spc="-5" dirty="0">
                <a:latin typeface="Times New Roman"/>
                <a:cs typeface="Times New Roman"/>
              </a:rPr>
              <a:t>ed assicurazioni, </a:t>
            </a:r>
            <a:r>
              <a:rPr sz="1200" dirty="0">
                <a:latin typeface="Times New Roman"/>
                <a:cs typeface="Times New Roman"/>
              </a:rPr>
              <a:t>soltanto  un </a:t>
            </a:r>
            <a:r>
              <a:rPr sz="1200" spc="-5" dirty="0">
                <a:latin typeface="Times New Roman"/>
                <a:cs typeface="Times New Roman"/>
              </a:rPr>
              <a:t>assenso passivo </a:t>
            </a:r>
            <a:r>
              <a:rPr sz="1200" dirty="0">
                <a:latin typeface="Times New Roman"/>
                <a:cs typeface="Times New Roman"/>
              </a:rPr>
              <a:t>e puramente </a:t>
            </a:r>
            <a:r>
              <a:rPr sz="1200" spc="-5" dirty="0">
                <a:latin typeface="Times New Roman"/>
                <a:cs typeface="Times New Roman"/>
              </a:rPr>
              <a:t>intellettuale.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24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(1729.5) 155:5.10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vivranno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quegli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timidi, paurosi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esitanti che </a:t>
            </a:r>
            <a:r>
              <a:rPr sz="1200" dirty="0">
                <a:latin typeface="Times New Roman"/>
                <a:cs typeface="Times New Roman"/>
              </a:rPr>
              <a:t>preferiranno procurarsi in questo  modo le loro </a:t>
            </a:r>
            <a:r>
              <a:rPr sz="1200" spc="-5" dirty="0">
                <a:latin typeface="Times New Roman"/>
                <a:cs typeface="Times New Roman"/>
              </a:rPr>
              <a:t>consolazioni religiose, anche </a:t>
            </a:r>
            <a:r>
              <a:rPr sz="1200" dirty="0">
                <a:latin typeface="Times New Roman"/>
                <a:cs typeface="Times New Roman"/>
              </a:rPr>
              <a:t>se, </a:t>
            </a:r>
            <a:r>
              <a:rPr sz="1200" spc="-5" dirty="0">
                <a:latin typeface="Times New Roman"/>
                <a:cs typeface="Times New Roman"/>
              </a:rPr>
              <a:t>legando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sorte alle religioni d’autorità, </a:t>
            </a:r>
            <a:r>
              <a:rPr sz="1200" dirty="0">
                <a:latin typeface="Times New Roman"/>
                <a:cs typeface="Times New Roman"/>
              </a:rPr>
              <a:t>compromettono la </a:t>
            </a:r>
            <a:r>
              <a:rPr sz="1200" spc="-5" dirty="0">
                <a:latin typeface="Times New Roman"/>
                <a:cs typeface="Times New Roman"/>
              </a:rPr>
              <a:t>sovranità della  personalità, degradano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del </a:t>
            </a:r>
            <a:r>
              <a:rPr sz="1200" dirty="0">
                <a:latin typeface="Times New Roman"/>
                <a:cs typeface="Times New Roman"/>
              </a:rPr>
              <a:t>rispetto 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rinunciano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partecipare alla </a:t>
            </a:r>
            <a:r>
              <a:rPr sz="1200" dirty="0">
                <a:latin typeface="Times New Roman"/>
                <a:cs typeface="Times New Roman"/>
              </a:rPr>
              <a:t>più appassionante ed  </a:t>
            </a:r>
            <a:r>
              <a:rPr sz="1200" spc="-5" dirty="0">
                <a:latin typeface="Times New Roman"/>
                <a:cs typeface="Times New Roman"/>
              </a:rPr>
              <a:t>ispirante </a:t>
            </a:r>
            <a:r>
              <a:rPr sz="1200" dirty="0">
                <a:latin typeface="Times New Roman"/>
                <a:cs typeface="Times New Roman"/>
              </a:rPr>
              <a:t>di tutte le esperienze umane possibili: la </a:t>
            </a:r>
            <a:r>
              <a:rPr sz="1200" spc="-5" dirty="0">
                <a:latin typeface="Times New Roman"/>
                <a:cs typeface="Times New Roman"/>
              </a:rPr>
              <a:t>ricerca personale della </a:t>
            </a:r>
            <a:r>
              <a:rPr sz="1200" dirty="0">
                <a:latin typeface="Times New Roman"/>
                <a:cs typeface="Times New Roman"/>
              </a:rPr>
              <a:t>verità,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scoperta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intellettuale,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determinazione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esplorare </a:t>
            </a:r>
            <a:r>
              <a:rPr sz="1200" dirty="0">
                <a:latin typeface="Times New Roman"/>
                <a:cs typeface="Times New Roman"/>
              </a:rPr>
              <a:t>le realtà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religiosa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suprema </a:t>
            </a:r>
            <a:r>
              <a:rPr sz="1200" dirty="0">
                <a:latin typeface="Times New Roman"/>
                <a:cs typeface="Times New Roman"/>
              </a:rPr>
              <a:t>di sperimentare il  trionfo </a:t>
            </a:r>
            <a:r>
              <a:rPr sz="1200" spc="-5" dirty="0">
                <a:latin typeface="Times New Roman"/>
                <a:cs typeface="Times New Roman"/>
              </a:rPr>
              <a:t>personale nell’effettiva realizzazione della </a:t>
            </a:r>
            <a:r>
              <a:rPr sz="1200" dirty="0">
                <a:latin typeface="Times New Roman"/>
                <a:cs typeface="Times New Roman"/>
              </a:rPr>
              <a:t>vittoria </a:t>
            </a:r>
            <a:r>
              <a:rPr sz="1200" spc="-5" dirty="0">
                <a:latin typeface="Times New Roman"/>
                <a:cs typeface="Times New Roman"/>
              </a:rPr>
              <a:t>della fede spirituale sui </a:t>
            </a:r>
            <a:r>
              <a:rPr sz="1200" dirty="0">
                <a:latin typeface="Times New Roman"/>
                <a:cs typeface="Times New Roman"/>
              </a:rPr>
              <a:t>dubbi </a:t>
            </a:r>
            <a:r>
              <a:rPr sz="1200" spc="-5" dirty="0">
                <a:latin typeface="Times New Roman"/>
                <a:cs typeface="Times New Roman"/>
              </a:rPr>
              <a:t>intellettuali, come si acquisisce  onestamente nell’avventura suprema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esistenza umana — l’uomo che </a:t>
            </a:r>
            <a:r>
              <a:rPr sz="1200" spc="-5" dirty="0">
                <a:latin typeface="Times New Roman"/>
                <a:cs typeface="Times New Roman"/>
              </a:rPr>
              <a:t>cerca Dio,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trova.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64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124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(1356.6) 123:1.3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per Nazaret, Giuseppe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persuaso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che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inopportuno diffondere fra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amici e  </a:t>
            </a:r>
            <a:r>
              <a:rPr sz="1200" spc="-5" dirty="0">
                <a:latin typeface="Times New Roman"/>
                <a:cs typeface="Times New Roman"/>
              </a:rPr>
              <a:t>parenti galilei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promessa. Essi rimasero d’accordo di </a:t>
            </a:r>
            <a:r>
              <a:rPr sz="1200" dirty="0">
                <a:latin typeface="Times New Roman"/>
                <a:cs typeface="Times New Roman"/>
              </a:rPr>
              <a:t>non fare alcuna menzione di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a nessuno. Ed </a:t>
            </a:r>
            <a:r>
              <a:rPr sz="1200" spc="-5" dirty="0">
                <a:latin typeface="Times New Roman"/>
                <a:cs typeface="Times New Roman"/>
              </a:rPr>
              <a:t>entrambi tennero fede </a:t>
            </a:r>
            <a:r>
              <a:rPr sz="1200" dirty="0">
                <a:latin typeface="Times New Roman"/>
                <a:cs typeface="Times New Roman"/>
              </a:rPr>
              <a:t>a questa</a:t>
            </a:r>
            <a:r>
              <a:rPr sz="1200" spc="-5" dirty="0">
                <a:latin typeface="Times New Roman"/>
                <a:cs typeface="Times New Roman"/>
              </a:rPr>
              <a:t> promessa.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494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(1357.1) 123:1.4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un periodo di sviluppo </a:t>
            </a:r>
            <a:r>
              <a:rPr sz="1200" spc="-5" dirty="0">
                <a:latin typeface="Times New Roman"/>
                <a:cs typeface="Times New Roman"/>
              </a:rPr>
              <a:t>fisico normale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mentale. Nel frattempo  egli </a:t>
            </a:r>
            <a:r>
              <a:rPr sz="1200" dirty="0">
                <a:latin typeface="Times New Roman"/>
                <a:cs typeface="Times New Roman"/>
              </a:rPr>
              <a:t>aveva stretto una </a:t>
            </a:r>
            <a:r>
              <a:rPr sz="1200" spc="-5" dirty="0">
                <a:latin typeface="Times New Roman"/>
                <a:cs typeface="Times New Roman"/>
              </a:rPr>
              <a:t>grande amicizia con </a:t>
            </a:r>
            <a:r>
              <a:rPr sz="1200" dirty="0">
                <a:latin typeface="Times New Roman"/>
                <a:cs typeface="Times New Roman"/>
              </a:rPr>
              <a:t>un ragazzo vicino,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1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stessa età, </a:t>
            </a:r>
            <a:r>
              <a:rPr sz="1200" dirty="0">
                <a:latin typeface="Times New Roman"/>
                <a:cs typeface="Times New Roman"/>
              </a:rPr>
              <a:t>di nome Giacobbe.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Giacobbe </a:t>
            </a:r>
            <a:r>
              <a:rPr sz="1200" spc="5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sempre felici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giocare </a:t>
            </a:r>
            <a:r>
              <a:rPr sz="1200" dirty="0">
                <a:latin typeface="Times New Roman"/>
                <a:cs typeface="Times New Roman"/>
              </a:rPr>
              <a:t>insieme e divennero </a:t>
            </a:r>
            <a:r>
              <a:rPr sz="1200" spc="-5" dirty="0">
                <a:latin typeface="Times New Roman"/>
                <a:cs typeface="Times New Roman"/>
              </a:rPr>
              <a:t>col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amici e </a:t>
            </a:r>
            <a:r>
              <a:rPr sz="1200" spc="-5" dirty="0">
                <a:latin typeface="Times New Roman"/>
                <a:cs typeface="Times New Roman"/>
              </a:rPr>
              <a:t>compagni</a:t>
            </a:r>
            <a:r>
              <a:rPr sz="1200" dirty="0">
                <a:latin typeface="Times New Roman"/>
                <a:cs typeface="Times New Roman"/>
              </a:rPr>
              <a:t> leali.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1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(1357.2) 123:1.5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successivo avvenimento importante nella </a:t>
            </a:r>
            <a:r>
              <a:rPr sz="1200" dirty="0">
                <a:latin typeface="Times New Roman"/>
                <a:cs typeface="Times New Roman"/>
              </a:rPr>
              <a:t>vita di questa famiglia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fu la nascita </a:t>
            </a:r>
            <a:r>
              <a:rPr sz="1200" spc="-5" dirty="0">
                <a:latin typeface="Times New Roman"/>
                <a:cs typeface="Times New Roman"/>
              </a:rPr>
              <a:t>del secondo figlio, </a:t>
            </a:r>
            <a:r>
              <a:rPr sz="1200" dirty="0">
                <a:latin typeface="Times New Roman"/>
                <a:cs typeface="Times New Roman"/>
              </a:rPr>
              <a:t>Giacomo,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prime ore del </a:t>
            </a:r>
            <a:r>
              <a:rPr sz="1200" spc="-5" dirty="0">
                <a:latin typeface="Times New Roman"/>
                <a:cs typeface="Times New Roman"/>
              </a:rPr>
              <a:t>mattino </a:t>
            </a:r>
            <a:r>
              <a:rPr sz="1200" dirty="0">
                <a:latin typeface="Times New Roman"/>
                <a:cs typeface="Times New Roman"/>
              </a:rPr>
              <a:t>del 2 </a:t>
            </a:r>
            <a:r>
              <a:rPr sz="1200" spc="-5" dirty="0">
                <a:latin typeface="Times New Roman"/>
                <a:cs typeface="Times New Roman"/>
              </a:rPr>
              <a:t>aprile dell’anno </a:t>
            </a:r>
            <a:r>
              <a:rPr sz="1200" dirty="0">
                <a:latin typeface="Times New Roman"/>
                <a:cs typeface="Times New Roman"/>
              </a:rPr>
              <a:t>3 a.C.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eccitato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fratellino e stava vicino a lui per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semplicemente per osservare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gesti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bambino.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(1357.3) 123:1.6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estate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anno </a:t>
            </a:r>
            <a:r>
              <a:rPr sz="1200" spc="-5" dirty="0">
                <a:latin typeface="Times New Roman"/>
                <a:cs typeface="Times New Roman"/>
              </a:rPr>
              <a:t>che Giuseppe costruì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laboratorio </a:t>
            </a:r>
            <a:r>
              <a:rPr sz="1200" dirty="0">
                <a:latin typeface="Times New Roman"/>
                <a:cs typeface="Times New Roman"/>
              </a:rPr>
              <a:t>accanto alla </a:t>
            </a:r>
            <a:r>
              <a:rPr sz="1200" spc="-5" dirty="0">
                <a:latin typeface="Times New Roman"/>
                <a:cs typeface="Times New Roman"/>
              </a:rPr>
              <a:t>fontana del </a:t>
            </a:r>
            <a:r>
              <a:rPr sz="1200" dirty="0">
                <a:latin typeface="Times New Roman"/>
                <a:cs typeface="Times New Roman"/>
              </a:rPr>
              <a:t>villaggio e  vicino </a:t>
            </a:r>
            <a:r>
              <a:rPr sz="1200" spc="-5" dirty="0">
                <a:latin typeface="Times New Roman"/>
                <a:cs typeface="Times New Roman"/>
              </a:rPr>
              <a:t>al caravanserraglio.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ciò egli fece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lavori come carpentiere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giornata. </a:t>
            </a:r>
            <a:r>
              <a:rPr sz="1200" dirty="0">
                <a:latin typeface="Times New Roman"/>
                <a:cs typeface="Times New Roman"/>
              </a:rPr>
              <a:t>Aveva come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operai,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mandava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restava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a fabbricare </a:t>
            </a:r>
            <a:r>
              <a:rPr sz="1200" spc="-5" dirty="0">
                <a:latin typeface="Times New Roman"/>
                <a:cs typeface="Times New Roman"/>
              </a:rPr>
              <a:t>carrucole, gioghi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 oggetti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legno. Egli </a:t>
            </a:r>
            <a:r>
              <a:rPr sz="1200" dirty="0">
                <a:latin typeface="Times New Roman"/>
                <a:cs typeface="Times New Roman"/>
              </a:rPr>
              <a:t>faceva anche </a:t>
            </a:r>
            <a:r>
              <a:rPr sz="1200" spc="-5" dirty="0">
                <a:latin typeface="Times New Roman"/>
                <a:cs typeface="Times New Roman"/>
              </a:rPr>
              <a:t>lavori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cuoio,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corda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tela.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mentre cresceva, </a:t>
            </a:r>
            <a:r>
              <a:rPr sz="1200" dirty="0">
                <a:latin typeface="Times New Roman"/>
                <a:cs typeface="Times New Roman"/>
              </a:rPr>
              <a:t>quando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 scuola, trascorreva  il </a:t>
            </a:r>
            <a:r>
              <a:rPr sz="1200" spc="-5" dirty="0">
                <a:latin typeface="Times New Roman"/>
                <a:cs typeface="Times New Roman"/>
              </a:rPr>
              <a:t>suo tempo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egualmente ad aiutare 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nei lavori </a:t>
            </a:r>
            <a:r>
              <a:rPr sz="1200" dirty="0">
                <a:latin typeface="Times New Roman"/>
                <a:cs typeface="Times New Roman"/>
              </a:rPr>
              <a:t>di casa 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osservare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nel laboratorio, ascoltando  nel contempo </a:t>
            </a:r>
            <a:r>
              <a:rPr sz="1200" dirty="0">
                <a:latin typeface="Times New Roman"/>
                <a:cs typeface="Times New Roman"/>
              </a:rPr>
              <a:t>le conversazioni e le </a:t>
            </a:r>
            <a:r>
              <a:rPr sz="1200" spc="-5" dirty="0">
                <a:latin typeface="Times New Roman"/>
                <a:cs typeface="Times New Roman"/>
              </a:rPr>
              <a:t>chiacchiere dei conduttori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carovane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viaggiatori provenienti dai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angoli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5841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(1357.4) 123:1.7 </a:t>
            </a:r>
            <a:r>
              <a:rPr sz="1200" spc="-5" dirty="0">
                <a:latin typeface="Times New Roman"/>
                <a:cs typeface="Times New Roman"/>
              </a:rPr>
              <a:t>Nel luglio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quest’anno, </a:t>
            </a:r>
            <a:r>
              <a:rPr sz="1200" dirty="0">
                <a:latin typeface="Times New Roman"/>
                <a:cs typeface="Times New Roman"/>
              </a:rPr>
              <a:t>un mese prima </a:t>
            </a:r>
            <a:r>
              <a:rPr sz="1200" spc="-5" dirty="0">
                <a:latin typeface="Times New Roman"/>
                <a:cs typeface="Times New Roman"/>
              </a:rPr>
              <a:t>che Gesù compisse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anni, un’epidemia maligna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disturbi intestinali  portata dai viaggiatori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carovane si diffuse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Nazaret. Maria </a:t>
            </a:r>
            <a:r>
              <a:rPr sz="1200" dirty="0">
                <a:latin typeface="Times New Roman"/>
                <a:cs typeface="Times New Roman"/>
              </a:rPr>
              <a:t>fu così </a:t>
            </a:r>
            <a:r>
              <a:rPr sz="1200" spc="-5" dirty="0">
                <a:latin typeface="Times New Roman"/>
                <a:cs typeface="Times New Roman"/>
              </a:rPr>
              <a:t>allarmata per </a:t>
            </a:r>
            <a:r>
              <a:rPr sz="1200" dirty="0">
                <a:latin typeface="Times New Roman"/>
                <a:cs typeface="Times New Roman"/>
              </a:rPr>
              <a:t>il pericolo al </a:t>
            </a:r>
            <a:r>
              <a:rPr sz="1200" spc="-5" dirty="0">
                <a:latin typeface="Times New Roman"/>
                <a:cs typeface="Times New Roman"/>
              </a:rPr>
              <a:t>quale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esposto per  questa epidemia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bagagli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fuggì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fattoria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fratello, </a:t>
            </a:r>
            <a:r>
              <a:rPr sz="1200" dirty="0">
                <a:latin typeface="Times New Roman"/>
                <a:cs typeface="Times New Roman"/>
              </a:rPr>
              <a:t>parecchi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483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841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(1729.6) 155:5.11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sforzo, lotta, </a:t>
            </a:r>
            <a:r>
              <a:rPr sz="1200" spc="-5" dirty="0">
                <a:latin typeface="Times New Roman"/>
                <a:cs typeface="Times New Roman"/>
              </a:rPr>
              <a:t>conflitto, fede, determinazione, amore, </a:t>
            </a:r>
            <a:r>
              <a:rPr sz="1200" dirty="0">
                <a:latin typeface="Times New Roman"/>
                <a:cs typeface="Times New Roman"/>
              </a:rPr>
              <a:t>lealtà e </a:t>
            </a:r>
            <a:r>
              <a:rPr sz="1200" spc="-5" dirty="0">
                <a:latin typeface="Times New Roman"/>
                <a:cs typeface="Times New Roman"/>
              </a:rPr>
              <a:t>progresso.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della </a:t>
            </a:r>
            <a:r>
              <a:rPr sz="1200" dirty="0">
                <a:latin typeface="Times New Roman"/>
                <a:cs typeface="Times New Roman"/>
              </a:rPr>
              <a:t>mente — la teologia </a:t>
            </a:r>
            <a:r>
              <a:rPr sz="1200" spc="-5" dirty="0">
                <a:latin typeface="Times New Roman"/>
                <a:cs typeface="Times New Roman"/>
              </a:rPr>
              <a:t>d’autorità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esige </a:t>
            </a:r>
            <a:r>
              <a:rPr sz="1200" dirty="0">
                <a:latin typeface="Times New Roman"/>
                <a:cs typeface="Times New Roman"/>
              </a:rPr>
              <a:t>poco o nulla di questi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credenti ufficiali.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tradizione è un 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sicuro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sentiero </a:t>
            </a:r>
            <a:r>
              <a:rPr sz="1200" spc="-5" dirty="0">
                <a:latin typeface="Times New Roman"/>
                <a:cs typeface="Times New Roman"/>
              </a:rPr>
              <a:t>facile per </a:t>
            </a:r>
            <a:r>
              <a:rPr sz="1200" dirty="0">
                <a:latin typeface="Times New Roman"/>
                <a:cs typeface="Times New Roman"/>
              </a:rPr>
              <a:t>quelle anime timorose </a:t>
            </a:r>
            <a:r>
              <a:rPr sz="1200" spc="-5" dirty="0">
                <a:latin typeface="Times New Roman"/>
                <a:cs typeface="Times New Roman"/>
              </a:rPr>
              <a:t>ed apatiche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evitano istintivamente </a:t>
            </a:r>
            <a:r>
              <a:rPr sz="1200" dirty="0">
                <a:latin typeface="Times New Roman"/>
                <a:cs typeface="Times New Roman"/>
              </a:rPr>
              <a:t>le lotte spirituali e </a:t>
            </a:r>
            <a:r>
              <a:rPr sz="1200" spc="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incertezze  </a:t>
            </a:r>
            <a:r>
              <a:rPr sz="1200" spc="-5" dirty="0">
                <a:latin typeface="Times New Roman"/>
                <a:cs typeface="Times New Roman"/>
              </a:rPr>
              <a:t>mentali associate </a:t>
            </a:r>
            <a:r>
              <a:rPr sz="1200" dirty="0">
                <a:latin typeface="Times New Roman"/>
                <a:cs typeface="Times New Roman"/>
              </a:rPr>
              <a:t>a quei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di fede di un’avventura </a:t>
            </a:r>
            <a:r>
              <a:rPr sz="1200" spc="-5" dirty="0">
                <a:latin typeface="Times New Roman"/>
                <a:cs typeface="Times New Roman"/>
              </a:rPr>
              <a:t>coraggiosa, effettuati nel mare </a:t>
            </a:r>
            <a:r>
              <a:rPr sz="1200" dirty="0">
                <a:latin typeface="Times New Roman"/>
                <a:cs typeface="Times New Roman"/>
              </a:rPr>
              <a:t>aperto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inesplorata alla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ricerca</a:t>
            </a:r>
            <a:endParaRPr sz="1200">
              <a:latin typeface="Times New Roman"/>
              <a:cs typeface="Times New Roman"/>
            </a:endParaRPr>
          </a:p>
          <a:p>
            <a:pPr marL="63500" marR="4559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delle rive </a:t>
            </a:r>
            <a:r>
              <a:rPr sz="1200" dirty="0">
                <a:latin typeface="Times New Roman"/>
                <a:cs typeface="Times New Roman"/>
              </a:rPr>
              <a:t>lontane delle </a:t>
            </a:r>
            <a:r>
              <a:rPr sz="1200" spc="-5" dirty="0">
                <a:latin typeface="Times New Roman"/>
                <a:cs typeface="Times New Roman"/>
              </a:rPr>
              <a:t>realtà spirituali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scoperte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 progressiva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sperimentate </a:t>
            </a:r>
            <a:r>
              <a:rPr sz="1200" dirty="0">
                <a:latin typeface="Times New Roman"/>
                <a:cs typeface="Times New Roman"/>
              </a:rPr>
              <a:t>dall’anima  umana 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94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(1729.7) 155:5.12 </a:t>
            </a:r>
            <a:r>
              <a:rPr sz="1200" spc="-5" dirty="0">
                <a:latin typeface="Times New Roman"/>
                <a:cs typeface="Times New Roman"/>
              </a:rPr>
              <a:t>Poi Gesù proseguì </a:t>
            </a:r>
            <a:r>
              <a:rPr sz="1200" dirty="0">
                <a:latin typeface="Times New Roman"/>
                <a:cs typeface="Times New Roman"/>
              </a:rPr>
              <a:t>dicendo: “A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religiosi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formulato </a:t>
            </a:r>
            <a:r>
              <a:rPr sz="1200" dirty="0">
                <a:latin typeface="Times New Roman"/>
                <a:cs typeface="Times New Roman"/>
              </a:rPr>
              <a:t>le varie dottrine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insegnanti  </a:t>
            </a:r>
            <a:r>
              <a:rPr sz="1200" spc="-5" dirty="0">
                <a:latin typeface="Times New Roman"/>
                <a:cs typeface="Times New Roman"/>
              </a:rPr>
              <a:t>tradizionali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profeti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sistema stabilito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intellettuali,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religione d’autorità.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L’attrazione</a:t>
            </a:r>
            <a:endParaRPr sz="1200">
              <a:latin typeface="Times New Roman"/>
              <a:cs typeface="Times New Roman"/>
            </a:endParaRPr>
          </a:p>
          <a:p>
            <a:pPr marL="63500" marR="114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esercitata </a:t>
            </a:r>
            <a:r>
              <a:rPr sz="1200" dirty="0">
                <a:latin typeface="Times New Roman"/>
                <a:cs typeface="Times New Roman"/>
              </a:rPr>
              <a:t>da tutte </a:t>
            </a:r>
            <a:r>
              <a:rPr sz="1200" spc="-5" dirty="0">
                <a:latin typeface="Times New Roman"/>
                <a:cs typeface="Times New Roman"/>
              </a:rPr>
              <a:t>queste religioni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sulla </a:t>
            </a:r>
            <a:r>
              <a:rPr sz="1200" spc="-5" dirty="0">
                <a:latin typeface="Times New Roman"/>
                <a:cs typeface="Times New Roman"/>
              </a:rPr>
              <a:t>mente. Ed </a:t>
            </a:r>
            <a:r>
              <a:rPr sz="1200" dirty="0">
                <a:latin typeface="Times New Roman"/>
                <a:cs typeface="Times New Roman"/>
              </a:rPr>
              <a:t>ora noi </a:t>
            </a:r>
            <a:r>
              <a:rPr sz="1200" spc="-5" dirty="0">
                <a:latin typeface="Times New Roman"/>
                <a:cs typeface="Times New Roman"/>
              </a:rPr>
              <a:t>stiamo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un conflitto </a:t>
            </a:r>
            <a:r>
              <a:rPr sz="1200" spc="-5" dirty="0">
                <a:latin typeface="Times New Roman"/>
                <a:cs typeface="Times New Roman"/>
              </a:rPr>
              <a:t>mortale con </a:t>
            </a:r>
            <a:r>
              <a:rPr sz="1200" dirty="0">
                <a:latin typeface="Times New Roman"/>
                <a:cs typeface="Times New Roman"/>
              </a:rPr>
              <a:t>una tale 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cominceremo </a:t>
            </a:r>
            <a:r>
              <a:rPr sz="1200" dirty="0">
                <a:latin typeface="Times New Roman"/>
                <a:cs typeface="Times New Roman"/>
              </a:rPr>
              <a:t>tra poco </a:t>
            </a:r>
            <a:r>
              <a:rPr sz="1200" spc="-5" dirty="0">
                <a:latin typeface="Times New Roman"/>
                <a:cs typeface="Times New Roman"/>
              </a:rPr>
              <a:t>l’aperta </a:t>
            </a:r>
            <a:r>
              <a:rPr sz="1200" dirty="0">
                <a:latin typeface="Times New Roman"/>
                <a:cs typeface="Times New Roman"/>
              </a:rPr>
              <a:t>proclamazione di una 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— una </a:t>
            </a:r>
            <a:r>
              <a:rPr sz="1200" spc="-5" dirty="0">
                <a:latin typeface="Times New Roman"/>
                <a:cs typeface="Times New Roman"/>
              </a:rPr>
              <a:t>religione che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religione nel  significato corrente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parola,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che fa </a:t>
            </a:r>
            <a:r>
              <a:rPr sz="1200" dirty="0">
                <a:latin typeface="Times New Roman"/>
                <a:cs typeface="Times New Roman"/>
              </a:rPr>
              <a:t>principalmente appello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 divino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che risiede </a:t>
            </a:r>
            <a:r>
              <a:rPr sz="1200" dirty="0">
                <a:latin typeface="Times New Roman"/>
                <a:cs typeface="Times New Roman"/>
              </a:rPr>
              <a:t>nella  mente </a:t>
            </a:r>
            <a:r>
              <a:rPr sz="1200" spc="-5" dirty="0">
                <a:latin typeface="Times New Roman"/>
                <a:cs typeface="Times New Roman"/>
              </a:rPr>
              <a:t>dell’uomo;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deriverà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autorità dai frutti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accettazione, che </a:t>
            </a:r>
            <a:r>
              <a:rPr sz="1200" dirty="0">
                <a:latin typeface="Times New Roman"/>
                <a:cs typeface="Times New Roman"/>
              </a:rPr>
              <a:t>certamente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appariranno</a:t>
            </a:r>
            <a:endParaRPr sz="1200">
              <a:latin typeface="Times New Roman"/>
              <a:cs typeface="Times New Roman"/>
            </a:endParaRPr>
          </a:p>
          <a:p>
            <a:pPr marL="63500" marR="5067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nell’esperienza personale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crederanno realmente </a:t>
            </a:r>
            <a:r>
              <a:rPr sz="1200" dirty="0">
                <a:latin typeface="Times New Roman"/>
                <a:cs typeface="Times New Roman"/>
              </a:rPr>
              <a:t>e sinceramente </a:t>
            </a:r>
            <a:r>
              <a:rPr sz="1200" spc="-5" dirty="0">
                <a:latin typeface="Times New Roman"/>
                <a:cs typeface="Times New Roman"/>
              </a:rPr>
              <a:t>nelle verità 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superiore.”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(1730.1) 155:5.13 </a:t>
            </a:r>
            <a:r>
              <a:rPr sz="1200" spc="-5" dirty="0">
                <a:latin typeface="Times New Roman"/>
                <a:cs typeface="Times New Roman"/>
              </a:rPr>
              <a:t>Indicando ciascuno dei </a:t>
            </a:r>
            <a:r>
              <a:rPr sz="1200" dirty="0">
                <a:latin typeface="Times New Roman"/>
                <a:cs typeface="Times New Roman"/>
              </a:rPr>
              <a:t>ventiquattro e </a:t>
            </a:r>
            <a:r>
              <a:rPr sz="1200" spc="-5" dirty="0">
                <a:latin typeface="Times New Roman"/>
                <a:cs typeface="Times New Roman"/>
              </a:rPr>
              <a:t>chiamandoli per nome, Gesù disse: “Ed </a:t>
            </a:r>
            <a:r>
              <a:rPr sz="1200" dirty="0">
                <a:latin typeface="Times New Roman"/>
                <a:cs typeface="Times New Roman"/>
              </a:rPr>
              <a:t>ora,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preferirebbe </a:t>
            </a:r>
            <a:r>
              <a:rPr sz="1200" dirty="0">
                <a:latin typeface="Times New Roman"/>
                <a:cs typeface="Times New Roman"/>
              </a:rPr>
              <a:t>prendere  </a:t>
            </a:r>
            <a:r>
              <a:rPr sz="1200" spc="-5" dirty="0">
                <a:latin typeface="Times New Roman"/>
                <a:cs typeface="Times New Roman"/>
              </a:rPr>
              <a:t>questa facile </a:t>
            </a:r>
            <a:r>
              <a:rPr sz="1200" dirty="0">
                <a:latin typeface="Times New Roman"/>
                <a:cs typeface="Times New Roman"/>
              </a:rPr>
              <a:t>via di </a:t>
            </a:r>
            <a:r>
              <a:rPr sz="1200" spc="-5" dirty="0">
                <a:latin typeface="Times New Roman"/>
                <a:cs typeface="Times New Roman"/>
              </a:rPr>
              <a:t>conformarsi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stabilita e fossilizzata </a:t>
            </a:r>
            <a:r>
              <a:rPr sz="1200" spc="-5" dirty="0">
                <a:latin typeface="Times New Roman"/>
                <a:cs typeface="Times New Roman"/>
              </a:rPr>
              <a:t>come quella </a:t>
            </a:r>
            <a:r>
              <a:rPr sz="1200" dirty="0">
                <a:latin typeface="Times New Roman"/>
                <a:cs typeface="Times New Roman"/>
              </a:rPr>
              <a:t>difesa </a:t>
            </a:r>
            <a:r>
              <a:rPr sz="1200" spc="-5" dirty="0">
                <a:latin typeface="Times New Roman"/>
                <a:cs typeface="Times New Roman"/>
              </a:rPr>
              <a:t>dai Farisei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piuttosto che 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le difficoltà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persecuzioni che accompagnano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una via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mentre  realizzerete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di scoprire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bellezze delle 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vivente e </a:t>
            </a:r>
            <a:r>
              <a:rPr sz="1200" spc="-5" dirty="0">
                <a:latin typeface="Times New Roman"/>
                <a:cs typeface="Times New Roman"/>
              </a:rPr>
              <a:t>personale nelle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eterne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grandezze supreme del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cieli? Siete </a:t>
            </a:r>
            <a:r>
              <a:rPr sz="1200" dirty="0">
                <a:latin typeface="Times New Roman"/>
                <a:cs typeface="Times New Roman"/>
              </a:rPr>
              <a:t>timorosi, </a:t>
            </a:r>
            <a:r>
              <a:rPr sz="1200" spc="-5" dirty="0">
                <a:latin typeface="Times New Roman"/>
                <a:cs typeface="Times New Roman"/>
              </a:rPr>
              <a:t>arrendevoli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facilità? Avete paura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affidare </a:t>
            </a:r>
            <a:r>
              <a:rPr sz="1200" dirty="0">
                <a:latin typeface="Times New Roman"/>
                <a:cs typeface="Times New Roman"/>
              </a:rPr>
              <a:t>il vostro  </a:t>
            </a:r>
            <a:r>
              <a:rPr sz="1200" spc="-5" dirty="0">
                <a:latin typeface="Times New Roman"/>
                <a:cs typeface="Times New Roman"/>
              </a:rPr>
              <a:t>futuro 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del Dio della verità di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siete figli?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fidate del Padre,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siete figli? Ritornerete nel sentiero </a:t>
            </a:r>
            <a:r>
              <a:rPr sz="1200" dirty="0">
                <a:latin typeface="Times New Roman"/>
                <a:cs typeface="Times New Roman"/>
              </a:rPr>
              <a:t>facile </a:t>
            </a:r>
            <a:r>
              <a:rPr sz="1200" spc="-5" dirty="0">
                <a:latin typeface="Times New Roman"/>
                <a:cs typeface="Times New Roman"/>
              </a:rPr>
              <a:t>della  certezza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dell’immobilità intellettuale della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d’autorità </a:t>
            </a:r>
            <a:r>
              <a:rPr sz="1200" dirty="0">
                <a:latin typeface="Times New Roman"/>
                <a:cs typeface="Times New Roman"/>
              </a:rPr>
              <a:t>tradizionale, o vi </a:t>
            </a:r>
            <a:r>
              <a:rPr sz="1200" spc="-5" dirty="0">
                <a:latin typeface="Times New Roman"/>
                <a:cs typeface="Times New Roman"/>
              </a:rPr>
              <a:t>accingerete con grande energia </a:t>
            </a:r>
            <a:r>
              <a:rPr sz="1200" dirty="0">
                <a:latin typeface="Times New Roman"/>
                <a:cs typeface="Times New Roman"/>
              </a:rPr>
              <a:t>a proseguire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959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4139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futuro incerto e difficoltoso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verità della religione dello </a:t>
            </a:r>
            <a:r>
              <a:rPr sz="1200" dirty="0">
                <a:latin typeface="Times New Roman"/>
                <a:cs typeface="Times New Roman"/>
              </a:rPr>
              <a:t>spirito, del </a:t>
            </a:r>
            <a:r>
              <a:rPr sz="1200" spc="-5" dirty="0">
                <a:latin typeface="Times New Roman"/>
                <a:cs typeface="Times New Roman"/>
              </a:rPr>
              <a:t>regno dei cieli nel cuore  degli </a:t>
            </a:r>
            <a:r>
              <a:rPr sz="1200" dirty="0">
                <a:latin typeface="Times New Roman"/>
                <a:cs typeface="Times New Roman"/>
              </a:rPr>
              <a:t>uomini?”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(1730.2) 155:5.14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ventiquattro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ascoltatori si alzarono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l’intenzione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unanime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appello emotivo, uno dei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rivolse mai loro, 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alzò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e li </a:t>
            </a:r>
            <a:r>
              <a:rPr sz="1200" spc="-5" dirty="0">
                <a:latin typeface="Times New Roman"/>
                <a:cs typeface="Times New Roman"/>
              </a:rPr>
              <a:t>fermò dicendo: </a:t>
            </a:r>
            <a:r>
              <a:rPr sz="1200" dirty="0">
                <a:latin typeface="Times New Roman"/>
                <a:cs typeface="Times New Roman"/>
              </a:rPr>
              <a:t>“Andate ora  </a:t>
            </a:r>
            <a:r>
              <a:rPr sz="1200" spc="-5" dirty="0">
                <a:latin typeface="Times New Roman"/>
                <a:cs typeface="Times New Roman"/>
              </a:rPr>
              <a:t>per conto </a:t>
            </a:r>
            <a:r>
              <a:rPr sz="1200" dirty="0">
                <a:latin typeface="Times New Roman"/>
                <a:cs typeface="Times New Roman"/>
              </a:rPr>
              <a:t>vostro,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da 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trovate 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non emotiva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mia domanda; ed </a:t>
            </a:r>
            <a:r>
              <a:rPr sz="1200" spc="-5" dirty="0">
                <a:latin typeface="Times New Roman"/>
                <a:cs typeface="Times New Roman"/>
              </a:rPr>
              <a:t>avendo trovato tale </a:t>
            </a:r>
            <a:r>
              <a:rPr sz="1200" dirty="0">
                <a:latin typeface="Times New Roman"/>
                <a:cs typeface="Times New Roman"/>
              </a:rPr>
              <a:t>vero e  </a:t>
            </a:r>
            <a:r>
              <a:rPr sz="1200" spc="-5" dirty="0">
                <a:latin typeface="Times New Roman"/>
                <a:cs typeface="Times New Roman"/>
              </a:rPr>
              <a:t>sincero atteggiamento dell’anima, date francamente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coraggiosamente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a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a vostro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d’amore </a:t>
            </a:r>
            <a:r>
              <a:rPr sz="1200" dirty="0">
                <a:latin typeface="Times New Roman"/>
                <a:cs typeface="Times New Roman"/>
              </a:rPr>
              <a:t>è lo spirito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proclamiamo.”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8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(1730.3) 155:5.15 </a:t>
            </a:r>
            <a:r>
              <a:rPr sz="1200" spc="-5" dirty="0">
                <a:latin typeface="Times New Roman"/>
                <a:cs typeface="Times New Roman"/>
              </a:rPr>
              <a:t>Gli evangelisti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andarono per conto loro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breve momento. </a:t>
            </a:r>
            <a:r>
              <a:rPr sz="1200" dirty="0">
                <a:latin typeface="Times New Roman"/>
                <a:cs typeface="Times New Roman"/>
              </a:rPr>
              <a:t>I loro spiriti </a:t>
            </a:r>
            <a:r>
              <a:rPr sz="1200" spc="-5" dirty="0">
                <a:latin typeface="Times New Roman"/>
                <a:cs typeface="Times New Roman"/>
              </a:rPr>
              <a:t>erano sollevati,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menti  </a:t>
            </a:r>
            <a:r>
              <a:rPr sz="1200" spc="-5" dirty="0">
                <a:latin typeface="Times New Roman"/>
                <a:cs typeface="Times New Roman"/>
              </a:rPr>
              <a:t>erano ispirate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emozioni </a:t>
            </a:r>
            <a:r>
              <a:rPr sz="1200" spc="-5" dirty="0">
                <a:latin typeface="Times New Roman"/>
                <a:cs typeface="Times New Roman"/>
              </a:rPr>
              <a:t>potentemente eccitate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detto. </a:t>
            </a:r>
            <a:r>
              <a:rPr sz="1200" spc="-5" dirty="0">
                <a:latin typeface="Times New Roman"/>
                <a:cs typeface="Times New Roman"/>
              </a:rPr>
              <a:t>Ma quando Andrea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riunì,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disse  </a:t>
            </a:r>
            <a:r>
              <a:rPr sz="1200" dirty="0">
                <a:latin typeface="Times New Roman"/>
                <a:cs typeface="Times New Roman"/>
              </a:rPr>
              <a:t>soltanto: </a:t>
            </a:r>
            <a:r>
              <a:rPr sz="1200" spc="-5" dirty="0">
                <a:latin typeface="Times New Roman"/>
                <a:cs typeface="Times New Roman"/>
              </a:rPr>
              <a:t>“Riprendiamo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viaggio. Andiamo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Fenicia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restarci </a:t>
            </a:r>
            <a:r>
              <a:rPr sz="1200" dirty="0">
                <a:latin typeface="Times New Roman"/>
                <a:cs typeface="Times New Roman"/>
              </a:rPr>
              <a:t>qualche tempo, 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dovrebbe pregare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emozioni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fisiche nelle </a:t>
            </a:r>
            <a:r>
              <a:rPr sz="1200" dirty="0">
                <a:latin typeface="Times New Roman"/>
                <a:cs typeface="Times New Roman"/>
              </a:rPr>
              <a:t>più elevate </a:t>
            </a:r>
            <a:r>
              <a:rPr sz="1200" spc="-5" dirty="0">
                <a:latin typeface="Times New Roman"/>
                <a:cs typeface="Times New Roman"/>
              </a:rPr>
              <a:t>fedeltà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nelle esperienze </a:t>
            </a:r>
            <a:r>
              <a:rPr sz="1200" dirty="0">
                <a:latin typeface="Times New Roman"/>
                <a:cs typeface="Times New Roman"/>
              </a:rPr>
              <a:t>più soddisfacenti  dello</a:t>
            </a:r>
            <a:r>
              <a:rPr sz="1200" spc="-5" dirty="0">
                <a:latin typeface="Times New Roman"/>
                <a:cs typeface="Times New Roman"/>
              </a:rPr>
              <a:t> spirito.”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(1730.4) 155:5.16 </a:t>
            </a:r>
            <a:r>
              <a:rPr sz="1200" spc="-5" dirty="0">
                <a:latin typeface="Times New Roman"/>
                <a:cs typeface="Times New Roman"/>
              </a:rPr>
              <a:t>Mentre camminavano lungo </a:t>
            </a:r>
            <a:r>
              <a:rPr sz="1200" dirty="0">
                <a:latin typeface="Times New Roman"/>
                <a:cs typeface="Times New Roman"/>
              </a:rPr>
              <a:t>la strada i ventiquattro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silenziosi, ma poi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parlare 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del pomeriggio </a:t>
            </a:r>
            <a:r>
              <a:rPr sz="1200" dirty="0">
                <a:latin typeface="Times New Roman"/>
                <a:cs typeface="Times New Roman"/>
              </a:rPr>
              <a:t>non si </a:t>
            </a:r>
            <a:r>
              <a:rPr sz="1200" spc="-5" dirty="0">
                <a:latin typeface="Times New Roman"/>
                <a:cs typeface="Times New Roman"/>
              </a:rPr>
              <a:t>sentivano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proseguire; si fermarono </a:t>
            </a:r>
            <a:r>
              <a:rPr sz="1200" dirty="0">
                <a:latin typeface="Times New Roman"/>
                <a:cs typeface="Times New Roman"/>
              </a:rPr>
              <a:t>e Pietro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“Maestro, tu ci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detto parole di  vita e di </a:t>
            </a:r>
            <a:r>
              <a:rPr sz="1200" spc="-5" dirty="0">
                <a:latin typeface="Times New Roman"/>
                <a:cs typeface="Times New Roman"/>
              </a:rPr>
              <a:t>verità. Vorremmo ascoltarti ancora;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supplichiamo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parlarci </a:t>
            </a:r>
            <a:r>
              <a:rPr sz="1200" dirty="0">
                <a:latin typeface="Times New Roman"/>
                <a:cs typeface="Times New Roman"/>
              </a:rPr>
              <a:t>ancora di questi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argomenti.”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secondo discorso sulla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88900" marR="104139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(1730.5) 155:6.1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mentre erano fermi </a:t>
            </a:r>
            <a:r>
              <a:rPr sz="1200" dirty="0">
                <a:latin typeface="Times New Roman"/>
                <a:cs typeface="Times New Roman"/>
              </a:rPr>
              <a:t>all’ombra sul </a:t>
            </a:r>
            <a:r>
              <a:rPr sz="1200" spc="-5" dirty="0">
                <a:latin typeface="Times New Roman"/>
                <a:cs typeface="Times New Roman"/>
              </a:rPr>
              <a:t>fianco della collina, Gesù continuò ad insegnare </a:t>
            </a:r>
            <a:r>
              <a:rPr sz="1200" dirty="0">
                <a:latin typeface="Times New Roman"/>
                <a:cs typeface="Times New Roman"/>
              </a:rPr>
              <a:t>loro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dello spirito,  </a:t>
            </a:r>
            <a:r>
              <a:rPr sz="1200" spc="-5" dirty="0">
                <a:latin typeface="Times New Roman"/>
                <a:cs typeface="Times New Roman"/>
              </a:rPr>
              <a:t>dicendo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sostanza: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23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25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(1730.6) 155:6.2 </a:t>
            </a:r>
            <a:r>
              <a:rPr sz="1200" spc="-5" dirty="0">
                <a:latin typeface="Times New Roman"/>
                <a:cs typeface="Times New Roman"/>
              </a:rPr>
              <a:t>Voi siete </a:t>
            </a:r>
            <a:r>
              <a:rPr sz="1200" dirty="0">
                <a:latin typeface="Times New Roman"/>
                <a:cs typeface="Times New Roman"/>
              </a:rPr>
              <a:t>usciti da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vostri simili </a:t>
            </a:r>
            <a:r>
              <a:rPr sz="1200" spc="-5" dirty="0">
                <a:latin typeface="Times New Roman"/>
                <a:cs typeface="Times New Roman"/>
              </a:rPr>
              <a:t>che hanno scelto </a:t>
            </a:r>
            <a:r>
              <a:rPr sz="1200" dirty="0">
                <a:latin typeface="Times New Roman"/>
                <a:cs typeface="Times New Roman"/>
              </a:rPr>
              <a:t>di rimanere </a:t>
            </a:r>
            <a:r>
              <a:rPr sz="1200" spc="-5" dirty="0">
                <a:latin typeface="Times New Roman"/>
                <a:cs typeface="Times New Roman"/>
              </a:rPr>
              <a:t>soddisfatti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che bramano  la </a:t>
            </a:r>
            <a:r>
              <a:rPr sz="1200" spc="-5" dirty="0">
                <a:latin typeface="Times New Roman"/>
                <a:cs typeface="Times New Roman"/>
              </a:rPr>
              <a:t>sicurezza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preferiscono </a:t>
            </a:r>
            <a:r>
              <a:rPr sz="1200" dirty="0">
                <a:latin typeface="Times New Roman"/>
                <a:cs typeface="Times New Roman"/>
              </a:rPr>
              <a:t>il conformismo. </a:t>
            </a:r>
            <a:r>
              <a:rPr sz="1200" spc="-5" dirty="0">
                <a:latin typeface="Times New Roman"/>
                <a:cs typeface="Times New Roman"/>
              </a:rPr>
              <a:t>Avete 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scambiare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certezza basata sull’autorità </a:t>
            </a:r>
            <a:r>
              <a:rPr sz="1200" dirty="0">
                <a:latin typeface="Times New Roman"/>
                <a:cs typeface="Times New Roman"/>
              </a:rPr>
              <a:t>contro le  </a:t>
            </a:r>
            <a:r>
              <a:rPr sz="1200" spc="-5" dirty="0">
                <a:latin typeface="Times New Roman"/>
                <a:cs typeface="Times New Roman"/>
              </a:rPr>
              <a:t>assicurazioni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avventurosa e </a:t>
            </a:r>
            <a:r>
              <a:rPr sz="1200" spc="-5" dirty="0">
                <a:latin typeface="Times New Roman"/>
                <a:cs typeface="Times New Roman"/>
              </a:rPr>
              <a:t>progressiva. Voi avete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protestare contro </a:t>
            </a:r>
            <a:r>
              <a:rPr sz="1200" dirty="0">
                <a:latin typeface="Times New Roman"/>
                <a:cs typeface="Times New Roman"/>
              </a:rPr>
              <a:t>la dura </a:t>
            </a:r>
            <a:r>
              <a:rPr sz="1200" spc="-5" dirty="0">
                <a:latin typeface="Times New Roman"/>
                <a:cs typeface="Times New Roman"/>
              </a:rPr>
              <a:t>schiavitù della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religione</a:t>
            </a:r>
            <a:endParaRPr sz="1200">
              <a:latin typeface="Times New Roman"/>
              <a:cs typeface="Times New Roman"/>
            </a:endParaRPr>
          </a:p>
          <a:p>
            <a:pPr marL="63500" marR="596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istituzionale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l’autorità </a:t>
            </a:r>
            <a:r>
              <a:rPr sz="1200" spc="-5" dirty="0">
                <a:latin typeface="Times New Roman"/>
                <a:cs typeface="Times New Roman"/>
              </a:rPr>
              <a:t>delle tradizioni scritte che </a:t>
            </a:r>
            <a:r>
              <a:rPr sz="1200" dirty="0">
                <a:latin typeface="Times New Roman"/>
                <a:cs typeface="Times New Roman"/>
              </a:rPr>
              <a:t>sono ora </a:t>
            </a:r>
            <a:r>
              <a:rPr sz="1200" spc="-5" dirty="0">
                <a:latin typeface="Times New Roman"/>
                <a:cs typeface="Times New Roman"/>
              </a:rPr>
              <a:t>considerate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Nostro Padre </a:t>
            </a:r>
            <a:r>
              <a:rPr sz="1200" dirty="0">
                <a:latin typeface="Times New Roman"/>
                <a:cs typeface="Times New Roman"/>
              </a:rPr>
              <a:t>ha parlato in  </a:t>
            </a:r>
            <a:r>
              <a:rPr sz="1200" spc="-5" dirty="0">
                <a:latin typeface="Times New Roman"/>
                <a:cs typeface="Times New Roman"/>
              </a:rPr>
              <a:t>verità attraverso Mosè, </a:t>
            </a:r>
            <a:r>
              <a:rPr sz="1200" dirty="0">
                <a:latin typeface="Times New Roman"/>
                <a:cs typeface="Times New Roman"/>
              </a:rPr>
              <a:t>Elia, </a:t>
            </a:r>
            <a:r>
              <a:rPr sz="1200" spc="-5" dirty="0">
                <a:latin typeface="Times New Roman"/>
                <a:cs typeface="Times New Roman"/>
              </a:rPr>
              <a:t>Isaia, Amos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Osea, </a:t>
            </a:r>
            <a:r>
              <a:rPr sz="1200" dirty="0">
                <a:latin typeface="Times New Roman"/>
                <a:cs typeface="Times New Roman"/>
              </a:rPr>
              <a:t>ma non ha </a:t>
            </a:r>
            <a:r>
              <a:rPr sz="1200" spc="-5" dirty="0">
                <a:latin typeface="Times New Roman"/>
                <a:cs typeface="Times New Roman"/>
              </a:rPr>
              <a:t>cessato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verità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quando questi </a:t>
            </a:r>
            <a:r>
              <a:rPr sz="1200" dirty="0">
                <a:latin typeface="Times New Roman"/>
                <a:cs typeface="Times New Roman"/>
              </a:rPr>
              <a:t>profeti di  un tempo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terminato di </a:t>
            </a:r>
            <a:r>
              <a:rPr sz="1200" spc="-5" dirty="0">
                <a:latin typeface="Times New Roman"/>
                <a:cs typeface="Times New Roman"/>
              </a:rPr>
              <a:t>pronunciarsi. Mio Padre </a:t>
            </a:r>
            <a:r>
              <a:rPr sz="1200" dirty="0">
                <a:latin typeface="Times New Roman"/>
                <a:cs typeface="Times New Roman"/>
              </a:rPr>
              <a:t>non fa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di razze o di </a:t>
            </a:r>
            <a:r>
              <a:rPr sz="1200" spc="-5" dirty="0">
                <a:latin typeface="Times New Roman"/>
                <a:cs typeface="Times New Roman"/>
              </a:rPr>
              <a:t>generazioni accordando </a:t>
            </a:r>
            <a:r>
              <a:rPr sz="1200" dirty="0">
                <a:latin typeface="Times New Roman"/>
                <a:cs typeface="Times New Roman"/>
              </a:rPr>
              <a:t>la parola di verità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 marR="2127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e non concedendola </a:t>
            </a:r>
            <a:r>
              <a:rPr sz="1200" spc="-5" dirty="0">
                <a:latin typeface="Times New Roman"/>
                <a:cs typeface="Times New Roman"/>
              </a:rPr>
              <a:t>ad un’altra. Non commettete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puramente umano e non mancate  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le parole di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non provengono </a:t>
            </a:r>
            <a:r>
              <a:rPr sz="1200" spc="-5" dirty="0">
                <a:latin typeface="Times New Roman"/>
                <a:cs typeface="Times New Roman"/>
              </a:rPr>
              <a:t>dagli oracoli tradizionali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pretesa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ispirazione.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(1731.1) 155:6.3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chiamati a </a:t>
            </a:r>
            <a:r>
              <a:rPr sz="1200" spc="-5" dirty="0">
                <a:latin typeface="Times New Roman"/>
                <a:cs typeface="Times New Roman"/>
              </a:rPr>
              <a:t>nascere </a:t>
            </a:r>
            <a:r>
              <a:rPr sz="1200" dirty="0">
                <a:latin typeface="Times New Roman"/>
                <a:cs typeface="Times New Roman"/>
              </a:rPr>
              <a:t>di nuovo, a </a:t>
            </a:r>
            <a:r>
              <a:rPr sz="1200" spc="-5" dirty="0">
                <a:latin typeface="Times New Roman"/>
                <a:cs typeface="Times New Roman"/>
              </a:rPr>
              <a:t>nascere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spirito. 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chiamati fuori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tenebre dell’autorità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letargo  della tradizione per </a:t>
            </a:r>
            <a:r>
              <a:rPr sz="1200" dirty="0">
                <a:latin typeface="Times New Roman"/>
                <a:cs typeface="Times New Roman"/>
              </a:rPr>
              <a:t>entrare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trascendente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da 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scoperta possibile  </a:t>
            </a:r>
            <a:r>
              <a:rPr sz="1200" spc="-5" dirty="0">
                <a:latin typeface="Times New Roman"/>
                <a:cs typeface="Times New Roman"/>
              </a:rPr>
              <a:t>per l’anima </a:t>
            </a:r>
            <a:r>
              <a:rPr sz="1200" dirty="0">
                <a:latin typeface="Times New Roman"/>
                <a:cs typeface="Times New Roman"/>
              </a:rPr>
              <a:t>umana — </a:t>
            </a:r>
            <a:r>
              <a:rPr sz="1200" spc="-5" dirty="0">
                <a:latin typeface="Times New Roman"/>
                <a:cs typeface="Times New Roman"/>
              </a:rPr>
              <a:t>l’esperienza superna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per voi </a:t>
            </a:r>
            <a:r>
              <a:rPr sz="1200" spc="-5" dirty="0">
                <a:latin typeface="Times New Roman"/>
                <a:cs typeface="Times New Roman"/>
              </a:rPr>
              <a:t>stessi, </a:t>
            </a:r>
            <a:r>
              <a:rPr sz="1200" dirty="0">
                <a:latin typeface="Times New Roman"/>
                <a:cs typeface="Times New Roman"/>
              </a:rPr>
              <a:t>in voi stessi e da voi stessi, e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esperienza personale.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possiate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passare dalla </a:t>
            </a:r>
            <a:r>
              <a:rPr sz="1200" dirty="0">
                <a:latin typeface="Times New Roman"/>
                <a:cs typeface="Times New Roman"/>
              </a:rPr>
              <a:t>morte alla vita, </a:t>
            </a:r>
            <a:r>
              <a:rPr sz="1200" spc="-5" dirty="0">
                <a:latin typeface="Times New Roman"/>
                <a:cs typeface="Times New Roman"/>
              </a:rPr>
              <a:t>dall’autorità della tradizione all’esperienza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Passerete così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tenebre alla </a:t>
            </a:r>
            <a:r>
              <a:rPr sz="1200" dirty="0">
                <a:latin typeface="Times New Roman"/>
                <a:cs typeface="Times New Roman"/>
              </a:rPr>
              <a:t>luce, da una fede razziale </a:t>
            </a:r>
            <a:r>
              <a:rPr sz="1200" spc="-5" dirty="0">
                <a:latin typeface="Times New Roman"/>
                <a:cs typeface="Times New Roman"/>
              </a:rPr>
              <a:t>ereditata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acquisita </a:t>
            </a:r>
            <a:r>
              <a:rPr sz="1200" dirty="0">
                <a:latin typeface="Times New Roman"/>
                <a:cs typeface="Times New Roman"/>
              </a:rPr>
              <a:t>per esperienza  </a:t>
            </a:r>
            <a:r>
              <a:rPr sz="1200" spc="-5" dirty="0">
                <a:latin typeface="Times New Roman"/>
                <a:cs typeface="Times New Roman"/>
              </a:rPr>
              <a:t>effettiva;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progredirete </a:t>
            </a:r>
            <a:r>
              <a:rPr sz="1200" dirty="0">
                <a:latin typeface="Times New Roman"/>
                <a:cs typeface="Times New Roman"/>
              </a:rPr>
              <a:t>da una teologia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lasciata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eredità dai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antenati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spc="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costruita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 come </a:t>
            </a:r>
            <a:r>
              <a:rPr sz="1200" dirty="0">
                <a:latin typeface="Times New Roman"/>
                <a:cs typeface="Times New Roman"/>
              </a:rPr>
              <a:t>una dotazione</a:t>
            </a:r>
            <a:r>
              <a:rPr sz="1200" spc="-5" dirty="0">
                <a:latin typeface="Times New Roman"/>
                <a:cs typeface="Times New Roman"/>
              </a:rPr>
              <a:t> 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62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(1731.2) 155:6.4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religione cambierà </a:t>
            </a:r>
            <a:r>
              <a:rPr sz="1200" dirty="0">
                <a:latin typeface="Times New Roman"/>
                <a:cs typeface="Times New Roman"/>
              </a:rPr>
              <a:t>da una semplice </a:t>
            </a:r>
            <a:r>
              <a:rPr sz="1200" spc="-5" dirty="0">
                <a:latin typeface="Times New Roman"/>
                <a:cs typeface="Times New Roman"/>
              </a:rPr>
              <a:t>credenza intellettuale nell’autorità </a:t>
            </a:r>
            <a:r>
              <a:rPr sz="1200" dirty="0">
                <a:latin typeface="Times New Roman"/>
                <a:cs typeface="Times New Roman"/>
              </a:rPr>
              <a:t>tradizionale </a:t>
            </a:r>
            <a:r>
              <a:rPr sz="1200" spc="-5" dirty="0">
                <a:latin typeface="Times New Roman"/>
                <a:cs typeface="Times New Roman"/>
              </a:rPr>
              <a:t>all’esperienza </a:t>
            </a:r>
            <a:r>
              <a:rPr sz="1200" dirty="0">
                <a:latin typeface="Times New Roman"/>
                <a:cs typeface="Times New Roman"/>
              </a:rPr>
              <a:t>effettiva di  </a:t>
            </a:r>
            <a:r>
              <a:rPr sz="1200" spc="-5" dirty="0">
                <a:latin typeface="Times New Roman"/>
                <a:cs typeface="Times New Roman"/>
              </a:rPr>
              <a:t>quella fede </a:t>
            </a:r>
            <a:r>
              <a:rPr sz="1200" dirty="0">
                <a:latin typeface="Times New Roman"/>
                <a:cs typeface="Times New Roman"/>
              </a:rPr>
              <a:t>vivente che 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la realtà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riguarda </a:t>
            </a:r>
            <a:r>
              <a:rPr sz="1200" dirty="0">
                <a:latin typeface="Times New Roman"/>
                <a:cs typeface="Times New Roman"/>
              </a:rPr>
              <a:t>lo spirito divino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della  mente vi </a:t>
            </a:r>
            <a:r>
              <a:rPr sz="1200" spc="-5" dirty="0">
                <a:latin typeface="Times New Roman"/>
                <a:cs typeface="Times New Roman"/>
              </a:rPr>
              <a:t>lega irrimediabilmente al </a:t>
            </a:r>
            <a:r>
              <a:rPr sz="1200" dirty="0">
                <a:latin typeface="Times New Roman"/>
                <a:cs typeface="Times New Roman"/>
              </a:rPr>
              <a:t>passato; la religione </a:t>
            </a:r>
            <a:r>
              <a:rPr sz="1200" spc="-5" dirty="0">
                <a:latin typeface="Times New Roman"/>
                <a:cs typeface="Times New Roman"/>
              </a:rPr>
              <a:t>dello spirito consiste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rivelazione progressiva </a:t>
            </a:r>
            <a:r>
              <a:rPr sz="1200" dirty="0">
                <a:latin typeface="Times New Roman"/>
                <a:cs typeface="Times New Roman"/>
              </a:rPr>
              <a:t>e v’invita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santi negli ideali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nelle realtà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0922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(1731.3) 155:6.5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d’autorità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immediato di solida </a:t>
            </a:r>
            <a:r>
              <a:rPr sz="1200" spc="-5" dirty="0">
                <a:latin typeface="Times New Roman"/>
                <a:cs typeface="Times New Roman"/>
              </a:rPr>
              <a:t>certezza,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pagate </a:t>
            </a:r>
            <a:r>
              <a:rPr sz="1200" dirty="0">
                <a:latin typeface="Times New Roman"/>
                <a:cs typeface="Times New Roman"/>
              </a:rPr>
              <a:t>per questa  </a:t>
            </a:r>
            <a:r>
              <a:rPr sz="1200" spc="-5" dirty="0">
                <a:latin typeface="Times New Roman"/>
                <a:cs typeface="Times New Roman"/>
              </a:rPr>
              <a:t>soddisfazione temporanea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della perdita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indipendenza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libertà </a:t>
            </a: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dirty="0">
                <a:latin typeface="Times New Roman"/>
                <a:cs typeface="Times New Roman"/>
              </a:rPr>
              <a:t>Come prezzo  </a:t>
            </a:r>
            <a:r>
              <a:rPr sz="1200" spc="-5" dirty="0">
                <a:latin typeface="Times New Roman"/>
                <a:cs typeface="Times New Roman"/>
              </a:rPr>
              <a:t>per 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vi chiede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sforziate di </a:t>
            </a:r>
            <a:r>
              <a:rPr sz="1200" spc="-5" dirty="0">
                <a:latin typeface="Times New Roman"/>
                <a:cs typeface="Times New Roman"/>
              </a:rPr>
              <a:t>sottostare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in cose spiritualmente  </a:t>
            </a:r>
            <a:r>
              <a:rPr sz="1200" spc="-5" dirty="0">
                <a:latin typeface="Times New Roman"/>
                <a:cs typeface="Times New Roman"/>
              </a:rPr>
              <a:t>ripugnanti, empie </a:t>
            </a:r>
            <a:r>
              <a:rPr sz="1200" dirty="0">
                <a:latin typeface="Times New Roman"/>
                <a:cs typeface="Times New Roman"/>
              </a:rPr>
              <a:t>e false. Non vi </a:t>
            </a:r>
            <a:r>
              <a:rPr sz="1200" spc="-5" dirty="0">
                <a:latin typeface="Times New Roman"/>
                <a:cs typeface="Times New Roman"/>
              </a:rPr>
              <a:t>si chiede che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verità sia oltraggiato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sottomissione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trito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e di cerimonie </a:t>
            </a:r>
            <a:r>
              <a:rPr sz="1200" spc="-5" dirty="0">
                <a:latin typeface="Times New Roman"/>
                <a:cs typeface="Times New Roman"/>
              </a:rPr>
              <a:t>religiose.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vi </a:t>
            </a:r>
            <a:r>
              <a:rPr sz="1200" spc="-5" dirty="0">
                <a:latin typeface="Times New Roman"/>
                <a:cs typeface="Times New Roman"/>
              </a:rPr>
              <a:t>lascia per sempre </a:t>
            </a:r>
            <a:r>
              <a:rPr sz="1200" dirty="0">
                <a:latin typeface="Times New Roman"/>
                <a:cs typeface="Times New Roman"/>
              </a:rPr>
              <a:t>liberi di seguire la  </a:t>
            </a:r>
            <a:r>
              <a:rPr sz="1200" spc="-5" dirty="0">
                <a:latin typeface="Times New Roman"/>
                <a:cs typeface="Times New Roman"/>
              </a:rPr>
              <a:t>verità cui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conducono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direttive dello </a:t>
            </a:r>
            <a:r>
              <a:rPr sz="1200" dirty="0">
                <a:latin typeface="Times New Roman"/>
                <a:cs typeface="Times New Roman"/>
              </a:rPr>
              <a:t>spirito. E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— forse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potrebbe avere </a:t>
            </a:r>
            <a:r>
              <a:rPr sz="1200" dirty="0">
                <a:latin typeface="Times New Roman"/>
                <a:cs typeface="Times New Roman"/>
              </a:rPr>
              <a:t>qualcosa da </a:t>
            </a:r>
            <a:r>
              <a:rPr sz="1200" spc="-5" dirty="0">
                <a:latin typeface="Times New Roman"/>
                <a:cs typeface="Times New Roman"/>
              </a:rPr>
              <a:t>comunicare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generazione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altre generazioni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ascoltare?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(1731.4) 155:6.6 </a:t>
            </a:r>
            <a:r>
              <a:rPr sz="1200" spc="-5" dirty="0">
                <a:latin typeface="Times New Roman"/>
                <a:cs typeface="Times New Roman"/>
              </a:rPr>
              <a:t>Vergogna su quei falsi insegnanti </a:t>
            </a:r>
            <a:r>
              <a:rPr sz="1200" dirty="0">
                <a:latin typeface="Times New Roman"/>
                <a:cs typeface="Times New Roman"/>
              </a:rPr>
              <a:t>religiosi </a:t>
            </a:r>
            <a:r>
              <a:rPr sz="1200" spc="-5" dirty="0">
                <a:latin typeface="Times New Roman"/>
                <a:cs typeface="Times New Roman"/>
              </a:rPr>
              <a:t>che vorrebbero </a:t>
            </a:r>
            <a:r>
              <a:rPr sz="1200" dirty="0">
                <a:latin typeface="Times New Roman"/>
                <a:cs typeface="Times New Roman"/>
              </a:rPr>
              <a:t>trascinare le </a:t>
            </a:r>
            <a:r>
              <a:rPr sz="1200" spc="-5" dirty="0">
                <a:latin typeface="Times New Roman"/>
                <a:cs typeface="Times New Roman"/>
              </a:rPr>
              <a:t>anime affamate nell’oscuro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lontano passato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abbandonarvele!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sfortunate sono </a:t>
            </a:r>
            <a:r>
              <a:rPr sz="1200" spc="-5" dirty="0">
                <a:latin typeface="Times New Roman"/>
                <a:cs typeface="Times New Roman"/>
              </a:rPr>
              <a:t>condannate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spaventarsi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rimanere sconcertate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rivelazione della verità.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profeta che disse </a:t>
            </a:r>
            <a:r>
              <a:rPr sz="1200" spc="-5" dirty="0">
                <a:latin typeface="Times New Roman"/>
                <a:cs typeface="Times New Roman"/>
              </a:rPr>
              <a:t>“Sarà mantenuto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perfetta colui la </a:t>
            </a:r>
            <a:r>
              <a:rPr sz="1200" spc="-5" dirty="0">
                <a:latin typeface="Times New Roman"/>
                <a:cs typeface="Times New Roman"/>
              </a:rPr>
              <a:t>cui mente </a:t>
            </a:r>
            <a:r>
              <a:rPr sz="1200" dirty="0">
                <a:latin typeface="Times New Roman"/>
                <a:cs typeface="Times New Roman"/>
              </a:rPr>
              <a:t>è fissata in </a:t>
            </a:r>
            <a:r>
              <a:rPr sz="1200" spc="-5" dirty="0">
                <a:latin typeface="Times New Roman"/>
                <a:cs typeface="Times New Roman"/>
              </a:rPr>
              <a:t>Dio”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credente intellettuale in una </a:t>
            </a:r>
            <a:r>
              <a:rPr sz="1200" spc="-5" dirty="0">
                <a:latin typeface="Times New Roman"/>
                <a:cs typeface="Times New Roman"/>
              </a:rPr>
              <a:t>teologia d’autorità. Questo umano conoscitore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aveva </a:t>
            </a:r>
            <a:r>
              <a:rPr sz="1200" dirty="0">
                <a:latin typeface="Times New Roman"/>
                <a:cs typeface="Times New Roman"/>
              </a:rPr>
              <a:t>scoperto Dio;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limitava 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(1731.5) 155:6.7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raccomando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citare </a:t>
            </a:r>
            <a:r>
              <a:rPr sz="1200" dirty="0">
                <a:latin typeface="Times New Roman"/>
                <a:cs typeface="Times New Roman"/>
              </a:rPr>
              <a:t>sempre i profeti di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lodare gli </a:t>
            </a:r>
            <a:r>
              <a:rPr sz="1200" dirty="0">
                <a:latin typeface="Times New Roman"/>
                <a:cs typeface="Times New Roman"/>
              </a:rPr>
              <a:t>eroi </a:t>
            </a:r>
            <a:r>
              <a:rPr sz="1200" spc="-5" dirty="0">
                <a:latin typeface="Times New Roman"/>
                <a:cs typeface="Times New Roman"/>
              </a:rPr>
              <a:t>d’Israele,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aspirare  invece </a:t>
            </a:r>
            <a:r>
              <a:rPr sz="1200" dirty="0">
                <a:latin typeface="Times New Roman"/>
                <a:cs typeface="Times New Roman"/>
              </a:rPr>
              <a:t>a divenire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viventi dell’Altissimo </a:t>
            </a:r>
            <a:r>
              <a:rPr sz="1200" spc="-5" dirty="0">
                <a:latin typeface="Times New Roman"/>
                <a:cs typeface="Times New Roman"/>
              </a:rPr>
              <a:t>ed eroi spirituali del regno </a:t>
            </a:r>
            <a:r>
              <a:rPr sz="1200" dirty="0">
                <a:latin typeface="Times New Roman"/>
                <a:cs typeface="Times New Roman"/>
              </a:rPr>
              <a:t>futuro. </a:t>
            </a:r>
            <a:r>
              <a:rPr sz="1200" spc="-5" dirty="0">
                <a:latin typeface="Times New Roman"/>
                <a:cs typeface="Times New Roman"/>
              </a:rPr>
              <a:t>Onorare </a:t>
            </a:r>
            <a:r>
              <a:rPr sz="1200" dirty="0">
                <a:latin typeface="Times New Roman"/>
                <a:cs typeface="Times New Roman"/>
              </a:rPr>
              <a:t>i principali </a:t>
            </a:r>
            <a:r>
              <a:rPr sz="1200" spc="-5" dirty="0">
                <a:latin typeface="Times New Roman"/>
                <a:cs typeface="Times New Roman"/>
              </a:rPr>
              <a:t>conoscitori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del passato  </a:t>
            </a:r>
            <a:r>
              <a:rPr sz="1200" dirty="0">
                <a:latin typeface="Times New Roman"/>
                <a:cs typeface="Times New Roman"/>
              </a:rPr>
              <a:t>può in </a:t>
            </a:r>
            <a:r>
              <a:rPr sz="1200" spc="-5" dirty="0">
                <a:latin typeface="Times New Roman"/>
                <a:cs typeface="Times New Roman"/>
              </a:rPr>
              <a:t>verità essere </a:t>
            </a:r>
            <a:r>
              <a:rPr sz="1200" dirty="0">
                <a:latin typeface="Times New Roman"/>
                <a:cs typeface="Times New Roman"/>
              </a:rPr>
              <a:t>meritevole, ma </a:t>
            </a:r>
            <a:r>
              <a:rPr sz="1200" spc="-5" dirty="0">
                <a:latin typeface="Times New Roman"/>
                <a:cs typeface="Times New Roman"/>
              </a:rPr>
              <a:t>perché, </a:t>
            </a:r>
            <a:r>
              <a:rPr sz="1200" dirty="0">
                <a:latin typeface="Times New Roman"/>
                <a:cs typeface="Times New Roman"/>
              </a:rPr>
              <a:t>facendo </a:t>
            </a:r>
            <a:r>
              <a:rPr sz="1200" spc="-5" dirty="0">
                <a:latin typeface="Times New Roman"/>
                <a:cs typeface="Times New Roman"/>
              </a:rPr>
              <a:t>questo, dovreste sacrificare l’esperienza suprema dell’esistenza umana: </a:t>
            </a:r>
            <a:r>
              <a:rPr sz="1200" spc="5" dirty="0">
                <a:latin typeface="Times New Roman"/>
                <a:cs typeface="Times New Roman"/>
              </a:rPr>
              <a:t>trovare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da 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conoscerlo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(1732.1) 155:6.8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dell’umanità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mentale sull’esistenza umana; </a:t>
            </a:r>
            <a:r>
              <a:rPr sz="1200" dirty="0">
                <a:latin typeface="Times New Roman"/>
                <a:cs typeface="Times New Roman"/>
              </a:rPr>
              <a:t>la religione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deve perciò  </a:t>
            </a:r>
            <a:r>
              <a:rPr sz="1200" spc="-5" dirty="0">
                <a:latin typeface="Times New Roman"/>
                <a:cs typeface="Times New Roman"/>
              </a:rPr>
              <a:t>adattarsi sempre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vari </a:t>
            </a:r>
            <a:r>
              <a:rPr sz="1200" dirty="0">
                <a:latin typeface="Times New Roman"/>
                <a:cs typeface="Times New Roman"/>
              </a:rPr>
              <a:t>punti di </a:t>
            </a:r>
            <a:r>
              <a:rPr sz="1200" spc="-5" dirty="0">
                <a:latin typeface="Times New Roman"/>
                <a:cs typeface="Times New Roman"/>
              </a:rPr>
              <a:t>vista razziali.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d’autorità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arriveranno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unificarsi. </a:t>
            </a:r>
            <a:r>
              <a:rPr sz="1200" spc="-5" dirty="0">
                <a:latin typeface="Times New Roman"/>
                <a:cs typeface="Times New Roman"/>
              </a:rPr>
              <a:t>L’unità </a:t>
            </a:r>
            <a:r>
              <a:rPr sz="1200" dirty="0">
                <a:latin typeface="Times New Roman"/>
                <a:cs typeface="Times New Roman"/>
              </a:rPr>
              <a:t>umana e la  </a:t>
            </a:r>
            <a:r>
              <a:rPr sz="1200" spc="-5" dirty="0">
                <a:latin typeface="Times New Roman"/>
                <a:cs typeface="Times New Roman"/>
              </a:rPr>
              <a:t>fratellanza dei mortali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realizzate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dal dono </a:t>
            </a:r>
            <a:r>
              <a:rPr sz="1200" spc="-5" dirty="0">
                <a:latin typeface="Times New Roman"/>
                <a:cs typeface="Times New Roman"/>
              </a:rPr>
              <a:t>superiore della religione 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5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possono  differire, </a:t>
            </a:r>
            <a:r>
              <a:rPr sz="1200" dirty="0">
                <a:latin typeface="Times New Roman"/>
                <a:cs typeface="Times New Roman"/>
              </a:rPr>
              <a:t>ma in tutta </a:t>
            </a:r>
            <a:r>
              <a:rPr sz="1200" spc="-5" dirty="0">
                <a:latin typeface="Times New Roman"/>
                <a:cs typeface="Times New Roman"/>
              </a:rPr>
              <a:t>l’umanità risiede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spirito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ed eterno.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umana può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realizzata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16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838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solo quando,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misura </a:t>
            </a:r>
            <a:r>
              <a:rPr sz="1200" dirty="0">
                <a:latin typeface="Times New Roman"/>
                <a:cs typeface="Times New Roman"/>
              </a:rPr>
              <a:t>in cui, le </a:t>
            </a:r>
            <a:r>
              <a:rPr sz="1200" spc="-5" dirty="0">
                <a:latin typeface="Times New Roman"/>
                <a:cs typeface="Times New Roman"/>
              </a:rPr>
              <a:t>divergenti religioni mentali d’autorità diverranno impregnate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dominate dalla </a:t>
            </a:r>
            <a:r>
              <a:rPr sz="1200" dirty="0">
                <a:latin typeface="Times New Roman"/>
                <a:cs typeface="Times New Roman"/>
              </a:rPr>
              <a:t>religione  </a:t>
            </a:r>
            <a:r>
              <a:rPr sz="1200" spc="-5" dirty="0">
                <a:latin typeface="Times New Roman"/>
                <a:cs typeface="Times New Roman"/>
              </a:rPr>
              <a:t>unificante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nobilitante </a:t>
            </a:r>
            <a:r>
              <a:rPr sz="1200" dirty="0">
                <a:latin typeface="Times New Roman"/>
                <a:cs typeface="Times New Roman"/>
              </a:rPr>
              <a:t>dello spirito — la </a:t>
            </a:r>
            <a:r>
              <a:rPr sz="1200" spc="-5" dirty="0">
                <a:latin typeface="Times New Roman"/>
                <a:cs typeface="Times New Roman"/>
              </a:rPr>
              <a:t>religione dell’esperienza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0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(1732.2) 155:6.9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d’autorità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soltanto dividere gli </a:t>
            </a:r>
            <a:r>
              <a:rPr sz="1200" dirty="0">
                <a:latin typeface="Times New Roman"/>
                <a:cs typeface="Times New Roman"/>
              </a:rPr>
              <a:t>uomini e porre le </a:t>
            </a:r>
            <a:r>
              <a:rPr sz="1200" spc="-5" dirty="0">
                <a:latin typeface="Times New Roman"/>
                <a:cs typeface="Times New Roman"/>
              </a:rPr>
              <a:t>loro coscienze </a:t>
            </a:r>
            <a:r>
              <a:rPr sz="1200" dirty="0">
                <a:latin typeface="Times New Roman"/>
                <a:cs typeface="Times New Roman"/>
              </a:rPr>
              <a:t>le une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porterà progressivamente gli </a:t>
            </a:r>
            <a:r>
              <a:rPr sz="1200" dirty="0">
                <a:latin typeface="Times New Roman"/>
                <a:cs typeface="Times New Roman"/>
              </a:rPr>
              <a:t>uomini ad </a:t>
            </a:r>
            <a:r>
              <a:rPr sz="1200" spc="-5" dirty="0">
                <a:latin typeface="Times New Roman"/>
                <a:cs typeface="Times New Roman"/>
              </a:rPr>
              <a:t>avvicinarsi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indurrà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comprensivi ed </a:t>
            </a:r>
            <a:r>
              <a:rPr sz="1200" spc="-5" dirty="0">
                <a:latin typeface="Times New Roman"/>
                <a:cs typeface="Times New Roman"/>
              </a:rPr>
              <a:t>amichevoli 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 altri.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d’autorità </a:t>
            </a:r>
            <a:r>
              <a:rPr sz="1200" spc="-5" dirty="0">
                <a:latin typeface="Times New Roman"/>
                <a:cs typeface="Times New Roman"/>
              </a:rPr>
              <a:t>esigono </a:t>
            </a:r>
            <a:r>
              <a:rPr sz="1200" dirty="0">
                <a:latin typeface="Times New Roman"/>
                <a:cs typeface="Times New Roman"/>
              </a:rPr>
              <a:t>dagli uomini </a:t>
            </a:r>
            <a:r>
              <a:rPr sz="1200" spc="-5" dirty="0">
                <a:latin typeface="Times New Roman"/>
                <a:cs typeface="Times New Roman"/>
              </a:rPr>
              <a:t>uniformità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impossibile </a:t>
            </a:r>
            <a:r>
              <a:rPr sz="1200" dirty="0">
                <a:latin typeface="Times New Roman"/>
                <a:cs typeface="Times New Roman"/>
              </a:rPr>
              <a:t>da realizzare </a:t>
            </a:r>
            <a:r>
              <a:rPr sz="1200" spc="-5" dirty="0">
                <a:latin typeface="Times New Roman"/>
                <a:cs typeface="Times New Roman"/>
              </a:rPr>
              <a:t>allo stato </a:t>
            </a:r>
            <a:r>
              <a:rPr sz="1200" spc="5" dirty="0">
                <a:latin typeface="Times New Roman"/>
                <a:cs typeface="Times New Roman"/>
              </a:rPr>
              <a:t>attuale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esige soltanto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d’esperienza </a:t>
            </a:r>
            <a:r>
              <a:rPr sz="1200" dirty="0">
                <a:latin typeface="Times New Roman"/>
                <a:cs typeface="Times New Roman"/>
              </a:rPr>
              <a:t>— uniformità di destino — </a:t>
            </a:r>
            <a:r>
              <a:rPr sz="1200" spc="-5" dirty="0">
                <a:latin typeface="Times New Roman"/>
                <a:cs typeface="Times New Roman"/>
              </a:rPr>
              <a:t>permettendo pienamente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diversità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richiede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uniformità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uniformità </a:t>
            </a:r>
            <a:r>
              <a:rPr sz="1200" dirty="0">
                <a:latin typeface="Times New Roman"/>
                <a:cs typeface="Times New Roman"/>
              </a:rPr>
              <a:t>di punti di vista e di opinione.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dello spirito non </a:t>
            </a:r>
            <a:r>
              <a:rPr sz="1200" spc="-5" dirty="0">
                <a:latin typeface="Times New Roman"/>
                <a:cs typeface="Times New Roman"/>
              </a:rPr>
              <a:t>richiede uniformità </a:t>
            </a:r>
            <a:r>
              <a:rPr sz="1200" dirty="0">
                <a:latin typeface="Times New Roman"/>
                <a:cs typeface="Times New Roman"/>
              </a:rPr>
              <a:t>di vedute intellettuali, ma solo unità di </a:t>
            </a:r>
            <a:r>
              <a:rPr sz="1200" spc="-5" dirty="0">
                <a:latin typeface="Times New Roman"/>
                <a:cs typeface="Times New Roman"/>
              </a:rPr>
              <a:t>sentimento spirituale.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d’autorità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cristallizzano in </a:t>
            </a:r>
            <a:r>
              <a:rPr sz="1200" spc="-5" dirty="0">
                <a:latin typeface="Times New Roman"/>
                <a:cs typeface="Times New Roman"/>
              </a:rPr>
              <a:t>credo inerti;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 </a:t>
            </a:r>
            <a:r>
              <a:rPr sz="1200" spc="-5" dirty="0">
                <a:latin typeface="Times New Roman"/>
                <a:cs typeface="Times New Roman"/>
              </a:rPr>
              <a:t>nella 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crescenti </a:t>
            </a:r>
            <a:r>
              <a:rPr sz="1200" dirty="0">
                <a:latin typeface="Times New Roman"/>
                <a:cs typeface="Times New Roman"/>
              </a:rPr>
              <a:t>di atti nobilitanti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servizio 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assistenza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374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(1732.3) 155:6.10 </a:t>
            </a:r>
            <a:r>
              <a:rPr sz="1200" spc="-5" dirty="0">
                <a:latin typeface="Times New Roman"/>
                <a:cs typeface="Times New Roman"/>
              </a:rPr>
              <a:t>Ma state attenti che qualcuno </a:t>
            </a:r>
            <a:r>
              <a:rPr sz="1200" dirty="0">
                <a:latin typeface="Times New Roman"/>
                <a:cs typeface="Times New Roman"/>
              </a:rPr>
              <a:t>di voi non </a:t>
            </a:r>
            <a:r>
              <a:rPr sz="1200" spc="-5" dirty="0">
                <a:latin typeface="Times New Roman"/>
                <a:cs typeface="Times New Roman"/>
              </a:rPr>
              <a:t>consideri con sdegno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caduti </a:t>
            </a:r>
            <a:r>
              <a:rPr sz="1200" dirty="0">
                <a:latin typeface="Times New Roman"/>
                <a:cs typeface="Times New Roman"/>
              </a:rPr>
              <a:t>in questa triste  situazione di </a:t>
            </a:r>
            <a:r>
              <a:rPr sz="1200" spc="-5" dirty="0">
                <a:latin typeface="Times New Roman"/>
                <a:cs typeface="Times New Roman"/>
              </a:rPr>
              <a:t>sterile tradizione.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antenati si erano dedicati alla </a:t>
            </a:r>
            <a:r>
              <a:rPr sz="1200" dirty="0">
                <a:latin typeface="Times New Roman"/>
                <a:cs typeface="Times New Roman"/>
              </a:rPr>
              <a:t>persistente </a:t>
            </a:r>
            <a:r>
              <a:rPr sz="1200" spc="-5" dirty="0">
                <a:latin typeface="Times New Roman"/>
                <a:cs typeface="Times New Roman"/>
              </a:rPr>
              <a:t>ed appassionante ricerca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l’hanno 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nessun’altra intera </a:t>
            </a:r>
            <a:r>
              <a:rPr sz="1200" dirty="0">
                <a:latin typeface="Times New Roman"/>
                <a:cs typeface="Times New Roman"/>
              </a:rPr>
              <a:t>razza umana ha mai </a:t>
            </a:r>
            <a:r>
              <a:rPr sz="1200" spc="-5" dirty="0">
                <a:latin typeface="Times New Roman"/>
                <a:cs typeface="Times New Roman"/>
              </a:rPr>
              <a:t>fatto 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conosceva bene queste cose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egli  stesso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Mio Padre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mancato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notare </a:t>
            </a:r>
            <a:r>
              <a:rPr sz="1200" dirty="0">
                <a:latin typeface="Times New Roman"/>
                <a:cs typeface="Times New Roman"/>
              </a:rPr>
              <a:t>la lunga </a:t>
            </a:r>
            <a:r>
              <a:rPr sz="1200" spc="-5" dirty="0">
                <a:latin typeface="Times New Roman"/>
                <a:cs typeface="Times New Roman"/>
              </a:rPr>
              <a:t>ed infaticabile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d’Israele, fin </a:t>
            </a:r>
            <a:r>
              <a:rPr sz="1200" dirty="0">
                <a:latin typeface="Times New Roman"/>
                <a:cs typeface="Times New Roman"/>
              </a:rPr>
              <a:t>dai tempi di Mosè,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7556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Generazioni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Ebrei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consumate senza cessare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faticare,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sudare,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gemere, </a:t>
            </a:r>
            <a:r>
              <a:rPr sz="1200" dirty="0">
                <a:latin typeface="Times New Roman"/>
                <a:cs typeface="Times New Roman"/>
              </a:rPr>
              <a:t>di lavorare e di 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sofferenze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dispiaceri </a:t>
            </a:r>
            <a:r>
              <a:rPr sz="1200" dirty="0">
                <a:latin typeface="Times New Roman"/>
                <a:cs typeface="Times New Roman"/>
              </a:rPr>
              <a:t>di un popolo </a:t>
            </a:r>
            <a:r>
              <a:rPr sz="1200" spc="-5" dirty="0">
                <a:latin typeface="Times New Roman"/>
                <a:cs typeface="Times New Roman"/>
              </a:rPr>
              <a:t>incompreso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disprezzato,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per potersi </a:t>
            </a:r>
            <a:r>
              <a:rPr sz="1200" dirty="0">
                <a:latin typeface="Times New Roman"/>
                <a:cs typeface="Times New Roman"/>
              </a:rPr>
              <a:t>avvicinare un po’  di più </a:t>
            </a:r>
            <a:r>
              <a:rPr sz="1200" spc="-5" dirty="0">
                <a:latin typeface="Times New Roman"/>
                <a:cs typeface="Times New Roman"/>
              </a:rPr>
              <a:t>alla scoperta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su Dio. </a:t>
            </a:r>
            <a:r>
              <a:rPr sz="1200" dirty="0">
                <a:latin typeface="Times New Roman"/>
                <a:cs typeface="Times New Roman"/>
              </a:rPr>
              <a:t>E nonostante tutti </a:t>
            </a:r>
            <a:r>
              <a:rPr sz="1200" spc="-5" dirty="0">
                <a:latin typeface="Times New Roman"/>
                <a:cs typeface="Times New Roman"/>
              </a:rPr>
              <a:t>gli insuccessi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incertezze d’Israele,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padri, </a:t>
            </a:r>
            <a:r>
              <a:rPr sz="1200" dirty="0">
                <a:latin typeface="Times New Roman"/>
                <a:cs typeface="Times New Roman"/>
              </a:rPr>
              <a:t>da Mosè </a:t>
            </a:r>
            <a:r>
              <a:rPr sz="1200" spc="-5" dirty="0">
                <a:latin typeface="Times New Roman"/>
                <a:cs typeface="Times New Roman"/>
              </a:rPr>
              <a:t>fino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  <a:p>
            <a:pPr marL="63500" marR="5080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Amos ed Osea, hanno progressivamente rivelato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un’immagine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chiara </a:t>
            </a:r>
            <a:r>
              <a:rPr sz="1200" dirty="0">
                <a:latin typeface="Times New Roman"/>
                <a:cs typeface="Times New Roman"/>
              </a:rPr>
              <a:t>e veridica </a:t>
            </a:r>
            <a:r>
              <a:rPr sz="1200" spc="-5" dirty="0">
                <a:latin typeface="Times New Roman"/>
                <a:cs typeface="Times New Roman"/>
              </a:rPr>
              <a:t>del Dio eterno.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preparata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rivelazione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alla quale siete stati chiamati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partecipare.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(1732.4) 155:6.11 </a:t>
            </a:r>
            <a:r>
              <a:rPr sz="1200" spc="-5" dirty="0">
                <a:latin typeface="Times New Roman"/>
                <a:cs typeface="Times New Roman"/>
              </a:rPr>
              <a:t>Non dimenticate mai </a:t>
            </a:r>
            <a:r>
              <a:rPr sz="1200" dirty="0">
                <a:latin typeface="Times New Roman"/>
                <a:cs typeface="Times New Roman"/>
              </a:rPr>
              <a:t>che c’è </a:t>
            </a:r>
            <a:r>
              <a:rPr sz="1200" spc="-5" dirty="0">
                <a:latin typeface="Times New Roman"/>
                <a:cs typeface="Times New Roman"/>
              </a:rPr>
              <a:t>soltanto un’avventura che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soddisfacente ed appassionante del </a:t>
            </a:r>
            <a:r>
              <a:rPr sz="1200" dirty="0">
                <a:latin typeface="Times New Roman"/>
                <a:cs typeface="Times New Roman"/>
              </a:rPr>
              <a:t>tentativo di scoprire la  volontà </a:t>
            </a:r>
            <a:r>
              <a:rPr sz="1200" spc="-5" dirty="0">
                <a:latin typeface="Times New Roman"/>
                <a:cs typeface="Times New Roman"/>
              </a:rPr>
              <a:t>del Dio vivente,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l’esperienza suprema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onestamente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quella volontà </a:t>
            </a:r>
            <a:r>
              <a:rPr sz="1200" spc="-5" dirty="0">
                <a:latin typeface="Times New Roman"/>
                <a:cs typeface="Times New Roman"/>
              </a:rPr>
              <a:t>divina.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scordatevi che </a:t>
            </a:r>
            <a:r>
              <a:rPr sz="1200" dirty="0">
                <a:latin typeface="Times New Roman"/>
                <a:cs typeface="Times New Roman"/>
              </a:rPr>
              <a:t>la 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fatta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occupazione </a:t>
            </a:r>
            <a:r>
              <a:rPr sz="1200" spc="-5" dirty="0">
                <a:latin typeface="Times New Roman"/>
                <a:cs typeface="Times New Roman"/>
              </a:rPr>
              <a:t>terrena. </a:t>
            </a:r>
            <a:r>
              <a:rPr sz="1200" dirty="0">
                <a:latin typeface="Times New Roman"/>
                <a:cs typeface="Times New Roman"/>
              </a:rPr>
              <a:t>Non vi sono alcuni </a:t>
            </a:r>
            <a:r>
              <a:rPr sz="1200" spc="-5" dirty="0">
                <a:latin typeface="Times New Roman"/>
                <a:cs typeface="Times New Roman"/>
              </a:rPr>
              <a:t>mestieri sacri ed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profani. </a:t>
            </a:r>
            <a:r>
              <a:rPr sz="1200" dirty="0">
                <a:latin typeface="Times New Roman"/>
                <a:cs typeface="Times New Roman"/>
              </a:rPr>
              <a:t>Tutte le cose sono  </a:t>
            </a:r>
            <a:r>
              <a:rPr sz="1200" spc="-5" dirty="0">
                <a:latin typeface="Times New Roman"/>
                <a:cs typeface="Times New Roman"/>
              </a:rPr>
              <a:t>sacre </a:t>
            </a:r>
            <a:r>
              <a:rPr sz="1200" dirty="0">
                <a:latin typeface="Times New Roman"/>
                <a:cs typeface="Times New Roman"/>
              </a:rPr>
              <a:t>nella vita di </a:t>
            </a:r>
            <a:r>
              <a:rPr sz="1200" spc="-5" dirty="0">
                <a:latin typeface="Times New Roman"/>
                <a:cs typeface="Times New Roman"/>
              </a:rPr>
              <a:t>coloro che sono guidati </a:t>
            </a:r>
            <a:r>
              <a:rPr sz="1200" dirty="0">
                <a:latin typeface="Times New Roman"/>
                <a:cs typeface="Times New Roman"/>
              </a:rPr>
              <a:t>dallo spirito; cioè </a:t>
            </a:r>
            <a:r>
              <a:rPr sz="1200" spc="-5" dirty="0">
                <a:latin typeface="Times New Roman"/>
                <a:cs typeface="Times New Roman"/>
              </a:rPr>
              <a:t>subordinati alla verità, nobilitati dall’amore, dominati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76200" marR="457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temperati dall’equità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dalla giustizia.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io manderemo nel mondo non 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lo  Spirito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ma anche 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idealistica.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(1732.5) 155:6.12 </a:t>
            </a:r>
            <a:r>
              <a:rPr sz="1200" spc="-5" dirty="0">
                <a:latin typeface="Times New Roman"/>
                <a:cs typeface="Times New Roman"/>
              </a:rPr>
              <a:t>Dovete smettere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la parola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solo nelle </a:t>
            </a:r>
            <a:r>
              <a:rPr sz="1200" spc="-5" dirty="0">
                <a:latin typeface="Times New Roman"/>
                <a:cs typeface="Times New Roman"/>
              </a:rPr>
              <a:t>pagine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vecchi </a:t>
            </a:r>
            <a:r>
              <a:rPr sz="1200" dirty="0">
                <a:latin typeface="Times New Roman"/>
                <a:cs typeface="Times New Roman"/>
              </a:rPr>
              <a:t>libri </a:t>
            </a:r>
            <a:r>
              <a:rPr sz="1200" spc="-5" dirty="0">
                <a:latin typeface="Times New Roman"/>
                <a:cs typeface="Times New Roman"/>
              </a:rPr>
              <a:t>dell’autorità teologica.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 nati dallo </a:t>
            </a:r>
            <a:r>
              <a:rPr sz="1200" dirty="0">
                <a:latin typeface="Times New Roman"/>
                <a:cs typeface="Times New Roman"/>
              </a:rPr>
              <a:t>spirito di Dio </a:t>
            </a:r>
            <a:r>
              <a:rPr sz="1200" spc="-5" dirty="0">
                <a:latin typeface="Times New Roman"/>
                <a:cs typeface="Times New Roman"/>
              </a:rPr>
              <a:t>discerneranno </a:t>
            </a:r>
            <a:r>
              <a:rPr sz="1200" dirty="0">
                <a:latin typeface="Times New Roman"/>
                <a:cs typeface="Times New Roman"/>
              </a:rPr>
              <a:t>d’ora in poi 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indipendentemente dalla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origine apparente.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divina  non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sminuita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donata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umano. Molti dei vostri </a:t>
            </a:r>
            <a:r>
              <a:rPr sz="1200" spc="-5" dirty="0">
                <a:latin typeface="Times New Roman"/>
                <a:cs typeface="Times New Roman"/>
              </a:rPr>
              <a:t>fratelli hanno </a:t>
            </a:r>
            <a:r>
              <a:rPr sz="1200" dirty="0">
                <a:latin typeface="Times New Roman"/>
                <a:cs typeface="Times New Roman"/>
              </a:rPr>
              <a:t>menti che  </a:t>
            </a:r>
            <a:r>
              <a:rPr sz="1200" spc="-5" dirty="0">
                <a:latin typeface="Times New Roman"/>
                <a:cs typeface="Times New Roman"/>
              </a:rPr>
              <a:t>accettano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teoria </a:t>
            </a:r>
            <a:r>
              <a:rPr sz="1200" dirty="0">
                <a:latin typeface="Times New Roman"/>
                <a:cs typeface="Times New Roman"/>
              </a:rPr>
              <a:t>di Dio, ma 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realizzare spiritualmente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Dio. Ed è proprio questa 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cui vi 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spesso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realizzato </a:t>
            </a:r>
            <a:r>
              <a:rPr sz="1200" dirty="0">
                <a:latin typeface="Times New Roman"/>
                <a:cs typeface="Times New Roman"/>
              </a:rPr>
              <a:t>nel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acquisendo </a:t>
            </a:r>
            <a:r>
              <a:rPr sz="1200" spc="-5" dirty="0">
                <a:latin typeface="Times New Roman"/>
                <a:cs typeface="Times New Roman"/>
              </a:rPr>
              <a:t>l’atteggiamento spirituale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bambino sincero. Non </a:t>
            </a:r>
            <a:r>
              <a:rPr sz="1200" dirty="0">
                <a:latin typeface="Times New Roman"/>
                <a:cs typeface="Times New Roman"/>
              </a:rPr>
              <a:t>è l’immaturità </a:t>
            </a:r>
            <a:r>
              <a:rPr sz="1200" spc="-5" dirty="0">
                <a:latin typeface="Times New Roman"/>
                <a:cs typeface="Times New Roman"/>
              </a:rPr>
              <a:t>mentale del bambino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raccomando, </a:t>
            </a:r>
            <a:r>
              <a:rPr sz="1200" dirty="0">
                <a:latin typeface="Times New Roman"/>
                <a:cs typeface="Times New Roman"/>
              </a:rPr>
              <a:t>ma piuttosto la </a:t>
            </a:r>
            <a:r>
              <a:rPr sz="1200" i="1" spc="-5" dirty="0">
                <a:latin typeface="Times New Roman"/>
                <a:cs typeface="Times New Roman"/>
              </a:rPr>
              <a:t>semplicità </a:t>
            </a:r>
            <a:r>
              <a:rPr sz="1200" i="1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 piccolo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 facilmente </a:t>
            </a:r>
            <a:r>
              <a:rPr sz="1200" dirty="0">
                <a:latin typeface="Times New Roman"/>
                <a:cs typeface="Times New Roman"/>
              </a:rPr>
              <a:t>e che ha piena fiducia.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conosciate il </a:t>
            </a:r>
            <a:r>
              <a:rPr sz="1200" spc="-5" dirty="0">
                <a:latin typeface="Times New Roman"/>
                <a:cs typeface="Times New Roman"/>
              </a:rPr>
              <a:t>fatto dell’esistenza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quanto  che </a:t>
            </a:r>
            <a:r>
              <a:rPr sz="1200" dirty="0">
                <a:latin typeface="Times New Roman"/>
                <a:cs typeface="Times New Roman"/>
              </a:rPr>
              <a:t>cresciate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nella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sentire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presenza </a:t>
            </a:r>
            <a:r>
              <a:rPr sz="1200" i="1" dirty="0">
                <a:latin typeface="Times New Roman"/>
                <a:cs typeface="Times New Roman"/>
              </a:rPr>
              <a:t>di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953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(1733.1) 155:6.13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avrete cominciato </a:t>
            </a:r>
            <a:r>
              <a:rPr sz="1200" dirty="0">
                <a:latin typeface="Times New Roman"/>
                <a:cs typeface="Times New Roman"/>
              </a:rPr>
              <a:t>a scoprire </a:t>
            </a:r>
            <a:r>
              <a:rPr sz="1200" spc="-5" dirty="0">
                <a:latin typeface="Times New Roman"/>
                <a:cs typeface="Times New Roman"/>
              </a:rPr>
              <a:t>Dio nella </a:t>
            </a:r>
            <a:r>
              <a:rPr sz="1200" dirty="0">
                <a:latin typeface="Times New Roman"/>
                <a:cs typeface="Times New Roman"/>
              </a:rPr>
              <a:t>vostra anima, non </a:t>
            </a:r>
            <a:r>
              <a:rPr sz="1200" spc="-5" dirty="0">
                <a:latin typeface="Times New Roman"/>
                <a:cs typeface="Times New Roman"/>
              </a:rPr>
              <a:t>tarderete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scoprirlo nell’anima degli </a:t>
            </a:r>
            <a:r>
              <a:rPr sz="1200" dirty="0">
                <a:latin typeface="Times New Roman"/>
                <a:cs typeface="Times New Roman"/>
              </a:rPr>
              <a:t>altri  uomini ed </a:t>
            </a:r>
            <a:r>
              <a:rPr sz="1200" spc="-5" dirty="0">
                <a:latin typeface="Times New Roman"/>
                <a:cs typeface="Times New Roman"/>
              </a:rPr>
              <a:t>infine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di un possente </a:t>
            </a:r>
            <a:r>
              <a:rPr sz="1200" spc="-5" dirty="0">
                <a:latin typeface="Times New Roman"/>
                <a:cs typeface="Times New Roman"/>
              </a:rPr>
              <a:t>universo. Ma quale </a:t>
            </a:r>
            <a:r>
              <a:rPr sz="1200" dirty="0">
                <a:latin typeface="Times New Roman"/>
                <a:cs typeface="Times New Roman"/>
              </a:rPr>
              <a:t>possibilità ha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supreme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d’ideali </a:t>
            </a:r>
            <a:r>
              <a:rPr sz="1200" dirty="0">
                <a:latin typeface="Times New Roman"/>
                <a:cs typeface="Times New Roman"/>
              </a:rPr>
              <a:t>divini nelle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che dedicano </a:t>
            </a:r>
            <a:r>
              <a:rPr sz="1200" dirty="0">
                <a:latin typeface="Times New Roman"/>
                <a:cs typeface="Times New Roman"/>
              </a:rPr>
              <a:t>poco o nulla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alla contemplazione </a:t>
            </a:r>
            <a:r>
              <a:rPr sz="1200" dirty="0">
                <a:latin typeface="Times New Roman"/>
                <a:cs typeface="Times New Roman"/>
              </a:rPr>
              <a:t>riflessiva  di </a:t>
            </a:r>
            <a:r>
              <a:rPr sz="1200" spc="-5" dirty="0">
                <a:latin typeface="Times New Roman"/>
                <a:cs typeface="Times New Roman"/>
              </a:rPr>
              <a:t>tali realtà eterne? 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sede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la porta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78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(1733.2) 155:6.14 </a:t>
            </a:r>
            <a:r>
              <a:rPr sz="1200" spc="-5" dirty="0">
                <a:latin typeface="Times New Roman"/>
                <a:cs typeface="Times New Roman"/>
              </a:rPr>
              <a:t>Ma non commettete l’errore </a:t>
            </a:r>
            <a:r>
              <a:rPr sz="1200" dirty="0">
                <a:latin typeface="Times New Roman"/>
                <a:cs typeface="Times New Roman"/>
              </a:rPr>
              <a:t>di tentare di </a:t>
            </a:r>
            <a:r>
              <a:rPr sz="1200" spc="-5" dirty="0">
                <a:latin typeface="Times New Roman"/>
                <a:cs typeface="Times New Roman"/>
              </a:rPr>
              <a:t>provare agli altri che avete trovato Dio; </a:t>
            </a:r>
            <a:r>
              <a:rPr sz="1200" dirty="0">
                <a:latin typeface="Times New Roman"/>
                <a:cs typeface="Times New Roman"/>
              </a:rPr>
              <a:t>voi non potete </a:t>
            </a:r>
            <a:r>
              <a:rPr sz="1200" spc="-5" dirty="0">
                <a:latin typeface="Times New Roman"/>
                <a:cs typeface="Times New Roman"/>
              </a:rPr>
              <a:t>produrre  coscientemente </a:t>
            </a:r>
            <a:r>
              <a:rPr sz="1200" dirty="0">
                <a:latin typeface="Times New Roman"/>
                <a:cs typeface="Times New Roman"/>
              </a:rPr>
              <a:t>tale prova </a:t>
            </a:r>
            <a:r>
              <a:rPr sz="1200" spc="-5" dirty="0">
                <a:latin typeface="Times New Roman"/>
                <a:cs typeface="Times New Roman"/>
              </a:rPr>
              <a:t>valida. Tuttavia </a:t>
            </a:r>
            <a:r>
              <a:rPr sz="1200" dirty="0">
                <a:latin typeface="Times New Roman"/>
                <a:cs typeface="Times New Roman"/>
              </a:rPr>
              <a:t>esistono due dimostrazioni </a:t>
            </a:r>
            <a:r>
              <a:rPr sz="1200" spc="-5" dirty="0">
                <a:latin typeface="Times New Roman"/>
                <a:cs typeface="Times New Roman"/>
              </a:rPr>
              <a:t>positive </a:t>
            </a:r>
            <a:r>
              <a:rPr sz="1200" dirty="0">
                <a:latin typeface="Times New Roman"/>
                <a:cs typeface="Times New Roman"/>
              </a:rPr>
              <a:t>e potenti del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conoscete Dio,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373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(1733.3) 155:6.15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appaiono nella vostra vita quotidiana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63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(1733.4) 155:6.16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che </a:t>
            </a:r>
            <a:r>
              <a:rPr sz="1200" spc="-5" dirty="0">
                <a:latin typeface="Times New Roman"/>
                <a:cs typeface="Times New Roman"/>
              </a:rPr>
              <a:t>l’intero vostro </a:t>
            </a:r>
            <a:r>
              <a:rPr sz="1200" dirty="0">
                <a:latin typeface="Times New Roman"/>
                <a:cs typeface="Times New Roman"/>
              </a:rPr>
              <a:t>piano di vita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la prova positiva </a:t>
            </a:r>
            <a:r>
              <a:rPr sz="1200" spc="-5" dirty="0">
                <a:latin typeface="Times New Roman"/>
                <a:cs typeface="Times New Roman"/>
              </a:rPr>
              <a:t>che avete rischiato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riserve 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siete </a:t>
            </a:r>
            <a:r>
              <a:rPr sz="1200" dirty="0">
                <a:latin typeface="Times New Roman"/>
                <a:cs typeface="Times New Roman"/>
              </a:rPr>
              <a:t>e che possedete </a:t>
            </a:r>
            <a:r>
              <a:rPr sz="1200" spc="-5" dirty="0">
                <a:latin typeface="Times New Roman"/>
                <a:cs typeface="Times New Roman"/>
              </a:rPr>
              <a:t>nell’avventura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morte, inseguendo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dell’eternità,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avete già pregustato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(1733.5) 155:6.17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senza dubbio, mio </a:t>
            </a:r>
            <a:r>
              <a:rPr sz="1200" spc="-5" dirty="0">
                <a:latin typeface="Times New Roman"/>
                <a:cs typeface="Times New Roman"/>
              </a:rPr>
              <a:t>Padre risponderà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flebile barlume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fede. Egli </a:t>
            </a:r>
            <a:r>
              <a:rPr sz="1200" dirty="0">
                <a:latin typeface="Times New Roman"/>
                <a:cs typeface="Times New Roman"/>
              </a:rPr>
              <a:t>prende nota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emozioni </a:t>
            </a:r>
            <a:r>
              <a:rPr sz="1200" spc="-5" dirty="0">
                <a:latin typeface="Times New Roman"/>
                <a:cs typeface="Times New Roman"/>
              </a:rPr>
              <a:t>fisiche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superstiziose dell’uomo primitivo.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quelle anime oneste </a:t>
            </a:r>
            <a:r>
              <a:rPr sz="1200" dirty="0">
                <a:latin typeface="Times New Roman"/>
                <a:cs typeface="Times New Roman"/>
              </a:rPr>
              <a:t>ma timorose la </a:t>
            </a:r>
            <a:r>
              <a:rPr sz="1200" spc="-5" dirty="0">
                <a:latin typeface="Times New Roman"/>
                <a:cs typeface="Times New Roman"/>
              </a:rPr>
              <a:t>cui fede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debole da non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poco 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conformismo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passivo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assenso alle religioni d’autorità,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vigilante </a:t>
            </a:r>
            <a:r>
              <a:rPr sz="1200" spc="-5" dirty="0">
                <a:latin typeface="Times New Roman"/>
                <a:cs typeface="Times New Roman"/>
              </a:rPr>
              <a:t>per  onorare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anche tutti </a:t>
            </a:r>
            <a:r>
              <a:rPr sz="1200" spc="-5" dirty="0">
                <a:latin typeface="Times New Roman"/>
                <a:cs typeface="Times New Roman"/>
              </a:rPr>
              <a:t>questi deboli 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da voi che siete stati tratti dalle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ci </a:t>
            </a:r>
            <a:r>
              <a:rPr sz="1200" spc="-5" dirty="0">
                <a:latin typeface="Times New Roman"/>
                <a:cs typeface="Times New Roman"/>
              </a:rPr>
              <a:t>si  aspetta che crediate 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cuore; </a:t>
            </a:r>
            <a:r>
              <a:rPr sz="1200" dirty="0">
                <a:latin typeface="Times New Roman"/>
                <a:cs typeface="Times New Roman"/>
              </a:rPr>
              <a:t>la vostra fede </a:t>
            </a:r>
            <a:r>
              <a:rPr sz="1200" spc="-5" dirty="0">
                <a:latin typeface="Times New Roman"/>
                <a:cs typeface="Times New Roman"/>
              </a:rPr>
              <a:t>dominerà gli atteggiamenti congiunti </a:t>
            </a:r>
            <a:r>
              <a:rPr sz="1200" dirty="0">
                <a:latin typeface="Times New Roman"/>
                <a:cs typeface="Times New Roman"/>
              </a:rPr>
              <a:t>del corpo,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dello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(1733.6) 155:6.18 </a:t>
            </a:r>
            <a:r>
              <a:rPr sz="1200" spc="-5" dirty="0">
                <a:latin typeface="Times New Roman"/>
                <a:cs typeface="Times New Roman"/>
              </a:rPr>
              <a:t>Voi siete miei </a:t>
            </a:r>
            <a:r>
              <a:rPr sz="1200" dirty="0">
                <a:latin typeface="Times New Roman"/>
                <a:cs typeface="Times New Roman"/>
              </a:rPr>
              <a:t>apostoli,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diverrà un </a:t>
            </a:r>
            <a:r>
              <a:rPr sz="1200" spc="-5" dirty="0">
                <a:latin typeface="Times New Roman"/>
                <a:cs typeface="Times New Roman"/>
              </a:rPr>
              <a:t>rifugio teologico </a:t>
            </a:r>
            <a:r>
              <a:rPr sz="1200" dirty="0">
                <a:latin typeface="Times New Roman"/>
                <a:cs typeface="Times New Roman"/>
              </a:rPr>
              <a:t>dove poter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affrontare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rudi realtà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dell’avventura idealistica.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diverrà piuttosto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un’esperienza </a:t>
            </a:r>
            <a:r>
              <a:rPr sz="1200" spc="-5" dirty="0">
                <a:latin typeface="Times New Roman"/>
                <a:cs typeface="Times New Roman"/>
              </a:rPr>
              <a:t>reale  che </a:t>
            </a:r>
            <a:r>
              <a:rPr sz="1200" dirty="0">
                <a:latin typeface="Times New Roman"/>
                <a:cs typeface="Times New Roman"/>
              </a:rPr>
              <a:t>testimonia </a:t>
            </a:r>
            <a:r>
              <a:rPr sz="1200" spc="-5" dirty="0">
                <a:latin typeface="Times New Roman"/>
                <a:cs typeface="Times New Roman"/>
              </a:rPr>
              <a:t>che Dio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trovati, idealizzati, nobilitati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spiritualizzati,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vi </a:t>
            </a:r>
            <a:r>
              <a:rPr sz="1200" spc="-5" dirty="0">
                <a:latin typeface="Times New Roman"/>
                <a:cs typeface="Times New Roman"/>
              </a:rPr>
              <a:t>siete arruolati nell’avventura eterna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vi ha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trovati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presi 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(1733.7) 155:6.19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fece </a:t>
            </a:r>
            <a:r>
              <a:rPr sz="1200" dirty="0">
                <a:latin typeface="Times New Roman"/>
                <a:cs typeface="Times New Roman"/>
              </a:rPr>
              <a:t>segno </a:t>
            </a:r>
            <a:r>
              <a:rPr sz="1200" spc="-5" dirty="0">
                <a:latin typeface="Times New Roman"/>
                <a:cs typeface="Times New Roman"/>
              </a:rPr>
              <a:t>ad Andrea, </a:t>
            </a:r>
            <a:r>
              <a:rPr sz="1200" dirty="0">
                <a:latin typeface="Times New Roman"/>
                <a:cs typeface="Times New Roman"/>
              </a:rPr>
              <a:t>e indicando </a:t>
            </a:r>
            <a:r>
              <a:rPr sz="1200" spc="-5" dirty="0">
                <a:latin typeface="Times New Roman"/>
                <a:cs typeface="Times New Roman"/>
              </a:rPr>
              <a:t>l’ovest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Fenicia disse: “Mettiamoci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cammino.”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27050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soggiorno a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Tiro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 a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Sidone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83245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(1734.1) 156:0.1 </a:t>
            </a:r>
            <a:r>
              <a:rPr sz="1200" spc="-5" dirty="0">
                <a:latin typeface="Times New Roman"/>
                <a:cs typeface="Times New Roman"/>
              </a:rPr>
              <a:t>VENERDÌ pomeriggio, </a:t>
            </a:r>
            <a:r>
              <a:rPr sz="1200" dirty="0">
                <a:latin typeface="Times New Roman"/>
                <a:cs typeface="Times New Roman"/>
              </a:rPr>
              <a:t>10 </a:t>
            </a:r>
            <a:r>
              <a:rPr sz="1200" spc="-5" dirty="0">
                <a:latin typeface="Times New Roman"/>
                <a:cs typeface="Times New Roman"/>
              </a:rPr>
              <a:t>giugno, Gesù </a:t>
            </a:r>
            <a:r>
              <a:rPr sz="1200" dirty="0">
                <a:latin typeface="Times New Roman"/>
                <a:cs typeface="Times New Roman"/>
              </a:rPr>
              <a:t>e i suoi </a:t>
            </a:r>
            <a:r>
              <a:rPr sz="1200" spc="-5" dirty="0">
                <a:latin typeface="Times New Roman"/>
                <a:cs typeface="Times New Roman"/>
              </a:rPr>
              <a:t>associati arrivarono nei </a:t>
            </a:r>
            <a:r>
              <a:rPr sz="1200" dirty="0">
                <a:latin typeface="Times New Roman"/>
                <a:cs typeface="Times New Roman"/>
              </a:rPr>
              <a:t>dintorni di Sidone, dove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ricca </a:t>
            </a:r>
            <a:r>
              <a:rPr sz="1200" dirty="0">
                <a:latin typeface="Times New Roman"/>
                <a:cs typeface="Times New Roman"/>
              </a:rPr>
              <a:t>donna che era stata </a:t>
            </a:r>
            <a:r>
              <a:rPr sz="1200" spc="-5" dirty="0">
                <a:latin typeface="Times New Roman"/>
                <a:cs typeface="Times New Roman"/>
              </a:rPr>
              <a:t>curata nell’ospedale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Betsaida all’epoca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Gesù era all’apice del favore popolare. Gli evangelisti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furono alloggiati presso amici </a:t>
            </a:r>
            <a:r>
              <a:rPr sz="1200" dirty="0">
                <a:latin typeface="Times New Roman"/>
                <a:cs typeface="Times New Roman"/>
              </a:rPr>
              <a:t>di lei </a:t>
            </a:r>
            <a:r>
              <a:rPr sz="1200" spc="-5" dirty="0">
                <a:latin typeface="Times New Roman"/>
                <a:cs typeface="Times New Roman"/>
              </a:rPr>
              <a:t>nelle immediate vicinanze,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riposarono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giorno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 ambiente ristoratore. Essi trascorsero quasi </a:t>
            </a:r>
            <a:r>
              <a:rPr sz="1200" dirty="0">
                <a:latin typeface="Times New Roman"/>
                <a:cs typeface="Times New Roman"/>
              </a:rPr>
              <a:t>due settimane e mezza a Sidone e </a:t>
            </a:r>
            <a:r>
              <a:rPr sz="1200" spc="-5" dirty="0">
                <a:latin typeface="Times New Roman"/>
                <a:cs typeface="Times New Roman"/>
              </a:rPr>
              <a:t>nei paraggi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prepararsi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 costiere 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54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(1734.2) 156:0.2 </a:t>
            </a:r>
            <a:r>
              <a:rPr sz="1200" spc="-5" dirty="0">
                <a:latin typeface="Times New Roman"/>
                <a:cs typeface="Times New Roman"/>
              </a:rPr>
              <a:t>Questo sabato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giugno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calma. Gli evangelisti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erano completamente assorbiti  nelle </a:t>
            </a:r>
            <a:r>
              <a:rPr sz="1200" dirty="0">
                <a:latin typeface="Times New Roman"/>
                <a:cs typeface="Times New Roman"/>
              </a:rPr>
              <a:t>loro meditazioni </a:t>
            </a:r>
            <a:r>
              <a:rPr sz="1200" spc="-5" dirty="0">
                <a:latin typeface="Times New Roman"/>
                <a:cs typeface="Times New Roman"/>
              </a:rPr>
              <a:t>riguardanti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ascoltato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Sidone. Essi erano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apprezzare qualcosa </a:t>
            </a:r>
            <a:r>
              <a:rPr sz="1200" dirty="0">
                <a:latin typeface="Times New Roman"/>
                <a:cs typeface="Times New Roman"/>
              </a:rPr>
              <a:t>di quanto aveva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loro, 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coglieva pienamente l’importanza del suo  insegnamento.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donna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siriana</a:t>
            </a:r>
            <a:endParaRPr sz="1600">
              <a:latin typeface="Times New Roman"/>
              <a:cs typeface="Times New Roman"/>
            </a:endParaRPr>
          </a:p>
          <a:p>
            <a:pPr marL="76200" marR="211454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(1734.3) 156:1.1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Karuska,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Maestro alloggiava, </a:t>
            </a:r>
            <a:r>
              <a:rPr sz="1200" dirty="0">
                <a:latin typeface="Times New Roman"/>
                <a:cs typeface="Times New Roman"/>
              </a:rPr>
              <a:t>viveva una donna siriana che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molto di  </a:t>
            </a:r>
            <a:r>
              <a:rPr sz="1200" spc="-5" dirty="0">
                <a:latin typeface="Times New Roman"/>
                <a:cs typeface="Times New Roman"/>
              </a:rPr>
              <a:t>Gesù come grande guaritore </a:t>
            </a:r>
            <a:r>
              <a:rPr sz="1200" dirty="0">
                <a:latin typeface="Times New Roman"/>
                <a:cs typeface="Times New Roman"/>
              </a:rPr>
              <a:t>e maestro,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sabato </a:t>
            </a:r>
            <a:r>
              <a:rPr sz="1200" spc="-5" dirty="0">
                <a:latin typeface="Times New Roman"/>
                <a:cs typeface="Times New Roman"/>
              </a:rPr>
              <a:t>pomeriggio essa giunse conducendo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figlioletta.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ragazza,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anni, era affetta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gravi </a:t>
            </a:r>
            <a:r>
              <a:rPr sz="1200" dirty="0">
                <a:latin typeface="Times New Roman"/>
                <a:cs typeface="Times New Roman"/>
              </a:rPr>
              <a:t>disturbi </a:t>
            </a:r>
            <a:r>
              <a:rPr sz="1200" spc="-5" dirty="0">
                <a:latin typeface="Times New Roman"/>
                <a:cs typeface="Times New Roman"/>
              </a:rPr>
              <a:t>nervosi caratterizzati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convulsioni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manifestazioni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dolorose.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631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(1734.4) 156:1.2 </a:t>
            </a:r>
            <a:r>
              <a:rPr sz="1200" spc="-5" dirty="0">
                <a:latin typeface="Times New Roman"/>
                <a:cs typeface="Times New Roman"/>
              </a:rPr>
              <a:t>Gesù aveva ordinato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presenza nella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Karuska, </a:t>
            </a:r>
            <a:r>
              <a:rPr sz="1200" dirty="0">
                <a:latin typeface="Times New Roman"/>
                <a:cs typeface="Times New Roman"/>
              </a:rPr>
              <a:t>spiegando </a:t>
            </a:r>
            <a:r>
              <a:rPr sz="1200" spc="-5" dirty="0">
                <a:latin typeface="Times New Roman"/>
                <a:cs typeface="Times New Roman"/>
              </a:rPr>
              <a:t>che  desiderava riposarsi.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obbedito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del loro Maestro, </a:t>
            </a:r>
            <a:r>
              <a:rPr sz="1200" dirty="0">
                <a:latin typeface="Times New Roman"/>
                <a:cs typeface="Times New Roman"/>
              </a:rPr>
              <a:t>la serva di Karuska </a:t>
            </a:r>
            <a:r>
              <a:rPr sz="1200" spc="-5" dirty="0">
                <a:latin typeface="Times New Roman"/>
                <a:cs typeface="Times New Roman"/>
              </a:rPr>
              <a:t>era andata </a:t>
            </a:r>
            <a:r>
              <a:rPr sz="1200" dirty="0">
                <a:latin typeface="Times New Roman"/>
                <a:cs typeface="Times New Roman"/>
              </a:rPr>
              <a:t>a casa di questa  donna </a:t>
            </a:r>
            <a:r>
              <a:rPr sz="1200" spc="-5" dirty="0">
                <a:latin typeface="Times New Roman"/>
                <a:cs typeface="Times New Roman"/>
              </a:rPr>
              <a:t>Siriana,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Norana,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informarla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alloggiava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casa della </a:t>
            </a:r>
            <a:r>
              <a:rPr sz="1200" dirty="0">
                <a:latin typeface="Times New Roman"/>
                <a:cs typeface="Times New Roman"/>
              </a:rPr>
              <a:t>sua padrona </a:t>
            </a:r>
            <a:r>
              <a:rPr sz="1200" spc="-5" dirty="0">
                <a:latin typeface="Times New Roman"/>
                <a:cs typeface="Times New Roman"/>
              </a:rPr>
              <a:t>ed aveva </a:t>
            </a:r>
            <a:r>
              <a:rPr sz="1200" dirty="0">
                <a:latin typeface="Times New Roman"/>
                <a:cs typeface="Times New Roman"/>
              </a:rPr>
              <a:t>incitato </a:t>
            </a:r>
            <a:r>
              <a:rPr sz="1200" spc="5" dirty="0">
                <a:latin typeface="Times New Roman"/>
                <a:cs typeface="Times New Roman"/>
              </a:rPr>
              <a:t>questa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3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angosciata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condurvi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figlia ammalata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guarita. Questa </a:t>
            </a:r>
            <a:r>
              <a:rPr sz="1200" dirty="0">
                <a:latin typeface="Times New Roman"/>
                <a:cs typeface="Times New Roman"/>
              </a:rPr>
              <a:t>madre, </a:t>
            </a:r>
            <a:r>
              <a:rPr sz="1200" spc="-5" dirty="0">
                <a:latin typeface="Times New Roman"/>
                <a:cs typeface="Times New Roman"/>
              </a:rPr>
              <a:t>naturalmente, credeva che sua figlia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5" dirty="0">
                <a:latin typeface="Times New Roman"/>
                <a:cs typeface="Times New Roman"/>
              </a:rPr>
              <a:t>posseduta </a:t>
            </a:r>
            <a:r>
              <a:rPr sz="1200" dirty="0">
                <a:latin typeface="Times New Roman"/>
                <a:cs typeface="Times New Roman"/>
              </a:rPr>
              <a:t>da  un </a:t>
            </a:r>
            <a:r>
              <a:rPr sz="1200" spc="-5" dirty="0">
                <a:latin typeface="Times New Roman"/>
                <a:cs typeface="Times New Roman"/>
              </a:rPr>
              <a:t>demone, </a:t>
            </a:r>
            <a:r>
              <a:rPr sz="1200" dirty="0">
                <a:latin typeface="Times New Roman"/>
                <a:cs typeface="Times New Roman"/>
              </a:rPr>
              <a:t>da uno spirito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(1734.5) 156:1.3 </a:t>
            </a:r>
            <a:r>
              <a:rPr sz="1200" spc="-5" dirty="0">
                <a:latin typeface="Times New Roman"/>
                <a:cs typeface="Times New Roman"/>
              </a:rPr>
              <a:t>Quando Norana arrivò con sua figlia,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Alfeo </a:t>
            </a:r>
            <a:r>
              <a:rPr sz="1200" dirty="0">
                <a:latin typeface="Times New Roman"/>
                <a:cs typeface="Times New Roman"/>
              </a:rPr>
              <a:t>le spiegarono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un interprete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stava  riposando </a:t>
            </a:r>
            <a:r>
              <a:rPr sz="1200" dirty="0">
                <a:latin typeface="Times New Roman"/>
                <a:cs typeface="Times New Roman"/>
              </a:rPr>
              <a:t>e che non poteva </a:t>
            </a:r>
            <a:r>
              <a:rPr sz="1200" spc="-5" dirty="0">
                <a:latin typeface="Times New Roman"/>
                <a:cs typeface="Times New Roman"/>
              </a:rPr>
              <a:t>essere disturbato; al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Norana rispose </a:t>
            </a:r>
            <a:r>
              <a:rPr sz="1200" dirty="0">
                <a:latin typeface="Times New Roman"/>
                <a:cs typeface="Times New Roman"/>
              </a:rPr>
              <a:t>che lei e </a:t>
            </a:r>
            <a:r>
              <a:rPr sz="1200" spc="-5" dirty="0">
                <a:latin typeface="Times New Roman"/>
                <a:cs typeface="Times New Roman"/>
              </a:rPr>
              <a:t>sua figlia sarebbero </a:t>
            </a:r>
            <a:r>
              <a:rPr sz="1200" dirty="0">
                <a:latin typeface="Times New Roman"/>
                <a:cs typeface="Times New Roman"/>
              </a:rPr>
              <a:t>rimaste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posto fino a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avesse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riposare. </a:t>
            </a:r>
            <a:r>
              <a:rPr sz="1200" dirty="0">
                <a:latin typeface="Times New Roman"/>
                <a:cs typeface="Times New Roman"/>
              </a:rPr>
              <a:t>Anche Pietro cercò di </a:t>
            </a:r>
            <a:r>
              <a:rPr sz="1200" spc="-5" dirty="0">
                <a:latin typeface="Times New Roman"/>
                <a:cs typeface="Times New Roman"/>
              </a:rPr>
              <a:t>ragionare con </a:t>
            </a:r>
            <a:r>
              <a:rPr sz="1200" dirty="0">
                <a:latin typeface="Times New Roman"/>
                <a:cs typeface="Times New Roman"/>
              </a:rPr>
              <a:t>lei e di </a:t>
            </a:r>
            <a:r>
              <a:rPr sz="1200" spc="-5" dirty="0">
                <a:latin typeface="Times New Roman"/>
                <a:cs typeface="Times New Roman"/>
              </a:rPr>
              <a:t>persuaderla ad </a:t>
            </a:r>
            <a:r>
              <a:rPr sz="1200" dirty="0">
                <a:latin typeface="Times New Roman"/>
                <a:cs typeface="Times New Roman"/>
              </a:rPr>
              <a:t>andare a </a:t>
            </a:r>
            <a:r>
              <a:rPr sz="1200" spc="-5" dirty="0">
                <a:latin typeface="Times New Roman"/>
                <a:cs typeface="Times New Roman"/>
              </a:rPr>
              <a:t>casa. Egli spiegò che Gesù  era </a:t>
            </a:r>
            <a:r>
              <a:rPr sz="1200" dirty="0">
                <a:latin typeface="Times New Roman"/>
                <a:cs typeface="Times New Roman"/>
              </a:rPr>
              <a:t>stanco </a:t>
            </a:r>
            <a:r>
              <a:rPr sz="1200" spc="-5" dirty="0">
                <a:latin typeface="Times New Roman"/>
                <a:cs typeface="Times New Roman"/>
              </a:rPr>
              <a:t>per avere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guarito,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venuto in </a:t>
            </a:r>
            <a:r>
              <a:rPr sz="1200" spc="-5" dirty="0">
                <a:latin typeface="Times New Roman"/>
                <a:cs typeface="Times New Roman"/>
              </a:rPr>
              <a:t>Fenicia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quiete </a:t>
            </a:r>
            <a:r>
              <a:rPr sz="1200" dirty="0">
                <a:latin typeface="Times New Roman"/>
                <a:cs typeface="Times New Roman"/>
              </a:rPr>
              <a:t>e di riposo. </a:t>
            </a:r>
            <a:r>
              <a:rPr sz="1200" spc="-5" dirty="0">
                <a:latin typeface="Times New Roman"/>
                <a:cs typeface="Times New Roman"/>
              </a:rPr>
              <a:t>Ma fu </a:t>
            </a:r>
            <a:r>
              <a:rPr sz="1200" dirty="0">
                <a:latin typeface="Times New Roman"/>
                <a:cs typeface="Times New Roman"/>
              </a:rPr>
              <a:t>inutile; </a:t>
            </a:r>
            <a:r>
              <a:rPr sz="1200" spc="-5" dirty="0">
                <a:latin typeface="Times New Roman"/>
                <a:cs typeface="Times New Roman"/>
              </a:rPr>
              <a:t>Norana 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andarsene.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sollecitazioni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Pietro essa si </a:t>
            </a:r>
            <a:r>
              <a:rPr sz="1200" dirty="0">
                <a:latin typeface="Times New Roman"/>
                <a:cs typeface="Times New Roman"/>
              </a:rPr>
              <a:t>limitò a </a:t>
            </a:r>
            <a:r>
              <a:rPr sz="1200" spc="-5" dirty="0">
                <a:latin typeface="Times New Roman"/>
                <a:cs typeface="Times New Roman"/>
              </a:rPr>
              <a:t>rispondere: “Non partirò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avrò </a:t>
            </a:r>
            <a:r>
              <a:rPr sz="1200" dirty="0">
                <a:latin typeface="Times New Roman"/>
                <a:cs typeface="Times New Roman"/>
              </a:rPr>
              <a:t>visto il tuo </a:t>
            </a:r>
            <a:r>
              <a:rPr sz="1200" spc="-5" dirty="0">
                <a:latin typeface="Times New Roman"/>
                <a:cs typeface="Times New Roman"/>
              </a:rPr>
              <a:t>Maestro. 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che egli </a:t>
            </a:r>
            <a:r>
              <a:rPr sz="1200" dirty="0">
                <a:latin typeface="Times New Roman"/>
                <a:cs typeface="Times New Roman"/>
              </a:rPr>
              <a:t>può cacciare il </a:t>
            </a:r>
            <a:r>
              <a:rPr sz="1200" spc="-5" dirty="0">
                <a:latin typeface="Times New Roman"/>
                <a:cs typeface="Times New Roman"/>
              </a:rPr>
              <a:t>demone </a:t>
            </a:r>
            <a:r>
              <a:rPr sz="1200" dirty="0">
                <a:latin typeface="Times New Roman"/>
                <a:cs typeface="Times New Roman"/>
              </a:rPr>
              <a:t>da mia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e non me ne andrò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guaritore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avrà esaminato </a:t>
            </a:r>
            <a:r>
              <a:rPr sz="1200" dirty="0">
                <a:latin typeface="Times New Roman"/>
                <a:cs typeface="Times New Roman"/>
              </a:rPr>
              <a:t>mia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(1734.6) 156:1.4 </a:t>
            </a:r>
            <a:r>
              <a:rPr sz="1200" spc="-5" dirty="0">
                <a:latin typeface="Times New Roman"/>
                <a:cs typeface="Times New Roman"/>
              </a:rPr>
              <a:t>Allora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mandare </a:t>
            </a:r>
            <a:r>
              <a:rPr sz="1200" dirty="0">
                <a:latin typeface="Times New Roman"/>
                <a:cs typeface="Times New Roman"/>
              </a:rPr>
              <a:t>via la donna Tommaso, ma non vi </a:t>
            </a:r>
            <a:r>
              <a:rPr sz="1200" spc="-5" dirty="0">
                <a:latin typeface="Times New Roman"/>
                <a:cs typeface="Times New Roman"/>
              </a:rPr>
              <a:t>riuscì.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che il tuo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possa 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questo demone </a:t>
            </a:r>
            <a:r>
              <a:rPr sz="1200" spc="-5" dirty="0">
                <a:latin typeface="Times New Roman"/>
                <a:cs typeface="Times New Roman"/>
              </a:rPr>
              <a:t>che tormenta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figlia. Ho sentito parlare </a:t>
            </a:r>
            <a:r>
              <a:rPr sz="1200" dirty="0">
                <a:latin typeface="Times New Roman"/>
                <a:cs typeface="Times New Roman"/>
              </a:rPr>
              <a:t>delle sue potenti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in Galilea e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in lui. Che </a:t>
            </a:r>
            <a:r>
              <a:rPr sz="1200" spc="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a voi, suoi </a:t>
            </a:r>
            <a:r>
              <a:rPr sz="1200" spc="-5" dirty="0">
                <a:latin typeface="Times New Roman"/>
                <a:cs typeface="Times New Roman"/>
              </a:rPr>
              <a:t>discepoli, che </a:t>
            </a:r>
            <a:r>
              <a:rPr sz="1200" dirty="0">
                <a:latin typeface="Times New Roman"/>
                <a:cs typeface="Times New Roman"/>
              </a:rPr>
              <a:t>volete mandare via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l’aiuto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Maestro?”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essa  ebbe parlato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Tommaso si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ritirò.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(1735.1) 156:1.5 </a:t>
            </a:r>
            <a:r>
              <a:rPr sz="1200" spc="-5" dirty="0">
                <a:latin typeface="Times New Roman"/>
                <a:cs typeface="Times New Roman"/>
              </a:rPr>
              <a:t>Allora si fece avanti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protestare con Norana.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disse: “Donna,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Gentile </a:t>
            </a:r>
            <a:r>
              <a:rPr sz="1200" dirty="0">
                <a:latin typeface="Times New Roman"/>
                <a:cs typeface="Times New Roman"/>
              </a:rPr>
              <a:t>che parla  </a:t>
            </a:r>
            <a:r>
              <a:rPr sz="1200" spc="-5" dirty="0">
                <a:latin typeface="Times New Roman"/>
                <a:cs typeface="Times New Roman"/>
              </a:rPr>
              <a:t>greco.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giusto che </a:t>
            </a:r>
            <a:r>
              <a:rPr sz="1200" spc="5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pretenda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prenda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destinato ai figli della casa favorita </a:t>
            </a:r>
            <a:r>
              <a:rPr sz="1200" dirty="0">
                <a:latin typeface="Times New Roman"/>
                <a:cs typeface="Times New Roman"/>
              </a:rPr>
              <a:t>e lo getti </a:t>
            </a:r>
            <a:r>
              <a:rPr sz="1200" spc="-5" dirty="0">
                <a:latin typeface="Times New Roman"/>
                <a:cs typeface="Times New Roman"/>
              </a:rPr>
              <a:t>ai cani.” Ma Norana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offese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stoccata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Simone.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rispose soltanto: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maestro, comprendo </a:t>
            </a:r>
            <a:r>
              <a:rPr sz="1200" dirty="0">
                <a:latin typeface="Times New Roman"/>
                <a:cs typeface="Times New Roman"/>
              </a:rPr>
              <a:t>le tue </a:t>
            </a:r>
            <a:r>
              <a:rPr sz="1200" spc="-5" dirty="0">
                <a:latin typeface="Times New Roman"/>
                <a:cs typeface="Times New Roman"/>
              </a:rPr>
              <a:t>parole.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cane </a:t>
            </a:r>
            <a:r>
              <a:rPr sz="1200" spc="-5" dirty="0">
                <a:latin typeface="Times New Roman"/>
                <a:cs typeface="Times New Roman"/>
              </a:rPr>
              <a:t>agli  occhi degli Ebrei, </a:t>
            </a:r>
            <a:r>
              <a:rPr sz="1200" dirty="0">
                <a:latin typeface="Times New Roman"/>
                <a:cs typeface="Times New Roman"/>
              </a:rPr>
              <a:t>ma per </a:t>
            </a:r>
            <a:r>
              <a:rPr sz="1200" spc="-5" dirty="0">
                <a:latin typeface="Times New Roman"/>
                <a:cs typeface="Times New Roman"/>
              </a:rPr>
              <a:t>quanto concerne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io sono un cane </a:t>
            </a:r>
            <a:r>
              <a:rPr sz="1200" spc="-5" dirty="0">
                <a:latin typeface="Times New Roman"/>
                <a:cs typeface="Times New Roman"/>
              </a:rPr>
              <a:t>credente.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decisa a </a:t>
            </a:r>
            <a:r>
              <a:rPr sz="1200" spc="-5" dirty="0">
                <a:latin typeface="Times New Roman"/>
                <a:cs typeface="Times New Roman"/>
              </a:rPr>
              <a:t>che egli veda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figlia, perché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persuasa che se </a:t>
            </a:r>
            <a:r>
              <a:rPr sz="1200" dirty="0">
                <a:latin typeface="Times New Roman"/>
                <a:cs typeface="Times New Roman"/>
              </a:rPr>
              <a:t>soltanto la </a:t>
            </a:r>
            <a:r>
              <a:rPr sz="1200" spc="-5" dirty="0">
                <a:latin typeface="Times New Roman"/>
                <a:cs typeface="Times New Roman"/>
              </a:rPr>
              <a:t>guarderà, egli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guarirà.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tu, mio buon uomo, non </a:t>
            </a:r>
            <a:r>
              <a:rPr sz="1200" spc="-5" dirty="0">
                <a:latin typeface="Times New Roman"/>
                <a:cs typeface="Times New Roman"/>
              </a:rPr>
              <a:t>oserai </a:t>
            </a:r>
            <a:r>
              <a:rPr sz="1200" dirty="0">
                <a:latin typeface="Times New Roman"/>
                <a:cs typeface="Times New Roman"/>
              </a:rPr>
              <a:t>privare i cani del privilegio di 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briciole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cadere dalla </a:t>
            </a:r>
            <a:r>
              <a:rPr sz="1200" dirty="0">
                <a:latin typeface="Times New Roman"/>
                <a:cs typeface="Times New Roman"/>
              </a:rPr>
              <a:t>tavola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bambini.”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06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(1735.2) 156:1.6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la </a:t>
            </a:r>
            <a:r>
              <a:rPr sz="1200" spc="-5" dirty="0">
                <a:latin typeface="Times New Roman"/>
                <a:cs typeface="Times New Roman"/>
              </a:rPr>
              <a:t>ragazza fu assalita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violenta convulsione davanti </a:t>
            </a:r>
            <a:r>
              <a:rPr sz="1200" dirty="0">
                <a:latin typeface="Times New Roman"/>
                <a:cs typeface="Times New Roman"/>
              </a:rPr>
              <a:t>a tutti loro, e la </a:t>
            </a:r>
            <a:r>
              <a:rPr sz="1200" spc="-5" dirty="0">
                <a:latin typeface="Times New Roman"/>
                <a:cs typeface="Times New Roman"/>
              </a:rPr>
              <a:t>madre gridò: “Ecco, 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che mia figlia è posseduta da uno spirito </a:t>
            </a:r>
            <a:r>
              <a:rPr sz="1200" spc="-5" dirty="0">
                <a:latin typeface="Times New Roman"/>
                <a:cs typeface="Times New Roman"/>
              </a:rPr>
              <a:t>malvagio. </a:t>
            </a:r>
            <a:r>
              <a:rPr sz="1200" dirty="0">
                <a:latin typeface="Times New Roman"/>
                <a:cs typeface="Times New Roman"/>
              </a:rPr>
              <a:t>Se la nostra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colpisce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fare appello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Maestro, del </a:t>
            </a:r>
            <a:r>
              <a:rPr sz="1200" dirty="0">
                <a:latin typeface="Times New Roman"/>
                <a:cs typeface="Times New Roman"/>
              </a:rPr>
              <a:t>quale mi è stato </a:t>
            </a:r>
            <a:r>
              <a:rPr sz="1200" spc="-5" dirty="0">
                <a:latin typeface="Times New Roman"/>
                <a:cs typeface="Times New Roman"/>
              </a:rPr>
              <a:t>detto che ama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ed </a:t>
            </a:r>
            <a:r>
              <a:rPr sz="1200" spc="-5" dirty="0">
                <a:latin typeface="Times New Roman"/>
                <a:cs typeface="Times New Roman"/>
              </a:rPr>
              <a:t>osa guarire anche </a:t>
            </a:r>
            <a:r>
              <a:rPr sz="1200" dirty="0">
                <a:latin typeface="Times New Roman"/>
                <a:cs typeface="Times New Roman"/>
              </a:rPr>
              <a:t>i Gentili </a:t>
            </a:r>
            <a:r>
              <a:rPr sz="1200" spc="-5" dirty="0">
                <a:latin typeface="Times New Roman"/>
                <a:cs typeface="Times New Roman"/>
              </a:rPr>
              <a:t>quando essi credono. Voi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siete  </a:t>
            </a:r>
            <a:r>
              <a:rPr sz="1200" spc="-5" dirty="0">
                <a:latin typeface="Times New Roman"/>
                <a:cs typeface="Times New Roman"/>
              </a:rPr>
              <a:t>degni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suoi discepoli.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me ne </a:t>
            </a:r>
            <a:r>
              <a:rPr sz="1200" spc="-5" dirty="0">
                <a:latin typeface="Times New Roman"/>
                <a:cs typeface="Times New Roman"/>
              </a:rPr>
              <a:t>andrò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stata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guarita.”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2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(1735.3) 156:1.7 </a:t>
            </a:r>
            <a:r>
              <a:rPr sz="1200" spc="-5" dirty="0">
                <a:latin typeface="Times New Roman"/>
                <a:cs typeface="Times New Roman"/>
              </a:rPr>
              <a:t>Gesù, che aveva ascoltato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conversazione </a:t>
            </a:r>
            <a:r>
              <a:rPr sz="1200" dirty="0">
                <a:latin typeface="Times New Roman"/>
                <a:cs typeface="Times New Roman"/>
              </a:rPr>
              <a:t>da una finestra </a:t>
            </a:r>
            <a:r>
              <a:rPr sz="1200" spc="-5" dirty="0">
                <a:latin typeface="Times New Roman"/>
                <a:cs typeface="Times New Roman"/>
              </a:rPr>
              <a:t>aperta, </a:t>
            </a:r>
            <a:r>
              <a:rPr sz="1200" dirty="0">
                <a:latin typeface="Times New Roman"/>
                <a:cs typeface="Times New Roman"/>
              </a:rPr>
              <a:t>uscì ora,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grande sorpresa, </a:t>
            </a:r>
            <a:r>
              <a:rPr sz="1200" dirty="0">
                <a:latin typeface="Times New Roman"/>
                <a:cs typeface="Times New Roman"/>
              </a:rPr>
              <a:t>e disse:  </a:t>
            </a:r>
            <a:r>
              <a:rPr sz="1200" spc="-5" dirty="0">
                <a:latin typeface="Times New Roman"/>
                <a:cs typeface="Times New Roman"/>
              </a:rPr>
              <a:t>“O donna,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grande, così grande che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 rifiutare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desideri; </a:t>
            </a:r>
            <a:r>
              <a:rPr sz="1200" dirty="0">
                <a:latin typeface="Times New Roman"/>
                <a:cs typeface="Times New Roman"/>
              </a:rPr>
              <a:t>va in pace per la tua </a:t>
            </a:r>
            <a:r>
              <a:rPr sz="1200" spc="-5" dirty="0">
                <a:latin typeface="Times New Roman"/>
                <a:cs typeface="Times New Roman"/>
              </a:rPr>
              <a:t>strada.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 stata guarita.”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giovinetta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fu risanata. Mentre Norana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si congedavano, Gesù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supplicò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questo episodio;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assecondarono questa richiesta,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cessarono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guarigione della ragazza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paese ed </a:t>
            </a:r>
            <a:r>
              <a:rPr sz="1200" dirty="0">
                <a:latin typeface="Times New Roman"/>
                <a:cs typeface="Times New Roman"/>
              </a:rPr>
              <a:t>anche a Sidone,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ritenne </a:t>
            </a:r>
            <a:r>
              <a:rPr sz="1200" spc="5" dirty="0">
                <a:latin typeface="Times New Roman"/>
                <a:cs typeface="Times New Roman"/>
              </a:rPr>
              <a:t>opportuno  </a:t>
            </a:r>
            <a:r>
              <a:rPr sz="1200" spc="-5" dirty="0">
                <a:latin typeface="Times New Roman"/>
                <a:cs typeface="Times New Roman"/>
              </a:rPr>
              <a:t>cambiare alloggio </a:t>
            </a:r>
            <a:r>
              <a:rPr sz="1200" dirty="0">
                <a:latin typeface="Times New Roman"/>
                <a:cs typeface="Times New Roman"/>
              </a:rPr>
              <a:t>in capo a </a:t>
            </a:r>
            <a:r>
              <a:rPr sz="1200" spc="-5" dirty="0">
                <a:latin typeface="Times New Roman"/>
                <a:cs typeface="Times New Roman"/>
              </a:rPr>
              <a:t>qualche</a:t>
            </a:r>
            <a:r>
              <a:rPr sz="1200" dirty="0">
                <a:latin typeface="Times New Roman"/>
                <a:cs typeface="Times New Roman"/>
              </a:rPr>
              <a:t> 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(1735.4) 156:1.8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successivo, mentre Gesù </a:t>
            </a:r>
            <a:r>
              <a:rPr sz="1200" dirty="0">
                <a:latin typeface="Times New Roman"/>
                <a:cs typeface="Times New Roman"/>
              </a:rPr>
              <a:t>istruiva i suoi </a:t>
            </a:r>
            <a:r>
              <a:rPr sz="1200" spc="-5" dirty="0">
                <a:latin typeface="Times New Roman"/>
                <a:cs typeface="Times New Roman"/>
              </a:rPr>
              <a:t>apostoli commentando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della donna siriana,  </a:t>
            </a:r>
            <a:r>
              <a:rPr sz="1200" spc="-5" dirty="0">
                <a:latin typeface="Times New Roman"/>
                <a:cs typeface="Times New Roman"/>
              </a:rPr>
              <a:t>disse: “Ed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così; </a:t>
            </a:r>
            <a:r>
              <a:rPr sz="1200" spc="-5" dirty="0">
                <a:latin typeface="Times New Roman"/>
                <a:cs typeface="Times New Roman"/>
              </a:rPr>
              <a:t>vedete </a:t>
            </a:r>
            <a:r>
              <a:rPr sz="1200" dirty="0">
                <a:latin typeface="Times New Roman"/>
                <a:cs typeface="Times New Roman"/>
              </a:rPr>
              <a:t>da voi stessi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Gentili sono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 salvifica negli insegnamenti del 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vi </a:t>
            </a:r>
            <a:r>
              <a:rPr sz="1200" dirty="0">
                <a:latin typeface="Times New Roman"/>
                <a:cs typeface="Times New Roman"/>
              </a:rPr>
              <a:t>dico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sarà </a:t>
            </a:r>
            <a:r>
              <a:rPr sz="1200" dirty="0">
                <a:latin typeface="Times New Roman"/>
                <a:cs typeface="Times New Roman"/>
              </a:rPr>
              <a:t>preso </a:t>
            </a:r>
            <a:r>
              <a:rPr sz="1200" spc="-5" dirty="0">
                <a:latin typeface="Times New Roman"/>
                <a:cs typeface="Times New Roman"/>
              </a:rPr>
              <a:t>dai Gentili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intenderanno </a:t>
            </a:r>
            <a:r>
              <a:rPr sz="1200" dirty="0">
                <a:latin typeface="Times New Roman"/>
                <a:cs typeface="Times New Roman"/>
              </a:rPr>
              <a:t>mostrare una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sufficiente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entrarvi.”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L’insegnamento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Sidone</a:t>
            </a:r>
            <a:endParaRPr sz="1600">
              <a:latin typeface="Times New Roman"/>
              <a:cs typeface="Times New Roman"/>
            </a:endParaRPr>
          </a:p>
          <a:p>
            <a:pPr marL="76200" marR="6096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(1735.5) 156:2.1 </a:t>
            </a:r>
            <a:r>
              <a:rPr sz="1200" spc="-5" dirty="0">
                <a:latin typeface="Times New Roman"/>
                <a:cs typeface="Times New Roman"/>
              </a:rPr>
              <a:t>Entrando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Sidone,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passarono su </a:t>
            </a:r>
            <a:r>
              <a:rPr sz="1200" dirty="0">
                <a:latin typeface="Times New Roman"/>
                <a:cs typeface="Times New Roman"/>
              </a:rPr>
              <a:t>un ponte, il primo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molti di loro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mai visto. </a:t>
            </a:r>
            <a:r>
              <a:rPr sz="1200" spc="-5" dirty="0">
                <a:latin typeface="Times New Roman"/>
                <a:cs typeface="Times New Roman"/>
              </a:rPr>
              <a:t>Mentre  attraversavano questo </a:t>
            </a:r>
            <a:r>
              <a:rPr sz="1200" dirty="0">
                <a:latin typeface="Times New Roman"/>
                <a:cs typeface="Times New Roman"/>
              </a:rPr>
              <a:t>ponte,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cose, </a:t>
            </a:r>
            <a:r>
              <a:rPr sz="1200" spc="-5" dirty="0">
                <a:latin typeface="Times New Roman"/>
                <a:cs typeface="Times New Roman"/>
              </a:rPr>
              <a:t>disse: “Questo </a:t>
            </a:r>
            <a:r>
              <a:rPr sz="1200" dirty="0">
                <a:latin typeface="Times New Roman"/>
                <a:cs typeface="Times New Roman"/>
              </a:rPr>
              <a:t>mondo è solo un </a:t>
            </a:r>
            <a:r>
              <a:rPr sz="1200" spc="-5" dirty="0">
                <a:latin typeface="Times New Roman"/>
                <a:cs typeface="Times New Roman"/>
              </a:rPr>
              <a:t>ponte; </a:t>
            </a:r>
            <a:r>
              <a:rPr sz="1200" dirty="0">
                <a:latin typeface="Times New Roman"/>
                <a:cs typeface="Times New Roman"/>
              </a:rPr>
              <a:t>voi potete </a:t>
            </a:r>
            <a:r>
              <a:rPr sz="1200" spc="-5" dirty="0">
                <a:latin typeface="Times New Roman"/>
                <a:cs typeface="Times New Roman"/>
              </a:rPr>
              <a:t>attraversarlo,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5" dirty="0">
                <a:latin typeface="Times New Roman"/>
                <a:cs typeface="Times New Roman"/>
              </a:rPr>
              <a:t>potete 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costruirvi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dimora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25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Meghiddo,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Sarid.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più di due mesi;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felice per </a:t>
            </a:r>
            <a:r>
              <a:rPr sz="1200" dirty="0">
                <a:latin typeface="Times New Roman"/>
                <a:cs typeface="Times New Roman"/>
              </a:rPr>
              <a:t>questa sua  </a:t>
            </a:r>
            <a:r>
              <a:rPr sz="1200" spc="-5" dirty="0">
                <a:latin typeface="Times New Roman"/>
                <a:cs typeface="Times New Roman"/>
              </a:rPr>
              <a:t>prima esperienza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fattoria.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quinto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anno (2 a.C.)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(1357.5) 123:2.1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il bambino </a:t>
            </a:r>
            <a:r>
              <a:rPr sz="1200" spc="-5" dirty="0">
                <a:latin typeface="Times New Roman"/>
                <a:cs typeface="Times New Roman"/>
              </a:rPr>
              <a:t>Gesù arrivò </a:t>
            </a:r>
            <a:r>
              <a:rPr sz="1200" dirty="0">
                <a:latin typeface="Times New Roman"/>
                <a:cs typeface="Times New Roman"/>
              </a:rPr>
              <a:t>all’età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sincera  decisione morale;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portò ad </a:t>
            </a:r>
            <a:r>
              <a:rPr sz="1200" spc="-5" dirty="0">
                <a:latin typeface="Times New Roman"/>
                <a:cs typeface="Times New Roman"/>
              </a:rPr>
              <a:t>abitare </a:t>
            </a:r>
            <a:r>
              <a:rPr sz="1200" dirty="0">
                <a:latin typeface="Times New Roman"/>
                <a:cs typeface="Times New Roman"/>
              </a:rPr>
              <a:t>in lui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un dono divino </a:t>
            </a:r>
            <a:r>
              <a:rPr sz="1200" spc="-5" dirty="0">
                <a:latin typeface="Times New Roman"/>
                <a:cs typeface="Times New Roman"/>
              </a:rPr>
              <a:t>del Padre del Paradiso,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servito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 con Machiventa Melchizedek ed </a:t>
            </a:r>
            <a:r>
              <a:rPr sz="1200" dirty="0">
                <a:latin typeface="Times New Roman"/>
                <a:cs typeface="Times New Roman"/>
              </a:rPr>
              <a:t>acquisito così </a:t>
            </a:r>
            <a:r>
              <a:rPr sz="1200" spc="-5" dirty="0">
                <a:latin typeface="Times New Roman"/>
                <a:cs typeface="Times New Roman"/>
              </a:rPr>
              <a:t>l’esperienza per funzionare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l’incarnazione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essere supermortale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nelle sembianze della carne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5" dirty="0">
                <a:latin typeface="Times New Roman"/>
                <a:cs typeface="Times New Roman"/>
              </a:rPr>
              <a:t>Questo avvenimento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l’11 </a:t>
            </a:r>
            <a:r>
              <a:rPr sz="1200" spc="-5" dirty="0">
                <a:latin typeface="Times New Roman"/>
                <a:cs typeface="Times New Roman"/>
              </a:rPr>
              <a:t>febbraio dell’anno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a.C.  Gesù </a:t>
            </a:r>
            <a:r>
              <a:rPr sz="1200" dirty="0">
                <a:latin typeface="Times New Roman"/>
                <a:cs typeface="Times New Roman"/>
              </a:rPr>
              <a:t>non fu più consapevole </a:t>
            </a:r>
            <a:r>
              <a:rPr sz="1200" spc="-5" dirty="0">
                <a:latin typeface="Times New Roman"/>
                <a:cs typeface="Times New Roman"/>
              </a:rPr>
              <a:t>della venuta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Monitore </a:t>
            </a:r>
            <a:r>
              <a:rPr sz="1200" dirty="0">
                <a:latin typeface="Times New Roman"/>
                <a:cs typeface="Times New Roman"/>
              </a:rPr>
              <a:t>divino di quanto lo sono milioni e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bambini che, </a:t>
            </a:r>
            <a:r>
              <a:rPr sz="1200" dirty="0">
                <a:latin typeface="Times New Roman"/>
                <a:cs typeface="Times New Roman"/>
              </a:rPr>
              <a:t>prima e  dopo </a:t>
            </a:r>
            <a:r>
              <a:rPr sz="1200" spc="-5" dirty="0">
                <a:latin typeface="Times New Roman"/>
                <a:cs typeface="Times New Roman"/>
              </a:rPr>
              <a:t>quel giorno,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parimenti ricevuto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venuti ad abitare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spiritualizzazione finale </a:t>
            </a:r>
            <a:r>
              <a:rPr sz="1200" dirty="0">
                <a:latin typeface="Times New Roman"/>
                <a:cs typeface="Times New Roman"/>
              </a:rPr>
              <a:t>di queste menti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sopravvivenza eterna delle loro </a:t>
            </a:r>
            <a:r>
              <a:rPr sz="1200" spc="-5" dirty="0">
                <a:latin typeface="Times New Roman"/>
                <a:cs typeface="Times New Roman"/>
              </a:rPr>
              <a:t>anime immortali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05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(1357.6) 123:2.2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 di febbraio </a:t>
            </a:r>
            <a:r>
              <a:rPr sz="1200" dirty="0">
                <a:latin typeface="Times New Roman"/>
                <a:cs typeface="Times New Roman"/>
              </a:rPr>
              <a:t>terminò la </a:t>
            </a:r>
            <a:r>
              <a:rPr sz="1200" spc="-5" dirty="0">
                <a:latin typeface="Times New Roman"/>
                <a:cs typeface="Times New Roman"/>
              </a:rPr>
              <a:t>supervisione diretta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Dirigenti dell’Universo per </a:t>
            </a:r>
            <a:r>
              <a:rPr sz="1200" dirty="0">
                <a:latin typeface="Times New Roman"/>
                <a:cs typeface="Times New Roman"/>
              </a:rPr>
              <a:t>quanto 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l’integrità di </a:t>
            </a:r>
            <a:r>
              <a:rPr sz="1200" spc="-5" dirty="0">
                <a:latin typeface="Times New Roman"/>
                <a:cs typeface="Times New Roman"/>
              </a:rPr>
              <a:t>Micael incarnato </a:t>
            </a:r>
            <a:r>
              <a:rPr sz="1200" dirty="0">
                <a:latin typeface="Times New Roman"/>
                <a:cs typeface="Times New Roman"/>
              </a:rPr>
              <a:t>come bambino.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quel momento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lo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della sua  incarnazione, </a:t>
            </a:r>
            <a:r>
              <a:rPr sz="1200" dirty="0">
                <a:latin typeface="Times New Roman"/>
                <a:cs typeface="Times New Roman"/>
              </a:rPr>
              <a:t>la salvaguardia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interiore e </a:t>
            </a:r>
            <a:r>
              <a:rPr sz="1200" spc="-5" dirty="0">
                <a:latin typeface="Times New Roman"/>
                <a:cs typeface="Times New Roman"/>
              </a:rPr>
              <a:t>dei guardiani serafici  associati, aiutati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dal ministero delle creature intermedie, incaricate dell’esecuzione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compiti </a:t>
            </a:r>
            <a:r>
              <a:rPr sz="1200" dirty="0">
                <a:latin typeface="Times New Roman"/>
                <a:cs typeface="Times New Roman"/>
              </a:rPr>
              <a:t>specifici  </a:t>
            </a:r>
            <a:r>
              <a:rPr sz="1200" spc="-5" dirty="0">
                <a:latin typeface="Times New Roman"/>
                <a:cs typeface="Times New Roman"/>
              </a:rPr>
              <a:t>conformemente alle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dei loro superiori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4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(1357.7) 123:2.3 </a:t>
            </a:r>
            <a:r>
              <a:rPr sz="1200" spc="-5" dirty="0">
                <a:latin typeface="Times New Roman"/>
                <a:cs typeface="Times New Roman"/>
              </a:rPr>
              <a:t>Gesù compì cinque 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quest’anno, perciò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parleremo </a:t>
            </a:r>
            <a:r>
              <a:rPr sz="1200" dirty="0">
                <a:latin typeface="Times New Roman"/>
                <a:cs typeface="Times New Roman"/>
              </a:rPr>
              <a:t>come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anno (solare)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quest’anno,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a.C., poco </a:t>
            </a:r>
            <a:r>
              <a:rPr sz="1200" dirty="0">
                <a:latin typeface="Times New Roman"/>
                <a:cs typeface="Times New Roman"/>
              </a:rPr>
              <a:t>più di un mese prima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compleanno, Gesù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venuta al </a:t>
            </a:r>
            <a:r>
              <a:rPr sz="1200" dirty="0">
                <a:latin typeface="Times New Roman"/>
                <a:cs typeface="Times New Roman"/>
              </a:rPr>
              <a:t>mondo 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 marR="622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sorella Miriam, </a:t>
            </a:r>
            <a:r>
              <a:rPr sz="1200" dirty="0">
                <a:latin typeface="Times New Roman"/>
                <a:cs typeface="Times New Roman"/>
              </a:rPr>
              <a:t>nata nella notte </a:t>
            </a:r>
            <a:r>
              <a:rPr sz="1200" spc="-5" dirty="0">
                <a:latin typeface="Times New Roman"/>
                <a:cs typeface="Times New Roman"/>
              </a:rPr>
              <a:t>dell’11 luglio.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 del giorno seguente Gesù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colloquio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suo padre sul </a:t>
            </a:r>
            <a:r>
              <a:rPr sz="1200" dirty="0">
                <a:latin typeface="Times New Roman"/>
                <a:cs typeface="Times New Roman"/>
              </a:rPr>
              <a:t>modo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diversi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viventi vengono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distinti.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 più </a:t>
            </a:r>
            <a:r>
              <a:rPr sz="1200" spc="-5" dirty="0">
                <a:latin typeface="Times New Roman"/>
                <a:cs typeface="Times New Roman"/>
              </a:rPr>
              <a:t>preziosa della </a:t>
            </a:r>
            <a:r>
              <a:rPr sz="1200" dirty="0">
                <a:latin typeface="Times New Roman"/>
                <a:cs typeface="Times New Roman"/>
              </a:rPr>
              <a:t>prima educazione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9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8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(1735.6) 156:2.2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ventiquattro cominciavano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lavori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Sidone, Gesù andò ad abitare </a:t>
            </a:r>
            <a:r>
              <a:rPr sz="1200" dirty="0">
                <a:latin typeface="Times New Roman"/>
                <a:cs typeface="Times New Roman"/>
              </a:rPr>
              <a:t>in una casa </a:t>
            </a:r>
            <a:r>
              <a:rPr sz="1200" spc="-5" dirty="0">
                <a:latin typeface="Times New Roman"/>
                <a:cs typeface="Times New Roman"/>
              </a:rPr>
              <a:t>situata </a:t>
            </a:r>
            <a:r>
              <a:rPr sz="1200" dirty="0">
                <a:latin typeface="Times New Roman"/>
                <a:cs typeface="Times New Roman"/>
              </a:rPr>
              <a:t>a nord </a:t>
            </a:r>
            <a:r>
              <a:rPr sz="1200" spc="-5" dirty="0">
                <a:latin typeface="Times New Roman"/>
                <a:cs typeface="Times New Roman"/>
              </a:rPr>
              <a:t>della città,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Berenice. Gesù </a:t>
            </a:r>
            <a:r>
              <a:rPr sz="1200" dirty="0">
                <a:latin typeface="Times New Roman"/>
                <a:cs typeface="Times New Roman"/>
              </a:rPr>
              <a:t>istruiva i </a:t>
            </a:r>
            <a:r>
              <a:rPr sz="1200" spc="-5" dirty="0">
                <a:latin typeface="Times New Roman"/>
                <a:cs typeface="Times New Roman"/>
              </a:rPr>
              <a:t>ventiquattro ogni </a:t>
            </a:r>
            <a:r>
              <a:rPr sz="1200" dirty="0">
                <a:latin typeface="Times New Roman"/>
                <a:cs typeface="Times New Roman"/>
              </a:rPr>
              <a:t>mattina a casa di </a:t>
            </a:r>
            <a:r>
              <a:rPr sz="1200" spc="-5" dirty="0">
                <a:latin typeface="Times New Roman"/>
                <a:cs typeface="Times New Roman"/>
              </a:rPr>
              <a:t>Giusta, ed essi andavano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per  Sidone </a:t>
            </a:r>
            <a:r>
              <a:rPr sz="1200" spc="-5" dirty="0">
                <a:latin typeface="Times New Roman"/>
                <a:cs typeface="Times New Roman"/>
              </a:rPr>
              <a:t>ad insegnare </a:t>
            </a:r>
            <a:r>
              <a:rPr sz="1200" dirty="0">
                <a:latin typeface="Times New Roman"/>
                <a:cs typeface="Times New Roman"/>
              </a:rPr>
              <a:t>e a predicare il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7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(1735.7) 156:2.3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gli evangelisti furono grandemente incoraggiati </a:t>
            </a:r>
            <a:r>
              <a:rPr sz="1200" dirty="0">
                <a:latin typeface="Times New Roman"/>
                <a:cs typeface="Times New Roman"/>
              </a:rPr>
              <a:t>dal modo in cui 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Sidone </a:t>
            </a:r>
            <a:r>
              <a:rPr sz="1200" spc="-5" dirty="0">
                <a:latin typeface="Times New Roman"/>
                <a:cs typeface="Times New Roman"/>
              </a:rPr>
              <a:t>ricevettero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messaggio; </a:t>
            </a:r>
            <a:r>
              <a:rPr sz="1200" dirty="0">
                <a:latin typeface="Times New Roman"/>
                <a:cs typeface="Times New Roman"/>
              </a:rPr>
              <a:t>durante il loro </a:t>
            </a:r>
            <a:r>
              <a:rPr sz="1200" spc="-5" dirty="0">
                <a:latin typeface="Times New Roman"/>
                <a:cs typeface="Times New Roman"/>
              </a:rPr>
              <a:t>breve soggiorno </a:t>
            </a:r>
            <a:r>
              <a:rPr sz="1200" dirty="0">
                <a:latin typeface="Times New Roman"/>
                <a:cs typeface="Times New Roman"/>
              </a:rPr>
              <a:t>molti furono </a:t>
            </a:r>
            <a:r>
              <a:rPr sz="1200" spc="-5" dirty="0">
                <a:latin typeface="Times New Roman"/>
                <a:cs typeface="Times New Roman"/>
              </a:rPr>
              <a:t>conquistati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regno. Questo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sei settimane </a:t>
            </a:r>
            <a:r>
              <a:rPr sz="1200" dirty="0">
                <a:latin typeface="Times New Roman"/>
                <a:cs typeface="Times New Roman"/>
              </a:rPr>
              <a:t>in Fenicia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redditizio nell’opera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delle anime, ma </a:t>
            </a:r>
            <a:r>
              <a:rPr sz="1200" spc="-5" dirty="0">
                <a:latin typeface="Times New Roman"/>
                <a:cs typeface="Times New Roman"/>
              </a:rPr>
              <a:t>gli scrittori ebrei successivi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Vangeli presero l’abitudine </a:t>
            </a:r>
            <a:r>
              <a:rPr sz="1200" dirty="0">
                <a:latin typeface="Times New Roman"/>
                <a:cs typeface="Times New Roman"/>
              </a:rPr>
              <a:t>di sorvolare </a:t>
            </a:r>
            <a:r>
              <a:rPr sz="1200" spc="-5" dirty="0">
                <a:latin typeface="Times New Roman"/>
                <a:cs typeface="Times New Roman"/>
              </a:rPr>
              <a:t>sul  resoconto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calda accoglienza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parte di questi </a:t>
            </a:r>
            <a:r>
              <a:rPr sz="1200" spc="-5" dirty="0">
                <a:latin typeface="Times New Roman"/>
                <a:cs typeface="Times New Roman"/>
              </a:rPr>
              <a:t>Gentili nel momento stesso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così </a:t>
            </a:r>
            <a:r>
              <a:rPr sz="1200" spc="5" dirty="0">
                <a:latin typeface="Times New Roman"/>
                <a:cs typeface="Times New Roman"/>
              </a:rPr>
              <a:t>gran 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suoi </a:t>
            </a:r>
            <a:r>
              <a:rPr sz="1200" spc="-5" dirty="0">
                <a:latin typeface="Times New Roman"/>
                <a:cs typeface="Times New Roman"/>
              </a:rPr>
              <a:t>compatrioti gli erano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(1736.1) 156:2.4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molti aspetti questi credenti </a:t>
            </a:r>
            <a:r>
              <a:rPr sz="1200" dirty="0">
                <a:latin typeface="Times New Roman"/>
                <a:cs typeface="Times New Roman"/>
              </a:rPr>
              <a:t>Gentili </a:t>
            </a:r>
            <a:r>
              <a:rPr sz="1200" spc="-5" dirty="0">
                <a:latin typeface="Times New Roman"/>
                <a:cs typeface="Times New Roman"/>
              </a:rPr>
              <a:t>apprezzarono </a:t>
            </a:r>
            <a:r>
              <a:rPr sz="1200" dirty="0">
                <a:latin typeface="Times New Roman"/>
                <a:cs typeface="Times New Roman"/>
              </a:rPr>
              <a:t>più pienamente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Molti di  </a:t>
            </a:r>
            <a:r>
              <a:rPr sz="1200" spc="-5" dirty="0">
                <a:latin typeface="Times New Roman"/>
                <a:cs typeface="Times New Roman"/>
              </a:rPr>
              <a:t>questi Siro-Fenici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parlavano greco </a:t>
            </a:r>
            <a:r>
              <a:rPr sz="1200" dirty="0">
                <a:latin typeface="Times New Roman"/>
                <a:cs typeface="Times New Roman"/>
              </a:rPr>
              <a:t>pervennero 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non solo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simile a Dio, ma </a:t>
            </a:r>
            <a:r>
              <a:rPr sz="1200" spc="-5" dirty="0">
                <a:latin typeface="Times New Roman"/>
                <a:cs typeface="Times New Roman"/>
              </a:rPr>
              <a:t>anche che Dio era </a:t>
            </a:r>
            <a:r>
              <a:rPr sz="1200" dirty="0">
                <a:latin typeface="Times New Roman"/>
                <a:cs typeface="Times New Roman"/>
              </a:rPr>
              <a:t>simile a  </a:t>
            </a:r>
            <a:r>
              <a:rPr sz="1200" spc="-5" dirty="0">
                <a:latin typeface="Times New Roman"/>
                <a:cs typeface="Times New Roman"/>
              </a:rPr>
              <a:t>Gesù. Questi cosiddetti pagani raggiunsero una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degli insegnamenti del </a:t>
            </a:r>
            <a:r>
              <a:rPr sz="1200" spc="-5" dirty="0">
                <a:latin typeface="Times New Roman"/>
                <a:cs typeface="Times New Roman"/>
              </a:rPr>
              <a:t>Maestro sull’uniformità delle leggi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dell’universo intero.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colsero l’insegnamento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fa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di razze o di nazioni; </a:t>
            </a:r>
            <a:r>
              <a:rPr sz="1200" spc="-10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sono favoritismi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Universale; che </a:t>
            </a:r>
            <a:r>
              <a:rPr sz="1200" dirty="0">
                <a:latin typeface="Times New Roman"/>
                <a:cs typeface="Times New Roman"/>
              </a:rPr>
              <a:t>l’universo è interamente </a:t>
            </a:r>
            <a:r>
              <a:rPr sz="1200" spc="-5" dirty="0">
                <a:latin typeface="Times New Roman"/>
                <a:cs typeface="Times New Roman"/>
              </a:rPr>
              <a:t>ed eternamente </a:t>
            </a:r>
            <a:r>
              <a:rPr sz="1200" dirty="0">
                <a:latin typeface="Times New Roman"/>
                <a:cs typeface="Times New Roman"/>
              </a:rPr>
              <a:t>rispettoso della </a:t>
            </a:r>
            <a:r>
              <a:rPr sz="1200" spc="-5" dirty="0">
                <a:latin typeface="Times New Roman"/>
                <a:cs typeface="Times New Roman"/>
              </a:rPr>
              <a:t>legge ed  infallibilmente degno </a:t>
            </a:r>
            <a:r>
              <a:rPr sz="1200" dirty="0">
                <a:latin typeface="Times New Roman"/>
                <a:cs typeface="Times New Roman"/>
              </a:rPr>
              <a:t>di fiducia. </a:t>
            </a:r>
            <a:r>
              <a:rPr sz="1200" spc="-5" dirty="0">
                <a:latin typeface="Times New Roman"/>
                <a:cs typeface="Times New Roman"/>
              </a:rPr>
              <a:t>Questi Gentili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paura di Gesù; </a:t>
            </a:r>
            <a:r>
              <a:rPr sz="1200" spc="-5" dirty="0">
                <a:latin typeface="Times New Roman"/>
                <a:cs typeface="Times New Roman"/>
              </a:rPr>
              <a:t>essi osavano accettare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messaggio. Lungo </a:t>
            </a:r>
            <a:r>
              <a:rPr sz="1200" dirty="0">
                <a:latin typeface="Times New Roman"/>
                <a:cs typeface="Times New Roman"/>
              </a:rPr>
              <a:t>i secoli  </a:t>
            </a:r>
            <a:r>
              <a:rPr sz="1200" spc="-5" dirty="0">
                <a:latin typeface="Times New Roman"/>
                <a:cs typeface="Times New Roman"/>
              </a:rPr>
              <a:t>successivi gli </a:t>
            </a:r>
            <a:r>
              <a:rPr sz="1200" dirty="0">
                <a:latin typeface="Times New Roman"/>
                <a:cs typeface="Times New Roman"/>
              </a:rPr>
              <a:t>uomini non sono </a:t>
            </a:r>
            <a:r>
              <a:rPr sz="1200" spc="-5" dirty="0">
                <a:latin typeface="Times New Roman"/>
                <a:cs typeface="Times New Roman"/>
              </a:rPr>
              <a:t>stati 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Gesù;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avuto paura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(1736.2) 156:2.5 </a:t>
            </a:r>
            <a:r>
              <a:rPr sz="1200" spc="-5" dirty="0">
                <a:latin typeface="Times New Roman"/>
                <a:cs typeface="Times New Roman"/>
              </a:rPr>
              <a:t>Gesù spiegò ai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fuggito dalla Galilea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confronti dei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nemici.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Essi compresero che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conflitto aperto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stabilita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di diventare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martire. Fu </a:t>
            </a:r>
            <a:r>
              <a:rPr sz="1200" dirty="0">
                <a:latin typeface="Times New Roman"/>
                <a:cs typeface="Times New Roman"/>
              </a:rPr>
              <a:t>durante una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riunioni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ai suoi discepoli “anche </a:t>
            </a:r>
            <a:r>
              <a:rPr sz="1200" dirty="0">
                <a:latin typeface="Times New Roman"/>
                <a:cs typeface="Times New Roman"/>
              </a:rPr>
              <a:t>se il </a:t>
            </a:r>
            <a:r>
              <a:rPr sz="1200" spc="-5" dirty="0">
                <a:latin typeface="Times New Roman"/>
                <a:cs typeface="Times New Roman"/>
              </a:rPr>
              <a:t>cielo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terra passeranno,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passeranno”.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(1736.3) 156:2.6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istruzioni di </a:t>
            </a:r>
            <a:r>
              <a:rPr sz="1200" spc="-5" dirty="0">
                <a:latin typeface="Times New Roman"/>
                <a:cs typeface="Times New Roman"/>
              </a:rPr>
              <a:t>Gesù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Sidone fu il </a:t>
            </a:r>
            <a:r>
              <a:rPr sz="1200" spc="-5" dirty="0">
                <a:latin typeface="Times New Roman"/>
                <a:cs typeface="Times New Roman"/>
              </a:rPr>
              <a:t>progresso spirituale. Egli disse </a:t>
            </a:r>
            <a:r>
              <a:rPr sz="1200" dirty="0">
                <a:latin typeface="Times New Roman"/>
                <a:cs typeface="Times New Roman"/>
              </a:rPr>
              <a:t>loro che non potevano  </a:t>
            </a:r>
            <a:r>
              <a:rPr sz="1200" spc="-5" dirty="0">
                <a:latin typeface="Times New Roman"/>
                <a:cs typeface="Times New Roman"/>
              </a:rPr>
              <a:t>fermarsi; </a:t>
            </a:r>
            <a:r>
              <a:rPr sz="1200" dirty="0">
                <a:latin typeface="Times New Roman"/>
                <a:cs typeface="Times New Roman"/>
              </a:rPr>
              <a:t>che dovevano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retrocedere nel male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peccato. Egli raccomandò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“dimenticare </a:t>
            </a:r>
            <a:r>
              <a:rPr sz="1200" spc="5" dirty="0">
                <a:latin typeface="Times New Roman"/>
                <a:cs typeface="Times New Roman"/>
              </a:rPr>
              <a:t>quelle  </a:t>
            </a:r>
            <a:r>
              <a:rPr sz="1200" spc="-5" dirty="0">
                <a:latin typeface="Times New Roman"/>
                <a:cs typeface="Times New Roman"/>
              </a:rPr>
              <a:t>cose che sono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passato mentre avanzate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più grandi del </a:t>
            </a:r>
            <a:r>
              <a:rPr sz="1200" spc="-5" dirty="0">
                <a:latin typeface="Times New Roman"/>
                <a:cs typeface="Times New Roman"/>
              </a:rPr>
              <a:t>regno”. </a:t>
            </a:r>
            <a:r>
              <a:rPr sz="1200" spc="-1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supplicò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accontentarsi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infanzia nel vangelo, </a:t>
            </a:r>
            <a:r>
              <a:rPr sz="1200" dirty="0">
                <a:latin typeface="Times New Roman"/>
                <a:cs typeface="Times New Roman"/>
              </a:rPr>
              <a:t>ma di </a:t>
            </a:r>
            <a:r>
              <a:rPr sz="1200" spc="-5" dirty="0">
                <a:latin typeface="Times New Roman"/>
                <a:cs typeface="Times New Roman"/>
              </a:rPr>
              <a:t>sforzarsi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statura </a:t>
            </a:r>
            <a:r>
              <a:rPr sz="1200" spc="-5" dirty="0">
                <a:latin typeface="Times New Roman"/>
                <a:cs typeface="Times New Roman"/>
              </a:rPr>
              <a:t>completa della filiazione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nella comunione dello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nella comunità dei</a:t>
            </a:r>
            <a:r>
              <a:rPr sz="1200" dirty="0">
                <a:latin typeface="Times New Roman"/>
                <a:cs typeface="Times New Roman"/>
              </a:rPr>
              <a:t> credenti.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79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(1736.4) 156:2.7 </a:t>
            </a:r>
            <a:r>
              <a:rPr sz="1200" spc="-5" dirty="0">
                <a:latin typeface="Times New Roman"/>
                <a:cs typeface="Times New Roman"/>
              </a:rPr>
              <a:t>Gesù disse: </a:t>
            </a:r>
            <a:r>
              <a:rPr sz="1200" spc="-10" dirty="0">
                <a:latin typeface="Times New Roman"/>
                <a:cs typeface="Times New Roman"/>
              </a:rPr>
              <a:t>“I </a:t>
            </a:r>
            <a:r>
              <a:rPr sz="1200" spc="-5" dirty="0">
                <a:latin typeface="Times New Roman"/>
                <a:cs typeface="Times New Roman"/>
              </a:rPr>
              <a:t>miei discepoli devono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smettere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dovete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 essere purificati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peccato cosciente,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dovete </a:t>
            </a:r>
            <a:r>
              <a:rPr sz="1200" spc="-5" dirty="0">
                <a:latin typeface="Times New Roman"/>
                <a:cs typeface="Times New Roman"/>
              </a:rPr>
              <a:t>rifiutare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nutrire </a:t>
            </a:r>
            <a:r>
              <a:rPr sz="1200" dirty="0">
                <a:latin typeface="Times New Roman"/>
                <a:cs typeface="Times New Roman"/>
              </a:rPr>
              <a:t>anche i sentimenti di </a:t>
            </a:r>
            <a:r>
              <a:rPr sz="1200" spc="-5" dirty="0">
                <a:latin typeface="Times New Roman"/>
                <a:cs typeface="Times New Roman"/>
              </a:rPr>
              <a:t>colpevolezza. Se confessate </a:t>
            </a:r>
            <a:r>
              <a:rPr sz="1200" dirty="0">
                <a:latin typeface="Times New Roman"/>
                <a:cs typeface="Times New Roman"/>
              </a:rPr>
              <a:t>i vostri  </a:t>
            </a:r>
            <a:r>
              <a:rPr sz="1200" spc="-5" dirty="0">
                <a:latin typeface="Times New Roman"/>
                <a:cs typeface="Times New Roman"/>
              </a:rPr>
              <a:t>peccati, essi sono perdonati; </a:t>
            </a:r>
            <a:r>
              <a:rPr sz="1200" dirty="0">
                <a:latin typeface="Times New Roman"/>
                <a:cs typeface="Times New Roman"/>
              </a:rPr>
              <a:t>dovete quindi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priva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colpa.”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7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(1736.5) 156:2.8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piaceva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l’acuto senso </a:t>
            </a:r>
            <a:r>
              <a:rPr sz="1200" dirty="0">
                <a:latin typeface="Times New Roman"/>
                <a:cs typeface="Times New Roman"/>
              </a:rPr>
              <a:t>dell’umorismo </a:t>
            </a:r>
            <a:r>
              <a:rPr sz="1200" spc="-5" dirty="0">
                <a:latin typeface="Times New Roman"/>
                <a:cs typeface="Times New Roman"/>
              </a:rPr>
              <a:t>che mostravano questi Gentili. Furono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dell’umorismo  </a:t>
            </a:r>
            <a:r>
              <a:rPr sz="1200" spc="-5" dirty="0">
                <a:latin typeface="Times New Roman"/>
                <a:cs typeface="Times New Roman"/>
              </a:rPr>
              <a:t>mostrato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Norana,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siriana, così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sua grande </a:t>
            </a:r>
            <a:r>
              <a:rPr sz="1200" dirty="0">
                <a:latin typeface="Times New Roman"/>
                <a:cs typeface="Times New Roman"/>
              </a:rPr>
              <a:t>e persistente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toccarono così 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del </a:t>
            </a:r>
            <a:r>
              <a:rPr sz="1200" spc="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fecero appello alla sua misericordia. Gesù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dispiaciuto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 —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— fosse </a:t>
            </a:r>
            <a:r>
              <a:rPr sz="1200" spc="-5" dirty="0">
                <a:latin typeface="Times New Roman"/>
                <a:cs typeface="Times New Roman"/>
              </a:rPr>
              <a:t>così carente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umorismo.</a:t>
            </a:r>
            <a:endParaRPr sz="1200">
              <a:latin typeface="Times New Roman"/>
              <a:cs typeface="Times New Roman"/>
            </a:endParaRPr>
          </a:p>
          <a:p>
            <a:pPr marL="76200" marR="3721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disse una volta a </a:t>
            </a:r>
            <a:r>
              <a:rPr sz="1200" spc="-5" dirty="0">
                <a:latin typeface="Times New Roman"/>
                <a:cs typeface="Times New Roman"/>
              </a:rPr>
              <a:t>Tommaso: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mio popolo </a:t>
            </a:r>
            <a:r>
              <a:rPr sz="1200" spc="-5" dirty="0">
                <a:latin typeface="Times New Roman"/>
                <a:cs typeface="Times New Roman"/>
              </a:rPr>
              <a:t>si prende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serio;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sanno proprio apprezzare </a:t>
            </a:r>
            <a:r>
              <a:rPr sz="1200" dirty="0">
                <a:latin typeface="Times New Roman"/>
                <a:cs typeface="Times New Roman"/>
              </a:rPr>
              <a:t>l’umorismo.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opprimente </a:t>
            </a:r>
            <a:r>
              <a:rPr sz="1200" spc="-5" dirty="0">
                <a:latin typeface="Times New Roman"/>
                <a:cs typeface="Times New Roman"/>
              </a:rPr>
              <a:t>dei Farisei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avere origine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popolo con il </a:t>
            </a:r>
            <a:r>
              <a:rPr sz="1200" spc="-5" dirty="0">
                <a:latin typeface="Times New Roman"/>
                <a:cs typeface="Times New Roman"/>
              </a:rPr>
              <a:t>senso dell’umorismo. </a:t>
            </a:r>
            <a:r>
              <a:rPr sz="1200" dirty="0">
                <a:latin typeface="Times New Roman"/>
                <a:cs typeface="Times New Roman"/>
              </a:rPr>
              <a:t>Essi mancano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coerenza; </a:t>
            </a:r>
            <a:r>
              <a:rPr sz="1200" dirty="0">
                <a:latin typeface="Times New Roman"/>
                <a:cs typeface="Times New Roman"/>
              </a:rPr>
              <a:t>filtrano i </a:t>
            </a:r>
            <a:r>
              <a:rPr sz="1200" spc="-5" dirty="0">
                <a:latin typeface="Times New Roman"/>
                <a:cs typeface="Times New Roman"/>
              </a:rPr>
              <a:t>moscerini ed ingoiano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cammelli.”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viaggio risalendo 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costa</a:t>
            </a:r>
            <a:endParaRPr sz="1600">
              <a:latin typeface="Times New Roman"/>
              <a:cs typeface="Times New Roman"/>
            </a:endParaRPr>
          </a:p>
          <a:p>
            <a:pPr marL="76200" marR="5080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(1736.6) 156:3.1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28 </a:t>
            </a:r>
            <a:r>
              <a:rPr sz="1200" spc="-5" dirty="0">
                <a:latin typeface="Times New Roman"/>
                <a:cs typeface="Times New Roman"/>
              </a:rPr>
              <a:t>giugno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lasciarono </a:t>
            </a:r>
            <a:r>
              <a:rPr sz="1200" dirty="0">
                <a:latin typeface="Times New Roman"/>
                <a:cs typeface="Times New Roman"/>
              </a:rPr>
              <a:t>Sidone e </a:t>
            </a:r>
            <a:r>
              <a:rPr sz="1200" spc="-5" dirty="0">
                <a:latin typeface="Times New Roman"/>
                <a:cs typeface="Times New Roman"/>
              </a:rPr>
              <a:t>risalirono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Porfireon ed Heldua. Essi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furono bene accolti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Gentili, </a:t>
            </a:r>
            <a:r>
              <a:rPr sz="1200" dirty="0">
                <a:latin typeface="Times New Roman"/>
                <a:cs typeface="Times New Roman"/>
              </a:rPr>
              <a:t>e molti di questi </a:t>
            </a:r>
            <a:r>
              <a:rPr sz="1200" spc="-5" dirty="0">
                <a:latin typeface="Times New Roman"/>
                <a:cs typeface="Times New Roman"/>
              </a:rPr>
              <a:t>furono aggiunti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regno durante questa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d’insegnamento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predicazione.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predicarono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Porfireon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evangelisti insegnarono ad Heldua. </a:t>
            </a:r>
            <a:r>
              <a:rPr sz="1200" dirty="0">
                <a:latin typeface="Times New Roman"/>
                <a:cs typeface="Times New Roman"/>
              </a:rPr>
              <a:t>Mentre i </a:t>
            </a:r>
            <a:r>
              <a:rPr sz="1200" spc="-5" dirty="0">
                <a:latin typeface="Times New Roman"/>
                <a:cs typeface="Times New Roman"/>
              </a:rPr>
              <a:t>ventiquattro erano </a:t>
            </a:r>
            <a:r>
              <a:rPr sz="1200" dirty="0">
                <a:latin typeface="Times New Roman"/>
                <a:cs typeface="Times New Roman"/>
              </a:rPr>
              <a:t>impegnati 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0132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tal modo nel loro </a:t>
            </a:r>
            <a:r>
              <a:rPr sz="1200" spc="-5" dirty="0">
                <a:latin typeface="Times New Roman"/>
                <a:cs typeface="Times New Roman"/>
              </a:rPr>
              <a:t>lavoro, 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per un periodo di tre o </a:t>
            </a:r>
            <a:r>
              <a:rPr sz="1200" spc="-5" dirty="0">
                <a:latin typeface="Times New Roman"/>
                <a:cs typeface="Times New Roman"/>
              </a:rPr>
              <a:t>quattro giorni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recarsi nella città costiera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Beirut, </a:t>
            </a:r>
            <a:r>
              <a:rPr sz="1200" dirty="0">
                <a:latin typeface="Times New Roman"/>
                <a:cs typeface="Times New Roman"/>
              </a:rPr>
              <a:t>dove fece  visita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Siriano di nome </a:t>
            </a:r>
            <a:r>
              <a:rPr sz="1200" spc="-5" dirty="0">
                <a:latin typeface="Times New Roman"/>
                <a:cs typeface="Times New Roman"/>
              </a:rPr>
              <a:t>Malac, </a:t>
            </a:r>
            <a:r>
              <a:rPr sz="1200" dirty="0">
                <a:latin typeface="Times New Roman"/>
                <a:cs typeface="Times New Roman"/>
              </a:rPr>
              <a:t>che era un credente e che era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l’anno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(1737.1) 156:3.2 </a:t>
            </a:r>
            <a:r>
              <a:rPr sz="1200" spc="-5" dirty="0">
                <a:latin typeface="Times New Roman"/>
                <a:cs typeface="Times New Roman"/>
              </a:rPr>
              <a:t>Mercoledì </a:t>
            </a:r>
            <a:r>
              <a:rPr sz="1200" dirty="0">
                <a:latin typeface="Times New Roman"/>
                <a:cs typeface="Times New Roman"/>
              </a:rPr>
              <a:t>6 </a:t>
            </a:r>
            <a:r>
              <a:rPr sz="1200" spc="-5" dirty="0">
                <a:latin typeface="Times New Roman"/>
                <a:cs typeface="Times New Roman"/>
              </a:rPr>
              <a:t>luglio essi ritornarono </a:t>
            </a:r>
            <a:r>
              <a:rPr sz="1200" dirty="0">
                <a:latin typeface="Times New Roman"/>
                <a:cs typeface="Times New Roman"/>
              </a:rPr>
              <a:t>tutti a Sidone e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domenica mattina,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partirono per Tiro </a:t>
            </a:r>
            <a:r>
              <a:rPr sz="1200" dirty="0">
                <a:latin typeface="Times New Roman"/>
                <a:cs typeface="Times New Roman"/>
              </a:rPr>
              <a:t>scendendo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sud per </a:t>
            </a:r>
            <a:r>
              <a:rPr sz="1200" dirty="0">
                <a:latin typeface="Times New Roman"/>
                <a:cs typeface="Times New Roman"/>
              </a:rPr>
              <a:t>la via di </a:t>
            </a:r>
            <a:r>
              <a:rPr sz="1200" spc="-5" dirty="0">
                <a:latin typeface="Times New Roman"/>
                <a:cs typeface="Times New Roman"/>
              </a:rPr>
              <a:t>Sarepta, arrivando </a:t>
            </a:r>
            <a:r>
              <a:rPr sz="1200" dirty="0">
                <a:latin typeface="Times New Roman"/>
                <a:cs typeface="Times New Roman"/>
              </a:rPr>
              <a:t>a Tiro </a:t>
            </a:r>
            <a:r>
              <a:rPr sz="1200" spc="-5" dirty="0">
                <a:latin typeface="Times New Roman"/>
                <a:cs typeface="Times New Roman"/>
              </a:rPr>
              <a:t>lunedì </a:t>
            </a:r>
            <a:r>
              <a:rPr sz="1200" spc="5" dirty="0">
                <a:latin typeface="Times New Roman"/>
                <a:cs typeface="Times New Roman"/>
              </a:rPr>
              <a:t>11 </a:t>
            </a:r>
            <a:r>
              <a:rPr sz="1200" spc="-5" dirty="0">
                <a:latin typeface="Times New Roman"/>
                <a:cs typeface="Times New Roman"/>
              </a:rPr>
              <a:t>luglio.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gli 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evangelisti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cominciando ad abituarsi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tra questi </a:t>
            </a:r>
            <a:r>
              <a:rPr sz="1200" spc="-5" dirty="0">
                <a:latin typeface="Times New Roman"/>
                <a:cs typeface="Times New Roman"/>
              </a:rPr>
              <a:t>cosiddetti Gentili,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discendevano  </a:t>
            </a:r>
            <a:r>
              <a:rPr sz="1200" spc="-5" dirty="0">
                <a:latin typeface="Times New Roman"/>
                <a:cs typeface="Times New Roman"/>
              </a:rPr>
              <a:t>principalmente dalle antiche </a:t>
            </a:r>
            <a:r>
              <a:rPr sz="1200" dirty="0">
                <a:latin typeface="Times New Roman"/>
                <a:cs typeface="Times New Roman"/>
              </a:rPr>
              <a:t>tribù cananee di ancor più </a:t>
            </a:r>
            <a:r>
              <a:rPr sz="1200" spc="-5" dirty="0">
                <a:latin typeface="Times New Roman"/>
                <a:cs typeface="Times New Roman"/>
              </a:rPr>
              <a:t>lontana origine semitica.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parlavano </a:t>
            </a:r>
            <a:r>
              <a:rPr sz="1200" dirty="0">
                <a:latin typeface="Times New Roman"/>
                <a:cs typeface="Times New Roman"/>
              </a:rPr>
              <a:t>la lingua </a:t>
            </a:r>
            <a:r>
              <a:rPr sz="1200" spc="-5" dirty="0">
                <a:latin typeface="Times New Roman"/>
                <a:cs typeface="Times New Roman"/>
              </a:rPr>
              <a:t>greca. 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sorpresa per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evangelisti osservare </a:t>
            </a:r>
            <a:r>
              <a:rPr sz="1200" dirty="0">
                <a:latin typeface="Times New Roman"/>
                <a:cs typeface="Times New Roman"/>
              </a:rPr>
              <a:t>l’ardore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 notare la  prontezza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di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Tiro</a:t>
            </a:r>
            <a:endParaRPr sz="1600">
              <a:latin typeface="Times New Roman"/>
              <a:cs typeface="Times New Roman"/>
            </a:endParaRPr>
          </a:p>
          <a:p>
            <a:pPr marL="76200" marR="660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(1737.2) 156:4.1 </a:t>
            </a:r>
            <a:r>
              <a:rPr sz="1200" spc="-5" dirty="0">
                <a:latin typeface="Times New Roman"/>
                <a:cs typeface="Times New Roman"/>
              </a:rPr>
              <a:t>Dall’11 al </a:t>
            </a:r>
            <a:r>
              <a:rPr sz="1200" dirty="0">
                <a:latin typeface="Times New Roman"/>
                <a:cs typeface="Times New Roman"/>
              </a:rPr>
              <a:t>24 </a:t>
            </a:r>
            <a:r>
              <a:rPr sz="1200" spc="-5" dirty="0">
                <a:latin typeface="Times New Roman"/>
                <a:cs typeface="Times New Roman"/>
              </a:rPr>
              <a:t>luglio essi insegnarono </a:t>
            </a:r>
            <a:r>
              <a:rPr sz="1200" dirty="0">
                <a:latin typeface="Times New Roman"/>
                <a:cs typeface="Times New Roman"/>
              </a:rPr>
              <a:t>a Tiro. </a:t>
            </a:r>
            <a:r>
              <a:rPr sz="1200" spc="-5" dirty="0">
                <a:latin typeface="Times New Roman"/>
                <a:cs typeface="Times New Roman"/>
              </a:rPr>
              <a:t>Ciascuno degli apostoli prese con sé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evangelisti,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a due a  </a:t>
            </a:r>
            <a:r>
              <a:rPr sz="1200" spc="-5" dirty="0">
                <a:latin typeface="Times New Roman"/>
                <a:cs typeface="Times New Roman"/>
              </a:rPr>
              <a:t>due, essi insegnarono </a:t>
            </a:r>
            <a:r>
              <a:rPr sz="1200" dirty="0">
                <a:latin typeface="Times New Roman"/>
                <a:cs typeface="Times New Roman"/>
              </a:rPr>
              <a:t>e predicarono in tutti i </a:t>
            </a:r>
            <a:r>
              <a:rPr sz="1200" spc="-5" dirty="0">
                <a:latin typeface="Times New Roman"/>
                <a:cs typeface="Times New Roman"/>
              </a:rPr>
              <a:t>quartieri </a:t>
            </a:r>
            <a:r>
              <a:rPr sz="1200" dirty="0">
                <a:latin typeface="Times New Roman"/>
                <a:cs typeface="Times New Roman"/>
              </a:rPr>
              <a:t>di Tiro 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dintorni.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poliglotta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attivo </a:t>
            </a:r>
            <a:r>
              <a:rPr sz="1200" dirty="0">
                <a:latin typeface="Times New Roman"/>
                <a:cs typeface="Times New Roman"/>
              </a:rPr>
              <a:t>porto li  </a:t>
            </a:r>
            <a:r>
              <a:rPr sz="1200" spc="-5" dirty="0">
                <a:latin typeface="Times New Roman"/>
                <a:cs typeface="Times New Roman"/>
              </a:rPr>
              <a:t>ascoltava </a:t>
            </a:r>
            <a:r>
              <a:rPr sz="1200" dirty="0">
                <a:latin typeface="Times New Roman"/>
                <a:cs typeface="Times New Roman"/>
              </a:rPr>
              <a:t>volentieri, e molti </a:t>
            </a:r>
            <a:r>
              <a:rPr sz="1200" spc="-5" dirty="0">
                <a:latin typeface="Times New Roman"/>
                <a:cs typeface="Times New Roman"/>
              </a:rPr>
              <a:t>furono battezzati, entrando così </a:t>
            </a:r>
            <a:r>
              <a:rPr sz="1200" dirty="0">
                <a:latin typeface="Times New Roman"/>
                <a:cs typeface="Times New Roman"/>
              </a:rPr>
              <a:t>nella comunità esterna </a:t>
            </a:r>
            <a:r>
              <a:rPr sz="1200" spc="-5" dirty="0">
                <a:latin typeface="Times New Roman"/>
                <a:cs typeface="Times New Roman"/>
              </a:rPr>
              <a:t>del regno. Gesù mantenne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quartier  generale nella </a:t>
            </a:r>
            <a:r>
              <a:rPr sz="1200" dirty="0">
                <a:latin typeface="Times New Roman"/>
                <a:cs typeface="Times New Roman"/>
              </a:rPr>
              <a:t>casa di un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credente, che </a:t>
            </a:r>
            <a:r>
              <a:rPr sz="1200" dirty="0">
                <a:latin typeface="Times New Roman"/>
                <a:cs typeface="Times New Roman"/>
              </a:rPr>
              <a:t>viveva a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sei chilometri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 Tiro, non lontano </a:t>
            </a:r>
            <a:r>
              <a:rPr sz="1200" spc="-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tomba di </a:t>
            </a:r>
            <a:r>
              <a:rPr sz="1200" spc="-5" dirty="0">
                <a:latin typeface="Times New Roman"/>
                <a:cs typeface="Times New Roman"/>
              </a:rPr>
              <a:t>Hiram, </a:t>
            </a:r>
            <a:r>
              <a:rPr sz="1200" dirty="0">
                <a:latin typeface="Times New Roman"/>
                <a:cs typeface="Times New Roman"/>
              </a:rPr>
              <a:t>che era stato 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città-Stato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Tiro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di Davide e di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Salomone.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(1737.3) 156:4.2 </a:t>
            </a:r>
            <a:r>
              <a:rPr sz="1200" spc="-5" dirty="0">
                <a:latin typeface="Times New Roman"/>
                <a:cs typeface="Times New Roman"/>
              </a:rPr>
              <a:t>Durante 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settimane, gli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gli evangelisti entrarono ogni giorno </a:t>
            </a:r>
            <a:r>
              <a:rPr sz="1200" dirty="0">
                <a:latin typeface="Times New Roman"/>
                <a:cs typeface="Times New Roman"/>
              </a:rPr>
              <a:t>a Tiro passando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molo di  </a:t>
            </a:r>
            <a:r>
              <a:rPr sz="1200" spc="-5" dirty="0">
                <a:latin typeface="Times New Roman"/>
                <a:cs typeface="Times New Roman"/>
              </a:rPr>
              <a:t>Alessandro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tenervi piccoli incontri,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sera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loro ritornava </a:t>
            </a:r>
            <a:r>
              <a:rPr sz="1200" dirty="0">
                <a:latin typeface="Times New Roman"/>
                <a:cs typeface="Times New Roman"/>
              </a:rPr>
              <a:t>all’accampamento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la casa di </a:t>
            </a:r>
            <a:r>
              <a:rPr sz="1200" spc="-5" dirty="0">
                <a:latin typeface="Times New Roman"/>
                <a:cs typeface="Times New Roman"/>
              </a:rPr>
              <a:t>Giuseppe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della città. Ogni giorno dei credenti </a:t>
            </a:r>
            <a:r>
              <a:rPr sz="1200" dirty="0">
                <a:latin typeface="Times New Roman"/>
                <a:cs typeface="Times New Roman"/>
              </a:rPr>
              <a:t>venivano </a:t>
            </a:r>
            <a:r>
              <a:rPr sz="1200" spc="-5" dirty="0">
                <a:latin typeface="Times New Roman"/>
                <a:cs typeface="Times New Roman"/>
              </a:rPr>
              <a:t>dalla città per parlare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nel suo luogo </a:t>
            </a:r>
            <a:r>
              <a:rPr sz="1200" dirty="0">
                <a:latin typeface="Times New Roman"/>
                <a:cs typeface="Times New Roman"/>
              </a:rPr>
              <a:t>di riposo.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spc="5" dirty="0">
                <a:latin typeface="Times New Roman"/>
                <a:cs typeface="Times New Roman"/>
              </a:rPr>
              <a:t>parlò </a:t>
            </a:r>
            <a:r>
              <a:rPr sz="1200" dirty="0">
                <a:latin typeface="Times New Roman"/>
                <a:cs typeface="Times New Roman"/>
              </a:rPr>
              <a:t>a Tiro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volta, </a:t>
            </a:r>
            <a:r>
              <a:rPr sz="1200" spc="-5" dirty="0">
                <a:latin typeface="Times New Roman"/>
                <a:cs typeface="Times New Roman"/>
              </a:rPr>
              <a:t>nel pomeriggio </a:t>
            </a:r>
            <a:r>
              <a:rPr sz="1200" dirty="0">
                <a:latin typeface="Times New Roman"/>
                <a:cs typeface="Times New Roman"/>
              </a:rPr>
              <a:t>del 20 </a:t>
            </a:r>
            <a:r>
              <a:rPr sz="1200" spc="-5" dirty="0">
                <a:latin typeface="Times New Roman"/>
                <a:cs typeface="Times New Roman"/>
              </a:rPr>
              <a:t>luglio, </a:t>
            </a:r>
            <a:r>
              <a:rPr sz="1200" dirty="0">
                <a:latin typeface="Times New Roman"/>
                <a:cs typeface="Times New Roman"/>
              </a:rPr>
              <a:t>quando istruì i </a:t>
            </a:r>
            <a:r>
              <a:rPr sz="1200" spc="-5" dirty="0">
                <a:latin typeface="Times New Roman"/>
                <a:cs typeface="Times New Roman"/>
              </a:rPr>
              <a:t>credenti sull’amore </a:t>
            </a:r>
            <a:r>
              <a:rPr sz="1200" dirty="0">
                <a:latin typeface="Times New Roman"/>
                <a:cs typeface="Times New Roman"/>
              </a:rPr>
              <a:t>del Padre verso tutta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missione  del Figlio per 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 tutte le razze </a:t>
            </a:r>
            <a:r>
              <a:rPr sz="1200" spc="-5" dirty="0">
                <a:latin typeface="Times New Roman"/>
                <a:cs typeface="Times New Roman"/>
              </a:rPr>
              <a:t>umane. </a:t>
            </a:r>
            <a:r>
              <a:rPr sz="1200" dirty="0">
                <a:latin typeface="Times New Roman"/>
                <a:cs typeface="Times New Roman"/>
              </a:rPr>
              <a:t>C’era un tale interesse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Gentili che,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148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occasione, furono </a:t>
            </a:r>
            <a:r>
              <a:rPr sz="1200" dirty="0">
                <a:latin typeface="Times New Roman"/>
                <a:cs typeface="Times New Roman"/>
              </a:rPr>
              <a:t>aperte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le porte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Tempio di </a:t>
            </a:r>
            <a:r>
              <a:rPr sz="1200" spc="-5" dirty="0">
                <a:latin typeface="Times New Roman"/>
                <a:cs typeface="Times New Roman"/>
              </a:rPr>
              <a:t>Melkarth,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interessante </a:t>
            </a:r>
            <a:r>
              <a:rPr sz="1200" dirty="0">
                <a:latin typeface="Times New Roman"/>
                <a:cs typeface="Times New Roman"/>
              </a:rPr>
              <a:t>notare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negli anni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chiesa  cristiana fu costruita </a:t>
            </a:r>
            <a:r>
              <a:rPr sz="1200" dirty="0">
                <a:latin typeface="Times New Roman"/>
                <a:cs typeface="Times New Roman"/>
              </a:rPr>
              <a:t>sullo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questo antico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97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(1737.4) 156:4.3 </a:t>
            </a:r>
            <a:r>
              <a:rPr sz="1200" spc="-5" dirty="0">
                <a:latin typeface="Times New Roman"/>
                <a:cs typeface="Times New Roman"/>
              </a:rPr>
              <a:t>Molti dirigenti della manifattura della porpora </a:t>
            </a:r>
            <a:r>
              <a:rPr sz="1200" dirty="0">
                <a:latin typeface="Times New Roman"/>
                <a:cs typeface="Times New Roman"/>
              </a:rPr>
              <a:t>di Tiro, la tintura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rese Tiro e Sidone famose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intero e </a:t>
            </a:r>
            <a:r>
              <a:rPr sz="1200" spc="-5" dirty="0">
                <a:latin typeface="Times New Roman"/>
                <a:cs typeface="Times New Roman"/>
              </a:rPr>
              <a:t>che  contribuì così largamente al loro commercio </a:t>
            </a:r>
            <a:r>
              <a:rPr sz="1200" dirty="0">
                <a:latin typeface="Times New Roman"/>
                <a:cs typeface="Times New Roman"/>
              </a:rPr>
              <a:t>internazionale </a:t>
            </a:r>
            <a:r>
              <a:rPr sz="1200" spc="-5" dirty="0">
                <a:latin typeface="Times New Roman"/>
                <a:cs typeface="Times New Roman"/>
              </a:rPr>
              <a:t>ed alla </a:t>
            </a:r>
            <a:r>
              <a:rPr sz="1200" dirty="0">
                <a:latin typeface="Times New Roman"/>
                <a:cs typeface="Times New Roman"/>
              </a:rPr>
              <a:t>conseguente </a:t>
            </a:r>
            <a:r>
              <a:rPr sz="1200" spc="-5" dirty="0">
                <a:latin typeface="Times New Roman"/>
                <a:cs typeface="Times New Roman"/>
              </a:rPr>
              <a:t>ricchezza, credettero nel regno. </a:t>
            </a:r>
            <a:r>
              <a:rPr sz="1200" dirty="0">
                <a:latin typeface="Times New Roman"/>
                <a:cs typeface="Times New Roman"/>
              </a:rPr>
              <a:t>Quando, </a:t>
            </a:r>
            <a:r>
              <a:rPr sz="1200" spc="-5" dirty="0">
                <a:latin typeface="Times New Roman"/>
                <a:cs typeface="Times New Roman"/>
              </a:rPr>
              <a:t>poco  </a:t>
            </a:r>
            <a:r>
              <a:rPr sz="1200" dirty="0">
                <a:latin typeface="Times New Roman"/>
                <a:cs typeface="Times New Roman"/>
              </a:rPr>
              <a:t>tempo dopo, la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si traeva </a:t>
            </a:r>
            <a:r>
              <a:rPr sz="1200" dirty="0">
                <a:latin typeface="Times New Roman"/>
                <a:cs typeface="Times New Roman"/>
              </a:rPr>
              <a:t>questa tintura cominciò a </a:t>
            </a:r>
            <a:r>
              <a:rPr sz="1200" spc="-5" dirty="0">
                <a:latin typeface="Times New Roman"/>
                <a:cs typeface="Times New Roman"/>
              </a:rPr>
              <a:t>diminuire, questi fabbricanti </a:t>
            </a:r>
            <a:r>
              <a:rPr sz="1200" dirty="0">
                <a:latin typeface="Times New Roman"/>
                <a:cs typeface="Times New Roman"/>
              </a:rPr>
              <a:t>di porpora  </a:t>
            </a:r>
            <a:r>
              <a:rPr sz="1200" spc="-5" dirty="0">
                <a:latin typeface="Times New Roman"/>
                <a:cs typeface="Times New Roman"/>
              </a:rPr>
              <a:t>partirono alla ricerca </a:t>
            </a:r>
            <a:r>
              <a:rPr sz="1200" dirty="0">
                <a:latin typeface="Times New Roman"/>
                <a:cs typeface="Times New Roman"/>
              </a:rPr>
              <a:t>di nuovi </a:t>
            </a:r>
            <a:r>
              <a:rPr sz="1200" spc="-5" dirty="0">
                <a:latin typeface="Times New Roman"/>
                <a:cs typeface="Times New Roman"/>
              </a:rPr>
              <a:t>banchi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molluschi. Ed </a:t>
            </a:r>
            <a:r>
              <a:rPr sz="1200" spc="-5" dirty="0">
                <a:latin typeface="Times New Roman"/>
                <a:cs typeface="Times New Roman"/>
              </a:rPr>
              <a:t>emigrando </a:t>
            </a:r>
            <a:r>
              <a:rPr sz="1200" dirty="0">
                <a:latin typeface="Times New Roman"/>
                <a:cs typeface="Times New Roman"/>
              </a:rPr>
              <a:t>così fino in </a:t>
            </a:r>
            <a:r>
              <a:rPr sz="1200" spc="-5" dirty="0">
                <a:latin typeface="Times New Roman"/>
                <a:cs typeface="Times New Roman"/>
              </a:rPr>
              <a:t>capo al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essi portarono con </a:t>
            </a:r>
            <a:r>
              <a:rPr sz="1200" dirty="0">
                <a:latin typeface="Times New Roman"/>
                <a:cs typeface="Times New Roman"/>
              </a:rPr>
              <a:t>loro il 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fratellanza degli </a:t>
            </a:r>
            <a:r>
              <a:rPr sz="1200" dirty="0">
                <a:latin typeface="Times New Roman"/>
                <a:cs typeface="Times New Roman"/>
              </a:rPr>
              <a:t>uomini — il vangelo 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L’insegnamento di Gesù 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tiro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(1737.5) 156:5.1 </a:t>
            </a:r>
            <a:r>
              <a:rPr sz="1200" spc="-5" dirty="0">
                <a:latin typeface="Times New Roman"/>
                <a:cs typeface="Times New Roman"/>
              </a:rPr>
              <a:t>Questo mercoledì pomeriggio, </a:t>
            </a:r>
            <a:r>
              <a:rPr sz="1200" dirty="0">
                <a:latin typeface="Times New Roman"/>
                <a:cs typeface="Times New Roman"/>
              </a:rPr>
              <a:t>nel corso </a:t>
            </a:r>
            <a:r>
              <a:rPr sz="1200" spc="-5" dirty="0">
                <a:latin typeface="Times New Roman"/>
                <a:cs typeface="Times New Roman"/>
              </a:rPr>
              <a:t>del suo sermone, Gesù raccontò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del  giglio bianco </a:t>
            </a:r>
            <a:r>
              <a:rPr sz="1200" dirty="0">
                <a:latin typeface="Times New Roman"/>
                <a:cs typeface="Times New Roman"/>
              </a:rPr>
              <a:t>che innalza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testa pura e nivea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sole mentre le </a:t>
            </a:r>
            <a:r>
              <a:rPr sz="1200" spc="-5" dirty="0">
                <a:latin typeface="Times New Roman"/>
                <a:cs typeface="Times New Roman"/>
              </a:rPr>
              <a:t>sue radici </a:t>
            </a:r>
            <a:r>
              <a:rPr sz="1200" dirty="0">
                <a:latin typeface="Times New Roman"/>
                <a:cs typeface="Times New Roman"/>
              </a:rPr>
              <a:t>sono immerse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limo e </a:t>
            </a:r>
            <a:r>
              <a:rPr sz="1200" spc="-5" dirty="0">
                <a:latin typeface="Times New Roman"/>
                <a:cs typeface="Times New Roman"/>
              </a:rPr>
              <a:t>nel fango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sottostante suolo </a:t>
            </a:r>
            <a:r>
              <a:rPr sz="1200" dirty="0">
                <a:latin typeface="Times New Roman"/>
                <a:cs typeface="Times New Roman"/>
              </a:rPr>
              <a:t>buio. </a:t>
            </a:r>
            <a:r>
              <a:rPr sz="1200" spc="-5" dirty="0">
                <a:latin typeface="Times New Roman"/>
                <a:cs typeface="Times New Roman"/>
              </a:rPr>
              <a:t>“Allo stesso modo”, egli </a:t>
            </a:r>
            <a:r>
              <a:rPr sz="1200" dirty="0">
                <a:latin typeface="Times New Roman"/>
                <a:cs typeface="Times New Roman"/>
              </a:rPr>
              <a:t>disse, </a:t>
            </a:r>
            <a:r>
              <a:rPr sz="1200" spc="-5" dirty="0">
                <a:latin typeface="Times New Roman"/>
                <a:cs typeface="Times New Roman"/>
              </a:rPr>
              <a:t>“l’uomo mortale, sebbene abbia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radici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origine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suo essere nel  </a:t>
            </a:r>
            <a:r>
              <a:rPr sz="1200" dirty="0">
                <a:latin typeface="Times New Roman"/>
                <a:cs typeface="Times New Roman"/>
              </a:rPr>
              <a:t>suolo </a:t>
            </a:r>
            <a:r>
              <a:rPr sz="1200" spc="-5" dirty="0">
                <a:latin typeface="Times New Roman"/>
                <a:cs typeface="Times New Roman"/>
              </a:rPr>
              <a:t>animale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può elevare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solare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celeste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produrre realmente </a:t>
            </a:r>
            <a:r>
              <a:rPr sz="1200" dirty="0">
                <a:latin typeface="Times New Roman"/>
                <a:cs typeface="Times New Roman"/>
              </a:rPr>
              <a:t>i nobili </a:t>
            </a:r>
            <a:r>
              <a:rPr sz="1200" spc="-5" dirty="0">
                <a:latin typeface="Times New Roman"/>
                <a:cs typeface="Times New Roman"/>
              </a:rPr>
              <a:t>frutti 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(1738.1) 156:5.2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durante questo stesso sermone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fece uso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prima ed </a:t>
            </a:r>
            <a:r>
              <a:rPr sz="1200" dirty="0">
                <a:latin typeface="Times New Roman"/>
                <a:cs typeface="Times New Roman"/>
              </a:rPr>
              <a:t>unica parabola </a:t>
            </a:r>
            <a:r>
              <a:rPr sz="1200" spc="-5" dirty="0">
                <a:latin typeface="Times New Roman"/>
                <a:cs typeface="Times New Roman"/>
              </a:rPr>
              <a:t>riferentesi al suo </a:t>
            </a:r>
            <a:r>
              <a:rPr sz="1200" dirty="0">
                <a:latin typeface="Times New Roman"/>
                <a:cs typeface="Times New Roman"/>
              </a:rPr>
              <a:t>mestiere — il  </a:t>
            </a:r>
            <a:r>
              <a:rPr sz="1200" spc="-5" dirty="0">
                <a:latin typeface="Times New Roman"/>
                <a:cs typeface="Times New Roman"/>
              </a:rPr>
              <a:t>carpentiere. Nel corso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raccomandazione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“costruire bene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fondamenta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di un nobile </a:t>
            </a:r>
            <a:r>
              <a:rPr sz="1200" spc="-5" dirty="0">
                <a:latin typeface="Times New Roman"/>
                <a:cs typeface="Times New Roman"/>
              </a:rPr>
              <a:t>carattere con </a:t>
            </a:r>
            <a:r>
              <a:rPr sz="1200" dirty="0">
                <a:latin typeface="Times New Roman"/>
                <a:cs typeface="Times New Roman"/>
              </a:rPr>
              <a:t>doti  </a:t>
            </a:r>
            <a:r>
              <a:rPr sz="1200" spc="-5" dirty="0">
                <a:latin typeface="Times New Roman"/>
                <a:cs typeface="Times New Roman"/>
              </a:rPr>
              <a:t>spirituali”, egli disse: </a:t>
            </a:r>
            <a:r>
              <a:rPr sz="1200" dirty="0">
                <a:latin typeface="Times New Roman"/>
                <a:cs typeface="Times New Roman"/>
              </a:rPr>
              <a:t>“Per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dovete essere nati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spirito. Dovete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ed essere  guidati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volete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una vita di pienezza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tra i vostri </a:t>
            </a:r>
            <a:r>
              <a:rPr sz="1200" spc="-5" dirty="0">
                <a:latin typeface="Times New Roman"/>
                <a:cs typeface="Times New Roman"/>
              </a:rPr>
              <a:t>simili.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commettete l’errore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stolto  carpentiere che spreca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prezioso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squadrare, misurare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piallare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grossa </a:t>
            </a:r>
            <a:r>
              <a:rPr sz="1200" dirty="0">
                <a:latin typeface="Times New Roman"/>
                <a:cs typeface="Times New Roman"/>
              </a:rPr>
              <a:t>trave tarlata </a:t>
            </a:r>
            <a:r>
              <a:rPr sz="1200" spc="-5" dirty="0">
                <a:latin typeface="Times New Roman"/>
                <a:cs typeface="Times New Roman"/>
              </a:rPr>
              <a:t>ed interamente marcia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poi,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speso </a:t>
            </a:r>
            <a:r>
              <a:rPr sz="1200" dirty="0">
                <a:latin typeface="Times New Roman"/>
                <a:cs typeface="Times New Roman"/>
              </a:rPr>
              <a:t>in tal modo tutto il </a:t>
            </a:r>
            <a:r>
              <a:rPr sz="1200" spc="-5" dirty="0">
                <a:latin typeface="Times New Roman"/>
                <a:cs typeface="Times New Roman"/>
              </a:rPr>
              <a:t>suo lavoro sulla trave malsana, deve </a:t>
            </a:r>
            <a:r>
              <a:rPr sz="1200" dirty="0">
                <a:latin typeface="Times New Roman"/>
                <a:cs typeface="Times New Roman"/>
              </a:rPr>
              <a:t>scartarla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inadatta alle </a:t>
            </a:r>
            <a:r>
              <a:rPr sz="1200" spc="-5" dirty="0">
                <a:latin typeface="Times New Roman"/>
                <a:cs typeface="Times New Roman"/>
              </a:rPr>
              <a:t>fondamenta della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costruzione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4509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41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edificare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resistere agli assalti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delle tempeste.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si assicuri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fondamenta </a:t>
            </a:r>
            <a:r>
              <a:rPr sz="1200" dirty="0">
                <a:latin typeface="Times New Roman"/>
                <a:cs typeface="Times New Roman"/>
              </a:rPr>
              <a:t>intellettuali e  </a:t>
            </a:r>
            <a:r>
              <a:rPr sz="1200" spc="-5" dirty="0">
                <a:latin typeface="Times New Roman"/>
                <a:cs typeface="Times New Roman"/>
              </a:rPr>
              <a:t>morali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sostenere adeguatamente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sovrastruttura della sua </a:t>
            </a:r>
            <a:r>
              <a:rPr sz="1200" dirty="0">
                <a:latin typeface="Times New Roman"/>
                <a:cs typeface="Times New Roman"/>
              </a:rPr>
              <a:t>natura spirituale </a:t>
            </a:r>
            <a:r>
              <a:rPr sz="1200" spc="-5" dirty="0">
                <a:latin typeface="Times New Roman"/>
                <a:cs typeface="Times New Roman"/>
              </a:rPr>
              <a:t>che cresce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nobilita,  che trasformerà così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e poi, in </a:t>
            </a:r>
            <a:r>
              <a:rPr sz="1200" spc="-5" dirty="0">
                <a:latin typeface="Times New Roman"/>
                <a:cs typeface="Times New Roman"/>
              </a:rPr>
              <a:t>associazione con questa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ricreata, </a:t>
            </a:r>
            <a:r>
              <a:rPr sz="1200" dirty="0">
                <a:latin typeface="Times New Roman"/>
                <a:cs typeface="Times New Roman"/>
              </a:rPr>
              <a:t>farà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l’anima di destino immortale.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natura spirituale — la vostra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creata </a:t>
            </a:r>
            <a:r>
              <a:rPr sz="1200" spc="-5" dirty="0">
                <a:latin typeface="Times New Roman"/>
                <a:cs typeface="Times New Roman"/>
              </a:rPr>
              <a:t>congiuntamente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germe vivente,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e la morale dell’individuo  sono il suolo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devono scaturire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manifestazioni superiori </a:t>
            </a:r>
            <a:r>
              <a:rPr sz="1200" dirty="0">
                <a:latin typeface="Times New Roman"/>
                <a:cs typeface="Times New Roman"/>
              </a:rPr>
              <a:t>dello sviluppo umano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divino.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suolo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in evoluzione è umano e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creatura combinata </a:t>
            </a:r>
            <a:r>
              <a:rPr sz="1200" dirty="0">
                <a:latin typeface="Times New Roman"/>
                <a:cs typeface="Times New Roman"/>
              </a:rPr>
              <a:t>di mente e di spirito è spirituale 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1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(1738.2) 156:5.3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sera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giorno Natanaele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“Maestro, perché preghiamo </a:t>
            </a:r>
            <a:r>
              <a:rPr sz="1200" dirty="0">
                <a:latin typeface="Times New Roman"/>
                <a:cs typeface="Times New Roman"/>
              </a:rPr>
              <a:t>Dio di non </a:t>
            </a:r>
            <a:r>
              <a:rPr sz="1200" spc="-5" dirty="0">
                <a:latin typeface="Times New Roman"/>
                <a:cs typeface="Times New Roman"/>
              </a:rPr>
              <a:t>indurci </a:t>
            </a:r>
            <a:r>
              <a:rPr sz="1200" dirty="0">
                <a:latin typeface="Times New Roman"/>
                <a:cs typeface="Times New Roman"/>
              </a:rPr>
              <a:t>in tentazione  </a:t>
            </a:r>
            <a:r>
              <a:rPr sz="1200" spc="-5" dirty="0">
                <a:latin typeface="Times New Roman"/>
                <a:cs typeface="Times New Roman"/>
              </a:rPr>
              <a:t>quando sappiamo bene </a:t>
            </a:r>
            <a:r>
              <a:rPr sz="1200" dirty="0">
                <a:latin typeface="Times New Roman"/>
                <a:cs typeface="Times New Roman"/>
              </a:rPr>
              <a:t>dalla tua </a:t>
            </a:r>
            <a:r>
              <a:rPr sz="1200" spc="-5" dirty="0">
                <a:latin typeface="Times New Roman"/>
                <a:cs typeface="Times New Roman"/>
              </a:rPr>
              <a:t>rivelazione del </a:t>
            </a:r>
            <a:r>
              <a:rPr sz="1200" dirty="0">
                <a:latin typeface="Times New Roman"/>
                <a:cs typeface="Times New Roman"/>
              </a:rPr>
              <a:t>Padre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fa mai tali cose?”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 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Natanaele: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(1738.3) 156:5.4 </a:t>
            </a:r>
            <a:r>
              <a:rPr sz="1200" spc="-5" dirty="0">
                <a:latin typeface="Times New Roman"/>
                <a:cs typeface="Times New Roman"/>
              </a:rPr>
              <a:t>“Non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strano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ponga </a:t>
            </a:r>
            <a:r>
              <a:rPr sz="1200" dirty="0">
                <a:latin typeface="Times New Roman"/>
                <a:cs typeface="Times New Roman"/>
              </a:rPr>
              <a:t>tali domande, poiché </a:t>
            </a:r>
            <a:r>
              <a:rPr sz="1200" spc="-5" dirty="0">
                <a:latin typeface="Times New Roman"/>
                <a:cs typeface="Times New Roman"/>
              </a:rPr>
              <a:t>cominci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io e non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 profeti ebrei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conoscevano così vagamente.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bene che i nostri </a:t>
            </a:r>
            <a:r>
              <a:rPr sz="1200" spc="-5" dirty="0">
                <a:latin typeface="Times New Roman"/>
                <a:cs typeface="Times New Roman"/>
              </a:rPr>
              <a:t>antenati avevano </a:t>
            </a:r>
            <a:r>
              <a:rPr sz="1200" dirty="0">
                <a:latin typeface="Times New Roman"/>
                <a:cs typeface="Times New Roman"/>
              </a:rPr>
              <a:t>tendenza a </a:t>
            </a:r>
            <a:r>
              <a:rPr sz="1200" spc="-5" dirty="0">
                <a:latin typeface="Times New Roman"/>
                <a:cs typeface="Times New Roman"/>
              </a:rPr>
              <a:t>vedere Dio </a:t>
            </a:r>
            <a:r>
              <a:rPr sz="1200" dirty="0">
                <a:latin typeface="Times New Roman"/>
                <a:cs typeface="Times New Roman"/>
              </a:rPr>
              <a:t>in quasi tutto </a:t>
            </a:r>
            <a:r>
              <a:rPr sz="1200" spc="10" dirty="0">
                <a:latin typeface="Times New Roman"/>
                <a:cs typeface="Times New Roman"/>
              </a:rPr>
              <a:t>ciò  </a:t>
            </a:r>
            <a:r>
              <a:rPr sz="1200" spc="-5" dirty="0">
                <a:latin typeface="Times New Roman"/>
                <a:cs typeface="Times New Roman"/>
              </a:rPr>
              <a:t>che accadeva. </a:t>
            </a:r>
            <a:r>
              <a:rPr sz="1200" dirty="0">
                <a:latin typeface="Times New Roman"/>
                <a:cs typeface="Times New Roman"/>
              </a:rPr>
              <a:t>Essi cercavano la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fenomeni naturali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episodio insolito </a:t>
            </a:r>
            <a:r>
              <a:rPr sz="1200" spc="-5" dirty="0">
                <a:latin typeface="Times New Roman"/>
                <a:cs typeface="Times New Roman"/>
              </a:rPr>
              <a:t>dell’esperienza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 marL="63500" marR="104139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Collegavano Dio sia al </a:t>
            </a:r>
            <a:r>
              <a:rPr sz="1200" dirty="0">
                <a:latin typeface="Times New Roman"/>
                <a:cs typeface="Times New Roman"/>
              </a:rPr>
              <a:t>bene che </a:t>
            </a:r>
            <a:r>
              <a:rPr sz="1200" spc="-5" dirty="0">
                <a:latin typeface="Times New Roman"/>
                <a:cs typeface="Times New Roman"/>
              </a:rPr>
              <a:t>al male. Essi pensavano che egli avesse </a:t>
            </a:r>
            <a:r>
              <a:rPr sz="1200" dirty="0">
                <a:latin typeface="Times New Roman"/>
                <a:cs typeface="Times New Roman"/>
              </a:rPr>
              <a:t>addolcito 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e indurito il </a:t>
            </a:r>
            <a:r>
              <a:rPr sz="1200" spc="-5" dirty="0">
                <a:latin typeface="Times New Roman"/>
                <a:cs typeface="Times New Roman"/>
              </a:rPr>
              <a:t>cuore del </a:t>
            </a:r>
            <a:r>
              <a:rPr sz="1200" dirty="0">
                <a:latin typeface="Times New Roman"/>
                <a:cs typeface="Times New Roman"/>
              </a:rPr>
              <a:t>Faraone.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uomo aveva un </a:t>
            </a:r>
            <a:r>
              <a:rPr sz="1200" spc="-5" dirty="0">
                <a:latin typeface="Times New Roman"/>
                <a:cs typeface="Times New Roman"/>
              </a:rPr>
              <a:t>forte 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qualcosa, </a:t>
            </a:r>
            <a:r>
              <a:rPr sz="1200" dirty="0">
                <a:latin typeface="Times New Roman"/>
                <a:cs typeface="Times New Roman"/>
              </a:rPr>
              <a:t>di buono o di cattivo, </a:t>
            </a:r>
            <a:r>
              <a:rPr sz="1200" spc="-5" dirty="0">
                <a:latin typeface="Times New Roman"/>
                <a:cs typeface="Times New Roman"/>
              </a:rPr>
              <a:t>aveva 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giustificare queste </a:t>
            </a:r>
            <a:r>
              <a:rPr sz="1200" dirty="0">
                <a:latin typeface="Times New Roman"/>
                <a:cs typeface="Times New Roman"/>
              </a:rPr>
              <a:t>sensazioni  insolite </a:t>
            </a:r>
            <a:r>
              <a:rPr sz="1200" spc="-5" dirty="0">
                <a:latin typeface="Times New Roman"/>
                <a:cs typeface="Times New Roman"/>
              </a:rPr>
              <a:t>dichiarando: ‘Il Signore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dicendo: fa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o va qua e </a:t>
            </a:r>
            <a:r>
              <a:rPr sz="1200" spc="-5" dirty="0">
                <a:latin typeface="Times New Roman"/>
                <a:cs typeface="Times New Roman"/>
              </a:rPr>
              <a:t>là’. Di conseguenza,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incorrono</a:t>
            </a:r>
            <a:endParaRPr sz="1200">
              <a:latin typeface="Times New Roman"/>
              <a:cs typeface="Times New Roman"/>
            </a:endParaRPr>
          </a:p>
          <a:p>
            <a:pPr marL="63500" marR="450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così spesso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violentemente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tentazione, divenne abitudine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antenati credere che Dio </a:t>
            </a:r>
            <a:r>
              <a:rPr sz="1200" dirty="0">
                <a:latin typeface="Times New Roman"/>
                <a:cs typeface="Times New Roman"/>
              </a:rPr>
              <a:t>ve li </a:t>
            </a:r>
            <a:r>
              <a:rPr sz="1200" spc="-5" dirty="0">
                <a:latin typeface="Times New Roman"/>
                <a:cs typeface="Times New Roman"/>
              </a:rPr>
              <a:t>inducesse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metterli </a:t>
            </a:r>
            <a:r>
              <a:rPr sz="1200" spc="-5" dirty="0">
                <a:latin typeface="Times New Roman"/>
                <a:cs typeface="Times New Roman"/>
              </a:rPr>
              <a:t>alla  prova, per </a:t>
            </a:r>
            <a:r>
              <a:rPr sz="1200" dirty="0">
                <a:latin typeface="Times New Roman"/>
                <a:cs typeface="Times New Roman"/>
              </a:rPr>
              <a:t>punirli o </a:t>
            </a:r>
            <a:r>
              <a:rPr sz="1200" spc="-5" dirty="0">
                <a:latin typeface="Times New Roman"/>
                <a:cs typeface="Times New Roman"/>
              </a:rPr>
              <a:t>per fortificarli. Ma </a:t>
            </a:r>
            <a:r>
              <a:rPr sz="1200" dirty="0">
                <a:latin typeface="Times New Roman"/>
                <a:cs typeface="Times New Roman"/>
              </a:rPr>
              <a:t>tu, in verità, ora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di più. Tu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troppo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indotti in  tentazione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spinta del </a:t>
            </a:r>
            <a:r>
              <a:rPr sz="1200" spc="-5" dirty="0">
                <a:latin typeface="Times New Roman"/>
                <a:cs typeface="Times New Roman"/>
              </a:rPr>
              <a:t>loro stesso egoismo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natura </a:t>
            </a:r>
            <a:r>
              <a:rPr sz="1200" spc="-5" dirty="0">
                <a:latin typeface="Times New Roman"/>
                <a:cs typeface="Times New Roman"/>
              </a:rPr>
              <a:t>animale.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sarai </a:t>
            </a:r>
            <a:r>
              <a:rPr sz="1200" dirty="0">
                <a:latin typeface="Times New Roman"/>
                <a:cs typeface="Times New Roman"/>
              </a:rPr>
              <a:t>tentato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</a:t>
            </a:r>
            <a:endParaRPr sz="1200">
              <a:latin typeface="Times New Roman"/>
              <a:cs typeface="Times New Roman"/>
            </a:endParaRPr>
          </a:p>
          <a:p>
            <a:pPr marL="63500" marR="577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raccomando, </a:t>
            </a:r>
            <a:r>
              <a:rPr sz="1200" dirty="0">
                <a:latin typeface="Times New Roman"/>
                <a:cs typeface="Times New Roman"/>
              </a:rPr>
              <a:t>riconoscendo </a:t>
            </a:r>
            <a:r>
              <a:rPr sz="1200" spc="-5" dirty="0">
                <a:latin typeface="Times New Roman"/>
                <a:cs typeface="Times New Roman"/>
              </a:rPr>
              <a:t>onestamente </a:t>
            </a:r>
            <a:r>
              <a:rPr sz="1200" dirty="0">
                <a:latin typeface="Times New Roman"/>
                <a:cs typeface="Times New Roman"/>
              </a:rPr>
              <a:t>e sinceramente la </a:t>
            </a:r>
            <a:r>
              <a:rPr sz="1200" spc="-5" dirty="0">
                <a:latin typeface="Times New Roman"/>
                <a:cs typeface="Times New Roman"/>
              </a:rPr>
              <a:t>tentazione per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che è,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riorientare intelligentemente </a:t>
            </a:r>
            <a:r>
              <a:rPr sz="1200" dirty="0">
                <a:latin typeface="Times New Roman"/>
                <a:cs typeface="Times New Roman"/>
              </a:rPr>
              <a:t>le energie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 corpo che cercano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esprimersi,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superiori e verso </a:t>
            </a:r>
            <a:r>
              <a:rPr sz="1200" spc="-5" dirty="0">
                <a:latin typeface="Times New Roman"/>
                <a:cs typeface="Times New Roman"/>
              </a:rPr>
              <a:t>scopi </a:t>
            </a:r>
            <a:r>
              <a:rPr sz="1200" dirty="0">
                <a:latin typeface="Times New Roman"/>
                <a:cs typeface="Times New Roman"/>
              </a:rPr>
              <a:t>più idealistici.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modo  </a:t>
            </a:r>
            <a:r>
              <a:rPr sz="1200" spc="-5" dirty="0">
                <a:latin typeface="Times New Roman"/>
                <a:cs typeface="Times New Roman"/>
              </a:rPr>
              <a:t>potrai trasformare </a:t>
            </a:r>
            <a:r>
              <a:rPr sz="1200" dirty="0">
                <a:latin typeface="Times New Roman"/>
                <a:cs typeface="Times New Roman"/>
              </a:rPr>
              <a:t>le tue tentazioni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tipi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mortale edificante, evitando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questi conflitti  inutili e </a:t>
            </a:r>
            <a:r>
              <a:rPr sz="1200" spc="-5" dirty="0">
                <a:latin typeface="Times New Roman"/>
                <a:cs typeface="Times New Roman"/>
              </a:rPr>
              <a:t>deprimenti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natura animale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280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8255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(1738.4) 156:5.5 </a:t>
            </a:r>
            <a:r>
              <a:rPr sz="1200" spc="-5" dirty="0">
                <a:latin typeface="Times New Roman"/>
                <a:cs typeface="Times New Roman"/>
              </a:rPr>
              <a:t>“Ma permetti che </a:t>
            </a:r>
            <a:r>
              <a:rPr sz="1200" dirty="0">
                <a:latin typeface="Times New Roman"/>
                <a:cs typeface="Times New Roman"/>
              </a:rPr>
              <a:t>ti metta in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contro la </a:t>
            </a:r>
            <a:r>
              <a:rPr sz="1200" spc="-5" dirty="0">
                <a:latin typeface="Times New Roman"/>
                <a:cs typeface="Times New Roman"/>
              </a:rPr>
              <a:t>follia </a:t>
            </a:r>
            <a:r>
              <a:rPr sz="1200" dirty="0">
                <a:latin typeface="Times New Roman"/>
                <a:cs typeface="Times New Roman"/>
              </a:rPr>
              <a:t>di voler superare la </a:t>
            </a:r>
            <a:r>
              <a:rPr sz="1200" spc="-5" dirty="0">
                <a:latin typeface="Times New Roman"/>
                <a:cs typeface="Times New Roman"/>
              </a:rPr>
              <a:t>tentazione </a:t>
            </a:r>
            <a:r>
              <a:rPr sz="1200" dirty="0">
                <a:latin typeface="Times New Roman"/>
                <a:cs typeface="Times New Roman"/>
              </a:rPr>
              <a:t>sforzandoti di sostituire un </a:t>
            </a:r>
            <a:r>
              <a:rPr sz="1200" spc="-5" dirty="0">
                <a:latin typeface="Times New Roman"/>
                <a:cs typeface="Times New Roman"/>
              </a:rPr>
              <a:t>desiderio 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desiderio ritenuto superiore con </a:t>
            </a:r>
            <a:r>
              <a:rPr sz="1200" dirty="0">
                <a:latin typeface="Times New Roman"/>
                <a:cs typeface="Times New Roman"/>
              </a:rPr>
              <a:t>la semplice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volontà </a:t>
            </a:r>
            <a:r>
              <a:rPr sz="1200" spc="-5" dirty="0">
                <a:latin typeface="Times New Roman"/>
                <a:cs typeface="Times New Roman"/>
              </a:rPr>
              <a:t>umana. Se vorrai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trionfare </a:t>
            </a:r>
            <a:r>
              <a:rPr sz="1200" dirty="0">
                <a:latin typeface="Times New Roman"/>
                <a:cs typeface="Times New Roman"/>
              </a:rPr>
              <a:t>sulle tentazioni della  </a:t>
            </a:r>
            <a:r>
              <a:rPr sz="1200" spc="-5" dirty="0">
                <a:latin typeface="Times New Roman"/>
                <a:cs typeface="Times New Roman"/>
              </a:rPr>
              <a:t>natura inferiore, </a:t>
            </a:r>
            <a:r>
              <a:rPr sz="1200" dirty="0">
                <a:latin typeface="Times New Roman"/>
                <a:cs typeface="Times New Roman"/>
              </a:rPr>
              <a:t>devi </a:t>
            </a:r>
            <a:r>
              <a:rPr sz="1200" spc="-5" dirty="0">
                <a:latin typeface="Times New Roman"/>
                <a:cs typeface="Times New Roman"/>
              </a:rPr>
              <a:t>pervenire ad </a:t>
            </a:r>
            <a:r>
              <a:rPr sz="1200" dirty="0">
                <a:latin typeface="Times New Roman"/>
                <a:cs typeface="Times New Roman"/>
              </a:rPr>
              <a:t>una posizione di </a:t>
            </a:r>
            <a:r>
              <a:rPr sz="1200" spc="-5" dirty="0">
                <a:latin typeface="Times New Roman"/>
                <a:cs typeface="Times New Roman"/>
              </a:rPr>
              <a:t>superiorità </a:t>
            </a:r>
            <a:r>
              <a:rPr sz="1200" dirty="0">
                <a:latin typeface="Times New Roman"/>
                <a:cs typeface="Times New Roman"/>
              </a:rPr>
              <a:t>spirituale nella </a:t>
            </a:r>
            <a:r>
              <a:rPr sz="1200" spc="-5" dirty="0">
                <a:latin typeface="Times New Roman"/>
                <a:cs typeface="Times New Roman"/>
              </a:rPr>
              <a:t>quale hai realmente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sinceramente </a:t>
            </a:r>
            <a:r>
              <a:rPr sz="1200" dirty="0">
                <a:latin typeface="Times New Roman"/>
                <a:cs typeface="Times New Roman"/>
              </a:rPr>
              <a:t>sviluppato un  </a:t>
            </a:r>
            <a:r>
              <a:rPr sz="1200" spc="-5" dirty="0">
                <a:latin typeface="Times New Roman"/>
                <a:cs typeface="Times New Roman"/>
              </a:rPr>
              <a:t>interesse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amore effettivi per quelle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superiori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idealistiche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mente </a:t>
            </a:r>
            <a:r>
              <a:rPr sz="1200" spc="-5" dirty="0">
                <a:latin typeface="Times New Roman"/>
                <a:cs typeface="Times New Roman"/>
              </a:rPr>
              <a:t>desidera </a:t>
            </a:r>
            <a:r>
              <a:rPr sz="1200" dirty="0">
                <a:latin typeface="Times New Roman"/>
                <a:cs typeface="Times New Roman"/>
              </a:rPr>
              <a:t>sostituire a queste  </a:t>
            </a:r>
            <a:r>
              <a:rPr sz="1200" spc="-5" dirty="0">
                <a:latin typeface="Times New Roman"/>
                <a:cs typeface="Times New Roman"/>
              </a:rPr>
              <a:t>abitudini inferiori </a:t>
            </a:r>
            <a:r>
              <a:rPr sz="1200" dirty="0">
                <a:latin typeface="Times New Roman"/>
                <a:cs typeface="Times New Roman"/>
              </a:rPr>
              <a:t>e meno </a:t>
            </a:r>
            <a:r>
              <a:rPr sz="1200" spc="-5" dirty="0">
                <a:latin typeface="Times New Roman"/>
                <a:cs typeface="Times New Roman"/>
              </a:rPr>
              <a:t>idealistiche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comportamento, </a:t>
            </a:r>
            <a:r>
              <a:rPr sz="1200" dirty="0">
                <a:latin typeface="Times New Roman"/>
                <a:cs typeface="Times New Roman"/>
              </a:rPr>
              <a:t>che tu riconosci </a:t>
            </a:r>
            <a:r>
              <a:rPr sz="1200" spc="-5" dirty="0">
                <a:latin typeface="Times New Roman"/>
                <a:cs typeface="Times New Roman"/>
              </a:rPr>
              <a:t>come tentazioni.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modo tu </a:t>
            </a:r>
            <a:r>
              <a:rPr sz="1200" spc="-5" dirty="0">
                <a:latin typeface="Times New Roman"/>
                <a:cs typeface="Times New Roman"/>
              </a:rPr>
              <a:t>sarai liberato  mediante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spirituale piuttosto </a:t>
            </a:r>
            <a:r>
              <a:rPr sz="1200" spc="-5" dirty="0">
                <a:latin typeface="Times New Roman"/>
                <a:cs typeface="Times New Roman"/>
              </a:rPr>
              <a:t>che essere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sovraccaricato </a:t>
            </a:r>
            <a:r>
              <a:rPr sz="1200" dirty="0">
                <a:latin typeface="Times New Roman"/>
                <a:cs typeface="Times New Roman"/>
              </a:rPr>
              <a:t>dalla soppressione illusoria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desideri  umani. Ciò che è </a:t>
            </a:r>
            <a:r>
              <a:rPr sz="1200" spc="-5" dirty="0">
                <a:latin typeface="Times New Roman"/>
                <a:cs typeface="Times New Roman"/>
              </a:rPr>
              <a:t>vecchio ed inferiore sarà dimenticato nell’amore per ciò </a:t>
            </a:r>
            <a:r>
              <a:rPr sz="1200" dirty="0">
                <a:latin typeface="Times New Roman"/>
                <a:cs typeface="Times New Roman"/>
              </a:rPr>
              <a:t>che è nuovo e </a:t>
            </a:r>
            <a:r>
              <a:rPr sz="1200" spc="-5" dirty="0">
                <a:latin typeface="Times New Roman"/>
                <a:cs typeface="Times New Roman"/>
              </a:rPr>
              <a:t>superiore. La </a:t>
            </a:r>
            <a:r>
              <a:rPr sz="1200" dirty="0">
                <a:latin typeface="Times New Roman"/>
                <a:cs typeface="Times New Roman"/>
              </a:rPr>
              <a:t>bellezza trionfa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sulla  bruttezza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sono illuminati dall’amore della </a:t>
            </a:r>
            <a:r>
              <a:rPr sz="1200" dirty="0">
                <a:latin typeface="Times New Roman"/>
                <a:cs typeface="Times New Roman"/>
              </a:rPr>
              <a:t>verità. C’è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nell’energia espulsiva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spirituale nuovo e </a:t>
            </a:r>
            <a:r>
              <a:rPr sz="1200" spc="-5" dirty="0">
                <a:latin typeface="Times New Roman"/>
                <a:cs typeface="Times New Roman"/>
              </a:rPr>
              <a:t>sincero. E </a:t>
            </a:r>
            <a:r>
              <a:rPr sz="1200" dirty="0">
                <a:latin typeface="Times New Roman"/>
                <a:cs typeface="Times New Roman"/>
              </a:rPr>
              <a:t>ti dico </a:t>
            </a:r>
            <a:r>
              <a:rPr sz="1200" spc="-5" dirty="0">
                <a:latin typeface="Times New Roman"/>
                <a:cs typeface="Times New Roman"/>
              </a:rPr>
              <a:t>nuovamente,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lasciarti </a:t>
            </a:r>
            <a:r>
              <a:rPr sz="1200" dirty="0">
                <a:latin typeface="Times New Roman"/>
                <a:cs typeface="Times New Roman"/>
              </a:rPr>
              <a:t>vincere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ma trionfa </a:t>
            </a:r>
            <a:r>
              <a:rPr sz="1200" dirty="0">
                <a:latin typeface="Times New Roman"/>
                <a:cs typeface="Times New Roman"/>
              </a:rPr>
              <a:t>piuttosto sul male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(1739.1) 156:5.6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gli evangelisti continuarono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delle domande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tarda </a:t>
            </a:r>
            <a:r>
              <a:rPr sz="1200" spc="-5" dirty="0">
                <a:latin typeface="Times New Roman"/>
                <a:cs typeface="Times New Roman"/>
              </a:rPr>
              <a:t>notte, </a:t>
            </a:r>
            <a:r>
              <a:rPr sz="1200" dirty="0">
                <a:latin typeface="Times New Roman"/>
                <a:cs typeface="Times New Roman"/>
              </a:rPr>
              <a:t>e dalle numerose </a:t>
            </a:r>
            <a:r>
              <a:rPr sz="1200" spc="-5" dirty="0">
                <a:latin typeface="Times New Roman"/>
                <a:cs typeface="Times New Roman"/>
              </a:rPr>
              <a:t>risposte </a:t>
            </a:r>
            <a:r>
              <a:rPr sz="1200" dirty="0">
                <a:latin typeface="Times New Roman"/>
                <a:cs typeface="Times New Roman"/>
              </a:rPr>
              <a:t>vorremmo 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pensieri, </a:t>
            </a:r>
            <a:r>
              <a:rPr sz="1200" spc="-5" dirty="0">
                <a:latin typeface="Times New Roman"/>
                <a:cs typeface="Times New Roman"/>
              </a:rPr>
              <a:t>riesposti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linguaggio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(1739.2) 156:5.7 </a:t>
            </a:r>
            <a:r>
              <a:rPr sz="1200" spc="-5" dirty="0">
                <a:latin typeface="Times New Roman"/>
                <a:cs typeface="Times New Roman"/>
              </a:rPr>
              <a:t>Una forte ambizione,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giudizio intelligente ed </a:t>
            </a:r>
            <a:r>
              <a:rPr sz="1200" dirty="0">
                <a:latin typeface="Times New Roman"/>
                <a:cs typeface="Times New Roman"/>
              </a:rPr>
              <a:t>una saggezza </a:t>
            </a:r>
            <a:r>
              <a:rPr sz="1200" spc="-5" dirty="0">
                <a:latin typeface="Times New Roman"/>
                <a:cs typeface="Times New Roman"/>
              </a:rPr>
              <a:t>matura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essenziali del </a:t>
            </a:r>
            <a:r>
              <a:rPr sz="1200" spc="-5" dirty="0">
                <a:latin typeface="Times New Roman"/>
                <a:cs typeface="Times New Roman"/>
              </a:rPr>
              <a:t>successo materiale.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dall’attitudine naturale, dalla discrezione,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volontà e </a:t>
            </a:r>
            <a:r>
              <a:rPr sz="1200" spc="-5" dirty="0">
                <a:latin typeface="Times New Roman"/>
                <a:cs typeface="Times New Roman"/>
              </a:rPr>
              <a:t>dalla determinazione.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 spirituale dipende dalla fede, dall’amore </a:t>
            </a:r>
            <a:r>
              <a:rPr sz="1200" dirty="0">
                <a:latin typeface="Times New Roman"/>
                <a:cs typeface="Times New Roman"/>
              </a:rPr>
              <a:t>e dalla devozione </a:t>
            </a:r>
            <a:r>
              <a:rPr sz="1200" spc="-5" dirty="0">
                <a:latin typeface="Times New Roman"/>
                <a:cs typeface="Times New Roman"/>
              </a:rPr>
              <a:t>alla verità </a:t>
            </a:r>
            <a:r>
              <a:rPr sz="1200" dirty="0">
                <a:latin typeface="Times New Roman"/>
                <a:cs typeface="Times New Roman"/>
              </a:rPr>
              <a:t>— dalla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sete di rettitudine — </a:t>
            </a:r>
            <a:r>
              <a:rPr sz="1200" spc="-5" dirty="0">
                <a:latin typeface="Times New Roman"/>
                <a:cs typeface="Times New Roman"/>
              </a:rPr>
              <a:t>dal desiderio  profondo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simile a 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76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(1739.3) 156:5.8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scoraggiatevi per </a:t>
            </a:r>
            <a:r>
              <a:rPr sz="1200" dirty="0">
                <a:latin typeface="Times New Roman"/>
                <a:cs typeface="Times New Roman"/>
              </a:rPr>
              <a:t>la scoperta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siete umani.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umana può </a:t>
            </a:r>
            <a:r>
              <a:rPr sz="1200" spc="-5" dirty="0">
                <a:latin typeface="Times New Roman"/>
                <a:cs typeface="Times New Roman"/>
              </a:rPr>
              <a:t>tendere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 </a:t>
            </a:r>
            <a:r>
              <a:rPr sz="1200" spc="-5" dirty="0">
                <a:latin typeface="Times New Roman"/>
                <a:cs typeface="Times New Roman"/>
              </a:rPr>
              <a:t>empia.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abbattetevi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dimenticare totalmente </a:t>
            </a:r>
            <a:r>
              <a:rPr sz="1200" dirty="0">
                <a:latin typeface="Times New Roman"/>
                <a:cs typeface="Times New Roman"/>
              </a:rPr>
              <a:t>qualcuna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spiacevoli. </a:t>
            </a:r>
            <a:r>
              <a:rPr sz="1200" spc="-5" dirty="0">
                <a:latin typeface="Times New Roman"/>
                <a:cs typeface="Times New Roman"/>
              </a:rPr>
              <a:t>Gli errori 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dimenticare nel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saranno dimenticati nell’eternità. Alleggerite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fardelli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anima acquisendo </a:t>
            </a:r>
            <a:r>
              <a:rPr sz="1200" dirty="0">
                <a:latin typeface="Times New Roman"/>
                <a:cs typeface="Times New Roman"/>
              </a:rPr>
              <a:t>rapidamente  una visione </a:t>
            </a:r>
            <a:r>
              <a:rPr sz="1200" spc="-5" dirty="0">
                <a:latin typeface="Times New Roman"/>
                <a:cs typeface="Times New Roman"/>
              </a:rPr>
              <a:t>lungimirante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destino, un’espansione universale </a:t>
            </a:r>
            <a:r>
              <a:rPr sz="1200" dirty="0">
                <a:latin typeface="Times New Roman"/>
                <a:cs typeface="Times New Roman"/>
              </a:rPr>
              <a:t>della vostra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carriera.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25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84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(1739.4) 156:5.9 </a:t>
            </a:r>
            <a:r>
              <a:rPr sz="1200" spc="-5" dirty="0">
                <a:latin typeface="Times New Roman"/>
                <a:cs typeface="Times New Roman"/>
              </a:rPr>
              <a:t>Non commettete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imperfezioni della </a:t>
            </a:r>
            <a:r>
              <a:rPr sz="1200" dirty="0">
                <a:latin typeface="Times New Roman"/>
                <a:cs typeface="Times New Roman"/>
              </a:rPr>
              <a:t>mente 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appetiti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corpo. </a:t>
            </a:r>
            <a:r>
              <a:rPr sz="1200" spc="-5" dirty="0">
                <a:latin typeface="Times New Roman"/>
                <a:cs typeface="Times New Roman"/>
              </a:rPr>
              <a:t>Non  giudicate l’anima </a:t>
            </a:r>
            <a:r>
              <a:rPr sz="1200" dirty="0">
                <a:latin typeface="Times New Roman"/>
                <a:cs typeface="Times New Roman"/>
              </a:rPr>
              <a:t>né valutate il </a:t>
            </a:r>
            <a:r>
              <a:rPr sz="1200" spc="-5" dirty="0">
                <a:latin typeface="Times New Roman"/>
                <a:cs typeface="Times New Roman"/>
              </a:rPr>
              <a:t>suo destino sulla base </a:t>
            </a:r>
            <a:r>
              <a:rPr sz="1200" dirty="0">
                <a:latin typeface="Times New Roman"/>
                <a:cs typeface="Times New Roman"/>
              </a:rPr>
              <a:t>di un solo episodio umano </a:t>
            </a:r>
            <a:r>
              <a:rPr sz="1200" spc="-5" dirty="0">
                <a:latin typeface="Times New Roman"/>
                <a:cs typeface="Times New Roman"/>
              </a:rPr>
              <a:t>sfortunato.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destino spirituale </a:t>
            </a:r>
            <a:r>
              <a:rPr sz="1200" dirty="0">
                <a:latin typeface="Times New Roman"/>
                <a:cs typeface="Times New Roman"/>
              </a:rPr>
              <a:t>è  condizionato soltanto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aspirazioni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propositi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(1739.5) 156:5.10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l’esperienza esclusivamente spirituale dell’anima immortale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evoluzione dell’uomo che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Dio, 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potere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l’energia spirituale </a:t>
            </a:r>
            <a:r>
              <a:rPr sz="1200" dirty="0">
                <a:latin typeface="Times New Roman"/>
                <a:cs typeface="Times New Roman"/>
              </a:rPr>
              <a:t>sono delle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potenti che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utilizzate </a:t>
            </a:r>
            <a:r>
              <a:rPr sz="1200" spc="-5" dirty="0">
                <a:latin typeface="Times New Roman"/>
                <a:cs typeface="Times New Roman"/>
              </a:rPr>
              <a:t>per trattare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sociali difficili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risolvere problemi economici </a:t>
            </a:r>
            <a:r>
              <a:rPr sz="1200" dirty="0">
                <a:latin typeface="Times New Roman"/>
                <a:cs typeface="Times New Roman"/>
              </a:rPr>
              <a:t>complessi. Queste doti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e spirituali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tutti i livelli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umana più </a:t>
            </a:r>
            <a:r>
              <a:rPr sz="1200" spc="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e più  pieni di</a:t>
            </a:r>
            <a:r>
              <a:rPr sz="1200" spc="-5" dirty="0">
                <a:latin typeface="Times New Roman"/>
                <a:cs typeface="Times New Roman"/>
              </a:rPr>
              <a:t> significato.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(1739.6) 156:5.11 </a:t>
            </a:r>
            <a:r>
              <a:rPr sz="1200" spc="-5" dirty="0">
                <a:latin typeface="Times New Roman"/>
                <a:cs typeface="Times New Roman"/>
              </a:rPr>
              <a:t>Voi siete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meschina </a:t>
            </a:r>
            <a:r>
              <a:rPr sz="1200" dirty="0">
                <a:latin typeface="Times New Roman"/>
                <a:cs typeface="Times New Roman"/>
              </a:rPr>
              <a:t>e mediocre </a:t>
            </a:r>
            <a:r>
              <a:rPr sz="1200" spc="-5" dirty="0">
                <a:latin typeface="Times New Roman"/>
                <a:cs typeface="Times New Roman"/>
              </a:rPr>
              <a:t>se imparate ad </a:t>
            </a:r>
            <a:r>
              <a:rPr sz="1200" dirty="0">
                <a:latin typeface="Times New Roman"/>
                <a:cs typeface="Times New Roman"/>
              </a:rPr>
              <a:t>amare </a:t>
            </a:r>
            <a:r>
              <a:rPr sz="1200" spc="-5" dirty="0">
                <a:latin typeface="Times New Roman"/>
                <a:cs typeface="Times New Roman"/>
              </a:rPr>
              <a:t>soltanto coloro che amano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L’amore  </a:t>
            </a:r>
            <a:r>
              <a:rPr sz="1200" dirty="0">
                <a:latin typeface="Times New Roman"/>
                <a:cs typeface="Times New Roman"/>
              </a:rPr>
              <a:t>umano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reciproco, </a:t>
            </a:r>
            <a:r>
              <a:rPr sz="1200" dirty="0">
                <a:latin typeface="Times New Roman"/>
                <a:cs typeface="Times New Roman"/>
              </a:rPr>
              <a:t>ma l’amore divino è </a:t>
            </a:r>
            <a:r>
              <a:rPr sz="1200" spc="-5" dirty="0">
                <a:latin typeface="Times New Roman"/>
                <a:cs typeface="Times New Roman"/>
              </a:rPr>
              <a:t>espansivo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sue ricerche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appagamento. Meno </a:t>
            </a:r>
            <a:r>
              <a:rPr sz="1200" dirty="0">
                <a:latin typeface="Times New Roman"/>
                <a:cs typeface="Times New Roman"/>
              </a:rPr>
              <a:t>amore c’è </a:t>
            </a:r>
            <a:r>
              <a:rPr sz="1200" spc="-5" dirty="0">
                <a:latin typeface="Times New Roman"/>
                <a:cs typeface="Times New Roman"/>
              </a:rPr>
              <a:t>nella  natura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bisogno d’amore,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soddisfare questo bisogno. L’amore </a:t>
            </a:r>
            <a:r>
              <a:rPr sz="1200" dirty="0">
                <a:latin typeface="Times New Roman"/>
                <a:cs typeface="Times New Roman"/>
              </a:rPr>
              <a:t>non è mai  </a:t>
            </a:r>
            <a:r>
              <a:rPr sz="1200" spc="-5" dirty="0">
                <a:latin typeface="Times New Roman"/>
                <a:cs typeface="Times New Roman"/>
              </a:rPr>
              <a:t>egoista,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donato a </a:t>
            </a:r>
            <a:r>
              <a:rPr sz="1200" spc="-5" dirty="0">
                <a:latin typeface="Times New Roman"/>
                <a:cs typeface="Times New Roman"/>
              </a:rPr>
              <a:t>se stessi. L’amore </a:t>
            </a:r>
            <a:r>
              <a:rPr sz="1200" dirty="0">
                <a:latin typeface="Times New Roman"/>
                <a:cs typeface="Times New Roman"/>
              </a:rPr>
              <a:t>divino non può </a:t>
            </a:r>
            <a:r>
              <a:rPr sz="1200" spc="-5" dirty="0">
                <a:latin typeface="Times New Roman"/>
                <a:cs typeface="Times New Roman"/>
              </a:rPr>
              <a:t>rimanere contenuto </a:t>
            </a:r>
            <a:r>
              <a:rPr sz="1200" dirty="0">
                <a:latin typeface="Times New Roman"/>
                <a:cs typeface="Times New Roman"/>
              </a:rPr>
              <a:t>in se </a:t>
            </a:r>
            <a:r>
              <a:rPr sz="1200" spc="-5" dirty="0">
                <a:latin typeface="Times New Roman"/>
                <a:cs typeface="Times New Roman"/>
              </a:rPr>
              <a:t>stesso; deve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generosamente  donato.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3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(1739.7) 156:5.12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dovrebbero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una fede </a:t>
            </a:r>
            <a:r>
              <a:rPr sz="1200" spc="-5" dirty="0">
                <a:latin typeface="Times New Roman"/>
                <a:cs typeface="Times New Roman"/>
              </a:rPr>
              <a:t>implicita,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credenza assoluta, nel </a:t>
            </a:r>
            <a:r>
              <a:rPr sz="1200" dirty="0">
                <a:latin typeface="Times New Roman"/>
                <a:cs typeface="Times New Roman"/>
              </a:rPr>
              <a:t>trionfo </a:t>
            </a:r>
            <a:r>
              <a:rPr sz="1200" spc="-5" dirty="0">
                <a:latin typeface="Times New Roman"/>
                <a:cs typeface="Times New Roman"/>
              </a:rPr>
              <a:t>certo della rettitudine.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costruttori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convinti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del vangelo </a:t>
            </a:r>
            <a:r>
              <a:rPr sz="1200" dirty="0">
                <a:latin typeface="Times New Roman"/>
                <a:cs typeface="Times New Roman"/>
              </a:rPr>
              <a:t>della salvezza eterna. I credenti </a:t>
            </a:r>
            <a:r>
              <a:rPr sz="1200" spc="-5" dirty="0">
                <a:latin typeface="Times New Roman"/>
                <a:cs typeface="Times New Roman"/>
              </a:rPr>
              <a:t>devono imparare </a:t>
            </a:r>
            <a:r>
              <a:rPr sz="1200" dirty="0">
                <a:latin typeface="Times New Roman"/>
                <a:cs typeface="Times New Roman"/>
              </a:rPr>
              <a:t>sempre più  </a:t>
            </a:r>
            <a:r>
              <a:rPr sz="1200" spc="-5" dirty="0">
                <a:latin typeface="Times New Roman"/>
                <a:cs typeface="Times New Roman"/>
              </a:rPr>
              <a:t>come tenersi lontani </a:t>
            </a:r>
            <a:r>
              <a:rPr sz="1200" dirty="0">
                <a:latin typeface="Times New Roman"/>
                <a:cs typeface="Times New Roman"/>
              </a:rPr>
              <a:t>dal ritmo </a:t>
            </a:r>
            <a:r>
              <a:rPr sz="1200" spc="-5" dirty="0">
                <a:latin typeface="Times New Roman"/>
                <a:cs typeface="Times New Roman"/>
              </a:rPr>
              <a:t>frenetico della </a:t>
            </a:r>
            <a:r>
              <a:rPr sz="1200" dirty="0">
                <a:latin typeface="Times New Roman"/>
                <a:cs typeface="Times New Roman"/>
              </a:rPr>
              <a:t>vita — a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tormenti dell’esistenza materiale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ristorando l’anima, </a:t>
            </a:r>
            <a:r>
              <a:rPr sz="1200" dirty="0">
                <a:latin typeface="Times New Roman"/>
                <a:cs typeface="Times New Roman"/>
              </a:rPr>
              <a:t>ispirando la  mente e </a:t>
            </a:r>
            <a:r>
              <a:rPr sz="1200" spc="-5" dirty="0">
                <a:latin typeface="Times New Roman"/>
                <a:cs typeface="Times New Roman"/>
              </a:rPr>
              <a:t>rinnovando </a:t>
            </a:r>
            <a:r>
              <a:rPr sz="1200" dirty="0">
                <a:latin typeface="Times New Roman"/>
                <a:cs typeface="Times New Roman"/>
              </a:rPr>
              <a:t>lo spirito mediante la </a:t>
            </a:r>
            <a:r>
              <a:rPr sz="1200" spc="-5" dirty="0">
                <a:latin typeface="Times New Roman"/>
                <a:cs typeface="Times New Roman"/>
              </a:rPr>
              <a:t>comunione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(1739.8) 156:5.13 </a:t>
            </a:r>
            <a:r>
              <a:rPr sz="1200" spc="-5" dirty="0">
                <a:latin typeface="Times New Roman"/>
                <a:cs typeface="Times New Roman"/>
              </a:rPr>
              <a:t>Gli individui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conoscono Dio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scoraggiati </a:t>
            </a:r>
            <a:r>
              <a:rPr sz="1200" dirty="0">
                <a:latin typeface="Times New Roman"/>
                <a:cs typeface="Times New Roman"/>
              </a:rPr>
              <a:t>dalle disgrazie né </a:t>
            </a:r>
            <a:r>
              <a:rPr sz="1200" spc="-5" dirty="0">
                <a:latin typeface="Times New Roman"/>
                <a:cs typeface="Times New Roman"/>
              </a:rPr>
              <a:t>abbattuti dalle delusioni.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sono  immuni </a:t>
            </a:r>
            <a:r>
              <a:rPr sz="1200" spc="-5" dirty="0">
                <a:latin typeface="Times New Roman"/>
                <a:cs typeface="Times New Roman"/>
              </a:rPr>
              <a:t>dallo scoraggiamento conseguente agli sconvolgimenti puramente materiali; coloro che </a:t>
            </a:r>
            <a:r>
              <a:rPr sz="1200" dirty="0">
                <a:latin typeface="Times New Roman"/>
                <a:cs typeface="Times New Roman"/>
              </a:rPr>
              <a:t>vivono una vita spirituale non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69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32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turbati dagli episodi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candidati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 praticano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vivificante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costruttiva per far </a:t>
            </a:r>
            <a:r>
              <a:rPr sz="1200" spc="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 tutte le vicissitudini ed i </a:t>
            </a:r>
            <a:r>
              <a:rPr sz="1200" spc="-5" dirty="0">
                <a:latin typeface="Times New Roman"/>
                <a:cs typeface="Times New Roman"/>
              </a:rPr>
              <a:t>fastidi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mortale. Ogni giorno che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vive, </a:t>
            </a:r>
            <a:r>
              <a:rPr sz="1200" spc="-5" dirty="0">
                <a:latin typeface="Times New Roman"/>
                <a:cs typeface="Times New Roman"/>
              </a:rPr>
              <a:t>trova </a:t>
            </a:r>
            <a:r>
              <a:rPr sz="1200" i="1" dirty="0">
                <a:latin typeface="Times New Roman"/>
                <a:cs typeface="Times New Roman"/>
              </a:rPr>
              <a:t>più facile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cosa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(1740.1) 156:5.14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spirituale </a:t>
            </a:r>
            <a:r>
              <a:rPr sz="1200" spc="-5" dirty="0">
                <a:latin typeface="Times New Roman"/>
                <a:cs typeface="Times New Roman"/>
              </a:rPr>
              <a:t>accresce </a:t>
            </a:r>
            <a:r>
              <a:rPr sz="1200" dirty="0">
                <a:latin typeface="Times New Roman"/>
                <a:cs typeface="Times New Roman"/>
              </a:rPr>
              <a:t>notevolmente il </a:t>
            </a:r>
            <a:r>
              <a:rPr sz="1200" spc="-5" dirty="0">
                <a:latin typeface="Times New Roman"/>
                <a:cs typeface="Times New Roman"/>
              </a:rPr>
              <a:t>vero rispetto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ammirazione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coordinato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l’amore ed </a:t>
            </a:r>
            <a:r>
              <a:rPr sz="1200" dirty="0">
                <a:latin typeface="Times New Roman"/>
                <a:cs typeface="Times New Roman"/>
              </a:rPr>
              <a:t>il servizio dei </a:t>
            </a:r>
            <a:r>
              <a:rPr sz="1200" spc="-5" dirty="0">
                <a:latin typeface="Times New Roman"/>
                <a:cs typeface="Times New Roman"/>
              </a:rPr>
              <a:t>propri simili. Non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rispettare se </a:t>
            </a:r>
            <a:r>
              <a:rPr sz="1200" dirty="0">
                <a:latin typeface="Times New Roman"/>
                <a:cs typeface="Times New Roman"/>
              </a:rPr>
              <a:t>stessi di più che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il proprio  </a:t>
            </a:r>
            <a:r>
              <a:rPr sz="1200" spc="-5" dirty="0">
                <a:latin typeface="Times New Roman"/>
                <a:cs typeface="Times New Roman"/>
              </a:rPr>
              <a:t>prossimo; </a:t>
            </a:r>
            <a:r>
              <a:rPr sz="1200" dirty="0">
                <a:latin typeface="Times New Roman"/>
                <a:cs typeface="Times New Roman"/>
              </a:rPr>
              <a:t>l’uno è la </a:t>
            </a:r>
            <a:r>
              <a:rPr sz="1200" spc="-5" dirty="0">
                <a:latin typeface="Times New Roman"/>
                <a:cs typeface="Times New Roman"/>
              </a:rPr>
              <a:t>misura della </a:t>
            </a:r>
            <a:r>
              <a:rPr sz="1200" dirty="0">
                <a:latin typeface="Times New Roman"/>
                <a:cs typeface="Times New Roman"/>
              </a:rPr>
              <a:t>capacità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06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(1740.2) 156:5.15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ogni vero credente </a:t>
            </a:r>
            <a:r>
              <a:rPr sz="1200" dirty="0">
                <a:latin typeface="Times New Roman"/>
                <a:cs typeface="Times New Roman"/>
              </a:rPr>
              <a:t>diviene più </a:t>
            </a:r>
            <a:r>
              <a:rPr sz="1200" spc="-5" dirty="0">
                <a:latin typeface="Times New Roman"/>
                <a:cs typeface="Times New Roman"/>
              </a:rPr>
              <a:t>abile nell’attrarre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simili nell’amore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eterna.  </a:t>
            </a:r>
            <a:r>
              <a:rPr sz="1200" dirty="0">
                <a:latin typeface="Times New Roman"/>
                <a:cs typeface="Times New Roman"/>
              </a:rPr>
              <a:t>Siete più </a:t>
            </a:r>
            <a:r>
              <a:rPr sz="1200" spc="-5" dirty="0">
                <a:latin typeface="Times New Roman"/>
                <a:cs typeface="Times New Roman"/>
              </a:rPr>
              <a:t>intraprendenti </a:t>
            </a:r>
            <a:r>
              <a:rPr sz="1200" dirty="0">
                <a:latin typeface="Times New Roman"/>
                <a:cs typeface="Times New Roman"/>
              </a:rPr>
              <a:t>nel rivelare la bontà all’umanità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eravate ieri? Raccomandate meglio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  quest’anno rispetto all’anno scorso? State divenendo sempre </a:t>
            </a:r>
            <a:r>
              <a:rPr sz="1200" dirty="0">
                <a:latin typeface="Times New Roman"/>
                <a:cs typeface="Times New Roman"/>
              </a:rPr>
              <a:t>più esperti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tecnica per </a:t>
            </a:r>
            <a:r>
              <a:rPr sz="1200" dirty="0">
                <a:latin typeface="Times New Roman"/>
                <a:cs typeface="Times New Roman"/>
              </a:rPr>
              <a:t>condurre le </a:t>
            </a:r>
            <a:r>
              <a:rPr sz="1200" spc="-5" dirty="0">
                <a:latin typeface="Times New Roman"/>
                <a:cs typeface="Times New Roman"/>
              </a:rPr>
              <a:t>anime affamate </a:t>
            </a:r>
            <a:r>
              <a:rPr sz="1200" spc="15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regno spirituale?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(1740.3) 156:5.16 </a:t>
            </a:r>
            <a:r>
              <a:rPr sz="1200" dirty="0">
                <a:latin typeface="Times New Roman"/>
                <a:cs typeface="Times New Roman"/>
              </a:rPr>
              <a:t>I vostri ideali sono </a:t>
            </a:r>
            <a:r>
              <a:rPr sz="1200" spc="-5" dirty="0">
                <a:latin typeface="Times New Roman"/>
                <a:cs typeface="Times New Roman"/>
              </a:rPr>
              <a:t>sufficientemente elevati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la vostra salvezza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e le vostre idee 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pratiche da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di voi un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in 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simili mortali?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spirito la vostra cittadinanza è  </a:t>
            </a:r>
            <a:r>
              <a:rPr sz="1200" spc="-5" dirty="0">
                <a:latin typeface="Times New Roman"/>
                <a:cs typeface="Times New Roman"/>
              </a:rPr>
              <a:t>nei cieli;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voi siete </a:t>
            </a:r>
            <a:r>
              <a:rPr sz="1200" spc="-5" dirty="0">
                <a:latin typeface="Times New Roman"/>
                <a:cs typeface="Times New Roman"/>
              </a:rPr>
              <a:t>ancora cittadini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terreni. Rendete ai Cesari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che sono 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93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(1740.4) 156:5.17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capacità spirituale dell’anima </a:t>
            </a:r>
            <a:r>
              <a:rPr sz="1200" dirty="0">
                <a:latin typeface="Times New Roman"/>
                <a:cs typeface="Times New Roman"/>
              </a:rPr>
              <a:t>in evoluzione è la vostra fede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verità e il vostro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uomini, ma la </a:t>
            </a:r>
            <a:r>
              <a:rPr sz="1200" spc="-5" dirty="0">
                <a:latin typeface="Times New Roman"/>
                <a:cs typeface="Times New Roman"/>
              </a:rPr>
              <a:t>misura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umana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abilità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resistere al </a:t>
            </a:r>
            <a:r>
              <a:rPr sz="1200" dirty="0">
                <a:latin typeface="Times New Roman"/>
                <a:cs typeface="Times New Roman"/>
              </a:rPr>
              <a:t>mantenimento di </a:t>
            </a:r>
            <a:r>
              <a:rPr sz="1200" spc="-5" dirty="0">
                <a:latin typeface="Times New Roman"/>
                <a:cs typeface="Times New Roman"/>
              </a:rPr>
              <a:t>rancori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5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opporvi </a:t>
            </a:r>
            <a:r>
              <a:rPr sz="1200" spc="-5" dirty="0">
                <a:latin typeface="Times New Roman"/>
                <a:cs typeface="Times New Roman"/>
              </a:rPr>
              <a:t>allo scoraggiamento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profondo dispiacere.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sconfitta è il </a:t>
            </a:r>
            <a:r>
              <a:rPr sz="1200" spc="-5" dirty="0">
                <a:latin typeface="Times New Roman"/>
                <a:cs typeface="Times New Roman"/>
              </a:rPr>
              <a:t>vero specchio </a:t>
            </a:r>
            <a:r>
              <a:rPr sz="1200" dirty="0">
                <a:latin typeface="Times New Roman"/>
                <a:cs typeface="Times New Roman"/>
              </a:rPr>
              <a:t>nel quale </a:t>
            </a:r>
            <a:r>
              <a:rPr sz="1200" spc="-5" dirty="0">
                <a:latin typeface="Times New Roman"/>
                <a:cs typeface="Times New Roman"/>
              </a:rPr>
              <a:t>potete  esaminare </a:t>
            </a:r>
            <a:r>
              <a:rPr sz="1200" dirty="0">
                <a:latin typeface="Times New Roman"/>
                <a:cs typeface="Times New Roman"/>
              </a:rPr>
              <a:t>sinceramente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75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25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(1740.5) 156:5.18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divenite più </a:t>
            </a:r>
            <a:r>
              <a:rPr sz="1200" spc="-5" dirty="0">
                <a:latin typeface="Times New Roman"/>
                <a:cs typeface="Times New Roman"/>
              </a:rPr>
              <a:t>vecchi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esperti negli affari del regno,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acquisirete </a:t>
            </a:r>
            <a:r>
              <a:rPr sz="1200" dirty="0">
                <a:latin typeface="Times New Roman"/>
                <a:cs typeface="Times New Roman"/>
              </a:rPr>
              <a:t>più tatto </a:t>
            </a:r>
            <a:r>
              <a:rPr sz="1200" spc="-5" dirty="0">
                <a:latin typeface="Times New Roman"/>
                <a:cs typeface="Times New Roman"/>
              </a:rPr>
              <a:t>nei rapporti </a:t>
            </a:r>
            <a:r>
              <a:rPr sz="1200" dirty="0">
                <a:latin typeface="Times New Roman"/>
                <a:cs typeface="Times New Roman"/>
              </a:rPr>
              <a:t>con importuni 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tolleranza nel vivere con testardi </a:t>
            </a:r>
            <a:r>
              <a:rPr sz="1200" dirty="0">
                <a:latin typeface="Times New Roman"/>
                <a:cs typeface="Times New Roman"/>
              </a:rPr>
              <a:t>associati?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tatto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fulcro della </a:t>
            </a:r>
            <a:r>
              <a:rPr sz="1200" dirty="0">
                <a:latin typeface="Times New Roman"/>
                <a:cs typeface="Times New Roman"/>
              </a:rPr>
              <a:t>leva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la tolleranza è il marchio di </a:t>
            </a:r>
            <a:r>
              <a:rPr sz="1200" spc="-5" dirty="0">
                <a:latin typeface="Times New Roman"/>
                <a:cs typeface="Times New Roman"/>
              </a:rPr>
              <a:t>un’anima  grande. Se </a:t>
            </a:r>
            <a:r>
              <a:rPr sz="1200" dirty="0">
                <a:latin typeface="Times New Roman"/>
                <a:cs typeface="Times New Roman"/>
              </a:rPr>
              <a:t>possedete questi doni </a:t>
            </a:r>
            <a:r>
              <a:rPr sz="1200" spc="-5" dirty="0">
                <a:latin typeface="Times New Roman"/>
                <a:cs typeface="Times New Roman"/>
              </a:rPr>
              <a:t>rari ed affascinanti,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dei giorni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diverrete </a:t>
            </a:r>
            <a:r>
              <a:rPr sz="1200" dirty="0">
                <a:latin typeface="Times New Roman"/>
                <a:cs typeface="Times New Roman"/>
              </a:rPr>
              <a:t>più accorti </a:t>
            </a:r>
            <a:r>
              <a:rPr sz="1200" spc="-5" dirty="0">
                <a:latin typeface="Times New Roman"/>
                <a:cs typeface="Times New Roman"/>
              </a:rPr>
              <a:t>ed abili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5" dirty="0">
                <a:latin typeface="Times New Roman"/>
                <a:cs typeface="Times New Roman"/>
              </a:rPr>
              <a:t>vostri </a:t>
            </a:r>
            <a:r>
              <a:rPr sz="1200" dirty="0">
                <a:latin typeface="Times New Roman"/>
                <a:cs typeface="Times New Roman"/>
              </a:rPr>
              <a:t>sforzi  </a:t>
            </a:r>
            <a:r>
              <a:rPr sz="1200" spc="-5" dirty="0">
                <a:latin typeface="Times New Roman"/>
                <a:cs typeface="Times New Roman"/>
              </a:rPr>
              <a:t>meritevoli per evitare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malinteso sociale inutile. Tali anime sagge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molte delle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che sono  </a:t>
            </a:r>
            <a:r>
              <a:rPr sz="1200" spc="-5" dirty="0">
                <a:latin typeface="Times New Roman"/>
                <a:cs typeface="Times New Roman"/>
              </a:rPr>
              <a:t>certamente proprie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soffrono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adattamento emozionale, di </a:t>
            </a:r>
            <a:r>
              <a:rPr sz="1200" spc="-5" dirty="0">
                <a:latin typeface="Times New Roman"/>
                <a:cs typeface="Times New Roman"/>
              </a:rPr>
              <a:t>coloro che rifiutano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accettano d’invecchiare 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garbo.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(1740.6) 156:5.19 </a:t>
            </a:r>
            <a:r>
              <a:rPr sz="1200" dirty="0">
                <a:latin typeface="Times New Roman"/>
                <a:cs typeface="Times New Roman"/>
              </a:rPr>
              <a:t>Evitate la </a:t>
            </a:r>
            <a:r>
              <a:rPr sz="1200" spc="-5" dirty="0">
                <a:latin typeface="Times New Roman"/>
                <a:cs typeface="Times New Roman"/>
              </a:rPr>
              <a:t>disonestà </a:t>
            </a:r>
            <a:r>
              <a:rPr sz="1200" dirty="0">
                <a:latin typeface="Times New Roman"/>
                <a:cs typeface="Times New Roman"/>
              </a:rPr>
              <a:t>e l’ingiustizia in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la verità e per proclamare il </a:t>
            </a:r>
            <a:r>
              <a:rPr sz="1200" spc="-5" dirty="0">
                <a:latin typeface="Times New Roman"/>
                <a:cs typeface="Times New Roman"/>
              </a:rPr>
              <a:t>vangelo. Non </a:t>
            </a:r>
            <a:r>
              <a:rPr sz="1200" dirty="0">
                <a:latin typeface="Times New Roman"/>
                <a:cs typeface="Times New Roman"/>
              </a:rPr>
              <a:t>cercate  una </a:t>
            </a:r>
            <a:r>
              <a:rPr sz="1200" spc="-5" dirty="0">
                <a:latin typeface="Times New Roman"/>
                <a:cs typeface="Times New Roman"/>
              </a:rPr>
              <a:t>riconoscenza ingiustificata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sollecitate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simpatia </a:t>
            </a:r>
            <a:r>
              <a:rPr sz="1200" dirty="0">
                <a:latin typeface="Times New Roman"/>
                <a:cs typeface="Times New Roman"/>
              </a:rPr>
              <a:t>immeritata. Amate, </a:t>
            </a:r>
            <a:r>
              <a:rPr sz="1200" spc="-5" dirty="0">
                <a:latin typeface="Times New Roman"/>
                <a:cs typeface="Times New Roman"/>
              </a:rPr>
              <a:t>ricevete generosamente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fonti sia </a:t>
            </a:r>
            <a:r>
              <a:rPr sz="1200" dirty="0">
                <a:latin typeface="Times New Roman"/>
                <a:cs typeface="Times New Roman"/>
              </a:rPr>
              <a:t>divine che  umane </a:t>
            </a:r>
            <a:r>
              <a:rPr sz="1200" spc="-5" dirty="0">
                <a:latin typeface="Times New Roman"/>
                <a:cs typeface="Times New Roman"/>
              </a:rPr>
              <a:t>indipendentemente dai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meriti,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amate generosamente </a:t>
            </a:r>
            <a:r>
              <a:rPr sz="1200" dirty="0">
                <a:latin typeface="Times New Roman"/>
                <a:cs typeface="Times New Roman"/>
              </a:rPr>
              <a:t>in contraccambio.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l’onore  e </a:t>
            </a:r>
            <a:r>
              <a:rPr sz="1200" spc="-5" dirty="0">
                <a:latin typeface="Times New Roman"/>
                <a:cs typeface="Times New Roman"/>
              </a:rPr>
              <a:t>l’adulazione, cercate </a:t>
            </a:r>
            <a:r>
              <a:rPr sz="1200" dirty="0">
                <a:latin typeface="Times New Roman"/>
                <a:cs typeface="Times New Roman"/>
              </a:rPr>
              <a:t>soltanto ciò </a:t>
            </a:r>
            <a:r>
              <a:rPr sz="1200" spc="-5" dirty="0">
                <a:latin typeface="Times New Roman"/>
                <a:cs typeface="Times New Roman"/>
              </a:rPr>
              <a:t>che onestamente </a:t>
            </a:r>
            <a:r>
              <a:rPr sz="1200" dirty="0">
                <a:latin typeface="Times New Roman"/>
                <a:cs typeface="Times New Roman"/>
              </a:rPr>
              <a:t>vi è dovuto.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1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(1740.7) 156:5.20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che ha coscienza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certo della </a:t>
            </a:r>
            <a:r>
              <a:rPr sz="1200" dirty="0">
                <a:latin typeface="Times New Roman"/>
                <a:cs typeface="Times New Roman"/>
              </a:rPr>
              <a:t>salvezza;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teme la vita; è onesto e </a:t>
            </a:r>
            <a:r>
              <a:rPr sz="1200" spc="-5" dirty="0">
                <a:latin typeface="Times New Roman"/>
                <a:cs typeface="Times New Roman"/>
              </a:rPr>
              <a:t>coerente. Egli sa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sopportare coraggiosamente </a:t>
            </a:r>
            <a:r>
              <a:rPr sz="1200" dirty="0">
                <a:latin typeface="Times New Roman"/>
                <a:cs typeface="Times New Roman"/>
              </a:rPr>
              <a:t>le inevitabili </a:t>
            </a:r>
            <a:r>
              <a:rPr sz="1200" spc="-5" dirty="0">
                <a:latin typeface="Times New Roman"/>
                <a:cs typeface="Times New Roman"/>
              </a:rPr>
              <a:t>sofferenze;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lamenta quando deve affrontare </a:t>
            </a:r>
            <a:r>
              <a:rPr sz="1200" dirty="0">
                <a:latin typeface="Times New Roman"/>
                <a:cs typeface="Times New Roman"/>
              </a:rPr>
              <a:t>avversità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ineluttabili.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01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(1740.8) 156:5.21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stanca </a:t>
            </a:r>
            <a:r>
              <a:rPr sz="1200" dirty="0">
                <a:latin typeface="Times New Roman"/>
                <a:cs typeface="Times New Roman"/>
              </a:rPr>
              <a:t>di fare del bene </a:t>
            </a:r>
            <a:r>
              <a:rPr sz="1200" spc="-5" dirty="0">
                <a:latin typeface="Times New Roman"/>
                <a:cs typeface="Times New Roman"/>
              </a:rPr>
              <a:t>solo 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contrastato.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stimola </a:t>
            </a:r>
            <a:r>
              <a:rPr sz="1200" spc="-5" dirty="0">
                <a:latin typeface="Times New Roman"/>
                <a:cs typeface="Times New Roman"/>
              </a:rPr>
              <a:t>l’ardore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ostacoli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fanno che </a:t>
            </a:r>
            <a:r>
              <a:rPr sz="1200" dirty="0">
                <a:latin typeface="Times New Roman"/>
                <a:cs typeface="Times New Roman"/>
              </a:rPr>
              <a:t>sfidare </a:t>
            </a:r>
            <a:r>
              <a:rPr sz="1200" spc="-5" dirty="0">
                <a:latin typeface="Times New Roman"/>
                <a:cs typeface="Times New Roman"/>
              </a:rPr>
              <a:t>l’impegno dell’intrepido </a:t>
            </a:r>
            <a:r>
              <a:rPr sz="1200" dirty="0">
                <a:latin typeface="Times New Roman"/>
                <a:cs typeface="Times New Roman"/>
              </a:rPr>
              <a:t>costruttore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(1740.9) 156:5.22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insegnò </a:t>
            </a:r>
            <a:r>
              <a:rPr sz="1200" dirty="0">
                <a:latin typeface="Times New Roman"/>
                <a:cs typeface="Times New Roman"/>
              </a:rPr>
              <a:t>loro molte </a:t>
            </a:r>
            <a:r>
              <a:rPr sz="1200" spc="-5" dirty="0">
                <a:latin typeface="Times New Roman"/>
                <a:cs typeface="Times New Roman"/>
              </a:rPr>
              <a:t>altre cose prima che si preparassero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(1740.10) 156:5.23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Tiro per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Gesù </a:t>
            </a:r>
            <a:r>
              <a:rPr sz="1200" dirty="0">
                <a:latin typeface="Times New Roman"/>
                <a:cs typeface="Times New Roman"/>
              </a:rPr>
              <a:t>riunì 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e ordinò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evangelisti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per una strada diversa 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che avrebbero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lui e i dodici apostoli. E dopo </a:t>
            </a:r>
            <a:r>
              <a:rPr sz="1200" spc="-5" dirty="0">
                <a:latin typeface="Times New Roman"/>
                <a:cs typeface="Times New Roman"/>
              </a:rPr>
              <a:t>che gli evangelisti  ebbero lasciato Gesù,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mai più così </a:t>
            </a:r>
            <a:r>
              <a:rPr sz="1200" spc="-5" dirty="0">
                <a:latin typeface="Times New Roman"/>
                <a:cs typeface="Times New Roman"/>
              </a:rPr>
              <a:t>intimamente associati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099425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ritorno dalla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Fenicia</a:t>
            </a:r>
            <a:endParaRPr sz="1600">
              <a:latin typeface="Times New Roman"/>
              <a:cs typeface="Times New Roman"/>
            </a:endParaRPr>
          </a:p>
          <a:p>
            <a:pPr marL="76200" marR="3060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(1741.1) 156:6.1 </a:t>
            </a:r>
            <a:r>
              <a:rPr sz="1200" spc="-5" dirty="0">
                <a:latin typeface="Times New Roman"/>
                <a:cs typeface="Times New Roman"/>
              </a:rPr>
              <a:t>Verso mezzogiorno </a:t>
            </a:r>
            <a:r>
              <a:rPr sz="1200" dirty="0">
                <a:latin typeface="Times New Roman"/>
                <a:cs typeface="Times New Roman"/>
              </a:rPr>
              <a:t>di domenica 24 </a:t>
            </a:r>
            <a:r>
              <a:rPr sz="1200" spc="-5" dirty="0">
                <a:latin typeface="Times New Roman"/>
                <a:cs typeface="Times New Roman"/>
              </a:rPr>
              <a:t>luglio,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lasciarono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Giuseppe 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 Tiro, scendendo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</a:t>
            </a:r>
            <a:r>
              <a:rPr sz="1200" dirty="0">
                <a:latin typeface="Times New Roman"/>
                <a:cs typeface="Times New Roman"/>
              </a:rPr>
              <a:t>fino a Tolemaide. </a:t>
            </a:r>
            <a:r>
              <a:rPr sz="1200" spc="-5" dirty="0">
                <a:latin typeface="Times New Roman"/>
                <a:cs typeface="Times New Roman"/>
              </a:rPr>
              <a:t>Qui si fermarono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rivolgendo parole </a:t>
            </a:r>
            <a:r>
              <a:rPr sz="1200" dirty="0">
                <a:latin typeface="Times New Roman"/>
                <a:cs typeface="Times New Roman"/>
              </a:rPr>
              <a:t>di conforto </a:t>
            </a:r>
            <a:r>
              <a:rPr sz="1200" spc="-5" dirty="0">
                <a:latin typeface="Times New Roman"/>
                <a:cs typeface="Times New Roman"/>
              </a:rPr>
              <a:t>al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che vi  </a:t>
            </a:r>
            <a:r>
              <a:rPr sz="1200" spc="-5" dirty="0">
                <a:latin typeface="Times New Roman"/>
                <a:cs typeface="Times New Roman"/>
              </a:rPr>
              <a:t>risiedeva. </a:t>
            </a:r>
            <a:r>
              <a:rPr sz="1200" dirty="0">
                <a:latin typeface="Times New Roman"/>
                <a:cs typeface="Times New Roman"/>
              </a:rPr>
              <a:t>Pietro predicò loro 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del 25</a:t>
            </a:r>
            <a:r>
              <a:rPr sz="1200" spc="-5" dirty="0">
                <a:latin typeface="Times New Roman"/>
                <a:cs typeface="Times New Roman"/>
              </a:rPr>
              <a:t> luglio.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9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(1741.2) 156:6.2 </a:t>
            </a:r>
            <a:r>
              <a:rPr sz="1200" spc="-5" dirty="0">
                <a:latin typeface="Times New Roman"/>
                <a:cs typeface="Times New Roman"/>
              </a:rPr>
              <a:t>Martedì essi lasciarono Tolemaide,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</a:t>
            </a:r>
            <a:r>
              <a:rPr sz="1200" dirty="0">
                <a:latin typeface="Times New Roman"/>
                <a:cs typeface="Times New Roman"/>
              </a:rPr>
              <a:t>vicino a Jotapata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Tiberiade.  Mercoledì si fermarono </a:t>
            </a:r>
            <a:r>
              <a:rPr sz="1200" dirty="0">
                <a:latin typeface="Times New Roman"/>
                <a:cs typeface="Times New Roman"/>
              </a:rPr>
              <a:t>a Jotapata </a:t>
            </a:r>
            <a:r>
              <a:rPr sz="1200" spc="-5" dirty="0">
                <a:latin typeface="Times New Roman"/>
                <a:cs typeface="Times New Roman"/>
              </a:rPr>
              <a:t>ed istruirono ancora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sulle cose </a:t>
            </a:r>
            <a:r>
              <a:rPr sz="1200" spc="-5" dirty="0">
                <a:latin typeface="Times New Roman"/>
                <a:cs typeface="Times New Roman"/>
              </a:rPr>
              <a:t>del regno. Giovedì essi lasciarono </a:t>
            </a:r>
            <a:r>
              <a:rPr sz="1200" dirty="0">
                <a:latin typeface="Times New Roman"/>
                <a:cs typeface="Times New Roman"/>
              </a:rPr>
              <a:t>Jotapata, andando a  nord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la pista </a:t>
            </a:r>
            <a:r>
              <a:rPr sz="1200" spc="-5" dirty="0">
                <a:latin typeface="Times New Roman"/>
                <a:cs typeface="Times New Roman"/>
              </a:rPr>
              <a:t>Nazaret-Monte Libano,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villaggio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Zabulon, passando per </a:t>
            </a:r>
            <a:r>
              <a:rPr sz="1200" dirty="0">
                <a:latin typeface="Times New Roman"/>
                <a:cs typeface="Times New Roman"/>
              </a:rPr>
              <a:t>Rama. Ebbero </a:t>
            </a:r>
            <a:r>
              <a:rPr sz="1200" spc="-5" dirty="0">
                <a:latin typeface="Times New Roman"/>
                <a:cs typeface="Times New Roman"/>
              </a:rPr>
              <a:t>degli incontri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Rama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venerdì </a:t>
            </a:r>
            <a:r>
              <a:rPr sz="1200" dirty="0">
                <a:latin typeface="Times New Roman"/>
                <a:cs typeface="Times New Roman"/>
              </a:rPr>
              <a:t>e vi rimasero fino a dopo il </a:t>
            </a:r>
            <a:r>
              <a:rPr sz="1200" spc="-5" dirty="0">
                <a:latin typeface="Times New Roman"/>
                <a:cs typeface="Times New Roman"/>
              </a:rPr>
              <a:t>sabato. Raggiunsero Zabulon </a:t>
            </a:r>
            <a:r>
              <a:rPr sz="1200" dirty="0">
                <a:latin typeface="Times New Roman"/>
                <a:cs typeface="Times New Roman"/>
              </a:rPr>
              <a:t>domenica 31, </a:t>
            </a:r>
            <a:r>
              <a:rPr sz="1200" spc="-5" dirty="0">
                <a:latin typeface="Times New Roman"/>
                <a:cs typeface="Times New Roman"/>
              </a:rPr>
              <a:t>tenendo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incontro quella sera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ripartendo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l’indomani</a:t>
            </a:r>
            <a:r>
              <a:rPr sz="1200" spc="-5" dirty="0">
                <a:latin typeface="Times New Roman"/>
                <a:cs typeface="Times New Roman"/>
              </a:rPr>
              <a:t> mattina.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(1741.3) 156:6.3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dirty="0">
                <a:latin typeface="Times New Roman"/>
                <a:cs typeface="Times New Roman"/>
              </a:rPr>
              <a:t>Zabulon, </a:t>
            </a:r>
            <a:r>
              <a:rPr sz="1200" spc="-5" dirty="0">
                <a:latin typeface="Times New Roman"/>
                <a:cs typeface="Times New Roman"/>
              </a:rPr>
              <a:t>essi proseguirono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congiunzione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Magdala-Sidone, vicino a </a:t>
            </a:r>
            <a:r>
              <a:rPr sz="1200" spc="-5" dirty="0">
                <a:latin typeface="Times New Roman"/>
                <a:cs typeface="Times New Roman"/>
              </a:rPr>
              <a:t>Giscala,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si  recarono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Gennezaret sulla riva occidentale del lago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erano d’accordo </a:t>
            </a:r>
            <a:r>
              <a:rPr sz="1200" dirty="0">
                <a:latin typeface="Times New Roman"/>
                <a:cs typeface="Times New Roman"/>
              </a:rPr>
              <a:t>d’incontrarsi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Davide 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dove </a:t>
            </a:r>
            <a:r>
              <a:rPr sz="1200" spc="-5" dirty="0">
                <a:latin typeface="Times New Roman"/>
                <a:cs typeface="Times New Roman"/>
              </a:rPr>
              <a:t>intendevano tenere consiglio sul come muoversi </a:t>
            </a:r>
            <a:r>
              <a:rPr sz="1200" dirty="0">
                <a:latin typeface="Times New Roman"/>
                <a:cs typeface="Times New Roman"/>
              </a:rPr>
              <a:t>in futuro nel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del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8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(1741.4) 156:6.4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incontro con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essi seppero </a:t>
            </a:r>
            <a:r>
              <a:rPr sz="1200" dirty="0">
                <a:latin typeface="Times New Roman"/>
                <a:cs typeface="Times New Roman"/>
              </a:rPr>
              <a:t>che molti </a:t>
            </a:r>
            <a:r>
              <a:rPr sz="1200" spc="-5" dirty="0">
                <a:latin typeface="Times New Roman"/>
                <a:cs typeface="Times New Roman"/>
              </a:rPr>
              <a:t>dirigenti si trovavano </a:t>
            </a:r>
            <a:r>
              <a:rPr sz="1200" dirty="0">
                <a:latin typeface="Times New Roman"/>
                <a:cs typeface="Times New Roman"/>
              </a:rPr>
              <a:t>allora riuniti sulla </a:t>
            </a:r>
            <a:r>
              <a:rPr sz="1200" spc="-5" dirty="0">
                <a:latin typeface="Times New Roman"/>
                <a:cs typeface="Times New Roman"/>
              </a:rPr>
              <a:t>riva </a:t>
            </a:r>
            <a:r>
              <a:rPr sz="1200" dirty="0">
                <a:latin typeface="Times New Roman"/>
                <a:cs typeface="Times New Roman"/>
              </a:rPr>
              <a:t>opposta </a:t>
            </a:r>
            <a:r>
              <a:rPr sz="1200" spc="-5" dirty="0">
                <a:latin typeface="Times New Roman"/>
                <a:cs typeface="Times New Roman"/>
              </a:rPr>
              <a:t>del  lago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Keresa,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quella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stessa presero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battello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traversata.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essi si </a:t>
            </a:r>
            <a:r>
              <a:rPr sz="1200" dirty="0">
                <a:latin typeface="Times New Roman"/>
                <a:cs typeface="Times New Roman"/>
              </a:rPr>
              <a:t>riposarono  </a:t>
            </a:r>
            <a:r>
              <a:rPr sz="1200" spc="-5" dirty="0">
                <a:latin typeface="Times New Roman"/>
                <a:cs typeface="Times New Roman"/>
              </a:rPr>
              <a:t>tranquillamente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colline,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successivo </a:t>
            </a:r>
            <a:r>
              <a:rPr sz="1200" spc="-5" dirty="0">
                <a:latin typeface="Times New Roman"/>
                <a:cs typeface="Times New Roman"/>
              </a:rPr>
              <a:t>si recarono nel parco </a:t>
            </a:r>
            <a:r>
              <a:rPr sz="1200" dirty="0">
                <a:latin typeface="Times New Roman"/>
                <a:cs typeface="Times New Roman"/>
              </a:rPr>
              <a:t>vicino, dove il Maestro aveva in </a:t>
            </a:r>
            <a:r>
              <a:rPr sz="1200" spc="-5" dirty="0">
                <a:latin typeface="Times New Roman"/>
                <a:cs typeface="Times New Roman"/>
              </a:rPr>
              <a:t>precedenza </a:t>
            </a:r>
            <a:r>
              <a:rPr sz="1200" dirty="0">
                <a:latin typeface="Times New Roman"/>
                <a:cs typeface="Times New Roman"/>
              </a:rPr>
              <a:t>nutrito i  </a:t>
            </a:r>
            <a:r>
              <a:rPr sz="1200" spc="-5" dirty="0">
                <a:latin typeface="Times New Roman"/>
                <a:cs typeface="Times New Roman"/>
              </a:rPr>
              <a:t>cinquemila. Qui si riposarono per tre giorni </a:t>
            </a:r>
            <a:r>
              <a:rPr sz="1200" dirty="0">
                <a:latin typeface="Times New Roman"/>
                <a:cs typeface="Times New Roman"/>
              </a:rPr>
              <a:t>tenendo </a:t>
            </a:r>
            <a:r>
              <a:rPr sz="1200" spc="-5" dirty="0">
                <a:latin typeface="Times New Roman"/>
                <a:cs typeface="Times New Roman"/>
              </a:rPr>
              <a:t>delle riunioni quotidiane, che erano </a:t>
            </a:r>
            <a:r>
              <a:rPr sz="1200" dirty="0">
                <a:latin typeface="Times New Roman"/>
                <a:cs typeface="Times New Roman"/>
              </a:rPr>
              <a:t>seguite da una </a:t>
            </a:r>
            <a:r>
              <a:rPr sz="1200" spc="-5" dirty="0">
                <a:latin typeface="Times New Roman"/>
                <a:cs typeface="Times New Roman"/>
              </a:rPr>
              <a:t>cinquantina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uomini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resti del </a:t>
            </a:r>
            <a:r>
              <a:rPr sz="1200" dirty="0">
                <a:latin typeface="Times New Roman"/>
                <a:cs typeface="Times New Roman"/>
              </a:rPr>
              <a:t>numeroso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credenti di un </a:t>
            </a:r>
            <a:r>
              <a:rPr sz="1200" spc="-5" dirty="0">
                <a:latin typeface="Times New Roman"/>
                <a:cs typeface="Times New Roman"/>
              </a:rPr>
              <a:t>tempo residenti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nei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dintorni.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3832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63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dai suoi genitori in risposta </a:t>
            </a:r>
            <a:r>
              <a:rPr sz="1200" spc="-5" dirty="0">
                <a:latin typeface="Times New Roman"/>
                <a:cs typeface="Times New Roman"/>
              </a:rPr>
              <a:t>alle sue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riflessive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profonde. Giuseppe </a:t>
            </a:r>
            <a:r>
              <a:rPr sz="1200" dirty="0">
                <a:latin typeface="Times New Roman"/>
                <a:cs typeface="Times New Roman"/>
              </a:rPr>
              <a:t>non mancò mai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dovere  prendendosi </a:t>
            </a:r>
            <a:r>
              <a:rPr sz="1200" dirty="0">
                <a:latin typeface="Times New Roman"/>
                <a:cs typeface="Times New Roman"/>
              </a:rPr>
              <a:t>la pena e </a:t>
            </a:r>
            <a:r>
              <a:rPr sz="1200" spc="-5" dirty="0">
                <a:latin typeface="Times New Roman"/>
                <a:cs typeface="Times New Roman"/>
              </a:rPr>
              <a:t>spendendo del tempo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rispondere alle </a:t>
            </a:r>
            <a:r>
              <a:rPr sz="1200" dirty="0">
                <a:latin typeface="Times New Roman"/>
                <a:cs typeface="Times New Roman"/>
              </a:rPr>
              <a:t>numerose domande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ragazzo. </a:t>
            </a:r>
            <a:r>
              <a:rPr sz="1200" spc="-5" dirty="0">
                <a:latin typeface="Times New Roman"/>
                <a:cs typeface="Times New Roman"/>
              </a:rPr>
              <a:t>Dall’età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cinque 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ai  dieci Gesù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continuo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interrogativo.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Giuseppe </a:t>
            </a:r>
            <a:r>
              <a:rPr sz="1200" dirty="0">
                <a:latin typeface="Times New Roman"/>
                <a:cs typeface="Times New Roman"/>
              </a:rPr>
              <a:t>e Maria 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rispondere </a:t>
            </a:r>
            <a:r>
              <a:rPr sz="1200" spc="-5" dirty="0">
                <a:latin typeface="Times New Roman"/>
                <a:cs typeface="Times New Roman"/>
              </a:rPr>
              <a:t>sempre alle sue </a:t>
            </a:r>
            <a:r>
              <a:rPr sz="1200" dirty="0">
                <a:latin typeface="Times New Roman"/>
                <a:cs typeface="Times New Roman"/>
              </a:rPr>
              <a:t>domande, non  </a:t>
            </a:r>
            <a:r>
              <a:rPr sz="1200" spc="-5" dirty="0">
                <a:latin typeface="Times New Roman"/>
                <a:cs typeface="Times New Roman"/>
              </a:rPr>
              <a:t>mancavano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discuterle </a:t>
            </a:r>
            <a:r>
              <a:rPr sz="1200" dirty="0">
                <a:latin typeface="Times New Roman"/>
                <a:cs typeface="Times New Roman"/>
              </a:rPr>
              <a:t>a fondo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modo possibile di </a:t>
            </a:r>
            <a:r>
              <a:rPr sz="1200" spc="-5" dirty="0">
                <a:latin typeface="Times New Roman"/>
                <a:cs typeface="Times New Roman"/>
              </a:rPr>
              <a:t>assisterlo </a:t>
            </a:r>
            <a:r>
              <a:rPr sz="1200" dirty="0">
                <a:latin typeface="Times New Roman"/>
                <a:cs typeface="Times New Roman"/>
              </a:rPr>
              <a:t>nei suoi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giungere ad </a:t>
            </a:r>
            <a:r>
              <a:rPr sz="1200" dirty="0">
                <a:latin typeface="Times New Roman"/>
                <a:cs typeface="Times New Roman"/>
              </a:rPr>
              <a:t>una soluzione  </a:t>
            </a:r>
            <a:r>
              <a:rPr sz="1200" spc="-5" dirty="0">
                <a:latin typeface="Times New Roman"/>
                <a:cs typeface="Times New Roman"/>
              </a:rPr>
              <a:t>soddisfacente </a:t>
            </a:r>
            <a:r>
              <a:rPr sz="1200" dirty="0">
                <a:latin typeface="Times New Roman"/>
                <a:cs typeface="Times New Roman"/>
              </a:rPr>
              <a:t>dei problemi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sveglia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suggerito.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(1358.1) 123:2.4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ritorno a </a:t>
            </a:r>
            <a:r>
              <a:rPr sz="1200" spc="-5" dirty="0">
                <a:latin typeface="Times New Roman"/>
                <a:cs typeface="Times New Roman"/>
              </a:rPr>
              <a:t>Nazaret essi avevano avuto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familiare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intensa, </a:t>
            </a:r>
            <a:r>
              <a:rPr sz="1200" dirty="0">
                <a:latin typeface="Times New Roman"/>
                <a:cs typeface="Times New Roman"/>
              </a:rPr>
              <a:t>e Giuseppe era stato particolarmente 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nella costruzione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ripresa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affari. Egli fu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che non aveva trovato  il tempo di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culla per Giacomo, </a:t>
            </a:r>
            <a:r>
              <a:rPr sz="1200" dirty="0">
                <a:latin typeface="Times New Roman"/>
                <a:cs typeface="Times New Roman"/>
              </a:rPr>
              <a:t>ma aveva </a:t>
            </a:r>
            <a:r>
              <a:rPr sz="1200" spc="-5" dirty="0">
                <a:latin typeface="Times New Roman"/>
                <a:cs typeface="Times New Roman"/>
              </a:rPr>
              <a:t>rimediato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della 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Miriam, cosicché essa </a:t>
            </a:r>
            <a:r>
              <a:rPr sz="1200" spc="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 lettino molto </a:t>
            </a:r>
            <a:r>
              <a:rPr sz="1200" spc="-5" dirty="0">
                <a:latin typeface="Times New Roman"/>
                <a:cs typeface="Times New Roman"/>
              </a:rPr>
              <a:t>confortevole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annidarsi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famiglia l’ammirava. </a:t>
            </a:r>
            <a:r>
              <a:rPr sz="1200" dirty="0">
                <a:latin typeface="Times New Roman"/>
                <a:cs typeface="Times New Roman"/>
              </a:rPr>
              <a:t>Ed il bambino </a:t>
            </a:r>
            <a:r>
              <a:rPr sz="1200" spc="-5" dirty="0">
                <a:latin typeface="Times New Roman"/>
                <a:cs typeface="Times New Roman"/>
              </a:rPr>
              <a:t>Gesù partecipava con grande entusiasmo </a:t>
            </a:r>
            <a:r>
              <a:rPr sz="1200" dirty="0">
                <a:latin typeface="Times New Roman"/>
                <a:cs typeface="Times New Roman"/>
              </a:rPr>
              <a:t>a  tutte </a:t>
            </a:r>
            <a:r>
              <a:rPr sz="1200" spc="-5" dirty="0">
                <a:latin typeface="Times New Roman"/>
                <a:cs typeface="Times New Roman"/>
              </a:rPr>
              <a:t>queste esperienze naturali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normali dell’ambiente familiare. Egli si </a:t>
            </a:r>
            <a:r>
              <a:rPr sz="1200" dirty="0">
                <a:latin typeface="Times New Roman"/>
                <a:cs typeface="Times New Roman"/>
              </a:rPr>
              <a:t>divertiva molto col </a:t>
            </a:r>
            <a:r>
              <a:rPr sz="1200" spc="-5" dirty="0">
                <a:latin typeface="Times New Roman"/>
                <a:cs typeface="Times New Roman"/>
              </a:rPr>
              <a:t>suo fratellino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sorellina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grande aiuto </a:t>
            </a:r>
            <a:r>
              <a:rPr sz="1200" dirty="0">
                <a:latin typeface="Times New Roman"/>
                <a:cs typeface="Times New Roman"/>
              </a:rPr>
              <a:t>a Maria nella loro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(1358.2) 123:2.5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poche </a:t>
            </a:r>
            <a:r>
              <a:rPr sz="1200" spc="-5" dirty="0">
                <a:latin typeface="Times New Roman"/>
                <a:cs typeface="Times New Roman"/>
              </a:rPr>
              <a:t>famiglie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gentile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tempo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dare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bambino </a:t>
            </a:r>
            <a:r>
              <a:rPr sz="1200" spc="-5" dirty="0">
                <a:latin typeface="Times New Roman"/>
                <a:cs typeface="Times New Roman"/>
              </a:rPr>
              <a:t>un’educazione </a:t>
            </a:r>
            <a:r>
              <a:rPr sz="1200" dirty="0">
                <a:latin typeface="Times New Roman"/>
                <a:cs typeface="Times New Roman"/>
              </a:rPr>
              <a:t>intellettuale, 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migliore di quella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famiglie </a:t>
            </a:r>
            <a:r>
              <a:rPr sz="1200" spc="-5" dirty="0">
                <a:latin typeface="Times New Roman"/>
                <a:cs typeface="Times New Roman"/>
              </a:rPr>
              <a:t>ebree della Galilea. Questi Ebrei 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programma sistematico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l’educazione </a:t>
            </a:r>
            <a:r>
              <a:rPr sz="1200" dirty="0">
                <a:latin typeface="Times New Roman"/>
                <a:cs typeface="Times New Roman"/>
              </a:rPr>
              <a:t>e l’istruzione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figli. Essi dividevano </a:t>
            </a:r>
            <a:r>
              <a:rPr sz="1200" dirty="0">
                <a:latin typeface="Times New Roman"/>
                <a:cs typeface="Times New Roman"/>
              </a:rPr>
              <a:t>la vita di un bambino in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stadi: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(1358.3) 123:2.6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neonato, dal </a:t>
            </a:r>
            <a:r>
              <a:rPr sz="1200" spc="-5" dirty="0">
                <a:latin typeface="Times New Roman"/>
                <a:cs typeface="Times New Roman"/>
              </a:rPr>
              <a:t>primo all’ottavo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795"/>
              </a:spcBef>
            </a:pPr>
            <a:r>
              <a:rPr sz="800" spc="-5" dirty="0">
                <a:latin typeface="Times New Roman"/>
                <a:cs typeface="Times New Roman"/>
              </a:rPr>
              <a:t>(1358.4) 123:2.7 </a:t>
            </a:r>
            <a:r>
              <a:rPr sz="1800" baseline="-25462" dirty="0">
                <a:latin typeface="Times New Roman"/>
                <a:cs typeface="Times New Roman"/>
              </a:rPr>
              <a:t>2. </a:t>
            </a:r>
            <a:r>
              <a:rPr sz="1800" spc="-22" baseline="-25462" dirty="0">
                <a:latin typeface="Times New Roman"/>
                <a:cs typeface="Times New Roman"/>
              </a:rPr>
              <a:t>Il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lattante.</a:t>
            </a:r>
            <a:endParaRPr sz="1800" baseline="-25462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(1358.5) 123:2.8 </a:t>
            </a:r>
            <a:r>
              <a:rPr sz="1800" baseline="-25462" dirty="0">
                <a:latin typeface="Times New Roman"/>
                <a:cs typeface="Times New Roman"/>
              </a:rPr>
              <a:t>3. </a:t>
            </a:r>
            <a:r>
              <a:rPr sz="1800" spc="-22" baseline="-25462" dirty="0">
                <a:latin typeface="Times New Roman"/>
                <a:cs typeface="Times New Roman"/>
              </a:rPr>
              <a:t>Lo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svezzato.</a:t>
            </a:r>
            <a:endParaRPr sz="1800" baseline="-25462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953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(1741.5) 156:6.5 </a:t>
            </a:r>
            <a:r>
              <a:rPr sz="1200" spc="-5" dirty="0">
                <a:latin typeface="Times New Roman"/>
                <a:cs typeface="Times New Roman"/>
              </a:rPr>
              <a:t>Mentre Gesù era assente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Galilea, </a:t>
            </a:r>
            <a:r>
              <a:rPr sz="1200" dirty="0">
                <a:latin typeface="Times New Roman"/>
                <a:cs typeface="Times New Roman"/>
              </a:rPr>
              <a:t>nel periodo </a:t>
            </a:r>
            <a:r>
              <a:rPr sz="1200" spc="-5" dirty="0">
                <a:latin typeface="Times New Roman"/>
                <a:cs typeface="Times New Roman"/>
              </a:rPr>
              <a:t>del suo soggiorno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Fenicia,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 pensarono  </a:t>
            </a:r>
            <a:r>
              <a:rPr sz="1200" spc="-5" dirty="0">
                <a:latin typeface="Times New Roman"/>
                <a:cs typeface="Times New Roman"/>
              </a:rPr>
              <a:t>che l’intero movimento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sciolto,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conclusero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nell’allontanarsi indicasse che </a:t>
            </a:r>
            <a:r>
              <a:rPr sz="1200" dirty="0">
                <a:latin typeface="Times New Roman"/>
                <a:cs typeface="Times New Roman"/>
              </a:rPr>
              <a:t>era talmente impaurito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probabilmente mai più </a:t>
            </a:r>
            <a:r>
              <a:rPr sz="1200" spc="-5" dirty="0">
                <a:latin typeface="Times New Roman"/>
                <a:cs typeface="Times New Roman"/>
              </a:rPr>
              <a:t>tornato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infastidirli. Ogni </a:t>
            </a:r>
            <a:r>
              <a:rPr sz="1200" dirty="0">
                <a:latin typeface="Times New Roman"/>
                <a:cs typeface="Times New Roman"/>
              </a:rPr>
              <a:t>opposizione </a:t>
            </a:r>
            <a:r>
              <a:rPr sz="1200" spc="-5" dirty="0">
                <a:latin typeface="Times New Roman"/>
                <a:cs typeface="Times New Roman"/>
              </a:rPr>
              <a:t>attiva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 si era quasi </a:t>
            </a:r>
            <a:r>
              <a:rPr sz="1200" dirty="0">
                <a:latin typeface="Times New Roman"/>
                <a:cs typeface="Times New Roman"/>
              </a:rPr>
              <a:t>placata. I  </a:t>
            </a:r>
            <a:r>
              <a:rPr sz="1200" spc="-5" dirty="0">
                <a:latin typeface="Times New Roman"/>
                <a:cs typeface="Times New Roman"/>
              </a:rPr>
              <a:t>credenti ricominciavano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tenere incontri </a:t>
            </a:r>
            <a:r>
              <a:rPr sz="1200" dirty="0">
                <a:latin typeface="Times New Roman"/>
                <a:cs typeface="Times New Roman"/>
              </a:rPr>
              <a:t>pubblici,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verificando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consolidamento </a:t>
            </a:r>
            <a:r>
              <a:rPr sz="1200" spc="-5" dirty="0">
                <a:latin typeface="Times New Roman"/>
                <a:cs typeface="Times New Roman"/>
              </a:rPr>
              <a:t>dei superstiti  fidati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sinceri del grande vaglio attraverso </a:t>
            </a:r>
            <a:r>
              <a:rPr sz="1200" dirty="0">
                <a:latin typeface="Times New Roman"/>
                <a:cs typeface="Times New Roman"/>
              </a:rPr>
              <a:t>il quale i </a:t>
            </a:r>
            <a:r>
              <a:rPr sz="1200" spc="-5" dirty="0">
                <a:latin typeface="Times New Roman"/>
                <a:cs typeface="Times New Roman"/>
              </a:rPr>
              <a:t>credenti nel </a:t>
            </a:r>
            <a:r>
              <a:rPr sz="1200" dirty="0">
                <a:latin typeface="Times New Roman"/>
                <a:cs typeface="Times New Roman"/>
              </a:rPr>
              <a:t>vangelo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appena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8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(1741.6) 156:6.6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Erode, era </a:t>
            </a:r>
            <a:r>
              <a:rPr sz="1200" dirty="0">
                <a:latin typeface="Times New Roman"/>
                <a:cs typeface="Times New Roman"/>
              </a:rPr>
              <a:t>divenuto un tiepido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sapere 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nei suoi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(1741.7) 156:6.7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chiudere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sinagoghe </a:t>
            </a:r>
            <a:r>
              <a:rPr sz="1200" dirty="0">
                <a:latin typeface="Times New Roman"/>
                <a:cs typeface="Times New Roman"/>
              </a:rPr>
              <a:t>di tutto il mondo </a:t>
            </a:r>
            <a:r>
              <a:rPr sz="1200" spc="-5" dirty="0">
                <a:latin typeface="Times New Roman"/>
                <a:cs typeface="Times New Roman"/>
              </a:rPr>
              <a:t>ebraico 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discepoli aveva operato  sfavorevolmente </a:t>
            </a:r>
            <a:r>
              <a:rPr sz="1200" dirty="0">
                <a:latin typeface="Times New Roman"/>
                <a:cs typeface="Times New Roman"/>
              </a:rPr>
              <a:t>nei confronti </a:t>
            </a:r>
            <a:r>
              <a:rPr sz="1200" spc="-5" dirty="0">
                <a:latin typeface="Times New Roman"/>
                <a:cs typeface="Times New Roman"/>
              </a:rPr>
              <a:t>degli Scribi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Farisei. Immediatamente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si fu ritirato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controversia,  si </a:t>
            </a:r>
            <a:r>
              <a:rPr sz="1200" dirty="0">
                <a:latin typeface="Times New Roman"/>
                <a:cs typeface="Times New Roman"/>
              </a:rPr>
              <a:t>produsse una reazione in tutto il popolo </a:t>
            </a:r>
            <a:r>
              <a:rPr sz="1200" spc="-5" dirty="0">
                <a:latin typeface="Times New Roman"/>
                <a:cs typeface="Times New Roman"/>
              </a:rPr>
              <a:t>ebraico; </a:t>
            </a:r>
            <a:r>
              <a:rPr sz="1200" dirty="0">
                <a:latin typeface="Times New Roman"/>
                <a:cs typeface="Times New Roman"/>
              </a:rPr>
              <a:t>vi fu un </a:t>
            </a:r>
            <a:r>
              <a:rPr sz="1200" spc="-5" dirty="0">
                <a:latin typeface="Times New Roman"/>
                <a:cs typeface="Times New Roman"/>
              </a:rPr>
              <a:t>risentimento generale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del </a:t>
            </a:r>
            <a:r>
              <a:rPr sz="1200" dirty="0">
                <a:latin typeface="Times New Roman"/>
                <a:cs typeface="Times New Roman"/>
              </a:rPr>
              <a:t>Sinedrio di 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capi delle sinagoghe cominciarono ad </a:t>
            </a:r>
            <a:r>
              <a:rPr sz="1200" dirty="0">
                <a:latin typeface="Times New Roman"/>
                <a:cs typeface="Times New Roman"/>
              </a:rPr>
              <a:t>aprire clandestinamente le </a:t>
            </a:r>
            <a:r>
              <a:rPr sz="1200" spc="-5" dirty="0">
                <a:latin typeface="Times New Roman"/>
                <a:cs typeface="Times New Roman"/>
              </a:rPr>
              <a:t>loro sinagoghe ad </a:t>
            </a:r>
            <a:r>
              <a:rPr sz="1200" dirty="0">
                <a:latin typeface="Times New Roman"/>
                <a:cs typeface="Times New Roman"/>
              </a:rPr>
              <a:t>Abner 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associati,  </a:t>
            </a:r>
            <a:r>
              <a:rPr sz="1200" spc="-5" dirty="0">
                <a:latin typeface="Times New Roman"/>
                <a:cs typeface="Times New Roman"/>
              </a:rPr>
              <a:t>affermando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insegnanti erano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non discepoli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(1741.8) 156:6.8 </a:t>
            </a:r>
            <a:r>
              <a:rPr sz="1200" spc="-5" dirty="0">
                <a:latin typeface="Times New Roman"/>
                <a:cs typeface="Times New Roman"/>
              </a:rPr>
              <a:t>Anche Erode Antipa subì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cambiamento nel suo cuore,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seppe che Gesù soggiornava dall’altra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lago  nel territorio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 Filippo, gli fece </a:t>
            </a:r>
            <a:r>
              <a:rPr sz="1200" dirty="0">
                <a:latin typeface="Times New Roman"/>
                <a:cs typeface="Times New Roman"/>
              </a:rPr>
              <a:t>sapere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egli avesse firmato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mandati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arresto </a:t>
            </a:r>
            <a:r>
              <a:rPr sz="1200" dirty="0">
                <a:latin typeface="Times New Roman"/>
                <a:cs typeface="Times New Roman"/>
              </a:rPr>
              <a:t>in Galilea, non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autorizzato la </a:t>
            </a:r>
            <a:r>
              <a:rPr sz="1200" spc="-5" dirty="0">
                <a:latin typeface="Times New Roman"/>
                <a:cs typeface="Times New Roman"/>
              </a:rPr>
              <a:t>sua cattura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Perea, </a:t>
            </a:r>
            <a:r>
              <a:rPr sz="1200" dirty="0">
                <a:latin typeface="Times New Roman"/>
                <a:cs typeface="Times New Roman"/>
              </a:rPr>
              <a:t>indicando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sarebbe stato </a:t>
            </a:r>
            <a:r>
              <a:rPr sz="1200" spc="-5" dirty="0">
                <a:latin typeface="Times New Roman"/>
                <a:cs typeface="Times New Roman"/>
              </a:rPr>
              <a:t>molestato se </a:t>
            </a:r>
            <a:r>
              <a:rPr sz="1200" dirty="0">
                <a:latin typeface="Times New Roman"/>
                <a:cs typeface="Times New Roman"/>
              </a:rPr>
              <a:t>fosse rimasto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Galilea;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comunicò questo stesso ordine agli Ebrei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80045" cy="10864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(1742.1) 156:6.9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situazione </a:t>
            </a:r>
            <a:r>
              <a:rPr sz="1200" dirty="0">
                <a:latin typeface="Times New Roman"/>
                <a:cs typeface="Times New Roman"/>
              </a:rPr>
              <a:t>il primo di </a:t>
            </a:r>
            <a:r>
              <a:rPr sz="1200" spc="-5" dirty="0">
                <a:latin typeface="Times New Roman"/>
                <a:cs typeface="Times New Roman"/>
              </a:rPr>
              <a:t>agosto dell’anno </a:t>
            </a:r>
            <a:r>
              <a:rPr sz="1200" dirty="0">
                <a:latin typeface="Times New Roman"/>
                <a:cs typeface="Times New Roman"/>
              </a:rPr>
              <a:t>29 d.C.,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ritornò dalla missione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Fenicia ed  </a:t>
            </a:r>
            <a:r>
              <a:rPr sz="1200" dirty="0">
                <a:latin typeface="Times New Roman"/>
                <a:cs typeface="Times New Roman"/>
              </a:rPr>
              <a:t>iniziò la </a:t>
            </a:r>
            <a:r>
              <a:rPr sz="1200" spc="-5" dirty="0">
                <a:latin typeface="Times New Roman"/>
                <a:cs typeface="Times New Roman"/>
              </a:rPr>
              <a:t>riorganizzazione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disperse, </a:t>
            </a:r>
            <a:r>
              <a:rPr sz="1200" spc="-5" dirty="0">
                <a:latin typeface="Times New Roman"/>
                <a:cs typeface="Times New Roman"/>
              </a:rPr>
              <a:t>provate </a:t>
            </a:r>
            <a:r>
              <a:rPr sz="1200" dirty="0">
                <a:latin typeface="Times New Roman"/>
                <a:cs typeface="Times New Roman"/>
              </a:rPr>
              <a:t>e ridotte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questo ultimo e </a:t>
            </a:r>
            <a:r>
              <a:rPr sz="1200" spc="-5" dirty="0">
                <a:latin typeface="Times New Roman"/>
                <a:cs typeface="Times New Roman"/>
              </a:rPr>
              <a:t>memorabile anno della sua </a:t>
            </a:r>
            <a:r>
              <a:rPr sz="1200" dirty="0">
                <a:latin typeface="Times New Roman"/>
                <a:cs typeface="Times New Roman"/>
              </a:rPr>
              <a:t>missione sulla 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2438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(1742.2) 156:6.10 </a:t>
            </a:r>
            <a:r>
              <a:rPr sz="1200" dirty="0">
                <a:latin typeface="Times New Roman"/>
                <a:cs typeface="Times New Roman"/>
              </a:rPr>
              <a:t>I termini </a:t>
            </a:r>
            <a:r>
              <a:rPr sz="1200" spc="-5" dirty="0">
                <a:latin typeface="Times New Roman"/>
                <a:cs typeface="Times New Roman"/>
              </a:rPr>
              <a:t>della battaglia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chiaramente delineati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associati si preparano ad iniziare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proclamazione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Dio vivente che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21957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Cesarea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</a:t>
            </a:r>
            <a:r>
              <a:rPr sz="2200" b="1" spc="-10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Filippo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48320" cy="3604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(1743.1) 157:0.1 </a:t>
            </a:r>
            <a:r>
              <a:rPr sz="1200" spc="-10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per un breve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nelle vicinanze di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Filippo,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aveva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convenuto,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Davide, </a:t>
            </a:r>
            <a:r>
              <a:rPr sz="1200" spc="-5" dirty="0">
                <a:latin typeface="Times New Roman"/>
                <a:cs typeface="Times New Roman"/>
              </a:rPr>
              <a:t>che avrebbe attraversato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lago per 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domenica 7 </a:t>
            </a:r>
            <a:r>
              <a:rPr sz="1200" spc="-5" dirty="0">
                <a:latin typeface="Times New Roman"/>
                <a:cs typeface="Times New Roman"/>
              </a:rPr>
              <a:t>agosto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d’incontrare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famiglia. Secondo gli accordi </a:t>
            </a:r>
            <a:r>
              <a:rPr sz="1200" dirty="0">
                <a:latin typeface="Times New Roman"/>
                <a:cs typeface="Times New Roman"/>
              </a:rPr>
              <a:t>questa visita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avvenire </a:t>
            </a:r>
            <a:r>
              <a:rPr sz="1200" spc="-5" dirty="0">
                <a:latin typeface="Times New Roman"/>
                <a:cs typeface="Times New Roman"/>
              </a:rPr>
              <a:t>al cantiere </a:t>
            </a:r>
            <a:r>
              <a:rPr sz="1200" dirty="0">
                <a:latin typeface="Times New Roman"/>
                <a:cs typeface="Times New Roman"/>
              </a:rPr>
              <a:t>navale di </a:t>
            </a:r>
            <a:r>
              <a:rPr sz="1200" spc="-5" dirty="0">
                <a:latin typeface="Times New Roman"/>
                <a:cs typeface="Times New Roman"/>
              </a:rPr>
              <a:t>Zebedeo.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spc="1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accordato con  Giuda, 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per </a:t>
            </a:r>
            <a:r>
              <a:rPr sz="1200" dirty="0">
                <a:latin typeface="Times New Roman"/>
                <a:cs typeface="Times New Roman"/>
              </a:rPr>
              <a:t>la presenza di tutta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— Maria e tutti 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le sorelle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andò a  </a:t>
            </a:r>
            <a:r>
              <a:rPr sz="1200" spc="-5" dirty="0">
                <a:latin typeface="Times New Roman"/>
                <a:cs typeface="Times New Roman"/>
              </a:rPr>
              <a:t>questo appuntamento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Pietro. </a:t>
            </a:r>
            <a:r>
              <a:rPr sz="1200" spc="-5" dirty="0">
                <a:latin typeface="Times New Roman"/>
                <a:cs typeface="Times New Roman"/>
              </a:rPr>
              <a:t>Era certamente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mantenere </a:t>
            </a:r>
            <a:r>
              <a:rPr sz="1200" spc="-5" dirty="0">
                <a:latin typeface="Times New Roman"/>
                <a:cs typeface="Times New Roman"/>
              </a:rPr>
              <a:t>questo impegno,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avvenne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Farisei, sapendo che Gesù era sulla sponda </a:t>
            </a:r>
            <a:r>
              <a:rPr sz="1200" dirty="0">
                <a:latin typeface="Times New Roman"/>
                <a:cs typeface="Times New Roman"/>
              </a:rPr>
              <a:t>opposta </a:t>
            </a:r>
            <a:r>
              <a:rPr sz="1200" spc="-5" dirty="0">
                <a:latin typeface="Times New Roman"/>
                <a:cs typeface="Times New Roman"/>
              </a:rPr>
              <a:t>del lago nei </a:t>
            </a:r>
            <a:r>
              <a:rPr sz="1200" dirty="0">
                <a:latin typeface="Times New Roman"/>
                <a:cs typeface="Times New Roman"/>
              </a:rPr>
              <a:t>domini di </a:t>
            </a:r>
            <a:r>
              <a:rPr sz="1200" spc="-5" dirty="0">
                <a:latin typeface="Times New Roman"/>
                <a:cs typeface="Times New Roman"/>
              </a:rPr>
              <a:t>Filippo, decise </a:t>
            </a:r>
            <a:r>
              <a:rPr sz="1200" dirty="0">
                <a:latin typeface="Times New Roman"/>
                <a:cs typeface="Times New Roman"/>
              </a:rPr>
              <a:t>d’interrogare  </a:t>
            </a:r>
            <a:r>
              <a:rPr sz="1200" spc="-5" dirty="0">
                <a:latin typeface="Times New Roman"/>
                <a:cs typeface="Times New Roman"/>
              </a:rPr>
              <a:t>Maria per </a:t>
            </a:r>
            <a:r>
              <a:rPr sz="1200" dirty="0">
                <a:latin typeface="Times New Roman"/>
                <a:cs typeface="Times New Roman"/>
              </a:rPr>
              <a:t>sapere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sul 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trovava. 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emissari </a:t>
            </a:r>
            <a:r>
              <a:rPr sz="1200" dirty="0">
                <a:latin typeface="Times New Roman"/>
                <a:cs typeface="Times New Roman"/>
              </a:rPr>
              <a:t>di Gerusalemme turbò </a:t>
            </a:r>
            <a:r>
              <a:rPr sz="1200" spc="-5" dirty="0">
                <a:latin typeface="Times New Roman"/>
                <a:cs typeface="Times New Roman"/>
              </a:rPr>
              <a:t>grandemente Maria;  </a:t>
            </a:r>
            <a:r>
              <a:rPr sz="1200" dirty="0">
                <a:latin typeface="Times New Roman"/>
                <a:cs typeface="Times New Roman"/>
              </a:rPr>
              <a:t>notando la tensione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nervosismo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famiglia essi conclusero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atteso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loro visita.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conseguenza </a:t>
            </a:r>
            <a:r>
              <a:rPr sz="1200" spc="-5" dirty="0">
                <a:latin typeface="Times New Roman"/>
                <a:cs typeface="Times New Roman"/>
              </a:rPr>
              <a:t>essi  s’installarono nella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 e,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chiamato dei rinforzi, </a:t>
            </a:r>
            <a:r>
              <a:rPr sz="1200" dirty="0">
                <a:latin typeface="Times New Roman"/>
                <a:cs typeface="Times New Roman"/>
              </a:rPr>
              <a:t>aspettarono pazientemente l’arrivo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ciò,</a:t>
            </a:r>
            <a:endParaRPr sz="1200">
              <a:latin typeface="Times New Roman"/>
              <a:cs typeface="Times New Roman"/>
            </a:endParaRPr>
          </a:p>
          <a:p>
            <a:pPr marL="63500" marR="2540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naturalmente, </a:t>
            </a:r>
            <a:r>
              <a:rPr sz="1200" dirty="0">
                <a:latin typeface="Times New Roman"/>
                <a:cs typeface="Times New Roman"/>
              </a:rPr>
              <a:t>impedì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tentare di </a:t>
            </a:r>
            <a:r>
              <a:rPr sz="1200" spc="-5" dirty="0">
                <a:latin typeface="Times New Roman"/>
                <a:cs typeface="Times New Roman"/>
              </a:rPr>
              <a:t>andare all’appuntamento con Gesù. Durante </a:t>
            </a:r>
            <a:r>
              <a:rPr sz="1200" dirty="0">
                <a:latin typeface="Times New Roman"/>
                <a:cs typeface="Times New Roman"/>
              </a:rPr>
              <a:t>il giorno  Giuda e Rut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parecchie volte di eludere la </a:t>
            </a:r>
            <a:r>
              <a:rPr sz="1200" spc="-5" dirty="0">
                <a:latin typeface="Times New Roman"/>
                <a:cs typeface="Times New Roman"/>
              </a:rPr>
              <a:t>sorveglianza dei Farisei per avvertire Gesù,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20" dirty="0">
                <a:latin typeface="Times New Roman"/>
                <a:cs typeface="Times New Roman"/>
              </a:rPr>
              <a:t>fu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inutile.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83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(1743.2) 157:0.2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i messaggeri di </a:t>
            </a:r>
            <a:r>
              <a:rPr sz="1200" spc="-5" dirty="0">
                <a:latin typeface="Times New Roman"/>
                <a:cs typeface="Times New Roman"/>
              </a:rPr>
              <a:t>Davide fecero sapere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erano accampati davanti all’entrata  della casa </a:t>
            </a:r>
            <a:r>
              <a:rPr sz="1200" dirty="0">
                <a:latin typeface="Times New Roman"/>
                <a:cs typeface="Times New Roman"/>
              </a:rPr>
              <a:t>di sua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quindi alcun </a:t>
            </a:r>
            <a:r>
              <a:rPr sz="1200" spc="-5" dirty="0">
                <a:latin typeface="Times New Roman"/>
                <a:cs typeface="Times New Roman"/>
              </a:rPr>
              <a:t>tentativo per far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alla sua famiglia.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nuovo,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famiglia terrena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prendere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L’esattore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tasse del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Tempio</a:t>
            </a:r>
            <a:endParaRPr sz="1600">
              <a:latin typeface="Times New Roman"/>
              <a:cs typeface="Times New Roman"/>
            </a:endParaRPr>
          </a:p>
          <a:p>
            <a:pPr marL="63500" marR="6413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(1743.3) 157:1.1 </a:t>
            </a:r>
            <a:r>
              <a:rPr sz="1200" spc="-5" dirty="0">
                <a:latin typeface="Times New Roman"/>
                <a:cs typeface="Times New Roman"/>
              </a:rPr>
              <a:t>Mentre Gesù, con Andrea </a:t>
            </a:r>
            <a:r>
              <a:rPr sz="1200" dirty="0">
                <a:latin typeface="Times New Roman"/>
                <a:cs typeface="Times New Roman"/>
              </a:rPr>
              <a:t>e Pietro, sostava in riva </a:t>
            </a:r>
            <a:r>
              <a:rPr sz="1200" spc="-5" dirty="0">
                <a:latin typeface="Times New Roman"/>
                <a:cs typeface="Times New Roman"/>
              </a:rPr>
              <a:t>al lago </a:t>
            </a:r>
            <a:r>
              <a:rPr sz="1200" dirty="0">
                <a:latin typeface="Times New Roman"/>
                <a:cs typeface="Times New Roman"/>
              </a:rPr>
              <a:t>presso il </a:t>
            </a:r>
            <a:r>
              <a:rPr sz="1200" spc="-5" dirty="0">
                <a:latin typeface="Times New Roman"/>
                <a:cs typeface="Times New Roman"/>
              </a:rPr>
              <a:t>cantiere </a:t>
            </a:r>
            <a:r>
              <a:rPr sz="1200" dirty="0">
                <a:latin typeface="Times New Roman"/>
                <a:cs typeface="Times New Roman"/>
              </a:rPr>
              <a:t>navale, un </a:t>
            </a:r>
            <a:r>
              <a:rPr sz="1200" spc="-5" dirty="0">
                <a:latin typeface="Times New Roman"/>
                <a:cs typeface="Times New Roman"/>
              </a:rPr>
              <a:t>esattore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tasse </a:t>
            </a:r>
            <a:r>
              <a:rPr sz="1200" dirty="0">
                <a:latin typeface="Times New Roman"/>
                <a:cs typeface="Times New Roman"/>
              </a:rPr>
              <a:t>del Tempio </a:t>
            </a:r>
            <a:r>
              <a:rPr sz="1200" spc="-5" dirty="0">
                <a:latin typeface="Times New Roman"/>
                <a:cs typeface="Times New Roman"/>
              </a:rPr>
              <a:t>si  avvicinò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e, riconosciuto Gesù, chiamò </a:t>
            </a:r>
            <a:r>
              <a:rPr sz="1200" dirty="0">
                <a:latin typeface="Times New Roman"/>
                <a:cs typeface="Times New Roman"/>
              </a:rPr>
              <a:t>Pietro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“Il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paga la tassa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Tempio?” Pietro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incline </a:t>
            </a:r>
            <a:r>
              <a:rPr sz="1200" spc="-5" dirty="0">
                <a:latin typeface="Times New Roman"/>
                <a:cs typeface="Times New Roman"/>
              </a:rPr>
              <a:t>ad indignarsi all’idea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pretendesse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contribuisse al mantenimento delle attività religiose </a:t>
            </a:r>
            <a:r>
              <a:rPr sz="1200" dirty="0">
                <a:latin typeface="Times New Roman"/>
                <a:cs typeface="Times New Roman"/>
              </a:rPr>
              <a:t>dei suoi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nemici</a:t>
            </a: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giurati,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notando un’espressione particolare sul </a:t>
            </a:r>
            <a:r>
              <a:rPr sz="1200" dirty="0">
                <a:latin typeface="Times New Roman"/>
                <a:cs typeface="Times New Roman"/>
              </a:rPr>
              <a:t>viso </a:t>
            </a:r>
            <a:r>
              <a:rPr sz="1200" spc="-5" dirty="0">
                <a:latin typeface="Times New Roman"/>
                <a:cs typeface="Times New Roman"/>
              </a:rPr>
              <a:t>dell’esattore, egli sospettò giustamente che cercasse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prenderli </a:t>
            </a:r>
            <a:r>
              <a:rPr sz="1200" dirty="0">
                <a:latin typeface="Times New Roman"/>
                <a:cs typeface="Times New Roman"/>
              </a:rPr>
              <a:t>in trappola  </a:t>
            </a:r>
            <a:r>
              <a:rPr sz="1200" spc="-5" dirty="0">
                <a:latin typeface="Times New Roman"/>
                <a:cs typeface="Times New Roman"/>
              </a:rPr>
              <a:t>sul 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rifiutare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consueto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siclo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sostegno </a:t>
            </a:r>
            <a:r>
              <a:rPr sz="1200" dirty="0">
                <a:latin typeface="Times New Roman"/>
                <a:cs typeface="Times New Roman"/>
              </a:rPr>
              <a:t>dei servizi del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conseguenza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replicò: </a:t>
            </a:r>
            <a:r>
              <a:rPr sz="1200" dirty="0">
                <a:latin typeface="Times New Roman"/>
                <a:cs typeface="Times New Roman"/>
              </a:rPr>
              <a:t>“Ma certo, il </a:t>
            </a:r>
            <a:r>
              <a:rPr sz="1200" spc="-5" dirty="0">
                <a:latin typeface="Times New Roman"/>
                <a:cs typeface="Times New Roman"/>
              </a:rPr>
              <a:t>Maestro paga </a:t>
            </a:r>
            <a:r>
              <a:rPr sz="1200" dirty="0">
                <a:latin typeface="Times New Roman"/>
                <a:cs typeface="Times New Roman"/>
              </a:rPr>
              <a:t>la tassa </a:t>
            </a:r>
            <a:r>
              <a:rPr sz="1200" spc="-5" dirty="0">
                <a:latin typeface="Times New Roman"/>
                <a:cs typeface="Times New Roman"/>
              </a:rPr>
              <a:t>del Tempio. Aspetta alla </a:t>
            </a:r>
            <a:r>
              <a:rPr sz="1200" dirty="0">
                <a:latin typeface="Times New Roman"/>
                <a:cs typeface="Times New Roman"/>
              </a:rPr>
              <a:t>porta e </a:t>
            </a:r>
            <a:r>
              <a:rPr sz="1200" spc="-5" dirty="0">
                <a:latin typeface="Times New Roman"/>
                <a:cs typeface="Times New Roman"/>
              </a:rPr>
              <a:t>ritornerò subito </a:t>
            </a:r>
            <a:r>
              <a:rPr sz="1200" dirty="0">
                <a:latin typeface="Times New Roman"/>
                <a:cs typeface="Times New Roman"/>
              </a:rPr>
              <a:t>con 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tassa.”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(1743.4) 157:1.2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aveva parlato senza riflettere. Giuda </a:t>
            </a:r>
            <a:r>
              <a:rPr sz="1200" dirty="0">
                <a:latin typeface="Times New Roman"/>
                <a:cs typeface="Times New Roman"/>
              </a:rPr>
              <a:t>portava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fondi, ed </a:t>
            </a:r>
            <a:r>
              <a:rPr sz="1200" spc="-5" dirty="0">
                <a:latin typeface="Times New Roman"/>
                <a:cs typeface="Times New Roman"/>
              </a:rPr>
              <a:t>era dall’altra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lago. Né </a:t>
            </a:r>
            <a:r>
              <a:rPr sz="1200" dirty="0">
                <a:latin typeface="Times New Roman"/>
                <a:cs typeface="Times New Roman"/>
              </a:rPr>
              <a:t>lui, né </a:t>
            </a:r>
            <a:r>
              <a:rPr sz="1200" spc="-5" dirty="0">
                <a:latin typeface="Times New Roman"/>
                <a:cs typeface="Times New Roman"/>
              </a:rPr>
              <a:t>suo  fratello,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Gesù avevano portato </a:t>
            </a:r>
            <a:r>
              <a:rPr sz="1200" dirty="0">
                <a:latin typeface="Times New Roman"/>
                <a:cs typeface="Times New Roman"/>
              </a:rPr>
              <a:t>del denaro. E sapendo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cercavano, </a:t>
            </a:r>
            <a:r>
              <a:rPr sz="1200" dirty="0">
                <a:latin typeface="Times New Roman"/>
                <a:cs typeface="Times New Roman"/>
              </a:rPr>
              <a:t>era loro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andare 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per ottenere il  </a:t>
            </a:r>
            <a:r>
              <a:rPr sz="1200" spc="-5" dirty="0">
                <a:latin typeface="Times New Roman"/>
                <a:cs typeface="Times New Roman"/>
              </a:rPr>
              <a:t>denaro. Quando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dell’esattore </a:t>
            </a:r>
            <a:r>
              <a:rPr sz="1200" dirty="0">
                <a:latin typeface="Times New Roman"/>
                <a:cs typeface="Times New Roman"/>
              </a:rPr>
              <a:t>e disse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il denaro, </a:t>
            </a:r>
            <a:r>
              <a:rPr sz="1200" spc="-5" dirty="0">
                <a:latin typeface="Times New Roman"/>
                <a:cs typeface="Times New Roman"/>
              </a:rPr>
              <a:t>Gesù disse: </a:t>
            </a:r>
            <a:r>
              <a:rPr sz="1200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hai promesso, allora  dovresti pagare. Ma con che cosa manterrai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promessa? Farai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pescatore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onorare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parola? Tuttavia, </a:t>
            </a:r>
            <a:r>
              <a:rPr sz="1200" dirty="0">
                <a:latin typeface="Times New Roman"/>
                <a:cs typeface="Times New Roman"/>
              </a:rPr>
              <a:t>Pietro, è 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circostanza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paghiamo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tassa.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offriamo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l’occasione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offendersi </a:t>
            </a:r>
            <a:r>
              <a:rPr sz="1200" dirty="0">
                <a:latin typeface="Times New Roman"/>
                <a:cs typeface="Times New Roman"/>
              </a:rPr>
              <a:t>per il nostro  </a:t>
            </a:r>
            <a:r>
              <a:rPr sz="1200" spc="-5" dirty="0">
                <a:latin typeface="Times New Roman"/>
                <a:cs typeface="Times New Roman"/>
              </a:rPr>
              <a:t>comportamento. Noi aspetteremo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tu vai con il battello a prendere </a:t>
            </a:r>
            <a:r>
              <a:rPr sz="1200" spc="-5" dirty="0">
                <a:latin typeface="Times New Roman"/>
                <a:cs typeface="Times New Roman"/>
              </a:rPr>
              <a:t>del pesce,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l’avrai </a:t>
            </a:r>
            <a:r>
              <a:rPr sz="1200" dirty="0">
                <a:latin typeface="Times New Roman"/>
                <a:cs typeface="Times New Roman"/>
              </a:rPr>
              <a:t>venduto </a:t>
            </a:r>
            <a:r>
              <a:rPr sz="1200" spc="-5" dirty="0">
                <a:latin typeface="Times New Roman"/>
                <a:cs typeface="Times New Roman"/>
              </a:rPr>
              <a:t>laggiù </a:t>
            </a:r>
            <a:r>
              <a:rPr sz="1200" dirty="0">
                <a:latin typeface="Times New Roman"/>
                <a:cs typeface="Times New Roman"/>
              </a:rPr>
              <a:t>al mercato,  </a:t>
            </a:r>
            <a:r>
              <a:rPr sz="1200" spc="-5" dirty="0">
                <a:latin typeface="Times New Roman"/>
                <a:cs typeface="Times New Roman"/>
              </a:rPr>
              <a:t>paga l’esattore </a:t>
            </a:r>
            <a:r>
              <a:rPr sz="1200" dirty="0">
                <a:latin typeface="Times New Roman"/>
                <a:cs typeface="Times New Roman"/>
              </a:rPr>
              <a:t>per tutti noi </a:t>
            </a:r>
            <a:r>
              <a:rPr sz="1200" spc="-5" dirty="0">
                <a:latin typeface="Times New Roman"/>
                <a:cs typeface="Times New Roman"/>
              </a:rPr>
              <a:t>tre.”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(1744.1) 157:1.3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udito dal </a:t>
            </a:r>
            <a:r>
              <a:rPr sz="1200" spc="-5" dirty="0">
                <a:latin typeface="Times New Roman"/>
                <a:cs typeface="Times New Roman"/>
              </a:rPr>
              <a:t>messaggero segreto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nelle vicinanze,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fece segno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compagno,  che pescava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riva, di </a:t>
            </a:r>
            <a:r>
              <a:rPr sz="1200" spc="-5" dirty="0">
                <a:latin typeface="Times New Roman"/>
                <a:cs typeface="Times New Roman"/>
              </a:rPr>
              <a:t>accostare </a:t>
            </a:r>
            <a:r>
              <a:rPr sz="1200" dirty="0">
                <a:latin typeface="Times New Roman"/>
                <a:cs typeface="Times New Roman"/>
              </a:rPr>
              <a:t>subito. Quando Pietro fu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uscire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battello per pescare, questo </a:t>
            </a:r>
            <a:r>
              <a:rPr sz="1200" dirty="0">
                <a:latin typeface="Times New Roman"/>
                <a:cs typeface="Times New Roman"/>
              </a:rPr>
              <a:t>messaggero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amico pescatore si presentarono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con parecchi grandi </a:t>
            </a:r>
            <a:r>
              <a:rPr sz="1200" dirty="0">
                <a:latin typeface="Times New Roman"/>
                <a:cs typeface="Times New Roman"/>
              </a:rPr>
              <a:t>cesti di </a:t>
            </a:r>
            <a:r>
              <a:rPr sz="1200" spc="-5" dirty="0">
                <a:latin typeface="Times New Roman"/>
                <a:cs typeface="Times New Roman"/>
              </a:rPr>
              <a:t>pesce </a:t>
            </a:r>
            <a:r>
              <a:rPr sz="1200" dirty="0">
                <a:latin typeface="Times New Roman"/>
                <a:cs typeface="Times New Roman"/>
              </a:rPr>
              <a:t>e lo aiutarono a portarli </a:t>
            </a:r>
            <a:r>
              <a:rPr sz="1200" spc="-5" dirty="0">
                <a:latin typeface="Times New Roman"/>
                <a:cs typeface="Times New Roman"/>
              </a:rPr>
              <a:t>dal vicino mercante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pesce,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acquistò pagandolo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prezzo che,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quanto aggiunto dal messaggero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</a:t>
            </a:r>
            <a:r>
              <a:rPr sz="1200" dirty="0">
                <a:latin typeface="Times New Roman"/>
                <a:cs typeface="Times New Roman"/>
              </a:rPr>
              <a:t>bastò a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tassa </a:t>
            </a:r>
            <a:r>
              <a:rPr sz="1200" dirty="0">
                <a:latin typeface="Times New Roman"/>
                <a:cs typeface="Times New Roman"/>
              </a:rPr>
              <a:t>del Tempio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tre. L’esattore </a:t>
            </a:r>
            <a:r>
              <a:rPr sz="1200" dirty="0">
                <a:latin typeface="Times New Roman"/>
                <a:cs typeface="Times New Roman"/>
              </a:rPr>
              <a:t>accettò la </a:t>
            </a:r>
            <a:r>
              <a:rPr sz="1200" spc="-5" dirty="0">
                <a:latin typeface="Times New Roman"/>
                <a:cs typeface="Times New Roman"/>
              </a:rPr>
              <a:t>tassa, rinunciando all’ammenda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ritardato pagamento, perché essi erano stati assenti </a:t>
            </a:r>
            <a:r>
              <a:rPr sz="1200" dirty="0">
                <a:latin typeface="Times New Roman"/>
                <a:cs typeface="Times New Roman"/>
              </a:rPr>
              <a:t>dalla Galilea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28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(1744.2) 157:1.4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meravigliarsi </a:t>
            </a:r>
            <a:r>
              <a:rPr sz="1200" dirty="0">
                <a:latin typeface="Times New Roman"/>
                <a:cs typeface="Times New Roman"/>
              </a:rPr>
              <a:t>che voi abbiate un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di Pietro che </a:t>
            </a:r>
            <a:r>
              <a:rPr sz="1200" spc="-5" dirty="0">
                <a:latin typeface="Times New Roman"/>
                <a:cs typeface="Times New Roman"/>
              </a:rPr>
              <a:t>pesca </a:t>
            </a:r>
            <a:r>
              <a:rPr sz="1200" dirty="0">
                <a:latin typeface="Times New Roman"/>
                <a:cs typeface="Times New Roman"/>
              </a:rPr>
              <a:t>un pesce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siclo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bocca.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 tempo  </a:t>
            </a:r>
            <a:r>
              <a:rPr sz="1200" spc="-5" dirty="0">
                <a:latin typeface="Times New Roman"/>
                <a:cs typeface="Times New Roman"/>
              </a:rPr>
              <a:t>circolavano </a:t>
            </a:r>
            <a:r>
              <a:rPr sz="1200" dirty="0">
                <a:latin typeface="Times New Roman"/>
                <a:cs typeface="Times New Roman"/>
              </a:rPr>
              <a:t>molte storie </a:t>
            </a:r>
            <a:r>
              <a:rPr sz="1200" spc="-5" dirty="0">
                <a:latin typeface="Times New Roman"/>
                <a:cs typeface="Times New Roman"/>
              </a:rPr>
              <a:t>sul ritrovamento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tesori nella </a:t>
            </a:r>
            <a:r>
              <a:rPr sz="1200" dirty="0">
                <a:latin typeface="Times New Roman"/>
                <a:cs typeface="Times New Roman"/>
              </a:rPr>
              <a:t>bocca di </a:t>
            </a:r>
            <a:r>
              <a:rPr sz="1200" spc="-5" dirty="0">
                <a:latin typeface="Times New Roman"/>
                <a:cs typeface="Times New Roman"/>
              </a:rPr>
              <a:t>pesci; </a:t>
            </a:r>
            <a:r>
              <a:rPr sz="1200" dirty="0">
                <a:latin typeface="Times New Roman"/>
                <a:cs typeface="Times New Roman"/>
              </a:rPr>
              <a:t>e queste storie </a:t>
            </a:r>
            <a:r>
              <a:rPr sz="1200" spc="-5" dirty="0">
                <a:latin typeface="Times New Roman"/>
                <a:cs typeface="Times New Roman"/>
              </a:rPr>
              <a:t>quasi miracolose erano cosa </a:t>
            </a:r>
            <a:r>
              <a:rPr sz="1200" dirty="0">
                <a:latin typeface="Times New Roman"/>
                <a:cs typeface="Times New Roman"/>
              </a:rPr>
              <a:t>ordinaria. Così,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Pietro li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verso </a:t>
            </a:r>
            <a:r>
              <a:rPr sz="1200" dirty="0">
                <a:latin typeface="Times New Roman"/>
                <a:cs typeface="Times New Roman"/>
              </a:rPr>
              <a:t>il battello, </a:t>
            </a:r>
            <a:r>
              <a:rPr sz="1200" spc="-5" dirty="0">
                <a:latin typeface="Times New Roman"/>
                <a:cs typeface="Times New Roman"/>
              </a:rPr>
              <a:t>Gesù osservò con </a:t>
            </a:r>
            <a:r>
              <a:rPr sz="1200" dirty="0">
                <a:latin typeface="Times New Roman"/>
                <a:cs typeface="Times New Roman"/>
              </a:rPr>
              <a:t>una punta di umorismo: </a:t>
            </a:r>
            <a:r>
              <a:rPr sz="1200" spc="-5" dirty="0">
                <a:latin typeface="Times New Roman"/>
                <a:cs typeface="Times New Roman"/>
              </a:rPr>
              <a:t>“Strano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debbano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94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tributo; di solito è lo </a:t>
            </a:r>
            <a:r>
              <a:rPr sz="1200" spc="-5" dirty="0">
                <a:latin typeface="Times New Roman"/>
                <a:cs typeface="Times New Roman"/>
              </a:rPr>
              <a:t>straniero </a:t>
            </a:r>
            <a:r>
              <a:rPr sz="1200" dirty="0">
                <a:latin typeface="Times New Roman"/>
                <a:cs typeface="Times New Roman"/>
              </a:rPr>
              <a:t>che è tassato per 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corte,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conviene </a:t>
            </a:r>
            <a:r>
              <a:rPr sz="1200" spc="-5" dirty="0">
                <a:latin typeface="Times New Roman"/>
                <a:cs typeface="Times New Roman"/>
              </a:rPr>
              <a:t>ostacolare </a:t>
            </a:r>
            <a:r>
              <a:rPr sz="1200" dirty="0">
                <a:latin typeface="Times New Roman"/>
                <a:cs typeface="Times New Roman"/>
              </a:rPr>
              <a:t>le autorità. </a:t>
            </a:r>
            <a:r>
              <a:rPr sz="1200" spc="-5" dirty="0">
                <a:latin typeface="Times New Roman"/>
                <a:cs typeface="Times New Roman"/>
              </a:rPr>
              <a:t>Vai!  Forse prenderai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pesce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siclo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bocca.” Avendo Gesù parlato </a:t>
            </a:r>
            <a:r>
              <a:rPr sz="1200" dirty="0">
                <a:latin typeface="Times New Roman"/>
                <a:cs typeface="Times New Roman"/>
              </a:rPr>
              <a:t>in questo modo, ed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apparso così </a:t>
            </a:r>
            <a:r>
              <a:rPr sz="1200" dirty="0">
                <a:latin typeface="Times New Roman"/>
                <a:cs typeface="Times New Roman"/>
              </a:rPr>
              <a:t>rapidamente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tassa del </a:t>
            </a:r>
            <a:r>
              <a:rPr sz="1200" dirty="0">
                <a:latin typeface="Times New Roman"/>
                <a:cs typeface="Times New Roman"/>
              </a:rPr>
              <a:t>Tempio,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sorprendersi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l’episodio sia stato successivamente ampliato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miracolo,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riportato  dallo scrittore del </a:t>
            </a:r>
            <a:r>
              <a:rPr sz="1200" dirty="0">
                <a:latin typeface="Times New Roman"/>
                <a:cs typeface="Times New Roman"/>
              </a:rPr>
              <a:t>Vangelo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Matteo.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8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(1744.3) 157:1.5 </a:t>
            </a:r>
            <a:r>
              <a:rPr sz="1200" spc="-5" dirty="0">
                <a:latin typeface="Times New Roman"/>
                <a:cs typeface="Times New Roman"/>
              </a:rPr>
              <a:t>Gesù, con Andrea </a:t>
            </a:r>
            <a:r>
              <a:rPr sz="1200" dirty="0">
                <a:latin typeface="Times New Roman"/>
                <a:cs typeface="Times New Roman"/>
              </a:rPr>
              <a:t>e Pietro, </a:t>
            </a:r>
            <a:r>
              <a:rPr sz="1200" spc="-5" dirty="0">
                <a:latin typeface="Times New Roman"/>
                <a:cs typeface="Times New Roman"/>
              </a:rPr>
              <a:t>attese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 fino </a:t>
            </a:r>
            <a:r>
              <a:rPr sz="1200" dirty="0">
                <a:latin typeface="Times New Roman"/>
                <a:cs typeface="Times New Roman"/>
              </a:rPr>
              <a:t>al tramonto. </a:t>
            </a:r>
            <a:r>
              <a:rPr sz="1200" spc="-5" dirty="0">
                <a:latin typeface="Times New Roman"/>
                <a:cs typeface="Times New Roman"/>
              </a:rPr>
              <a:t>Alcuni messaggeri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informarono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sorveglianza; perciò,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fece </a:t>
            </a:r>
            <a:r>
              <a:rPr sz="1200" dirty="0">
                <a:latin typeface="Times New Roman"/>
                <a:cs typeface="Times New Roman"/>
              </a:rPr>
              <a:t>buio, i tre uomini in </a:t>
            </a:r>
            <a:r>
              <a:rPr sz="1200" spc="-5" dirty="0">
                <a:latin typeface="Times New Roman"/>
                <a:cs typeface="Times New Roman"/>
              </a:rPr>
              <a:t>attesa </a:t>
            </a:r>
            <a:r>
              <a:rPr sz="1200" dirty="0">
                <a:latin typeface="Times New Roman"/>
                <a:cs typeface="Times New Roman"/>
              </a:rPr>
              <a:t>salirono </a:t>
            </a:r>
            <a:r>
              <a:rPr sz="1200" spc="-5" dirty="0">
                <a:latin typeface="Times New Roman"/>
                <a:cs typeface="Times New Roman"/>
              </a:rPr>
              <a:t>sul loro battello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remarono </a:t>
            </a:r>
            <a:r>
              <a:rPr sz="1200" dirty="0">
                <a:latin typeface="Times New Roman"/>
                <a:cs typeface="Times New Roman"/>
              </a:rPr>
              <a:t>lentamente verso  la </a:t>
            </a:r>
            <a:r>
              <a:rPr sz="1200" spc="-5" dirty="0">
                <a:latin typeface="Times New Roman"/>
                <a:cs typeface="Times New Roman"/>
              </a:rPr>
              <a:t>costa orientale del </a:t>
            </a:r>
            <a:r>
              <a:rPr sz="1200" dirty="0">
                <a:latin typeface="Times New Roman"/>
                <a:cs typeface="Times New Roman"/>
              </a:rPr>
              <a:t>Mare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Betsaida-Giulia</a:t>
            </a:r>
            <a:endParaRPr sz="1600">
              <a:latin typeface="Times New Roman"/>
              <a:cs typeface="Times New Roman"/>
            </a:endParaRPr>
          </a:p>
          <a:p>
            <a:pPr marL="63500" marR="14986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(1744.4) 157:2.1 </a:t>
            </a:r>
            <a:r>
              <a:rPr sz="1200" spc="-10" dirty="0">
                <a:latin typeface="Times New Roman"/>
                <a:cs typeface="Times New Roman"/>
              </a:rPr>
              <a:t>Lunedì </a:t>
            </a:r>
            <a:r>
              <a:rPr sz="1200" dirty="0">
                <a:latin typeface="Times New Roman"/>
                <a:cs typeface="Times New Roman"/>
              </a:rPr>
              <a:t>8 agosto, </a:t>
            </a:r>
            <a:r>
              <a:rPr sz="1200" spc="-5" dirty="0">
                <a:latin typeface="Times New Roman"/>
                <a:cs typeface="Times New Roman"/>
              </a:rPr>
              <a:t>mentre Gesù </a:t>
            </a:r>
            <a:r>
              <a:rPr sz="1200" dirty="0">
                <a:latin typeface="Times New Roman"/>
                <a:cs typeface="Times New Roman"/>
              </a:rPr>
              <a:t>e i dodici apostoli </a:t>
            </a:r>
            <a:r>
              <a:rPr sz="1200" spc="-5" dirty="0">
                <a:latin typeface="Times New Roman"/>
                <a:cs typeface="Times New Roman"/>
              </a:rPr>
              <a:t>erano accampati nel Parco </a:t>
            </a:r>
            <a:r>
              <a:rPr sz="1200" dirty="0">
                <a:latin typeface="Times New Roman"/>
                <a:cs typeface="Times New Roman"/>
              </a:rPr>
              <a:t>di Magadan, vicino a Betsaida-Giulia, più  di </a:t>
            </a:r>
            <a:r>
              <a:rPr sz="1200" spc="-5" dirty="0">
                <a:latin typeface="Times New Roman"/>
                <a:cs typeface="Times New Roman"/>
              </a:rPr>
              <a:t>cento credenti, gli evangelisti,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ed altre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interessate </a:t>
            </a:r>
            <a:r>
              <a:rPr sz="1200" dirty="0">
                <a:latin typeface="Times New Roman"/>
                <a:cs typeface="Times New Roman"/>
              </a:rPr>
              <a:t>all’instaurazione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vennero da </a:t>
            </a:r>
            <a:r>
              <a:rPr sz="1200" spc="-5" dirty="0">
                <a:latin typeface="Times New Roman"/>
                <a:cs typeface="Times New Roman"/>
              </a:rPr>
              <a:t>Cafarnao 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riunione.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Farisei, </a:t>
            </a:r>
            <a:r>
              <a:rPr sz="1200" dirty="0">
                <a:latin typeface="Times New Roman"/>
                <a:cs typeface="Times New Roman"/>
              </a:rPr>
              <a:t>sentendo </a:t>
            </a:r>
            <a:r>
              <a:rPr sz="1200" spc="-5" dirty="0">
                <a:latin typeface="Times New Roman"/>
                <a:cs typeface="Times New Roman"/>
              </a:rPr>
              <a:t>che Gesù era </a:t>
            </a:r>
            <a:r>
              <a:rPr sz="120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vennero anch’essi.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alcuni Sadducei si erano </a:t>
            </a:r>
            <a:r>
              <a:rPr sz="1200" spc="5" dirty="0">
                <a:latin typeface="Times New Roman"/>
                <a:cs typeface="Times New Roman"/>
              </a:rPr>
              <a:t>uniti </a:t>
            </a:r>
            <a:r>
              <a:rPr sz="1200" spc="-5" dirty="0">
                <a:latin typeface="Times New Roman"/>
                <a:cs typeface="Times New Roman"/>
              </a:rPr>
              <a:t>ai  Farisei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trappola </a:t>
            </a:r>
            <a:r>
              <a:rPr sz="1200" dirty="0">
                <a:latin typeface="Times New Roman"/>
                <a:cs typeface="Times New Roman"/>
              </a:rPr>
              <a:t>Gesù. Prima di </a:t>
            </a:r>
            <a:r>
              <a:rPr sz="1200" spc="-5" dirty="0">
                <a:latin typeface="Times New Roman"/>
                <a:cs typeface="Times New Roman"/>
              </a:rPr>
              <a:t>andare alla </a:t>
            </a:r>
            <a:r>
              <a:rPr sz="1200" dirty="0">
                <a:latin typeface="Times New Roman"/>
                <a:cs typeface="Times New Roman"/>
              </a:rPr>
              <a:t>riunione ristretta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credenti, </a:t>
            </a:r>
            <a:r>
              <a:rPr sz="1200" spc="-5" dirty="0">
                <a:latin typeface="Times New Roman"/>
                <a:cs typeface="Times New Roman"/>
              </a:rPr>
              <a:t>Gesù tenne </a:t>
            </a:r>
            <a:r>
              <a:rPr sz="1200" dirty="0">
                <a:latin typeface="Times New Roman"/>
                <a:cs typeface="Times New Roman"/>
              </a:rPr>
              <a:t>un incontro  </a:t>
            </a:r>
            <a:r>
              <a:rPr sz="1200" spc="-5" dirty="0">
                <a:latin typeface="Times New Roman"/>
                <a:cs typeface="Times New Roman"/>
              </a:rPr>
              <a:t>pubblico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assisterono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provocarono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con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imbarazzanti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in altre maniere di  </a:t>
            </a:r>
            <a:r>
              <a:rPr sz="1200" spc="-5" dirty="0">
                <a:latin typeface="Times New Roman"/>
                <a:cs typeface="Times New Roman"/>
              </a:rPr>
              <a:t>disturbare l’assemblea.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dei disturbatori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“Maestro, </a:t>
            </a:r>
            <a:r>
              <a:rPr sz="1200" dirty="0">
                <a:latin typeface="Times New Roman"/>
                <a:cs typeface="Times New Roman"/>
              </a:rPr>
              <a:t>noi vorremmo che tu ci </a:t>
            </a:r>
            <a:r>
              <a:rPr sz="1200" spc="-5" dirty="0">
                <a:latin typeface="Times New Roman"/>
                <a:cs typeface="Times New Roman"/>
              </a:rPr>
              <a:t>dessi </a:t>
            </a:r>
            <a:r>
              <a:rPr sz="1200" dirty="0">
                <a:latin typeface="Times New Roman"/>
                <a:cs typeface="Times New Roman"/>
              </a:rPr>
              <a:t>un segno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autorità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63500" marR="8699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insegnare, ed allora,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produrrà,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sapranno che sei stato mandato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Dio.” Gesù </a:t>
            </a:r>
            <a:r>
              <a:rPr sz="1200" dirty="0">
                <a:latin typeface="Times New Roman"/>
                <a:cs typeface="Times New Roman"/>
              </a:rPr>
              <a:t>rispose </a:t>
            </a:r>
            <a:r>
              <a:rPr sz="1200" spc="-5" dirty="0">
                <a:latin typeface="Times New Roman"/>
                <a:cs typeface="Times New Roman"/>
              </a:rPr>
              <a:t>loro:  “Quando </a:t>
            </a:r>
            <a:r>
              <a:rPr sz="1200" dirty="0">
                <a:latin typeface="Times New Roman"/>
                <a:cs typeface="Times New Roman"/>
              </a:rPr>
              <a:t>è sera voi dite che </a:t>
            </a:r>
            <a:r>
              <a:rPr sz="1200" spc="-5" dirty="0">
                <a:latin typeface="Times New Roman"/>
                <a:cs typeface="Times New Roman"/>
              </a:rPr>
              <a:t>farà bel tempo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rosso; al mattino </a:t>
            </a:r>
            <a:r>
              <a:rPr sz="1200" dirty="0">
                <a:latin typeface="Times New Roman"/>
                <a:cs typeface="Times New Roman"/>
              </a:rPr>
              <a:t>dite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farà brutto tempo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cielo è </a:t>
            </a:r>
            <a:r>
              <a:rPr sz="1200" spc="-5" dirty="0">
                <a:latin typeface="Times New Roman"/>
                <a:cs typeface="Times New Roman"/>
              </a:rPr>
              <a:t>rosso </a:t>
            </a:r>
            <a:r>
              <a:rPr sz="1200" dirty="0">
                <a:latin typeface="Times New Roman"/>
                <a:cs typeface="Times New Roman"/>
              </a:rPr>
              <a:t>e le  nuvole sono </a:t>
            </a:r>
            <a:r>
              <a:rPr sz="1200" spc="-5" dirty="0">
                <a:latin typeface="Times New Roman"/>
                <a:cs typeface="Times New Roman"/>
              </a:rPr>
              <a:t>basse.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vedete </a:t>
            </a:r>
            <a:r>
              <a:rPr sz="1200" dirty="0">
                <a:latin typeface="Times New Roman"/>
                <a:cs typeface="Times New Roman"/>
              </a:rPr>
              <a:t>una nuvola </a:t>
            </a:r>
            <a:r>
              <a:rPr sz="1200" spc="-5" dirty="0">
                <a:latin typeface="Times New Roman"/>
                <a:cs typeface="Times New Roman"/>
              </a:rPr>
              <a:t>alzarsi ad ovest </a:t>
            </a:r>
            <a:r>
              <a:rPr sz="1200" dirty="0">
                <a:latin typeface="Times New Roman"/>
                <a:cs typeface="Times New Roman"/>
              </a:rPr>
              <a:t>dite che </a:t>
            </a:r>
            <a:r>
              <a:rPr sz="1200" spc="-5" dirty="0">
                <a:latin typeface="Times New Roman"/>
                <a:cs typeface="Times New Roman"/>
              </a:rPr>
              <a:t>pioverà; </a:t>
            </a:r>
            <a:r>
              <a:rPr sz="1200" dirty="0">
                <a:latin typeface="Times New Roman"/>
                <a:cs typeface="Times New Roman"/>
              </a:rPr>
              <a:t>quando il vento soffia da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dite che farà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caldo  torrido.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sapete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discernere </a:t>
            </a:r>
            <a:r>
              <a:rPr sz="1200" spc="-5" dirty="0">
                <a:latin typeface="Times New Roman"/>
                <a:cs typeface="Times New Roman"/>
              </a:rPr>
              <a:t>l’aspetto del cielo </a:t>
            </a:r>
            <a:r>
              <a:rPr sz="1200" dirty="0">
                <a:latin typeface="Times New Roman"/>
                <a:cs typeface="Times New Roman"/>
              </a:rPr>
              <a:t>e siete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tempi? A coloro che vorrebbero conoscere </a:t>
            </a:r>
            <a:r>
              <a:rPr sz="1200" dirty="0">
                <a:latin typeface="Times New Roman"/>
                <a:cs typeface="Times New Roman"/>
              </a:rPr>
              <a:t>la verità, </a:t>
            </a:r>
            <a:r>
              <a:rPr sz="1200" spc="-5" dirty="0">
                <a:latin typeface="Times New Roman"/>
                <a:cs typeface="Times New Roman"/>
              </a:rPr>
              <a:t>un segno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stato </a:t>
            </a:r>
            <a:r>
              <a:rPr sz="1200" dirty="0">
                <a:latin typeface="Times New Roman"/>
                <a:cs typeface="Times New Roman"/>
              </a:rPr>
              <a:t>dato; ma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generazione ipocrita </a:t>
            </a:r>
            <a:r>
              <a:rPr sz="1200" dirty="0">
                <a:latin typeface="Times New Roman"/>
                <a:cs typeface="Times New Roman"/>
              </a:rPr>
              <a:t>e maliziosa </a:t>
            </a:r>
            <a:r>
              <a:rPr sz="1200" spc="5" dirty="0">
                <a:latin typeface="Times New Roman"/>
                <a:cs typeface="Times New Roman"/>
              </a:rPr>
              <a:t>nessun 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sarà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25459" cy="39522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(1745.1) 157:2.2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Gesù si ritirò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preparò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riunione della sera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deciso d’intraprendere insieme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in tutte le città e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della Decapoli non </a:t>
            </a:r>
            <a:r>
              <a:rPr sz="1200" spc="-5" dirty="0">
                <a:latin typeface="Times New Roman"/>
                <a:cs typeface="Times New Roman"/>
              </a:rPr>
              <a:t>appena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fossero tornati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loro  progettata </a:t>
            </a:r>
            <a:r>
              <a:rPr sz="1200" dirty="0">
                <a:latin typeface="Times New Roman"/>
                <a:cs typeface="Times New Roman"/>
              </a:rPr>
              <a:t>visita a Cesarea di Filippo.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partecipò </a:t>
            </a:r>
            <a:r>
              <a:rPr sz="1200" dirty="0">
                <a:latin typeface="Times New Roman"/>
                <a:cs typeface="Times New Roman"/>
              </a:rPr>
              <a:t>all’elaborazione </a:t>
            </a:r>
            <a:r>
              <a:rPr sz="1200" spc="-5" dirty="0">
                <a:latin typeface="Times New Roman"/>
                <a:cs typeface="Times New Roman"/>
              </a:rPr>
              <a:t>del piano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nella Decapoli e, </a:t>
            </a:r>
            <a:r>
              <a:rPr sz="1200" dirty="0">
                <a:latin typeface="Times New Roman"/>
                <a:cs typeface="Times New Roman"/>
              </a:rPr>
              <a:t>congedando  la </a:t>
            </a:r>
            <a:r>
              <a:rPr sz="1200" spc="-5" dirty="0">
                <a:latin typeface="Times New Roman"/>
                <a:cs typeface="Times New Roman"/>
              </a:rPr>
              <a:t>compagnia,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dico, attenti al fermento dei Farisei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Sadducei. </a:t>
            </a:r>
            <a:r>
              <a:rPr sz="1200" spc="-5" dirty="0">
                <a:latin typeface="Times New Roman"/>
                <a:cs typeface="Times New Roman"/>
              </a:rPr>
              <a:t>Non lasciatevi </a:t>
            </a:r>
            <a:r>
              <a:rPr sz="1200" dirty="0">
                <a:latin typeface="Times New Roman"/>
                <a:cs typeface="Times New Roman"/>
              </a:rPr>
              <a:t>ingannare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dimostrazione di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erudizione e dalla loro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lealtà </a:t>
            </a:r>
            <a:r>
              <a:rPr sz="1200" spc="-5" dirty="0">
                <a:latin typeface="Times New Roman"/>
                <a:cs typeface="Times New Roman"/>
              </a:rPr>
              <a:t>alle forme della religione. Interessatevi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vivente e </a:t>
            </a:r>
            <a:r>
              <a:rPr sz="1200" spc="-5" dirty="0">
                <a:latin typeface="Times New Roman"/>
                <a:cs typeface="Times New Roman"/>
              </a:rPr>
              <a:t>del  potere 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religione. Non </a:t>
            </a:r>
            <a:r>
              <a:rPr sz="1200" dirty="0">
                <a:latin typeface="Times New Roman"/>
                <a:cs typeface="Times New Roman"/>
              </a:rPr>
              <a:t>è il timore di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morta che vi </a:t>
            </a:r>
            <a:r>
              <a:rPr sz="1200" spc="-5" dirty="0">
                <a:latin typeface="Times New Roman"/>
                <a:cs typeface="Times New Roman"/>
              </a:rPr>
              <a:t>salverà, </a:t>
            </a:r>
            <a:r>
              <a:rPr sz="1200" dirty="0">
                <a:latin typeface="Times New Roman"/>
                <a:cs typeface="Times New Roman"/>
              </a:rPr>
              <a:t>ma piuttosto la vostra fede in un’esperienza  vivente delle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lasciatevi accecare </a:t>
            </a:r>
            <a:r>
              <a:rPr sz="1200" dirty="0">
                <a:latin typeface="Times New Roman"/>
                <a:cs typeface="Times New Roman"/>
              </a:rPr>
              <a:t>dal pregiudizio e </a:t>
            </a:r>
            <a:r>
              <a:rPr sz="1200" spc="-5" dirty="0">
                <a:latin typeface="Times New Roman"/>
                <a:cs typeface="Times New Roman"/>
              </a:rPr>
              <a:t>paralizzare dalla paura.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permettete al </a:t>
            </a:r>
            <a:r>
              <a:rPr sz="1200" dirty="0">
                <a:latin typeface="Times New Roman"/>
                <a:cs typeface="Times New Roman"/>
              </a:rPr>
              <a:t>rispetto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pervertire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intelligenza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vostri occhi non </a:t>
            </a:r>
            <a:r>
              <a:rPr sz="1200" spc="-5" dirty="0">
                <a:latin typeface="Times New Roman"/>
                <a:cs typeface="Times New Roman"/>
              </a:rPr>
              <a:t>vedano </a:t>
            </a:r>
            <a:r>
              <a:rPr sz="1200" dirty="0">
                <a:latin typeface="Times New Roman"/>
                <a:cs typeface="Times New Roman"/>
              </a:rPr>
              <a:t>e le vostre </a:t>
            </a:r>
            <a:r>
              <a:rPr sz="1200" spc="-5" dirty="0">
                <a:latin typeface="Times New Roman"/>
                <a:cs typeface="Times New Roman"/>
              </a:rPr>
              <a:t>orecchie </a:t>
            </a:r>
            <a:r>
              <a:rPr sz="1200" dirty="0">
                <a:latin typeface="Times New Roman"/>
                <a:cs typeface="Times New Roman"/>
              </a:rPr>
              <a:t>non sentano.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religione non è </a:t>
            </a:r>
            <a:r>
              <a:rPr sz="1200" spc="-5" dirty="0">
                <a:latin typeface="Times New Roman"/>
                <a:cs typeface="Times New Roman"/>
              </a:rPr>
              <a:t>solamente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pace, ma piuttosto di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il progresso. E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può essere </a:t>
            </a:r>
            <a:r>
              <a:rPr sz="1200" spc="-5" dirty="0">
                <a:latin typeface="Times New Roman"/>
                <a:cs typeface="Times New Roman"/>
              </a:rPr>
              <a:t>pace  nel cuore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se non v’innamorate sinceramente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verità, degli ideali delle realtà eterne. </a:t>
            </a:r>
            <a:r>
              <a:rPr sz="1200" dirty="0">
                <a:latin typeface="Times New Roman"/>
                <a:cs typeface="Times New Roman"/>
              </a:rPr>
              <a:t>I temi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si pongono </a:t>
            </a:r>
            <a:r>
              <a:rPr sz="1200" dirty="0">
                <a:latin typeface="Times New Roman"/>
                <a:cs typeface="Times New Roman"/>
              </a:rPr>
              <a:t>dinanzi a voi — i </a:t>
            </a:r>
            <a:r>
              <a:rPr sz="1200" spc="-5" dirty="0">
                <a:latin typeface="Times New Roman"/>
                <a:cs typeface="Times New Roman"/>
              </a:rPr>
              <a:t>piaceri peccaminosi del tempo 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giuste realtà dell’eternità. Voi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dovreste</a:t>
            </a:r>
            <a:endParaRPr sz="1200">
              <a:latin typeface="Times New Roman"/>
              <a:cs typeface="Times New Roman"/>
            </a:endParaRPr>
          </a:p>
          <a:p>
            <a:pPr marL="50800" marR="844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fin </a:t>
            </a:r>
            <a:r>
              <a:rPr sz="1200" spc="-5" dirty="0">
                <a:latin typeface="Times New Roman"/>
                <a:cs typeface="Times New Roman"/>
              </a:rPr>
              <a:t>d’ora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liberarvi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dubbio per </a:t>
            </a:r>
            <a:r>
              <a:rPr sz="1200" spc="-5" dirty="0">
                <a:latin typeface="Times New Roman"/>
                <a:cs typeface="Times New Roman"/>
              </a:rPr>
              <a:t>entrare nella </a:t>
            </a:r>
            <a:r>
              <a:rPr sz="1200" dirty="0">
                <a:latin typeface="Times New Roman"/>
                <a:cs typeface="Times New Roman"/>
              </a:rPr>
              <a:t>nuova vita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di speranza. E quando  </a:t>
            </a:r>
            <a:r>
              <a:rPr sz="1200" spc="-5" dirty="0">
                <a:latin typeface="Times New Roman"/>
                <a:cs typeface="Times New Roman"/>
              </a:rPr>
              <a:t>nascono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verso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anima,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soffocateli;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sorgono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emozioni</a:t>
            </a:r>
            <a:endParaRPr sz="1200">
              <a:latin typeface="Times New Roman"/>
              <a:cs typeface="Times New Roman"/>
            </a:endParaRPr>
          </a:p>
          <a:p>
            <a:pPr marL="50800" marR="4362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per il vostro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cuore, date espressione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spinte d’affetto nel ministero </a:t>
            </a:r>
            <a:r>
              <a:rPr sz="1200" dirty="0">
                <a:latin typeface="Times New Roman"/>
                <a:cs typeface="Times New Roman"/>
              </a:rPr>
              <a:t>intelligente verso i  </a:t>
            </a:r>
            <a:r>
              <a:rPr sz="1200" spc="-5" dirty="0">
                <a:latin typeface="Times New Roman"/>
                <a:cs typeface="Times New Roman"/>
              </a:rPr>
              <a:t>bisogni reali dei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confessione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Pietro</a:t>
            </a:r>
            <a:endParaRPr sz="1600">
              <a:latin typeface="Times New Roman"/>
              <a:cs typeface="Times New Roman"/>
            </a:endParaRPr>
          </a:p>
          <a:p>
            <a:pPr marL="50800" marR="9715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(1745.2) 157:3.1 </a:t>
            </a:r>
            <a:r>
              <a:rPr sz="1200" spc="-5" dirty="0">
                <a:latin typeface="Times New Roman"/>
                <a:cs typeface="Times New Roman"/>
              </a:rPr>
              <a:t>Martedì mattina presto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lasciarono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Magadan </a:t>
            </a:r>
            <a:r>
              <a:rPr sz="1200" dirty="0">
                <a:latin typeface="Times New Roman"/>
                <a:cs typeface="Times New Roman"/>
              </a:rPr>
              <a:t>per Cesarea di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  </a:t>
            </a:r>
            <a:r>
              <a:rPr sz="1200" dirty="0">
                <a:latin typeface="Times New Roman"/>
                <a:cs typeface="Times New Roman"/>
              </a:rPr>
              <a:t>dominio del </a:t>
            </a:r>
            <a:r>
              <a:rPr sz="1200" spc="-5" dirty="0">
                <a:latin typeface="Times New Roman"/>
                <a:cs typeface="Times New Roman"/>
              </a:rPr>
              <a:t>Tetrarca </a:t>
            </a:r>
            <a:r>
              <a:rPr sz="1200" dirty="0">
                <a:latin typeface="Times New Roman"/>
                <a:cs typeface="Times New Roman"/>
              </a:rPr>
              <a:t>Filippo.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Filippo era </a:t>
            </a:r>
            <a:r>
              <a:rPr sz="1200" spc="-5" dirty="0">
                <a:latin typeface="Times New Roman"/>
                <a:cs typeface="Times New Roman"/>
              </a:rPr>
              <a:t>situata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meravigliosa </a:t>
            </a:r>
            <a:r>
              <a:rPr sz="1200" dirty="0">
                <a:latin typeface="Times New Roman"/>
                <a:cs typeface="Times New Roman"/>
              </a:rPr>
              <a:t>bellezza. </a:t>
            </a:r>
            <a:r>
              <a:rPr sz="1200" spc="-5" dirty="0">
                <a:latin typeface="Times New Roman"/>
                <a:cs typeface="Times New Roman"/>
              </a:rPr>
              <a:t>Essa era annidata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valle  incantevole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colline pittoresche </a:t>
            </a:r>
            <a:r>
              <a:rPr sz="1200" dirty="0">
                <a:latin typeface="Times New Roman"/>
                <a:cs typeface="Times New Roman"/>
              </a:rPr>
              <a:t>dove il Giordano </a:t>
            </a:r>
            <a:r>
              <a:rPr sz="1200" spc="-5" dirty="0">
                <a:latin typeface="Times New Roman"/>
                <a:cs typeface="Times New Roman"/>
              </a:rPr>
              <a:t>sgorga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caverna sotterranea. A nord si vedevano </a:t>
            </a:r>
            <a:r>
              <a:rPr sz="1200" dirty="0">
                <a:latin typeface="Times New Roman"/>
                <a:cs typeface="Times New Roman"/>
              </a:rPr>
              <a:t>bene le </a:t>
            </a:r>
            <a:r>
              <a:rPr sz="1200" spc="-5" dirty="0">
                <a:latin typeface="Times New Roman"/>
                <a:cs typeface="Times New Roman"/>
              </a:rPr>
              <a:t>cime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Monte  </a:t>
            </a:r>
            <a:r>
              <a:rPr sz="1200" spc="-5" dirty="0">
                <a:latin typeface="Times New Roman"/>
                <a:cs typeface="Times New Roman"/>
              </a:rPr>
              <a:t>Hermon, mentre </a:t>
            </a:r>
            <a:r>
              <a:rPr sz="1200" dirty="0">
                <a:latin typeface="Times New Roman"/>
                <a:cs typeface="Times New Roman"/>
              </a:rPr>
              <a:t>dalle colline poste a sud </a:t>
            </a:r>
            <a:r>
              <a:rPr sz="1200" spc="-5" dirty="0">
                <a:latin typeface="Times New Roman"/>
                <a:cs typeface="Times New Roman"/>
              </a:rPr>
              <a:t>si aveva </a:t>
            </a:r>
            <a:r>
              <a:rPr sz="1200" dirty="0">
                <a:latin typeface="Times New Roman"/>
                <a:cs typeface="Times New Roman"/>
              </a:rPr>
              <a:t>una vista </a:t>
            </a:r>
            <a:r>
              <a:rPr sz="1200" spc="-5" dirty="0">
                <a:latin typeface="Times New Roman"/>
                <a:cs typeface="Times New Roman"/>
              </a:rPr>
              <a:t>magnifica </a:t>
            </a:r>
            <a:r>
              <a:rPr sz="1200" dirty="0">
                <a:latin typeface="Times New Roman"/>
                <a:cs typeface="Times New Roman"/>
              </a:rPr>
              <a:t>del corso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del Giordano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Mare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Galilea.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(1745.3) 157:3.2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andato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prima esperienza con 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ed ora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entrando nella  fase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desiderava ritornare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monte di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trionfo, </a:t>
            </a:r>
            <a:r>
              <a:rPr sz="1200" dirty="0">
                <a:latin typeface="Times New Roman"/>
                <a:cs typeface="Times New Roman"/>
              </a:rPr>
              <a:t>dove sperava che </a:t>
            </a:r>
            <a:r>
              <a:rPr sz="1200" spc="-5" dirty="0">
                <a:latin typeface="Times New Roman"/>
                <a:cs typeface="Times New Roman"/>
              </a:rPr>
              <a:t>gli apostoli potessero  ottenere </a:t>
            </a:r>
            <a:r>
              <a:rPr sz="1200" dirty="0">
                <a:latin typeface="Times New Roman"/>
                <a:cs typeface="Times New Roman"/>
              </a:rPr>
              <a:t>una nuova visione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responsabilità </a:t>
            </a:r>
            <a:r>
              <a:rPr sz="1200" spc="-5" dirty="0">
                <a:latin typeface="Times New Roman"/>
                <a:cs typeface="Times New Roman"/>
              </a:rPr>
              <a:t>ed acquisire </a:t>
            </a:r>
            <a:r>
              <a:rPr sz="1200" dirty="0">
                <a:latin typeface="Times New Roman"/>
                <a:cs typeface="Times New Roman"/>
              </a:rPr>
              <a:t>nuova forza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momenti difficili imminenti. Mentre  camminavano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strada, nel </a:t>
            </a:r>
            <a:r>
              <a:rPr sz="1200" dirty="0">
                <a:latin typeface="Times New Roman"/>
                <a:cs typeface="Times New Roman"/>
              </a:rPr>
              <a:t>momento in </a:t>
            </a:r>
            <a:r>
              <a:rPr sz="1200" spc="-5" dirty="0">
                <a:latin typeface="Times New Roman"/>
                <a:cs typeface="Times New Roman"/>
              </a:rPr>
              <a:t>cui passavano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delle Acque di </a:t>
            </a:r>
            <a:r>
              <a:rPr sz="1200" spc="-5" dirty="0">
                <a:latin typeface="Times New Roman"/>
                <a:cs typeface="Times New Roman"/>
              </a:rPr>
              <a:t>Merom, gli apostoli si misero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tra loro  </a:t>
            </a:r>
            <a:r>
              <a:rPr sz="1200" spc="-5" dirty="0">
                <a:latin typeface="Times New Roman"/>
                <a:cs typeface="Times New Roman"/>
              </a:rPr>
              <a:t>delle recenti esperienze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Fenicia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altrove,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raccontare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messaggio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accolto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popolazioni 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il loro 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4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(1745.4) 157:3.3 </a:t>
            </a:r>
            <a:r>
              <a:rPr sz="1200" spc="-5" dirty="0">
                <a:latin typeface="Times New Roman"/>
                <a:cs typeface="Times New Roman"/>
              </a:rPr>
              <a:t>Quando si fermarono per </a:t>
            </a:r>
            <a:r>
              <a:rPr sz="1200" dirty="0">
                <a:latin typeface="Times New Roman"/>
                <a:cs typeface="Times New Roman"/>
              </a:rPr>
              <a:t>il pranzo, </a:t>
            </a:r>
            <a:r>
              <a:rPr sz="1200" spc="-5" dirty="0">
                <a:latin typeface="Times New Roman"/>
                <a:cs typeface="Times New Roman"/>
              </a:rPr>
              <a:t>Gesù affrontò improvvisamente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con la prima </a:t>
            </a:r>
            <a:r>
              <a:rPr sz="1200" spc="-5" dirty="0">
                <a:latin typeface="Times New Roman"/>
                <a:cs typeface="Times New Roman"/>
              </a:rPr>
              <a:t>domanda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mai  rivolto loro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stesso. Egli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sorprendente </a:t>
            </a:r>
            <a:r>
              <a:rPr sz="1200" spc="-5" dirty="0">
                <a:latin typeface="Times New Roman"/>
                <a:cs typeface="Times New Roman"/>
              </a:rPr>
              <a:t>domanda: “La gente chi </a:t>
            </a:r>
            <a:r>
              <a:rPr sz="1200" dirty="0">
                <a:latin typeface="Times New Roman"/>
                <a:cs typeface="Times New Roman"/>
              </a:rPr>
              <a:t>dice che 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sia?”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(1746.1) 157:3.4 </a:t>
            </a:r>
            <a:r>
              <a:rPr sz="1200" spc="-5" dirty="0">
                <a:latin typeface="Times New Roman"/>
                <a:cs typeface="Times New Roman"/>
              </a:rPr>
              <a:t>Gesù aveva trascorso lunghi mesi </a:t>
            </a:r>
            <a:r>
              <a:rPr sz="1200" dirty="0">
                <a:latin typeface="Times New Roman"/>
                <a:cs typeface="Times New Roman"/>
              </a:rPr>
              <a:t>ad istruire </a:t>
            </a:r>
            <a:r>
              <a:rPr sz="1200" spc="-5" dirty="0">
                <a:latin typeface="Times New Roman"/>
                <a:cs typeface="Times New Roman"/>
              </a:rPr>
              <a:t>questi apostoli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carattere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cieli, e sapeva </a:t>
            </a:r>
            <a:r>
              <a:rPr sz="1200" spc="-5" dirty="0">
                <a:latin typeface="Times New Roman"/>
                <a:cs typeface="Times New Roman"/>
              </a:rPr>
              <a:t>bene 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egli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cominciare ad insegnare </a:t>
            </a:r>
            <a:r>
              <a:rPr sz="1200" dirty="0">
                <a:latin typeface="Times New Roman"/>
                <a:cs typeface="Times New Roman"/>
              </a:rPr>
              <a:t>loro di più sulla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sua relazione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erano seduti </a:t>
            </a:r>
            <a:r>
              <a:rPr sz="1200" dirty="0">
                <a:latin typeface="Times New Roman"/>
                <a:cs typeface="Times New Roman"/>
              </a:rPr>
              <a:t>sotto i </a:t>
            </a:r>
            <a:r>
              <a:rPr sz="1200" spc="-5" dirty="0">
                <a:latin typeface="Times New Roman"/>
                <a:cs typeface="Times New Roman"/>
              </a:rPr>
              <a:t>gelsi,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preparò </a:t>
            </a:r>
            <a:r>
              <a:rPr sz="1200" dirty="0">
                <a:latin typeface="Times New Roman"/>
                <a:cs typeface="Times New Roman"/>
              </a:rPr>
              <a:t>a tenere una delle </a:t>
            </a:r>
            <a:r>
              <a:rPr sz="1200" spc="-5" dirty="0">
                <a:latin typeface="Times New Roman"/>
                <a:cs typeface="Times New Roman"/>
              </a:rPr>
              <a:t>sessioni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memorabili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1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lunga  associazione con gli </a:t>
            </a:r>
            <a:r>
              <a:rPr sz="1200" dirty="0">
                <a:latin typeface="Times New Roman"/>
                <a:cs typeface="Times New Roman"/>
              </a:rPr>
              <a:t>apostoli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scelti.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0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(1746.2) 157:3.5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metà degli apostoli partecipò nel rispondere alla </a:t>
            </a:r>
            <a:r>
              <a:rPr sz="1200" dirty="0">
                <a:latin typeface="Times New Roman"/>
                <a:cs typeface="Times New Roman"/>
              </a:rPr>
              <a:t>domanda di </a:t>
            </a:r>
            <a:r>
              <a:rPr sz="1200" spc="-5" dirty="0">
                <a:latin typeface="Times New Roman"/>
                <a:cs typeface="Times New Roman"/>
              </a:rPr>
              <a:t>Gesù. Essi gli </a:t>
            </a:r>
            <a:r>
              <a:rPr sz="1200" dirty="0">
                <a:latin typeface="Times New Roman"/>
                <a:cs typeface="Times New Roman"/>
              </a:rPr>
              <a:t>dissero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era considerato un 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o un uomo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conoscevano; </a:t>
            </a:r>
            <a:r>
              <a:rPr sz="1200" dirty="0">
                <a:latin typeface="Times New Roman"/>
                <a:cs typeface="Times New Roman"/>
              </a:rPr>
              <a:t>che anche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 lo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molto e </a:t>
            </a:r>
            <a:r>
              <a:rPr sz="1200" spc="-5" dirty="0">
                <a:latin typeface="Times New Roman"/>
                <a:cs typeface="Times New Roman"/>
              </a:rPr>
              <a:t>spiegavano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l’accusa di </a:t>
            </a:r>
            <a:r>
              <a:rPr sz="1200" dirty="0">
                <a:latin typeface="Times New Roman"/>
                <a:cs typeface="Times New Roman"/>
              </a:rPr>
              <a:t>essere in </a:t>
            </a:r>
            <a:r>
              <a:rPr sz="1200" spc="-5" dirty="0">
                <a:latin typeface="Times New Roman"/>
                <a:cs typeface="Times New Roman"/>
              </a:rPr>
              <a:t>lega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dei </a:t>
            </a:r>
            <a:r>
              <a:rPr sz="1200" dirty="0">
                <a:latin typeface="Times New Roman"/>
                <a:cs typeface="Times New Roman"/>
              </a:rPr>
              <a:t>demoni.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dissero </a:t>
            </a:r>
            <a:r>
              <a:rPr sz="1200" spc="-5" dirty="0">
                <a:latin typeface="Times New Roman"/>
                <a:cs typeface="Times New Roman"/>
              </a:rPr>
              <a:t>che alcuni abitanti della Giudea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Samaria, che </a:t>
            </a:r>
            <a:r>
              <a:rPr sz="1200" dirty="0">
                <a:latin typeface="Times New Roman"/>
                <a:cs typeface="Times New Roman"/>
              </a:rPr>
              <a:t>non  lo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incontrato </a:t>
            </a:r>
            <a:r>
              <a:rPr sz="1200" spc="-5" dirty="0">
                <a:latin typeface="Times New Roman"/>
                <a:cs typeface="Times New Roman"/>
              </a:rPr>
              <a:t>personalmente, credevano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fosse 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spiegò che egli </a:t>
            </a:r>
            <a:r>
              <a:rPr sz="1200" dirty="0">
                <a:latin typeface="Times New Roman"/>
                <a:cs typeface="Times New Roman"/>
              </a:rPr>
              <a:t>era  stato, in </a:t>
            </a:r>
            <a:r>
              <a:rPr sz="1200" spc="-5" dirty="0">
                <a:latin typeface="Times New Roman"/>
                <a:cs typeface="Times New Roman"/>
              </a:rPr>
              <a:t>varie occasioni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persone diverse, </a:t>
            </a:r>
            <a:r>
              <a:rPr sz="1200" dirty="0">
                <a:latin typeface="Times New Roman"/>
                <a:cs typeface="Times New Roman"/>
              </a:rPr>
              <a:t>paragonato a </a:t>
            </a:r>
            <a:r>
              <a:rPr sz="1200" spc="-5" dirty="0">
                <a:latin typeface="Times New Roman"/>
                <a:cs typeface="Times New Roman"/>
              </a:rPr>
              <a:t>Mosè, ad </a:t>
            </a:r>
            <a:r>
              <a:rPr sz="1200" dirty="0">
                <a:latin typeface="Times New Roman"/>
                <a:cs typeface="Times New Roman"/>
              </a:rPr>
              <a:t>Elia, ad </a:t>
            </a:r>
            <a:r>
              <a:rPr sz="1200" spc="-5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Geremia.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ascoltato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resoconto, Gesù si </a:t>
            </a:r>
            <a:r>
              <a:rPr sz="1200" dirty="0">
                <a:latin typeface="Times New Roman"/>
                <a:cs typeface="Times New Roman"/>
              </a:rPr>
              <a:t>alzò in </a:t>
            </a:r>
            <a:r>
              <a:rPr sz="1200" spc="-5" dirty="0">
                <a:latin typeface="Times New Roman"/>
                <a:cs typeface="Times New Roman"/>
              </a:rPr>
              <a:t>piedi,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guardando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seduti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semicerchio attorno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con sorprendente enfasi </a:t>
            </a:r>
            <a:r>
              <a:rPr sz="1200" dirty="0">
                <a:latin typeface="Times New Roman"/>
                <a:cs typeface="Times New Roman"/>
              </a:rPr>
              <a:t>li additò con un  </a:t>
            </a:r>
            <a:r>
              <a:rPr sz="1200" spc="-5" dirty="0">
                <a:latin typeface="Times New Roman"/>
                <a:cs typeface="Times New Roman"/>
              </a:rPr>
              <a:t>ampio </a:t>
            </a:r>
            <a:r>
              <a:rPr sz="1200" spc="-10" dirty="0">
                <a:latin typeface="Times New Roman"/>
                <a:cs typeface="Times New Roman"/>
              </a:rPr>
              <a:t>gesto </a:t>
            </a:r>
            <a:r>
              <a:rPr sz="1200" dirty="0">
                <a:latin typeface="Times New Roman"/>
                <a:cs typeface="Times New Roman"/>
              </a:rPr>
              <a:t>della mano e </a:t>
            </a:r>
            <a:r>
              <a:rPr sz="1200" spc="-5" dirty="0">
                <a:latin typeface="Times New Roman"/>
                <a:cs typeface="Times New Roman"/>
              </a:rPr>
              <a:t>chiese: </a:t>
            </a:r>
            <a:r>
              <a:rPr sz="1200" dirty="0">
                <a:latin typeface="Times New Roman"/>
                <a:cs typeface="Times New Roman"/>
              </a:rPr>
              <a:t>“Ma voi,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dite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sia?” Ci fu un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silenzio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tensione. </a:t>
            </a:r>
            <a:r>
              <a:rPr sz="1200" dirty="0">
                <a:latin typeface="Times New Roman"/>
                <a:cs typeface="Times New Roman"/>
              </a:rPr>
              <a:t>I dodici non  </a:t>
            </a:r>
            <a:r>
              <a:rPr sz="1200" spc="-5" dirty="0">
                <a:latin typeface="Times New Roman"/>
                <a:cs typeface="Times New Roman"/>
              </a:rPr>
              <a:t>staccavano gli occhi </a:t>
            </a:r>
            <a:r>
              <a:rPr sz="1200" dirty="0">
                <a:latin typeface="Times New Roman"/>
                <a:cs typeface="Times New Roman"/>
              </a:rPr>
              <a:t>dal loro </a:t>
            </a:r>
            <a:r>
              <a:rPr sz="1200" spc="-5" dirty="0">
                <a:latin typeface="Times New Roman"/>
                <a:cs typeface="Times New Roman"/>
              </a:rPr>
              <a:t>Maestro, ed allora </a:t>
            </a:r>
            <a:r>
              <a:rPr sz="1200" dirty="0">
                <a:latin typeface="Times New Roman"/>
                <a:cs typeface="Times New Roman"/>
              </a:rPr>
              <a:t>Simon Pietro, </a:t>
            </a:r>
            <a:r>
              <a:rPr sz="1200" spc="-5" dirty="0">
                <a:latin typeface="Times New Roman"/>
                <a:cs typeface="Times New Roman"/>
              </a:rPr>
              <a:t>balzando </a:t>
            </a:r>
            <a:r>
              <a:rPr sz="1200" dirty="0">
                <a:latin typeface="Times New Roman"/>
                <a:cs typeface="Times New Roman"/>
              </a:rPr>
              <a:t>in piedi, </a:t>
            </a:r>
            <a:r>
              <a:rPr sz="1200" spc="-5" dirty="0">
                <a:latin typeface="Times New Roman"/>
                <a:cs typeface="Times New Roman"/>
              </a:rPr>
              <a:t>esclamò: “Tu 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055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09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vivente.”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undici apostoli </a:t>
            </a:r>
            <a:r>
              <a:rPr sz="1200" spc="-5" dirty="0">
                <a:latin typeface="Times New Roman"/>
                <a:cs typeface="Times New Roman"/>
              </a:rPr>
              <a:t>seduti si alzarono simultaneamente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indicare con </a:t>
            </a:r>
            <a:r>
              <a:rPr sz="1200" dirty="0">
                <a:latin typeface="Times New Roman"/>
                <a:cs typeface="Times New Roman"/>
              </a:rPr>
              <a:t>questo gesto che Pietro aveva parlato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(1746.3) 157:3.6 </a:t>
            </a:r>
            <a:r>
              <a:rPr sz="1200" spc="-5" dirty="0">
                <a:latin typeface="Times New Roman"/>
                <a:cs typeface="Times New Roman"/>
              </a:rPr>
              <a:t>Dopo averli invitati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sedersi </a:t>
            </a:r>
            <a:r>
              <a:rPr sz="1200" dirty="0">
                <a:latin typeface="Times New Roman"/>
                <a:cs typeface="Times New Roman"/>
              </a:rPr>
              <a:t>di nuovo, e </a:t>
            </a:r>
            <a:r>
              <a:rPr sz="1200" spc="-5" dirty="0">
                <a:latin typeface="Times New Roman"/>
                <a:cs typeface="Times New Roman"/>
              </a:rPr>
              <a:t>mentre stava </a:t>
            </a:r>
            <a:r>
              <a:rPr sz="1200" dirty="0">
                <a:latin typeface="Times New Roman"/>
                <a:cs typeface="Times New Roman"/>
              </a:rPr>
              <a:t>ancora in piedi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loro, Gesù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“Ciò vi è </a:t>
            </a:r>
            <a:r>
              <a:rPr sz="1200" spc="-5" dirty="0">
                <a:latin typeface="Times New Roman"/>
                <a:cs typeface="Times New Roman"/>
              </a:rPr>
              <a:t>stato rivelato  </a:t>
            </a:r>
            <a:r>
              <a:rPr sz="1200" dirty="0">
                <a:latin typeface="Times New Roman"/>
                <a:cs typeface="Times New Roman"/>
              </a:rPr>
              <a:t>da mio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l’ora in cui </a:t>
            </a:r>
            <a:r>
              <a:rPr sz="1200" spc="-5" dirty="0">
                <a:latin typeface="Times New Roman"/>
                <a:cs typeface="Times New Roman"/>
              </a:rPr>
              <a:t>dovreste 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su </a:t>
            </a:r>
            <a:r>
              <a:rPr sz="1200" dirty="0">
                <a:latin typeface="Times New Roman"/>
                <a:cs typeface="Times New Roman"/>
              </a:rPr>
              <a:t>di me. 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momento vi ordino di non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nessuno. Andiamo </a:t>
            </a:r>
            <a:r>
              <a:rPr sz="1200" dirty="0">
                <a:latin typeface="Times New Roman"/>
                <a:cs typeface="Times New Roman"/>
              </a:rPr>
              <a:t>via 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7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(1746.4) 157:3.7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essi ripresero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viaggio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arrivarono quella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a casa di  </a:t>
            </a:r>
            <a:r>
              <a:rPr sz="1200" spc="-5" dirty="0">
                <a:latin typeface="Times New Roman"/>
                <a:cs typeface="Times New Roman"/>
              </a:rPr>
              <a:t>Celso, </a:t>
            </a:r>
            <a:r>
              <a:rPr sz="1200" dirty="0">
                <a:latin typeface="Times New Roman"/>
                <a:cs typeface="Times New Roman"/>
              </a:rPr>
              <a:t>che li stava aspettando.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dormirono </a:t>
            </a:r>
            <a:r>
              <a:rPr sz="1200" spc="-5" dirty="0">
                <a:latin typeface="Times New Roman"/>
                <a:cs typeface="Times New Roman"/>
              </a:rPr>
              <a:t>poco quella notte;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la sensazione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avvenimento  </a:t>
            </a:r>
            <a:r>
              <a:rPr sz="1200" spc="-5" dirty="0">
                <a:latin typeface="Times New Roman"/>
                <a:cs typeface="Times New Roman"/>
              </a:rPr>
              <a:t>stesse per accadere nella </a:t>
            </a:r>
            <a:r>
              <a:rPr sz="1200" dirty="0">
                <a:latin typeface="Times New Roman"/>
                <a:cs typeface="Times New Roman"/>
              </a:rPr>
              <a:t>loro vita e </a:t>
            </a:r>
            <a:r>
              <a:rPr sz="1200" spc="-5" dirty="0">
                <a:latin typeface="Times New Roman"/>
                <a:cs typeface="Times New Roman"/>
              </a:rPr>
              <a:t>nell’opera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discorso sul regno</a:t>
            </a:r>
            <a:endParaRPr sz="1600">
              <a:latin typeface="Times New Roman"/>
              <a:cs typeface="Times New Roman"/>
            </a:endParaRPr>
          </a:p>
          <a:p>
            <a:pPr marL="88900" marR="126364">
              <a:lnSpc>
                <a:spcPct val="957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(1746.5) 157:4.1 </a:t>
            </a:r>
            <a:r>
              <a:rPr sz="1200" spc="-5" dirty="0">
                <a:latin typeface="Times New Roman"/>
                <a:cs typeface="Times New Roman"/>
              </a:rPr>
              <a:t>Dopo gli avvenimenti del </a:t>
            </a:r>
            <a:r>
              <a:rPr sz="1200" dirty="0">
                <a:latin typeface="Times New Roman"/>
                <a:cs typeface="Times New Roman"/>
              </a:rPr>
              <a:t>battesimo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trasformazione dell’acqua </a:t>
            </a:r>
            <a:r>
              <a:rPr sz="1200" dirty="0">
                <a:latin typeface="Times New Roman"/>
                <a:cs typeface="Times New Roman"/>
              </a:rPr>
              <a:t>in vino a Cana, gli 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avevano, </a:t>
            </a:r>
            <a:r>
              <a:rPr sz="1200" dirty="0">
                <a:latin typeface="Times New Roman"/>
                <a:cs typeface="Times New Roman"/>
              </a:rPr>
              <a:t>in momenti </a:t>
            </a:r>
            <a:r>
              <a:rPr sz="1200" spc="-5" dirty="0">
                <a:latin typeface="Times New Roman"/>
                <a:cs typeface="Times New Roman"/>
              </a:rPr>
              <a:t>diversi, virtualmente accettato </a:t>
            </a:r>
            <a:r>
              <a:rPr sz="1200" dirty="0">
                <a:latin typeface="Times New Roman"/>
                <a:cs typeface="Times New Roman"/>
              </a:rPr>
              <a:t>come il Messia. </a:t>
            </a:r>
            <a:r>
              <a:rPr sz="1200" spc="-5" dirty="0">
                <a:latin typeface="Times New Roman"/>
                <a:cs typeface="Times New Roman"/>
              </a:rPr>
              <a:t>Per brevi </a:t>
            </a:r>
            <a:r>
              <a:rPr sz="1200" dirty="0">
                <a:latin typeface="Times New Roman"/>
                <a:cs typeface="Times New Roman"/>
              </a:rPr>
              <a:t>periodi alcuni di loro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veramente 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atteso. Ma appena </a:t>
            </a:r>
            <a:r>
              <a:rPr sz="1200" dirty="0">
                <a:latin typeface="Times New Roman"/>
                <a:cs typeface="Times New Roman"/>
              </a:rPr>
              <a:t>tali speranze </a:t>
            </a:r>
            <a:r>
              <a:rPr sz="1200" spc="-5" dirty="0">
                <a:latin typeface="Times New Roman"/>
                <a:cs typeface="Times New Roman"/>
              </a:rPr>
              <a:t>sorgevano nel loro </a:t>
            </a:r>
            <a:r>
              <a:rPr sz="1200" dirty="0">
                <a:latin typeface="Times New Roman"/>
                <a:cs typeface="Times New Roman"/>
              </a:rPr>
              <a:t>cuore il Maestro le </a:t>
            </a:r>
            <a:r>
              <a:rPr sz="1200" spc="-5" dirty="0">
                <a:latin typeface="Times New Roman"/>
                <a:cs typeface="Times New Roman"/>
              </a:rPr>
              <a:t>mandava </a:t>
            </a:r>
            <a:r>
              <a:rPr sz="1200" dirty="0">
                <a:latin typeface="Times New Roman"/>
                <a:cs typeface="Times New Roman"/>
              </a:rPr>
              <a:t>in frantumi </a:t>
            </a:r>
            <a:r>
              <a:rPr sz="1200" spc="-5" dirty="0">
                <a:latin typeface="Times New Roman"/>
                <a:cs typeface="Times New Roman"/>
              </a:rPr>
              <a:t>con  qualche </a:t>
            </a:r>
            <a:r>
              <a:rPr sz="1200" dirty="0">
                <a:latin typeface="Times New Roman"/>
                <a:cs typeface="Times New Roman"/>
              </a:rPr>
              <a:t>parola che le </a:t>
            </a:r>
            <a:r>
              <a:rPr sz="1200" spc="-5" dirty="0">
                <a:latin typeface="Times New Roman"/>
                <a:cs typeface="Times New Roman"/>
              </a:rPr>
              <a:t>spegneva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atto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deludeva. Essi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in uno stato di </a:t>
            </a:r>
            <a:r>
              <a:rPr sz="1200" spc="-5" dirty="0">
                <a:latin typeface="Times New Roman"/>
                <a:cs typeface="Times New Roman"/>
              </a:rPr>
              <a:t>agitazione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al  conflitto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 atteso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mente e l’esperienza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associazione straordinaria con  quest’uomo eccezionale che avevano nel 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3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(1746.6) 157:4.2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nella tarda mattinata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mercoledì che gli apostoli si </a:t>
            </a:r>
            <a:r>
              <a:rPr sz="1200" dirty="0">
                <a:latin typeface="Times New Roman"/>
                <a:cs typeface="Times New Roman"/>
              </a:rPr>
              <a:t>riunirono </a:t>
            </a:r>
            <a:r>
              <a:rPr sz="1200" spc="-5" dirty="0">
                <a:latin typeface="Times New Roman"/>
                <a:cs typeface="Times New Roman"/>
              </a:rPr>
              <a:t>nel 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Celso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mezzogiorno.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notte,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alzati quella mattina, </a:t>
            </a:r>
            <a:r>
              <a:rPr sz="1200" dirty="0">
                <a:latin typeface="Times New Roman"/>
                <a:cs typeface="Times New Roman"/>
              </a:rPr>
              <a:t>Simon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e 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spc="5" dirty="0">
                <a:latin typeface="Times New Roman"/>
                <a:cs typeface="Times New Roman"/>
              </a:rPr>
              <a:t>avevano  </a:t>
            </a:r>
            <a:r>
              <a:rPr sz="1200" spc="-5" dirty="0">
                <a:latin typeface="Times New Roman"/>
                <a:cs typeface="Times New Roman"/>
              </a:rPr>
              <a:t>seriamente discusso 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fratelli per portarli </a:t>
            </a:r>
            <a:r>
              <a:rPr sz="1200" dirty="0">
                <a:latin typeface="Times New Roman"/>
                <a:cs typeface="Times New Roman"/>
              </a:rPr>
              <a:t>tutti ad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apertamente 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non soltanto come 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33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Dio vivente. </a:t>
            </a:r>
            <a:r>
              <a:rPr sz="1200" dirty="0">
                <a:latin typeface="Times New Roman"/>
                <a:cs typeface="Times New Roman"/>
              </a:rPr>
              <a:t>I due Simone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d’accordo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valutazione su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adoperarono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impegno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fratelli alla </a:t>
            </a:r>
            <a:r>
              <a:rPr sz="1200" dirty="0">
                <a:latin typeface="Times New Roman"/>
                <a:cs typeface="Times New Roman"/>
              </a:rPr>
              <a:t>piena accettazione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vista. Benché Andrea </a:t>
            </a:r>
            <a:r>
              <a:rPr sz="1200" dirty="0">
                <a:latin typeface="Times New Roman"/>
                <a:cs typeface="Times New Roman"/>
              </a:rPr>
              <a:t>restasse il </a:t>
            </a:r>
            <a:r>
              <a:rPr sz="1200" spc="-5" dirty="0">
                <a:latin typeface="Times New Roman"/>
                <a:cs typeface="Times New Roman"/>
              </a:rPr>
              <a:t>direttore generale del  corpo apostolico, suo fratello </a:t>
            </a:r>
            <a:r>
              <a:rPr sz="1200" dirty="0">
                <a:latin typeface="Times New Roman"/>
                <a:cs typeface="Times New Roman"/>
              </a:rPr>
              <a:t>Simon Pietro stava </a:t>
            </a:r>
            <a:r>
              <a:rPr sz="1200" spc="-5" dirty="0">
                <a:latin typeface="Times New Roman"/>
                <a:cs typeface="Times New Roman"/>
              </a:rPr>
              <a:t>diventando sempre </a:t>
            </a:r>
            <a:r>
              <a:rPr sz="1200" dirty="0">
                <a:latin typeface="Times New Roman"/>
                <a:cs typeface="Times New Roman"/>
              </a:rPr>
              <a:t>di più, </a:t>
            </a:r>
            <a:r>
              <a:rPr sz="1200" spc="-5" dirty="0">
                <a:latin typeface="Times New Roman"/>
                <a:cs typeface="Times New Roman"/>
              </a:rPr>
              <a:t>per comune consenso,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portavoce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dodici.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(1747.1) 157:4.3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seduti nel giardino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mezzogiorno quando </a:t>
            </a:r>
            <a:r>
              <a:rPr sz="1200" dirty="0">
                <a:latin typeface="Times New Roman"/>
                <a:cs typeface="Times New Roman"/>
              </a:rPr>
              <a:t>apparve il </a:t>
            </a:r>
            <a:r>
              <a:rPr sz="1200" spc="-5" dirty="0">
                <a:latin typeface="Times New Roman"/>
                <a:cs typeface="Times New Roman"/>
              </a:rPr>
              <a:t>Maestro. Essi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di nobile  </a:t>
            </a:r>
            <a:r>
              <a:rPr sz="1200" spc="-5" dirty="0">
                <a:latin typeface="Times New Roman"/>
                <a:cs typeface="Times New Roman"/>
              </a:rPr>
              <a:t>solennità,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alzarono tutti 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approssimarsi. Gesù </a:t>
            </a:r>
            <a:r>
              <a:rPr sz="1200" dirty="0">
                <a:latin typeface="Times New Roman"/>
                <a:cs typeface="Times New Roman"/>
              </a:rPr>
              <a:t>alleviò la tensione </a:t>
            </a:r>
            <a:r>
              <a:rPr sz="1200" spc="-5" dirty="0">
                <a:latin typeface="Times New Roman"/>
                <a:cs typeface="Times New Roman"/>
              </a:rPr>
              <a:t>con quel sorriso amichevole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fraterno che gli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così caratteristico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prendevano se stessi,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qualche avvenimento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riguardava,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sul serio. </a:t>
            </a:r>
            <a:r>
              <a:rPr sz="1200" dirty="0">
                <a:latin typeface="Times New Roman"/>
                <a:cs typeface="Times New Roman"/>
              </a:rPr>
              <a:t>Con un  </a:t>
            </a:r>
            <a:r>
              <a:rPr sz="1200" spc="-5" dirty="0">
                <a:latin typeface="Times New Roman"/>
                <a:cs typeface="Times New Roman"/>
              </a:rPr>
              <a:t>gesto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comando fece segno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sedessero. </a:t>
            </a:r>
            <a:r>
              <a:rPr sz="1200" dirty="0">
                <a:latin typeface="Times New Roman"/>
                <a:cs typeface="Times New Roman"/>
              </a:rPr>
              <a:t>I dodici non </a:t>
            </a:r>
            <a:r>
              <a:rPr sz="1200" spc="-5" dirty="0">
                <a:latin typeface="Times New Roman"/>
                <a:cs typeface="Times New Roman"/>
              </a:rPr>
              <a:t>accolsero mai </a:t>
            </a:r>
            <a:r>
              <a:rPr sz="1200" dirty="0">
                <a:latin typeface="Times New Roman"/>
                <a:cs typeface="Times New Roman"/>
              </a:rPr>
              <a:t>più il loro </a:t>
            </a:r>
            <a:r>
              <a:rPr sz="1200" spc="-5" dirty="0">
                <a:latin typeface="Times New Roman"/>
                <a:cs typeface="Times New Roman"/>
              </a:rPr>
              <a:t>Maestro alzandosi quando veniva </a:t>
            </a:r>
            <a:r>
              <a:rPr sz="1200" dirty="0">
                <a:latin typeface="Times New Roman"/>
                <a:cs typeface="Times New Roman"/>
              </a:rPr>
              <a:t>in loro  </a:t>
            </a:r>
            <a:r>
              <a:rPr sz="1200" spc="-5" dirty="0">
                <a:latin typeface="Times New Roman"/>
                <a:cs typeface="Times New Roman"/>
              </a:rPr>
              <a:t>presenza. Essi capirono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approvava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esteriore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rispetto.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(1747.2) 157:4.4 </a:t>
            </a:r>
            <a:r>
              <a:rPr sz="1200" spc="-5" dirty="0">
                <a:latin typeface="Times New Roman"/>
                <a:cs typeface="Times New Roman"/>
              </a:rPr>
              <a:t>Dopo che ebbero spartito </a:t>
            </a:r>
            <a:r>
              <a:rPr sz="1200" dirty="0">
                <a:latin typeface="Times New Roman"/>
                <a:cs typeface="Times New Roman"/>
              </a:rPr>
              <a:t>il pasto e </a:t>
            </a:r>
            <a:r>
              <a:rPr sz="1200" spc="-5" dirty="0">
                <a:latin typeface="Times New Roman"/>
                <a:cs typeface="Times New Roman"/>
              </a:rPr>
              <a:t>si furono </a:t>
            </a:r>
            <a:r>
              <a:rPr sz="1200" dirty="0">
                <a:latin typeface="Times New Roman"/>
                <a:cs typeface="Times New Roman"/>
              </a:rPr>
              <a:t>messi 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l’imminente giro nella Decapoli, Gesù </a:t>
            </a:r>
            <a:r>
              <a:rPr sz="1200" spc="5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guardò improvvisamente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“Ora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intero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quando avete </a:t>
            </a:r>
            <a:r>
              <a:rPr sz="1200" dirty="0">
                <a:latin typeface="Times New Roman"/>
                <a:cs typeface="Times New Roman"/>
              </a:rPr>
              <a:t>approvato la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di Simon  Pietro </a:t>
            </a:r>
            <a:r>
              <a:rPr sz="1200" spc="-5" dirty="0">
                <a:latin typeface="Times New Roman"/>
                <a:cs typeface="Times New Roman"/>
              </a:rPr>
              <a:t>sull’identità del Figlio dell’Uomo, </a:t>
            </a:r>
            <a:r>
              <a:rPr sz="1200" dirty="0">
                <a:latin typeface="Times New Roman"/>
                <a:cs typeface="Times New Roman"/>
              </a:rPr>
              <a:t>vorrei </a:t>
            </a:r>
            <a:r>
              <a:rPr sz="1200" spc="-5" dirty="0">
                <a:latin typeface="Times New Roman"/>
                <a:cs typeface="Times New Roman"/>
              </a:rPr>
              <a:t>chiedervi se </a:t>
            </a:r>
            <a:r>
              <a:rPr sz="1200" dirty="0">
                <a:latin typeface="Times New Roman"/>
                <a:cs typeface="Times New Roman"/>
              </a:rPr>
              <a:t>mantenete ancora la vostra decisione.” </a:t>
            </a:r>
            <a:r>
              <a:rPr sz="1200" spc="-5" dirty="0">
                <a:latin typeface="Times New Roman"/>
                <a:cs typeface="Times New Roman"/>
              </a:rPr>
              <a:t>Sentendo questo, </a:t>
            </a:r>
            <a:r>
              <a:rPr sz="1200" dirty="0">
                <a:latin typeface="Times New Roman"/>
                <a:cs typeface="Times New Roman"/>
              </a:rPr>
              <a:t>i dodici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alzarono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Simon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avanzando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qualche passo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Gesù, disse: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la manteniamo. </a:t>
            </a:r>
            <a:r>
              <a:rPr sz="1200" spc="-5" dirty="0">
                <a:latin typeface="Times New Roman"/>
                <a:cs typeface="Times New Roman"/>
              </a:rPr>
              <a:t>Noi crediamo che </a:t>
            </a:r>
            <a:r>
              <a:rPr sz="1200" dirty="0">
                <a:latin typeface="Times New Roman"/>
                <a:cs typeface="Times New Roman"/>
              </a:rPr>
              <a:t>tu 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Dio </a:t>
            </a:r>
            <a:r>
              <a:rPr sz="1200" dirty="0">
                <a:latin typeface="Times New Roman"/>
                <a:cs typeface="Times New Roman"/>
              </a:rPr>
              <a:t>vivente.” E </a:t>
            </a:r>
            <a:r>
              <a:rPr sz="1200" spc="-5" dirty="0">
                <a:latin typeface="Times New Roman"/>
                <a:cs typeface="Times New Roman"/>
              </a:rPr>
              <a:t>Pietro si sedette </a:t>
            </a:r>
            <a:r>
              <a:rPr sz="1200" dirty="0">
                <a:latin typeface="Times New Roman"/>
                <a:cs typeface="Times New Roman"/>
              </a:rPr>
              <a:t>con i suoi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(1747.3) 157:4.5 </a:t>
            </a:r>
            <a:r>
              <a:rPr sz="1200" spc="-5" dirty="0">
                <a:latin typeface="Times New Roman"/>
                <a:cs typeface="Times New Roman"/>
              </a:rPr>
              <a:t>Gesù, rimasto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piedi, disse allora ai </a:t>
            </a:r>
            <a:r>
              <a:rPr sz="1200" dirty="0">
                <a:latin typeface="Times New Roman"/>
                <a:cs typeface="Times New Roman"/>
              </a:rPr>
              <a:t>dodici: </a:t>
            </a:r>
            <a:r>
              <a:rPr sz="1200" spc="-5" dirty="0">
                <a:latin typeface="Times New Roman"/>
                <a:cs typeface="Times New Roman"/>
              </a:rPr>
              <a:t>“Voi siete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ambasciatori scelti, </a:t>
            </a:r>
            <a:r>
              <a:rPr sz="1200" dirty="0">
                <a:latin typeface="Times New Roman"/>
                <a:cs typeface="Times New Roman"/>
              </a:rPr>
              <a:t>ma io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simili circostanze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potreste </a:t>
            </a:r>
            <a:r>
              <a:rPr sz="1200" dirty="0">
                <a:latin typeface="Times New Roman"/>
                <a:cs typeface="Times New Roman"/>
              </a:rPr>
              <a:t>avere questa credenza </a:t>
            </a:r>
            <a:r>
              <a:rPr sz="1200" spc="-5" dirty="0">
                <a:latin typeface="Times New Roman"/>
                <a:cs typeface="Times New Roman"/>
              </a:rPr>
              <a:t>come risultato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umana. Questa </a:t>
            </a:r>
            <a:r>
              <a:rPr sz="1200" dirty="0">
                <a:latin typeface="Times New Roman"/>
                <a:cs typeface="Times New Roman"/>
              </a:rPr>
              <a:t>è una rivelazione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mio  Padre al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profondo </a:t>
            </a:r>
            <a:r>
              <a:rPr sz="1200" dirty="0">
                <a:latin typeface="Times New Roman"/>
                <a:cs typeface="Times New Roman"/>
              </a:rPr>
              <a:t>delle vostre </a:t>
            </a:r>
            <a:r>
              <a:rPr sz="1200" spc="-5" dirty="0">
                <a:latin typeface="Times New Roman"/>
                <a:cs typeface="Times New Roman"/>
              </a:rPr>
              <a:t>anime. Se </a:t>
            </a:r>
            <a:r>
              <a:rPr sz="1200" dirty="0">
                <a:latin typeface="Times New Roman"/>
                <a:cs typeface="Times New Roman"/>
              </a:rPr>
              <a:t>fate quindi </a:t>
            </a:r>
            <a:r>
              <a:rPr sz="1200" spc="-5" dirty="0">
                <a:latin typeface="Times New Roman"/>
                <a:cs typeface="Times New Roman"/>
              </a:rPr>
              <a:t>questa confessione grazie alla percezione </a:t>
            </a:r>
            <a:r>
              <a:rPr sz="1200" dirty="0">
                <a:latin typeface="Times New Roman"/>
                <a:cs typeface="Times New Roman"/>
              </a:rPr>
              <a:t>dello spirito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 risiede in voi, sono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dichiarare che su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fondamenta </a:t>
            </a:r>
            <a:r>
              <a:rPr sz="1200" dirty="0">
                <a:latin typeface="Times New Roman"/>
                <a:cs typeface="Times New Roman"/>
              </a:rPr>
              <a:t>io edificherò la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cieli. Su questa roccia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costruirò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della comunità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nelle realtà </a:t>
            </a:r>
            <a:r>
              <a:rPr sz="1200" dirty="0">
                <a:latin typeface="Times New Roman"/>
                <a:cs typeface="Times New Roman"/>
              </a:rPr>
              <a:t>eterne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male e </a:t>
            </a:r>
            <a:r>
              <a:rPr sz="1200" spc="-5" dirty="0">
                <a:latin typeface="Times New Roman"/>
                <a:cs typeface="Times New Roman"/>
              </a:rPr>
              <a:t>gli eserciti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prevarranno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questa fraternità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divino.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lo spirito di </a:t>
            </a:r>
            <a:r>
              <a:rPr sz="1200" spc="1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 sarà 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mentore </a:t>
            </a:r>
            <a:r>
              <a:rPr sz="1200" dirty="0">
                <a:latin typeface="Times New Roman"/>
                <a:cs typeface="Times New Roman"/>
              </a:rPr>
              <a:t>divino di tutti </a:t>
            </a:r>
            <a:r>
              <a:rPr sz="1200" spc="-5" dirty="0">
                <a:latin typeface="Times New Roman"/>
                <a:cs typeface="Times New Roman"/>
              </a:rPr>
              <a:t>coloro che s’impegnano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parte di questa </a:t>
            </a:r>
            <a:r>
              <a:rPr sz="1200" spc="-5" dirty="0">
                <a:latin typeface="Times New Roman"/>
                <a:cs typeface="Times New Roman"/>
              </a:rPr>
              <a:t>comunità spirituale, </a:t>
            </a:r>
            <a:r>
              <a:rPr sz="1200" dirty="0">
                <a:latin typeface="Times New Roman"/>
                <a:cs typeface="Times New Roman"/>
              </a:rPr>
              <a:t>a voi e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2228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92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successori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rimetto </a:t>
            </a:r>
            <a:r>
              <a:rPr sz="1200" dirty="0">
                <a:latin typeface="Times New Roman"/>
                <a:cs typeface="Times New Roman"/>
              </a:rPr>
              <a:t>ora le </a:t>
            </a:r>
            <a:r>
              <a:rPr sz="1200" spc="-5" dirty="0">
                <a:latin typeface="Times New Roman"/>
                <a:cs typeface="Times New Roman"/>
              </a:rPr>
              <a:t>chiavi del regno esteriore — l’autorità sulle cose temporali — sugli </a:t>
            </a:r>
            <a:r>
              <a:rPr sz="1200" dirty="0">
                <a:latin typeface="Times New Roman"/>
                <a:cs typeface="Times New Roman"/>
              </a:rPr>
              <a:t>aspetti sociali </a:t>
            </a:r>
            <a:r>
              <a:rPr sz="1200" spc="-5" dirty="0">
                <a:latin typeface="Times New Roman"/>
                <a:cs typeface="Times New Roman"/>
              </a:rPr>
              <a:t>ed economici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associazione </a:t>
            </a:r>
            <a:r>
              <a:rPr sz="1200" dirty="0">
                <a:latin typeface="Times New Roman"/>
                <a:cs typeface="Times New Roman"/>
              </a:rPr>
              <a:t>di uomini e di </a:t>
            </a:r>
            <a:r>
              <a:rPr sz="1200" spc="-5" dirty="0">
                <a:latin typeface="Times New Roman"/>
                <a:cs typeface="Times New Roman"/>
              </a:rPr>
              <a:t>donne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regno.” 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nuovo raccomandò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dire a </a:t>
            </a:r>
            <a:r>
              <a:rPr sz="1200" spc="-5" dirty="0">
                <a:latin typeface="Times New Roman"/>
                <a:cs typeface="Times New Roman"/>
              </a:rPr>
              <a:t>nessuno, </a:t>
            </a:r>
            <a:r>
              <a:rPr sz="1200" dirty="0">
                <a:latin typeface="Times New Roman"/>
                <a:cs typeface="Times New Roman"/>
              </a:rPr>
              <a:t>per il  </a:t>
            </a:r>
            <a:r>
              <a:rPr sz="1200" spc="-5" dirty="0">
                <a:latin typeface="Times New Roman"/>
                <a:cs typeface="Times New Roman"/>
              </a:rPr>
              <a:t>momento,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58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(1747.4) 157:4.6 </a:t>
            </a:r>
            <a:r>
              <a:rPr sz="1200" spc="-5" dirty="0">
                <a:latin typeface="Times New Roman"/>
                <a:cs typeface="Times New Roman"/>
              </a:rPr>
              <a:t>Gesù stava cominciando ad </a:t>
            </a:r>
            <a:r>
              <a:rPr sz="1200" dirty="0">
                <a:latin typeface="Times New Roman"/>
                <a:cs typeface="Times New Roman"/>
              </a:rPr>
              <a:t>avere fiducia </a:t>
            </a:r>
            <a:r>
              <a:rPr sz="1200" spc="-5" dirty="0">
                <a:latin typeface="Times New Roman"/>
                <a:cs typeface="Times New Roman"/>
              </a:rPr>
              <a:t>nella lealtà ed </a:t>
            </a:r>
            <a:r>
              <a:rPr sz="1200" dirty="0">
                <a:latin typeface="Times New Roman"/>
                <a:cs typeface="Times New Roman"/>
              </a:rPr>
              <a:t>integrità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pensò </a:t>
            </a:r>
            <a:r>
              <a:rPr sz="1200" dirty="0">
                <a:latin typeface="Times New Roman"/>
                <a:cs typeface="Times New Roman"/>
              </a:rPr>
              <a:t>che una fede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resistere </a:t>
            </a:r>
            <a:r>
              <a:rPr sz="1200" dirty="0">
                <a:latin typeface="Times New Roman"/>
                <a:cs typeface="Times New Roman"/>
              </a:rPr>
              <a:t>a quanto i suoi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scelti </a:t>
            </a:r>
            <a:r>
              <a:rPr sz="1200" spc="-5" dirty="0">
                <a:latin typeface="Times New Roman"/>
                <a:cs typeface="Times New Roman"/>
              </a:rPr>
              <a:t>avevano recentemente </a:t>
            </a:r>
            <a:r>
              <a:rPr sz="1200" dirty="0">
                <a:latin typeface="Times New Roman"/>
                <a:cs typeface="Times New Roman"/>
              </a:rPr>
              <a:t>passato,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indubbiamente </a:t>
            </a:r>
            <a:r>
              <a:rPr sz="1200" dirty="0">
                <a:latin typeface="Times New Roman"/>
                <a:cs typeface="Times New Roman"/>
              </a:rPr>
              <a:t>sopportare le  dure </a:t>
            </a:r>
            <a:r>
              <a:rPr sz="1200" spc="-5" dirty="0">
                <a:latin typeface="Times New Roman"/>
                <a:cs typeface="Times New Roman"/>
              </a:rPr>
              <a:t>prove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aspettavano ed emergere dall’apparente naufragio </a:t>
            </a:r>
            <a:r>
              <a:rPr sz="1200" dirty="0">
                <a:latin typeface="Times New Roman"/>
                <a:cs typeface="Times New Roman"/>
              </a:rPr>
              <a:t>di tutte le loro </a:t>
            </a:r>
            <a:r>
              <a:rPr sz="1200" spc="-5" dirty="0">
                <a:latin typeface="Times New Roman"/>
                <a:cs typeface="Times New Roman"/>
              </a:rPr>
              <a:t>speranze nella </a:t>
            </a:r>
            <a:r>
              <a:rPr sz="1200" dirty="0">
                <a:latin typeface="Times New Roman"/>
                <a:cs typeface="Times New Roman"/>
              </a:rPr>
              <a:t>nuova luce di una nuova  dispensazione </a:t>
            </a:r>
            <a:r>
              <a:rPr sz="1200" spc="-5" dirty="0">
                <a:latin typeface="Times New Roman"/>
                <a:cs typeface="Times New Roman"/>
              </a:rPr>
              <a:t>ed essere </a:t>
            </a:r>
            <a:r>
              <a:rPr sz="1200" dirty="0">
                <a:latin typeface="Times New Roman"/>
                <a:cs typeface="Times New Roman"/>
              </a:rPr>
              <a:t>così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manifestarsi per </a:t>
            </a:r>
            <a:r>
              <a:rPr sz="1200" spc="-5" dirty="0">
                <a:latin typeface="Times New Roman"/>
                <a:cs typeface="Times New Roman"/>
              </a:rPr>
              <a:t>illuminare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immerso nelle </a:t>
            </a:r>
            <a:r>
              <a:rPr sz="1200" dirty="0">
                <a:latin typeface="Times New Roman"/>
                <a:cs typeface="Times New Roman"/>
              </a:rPr>
              <a:t>tenebre.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giorno il Maestro 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alla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salvo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(1747.5) 157:4.7 </a:t>
            </a:r>
            <a:r>
              <a:rPr sz="1200" spc="-5" dirty="0">
                <a:latin typeface="Times New Roman"/>
                <a:cs typeface="Times New Roman"/>
              </a:rPr>
              <a:t>A 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 giorno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stesso Gesù </a:t>
            </a:r>
            <a:r>
              <a:rPr sz="1200" dirty="0">
                <a:latin typeface="Times New Roman"/>
                <a:cs typeface="Times New Roman"/>
              </a:rPr>
              <a:t>ha sempre continuato a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quel Tempio vivente </a:t>
            </a:r>
            <a:r>
              <a:rPr sz="1200" spc="-5" dirty="0">
                <a:latin typeface="Times New Roman"/>
                <a:cs typeface="Times New Roman"/>
              </a:rPr>
              <a:t>su quelle stesse  fondamenta </a:t>
            </a:r>
            <a:r>
              <a:rPr sz="1200" dirty="0">
                <a:latin typeface="Times New Roman"/>
                <a:cs typeface="Times New Roman"/>
              </a:rPr>
              <a:t>eterne della </a:t>
            </a:r>
            <a:r>
              <a:rPr sz="1200" spc="-5" dirty="0">
                <a:latin typeface="Times New Roman"/>
                <a:cs typeface="Times New Roman"/>
              </a:rPr>
              <a:t>sua filiazione </a:t>
            </a:r>
            <a:r>
              <a:rPr sz="1200" dirty="0">
                <a:latin typeface="Times New Roman"/>
                <a:cs typeface="Times New Roman"/>
              </a:rPr>
              <a:t>divina, e coloro </a:t>
            </a:r>
            <a:r>
              <a:rPr sz="1200" spc="-5" dirty="0">
                <a:latin typeface="Times New Roman"/>
                <a:cs typeface="Times New Roman"/>
              </a:rPr>
              <a:t>che diventano così figli autocoscienti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che  costituiscono questo Tempio </a:t>
            </a:r>
            <a:r>
              <a:rPr sz="1200" dirty="0">
                <a:latin typeface="Times New Roman"/>
                <a:cs typeface="Times New Roman"/>
              </a:rPr>
              <a:t>vivente di filiazione, </a:t>
            </a:r>
            <a:r>
              <a:rPr sz="1200" spc="-5" dirty="0">
                <a:latin typeface="Times New Roman"/>
                <a:cs typeface="Times New Roman"/>
              </a:rPr>
              <a:t>che si eleva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gloria ed </a:t>
            </a:r>
            <a:r>
              <a:rPr sz="1200" dirty="0">
                <a:latin typeface="Times New Roman"/>
                <a:cs typeface="Times New Roman"/>
              </a:rPr>
              <a:t>onore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saggezza e </a:t>
            </a:r>
            <a:r>
              <a:rPr sz="1200" spc="-5" dirty="0">
                <a:latin typeface="Times New Roman"/>
                <a:cs typeface="Times New Roman"/>
              </a:rPr>
              <a:t>dell’amore del </a:t>
            </a:r>
            <a:r>
              <a:rPr sz="1200" dirty="0">
                <a:latin typeface="Times New Roman"/>
                <a:cs typeface="Times New Roman"/>
              </a:rPr>
              <a:t>Padre eterno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00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(1747.6) 157:4.8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Gesù ebbe parlato </a:t>
            </a:r>
            <a:r>
              <a:rPr sz="1200" dirty="0">
                <a:latin typeface="Times New Roman"/>
                <a:cs typeface="Times New Roman"/>
              </a:rPr>
              <a:t>così, ordinò </a:t>
            </a:r>
            <a:r>
              <a:rPr sz="1200" spc="-5" dirty="0">
                <a:latin typeface="Times New Roman"/>
                <a:cs typeface="Times New Roman"/>
              </a:rPr>
              <a:t>ai dodici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per conto loro </a:t>
            </a:r>
            <a:r>
              <a:rPr sz="1200" dirty="0">
                <a:latin typeface="Times New Roman"/>
                <a:cs typeface="Times New Roman"/>
              </a:rPr>
              <a:t>sulle colline </a:t>
            </a:r>
            <a:r>
              <a:rPr sz="1200" spc="-5" dirty="0">
                <a:latin typeface="Times New Roman"/>
                <a:cs typeface="Times New Roman"/>
              </a:rPr>
              <a:t>per cercare saggezza, forza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guida spirituale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all’ora del </a:t>
            </a:r>
            <a:r>
              <a:rPr sz="1200" dirty="0">
                <a:latin typeface="Times New Roman"/>
                <a:cs typeface="Times New Roman"/>
              </a:rPr>
              <a:t>pasto della </a:t>
            </a:r>
            <a:r>
              <a:rPr sz="1200" spc="-5" dirty="0">
                <a:latin typeface="Times New Roman"/>
                <a:cs typeface="Times New Roman"/>
              </a:rPr>
              <a:t>sera.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fecero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aveva esortati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nuovo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concetto</a:t>
            </a:r>
            <a:endParaRPr sz="1600">
              <a:latin typeface="Times New Roman"/>
              <a:cs typeface="Times New Roman"/>
            </a:endParaRPr>
          </a:p>
          <a:p>
            <a:pPr marL="88900" marR="1060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(1748.1) 157:5.1 </a:t>
            </a:r>
            <a:r>
              <a:rPr sz="1200" spc="-5" dirty="0">
                <a:latin typeface="Times New Roman"/>
                <a:cs typeface="Times New Roman"/>
              </a:rPr>
              <a:t>L’aspetto </a:t>
            </a:r>
            <a:r>
              <a:rPr sz="1200" dirty="0">
                <a:latin typeface="Times New Roman"/>
                <a:cs typeface="Times New Roman"/>
              </a:rPr>
              <a:t>nuovo e </a:t>
            </a:r>
            <a:r>
              <a:rPr sz="1200" spc="-5" dirty="0">
                <a:latin typeface="Times New Roman"/>
                <a:cs typeface="Times New Roman"/>
              </a:rPr>
              <a:t>vitale della </a:t>
            </a:r>
            <a:r>
              <a:rPr sz="1200" dirty="0">
                <a:latin typeface="Times New Roman"/>
                <a:cs typeface="Times New Roman"/>
              </a:rPr>
              <a:t>confessione di Pietro fu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indiscutibile divinità. </a:t>
            </a:r>
            <a:r>
              <a:rPr sz="1200" spc="-5" dirty="0">
                <a:latin typeface="Times New Roman"/>
                <a:cs typeface="Times New Roman"/>
              </a:rPr>
              <a:t>A partire dal suo </a:t>
            </a:r>
            <a:r>
              <a:rPr sz="1200" dirty="0">
                <a:latin typeface="Times New Roman"/>
                <a:cs typeface="Times New Roman"/>
              </a:rPr>
              <a:t>battesimo 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nozze di </a:t>
            </a:r>
            <a:r>
              <a:rPr sz="1200" spc="-5" dirty="0">
                <a:latin typeface="Times New Roman"/>
                <a:cs typeface="Times New Roman"/>
              </a:rPr>
              <a:t>Cana questi apostoli l’avevano variamente considerato 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faceva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concetto ebraico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nazionale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dovesse essere </a:t>
            </a:r>
            <a:r>
              <a:rPr sz="1200" i="1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Gli Ebrei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0545" cy="35515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(1358.6) 123:2.9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dipendenza dalla madre,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quinto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1068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(1358.7) 123:2.10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L’inizio dell’indipendenza del </a:t>
            </a:r>
            <a:r>
              <a:rPr sz="1200" dirty="0">
                <a:latin typeface="Times New Roman"/>
                <a:cs typeface="Times New Roman"/>
              </a:rPr>
              <a:t>bambino e,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maschi, </a:t>
            </a:r>
            <a:r>
              <a:rPr sz="1200" dirty="0">
                <a:latin typeface="Times New Roman"/>
                <a:cs typeface="Times New Roman"/>
              </a:rPr>
              <a:t>l’assunzione da </a:t>
            </a:r>
            <a:r>
              <a:rPr sz="1200" spc="-5" dirty="0">
                <a:latin typeface="Times New Roman"/>
                <a:cs typeface="Times New Roman"/>
              </a:rPr>
              <a:t>parte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della  responsabilità per </a:t>
            </a:r>
            <a:r>
              <a:rPr sz="1200" dirty="0">
                <a:latin typeface="Times New Roman"/>
                <a:cs typeface="Times New Roman"/>
              </a:rPr>
              <a:t>la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educazione.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(1358.8) 123:2.11 </a:t>
            </a:r>
            <a:r>
              <a:rPr sz="1200" dirty="0">
                <a:latin typeface="Times New Roman"/>
                <a:cs typeface="Times New Roman"/>
              </a:rPr>
              <a:t>6. 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giovani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adolescenti.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(1358.9) 123:2.12 </a:t>
            </a:r>
            <a:r>
              <a:rPr sz="1200" dirty="0">
                <a:latin typeface="Times New Roman"/>
                <a:cs typeface="Times New Roman"/>
              </a:rPr>
              <a:t>7. 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uomini e le </a:t>
            </a:r>
            <a:r>
              <a:rPr sz="1200" spc="-5" dirty="0">
                <a:latin typeface="Times New Roman"/>
                <a:cs typeface="Times New Roman"/>
              </a:rPr>
              <a:t>giovani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644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(1358.10) 123:2.13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 della Galilea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madri avessero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dell’educazione dei figli fino al loro 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compleanno,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era un maschio, di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il padre responsabile </a:t>
            </a:r>
            <a:r>
              <a:rPr sz="1200" spc="-5" dirty="0">
                <a:latin typeface="Times New Roman"/>
                <a:cs typeface="Times New Roman"/>
              </a:rPr>
              <a:t>dell’educazione del giovane </a:t>
            </a:r>
            <a:r>
              <a:rPr sz="1200" dirty="0">
                <a:latin typeface="Times New Roman"/>
                <a:cs typeface="Times New Roman"/>
              </a:rPr>
              <a:t>da quel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poi. </a:t>
            </a:r>
            <a:r>
              <a:rPr sz="1200" spc="-5" dirty="0">
                <a:latin typeface="Times New Roman"/>
                <a:cs typeface="Times New Roman"/>
              </a:rPr>
              <a:t>Quest’anno perciò Gesù entrò </a:t>
            </a:r>
            <a:r>
              <a:rPr sz="1200" dirty="0">
                <a:latin typeface="Times New Roman"/>
                <a:cs typeface="Times New Roman"/>
              </a:rPr>
              <a:t>nel quinto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ebreo galileo,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21  </a:t>
            </a:r>
            <a:r>
              <a:rPr sz="1200" spc="-5" dirty="0">
                <a:latin typeface="Times New Roman"/>
                <a:cs typeface="Times New Roman"/>
              </a:rPr>
              <a:t>agosto dell’anno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a.C. Maria </a:t>
            </a:r>
            <a:r>
              <a:rPr sz="1200" dirty="0">
                <a:latin typeface="Times New Roman"/>
                <a:cs typeface="Times New Roman"/>
              </a:rPr>
              <a:t>lo affidò </a:t>
            </a:r>
            <a:r>
              <a:rPr sz="1200" spc="-5" dirty="0">
                <a:latin typeface="Times New Roman"/>
                <a:cs typeface="Times New Roman"/>
              </a:rPr>
              <a:t>ufficialmente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Giuseppe per </a:t>
            </a:r>
            <a:r>
              <a:rPr sz="1200" dirty="0">
                <a:latin typeface="Times New Roman"/>
                <a:cs typeface="Times New Roman"/>
              </a:rPr>
              <a:t>il proseguimento della sua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(1358.11) 123:2.14 </a:t>
            </a:r>
            <a:r>
              <a:rPr sz="1200" spc="-5" dirty="0">
                <a:latin typeface="Times New Roman"/>
                <a:cs typeface="Times New Roman"/>
              </a:rPr>
              <a:t>Benché Giuseppe dovesse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dell’educazione </a:t>
            </a:r>
            <a:r>
              <a:rPr sz="1200" dirty="0">
                <a:latin typeface="Times New Roman"/>
                <a:cs typeface="Times New Roman"/>
              </a:rPr>
              <a:t>intellettuale 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sua  madre s’interessava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educazione </a:t>
            </a:r>
            <a:r>
              <a:rPr sz="1200" spc="-5" dirty="0">
                <a:latin typeface="Times New Roman"/>
                <a:cs typeface="Times New Roman"/>
              </a:rPr>
              <a:t>familiare.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insegnò 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e coltivare le </a:t>
            </a:r>
            <a:r>
              <a:rPr sz="1200" spc="-5" dirty="0">
                <a:latin typeface="Times New Roman"/>
                <a:cs typeface="Times New Roman"/>
              </a:rPr>
              <a:t>vigne ed </a:t>
            </a:r>
            <a:r>
              <a:rPr sz="1200" dirty="0">
                <a:latin typeface="Times New Roman"/>
                <a:cs typeface="Times New Roman"/>
              </a:rPr>
              <a:t>i fiori che  </a:t>
            </a:r>
            <a:r>
              <a:rPr sz="1200" spc="-5" dirty="0">
                <a:latin typeface="Times New Roman"/>
                <a:cs typeface="Times New Roman"/>
              </a:rPr>
              <a:t>crescevano lungo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muri del giardino che circondavano completamente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casa. Portò anche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terrazza della </a:t>
            </a:r>
            <a:r>
              <a:rPr sz="1200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(la </a:t>
            </a:r>
            <a:r>
              <a:rPr sz="1200" spc="5" dirty="0">
                <a:latin typeface="Times New Roman"/>
                <a:cs typeface="Times New Roman"/>
              </a:rPr>
              <a:t>stanza  </a:t>
            </a:r>
            <a:r>
              <a:rPr sz="1200" dirty="0">
                <a:latin typeface="Times New Roman"/>
                <a:cs typeface="Times New Roman"/>
              </a:rPr>
              <a:t>da letto </a:t>
            </a:r>
            <a:r>
              <a:rPr sz="1200" spc="-5" dirty="0">
                <a:latin typeface="Times New Roman"/>
                <a:cs typeface="Times New Roman"/>
              </a:rPr>
              <a:t>estiva) delle </a:t>
            </a:r>
            <a:r>
              <a:rPr sz="1200" dirty="0">
                <a:latin typeface="Times New Roman"/>
                <a:cs typeface="Times New Roman"/>
              </a:rPr>
              <a:t>casse di sabbia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profonde </a:t>
            </a:r>
            <a:r>
              <a:rPr sz="1200" spc="-5" dirty="0">
                <a:latin typeface="Times New Roman"/>
                <a:cs typeface="Times New Roman"/>
              </a:rPr>
              <a:t>nelle quali Gesù </a:t>
            </a:r>
            <a:r>
              <a:rPr sz="1200" dirty="0">
                <a:latin typeface="Times New Roman"/>
                <a:cs typeface="Times New Roman"/>
              </a:rPr>
              <a:t>disegnò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mappe e </a:t>
            </a:r>
            <a:r>
              <a:rPr sz="1200" spc="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sue prime esercitazioni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scrittura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aramaico,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 </a:t>
            </a:r>
            <a:r>
              <a:rPr sz="1200" dirty="0">
                <a:latin typeface="Times New Roman"/>
                <a:cs typeface="Times New Roman"/>
              </a:rPr>
              <a:t>e più tardi in </a:t>
            </a:r>
            <a:r>
              <a:rPr sz="1200" spc="-5" dirty="0">
                <a:latin typeface="Times New Roman"/>
                <a:cs typeface="Times New Roman"/>
              </a:rPr>
              <a:t>ebraico, perché egli imparò col tempo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leggere, </a:t>
            </a:r>
            <a:r>
              <a:rPr sz="1200" dirty="0">
                <a:latin typeface="Times New Roman"/>
                <a:cs typeface="Times New Roman"/>
              </a:rPr>
              <a:t>a scrivere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correntemente  tutte e tre 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lingue.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9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98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avevano insegnato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Messia avrebbe avuto origine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divinità; egli sarebbe </a:t>
            </a:r>
            <a:r>
              <a:rPr sz="1200" dirty="0">
                <a:latin typeface="Times New Roman"/>
                <a:cs typeface="Times New Roman"/>
              </a:rPr>
              <a:t>stato “l’unto”, ma non </a:t>
            </a:r>
            <a:r>
              <a:rPr sz="1200" spc="-5" dirty="0">
                <a:latin typeface="Times New Roman"/>
                <a:cs typeface="Times New Roman"/>
              </a:rPr>
              <a:t>l’avevano considerato  come “il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Nella seconda confessione fu </a:t>
            </a:r>
            <a:r>
              <a:rPr sz="1200" dirty="0">
                <a:latin typeface="Times New Roman"/>
                <a:cs typeface="Times New Roman"/>
              </a:rPr>
              <a:t>posta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enfasi sulla </a:t>
            </a:r>
            <a:r>
              <a:rPr sz="1200" i="1" dirty="0">
                <a:latin typeface="Times New Roman"/>
                <a:cs typeface="Times New Roman"/>
              </a:rPr>
              <a:t>natura </a:t>
            </a:r>
            <a:r>
              <a:rPr sz="1200" i="1" spc="-5" dirty="0">
                <a:latin typeface="Times New Roman"/>
                <a:cs typeface="Times New Roman"/>
              </a:rPr>
              <a:t>congiunta, </a:t>
            </a:r>
            <a:r>
              <a:rPr sz="1200" spc="-5" dirty="0">
                <a:latin typeface="Times New Roman"/>
                <a:cs typeface="Times New Roman"/>
              </a:rPr>
              <a:t>sul superno fatto che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e il Figlio 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su questa grande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dell’unione della </a:t>
            </a:r>
            <a:r>
              <a:rPr sz="1200" dirty="0">
                <a:latin typeface="Times New Roman"/>
                <a:cs typeface="Times New Roman"/>
              </a:rPr>
              <a:t>natura umana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che Gesù  dichiarò che avrebbe </a:t>
            </a:r>
            <a:r>
              <a:rPr sz="1200" dirty="0">
                <a:latin typeface="Times New Roman"/>
                <a:cs typeface="Times New Roman"/>
              </a:rPr>
              <a:t>costruito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685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(1748.2) 157:5.2 </a:t>
            </a:r>
            <a:r>
              <a:rPr sz="1200" spc="-5" dirty="0">
                <a:latin typeface="Times New Roman"/>
                <a:cs typeface="Times New Roman"/>
              </a:rPr>
              <a:t>Gesù aveva cercato </a:t>
            </a:r>
            <a:r>
              <a:rPr sz="1200" dirty="0">
                <a:latin typeface="Times New Roman"/>
                <a:cs typeface="Times New Roman"/>
              </a:rPr>
              <a:t>di vivere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di portare a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 dell’Uomo.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inclini a </a:t>
            </a:r>
            <a:r>
              <a:rPr sz="1200" spc="-5" dirty="0">
                <a:latin typeface="Times New Roman"/>
                <a:cs typeface="Times New Roman"/>
              </a:rPr>
              <a:t>considerarlo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atteso. </a:t>
            </a:r>
            <a:r>
              <a:rPr sz="1200" spc="-5" dirty="0">
                <a:latin typeface="Times New Roman"/>
                <a:cs typeface="Times New Roman"/>
              </a:rPr>
              <a:t>Sapendo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le  loro </a:t>
            </a:r>
            <a:r>
              <a:rPr sz="1200" spc="-5" dirty="0">
                <a:latin typeface="Times New Roman"/>
                <a:cs typeface="Times New Roman"/>
              </a:rPr>
              <a:t>aspettative </a:t>
            </a:r>
            <a:r>
              <a:rPr sz="1200" dirty="0">
                <a:latin typeface="Times New Roman"/>
                <a:cs typeface="Times New Roman"/>
              </a:rPr>
              <a:t>messianiche, </a:t>
            </a:r>
            <a:r>
              <a:rPr sz="1200" spc="-5" dirty="0">
                <a:latin typeface="Times New Roman"/>
                <a:cs typeface="Times New Roman"/>
              </a:rPr>
              <a:t>egli si sforzò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in modo da poter </a:t>
            </a:r>
            <a:r>
              <a:rPr sz="1200" spc="-5" dirty="0">
                <a:latin typeface="Times New Roman"/>
                <a:cs typeface="Times New Roman"/>
              </a:rPr>
              <a:t>corrispondere </a:t>
            </a:r>
            <a:r>
              <a:rPr sz="1200" dirty="0">
                <a:latin typeface="Times New Roman"/>
                <a:cs typeface="Times New Roman"/>
              </a:rPr>
              <a:t>parzialmente 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aspettative.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riconobbe ora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tale piano </a:t>
            </a:r>
            <a:r>
              <a:rPr sz="1200" spc="-5" dirty="0">
                <a:latin typeface="Times New Roman"/>
                <a:cs typeface="Times New Roman"/>
              </a:rPr>
              <a:t>avrebbe avuto difficilmente successo. Decise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audacemente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terzo </a:t>
            </a:r>
            <a:r>
              <a:rPr sz="1200" dirty="0">
                <a:latin typeface="Times New Roman"/>
                <a:cs typeface="Times New Roman"/>
              </a:rPr>
              <a:t>piano — di </a:t>
            </a:r>
            <a:r>
              <a:rPr sz="1200" spc="-5" dirty="0">
                <a:latin typeface="Times New Roman"/>
                <a:cs typeface="Times New Roman"/>
              </a:rPr>
              <a:t>annunciare </a:t>
            </a:r>
            <a:r>
              <a:rPr sz="1200" dirty="0">
                <a:latin typeface="Times New Roman"/>
                <a:cs typeface="Times New Roman"/>
              </a:rPr>
              <a:t>apertamente la </a:t>
            </a:r>
            <a:r>
              <a:rPr sz="1200" spc="-5" dirty="0">
                <a:latin typeface="Times New Roman"/>
                <a:cs typeface="Times New Roman"/>
              </a:rPr>
              <a:t>sua divinità,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veridicità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confessione </a:t>
            </a:r>
            <a:r>
              <a:rPr sz="1200" dirty="0">
                <a:latin typeface="Times New Roman"/>
                <a:cs typeface="Times New Roman"/>
              </a:rPr>
              <a:t>di Pietro e di 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ai dodici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(1748.3) 157:5.3 </a:t>
            </a:r>
            <a:r>
              <a:rPr sz="1200" spc="-5" dirty="0">
                <a:latin typeface="Times New Roman"/>
                <a:cs typeface="Times New Roman"/>
              </a:rPr>
              <a:t>Per tre anni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“Figlio dell’Uomo”, mentre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stessi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anni gli </a:t>
            </a:r>
            <a:r>
              <a:rPr sz="1200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insistito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sul fatto che 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Messia ebreo </a:t>
            </a:r>
            <a:r>
              <a:rPr sz="1200" dirty="0">
                <a:latin typeface="Times New Roman"/>
                <a:cs typeface="Times New Roman"/>
              </a:rPr>
              <a:t>atteso. Egli </a:t>
            </a:r>
            <a:r>
              <a:rPr sz="1200" spc="-5" dirty="0">
                <a:latin typeface="Times New Roman"/>
                <a:cs typeface="Times New Roman"/>
              </a:rPr>
              <a:t>rivelò ora che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e </a:t>
            </a:r>
            <a:r>
              <a:rPr sz="1200" spc="-5" dirty="0">
                <a:latin typeface="Times New Roman"/>
                <a:cs typeface="Times New Roman"/>
              </a:rPr>
              <a:t>sul concetto della  </a:t>
            </a:r>
            <a:r>
              <a:rPr sz="1200" i="1" dirty="0">
                <a:latin typeface="Times New Roman"/>
                <a:cs typeface="Times New Roman"/>
              </a:rPr>
              <a:t>natura </a:t>
            </a:r>
            <a:r>
              <a:rPr sz="1200" i="1" spc="-5" dirty="0">
                <a:latin typeface="Times New Roman"/>
                <a:cs typeface="Times New Roman"/>
              </a:rPr>
              <a:t>congiunta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dell’Uomo 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determinò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deciso di non  </a:t>
            </a:r>
            <a:r>
              <a:rPr sz="1200" spc="-5" dirty="0">
                <a:latin typeface="Times New Roman"/>
                <a:cs typeface="Times New Roman"/>
              </a:rPr>
              <a:t>sforzarsi ulteriormente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convincerli che </a:t>
            </a:r>
            <a:r>
              <a:rPr sz="1200" dirty="0">
                <a:latin typeface="Times New Roman"/>
                <a:cs typeface="Times New Roman"/>
              </a:rPr>
              <a:t>non era il </a:t>
            </a:r>
            <a:r>
              <a:rPr sz="1200" spc="-5" dirty="0">
                <a:latin typeface="Times New Roman"/>
                <a:cs typeface="Times New Roman"/>
              </a:rPr>
              <a:t>Messia. Ora si </a:t>
            </a:r>
            <a:r>
              <a:rPr sz="1200" dirty="0">
                <a:latin typeface="Times New Roman"/>
                <a:cs typeface="Times New Roman"/>
              </a:rPr>
              <a:t>propose </a:t>
            </a:r>
            <a:r>
              <a:rPr sz="1200" spc="-5" dirty="0">
                <a:latin typeface="Times New Roman"/>
                <a:cs typeface="Times New Roman"/>
              </a:rPr>
              <a:t>audacemente </a:t>
            </a:r>
            <a:r>
              <a:rPr sz="1200" dirty="0">
                <a:latin typeface="Times New Roman"/>
                <a:cs typeface="Times New Roman"/>
              </a:rPr>
              <a:t>di rivelare loro </a:t>
            </a:r>
            <a:r>
              <a:rPr sz="1200" spc="-5" dirty="0">
                <a:latin typeface="Times New Roman"/>
                <a:cs typeface="Times New Roman"/>
              </a:rPr>
              <a:t>quello che è, </a:t>
            </a:r>
            <a:r>
              <a:rPr sz="1200" dirty="0">
                <a:latin typeface="Times New Roman"/>
                <a:cs typeface="Times New Roman"/>
              </a:rPr>
              <a:t>e di ignorare  poi la loro </a:t>
            </a:r>
            <a:r>
              <a:rPr sz="1200" spc="-5" dirty="0">
                <a:latin typeface="Times New Roman"/>
                <a:cs typeface="Times New Roman"/>
              </a:rPr>
              <a:t>determinazione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persistere </a:t>
            </a:r>
            <a:r>
              <a:rPr sz="1200" dirty="0">
                <a:latin typeface="Times New Roman"/>
                <a:cs typeface="Times New Roman"/>
              </a:rPr>
              <a:t>a considerarlo il </a:t>
            </a:r>
            <a:r>
              <a:rPr sz="1200" spc="-5" dirty="0">
                <a:latin typeface="Times New Roman"/>
                <a:cs typeface="Times New Roman"/>
              </a:rPr>
              <a:t>Messia.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pomeriggio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seguente</a:t>
            </a:r>
            <a:endParaRPr sz="1600">
              <a:latin typeface="Times New Roman"/>
              <a:cs typeface="Times New Roman"/>
            </a:endParaRPr>
          </a:p>
          <a:p>
            <a:pPr marL="76200" marR="15367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(1748.4) 157:6.1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Celso, aspettando 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 arrivassero </a:t>
            </a:r>
            <a:r>
              <a:rPr sz="1200" dirty="0">
                <a:latin typeface="Times New Roman"/>
                <a:cs typeface="Times New Roman"/>
              </a:rPr>
              <a:t>da Davide  </a:t>
            </a:r>
            <a:r>
              <a:rPr sz="1200" spc="-5" dirty="0">
                <a:latin typeface="Times New Roman"/>
                <a:cs typeface="Times New Roman"/>
              </a:rPr>
              <a:t>Zebedeo con del </a:t>
            </a:r>
            <a:r>
              <a:rPr sz="1200" dirty="0">
                <a:latin typeface="Times New Roman"/>
                <a:cs typeface="Times New Roman"/>
              </a:rPr>
              <a:t>denaro. </a:t>
            </a:r>
            <a:r>
              <a:rPr sz="1200" spc="-5" dirty="0">
                <a:latin typeface="Times New Roman"/>
                <a:cs typeface="Times New Roman"/>
              </a:rPr>
              <a:t>A seguito del crollo della popolarità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presso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ne derivò una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diminuzione di  </a:t>
            </a:r>
            <a:r>
              <a:rPr sz="1200" spc="-5" dirty="0">
                <a:latin typeface="Times New Roman"/>
                <a:cs typeface="Times New Roman"/>
              </a:rPr>
              <a:t>entrate.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giunsero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cassa era </a:t>
            </a:r>
            <a:r>
              <a:rPr sz="1200" dirty="0">
                <a:latin typeface="Times New Roman"/>
                <a:cs typeface="Times New Roman"/>
              </a:rPr>
              <a:t>vuota.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restio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lasciare Gesù </a:t>
            </a:r>
            <a:r>
              <a:rPr sz="1200" dirty="0">
                <a:latin typeface="Times New Roman"/>
                <a:cs typeface="Times New Roman"/>
              </a:rPr>
              <a:t>e 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in 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00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467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simile,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aveva fondi propri </a:t>
            </a:r>
            <a:r>
              <a:rPr sz="1200" dirty="0">
                <a:latin typeface="Times New Roman"/>
                <a:cs typeface="Times New Roman"/>
              </a:rPr>
              <a:t>disponibili da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a Giuda </a:t>
            </a:r>
            <a:r>
              <a:rPr sz="1200" spc="-5" dirty="0">
                <a:latin typeface="Times New Roman"/>
                <a:cs typeface="Times New Roman"/>
              </a:rPr>
              <a:t>come aveva </a:t>
            </a:r>
            <a:r>
              <a:rPr sz="1200" dirty="0">
                <a:latin typeface="Times New Roman"/>
                <a:cs typeface="Times New Roman"/>
              </a:rPr>
              <a:t>fatto molte volte in </a:t>
            </a:r>
            <a:r>
              <a:rPr sz="1200" spc="-5" dirty="0">
                <a:latin typeface="Times New Roman"/>
                <a:cs typeface="Times New Roman"/>
              </a:rPr>
              <a:t>passato. Tuttavia, Davide </a:t>
            </a:r>
            <a:r>
              <a:rPr sz="1200" dirty="0">
                <a:latin typeface="Times New Roman"/>
                <a:cs typeface="Times New Roman"/>
              </a:rPr>
              <a:t>Zebedeo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previsto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probabile diminuzione </a:t>
            </a:r>
            <a:r>
              <a:rPr sz="1200" spc="-5" dirty="0">
                <a:latin typeface="Times New Roman"/>
                <a:cs typeface="Times New Roman"/>
              </a:rPr>
              <a:t>d’introiti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messaggeri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che,</a:t>
            </a:r>
            <a:endParaRPr sz="1200">
              <a:latin typeface="Times New Roman"/>
              <a:cs typeface="Times New Roman"/>
            </a:endParaRPr>
          </a:p>
          <a:p>
            <a:pPr marL="63500" marR="939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nell’attraversare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Samaria </a:t>
            </a:r>
            <a:r>
              <a:rPr sz="1200" dirty="0">
                <a:latin typeface="Times New Roman"/>
                <a:cs typeface="Times New Roman"/>
              </a:rPr>
              <a:t>e la Galilea, </a:t>
            </a:r>
            <a:r>
              <a:rPr sz="1200" spc="-5" dirty="0">
                <a:latin typeface="Times New Roman"/>
                <a:cs typeface="Times New Roman"/>
              </a:rPr>
              <a:t>raccogliessero del </a:t>
            </a:r>
            <a:r>
              <a:rPr sz="1200" dirty="0">
                <a:latin typeface="Times New Roman"/>
                <a:cs typeface="Times New Roman"/>
              </a:rPr>
              <a:t>denaro da </a:t>
            </a:r>
            <a:r>
              <a:rPr sz="1200" spc="-5" dirty="0">
                <a:latin typeface="Times New Roman"/>
                <a:cs typeface="Times New Roman"/>
              </a:rPr>
              <a:t>inviare agli apostoli esiliati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loro </a:t>
            </a:r>
            <a:r>
              <a:rPr sz="1200" dirty="0">
                <a:latin typeface="Times New Roman"/>
                <a:cs typeface="Times New Roman"/>
              </a:rPr>
              <a:t>Maestro. E 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 giorno,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messaggeri arrivarono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Betsaida portando </a:t>
            </a:r>
            <a:r>
              <a:rPr sz="1200" dirty="0">
                <a:latin typeface="Times New Roman"/>
                <a:cs typeface="Times New Roman"/>
              </a:rPr>
              <a:t>fondi </a:t>
            </a:r>
            <a:r>
              <a:rPr sz="1200" spc="-5" dirty="0">
                <a:latin typeface="Times New Roman"/>
                <a:cs typeface="Times New Roman"/>
              </a:rPr>
              <a:t>sufficienti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mantenere gli apostoli fino </a:t>
            </a:r>
            <a:r>
              <a:rPr sz="1200" dirty="0">
                <a:latin typeface="Times New Roman"/>
                <a:cs typeface="Times New Roman"/>
              </a:rPr>
              <a:t>al  loro </a:t>
            </a:r>
            <a:r>
              <a:rPr sz="1200" spc="-5" dirty="0">
                <a:latin typeface="Times New Roman"/>
                <a:cs typeface="Times New Roman"/>
              </a:rPr>
              <a:t>ritorno per 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giro della Decapoli.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tempo Matteo </a:t>
            </a:r>
            <a:r>
              <a:rPr sz="1200" dirty="0">
                <a:latin typeface="Times New Roman"/>
                <a:cs typeface="Times New Roman"/>
              </a:rPr>
              <a:t>era in attesa </a:t>
            </a:r>
            <a:r>
              <a:rPr sz="1200" spc="-5" dirty="0">
                <a:latin typeface="Times New Roman"/>
                <a:cs typeface="Times New Roman"/>
              </a:rPr>
              <a:t>d’incassare </a:t>
            </a:r>
            <a:r>
              <a:rPr sz="1200" dirty="0">
                <a:latin typeface="Times New Roman"/>
                <a:cs typeface="Times New Roman"/>
              </a:rPr>
              <a:t>del denaro </a:t>
            </a:r>
            <a:r>
              <a:rPr sz="1200" spc="-5" dirty="0">
                <a:latin typeface="Times New Roman"/>
                <a:cs typeface="Times New Roman"/>
              </a:rPr>
              <a:t>dalla vendita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 ultima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Cafarnao, ed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concordato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fondi </a:t>
            </a:r>
            <a:r>
              <a:rPr sz="1200" spc="-5" dirty="0">
                <a:latin typeface="Times New Roman"/>
                <a:cs typeface="Times New Roman"/>
              </a:rPr>
              <a:t>fossero rimessi </a:t>
            </a:r>
            <a:r>
              <a:rPr sz="1200" dirty="0">
                <a:latin typeface="Times New Roman"/>
                <a:cs typeface="Times New Roman"/>
              </a:rPr>
              <a:t>a Giuda in </a:t>
            </a:r>
            <a:r>
              <a:rPr sz="1200" spc="-5" dirty="0">
                <a:latin typeface="Times New Roman"/>
                <a:cs typeface="Times New Roman"/>
              </a:rPr>
              <a:t>forma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anonima.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(1749.1) 157:6.2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Pietro né </a:t>
            </a:r>
            <a:r>
              <a:rPr sz="1200" spc="-5" dirty="0">
                <a:latin typeface="Times New Roman"/>
                <a:cs typeface="Times New Roman"/>
              </a:rPr>
              <a:t>gli altri apostoli 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della divinità di </a:t>
            </a:r>
            <a:r>
              <a:rPr sz="1200" spc="-5" dirty="0">
                <a:latin typeface="Times New Roman"/>
                <a:cs typeface="Times New Roman"/>
              </a:rPr>
              <a:t>Gesù. Essi si rendevano </a:t>
            </a:r>
            <a:r>
              <a:rPr sz="1200" dirty="0">
                <a:latin typeface="Times New Roman"/>
                <a:cs typeface="Times New Roman"/>
              </a:rPr>
              <a:t>appena 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l’inizio di una nuova </a:t>
            </a:r>
            <a:r>
              <a:rPr sz="1200" spc="-5" dirty="0">
                <a:latin typeface="Times New Roman"/>
                <a:cs typeface="Times New Roman"/>
              </a:rPr>
              <a:t>epoca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carriera terrena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maestro-guaritore </a:t>
            </a:r>
            <a:r>
              <a:rPr sz="1200" dirty="0">
                <a:latin typeface="Times New Roman"/>
                <a:cs typeface="Times New Roman"/>
              </a:rPr>
              <a:t>stava  </a:t>
            </a:r>
            <a:r>
              <a:rPr sz="1200" spc="-5" dirty="0">
                <a:latin typeface="Times New Roman"/>
                <a:cs typeface="Times New Roman"/>
              </a:rPr>
              <a:t>per diventare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di nuova concezione —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un nuovo tono nei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Maestro. D’ora </a:t>
            </a:r>
            <a:r>
              <a:rPr sz="1200" dirty="0">
                <a:latin typeface="Times New Roman"/>
                <a:cs typeface="Times New Roman"/>
              </a:rPr>
              <a:t>innanzi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 vita fu la </a:t>
            </a:r>
            <a:r>
              <a:rPr sz="1200" spc="-5" dirty="0">
                <a:latin typeface="Times New Roman"/>
                <a:cs typeface="Times New Roman"/>
              </a:rPr>
              <a:t>rivelazione del Padre, mentre </a:t>
            </a:r>
            <a:r>
              <a:rPr sz="1200" dirty="0">
                <a:latin typeface="Times New Roman"/>
                <a:cs typeface="Times New Roman"/>
              </a:rPr>
              <a:t>la sola idea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insegnamento fu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presentare al suo </a:t>
            </a:r>
            <a:r>
              <a:rPr sz="1200" dirty="0">
                <a:latin typeface="Times New Roman"/>
                <a:cs typeface="Times New Roman"/>
              </a:rPr>
              <a:t>universo la </a:t>
            </a:r>
            <a:r>
              <a:rPr sz="1200" spc="-5" dirty="0">
                <a:latin typeface="Times New Roman"/>
                <a:cs typeface="Times New Roman"/>
              </a:rPr>
              <a:t>personificazione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saggezza suprema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essere compresa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vivendola. Egli </a:t>
            </a:r>
            <a:r>
              <a:rPr sz="1200" spc="1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venuto perché </a:t>
            </a:r>
            <a:r>
              <a:rPr sz="1200" dirty="0">
                <a:latin typeface="Times New Roman"/>
                <a:cs typeface="Times New Roman"/>
              </a:rPr>
              <a:t>noi tutti </a:t>
            </a:r>
            <a:r>
              <a:rPr sz="1200" spc="-5" dirty="0">
                <a:latin typeface="Times New Roman"/>
                <a:cs typeface="Times New Roman"/>
              </a:rPr>
              <a:t>potessimo avere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ed averla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abbondantemente.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1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(1749.2) 157:6.3 </a:t>
            </a:r>
            <a:r>
              <a:rPr sz="1200" spc="-5" dirty="0">
                <a:latin typeface="Times New Roman"/>
                <a:cs typeface="Times New Roman"/>
              </a:rPr>
              <a:t>Gesù entrava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quello della sua  infanzia, degli 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egli </a:t>
            </a:r>
            <a:r>
              <a:rPr sz="1200" dirty="0">
                <a:latin typeface="Times New Roman"/>
                <a:cs typeface="Times New Roman"/>
              </a:rPr>
              <a:t>era solo </a:t>
            </a:r>
            <a:r>
              <a:rPr sz="1200" spc="-5" dirty="0">
                <a:latin typeface="Times New Roman"/>
                <a:cs typeface="Times New Roman"/>
              </a:rPr>
              <a:t>debolmente cosciente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origine, della sua </a:t>
            </a:r>
            <a:r>
              <a:rPr sz="1200" dirty="0">
                <a:latin typeface="Times New Roman"/>
                <a:cs typeface="Times New Roman"/>
              </a:rPr>
              <a:t>natura e del </a:t>
            </a:r>
            <a:r>
              <a:rPr sz="1200" spc="-5" dirty="0">
                <a:latin typeface="Times New Roman"/>
                <a:cs typeface="Times New Roman"/>
              </a:rPr>
              <a:t>suo destino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stadio furono gli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crescente autocoscienza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giovinezza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prima </a:t>
            </a:r>
            <a:r>
              <a:rPr sz="1200" spc="-5" dirty="0">
                <a:latin typeface="Times New Roman"/>
                <a:cs typeface="Times New Roman"/>
              </a:rPr>
              <a:t>età virile, </a:t>
            </a:r>
            <a:r>
              <a:rPr sz="1200" spc="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quali  </a:t>
            </a:r>
            <a:r>
              <a:rPr sz="1200" spc="-5" dirty="0">
                <a:latin typeface="Times New Roman"/>
                <a:cs typeface="Times New Roman"/>
              </a:rPr>
              <a:t>giunse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divina e la sua missione </a:t>
            </a:r>
            <a:r>
              <a:rPr sz="1200" spc="-5" dirty="0">
                <a:latin typeface="Times New Roman"/>
                <a:cs typeface="Times New Roman"/>
              </a:rPr>
              <a:t>umana. Questo secondo </a:t>
            </a:r>
            <a:r>
              <a:rPr sz="1200" dirty="0">
                <a:latin typeface="Times New Roman"/>
                <a:cs typeface="Times New Roman"/>
              </a:rPr>
              <a:t>stadio finì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esperienze e  le </a:t>
            </a:r>
            <a:r>
              <a:rPr sz="1200" spc="-5" dirty="0">
                <a:latin typeface="Times New Roman"/>
                <a:cs typeface="Times New Roman"/>
              </a:rPr>
              <a:t>rivelazioni associate al suo battesimo.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stadio dell’esperienza </a:t>
            </a:r>
            <a:r>
              <a:rPr sz="1200" dirty="0">
                <a:latin typeface="Times New Roman"/>
                <a:cs typeface="Times New Roman"/>
              </a:rPr>
              <a:t>terrena </a:t>
            </a:r>
            <a:r>
              <a:rPr sz="1200" spc="-5" dirty="0">
                <a:latin typeface="Times New Roman"/>
                <a:cs typeface="Times New Roman"/>
              </a:rPr>
              <a:t>del Maestro si estese dal </a:t>
            </a:r>
            <a:r>
              <a:rPr sz="1200" dirty="0">
                <a:latin typeface="Times New Roman"/>
                <a:cs typeface="Times New Roman"/>
              </a:rPr>
              <a:t>battesimo, attraverso </a:t>
            </a:r>
            <a:r>
              <a:rPr sz="1200" spc="-5" dirty="0">
                <a:latin typeface="Times New Roman"/>
                <a:cs typeface="Times New Roman"/>
              </a:rPr>
              <a:t>gli  anni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ministero come insegnante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guaritore,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memorabile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confessione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Filippo.  Questo terzo periodo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terrena abbracciò </a:t>
            </a:r>
            <a:r>
              <a:rPr sz="1200" dirty="0">
                <a:latin typeface="Times New Roman"/>
                <a:cs typeface="Times New Roman"/>
              </a:rPr>
              <a:t>i tempi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i suoi </a:t>
            </a:r>
            <a:r>
              <a:rPr sz="1200" spc="-5" dirty="0">
                <a:latin typeface="Times New Roman"/>
                <a:cs typeface="Times New Roman"/>
              </a:rPr>
              <a:t>discepoli immediati </a:t>
            </a:r>
            <a:r>
              <a:rPr sz="1200" dirty="0">
                <a:latin typeface="Times New Roman"/>
                <a:cs typeface="Times New Roman"/>
              </a:rPr>
              <a:t>lo conobbero come il 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considerarono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Messia.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periodo della sua </a:t>
            </a:r>
            <a:r>
              <a:rPr sz="1200" dirty="0">
                <a:latin typeface="Times New Roman"/>
                <a:cs typeface="Times New Roman"/>
              </a:rPr>
              <a:t>carriera terrena iniziò qui 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estese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crocifissione. Questo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del suo ministero fu caratterizzato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riconoscimento </a:t>
            </a:r>
            <a:r>
              <a:rPr sz="1200" dirty="0">
                <a:latin typeface="Times New Roman"/>
                <a:cs typeface="Times New Roman"/>
              </a:rPr>
              <a:t>della divinità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29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incluse i </a:t>
            </a:r>
            <a:r>
              <a:rPr sz="1200" spc="-5" dirty="0">
                <a:latin typeface="Times New Roman"/>
                <a:cs typeface="Times New Roman"/>
              </a:rPr>
              <a:t>lavori del </a:t>
            </a:r>
            <a:r>
              <a:rPr sz="1200" dirty="0">
                <a:latin typeface="Times New Roman"/>
                <a:cs typeface="Times New Roman"/>
              </a:rPr>
              <a:t>suo ultimo </a:t>
            </a:r>
            <a:r>
              <a:rPr sz="1200" spc="-5" dirty="0">
                <a:latin typeface="Times New Roman"/>
                <a:cs typeface="Times New Roman"/>
              </a:rPr>
              <a:t>anno nella carne.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periodo,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considerava  ancora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egli fu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apostoli come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confessione </a:t>
            </a:r>
            <a:r>
              <a:rPr sz="1200" dirty="0">
                <a:latin typeface="Times New Roman"/>
                <a:cs typeface="Times New Roman"/>
              </a:rPr>
              <a:t>di Pietro </a:t>
            </a:r>
            <a:r>
              <a:rPr sz="1200" spc="-5" dirty="0">
                <a:latin typeface="Times New Roman"/>
                <a:cs typeface="Times New Roman"/>
              </a:rPr>
              <a:t>segnò </a:t>
            </a:r>
            <a:r>
              <a:rPr sz="1200" dirty="0">
                <a:latin typeface="Times New Roman"/>
                <a:cs typeface="Times New Roman"/>
              </a:rPr>
              <a:t>l’inizio del </a:t>
            </a:r>
            <a:r>
              <a:rPr sz="1200" spc="5" dirty="0">
                <a:latin typeface="Times New Roman"/>
                <a:cs typeface="Times New Roman"/>
              </a:rPr>
              <a:t>nuovo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verità del suo ministero </a:t>
            </a:r>
            <a:r>
              <a:rPr sz="1200" dirty="0">
                <a:latin typeface="Times New Roman"/>
                <a:cs typeface="Times New Roman"/>
              </a:rPr>
              <a:t>supremo quale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e per un  </a:t>
            </a:r>
            <a:r>
              <a:rPr sz="1200" spc="-5" dirty="0">
                <a:latin typeface="Times New Roman"/>
                <a:cs typeface="Times New Roman"/>
              </a:rPr>
              <a:t>universo intero, ed </a:t>
            </a:r>
            <a:r>
              <a:rPr sz="1200" dirty="0">
                <a:latin typeface="Times New Roman"/>
                <a:cs typeface="Times New Roman"/>
              </a:rPr>
              <a:t>il riconoscimento di quel </a:t>
            </a:r>
            <a:r>
              <a:rPr sz="1200" spc="-5" dirty="0">
                <a:latin typeface="Times New Roman"/>
                <a:cs typeface="Times New Roman"/>
              </a:rPr>
              <a:t>fatto, almeno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vago,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dei </a:t>
            </a:r>
            <a:r>
              <a:rPr sz="1200" dirty="0">
                <a:latin typeface="Times New Roman"/>
                <a:cs typeface="Times New Roman"/>
              </a:rPr>
              <a:t>suoi ambasciatori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scelti.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(1749.3) 157:6.4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Gesù diede l’esempio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di ciò </a:t>
            </a:r>
            <a:r>
              <a:rPr sz="1200" spc="-5" dirty="0">
                <a:latin typeface="Times New Roman"/>
                <a:cs typeface="Times New Roman"/>
              </a:rPr>
              <a:t>che insegnò nella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religione: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della </a:t>
            </a:r>
            <a:r>
              <a:rPr sz="1200" dirty="0">
                <a:latin typeface="Times New Roman"/>
                <a:cs typeface="Times New Roman"/>
              </a:rPr>
              <a:t>natura spirituale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tecnica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vivente.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mise l’accento,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seguaci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sulla </a:t>
            </a:r>
            <a:r>
              <a:rPr sz="1200" dirty="0">
                <a:latin typeface="Times New Roman"/>
                <a:cs typeface="Times New Roman"/>
              </a:rPr>
              <a:t>lotta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incessante</a:t>
            </a:r>
            <a:endParaRPr sz="1200">
              <a:latin typeface="Times New Roman"/>
              <a:cs typeface="Times New Roman"/>
            </a:endParaRPr>
          </a:p>
          <a:p>
            <a:pPr marL="76200" marR="75374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l’anima ed </a:t>
            </a:r>
            <a:r>
              <a:rPr sz="1200" dirty="0">
                <a:latin typeface="Times New Roman"/>
                <a:cs typeface="Times New Roman"/>
              </a:rPr>
              <a:t>il corpo. </a:t>
            </a:r>
            <a:r>
              <a:rPr sz="1200" spc="-5" dirty="0">
                <a:latin typeface="Times New Roman"/>
                <a:cs typeface="Times New Roman"/>
              </a:rPr>
              <a:t>Egli insegnò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era facile </a:t>
            </a:r>
            <a:r>
              <a:rPr sz="1200" dirty="0">
                <a:latin typeface="Times New Roman"/>
                <a:cs typeface="Times New Roman"/>
              </a:rPr>
              <a:t>vincitore di </a:t>
            </a:r>
            <a:r>
              <a:rPr sz="1200" spc="-5" dirty="0">
                <a:latin typeface="Times New Roman"/>
                <a:cs typeface="Times New Roman"/>
              </a:rPr>
              <a:t>entrambi ed era efficace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proficua  riconciliazione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conflitti intellettuali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istintivi.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762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(1749.4) 157:6.5 </a:t>
            </a:r>
            <a:r>
              <a:rPr sz="1200" spc="-5" dirty="0">
                <a:latin typeface="Times New Roman"/>
                <a:cs typeface="Times New Roman"/>
              </a:rPr>
              <a:t>Da allora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fu attribuito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Filippo </a:t>
            </a:r>
            <a:r>
              <a:rPr sz="1200" spc="-5" dirty="0">
                <a:latin typeface="Times New Roman"/>
                <a:cs typeface="Times New Roman"/>
              </a:rPr>
              <a:t>egli  presentava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qualità di </a:t>
            </a:r>
            <a:r>
              <a:rPr sz="1200" spc="-5" dirty="0">
                <a:latin typeface="Times New Roman"/>
                <a:cs typeface="Times New Roman"/>
              </a:rPr>
              <a:t>suo insegnante maestro.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egli </a:t>
            </a:r>
            <a:r>
              <a:rPr sz="1200" dirty="0">
                <a:latin typeface="Times New Roman"/>
                <a:cs typeface="Times New Roman"/>
              </a:rPr>
              <a:t>apparve non solo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eterno, che è il centro e la </a:t>
            </a:r>
            <a:r>
              <a:rPr sz="1200" spc="-5" dirty="0">
                <a:latin typeface="Times New Roman"/>
                <a:cs typeface="Times New Roman"/>
              </a:rPr>
              <a:t>circonferenza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spirituale; e  </a:t>
            </a:r>
            <a:r>
              <a:rPr sz="1200" spc="-5" dirty="0">
                <a:latin typeface="Times New Roman"/>
                <a:cs typeface="Times New Roman"/>
              </a:rPr>
              <a:t>bisognava che egli facesse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come essere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come Figlio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84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(1749.5) 157:6.6 </a:t>
            </a:r>
            <a:r>
              <a:rPr sz="1200" spc="-5" dirty="0">
                <a:latin typeface="Times New Roman"/>
                <a:cs typeface="Times New Roman"/>
              </a:rPr>
              <a:t>Gesù si era sinceramente sforzato </a:t>
            </a:r>
            <a:r>
              <a:rPr sz="1200" dirty="0">
                <a:latin typeface="Times New Roman"/>
                <a:cs typeface="Times New Roman"/>
              </a:rPr>
              <a:t>di condurre 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spirituale prima </a:t>
            </a:r>
            <a:r>
              <a:rPr sz="1200" spc="-5" dirty="0">
                <a:latin typeface="Times New Roman"/>
                <a:cs typeface="Times New Roman"/>
              </a:rPr>
              <a:t>come maestro, </a:t>
            </a:r>
            <a:r>
              <a:rPr sz="1200" dirty="0">
                <a:latin typeface="Times New Roman"/>
                <a:cs typeface="Times New Roman"/>
              </a:rPr>
              <a:t>poi come  </a:t>
            </a:r>
            <a:r>
              <a:rPr sz="1200" spc="-5" dirty="0">
                <a:latin typeface="Times New Roman"/>
                <a:cs typeface="Times New Roman"/>
              </a:rPr>
              <a:t>istruttore-guaritore,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essi non vollero </a:t>
            </a:r>
            <a:r>
              <a:rPr sz="1200" spc="-5" dirty="0">
                <a:latin typeface="Times New Roman"/>
                <a:cs typeface="Times New Roman"/>
              </a:rPr>
              <a:t>ciò. Egli </a:t>
            </a:r>
            <a:r>
              <a:rPr sz="1200" dirty="0">
                <a:latin typeface="Times New Roman"/>
                <a:cs typeface="Times New Roman"/>
              </a:rPr>
              <a:t>sapeva bene 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aspettative  messianiche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di un tempo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descritto un </a:t>
            </a:r>
            <a:r>
              <a:rPr sz="1200" spc="-5" dirty="0">
                <a:latin typeface="Times New Roman"/>
                <a:cs typeface="Times New Roman"/>
              </a:rPr>
              <a:t>Messia che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essere. Egli  cercava </a:t>
            </a:r>
            <a:r>
              <a:rPr sz="1200" dirty="0">
                <a:latin typeface="Times New Roman"/>
                <a:cs typeface="Times New Roman"/>
              </a:rPr>
              <a:t>d’instaurare il </a:t>
            </a:r>
            <a:r>
              <a:rPr sz="1200" spc="-5" dirty="0">
                <a:latin typeface="Times New Roman"/>
                <a:cs typeface="Times New Roman"/>
              </a:rPr>
              <a:t>regno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come Figlio dell’Uomo,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vollero lanciarsi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avventura.  Vedendo ciò,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scelse allora </a:t>
            </a:r>
            <a:r>
              <a:rPr sz="1200" dirty="0">
                <a:latin typeface="Times New Roman"/>
                <a:cs typeface="Times New Roman"/>
              </a:rPr>
              <a:t>di venire incontro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tratto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strada,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facendo </a:t>
            </a:r>
            <a:r>
              <a:rPr sz="1200" spc="-5" dirty="0">
                <a:latin typeface="Times New Roman"/>
                <a:cs typeface="Times New Roman"/>
              </a:rPr>
              <a:t>si preparò </a:t>
            </a:r>
            <a:r>
              <a:rPr sz="1200" dirty="0">
                <a:latin typeface="Times New Roman"/>
                <a:cs typeface="Times New Roman"/>
              </a:rPr>
              <a:t>apertamente </a:t>
            </a:r>
            <a:r>
              <a:rPr sz="1200" spc="-5" dirty="0">
                <a:latin typeface="Times New Roman"/>
                <a:cs typeface="Times New Roman"/>
              </a:rPr>
              <a:t>ad  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di Figlio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8515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(1750.1) 157:6.7 </a:t>
            </a:r>
            <a:r>
              <a:rPr sz="1200" spc="-5" dirty="0">
                <a:latin typeface="Times New Roman"/>
                <a:cs typeface="Times New Roman"/>
              </a:rPr>
              <a:t>Di conseguenza gli apostoli ascoltarono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nuove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parlò </a:t>
            </a:r>
            <a:r>
              <a:rPr sz="1200" dirty="0">
                <a:latin typeface="Times New Roman"/>
                <a:cs typeface="Times New Roman"/>
              </a:rPr>
              <a:t>loro questo </a:t>
            </a:r>
            <a:r>
              <a:rPr sz="1200" spc="-5" dirty="0">
                <a:latin typeface="Times New Roman"/>
                <a:cs typeface="Times New Roman"/>
              </a:rPr>
              <a:t>giorno nel giardino.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alcune 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affermazioni apparvero </a:t>
            </a:r>
            <a:r>
              <a:rPr sz="1200" dirty="0">
                <a:latin typeface="Times New Roman"/>
                <a:cs typeface="Times New Roman"/>
              </a:rPr>
              <a:t>strane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loro.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sorprendenti dichiarazioni essi </a:t>
            </a:r>
            <a:r>
              <a:rPr sz="1200" dirty="0">
                <a:latin typeface="Times New Roman"/>
                <a:cs typeface="Times New Roman"/>
              </a:rPr>
              <a:t>sentirono 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(1750.2) 157:6.8 </a:t>
            </a:r>
            <a:r>
              <a:rPr sz="1200" spc="-5" dirty="0">
                <a:latin typeface="Times New Roman"/>
                <a:cs typeface="Times New Roman"/>
              </a:rPr>
              <a:t>“D’ora </a:t>
            </a:r>
            <a:r>
              <a:rPr sz="1200" dirty="0">
                <a:latin typeface="Times New Roman"/>
                <a:cs typeface="Times New Roman"/>
              </a:rPr>
              <a:t>innanzi,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uomo vuole </a:t>
            </a:r>
            <a:r>
              <a:rPr sz="1200" spc="-5" dirty="0">
                <a:latin typeface="Times New Roman"/>
                <a:cs typeface="Times New Roman"/>
              </a:rPr>
              <a:t>entrare nella </a:t>
            </a:r>
            <a:r>
              <a:rPr sz="1200" dirty="0">
                <a:latin typeface="Times New Roman"/>
                <a:cs typeface="Times New Roman"/>
              </a:rPr>
              <a:t>nostra comunità, </a:t>
            </a:r>
            <a:r>
              <a:rPr sz="1200" spc="-5" dirty="0">
                <a:latin typeface="Times New Roman"/>
                <a:cs typeface="Times New Roman"/>
              </a:rPr>
              <a:t>che assuma gli obblighi della filiazione </a:t>
            </a:r>
            <a:r>
              <a:rPr sz="1200" dirty="0">
                <a:latin typeface="Times New Roman"/>
                <a:cs typeface="Times New Roman"/>
              </a:rPr>
              <a:t>e mi </a:t>
            </a:r>
            <a:r>
              <a:rPr sz="1200" spc="-5" dirty="0">
                <a:latin typeface="Times New Roman"/>
                <a:cs typeface="Times New Roman"/>
              </a:rPr>
              <a:t>segua.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voi, non </a:t>
            </a:r>
            <a:r>
              <a:rPr sz="1200" spc="-5" dirty="0">
                <a:latin typeface="Times New Roman"/>
                <a:cs typeface="Times New Roman"/>
              </a:rPr>
              <a:t>pensate che </a:t>
            </a:r>
            <a:r>
              <a:rPr sz="1200" dirty="0">
                <a:latin typeface="Times New Roman"/>
                <a:cs typeface="Times New Roman"/>
              </a:rPr>
              <a:t>il mondo vi </a:t>
            </a:r>
            <a:r>
              <a:rPr sz="1200" spc="-5" dirty="0">
                <a:latin typeface="Times New Roman"/>
                <a:cs typeface="Times New Roman"/>
              </a:rPr>
              <a:t>tratterà meglio </a:t>
            </a:r>
            <a:r>
              <a:rPr sz="1200" dirty="0">
                <a:latin typeface="Times New Roman"/>
                <a:cs typeface="Times New Roman"/>
              </a:rPr>
              <a:t>di come ha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il vostro Maestro.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amate  preparatevi </a:t>
            </a:r>
            <a:r>
              <a:rPr sz="1200" dirty="0">
                <a:latin typeface="Times New Roman"/>
                <a:cs typeface="Times New Roman"/>
              </a:rPr>
              <a:t>a provare </a:t>
            </a:r>
            <a:r>
              <a:rPr sz="1200" spc="-5" dirty="0">
                <a:latin typeface="Times New Roman"/>
                <a:cs typeface="Times New Roman"/>
              </a:rPr>
              <a:t>questo affetto accettando </a:t>
            </a:r>
            <a:r>
              <a:rPr sz="1200" dirty="0">
                <a:latin typeface="Times New Roman"/>
                <a:cs typeface="Times New Roman"/>
              </a:rPr>
              <a:t>di fare il </a:t>
            </a:r>
            <a:r>
              <a:rPr sz="1200" spc="-5" dirty="0">
                <a:latin typeface="Times New Roman"/>
                <a:cs typeface="Times New Roman"/>
              </a:rPr>
              <a:t>sacrificio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09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(1750.3) 157:6.9 </a:t>
            </a:r>
            <a:r>
              <a:rPr sz="1200" spc="-5" dirty="0">
                <a:latin typeface="Times New Roman"/>
                <a:cs typeface="Times New Roman"/>
              </a:rPr>
              <a:t>“E ricordate bene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parole: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sono 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giusti,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peccatori.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soccorso, ma </a:t>
            </a:r>
            <a:r>
              <a:rPr sz="1200" spc="-5" dirty="0">
                <a:latin typeface="Times New Roman"/>
                <a:cs typeface="Times New Roman"/>
              </a:rPr>
              <a:t>per soccorrere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dono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dichiaro che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e a salvare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smarriti.”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62560" algn="just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(1750.4) 157:6.10 </a:t>
            </a:r>
            <a:r>
              <a:rPr sz="1200" spc="-5" dirty="0">
                <a:latin typeface="Times New Roman"/>
                <a:cs typeface="Times New Roman"/>
              </a:rPr>
              <a:t>“Nessun </a:t>
            </a:r>
            <a:r>
              <a:rPr sz="1200" dirty="0">
                <a:latin typeface="Times New Roman"/>
                <a:cs typeface="Times New Roman"/>
              </a:rPr>
              <a:t>uomo in questo mondo </a:t>
            </a:r>
            <a:r>
              <a:rPr sz="1200" spc="-5" dirty="0">
                <a:latin typeface="Times New Roman"/>
                <a:cs typeface="Times New Roman"/>
              </a:rPr>
              <a:t>vede </a:t>
            </a:r>
            <a:r>
              <a:rPr sz="1200" dirty="0">
                <a:latin typeface="Times New Roman"/>
                <a:cs typeface="Times New Roman"/>
              </a:rPr>
              <a:t>ora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salvo il </a:t>
            </a:r>
            <a:r>
              <a:rPr sz="1200" spc="-5" dirty="0">
                <a:latin typeface="Times New Roman"/>
                <a:cs typeface="Times New Roman"/>
              </a:rPr>
              <a:t>Figlio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dal Padre. </a:t>
            </a:r>
            <a:r>
              <a:rPr sz="1200" spc="-5" dirty="0">
                <a:latin typeface="Times New Roman"/>
                <a:cs typeface="Times New Roman"/>
              </a:rPr>
              <a:t>Ma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elevato,  attirerà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sé,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chiunque crede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congiunta del Figlio sarà </a:t>
            </a:r>
            <a:r>
              <a:rPr sz="1200" dirty="0">
                <a:latin typeface="Times New Roman"/>
                <a:cs typeface="Times New Roman"/>
              </a:rPr>
              <a:t>dotato di una vita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lunga di 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(1750.5) 157:6.11 </a:t>
            </a:r>
            <a:r>
              <a:rPr sz="1200" spc="-5" dirty="0">
                <a:latin typeface="Times New Roman"/>
                <a:cs typeface="Times New Roman"/>
              </a:rPr>
              <a:t>“Noi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ancora </a:t>
            </a:r>
            <a:r>
              <a:rPr sz="1200" dirty="0">
                <a:latin typeface="Times New Roman"/>
                <a:cs typeface="Times New Roman"/>
              </a:rPr>
              <a:t>proclamare </a:t>
            </a:r>
            <a:r>
              <a:rPr sz="1200" spc="-5" dirty="0">
                <a:latin typeface="Times New Roman"/>
                <a:cs typeface="Times New Roman"/>
              </a:rPr>
              <a:t>apertamente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a voi è </a:t>
            </a:r>
            <a:r>
              <a:rPr sz="1200" spc="-5" dirty="0">
                <a:latin typeface="Times New Roman"/>
                <a:cs typeface="Times New Roman"/>
              </a:rPr>
              <a:t>stato  rivelato;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vi parlo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misteri. Sebbene </a:t>
            </a:r>
            <a:r>
              <a:rPr sz="1200" dirty="0">
                <a:latin typeface="Times New Roman"/>
                <a:cs typeface="Times New Roman"/>
              </a:rPr>
              <a:t>io stia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voi 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Adamo fosse, </a:t>
            </a:r>
            <a:r>
              <a:rPr sz="1200" dirty="0">
                <a:latin typeface="Times New Roman"/>
                <a:cs typeface="Times New Roman"/>
              </a:rPr>
              <a:t>io sono.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venuto dal Padre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avete conosciuto,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dichiaro  che devo </a:t>
            </a:r>
            <a:r>
              <a:rPr sz="1200" dirty="0">
                <a:latin typeface="Times New Roman"/>
                <a:cs typeface="Times New Roman"/>
              </a:rPr>
              <a:t>lasciare </a:t>
            </a:r>
            <a:r>
              <a:rPr sz="1200" spc="-5" dirty="0">
                <a:latin typeface="Times New Roman"/>
                <a:cs typeface="Times New Roman"/>
              </a:rPr>
              <a:t>presto questo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ritornare al lavoro </a:t>
            </a:r>
            <a:r>
              <a:rPr sz="1200" dirty="0">
                <a:latin typeface="Times New Roman"/>
                <a:cs typeface="Times New Roman"/>
              </a:rPr>
              <a:t>di mio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(1750.6) 157:6.12 </a:t>
            </a:r>
            <a:r>
              <a:rPr sz="1200" spc="-5" dirty="0">
                <a:latin typeface="Times New Roman"/>
                <a:cs typeface="Times New Roman"/>
              </a:rPr>
              <a:t>“Ed ora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dichiarazioni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 </a:t>
            </a:r>
            <a:r>
              <a:rPr sz="1200" dirty="0">
                <a:latin typeface="Times New Roman"/>
                <a:cs typeface="Times New Roman"/>
              </a:rPr>
              <a:t>mio avvertimento che il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non risponderà </a:t>
            </a:r>
            <a:r>
              <a:rPr sz="1200" spc="-5" dirty="0">
                <a:latin typeface="Times New Roman"/>
                <a:cs typeface="Times New Roman"/>
              </a:rPr>
              <a:t>alle aspettative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nel modo in </a:t>
            </a:r>
            <a:r>
              <a:rPr sz="1200" spc="-5" dirty="0">
                <a:latin typeface="Times New Roman"/>
                <a:cs typeface="Times New Roman"/>
              </a:rPr>
              <a:t>cui essi concepivano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88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972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mondo. Potete voi </a:t>
            </a:r>
            <a:r>
              <a:rPr sz="1200" spc="-5" dirty="0">
                <a:latin typeface="Times New Roman"/>
                <a:cs typeface="Times New Roman"/>
              </a:rPr>
              <a:t>credere alla verità su </a:t>
            </a:r>
            <a:r>
              <a:rPr sz="1200" dirty="0">
                <a:latin typeface="Times New Roman"/>
                <a:cs typeface="Times New Roman"/>
              </a:rPr>
              <a:t>di me di fronte </a:t>
            </a:r>
            <a:r>
              <a:rPr sz="1200" spc="-5" dirty="0">
                <a:latin typeface="Times New Roman"/>
                <a:cs typeface="Times New Roman"/>
              </a:rPr>
              <a:t>al fatto </a:t>
            </a:r>
            <a:r>
              <a:rPr sz="1200" dirty="0">
                <a:latin typeface="Times New Roman"/>
                <a:cs typeface="Times New Roman"/>
              </a:rPr>
              <a:t>che, sebbene le volpi </a:t>
            </a:r>
            <a:r>
              <a:rPr sz="1200" spc="-5" dirty="0">
                <a:latin typeface="Times New Roman"/>
                <a:cs typeface="Times New Roman"/>
              </a:rPr>
              <a:t>abbiano delle </a:t>
            </a:r>
            <a:r>
              <a:rPr sz="1200" spc="5" dirty="0">
                <a:latin typeface="Times New Roman"/>
                <a:cs typeface="Times New Roman"/>
              </a:rPr>
              <a:t>tane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uccelli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 abbiano dei </a:t>
            </a:r>
            <a:r>
              <a:rPr sz="1200" dirty="0">
                <a:latin typeface="Times New Roman"/>
                <a:cs typeface="Times New Roman"/>
              </a:rPr>
              <a:t>nidi, io non ho dove riposare la mia</a:t>
            </a:r>
            <a:r>
              <a:rPr sz="1200" spc="-5" dirty="0">
                <a:latin typeface="Times New Roman"/>
                <a:cs typeface="Times New Roman"/>
              </a:rPr>
              <a:t> testa?”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36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(1750.7) 157:6.13 </a:t>
            </a:r>
            <a:r>
              <a:rPr sz="1200" spc="-5" dirty="0">
                <a:latin typeface="Times New Roman"/>
                <a:cs typeface="Times New Roman"/>
              </a:rPr>
              <a:t>“Ciononostante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dico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io siamo uno. Chiunque ha visto me ha visto il </a:t>
            </a:r>
            <a:r>
              <a:rPr sz="1200" spc="-5" dirty="0">
                <a:latin typeface="Times New Roman"/>
                <a:cs typeface="Times New Roman"/>
              </a:rPr>
              <a:t>Padre. Mio Padre </a:t>
            </a:r>
            <a:r>
              <a:rPr sz="1200" dirty="0">
                <a:latin typeface="Times New Roman"/>
                <a:cs typeface="Times New Roman"/>
              </a:rPr>
              <a:t>lavora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me in tutte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e non mi </a:t>
            </a:r>
            <a:r>
              <a:rPr sz="1200" spc="-5" dirty="0">
                <a:latin typeface="Times New Roman"/>
                <a:cs typeface="Times New Roman"/>
              </a:rPr>
              <a:t>lascerà </a:t>
            </a:r>
            <a:r>
              <a:rPr sz="1200" dirty="0">
                <a:latin typeface="Times New Roman"/>
                <a:cs typeface="Times New Roman"/>
              </a:rPr>
              <a:t>mai solo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missione, come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abbandonerò mai </a:t>
            </a:r>
            <a:r>
              <a:rPr sz="1200" dirty="0">
                <a:latin typeface="Times New Roman"/>
                <a:cs typeface="Times New Roman"/>
              </a:rPr>
              <a:t>voi quando tra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andrete a  </a:t>
            </a:r>
            <a:r>
              <a:rPr sz="1200" spc="-5" dirty="0">
                <a:latin typeface="Times New Roman"/>
                <a:cs typeface="Times New Roman"/>
              </a:rPr>
              <a:t>proclamare questo </a:t>
            </a:r>
            <a:r>
              <a:rPr sz="1200" dirty="0">
                <a:latin typeface="Times New Roman"/>
                <a:cs typeface="Times New Roman"/>
              </a:rPr>
              <a:t>vangelo in tutto il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(1750.8) 157:6.14 </a:t>
            </a:r>
            <a:r>
              <a:rPr sz="1200" spc="-5" dirty="0">
                <a:latin typeface="Times New Roman"/>
                <a:cs typeface="Times New Roman"/>
              </a:rPr>
              <a:t>“Ed ora </a:t>
            </a:r>
            <a:r>
              <a:rPr sz="1200" dirty="0">
                <a:latin typeface="Times New Roman"/>
                <a:cs typeface="Times New Roman"/>
              </a:rPr>
              <a:t>vi ho condotto per un breve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appartato con me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soli perché possiate </a:t>
            </a:r>
            <a:r>
              <a:rPr sz="1200" dirty="0">
                <a:latin typeface="Times New Roman"/>
                <a:cs typeface="Times New Roman"/>
              </a:rPr>
              <a:t>comprendere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gloria,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grandezza,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alla quale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chiamati: l’avventura </a:t>
            </a:r>
            <a:r>
              <a:rPr sz="1200" dirty="0">
                <a:latin typeface="Times New Roman"/>
                <a:cs typeface="Times New Roman"/>
              </a:rPr>
              <a:t>di fede </a:t>
            </a:r>
            <a:r>
              <a:rPr sz="1200" spc="-5" dirty="0">
                <a:latin typeface="Times New Roman"/>
                <a:cs typeface="Times New Roman"/>
              </a:rPr>
              <a:t>dell’instaurazione del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nel  cuore degli </a:t>
            </a:r>
            <a:r>
              <a:rPr sz="1200" dirty="0">
                <a:latin typeface="Times New Roman"/>
                <a:cs typeface="Times New Roman"/>
              </a:rPr>
              <a:t>uomini, la </a:t>
            </a:r>
            <a:r>
              <a:rPr sz="1200" spc="-5" dirty="0">
                <a:latin typeface="Times New Roman"/>
                <a:cs typeface="Times New Roman"/>
              </a:rPr>
              <a:t>costruzione 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comunità d’associazione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credono </a:t>
            </a:r>
            <a:r>
              <a:rPr sz="1200" dirty="0">
                <a:latin typeface="Times New Roman"/>
                <a:cs typeface="Times New Roman"/>
              </a:rPr>
              <a:t>a questo  </a:t>
            </a:r>
            <a:r>
              <a:rPr sz="1200" spc="-5" dirty="0">
                <a:latin typeface="Times New Roman"/>
                <a:cs typeface="Times New Roman"/>
              </a:rPr>
              <a:t>vangelo.”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2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(1750.9) 157:6.15 </a:t>
            </a:r>
            <a:r>
              <a:rPr sz="1200" spc="-5" dirty="0">
                <a:latin typeface="Times New Roman"/>
                <a:cs typeface="Times New Roman"/>
              </a:rPr>
              <a:t>Gli apostoli ascoltarono </a:t>
            </a:r>
            <a:r>
              <a:rPr sz="1200" dirty="0">
                <a:latin typeface="Times New Roman"/>
                <a:cs typeface="Times New Roman"/>
              </a:rPr>
              <a:t>in silenzio queste </a:t>
            </a:r>
            <a:r>
              <a:rPr sz="1200" spc="-5" dirty="0">
                <a:latin typeface="Times New Roman"/>
                <a:cs typeface="Times New Roman"/>
              </a:rPr>
              <a:t>affermazioni audaci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sorprendenti; essi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storditi.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dispersero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piccoli gruppi </a:t>
            </a:r>
            <a:r>
              <a:rPr sz="1200" dirty="0">
                <a:latin typeface="Times New Roman"/>
                <a:cs typeface="Times New Roman"/>
              </a:rPr>
              <a:t>per discutere e meditare le parole del </a:t>
            </a:r>
            <a:r>
              <a:rPr sz="1200" spc="-5" dirty="0">
                <a:latin typeface="Times New Roman"/>
                <a:cs typeface="Times New Roman"/>
              </a:rPr>
              <a:t>Maestro. Essi avevano confessato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ma non 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pieno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stati portati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consultazione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Andrea</a:t>
            </a:r>
            <a:endParaRPr sz="1600">
              <a:latin typeface="Times New Roman"/>
              <a:cs typeface="Times New Roman"/>
            </a:endParaRPr>
          </a:p>
          <a:p>
            <a:pPr marL="88900" marR="16002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(1750.10) 157:7.1 </a:t>
            </a:r>
            <a:r>
              <a:rPr sz="1200" spc="-5" dirty="0">
                <a:latin typeface="Times New Roman"/>
                <a:cs typeface="Times New Roman"/>
              </a:rPr>
              <a:t>Quella sera Andrea s’incaricò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consultazione personale ed approfondita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suoi fratelli, </a:t>
            </a:r>
            <a:r>
              <a:rPr sz="1200" spc="-5" dirty="0">
                <a:latin typeface="Times New Roman"/>
                <a:cs typeface="Times New Roman"/>
              </a:rPr>
              <a:t>ed  ebbe colloqui proficui ed incoraggianti </a:t>
            </a:r>
            <a:r>
              <a:rPr sz="1200" dirty="0">
                <a:latin typeface="Times New Roman"/>
                <a:cs typeface="Times New Roman"/>
              </a:rPr>
              <a:t>con tutti i suoi </a:t>
            </a:r>
            <a:r>
              <a:rPr sz="1200" spc="-5" dirty="0">
                <a:latin typeface="Times New Roman"/>
                <a:cs typeface="Times New Roman"/>
              </a:rPr>
              <a:t>associati, 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Iscariota. Andrea </a:t>
            </a:r>
            <a:r>
              <a:rPr sz="1200" dirty="0">
                <a:latin typeface="Times New Roman"/>
                <a:cs typeface="Times New Roman"/>
              </a:rPr>
              <a:t>non aveva mai </a:t>
            </a:r>
            <a:r>
              <a:rPr sz="1200" spc="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Giuda un’associazione personale così stretta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 gli altri apostoli, </a:t>
            </a:r>
            <a:r>
              <a:rPr sz="1200" dirty="0">
                <a:latin typeface="Times New Roman"/>
                <a:cs typeface="Times New Roman"/>
              </a:rPr>
              <a:t>e quindi non </a:t>
            </a:r>
            <a:r>
              <a:rPr sz="1200" spc="-5" dirty="0">
                <a:latin typeface="Times New Roman"/>
                <a:cs typeface="Times New Roman"/>
              </a:rPr>
              <a:t>aveva dato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importanza al fatto </a:t>
            </a:r>
            <a:r>
              <a:rPr sz="1200" dirty="0">
                <a:latin typeface="Times New Roman"/>
                <a:cs typeface="Times New Roman"/>
              </a:rPr>
              <a:t>che  Giuda non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mai avuto </a:t>
            </a:r>
            <a:r>
              <a:rPr sz="1200" spc="-5" dirty="0">
                <a:latin typeface="Times New Roman"/>
                <a:cs typeface="Times New Roman"/>
              </a:rPr>
              <a:t>relazioni franche </a:t>
            </a:r>
            <a:r>
              <a:rPr sz="1200" dirty="0">
                <a:latin typeface="Times New Roman"/>
                <a:cs typeface="Times New Roman"/>
              </a:rPr>
              <a:t>e confidenziali con 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apostolico. Ma Andrea </a:t>
            </a:r>
            <a:r>
              <a:rPr sz="1200" dirty="0">
                <a:latin typeface="Times New Roman"/>
                <a:cs typeface="Times New Roman"/>
              </a:rPr>
              <a:t>ora era talmente  </a:t>
            </a:r>
            <a:r>
              <a:rPr sz="1200" spc="-5" dirty="0">
                <a:latin typeface="Times New Roman"/>
                <a:cs typeface="Times New Roman"/>
              </a:rPr>
              <a:t>preoccupato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 che </a:t>
            </a:r>
            <a:r>
              <a:rPr sz="1200" dirty="0">
                <a:latin typeface="Times New Roman"/>
                <a:cs typeface="Times New Roman"/>
              </a:rPr>
              <a:t>a tarda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apostoli si furono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addormentati,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6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96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espose al Maestro </a:t>
            </a:r>
            <a:r>
              <a:rPr sz="1200" dirty="0">
                <a:latin typeface="Times New Roman"/>
                <a:cs typeface="Times New Roman"/>
              </a:rPr>
              <a:t>i motivi della </a:t>
            </a:r>
            <a:r>
              <a:rPr sz="1200" spc="-5" dirty="0">
                <a:latin typeface="Times New Roman"/>
                <a:cs typeface="Times New Roman"/>
              </a:rPr>
              <a:t>sua inquietudine. Gesù disse: “Non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fuori luogo Andrea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sia venuto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1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questo argomento,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fare; continua solo </a:t>
            </a:r>
            <a:r>
              <a:rPr sz="1200" dirty="0">
                <a:latin typeface="Times New Roman"/>
                <a:cs typeface="Times New Roman"/>
              </a:rPr>
              <a:t>a porre piena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apostolo. </a:t>
            </a:r>
            <a:r>
              <a:rPr sz="1200" dirty="0">
                <a:latin typeface="Times New Roman"/>
                <a:cs typeface="Times New Roman"/>
              </a:rPr>
              <a:t>E non dire niente </a:t>
            </a:r>
            <a:r>
              <a:rPr sz="1200" spc="-5" dirty="0">
                <a:latin typeface="Times New Roman"/>
                <a:cs typeface="Times New Roman"/>
              </a:rPr>
              <a:t>ai  suoi fratelli </a:t>
            </a:r>
            <a:r>
              <a:rPr sz="1200" dirty="0">
                <a:latin typeface="Times New Roman"/>
                <a:cs typeface="Times New Roman"/>
              </a:rPr>
              <a:t>di questo colloquio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(1751.1) 157:7.2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Andrea 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tirar </a:t>
            </a:r>
            <a:r>
              <a:rPr sz="1200" dirty="0">
                <a:latin typeface="Times New Roman"/>
                <a:cs typeface="Times New Roman"/>
              </a:rPr>
              <a:t>fuori da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C’era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Giudeo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fratelli Galilei.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rimasto </a:t>
            </a:r>
            <a:r>
              <a:rPr sz="1200" spc="-5" dirty="0">
                <a:latin typeface="Times New Roman"/>
                <a:cs typeface="Times New Roman"/>
              </a:rPr>
              <a:t>colpito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Battista, profondamente offeso dai rimproveri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parecchie occasioni, </a:t>
            </a:r>
            <a:r>
              <a:rPr sz="1200" dirty="0">
                <a:latin typeface="Times New Roman"/>
                <a:cs typeface="Times New Roman"/>
              </a:rPr>
              <a:t>deluso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rifiutò di </a:t>
            </a:r>
            <a:r>
              <a:rPr sz="1200" spc="-5" dirty="0">
                <a:latin typeface="Times New Roman"/>
                <a:cs typeface="Times New Roman"/>
              </a:rPr>
              <a:t>essere proclamato </a:t>
            </a:r>
            <a:r>
              <a:rPr sz="1200" dirty="0">
                <a:latin typeface="Times New Roman"/>
                <a:cs typeface="Times New Roman"/>
              </a:rPr>
              <a:t>re, </a:t>
            </a:r>
            <a:r>
              <a:rPr sz="1200" spc="-5" dirty="0">
                <a:latin typeface="Times New Roman"/>
                <a:cs typeface="Times New Roman"/>
              </a:rPr>
              <a:t>umiliato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questi fuggì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ai Farisei,  dispiaciuto quando rifiutò </a:t>
            </a:r>
            <a:r>
              <a:rPr sz="1200" dirty="0">
                <a:latin typeface="Times New Roman"/>
                <a:cs typeface="Times New Roman"/>
              </a:rPr>
              <a:t>di accettare la sfida </a:t>
            </a:r>
            <a:r>
              <a:rPr sz="1200" spc="-5" dirty="0">
                <a:latin typeface="Times New Roman"/>
                <a:cs typeface="Times New Roman"/>
              </a:rPr>
              <a:t>dei Farisei </a:t>
            </a:r>
            <a:r>
              <a:rPr sz="1200" dirty="0">
                <a:latin typeface="Times New Roman"/>
                <a:cs typeface="Times New Roman"/>
              </a:rPr>
              <a:t>di dare un </a:t>
            </a:r>
            <a:r>
              <a:rPr sz="1200" spc="-5" dirty="0">
                <a:latin typeface="Times New Roman"/>
                <a:cs typeface="Times New Roman"/>
              </a:rPr>
              <a:t>segno, sconcertato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rifiuto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ricorrere alle  manifestazioni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recentemente, depresso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talvolta </a:t>
            </a:r>
            <a:r>
              <a:rPr sz="1200" dirty="0">
                <a:latin typeface="Times New Roman"/>
                <a:cs typeface="Times New Roman"/>
              </a:rPr>
              <a:t>abbattuto per la </a:t>
            </a:r>
            <a:r>
              <a:rPr sz="1200" spc="-5" dirty="0">
                <a:latin typeface="Times New Roman"/>
                <a:cs typeface="Times New Roman"/>
              </a:rPr>
              <a:t>cassa </a:t>
            </a:r>
            <a:r>
              <a:rPr sz="1200" dirty="0">
                <a:latin typeface="Times New Roman"/>
                <a:cs typeface="Times New Roman"/>
              </a:rPr>
              <a:t>vuota. E Giuda </a:t>
            </a:r>
            <a:r>
              <a:rPr sz="1200" spc="-5" dirty="0">
                <a:latin typeface="Times New Roman"/>
                <a:cs typeface="Times New Roman"/>
              </a:rPr>
              <a:t>rimpiangeva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stimolo 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(1751.2) 157:7.3 </a:t>
            </a:r>
            <a:r>
              <a:rPr sz="1200" spc="-5" dirty="0">
                <a:latin typeface="Times New Roman"/>
                <a:cs typeface="Times New Roman"/>
              </a:rPr>
              <a:t>Ognuno degli </a:t>
            </a:r>
            <a:r>
              <a:rPr sz="1200" dirty="0">
                <a:latin typeface="Times New Roman"/>
                <a:cs typeface="Times New Roman"/>
              </a:rPr>
              <a:t>altri apostoli </a:t>
            </a:r>
            <a:r>
              <a:rPr sz="1200" spc="-5" dirty="0">
                <a:latin typeface="Times New Roman"/>
                <a:cs typeface="Times New Roman"/>
              </a:rPr>
              <a:t>era,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e varia </a:t>
            </a:r>
            <a:r>
              <a:rPr sz="1200" spc="-5" dirty="0">
                <a:latin typeface="Times New Roman"/>
                <a:cs typeface="Times New Roman"/>
              </a:rPr>
              <a:t>misura, egualmente colpito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stesse prove </a:t>
            </a:r>
            <a:r>
              <a:rPr sz="1200" dirty="0">
                <a:latin typeface="Times New Roman"/>
                <a:cs typeface="Times New Roman"/>
              </a:rPr>
              <a:t>e tribolazioni, ma  </a:t>
            </a:r>
            <a:r>
              <a:rPr sz="1200" spc="-5" dirty="0">
                <a:latin typeface="Times New Roman"/>
                <a:cs typeface="Times New Roman"/>
              </a:rPr>
              <a:t>essi amavano Gesù. Quantomeno essi devono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Giuda, 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accompagnarono sino all’amara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(1751.3) 157:7.4 </a:t>
            </a:r>
            <a:r>
              <a:rPr sz="1200" spc="-5" dirty="0">
                <a:latin typeface="Times New Roman"/>
                <a:cs typeface="Times New Roman"/>
              </a:rPr>
              <a:t>Essendo originario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prese come offesa </a:t>
            </a:r>
            <a:r>
              <a:rPr sz="1200" dirty="0">
                <a:latin typeface="Times New Roman"/>
                <a:cs typeface="Times New Roman"/>
              </a:rPr>
              <a:t>personale il </a:t>
            </a:r>
            <a:r>
              <a:rPr sz="1200" spc="-5" dirty="0">
                <a:latin typeface="Times New Roman"/>
                <a:cs typeface="Times New Roman"/>
              </a:rPr>
              <a:t>recente avvertimento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agli apostoli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“guardarsi dal fermento dei Farisei”; egli </a:t>
            </a:r>
            <a:r>
              <a:rPr sz="1200" dirty="0">
                <a:latin typeface="Times New Roman"/>
                <a:cs typeface="Times New Roman"/>
              </a:rPr>
              <a:t>era propenso a </a:t>
            </a:r>
            <a:r>
              <a:rPr sz="1200" spc="-5" dirty="0">
                <a:latin typeface="Times New Roman"/>
                <a:cs typeface="Times New Roman"/>
              </a:rPr>
              <a:t>considerare questa affermazione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velata allusione </a:t>
            </a:r>
            <a:r>
              <a:rPr sz="1200" dirty="0">
                <a:latin typeface="Times New Roman"/>
                <a:cs typeface="Times New Roman"/>
              </a:rPr>
              <a:t>a lui stesso. </a:t>
            </a:r>
            <a:r>
              <a:rPr sz="1200" spc="-5" dirty="0">
                <a:latin typeface="Times New Roman"/>
                <a:cs typeface="Times New Roman"/>
              </a:rPr>
              <a:t>Ma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errore </a:t>
            </a:r>
            <a:r>
              <a:rPr sz="1200" dirty="0">
                <a:latin typeface="Times New Roman"/>
                <a:cs typeface="Times New Roman"/>
              </a:rPr>
              <a:t>di Giuda fu il </a:t>
            </a:r>
            <a:r>
              <a:rPr sz="1200" spc="-5" dirty="0">
                <a:latin typeface="Times New Roman"/>
                <a:cs typeface="Times New Roman"/>
              </a:rPr>
              <a:t>seguente: </a:t>
            </a:r>
            <a:r>
              <a:rPr sz="1200" dirty="0">
                <a:latin typeface="Times New Roman"/>
                <a:cs typeface="Times New Roman"/>
              </a:rPr>
              <a:t>più volte,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mandava 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da soli, Giuda,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entrare</a:t>
            </a:r>
            <a:endParaRPr sz="1200">
              <a:latin typeface="Times New Roman"/>
              <a:cs typeface="Times New Roman"/>
            </a:endParaRPr>
          </a:p>
          <a:p>
            <a:pPr marL="88900" marR="230504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 comunione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forze spirituali dell’universo, indugiava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persistendo nel mantenere </a:t>
            </a:r>
            <a:r>
              <a:rPr sz="1200" dirty="0">
                <a:latin typeface="Times New Roman"/>
                <a:cs typeface="Times New Roman"/>
              </a:rPr>
              <a:t>dubbi  sottili </a:t>
            </a:r>
            <a:r>
              <a:rPr sz="1200" spc="-5" dirty="0">
                <a:latin typeface="Times New Roman"/>
                <a:cs typeface="Times New Roman"/>
              </a:rPr>
              <a:t>sulla 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abbandonandosi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infelice 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covare </a:t>
            </a:r>
            <a:r>
              <a:rPr sz="1200" dirty="0">
                <a:latin typeface="Times New Roman"/>
                <a:cs typeface="Times New Roman"/>
              </a:rPr>
              <a:t>sentimenti 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vendetta.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6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(1751.4) 157:7.5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Gesù voleva portare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apostoli </a:t>
            </a:r>
            <a:r>
              <a:rPr sz="1200" dirty="0">
                <a:latin typeface="Times New Roman"/>
                <a:cs typeface="Times New Roman"/>
              </a:rPr>
              <a:t>con lui sul </a:t>
            </a:r>
            <a:r>
              <a:rPr sz="1200" spc="-5" dirty="0">
                <a:latin typeface="Times New Roman"/>
                <a:cs typeface="Times New Roman"/>
              </a:rPr>
              <a:t>Monte Hermon, </a:t>
            </a:r>
            <a:r>
              <a:rPr sz="1200" dirty="0">
                <a:latin typeface="Times New Roman"/>
                <a:cs typeface="Times New Roman"/>
              </a:rPr>
              <a:t>dove aveva deciso </a:t>
            </a:r>
            <a:r>
              <a:rPr sz="1200" spc="-5" dirty="0">
                <a:latin typeface="Times New Roman"/>
                <a:cs typeface="Times New Roman"/>
              </a:rPr>
              <a:t>d’inaugurare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quarta fase  di </a:t>
            </a:r>
            <a:r>
              <a:rPr sz="1200" spc="-5" dirty="0">
                <a:latin typeface="Times New Roman"/>
                <a:cs typeface="Times New Roman"/>
              </a:rPr>
              <a:t>ministero terreno </a:t>
            </a:r>
            <a:r>
              <a:rPr sz="1200" dirty="0">
                <a:latin typeface="Times New Roman"/>
                <a:cs typeface="Times New Roman"/>
              </a:rPr>
              <a:t>in qualità di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Alcuni di loro </a:t>
            </a:r>
            <a:r>
              <a:rPr sz="1200" spc="-5" dirty="0">
                <a:latin typeface="Times New Roman"/>
                <a:cs typeface="Times New Roman"/>
              </a:rPr>
              <a:t>erano presenti al suo battesimo nel Giordano ed avevano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assistito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all’inizio della </a:t>
            </a:r>
            <a:r>
              <a:rPr sz="1200" spc="-5" dirty="0">
                <a:latin typeface="Times New Roman"/>
                <a:cs typeface="Times New Roman"/>
              </a:rPr>
              <a:t>sua carriera come Figlio dell’Uomo; egli desiderava che </a:t>
            </a:r>
            <a:r>
              <a:rPr sz="1200" dirty="0">
                <a:latin typeface="Times New Roman"/>
                <a:cs typeface="Times New Roman"/>
              </a:rPr>
              <a:t>alcuni di loro </a:t>
            </a:r>
            <a:r>
              <a:rPr sz="1200" spc="-5" dirty="0">
                <a:latin typeface="Times New Roman"/>
                <a:cs typeface="Times New Roman"/>
              </a:rPr>
              <a:t>fossero pure presenti ad </a:t>
            </a:r>
            <a:r>
              <a:rPr sz="1200" dirty="0">
                <a:latin typeface="Times New Roman"/>
                <a:cs typeface="Times New Roman"/>
              </a:rPr>
              <a:t>ascoltare 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7983220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autorità per l’assunzione del </a:t>
            </a:r>
            <a:r>
              <a:rPr sz="1200" dirty="0">
                <a:latin typeface="Times New Roman"/>
                <a:cs typeface="Times New Roman"/>
              </a:rPr>
              <a:t>nuovo ruolo pubblico di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Di conseguenza, </a:t>
            </a:r>
            <a:r>
              <a:rPr sz="1200" dirty="0">
                <a:latin typeface="Times New Roman"/>
                <a:cs typeface="Times New Roman"/>
              </a:rPr>
              <a:t>venerdì </a:t>
            </a:r>
            <a:r>
              <a:rPr sz="1200" spc="-5" dirty="0">
                <a:latin typeface="Times New Roman"/>
                <a:cs typeface="Times New Roman"/>
              </a:rPr>
              <a:t>mattina </a:t>
            </a:r>
            <a:r>
              <a:rPr sz="1200" dirty="0">
                <a:latin typeface="Times New Roman"/>
                <a:cs typeface="Times New Roman"/>
              </a:rPr>
              <a:t>12 </a:t>
            </a:r>
            <a:r>
              <a:rPr sz="1200" spc="-5" dirty="0">
                <a:latin typeface="Times New Roman"/>
                <a:cs typeface="Times New Roman"/>
              </a:rPr>
              <a:t>agosto, Gesù disse ai  </a:t>
            </a:r>
            <a:r>
              <a:rPr sz="1200" dirty="0">
                <a:latin typeface="Times New Roman"/>
                <a:cs typeface="Times New Roman"/>
              </a:rPr>
              <a:t>dodici: </a:t>
            </a:r>
            <a:r>
              <a:rPr sz="1200" spc="-5" dirty="0">
                <a:latin typeface="Times New Roman"/>
                <a:cs typeface="Times New Roman"/>
              </a:rPr>
              <a:t>“Fate </a:t>
            </a:r>
            <a:r>
              <a:rPr sz="1200" dirty="0">
                <a:latin typeface="Times New Roman"/>
                <a:cs typeface="Times New Roman"/>
              </a:rPr>
              <a:t>provviste e </a:t>
            </a:r>
            <a:r>
              <a:rPr sz="1200" spc="-5" dirty="0">
                <a:latin typeface="Times New Roman"/>
                <a:cs typeface="Times New Roman"/>
              </a:rPr>
              <a:t>preparatevi </a:t>
            </a:r>
            <a:r>
              <a:rPr sz="1200" dirty="0">
                <a:latin typeface="Times New Roman"/>
                <a:cs typeface="Times New Roman"/>
              </a:rPr>
              <a:t>a partire per </a:t>
            </a:r>
            <a:r>
              <a:rPr sz="1200" spc="-5" dirty="0">
                <a:latin typeface="Times New Roman"/>
                <a:cs typeface="Times New Roman"/>
              </a:rPr>
              <a:t>quella montagna laggiù, </a:t>
            </a:r>
            <a:r>
              <a:rPr sz="1200" dirty="0">
                <a:latin typeface="Times New Roman"/>
                <a:cs typeface="Times New Roman"/>
              </a:rPr>
              <a:t>dove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mi ordina di </a:t>
            </a:r>
            <a:r>
              <a:rPr sz="1200" spc="-5" dirty="0">
                <a:latin typeface="Times New Roman"/>
                <a:cs typeface="Times New Roman"/>
              </a:rPr>
              <a:t>andare allo </a:t>
            </a:r>
            <a:r>
              <a:rPr sz="1200" dirty="0">
                <a:latin typeface="Times New Roman"/>
                <a:cs typeface="Times New Roman"/>
              </a:rPr>
              <a:t>scopo di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dotato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mia </a:t>
            </a:r>
            <a:r>
              <a:rPr sz="1200" spc="-5" dirty="0">
                <a:latin typeface="Times New Roman"/>
                <a:cs typeface="Times New Roman"/>
              </a:rPr>
              <a:t>opera sulla terra.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 condurvi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fratelli perché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anch’essi essere </a:t>
            </a:r>
            <a:r>
              <a:rPr sz="1200" dirty="0">
                <a:latin typeface="Times New Roman"/>
                <a:cs typeface="Times New Roman"/>
              </a:rPr>
              <a:t>fortificati  in </a:t>
            </a:r>
            <a:r>
              <a:rPr sz="1200" spc="-5" dirty="0">
                <a:latin typeface="Times New Roman"/>
                <a:cs typeface="Times New Roman"/>
              </a:rPr>
              <a:t>vista dei tempi difficili che dovranno affrontare seguendomi attraverso questa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30606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monte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</a:t>
            </a:r>
            <a:r>
              <a:rPr sz="2200" b="1" spc="-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trasfigurazione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84515" cy="343281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5240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(1752.1) 158:0.1 </a:t>
            </a:r>
            <a:r>
              <a:rPr sz="1200" spc="-5" dirty="0">
                <a:latin typeface="Times New Roman"/>
                <a:cs typeface="Times New Roman"/>
              </a:rPr>
              <a:t>ERA quasi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tramonto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venerdì pomeriggio </a:t>
            </a:r>
            <a:r>
              <a:rPr sz="1200" dirty="0">
                <a:latin typeface="Times New Roman"/>
                <a:cs typeface="Times New Roman"/>
              </a:rPr>
              <a:t>12 </a:t>
            </a:r>
            <a:r>
              <a:rPr sz="1200" spc="-5" dirty="0">
                <a:latin typeface="Times New Roman"/>
                <a:cs typeface="Times New Roman"/>
              </a:rPr>
              <a:t>agosto dell’anno </a:t>
            </a:r>
            <a:r>
              <a:rPr sz="1200" dirty="0">
                <a:latin typeface="Times New Roman"/>
                <a:cs typeface="Times New Roman"/>
              </a:rPr>
              <a:t>29 d.C. </a:t>
            </a:r>
            <a:r>
              <a:rPr sz="1200" spc="-5" dirty="0">
                <a:latin typeface="Times New Roman"/>
                <a:cs typeface="Times New Roman"/>
              </a:rPr>
              <a:t>quando Gesù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associati giunsero ai  </a:t>
            </a:r>
            <a:r>
              <a:rPr sz="1200" dirty="0">
                <a:latin typeface="Times New Roman"/>
                <a:cs typeface="Times New Roman"/>
              </a:rPr>
              <a:t>piedi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Hermon,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allo stesso luogo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giovane Tiglat attese </a:t>
            </a:r>
            <a:r>
              <a:rPr sz="1200" dirty="0">
                <a:latin typeface="Times New Roman"/>
                <a:cs typeface="Times New Roman"/>
              </a:rPr>
              <a:t>in passato mentre il </a:t>
            </a:r>
            <a:r>
              <a:rPr sz="1200" spc="-5" dirty="0">
                <a:latin typeface="Times New Roman"/>
                <a:cs typeface="Times New Roman"/>
              </a:rPr>
              <a:t>Maestro saliva </a:t>
            </a:r>
            <a:r>
              <a:rPr sz="1200" dirty="0">
                <a:latin typeface="Times New Roman"/>
                <a:cs typeface="Times New Roman"/>
              </a:rPr>
              <a:t>sulla montagna  da solo </a:t>
            </a:r>
            <a:r>
              <a:rPr sz="1200" spc="-5" dirty="0">
                <a:latin typeface="Times New Roman"/>
                <a:cs typeface="Times New Roman"/>
              </a:rPr>
              <a:t>per fissare </a:t>
            </a:r>
            <a:r>
              <a:rPr sz="1200" dirty="0">
                <a:latin typeface="Times New Roman"/>
                <a:cs typeface="Times New Roman"/>
              </a:rPr>
              <a:t>i destini spirituali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porre tecnicamente </a:t>
            </a:r>
            <a:r>
              <a:rPr sz="1200" dirty="0">
                <a:latin typeface="Times New Roman"/>
                <a:cs typeface="Times New Roman"/>
              </a:rPr>
              <a:t>fine alla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rimasero </a:t>
            </a:r>
            <a:r>
              <a:rPr sz="1200" spc="10" dirty="0">
                <a:latin typeface="Times New Roman"/>
                <a:cs typeface="Times New Roman"/>
              </a:rPr>
              <a:t>qui </a:t>
            </a:r>
            <a:r>
              <a:rPr sz="1200" dirty="0">
                <a:latin typeface="Times New Roman"/>
                <a:cs typeface="Times New Roman"/>
              </a:rPr>
              <a:t>per due 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prepararsi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che sarebbero seguiti </a:t>
            </a:r>
            <a:r>
              <a:rPr sz="1200" dirty="0">
                <a:latin typeface="Times New Roman"/>
                <a:cs typeface="Times New Roman"/>
              </a:rPr>
              <a:t>di lì 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(1752.2) 158:0.2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linea generale Gesù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già che cosa sarebbe </a:t>
            </a:r>
            <a:r>
              <a:rPr sz="1200" dirty="0">
                <a:latin typeface="Times New Roman"/>
                <a:cs typeface="Times New Roman"/>
              </a:rPr>
              <a:t>accaduto sulla </a:t>
            </a:r>
            <a:r>
              <a:rPr sz="1200" spc="-5" dirty="0">
                <a:latin typeface="Times New Roman"/>
                <a:cs typeface="Times New Roman"/>
              </a:rPr>
              <a:t>montagna, </a:t>
            </a:r>
            <a:r>
              <a:rPr sz="1200" dirty="0">
                <a:latin typeface="Times New Roman"/>
                <a:cs typeface="Times New Roman"/>
              </a:rPr>
              <a:t>e desiderava molto che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potessero partecipare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esperienza.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prepararli </a:t>
            </a:r>
            <a:r>
              <a:rPr sz="1200" dirty="0">
                <a:latin typeface="Times New Roman"/>
                <a:cs typeface="Times New Roman"/>
              </a:rPr>
              <a:t>a questa rivelazione di </a:t>
            </a:r>
            <a:r>
              <a:rPr sz="1200" spc="-5" dirty="0">
                <a:latin typeface="Times New Roman"/>
                <a:cs typeface="Times New Roman"/>
              </a:rPr>
              <a:t>se stesso che si </a:t>
            </a:r>
            <a:r>
              <a:rPr sz="1200" dirty="0">
                <a:latin typeface="Times New Roman"/>
                <a:cs typeface="Times New Roman"/>
              </a:rPr>
              <a:t>fermò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ai piedi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montagna.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riuscirono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quei livelli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avrebbero giustificato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esposizione </a:t>
            </a:r>
            <a:r>
              <a:rPr sz="1200" dirty="0">
                <a:latin typeface="Times New Roman"/>
                <a:cs typeface="Times New Roman"/>
              </a:rPr>
              <a:t>all’esperienza  </a:t>
            </a:r>
            <a:r>
              <a:rPr sz="1200" spc="-5" dirty="0">
                <a:latin typeface="Times New Roman"/>
                <a:cs typeface="Times New Roman"/>
              </a:rPr>
              <a:t>completa della </a:t>
            </a:r>
            <a:r>
              <a:rPr sz="1200" dirty="0">
                <a:latin typeface="Times New Roman"/>
                <a:cs typeface="Times New Roman"/>
              </a:rPr>
              <a:t>visitazione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celesti che </a:t>
            </a:r>
            <a:r>
              <a:rPr sz="1200" spc="-5" dirty="0">
                <a:latin typeface="Times New Roman"/>
                <a:cs typeface="Times New Roman"/>
              </a:rPr>
              <a:t>sarebbero presto </a:t>
            </a:r>
            <a:r>
              <a:rPr sz="1200" dirty="0">
                <a:latin typeface="Times New Roman"/>
                <a:cs typeface="Times New Roman"/>
              </a:rPr>
              <a:t>apparsi 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poteva condurre tutti i </a:t>
            </a:r>
            <a:r>
              <a:rPr sz="1200" spc="-5" dirty="0">
                <a:latin typeface="Times New Roman"/>
                <a:cs typeface="Times New Roman"/>
              </a:rPr>
              <a:t>suoi  associati con </a:t>
            </a:r>
            <a:r>
              <a:rPr sz="1200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soltanto i tre 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soliti </a:t>
            </a:r>
            <a:r>
              <a:rPr sz="1200" spc="-5" dirty="0">
                <a:latin typeface="Times New Roman"/>
                <a:cs typeface="Times New Roman"/>
              </a:rPr>
              <a:t>accompagnarlo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veglie </a:t>
            </a:r>
            <a:r>
              <a:rPr sz="1200" dirty="0">
                <a:latin typeface="Times New Roman"/>
                <a:cs typeface="Times New Roman"/>
              </a:rPr>
              <a:t>speciali. </a:t>
            </a:r>
            <a:r>
              <a:rPr sz="1200" spc="-5" dirty="0">
                <a:latin typeface="Times New Roman"/>
                <a:cs typeface="Times New Roman"/>
              </a:rPr>
              <a:t>Di conseguenza,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condivisero una </a:t>
            </a:r>
            <a:r>
              <a:rPr sz="1200" dirty="0">
                <a:latin typeface="Times New Roman"/>
                <a:cs typeface="Times New Roman"/>
              </a:rPr>
              <a:t>parte di questa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straordinaria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trasfigurazione</a:t>
            </a:r>
            <a:endParaRPr sz="1600">
              <a:latin typeface="Times New Roman"/>
              <a:cs typeface="Times New Roman"/>
            </a:endParaRPr>
          </a:p>
          <a:p>
            <a:pPr marL="76200" marR="131445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(1752.3) 158:1.1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di lunedì 15 </a:t>
            </a:r>
            <a:r>
              <a:rPr sz="1200" spc="-5" dirty="0">
                <a:latin typeface="Times New Roman"/>
                <a:cs typeface="Times New Roman"/>
              </a:rPr>
              <a:t>agosto Gesù </a:t>
            </a:r>
            <a:r>
              <a:rPr sz="1200" dirty="0">
                <a:latin typeface="Times New Roman"/>
                <a:cs typeface="Times New Roman"/>
              </a:rPr>
              <a:t>e i tre </a:t>
            </a:r>
            <a:r>
              <a:rPr sz="1200" spc="-5" dirty="0">
                <a:latin typeface="Times New Roman"/>
                <a:cs typeface="Times New Roman"/>
              </a:rPr>
              <a:t>apostoli cominciarono l’ascesa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Monte Hermon,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sei  giorni </a:t>
            </a:r>
            <a:r>
              <a:rPr sz="1200" dirty="0">
                <a:latin typeface="Times New Roman"/>
                <a:cs typeface="Times New Roman"/>
              </a:rPr>
              <a:t>dopo la memorabile </a:t>
            </a:r>
            <a:r>
              <a:rPr sz="1200" spc="-5" dirty="0">
                <a:latin typeface="Times New Roman"/>
                <a:cs typeface="Times New Roman"/>
              </a:rPr>
              <a:t>confessione </a:t>
            </a:r>
            <a:r>
              <a:rPr sz="1200" dirty="0">
                <a:latin typeface="Times New Roman"/>
                <a:cs typeface="Times New Roman"/>
              </a:rPr>
              <a:t>di Pietro fatta a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sotto i </a:t>
            </a:r>
            <a:r>
              <a:rPr sz="1200" spc="-5" dirty="0">
                <a:latin typeface="Times New Roman"/>
                <a:cs typeface="Times New Roman"/>
              </a:rPr>
              <a:t>gelsi al margine della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0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(1752.4) 158:1.2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invitato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salire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montagna, </a:t>
            </a:r>
            <a:r>
              <a:rPr sz="1200" dirty="0">
                <a:latin typeface="Times New Roman"/>
                <a:cs typeface="Times New Roman"/>
              </a:rPr>
              <a:t>da solo, </a:t>
            </a:r>
            <a:r>
              <a:rPr sz="1200" spc="-5" dirty="0">
                <a:latin typeface="Times New Roman"/>
                <a:cs typeface="Times New Roman"/>
              </a:rPr>
              <a:t>per regolare importanti questioni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del  suo conferimento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questa esperienza era collegata con l’universo </a:t>
            </a:r>
            <a:r>
              <a:rPr sz="1200" dirty="0">
                <a:latin typeface="Times New Roman"/>
                <a:cs typeface="Times New Roman"/>
              </a:rPr>
              <a:t>da lui stesso </a:t>
            </a:r>
            <a:r>
              <a:rPr sz="1200" spc="-5" dirty="0">
                <a:latin typeface="Times New Roman"/>
                <a:cs typeface="Times New Roman"/>
              </a:rPr>
              <a:t>creato.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significativo che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28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avvenimento straordinario sia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fissato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prodursi mentre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si trovavano nelle terre dei </a:t>
            </a:r>
            <a:r>
              <a:rPr sz="1200" dirty="0">
                <a:latin typeface="Times New Roman"/>
                <a:cs typeface="Times New Roman"/>
              </a:rPr>
              <a:t>Gentili, e </a:t>
            </a:r>
            <a:r>
              <a:rPr sz="1200" spc="-5" dirty="0">
                <a:latin typeface="Times New Roman"/>
                <a:cs typeface="Times New Roman"/>
              </a:rPr>
              <a:t>che  si sia effettivamente verificato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montagna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84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(1752.5) 158:1.3 </a:t>
            </a:r>
            <a:r>
              <a:rPr sz="1200" spc="-5" dirty="0">
                <a:latin typeface="Times New Roman"/>
                <a:cs typeface="Times New Roman"/>
              </a:rPr>
              <a:t>Essi raggiunsero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destinazione, </a:t>
            </a:r>
            <a:r>
              <a:rPr sz="1200" dirty="0">
                <a:latin typeface="Times New Roman"/>
                <a:cs typeface="Times New Roman"/>
              </a:rPr>
              <a:t>a metà strada </a:t>
            </a:r>
            <a:r>
              <a:rPr sz="1200" spc="-5" dirty="0">
                <a:latin typeface="Times New Roman"/>
                <a:cs typeface="Times New Roman"/>
              </a:rPr>
              <a:t>circa dalla vetta della montagna, </a:t>
            </a:r>
            <a:r>
              <a:rPr sz="1200" dirty="0">
                <a:latin typeface="Times New Roman"/>
                <a:cs typeface="Times New Roman"/>
              </a:rPr>
              <a:t>poco prima di </a:t>
            </a:r>
            <a:r>
              <a:rPr sz="1200" spc="-5" dirty="0">
                <a:latin typeface="Times New Roman"/>
                <a:cs typeface="Times New Roman"/>
              </a:rPr>
              <a:t>mezzogiorno,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mentre mangiavano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pasto Gesù raccontò </a:t>
            </a:r>
            <a:r>
              <a:rPr sz="1200" dirty="0">
                <a:latin typeface="Times New Roman"/>
                <a:cs typeface="Times New Roman"/>
              </a:rPr>
              <a:t>ai tre </a:t>
            </a:r>
            <a:r>
              <a:rPr sz="1200" spc="-5" dirty="0">
                <a:latin typeface="Times New Roman"/>
                <a:cs typeface="Times New Roman"/>
              </a:rPr>
              <a:t>apostoli qualcosa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esperienza </a:t>
            </a:r>
            <a:r>
              <a:rPr sz="1200" dirty="0">
                <a:latin typeface="Times New Roman"/>
                <a:cs typeface="Times New Roman"/>
              </a:rPr>
              <a:t>sulle colline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Giordano poco  </a:t>
            </a:r>
            <a:r>
              <a:rPr sz="1200" dirty="0">
                <a:latin typeface="Times New Roman"/>
                <a:cs typeface="Times New Roman"/>
              </a:rPr>
              <a:t>dopo il suo </a:t>
            </a:r>
            <a:r>
              <a:rPr sz="1200" spc="-5" dirty="0">
                <a:latin typeface="Times New Roman"/>
                <a:cs typeface="Times New Roman"/>
              </a:rPr>
              <a:t>battesimo, ed anche altre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esperienza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precedente soggiorno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ritiro </a:t>
            </a:r>
            <a:r>
              <a:rPr sz="1200" spc="-5" dirty="0">
                <a:latin typeface="Times New Roman"/>
                <a:cs typeface="Times New Roman"/>
              </a:rPr>
              <a:t>solitario.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(1752.6) 158:1.4 </a:t>
            </a:r>
            <a:r>
              <a:rPr sz="1200" spc="-5" dirty="0">
                <a:latin typeface="Times New Roman"/>
                <a:cs typeface="Times New Roman"/>
              </a:rPr>
              <a:t>Quando era giovane, Gesù aveva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salire sulla collina vicina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sua e di </a:t>
            </a:r>
            <a:r>
              <a:rPr sz="1200" spc="-5" dirty="0">
                <a:latin typeface="Times New Roman"/>
                <a:cs typeface="Times New Roman"/>
              </a:rPr>
              <a:t>sognare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battaglie che erano 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combattute dalle </a:t>
            </a:r>
            <a:r>
              <a:rPr sz="1200" dirty="0">
                <a:latin typeface="Times New Roman"/>
                <a:cs typeface="Times New Roman"/>
              </a:rPr>
              <a:t>armate </a:t>
            </a:r>
            <a:r>
              <a:rPr sz="1200" spc="-5" dirty="0">
                <a:latin typeface="Times New Roman"/>
                <a:cs typeface="Times New Roman"/>
              </a:rPr>
              <a:t>imperiali nella </a:t>
            </a:r>
            <a:r>
              <a:rPr sz="1200" dirty="0">
                <a:latin typeface="Times New Roman"/>
                <a:cs typeface="Times New Roman"/>
              </a:rPr>
              <a:t>piana di </a:t>
            </a:r>
            <a:r>
              <a:rPr sz="1200" spc="-5" dirty="0">
                <a:latin typeface="Times New Roman"/>
                <a:cs typeface="Times New Roman"/>
              </a:rPr>
              <a:t>Esdraelon.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saliva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 per ricevere </a:t>
            </a:r>
            <a:r>
              <a:rPr sz="1200" dirty="0">
                <a:latin typeface="Times New Roman"/>
                <a:cs typeface="Times New Roman"/>
              </a:rPr>
              <a:t>la dotazione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avrebbe preparato </a:t>
            </a:r>
            <a:r>
              <a:rPr sz="1200" dirty="0">
                <a:latin typeface="Times New Roman"/>
                <a:cs typeface="Times New Roman"/>
              </a:rPr>
              <a:t>a scendere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piane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Giordano </a:t>
            </a:r>
            <a:r>
              <a:rPr sz="1200" spc="-5" dirty="0">
                <a:latin typeface="Times New Roman"/>
                <a:cs typeface="Times New Roman"/>
              </a:rPr>
              <a:t>per recitare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scene finali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dramma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conferimento su </a:t>
            </a:r>
            <a:r>
              <a:rPr sz="1200" dirty="0">
                <a:latin typeface="Times New Roman"/>
                <a:cs typeface="Times New Roman"/>
              </a:rPr>
              <a:t>Urantia.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questo giorno sul </a:t>
            </a:r>
            <a:r>
              <a:rPr sz="1200" dirty="0">
                <a:latin typeface="Times New Roman"/>
                <a:cs typeface="Times New Roman"/>
              </a:rPr>
              <a:t>Monte Hermon e </a:t>
            </a:r>
            <a:r>
              <a:rPr sz="1200" spc="-5" dirty="0">
                <a:latin typeface="Times New Roman"/>
                <a:cs typeface="Times New Roman"/>
              </a:rPr>
              <a:t>ritornare al suo governo dei </a:t>
            </a:r>
            <a:r>
              <a:rPr sz="1200" dirty="0">
                <a:latin typeface="Times New Roman"/>
                <a:cs typeface="Times New Roman"/>
              </a:rPr>
              <a:t>domini dell’universo.  </a:t>
            </a:r>
            <a:r>
              <a:rPr sz="1200" spc="-5" dirty="0">
                <a:latin typeface="Times New Roman"/>
                <a:cs typeface="Times New Roman"/>
              </a:rPr>
              <a:t>Tuttavia, egli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le esigenze </a:t>
            </a:r>
            <a:r>
              <a:rPr sz="1200" spc="-5" dirty="0">
                <a:latin typeface="Times New Roman"/>
                <a:cs typeface="Times New Roman"/>
              </a:rPr>
              <a:t>del suo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 incluse </a:t>
            </a:r>
            <a:r>
              <a:rPr sz="1200" spc="-5" dirty="0">
                <a:latin typeface="Times New Roman"/>
                <a:cs typeface="Times New Roman"/>
              </a:rPr>
              <a:t>nel mandato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  Paradiso,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compiere totalmente </a:t>
            </a:r>
            <a:r>
              <a:rPr sz="1200" dirty="0">
                <a:latin typeface="Times New Roman"/>
                <a:cs typeface="Times New Roman"/>
              </a:rPr>
              <a:t>e sino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giorno  </a:t>
            </a:r>
            <a:r>
              <a:rPr sz="1200" spc="-5" dirty="0">
                <a:latin typeface="Times New Roman"/>
                <a:cs typeface="Times New Roman"/>
              </a:rPr>
              <a:t>d’agosto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apostoli lo </a:t>
            </a:r>
            <a:r>
              <a:rPr sz="1200" spc="-5" dirty="0">
                <a:latin typeface="Times New Roman"/>
                <a:cs typeface="Times New Roman"/>
              </a:rPr>
              <a:t>videro rifiutare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investito della piena autorità </a:t>
            </a:r>
            <a:r>
              <a:rPr sz="1200" spc="-5" dirty="0">
                <a:latin typeface="Times New Roman"/>
                <a:cs typeface="Times New Roman"/>
              </a:rPr>
              <a:t>sul suo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Essi assisterono con </a:t>
            </a:r>
            <a:r>
              <a:rPr sz="1200" dirty="0">
                <a:latin typeface="Times New Roman"/>
                <a:cs typeface="Times New Roman"/>
              </a:rPr>
              <a:t>stupore  </a:t>
            </a:r>
            <a:r>
              <a:rPr sz="1200" spc="-5" dirty="0">
                <a:latin typeface="Times New Roman"/>
                <a:cs typeface="Times New Roman"/>
              </a:rPr>
              <a:t>alla partenza dei messaggeri celesti,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lasciavano solo perché </a:t>
            </a:r>
            <a:r>
              <a:rPr sz="1200" dirty="0">
                <a:latin typeface="Times New Roman"/>
                <a:cs typeface="Times New Roman"/>
              </a:rPr>
              <a:t>completasse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e Figlio di 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(1753.1) 158:1.5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degli </a:t>
            </a:r>
            <a:r>
              <a:rPr sz="1200" spc="-5" dirty="0">
                <a:latin typeface="Times New Roman"/>
                <a:cs typeface="Times New Roman"/>
              </a:rPr>
              <a:t>apostoli era ad </a:t>
            </a:r>
            <a:r>
              <a:rPr sz="1200" dirty="0">
                <a:latin typeface="Times New Roman"/>
                <a:cs typeface="Times New Roman"/>
              </a:rPr>
              <a:t>un punto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al 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nutrizione </a:t>
            </a:r>
            <a:r>
              <a:rPr sz="1200" spc="-5" dirty="0">
                <a:latin typeface="Times New Roman"/>
                <a:cs typeface="Times New Roman"/>
              </a:rPr>
              <a:t>dei cinquemila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scese rapidamente quasi  </a:t>
            </a:r>
            <a:r>
              <a:rPr sz="1200" dirty="0">
                <a:latin typeface="Times New Roman"/>
                <a:cs typeface="Times New Roman"/>
              </a:rPr>
              <a:t>a zero.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dell’ammissione del Maestro della sua divinità,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vacillante dei dodici </a:t>
            </a:r>
            <a:r>
              <a:rPr sz="1200" dirty="0">
                <a:latin typeface="Times New Roman"/>
                <a:cs typeface="Times New Roman"/>
              </a:rPr>
              <a:t>salì </a:t>
            </a:r>
            <a:r>
              <a:rPr sz="1200" spc="-5" dirty="0">
                <a:latin typeface="Times New Roman"/>
                <a:cs typeface="Times New Roman"/>
              </a:rPr>
              <a:t>nelle settimane </a:t>
            </a:r>
            <a:r>
              <a:rPr sz="1200" dirty="0">
                <a:latin typeface="Times New Roman"/>
                <a:cs typeface="Times New Roman"/>
              </a:rPr>
              <a:t>successive </a:t>
            </a:r>
            <a:r>
              <a:rPr sz="1200" spc="-5" dirty="0">
                <a:latin typeface="Times New Roman"/>
                <a:cs typeface="Times New Roman"/>
              </a:rPr>
              <a:t>al  suo culmine, </a:t>
            </a:r>
            <a:r>
              <a:rPr sz="1200" dirty="0">
                <a:latin typeface="Times New Roman"/>
                <a:cs typeface="Times New Roman"/>
              </a:rPr>
              <a:t>solo per subire un </a:t>
            </a:r>
            <a:r>
              <a:rPr sz="1200" spc="-5" dirty="0">
                <a:latin typeface="Times New Roman"/>
                <a:cs typeface="Times New Roman"/>
              </a:rPr>
              <a:t>progressivo </a:t>
            </a:r>
            <a:r>
              <a:rPr sz="1200" dirty="0">
                <a:latin typeface="Times New Roman"/>
                <a:cs typeface="Times New Roman"/>
              </a:rPr>
              <a:t>declino.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ripresa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non avvenne che dopo la </a:t>
            </a:r>
            <a:r>
              <a:rPr sz="1200" spc="-5" dirty="0">
                <a:latin typeface="Times New Roman"/>
                <a:cs typeface="Times New Roman"/>
              </a:rPr>
              <a:t>risurrezione del  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67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(1753.2) 158:1.6 </a:t>
            </a:r>
            <a:r>
              <a:rPr sz="1200" spc="-5" dirty="0">
                <a:latin typeface="Times New Roman"/>
                <a:cs typeface="Times New Roman"/>
              </a:rPr>
              <a:t>Fu verso </a:t>
            </a:r>
            <a:r>
              <a:rPr sz="1200" dirty="0">
                <a:latin typeface="Times New Roman"/>
                <a:cs typeface="Times New Roman"/>
              </a:rPr>
              <a:t>le tre di questo </a:t>
            </a:r>
            <a:r>
              <a:rPr sz="1200" spc="-5" dirty="0">
                <a:latin typeface="Times New Roman"/>
                <a:cs typeface="Times New Roman"/>
              </a:rPr>
              <a:t>stupendo pomeriggio che Gesù salutò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 dicendo: </a:t>
            </a:r>
            <a:r>
              <a:rPr sz="1200" dirty="0">
                <a:latin typeface="Times New Roman"/>
                <a:cs typeface="Times New Roman"/>
              </a:rPr>
              <a:t>“Me ne </a:t>
            </a:r>
            <a:r>
              <a:rPr sz="1200" spc="-5" dirty="0">
                <a:latin typeface="Times New Roman"/>
                <a:cs typeface="Times New Roman"/>
              </a:rPr>
              <a:t>vado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per un po’ di  tempo </a:t>
            </a:r>
            <a:r>
              <a:rPr sz="1200" spc="-5" dirty="0">
                <a:latin typeface="Times New Roman"/>
                <a:cs typeface="Times New Roman"/>
              </a:rPr>
              <a:t>per comunicare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messaggeri;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chiedo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qui e, mentre </a:t>
            </a:r>
            <a:r>
              <a:rPr sz="1200" spc="-5" dirty="0">
                <a:latin typeface="Times New Roman"/>
                <a:cs typeface="Times New Roman"/>
              </a:rPr>
              <a:t>aspettate </a:t>
            </a:r>
            <a:r>
              <a:rPr sz="1200" dirty="0">
                <a:latin typeface="Times New Roman"/>
                <a:cs typeface="Times New Roman"/>
              </a:rPr>
              <a:t>il mio ritorno, </a:t>
            </a:r>
            <a:r>
              <a:rPr sz="1200" spc="-5" dirty="0">
                <a:latin typeface="Times New Roman"/>
                <a:cs typeface="Times New Roman"/>
              </a:rPr>
              <a:t>di pregare 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possa essere compiuta </a:t>
            </a:r>
            <a:r>
              <a:rPr sz="1200" dirty="0">
                <a:latin typeface="Times New Roman"/>
                <a:cs typeface="Times New Roman"/>
              </a:rPr>
              <a:t>in tutta la vostra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seguito della </a:t>
            </a:r>
            <a:r>
              <a:rPr sz="1200" dirty="0">
                <a:latin typeface="Times New Roman"/>
                <a:cs typeface="Times New Roman"/>
              </a:rPr>
              <a:t>missione di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dell’Uomo.”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detto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questo, Gesù si allontanò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incontro con Gabriele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Melchizedek, </a:t>
            </a:r>
            <a:r>
              <a:rPr sz="1200" dirty="0">
                <a:latin typeface="Times New Roman"/>
                <a:cs typeface="Times New Roman"/>
              </a:rPr>
              <a:t>tornando </a:t>
            </a:r>
            <a:r>
              <a:rPr sz="1200" spc="-5" dirty="0">
                <a:latin typeface="Times New Roman"/>
                <a:cs typeface="Times New Roman"/>
              </a:rPr>
              <a:t>solo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vide la </a:t>
            </a:r>
            <a:r>
              <a:rPr sz="1200" spc="-5" dirty="0">
                <a:latin typeface="Times New Roman"/>
                <a:cs typeface="Times New Roman"/>
              </a:rPr>
              <a:t>loro ansietà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assenza prolungata, disse: </a:t>
            </a:r>
            <a:r>
              <a:rPr sz="1200" dirty="0">
                <a:latin typeface="Times New Roman"/>
                <a:cs typeface="Times New Roman"/>
              </a:rPr>
              <a:t>“Perché </a:t>
            </a:r>
            <a:r>
              <a:rPr sz="1200" spc="-5" dirty="0">
                <a:latin typeface="Times New Roman"/>
                <a:cs typeface="Times New Roman"/>
              </a:rPr>
              <a:t>avete  avuto paura? Sapete bene che </a:t>
            </a:r>
            <a:r>
              <a:rPr sz="1200" dirty="0">
                <a:latin typeface="Times New Roman"/>
                <a:cs typeface="Times New Roman"/>
              </a:rPr>
              <a:t>devo occuparmi degli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dubitate quando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dichiaro  </a:t>
            </a:r>
            <a:r>
              <a:rPr sz="1200" spc="-5" dirty="0">
                <a:latin typeface="Times New Roman"/>
                <a:cs typeface="Times New Roman"/>
              </a:rPr>
              <a:t>ora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dell’Uomo ha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passare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in mezzo a voi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di voi. </a:t>
            </a:r>
            <a:r>
              <a:rPr sz="1200" spc="-5" dirty="0">
                <a:latin typeface="Times New Roman"/>
                <a:cs typeface="Times New Roman"/>
              </a:rPr>
              <a:t>Fatevi coraggio; </a:t>
            </a:r>
            <a:r>
              <a:rPr sz="1200" spc="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vi  </a:t>
            </a:r>
            <a:r>
              <a:rPr sz="1200" spc="-5" dirty="0">
                <a:latin typeface="Times New Roman"/>
                <a:cs typeface="Times New Roman"/>
              </a:rPr>
              <a:t>lascerò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non sarà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terminata.”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44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(1753.3) 158:1.7 </a:t>
            </a:r>
            <a:r>
              <a:rPr sz="1200" spc="-5" dirty="0">
                <a:latin typeface="Times New Roman"/>
                <a:cs typeface="Times New Roman"/>
              </a:rPr>
              <a:t>Mentre consumavano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frugale pasto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chiese al Maestro: “Quanto resteremo su questa montagna  lontano dai </a:t>
            </a:r>
            <a:r>
              <a:rPr sz="1200" dirty="0">
                <a:latin typeface="Times New Roman"/>
                <a:cs typeface="Times New Roman"/>
              </a:rPr>
              <a:t>nostri fratelli?”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vedrete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e saprete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tutto ciò che vi ho  </a:t>
            </a:r>
            <a:r>
              <a:rPr sz="1200" spc="-5" dirty="0">
                <a:latin typeface="Times New Roman"/>
                <a:cs typeface="Times New Roman"/>
              </a:rPr>
              <a:t>dichiarato </a:t>
            </a:r>
            <a:r>
              <a:rPr sz="1200" dirty="0">
                <a:latin typeface="Times New Roman"/>
                <a:cs typeface="Times New Roman"/>
              </a:rPr>
              <a:t>è vero.” Ed essi </a:t>
            </a:r>
            <a:r>
              <a:rPr sz="1200" spc="-5" dirty="0">
                <a:latin typeface="Times New Roman"/>
                <a:cs typeface="Times New Roman"/>
              </a:rPr>
              <a:t>parlarono della questione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mentre </a:t>
            </a:r>
            <a:r>
              <a:rPr sz="1200" dirty="0">
                <a:latin typeface="Times New Roman"/>
                <a:cs typeface="Times New Roman"/>
              </a:rPr>
              <a:t>sedevano vicino </a:t>
            </a:r>
            <a:r>
              <a:rPr sz="1200" spc="-5" dirty="0">
                <a:latin typeface="Times New Roman"/>
                <a:cs typeface="Times New Roman"/>
              </a:rPr>
              <a:t>alle braci ardenti del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calare </a:t>
            </a:r>
            <a:r>
              <a:rPr sz="1200" spc="-5" dirty="0">
                <a:latin typeface="Times New Roman"/>
                <a:cs typeface="Times New Roman"/>
              </a:rPr>
              <a:t>delle tenebre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degli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fecero pesanti, </a:t>
            </a:r>
            <a:r>
              <a:rPr sz="1200" dirty="0">
                <a:latin typeface="Times New Roman"/>
                <a:cs typeface="Times New Roman"/>
              </a:rPr>
              <a:t>perché essi </a:t>
            </a:r>
            <a:r>
              <a:rPr sz="1200" spc="-5" dirty="0">
                <a:latin typeface="Times New Roman"/>
                <a:cs typeface="Times New Roman"/>
              </a:rPr>
              <a:t>avevano cominciato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quel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159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(1753.4) 158:1.8 </a:t>
            </a: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dormito </a:t>
            </a:r>
            <a:r>
              <a:rPr sz="1200" spc="-5" dirty="0">
                <a:latin typeface="Times New Roman"/>
                <a:cs typeface="Times New Roman"/>
              </a:rPr>
              <a:t>profondamente per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mezz’ora, furono improvvisamente svegliati </a:t>
            </a:r>
            <a:r>
              <a:rPr sz="1200" dirty="0">
                <a:latin typeface="Times New Roman"/>
                <a:cs typeface="Times New Roman"/>
              </a:rPr>
              <a:t>da un crepitante  </a:t>
            </a:r>
            <a:r>
              <a:rPr sz="1200" spc="-5" dirty="0">
                <a:latin typeface="Times New Roman"/>
                <a:cs typeface="Times New Roman"/>
              </a:rPr>
              <a:t>rumore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e,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stupore e costernazione, </a:t>
            </a:r>
            <a:r>
              <a:rPr sz="1200" spc="-5" dirty="0">
                <a:latin typeface="Times New Roman"/>
                <a:cs typeface="Times New Roman"/>
              </a:rPr>
              <a:t>guardandosi </a:t>
            </a:r>
            <a:r>
              <a:rPr sz="1200" dirty="0">
                <a:latin typeface="Times New Roman"/>
                <a:cs typeface="Times New Roman"/>
              </a:rPr>
              <a:t>attorno, </a:t>
            </a:r>
            <a:r>
              <a:rPr sz="1200" spc="-5" dirty="0">
                <a:latin typeface="Times New Roman"/>
                <a:cs typeface="Times New Roman"/>
              </a:rPr>
              <a:t>videro Gesù </a:t>
            </a:r>
            <a:r>
              <a:rPr sz="1200" dirty="0">
                <a:latin typeface="Times New Roman"/>
                <a:cs typeface="Times New Roman"/>
              </a:rPr>
              <a:t>in intima </a:t>
            </a:r>
            <a:r>
              <a:rPr sz="1200" spc="-5" dirty="0">
                <a:latin typeface="Times New Roman"/>
                <a:cs typeface="Times New Roman"/>
              </a:rPr>
              <a:t>conversazione con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esseri  brillanti rivestiti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celeste. </a:t>
            </a:r>
            <a:r>
              <a:rPr sz="1200" dirty="0">
                <a:latin typeface="Times New Roman"/>
                <a:cs typeface="Times New Roman"/>
              </a:rPr>
              <a:t>Ed il viso e 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brillavano della </a:t>
            </a:r>
            <a:r>
              <a:rPr sz="1200" dirty="0">
                <a:latin typeface="Times New Roman"/>
                <a:cs typeface="Times New Roman"/>
              </a:rPr>
              <a:t>luminosità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celeste. Questi tre  </a:t>
            </a:r>
            <a:r>
              <a:rPr sz="1200" spc="-5" dirty="0">
                <a:latin typeface="Times New Roman"/>
                <a:cs typeface="Times New Roman"/>
              </a:rPr>
              <a:t>conversavano </a:t>
            </a:r>
            <a:r>
              <a:rPr sz="1200" dirty="0">
                <a:latin typeface="Times New Roman"/>
                <a:cs typeface="Times New Roman"/>
              </a:rPr>
              <a:t>in una strana </a:t>
            </a:r>
            <a:r>
              <a:rPr sz="1200" spc="-5" dirty="0">
                <a:latin typeface="Times New Roman"/>
                <a:cs typeface="Times New Roman"/>
              </a:rPr>
              <a:t>lingua,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da certe cose </a:t>
            </a:r>
            <a:r>
              <a:rPr sz="1200" spc="-5" dirty="0">
                <a:latin typeface="Times New Roman"/>
                <a:cs typeface="Times New Roman"/>
              </a:rPr>
              <a:t>dette,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congetturò erroneamente che gli esseri con Gesù fossero </a:t>
            </a:r>
            <a:r>
              <a:rPr sz="1200" dirty="0">
                <a:latin typeface="Times New Roman"/>
                <a:cs typeface="Times New Roman"/>
              </a:rPr>
              <a:t>Mosè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Elia; in </a:t>
            </a:r>
            <a:r>
              <a:rPr sz="1200" spc="-5" dirty="0">
                <a:latin typeface="Times New Roman"/>
                <a:cs typeface="Times New Roman"/>
              </a:rPr>
              <a:t>realtà essi erano Gabriele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Melchizedek.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provveduto, </a:t>
            </a:r>
            <a:r>
              <a:rPr sz="1200" spc="-5" dirty="0">
                <a:latin typeface="Times New Roman"/>
                <a:cs typeface="Times New Roman"/>
              </a:rPr>
              <a:t>su 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spc="5" dirty="0">
                <a:latin typeface="Times New Roman"/>
                <a:cs typeface="Times New Roman"/>
              </a:rPr>
              <a:t>affinché </a:t>
            </a:r>
            <a:r>
              <a:rPr sz="1200" spc="-5" dirty="0">
                <a:latin typeface="Times New Roman"/>
                <a:cs typeface="Times New Roman"/>
              </a:rPr>
              <a:t>gli  apostoli fossero </a:t>
            </a:r>
            <a:r>
              <a:rPr sz="1200" dirty="0">
                <a:latin typeface="Times New Roman"/>
                <a:cs typeface="Times New Roman"/>
              </a:rPr>
              <a:t>testimoni di questa </a:t>
            </a:r>
            <a:r>
              <a:rPr sz="1200" spc="-5" dirty="0">
                <a:latin typeface="Times New Roman"/>
                <a:cs typeface="Times New Roman"/>
              </a:rPr>
              <a:t>scena.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(1358.12) 123:2.15 </a:t>
            </a:r>
            <a:r>
              <a:rPr sz="1200" spc="-5" dirty="0">
                <a:latin typeface="Times New Roman"/>
                <a:cs typeface="Times New Roman"/>
              </a:rPr>
              <a:t>Gesù appariva essere fisicamente </a:t>
            </a:r>
            <a:r>
              <a:rPr sz="1200" dirty="0">
                <a:latin typeface="Times New Roman"/>
                <a:cs typeface="Times New Roman"/>
              </a:rPr>
              <a:t>un bambino quasi </a:t>
            </a:r>
            <a:r>
              <a:rPr sz="1200" spc="-5" dirty="0">
                <a:latin typeface="Times New Roman"/>
                <a:cs typeface="Times New Roman"/>
              </a:rPr>
              <a:t>perfetto,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continuava </a:t>
            </a:r>
            <a:r>
              <a:rPr sz="1200" dirty="0">
                <a:latin typeface="Times New Roman"/>
                <a:cs typeface="Times New Roman"/>
              </a:rPr>
              <a:t>a fare </a:t>
            </a:r>
            <a:r>
              <a:rPr sz="1200" spc="-5" dirty="0">
                <a:latin typeface="Times New Roman"/>
                <a:cs typeface="Times New Roman"/>
              </a:rPr>
              <a:t>dei progressi normali mentalmente ed  emotivamente. Egli soffrì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leggero </a:t>
            </a:r>
            <a:r>
              <a:rPr sz="1200" dirty="0">
                <a:latin typeface="Times New Roman"/>
                <a:cs typeface="Times New Roman"/>
              </a:rPr>
              <a:t>disturbo </a:t>
            </a:r>
            <a:r>
              <a:rPr sz="1200" spc="-5" dirty="0">
                <a:latin typeface="Times New Roman"/>
                <a:cs typeface="Times New Roman"/>
              </a:rPr>
              <a:t>digestivo,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prima indisposizione di </a:t>
            </a:r>
            <a:r>
              <a:rPr sz="1200" spc="-5" dirty="0">
                <a:latin typeface="Times New Roman"/>
                <a:cs typeface="Times New Roman"/>
              </a:rPr>
              <a:t>poca importanza, alla fine del suo </a:t>
            </a:r>
            <a:r>
              <a:rPr sz="1200" dirty="0">
                <a:latin typeface="Times New Roman"/>
                <a:cs typeface="Times New Roman"/>
              </a:rPr>
              <a:t>quinto  </a:t>
            </a:r>
            <a:r>
              <a:rPr sz="1200" spc="-5" dirty="0">
                <a:latin typeface="Times New Roman"/>
                <a:cs typeface="Times New Roman"/>
              </a:rPr>
              <a:t>anno (solare).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(1359.1) 123:2.16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Giuseppe e Maria </a:t>
            </a:r>
            <a:r>
              <a:rPr sz="1200" spc="-5" dirty="0">
                <a:latin typeface="Times New Roman"/>
                <a:cs typeface="Times New Roman"/>
              </a:rPr>
              <a:t>parlassero spesso del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del loro figlio primogenito, se </a:t>
            </a:r>
            <a:r>
              <a:rPr sz="1200" dirty="0">
                <a:latin typeface="Times New Roman"/>
                <a:cs typeface="Times New Roman"/>
              </a:rPr>
              <a:t>voi foste stati </a:t>
            </a:r>
            <a:r>
              <a:rPr sz="1200" spc="-5" dirty="0">
                <a:latin typeface="Times New Roman"/>
                <a:cs typeface="Times New Roman"/>
              </a:rPr>
              <a:t>là, avreste  solamente osservato </a:t>
            </a:r>
            <a:r>
              <a:rPr sz="1200" dirty="0">
                <a:latin typeface="Times New Roman"/>
                <a:cs typeface="Times New Roman"/>
              </a:rPr>
              <a:t>lo sviluppo di un bambino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di quel tempo e </a:t>
            </a:r>
            <a:r>
              <a:rPr sz="1200" spc="-5" dirty="0">
                <a:latin typeface="Times New Roman"/>
                <a:cs typeface="Times New Roman"/>
              </a:rPr>
              <a:t>luogo, sano, </a:t>
            </a:r>
            <a:r>
              <a:rPr sz="1200" dirty="0">
                <a:latin typeface="Times New Roman"/>
                <a:cs typeface="Times New Roman"/>
              </a:rPr>
              <a:t>senza preoccupazioni, ma </a:t>
            </a:r>
            <a:r>
              <a:rPr sz="1200" spc="-5" dirty="0">
                <a:latin typeface="Times New Roman"/>
                <a:cs typeface="Times New Roman"/>
              </a:rPr>
              <a:t>estremamente </a:t>
            </a:r>
            <a:r>
              <a:rPr sz="1200" dirty="0">
                <a:latin typeface="Times New Roman"/>
                <a:cs typeface="Times New Roman"/>
              </a:rPr>
              <a:t>avido  di</a:t>
            </a:r>
            <a:r>
              <a:rPr sz="1200" spc="-5" dirty="0">
                <a:latin typeface="Times New Roman"/>
                <a:cs typeface="Times New Roman"/>
              </a:rPr>
              <a:t> sapere.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avvenimenti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 sesto anno (1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a.C.)</a:t>
            </a:r>
            <a:endParaRPr sz="1600">
              <a:latin typeface="Times New Roman"/>
              <a:cs typeface="Times New Roman"/>
            </a:endParaRPr>
          </a:p>
          <a:p>
            <a:pPr marL="76200" marR="939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(1359.2) 123:3.1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l’aiuto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madre,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imparato bene il dialetto </a:t>
            </a:r>
            <a:r>
              <a:rPr sz="1200" spc="-5" dirty="0">
                <a:latin typeface="Times New Roman"/>
                <a:cs typeface="Times New Roman"/>
              </a:rPr>
              <a:t>galileo della lingua aramaica, 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cominciava ad insegnargli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greco. </a:t>
            </a:r>
            <a:r>
              <a:rPr sz="1200" dirty="0">
                <a:latin typeface="Times New Roman"/>
                <a:cs typeface="Times New Roman"/>
              </a:rPr>
              <a:t>Maria parlava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greco, </a:t>
            </a:r>
            <a:r>
              <a:rPr sz="1200" dirty="0">
                <a:latin typeface="Times New Roman"/>
                <a:cs typeface="Times New Roman"/>
              </a:rPr>
              <a:t>ma Giuseppe </a:t>
            </a:r>
            <a:r>
              <a:rPr sz="1200" spc="-5" dirty="0">
                <a:latin typeface="Times New Roman"/>
                <a:cs typeface="Times New Roman"/>
              </a:rPr>
              <a:t>parlava correntemente sia l’aramaico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greco.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manuale 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lingua greca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l’esemplare delle Scritture ebraiche </a:t>
            </a:r>
            <a:r>
              <a:rPr sz="1200" dirty="0">
                <a:latin typeface="Times New Roman"/>
                <a:cs typeface="Times New Roman"/>
              </a:rPr>
              <a:t>— una versione completa </a:t>
            </a:r>
            <a:r>
              <a:rPr sz="1200" spc="-5" dirty="0">
                <a:latin typeface="Times New Roman"/>
                <a:cs typeface="Times New Roman"/>
              </a:rPr>
              <a:t>della Legge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Profeti,  </a:t>
            </a:r>
            <a:r>
              <a:rPr sz="1200" dirty="0">
                <a:latin typeface="Times New Roman"/>
                <a:cs typeface="Times New Roman"/>
              </a:rPr>
              <a:t>inclusi i Salmi — </a:t>
            </a:r>
            <a:r>
              <a:rPr sz="1200" spc="-5" dirty="0">
                <a:latin typeface="Times New Roman"/>
                <a:cs typeface="Times New Roman"/>
              </a:rPr>
              <a:t>che era stato donato loro alla </a:t>
            </a:r>
            <a:r>
              <a:rPr sz="1200" dirty="0">
                <a:latin typeface="Times New Roman"/>
                <a:cs typeface="Times New Roman"/>
              </a:rPr>
              <a:t>partenza </a:t>
            </a:r>
            <a:r>
              <a:rPr sz="1200" spc="-5" dirty="0">
                <a:latin typeface="Times New Roman"/>
                <a:cs typeface="Times New Roman"/>
              </a:rPr>
              <a:t>dall’Egitto.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c’erano soltanto due </a:t>
            </a:r>
            <a:r>
              <a:rPr sz="1200" spc="-5" dirty="0">
                <a:latin typeface="Times New Roman"/>
                <a:cs typeface="Times New Roman"/>
              </a:rPr>
              <a:t>esemplari completi delle  Scritture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una di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della famiglia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carpentiere </a:t>
            </a:r>
            <a:r>
              <a:rPr sz="1200" dirty="0">
                <a:latin typeface="Times New Roman"/>
                <a:cs typeface="Times New Roman"/>
              </a:rPr>
              <a:t>faceva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ricercato, </a:t>
            </a:r>
            <a:r>
              <a:rPr sz="1200" dirty="0">
                <a:latin typeface="Times New Roman"/>
                <a:cs typeface="Times New Roman"/>
              </a:rPr>
              <a:t>e permise a Gesù, </a:t>
            </a:r>
            <a:r>
              <a:rPr sz="1200" spc="-5" dirty="0">
                <a:latin typeface="Times New Roman"/>
                <a:cs typeface="Times New Roman"/>
              </a:rPr>
              <a:t>mentre cresceva, d’incontrare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incessante </a:t>
            </a:r>
            <a:r>
              <a:rPr sz="1200" dirty="0">
                <a:latin typeface="Times New Roman"/>
                <a:cs typeface="Times New Roman"/>
              </a:rPr>
              <a:t>di studiosi </a:t>
            </a:r>
            <a:r>
              <a:rPr sz="1200" spc="-5" dirty="0">
                <a:latin typeface="Times New Roman"/>
                <a:cs typeface="Times New Roman"/>
              </a:rPr>
              <a:t>seri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cercatori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sinceri</a:t>
            </a: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della verità. Prima della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quest’anno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assunto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prezioso manoscritto, essendogli stato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nel  giorno del suo </a:t>
            </a:r>
            <a:r>
              <a:rPr sz="1200" dirty="0">
                <a:latin typeface="Times New Roman"/>
                <a:cs typeface="Times New Roman"/>
              </a:rPr>
              <a:t>sesto </a:t>
            </a:r>
            <a:r>
              <a:rPr sz="1200" spc="-5" dirty="0">
                <a:latin typeface="Times New Roman"/>
                <a:cs typeface="Times New Roman"/>
              </a:rPr>
              <a:t>compleanno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sacro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era stato offerto da amici e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di Alessandria. Ed in </a:t>
            </a:r>
            <a:r>
              <a:rPr sz="1200" spc="-5" dirty="0">
                <a:latin typeface="Times New Roman"/>
                <a:cs typeface="Times New Roman"/>
              </a:rPr>
              <a:t>brevissimo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sapeva leggerlo</a:t>
            </a:r>
            <a:r>
              <a:rPr sz="1200" spc="-5" dirty="0">
                <a:latin typeface="Times New Roman"/>
                <a:cs typeface="Times New Roman"/>
              </a:rPr>
              <a:t> correntemente.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(1359.3) 123:3.2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grande shock della giovane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poco prima che compisse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sei anni. </a:t>
            </a:r>
            <a:r>
              <a:rPr sz="1200" dirty="0">
                <a:latin typeface="Times New Roman"/>
                <a:cs typeface="Times New Roman"/>
              </a:rPr>
              <a:t>Era sembrato al ragazzo  </a:t>
            </a:r>
            <a:r>
              <a:rPr sz="1200" spc="-5" dirty="0">
                <a:latin typeface="Times New Roman"/>
                <a:cs typeface="Times New Roman"/>
              </a:rPr>
              <a:t>che suo </a:t>
            </a:r>
            <a:r>
              <a:rPr sz="1200" dirty="0">
                <a:latin typeface="Times New Roman"/>
                <a:cs typeface="Times New Roman"/>
              </a:rPr>
              <a:t>padre — o almeno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 sua madre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sapessero </a:t>
            </a:r>
            <a:r>
              <a:rPr sz="1200" dirty="0">
                <a:latin typeface="Times New Roman"/>
                <a:cs typeface="Times New Roman"/>
              </a:rPr>
              <a:t>tutto. </a:t>
            </a:r>
            <a:r>
              <a:rPr sz="1200" spc="-5" dirty="0">
                <a:latin typeface="Times New Roman"/>
                <a:cs typeface="Times New Roman"/>
              </a:rPr>
              <a:t>Immaginate perciò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sorpresa </a:t>
            </a:r>
            <a:r>
              <a:rPr sz="1200" dirty="0">
                <a:latin typeface="Times New Roman"/>
                <a:cs typeface="Times New Roman"/>
              </a:rPr>
              <a:t>di questo bambino  </a:t>
            </a:r>
            <a:r>
              <a:rPr sz="1200" spc="-5" dirty="0">
                <a:latin typeface="Times New Roman"/>
                <a:cs typeface="Times New Roman"/>
              </a:rPr>
              <a:t>indagatore quando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causa di un </a:t>
            </a:r>
            <a:r>
              <a:rPr sz="1200" spc="-5" dirty="0">
                <a:latin typeface="Times New Roman"/>
                <a:cs typeface="Times New Roman"/>
              </a:rPr>
              <a:t>leggero terremoto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verificatosi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sentì </a:t>
            </a:r>
            <a:r>
              <a:rPr sz="1200" dirty="0">
                <a:latin typeface="Times New Roman"/>
                <a:cs typeface="Times New Roman"/>
              </a:rPr>
              <a:t>rispondere da Giuseppe: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“Figlio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150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(1753.5) 158:1.9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 erano </a:t>
            </a:r>
            <a:r>
              <a:rPr sz="1200" dirty="0">
                <a:latin typeface="Times New Roman"/>
                <a:cs typeface="Times New Roman"/>
              </a:rPr>
              <a:t>talmente spaventati </a:t>
            </a:r>
            <a:r>
              <a:rPr sz="1200" spc="-5" dirty="0">
                <a:latin typeface="Times New Roman"/>
                <a:cs typeface="Times New Roman"/>
              </a:rPr>
              <a:t>che ci misero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riprendersi,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Pietro, che </a:t>
            </a:r>
            <a:r>
              <a:rPr sz="1200" dirty="0">
                <a:latin typeface="Times New Roman"/>
                <a:cs typeface="Times New Roman"/>
              </a:rPr>
              <a:t>era stato il primo a </a:t>
            </a:r>
            <a:r>
              <a:rPr sz="1200" spc="-5" dirty="0">
                <a:latin typeface="Times New Roman"/>
                <a:cs typeface="Times New Roman"/>
              </a:rPr>
              <a:t>riaversi,  disse, mentre l’abbagliante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svaniva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loro ed osservavano Gesù </a:t>
            </a:r>
            <a:r>
              <a:rPr sz="1200" dirty="0">
                <a:latin typeface="Times New Roman"/>
                <a:cs typeface="Times New Roman"/>
              </a:rPr>
              <a:t>rimasto </a:t>
            </a:r>
            <a:r>
              <a:rPr sz="1200" spc="-5" dirty="0">
                <a:latin typeface="Times New Roman"/>
                <a:cs typeface="Times New Roman"/>
              </a:rPr>
              <a:t>solo: “Gesù, Maestro,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bella </a:t>
            </a:r>
            <a:r>
              <a:rPr sz="1200" dirty="0">
                <a:latin typeface="Times New Roman"/>
                <a:cs typeface="Times New Roman"/>
              </a:rPr>
              <a:t>cosa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qui.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rallegriamo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gloria.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restii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nel mondo inglorioso.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vuoi </a:t>
            </a:r>
            <a:r>
              <a:rPr sz="1200" spc="-5" dirty="0">
                <a:latin typeface="Times New Roman"/>
                <a:cs typeface="Times New Roman"/>
              </a:rPr>
              <a:t>restiamo </a:t>
            </a:r>
            <a:r>
              <a:rPr sz="1200" spc="5" dirty="0">
                <a:latin typeface="Times New Roman"/>
                <a:cs typeface="Times New Roman"/>
              </a:rPr>
              <a:t>qui,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63500" marR="5219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innalzeremo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tende,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 te,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 Mosè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Elia.” E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disse questo a </a:t>
            </a:r>
            <a:r>
              <a:rPr sz="1200" spc="-5" dirty="0">
                <a:latin typeface="Times New Roman"/>
                <a:cs typeface="Times New Roman"/>
              </a:rPr>
              <a:t>causa della sua confusione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 nient’altro gli era </a:t>
            </a:r>
            <a:r>
              <a:rPr sz="1200" dirty="0">
                <a:latin typeface="Times New Roman"/>
                <a:cs typeface="Times New Roman"/>
              </a:rPr>
              <a:t>venuto in mente in quel </a:t>
            </a:r>
            <a:r>
              <a:rPr sz="1200" spc="-5" dirty="0">
                <a:latin typeface="Times New Roman"/>
                <a:cs typeface="Times New Roman"/>
              </a:rPr>
              <a:t>momento.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(1753.6) 158:1.10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Pietro stava ancora </a:t>
            </a:r>
            <a:r>
              <a:rPr sz="1200" spc="-5" dirty="0">
                <a:latin typeface="Times New Roman"/>
                <a:cs typeface="Times New Roman"/>
              </a:rPr>
              <a:t>parlando, </a:t>
            </a:r>
            <a:r>
              <a:rPr sz="1200" dirty="0">
                <a:latin typeface="Times New Roman"/>
                <a:cs typeface="Times New Roman"/>
              </a:rPr>
              <a:t>una nuvola </a:t>
            </a:r>
            <a:r>
              <a:rPr sz="1200" spc="-5" dirty="0">
                <a:latin typeface="Times New Roman"/>
                <a:cs typeface="Times New Roman"/>
              </a:rPr>
              <a:t>argentata si </a:t>
            </a:r>
            <a:r>
              <a:rPr sz="1200" dirty="0">
                <a:latin typeface="Times New Roman"/>
                <a:cs typeface="Times New Roman"/>
              </a:rPr>
              <a:t>avvicinò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pose sopra </a:t>
            </a:r>
            <a:r>
              <a:rPr sz="1200" spc="-5" dirty="0">
                <a:latin typeface="Times New Roman"/>
                <a:cs typeface="Times New Roman"/>
              </a:rPr>
              <a:t>ai quattro. Gli apostoli </a:t>
            </a:r>
            <a:r>
              <a:rPr sz="120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s’impaurirono grandemente,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cadevano faccia </a:t>
            </a:r>
            <a:r>
              <a:rPr sz="1200" dirty="0">
                <a:latin typeface="Times New Roman"/>
                <a:cs typeface="Times New Roman"/>
              </a:rPr>
              <a:t>a terra in adorazione, </a:t>
            </a:r>
            <a:r>
              <a:rPr sz="1200" spc="-5" dirty="0">
                <a:latin typeface="Times New Roman"/>
                <a:cs typeface="Times New Roman"/>
              </a:rPr>
              <a:t>udirono </a:t>
            </a:r>
            <a:r>
              <a:rPr sz="1200" dirty="0">
                <a:latin typeface="Times New Roman"/>
                <a:cs typeface="Times New Roman"/>
              </a:rPr>
              <a:t>una voce, la stessa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del battesimo di </a:t>
            </a:r>
            <a:r>
              <a:rPr sz="1200" spc="-5" dirty="0">
                <a:latin typeface="Times New Roman"/>
                <a:cs typeface="Times New Roman"/>
              </a:rPr>
              <a:t>Gesù, che disse: “Questo </a:t>
            </a:r>
            <a:r>
              <a:rPr sz="1200" dirty="0">
                <a:latin typeface="Times New Roman"/>
                <a:cs typeface="Times New Roman"/>
              </a:rPr>
              <a:t>è mio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prediletto; </a:t>
            </a:r>
            <a:r>
              <a:rPr sz="1200" spc="-5" dirty="0">
                <a:latin typeface="Times New Roman"/>
                <a:cs typeface="Times New Roman"/>
              </a:rPr>
              <a:t>prestategli ascolto.”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nube </a:t>
            </a:r>
            <a:r>
              <a:rPr sz="1200" spc="-5" dirty="0">
                <a:latin typeface="Times New Roman"/>
                <a:cs typeface="Times New Roman"/>
              </a:rPr>
              <a:t>svanì, </a:t>
            </a:r>
            <a:r>
              <a:rPr sz="1200" spc="10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di  nuovo 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tre, ed egli allungò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e li toccò </a:t>
            </a:r>
            <a:r>
              <a:rPr sz="1200" spc="-5" dirty="0">
                <a:latin typeface="Times New Roman"/>
                <a:cs typeface="Times New Roman"/>
              </a:rPr>
              <a:t>dicendo: “Alzatevi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temete;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vedrete cose più grandi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questa.” Ma  gli apostoli erano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spaventati; essi erano </a:t>
            </a:r>
            <a:r>
              <a:rPr sz="1200" dirty="0">
                <a:latin typeface="Times New Roman"/>
                <a:cs typeface="Times New Roman"/>
              </a:rPr>
              <a:t>un trio silenzioso e </a:t>
            </a:r>
            <a:r>
              <a:rPr sz="1200" spc="-5" dirty="0">
                <a:latin typeface="Times New Roman"/>
                <a:cs typeface="Times New Roman"/>
              </a:rPr>
              <a:t>pensieroso quando si </a:t>
            </a:r>
            <a:r>
              <a:rPr sz="1200" dirty="0">
                <a:latin typeface="Times New Roman"/>
                <a:cs typeface="Times New Roman"/>
              </a:rPr>
              <a:t>prepararono a </a:t>
            </a:r>
            <a:r>
              <a:rPr sz="1200" spc="-5" dirty="0">
                <a:latin typeface="Times New Roman"/>
                <a:cs typeface="Times New Roman"/>
              </a:rPr>
              <a:t>scendere </a:t>
            </a:r>
            <a:r>
              <a:rPr sz="1200" dirty="0">
                <a:latin typeface="Times New Roman"/>
                <a:cs typeface="Times New Roman"/>
              </a:rPr>
              <a:t>dalla montagna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di</a:t>
            </a:r>
            <a:r>
              <a:rPr sz="1200" spc="-5" dirty="0">
                <a:latin typeface="Times New Roman"/>
                <a:cs typeface="Times New Roman"/>
              </a:rPr>
              <a:t> mezzanotte.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Scendendo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dalla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montagna</a:t>
            </a:r>
            <a:endParaRPr sz="1600">
              <a:latin typeface="Times New Roman"/>
              <a:cs typeface="Times New Roman"/>
            </a:endParaRPr>
          </a:p>
          <a:p>
            <a:pPr marL="63500" marR="996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(1754.1) 158:2.1 </a:t>
            </a:r>
            <a:r>
              <a:rPr sz="1200" spc="-5" dirty="0">
                <a:latin typeface="Times New Roman"/>
                <a:cs typeface="Times New Roman"/>
              </a:rPr>
              <a:t>Per quasi metà della discesa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montagna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pronunciata una sola </a:t>
            </a:r>
            <a:r>
              <a:rPr sz="1200" spc="-5" dirty="0">
                <a:latin typeface="Times New Roman"/>
                <a:cs typeface="Times New Roman"/>
              </a:rPr>
              <a:t>parola. Gesù </a:t>
            </a:r>
            <a:r>
              <a:rPr sz="1200" dirty="0">
                <a:latin typeface="Times New Roman"/>
                <a:cs typeface="Times New Roman"/>
              </a:rPr>
              <a:t>aprì allora la conversazione  </a:t>
            </a:r>
            <a:r>
              <a:rPr sz="1200" spc="-5" dirty="0">
                <a:latin typeface="Times New Roman"/>
                <a:cs typeface="Times New Roman"/>
              </a:rPr>
              <a:t>rimarcando: “Badate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nessuno, nemmeno ai </a:t>
            </a:r>
            <a:r>
              <a:rPr sz="1200" dirty="0">
                <a:latin typeface="Times New Roman"/>
                <a:cs typeface="Times New Roman"/>
              </a:rPr>
              <a:t>vostro fratelli,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avete visto e udito </a:t>
            </a:r>
            <a:r>
              <a:rPr sz="1200" spc="-5" dirty="0">
                <a:latin typeface="Times New Roman"/>
                <a:cs typeface="Times New Roman"/>
              </a:rPr>
              <a:t>su questa montagna 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sia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morte.”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 rimasero stupiti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sconcertati dalle parole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Maestro  </a:t>
            </a:r>
            <a:r>
              <a:rPr sz="1200" spc="-5" dirty="0">
                <a:latin typeface="Times New Roman"/>
                <a:cs typeface="Times New Roman"/>
              </a:rPr>
              <a:t>“fino </a:t>
            </a:r>
            <a:r>
              <a:rPr sz="1200" dirty="0">
                <a:latin typeface="Times New Roman"/>
                <a:cs typeface="Times New Roman"/>
              </a:rPr>
              <a:t>a che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sia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morte”. </a:t>
            </a:r>
            <a:r>
              <a:rPr sz="1200" dirty="0">
                <a:latin typeface="Times New Roman"/>
                <a:cs typeface="Times New Roman"/>
              </a:rPr>
              <a:t>Essi avevano così </a:t>
            </a:r>
            <a:r>
              <a:rPr sz="1200" spc="-5" dirty="0">
                <a:latin typeface="Times New Roman"/>
                <a:cs typeface="Times New Roman"/>
              </a:rPr>
              <a:t>recentemente riaffermato </a:t>
            </a:r>
            <a:r>
              <a:rPr sz="1200" dirty="0">
                <a:latin typeface="Times New Roman"/>
                <a:cs typeface="Times New Roman"/>
              </a:rPr>
              <a:t>la loro fede in lui quale  </a:t>
            </a:r>
            <a:r>
              <a:rPr sz="1200" spc="-5" dirty="0">
                <a:latin typeface="Times New Roman"/>
                <a:cs typeface="Times New Roman"/>
              </a:rPr>
              <a:t>Liberatore,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e </a:t>
            </a:r>
            <a:r>
              <a:rPr sz="1200" spc="-5" dirty="0">
                <a:latin typeface="Times New Roman"/>
                <a:cs typeface="Times New Roman"/>
              </a:rPr>
              <a:t>l’avevano </a:t>
            </a:r>
            <a:r>
              <a:rPr sz="1200" dirty="0">
                <a:latin typeface="Times New Roman"/>
                <a:cs typeface="Times New Roman"/>
              </a:rPr>
              <a:t>appena visto </a:t>
            </a:r>
            <a:r>
              <a:rPr sz="1200" spc="-5" dirty="0">
                <a:latin typeface="Times New Roman"/>
                <a:cs typeface="Times New Roman"/>
              </a:rPr>
              <a:t>trasfigurato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ai loro stessi </a:t>
            </a:r>
            <a:r>
              <a:rPr sz="1200" dirty="0">
                <a:latin typeface="Times New Roman"/>
                <a:cs typeface="Times New Roman"/>
              </a:rPr>
              <a:t>occhi,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cominciava a 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“risurrezione dalla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morte”!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89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(1754.2) 158:2.2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rabbrividì al pensiero 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— era un’idea troppo </a:t>
            </a:r>
            <a:r>
              <a:rPr sz="1200" spc="-5" dirty="0">
                <a:latin typeface="Times New Roman"/>
                <a:cs typeface="Times New Roman"/>
              </a:rPr>
              <a:t>sgradevole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temendo </a:t>
            </a:r>
            <a:r>
              <a:rPr sz="1200" dirty="0">
                <a:latin typeface="Times New Roman"/>
                <a:cs typeface="Times New Roman"/>
              </a:rPr>
              <a:t>che Giacomo o  </a:t>
            </a:r>
            <a:r>
              <a:rPr sz="1200" spc="-5" dirty="0">
                <a:latin typeface="Times New Roman"/>
                <a:cs typeface="Times New Roman"/>
              </a:rPr>
              <a:t>Giovanni potessero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affermazione,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pensò </a:t>
            </a:r>
            <a:r>
              <a:rPr sz="1200" dirty="0">
                <a:latin typeface="Times New Roman"/>
                <a:cs typeface="Times New Roman"/>
              </a:rPr>
              <a:t>bene di avviare una </a:t>
            </a:r>
            <a:r>
              <a:rPr sz="1200" spc="-5" dirty="0">
                <a:latin typeface="Times New Roman"/>
                <a:cs typeface="Times New Roman"/>
              </a:rPr>
              <a:t>conversazione </a:t>
            </a:r>
            <a:r>
              <a:rPr sz="1200" dirty="0">
                <a:latin typeface="Times New Roman"/>
                <a:cs typeface="Times New Roman"/>
              </a:rPr>
              <a:t>diversiva,  e non </a:t>
            </a:r>
            <a:r>
              <a:rPr sz="1200" spc="-5" dirty="0">
                <a:latin typeface="Times New Roman"/>
                <a:cs typeface="Times New Roman"/>
              </a:rPr>
              <a:t>sapendo </a:t>
            </a:r>
            <a:r>
              <a:rPr sz="1200" dirty="0">
                <a:latin typeface="Times New Roman"/>
                <a:cs typeface="Times New Roman"/>
              </a:rPr>
              <a:t>di che cosa </a:t>
            </a:r>
            <a:r>
              <a:rPr sz="1200" spc="-5" dirty="0">
                <a:latin typeface="Times New Roman"/>
                <a:cs typeface="Times New Roman"/>
              </a:rPr>
              <a:t>parlare, espresse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pensiero che gli </a:t>
            </a:r>
            <a:r>
              <a:rPr sz="1200" dirty="0">
                <a:latin typeface="Times New Roman"/>
                <a:cs typeface="Times New Roman"/>
              </a:rPr>
              <a:t>venne in </a:t>
            </a:r>
            <a:r>
              <a:rPr sz="1200" spc="-5" dirty="0">
                <a:latin typeface="Times New Roman"/>
                <a:cs typeface="Times New Roman"/>
              </a:rPr>
              <a:t>mente, che </a:t>
            </a:r>
            <a:r>
              <a:rPr sz="1200" dirty="0">
                <a:latin typeface="Times New Roman"/>
                <a:cs typeface="Times New Roman"/>
              </a:rPr>
              <a:t>fu: </a:t>
            </a:r>
            <a:r>
              <a:rPr sz="1200" spc="-5" dirty="0">
                <a:latin typeface="Times New Roman"/>
                <a:cs typeface="Times New Roman"/>
              </a:rPr>
              <a:t>“Maestro, perché gli Scribi </a:t>
            </a:r>
            <a:r>
              <a:rPr sz="1200" dirty="0">
                <a:latin typeface="Times New Roman"/>
                <a:cs typeface="Times New Roman"/>
              </a:rPr>
              <a:t>dicono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Elia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venire prima che 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appaia?” E </a:t>
            </a:r>
            <a:r>
              <a:rPr sz="1200" spc="-5" dirty="0">
                <a:latin typeface="Times New Roman"/>
                <a:cs typeface="Times New Roman"/>
              </a:rPr>
              <a:t>Gesù, sapendo che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di evitare il riferimento 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428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risurrezione, rispose: </a:t>
            </a:r>
            <a:r>
              <a:rPr sz="1200" dirty="0">
                <a:latin typeface="Times New Roman"/>
                <a:cs typeface="Times New Roman"/>
              </a:rPr>
              <a:t>“Elia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viene prima 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per il Figlio </a:t>
            </a: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deve soffrire </a:t>
            </a:r>
            <a:r>
              <a:rPr sz="1200" dirty="0">
                <a:latin typeface="Times New Roman"/>
                <a:cs typeface="Times New Roman"/>
              </a:rPr>
              <a:t>molto ed </a:t>
            </a:r>
            <a:r>
              <a:rPr sz="1200" spc="-5" dirty="0">
                <a:latin typeface="Times New Roman"/>
                <a:cs typeface="Times New Roman"/>
              </a:rPr>
              <a:t>infine essere  respinto. Ma </a:t>
            </a:r>
            <a:r>
              <a:rPr sz="1200" dirty="0">
                <a:latin typeface="Times New Roman"/>
                <a:cs typeface="Times New Roman"/>
              </a:rPr>
              <a:t>io vi dico che Elia è </a:t>
            </a:r>
            <a:r>
              <a:rPr sz="1200" spc="-5" dirty="0">
                <a:latin typeface="Times New Roman"/>
                <a:cs typeface="Times New Roman"/>
              </a:rPr>
              <a:t>già venuto,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l’hanno </a:t>
            </a:r>
            <a:r>
              <a:rPr sz="1200" dirty="0">
                <a:latin typeface="Times New Roman"/>
                <a:cs typeface="Times New Roman"/>
              </a:rPr>
              <a:t>accolto, ma </a:t>
            </a:r>
            <a:r>
              <a:rPr sz="1200" spc="-5" dirty="0">
                <a:latin typeface="Times New Roman"/>
                <a:cs typeface="Times New Roman"/>
              </a:rPr>
              <a:t>gli hanno </a:t>
            </a:r>
            <a:r>
              <a:rPr sz="1200" dirty="0">
                <a:latin typeface="Times New Roman"/>
                <a:cs typeface="Times New Roman"/>
              </a:rPr>
              <a:t>fatto tutto quello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spc="5" dirty="0">
                <a:latin typeface="Times New Roman"/>
                <a:cs typeface="Times New Roman"/>
              </a:rPr>
              <a:t>voluto.”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29273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 tre apostoli percepirono </a:t>
            </a:r>
            <a:r>
              <a:rPr sz="1200" spc="-5" dirty="0">
                <a:latin typeface="Times New Roman"/>
                <a:cs typeface="Times New Roman"/>
              </a:rPr>
              <a:t>che egli si </a:t>
            </a:r>
            <a:r>
              <a:rPr sz="1200" dirty="0">
                <a:latin typeface="Times New Roman"/>
                <a:cs typeface="Times New Roman"/>
              </a:rPr>
              <a:t>riferiva 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</a:t>
            </a:r>
            <a:r>
              <a:rPr sz="1200" dirty="0">
                <a:latin typeface="Times New Roman"/>
                <a:cs typeface="Times New Roman"/>
              </a:rPr>
              <a:t>in veste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Elia.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che se essi insistevano nel  considerarlo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allora bisognava che Giovanni </a:t>
            </a:r>
            <a:r>
              <a:rPr sz="1200" dirty="0">
                <a:latin typeface="Times New Roman"/>
                <a:cs typeface="Times New Roman"/>
              </a:rPr>
              <a:t>fosse l’Elia della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profezia.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(1754.3) 158:2.3 </a:t>
            </a:r>
            <a:r>
              <a:rPr sz="1200" spc="-5" dirty="0">
                <a:latin typeface="Times New Roman"/>
                <a:cs typeface="Times New Roman"/>
              </a:rPr>
              <a:t>Gesù ingiunse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tacere su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visto in </a:t>
            </a:r>
            <a:r>
              <a:rPr sz="1200" spc="-5" dirty="0">
                <a:latin typeface="Times New Roman"/>
                <a:cs typeface="Times New Roman"/>
              </a:rPr>
              <a:t>anticipo della sua gloria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risurrezione perché </a:t>
            </a:r>
            <a:r>
              <a:rPr sz="1200" dirty="0">
                <a:latin typeface="Times New Roman"/>
                <a:cs typeface="Times New Roman"/>
              </a:rPr>
              <a:t>non voleva  </a:t>
            </a:r>
            <a:r>
              <a:rPr sz="1200" spc="-5" dirty="0">
                <a:latin typeface="Times New Roman"/>
                <a:cs typeface="Times New Roman"/>
              </a:rPr>
              <a:t>alimentare </a:t>
            </a:r>
            <a:r>
              <a:rPr sz="1200" dirty="0">
                <a:latin typeface="Times New Roman"/>
                <a:cs typeface="Times New Roman"/>
              </a:rPr>
              <a:t>la nozione </a:t>
            </a:r>
            <a:r>
              <a:rPr sz="1200" spc="-5" dirty="0">
                <a:latin typeface="Times New Roman"/>
                <a:cs typeface="Times New Roman"/>
              </a:rPr>
              <a:t>che, essendo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accolto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Messia, egli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esaudito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grado le </a:t>
            </a:r>
            <a:r>
              <a:rPr sz="1200" spc="-5" dirty="0">
                <a:latin typeface="Times New Roman"/>
                <a:cs typeface="Times New Roman"/>
              </a:rPr>
              <a:t>loro concezioni </a:t>
            </a:r>
            <a:r>
              <a:rPr sz="1200" spc="5" dirty="0">
                <a:latin typeface="Times New Roman"/>
                <a:cs typeface="Times New Roman"/>
              </a:rPr>
              <a:t>errate </a:t>
            </a:r>
            <a:r>
              <a:rPr sz="1200" dirty="0">
                <a:latin typeface="Times New Roman"/>
                <a:cs typeface="Times New Roman"/>
              </a:rPr>
              <a:t>di  un </a:t>
            </a:r>
            <a:r>
              <a:rPr sz="1200" spc="-5" dirty="0">
                <a:latin typeface="Times New Roman"/>
                <a:cs typeface="Times New Roman"/>
              </a:rPr>
              <a:t>liberatore che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prodigi.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Pietro,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ponderarono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non ne parlarono a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fino a dopo la </a:t>
            </a:r>
            <a:r>
              <a:rPr sz="1200" spc="-5" dirty="0">
                <a:latin typeface="Times New Roman"/>
                <a:cs typeface="Times New Roman"/>
              </a:rPr>
              <a:t>risurrezione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(1754.4) 158:2.4 </a:t>
            </a:r>
            <a:r>
              <a:rPr sz="1200" spc="-5" dirty="0">
                <a:latin typeface="Times New Roman"/>
                <a:cs typeface="Times New Roman"/>
              </a:rPr>
              <a:t>Mentre continuavano </a:t>
            </a:r>
            <a:r>
              <a:rPr sz="1200" dirty="0">
                <a:latin typeface="Times New Roman"/>
                <a:cs typeface="Times New Roman"/>
              </a:rPr>
              <a:t>a scendere </a:t>
            </a:r>
            <a:r>
              <a:rPr sz="1200" spc="-5" dirty="0">
                <a:latin typeface="Times New Roman"/>
                <a:cs typeface="Times New Roman"/>
              </a:rPr>
              <a:t>dalla montagna, Gesù disse </a:t>
            </a:r>
            <a:r>
              <a:rPr sz="1200" dirty="0">
                <a:latin typeface="Times New Roman"/>
                <a:cs typeface="Times New Roman"/>
              </a:rPr>
              <a:t>loro: </a:t>
            </a:r>
            <a:r>
              <a:rPr sz="1200" spc="-5" dirty="0">
                <a:latin typeface="Times New Roman"/>
                <a:cs typeface="Times New Roman"/>
              </a:rPr>
              <a:t>“Voi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ricevermi </a:t>
            </a:r>
            <a:r>
              <a:rPr sz="1200" spc="5" dirty="0">
                <a:latin typeface="Times New Roman"/>
                <a:cs typeface="Times New Roman"/>
              </a:rPr>
              <a:t>come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76200" marR="17843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dell’Uomo; perciò </a:t>
            </a:r>
            <a:r>
              <a:rPr sz="1200" dirty="0">
                <a:latin typeface="Times New Roman"/>
                <a:cs typeface="Times New Roman"/>
              </a:rPr>
              <a:t>ho consentito </a:t>
            </a:r>
            <a:r>
              <a:rPr sz="1200" spc="-5" dirty="0">
                <a:latin typeface="Times New Roman"/>
                <a:cs typeface="Times New Roman"/>
              </a:rPr>
              <a:t>ad essere accolto secondo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ferma determinazione,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fraintendete, </a:t>
            </a:r>
            <a:r>
              <a:rPr sz="1200" dirty="0">
                <a:latin typeface="Times New Roman"/>
                <a:cs typeface="Times New Roman"/>
              </a:rPr>
              <a:t>la volontà di mio  </a:t>
            </a:r>
            <a:r>
              <a:rPr sz="1200" spc="-5" dirty="0">
                <a:latin typeface="Times New Roman"/>
                <a:cs typeface="Times New Roman"/>
              </a:rPr>
              <a:t>Padre deve prevalere. </a:t>
            </a:r>
            <a:r>
              <a:rPr sz="1200" dirty="0">
                <a:latin typeface="Times New Roman"/>
                <a:cs typeface="Times New Roman"/>
              </a:rPr>
              <a:t>Se voi </a:t>
            </a:r>
            <a:r>
              <a:rPr sz="1200" spc="-5" dirty="0">
                <a:latin typeface="Times New Roman"/>
                <a:cs typeface="Times New Roman"/>
              </a:rPr>
              <a:t>scegliete </a:t>
            </a:r>
            <a:r>
              <a:rPr sz="1200" dirty="0">
                <a:latin typeface="Times New Roman"/>
                <a:cs typeface="Times New Roman"/>
              </a:rPr>
              <a:t>quindi 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l’inclinazione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volontà, dovete prepararvi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patire </a:t>
            </a:r>
            <a:r>
              <a:rPr sz="1200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delusioni </a:t>
            </a:r>
            <a:r>
              <a:rPr sz="1200" dirty="0">
                <a:latin typeface="Times New Roman"/>
                <a:cs typeface="Times New Roman"/>
              </a:rPr>
              <a:t>e a subire molte </a:t>
            </a:r>
            <a:r>
              <a:rPr sz="1200" spc="-5" dirty="0">
                <a:latin typeface="Times New Roman"/>
                <a:cs typeface="Times New Roman"/>
              </a:rPr>
              <a:t>prove, </a:t>
            </a:r>
            <a:r>
              <a:rPr sz="1200" dirty="0">
                <a:latin typeface="Times New Roman"/>
                <a:cs typeface="Times New Roman"/>
              </a:rPr>
              <a:t>ma la preparazione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ho dato dovrebbe </a:t>
            </a:r>
            <a:r>
              <a:rPr sz="1200" spc="-5" dirty="0">
                <a:latin typeface="Times New Roman"/>
                <a:cs typeface="Times New Roman"/>
              </a:rPr>
              <a:t>permettervi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superare vittoriosamente anche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dispiaceri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voluti.”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(1754.5) 158:2.5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condusse Pietro,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con lui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della </a:t>
            </a:r>
            <a:r>
              <a:rPr sz="1200" spc="-5" dirty="0">
                <a:latin typeface="Times New Roman"/>
                <a:cs typeface="Times New Roman"/>
              </a:rPr>
              <a:t>trasfigurazione perché fossero </a:t>
            </a:r>
            <a:r>
              <a:rPr sz="1200" dirty="0">
                <a:latin typeface="Times New Roman"/>
                <a:cs typeface="Times New Roman"/>
              </a:rPr>
              <a:t>in qualche modo  </a:t>
            </a:r>
            <a:r>
              <a:rPr sz="1200" spc="-5" dirty="0">
                <a:latin typeface="Times New Roman"/>
                <a:cs typeface="Times New Roman"/>
              </a:rPr>
              <a:t>meglio preparati degli altri apostoli ad assistere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avvenimento,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perché fossero spiritualmente </a:t>
            </a:r>
            <a:r>
              <a:rPr sz="1200" dirty="0">
                <a:latin typeface="Times New Roman"/>
                <a:cs typeface="Times New Roman"/>
              </a:rPr>
              <a:t>più idonei a beneficiare di un  tale </a:t>
            </a:r>
            <a:r>
              <a:rPr sz="1200" spc="-5" dirty="0">
                <a:latin typeface="Times New Roman"/>
                <a:cs typeface="Times New Roman"/>
              </a:rPr>
              <a:t>raro privilegio. </a:t>
            </a:r>
            <a:r>
              <a:rPr sz="1200" dirty="0">
                <a:latin typeface="Times New Roman"/>
                <a:cs typeface="Times New Roman"/>
              </a:rPr>
              <a:t>Per nulla.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sapeva bene che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dodici era </a:t>
            </a:r>
            <a:r>
              <a:rPr sz="1200" spc="-5" dirty="0">
                <a:latin typeface="Times New Roman"/>
                <a:cs typeface="Times New Roman"/>
              </a:rPr>
              <a:t>spiritualmente qualificato per tale esperienza;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76565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condusse con sé soltanto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 che avevano l’incarico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accompagnarlo nei </a:t>
            </a:r>
            <a:r>
              <a:rPr sz="1200" dirty="0">
                <a:latin typeface="Times New Roman"/>
                <a:cs typeface="Times New Roman"/>
              </a:rPr>
              <a:t>momenti in </a:t>
            </a:r>
            <a:r>
              <a:rPr sz="1200" spc="-5" dirty="0">
                <a:latin typeface="Times New Roman"/>
                <a:cs typeface="Times New Roman"/>
              </a:rPr>
              <a:t>cui egli desiderava essere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 godere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comunione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significato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trasfigurazione</a:t>
            </a:r>
            <a:endParaRPr sz="1600">
              <a:latin typeface="Times New Roman"/>
              <a:cs typeface="Times New Roman"/>
            </a:endParaRPr>
          </a:p>
          <a:p>
            <a:pPr marL="88900" marR="12446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(1755.1) 158:3.1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cui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testimoni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della trasfigurazione era </a:t>
            </a:r>
            <a:r>
              <a:rPr sz="1200" dirty="0">
                <a:latin typeface="Times New Roman"/>
                <a:cs typeface="Times New Roman"/>
              </a:rPr>
              <a:t>uno sguardo fugace di  uno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celeste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svolse </a:t>
            </a:r>
            <a:r>
              <a:rPr sz="1200" spc="-5" dirty="0">
                <a:latin typeface="Times New Roman"/>
                <a:cs typeface="Times New Roman"/>
              </a:rPr>
              <a:t>quel giorno memorabile sul Monte </a:t>
            </a:r>
            <a:r>
              <a:rPr sz="1200" dirty="0">
                <a:latin typeface="Times New Roman"/>
                <a:cs typeface="Times New Roman"/>
              </a:rPr>
              <a:t>Hermon.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trasfigurazione </a:t>
            </a:r>
            <a:r>
              <a:rPr sz="1200" dirty="0">
                <a:latin typeface="Times New Roman"/>
                <a:cs typeface="Times New Roman"/>
              </a:rPr>
              <a:t>fu l’occasione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30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(1755.2) 158:3.2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L’accettazione della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del conferimento </a:t>
            </a:r>
            <a:r>
              <a:rPr sz="1200" dirty="0">
                <a:latin typeface="Times New Roman"/>
                <a:cs typeface="Times New Roman"/>
              </a:rPr>
              <a:t>nella vita incarnata di </a:t>
            </a:r>
            <a:r>
              <a:rPr sz="1200" spc="-5" dirty="0">
                <a:latin typeface="Times New Roman"/>
                <a:cs typeface="Times New Roman"/>
              </a:rPr>
              <a:t>Micael su </a:t>
            </a:r>
            <a:r>
              <a:rPr sz="1200" dirty="0">
                <a:latin typeface="Times New Roman"/>
                <a:cs typeface="Times New Roman"/>
              </a:rPr>
              <a:t>Urantia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Figlio-Madre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 Paradiso. Per quanto concerneva </a:t>
            </a:r>
            <a:r>
              <a:rPr sz="1200" dirty="0">
                <a:latin typeface="Times New Roman"/>
                <a:cs typeface="Times New Roman"/>
              </a:rPr>
              <a:t>le esigenze </a:t>
            </a:r>
            <a:r>
              <a:rPr sz="1200" spc="-5" dirty="0">
                <a:latin typeface="Times New Roman"/>
                <a:cs typeface="Times New Roman"/>
              </a:rPr>
              <a:t>del Figlio Eterno,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ora ricevuto  assicurazione che erano state soddisfatte. </a:t>
            </a:r>
            <a:r>
              <a:rPr sz="1200" dirty="0">
                <a:latin typeface="Times New Roman"/>
                <a:cs typeface="Times New Roman"/>
              </a:rPr>
              <a:t>E Gabriele </a:t>
            </a:r>
            <a:r>
              <a:rPr sz="1200" spc="-5" dirty="0">
                <a:latin typeface="Times New Roman"/>
                <a:cs typeface="Times New Roman"/>
              </a:rPr>
              <a:t>portò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quell’assicurazione.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469265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(1755.3) 158:3.3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della soddisfazione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quanto alla </a:t>
            </a:r>
            <a:r>
              <a:rPr sz="1200" spc="-5" dirty="0">
                <a:latin typeface="Times New Roman"/>
                <a:cs typeface="Times New Roman"/>
              </a:rPr>
              <a:t>completezza del conferimento  su Urantia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carne mortale. </a:t>
            </a:r>
            <a:r>
              <a:rPr sz="1200" dirty="0">
                <a:latin typeface="Times New Roman"/>
                <a:cs typeface="Times New Roman"/>
              </a:rPr>
              <a:t>La rappresentante dello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nell’universo, </a:t>
            </a:r>
            <a:r>
              <a:rPr sz="1200" spc="-5" dirty="0">
                <a:latin typeface="Times New Roman"/>
                <a:cs typeface="Times New Roman"/>
              </a:rPr>
              <a:t>l’associata  immediata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collaboratrice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presente, in questa </a:t>
            </a:r>
            <a:r>
              <a:rPr sz="1200" spc="-5" dirty="0">
                <a:latin typeface="Times New Roman"/>
                <a:cs typeface="Times New Roman"/>
              </a:rPr>
              <a:t>circostanza </a:t>
            </a:r>
            <a:r>
              <a:rPr sz="1200" dirty="0">
                <a:latin typeface="Times New Roman"/>
                <a:cs typeface="Times New Roman"/>
              </a:rPr>
              <a:t>parlò tramite il </a:t>
            </a:r>
            <a:r>
              <a:rPr sz="1200" spc="-5" dirty="0">
                <a:latin typeface="Times New Roman"/>
                <a:cs typeface="Times New Roman"/>
              </a:rPr>
              <a:t>Padre  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2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(1755.4) 158:3.4 </a:t>
            </a:r>
            <a:r>
              <a:rPr sz="1200" spc="-5" dirty="0">
                <a:latin typeface="Times New Roman"/>
                <a:cs typeface="Times New Roman"/>
              </a:rPr>
              <a:t>Gesù accolse con piacere </a:t>
            </a:r>
            <a:r>
              <a:rPr sz="1200" dirty="0">
                <a:latin typeface="Times New Roman"/>
                <a:cs typeface="Times New Roman"/>
              </a:rPr>
              <a:t>questa testimonianza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della sua missione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portata </a:t>
            </a:r>
            <a:r>
              <a:rPr sz="1200" spc="-5" dirty="0">
                <a:latin typeface="Times New Roman"/>
                <a:cs typeface="Times New Roman"/>
              </a:rPr>
              <a:t>dai  messaggeri 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ma notò </a:t>
            </a:r>
            <a:r>
              <a:rPr sz="1200" spc="-5" dirty="0">
                <a:latin typeface="Times New Roman"/>
                <a:cs typeface="Times New Roman"/>
              </a:rPr>
              <a:t>che suo 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indicava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conferimento su Urantia era  terminato.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invisibile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portò solo </a:t>
            </a:r>
            <a:r>
              <a:rPr sz="1200" spc="-5" dirty="0">
                <a:latin typeface="Times New Roman"/>
                <a:cs typeface="Times New Roman"/>
              </a:rPr>
              <a:t>testimonianza </a:t>
            </a:r>
            <a:r>
              <a:rPr sz="1200" dirty="0">
                <a:latin typeface="Times New Roman"/>
                <a:cs typeface="Times New Roman"/>
              </a:rPr>
              <a:t>tramite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Personalizzato di </a:t>
            </a:r>
            <a:r>
              <a:rPr sz="1200" spc="-5" dirty="0">
                <a:latin typeface="Times New Roman"/>
                <a:cs typeface="Times New Roman"/>
              </a:rPr>
              <a:t>Gesù, dicendo:  “Questi </a:t>
            </a:r>
            <a:r>
              <a:rPr sz="1200" dirty="0">
                <a:latin typeface="Times New Roman"/>
                <a:cs typeface="Times New Roman"/>
              </a:rPr>
              <a:t>è mio </a:t>
            </a:r>
            <a:r>
              <a:rPr sz="1200" spc="-5" dirty="0">
                <a:latin typeface="Times New Roman"/>
                <a:cs typeface="Times New Roman"/>
              </a:rPr>
              <a:t>Figlio prediletto; prestategli </a:t>
            </a:r>
            <a:r>
              <a:rPr sz="1200" dirty="0">
                <a:latin typeface="Times New Roman"/>
                <a:cs typeface="Times New Roman"/>
              </a:rPr>
              <a:t>ascolto.”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espresso </a:t>
            </a:r>
            <a:r>
              <a:rPr sz="1200" dirty="0">
                <a:latin typeface="Times New Roman"/>
                <a:cs typeface="Times New Roman"/>
              </a:rPr>
              <a:t>con parole che </a:t>
            </a:r>
            <a:r>
              <a:rPr sz="1200" spc="-5" dirty="0">
                <a:latin typeface="Times New Roman"/>
                <a:cs typeface="Times New Roman"/>
              </a:rPr>
              <a:t>potevano essere </a:t>
            </a:r>
            <a:r>
              <a:rPr sz="1200" dirty="0">
                <a:latin typeface="Times New Roman"/>
                <a:cs typeface="Times New Roman"/>
              </a:rPr>
              <a:t>udite anche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tre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859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(1755.5) 158:3.5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visitazione </a:t>
            </a:r>
            <a:r>
              <a:rPr sz="1200" spc="-5" dirty="0">
                <a:latin typeface="Times New Roman"/>
                <a:cs typeface="Times New Roman"/>
              </a:rPr>
              <a:t>celeste Gesù cercò </a:t>
            </a:r>
            <a:r>
              <a:rPr sz="1200" dirty="0">
                <a:latin typeface="Times New Roman"/>
                <a:cs typeface="Times New Roman"/>
              </a:rPr>
              <a:t>di conoscere la volontà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 decise 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il conferimento  </a:t>
            </a:r>
            <a:r>
              <a:rPr sz="1200" spc="-5" dirty="0">
                <a:latin typeface="Times New Roman"/>
                <a:cs typeface="Times New Roman"/>
              </a:rPr>
              <a:t>come mortale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fine naturale. 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trasfigurazione di </a:t>
            </a:r>
            <a:r>
              <a:rPr sz="1200" spc="-5" dirty="0">
                <a:latin typeface="Times New Roman"/>
                <a:cs typeface="Times New Roman"/>
              </a:rPr>
              <a:t>Gesù. Per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 fu </a:t>
            </a:r>
            <a:r>
              <a:rPr sz="1200" dirty="0">
                <a:latin typeface="Times New Roman"/>
                <a:cs typeface="Times New Roman"/>
              </a:rPr>
              <a:t>un avvenimento  </a:t>
            </a:r>
            <a:r>
              <a:rPr sz="1200" spc="-5" dirty="0">
                <a:latin typeface="Times New Roman"/>
                <a:cs typeface="Times New Roman"/>
              </a:rPr>
              <a:t>che segnò l’entrata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nella fase </a:t>
            </a:r>
            <a:r>
              <a:rPr sz="1200" dirty="0">
                <a:latin typeface="Times New Roman"/>
                <a:cs typeface="Times New Roman"/>
              </a:rPr>
              <a:t>finale della </a:t>
            </a:r>
            <a:r>
              <a:rPr sz="1200" spc="-5" dirty="0">
                <a:latin typeface="Times New Roman"/>
                <a:cs typeface="Times New Roman"/>
              </a:rPr>
              <a:t>sua carriera terrena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84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(1755.6) 158:3.6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visitazione ufficiale </a:t>
            </a:r>
            <a:r>
              <a:rPr sz="1200" dirty="0">
                <a:latin typeface="Times New Roman"/>
                <a:cs typeface="Times New Roman"/>
              </a:rPr>
              <a:t>di Gabriele 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Melchizedek,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ebbe una </a:t>
            </a:r>
            <a:r>
              <a:rPr sz="1200" spc="-5" dirty="0">
                <a:latin typeface="Times New Roman"/>
                <a:cs typeface="Times New Roman"/>
              </a:rPr>
              <a:t>conversazione informale con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suoi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mise in </a:t>
            </a:r>
            <a:r>
              <a:rPr sz="1200" spc="-5" dirty="0">
                <a:latin typeface="Times New Roman"/>
                <a:cs typeface="Times New Roman"/>
              </a:rPr>
              <a:t>comunione con </a:t>
            </a:r>
            <a:r>
              <a:rPr sz="1200" dirty="0">
                <a:latin typeface="Times New Roman"/>
                <a:cs typeface="Times New Roman"/>
              </a:rPr>
              <a:t>loro riguardo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affari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ragazzo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epilettico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(1755.7) 158:4.1 </a:t>
            </a:r>
            <a:r>
              <a:rPr sz="1200" spc="-5" dirty="0">
                <a:latin typeface="Times New Roman"/>
                <a:cs typeface="Times New Roman"/>
              </a:rPr>
              <a:t>Mancava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all’ora </a:t>
            </a:r>
            <a:r>
              <a:rPr sz="1200" dirty="0">
                <a:latin typeface="Times New Roman"/>
                <a:cs typeface="Times New Roman"/>
              </a:rPr>
              <a:t>di colazione </a:t>
            </a:r>
            <a:r>
              <a:rPr sz="1200" spc="-5" dirty="0">
                <a:latin typeface="Times New Roman"/>
                <a:cs typeface="Times New Roman"/>
              </a:rPr>
              <a:t>questo martedì mattina quando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compagni </a:t>
            </a:r>
            <a:r>
              <a:rPr sz="1200" spc="-5" dirty="0">
                <a:latin typeface="Times New Roman"/>
                <a:cs typeface="Times New Roman"/>
              </a:rPr>
              <a:t>arrivarono al campo  apostolico. Mentre si avvicinavano, essi videro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folla considerevole </a:t>
            </a:r>
            <a:r>
              <a:rPr sz="1200" dirty="0">
                <a:latin typeface="Times New Roman"/>
                <a:cs typeface="Times New Roman"/>
              </a:rPr>
              <a:t>riunita </a:t>
            </a:r>
            <a:r>
              <a:rPr sz="1200" spc="-5" dirty="0">
                <a:latin typeface="Times New Roman"/>
                <a:cs typeface="Times New Roman"/>
              </a:rPr>
              <a:t>attorno agli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presto cominciarono </a:t>
            </a:r>
            <a:r>
              <a:rPr sz="1200" dirty="0">
                <a:latin typeface="Times New Roman"/>
                <a:cs typeface="Times New Roman"/>
              </a:rPr>
              <a:t>a udire le  </a:t>
            </a:r>
            <a:r>
              <a:rPr sz="1200" spc="-5" dirty="0">
                <a:latin typeface="Times New Roman"/>
                <a:cs typeface="Times New Roman"/>
              </a:rPr>
              <a:t>voci </a:t>
            </a:r>
            <a:r>
              <a:rPr sz="1200" dirty="0">
                <a:latin typeface="Times New Roman"/>
                <a:cs typeface="Times New Roman"/>
              </a:rPr>
              <a:t>rumorose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discussioni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dispute di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cinquanta </a:t>
            </a:r>
            <a:r>
              <a:rPr sz="1200" spc="-5" dirty="0">
                <a:latin typeface="Times New Roman"/>
                <a:cs typeface="Times New Roman"/>
              </a:rPr>
              <a:t>persone, comprendente </a:t>
            </a:r>
            <a:r>
              <a:rPr sz="1200" dirty="0">
                <a:latin typeface="Times New Roman"/>
                <a:cs typeface="Times New Roman"/>
              </a:rPr>
              <a:t>i nove </a:t>
            </a:r>
            <a:r>
              <a:rPr sz="1200" spc="-5" dirty="0">
                <a:latin typeface="Times New Roman"/>
                <a:cs typeface="Times New Roman"/>
              </a:rPr>
              <a:t>apostoli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 </a:t>
            </a:r>
            <a:r>
              <a:rPr sz="1200" dirty="0">
                <a:latin typeface="Times New Roman"/>
                <a:cs typeface="Times New Roman"/>
              </a:rPr>
              <a:t>diviso in </a:t>
            </a:r>
            <a:r>
              <a:rPr sz="1200" spc="-5" dirty="0">
                <a:latin typeface="Times New Roman"/>
                <a:cs typeface="Times New Roman"/>
              </a:rPr>
              <a:t>parti uguali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Scribi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credenti </a:t>
            </a:r>
            <a:r>
              <a:rPr sz="1200" spc="-5" dirty="0">
                <a:latin typeface="Times New Roman"/>
                <a:cs typeface="Times New Roman"/>
              </a:rPr>
              <a:t>che avevano seguito Gesù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nel loro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Magadan.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06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(1755.8) 158:4.2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folla </a:t>
            </a:r>
            <a:r>
              <a:rPr sz="1200" spc="-5" dirty="0">
                <a:latin typeface="Times New Roman"/>
                <a:cs typeface="Times New Roman"/>
              </a:rPr>
              <a:t>fosse impegnata </a:t>
            </a:r>
            <a:r>
              <a:rPr sz="1200" dirty="0">
                <a:latin typeface="Times New Roman"/>
                <a:cs typeface="Times New Roman"/>
              </a:rPr>
              <a:t>in numerosi </a:t>
            </a:r>
            <a:r>
              <a:rPr sz="1200" spc="-5" dirty="0">
                <a:latin typeface="Times New Roman"/>
                <a:cs typeface="Times New Roman"/>
              </a:rPr>
              <a:t>argomenti, </a:t>
            </a:r>
            <a:r>
              <a:rPr sz="1200" dirty="0">
                <a:latin typeface="Times New Roman"/>
                <a:cs typeface="Times New Roman"/>
              </a:rPr>
              <a:t>la principale </a:t>
            </a:r>
            <a:r>
              <a:rPr sz="1200" spc="-5" dirty="0">
                <a:latin typeface="Times New Roman"/>
                <a:cs typeface="Times New Roman"/>
              </a:rPr>
              <a:t>controversia concerneva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Tiberiade 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arrivato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precedente </a:t>
            </a:r>
            <a:r>
              <a:rPr sz="1200" dirty="0">
                <a:latin typeface="Times New Roman"/>
                <a:cs typeface="Times New Roman"/>
              </a:rPr>
              <a:t>in cerca di </a:t>
            </a:r>
            <a:r>
              <a:rPr sz="1200" spc="-5" dirty="0">
                <a:latin typeface="Times New Roman"/>
                <a:cs typeface="Times New Roman"/>
              </a:rPr>
              <a:t>Gesù. Quest’uomo, Giacomo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Safed, </a:t>
            </a:r>
            <a:r>
              <a:rPr sz="1200" dirty="0">
                <a:latin typeface="Times New Roman"/>
                <a:cs typeface="Times New Roman"/>
              </a:rPr>
              <a:t>aveva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quattordici </a:t>
            </a:r>
            <a:r>
              <a:rPr sz="1200" dirty="0">
                <a:latin typeface="Times New Roman"/>
                <a:cs typeface="Times New Roman"/>
              </a:rPr>
              <a:t>anni, un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unico, che era </a:t>
            </a:r>
            <a:r>
              <a:rPr sz="1200" spc="-5" dirty="0">
                <a:latin typeface="Times New Roman"/>
                <a:cs typeface="Times New Roman"/>
              </a:rPr>
              <a:t>gravemente </a:t>
            </a:r>
            <a:r>
              <a:rPr sz="1200" dirty="0">
                <a:latin typeface="Times New Roman"/>
                <a:cs typeface="Times New Roman"/>
              </a:rPr>
              <a:t>afflitto da </a:t>
            </a:r>
            <a:r>
              <a:rPr sz="1200" spc="-5" dirty="0">
                <a:latin typeface="Times New Roman"/>
                <a:cs typeface="Times New Roman"/>
              </a:rPr>
              <a:t>epilessia.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tale malattia </a:t>
            </a:r>
            <a:r>
              <a:rPr sz="1200" spc="-5" dirty="0">
                <a:latin typeface="Times New Roman"/>
                <a:cs typeface="Times New Roman"/>
              </a:rPr>
              <a:t>nervosa </a:t>
            </a:r>
            <a:r>
              <a:rPr sz="1200" dirty="0">
                <a:latin typeface="Times New Roman"/>
                <a:cs typeface="Times New Roman"/>
              </a:rPr>
              <a:t>questo ragazzo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5" dirty="0">
                <a:latin typeface="Times New Roman"/>
                <a:cs typeface="Times New Roman"/>
              </a:rPr>
              <a:t>vittima </a:t>
            </a:r>
            <a:r>
              <a:rPr sz="1200" dirty="0">
                <a:latin typeface="Times New Roman"/>
                <a:cs typeface="Times New Roman"/>
              </a:rPr>
              <a:t>di uno  di </a:t>
            </a:r>
            <a:r>
              <a:rPr sz="1200" spc="-5" dirty="0">
                <a:latin typeface="Times New Roman"/>
                <a:cs typeface="Times New Roman"/>
              </a:rPr>
              <a:t>quegli intermedi </a:t>
            </a:r>
            <a:r>
              <a:rPr sz="1200" dirty="0">
                <a:latin typeface="Times New Roman"/>
                <a:cs typeface="Times New Roman"/>
              </a:rPr>
              <a:t>erranti, </a:t>
            </a:r>
            <a:r>
              <a:rPr sz="1200" spc="-5" dirty="0">
                <a:latin typeface="Times New Roman"/>
                <a:cs typeface="Times New Roman"/>
              </a:rPr>
              <a:t>malevoli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ribelli che erano allora presenti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controllo, </a:t>
            </a:r>
            <a:r>
              <a:rPr sz="1200" dirty="0">
                <a:latin typeface="Times New Roman"/>
                <a:cs typeface="Times New Roman"/>
              </a:rPr>
              <a:t>sicché 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sia epilettico  che </a:t>
            </a:r>
            <a:r>
              <a:rPr sz="1200" dirty="0">
                <a:latin typeface="Times New Roman"/>
                <a:cs typeface="Times New Roman"/>
              </a:rPr>
              <a:t>posseduto da un demone. </a:t>
            </a:r>
            <a:r>
              <a:rPr sz="1200" spc="-5" dirty="0">
                <a:latin typeface="Times New Roman"/>
                <a:cs typeface="Times New Roman"/>
              </a:rPr>
              <a:t>Per quasi </a:t>
            </a:r>
            <a:r>
              <a:rPr sz="1200" dirty="0">
                <a:latin typeface="Times New Roman"/>
                <a:cs typeface="Times New Roman"/>
              </a:rPr>
              <a:t>due settimane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ansioso,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ufficiale </a:t>
            </a:r>
            <a:r>
              <a:rPr sz="1200" dirty="0">
                <a:latin typeface="Times New Roman"/>
                <a:cs typeface="Times New Roman"/>
              </a:rPr>
              <a:t>subalterno di Erode Antipa,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vagato  </a:t>
            </a:r>
            <a:r>
              <a:rPr sz="1200" spc="-5" dirty="0">
                <a:latin typeface="Times New Roman"/>
                <a:cs typeface="Times New Roman"/>
              </a:rPr>
              <a:t>alla frontiera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domini di </a:t>
            </a:r>
            <a:r>
              <a:rPr sz="1200" spc="-5" dirty="0">
                <a:latin typeface="Times New Roman"/>
                <a:cs typeface="Times New Roman"/>
              </a:rPr>
              <a:t>Filippo cercando Gesù </a:t>
            </a:r>
            <a:r>
              <a:rPr sz="1200" dirty="0">
                <a:latin typeface="Times New Roman"/>
                <a:cs typeface="Times New Roman"/>
              </a:rPr>
              <a:t>per supplicarlo di </a:t>
            </a:r>
            <a:r>
              <a:rPr sz="1200" spc="-5" dirty="0">
                <a:latin typeface="Times New Roman"/>
                <a:cs typeface="Times New Roman"/>
              </a:rPr>
              <a:t>guarire questo figlio ammalato. Egli raggiunse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gruppo apostolico </a:t>
            </a:r>
            <a:r>
              <a:rPr sz="1200" dirty="0">
                <a:latin typeface="Times New Roman"/>
                <a:cs typeface="Times New Roman"/>
              </a:rPr>
              <a:t>solo a mezzodì di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Gesù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montagna con </a:t>
            </a:r>
            <a:r>
              <a:rPr sz="1200" dirty="0">
                <a:latin typeface="Times New Roman"/>
                <a:cs typeface="Times New Roman"/>
              </a:rPr>
              <a:t>i tre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(1755.9) 158:4.3 </a:t>
            </a:r>
            <a:r>
              <a:rPr sz="1200" dirty="0">
                <a:latin typeface="Times New Roman"/>
                <a:cs typeface="Times New Roman"/>
              </a:rPr>
              <a:t>I nove </a:t>
            </a:r>
            <a:r>
              <a:rPr sz="1200" spc="-5" dirty="0">
                <a:latin typeface="Times New Roman"/>
                <a:cs typeface="Times New Roman"/>
              </a:rPr>
              <a:t>apostoli furono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sorpresi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dirty="0">
                <a:latin typeface="Times New Roman"/>
                <a:cs typeface="Times New Roman"/>
              </a:rPr>
              <a:t>turbati </a:t>
            </a:r>
            <a:r>
              <a:rPr sz="1200" spc="-5" dirty="0">
                <a:latin typeface="Times New Roman"/>
                <a:cs typeface="Times New Roman"/>
              </a:rPr>
              <a:t>quando quest’uomo, 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altre  </a:t>
            </a:r>
            <a:r>
              <a:rPr sz="1200" spc="-5" dirty="0">
                <a:latin typeface="Times New Roman"/>
                <a:cs typeface="Times New Roman"/>
              </a:rPr>
              <a:t>quaranta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che cercavano Gesù, </a:t>
            </a:r>
            <a:r>
              <a:rPr sz="1200" dirty="0">
                <a:latin typeface="Times New Roman"/>
                <a:cs typeface="Times New Roman"/>
              </a:rPr>
              <a:t>piombò </a:t>
            </a:r>
            <a:r>
              <a:rPr sz="1200" spc="-5" dirty="0">
                <a:latin typeface="Times New Roman"/>
                <a:cs typeface="Times New Roman"/>
              </a:rPr>
              <a:t>all’improvviso su </a:t>
            </a:r>
            <a:r>
              <a:rPr sz="1200" dirty="0">
                <a:latin typeface="Times New Roman"/>
                <a:cs typeface="Times New Roman"/>
              </a:rPr>
              <a:t>di loro.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i nove apostoli, o 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loro, erano </a:t>
            </a:r>
            <a:r>
              <a:rPr sz="1200" dirty="0">
                <a:latin typeface="Times New Roman"/>
                <a:cs typeface="Times New Roman"/>
              </a:rPr>
              <a:t>caduti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vecchia tentazione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discutere chi sarebbe </a:t>
            </a:r>
            <a:r>
              <a:rPr sz="1200" dirty="0">
                <a:latin typeface="Times New Roman"/>
                <a:cs typeface="Times New Roman"/>
              </a:rPr>
              <a:t>stato il più </a:t>
            </a:r>
            <a:r>
              <a:rPr sz="1200" spc="-5" dirty="0">
                <a:latin typeface="Times New Roman"/>
                <a:cs typeface="Times New Roman"/>
              </a:rPr>
              <a:t>grande nel  regno futuro; essi </a:t>
            </a:r>
            <a:r>
              <a:rPr sz="1200" dirty="0">
                <a:latin typeface="Times New Roman"/>
                <a:cs typeface="Times New Roman"/>
              </a:rPr>
              <a:t>stavano dibattendo </a:t>
            </a:r>
            <a:r>
              <a:rPr sz="1200" spc="-5" dirty="0">
                <a:latin typeface="Times New Roman"/>
                <a:cs typeface="Times New Roman"/>
              </a:rPr>
              <a:t>animatamente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probabili posizioni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assegnate ai singoli </a:t>
            </a:r>
            <a:r>
              <a:rPr sz="1200" dirty="0">
                <a:latin typeface="Times New Roman"/>
                <a:cs typeface="Times New Roman"/>
              </a:rPr>
              <a:t>apostoli. </a:t>
            </a:r>
            <a:r>
              <a:rPr sz="1200" spc="-5" dirty="0">
                <a:latin typeface="Times New Roman"/>
                <a:cs typeface="Times New Roman"/>
              </a:rPr>
              <a:t>Essi  semplicemente </a:t>
            </a:r>
            <a:r>
              <a:rPr sz="1200" dirty="0">
                <a:latin typeface="Times New Roman"/>
                <a:cs typeface="Times New Roman"/>
              </a:rPr>
              <a:t>non riuscivano a </a:t>
            </a:r>
            <a:r>
              <a:rPr sz="1200" spc="-5" dirty="0">
                <a:latin typeface="Times New Roman"/>
                <a:cs typeface="Times New Roman"/>
              </a:rPr>
              <a:t>liberarsi interamente dell’idea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accarezzata della missione materiale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Messia. </a:t>
            </a:r>
            <a:r>
              <a:rPr sz="1200" dirty="0">
                <a:latin typeface="Times New Roman"/>
                <a:cs typeface="Times New Roman"/>
              </a:rPr>
              <a:t>Ed ora </a:t>
            </a:r>
            <a:r>
              <a:rPr sz="1200" spc="-5" dirty="0">
                <a:latin typeface="Times New Roman"/>
                <a:cs typeface="Times New Roman"/>
              </a:rPr>
              <a:t>che  Gesù stesso </a:t>
            </a:r>
            <a:r>
              <a:rPr sz="1200" dirty="0">
                <a:latin typeface="Times New Roman"/>
                <a:cs typeface="Times New Roman"/>
              </a:rPr>
              <a:t>aveva accettato la loro </a:t>
            </a:r>
            <a:r>
              <a:rPr sz="1200" spc="-5" dirty="0">
                <a:latin typeface="Times New Roman"/>
                <a:cs typeface="Times New Roman"/>
              </a:rPr>
              <a:t>confessione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veramente 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almeno </a:t>
            </a:r>
            <a:r>
              <a:rPr sz="1200" spc="-5" dirty="0">
                <a:latin typeface="Times New Roman"/>
                <a:cs typeface="Times New Roman"/>
              </a:rPr>
              <a:t>ammesso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sua  </a:t>
            </a:r>
            <a:r>
              <a:rPr sz="1200" dirty="0">
                <a:latin typeface="Times New Roman"/>
                <a:cs typeface="Times New Roman"/>
              </a:rPr>
              <a:t>divinità — </a:t>
            </a:r>
            <a:r>
              <a:rPr sz="1200" spc="-5" dirty="0">
                <a:latin typeface="Times New Roman"/>
                <a:cs typeface="Times New Roman"/>
              </a:rPr>
              <a:t>che cosa c’era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naturale, durante questo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separazione dal Maestro, </a:t>
            </a:r>
            <a:r>
              <a:rPr sz="1200" dirty="0">
                <a:latin typeface="Times New Roman"/>
                <a:cs typeface="Times New Roman"/>
              </a:rPr>
              <a:t>che mettersi 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quelle 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e ambizioni </a:t>
            </a:r>
            <a:r>
              <a:rPr sz="1200" spc="-5" dirty="0">
                <a:latin typeface="Times New Roman"/>
                <a:cs typeface="Times New Roman"/>
              </a:rPr>
              <a:t>che erano al </a:t>
            </a:r>
            <a:r>
              <a:rPr sz="1200" dirty="0">
                <a:latin typeface="Times New Roman"/>
                <a:cs typeface="Times New Roman"/>
              </a:rPr>
              <a:t>primo posto </a:t>
            </a:r>
            <a:r>
              <a:rPr sz="1200" spc="-5" dirty="0">
                <a:latin typeface="Times New Roman"/>
                <a:cs typeface="Times New Roman"/>
              </a:rPr>
              <a:t>nel loro cuore.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erano impegnati </a:t>
            </a:r>
            <a:r>
              <a:rPr sz="1200" dirty="0">
                <a:latin typeface="Times New Roman"/>
                <a:cs typeface="Times New Roman"/>
              </a:rPr>
              <a:t>in queste discussioni quando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Safed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che cercavano Gesù arrivarono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36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(1756.1) 158:4.4 </a:t>
            </a:r>
            <a:r>
              <a:rPr sz="1200" spc="-5" dirty="0">
                <a:latin typeface="Times New Roman"/>
                <a:cs typeface="Times New Roman"/>
              </a:rPr>
              <a:t>Andrea si alzò per accogliere questo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suo figlio, </a:t>
            </a:r>
            <a:r>
              <a:rPr sz="1200" dirty="0">
                <a:latin typeface="Times New Roman"/>
                <a:cs typeface="Times New Roman"/>
              </a:rPr>
              <a:t>dicendo: “Chi cercate?” </a:t>
            </a:r>
            <a:r>
              <a:rPr sz="1200" spc="-5" dirty="0">
                <a:latin typeface="Times New Roman"/>
                <a:cs typeface="Times New Roman"/>
              </a:rPr>
              <a:t>Giacomo disse: “Buon </a:t>
            </a:r>
            <a:r>
              <a:rPr sz="1200" dirty="0">
                <a:latin typeface="Times New Roman"/>
                <a:cs typeface="Times New Roman"/>
              </a:rPr>
              <a:t>uomo, cerco il  tuo </a:t>
            </a:r>
            <a:r>
              <a:rPr sz="1200" spc="-5" dirty="0">
                <a:latin typeface="Times New Roman"/>
                <a:cs typeface="Times New Roman"/>
              </a:rPr>
              <a:t>Maestro. Cerco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per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ammalato.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cacciasse </a:t>
            </a:r>
            <a:r>
              <a:rPr sz="1200" dirty="0">
                <a:latin typeface="Times New Roman"/>
                <a:cs typeface="Times New Roman"/>
              </a:rPr>
              <a:t>questo demone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possiede mio figlio.” E  poi il </a:t>
            </a:r>
            <a:r>
              <a:rPr sz="1200" spc="-5" dirty="0">
                <a:latin typeface="Times New Roman"/>
                <a:cs typeface="Times New Roman"/>
              </a:rPr>
              <a:t>padre proseguì </a:t>
            </a:r>
            <a:r>
              <a:rPr sz="1200" dirty="0">
                <a:latin typeface="Times New Roman"/>
                <a:cs typeface="Times New Roman"/>
              </a:rPr>
              <a:t>raccontando </a:t>
            </a:r>
            <a:r>
              <a:rPr sz="1200" spc="-5" dirty="0">
                <a:latin typeface="Times New Roman"/>
                <a:cs typeface="Times New Roman"/>
              </a:rPr>
              <a:t>agli apostoli come suo figlio </a:t>
            </a:r>
            <a:r>
              <a:rPr sz="1200" dirty="0">
                <a:latin typeface="Times New Roman"/>
                <a:cs typeface="Times New Roman"/>
              </a:rPr>
              <a:t>era talmente </a:t>
            </a:r>
            <a:r>
              <a:rPr sz="1200" spc="-5" dirty="0">
                <a:latin typeface="Times New Roman"/>
                <a:cs typeface="Times New Roman"/>
              </a:rPr>
              <a:t>afflitto </a:t>
            </a:r>
            <a:r>
              <a:rPr sz="1200" dirty="0">
                <a:latin typeface="Times New Roman"/>
                <a:cs typeface="Times New Roman"/>
              </a:rPr>
              <a:t>da avere rischiato molte volte di perdere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vita 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queste crisi</a:t>
            </a:r>
            <a:r>
              <a:rPr sz="1200" spc="-5" dirty="0">
                <a:latin typeface="Times New Roman"/>
                <a:cs typeface="Times New Roman"/>
              </a:rPr>
              <a:t> maligne.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(1756.2) 158:4.5 </a:t>
            </a:r>
            <a:r>
              <a:rPr sz="1200" spc="-5" dirty="0">
                <a:latin typeface="Times New Roman"/>
                <a:cs typeface="Times New Roman"/>
              </a:rPr>
              <a:t>Mentre gli apostoli ascoltavano,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Iscariota avanzarono </a:t>
            </a:r>
            <a:r>
              <a:rPr sz="1200" dirty="0">
                <a:latin typeface="Times New Roman"/>
                <a:cs typeface="Times New Roman"/>
              </a:rPr>
              <a:t>verso il padre </a:t>
            </a:r>
            <a:r>
              <a:rPr sz="1200" spc="-5" dirty="0">
                <a:latin typeface="Times New Roman"/>
                <a:cs typeface="Times New Roman"/>
              </a:rPr>
              <a:t>dicendo: “Noi possiamo  guarirlo;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hai 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del Maestro. Noi siamo </a:t>
            </a:r>
            <a:r>
              <a:rPr sz="1200" dirty="0">
                <a:latin typeface="Times New Roman"/>
                <a:cs typeface="Times New Roman"/>
              </a:rPr>
              <a:t>ambasciatori </a:t>
            </a:r>
            <a:r>
              <a:rPr sz="1200" spc="-5" dirty="0">
                <a:latin typeface="Times New Roman"/>
                <a:cs typeface="Times New Roman"/>
              </a:rPr>
              <a:t>del regno;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teniamo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segrete </a:t>
            </a:r>
            <a:r>
              <a:rPr sz="1200" spc="5" dirty="0">
                <a:latin typeface="Times New Roman"/>
                <a:cs typeface="Times New Roman"/>
              </a:rPr>
              <a:t>queste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chiavi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ci sono state consegnate.”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(1756.3) 158:4.6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si stavano consultando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parte. Natanaele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osservavano stupefatti; essi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sorpresi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all’improvvisa audacia,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presunzione, </a:t>
            </a:r>
            <a:r>
              <a:rPr sz="1200" dirty="0">
                <a:latin typeface="Times New Roman"/>
                <a:cs typeface="Times New Roman"/>
              </a:rPr>
              <a:t>di Simone e di </a:t>
            </a:r>
            <a:r>
              <a:rPr sz="1200" spc="-5" dirty="0">
                <a:latin typeface="Times New Roman"/>
                <a:cs typeface="Times New Roman"/>
              </a:rPr>
              <a:t>Giuda.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disse: </a:t>
            </a:r>
            <a:r>
              <a:rPr sz="1200" dirty="0">
                <a:latin typeface="Times New Roman"/>
                <a:cs typeface="Times New Roman"/>
              </a:rPr>
              <a:t>“Se vi è </a:t>
            </a:r>
            <a:r>
              <a:rPr sz="1200" spc="-5" dirty="0">
                <a:latin typeface="Times New Roman"/>
                <a:cs typeface="Times New Roman"/>
              </a:rPr>
              <a:t>stato concesso </a:t>
            </a:r>
            <a:r>
              <a:rPr sz="1200" dirty="0">
                <a:latin typeface="Times New Roman"/>
                <a:cs typeface="Times New Roman"/>
              </a:rPr>
              <a:t>di fare  </a:t>
            </a:r>
            <a:r>
              <a:rPr sz="1200" spc="-5" dirty="0">
                <a:latin typeface="Times New Roman"/>
                <a:cs typeface="Times New Roman"/>
              </a:rPr>
              <a:t>queste opere,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prego </a:t>
            </a:r>
            <a:r>
              <a:rPr sz="1200" dirty="0">
                <a:latin typeface="Times New Roman"/>
                <a:cs typeface="Times New Roman"/>
              </a:rPr>
              <a:t>di voler </a:t>
            </a:r>
            <a:r>
              <a:rPr sz="1200" spc="-5" dirty="0">
                <a:latin typeface="Times New Roman"/>
                <a:cs typeface="Times New Roman"/>
              </a:rPr>
              <a:t>pronunciare quelle parole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libereranno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schiavitù.”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fece  </a:t>
            </a:r>
            <a:r>
              <a:rPr sz="1200" spc="-5" dirty="0">
                <a:latin typeface="Times New Roman"/>
                <a:cs typeface="Times New Roman"/>
              </a:rPr>
              <a:t>avanti e, ponendo </a:t>
            </a:r>
            <a:r>
              <a:rPr sz="1200" dirty="0">
                <a:latin typeface="Times New Roman"/>
                <a:cs typeface="Times New Roman"/>
              </a:rPr>
              <a:t>la sua mano sulla testa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ragazzo, lo guardò diritto </a:t>
            </a:r>
            <a:r>
              <a:rPr sz="1200" spc="-5" dirty="0">
                <a:latin typeface="Times New Roman"/>
                <a:cs typeface="Times New Roman"/>
              </a:rPr>
              <a:t>negli occhi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ordinò: “Esci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lui, tu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impuro;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9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nome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ubbidiscimi.”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ebbe 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violenta, mentre gli Scribi si misero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deridere gli </a:t>
            </a:r>
            <a:r>
              <a:rPr sz="1200" spc="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e i  </a:t>
            </a:r>
            <a:r>
              <a:rPr sz="1200" spc="-5" dirty="0">
                <a:latin typeface="Times New Roman"/>
                <a:cs typeface="Times New Roman"/>
              </a:rPr>
              <a:t>credenti delusi subivano gli </a:t>
            </a:r>
            <a:r>
              <a:rPr sz="1200" dirty="0">
                <a:latin typeface="Times New Roman"/>
                <a:cs typeface="Times New Roman"/>
              </a:rPr>
              <a:t>scherni di questi critici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(1756.4) 158:4.7 </a:t>
            </a:r>
            <a:r>
              <a:rPr sz="1200" spc="-5" dirty="0">
                <a:latin typeface="Times New Roman"/>
                <a:cs typeface="Times New Roman"/>
              </a:rPr>
              <a:t>Andrea era profondamente </a:t>
            </a:r>
            <a:r>
              <a:rPr sz="1200" dirty="0">
                <a:latin typeface="Times New Roman"/>
                <a:cs typeface="Times New Roman"/>
              </a:rPr>
              <a:t>mortificato </a:t>
            </a:r>
            <a:r>
              <a:rPr sz="1200" spc="-5" dirty="0">
                <a:latin typeface="Times New Roman"/>
                <a:cs typeface="Times New Roman"/>
              </a:rPr>
              <a:t>per questo tentativo malaccorto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triste fallimento. </a:t>
            </a:r>
            <a:r>
              <a:rPr sz="1200" spc="-5" dirty="0">
                <a:latin typeface="Times New Roman"/>
                <a:cs typeface="Times New Roman"/>
              </a:rPr>
              <a:t>Egli chiamò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 gli apostoli per </a:t>
            </a:r>
            <a:r>
              <a:rPr sz="1200" dirty="0">
                <a:latin typeface="Times New Roman"/>
                <a:cs typeface="Times New Roman"/>
              </a:rPr>
              <a:t>consultarsi e </a:t>
            </a:r>
            <a:r>
              <a:rPr sz="1200" spc="-5" dirty="0">
                <a:latin typeface="Times New Roman"/>
                <a:cs typeface="Times New Roman"/>
              </a:rPr>
              <a:t>pregare. </a:t>
            </a:r>
            <a:r>
              <a:rPr sz="1200" dirty="0">
                <a:latin typeface="Times New Roman"/>
                <a:cs typeface="Times New Roman"/>
              </a:rPr>
              <a:t>Dopo questo momento di </a:t>
            </a:r>
            <a:r>
              <a:rPr sz="1200" spc="-5" dirty="0">
                <a:latin typeface="Times New Roman"/>
                <a:cs typeface="Times New Roman"/>
              </a:rPr>
              <a:t>meditazione, sentendo acutamente </a:t>
            </a:r>
            <a:r>
              <a:rPr sz="1200" dirty="0">
                <a:latin typeface="Times New Roman"/>
                <a:cs typeface="Times New Roman"/>
              </a:rPr>
              <a:t>il bruciore della loro sconfitta </a:t>
            </a:r>
            <a:r>
              <a:rPr sz="1200" spc="-5" dirty="0">
                <a:latin typeface="Times New Roman"/>
                <a:cs typeface="Times New Roman"/>
              </a:rPr>
              <a:t>ed  avvertendo </a:t>
            </a:r>
            <a:r>
              <a:rPr sz="1200" dirty="0">
                <a:latin typeface="Times New Roman"/>
                <a:cs typeface="Times New Roman"/>
              </a:rPr>
              <a:t>l’umiliazione </a:t>
            </a:r>
            <a:r>
              <a:rPr sz="1200" spc="-5" dirty="0">
                <a:latin typeface="Times New Roman"/>
                <a:cs typeface="Times New Roman"/>
              </a:rPr>
              <a:t>che ricadeva su </a:t>
            </a:r>
            <a:r>
              <a:rPr sz="1200" dirty="0">
                <a:latin typeface="Times New Roman"/>
                <a:cs typeface="Times New Roman"/>
              </a:rPr>
              <a:t>tutti loro, </a:t>
            </a:r>
            <a:r>
              <a:rPr sz="1200" spc="-5" dirty="0">
                <a:latin typeface="Times New Roman"/>
                <a:cs typeface="Times New Roman"/>
              </a:rPr>
              <a:t>Andrea cercò, con </a:t>
            </a:r>
            <a:r>
              <a:rPr sz="1200" dirty="0">
                <a:latin typeface="Times New Roman"/>
                <a:cs typeface="Times New Roman"/>
              </a:rPr>
              <a:t>un secondo </a:t>
            </a:r>
            <a:r>
              <a:rPr sz="1200" spc="-5" dirty="0">
                <a:latin typeface="Times New Roman"/>
                <a:cs typeface="Times New Roman"/>
              </a:rPr>
              <a:t>tentativo,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demone,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soltanto</a:t>
            </a: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l’insuccesso </a:t>
            </a:r>
            <a:r>
              <a:rPr sz="1200" dirty="0">
                <a:latin typeface="Times New Roman"/>
                <a:cs typeface="Times New Roman"/>
              </a:rPr>
              <a:t>coronò i </a:t>
            </a:r>
            <a:r>
              <a:rPr sz="1200" spc="-5" dirty="0">
                <a:latin typeface="Times New Roman"/>
                <a:cs typeface="Times New Roman"/>
              </a:rPr>
              <a:t>suoi sforzi. Andrea confessò apertamente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sconfitta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pregò </a:t>
            </a:r>
            <a:r>
              <a:rPr sz="1200" dirty="0">
                <a:latin typeface="Times New Roman"/>
                <a:cs typeface="Times New Roman"/>
              </a:rPr>
              <a:t>il padre di rimanere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notte o  fino </a:t>
            </a:r>
            <a:r>
              <a:rPr sz="1200" spc="-5" dirty="0">
                <a:latin typeface="Times New Roman"/>
                <a:cs typeface="Times New Roman"/>
              </a:rPr>
              <a:t>al ritorno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“Forse 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demoni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va </a:t>
            </a:r>
            <a:r>
              <a:rPr sz="1200" spc="-5" dirty="0">
                <a:latin typeface="Times New Roman"/>
                <a:cs typeface="Times New Roman"/>
              </a:rPr>
              <a:t>che su comando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Maestro.”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(1756.5) 158:4.8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mentre Gesù stava </a:t>
            </a:r>
            <a:r>
              <a:rPr sz="1200" dirty="0">
                <a:latin typeface="Times New Roman"/>
                <a:cs typeface="Times New Roman"/>
              </a:rPr>
              <a:t>scendendo </a:t>
            </a:r>
            <a:r>
              <a:rPr sz="1200" spc="-5" dirty="0">
                <a:latin typeface="Times New Roman"/>
                <a:cs typeface="Times New Roman"/>
              </a:rPr>
              <a:t>dalla montagna con gli esuberanti ed estatici </a:t>
            </a:r>
            <a:r>
              <a:rPr sz="1200" dirty="0">
                <a:latin typeface="Times New Roman"/>
                <a:cs typeface="Times New Roman"/>
              </a:rPr>
              <a:t>Pietro, Giacomo 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i loro  nove </a:t>
            </a:r>
            <a:r>
              <a:rPr sz="1200" spc="-5" dirty="0">
                <a:latin typeface="Times New Roman"/>
                <a:cs typeface="Times New Roman"/>
              </a:rPr>
              <a:t>fratelli erano </a:t>
            </a:r>
            <a:r>
              <a:rPr sz="1200" dirty="0">
                <a:latin typeface="Times New Roman"/>
                <a:cs typeface="Times New Roman"/>
              </a:rPr>
              <a:t>parimenti insonni nella </a:t>
            </a:r>
            <a:r>
              <a:rPr sz="1200" spc="-5" dirty="0">
                <a:latin typeface="Times New Roman"/>
                <a:cs typeface="Times New Roman"/>
              </a:rPr>
              <a:t>loro confusione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triste umiliazione.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demoralizzato e  </a:t>
            </a:r>
            <a:r>
              <a:rPr sz="1200" spc="-5" dirty="0">
                <a:latin typeface="Times New Roman"/>
                <a:cs typeface="Times New Roman"/>
              </a:rPr>
              <a:t>avvilito. Ma Giacomo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Safed </a:t>
            </a:r>
            <a:r>
              <a:rPr sz="1200" dirty="0">
                <a:latin typeface="Times New Roman"/>
                <a:cs typeface="Times New Roman"/>
              </a:rPr>
              <a:t>non volle rinunciare. </a:t>
            </a:r>
            <a:r>
              <a:rPr sz="1200" spc="-5" dirty="0">
                <a:latin typeface="Times New Roman"/>
                <a:cs typeface="Times New Roman"/>
              </a:rPr>
              <a:t>Sebbene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potessero dargli </a:t>
            </a:r>
            <a:r>
              <a:rPr sz="1200" dirty="0">
                <a:latin typeface="Times New Roman"/>
                <a:cs typeface="Times New Roman"/>
              </a:rPr>
              <a:t>alcuna idea di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tornare,  egli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ritorno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Gesù guarisce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il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ragazzo</a:t>
            </a:r>
            <a:endParaRPr sz="1600">
              <a:latin typeface="Times New Roman"/>
              <a:cs typeface="Times New Roman"/>
            </a:endParaRPr>
          </a:p>
          <a:p>
            <a:pPr marL="76200" marR="19812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(1757.1) 158:5.1 </a:t>
            </a:r>
            <a:r>
              <a:rPr sz="1200" spc="-5" dirty="0">
                <a:latin typeface="Times New Roman"/>
                <a:cs typeface="Times New Roman"/>
              </a:rPr>
              <a:t>All’avvicinarsi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 nove </a:t>
            </a:r>
            <a:r>
              <a:rPr sz="1200" spc="-5" dirty="0">
                <a:latin typeface="Times New Roman"/>
                <a:cs typeface="Times New Roman"/>
              </a:rPr>
              <a:t>apostoli furono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sollevati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accoglierlo,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grandemente incoraggiati nel  vedere </a:t>
            </a:r>
            <a:r>
              <a:rPr sz="1200" dirty="0">
                <a:latin typeface="Times New Roman"/>
                <a:cs typeface="Times New Roman"/>
              </a:rPr>
              <a:t>il buonumore e </a:t>
            </a:r>
            <a:r>
              <a:rPr sz="1200" spc="-5" dirty="0">
                <a:latin typeface="Times New Roman"/>
                <a:cs typeface="Times New Roman"/>
              </a:rPr>
              <a:t>l’entusiasmo straordinario che manifestavano </a:t>
            </a:r>
            <a:r>
              <a:rPr sz="1200" dirty="0">
                <a:latin typeface="Times New Roman"/>
                <a:cs typeface="Times New Roman"/>
              </a:rPr>
              <a:t>i volti di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Giovanni. Essi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precipitarono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salutare Gesù </a:t>
            </a:r>
            <a:r>
              <a:rPr sz="1200" dirty="0">
                <a:latin typeface="Times New Roman"/>
                <a:cs typeface="Times New Roman"/>
              </a:rPr>
              <a:t>ed i loro tre </a:t>
            </a:r>
            <a:r>
              <a:rPr sz="1200" spc="-5" dirty="0">
                <a:latin typeface="Times New Roman"/>
                <a:cs typeface="Times New Roman"/>
              </a:rPr>
              <a:t>fratelli. Mentre si scambiavano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saluti </a:t>
            </a:r>
            <a:r>
              <a:rPr sz="1200" dirty="0">
                <a:latin typeface="Times New Roman"/>
                <a:cs typeface="Times New Roman"/>
              </a:rPr>
              <a:t>arrivò la </a:t>
            </a:r>
            <a:r>
              <a:rPr sz="1200" spc="-5" dirty="0">
                <a:latin typeface="Times New Roman"/>
                <a:cs typeface="Times New Roman"/>
              </a:rPr>
              <a:t>folla,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chiese: “Di </a:t>
            </a:r>
            <a:r>
              <a:rPr sz="1200" dirty="0">
                <a:latin typeface="Times New Roman"/>
                <a:cs typeface="Times New Roman"/>
              </a:rPr>
              <a:t>che cosa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stavate</a:t>
            </a: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discutendo mentre </a:t>
            </a:r>
            <a:r>
              <a:rPr sz="1200" dirty="0">
                <a:latin typeface="Times New Roman"/>
                <a:cs typeface="Times New Roman"/>
              </a:rPr>
              <a:t>arrivavamo?” </a:t>
            </a:r>
            <a:r>
              <a:rPr sz="1200" spc="-5" dirty="0">
                <a:latin typeface="Times New Roman"/>
                <a:cs typeface="Times New Roman"/>
              </a:rPr>
              <a:t>Ma prima che gli apostoli sconcertati ed </a:t>
            </a:r>
            <a:r>
              <a:rPr sz="1200" dirty="0">
                <a:latin typeface="Times New Roman"/>
                <a:cs typeface="Times New Roman"/>
              </a:rPr>
              <a:t>umiliati </a:t>
            </a:r>
            <a:r>
              <a:rPr sz="1200" spc="-5" dirty="0">
                <a:latin typeface="Times New Roman"/>
                <a:cs typeface="Times New Roman"/>
              </a:rPr>
              <a:t>potessero rispondere alla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del Maestro,  l’ansioso padre </a:t>
            </a:r>
            <a:r>
              <a:rPr sz="1200" dirty="0">
                <a:latin typeface="Times New Roman"/>
                <a:cs typeface="Times New Roman"/>
              </a:rPr>
              <a:t>del giovane </a:t>
            </a:r>
            <a:r>
              <a:rPr sz="1200" spc="-5" dirty="0">
                <a:latin typeface="Times New Roman"/>
                <a:cs typeface="Times New Roman"/>
              </a:rPr>
              <a:t>ammalato si fece </a:t>
            </a:r>
            <a:r>
              <a:rPr sz="1200" dirty="0">
                <a:latin typeface="Times New Roman"/>
                <a:cs typeface="Times New Roman"/>
              </a:rPr>
              <a:t>avanti </a:t>
            </a:r>
            <a:r>
              <a:rPr sz="1200" spc="-5" dirty="0">
                <a:latin typeface="Times New Roman"/>
                <a:cs typeface="Times New Roman"/>
              </a:rPr>
              <a:t>e, inginocchiatosi ai piedi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disse: “Maestro, </a:t>
            </a:r>
            <a:r>
              <a:rPr sz="1200" dirty="0">
                <a:latin typeface="Times New Roman"/>
                <a:cs typeface="Times New Roman"/>
              </a:rPr>
              <a:t>io ho un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un figlio  </a:t>
            </a:r>
            <a:r>
              <a:rPr sz="1200" spc="-5" dirty="0">
                <a:latin typeface="Times New Roman"/>
                <a:cs typeface="Times New Roman"/>
              </a:rPr>
              <a:t>unico, che </a:t>
            </a:r>
            <a:r>
              <a:rPr sz="1200" dirty="0">
                <a:latin typeface="Times New Roman"/>
                <a:cs typeface="Times New Roman"/>
              </a:rPr>
              <a:t>è posseduto da uno spirito </a:t>
            </a:r>
            <a:r>
              <a:rPr sz="1200" spc="-5" dirty="0">
                <a:latin typeface="Times New Roman"/>
                <a:cs typeface="Times New Roman"/>
              </a:rPr>
              <a:t>cattivo.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egli lancia grida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terrore, sbava </a:t>
            </a:r>
            <a:r>
              <a:rPr sz="1200" dirty="0">
                <a:latin typeface="Times New Roman"/>
                <a:cs typeface="Times New Roman"/>
              </a:rPr>
              <a:t>dalla bocca e cade </a:t>
            </a:r>
            <a:r>
              <a:rPr sz="1200" spc="-5" dirty="0">
                <a:latin typeface="Times New Roman"/>
                <a:cs typeface="Times New Roman"/>
              </a:rPr>
              <a:t>come morto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crisi,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spesse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cattivo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strazia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convulsioni </a:t>
            </a:r>
            <a:r>
              <a:rPr sz="1200" dirty="0">
                <a:latin typeface="Times New Roman"/>
                <a:cs typeface="Times New Roman"/>
              </a:rPr>
              <a:t>e talvolta lo getta nell’acqua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92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476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fuoco.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gran digrignare </a:t>
            </a:r>
            <a:r>
              <a:rPr sz="1200" dirty="0">
                <a:latin typeface="Times New Roman"/>
                <a:cs typeface="Times New Roman"/>
              </a:rPr>
              <a:t>di denti e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delle numerose contusioni, mio </a:t>
            </a:r>
            <a:r>
              <a:rPr sz="1200" spc="-5" dirty="0">
                <a:latin typeface="Times New Roman"/>
                <a:cs typeface="Times New Roman"/>
              </a:rPr>
              <a:t>figlio si consuma.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peggio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morte;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ed io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triste e lo spirito </a:t>
            </a:r>
            <a:r>
              <a:rPr sz="1200" spc="-5" dirty="0">
                <a:latin typeface="Times New Roman"/>
                <a:cs typeface="Times New Roman"/>
              </a:rPr>
              <a:t>abbattuto. </a:t>
            </a:r>
            <a:r>
              <a:rPr sz="1200" spc="-10" dirty="0">
                <a:latin typeface="Times New Roman"/>
                <a:cs typeface="Times New Roman"/>
              </a:rPr>
              <a:t>Ieri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mezzogiorno, nel cercarti,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 tuoi  </a:t>
            </a:r>
            <a:r>
              <a:rPr sz="1200" spc="-5" dirty="0">
                <a:latin typeface="Times New Roman"/>
                <a:cs typeface="Times New Roman"/>
              </a:rPr>
              <a:t>discepoli,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aspettavamo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apostoli hanno 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demone,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riusciti.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Maestro,  vuoi tu </a:t>
            </a:r>
            <a:r>
              <a:rPr sz="1200" spc="-5" dirty="0">
                <a:latin typeface="Times New Roman"/>
                <a:cs typeface="Times New Roman"/>
              </a:rPr>
              <a:t>fare questo </a:t>
            </a:r>
            <a:r>
              <a:rPr sz="1200" dirty="0">
                <a:latin typeface="Times New Roman"/>
                <a:cs typeface="Times New Roman"/>
              </a:rPr>
              <a:t>per noi, vuoi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figlio?”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(1757.2) 158:5.2 </a:t>
            </a:r>
            <a:r>
              <a:rPr sz="1200" spc="-5" dirty="0">
                <a:latin typeface="Times New Roman"/>
                <a:cs typeface="Times New Roman"/>
              </a:rPr>
              <a:t>Quando Gesù ebbe ascoltato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racconto, </a:t>
            </a:r>
            <a:r>
              <a:rPr sz="1200" dirty="0">
                <a:latin typeface="Times New Roman"/>
                <a:cs typeface="Times New Roman"/>
              </a:rPr>
              <a:t>toccò il </a:t>
            </a:r>
            <a:r>
              <a:rPr sz="1200" spc="-5" dirty="0">
                <a:latin typeface="Times New Roman"/>
                <a:cs typeface="Times New Roman"/>
              </a:rPr>
              <a:t>padre inginocchiato </a:t>
            </a:r>
            <a:r>
              <a:rPr sz="1200" dirty="0">
                <a:latin typeface="Times New Roman"/>
                <a:cs typeface="Times New Roman"/>
              </a:rPr>
              <a:t>e lo invitò </a:t>
            </a:r>
            <a:r>
              <a:rPr sz="1200" spc="-5" dirty="0">
                <a:latin typeface="Times New Roman"/>
                <a:cs typeface="Times New Roman"/>
              </a:rPr>
              <a:t>ad alzarsi, mentre gettava </a:t>
            </a:r>
            <a:r>
              <a:rPr sz="1200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sguardo scrutatore sugli apostoli </a:t>
            </a:r>
            <a:r>
              <a:rPr sz="1200" dirty="0">
                <a:latin typeface="Times New Roman"/>
                <a:cs typeface="Times New Roman"/>
              </a:rPr>
              <a:t>vicini. Poi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disse a tutti </a:t>
            </a:r>
            <a:r>
              <a:rPr sz="1200" spc="-5" dirty="0">
                <a:latin typeface="Times New Roman"/>
                <a:cs typeface="Times New Roman"/>
              </a:rPr>
              <a:t>coloro che stavano </a:t>
            </a:r>
            <a:r>
              <a:rPr sz="1200" dirty="0">
                <a:latin typeface="Times New Roman"/>
                <a:cs typeface="Times New Roman"/>
              </a:rPr>
              <a:t>davanti a lui: “O </a:t>
            </a:r>
            <a:r>
              <a:rPr sz="1200" spc="-5" dirty="0">
                <a:latin typeface="Times New Roman"/>
                <a:cs typeface="Times New Roman"/>
              </a:rPr>
              <a:t>generazione perversa </a:t>
            </a:r>
            <a:r>
              <a:rPr sz="1200" dirty="0">
                <a:latin typeface="Times New Roman"/>
                <a:cs typeface="Times New Roman"/>
              </a:rPr>
              <a:t>e senza  </a:t>
            </a:r>
            <a:r>
              <a:rPr sz="1200" spc="-5" dirty="0">
                <a:latin typeface="Times New Roman"/>
                <a:cs typeface="Times New Roman"/>
              </a:rPr>
              <a:t>fede,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sopporterò?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starò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voi? </a:t>
            </a:r>
            <a:r>
              <a:rPr sz="1200" spc="-5" dirty="0">
                <a:latin typeface="Times New Roman"/>
                <a:cs typeface="Times New Roman"/>
              </a:rPr>
              <a:t>Quando imparerete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manifestano </a:t>
            </a:r>
            <a:r>
              <a:rPr sz="1200" spc="-5" dirty="0">
                <a:latin typeface="Times New Roman"/>
                <a:cs typeface="Times New Roman"/>
              </a:rPr>
              <a:t>alla  richiesta </a:t>
            </a:r>
            <a:r>
              <a:rPr sz="1200" dirty="0">
                <a:latin typeface="Times New Roman"/>
                <a:cs typeface="Times New Roman"/>
              </a:rPr>
              <a:t>di dubbiosi non </a:t>
            </a:r>
            <a:r>
              <a:rPr sz="1200" spc="-5" dirty="0">
                <a:latin typeface="Times New Roman"/>
                <a:cs typeface="Times New Roman"/>
              </a:rPr>
              <a:t>credenti?” </a:t>
            </a:r>
            <a:r>
              <a:rPr sz="1200" dirty="0">
                <a:latin typeface="Times New Roman"/>
                <a:cs typeface="Times New Roman"/>
              </a:rPr>
              <a:t>Poi, </a:t>
            </a:r>
            <a:r>
              <a:rPr sz="1200" spc="-5" dirty="0">
                <a:latin typeface="Times New Roman"/>
                <a:cs typeface="Times New Roman"/>
              </a:rPr>
              <a:t>rivolgendosi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padre sconcertato, Gesù disse: “Porta </a:t>
            </a:r>
            <a:r>
              <a:rPr sz="1200" dirty="0">
                <a:latin typeface="Times New Roman"/>
                <a:cs typeface="Times New Roman"/>
              </a:rPr>
              <a:t>qui tuo </a:t>
            </a:r>
            <a:r>
              <a:rPr sz="1200" spc="-5" dirty="0">
                <a:latin typeface="Times New Roman"/>
                <a:cs typeface="Times New Roman"/>
              </a:rPr>
              <a:t>figlio.” </a:t>
            </a:r>
            <a:r>
              <a:rPr sz="1200" dirty="0">
                <a:latin typeface="Times New Roman"/>
                <a:cs typeface="Times New Roman"/>
              </a:rPr>
              <a:t>E quando Giacomo  </a:t>
            </a:r>
            <a:r>
              <a:rPr sz="1200" spc="-5" dirty="0">
                <a:latin typeface="Times New Roman"/>
                <a:cs typeface="Times New Roman"/>
              </a:rPr>
              <a:t>ebbe portato </a:t>
            </a:r>
            <a:r>
              <a:rPr sz="1200" dirty="0">
                <a:latin typeface="Times New Roman"/>
                <a:cs typeface="Times New Roman"/>
              </a:rPr>
              <a:t>il ragazzo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gli </a:t>
            </a:r>
            <a:r>
              <a:rPr sz="1200" dirty="0">
                <a:latin typeface="Times New Roman"/>
                <a:cs typeface="Times New Roman"/>
              </a:rPr>
              <a:t>chiese: </a:t>
            </a:r>
            <a:r>
              <a:rPr sz="1200" spc="-5" dirty="0">
                <a:latin typeface="Times New Roman"/>
                <a:cs typeface="Times New Roman"/>
              </a:rPr>
              <a:t>“Da quanto tempo </a:t>
            </a:r>
            <a:r>
              <a:rPr sz="1200" dirty="0">
                <a:latin typeface="Times New Roman"/>
                <a:cs typeface="Times New Roman"/>
              </a:rPr>
              <a:t>il ragazzo è </a:t>
            </a:r>
            <a:r>
              <a:rPr sz="1200" spc="-5" dirty="0">
                <a:latin typeface="Times New Roman"/>
                <a:cs typeface="Times New Roman"/>
              </a:rPr>
              <a:t>afflitto </a:t>
            </a:r>
            <a:r>
              <a:rPr sz="1200" dirty="0">
                <a:latin typeface="Times New Roman"/>
                <a:cs typeface="Times New Roman"/>
              </a:rPr>
              <a:t>in questo modo?”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rispose: “Da  quando era </a:t>
            </a:r>
            <a:r>
              <a:rPr sz="1200" dirty="0">
                <a:latin typeface="Times New Roman"/>
                <a:cs typeface="Times New Roman"/>
              </a:rPr>
              <a:t>bambino.” E </a:t>
            </a:r>
            <a:r>
              <a:rPr sz="1200" spc="-5" dirty="0">
                <a:latin typeface="Times New Roman"/>
                <a:cs typeface="Times New Roman"/>
              </a:rPr>
              <a:t>mentre parlavano </a:t>
            </a:r>
            <a:r>
              <a:rPr sz="1200" dirty="0">
                <a:latin typeface="Times New Roman"/>
                <a:cs typeface="Times New Roman"/>
              </a:rPr>
              <a:t>il ragazzo fu </a:t>
            </a:r>
            <a:r>
              <a:rPr sz="1200" spc="-5" dirty="0">
                <a:latin typeface="Times New Roman"/>
                <a:cs typeface="Times New Roman"/>
              </a:rPr>
              <a:t>colto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violento attacco </a:t>
            </a:r>
            <a:r>
              <a:rPr sz="1200" dirty="0">
                <a:latin typeface="Times New Roman"/>
                <a:cs typeface="Times New Roman"/>
              </a:rPr>
              <a:t>e cadde in mezzo a loro </a:t>
            </a:r>
            <a:r>
              <a:rPr sz="1200" spc="-5" dirty="0">
                <a:latin typeface="Times New Roman"/>
                <a:cs typeface="Times New Roman"/>
              </a:rPr>
              <a:t>digrignando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denti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schiumando dalla bocca. </a:t>
            </a:r>
            <a:r>
              <a:rPr sz="1200" dirty="0">
                <a:latin typeface="Times New Roman"/>
                <a:cs typeface="Times New Roman"/>
              </a:rPr>
              <a:t>Dopo una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violente convulsioni egli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steso come morto davanti </a:t>
            </a:r>
            <a:r>
              <a:rPr sz="1200" dirty="0">
                <a:latin typeface="Times New Roman"/>
                <a:cs typeface="Times New Roman"/>
              </a:rPr>
              <a:t>a loro.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padre  </a:t>
            </a:r>
            <a:r>
              <a:rPr sz="1200" spc="-5" dirty="0">
                <a:latin typeface="Times New Roman"/>
                <a:cs typeface="Times New Roman"/>
              </a:rPr>
              <a:t>s’inginocchiò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ai piedi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implorò il </a:t>
            </a:r>
            <a:r>
              <a:rPr sz="1200" spc="-5" dirty="0">
                <a:latin typeface="Times New Roman"/>
                <a:cs typeface="Times New Roman"/>
              </a:rPr>
              <a:t>Maestro dicendo: </a:t>
            </a:r>
            <a:r>
              <a:rPr sz="1200" dirty="0">
                <a:latin typeface="Times New Roman"/>
                <a:cs typeface="Times New Roman"/>
              </a:rPr>
              <a:t>“Se tu puoi </a:t>
            </a:r>
            <a:r>
              <a:rPr sz="1200" spc="-5" dirty="0">
                <a:latin typeface="Times New Roman"/>
                <a:cs typeface="Times New Roman"/>
              </a:rPr>
              <a:t>guarirlo,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supplico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compassione </a:t>
            </a:r>
            <a:r>
              <a:rPr sz="1200" dirty="0">
                <a:latin typeface="Times New Roman"/>
                <a:cs typeface="Times New Roman"/>
              </a:rPr>
              <a:t>di noi  e di </a:t>
            </a:r>
            <a:r>
              <a:rPr sz="1200" spc="-5" dirty="0">
                <a:latin typeface="Times New Roman"/>
                <a:cs typeface="Times New Roman"/>
              </a:rPr>
              <a:t>liberarci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afflizione.”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queste </a:t>
            </a:r>
            <a:r>
              <a:rPr sz="1200" spc="-5" dirty="0">
                <a:latin typeface="Times New Roman"/>
                <a:cs typeface="Times New Roman"/>
              </a:rPr>
              <a:t>parole, guardò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viso ansioso del padre, dicendo: “Non </a:t>
            </a:r>
            <a:r>
              <a:rPr sz="1200" dirty="0">
                <a:latin typeface="Times New Roman"/>
                <a:cs typeface="Times New Roman"/>
              </a:rPr>
              <a:t>mettere in  dubbio il </a:t>
            </a:r>
            <a:r>
              <a:rPr sz="1200" spc="-5" dirty="0">
                <a:latin typeface="Times New Roman"/>
                <a:cs typeface="Times New Roman"/>
              </a:rPr>
              <a:t>potere d’amore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sincerità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della tua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dirty="0">
                <a:latin typeface="Times New Roman"/>
                <a:cs typeface="Times New Roman"/>
              </a:rPr>
              <a:t>Tutte le cose sono possibili a </a:t>
            </a:r>
            <a:r>
              <a:rPr sz="1200" spc="-5" dirty="0">
                <a:latin typeface="Times New Roman"/>
                <a:cs typeface="Times New Roman"/>
              </a:rPr>
              <a:t>colui che crede  veramente.”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Giacomo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Safed </a:t>
            </a:r>
            <a:r>
              <a:rPr sz="1200" dirty="0">
                <a:latin typeface="Times New Roman"/>
                <a:cs typeface="Times New Roman"/>
              </a:rPr>
              <a:t>pronunciò </a:t>
            </a:r>
            <a:r>
              <a:rPr sz="1200" spc="-5" dirty="0">
                <a:latin typeface="Times New Roman"/>
                <a:cs typeface="Times New Roman"/>
              </a:rPr>
              <a:t>quelle memorabili </a:t>
            </a:r>
            <a:r>
              <a:rPr sz="1200" dirty="0">
                <a:latin typeface="Times New Roman"/>
                <a:cs typeface="Times New Roman"/>
              </a:rPr>
              <a:t>parole miste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di dubbio: </a:t>
            </a:r>
            <a:r>
              <a:rPr sz="1200" spc="-5" dirty="0">
                <a:latin typeface="Times New Roman"/>
                <a:cs typeface="Times New Roman"/>
              </a:rPr>
              <a:t>“Signore,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credo.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prego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la mia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incredulità.”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1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(1757.3) 158:5.3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queste parole si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avanti,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prendendo </a:t>
            </a:r>
            <a:r>
              <a:rPr sz="1200" dirty="0">
                <a:latin typeface="Times New Roman"/>
                <a:cs typeface="Times New Roman"/>
              </a:rPr>
              <a:t>il ragazzo </a:t>
            </a:r>
            <a:r>
              <a:rPr sz="1200" spc="-5" dirty="0">
                <a:latin typeface="Times New Roman"/>
                <a:cs typeface="Times New Roman"/>
              </a:rPr>
              <a:t>per mano, disse: “Farò questo </a:t>
            </a:r>
            <a:r>
              <a:rPr sz="1200" dirty="0">
                <a:latin typeface="Times New Roman"/>
                <a:cs typeface="Times New Roman"/>
              </a:rPr>
              <a:t>in armonia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volontà di mio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in onore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fede vivente.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alzati! Esci </a:t>
            </a:r>
            <a:r>
              <a:rPr sz="1200" dirty="0">
                <a:latin typeface="Times New Roman"/>
                <a:cs typeface="Times New Roman"/>
              </a:rPr>
              <a:t>da lui, spirito </a:t>
            </a:r>
            <a:r>
              <a:rPr sz="1200" spc="-5" dirty="0">
                <a:latin typeface="Times New Roman"/>
                <a:cs typeface="Times New Roman"/>
              </a:rPr>
              <a:t>disobbediente,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in lui.” E  </a:t>
            </a:r>
            <a:r>
              <a:rPr sz="1200" spc="-5" dirty="0">
                <a:latin typeface="Times New Roman"/>
                <a:cs typeface="Times New Roman"/>
              </a:rPr>
              <a:t>ponendo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 del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del padre, Gesù disse: </a:t>
            </a:r>
            <a:r>
              <a:rPr sz="1200" dirty="0">
                <a:latin typeface="Times New Roman"/>
                <a:cs typeface="Times New Roman"/>
              </a:rPr>
              <a:t>“Va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strada.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ha </a:t>
            </a:r>
            <a:r>
              <a:rPr sz="1200" spc="-5" dirty="0">
                <a:latin typeface="Times New Roman"/>
                <a:cs typeface="Times New Roman"/>
              </a:rPr>
              <a:t>esaudito </a:t>
            </a:r>
            <a:r>
              <a:rPr sz="1200" dirty="0">
                <a:latin typeface="Times New Roman"/>
                <a:cs typeface="Times New Roman"/>
              </a:rPr>
              <a:t>il desiderio della tua  </a:t>
            </a:r>
            <a:r>
              <a:rPr sz="1200" spc="-5" dirty="0">
                <a:latin typeface="Times New Roman"/>
                <a:cs typeface="Times New Roman"/>
              </a:rPr>
              <a:t>anima.”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presenti, anche </a:t>
            </a:r>
            <a:r>
              <a:rPr sz="1200" dirty="0">
                <a:latin typeface="Times New Roman"/>
                <a:cs typeface="Times New Roman"/>
              </a:rPr>
              <a:t>i nemici di </a:t>
            </a:r>
            <a:r>
              <a:rPr sz="1200" spc="-5" dirty="0">
                <a:latin typeface="Times New Roman"/>
                <a:cs typeface="Times New Roman"/>
              </a:rPr>
              <a:t>Gesù, rimasero stupefatti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che avevano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5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(1757.4) 158:5.4 </a:t>
            </a:r>
            <a:r>
              <a:rPr sz="1200" spc="-5" dirty="0">
                <a:latin typeface="Times New Roman"/>
                <a:cs typeface="Times New Roman"/>
              </a:rPr>
              <a:t>Fu veramente </a:t>
            </a:r>
            <a:r>
              <a:rPr sz="1200" dirty="0">
                <a:latin typeface="Times New Roman"/>
                <a:cs typeface="Times New Roman"/>
              </a:rPr>
              <a:t>una disillusione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apostoli, che avevano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recentemente goduto l’estasi spirituale delle scene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delle esperienze della trasfigurazione, ritornare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presto su questa </a:t>
            </a:r>
            <a:r>
              <a:rPr sz="1200" dirty="0">
                <a:latin typeface="Times New Roman"/>
                <a:cs typeface="Times New Roman"/>
              </a:rPr>
              <a:t>scena </a:t>
            </a:r>
            <a:r>
              <a:rPr sz="1200" spc="-5" dirty="0">
                <a:latin typeface="Times New Roman"/>
                <a:cs typeface="Times New Roman"/>
              </a:rPr>
              <a:t>del fallimento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sconfitta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compagni  </a:t>
            </a:r>
            <a:r>
              <a:rPr sz="1200" spc="-5" dirty="0">
                <a:latin typeface="Times New Roman"/>
                <a:cs typeface="Times New Roman"/>
              </a:rPr>
              <a:t>apostoli. Ma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così con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ambasciatori del regno.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smisero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passare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dall’esaltazione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all’umiliazione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(1758.1) 158:5.5 </a:t>
            </a:r>
            <a:r>
              <a:rPr sz="1200" spc="-5" dirty="0">
                <a:latin typeface="Times New Roman"/>
                <a:cs typeface="Times New Roman"/>
              </a:rPr>
              <a:t>Questa fu un’autentica guarigione </a:t>
            </a:r>
            <a:r>
              <a:rPr sz="1200" dirty="0">
                <a:latin typeface="Times New Roman"/>
                <a:cs typeface="Times New Roman"/>
              </a:rPr>
              <a:t>da una doppia afflizione, </a:t>
            </a:r>
            <a:r>
              <a:rPr sz="1200" spc="-5" dirty="0">
                <a:latin typeface="Times New Roman"/>
                <a:cs typeface="Times New Roman"/>
              </a:rPr>
              <a:t>un’indisposizione fisica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malattia spirituale. </a:t>
            </a:r>
            <a:r>
              <a:rPr sz="1200" dirty="0">
                <a:latin typeface="Times New Roman"/>
                <a:cs typeface="Times New Roman"/>
              </a:rPr>
              <a:t>Ed il 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fu guarito per sempre. Quando Giacomo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partito con suo </a:t>
            </a:r>
            <a:r>
              <a:rPr sz="1200" dirty="0">
                <a:latin typeface="Times New Roman"/>
                <a:cs typeface="Times New Roman"/>
              </a:rPr>
              <a:t>figlio risanato, </a:t>
            </a:r>
            <a:r>
              <a:rPr sz="1200" spc="-5" dirty="0">
                <a:latin typeface="Times New Roman"/>
                <a:cs typeface="Times New Roman"/>
              </a:rPr>
              <a:t>Gesù disse: “Ora </a:t>
            </a:r>
            <a:r>
              <a:rPr sz="1200" dirty="0">
                <a:latin typeface="Times New Roman"/>
                <a:cs typeface="Times New Roman"/>
              </a:rPr>
              <a:t>andiamo a 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Filippo; preparatevi immediatamente.”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silenzioso quando si avviarono verso sud,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folla 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5" dirty="0">
                <a:latin typeface="Times New Roman"/>
                <a:cs typeface="Times New Roman"/>
              </a:rPr>
              <a:t> dietro.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Nel giardino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Celso</a:t>
            </a:r>
            <a:endParaRPr sz="1600">
              <a:latin typeface="Times New Roman"/>
              <a:cs typeface="Times New Roman"/>
            </a:endParaRPr>
          </a:p>
          <a:p>
            <a:pPr marL="76200" marR="1943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(1758.2) 158:6.1 </a:t>
            </a:r>
            <a:r>
              <a:rPr sz="1200" spc="-5" dirty="0">
                <a:latin typeface="Times New Roman"/>
                <a:cs typeface="Times New Roman"/>
              </a:rPr>
              <a:t>Essi si fermarono per </a:t>
            </a:r>
            <a:r>
              <a:rPr sz="1200" dirty="0">
                <a:latin typeface="Times New Roman"/>
                <a:cs typeface="Times New Roman"/>
              </a:rPr>
              <a:t>la notte da </a:t>
            </a:r>
            <a:r>
              <a:rPr sz="1200" spc="-5" dirty="0">
                <a:latin typeface="Times New Roman"/>
                <a:cs typeface="Times New Roman"/>
              </a:rPr>
              <a:t>Celso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nel giardino,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avevano mangiato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riposato,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riunirono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disse: “Maestro, mentre </a:t>
            </a:r>
            <a:r>
              <a:rPr sz="1200" dirty="0">
                <a:latin typeface="Times New Roman"/>
                <a:cs typeface="Times New Roman"/>
              </a:rPr>
              <a:t>noi che </a:t>
            </a:r>
            <a:r>
              <a:rPr sz="1200" spc="-5" dirty="0">
                <a:latin typeface="Times New Roman"/>
                <a:cs typeface="Times New Roman"/>
              </a:rPr>
              <a:t>siamo rimasti indietro ignoriamo ancora ciò </a:t>
            </a:r>
            <a:r>
              <a:rPr sz="1200" dirty="0">
                <a:latin typeface="Times New Roman"/>
                <a:cs typeface="Times New Roman"/>
              </a:rPr>
              <a:t>che è successo  sulla </a:t>
            </a:r>
            <a:r>
              <a:rPr sz="1200" spc="-5" dirty="0">
                <a:latin typeface="Times New Roman"/>
                <a:cs typeface="Times New Roman"/>
              </a:rPr>
              <a:t>montagna,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entusiasmato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grandemente i nostri </a:t>
            </a:r>
            <a:r>
              <a:rPr sz="1200" spc="-5" dirty="0">
                <a:latin typeface="Times New Roman"/>
                <a:cs typeface="Times New Roman"/>
              </a:rPr>
              <a:t>fratelli che erano con </a:t>
            </a:r>
            <a:r>
              <a:rPr sz="1200" dirty="0">
                <a:latin typeface="Times New Roman"/>
                <a:cs typeface="Times New Roman"/>
              </a:rPr>
              <a:t>te, </a:t>
            </a:r>
            <a:r>
              <a:rPr sz="1200" spc="-5" dirty="0">
                <a:latin typeface="Times New Roman"/>
                <a:cs typeface="Times New Roman"/>
              </a:rPr>
              <a:t>desideriamo ardentemente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ci parli 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ci istruisci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materie, poiché </a:t>
            </a:r>
            <a:r>
              <a:rPr sz="1200" dirty="0">
                <a:latin typeface="Times New Roman"/>
                <a:cs typeface="Times New Roman"/>
              </a:rPr>
              <a:t>vediamo che </a:t>
            </a:r>
            <a:r>
              <a:rPr sz="1200" spc="-5" dirty="0">
                <a:latin typeface="Times New Roman"/>
                <a:cs typeface="Times New Roman"/>
              </a:rPr>
              <a:t>quelle cose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accadute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montagna </a:t>
            </a:r>
            <a:r>
              <a:rPr sz="1200" dirty="0">
                <a:latin typeface="Times New Roman"/>
                <a:cs typeface="Times New Roman"/>
              </a:rPr>
              <a:t>non  possono </a:t>
            </a:r>
            <a:r>
              <a:rPr sz="1200" spc="-5" dirty="0">
                <a:latin typeface="Times New Roman"/>
                <a:cs typeface="Times New Roman"/>
              </a:rPr>
              <a:t>esserci </a:t>
            </a:r>
            <a:r>
              <a:rPr sz="1200" dirty="0">
                <a:latin typeface="Times New Roman"/>
                <a:cs typeface="Times New Roman"/>
              </a:rPr>
              <a:t>rivelate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(1758.3) 158:6.2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rispose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Tommaso, dicendo: “Tutto ciò </a:t>
            </a:r>
            <a:r>
              <a:rPr sz="1200" dirty="0">
                <a:latin typeface="Times New Roman"/>
                <a:cs typeface="Times New Roman"/>
              </a:rPr>
              <a:t>che i vostri fratelli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udito </a:t>
            </a:r>
            <a:r>
              <a:rPr sz="1200" spc="-5" dirty="0">
                <a:latin typeface="Times New Roman"/>
                <a:cs typeface="Times New Roman"/>
              </a:rPr>
              <a:t>sulla montagna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sarà rivelato </a:t>
            </a:r>
            <a:r>
              <a:rPr sz="1200" dirty="0">
                <a:latin typeface="Times New Roman"/>
                <a:cs typeface="Times New Roman"/>
              </a:rPr>
              <a:t>a tempo  </a:t>
            </a:r>
            <a:r>
              <a:rPr sz="1200" spc="-5" dirty="0">
                <a:latin typeface="Times New Roman"/>
                <a:cs typeface="Times New Roman"/>
              </a:rPr>
              <a:t>debito. Ma </a:t>
            </a:r>
            <a:r>
              <a:rPr sz="1200" dirty="0">
                <a:latin typeface="Times New Roman"/>
                <a:cs typeface="Times New Roman"/>
              </a:rPr>
              <a:t>ora vi mostrerò 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in ciò </a:t>
            </a:r>
            <a:r>
              <a:rPr sz="1200" spc="-5" dirty="0">
                <a:latin typeface="Times New Roman"/>
                <a:cs typeface="Times New Roman"/>
              </a:rPr>
              <a:t>che così incautamente avete tentato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fare. Mentre il vostro  </a:t>
            </a:r>
            <a:r>
              <a:rPr sz="1200" spc="-5" dirty="0">
                <a:latin typeface="Times New Roman"/>
                <a:cs typeface="Times New Roman"/>
              </a:rPr>
              <a:t>Maestro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fratelli, salivano ieri su quella </a:t>
            </a:r>
            <a:r>
              <a:rPr sz="1200" dirty="0">
                <a:latin typeface="Times New Roman"/>
                <a:cs typeface="Times New Roman"/>
              </a:rPr>
              <a:t>montagna </a:t>
            </a:r>
            <a:r>
              <a:rPr sz="1200" spc="-5" dirty="0">
                <a:latin typeface="Times New Roman"/>
                <a:cs typeface="Times New Roman"/>
              </a:rPr>
              <a:t>laggiù </a:t>
            </a:r>
            <a:r>
              <a:rPr sz="1200" dirty="0">
                <a:latin typeface="Times New Roman"/>
                <a:cs typeface="Times New Roman"/>
              </a:rPr>
              <a:t>per cercare una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estesa </a:t>
            </a:r>
            <a:r>
              <a:rPr sz="1200" spc="10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maggiormente 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efficacemente quella volontà </a:t>
            </a:r>
            <a:r>
              <a:rPr sz="1200" spc="-5" dirty="0">
                <a:latin typeface="Times New Roman"/>
                <a:cs typeface="Times New Roman"/>
              </a:rPr>
              <a:t>divina,  </a:t>
            </a:r>
            <a:r>
              <a:rPr sz="1200" dirty="0">
                <a:latin typeface="Times New Roman"/>
                <a:cs typeface="Times New Roman"/>
              </a:rPr>
              <a:t>voi che </a:t>
            </a:r>
            <a:r>
              <a:rPr sz="1200" spc="-5" dirty="0">
                <a:latin typeface="Times New Roman"/>
                <a:cs typeface="Times New Roman"/>
              </a:rPr>
              <a:t>eravate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ad aspettare con </a:t>
            </a:r>
            <a:r>
              <a:rPr sz="1200" dirty="0">
                <a:latin typeface="Times New Roman"/>
                <a:cs typeface="Times New Roman"/>
              </a:rPr>
              <a:t>l’istruzione di </a:t>
            </a:r>
            <a:r>
              <a:rPr sz="1200" spc="-5" dirty="0">
                <a:latin typeface="Times New Roman"/>
                <a:cs typeface="Times New Roman"/>
              </a:rPr>
              <a:t>sforzarvi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la mente d’intuizione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di pregare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734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55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più completa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non </a:t>
            </a:r>
            <a:r>
              <a:rPr sz="1200" spc="-5" dirty="0">
                <a:latin typeface="Times New Roman"/>
                <a:cs typeface="Times New Roman"/>
              </a:rPr>
              <a:t>siete riusciti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comando, </a:t>
            </a:r>
            <a:r>
              <a:rPr sz="1200" dirty="0">
                <a:latin typeface="Times New Roman"/>
                <a:cs typeface="Times New Roman"/>
              </a:rPr>
              <a:t>ma invece  </a:t>
            </a:r>
            <a:r>
              <a:rPr sz="1200" spc="-5" dirty="0">
                <a:latin typeface="Times New Roman"/>
                <a:cs typeface="Times New Roman"/>
              </a:rPr>
              <a:t>avete ceduto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tentazione </a:t>
            </a:r>
            <a:r>
              <a:rPr sz="1200" dirty="0">
                <a:latin typeface="Times New Roman"/>
                <a:cs typeface="Times New Roman"/>
              </a:rPr>
              <a:t>e siete caduti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vecchie cattive </a:t>
            </a:r>
            <a:r>
              <a:rPr sz="1200" dirty="0">
                <a:latin typeface="Times New Roman"/>
                <a:cs typeface="Times New Roman"/>
              </a:rPr>
              <a:t>tendenze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per voi stessi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posizioni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privilegio  nel regno dei </a:t>
            </a:r>
            <a:r>
              <a:rPr sz="1200" dirty="0">
                <a:latin typeface="Times New Roman"/>
                <a:cs typeface="Times New Roman"/>
              </a:rPr>
              <a:t>cieli — </a:t>
            </a:r>
            <a:r>
              <a:rPr sz="1200" spc="-5" dirty="0">
                <a:latin typeface="Times New Roman"/>
                <a:cs typeface="Times New Roman"/>
              </a:rPr>
              <a:t>nel regno materiale </a:t>
            </a:r>
            <a:r>
              <a:rPr sz="1200" dirty="0">
                <a:latin typeface="Times New Roman"/>
                <a:cs typeface="Times New Roman"/>
              </a:rPr>
              <a:t>e temporale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persistete </a:t>
            </a:r>
            <a:r>
              <a:rPr sz="1200" spc="-5" dirty="0">
                <a:latin typeface="Times New Roman"/>
                <a:cs typeface="Times New Roman"/>
              </a:rPr>
              <a:t>ad immaginarvi.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rimanete attaccati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concetti errati  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reiterata dichiarazione </a:t>
            </a:r>
            <a:r>
              <a:rPr sz="1200" dirty="0">
                <a:latin typeface="Times New Roman"/>
                <a:cs typeface="Times New Roman"/>
              </a:rPr>
              <a:t>che il 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 questo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(1758.4) 158:6.3 </a:t>
            </a:r>
            <a:r>
              <a:rPr sz="1200" spc="-5" dirty="0">
                <a:latin typeface="Times New Roman"/>
                <a:cs typeface="Times New Roman"/>
              </a:rPr>
              <a:t>“Non appena </a:t>
            </a:r>
            <a:r>
              <a:rPr sz="1200" dirty="0">
                <a:latin typeface="Times New Roman"/>
                <a:cs typeface="Times New Roman"/>
              </a:rPr>
              <a:t>la vostra fede </a:t>
            </a:r>
            <a:r>
              <a:rPr sz="1200" spc="-5" dirty="0">
                <a:latin typeface="Times New Roman"/>
                <a:cs typeface="Times New Roman"/>
              </a:rPr>
              <a:t>afferra </a:t>
            </a:r>
            <a:r>
              <a:rPr sz="1200" dirty="0">
                <a:latin typeface="Times New Roman"/>
                <a:cs typeface="Times New Roman"/>
              </a:rPr>
              <a:t>l’identità </a:t>
            </a:r>
            <a:r>
              <a:rPr sz="1200" spc="-5" dirty="0">
                <a:latin typeface="Times New Roman"/>
                <a:cs typeface="Times New Roman"/>
              </a:rPr>
              <a:t>del Figlio dell’Uomo,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egoista di avanzamento </a:t>
            </a:r>
            <a:r>
              <a:rPr sz="1200" spc="-5" dirty="0">
                <a:latin typeface="Times New Roman"/>
                <a:cs typeface="Times New Roman"/>
              </a:rPr>
              <a:t>terrestre  s’insinua </a:t>
            </a:r>
            <a:r>
              <a:rPr sz="1200" dirty="0">
                <a:latin typeface="Times New Roman"/>
                <a:cs typeface="Times New Roman"/>
              </a:rPr>
              <a:t>in voi, e vi </a:t>
            </a:r>
            <a:r>
              <a:rPr sz="1200" spc="-5" dirty="0">
                <a:latin typeface="Times New Roman"/>
                <a:cs typeface="Times New Roman"/>
              </a:rPr>
              <a:t>mettete </a:t>
            </a:r>
            <a:r>
              <a:rPr sz="1200" dirty="0">
                <a:latin typeface="Times New Roman"/>
                <a:cs typeface="Times New Roman"/>
              </a:rPr>
              <a:t>a discutere tra di voi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chi dovrebbe essere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nel regno dei </a:t>
            </a:r>
            <a:r>
              <a:rPr sz="1200" dirty="0">
                <a:latin typeface="Times New Roman"/>
                <a:cs typeface="Times New Roman"/>
              </a:rPr>
              <a:t>cieli, un </a:t>
            </a:r>
            <a:r>
              <a:rPr sz="1200" spc="-5" dirty="0">
                <a:latin typeface="Times New Roman"/>
                <a:cs typeface="Times New Roman"/>
              </a:rPr>
              <a:t>regno che, così </a:t>
            </a:r>
            <a:r>
              <a:rPr sz="1200" dirty="0">
                <a:latin typeface="Times New Roman"/>
                <a:cs typeface="Times New Roman"/>
              </a:rPr>
              <a:t>come  insistete a </a:t>
            </a:r>
            <a:r>
              <a:rPr sz="1200" spc="-5" dirty="0">
                <a:latin typeface="Times New Roman"/>
                <a:cs typeface="Times New Roman"/>
              </a:rPr>
              <a:t>concepirlo,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esisterà </a:t>
            </a:r>
            <a:r>
              <a:rPr sz="1200" dirty="0">
                <a:latin typeface="Times New Roman"/>
                <a:cs typeface="Times New Roman"/>
              </a:rPr>
              <a:t>mai. Non vi ho detto che colui che </a:t>
            </a:r>
            <a:r>
              <a:rPr sz="1200" spc="-5" dirty="0">
                <a:latin typeface="Times New Roman"/>
                <a:cs typeface="Times New Roman"/>
              </a:rPr>
              <a:t>vorrebbe 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nel regno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spirituale di mio </a:t>
            </a:r>
            <a:r>
              <a:rPr sz="1200" spc="-5" dirty="0">
                <a:latin typeface="Times New Roman"/>
                <a:cs typeface="Times New Roman"/>
              </a:rPr>
              <a:t>Padre deve </a:t>
            </a:r>
            <a:r>
              <a:rPr sz="1200" dirty="0">
                <a:latin typeface="Times New Roman"/>
                <a:cs typeface="Times New Roman"/>
              </a:rPr>
              <a:t>diventare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e divenire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servitore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fratelli?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grandezza  </a:t>
            </a:r>
            <a:r>
              <a:rPr sz="1200" spc="-5" dirty="0">
                <a:latin typeface="Times New Roman"/>
                <a:cs typeface="Times New Roman"/>
              </a:rPr>
              <a:t>spirituale consiste </a:t>
            </a:r>
            <a:r>
              <a:rPr sz="1200" dirty="0">
                <a:latin typeface="Times New Roman"/>
                <a:cs typeface="Times New Roman"/>
              </a:rPr>
              <a:t>in un amore </a:t>
            </a:r>
            <a:r>
              <a:rPr sz="1200" spc="-5" dirty="0">
                <a:latin typeface="Times New Roman"/>
                <a:cs typeface="Times New Roman"/>
              </a:rPr>
              <a:t>comprensivo 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nel godimento </a:t>
            </a:r>
            <a:r>
              <a:rPr sz="1200" dirty="0">
                <a:latin typeface="Times New Roman"/>
                <a:cs typeface="Times New Roman"/>
              </a:rPr>
              <a:t>dell’esercizio del </a:t>
            </a:r>
            <a:r>
              <a:rPr sz="1200" spc="-5" dirty="0">
                <a:latin typeface="Times New Roman"/>
                <a:cs typeface="Times New Roman"/>
              </a:rPr>
              <a:t>potere materiale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5905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l’esaltazione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tentato di </a:t>
            </a:r>
            <a:r>
              <a:rPr sz="1200" spc="-5" dirty="0">
                <a:latin typeface="Times New Roman"/>
                <a:cs typeface="Times New Roman"/>
              </a:rPr>
              <a:t>fare, ed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completamente fallito,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puro.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movente </a:t>
            </a:r>
            <a:r>
              <a:rPr sz="1200" dirty="0">
                <a:latin typeface="Times New Roman"/>
                <a:cs typeface="Times New Roman"/>
              </a:rPr>
              <a:t>non era divino.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ambizione non </a:t>
            </a:r>
            <a:r>
              <a:rPr sz="1200" spc="-5" dirty="0">
                <a:latin typeface="Times New Roman"/>
                <a:cs typeface="Times New Roman"/>
              </a:rPr>
              <a:t>era altruistica.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fondato sull’amore,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scopo che </a:t>
            </a:r>
            <a:r>
              <a:rPr sz="1200" dirty="0">
                <a:latin typeface="Times New Roman"/>
                <a:cs typeface="Times New Roman"/>
              </a:rPr>
              <a:t>volevate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non era 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(1758.5) 158:6.4 </a:t>
            </a:r>
            <a:r>
              <a:rPr sz="1200" spc="-5" dirty="0">
                <a:latin typeface="Times New Roman"/>
                <a:cs typeface="Times New Roman"/>
              </a:rPr>
              <a:t>“Quanto tempo </a:t>
            </a:r>
            <a:r>
              <a:rPr sz="1200" dirty="0">
                <a:latin typeface="Times New Roman"/>
                <a:cs typeface="Times New Roman"/>
              </a:rPr>
              <a:t>vi ci </a:t>
            </a:r>
            <a:r>
              <a:rPr sz="1200" spc="-5" dirty="0">
                <a:latin typeface="Times New Roman"/>
                <a:cs typeface="Times New Roman"/>
              </a:rPr>
              <a:t>vorrà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capire che </a:t>
            </a:r>
            <a:r>
              <a:rPr sz="1200" dirty="0">
                <a:latin typeface="Times New Roman"/>
                <a:cs typeface="Times New Roman"/>
              </a:rPr>
              <a:t>non potete </a:t>
            </a:r>
            <a:r>
              <a:rPr sz="1200" spc="-5" dirty="0">
                <a:latin typeface="Times New Roman"/>
                <a:cs typeface="Times New Roman"/>
              </a:rPr>
              <a:t>abbreviare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dei fenomeni </a:t>
            </a:r>
            <a:r>
              <a:rPr sz="1200" dirty="0">
                <a:latin typeface="Times New Roman"/>
                <a:cs typeface="Times New Roman"/>
              </a:rPr>
              <a:t>naturali stabiliti, salvo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cose sono conformi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Padre? Né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un’opera spirituale in </a:t>
            </a:r>
            <a:r>
              <a:rPr sz="1200" spc="-5" dirty="0">
                <a:latin typeface="Times New Roman"/>
                <a:cs typeface="Times New Roman"/>
              </a:rPr>
              <a:t>assenza 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5" dirty="0">
                <a:latin typeface="Times New Roman"/>
                <a:cs typeface="Times New Roman"/>
              </a:rPr>
              <a:t>potete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cose, 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loro potenziale è </a:t>
            </a:r>
            <a:r>
              <a:rPr sz="1200" spc="-5" dirty="0">
                <a:latin typeface="Times New Roman"/>
                <a:cs typeface="Times New Roman"/>
              </a:rPr>
              <a:t>presente,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terzo fattore </a:t>
            </a:r>
            <a:r>
              <a:rPr sz="1200" dirty="0">
                <a:latin typeface="Times New Roman"/>
                <a:cs typeface="Times New Roman"/>
              </a:rPr>
              <a:t>umano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essenziale,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una fede vivente. </a:t>
            </a:r>
            <a:r>
              <a:rPr sz="1200" spc="-5" dirty="0">
                <a:latin typeface="Times New Roman"/>
                <a:cs typeface="Times New Roman"/>
              </a:rPr>
              <a:t>Dovete avere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delle manifestazioni materiali come attrazione per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regno?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spirituale della mia missione senza la </a:t>
            </a:r>
            <a:r>
              <a:rPr sz="1200" spc="-5" dirty="0">
                <a:latin typeface="Times New Roman"/>
                <a:cs typeface="Times New Roman"/>
              </a:rPr>
              <a:t>dimostrazione </a:t>
            </a:r>
            <a:r>
              <a:rPr sz="1200" dirty="0">
                <a:latin typeface="Times New Roman"/>
                <a:cs typeface="Times New Roman"/>
              </a:rPr>
              <a:t>visibile 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opere</a:t>
            </a:r>
            <a:endParaRPr sz="1200">
              <a:latin typeface="Times New Roman"/>
              <a:cs typeface="Times New Roman"/>
            </a:endParaRPr>
          </a:p>
          <a:p>
            <a:pPr marL="63500" marR="2171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straordinarie? Quando si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contare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aderiate alle realtà spirituali superiori del regno indipendentemente </a:t>
            </a:r>
            <a:r>
              <a:rPr sz="1200" dirty="0">
                <a:latin typeface="Times New Roman"/>
                <a:cs typeface="Times New Roman"/>
              </a:rPr>
              <a:t>dall’apparenza  </a:t>
            </a:r>
            <a:r>
              <a:rPr sz="1200" spc="-5" dirty="0">
                <a:latin typeface="Times New Roman"/>
                <a:cs typeface="Times New Roman"/>
              </a:rPr>
              <a:t>esteriore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manifestazione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(1759.1) 158:6.5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ebbe parlato </a:t>
            </a:r>
            <a:r>
              <a:rPr sz="1200" dirty="0">
                <a:latin typeface="Times New Roman"/>
                <a:cs typeface="Times New Roman"/>
              </a:rPr>
              <a:t>così ai dodici, </a:t>
            </a:r>
            <a:r>
              <a:rPr sz="1200" spc="-5" dirty="0">
                <a:latin typeface="Times New Roman"/>
                <a:cs typeface="Times New Roman"/>
              </a:rPr>
              <a:t>aggiunse: “Ed ora </a:t>
            </a:r>
            <a:r>
              <a:rPr sz="1200" dirty="0">
                <a:latin typeface="Times New Roman"/>
                <a:cs typeface="Times New Roman"/>
              </a:rPr>
              <a:t>andate a riposarvi,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domani </a:t>
            </a:r>
            <a:r>
              <a:rPr sz="1200" spc="-5" dirty="0">
                <a:latin typeface="Times New Roman"/>
                <a:cs typeface="Times New Roman"/>
              </a:rPr>
              <a:t>ritorneremo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Magadan 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terremo consiglio </a:t>
            </a:r>
            <a:r>
              <a:rPr sz="1200" dirty="0">
                <a:latin typeface="Times New Roman"/>
                <a:cs typeface="Times New Roman"/>
              </a:rPr>
              <a:t>sulla nostra </a:t>
            </a:r>
            <a:r>
              <a:rPr sz="1200" spc="-5" dirty="0">
                <a:latin typeface="Times New Roman"/>
                <a:cs typeface="Times New Roman"/>
              </a:rPr>
              <a:t>missione nelle </a:t>
            </a:r>
            <a:r>
              <a:rPr sz="1200" dirty="0">
                <a:latin typeface="Times New Roman"/>
                <a:cs typeface="Times New Roman"/>
              </a:rPr>
              <a:t>città e </a:t>
            </a:r>
            <a:r>
              <a:rPr sz="1200" spc="-5" dirty="0">
                <a:latin typeface="Times New Roman"/>
                <a:cs typeface="Times New Roman"/>
              </a:rPr>
              <a:t>nei villaggi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Decapoli.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conclusione dell’esperienza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giorno, lasciatemi dichiarare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detto ai </a:t>
            </a:r>
            <a:r>
              <a:rPr sz="1200" dirty="0">
                <a:latin typeface="Times New Roman"/>
                <a:cs typeface="Times New Roman"/>
              </a:rPr>
              <a:t>vostri fratelli sulla </a:t>
            </a:r>
            <a:r>
              <a:rPr sz="1200" spc="-5" dirty="0">
                <a:latin typeface="Times New Roman"/>
                <a:cs typeface="Times New Roman"/>
              </a:rPr>
              <a:t>montagna, </a:t>
            </a:r>
            <a:r>
              <a:rPr sz="1200" dirty="0">
                <a:latin typeface="Times New Roman"/>
                <a:cs typeface="Times New Roman"/>
              </a:rPr>
              <a:t>e lasciate che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parole</a:t>
            </a:r>
            <a:endParaRPr sz="1200">
              <a:latin typeface="Times New Roman"/>
              <a:cs typeface="Times New Roman"/>
            </a:endParaRPr>
          </a:p>
          <a:p>
            <a:pPr marL="76200" marR="1308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penetrino profondamente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cuore: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dell’Uomo entra </a:t>
            </a:r>
            <a:r>
              <a:rPr sz="1200" dirty="0">
                <a:latin typeface="Times New Roman"/>
                <a:cs typeface="Times New Roman"/>
              </a:rPr>
              <a:t>ora nell’ultima </a:t>
            </a:r>
            <a:r>
              <a:rPr sz="1200" spc="-5" dirty="0">
                <a:latin typeface="Times New Roman"/>
                <a:cs typeface="Times New Roman"/>
              </a:rPr>
              <a:t>fase del </a:t>
            </a:r>
            <a:r>
              <a:rPr sz="1200" dirty="0">
                <a:latin typeface="Times New Roman"/>
                <a:cs typeface="Times New Roman"/>
              </a:rPr>
              <a:t>conferimento. </a:t>
            </a:r>
            <a:r>
              <a:rPr sz="1200" spc="-5" dirty="0">
                <a:latin typeface="Times New Roman"/>
                <a:cs typeface="Times New Roman"/>
              </a:rPr>
              <a:t>Noi stiamo per </a:t>
            </a:r>
            <a:r>
              <a:rPr sz="1200" dirty="0">
                <a:latin typeface="Times New Roman"/>
                <a:cs typeface="Times New Roman"/>
              </a:rPr>
              <a:t>iniziare  </a:t>
            </a:r>
            <a:r>
              <a:rPr sz="1200" spc="-5" dirty="0">
                <a:latin typeface="Times New Roman"/>
                <a:cs typeface="Times New Roman"/>
              </a:rPr>
              <a:t>quelle opere che </a:t>
            </a:r>
            <a:r>
              <a:rPr sz="1200" dirty="0">
                <a:latin typeface="Times New Roman"/>
                <a:cs typeface="Times New Roman"/>
              </a:rPr>
              <a:t>porteranno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finale della </a:t>
            </a:r>
            <a:r>
              <a:rPr sz="1200" dirty="0">
                <a:latin typeface="Times New Roman"/>
                <a:cs typeface="Times New Roman"/>
              </a:rPr>
              <a:t>vostra fede e devozione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messo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mani degli 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la mia distruzione.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sto dicendo: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sarà messo a morte, ma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risusciterà.”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(1759.2) 158:6.6 </a:t>
            </a:r>
            <a:r>
              <a:rPr sz="1200" spc="-5" dirty="0">
                <a:latin typeface="Times New Roman"/>
                <a:cs typeface="Times New Roman"/>
              </a:rPr>
              <a:t>Essi si ritirarono per </a:t>
            </a:r>
            <a:r>
              <a:rPr sz="1200" dirty="0">
                <a:latin typeface="Times New Roman"/>
                <a:cs typeface="Times New Roman"/>
              </a:rPr>
              <a:t>la notte rattristati. </a:t>
            </a:r>
            <a:r>
              <a:rPr sz="1200" spc="-5" dirty="0">
                <a:latin typeface="Times New Roman"/>
                <a:cs typeface="Times New Roman"/>
              </a:rPr>
              <a:t>Erano confusi; </a:t>
            </a:r>
            <a:r>
              <a:rPr sz="1200" dirty="0">
                <a:latin typeface="Times New Roman"/>
                <a:cs typeface="Times New Roman"/>
              </a:rPr>
              <a:t>non riuscivano a comprendere queste </a:t>
            </a:r>
            <a:r>
              <a:rPr sz="1200" spc="-5" dirty="0">
                <a:latin typeface="Times New Roman"/>
                <a:cs typeface="Times New Roman"/>
              </a:rPr>
              <a:t>parole. </a:t>
            </a:r>
            <a:r>
              <a:rPr sz="1200" dirty="0">
                <a:latin typeface="Times New Roman"/>
                <a:cs typeface="Times New Roman"/>
              </a:rPr>
              <a:t>E mentre avevano 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porre una sola domanda </a:t>
            </a:r>
            <a:r>
              <a:rPr sz="1200" spc="-5" dirty="0">
                <a:latin typeface="Times New Roman"/>
                <a:cs typeface="Times New Roman"/>
              </a:rPr>
              <a:t>su quello che egli aveva detto, si ricordarono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10" dirty="0">
                <a:latin typeface="Times New Roman"/>
                <a:cs typeface="Times New Roman"/>
              </a:rPr>
              <a:t>sua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risurrezione.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protesta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Pietro</a:t>
            </a:r>
            <a:endParaRPr sz="1600">
              <a:latin typeface="Times New Roman"/>
              <a:cs typeface="Times New Roman"/>
            </a:endParaRPr>
          </a:p>
          <a:p>
            <a:pPr marL="76200" marR="21844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(1759.3) 158:7.1 </a:t>
            </a:r>
            <a:r>
              <a:rPr sz="1200" spc="-5" dirty="0">
                <a:latin typeface="Times New Roman"/>
                <a:cs typeface="Times New Roman"/>
              </a:rPr>
              <a:t>Questo mercoledì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Gesù e i </a:t>
            </a:r>
            <a:r>
              <a:rPr sz="1200" spc="-5" dirty="0">
                <a:latin typeface="Times New Roman"/>
                <a:cs typeface="Times New Roman"/>
              </a:rPr>
              <a:t>dodici partirono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Parco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Magadan </a:t>
            </a:r>
            <a:r>
              <a:rPr sz="1200" dirty="0">
                <a:latin typeface="Times New Roman"/>
                <a:cs typeface="Times New Roman"/>
              </a:rPr>
              <a:t>vicino a  </a:t>
            </a:r>
            <a:r>
              <a:rPr sz="1200" spc="-5" dirty="0">
                <a:latin typeface="Times New Roman"/>
                <a:cs typeface="Times New Roman"/>
              </a:rPr>
              <a:t>Betsaida-Giulia.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avevano dormito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poco quella notte, così si erano alzati presto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partire.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gli imperturbabili gemelli Alfeo erano rimasti </a:t>
            </a:r>
            <a:r>
              <a:rPr sz="1200" dirty="0">
                <a:latin typeface="Times New Roman"/>
                <a:cs typeface="Times New Roman"/>
              </a:rPr>
              <a:t>colpiti da </a:t>
            </a:r>
            <a:r>
              <a:rPr sz="1200" spc="-5" dirty="0">
                <a:latin typeface="Times New Roman"/>
                <a:cs typeface="Times New Roman"/>
              </a:rPr>
              <a:t>questi discorsi sulla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Viaggiando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spc="5" dirty="0">
                <a:latin typeface="Times New Roman"/>
                <a:cs typeface="Times New Roman"/>
              </a:rPr>
              <a:t>oltre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Merom, essi giunsero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Damasco,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desiderando </a:t>
            </a:r>
            <a:r>
              <a:rPr sz="1200" dirty="0">
                <a:latin typeface="Times New Roman"/>
                <a:cs typeface="Times New Roman"/>
              </a:rPr>
              <a:t>evitare </a:t>
            </a:r>
            <a:r>
              <a:rPr sz="1200" spc="-5" dirty="0">
                <a:latin typeface="Times New Roman"/>
                <a:cs typeface="Times New Roman"/>
              </a:rPr>
              <a:t>gli 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che Gesù </a:t>
            </a:r>
            <a:r>
              <a:rPr sz="1200" dirty="0">
                <a:latin typeface="Times New Roman"/>
                <a:cs typeface="Times New Roman"/>
              </a:rPr>
              <a:t>sapeva sarebbero  subito venuti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a loro,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ordinò di </a:t>
            </a:r>
            <a:r>
              <a:rPr sz="1200" spc="-5" dirty="0">
                <a:latin typeface="Times New Roman"/>
                <a:cs typeface="Times New Roman"/>
              </a:rPr>
              <a:t>proseguire verso Cafarnao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 che attraversava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spc="1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 fece </a:t>
            </a:r>
            <a:r>
              <a:rPr sz="1200" dirty="0">
                <a:latin typeface="Times New Roman"/>
                <a:cs typeface="Times New Roman"/>
              </a:rPr>
              <a:t>questo perché sapeva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quelli che lo </a:t>
            </a:r>
            <a:r>
              <a:rPr sz="1200" spc="-5" dirty="0">
                <a:latin typeface="Times New Roman"/>
                <a:cs typeface="Times New Roman"/>
              </a:rPr>
              <a:t>seguivano avrebbero preso </a:t>
            </a:r>
            <a:r>
              <a:rPr sz="1200" dirty="0">
                <a:latin typeface="Times New Roman"/>
                <a:cs typeface="Times New Roman"/>
              </a:rPr>
              <a:t>la strada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Giordano, </a:t>
            </a:r>
            <a:r>
              <a:rPr sz="1200" dirty="0">
                <a:latin typeface="Times New Roman"/>
                <a:cs typeface="Times New Roman"/>
              </a:rPr>
              <a:t>supponendo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apostoli temessero </a:t>
            </a:r>
            <a:r>
              <a:rPr sz="1200" dirty="0">
                <a:latin typeface="Times New Roman"/>
                <a:cs typeface="Times New Roman"/>
              </a:rPr>
              <a:t>di passare per il </a:t>
            </a:r>
            <a:r>
              <a:rPr sz="1200" spc="-5" dirty="0">
                <a:latin typeface="Times New Roman"/>
                <a:cs typeface="Times New Roman"/>
              </a:rPr>
              <a:t>territorio </a:t>
            </a:r>
            <a:r>
              <a:rPr sz="1200" dirty="0">
                <a:latin typeface="Times New Roman"/>
                <a:cs typeface="Times New Roman"/>
              </a:rPr>
              <a:t>di Erode Antipa. </a:t>
            </a:r>
            <a:r>
              <a:rPr sz="1200" spc="-5" dirty="0">
                <a:latin typeface="Times New Roman"/>
                <a:cs typeface="Times New Roman"/>
              </a:rPr>
              <a:t>Gesù cercava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critici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folla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seguiva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apostoli 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(1759.4) 158:7.2 </a:t>
            </a:r>
            <a:r>
              <a:rPr sz="1200" spc="-5" dirty="0">
                <a:latin typeface="Times New Roman"/>
                <a:cs typeface="Times New Roman"/>
              </a:rPr>
              <a:t>Essi viaggiarono attraverso </a:t>
            </a:r>
            <a:r>
              <a:rPr sz="1200" dirty="0">
                <a:latin typeface="Times New Roman"/>
                <a:cs typeface="Times New Roman"/>
              </a:rPr>
              <a:t>la Galilea fino 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oltre l’ora di pranzo, poi si </a:t>
            </a:r>
            <a:r>
              <a:rPr sz="1200" spc="-5" dirty="0">
                <a:latin typeface="Times New Roman"/>
                <a:cs typeface="Times New Roman"/>
              </a:rPr>
              <a:t>fermarono </a:t>
            </a:r>
            <a:r>
              <a:rPr sz="1200" dirty="0">
                <a:latin typeface="Times New Roman"/>
                <a:cs typeface="Times New Roman"/>
              </a:rPr>
              <a:t>all’ombra </a:t>
            </a:r>
            <a:r>
              <a:rPr sz="1200" spc="-5" dirty="0">
                <a:latin typeface="Times New Roman"/>
                <a:cs typeface="Times New Roman"/>
              </a:rPr>
              <a:t>per riposarsi. </a:t>
            </a:r>
            <a:r>
              <a:rPr sz="1200" dirty="0">
                <a:latin typeface="Times New Roman"/>
                <a:cs typeface="Times New Roman"/>
              </a:rPr>
              <a:t>E dopo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mangiato, Andrea, parlando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disse: “Maestro,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le tue </a:t>
            </a:r>
            <a:r>
              <a:rPr sz="1200" spc="-5" dirty="0">
                <a:latin typeface="Times New Roman"/>
                <a:cs typeface="Times New Roman"/>
              </a:rPr>
              <a:t>massime profonde.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17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mio,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so.” Cominciò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quella lunga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sconcertante serie </a:t>
            </a:r>
            <a:r>
              <a:rPr sz="1200" dirty="0">
                <a:latin typeface="Times New Roman"/>
                <a:cs typeface="Times New Roman"/>
              </a:rPr>
              <a:t>di disillusioni, nel </a:t>
            </a:r>
            <a:r>
              <a:rPr sz="1200" spc="-5" dirty="0">
                <a:latin typeface="Times New Roman"/>
                <a:cs typeface="Times New Roman"/>
              </a:rPr>
              <a:t>corso della quale Gesù si </a:t>
            </a:r>
            <a:r>
              <a:rPr sz="1200" dirty="0">
                <a:latin typeface="Times New Roman"/>
                <a:cs typeface="Times New Roman"/>
              </a:rPr>
              <a:t>accorse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genitori terreni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né infinitamente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né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onniscienti.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(1359.4) 123:3.3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fu </a:t>
            </a:r>
            <a:r>
              <a:rPr sz="1200" dirty="0">
                <a:latin typeface="Times New Roman"/>
                <a:cs typeface="Times New Roman"/>
              </a:rPr>
              <a:t>di dire a </a:t>
            </a:r>
            <a:r>
              <a:rPr sz="1200" spc="-5" dirty="0">
                <a:latin typeface="Times New Roman"/>
                <a:cs typeface="Times New Roman"/>
              </a:rPr>
              <a:t>Gesù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terremoto era </a:t>
            </a:r>
            <a:r>
              <a:rPr sz="1200" dirty="0">
                <a:latin typeface="Times New Roman"/>
                <a:cs typeface="Times New Roman"/>
              </a:rPr>
              <a:t>stato causato da Dio, ma un </a:t>
            </a:r>
            <a:r>
              <a:rPr sz="1200" spc="-5" dirty="0">
                <a:latin typeface="Times New Roman"/>
                <a:cs typeface="Times New Roman"/>
              </a:rPr>
              <a:t>attimo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riflessione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avvertì che </a:t>
            </a:r>
            <a:r>
              <a:rPr sz="1200" dirty="0">
                <a:latin typeface="Times New Roman"/>
                <a:cs typeface="Times New Roman"/>
              </a:rPr>
              <a:t>una tale risposta </a:t>
            </a:r>
            <a:r>
              <a:rPr sz="1200" spc="-5" dirty="0">
                <a:latin typeface="Times New Roman"/>
                <a:cs typeface="Times New Roman"/>
              </a:rPr>
              <a:t>avrebbe provocato immediatamente ulteriori </a:t>
            </a:r>
            <a:r>
              <a:rPr sz="1200" dirty="0">
                <a:latin typeface="Times New Roman"/>
                <a:cs typeface="Times New Roman"/>
              </a:rPr>
              <a:t>domande ancora più imbarazzanti. </a:t>
            </a:r>
            <a:r>
              <a:rPr sz="1200" spc="-5" dirty="0">
                <a:latin typeface="Times New Roman"/>
                <a:cs typeface="Times New Roman"/>
              </a:rPr>
              <a:t>Anche nella sua </a:t>
            </a:r>
            <a:r>
              <a:rPr sz="1200" spc="5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infanzia era </a:t>
            </a:r>
            <a:r>
              <a:rPr sz="1200" dirty="0">
                <a:latin typeface="Times New Roman"/>
                <a:cs typeface="Times New Roman"/>
              </a:rPr>
              <a:t>stato molto </a:t>
            </a:r>
            <a:r>
              <a:rPr sz="1200" spc="-5" dirty="0">
                <a:latin typeface="Times New Roman"/>
                <a:cs typeface="Times New Roman"/>
              </a:rPr>
              <a:t>difficile rispondere alle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concernenti i </a:t>
            </a:r>
            <a:r>
              <a:rPr sz="1200" spc="-5" dirty="0">
                <a:latin typeface="Times New Roman"/>
                <a:cs typeface="Times New Roman"/>
              </a:rPr>
              <a:t>fenomeni fisici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sociali dicendogli </a:t>
            </a:r>
            <a:r>
              <a:rPr sz="1200" dirty="0">
                <a:latin typeface="Times New Roman"/>
                <a:cs typeface="Times New Roman"/>
              </a:rPr>
              <a:t>avventatamente  </a:t>
            </a:r>
            <a:r>
              <a:rPr sz="1200" spc="-5" dirty="0">
                <a:latin typeface="Times New Roman"/>
                <a:cs typeface="Times New Roman"/>
              </a:rPr>
              <a:t>che Dio </a:t>
            </a:r>
            <a:r>
              <a:rPr sz="1200" dirty="0">
                <a:latin typeface="Times New Roman"/>
                <a:cs typeface="Times New Roman"/>
              </a:rPr>
              <a:t>o il diavolo ne </a:t>
            </a:r>
            <a:r>
              <a:rPr sz="1200" spc="-5" dirty="0">
                <a:latin typeface="Times New Roman"/>
                <a:cs typeface="Times New Roman"/>
              </a:rPr>
              <a:t>erano responsabili. Conformemente alla credenza prevalente </a:t>
            </a:r>
            <a:r>
              <a:rPr sz="1200" dirty="0">
                <a:latin typeface="Times New Roman"/>
                <a:cs typeface="Times New Roman"/>
              </a:rPr>
              <a:t>del popolo ebraico,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da tempo </a:t>
            </a:r>
            <a:r>
              <a:rPr sz="1200" spc="5" dirty="0">
                <a:latin typeface="Times New Roman"/>
                <a:cs typeface="Times New Roman"/>
              </a:rPr>
              <a:t>disposto  </a:t>
            </a:r>
            <a:r>
              <a:rPr sz="1200" spc="-5" dirty="0">
                <a:latin typeface="Times New Roman"/>
                <a:cs typeface="Times New Roman"/>
              </a:rPr>
              <a:t>ad accettare </a:t>
            </a:r>
            <a:r>
              <a:rPr sz="1200" dirty="0">
                <a:latin typeface="Times New Roman"/>
                <a:cs typeface="Times New Roman"/>
              </a:rPr>
              <a:t>la dottrina dei buoni e </a:t>
            </a:r>
            <a:r>
              <a:rPr sz="1200" spc="-5" dirty="0">
                <a:latin typeface="Times New Roman"/>
                <a:cs typeface="Times New Roman"/>
              </a:rPr>
              <a:t>dei cattivi </a:t>
            </a:r>
            <a:r>
              <a:rPr sz="1200" dirty="0">
                <a:latin typeface="Times New Roman"/>
                <a:cs typeface="Times New Roman"/>
              </a:rPr>
              <a:t>spiriti come possibile </a:t>
            </a:r>
            <a:r>
              <a:rPr sz="1200" spc="-5" dirty="0">
                <a:latin typeface="Times New Roman"/>
                <a:cs typeface="Times New Roman"/>
              </a:rPr>
              <a:t>spiegazione dei fenomeni </a:t>
            </a:r>
            <a:r>
              <a:rPr sz="1200" dirty="0">
                <a:latin typeface="Times New Roman"/>
                <a:cs typeface="Times New Roman"/>
              </a:rPr>
              <a:t>mentali e spirituali, ma molto </a:t>
            </a:r>
            <a:r>
              <a:rPr sz="1200" spc="-5" dirty="0">
                <a:latin typeface="Times New Roman"/>
                <a:cs typeface="Times New Roman"/>
              </a:rPr>
              <a:t>presto  si </a:t>
            </a:r>
            <a:r>
              <a:rPr sz="1200" dirty="0">
                <a:latin typeface="Times New Roman"/>
                <a:cs typeface="Times New Roman"/>
              </a:rPr>
              <a:t>mise a </a:t>
            </a:r>
            <a:r>
              <a:rPr sz="1200" spc="-5" dirty="0">
                <a:latin typeface="Times New Roman"/>
                <a:cs typeface="Times New Roman"/>
              </a:rPr>
              <a:t>dubitare che </a:t>
            </a:r>
            <a:r>
              <a:rPr sz="1200" dirty="0">
                <a:latin typeface="Times New Roman"/>
                <a:cs typeface="Times New Roman"/>
              </a:rPr>
              <a:t>queste influenze invisibili </a:t>
            </a:r>
            <a:r>
              <a:rPr sz="1200" spc="-5" dirty="0">
                <a:latin typeface="Times New Roman"/>
                <a:cs typeface="Times New Roman"/>
              </a:rPr>
              <a:t>fossero responsabili degli avvenimenti fisici </a:t>
            </a:r>
            <a:r>
              <a:rPr sz="1200" dirty="0">
                <a:latin typeface="Times New Roman"/>
                <a:cs typeface="Times New Roman"/>
              </a:rPr>
              <a:t>del mondo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(1359.5) 123:3.4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Gesù compisse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anni, all’inizio </a:t>
            </a:r>
            <a:r>
              <a:rPr sz="1200" spc="-5" dirty="0">
                <a:latin typeface="Times New Roman"/>
                <a:cs typeface="Times New Roman"/>
              </a:rPr>
              <a:t>dell’estate dell’anno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a.C., Zaccaria, </a:t>
            </a:r>
            <a:r>
              <a:rPr sz="1200" dirty="0">
                <a:latin typeface="Times New Roman"/>
                <a:cs typeface="Times New Roman"/>
              </a:rPr>
              <a:t>Elisabetta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figlio Giovanni  vennero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trascorsero </a:t>
            </a:r>
            <a:r>
              <a:rPr sz="1200" dirty="0">
                <a:latin typeface="Times New Roman"/>
                <a:cs typeface="Times New Roman"/>
              </a:rPr>
              <a:t>dei momenti </a:t>
            </a:r>
            <a:r>
              <a:rPr sz="1200" spc="-5" dirty="0">
                <a:latin typeface="Times New Roman"/>
                <a:cs typeface="Times New Roman"/>
              </a:rPr>
              <a:t>felici durante questa </a:t>
            </a:r>
            <a:r>
              <a:rPr sz="1200" dirty="0">
                <a:latin typeface="Times New Roman"/>
                <a:cs typeface="Times New Roman"/>
              </a:rPr>
              <a:t>visita, la prima nei </a:t>
            </a:r>
            <a:r>
              <a:rPr sz="1200" spc="-5" dirty="0">
                <a:latin typeface="Times New Roman"/>
                <a:cs typeface="Times New Roman"/>
              </a:rPr>
              <a:t>loro  ricordi. Benché </a:t>
            </a:r>
            <a:r>
              <a:rPr sz="1200" dirty="0">
                <a:latin typeface="Times New Roman"/>
                <a:cs typeface="Times New Roman"/>
              </a:rPr>
              <a:t>i visitatori poterono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pochi giorni,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parlarono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inclusi i piani </a:t>
            </a:r>
            <a:r>
              <a:rPr sz="1200" spc="-5" dirty="0">
                <a:latin typeface="Times New Roman"/>
                <a:cs typeface="Times New Roman"/>
              </a:rPr>
              <a:t>futuri per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figli.  Mentre essi erano </a:t>
            </a:r>
            <a:r>
              <a:rPr sz="1200" dirty="0">
                <a:latin typeface="Times New Roman"/>
                <a:cs typeface="Times New Roman"/>
              </a:rPr>
              <a:t>impegnati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modo, i </a:t>
            </a:r>
            <a:r>
              <a:rPr sz="1200" spc="-5" dirty="0">
                <a:latin typeface="Times New Roman"/>
                <a:cs typeface="Times New Roman"/>
              </a:rPr>
              <a:t>ragazzi giocavano con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blocchetti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 nella </a:t>
            </a:r>
            <a:r>
              <a:rPr sz="1200" dirty="0">
                <a:latin typeface="Times New Roman"/>
                <a:cs typeface="Times New Roman"/>
              </a:rPr>
              <a:t>sabbia sulla </a:t>
            </a:r>
            <a:r>
              <a:rPr sz="1200" spc="-5" dirty="0">
                <a:latin typeface="Times New Roman"/>
                <a:cs typeface="Times New Roman"/>
              </a:rPr>
              <a:t>terrazza della </a:t>
            </a:r>
            <a:r>
              <a:rPr sz="1200" spc="10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divertivano </a:t>
            </a:r>
            <a:r>
              <a:rPr sz="1200" dirty="0">
                <a:latin typeface="Times New Roman"/>
                <a:cs typeface="Times New Roman"/>
              </a:rPr>
              <a:t>insieme in molte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maniere </a:t>
            </a:r>
            <a:r>
              <a:rPr sz="1200" spc="-5" dirty="0">
                <a:latin typeface="Times New Roman"/>
                <a:cs typeface="Times New Roman"/>
              </a:rPr>
              <a:t>come degli autentici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ragazzi.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(1359.6) 123:3.5 </a:t>
            </a:r>
            <a:r>
              <a:rPr sz="1200" spc="-5" dirty="0">
                <a:latin typeface="Times New Roman"/>
                <a:cs typeface="Times New Roman"/>
              </a:rPr>
              <a:t>Avendo incontrato </a:t>
            </a:r>
            <a:r>
              <a:rPr sz="1200" dirty="0">
                <a:latin typeface="Times New Roman"/>
                <a:cs typeface="Times New Roman"/>
              </a:rPr>
              <a:t>Giovanni,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veniva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dintorni di </a:t>
            </a:r>
            <a:r>
              <a:rPr sz="1200" spc="-5" dirty="0">
                <a:latin typeface="Times New Roman"/>
                <a:cs typeface="Times New Roman"/>
              </a:rPr>
              <a:t>Gerusalemme, Gesù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dimostrare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straordinario</a:t>
            </a:r>
            <a:endParaRPr sz="1200">
              <a:latin typeface="Times New Roman"/>
              <a:cs typeface="Times New Roman"/>
            </a:endParaRPr>
          </a:p>
          <a:p>
            <a:pPr marL="76200" marR="1212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storia d’Israele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informarsi </a:t>
            </a:r>
            <a:r>
              <a:rPr sz="1200" spc="-5" dirty="0">
                <a:latin typeface="Times New Roman"/>
                <a:cs typeface="Times New Roman"/>
              </a:rPr>
              <a:t>dettagliatamente sul significato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sermoni della sinagoga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feste ricorrenti </a:t>
            </a:r>
            <a:r>
              <a:rPr sz="1200" dirty="0">
                <a:latin typeface="Times New Roman"/>
                <a:cs typeface="Times New Roman"/>
              </a:rPr>
              <a:t>di commemorazione. Suo </a:t>
            </a:r>
            <a:r>
              <a:rPr sz="1200" spc="-5" dirty="0">
                <a:latin typeface="Times New Roman"/>
                <a:cs typeface="Times New Roman"/>
              </a:rPr>
              <a:t>padre gli aveva </a:t>
            </a:r>
            <a:r>
              <a:rPr sz="1200" dirty="0">
                <a:latin typeface="Times New Roman"/>
                <a:cs typeface="Times New Roman"/>
              </a:rPr>
              <a:t>spiegato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anniversari.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festa</a:t>
            </a: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dell’illuminazione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metà inverno, </a:t>
            </a:r>
            <a:r>
              <a:rPr sz="1200" dirty="0">
                <a:latin typeface="Times New Roman"/>
                <a:cs typeface="Times New Roman"/>
              </a:rPr>
              <a:t>che durava otto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ed iniziava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candela </a:t>
            </a:r>
            <a:r>
              <a:rPr sz="1200" dirty="0">
                <a:latin typeface="Times New Roman"/>
                <a:cs typeface="Times New Roman"/>
              </a:rPr>
              <a:t>la prima notte, </a:t>
            </a:r>
            <a:r>
              <a:rPr sz="1200" spc="-5" dirty="0">
                <a:latin typeface="Times New Roman"/>
                <a:cs typeface="Times New Roman"/>
              </a:rPr>
              <a:t>aggiungendone </a:t>
            </a:r>
            <a:r>
              <a:rPr sz="1200" dirty="0">
                <a:latin typeface="Times New Roman"/>
                <a:cs typeface="Times New Roman"/>
              </a:rPr>
              <a:t>una ogni notte  </a:t>
            </a:r>
            <a:r>
              <a:rPr sz="1200" spc="-5" dirty="0">
                <a:latin typeface="Times New Roman"/>
                <a:cs typeface="Times New Roman"/>
              </a:rPr>
              <a:t>successiva;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commemorava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dedicazione del Tempio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restaurazione del cerimoniale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Giuda  </a:t>
            </a:r>
            <a:r>
              <a:rPr sz="1200" spc="-5" dirty="0">
                <a:latin typeface="Times New Roman"/>
                <a:cs typeface="Times New Roman"/>
              </a:rPr>
              <a:t>Maccabeo.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veniva, </a:t>
            </a:r>
            <a:r>
              <a:rPr sz="1200" dirty="0">
                <a:latin typeface="Times New Roman"/>
                <a:cs typeface="Times New Roman"/>
              </a:rPr>
              <a:t>all’inizio di </a:t>
            </a:r>
            <a:r>
              <a:rPr sz="1200" spc="-5" dirty="0">
                <a:latin typeface="Times New Roman"/>
                <a:cs typeface="Times New Roman"/>
              </a:rPr>
              <a:t>primavera,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celebrazione del </a:t>
            </a:r>
            <a:r>
              <a:rPr sz="1200" dirty="0">
                <a:latin typeface="Times New Roman"/>
                <a:cs typeface="Times New Roman"/>
              </a:rPr>
              <a:t>Purim, la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Ester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liberazione di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per mezzo di  </a:t>
            </a:r>
            <a:r>
              <a:rPr sz="1200" spc="-5" dirty="0">
                <a:latin typeface="Times New Roman"/>
                <a:cs typeface="Times New Roman"/>
              </a:rPr>
              <a:t>essa. Poi seguiva </a:t>
            </a:r>
            <a:r>
              <a:rPr sz="1200" dirty="0">
                <a:latin typeface="Times New Roman"/>
                <a:cs typeface="Times New Roman"/>
              </a:rPr>
              <a:t>la Pasqua </a:t>
            </a:r>
            <a:r>
              <a:rPr sz="1200" spc="-5" dirty="0">
                <a:latin typeface="Times New Roman"/>
                <a:cs typeface="Times New Roman"/>
              </a:rPr>
              <a:t>solenne,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adulti celebravano </a:t>
            </a:r>
            <a:r>
              <a:rPr sz="1200" dirty="0">
                <a:latin typeface="Times New Roman"/>
                <a:cs typeface="Times New Roman"/>
              </a:rPr>
              <a:t>a Gerusalemme tutte le volte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possibile, mentre </a:t>
            </a:r>
            <a:r>
              <a:rPr sz="1200" dirty="0">
                <a:latin typeface="Times New Roman"/>
                <a:cs typeface="Times New Roman"/>
              </a:rPr>
              <a:t>a casa 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92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giunti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sei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ed </a:t>
            </a:r>
            <a:r>
              <a:rPr sz="1200" spc="-5" dirty="0">
                <a:latin typeface="Times New Roman"/>
                <a:cs typeface="Times New Roman"/>
              </a:rPr>
              <a:t>ora ascoltiamo </a:t>
            </a:r>
            <a:r>
              <a:rPr sz="1200" dirty="0">
                <a:latin typeface="Times New Roman"/>
                <a:cs typeface="Times New Roman"/>
              </a:rPr>
              <a:t>queste parole </a:t>
            </a:r>
            <a:r>
              <a:rPr sz="1200" spc="-5" dirty="0">
                <a:latin typeface="Times New Roman"/>
                <a:cs typeface="Times New Roman"/>
              </a:rPr>
              <a:t>strane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lasciarci,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morire. </a:t>
            </a:r>
            <a:r>
              <a:rPr sz="1200" dirty="0">
                <a:latin typeface="Times New Roman"/>
                <a:cs typeface="Times New Roman"/>
              </a:rPr>
              <a:t>Noi non 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insegnamento.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stai parlando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parabole?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preghiamo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parlarci </a:t>
            </a:r>
            <a:r>
              <a:rPr sz="1200" dirty="0">
                <a:latin typeface="Times New Roman"/>
                <a:cs typeface="Times New Roman"/>
              </a:rPr>
              <a:t>chiaramente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velata.”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6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(1759.5) 158:7.3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ad Andrea, Gesù disse: “Fratelli miei,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confessato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 costretto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svelarvi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sulla fine del conferimento </a:t>
            </a:r>
            <a:r>
              <a:rPr sz="1200" dirty="0">
                <a:latin typeface="Times New Roman"/>
                <a:cs typeface="Times New Roman"/>
              </a:rPr>
              <a:t>del Figlio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Voi </a:t>
            </a:r>
            <a:r>
              <a:rPr sz="1200" dirty="0">
                <a:latin typeface="Times New Roman"/>
                <a:cs typeface="Times New Roman"/>
              </a:rPr>
              <a:t>insistete 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rimanere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attaccati alla credenza </a:t>
            </a:r>
            <a:r>
              <a:rPr sz="1200" dirty="0">
                <a:latin typeface="Times New Roman"/>
                <a:cs typeface="Times New Roman"/>
              </a:rPr>
              <a:t>che io sono 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e non volete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deve sedere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trono 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insisto </a:t>
            </a:r>
            <a:r>
              <a:rPr sz="1200" dirty="0">
                <a:latin typeface="Times New Roman"/>
                <a:cs typeface="Times New Roman"/>
              </a:rPr>
              <a:t>a dirvi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dovrà </a:t>
            </a:r>
            <a:r>
              <a:rPr sz="1200" spc="-5" dirty="0">
                <a:latin typeface="Times New Roman"/>
                <a:cs typeface="Times New Roman"/>
              </a:rPr>
              <a:t>presto 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soffrire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essere respinto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Scribi,  dagli </a:t>
            </a:r>
            <a:r>
              <a:rPr sz="1200" dirty="0">
                <a:latin typeface="Times New Roman"/>
                <a:cs typeface="Times New Roman"/>
              </a:rPr>
              <a:t>anziani 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sommi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e dopo tutto questo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ucciso e </a:t>
            </a:r>
            <a:r>
              <a:rPr sz="1200" spc="-5" dirty="0">
                <a:latin typeface="Times New Roman"/>
                <a:cs typeface="Times New Roman"/>
              </a:rPr>
              <a:t>risuscitare dalla </a:t>
            </a:r>
            <a:r>
              <a:rPr sz="1200" dirty="0">
                <a:latin typeface="Times New Roman"/>
                <a:cs typeface="Times New Roman"/>
              </a:rPr>
              <a:t>morte. E non vi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una parabola; vi  dico la </a:t>
            </a:r>
            <a:r>
              <a:rPr sz="1200" spc="-5" dirty="0">
                <a:latin typeface="Times New Roman"/>
                <a:cs typeface="Times New Roman"/>
              </a:rPr>
              <a:t>verità affinché possiate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preparati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avvenimenti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piomberanno </a:t>
            </a:r>
            <a:r>
              <a:rPr sz="1200" dirty="0">
                <a:latin typeface="Times New Roman"/>
                <a:cs typeface="Times New Roman"/>
              </a:rPr>
              <a:t>all’improvviso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noi.” E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stava ancora parlando, Simon Pietro, </a:t>
            </a:r>
            <a:r>
              <a:rPr sz="1200" spc="-5" dirty="0">
                <a:latin typeface="Times New Roman"/>
                <a:cs typeface="Times New Roman"/>
              </a:rPr>
              <a:t>slanciandosi con impeto verso </a:t>
            </a:r>
            <a:r>
              <a:rPr sz="1200" dirty="0">
                <a:latin typeface="Times New Roman"/>
                <a:cs typeface="Times New Roman"/>
              </a:rPr>
              <a:t>di lui, posò la </a:t>
            </a:r>
            <a:r>
              <a:rPr sz="1200" spc="-5" dirty="0">
                <a:latin typeface="Times New Roman"/>
                <a:cs typeface="Times New Roman"/>
              </a:rPr>
              <a:t>sua mano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spalla del Maestro </a:t>
            </a:r>
            <a:r>
              <a:rPr sz="1200" dirty="0">
                <a:latin typeface="Times New Roman"/>
                <a:cs typeface="Times New Roman"/>
              </a:rPr>
              <a:t>e disse:  </a:t>
            </a:r>
            <a:r>
              <a:rPr sz="1200" spc="-5" dirty="0">
                <a:latin typeface="Times New Roman"/>
                <a:cs typeface="Times New Roman"/>
              </a:rPr>
              <a:t>“Maestro, lungi </a:t>
            </a:r>
            <a:r>
              <a:rPr sz="1200" dirty="0">
                <a:latin typeface="Times New Roman"/>
                <a:cs typeface="Times New Roman"/>
              </a:rPr>
              <a:t>da noi volerti </a:t>
            </a:r>
            <a:r>
              <a:rPr sz="1200" spc="-5" dirty="0">
                <a:latin typeface="Times New Roman"/>
                <a:cs typeface="Times New Roman"/>
              </a:rPr>
              <a:t>contraddire,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che queste </a:t>
            </a:r>
            <a:r>
              <a:rPr sz="1200" dirty="0">
                <a:latin typeface="Times New Roman"/>
                <a:cs typeface="Times New Roman"/>
              </a:rPr>
              <a:t>cose non ti </a:t>
            </a:r>
            <a:r>
              <a:rPr sz="1200" spc="-5" dirty="0">
                <a:latin typeface="Times New Roman"/>
                <a:cs typeface="Times New Roman"/>
              </a:rPr>
              <a:t>capiteranno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7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(1760.1) 158:7.4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parlò così perché </a:t>
            </a:r>
            <a:r>
              <a:rPr sz="1200" dirty="0">
                <a:latin typeface="Times New Roman"/>
                <a:cs typeface="Times New Roman"/>
              </a:rPr>
              <a:t>amava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riconobbe in queste </a:t>
            </a:r>
            <a:r>
              <a:rPr sz="1200" spc="-5" dirty="0">
                <a:latin typeface="Times New Roman"/>
                <a:cs typeface="Times New Roman"/>
              </a:rPr>
              <a:t>parole d’affetto bene  </a:t>
            </a:r>
            <a:r>
              <a:rPr sz="1200" dirty="0">
                <a:latin typeface="Times New Roman"/>
                <a:cs typeface="Times New Roman"/>
              </a:rPr>
              <a:t>intenzionate il </a:t>
            </a:r>
            <a:r>
              <a:rPr sz="1200" spc="-5" dirty="0">
                <a:latin typeface="Times New Roman"/>
                <a:cs typeface="Times New Roman"/>
              </a:rPr>
              <a:t>sottile indizio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fargli cambiare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linea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condotta 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conferimento terreno conformemente alla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suo Padre del </a:t>
            </a:r>
            <a:r>
              <a:rPr sz="1200" dirty="0">
                <a:latin typeface="Times New Roman"/>
                <a:cs typeface="Times New Roman"/>
              </a:rPr>
              <a:t>Paradiso. E </a:t>
            </a:r>
            <a:r>
              <a:rPr sz="1200" spc="-5" dirty="0">
                <a:latin typeface="Times New Roman"/>
                <a:cs typeface="Times New Roman"/>
              </a:rPr>
              <a:t>fu perché </a:t>
            </a:r>
            <a:r>
              <a:rPr sz="1200" dirty="0">
                <a:latin typeface="Times New Roman"/>
                <a:cs typeface="Times New Roman"/>
              </a:rPr>
              <a:t>scoprì il pericolo di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dei  suggerimenti, anche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 affezionati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fedeli, </a:t>
            </a:r>
            <a:r>
              <a:rPr sz="1200" dirty="0">
                <a:latin typeface="Times New Roman"/>
                <a:cs typeface="Times New Roman"/>
              </a:rPr>
              <a:t>di dissuaderlo, </a:t>
            </a:r>
            <a:r>
              <a:rPr sz="1200" spc="-5" dirty="0">
                <a:latin typeface="Times New Roman"/>
                <a:cs typeface="Times New Roman"/>
              </a:rPr>
              <a:t>che egli si </a:t>
            </a:r>
            <a:r>
              <a:rPr sz="1200" dirty="0">
                <a:latin typeface="Times New Roman"/>
                <a:cs typeface="Times New Roman"/>
              </a:rPr>
              <a:t>volse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dicendo: “Allontanatevi </a:t>
            </a:r>
            <a:r>
              <a:rPr sz="1200" dirty="0">
                <a:latin typeface="Times New Roman"/>
                <a:cs typeface="Times New Roman"/>
              </a:rPr>
              <a:t>da me.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odorate dello </a:t>
            </a:r>
            <a:r>
              <a:rPr sz="1200" spc="-5" dirty="0">
                <a:latin typeface="Times New Roman"/>
                <a:cs typeface="Times New Roman"/>
              </a:rPr>
              <a:t>spirito dell’avversario,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tentatore. Quando </a:t>
            </a:r>
            <a:r>
              <a:rPr sz="1200" dirty="0">
                <a:latin typeface="Times New Roman"/>
                <a:cs typeface="Times New Roman"/>
              </a:rPr>
              <a:t>parlate in questo modo voi non </a:t>
            </a:r>
            <a:r>
              <a:rPr sz="1200" spc="-5" dirty="0">
                <a:latin typeface="Times New Roman"/>
                <a:cs typeface="Times New Roman"/>
              </a:rPr>
              <a:t>siete  dalla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dalla parte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nemico.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fate del </a:t>
            </a:r>
            <a:r>
              <a:rPr sz="1200" dirty="0">
                <a:latin typeface="Times New Roman"/>
                <a:cs typeface="Times New Roman"/>
              </a:rPr>
              <a:t>vostro amore per me una pietra d’inciampo </a:t>
            </a:r>
            <a:r>
              <a:rPr sz="1200" spc="-5" dirty="0">
                <a:latin typeface="Times New Roman"/>
                <a:cs typeface="Times New Roman"/>
              </a:rPr>
              <a:t>al  compimento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Padre. Non </a:t>
            </a:r>
            <a:r>
              <a:rPr sz="1200" spc="-5" dirty="0">
                <a:latin typeface="Times New Roman"/>
                <a:cs typeface="Times New Roman"/>
              </a:rPr>
              <a:t>preoccupatevi delle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ma piuttosto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(1760.2) 158:7.5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essi si furono ripresi </a:t>
            </a:r>
            <a:r>
              <a:rPr sz="1200" dirty="0">
                <a:latin typeface="Times New Roman"/>
                <a:cs typeface="Times New Roman"/>
              </a:rPr>
              <a:t>dal primo </a:t>
            </a:r>
            <a:r>
              <a:rPr sz="1200" spc="-5" dirty="0">
                <a:latin typeface="Times New Roman"/>
                <a:cs typeface="Times New Roman"/>
              </a:rPr>
              <a:t>shock del </a:t>
            </a:r>
            <a:r>
              <a:rPr sz="1200" dirty="0">
                <a:latin typeface="Times New Roman"/>
                <a:cs typeface="Times New Roman"/>
              </a:rPr>
              <a:t>pungente </a:t>
            </a:r>
            <a:r>
              <a:rPr sz="1200" spc="-5" dirty="0">
                <a:latin typeface="Times New Roman"/>
                <a:cs typeface="Times New Roman"/>
              </a:rPr>
              <a:t>rimprovero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prima </a:t>
            </a:r>
            <a:r>
              <a:rPr sz="1200" spc="-5" dirty="0">
                <a:latin typeface="Times New Roman"/>
                <a:cs typeface="Times New Roman"/>
              </a:rPr>
              <a:t>che riprendessero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viaggio,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disse ancora: “Se </a:t>
            </a:r>
            <a:r>
              <a:rPr sz="1200" dirty="0">
                <a:latin typeface="Times New Roman"/>
                <a:cs typeface="Times New Roman"/>
              </a:rPr>
              <a:t>qualcuno vuole </a:t>
            </a:r>
            <a:r>
              <a:rPr sz="1200" spc="-5" dirty="0">
                <a:latin typeface="Times New Roman"/>
                <a:cs typeface="Times New Roman"/>
              </a:rPr>
              <a:t>seguirmi, </a:t>
            </a:r>
            <a:r>
              <a:rPr sz="1200" dirty="0">
                <a:latin typeface="Times New Roman"/>
                <a:cs typeface="Times New Roman"/>
              </a:rPr>
              <a:t>dimentichi </a:t>
            </a:r>
            <a:r>
              <a:rPr sz="1200" spc="-5" dirty="0">
                <a:latin typeface="Times New Roman"/>
                <a:cs typeface="Times New Roman"/>
              </a:rPr>
              <a:t>se stesso, si assuma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responsabilità </a:t>
            </a:r>
            <a:r>
              <a:rPr sz="1200" dirty="0">
                <a:latin typeface="Times New Roman"/>
                <a:cs typeface="Times New Roman"/>
              </a:rPr>
              <a:t>quotidiane e mi  </a:t>
            </a:r>
            <a:r>
              <a:rPr sz="1200" spc="-5" dirty="0">
                <a:latin typeface="Times New Roman"/>
                <a:cs typeface="Times New Roman"/>
              </a:rPr>
              <a:t>segua. Perché chiunque </a:t>
            </a:r>
            <a:r>
              <a:rPr sz="1200" dirty="0">
                <a:latin typeface="Times New Roman"/>
                <a:cs typeface="Times New Roman"/>
              </a:rPr>
              <a:t>vorrà salvare </a:t>
            </a:r>
            <a:r>
              <a:rPr sz="1200" spc="-5" dirty="0">
                <a:latin typeface="Times New Roman"/>
                <a:cs typeface="Times New Roman"/>
              </a:rPr>
              <a:t>egoisticamente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perderà,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chiunque perderà </a:t>
            </a:r>
            <a:r>
              <a:rPr sz="1200" dirty="0">
                <a:latin typeface="Times New Roman"/>
                <a:cs typeface="Times New Roman"/>
              </a:rPr>
              <a:t>la sua vita </a:t>
            </a:r>
            <a:r>
              <a:rPr sz="1200" spc="-5" dirty="0">
                <a:latin typeface="Times New Roman"/>
                <a:cs typeface="Times New Roman"/>
              </a:rPr>
              <a:t>per causa </a:t>
            </a:r>
            <a:r>
              <a:rPr sz="1200" dirty="0">
                <a:latin typeface="Times New Roman"/>
                <a:cs typeface="Times New Roman"/>
              </a:rPr>
              <a:t>mia 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731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vangelo,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salverà.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profitto </a:t>
            </a:r>
            <a:r>
              <a:rPr sz="1200" dirty="0">
                <a:latin typeface="Times New Roman"/>
                <a:cs typeface="Times New Roman"/>
              </a:rPr>
              <a:t>ha un uomo di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anima? Che </a:t>
            </a:r>
            <a:r>
              <a:rPr sz="1200" spc="-5" dirty="0">
                <a:latin typeface="Times New Roman"/>
                <a:cs typeface="Times New Roman"/>
              </a:rPr>
              <a:t>cosa potrebbe </a:t>
            </a:r>
            <a:r>
              <a:rPr sz="1200" dirty="0">
                <a:latin typeface="Times New Roman"/>
                <a:cs typeface="Times New Roman"/>
              </a:rPr>
              <a:t>dare un  uomo in </a:t>
            </a:r>
            <a:r>
              <a:rPr sz="1200" spc="-5" dirty="0">
                <a:latin typeface="Times New Roman"/>
                <a:cs typeface="Times New Roman"/>
              </a:rPr>
              <a:t>cambio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vergognatevi </a:t>
            </a:r>
            <a:r>
              <a:rPr sz="1200" dirty="0">
                <a:latin typeface="Times New Roman"/>
                <a:cs typeface="Times New Roman"/>
              </a:rPr>
              <a:t>di me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mie parole in </a:t>
            </a:r>
            <a:r>
              <a:rPr sz="1200" spc="-5" dirty="0">
                <a:latin typeface="Times New Roman"/>
                <a:cs typeface="Times New Roman"/>
              </a:rPr>
              <a:t>questa generazione peccatrice ed ipocrita, </a:t>
            </a:r>
            <a:r>
              <a:rPr sz="1200" spc="10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io  non mi </a:t>
            </a:r>
            <a:r>
              <a:rPr sz="1200" spc="-5" dirty="0">
                <a:latin typeface="Times New Roman"/>
                <a:cs typeface="Times New Roman"/>
              </a:rPr>
              <a:t>vergognerò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riconoscervi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apparirò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davanti a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 presenza di tutte le </a:t>
            </a:r>
            <a:r>
              <a:rPr sz="1200" spc="-5" dirty="0">
                <a:latin typeface="Times New Roman"/>
                <a:cs typeface="Times New Roman"/>
              </a:rPr>
              <a:t>schiere celesti. </a:t>
            </a:r>
            <a:r>
              <a:rPr sz="1200" dirty="0">
                <a:latin typeface="Times New Roman"/>
                <a:cs typeface="Times New Roman"/>
              </a:rPr>
              <a:t>Tuttavia,  molti di 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siete ora qui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me non </a:t>
            </a:r>
            <a:r>
              <a:rPr sz="1200" spc="-5" dirty="0">
                <a:latin typeface="Times New Roman"/>
                <a:cs typeface="Times New Roman"/>
              </a:rPr>
              <a:t>assaporeranno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visto questo regno di </a:t>
            </a:r>
            <a:r>
              <a:rPr sz="1200" spc="-5" dirty="0">
                <a:latin typeface="Times New Roman"/>
                <a:cs typeface="Times New Roman"/>
              </a:rPr>
              <a:t>Dio venire con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potenza.”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827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(1760.3) 158:7.6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mostrò </a:t>
            </a:r>
            <a:r>
              <a:rPr sz="1200" dirty="0">
                <a:latin typeface="Times New Roman"/>
                <a:cs typeface="Times New Roman"/>
              </a:rPr>
              <a:t>in tal modo ai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doloroso </a:t>
            </a:r>
            <a:r>
              <a:rPr sz="1200" dirty="0">
                <a:latin typeface="Times New Roman"/>
                <a:cs typeface="Times New Roman"/>
              </a:rPr>
              <a:t>e conflittuale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percorrere se volevano </a:t>
            </a:r>
            <a:r>
              <a:rPr sz="1200" dirty="0">
                <a:latin typeface="Times New Roman"/>
                <a:cs typeface="Times New Roman"/>
              </a:rPr>
              <a:t>seguirlo.  </a:t>
            </a:r>
            <a:r>
              <a:rPr sz="1200" spc="-5" dirty="0">
                <a:latin typeface="Times New Roman"/>
                <a:cs typeface="Times New Roman"/>
              </a:rPr>
              <a:t>Quale shock </a:t>
            </a:r>
            <a:r>
              <a:rPr sz="1200" dirty="0">
                <a:latin typeface="Times New Roman"/>
                <a:cs typeface="Times New Roman"/>
              </a:rPr>
              <a:t>furono tali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pescatori galilei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persistevano nel sognare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terrestre con </a:t>
            </a:r>
            <a:r>
              <a:rPr sz="1200" dirty="0">
                <a:latin typeface="Times New Roman"/>
                <a:cs typeface="Times New Roman"/>
              </a:rPr>
              <a:t>posti d’onore per </a:t>
            </a:r>
            <a:r>
              <a:rPr sz="1200" spc="-5" dirty="0">
                <a:latin typeface="Times New Roman"/>
                <a:cs typeface="Times New Roman"/>
              </a:rPr>
              <a:t>se  stessi! Ma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cuori fedeli furono commossi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coraggioso </a:t>
            </a:r>
            <a:r>
              <a:rPr sz="1200" dirty="0">
                <a:latin typeface="Times New Roman"/>
                <a:cs typeface="Times New Roman"/>
              </a:rPr>
              <a:t>appello, 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pensò di </a:t>
            </a:r>
            <a:r>
              <a:rPr sz="1200" spc="-5" dirty="0">
                <a:latin typeface="Times New Roman"/>
                <a:cs typeface="Times New Roman"/>
              </a:rPr>
              <a:t>abbandonarlo. Gesù </a:t>
            </a:r>
            <a:r>
              <a:rPr sz="1200" dirty="0">
                <a:latin typeface="Times New Roman"/>
                <a:cs typeface="Times New Roman"/>
              </a:rPr>
              <a:t>non li  stava </a:t>
            </a:r>
            <a:r>
              <a:rPr sz="1200" spc="-5" dirty="0">
                <a:latin typeface="Times New Roman"/>
                <a:cs typeface="Times New Roman"/>
              </a:rPr>
              <a:t>mandando </a:t>
            </a:r>
            <a:r>
              <a:rPr sz="1200" dirty="0">
                <a:latin typeface="Times New Roman"/>
                <a:cs typeface="Times New Roman"/>
              </a:rPr>
              <a:t>da soli a </a:t>
            </a:r>
            <a:r>
              <a:rPr sz="1200" spc="-5" dirty="0">
                <a:latin typeface="Times New Roman"/>
                <a:cs typeface="Times New Roman"/>
              </a:rPr>
              <a:t>combattere;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stava guidando. Egli </a:t>
            </a:r>
            <a:r>
              <a:rPr sz="1200" dirty="0">
                <a:latin typeface="Times New Roman"/>
                <a:cs typeface="Times New Roman"/>
              </a:rPr>
              <a:t>chiese soltanto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seguissero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coraggiosamente.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(1760.4) 158:7.7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afferravano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dicendo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qualcosa sulla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della sua morte.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comprendevano </a:t>
            </a:r>
            <a:r>
              <a:rPr sz="1200" dirty="0">
                <a:latin typeface="Times New Roman"/>
                <a:cs typeface="Times New Roman"/>
              </a:rPr>
              <a:t>solo vagamente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diceva sulla </a:t>
            </a:r>
            <a:r>
              <a:rPr sz="1200" spc="-5" dirty="0">
                <a:latin typeface="Times New Roman"/>
                <a:cs typeface="Times New Roman"/>
              </a:rPr>
              <a:t>sua morte, mentre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risurrezione dai morti </a:t>
            </a:r>
            <a:r>
              <a:rPr sz="1200" dirty="0">
                <a:latin typeface="Times New Roman"/>
                <a:cs typeface="Times New Roman"/>
              </a:rPr>
              <a:t>non riusciva 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fissarsi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mente. Via </a:t>
            </a:r>
            <a:r>
              <a:rPr sz="1200" dirty="0">
                <a:latin typeface="Times New Roman"/>
                <a:cs typeface="Times New Roman"/>
              </a:rPr>
              <a:t>via che i </a:t>
            </a:r>
            <a:r>
              <a:rPr sz="1200" spc="-5" dirty="0">
                <a:latin typeface="Times New Roman"/>
                <a:cs typeface="Times New Roman"/>
              </a:rPr>
              <a:t>giorni passavano,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Giovanni, </a:t>
            </a:r>
            <a:r>
              <a:rPr sz="1200" spc="-5" dirty="0">
                <a:latin typeface="Times New Roman"/>
                <a:cs typeface="Times New Roman"/>
              </a:rPr>
              <a:t>ricordando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esperienza  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della trasfigurazione, 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più pienamente alcune di queste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(1760.5) 158:7.8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l’associazione dei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poche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essi videro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sguardo splendente </a:t>
            </a:r>
            <a:r>
              <a:rPr sz="1200" dirty="0">
                <a:latin typeface="Times New Roman"/>
                <a:cs typeface="Times New Roman"/>
              </a:rPr>
              <a:t>e  udirono </a:t>
            </a:r>
            <a:r>
              <a:rPr sz="1200" spc="-5" dirty="0">
                <a:latin typeface="Times New Roman"/>
                <a:cs typeface="Times New Roman"/>
              </a:rPr>
              <a:t>delle parole così </a:t>
            </a:r>
            <a:r>
              <a:rPr sz="1200" dirty="0">
                <a:latin typeface="Times New Roman"/>
                <a:cs typeface="Times New Roman"/>
              </a:rPr>
              <a:t>vive di </a:t>
            </a:r>
            <a:r>
              <a:rPr sz="1200" spc="-5" dirty="0">
                <a:latin typeface="Times New Roman"/>
                <a:cs typeface="Times New Roman"/>
              </a:rPr>
              <a:t>rimprovero come quelle che </a:t>
            </a:r>
            <a:r>
              <a:rPr sz="1200" dirty="0">
                <a:latin typeface="Times New Roman"/>
                <a:cs typeface="Times New Roman"/>
              </a:rPr>
              <a:t>furono rivolte a Pietro e </a:t>
            </a:r>
            <a:r>
              <a:rPr sz="1200" spc="-5" dirty="0">
                <a:latin typeface="Times New Roman"/>
                <a:cs typeface="Times New Roman"/>
              </a:rPr>
              <a:t>agli altri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occasione. Gesù </a:t>
            </a:r>
            <a:r>
              <a:rPr sz="1200" spc="15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paziente con le </a:t>
            </a:r>
            <a:r>
              <a:rPr sz="1200" spc="-5" dirty="0">
                <a:latin typeface="Times New Roman"/>
                <a:cs typeface="Times New Roman"/>
              </a:rPr>
              <a:t>loro manchevolezze umane,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fu 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alla minaccia </a:t>
            </a:r>
            <a:r>
              <a:rPr sz="1200" dirty="0">
                <a:latin typeface="Times New Roman"/>
                <a:cs typeface="Times New Roman"/>
              </a:rPr>
              <a:t>imminente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programma  che implicava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suo Padre 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carriera terrena.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letteralmente storditi;  </a:t>
            </a:r>
            <a:r>
              <a:rPr sz="1200" spc="-5" dirty="0">
                <a:latin typeface="Times New Roman"/>
                <a:cs typeface="Times New Roman"/>
              </a:rPr>
              <a:t>erano stupefatti </a:t>
            </a:r>
            <a:r>
              <a:rPr sz="1200" dirty="0">
                <a:latin typeface="Times New Roman"/>
                <a:cs typeface="Times New Roman"/>
              </a:rPr>
              <a:t>ed atterriti.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dispiacere. Lentamente cominciarono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comprendere ciò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essi dovevano passare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queste esperienze con </a:t>
            </a:r>
            <a:r>
              <a:rPr sz="1200" dirty="0">
                <a:latin typeface="Times New Roman"/>
                <a:cs typeface="Times New Roman"/>
              </a:rPr>
              <a:t>lui, ma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svegliarono  </a:t>
            </a:r>
            <a:r>
              <a:rPr sz="1200" spc="-5" dirty="0">
                <a:latin typeface="Times New Roman"/>
                <a:cs typeface="Times New Roman"/>
              </a:rPr>
              <a:t>alla realtà </a:t>
            </a:r>
            <a:r>
              <a:rPr sz="1200" dirty="0">
                <a:latin typeface="Times New Roman"/>
                <a:cs typeface="Times New Roman"/>
              </a:rPr>
              <a:t>di questi avvenimenti </a:t>
            </a:r>
            <a:r>
              <a:rPr sz="1200" spc="-5" dirty="0">
                <a:latin typeface="Times New Roman"/>
                <a:cs typeface="Times New Roman"/>
              </a:rPr>
              <a:t>futuri che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dopo queste prime allusioni alla </a:t>
            </a:r>
            <a:r>
              <a:rPr sz="1200" spc="-5" dirty="0">
                <a:latin typeface="Times New Roman"/>
                <a:cs typeface="Times New Roman"/>
              </a:rPr>
              <a:t>tragedia </a:t>
            </a:r>
            <a:r>
              <a:rPr sz="1200" dirty="0">
                <a:latin typeface="Times New Roman"/>
                <a:cs typeface="Times New Roman"/>
              </a:rPr>
              <a:t>incombente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giorni  della sua 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305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(1761.1) 158:7.9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partirono </a:t>
            </a:r>
            <a:r>
              <a:rPr sz="1200" dirty="0">
                <a:latin typeface="Times New Roman"/>
                <a:cs typeface="Times New Roman"/>
              </a:rPr>
              <a:t>in silenzio per 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Parco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Magadan, </a:t>
            </a:r>
            <a:r>
              <a:rPr sz="1200" dirty="0">
                <a:latin typeface="Times New Roman"/>
                <a:cs typeface="Times New Roman"/>
              </a:rPr>
              <a:t>andando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via di </a:t>
            </a:r>
            <a:r>
              <a:rPr sz="1200" spc="-5" dirty="0">
                <a:latin typeface="Times New Roman"/>
                <a:cs typeface="Times New Roman"/>
              </a:rPr>
              <a:t>Cafarnao. Durante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pomeriggio, </a:t>
            </a:r>
            <a:r>
              <a:rPr sz="1200" dirty="0">
                <a:latin typeface="Times New Roman"/>
                <a:cs typeface="Times New Roman"/>
              </a:rPr>
              <a:t>anche se non </a:t>
            </a:r>
            <a:r>
              <a:rPr sz="1200" spc="-5" dirty="0">
                <a:latin typeface="Times New Roman"/>
                <a:cs typeface="Times New Roman"/>
              </a:rPr>
              <a:t>conversarono con </a:t>
            </a:r>
            <a:r>
              <a:rPr sz="1200" dirty="0">
                <a:latin typeface="Times New Roman"/>
                <a:cs typeface="Times New Roman"/>
              </a:rPr>
              <a:t>Gesù, </a:t>
            </a:r>
            <a:r>
              <a:rPr sz="1200" spc="-5" dirty="0">
                <a:latin typeface="Times New Roman"/>
                <a:cs typeface="Times New Roman"/>
              </a:rPr>
              <a:t>essi parlarono </a:t>
            </a:r>
            <a:r>
              <a:rPr sz="1200" dirty="0">
                <a:latin typeface="Times New Roman"/>
                <a:cs typeface="Times New Roman"/>
              </a:rPr>
              <a:t>molto tra di </a:t>
            </a:r>
            <a:r>
              <a:rPr sz="1200" spc="-5" dirty="0">
                <a:latin typeface="Times New Roman"/>
                <a:cs typeface="Times New Roman"/>
              </a:rPr>
              <a:t>loro mentre Andrea parlava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A casa di Pietro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(1761.2) 158:8.1 </a:t>
            </a:r>
            <a:r>
              <a:rPr sz="1200" spc="-5" dirty="0">
                <a:latin typeface="Times New Roman"/>
                <a:cs typeface="Times New Roman"/>
              </a:rPr>
              <a:t>Arrivati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al crepuscolo, essi andarono </a:t>
            </a:r>
            <a:r>
              <a:rPr sz="1200" dirty="0">
                <a:latin typeface="Times New Roman"/>
                <a:cs typeface="Times New Roman"/>
              </a:rPr>
              <a:t>per strade poco </a:t>
            </a:r>
            <a:r>
              <a:rPr sz="1200" spc="-5" dirty="0">
                <a:latin typeface="Times New Roman"/>
                <a:cs typeface="Times New Roman"/>
              </a:rPr>
              <a:t>frequentate direttamente </a:t>
            </a:r>
            <a:r>
              <a:rPr sz="1200" dirty="0">
                <a:latin typeface="Times New Roman"/>
                <a:cs typeface="Times New Roman"/>
              </a:rPr>
              <a:t>a casa di </a:t>
            </a:r>
            <a:r>
              <a:rPr sz="1200" spc="5" dirty="0">
                <a:latin typeface="Times New Roman"/>
                <a:cs typeface="Times New Roman"/>
              </a:rPr>
              <a:t>Simon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per  consumare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serale. Mentre Davide </a:t>
            </a:r>
            <a:r>
              <a:rPr sz="1200" spc="-5" dirty="0">
                <a:latin typeface="Times New Roman"/>
                <a:cs typeface="Times New Roman"/>
              </a:rPr>
              <a:t>Zebedeo si preparava </a:t>
            </a:r>
            <a:r>
              <a:rPr sz="1200" dirty="0">
                <a:latin typeface="Times New Roman"/>
                <a:cs typeface="Times New Roman"/>
              </a:rPr>
              <a:t>a condurli </a:t>
            </a:r>
            <a:r>
              <a:rPr sz="1200" spc="-5" dirty="0">
                <a:latin typeface="Times New Roman"/>
                <a:cs typeface="Times New Roman"/>
              </a:rPr>
              <a:t>dall’altra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lago, essi si attardarono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Simone,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squadrando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chiese: “Mentre camminavate insieme questo </a:t>
            </a:r>
            <a:r>
              <a:rPr sz="1200" dirty="0">
                <a:latin typeface="Times New Roman"/>
                <a:cs typeface="Times New Roman"/>
              </a:rPr>
              <a:t>pomeriggio, di che </a:t>
            </a:r>
            <a:r>
              <a:rPr sz="1200" spc="-5" dirty="0">
                <a:latin typeface="Times New Roman"/>
                <a:cs typeface="Times New Roman"/>
              </a:rPr>
              <a:t>cosa  discutevate così </a:t>
            </a:r>
            <a:r>
              <a:rPr sz="1200" dirty="0">
                <a:latin typeface="Times New Roman"/>
                <a:cs typeface="Times New Roman"/>
              </a:rPr>
              <a:t>animatamente tra di voi?” </a:t>
            </a:r>
            <a:r>
              <a:rPr sz="1200" spc="-5" dirty="0">
                <a:latin typeface="Times New Roman"/>
                <a:cs typeface="Times New Roman"/>
              </a:rPr>
              <a:t>Gli apostoli tacevano perché </a:t>
            </a:r>
            <a:r>
              <a:rPr sz="1200" dirty="0">
                <a:latin typeface="Times New Roman"/>
                <a:cs typeface="Times New Roman"/>
              </a:rPr>
              <a:t>molti di loro </a:t>
            </a:r>
            <a:r>
              <a:rPr sz="1200" spc="-5" dirty="0">
                <a:latin typeface="Times New Roman"/>
                <a:cs typeface="Times New Roman"/>
              </a:rPr>
              <a:t>avevano continuato </a:t>
            </a:r>
            <a:r>
              <a:rPr sz="1200" dirty="0">
                <a:latin typeface="Times New Roman"/>
                <a:cs typeface="Times New Roman"/>
              </a:rPr>
              <a:t>la discussione iniziata  vicino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Hermon su quali </a:t>
            </a:r>
            <a:r>
              <a:rPr sz="1200" dirty="0">
                <a:latin typeface="Times New Roman"/>
                <a:cs typeface="Times New Roman"/>
              </a:rPr>
              <a:t>posizioni </a:t>
            </a:r>
            <a:r>
              <a:rPr sz="1200" spc="-5" dirty="0">
                <a:latin typeface="Times New Roman"/>
                <a:cs typeface="Times New Roman"/>
              </a:rPr>
              <a:t>avrebbero occupato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futuro;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chi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il più grande e </a:t>
            </a:r>
            <a:r>
              <a:rPr sz="1200" spc="-5" dirty="0">
                <a:latin typeface="Times New Roman"/>
                <a:cs typeface="Times New Roman"/>
              </a:rPr>
              <a:t>così via. Gesù,  sapendo che cosa aveva occupato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pensieri quel giorno, fece </a:t>
            </a:r>
            <a:r>
              <a:rPr sz="1200" dirty="0">
                <a:latin typeface="Times New Roman"/>
                <a:cs typeface="Times New Roman"/>
              </a:rPr>
              <a:t>un cenno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figlioletti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ponendo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tra  di </a:t>
            </a:r>
            <a:r>
              <a:rPr sz="1200" spc="-5" dirty="0">
                <a:latin typeface="Times New Roman"/>
                <a:cs typeface="Times New Roman"/>
              </a:rPr>
              <a:t>loro disse: </a:t>
            </a:r>
            <a:r>
              <a:rPr sz="1200" spc="-10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vi dico, se </a:t>
            </a:r>
            <a:r>
              <a:rPr sz="1200" dirty="0">
                <a:latin typeface="Times New Roman"/>
                <a:cs typeface="Times New Roman"/>
              </a:rPr>
              <a:t>non tornate </a:t>
            </a:r>
            <a:r>
              <a:rPr sz="1200" spc="-5" dirty="0">
                <a:latin typeface="Times New Roman"/>
                <a:cs typeface="Times New Roman"/>
              </a:rPr>
              <a:t>indietro </a:t>
            </a:r>
            <a:r>
              <a:rPr sz="1200" dirty="0">
                <a:latin typeface="Times New Roman"/>
                <a:cs typeface="Times New Roman"/>
              </a:rPr>
              <a:t>e non diventate più simili a questo </a:t>
            </a:r>
            <a:r>
              <a:rPr sz="1200" spc="-5" dirty="0">
                <a:latin typeface="Times New Roman"/>
                <a:cs typeface="Times New Roman"/>
              </a:rPr>
              <a:t>bambino farete pochi progressi  nel regno dei </a:t>
            </a:r>
            <a:r>
              <a:rPr sz="1200" dirty="0">
                <a:latin typeface="Times New Roman"/>
                <a:cs typeface="Times New Roman"/>
              </a:rPr>
              <a:t>cieli. Chiunque </a:t>
            </a:r>
            <a:r>
              <a:rPr sz="1200" spc="-5" dirty="0">
                <a:latin typeface="Times New Roman"/>
                <a:cs typeface="Times New Roman"/>
              </a:rPr>
              <a:t>si umilierà </a:t>
            </a:r>
            <a:r>
              <a:rPr sz="1200" dirty="0">
                <a:latin typeface="Times New Roman"/>
                <a:cs typeface="Times New Roman"/>
              </a:rPr>
              <a:t>e diverrà </a:t>
            </a:r>
            <a:r>
              <a:rPr sz="1200" spc="-5" dirty="0">
                <a:latin typeface="Times New Roman"/>
                <a:cs typeface="Times New Roman"/>
              </a:rPr>
              <a:t>come questo piccolo, </a:t>
            </a:r>
            <a:r>
              <a:rPr sz="1200" dirty="0">
                <a:latin typeface="Times New Roman"/>
                <a:cs typeface="Times New Roman"/>
              </a:rPr>
              <a:t>sarà il più </a:t>
            </a:r>
            <a:r>
              <a:rPr sz="1200" spc="-5" dirty="0">
                <a:latin typeface="Times New Roman"/>
                <a:cs typeface="Times New Roman"/>
              </a:rPr>
              <a:t>grande nel regno dei cieli.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accoglie  un tale </a:t>
            </a:r>
            <a:r>
              <a:rPr sz="1200" spc="-5" dirty="0">
                <a:latin typeface="Times New Roman"/>
                <a:cs typeface="Times New Roman"/>
              </a:rPr>
              <a:t>piccolo accoglie </a:t>
            </a:r>
            <a:r>
              <a:rPr sz="1200" dirty="0">
                <a:latin typeface="Times New Roman"/>
                <a:cs typeface="Times New Roman"/>
              </a:rPr>
              <a:t>me. 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accolgono me </a:t>
            </a:r>
            <a:r>
              <a:rPr sz="1200" spc="-5" dirty="0">
                <a:latin typeface="Times New Roman"/>
                <a:cs typeface="Times New Roman"/>
              </a:rPr>
              <a:t>accolgono anche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mandato. Se voi </a:t>
            </a:r>
            <a:r>
              <a:rPr sz="1200" spc="-5" dirty="0">
                <a:latin typeface="Times New Roman"/>
                <a:cs typeface="Times New Roman"/>
              </a:rPr>
              <a:t>volete essere </a:t>
            </a:r>
            <a:r>
              <a:rPr sz="1200" dirty="0">
                <a:latin typeface="Times New Roman"/>
                <a:cs typeface="Times New Roman"/>
              </a:rPr>
              <a:t>i primi nel  </a:t>
            </a:r>
            <a:r>
              <a:rPr sz="1200" spc="-5" dirty="0">
                <a:latin typeface="Times New Roman"/>
                <a:cs typeface="Times New Roman"/>
              </a:rPr>
              <a:t>regno, cercate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queste </a:t>
            </a:r>
            <a:r>
              <a:rPr sz="1200" dirty="0">
                <a:latin typeface="Times New Roman"/>
                <a:cs typeface="Times New Roman"/>
              </a:rPr>
              <a:t>buone verità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fratelli nella carne.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induce uno di questi </a:t>
            </a:r>
            <a:r>
              <a:rPr sz="1200" spc="-5" dirty="0">
                <a:latin typeface="Times New Roman"/>
                <a:cs typeface="Times New Roman"/>
              </a:rPr>
              <a:t>piccoli </a:t>
            </a:r>
            <a:r>
              <a:rPr sz="1200" dirty="0">
                <a:latin typeface="Times New Roman"/>
                <a:cs typeface="Times New Roman"/>
              </a:rPr>
              <a:t>a peccare,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lui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legata </a:t>
            </a:r>
            <a:r>
              <a:rPr sz="1200" dirty="0">
                <a:latin typeface="Times New Roman"/>
                <a:cs typeface="Times New Roman"/>
              </a:rPr>
              <a:t>una macina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collo e </a:t>
            </a:r>
            <a:r>
              <a:rPr sz="1200" spc="-5" dirty="0">
                <a:latin typeface="Times New Roman"/>
                <a:cs typeface="Times New Roman"/>
              </a:rPr>
              <a:t>fosse gettato </a:t>
            </a:r>
            <a:r>
              <a:rPr sz="1200" dirty="0">
                <a:latin typeface="Times New Roman"/>
                <a:cs typeface="Times New Roman"/>
              </a:rPr>
              <a:t>in mare.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fate con </a:t>
            </a:r>
            <a:r>
              <a:rPr sz="1200" dirty="0">
                <a:latin typeface="Times New Roman"/>
                <a:cs typeface="Times New Roman"/>
              </a:rPr>
              <a:t>le vostre mani, o le 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vedete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occhi, recano offesa al progresso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sacrificate </a:t>
            </a:r>
            <a:r>
              <a:rPr sz="1200" dirty="0">
                <a:latin typeface="Times New Roman"/>
                <a:cs typeface="Times New Roman"/>
              </a:rPr>
              <a:t>questi idoli che avete </a:t>
            </a:r>
            <a:r>
              <a:rPr sz="1200" spc="-5" dirty="0">
                <a:latin typeface="Times New Roman"/>
                <a:cs typeface="Times New Roman"/>
              </a:rPr>
              <a:t>cari, 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meglio  </a:t>
            </a:r>
            <a:r>
              <a:rPr sz="1200" spc="-5" dirty="0">
                <a:latin typeface="Times New Roman"/>
                <a:cs typeface="Times New Roman"/>
              </a:rPr>
              <a:t>entrare nel regno </a:t>
            </a:r>
            <a:r>
              <a:rPr sz="1200" dirty="0">
                <a:latin typeface="Times New Roman"/>
                <a:cs typeface="Times New Roman"/>
              </a:rPr>
              <a:t>senza molte </a:t>
            </a:r>
            <a:r>
              <a:rPr sz="1200" spc="-5" dirty="0">
                <a:latin typeface="Times New Roman"/>
                <a:cs typeface="Times New Roman"/>
              </a:rPr>
              <a:t>delle cose </a:t>
            </a:r>
            <a:r>
              <a:rPr sz="1200" dirty="0">
                <a:latin typeface="Times New Roman"/>
                <a:cs typeface="Times New Roman"/>
              </a:rPr>
              <a:t>amate della vita 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aggrapparsi a questi idoli e </a:t>
            </a:r>
            <a:r>
              <a:rPr sz="1200" spc="-5" dirty="0">
                <a:latin typeface="Times New Roman"/>
                <a:cs typeface="Times New Roman"/>
              </a:rPr>
              <a:t>trovarvi esclusi dal </a:t>
            </a:r>
            <a:r>
              <a:rPr sz="1200" dirty="0">
                <a:latin typeface="Times New Roman"/>
                <a:cs typeface="Times New Roman"/>
              </a:rPr>
              <a:t>regno. </a:t>
            </a:r>
            <a:r>
              <a:rPr sz="1200" spc="-5" dirty="0">
                <a:latin typeface="Times New Roman"/>
                <a:cs typeface="Times New Roman"/>
              </a:rPr>
              <a:t>Ma  soprattutto badate </a:t>
            </a:r>
            <a:r>
              <a:rPr sz="1200" dirty="0">
                <a:latin typeface="Times New Roman"/>
                <a:cs typeface="Times New Roman"/>
              </a:rPr>
              <a:t>a non disprezzare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piccoli,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angeli contemplano </a:t>
            </a:r>
            <a:r>
              <a:rPr sz="1200" dirty="0">
                <a:latin typeface="Times New Roman"/>
                <a:cs typeface="Times New Roman"/>
              </a:rPr>
              <a:t>sempre il volto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schiere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celesti.”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(1761.3) 158:8.2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essi salirono </a:t>
            </a:r>
            <a:r>
              <a:rPr sz="1200" spc="-5" dirty="0">
                <a:latin typeface="Times New Roman"/>
                <a:cs typeface="Times New Roman"/>
              </a:rPr>
              <a:t>sul battello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fecero vela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Magadan, dall’altra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lago.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26339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159: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giro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Decapoli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42605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6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(1762.1) 159:0.1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arrivarono al Parco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Magadan, </a:t>
            </a:r>
            <a:r>
              <a:rPr sz="1200" dirty="0">
                <a:latin typeface="Times New Roman"/>
                <a:cs typeface="Times New Roman"/>
              </a:rPr>
              <a:t>trovarono </a:t>
            </a:r>
            <a:r>
              <a:rPr sz="1200" spc="-5" dirty="0">
                <a:latin typeface="Times New Roman"/>
                <a:cs typeface="Times New Roman"/>
              </a:rPr>
              <a:t>ad attenderli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cento evangelisti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discepoli, compreso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delle donne,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si prepararono subito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d’insegnamento e di </a:t>
            </a:r>
            <a:r>
              <a:rPr sz="1200" spc="-5" dirty="0">
                <a:latin typeface="Times New Roman"/>
                <a:cs typeface="Times New Roman"/>
              </a:rPr>
              <a:t>predicazione nelle  città della Decapoli.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(1762.2) 159:0.2 </a:t>
            </a:r>
            <a:r>
              <a:rPr sz="1200" spc="-5" dirty="0">
                <a:latin typeface="Times New Roman"/>
                <a:cs typeface="Times New Roman"/>
              </a:rPr>
              <a:t>Questo giovedì </a:t>
            </a:r>
            <a:r>
              <a:rPr sz="1200" dirty="0">
                <a:latin typeface="Times New Roman"/>
                <a:cs typeface="Times New Roman"/>
              </a:rPr>
              <a:t>mattina 18 </a:t>
            </a:r>
            <a:r>
              <a:rPr sz="1200" spc="-5" dirty="0">
                <a:latin typeface="Times New Roman"/>
                <a:cs typeface="Times New Roman"/>
              </a:rPr>
              <a:t>agosto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riunì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discepoli e ordinò </a:t>
            </a:r>
            <a:r>
              <a:rPr sz="1200" spc="-5" dirty="0">
                <a:latin typeface="Times New Roman"/>
                <a:cs typeface="Times New Roman"/>
              </a:rPr>
              <a:t>che ciascuno degli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associasse con 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dodici evangelisti,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con altri evangelisti andassero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dodici gruppi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nelle 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villaggi </a:t>
            </a:r>
            <a:r>
              <a:rPr sz="1200" spc="10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Decapoli.  </a:t>
            </a:r>
            <a:r>
              <a:rPr sz="1200" spc="-5" dirty="0">
                <a:latin typeface="Times New Roman"/>
                <a:cs typeface="Times New Roman"/>
              </a:rPr>
              <a:t>Al corpo delle </a:t>
            </a:r>
            <a:r>
              <a:rPr sz="1200" dirty="0">
                <a:latin typeface="Times New Roman"/>
                <a:cs typeface="Times New Roman"/>
              </a:rPr>
              <a:t>donne e ad </a:t>
            </a:r>
            <a:r>
              <a:rPr sz="1200" spc="-5" dirty="0">
                <a:latin typeface="Times New Roman"/>
                <a:cs typeface="Times New Roman"/>
              </a:rPr>
              <a:t>altri discepoli egli </a:t>
            </a:r>
            <a:r>
              <a:rPr sz="1200" dirty="0">
                <a:latin typeface="Times New Roman"/>
                <a:cs typeface="Times New Roman"/>
              </a:rPr>
              <a:t>ordinò di </a:t>
            </a:r>
            <a:r>
              <a:rPr sz="1200" spc="-5" dirty="0">
                <a:latin typeface="Times New Roman"/>
                <a:cs typeface="Times New Roman"/>
              </a:rPr>
              <a:t>rimanere 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Gesù concesse </a:t>
            </a:r>
            <a:r>
              <a:rPr sz="1200" dirty="0">
                <a:latin typeface="Times New Roman"/>
                <a:cs typeface="Times New Roman"/>
              </a:rPr>
              <a:t>quattro settimane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giro, </a:t>
            </a:r>
            <a:r>
              <a:rPr sz="1200" dirty="0">
                <a:latin typeface="Times New Roman"/>
                <a:cs typeface="Times New Roman"/>
              </a:rPr>
              <a:t>dando  istruzioni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Magadan </a:t>
            </a:r>
            <a:r>
              <a:rPr sz="1200" dirty="0">
                <a:latin typeface="Times New Roman"/>
                <a:cs typeface="Times New Roman"/>
              </a:rPr>
              <a:t>non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venerdì </a:t>
            </a:r>
            <a:r>
              <a:rPr sz="1200" dirty="0">
                <a:latin typeface="Times New Roman"/>
                <a:cs typeface="Times New Roman"/>
              </a:rPr>
              <a:t>16 </a:t>
            </a:r>
            <a:r>
              <a:rPr sz="1200" spc="-5" dirty="0">
                <a:latin typeface="Times New Roman"/>
                <a:cs typeface="Times New Roman"/>
              </a:rPr>
              <a:t>settembre. Egli </a:t>
            </a:r>
            <a:r>
              <a:rPr sz="1200" dirty="0">
                <a:latin typeface="Times New Roman"/>
                <a:cs typeface="Times New Roman"/>
              </a:rPr>
              <a:t>promise di </a:t>
            </a:r>
            <a:r>
              <a:rPr sz="1200" spc="-5" dirty="0">
                <a:latin typeface="Times New Roman"/>
                <a:cs typeface="Times New Roman"/>
              </a:rPr>
              <a:t>far loro </a:t>
            </a:r>
            <a:r>
              <a:rPr sz="1200" dirty="0">
                <a:latin typeface="Times New Roman"/>
                <a:cs typeface="Times New Roman"/>
              </a:rPr>
              <a:t>visita spesso  </a:t>
            </a:r>
            <a:r>
              <a:rPr sz="1200" spc="-5" dirty="0">
                <a:latin typeface="Times New Roman"/>
                <a:cs typeface="Times New Roman"/>
              </a:rPr>
              <a:t>durante questo </a:t>
            </a:r>
            <a:r>
              <a:rPr sz="1200" dirty="0">
                <a:latin typeface="Times New Roman"/>
                <a:cs typeface="Times New Roman"/>
              </a:rPr>
              <a:t>periodo.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mese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gruppi </a:t>
            </a:r>
            <a:r>
              <a:rPr sz="1200" dirty="0">
                <a:latin typeface="Times New Roman"/>
                <a:cs typeface="Times New Roman"/>
              </a:rPr>
              <a:t>lavorarono a </a:t>
            </a:r>
            <a:r>
              <a:rPr sz="1200" spc="-5" dirty="0">
                <a:latin typeface="Times New Roman"/>
                <a:cs typeface="Times New Roman"/>
              </a:rPr>
              <a:t>Gerasa, </a:t>
            </a:r>
            <a:r>
              <a:rPr sz="1200" dirty="0">
                <a:latin typeface="Times New Roman"/>
                <a:cs typeface="Times New Roman"/>
              </a:rPr>
              <a:t>Gamala, Hippos, </a:t>
            </a:r>
            <a:r>
              <a:rPr sz="1200" spc="-5" dirty="0">
                <a:latin typeface="Times New Roman"/>
                <a:cs typeface="Times New Roman"/>
              </a:rPr>
              <a:t>Zafon, Gadara, </a:t>
            </a:r>
            <a:r>
              <a:rPr sz="1200" dirty="0">
                <a:latin typeface="Times New Roman"/>
                <a:cs typeface="Times New Roman"/>
              </a:rPr>
              <a:t>Abila,  </a:t>
            </a:r>
            <a:r>
              <a:rPr sz="1200" spc="-5" dirty="0">
                <a:latin typeface="Times New Roman"/>
                <a:cs typeface="Times New Roman"/>
              </a:rPr>
              <a:t>Edrei, Filadelfia, </a:t>
            </a:r>
            <a:r>
              <a:rPr sz="1200" dirty="0">
                <a:latin typeface="Times New Roman"/>
                <a:cs typeface="Times New Roman"/>
              </a:rPr>
              <a:t>Chesbon, Dion, </a:t>
            </a:r>
            <a:r>
              <a:rPr sz="1200" spc="-5" dirty="0">
                <a:latin typeface="Times New Roman"/>
                <a:cs typeface="Times New Roman"/>
              </a:rPr>
              <a:t>Scitopoli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molte altre città. 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miracolo </a:t>
            </a:r>
            <a:r>
              <a:rPr sz="1200" dirty="0">
                <a:latin typeface="Times New Roman"/>
                <a:cs typeface="Times New Roman"/>
              </a:rPr>
              <a:t>di guarigione o  </a:t>
            </a:r>
            <a:r>
              <a:rPr sz="1200" spc="-5" dirty="0">
                <a:latin typeface="Times New Roman"/>
                <a:cs typeface="Times New Roman"/>
              </a:rPr>
              <a:t>altro avvenimento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straordinario.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sermone sul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perdono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(1762.3) 159:1.1 </a:t>
            </a:r>
            <a:r>
              <a:rPr sz="1200" spc="-5" dirty="0">
                <a:latin typeface="Times New Roman"/>
                <a:cs typeface="Times New Roman"/>
              </a:rPr>
              <a:t>Una sera ad Hippos,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domanda di un </a:t>
            </a:r>
            <a:r>
              <a:rPr sz="1200" spc="-5" dirty="0">
                <a:latin typeface="Times New Roman"/>
                <a:cs typeface="Times New Roman"/>
              </a:rPr>
              <a:t>discepolo, Gesù insegnò </a:t>
            </a:r>
            <a:r>
              <a:rPr sz="1200" dirty="0">
                <a:latin typeface="Times New Roman"/>
                <a:cs typeface="Times New Roman"/>
              </a:rPr>
              <a:t>la lezione </a:t>
            </a:r>
            <a:r>
              <a:rPr sz="1200" spc="-5" dirty="0">
                <a:latin typeface="Times New Roman"/>
                <a:cs typeface="Times New Roman"/>
              </a:rPr>
              <a:t>sul perdono.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dirty="0">
                <a:latin typeface="Times New Roman"/>
                <a:cs typeface="Times New Roman"/>
              </a:rPr>
              <a:t> 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159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(1762.4) 159:1.2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un uomo di buon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cento pecore ed </a:t>
            </a:r>
            <a:r>
              <a:rPr sz="1200" dirty="0">
                <a:latin typeface="Times New Roman"/>
                <a:cs typeface="Times New Roman"/>
              </a:rPr>
              <a:t>una di </a:t>
            </a:r>
            <a:r>
              <a:rPr sz="1200" spc="-5" dirty="0">
                <a:latin typeface="Times New Roman"/>
                <a:cs typeface="Times New Roman"/>
              </a:rPr>
              <a:t>loro si perde, </a:t>
            </a:r>
            <a:r>
              <a:rPr sz="1200" dirty="0">
                <a:latin typeface="Times New Roman"/>
                <a:cs typeface="Times New Roman"/>
              </a:rPr>
              <a:t>non abbandona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novantanove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quella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perduta?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un buon </a:t>
            </a:r>
            <a:r>
              <a:rPr sz="1200" spc="-5" dirty="0">
                <a:latin typeface="Times New Roman"/>
                <a:cs typeface="Times New Roman"/>
              </a:rPr>
              <a:t>pastore,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proseguirà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ricerca </a:t>
            </a:r>
            <a:r>
              <a:rPr sz="1200" dirty="0">
                <a:latin typeface="Times New Roman"/>
                <a:cs typeface="Times New Roman"/>
              </a:rPr>
              <a:t>della pecora smarrita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l’avrà  </a:t>
            </a:r>
            <a:r>
              <a:rPr sz="1200" spc="-5" dirty="0">
                <a:latin typeface="Times New Roman"/>
                <a:cs typeface="Times New Roman"/>
              </a:rPr>
              <a:t>trovata?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pastore </a:t>
            </a:r>
            <a:r>
              <a:rPr sz="1200" dirty="0">
                <a:latin typeface="Times New Roman"/>
                <a:cs typeface="Times New Roman"/>
              </a:rPr>
              <a:t>ha trovato la </a:t>
            </a:r>
            <a:r>
              <a:rPr sz="1200" spc="-5" dirty="0">
                <a:latin typeface="Times New Roman"/>
                <a:cs typeface="Times New Roman"/>
              </a:rPr>
              <a:t>sua pecora perduta,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sue spalle e, </a:t>
            </a:r>
            <a:r>
              <a:rPr sz="1200" dirty="0">
                <a:latin typeface="Times New Roman"/>
                <a:cs typeface="Times New Roman"/>
              </a:rPr>
              <a:t>andando a </a:t>
            </a:r>
            <a:r>
              <a:rPr sz="1200" spc="-5" dirty="0">
                <a:latin typeface="Times New Roman"/>
                <a:cs typeface="Times New Roman"/>
              </a:rPr>
              <a:t>casa contento, </a:t>
            </a:r>
            <a:r>
              <a:rPr sz="1200" dirty="0">
                <a:latin typeface="Times New Roman"/>
                <a:cs typeface="Times New Roman"/>
              </a:rPr>
              <a:t>grida ai suoi 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 vicini: </a:t>
            </a:r>
            <a:r>
              <a:rPr sz="1200" spc="-5" dirty="0">
                <a:latin typeface="Times New Roman"/>
                <a:cs typeface="Times New Roman"/>
              </a:rPr>
              <a:t>‘Gioite </a:t>
            </a:r>
            <a:r>
              <a:rPr sz="1200" dirty="0">
                <a:latin typeface="Times New Roman"/>
                <a:cs typeface="Times New Roman"/>
              </a:rPr>
              <a:t>con me,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pecora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era perduta.’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c’è più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 per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2925" cy="371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21780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peccatore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pente che </a:t>
            </a:r>
            <a:r>
              <a:rPr sz="1200" spc="-5" dirty="0">
                <a:latin typeface="Times New Roman"/>
                <a:cs typeface="Times New Roman"/>
              </a:rPr>
              <a:t>per novantanove giusti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hanno bisogno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pentirsi. </a:t>
            </a:r>
            <a:r>
              <a:rPr sz="1200" spc="-5" dirty="0">
                <a:latin typeface="Times New Roman"/>
                <a:cs typeface="Times New Roman"/>
              </a:rPr>
              <a:t>Ciononostante, </a:t>
            </a:r>
            <a:r>
              <a:rPr sz="1200" dirty="0">
                <a:latin typeface="Times New Roman"/>
                <a:cs typeface="Times New Roman"/>
              </a:rPr>
              <a:t>è volontà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nei cieli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piccoli si perda, </a:t>
            </a:r>
            <a:r>
              <a:rPr sz="1200" dirty="0">
                <a:latin typeface="Times New Roman"/>
                <a:cs typeface="Times New Roman"/>
              </a:rPr>
              <a:t>e ancor meno che </a:t>
            </a:r>
            <a:r>
              <a:rPr sz="1200" spc="-5" dirty="0">
                <a:latin typeface="Times New Roman"/>
                <a:cs typeface="Times New Roman"/>
              </a:rPr>
              <a:t>essi periscano. Nella </a:t>
            </a:r>
            <a:r>
              <a:rPr sz="1200" dirty="0">
                <a:latin typeface="Times New Roman"/>
                <a:cs typeface="Times New Roman"/>
              </a:rPr>
              <a:t>vostra religione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peccatori che si </a:t>
            </a:r>
            <a:r>
              <a:rPr sz="1200" dirty="0">
                <a:latin typeface="Times New Roman"/>
                <a:cs typeface="Times New Roman"/>
              </a:rPr>
              <a:t>pentono; </a:t>
            </a:r>
            <a:r>
              <a:rPr sz="1200" spc="-5" dirty="0">
                <a:latin typeface="Times New Roman"/>
                <a:cs typeface="Times New Roman"/>
              </a:rPr>
              <a:t>nel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abbiano </a:t>
            </a:r>
            <a:r>
              <a:rPr sz="1200" spc="-5" dirty="0">
                <a:latin typeface="Times New Roman"/>
                <a:cs typeface="Times New Roman"/>
              </a:rPr>
              <a:t>seriamente </a:t>
            </a:r>
            <a:r>
              <a:rPr sz="1200" spc="5" dirty="0">
                <a:latin typeface="Times New Roman"/>
                <a:cs typeface="Times New Roman"/>
              </a:rPr>
              <a:t>pensato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pentirsi.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(1762.5) 159:1.3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Padre che è </a:t>
            </a:r>
            <a:r>
              <a:rPr sz="1200" spc="-5" dirty="0">
                <a:latin typeface="Times New Roman"/>
                <a:cs typeface="Times New Roman"/>
              </a:rPr>
              <a:t>nei cieli ama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figli,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dovreste imparare ad </a:t>
            </a:r>
            <a:r>
              <a:rPr sz="1200" dirty="0">
                <a:latin typeface="Times New Roman"/>
                <a:cs typeface="Times New Roman"/>
              </a:rPr>
              <a:t>amarvi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che è </a:t>
            </a:r>
            <a:r>
              <a:rPr sz="1200" spc="10" dirty="0">
                <a:latin typeface="Times New Roman"/>
                <a:cs typeface="Times New Roman"/>
              </a:rPr>
              <a:t>nei  </a:t>
            </a:r>
            <a:r>
              <a:rPr sz="1200" spc="-5" dirty="0">
                <a:latin typeface="Times New Roman"/>
                <a:cs typeface="Times New Roman"/>
              </a:rPr>
              <a:t>cieli perdona </a:t>
            </a:r>
            <a:r>
              <a:rPr sz="1200" dirty="0">
                <a:latin typeface="Times New Roman"/>
                <a:cs typeface="Times New Roman"/>
              </a:rPr>
              <a:t>i vostri peccati;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voi dovreste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perdonarvi 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altri. Se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fratello pecca 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va da  lui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tatto e </a:t>
            </a:r>
            <a:r>
              <a:rPr sz="1200" spc="-5" dirty="0">
                <a:latin typeface="Times New Roman"/>
                <a:cs typeface="Times New Roman"/>
              </a:rPr>
              <a:t>pazienza mostragli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errore. </a:t>
            </a:r>
            <a:r>
              <a:rPr sz="1200" dirty="0">
                <a:latin typeface="Times New Roman"/>
                <a:cs typeface="Times New Roman"/>
              </a:rPr>
              <a:t>E fa tutto ciò tra te e lui soltanto. </a:t>
            </a:r>
            <a:r>
              <a:rPr sz="1200" spc="-5" dirty="0">
                <a:latin typeface="Times New Roman"/>
                <a:cs typeface="Times New Roman"/>
              </a:rPr>
              <a:t>Se egli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ascolterà, allora avrai conquistato </a:t>
            </a:r>
            <a:r>
              <a:rPr sz="1200" dirty="0">
                <a:latin typeface="Times New Roman"/>
                <a:cs typeface="Times New Roman"/>
              </a:rPr>
              <a:t>tuo  </a:t>
            </a:r>
            <a:r>
              <a:rPr sz="1200" spc="-5" dirty="0">
                <a:latin typeface="Times New Roman"/>
                <a:cs typeface="Times New Roman"/>
              </a:rPr>
              <a:t>fratello.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tuo fratello non vuole </a:t>
            </a:r>
            <a:r>
              <a:rPr sz="1200" spc="-5" dirty="0">
                <a:latin typeface="Times New Roman"/>
                <a:cs typeface="Times New Roman"/>
              </a:rPr>
              <a:t>ascoltarti, se persiste nell’errore, </a:t>
            </a:r>
            <a:r>
              <a:rPr sz="1200" spc="5" dirty="0">
                <a:latin typeface="Times New Roman"/>
                <a:cs typeface="Times New Roman"/>
              </a:rPr>
              <a:t>torna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portando con </a:t>
            </a:r>
            <a:r>
              <a:rPr sz="1200" dirty="0">
                <a:latin typeface="Times New Roman"/>
                <a:cs typeface="Times New Roman"/>
              </a:rPr>
              <a:t>te uno o due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comuni, 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possa così </a:t>
            </a:r>
            <a:r>
              <a:rPr sz="1200" dirty="0">
                <a:latin typeface="Times New Roman"/>
                <a:cs typeface="Times New Roman"/>
              </a:rPr>
              <a:t>avere due o tre testimoni che </a:t>
            </a:r>
            <a:r>
              <a:rPr sz="1200" spc="-5" dirty="0">
                <a:latin typeface="Times New Roman"/>
                <a:cs typeface="Times New Roman"/>
              </a:rPr>
              <a:t>confermino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testimonianza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provino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agito con </a:t>
            </a:r>
            <a:r>
              <a:rPr sz="1200" dirty="0">
                <a:latin typeface="Times New Roman"/>
                <a:cs typeface="Times New Roman"/>
              </a:rPr>
              <a:t>giustizia e  </a:t>
            </a:r>
            <a:r>
              <a:rPr sz="1200" spc="-5" dirty="0">
                <a:latin typeface="Times New Roman"/>
                <a:cs typeface="Times New Roman"/>
              </a:rPr>
              <a:t>misericordia con </a:t>
            </a:r>
            <a:r>
              <a:rPr sz="1200" dirty="0">
                <a:latin typeface="Times New Roman"/>
                <a:cs typeface="Times New Roman"/>
              </a:rPr>
              <a:t>tuo fratello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ha </a:t>
            </a:r>
            <a:r>
              <a:rPr sz="1200" spc="-5" dirty="0">
                <a:latin typeface="Times New Roman"/>
                <a:cs typeface="Times New Roman"/>
              </a:rPr>
              <a:t>offeso. Ora, se egli rifiuta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tu puoi </a:t>
            </a:r>
            <a:r>
              <a:rPr sz="1200" spc="-5" dirty="0">
                <a:latin typeface="Times New Roman"/>
                <a:cs typeface="Times New Roman"/>
              </a:rPr>
              <a:t>raccontare </a:t>
            </a:r>
            <a:r>
              <a:rPr sz="1200" dirty="0">
                <a:latin typeface="Times New Roman"/>
                <a:cs typeface="Times New Roman"/>
              </a:rPr>
              <a:t>tutta la storia alla  </a:t>
            </a:r>
            <a:r>
              <a:rPr sz="1200" spc="-5" dirty="0">
                <a:latin typeface="Times New Roman"/>
                <a:cs typeface="Times New Roman"/>
              </a:rPr>
              <a:t>congregazione, </a:t>
            </a:r>
            <a:r>
              <a:rPr sz="1200" dirty="0">
                <a:latin typeface="Times New Roman"/>
                <a:cs typeface="Times New Roman"/>
              </a:rPr>
              <a:t>e poi, se rifiuta 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fraternità, che </a:t>
            </a:r>
            <a:r>
              <a:rPr sz="1200" dirty="0">
                <a:latin typeface="Times New Roman"/>
                <a:cs typeface="Times New Roman"/>
              </a:rPr>
              <a:t>essa prenda le misure </a:t>
            </a:r>
            <a:r>
              <a:rPr sz="1200" spc="-5" dirty="0">
                <a:latin typeface="Times New Roman"/>
                <a:cs typeface="Times New Roman"/>
              </a:rPr>
              <a:t>che giudicherà sagge; che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5" dirty="0">
                <a:latin typeface="Times New Roman"/>
                <a:cs typeface="Times New Roman"/>
              </a:rPr>
              <a:t>membro  </a:t>
            </a:r>
            <a:r>
              <a:rPr sz="1200" spc="-5" dirty="0">
                <a:latin typeface="Times New Roman"/>
                <a:cs typeface="Times New Roman"/>
              </a:rPr>
              <a:t>indisciplinato divenga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proscritto del regno.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potete pretendere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simili,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se  </a:t>
            </a:r>
            <a:r>
              <a:rPr sz="1200" dirty="0">
                <a:latin typeface="Times New Roman"/>
                <a:cs typeface="Times New Roman"/>
              </a:rPr>
              <a:t>non potete </a:t>
            </a:r>
            <a:r>
              <a:rPr sz="1200" spc="-5" dirty="0">
                <a:latin typeface="Times New Roman"/>
                <a:cs typeface="Times New Roman"/>
              </a:rPr>
              <a:t>perdonare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peccati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presumere </a:t>
            </a:r>
            <a:r>
              <a:rPr sz="1200" dirty="0">
                <a:latin typeface="Times New Roman"/>
                <a:cs typeface="Times New Roman"/>
              </a:rPr>
              <a:t>di usurpare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prerogative dei supervisori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 celesti, allo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</a:t>
            </a:r>
            <a:endParaRPr sz="1200">
              <a:latin typeface="Times New Roman"/>
              <a:cs typeface="Times New Roman"/>
            </a:endParaRPr>
          </a:p>
          <a:p>
            <a:pPr marL="50800" marR="137160">
              <a:lnSpc>
                <a:spcPct val="95900"/>
              </a:lnSpc>
            </a:pPr>
            <a:r>
              <a:rPr sz="1200" dirty="0">
                <a:latin typeface="Times New Roman"/>
                <a:cs typeface="Times New Roman"/>
              </a:rPr>
              <a:t>tempo vi è </a:t>
            </a:r>
            <a:r>
              <a:rPr sz="1200" spc="-5" dirty="0">
                <a:latin typeface="Times New Roman"/>
                <a:cs typeface="Times New Roman"/>
              </a:rPr>
              <a:t>stato affidato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non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immischiarvi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decreti 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voi determinerete le linee di condotta </a:t>
            </a:r>
            <a:r>
              <a:rPr sz="1200" spc="-5" dirty="0">
                <a:latin typeface="Times New Roman"/>
                <a:cs typeface="Times New Roman"/>
              </a:rPr>
              <a:t>che concernono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temporale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fraternità sulla 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5" dirty="0">
                <a:latin typeface="Times New Roman"/>
                <a:cs typeface="Times New Roman"/>
              </a:rPr>
              <a:t>queste materie </a:t>
            </a:r>
            <a:r>
              <a:rPr sz="1200" dirty="0">
                <a:latin typeface="Times New Roman"/>
                <a:cs typeface="Times New Roman"/>
              </a:rPr>
              <a:t>connesse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disciplina </a:t>
            </a:r>
            <a:r>
              <a:rPr sz="1200" spc="-5" dirty="0">
                <a:latin typeface="Times New Roman"/>
                <a:cs typeface="Times New Roman"/>
              </a:rPr>
              <a:t>della fraternità,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decreterete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riconosciuto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cielo. Sebbene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possiate determinare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eterno dell’individuo,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legiferare riguardo alla condotta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gruppo,  perché, </a:t>
            </a:r>
            <a:r>
              <a:rPr sz="1200" dirty="0">
                <a:latin typeface="Times New Roman"/>
                <a:cs typeface="Times New Roman"/>
              </a:rPr>
              <a:t>dove due o tre di voi </a:t>
            </a:r>
            <a:r>
              <a:rPr sz="1200" spc="-5" dirty="0">
                <a:latin typeface="Times New Roman"/>
                <a:cs typeface="Times New Roman"/>
              </a:rPr>
              <a:t>sono d’accordo su qualunque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cose e </a:t>
            </a:r>
            <a:r>
              <a:rPr sz="1200" spc="-5" dirty="0">
                <a:latin typeface="Times New Roman"/>
                <a:cs typeface="Times New Roman"/>
              </a:rPr>
              <a:t>si rivolgono </a:t>
            </a:r>
            <a:r>
              <a:rPr sz="1200" dirty="0">
                <a:latin typeface="Times New Roman"/>
                <a:cs typeface="Times New Roman"/>
              </a:rPr>
              <a:t>a me,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sarà concesso 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 supplica non è incompatibile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cieli. E tutto ciò è </a:t>
            </a:r>
            <a:r>
              <a:rPr sz="1200" spc="-5" dirty="0">
                <a:latin typeface="Times New Roman"/>
                <a:cs typeface="Times New Roman"/>
              </a:rPr>
              <a:t>sempre vero, perché, </a:t>
            </a:r>
            <a:r>
              <a:rPr sz="1200" dirty="0">
                <a:latin typeface="Times New Roman"/>
                <a:cs typeface="Times New Roman"/>
              </a:rPr>
              <a:t>dove due o tre credenti  sono riuniti, là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io in mezzo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22284" cy="40665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(1763.1) 159:1.4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l’apostolo </a:t>
            </a:r>
            <a:r>
              <a:rPr sz="1200" spc="-5" dirty="0">
                <a:latin typeface="Times New Roman"/>
                <a:cs typeface="Times New Roman"/>
              </a:rPr>
              <a:t>responsabile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operavano </a:t>
            </a:r>
            <a:r>
              <a:rPr sz="1200" spc="-5" dirty="0">
                <a:latin typeface="Times New Roman"/>
                <a:cs typeface="Times New Roman"/>
              </a:rPr>
              <a:t>ad Hippos,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sentì </a:t>
            </a:r>
            <a:r>
              <a:rPr sz="1200" spc="-5" dirty="0">
                <a:latin typeface="Times New Roman"/>
                <a:cs typeface="Times New Roman"/>
              </a:rPr>
              <a:t>Gesù parlare così, chiese:  “Signore, quante </a:t>
            </a:r>
            <a:r>
              <a:rPr sz="1200" dirty="0">
                <a:latin typeface="Times New Roman"/>
                <a:cs typeface="Times New Roman"/>
              </a:rPr>
              <a:t>volte mio </a:t>
            </a:r>
            <a:r>
              <a:rPr sz="1200" spc="-5" dirty="0">
                <a:latin typeface="Times New Roman"/>
                <a:cs typeface="Times New Roman"/>
              </a:rPr>
              <a:t>fratello peccherà </a:t>
            </a:r>
            <a:r>
              <a:rPr sz="1200" dirty="0">
                <a:latin typeface="Times New Roman"/>
                <a:cs typeface="Times New Roman"/>
              </a:rPr>
              <a:t>contro di 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lo </a:t>
            </a:r>
            <a:r>
              <a:rPr sz="1200" spc="-5" dirty="0">
                <a:latin typeface="Times New Roman"/>
                <a:cs typeface="Times New Roman"/>
              </a:rPr>
              <a:t>perdonerò?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volte?” 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 a Pietro: “Non  solo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volte ma </a:t>
            </a:r>
            <a:r>
              <a:rPr sz="1200" spc="-5" dirty="0">
                <a:latin typeface="Times New Roman"/>
                <a:cs typeface="Times New Roman"/>
              </a:rPr>
              <a:t>anche settantasette volte. Perciò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paragonato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 che </a:t>
            </a:r>
            <a:r>
              <a:rPr sz="1200" dirty="0">
                <a:latin typeface="Times New Roman"/>
                <a:cs typeface="Times New Roman"/>
              </a:rPr>
              <a:t>ordinò la verifica contabile  </a:t>
            </a:r>
            <a:r>
              <a:rPr sz="1200" spc="-5" dirty="0">
                <a:latin typeface="Times New Roman"/>
                <a:cs typeface="Times New Roman"/>
              </a:rPr>
              <a:t>dei suoi intendenti.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s’iniziò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esame dei </a:t>
            </a:r>
            <a:r>
              <a:rPr sz="1200" dirty="0">
                <a:latin typeface="Times New Roman"/>
                <a:cs typeface="Times New Roman"/>
              </a:rPr>
              <a:t>conti, fu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davanti a lui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principali dipendenti che  confessò </a:t>
            </a:r>
            <a:r>
              <a:rPr sz="1200" dirty="0">
                <a:latin typeface="Times New Roman"/>
                <a:cs typeface="Times New Roman"/>
              </a:rPr>
              <a:t>di dovere </a:t>
            </a:r>
            <a:r>
              <a:rPr sz="1200" spc="-5" dirty="0">
                <a:latin typeface="Times New Roman"/>
                <a:cs typeface="Times New Roman"/>
              </a:rPr>
              <a:t>al suo re diecimila talenti. Ora questo funzionario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corte reale addusse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giustificazione che </a:t>
            </a:r>
            <a:r>
              <a:rPr sz="1200" dirty="0">
                <a:latin typeface="Times New Roman"/>
                <a:cs typeface="Times New Roman"/>
              </a:rPr>
              <a:t>aveva avuto dei  </a:t>
            </a:r>
            <a:r>
              <a:rPr sz="1200" spc="-5" dirty="0">
                <a:latin typeface="Times New Roman"/>
                <a:cs typeface="Times New Roman"/>
              </a:rPr>
              <a:t>guai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aveva di che </a:t>
            </a:r>
            <a:r>
              <a:rPr sz="1200" spc="-5" dirty="0">
                <a:latin typeface="Times New Roman"/>
                <a:cs typeface="Times New Roman"/>
              </a:rPr>
              <a:t>pagare quanto </a:t>
            </a:r>
            <a:r>
              <a:rPr sz="1200" dirty="0">
                <a:latin typeface="Times New Roman"/>
                <a:cs typeface="Times New Roman"/>
              </a:rPr>
              <a:t>doveva. Così il re ordinò di confiscare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proprietà </a:t>
            </a:r>
            <a:r>
              <a:rPr sz="1200" dirty="0">
                <a:latin typeface="Times New Roman"/>
                <a:cs typeface="Times New Roman"/>
              </a:rPr>
              <a:t>e che i </a:t>
            </a:r>
            <a:r>
              <a:rPr sz="1200" spc="-5" dirty="0">
                <a:latin typeface="Times New Roman"/>
                <a:cs typeface="Times New Roman"/>
              </a:rPr>
              <a:t>suoi figli fossero </a:t>
            </a:r>
            <a:r>
              <a:rPr sz="1200" dirty="0">
                <a:latin typeface="Times New Roman"/>
                <a:cs typeface="Times New Roman"/>
              </a:rPr>
              <a:t>venduti  </a:t>
            </a:r>
            <a:r>
              <a:rPr sz="1200" spc="-5" dirty="0">
                <a:latin typeface="Times New Roman"/>
                <a:cs typeface="Times New Roman"/>
              </a:rPr>
              <a:t>per pagare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debito. Quando questo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intendente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duro </a:t>
            </a:r>
            <a:r>
              <a:rPr sz="1200" spc="-5" dirty="0">
                <a:latin typeface="Times New Roman"/>
                <a:cs typeface="Times New Roman"/>
              </a:rPr>
              <a:t>decreto, cadde faccia </a:t>
            </a:r>
            <a:r>
              <a:rPr sz="1200" dirty="0">
                <a:latin typeface="Times New Roman"/>
                <a:cs typeface="Times New Roman"/>
              </a:rPr>
              <a:t>a terra </a:t>
            </a:r>
            <a:r>
              <a:rPr sz="1200" spc="-5" dirty="0">
                <a:latin typeface="Times New Roman"/>
                <a:cs typeface="Times New Roman"/>
              </a:rPr>
              <a:t>davanti al </a:t>
            </a:r>
            <a:r>
              <a:rPr sz="1200" dirty="0">
                <a:latin typeface="Times New Roman"/>
                <a:cs typeface="Times New Roman"/>
              </a:rPr>
              <a:t>re e lo </a:t>
            </a:r>
            <a:r>
              <a:rPr sz="1200" spc="5" dirty="0">
                <a:latin typeface="Times New Roman"/>
                <a:cs typeface="Times New Roman"/>
              </a:rPr>
              <a:t>implorò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avere misericordia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concedergli </a:t>
            </a:r>
            <a:r>
              <a:rPr sz="1200" dirty="0">
                <a:latin typeface="Times New Roman"/>
                <a:cs typeface="Times New Roman"/>
              </a:rPr>
              <a:t>una dilazione,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‘Signore, </a:t>
            </a:r>
            <a:r>
              <a:rPr sz="1200" spc="-5" dirty="0">
                <a:latin typeface="Times New Roman"/>
                <a:cs typeface="Times New Roman"/>
              </a:rPr>
              <a:t>abbi </a:t>
            </a:r>
            <a:r>
              <a:rPr sz="1200" dirty="0">
                <a:latin typeface="Times New Roman"/>
                <a:cs typeface="Times New Roman"/>
              </a:rPr>
              <a:t>un po’ più di pazienza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e ti </a:t>
            </a:r>
            <a:r>
              <a:rPr sz="1200" spc="-5" dirty="0">
                <a:latin typeface="Times New Roman"/>
                <a:cs typeface="Times New Roman"/>
              </a:rPr>
              <a:t>pagherò </a:t>
            </a:r>
            <a:r>
              <a:rPr sz="1200" dirty="0">
                <a:latin typeface="Times New Roman"/>
                <a:cs typeface="Times New Roman"/>
              </a:rPr>
              <a:t>tutto.’ 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guardò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servitore negligente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famiglia, fu </a:t>
            </a:r>
            <a:r>
              <a:rPr sz="1200" dirty="0">
                <a:latin typeface="Times New Roman"/>
                <a:cs typeface="Times New Roman"/>
              </a:rPr>
              <a:t>mosso a </a:t>
            </a:r>
            <a:r>
              <a:rPr sz="1200" spc="-5" dirty="0">
                <a:latin typeface="Times New Roman"/>
                <a:cs typeface="Times New Roman"/>
              </a:rPr>
              <a:t>compassione. </a:t>
            </a:r>
            <a:r>
              <a:rPr sz="1200" dirty="0">
                <a:latin typeface="Times New Roman"/>
                <a:cs typeface="Times New Roman"/>
              </a:rPr>
              <a:t>Ordinò che </a:t>
            </a:r>
            <a:r>
              <a:rPr sz="1200" spc="-5" dirty="0">
                <a:latin typeface="Times New Roman"/>
                <a:cs typeface="Times New Roman"/>
              </a:rPr>
              <a:t>fosse rilasciato </a:t>
            </a:r>
            <a:r>
              <a:rPr sz="1200" dirty="0">
                <a:latin typeface="Times New Roman"/>
                <a:cs typeface="Times New Roman"/>
              </a:rPr>
              <a:t>e che il </a:t>
            </a:r>
            <a:r>
              <a:rPr sz="1200" spc="-5" dirty="0">
                <a:latin typeface="Times New Roman"/>
                <a:cs typeface="Times New Roman"/>
              </a:rPr>
              <a:t>suo  debito fosse interamente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condonato.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(1763.2) 159:1.5 </a:t>
            </a:r>
            <a:r>
              <a:rPr sz="1200" spc="-5" dirty="0">
                <a:latin typeface="Times New Roman"/>
                <a:cs typeface="Times New Roman"/>
              </a:rPr>
              <a:t>“E questo capo intendente, avendo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ricevuto 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re, ritornò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affari, </a:t>
            </a:r>
            <a:r>
              <a:rPr sz="1200" dirty="0">
                <a:latin typeface="Times New Roman"/>
                <a:cs typeface="Times New Roman"/>
              </a:rPr>
              <a:t>e trovato 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intendenti subordinati che gli doveva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modesta </a:t>
            </a:r>
            <a:r>
              <a:rPr sz="1200" dirty="0">
                <a:latin typeface="Times New Roman"/>
                <a:cs typeface="Times New Roman"/>
              </a:rPr>
              <a:t>somma di cento </a:t>
            </a:r>
            <a:r>
              <a:rPr sz="1200" spc="-5" dirty="0">
                <a:latin typeface="Times New Roman"/>
                <a:cs typeface="Times New Roman"/>
              </a:rPr>
              <a:t>denari,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assalì </a:t>
            </a:r>
            <a:r>
              <a:rPr sz="1200" dirty="0">
                <a:latin typeface="Times New Roman"/>
                <a:cs typeface="Times New Roman"/>
              </a:rPr>
              <a:t>e prendendolo per la </a:t>
            </a:r>
            <a:r>
              <a:rPr sz="1200" spc="-5" dirty="0">
                <a:latin typeface="Times New Roman"/>
                <a:cs typeface="Times New Roman"/>
              </a:rPr>
              <a:t>gola </a:t>
            </a:r>
            <a:r>
              <a:rPr sz="1200" spc="5" dirty="0">
                <a:latin typeface="Times New Roman"/>
                <a:cs typeface="Times New Roman"/>
              </a:rPr>
              <a:t>disse:  </a:t>
            </a:r>
            <a:r>
              <a:rPr sz="1200" spc="-5" dirty="0">
                <a:latin typeface="Times New Roman"/>
                <a:cs typeface="Times New Roman"/>
              </a:rPr>
              <a:t>‘Pagami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devi.’ Allora questo collega </a:t>
            </a:r>
            <a:r>
              <a:rPr sz="1200" dirty="0">
                <a:latin typeface="Times New Roman"/>
                <a:cs typeface="Times New Roman"/>
              </a:rPr>
              <a:t>intendente </a:t>
            </a:r>
            <a:r>
              <a:rPr sz="1200" spc="-5" dirty="0">
                <a:latin typeface="Times New Roman"/>
                <a:cs typeface="Times New Roman"/>
              </a:rPr>
              <a:t>cadde faccia </a:t>
            </a:r>
            <a:r>
              <a:rPr sz="1200" dirty="0">
                <a:latin typeface="Times New Roman"/>
                <a:cs typeface="Times New Roman"/>
              </a:rPr>
              <a:t>a terra davanti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intendente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supplicandolo  disse: ‘Abbi solo pazienza con </a:t>
            </a:r>
            <a:r>
              <a:rPr sz="1200" dirty="0">
                <a:latin typeface="Times New Roman"/>
                <a:cs typeface="Times New Roman"/>
              </a:rPr>
              <a:t>me e sarò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pagarti.’ Ma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intendente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mostrare misericordia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compagno intendente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invece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pagato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debito. Quando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colleghi  servitori videro ciò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successo, furono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indignati </a:t>
            </a:r>
            <a:r>
              <a:rPr sz="1200" dirty="0">
                <a:latin typeface="Times New Roman"/>
                <a:cs typeface="Times New Roman"/>
              </a:rPr>
              <a:t>che andarono a </a:t>
            </a:r>
            <a:r>
              <a:rPr sz="1200" spc="-5" dirty="0">
                <a:latin typeface="Times New Roman"/>
                <a:cs typeface="Times New Roman"/>
              </a:rPr>
              <a:t>riferirlo al re, </a:t>
            </a:r>
            <a:r>
              <a:rPr sz="1200" dirty="0">
                <a:latin typeface="Times New Roman"/>
                <a:cs typeface="Times New Roman"/>
              </a:rPr>
              <a:t>loro signore e </a:t>
            </a:r>
            <a:r>
              <a:rPr sz="1200" spc="-5" dirty="0">
                <a:latin typeface="Times New Roman"/>
                <a:cs typeface="Times New Roman"/>
              </a:rPr>
              <a:t>padrone. </a:t>
            </a:r>
            <a:r>
              <a:rPr sz="1200" spc="5" dirty="0">
                <a:latin typeface="Times New Roman"/>
                <a:cs typeface="Times New Roman"/>
              </a:rPr>
              <a:t>Quando il </a:t>
            </a:r>
            <a:r>
              <a:rPr sz="1200" dirty="0">
                <a:latin typeface="Times New Roman"/>
                <a:cs typeface="Times New Roman"/>
              </a:rPr>
              <a:t>re  </a:t>
            </a:r>
            <a:r>
              <a:rPr sz="1200" spc="-5" dirty="0">
                <a:latin typeface="Times New Roman"/>
                <a:cs typeface="Times New Roman"/>
              </a:rPr>
              <a:t>seppe quello che </a:t>
            </a:r>
            <a:r>
              <a:rPr sz="1200" dirty="0">
                <a:latin typeface="Times New Roman"/>
                <a:cs typeface="Times New Roman"/>
              </a:rPr>
              <a:t>aveva fatto il </a:t>
            </a:r>
            <a:r>
              <a:rPr sz="1200" spc="-5" dirty="0">
                <a:latin typeface="Times New Roman"/>
                <a:cs typeface="Times New Roman"/>
              </a:rPr>
              <a:t>suo capo intendente, chiamò quest’uomo ingrato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inesorabile </a:t>
            </a:r>
            <a:r>
              <a:rPr sz="1200" dirty="0">
                <a:latin typeface="Times New Roman"/>
                <a:cs typeface="Times New Roman"/>
              </a:rPr>
              <a:t>davanti a lui 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‘Tu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intendente malvagio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indegno. Quando hai chiesto compassione </a:t>
            </a:r>
            <a:r>
              <a:rPr sz="1200" dirty="0">
                <a:latin typeface="Times New Roman"/>
                <a:cs typeface="Times New Roman"/>
              </a:rPr>
              <a:t>io ti ho </a:t>
            </a:r>
            <a:r>
              <a:rPr sz="1200" spc="-5" dirty="0">
                <a:latin typeface="Times New Roman"/>
                <a:cs typeface="Times New Roman"/>
              </a:rPr>
              <a:t>generosamente condonato </a:t>
            </a:r>
            <a:r>
              <a:rPr sz="1200" dirty="0">
                <a:latin typeface="Times New Roman"/>
                <a:cs typeface="Times New Roman"/>
              </a:rPr>
              <a:t>tutto il tuo debito.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hai anche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mostrato misericordia </a:t>
            </a:r>
            <a:r>
              <a:rPr sz="1200" dirty="0">
                <a:latin typeface="Times New Roman"/>
                <a:cs typeface="Times New Roman"/>
              </a:rPr>
              <a:t>verso il tuo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intendente, come io ho </a:t>
            </a:r>
            <a:r>
              <a:rPr sz="1200" spc="-5" dirty="0">
                <a:latin typeface="Times New Roman"/>
                <a:cs typeface="Times New Roman"/>
              </a:rPr>
              <a:t>mostrato </a:t>
            </a:r>
            <a:r>
              <a:rPr sz="1200" dirty="0">
                <a:latin typeface="Times New Roman"/>
                <a:cs typeface="Times New Roman"/>
              </a:rPr>
              <a:t>misericordia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te?’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era 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adirato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consegnò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ingrato capo </a:t>
            </a:r>
            <a:r>
              <a:rPr sz="1200" dirty="0">
                <a:latin typeface="Times New Roman"/>
                <a:cs typeface="Times New Roman"/>
              </a:rPr>
              <a:t>intendente </a:t>
            </a:r>
            <a:r>
              <a:rPr sz="1200" spc="-5" dirty="0">
                <a:latin typeface="Times New Roman"/>
                <a:cs typeface="Times New Roman"/>
              </a:rPr>
              <a:t>ai carcerieri 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trattenessero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spc="5" dirty="0">
                <a:latin typeface="Times New Roman"/>
                <a:cs typeface="Times New Roman"/>
              </a:rPr>
              <a:t>pagato </a:t>
            </a:r>
            <a:r>
              <a:rPr sz="1200" dirty="0">
                <a:latin typeface="Times New Roman"/>
                <a:cs typeface="Times New Roman"/>
              </a:rPr>
              <a:t>tutto  il </a:t>
            </a:r>
            <a:r>
              <a:rPr sz="1200" spc="-5" dirty="0">
                <a:latin typeface="Times New Roman"/>
                <a:cs typeface="Times New Roman"/>
              </a:rPr>
              <a:t>suo debito.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mio </a:t>
            </a:r>
            <a:r>
              <a:rPr sz="1200" spc="-5" dirty="0">
                <a:latin typeface="Times New Roman"/>
                <a:cs typeface="Times New Roman"/>
              </a:rPr>
              <a:t>Padre celeste mostrerà </a:t>
            </a:r>
            <a:r>
              <a:rPr sz="1200" dirty="0">
                <a:latin typeface="Times New Roman"/>
                <a:cs typeface="Times New Roman"/>
              </a:rPr>
              <a:t>la più abbondante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coloro che mostrano  generosamente misericordia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prossimo.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potete avvicinarvi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chiedendo considerazione per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51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79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mancanze quando </a:t>
            </a:r>
            <a:r>
              <a:rPr sz="1200" dirty="0">
                <a:latin typeface="Times New Roman"/>
                <a:cs typeface="Times New Roman"/>
              </a:rPr>
              <a:t>voi siete soliti punire i vostri </a:t>
            </a:r>
            <a:r>
              <a:rPr sz="1200" spc="-5" dirty="0">
                <a:latin typeface="Times New Roman"/>
                <a:cs typeface="Times New Roman"/>
              </a:rPr>
              <a:t>fratelli perché </a:t>
            </a:r>
            <a:r>
              <a:rPr sz="1200" dirty="0">
                <a:latin typeface="Times New Roman"/>
                <a:cs typeface="Times New Roman"/>
              </a:rPr>
              <a:t>colpevoli di queste </a:t>
            </a:r>
            <a:r>
              <a:rPr sz="1200" spc="-5" dirty="0">
                <a:latin typeface="Times New Roman"/>
                <a:cs typeface="Times New Roman"/>
              </a:rPr>
              <a:t>stesse fragilità </a:t>
            </a:r>
            <a:r>
              <a:rPr sz="1200" dirty="0">
                <a:latin typeface="Times New Roman"/>
                <a:cs typeface="Times New Roman"/>
              </a:rPr>
              <a:t>umane?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dico a voi tutti: </a:t>
            </a:r>
            <a:r>
              <a:rPr sz="1200" spc="-5" dirty="0">
                <a:latin typeface="Times New Roman"/>
                <a:cs typeface="Times New Roman"/>
              </a:rPr>
              <a:t>avete  ricevuto generosamente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buone </a:t>
            </a:r>
            <a:r>
              <a:rPr sz="1200" spc="-5" dirty="0">
                <a:latin typeface="Times New Roman"/>
                <a:cs typeface="Times New Roman"/>
              </a:rPr>
              <a:t>cose del regno; </a:t>
            </a:r>
            <a:r>
              <a:rPr sz="1200" dirty="0">
                <a:latin typeface="Times New Roman"/>
                <a:cs typeface="Times New Roman"/>
              </a:rPr>
              <a:t>date dunque </a:t>
            </a:r>
            <a:r>
              <a:rPr sz="1200" spc="-5" dirty="0">
                <a:latin typeface="Times New Roman"/>
                <a:cs typeface="Times New Roman"/>
              </a:rPr>
              <a:t>generosamente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simili sulla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(1764.1) 159:1.6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Gesù insegnò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ed </a:t>
            </a:r>
            <a:r>
              <a:rPr sz="1200" dirty="0">
                <a:latin typeface="Times New Roman"/>
                <a:cs typeface="Times New Roman"/>
              </a:rPr>
              <a:t>illustrò </a:t>
            </a:r>
            <a:r>
              <a:rPr sz="1200" spc="-5" dirty="0">
                <a:latin typeface="Times New Roman"/>
                <a:cs typeface="Times New Roman"/>
              </a:rPr>
              <a:t>l’iniquità del giudizio personale sui </a:t>
            </a:r>
            <a:r>
              <a:rPr sz="1200" dirty="0">
                <a:latin typeface="Times New Roman"/>
                <a:cs typeface="Times New Roman"/>
              </a:rPr>
              <a:t>propri </a:t>
            </a:r>
            <a:r>
              <a:rPr sz="1200" spc="-5" dirty="0">
                <a:latin typeface="Times New Roman"/>
                <a:cs typeface="Times New Roman"/>
              </a:rPr>
              <a:t>simili.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disciplina </a:t>
            </a:r>
            <a:r>
              <a:rPr sz="1200" spc="-5" dirty="0">
                <a:latin typeface="Times New Roman"/>
                <a:cs typeface="Times New Roman"/>
              </a:rPr>
              <a:t>deve essere  mantenuta,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deve essere amministrata, </a:t>
            </a:r>
            <a:r>
              <a:rPr sz="1200" dirty="0">
                <a:latin typeface="Times New Roman"/>
                <a:cs typeface="Times New Roman"/>
              </a:rPr>
              <a:t>ma in tutte </a:t>
            </a:r>
            <a:r>
              <a:rPr sz="1200" spc="-5" dirty="0">
                <a:latin typeface="Times New Roman"/>
                <a:cs typeface="Times New Roman"/>
              </a:rPr>
              <a:t>queste materie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della </a:t>
            </a:r>
            <a:r>
              <a:rPr sz="1200" dirty="0">
                <a:latin typeface="Times New Roman"/>
                <a:cs typeface="Times New Roman"/>
              </a:rPr>
              <a:t>fratellanza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prevalere. </a:t>
            </a:r>
            <a:r>
              <a:rPr sz="1200" spc="-5" dirty="0">
                <a:latin typeface="Times New Roman"/>
                <a:cs typeface="Times New Roman"/>
              </a:rPr>
              <a:t>Gesù  conferì autorità legislativa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giudiziaria al </a:t>
            </a:r>
            <a:r>
              <a:rPr sz="1200" i="1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all’</a:t>
            </a:r>
            <a:r>
              <a:rPr sz="1200" i="1" spc="-5" dirty="0">
                <a:latin typeface="Times New Roman"/>
                <a:cs typeface="Times New Roman"/>
              </a:rPr>
              <a:t>individuo. </a:t>
            </a:r>
            <a:r>
              <a:rPr sz="1200" spc="-5" dirty="0">
                <a:latin typeface="Times New Roman"/>
                <a:cs typeface="Times New Roman"/>
              </a:rPr>
              <a:t>Anche questo conferimento </a:t>
            </a:r>
            <a:r>
              <a:rPr sz="1200" dirty="0">
                <a:latin typeface="Times New Roman"/>
                <a:cs typeface="Times New Roman"/>
              </a:rPr>
              <a:t>d’autorità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gruppo non deve  </a:t>
            </a:r>
            <a:r>
              <a:rPr sz="1200" spc="-5" dirty="0">
                <a:latin typeface="Times New Roman"/>
                <a:cs typeface="Times New Roman"/>
              </a:rPr>
              <a:t>essere esercitato </a:t>
            </a:r>
            <a:r>
              <a:rPr sz="1200" dirty="0">
                <a:latin typeface="Times New Roman"/>
                <a:cs typeface="Times New Roman"/>
              </a:rPr>
              <a:t>come autorità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verdetto </a:t>
            </a:r>
            <a:r>
              <a:rPr sz="1200" dirty="0">
                <a:latin typeface="Times New Roman"/>
                <a:cs typeface="Times New Roman"/>
              </a:rPr>
              <a:t>di un individuo </a:t>
            </a:r>
            <a:r>
              <a:rPr sz="1200" spc="-5" dirty="0">
                <a:latin typeface="Times New Roman"/>
                <a:cs typeface="Times New Roman"/>
              </a:rPr>
              <a:t>possa essere falsato </a:t>
            </a:r>
            <a:r>
              <a:rPr sz="1200" dirty="0">
                <a:latin typeface="Times New Roman"/>
                <a:cs typeface="Times New Roman"/>
              </a:rPr>
              <a:t>dal pregiudizio  o </a:t>
            </a:r>
            <a:r>
              <a:rPr sz="1200" spc="-5" dirty="0">
                <a:latin typeface="Times New Roman"/>
                <a:cs typeface="Times New Roman"/>
              </a:rPr>
              <a:t>distorto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passione.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ha più </a:t>
            </a:r>
            <a:r>
              <a:rPr sz="1200" spc="-5" dirty="0">
                <a:latin typeface="Times New Roman"/>
                <a:cs typeface="Times New Roman"/>
              </a:rPr>
              <a:t>probabilità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allontanare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eliminare </a:t>
            </a:r>
            <a:r>
              <a:rPr sz="1200" dirty="0">
                <a:latin typeface="Times New Roman"/>
                <a:cs typeface="Times New Roman"/>
              </a:rPr>
              <a:t>l’iniquità </a:t>
            </a:r>
            <a:r>
              <a:rPr sz="1200" spc="-5" dirty="0">
                <a:latin typeface="Times New Roman"/>
                <a:cs typeface="Times New Roman"/>
              </a:rPr>
              <a:t>dei pregiudizi  personali. Gesù cercò </a:t>
            </a:r>
            <a:r>
              <a:rPr sz="1200" dirty="0">
                <a:latin typeface="Times New Roman"/>
                <a:cs typeface="Times New Roman"/>
              </a:rPr>
              <a:t>sempre di </a:t>
            </a:r>
            <a:r>
              <a:rPr sz="1200" spc="-5" dirty="0">
                <a:latin typeface="Times New Roman"/>
                <a:cs typeface="Times New Roman"/>
              </a:rPr>
              <a:t>ridurre al </a:t>
            </a:r>
            <a:r>
              <a:rPr sz="1200" dirty="0">
                <a:latin typeface="Times New Roman"/>
                <a:cs typeface="Times New Roman"/>
              </a:rPr>
              <a:t>minimo </a:t>
            </a:r>
            <a:r>
              <a:rPr sz="1200" spc="-5" dirty="0">
                <a:latin typeface="Times New Roman"/>
                <a:cs typeface="Times New Roman"/>
              </a:rPr>
              <a:t>gli elementi </a:t>
            </a:r>
            <a:r>
              <a:rPr sz="1200" dirty="0">
                <a:latin typeface="Times New Roman"/>
                <a:cs typeface="Times New Roman"/>
              </a:rPr>
              <a:t>d’ingiustizia, di </a:t>
            </a:r>
            <a:r>
              <a:rPr sz="1200" spc="-5" dirty="0">
                <a:latin typeface="Times New Roman"/>
                <a:cs typeface="Times New Roman"/>
              </a:rPr>
              <a:t>rappresaglia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vendetta.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(1764.2) 159:1.7 </a:t>
            </a:r>
            <a:r>
              <a:rPr sz="1200" spc="-5" dirty="0">
                <a:latin typeface="Times New Roman"/>
                <a:cs typeface="Times New Roman"/>
              </a:rPr>
              <a:t>[L’uso </a:t>
            </a:r>
            <a:r>
              <a:rPr sz="1200" dirty="0">
                <a:latin typeface="Times New Roman"/>
                <a:cs typeface="Times New Roman"/>
              </a:rPr>
              <a:t>del termine </a:t>
            </a:r>
            <a:r>
              <a:rPr sz="1200" spc="-5" dirty="0">
                <a:latin typeface="Times New Roman"/>
                <a:cs typeface="Times New Roman"/>
              </a:rPr>
              <a:t>settantasette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illustrare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tolleranza fu tratto dal passo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riferisce all’esultanza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Lamec </a:t>
            </a:r>
            <a:r>
              <a:rPr sz="1200" dirty="0">
                <a:latin typeface="Times New Roman"/>
                <a:cs typeface="Times New Roman"/>
              </a:rPr>
              <a:t>per le armi </a:t>
            </a:r>
            <a:r>
              <a:rPr sz="1200" spc="-5" dirty="0">
                <a:latin typeface="Times New Roman"/>
                <a:cs typeface="Times New Roman"/>
              </a:rPr>
              <a:t>metalliche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Tubal-Caino, il </a:t>
            </a:r>
            <a:r>
              <a:rPr sz="1200" spc="-5" dirty="0">
                <a:latin typeface="Times New Roman"/>
                <a:cs typeface="Times New Roman"/>
              </a:rPr>
              <a:t>quale, comparando questi </a:t>
            </a:r>
            <a:r>
              <a:rPr sz="1200" dirty="0">
                <a:latin typeface="Times New Roman"/>
                <a:cs typeface="Times New Roman"/>
              </a:rPr>
              <a:t>strumenti </a:t>
            </a:r>
            <a:r>
              <a:rPr sz="1200" spc="-5" dirty="0">
                <a:latin typeface="Times New Roman"/>
                <a:cs typeface="Times New Roman"/>
              </a:rPr>
              <a:t>superiori  con </a:t>
            </a:r>
            <a:r>
              <a:rPr sz="1200" dirty="0">
                <a:latin typeface="Times New Roman"/>
                <a:cs typeface="Times New Roman"/>
              </a:rPr>
              <a:t>quelli dei </a:t>
            </a:r>
            <a:r>
              <a:rPr sz="1200" spc="-5" dirty="0">
                <a:latin typeface="Times New Roman"/>
                <a:cs typeface="Times New Roman"/>
              </a:rPr>
              <a:t>suoi nemici, esclamò: </a:t>
            </a:r>
            <a:r>
              <a:rPr sz="1200" dirty="0">
                <a:latin typeface="Times New Roman"/>
                <a:cs typeface="Times New Roman"/>
              </a:rPr>
              <a:t>“Se Caino, senza </a:t>
            </a:r>
            <a:r>
              <a:rPr sz="1200" spc="-5" dirty="0">
                <a:latin typeface="Times New Roman"/>
                <a:cs typeface="Times New Roman"/>
              </a:rPr>
              <a:t>un’arma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vendicato sette volte, </a:t>
            </a:r>
            <a:r>
              <a:rPr sz="1200" dirty="0">
                <a:latin typeface="Times New Roman"/>
                <a:cs typeface="Times New Roman"/>
              </a:rPr>
              <a:t>io sarò </a:t>
            </a:r>
            <a:r>
              <a:rPr sz="1200" spc="-5" dirty="0">
                <a:latin typeface="Times New Roman"/>
                <a:cs typeface="Times New Roman"/>
              </a:rPr>
              <a:t>ora vendicato settantasette  volte.”]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predicatore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straniero</a:t>
            </a:r>
            <a:endParaRPr sz="1600">
              <a:latin typeface="Times New Roman"/>
              <a:cs typeface="Times New Roman"/>
            </a:endParaRPr>
          </a:p>
          <a:p>
            <a:pPr marL="76200" marR="8699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(1764.3) 159:2.1 </a:t>
            </a:r>
            <a:r>
              <a:rPr sz="1200" spc="-5" dirty="0">
                <a:latin typeface="Times New Roman"/>
                <a:cs typeface="Times New Roman"/>
              </a:rPr>
              <a:t>Gesù andò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Gamala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Giovanni 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lavoravano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in quel </a:t>
            </a:r>
            <a:r>
              <a:rPr sz="1200" spc="-5" dirty="0">
                <a:latin typeface="Times New Roman"/>
                <a:cs typeface="Times New Roman"/>
              </a:rPr>
              <a:t>luogo. Quella sera,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sessione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risposte, </a:t>
            </a:r>
            <a:r>
              <a:rPr sz="1200" dirty="0">
                <a:latin typeface="Times New Roman"/>
                <a:cs typeface="Times New Roman"/>
              </a:rPr>
              <a:t>Giovanni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“Maestro, ieri sono </a:t>
            </a:r>
            <a:r>
              <a:rPr sz="1200" dirty="0">
                <a:latin typeface="Times New Roman"/>
                <a:cs typeface="Times New Roman"/>
              </a:rPr>
              <a:t>andato ad </a:t>
            </a:r>
            <a:r>
              <a:rPr sz="1200" spc="-5" dirty="0">
                <a:latin typeface="Times New Roman"/>
                <a:cs typeface="Times New Roman"/>
              </a:rPr>
              <a:t>Astarot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un uomo che </a:t>
            </a:r>
            <a:r>
              <a:rPr sz="1200" spc="-5" dirty="0">
                <a:latin typeface="Times New Roman"/>
                <a:cs typeface="Times New Roman"/>
              </a:rPr>
              <a:t>stava insegnando </a:t>
            </a:r>
            <a:r>
              <a:rPr sz="1200" dirty="0">
                <a:latin typeface="Times New Roman"/>
                <a:cs typeface="Times New Roman"/>
              </a:rPr>
              <a:t>in  nome tuo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sosteneva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i demoni. Ora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individuo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con noi, né </a:t>
            </a:r>
            <a:r>
              <a:rPr sz="1200" spc="-5" dirty="0">
                <a:latin typeface="Times New Roman"/>
                <a:cs typeface="Times New Roman"/>
              </a:rPr>
              <a:t>ci segue;  perciò gli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proibito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tali cose.” </a:t>
            </a:r>
            <a:r>
              <a:rPr sz="1200" spc="-5" dirty="0">
                <a:latin typeface="Times New Roman"/>
                <a:cs typeface="Times New Roman"/>
              </a:rPr>
              <a:t>Allora Gesù disse: “Non proibirglielo. Non percepisci che questo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sarà  </a:t>
            </a:r>
            <a:r>
              <a:rPr sz="1200" spc="-5" dirty="0">
                <a:latin typeface="Times New Roman"/>
                <a:cs typeface="Times New Roman"/>
              </a:rPr>
              <a:t>presto proclamato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mondo? </a:t>
            </a:r>
            <a:r>
              <a:rPr sz="1200" dirty="0">
                <a:latin typeface="Times New Roman"/>
                <a:cs typeface="Times New Roman"/>
              </a:rPr>
              <a:t>Come puoi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crederanno nel </a:t>
            </a:r>
            <a:r>
              <a:rPr sz="1200" spc="-5" dirty="0">
                <a:latin typeface="Times New Roman"/>
                <a:cs typeface="Times New Roman"/>
              </a:rPr>
              <a:t>vangelo saranno sottomessi alle </a:t>
            </a:r>
            <a:r>
              <a:rPr sz="1200" dirty="0">
                <a:latin typeface="Times New Roman"/>
                <a:cs typeface="Times New Roman"/>
              </a:rPr>
              <a:t>tue  </a:t>
            </a:r>
            <a:r>
              <a:rPr sz="1200" spc="-5" dirty="0">
                <a:latin typeface="Times New Roman"/>
                <a:cs typeface="Times New Roman"/>
              </a:rPr>
              <a:t>direttive? Rallegrati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già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manifestarsi fuori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della nostra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3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70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personale. Non </a:t>
            </a:r>
            <a:r>
              <a:rPr sz="1200" dirty="0">
                <a:latin typeface="Times New Roman"/>
                <a:cs typeface="Times New Roman"/>
              </a:rPr>
              <a:t>vedi, Giovanni, che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professano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grandi </a:t>
            </a:r>
            <a:r>
              <a:rPr sz="1200" dirty="0">
                <a:latin typeface="Times New Roman"/>
                <a:cs typeface="Times New Roman"/>
              </a:rPr>
              <a:t>opere in nome </a:t>
            </a:r>
            <a:r>
              <a:rPr sz="1200" spc="5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finiranno per sostenere </a:t>
            </a:r>
            <a:r>
              <a:rPr sz="1200" dirty="0">
                <a:latin typeface="Times New Roman"/>
                <a:cs typeface="Times New Roman"/>
              </a:rPr>
              <a:t>la nostra causa?  </a:t>
            </a:r>
            <a:r>
              <a:rPr sz="1200" spc="-5" dirty="0">
                <a:latin typeface="Times New Roman"/>
                <a:cs typeface="Times New Roman"/>
              </a:rPr>
              <a:t>Essi certamente </a:t>
            </a:r>
            <a:r>
              <a:rPr sz="1200" dirty="0">
                <a:latin typeface="Times New Roman"/>
                <a:cs typeface="Times New Roman"/>
              </a:rPr>
              <a:t>non saranno impazienti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male di </a:t>
            </a:r>
            <a:r>
              <a:rPr sz="1200" spc="-5" dirty="0">
                <a:latin typeface="Times New Roman"/>
                <a:cs typeface="Times New Roman"/>
              </a:rPr>
              <a:t>me. Figlio </a:t>
            </a:r>
            <a:r>
              <a:rPr sz="1200" dirty="0">
                <a:latin typeface="Times New Roman"/>
                <a:cs typeface="Times New Roman"/>
              </a:rPr>
              <a:t>mio, in questioni di </a:t>
            </a:r>
            <a:r>
              <a:rPr sz="1200" spc="-5" dirty="0">
                <a:latin typeface="Times New Roman"/>
                <a:cs typeface="Times New Roman"/>
              </a:rPr>
              <a:t>questo genere sarebbe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te  </a:t>
            </a:r>
            <a:r>
              <a:rPr sz="1200" spc="-5" dirty="0">
                <a:latin typeface="Times New Roman"/>
                <a:cs typeface="Times New Roman"/>
              </a:rPr>
              <a:t>pensare che chi </a:t>
            </a:r>
            <a:r>
              <a:rPr sz="1200" dirty="0">
                <a:latin typeface="Times New Roman"/>
                <a:cs typeface="Times New Roman"/>
              </a:rPr>
              <a:t>non è contro di noi è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noi. Nelle </a:t>
            </a:r>
            <a:r>
              <a:rPr sz="1200" spc="-5" dirty="0">
                <a:latin typeface="Times New Roman"/>
                <a:cs typeface="Times New Roman"/>
              </a:rPr>
              <a:t>generazioni future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degni </a:t>
            </a:r>
            <a:r>
              <a:rPr sz="1200" dirty="0">
                <a:latin typeface="Times New Roman"/>
                <a:cs typeface="Times New Roman"/>
              </a:rPr>
              <a:t>faranno molte </a:t>
            </a:r>
            <a:r>
              <a:rPr sz="1200" spc="-5" dirty="0">
                <a:latin typeface="Times New Roman"/>
                <a:cs typeface="Times New Roman"/>
              </a:rPr>
              <a:t>cose strane  </a:t>
            </a:r>
            <a:r>
              <a:rPr sz="1200" dirty="0">
                <a:latin typeface="Times New Roman"/>
                <a:cs typeface="Times New Roman"/>
              </a:rPr>
              <a:t>in mio </a:t>
            </a:r>
            <a:r>
              <a:rPr sz="1200" spc="-5" dirty="0">
                <a:latin typeface="Times New Roman"/>
                <a:cs typeface="Times New Roman"/>
              </a:rPr>
              <a:t>nome, </a:t>
            </a:r>
            <a:r>
              <a:rPr sz="1200" dirty="0">
                <a:latin typeface="Times New Roman"/>
                <a:cs typeface="Times New Roman"/>
              </a:rPr>
              <a:t>ma io non </a:t>
            </a:r>
            <a:r>
              <a:rPr sz="1200" spc="-5" dirty="0">
                <a:latin typeface="Times New Roman"/>
                <a:cs typeface="Times New Roman"/>
              </a:rPr>
              <a:t>glielo impedirò.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ti dico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coppa d’acqua fresca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data ad </a:t>
            </a:r>
            <a:r>
              <a:rPr sz="1200" dirty="0">
                <a:latin typeface="Times New Roman"/>
                <a:cs typeface="Times New Roman"/>
              </a:rPr>
              <a:t>un’anima assetata, i  </a:t>
            </a:r>
            <a:r>
              <a:rPr sz="1200" spc="-5" dirty="0">
                <a:latin typeface="Times New Roman"/>
                <a:cs typeface="Times New Roman"/>
              </a:rPr>
              <a:t>messaggeri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registreranno sempre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d’amore.”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(1764.4) 159:2.2 </a:t>
            </a:r>
            <a:r>
              <a:rPr sz="1200" spc="-5" dirty="0">
                <a:latin typeface="Times New Roman"/>
                <a:cs typeface="Times New Roman"/>
              </a:rPr>
              <a:t>Questo insegnamento lasciò Giovanni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perplesso.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sentito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dire: </a:t>
            </a:r>
            <a:r>
              <a:rPr sz="1200" dirty="0">
                <a:latin typeface="Times New Roman"/>
                <a:cs typeface="Times New Roman"/>
              </a:rPr>
              <a:t>“Chi non è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me”?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percepì che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caso Gesù si riferiva alla relazione personale </a:t>
            </a:r>
            <a:r>
              <a:rPr sz="1200" dirty="0">
                <a:latin typeface="Times New Roman"/>
                <a:cs typeface="Times New Roman"/>
              </a:rPr>
              <a:t>dell’uomo 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insegnamenti  </a:t>
            </a:r>
            <a:r>
              <a:rPr sz="1200" spc="-5" dirty="0">
                <a:latin typeface="Times New Roman"/>
                <a:cs typeface="Times New Roman"/>
              </a:rPr>
              <a:t>spirituali del regno,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nell’altro caso </a:t>
            </a:r>
            <a:r>
              <a:rPr sz="1200" dirty="0">
                <a:latin typeface="Times New Roman"/>
                <a:cs typeface="Times New Roman"/>
              </a:rPr>
              <a:t>faceva </a:t>
            </a:r>
            <a:r>
              <a:rPr sz="1200" spc="-5" dirty="0">
                <a:latin typeface="Times New Roman"/>
                <a:cs typeface="Times New Roman"/>
              </a:rPr>
              <a:t>riferimento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sociali esterne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credenti, concernenti </a:t>
            </a:r>
            <a:r>
              <a:rPr sz="1200" dirty="0">
                <a:latin typeface="Times New Roman"/>
                <a:cs typeface="Times New Roman"/>
              </a:rPr>
              <a:t>le questioni  di </a:t>
            </a:r>
            <a:r>
              <a:rPr sz="1200" spc="-5" dirty="0">
                <a:latin typeface="Times New Roman"/>
                <a:cs typeface="Times New Roman"/>
              </a:rPr>
              <a:t>controllo amministrativo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sul lavoro </a:t>
            </a:r>
            <a:r>
              <a:rPr sz="1200" dirty="0">
                <a:latin typeface="Times New Roman"/>
                <a:cs typeface="Times New Roman"/>
              </a:rPr>
              <a:t>di altri </a:t>
            </a:r>
            <a:r>
              <a:rPr sz="1200" spc="-5" dirty="0">
                <a:latin typeface="Times New Roman"/>
                <a:cs typeface="Times New Roman"/>
              </a:rPr>
              <a:t>gruppi che avrebbero alla </a:t>
            </a:r>
            <a:r>
              <a:rPr sz="1200" dirty="0">
                <a:latin typeface="Times New Roman"/>
                <a:cs typeface="Times New Roman"/>
              </a:rPr>
              <a:t>fine costituito la  </a:t>
            </a:r>
            <a:r>
              <a:rPr sz="1200" spc="-5" dirty="0">
                <a:latin typeface="Times New Roman"/>
                <a:cs typeface="Times New Roman"/>
              </a:rPr>
              <a:t>futura fratellanza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(1765.1) 159:2.3 </a:t>
            </a:r>
            <a:r>
              <a:rPr sz="1200" spc="-5" dirty="0">
                <a:latin typeface="Times New Roman"/>
                <a:cs typeface="Times New Roman"/>
              </a:rPr>
              <a:t>Giovanni raccontò spesso </a:t>
            </a:r>
            <a:r>
              <a:rPr sz="1200" dirty="0">
                <a:latin typeface="Times New Roman"/>
                <a:cs typeface="Times New Roman"/>
              </a:rPr>
              <a:t>questa esperienza in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sue attività successive </a:t>
            </a:r>
            <a:r>
              <a:rPr sz="1200" dirty="0">
                <a:latin typeface="Times New Roman"/>
                <a:cs typeface="Times New Roman"/>
              </a:rPr>
              <a:t>a favore 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gli  apostoli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con coloro </a:t>
            </a:r>
            <a:r>
              <a:rPr sz="1200" dirty="0">
                <a:latin typeface="Times New Roman"/>
                <a:cs typeface="Times New Roman"/>
              </a:rPr>
              <a:t>che osavano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in nome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Maestro. A loro </a:t>
            </a:r>
            <a:r>
              <a:rPr sz="1200" dirty="0">
                <a:latin typeface="Times New Roman"/>
                <a:cs typeface="Times New Roman"/>
              </a:rPr>
              <a:t>sembrò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luogo che  coloro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seduti ai piedi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osassero insegnare </a:t>
            </a:r>
            <a:r>
              <a:rPr sz="1200" dirty="0">
                <a:latin typeface="Times New Roman"/>
                <a:cs typeface="Times New Roman"/>
              </a:rPr>
              <a:t>in nome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25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(1765.2) 159:2.4 </a:t>
            </a:r>
            <a:r>
              <a:rPr sz="1200" spc="-5" dirty="0">
                <a:latin typeface="Times New Roman"/>
                <a:cs typeface="Times New Roman"/>
              </a:rPr>
              <a:t>Quest’uomo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proibì </a:t>
            </a:r>
            <a:r>
              <a:rPr sz="1200" spc="-5" dirty="0">
                <a:latin typeface="Times New Roman"/>
                <a:cs typeface="Times New Roman"/>
              </a:rPr>
              <a:t>d’insegnare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nome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dette ascolto </a:t>
            </a:r>
            <a:r>
              <a:rPr sz="1200" dirty="0">
                <a:latin typeface="Times New Roman"/>
                <a:cs typeface="Times New Roman"/>
              </a:rPr>
              <a:t>all’ingiunzione  </a:t>
            </a:r>
            <a:r>
              <a:rPr sz="1200" spc="-5" dirty="0">
                <a:latin typeface="Times New Roman"/>
                <a:cs typeface="Times New Roman"/>
              </a:rPr>
              <a:t>dell’apostolo. Egli proseguì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suoi sforzi </a:t>
            </a:r>
            <a:r>
              <a:rPr sz="1200" dirty="0">
                <a:latin typeface="Times New Roman"/>
                <a:cs typeface="Times New Roman"/>
              </a:rPr>
              <a:t>e mise insieme un </a:t>
            </a:r>
            <a:r>
              <a:rPr sz="1200" spc="-5" dirty="0">
                <a:latin typeface="Times New Roman"/>
                <a:cs typeface="Times New Roman"/>
              </a:rPr>
              <a:t>gruppo considerevole </a:t>
            </a:r>
            <a:r>
              <a:rPr sz="1200" dirty="0">
                <a:latin typeface="Times New Roman"/>
                <a:cs typeface="Times New Roman"/>
              </a:rPr>
              <a:t>di credenti a </a:t>
            </a:r>
            <a:r>
              <a:rPr sz="1200" spc="-5" dirty="0">
                <a:latin typeface="Times New Roman"/>
                <a:cs typeface="Times New Roman"/>
              </a:rPr>
              <a:t>Kanata prima </a:t>
            </a:r>
            <a:r>
              <a:rPr sz="1200" dirty="0">
                <a:latin typeface="Times New Roman"/>
                <a:cs typeface="Times New Roman"/>
              </a:rPr>
              <a:t>di andare in  </a:t>
            </a:r>
            <a:r>
              <a:rPr sz="1200" spc="-5" dirty="0">
                <a:latin typeface="Times New Roman"/>
                <a:cs typeface="Times New Roman"/>
              </a:rPr>
              <a:t>Mesopotamia. Quest’uomo,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Aden,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Gesù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del demente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guarì  vicino a </a:t>
            </a:r>
            <a:r>
              <a:rPr sz="1200" spc="-5" dirty="0">
                <a:latin typeface="Times New Roman"/>
                <a:cs typeface="Times New Roman"/>
              </a:rPr>
              <a:t>Keresa,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credette con </a:t>
            </a:r>
            <a:r>
              <a:rPr sz="1200" dirty="0">
                <a:latin typeface="Times New Roman"/>
                <a:cs typeface="Times New Roman"/>
              </a:rPr>
              <a:t>tanta sicurezza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supposti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cacciò fuori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entrarono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branco </a:t>
            </a:r>
            <a:r>
              <a:rPr sz="1200" dirty="0">
                <a:latin typeface="Times New Roman"/>
                <a:cs typeface="Times New Roman"/>
              </a:rPr>
              <a:t>di porci e li </a:t>
            </a:r>
            <a:r>
              <a:rPr sz="1200" spc="-5" dirty="0">
                <a:latin typeface="Times New Roman"/>
                <a:cs typeface="Times New Roman"/>
              </a:rPr>
              <a:t>spinsero </a:t>
            </a:r>
            <a:r>
              <a:rPr sz="1200" dirty="0">
                <a:latin typeface="Times New Roman"/>
                <a:cs typeface="Times New Roman"/>
              </a:rPr>
              <a:t>oltre la rupe verso la 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5625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Istruzioni per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insegnanti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ed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</a:t>
            </a:r>
            <a:r>
              <a:rPr sz="1600" b="1" spc="-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credenti</a:t>
            </a:r>
            <a:endParaRPr sz="16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(1765.3) 159:3.1 </a:t>
            </a:r>
            <a:r>
              <a:rPr sz="1200" spc="-5" dirty="0">
                <a:latin typeface="Times New Roman"/>
                <a:cs typeface="Times New Roman"/>
              </a:rPr>
              <a:t>Ad Edrei, dove lavoravano Tommaso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associati, Gesù passò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una notte, 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della discussione  </a:t>
            </a:r>
            <a:r>
              <a:rPr sz="1200" spc="-5" dirty="0">
                <a:latin typeface="Times New Roman"/>
                <a:cs typeface="Times New Roman"/>
              </a:rPr>
              <a:t>della sera espresse </a:t>
            </a:r>
            <a:r>
              <a:rPr sz="1200" dirty="0">
                <a:latin typeface="Times New Roman"/>
                <a:cs typeface="Times New Roman"/>
              </a:rPr>
              <a:t>i princìpi </a:t>
            </a:r>
            <a:r>
              <a:rPr sz="1200" spc="-5" dirty="0">
                <a:latin typeface="Times New Roman"/>
                <a:cs typeface="Times New Roman"/>
              </a:rPr>
              <a:t>che avrebbero dovuto guidare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predicavano </a:t>
            </a:r>
            <a:r>
              <a:rPr sz="1200" dirty="0">
                <a:latin typeface="Times New Roman"/>
                <a:cs typeface="Times New Roman"/>
              </a:rPr>
              <a:t>la verità e animare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insegnavano il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Riassunto e </a:t>
            </a:r>
            <a:r>
              <a:rPr sz="1200" spc="-5" dirty="0">
                <a:latin typeface="Times New Roman"/>
                <a:cs typeface="Times New Roman"/>
              </a:rPr>
              <a:t>riesposto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linguaggio moderno, </a:t>
            </a:r>
            <a:r>
              <a:rPr sz="1200" dirty="0">
                <a:latin typeface="Times New Roman"/>
                <a:cs typeface="Times New Roman"/>
              </a:rPr>
              <a:t>l’insegnamento di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159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(1765.4) 159:3.2 </a:t>
            </a:r>
            <a:r>
              <a:rPr sz="1200" spc="-5" dirty="0">
                <a:latin typeface="Times New Roman"/>
                <a:cs typeface="Times New Roman"/>
              </a:rPr>
              <a:t>Rispettate 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dell’uomo. Una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giusta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essere promossa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forza; </a:t>
            </a:r>
            <a:r>
              <a:rPr sz="1200" dirty="0">
                <a:latin typeface="Times New Roman"/>
                <a:cs typeface="Times New Roman"/>
              </a:rPr>
              <a:t>le vittorie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conseguite soltanto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spirituale. Questa ingiunzione contro l’impiego </a:t>
            </a:r>
            <a:r>
              <a:rPr sz="1200" dirty="0">
                <a:latin typeface="Times New Roman"/>
                <a:cs typeface="Times New Roman"/>
              </a:rPr>
              <a:t>d’influenze </a:t>
            </a:r>
            <a:r>
              <a:rPr sz="1200" spc="-5" dirty="0">
                <a:latin typeface="Times New Roman"/>
                <a:cs typeface="Times New Roman"/>
              </a:rPr>
              <a:t>materiali si  riferisce sia alla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psichica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fisica.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devono impiegare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argomenti </a:t>
            </a:r>
            <a:r>
              <a:rPr sz="1200" dirty="0">
                <a:latin typeface="Times New Roman"/>
                <a:cs typeface="Times New Roman"/>
              </a:rPr>
              <a:t>opprimenti né </a:t>
            </a:r>
            <a:r>
              <a:rPr sz="1200" spc="-5" dirty="0">
                <a:latin typeface="Times New Roman"/>
                <a:cs typeface="Times New Roman"/>
              </a:rPr>
              <a:t>superiorità </a:t>
            </a:r>
            <a:r>
              <a:rPr sz="1200" spc="5" dirty="0">
                <a:latin typeface="Times New Roman"/>
                <a:cs typeface="Times New Roman"/>
              </a:rPr>
              <a:t>mentale </a:t>
            </a:r>
            <a:r>
              <a:rPr sz="1200" spc="-5" dirty="0">
                <a:latin typeface="Times New Roman"/>
                <a:cs typeface="Times New Roman"/>
              </a:rPr>
              <a:t>per  costringere 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ad entrare nel regno.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essere oppressa </a:t>
            </a:r>
            <a:r>
              <a:rPr sz="1200" dirty="0">
                <a:latin typeface="Times New Roman"/>
                <a:cs typeface="Times New Roman"/>
              </a:rPr>
              <a:t>dal semplice </a:t>
            </a:r>
            <a:r>
              <a:rPr sz="1200" spc="-5" dirty="0">
                <a:latin typeface="Times New Roman"/>
                <a:cs typeface="Times New Roman"/>
              </a:rPr>
              <a:t>peso della </a:t>
            </a:r>
            <a:r>
              <a:rPr sz="1200" dirty="0">
                <a:latin typeface="Times New Roman"/>
                <a:cs typeface="Times New Roman"/>
              </a:rPr>
              <a:t>logica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  <a:p>
            <a:pPr marL="63500" marR="12255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intimidita da </a:t>
            </a:r>
            <a:r>
              <a:rPr sz="1200" spc="-5" dirty="0">
                <a:latin typeface="Times New Roman"/>
                <a:cs typeface="Times New Roman"/>
              </a:rPr>
              <a:t>un’eloquenza acuta.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l’emozione, </a:t>
            </a:r>
            <a:r>
              <a:rPr sz="1200" spc="-5" dirty="0">
                <a:latin typeface="Times New Roman"/>
                <a:cs typeface="Times New Roman"/>
              </a:rPr>
              <a:t>come fattore nelle decisioni umane,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interamente </a:t>
            </a:r>
            <a:r>
              <a:rPr sz="1200" dirty="0">
                <a:latin typeface="Times New Roman"/>
                <a:cs typeface="Times New Roman"/>
              </a:rPr>
              <a:t>eliminata,  non </a:t>
            </a:r>
            <a:r>
              <a:rPr sz="1200" spc="-5" dirty="0">
                <a:latin typeface="Times New Roman"/>
                <a:cs typeface="Times New Roman"/>
              </a:rPr>
              <a:t>dovrebbe esservi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appello direttamente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coloro </a:t>
            </a:r>
            <a:r>
              <a:rPr sz="1200" spc="-5" dirty="0">
                <a:latin typeface="Times New Roman"/>
                <a:cs typeface="Times New Roman"/>
              </a:rPr>
              <a:t>che vorrebbero far </a:t>
            </a:r>
            <a:r>
              <a:rPr sz="1200" dirty="0">
                <a:latin typeface="Times New Roman"/>
                <a:cs typeface="Times New Roman"/>
              </a:rPr>
              <a:t>progredire 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Fate 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appelli direttamente allo </a:t>
            </a:r>
            <a:r>
              <a:rPr sz="1200" dirty="0">
                <a:latin typeface="Times New Roman"/>
                <a:cs typeface="Times New Roman"/>
              </a:rPr>
              <a:t>spirito divino che </a:t>
            </a:r>
            <a:r>
              <a:rPr sz="1200" spc="-5" dirty="0">
                <a:latin typeface="Times New Roman"/>
                <a:cs typeface="Times New Roman"/>
              </a:rPr>
              <a:t>risiede nella </a:t>
            </a:r>
            <a:r>
              <a:rPr sz="1200" dirty="0">
                <a:latin typeface="Times New Roman"/>
                <a:cs typeface="Times New Roman"/>
              </a:rPr>
              <a:t>mente degli uomini. Non </a:t>
            </a:r>
            <a:r>
              <a:rPr sz="1200" spc="-5" dirty="0">
                <a:latin typeface="Times New Roman"/>
                <a:cs typeface="Times New Roman"/>
              </a:rPr>
              <a:t>fate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alla paura, alla </a:t>
            </a:r>
            <a:r>
              <a:rPr sz="1200" spc="5" dirty="0">
                <a:latin typeface="Times New Roman"/>
                <a:cs typeface="Times New Roman"/>
              </a:rPr>
              <a:t>pietà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63500" marR="9842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semplice sentimento. </a:t>
            </a:r>
            <a:r>
              <a:rPr sz="1200" dirty="0">
                <a:latin typeface="Times New Roman"/>
                <a:cs typeface="Times New Roman"/>
              </a:rPr>
              <a:t>Appellandovi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siate equi; controllatevi ed esibite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debito riserbo; mostrate </a:t>
            </a:r>
            <a:r>
              <a:rPr sz="1200" dirty="0">
                <a:latin typeface="Times New Roman"/>
                <a:cs typeface="Times New Roman"/>
              </a:rPr>
              <a:t>il dovuto rispetto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dei </a:t>
            </a:r>
            <a:r>
              <a:rPr sz="1200" dirty="0">
                <a:latin typeface="Times New Roman"/>
                <a:cs typeface="Times New Roman"/>
              </a:rPr>
              <a:t>vostri allievi. </a:t>
            </a:r>
            <a:r>
              <a:rPr sz="1200" spc="-5" dirty="0">
                <a:latin typeface="Times New Roman"/>
                <a:cs typeface="Times New Roman"/>
              </a:rPr>
              <a:t>Ricordatevi che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detto: “Ecco, </a:t>
            </a:r>
            <a:r>
              <a:rPr sz="1200" dirty="0">
                <a:latin typeface="Times New Roman"/>
                <a:cs typeface="Times New Roman"/>
              </a:rPr>
              <a:t>io sto alla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e busso, e </a:t>
            </a:r>
            <a:r>
              <a:rPr sz="1200" spc="-5" dirty="0">
                <a:latin typeface="Times New Roman"/>
                <a:cs typeface="Times New Roman"/>
              </a:rPr>
              <a:t>se qualcuno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aprirà, </a:t>
            </a:r>
            <a:r>
              <a:rPr sz="1200" dirty="0">
                <a:latin typeface="Times New Roman"/>
                <a:cs typeface="Times New Roman"/>
              </a:rPr>
              <a:t>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entrerò.”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6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(1765.5) 159:3.3 </a:t>
            </a:r>
            <a:r>
              <a:rPr sz="1200" spc="-5" dirty="0">
                <a:latin typeface="Times New Roman"/>
                <a:cs typeface="Times New Roman"/>
              </a:rPr>
              <a:t>Nel condurre gli </a:t>
            </a:r>
            <a:r>
              <a:rPr sz="1200" dirty="0">
                <a:latin typeface="Times New Roman"/>
                <a:cs typeface="Times New Roman"/>
              </a:rPr>
              <a:t>uomini nel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non diminuite o </a:t>
            </a:r>
            <a:r>
              <a:rPr sz="1200" spc="-5" dirty="0">
                <a:latin typeface="Times New Roman"/>
                <a:cs typeface="Times New Roman"/>
              </a:rPr>
              <a:t>distruggete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autorispetto. Mentre l’eccessivo rispetto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 stessi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l’umiltà </a:t>
            </a:r>
            <a:r>
              <a:rPr sz="1200" spc="-5" dirty="0">
                <a:latin typeface="Times New Roman"/>
                <a:cs typeface="Times New Roman"/>
              </a:rPr>
              <a:t>appropriata </a:t>
            </a:r>
            <a:r>
              <a:rPr sz="1200" dirty="0">
                <a:latin typeface="Times New Roman"/>
                <a:cs typeface="Times New Roman"/>
              </a:rPr>
              <a:t>e finire in </a:t>
            </a:r>
            <a:r>
              <a:rPr sz="1200" spc="-5" dirty="0">
                <a:latin typeface="Times New Roman"/>
                <a:cs typeface="Times New Roman"/>
              </a:rPr>
              <a:t>orgoglio, </a:t>
            </a:r>
            <a:r>
              <a:rPr sz="1200" dirty="0">
                <a:latin typeface="Times New Roman"/>
                <a:cs typeface="Times New Roman"/>
              </a:rPr>
              <a:t>in vanità e in </a:t>
            </a:r>
            <a:r>
              <a:rPr sz="1200" spc="-5" dirty="0">
                <a:latin typeface="Times New Roman"/>
                <a:cs typeface="Times New Roman"/>
              </a:rPr>
              <a:t>arroganza, </a:t>
            </a:r>
            <a:r>
              <a:rPr sz="1200" dirty="0">
                <a:latin typeface="Times New Roman"/>
                <a:cs typeface="Times New Roman"/>
              </a:rPr>
              <a:t>la perdita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rispetto di </a:t>
            </a:r>
            <a:r>
              <a:rPr sz="1200" spc="-5" dirty="0">
                <a:latin typeface="Times New Roman"/>
                <a:cs typeface="Times New Roman"/>
              </a:rPr>
              <a:t>sé porta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alla  paralisi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volontà. Questo vangelo si propone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ristabilire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l’hanno </a:t>
            </a:r>
            <a:r>
              <a:rPr sz="1200" spc="-5" dirty="0">
                <a:latin typeface="Times New Roman"/>
                <a:cs typeface="Times New Roman"/>
              </a:rPr>
              <a:t>perduto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frenarlo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coloro che ce </a:t>
            </a:r>
            <a:r>
              <a:rPr sz="1200" dirty="0">
                <a:latin typeface="Times New Roman"/>
                <a:cs typeface="Times New Roman"/>
              </a:rPr>
              <a:t>l’hanno. Non </a:t>
            </a:r>
            <a:r>
              <a:rPr sz="1200" spc="-5" dirty="0">
                <a:latin typeface="Times New Roman"/>
                <a:cs typeface="Times New Roman"/>
              </a:rPr>
              <a:t>commettete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condannare soltanto ciò che </a:t>
            </a:r>
            <a:r>
              <a:rPr sz="1200" dirty="0">
                <a:latin typeface="Times New Roman"/>
                <a:cs typeface="Times New Roman"/>
              </a:rPr>
              <a:t>vi è di cattivo nella 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allievi; ricordatevi  anche </a:t>
            </a:r>
            <a:r>
              <a:rPr sz="1200" dirty="0">
                <a:latin typeface="Times New Roman"/>
                <a:cs typeface="Times New Roman"/>
              </a:rPr>
              <a:t>di accordare un </a:t>
            </a:r>
            <a:r>
              <a:rPr sz="1200" spc="-5" dirty="0">
                <a:latin typeface="Times New Roman"/>
                <a:cs typeface="Times New Roman"/>
              </a:rPr>
              <a:t>generoso riconoscimento alle cose più degne </a:t>
            </a:r>
            <a:r>
              <a:rPr sz="1200" dirty="0">
                <a:latin typeface="Times New Roman"/>
                <a:cs typeface="Times New Roman"/>
              </a:rPr>
              <a:t>di lode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che </a:t>
            </a:r>
            <a:r>
              <a:rPr sz="1200" dirty="0">
                <a:latin typeface="Times New Roman"/>
                <a:cs typeface="Times New Roman"/>
              </a:rPr>
              <a:t>nulla mi </a:t>
            </a:r>
            <a:r>
              <a:rPr sz="1200" spc="5" dirty="0">
                <a:latin typeface="Times New Roman"/>
                <a:cs typeface="Times New Roman"/>
              </a:rPr>
              <a:t>fermerà </a:t>
            </a:r>
            <a:r>
              <a:rPr sz="1200" spc="-5" dirty="0">
                <a:latin typeface="Times New Roman"/>
                <a:cs typeface="Times New Roman"/>
              </a:rPr>
              <a:t>dal  </a:t>
            </a:r>
            <a:r>
              <a:rPr sz="1200" dirty="0">
                <a:latin typeface="Times New Roman"/>
                <a:cs typeface="Times New Roman"/>
              </a:rPr>
              <a:t>ristabilire il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di sé in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l’hanno perduto e </a:t>
            </a:r>
            <a:r>
              <a:rPr sz="1200" spc="-5" dirty="0">
                <a:latin typeface="Times New Roman"/>
                <a:cs typeface="Times New Roman"/>
              </a:rPr>
              <a:t>che desiderano realmente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riacquistarlo.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468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11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(1765.6) 159:3.4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attenti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ferire l’autorispetto delle anime esitanti </a:t>
            </a:r>
            <a:r>
              <a:rPr sz="1200" dirty="0">
                <a:latin typeface="Times New Roman"/>
                <a:cs typeface="Times New Roman"/>
              </a:rPr>
              <a:t>e timorose. </a:t>
            </a:r>
            <a:r>
              <a:rPr sz="1200" spc="-5" dirty="0">
                <a:latin typeface="Times New Roman"/>
                <a:cs typeface="Times New Roman"/>
              </a:rPr>
              <a:t>Non siate sarcastici nei confronti dei </a:t>
            </a:r>
            <a:r>
              <a:rPr sz="1200" dirty="0">
                <a:latin typeface="Times New Roman"/>
                <a:cs typeface="Times New Roman"/>
              </a:rPr>
              <a:t>miei fratelli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semplice.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siate cinici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miei figli dominati dalla paura. L’ozio </a:t>
            </a:r>
            <a:r>
              <a:rPr sz="1200" dirty="0">
                <a:latin typeface="Times New Roman"/>
                <a:cs typeface="Times New Roman"/>
              </a:rPr>
              <a:t>distrugge il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sé; </a:t>
            </a:r>
            <a:r>
              <a:rPr sz="1200" dirty="0">
                <a:latin typeface="Times New Roman"/>
                <a:cs typeface="Times New Roman"/>
              </a:rPr>
              <a:t>dunque, </a:t>
            </a:r>
            <a:r>
              <a:rPr sz="1200" spc="-5" dirty="0">
                <a:latin typeface="Times New Roman"/>
                <a:cs typeface="Times New Roman"/>
              </a:rPr>
              <a:t>raccomandate 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occuparsi sempre attivamente dei </a:t>
            </a:r>
            <a:r>
              <a:rPr sz="1200" dirty="0">
                <a:latin typeface="Times New Roman"/>
                <a:cs typeface="Times New Roman"/>
              </a:rPr>
              <a:t>compiti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scelto, e </a:t>
            </a:r>
            <a:r>
              <a:rPr sz="1200" spc="-5" dirty="0">
                <a:latin typeface="Times New Roman"/>
                <a:cs typeface="Times New Roman"/>
              </a:rPr>
              <a:t>fate ogni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procurare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a coloro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senza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impiego.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(1766.1) 159:3.5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fate mai ricorso </a:t>
            </a:r>
            <a:r>
              <a:rPr sz="1200" dirty="0">
                <a:latin typeface="Times New Roman"/>
                <a:cs typeface="Times New Roman"/>
              </a:rPr>
              <a:t>a tattiche indegne </a:t>
            </a:r>
            <a:r>
              <a:rPr sz="1200" spc="-5" dirty="0">
                <a:latin typeface="Times New Roman"/>
                <a:cs typeface="Times New Roman"/>
              </a:rPr>
              <a:t>come quella </a:t>
            </a:r>
            <a:r>
              <a:rPr sz="1200" dirty="0">
                <a:latin typeface="Times New Roman"/>
                <a:cs typeface="Times New Roman"/>
              </a:rPr>
              <a:t>di cercare di </a:t>
            </a:r>
            <a:r>
              <a:rPr sz="1200" spc="-5" dirty="0">
                <a:latin typeface="Times New Roman"/>
                <a:cs typeface="Times New Roman"/>
              </a:rPr>
              <a:t>spaventare gli </a:t>
            </a:r>
            <a:r>
              <a:rPr sz="1200" dirty="0">
                <a:latin typeface="Times New Roman"/>
                <a:cs typeface="Times New Roman"/>
              </a:rPr>
              <a:t>uomini e le donne per </a:t>
            </a:r>
            <a:r>
              <a:rPr sz="1200" spc="-5" dirty="0">
                <a:latin typeface="Times New Roman"/>
                <a:cs typeface="Times New Roman"/>
              </a:rPr>
              <a:t>portarli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regno.  Un padre amorevole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spaventa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obbediscano alle sue </a:t>
            </a:r>
            <a:r>
              <a:rPr sz="1200" dirty="0">
                <a:latin typeface="Times New Roman"/>
                <a:cs typeface="Times New Roman"/>
              </a:rPr>
              <a:t>giuste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richieste.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2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(1766.2) 159:3.6 </a:t>
            </a:r>
            <a:r>
              <a:rPr sz="1200" dirty="0">
                <a:latin typeface="Times New Roman"/>
                <a:cs typeface="Times New Roman"/>
              </a:rPr>
              <a:t>Prima o poi i </a:t>
            </a:r>
            <a:r>
              <a:rPr sz="1200" spc="-5" dirty="0">
                <a:latin typeface="Times New Roman"/>
                <a:cs typeface="Times New Roman"/>
              </a:rPr>
              <a:t>figli del regno comprenderanno </a:t>
            </a:r>
            <a:r>
              <a:rPr sz="1200" dirty="0">
                <a:latin typeface="Times New Roman"/>
                <a:cs typeface="Times New Roman"/>
              </a:rPr>
              <a:t>che le forti </a:t>
            </a:r>
            <a:r>
              <a:rPr sz="1200" spc="-5" dirty="0">
                <a:latin typeface="Times New Roman"/>
                <a:cs typeface="Times New Roman"/>
              </a:rPr>
              <a:t>sensazioni emotive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l’equivalente delle direttive dello  </a:t>
            </a:r>
            <a:r>
              <a:rPr sz="1200" dirty="0">
                <a:latin typeface="Times New Roman"/>
                <a:cs typeface="Times New Roman"/>
              </a:rPr>
              <a:t>spirito divino. </a:t>
            </a:r>
            <a:r>
              <a:rPr sz="1200" spc="-5" dirty="0">
                <a:latin typeface="Times New Roman"/>
                <a:cs typeface="Times New Roman"/>
              </a:rPr>
              <a:t>Essere fortemente ed insolitamente </a:t>
            </a:r>
            <a:r>
              <a:rPr sz="1200" dirty="0">
                <a:latin typeface="Times New Roman"/>
                <a:cs typeface="Times New Roman"/>
              </a:rPr>
              <a:t>spinti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qualcosa o ad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luogo non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necessariamente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tali impulsi siano le </a:t>
            </a:r>
            <a:r>
              <a:rPr sz="1200" spc="-5" dirty="0">
                <a:latin typeface="Times New Roman"/>
                <a:cs typeface="Times New Roman"/>
              </a:rPr>
              <a:t>direttive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9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(1766.3) 159:3.7 </a:t>
            </a:r>
            <a:r>
              <a:rPr sz="1200" spc="-5" dirty="0">
                <a:latin typeface="Times New Roman"/>
                <a:cs typeface="Times New Roman"/>
              </a:rPr>
              <a:t>Preavvertite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credenti riguardo </a:t>
            </a:r>
            <a:r>
              <a:rPr sz="1200" dirty="0">
                <a:latin typeface="Times New Roman"/>
                <a:cs typeface="Times New Roman"/>
              </a:rPr>
              <a:t>alla zona di </a:t>
            </a:r>
            <a:r>
              <a:rPr sz="1200" spc="-5" dirty="0">
                <a:latin typeface="Times New Roman"/>
                <a:cs typeface="Times New Roman"/>
              </a:rPr>
              <a:t>conflitto che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attraversata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coloro che passano </a:t>
            </a:r>
            <a:r>
              <a:rPr sz="1200" dirty="0">
                <a:latin typeface="Times New Roman"/>
                <a:cs typeface="Times New Roman"/>
              </a:rPr>
              <a:t>dalla  vita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vissuta 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più </a:t>
            </a:r>
            <a:r>
              <a:rPr sz="1200" spc="-5" dirty="0">
                <a:latin typeface="Times New Roman"/>
                <a:cs typeface="Times New Roman"/>
              </a:rPr>
              <a:t>elevata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vissuta nello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Per coloro </a:t>
            </a:r>
            <a:r>
              <a:rPr sz="1200" dirty="0">
                <a:latin typeface="Times New Roman"/>
                <a:cs typeface="Times New Roman"/>
              </a:rPr>
              <a:t>che vivono interamente in uno dei due 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conflitto o </a:t>
            </a:r>
            <a:r>
              <a:rPr sz="1200" spc="-5" dirty="0">
                <a:latin typeface="Times New Roman"/>
                <a:cs typeface="Times New Roman"/>
              </a:rPr>
              <a:t>confusione, </a:t>
            </a:r>
            <a:r>
              <a:rPr sz="1200" dirty="0">
                <a:latin typeface="Times New Roman"/>
                <a:cs typeface="Times New Roman"/>
              </a:rPr>
              <a:t>ma tutti </a:t>
            </a:r>
            <a:r>
              <a:rPr sz="1200" spc="-5" dirty="0">
                <a:latin typeface="Times New Roman"/>
                <a:cs typeface="Times New Roman"/>
              </a:rPr>
              <a:t>sono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sperimentare maggiore </a:t>
            </a:r>
            <a:r>
              <a:rPr sz="1200" dirty="0">
                <a:latin typeface="Times New Roman"/>
                <a:cs typeface="Times New Roman"/>
              </a:rPr>
              <a:t>o minore incertezza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transizione tra </a:t>
            </a:r>
            <a:r>
              <a:rPr sz="1200" dirty="0">
                <a:latin typeface="Times New Roman"/>
                <a:cs typeface="Times New Roman"/>
              </a:rPr>
              <a:t>i due livelli di vita. </a:t>
            </a:r>
            <a:r>
              <a:rPr sz="1200" spc="-5" dirty="0">
                <a:latin typeface="Times New Roman"/>
                <a:cs typeface="Times New Roman"/>
              </a:rPr>
              <a:t>Entrando nel </a:t>
            </a:r>
            <a:r>
              <a:rPr sz="1200" dirty="0">
                <a:latin typeface="Times New Roman"/>
                <a:cs typeface="Times New Roman"/>
              </a:rPr>
              <a:t>regno, voi non </a:t>
            </a:r>
            <a:r>
              <a:rPr sz="1200" spc="-5" dirty="0">
                <a:latin typeface="Times New Roman"/>
                <a:cs typeface="Times New Roman"/>
              </a:rPr>
              <a:t>potete sfuggire alle sue </a:t>
            </a:r>
            <a:r>
              <a:rPr sz="1200" dirty="0">
                <a:latin typeface="Times New Roman"/>
                <a:cs typeface="Times New Roman"/>
              </a:rPr>
              <a:t>responsabilità né </a:t>
            </a:r>
            <a:r>
              <a:rPr sz="1200" spc="-5" dirty="0">
                <a:latin typeface="Times New Roman"/>
                <a:cs typeface="Times New Roman"/>
              </a:rPr>
              <a:t>eludere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obblighi, ma  </a:t>
            </a:r>
            <a:r>
              <a:rPr sz="1200" spc="-5" dirty="0">
                <a:latin typeface="Times New Roman"/>
                <a:cs typeface="Times New Roman"/>
              </a:rPr>
              <a:t>ricordate: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giogo del vangelo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da portare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fardello della </a:t>
            </a:r>
            <a:r>
              <a:rPr sz="1200" dirty="0">
                <a:latin typeface="Times New Roman"/>
                <a:cs typeface="Times New Roman"/>
              </a:rPr>
              <a:t>verità è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leggero.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(1766.4) 159:3.8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è pieno di anime </a:t>
            </a:r>
            <a:r>
              <a:rPr sz="1200" spc="-5" dirty="0">
                <a:latin typeface="Times New Roman"/>
                <a:cs typeface="Times New Roman"/>
              </a:rPr>
              <a:t>affamate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soffrono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fame 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stessa del </a:t>
            </a:r>
            <a:r>
              <a:rPr sz="1200" dirty="0">
                <a:latin typeface="Times New Roman"/>
                <a:cs typeface="Times New Roman"/>
              </a:rPr>
              <a:t>pane della </a:t>
            </a:r>
            <a:r>
              <a:rPr sz="1200" spc="-5" dirty="0">
                <a:latin typeface="Times New Roman"/>
                <a:cs typeface="Times New Roman"/>
              </a:rPr>
              <a:t>vita; gli </a:t>
            </a:r>
            <a:r>
              <a:rPr sz="1200" dirty="0">
                <a:latin typeface="Times New Roman"/>
                <a:cs typeface="Times New Roman"/>
              </a:rPr>
              <a:t>uomini muoiono  </a:t>
            </a:r>
            <a:r>
              <a:rPr sz="1200" spc="-5" dirty="0">
                <a:latin typeface="Times New Roman"/>
                <a:cs typeface="Times New Roman"/>
              </a:rPr>
              <a:t>cercando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Dio </a:t>
            </a:r>
            <a:r>
              <a:rPr sz="1200" dirty="0">
                <a:latin typeface="Times New Roman"/>
                <a:cs typeface="Times New Roman"/>
              </a:rPr>
              <a:t>che vive in loro.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tesori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con cuore </a:t>
            </a:r>
            <a:r>
              <a:rPr sz="1200" dirty="0">
                <a:latin typeface="Times New Roman"/>
                <a:cs typeface="Times New Roman"/>
              </a:rPr>
              <a:t>bramoso e passo </a:t>
            </a:r>
            <a:r>
              <a:rPr sz="1200" spc="-5" dirty="0">
                <a:latin typeface="Times New Roman"/>
                <a:cs typeface="Times New Roman"/>
              </a:rPr>
              <a:t>affaticato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10" dirty="0">
                <a:latin typeface="Times New Roman"/>
                <a:cs typeface="Times New Roman"/>
              </a:rPr>
              <a:t>sono 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portata immediata della fede </a:t>
            </a:r>
            <a:r>
              <a:rPr sz="1200" dirty="0">
                <a:latin typeface="Times New Roman"/>
                <a:cs typeface="Times New Roman"/>
              </a:rPr>
              <a:t>vivente.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ciò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vele </a:t>
            </a:r>
            <a:r>
              <a:rPr sz="1200" dirty="0">
                <a:latin typeface="Times New Roman"/>
                <a:cs typeface="Times New Roman"/>
              </a:rPr>
              <a:t>sono per una nave;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un supplemento di 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non un ulteriore </a:t>
            </a:r>
            <a:r>
              <a:rPr sz="1200" spc="-5" dirty="0">
                <a:latin typeface="Times New Roman"/>
                <a:cs typeface="Times New Roman"/>
              </a:rPr>
              <a:t>fardello della vita.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entrano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regno, ed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battaglia  della fede.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fare,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dubbio — il non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0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17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dovevano ricordarsi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settimana non </a:t>
            </a:r>
            <a:r>
              <a:rPr sz="1200" spc="-5" dirty="0">
                <a:latin typeface="Times New Roman"/>
                <a:cs typeface="Times New Roman"/>
              </a:rPr>
              <a:t>bisognava mangiare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fatto lievitare. Più tardi veniva </a:t>
            </a:r>
            <a:r>
              <a:rPr sz="1200" dirty="0">
                <a:latin typeface="Times New Roman"/>
                <a:cs typeface="Times New Roman"/>
              </a:rPr>
              <a:t>la festa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frutti,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raccolto della </a:t>
            </a:r>
            <a:r>
              <a:rPr sz="1200" dirty="0">
                <a:latin typeface="Times New Roman"/>
                <a:cs typeface="Times New Roman"/>
              </a:rPr>
              <a:t>mietitura; ed </a:t>
            </a:r>
            <a:r>
              <a:rPr sz="1200" spc="-5" dirty="0">
                <a:latin typeface="Times New Roman"/>
                <a:cs typeface="Times New Roman"/>
              </a:rPr>
              <a:t>infine </a:t>
            </a:r>
            <a:r>
              <a:rPr sz="1200" dirty="0">
                <a:latin typeface="Times New Roman"/>
                <a:cs typeface="Times New Roman"/>
              </a:rPr>
              <a:t>la più solenne di </a:t>
            </a:r>
            <a:r>
              <a:rPr sz="1200" spc="-5" dirty="0">
                <a:latin typeface="Times New Roman"/>
                <a:cs typeface="Times New Roman"/>
              </a:rPr>
              <a:t>tutte,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anno,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dell’espiazione. Anche se </a:t>
            </a:r>
            <a:r>
              <a:rPr sz="1200" dirty="0">
                <a:latin typeface="Times New Roman"/>
                <a:cs typeface="Times New Roman"/>
              </a:rPr>
              <a:t>alcune di  </a:t>
            </a:r>
            <a:r>
              <a:rPr sz="1200" spc="-5" dirty="0">
                <a:latin typeface="Times New Roman"/>
                <a:cs typeface="Times New Roman"/>
              </a:rPr>
              <a:t>queste celebrazioni ed osservanze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mente di Gesù,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rifletteva seriamente. </a:t>
            </a:r>
            <a:r>
              <a:rPr sz="1200" dirty="0">
                <a:latin typeface="Times New Roman"/>
                <a:cs typeface="Times New Roman"/>
              </a:rPr>
              <a:t>E poi  </a:t>
            </a:r>
            <a:r>
              <a:rPr sz="1200" spc="-5" dirty="0">
                <a:latin typeface="Times New Roman"/>
                <a:cs typeface="Times New Roman"/>
              </a:rPr>
              <a:t>prese gioiosamente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alla festa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tabernacoli,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delle </a:t>
            </a:r>
            <a:r>
              <a:rPr sz="1200" dirty="0">
                <a:latin typeface="Times New Roman"/>
                <a:cs typeface="Times New Roman"/>
              </a:rPr>
              <a:t>vacanze </a:t>
            </a:r>
            <a:r>
              <a:rPr sz="1200" spc="-5" dirty="0">
                <a:latin typeface="Times New Roman"/>
                <a:cs typeface="Times New Roman"/>
              </a:rPr>
              <a:t>annuali </a:t>
            </a:r>
            <a:r>
              <a:rPr sz="1200" dirty="0">
                <a:latin typeface="Times New Roman"/>
                <a:cs typeface="Times New Roman"/>
              </a:rPr>
              <a:t>di tutto il popolo </a:t>
            </a:r>
            <a:r>
              <a:rPr sz="1200" spc="-5" dirty="0">
                <a:latin typeface="Times New Roman"/>
                <a:cs typeface="Times New Roman"/>
              </a:rPr>
              <a:t>ebraico, </a:t>
            </a:r>
            <a:r>
              <a:rPr sz="1200" dirty="0">
                <a:latin typeface="Times New Roman"/>
                <a:cs typeface="Times New Roman"/>
              </a:rPr>
              <a:t>il momento in cui </a:t>
            </a:r>
            <a:r>
              <a:rPr sz="1200" spc="-5" dirty="0">
                <a:latin typeface="Times New Roman"/>
                <a:cs typeface="Times New Roman"/>
              </a:rPr>
              <a:t>si  accampavano </a:t>
            </a:r>
            <a:r>
              <a:rPr sz="1200" dirty="0">
                <a:latin typeface="Times New Roman"/>
                <a:cs typeface="Times New Roman"/>
              </a:rPr>
              <a:t>sotto capanne di </a:t>
            </a:r>
            <a:r>
              <a:rPr sz="1200" spc="-5" dirty="0">
                <a:latin typeface="Times New Roman"/>
                <a:cs typeface="Times New Roman"/>
              </a:rPr>
              <a:t>frasche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abbandonavano </a:t>
            </a:r>
            <a:r>
              <a:rPr sz="1200" spc="-5" dirty="0">
                <a:latin typeface="Times New Roman"/>
                <a:cs typeface="Times New Roman"/>
              </a:rPr>
              <a:t>alla gioia ed ai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piaceri.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32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(1360.1) 123:3.6 </a:t>
            </a:r>
            <a:r>
              <a:rPr sz="1200" spc="-5" dirty="0">
                <a:latin typeface="Times New Roman"/>
                <a:cs typeface="Times New Roman"/>
              </a:rPr>
              <a:t>Durante quest’anno 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ebbero delle </a:t>
            </a:r>
            <a:r>
              <a:rPr sz="1200" dirty="0">
                <a:latin typeface="Times New Roman"/>
                <a:cs typeface="Times New Roman"/>
              </a:rPr>
              <a:t>difficoltà con </a:t>
            </a:r>
            <a:r>
              <a:rPr sz="1200" spc="-5" dirty="0">
                <a:latin typeface="Times New Roman"/>
                <a:cs typeface="Times New Roman"/>
              </a:rPr>
              <a:t>Gesù riguardo alle sue preghiere. Egli insisteva per  parlare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celeste come avrebbe parlato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Giuseppe, suo </a:t>
            </a:r>
            <a:r>
              <a:rPr sz="1200" dirty="0">
                <a:latin typeface="Times New Roman"/>
                <a:cs typeface="Times New Roman"/>
              </a:rPr>
              <a:t>padre terreno.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infrazione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solenni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riveriti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comunicazione con </a:t>
            </a:r>
            <a:r>
              <a:rPr sz="1200" dirty="0">
                <a:latin typeface="Times New Roman"/>
                <a:cs typeface="Times New Roman"/>
              </a:rPr>
              <a:t>la Deità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po’ sconcertante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genitori, specialmente per sua madre,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riusciva a  </a:t>
            </a:r>
            <a:r>
              <a:rPr sz="1200" spc="-5" dirty="0">
                <a:latin typeface="Times New Roman"/>
                <a:cs typeface="Times New Roman"/>
              </a:rPr>
              <a:t>persuaderlo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cambiare; egli </a:t>
            </a:r>
            <a:r>
              <a:rPr sz="1200" dirty="0">
                <a:latin typeface="Times New Roman"/>
                <a:cs typeface="Times New Roman"/>
              </a:rPr>
              <a:t>diceva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preghiere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insegnato, </a:t>
            </a:r>
            <a:r>
              <a:rPr sz="1200" dirty="0">
                <a:latin typeface="Times New Roman"/>
                <a:cs typeface="Times New Roman"/>
              </a:rPr>
              <a:t>dopodiché </a:t>
            </a:r>
            <a:r>
              <a:rPr sz="1200" spc="-5" dirty="0">
                <a:latin typeface="Times New Roman"/>
                <a:cs typeface="Times New Roman"/>
              </a:rPr>
              <a:t>insisteva per avere “giusto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colloquio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nei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(1360.2) 123:3.7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Giuseppe cedette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dedicò completamente 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  <a:p>
            <a:pPr marL="76200" marR="9588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lavoro d’imprenditore </a:t>
            </a:r>
            <a:r>
              <a:rPr sz="1200" dirty="0">
                <a:latin typeface="Times New Roman"/>
                <a:cs typeface="Times New Roman"/>
              </a:rPr>
              <a:t>edile. Prima </a:t>
            </a:r>
            <a:r>
              <a:rPr sz="1200" spc="-5" dirty="0">
                <a:latin typeface="Times New Roman"/>
                <a:cs typeface="Times New Roman"/>
              </a:rPr>
              <a:t>della fine dell’anno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reddito della famiglia </a:t>
            </a:r>
            <a:r>
              <a:rPr sz="1200" dirty="0">
                <a:latin typeface="Times New Roman"/>
                <a:cs typeface="Times New Roman"/>
              </a:rPr>
              <a:t>era più che triplicato.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più, fino a dopo la morte 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conobbe l’angoscia </a:t>
            </a:r>
            <a:r>
              <a:rPr sz="1200" spc="-5" dirty="0">
                <a:latin typeface="Times New Roman"/>
                <a:cs typeface="Times New Roman"/>
              </a:rPr>
              <a:t>della povertà.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s’ingrandì sempre </a:t>
            </a:r>
            <a:r>
              <a:rPr sz="1200" dirty="0">
                <a:latin typeface="Times New Roman"/>
                <a:cs typeface="Times New Roman"/>
              </a:rPr>
              <a:t>di più, e </a:t>
            </a:r>
            <a:r>
              <a:rPr sz="1200" spc="-5" dirty="0">
                <a:latin typeface="Times New Roman"/>
                <a:cs typeface="Times New Roman"/>
              </a:rPr>
              <a:t>si spese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denaro  </a:t>
            </a:r>
            <a:r>
              <a:rPr sz="1200" dirty="0">
                <a:latin typeface="Times New Roman"/>
                <a:cs typeface="Times New Roman"/>
              </a:rPr>
              <a:t>in studi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 supplementari,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reddito 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rimaneva </a:t>
            </a:r>
            <a:r>
              <a:rPr sz="1200" spc="-5" dirty="0">
                <a:latin typeface="Times New Roman"/>
                <a:cs typeface="Times New Roman"/>
              </a:rPr>
              <a:t>sempre al passo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l’aumento delle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(1360.3) 123:3.8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seguirono Giuseppe </a:t>
            </a:r>
            <a:r>
              <a:rPr sz="1200" spc="-5" dirty="0">
                <a:latin typeface="Times New Roman"/>
                <a:cs typeface="Times New Roman"/>
              </a:rPr>
              <a:t>fece lavori considerevoli </a:t>
            </a:r>
            <a:r>
              <a:rPr sz="1200" dirty="0">
                <a:latin typeface="Times New Roman"/>
                <a:cs typeface="Times New Roman"/>
              </a:rPr>
              <a:t>a Cana, </a:t>
            </a:r>
            <a:r>
              <a:rPr sz="1200" spc="-5" dirty="0">
                <a:latin typeface="Times New Roman"/>
                <a:cs typeface="Times New Roman"/>
              </a:rPr>
              <a:t>Betlemme (di Galilea), Magdala, Nain,  Sefforis, Cafarnao ed </a:t>
            </a:r>
            <a:r>
              <a:rPr sz="1200" dirty="0">
                <a:latin typeface="Times New Roman"/>
                <a:cs typeface="Times New Roman"/>
              </a:rPr>
              <a:t>Endor,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molte costruzioni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dintorni. </a:t>
            </a:r>
            <a:r>
              <a:rPr sz="1200" spc="-5" dirty="0">
                <a:latin typeface="Times New Roman"/>
                <a:cs typeface="Times New Roman"/>
              </a:rPr>
              <a:t>Quando Giacomo divenne </a:t>
            </a:r>
            <a:r>
              <a:rPr sz="1200" dirty="0">
                <a:latin typeface="Times New Roman"/>
                <a:cs typeface="Times New Roman"/>
              </a:rPr>
              <a:t>abbastanza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aiutare sua madre nelle faccende </a:t>
            </a:r>
            <a:r>
              <a:rPr sz="1200" dirty="0">
                <a:latin typeface="Times New Roman"/>
                <a:cs typeface="Times New Roman"/>
              </a:rPr>
              <a:t>di casa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cura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giovani, Gesù fece </a:t>
            </a:r>
            <a:r>
              <a:rPr sz="1200" dirty="0">
                <a:latin typeface="Times New Roman"/>
                <a:cs typeface="Times New Roman"/>
              </a:rPr>
              <a:t>frequenti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lontano da casa </a:t>
            </a:r>
            <a:r>
              <a:rPr sz="1200" spc="-5" dirty="0">
                <a:latin typeface="Times New Roman"/>
                <a:cs typeface="Times New Roman"/>
              </a:rPr>
              <a:t>con  suo padre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circostanti.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un acuto osservatore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acquisì molte </a:t>
            </a:r>
            <a:r>
              <a:rPr sz="1200" spc="-5" dirty="0">
                <a:latin typeface="Times New Roman"/>
                <a:cs typeface="Times New Roman"/>
              </a:rPr>
              <a:t>conoscenze pratiche nel corso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viaggi </a:t>
            </a:r>
            <a:r>
              <a:rPr sz="1200" dirty="0">
                <a:latin typeface="Times New Roman"/>
                <a:cs typeface="Times New Roman"/>
              </a:rPr>
              <a:t>lontano da </a:t>
            </a:r>
            <a:r>
              <a:rPr sz="1200" spc="-5" dirty="0">
                <a:latin typeface="Times New Roman"/>
                <a:cs typeface="Times New Roman"/>
              </a:rPr>
              <a:t>casa; egli immagazzinava assiduamente </a:t>
            </a:r>
            <a:r>
              <a:rPr sz="1200" dirty="0">
                <a:latin typeface="Times New Roman"/>
                <a:cs typeface="Times New Roman"/>
              </a:rPr>
              <a:t>le conoscenze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spc="5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92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99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(1766.5) 159:3.9 </a:t>
            </a:r>
            <a:r>
              <a:rPr sz="1200" spc="-5" dirty="0">
                <a:latin typeface="Times New Roman"/>
                <a:cs typeface="Times New Roman"/>
              </a:rPr>
              <a:t>Predicando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insegnate semplicemente </a:t>
            </a:r>
            <a:r>
              <a:rPr sz="1200" dirty="0">
                <a:latin typeface="Times New Roman"/>
                <a:cs typeface="Times New Roman"/>
              </a:rPr>
              <a:t>l’amicizia </a:t>
            </a:r>
            <a:r>
              <a:rPr sz="1200" spc="-5" dirty="0">
                <a:latin typeface="Times New Roman"/>
                <a:cs typeface="Times New Roman"/>
              </a:rPr>
              <a:t>con Dio.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farà appello </a:t>
            </a:r>
            <a:r>
              <a:rPr sz="1200" spc="-5" dirty="0">
                <a:latin typeface="Times New Roman"/>
                <a:cs typeface="Times New Roman"/>
              </a:rPr>
              <a:t>sia  agli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alle donne, </a:t>
            </a:r>
            <a:r>
              <a:rPr sz="1200" dirty="0">
                <a:latin typeface="Times New Roman"/>
                <a:cs typeface="Times New Roman"/>
              </a:rPr>
              <a:t>in quanto tutti vi </a:t>
            </a:r>
            <a:r>
              <a:rPr sz="1200" spc="-5" dirty="0">
                <a:latin typeface="Times New Roman"/>
                <a:cs typeface="Times New Roman"/>
              </a:rPr>
              <a:t>troveranno ciò </a:t>
            </a:r>
            <a:r>
              <a:rPr sz="1200" dirty="0">
                <a:latin typeface="Times New Roman"/>
                <a:cs typeface="Times New Roman"/>
              </a:rPr>
              <a:t>che soddisfa </a:t>
            </a:r>
            <a:r>
              <a:rPr sz="1200" spc="-5" dirty="0">
                <a:latin typeface="Times New Roman"/>
                <a:cs typeface="Times New Roman"/>
              </a:rPr>
              <a:t>maggiormente </a:t>
            </a:r>
            <a:r>
              <a:rPr sz="1200" dirty="0">
                <a:latin typeface="Times New Roman"/>
                <a:cs typeface="Times New Roman"/>
              </a:rPr>
              <a:t>i desideri e </a:t>
            </a:r>
            <a:r>
              <a:rPr sz="1200" spc="-5" dirty="0">
                <a:latin typeface="Times New Roman"/>
                <a:cs typeface="Times New Roman"/>
              </a:rPr>
              <a:t>gli ideali che </a:t>
            </a:r>
            <a:r>
              <a:rPr sz="1200" dirty="0">
                <a:latin typeface="Times New Roman"/>
                <a:cs typeface="Times New Roman"/>
              </a:rPr>
              <a:t>li caratterizzano.  Dite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che io sono non solo </a:t>
            </a:r>
            <a:r>
              <a:rPr sz="1200" spc="-5" dirty="0">
                <a:latin typeface="Times New Roman"/>
                <a:cs typeface="Times New Roman"/>
              </a:rPr>
              <a:t>sensibile ai loro sentimenti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paziente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debolezze, 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anche implacabile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ed intollerante </a:t>
            </a:r>
            <a:r>
              <a:rPr sz="1200" spc="-5" dirty="0">
                <a:latin typeface="Times New Roman"/>
                <a:cs typeface="Times New Roman"/>
              </a:rPr>
              <a:t>dell’iniquità.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mite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umile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presenza di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egualmente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implacabilmente </a:t>
            </a:r>
            <a:r>
              <a:rPr sz="1200" dirty="0">
                <a:latin typeface="Times New Roman"/>
                <a:cs typeface="Times New Roman"/>
              </a:rPr>
              <a:t>inesorabile dove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malvagità </a:t>
            </a:r>
            <a:r>
              <a:rPr sz="1200" spc="-5" dirty="0">
                <a:latin typeface="Times New Roman"/>
                <a:cs typeface="Times New Roman"/>
              </a:rPr>
              <a:t>deliberata ed </a:t>
            </a:r>
            <a:r>
              <a:rPr sz="1200" dirty="0">
                <a:latin typeface="Times New Roman"/>
                <a:cs typeface="Times New Roman"/>
              </a:rPr>
              <a:t>una ribellione </a:t>
            </a:r>
            <a:r>
              <a:rPr sz="1200" spc="-5" dirty="0">
                <a:latin typeface="Times New Roman"/>
                <a:cs typeface="Times New Roman"/>
              </a:rPr>
              <a:t>colpevole contro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 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(1766.6) 159:3.10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dipingete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maestro come </a:t>
            </a:r>
            <a:r>
              <a:rPr sz="1200" dirty="0">
                <a:latin typeface="Times New Roman"/>
                <a:cs typeface="Times New Roman"/>
              </a:rPr>
              <a:t>un uomo triste.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generazioni future conosceranno </a:t>
            </a:r>
            <a:r>
              <a:rPr sz="1200" dirty="0">
                <a:latin typeface="Times New Roman"/>
                <a:cs typeface="Times New Roman"/>
              </a:rPr>
              <a:t>anche lo splendore della  nostra </a:t>
            </a:r>
            <a:r>
              <a:rPr sz="1200" spc="-5" dirty="0">
                <a:latin typeface="Times New Roman"/>
                <a:cs typeface="Times New Roman"/>
              </a:rPr>
              <a:t>gioia, l’allegria </a:t>
            </a:r>
            <a:r>
              <a:rPr sz="1200" dirty="0">
                <a:latin typeface="Times New Roman"/>
                <a:cs typeface="Times New Roman"/>
              </a:rPr>
              <a:t>della nostra buona volontà e </a:t>
            </a:r>
            <a:r>
              <a:rPr sz="1200" spc="-5" dirty="0">
                <a:latin typeface="Times New Roman"/>
                <a:cs typeface="Times New Roman"/>
              </a:rPr>
              <a:t>l’ispirazione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buon umore. Noi proclamiamo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buone  </a:t>
            </a:r>
            <a:r>
              <a:rPr sz="1200" spc="-5" dirty="0">
                <a:latin typeface="Times New Roman"/>
                <a:cs typeface="Times New Roman"/>
              </a:rPr>
              <a:t>novelle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contagioso nel suo potere trasformatore.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palpita di nuova vita e di </a:t>
            </a:r>
            <a:r>
              <a:rPr sz="1200" spc="5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significati. Coloro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accettano questo insegnamento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pieni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loro </a:t>
            </a:r>
            <a:r>
              <a:rPr sz="1200" dirty="0">
                <a:latin typeface="Times New Roman"/>
                <a:cs typeface="Times New Roman"/>
              </a:rPr>
              <a:t>cuore sono </a:t>
            </a:r>
            <a:r>
              <a:rPr sz="1200" spc="-5" dirty="0">
                <a:latin typeface="Times New Roman"/>
                <a:cs typeface="Times New Roman"/>
              </a:rPr>
              <a:t>costretti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gioire eternamente.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crescente è  </a:t>
            </a:r>
            <a:r>
              <a:rPr sz="1200" spc="-5" dirty="0">
                <a:latin typeface="Times New Roman"/>
                <a:cs typeface="Times New Roman"/>
              </a:rPr>
              <a:t>sempre l’esperienza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sono sicuri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(1766.7) 159:3.11 </a:t>
            </a:r>
            <a:r>
              <a:rPr sz="1200" spc="-5" dirty="0">
                <a:latin typeface="Times New Roman"/>
                <a:cs typeface="Times New Roman"/>
              </a:rPr>
              <a:t>Insegnate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appoggiarsi sui sostegni insicuri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falsa compassione.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 sviluppare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forte </a:t>
            </a:r>
            <a:r>
              <a:rPr sz="1200" spc="-5" dirty="0">
                <a:latin typeface="Times New Roman"/>
                <a:cs typeface="Times New Roman"/>
              </a:rPr>
              <a:t>dall’indulgenza all’autocompassione; sforzatevi onestamente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ingannatrice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semplice comunione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miseria. </a:t>
            </a:r>
            <a:r>
              <a:rPr sz="1200" dirty="0">
                <a:latin typeface="Times New Roman"/>
                <a:cs typeface="Times New Roman"/>
              </a:rPr>
              <a:t>Estendete la </a:t>
            </a:r>
            <a:r>
              <a:rPr sz="1200" spc="-5" dirty="0">
                <a:latin typeface="Times New Roman"/>
                <a:cs typeface="Times New Roman"/>
              </a:rPr>
              <a:t>simpatia ai valorosi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coraggiosi,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accordare </a:t>
            </a:r>
            <a:r>
              <a:rPr sz="1200" dirty="0">
                <a:latin typeface="Times New Roman"/>
                <a:cs typeface="Times New Roman"/>
              </a:rPr>
              <a:t>troppa pietà a quelle anime  </a:t>
            </a:r>
            <a:r>
              <a:rPr sz="1200" spc="-5" dirty="0">
                <a:latin typeface="Times New Roman"/>
                <a:cs typeface="Times New Roman"/>
              </a:rPr>
              <a:t>codarde che affrontano </a:t>
            </a:r>
            <a:r>
              <a:rPr sz="1200" dirty="0">
                <a:latin typeface="Times New Roman"/>
                <a:cs typeface="Times New Roman"/>
              </a:rPr>
              <a:t>solo con </a:t>
            </a:r>
            <a:r>
              <a:rPr sz="1200" spc="-5" dirty="0">
                <a:latin typeface="Times New Roman"/>
                <a:cs typeface="Times New Roman"/>
              </a:rPr>
              <a:t>indifferenza </a:t>
            </a:r>
            <a:r>
              <a:rPr sz="1200" dirty="0">
                <a:latin typeface="Times New Roman"/>
                <a:cs typeface="Times New Roman"/>
              </a:rPr>
              <a:t>le prove </a:t>
            </a:r>
            <a:r>
              <a:rPr sz="1200" spc="-5" dirty="0">
                <a:latin typeface="Times New Roman"/>
                <a:cs typeface="Times New Roman"/>
              </a:rPr>
              <a:t>della vita.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offrite consolazione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rinunciano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10" dirty="0">
                <a:latin typeface="Times New Roman"/>
                <a:cs typeface="Times New Roman"/>
              </a:rPr>
              <a:t>agli  </a:t>
            </a:r>
            <a:r>
              <a:rPr sz="1200" spc="-5" dirty="0">
                <a:latin typeface="Times New Roman"/>
                <a:cs typeface="Times New Roman"/>
              </a:rPr>
              <a:t>ostacoli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lottare.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simpatizzate con </a:t>
            </a:r>
            <a:r>
              <a:rPr sz="1200" dirty="0">
                <a:latin typeface="Times New Roman"/>
                <a:cs typeface="Times New Roman"/>
              </a:rPr>
              <a:t>i vostri simili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in cambio la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simpatia.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(1766.8) 159:3.12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figli divengono autocoscienti </a:t>
            </a:r>
            <a:r>
              <a:rPr sz="1200" dirty="0">
                <a:latin typeface="Times New Roman"/>
                <a:cs typeface="Times New Roman"/>
              </a:rPr>
              <a:t>della certezza </a:t>
            </a:r>
            <a:r>
              <a:rPr sz="1200" spc="-5" dirty="0">
                <a:latin typeface="Times New Roman"/>
                <a:cs typeface="Times New Roman"/>
              </a:rPr>
              <a:t>della presenza divina, </a:t>
            </a:r>
            <a:r>
              <a:rPr sz="1200" dirty="0">
                <a:latin typeface="Times New Roman"/>
                <a:cs typeface="Times New Roman"/>
              </a:rPr>
              <a:t>una tale fede espanderà la </a:t>
            </a:r>
            <a:r>
              <a:rPr sz="1200" spc="-5" dirty="0">
                <a:latin typeface="Times New Roman"/>
                <a:cs typeface="Times New Roman"/>
              </a:rPr>
              <a:t>loro  mente, nobiliterà l’anima, fortificherà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personalità, accrescerà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felicità, </a:t>
            </a:r>
            <a:r>
              <a:rPr sz="1200" dirty="0">
                <a:latin typeface="Times New Roman"/>
                <a:cs typeface="Times New Roman"/>
              </a:rPr>
              <a:t>aumenterà la percezione spirituale </a:t>
            </a:r>
            <a:r>
              <a:rPr sz="1200" spc="-5" dirty="0">
                <a:latin typeface="Times New Roman"/>
                <a:cs typeface="Times New Roman"/>
              </a:rPr>
              <a:t>ed eleverà </a:t>
            </a:r>
            <a:r>
              <a:rPr sz="1200" dirty="0">
                <a:latin typeface="Times New Roman"/>
                <a:cs typeface="Times New Roman"/>
              </a:rPr>
              <a:t>il potere di 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essere amati.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(1767.1) 159:3.13 </a:t>
            </a:r>
            <a:r>
              <a:rPr sz="1200" spc="-5" dirty="0">
                <a:latin typeface="Times New Roman"/>
                <a:cs typeface="Times New Roman"/>
              </a:rPr>
              <a:t>Insegnate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credenti che coloro che entrano nel regno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con ciò resi </a:t>
            </a:r>
            <a:r>
              <a:rPr sz="1200" dirty="0">
                <a:latin typeface="Times New Roman"/>
                <a:cs typeface="Times New Roman"/>
              </a:rPr>
              <a:t>immuni </a:t>
            </a:r>
            <a:r>
              <a:rPr sz="1200" spc="-5" dirty="0">
                <a:latin typeface="Times New Roman"/>
                <a:cs typeface="Times New Roman"/>
              </a:rPr>
              <a:t>dagli accidenti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né  </a:t>
            </a:r>
            <a:r>
              <a:rPr sz="1200" spc="-5" dirty="0">
                <a:latin typeface="Times New Roman"/>
                <a:cs typeface="Times New Roman"/>
              </a:rPr>
              <a:t>dalle catastrofi ordinarie della natura.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al vangelo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impedirà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dei problemi, ma </a:t>
            </a:r>
            <a:r>
              <a:rPr sz="1200" spc="-5" dirty="0">
                <a:latin typeface="Times New Roman"/>
                <a:cs typeface="Times New Roman"/>
              </a:rPr>
              <a:t>assicurerà che </a:t>
            </a:r>
            <a:r>
              <a:rPr sz="1200" i="1" dirty="0">
                <a:latin typeface="Times New Roman"/>
                <a:cs typeface="Times New Roman"/>
              </a:rPr>
              <a:t>non avrete  paura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difficoltà vi </a:t>
            </a:r>
            <a:r>
              <a:rPr sz="1200" spc="-5" dirty="0">
                <a:latin typeface="Times New Roman"/>
                <a:cs typeface="Times New Roman"/>
              </a:rPr>
              <a:t>assaliranno. Se </a:t>
            </a:r>
            <a:r>
              <a:rPr sz="1200" dirty="0">
                <a:latin typeface="Times New Roman"/>
                <a:cs typeface="Times New Roman"/>
              </a:rPr>
              <a:t>osate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me e continuate a </a:t>
            </a:r>
            <a:r>
              <a:rPr sz="1200" spc="-5" dirty="0">
                <a:latin typeface="Times New Roman"/>
                <a:cs typeface="Times New Roman"/>
              </a:rPr>
              <a:t>seguirmi 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sarete </a:t>
            </a:r>
            <a:r>
              <a:rPr sz="1200" spc="-5" dirty="0">
                <a:latin typeface="Times New Roman"/>
                <a:cs typeface="Times New Roman"/>
              </a:rPr>
              <a:t>certissimi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così  facendo entrerete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sentiero sicuro 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alle difficoltà.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vi prometto di </a:t>
            </a:r>
            <a:r>
              <a:rPr sz="1200" spc="-5" dirty="0">
                <a:latin typeface="Times New Roman"/>
                <a:cs typeface="Times New Roman"/>
              </a:rPr>
              <a:t>liberarvi dalle </a:t>
            </a:r>
            <a:r>
              <a:rPr sz="1200" dirty="0">
                <a:latin typeface="Times New Roman"/>
                <a:cs typeface="Times New Roman"/>
              </a:rPr>
              <a:t>acque </a:t>
            </a:r>
            <a:r>
              <a:rPr sz="1200" spc="-5" dirty="0">
                <a:latin typeface="Times New Roman"/>
                <a:cs typeface="Times New Roman"/>
              </a:rPr>
              <a:t>dell’avversità,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prometto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attraversarle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dirty="0">
                <a:latin typeface="Times New Roman"/>
                <a:cs typeface="Times New Roman"/>
              </a:rPr>
              <a:t> 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13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(1767.2) 159:3.14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insegnò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cose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si preparassero ad andare </a:t>
            </a:r>
            <a:r>
              <a:rPr sz="1200" dirty="0">
                <a:latin typeface="Times New Roman"/>
                <a:cs typeface="Times New Roman"/>
              </a:rPr>
              <a:t>a dormire. E coloro  </a:t>
            </a:r>
            <a:r>
              <a:rPr sz="1200" spc="-5" dirty="0">
                <a:latin typeface="Times New Roman"/>
                <a:cs typeface="Times New Roman"/>
              </a:rPr>
              <a:t>che ascoltarono queste </a:t>
            </a:r>
            <a:r>
              <a:rPr sz="1200" dirty="0">
                <a:latin typeface="Times New Roman"/>
                <a:cs typeface="Times New Roman"/>
              </a:rPr>
              <a:t>parole le </a:t>
            </a:r>
            <a:r>
              <a:rPr sz="1200" spc="-5" dirty="0">
                <a:latin typeface="Times New Roman"/>
                <a:cs typeface="Times New Roman"/>
              </a:rPr>
              <a:t>custodirono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cuore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ripeterono spesso per l’edificazione degli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discepoli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presenti quando furono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pronunciate.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colloquio con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Natanaele</a:t>
            </a:r>
            <a:endParaRPr sz="1600">
              <a:latin typeface="Times New Roman"/>
              <a:cs typeface="Times New Roman"/>
            </a:endParaRPr>
          </a:p>
          <a:p>
            <a:pPr marL="76200" marR="1860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(1767.3) 159:4.1 </a:t>
            </a:r>
            <a:r>
              <a:rPr sz="1200" spc="-5" dirty="0">
                <a:latin typeface="Times New Roman"/>
                <a:cs typeface="Times New Roman"/>
              </a:rPr>
              <a:t>Poi Gesù andò ad </a:t>
            </a:r>
            <a:r>
              <a:rPr sz="1200" dirty="0">
                <a:latin typeface="Times New Roman"/>
                <a:cs typeface="Times New Roman"/>
              </a:rPr>
              <a:t>Abila, dove lavoravano </a:t>
            </a:r>
            <a:r>
              <a:rPr sz="1200" spc="-5" dirty="0">
                <a:latin typeface="Times New Roman"/>
                <a:cs typeface="Times New Roman"/>
              </a:rPr>
              <a:t>Natanaele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associati. Natanaele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certe  dichiarazioni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sembravano </a:t>
            </a:r>
            <a:r>
              <a:rPr sz="1200" dirty="0">
                <a:latin typeface="Times New Roman"/>
                <a:cs typeface="Times New Roman"/>
              </a:rPr>
              <a:t>ledere l’autorità </a:t>
            </a:r>
            <a:r>
              <a:rPr sz="1200" spc="-5" dirty="0">
                <a:latin typeface="Times New Roman"/>
                <a:cs typeface="Times New Roman"/>
              </a:rPr>
              <a:t>delle Scritture </a:t>
            </a:r>
            <a:r>
              <a:rPr sz="1200" dirty="0">
                <a:latin typeface="Times New Roman"/>
                <a:cs typeface="Times New Roman"/>
              </a:rPr>
              <a:t>ebraiche </a:t>
            </a:r>
            <a:r>
              <a:rPr sz="1200" spc="-5" dirty="0">
                <a:latin typeface="Times New Roman"/>
                <a:cs typeface="Times New Roman"/>
              </a:rPr>
              <a:t>riconosciute. Di </a:t>
            </a:r>
            <a:r>
              <a:rPr sz="1200" dirty="0">
                <a:latin typeface="Times New Roman"/>
                <a:cs typeface="Times New Roman"/>
              </a:rPr>
              <a:t>conseguenza </a:t>
            </a:r>
            <a:r>
              <a:rPr sz="1200" spc="-5" dirty="0">
                <a:latin typeface="Times New Roman"/>
                <a:cs typeface="Times New Roman"/>
              </a:rPr>
              <a:t>quella sera, </a:t>
            </a:r>
            <a:r>
              <a:rPr sz="1200" dirty="0">
                <a:latin typeface="Times New Roman"/>
                <a:cs typeface="Times New Roman"/>
              </a:rPr>
              <a:t>dopo il  </a:t>
            </a:r>
            <a:r>
              <a:rPr sz="1200" spc="-5" dirty="0">
                <a:latin typeface="Times New Roman"/>
                <a:cs typeface="Times New Roman"/>
              </a:rPr>
              <a:t>consueto periodo </a:t>
            </a:r>
            <a:r>
              <a:rPr sz="1200" dirty="0">
                <a:latin typeface="Times New Roman"/>
                <a:cs typeface="Times New Roman"/>
              </a:rPr>
              <a:t>di domande e </a:t>
            </a:r>
            <a:r>
              <a:rPr sz="1200" spc="-5" dirty="0">
                <a:latin typeface="Times New Roman"/>
                <a:cs typeface="Times New Roman"/>
              </a:rPr>
              <a:t>risposte, Natanaele condusse Gesù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dagli altri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chiese: “Maestro, hai abbastanza </a:t>
            </a:r>
            <a:r>
              <a:rPr sz="1200" dirty="0">
                <a:latin typeface="Times New Roman"/>
                <a:cs typeface="Times New Roman"/>
              </a:rPr>
              <a:t>fiducia in  me da farmi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sulle Scritture?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osservo 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c’insegni 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degli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sacri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migliore  secondo </a:t>
            </a:r>
            <a:r>
              <a:rPr sz="1200" dirty="0">
                <a:latin typeface="Times New Roman"/>
                <a:cs typeface="Times New Roman"/>
              </a:rPr>
              <a:t>me — 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deduco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respingi gli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rabbini riguardanti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le parole </a:t>
            </a:r>
            <a:r>
              <a:rPr sz="1200" spc="-5" dirty="0">
                <a:latin typeface="Times New Roman"/>
                <a:cs typeface="Times New Roman"/>
              </a:rPr>
              <a:t>della legge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con Dio nel cielo </a:t>
            </a:r>
            <a:r>
              <a:rPr sz="1200" dirty="0">
                <a:latin typeface="Times New Roman"/>
                <a:cs typeface="Times New Roman"/>
              </a:rPr>
              <a:t>ancora prima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di Abramo e di </a:t>
            </a:r>
            <a:r>
              <a:rPr sz="1200" spc="-5" dirty="0">
                <a:latin typeface="Times New Roman"/>
                <a:cs typeface="Times New Roman"/>
              </a:rPr>
              <a:t>Mosè.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sulle Scritture?”  Quando Gesù ebbe ascoltato </a:t>
            </a:r>
            <a:r>
              <a:rPr sz="1200" dirty="0">
                <a:latin typeface="Times New Roman"/>
                <a:cs typeface="Times New Roman"/>
              </a:rPr>
              <a:t>la domanda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disorientato apostolo,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50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(1767.4) 159:4.2 </a:t>
            </a:r>
            <a:r>
              <a:rPr sz="1200" spc="-5" dirty="0">
                <a:latin typeface="Times New Roman"/>
                <a:cs typeface="Times New Roman"/>
              </a:rPr>
              <a:t>“Natanaele, </a:t>
            </a:r>
            <a:r>
              <a:rPr sz="1200" spc="5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giudicato bene;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considero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 alla stregua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rabbini. Parlerò con </a:t>
            </a:r>
            <a:r>
              <a:rPr sz="1200" dirty="0">
                <a:latin typeface="Times New Roman"/>
                <a:cs typeface="Times New Roman"/>
              </a:rPr>
              <a:t>te di </a:t>
            </a:r>
            <a:r>
              <a:rPr sz="1200" spc="-5" dirty="0">
                <a:latin typeface="Times New Roman"/>
                <a:cs typeface="Times New Roman"/>
              </a:rPr>
              <a:t>questa materia  </a:t>
            </a:r>
            <a:r>
              <a:rPr sz="1200" dirty="0">
                <a:latin typeface="Times New Roman"/>
                <a:cs typeface="Times New Roman"/>
              </a:rPr>
              <a:t>a condizione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riferisca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fratelli, che </a:t>
            </a:r>
            <a:r>
              <a:rPr sz="1200" dirty="0">
                <a:latin typeface="Times New Roman"/>
                <a:cs typeface="Times New Roman"/>
              </a:rPr>
              <a:t>non sono tutti </a:t>
            </a:r>
            <a:r>
              <a:rPr sz="1200" spc="-5" dirty="0">
                <a:latin typeface="Times New Roman"/>
                <a:cs typeface="Times New Roman"/>
              </a:rPr>
              <a:t>preparati </a:t>
            </a:r>
            <a:r>
              <a:rPr sz="1200" dirty="0">
                <a:latin typeface="Times New Roman"/>
                <a:cs typeface="Times New Roman"/>
              </a:rPr>
              <a:t>a ricevere questo </a:t>
            </a:r>
            <a:r>
              <a:rPr sz="1200" spc="-5" dirty="0">
                <a:latin typeface="Times New Roman"/>
                <a:cs typeface="Times New Roman"/>
              </a:rPr>
              <a:t>insegnamento.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parole  </a:t>
            </a:r>
            <a:r>
              <a:rPr sz="1200" spc="-5" dirty="0">
                <a:latin typeface="Times New Roman"/>
                <a:cs typeface="Times New Roman"/>
              </a:rPr>
              <a:t>della legge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insegnamenti delle Scritture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esistevano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Abramo. </a:t>
            </a:r>
            <a:r>
              <a:rPr sz="1200" dirty="0">
                <a:latin typeface="Times New Roman"/>
                <a:cs typeface="Times New Roman"/>
              </a:rPr>
              <a:t>Soltanto in </a:t>
            </a:r>
            <a:r>
              <a:rPr sz="1200" spc="-5" dirty="0">
                <a:latin typeface="Times New Roman"/>
                <a:cs typeface="Times New Roman"/>
              </a:rPr>
              <a:t>tempi recenti </a:t>
            </a:r>
            <a:r>
              <a:rPr sz="1200" dirty="0">
                <a:latin typeface="Times New Roman"/>
                <a:cs typeface="Times New Roman"/>
              </a:rPr>
              <a:t>le Scritture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765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riunite nella forma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abbiamo ora.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esse contengano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dei </a:t>
            </a:r>
            <a:r>
              <a:rPr sz="1200" dirty="0">
                <a:latin typeface="Times New Roman"/>
                <a:cs typeface="Times New Roman"/>
              </a:rPr>
              <a:t>pensieri e delle </a:t>
            </a:r>
            <a:r>
              <a:rPr sz="1200" spc="-5" dirty="0">
                <a:latin typeface="Times New Roman"/>
                <a:cs typeface="Times New Roman"/>
              </a:rPr>
              <a:t>aspirazioni </a:t>
            </a:r>
            <a:r>
              <a:rPr sz="1200" dirty="0">
                <a:latin typeface="Times New Roman"/>
                <a:cs typeface="Times New Roman"/>
              </a:rPr>
              <a:t>più elevate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ebreo, contengono anche </a:t>
            </a:r>
            <a:r>
              <a:rPr sz="1200" dirty="0">
                <a:latin typeface="Times New Roman"/>
                <a:cs typeface="Times New Roman"/>
              </a:rPr>
              <a:t>molte 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lontane dal rappresentare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 cieli; per questo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devo scegliere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migliori insegnamenti </a:t>
            </a:r>
            <a:r>
              <a:rPr sz="1200" dirty="0">
                <a:latin typeface="Times New Roman"/>
                <a:cs typeface="Times New Roman"/>
              </a:rPr>
              <a:t>quelle verità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da </a:t>
            </a:r>
            <a:r>
              <a:rPr sz="1200" spc="-5" dirty="0">
                <a:latin typeface="Times New Roman"/>
                <a:cs typeface="Times New Roman"/>
              </a:rPr>
              <a:t>raggranellare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(1767.5) 159:4.3 </a:t>
            </a:r>
            <a:r>
              <a:rPr sz="1200" spc="-5" dirty="0">
                <a:latin typeface="Times New Roman"/>
                <a:cs typeface="Times New Roman"/>
              </a:rPr>
              <a:t>“Questi scritti sono opera </a:t>
            </a:r>
            <a:r>
              <a:rPr sz="1200" dirty="0">
                <a:latin typeface="Times New Roman"/>
                <a:cs typeface="Times New Roman"/>
              </a:rPr>
              <a:t>di uomini,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essi sono uomini </a:t>
            </a:r>
            <a:r>
              <a:rPr sz="1200" spc="-5" dirty="0">
                <a:latin typeface="Times New Roman"/>
                <a:cs typeface="Times New Roman"/>
              </a:rPr>
              <a:t>santi, altri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così santi. Gli </a:t>
            </a:r>
            <a:r>
              <a:rPr sz="1200" dirty="0">
                <a:latin typeface="Times New Roman"/>
                <a:cs typeface="Times New Roman"/>
              </a:rPr>
              <a:t>insegnamenti di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76200" marR="18097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libri rappresentano </a:t>
            </a:r>
            <a:r>
              <a:rPr sz="1200" dirty="0">
                <a:latin typeface="Times New Roman"/>
                <a:cs typeface="Times New Roman"/>
              </a:rPr>
              <a:t>il punto di vista e 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d’illuminazione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avuto origine.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rivelazione della verità,  gli </a:t>
            </a:r>
            <a:r>
              <a:rPr sz="1200" dirty="0">
                <a:latin typeface="Times New Roman"/>
                <a:cs typeface="Times New Roman"/>
              </a:rPr>
              <a:t>ultimi sono più attendibili dei </a:t>
            </a:r>
            <a:r>
              <a:rPr sz="1200" spc="-5" dirty="0">
                <a:latin typeface="Times New Roman"/>
                <a:cs typeface="Times New Roman"/>
              </a:rPr>
              <a:t>primi.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Scritture sono </a:t>
            </a:r>
            <a:r>
              <a:rPr sz="1200" spc="-5" dirty="0">
                <a:latin typeface="Times New Roman"/>
                <a:cs typeface="Times New Roman"/>
              </a:rPr>
              <a:t>erronee ed interamente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umana, ma </a:t>
            </a:r>
            <a:r>
              <a:rPr sz="1200" spc="-5" dirty="0">
                <a:latin typeface="Times New Roman"/>
                <a:cs typeface="Times New Roman"/>
              </a:rPr>
              <a:t>attenzione, esse  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migliore raccolta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si possa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in tutto il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(1767.6) 159:4.4 </a:t>
            </a:r>
            <a:r>
              <a:rPr sz="1200" spc="-5" dirty="0">
                <a:latin typeface="Times New Roman"/>
                <a:cs typeface="Times New Roman"/>
              </a:rPr>
              <a:t>“Molti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libri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stati scritti dalle persone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portano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nome,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infirma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il  </a:t>
            </a:r>
            <a:r>
              <a:rPr sz="1200" spc="-5" dirty="0">
                <a:latin typeface="Times New Roman"/>
                <a:cs typeface="Times New Roman"/>
              </a:rPr>
              <a:t>valore delle </a:t>
            </a:r>
            <a:r>
              <a:rPr sz="1200" dirty="0">
                <a:latin typeface="Times New Roman"/>
                <a:cs typeface="Times New Roman"/>
              </a:rPr>
              <a:t>verità che </a:t>
            </a:r>
            <a:r>
              <a:rPr sz="1200" spc="-5" dirty="0">
                <a:latin typeface="Times New Roman"/>
                <a:cs typeface="Times New Roman"/>
              </a:rPr>
              <a:t>contengono. Se </a:t>
            </a:r>
            <a:r>
              <a:rPr sz="1200" dirty="0">
                <a:latin typeface="Times New Roman"/>
                <a:cs typeface="Times New Roman"/>
              </a:rPr>
              <a:t>la storia di Giona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Giona </a:t>
            </a:r>
            <a:r>
              <a:rPr sz="1200" dirty="0">
                <a:latin typeface="Times New Roman"/>
                <a:cs typeface="Times New Roman"/>
              </a:rPr>
              <a:t>non fosse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vissuto, le profonde  </a:t>
            </a:r>
            <a:r>
              <a:rPr sz="1200" spc="-5" dirty="0">
                <a:latin typeface="Times New Roman"/>
                <a:cs typeface="Times New Roman"/>
              </a:rPr>
              <a:t>verità 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racconto, 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Ninive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cosiddetti pagani,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sarebbero meno </a:t>
            </a:r>
            <a:r>
              <a:rPr sz="1200" dirty="0">
                <a:latin typeface="Times New Roman"/>
                <a:cs typeface="Times New Roman"/>
              </a:rPr>
              <a:t>preziosi </a:t>
            </a:r>
            <a:r>
              <a:rPr sz="1200" spc="-5" dirty="0">
                <a:latin typeface="Times New Roman"/>
                <a:cs typeface="Times New Roman"/>
              </a:rPr>
              <a:t>agli occhi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 che amano </a:t>
            </a:r>
            <a:r>
              <a:rPr sz="1200" dirty="0">
                <a:latin typeface="Times New Roman"/>
                <a:cs typeface="Times New Roman"/>
              </a:rPr>
              <a:t>i loro simili.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Scritture sono sacre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presentano i pensieri e </a:t>
            </a:r>
            <a:r>
              <a:rPr sz="1200" spc="-5" dirty="0">
                <a:latin typeface="Times New Roman"/>
                <a:cs typeface="Times New Roman"/>
              </a:rPr>
              <a:t>gli atti </a:t>
            </a:r>
            <a:r>
              <a:rPr sz="1200" dirty="0">
                <a:latin typeface="Times New Roman"/>
                <a:cs typeface="Times New Roman"/>
              </a:rPr>
              <a:t>di uomini che </a:t>
            </a:r>
            <a:r>
              <a:rPr sz="1200" spc="-5" dirty="0">
                <a:latin typeface="Times New Roman"/>
                <a:cs typeface="Times New Roman"/>
              </a:rPr>
              <a:t>cercavano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scritti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registrazione dei loro concetti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della </a:t>
            </a:r>
            <a:r>
              <a:rPr sz="1200" dirty="0">
                <a:latin typeface="Times New Roman"/>
                <a:cs typeface="Times New Roman"/>
              </a:rPr>
              <a:t>rettitudine,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santità.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  contengono </a:t>
            </a:r>
            <a:r>
              <a:rPr sz="1200" dirty="0">
                <a:latin typeface="Times New Roman"/>
                <a:cs typeface="Times New Roman"/>
              </a:rPr>
              <a:t>molte, </a:t>
            </a:r>
            <a:r>
              <a:rPr sz="1200" spc="-5" dirty="0">
                <a:latin typeface="Times New Roman"/>
                <a:cs typeface="Times New Roman"/>
              </a:rPr>
              <a:t>moltissime cose vere,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attuale insegnamento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sapete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scritti contengono  anche </a:t>
            </a:r>
            <a:r>
              <a:rPr sz="1200" dirty="0">
                <a:latin typeface="Times New Roman"/>
                <a:cs typeface="Times New Roman"/>
              </a:rPr>
              <a:t>molte 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presentano in modo </a:t>
            </a:r>
            <a:r>
              <a:rPr sz="1200" spc="-5" dirty="0">
                <a:latin typeface="Times New Roman"/>
                <a:cs typeface="Times New Roman"/>
              </a:rPr>
              <a:t>falsato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amorevole che io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a tutti i  mondi.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(1768.1) 159:4.5 </a:t>
            </a:r>
            <a:r>
              <a:rPr sz="1200" spc="-5" dirty="0">
                <a:latin typeface="Times New Roman"/>
                <a:cs typeface="Times New Roman"/>
              </a:rPr>
              <a:t>“Natanaele,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a te </a:t>
            </a:r>
            <a:r>
              <a:rPr sz="1200" spc="-5" dirty="0">
                <a:latin typeface="Times New Roman"/>
                <a:cs typeface="Times New Roman"/>
              </a:rPr>
              <a:t>stesso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istante di </a:t>
            </a:r>
            <a:r>
              <a:rPr sz="1200" spc="-5" dirty="0">
                <a:latin typeface="Times New Roman"/>
                <a:cs typeface="Times New Roman"/>
              </a:rPr>
              <a:t>credere al racconto </a:t>
            </a:r>
            <a:r>
              <a:rPr sz="1200" dirty="0">
                <a:latin typeface="Times New Roman"/>
                <a:cs typeface="Times New Roman"/>
              </a:rPr>
              <a:t>delle Scritture che dice che il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  <a:p>
            <a:pPr marL="76200" marR="43180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d’amore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battaglia per </a:t>
            </a:r>
            <a:r>
              <a:rPr sz="1200" dirty="0">
                <a:latin typeface="Times New Roman"/>
                <a:cs typeface="Times New Roman"/>
              </a:rPr>
              <a:t>massacrare tutti i </a:t>
            </a:r>
            <a:r>
              <a:rPr sz="1200" spc="-5" dirty="0">
                <a:latin typeface="Times New Roman"/>
                <a:cs typeface="Times New Roman"/>
              </a:rPr>
              <a:t>loro nemici </a:t>
            </a:r>
            <a:r>
              <a:rPr sz="1200" dirty="0">
                <a:latin typeface="Times New Roman"/>
                <a:cs typeface="Times New Roman"/>
              </a:rPr>
              <a:t>— uomini, donne e </a:t>
            </a:r>
            <a:r>
              <a:rPr sz="1200" spc="-5" dirty="0">
                <a:latin typeface="Times New Roman"/>
                <a:cs typeface="Times New Roman"/>
              </a:rPr>
              <a:t>bambini. Questi racconti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uomini, di uomini non </a:t>
            </a:r>
            <a:r>
              <a:rPr sz="1200" spc="-5" dirty="0">
                <a:latin typeface="Times New Roman"/>
                <a:cs typeface="Times New Roman"/>
              </a:rPr>
              <a:t>proprio santi, </a:t>
            </a:r>
            <a:r>
              <a:rPr sz="1200" dirty="0">
                <a:latin typeface="Times New Roman"/>
                <a:cs typeface="Times New Roman"/>
              </a:rPr>
              <a:t>e non sono 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Scritture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riflettuto, </a:t>
            </a:r>
            <a:r>
              <a:rPr sz="1200" dirty="0">
                <a:latin typeface="Times New Roman"/>
                <a:cs typeface="Times New Roman"/>
              </a:rPr>
              <a:t>e rifletteranno  </a:t>
            </a:r>
            <a:r>
              <a:rPr sz="1200" spc="-5" dirty="0">
                <a:latin typeface="Times New Roman"/>
                <a:cs typeface="Times New Roman"/>
              </a:rPr>
              <a:t>sempre,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intellettuale, morale </a:t>
            </a:r>
            <a:r>
              <a:rPr sz="1200" dirty="0">
                <a:latin typeface="Times New Roman"/>
                <a:cs typeface="Times New Roman"/>
              </a:rPr>
              <a:t>e spirituale 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le hanno </a:t>
            </a:r>
            <a:r>
              <a:rPr sz="1200" spc="-5" dirty="0">
                <a:latin typeface="Times New Roman"/>
                <a:cs typeface="Times New Roman"/>
              </a:rPr>
              <a:t>create. Non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notato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crescono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637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scritture </a:t>
            </a:r>
            <a:r>
              <a:rPr sz="1200" spc="-5" dirty="0">
                <a:latin typeface="Times New Roman"/>
                <a:cs typeface="Times New Roman"/>
              </a:rPr>
              <a:t>dei profeti procedono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Samuele </a:t>
            </a:r>
            <a:r>
              <a:rPr sz="1200" spc="-5" dirty="0">
                <a:latin typeface="Times New Roman"/>
                <a:cs typeface="Times New Roman"/>
              </a:rPr>
              <a:t>ad Isaia? </a:t>
            </a:r>
            <a:r>
              <a:rPr sz="1200" dirty="0">
                <a:latin typeface="Times New Roman"/>
                <a:cs typeface="Times New Roman"/>
              </a:rPr>
              <a:t>E ti </a:t>
            </a:r>
            <a:r>
              <a:rPr sz="1200" spc="-5" dirty="0">
                <a:latin typeface="Times New Roman"/>
                <a:cs typeface="Times New Roman"/>
              </a:rPr>
              <a:t>dovresti ricordare </a:t>
            </a:r>
            <a:r>
              <a:rPr sz="1200" dirty="0">
                <a:latin typeface="Times New Roman"/>
                <a:cs typeface="Times New Roman"/>
              </a:rPr>
              <a:t>che le Scritture sono  </a:t>
            </a:r>
            <a:r>
              <a:rPr sz="1200" spc="-5" dirty="0">
                <a:latin typeface="Times New Roman"/>
                <a:cs typeface="Times New Roman"/>
              </a:rPr>
              <a:t>destinate all’istruzione religiosa </a:t>
            </a:r>
            <a:r>
              <a:rPr sz="1200" dirty="0">
                <a:latin typeface="Times New Roman"/>
                <a:cs typeface="Times New Roman"/>
              </a:rPr>
              <a:t>e alla </a:t>
            </a:r>
            <a:r>
              <a:rPr sz="1200" spc="-5" dirty="0">
                <a:latin typeface="Times New Roman"/>
                <a:cs typeface="Times New Roman"/>
              </a:rPr>
              <a:t>guida spirituale. Esse </a:t>
            </a:r>
            <a:r>
              <a:rPr sz="1200" dirty="0">
                <a:latin typeface="Times New Roman"/>
                <a:cs typeface="Times New Roman"/>
              </a:rPr>
              <a:t>non sono opera di </a:t>
            </a:r>
            <a:r>
              <a:rPr sz="1200" spc="-5" dirty="0">
                <a:latin typeface="Times New Roman"/>
                <a:cs typeface="Times New Roman"/>
              </a:rPr>
              <a:t>storici </a:t>
            </a:r>
            <a:r>
              <a:rPr sz="1200" dirty="0">
                <a:latin typeface="Times New Roman"/>
                <a:cs typeface="Times New Roman"/>
              </a:rPr>
              <a:t>o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9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(1768.2) 159:4.6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spc="-5" dirty="0">
                <a:latin typeface="Times New Roman"/>
                <a:cs typeface="Times New Roman"/>
              </a:rPr>
              <a:t>cosa più deplorevole </a:t>
            </a:r>
            <a:r>
              <a:rPr sz="1200" dirty="0">
                <a:latin typeface="Times New Roman"/>
                <a:cs typeface="Times New Roman"/>
              </a:rPr>
              <a:t>non è soltanto </a:t>
            </a:r>
            <a:r>
              <a:rPr sz="1200" spc="-5" dirty="0">
                <a:latin typeface="Times New Roman"/>
                <a:cs typeface="Times New Roman"/>
              </a:rPr>
              <a:t>questa idea </a:t>
            </a:r>
            <a:r>
              <a:rPr sz="1200" dirty="0">
                <a:latin typeface="Times New Roman"/>
                <a:cs typeface="Times New Roman"/>
              </a:rPr>
              <a:t>errata </a:t>
            </a:r>
            <a:r>
              <a:rPr sz="1200" spc="-5" dirty="0">
                <a:latin typeface="Times New Roman"/>
                <a:cs typeface="Times New Roman"/>
              </a:rPr>
              <a:t>della perfezione assoluta </a:t>
            </a:r>
            <a:r>
              <a:rPr sz="1200" dirty="0">
                <a:latin typeface="Times New Roman"/>
                <a:cs typeface="Times New Roman"/>
              </a:rPr>
              <a:t>del contenuto </a:t>
            </a:r>
            <a:r>
              <a:rPr sz="1200" spc="-5" dirty="0">
                <a:latin typeface="Times New Roman"/>
                <a:cs typeface="Times New Roman"/>
              </a:rPr>
              <a:t>delle Scritture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dell’infallibilità dei loro insegnamenti, </a:t>
            </a:r>
            <a:r>
              <a:rPr sz="1200" dirty="0">
                <a:latin typeface="Times New Roman"/>
                <a:cs typeface="Times New Roman"/>
              </a:rPr>
              <a:t>ma piuttosto la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all’errata interpretazione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scritti sacri </a:t>
            </a:r>
            <a:r>
              <a:rPr sz="1200" dirty="0">
                <a:latin typeface="Times New Roman"/>
                <a:cs typeface="Times New Roman"/>
              </a:rPr>
              <a:t>da parte  </a:t>
            </a:r>
            <a:r>
              <a:rPr sz="1200" spc="-5" dirty="0">
                <a:latin typeface="Times New Roman"/>
                <a:cs typeface="Times New Roman"/>
              </a:rPr>
              <a:t>degli Scribi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schiavi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tradizione. 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essi utilizzeranno sia </a:t>
            </a:r>
            <a:r>
              <a:rPr sz="1200" dirty="0">
                <a:latin typeface="Times New Roman"/>
                <a:cs typeface="Times New Roman"/>
              </a:rPr>
              <a:t>la dottrina dell’ispirazione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  <a:p>
            <a:pPr marL="76200" marR="1314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Scritture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false interpretazioni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stesse nel loro sforzo </a:t>
            </a:r>
            <a:r>
              <a:rPr sz="1200" dirty="0">
                <a:latin typeface="Times New Roman"/>
                <a:cs typeface="Times New Roman"/>
              </a:rPr>
              <a:t>risoluto di opporsi 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insegnamenti del vangelo del  regno. Natanaele, </a:t>
            </a:r>
            <a:r>
              <a:rPr sz="1200" dirty="0">
                <a:latin typeface="Times New Roman"/>
                <a:cs typeface="Times New Roman"/>
              </a:rPr>
              <a:t>non dimenticare mai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Padre non limita la </a:t>
            </a:r>
            <a:r>
              <a:rPr sz="1200" spc="-5" dirty="0">
                <a:latin typeface="Times New Roman"/>
                <a:cs typeface="Times New Roman"/>
              </a:rPr>
              <a:t>rivelazione della verità ad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solo  </a:t>
            </a:r>
            <a:r>
              <a:rPr sz="1200" dirty="0">
                <a:latin typeface="Times New Roman"/>
                <a:cs typeface="Times New Roman"/>
              </a:rPr>
              <a:t>popolo. Molti </a:t>
            </a:r>
            <a:r>
              <a:rPr sz="1200" spc="-5" dirty="0">
                <a:latin typeface="Times New Roman"/>
                <a:cs typeface="Times New Roman"/>
              </a:rPr>
              <a:t>sinceri cercatori </a:t>
            </a:r>
            <a:r>
              <a:rPr sz="1200" dirty="0">
                <a:latin typeface="Times New Roman"/>
                <a:cs typeface="Times New Roman"/>
              </a:rPr>
              <a:t>della verità sono stati, e </a:t>
            </a:r>
            <a:r>
              <a:rPr sz="1200" spc="-5" dirty="0">
                <a:latin typeface="Times New Roman"/>
                <a:cs typeface="Times New Roman"/>
              </a:rPr>
              <a:t>continueranno ad essere, </a:t>
            </a:r>
            <a:r>
              <a:rPr sz="1200" dirty="0">
                <a:latin typeface="Times New Roman"/>
                <a:cs typeface="Times New Roman"/>
              </a:rPr>
              <a:t>confusi e scoraggiati da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della  perfezione delle </a:t>
            </a:r>
            <a:r>
              <a:rPr sz="1200" dirty="0">
                <a:latin typeface="Times New Roman"/>
                <a:cs typeface="Times New Roman"/>
              </a:rPr>
              <a:t>Scritture.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(1768.3) 159:4.7 </a:t>
            </a:r>
            <a:r>
              <a:rPr sz="1200" spc="-5" dirty="0">
                <a:latin typeface="Times New Roman"/>
                <a:cs typeface="Times New Roman"/>
              </a:rPr>
              <a:t>“L’autorità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spirito stesso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impregna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viventi, e non 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 meno </a:t>
            </a:r>
            <a:r>
              <a:rPr sz="1200" spc="-5" dirty="0">
                <a:latin typeface="Times New Roman"/>
                <a:cs typeface="Times New Roman"/>
              </a:rPr>
              <a:t>illuminati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ritenuti ispirati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un’altra generazione. Ed 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questi uomini </a:t>
            </a:r>
            <a:r>
              <a:rPr sz="1200" spc="-5" dirty="0">
                <a:latin typeface="Times New Roman"/>
                <a:cs typeface="Times New Roman"/>
              </a:rPr>
              <a:t>santi </a:t>
            </a:r>
            <a:r>
              <a:rPr sz="1200" dirty="0">
                <a:latin typeface="Times New Roman"/>
                <a:cs typeface="Times New Roman"/>
              </a:rPr>
              <a:t>di un tempo </a:t>
            </a:r>
            <a:r>
              <a:rPr sz="1200" spc="-5" dirty="0">
                <a:latin typeface="Times New Roman"/>
                <a:cs typeface="Times New Roman"/>
              </a:rPr>
              <a:t>hanno vissuto delle </a:t>
            </a:r>
            <a:r>
              <a:rPr sz="1200" dirty="0">
                <a:latin typeface="Times New Roman"/>
                <a:cs typeface="Times New Roman"/>
              </a:rPr>
              <a:t>vite  </a:t>
            </a:r>
            <a:r>
              <a:rPr sz="1200" spc="-5" dirty="0">
                <a:latin typeface="Times New Roman"/>
                <a:cs typeface="Times New Roman"/>
              </a:rPr>
              <a:t>ispirate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ripiene </a:t>
            </a:r>
            <a:r>
              <a:rPr sz="1200" dirty="0">
                <a:latin typeface="Times New Roman"/>
                <a:cs typeface="Times New Roman"/>
              </a:rPr>
              <a:t>di spirito,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altrettanto spiritualmente ispirate. Oggi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facciamo  alcuna trascrizione degli insegnamenti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per timore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partenza,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dividiate  rapidamente </a:t>
            </a:r>
            <a:r>
              <a:rPr sz="1200" dirty="0">
                <a:latin typeface="Times New Roman"/>
                <a:cs typeface="Times New Roman"/>
              </a:rPr>
              <a:t>in vari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contendono </a:t>
            </a:r>
            <a:r>
              <a:rPr sz="1200" dirty="0">
                <a:latin typeface="Times New Roman"/>
                <a:cs typeface="Times New Roman"/>
              </a:rPr>
              <a:t>la verità a causa della diversità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interpretazione dei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insegnamenti. Per  questa generazione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i="1" spc="-5" dirty="0">
                <a:latin typeface="Times New Roman"/>
                <a:cs typeface="Times New Roman"/>
              </a:rPr>
              <a:t>viviamo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verità evitando </a:t>
            </a:r>
            <a:r>
              <a:rPr sz="1200" dirty="0">
                <a:latin typeface="Times New Roman"/>
                <a:cs typeface="Times New Roman"/>
              </a:rPr>
              <a:t>di metterle per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iscritto.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(1768.4) 159:4.8 </a:t>
            </a:r>
            <a:r>
              <a:rPr sz="1200" spc="-5" dirty="0">
                <a:latin typeface="Times New Roman"/>
                <a:cs typeface="Times New Roman"/>
              </a:rPr>
              <a:t>“Prendi </a:t>
            </a:r>
            <a:r>
              <a:rPr sz="1200" dirty="0">
                <a:latin typeface="Times New Roman"/>
                <a:cs typeface="Times New Roman"/>
              </a:rPr>
              <a:t>bene nota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parole, Natanaele; niente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 ha toccato può </a:t>
            </a:r>
            <a:r>
              <a:rPr sz="1200" spc="-5" dirty="0">
                <a:latin typeface="Times New Roman"/>
                <a:cs typeface="Times New Roman"/>
              </a:rPr>
              <a:t>essere considerato  infallibile. Attraverso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la verità divina può </a:t>
            </a:r>
            <a:r>
              <a:rPr sz="1200" spc="-5" dirty="0">
                <a:latin typeface="Times New Roman"/>
                <a:cs typeface="Times New Roman"/>
              </a:rPr>
              <a:t>brillare </a:t>
            </a:r>
            <a:r>
              <a:rPr sz="1200" dirty="0">
                <a:latin typeface="Times New Roman"/>
                <a:cs typeface="Times New Roman"/>
              </a:rPr>
              <a:t>veramente, ma </a:t>
            </a:r>
            <a:r>
              <a:rPr sz="1200" spc="-5" dirty="0">
                <a:latin typeface="Times New Roman"/>
                <a:cs typeface="Times New Roman"/>
              </a:rPr>
              <a:t>sempre con </a:t>
            </a:r>
            <a:r>
              <a:rPr sz="1200" dirty="0">
                <a:latin typeface="Times New Roman"/>
                <a:cs typeface="Times New Roman"/>
              </a:rPr>
              <a:t>una purezza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e una divinità  </a:t>
            </a:r>
            <a:r>
              <a:rPr sz="1200" spc="-5" dirty="0">
                <a:latin typeface="Times New Roman"/>
                <a:cs typeface="Times New Roman"/>
              </a:rPr>
              <a:t>parziale.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anelare all’infallibilità,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posseggono.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9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58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(1768.5) 159:4.9 </a:t>
            </a:r>
            <a:r>
              <a:rPr sz="1200" spc="-5" dirty="0">
                <a:latin typeface="Times New Roman"/>
                <a:cs typeface="Times New Roman"/>
              </a:rPr>
              <a:t>“Ma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errore </a:t>
            </a:r>
            <a:r>
              <a:rPr sz="1200" dirty="0">
                <a:latin typeface="Times New Roman"/>
                <a:cs typeface="Times New Roman"/>
              </a:rPr>
              <a:t>dell’insegnamento sulle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è la dottrina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presenta come dei </a:t>
            </a:r>
            <a:r>
              <a:rPr sz="1200" dirty="0">
                <a:latin typeface="Times New Roman"/>
                <a:cs typeface="Times New Roman"/>
              </a:rPr>
              <a:t>libri </a:t>
            </a:r>
            <a:r>
              <a:rPr sz="1200" spc="-5" dirty="0">
                <a:latin typeface="Times New Roman"/>
                <a:cs typeface="Times New Roman"/>
              </a:rPr>
              <a:t>sigillati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mistero  </a:t>
            </a:r>
            <a:r>
              <a:rPr sz="1200" dirty="0">
                <a:latin typeface="Times New Roman"/>
                <a:cs typeface="Times New Roman"/>
              </a:rPr>
              <a:t>e di saggezza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soltanto le </a:t>
            </a:r>
            <a:r>
              <a:rPr sz="1200" spc="-5" dirty="0">
                <a:latin typeface="Times New Roman"/>
                <a:cs typeface="Times New Roman"/>
              </a:rPr>
              <a:t>menti sapienti 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osano interpretare.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rivelazioni </a:t>
            </a:r>
            <a:r>
              <a:rPr sz="1200" spc="-5" dirty="0">
                <a:latin typeface="Times New Roman"/>
                <a:cs typeface="Times New Roman"/>
              </a:rPr>
              <a:t>della verità divina </a:t>
            </a:r>
            <a:r>
              <a:rPr sz="1200" dirty="0">
                <a:latin typeface="Times New Roman"/>
                <a:cs typeface="Times New Roman"/>
              </a:rPr>
              <a:t>non sono sigillate </a:t>
            </a:r>
            <a:r>
              <a:rPr sz="1200" spc="-5" dirty="0">
                <a:latin typeface="Times New Roman"/>
                <a:cs typeface="Times New Roman"/>
              </a:rPr>
              <a:t>che  per l’ignoranza </a:t>
            </a:r>
            <a:r>
              <a:rPr sz="1200" dirty="0">
                <a:latin typeface="Times New Roman"/>
                <a:cs typeface="Times New Roman"/>
              </a:rPr>
              <a:t>umana, la </a:t>
            </a:r>
            <a:r>
              <a:rPr sz="1200" spc="-5" dirty="0">
                <a:latin typeface="Times New Roman"/>
                <a:cs typeface="Times New Roman"/>
              </a:rPr>
              <a:t>bigotteria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gretta intolleranza.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delle Scritture è solo indebolita </a:t>
            </a:r>
            <a:r>
              <a:rPr sz="1200" spc="-5" dirty="0">
                <a:latin typeface="Times New Roman"/>
                <a:cs typeface="Times New Roman"/>
              </a:rPr>
              <a:t>dal pregiudizio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oscurata  dalla </a:t>
            </a:r>
            <a:r>
              <a:rPr sz="1200" dirty="0">
                <a:latin typeface="Times New Roman"/>
                <a:cs typeface="Times New Roman"/>
              </a:rPr>
              <a:t>superstizione.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falsa </a:t>
            </a:r>
            <a:r>
              <a:rPr sz="1200" spc="-5" dirty="0">
                <a:latin typeface="Times New Roman"/>
                <a:cs typeface="Times New Roman"/>
              </a:rPr>
              <a:t>paura della sacralità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impedito alla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salvaguardata dal senso comune.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 </a:t>
            </a:r>
            <a:r>
              <a:rPr sz="1200" spc="-5" dirty="0">
                <a:latin typeface="Times New Roman"/>
                <a:cs typeface="Times New Roman"/>
              </a:rPr>
              <a:t>dell’autorità degli scritti sacri del </a:t>
            </a:r>
            <a:r>
              <a:rPr sz="1200" dirty="0">
                <a:latin typeface="Times New Roman"/>
                <a:cs typeface="Times New Roman"/>
              </a:rPr>
              <a:t>passato </a:t>
            </a:r>
            <a:r>
              <a:rPr sz="1200" spc="-5" dirty="0">
                <a:latin typeface="Times New Roman"/>
                <a:cs typeface="Times New Roman"/>
              </a:rPr>
              <a:t>impedisce efficacemente alle </a:t>
            </a:r>
            <a:r>
              <a:rPr sz="1200" dirty="0">
                <a:latin typeface="Times New Roman"/>
                <a:cs typeface="Times New Roman"/>
              </a:rPr>
              <a:t>anime </a:t>
            </a:r>
            <a:r>
              <a:rPr sz="1200" spc="-5" dirty="0">
                <a:latin typeface="Times New Roman"/>
                <a:cs typeface="Times New Roman"/>
              </a:rPr>
              <a:t>oneste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di accettare la nuova luce </a:t>
            </a:r>
            <a:r>
              <a:rPr sz="1200" spc="-5" dirty="0">
                <a:latin typeface="Times New Roman"/>
                <a:cs typeface="Times New Roman"/>
              </a:rPr>
              <a:t>del vangelo,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stessi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conoscevano Dio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generazione precedente desideravano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intensamente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vedere.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(1769.1) 159:4.10 </a:t>
            </a:r>
            <a:r>
              <a:rPr sz="1200" spc="-5" dirty="0">
                <a:latin typeface="Times New Roman"/>
                <a:cs typeface="Times New Roman"/>
              </a:rPr>
              <a:t>“Ma l’aspetto peggiore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taluni </a:t>
            </a:r>
            <a:r>
              <a:rPr sz="1200" spc="-5" dirty="0">
                <a:latin typeface="Times New Roman"/>
                <a:cs typeface="Times New Roman"/>
              </a:rPr>
              <a:t>insegnanti della santità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tradizionalismo conoscono  questa stessa </a:t>
            </a:r>
            <a:r>
              <a:rPr sz="1200" dirty="0">
                <a:latin typeface="Times New Roman"/>
                <a:cs typeface="Times New Roman"/>
              </a:rPr>
              <a:t>verità. </a:t>
            </a:r>
            <a:r>
              <a:rPr sz="1200" spc="-5" dirty="0">
                <a:latin typeface="Times New Roman"/>
                <a:cs typeface="Times New Roman"/>
              </a:rPr>
              <a:t>Essi comprendono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pienamente questi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delle Scritture,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dei codardi </a:t>
            </a:r>
            <a:r>
              <a:rPr sz="1200" dirty="0">
                <a:latin typeface="Times New Roman"/>
                <a:cs typeface="Times New Roman"/>
              </a:rPr>
              <a:t>morali,  </a:t>
            </a:r>
            <a:r>
              <a:rPr sz="1200" spc="-5" dirty="0">
                <a:latin typeface="Times New Roman"/>
                <a:cs typeface="Times New Roman"/>
              </a:rPr>
              <a:t>intellettualmente disonesti. Essi conoscono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riguardo agli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sacri,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preferiscono </a:t>
            </a:r>
            <a:r>
              <a:rPr sz="1200" dirty="0">
                <a:latin typeface="Times New Roman"/>
                <a:cs typeface="Times New Roman"/>
              </a:rPr>
              <a:t>nascondere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popolo tali fatti  </a:t>
            </a:r>
            <a:r>
              <a:rPr sz="1200" spc="-5" dirty="0">
                <a:latin typeface="Times New Roman"/>
                <a:cs typeface="Times New Roman"/>
              </a:rPr>
              <a:t>inquietanti.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pervertono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distorcono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Scritture, facendone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guida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servili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quotidiana ed </a:t>
            </a:r>
            <a:r>
              <a:rPr sz="1200" dirty="0">
                <a:latin typeface="Times New Roman"/>
                <a:cs typeface="Times New Roman"/>
              </a:rPr>
              <a:t>un’autorità  </a:t>
            </a:r>
            <a:r>
              <a:rPr sz="1200" spc="-5" dirty="0">
                <a:latin typeface="Times New Roman"/>
                <a:cs typeface="Times New Roman"/>
              </a:rPr>
              <a:t>nelle cose non spirituali, invece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appello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scritti sacri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deposito della </a:t>
            </a:r>
            <a:r>
              <a:rPr sz="1200" spc="-5" dirty="0">
                <a:latin typeface="Times New Roman"/>
                <a:cs typeface="Times New Roman"/>
              </a:rPr>
              <a:t>saggezza morale, </a:t>
            </a:r>
            <a:r>
              <a:rPr sz="1200" dirty="0">
                <a:latin typeface="Times New Roman"/>
                <a:cs typeface="Times New Roman"/>
              </a:rPr>
              <a:t>dell’ispirazione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dell’insegnamento spirituale degli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conoscevano Dio </a:t>
            </a:r>
            <a:r>
              <a:rPr sz="1200" dirty="0">
                <a:latin typeface="Times New Roman"/>
                <a:cs typeface="Times New Roman"/>
              </a:rPr>
              <a:t>delle generazioni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(1769.2) 159:4.11 </a:t>
            </a:r>
            <a:r>
              <a:rPr sz="1200" spc="-5" dirty="0">
                <a:latin typeface="Times New Roman"/>
                <a:cs typeface="Times New Roman"/>
              </a:rPr>
              <a:t>Natanaele fu </a:t>
            </a:r>
            <a:r>
              <a:rPr sz="1200" dirty="0">
                <a:latin typeface="Times New Roman"/>
                <a:cs typeface="Times New Roman"/>
              </a:rPr>
              <a:t>illuminato, e </a:t>
            </a:r>
            <a:r>
              <a:rPr sz="1200" spc="-5" dirty="0">
                <a:latin typeface="Times New Roman"/>
                <a:cs typeface="Times New Roman"/>
              </a:rPr>
              <a:t>sconvolto, dalle dichiarazioni del Maestro. Egli </a:t>
            </a:r>
            <a:r>
              <a:rPr sz="1200" dirty="0">
                <a:latin typeface="Times New Roman"/>
                <a:cs typeface="Times New Roman"/>
              </a:rPr>
              <a:t>meditò a </a:t>
            </a:r>
            <a:r>
              <a:rPr sz="1200" spc="-5" dirty="0">
                <a:latin typeface="Times New Roman"/>
                <a:cs typeface="Times New Roman"/>
              </a:rPr>
              <a:t>lungo questo colloquio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profondo della sua </a:t>
            </a:r>
            <a:r>
              <a:rPr sz="1200" dirty="0">
                <a:latin typeface="Times New Roman"/>
                <a:cs typeface="Times New Roman"/>
              </a:rPr>
              <a:t>anima, ma non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incontro fino </a:t>
            </a:r>
            <a:r>
              <a:rPr sz="1200" dirty="0">
                <a:latin typeface="Times New Roman"/>
                <a:cs typeface="Times New Roman"/>
              </a:rPr>
              <a:t>a dopo </a:t>
            </a: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allora egli </a:t>
            </a:r>
            <a:r>
              <a:rPr sz="1200" spc="-5" dirty="0">
                <a:latin typeface="Times New Roman"/>
                <a:cs typeface="Times New Roman"/>
              </a:rPr>
              <a:t>ebbe  </a:t>
            </a:r>
            <a:r>
              <a:rPr sz="1200" dirty="0">
                <a:latin typeface="Times New Roman"/>
                <a:cs typeface="Times New Roman"/>
              </a:rPr>
              <a:t>timore 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racconto completo </a:t>
            </a:r>
            <a:r>
              <a:rPr sz="1200" spc="-5" dirty="0">
                <a:latin typeface="Times New Roman"/>
                <a:cs typeface="Times New Roman"/>
              </a:rPr>
              <a:t>dell’istruzione del</a:t>
            </a:r>
            <a:r>
              <a:rPr sz="1200" spc="-10" dirty="0">
                <a:latin typeface="Times New Roman"/>
                <a:cs typeface="Times New Roman"/>
              </a:rPr>
              <a:t> 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natura positiva della religione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76200" marR="11557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(1769.3) 159:5.1 </a:t>
            </a:r>
            <a:r>
              <a:rPr sz="1200" spc="-5" dirty="0">
                <a:latin typeface="Times New Roman"/>
                <a:cs typeface="Times New Roman"/>
              </a:rPr>
              <a:t>A Filadelfia, dove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lavorando </a:t>
            </a:r>
            <a:r>
              <a:rPr sz="1200" dirty="0">
                <a:latin typeface="Times New Roman"/>
                <a:cs typeface="Times New Roman"/>
              </a:rPr>
              <a:t>Giacomo,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istruì i discepoli sulla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positiva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nel corso delle sue </a:t>
            </a:r>
            <a:r>
              <a:rPr sz="1200" dirty="0">
                <a:latin typeface="Times New Roman"/>
                <a:cs typeface="Times New Roman"/>
              </a:rPr>
              <a:t>osservazioni </a:t>
            </a:r>
            <a:r>
              <a:rPr sz="1200" spc="-5" dirty="0">
                <a:latin typeface="Times New Roman"/>
                <a:cs typeface="Times New Roman"/>
              </a:rPr>
              <a:t>egli indicò che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parti delle Scritture contenevano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e raccomandò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ascoltatori </a:t>
            </a:r>
            <a:r>
              <a:rPr sz="1200" dirty="0">
                <a:latin typeface="Times New Roman"/>
                <a:cs typeface="Times New Roman"/>
              </a:rPr>
              <a:t>di nutrire la loro </a:t>
            </a:r>
            <a:r>
              <a:rPr sz="1200" spc="-5" dirty="0">
                <a:latin typeface="Times New Roman"/>
                <a:cs typeface="Times New Roman"/>
              </a:rPr>
              <a:t>anima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del </a:t>
            </a:r>
            <a:r>
              <a:rPr sz="1200" dirty="0">
                <a:latin typeface="Times New Roman"/>
                <a:cs typeface="Times New Roman"/>
              </a:rPr>
              <a:t>cibo </a:t>
            </a:r>
            <a:r>
              <a:rPr sz="1200" spc="-5" dirty="0">
                <a:latin typeface="Times New Roman"/>
                <a:cs typeface="Times New Roman"/>
              </a:rPr>
              <a:t>spirituale, Giacomo interruppe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chiedendo: “Maestro, </a:t>
            </a:r>
            <a:r>
              <a:rPr sz="1200" spc="5" dirty="0">
                <a:latin typeface="Times New Roman"/>
                <a:cs typeface="Times New Roman"/>
              </a:rPr>
              <a:t>avresti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514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89584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bontà di </a:t>
            </a:r>
            <a:r>
              <a:rPr sz="1200" spc="-5" dirty="0">
                <a:latin typeface="Times New Roman"/>
                <a:cs typeface="Times New Roman"/>
              </a:rPr>
              <a:t>suggerirci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possiamo scegliere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passaggi migliori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Scritture per </a:t>
            </a:r>
            <a:r>
              <a:rPr sz="1200" dirty="0">
                <a:latin typeface="Times New Roman"/>
                <a:cs typeface="Times New Roman"/>
              </a:rPr>
              <a:t>la nostra edificazione personale?” E </a:t>
            </a:r>
            <a:r>
              <a:rPr sz="1200" spc="-5" dirty="0">
                <a:latin typeface="Times New Roman"/>
                <a:cs typeface="Times New Roman"/>
              </a:rPr>
              <a:t>Gesù  rispose: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 cerca </a:t>
            </a:r>
            <a:r>
              <a:rPr sz="1200" dirty="0">
                <a:latin typeface="Times New Roman"/>
                <a:cs typeface="Times New Roman"/>
              </a:rPr>
              <a:t>quegli </a:t>
            </a:r>
            <a:r>
              <a:rPr sz="1200" spc="-5" dirty="0">
                <a:latin typeface="Times New Roman"/>
                <a:cs typeface="Times New Roman"/>
              </a:rPr>
              <a:t>insegnamenti eternamente veri </a:t>
            </a:r>
            <a:r>
              <a:rPr sz="1200" dirty="0">
                <a:latin typeface="Times New Roman"/>
                <a:cs typeface="Times New Roman"/>
              </a:rPr>
              <a:t>e divinamente </a:t>
            </a:r>
            <a:r>
              <a:rPr sz="1200" spc="-5" dirty="0">
                <a:latin typeface="Times New Roman"/>
                <a:cs typeface="Times New Roman"/>
              </a:rPr>
              <a:t>belli,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(1769.4) 159:5.2 </a:t>
            </a:r>
            <a:r>
              <a:rPr sz="1200" spc="-5" dirty="0">
                <a:latin typeface="Times New Roman"/>
                <a:cs typeface="Times New Roman"/>
              </a:rPr>
              <a:t>“Crea </a:t>
            </a:r>
            <a:r>
              <a:rPr sz="1200" dirty="0">
                <a:latin typeface="Times New Roman"/>
                <a:cs typeface="Times New Roman"/>
              </a:rPr>
              <a:t>in me un </a:t>
            </a:r>
            <a:r>
              <a:rPr sz="1200" spc="-5" dirty="0">
                <a:latin typeface="Times New Roman"/>
                <a:cs typeface="Times New Roman"/>
              </a:rPr>
              <a:t>cuore puro,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Signore.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(1769.5) 159:5.3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Signore è il mio </a:t>
            </a:r>
            <a:r>
              <a:rPr sz="1200" spc="-5" dirty="0">
                <a:latin typeface="Times New Roman"/>
                <a:cs typeface="Times New Roman"/>
              </a:rPr>
              <a:t>pastore;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mancherò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nulla.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(1769.6) 159:5.4 </a:t>
            </a:r>
            <a:r>
              <a:rPr sz="1200" spc="-5" dirty="0">
                <a:latin typeface="Times New Roman"/>
                <a:cs typeface="Times New Roman"/>
              </a:rPr>
              <a:t>“Dovresti amare </a:t>
            </a:r>
            <a:r>
              <a:rPr sz="1200" dirty="0">
                <a:latin typeface="Times New Roman"/>
                <a:cs typeface="Times New Roman"/>
              </a:rPr>
              <a:t>il prossimo tuo come te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(1769.7) 159:5.5 </a:t>
            </a:r>
            <a:r>
              <a:rPr sz="1200" spc="-5" dirty="0">
                <a:latin typeface="Times New Roman"/>
                <a:cs typeface="Times New Roman"/>
              </a:rPr>
              <a:t>“Perché </a:t>
            </a:r>
            <a:r>
              <a:rPr sz="1200" dirty="0">
                <a:latin typeface="Times New Roman"/>
                <a:cs typeface="Times New Roman"/>
              </a:rPr>
              <a:t>io, il </a:t>
            </a:r>
            <a:r>
              <a:rPr sz="1200" spc="-5" dirty="0">
                <a:latin typeface="Times New Roman"/>
                <a:cs typeface="Times New Roman"/>
              </a:rPr>
              <a:t>Signore Dio </a:t>
            </a:r>
            <a:r>
              <a:rPr sz="1200" dirty="0">
                <a:latin typeface="Times New Roman"/>
                <a:cs typeface="Times New Roman"/>
              </a:rPr>
              <a:t>tuo, terrò la tua </a:t>
            </a:r>
            <a:r>
              <a:rPr sz="1200" spc="-5" dirty="0">
                <a:latin typeface="Times New Roman"/>
                <a:cs typeface="Times New Roman"/>
              </a:rPr>
              <a:t>mano destra </a:t>
            </a:r>
            <a:r>
              <a:rPr sz="1200" dirty="0">
                <a:latin typeface="Times New Roman"/>
                <a:cs typeface="Times New Roman"/>
              </a:rPr>
              <a:t>dicendo: non aver </a:t>
            </a:r>
            <a:r>
              <a:rPr sz="1200" spc="-5" dirty="0">
                <a:latin typeface="Times New Roman"/>
                <a:cs typeface="Times New Roman"/>
              </a:rPr>
              <a:t>paura; </a:t>
            </a:r>
            <a:r>
              <a:rPr sz="1200" dirty="0">
                <a:latin typeface="Times New Roman"/>
                <a:cs typeface="Times New Roman"/>
              </a:rPr>
              <a:t>io ti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aiuterò.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(1769.8) 159:5.6 </a:t>
            </a:r>
            <a:r>
              <a:rPr sz="1200" spc="-5" dirty="0">
                <a:latin typeface="Times New Roman"/>
                <a:cs typeface="Times New Roman"/>
              </a:rPr>
              <a:t>“Né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nazioni impareranno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guerra.”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9225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(1769.9) 159:5.7 </a:t>
            </a:r>
            <a:r>
              <a:rPr sz="1200" dirty="0">
                <a:latin typeface="Times New Roman"/>
                <a:cs typeface="Times New Roman"/>
              </a:rPr>
              <a:t>Ciò è </a:t>
            </a:r>
            <a:r>
              <a:rPr sz="1200" spc="-5" dirty="0">
                <a:latin typeface="Times New Roman"/>
                <a:cs typeface="Times New Roman"/>
              </a:rPr>
              <a:t>indicativo della maniera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Gesù,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giorno, si appropriava </a:t>
            </a:r>
            <a:r>
              <a:rPr sz="1200" dirty="0">
                <a:latin typeface="Times New Roman"/>
                <a:cs typeface="Times New Roman"/>
              </a:rPr>
              <a:t>della crema </a:t>
            </a:r>
            <a:r>
              <a:rPr sz="1200" spc="-5" dirty="0">
                <a:latin typeface="Times New Roman"/>
                <a:cs typeface="Times New Roman"/>
              </a:rPr>
              <a:t>delle Scritture </a:t>
            </a:r>
            <a:r>
              <a:rPr sz="1200" dirty="0">
                <a:latin typeface="Times New Roman"/>
                <a:cs typeface="Times New Roman"/>
              </a:rPr>
              <a:t>ebraiche </a:t>
            </a:r>
            <a:r>
              <a:rPr sz="1200" spc="-5" dirty="0">
                <a:latin typeface="Times New Roman"/>
                <a:cs typeface="Times New Roman"/>
              </a:rPr>
              <a:t>per  istruire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includerla negli </a:t>
            </a:r>
            <a:r>
              <a:rPr sz="1200" dirty="0">
                <a:latin typeface="Times New Roman"/>
                <a:cs typeface="Times New Roman"/>
              </a:rPr>
              <a:t>insegnamenti del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Altre religioni avevano sostenuto </a:t>
            </a:r>
            <a:r>
              <a:rPr sz="1200" dirty="0">
                <a:latin typeface="Times New Roman"/>
                <a:cs typeface="Times New Roman"/>
              </a:rPr>
              <a:t>l’idea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vicinanza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all’uomo, 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presentò </a:t>
            </a:r>
            <a:r>
              <a:rPr sz="1200" spc="-5" dirty="0">
                <a:latin typeface="Times New Roman"/>
                <a:cs typeface="Times New Roman"/>
              </a:rPr>
              <a:t>l’attenzione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per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come simile alla sollecitudine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padre  amorevole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figli che </a:t>
            </a:r>
            <a:r>
              <a:rPr sz="1200" dirty="0">
                <a:latin typeface="Times New Roman"/>
                <a:cs typeface="Times New Roman"/>
              </a:rPr>
              <a:t>dipendono da lui, 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poi di </a:t>
            </a:r>
            <a:r>
              <a:rPr sz="1200" spc="-5" dirty="0">
                <a:latin typeface="Times New Roman"/>
                <a:cs typeface="Times New Roman"/>
              </a:rPr>
              <a:t>questo insegnamento </a:t>
            </a:r>
            <a:r>
              <a:rPr sz="1200" dirty="0">
                <a:latin typeface="Times New Roman"/>
                <a:cs typeface="Times New Roman"/>
              </a:rPr>
              <a:t>la pietra </a:t>
            </a:r>
            <a:r>
              <a:rPr sz="1200" spc="-5" dirty="0">
                <a:latin typeface="Times New Roman"/>
                <a:cs typeface="Times New Roman"/>
              </a:rPr>
              <a:t>angolare della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63500" marR="8572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dottrina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paternità di </a:t>
            </a:r>
            <a:r>
              <a:rPr sz="1200" spc="-5" dirty="0">
                <a:latin typeface="Times New Roman"/>
                <a:cs typeface="Times New Roman"/>
              </a:rPr>
              <a:t>Dio rese imperativa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della fratellanza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il  </a:t>
            </a:r>
            <a:r>
              <a:rPr sz="1200" spc="-5" dirty="0">
                <a:latin typeface="Times New Roman"/>
                <a:cs typeface="Times New Roman"/>
              </a:rPr>
              <a:t>servizio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divennero </a:t>
            </a:r>
            <a:r>
              <a:rPr sz="1200" dirty="0">
                <a:latin typeface="Times New Roman"/>
                <a:cs typeface="Times New Roman"/>
              </a:rPr>
              <a:t>la somma e la sostanza </a:t>
            </a:r>
            <a:r>
              <a:rPr sz="1200" spc="-5" dirty="0">
                <a:latin typeface="Times New Roman"/>
                <a:cs typeface="Times New Roman"/>
              </a:rPr>
              <a:t>della sua religione. Gesù </a:t>
            </a:r>
            <a:r>
              <a:rPr sz="1200" dirty="0">
                <a:latin typeface="Times New Roman"/>
                <a:cs typeface="Times New Roman"/>
              </a:rPr>
              <a:t>prese il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ebraica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trasferì 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degna </a:t>
            </a:r>
            <a:r>
              <a:rPr sz="1200" dirty="0">
                <a:latin typeface="Times New Roman"/>
                <a:cs typeface="Times New Roman"/>
              </a:rPr>
              <a:t>collocazione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insegnamenti del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(1769.10) 159:5.8 </a:t>
            </a:r>
            <a:r>
              <a:rPr sz="1200" spc="-5" dirty="0">
                <a:latin typeface="Times New Roman"/>
                <a:cs typeface="Times New Roman"/>
              </a:rPr>
              <a:t>Gesù introdusse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d’azione </a:t>
            </a:r>
            <a:r>
              <a:rPr sz="1200" dirty="0">
                <a:latin typeface="Times New Roman"/>
                <a:cs typeface="Times New Roman"/>
              </a:rPr>
              <a:t>positiva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passive della religione ebraica.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luogo di una sottomissione  </a:t>
            </a:r>
            <a:r>
              <a:rPr sz="1200" spc="-5" dirty="0">
                <a:latin typeface="Times New Roman"/>
                <a:cs typeface="Times New Roman"/>
              </a:rPr>
              <a:t>negativa alle </a:t>
            </a:r>
            <a:r>
              <a:rPr sz="1200" dirty="0">
                <a:latin typeface="Times New Roman"/>
                <a:cs typeface="Times New Roman"/>
              </a:rPr>
              <a:t>esigenze </a:t>
            </a:r>
            <a:r>
              <a:rPr sz="1200" spc="-5" dirty="0">
                <a:latin typeface="Times New Roman"/>
                <a:cs typeface="Times New Roman"/>
              </a:rPr>
              <a:t>cerimoniali, Gesù prescrisse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positivamente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nuova religione </a:t>
            </a:r>
            <a:r>
              <a:rPr sz="1200" spc="-5" dirty="0">
                <a:latin typeface="Times New Roman"/>
                <a:cs typeface="Times New Roman"/>
              </a:rPr>
              <a:t>richiedeva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133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12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l’accettavano.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consisteva semplicemente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i="1" spc="-5" dirty="0">
                <a:latin typeface="Times New Roman"/>
                <a:cs typeface="Times New Roman"/>
              </a:rPr>
              <a:t>credere,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i="1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realmente </a:t>
            </a:r>
            <a:r>
              <a:rPr sz="1200" spc="-5" dirty="0">
                <a:latin typeface="Times New Roman"/>
                <a:cs typeface="Times New Roman"/>
              </a:rPr>
              <a:t>quelle cose che </a:t>
            </a:r>
            <a:r>
              <a:rPr sz="1200" dirty="0">
                <a:latin typeface="Times New Roman"/>
                <a:cs typeface="Times New Roman"/>
              </a:rPr>
              <a:t>il vangelo  </a:t>
            </a:r>
            <a:r>
              <a:rPr sz="1200" spc="-5" dirty="0">
                <a:latin typeface="Times New Roman"/>
                <a:cs typeface="Times New Roman"/>
              </a:rPr>
              <a:t>richiedeva.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l’essenza della sua religione consisteva nel servizio sociale,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servizio </a:t>
            </a:r>
            <a:r>
              <a:rPr sz="1200" spc="-5" dirty="0">
                <a:latin typeface="Times New Roman"/>
                <a:cs typeface="Times New Roman"/>
              </a:rPr>
              <a:t>sociale  era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effetti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del possesso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(1770.1) 159:5.9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appropriarsi della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una Scrittura </a:t>
            </a:r>
            <a:r>
              <a:rPr sz="1200" spc="-5" dirty="0">
                <a:latin typeface="Times New Roman"/>
                <a:cs typeface="Times New Roman"/>
              </a:rPr>
              <a:t>ripudiando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importante.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grande  esortazione: “Ama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stesso”,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 dalla Scrittura che dice: “Non </a:t>
            </a:r>
            <a:r>
              <a:rPr sz="1200" spc="1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vendicherai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tuo  popolo, ma </a:t>
            </a:r>
            <a:r>
              <a:rPr sz="1200" spc="-5" dirty="0">
                <a:latin typeface="Times New Roman"/>
                <a:cs typeface="Times New Roman"/>
              </a:rPr>
              <a:t>amerai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stesso.” Gesù si </a:t>
            </a:r>
            <a:r>
              <a:rPr sz="1200" dirty="0">
                <a:latin typeface="Times New Roman"/>
                <a:cs typeface="Times New Roman"/>
              </a:rPr>
              <a:t>appropriò </a:t>
            </a:r>
            <a:r>
              <a:rPr sz="1200" spc="-5" dirty="0">
                <a:latin typeface="Times New Roman"/>
                <a:cs typeface="Times New Roman"/>
              </a:rPr>
              <a:t>della parte </a:t>
            </a:r>
            <a:r>
              <a:rPr sz="1200" dirty="0">
                <a:latin typeface="Times New Roman"/>
                <a:cs typeface="Times New Roman"/>
              </a:rPr>
              <a:t>positiva di questa </a:t>
            </a:r>
            <a:r>
              <a:rPr sz="1200" spc="-5" dirty="0">
                <a:latin typeface="Times New Roman"/>
                <a:cs typeface="Times New Roman"/>
              </a:rPr>
              <a:t>Scrittura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rifiutò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negativa. Egli si </a:t>
            </a:r>
            <a:r>
              <a:rPr sz="1200" dirty="0">
                <a:latin typeface="Times New Roman"/>
                <a:cs typeface="Times New Roman"/>
              </a:rPr>
              <a:t>oppose </a:t>
            </a:r>
            <a:r>
              <a:rPr sz="1200" spc="-5" dirty="0">
                <a:latin typeface="Times New Roman"/>
                <a:cs typeface="Times New Roman"/>
              </a:rPr>
              <a:t>anche alla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resistenza negativa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passiva.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disse: “Quando un </a:t>
            </a:r>
            <a:r>
              <a:rPr sz="1200" spc="-5" dirty="0">
                <a:latin typeface="Times New Roman"/>
                <a:cs typeface="Times New Roman"/>
              </a:rPr>
              <a:t>nemico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colpisce su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guancia,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zitto e </a:t>
            </a:r>
            <a:r>
              <a:rPr sz="1200" spc="-5" dirty="0">
                <a:latin typeface="Times New Roman"/>
                <a:cs typeface="Times New Roman"/>
              </a:rPr>
              <a:t>passivo,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atteggiamento </a:t>
            </a:r>
            <a:r>
              <a:rPr sz="1200" dirty="0">
                <a:latin typeface="Times New Roman"/>
                <a:cs typeface="Times New Roman"/>
              </a:rPr>
              <a:t>positivo </a:t>
            </a:r>
            <a:r>
              <a:rPr sz="1200" spc="-5" dirty="0">
                <a:latin typeface="Times New Roman"/>
                <a:cs typeface="Times New Roman"/>
              </a:rPr>
              <a:t>porgigli l’altra; cioè, </a:t>
            </a:r>
            <a:r>
              <a:rPr sz="1200" dirty="0">
                <a:latin typeface="Times New Roman"/>
                <a:cs typeface="Times New Roman"/>
              </a:rPr>
              <a:t>fai attivamente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portare 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nell’errore dai </a:t>
            </a:r>
            <a:r>
              <a:rPr sz="1200" dirty="0">
                <a:latin typeface="Times New Roman"/>
                <a:cs typeface="Times New Roman"/>
              </a:rPr>
              <a:t>cattivi </a:t>
            </a:r>
            <a:r>
              <a:rPr sz="1200" spc="-5" dirty="0">
                <a:latin typeface="Times New Roman"/>
                <a:cs typeface="Times New Roman"/>
              </a:rPr>
              <a:t>sentieri </a:t>
            </a:r>
            <a:r>
              <a:rPr sz="1200" dirty="0">
                <a:latin typeface="Times New Roman"/>
                <a:cs typeface="Times New Roman"/>
              </a:rPr>
              <a:t>nelle vie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retto vivere.” Gesù </a:t>
            </a:r>
            <a:r>
              <a:rPr sz="1200" dirty="0">
                <a:latin typeface="Times New Roman"/>
                <a:cs typeface="Times New Roman"/>
              </a:rPr>
              <a:t>chiese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reagire</a:t>
            </a:r>
            <a:endParaRPr sz="1200">
              <a:latin typeface="Times New Roman"/>
              <a:cs typeface="Times New Roman"/>
            </a:endParaRPr>
          </a:p>
          <a:p>
            <a:pPr marL="63500" marR="61722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positivamente </a:t>
            </a:r>
            <a:r>
              <a:rPr sz="1200" dirty="0">
                <a:latin typeface="Times New Roman"/>
                <a:cs typeface="Times New Roman"/>
              </a:rPr>
              <a:t>e dinamicamente </a:t>
            </a:r>
            <a:r>
              <a:rPr sz="1200" spc="-5" dirty="0">
                <a:latin typeface="Times New Roman"/>
                <a:cs typeface="Times New Roman"/>
              </a:rPr>
              <a:t>ad ogni situazione della vita.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porgere l’altra </a:t>
            </a:r>
            <a:r>
              <a:rPr sz="1200" spc="-5" dirty="0">
                <a:latin typeface="Times New Roman"/>
                <a:cs typeface="Times New Roman"/>
              </a:rPr>
              <a:t>guancia, </a:t>
            </a:r>
            <a:r>
              <a:rPr sz="1200" dirty="0">
                <a:latin typeface="Times New Roman"/>
                <a:cs typeface="Times New Roman"/>
              </a:rPr>
              <a:t>o qualunque </a:t>
            </a:r>
            <a:r>
              <a:rPr sz="1200" spc="-5" dirty="0">
                <a:latin typeface="Times New Roman"/>
                <a:cs typeface="Times New Roman"/>
              </a:rPr>
              <a:t>atto che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simboleggiarlo, </a:t>
            </a:r>
            <a:r>
              <a:rPr sz="1200" dirty="0">
                <a:latin typeface="Times New Roman"/>
                <a:cs typeface="Times New Roman"/>
              </a:rPr>
              <a:t>richiede iniziativa, </a:t>
            </a:r>
            <a:r>
              <a:rPr sz="1200" spc="-5" dirty="0">
                <a:latin typeface="Times New Roman"/>
                <a:cs typeface="Times New Roman"/>
              </a:rPr>
              <a:t>necessita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un’espressione vigorosa, </a:t>
            </a:r>
            <a:r>
              <a:rPr sz="1200" dirty="0">
                <a:latin typeface="Times New Roman"/>
                <a:cs typeface="Times New Roman"/>
              </a:rPr>
              <a:t>attiva e </a:t>
            </a:r>
            <a:r>
              <a:rPr sz="1200" spc="-5" dirty="0">
                <a:latin typeface="Times New Roman"/>
                <a:cs typeface="Times New Roman"/>
              </a:rPr>
              <a:t>coraggiosa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(1770.2) 159:5.10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sosteneva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sottomissione negativa agli oltraggi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potevano cercare  </a:t>
            </a:r>
            <a:r>
              <a:rPr sz="1200" dirty="0">
                <a:latin typeface="Times New Roman"/>
                <a:cs typeface="Times New Roman"/>
              </a:rPr>
              <a:t>intenzionalmente di </a:t>
            </a:r>
            <a:r>
              <a:rPr sz="1200" spc="-5" dirty="0">
                <a:latin typeface="Times New Roman"/>
                <a:cs typeface="Times New Roman"/>
              </a:rPr>
              <a:t>approfittare dei praticanti </a:t>
            </a:r>
            <a:r>
              <a:rPr sz="1200" dirty="0">
                <a:latin typeface="Times New Roman"/>
                <a:cs typeface="Times New Roman"/>
              </a:rPr>
              <a:t>la non </a:t>
            </a:r>
            <a:r>
              <a:rPr sz="1200" spc="-5" dirty="0">
                <a:latin typeface="Times New Roman"/>
                <a:cs typeface="Times New Roman"/>
              </a:rPr>
              <a:t>resistenza al male,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fossero saggi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vigilanti  nella reazione rapida </a:t>
            </a:r>
            <a:r>
              <a:rPr sz="1200" dirty="0">
                <a:latin typeface="Times New Roman"/>
                <a:cs typeface="Times New Roman"/>
              </a:rPr>
              <a:t>e positiva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poter effettivamente trionfare sul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bene. </a:t>
            </a:r>
            <a:r>
              <a:rPr sz="1200" dirty="0">
                <a:latin typeface="Times New Roman"/>
                <a:cs typeface="Times New Roman"/>
              </a:rPr>
              <a:t>Non dimenticate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bene è invariabilmente più </a:t>
            </a:r>
            <a:r>
              <a:rPr sz="1200" spc="-5" dirty="0">
                <a:latin typeface="Times New Roman"/>
                <a:cs typeface="Times New Roman"/>
              </a:rPr>
              <a:t>potente del male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cattivo.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un modello positivo di </a:t>
            </a:r>
            <a:r>
              <a:rPr sz="1200" spc="-5" dirty="0">
                <a:latin typeface="Times New Roman"/>
                <a:cs typeface="Times New Roman"/>
              </a:rPr>
              <a:t>rettitudine:  “Chiunque desidera essere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non si </a:t>
            </a:r>
            <a:r>
              <a:rPr sz="1200" spc="-5" dirty="0">
                <a:latin typeface="Times New Roman"/>
                <a:cs typeface="Times New Roman"/>
              </a:rPr>
              <a:t>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assuma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misura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quotidiane </a:t>
            </a:r>
            <a:r>
              <a:rPr sz="1200" spc="-5" dirty="0">
                <a:latin typeface="Times New Roman"/>
                <a:cs typeface="Times New Roman"/>
              </a:rPr>
              <a:t>per  seguirmi.” </a:t>
            </a:r>
            <a:r>
              <a:rPr sz="1200" dirty="0">
                <a:latin typeface="Times New Roman"/>
                <a:cs typeface="Times New Roman"/>
              </a:rPr>
              <a:t>E ne diede l’esempio </a:t>
            </a:r>
            <a:r>
              <a:rPr sz="1200" spc="-5" dirty="0">
                <a:latin typeface="Times New Roman"/>
                <a:cs typeface="Times New Roman"/>
              </a:rPr>
              <a:t>egli stesso </a:t>
            </a:r>
            <a:r>
              <a:rPr sz="1200" dirty="0">
                <a:latin typeface="Times New Roman"/>
                <a:cs typeface="Times New Roman"/>
              </a:rPr>
              <a:t>“andando in </a:t>
            </a:r>
            <a:r>
              <a:rPr sz="1200" spc="-5" dirty="0">
                <a:latin typeface="Times New Roman"/>
                <a:cs typeface="Times New Roman"/>
              </a:rPr>
              <a:t>giro facendo </a:t>
            </a:r>
            <a:r>
              <a:rPr sz="1200" dirty="0">
                <a:latin typeface="Times New Roman"/>
                <a:cs typeface="Times New Roman"/>
              </a:rPr>
              <a:t>del bene”. </a:t>
            </a:r>
            <a:r>
              <a:rPr sz="1200" spc="-5" dirty="0">
                <a:latin typeface="Times New Roman"/>
                <a:cs typeface="Times New Roman"/>
              </a:rPr>
              <a:t>Questo aspetto del vangelo </a:t>
            </a:r>
            <a:r>
              <a:rPr sz="1200" dirty="0">
                <a:latin typeface="Times New Roman"/>
                <a:cs typeface="Times New Roman"/>
              </a:rPr>
              <a:t>fu bene </a:t>
            </a:r>
            <a:r>
              <a:rPr sz="1200" spc="-5" dirty="0">
                <a:latin typeface="Times New Roman"/>
                <a:cs typeface="Times New Roman"/>
              </a:rPr>
              <a:t>illustrato </a:t>
            </a:r>
            <a:r>
              <a:rPr sz="1200" dirty="0">
                <a:latin typeface="Times New Roman"/>
                <a:cs typeface="Times New Roman"/>
              </a:rPr>
              <a:t>da  molte </a:t>
            </a:r>
            <a:r>
              <a:rPr sz="1200" spc="-5" dirty="0">
                <a:latin typeface="Times New Roman"/>
                <a:cs typeface="Times New Roman"/>
              </a:rPr>
              <a:t>parabole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raccontò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discepoli.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esortò </a:t>
            </a:r>
            <a:r>
              <a:rPr sz="1200" dirty="0">
                <a:latin typeface="Times New Roman"/>
                <a:cs typeface="Times New Roman"/>
              </a:rPr>
              <a:t>mai 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pazientemente i </a:t>
            </a:r>
            <a:r>
              <a:rPr sz="1200" spc="-5" dirty="0">
                <a:latin typeface="Times New Roman"/>
                <a:cs typeface="Times New Roman"/>
              </a:rPr>
              <a:t>loro  obblighi, </a:t>
            </a:r>
            <a:r>
              <a:rPr sz="1200" dirty="0">
                <a:latin typeface="Times New Roman"/>
                <a:cs typeface="Times New Roman"/>
              </a:rPr>
              <a:t>ma piuttosto a </a:t>
            </a:r>
            <a:r>
              <a:rPr sz="1200" spc="-5" dirty="0">
                <a:latin typeface="Times New Roman"/>
                <a:cs typeface="Times New Roman"/>
              </a:rPr>
              <a:t>vivere con energia ed </a:t>
            </a:r>
            <a:r>
              <a:rPr sz="1200" dirty="0">
                <a:latin typeface="Times New Roman"/>
                <a:cs typeface="Times New Roman"/>
              </a:rPr>
              <a:t>entusiasmo la piena misura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umane 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privilegi divini 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(1770.3) 159:5.11 </a:t>
            </a:r>
            <a:r>
              <a:rPr sz="1200" spc="-5" dirty="0">
                <a:latin typeface="Times New Roman"/>
                <a:cs typeface="Times New Roman"/>
              </a:rPr>
              <a:t>Quando Gesù 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che offrissero </a:t>
            </a:r>
            <a:r>
              <a:rPr sz="1200" dirty="0">
                <a:latin typeface="Times New Roman"/>
                <a:cs typeface="Times New Roman"/>
              </a:rPr>
              <a:t>anche la tunica </a:t>
            </a:r>
            <a:r>
              <a:rPr sz="1200" spc="-5" dirty="0">
                <a:latin typeface="Times New Roman"/>
                <a:cs typeface="Times New Roman"/>
              </a:rPr>
              <a:t>se avessero ingiustamente </a:t>
            </a:r>
            <a:r>
              <a:rPr sz="1200" dirty="0">
                <a:latin typeface="Times New Roman"/>
                <a:cs typeface="Times New Roman"/>
              </a:rPr>
              <a:t>tolto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mantello,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riferiva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letterale </a:t>
            </a:r>
            <a:r>
              <a:rPr sz="1200" dirty="0">
                <a:latin typeface="Times New Roman"/>
                <a:cs typeface="Times New Roman"/>
              </a:rPr>
              <a:t>seconda veste, </a:t>
            </a:r>
            <a:r>
              <a:rPr sz="1200" spc="-5" dirty="0">
                <a:latin typeface="Times New Roman"/>
                <a:cs typeface="Times New Roman"/>
              </a:rPr>
              <a:t>quanto all’idea </a:t>
            </a:r>
            <a:r>
              <a:rPr sz="1200" dirty="0">
                <a:latin typeface="Times New Roman"/>
                <a:cs typeface="Times New Roman"/>
              </a:rPr>
              <a:t>di fare qualcosa di </a:t>
            </a:r>
            <a:r>
              <a:rPr sz="1200" i="1" spc="-5" dirty="0">
                <a:latin typeface="Times New Roman"/>
                <a:cs typeface="Times New Roman"/>
              </a:rPr>
              <a:t>positivo </a:t>
            </a:r>
            <a:r>
              <a:rPr sz="1200" spc="-5" dirty="0">
                <a:latin typeface="Times New Roman"/>
                <a:cs typeface="Times New Roman"/>
              </a:rPr>
              <a:t>per salvare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malfattore, </a:t>
            </a:r>
            <a:r>
              <a:rPr sz="1200" dirty="0">
                <a:latin typeface="Times New Roman"/>
                <a:cs typeface="Times New Roman"/>
              </a:rPr>
              <a:t>invece </a:t>
            </a:r>
            <a:r>
              <a:rPr sz="1200" spc="-5" dirty="0">
                <a:latin typeface="Times New Roman"/>
                <a:cs typeface="Times New Roman"/>
              </a:rPr>
              <a:t>del  vecchio consiglio </a:t>
            </a:r>
            <a:r>
              <a:rPr sz="1200" dirty="0">
                <a:latin typeface="Times New Roman"/>
                <a:cs typeface="Times New Roman"/>
              </a:rPr>
              <a:t>di rivalersi — </a:t>
            </a:r>
            <a:r>
              <a:rPr sz="1200" spc="-5" dirty="0">
                <a:latin typeface="Times New Roman"/>
                <a:cs typeface="Times New Roman"/>
              </a:rPr>
              <a:t>“occhio </a:t>
            </a:r>
            <a:r>
              <a:rPr sz="1200" dirty="0">
                <a:latin typeface="Times New Roman"/>
                <a:cs typeface="Times New Roman"/>
              </a:rPr>
              <a:t>per occhio” e </a:t>
            </a:r>
            <a:r>
              <a:rPr sz="1200" spc="-5" dirty="0">
                <a:latin typeface="Times New Roman"/>
                <a:cs typeface="Times New Roman"/>
              </a:rPr>
              <a:t>così via. Gesù </a:t>
            </a:r>
            <a:r>
              <a:rPr sz="1200" dirty="0">
                <a:latin typeface="Times New Roman"/>
                <a:cs typeface="Times New Roman"/>
              </a:rPr>
              <a:t>aborriva </a:t>
            </a:r>
            <a:r>
              <a:rPr sz="1200" spc="-5" dirty="0">
                <a:latin typeface="Times New Roman"/>
                <a:cs typeface="Times New Roman"/>
              </a:rPr>
              <a:t>l’idea sia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rappresaglia che </a:t>
            </a:r>
            <a:r>
              <a:rPr sz="1200" dirty="0">
                <a:latin typeface="Times New Roman"/>
                <a:cs typeface="Times New Roman"/>
              </a:rPr>
              <a:t>di divenire </a:t>
            </a:r>
            <a:r>
              <a:rPr sz="1200" spc="-5" dirty="0">
                <a:latin typeface="Times New Roman"/>
                <a:cs typeface="Times New Roman"/>
              </a:rPr>
              <a:t>soltanto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sofferente passivo </a:t>
            </a:r>
            <a:r>
              <a:rPr sz="1200" dirty="0">
                <a:latin typeface="Times New Roman"/>
                <a:cs typeface="Times New Roman"/>
              </a:rPr>
              <a:t>o una vittima </a:t>
            </a:r>
            <a:r>
              <a:rPr sz="1200" spc="-5" dirty="0">
                <a:latin typeface="Times New Roman"/>
                <a:cs typeface="Times New Roman"/>
              </a:rPr>
              <a:t>dell’ingiustizia.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occasione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loro le tre maniere di </a:t>
            </a:r>
            <a:r>
              <a:rPr sz="1200" spc="-5" dirty="0">
                <a:latin typeface="Times New Roman"/>
                <a:cs typeface="Times New Roman"/>
              </a:rPr>
              <a:t>lottare </a:t>
            </a:r>
            <a:r>
              <a:rPr sz="1200" dirty="0">
                <a:latin typeface="Times New Roman"/>
                <a:cs typeface="Times New Roman"/>
              </a:rPr>
              <a:t>contro 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resistergli: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(1770.4) 159:5.12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— il metodo positivo ma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ingiusto.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(1770.5) 159:5.13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il male senza </a:t>
            </a:r>
            <a:r>
              <a:rPr sz="1200" spc="-5" dirty="0">
                <a:latin typeface="Times New Roman"/>
                <a:cs typeface="Times New Roman"/>
              </a:rPr>
              <a:t>lamentarsi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resistere </a:t>
            </a:r>
            <a:r>
              <a:rPr sz="1200" dirty="0">
                <a:latin typeface="Times New Roman"/>
                <a:cs typeface="Times New Roman"/>
              </a:rPr>
              <a:t>— il metodo </a:t>
            </a:r>
            <a:r>
              <a:rPr sz="1200" spc="-5" dirty="0">
                <a:latin typeface="Times New Roman"/>
                <a:cs typeface="Times New Roman"/>
              </a:rPr>
              <a:t>puramente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negativo.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904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(1770.6) 159:5.14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affermare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volontà in modo da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la situazione, da  </a:t>
            </a:r>
            <a:r>
              <a:rPr sz="1200" spc="-5" dirty="0">
                <a:latin typeface="Times New Roman"/>
                <a:cs typeface="Times New Roman"/>
              </a:rPr>
              <a:t>trionfare sul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— il metodo positivo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(1770.7) 159:5.15 </a:t>
            </a:r>
            <a:r>
              <a:rPr sz="1200" spc="-5" dirty="0">
                <a:latin typeface="Times New Roman"/>
                <a:cs typeface="Times New Roman"/>
              </a:rPr>
              <a:t>Uno degli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volta: “Maestro, </a:t>
            </a:r>
            <a:r>
              <a:rPr sz="1200" dirty="0">
                <a:latin typeface="Times New Roman"/>
                <a:cs typeface="Times New Roman"/>
              </a:rPr>
              <a:t>che cosa dovrei </a:t>
            </a:r>
            <a:r>
              <a:rPr sz="1200" spc="-5" dirty="0">
                <a:latin typeface="Times New Roman"/>
                <a:cs typeface="Times New Roman"/>
              </a:rPr>
              <a:t>fare se uno straniero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obbligasse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bagaglio per </a:t>
            </a:r>
            <a:r>
              <a:rPr sz="1200" dirty="0">
                <a:latin typeface="Times New Roman"/>
                <a:cs typeface="Times New Roman"/>
              </a:rPr>
              <a:t>un miglio?”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“Non </a:t>
            </a:r>
            <a:r>
              <a:rPr sz="1200" dirty="0">
                <a:latin typeface="Times New Roman"/>
                <a:cs typeface="Times New Roman"/>
              </a:rPr>
              <a:t>sederti e non </a:t>
            </a:r>
            <a:r>
              <a:rPr sz="1200" spc="-5" dirty="0">
                <a:latin typeface="Times New Roman"/>
                <a:cs typeface="Times New Roman"/>
              </a:rPr>
              <a:t>desiderare </a:t>
            </a:r>
            <a:r>
              <a:rPr sz="1200" dirty="0">
                <a:latin typeface="Times New Roman"/>
                <a:cs typeface="Times New Roman"/>
              </a:rPr>
              <a:t>di riposarti </a:t>
            </a:r>
            <a:r>
              <a:rPr sz="1200" spc="-5" dirty="0">
                <a:latin typeface="Times New Roman"/>
                <a:cs typeface="Times New Roman"/>
              </a:rPr>
              <a:t>mentre rimproveri sottovoce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straniero. </a:t>
            </a:r>
            <a:r>
              <a:rPr sz="1200" spc="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scaturisce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atteggiamenti passivi.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riesci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a nulla di più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positivo da </a:t>
            </a:r>
            <a:r>
              <a:rPr sz="1200" spc="-5" dirty="0">
                <a:latin typeface="Times New Roman"/>
                <a:cs typeface="Times New Roman"/>
              </a:rPr>
              <a:t>fare, </a:t>
            </a:r>
            <a:r>
              <a:rPr sz="1200" dirty="0">
                <a:latin typeface="Times New Roman"/>
                <a:cs typeface="Times New Roman"/>
              </a:rPr>
              <a:t>puoi 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portare il </a:t>
            </a:r>
            <a:r>
              <a:rPr sz="1200" spc="-5" dirty="0">
                <a:latin typeface="Times New Roman"/>
                <a:cs typeface="Times New Roman"/>
              </a:rPr>
              <a:t>bagaglio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miglio. Ciò </a:t>
            </a:r>
            <a:r>
              <a:rPr sz="1200" spc="-5" dirty="0">
                <a:latin typeface="Times New Roman"/>
                <a:cs typeface="Times New Roman"/>
              </a:rPr>
              <a:t>metterà certamente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straniero </a:t>
            </a:r>
            <a:r>
              <a:rPr sz="1200" dirty="0">
                <a:latin typeface="Times New Roman"/>
                <a:cs typeface="Times New Roman"/>
              </a:rPr>
              <a:t>ingiusto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empio.”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(1770.8) 159:5.16 </a:t>
            </a:r>
            <a:r>
              <a:rPr sz="1200" spc="-5" dirty="0">
                <a:latin typeface="Times New Roman"/>
                <a:cs typeface="Times New Roman"/>
              </a:rPr>
              <a:t>Gli Ebrei avevano sentito parlare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che avrebbe </a:t>
            </a:r>
            <a:r>
              <a:rPr sz="1200" dirty="0">
                <a:latin typeface="Times New Roman"/>
                <a:cs typeface="Times New Roman"/>
              </a:rPr>
              <a:t>perdonato i </a:t>
            </a:r>
            <a:r>
              <a:rPr sz="1200" spc="-5" dirty="0">
                <a:latin typeface="Times New Roman"/>
                <a:cs typeface="Times New Roman"/>
              </a:rPr>
              <a:t>peccatori che si </a:t>
            </a:r>
            <a:r>
              <a:rPr sz="1200" dirty="0">
                <a:latin typeface="Times New Roman"/>
                <a:cs typeface="Times New Roman"/>
              </a:rPr>
              <a:t>pentono e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i  loro </a:t>
            </a:r>
            <a:r>
              <a:rPr sz="1200" spc="-5" dirty="0">
                <a:latin typeface="Times New Roman"/>
                <a:cs typeface="Times New Roman"/>
              </a:rPr>
              <a:t>misfatti, </a:t>
            </a:r>
            <a:r>
              <a:rPr sz="1200" dirty="0">
                <a:latin typeface="Times New Roman"/>
                <a:cs typeface="Times New Roman"/>
              </a:rPr>
              <a:t>ma mai </a:t>
            </a:r>
            <a:r>
              <a:rPr sz="1200" spc="-5" dirty="0">
                <a:latin typeface="Times New Roman"/>
                <a:cs typeface="Times New Roman"/>
              </a:rPr>
              <a:t>prima della venuta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andava </a:t>
            </a:r>
            <a:r>
              <a:rPr sz="1200" spc="-5" dirty="0">
                <a:latin typeface="Times New Roman"/>
                <a:cs typeface="Times New Roman"/>
              </a:rPr>
              <a:t>alla ricerca delle </a:t>
            </a:r>
            <a:r>
              <a:rPr sz="1200" spc="5" dirty="0">
                <a:latin typeface="Times New Roman"/>
                <a:cs typeface="Times New Roman"/>
              </a:rPr>
              <a:t>pecore  </a:t>
            </a:r>
            <a:r>
              <a:rPr sz="1200" spc="-5" dirty="0">
                <a:latin typeface="Times New Roman"/>
                <a:cs typeface="Times New Roman"/>
              </a:rPr>
              <a:t>smarrite, che </a:t>
            </a:r>
            <a:r>
              <a:rPr sz="1200" dirty="0">
                <a:latin typeface="Times New Roman"/>
                <a:cs typeface="Times New Roman"/>
              </a:rPr>
              <a:t>prendeva l’iniziativa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 peccatori e </a:t>
            </a:r>
            <a:r>
              <a:rPr sz="1200" spc="-5" dirty="0">
                <a:latin typeface="Times New Roman"/>
                <a:cs typeface="Times New Roman"/>
              </a:rPr>
              <a:t>che gioiva </a:t>
            </a:r>
            <a:r>
              <a:rPr sz="1200" dirty="0">
                <a:latin typeface="Times New Roman"/>
                <a:cs typeface="Times New Roman"/>
              </a:rPr>
              <a:t>quando li </a:t>
            </a:r>
            <a:r>
              <a:rPr sz="1200" spc="-5" dirty="0">
                <a:latin typeface="Times New Roman"/>
                <a:cs typeface="Times New Roman"/>
              </a:rPr>
              <a:t>trovava 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alla </a:t>
            </a:r>
            <a:r>
              <a:rPr sz="1200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 marL="76200" marR="5334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nota </a:t>
            </a:r>
            <a:r>
              <a:rPr sz="1200" spc="-5" dirty="0">
                <a:latin typeface="Times New Roman"/>
                <a:cs typeface="Times New Roman"/>
              </a:rPr>
              <a:t>positiva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si estendeva anche alle sue preghiere. Egli trasformò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d’oro negativa </a:t>
            </a:r>
            <a:r>
              <a:rPr sz="1200" spc="2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un’esortazione </a:t>
            </a:r>
            <a:r>
              <a:rPr sz="1200" dirty="0">
                <a:latin typeface="Times New Roman"/>
                <a:cs typeface="Times New Roman"/>
              </a:rPr>
              <a:t>positiva di </a:t>
            </a:r>
            <a:r>
              <a:rPr sz="1200" spc="-5" dirty="0">
                <a:latin typeface="Times New Roman"/>
                <a:cs typeface="Times New Roman"/>
              </a:rPr>
              <a:t>equità 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4132579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23189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(1771.1) 159:5.17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insegnamento Gesù </a:t>
            </a:r>
            <a:r>
              <a:rPr sz="1200" dirty="0">
                <a:latin typeface="Times New Roman"/>
                <a:cs typeface="Times New Roman"/>
              </a:rPr>
              <a:t>eliminò </a:t>
            </a:r>
            <a:r>
              <a:rPr sz="1200" spc="-5" dirty="0">
                <a:latin typeface="Times New Roman"/>
                <a:cs typeface="Times New Roman"/>
              </a:rPr>
              <a:t>immancabilmente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distraevano. Rifuggì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fiorito  </a:t>
            </a:r>
            <a:r>
              <a:rPr sz="1200" spc="-5" dirty="0">
                <a:latin typeface="Times New Roman"/>
                <a:cs typeface="Times New Roman"/>
              </a:rPr>
              <a:t>ed evitò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immagini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poetiche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parole. Egli poneva </a:t>
            </a:r>
            <a:r>
              <a:rPr sz="1200" dirty="0">
                <a:latin typeface="Times New Roman"/>
                <a:cs typeface="Times New Roman"/>
              </a:rPr>
              <a:t>generalmente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significati in </a:t>
            </a:r>
            <a:r>
              <a:rPr sz="1200" spc="-5" dirty="0">
                <a:latin typeface="Times New Roman"/>
                <a:cs typeface="Times New Roman"/>
              </a:rPr>
              <a:t>piccole espressioni. A  </a:t>
            </a:r>
            <a:r>
              <a:rPr sz="1200" dirty="0">
                <a:latin typeface="Times New Roman"/>
                <a:cs typeface="Times New Roman"/>
              </a:rPr>
              <a:t>titolo </a:t>
            </a:r>
            <a:r>
              <a:rPr sz="1200" spc="-5" dirty="0">
                <a:latin typeface="Times New Roman"/>
                <a:cs typeface="Times New Roman"/>
              </a:rPr>
              <a:t>esemplificativo, Gesù capovolse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correnti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termini quali sale, lievito, pesca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bambini. Egli </a:t>
            </a:r>
            <a:r>
              <a:rPr sz="1200" spc="5" dirty="0">
                <a:latin typeface="Times New Roman"/>
                <a:cs typeface="Times New Roman"/>
              </a:rPr>
              <a:t>impiegò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efficacemente l’antitesi, paragonando </a:t>
            </a:r>
            <a:r>
              <a:rPr sz="1200" dirty="0">
                <a:latin typeface="Times New Roman"/>
                <a:cs typeface="Times New Roman"/>
              </a:rPr>
              <a:t>il minuscolo </a:t>
            </a:r>
            <a:r>
              <a:rPr sz="1200" spc="-5" dirty="0">
                <a:latin typeface="Times New Roman"/>
                <a:cs typeface="Times New Roman"/>
              </a:rPr>
              <a:t>all’infinito </a:t>
            </a:r>
            <a:r>
              <a:rPr sz="1200" dirty="0">
                <a:latin typeface="Times New Roman"/>
                <a:cs typeface="Times New Roman"/>
              </a:rPr>
              <a:t>e così </a:t>
            </a:r>
            <a:r>
              <a:rPr sz="1200" spc="-5" dirty="0">
                <a:latin typeface="Times New Roman"/>
                <a:cs typeface="Times New Roman"/>
              </a:rPr>
              <a:t>via.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raffigurazioni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sorprendenti, come “il cieco  che </a:t>
            </a:r>
            <a:r>
              <a:rPr sz="1200" dirty="0">
                <a:latin typeface="Times New Roman"/>
                <a:cs typeface="Times New Roman"/>
              </a:rPr>
              <a:t>conduce il </a:t>
            </a:r>
            <a:r>
              <a:rPr sz="1200" spc="-5" dirty="0">
                <a:latin typeface="Times New Roman"/>
                <a:cs typeface="Times New Roman"/>
              </a:rPr>
              <a:t>cieco”.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nel suo insegnamento illustrativo era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naturalezza. Gesù </a:t>
            </a:r>
            <a:r>
              <a:rPr sz="1200" spc="5" dirty="0">
                <a:latin typeface="Times New Roman"/>
                <a:cs typeface="Times New Roman"/>
              </a:rPr>
              <a:t>portò </a:t>
            </a:r>
            <a:r>
              <a:rPr sz="1200" dirty="0">
                <a:latin typeface="Times New Roman"/>
                <a:cs typeface="Times New Roman"/>
              </a:rPr>
              <a:t>la  filosofia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Delineò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elementari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da una nuova prospettiva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nuova  donazione di</a:t>
            </a:r>
            <a:r>
              <a:rPr sz="1200" spc="-5" dirty="0">
                <a:latin typeface="Times New Roman"/>
                <a:cs typeface="Times New Roman"/>
              </a:rPr>
              <a:t> affetto.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ritorno a Magadan</a:t>
            </a:r>
            <a:endParaRPr sz="1600">
              <a:latin typeface="Times New Roman"/>
              <a:cs typeface="Times New Roman"/>
            </a:endParaRPr>
          </a:p>
          <a:p>
            <a:pPr marL="76200" marR="393065" algn="just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(1771.2) 159:6.1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missione di quattro </a:t>
            </a:r>
            <a:r>
              <a:rPr sz="1200" spc="-5" dirty="0">
                <a:latin typeface="Times New Roman"/>
                <a:cs typeface="Times New Roman"/>
              </a:rPr>
              <a:t>settimane nella Decapoli </a:t>
            </a:r>
            <a:r>
              <a:rPr sz="1200" dirty="0">
                <a:latin typeface="Times New Roman"/>
                <a:cs typeface="Times New Roman"/>
              </a:rPr>
              <a:t>ebbe un successo </a:t>
            </a:r>
            <a:r>
              <a:rPr sz="1200" spc="-5" dirty="0">
                <a:latin typeface="Times New Roman"/>
                <a:cs typeface="Times New Roman"/>
              </a:rPr>
              <a:t>moderato. Centinaia </a:t>
            </a:r>
            <a:r>
              <a:rPr sz="1200" dirty="0">
                <a:latin typeface="Times New Roman"/>
                <a:cs typeface="Times New Roman"/>
              </a:rPr>
              <a:t>di anime </a:t>
            </a:r>
            <a:r>
              <a:rPr sz="1200" spc="-5" dirty="0">
                <a:latin typeface="Times New Roman"/>
                <a:cs typeface="Times New Roman"/>
              </a:rPr>
              <a:t>furono accolte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evangelisti acquisirono un’esperienza </a:t>
            </a:r>
            <a:r>
              <a:rPr sz="1200" dirty="0">
                <a:latin typeface="Times New Roman"/>
                <a:cs typeface="Times New Roman"/>
              </a:rPr>
              <a:t>preziosa portando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senza l’ispirazione della  presenza personale </a:t>
            </a:r>
            <a:r>
              <a:rPr sz="1200" dirty="0">
                <a:latin typeface="Times New Roman"/>
                <a:cs typeface="Times New Roman"/>
              </a:rPr>
              <a:t>immediata di</a:t>
            </a:r>
            <a:r>
              <a:rPr sz="1200" spc="-5" dirty="0">
                <a:latin typeface="Times New Roman"/>
                <a:cs typeface="Times New Roman"/>
              </a:rPr>
              <a:t> 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209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(1771.3) 159:6.2 </a:t>
            </a:r>
            <a:r>
              <a:rPr sz="1200" spc="-5" dirty="0">
                <a:latin typeface="Times New Roman"/>
                <a:cs typeface="Times New Roman"/>
              </a:rPr>
              <a:t>Venerdì </a:t>
            </a:r>
            <a:r>
              <a:rPr sz="1200" dirty="0">
                <a:latin typeface="Times New Roman"/>
                <a:cs typeface="Times New Roman"/>
              </a:rPr>
              <a:t>16 </a:t>
            </a:r>
            <a:r>
              <a:rPr sz="1200" spc="-5" dirty="0">
                <a:latin typeface="Times New Roman"/>
                <a:cs typeface="Times New Roman"/>
              </a:rPr>
              <a:t>settembre l’intero corpo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operatori si riunì al </a:t>
            </a:r>
            <a:r>
              <a:rPr sz="1200" dirty="0">
                <a:latin typeface="Times New Roman"/>
                <a:cs typeface="Times New Roman"/>
              </a:rPr>
              <a:t>Parco di </a:t>
            </a:r>
            <a:r>
              <a:rPr sz="1200" spc="-5" dirty="0">
                <a:latin typeface="Times New Roman"/>
                <a:cs typeface="Times New Roman"/>
              </a:rPr>
              <a:t>Magadan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precedentemente convenuto. Nel 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più di </a:t>
            </a:r>
            <a:r>
              <a:rPr sz="1200" spc="-5" dirty="0">
                <a:latin typeface="Times New Roman"/>
                <a:cs typeface="Times New Roman"/>
              </a:rPr>
              <a:t>cento credenti </a:t>
            </a:r>
            <a:r>
              <a:rPr sz="1200" dirty="0">
                <a:latin typeface="Times New Roman"/>
                <a:cs typeface="Times New Roman"/>
              </a:rPr>
              <a:t>in cui furono </a:t>
            </a:r>
            <a:r>
              <a:rPr sz="1200" spc="-5" dirty="0">
                <a:latin typeface="Times New Roman"/>
                <a:cs typeface="Times New Roman"/>
              </a:rPr>
              <a:t>studiati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futuri per </a:t>
            </a:r>
            <a:r>
              <a:rPr sz="1200" spc="-5" dirty="0">
                <a:latin typeface="Times New Roman"/>
                <a:cs typeface="Times New Roman"/>
              </a:rPr>
              <a:t>estendere </a:t>
            </a:r>
            <a:r>
              <a:rPr sz="1200" dirty="0">
                <a:latin typeface="Times New Roman"/>
                <a:cs typeface="Times New Roman"/>
              </a:rPr>
              <a:t>l’opera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I messaggeri di Davide </a:t>
            </a:r>
            <a:r>
              <a:rPr sz="1200" spc="-5" dirty="0">
                <a:latin typeface="Times New Roman"/>
                <a:cs typeface="Times New Roman"/>
              </a:rPr>
              <a:t>erano presenti </a:t>
            </a:r>
            <a:r>
              <a:rPr sz="1200" dirty="0">
                <a:latin typeface="Times New Roman"/>
                <a:cs typeface="Times New Roman"/>
              </a:rPr>
              <a:t>e fecero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rapporti sulla situazione </a:t>
            </a:r>
            <a:r>
              <a:rPr sz="1200" spc="-5" dirty="0">
                <a:latin typeface="Times New Roman"/>
                <a:cs typeface="Times New Roman"/>
              </a:rPr>
              <a:t>dei credenti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Samaria, </a:t>
            </a:r>
            <a:r>
              <a:rPr sz="1200" dirty="0">
                <a:latin typeface="Times New Roman"/>
                <a:cs typeface="Times New Roman"/>
              </a:rPr>
              <a:t>in Galilea e  </a:t>
            </a:r>
            <a:r>
              <a:rPr sz="1200" spc="-5" dirty="0">
                <a:latin typeface="Times New Roman"/>
                <a:cs typeface="Times New Roman"/>
              </a:rPr>
              <a:t>nei distretti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limitrofi.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(1771.4) 159:6.3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pochi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apprezzavano </a:t>
            </a:r>
            <a:r>
              <a:rPr sz="1200" dirty="0">
                <a:latin typeface="Times New Roman"/>
                <a:cs typeface="Times New Roman"/>
              </a:rPr>
              <a:t>pienamente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servizi del </a:t>
            </a:r>
            <a:r>
              <a:rPr sz="1200" spc="-5" dirty="0">
                <a:latin typeface="Times New Roman"/>
                <a:cs typeface="Times New Roman"/>
              </a:rPr>
              <a:t>corpo dei messaggeri.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mantenevano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con l’altro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durante  questi giorni difficili </a:t>
            </a:r>
            <a:r>
              <a:rPr sz="1200" dirty="0">
                <a:latin typeface="Times New Roman"/>
                <a:cs typeface="Times New Roman"/>
              </a:rPr>
              <a:t>servivano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raccoglitori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fondi,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sostentamento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 per </a:t>
            </a:r>
            <a:r>
              <a:rPr sz="1200" dirty="0">
                <a:latin typeface="Times New Roman"/>
                <a:cs typeface="Times New Roman"/>
              </a:rPr>
              <a:t>il supporto delle </a:t>
            </a:r>
            <a:r>
              <a:rPr sz="1200" spc="-5" dirty="0">
                <a:latin typeface="Times New Roman"/>
                <a:cs typeface="Times New Roman"/>
              </a:rPr>
              <a:t>famiglie dei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dodici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evangelisti.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08950" cy="16122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88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(1771.5) 159:6.4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Abner spostò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base d’operazioni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Hebron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e quest’ultimo </a:t>
            </a:r>
            <a:r>
              <a:rPr sz="1200" spc="-5" dirty="0">
                <a:latin typeface="Times New Roman"/>
                <a:cs typeface="Times New Roman"/>
              </a:rPr>
              <a:t>luogo era </a:t>
            </a:r>
            <a:r>
              <a:rPr sz="1200" dirty="0">
                <a:latin typeface="Times New Roman"/>
                <a:cs typeface="Times New Roman"/>
              </a:rPr>
              <a:t>anche il 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in Giudea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Davide. </a:t>
            </a:r>
            <a:r>
              <a:rPr sz="1200" spc="-5" dirty="0">
                <a:latin typeface="Times New Roman"/>
                <a:cs typeface="Times New Roman"/>
              </a:rPr>
              <a:t>Davide manteneva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notturno di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tra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Betsaida. Questi corrieri partivano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ogni sera, dandosi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cambio </a:t>
            </a:r>
            <a:r>
              <a:rPr sz="1200" dirty="0">
                <a:latin typeface="Times New Roman"/>
                <a:cs typeface="Times New Roman"/>
              </a:rPr>
              <a:t>a Sicar e a </a:t>
            </a:r>
            <a:r>
              <a:rPr sz="1200" spc="-5" dirty="0">
                <a:latin typeface="Times New Roman"/>
                <a:cs typeface="Times New Roman"/>
              </a:rPr>
              <a:t>Scitopoli, </a:t>
            </a:r>
            <a:r>
              <a:rPr sz="1200" dirty="0">
                <a:latin typeface="Times New Roman"/>
                <a:cs typeface="Times New Roman"/>
              </a:rPr>
              <a:t>e arrivavano  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successivo all’ora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(1771.6) 159:6.5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suoi </a:t>
            </a:r>
            <a:r>
              <a:rPr sz="1200" spc="-5" dirty="0">
                <a:latin typeface="Times New Roman"/>
                <a:cs typeface="Times New Roman"/>
              </a:rPr>
              <a:t>associati si prepararono 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prendersi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riposo prima 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della loro 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 regno. Questo </a:t>
            </a:r>
            <a:r>
              <a:rPr sz="1200" dirty="0">
                <a:latin typeface="Times New Roman"/>
                <a:cs typeface="Times New Roman"/>
              </a:rPr>
              <a:t>fu il loro ultimo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riposo,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missione in </a:t>
            </a:r>
            <a:r>
              <a:rPr sz="1200" spc="-5" dirty="0">
                <a:latin typeface="Times New Roman"/>
                <a:cs typeface="Times New Roman"/>
              </a:rPr>
              <a:t>Perea </a:t>
            </a:r>
            <a:r>
              <a:rPr sz="1200" dirty="0">
                <a:latin typeface="Times New Roman"/>
                <a:cs typeface="Times New Roman"/>
              </a:rPr>
              <a:t>divenne una </a:t>
            </a:r>
            <a:r>
              <a:rPr sz="1200" spc="-5" dirty="0">
                <a:latin typeface="Times New Roman"/>
                <a:cs typeface="Times New Roman"/>
              </a:rPr>
              <a:t>campagna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0800" marR="18923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e d’insegnamento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estese 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loro arrivo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dell’attuazione </a:t>
            </a:r>
            <a:r>
              <a:rPr sz="1200" spc="-5" dirty="0">
                <a:latin typeface="Times New Roman"/>
                <a:cs typeface="Times New Roman"/>
              </a:rPr>
              <a:t>degli episodi finali  della carriera terrena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03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(1360.4) 123:3.9 </a:t>
            </a:r>
            <a:r>
              <a:rPr sz="1200" spc="-5" dirty="0">
                <a:latin typeface="Times New Roman"/>
                <a:cs typeface="Times New Roman"/>
              </a:rPr>
              <a:t>Quest’anno Gesù fece grandi progressi per adattare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forti sentimenti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impulsi vigorosi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esigenze  familiari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disciplina domestica. Maria era </a:t>
            </a:r>
            <a:r>
              <a:rPr sz="1200" dirty="0">
                <a:latin typeface="Times New Roman"/>
                <a:cs typeface="Times New Roman"/>
              </a:rPr>
              <a:t>una madre </a:t>
            </a:r>
            <a:r>
              <a:rPr sz="1200" spc="-5" dirty="0">
                <a:latin typeface="Times New Roman"/>
                <a:cs typeface="Times New Roman"/>
              </a:rPr>
              <a:t>amorevole, </a:t>
            </a:r>
            <a:r>
              <a:rPr sz="1200" dirty="0">
                <a:latin typeface="Times New Roman"/>
                <a:cs typeface="Times New Roman"/>
              </a:rPr>
              <a:t>ma abbastanza </a:t>
            </a:r>
            <a:r>
              <a:rPr sz="1200" spc="-5" dirty="0">
                <a:latin typeface="Times New Roman"/>
                <a:cs typeface="Times New Roman"/>
              </a:rPr>
              <a:t>severa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disciplina.</a:t>
            </a: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Tuttavia, sotto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aspetti, era Giuseppe che esercitava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su Gesù, perché </a:t>
            </a:r>
            <a:r>
              <a:rPr sz="1200" dirty="0">
                <a:latin typeface="Times New Roman"/>
                <a:cs typeface="Times New Roman"/>
              </a:rPr>
              <a:t>aveva l’abitudine di </a:t>
            </a:r>
            <a:r>
              <a:rPr sz="1200" spc="-5" dirty="0">
                <a:latin typeface="Times New Roman"/>
                <a:cs typeface="Times New Roman"/>
              </a:rPr>
              <a:t>sedersi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 ragazzo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spiegargli pienamente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ragioni reali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soggiacenti della </a:t>
            </a:r>
            <a:r>
              <a:rPr sz="1200" dirty="0">
                <a:latin typeface="Times New Roman"/>
                <a:cs typeface="Times New Roman"/>
              </a:rPr>
              <a:t>necessità di un </a:t>
            </a:r>
            <a:r>
              <a:rPr sz="1200" spc="-5" dirty="0">
                <a:latin typeface="Times New Roman"/>
                <a:cs typeface="Times New Roman"/>
              </a:rPr>
              <a:t>disciplinato contenimento dei desideri  personali </a:t>
            </a:r>
            <a:r>
              <a:rPr sz="1200" dirty="0">
                <a:latin typeface="Times New Roman"/>
                <a:cs typeface="Times New Roman"/>
              </a:rPr>
              <a:t>a favore del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tranquillità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Quando la situazione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spiegata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spc="5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cooperava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intelligentemente </a:t>
            </a:r>
            <a:r>
              <a:rPr sz="1200" dirty="0">
                <a:latin typeface="Times New Roman"/>
                <a:cs typeface="Times New Roman"/>
              </a:rPr>
              <a:t>e di buon </a:t>
            </a:r>
            <a:r>
              <a:rPr sz="1200" spc="-5" dirty="0">
                <a:latin typeface="Times New Roman"/>
                <a:cs typeface="Times New Roman"/>
              </a:rPr>
              <a:t>grado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desideri dei genitori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regole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(1360.5) 123:3.10 </a:t>
            </a:r>
            <a:r>
              <a:rPr sz="1200" spc="-5" dirty="0">
                <a:latin typeface="Times New Roman"/>
                <a:cs typeface="Times New Roman"/>
              </a:rPr>
              <a:t>Quando sua madre </a:t>
            </a:r>
            <a:r>
              <a:rPr sz="1200" dirty="0">
                <a:latin typeface="Times New Roman"/>
                <a:cs typeface="Times New Roman"/>
              </a:rPr>
              <a:t>non aveva bisogno </a:t>
            </a:r>
            <a:r>
              <a:rPr sz="1200" spc="-5" dirty="0">
                <a:latin typeface="Times New Roman"/>
                <a:cs typeface="Times New Roman"/>
              </a:rPr>
              <a:t>del suo aiuto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casa, Gesù occupava </a:t>
            </a:r>
            <a:r>
              <a:rPr sz="1200" dirty="0">
                <a:latin typeface="Times New Roman"/>
                <a:cs typeface="Times New Roman"/>
              </a:rPr>
              <a:t>molto del </a:t>
            </a:r>
            <a:r>
              <a:rPr sz="1200" spc="-5" dirty="0">
                <a:latin typeface="Times New Roman"/>
                <a:cs typeface="Times New Roman"/>
              </a:rPr>
              <a:t>suo tempo libero nello </a:t>
            </a:r>
            <a:r>
              <a:rPr sz="1200" dirty="0">
                <a:latin typeface="Times New Roman"/>
                <a:cs typeface="Times New Roman"/>
              </a:rPr>
              <a:t>studio dei  </a:t>
            </a:r>
            <a:r>
              <a:rPr sz="1200" spc="-5" dirty="0">
                <a:latin typeface="Times New Roman"/>
                <a:cs typeface="Times New Roman"/>
              </a:rPr>
              <a:t>fiori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piante durante il </a:t>
            </a:r>
            <a:r>
              <a:rPr sz="1200" spc="-5" dirty="0">
                <a:latin typeface="Times New Roman"/>
                <a:cs typeface="Times New Roman"/>
              </a:rPr>
              <a:t>giorno ed </a:t>
            </a:r>
            <a:r>
              <a:rPr sz="1200" dirty="0">
                <a:latin typeface="Times New Roman"/>
                <a:cs typeface="Times New Roman"/>
              </a:rPr>
              <a:t>in quello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la </a:t>
            </a:r>
            <a:r>
              <a:rPr sz="1200" spc="-5" dirty="0">
                <a:latin typeface="Times New Roman"/>
                <a:cs typeface="Times New Roman"/>
              </a:rPr>
              <a:t>sera. Egli mostrava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spiacevole </a:t>
            </a:r>
            <a:r>
              <a:rPr sz="1200" dirty="0">
                <a:latin typeface="Times New Roman"/>
                <a:cs typeface="Times New Roman"/>
              </a:rPr>
              <a:t>tendenza a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spc="5" dirty="0">
                <a:latin typeface="Times New Roman"/>
                <a:cs typeface="Times New Roman"/>
              </a:rPr>
              <a:t>sdraiato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schiena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contemplare con meraviglia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stellato per 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ora abituale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letto 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casa  </a:t>
            </a:r>
            <a:r>
              <a:rPr sz="1200" spc="-5" dirty="0">
                <a:latin typeface="Times New Roman"/>
                <a:cs typeface="Times New Roman"/>
              </a:rPr>
              <a:t>bene ordinata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settimo anno (1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16573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(1361.1) 123:4.1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in </a:t>
            </a:r>
            <a:r>
              <a:rPr sz="1200" spc="-5" dirty="0">
                <a:latin typeface="Times New Roman"/>
                <a:cs typeface="Times New Roman"/>
              </a:rPr>
              <a:t>verità un anno </a:t>
            </a:r>
            <a:r>
              <a:rPr sz="1200" dirty="0">
                <a:latin typeface="Times New Roman"/>
                <a:cs typeface="Times New Roman"/>
              </a:rPr>
              <a:t>movimentato nella vita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All’inizio di </a:t>
            </a:r>
            <a:r>
              <a:rPr sz="1200" spc="-5" dirty="0">
                <a:latin typeface="Times New Roman"/>
                <a:cs typeface="Times New Roman"/>
              </a:rPr>
              <a:t>gennaio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tempesta </a:t>
            </a:r>
            <a:r>
              <a:rPr sz="1200" dirty="0">
                <a:latin typeface="Times New Roman"/>
                <a:cs typeface="Times New Roman"/>
              </a:rPr>
              <a:t>di neve </a:t>
            </a:r>
            <a:r>
              <a:rPr sz="1200" spc="-5" dirty="0">
                <a:latin typeface="Times New Roman"/>
                <a:cs typeface="Times New Roman"/>
              </a:rPr>
              <a:t>si  abbatté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neve </a:t>
            </a:r>
            <a:r>
              <a:rPr sz="1200" dirty="0">
                <a:latin typeface="Times New Roman"/>
                <a:cs typeface="Times New Roman"/>
              </a:rPr>
              <a:t>cadde per </a:t>
            </a:r>
            <a:r>
              <a:rPr sz="1200" spc="-5" dirty="0">
                <a:latin typeface="Times New Roman"/>
                <a:cs typeface="Times New Roman"/>
              </a:rPr>
              <a:t>sessanta </a:t>
            </a:r>
            <a:r>
              <a:rPr sz="1200" dirty="0">
                <a:latin typeface="Times New Roman"/>
                <a:cs typeface="Times New Roman"/>
              </a:rPr>
              <a:t>centimetri di altezza; fu la più </a:t>
            </a:r>
            <a:r>
              <a:rPr sz="1200" spc="-5" dirty="0">
                <a:latin typeface="Times New Roman"/>
                <a:cs typeface="Times New Roman"/>
              </a:rPr>
              <a:t>forte nevicata che 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10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cent’anni.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(1361.2) 123:4.2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distrazioni dei ragazzi ebrei </a:t>
            </a:r>
            <a:r>
              <a:rPr sz="1200" dirty="0">
                <a:latin typeface="Times New Roman"/>
                <a:cs typeface="Times New Roman"/>
              </a:rPr>
              <a:t>al tempo di </a:t>
            </a:r>
            <a:r>
              <a:rPr sz="1200" spc="-5" dirty="0">
                <a:latin typeface="Times New Roman"/>
                <a:cs typeface="Times New Roman"/>
              </a:rPr>
              <a:t>Gesù erano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limitate;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ragazzi giocavano alle  occupazioni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osservato </a:t>
            </a:r>
            <a:r>
              <a:rPr sz="1200" dirty="0">
                <a:latin typeface="Times New Roman"/>
                <a:cs typeface="Times New Roman"/>
              </a:rPr>
              <a:t>fare dalle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più anziane di </a:t>
            </a:r>
            <a:r>
              <a:rPr sz="1200" spc="-5" dirty="0">
                <a:latin typeface="Times New Roman"/>
                <a:cs typeface="Times New Roman"/>
              </a:rPr>
              <a:t>loro. Essi giocavano </a:t>
            </a:r>
            <a:r>
              <a:rPr sz="1200" dirty="0">
                <a:latin typeface="Times New Roman"/>
                <a:cs typeface="Times New Roman"/>
              </a:rPr>
              <a:t>molto ai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funerali, 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vedevano così frequentemente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erano così spettacolari. Danzavano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cantavano,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giochi  organizzati, come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piacciono tanto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ragazzi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47802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Rodano di</a:t>
            </a:r>
            <a:r>
              <a:rPr sz="2200" b="1" spc="-13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Alessandria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08950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(1772.1) 160:0.1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mattina 18 </a:t>
            </a:r>
            <a:r>
              <a:rPr sz="1200" spc="-5" dirty="0">
                <a:latin typeface="Times New Roman"/>
                <a:cs typeface="Times New Roman"/>
              </a:rPr>
              <a:t>settembre, Andrea </a:t>
            </a:r>
            <a:r>
              <a:rPr sz="1200" dirty="0">
                <a:latin typeface="Times New Roman"/>
                <a:cs typeface="Times New Roman"/>
              </a:rPr>
              <a:t>annunciò che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programmato alcun lavoro </a:t>
            </a:r>
            <a:r>
              <a:rPr sz="1200" dirty="0">
                <a:latin typeface="Times New Roman"/>
                <a:cs typeface="Times New Roman"/>
              </a:rPr>
              <a:t>per la settimana  </a:t>
            </a:r>
            <a:r>
              <a:rPr sz="1200" spc="-5" dirty="0">
                <a:latin typeface="Times New Roman"/>
                <a:cs typeface="Times New Roman"/>
              </a:rPr>
              <a:t>seguente. Tutti gli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eccetto Natanaele </a:t>
            </a:r>
            <a:r>
              <a:rPr sz="1200" dirty="0">
                <a:latin typeface="Times New Roman"/>
                <a:cs typeface="Times New Roman"/>
              </a:rPr>
              <a:t>e Tommaso,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soggiornare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amici.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questa settimana Gesù godette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riposo </a:t>
            </a:r>
            <a:r>
              <a:rPr sz="1200" spc="-5" dirty="0">
                <a:latin typeface="Times New Roman"/>
                <a:cs typeface="Times New Roman"/>
              </a:rPr>
              <a:t>quasi completo, </a:t>
            </a:r>
            <a:r>
              <a:rPr sz="1200" dirty="0">
                <a:latin typeface="Times New Roman"/>
                <a:cs typeface="Times New Roman"/>
              </a:rPr>
              <a:t>ma Natanaele e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furono molto </a:t>
            </a:r>
            <a:r>
              <a:rPr sz="1200" spc="-5" dirty="0">
                <a:latin typeface="Times New Roman"/>
                <a:cs typeface="Times New Roman"/>
              </a:rPr>
              <a:t>occupati nelle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discussioni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filosofo greco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Rodano. Questo Greco era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 grazie all’insegnamento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spc="5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Alessandria. Rodano era </a:t>
            </a:r>
            <a:r>
              <a:rPr sz="1200" dirty="0">
                <a:latin typeface="Times New Roman"/>
                <a:cs typeface="Times New Roman"/>
              </a:rPr>
              <a:t>ora seriamente 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nel compito di </a:t>
            </a:r>
            <a:r>
              <a:rPr sz="1200" spc="-5" dirty="0">
                <a:latin typeface="Times New Roman"/>
                <a:cs typeface="Times New Roman"/>
              </a:rPr>
              <a:t>armonizzare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filosofia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nuovi </a:t>
            </a:r>
            <a:r>
              <a:rPr sz="1200" spc="-5" dirty="0">
                <a:latin typeface="Times New Roman"/>
                <a:cs typeface="Times New Roman"/>
              </a:rPr>
              <a:t>insegnamenti religiosi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ed 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Magadan  </a:t>
            </a:r>
            <a:r>
              <a:rPr sz="1200" spc="-5" dirty="0">
                <a:latin typeface="Times New Roman"/>
                <a:cs typeface="Times New Roman"/>
              </a:rPr>
              <a:t>nella speranza che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discutesse questi </a:t>
            </a:r>
            <a:r>
              <a:rPr sz="1200" dirty="0">
                <a:latin typeface="Times New Roman"/>
                <a:cs typeface="Times New Roman"/>
              </a:rPr>
              <a:t>problemi con lui. </a:t>
            </a:r>
            <a:r>
              <a:rPr sz="1200" spc="-5" dirty="0">
                <a:latin typeface="Times New Roman"/>
                <a:cs typeface="Times New Roman"/>
              </a:rPr>
              <a:t>Egli desiderava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versione </a:t>
            </a:r>
            <a:r>
              <a:rPr sz="1200" dirty="0">
                <a:latin typeface="Times New Roman"/>
                <a:cs typeface="Times New Roman"/>
              </a:rPr>
              <a:t>di prima mano ed  </a:t>
            </a:r>
            <a:r>
              <a:rPr sz="1200" spc="-5" dirty="0">
                <a:latin typeface="Times New Roman"/>
                <a:cs typeface="Times New Roman"/>
              </a:rPr>
              <a:t>autorevole del vangelo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 da uno dei </a:t>
            </a:r>
            <a:r>
              <a:rPr sz="1200" spc="-5" dirty="0">
                <a:latin typeface="Times New Roman"/>
                <a:cs typeface="Times New Roman"/>
              </a:rPr>
              <a:t>suoi apostoli. Anche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rifiutò d’intavolare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discussione </a:t>
            </a:r>
            <a:r>
              <a:rPr sz="1200" spc="5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Rodano,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ricevette con gentilezza </a:t>
            </a:r>
            <a:r>
              <a:rPr sz="1200" dirty="0">
                <a:latin typeface="Times New Roman"/>
                <a:cs typeface="Times New Roman"/>
              </a:rPr>
              <a:t>e ordinò immediatamente a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da dire 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loro volta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parlassero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vangelo.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filosofia greca di Rodano</a:t>
            </a:r>
            <a:endParaRPr sz="1600">
              <a:latin typeface="Times New Roman"/>
              <a:cs typeface="Times New Roman"/>
            </a:endParaRPr>
          </a:p>
          <a:p>
            <a:pPr marL="63500" marR="30416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(1772.2) 160:1.1 </a:t>
            </a:r>
            <a:r>
              <a:rPr sz="1200" spc="-10" dirty="0">
                <a:latin typeface="Times New Roman"/>
                <a:cs typeface="Times New Roman"/>
              </a:rPr>
              <a:t>Lunedì </a:t>
            </a:r>
            <a:r>
              <a:rPr sz="1200" spc="-5" dirty="0">
                <a:latin typeface="Times New Roman"/>
                <a:cs typeface="Times New Roman"/>
              </a:rPr>
              <a:t>mattina presto </a:t>
            </a:r>
            <a:r>
              <a:rPr sz="1200" dirty="0">
                <a:latin typeface="Times New Roman"/>
                <a:cs typeface="Times New Roman"/>
              </a:rPr>
              <a:t>Rodano iniziò 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dieci </a:t>
            </a:r>
            <a:r>
              <a:rPr sz="1200" spc="-5" dirty="0">
                <a:latin typeface="Times New Roman"/>
                <a:cs typeface="Times New Roman"/>
              </a:rPr>
              <a:t>incontri con Natanaele,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circa due  dozzine di </a:t>
            </a:r>
            <a:r>
              <a:rPr sz="1200" spc="-5" dirty="0">
                <a:latin typeface="Times New Roman"/>
                <a:cs typeface="Times New Roman"/>
              </a:rPr>
              <a:t>credenti che si trovavano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Magadan. Queste conversazioni, condensate, riunite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riesposte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linguaggio moderno,  offrono alla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pensieri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(1772.3) 160:1.2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spinte 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impulsi, i desideri e le </a:t>
            </a:r>
            <a:r>
              <a:rPr sz="1200" spc="-5" dirty="0">
                <a:latin typeface="Times New Roman"/>
                <a:cs typeface="Times New Roman"/>
              </a:rPr>
              <a:t>attrazioni. Un carattere forte, </a:t>
            </a:r>
            <a:r>
              <a:rPr sz="1200" dirty="0">
                <a:latin typeface="Times New Roman"/>
                <a:cs typeface="Times New Roman"/>
              </a:rPr>
              <a:t>una personalità  </a:t>
            </a:r>
            <a:r>
              <a:rPr sz="1200" spc="-5" dirty="0">
                <a:latin typeface="Times New Roman"/>
                <a:cs typeface="Times New Roman"/>
              </a:rPr>
              <a:t>dominante, si acquisisce soltanto convertendo </a:t>
            </a:r>
            <a:r>
              <a:rPr sz="1200" dirty="0">
                <a:latin typeface="Times New Roman"/>
                <a:cs typeface="Times New Roman"/>
              </a:rPr>
              <a:t>l’impulso </a:t>
            </a:r>
            <a:r>
              <a:rPr sz="1200" spc="-5" dirty="0">
                <a:latin typeface="Times New Roman"/>
                <a:cs typeface="Times New Roman"/>
              </a:rPr>
              <a:t>naturale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nell’arte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società, trasformando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desideri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28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immediati </a:t>
            </a:r>
            <a:r>
              <a:rPr sz="1200" dirty="0">
                <a:latin typeface="Times New Roman"/>
                <a:cs typeface="Times New Roman"/>
              </a:rPr>
              <a:t>in quelle </a:t>
            </a:r>
            <a:r>
              <a:rPr sz="1200" spc="-5" dirty="0">
                <a:latin typeface="Times New Roman"/>
                <a:cs typeface="Times New Roman"/>
              </a:rPr>
              <a:t>aspirazioni superiori </a:t>
            </a:r>
            <a:r>
              <a:rPr sz="1200" dirty="0">
                <a:latin typeface="Times New Roman"/>
                <a:cs typeface="Times New Roman"/>
              </a:rPr>
              <a:t>che consentono delle realizzazioni </a:t>
            </a:r>
            <a:r>
              <a:rPr sz="1200" spc="-5" dirty="0">
                <a:latin typeface="Times New Roman"/>
                <a:cs typeface="Times New Roman"/>
              </a:rPr>
              <a:t>durevoli, mentre </a:t>
            </a:r>
            <a:r>
              <a:rPr sz="1200" dirty="0">
                <a:latin typeface="Times New Roman"/>
                <a:cs typeface="Times New Roman"/>
              </a:rPr>
              <a:t>l’ordinaria attrazione </a:t>
            </a:r>
            <a:r>
              <a:rPr sz="1200" spc="-5" dirty="0">
                <a:latin typeface="Times New Roman"/>
                <a:cs typeface="Times New Roman"/>
              </a:rPr>
              <a:t>dell’esistenza  deve essere trasferita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proprie </a:t>
            </a:r>
            <a:r>
              <a:rPr sz="1200" dirty="0">
                <a:latin typeface="Times New Roman"/>
                <a:cs typeface="Times New Roman"/>
              </a:rPr>
              <a:t>idee convenzionali e </a:t>
            </a:r>
            <a:r>
              <a:rPr sz="1200" spc="-5" dirty="0">
                <a:latin typeface="Times New Roman"/>
                <a:cs typeface="Times New Roman"/>
              </a:rPr>
              <a:t>stabilite ai regni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delle </a:t>
            </a:r>
            <a:r>
              <a:rPr sz="1200" dirty="0">
                <a:latin typeface="Times New Roman"/>
                <a:cs typeface="Times New Roman"/>
              </a:rPr>
              <a:t>idee inesplorate e degli ideali non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scoperti.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(1772.4) 160:1.3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diviene complessa, </a:t>
            </a:r>
            <a:r>
              <a:rPr sz="1200" dirty="0">
                <a:latin typeface="Times New Roman"/>
                <a:cs typeface="Times New Roman"/>
              </a:rPr>
              <a:t>più l’arte di vivere </a:t>
            </a:r>
            <a:r>
              <a:rPr sz="1200" spc="-5" dirty="0">
                <a:latin typeface="Times New Roman"/>
                <a:cs typeface="Times New Roman"/>
              </a:rPr>
              <a:t>diverrà </a:t>
            </a:r>
            <a:r>
              <a:rPr sz="1200" dirty="0">
                <a:latin typeface="Times New Roman"/>
                <a:cs typeface="Times New Roman"/>
              </a:rPr>
              <a:t>difficile. </a:t>
            </a:r>
            <a:r>
              <a:rPr sz="1200" spc="-5" dirty="0">
                <a:latin typeface="Times New Roman"/>
                <a:cs typeface="Times New Roman"/>
              </a:rPr>
              <a:t>Più sono rapidi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cambiamenti negli </a:t>
            </a:r>
            <a:r>
              <a:rPr sz="1200" dirty="0">
                <a:latin typeface="Times New Roman"/>
                <a:cs typeface="Times New Roman"/>
              </a:rPr>
              <a:t>usi </a:t>
            </a:r>
            <a:r>
              <a:rPr sz="1200" spc="-5" dirty="0">
                <a:latin typeface="Times New Roman"/>
                <a:cs typeface="Times New Roman"/>
              </a:rPr>
              <a:t>sociali,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diverrà complicato </a:t>
            </a:r>
            <a:r>
              <a:rPr sz="1200" dirty="0">
                <a:latin typeface="Times New Roman"/>
                <a:cs typeface="Times New Roman"/>
              </a:rPr>
              <a:t>il compito di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carattere. Affinché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continui, </a:t>
            </a:r>
            <a:r>
              <a:rPr sz="1200" spc="-5" dirty="0">
                <a:latin typeface="Times New Roman"/>
                <a:cs typeface="Times New Roman"/>
              </a:rPr>
              <a:t>ogni dieci generazioni l’umanità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deve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di nuovo l’arte di </a:t>
            </a:r>
            <a:r>
              <a:rPr sz="1200" spc="-5" dirty="0">
                <a:latin typeface="Times New Roman"/>
                <a:cs typeface="Times New Roman"/>
              </a:rPr>
              <a:t>vivere.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l’uomo diviene </a:t>
            </a:r>
            <a:r>
              <a:rPr sz="1200" spc="-5" dirty="0">
                <a:latin typeface="Times New Roman"/>
                <a:cs typeface="Times New Roman"/>
              </a:rPr>
              <a:t>così ingegnoso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più rapidamente le </a:t>
            </a:r>
            <a:r>
              <a:rPr sz="1200" spc="-5" dirty="0">
                <a:latin typeface="Times New Roman"/>
                <a:cs typeface="Times New Roman"/>
              </a:rPr>
              <a:t>complessità della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società,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di vivere </a:t>
            </a:r>
            <a:r>
              <a:rPr sz="1200" spc="-5" dirty="0">
                <a:latin typeface="Times New Roman"/>
                <a:cs typeface="Times New Roman"/>
              </a:rPr>
              <a:t>dovrà essere </a:t>
            </a:r>
            <a:r>
              <a:rPr sz="1200" dirty="0">
                <a:latin typeface="Times New Roman"/>
                <a:cs typeface="Times New Roman"/>
              </a:rPr>
              <a:t>nuovamente </a:t>
            </a:r>
            <a:r>
              <a:rPr sz="1200" spc="-5" dirty="0">
                <a:latin typeface="Times New Roman"/>
                <a:cs typeface="Times New Roman"/>
              </a:rPr>
              <a:t>appresa ad intervalli </a:t>
            </a:r>
            <a:r>
              <a:rPr sz="1200" dirty="0">
                <a:latin typeface="Times New Roman"/>
                <a:cs typeface="Times New Roman"/>
              </a:rPr>
              <a:t>minori, </a:t>
            </a:r>
            <a:r>
              <a:rPr sz="1200" spc="-5" dirty="0">
                <a:latin typeface="Times New Roman"/>
                <a:cs typeface="Times New Roman"/>
              </a:rPr>
              <a:t>forse ad ogni singola generazione. Se l’evoluzione </a:t>
            </a:r>
            <a:r>
              <a:rPr sz="1200" dirty="0">
                <a:latin typeface="Times New Roman"/>
                <a:cs typeface="Times New Roman"/>
              </a:rPr>
              <a:t>dell’arte di 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tenere 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tecnica dell’esistenza, l’umanità ritornerà rapidamente al </a:t>
            </a:r>
            <a:r>
              <a:rPr sz="1200" dirty="0">
                <a:latin typeface="Times New Roman"/>
                <a:cs typeface="Times New Roman"/>
              </a:rPr>
              <a:t>semplice istinto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  raggiungimento </a:t>
            </a:r>
            <a:r>
              <a:rPr sz="1200" dirty="0">
                <a:latin typeface="Times New Roman"/>
                <a:cs typeface="Times New Roman"/>
              </a:rPr>
              <a:t>della soddisfazione </a:t>
            </a:r>
            <a:r>
              <a:rPr sz="1200" spc="-5" dirty="0">
                <a:latin typeface="Times New Roman"/>
                <a:cs typeface="Times New Roman"/>
              </a:rPr>
              <a:t>dei desideri </a:t>
            </a:r>
            <a:r>
              <a:rPr sz="1200" dirty="0">
                <a:latin typeface="Times New Roman"/>
                <a:cs typeface="Times New Roman"/>
              </a:rPr>
              <a:t>immediati. Così </a:t>
            </a:r>
            <a:r>
              <a:rPr sz="1200" spc="-5" dirty="0">
                <a:latin typeface="Times New Roman"/>
                <a:cs typeface="Times New Roman"/>
              </a:rPr>
              <a:t>l’umanità resterà </a:t>
            </a:r>
            <a:r>
              <a:rPr sz="1200" dirty="0">
                <a:latin typeface="Times New Roman"/>
                <a:cs typeface="Times New Roman"/>
              </a:rPr>
              <a:t>immatura; 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riuscirà </a:t>
            </a:r>
            <a:r>
              <a:rPr sz="1200" dirty="0">
                <a:latin typeface="Times New Roman"/>
                <a:cs typeface="Times New Roman"/>
              </a:rPr>
              <a:t>a raggiungere la  piena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maturità.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90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(1773.1) 160:1.4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maturità </a:t>
            </a:r>
            <a:r>
              <a:rPr sz="1200" dirty="0">
                <a:latin typeface="Times New Roman"/>
                <a:cs typeface="Times New Roman"/>
              </a:rPr>
              <a:t>sociale è </a:t>
            </a:r>
            <a:r>
              <a:rPr sz="1200" spc="-5" dirty="0">
                <a:latin typeface="Times New Roman"/>
                <a:cs typeface="Times New Roman"/>
              </a:rPr>
              <a:t>equivalente al </a:t>
            </a:r>
            <a:r>
              <a:rPr sz="1200" dirty="0">
                <a:latin typeface="Times New Roman"/>
                <a:cs typeface="Times New Roman"/>
              </a:rPr>
              <a:t>grado in cui l’uomo </a:t>
            </a:r>
            <a:r>
              <a:rPr sz="1200" spc="-5" dirty="0">
                <a:latin typeface="Times New Roman"/>
                <a:cs typeface="Times New Roman"/>
              </a:rPr>
              <a:t>accetta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rinunciare alla gratificazione dei suoi desideri  meramente transitori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momentanei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aspirazioni superiori,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realizzazione attraverso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procura le  </a:t>
            </a:r>
            <a:r>
              <a:rPr sz="1200" spc="-5" dirty="0">
                <a:latin typeface="Times New Roman"/>
                <a:cs typeface="Times New Roman"/>
              </a:rPr>
              <a:t>soddisfazioni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abbondanti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avanzamento progressivo verso scopi </a:t>
            </a:r>
            <a:r>
              <a:rPr sz="1200" dirty="0">
                <a:latin typeface="Times New Roman"/>
                <a:cs typeface="Times New Roman"/>
              </a:rPr>
              <a:t>permanenti.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certo </a:t>
            </a:r>
            <a:r>
              <a:rPr sz="1200" spc="-5" dirty="0">
                <a:latin typeface="Times New Roman"/>
                <a:cs typeface="Times New Roman"/>
              </a:rPr>
              <a:t>della maturità sociale </a:t>
            </a:r>
            <a:r>
              <a:rPr sz="1200" dirty="0">
                <a:latin typeface="Times New Roman"/>
                <a:cs typeface="Times New Roman"/>
              </a:rPr>
              <a:t>è la  volontà di un popolo a </a:t>
            </a:r>
            <a:r>
              <a:rPr sz="1200" spc="-5" dirty="0">
                <a:latin typeface="Times New Roman"/>
                <a:cs typeface="Times New Roman"/>
              </a:rPr>
              <a:t>rinunciare al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pace </a:t>
            </a:r>
            <a:r>
              <a:rPr sz="1200" spc="-5" dirty="0">
                <a:latin typeface="Times New Roman"/>
                <a:cs typeface="Times New Roman"/>
              </a:rPr>
              <a:t>ed appagato 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comode regole dell’attrazione delle </a:t>
            </a:r>
            <a:r>
              <a:rPr sz="1200" dirty="0">
                <a:latin typeface="Times New Roman"/>
                <a:cs typeface="Times New Roman"/>
              </a:rPr>
              <a:t>credenze  stabilite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idee convenzionali, a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del richiamo </a:t>
            </a:r>
            <a:r>
              <a:rPr sz="1200" spc="-5" dirty="0">
                <a:latin typeface="Times New Roman"/>
                <a:cs typeface="Times New Roman"/>
              </a:rPr>
              <a:t>inquietante </a:t>
            </a:r>
            <a:r>
              <a:rPr sz="1200" dirty="0">
                <a:latin typeface="Times New Roman"/>
                <a:cs typeface="Times New Roman"/>
              </a:rPr>
              <a:t>e spossante </a:t>
            </a:r>
            <a:r>
              <a:rPr sz="1200" spc="-5" dirty="0">
                <a:latin typeface="Times New Roman"/>
                <a:cs typeface="Times New Roman"/>
              </a:rPr>
              <a:t>della ricerca delle </a:t>
            </a:r>
            <a:r>
              <a:rPr sz="1200" dirty="0">
                <a:latin typeface="Times New Roman"/>
                <a:cs typeface="Times New Roman"/>
              </a:rPr>
              <a:t>possibilità inesplorate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mete non </a:t>
            </a:r>
            <a:r>
              <a:rPr sz="1200" spc="-5" dirty="0">
                <a:latin typeface="Times New Roman"/>
                <a:cs typeface="Times New Roman"/>
              </a:rPr>
              <a:t>scoperte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idealistiche.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(1773.2) 160:1.5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rispondono </a:t>
            </a:r>
            <a:r>
              <a:rPr sz="1200" dirty="0">
                <a:latin typeface="Times New Roman"/>
                <a:cs typeface="Times New Roman"/>
              </a:rPr>
              <a:t>nobilmente </a:t>
            </a:r>
            <a:r>
              <a:rPr sz="1200" spc="-5" dirty="0">
                <a:latin typeface="Times New Roman"/>
                <a:cs typeface="Times New Roman"/>
              </a:rPr>
              <a:t>agli impulsi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l’uomo può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l’arte di </a:t>
            </a:r>
            <a:r>
              <a:rPr sz="1200" spc="-5" dirty="0">
                <a:latin typeface="Times New Roman"/>
                <a:cs typeface="Times New Roman"/>
              </a:rPr>
              <a:t>vivere, </a:t>
            </a:r>
            <a:r>
              <a:rPr sz="1200" dirty="0">
                <a:latin typeface="Times New Roman"/>
                <a:cs typeface="Times New Roman"/>
              </a:rPr>
              <a:t>benché 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dell’umanità provi soltanto </a:t>
            </a:r>
            <a:r>
              <a:rPr sz="1200" dirty="0">
                <a:latin typeface="Times New Roman"/>
                <a:cs typeface="Times New Roman"/>
              </a:rPr>
              <a:t>l’istinto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vivere. 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conoscono solo questo </a:t>
            </a:r>
            <a:r>
              <a:rPr sz="1200" dirty="0">
                <a:latin typeface="Times New Roman"/>
                <a:cs typeface="Times New Roman"/>
              </a:rPr>
              <a:t>impulso </a:t>
            </a:r>
            <a:r>
              <a:rPr sz="1200" spc="-5" dirty="0">
                <a:latin typeface="Times New Roman"/>
                <a:cs typeface="Times New Roman"/>
              </a:rPr>
              <a:t>cieco ed </a:t>
            </a:r>
            <a:r>
              <a:rPr sz="1200" dirty="0">
                <a:latin typeface="Times New Roman"/>
                <a:cs typeface="Times New Roman"/>
              </a:rPr>
              <a:t>istintivo;  l’uomo 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trascendere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impulso di funzione </a:t>
            </a:r>
            <a:r>
              <a:rPr sz="1200" spc="-5" dirty="0">
                <a:latin typeface="Times New Roman"/>
                <a:cs typeface="Times New Roman"/>
              </a:rPr>
              <a:t>naturale. 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di vivere </a:t>
            </a:r>
            <a:r>
              <a:rPr sz="1200" spc="-5" dirty="0">
                <a:latin typeface="Times New Roman"/>
                <a:cs typeface="Times New Roman"/>
              </a:rPr>
              <a:t>sul piano elevato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dell’arte</a:t>
            </a:r>
            <a:endParaRPr sz="1200">
              <a:latin typeface="Times New Roman"/>
              <a:cs typeface="Times New Roman"/>
            </a:endParaRPr>
          </a:p>
          <a:p>
            <a:pPr marL="76200" marR="16002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intelligente, anche su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della gioia </a:t>
            </a:r>
            <a:r>
              <a:rPr sz="1200" dirty="0">
                <a:latin typeface="Times New Roman"/>
                <a:cs typeface="Times New Roman"/>
              </a:rPr>
              <a:t>celeste e </a:t>
            </a:r>
            <a:r>
              <a:rPr sz="1200" spc="-5" dirty="0">
                <a:latin typeface="Times New Roman"/>
                <a:cs typeface="Times New Roman"/>
              </a:rPr>
              <a:t>dell’estasi spirituale. Gli </a:t>
            </a:r>
            <a:r>
              <a:rPr sz="1200" dirty="0">
                <a:latin typeface="Times New Roman"/>
                <a:cs typeface="Times New Roman"/>
              </a:rPr>
              <a:t>animali non </a:t>
            </a:r>
            <a:r>
              <a:rPr sz="1200" spc="-5" dirty="0">
                <a:latin typeface="Times New Roman"/>
                <a:cs typeface="Times New Roman"/>
              </a:rPr>
              <a:t>indagano sui propositi della </a:t>
            </a:r>
            <a:r>
              <a:rPr sz="1200" spc="5" dirty="0">
                <a:latin typeface="Times New Roman"/>
                <a:cs typeface="Times New Roman"/>
              </a:rPr>
              <a:t>vita;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si preoccupano </a:t>
            </a:r>
            <a:r>
              <a:rPr sz="1200" dirty="0">
                <a:latin typeface="Times New Roman"/>
                <a:cs typeface="Times New Roman"/>
              </a:rPr>
              <a:t>mai, né </a:t>
            </a:r>
            <a:r>
              <a:rPr sz="1200" spc="-5" dirty="0">
                <a:latin typeface="Times New Roman"/>
                <a:cs typeface="Times New Roman"/>
              </a:rPr>
              <a:t>si suicidano. Presso gli </a:t>
            </a:r>
            <a:r>
              <a:rPr sz="1200" dirty="0">
                <a:latin typeface="Times New Roman"/>
                <a:cs typeface="Times New Roman"/>
              </a:rPr>
              <a:t>uomini il </a:t>
            </a:r>
            <a:r>
              <a:rPr sz="1200" spc="-5" dirty="0">
                <a:latin typeface="Times New Roman"/>
                <a:cs typeface="Times New Roman"/>
              </a:rPr>
              <a:t>suicidio testimonia che </a:t>
            </a:r>
            <a:r>
              <a:rPr sz="1200" dirty="0">
                <a:latin typeface="Times New Roman"/>
                <a:cs typeface="Times New Roman"/>
              </a:rPr>
              <a:t>tali esseri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emersi </a:t>
            </a:r>
            <a:r>
              <a:rPr sz="1200" spc="-5" dirty="0">
                <a:latin typeface="Times New Roman"/>
                <a:cs typeface="Times New Roman"/>
              </a:rPr>
              <a:t>dallo stadio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dell’esistenza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636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puramente animale, ed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che gli sforzi </a:t>
            </a:r>
            <a:r>
              <a:rPr sz="1200" dirty="0">
                <a:latin typeface="Times New Roman"/>
                <a:cs typeface="Times New Roman"/>
              </a:rPr>
              <a:t>esplorativi di tali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livelli artistici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mortale  </a:t>
            </a:r>
            <a:r>
              <a:rPr sz="1200" spc="-5" dirty="0">
                <a:latin typeface="Times New Roman"/>
                <a:cs typeface="Times New Roman"/>
              </a:rPr>
              <a:t>sono falliti. Gli animali non conoscono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vita; l’uomo non </a:t>
            </a:r>
            <a:r>
              <a:rPr sz="1200" spc="-5" dirty="0">
                <a:latin typeface="Times New Roman"/>
                <a:cs typeface="Times New Roman"/>
              </a:rPr>
              <a:t>solo possiede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significati, </a:t>
            </a:r>
            <a:r>
              <a:rPr sz="1200" dirty="0">
                <a:latin typeface="Times New Roman"/>
                <a:cs typeface="Times New Roman"/>
              </a:rPr>
              <a:t>ma è anche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del proprio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discernimento.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(1773.3) 160:1.6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osano </a:t>
            </a:r>
            <a:r>
              <a:rPr sz="1200" spc="-5" dirty="0">
                <a:latin typeface="Times New Roman"/>
                <a:cs typeface="Times New Roman"/>
              </a:rPr>
              <a:t>rinunciare </a:t>
            </a:r>
            <a:r>
              <a:rPr sz="1200" dirty="0">
                <a:latin typeface="Times New Roman"/>
                <a:cs typeface="Times New Roman"/>
              </a:rPr>
              <a:t>ad una vita d’intensi </a:t>
            </a:r>
            <a:r>
              <a:rPr sz="1200" spc="-5" dirty="0">
                <a:latin typeface="Times New Roman"/>
                <a:cs typeface="Times New Roman"/>
              </a:rPr>
              <a:t>desideri naturali </a:t>
            </a:r>
            <a:r>
              <a:rPr sz="1200" dirty="0">
                <a:latin typeface="Times New Roman"/>
                <a:cs typeface="Times New Roman"/>
              </a:rPr>
              <a:t>per una vita d’arte </a:t>
            </a:r>
            <a:r>
              <a:rPr sz="1200" spc="-5" dirty="0">
                <a:latin typeface="Times New Roman"/>
                <a:cs typeface="Times New Roman"/>
              </a:rPr>
              <a:t>avventurosa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logica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incerta, devono </a:t>
            </a:r>
            <a:r>
              <a:rPr sz="1200" dirty="0">
                <a:latin typeface="Times New Roman"/>
                <a:cs typeface="Times New Roman"/>
              </a:rPr>
              <a:t>prevedere di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i rischi </a:t>
            </a:r>
            <a:r>
              <a:rPr sz="1200" spc="-5" dirty="0">
                <a:latin typeface="Times New Roman"/>
                <a:cs typeface="Times New Roman"/>
              </a:rPr>
              <a:t>conseguenti d’incidenti </a:t>
            </a:r>
            <a:r>
              <a:rPr sz="1200" dirty="0">
                <a:latin typeface="Times New Roman"/>
                <a:cs typeface="Times New Roman"/>
              </a:rPr>
              <a:t>emotivi — </a:t>
            </a:r>
            <a:r>
              <a:rPr sz="1200" spc="-5" dirty="0">
                <a:latin typeface="Times New Roman"/>
                <a:cs typeface="Times New Roman"/>
              </a:rPr>
              <a:t>conflitti, dispiaceri ed </a:t>
            </a:r>
            <a:r>
              <a:rPr sz="1200" dirty="0">
                <a:latin typeface="Times New Roman"/>
                <a:cs typeface="Times New Roman"/>
              </a:rPr>
              <a:t>incertezze —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fino 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abbiano raggiunto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maturità intellettuale ed emotiva.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scoraggiamento, la </a:t>
            </a:r>
            <a:r>
              <a:rPr sz="1200" spc="-5" dirty="0">
                <a:latin typeface="Times New Roman"/>
                <a:cs typeface="Times New Roman"/>
              </a:rPr>
              <a:t>preoccupazione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20574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l’indolenza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segno evidente dell’immaturità morale.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umana è posta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5" dirty="0">
                <a:latin typeface="Times New Roman"/>
                <a:cs typeface="Times New Roman"/>
              </a:rPr>
              <a:t>problemi: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 della maturità dell’individuo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della maturità della razza. L’essere </a:t>
            </a:r>
            <a:r>
              <a:rPr sz="1200" dirty="0">
                <a:latin typeface="Times New Roman"/>
                <a:cs typeface="Times New Roman"/>
              </a:rPr>
              <a:t>umano maturo </a:t>
            </a:r>
            <a:r>
              <a:rPr sz="1200" spc="-5" dirty="0">
                <a:latin typeface="Times New Roman"/>
                <a:cs typeface="Times New Roman"/>
              </a:rPr>
              <a:t>comincia subito </a:t>
            </a:r>
            <a:r>
              <a:rPr sz="1200" dirty="0">
                <a:latin typeface="Times New Roman"/>
                <a:cs typeface="Times New Roman"/>
              </a:rPr>
              <a:t>a guardare  tutti </a:t>
            </a:r>
            <a:r>
              <a:rPr sz="1200" spc="-5" dirty="0">
                <a:latin typeface="Times New Roman"/>
                <a:cs typeface="Times New Roman"/>
              </a:rPr>
              <a:t>gli altri mortali con 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tenerezza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tolleranza.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maturi trattano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immature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considerazione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nutrono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843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(1773.4) 160:1.7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riuscita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non è né più né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l’arte di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le tecniche </a:t>
            </a:r>
            <a:r>
              <a:rPr sz="1200" spc="-5" dirty="0">
                <a:latin typeface="Times New Roman"/>
                <a:cs typeface="Times New Roman"/>
              </a:rPr>
              <a:t>affidabili </a:t>
            </a:r>
            <a:r>
              <a:rPr sz="1200" dirty="0">
                <a:latin typeface="Times New Roman"/>
                <a:cs typeface="Times New Roman"/>
              </a:rPr>
              <a:t>per risolvere </a:t>
            </a:r>
            <a:r>
              <a:rPr sz="1200" spc="-5" dirty="0">
                <a:latin typeface="Times New Roman"/>
                <a:cs typeface="Times New Roman"/>
              </a:rPr>
              <a:t>problemi ordinari.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nella soluzione di un problema </a:t>
            </a:r>
            <a:r>
              <a:rPr sz="1200" spc="-5" dirty="0">
                <a:latin typeface="Times New Roman"/>
                <a:cs typeface="Times New Roman"/>
              </a:rPr>
              <a:t>consiste nell’individuare </a:t>
            </a:r>
            <a:r>
              <a:rPr sz="1200" dirty="0">
                <a:latin typeface="Times New Roman"/>
                <a:cs typeface="Times New Roman"/>
              </a:rPr>
              <a:t>la difficoltà, </a:t>
            </a:r>
            <a:r>
              <a:rPr sz="1200" spc="-5" dirty="0">
                <a:latin typeface="Times New Roman"/>
                <a:cs typeface="Times New Roman"/>
              </a:rPr>
              <a:t>isolare </a:t>
            </a:r>
            <a:r>
              <a:rPr sz="1200" dirty="0">
                <a:latin typeface="Times New Roman"/>
                <a:cs typeface="Times New Roman"/>
              </a:rPr>
              <a:t>il problema e </a:t>
            </a:r>
            <a:r>
              <a:rPr sz="1200" spc="-5" dirty="0">
                <a:latin typeface="Times New Roman"/>
                <a:cs typeface="Times New Roman"/>
              </a:rPr>
              <a:t>riconoscere francamente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gravità.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errore </a:t>
            </a:r>
            <a:r>
              <a:rPr sz="1200" dirty="0">
                <a:latin typeface="Times New Roman"/>
                <a:cs typeface="Times New Roman"/>
              </a:rPr>
              <a:t>è che,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della vita suscitano le nostre </a:t>
            </a:r>
            <a:r>
              <a:rPr sz="1200" spc="-5" dirty="0">
                <a:latin typeface="Times New Roman"/>
                <a:cs typeface="Times New Roman"/>
              </a:rPr>
              <a:t>paure profonde, </a:t>
            </a:r>
            <a:r>
              <a:rPr sz="1200" dirty="0">
                <a:latin typeface="Times New Roman"/>
                <a:cs typeface="Times New Roman"/>
              </a:rPr>
              <a:t>noi rifiutiamo  di </a:t>
            </a:r>
            <a:r>
              <a:rPr sz="1200" spc="-5" dirty="0">
                <a:latin typeface="Times New Roman"/>
                <a:cs typeface="Times New Roman"/>
              </a:rPr>
              <a:t>riconoscerli. </a:t>
            </a:r>
            <a:r>
              <a:rPr sz="1200" dirty="0">
                <a:latin typeface="Times New Roman"/>
                <a:cs typeface="Times New Roman"/>
              </a:rPr>
              <a:t>Similmente,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delle nostre </a:t>
            </a:r>
            <a:r>
              <a:rPr sz="1200" spc="-5" dirty="0">
                <a:latin typeface="Times New Roman"/>
                <a:cs typeface="Times New Roman"/>
              </a:rPr>
              <a:t>difficoltà comporta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diminuzione della </a:t>
            </a:r>
            <a:r>
              <a:rPr sz="1200" dirty="0">
                <a:latin typeface="Times New Roman"/>
                <a:cs typeface="Times New Roman"/>
              </a:rPr>
              <a:t>nostra presunzione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lungo accarezzata,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l’ammissione dell’invidia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l’abbandono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pregiudizi profondamente radicati,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 comune </a:t>
            </a:r>
            <a:r>
              <a:rPr sz="1200" dirty="0">
                <a:latin typeface="Times New Roman"/>
                <a:cs typeface="Times New Roman"/>
              </a:rPr>
              <a:t>preferisce  </a:t>
            </a:r>
            <a:r>
              <a:rPr sz="1200" spc="-5" dirty="0">
                <a:latin typeface="Times New Roman"/>
                <a:cs typeface="Times New Roman"/>
              </a:rPr>
              <a:t>aggrapparsi alle vecchie </a:t>
            </a:r>
            <a:r>
              <a:rPr sz="1200" dirty="0">
                <a:latin typeface="Times New Roman"/>
                <a:cs typeface="Times New Roman"/>
              </a:rPr>
              <a:t>illusioni di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falsi 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sicurezza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coltivati. </a:t>
            </a:r>
            <a:r>
              <a:rPr sz="1200" dirty="0">
                <a:latin typeface="Times New Roman"/>
                <a:cs typeface="Times New Roman"/>
              </a:rPr>
              <a:t>Solo una </a:t>
            </a:r>
            <a:r>
              <a:rPr sz="1200" spc="-5" dirty="0">
                <a:latin typeface="Times New Roman"/>
                <a:cs typeface="Times New Roman"/>
              </a:rPr>
              <a:t>persona coraggiosa accetta  onestamente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ammettere,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affrontare intrepidamente, ciò </a:t>
            </a:r>
            <a:r>
              <a:rPr sz="1200" dirty="0">
                <a:latin typeface="Times New Roman"/>
                <a:cs typeface="Times New Roman"/>
              </a:rPr>
              <a:t>che scopre una mente sincera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9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(1773.5) 160:1.8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saggia ed </a:t>
            </a:r>
            <a:r>
              <a:rPr sz="1200" dirty="0">
                <a:latin typeface="Times New Roman"/>
                <a:cs typeface="Times New Roman"/>
              </a:rPr>
              <a:t>efficace di un qualunque </a:t>
            </a:r>
            <a:r>
              <a:rPr sz="1200" spc="-5" dirty="0">
                <a:latin typeface="Times New Roman"/>
                <a:cs typeface="Times New Roman"/>
              </a:rPr>
              <a:t>problema richiede che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sia libera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prevenzioni, </a:t>
            </a:r>
            <a:r>
              <a:rPr sz="1200" dirty="0">
                <a:latin typeface="Times New Roman"/>
                <a:cs typeface="Times New Roman"/>
              </a:rPr>
              <a:t>da passioni e  da tutti </a:t>
            </a:r>
            <a:r>
              <a:rPr sz="1200" spc="-5" dirty="0">
                <a:latin typeface="Times New Roman"/>
                <a:cs typeface="Times New Roman"/>
              </a:rPr>
              <a:t>gli altri pregiudizi puramente personali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potrebbero interferire nell’analisi </a:t>
            </a:r>
            <a:r>
              <a:rPr sz="1200" dirty="0">
                <a:latin typeface="Times New Roman"/>
                <a:cs typeface="Times New Roman"/>
              </a:rPr>
              <a:t>imparziale </a:t>
            </a:r>
            <a:r>
              <a:rPr sz="1200" spc="-5" dirty="0">
                <a:latin typeface="Times New Roman"/>
                <a:cs typeface="Times New Roman"/>
              </a:rPr>
              <a:t>dei fattori reali </a:t>
            </a:r>
            <a:r>
              <a:rPr sz="1200" dirty="0">
                <a:latin typeface="Times New Roman"/>
                <a:cs typeface="Times New Roman"/>
              </a:rPr>
              <a:t>che costituiscono il  </a:t>
            </a:r>
            <a:r>
              <a:rPr sz="1200" spc="-5" dirty="0">
                <a:latin typeface="Times New Roman"/>
                <a:cs typeface="Times New Roman"/>
              </a:rPr>
              <a:t>problema che si </a:t>
            </a:r>
            <a:r>
              <a:rPr sz="1200" dirty="0">
                <a:latin typeface="Times New Roman"/>
                <a:cs typeface="Times New Roman"/>
              </a:rPr>
              <a:t>presenta </a:t>
            </a:r>
            <a:r>
              <a:rPr sz="1200" spc="-5" dirty="0">
                <a:latin typeface="Times New Roman"/>
                <a:cs typeface="Times New Roman"/>
              </a:rPr>
              <a:t>per essere risolto.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problemi della vita </a:t>
            </a:r>
            <a:r>
              <a:rPr sz="1200" spc="-5" dirty="0">
                <a:latin typeface="Times New Roman"/>
                <a:cs typeface="Times New Roman"/>
              </a:rPr>
              <a:t>richiede coraggio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sincerità.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83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81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onesti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procedere </a:t>
            </a:r>
            <a:r>
              <a:rPr sz="1200" dirty="0">
                <a:latin typeface="Times New Roman"/>
                <a:cs typeface="Times New Roman"/>
              </a:rPr>
              <a:t>intrepidamente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labirinto </a:t>
            </a:r>
            <a:r>
              <a:rPr sz="1200" spc="-5" dirty="0">
                <a:latin typeface="Times New Roman"/>
                <a:cs typeface="Times New Roman"/>
              </a:rPr>
              <a:t>complicato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confuso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può  </a:t>
            </a:r>
            <a:r>
              <a:rPr sz="1200" spc="-5" dirty="0">
                <a:latin typeface="Times New Roman"/>
                <a:cs typeface="Times New Roman"/>
              </a:rPr>
              <a:t>condurli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di una mente </a:t>
            </a:r>
            <a:r>
              <a:rPr sz="1200" spc="-5" dirty="0">
                <a:latin typeface="Times New Roman"/>
                <a:cs typeface="Times New Roman"/>
              </a:rPr>
              <a:t>intrepida.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emancipazione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essere effettuata </a:t>
            </a:r>
            <a:r>
              <a:rPr sz="1200" dirty="0">
                <a:latin typeface="Times New Roman"/>
                <a:cs typeface="Times New Roman"/>
              </a:rPr>
              <a:t>senza la  potente </a:t>
            </a:r>
            <a:r>
              <a:rPr sz="1200" spc="-5" dirty="0">
                <a:latin typeface="Times New Roman"/>
                <a:cs typeface="Times New Roman"/>
              </a:rPr>
              <a:t>spinta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entusiasmo intelligente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rasenta </a:t>
            </a:r>
            <a:r>
              <a:rPr sz="1200" dirty="0">
                <a:latin typeface="Times New Roman"/>
                <a:cs typeface="Times New Roman"/>
              </a:rPr>
              <a:t>lo zelo </a:t>
            </a:r>
            <a:r>
              <a:rPr sz="1200" spc="-5" dirty="0">
                <a:latin typeface="Times New Roman"/>
                <a:cs typeface="Times New Roman"/>
              </a:rPr>
              <a:t>religioso.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necessaria l’attrazione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ideale per indurre  l’uomo a </a:t>
            </a:r>
            <a:r>
              <a:rPr sz="1200" spc="-5" dirty="0">
                <a:latin typeface="Times New Roman"/>
                <a:cs typeface="Times New Roman"/>
              </a:rPr>
              <a:t>perseguire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irto di </a:t>
            </a:r>
            <a:r>
              <a:rPr sz="1200" spc="-5" dirty="0">
                <a:latin typeface="Times New Roman"/>
                <a:cs typeface="Times New Roman"/>
              </a:rPr>
              <a:t>difficili problemi materiali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numerosi rischi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intellettuali.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(1774.1) 160:1.9 </a:t>
            </a:r>
            <a:r>
              <a:rPr sz="1200" spc="-5" dirty="0">
                <a:latin typeface="Times New Roman"/>
                <a:cs typeface="Times New Roman"/>
              </a:rPr>
              <a:t>Anche se siete efficacemente armati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le situazioni </a:t>
            </a:r>
            <a:r>
              <a:rPr sz="1200" spc="-5" dirty="0">
                <a:latin typeface="Times New Roman"/>
                <a:cs typeface="Times New Roman"/>
              </a:rPr>
              <a:t>difficili della vita, </a:t>
            </a:r>
            <a:r>
              <a:rPr sz="1200" dirty="0">
                <a:latin typeface="Times New Roman"/>
                <a:cs typeface="Times New Roman"/>
              </a:rPr>
              <a:t>non potete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riuscire se non  siete dotati 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saggezza 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di quel </a:t>
            </a:r>
            <a:r>
              <a:rPr sz="1200" spc="-5" dirty="0">
                <a:latin typeface="Times New Roman"/>
                <a:cs typeface="Times New Roman"/>
              </a:rPr>
              <a:t>fascino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che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consentono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sostegno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cooperazione  cordiale dei </a:t>
            </a:r>
            <a:r>
              <a:rPr sz="1200" dirty="0">
                <a:latin typeface="Times New Roman"/>
                <a:cs typeface="Times New Roman"/>
              </a:rPr>
              <a:t>vostri simili. Non potete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largo </a:t>
            </a:r>
            <a:r>
              <a:rPr sz="1200" dirty="0">
                <a:latin typeface="Times New Roman"/>
                <a:cs typeface="Times New Roman"/>
              </a:rPr>
              <a:t>successo </a:t>
            </a:r>
            <a:r>
              <a:rPr sz="1200" spc="-5" dirty="0">
                <a:latin typeface="Times New Roman"/>
                <a:cs typeface="Times New Roman"/>
              </a:rPr>
              <a:t>sia nel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secolare </a:t>
            </a:r>
            <a:r>
              <a:rPr sz="1200" dirty="0">
                <a:latin typeface="Times New Roman"/>
                <a:cs typeface="Times New Roman"/>
              </a:rPr>
              <a:t>che religioso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riuscite ad </a:t>
            </a:r>
            <a:r>
              <a:rPr sz="1200" dirty="0">
                <a:latin typeface="Times New Roman"/>
                <a:cs typeface="Times New Roman"/>
              </a:rPr>
              <a:t>imparare  </a:t>
            </a:r>
            <a:r>
              <a:rPr sz="1200" spc="-5" dirty="0">
                <a:latin typeface="Times New Roman"/>
                <a:cs typeface="Times New Roman"/>
              </a:rPr>
              <a:t>come persuadere </a:t>
            </a:r>
            <a:r>
              <a:rPr sz="1200" dirty="0">
                <a:latin typeface="Times New Roman"/>
                <a:cs typeface="Times New Roman"/>
              </a:rPr>
              <a:t>i vostri simili, </a:t>
            </a:r>
            <a:r>
              <a:rPr sz="1200" spc="-5" dirty="0">
                <a:latin typeface="Times New Roman"/>
                <a:cs typeface="Times New Roman"/>
              </a:rPr>
              <a:t>come convincere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Dovete semplicemente </a:t>
            </a:r>
            <a:r>
              <a:rPr sz="1200" dirty="0">
                <a:latin typeface="Times New Roman"/>
                <a:cs typeface="Times New Roman"/>
              </a:rPr>
              <a:t>avere tatto 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tolleranza.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58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(1774.2) 160:1.10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tutti i metodi per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un problema l’ho </a:t>
            </a:r>
            <a:r>
              <a:rPr sz="1200" spc="-5" dirty="0">
                <a:latin typeface="Times New Roman"/>
                <a:cs typeface="Times New Roman"/>
              </a:rPr>
              <a:t>appreso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Maestro. Mi riferisco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 che egli </a:t>
            </a:r>
            <a:r>
              <a:rPr sz="1200" dirty="0">
                <a:latin typeface="Times New Roman"/>
                <a:cs typeface="Times New Roman"/>
              </a:rPr>
              <a:t>pratica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tanta </a:t>
            </a:r>
            <a:r>
              <a:rPr sz="1200" spc="-5" dirty="0">
                <a:latin typeface="Times New Roman"/>
                <a:cs typeface="Times New Roman"/>
              </a:rPr>
              <a:t>perseveranza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così fedelmente </a:t>
            </a:r>
            <a:r>
              <a:rPr sz="1200" dirty="0">
                <a:latin typeface="Times New Roman"/>
                <a:cs typeface="Times New Roman"/>
              </a:rPr>
              <a:t>insegnato: la meditazione </a:t>
            </a:r>
            <a:r>
              <a:rPr sz="1200" spc="-5" dirty="0">
                <a:latin typeface="Times New Roman"/>
                <a:cs typeface="Times New Roman"/>
              </a:rPr>
              <a:t>adoratrice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solitudine.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andarsene così spesso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comunicare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risiede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tecnica,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forza e </a:t>
            </a:r>
            <a:r>
              <a:rPr sz="1200" spc="-5" dirty="0">
                <a:latin typeface="Times New Roman"/>
                <a:cs typeface="Times New Roman"/>
              </a:rPr>
              <a:t>saggezza per </a:t>
            </a:r>
            <a:r>
              <a:rPr sz="1200" dirty="0">
                <a:latin typeface="Times New Roman"/>
                <a:cs typeface="Times New Roman"/>
              </a:rPr>
              <a:t>i conflitti </a:t>
            </a:r>
            <a:r>
              <a:rPr sz="1200" spc="-5" dirty="0">
                <a:latin typeface="Times New Roman"/>
                <a:cs typeface="Times New Roman"/>
              </a:rPr>
              <a:t>ordinari </a:t>
            </a:r>
            <a:r>
              <a:rPr sz="1200" dirty="0">
                <a:latin typeface="Times New Roman"/>
                <a:cs typeface="Times New Roman"/>
              </a:rPr>
              <a:t>della vita, ma anche </a:t>
            </a:r>
            <a:r>
              <a:rPr sz="1200" spc="-5" dirty="0">
                <a:latin typeface="Times New Roman"/>
                <a:cs typeface="Times New Roman"/>
              </a:rPr>
              <a:t>per appropriarsi dell’energia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i problemi più 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morale e </a:t>
            </a:r>
            <a:r>
              <a:rPr sz="1200" spc="-5" dirty="0">
                <a:latin typeface="Times New Roman"/>
                <a:cs typeface="Times New Roman"/>
              </a:rPr>
              <a:t>spirituale. 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corretti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i problemi non </a:t>
            </a:r>
            <a:r>
              <a:rPr sz="1200" spc="-5" dirty="0">
                <a:latin typeface="Times New Roman"/>
                <a:cs typeface="Times New Roman"/>
              </a:rPr>
              <a:t>compenseranno </a:t>
            </a:r>
            <a:r>
              <a:rPr sz="1200" dirty="0">
                <a:latin typeface="Times New Roman"/>
                <a:cs typeface="Times New Roman"/>
              </a:rPr>
              <a:t>i difetti innati </a:t>
            </a:r>
            <a:r>
              <a:rPr sz="1200" spc="-5" dirty="0">
                <a:latin typeface="Times New Roman"/>
                <a:cs typeface="Times New Roman"/>
              </a:rPr>
              <a:t>della  personalità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di sete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(1774.3) 160:1.11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impressionato dall’abitudine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andarsene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per impegnarsi </a:t>
            </a:r>
            <a:r>
              <a:rPr sz="1200" dirty="0">
                <a:latin typeface="Times New Roman"/>
                <a:cs typeface="Times New Roman"/>
              </a:rPr>
              <a:t>in questi periodi di  </a:t>
            </a:r>
            <a:r>
              <a:rPr sz="1200" spc="-5" dirty="0">
                <a:latin typeface="Times New Roman"/>
                <a:cs typeface="Times New Roman"/>
              </a:rPr>
              <a:t>esame solitario </a:t>
            </a:r>
            <a:r>
              <a:rPr sz="1200" dirty="0">
                <a:latin typeface="Times New Roman"/>
                <a:cs typeface="Times New Roman"/>
              </a:rPr>
              <a:t>dei problemi </a:t>
            </a:r>
            <a:r>
              <a:rPr sz="1200" spc="-5" dirty="0">
                <a:latin typeface="Times New Roman"/>
                <a:cs typeface="Times New Roman"/>
              </a:rPr>
              <a:t>della vita, per cercare </a:t>
            </a:r>
            <a:r>
              <a:rPr sz="1200" dirty="0">
                <a:latin typeface="Times New Roman"/>
                <a:cs typeface="Times New Roman"/>
              </a:rPr>
              <a:t>nuove riserve di saggezza e di </a:t>
            </a:r>
            <a:r>
              <a:rPr sz="1200" spc="-5" dirty="0">
                <a:latin typeface="Times New Roman"/>
                <a:cs typeface="Times New Roman"/>
              </a:rPr>
              <a:t>energia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molteplici esigenze  del servizio sociale; per ravvivare ed approfondire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supremo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sottomettendo effettivamente l’intera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alla coscienza del contatto </a:t>
            </a:r>
            <a:r>
              <a:rPr sz="1200" dirty="0">
                <a:latin typeface="Times New Roman"/>
                <a:cs typeface="Times New Roman"/>
              </a:rPr>
              <a:t>con la divinità; per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d’impossessarsi di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nuovi 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endParaRPr sz="1200">
              <a:latin typeface="Times New Roman"/>
              <a:cs typeface="Times New Roman"/>
            </a:endParaRPr>
          </a:p>
          <a:p>
            <a:pPr marL="76200" marR="2101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situazioni sempre mutevoli dell’esistenza </a:t>
            </a:r>
            <a:r>
              <a:rPr sz="1200" dirty="0">
                <a:latin typeface="Times New Roman"/>
                <a:cs typeface="Times New Roman"/>
              </a:rPr>
              <a:t>vissuta; </a:t>
            </a:r>
            <a:r>
              <a:rPr sz="1200" spc="-5" dirty="0">
                <a:latin typeface="Times New Roman"/>
                <a:cs typeface="Times New Roman"/>
              </a:rPr>
              <a:t>per effettuare quelle ricostruzioni vitali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quei raggiustamenti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proprie  </a:t>
            </a:r>
            <a:r>
              <a:rPr sz="1200" spc="-5" dirty="0">
                <a:latin typeface="Times New Roman"/>
                <a:cs typeface="Times New Roman"/>
              </a:rPr>
              <a:t>attitudini personali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essenziali per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accresciuto </a:t>
            </a:r>
            <a:r>
              <a:rPr sz="1200" dirty="0">
                <a:latin typeface="Times New Roman"/>
                <a:cs typeface="Times New Roman"/>
              </a:rPr>
              <a:t>discernimento di </a:t>
            </a:r>
            <a:r>
              <a:rPr sz="1200" spc="-5" dirty="0">
                <a:latin typeface="Times New Roman"/>
                <a:cs typeface="Times New Roman"/>
              </a:rPr>
              <a:t>qualunque cosa sia valida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reale;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fare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2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683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ciò guardando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gloria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sussurrare con sincerità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favorita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Maestro: </a:t>
            </a:r>
            <a:r>
              <a:rPr sz="1200" dirty="0">
                <a:latin typeface="Times New Roman"/>
                <a:cs typeface="Times New Roman"/>
              </a:rPr>
              <a:t>“Sia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mia,  </a:t>
            </a:r>
            <a:r>
              <a:rPr sz="1200" dirty="0">
                <a:latin typeface="Times New Roman"/>
                <a:cs typeface="Times New Roman"/>
              </a:rPr>
              <a:t>ma la tua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(1774.4) 160:1.12 </a:t>
            </a:r>
            <a:r>
              <a:rPr sz="1200" spc="-5" dirty="0">
                <a:latin typeface="Times New Roman"/>
                <a:cs typeface="Times New Roman"/>
              </a:rPr>
              <a:t>Questa pratica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distensione </a:t>
            </a:r>
            <a:r>
              <a:rPr sz="1200" spc="-5" dirty="0">
                <a:latin typeface="Times New Roman"/>
                <a:cs typeface="Times New Roman"/>
              </a:rPr>
              <a:t>che rinnova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mente, quella illuminazione  che </a:t>
            </a:r>
            <a:r>
              <a:rPr sz="1200" dirty="0">
                <a:latin typeface="Times New Roman"/>
                <a:cs typeface="Times New Roman"/>
              </a:rPr>
              <a:t>ispira </a:t>
            </a:r>
            <a:r>
              <a:rPr sz="1200" spc="-5" dirty="0">
                <a:latin typeface="Times New Roman"/>
                <a:cs typeface="Times New Roman"/>
              </a:rPr>
              <a:t>l’anima,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di far </a:t>
            </a:r>
            <a:r>
              <a:rPr sz="1200" spc="-5" dirty="0">
                <a:latin typeface="Times New Roman"/>
                <a:cs typeface="Times New Roman"/>
              </a:rPr>
              <a:t>bravamente </a:t>
            </a:r>
            <a:r>
              <a:rPr sz="1200" dirty="0">
                <a:latin typeface="Times New Roman"/>
                <a:cs typeface="Times New Roman"/>
              </a:rPr>
              <a:t>fronte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propri problemi, quella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che </a:t>
            </a:r>
            <a:r>
              <a:rPr sz="1200" dirty="0">
                <a:latin typeface="Times New Roman"/>
                <a:cs typeface="Times New Roman"/>
              </a:rPr>
              <a:t>cancella  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debilitante, e quella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dell’unione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dota l’uomo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gli permette </a:t>
            </a:r>
            <a:r>
              <a:rPr sz="1200" dirty="0">
                <a:latin typeface="Times New Roman"/>
                <a:cs typeface="Times New Roman"/>
              </a:rPr>
              <a:t>di osare di </a:t>
            </a:r>
            <a:r>
              <a:rPr sz="1200" spc="-5" dirty="0">
                <a:latin typeface="Times New Roman"/>
                <a:cs typeface="Times New Roman"/>
              </a:rPr>
              <a:t>essere  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distensione </a:t>
            </a:r>
            <a:r>
              <a:rPr sz="1200" spc="-5" dirty="0">
                <a:latin typeface="Times New Roman"/>
                <a:cs typeface="Times New Roman"/>
              </a:rPr>
              <a:t>dell’adorazione,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comunione spirituale </a:t>
            </a:r>
            <a:r>
              <a:rPr sz="1200" dirty="0">
                <a:latin typeface="Times New Roman"/>
                <a:cs typeface="Times New Roman"/>
              </a:rPr>
              <a:t>qual è </a:t>
            </a:r>
            <a:r>
              <a:rPr sz="1200" spc="-5" dirty="0">
                <a:latin typeface="Times New Roman"/>
                <a:cs typeface="Times New Roman"/>
              </a:rPr>
              <a:t>praticata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Maestro, allevia </a:t>
            </a:r>
            <a:r>
              <a:rPr sz="1200" dirty="0">
                <a:latin typeface="Times New Roman"/>
                <a:cs typeface="Times New Roman"/>
              </a:rPr>
              <a:t>la tensione, elimina i  </a:t>
            </a:r>
            <a:r>
              <a:rPr sz="1200" spc="-5" dirty="0">
                <a:latin typeface="Times New Roman"/>
                <a:cs typeface="Times New Roman"/>
              </a:rPr>
              <a:t>conflitti ed accresce </a:t>
            </a:r>
            <a:r>
              <a:rPr sz="1200" dirty="0">
                <a:latin typeface="Times New Roman"/>
                <a:cs typeface="Times New Roman"/>
              </a:rPr>
              <a:t>potentemente le </a:t>
            </a:r>
            <a:r>
              <a:rPr sz="1200" spc="-5" dirty="0">
                <a:latin typeface="Times New Roman"/>
                <a:cs typeface="Times New Roman"/>
              </a:rPr>
              <a:t>risorse totali della personalità. </a:t>
            </a:r>
            <a:r>
              <a:rPr sz="1200" dirty="0">
                <a:latin typeface="Times New Roman"/>
                <a:cs typeface="Times New Roman"/>
              </a:rPr>
              <a:t>E tutta </a:t>
            </a:r>
            <a:r>
              <a:rPr sz="1200" spc="-5" dirty="0">
                <a:latin typeface="Times New Roman"/>
                <a:cs typeface="Times New Roman"/>
              </a:rPr>
              <a:t>questa filosofia, aggiunta al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regno, 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nuova religione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io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12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(1774.5) 160:1.13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pregiudizio </a:t>
            </a:r>
            <a:r>
              <a:rPr sz="1200" spc="-5" dirty="0">
                <a:latin typeface="Times New Roman"/>
                <a:cs typeface="Times New Roman"/>
              </a:rPr>
              <a:t>rende cieca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riconoscimento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verità, e il </a:t>
            </a:r>
            <a:r>
              <a:rPr sz="1200" spc="-5" dirty="0">
                <a:latin typeface="Times New Roman"/>
                <a:cs typeface="Times New Roman"/>
              </a:rPr>
              <a:t>pregiudizio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rimosso </a:t>
            </a:r>
            <a:r>
              <a:rPr sz="1200" dirty="0">
                <a:latin typeface="Times New Roman"/>
                <a:cs typeface="Times New Roman"/>
              </a:rPr>
              <a:t>solo dalla  devozione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dell’anima </a:t>
            </a:r>
            <a:r>
              <a:rPr sz="1200" spc="-5" dirty="0">
                <a:latin typeface="Times New Roman"/>
                <a:cs typeface="Times New Roman"/>
              </a:rPr>
              <a:t>all’adorazione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include tutti i </a:t>
            </a:r>
            <a:r>
              <a:rPr sz="1200" spc="-5" dirty="0">
                <a:latin typeface="Times New Roman"/>
                <a:cs typeface="Times New Roman"/>
              </a:rPr>
              <a:t>propri simili.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pregiudizio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1206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inseparabilmente </a:t>
            </a:r>
            <a:r>
              <a:rPr sz="1200" dirty="0">
                <a:latin typeface="Times New Roman"/>
                <a:cs typeface="Times New Roman"/>
              </a:rPr>
              <a:t>legato </a:t>
            </a:r>
            <a:r>
              <a:rPr sz="1200" spc="-5" dirty="0">
                <a:latin typeface="Times New Roman"/>
                <a:cs typeface="Times New Roman"/>
              </a:rPr>
              <a:t>all’egoismo.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pregiudizio </a:t>
            </a:r>
            <a:r>
              <a:rPr sz="1200" spc="5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eliminato solo abbandonando l’egocentrismo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sostituendolo </a:t>
            </a:r>
            <a:r>
              <a:rPr sz="1200" dirty="0">
                <a:latin typeface="Times New Roman"/>
                <a:cs typeface="Times New Roman"/>
              </a:rPr>
              <a:t>con la  </a:t>
            </a:r>
            <a:r>
              <a:rPr sz="1200" spc="-5" dirty="0">
                <a:latin typeface="Times New Roman"/>
                <a:cs typeface="Times New Roman"/>
              </a:rPr>
              <a:t>ricerca della </a:t>
            </a:r>
            <a:r>
              <a:rPr sz="1200" dirty="0">
                <a:latin typeface="Times New Roman"/>
                <a:cs typeface="Times New Roman"/>
              </a:rPr>
              <a:t>soddisfazione 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una causa che è non solo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anche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l’umanità</a:t>
            </a:r>
            <a:endParaRPr sz="1200">
              <a:latin typeface="Times New Roman"/>
              <a:cs typeface="Times New Roman"/>
            </a:endParaRPr>
          </a:p>
          <a:p>
            <a:pPr marL="76200" marR="21717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Dio,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divinità.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della maturità di una </a:t>
            </a:r>
            <a:r>
              <a:rPr sz="1200" spc="-5" dirty="0">
                <a:latin typeface="Times New Roman"/>
                <a:cs typeface="Times New Roman"/>
              </a:rPr>
              <a:t>personalità consiste nella trasformazione del  desiderio umano,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esso cerchi </a:t>
            </a:r>
            <a:r>
              <a:rPr sz="1200" dirty="0">
                <a:latin typeface="Times New Roman"/>
                <a:cs typeface="Times New Roman"/>
              </a:rPr>
              <a:t>costantemente la realizzazione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valori che </a:t>
            </a:r>
            <a:r>
              <a:rPr sz="1200" dirty="0">
                <a:latin typeface="Times New Roman"/>
                <a:cs typeface="Times New Roman"/>
              </a:rPr>
              <a:t>sono 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e i più divinamente  </a:t>
            </a:r>
            <a:r>
              <a:rPr sz="1200" spc="-5" dirty="0">
                <a:latin typeface="Times New Roman"/>
                <a:cs typeface="Times New Roman"/>
              </a:rPr>
              <a:t>reali.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(1774.6) 160:1.14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mondo in </a:t>
            </a:r>
            <a:r>
              <a:rPr sz="1200" spc="-5" dirty="0">
                <a:latin typeface="Times New Roman"/>
                <a:cs typeface="Times New Roman"/>
              </a:rPr>
              <a:t>continuo cambiamento,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ordine sociale </a:t>
            </a:r>
            <a:r>
              <a:rPr sz="1200" dirty="0">
                <a:latin typeface="Times New Roman"/>
                <a:cs typeface="Times New Roman"/>
              </a:rPr>
              <a:t>in evoluzione, è impossibile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mete di  </a:t>
            </a:r>
            <a:r>
              <a:rPr sz="1200" spc="-5" dirty="0">
                <a:latin typeface="Times New Roman"/>
                <a:cs typeface="Times New Roman"/>
              </a:rPr>
              <a:t>destino fisse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stabilite.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stabilità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sperimentata solo 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scoperto ed </a:t>
            </a:r>
            <a:r>
              <a:rPr sz="1200" dirty="0">
                <a:latin typeface="Times New Roman"/>
                <a:cs typeface="Times New Roman"/>
              </a:rPr>
              <a:t>accettato il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come meta </a:t>
            </a:r>
            <a:r>
              <a:rPr sz="1200" dirty="0">
                <a:latin typeface="Times New Roman"/>
                <a:cs typeface="Times New Roman"/>
              </a:rPr>
              <a:t>eterna di </a:t>
            </a:r>
            <a:r>
              <a:rPr sz="1200" spc="-5" dirty="0">
                <a:latin typeface="Times New Roman"/>
                <a:cs typeface="Times New Roman"/>
              </a:rPr>
              <a:t>raggiungimento infinito.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trasferire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scopo dal tempo all’eternità, dalla </a:t>
            </a:r>
            <a:r>
              <a:rPr sz="1200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al  Paradiso, dall’umano al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bisogna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rigeneri, si converta, nasca </a:t>
            </a:r>
            <a:r>
              <a:rPr sz="1200" dirty="0">
                <a:latin typeface="Times New Roman"/>
                <a:cs typeface="Times New Roman"/>
              </a:rPr>
              <a:t>a nuova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che diventi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ricreato dello  spirito divino, </a:t>
            </a:r>
            <a:r>
              <a:rPr sz="1200" spc="-5" dirty="0">
                <a:latin typeface="Times New Roman"/>
                <a:cs typeface="Times New Roman"/>
              </a:rPr>
              <a:t>che ottenga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nella </a:t>
            </a:r>
            <a:r>
              <a:rPr sz="1200" dirty="0">
                <a:latin typeface="Times New Roman"/>
                <a:cs typeface="Times New Roman"/>
              </a:rPr>
              <a:t>fraternità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filosofie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religioni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raggiungono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435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immature.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insegno,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 vangelo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predicate, rappresenta </a:t>
            </a:r>
            <a:r>
              <a:rPr sz="1200" dirty="0">
                <a:latin typeface="Times New Roman"/>
                <a:cs typeface="Times New Roman"/>
              </a:rPr>
              <a:t>la nuova </a:t>
            </a:r>
            <a:r>
              <a:rPr sz="1200" spc="-5" dirty="0">
                <a:latin typeface="Times New Roman"/>
                <a:cs typeface="Times New Roman"/>
              </a:rPr>
              <a:t>religione della </a:t>
            </a:r>
            <a:r>
              <a:rPr sz="1200" dirty="0">
                <a:latin typeface="Times New Roman"/>
                <a:cs typeface="Times New Roman"/>
              </a:rPr>
              <a:t>maturità,  </a:t>
            </a:r>
            <a:r>
              <a:rPr sz="1200" spc="-5" dirty="0">
                <a:latin typeface="Times New Roman"/>
                <a:cs typeface="Times New Roman"/>
              </a:rPr>
              <a:t>l’ideale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generazioni future.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perché </a:t>
            </a:r>
            <a:r>
              <a:rPr sz="1200" dirty="0">
                <a:latin typeface="Times New Roman"/>
                <a:cs typeface="Times New Roman"/>
              </a:rPr>
              <a:t>il nostro ideale è finale, </a:t>
            </a:r>
            <a:r>
              <a:rPr sz="1200" spc="-5" dirty="0">
                <a:latin typeface="Times New Roman"/>
                <a:cs typeface="Times New Roman"/>
              </a:rPr>
              <a:t>infallibile, eterno, universale, </a:t>
            </a:r>
            <a:r>
              <a:rPr sz="1200" dirty="0">
                <a:latin typeface="Times New Roman"/>
                <a:cs typeface="Times New Roman"/>
              </a:rPr>
              <a:t>assoluto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(1775.1) 160:1.15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filosofia mi ha </a:t>
            </a:r>
            <a:r>
              <a:rPr sz="1200" spc="-5" dirty="0">
                <a:latin typeface="Times New Roman"/>
                <a:cs typeface="Times New Roman"/>
              </a:rPr>
              <a:t>fornito </a:t>
            </a:r>
            <a:r>
              <a:rPr sz="1200" dirty="0">
                <a:latin typeface="Times New Roman"/>
                <a:cs typeface="Times New Roman"/>
              </a:rPr>
              <a:t>l’impulso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del vero compimento,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della maturità. Ma </a:t>
            </a:r>
            <a:r>
              <a:rPr sz="1200" dirty="0">
                <a:latin typeface="Times New Roman"/>
                <a:cs typeface="Times New Roman"/>
              </a:rPr>
              <a:t>il mio  impulso </a:t>
            </a:r>
            <a:r>
              <a:rPr sz="1200" spc="-5" dirty="0">
                <a:latin typeface="Times New Roman"/>
                <a:cs typeface="Times New Roman"/>
              </a:rPr>
              <a:t>era impotente,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ricerca mancava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propulsiva,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investigazione </a:t>
            </a:r>
            <a:r>
              <a:rPr sz="1200" dirty="0">
                <a:latin typeface="Times New Roman"/>
                <a:cs typeface="Times New Roman"/>
              </a:rPr>
              <a:t>soffriva della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certezza di  </a:t>
            </a:r>
            <a:r>
              <a:rPr sz="1200" spc="-5" dirty="0">
                <a:latin typeface="Times New Roman"/>
                <a:cs typeface="Times New Roman"/>
              </a:rPr>
              <a:t>orientamento.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deficienze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abbondantemente compensate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migliorata  visione,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elevazione </a:t>
            </a:r>
            <a:r>
              <a:rPr sz="1200" spc="-5" dirty="0">
                <a:latin typeface="Times New Roman"/>
                <a:cs typeface="Times New Roman"/>
              </a:rPr>
              <a:t>d’ideali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scopi.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dubbi </a:t>
            </a:r>
            <a:r>
              <a:rPr sz="1200" spc="-5" dirty="0">
                <a:latin typeface="Times New Roman"/>
                <a:cs typeface="Times New Roman"/>
              </a:rPr>
              <a:t>ed esitazioni </a:t>
            </a:r>
            <a:r>
              <a:rPr sz="1200" dirty="0">
                <a:latin typeface="Times New Roman"/>
                <a:cs typeface="Times New Roman"/>
              </a:rPr>
              <a:t>io posso ora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affrontare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apertamente l’avventura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L’arte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vivere</a:t>
            </a:r>
            <a:endParaRPr sz="1600">
              <a:latin typeface="Times New Roman"/>
              <a:cs typeface="Times New Roman"/>
            </a:endParaRPr>
          </a:p>
          <a:p>
            <a:pPr marL="88900" marR="26225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(1775.2) 160:2.1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due soli modi in cui i mortali possono </a:t>
            </a:r>
            <a:r>
              <a:rPr sz="1200" spc="-5" dirty="0">
                <a:latin typeface="Times New Roman"/>
                <a:cs typeface="Times New Roman"/>
              </a:rPr>
              <a:t>vivere insieme: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o animale e il modo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o  umano. </a:t>
            </a:r>
            <a:r>
              <a:rPr sz="1200" spc="-5" dirty="0">
                <a:latin typeface="Times New Roman"/>
                <a:cs typeface="Times New Roman"/>
              </a:rPr>
              <a:t>Mediante l’impiego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segnali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suoni </a:t>
            </a:r>
            <a:r>
              <a:rPr sz="1200" dirty="0">
                <a:latin typeface="Times New Roman"/>
                <a:cs typeface="Times New Roman"/>
              </a:rPr>
              <a:t>gli animali 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 misura </a:t>
            </a:r>
            <a:r>
              <a:rPr sz="1200" spc="-5" dirty="0">
                <a:latin typeface="Times New Roman"/>
                <a:cs typeface="Times New Roman"/>
              </a:rPr>
              <a:t>limitata. Ma </a:t>
            </a:r>
            <a:r>
              <a:rPr sz="1200" spc="5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trasmettono </a:t>
            </a:r>
            <a:r>
              <a:rPr sz="1200" dirty="0">
                <a:latin typeface="Times New Roman"/>
                <a:cs typeface="Times New Roman"/>
              </a:rPr>
              <a:t>significati,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idee. L’unica differenza </a:t>
            </a:r>
            <a:r>
              <a:rPr sz="1200" dirty="0">
                <a:latin typeface="Times New Roman"/>
                <a:cs typeface="Times New Roman"/>
              </a:rPr>
              <a:t>tra l’uomo e </a:t>
            </a:r>
            <a:r>
              <a:rPr sz="1200" spc="-5" dirty="0">
                <a:latin typeface="Times New Roman"/>
                <a:cs typeface="Times New Roman"/>
              </a:rPr>
              <a:t>l’animale </a:t>
            </a:r>
            <a:r>
              <a:rPr sz="1200" dirty="0">
                <a:latin typeface="Times New Roman"/>
                <a:cs typeface="Times New Roman"/>
              </a:rPr>
              <a:t>è che l’uomo può 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i suoi simili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i="1" spc="-5" dirty="0">
                <a:latin typeface="Times New Roman"/>
                <a:cs typeface="Times New Roman"/>
              </a:rPr>
              <a:t>simboli </a:t>
            </a:r>
            <a:r>
              <a:rPr sz="1200" spc="-5" dirty="0">
                <a:latin typeface="Times New Roman"/>
                <a:cs typeface="Times New Roman"/>
              </a:rPr>
              <a:t>che designano </a:t>
            </a:r>
            <a:r>
              <a:rPr sz="1200" dirty="0">
                <a:latin typeface="Times New Roman"/>
                <a:cs typeface="Times New Roman"/>
              </a:rPr>
              <a:t>e identificano </a:t>
            </a:r>
            <a:r>
              <a:rPr sz="1200" spc="-5" dirty="0">
                <a:latin typeface="Times New Roman"/>
                <a:cs typeface="Times New Roman"/>
              </a:rPr>
              <a:t>con maggiore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significati, valori,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ed  anche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2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(1775.3) 160:2.2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animali non </a:t>
            </a:r>
            <a:r>
              <a:rPr sz="1200" spc="-5" dirty="0">
                <a:latin typeface="Times New Roman"/>
                <a:cs typeface="Times New Roman"/>
              </a:rPr>
              <a:t>possono comunicare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altri,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L’uomo  sviluppa la </a:t>
            </a:r>
            <a:r>
              <a:rPr sz="1200" spc="-5" dirty="0">
                <a:latin typeface="Times New Roman"/>
                <a:cs typeface="Times New Roman"/>
              </a:rPr>
              <a:t>personalità perché </a:t>
            </a:r>
            <a:r>
              <a:rPr sz="1200" dirty="0">
                <a:latin typeface="Times New Roman"/>
                <a:cs typeface="Times New Roman"/>
              </a:rPr>
              <a:t>può comunicare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simili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merito alle sue idee ed ai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96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(1775.4) 160:2.3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 capacità </a:t>
            </a:r>
            <a:r>
              <a:rPr sz="1200" dirty="0">
                <a:latin typeface="Times New Roman"/>
                <a:cs typeface="Times New Roman"/>
              </a:rPr>
              <a:t>di comunicare e di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umana e che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all’uomo, 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associazioni sociali,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costruire delle civiltà.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e la </a:t>
            </a:r>
            <a:r>
              <a:rPr sz="1200" spc="-5" dirty="0">
                <a:latin typeface="Times New Roman"/>
                <a:cs typeface="Times New Roman"/>
              </a:rPr>
              <a:t>saggezza divengono </a:t>
            </a:r>
            <a:r>
              <a:rPr sz="1200" dirty="0">
                <a:latin typeface="Times New Roman"/>
                <a:cs typeface="Times New Roman"/>
              </a:rPr>
              <a:t>cumulative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9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16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queste </a:t>
            </a:r>
            <a:r>
              <a:rPr sz="1200" dirty="0">
                <a:latin typeface="Times New Roman"/>
                <a:cs typeface="Times New Roman"/>
              </a:rPr>
              <a:t>acquisizioni </a:t>
            </a:r>
            <a:r>
              <a:rPr sz="1200" spc="-5" dirty="0">
                <a:latin typeface="Times New Roman"/>
                <a:cs typeface="Times New Roman"/>
              </a:rPr>
              <a:t>alle generazioni successive. Da ciò </a:t>
            </a:r>
            <a:r>
              <a:rPr sz="1200" dirty="0">
                <a:latin typeface="Times New Roman"/>
                <a:cs typeface="Times New Roman"/>
              </a:rPr>
              <a:t>nascono le </a:t>
            </a:r>
            <a:r>
              <a:rPr sz="1200" spc="-5" dirty="0">
                <a:latin typeface="Times New Roman"/>
                <a:cs typeface="Times New Roman"/>
              </a:rPr>
              <a:t>attività culturali della razza: arte,  scienza, 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filosofia.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(1775.5) 160:2.4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comunicazione </a:t>
            </a:r>
            <a:r>
              <a:rPr sz="1200" spc="-5" dirty="0">
                <a:latin typeface="Times New Roman"/>
                <a:cs typeface="Times New Roman"/>
              </a:rPr>
              <a:t>tra esseri umani </a:t>
            </a:r>
            <a:r>
              <a:rPr sz="1200" dirty="0">
                <a:latin typeface="Times New Roman"/>
                <a:cs typeface="Times New Roman"/>
              </a:rPr>
              <a:t>mediante simboli </a:t>
            </a:r>
            <a:r>
              <a:rPr sz="1200" spc="-5" dirty="0">
                <a:latin typeface="Times New Roman"/>
                <a:cs typeface="Times New Roman"/>
              </a:rPr>
              <a:t>predetermina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gruppi sociali.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di tutti  i </a:t>
            </a:r>
            <a:r>
              <a:rPr sz="1200" spc="-5" dirty="0">
                <a:latin typeface="Times New Roman"/>
                <a:cs typeface="Times New Roman"/>
              </a:rPr>
              <a:t>gruppi sociali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dirty="0">
                <a:latin typeface="Times New Roman"/>
                <a:cs typeface="Times New Roman"/>
              </a:rPr>
              <a:t>due </a:t>
            </a:r>
            <a:r>
              <a:rPr sz="1200" i="1" spc="-5" dirty="0">
                <a:latin typeface="Times New Roman"/>
                <a:cs typeface="Times New Roman"/>
              </a:rPr>
              <a:t>genitori. </a:t>
            </a:r>
            <a:r>
              <a:rPr sz="1200" spc="-5" dirty="0">
                <a:latin typeface="Times New Roman"/>
                <a:cs typeface="Times New Roman"/>
              </a:rPr>
              <a:t>L’affetto personale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legame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tiene unite </a:t>
            </a:r>
            <a:r>
              <a:rPr sz="1200" spc="-5" dirty="0">
                <a:latin typeface="Times New Roman"/>
                <a:cs typeface="Times New Roman"/>
              </a:rPr>
              <a:t>queste  associazioni materiali. Una </a:t>
            </a:r>
            <a:r>
              <a:rPr sz="1200" dirty="0">
                <a:latin typeface="Times New Roman"/>
                <a:cs typeface="Times New Roman"/>
              </a:rPr>
              <a:t>tale relazione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è anche possibile tra due </a:t>
            </a:r>
            <a:r>
              <a:rPr sz="1200" spc="-5" dirty="0">
                <a:latin typeface="Times New Roman"/>
                <a:cs typeface="Times New Roman"/>
              </a:rPr>
              <a:t>persone dello stesso sesso, com’è </a:t>
            </a:r>
            <a:r>
              <a:rPr sz="1200" dirty="0">
                <a:latin typeface="Times New Roman"/>
                <a:cs typeface="Times New Roman"/>
              </a:rPr>
              <a:t>abbondantemente 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amicizia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autentica.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(1775.6) 160:2.5 </a:t>
            </a:r>
            <a:r>
              <a:rPr sz="1200" spc="-5" dirty="0">
                <a:latin typeface="Times New Roman"/>
                <a:cs typeface="Times New Roman"/>
              </a:rPr>
              <a:t>Queste 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amicizia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affetto reciproco </a:t>
            </a:r>
            <a:r>
              <a:rPr sz="1200" dirty="0">
                <a:latin typeface="Times New Roman"/>
                <a:cs typeface="Times New Roman"/>
              </a:rPr>
              <a:t>sono socializzanti e </a:t>
            </a:r>
            <a:r>
              <a:rPr sz="1200" spc="-5" dirty="0">
                <a:latin typeface="Times New Roman"/>
                <a:cs typeface="Times New Roman"/>
              </a:rPr>
              <a:t>nobilitanti perché incoraggiano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favoriscono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 fattori </a:t>
            </a:r>
            <a:r>
              <a:rPr sz="1200" dirty="0">
                <a:latin typeface="Times New Roman"/>
                <a:cs typeface="Times New Roman"/>
              </a:rPr>
              <a:t>essenziali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dell’arte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605790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(1775.7) 160:2.6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Una </a:t>
            </a:r>
            <a:r>
              <a:rPr sz="1200" i="1" spc="-5" dirty="0">
                <a:latin typeface="Times New Roman"/>
                <a:cs typeface="Times New Roman"/>
              </a:rPr>
              <a:t>reciproca autoespressione ed </a:t>
            </a:r>
            <a:r>
              <a:rPr sz="1200" i="1" dirty="0">
                <a:latin typeface="Times New Roman"/>
                <a:cs typeface="Times New Roman"/>
              </a:rPr>
              <a:t>autocomprensione. </a:t>
            </a:r>
            <a:r>
              <a:rPr sz="1200" dirty="0">
                <a:latin typeface="Times New Roman"/>
                <a:cs typeface="Times New Roman"/>
              </a:rPr>
              <a:t>Molti nobili </a:t>
            </a:r>
            <a:r>
              <a:rPr sz="1200" spc="-5" dirty="0">
                <a:latin typeface="Times New Roman"/>
                <a:cs typeface="Times New Roman"/>
              </a:rPr>
              <a:t>impulsi umani si spengono </a:t>
            </a:r>
            <a:r>
              <a:rPr sz="1200" dirty="0">
                <a:latin typeface="Times New Roman"/>
                <a:cs typeface="Times New Roman"/>
              </a:rPr>
              <a:t>perché  non </a:t>
            </a:r>
            <a:r>
              <a:rPr sz="1200" spc="-5" dirty="0">
                <a:latin typeface="Times New Roman"/>
                <a:cs typeface="Times New Roman"/>
              </a:rPr>
              <a:t>c’è nessuno che ascolta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espressione.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non </a:t>
            </a:r>
            <a:r>
              <a:rPr sz="1200" dirty="0">
                <a:latin typeface="Times New Roman"/>
                <a:cs typeface="Times New Roman"/>
              </a:rPr>
              <a:t>è bene che l’uomo sia </a:t>
            </a:r>
            <a:r>
              <a:rPr sz="1200" spc="-5" dirty="0">
                <a:latin typeface="Times New Roman"/>
                <a:cs typeface="Times New Roman"/>
              </a:rPr>
              <a:t>solo. Un certo 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riconoscimento ed </a:t>
            </a:r>
            <a:r>
              <a:rPr sz="1200" dirty="0">
                <a:latin typeface="Times New Roman"/>
                <a:cs typeface="Times New Roman"/>
              </a:rPr>
              <a:t>una certa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apprezzamento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allo sviluppo </a:t>
            </a:r>
            <a:r>
              <a:rPr sz="1200" spc="-5" dirty="0">
                <a:latin typeface="Times New Roman"/>
                <a:cs typeface="Times New Roman"/>
              </a:rPr>
              <a:t>del carattere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endParaRPr sz="1200">
              <a:latin typeface="Times New Roman"/>
              <a:cs typeface="Times New Roman"/>
            </a:endParaRPr>
          </a:p>
          <a:p>
            <a:pPr marL="533400" marR="5384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l’amore sincero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 nessun </a:t>
            </a:r>
            <a:r>
              <a:rPr sz="1200" dirty="0">
                <a:latin typeface="Times New Roman"/>
                <a:cs typeface="Times New Roman"/>
              </a:rPr>
              <a:t>bambino può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pieno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normale.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sola mente e della sola </a:t>
            </a:r>
            <a:r>
              <a:rPr sz="1200" spc="-5" dirty="0">
                <a:latin typeface="Times New Roman"/>
                <a:cs typeface="Times New Roman"/>
              </a:rPr>
              <a:t>morale. 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relazioni sociali che si </a:t>
            </a:r>
            <a:r>
              <a:rPr sz="1200" dirty="0">
                <a:latin typeface="Times New Roman"/>
                <a:cs typeface="Times New Roman"/>
              </a:rPr>
              <a:t>ritiene sviluppino il  </a:t>
            </a:r>
            <a:r>
              <a:rPr sz="1200" spc="-5" dirty="0">
                <a:latin typeface="Times New Roman"/>
                <a:cs typeface="Times New Roman"/>
              </a:rPr>
              <a:t>carattere,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l’amicizia affettuosa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e di una donna nel mutuo </a:t>
            </a:r>
            <a:r>
              <a:rPr sz="1200" spc="-5" dirty="0">
                <a:latin typeface="Times New Roman"/>
                <a:cs typeface="Times New Roman"/>
              </a:rPr>
              <a:t>legame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vincolo coniugale intelligente.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molteplici relazioni, è il più </a:t>
            </a:r>
            <a:r>
              <a:rPr sz="1200" spc="-5" dirty="0">
                <a:latin typeface="Times New Roman"/>
                <a:cs typeface="Times New Roman"/>
              </a:rPr>
              <a:t>indicato per far scaturire  quegli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preziosi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motivi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indispensabili allo </a:t>
            </a:r>
            <a:r>
              <a:rPr sz="1200" dirty="0">
                <a:latin typeface="Times New Roman"/>
                <a:cs typeface="Times New Roman"/>
              </a:rPr>
              <a:t>sviluppo di 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forte.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esito  </a:t>
            </a:r>
            <a:r>
              <a:rPr sz="1200" dirty="0">
                <a:latin typeface="Times New Roman"/>
                <a:cs typeface="Times New Roman"/>
              </a:rPr>
              <a:t>quindi a </a:t>
            </a:r>
            <a:r>
              <a:rPr sz="1200" spc="-5" dirty="0">
                <a:latin typeface="Times New Roman"/>
                <a:cs typeface="Times New Roman"/>
              </a:rPr>
              <a:t>glorificare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perché il vostro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ha saggiamente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padre-figlio </a:t>
            </a:r>
            <a:r>
              <a:rPr sz="1200" dirty="0">
                <a:latin typeface="Times New Roman"/>
                <a:cs typeface="Times New Roman"/>
              </a:rPr>
              <a:t>come  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pietra </a:t>
            </a:r>
            <a:r>
              <a:rPr sz="1200" spc="-5" dirty="0">
                <a:latin typeface="Times New Roman"/>
                <a:cs typeface="Times New Roman"/>
              </a:rPr>
              <a:t>angolare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Ed una tale comunità </a:t>
            </a:r>
            <a:r>
              <a:rPr sz="1200" spc="-5" dirty="0">
                <a:latin typeface="Times New Roman"/>
                <a:cs typeface="Times New Roman"/>
              </a:rPr>
              <a:t>ineguagliabile </a:t>
            </a:r>
            <a:r>
              <a:rPr sz="1200" dirty="0">
                <a:latin typeface="Times New Roman"/>
                <a:cs typeface="Times New Roman"/>
              </a:rPr>
              <a:t>di relazioni, un uomo  e una donna </a:t>
            </a:r>
            <a:r>
              <a:rPr sz="1200" spc="-5" dirty="0">
                <a:latin typeface="Times New Roman"/>
                <a:cs typeface="Times New Roman"/>
              </a:rPr>
              <a:t>nell’amorevole abbraccio degli ideali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 tempo,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così preziosa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soddisfacente che </a:t>
            </a:r>
            <a:r>
              <a:rPr sz="1200" dirty="0">
                <a:latin typeface="Times New Roman"/>
                <a:cs typeface="Times New Roman"/>
              </a:rPr>
              <a:t>vale qualunque </a:t>
            </a:r>
            <a:r>
              <a:rPr sz="1200" spc="-5" dirty="0">
                <a:latin typeface="Times New Roman"/>
                <a:cs typeface="Times New Roman"/>
              </a:rPr>
              <a:t>prezzo, qualunque sacrificio, richiesto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possesso.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47724" y="513333"/>
            <a:ext cx="7199630" cy="371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831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(1776.1) 160:2.7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L’unione </a:t>
            </a:r>
            <a:r>
              <a:rPr sz="1200" i="1" spc="-5" dirty="0">
                <a:latin typeface="Times New Roman"/>
                <a:cs typeface="Times New Roman"/>
              </a:rPr>
              <a:t>delle </a:t>
            </a:r>
            <a:r>
              <a:rPr sz="1200" i="1" dirty="0">
                <a:latin typeface="Times New Roman"/>
                <a:cs typeface="Times New Roman"/>
              </a:rPr>
              <a:t>anime — la mobilitazione </a:t>
            </a:r>
            <a:r>
              <a:rPr sz="1200" i="1" spc="-5" dirty="0">
                <a:latin typeface="Times New Roman"/>
                <a:cs typeface="Times New Roman"/>
              </a:rPr>
              <a:t>della saggezza.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acquisisce presto </a:t>
            </a:r>
            <a:r>
              <a:rPr sz="1200" dirty="0">
                <a:latin typeface="Times New Roman"/>
                <a:cs typeface="Times New Roman"/>
              </a:rPr>
              <a:t>o tardi  un </a:t>
            </a:r>
            <a:r>
              <a:rPr sz="1200" spc="-5" dirty="0">
                <a:latin typeface="Times New Roman"/>
                <a:cs typeface="Times New Roman"/>
              </a:rPr>
              <a:t>certo concetto </a:t>
            </a:r>
            <a:r>
              <a:rPr sz="1200" dirty="0">
                <a:latin typeface="Times New Roman"/>
                <a:cs typeface="Times New Roman"/>
              </a:rPr>
              <a:t>di questo mondo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visione di quello </a:t>
            </a:r>
            <a:r>
              <a:rPr sz="1200" spc="-5" dirty="0">
                <a:latin typeface="Times New Roman"/>
                <a:cs typeface="Times New Roman"/>
              </a:rPr>
              <a:t>successivo. Ora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possibile,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un’associazione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unire questi </a:t>
            </a:r>
            <a:r>
              <a:rPr sz="1200" dirty="0">
                <a:latin typeface="Times New Roman"/>
                <a:cs typeface="Times New Roman"/>
              </a:rPr>
              <a:t>punti di </a:t>
            </a:r>
            <a:r>
              <a:rPr sz="1200" spc="-5" dirty="0">
                <a:latin typeface="Times New Roman"/>
                <a:cs typeface="Times New Roman"/>
              </a:rPr>
              <a:t>vista dell’esistenza temporale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prospettive </a:t>
            </a:r>
            <a:r>
              <a:rPr sz="1200" spc="-5" dirty="0">
                <a:latin typeface="Times New Roman"/>
                <a:cs typeface="Times New Roman"/>
              </a:rPr>
              <a:t>eterne.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50800" marR="8826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dell’una accresce 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valori spirituali acquisendo </a:t>
            </a:r>
            <a:r>
              <a:rPr sz="1200" dirty="0">
                <a:latin typeface="Times New Roman"/>
                <a:cs typeface="Times New Roman"/>
              </a:rPr>
              <a:t>molto della </a:t>
            </a:r>
            <a:r>
              <a:rPr sz="1200" spc="-5" dirty="0">
                <a:latin typeface="Times New Roman"/>
                <a:cs typeface="Times New Roman"/>
              </a:rPr>
              <a:t>percezione dell’altra.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arricchiscono </a:t>
            </a:r>
            <a:r>
              <a:rPr sz="1200" dirty="0">
                <a:latin typeface="Times New Roman"/>
                <a:cs typeface="Times New Roman"/>
              </a:rPr>
              <a:t>l’anima mettendo in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rispettive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spirituali. Similmente,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</a:t>
            </a:r>
            <a:endParaRPr sz="1200">
              <a:latin typeface="Times New Roman"/>
              <a:cs typeface="Times New Roman"/>
            </a:endParaRPr>
          </a:p>
          <a:p>
            <a:pPr marL="50800" marR="1346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modo, l’uomo è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quella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sempre presente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dirty="0">
                <a:latin typeface="Times New Roman"/>
                <a:cs typeface="Times New Roman"/>
              </a:rPr>
              <a:t>vittima di visioni </a:t>
            </a:r>
            <a:r>
              <a:rPr sz="1200" spc="-5" dirty="0">
                <a:latin typeface="Times New Roman"/>
                <a:cs typeface="Times New Roman"/>
              </a:rPr>
              <a:t>distorte, </a:t>
            </a:r>
            <a:r>
              <a:rPr sz="1200" dirty="0">
                <a:latin typeface="Times New Roman"/>
                <a:cs typeface="Times New Roman"/>
              </a:rPr>
              <a:t>di punti di  vista </a:t>
            </a:r>
            <a:r>
              <a:rPr sz="1200" spc="-5" dirty="0">
                <a:latin typeface="Times New Roman"/>
                <a:cs typeface="Times New Roman"/>
              </a:rPr>
              <a:t>pregiudizievoli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ristrettezza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l’invidia e la vanità possono </a:t>
            </a:r>
            <a:r>
              <a:rPr sz="1200" spc="-5" dirty="0">
                <a:latin typeface="Times New Roman"/>
                <a:cs typeface="Times New Roman"/>
              </a:rPr>
              <a:t>essere evitate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soltanto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dall’intimo 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menti.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richiamo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attenzione sul </a:t>
            </a:r>
            <a:r>
              <a:rPr sz="1200" dirty="0">
                <a:latin typeface="Times New Roman"/>
                <a:cs typeface="Times New Roman"/>
              </a:rPr>
              <a:t>fatto 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vi manda mai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4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l’espansione del regno; </a:t>
            </a:r>
            <a:r>
              <a:rPr sz="1200" dirty="0">
                <a:latin typeface="Times New Roman"/>
                <a:cs typeface="Times New Roman"/>
              </a:rPr>
              <a:t>vi manda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 due a due. E poiché 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superconoscenza, </a:t>
            </a:r>
            <a:r>
              <a:rPr sz="1200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consegue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nell’unione della saggezza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sociale, piccolo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grande, condivide reciprocamente </a:t>
            </a:r>
            <a:r>
              <a:rPr sz="1200" dirty="0">
                <a:latin typeface="Times New Roman"/>
                <a:cs typeface="Times New Roman"/>
              </a:rPr>
              <a:t>tutta la  </a:t>
            </a:r>
            <a:r>
              <a:rPr sz="1200" spc="-5" dirty="0">
                <a:latin typeface="Times New Roman"/>
                <a:cs typeface="Times New Roman"/>
              </a:rPr>
              <a:t>conoscenza.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(1776.2) 160:2.8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L’entusiasmo per </a:t>
            </a:r>
            <a:r>
              <a:rPr sz="1200" i="1" dirty="0">
                <a:latin typeface="Times New Roman"/>
                <a:cs typeface="Times New Roman"/>
              </a:rPr>
              <a:t>la vita. </a:t>
            </a:r>
            <a:r>
              <a:rPr sz="1200" spc="-5" dirty="0">
                <a:latin typeface="Times New Roman"/>
                <a:cs typeface="Times New Roman"/>
              </a:rPr>
              <a:t>L’isolamento tende ad esaurire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carica d’energia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dell’anima.</a:t>
            </a:r>
            <a:endParaRPr sz="1200">
              <a:latin typeface="Times New Roman"/>
              <a:cs typeface="Times New Roman"/>
            </a:endParaRPr>
          </a:p>
          <a:p>
            <a:pPr marL="50800" marR="6794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L’associazione con </a:t>
            </a:r>
            <a:r>
              <a:rPr sz="1200" dirty="0">
                <a:latin typeface="Times New Roman"/>
                <a:cs typeface="Times New Roman"/>
              </a:rPr>
              <a:t>i propri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 per rinnovare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gusto per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indispensabile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condurre quelle </a:t>
            </a:r>
            <a:r>
              <a:rPr sz="1200" spc="-5" dirty="0">
                <a:latin typeface="Times New Roman"/>
                <a:cs typeface="Times New Roman"/>
              </a:rPr>
              <a:t>battaglie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conseguenti all’ascesa </a:t>
            </a:r>
            <a:r>
              <a:rPr sz="1200" dirty="0">
                <a:latin typeface="Times New Roman"/>
                <a:cs typeface="Times New Roman"/>
              </a:rPr>
              <a:t>a 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umana. L’amicizia  eleva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gioie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glorifica </a:t>
            </a:r>
            <a:r>
              <a:rPr sz="1200" dirty="0">
                <a:latin typeface="Times New Roman"/>
                <a:cs typeface="Times New Roman"/>
              </a:rPr>
              <a:t>i trionfi </a:t>
            </a:r>
            <a:r>
              <a:rPr sz="1200" spc="-5" dirty="0">
                <a:latin typeface="Times New Roman"/>
                <a:cs typeface="Times New Roman"/>
              </a:rPr>
              <a:t>della vita.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associazioni umane </a:t>
            </a:r>
            <a:r>
              <a:rPr sz="1200" spc="-5" dirty="0">
                <a:latin typeface="Times New Roman"/>
                <a:cs typeface="Times New Roman"/>
              </a:rPr>
              <a:t>amichevoli ed </a:t>
            </a:r>
            <a:r>
              <a:rPr sz="1200" dirty="0">
                <a:latin typeface="Times New Roman"/>
                <a:cs typeface="Times New Roman"/>
              </a:rPr>
              <a:t>intime tendono </a:t>
            </a:r>
            <a:r>
              <a:rPr sz="1200" spc="-5" dirty="0">
                <a:latin typeface="Times New Roman"/>
                <a:cs typeface="Times New Roman"/>
              </a:rPr>
              <a:t>ad eliminare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sofferenza delle sue </a:t>
            </a:r>
            <a:r>
              <a:rPr sz="1200" dirty="0">
                <a:latin typeface="Times New Roman"/>
                <a:cs typeface="Times New Roman"/>
              </a:rPr>
              <a:t>pene e le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di molte delle </a:t>
            </a:r>
            <a:r>
              <a:rPr sz="1200" spc="-5" dirty="0">
                <a:latin typeface="Times New Roman"/>
                <a:cs typeface="Times New Roman"/>
              </a:rPr>
              <a:t>sue amarezze.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un amico </a:t>
            </a:r>
            <a:r>
              <a:rPr sz="1200" spc="-5" dirty="0">
                <a:latin typeface="Times New Roman"/>
                <a:cs typeface="Times New Roman"/>
              </a:rPr>
              <a:t>eleva ogni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ed  esalta ogni bontà.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simboli intelligenti </a:t>
            </a:r>
            <a:r>
              <a:rPr sz="1200" dirty="0">
                <a:latin typeface="Times New Roman"/>
                <a:cs typeface="Times New Roman"/>
              </a:rPr>
              <a:t>l’uomo può </a:t>
            </a:r>
            <a:r>
              <a:rPr sz="1200" spc="-5" dirty="0">
                <a:latin typeface="Times New Roman"/>
                <a:cs typeface="Times New Roman"/>
              </a:rPr>
              <a:t>vivificare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allargare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apprezzamento  dei suoi amici. Una delle glorie supreme </a:t>
            </a:r>
            <a:r>
              <a:rPr sz="1200" dirty="0">
                <a:latin typeface="Times New Roman"/>
                <a:cs typeface="Times New Roman"/>
              </a:rPr>
              <a:t>dell’amicizia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potere e questa possibilità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stimolo</a:t>
            </a:r>
            <a:endParaRPr sz="1200">
              <a:latin typeface="Times New Roman"/>
              <a:cs typeface="Times New Roman"/>
            </a:endParaRPr>
          </a:p>
          <a:p>
            <a:pPr marL="50800" marR="214629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reciproco dell’immaginazione. Un grande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è insito nella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sincera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causa comune, della </a:t>
            </a:r>
            <a:r>
              <a:rPr sz="1200" dirty="0">
                <a:latin typeface="Times New Roman"/>
                <a:cs typeface="Times New Roman"/>
              </a:rPr>
              <a:t>mutua </a:t>
            </a:r>
            <a:r>
              <a:rPr sz="1200" spc="-5" dirty="0">
                <a:latin typeface="Times New Roman"/>
                <a:cs typeface="Times New Roman"/>
              </a:rPr>
              <a:t>fedeltà ad </a:t>
            </a:r>
            <a:r>
              <a:rPr sz="1200" dirty="0">
                <a:latin typeface="Times New Roman"/>
                <a:cs typeface="Times New Roman"/>
              </a:rPr>
              <a:t>una Deità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89265" cy="371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7378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(1776.3) 160:2.9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L’accresciuta </a:t>
            </a:r>
            <a:r>
              <a:rPr sz="1200" i="1" dirty="0">
                <a:latin typeface="Times New Roman"/>
                <a:cs typeface="Times New Roman"/>
              </a:rPr>
              <a:t>difesa </a:t>
            </a:r>
            <a:r>
              <a:rPr sz="1200" i="1" spc="-5" dirty="0">
                <a:latin typeface="Times New Roman"/>
                <a:cs typeface="Times New Roman"/>
              </a:rPr>
              <a:t>contro </a:t>
            </a:r>
            <a:r>
              <a:rPr sz="1200" i="1" dirty="0">
                <a:latin typeface="Times New Roman"/>
                <a:cs typeface="Times New Roman"/>
              </a:rPr>
              <a:t>ogni </a:t>
            </a:r>
            <a:r>
              <a:rPr sz="1200" i="1" spc="-5" dirty="0">
                <a:latin typeface="Times New Roman"/>
                <a:cs typeface="Times New Roman"/>
              </a:rPr>
              <a:t>male. </a:t>
            </a:r>
            <a:r>
              <a:rPr sz="1200" spc="-5" dirty="0">
                <a:latin typeface="Times New Roman"/>
                <a:cs typeface="Times New Roman"/>
              </a:rPr>
              <a:t>L’associazione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l’affetto reciproco sono  un’efficace assicurazione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dispiaceri, </a:t>
            </a:r>
            <a:r>
              <a:rPr sz="1200" dirty="0">
                <a:latin typeface="Times New Roman"/>
                <a:cs typeface="Times New Roman"/>
              </a:rPr>
              <a:t>le delusioni e le </a:t>
            </a:r>
            <a:r>
              <a:rPr sz="1200" spc="-5" dirty="0">
                <a:latin typeface="Times New Roman"/>
                <a:cs typeface="Times New Roman"/>
              </a:rPr>
              <a:t>sconfitte sono </a:t>
            </a:r>
            <a:r>
              <a:rPr sz="1200" dirty="0">
                <a:latin typeface="Times New Roman"/>
                <a:cs typeface="Times New Roman"/>
              </a:rPr>
              <a:t>più dolorose e  </a:t>
            </a:r>
            <a:r>
              <a:rPr sz="1200" spc="-5" dirty="0">
                <a:latin typeface="Times New Roman"/>
                <a:cs typeface="Times New Roman"/>
              </a:rPr>
              <a:t>scoraggianti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sono sopportate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soli. L’associazione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trasforma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in </a:t>
            </a:r>
            <a:r>
              <a:rPr sz="1200" spc="-5" dirty="0">
                <a:latin typeface="Times New Roman"/>
                <a:cs typeface="Times New Roman"/>
              </a:rPr>
              <a:t>rettitudine,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aiuta</a:t>
            </a:r>
            <a:endParaRPr sz="1200">
              <a:latin typeface="Times New Roman"/>
              <a:cs typeface="Times New Roman"/>
            </a:endParaRPr>
          </a:p>
          <a:p>
            <a:pPr marL="508000" marR="46418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grandemente ad </a:t>
            </a:r>
            <a:r>
              <a:rPr sz="1200" dirty="0">
                <a:latin typeface="Times New Roman"/>
                <a:cs typeface="Times New Roman"/>
              </a:rPr>
              <a:t>attenuarne il </a:t>
            </a:r>
            <a:r>
              <a:rPr sz="1200" spc="-5" dirty="0">
                <a:latin typeface="Times New Roman"/>
                <a:cs typeface="Times New Roman"/>
              </a:rPr>
              <a:t>tormento.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detto: “Beati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nel </a:t>
            </a:r>
            <a:r>
              <a:rPr sz="1200" dirty="0">
                <a:latin typeface="Times New Roman"/>
                <a:cs typeface="Times New Roman"/>
              </a:rPr>
              <a:t>dolore” —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amico  </a:t>
            </a:r>
            <a:r>
              <a:rPr sz="1200" dirty="0">
                <a:latin typeface="Times New Roman"/>
                <a:cs typeface="Times New Roman"/>
              </a:rPr>
              <a:t>è là </a:t>
            </a:r>
            <a:r>
              <a:rPr sz="1200" spc="-5" dirty="0">
                <a:latin typeface="Times New Roman"/>
                <a:cs typeface="Times New Roman"/>
              </a:rPr>
              <a:t>per consolarli.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positiva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altri, </a:t>
            </a:r>
            <a:r>
              <a:rPr sz="1200" dirty="0">
                <a:latin typeface="Times New Roman"/>
                <a:cs typeface="Times New Roman"/>
              </a:rPr>
              <a:t>e che questi </a:t>
            </a:r>
            <a:r>
              <a:rPr sz="1200" spc="-5" dirty="0">
                <a:latin typeface="Times New Roman"/>
                <a:cs typeface="Times New Roman"/>
              </a:rPr>
              <a:t>altri  </a:t>
            </a:r>
            <a:r>
              <a:rPr sz="1200" dirty="0">
                <a:latin typeface="Times New Roman"/>
                <a:cs typeface="Times New Roman"/>
              </a:rPr>
              <a:t>vivono similmente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benessere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avanzamento. L’uomo languisce </a:t>
            </a:r>
            <a:r>
              <a:rPr sz="1200" dirty="0">
                <a:latin typeface="Times New Roman"/>
                <a:cs typeface="Times New Roman"/>
              </a:rPr>
              <a:t>nell’isolamento.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endParaRPr sz="1200">
              <a:latin typeface="Times New Roman"/>
              <a:cs typeface="Times New Roman"/>
            </a:endParaRPr>
          </a:p>
          <a:p>
            <a:pPr marL="508000" marR="71564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si scoraggiano infallibilmente quando guardano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transazioni </a:t>
            </a:r>
            <a:r>
              <a:rPr sz="1200" spc="-5" dirty="0">
                <a:latin typeface="Times New Roman"/>
                <a:cs typeface="Times New Roman"/>
              </a:rPr>
              <a:t>transitorie del tempo.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presente, 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separato dal </a:t>
            </a:r>
            <a:r>
              <a:rPr sz="1200" dirty="0">
                <a:latin typeface="Times New Roman"/>
                <a:cs typeface="Times New Roman"/>
              </a:rPr>
              <a:t>passato 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futuro, diviene di una </a:t>
            </a:r>
            <a:r>
              <a:rPr sz="1200" spc="-5" dirty="0">
                <a:latin typeface="Times New Roman"/>
                <a:cs typeface="Times New Roman"/>
              </a:rPr>
              <a:t>banalità </a:t>
            </a:r>
            <a:r>
              <a:rPr sz="1200" dirty="0">
                <a:latin typeface="Times New Roman"/>
                <a:cs typeface="Times New Roman"/>
              </a:rPr>
              <a:t>esasperante. </a:t>
            </a:r>
            <a:r>
              <a:rPr sz="1200" spc="-5" dirty="0">
                <a:latin typeface="Times New Roman"/>
                <a:cs typeface="Times New Roman"/>
              </a:rPr>
              <a:t>Un semplice sguardo 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cerchio</a:t>
            </a:r>
            <a:endParaRPr sz="1200">
              <a:latin typeface="Times New Roman"/>
              <a:cs typeface="Times New Roman"/>
            </a:endParaRPr>
          </a:p>
          <a:p>
            <a:pPr marL="508000" marR="790575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può ispirare l’uomo a </a:t>
            </a:r>
            <a:r>
              <a:rPr sz="1200" spc="-5" dirty="0">
                <a:latin typeface="Times New Roman"/>
                <a:cs typeface="Times New Roman"/>
              </a:rPr>
              <a:t>fare del suo meglio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il meglio che c’è in lui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massimo. 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meglio, </a:t>
            </a:r>
            <a:r>
              <a:rPr sz="1200" dirty="0">
                <a:latin typeface="Times New Roman"/>
                <a:cs typeface="Times New Roman"/>
              </a:rPr>
              <a:t>vive più </a:t>
            </a:r>
            <a:r>
              <a:rPr sz="1200" spc="-5" dirty="0">
                <a:latin typeface="Times New Roman"/>
                <a:cs typeface="Times New Roman"/>
              </a:rPr>
              <a:t>disinteressatamente per </a:t>
            </a:r>
            <a:r>
              <a:rPr sz="1200" dirty="0">
                <a:latin typeface="Times New Roman"/>
                <a:cs typeface="Times New Roman"/>
              </a:rPr>
              <a:t>il bene </a:t>
            </a:r>
            <a:r>
              <a:rPr sz="1200" spc="-5" dirty="0">
                <a:latin typeface="Times New Roman"/>
                <a:cs typeface="Times New Roman"/>
              </a:rPr>
              <a:t>degli altri, dei </a:t>
            </a:r>
            <a:r>
              <a:rPr sz="1200" dirty="0">
                <a:latin typeface="Times New Roman"/>
                <a:cs typeface="Times New Roman"/>
              </a:rPr>
              <a:t>suoi simili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soggiornano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(1777.1) 160:2.10 </a:t>
            </a:r>
            <a:r>
              <a:rPr sz="1200" spc="-5" dirty="0">
                <a:latin typeface="Times New Roman"/>
                <a:cs typeface="Times New Roman"/>
              </a:rPr>
              <a:t>Ripeto, questa associazione ispirante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nobilitante trova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ideali nella relazione umana del </a:t>
            </a:r>
            <a:r>
              <a:rPr sz="1200" dirty="0">
                <a:latin typeface="Times New Roman"/>
                <a:cs typeface="Times New Roman"/>
              </a:rPr>
              <a:t>matrimonio.  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ottiene </a:t>
            </a:r>
            <a:r>
              <a:rPr sz="1200" spc="-5" dirty="0">
                <a:latin typeface="Times New Roman"/>
                <a:cs typeface="Times New Roman"/>
              </a:rPr>
              <a:t>fuori del matrimonio, </a:t>
            </a:r>
            <a:r>
              <a:rPr sz="1200" dirty="0">
                <a:latin typeface="Times New Roman"/>
                <a:cs typeface="Times New Roman"/>
              </a:rPr>
              <a:t>e molti, </a:t>
            </a:r>
            <a:r>
              <a:rPr sz="1200" spc="-5" dirty="0">
                <a:latin typeface="Times New Roman"/>
                <a:cs typeface="Times New Roman"/>
              </a:rPr>
              <a:t>moltissimi matrimoni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affatto </a:t>
            </a:r>
            <a:r>
              <a:rPr sz="1200" dirty="0">
                <a:latin typeface="Times New Roman"/>
                <a:cs typeface="Times New Roman"/>
              </a:rPr>
              <a:t>a produrre questi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morali e  </a:t>
            </a:r>
            <a:r>
              <a:rPr sz="1200" spc="-5" dirty="0">
                <a:latin typeface="Times New Roman"/>
                <a:cs typeface="Times New Roman"/>
              </a:rPr>
              <a:t>spirituali. Troppo spesso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affrontato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valori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unioni superiori di  </a:t>
            </a:r>
            <a:r>
              <a:rPr sz="1200" spc="-5" dirty="0">
                <a:latin typeface="Times New Roman"/>
                <a:cs typeface="Times New Roman"/>
              </a:rPr>
              <a:t>maturità umana.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 </a:t>
            </a:r>
            <a:r>
              <a:rPr sz="1200" spc="-5" dirty="0">
                <a:latin typeface="Times New Roman"/>
                <a:cs typeface="Times New Roman"/>
              </a:rPr>
              <a:t>ideale deve essere fondato su qualcosa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stabile delle fluttuazioni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sentimento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0800" marR="4826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dell’incostanza della semplice attrazione sessuale; deve essere </a:t>
            </a:r>
            <a:r>
              <a:rPr sz="1200" dirty="0">
                <a:latin typeface="Times New Roman"/>
                <a:cs typeface="Times New Roman"/>
              </a:rPr>
              <a:t>basato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devozione </a:t>
            </a:r>
            <a:r>
              <a:rPr sz="1200" spc="-5" dirty="0">
                <a:latin typeface="Times New Roman"/>
                <a:cs typeface="Times New Roman"/>
              </a:rPr>
              <a:t>personale sincera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reciproca.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  possono costruire </a:t>
            </a:r>
            <a:r>
              <a:rPr sz="1200" dirty="0">
                <a:latin typeface="Times New Roman"/>
                <a:cs typeface="Times New Roman"/>
              </a:rPr>
              <a:t>tali piccole unità </a:t>
            </a:r>
            <a:r>
              <a:rPr sz="1200" spc="-5" dirty="0">
                <a:latin typeface="Times New Roman"/>
                <a:cs typeface="Times New Roman"/>
              </a:rPr>
              <a:t>fidate ed efficaci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associazione umana, quando queste </a:t>
            </a:r>
            <a:r>
              <a:rPr sz="1200" dirty="0">
                <a:latin typeface="Times New Roman"/>
                <a:cs typeface="Times New Roman"/>
              </a:rPr>
              <a:t>sono riunite </a:t>
            </a:r>
            <a:r>
              <a:rPr sz="1200" spc="-5" dirty="0">
                <a:latin typeface="Times New Roman"/>
                <a:cs typeface="Times New Roman"/>
              </a:rPr>
              <a:t>insieme, </a:t>
            </a:r>
            <a:r>
              <a:rPr sz="1200" dirty="0">
                <a:latin typeface="Times New Roman"/>
                <a:cs typeface="Times New Roman"/>
              </a:rPr>
              <a:t>il mondo diverrà 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glorificata </a:t>
            </a:r>
            <a:r>
              <a:rPr sz="1200" dirty="0">
                <a:latin typeface="Times New Roman"/>
                <a:cs typeface="Times New Roman"/>
              </a:rPr>
              <a:t>struttura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della maturità mortale. </a:t>
            </a:r>
            <a:r>
              <a:rPr sz="1200" dirty="0">
                <a:latin typeface="Times New Roman"/>
                <a:cs typeface="Times New Roman"/>
              </a:rPr>
              <a:t>Una tale razza </a:t>
            </a:r>
            <a:r>
              <a:rPr sz="1200" spc="-5" dirty="0">
                <a:latin typeface="Times New Roman"/>
                <a:cs typeface="Times New Roman"/>
              </a:rPr>
              <a:t>potrebbe cominciare </a:t>
            </a:r>
            <a:r>
              <a:rPr sz="1200" dirty="0">
                <a:latin typeface="Times New Roman"/>
                <a:cs typeface="Times New Roman"/>
              </a:rPr>
              <a:t>a realizzare qualcosa  </a:t>
            </a:r>
            <a:r>
              <a:rPr sz="1200" spc="-5" dirty="0">
                <a:latin typeface="Times New Roman"/>
                <a:cs typeface="Times New Roman"/>
              </a:rPr>
              <a:t>dell’ideale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“pace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buona volontà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uomini”.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una tale società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perfetta o 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priva di </a:t>
            </a:r>
            <a:r>
              <a:rPr sz="1200" spc="-5" dirty="0">
                <a:latin typeface="Times New Roman"/>
                <a:cs typeface="Times New Roman"/>
              </a:rPr>
              <a:t>male, si avvicinerebbe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alla stabilizzazione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maturità.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166100" cy="41262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attrattive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maturità</a:t>
            </a:r>
            <a:endParaRPr sz="1600">
              <a:latin typeface="Times New Roman"/>
              <a:cs typeface="Times New Roman"/>
            </a:endParaRPr>
          </a:p>
          <a:p>
            <a:pPr marL="50800" marR="1968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(1777.2) 160:3.1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per 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maturità necessita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richiede energia. </a:t>
            </a:r>
            <a:r>
              <a:rPr sz="1200" dirty="0">
                <a:latin typeface="Times New Roman"/>
                <a:cs typeface="Times New Roman"/>
              </a:rPr>
              <a:t>Da dove viene il potere di 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tutto ciò? </a:t>
            </a:r>
            <a:r>
              <a:rPr sz="1200" spc="-5" dirty="0">
                <a:latin typeface="Times New Roman"/>
                <a:cs typeface="Times New Roman"/>
              </a:rPr>
              <a:t>Si possono considerare </a:t>
            </a:r>
            <a:r>
              <a:rPr sz="1200" dirty="0">
                <a:latin typeface="Times New Roman"/>
                <a:cs typeface="Times New Roman"/>
              </a:rPr>
              <a:t>acquisiti i </a:t>
            </a:r>
            <a:r>
              <a:rPr sz="1200" spc="-5" dirty="0">
                <a:latin typeface="Times New Roman"/>
                <a:cs typeface="Times New Roman"/>
              </a:rPr>
              <a:t>fattori fisici,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“l’uomo non può vivere di solo  </a:t>
            </a:r>
            <a:r>
              <a:rPr sz="1200" spc="-5" dirty="0">
                <a:latin typeface="Times New Roman"/>
                <a:cs typeface="Times New Roman"/>
              </a:rPr>
              <a:t>pane”. Ammesso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corpo normale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salute ragionevolmente buona, bisogna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attrattive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agiranno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stimolo per far scaturire </a:t>
            </a:r>
            <a:r>
              <a:rPr sz="1200" dirty="0">
                <a:latin typeface="Times New Roman"/>
                <a:cs typeface="Times New Roman"/>
              </a:rPr>
              <a:t>le forze </a:t>
            </a:r>
            <a:r>
              <a:rPr sz="1200" spc="-5" dirty="0">
                <a:latin typeface="Times New Roman"/>
                <a:cs typeface="Times New Roman"/>
              </a:rPr>
              <a:t>spirituali sopite dell’uomo. Gesù </a:t>
            </a:r>
            <a:r>
              <a:rPr sz="1200" dirty="0">
                <a:latin typeface="Times New Roman"/>
                <a:cs typeface="Times New Roman"/>
              </a:rPr>
              <a:t>ci 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che Dio vive nell’uomo; allora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50800" marR="1651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possiamo indurre </a:t>
            </a:r>
            <a:r>
              <a:rPr sz="1200" dirty="0">
                <a:latin typeface="Times New Roman"/>
                <a:cs typeface="Times New Roman"/>
              </a:rPr>
              <a:t>l’uomo a </a:t>
            </a:r>
            <a:r>
              <a:rPr sz="1200" spc="-5" dirty="0">
                <a:latin typeface="Times New Roman"/>
                <a:cs typeface="Times New Roman"/>
              </a:rPr>
              <a:t>liberare questi poteri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divinità e </a:t>
            </a:r>
            <a:r>
              <a:rPr sz="1200" spc="-5" dirty="0">
                <a:latin typeface="Times New Roman"/>
                <a:cs typeface="Times New Roman"/>
              </a:rPr>
              <a:t>d’infinità legati all’anima?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indurremo gli </a:t>
            </a:r>
            <a:r>
              <a:rPr sz="1200" dirty="0">
                <a:latin typeface="Times New Roman"/>
                <a:cs typeface="Times New Roman"/>
              </a:rPr>
              <a:t>uomini a consentire  </a:t>
            </a:r>
            <a:r>
              <a:rPr sz="1200" spc="-5" dirty="0">
                <a:latin typeface="Times New Roman"/>
                <a:cs typeface="Times New Roman"/>
              </a:rPr>
              <a:t>che Dio </a:t>
            </a:r>
            <a:r>
              <a:rPr sz="1200" dirty="0">
                <a:latin typeface="Times New Roman"/>
                <a:cs typeface="Times New Roman"/>
              </a:rPr>
              <a:t>possa venire a </a:t>
            </a:r>
            <a:r>
              <a:rPr sz="1200" spc="-5" dirty="0">
                <a:latin typeface="Times New Roman"/>
                <a:cs typeface="Times New Roman"/>
              </a:rPr>
              <a:t>ristorare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anima al suo passaggio, servendo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d’illuminare, elevare </a:t>
            </a:r>
            <a:r>
              <a:rPr sz="1200" dirty="0">
                <a:latin typeface="Times New Roman"/>
                <a:cs typeface="Times New Roman"/>
              </a:rPr>
              <a:t>e benedire  </a:t>
            </a:r>
            <a:r>
              <a:rPr sz="1200" spc="-5" dirty="0">
                <a:latin typeface="Times New Roman"/>
                <a:cs typeface="Times New Roman"/>
              </a:rPr>
              <a:t>innumerevoli altre </a:t>
            </a:r>
            <a:r>
              <a:rPr sz="1200" dirty="0">
                <a:latin typeface="Times New Roman"/>
                <a:cs typeface="Times New Roman"/>
              </a:rPr>
              <a:t>anime? Come </a:t>
            </a:r>
            <a:r>
              <a:rPr sz="1200" spc="-5" dirty="0">
                <a:latin typeface="Times New Roman"/>
                <a:cs typeface="Times New Roman"/>
              </a:rPr>
              <a:t>posso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risvegliare meglio questi </a:t>
            </a:r>
            <a:r>
              <a:rPr sz="1200" dirty="0">
                <a:latin typeface="Times New Roman"/>
                <a:cs typeface="Times New Roman"/>
              </a:rPr>
              <a:t>benèfici </a:t>
            </a:r>
            <a:r>
              <a:rPr sz="1200" spc="-5" dirty="0">
                <a:latin typeface="Times New Roman"/>
                <a:cs typeface="Times New Roman"/>
              </a:rPr>
              <a:t>poteri latenti che </a:t>
            </a:r>
            <a:r>
              <a:rPr sz="1200" dirty="0">
                <a:latin typeface="Times New Roman"/>
                <a:cs typeface="Times New Roman"/>
              </a:rPr>
              <a:t>dormono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anima? Di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cosa sono certo: l’eccitazione emotiva </a:t>
            </a:r>
            <a:r>
              <a:rPr sz="1200" dirty="0">
                <a:latin typeface="Times New Roman"/>
                <a:cs typeface="Times New Roman"/>
              </a:rPr>
              <a:t>non è lo </a:t>
            </a:r>
            <a:r>
              <a:rPr sz="1200" spc="-5" dirty="0">
                <a:latin typeface="Times New Roman"/>
                <a:cs typeface="Times New Roman"/>
              </a:rPr>
              <a:t>stimolo spirituale ideale. L’eccitazione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accresce </a:t>
            </a:r>
            <a:r>
              <a:rPr sz="1200" dirty="0">
                <a:latin typeface="Times New Roman"/>
                <a:cs typeface="Times New Roman"/>
              </a:rPr>
              <a:t>l’energia; </a:t>
            </a:r>
            <a:r>
              <a:rPr sz="1200" spc="-5" dirty="0">
                <a:latin typeface="Times New Roman"/>
                <a:cs typeface="Times New Roman"/>
              </a:rPr>
              <a:t>essa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esaurisce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00"/>
              </a:lnSpc>
            </a:pPr>
            <a:r>
              <a:rPr sz="1200" dirty="0">
                <a:latin typeface="Times New Roman"/>
                <a:cs typeface="Times New Roman"/>
              </a:rPr>
              <a:t>piuttosto i </a:t>
            </a:r>
            <a:r>
              <a:rPr sz="1200" spc="-5" dirty="0">
                <a:latin typeface="Times New Roman"/>
                <a:cs typeface="Times New Roman"/>
              </a:rPr>
              <a:t>poteri sia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corpo. </a:t>
            </a:r>
            <a:r>
              <a:rPr sz="1200" dirty="0">
                <a:latin typeface="Times New Roman"/>
                <a:cs typeface="Times New Roman"/>
              </a:rPr>
              <a:t>Da dove viene allora l’energia </a:t>
            </a:r>
            <a:r>
              <a:rPr sz="1200" spc="-5" dirty="0">
                <a:latin typeface="Times New Roman"/>
                <a:cs typeface="Times New Roman"/>
              </a:rPr>
              <a:t>che compie queste grandi cose? Osservate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endParaRPr sz="1200">
              <a:latin typeface="Times New Roman"/>
              <a:cs typeface="Times New Roman"/>
            </a:endParaRPr>
          </a:p>
          <a:p>
            <a:pPr marL="50800" marR="8636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Maestro. Anche </a:t>
            </a:r>
            <a:r>
              <a:rPr sz="1200" dirty="0">
                <a:latin typeface="Times New Roman"/>
                <a:cs typeface="Times New Roman"/>
              </a:rPr>
              <a:t>ora è sulle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recuperare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noi siamo qui a </a:t>
            </a:r>
            <a:r>
              <a:rPr sz="1200" spc="-5" dirty="0">
                <a:latin typeface="Times New Roman"/>
                <a:cs typeface="Times New Roman"/>
              </a:rPr>
              <a:t>consumare energia.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segreto di tutto questo </a:t>
            </a:r>
            <a:r>
              <a:rPr sz="1200" spc="-5" dirty="0">
                <a:latin typeface="Times New Roman"/>
                <a:cs typeface="Times New Roman"/>
              </a:rPr>
              <a:t>problema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racchiuso nella </a:t>
            </a:r>
            <a:r>
              <a:rPr sz="1200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nell’adorazione.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umano è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meditazione e di riposo  </a:t>
            </a:r>
            <a:r>
              <a:rPr sz="1200" spc="-5" dirty="0">
                <a:latin typeface="Times New Roman"/>
                <a:cs typeface="Times New Roman"/>
              </a:rPr>
              <a:t>congiunti.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meditazione stabilisce 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con </a:t>
            </a:r>
            <a:r>
              <a:rPr sz="1200" dirty="0">
                <a:latin typeface="Times New Roman"/>
                <a:cs typeface="Times New Roman"/>
              </a:rPr>
              <a:t>lo spirito; la </a:t>
            </a:r>
            <a:r>
              <a:rPr sz="1200" spc="-5" dirty="0">
                <a:latin typeface="Times New Roman"/>
                <a:cs typeface="Times New Roman"/>
              </a:rPr>
              <a:t>distensione determina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ricettività  spirituale.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cambio dalla </a:t>
            </a:r>
            <a:r>
              <a:rPr sz="1200" spc="-5" dirty="0">
                <a:latin typeface="Times New Roman"/>
                <a:cs typeface="Times New Roman"/>
              </a:rPr>
              <a:t>forza alla </a:t>
            </a:r>
            <a:r>
              <a:rPr sz="1200" dirty="0">
                <a:latin typeface="Times New Roman"/>
                <a:cs typeface="Times New Roman"/>
              </a:rPr>
              <a:t>debolezza, </a:t>
            </a:r>
            <a:r>
              <a:rPr sz="1200" spc="-5" dirty="0">
                <a:latin typeface="Times New Roman"/>
                <a:cs typeface="Times New Roman"/>
              </a:rPr>
              <a:t>dal coraggio alla paura, dalla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proprie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intenzioni,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costituisce l’adorazione. Quantomeno questo </a:t>
            </a:r>
            <a:r>
              <a:rPr sz="1200" dirty="0">
                <a:latin typeface="Times New Roman"/>
                <a:cs typeface="Times New Roman"/>
              </a:rPr>
              <a:t>è il punto di vista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(1777.3) 160:3.2 </a:t>
            </a:r>
            <a:r>
              <a:rPr sz="1200" spc="-5" dirty="0">
                <a:latin typeface="Times New Roman"/>
                <a:cs typeface="Times New Roman"/>
              </a:rPr>
              <a:t>Quando queste esperienze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frequentemente ripetute, si </a:t>
            </a:r>
            <a:r>
              <a:rPr sz="1200" dirty="0">
                <a:latin typeface="Times New Roman"/>
                <a:cs typeface="Times New Roman"/>
              </a:rPr>
              <a:t>cristallizzano in </a:t>
            </a:r>
            <a:r>
              <a:rPr sz="1200" spc="-5" dirty="0">
                <a:latin typeface="Times New Roman"/>
                <a:cs typeface="Times New Roman"/>
              </a:rPr>
              <a:t>abitudini,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abitudini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che  </a:t>
            </a:r>
            <a:r>
              <a:rPr sz="1200" dirty="0">
                <a:latin typeface="Times New Roman"/>
                <a:cs typeface="Times New Roman"/>
              </a:rPr>
              <a:t>infondono </a:t>
            </a:r>
            <a:r>
              <a:rPr sz="1200" spc="-5" dirty="0">
                <a:latin typeface="Times New Roman"/>
                <a:cs typeface="Times New Roman"/>
              </a:rPr>
              <a:t>energia, </a:t>
            </a:r>
            <a:r>
              <a:rPr sz="1200" dirty="0">
                <a:latin typeface="Times New Roman"/>
                <a:cs typeface="Times New Roman"/>
              </a:rPr>
              <a:t>e tali </a:t>
            </a:r>
            <a:r>
              <a:rPr sz="1200" spc="-5" dirty="0">
                <a:latin typeface="Times New Roman"/>
                <a:cs typeface="Times New Roman"/>
              </a:rPr>
              <a:t>abitudini si traducono alla fine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spirituale,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tale carattere è infine riconosciuto dai </a:t>
            </a:r>
            <a:r>
              <a:rPr sz="1200" spc="-5" dirty="0">
                <a:latin typeface="Times New Roman"/>
                <a:cs typeface="Times New Roman"/>
              </a:rPr>
              <a:t>propri  </a:t>
            </a:r>
            <a:r>
              <a:rPr sz="1200" dirty="0">
                <a:latin typeface="Times New Roman"/>
                <a:cs typeface="Times New Roman"/>
              </a:rPr>
              <a:t>simili come una </a:t>
            </a:r>
            <a:r>
              <a:rPr sz="1200" i="1" spc="-5" dirty="0">
                <a:latin typeface="Times New Roman"/>
                <a:cs typeface="Times New Roman"/>
              </a:rPr>
              <a:t>personalità matura. </a:t>
            </a:r>
            <a:r>
              <a:rPr sz="1200" spc="-5" dirty="0">
                <a:latin typeface="Times New Roman"/>
                <a:cs typeface="Times New Roman"/>
              </a:rPr>
              <a:t>All’inizio queste pratiche sono </a:t>
            </a:r>
            <a:r>
              <a:rPr sz="1200" dirty="0">
                <a:latin typeface="Times New Roman"/>
                <a:cs typeface="Times New Roman"/>
              </a:rPr>
              <a:t>difficili e </a:t>
            </a:r>
            <a:r>
              <a:rPr sz="1200" spc="-5" dirty="0">
                <a:latin typeface="Times New Roman"/>
                <a:cs typeface="Times New Roman"/>
              </a:rPr>
              <a:t>prendono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divengono  abituali procurano sia </a:t>
            </a:r>
            <a:r>
              <a:rPr sz="1200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che risparmio </a:t>
            </a:r>
            <a:r>
              <a:rPr sz="1200" dirty="0">
                <a:latin typeface="Times New Roman"/>
                <a:cs typeface="Times New Roman"/>
              </a:rPr>
              <a:t>di tempo.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complessa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attrattive della civiltà si </a:t>
            </a:r>
            <a:r>
              <a:rPr sz="1200" dirty="0">
                <a:latin typeface="Times New Roman"/>
                <a:cs typeface="Times New Roman"/>
              </a:rPr>
              <a:t>moltiplicano, più  </a:t>
            </a:r>
            <a:r>
              <a:rPr sz="1200" spc="-5" dirty="0">
                <a:latin typeface="Times New Roman"/>
                <a:cs typeface="Times New Roman"/>
              </a:rPr>
              <a:t>diverrà </a:t>
            </a:r>
            <a:r>
              <a:rPr sz="1200" dirty="0">
                <a:latin typeface="Times New Roman"/>
                <a:cs typeface="Times New Roman"/>
              </a:rPr>
              <a:t>urgente la necessità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conoscono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costituire </a:t>
            </a:r>
            <a:r>
              <a:rPr sz="1200" spc="-5" dirty="0">
                <a:latin typeface="Times New Roman"/>
                <a:cs typeface="Times New Roman"/>
              </a:rPr>
              <a:t>queste pratiche </a:t>
            </a:r>
            <a:r>
              <a:rPr sz="1200" dirty="0">
                <a:latin typeface="Times New Roman"/>
                <a:cs typeface="Times New Roman"/>
              </a:rPr>
              <a:t>protettive </a:t>
            </a:r>
            <a:r>
              <a:rPr sz="1200" spc="-5" dirty="0">
                <a:latin typeface="Times New Roman"/>
                <a:cs typeface="Times New Roman"/>
              </a:rPr>
              <a:t>abituali destinate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accrescere le </a:t>
            </a:r>
            <a:r>
              <a:rPr sz="1200" spc="-5" dirty="0">
                <a:latin typeface="Times New Roman"/>
                <a:cs typeface="Times New Roman"/>
              </a:rPr>
              <a:t>loro energie</a:t>
            </a:r>
            <a:r>
              <a:rPr sz="1200" dirty="0">
                <a:latin typeface="Times New Roman"/>
                <a:cs typeface="Times New Roman"/>
              </a:rPr>
              <a:t> 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210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(1361.3) 123:4.3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ragazzo del vicinato </a:t>
            </a:r>
            <a:r>
              <a:rPr sz="1200" dirty="0">
                <a:latin typeface="Times New Roman"/>
                <a:cs typeface="Times New Roman"/>
              </a:rPr>
              <a:t>e più tardi di </a:t>
            </a:r>
            <a:r>
              <a:rPr sz="1200" spc="-5" dirty="0">
                <a:latin typeface="Times New Roman"/>
                <a:cs typeface="Times New Roman"/>
              </a:rPr>
              <a:t>suo fratello Giacomo, amava giocare nell’angolo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lontano del laboratorio </a:t>
            </a:r>
            <a:r>
              <a:rPr sz="1200" dirty="0">
                <a:latin typeface="Times New Roman"/>
                <a:cs typeface="Times New Roman"/>
              </a:rPr>
              <a:t>familiare di </a:t>
            </a:r>
            <a:r>
              <a:rPr sz="1200" spc="-5" dirty="0">
                <a:latin typeface="Times New Roman"/>
                <a:cs typeface="Times New Roman"/>
              </a:rPr>
              <a:t>carpenteria,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essi si divertivano </a:t>
            </a:r>
            <a:r>
              <a:rPr sz="1200" dirty="0">
                <a:latin typeface="Times New Roman"/>
                <a:cs typeface="Times New Roman"/>
              </a:rPr>
              <a:t>molto con </a:t>
            </a:r>
            <a:r>
              <a:rPr sz="1200" spc="-5" dirty="0">
                <a:latin typeface="Times New Roman"/>
                <a:cs typeface="Times New Roman"/>
              </a:rPr>
              <a:t>dei trucioli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pezzi di </a:t>
            </a:r>
            <a:r>
              <a:rPr sz="1200" spc="-5" dirty="0">
                <a:latin typeface="Times New Roman"/>
                <a:cs typeface="Times New Roman"/>
              </a:rPr>
              <a:t>legno. Era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difficile per Gesù comprendere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che c’era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proibiti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mancò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conformarsi  ai desideri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genitori. Egli </a:t>
            </a:r>
            <a:r>
              <a:rPr sz="1200" dirty="0">
                <a:latin typeface="Times New Roman"/>
                <a:cs typeface="Times New Roman"/>
              </a:rPr>
              <a:t>aveva un’attitudine </a:t>
            </a:r>
            <a:r>
              <a:rPr sz="1200" spc="-5" dirty="0">
                <a:latin typeface="Times New Roman"/>
                <a:cs typeface="Times New Roman"/>
              </a:rPr>
              <a:t>all’umorismo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gioco che aveva </a:t>
            </a:r>
            <a:r>
              <a:rPr sz="1200" dirty="0">
                <a:latin typeface="Times New Roman"/>
                <a:cs typeface="Times New Roman"/>
              </a:rPr>
              <a:t>poche opportunità 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esprimere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nell’ambiente del suo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della sua generazione,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all’età di quattordici </a:t>
            </a:r>
            <a:r>
              <a:rPr sz="1200" spc="-5" dirty="0">
                <a:latin typeface="Times New Roman"/>
                <a:cs typeface="Times New Roman"/>
              </a:rPr>
              <a:t>anni egli fu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gaio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spensierato.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(1361.4) 123:4.4 </a:t>
            </a:r>
            <a:r>
              <a:rPr sz="1200" spc="-5" dirty="0">
                <a:latin typeface="Times New Roman"/>
                <a:cs typeface="Times New Roman"/>
              </a:rPr>
              <a:t>Maria aveva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piccionaia sul </a:t>
            </a:r>
            <a:r>
              <a:rPr sz="1200" dirty="0">
                <a:latin typeface="Times New Roman"/>
                <a:cs typeface="Times New Roman"/>
              </a:rPr>
              <a:t>tetto dello </a:t>
            </a:r>
            <a:r>
              <a:rPr sz="1200" spc="-5" dirty="0">
                <a:latin typeface="Times New Roman"/>
                <a:cs typeface="Times New Roman"/>
              </a:rPr>
              <a:t>stabile per gli animali contiguo alla casa, ed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destinavano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profitti della  vendita dei piccioni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speciale di </a:t>
            </a:r>
            <a:r>
              <a:rPr sz="1200" spc="-5" dirty="0">
                <a:latin typeface="Times New Roman"/>
                <a:cs typeface="Times New Roman"/>
              </a:rPr>
              <a:t>carità, che Gesù amministrava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averne </a:t>
            </a:r>
            <a:r>
              <a:rPr sz="1200" dirty="0">
                <a:latin typeface="Times New Roman"/>
                <a:cs typeface="Times New Roman"/>
              </a:rPr>
              <a:t>dedotto la </a:t>
            </a:r>
            <a:r>
              <a:rPr sz="1200" spc="-5" dirty="0">
                <a:latin typeface="Times New Roman"/>
                <a:cs typeface="Times New Roman"/>
              </a:rPr>
              <a:t>decima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versava all’incaricato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sinagoga.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(1361.5) 123:4.5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incidente </a:t>
            </a:r>
            <a:r>
              <a:rPr sz="1200" spc="-5" dirty="0">
                <a:latin typeface="Times New Roman"/>
                <a:cs typeface="Times New Roman"/>
              </a:rPr>
              <a:t>capitato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allora fu </a:t>
            </a:r>
            <a:r>
              <a:rPr sz="1200" dirty="0">
                <a:latin typeface="Times New Roman"/>
                <a:cs typeface="Times New Roman"/>
              </a:rPr>
              <a:t>una caduta </a:t>
            </a:r>
            <a:r>
              <a:rPr sz="1200" spc="-5" dirty="0">
                <a:latin typeface="Times New Roman"/>
                <a:cs typeface="Times New Roman"/>
              </a:rPr>
              <a:t>dalla scala </a:t>
            </a:r>
            <a:r>
              <a:rPr sz="1200" dirty="0">
                <a:latin typeface="Times New Roman"/>
                <a:cs typeface="Times New Roman"/>
              </a:rPr>
              <a:t>di pietra del </a:t>
            </a:r>
            <a:r>
              <a:rPr sz="1200" spc="-5" dirty="0">
                <a:latin typeface="Times New Roman"/>
                <a:cs typeface="Times New Roman"/>
              </a:rPr>
              <a:t>cortile retrostante, che </a:t>
            </a:r>
            <a:r>
              <a:rPr sz="1200" dirty="0">
                <a:latin typeface="Times New Roman"/>
                <a:cs typeface="Times New Roman"/>
              </a:rPr>
              <a:t>portava  </a:t>
            </a:r>
            <a:r>
              <a:rPr sz="1200" spc="-5" dirty="0">
                <a:latin typeface="Times New Roman"/>
                <a:cs typeface="Times New Roman"/>
              </a:rPr>
              <a:t>alla camera </a:t>
            </a:r>
            <a:r>
              <a:rPr sz="1200" dirty="0">
                <a:latin typeface="Times New Roman"/>
                <a:cs typeface="Times New Roman"/>
              </a:rPr>
              <a:t>da letto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il tetto di </a:t>
            </a:r>
            <a:r>
              <a:rPr sz="1200" spc="-5" dirty="0">
                <a:latin typeface="Times New Roman"/>
                <a:cs typeface="Times New Roman"/>
              </a:rPr>
              <a:t>tela. Successe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luglio </a:t>
            </a:r>
            <a:r>
              <a:rPr sz="1200" dirty="0">
                <a:latin typeface="Times New Roman"/>
                <a:cs typeface="Times New Roman"/>
              </a:rPr>
              <a:t>durante un’improvvisa </a:t>
            </a:r>
            <a:r>
              <a:rPr sz="1200" spc="-5" dirty="0">
                <a:latin typeface="Times New Roman"/>
                <a:cs typeface="Times New Roman"/>
              </a:rPr>
              <a:t>tempesta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sabbia </a:t>
            </a:r>
            <a:r>
              <a:rPr sz="1200" dirty="0">
                <a:latin typeface="Times New Roman"/>
                <a:cs typeface="Times New Roman"/>
              </a:rPr>
              <a:t>proveniente da </a:t>
            </a:r>
            <a:r>
              <a:rPr sz="1200" spc="5" dirty="0">
                <a:latin typeface="Times New Roman"/>
                <a:cs typeface="Times New Roman"/>
              </a:rPr>
              <a:t>est. </a:t>
            </a:r>
            <a:r>
              <a:rPr sz="1200" dirty="0">
                <a:latin typeface="Times New Roman"/>
                <a:cs typeface="Times New Roman"/>
              </a:rPr>
              <a:t>I venti  </a:t>
            </a:r>
            <a:r>
              <a:rPr sz="1200" spc="-5" dirty="0">
                <a:latin typeface="Times New Roman"/>
                <a:cs typeface="Times New Roman"/>
              </a:rPr>
              <a:t>caldi, che sollevavano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refoli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sabbia fine, soffiavano generalmente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stagione delle piogge, </a:t>
            </a:r>
            <a:r>
              <a:rPr sz="1200" dirty="0">
                <a:latin typeface="Times New Roman"/>
                <a:cs typeface="Times New Roman"/>
              </a:rPr>
              <a:t>specialmente in marzo e  </a:t>
            </a:r>
            <a:r>
              <a:rPr sz="1200" spc="-5" dirty="0">
                <a:latin typeface="Times New Roman"/>
                <a:cs typeface="Times New Roman"/>
              </a:rPr>
              <a:t>aprile. Era eccezionale </a:t>
            </a:r>
            <a:r>
              <a:rPr sz="1200" dirty="0">
                <a:latin typeface="Times New Roman"/>
                <a:cs typeface="Times New Roman"/>
              </a:rPr>
              <a:t>vedere una tale tempesta in </a:t>
            </a:r>
            <a:r>
              <a:rPr sz="1200" spc="-5" dirty="0">
                <a:latin typeface="Times New Roman"/>
                <a:cs typeface="Times New Roman"/>
              </a:rPr>
              <a:t>luglio. Quando </a:t>
            </a:r>
            <a:r>
              <a:rPr sz="1200" dirty="0">
                <a:latin typeface="Times New Roman"/>
                <a:cs typeface="Times New Roman"/>
              </a:rPr>
              <a:t>essa arrivò, </a:t>
            </a:r>
            <a:r>
              <a:rPr sz="1200" spc="-5" dirty="0">
                <a:latin typeface="Times New Roman"/>
                <a:cs typeface="Times New Roman"/>
              </a:rPr>
              <a:t>Gesù stava giocando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terrazza della </a:t>
            </a:r>
            <a:r>
              <a:rPr sz="1200" dirty="0">
                <a:latin typeface="Times New Roman"/>
                <a:cs typeface="Times New Roman"/>
              </a:rPr>
              <a:t>casa  </a:t>
            </a:r>
            <a:r>
              <a:rPr sz="1200" spc="-5" dirty="0">
                <a:latin typeface="Times New Roman"/>
                <a:cs typeface="Times New Roman"/>
              </a:rPr>
              <a:t>com’era sua abitudine, perché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della stagione secca questa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abituale. Scendendo  </a:t>
            </a:r>
            <a:r>
              <a:rPr sz="1200" spc="-5" dirty="0">
                <a:latin typeface="Times New Roman"/>
                <a:cs typeface="Times New Roman"/>
              </a:rPr>
              <a:t>dalla scala egli fu </a:t>
            </a:r>
            <a:r>
              <a:rPr sz="1200" dirty="0">
                <a:latin typeface="Times New Roman"/>
                <a:cs typeface="Times New Roman"/>
              </a:rPr>
              <a:t>accecato </a:t>
            </a:r>
            <a:r>
              <a:rPr sz="1200" spc="-5" dirty="0">
                <a:latin typeface="Times New Roman"/>
                <a:cs typeface="Times New Roman"/>
              </a:rPr>
              <a:t>dalla sabbia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cadde.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questo incidente </a:t>
            </a:r>
            <a:r>
              <a:rPr sz="1200" dirty="0">
                <a:latin typeface="Times New Roman"/>
                <a:cs typeface="Times New Roman"/>
              </a:rPr>
              <a:t>Giuseppe </a:t>
            </a:r>
            <a:r>
              <a:rPr sz="1200" spc="-5" dirty="0">
                <a:latin typeface="Times New Roman"/>
                <a:cs typeface="Times New Roman"/>
              </a:rPr>
              <a:t>costruì </a:t>
            </a:r>
            <a:r>
              <a:rPr sz="1200" dirty="0">
                <a:latin typeface="Times New Roman"/>
                <a:cs typeface="Times New Roman"/>
              </a:rPr>
              <a:t>una balaustra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lati della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scala.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3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(1361.6) 123:4.6 </a:t>
            </a:r>
            <a:r>
              <a:rPr sz="1200" spc="-5" dirty="0">
                <a:latin typeface="Times New Roman"/>
                <a:cs typeface="Times New Roman"/>
              </a:rPr>
              <a:t>Non c’era </a:t>
            </a:r>
            <a:r>
              <a:rPr sz="1200" dirty="0">
                <a:latin typeface="Times New Roman"/>
                <a:cs typeface="Times New Roman"/>
              </a:rPr>
              <a:t>alcun 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incidente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prevenuto. </a:t>
            </a:r>
            <a:r>
              <a:rPr sz="1200" spc="-5" dirty="0">
                <a:latin typeface="Times New Roman"/>
                <a:cs typeface="Times New Roman"/>
              </a:rPr>
              <a:t>Non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negligenza </a:t>
            </a:r>
            <a:r>
              <a:rPr sz="1200" dirty="0">
                <a:latin typeface="Times New Roman"/>
                <a:cs typeface="Times New Roman"/>
              </a:rPr>
              <a:t>imputabile </a:t>
            </a:r>
            <a:r>
              <a:rPr sz="1200" spc="-5" dirty="0">
                <a:latin typeface="Times New Roman"/>
                <a:cs typeface="Times New Roman"/>
              </a:rPr>
              <a:t>ai guardiani  intermedi temporali, </a:t>
            </a:r>
            <a:r>
              <a:rPr sz="1200" dirty="0">
                <a:latin typeface="Times New Roman"/>
                <a:cs typeface="Times New Roman"/>
              </a:rPr>
              <a:t>poiché un </a:t>
            </a:r>
            <a:r>
              <a:rPr sz="1200" spc="-5" dirty="0">
                <a:latin typeface="Times New Roman"/>
                <a:cs typeface="Times New Roman"/>
              </a:rPr>
              <a:t>intermedio </a:t>
            </a:r>
            <a:r>
              <a:rPr sz="1200" dirty="0">
                <a:latin typeface="Times New Roman"/>
                <a:cs typeface="Times New Roman"/>
              </a:rPr>
              <a:t>primario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stati assegnati alla sorveglianza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ragazzo;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imputabile </a:t>
            </a:r>
            <a:r>
              <a:rPr sz="1200" spc="-5" dirty="0">
                <a:latin typeface="Times New Roman"/>
                <a:cs typeface="Times New Roman"/>
              </a:rPr>
              <a:t>al serafino guardiano. Semplicemente 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 essere </a:t>
            </a:r>
            <a:r>
              <a:rPr sz="1200" dirty="0">
                <a:latin typeface="Times New Roman"/>
                <a:cs typeface="Times New Roman"/>
              </a:rPr>
              <a:t>evitato. </a:t>
            </a:r>
            <a:r>
              <a:rPr sz="1200" spc="-5" dirty="0">
                <a:latin typeface="Times New Roman"/>
                <a:cs typeface="Times New Roman"/>
              </a:rPr>
              <a:t>Ma questo </a:t>
            </a:r>
            <a:r>
              <a:rPr sz="1200" dirty="0">
                <a:latin typeface="Times New Roman"/>
                <a:cs typeface="Times New Roman"/>
              </a:rPr>
              <a:t>lieve incidente,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Endor, </a:t>
            </a:r>
            <a:r>
              <a:rPr sz="1200" spc="-5" dirty="0">
                <a:latin typeface="Times New Roman"/>
                <a:cs typeface="Times New Roman"/>
              </a:rPr>
              <a:t>provocò un’ansietà così grande 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Maria che essa decise poco saggiamente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lei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23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98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(1778.1) 160:3.3 </a:t>
            </a:r>
            <a:r>
              <a:rPr sz="1200" spc="-5" dirty="0">
                <a:latin typeface="Times New Roman"/>
                <a:cs typeface="Times New Roman"/>
              </a:rPr>
              <a:t>Un altro requisito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raggiungimento della </a:t>
            </a:r>
            <a:r>
              <a:rPr sz="1200" dirty="0">
                <a:latin typeface="Times New Roman"/>
                <a:cs typeface="Times New Roman"/>
              </a:rPr>
              <a:t>maturità è l’adattamento </a:t>
            </a:r>
            <a:r>
              <a:rPr sz="1200" spc="-5" dirty="0">
                <a:latin typeface="Times New Roman"/>
                <a:cs typeface="Times New Roman"/>
              </a:rPr>
              <a:t>cooperativo dei </a:t>
            </a:r>
            <a:r>
              <a:rPr sz="1200" dirty="0">
                <a:latin typeface="Times New Roman"/>
                <a:cs typeface="Times New Roman"/>
              </a:rPr>
              <a:t>gruppi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ambiente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continuo cambiamento. L’individuo immaturo suscita l’antagonismo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simili;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maturo </a:t>
            </a:r>
            <a:r>
              <a:rPr sz="1200" dirty="0">
                <a:latin typeface="Times New Roman"/>
                <a:cs typeface="Times New Roman"/>
              </a:rPr>
              <a:t>ottiene la </a:t>
            </a:r>
            <a:r>
              <a:rPr sz="1200" spc="-5" dirty="0">
                <a:latin typeface="Times New Roman"/>
                <a:cs typeface="Times New Roman"/>
              </a:rPr>
              <a:t>collaborazione  cordiale dei </a:t>
            </a:r>
            <a:r>
              <a:rPr sz="1200" dirty="0">
                <a:latin typeface="Times New Roman"/>
                <a:cs typeface="Times New Roman"/>
              </a:rPr>
              <a:t>suoi associati, cosa </a:t>
            </a:r>
            <a:r>
              <a:rPr sz="1200" spc="-5" dirty="0">
                <a:latin typeface="Times New Roman"/>
                <a:cs typeface="Times New Roman"/>
              </a:rPr>
              <a:t>che moltiplica considerevolmente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degli sforzi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(1778.2) 160:3.4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filosofia mi dice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dei momenti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devo combattere,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n’è </a:t>
            </a:r>
            <a:r>
              <a:rPr sz="1200" spc="-5" dirty="0">
                <a:latin typeface="Times New Roman"/>
                <a:cs typeface="Times New Roman"/>
              </a:rPr>
              <a:t>bisogno,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difendere </a:t>
            </a:r>
            <a:r>
              <a:rPr sz="1200" dirty="0">
                <a:latin typeface="Times New Roman"/>
                <a:cs typeface="Times New Roman"/>
              </a:rPr>
              <a:t>il mio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rettitudine, </a:t>
            </a:r>
            <a:r>
              <a:rPr sz="1200" dirty="0">
                <a:latin typeface="Times New Roman"/>
                <a:cs typeface="Times New Roman"/>
              </a:rPr>
              <a:t>ma io non dubito che il </a:t>
            </a:r>
            <a:r>
              <a:rPr sz="1200" spc="-5" dirty="0">
                <a:latin typeface="Times New Roman"/>
                <a:cs typeface="Times New Roman"/>
              </a:rPr>
              <a:t>Maestro, con </a:t>
            </a:r>
            <a:r>
              <a:rPr sz="1200" dirty="0">
                <a:latin typeface="Times New Roman"/>
                <a:cs typeface="Times New Roman"/>
              </a:rPr>
              <a:t>un tipo più </a:t>
            </a:r>
            <a:r>
              <a:rPr sz="1200" spc="-5" dirty="0">
                <a:latin typeface="Times New Roman"/>
                <a:cs typeface="Times New Roman"/>
              </a:rPr>
              <a:t>maturo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conquisterebbe facilmente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 grazia un’uguale vittoria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tecnica 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seducente </a:t>
            </a:r>
            <a:r>
              <a:rPr sz="1200" dirty="0">
                <a:latin typeface="Times New Roman"/>
                <a:cs typeface="Times New Roman"/>
              </a:rPr>
              <a:t>di tatto e di </a:t>
            </a:r>
            <a:r>
              <a:rPr sz="1200" spc="-5" dirty="0">
                <a:latin typeface="Times New Roman"/>
                <a:cs typeface="Times New Roman"/>
              </a:rPr>
              <a:t>tolleranza. Troppo spesso,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 buona </a:t>
            </a:r>
            <a:r>
              <a:rPr sz="1200" spc="-5" dirty="0">
                <a:latin typeface="Times New Roman"/>
                <a:cs typeface="Times New Roman"/>
              </a:rPr>
              <a:t>causa, </a:t>
            </a:r>
            <a:r>
              <a:rPr sz="1200" dirty="0">
                <a:latin typeface="Times New Roman"/>
                <a:cs typeface="Times New Roman"/>
              </a:rPr>
              <a:t>finisce che </a:t>
            </a:r>
            <a:r>
              <a:rPr sz="1200" spc="-5" dirty="0">
                <a:latin typeface="Times New Roman"/>
                <a:cs typeface="Times New Roman"/>
              </a:rPr>
              <a:t>escono sconfitti sia </a:t>
            </a:r>
            <a:r>
              <a:rPr sz="1200" dirty="0">
                <a:latin typeface="Times New Roman"/>
                <a:cs typeface="Times New Roman"/>
              </a:rPr>
              <a:t>il vincitore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vinto. Soltanto </a:t>
            </a:r>
            <a:r>
              <a:rPr sz="1200" spc="-5" dirty="0">
                <a:latin typeface="Times New Roman"/>
                <a:cs typeface="Times New Roman"/>
              </a:rPr>
              <a:t>ieri </a:t>
            </a:r>
            <a:r>
              <a:rPr sz="1200" dirty="0">
                <a:latin typeface="Times New Roman"/>
                <a:cs typeface="Times New Roman"/>
              </a:rPr>
              <a:t>ho udito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“un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saggio,  quando cerca </a:t>
            </a:r>
            <a:r>
              <a:rPr sz="1200" dirty="0">
                <a:latin typeface="Times New Roman"/>
                <a:cs typeface="Times New Roman"/>
              </a:rPr>
              <a:t>di entrare per una porta </a:t>
            </a:r>
            <a:r>
              <a:rPr sz="1200" spc="-5" dirty="0">
                <a:latin typeface="Times New Roman"/>
                <a:cs typeface="Times New Roman"/>
              </a:rPr>
              <a:t>chiusa,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distrugge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piuttosto la </a:t>
            </a:r>
            <a:r>
              <a:rPr sz="1200" spc="-5" dirty="0">
                <a:latin typeface="Times New Roman"/>
                <a:cs typeface="Times New Roman"/>
              </a:rPr>
              <a:t>chiave con cui aprirla”. Troppo </a:t>
            </a:r>
            <a:r>
              <a:rPr sz="1200" dirty="0">
                <a:latin typeface="Times New Roman"/>
                <a:cs typeface="Times New Roman"/>
              </a:rPr>
              <a:t>spesso noi  </a:t>
            </a:r>
            <a:r>
              <a:rPr sz="1200" spc="-5" dirty="0">
                <a:latin typeface="Times New Roman"/>
                <a:cs typeface="Times New Roman"/>
              </a:rPr>
              <a:t>ingaggiamo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battaglia semplicemente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convincere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429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(1778.3) 160:3.5 </a:t>
            </a:r>
            <a:r>
              <a:rPr sz="1200" spc="-5" dirty="0">
                <a:latin typeface="Times New Roman"/>
                <a:cs typeface="Times New Roman"/>
              </a:rPr>
              <a:t>Questo nuovo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rende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servizio all’arte di </a:t>
            </a:r>
            <a:r>
              <a:rPr sz="1200" spc="-5" dirty="0">
                <a:latin typeface="Times New Roman"/>
                <a:cs typeface="Times New Roman"/>
              </a:rPr>
              <a:t>vivere,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un incentivo nuovo e  più </a:t>
            </a:r>
            <a:r>
              <a:rPr sz="1200" spc="-5" dirty="0">
                <a:latin typeface="Times New Roman"/>
                <a:cs typeface="Times New Roman"/>
              </a:rPr>
              <a:t>ricco per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superiore. Esso presenta </a:t>
            </a:r>
            <a:r>
              <a:rPr sz="1200" dirty="0">
                <a:latin typeface="Times New Roman"/>
                <a:cs typeface="Times New Roman"/>
              </a:rPr>
              <a:t>una meta di destino nuova e più </a:t>
            </a:r>
            <a:r>
              <a:rPr sz="1200" spc="-5" dirty="0">
                <a:latin typeface="Times New Roman"/>
                <a:cs typeface="Times New Roman"/>
              </a:rPr>
              <a:t>elevata, </a:t>
            </a:r>
            <a:r>
              <a:rPr sz="1200" dirty="0">
                <a:latin typeface="Times New Roman"/>
                <a:cs typeface="Times New Roman"/>
              </a:rPr>
              <a:t>un proposito di vita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nuovi 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fine eterno </a:t>
            </a:r>
            <a:r>
              <a:rPr sz="1200" dirty="0">
                <a:latin typeface="Times New Roman"/>
                <a:cs typeface="Times New Roman"/>
              </a:rPr>
              <a:t>e divino </a:t>
            </a:r>
            <a:r>
              <a:rPr sz="1200" spc="-5" dirty="0">
                <a:latin typeface="Times New Roman"/>
                <a:cs typeface="Times New Roman"/>
              </a:rPr>
              <a:t>dell’esistenza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stessi degli stimoli trascendenti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suscitano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risiede  di </a:t>
            </a:r>
            <a:r>
              <a:rPr sz="1200" spc="-5" dirty="0">
                <a:latin typeface="Times New Roman"/>
                <a:cs typeface="Times New Roman"/>
              </a:rPr>
              <a:t>meglio nella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dell’uomo. Su ogni vetta </a:t>
            </a:r>
            <a:r>
              <a:rPr sz="1200" spc="-5" dirty="0">
                <a:latin typeface="Times New Roman"/>
                <a:cs typeface="Times New Roman"/>
              </a:rPr>
              <a:t>del pensiero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distensione per </a:t>
            </a:r>
            <a:r>
              <a:rPr sz="1200" dirty="0">
                <a:latin typeface="Times New Roman"/>
                <a:cs typeface="Times New Roman"/>
              </a:rPr>
              <a:t>la mente, </a:t>
            </a:r>
            <a:r>
              <a:rPr sz="1200" spc="-5" dirty="0">
                <a:latin typeface="Times New Roman"/>
                <a:cs typeface="Times New Roman"/>
              </a:rPr>
              <a:t>forza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6413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per lo </a:t>
            </a:r>
            <a:r>
              <a:rPr sz="1200" spc="-5" dirty="0">
                <a:latin typeface="Times New Roman"/>
                <a:cs typeface="Times New Roman"/>
              </a:rPr>
              <a:t>spirito. Da questa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vantaggiosa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l’uomo può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irritazioni </a:t>
            </a:r>
            <a:r>
              <a:rPr sz="1200" dirty="0">
                <a:latin typeface="Times New Roman"/>
                <a:cs typeface="Times New Roman"/>
              </a:rPr>
              <a:t>materiali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della mente — </a:t>
            </a:r>
            <a:r>
              <a:rPr sz="1200" spc="-5" dirty="0">
                <a:latin typeface="Times New Roman"/>
                <a:cs typeface="Times New Roman"/>
              </a:rPr>
              <a:t>preoccupazione, gelosia, </a:t>
            </a:r>
            <a:r>
              <a:rPr sz="1200" dirty="0">
                <a:latin typeface="Times New Roman"/>
                <a:cs typeface="Times New Roman"/>
              </a:rPr>
              <a:t>invidia, vendetta e </a:t>
            </a:r>
            <a:r>
              <a:rPr sz="1200" spc="-5" dirty="0">
                <a:latin typeface="Times New Roman"/>
                <a:cs typeface="Times New Roman"/>
              </a:rPr>
              <a:t>l’orgoglio </a:t>
            </a:r>
            <a:r>
              <a:rPr sz="1200" dirty="0">
                <a:latin typeface="Times New Roman"/>
                <a:cs typeface="Times New Roman"/>
              </a:rPr>
              <a:t>di una personalità </a:t>
            </a:r>
            <a:r>
              <a:rPr sz="1200" spc="-5" dirty="0">
                <a:latin typeface="Times New Roman"/>
                <a:cs typeface="Times New Roman"/>
              </a:rPr>
              <a:t>immatura. Queste anime  che salgono </a:t>
            </a:r>
            <a:r>
              <a:rPr sz="1200" dirty="0">
                <a:latin typeface="Times New Roman"/>
                <a:cs typeface="Times New Roman"/>
              </a:rPr>
              <a:t>in alto </a:t>
            </a:r>
            <a:r>
              <a:rPr sz="1200" spc="-5" dirty="0">
                <a:latin typeface="Times New Roman"/>
                <a:cs typeface="Times New Roman"/>
              </a:rPr>
              <a:t>si liberano </a:t>
            </a:r>
            <a:r>
              <a:rPr sz="1200" dirty="0">
                <a:latin typeface="Times New Roman"/>
                <a:cs typeface="Times New Roman"/>
              </a:rPr>
              <a:t>da una moltitudine di </a:t>
            </a:r>
            <a:r>
              <a:rPr sz="1200" spc="-5" dirty="0">
                <a:latin typeface="Times New Roman"/>
                <a:cs typeface="Times New Roman"/>
              </a:rPr>
              <a:t>conflitti ricorrenti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piccole cose della vita, divenendo così </a:t>
            </a:r>
            <a:r>
              <a:rPr sz="1200" spc="5" dirty="0">
                <a:latin typeface="Times New Roman"/>
                <a:cs typeface="Times New Roman"/>
              </a:rPr>
              <a:t>libere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delle correnti </a:t>
            </a:r>
            <a:r>
              <a:rPr sz="1200" dirty="0">
                <a:latin typeface="Times New Roman"/>
                <a:cs typeface="Times New Roman"/>
              </a:rPr>
              <a:t>superiori di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spirituali e di </a:t>
            </a:r>
            <a:r>
              <a:rPr sz="1200" spc="-5" dirty="0">
                <a:latin typeface="Times New Roman"/>
                <a:cs typeface="Times New Roman"/>
              </a:rPr>
              <a:t>comunicazioni celesti. Ma </a:t>
            </a:r>
            <a:r>
              <a:rPr sz="1200" dirty="0">
                <a:latin typeface="Times New Roman"/>
                <a:cs typeface="Times New Roman"/>
              </a:rPr>
              <a:t>il proposito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deve essere  gelosamente preservato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tentazione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realizzazioni facili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transitorie; similmente deve essere sostenuto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renderlo </a:t>
            </a:r>
            <a:r>
              <a:rPr sz="1200" dirty="0">
                <a:latin typeface="Times New Roman"/>
                <a:cs typeface="Times New Roman"/>
              </a:rPr>
              <a:t>immune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disastrose </a:t>
            </a:r>
            <a:r>
              <a:rPr sz="1200" spc="-5" dirty="0">
                <a:latin typeface="Times New Roman"/>
                <a:cs typeface="Times New Roman"/>
              </a:rPr>
              <a:t>minacce del </a:t>
            </a:r>
            <a:r>
              <a:rPr sz="1200" dirty="0">
                <a:latin typeface="Times New Roman"/>
                <a:cs typeface="Times New Roman"/>
              </a:rPr>
              <a:t>fanatismo.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129905" cy="3966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L’equilibrio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maturità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(1778.4) 160:4.1 </a:t>
            </a:r>
            <a:r>
              <a:rPr sz="1200" spc="-5" dirty="0">
                <a:latin typeface="Times New Roman"/>
                <a:cs typeface="Times New Roman"/>
              </a:rPr>
              <a:t>Pur mirando unicamente al raggiungimento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realtà eterne, dovete anche </a:t>
            </a:r>
            <a:r>
              <a:rPr sz="1200" dirty="0">
                <a:latin typeface="Times New Roman"/>
                <a:cs typeface="Times New Roman"/>
              </a:rPr>
              <a:t>provvedere </a:t>
            </a:r>
            <a:r>
              <a:rPr sz="1200" spc="-5" dirty="0">
                <a:latin typeface="Times New Roman"/>
                <a:cs typeface="Times New Roman"/>
              </a:rPr>
              <a:t>alle necessità 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temporale. Benché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meta,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è un fatto. </a:t>
            </a:r>
            <a:r>
              <a:rPr sz="1200" spc="-5" dirty="0">
                <a:latin typeface="Times New Roman"/>
                <a:cs typeface="Times New Roman"/>
              </a:rPr>
              <a:t>Occasionalmente </a:t>
            </a:r>
            <a:r>
              <a:rPr sz="1200" dirty="0">
                <a:latin typeface="Times New Roman"/>
                <a:cs typeface="Times New Roman"/>
              </a:rPr>
              <a:t>il necessario per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caderci </a:t>
            </a:r>
            <a:r>
              <a:rPr sz="1200" dirty="0">
                <a:latin typeface="Times New Roman"/>
                <a:cs typeface="Times New Roman"/>
              </a:rPr>
              <a:t>in mano  </a:t>
            </a:r>
            <a:r>
              <a:rPr sz="1200" spc="-5" dirty="0">
                <a:latin typeface="Times New Roman"/>
                <a:cs typeface="Times New Roman"/>
              </a:rPr>
              <a:t>per caso,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lavorare con intelligenza per procurarcelo. </a:t>
            </a:r>
            <a:r>
              <a:rPr sz="1200" dirty="0">
                <a:latin typeface="Times New Roman"/>
                <a:cs typeface="Times New Roman"/>
              </a:rPr>
              <a:t>I due problemi </a:t>
            </a:r>
            <a:r>
              <a:rPr sz="1200" spc="-5" dirty="0">
                <a:latin typeface="Times New Roman"/>
                <a:cs typeface="Times New Roman"/>
              </a:rPr>
              <a:t>maggiori della </a:t>
            </a:r>
            <a:r>
              <a:rPr sz="1200" dirty="0">
                <a:latin typeface="Times New Roman"/>
                <a:cs typeface="Times New Roman"/>
              </a:rPr>
              <a:t>vita sono: </a:t>
            </a:r>
            <a:r>
              <a:rPr sz="1200" spc="5" dirty="0">
                <a:latin typeface="Times New Roman"/>
                <a:cs typeface="Times New Roman"/>
              </a:rPr>
              <a:t>vivere 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sopravvivenza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Ed anche il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di guadagnarsi da vivere richiede la </a:t>
            </a:r>
            <a:r>
              <a:rPr sz="1200" spc="-5" dirty="0">
                <a:latin typeface="Times New Roman"/>
                <a:cs typeface="Times New Roman"/>
              </a:rPr>
              <a:t>religione 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ideale. 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entrambi dei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altamente personali.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infatti, non funziona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fuori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dell’individuo.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(1778.5) 160:4.2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essenziali della vita </a:t>
            </a:r>
            <a:r>
              <a:rPr sz="1200" spc="-5" dirty="0">
                <a:latin typeface="Times New Roman"/>
                <a:cs typeface="Times New Roman"/>
              </a:rPr>
              <a:t>temporale, quali </a:t>
            </a:r>
            <a:r>
              <a:rPr sz="1200" dirty="0">
                <a:latin typeface="Times New Roman"/>
                <a:cs typeface="Times New Roman"/>
              </a:rPr>
              <a:t>io li </a:t>
            </a:r>
            <a:r>
              <a:rPr sz="1200" spc="-5" dirty="0">
                <a:latin typeface="Times New Roman"/>
                <a:cs typeface="Times New Roman"/>
              </a:rPr>
              <a:t>vedo,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(1778.6) 160:4.3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Buona </a:t>
            </a:r>
            <a:r>
              <a:rPr sz="1200" dirty="0">
                <a:latin typeface="Times New Roman"/>
                <a:cs typeface="Times New Roman"/>
              </a:rPr>
              <a:t>salute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(1778.7) 160:4.4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Mente chiara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(1778.8) 160:4.5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perizia.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(1778.9) 160:4.6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— i beni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(1778.10) 160:4.7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alle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sconfitte.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(1778.11) 160:4.8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— istruzione e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1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(1779.1) 160:4.9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di salute e di </a:t>
            </a:r>
            <a:r>
              <a:rPr sz="1200" spc="-5" dirty="0">
                <a:latin typeface="Times New Roman"/>
                <a:cs typeface="Times New Roman"/>
              </a:rPr>
              <a:t>efficienza corporale si </a:t>
            </a:r>
            <a:r>
              <a:rPr sz="1200" dirty="0">
                <a:latin typeface="Times New Roman"/>
                <a:cs typeface="Times New Roman"/>
              </a:rPr>
              <a:t>risolvono </a:t>
            </a:r>
            <a:r>
              <a:rPr sz="1200" spc="-5" dirty="0">
                <a:latin typeface="Times New Roman"/>
                <a:cs typeface="Times New Roman"/>
              </a:rPr>
              <a:t>meglio 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considerati dal </a:t>
            </a:r>
            <a:r>
              <a:rPr sz="1200" dirty="0">
                <a:latin typeface="Times New Roman"/>
                <a:cs typeface="Times New Roman"/>
              </a:rPr>
              <a:t>punto di vista  </a:t>
            </a:r>
            <a:r>
              <a:rPr sz="1200" spc="-5" dirty="0">
                <a:latin typeface="Times New Roman"/>
                <a:cs typeface="Times New Roman"/>
              </a:rPr>
              <a:t>religioso dell’insegnamento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Maestro: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 la mente dell’uomo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dimora del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degli Dei,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che diviene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dell’uomo diviene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mediatore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cose materiali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(1779.2) 160:4.10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intelligenza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assicurarsi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propria parte </a:t>
            </a:r>
            <a:r>
              <a:rPr sz="1200" spc="-5" dirty="0">
                <a:latin typeface="Times New Roman"/>
                <a:cs typeface="Times New Roman"/>
              </a:rPr>
              <a:t>delle cose desiderabili </a:t>
            </a:r>
            <a:r>
              <a:rPr sz="1200" dirty="0">
                <a:latin typeface="Times New Roman"/>
                <a:cs typeface="Times New Roman"/>
              </a:rPr>
              <a:t>della vita. È </a:t>
            </a:r>
            <a:r>
              <a:rPr sz="1200" spc="-5" dirty="0">
                <a:latin typeface="Times New Roman"/>
                <a:cs typeface="Times New Roman"/>
              </a:rPr>
              <a:t>totalmente errato </a:t>
            </a:r>
            <a:r>
              <a:rPr sz="1200" dirty="0">
                <a:latin typeface="Times New Roman"/>
                <a:cs typeface="Times New Roman"/>
              </a:rPr>
              <a:t>supporre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proprio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quotidiano </a:t>
            </a:r>
            <a:r>
              <a:rPr sz="1200" spc="-5" dirty="0">
                <a:latin typeface="Times New Roman"/>
                <a:cs typeface="Times New Roman"/>
              </a:rPr>
              <a:t>assicurerà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ricompensa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ricchezza.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l’acquisizione </a:t>
            </a:r>
            <a:r>
              <a:rPr sz="1200" spc="-5" dirty="0">
                <a:latin typeface="Times New Roman"/>
                <a:cs typeface="Times New Roman"/>
              </a:rPr>
              <a:t>occasionale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accidentale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ricchezza,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ricompense materiali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scorrono in </a:t>
            </a:r>
            <a:r>
              <a:rPr sz="1200" spc="-5" dirty="0">
                <a:latin typeface="Times New Roman"/>
                <a:cs typeface="Times New Roman"/>
              </a:rPr>
              <a:t>certi canali bene organizzati, </a:t>
            </a:r>
            <a:r>
              <a:rPr sz="1200" dirty="0">
                <a:latin typeface="Times New Roman"/>
                <a:cs typeface="Times New Roman"/>
              </a:rPr>
              <a:t>e solo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hanno accesso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aspettarsi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remunerati </a:t>
            </a:r>
            <a:r>
              <a:rPr sz="1200" dirty="0">
                <a:latin typeface="Times New Roman"/>
                <a:cs typeface="Times New Roman"/>
              </a:rPr>
              <a:t>per i loro </a:t>
            </a:r>
            <a:r>
              <a:rPr sz="1200" spc="-5" dirty="0">
                <a:latin typeface="Times New Roman"/>
                <a:cs typeface="Times New Roman"/>
              </a:rPr>
              <a:t>sforzi temporali.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povertà sarà sempre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sorte  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la ricchezza in </a:t>
            </a:r>
            <a:r>
              <a:rPr sz="1200" spc="-5" dirty="0">
                <a:latin typeface="Times New Roman"/>
                <a:cs typeface="Times New Roman"/>
              </a:rPr>
              <a:t>canali isolati </a:t>
            </a:r>
            <a:r>
              <a:rPr sz="1200" dirty="0">
                <a:latin typeface="Times New Roman"/>
                <a:cs typeface="Times New Roman"/>
              </a:rPr>
              <a:t>e individuali. </a:t>
            </a:r>
            <a:r>
              <a:rPr sz="1200" spc="-1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saggia </a:t>
            </a:r>
            <a:r>
              <a:rPr sz="1200" dirty="0">
                <a:latin typeface="Times New Roman"/>
                <a:cs typeface="Times New Roman"/>
              </a:rPr>
              <a:t>pianificazione, </a:t>
            </a:r>
            <a:r>
              <a:rPr sz="1200" spc="-5" dirty="0">
                <a:latin typeface="Times New Roman"/>
                <a:cs typeface="Times New Roman"/>
              </a:rPr>
              <a:t>perciò, </a:t>
            </a:r>
            <a:r>
              <a:rPr sz="1200" dirty="0">
                <a:latin typeface="Times New Roman"/>
                <a:cs typeface="Times New Roman"/>
              </a:rPr>
              <a:t>diviene la sola cosa  </a:t>
            </a:r>
            <a:r>
              <a:rPr sz="1200" spc="-5" dirty="0">
                <a:latin typeface="Times New Roman"/>
                <a:cs typeface="Times New Roman"/>
              </a:rPr>
              <a:t>essenziale per </a:t>
            </a:r>
            <a:r>
              <a:rPr sz="1200" dirty="0">
                <a:latin typeface="Times New Roman"/>
                <a:cs typeface="Times New Roman"/>
              </a:rPr>
              <a:t>la prosperità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successo richiede </a:t>
            </a:r>
            <a:r>
              <a:rPr sz="1200" dirty="0">
                <a:latin typeface="Times New Roman"/>
                <a:cs typeface="Times New Roman"/>
              </a:rPr>
              <a:t>non solo dedizione </a:t>
            </a:r>
            <a:r>
              <a:rPr sz="1200" spc="-5" dirty="0">
                <a:latin typeface="Times New Roman"/>
                <a:cs typeface="Times New Roman"/>
              </a:rPr>
              <a:t>al proprio lavoro,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che si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della ricchezza </a:t>
            </a:r>
            <a:r>
              <a:rPr sz="1200" spc="-5" dirty="0">
                <a:latin typeface="Times New Roman"/>
                <a:cs typeface="Times New Roman"/>
              </a:rPr>
              <a:t>materiale. Se </a:t>
            </a:r>
            <a:r>
              <a:rPr sz="1200" dirty="0">
                <a:latin typeface="Times New Roman"/>
                <a:cs typeface="Times New Roman"/>
              </a:rPr>
              <a:t>non siete </a:t>
            </a:r>
            <a:r>
              <a:rPr sz="1200" spc="-5" dirty="0">
                <a:latin typeface="Times New Roman"/>
                <a:cs typeface="Times New Roman"/>
              </a:rPr>
              <a:t>saggi,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dedicare </a:t>
            </a:r>
            <a:r>
              <a:rPr sz="1200" dirty="0">
                <a:latin typeface="Times New Roman"/>
                <a:cs typeface="Times New Roman"/>
              </a:rPr>
              <a:t>una vita devota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generazione  </a:t>
            </a:r>
            <a:r>
              <a:rPr sz="1200" dirty="0">
                <a:latin typeface="Times New Roman"/>
                <a:cs typeface="Times New Roman"/>
              </a:rPr>
              <a:t>senza una </a:t>
            </a:r>
            <a:r>
              <a:rPr sz="1200" spc="-5" dirty="0">
                <a:latin typeface="Times New Roman"/>
                <a:cs typeface="Times New Roman"/>
              </a:rPr>
              <a:t>ricompensa materiale; se </a:t>
            </a:r>
            <a:r>
              <a:rPr sz="1200" dirty="0">
                <a:latin typeface="Times New Roman"/>
                <a:cs typeface="Times New Roman"/>
              </a:rPr>
              <a:t>siete un beneficiario </a:t>
            </a:r>
            <a:r>
              <a:rPr sz="1200" spc="-5" dirty="0">
                <a:latin typeface="Times New Roman"/>
                <a:cs typeface="Times New Roman"/>
              </a:rPr>
              <a:t>casuale del flusso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ricchezza, </a:t>
            </a:r>
            <a:r>
              <a:rPr sz="1200" dirty="0">
                <a:latin typeface="Times New Roman"/>
                <a:cs typeface="Times New Roman"/>
              </a:rPr>
              <a:t>potete vivere </a:t>
            </a:r>
            <a:r>
              <a:rPr sz="1200" spc="-5" dirty="0">
                <a:latin typeface="Times New Roman"/>
                <a:cs typeface="Times New Roman"/>
              </a:rPr>
              <a:t>nel lusso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fatto  niente di utile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vostri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(1779.3) 160:4.11 </a:t>
            </a:r>
            <a:r>
              <a:rPr sz="1200" spc="-5" dirty="0">
                <a:latin typeface="Times New Roman"/>
                <a:cs typeface="Times New Roman"/>
              </a:rPr>
              <a:t>L’abilità </a:t>
            </a:r>
            <a:r>
              <a:rPr sz="1200" dirty="0">
                <a:latin typeface="Times New Roman"/>
                <a:cs typeface="Times New Roman"/>
              </a:rPr>
              <a:t>è ciò che </a:t>
            </a:r>
            <a:r>
              <a:rPr sz="1200" spc="-5" dirty="0">
                <a:latin typeface="Times New Roman"/>
                <a:cs typeface="Times New Roman"/>
              </a:rPr>
              <a:t>si eredita,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perizia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acquisisce.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non è reale </a:t>
            </a:r>
            <a:r>
              <a:rPr sz="1200" spc="-5" dirty="0">
                <a:latin typeface="Times New Roman"/>
                <a:cs typeface="Times New Roman"/>
              </a:rPr>
              <a:t>per chi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sa </a:t>
            </a:r>
            <a:r>
              <a:rPr sz="1200" dirty="0">
                <a:latin typeface="Times New Roman"/>
                <a:cs typeface="Times New Roman"/>
              </a:rPr>
              <a:t>far nulla </a:t>
            </a:r>
            <a:r>
              <a:rPr sz="1200" spc="-5" dirty="0">
                <a:latin typeface="Times New Roman"/>
                <a:cs typeface="Times New Roman"/>
              </a:rPr>
              <a:t>bene,  espertamente.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perizia è una </a:t>
            </a:r>
            <a:r>
              <a:rPr sz="1200" spc="-5" dirty="0">
                <a:latin typeface="Times New Roman"/>
                <a:cs typeface="Times New Roman"/>
              </a:rPr>
              <a:t>delle fonti reali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soddisfazione nella vita. L’abilità implica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della perspicacia, della  lungimiranza. </a:t>
            </a:r>
            <a:r>
              <a:rPr sz="1200" dirty="0">
                <a:latin typeface="Times New Roman"/>
                <a:cs typeface="Times New Roman"/>
              </a:rPr>
              <a:t>Non lasciatevi </a:t>
            </a:r>
            <a:r>
              <a:rPr sz="1200" spc="-5" dirty="0">
                <a:latin typeface="Times New Roman"/>
                <a:cs typeface="Times New Roman"/>
              </a:rPr>
              <a:t>ingannare </a:t>
            </a:r>
            <a:r>
              <a:rPr sz="1200" dirty="0">
                <a:latin typeface="Times New Roman"/>
                <a:cs typeface="Times New Roman"/>
              </a:rPr>
              <a:t>dalla tentazione </a:t>
            </a:r>
            <a:r>
              <a:rPr sz="1200" spc="-5" dirty="0">
                <a:latin typeface="Times New Roman"/>
                <a:cs typeface="Times New Roman"/>
              </a:rPr>
              <a:t>dei vantaggi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 disonesti; accettate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ricompense  successive inerenti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sforzo onesto.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saggio sa distinguere </a:t>
            </a:r>
            <a:r>
              <a:rPr sz="1200" dirty="0">
                <a:latin typeface="Times New Roman"/>
                <a:cs typeface="Times New Roman"/>
              </a:rPr>
              <a:t>tra mezzi e </a:t>
            </a:r>
            <a:r>
              <a:rPr sz="1200" spc="-5" dirty="0">
                <a:latin typeface="Times New Roman"/>
                <a:cs typeface="Times New Roman"/>
              </a:rPr>
              <a:t>fini; d’altronde, </a:t>
            </a:r>
            <a:r>
              <a:rPr sz="1200" dirty="0">
                <a:latin typeface="Times New Roman"/>
                <a:cs typeface="Times New Roman"/>
              </a:rPr>
              <a:t>l’eccessiva </a:t>
            </a:r>
            <a:r>
              <a:rPr sz="1200" spc="-5" dirty="0">
                <a:latin typeface="Times New Roman"/>
                <a:cs typeface="Times New Roman"/>
              </a:rPr>
              <a:t>pianificazione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  contrasta talvolta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stesso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elevato.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piacere, </a:t>
            </a:r>
            <a:r>
              <a:rPr sz="1200" dirty="0">
                <a:latin typeface="Times New Roman"/>
                <a:cs typeface="Times New Roman"/>
              </a:rPr>
              <a:t>dovreste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mirare a produrne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(1779.4) 160:4.12 </a:t>
            </a:r>
            <a:r>
              <a:rPr sz="1200" spc="-5" dirty="0">
                <a:latin typeface="Times New Roman"/>
                <a:cs typeface="Times New Roman"/>
              </a:rPr>
              <a:t>Esercitate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memoria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come in un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deposito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episodi della vita </a:t>
            </a:r>
            <a:r>
              <a:rPr sz="1200" spc="-5" dirty="0">
                <a:latin typeface="Times New Roman"/>
                <a:cs typeface="Times New Roman"/>
              </a:rPr>
              <a:t>fortificanti </a:t>
            </a:r>
            <a:r>
              <a:rPr sz="1200" dirty="0">
                <a:latin typeface="Times New Roman"/>
                <a:cs typeface="Times New Roman"/>
              </a:rPr>
              <a:t>e meritevoli,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ricordare all’occasione per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e la vostra edificazione. Costruite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voi stessi ed in voi stessi </a:t>
            </a:r>
            <a:r>
              <a:rPr sz="1200" spc="-5" dirty="0">
                <a:latin typeface="Times New Roman"/>
                <a:cs typeface="Times New Roman"/>
              </a:rPr>
              <a:t>delle gallerie  come riserva </a:t>
            </a:r>
            <a:r>
              <a:rPr sz="1200" dirty="0">
                <a:latin typeface="Times New Roman"/>
                <a:cs typeface="Times New Roman"/>
              </a:rPr>
              <a:t>di bellezza, di bontà e di </a:t>
            </a:r>
            <a:r>
              <a:rPr sz="1200" spc="-5" dirty="0">
                <a:latin typeface="Times New Roman"/>
                <a:cs typeface="Times New Roman"/>
              </a:rPr>
              <a:t>grandezza artistica. 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ricordi </a:t>
            </a:r>
            <a:r>
              <a:rPr sz="1200" dirty="0">
                <a:latin typeface="Times New Roman"/>
                <a:cs typeface="Times New Roman"/>
              </a:rPr>
              <a:t>più nobili sono le </a:t>
            </a:r>
            <a:r>
              <a:rPr sz="1200" spc="-5" dirty="0">
                <a:latin typeface="Times New Roman"/>
                <a:cs typeface="Times New Roman"/>
              </a:rPr>
              <a:t>reminiscenze gelosamente custodite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79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momenti di una </a:t>
            </a:r>
            <a:r>
              <a:rPr sz="1200" spc="-5" dirty="0">
                <a:latin typeface="Times New Roman"/>
                <a:cs typeface="Times New Roman"/>
              </a:rPr>
              <a:t>splendida amicizia.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questi tesori </a:t>
            </a:r>
            <a:r>
              <a:rPr sz="1200" dirty="0">
                <a:latin typeface="Times New Roman"/>
                <a:cs typeface="Times New Roman"/>
              </a:rPr>
              <a:t>della memoria </a:t>
            </a:r>
            <a:r>
              <a:rPr sz="1200" spc="-5" dirty="0">
                <a:latin typeface="Times New Roman"/>
                <a:cs typeface="Times New Roman"/>
              </a:rPr>
              <a:t>irradiano </a:t>
            </a:r>
            <a:r>
              <a:rPr sz="1200" dirty="0">
                <a:latin typeface="Times New Roman"/>
                <a:cs typeface="Times New Roman"/>
              </a:rPr>
              <a:t>le loro influenze più </a:t>
            </a:r>
            <a:r>
              <a:rPr sz="1200" spc="-5" dirty="0">
                <a:latin typeface="Times New Roman"/>
                <a:cs typeface="Times New Roman"/>
              </a:rPr>
              <a:t>preziose ed </a:t>
            </a:r>
            <a:r>
              <a:rPr sz="1200" dirty="0">
                <a:latin typeface="Times New Roman"/>
                <a:cs typeface="Times New Roman"/>
              </a:rPr>
              <a:t>esaltanti </a:t>
            </a:r>
            <a:r>
              <a:rPr sz="1200" spc="-5" dirty="0">
                <a:latin typeface="Times New Roman"/>
                <a:cs typeface="Times New Roman"/>
              </a:rPr>
              <a:t>nel  contatto liberatore </a:t>
            </a:r>
            <a:r>
              <a:rPr sz="1200" dirty="0">
                <a:latin typeface="Times New Roman"/>
                <a:cs typeface="Times New Roman"/>
              </a:rPr>
              <a:t>dell’adorazione</a:t>
            </a:r>
            <a:r>
              <a:rPr sz="1200" spc="-5" dirty="0">
                <a:latin typeface="Times New Roman"/>
                <a:cs typeface="Times New Roman"/>
              </a:rPr>
              <a:t>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(1779.5) 160:4.13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diventerà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fardello dell’esistenza se non imparate come sbagliare con grazia. </a:t>
            </a:r>
            <a:r>
              <a:rPr sz="1200" dirty="0">
                <a:latin typeface="Times New Roman"/>
                <a:cs typeface="Times New Roman"/>
              </a:rPr>
              <a:t>C’è un’arte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sconfitta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nobili </a:t>
            </a:r>
            <a:r>
              <a:rPr sz="1200" spc="-5" dirty="0">
                <a:latin typeface="Times New Roman"/>
                <a:cs typeface="Times New Roman"/>
              </a:rPr>
              <a:t>imparano sempre; </a:t>
            </a:r>
            <a:r>
              <a:rPr sz="1200" dirty="0">
                <a:latin typeface="Times New Roman"/>
                <a:cs typeface="Times New Roman"/>
              </a:rPr>
              <a:t>dovete sapere </a:t>
            </a:r>
            <a:r>
              <a:rPr sz="1200" spc="-5" dirty="0">
                <a:latin typeface="Times New Roman"/>
                <a:cs typeface="Times New Roman"/>
              </a:rPr>
              <a:t>sempre come perdere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gioia; </a:t>
            </a:r>
            <a:r>
              <a:rPr sz="1200" dirty="0">
                <a:latin typeface="Times New Roman"/>
                <a:cs typeface="Times New Roman"/>
              </a:rPr>
              <a:t>non dovete </a:t>
            </a:r>
            <a:r>
              <a:rPr sz="1200" spc="-5" dirty="0">
                <a:latin typeface="Times New Roman"/>
                <a:cs typeface="Times New Roman"/>
              </a:rPr>
              <a:t>temere </a:t>
            </a:r>
            <a:r>
              <a:rPr sz="1200" dirty="0">
                <a:latin typeface="Times New Roman"/>
                <a:cs typeface="Times New Roman"/>
              </a:rPr>
              <a:t>le delusioni. Non </a:t>
            </a:r>
            <a:r>
              <a:rPr sz="1200" spc="-5" dirty="0">
                <a:latin typeface="Times New Roman"/>
                <a:cs typeface="Times New Roman"/>
              </a:rPr>
              <a:t>esitate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 ammettere </a:t>
            </a:r>
            <a:r>
              <a:rPr sz="1200" dirty="0">
                <a:latin typeface="Times New Roman"/>
                <a:cs typeface="Times New Roman"/>
              </a:rPr>
              <a:t>un fallimento. Non </a:t>
            </a:r>
            <a:r>
              <a:rPr sz="1200" spc="-5" dirty="0">
                <a:latin typeface="Times New Roman"/>
                <a:cs typeface="Times New Roman"/>
              </a:rPr>
              <a:t>cercate </a:t>
            </a:r>
            <a:r>
              <a:rPr sz="1200" dirty="0">
                <a:latin typeface="Times New Roman"/>
                <a:cs typeface="Times New Roman"/>
              </a:rPr>
              <a:t>di nascondere 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falsi sorrisi ed </a:t>
            </a:r>
            <a:r>
              <a:rPr sz="1200" dirty="0">
                <a:latin typeface="Times New Roman"/>
                <a:cs typeface="Times New Roman"/>
              </a:rPr>
              <a:t>un ottimismo </a:t>
            </a:r>
            <a:r>
              <a:rPr sz="1200" spc="-5" dirty="0">
                <a:latin typeface="Times New Roman"/>
                <a:cs typeface="Times New Roman"/>
              </a:rPr>
              <a:t>radioso.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5" dirty="0">
                <a:latin typeface="Times New Roman"/>
                <a:cs typeface="Times New Roman"/>
              </a:rPr>
              <a:t>bella </a:t>
            </a:r>
            <a:r>
              <a:rPr sz="1200" spc="-5" dirty="0">
                <a:latin typeface="Times New Roman"/>
                <a:cs typeface="Times New Roman"/>
              </a:rPr>
              <a:t>cosa  pretendere </a:t>
            </a:r>
            <a:r>
              <a:rPr sz="1200" dirty="0">
                <a:latin typeface="Times New Roman"/>
                <a:cs typeface="Times New Roman"/>
              </a:rPr>
              <a:t>sempre di avere </a:t>
            </a:r>
            <a:r>
              <a:rPr sz="1200" spc="-5" dirty="0">
                <a:latin typeface="Times New Roman"/>
                <a:cs typeface="Times New Roman"/>
              </a:rPr>
              <a:t>successo, </a:t>
            </a:r>
            <a:r>
              <a:rPr sz="1200" dirty="0">
                <a:latin typeface="Times New Roman"/>
                <a:cs typeface="Times New Roman"/>
              </a:rPr>
              <a:t>ma i risultati finali sono </a:t>
            </a:r>
            <a:r>
              <a:rPr sz="1200" spc="-5" dirty="0">
                <a:latin typeface="Times New Roman"/>
                <a:cs typeface="Times New Roman"/>
              </a:rPr>
              <a:t>terribili.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direttamente alla </a:t>
            </a:r>
            <a:r>
              <a:rPr sz="1200" dirty="0">
                <a:latin typeface="Times New Roman"/>
                <a:cs typeface="Times New Roman"/>
              </a:rPr>
              <a:t>creazione di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irreale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crollo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della disillusione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(1779.6) 160:4.14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generare coraggio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fiducia,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proviene </a:t>
            </a:r>
            <a:r>
              <a:rPr sz="1200" dirty="0">
                <a:latin typeface="Times New Roman"/>
                <a:cs typeface="Times New Roman"/>
              </a:rPr>
              <a:t>soltanto dalle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aggiustamento sui </a:t>
            </a:r>
            <a:r>
              <a:rPr sz="1200" dirty="0">
                <a:latin typeface="Times New Roman"/>
                <a:cs typeface="Times New Roman"/>
              </a:rPr>
              <a:t>risultati </a:t>
            </a:r>
            <a:r>
              <a:rPr sz="1200" spc="-5" dirty="0">
                <a:latin typeface="Times New Roman"/>
                <a:cs typeface="Times New Roman"/>
              </a:rPr>
              <a:t>delle proprie sconfitte.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che preferiscono </a:t>
            </a:r>
            <a:r>
              <a:rPr sz="1200" dirty="0">
                <a:latin typeface="Times New Roman"/>
                <a:cs typeface="Times New Roman"/>
              </a:rPr>
              <a:t>le illusioni </a:t>
            </a:r>
            <a:r>
              <a:rPr sz="1200" spc="-5" dirty="0">
                <a:latin typeface="Times New Roman"/>
                <a:cs typeface="Times New Roman"/>
              </a:rPr>
              <a:t>ottimistiche alla realtà </a:t>
            </a:r>
            <a:r>
              <a:rPr sz="1200" dirty="0">
                <a:latin typeface="Times New Roman"/>
                <a:cs typeface="Times New Roman"/>
              </a:rPr>
              <a:t>non possono mai  </a:t>
            </a:r>
            <a:r>
              <a:rPr sz="1200" spc="-5" dirty="0">
                <a:latin typeface="Times New Roman"/>
                <a:cs typeface="Times New Roman"/>
              </a:rPr>
              <a:t>divenire saggi.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coloro che affrontano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aggiustano sugli ideali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ingloba 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salva i suoi adepti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sterili estremi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— l’uomo il cui </a:t>
            </a:r>
            <a:r>
              <a:rPr sz="1200" spc="-5" dirty="0">
                <a:latin typeface="Times New Roman"/>
                <a:cs typeface="Times New Roman"/>
              </a:rPr>
              <a:t>idealismo esclude </a:t>
            </a:r>
            <a:r>
              <a:rPr sz="1200" dirty="0">
                <a:latin typeface="Times New Roman"/>
                <a:cs typeface="Times New Roman"/>
              </a:rPr>
              <a:t>i fatti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materialista che </a:t>
            </a:r>
            <a:r>
              <a:rPr sz="1200" dirty="0">
                <a:latin typeface="Times New Roman"/>
                <a:cs typeface="Times New Roman"/>
              </a:rPr>
              <a:t>è privo di visione </a:t>
            </a:r>
            <a:r>
              <a:rPr sz="1200" spc="-5" dirty="0">
                <a:latin typeface="Times New Roman"/>
                <a:cs typeface="Times New Roman"/>
              </a:rPr>
              <a:t>spirituale. Quelle anime </a:t>
            </a:r>
            <a:r>
              <a:rPr sz="1200" dirty="0">
                <a:latin typeface="Times New Roman"/>
                <a:cs typeface="Times New Roman"/>
              </a:rPr>
              <a:t>timorose che possono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la lotta della vita soltanto </a:t>
            </a:r>
            <a:r>
              <a:rPr sz="1200" spc="-5" dirty="0">
                <a:latin typeface="Times New Roman"/>
                <a:cs typeface="Times New Roman"/>
              </a:rPr>
              <a:t>con l’aiuto  continuo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false </a:t>
            </a:r>
            <a:r>
              <a:rPr sz="1200" dirty="0">
                <a:latin typeface="Times New Roman"/>
                <a:cs typeface="Times New Roman"/>
              </a:rPr>
              <a:t>illusioni di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condannate </a:t>
            </a:r>
            <a:r>
              <a:rPr sz="1200" dirty="0">
                <a:latin typeface="Times New Roman"/>
                <a:cs typeface="Times New Roman"/>
              </a:rPr>
              <a:t>a subire 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sconfitta </a:t>
            </a:r>
            <a:r>
              <a:rPr sz="1200" spc="-5" dirty="0">
                <a:latin typeface="Times New Roman"/>
                <a:cs typeface="Times New Roman"/>
              </a:rPr>
              <a:t>quando alla fine si  ridestano dal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dei sogni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stesse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immaginazioni.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787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(1780.1) 160:4.15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tale 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 fronte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adattarsi alla </a:t>
            </a:r>
            <a:r>
              <a:rPr sz="1200" dirty="0">
                <a:latin typeface="Times New Roman"/>
                <a:cs typeface="Times New Roman"/>
              </a:rPr>
              <a:t>sconfitta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visione </a:t>
            </a:r>
            <a:r>
              <a:rPr sz="1200" spc="-5" dirty="0">
                <a:latin typeface="Times New Roman"/>
                <a:cs typeface="Times New Roman"/>
              </a:rPr>
              <a:t>lungimirante </a:t>
            </a:r>
            <a:r>
              <a:rPr sz="1200" dirty="0">
                <a:latin typeface="Times New Roman"/>
                <a:cs typeface="Times New Roman"/>
              </a:rPr>
              <a:t>della religione  </a:t>
            </a:r>
            <a:r>
              <a:rPr sz="1200" spc="-5" dirty="0">
                <a:latin typeface="Times New Roman"/>
                <a:cs typeface="Times New Roman"/>
              </a:rPr>
              <a:t>esercita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influenza </a:t>
            </a:r>
            <a:r>
              <a:rPr sz="1200" dirty="0">
                <a:latin typeface="Times New Roman"/>
                <a:cs typeface="Times New Roman"/>
              </a:rPr>
              <a:t>suprema.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episodio </a:t>
            </a:r>
            <a:r>
              <a:rPr sz="1200" spc="-5" dirty="0">
                <a:latin typeface="Times New Roman"/>
                <a:cs typeface="Times New Roman"/>
              </a:rPr>
              <a:t>educativo </a:t>
            </a:r>
            <a:r>
              <a:rPr sz="1200" dirty="0">
                <a:latin typeface="Times New Roman"/>
                <a:cs typeface="Times New Roman"/>
              </a:rPr>
              <a:t>— un esperimento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culturale</a:t>
            </a:r>
            <a:endParaRPr sz="1200">
              <a:latin typeface="Times New Roman"/>
              <a:cs typeface="Times New Roman"/>
            </a:endParaRPr>
          </a:p>
          <a:p>
            <a:pPr marL="76200" marR="530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nell’acquisizione della saggezza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imbarcato nell’avventura eterna  dell’esplorazione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universo. Per quest’uomo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sconfitta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strumento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livelli  superiori della realtà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(1780.2) 160:4.16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che cerca </a:t>
            </a:r>
            <a:r>
              <a:rPr sz="1200" dirty="0">
                <a:latin typeface="Times New Roman"/>
                <a:cs typeface="Times New Roman"/>
              </a:rPr>
              <a:t>Dio può rivelarsi un </a:t>
            </a:r>
            <a:r>
              <a:rPr sz="1200" spc="-5" dirty="0">
                <a:latin typeface="Times New Roman"/>
                <a:cs typeface="Times New Roman"/>
              </a:rPr>
              <a:t>grande successo </a:t>
            </a:r>
            <a:r>
              <a:rPr sz="1200" dirty="0">
                <a:latin typeface="Times New Roman"/>
                <a:cs typeface="Times New Roman"/>
              </a:rPr>
              <a:t>alla luce </a:t>
            </a:r>
            <a:r>
              <a:rPr sz="1200" spc="-5" dirty="0">
                <a:latin typeface="Times New Roman"/>
                <a:cs typeface="Times New Roman"/>
              </a:rPr>
              <a:t>dell’eternità,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l’intero corso 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apparire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schiacciante fallimento, </a:t>
            </a:r>
            <a:r>
              <a:rPr sz="1200" dirty="0">
                <a:latin typeface="Times New Roman"/>
                <a:cs typeface="Times New Roman"/>
              </a:rPr>
              <a:t>purché </a:t>
            </a:r>
            <a:r>
              <a:rPr sz="1200" spc="-5" dirty="0">
                <a:latin typeface="Times New Roman"/>
                <a:cs typeface="Times New Roman"/>
              </a:rPr>
              <a:t>ogni fallimento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abbia prodotto </a:t>
            </a:r>
            <a:r>
              <a:rPr sz="1200" dirty="0">
                <a:latin typeface="Times New Roman"/>
                <a:cs typeface="Times New Roman"/>
              </a:rPr>
              <a:t>la cultura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conseguimento spirituale.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commettete l’errore </a:t>
            </a:r>
            <a:r>
              <a:rPr sz="1200" dirty="0">
                <a:latin typeface="Times New Roman"/>
                <a:cs typeface="Times New Roman"/>
              </a:rPr>
              <a:t>di confondere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cultura e saggezza. Esse </a:t>
            </a:r>
            <a:r>
              <a:rPr sz="1200" spc="-5" dirty="0">
                <a:latin typeface="Times New Roman"/>
                <a:cs typeface="Times New Roman"/>
              </a:rPr>
              <a:t>sono legate  nella vita,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rappresentano valori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assai differenti; </a:t>
            </a:r>
            <a:r>
              <a:rPr sz="1200" dirty="0">
                <a:latin typeface="Times New Roman"/>
                <a:cs typeface="Times New Roman"/>
              </a:rPr>
              <a:t>la saggezza domina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conoscenza e </a:t>
            </a:r>
            <a:r>
              <a:rPr sz="1200" spc="-5" dirty="0">
                <a:latin typeface="Times New Roman"/>
                <a:cs typeface="Times New Roman"/>
              </a:rPr>
              <a:t>glorifica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2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religione dell’ideale</a:t>
            </a:r>
            <a:endParaRPr sz="1600">
              <a:latin typeface="Times New Roman"/>
              <a:cs typeface="Times New Roman"/>
            </a:endParaRPr>
          </a:p>
          <a:p>
            <a:pPr marL="76200" marR="1066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(1780.3) 160:5.1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avete detto che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Maestro considera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autentica come l’esperienza dell’individuo </a:t>
            </a:r>
            <a:r>
              <a:rPr sz="1200" dirty="0">
                <a:latin typeface="Times New Roman"/>
                <a:cs typeface="Times New Roman"/>
              </a:rPr>
              <a:t>con le  </a:t>
            </a:r>
            <a:r>
              <a:rPr sz="1200" spc="-5" dirty="0">
                <a:latin typeface="Times New Roman"/>
                <a:cs typeface="Times New Roman"/>
              </a:rPr>
              <a:t>realtà spirituali.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che reagisce </a:t>
            </a:r>
            <a:r>
              <a:rPr sz="1200" dirty="0">
                <a:latin typeface="Times New Roman"/>
                <a:cs typeface="Times New Roman"/>
              </a:rPr>
              <a:t>a qualcosa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considera </a:t>
            </a:r>
            <a:r>
              <a:rPr sz="1200" spc="5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degno  dell’omaggio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devozione di tutta </a:t>
            </a:r>
            <a:r>
              <a:rPr sz="1200" spc="-5" dirty="0">
                <a:latin typeface="Times New Roman"/>
                <a:cs typeface="Times New Roman"/>
              </a:rPr>
              <a:t>l’umanità.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senso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simbolizza </a:t>
            </a:r>
            <a:r>
              <a:rPr sz="1200" dirty="0">
                <a:latin typeface="Times New Roman"/>
                <a:cs typeface="Times New Roman"/>
              </a:rPr>
              <a:t>la nostra devozione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che  rappresenta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degli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massima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mente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confronti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eterne della realizzazione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(1780.4) 160:5.2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reagiscono alla religione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tribale, </a:t>
            </a:r>
            <a:r>
              <a:rPr sz="1200" dirty="0">
                <a:latin typeface="Times New Roman"/>
                <a:cs typeface="Times New Roman"/>
              </a:rPr>
              <a:t>nazionale o </a:t>
            </a:r>
            <a:r>
              <a:rPr sz="1200" spc="-5" dirty="0">
                <a:latin typeface="Times New Roman"/>
                <a:cs typeface="Times New Roman"/>
              </a:rPr>
              <a:t>razziale,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perché considerano gli estranei </a:t>
            </a:r>
            <a:r>
              <a:rPr sz="1200" dirty="0">
                <a:latin typeface="Times New Roman"/>
                <a:cs typeface="Times New Roman"/>
              </a:rPr>
              <a:t>al  loro </a:t>
            </a:r>
            <a:r>
              <a:rPr sz="1200" spc="-5" dirty="0">
                <a:latin typeface="Times New Roman"/>
                <a:cs typeface="Times New Roman"/>
              </a:rPr>
              <a:t>gruppo come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Noi consideriamo </a:t>
            </a:r>
            <a:r>
              <a:rPr sz="1200" dirty="0">
                <a:latin typeface="Times New Roman"/>
                <a:cs typeface="Times New Roman"/>
              </a:rPr>
              <a:t>sempre l’oggetto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fedeltà religiosa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meritevole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uomini.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semplice credenza intellettuale </a:t>
            </a:r>
            <a:r>
              <a:rPr sz="1200" dirty="0">
                <a:latin typeface="Times New Roman"/>
                <a:cs typeface="Times New Roman"/>
              </a:rPr>
              <a:t>o di ragionamento  </a:t>
            </a:r>
            <a:r>
              <a:rPr sz="1200" spc="-5" dirty="0">
                <a:latin typeface="Times New Roman"/>
                <a:cs typeface="Times New Roman"/>
              </a:rPr>
              <a:t>filosofico;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ed eternamente </a:t>
            </a:r>
            <a:r>
              <a:rPr sz="1200" dirty="0">
                <a:latin typeface="Times New Roman"/>
                <a:cs typeface="Times New Roman"/>
              </a:rPr>
              <a:t>un modo di </a:t>
            </a:r>
            <a:r>
              <a:rPr sz="1200" spc="-5" dirty="0">
                <a:latin typeface="Times New Roman"/>
                <a:cs typeface="Times New Roman"/>
              </a:rPr>
              <a:t>reagire alle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della vita; </a:t>
            </a:r>
            <a:r>
              <a:rPr sz="1200" dirty="0">
                <a:latin typeface="Times New Roman"/>
                <a:cs typeface="Times New Roman"/>
              </a:rPr>
              <a:t>è un modo di </a:t>
            </a:r>
            <a:r>
              <a:rPr sz="1200" spc="-5" dirty="0">
                <a:latin typeface="Times New Roman"/>
                <a:cs typeface="Times New Roman"/>
              </a:rPr>
              <a:t>comportarsi.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ingloba pensieri, sentimenti ed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rispetto verso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stimiamo degna </a:t>
            </a:r>
            <a:r>
              <a:rPr sz="1200" dirty="0">
                <a:latin typeface="Times New Roman"/>
                <a:cs typeface="Times New Roman"/>
              </a:rPr>
              <a:t>dell’adorazione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57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(1780.5) 160:5.3 </a:t>
            </a:r>
            <a:r>
              <a:rPr sz="1200" spc="-5" dirty="0">
                <a:latin typeface="Times New Roman"/>
                <a:cs typeface="Times New Roman"/>
              </a:rPr>
              <a:t>Se qualcosa </a:t>
            </a:r>
            <a:r>
              <a:rPr sz="1200" dirty="0">
                <a:latin typeface="Times New Roman"/>
                <a:cs typeface="Times New Roman"/>
              </a:rPr>
              <a:t>è divenuto una </a:t>
            </a:r>
            <a:r>
              <a:rPr sz="1200" spc="-5" dirty="0">
                <a:latin typeface="Times New Roman"/>
                <a:cs typeface="Times New Roman"/>
              </a:rPr>
              <a:t>religione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esperienza,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di per sé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già divenuto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evangelista attivo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considerate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meritevole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l’umanità,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intelligenze dell’universo. Se </a:t>
            </a:r>
            <a:r>
              <a:rPr sz="1200" dirty="0">
                <a:latin typeface="Times New Roman"/>
                <a:cs typeface="Times New Roman"/>
              </a:rPr>
              <a:t>non siete un </a:t>
            </a:r>
            <a:r>
              <a:rPr sz="1200" spc="-5" dirty="0">
                <a:latin typeface="Times New Roman"/>
                <a:cs typeface="Times New Roman"/>
              </a:rPr>
              <a:t>evangelista </a:t>
            </a:r>
            <a:r>
              <a:rPr sz="1200" dirty="0">
                <a:latin typeface="Times New Roman"/>
                <a:cs typeface="Times New Roman"/>
              </a:rPr>
              <a:t>positivo e </a:t>
            </a:r>
            <a:r>
              <a:rPr sz="1200" spc="-5" dirty="0">
                <a:latin typeface="Times New Roman"/>
                <a:cs typeface="Times New Roman"/>
              </a:rPr>
              <a:t>missionario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religione, ingannate 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che ciò </a:t>
            </a:r>
            <a:r>
              <a:rPr sz="1200" dirty="0">
                <a:latin typeface="Times New Roman"/>
                <a:cs typeface="Times New Roman"/>
              </a:rPr>
              <a:t>che chiamate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soltanto una </a:t>
            </a:r>
            <a:r>
              <a:rPr sz="1200" spc="-5" dirty="0">
                <a:latin typeface="Times New Roman"/>
                <a:cs typeface="Times New Roman"/>
              </a:rPr>
              <a:t>credenza tradizionale </a:t>
            </a:r>
            <a:r>
              <a:rPr sz="1200" dirty="0">
                <a:latin typeface="Times New Roman"/>
                <a:cs typeface="Times New Roman"/>
              </a:rPr>
              <a:t>o un </a:t>
            </a:r>
            <a:r>
              <a:rPr sz="1200" spc="-5" dirty="0">
                <a:latin typeface="Times New Roman"/>
                <a:cs typeface="Times New Roman"/>
              </a:rPr>
              <a:t>semplice sistema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657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60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intellettuale. Se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spirituale, l’oggetto della </a:t>
            </a:r>
            <a:r>
              <a:rPr sz="1200" dirty="0">
                <a:latin typeface="Times New Roman"/>
                <a:cs typeface="Times New Roman"/>
              </a:rPr>
              <a:t>vostra adorazione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spirituale  universale </a:t>
            </a:r>
            <a:r>
              <a:rPr sz="1200" dirty="0">
                <a:latin typeface="Times New Roman"/>
                <a:cs typeface="Times New Roman"/>
              </a:rPr>
              <a:t>e l’ideale di tutti i vostri </a:t>
            </a:r>
            <a:r>
              <a:rPr sz="1200" spc="-5" dirty="0">
                <a:latin typeface="Times New Roman"/>
                <a:cs typeface="Times New Roman"/>
              </a:rPr>
              <a:t>concetti spiritualizzati. 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basate sulla paura, </a:t>
            </a:r>
            <a:r>
              <a:rPr sz="1200" dirty="0">
                <a:latin typeface="Times New Roman"/>
                <a:cs typeface="Times New Roman"/>
              </a:rPr>
              <a:t>sull’emozione, </a:t>
            </a:r>
            <a:r>
              <a:rPr sz="1200" spc="-5" dirty="0">
                <a:latin typeface="Times New Roman"/>
                <a:cs typeface="Times New Roman"/>
              </a:rPr>
              <a:t>sulla tradizione </a:t>
            </a:r>
            <a:r>
              <a:rPr sz="1200" dirty="0">
                <a:latin typeface="Times New Roman"/>
                <a:cs typeface="Times New Roman"/>
              </a:rPr>
              <a:t>e  sulla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io le </a:t>
            </a:r>
            <a:r>
              <a:rPr sz="1200" spc="-5" dirty="0">
                <a:latin typeface="Times New Roman"/>
                <a:cs typeface="Times New Roman"/>
              </a:rPr>
              <a:t>chiamo religioni </a:t>
            </a:r>
            <a:r>
              <a:rPr sz="1200" dirty="0">
                <a:latin typeface="Times New Roman"/>
                <a:cs typeface="Times New Roman"/>
              </a:rPr>
              <a:t>intellettuali, </a:t>
            </a:r>
            <a:r>
              <a:rPr sz="1200" spc="-5" dirty="0">
                <a:latin typeface="Times New Roman"/>
                <a:cs typeface="Times New Roman"/>
              </a:rPr>
              <a:t>mentre quelle </a:t>
            </a:r>
            <a:r>
              <a:rPr sz="1200" dirty="0">
                <a:latin typeface="Times New Roman"/>
                <a:cs typeface="Times New Roman"/>
              </a:rPr>
              <a:t>basate sulla </a:t>
            </a:r>
            <a:r>
              <a:rPr sz="1200" spc="-5" dirty="0">
                <a:latin typeface="Times New Roman"/>
                <a:cs typeface="Times New Roman"/>
              </a:rPr>
              <a:t>vera esperienza </a:t>
            </a:r>
            <a:r>
              <a:rPr sz="1200" dirty="0">
                <a:latin typeface="Times New Roman"/>
                <a:cs typeface="Times New Roman"/>
              </a:rPr>
              <a:t>spirituale le </a:t>
            </a:r>
            <a:r>
              <a:rPr sz="1200" spc="-5" dirty="0">
                <a:latin typeface="Times New Roman"/>
                <a:cs typeface="Times New Roman"/>
              </a:rPr>
              <a:t>chiamerei </a:t>
            </a:r>
            <a:r>
              <a:rPr sz="1200" dirty="0">
                <a:latin typeface="Times New Roman"/>
                <a:cs typeface="Times New Roman"/>
              </a:rPr>
              <a:t>le vere religioni.  </a:t>
            </a:r>
            <a:r>
              <a:rPr sz="1200" spc="-5" dirty="0">
                <a:latin typeface="Times New Roman"/>
                <a:cs typeface="Times New Roman"/>
              </a:rPr>
              <a:t>L’oggetto della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materiale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vero o </a:t>
            </a:r>
            <a:r>
              <a:rPr sz="1200" spc="-5" dirty="0">
                <a:latin typeface="Times New Roman"/>
                <a:cs typeface="Times New Roman"/>
              </a:rPr>
              <a:t>falso, </a:t>
            </a:r>
            <a:r>
              <a:rPr sz="1200" dirty="0">
                <a:latin typeface="Times New Roman"/>
                <a:cs typeface="Times New Roman"/>
              </a:rPr>
              <a:t>reale o </a:t>
            </a:r>
            <a:r>
              <a:rPr sz="1200" spc="-5" dirty="0">
                <a:latin typeface="Times New Roman"/>
                <a:cs typeface="Times New Roman"/>
              </a:rPr>
              <a:t>irreale, </a:t>
            </a:r>
            <a:r>
              <a:rPr sz="1200" dirty="0">
                <a:latin typeface="Times New Roman"/>
                <a:cs typeface="Times New Roman"/>
              </a:rPr>
              <a:t>umano o divino.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religioni  possono quindi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buone 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cattive.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9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(1780.6) 160:5.4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cosa.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morale, impadronendosi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oggetto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religione, perdendo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richiamo </a:t>
            </a:r>
            <a:r>
              <a:rPr sz="1200" spc="-5" dirty="0">
                <a:latin typeface="Times New Roman"/>
                <a:cs typeface="Times New Roman"/>
              </a:rPr>
              <a:t>universale alla </a:t>
            </a:r>
            <a:r>
              <a:rPr sz="1200" dirty="0">
                <a:latin typeface="Times New Roman"/>
                <a:cs typeface="Times New Roman"/>
              </a:rPr>
              <a:t>fedeltà 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devozione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in un sistema di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o in un </a:t>
            </a:r>
            <a:r>
              <a:rPr sz="1200" spc="-5" dirty="0">
                <a:latin typeface="Times New Roman"/>
                <a:cs typeface="Times New Roman"/>
              </a:rPr>
              <a:t>codice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morale. Questa cosa, essere, stato,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ordine d’esistenza, </a:t>
            </a:r>
            <a:r>
              <a:rPr sz="1200" dirty="0">
                <a:latin typeface="Times New Roman"/>
                <a:cs typeface="Times New Roman"/>
              </a:rPr>
              <a:t>o  possibilità di </a:t>
            </a:r>
            <a:r>
              <a:rPr sz="1200" spc="-5" dirty="0">
                <a:latin typeface="Times New Roman"/>
                <a:cs typeface="Times New Roman"/>
              </a:rPr>
              <a:t>compimento che costituisce </a:t>
            </a:r>
            <a:r>
              <a:rPr sz="1200" dirty="0">
                <a:latin typeface="Times New Roman"/>
                <a:cs typeface="Times New Roman"/>
              </a:rPr>
              <a:t>l’ideale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fedeltà religiosa,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il beneficiario della </a:t>
            </a:r>
            <a:r>
              <a:rPr sz="1200" spc="-5" dirty="0">
                <a:latin typeface="Times New Roman"/>
                <a:cs typeface="Times New Roman"/>
              </a:rPr>
              <a:t>devozione religiosa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coloro che adorano, </a:t>
            </a:r>
            <a:r>
              <a:rPr sz="1200" dirty="0">
                <a:latin typeface="Times New Roman"/>
                <a:cs typeface="Times New Roman"/>
              </a:rPr>
              <a:t>è Dio.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 nome </a:t>
            </a:r>
            <a:r>
              <a:rPr sz="1200" spc="-5" dirty="0">
                <a:latin typeface="Times New Roman"/>
                <a:cs typeface="Times New Roman"/>
              </a:rPr>
              <a:t>attribuito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ideale della realtà </a:t>
            </a:r>
            <a:r>
              <a:rPr sz="1200" dirty="0">
                <a:latin typeface="Times New Roman"/>
                <a:cs typeface="Times New Roman"/>
              </a:rPr>
              <a:t>spirituale,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(1781.1) 160:5.5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caratteristiche sociali </a:t>
            </a:r>
            <a:r>
              <a:rPr sz="1200" dirty="0">
                <a:latin typeface="Times New Roman"/>
                <a:cs typeface="Times New Roman"/>
              </a:rPr>
              <a:t>di una vera </a:t>
            </a:r>
            <a:r>
              <a:rPr sz="1200" spc="-5" dirty="0">
                <a:latin typeface="Times New Roman"/>
                <a:cs typeface="Times New Roman"/>
              </a:rPr>
              <a:t>religione consistono nel fatto che essa cerca </a:t>
            </a:r>
            <a:r>
              <a:rPr sz="1200" dirty="0">
                <a:latin typeface="Times New Roman"/>
                <a:cs typeface="Times New Roman"/>
              </a:rPr>
              <a:t>invariabilmente di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convertire</a:t>
            </a:r>
            <a:endParaRPr sz="1200">
              <a:latin typeface="Times New Roman"/>
              <a:cs typeface="Times New Roman"/>
            </a:endParaRPr>
          </a:p>
          <a:p>
            <a:pPr marL="63500" marR="12700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l’individuo e 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il mondo.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implica l’esistenza d’ideali sconosciuti che trascendono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lunga </a:t>
            </a:r>
            <a:r>
              <a:rPr sz="1200" dirty="0">
                <a:latin typeface="Times New Roman"/>
                <a:cs typeface="Times New Roman"/>
              </a:rPr>
              <a:t>i criteri 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etica </a:t>
            </a:r>
            <a:r>
              <a:rPr sz="1200" dirty="0">
                <a:latin typeface="Times New Roman"/>
                <a:cs typeface="Times New Roman"/>
              </a:rPr>
              <a:t>e di morale </a:t>
            </a:r>
            <a:r>
              <a:rPr sz="1200" spc="-5" dirty="0">
                <a:latin typeface="Times New Roman"/>
                <a:cs typeface="Times New Roman"/>
              </a:rPr>
              <a:t>incorporati negli </a:t>
            </a:r>
            <a:r>
              <a:rPr sz="1200" dirty="0">
                <a:latin typeface="Times New Roman"/>
                <a:cs typeface="Times New Roman"/>
              </a:rPr>
              <a:t>usi sociali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più elevati </a:t>
            </a:r>
            <a:r>
              <a:rPr sz="1200" spc="-5" dirty="0">
                <a:latin typeface="Times New Roman"/>
                <a:cs typeface="Times New Roman"/>
              </a:rPr>
              <a:t>delle istituzioni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mature della civiltà.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sconosciuti, realtà inesplorate, valori </a:t>
            </a:r>
            <a:r>
              <a:rPr sz="1200" dirty="0">
                <a:latin typeface="Times New Roman"/>
                <a:cs typeface="Times New Roman"/>
              </a:rPr>
              <a:t>superumani, una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vera realizzazione 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religione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tutto questo; tutte le </a:t>
            </a:r>
            <a:r>
              <a:rPr sz="1200" spc="-5" dirty="0">
                <a:latin typeface="Times New Roman"/>
                <a:cs typeface="Times New Roman"/>
              </a:rPr>
              <a:t>altre credenze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degne </a:t>
            </a:r>
            <a:r>
              <a:rPr sz="1200" dirty="0">
                <a:latin typeface="Times New Roman"/>
                <a:cs typeface="Times New Roman"/>
              </a:rPr>
              <a:t>di questo nome.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religione  </a:t>
            </a:r>
            <a:r>
              <a:rPr sz="1200" spc="-5" dirty="0">
                <a:latin typeface="Times New Roman"/>
                <a:cs typeface="Times New Roman"/>
              </a:rPr>
              <a:t>spirituale autentica senza l’ideale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eterno. Una religione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Dio è </a:t>
            </a:r>
            <a:r>
              <a:rPr sz="1200" spc="-5" dirty="0">
                <a:latin typeface="Times New Roman"/>
                <a:cs typeface="Times New Roman"/>
              </a:rPr>
              <a:t>un’invenzione </a:t>
            </a:r>
            <a:r>
              <a:rPr sz="1200" dirty="0">
                <a:latin typeface="Times New Roman"/>
                <a:cs typeface="Times New Roman"/>
              </a:rPr>
              <a:t>dell’uomo,  un’istituzione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intellettuali senza </a:t>
            </a:r>
            <a:r>
              <a:rPr sz="1200" dirty="0">
                <a:latin typeface="Times New Roman"/>
                <a:cs typeface="Times New Roman"/>
              </a:rPr>
              <a:t>vita e di cerimonie emozionali senza </a:t>
            </a:r>
            <a:r>
              <a:rPr sz="1200" spc="-5" dirty="0">
                <a:latin typeface="Times New Roman"/>
                <a:cs typeface="Times New Roman"/>
              </a:rPr>
              <a:t>significato. Una religione </a:t>
            </a:r>
            <a:r>
              <a:rPr sz="1200" dirty="0">
                <a:latin typeface="Times New Roman"/>
                <a:cs typeface="Times New Roman"/>
              </a:rPr>
              <a:t>può sostenere  </a:t>
            </a:r>
            <a:r>
              <a:rPr sz="1200" spc="-5" dirty="0">
                <a:latin typeface="Times New Roman"/>
                <a:cs typeface="Times New Roman"/>
              </a:rPr>
              <a:t>come oggetto della sua </a:t>
            </a:r>
            <a:r>
              <a:rPr sz="1200" dirty="0">
                <a:latin typeface="Times New Roman"/>
                <a:cs typeface="Times New Roman"/>
              </a:rPr>
              <a:t>devozione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ideale.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ideali irreali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realizzabili;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concetto </a:t>
            </a:r>
            <a:r>
              <a:rPr sz="1200" dirty="0">
                <a:latin typeface="Times New Roman"/>
                <a:cs typeface="Times New Roman"/>
              </a:rPr>
              <a:t>è illusorio. I soli  </a:t>
            </a:r>
            <a:r>
              <a:rPr sz="1200" spc="-5" dirty="0">
                <a:latin typeface="Times New Roman"/>
                <a:cs typeface="Times New Roman"/>
              </a:rPr>
              <a:t>ideali suscettibili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umano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infiniti </a:t>
            </a:r>
            <a:r>
              <a:rPr sz="1200" spc="-5" dirty="0">
                <a:latin typeface="Times New Roman"/>
                <a:cs typeface="Times New Roman"/>
              </a:rPr>
              <a:t>che risiedono nel </a:t>
            </a:r>
            <a:r>
              <a:rPr sz="1200" dirty="0">
                <a:latin typeface="Times New Roman"/>
                <a:cs typeface="Times New Roman"/>
              </a:rPr>
              <a:t>fatto spirituale </a:t>
            </a:r>
            <a:r>
              <a:rPr sz="1200" spc="-5" dirty="0">
                <a:latin typeface="Times New Roman"/>
                <a:cs typeface="Times New Roman"/>
              </a:rPr>
              <a:t>del Dio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51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(1781.2) 160:5.6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parola Dio, l’</a:t>
            </a:r>
            <a:r>
              <a:rPr sz="1200" i="1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l’</a:t>
            </a:r>
            <a:r>
              <a:rPr sz="1200" i="1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 Dio, può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una parte di </a:t>
            </a:r>
            <a:r>
              <a:rPr sz="1200" spc="-5" dirty="0">
                <a:latin typeface="Times New Roman"/>
                <a:cs typeface="Times New Roman"/>
              </a:rPr>
              <a:t>qualsiasi religione, </a:t>
            </a:r>
            <a:r>
              <a:rPr sz="1200" dirty="0">
                <a:latin typeface="Times New Roman"/>
                <a:cs typeface="Times New Roman"/>
              </a:rPr>
              <a:t>per quanto  </a:t>
            </a:r>
            <a:r>
              <a:rPr sz="1200" spc="-5" dirty="0">
                <a:latin typeface="Times New Roman"/>
                <a:cs typeface="Times New Roman"/>
              </a:rPr>
              <a:t>puerile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falsa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quella religione. </a:t>
            </a:r>
            <a:r>
              <a:rPr sz="1200" dirty="0">
                <a:latin typeface="Times New Roman"/>
                <a:cs typeface="Times New Roman"/>
              </a:rPr>
              <a:t>E questa idea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divenire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cosa scelgano di </a:t>
            </a:r>
            <a:r>
              <a:rPr sz="1200" spc="-5" dirty="0">
                <a:latin typeface="Times New Roman"/>
                <a:cs typeface="Times New Roman"/>
              </a:rPr>
              <a:t>farne coloro che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</a:t>
            </a:r>
            <a:endParaRPr sz="1200">
              <a:latin typeface="Times New Roman"/>
              <a:cs typeface="Times New Roman"/>
            </a:endParaRPr>
          </a:p>
          <a:p>
            <a:pPr marL="76200" marR="1727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l’hanno.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inferiori </a:t>
            </a:r>
            <a:r>
              <a:rPr sz="1200" spc="-5" dirty="0">
                <a:latin typeface="Times New Roman"/>
                <a:cs typeface="Times New Roman"/>
              </a:rPr>
              <a:t>modellano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idee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adattarle allo stato naturale del cuore </a:t>
            </a:r>
            <a:r>
              <a:rPr sz="1200" dirty="0">
                <a:latin typeface="Times New Roman"/>
                <a:cs typeface="Times New Roman"/>
              </a:rPr>
              <a:t>umano;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superiori  </a:t>
            </a:r>
            <a:r>
              <a:rPr sz="1200" spc="-5" dirty="0">
                <a:latin typeface="Times New Roman"/>
                <a:cs typeface="Times New Roman"/>
              </a:rPr>
              <a:t>chiedono che </a:t>
            </a:r>
            <a:r>
              <a:rPr sz="1200" dirty="0">
                <a:latin typeface="Times New Roman"/>
                <a:cs typeface="Times New Roman"/>
              </a:rPr>
              <a:t>il cuore umano </a:t>
            </a:r>
            <a:r>
              <a:rPr sz="1200" spc="-5" dirty="0">
                <a:latin typeface="Times New Roman"/>
                <a:cs typeface="Times New Roman"/>
              </a:rPr>
              <a:t>sia cambiato </a:t>
            </a:r>
            <a:r>
              <a:rPr sz="1200" dirty="0">
                <a:latin typeface="Times New Roman"/>
                <a:cs typeface="Times New Roman"/>
              </a:rPr>
              <a:t>per rispondere </a:t>
            </a:r>
            <a:r>
              <a:rPr sz="1200" spc="-5" dirty="0">
                <a:latin typeface="Times New Roman"/>
                <a:cs typeface="Times New Roman"/>
              </a:rPr>
              <a:t>alle esigenze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ideali della vera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(1781.3) 160:5.7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trascende </a:t>
            </a:r>
            <a:r>
              <a:rPr sz="1200" dirty="0">
                <a:latin typeface="Times New Roman"/>
                <a:cs typeface="Times New Roman"/>
              </a:rPr>
              <a:t>tutti i nostri </a:t>
            </a:r>
            <a:r>
              <a:rPr sz="1200" spc="-5" dirty="0">
                <a:latin typeface="Times New Roman"/>
                <a:cs typeface="Times New Roman"/>
              </a:rPr>
              <a:t>concetti precedenti dell’idea </a:t>
            </a:r>
            <a:r>
              <a:rPr sz="1200" dirty="0">
                <a:latin typeface="Times New Roman"/>
                <a:cs typeface="Times New Roman"/>
              </a:rPr>
              <a:t>di adorazione, </a:t>
            </a:r>
            <a:r>
              <a:rPr sz="1200" spc="-5" dirty="0">
                <a:latin typeface="Times New Roman"/>
                <a:cs typeface="Times New Roman"/>
              </a:rPr>
              <a:t>nel senso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descrive 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come l’ideale della realtà </a:t>
            </a:r>
            <a:r>
              <a:rPr sz="1200" dirty="0">
                <a:latin typeface="Times New Roman"/>
                <a:cs typeface="Times New Roman"/>
              </a:rPr>
              <a:t>infinita, ma dichiara positivamente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eterno  dell’universo </a:t>
            </a:r>
            <a:r>
              <a:rPr sz="1200" dirty="0">
                <a:latin typeface="Times New Roman"/>
                <a:cs typeface="Times New Roman"/>
              </a:rPr>
              <a:t>è veramente e </a:t>
            </a:r>
            <a:r>
              <a:rPr sz="1200" spc="-5" dirty="0">
                <a:latin typeface="Times New Roman"/>
                <a:cs typeface="Times New Roman"/>
              </a:rPr>
              <a:t>personalmente raggiungibile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mortale che sceglie </a:t>
            </a:r>
            <a:r>
              <a:rPr sz="1200" dirty="0">
                <a:latin typeface="Times New Roman"/>
                <a:cs typeface="Times New Roman"/>
              </a:rPr>
              <a:t>di entrare 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sulla</a:t>
            </a:r>
            <a:endParaRPr sz="1200">
              <a:latin typeface="Times New Roman"/>
              <a:cs typeface="Times New Roman"/>
            </a:endParaRPr>
          </a:p>
          <a:p>
            <a:pPr marL="76200" marR="104139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terra, riconoscendo così l’accettazione della filiazione con Dio </a:t>
            </a:r>
            <a:r>
              <a:rPr sz="1200" dirty="0">
                <a:latin typeface="Times New Roman"/>
                <a:cs typeface="Times New Roman"/>
              </a:rPr>
              <a:t>e della fratellanza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uomini. Questo, a mio </a:t>
            </a:r>
            <a:r>
              <a:rPr sz="1200" spc="-5" dirty="0">
                <a:latin typeface="Times New Roman"/>
                <a:cs typeface="Times New Roman"/>
              </a:rPr>
              <a:t>avviso, </a:t>
            </a:r>
            <a:r>
              <a:rPr sz="1200" dirty="0">
                <a:latin typeface="Times New Roman"/>
                <a:cs typeface="Times New Roman"/>
              </a:rPr>
              <a:t>è il più alto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il mondo abbia mai </a:t>
            </a:r>
            <a:r>
              <a:rPr sz="1200" spc="-5" dirty="0">
                <a:latin typeface="Times New Roman"/>
                <a:cs typeface="Times New Roman"/>
              </a:rPr>
              <a:t>conosciuto,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proclamo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potrà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uno di più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poiché  </a:t>
            </a:r>
            <a:r>
              <a:rPr sz="1200" spc="-5" dirty="0">
                <a:latin typeface="Times New Roman"/>
                <a:cs typeface="Times New Roman"/>
              </a:rPr>
              <a:t>questo vangelo </a:t>
            </a:r>
            <a:r>
              <a:rPr sz="1200" dirty="0">
                <a:latin typeface="Times New Roman"/>
                <a:cs typeface="Times New Roman"/>
              </a:rPr>
              <a:t>abbraccia l’infinità </a:t>
            </a:r>
            <a:r>
              <a:rPr sz="1200" spc="-5" dirty="0">
                <a:latin typeface="Times New Roman"/>
                <a:cs typeface="Times New Roman"/>
              </a:rPr>
              <a:t>delle realtà,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l’eternità delle realizzazioni universali. Un tale </a:t>
            </a:r>
            <a:r>
              <a:rPr sz="1200" dirty="0">
                <a:latin typeface="Times New Roman"/>
                <a:cs typeface="Times New Roman"/>
              </a:rPr>
              <a:t>concetto 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dell’esperienza dell’idealismo del supremo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(1781.4) 160:5.8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solo </a:t>
            </a:r>
            <a:r>
              <a:rPr sz="1200" spc="-5" dirty="0">
                <a:latin typeface="Times New Roman"/>
                <a:cs typeface="Times New Roman"/>
              </a:rPr>
              <a:t>affascinato dagli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impeccabili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religione del vostro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ma mi sento </a:t>
            </a:r>
            <a:r>
              <a:rPr sz="1200" spc="-5" dirty="0">
                <a:latin typeface="Times New Roman"/>
                <a:cs typeface="Times New Roman"/>
              </a:rPr>
              <a:t>fortemente  </a:t>
            </a:r>
            <a:r>
              <a:rPr sz="1200" dirty="0">
                <a:latin typeface="Times New Roman"/>
                <a:cs typeface="Times New Roman"/>
              </a:rPr>
              <a:t>spinto a </a:t>
            </a:r>
            <a:r>
              <a:rPr sz="1200" spc="-5" dirty="0">
                <a:latin typeface="Times New Roman"/>
                <a:cs typeface="Times New Roman"/>
              </a:rPr>
              <a:t>professare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annuncio che </a:t>
            </a:r>
            <a:r>
              <a:rPr sz="1200" spc="-5" dirty="0">
                <a:latin typeface="Times New Roman"/>
                <a:cs typeface="Times New Roman"/>
              </a:rPr>
              <a:t>questi ideali delle realtà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spc="-5" dirty="0">
                <a:latin typeface="Times New Roman"/>
                <a:cs typeface="Times New Roman"/>
              </a:rPr>
              <a:t>raggiungibili; </a:t>
            </a:r>
            <a:r>
              <a:rPr sz="1200" dirty="0">
                <a:latin typeface="Times New Roman"/>
                <a:cs typeface="Times New Roman"/>
              </a:rPr>
              <a:t>che voi ed io  </a:t>
            </a:r>
            <a:r>
              <a:rPr sz="1200" spc="-5" dirty="0">
                <a:latin typeface="Times New Roman"/>
                <a:cs typeface="Times New Roman"/>
              </a:rPr>
              <a:t>possiamo iniziare questa lunga ed eterna </a:t>
            </a:r>
            <a:r>
              <a:rPr sz="1200" dirty="0">
                <a:latin typeface="Times New Roman"/>
                <a:cs typeface="Times New Roman"/>
              </a:rPr>
              <a:t>avventura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assicurazione della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arriveremo </a:t>
            </a:r>
            <a:r>
              <a:rPr sz="1200" dirty="0">
                <a:latin typeface="Times New Roman"/>
                <a:cs typeface="Times New Roman"/>
              </a:rPr>
              <a:t>alle porte </a:t>
            </a:r>
            <a:r>
              <a:rPr sz="1200" spc="-5" dirty="0">
                <a:latin typeface="Times New Roman"/>
                <a:cs typeface="Times New Roman"/>
              </a:rPr>
              <a:t>del  Paradiso. Fratelli miei, </a:t>
            </a:r>
            <a:r>
              <a:rPr sz="1200" dirty="0">
                <a:latin typeface="Times New Roman"/>
                <a:cs typeface="Times New Roman"/>
              </a:rPr>
              <a:t>io sono un </a:t>
            </a:r>
            <a:r>
              <a:rPr sz="1200" spc="-5" dirty="0">
                <a:latin typeface="Times New Roman"/>
                <a:cs typeface="Times New Roman"/>
              </a:rPr>
              <a:t>credente, </a:t>
            </a:r>
            <a:r>
              <a:rPr sz="1200" dirty="0">
                <a:latin typeface="Times New Roman"/>
                <a:cs typeface="Times New Roman"/>
              </a:rPr>
              <a:t>mi sono </a:t>
            </a:r>
            <a:r>
              <a:rPr sz="1200" spc="-5" dirty="0">
                <a:latin typeface="Times New Roman"/>
                <a:cs typeface="Times New Roman"/>
              </a:rPr>
              <a:t>imbarcato; </a:t>
            </a:r>
            <a:r>
              <a:rPr sz="1200" dirty="0">
                <a:latin typeface="Times New Roman"/>
                <a:cs typeface="Times New Roman"/>
              </a:rPr>
              <a:t>sono in cammino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in </a:t>
            </a:r>
            <a:r>
              <a:rPr sz="1200" spc="-5" dirty="0">
                <a:latin typeface="Times New Roman"/>
                <a:cs typeface="Times New Roman"/>
              </a:rPr>
              <a:t>questa avventura eterna.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Maestro 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dal Padre e 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mostrerà la via.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pienamente </a:t>
            </a:r>
            <a:r>
              <a:rPr sz="1200" spc="-5" dirty="0">
                <a:latin typeface="Times New Roman"/>
                <a:cs typeface="Times New Roman"/>
              </a:rPr>
              <a:t>persuaso che </a:t>
            </a:r>
            <a:r>
              <a:rPr sz="1200" dirty="0">
                <a:latin typeface="Times New Roman"/>
                <a:cs typeface="Times New Roman"/>
              </a:rPr>
              <a:t>dice la verità. Sono </a:t>
            </a:r>
            <a:r>
              <a:rPr sz="1200" spc="-5" dirty="0">
                <a:latin typeface="Times New Roman"/>
                <a:cs typeface="Times New Roman"/>
              </a:rPr>
              <a:t>definitivamente </a:t>
            </a:r>
            <a:r>
              <a:rPr sz="1200" dirty="0">
                <a:latin typeface="Times New Roman"/>
                <a:cs typeface="Times New Roman"/>
              </a:rPr>
              <a:t>convinto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o valori di </a:t>
            </a:r>
            <a:r>
              <a:rPr sz="1200" spc="-5" dirty="0">
                <a:latin typeface="Times New Roman"/>
                <a:cs typeface="Times New Roman"/>
              </a:rPr>
              <a:t>perfezione raggiungibili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dell’eterno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(1781.5) 160:5.9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vengo, allora, ad </a:t>
            </a:r>
            <a:r>
              <a:rPr sz="1200" dirty="0">
                <a:latin typeface="Times New Roman"/>
                <a:cs typeface="Times New Roman"/>
              </a:rPr>
              <a:t>adorare non solo il </a:t>
            </a:r>
            <a:r>
              <a:rPr sz="1200" spc="-5" dirty="0">
                <a:latin typeface="Times New Roman"/>
                <a:cs typeface="Times New Roman"/>
              </a:rPr>
              <a:t>Dio delle esistenze,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Dio della </a:t>
            </a:r>
            <a:r>
              <a:rPr sz="1200" dirty="0">
                <a:latin typeface="Times New Roman"/>
                <a:cs typeface="Times New Roman"/>
              </a:rPr>
              <a:t>possibilità di tutte le </a:t>
            </a:r>
            <a:r>
              <a:rPr sz="1200" spc="-5" dirty="0">
                <a:latin typeface="Times New Roman"/>
                <a:cs typeface="Times New Roman"/>
              </a:rPr>
              <a:t>esistenze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future.</a:t>
            </a: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Bisogna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vostra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ideale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se quell’ideale è </a:t>
            </a:r>
            <a:r>
              <a:rPr sz="1200" spc="-5" dirty="0">
                <a:latin typeface="Times New Roman"/>
                <a:cs typeface="Times New Roman"/>
              </a:rPr>
              <a:t>reale, sia </a:t>
            </a:r>
            <a:r>
              <a:rPr sz="1200" dirty="0">
                <a:latin typeface="Times New Roman"/>
                <a:cs typeface="Times New Roman"/>
              </a:rPr>
              <a:t>una devozione a </a:t>
            </a:r>
            <a:r>
              <a:rPr sz="1200" spc="-5" dirty="0">
                <a:latin typeface="Times New Roman"/>
                <a:cs typeface="Times New Roman"/>
              </a:rPr>
              <a:t>questo Dio degli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passati, presenti </a:t>
            </a:r>
            <a:r>
              <a:rPr sz="1200" dirty="0">
                <a:latin typeface="Times New Roman"/>
                <a:cs typeface="Times New Roman"/>
              </a:rPr>
              <a:t>e futuri di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esseri. E non </a:t>
            </a:r>
            <a:r>
              <a:rPr sz="1200" spc="-5" dirty="0">
                <a:latin typeface="Times New Roman"/>
                <a:cs typeface="Times New Roman"/>
              </a:rPr>
              <a:t>c’è altro Dio, </a:t>
            </a:r>
            <a:r>
              <a:rPr sz="1200" dirty="0">
                <a:latin typeface="Times New Roman"/>
                <a:cs typeface="Times New Roman"/>
              </a:rPr>
              <a:t>perché non può </a:t>
            </a:r>
            <a:r>
              <a:rPr sz="1200" spc="-5" dirty="0">
                <a:latin typeface="Times New Roman"/>
                <a:cs typeface="Times New Roman"/>
              </a:rPr>
              <a:t>esserci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Dio. Tutti </a:t>
            </a:r>
            <a:r>
              <a:rPr sz="1200" spc="-5" dirty="0">
                <a:latin typeface="Times New Roman"/>
                <a:cs typeface="Times New Roman"/>
              </a:rPr>
              <a:t>gli altri dei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74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invenzioni </a:t>
            </a:r>
            <a:r>
              <a:rPr sz="1200" spc="-5" dirty="0">
                <a:latin typeface="Times New Roman"/>
                <a:cs typeface="Times New Roman"/>
              </a:rPr>
              <a:t>dell’immaginazione, </a:t>
            </a:r>
            <a:r>
              <a:rPr sz="1200" dirty="0">
                <a:latin typeface="Times New Roman"/>
                <a:cs typeface="Times New Roman"/>
              </a:rPr>
              <a:t>illusioni della </a:t>
            </a:r>
            <a:r>
              <a:rPr sz="1200" spc="-5" dirty="0">
                <a:latin typeface="Times New Roman"/>
                <a:cs typeface="Times New Roman"/>
              </a:rPr>
              <a:t>mente mortale, deformazioni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falsa logica ed </a:t>
            </a:r>
            <a:r>
              <a:rPr sz="1200" dirty="0">
                <a:latin typeface="Times New Roman"/>
                <a:cs typeface="Times New Roman"/>
              </a:rPr>
              <a:t>idoli che </a:t>
            </a:r>
            <a:r>
              <a:rPr sz="1200" spc="-5" dirty="0">
                <a:latin typeface="Times New Roman"/>
                <a:cs typeface="Times New Roman"/>
              </a:rPr>
              <a:t>ingannano coloro che </a:t>
            </a:r>
            <a:r>
              <a:rPr sz="120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creano. Sì, si </a:t>
            </a:r>
            <a:r>
              <a:rPr sz="1200" dirty="0">
                <a:latin typeface="Times New Roman"/>
                <a:cs typeface="Times New Roman"/>
              </a:rPr>
              <a:t>può avere una </a:t>
            </a:r>
            <a:r>
              <a:rPr sz="1200" spc="-5" dirty="0">
                <a:latin typeface="Times New Roman"/>
                <a:cs typeface="Times New Roman"/>
              </a:rPr>
              <a:t>religione senza questo </a:t>
            </a:r>
            <a:r>
              <a:rPr sz="1200" dirty="0">
                <a:latin typeface="Times New Roman"/>
                <a:cs typeface="Times New Roman"/>
              </a:rPr>
              <a:t>Dio, 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nulla.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cercate </a:t>
            </a:r>
            <a:r>
              <a:rPr sz="1200" dirty="0">
                <a:latin typeface="Times New Roman"/>
                <a:cs typeface="Times New Roman"/>
              </a:rPr>
              <a:t>di sostituire la </a:t>
            </a:r>
            <a:r>
              <a:rPr sz="1200" spc="-5" dirty="0">
                <a:latin typeface="Times New Roman"/>
                <a:cs typeface="Times New Roman"/>
              </a:rPr>
              <a:t>parola Dio alla realtà 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ideale del Dio vivente, avete soltanto ingannato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mettendo </a:t>
            </a:r>
            <a:r>
              <a:rPr sz="1200" spc="-5" dirty="0">
                <a:latin typeface="Times New Roman"/>
                <a:cs typeface="Times New Roman"/>
              </a:rPr>
              <a:t>un’idea al </a:t>
            </a:r>
            <a:r>
              <a:rPr sz="1200" dirty="0">
                <a:latin typeface="Times New Roman"/>
                <a:cs typeface="Times New Roman"/>
              </a:rPr>
              <a:t>posto di un </a:t>
            </a:r>
            <a:r>
              <a:rPr sz="1200" spc="-5" dirty="0">
                <a:latin typeface="Times New Roman"/>
                <a:cs typeface="Times New Roman"/>
              </a:rPr>
              <a:t>ideale,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Queste credenze </a:t>
            </a:r>
            <a:r>
              <a:rPr sz="1200" dirty="0">
                <a:latin typeface="Times New Roman"/>
                <a:cs typeface="Times New Roman"/>
              </a:rPr>
              <a:t>sono solo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 pura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fantasia.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7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(1782.1) 160:5.10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vedo negli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al suo meglio. Questo vangelo </a:t>
            </a:r>
            <a:r>
              <a:rPr sz="1200" dirty="0">
                <a:latin typeface="Times New Roman"/>
                <a:cs typeface="Times New Roman"/>
              </a:rPr>
              <a:t>ci consente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Dio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trovarlo. Ma accettiamo </a:t>
            </a:r>
            <a:r>
              <a:rPr sz="1200" dirty="0">
                <a:latin typeface="Times New Roman"/>
                <a:cs typeface="Times New Roman"/>
              </a:rPr>
              <a:t>noi 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prezzo di questo </a:t>
            </a:r>
            <a:r>
              <a:rPr sz="1200" spc="-5" dirty="0">
                <a:latin typeface="Times New Roman"/>
                <a:cs typeface="Times New Roman"/>
              </a:rPr>
              <a:t>ingresso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dei cieli? Vogliamo nascere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nuovo? </a:t>
            </a:r>
            <a:r>
              <a:rPr sz="1200" spc="-5" dirty="0">
                <a:latin typeface="Times New Roman"/>
                <a:cs typeface="Times New Roman"/>
              </a:rPr>
              <a:t>Essere rifatti?  Accettiamo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sottoporci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terribile </a:t>
            </a:r>
            <a:r>
              <a:rPr sz="1200" dirty="0">
                <a:latin typeface="Times New Roman"/>
                <a:cs typeface="Times New Roman"/>
              </a:rPr>
              <a:t>e provante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autodistruzione e di ricostruzione </a:t>
            </a:r>
            <a:r>
              <a:rPr sz="1200" spc="-5" dirty="0">
                <a:latin typeface="Times New Roman"/>
                <a:cs typeface="Times New Roman"/>
              </a:rPr>
              <a:t>dell’anima? Non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Maestro: </a:t>
            </a:r>
            <a:r>
              <a:rPr sz="1200" dirty="0">
                <a:latin typeface="Times New Roman"/>
                <a:cs typeface="Times New Roman"/>
              </a:rPr>
              <a:t>“Chiunque vuol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vita deve </a:t>
            </a:r>
            <a:r>
              <a:rPr sz="1200" spc="-5" dirty="0">
                <a:latin typeface="Times New Roman"/>
                <a:cs typeface="Times New Roman"/>
              </a:rPr>
              <a:t>perderla. Non </a:t>
            </a:r>
            <a:r>
              <a:rPr sz="1200" dirty="0">
                <a:latin typeface="Times New Roman"/>
                <a:cs typeface="Times New Roman"/>
              </a:rPr>
              <a:t>pensate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 venuto </a:t>
            </a:r>
            <a:r>
              <a:rPr sz="1200" dirty="0">
                <a:latin typeface="Times New Roman"/>
                <a:cs typeface="Times New Roman"/>
              </a:rPr>
              <a:t>a portare la </a:t>
            </a:r>
            <a:r>
              <a:rPr sz="1200" spc="-5" dirty="0">
                <a:latin typeface="Times New Roman"/>
                <a:cs typeface="Times New Roman"/>
              </a:rPr>
              <a:t>pace, </a:t>
            </a:r>
            <a:r>
              <a:rPr sz="1200" dirty="0">
                <a:latin typeface="Times New Roman"/>
                <a:cs typeface="Times New Roman"/>
              </a:rPr>
              <a:t>ma piuttosto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dell’anima”?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dopo aver pagato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della consacrazione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sperimentiamo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pace  purché continuiamo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camminare </a:t>
            </a:r>
            <a:r>
              <a:rPr sz="1200" dirty="0">
                <a:latin typeface="Times New Roman"/>
                <a:cs typeface="Times New Roman"/>
              </a:rPr>
              <a:t>in questi sentieri spirituali di vita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consacrata.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93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(1782.2) 160:5.11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abbandoniamo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attrattive dell’ordine d’esistenza conosciuto </a:t>
            </a:r>
            <a:r>
              <a:rPr sz="1200" dirty="0">
                <a:latin typeface="Times New Roman"/>
                <a:cs typeface="Times New Roman"/>
              </a:rPr>
              <a:t>e dedichiamo </a:t>
            </a:r>
            <a:r>
              <a:rPr sz="1200" spc="-5" dirty="0">
                <a:latin typeface="Times New Roman"/>
                <a:cs typeface="Times New Roman"/>
              </a:rPr>
              <a:t>senza riserve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 </a:t>
            </a:r>
            <a:r>
              <a:rPr sz="1200" spc="-5" dirty="0">
                <a:latin typeface="Times New Roman"/>
                <a:cs typeface="Times New Roman"/>
              </a:rPr>
              <a:t>ricerca alle attrattive dell’ordine sconosciuto ed inesplorato dell’esistenza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di avventure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mondi spirituali  </a:t>
            </a:r>
            <a:r>
              <a:rPr sz="1200" spc="-5" dirty="0">
                <a:latin typeface="Times New Roman"/>
                <a:cs typeface="Times New Roman"/>
              </a:rPr>
              <a:t>dell’idealismo superiore della realtà divina. </a:t>
            </a:r>
            <a:r>
              <a:rPr sz="1200" dirty="0">
                <a:latin typeface="Times New Roman"/>
                <a:cs typeface="Times New Roman"/>
              </a:rPr>
              <a:t>E cerchiamo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simboli di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trasmettere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nostri simili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76200" marR="8763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dell’idealismo della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cesseremo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pregare per </a:t>
            </a:r>
            <a:r>
              <a:rPr sz="1200" dirty="0">
                <a:latin typeface="Times New Roman"/>
                <a:cs typeface="Times New Roman"/>
              </a:rPr>
              <a:t>quel giorno in cui tutta l’umanità </a:t>
            </a:r>
            <a:r>
              <a:rPr sz="1200" spc="-5" dirty="0">
                <a:latin typeface="Times New Roman"/>
                <a:cs typeface="Times New Roman"/>
              </a:rPr>
              <a:t>vibrerà  per la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verità suprema. </a:t>
            </a:r>
            <a:r>
              <a:rPr sz="1200" dirty="0">
                <a:latin typeface="Times New Roman"/>
                <a:cs typeface="Times New Roman"/>
              </a:rPr>
              <a:t>Attualmente il nostro </a:t>
            </a:r>
            <a:r>
              <a:rPr sz="1200" spc="-5" dirty="0">
                <a:latin typeface="Times New Roman"/>
                <a:cs typeface="Times New Roman"/>
              </a:rPr>
              <a:t>concetto focalizzato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quale conserviamo </a:t>
            </a:r>
            <a:r>
              <a:rPr sz="1200" dirty="0">
                <a:latin typeface="Times New Roman"/>
                <a:cs typeface="Times New Roman"/>
              </a:rPr>
              <a:t>nel nostro 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che Dio </a:t>
            </a:r>
            <a:r>
              <a:rPr sz="1200" dirty="0">
                <a:latin typeface="Times New Roman"/>
                <a:cs typeface="Times New Roman"/>
              </a:rPr>
              <a:t>è spirito;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trasmesso ai </a:t>
            </a:r>
            <a:r>
              <a:rPr sz="1200" dirty="0">
                <a:latin typeface="Times New Roman"/>
                <a:cs typeface="Times New Roman"/>
              </a:rPr>
              <a:t>nostri simili, è </a:t>
            </a:r>
            <a:r>
              <a:rPr sz="1200" spc="-5" dirty="0">
                <a:latin typeface="Times New Roman"/>
                <a:cs typeface="Times New Roman"/>
              </a:rPr>
              <a:t>che Dio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72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(1782.3) 160:5.12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esige un’esperienza vivente 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possono consistere in </a:t>
            </a:r>
            <a:r>
              <a:rPr sz="1200" spc="-5" dirty="0">
                <a:latin typeface="Times New Roman"/>
                <a:cs typeface="Times New Roman"/>
              </a:rPr>
              <a:t>credenze  tradizionali,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emotivi, in </a:t>
            </a:r>
            <a:r>
              <a:rPr sz="1200" spc="-5" dirty="0">
                <a:latin typeface="Times New Roman"/>
                <a:cs typeface="Times New Roman"/>
              </a:rPr>
              <a:t>coscienze filosofiche, ed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l’insegnamento del Maestro </a:t>
            </a:r>
            <a:r>
              <a:rPr sz="1200" dirty="0">
                <a:latin typeface="Times New Roman"/>
                <a:cs typeface="Times New Roman"/>
              </a:rPr>
              <a:t>richiede il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livelli effettivi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7050" cy="14370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(1782.4) 160:5.13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dell’impulso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vera religione.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dell’emozione di </a:t>
            </a:r>
            <a:r>
              <a:rPr sz="1200" spc="-5" dirty="0">
                <a:latin typeface="Times New Roman"/>
                <a:cs typeface="Times New Roman"/>
              </a:rPr>
              <a:t>adorare Dio </a:t>
            </a:r>
            <a:r>
              <a:rPr sz="1200" dirty="0">
                <a:latin typeface="Times New Roman"/>
                <a:cs typeface="Times New Roman"/>
              </a:rPr>
              <a:t>non  sono </a:t>
            </a:r>
            <a:r>
              <a:rPr sz="1200" spc="-5" dirty="0">
                <a:latin typeface="Times New Roman"/>
                <a:cs typeface="Times New Roman"/>
              </a:rPr>
              <a:t>vera 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convinzione di </a:t>
            </a:r>
            <a:r>
              <a:rPr sz="1200" spc="-5" dirty="0">
                <a:latin typeface="Times New Roman"/>
                <a:cs typeface="Times New Roman"/>
              </a:rPr>
              <a:t>rinunciare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 e di </a:t>
            </a:r>
            <a:r>
              <a:rPr sz="1200" spc="-5" dirty="0">
                <a:latin typeface="Times New Roman"/>
                <a:cs typeface="Times New Roman"/>
              </a:rPr>
              <a:t>servire Dio </a:t>
            </a:r>
            <a:r>
              <a:rPr sz="1200" dirty="0">
                <a:latin typeface="Times New Roman"/>
                <a:cs typeface="Times New Roman"/>
              </a:rPr>
              <a:t>non è vera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  ragionamento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religione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tutte non è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esperienza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religione </a:t>
            </a:r>
            <a:r>
              <a:rPr sz="1200" spc="-5" dirty="0">
                <a:latin typeface="Times New Roman"/>
                <a:cs typeface="Times New Roman"/>
              </a:rPr>
              <a:t>si  riferisce al </a:t>
            </a:r>
            <a:r>
              <a:rPr sz="1200" dirty="0">
                <a:latin typeface="Times New Roman"/>
                <a:cs typeface="Times New Roman"/>
              </a:rPr>
              <a:t>destino e </a:t>
            </a:r>
            <a:r>
              <a:rPr sz="1200" spc="-5" dirty="0">
                <a:latin typeface="Times New Roman"/>
                <a:cs typeface="Times New Roman"/>
              </a:rPr>
              <a:t>alla realtà del raggiungimento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come alla 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all’idealismo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sinceramente accettato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fede.  </a:t>
            </a:r>
            <a:r>
              <a:rPr sz="1200" dirty="0">
                <a:latin typeface="Times New Roman"/>
                <a:cs typeface="Times New Roman"/>
              </a:rPr>
              <a:t>E tutto questo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reso </a:t>
            </a:r>
            <a:r>
              <a:rPr sz="1200" spc="-5" dirty="0">
                <a:latin typeface="Times New Roman"/>
                <a:cs typeface="Times New Roman"/>
              </a:rPr>
              <a:t>personale dalla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2209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(1782.5) 160:5.14 </a:t>
            </a:r>
            <a:r>
              <a:rPr sz="1200" spc="-5" dirty="0">
                <a:latin typeface="Times New Roman"/>
                <a:cs typeface="Times New Roman"/>
              </a:rPr>
              <a:t>Così terminarono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dissertazioni del filosofo greco, </a:t>
            </a:r>
            <a:r>
              <a:rPr sz="1200" dirty="0">
                <a:latin typeface="Times New Roman"/>
                <a:cs typeface="Times New Roman"/>
              </a:rPr>
              <a:t>uno dei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razza,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divenuto un credente  </a:t>
            </a:r>
            <a:r>
              <a:rPr sz="1200" spc="-5" dirty="0">
                <a:latin typeface="Times New Roman"/>
                <a:cs typeface="Times New Roman"/>
              </a:rPr>
              <a:t>nel vangelo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66547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161: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Ulteriori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discussioni con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Rodano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83880" cy="32543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6223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(1783.1) 161:0.1 </a:t>
            </a:r>
            <a:r>
              <a:rPr sz="1200" spc="-10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25 </a:t>
            </a:r>
            <a:r>
              <a:rPr sz="1200" spc="-5" dirty="0">
                <a:latin typeface="Times New Roman"/>
                <a:cs typeface="Times New Roman"/>
              </a:rPr>
              <a:t>settembre dell’anno </a:t>
            </a:r>
            <a:r>
              <a:rPr sz="1200" spc="5" dirty="0">
                <a:latin typeface="Times New Roman"/>
                <a:cs typeface="Times New Roman"/>
              </a:rPr>
              <a:t>29 </a:t>
            </a:r>
            <a:r>
              <a:rPr sz="1200" dirty="0">
                <a:latin typeface="Times New Roman"/>
                <a:cs typeface="Times New Roman"/>
              </a:rPr>
              <a:t>d.C.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evangelisti si </a:t>
            </a:r>
            <a:r>
              <a:rPr sz="1200" dirty="0">
                <a:latin typeface="Times New Roman"/>
                <a:cs typeface="Times New Roman"/>
              </a:rPr>
              <a:t>riunirono a </a:t>
            </a:r>
            <a:r>
              <a:rPr sz="1200" spc="-5" dirty="0">
                <a:latin typeface="Times New Roman"/>
                <a:cs typeface="Times New Roman"/>
              </a:rPr>
              <a:t>Magadan. Quella sera, </a:t>
            </a:r>
            <a:r>
              <a:rPr sz="1200" dirty="0">
                <a:latin typeface="Times New Roman"/>
                <a:cs typeface="Times New Roman"/>
              </a:rPr>
              <a:t>dopo una  </a:t>
            </a:r>
            <a:r>
              <a:rPr sz="1200" spc="-5" dirty="0">
                <a:latin typeface="Times New Roman"/>
                <a:cs typeface="Times New Roman"/>
              </a:rPr>
              <a:t>lunga riunione con </a:t>
            </a:r>
            <a:r>
              <a:rPr sz="1200" dirty="0">
                <a:latin typeface="Times New Roman"/>
                <a:cs typeface="Times New Roman"/>
              </a:rPr>
              <a:t>i suoi associati, </a:t>
            </a:r>
            <a:r>
              <a:rPr sz="1200" spc="-5" dirty="0">
                <a:latin typeface="Times New Roman"/>
                <a:cs typeface="Times New Roman"/>
              </a:rPr>
              <a:t>Gesù sorprese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annunciando che </a:t>
            </a:r>
            <a:r>
              <a:rPr sz="1200" dirty="0">
                <a:latin typeface="Times New Roman"/>
                <a:cs typeface="Times New Roman"/>
              </a:rPr>
              <a:t>l’indomani mattina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lui e i dodici </a:t>
            </a:r>
            <a:r>
              <a:rPr sz="1200" spc="-5" dirty="0">
                <a:latin typeface="Times New Roman"/>
                <a:cs typeface="Times New Roman"/>
              </a:rPr>
              <a:t>apostoli sarebbero  partiti per Gerusalemme per assistere alla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dei Tabernacoli. Egli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che gli evangelisti visitassero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ritornasse per </a:t>
            </a:r>
            <a:r>
              <a:rPr sz="1200" dirty="0">
                <a:latin typeface="Times New Roman"/>
                <a:cs typeface="Times New Roman"/>
              </a:rPr>
              <a:t>qualche tempo 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Betsaida.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(1783.2) 161:0.2 </a:t>
            </a:r>
            <a:r>
              <a:rPr sz="1200" spc="-5" dirty="0">
                <a:latin typeface="Times New Roman"/>
                <a:cs typeface="Times New Roman"/>
              </a:rPr>
              <a:t>Quando giunse l’ora </a:t>
            </a:r>
            <a:r>
              <a:rPr sz="1200" dirty="0">
                <a:latin typeface="Times New Roman"/>
                <a:cs typeface="Times New Roman"/>
              </a:rPr>
              <a:t>di partire per </a:t>
            </a:r>
            <a:r>
              <a:rPr sz="1200" spc="-5" dirty="0">
                <a:latin typeface="Times New Roman"/>
                <a:cs typeface="Times New Roman"/>
              </a:rPr>
              <a:t>Gerusalemme, Natanaele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erano ancora </a:t>
            </a:r>
            <a:r>
              <a:rPr sz="1200" dirty="0">
                <a:latin typeface="Times New Roman"/>
                <a:cs typeface="Times New Roman"/>
              </a:rPr>
              <a:t>in piena discussione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Rodano  di </a:t>
            </a:r>
            <a:r>
              <a:rPr sz="1200" spc="-5" dirty="0">
                <a:latin typeface="Times New Roman"/>
                <a:cs typeface="Times New Roman"/>
              </a:rPr>
              <a:t>Alessandria, ed </a:t>
            </a:r>
            <a:r>
              <a:rPr sz="1200" dirty="0">
                <a:latin typeface="Times New Roman"/>
                <a:cs typeface="Times New Roman"/>
              </a:rPr>
              <a:t>ottennero 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dal Maestro 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alcuni giorni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Magadan. </a:t>
            </a:r>
            <a:r>
              <a:rPr sz="1200" dirty="0">
                <a:latin typeface="Times New Roman"/>
                <a:cs typeface="Times New Roman"/>
              </a:rPr>
              <a:t>E così, </a:t>
            </a:r>
            <a:r>
              <a:rPr sz="1200" spc="-5" dirty="0">
                <a:latin typeface="Times New Roman"/>
                <a:cs typeface="Times New Roman"/>
              </a:rPr>
              <a:t>mentre Gesù </a:t>
            </a:r>
            <a:r>
              <a:rPr sz="1200" dirty="0">
                <a:latin typeface="Times New Roman"/>
                <a:cs typeface="Times New Roman"/>
              </a:rPr>
              <a:t>e i dieci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per Gerusalemme,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 Tommaso </a:t>
            </a:r>
            <a:r>
              <a:rPr sz="1200" spc="-5" dirty="0">
                <a:latin typeface="Times New Roman"/>
                <a:cs typeface="Times New Roman"/>
              </a:rPr>
              <a:t>erano impegnati </a:t>
            </a:r>
            <a:r>
              <a:rPr sz="1200" dirty="0">
                <a:latin typeface="Times New Roman"/>
                <a:cs typeface="Times New Roman"/>
              </a:rPr>
              <a:t>in un serio dibattito con Rodano.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settimana precedente, </a:t>
            </a:r>
            <a:r>
              <a:rPr sz="1200" spc="-5" dirty="0">
                <a:latin typeface="Times New Roman"/>
                <a:cs typeface="Times New Roman"/>
              </a:rPr>
              <a:t>nel  corso della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Rodano aveva esposto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filosofia,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Natanaele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alternati nel 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 al </a:t>
            </a:r>
            <a:r>
              <a:rPr sz="1200" dirty="0">
                <a:latin typeface="Times New Roman"/>
                <a:cs typeface="Times New Roman"/>
              </a:rPr>
              <a:t>filosofo </a:t>
            </a:r>
            <a:r>
              <a:rPr sz="1200" spc="-5" dirty="0">
                <a:latin typeface="Times New Roman"/>
                <a:cs typeface="Times New Roman"/>
              </a:rPr>
              <a:t>greco. Rodano constatò </a:t>
            </a:r>
            <a:r>
              <a:rPr sz="1200" dirty="0">
                <a:latin typeface="Times New Roman"/>
                <a:cs typeface="Times New Roman"/>
              </a:rPr>
              <a:t>che era stato istruito </a:t>
            </a:r>
            <a:r>
              <a:rPr sz="1200" spc="-5" dirty="0">
                <a:latin typeface="Times New Roman"/>
                <a:cs typeface="Times New Roman"/>
              </a:rPr>
              <a:t>bene negli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precedenti apostoli </a:t>
            </a:r>
            <a:r>
              <a:rPr sz="1200" dirty="0">
                <a:latin typeface="Times New Roman"/>
                <a:cs typeface="Times New Roman"/>
              </a:rPr>
              <a:t>di Giovanni  il </a:t>
            </a:r>
            <a:r>
              <a:rPr sz="1200" spc="-5" dirty="0">
                <a:latin typeface="Times New Roman"/>
                <a:cs typeface="Times New Roman"/>
              </a:rPr>
              <a:t>Battista, che </a:t>
            </a:r>
            <a:r>
              <a:rPr sz="1200" dirty="0">
                <a:latin typeface="Times New Roman"/>
                <a:cs typeface="Times New Roman"/>
              </a:rPr>
              <a:t>era stato suo </a:t>
            </a:r>
            <a:r>
              <a:rPr sz="1200" spc="-5" dirty="0">
                <a:latin typeface="Times New Roman"/>
                <a:cs typeface="Times New Roman"/>
              </a:rPr>
              <a:t>insegnante ad </a:t>
            </a:r>
            <a:r>
              <a:rPr sz="1200" dirty="0">
                <a:latin typeface="Times New Roman"/>
                <a:cs typeface="Times New Roman"/>
              </a:rPr>
              <a:t>Alessandria.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personalità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63500" marR="17272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(1783.3) 161:1.1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sulla quale </a:t>
            </a:r>
            <a:r>
              <a:rPr sz="1200" dirty="0">
                <a:latin typeface="Times New Roman"/>
                <a:cs typeface="Times New Roman"/>
              </a:rPr>
              <a:t>Rodano e i due </a:t>
            </a:r>
            <a:r>
              <a:rPr sz="1200" spc="-5" dirty="0">
                <a:latin typeface="Times New Roman"/>
                <a:cs typeface="Times New Roman"/>
              </a:rPr>
              <a:t>apostoli divergevano, ed era </a:t>
            </a:r>
            <a:r>
              <a:rPr sz="1200" dirty="0">
                <a:latin typeface="Times New Roman"/>
                <a:cs typeface="Times New Roman"/>
              </a:rPr>
              <a:t>la personalità di </a:t>
            </a:r>
            <a:r>
              <a:rPr sz="1200" spc="-5" dirty="0">
                <a:latin typeface="Times New Roman"/>
                <a:cs typeface="Times New Roman"/>
              </a:rPr>
              <a:t>Dio. Rodano accettò  facilmente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fu presentato sugli attributi </a:t>
            </a:r>
            <a:r>
              <a:rPr sz="1200" dirty="0">
                <a:latin typeface="Times New Roman"/>
                <a:cs typeface="Times New Roman"/>
              </a:rPr>
              <a:t>di Dio, ma </a:t>
            </a:r>
            <a:r>
              <a:rPr sz="1200" spc="-5" dirty="0">
                <a:latin typeface="Times New Roman"/>
                <a:cs typeface="Times New Roman"/>
              </a:rPr>
              <a:t>sostenne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celeste non è, non può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una persona  </a:t>
            </a:r>
            <a:r>
              <a:rPr sz="1200" spc="-5" dirty="0">
                <a:latin typeface="Times New Roman"/>
                <a:cs typeface="Times New Roman"/>
              </a:rPr>
              <a:t>nel senso </a:t>
            </a:r>
            <a:r>
              <a:rPr sz="1200" dirty="0">
                <a:latin typeface="Times New Roman"/>
                <a:cs typeface="Times New Roman"/>
              </a:rPr>
              <a:t>in cui l’uomo </a:t>
            </a:r>
            <a:r>
              <a:rPr sz="1200" spc="-5" dirty="0">
                <a:latin typeface="Times New Roman"/>
                <a:cs typeface="Times New Roman"/>
              </a:rPr>
              <a:t>concepisce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personalità. Mentre gli apostoli si trovarono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cercando di </a:t>
            </a:r>
            <a:r>
              <a:rPr sz="1200" spc="-5" dirty="0">
                <a:latin typeface="Times New Roman"/>
                <a:cs typeface="Times New Roman"/>
              </a:rPr>
              <a:t>provare che Dio </a:t>
            </a:r>
            <a:r>
              <a:rPr sz="1200" dirty="0">
                <a:latin typeface="Times New Roman"/>
                <a:cs typeface="Times New Roman"/>
              </a:rPr>
              <a:t>è una  </a:t>
            </a:r>
            <a:r>
              <a:rPr sz="1200" spc="-5" dirty="0">
                <a:latin typeface="Times New Roman"/>
                <a:cs typeface="Times New Roman"/>
              </a:rPr>
              <a:t>persona, Rodano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in difficoltà a </a:t>
            </a:r>
            <a:r>
              <a:rPr sz="1200" spc="-5" dirty="0">
                <a:latin typeface="Times New Roman"/>
                <a:cs typeface="Times New Roman"/>
              </a:rPr>
              <a:t>provare che egli </a:t>
            </a:r>
            <a:r>
              <a:rPr sz="1200" dirty="0">
                <a:latin typeface="Times New Roman"/>
                <a:cs typeface="Times New Roman"/>
              </a:rPr>
              <a:t>non è 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85824" y="513333"/>
            <a:ext cx="5053965" cy="406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8770" indent="-306705">
              <a:lnSpc>
                <a:spcPts val="1410"/>
              </a:lnSpc>
              <a:spcBef>
                <a:spcPts val="100"/>
              </a:spcBef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sosta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dei messaggeri del regno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dodici apostoli . Commissione di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L’ordinazione dei </a:t>
            </a:r>
            <a:r>
              <a:rPr sz="1200" dirty="0">
                <a:latin typeface="Times New Roman"/>
                <a:cs typeface="Times New Roman"/>
              </a:rPr>
              <a:t>dodici . Commissione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L’inizio dell’opera pubblica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Pasqua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traversata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Samaria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3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A Gelboe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Decapoli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75"/>
              </a:lnSpc>
              <a:buAutoNum type="arabicPeriod" startAt="13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Quattro giorni movimentati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di predicazione in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visita d’intermezzo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formazione degli evangelisti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. Commissione </a:t>
            </a:r>
            <a:r>
              <a:rPr sz="1200" spc="-1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3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Sosta ed insegnamento </a:t>
            </a:r>
            <a:r>
              <a:rPr sz="1200" dirty="0">
                <a:latin typeface="Times New Roman"/>
                <a:cs typeface="Times New Roman"/>
              </a:rPr>
              <a:t>in riva </a:t>
            </a:r>
            <a:r>
              <a:rPr sz="1200" spc="-5" dirty="0">
                <a:latin typeface="Times New Roman"/>
                <a:cs typeface="Times New Roman"/>
              </a:rPr>
              <a:t>al mare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3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Avvenimenti che </a:t>
            </a:r>
            <a:r>
              <a:rPr sz="1200" dirty="0">
                <a:latin typeface="Times New Roman"/>
                <a:cs typeface="Times New Roman"/>
              </a:rPr>
              <a:t>portarono </a:t>
            </a:r>
            <a:r>
              <a:rPr sz="1200" spc="-5" dirty="0">
                <a:latin typeface="Times New Roman"/>
                <a:cs typeface="Times New Roman"/>
              </a:rPr>
              <a:t>alla crisi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3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fuga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 del </a:t>
            </a:r>
            <a:r>
              <a:rPr sz="1200" dirty="0">
                <a:latin typeface="Times New Roman"/>
                <a:cs typeface="Times New Roman"/>
              </a:rPr>
              <a:t>nord . Commissione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 Tiro e a Sidone . Commissione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3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A Cesarea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trasfigurazione . Commissione di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buAutoNum type="arabicPeriod" startAt="13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della Decapoli 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07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7274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(1361.7) 123:4.7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celesti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interferiscono arbitrariamente </a:t>
            </a:r>
            <a:r>
              <a:rPr sz="1200" dirty="0">
                <a:latin typeface="Times New Roman"/>
                <a:cs typeface="Times New Roman"/>
              </a:rPr>
              <a:t>negli incidenti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avvenimenti correnti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natura fisica. Nelle </a:t>
            </a:r>
            <a:r>
              <a:rPr sz="1200" dirty="0">
                <a:latin typeface="Times New Roman"/>
                <a:cs typeface="Times New Roman"/>
              </a:rPr>
              <a:t>circostanze </a:t>
            </a:r>
            <a:r>
              <a:rPr sz="1200" spc="-5" dirty="0">
                <a:latin typeface="Times New Roman"/>
                <a:cs typeface="Times New Roman"/>
              </a:rPr>
              <a:t>ordinarie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intermedi possono intervenire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condizioni materiali per </a:t>
            </a:r>
            <a:r>
              <a:rPr sz="1200" dirty="0">
                <a:latin typeface="Times New Roman"/>
                <a:cs typeface="Times New Roman"/>
              </a:rPr>
              <a:t>salvaguardare le 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di uomini e donne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in situazioni speciali questi </a:t>
            </a:r>
            <a:r>
              <a:rPr sz="1200" spc="-5" dirty="0">
                <a:latin typeface="Times New Roman"/>
                <a:cs typeface="Times New Roman"/>
              </a:rPr>
              <a:t>esseri possono agire </a:t>
            </a:r>
            <a:r>
              <a:rPr sz="1200" dirty="0">
                <a:latin typeface="Times New Roman"/>
                <a:cs typeface="Times New Roman"/>
              </a:rPr>
              <a:t>solo in obbedienza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mandati  </a:t>
            </a:r>
            <a:r>
              <a:rPr sz="1200" spc="-5" dirty="0">
                <a:latin typeface="Times New Roman"/>
                <a:cs typeface="Times New Roman"/>
              </a:rPr>
              <a:t>specifici dei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(1361.8) 123:4.8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numerosi </a:t>
            </a:r>
            <a:r>
              <a:rPr sz="1200" dirty="0">
                <a:latin typeface="Times New Roman"/>
                <a:cs typeface="Times New Roman"/>
              </a:rPr>
              <a:t>incidenti minori di tal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capitarono </a:t>
            </a:r>
            <a:r>
              <a:rPr sz="1200" dirty="0">
                <a:latin typeface="Times New Roman"/>
                <a:cs typeface="Times New Roman"/>
              </a:rPr>
              <a:t>in seguito a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curioso ed  </a:t>
            </a:r>
            <a:r>
              <a:rPr sz="1200" spc="-5" dirty="0">
                <a:latin typeface="Times New Roman"/>
                <a:cs typeface="Times New Roman"/>
              </a:rPr>
              <a:t>avventuroso. Se </a:t>
            </a:r>
            <a:r>
              <a:rPr sz="1200" dirty="0">
                <a:latin typeface="Times New Roman"/>
                <a:cs typeface="Times New Roman"/>
              </a:rPr>
              <a:t>considerate l’infanzia e la fanciullezza </a:t>
            </a:r>
            <a:r>
              <a:rPr sz="1200" spc="-5" dirty="0">
                <a:latin typeface="Times New Roman"/>
                <a:cs typeface="Times New Roman"/>
              </a:rPr>
              <a:t>ordinaria </a:t>
            </a:r>
            <a:r>
              <a:rPr sz="1200" dirty="0">
                <a:latin typeface="Times New Roman"/>
                <a:cs typeface="Times New Roman"/>
              </a:rPr>
              <a:t>di un ragazzo dinamico, </a:t>
            </a:r>
            <a:r>
              <a:rPr sz="1200" spc="-5" dirty="0">
                <a:latin typeface="Times New Roman"/>
                <a:cs typeface="Times New Roman"/>
              </a:rPr>
              <a:t>avrete un’idea abbastanza </a:t>
            </a:r>
            <a:r>
              <a:rPr sz="1200" dirty="0">
                <a:latin typeface="Times New Roman"/>
                <a:cs typeface="Times New Roman"/>
              </a:rPr>
              <a:t>buona della  </a:t>
            </a:r>
            <a:r>
              <a:rPr sz="1200" spc="-5" dirty="0">
                <a:latin typeface="Times New Roman"/>
                <a:cs typeface="Times New Roman"/>
              </a:rPr>
              <a:t>carriera giovanile </a:t>
            </a:r>
            <a:r>
              <a:rPr sz="1200" dirty="0">
                <a:latin typeface="Times New Roman"/>
                <a:cs typeface="Times New Roman"/>
              </a:rPr>
              <a:t>di Gesù e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potrete </a:t>
            </a:r>
            <a:r>
              <a:rPr sz="1200" spc="-5" dirty="0">
                <a:latin typeface="Times New Roman"/>
                <a:cs typeface="Times New Roman"/>
              </a:rPr>
              <a:t>immaginare </a:t>
            </a:r>
            <a:r>
              <a:rPr sz="1200" dirty="0">
                <a:latin typeface="Times New Roman"/>
                <a:cs typeface="Times New Roman"/>
              </a:rPr>
              <a:t>quanta </a:t>
            </a:r>
            <a:r>
              <a:rPr sz="1200" spc="-5" dirty="0">
                <a:latin typeface="Times New Roman"/>
                <a:cs typeface="Times New Roman"/>
              </a:rPr>
              <a:t>ansietà causò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genitori, particolarmente </a:t>
            </a:r>
            <a:r>
              <a:rPr sz="1200" dirty="0">
                <a:latin typeface="Times New Roman"/>
                <a:cs typeface="Times New Roman"/>
              </a:rPr>
              <a:t>a sua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(1362.1)  123:4.9 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membro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Giuseppe, </a:t>
            </a:r>
            <a:r>
              <a:rPr sz="1200" dirty="0">
                <a:latin typeface="Times New Roman"/>
                <a:cs typeface="Times New Roman"/>
              </a:rPr>
              <a:t>nacque </a:t>
            </a:r>
            <a:r>
              <a:rPr sz="1200" spc="-5" dirty="0">
                <a:latin typeface="Times New Roman"/>
                <a:cs typeface="Times New Roman"/>
              </a:rPr>
              <a:t>mercoledì </a:t>
            </a:r>
            <a:r>
              <a:rPr sz="1200" dirty="0">
                <a:latin typeface="Times New Roman"/>
                <a:cs typeface="Times New Roman"/>
              </a:rPr>
              <a:t>mattina 16 marzo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1 d.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periodo scolastico 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Nazaret</a:t>
            </a:r>
            <a:endParaRPr sz="1600">
              <a:latin typeface="Times New Roman"/>
              <a:cs typeface="Times New Roman"/>
            </a:endParaRPr>
          </a:p>
          <a:p>
            <a:pPr marL="88900" marR="123825">
              <a:lnSpc>
                <a:spcPct val="956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(1362.2) 123:5.1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sette anni, </a:t>
            </a:r>
            <a:r>
              <a:rPr sz="1200" dirty="0">
                <a:latin typeface="Times New Roman"/>
                <a:cs typeface="Times New Roman"/>
              </a:rPr>
              <a:t>l’età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quale i </a:t>
            </a:r>
            <a:r>
              <a:rPr sz="1200" spc="-5" dirty="0">
                <a:latin typeface="Times New Roman"/>
                <a:cs typeface="Times New Roman"/>
              </a:rPr>
              <a:t>bambini ebrei </a:t>
            </a:r>
            <a:r>
              <a:rPr sz="1200" dirty="0">
                <a:latin typeface="Times New Roman"/>
                <a:cs typeface="Times New Roman"/>
              </a:rPr>
              <a:t>erano tenuti a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educazione ufficiale nelle  scuole della sinagoga. Di conseguenza,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egli </a:t>
            </a:r>
            <a:r>
              <a:rPr sz="1200" dirty="0">
                <a:latin typeface="Times New Roman"/>
                <a:cs typeface="Times New Roman"/>
              </a:rPr>
              <a:t>iniziò </a:t>
            </a:r>
            <a:r>
              <a:rPr sz="1200" spc="-5" dirty="0">
                <a:latin typeface="Times New Roman"/>
                <a:cs typeface="Times New Roman"/>
              </a:rPr>
              <a:t>la sua movimentata </a:t>
            </a:r>
            <a:r>
              <a:rPr sz="1200" dirty="0">
                <a:latin typeface="Times New Roman"/>
                <a:cs typeface="Times New Roman"/>
              </a:rPr>
              <a:t>vita scolastica a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ragazzo leggeva, scriveva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parlava già correntemente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lingue, </a:t>
            </a:r>
            <a:r>
              <a:rPr sz="1200" dirty="0">
                <a:latin typeface="Times New Roman"/>
                <a:cs typeface="Times New Roman"/>
              </a:rPr>
              <a:t>l’aramaico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greco. Egli </a:t>
            </a:r>
            <a:r>
              <a:rPr sz="1200" dirty="0">
                <a:latin typeface="Times New Roman"/>
                <a:cs typeface="Times New Roman"/>
              </a:rPr>
              <a:t>doveva ora </a:t>
            </a:r>
            <a:r>
              <a:rPr sz="1200" spc="-5" dirty="0">
                <a:latin typeface="Times New Roman"/>
                <a:cs typeface="Times New Roman"/>
              </a:rPr>
              <a:t>familiarizzarsi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compito d’imparare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leggere, scrivere </a:t>
            </a:r>
            <a:r>
              <a:rPr sz="1200" dirty="0">
                <a:latin typeface="Times New Roman"/>
                <a:cs typeface="Times New Roman"/>
              </a:rPr>
              <a:t>e parlare la </a:t>
            </a:r>
            <a:r>
              <a:rPr sz="1200" spc="-5" dirty="0">
                <a:latin typeface="Times New Roman"/>
                <a:cs typeface="Times New Roman"/>
              </a:rPr>
              <a:t>lingua ebraica. Egli era veramente </a:t>
            </a:r>
            <a:r>
              <a:rPr sz="1200" dirty="0">
                <a:latin typeface="Times New Roman"/>
                <a:cs typeface="Times New Roman"/>
              </a:rPr>
              <a:t>impaziente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nuova vita scolastica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aspettava.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(1362.3) 123:5.2 </a:t>
            </a:r>
            <a:r>
              <a:rPr sz="1200" spc="-5" dirty="0">
                <a:latin typeface="Times New Roman"/>
                <a:cs typeface="Times New Roman"/>
              </a:rPr>
              <a:t>Per tre anni </a:t>
            </a:r>
            <a:r>
              <a:rPr sz="1200" dirty="0">
                <a:latin typeface="Times New Roman"/>
                <a:cs typeface="Times New Roman"/>
              </a:rPr>
              <a:t>— fino </a:t>
            </a:r>
            <a:r>
              <a:rPr sz="1200" spc="-5" dirty="0">
                <a:latin typeface="Times New Roman"/>
                <a:cs typeface="Times New Roman"/>
              </a:rPr>
              <a:t>ai dieci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frequentò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scuola elementare della </a:t>
            </a:r>
            <a:r>
              <a:rPr sz="1200" dirty="0">
                <a:latin typeface="Times New Roman"/>
                <a:cs typeface="Times New Roman"/>
              </a:rPr>
              <a:t>sinagoga di Nazaret.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questi tre </a:t>
            </a:r>
            <a:r>
              <a:rPr sz="1200" spc="-5" dirty="0">
                <a:latin typeface="Times New Roman"/>
                <a:cs typeface="Times New Roman"/>
              </a:rPr>
              <a:t>anni  egli </a:t>
            </a:r>
            <a:r>
              <a:rPr sz="1200" dirty="0">
                <a:latin typeface="Times New Roman"/>
                <a:cs typeface="Times New Roman"/>
              </a:rPr>
              <a:t>studiò i </a:t>
            </a:r>
            <a:r>
              <a:rPr sz="1200" spc="-5" dirty="0">
                <a:latin typeface="Times New Roman"/>
                <a:cs typeface="Times New Roman"/>
              </a:rPr>
              <a:t>rudimenti del </a:t>
            </a:r>
            <a:r>
              <a:rPr sz="1200" spc="-10" dirty="0">
                <a:latin typeface="Times New Roman"/>
                <a:cs typeface="Times New Roman"/>
              </a:rPr>
              <a:t>Libro </a:t>
            </a:r>
            <a:r>
              <a:rPr sz="1200" spc="-5" dirty="0">
                <a:latin typeface="Times New Roman"/>
                <a:cs typeface="Times New Roman"/>
              </a:rPr>
              <a:t>della Legge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redatto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 ebraica. Nei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anni successivi egli </a:t>
            </a:r>
            <a:r>
              <a:rPr sz="1200" dirty="0">
                <a:latin typeface="Times New Roman"/>
                <a:cs typeface="Times New Roman"/>
              </a:rPr>
              <a:t>studiò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scuola  </a:t>
            </a:r>
            <a:r>
              <a:rPr sz="1200" spc="-5" dirty="0">
                <a:latin typeface="Times New Roman"/>
                <a:cs typeface="Times New Roman"/>
              </a:rPr>
              <a:t>superiore ed </a:t>
            </a:r>
            <a:r>
              <a:rPr sz="1200" dirty="0">
                <a:latin typeface="Times New Roman"/>
                <a:cs typeface="Times New Roman"/>
              </a:rPr>
              <a:t>imparò a memoria, </a:t>
            </a:r>
            <a:r>
              <a:rPr sz="1200" spc="-5" dirty="0">
                <a:latin typeface="Times New Roman"/>
                <a:cs typeface="Times New Roman"/>
              </a:rPr>
              <a:t>col metodo </a:t>
            </a:r>
            <a:r>
              <a:rPr sz="1200" dirty="0">
                <a:latin typeface="Times New Roman"/>
                <a:cs typeface="Times New Roman"/>
              </a:rPr>
              <a:t>della ripetizione </a:t>
            </a:r>
            <a:r>
              <a:rPr sz="1200" spc="-5" dirty="0">
                <a:latin typeface="Times New Roman"/>
                <a:cs typeface="Times New Roman"/>
              </a:rPr>
              <a:t>ad alta voce,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profondi della </a:t>
            </a:r>
            <a:r>
              <a:rPr sz="1200" spc="-5" dirty="0">
                <a:latin typeface="Times New Roman"/>
                <a:cs typeface="Times New Roman"/>
              </a:rPr>
              <a:t>legge sacra. </a:t>
            </a:r>
            <a:r>
              <a:rPr sz="1200" dirty="0">
                <a:latin typeface="Times New Roman"/>
                <a:cs typeface="Times New Roman"/>
              </a:rPr>
              <a:t>Egli fu  diplomato </a:t>
            </a:r>
            <a:r>
              <a:rPr sz="1200" spc="-5" dirty="0">
                <a:latin typeface="Times New Roman"/>
                <a:cs typeface="Times New Roman"/>
              </a:rPr>
              <a:t>dalla scuola della sinagoga nel </a:t>
            </a:r>
            <a:r>
              <a:rPr sz="1200" dirty="0">
                <a:latin typeface="Times New Roman"/>
                <a:cs typeface="Times New Roman"/>
              </a:rPr>
              <a:t>corso del </a:t>
            </a:r>
            <a:r>
              <a:rPr sz="1200" spc="-5" dirty="0">
                <a:latin typeface="Times New Roman"/>
                <a:cs typeface="Times New Roman"/>
              </a:rPr>
              <a:t>suo tredicesimo 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restituito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della sinagoga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315" cy="40741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88900" marR="812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(1783.4) 161:1.2 </a:t>
            </a:r>
            <a:r>
              <a:rPr sz="1200" spc="-5" dirty="0">
                <a:latin typeface="Times New Roman"/>
                <a:cs typeface="Times New Roman"/>
              </a:rPr>
              <a:t>Rodano sostenne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consiste nel fatto coesistente della </a:t>
            </a:r>
            <a:r>
              <a:rPr sz="1200" dirty="0">
                <a:latin typeface="Times New Roman"/>
                <a:cs typeface="Times New Roman"/>
              </a:rPr>
              <a:t>piena e </a:t>
            </a:r>
            <a:r>
              <a:rPr sz="1200" spc="-5" dirty="0">
                <a:latin typeface="Times New Roman"/>
                <a:cs typeface="Times New Roman"/>
              </a:rPr>
              <a:t>reciproca </a:t>
            </a:r>
            <a:r>
              <a:rPr sz="1200" dirty="0">
                <a:latin typeface="Times New Roman"/>
                <a:cs typeface="Times New Roman"/>
              </a:rPr>
              <a:t>comunicazione </a:t>
            </a:r>
            <a:r>
              <a:rPr sz="1200" spc="-5" dirty="0">
                <a:latin typeface="Times New Roman"/>
                <a:cs typeface="Times New Roman"/>
              </a:rPr>
              <a:t>tra  esseri su </a:t>
            </a:r>
            <a:r>
              <a:rPr sz="1200" dirty="0">
                <a:latin typeface="Times New Roman"/>
                <a:cs typeface="Times New Roman"/>
              </a:rPr>
              <a:t>un piano </a:t>
            </a:r>
            <a:r>
              <a:rPr sz="1200" spc="-5" dirty="0">
                <a:latin typeface="Times New Roman"/>
                <a:cs typeface="Times New Roman"/>
              </a:rPr>
              <a:t>d’uguaglianza, esseri capaci </a:t>
            </a:r>
            <a:r>
              <a:rPr sz="1200" dirty="0">
                <a:latin typeface="Times New Roman"/>
                <a:cs typeface="Times New Roman"/>
              </a:rPr>
              <a:t>di reciproca </a:t>
            </a:r>
            <a:r>
              <a:rPr sz="1200" spc="-5" dirty="0">
                <a:latin typeface="Times New Roman"/>
                <a:cs typeface="Times New Roman"/>
              </a:rPr>
              <a:t>comprensione. Disse </a:t>
            </a:r>
            <a:r>
              <a:rPr sz="1200" dirty="0">
                <a:latin typeface="Times New Roman"/>
                <a:cs typeface="Times New Roman"/>
              </a:rPr>
              <a:t>Rodano: </a:t>
            </a:r>
            <a:r>
              <a:rPr sz="1200" spc="-5" dirty="0">
                <a:latin typeface="Times New Roman"/>
                <a:cs typeface="Times New Roman"/>
              </a:rPr>
              <a:t>“Per 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persona, Dio </a:t>
            </a:r>
            <a:r>
              <a:rPr sz="1200" spc="5" dirty="0">
                <a:latin typeface="Times New Roman"/>
                <a:cs typeface="Times New Roman"/>
              </a:rPr>
              <a:t>dovrebbe 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dei simboli di </a:t>
            </a:r>
            <a:r>
              <a:rPr sz="1200" spc="-5" dirty="0">
                <a:latin typeface="Times New Roman"/>
                <a:cs typeface="Times New Roman"/>
              </a:rPr>
              <a:t>comunicazione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gli consentano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pienamente compreso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che entrano </a:t>
            </a:r>
            <a:r>
              <a:rPr sz="1200" dirty="0">
                <a:latin typeface="Times New Roman"/>
                <a:cs typeface="Times New Roman"/>
              </a:rPr>
              <a:t>in contatto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infinito ed </a:t>
            </a: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esseri,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consegue che,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l’uguaglianza  </a:t>
            </a:r>
            <a:r>
              <a:rPr sz="1200" spc="-5" dirty="0">
                <a:latin typeface="Times New Roman"/>
                <a:cs typeface="Times New Roman"/>
              </a:rPr>
              <a:t>degli esseri,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 nell’universo. Non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nessuno uguale </a:t>
            </a:r>
            <a:r>
              <a:rPr sz="1200" dirty="0">
                <a:latin typeface="Times New Roman"/>
                <a:cs typeface="Times New Roman"/>
              </a:rPr>
              <a:t>a lui; non c’è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con il quale egli possa </a:t>
            </a:r>
            <a:r>
              <a:rPr sz="1200" spc="-5" dirty="0">
                <a:latin typeface="Times New Roman"/>
                <a:cs typeface="Times New Roman"/>
              </a:rPr>
              <a:t>comunicare 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uguale. 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personalità,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tale egli trascende </a:t>
            </a:r>
            <a:r>
              <a:rPr sz="1200" dirty="0">
                <a:latin typeface="Times New Roman"/>
                <a:cs typeface="Times New Roman"/>
              </a:rPr>
              <a:t>la personalità, </a:t>
            </a:r>
            <a:r>
              <a:rPr sz="1200" spc="-5" dirty="0">
                <a:latin typeface="Times New Roman"/>
                <a:cs typeface="Times New Roman"/>
              </a:rPr>
              <a:t>proprio come </a:t>
            </a:r>
            <a:r>
              <a:rPr sz="1200" dirty="0">
                <a:latin typeface="Times New Roman"/>
                <a:cs typeface="Times New Roman"/>
              </a:rPr>
              <a:t>il Creatore è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creatura.”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(1783.5) 161:1.3 </a:t>
            </a:r>
            <a:r>
              <a:rPr sz="1200" spc="-5" dirty="0">
                <a:latin typeface="Times New Roman"/>
                <a:cs typeface="Times New Roman"/>
              </a:rPr>
              <a:t>Questa disputa turbò grandemente </a:t>
            </a:r>
            <a:r>
              <a:rPr sz="1200" dirty="0">
                <a:latin typeface="Times New Roman"/>
                <a:cs typeface="Times New Roman"/>
              </a:rPr>
              <a:t>Tommaso e </a:t>
            </a:r>
            <a:r>
              <a:rPr sz="1200" spc="-5" dirty="0">
                <a:latin typeface="Times New Roman"/>
                <a:cs typeface="Times New Roman"/>
              </a:rPr>
              <a:t>Natanaele, ed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chiesero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venire in </a:t>
            </a:r>
            <a:r>
              <a:rPr sz="1200" spc="-5" dirty="0">
                <a:latin typeface="Times New Roman"/>
                <a:cs typeface="Times New Roman"/>
              </a:rPr>
              <a:t>loro aiuto;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Maestro 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nelle loro discussioni.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Tommaso: “Poco </a:t>
            </a:r>
            <a:r>
              <a:rPr sz="1200" dirty="0">
                <a:latin typeface="Times New Roman"/>
                <a:cs typeface="Times New Roman"/>
              </a:rPr>
              <a:t>importa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che puoi </a:t>
            </a:r>
            <a:r>
              <a:rPr sz="1200" spc="-5" dirty="0">
                <a:latin typeface="Times New Roman"/>
                <a:cs typeface="Times New Roman"/>
              </a:rPr>
              <a:t>avere del Padre, </a:t>
            </a:r>
            <a:r>
              <a:rPr sz="1200" dirty="0">
                <a:latin typeface="Times New Roman"/>
                <a:cs typeface="Times New Roman"/>
              </a:rPr>
              <a:t>purché tu conosca 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ed eterna.”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84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(1784.1) 161:1.4 </a:t>
            </a:r>
            <a:r>
              <a:rPr sz="1200" spc="-5" dirty="0">
                <a:latin typeface="Times New Roman"/>
                <a:cs typeface="Times New Roman"/>
              </a:rPr>
              <a:t>Tommaso sostenne che Dio comunica con </a:t>
            </a:r>
            <a:r>
              <a:rPr sz="1200" dirty="0">
                <a:latin typeface="Times New Roman"/>
                <a:cs typeface="Times New Roman"/>
              </a:rPr>
              <a:t>l’uomo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perciò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una persona anche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definizione di  </a:t>
            </a:r>
            <a:r>
              <a:rPr sz="1200" spc="-5" dirty="0">
                <a:latin typeface="Times New Roman"/>
                <a:cs typeface="Times New Roman"/>
              </a:rPr>
              <a:t>Rodano.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Greco respinse </a:t>
            </a:r>
            <a:r>
              <a:rPr sz="1200" spc="-5" dirty="0">
                <a:latin typeface="Times New Roman"/>
                <a:cs typeface="Times New Roman"/>
              </a:rPr>
              <a:t>ciò sul fatto che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rivela personalmente;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 mistero. Allora </a:t>
            </a:r>
            <a:r>
              <a:rPr sz="1200" spc="-5" dirty="0">
                <a:latin typeface="Times New Roman"/>
                <a:cs typeface="Times New Roman"/>
              </a:rPr>
              <a:t>Natanaele fece </a:t>
            </a:r>
            <a:r>
              <a:rPr sz="1200" dirty="0">
                <a:latin typeface="Times New Roman"/>
                <a:cs typeface="Times New Roman"/>
              </a:rPr>
              <a:t>appello  </a:t>
            </a:r>
            <a:r>
              <a:rPr sz="1200" spc="-5" dirty="0">
                <a:latin typeface="Times New Roman"/>
                <a:cs typeface="Times New Roman"/>
              </a:rPr>
              <a:t>alla propria esperienza personale con </a:t>
            </a:r>
            <a:r>
              <a:rPr sz="1200" dirty="0">
                <a:latin typeface="Times New Roman"/>
                <a:cs typeface="Times New Roman"/>
              </a:rPr>
              <a:t>Dio, e che </a:t>
            </a:r>
            <a:r>
              <a:rPr sz="1200" spc="-5" dirty="0">
                <a:latin typeface="Times New Roman"/>
                <a:cs typeface="Times New Roman"/>
              </a:rPr>
              <a:t>Rodano ammise, affermando che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avuto recentemente esperienze </a:t>
            </a:r>
            <a:r>
              <a:rPr sz="1200" spc="5" dirty="0">
                <a:latin typeface="Times New Roman"/>
                <a:cs typeface="Times New Roman"/>
              </a:rPr>
              <a:t>simili,  </a:t>
            </a:r>
            <a:r>
              <a:rPr sz="1200" dirty="0">
                <a:latin typeface="Times New Roman"/>
                <a:cs typeface="Times New Roman"/>
              </a:rPr>
              <a:t>ma sostenne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esperienze provavano </a:t>
            </a:r>
            <a:r>
              <a:rPr sz="1200" dirty="0">
                <a:latin typeface="Times New Roman"/>
                <a:cs typeface="Times New Roman"/>
              </a:rPr>
              <a:t>soltanto la </a:t>
            </a:r>
            <a:r>
              <a:rPr sz="1200" i="1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Dio, non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527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(1784.2) 161:1.5 </a:t>
            </a:r>
            <a:r>
              <a:rPr sz="1200" spc="-10" dirty="0">
                <a:latin typeface="Times New Roman"/>
                <a:cs typeface="Times New Roman"/>
              </a:rPr>
              <a:t>Lunedì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Tommaso rinunciò. Ma martedì sera Natanaele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convinto Rodano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personalità del  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l’opinione del </a:t>
            </a:r>
            <a:r>
              <a:rPr sz="1200" spc="-5" dirty="0">
                <a:latin typeface="Times New Roman"/>
                <a:cs typeface="Times New Roman"/>
              </a:rPr>
              <a:t>Greco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ragionamento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15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(1784.3) 161:1.6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gode </a:t>
            </a:r>
            <a:r>
              <a:rPr sz="1200" spc="-5" dirty="0">
                <a:latin typeface="Times New Roman"/>
                <a:cs typeface="Times New Roman"/>
              </a:rPr>
              <a:t>d’uguaglianza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con almeno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altri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 pienamente uguali </a:t>
            </a:r>
            <a:r>
              <a:rPr sz="1200" dirty="0">
                <a:latin typeface="Times New Roman"/>
                <a:cs typeface="Times New Roman"/>
              </a:rPr>
              <a:t>a lui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lui —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e lo Spirito </a:t>
            </a:r>
            <a:r>
              <a:rPr sz="1200" spc="-5" dirty="0">
                <a:latin typeface="Times New Roman"/>
                <a:cs typeface="Times New Roman"/>
              </a:rPr>
              <a:t>Infinito. Tenuto </a:t>
            </a:r>
            <a:r>
              <a:rPr sz="1200" dirty="0">
                <a:latin typeface="Times New Roman"/>
                <a:cs typeface="Times New Roman"/>
              </a:rPr>
              <a:t>conto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dottrina  </a:t>
            </a:r>
            <a:r>
              <a:rPr sz="1200" spc="-5" dirty="0">
                <a:latin typeface="Times New Roman"/>
                <a:cs typeface="Times New Roman"/>
              </a:rPr>
              <a:t>della Trinità,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Greco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obbligato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ammettere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della personalità del Padre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(Fu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52334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71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considerazione successiva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discussioni </a:t>
            </a:r>
            <a:r>
              <a:rPr sz="1200" dirty="0">
                <a:latin typeface="Times New Roman"/>
                <a:cs typeface="Times New Roman"/>
              </a:rPr>
              <a:t>che portò </a:t>
            </a:r>
            <a:r>
              <a:rPr sz="1200" spc="-5" dirty="0">
                <a:latin typeface="Times New Roman"/>
                <a:cs typeface="Times New Roman"/>
              </a:rPr>
              <a:t>ad ampliare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Trinità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dodici  </a:t>
            </a:r>
            <a:r>
              <a:rPr sz="1200" spc="-5" dirty="0">
                <a:latin typeface="Times New Roman"/>
                <a:cs typeface="Times New Roman"/>
              </a:rPr>
              <a:t>apostoli. Naturalmente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credenza generale che Gesù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22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(1784.4) 161:1.7 </a:t>
            </a:r>
            <a:r>
              <a:rPr sz="1200" dirty="0">
                <a:latin typeface="Times New Roman"/>
                <a:cs typeface="Times New Roman"/>
              </a:rPr>
              <a:t>2. Poiché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uguale </a:t>
            </a:r>
            <a:r>
              <a:rPr sz="1200" spc="-5" dirty="0">
                <a:latin typeface="Times New Roman"/>
                <a:cs typeface="Times New Roman"/>
              </a:rPr>
              <a:t>al Padre,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questo Figlio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giunto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personalità ai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terreni, tale fenomeno costituiva </a:t>
            </a:r>
            <a:r>
              <a:rPr sz="1200" dirty="0">
                <a:latin typeface="Times New Roman"/>
                <a:cs typeface="Times New Roman"/>
              </a:rPr>
              <a:t>la prova </a:t>
            </a:r>
            <a:r>
              <a:rPr sz="1200" spc="-5" dirty="0">
                <a:latin typeface="Times New Roman"/>
                <a:cs typeface="Times New Roman"/>
              </a:rPr>
              <a:t>del fatto, </a:t>
            </a:r>
            <a:r>
              <a:rPr sz="1200" dirty="0">
                <a:latin typeface="Times New Roman"/>
                <a:cs typeface="Times New Roman"/>
              </a:rPr>
              <a:t>e la dimostrazione </a:t>
            </a:r>
            <a:r>
              <a:rPr sz="1200" spc="-5" dirty="0">
                <a:latin typeface="Times New Roman"/>
                <a:cs typeface="Times New Roman"/>
              </a:rPr>
              <a:t>della possibilità, del possesso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tutte e tre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Divinità e </a:t>
            </a:r>
            <a:r>
              <a:rPr sz="1200" spc="-5" dirty="0">
                <a:latin typeface="Times New Roman"/>
                <a:cs typeface="Times New Roman"/>
              </a:rPr>
              <a:t>regolava </a:t>
            </a:r>
            <a:r>
              <a:rPr sz="1200" dirty="0">
                <a:latin typeface="Times New Roman"/>
                <a:cs typeface="Times New Roman"/>
              </a:rPr>
              <a:t>definitivamente la </a:t>
            </a:r>
            <a:r>
              <a:rPr sz="1200" spc="-5" dirty="0">
                <a:latin typeface="Times New Roman"/>
                <a:cs typeface="Times New Roman"/>
              </a:rPr>
              <a:t>questione concernente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l’uomo e la possibilità </a:t>
            </a:r>
            <a:r>
              <a:rPr sz="1200" spc="-5" dirty="0">
                <a:latin typeface="Times New Roman"/>
                <a:cs typeface="Times New Roman"/>
              </a:rPr>
              <a:t>per 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(1784.5) 161:1.8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di mutua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perfetta comunicazione con </a:t>
            </a:r>
            <a:r>
              <a:rPr sz="1200" dirty="0">
                <a:latin typeface="Times New Roman"/>
                <a:cs typeface="Times New Roman"/>
              </a:rPr>
              <a:t>l’uomo;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Figlio 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ed </a:t>
            </a:r>
            <a:r>
              <a:rPr sz="1200" dirty="0">
                <a:latin typeface="Times New Roman"/>
                <a:cs typeface="Times New Roman"/>
              </a:rPr>
              <a:t>il Padre presuppone </a:t>
            </a:r>
            <a:r>
              <a:rPr sz="1200" spc="-5" dirty="0">
                <a:latin typeface="Times New Roman"/>
                <a:cs typeface="Times New Roman"/>
              </a:rPr>
              <a:t>uguaglianza </a:t>
            </a:r>
            <a:r>
              <a:rPr sz="1200" dirty="0">
                <a:latin typeface="Times New Roman"/>
                <a:cs typeface="Times New Roman"/>
              </a:rPr>
              <a:t>di comunicazione e </a:t>
            </a:r>
            <a:r>
              <a:rPr sz="1200" spc="-5" dirty="0">
                <a:latin typeface="Times New Roman"/>
                <a:cs typeface="Times New Roman"/>
              </a:rPr>
              <a:t>reciprocità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amorevole  comprensione; Gesù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erano </a:t>
            </a:r>
            <a:r>
              <a:rPr sz="1200" dirty="0">
                <a:latin typeface="Times New Roman"/>
                <a:cs typeface="Times New Roman"/>
              </a:rPr>
              <a:t>uno. </a:t>
            </a:r>
            <a:r>
              <a:rPr sz="1200" spc="-5" dirty="0">
                <a:latin typeface="Times New Roman"/>
                <a:cs typeface="Times New Roman"/>
              </a:rPr>
              <a:t>Gesù manteneva </a:t>
            </a:r>
            <a:r>
              <a:rPr sz="1200" dirty="0">
                <a:latin typeface="Times New Roman"/>
                <a:cs typeface="Times New Roman"/>
              </a:rPr>
              <a:t>simultaneamente una </a:t>
            </a:r>
            <a:r>
              <a:rPr sz="1200" spc="-5" dirty="0">
                <a:latin typeface="Times New Roman"/>
                <a:cs typeface="Times New Roman"/>
              </a:rPr>
              <a:t>comunicazione comprensiva sia  con Dio che con </a:t>
            </a:r>
            <a:r>
              <a:rPr sz="1200" dirty="0">
                <a:latin typeface="Times New Roman"/>
                <a:cs typeface="Times New Roman"/>
              </a:rPr>
              <a:t>l’uomo, e </a:t>
            </a:r>
            <a:r>
              <a:rPr sz="1200" spc="-5" dirty="0">
                <a:latin typeface="Times New Roman"/>
                <a:cs typeface="Times New Roman"/>
              </a:rPr>
              <a:t>poiché sia Dio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comprendevano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simboli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Gesù,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l’uomo possedevano entrambi gli </a:t>
            </a:r>
            <a:r>
              <a:rPr sz="1200" dirty="0">
                <a:latin typeface="Times New Roman"/>
                <a:cs typeface="Times New Roman"/>
              </a:rPr>
              <a:t>attributi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richiesti </a:t>
            </a:r>
            <a:r>
              <a:rPr sz="1200" spc="-5" dirty="0">
                <a:latin typeface="Times New Roman"/>
                <a:cs typeface="Times New Roman"/>
              </a:rPr>
              <a:t>per intercomunicare.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 dimostrava </a:t>
            </a:r>
            <a:r>
              <a:rPr sz="1200" dirty="0">
                <a:latin typeface="Times New Roman"/>
                <a:cs typeface="Times New Roman"/>
              </a:rPr>
              <a:t>la personalità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conclusiva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nell’uomo. </a:t>
            </a:r>
            <a:r>
              <a:rPr sz="1200" spc="-5" dirty="0">
                <a:latin typeface="Times New Roman"/>
                <a:cs typeface="Times New Roman"/>
              </a:rPr>
              <a:t>Due cose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relazione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cosa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ognuna 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l’altra.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(1784.6) 161:1.9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il più elevato </a:t>
            </a:r>
            <a:r>
              <a:rPr sz="1200" spc="-5" dirty="0">
                <a:latin typeface="Times New Roman"/>
                <a:cs typeface="Times New Roman"/>
              </a:rPr>
              <a:t>concetto dell’uomo della realtà </a:t>
            </a:r>
            <a:r>
              <a:rPr sz="1200" dirty="0">
                <a:latin typeface="Times New Roman"/>
                <a:cs typeface="Times New Roman"/>
              </a:rPr>
              <a:t>umana e 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divini; </a:t>
            </a:r>
            <a:r>
              <a:rPr sz="1200" spc="-5" dirty="0">
                <a:latin typeface="Times New Roman"/>
                <a:cs typeface="Times New Roman"/>
              </a:rPr>
              <a:t>Dio  rappresenta anche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elevato concetto dell’uomo della realtà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infiniti; </a:t>
            </a:r>
            <a:r>
              <a:rPr sz="1200" spc="-5" dirty="0">
                <a:latin typeface="Times New Roman"/>
                <a:cs typeface="Times New Roman"/>
              </a:rPr>
              <a:t>perciò Dio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infinita, una </a:t>
            </a:r>
            <a:r>
              <a:rPr sz="1200" spc="-5" dirty="0">
                <a:latin typeface="Times New Roman"/>
                <a:cs typeface="Times New Roman"/>
              </a:rPr>
              <a:t>personalità reale sebbene </a:t>
            </a:r>
            <a:r>
              <a:rPr sz="1200" dirty="0">
                <a:latin typeface="Times New Roman"/>
                <a:cs typeface="Times New Roman"/>
              </a:rPr>
              <a:t>infinitamente </a:t>
            </a:r>
            <a:r>
              <a:rPr sz="1200" spc="-5" dirty="0">
                <a:latin typeface="Times New Roman"/>
                <a:cs typeface="Times New Roman"/>
              </a:rPr>
              <a:t>ed eternamente trascendente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e la definizione </a:t>
            </a:r>
            <a:r>
              <a:rPr sz="1200" spc="-5" dirty="0">
                <a:latin typeface="Times New Roman"/>
                <a:cs typeface="Times New Roman"/>
              </a:rPr>
              <a:t>dell’uomo della </a:t>
            </a:r>
            <a:r>
              <a:rPr sz="1200" dirty="0">
                <a:latin typeface="Times New Roman"/>
                <a:cs typeface="Times New Roman"/>
              </a:rPr>
              <a:t>personalità, ma </a:t>
            </a:r>
            <a:r>
              <a:rPr sz="1200" spc="-5" dirty="0">
                <a:latin typeface="Times New Roman"/>
                <a:cs typeface="Times New Roman"/>
              </a:rPr>
              <a:t>nondimeno sempre ed universalmente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974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7848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(1784.7) 161:1.10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Dio deve essere </a:t>
            </a:r>
            <a:r>
              <a:rPr sz="1200" dirty="0">
                <a:latin typeface="Times New Roman"/>
                <a:cs typeface="Times New Roman"/>
              </a:rPr>
              <a:t>una personalità poiché è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personalità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 personalità. Rodano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enormemente </a:t>
            </a:r>
            <a:r>
              <a:rPr sz="1200" dirty="0">
                <a:latin typeface="Times New Roman"/>
                <a:cs typeface="Times New Roman"/>
              </a:rPr>
              <a:t>influenzato </a:t>
            </a:r>
            <a:r>
              <a:rPr sz="1200" spc="-5" dirty="0">
                <a:latin typeface="Times New Roman"/>
                <a:cs typeface="Times New Roman"/>
              </a:rPr>
              <a:t>dall’insegnamento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Gesù: </a:t>
            </a:r>
            <a:r>
              <a:rPr sz="1200" dirty="0">
                <a:latin typeface="Times New Roman"/>
                <a:cs typeface="Times New Roman"/>
              </a:rPr>
              <a:t>“Siate quindi </a:t>
            </a:r>
            <a:r>
              <a:rPr sz="1200" spc="-5" dirty="0">
                <a:latin typeface="Times New Roman"/>
                <a:cs typeface="Times New Roman"/>
              </a:rPr>
              <a:t>perfetti, </a:t>
            </a:r>
            <a:r>
              <a:rPr sz="1200" dirty="0">
                <a:latin typeface="Times New Roman"/>
                <a:cs typeface="Times New Roman"/>
              </a:rPr>
              <a:t>come 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è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(1784.8) 161:1.11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ascoltato queste argomentazioni, Rodano disse: “Sono convinto. Riconoscerò che Dio </a:t>
            </a:r>
            <a:r>
              <a:rPr sz="1200" dirty="0">
                <a:latin typeface="Times New Roman"/>
                <a:cs typeface="Times New Roman"/>
              </a:rPr>
              <a:t>è una persona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 mi </a:t>
            </a:r>
            <a:r>
              <a:rPr sz="1200" spc="-5" dirty="0">
                <a:latin typeface="Times New Roman"/>
                <a:cs typeface="Times New Roman"/>
              </a:rPr>
              <a:t>permetterete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qualificare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ammissione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credenza annettendo al significato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estesi  </a:t>
            </a:r>
            <a:r>
              <a:rPr sz="1200" spc="-5" dirty="0">
                <a:latin typeface="Times New Roman"/>
                <a:cs typeface="Times New Roman"/>
              </a:rPr>
              <a:t>valori, quali superumana, trascendente, suprema, </a:t>
            </a:r>
            <a:r>
              <a:rPr sz="1200" dirty="0">
                <a:latin typeface="Times New Roman"/>
                <a:cs typeface="Times New Roman"/>
              </a:rPr>
              <a:t>infinita, </a:t>
            </a:r>
            <a:r>
              <a:rPr sz="1200" spc="-5" dirty="0">
                <a:latin typeface="Times New Roman"/>
                <a:cs typeface="Times New Roman"/>
              </a:rPr>
              <a:t>eterna, finale ed universale. </a:t>
            </a:r>
            <a:r>
              <a:rPr sz="1200" dirty="0">
                <a:latin typeface="Times New Roman"/>
                <a:cs typeface="Times New Roman"/>
              </a:rPr>
              <a:t>Sono ora convinto </a:t>
            </a:r>
            <a:r>
              <a:rPr sz="1200" spc="-5" dirty="0">
                <a:latin typeface="Times New Roman"/>
                <a:cs typeface="Times New Roman"/>
              </a:rPr>
              <a:t>che, mentre Dio </a:t>
            </a:r>
            <a:r>
              <a:rPr sz="1200" dirty="0">
                <a:latin typeface="Times New Roman"/>
                <a:cs typeface="Times New Roman"/>
              </a:rPr>
              <a:t>deve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infinitamente di più di una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niente di meno. Sono </a:t>
            </a:r>
            <a:r>
              <a:rPr sz="1200" spc="-5" dirty="0">
                <a:latin typeface="Times New Roman"/>
                <a:cs typeface="Times New Roman"/>
              </a:rPr>
              <a:t>d’accordo </a:t>
            </a:r>
            <a:r>
              <a:rPr sz="1200" dirty="0">
                <a:latin typeface="Times New Roman"/>
                <a:cs typeface="Times New Roman"/>
              </a:rPr>
              <a:t>di porre </a:t>
            </a:r>
            <a:r>
              <a:rPr sz="1200" spc="-5" dirty="0">
                <a:latin typeface="Times New Roman"/>
                <a:cs typeface="Times New Roman"/>
              </a:rPr>
              <a:t>fine alla </a:t>
            </a:r>
            <a:r>
              <a:rPr sz="1200" dirty="0">
                <a:latin typeface="Times New Roman"/>
                <a:cs typeface="Times New Roman"/>
              </a:rPr>
              <a:t>discussione e di  </a:t>
            </a:r>
            <a:r>
              <a:rPr sz="1200" spc="-5" dirty="0">
                <a:latin typeface="Times New Roman"/>
                <a:cs typeface="Times New Roman"/>
              </a:rPr>
              <a:t>accettare Gesù come </a:t>
            </a:r>
            <a:r>
              <a:rPr sz="1200" dirty="0">
                <a:latin typeface="Times New Roman"/>
                <a:cs typeface="Times New Roman"/>
              </a:rPr>
              <a:t>la rivelazione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soddisfazione di tutti 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soddisfatti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logica,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e 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natura divina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76200" marR="12318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(1785.1) 161:2.1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avevano così pienamente </a:t>
            </a:r>
            <a:r>
              <a:rPr sz="1200" dirty="0">
                <a:latin typeface="Times New Roman"/>
                <a:cs typeface="Times New Roman"/>
              </a:rPr>
              <a:t>approvato il punto di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Rodano sul vangelo </a:t>
            </a:r>
            <a:r>
              <a:rPr sz="1200" dirty="0">
                <a:latin typeface="Times New Roman"/>
                <a:cs typeface="Times New Roman"/>
              </a:rPr>
              <a:t>del regno,  </a:t>
            </a:r>
            <a:r>
              <a:rPr sz="1200" spc="-5" dirty="0">
                <a:latin typeface="Times New Roman"/>
                <a:cs typeface="Times New Roman"/>
              </a:rPr>
              <a:t>rimaneva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considerare,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dell’insegnamento </a:t>
            </a:r>
            <a:r>
              <a:rPr sz="1200" dirty="0">
                <a:latin typeface="Times New Roman"/>
                <a:cs typeface="Times New Roman"/>
              </a:rPr>
              <a:t>concernente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di Gesù, una dottrina </a:t>
            </a:r>
            <a:r>
              <a:rPr sz="1200" spc="-5" dirty="0">
                <a:latin typeface="Times New Roman"/>
                <a:cs typeface="Times New Roman"/>
              </a:rPr>
              <a:t>annunciata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recentemente. Natanaele </a:t>
            </a:r>
            <a:r>
              <a:rPr sz="1200" dirty="0">
                <a:latin typeface="Times New Roman"/>
                <a:cs typeface="Times New Roman"/>
              </a:rPr>
              <a:t>e Tommaso </a:t>
            </a:r>
            <a:r>
              <a:rPr sz="1200" spc="-5" dirty="0">
                <a:latin typeface="Times New Roman"/>
                <a:cs typeface="Times New Roman"/>
              </a:rPr>
              <a:t>presentarono congiuntamente </a:t>
            </a:r>
            <a:r>
              <a:rPr sz="1200" dirty="0">
                <a:latin typeface="Times New Roman"/>
                <a:cs typeface="Times New Roman"/>
              </a:rPr>
              <a:t>il loro punto di vista sulla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  Maestro, </a:t>
            </a:r>
            <a:r>
              <a:rPr sz="1200" dirty="0">
                <a:latin typeface="Times New Roman"/>
                <a:cs typeface="Times New Roman"/>
              </a:rPr>
              <a:t>e la narrazione </a:t>
            </a:r>
            <a:r>
              <a:rPr sz="1200" spc="-5" dirty="0">
                <a:latin typeface="Times New Roman"/>
                <a:cs typeface="Times New Roman"/>
              </a:rPr>
              <a:t>seguente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presentazione condensata, </a:t>
            </a:r>
            <a:r>
              <a:rPr sz="1200" dirty="0">
                <a:latin typeface="Times New Roman"/>
                <a:cs typeface="Times New Roman"/>
              </a:rPr>
              <a:t>riordinata e </a:t>
            </a:r>
            <a:r>
              <a:rPr sz="1200" spc="-5" dirty="0">
                <a:latin typeface="Times New Roman"/>
                <a:cs typeface="Times New Roman"/>
              </a:rPr>
              <a:t>riformulata del loro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insegnamento: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6661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(1785.2) 161:2.2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ammesso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divinità,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gli crediamo.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accaduti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avvenimenti rimarchevoli che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credendo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così 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47724" y="513333"/>
            <a:ext cx="7240905" cy="40665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1066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(1785.3) 161:2.3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associazione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 è </a:t>
            </a:r>
            <a:r>
              <a:rPr sz="1200" spc="-5" dirty="0">
                <a:latin typeface="Times New Roman"/>
                <a:cs typeface="Times New Roman"/>
              </a:rPr>
              <a:t>l’esempio dell’ideale dell’amicizia umana; solo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divino 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un simile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sinceramente altruista che </a:t>
            </a:r>
            <a:r>
              <a:rPr sz="1200" dirty="0">
                <a:latin typeface="Times New Roman"/>
                <a:cs typeface="Times New Roman"/>
              </a:rPr>
              <a:t>abbiamo </a:t>
            </a:r>
            <a:r>
              <a:rPr sz="1200" spc="-5" dirty="0">
                <a:latin typeface="Times New Roman"/>
                <a:cs typeface="Times New Roman"/>
              </a:rPr>
              <a:t>mai conosciuto.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dei peccatori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osa 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nemici. È molto </a:t>
            </a:r>
            <a:r>
              <a:rPr sz="1200" spc="-5" dirty="0">
                <a:latin typeface="Times New Roman"/>
                <a:cs typeface="Times New Roman"/>
              </a:rPr>
              <a:t>leale con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rimproverarci,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che ci </a:t>
            </a:r>
            <a:r>
              <a:rPr sz="1200" dirty="0">
                <a:latin typeface="Times New Roman"/>
                <a:cs typeface="Times New Roman"/>
              </a:rPr>
              <a:t>ama </a:t>
            </a:r>
            <a:r>
              <a:rPr sz="1200" spc="-5" dirty="0">
                <a:latin typeface="Times New Roman"/>
                <a:cs typeface="Times New Roman"/>
              </a:rPr>
              <a:t>veramente. Meglio </a:t>
            </a:r>
            <a:r>
              <a:rPr sz="1200" dirty="0">
                <a:latin typeface="Times New Roman"/>
                <a:cs typeface="Times New Roman"/>
              </a:rPr>
              <a:t>lo conosci, più lo ami. Si è </a:t>
            </a:r>
            <a:r>
              <a:rPr sz="1200" spc="-5" dirty="0">
                <a:latin typeface="Times New Roman"/>
                <a:cs typeface="Times New Roman"/>
              </a:rPr>
              <a:t>affascinati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ferma </a:t>
            </a:r>
            <a:r>
              <a:rPr sz="1200" dirty="0">
                <a:latin typeface="Times New Roman"/>
                <a:cs typeface="Times New Roman"/>
              </a:rPr>
              <a:t>devozione.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non siamo </a:t>
            </a:r>
            <a:r>
              <a:rPr sz="1200" dirty="0">
                <a:latin typeface="Times New Roman"/>
                <a:cs typeface="Times New Roman"/>
              </a:rPr>
              <a:t>riusciti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sua missione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stato un </a:t>
            </a:r>
            <a:r>
              <a:rPr sz="1200" spc="-5" dirty="0">
                <a:latin typeface="Times New Roman"/>
                <a:cs typeface="Times New Roman"/>
              </a:rPr>
              <a:t>amico fedele. Sebbene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faccia alcun uso </a:t>
            </a:r>
            <a:r>
              <a:rPr sz="1200" dirty="0">
                <a:latin typeface="Times New Roman"/>
                <a:cs typeface="Times New Roman"/>
              </a:rPr>
              <a:t>di adulazione, </a:t>
            </a:r>
            <a:r>
              <a:rPr sz="1200" spc="-5" dirty="0">
                <a:latin typeface="Times New Roman"/>
                <a:cs typeface="Times New Roman"/>
              </a:rPr>
              <a:t>ci tratta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con uguale amabilità; </a:t>
            </a:r>
            <a:r>
              <a:rPr sz="1200" dirty="0">
                <a:latin typeface="Times New Roman"/>
                <a:cs typeface="Times New Roman"/>
              </a:rPr>
              <a:t>è invariabilmente </a:t>
            </a:r>
            <a:r>
              <a:rPr sz="1200" spc="-5" dirty="0">
                <a:latin typeface="Times New Roman"/>
                <a:cs typeface="Times New Roman"/>
              </a:rPr>
              <a:t>affettuoso </a:t>
            </a:r>
            <a:r>
              <a:rPr sz="1200" dirty="0">
                <a:latin typeface="Times New Roman"/>
                <a:cs typeface="Times New Roman"/>
              </a:rPr>
              <a:t>e compassionevole.  </a:t>
            </a:r>
            <a:r>
              <a:rPr sz="1200" spc="-5" dirty="0">
                <a:latin typeface="Times New Roman"/>
                <a:cs typeface="Times New Roman"/>
              </a:rPr>
              <a:t>Ha condiviso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ed ogni cosa con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siamo una </a:t>
            </a:r>
            <a:r>
              <a:rPr sz="1200" spc="-5" dirty="0">
                <a:latin typeface="Times New Roman"/>
                <a:cs typeface="Times New Roman"/>
              </a:rPr>
              <a:t>comunità felice; abbiamo </a:t>
            </a:r>
            <a:r>
              <a:rPr sz="1200" dirty="0">
                <a:latin typeface="Times New Roman"/>
                <a:cs typeface="Times New Roman"/>
              </a:rPr>
              <a:t>tutto in </a:t>
            </a:r>
            <a:r>
              <a:rPr sz="1200" spc="-5" dirty="0">
                <a:latin typeface="Times New Roman"/>
                <a:cs typeface="Times New Roman"/>
              </a:rPr>
              <a:t>comune. Noi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che un semplice umano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vivere una vita </a:t>
            </a:r>
            <a:r>
              <a:rPr sz="1200" spc="-5" dirty="0">
                <a:latin typeface="Times New Roman"/>
                <a:cs typeface="Times New Roman"/>
              </a:rPr>
              <a:t>così esemplare </a:t>
            </a:r>
            <a:r>
              <a:rPr sz="1200" dirty="0">
                <a:latin typeface="Times New Roman"/>
                <a:cs typeface="Times New Roman"/>
              </a:rPr>
              <a:t>in circostanze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provanti.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(1785.4) 161:2.4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Noi pensiamo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sia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fa mai del </a:t>
            </a:r>
            <a:r>
              <a:rPr sz="1200" spc="-5" dirty="0">
                <a:latin typeface="Times New Roman"/>
                <a:cs typeface="Times New Roman"/>
              </a:rPr>
              <a:t>male;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commette errori.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saggezza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straordinaria,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pietà </a:t>
            </a:r>
            <a:r>
              <a:rPr sz="1200" spc="-5" dirty="0">
                <a:latin typeface="Times New Roman"/>
                <a:cs typeface="Times New Roman"/>
              </a:rPr>
              <a:t>immensa. Egli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giorno per giorno </a:t>
            </a:r>
            <a:r>
              <a:rPr sz="1200" dirty="0">
                <a:latin typeface="Times New Roman"/>
                <a:cs typeface="Times New Roman"/>
              </a:rPr>
              <a:t>in perfetto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 pente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agito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trasgredisce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delle leggi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Egli prega </a:t>
            </a:r>
            <a:r>
              <a:rPr sz="1200" dirty="0">
                <a:latin typeface="Times New Roman"/>
                <a:cs typeface="Times New Roman"/>
              </a:rPr>
              <a:t>per noi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noi, ma  non </a:t>
            </a:r>
            <a:r>
              <a:rPr sz="1200" spc="-5" dirty="0">
                <a:latin typeface="Times New Roman"/>
                <a:cs typeface="Times New Roman"/>
              </a:rPr>
              <a:t>ci chiede </a:t>
            </a:r>
            <a:r>
              <a:rPr sz="1200" dirty="0">
                <a:latin typeface="Times New Roman"/>
                <a:cs typeface="Times New Roman"/>
              </a:rPr>
              <a:t>mai di pregare per lui. </a:t>
            </a:r>
            <a:r>
              <a:rPr sz="1200" spc="-5" dirty="0">
                <a:latin typeface="Times New Roman"/>
                <a:cs typeface="Times New Roman"/>
              </a:rPr>
              <a:t>Noi 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sia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esente </a:t>
            </a:r>
            <a:r>
              <a:rPr sz="1200" dirty="0">
                <a:latin typeface="Times New Roman"/>
                <a:cs typeface="Times New Roman"/>
              </a:rPr>
              <a:t>da peccato. Non </a:t>
            </a:r>
            <a:r>
              <a:rPr sz="1200" spc="-5" dirty="0">
                <a:latin typeface="Times New Roman"/>
                <a:cs typeface="Times New Roman"/>
              </a:rPr>
              <a:t>riteniamo che 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abbia mai </a:t>
            </a:r>
            <a:r>
              <a:rPr sz="1200" dirty="0">
                <a:latin typeface="Times New Roman"/>
                <a:cs typeface="Times New Roman"/>
              </a:rPr>
              <a:t>professato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una vita simile. </a:t>
            </a:r>
            <a:r>
              <a:rPr sz="1200" spc="-5" dirty="0">
                <a:latin typeface="Times New Roman"/>
                <a:cs typeface="Times New Roman"/>
              </a:rPr>
              <a:t>Egli afferma </a:t>
            </a:r>
            <a:r>
              <a:rPr sz="1200" dirty="0">
                <a:latin typeface="Times New Roman"/>
                <a:cs typeface="Times New Roman"/>
              </a:rPr>
              <a:t>di vivere una vita  </a:t>
            </a:r>
            <a:r>
              <a:rPr sz="1200" spc="-5" dirty="0">
                <a:latin typeface="Times New Roman"/>
                <a:cs typeface="Times New Roman"/>
              </a:rPr>
              <a:t>perfetta, </a:t>
            </a:r>
            <a:r>
              <a:rPr sz="1200" dirty="0">
                <a:latin typeface="Times New Roman"/>
                <a:cs typeface="Times New Roman"/>
              </a:rPr>
              <a:t>e noi riconosciamo che lo </a:t>
            </a:r>
            <a:r>
              <a:rPr sz="1200" spc="-5" dirty="0">
                <a:latin typeface="Times New Roman"/>
                <a:cs typeface="Times New Roman"/>
              </a:rPr>
              <a:t>fa.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pietà </a:t>
            </a:r>
            <a:r>
              <a:rPr sz="1200" spc="-5" dirty="0">
                <a:latin typeface="Times New Roman"/>
                <a:cs typeface="Times New Roman"/>
              </a:rPr>
              <a:t>scaturisce dal </a:t>
            </a:r>
            <a:r>
              <a:rPr sz="1200" dirty="0">
                <a:latin typeface="Times New Roman"/>
                <a:cs typeface="Times New Roman"/>
              </a:rPr>
              <a:t>pentimento, ma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pietà scaturisce </a:t>
            </a:r>
            <a:r>
              <a:rPr sz="1200" spc="-5" dirty="0">
                <a:latin typeface="Times New Roman"/>
                <a:cs typeface="Times New Roman"/>
              </a:rPr>
              <a:t>dalla  rettitudine. Egli professa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dei peccati e </a:t>
            </a:r>
            <a:r>
              <a:rPr sz="1200" spc="-5" dirty="0">
                <a:latin typeface="Times New Roman"/>
                <a:cs typeface="Times New Roman"/>
              </a:rPr>
              <a:t>guarisce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malattie. Nessun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sano </a:t>
            </a:r>
            <a:r>
              <a:rPr sz="1200" dirty="0">
                <a:latin typeface="Times New Roman"/>
                <a:cs typeface="Times New Roman"/>
              </a:rPr>
              <a:t>di mente  </a:t>
            </a:r>
            <a:r>
              <a:rPr sz="1200" spc="-5" dirty="0">
                <a:latin typeface="Times New Roman"/>
                <a:cs typeface="Times New Roman"/>
              </a:rPr>
              <a:t>dichiarerebbe </a:t>
            </a:r>
            <a:r>
              <a:rPr sz="1200" dirty="0">
                <a:latin typeface="Times New Roman"/>
                <a:cs typeface="Times New Roman"/>
              </a:rPr>
              <a:t>di perdonare i </a:t>
            </a:r>
            <a:r>
              <a:rPr sz="1200" spc="-5" dirty="0">
                <a:latin typeface="Times New Roman"/>
                <a:cs typeface="Times New Roman"/>
              </a:rPr>
              <a:t>peccati; </a:t>
            </a:r>
            <a:r>
              <a:rPr sz="1200" dirty="0">
                <a:latin typeface="Times New Roman"/>
                <a:cs typeface="Times New Roman"/>
              </a:rPr>
              <a:t>questa è una </a:t>
            </a:r>
            <a:r>
              <a:rPr sz="1200" spc="-5" dirty="0">
                <a:latin typeface="Times New Roman"/>
                <a:cs typeface="Times New Roman"/>
              </a:rPr>
              <a:t>prerogativa divina.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sembrato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perfetto </a:t>
            </a:r>
            <a:r>
              <a:rPr sz="1200" spc="-5" dirty="0">
                <a:latin typeface="Times New Roman"/>
                <a:cs typeface="Times New Roman"/>
              </a:rPr>
              <a:t>nella sua  rettitudine fin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primo contatto </a:t>
            </a:r>
            <a:r>
              <a:rPr sz="1200" dirty="0">
                <a:latin typeface="Times New Roman"/>
                <a:cs typeface="Times New Roman"/>
              </a:rPr>
              <a:t>con lui. </a:t>
            </a:r>
            <a:r>
              <a:rPr sz="1200" spc="-5" dirty="0">
                <a:latin typeface="Times New Roman"/>
                <a:cs typeface="Times New Roman"/>
              </a:rPr>
              <a:t>Noi cresciamo </a:t>
            </a:r>
            <a:r>
              <a:rPr sz="1200" dirty="0">
                <a:latin typeface="Times New Roman"/>
                <a:cs typeface="Times New Roman"/>
              </a:rPr>
              <a:t>in grazia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conoscenza </a:t>
            </a:r>
            <a:r>
              <a:rPr sz="1200" spc="-5" dirty="0">
                <a:latin typeface="Times New Roman"/>
                <a:cs typeface="Times New Roman"/>
              </a:rPr>
              <a:t>della verità,  </a:t>
            </a:r>
            <a:r>
              <a:rPr sz="1200" dirty="0">
                <a:latin typeface="Times New Roman"/>
                <a:cs typeface="Times New Roman"/>
              </a:rPr>
              <a:t>ma il nostro </a:t>
            </a:r>
            <a:r>
              <a:rPr sz="1200" spc="-5" dirty="0">
                <a:latin typeface="Times New Roman"/>
                <a:cs typeface="Times New Roman"/>
              </a:rPr>
              <a:t>Maestro manifesta maturità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 fin </a:t>
            </a:r>
            <a:r>
              <a:rPr sz="1200" dirty="0">
                <a:latin typeface="Times New Roman"/>
                <a:cs typeface="Times New Roman"/>
              </a:rPr>
              <a:t>dall’inizio.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buoni e </a:t>
            </a:r>
            <a:r>
              <a:rPr sz="1200" spc="-5" dirty="0">
                <a:latin typeface="Times New Roman"/>
                <a:cs typeface="Times New Roman"/>
              </a:rPr>
              <a:t>cattivi, riconoscono  questi elementi </a:t>
            </a:r>
            <a:r>
              <a:rPr sz="1200" dirty="0">
                <a:latin typeface="Times New Roman"/>
                <a:cs typeface="Times New Roman"/>
              </a:rPr>
              <a:t>di bontà in </a:t>
            </a:r>
            <a:r>
              <a:rPr sz="1200" spc="-5" dirty="0">
                <a:latin typeface="Times New Roman"/>
                <a:cs typeface="Times New Roman"/>
              </a:rPr>
              <a:t>Gesù. Tuttavia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pietà non è mai importuna né </a:t>
            </a:r>
            <a:r>
              <a:rPr sz="1200" spc="-5" dirty="0">
                <a:latin typeface="Times New Roman"/>
                <a:cs typeface="Times New Roman"/>
              </a:rPr>
              <a:t>ostentatoria. Egli </a:t>
            </a:r>
            <a:r>
              <a:rPr sz="1200" dirty="0">
                <a:latin typeface="Times New Roman"/>
                <a:cs typeface="Times New Roman"/>
              </a:rPr>
              <a:t>è insieme mite e  </a:t>
            </a:r>
            <a:r>
              <a:rPr sz="1200" spc="-5" dirty="0">
                <a:latin typeface="Times New Roman"/>
                <a:cs typeface="Times New Roman"/>
              </a:rPr>
              <a:t>intrepido.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approvare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divinità. 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professa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oppure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più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ipocrita </a:t>
            </a:r>
            <a:r>
              <a:rPr sz="1200" spc="-5" dirty="0">
                <a:latin typeface="Times New Roman"/>
                <a:cs typeface="Times New Roman"/>
              </a:rPr>
              <a:t>ed impostore che </a:t>
            </a:r>
            <a:r>
              <a:rPr sz="1200" dirty="0">
                <a:latin typeface="Times New Roman"/>
                <a:cs typeface="Times New Roman"/>
              </a:rPr>
              <a:t>il mondo abbia mai </a:t>
            </a:r>
            <a:r>
              <a:rPr sz="1200" spc="-5" dirty="0">
                <a:latin typeface="Times New Roman"/>
                <a:cs typeface="Times New Roman"/>
              </a:rPr>
              <a:t>conosciuto.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persuasi che egli sia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afferma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936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(1785.5) 161:2.5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L’eccezionalità del suo carattere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perfezione del suo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emotivo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convincono che egli </a:t>
            </a:r>
            <a:r>
              <a:rPr sz="1200" dirty="0">
                <a:latin typeface="Times New Roman"/>
                <a:cs typeface="Times New Roman"/>
              </a:rPr>
              <a:t>è  una </a:t>
            </a:r>
            <a:r>
              <a:rPr sz="1200" spc="-5" dirty="0">
                <a:latin typeface="Times New Roman"/>
                <a:cs typeface="Times New Roman"/>
              </a:rPr>
              <a:t>combinazione </a:t>
            </a:r>
            <a:r>
              <a:rPr sz="1200" dirty="0">
                <a:latin typeface="Times New Roman"/>
                <a:cs typeface="Times New Roman"/>
              </a:rPr>
              <a:t>di umanità e di divinità.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immancabilmente allo spettacolo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umano; la 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manca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toccarlo.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compassione è </a:t>
            </a:r>
            <a:r>
              <a:rPr sz="1200" spc="-5" dirty="0">
                <a:latin typeface="Times New Roman"/>
                <a:cs typeface="Times New Roman"/>
              </a:rPr>
              <a:t>sollecitata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dalla sofferenza </a:t>
            </a:r>
            <a:r>
              <a:rPr sz="1200" dirty="0">
                <a:latin typeface="Times New Roman"/>
                <a:cs typeface="Times New Roman"/>
              </a:rPr>
              <a:t>fisica che </a:t>
            </a:r>
            <a:r>
              <a:rPr sz="1200" spc="-5" dirty="0">
                <a:latin typeface="Times New Roman"/>
                <a:cs typeface="Times New Roman"/>
              </a:rPr>
              <a:t>dall’angoscia  mentale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afflizioni spirituali.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rapido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generoso nel riconoscere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della fede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altra  </a:t>
            </a:r>
            <a:r>
              <a:rPr sz="1200" spc="-5" dirty="0">
                <a:latin typeface="Times New Roman"/>
                <a:cs typeface="Times New Roman"/>
              </a:rPr>
              <a:t>grazia nei </a:t>
            </a:r>
            <a:r>
              <a:rPr sz="1200" dirty="0">
                <a:latin typeface="Times New Roman"/>
                <a:cs typeface="Times New Roman"/>
              </a:rPr>
              <a:t>suoi simili.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giusto ed </a:t>
            </a:r>
            <a:r>
              <a:rPr sz="1200" spc="-5" dirty="0">
                <a:latin typeface="Times New Roman"/>
                <a:cs typeface="Times New Roman"/>
              </a:rPr>
              <a:t>equo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misericordioso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premuroso.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addolora per  </a:t>
            </a:r>
            <a:r>
              <a:rPr sz="1200" dirty="0">
                <a:latin typeface="Times New Roman"/>
                <a:cs typeface="Times New Roman"/>
              </a:rPr>
              <a:t>l’ostinazione </a:t>
            </a:r>
            <a:r>
              <a:rPr sz="1200" spc="-5" dirty="0">
                <a:latin typeface="Times New Roman"/>
                <a:cs typeface="Times New Roman"/>
              </a:rPr>
              <a:t>spirituale della 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gioisce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essa accetta </a:t>
            </a:r>
            <a:r>
              <a:rPr sz="1200" dirty="0">
                <a:latin typeface="Times New Roman"/>
                <a:cs typeface="Times New Roman"/>
              </a:rPr>
              <a:t>di vedere la </a:t>
            </a:r>
            <a:r>
              <a:rPr sz="1200" spc="-5" dirty="0">
                <a:latin typeface="Times New Roman"/>
                <a:cs typeface="Times New Roman"/>
              </a:rPr>
              <a:t>luce 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(1786.1) 161:2.6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Egli sembra conoscere </a:t>
            </a:r>
            <a:r>
              <a:rPr sz="1200" dirty="0">
                <a:latin typeface="Times New Roman"/>
                <a:cs typeface="Times New Roman"/>
              </a:rPr>
              <a:t>i pensieri della </a:t>
            </a:r>
            <a:r>
              <a:rPr sz="1200" spc="-5" dirty="0">
                <a:latin typeface="Times New Roman"/>
                <a:cs typeface="Times New Roman"/>
              </a:rPr>
              <a:t>mente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le aspirazioni </a:t>
            </a:r>
            <a:r>
              <a:rPr sz="1200" spc="-5" dirty="0">
                <a:latin typeface="Times New Roman"/>
                <a:cs typeface="Times New Roman"/>
              </a:rPr>
              <a:t>del loro cuore. 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sempre compassionevole verso </a:t>
            </a:r>
            <a:r>
              <a:rPr sz="1200" dirty="0">
                <a:latin typeface="Times New Roman"/>
                <a:cs typeface="Times New Roman"/>
              </a:rPr>
              <a:t>i nostri spiriti </a:t>
            </a:r>
            <a:r>
              <a:rPr sz="1200" spc="-5" dirty="0">
                <a:latin typeface="Times New Roman"/>
                <a:cs typeface="Times New Roman"/>
              </a:rPr>
              <a:t>turbati. Egli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tutte le nostre emozioni </a:t>
            </a:r>
            <a:r>
              <a:rPr sz="1200" spc="-5" dirty="0">
                <a:latin typeface="Times New Roman"/>
                <a:cs typeface="Times New Roman"/>
              </a:rPr>
              <a:t>umane,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magnificamente glorificate. </a:t>
            </a:r>
            <a:r>
              <a:rPr sz="1200" dirty="0">
                <a:latin typeface="Times New Roman"/>
                <a:cs typeface="Times New Roman"/>
              </a:rPr>
              <a:t>Ama </a:t>
            </a:r>
            <a:r>
              <a:rPr sz="1200" spc="-5" dirty="0">
                <a:latin typeface="Times New Roman"/>
                <a:cs typeface="Times New Roman"/>
              </a:rPr>
              <a:t>fortemente </a:t>
            </a:r>
            <a:r>
              <a:rPr sz="1200" dirty="0">
                <a:latin typeface="Times New Roman"/>
                <a:cs typeface="Times New Roman"/>
              </a:rPr>
              <a:t>la bontà e detesta in </a:t>
            </a:r>
            <a:r>
              <a:rPr sz="1200" spc="-5" dirty="0">
                <a:latin typeface="Times New Roman"/>
                <a:cs typeface="Times New Roman"/>
              </a:rPr>
              <a:t>egual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Egli possiede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coscienza sovrumana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della Deità. </a:t>
            </a:r>
            <a:r>
              <a:rPr sz="1200" dirty="0">
                <a:latin typeface="Times New Roman"/>
                <a:cs typeface="Times New Roman"/>
              </a:rPr>
              <a:t>Prega come un uomo, ma </a:t>
            </a:r>
            <a:r>
              <a:rPr sz="1200" spc="-5" dirty="0">
                <a:latin typeface="Times New Roman"/>
                <a:cs typeface="Times New Roman"/>
              </a:rPr>
              <a:t>agisce come </a:t>
            </a:r>
            <a:r>
              <a:rPr sz="1200" dirty="0">
                <a:latin typeface="Times New Roman"/>
                <a:cs typeface="Times New Roman"/>
              </a:rPr>
              <a:t>un Dio. </a:t>
            </a:r>
            <a:r>
              <a:rPr sz="1200" spc="-5" dirty="0">
                <a:latin typeface="Times New Roman"/>
                <a:cs typeface="Times New Roman"/>
              </a:rPr>
              <a:t>Egli sembra  conoscere </a:t>
            </a:r>
            <a:r>
              <a:rPr sz="1200" dirty="0">
                <a:latin typeface="Times New Roman"/>
                <a:cs typeface="Times New Roman"/>
              </a:rPr>
              <a:t>le cose in anticipo;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ora osa parlare </a:t>
            </a:r>
            <a:r>
              <a:rPr sz="1200" spc="-5" dirty="0">
                <a:latin typeface="Times New Roman"/>
                <a:cs typeface="Times New Roman"/>
              </a:rPr>
              <a:t>della sua morte,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riferimento </a:t>
            </a:r>
            <a:r>
              <a:rPr sz="1200" dirty="0">
                <a:latin typeface="Times New Roman"/>
                <a:cs typeface="Times New Roman"/>
              </a:rPr>
              <a:t>mistico </a:t>
            </a:r>
            <a:r>
              <a:rPr sz="1200" spc="-5" dirty="0">
                <a:latin typeface="Times New Roman"/>
                <a:cs typeface="Times New Roman"/>
              </a:rPr>
              <a:t>alla sua glorificazione  futura. Pur essendo gentile egli </a:t>
            </a:r>
            <a:r>
              <a:rPr sz="1200" dirty="0">
                <a:latin typeface="Times New Roman"/>
                <a:cs typeface="Times New Roman"/>
              </a:rPr>
              <a:t>è anche </a:t>
            </a:r>
            <a:r>
              <a:rPr sz="1200" spc="-5" dirty="0">
                <a:latin typeface="Times New Roman"/>
                <a:cs typeface="Times New Roman"/>
              </a:rPr>
              <a:t>valoroso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coraggioso.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vacilla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nel 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74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(1786.2) 161:2.7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Noi siamo costantemente impressionati dal fenomeno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sovrumana. Non </a:t>
            </a:r>
            <a:r>
              <a:rPr sz="1200" spc="-5" dirty="0">
                <a:latin typeface="Times New Roman"/>
                <a:cs typeface="Times New Roman"/>
              </a:rPr>
              <a:t>passa  giorno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capiti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 succedendo lontano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presenza  immediata. Egli </a:t>
            </a:r>
            <a:r>
              <a:rPr sz="1200" dirty="0">
                <a:latin typeface="Times New Roman"/>
                <a:cs typeface="Times New Roman"/>
              </a:rPr>
              <a:t>sembra anche conoscere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pensano i </a:t>
            </a:r>
            <a:r>
              <a:rPr sz="1200" spc="-5" dirty="0">
                <a:latin typeface="Times New Roman"/>
                <a:cs typeface="Times New Roman"/>
              </a:rPr>
              <a:t>suoi associati.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indubbiamente </a:t>
            </a:r>
            <a:r>
              <a:rPr sz="1200" dirty="0">
                <a:latin typeface="Times New Roman"/>
                <a:cs typeface="Times New Roman"/>
              </a:rPr>
              <a:t>in comunione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celesti;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incontestabilmente su </a:t>
            </a:r>
            <a:r>
              <a:rPr sz="1200" dirty="0">
                <a:latin typeface="Times New Roman"/>
                <a:cs typeface="Times New Roman"/>
              </a:rPr>
              <a:t>un piano spirituale altamente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resto di noi.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 </a:t>
            </a:r>
            <a:r>
              <a:rPr sz="1200" spc="-5" dirty="0">
                <a:latin typeface="Times New Roman"/>
                <a:cs typeface="Times New Roman"/>
              </a:rPr>
              <a:t>sembra accessibile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comprensione straordinaria. Egli ci </a:t>
            </a:r>
            <a:r>
              <a:rPr sz="1200" dirty="0">
                <a:latin typeface="Times New Roman"/>
                <a:cs typeface="Times New Roman"/>
              </a:rPr>
              <a:t>pone delle domande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indurci a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non per  </a:t>
            </a:r>
            <a:r>
              <a:rPr sz="1200" spc="-5" dirty="0">
                <a:latin typeface="Times New Roman"/>
                <a:cs typeface="Times New Roman"/>
              </a:rPr>
              <a:t>avere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05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(1786.3) 161:2.8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ha esitato ad </a:t>
            </a:r>
            <a:r>
              <a:rPr sz="1200" spc="-5" dirty="0">
                <a:latin typeface="Times New Roman"/>
                <a:cs typeface="Times New Roman"/>
              </a:rPr>
              <a:t>affermare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superumana. Dal giorno della 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ordinazione come apostoli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tempi recenti egli </a:t>
            </a:r>
            <a:r>
              <a:rPr sz="1200" dirty="0">
                <a:latin typeface="Times New Roman"/>
                <a:cs typeface="Times New Roman"/>
              </a:rPr>
              <a:t>non ha mai negato di </a:t>
            </a:r>
            <a:r>
              <a:rPr sz="1200" spc="-5" dirty="0">
                <a:latin typeface="Times New Roman"/>
                <a:cs typeface="Times New Roman"/>
              </a:rPr>
              <a:t>venire dal </a:t>
            </a:r>
            <a:r>
              <a:rPr sz="1200" dirty="0">
                <a:latin typeface="Times New Roman"/>
                <a:cs typeface="Times New Roman"/>
              </a:rPr>
              <a:t>Padre celeste.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74559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17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 l’autorità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istruttore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confutare gli insegnamenti religiosi </a:t>
            </a:r>
            <a:r>
              <a:rPr sz="1200" dirty="0">
                <a:latin typeface="Times New Roman"/>
                <a:cs typeface="Times New Roman"/>
              </a:rPr>
              <a:t>attuali e a </a:t>
            </a:r>
            <a:r>
              <a:rPr sz="1200" spc="-5" dirty="0">
                <a:latin typeface="Times New Roman"/>
                <a:cs typeface="Times New Roman"/>
              </a:rPr>
              <a:t>proclamare 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vangelo con </a:t>
            </a:r>
            <a:r>
              <a:rPr sz="1200" dirty="0">
                <a:latin typeface="Times New Roman"/>
                <a:cs typeface="Times New Roman"/>
              </a:rPr>
              <a:t>un’autorità </a:t>
            </a:r>
            <a:r>
              <a:rPr sz="1200" spc="-5" dirty="0">
                <a:latin typeface="Times New Roman"/>
                <a:cs typeface="Times New Roman"/>
              </a:rPr>
              <a:t>positiva.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assertivo, </a:t>
            </a:r>
            <a:r>
              <a:rPr sz="1200" dirty="0">
                <a:latin typeface="Times New Roman"/>
                <a:cs typeface="Times New Roman"/>
              </a:rPr>
              <a:t>positivo </a:t>
            </a:r>
            <a:r>
              <a:rPr sz="1200" spc="-5" dirty="0">
                <a:latin typeface="Times New Roman"/>
                <a:cs typeface="Times New Roman"/>
              </a:rPr>
              <a:t>ed autorevole.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Battista,  quando sentì parlare Gesù, dichiarò che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Egli sembra essere del </a:t>
            </a:r>
            <a:r>
              <a:rPr sz="1200" dirty="0">
                <a:latin typeface="Times New Roman"/>
                <a:cs typeface="Times New Roman"/>
              </a:rPr>
              <a:t>tutto autosufficiente. </a:t>
            </a:r>
            <a:r>
              <a:rPr sz="1200" spc="-5" dirty="0">
                <a:latin typeface="Times New Roman"/>
                <a:cs typeface="Times New Roman"/>
              </a:rPr>
              <a:t>Non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anela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all’appoggio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folla;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indifferente alle </a:t>
            </a:r>
            <a:r>
              <a:rPr sz="1200" dirty="0">
                <a:latin typeface="Times New Roman"/>
                <a:cs typeface="Times New Roman"/>
              </a:rPr>
              <a:t>opinioni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coraggioso,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-5" dirty="0">
                <a:latin typeface="Times New Roman"/>
                <a:cs typeface="Times New Roman"/>
              </a:rPr>
              <a:t>così privo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orgoglio.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57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(1786.4) 161:2.9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Egli parla costantemente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di un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fa. </a:t>
            </a:r>
            <a:r>
              <a:rPr sz="1200" dirty="0">
                <a:latin typeface="Times New Roman"/>
                <a:cs typeface="Times New Roman"/>
              </a:rPr>
              <a:t>Va in giro 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bene,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Dio sembra essere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5" dirty="0">
                <a:latin typeface="Times New Roman"/>
                <a:cs typeface="Times New Roman"/>
              </a:rPr>
              <a:t>Egli fa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affermazioni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sconvolgenti su se stesso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sua  missione terrena, asserzioni che sarebbero assurde se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ha </a:t>
            </a:r>
            <a:r>
              <a:rPr sz="1200" spc="-5" dirty="0">
                <a:latin typeface="Times New Roman"/>
                <a:cs typeface="Times New Roman"/>
              </a:rPr>
              <a:t>dichiarato: “Prima che  Abramo fosse,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sono.” Egli </a:t>
            </a:r>
            <a:r>
              <a:rPr sz="1200" dirty="0">
                <a:latin typeface="Times New Roman"/>
                <a:cs typeface="Times New Roman"/>
              </a:rPr>
              <a:t>ha chiaramente </a:t>
            </a:r>
            <a:r>
              <a:rPr sz="1200" spc="-5" dirty="0">
                <a:latin typeface="Times New Roman"/>
                <a:cs typeface="Times New Roman"/>
              </a:rPr>
              <a:t>sostenuto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divinità;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professato </a:t>
            </a:r>
            <a:r>
              <a:rPr sz="1200" dirty="0">
                <a:latin typeface="Times New Roman"/>
                <a:cs typeface="Times New Roman"/>
              </a:rPr>
              <a:t>di essere in associazione </a:t>
            </a:r>
            <a:r>
              <a:rPr sz="1200" spc="-5" dirty="0">
                <a:latin typeface="Times New Roman"/>
                <a:cs typeface="Times New Roman"/>
              </a:rPr>
              <a:t>con  Dio. Egli esaurisce </a:t>
            </a:r>
            <a:r>
              <a:rPr sz="1200" dirty="0">
                <a:latin typeface="Times New Roman"/>
                <a:cs typeface="Times New Roman"/>
              </a:rPr>
              <a:t>quasi le possibilità </a:t>
            </a:r>
            <a:r>
              <a:rPr sz="1200" spc="-5" dirty="0">
                <a:latin typeface="Times New Roman"/>
                <a:cs typeface="Times New Roman"/>
              </a:rPr>
              <a:t>del linguaggio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reiterare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rivendicazioni </a:t>
            </a:r>
            <a:r>
              <a:rPr sz="1200" dirty="0">
                <a:latin typeface="Times New Roman"/>
                <a:cs typeface="Times New Roman"/>
              </a:rPr>
              <a:t>d’intima </a:t>
            </a:r>
            <a:r>
              <a:rPr sz="1200" spc="-5" dirty="0">
                <a:latin typeface="Times New Roman"/>
                <a:cs typeface="Times New Roman"/>
              </a:rPr>
              <a:t>associazione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Padre celeste. Osa anche asserire 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Padre sono uno. Egli dice </a:t>
            </a:r>
            <a:r>
              <a:rPr sz="1200" spc="-5" dirty="0">
                <a:latin typeface="Times New Roman"/>
                <a:cs typeface="Times New Roman"/>
              </a:rPr>
              <a:t>che chiunque </a:t>
            </a:r>
            <a:r>
              <a:rPr sz="1200" dirty="0">
                <a:latin typeface="Times New Roman"/>
                <a:cs typeface="Times New Roman"/>
              </a:rPr>
              <a:t>ha visto lui ha visto 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 dice e fa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straordinarie con </a:t>
            </a:r>
            <a:r>
              <a:rPr sz="1200" dirty="0">
                <a:latin typeface="Times New Roman"/>
                <a:cs typeface="Times New Roman"/>
              </a:rPr>
              <a:t>la naturalezza di un bambino. </a:t>
            </a:r>
            <a:r>
              <a:rPr sz="1200" spc="-5" dirty="0">
                <a:latin typeface="Times New Roman"/>
                <a:cs typeface="Times New Roman"/>
              </a:rPr>
              <a:t>Egli fa allusione alla sua associazione 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nello stesso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si riferisce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noi. Sembra </a:t>
            </a:r>
            <a:r>
              <a:rPr sz="1200" spc="-5" dirty="0">
                <a:latin typeface="Times New Roman"/>
                <a:cs typeface="Times New Roman"/>
              </a:rPr>
              <a:t>essere così </a:t>
            </a:r>
            <a:r>
              <a:rPr sz="1200" dirty="0">
                <a:latin typeface="Times New Roman"/>
                <a:cs typeface="Times New Roman"/>
              </a:rPr>
              <a:t>sicuro </a:t>
            </a:r>
            <a:r>
              <a:rPr sz="1200" spc="-5" dirty="0">
                <a:latin typeface="Times New Roman"/>
                <a:cs typeface="Times New Roman"/>
              </a:rPr>
              <a:t>su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queste relazioni </a:t>
            </a:r>
            <a:r>
              <a:rPr sz="1200" dirty="0">
                <a:latin typeface="Times New Roman"/>
                <a:cs typeface="Times New Roman"/>
              </a:rPr>
              <a:t>in modo molto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(1786.5) 161:2.10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Nella sua vita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 egli sembra comunicare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con suo Padre. Noi </a:t>
            </a:r>
            <a:r>
              <a:rPr sz="1200" dirty="0">
                <a:latin typeface="Times New Roman"/>
                <a:cs typeface="Times New Roman"/>
              </a:rPr>
              <a:t>abbiamo 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poche delle </a:t>
            </a:r>
            <a:r>
              <a:rPr sz="1200" spc="-5" dirty="0">
                <a:latin typeface="Times New Roman"/>
                <a:cs typeface="Times New Roman"/>
              </a:rPr>
              <a:t>sue preghiere,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poche </a:t>
            </a:r>
            <a:r>
              <a:rPr sz="1200" spc="-5" dirty="0">
                <a:latin typeface="Times New Roman"/>
                <a:cs typeface="Times New Roman"/>
              </a:rPr>
              <a:t>indicavano che egli </a:t>
            </a:r>
            <a:r>
              <a:rPr sz="1200" dirty="0">
                <a:latin typeface="Times New Roman"/>
                <a:cs typeface="Times New Roman"/>
              </a:rPr>
              <a:t>parla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Dio, per </a:t>
            </a:r>
            <a:r>
              <a:rPr sz="1200" spc="-5" dirty="0">
                <a:latin typeface="Times New Roman"/>
                <a:cs typeface="Times New Roman"/>
              </a:rPr>
              <a:t>così dire, faccia </a:t>
            </a:r>
            <a:r>
              <a:rPr sz="1200" dirty="0">
                <a:latin typeface="Times New Roman"/>
                <a:cs typeface="Times New Roman"/>
              </a:rPr>
              <a:t>a faccia.  </a:t>
            </a:r>
            <a:r>
              <a:rPr sz="1200" spc="-5" dirty="0">
                <a:latin typeface="Times New Roman"/>
                <a:cs typeface="Times New Roman"/>
              </a:rPr>
              <a:t>Egli sembra 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 quanto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passato. Semplicemente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tutto ciò 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tutte  </a:t>
            </a:r>
            <a:r>
              <a:rPr sz="1200" spc="-5" dirty="0">
                <a:latin typeface="Times New Roman"/>
                <a:cs typeface="Times New Roman"/>
              </a:rPr>
              <a:t>queste cose straordinarie </a:t>
            </a:r>
            <a:r>
              <a:rPr sz="1200" dirty="0">
                <a:latin typeface="Times New Roman"/>
                <a:cs typeface="Times New Roman"/>
              </a:rPr>
              <a:t>a meno di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qualcosa di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Noi sappiamo che </a:t>
            </a:r>
            <a:r>
              <a:rPr sz="1200" dirty="0">
                <a:latin typeface="Times New Roman"/>
                <a:cs typeface="Times New Roman"/>
              </a:rPr>
              <a:t>è umano, ne siamo  </a:t>
            </a:r>
            <a:r>
              <a:rPr sz="1200" spc="-5" dirty="0">
                <a:latin typeface="Times New Roman"/>
                <a:cs typeface="Times New Roman"/>
              </a:rPr>
              <a:t>certi,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siamo quasi </a:t>
            </a:r>
            <a:r>
              <a:rPr sz="1200" dirty="0">
                <a:latin typeface="Times New Roman"/>
                <a:cs typeface="Times New Roman"/>
              </a:rPr>
              <a:t>altrettanto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che è anche divino. </a:t>
            </a:r>
            <a:r>
              <a:rPr sz="1200" spc="-5" dirty="0">
                <a:latin typeface="Times New Roman"/>
                <a:cs typeface="Times New Roman"/>
              </a:rPr>
              <a:t>Noi crediamo che sia </a:t>
            </a:r>
            <a:r>
              <a:rPr sz="1200" dirty="0">
                <a:latin typeface="Times New Roman"/>
                <a:cs typeface="Times New Roman"/>
              </a:rPr>
              <a:t>divino. Siamo </a:t>
            </a:r>
            <a:r>
              <a:rPr sz="1200" spc="-5" dirty="0">
                <a:latin typeface="Times New Roman"/>
                <a:cs typeface="Times New Roman"/>
              </a:rPr>
              <a:t>convinti ch’egli sia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e il Figlio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62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605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(1787.1) 161:2.11 </a:t>
            </a:r>
            <a:r>
              <a:rPr sz="1200" spc="-5" dirty="0">
                <a:latin typeface="Times New Roman"/>
                <a:cs typeface="Times New Roman"/>
              </a:rPr>
              <a:t>Quando Natanaele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concluso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incontri con Rodano, partirono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 per  </a:t>
            </a:r>
            <a:r>
              <a:rPr sz="1200" dirty="0">
                <a:latin typeface="Times New Roman"/>
                <a:cs typeface="Times New Roman"/>
              </a:rPr>
              <a:t>unirsi ai loro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arrivando </a:t>
            </a:r>
            <a:r>
              <a:rPr sz="1200" dirty="0">
                <a:latin typeface="Times New Roman"/>
                <a:cs typeface="Times New Roman"/>
              </a:rPr>
              <a:t>il venerdì di quella </a:t>
            </a:r>
            <a:r>
              <a:rPr sz="1200" spc="-5" dirty="0">
                <a:latin typeface="Times New Roman"/>
                <a:cs typeface="Times New Roman"/>
              </a:rPr>
              <a:t>settimana. Questa era </a:t>
            </a:r>
            <a:r>
              <a:rPr sz="1200" dirty="0">
                <a:latin typeface="Times New Roman"/>
                <a:cs typeface="Times New Roman"/>
              </a:rPr>
              <a:t>stata una grande </a:t>
            </a:r>
            <a:r>
              <a:rPr sz="1200" spc="-5" dirty="0">
                <a:latin typeface="Times New Roman"/>
                <a:cs typeface="Times New Roman"/>
              </a:rPr>
              <a:t>esperienza nella </a:t>
            </a:r>
            <a:r>
              <a:rPr sz="1200" dirty="0">
                <a:latin typeface="Times New Roman"/>
                <a:cs typeface="Times New Roman"/>
              </a:rPr>
              <a:t>vita dei tre 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dirty="0">
                <a:latin typeface="Times New Roman"/>
                <a:cs typeface="Times New Roman"/>
              </a:rPr>
              <a:t>molto dal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di tali esperienze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Natanaele e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Tommaso.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84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(1787.2) 161:2.12 </a:t>
            </a:r>
            <a:r>
              <a:rPr sz="1200" spc="-5" dirty="0">
                <a:latin typeface="Times New Roman"/>
                <a:cs typeface="Times New Roman"/>
              </a:rPr>
              <a:t>Rodano ritornò ad Alessandria,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nella 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Meganta. Egli </a:t>
            </a:r>
            <a:r>
              <a:rPr sz="1200" dirty="0">
                <a:latin typeface="Times New Roman"/>
                <a:cs typeface="Times New Roman"/>
              </a:rPr>
              <a:t>divenne un uomo  </a:t>
            </a:r>
            <a:r>
              <a:rPr sz="1200" spc="-5" dirty="0">
                <a:latin typeface="Times New Roman"/>
                <a:cs typeface="Times New Roman"/>
              </a:rPr>
              <a:t>importante nei successivi affari del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cieli;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credente fedele </a:t>
            </a:r>
            <a:r>
              <a:rPr sz="1200" spc="5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fine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giorni terreni,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morì </a:t>
            </a:r>
            <a:r>
              <a:rPr sz="1200" dirty="0">
                <a:latin typeface="Times New Roman"/>
                <a:cs typeface="Times New Roman"/>
              </a:rPr>
              <a:t>in Grecia </a:t>
            </a:r>
            <a:r>
              <a:rPr sz="1200" spc="-5" dirty="0">
                <a:latin typeface="Times New Roman"/>
                <a:cs typeface="Times New Roman"/>
              </a:rPr>
              <a:t>con  altri credenti al </a:t>
            </a:r>
            <a:r>
              <a:rPr sz="1200" dirty="0">
                <a:latin typeface="Times New Roman"/>
                <a:cs typeface="Times New Roman"/>
              </a:rPr>
              <a:t>culmine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persecuzioni.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mente umana e la mente divina di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Gesù</a:t>
            </a:r>
            <a:endParaRPr sz="1600">
              <a:latin typeface="Times New Roman"/>
              <a:cs typeface="Times New Roman"/>
            </a:endParaRPr>
          </a:p>
          <a:p>
            <a:pPr marL="76200" marR="14160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(1787.3) 161:3.1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crescita </a:t>
            </a:r>
            <a:r>
              <a:rPr sz="1200" spc="-5" dirty="0">
                <a:latin typeface="Times New Roman"/>
                <a:cs typeface="Times New Roman"/>
              </a:rPr>
              <a:t>graduale 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fino all’episodio </a:t>
            </a:r>
            <a:r>
              <a:rPr sz="1200" spc="-5" dirty="0">
                <a:latin typeface="Times New Roman"/>
                <a:cs typeface="Times New Roman"/>
              </a:rPr>
              <a:t>del suo battesimo.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divenuto pienamente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divina, della sua esistenza preumana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universali, </a:t>
            </a:r>
            <a:r>
              <a:rPr sz="1200" spc="-5" dirty="0">
                <a:latin typeface="Times New Roman"/>
                <a:cs typeface="Times New Roman"/>
              </a:rPr>
              <a:t>egli  sembrò possedere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limitare variamente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umana della </a:t>
            </a:r>
            <a:r>
              <a:rPr sz="1200" spc="-5" dirty="0">
                <a:latin typeface="Times New Roman"/>
                <a:cs typeface="Times New Roman"/>
              </a:rPr>
              <a:t>sua divinità.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dal suo battesimo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 crocifissione Gesù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liberamente scegliere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dipendere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mente umana od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sia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mente umana che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divina. </a:t>
            </a:r>
            <a:r>
              <a:rPr sz="1200" spc="-5" dirty="0">
                <a:latin typeface="Times New Roman"/>
                <a:cs typeface="Times New Roman"/>
              </a:rPr>
              <a:t>Talvolta sembrava avvalersi soltanto delle informazioni che erano residenti nell’intelletto 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altre occasioni sembrava agire con </a:t>
            </a:r>
            <a:r>
              <a:rPr sz="1200" dirty="0">
                <a:latin typeface="Times New Roman"/>
                <a:cs typeface="Times New Roman"/>
              </a:rPr>
              <a:t>tale pienezza di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saggezza quale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data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dall’utilizzazione del contenuto superumano della sua coscienza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(1787.4) 161:3.2 </a:t>
            </a:r>
            <a:r>
              <a:rPr sz="1200" spc="-5" dirty="0">
                <a:latin typeface="Times New Roman"/>
                <a:cs typeface="Times New Roman"/>
              </a:rPr>
              <a:t>Noi possiamo comprendere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imprese </a:t>
            </a:r>
            <a:r>
              <a:rPr sz="1200" spc="-5" dirty="0">
                <a:latin typeface="Times New Roman"/>
                <a:cs typeface="Times New Roman"/>
              </a:rPr>
              <a:t>straordinarie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accettando </a:t>
            </a:r>
            <a:r>
              <a:rPr sz="1200" dirty="0">
                <a:latin typeface="Times New Roman"/>
                <a:cs typeface="Times New Roman"/>
              </a:rPr>
              <a:t>la teoria che egli </a:t>
            </a:r>
            <a:r>
              <a:rPr sz="1200" spc="-5" dirty="0">
                <a:latin typeface="Times New Roman"/>
                <a:cs typeface="Times New Roman"/>
              </a:rPr>
              <a:t>potesse,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volontà,  autolimitare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divina. Noi sappiamo perfettamente che egli nascondeva </a:t>
            </a:r>
            <a:r>
              <a:rPr sz="1200" dirty="0">
                <a:latin typeface="Times New Roman"/>
                <a:cs typeface="Times New Roman"/>
              </a:rPr>
              <a:t>spesso ai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preconoscenza  </a:t>
            </a:r>
            <a:r>
              <a:rPr sz="1200" spc="-5" dirty="0">
                <a:latin typeface="Times New Roman"/>
                <a:cs typeface="Times New Roman"/>
              </a:rPr>
              <a:t>degli avvenimenti,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era al </a:t>
            </a:r>
            <a:r>
              <a:rPr sz="1200" dirty="0">
                <a:latin typeface="Times New Roman"/>
                <a:cs typeface="Times New Roman"/>
              </a:rPr>
              <a:t>corrente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dei loro pensieri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progetti. Noi </a:t>
            </a:r>
            <a:r>
              <a:rPr sz="1200" dirty="0">
                <a:latin typeface="Times New Roman"/>
                <a:cs typeface="Times New Roman"/>
              </a:rPr>
              <a:t>comprendiamo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voleva che i  suoi </a:t>
            </a:r>
            <a:r>
              <a:rPr sz="1200" spc="-5" dirty="0">
                <a:latin typeface="Times New Roman"/>
                <a:cs typeface="Times New Roman"/>
              </a:rPr>
              <a:t>discepoli conoscessero troppo bene che </a:t>
            </a:r>
            <a:r>
              <a:rPr sz="1200" dirty="0">
                <a:latin typeface="Times New Roman"/>
                <a:cs typeface="Times New Roman"/>
              </a:rPr>
              <a:t>era capace 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pensieri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piani.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desiderava 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troppo il concetto </a:t>
            </a:r>
            <a:r>
              <a:rPr sz="1200" spc="-5" dirty="0">
                <a:latin typeface="Times New Roman"/>
                <a:cs typeface="Times New Roman"/>
              </a:rPr>
              <a:t>dell’umano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dei suoi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discepoli.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8094980" cy="14357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38100" marR="304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(1787.5) 161:3.3 </a:t>
            </a:r>
            <a:r>
              <a:rPr sz="1200" spc="-5" dirty="0">
                <a:latin typeface="Times New Roman"/>
                <a:cs typeface="Times New Roman"/>
              </a:rPr>
              <a:t>Noi siamo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stabilire 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la sua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autolimitare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coscienza divina e la  </a:t>
            </a:r>
            <a:r>
              <a:rPr sz="1200" spc="-5" dirty="0">
                <a:latin typeface="Times New Roman"/>
                <a:cs typeface="Times New Roman"/>
              </a:rPr>
              <a:t>sua 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celare </a:t>
            </a:r>
            <a:r>
              <a:rPr sz="1200" dirty="0">
                <a:latin typeface="Times New Roman"/>
                <a:cs typeface="Times New Roman"/>
              </a:rPr>
              <a:t>la sua preconoscenza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discernimento </a:t>
            </a:r>
            <a:r>
              <a:rPr sz="1200" dirty="0">
                <a:latin typeface="Times New Roman"/>
                <a:cs typeface="Times New Roman"/>
              </a:rPr>
              <a:t>dei pensieri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umani. Siamo </a:t>
            </a:r>
            <a:r>
              <a:rPr sz="1200" spc="-5" dirty="0">
                <a:latin typeface="Times New Roman"/>
                <a:cs typeface="Times New Roman"/>
              </a:rPr>
              <a:t>convinti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utilizzasse entrambe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tecniche,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capaci, </a:t>
            </a:r>
            <a:r>
              <a:rPr sz="1200" dirty="0">
                <a:latin typeface="Times New Roman"/>
                <a:cs typeface="Times New Roman"/>
              </a:rPr>
              <a:t>in una data </a:t>
            </a:r>
            <a:r>
              <a:rPr sz="1200" spc="-5" dirty="0">
                <a:latin typeface="Times New Roman"/>
                <a:cs typeface="Times New Roman"/>
              </a:rPr>
              <a:t>circostanza,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specificare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metodo possa avere  impiegato. Noi l’abbiamo frequentemente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agire soltanto con </a:t>
            </a:r>
            <a:r>
              <a:rPr sz="1200" dirty="0">
                <a:latin typeface="Times New Roman"/>
                <a:cs typeface="Times New Roman"/>
              </a:rPr>
              <a:t>il contenuto di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umano; poi </a:t>
            </a:r>
            <a:r>
              <a:rPr sz="1200" spc="-5" dirty="0">
                <a:latin typeface="Times New Roman"/>
                <a:cs typeface="Times New Roman"/>
              </a:rPr>
              <a:t>l’abbiamo </a:t>
            </a:r>
            <a:r>
              <a:rPr sz="1200" dirty="0">
                <a:latin typeface="Times New Roman"/>
                <a:cs typeface="Times New Roman"/>
              </a:rPr>
              <a:t>visto in riunione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 celesti dell’universo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abbiamo percepito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indubitabile della sua mente </a:t>
            </a:r>
            <a:r>
              <a:rPr sz="1200" dirty="0">
                <a:latin typeface="Times New Roman"/>
                <a:cs typeface="Times New Roman"/>
              </a:rPr>
              <a:t>divina. E poi,  in </a:t>
            </a:r>
            <a:r>
              <a:rPr sz="1200" spc="-5" dirty="0">
                <a:latin typeface="Times New Roman"/>
                <a:cs typeface="Times New Roman"/>
              </a:rPr>
              <a:t>occasioni quasi innumerevoli,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testimoni del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personalità congiunta </a:t>
            </a:r>
            <a:r>
              <a:rPr sz="1200" dirty="0">
                <a:latin typeface="Times New Roman"/>
                <a:cs typeface="Times New Roman"/>
              </a:rPr>
              <a:t>di uomo e di </a:t>
            </a:r>
            <a:r>
              <a:rPr sz="1200" spc="-5" dirty="0">
                <a:latin typeface="Times New Roman"/>
                <a:cs typeface="Times New Roman"/>
              </a:rPr>
              <a:t>Dio quale era attivata  dall’unione apparentemente perfetta della 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divina.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limite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 tale </a:t>
            </a:r>
            <a:r>
              <a:rPr sz="1200" spc="-5" dirty="0">
                <a:latin typeface="Times New Roman"/>
                <a:cs typeface="Times New Roman"/>
              </a:rPr>
              <a:t>fenomeno; </a:t>
            </a:r>
            <a:r>
              <a:rPr sz="1200" dirty="0">
                <a:latin typeface="Times New Roman"/>
                <a:cs typeface="Times New Roman"/>
              </a:rPr>
              <a:t>in realtà noi non </a:t>
            </a:r>
            <a:r>
              <a:rPr sz="1200" spc="-5" dirty="0">
                <a:latin typeface="Times New Roman"/>
                <a:cs typeface="Times New Roman"/>
              </a:rPr>
              <a:t>conosciamo effettivamente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verità su questo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78165" cy="38715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162: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Alla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festa dei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Tabernacoli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(1788.1) 162:0.1 </a:t>
            </a:r>
            <a:r>
              <a:rPr sz="1200" spc="-5" dirty="0">
                <a:latin typeface="Times New Roman"/>
                <a:cs typeface="Times New Roman"/>
              </a:rPr>
              <a:t>QUANDO Gesù partì per Gerusalemme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Samaria, essendo </a:t>
            </a:r>
            <a:r>
              <a:rPr sz="1200" dirty="0">
                <a:latin typeface="Times New Roman"/>
                <a:cs typeface="Times New Roman"/>
              </a:rPr>
              <a:t>quella la via più  </a:t>
            </a:r>
            <a:r>
              <a:rPr sz="1200" spc="-5" dirty="0">
                <a:latin typeface="Times New Roman"/>
                <a:cs typeface="Times New Roman"/>
              </a:rPr>
              <a:t>breve. Di conseguenza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la riva </a:t>
            </a:r>
            <a:r>
              <a:rPr sz="1200" spc="-5" dirty="0">
                <a:latin typeface="Times New Roman"/>
                <a:cs typeface="Times New Roman"/>
              </a:rPr>
              <a:t>orientale del lago e, </a:t>
            </a:r>
            <a:r>
              <a:rPr sz="1200" dirty="0">
                <a:latin typeface="Times New Roman"/>
                <a:cs typeface="Times New Roman"/>
              </a:rPr>
              <a:t>per la via di Scitopoli, </a:t>
            </a:r>
            <a:r>
              <a:rPr sz="1200" spc="-5" dirty="0">
                <a:latin typeface="Times New Roman"/>
                <a:cs typeface="Times New Roman"/>
              </a:rPr>
              <a:t>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Samaria. Al calar della </a:t>
            </a:r>
            <a:r>
              <a:rPr sz="1200" spc="10" dirty="0">
                <a:latin typeface="Times New Roman"/>
                <a:cs typeface="Times New Roman"/>
              </a:rPr>
              <a:t>notte  </a:t>
            </a:r>
            <a:r>
              <a:rPr sz="1200" spc="-5" dirty="0">
                <a:latin typeface="Times New Roman"/>
                <a:cs typeface="Times New Roman"/>
              </a:rPr>
              <a:t>Gesù mandò Filippo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villaggio </a:t>
            </a:r>
            <a:r>
              <a:rPr sz="1200" dirty="0">
                <a:latin typeface="Times New Roman"/>
                <a:cs typeface="Times New Roman"/>
              </a:rPr>
              <a:t>situato </a:t>
            </a:r>
            <a:r>
              <a:rPr sz="1200" spc="-5" dirty="0">
                <a:latin typeface="Times New Roman"/>
                <a:cs typeface="Times New Roman"/>
              </a:rPr>
              <a:t>sul versante orientale del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Gelboe </a:t>
            </a:r>
            <a:r>
              <a:rPr sz="1200" dirty="0">
                <a:latin typeface="Times New Roman"/>
                <a:cs typeface="Times New Roman"/>
              </a:rPr>
              <a:t>per trovare un </a:t>
            </a:r>
            <a:r>
              <a:rPr sz="1200" spc="-5" dirty="0">
                <a:latin typeface="Times New Roman"/>
                <a:cs typeface="Times New Roman"/>
              </a:rPr>
              <a:t>alloggio </a:t>
            </a:r>
            <a:r>
              <a:rPr sz="1200" dirty="0">
                <a:latin typeface="Times New Roman"/>
                <a:cs typeface="Times New Roman"/>
              </a:rPr>
              <a:t>per il gruppo.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dava il </a:t>
            </a:r>
            <a:r>
              <a:rPr sz="1200" spc="-5" dirty="0">
                <a:latin typeface="Times New Roman"/>
                <a:cs typeface="Times New Roman"/>
              </a:rPr>
              <a:t>caso che gli </a:t>
            </a:r>
            <a:r>
              <a:rPr sz="1200" dirty="0">
                <a:latin typeface="Times New Roman"/>
                <a:cs typeface="Times New Roman"/>
              </a:rPr>
              <a:t>abitanti di </a:t>
            </a:r>
            <a:r>
              <a:rPr sz="1200" spc="-5" dirty="0">
                <a:latin typeface="Times New Roman"/>
                <a:cs typeface="Times New Roman"/>
              </a:rPr>
              <a:t>questo villaggio avessero </a:t>
            </a:r>
            <a:r>
              <a:rPr sz="1200" dirty="0">
                <a:latin typeface="Times New Roman"/>
                <a:cs typeface="Times New Roman"/>
              </a:rPr>
              <a:t>forti </a:t>
            </a:r>
            <a:r>
              <a:rPr sz="1200" spc="-5" dirty="0">
                <a:latin typeface="Times New Roman"/>
                <a:cs typeface="Times New Roman"/>
              </a:rPr>
              <a:t>pregiudizi contro gli Ebrei,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forti della </a:t>
            </a:r>
            <a:r>
              <a:rPr sz="1200" dirty="0">
                <a:latin typeface="Times New Roman"/>
                <a:cs typeface="Times New Roman"/>
              </a:rPr>
              <a:t>media </a:t>
            </a:r>
            <a:r>
              <a:rPr sz="1200" spc="-5" dirty="0">
                <a:latin typeface="Times New Roman"/>
                <a:cs typeface="Times New Roman"/>
              </a:rPr>
              <a:t>dei  Samaritani,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sentimenti erano esacerbati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momento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persone si stavano recando alla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dei  Tabernacoli. Questa gente sapeva </a:t>
            </a:r>
            <a:r>
              <a:rPr sz="1200" dirty="0">
                <a:latin typeface="Times New Roman"/>
                <a:cs typeface="Times New Roman"/>
              </a:rPr>
              <a:t>molto poco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rifiutò </a:t>
            </a:r>
            <a:r>
              <a:rPr sz="1200" dirty="0">
                <a:latin typeface="Times New Roman"/>
                <a:cs typeface="Times New Roman"/>
              </a:rPr>
              <a:t>di alloggiarlo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lui e i </a:t>
            </a:r>
            <a:r>
              <a:rPr sz="1200" spc="-5" dirty="0">
                <a:latin typeface="Times New Roman"/>
                <a:cs typeface="Times New Roman"/>
              </a:rPr>
              <a:t>suoi compagni erano Ebrei.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Filippo manifestarono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indignazione ed </a:t>
            </a:r>
            <a:r>
              <a:rPr sz="1200" dirty="0">
                <a:latin typeface="Times New Roman"/>
                <a:cs typeface="Times New Roman"/>
              </a:rPr>
              <a:t>informarono </a:t>
            </a:r>
            <a:r>
              <a:rPr sz="1200" spc="-5" dirty="0">
                <a:latin typeface="Times New Roman"/>
                <a:cs typeface="Times New Roman"/>
              </a:rPr>
              <a:t>questi Samaritani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rifiutando l’ospitalità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Santo  </a:t>
            </a:r>
            <a:r>
              <a:rPr sz="1200" spc="-5" dirty="0">
                <a:latin typeface="Times New Roman"/>
                <a:cs typeface="Times New Roman"/>
              </a:rPr>
              <a:t>d’Israele, gli abitanti del villaggio infuriati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cacciarono fuori </a:t>
            </a:r>
            <a:r>
              <a:rPr sz="1200" dirty="0">
                <a:latin typeface="Times New Roman"/>
                <a:cs typeface="Times New Roman"/>
              </a:rPr>
              <a:t>della piccola </a:t>
            </a:r>
            <a:r>
              <a:rPr sz="1200" spc="-5" dirty="0">
                <a:latin typeface="Times New Roman"/>
                <a:cs typeface="Times New Roman"/>
              </a:rPr>
              <a:t>città con bastoni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(1788.2) 162:0.2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Filippo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Matteo furono </a:t>
            </a:r>
            <a:r>
              <a:rPr sz="1200" dirty="0">
                <a:latin typeface="Times New Roman"/>
                <a:cs typeface="Times New Roman"/>
              </a:rPr>
              <a:t>tornati </a:t>
            </a:r>
            <a:r>
              <a:rPr sz="1200" spc="-5" dirty="0">
                <a:latin typeface="Times New Roman"/>
                <a:cs typeface="Times New Roman"/>
              </a:rPr>
              <a:t>dai loro compagni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ebbero raccontato come erano stati cacciati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villaggio,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andarono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dissero: “Maestro,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preghiamo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permetterci d’invitare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a scendere </a:t>
            </a:r>
            <a:r>
              <a:rPr sz="1200" spc="-5" dirty="0">
                <a:latin typeface="Times New Roman"/>
                <a:cs typeface="Times New Roman"/>
              </a:rPr>
              <a:t>dal  cielo per </a:t>
            </a:r>
            <a:r>
              <a:rPr sz="1200" dirty="0">
                <a:latin typeface="Times New Roman"/>
                <a:cs typeface="Times New Roman"/>
              </a:rPr>
              <a:t>divorare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insolenti </a:t>
            </a:r>
            <a:r>
              <a:rPr sz="1200" spc="-5" dirty="0">
                <a:latin typeface="Times New Roman"/>
                <a:cs typeface="Times New Roman"/>
              </a:rPr>
              <a:t>ed impenitenti Samaritani.”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queste 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vendetta, si rivolse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e li rimproverò </a:t>
            </a:r>
            <a:r>
              <a:rPr sz="1200" spc="-5" dirty="0">
                <a:latin typeface="Times New Roman"/>
                <a:cs typeface="Times New Roman"/>
              </a:rPr>
              <a:t>severamente: “Voi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comportamento manifestate.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vendetta non è  </a:t>
            </a:r>
            <a:r>
              <a:rPr sz="1200" spc="-5" dirty="0">
                <a:latin typeface="Times New Roman"/>
                <a:cs typeface="Times New Roman"/>
              </a:rPr>
              <a:t>prevista nel regno </a:t>
            </a:r>
            <a:r>
              <a:rPr sz="1200" dirty="0">
                <a:latin typeface="Times New Roman"/>
                <a:cs typeface="Times New Roman"/>
              </a:rPr>
              <a:t>dei cieli.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contestare, andiamo fino </a:t>
            </a:r>
            <a:r>
              <a:rPr sz="1200" dirty="0">
                <a:latin typeface="Times New Roman"/>
                <a:cs typeface="Times New Roman"/>
              </a:rPr>
              <a:t>al piccolo </a:t>
            </a:r>
            <a:r>
              <a:rPr sz="1200" spc="-5" dirty="0">
                <a:latin typeface="Times New Roman"/>
                <a:cs typeface="Times New Roman"/>
              </a:rPr>
              <a:t>villaggio 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guado del Giordano.” </a:t>
            </a:r>
            <a:r>
              <a:rPr sz="1200" spc="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 del loro pregiudizio settario, questi Samaritani si privarono dell’onore </a:t>
            </a:r>
            <a:r>
              <a:rPr sz="1200" dirty="0">
                <a:latin typeface="Times New Roman"/>
                <a:cs typeface="Times New Roman"/>
              </a:rPr>
              <a:t>di dare ospitalità </a:t>
            </a:r>
            <a:r>
              <a:rPr sz="1200" spc="-5" dirty="0">
                <a:latin typeface="Times New Roman"/>
                <a:cs typeface="Times New Roman"/>
              </a:rPr>
              <a:t>al Figlio </a:t>
            </a:r>
            <a:r>
              <a:rPr sz="1200" dirty="0">
                <a:latin typeface="Times New Roman"/>
                <a:cs typeface="Times New Roman"/>
              </a:rPr>
              <a:t>Creatore di 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79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(1788.3) 162:0.3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dieci si fermarono </a:t>
            </a:r>
            <a:r>
              <a:rPr sz="1200" dirty="0">
                <a:latin typeface="Times New Roman"/>
                <a:cs typeface="Times New Roman"/>
              </a:rPr>
              <a:t>per la notte </a:t>
            </a:r>
            <a:r>
              <a:rPr sz="1200" spc="-5" dirty="0">
                <a:latin typeface="Times New Roman"/>
                <a:cs typeface="Times New Roman"/>
              </a:rPr>
              <a:t>nel villaggio vicino, 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guado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Giordano. L’indomani </a:t>
            </a:r>
            <a:r>
              <a:rPr sz="1200" dirty="0">
                <a:latin typeface="Times New Roman"/>
                <a:cs typeface="Times New Roman"/>
              </a:rPr>
              <a:t>mattina presto  </a:t>
            </a:r>
            <a:r>
              <a:rPr sz="1200" spc="-5" dirty="0">
                <a:latin typeface="Times New Roman"/>
                <a:cs typeface="Times New Roman"/>
              </a:rPr>
              <a:t>essi attraversarono </a:t>
            </a:r>
            <a:r>
              <a:rPr sz="1200" dirty="0">
                <a:latin typeface="Times New Roman"/>
                <a:cs typeface="Times New Roman"/>
              </a:rPr>
              <a:t>il fiume e </a:t>
            </a:r>
            <a:r>
              <a:rPr sz="1200" spc="-5" dirty="0">
                <a:latin typeface="Times New Roman"/>
                <a:cs typeface="Times New Roman"/>
              </a:rPr>
              <a:t>proseguirono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la grande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riva orientale del Giordano, </a:t>
            </a:r>
            <a:r>
              <a:rPr sz="1200" dirty="0">
                <a:latin typeface="Times New Roman"/>
                <a:cs typeface="Times New Roman"/>
              </a:rPr>
              <a:t>arrivando a  </a:t>
            </a:r>
            <a:r>
              <a:rPr sz="1200" spc="-5" dirty="0">
                <a:latin typeface="Times New Roman"/>
                <a:cs typeface="Times New Roman"/>
              </a:rPr>
              <a:t>Betania mercoledì </a:t>
            </a:r>
            <a:r>
              <a:rPr sz="1200" dirty="0">
                <a:latin typeface="Times New Roman"/>
                <a:cs typeface="Times New Roman"/>
              </a:rPr>
              <a:t>sera tardi. Tommaso e </a:t>
            </a:r>
            <a:r>
              <a:rPr sz="1200" spc="-5" dirty="0">
                <a:latin typeface="Times New Roman"/>
                <a:cs typeface="Times New Roman"/>
              </a:rPr>
              <a:t>Natanaele arrivarono </a:t>
            </a:r>
            <a:r>
              <a:rPr sz="1200" dirty="0">
                <a:latin typeface="Times New Roman"/>
                <a:cs typeface="Times New Roman"/>
              </a:rPr>
              <a:t>venerdì, </a:t>
            </a:r>
            <a:r>
              <a:rPr sz="1200" spc="-5" dirty="0">
                <a:latin typeface="Times New Roman"/>
                <a:cs typeface="Times New Roman"/>
              </a:rPr>
              <a:t>essendo stati attardati dai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incontri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60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(1788.4) 162:0.4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rimasero nelle </a:t>
            </a:r>
            <a:r>
              <a:rPr sz="1200" dirty="0">
                <a:latin typeface="Times New Roman"/>
                <a:cs typeface="Times New Roman"/>
              </a:rPr>
              <a:t>vicinanze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fine del mese </a:t>
            </a:r>
            <a:r>
              <a:rPr sz="1200" dirty="0">
                <a:latin typeface="Times New Roman"/>
                <a:cs typeface="Times New Roman"/>
              </a:rPr>
              <a:t>seguente </a:t>
            </a:r>
            <a:r>
              <a:rPr sz="1200" spc="-5" dirty="0">
                <a:latin typeface="Times New Roman"/>
                <a:cs typeface="Times New Roman"/>
              </a:rPr>
              <a:t>(ottobre), circa </a:t>
            </a:r>
            <a:r>
              <a:rPr sz="1200" dirty="0">
                <a:latin typeface="Times New Roman"/>
                <a:cs typeface="Times New Roman"/>
              </a:rPr>
              <a:t>quattro 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e mezzo. </a:t>
            </a:r>
            <a:r>
              <a:rPr sz="1200" spc="-5" dirty="0">
                <a:latin typeface="Times New Roman"/>
                <a:cs typeface="Times New Roman"/>
              </a:rPr>
              <a:t>Gesù stesso entrò </a:t>
            </a:r>
            <a:r>
              <a:rPr sz="1200" dirty="0">
                <a:latin typeface="Times New Roman"/>
                <a:cs typeface="Times New Roman"/>
              </a:rPr>
              <a:t>in città soltanto </a:t>
            </a:r>
            <a:r>
              <a:rPr sz="1200" spc="-5" dirty="0">
                <a:latin typeface="Times New Roman"/>
                <a:cs typeface="Times New Roman"/>
              </a:rPr>
              <a:t>poche volte,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brevi </a:t>
            </a:r>
            <a:r>
              <a:rPr sz="1200" dirty="0">
                <a:latin typeface="Times New Roman"/>
                <a:cs typeface="Times New Roman"/>
              </a:rPr>
              <a:t>visite </a:t>
            </a:r>
            <a:r>
              <a:rPr sz="1200" spc="-5" dirty="0">
                <a:latin typeface="Times New Roman"/>
                <a:cs typeface="Times New Roman"/>
              </a:rPr>
              <a:t>furono fatte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giorni della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dei  Tabernacoli. Egli passò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mese </a:t>
            </a:r>
            <a:r>
              <a:rPr sz="1200" dirty="0">
                <a:latin typeface="Times New Roman"/>
                <a:cs typeface="Times New Roman"/>
              </a:rPr>
              <a:t>di ottobre a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con Abner e 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pericoli della visita 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Gerusalemme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(1788.5) 162:1.1 </a:t>
            </a:r>
            <a:r>
              <a:rPr sz="1200" spc="-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fuggissero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l’avevano supplicato </a:t>
            </a:r>
            <a:r>
              <a:rPr sz="1200" dirty="0">
                <a:latin typeface="Times New Roman"/>
                <a:cs typeface="Times New Roman"/>
              </a:rPr>
              <a:t>di andare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affinché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messaggio potesse </a:t>
            </a:r>
            <a:r>
              <a:rPr sz="1200" dirty="0">
                <a:latin typeface="Times New Roman"/>
                <a:cs typeface="Times New Roman"/>
              </a:rPr>
              <a:t>avere il </a:t>
            </a:r>
            <a:r>
              <a:rPr sz="1200" spc="-5" dirty="0">
                <a:latin typeface="Times New Roman"/>
                <a:cs typeface="Times New Roman"/>
              </a:rPr>
              <a:t>prestigio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predicato </a:t>
            </a:r>
            <a:r>
              <a:rPr sz="1200" dirty="0">
                <a:latin typeface="Times New Roman"/>
                <a:cs typeface="Times New Roman"/>
              </a:rPr>
              <a:t>nel centro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cultura 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sapere </a:t>
            </a:r>
            <a:r>
              <a:rPr sz="1200" spc="-5" dirty="0">
                <a:latin typeface="Times New Roman"/>
                <a:cs typeface="Times New Roman"/>
              </a:rPr>
              <a:t>ebraici; </a:t>
            </a:r>
            <a:r>
              <a:rPr sz="1200" dirty="0">
                <a:latin typeface="Times New Roman"/>
                <a:cs typeface="Times New Roman"/>
              </a:rPr>
              <a:t>ma ora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effettivamente venuto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essi </a:t>
            </a:r>
            <a:r>
              <a:rPr sz="1200" dirty="0">
                <a:latin typeface="Times New Roman"/>
                <a:cs typeface="Times New Roman"/>
              </a:rPr>
              <a:t>temevano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Sapendo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aveva 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giudicarlo,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ricordando </a:t>
            </a:r>
            <a:r>
              <a:rPr sz="1200" dirty="0">
                <a:latin typeface="Times New Roman"/>
                <a:cs typeface="Times New Roman"/>
              </a:rPr>
              <a:t>le dichiarazioni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spc="5" dirty="0">
                <a:latin typeface="Times New Roman"/>
                <a:cs typeface="Times New Roman"/>
              </a:rPr>
              <a:t>ribadite </a:t>
            </a:r>
            <a:r>
              <a:rPr sz="1200" spc="-5" dirty="0">
                <a:latin typeface="Times New Roman"/>
                <a:cs typeface="Times New Roman"/>
              </a:rPr>
              <a:t>dal  Maestro che egli doveva essere messo </a:t>
            </a:r>
            <a:r>
              <a:rPr sz="1200" dirty="0">
                <a:latin typeface="Times New Roman"/>
                <a:cs typeface="Times New Roman"/>
              </a:rPr>
              <a:t>a morte, </a:t>
            </a:r>
            <a:r>
              <a:rPr sz="1200" spc="-5" dirty="0">
                <a:latin typeface="Times New Roman"/>
                <a:cs typeface="Times New Roman"/>
              </a:rPr>
              <a:t>gli apostoli erano rimasti letteralmente </a:t>
            </a:r>
            <a:r>
              <a:rPr sz="1200" dirty="0">
                <a:latin typeface="Times New Roman"/>
                <a:cs typeface="Times New Roman"/>
              </a:rPr>
              <a:t>stupiti dalla </a:t>
            </a:r>
            <a:r>
              <a:rPr sz="1200" spc="-5" dirty="0">
                <a:latin typeface="Times New Roman"/>
                <a:cs typeface="Times New Roman"/>
              </a:rPr>
              <a:t>sua improvvisa decisione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assistere alla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dei Tabernacoli. 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loro precedenti sollecitazioni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risposto: “L’ora 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ancora giunta.” </a:t>
            </a:r>
            <a:r>
              <a:rPr sz="1200" dirty="0">
                <a:latin typeface="Times New Roman"/>
                <a:cs typeface="Times New Roman"/>
              </a:rPr>
              <a:t>Ora, </a:t>
            </a:r>
            <a:r>
              <a:rPr sz="1200" spc="-5" dirty="0">
                <a:latin typeface="Times New Roman"/>
                <a:cs typeface="Times New Roman"/>
              </a:rPr>
              <a:t>davanti alle </a:t>
            </a:r>
            <a:r>
              <a:rPr sz="1200" dirty="0">
                <a:latin typeface="Times New Roman"/>
                <a:cs typeface="Times New Roman"/>
              </a:rPr>
              <a:t>loro timorose </a:t>
            </a:r>
            <a:r>
              <a:rPr sz="1200" spc="-5" dirty="0">
                <a:latin typeface="Times New Roman"/>
                <a:cs typeface="Times New Roman"/>
              </a:rPr>
              <a:t>proteste, si </a:t>
            </a:r>
            <a:r>
              <a:rPr sz="1200" dirty="0">
                <a:latin typeface="Times New Roman"/>
                <a:cs typeface="Times New Roman"/>
              </a:rPr>
              <a:t>limitò a rispondere: “Ma </a:t>
            </a:r>
            <a:r>
              <a:rPr sz="1200" spc="-5" dirty="0">
                <a:latin typeface="Times New Roman"/>
                <a:cs typeface="Times New Roman"/>
              </a:rPr>
              <a:t>l’ora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giunta.”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13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(1789.1) 162:1.2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festa </a:t>
            </a:r>
            <a:r>
              <a:rPr sz="1200" spc="-5" dirty="0">
                <a:latin typeface="Times New Roman"/>
                <a:cs typeface="Times New Roman"/>
              </a:rPr>
              <a:t>dei Tabernacoli Gesù entrò coraggiosamente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in parecchie </a:t>
            </a:r>
            <a:r>
              <a:rPr sz="1200" spc="-5" dirty="0">
                <a:latin typeface="Times New Roman"/>
                <a:cs typeface="Times New Roman"/>
              </a:rPr>
              <a:t>occasioni ed insegnò  pubblicamente nel </a:t>
            </a:r>
            <a:r>
              <a:rPr sz="1200" dirty="0">
                <a:latin typeface="Times New Roman"/>
                <a:cs typeface="Times New Roman"/>
              </a:rPr>
              <a:t>Tempio.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nonostante gli sforzi </a:t>
            </a:r>
            <a:r>
              <a:rPr sz="1200" dirty="0">
                <a:latin typeface="Times New Roman"/>
                <a:cs typeface="Times New Roman"/>
              </a:rPr>
              <a:t>dei suoi apostoli </a:t>
            </a:r>
            <a:r>
              <a:rPr sz="1200" spc="-5" dirty="0">
                <a:latin typeface="Times New Roman"/>
                <a:cs typeface="Times New Roman"/>
              </a:rPr>
              <a:t>per dissuaderlo.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essi l’avessero </a:t>
            </a:r>
            <a:r>
              <a:rPr sz="1200" dirty="0">
                <a:latin typeface="Times New Roman"/>
                <a:cs typeface="Times New Roman"/>
              </a:rPr>
              <a:t>spinto a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a proclamare il </a:t>
            </a:r>
            <a:r>
              <a:rPr sz="1200" spc="-5" dirty="0">
                <a:latin typeface="Times New Roman"/>
                <a:cs typeface="Times New Roman"/>
              </a:rPr>
              <a:t>suo messaggio </a:t>
            </a:r>
            <a:r>
              <a:rPr sz="1200" dirty="0">
                <a:latin typeface="Times New Roman"/>
                <a:cs typeface="Times New Roman"/>
              </a:rPr>
              <a:t>a Gerusalemme,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ora di vederlo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città in questo momento, </a:t>
            </a:r>
            <a:r>
              <a:rPr sz="1200" spc="-5" dirty="0">
                <a:latin typeface="Times New Roman"/>
                <a:cs typeface="Times New Roman"/>
              </a:rPr>
              <a:t>sapendo  benissimo che gli Scribi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Farisei erano </a:t>
            </a:r>
            <a:r>
              <a:rPr sz="1200" dirty="0">
                <a:latin typeface="Times New Roman"/>
                <a:cs typeface="Times New Roman"/>
              </a:rPr>
              <a:t>intenzionati a </a:t>
            </a:r>
            <a:r>
              <a:rPr sz="1200" spc="-5" dirty="0">
                <a:latin typeface="Times New Roman"/>
                <a:cs typeface="Times New Roman"/>
              </a:rPr>
              <a:t>metterlo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(1789.2) 162:1.3 </a:t>
            </a:r>
            <a:r>
              <a:rPr sz="1200" spc="-5" dirty="0">
                <a:latin typeface="Times New Roman"/>
                <a:cs typeface="Times New Roman"/>
              </a:rPr>
              <a:t>L’audace </a:t>
            </a:r>
            <a:r>
              <a:rPr sz="1200" dirty="0">
                <a:latin typeface="Times New Roman"/>
                <a:cs typeface="Times New Roman"/>
              </a:rPr>
              <a:t>apparizione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confuse </a:t>
            </a:r>
            <a:r>
              <a:rPr sz="1200" dirty="0">
                <a:latin typeface="Times New Roman"/>
                <a:cs typeface="Times New Roman"/>
              </a:rPr>
              <a:t>più che mai i suoi </a:t>
            </a:r>
            <a:r>
              <a:rPr sz="1200" spc="-5" dirty="0">
                <a:latin typeface="Times New Roman"/>
                <a:cs typeface="Times New Roman"/>
              </a:rPr>
              <a:t>seguaci. </a:t>
            </a:r>
            <a:r>
              <a:rPr sz="1200" dirty="0">
                <a:latin typeface="Times New Roman"/>
                <a:cs typeface="Times New Roman"/>
              </a:rPr>
              <a:t>Molti dei suoi </a:t>
            </a:r>
            <a:r>
              <a:rPr sz="1200" spc="-5" dirty="0">
                <a:latin typeface="Times New Roman"/>
                <a:cs typeface="Times New Roman"/>
              </a:rPr>
              <a:t>discepoli, ed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Giuda Iscariota, </a:t>
            </a:r>
            <a:r>
              <a:rPr sz="1200" dirty="0">
                <a:latin typeface="Times New Roman"/>
                <a:cs typeface="Times New Roman"/>
              </a:rPr>
              <a:t>l’apostolo,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pensare che Gesù era fuggito precipitosamente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Fenicia per paura dei dirigenti </a:t>
            </a:r>
            <a:r>
              <a:rPr sz="1200" spc="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  di Erode Antipa.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comprendere il </a:t>
            </a:r>
            <a:r>
              <a:rPr sz="1200" spc="-5" dirty="0">
                <a:latin typeface="Times New Roman"/>
                <a:cs typeface="Times New Roman"/>
              </a:rPr>
              <a:t>significato degli </a:t>
            </a:r>
            <a:r>
              <a:rPr sz="1200" dirty="0">
                <a:latin typeface="Times New Roman"/>
                <a:cs typeface="Times New Roman"/>
              </a:rPr>
              <a:t>spostamenti </a:t>
            </a:r>
            <a:r>
              <a:rPr sz="1200" spc="-5" dirty="0">
                <a:latin typeface="Times New Roman"/>
                <a:cs typeface="Times New Roman"/>
              </a:rPr>
              <a:t>del Maestro.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149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76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educato “figlio del comandamento” </a:t>
            </a:r>
            <a:r>
              <a:rPr sz="1200" dirty="0">
                <a:latin typeface="Times New Roman"/>
                <a:cs typeface="Times New Roman"/>
              </a:rPr>
              <a:t>— un cittadino </a:t>
            </a:r>
            <a:r>
              <a:rPr sz="1200" spc="-5" dirty="0">
                <a:latin typeface="Times New Roman"/>
                <a:cs typeface="Times New Roman"/>
              </a:rPr>
              <a:t>ormai responsabile della </a:t>
            </a:r>
            <a:r>
              <a:rPr sz="1200" dirty="0">
                <a:latin typeface="Times New Roman"/>
                <a:cs typeface="Times New Roman"/>
              </a:rPr>
              <a:t>comunità </a:t>
            </a:r>
            <a:r>
              <a:rPr sz="1200" spc="-5" dirty="0">
                <a:latin typeface="Times New Roman"/>
                <a:cs typeface="Times New Roman"/>
              </a:rPr>
              <a:t>d’Israele, cosa che gli imponeva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assistere alla Pasqua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Gerusalemme; </a:t>
            </a:r>
            <a:r>
              <a:rPr sz="1200" dirty="0">
                <a:latin typeface="Times New Roman"/>
                <a:cs typeface="Times New Roman"/>
              </a:rPr>
              <a:t>di conseguenza, </a:t>
            </a:r>
            <a:r>
              <a:rPr sz="1200" spc="-5" dirty="0">
                <a:latin typeface="Times New Roman"/>
                <a:cs typeface="Times New Roman"/>
              </a:rPr>
              <a:t>egli partecipò </a:t>
            </a:r>
            <a:r>
              <a:rPr sz="1200" dirty="0">
                <a:latin typeface="Times New Roman"/>
                <a:cs typeface="Times New Roman"/>
              </a:rPr>
              <a:t>alla sua prima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quell’anno 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sua madre.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20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(1362.4) 123:5.3 </a:t>
            </a:r>
            <a:r>
              <a:rPr sz="1200" spc="-5" dirty="0">
                <a:latin typeface="Times New Roman"/>
                <a:cs typeface="Times New Roman"/>
              </a:rPr>
              <a:t>A Nazaret gli allievi si sedevano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semicerchio sul </a:t>
            </a:r>
            <a:r>
              <a:rPr sz="1200" dirty="0">
                <a:latin typeface="Times New Roman"/>
                <a:cs typeface="Times New Roman"/>
              </a:rPr>
              <a:t>pavimento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insegnante,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cazan,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funzionario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sinagoga,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seduto </a:t>
            </a:r>
            <a:r>
              <a:rPr sz="1200" dirty="0">
                <a:latin typeface="Times New Roman"/>
                <a:cs typeface="Times New Roman"/>
              </a:rPr>
              <a:t>di fronte a loro. </a:t>
            </a:r>
            <a:r>
              <a:rPr sz="1200" spc="-5" dirty="0">
                <a:latin typeface="Times New Roman"/>
                <a:cs typeface="Times New Roman"/>
              </a:rPr>
              <a:t>Cominciando dal </a:t>
            </a:r>
            <a:r>
              <a:rPr sz="1200" spc="-10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Levitico, essi passavano allo </a:t>
            </a:r>
            <a:r>
              <a:rPr sz="1200" dirty="0">
                <a:latin typeface="Times New Roman"/>
                <a:cs typeface="Times New Roman"/>
              </a:rPr>
              <a:t>studio </a:t>
            </a:r>
            <a:r>
              <a:rPr sz="1200" spc="-5" dirty="0">
                <a:latin typeface="Times New Roman"/>
                <a:cs typeface="Times New Roman"/>
              </a:rPr>
              <a:t>degli altri libri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Legge,  seguito dallo </a:t>
            </a:r>
            <a:r>
              <a:rPr sz="1200" dirty="0">
                <a:latin typeface="Times New Roman"/>
                <a:cs typeface="Times New Roman"/>
              </a:rPr>
              <a:t>studio dei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Salmi.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sinagoga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possedeva un </a:t>
            </a:r>
            <a:r>
              <a:rPr sz="1200" spc="-5" dirty="0">
                <a:latin typeface="Times New Roman"/>
                <a:cs typeface="Times New Roman"/>
              </a:rPr>
              <a:t>esemplare </a:t>
            </a:r>
            <a:r>
              <a:rPr sz="1200" dirty="0">
                <a:latin typeface="Times New Roman"/>
                <a:cs typeface="Times New Roman"/>
              </a:rPr>
              <a:t>completo </a:t>
            </a:r>
            <a:r>
              <a:rPr sz="1200" spc="-5" dirty="0">
                <a:latin typeface="Times New Roman"/>
                <a:cs typeface="Times New Roman"/>
              </a:rPr>
              <a:t>delle Scritture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  ebraica.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dei dodici anni </a:t>
            </a:r>
            <a:r>
              <a:rPr sz="1200" dirty="0">
                <a:latin typeface="Times New Roman"/>
                <a:cs typeface="Times New Roman"/>
              </a:rPr>
              <a:t>non si </a:t>
            </a:r>
            <a:r>
              <a:rPr sz="1200" spc="-5" dirty="0">
                <a:latin typeface="Times New Roman"/>
                <a:cs typeface="Times New Roman"/>
              </a:rPr>
              <a:t>studiava nient’altro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Scritture. Durante </a:t>
            </a:r>
            <a:r>
              <a:rPr sz="1200" dirty="0">
                <a:latin typeface="Times New Roman"/>
                <a:cs typeface="Times New Roman"/>
              </a:rPr>
              <a:t>i mesi estivi le </a:t>
            </a:r>
            <a:r>
              <a:rPr sz="1200" spc="-5" dirty="0">
                <a:latin typeface="Times New Roman"/>
                <a:cs typeface="Times New Roman"/>
              </a:rPr>
              <a:t>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scuola erano </a:t>
            </a:r>
            <a:r>
              <a:rPr sz="1200" spc="5" dirty="0">
                <a:latin typeface="Times New Roman"/>
                <a:cs typeface="Times New Roman"/>
              </a:rPr>
              <a:t>molto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ridotte.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06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(1362.5) 123:5.4 </a:t>
            </a:r>
            <a:r>
              <a:rPr sz="1200" spc="-5" dirty="0">
                <a:latin typeface="Times New Roman"/>
                <a:cs typeface="Times New Roman"/>
              </a:rPr>
              <a:t>Gesù divenne presto </a:t>
            </a:r>
            <a:r>
              <a:rPr sz="1200" dirty="0">
                <a:latin typeface="Times New Roman"/>
                <a:cs typeface="Times New Roman"/>
              </a:rPr>
              <a:t>padrone </a:t>
            </a:r>
            <a:r>
              <a:rPr sz="1200" spc="-5" dirty="0">
                <a:latin typeface="Times New Roman"/>
                <a:cs typeface="Times New Roman"/>
              </a:rPr>
              <a:t>della lingua ebraica,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giovane, quando nessun visitatore importante soggiornava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Nazaret, gli si </a:t>
            </a:r>
            <a:r>
              <a:rPr sz="1200" dirty="0">
                <a:latin typeface="Times New Roman"/>
                <a:cs typeface="Times New Roman"/>
              </a:rPr>
              <a:t>chiedeva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leggere </a:t>
            </a:r>
            <a:r>
              <a:rPr sz="1200" dirty="0">
                <a:latin typeface="Times New Roman"/>
                <a:cs typeface="Times New Roman"/>
              </a:rPr>
              <a:t>le Scritture </a:t>
            </a:r>
            <a:r>
              <a:rPr sz="1200" spc="-5" dirty="0">
                <a:latin typeface="Times New Roman"/>
                <a:cs typeface="Times New Roman"/>
              </a:rPr>
              <a:t>ebraiche ai fedeli riuniti nella sinagoga </a:t>
            </a:r>
            <a:r>
              <a:rPr sz="1200" dirty="0">
                <a:latin typeface="Times New Roman"/>
                <a:cs typeface="Times New Roman"/>
              </a:rPr>
              <a:t>per i servizi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regolari </a:t>
            </a:r>
            <a:r>
              <a:rPr sz="1200" spc="-5" dirty="0">
                <a:latin typeface="Times New Roman"/>
                <a:cs typeface="Times New Roman"/>
              </a:rPr>
              <a:t>del  sabato.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13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(1362.6) 123:5.5 </a:t>
            </a:r>
            <a:r>
              <a:rPr sz="1200" spc="-5" dirty="0">
                <a:latin typeface="Times New Roman"/>
                <a:cs typeface="Times New Roman"/>
              </a:rPr>
              <a:t>Beninteso,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della sinagoga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libri </a:t>
            </a:r>
            <a:r>
              <a:rPr sz="1200" dirty="0">
                <a:latin typeface="Times New Roman"/>
                <a:cs typeface="Times New Roman"/>
              </a:rPr>
              <a:t>di testo. </a:t>
            </a:r>
            <a:r>
              <a:rPr sz="1200" spc="-5" dirty="0">
                <a:latin typeface="Times New Roman"/>
                <a:cs typeface="Times New Roman"/>
              </a:rPr>
              <a:t>Per insegnare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cazan </a:t>
            </a:r>
            <a:r>
              <a:rPr sz="1200" dirty="0">
                <a:latin typeface="Times New Roman"/>
                <a:cs typeface="Times New Roman"/>
              </a:rPr>
              <a:t>pronunciava una </a:t>
            </a:r>
            <a:r>
              <a:rPr sz="1200" spc="-5" dirty="0">
                <a:latin typeface="Times New Roman"/>
                <a:cs typeface="Times New Roman"/>
              </a:rPr>
              <a:t>frase che gli  scolari ripetevano all’unisono </a:t>
            </a:r>
            <a:r>
              <a:rPr sz="1200" dirty="0">
                <a:latin typeface="Times New Roman"/>
                <a:cs typeface="Times New Roman"/>
              </a:rPr>
              <a:t>dopo di lui. </a:t>
            </a:r>
            <a:r>
              <a:rPr sz="1200" spc="-5" dirty="0">
                <a:latin typeface="Times New Roman"/>
                <a:cs typeface="Times New Roman"/>
              </a:rPr>
              <a:t>Quando avevano accesso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libri scritti della Legge, gli studenti imparavano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lezioni </a:t>
            </a:r>
            <a:r>
              <a:rPr sz="1200" spc="-5" dirty="0">
                <a:latin typeface="Times New Roman"/>
                <a:cs typeface="Times New Roman"/>
              </a:rPr>
              <a:t>leggendo ad alta voce </a:t>
            </a:r>
            <a:r>
              <a:rPr sz="1200" dirty="0">
                <a:latin typeface="Times New Roman"/>
                <a:cs typeface="Times New Roman"/>
              </a:rPr>
              <a:t>e ripetendo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costantemente.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(1362.7) 123:5.6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educazione ufficiale, Gesù cominciò </a:t>
            </a:r>
            <a:r>
              <a:rPr sz="1200" dirty="0">
                <a:latin typeface="Times New Roman"/>
                <a:cs typeface="Times New Roman"/>
              </a:rPr>
              <a:t>poi a prendere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la natura umana delle </a:t>
            </a:r>
            <a:r>
              <a:rPr sz="1200" spc="-5" dirty="0">
                <a:latin typeface="Times New Roman"/>
                <a:cs typeface="Times New Roman"/>
              </a:rPr>
              <a:t>quattro parti  della terra, giacché 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numerosi paesi andavano </a:t>
            </a:r>
            <a:r>
              <a:rPr sz="1200" dirty="0">
                <a:latin typeface="Times New Roman"/>
                <a:cs typeface="Times New Roman"/>
              </a:rPr>
              <a:t>e venivano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laboratorio di riparazioni di </a:t>
            </a:r>
            <a:r>
              <a:rPr sz="1200" spc="-5" dirty="0">
                <a:latin typeface="Times New Roman"/>
                <a:cs typeface="Times New Roman"/>
              </a:rPr>
              <a:t>suo padre. Crescendo, egli si  mescolò liberamente alle carovane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fermavano vicino </a:t>
            </a:r>
            <a:r>
              <a:rPr sz="1200" spc="-5" dirty="0">
                <a:latin typeface="Times New Roman"/>
                <a:cs typeface="Times New Roman"/>
              </a:rPr>
              <a:t>alla fontana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riposarsi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ristorarsi.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correntemente il  </a:t>
            </a:r>
            <a:r>
              <a:rPr sz="1200" spc="-5" dirty="0">
                <a:latin typeface="Times New Roman"/>
                <a:cs typeface="Times New Roman"/>
              </a:rPr>
              <a:t>greco, 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conversare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dei </a:t>
            </a:r>
            <a:r>
              <a:rPr sz="1200" dirty="0">
                <a:latin typeface="Times New Roman"/>
                <a:cs typeface="Times New Roman"/>
              </a:rPr>
              <a:t>viaggiatori e </a:t>
            </a:r>
            <a:r>
              <a:rPr sz="1200" spc="-5" dirty="0">
                <a:latin typeface="Times New Roman"/>
                <a:cs typeface="Times New Roman"/>
              </a:rPr>
              <a:t>dei conducenti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carovane.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1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54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alla festa </a:t>
            </a:r>
            <a:r>
              <a:rPr sz="1200" dirty="0">
                <a:latin typeface="Times New Roman"/>
                <a:cs typeface="Times New Roman"/>
              </a:rPr>
              <a:t>dei Tabernacoli, </a:t>
            </a:r>
            <a:r>
              <a:rPr sz="1200" spc="-5" dirty="0">
                <a:latin typeface="Times New Roman"/>
                <a:cs typeface="Times New Roman"/>
              </a:rPr>
              <a:t>anche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parere contrario dei </a:t>
            </a:r>
            <a:r>
              <a:rPr sz="1200" dirty="0">
                <a:latin typeface="Times New Roman"/>
                <a:cs typeface="Times New Roman"/>
              </a:rPr>
              <a:t>suoi discepoli, bastò a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 a tutte le maldicenze  sulla </a:t>
            </a:r>
            <a:r>
              <a:rPr sz="1200" spc="-5" dirty="0">
                <a:latin typeface="Times New Roman"/>
                <a:cs typeface="Times New Roman"/>
              </a:rPr>
              <a:t>sua paura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codardia.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(1789.3) 162:1.4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dei Tabernacoli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venuti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dell’Impero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videro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Gesù,</a:t>
            </a:r>
            <a:endParaRPr sz="1200">
              <a:latin typeface="Times New Roman"/>
              <a:cs typeface="Times New Roman"/>
            </a:endParaRPr>
          </a:p>
          <a:p>
            <a:pPr marL="88900" marR="2635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l’ascoltarono insegnare,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anche 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dirty="0">
                <a:latin typeface="Times New Roman"/>
                <a:cs typeface="Times New Roman"/>
              </a:rPr>
              <a:t>con lui </a:t>
            </a:r>
            <a:r>
              <a:rPr sz="1200" spc="-5" dirty="0">
                <a:latin typeface="Times New Roman"/>
                <a:cs typeface="Times New Roman"/>
              </a:rPr>
              <a:t>riguardo al progresso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nei </a:t>
            </a:r>
            <a:r>
              <a:rPr sz="1200" dirty="0">
                <a:latin typeface="Times New Roman"/>
                <a:cs typeface="Times New Roman"/>
              </a:rPr>
              <a:t>distretti in </a:t>
            </a:r>
            <a:r>
              <a:rPr sz="1200" spc="-5" dirty="0">
                <a:latin typeface="Times New Roman"/>
                <a:cs typeface="Times New Roman"/>
              </a:rPr>
              <a:t>cui  abitavano.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(1789.4) 162:1.5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ragioni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Gesù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pubblicamente </a:t>
            </a:r>
            <a:r>
              <a:rPr sz="1200" spc="-5" dirty="0">
                <a:latin typeface="Times New Roman"/>
                <a:cs typeface="Times New Roman"/>
              </a:rPr>
              <a:t>nei cortili del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giorni della festa,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di queste era la paura che aveva assalito </a:t>
            </a:r>
            <a:r>
              <a:rPr sz="1200" spc="-5" dirty="0">
                <a:latin typeface="Times New Roman"/>
                <a:cs typeface="Times New Roman"/>
              </a:rPr>
              <a:t>gli ufficiali del </a:t>
            </a:r>
            <a:r>
              <a:rPr sz="1200" dirty="0">
                <a:latin typeface="Times New Roman"/>
                <a:cs typeface="Times New Roman"/>
              </a:rPr>
              <a:t>Sinedrio a seguito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segreta divisione di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tra le  loro </a:t>
            </a:r>
            <a:r>
              <a:rPr sz="1200" spc="-5" dirty="0">
                <a:latin typeface="Times New Roman"/>
                <a:cs typeface="Times New Roman"/>
              </a:rPr>
              <a:t>stesse fila. Era </a:t>
            </a:r>
            <a:r>
              <a:rPr sz="1200" dirty="0">
                <a:latin typeface="Times New Roman"/>
                <a:cs typeface="Times New Roman"/>
              </a:rPr>
              <a:t>un fatto che molti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credevano tacitamente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erano fermamente contrari ad </a:t>
            </a:r>
            <a:r>
              <a:rPr sz="1200" dirty="0">
                <a:latin typeface="Times New Roman"/>
                <a:cs typeface="Times New Roman"/>
              </a:rPr>
              <a:t>arrestarlo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festa,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così gran numero </a:t>
            </a:r>
            <a:r>
              <a:rPr sz="1200" dirty="0">
                <a:latin typeface="Times New Roman"/>
                <a:cs typeface="Times New Roman"/>
              </a:rPr>
              <a:t>di persone era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a Gerusalemme,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in lui o  </a:t>
            </a:r>
            <a:r>
              <a:rPr sz="1200" spc="-5" dirty="0">
                <a:latin typeface="Times New Roman"/>
                <a:cs typeface="Times New Roman"/>
              </a:rPr>
              <a:t>quantomeno simpatizzavano con </a:t>
            </a:r>
            <a:r>
              <a:rPr sz="1200" dirty="0">
                <a:latin typeface="Times New Roman"/>
                <a:cs typeface="Times New Roman"/>
              </a:rPr>
              <a:t>il movimento spirituale </a:t>
            </a:r>
            <a:r>
              <a:rPr sz="1200" spc="-5" dirty="0">
                <a:latin typeface="Times New Roman"/>
                <a:cs typeface="Times New Roman"/>
              </a:rPr>
              <a:t>che egli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sosteneva.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22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(1789.5) 162:1.6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suoi associati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Giudea avevano anch’essi </a:t>
            </a:r>
            <a:r>
              <a:rPr sz="1200" dirty="0">
                <a:latin typeface="Times New Roman"/>
                <a:cs typeface="Times New Roman"/>
              </a:rPr>
              <a:t>contribuito molto a </a:t>
            </a:r>
            <a:r>
              <a:rPr sz="1200" spc="-5" dirty="0">
                <a:latin typeface="Times New Roman"/>
                <a:cs typeface="Times New Roman"/>
              </a:rPr>
              <a:t>consolidare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sentimento favorevole al regno,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nemici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osavano manifestare </a:t>
            </a:r>
            <a:r>
              <a:rPr sz="1200" dirty="0">
                <a:latin typeface="Times New Roman"/>
                <a:cs typeface="Times New Roman"/>
              </a:rPr>
              <a:t>troppo apertamente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opposizione. 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quali Gesù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frequentare </a:t>
            </a:r>
            <a:r>
              <a:rPr sz="1200" dirty="0">
                <a:latin typeface="Times New Roman"/>
                <a:cs typeface="Times New Roman"/>
              </a:rPr>
              <a:t>pubblicamente </a:t>
            </a:r>
            <a:r>
              <a:rPr sz="1200" spc="-5" dirty="0">
                <a:latin typeface="Times New Roman"/>
                <a:cs typeface="Times New Roman"/>
              </a:rPr>
              <a:t>Gerusalemme ed </a:t>
            </a:r>
            <a:r>
              <a:rPr sz="1200" dirty="0">
                <a:latin typeface="Times New Roman"/>
                <a:cs typeface="Times New Roman"/>
              </a:rPr>
              <a:t>uscirne vivo. Uno o due mesi </a:t>
            </a:r>
            <a:r>
              <a:rPr sz="1200" spc="5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sarebbe stato </a:t>
            </a:r>
            <a:r>
              <a:rPr sz="1200" spc="-5" dirty="0">
                <a:latin typeface="Times New Roman"/>
                <a:cs typeface="Times New Roman"/>
              </a:rPr>
              <a:t>certamente messo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97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(1789.6) 162:1.7 </a:t>
            </a:r>
            <a:r>
              <a:rPr sz="1200" spc="-5" dirty="0">
                <a:latin typeface="Times New Roman"/>
                <a:cs typeface="Times New Roman"/>
              </a:rPr>
              <a:t>Ma l’intrepido 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in pubblico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intimidì i </a:t>
            </a:r>
            <a:r>
              <a:rPr sz="1200" spc="-5" dirty="0">
                <a:latin typeface="Times New Roman"/>
                <a:cs typeface="Times New Roman"/>
              </a:rPr>
              <a:t>suoi nemici;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preparati  ad </a:t>
            </a:r>
            <a:r>
              <a:rPr sz="1200" dirty="0">
                <a:latin typeface="Times New Roman"/>
                <a:cs typeface="Times New Roman"/>
              </a:rPr>
              <a:t>una sfida </a:t>
            </a:r>
            <a:r>
              <a:rPr sz="1200" spc="-5" dirty="0">
                <a:latin typeface="Times New Roman"/>
                <a:cs typeface="Times New Roman"/>
              </a:rPr>
              <a:t>così audace. Parecchie </a:t>
            </a:r>
            <a:r>
              <a:rPr sz="1200" dirty="0">
                <a:latin typeface="Times New Roman"/>
                <a:cs typeface="Times New Roman"/>
              </a:rPr>
              <a:t>volte durante questo </a:t>
            </a:r>
            <a:r>
              <a:rPr sz="1200" spc="-5" dirty="0">
                <a:latin typeface="Times New Roman"/>
                <a:cs typeface="Times New Roman"/>
              </a:rPr>
              <a:t>mese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fece dei </a:t>
            </a:r>
            <a:r>
              <a:rPr sz="1200" dirty="0">
                <a:latin typeface="Times New Roman"/>
                <a:cs typeface="Times New Roman"/>
              </a:rPr>
              <a:t>deboli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arrestare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questi sforzi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approdarono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nulla.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sconcertati dall’inattesa </a:t>
            </a:r>
            <a:r>
              <a:rPr sz="1200" dirty="0">
                <a:latin typeface="Times New Roman"/>
                <a:cs typeface="Times New Roman"/>
              </a:rPr>
              <a:t>apparizione pubblica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 che </a:t>
            </a:r>
            <a:r>
              <a:rPr sz="1200" dirty="0">
                <a:latin typeface="Times New Roman"/>
                <a:cs typeface="Times New Roman"/>
              </a:rPr>
              <a:t>supposero </a:t>
            </a:r>
            <a:r>
              <a:rPr sz="1200" spc="-5" dirty="0">
                <a:latin typeface="Times New Roman"/>
                <a:cs typeface="Times New Roman"/>
              </a:rPr>
              <a:t>gli dovesse essere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promessa protezione </a:t>
            </a:r>
            <a:r>
              <a:rPr sz="1200" dirty="0">
                <a:latin typeface="Times New Roman"/>
                <a:cs typeface="Times New Roman"/>
              </a:rPr>
              <a:t>dalle autorità </a:t>
            </a:r>
            <a:r>
              <a:rPr sz="1200" spc="-5" dirty="0">
                <a:latin typeface="Times New Roman"/>
                <a:cs typeface="Times New Roman"/>
              </a:rPr>
              <a:t>romane. </a:t>
            </a:r>
            <a:r>
              <a:rPr sz="1200" dirty="0">
                <a:latin typeface="Times New Roman"/>
                <a:cs typeface="Times New Roman"/>
              </a:rPr>
              <a:t>Sapendo </a:t>
            </a:r>
            <a:r>
              <a:rPr sz="1200" spc="-5" dirty="0">
                <a:latin typeface="Times New Roman"/>
                <a:cs typeface="Times New Roman"/>
              </a:rPr>
              <a:t>che Filippo </a:t>
            </a:r>
            <a:r>
              <a:rPr sz="1200" dirty="0">
                <a:latin typeface="Times New Roman"/>
                <a:cs typeface="Times New Roman"/>
              </a:rPr>
              <a:t>(il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Antipa)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quasi un </a:t>
            </a:r>
            <a:r>
              <a:rPr sz="1200" spc="-5" dirty="0">
                <a:latin typeface="Times New Roman"/>
                <a:cs typeface="Times New Roman"/>
              </a:rPr>
              <a:t>seguace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 membri </a:t>
            </a:r>
            <a:r>
              <a:rPr sz="1200" spc="-5" dirty="0">
                <a:latin typeface="Times New Roman"/>
                <a:cs typeface="Times New Roman"/>
              </a:rPr>
              <a:t>del Sinedrio immaginarono che Filippo avesse ottenuto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34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97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promesse </a:t>
            </a:r>
            <a:r>
              <a:rPr sz="1200" dirty="0">
                <a:latin typeface="Times New Roman"/>
                <a:cs typeface="Times New Roman"/>
              </a:rPr>
              <a:t>di protezione contro i suoi </a:t>
            </a:r>
            <a:r>
              <a:rPr sz="1200" spc="-5" dirty="0">
                <a:latin typeface="Times New Roman"/>
                <a:cs typeface="Times New Roman"/>
              </a:rPr>
              <a:t>nemici. Gesù era </a:t>
            </a:r>
            <a:r>
              <a:rPr sz="1200" dirty="0">
                <a:latin typeface="Times New Roman"/>
                <a:cs typeface="Times New Roman"/>
              </a:rPr>
              <a:t>partito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giurisdizione prima che essi si fossero resi </a:t>
            </a:r>
            <a:r>
              <a:rPr sz="1200" dirty="0">
                <a:latin typeface="Times New Roman"/>
                <a:cs typeface="Times New Roman"/>
              </a:rPr>
              <a:t>conto </a:t>
            </a:r>
            <a:r>
              <a:rPr sz="1200" spc="-5" dirty="0">
                <a:latin typeface="Times New Roman"/>
                <a:cs typeface="Times New Roman"/>
              </a:rPr>
              <a:t>che si  erano sbagliati nel credere che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improvvisa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audace </a:t>
            </a:r>
            <a:r>
              <a:rPr sz="1200" dirty="0">
                <a:latin typeface="Times New Roman"/>
                <a:cs typeface="Times New Roman"/>
              </a:rPr>
              <a:t>apparizione a </a:t>
            </a:r>
            <a:r>
              <a:rPr sz="1200" spc="-5" dirty="0">
                <a:latin typeface="Times New Roman"/>
                <a:cs typeface="Times New Roman"/>
              </a:rPr>
              <a:t>Gerusalemme fosse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accordo segreto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ufficiali romani.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(1789.7) 162:1.8 </a:t>
            </a:r>
            <a:r>
              <a:rPr sz="1200" dirty="0">
                <a:latin typeface="Times New Roman"/>
                <a:cs typeface="Times New Roman"/>
              </a:rPr>
              <a:t>Solo i dodici </a:t>
            </a:r>
            <a:r>
              <a:rPr sz="1200" spc="-5" dirty="0">
                <a:latin typeface="Times New Roman"/>
                <a:cs typeface="Times New Roman"/>
              </a:rPr>
              <a:t>apostoli avevano saputo che Gesù </a:t>
            </a:r>
            <a:r>
              <a:rPr sz="1200" dirty="0">
                <a:latin typeface="Times New Roman"/>
                <a:cs typeface="Times New Roman"/>
              </a:rPr>
              <a:t>intendeva </a:t>
            </a:r>
            <a:r>
              <a:rPr sz="1200" spc="-5" dirty="0">
                <a:latin typeface="Times New Roman"/>
                <a:cs typeface="Times New Roman"/>
              </a:rPr>
              <a:t>assistere alla festa dei Tabernacoli quando erano </a:t>
            </a:r>
            <a:r>
              <a:rPr sz="1200" dirty="0">
                <a:latin typeface="Times New Roman"/>
                <a:cs typeface="Times New Roman"/>
              </a:rPr>
              <a:t>partiti da  </a:t>
            </a:r>
            <a:r>
              <a:rPr sz="1200" spc="-5" dirty="0">
                <a:latin typeface="Times New Roman"/>
                <a:cs typeface="Times New Roman"/>
              </a:rPr>
              <a:t>Magadan. Gli </a:t>
            </a:r>
            <a:r>
              <a:rPr sz="1200" dirty="0">
                <a:latin typeface="Times New Roman"/>
                <a:cs typeface="Times New Roman"/>
              </a:rPr>
              <a:t>altri discepoli </a:t>
            </a:r>
            <a:r>
              <a:rPr sz="1200" spc="-5" dirty="0">
                <a:latin typeface="Times New Roman"/>
                <a:cs typeface="Times New Roman"/>
              </a:rPr>
              <a:t>del Maestro furono grandemente meravigliati quando egli apparve nei </a:t>
            </a:r>
            <a:r>
              <a:rPr sz="1200" dirty="0">
                <a:latin typeface="Times New Roman"/>
                <a:cs typeface="Times New Roman"/>
              </a:rPr>
              <a:t>cortili </a:t>
            </a:r>
            <a:r>
              <a:rPr sz="1200" spc="-5" dirty="0">
                <a:latin typeface="Times New Roman"/>
                <a:cs typeface="Times New Roman"/>
              </a:rPr>
              <a:t>del Tempio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pubblicamente; e le </a:t>
            </a:r>
            <a:r>
              <a:rPr sz="1200" spc="-5" dirty="0">
                <a:latin typeface="Times New Roman"/>
                <a:cs typeface="Times New Roman"/>
              </a:rPr>
              <a:t>autorità ebraiche </a:t>
            </a:r>
            <a:r>
              <a:rPr sz="1200" dirty="0">
                <a:latin typeface="Times New Roman"/>
                <a:cs typeface="Times New Roman"/>
              </a:rPr>
              <a:t>furono sorprese oltre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seppero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insegnando nel  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(1790.1) 162:1.9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aspettassero che Gesù assistesse alla festa,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maggioranza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pellegrini  provenienti </a:t>
            </a:r>
            <a:r>
              <a:rPr sz="1200" dirty="0">
                <a:latin typeface="Times New Roman"/>
                <a:cs typeface="Times New Roman"/>
              </a:rPr>
              <a:t>da lontano, che </a:t>
            </a:r>
            <a:r>
              <a:rPr sz="1200" spc="-5" dirty="0">
                <a:latin typeface="Times New Roman"/>
                <a:cs typeface="Times New Roman"/>
              </a:rPr>
              <a:t>avevano sentito </a:t>
            </a:r>
            <a:r>
              <a:rPr sz="1200" dirty="0">
                <a:latin typeface="Times New Roman"/>
                <a:cs typeface="Times New Roman"/>
              </a:rPr>
              <a:t>parlare di lui, </a:t>
            </a:r>
            <a:r>
              <a:rPr sz="1200" spc="-5" dirty="0">
                <a:latin typeface="Times New Roman"/>
                <a:cs typeface="Times New Roman"/>
              </a:rPr>
              <a:t>speravano </a:t>
            </a:r>
            <a:r>
              <a:rPr sz="1200" dirty="0">
                <a:latin typeface="Times New Roman"/>
                <a:cs typeface="Times New Roman"/>
              </a:rPr>
              <a:t>di poterlo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a Gerusalemme.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delusi,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occasioni </a:t>
            </a:r>
            <a:r>
              <a:rPr sz="1200" spc="-5" dirty="0">
                <a:latin typeface="Times New Roman"/>
                <a:cs typeface="Times New Roman"/>
              </a:rPr>
              <a:t>egli insegnò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Portico </a:t>
            </a:r>
            <a:r>
              <a:rPr sz="1200" dirty="0">
                <a:latin typeface="Times New Roman"/>
                <a:cs typeface="Times New Roman"/>
              </a:rPr>
              <a:t>di Salomone e </a:t>
            </a:r>
            <a:r>
              <a:rPr sz="1200" spc="-5" dirty="0">
                <a:latin typeface="Times New Roman"/>
                <a:cs typeface="Times New Roman"/>
              </a:rPr>
              <a:t>altrove nei cortili del </a:t>
            </a:r>
            <a:r>
              <a:rPr sz="1200" dirty="0">
                <a:latin typeface="Times New Roman"/>
                <a:cs typeface="Times New Roman"/>
              </a:rPr>
              <a:t>Tempio. </a:t>
            </a:r>
            <a:r>
              <a:rPr sz="1200" spc="-5" dirty="0">
                <a:latin typeface="Times New Roman"/>
                <a:cs typeface="Times New Roman"/>
              </a:rPr>
              <a:t>Questi insegnamenti furono  veramente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ufficiale </a:t>
            </a:r>
            <a:r>
              <a:rPr sz="1200" dirty="0">
                <a:latin typeface="Times New Roman"/>
                <a:cs typeface="Times New Roman"/>
              </a:rPr>
              <a:t>e formale della divinità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 popolo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8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(1790.2) 162:1.10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che ascoltava gli </a:t>
            </a:r>
            <a:r>
              <a:rPr sz="1200" dirty="0">
                <a:latin typeface="Times New Roman"/>
                <a:cs typeface="Times New Roman"/>
              </a:rPr>
              <a:t>insegnamenti 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divisa </a:t>
            </a:r>
            <a:r>
              <a:rPr sz="1200" spc="-5" dirty="0">
                <a:latin typeface="Times New Roman"/>
                <a:cs typeface="Times New Roman"/>
              </a:rPr>
              <a:t>nelle sue opinioni.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dicevano che egli era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brav’uomo; alcuni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profeta; </a:t>
            </a:r>
            <a:r>
              <a:rPr sz="1200" dirty="0">
                <a:latin typeface="Times New Roman"/>
                <a:cs typeface="Times New Roman"/>
              </a:rPr>
              <a:t>alcuni che era veramente il </a:t>
            </a:r>
            <a:r>
              <a:rPr sz="1200" spc="-5" dirty="0">
                <a:latin typeface="Times New Roman"/>
                <a:cs typeface="Times New Roman"/>
              </a:rPr>
              <a:t>Messia; altri dicevano </a:t>
            </a:r>
            <a:r>
              <a:rPr sz="1200" dirty="0">
                <a:latin typeface="Times New Roman"/>
                <a:cs typeface="Times New Roman"/>
              </a:rPr>
              <a:t>che era uno scaltro </a:t>
            </a:r>
            <a:r>
              <a:rPr sz="1200" spc="-5" dirty="0">
                <a:latin typeface="Times New Roman"/>
                <a:cs typeface="Times New Roman"/>
              </a:rPr>
              <a:t>intrigante, che </a:t>
            </a:r>
            <a:r>
              <a:rPr sz="1200" dirty="0">
                <a:latin typeface="Times New Roman"/>
                <a:cs typeface="Times New Roman"/>
              </a:rPr>
              <a:t>stava sviando  il popolo con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strane </a:t>
            </a:r>
            <a:r>
              <a:rPr sz="1200" spc="-5" dirty="0">
                <a:latin typeface="Times New Roman"/>
                <a:cs typeface="Times New Roman"/>
              </a:rPr>
              <a:t>dottrine.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nemici esitavano ad accusarlo apertamente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timore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partigiani, </a:t>
            </a:r>
            <a:r>
              <a:rPr sz="1200" dirty="0">
                <a:latin typeface="Times New Roman"/>
                <a:cs typeface="Times New Roman"/>
              </a:rPr>
              <a:t>mentre i suoi  </a:t>
            </a:r>
            <a:r>
              <a:rPr sz="1200" spc="-5" dirty="0">
                <a:latin typeface="Times New Roman"/>
                <a:cs typeface="Times New Roman"/>
              </a:rPr>
              <a:t>amici temevano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riconoscerlo apertamente </a:t>
            </a:r>
            <a:r>
              <a:rPr sz="1200" dirty="0">
                <a:latin typeface="Times New Roman"/>
                <a:cs typeface="Times New Roman"/>
              </a:rPr>
              <a:t>per paura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dirigenti </a:t>
            </a:r>
            <a:r>
              <a:rPr sz="1200" spc="-5" dirty="0">
                <a:latin typeface="Times New Roman"/>
                <a:cs typeface="Times New Roman"/>
              </a:rPr>
              <a:t>ebrei, </a:t>
            </a:r>
            <a:r>
              <a:rPr sz="1200" dirty="0">
                <a:latin typeface="Times New Roman"/>
                <a:cs typeface="Times New Roman"/>
              </a:rPr>
              <a:t>sapendo che 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a metterlo a  </a:t>
            </a:r>
            <a:r>
              <a:rPr sz="1200" spc="-5" dirty="0">
                <a:latin typeface="Times New Roman"/>
                <a:cs typeface="Times New Roman"/>
              </a:rPr>
              <a:t>morte. Ma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 </a:t>
            </a:r>
            <a:r>
              <a:rPr sz="1200" spc="-5" dirty="0">
                <a:latin typeface="Times New Roman"/>
                <a:cs typeface="Times New Roman"/>
              </a:rPr>
              <a:t>si meravigliavano del suo insegnamento, </a:t>
            </a:r>
            <a:r>
              <a:rPr sz="1200" dirty="0">
                <a:latin typeface="Times New Roman"/>
                <a:cs typeface="Times New Roman"/>
              </a:rPr>
              <a:t>sapendo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istruito </a:t>
            </a:r>
            <a:r>
              <a:rPr sz="1200" spc="-5" dirty="0">
                <a:latin typeface="Times New Roman"/>
                <a:cs typeface="Times New Roman"/>
              </a:rPr>
              <a:t>nelle scuole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rabbini.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58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(1790.3) 162:1.11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andava a Gerusalemme i suoi </a:t>
            </a:r>
            <a:r>
              <a:rPr sz="1200" spc="-5" dirty="0">
                <a:latin typeface="Times New Roman"/>
                <a:cs typeface="Times New Roman"/>
              </a:rPr>
              <a:t>apostoli erano </a:t>
            </a:r>
            <a:r>
              <a:rPr sz="1200" dirty="0">
                <a:latin typeface="Times New Roman"/>
                <a:cs typeface="Times New Roman"/>
              </a:rPr>
              <a:t>pieni di </a:t>
            </a:r>
            <a:r>
              <a:rPr sz="1200" spc="-5" dirty="0">
                <a:latin typeface="Times New Roman"/>
                <a:cs typeface="Times New Roman"/>
              </a:rPr>
              <a:t>terrore. </a:t>
            </a:r>
            <a:r>
              <a:rPr sz="1200" dirty="0">
                <a:latin typeface="Times New Roman"/>
                <a:cs typeface="Times New Roman"/>
              </a:rPr>
              <a:t>Giorno dopo </a:t>
            </a:r>
            <a:r>
              <a:rPr sz="1200" spc="-5" dirty="0">
                <a:latin typeface="Times New Roman"/>
                <a:cs typeface="Times New Roman"/>
              </a:rPr>
              <a:t>giorno essi erano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spaventati nell’ascoltare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dichiarazioni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audaci sulla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sulla terra.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erano abituati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2609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924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sentire Gesù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rivendicazioni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perentorie e </a:t>
            </a:r>
            <a:r>
              <a:rPr sz="1200" spc="-5" dirty="0">
                <a:latin typeface="Times New Roman"/>
                <a:cs typeface="Times New Roman"/>
              </a:rPr>
              <a:t>delle affermazioni così sorprendenti,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quando predicava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suoi  amici.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discussione al</a:t>
            </a:r>
            <a:r>
              <a:rPr sz="1600" b="1" spc="4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Tempio</a:t>
            </a:r>
            <a:endParaRPr sz="1600">
              <a:latin typeface="Times New Roman"/>
              <a:cs typeface="Times New Roman"/>
            </a:endParaRPr>
          </a:p>
          <a:p>
            <a:pPr marL="63500" marR="19431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(1790.4) 162:2.1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Gesù insegnò </a:t>
            </a:r>
            <a:r>
              <a:rPr sz="1200" spc="-5" dirty="0">
                <a:latin typeface="Times New Roman"/>
                <a:cs typeface="Times New Roman"/>
              </a:rPr>
              <a:t>nel Tempio,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folla considerevole era </a:t>
            </a:r>
            <a:r>
              <a:rPr sz="1200" dirty="0">
                <a:latin typeface="Times New Roman"/>
                <a:cs typeface="Times New Roman"/>
              </a:rPr>
              <a:t>seduta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ascoltare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che  descrivevano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del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credono alla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novella,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ascoltatore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curioso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l’interruppe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chiedere: “Maestro, </a:t>
            </a:r>
            <a:r>
              <a:rPr sz="1200" dirty="0">
                <a:latin typeface="Times New Roman"/>
                <a:cs typeface="Times New Roman"/>
              </a:rPr>
              <a:t>com’è che tu puoi </a:t>
            </a:r>
            <a:r>
              <a:rPr sz="1200" spc="-5" dirty="0">
                <a:latin typeface="Times New Roman"/>
                <a:cs typeface="Times New Roman"/>
              </a:rPr>
              <a:t>citare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 ed </a:t>
            </a:r>
            <a:r>
              <a:rPr sz="1200" dirty="0">
                <a:latin typeface="Times New Roman"/>
                <a:cs typeface="Times New Roman"/>
              </a:rPr>
              <a:t>istruire il popolo in </a:t>
            </a:r>
            <a:r>
              <a:rPr sz="1200" spc="-5" dirty="0">
                <a:latin typeface="Times New Roman"/>
                <a:cs typeface="Times New Roman"/>
              </a:rPr>
              <a:t>modo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fluente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si dice 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sei stato istruito nella cultura dei </a:t>
            </a:r>
            <a:r>
              <a:rPr sz="1200" dirty="0">
                <a:latin typeface="Times New Roman"/>
                <a:cs typeface="Times New Roman"/>
              </a:rPr>
              <a:t>rabbini?”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“Nessun </a:t>
            </a:r>
            <a:r>
              <a:rPr sz="1200" dirty="0">
                <a:latin typeface="Times New Roman"/>
                <a:cs typeface="Times New Roman"/>
              </a:rPr>
              <a:t>uomo mi ha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vi proclamo. </a:t>
            </a:r>
            <a:r>
              <a:rPr sz="1200" spc="-5" dirty="0">
                <a:latin typeface="Times New Roman"/>
                <a:cs typeface="Times New Roman"/>
              </a:rPr>
              <a:t>Questo  insegnamento </a:t>
            </a:r>
            <a:r>
              <a:rPr sz="1200" dirty="0">
                <a:latin typeface="Times New Roman"/>
                <a:cs typeface="Times New Roman"/>
              </a:rPr>
              <a:t>non è mio ma di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mandato. </a:t>
            </a:r>
            <a:r>
              <a:rPr sz="1200" dirty="0">
                <a:latin typeface="Times New Roman"/>
                <a:cs typeface="Times New Roman"/>
              </a:rPr>
              <a:t>Se un uomo </a:t>
            </a:r>
            <a:r>
              <a:rPr sz="1200" spc="-5" dirty="0">
                <a:latin typeface="Times New Roman"/>
                <a:cs typeface="Times New Roman"/>
              </a:rPr>
              <a:t>desidera realmente fare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Padre, saprà  certamente se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 viene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parlo </a:t>
            </a:r>
            <a:r>
              <a:rPr sz="1200" dirty="0">
                <a:latin typeface="Times New Roman"/>
                <a:cs typeface="Times New Roman"/>
              </a:rPr>
              <a:t>per me stesso. Colui </a:t>
            </a:r>
            <a:r>
              <a:rPr sz="1200" spc="-5" dirty="0">
                <a:latin typeface="Times New Roman"/>
                <a:cs typeface="Times New Roman"/>
              </a:rPr>
              <a:t>che parla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gloria, ma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proclamo </a:t>
            </a:r>
            <a:r>
              <a:rPr sz="1200" dirty="0">
                <a:latin typeface="Times New Roman"/>
                <a:cs typeface="Times New Roman"/>
              </a:rPr>
              <a:t>le parole </a:t>
            </a:r>
            <a:r>
              <a:rPr sz="1200" spc="-5" dirty="0">
                <a:latin typeface="Times New Roman"/>
                <a:cs typeface="Times New Roman"/>
              </a:rPr>
              <a:t>del Padre cerco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mandato. Ma </a:t>
            </a:r>
            <a:r>
              <a:rPr sz="1200" dirty="0">
                <a:latin typeface="Times New Roman"/>
                <a:cs typeface="Times New Roman"/>
              </a:rPr>
              <a:t>prima di cercare di entrare nella nuova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luce</a:t>
            </a:r>
            <a:endParaRPr sz="1200">
              <a:latin typeface="Times New Roman"/>
              <a:cs typeface="Times New Roman"/>
            </a:endParaRPr>
          </a:p>
          <a:p>
            <a:pPr marL="63500" marR="2698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già? Mosè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-5" dirty="0">
                <a:latin typeface="Times New Roman"/>
                <a:cs typeface="Times New Roman"/>
              </a:rPr>
              <a:t>quanti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cercano onestamente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esigenze?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legge Mosè v’ingiunge: </a:t>
            </a:r>
            <a:r>
              <a:rPr sz="1200" dirty="0">
                <a:latin typeface="Times New Roman"/>
                <a:cs typeface="Times New Roman"/>
              </a:rPr>
              <a:t>‘Tu non </a:t>
            </a:r>
            <a:r>
              <a:rPr sz="1200" spc="-5" dirty="0">
                <a:latin typeface="Times New Roman"/>
                <a:cs typeface="Times New Roman"/>
              </a:rPr>
              <a:t>ucciderai’; nonostante </a:t>
            </a:r>
            <a:r>
              <a:rPr sz="1200" spc="5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comandamento </a:t>
            </a:r>
            <a:r>
              <a:rPr sz="1200" dirty="0">
                <a:latin typeface="Times New Roman"/>
                <a:cs typeface="Times New Roman"/>
              </a:rPr>
              <a:t>alcuni di voi 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dell’Uomo.”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76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(1790.5) 162:2.2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queste parole si misero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litigare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loro. Alcuni dicevano che </a:t>
            </a:r>
            <a:r>
              <a:rPr sz="1200" dirty="0">
                <a:latin typeface="Times New Roman"/>
                <a:cs typeface="Times New Roman"/>
              </a:rPr>
              <a:t>era pazzo, </a:t>
            </a:r>
            <a:r>
              <a:rPr sz="1200" spc="-5" dirty="0">
                <a:latin typeface="Times New Roman"/>
                <a:cs typeface="Times New Roman"/>
              </a:rPr>
              <a:t>altri che </a:t>
            </a:r>
            <a:r>
              <a:rPr sz="1200" dirty="0">
                <a:latin typeface="Times New Roman"/>
                <a:cs typeface="Times New Roman"/>
              </a:rPr>
              <a:t>era  posseduto da un </a:t>
            </a:r>
            <a:r>
              <a:rPr sz="1200" spc="-5" dirty="0">
                <a:latin typeface="Times New Roman"/>
                <a:cs typeface="Times New Roman"/>
              </a:rPr>
              <a:t>demone.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dicevano </a:t>
            </a:r>
            <a:r>
              <a:rPr sz="1200" dirty="0">
                <a:latin typeface="Times New Roman"/>
                <a:cs typeface="Times New Roman"/>
              </a:rPr>
              <a:t>che era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della Galilea </a:t>
            </a:r>
            <a:r>
              <a:rPr sz="1200" spc="-5" dirty="0">
                <a:latin typeface="Times New Roman"/>
                <a:cs typeface="Times New Roman"/>
              </a:rPr>
              <a:t>che gli Scribi </a:t>
            </a:r>
            <a:r>
              <a:rPr sz="1200" dirty="0">
                <a:latin typeface="Times New Roman"/>
                <a:cs typeface="Times New Roman"/>
              </a:rPr>
              <a:t>e i Farisei </a:t>
            </a:r>
            <a:r>
              <a:rPr sz="1200" spc="-5" dirty="0">
                <a:latin typeface="Times New Roman"/>
                <a:cs typeface="Times New Roman"/>
              </a:rPr>
              <a:t>avevano cercato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uccidere. Alcuni </a:t>
            </a:r>
            <a:r>
              <a:rPr sz="1200" dirty="0">
                <a:latin typeface="Times New Roman"/>
                <a:cs typeface="Times New Roman"/>
              </a:rPr>
              <a:t>dicevano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religiose avevano </a:t>
            </a:r>
            <a:r>
              <a:rPr sz="1200" dirty="0">
                <a:latin typeface="Times New Roman"/>
                <a:cs typeface="Times New Roman"/>
              </a:rPr>
              <a:t>paura di molestarlo, </a:t>
            </a:r>
            <a:r>
              <a:rPr sz="1200" spc="-5" dirty="0">
                <a:latin typeface="Times New Roman"/>
                <a:cs typeface="Times New Roman"/>
              </a:rPr>
              <a:t>altri pensavano che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messo </a:t>
            </a:r>
            <a:r>
              <a:rPr sz="1200" spc="2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mani 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perché erano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in lui. Dopo una </a:t>
            </a:r>
            <a:r>
              <a:rPr sz="1200" spc="-5" dirty="0">
                <a:latin typeface="Times New Roman"/>
                <a:cs typeface="Times New Roman"/>
              </a:rPr>
              <a:t>prolungata </a:t>
            </a:r>
            <a:r>
              <a:rPr sz="1200" dirty="0">
                <a:latin typeface="Times New Roman"/>
                <a:cs typeface="Times New Roman"/>
              </a:rPr>
              <a:t>discussione, uno </a:t>
            </a:r>
            <a:r>
              <a:rPr sz="1200" spc="-5" dirty="0">
                <a:latin typeface="Times New Roman"/>
                <a:cs typeface="Times New Roman"/>
              </a:rPr>
              <a:t>della folla si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 “Perché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ucciderti?”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“I capi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uccidermi </a:t>
            </a:r>
            <a:r>
              <a:rPr sz="1200" spc="-5" dirty="0">
                <a:latin typeface="Times New Roman"/>
                <a:cs typeface="Times New Roman"/>
              </a:rPr>
              <a:t>perché sono irritati </a:t>
            </a:r>
            <a:r>
              <a:rPr sz="1200" dirty="0">
                <a:latin typeface="Times New Roman"/>
                <a:cs typeface="Times New Roman"/>
              </a:rPr>
              <a:t>per il mio insegnamento sulla  buona </a:t>
            </a:r>
            <a:r>
              <a:rPr sz="1200" spc="-5" dirty="0">
                <a:latin typeface="Times New Roman"/>
                <a:cs typeface="Times New Roman"/>
              </a:rPr>
              <a:t>novella del regno,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che libera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dalle </a:t>
            </a:r>
            <a:r>
              <a:rPr sz="1200" spc="-5" dirty="0">
                <a:latin typeface="Times New Roman"/>
                <a:cs typeface="Times New Roman"/>
              </a:rPr>
              <a:t>pesanti tradizioni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formale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che questi 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determinati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mantenere ad ogni </a:t>
            </a:r>
            <a:r>
              <a:rPr sz="1200" dirty="0">
                <a:latin typeface="Times New Roman"/>
                <a:cs typeface="Times New Roman"/>
              </a:rPr>
              <a:t>costo. </a:t>
            </a:r>
            <a:r>
              <a:rPr sz="1200" spc="-5" dirty="0">
                <a:latin typeface="Times New Roman"/>
                <a:cs typeface="Times New Roman"/>
              </a:rPr>
              <a:t>Essi circoncidono conformemente alla legge nel giorno </a:t>
            </a:r>
            <a:r>
              <a:rPr sz="1200" dirty="0">
                <a:latin typeface="Times New Roman"/>
                <a:cs typeface="Times New Roman"/>
              </a:rPr>
              <a:t>di sabato,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vorrebbero uccidermi </a:t>
            </a:r>
            <a:r>
              <a:rPr sz="1200" dirty="0">
                <a:latin typeface="Times New Roman"/>
                <a:cs typeface="Times New Roman"/>
              </a:rPr>
              <a:t>perché una volta 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un uomo dalla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un’afflizione. Essi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seguono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spiarmi,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vorrebbero uccidermi </a:t>
            </a:r>
            <a:r>
              <a:rPr sz="1200" dirty="0">
                <a:latin typeface="Times New Roman"/>
                <a:cs typeface="Times New Roman"/>
              </a:rPr>
              <a:t>perché in </a:t>
            </a:r>
            <a:r>
              <a:rPr sz="1200" spc="-5" dirty="0">
                <a:latin typeface="Times New Roman"/>
                <a:cs typeface="Times New Roman"/>
              </a:rPr>
              <a:t>un’altra occasione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completamente un uomo gravemente  </a:t>
            </a:r>
            <a:r>
              <a:rPr sz="1200" spc="-5" dirty="0">
                <a:latin typeface="Times New Roman"/>
                <a:cs typeface="Times New Roman"/>
              </a:rPr>
              <a:t>ammalato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sabato. Essi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uccidermi perché </a:t>
            </a:r>
            <a:r>
              <a:rPr sz="1200" dirty="0">
                <a:latin typeface="Times New Roman"/>
                <a:cs typeface="Times New Roman"/>
              </a:rPr>
              <a:t>sanno bene </a:t>
            </a:r>
            <a:r>
              <a:rPr sz="1200" spc="-5" dirty="0">
                <a:latin typeface="Times New Roman"/>
                <a:cs typeface="Times New Roman"/>
              </a:rPr>
              <a:t>che, se voi credete onestamente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insegnamento  ed osate accettarlo,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tradizionale </a:t>
            </a:r>
            <a:r>
              <a:rPr sz="1200" spc="-5" dirty="0">
                <a:latin typeface="Times New Roman"/>
                <a:cs typeface="Times New Roman"/>
              </a:rPr>
              <a:t>sarà rovesciato, </a:t>
            </a:r>
            <a:r>
              <a:rPr sz="1200" dirty="0">
                <a:latin typeface="Times New Roman"/>
                <a:cs typeface="Times New Roman"/>
              </a:rPr>
              <a:t>distrutto </a:t>
            </a:r>
            <a:r>
              <a:rPr sz="1200" spc="-5" dirty="0">
                <a:latin typeface="Times New Roman"/>
                <a:cs typeface="Times New Roman"/>
              </a:rPr>
              <a:t>per sempre.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essi saranno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privati</a:t>
            </a:r>
            <a:endParaRPr sz="1200">
              <a:latin typeface="Times New Roman"/>
              <a:cs typeface="Times New Roman"/>
            </a:endParaRPr>
          </a:p>
          <a:p>
            <a:pPr marL="63500" marR="15367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dell’autorità su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vita, 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fermamente rifiutato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questo nuovo e più  </a:t>
            </a:r>
            <a:r>
              <a:rPr sz="1200" spc="-5" dirty="0">
                <a:latin typeface="Times New Roman"/>
                <a:cs typeface="Times New Roman"/>
              </a:rPr>
              <a:t>glorioso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Dio. Ed ora </a:t>
            </a:r>
            <a:r>
              <a:rPr sz="1200" spc="-5" dirty="0">
                <a:latin typeface="Times New Roman"/>
                <a:cs typeface="Times New Roman"/>
              </a:rPr>
              <a:t>faccio </a:t>
            </a:r>
            <a:r>
              <a:rPr sz="1200" dirty="0">
                <a:latin typeface="Times New Roman"/>
                <a:cs typeface="Times New Roman"/>
              </a:rPr>
              <a:t>appello 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voi: non </a:t>
            </a:r>
            <a:r>
              <a:rPr sz="1200" spc="-5" dirty="0">
                <a:latin typeface="Times New Roman"/>
                <a:cs typeface="Times New Roman"/>
              </a:rPr>
              <a:t>giudicate dalle </a:t>
            </a:r>
            <a:r>
              <a:rPr sz="1200" dirty="0">
                <a:latin typeface="Times New Roman"/>
                <a:cs typeface="Times New Roman"/>
              </a:rPr>
              <a:t>apparenze </a:t>
            </a:r>
            <a:r>
              <a:rPr sz="1200" spc="-5" dirty="0">
                <a:latin typeface="Times New Roman"/>
                <a:cs typeface="Times New Roman"/>
              </a:rPr>
              <a:t>esteriori,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giudicate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spirito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insegnamenti; giudicate 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rettitudine.”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25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(1791.1) 162:2.3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investigatore disse: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cerchiamo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verrà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 apparizione avverrà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mistero. Noi </a:t>
            </a:r>
            <a:r>
              <a:rPr sz="1200" dirty="0">
                <a:latin typeface="Times New Roman"/>
                <a:cs typeface="Times New Roman"/>
              </a:rPr>
              <a:t>sappiamo da dove vieni tu. Tu </a:t>
            </a:r>
            <a:r>
              <a:rPr sz="1200" spc="-5" dirty="0">
                <a:latin typeface="Times New Roman"/>
                <a:cs typeface="Times New Roman"/>
              </a:rPr>
              <a:t>sei stato </a:t>
            </a:r>
            <a:r>
              <a:rPr sz="1200" dirty="0">
                <a:latin typeface="Times New Roman"/>
                <a:cs typeface="Times New Roman"/>
              </a:rPr>
              <a:t>tra i nostri </a:t>
            </a:r>
            <a:r>
              <a:rPr sz="1200" spc="-5" dirty="0">
                <a:latin typeface="Times New Roman"/>
                <a:cs typeface="Times New Roman"/>
              </a:rPr>
              <a:t>fratelli fin </a:t>
            </a:r>
            <a:r>
              <a:rPr sz="1200" dirty="0">
                <a:latin typeface="Times New Roman"/>
                <a:cs typeface="Times New Roman"/>
              </a:rPr>
              <a:t>dall’inizio.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liberatore </a:t>
            </a:r>
            <a:r>
              <a:rPr sz="1200" spc="-5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in  potenza a </a:t>
            </a:r>
            <a:r>
              <a:rPr sz="1200" spc="-5" dirty="0">
                <a:latin typeface="Times New Roman"/>
                <a:cs typeface="Times New Roman"/>
              </a:rPr>
              <a:t>ristabilire </a:t>
            </a:r>
            <a:r>
              <a:rPr sz="1200" dirty="0">
                <a:latin typeface="Times New Roman"/>
                <a:cs typeface="Times New Roman"/>
              </a:rPr>
              <a:t>il trono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Davide. </a:t>
            </a:r>
            <a:r>
              <a:rPr sz="1200" dirty="0">
                <a:latin typeface="Times New Roman"/>
                <a:cs typeface="Times New Roman"/>
              </a:rPr>
              <a:t>Pretendi tu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“Tu pretendi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conoscermi </a:t>
            </a:r>
            <a:r>
              <a:rPr sz="1200" dirty="0">
                <a:latin typeface="Times New Roman"/>
                <a:cs typeface="Times New Roman"/>
              </a:rPr>
              <a:t>e di sapere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vengo.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vorrei che le tue supposizioni </a:t>
            </a:r>
            <a:r>
              <a:rPr sz="1200" spc="-5" dirty="0">
                <a:latin typeface="Times New Roman"/>
                <a:cs typeface="Times New Roman"/>
              </a:rPr>
              <a:t>fossero esatte, </a:t>
            </a:r>
            <a:r>
              <a:rPr sz="1200" dirty="0">
                <a:latin typeface="Times New Roman"/>
                <a:cs typeface="Times New Roman"/>
              </a:rPr>
              <a:t>perché in verità </a:t>
            </a:r>
            <a:r>
              <a:rPr sz="1200" spc="-5" dirty="0">
                <a:latin typeface="Times New Roman"/>
                <a:cs typeface="Times New Roman"/>
              </a:rPr>
              <a:t>troveresti allora </a:t>
            </a:r>
            <a:r>
              <a:rPr sz="1200" dirty="0">
                <a:latin typeface="Times New Roman"/>
                <a:cs typeface="Times New Roman"/>
              </a:rPr>
              <a:t>una vita  </a:t>
            </a:r>
            <a:r>
              <a:rPr sz="1200" spc="-5" dirty="0">
                <a:latin typeface="Times New Roman"/>
                <a:cs typeface="Times New Roman"/>
              </a:rPr>
              <a:t>abbondante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conoscenza. Ma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voi da me </a:t>
            </a:r>
            <a:r>
              <a:rPr sz="1200" spc="-5" dirty="0">
                <a:latin typeface="Times New Roman"/>
                <a:cs typeface="Times New Roman"/>
              </a:rPr>
              <a:t>stesso;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stato mandato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colui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è sincero e </a:t>
            </a:r>
            <a:r>
              <a:rPr sz="1200" spc="-5" dirty="0">
                <a:latin typeface="Times New Roman"/>
                <a:cs typeface="Times New Roman"/>
              </a:rPr>
              <a:t>fedele. </a:t>
            </a:r>
            <a:r>
              <a:rPr sz="1200" dirty="0">
                <a:latin typeface="Times New Roman"/>
                <a:cs typeface="Times New Roman"/>
              </a:rPr>
              <a:t>Rifiutando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me, voi rifiutate di </a:t>
            </a:r>
            <a:r>
              <a:rPr sz="1200" spc="-5" dirty="0">
                <a:latin typeface="Times New Roman"/>
                <a:cs typeface="Times New Roman"/>
              </a:rPr>
              <a:t>ricevere colui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manda. 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accetterete  questo vangelo, conoscerete colui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manda.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perché 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per proclamarlo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rivelarlo </a:t>
            </a:r>
            <a:r>
              <a:rPr sz="1200" dirty="0">
                <a:latin typeface="Times New Roman"/>
                <a:cs typeface="Times New Roman"/>
              </a:rPr>
              <a:t>a  voi.”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(1791.2) 162:2.4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agenti degli </a:t>
            </a:r>
            <a:r>
              <a:rPr sz="1200" dirty="0">
                <a:latin typeface="Times New Roman"/>
                <a:cs typeface="Times New Roman"/>
              </a:rPr>
              <a:t>Scribi </a:t>
            </a:r>
            <a:r>
              <a:rPr sz="1200" spc="-5" dirty="0">
                <a:latin typeface="Times New Roman"/>
                <a:cs typeface="Times New Roman"/>
              </a:rPr>
              <a:t>volevano </a:t>
            </a:r>
            <a:r>
              <a:rPr sz="1200" dirty="0">
                <a:latin typeface="Times New Roman"/>
                <a:cs typeface="Times New Roman"/>
              </a:rPr>
              <a:t>mettere le </a:t>
            </a:r>
            <a:r>
              <a:rPr sz="1200" spc="-5" dirty="0">
                <a:latin typeface="Times New Roman"/>
                <a:cs typeface="Times New Roman"/>
              </a:rPr>
              <a:t>mani su </a:t>
            </a:r>
            <a:r>
              <a:rPr sz="1200" dirty="0">
                <a:latin typeface="Times New Roman"/>
                <a:cs typeface="Times New Roman"/>
              </a:rPr>
              <a:t>di lui, ma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folla, </a:t>
            </a:r>
            <a:r>
              <a:rPr sz="1200" dirty="0">
                <a:latin typeface="Times New Roman"/>
                <a:cs typeface="Times New Roman"/>
              </a:rPr>
              <a:t>perché molti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5" dirty="0">
                <a:latin typeface="Times New Roman"/>
                <a:cs typeface="Times New Roman"/>
              </a:rPr>
              <a:t>L’opera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suo battesimo era </a:t>
            </a:r>
            <a:r>
              <a:rPr sz="1200" dirty="0">
                <a:latin typeface="Times New Roman"/>
                <a:cs typeface="Times New Roman"/>
              </a:rPr>
              <a:t>divenuta molto </a:t>
            </a:r>
            <a:r>
              <a:rPr sz="1200" spc="-5" dirty="0">
                <a:latin typeface="Times New Roman"/>
                <a:cs typeface="Times New Roman"/>
              </a:rPr>
              <a:t>conosciuta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mondo ebraico,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molti di costoro </a:t>
            </a:r>
            <a:r>
              <a:rPr sz="1200" spc="-5" dirty="0">
                <a:latin typeface="Times New Roman"/>
                <a:cs typeface="Times New Roman"/>
              </a:rPr>
              <a:t>parlavano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queste cose, si dicevano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loro: </a:t>
            </a:r>
            <a:r>
              <a:rPr sz="1200" dirty="0">
                <a:latin typeface="Times New Roman"/>
                <a:cs typeface="Times New Roman"/>
              </a:rPr>
              <a:t>“Anche </a:t>
            </a:r>
            <a:r>
              <a:rPr sz="1200" spc="-5" dirty="0">
                <a:latin typeface="Times New Roman"/>
                <a:cs typeface="Times New Roman"/>
              </a:rPr>
              <a:t>se questo istruttore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dalla Galilea,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risponde </a:t>
            </a:r>
            <a:r>
              <a:rPr sz="1200" dirty="0">
                <a:latin typeface="Times New Roman"/>
                <a:cs typeface="Times New Roman"/>
              </a:rPr>
              <a:t>a tutte le nostre attese  </a:t>
            </a:r>
            <a:r>
              <a:rPr sz="1200" spc="-5" dirty="0">
                <a:latin typeface="Times New Roman"/>
                <a:cs typeface="Times New Roman"/>
              </a:rPr>
              <a:t>riguardo al Messia, ci </a:t>
            </a:r>
            <a:r>
              <a:rPr sz="1200" dirty="0">
                <a:latin typeface="Times New Roman"/>
                <a:cs typeface="Times New Roman"/>
              </a:rPr>
              <a:t>chiediamo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venuta, farà realmente qualcosa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questo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9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47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(1791.3) 162:2.5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i loro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udirono la </a:t>
            </a:r>
            <a:r>
              <a:rPr sz="1200" spc="-5" dirty="0">
                <a:latin typeface="Times New Roman"/>
                <a:cs typeface="Times New Roman"/>
              </a:rPr>
              <a:t>gente parlare </a:t>
            </a:r>
            <a:r>
              <a:rPr sz="1200" dirty="0">
                <a:latin typeface="Times New Roman"/>
                <a:cs typeface="Times New Roman"/>
              </a:rPr>
              <a:t>in questo modo, </a:t>
            </a:r>
            <a:r>
              <a:rPr sz="1200" spc="-5" dirty="0">
                <a:latin typeface="Times New Roman"/>
                <a:cs typeface="Times New Roman"/>
              </a:rPr>
              <a:t>si consultarono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capi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decisero che  bisognava fare </a:t>
            </a:r>
            <a:r>
              <a:rPr sz="1200" dirty="0">
                <a:latin typeface="Times New Roman"/>
                <a:cs typeface="Times New Roman"/>
              </a:rPr>
              <a:t>immediatamente qualcosa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porre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apparizioni pubbliche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nei </a:t>
            </a:r>
            <a:r>
              <a:rPr sz="1200" dirty="0">
                <a:latin typeface="Times New Roman"/>
                <a:cs typeface="Times New Roman"/>
              </a:rPr>
              <a:t>cortili </a:t>
            </a:r>
            <a:r>
              <a:rPr sz="1200" spc="-5" dirty="0">
                <a:latin typeface="Times New Roman"/>
                <a:cs typeface="Times New Roman"/>
              </a:rPr>
              <a:t>del Tempio.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capi degli Ebrei erano </a:t>
            </a:r>
            <a:r>
              <a:rPr sz="1200" dirty="0">
                <a:latin typeface="Times New Roman"/>
                <a:cs typeface="Times New Roman"/>
              </a:rPr>
              <a:t>disposti ad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un conflitto </a:t>
            </a:r>
            <a:r>
              <a:rPr sz="1200" spc="-5" dirty="0">
                <a:latin typeface="Times New Roman"/>
                <a:cs typeface="Times New Roman"/>
              </a:rPr>
              <a:t>aperto con Gesù, </a:t>
            </a:r>
            <a:r>
              <a:rPr sz="1200" dirty="0">
                <a:latin typeface="Times New Roman"/>
                <a:cs typeface="Times New Roman"/>
              </a:rPr>
              <a:t>credendo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romane </a:t>
            </a:r>
            <a:r>
              <a:rPr sz="1200" spc="-5" dirty="0">
                <a:latin typeface="Times New Roman"/>
                <a:cs typeface="Times New Roman"/>
              </a:rPr>
              <a:t>gli avessero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promesso</a:t>
            </a:r>
            <a:endParaRPr sz="1200">
              <a:latin typeface="Times New Roman"/>
              <a:cs typeface="Times New Roman"/>
            </a:endParaRPr>
          </a:p>
          <a:p>
            <a:pPr marL="76200" marR="16129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l’immunità. Essi non </a:t>
            </a:r>
            <a:r>
              <a:rPr sz="1200" spc="-5" dirty="0">
                <a:latin typeface="Times New Roman"/>
                <a:cs typeface="Times New Roman"/>
              </a:rPr>
              <a:t>trovavano altra spiegazione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audacia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a </a:t>
            </a:r>
            <a:r>
              <a:rPr sz="1200" spc="-5" dirty="0">
                <a:latin typeface="Times New Roman"/>
                <a:cs typeface="Times New Roman"/>
              </a:rPr>
              <a:t>Gerusalemme;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dirigenti del  Sinedrio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credevano del </a:t>
            </a:r>
            <a:r>
              <a:rPr sz="1200" dirty="0">
                <a:latin typeface="Times New Roman"/>
                <a:cs typeface="Times New Roman"/>
              </a:rPr>
              <a:t>tutto a </a:t>
            </a:r>
            <a:r>
              <a:rPr sz="1200" spc="-5" dirty="0">
                <a:latin typeface="Times New Roman"/>
                <a:cs typeface="Times New Roman"/>
              </a:rPr>
              <a:t>queste voci.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ragionarono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capi romani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fatto 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simile in segreto e  </a:t>
            </a:r>
            <a:r>
              <a:rPr sz="1200" spc="-5" dirty="0">
                <a:latin typeface="Times New Roman"/>
                <a:cs typeface="Times New Roman"/>
              </a:rPr>
              <a:t>all’insaputa delle </a:t>
            </a:r>
            <a:r>
              <a:rPr sz="1200" dirty="0">
                <a:latin typeface="Times New Roman"/>
                <a:cs typeface="Times New Roman"/>
              </a:rPr>
              <a:t>più alte </a:t>
            </a:r>
            <a:r>
              <a:rPr sz="1200" spc="-5" dirty="0">
                <a:latin typeface="Times New Roman"/>
                <a:cs typeface="Times New Roman"/>
              </a:rPr>
              <a:t>autorità governative della </a:t>
            </a:r>
            <a:r>
              <a:rPr sz="1200" dirty="0">
                <a:latin typeface="Times New Roman"/>
                <a:cs typeface="Times New Roman"/>
              </a:rPr>
              <a:t>nazione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(1791.4) 162:2.6 </a:t>
            </a:r>
            <a:r>
              <a:rPr sz="1200" spc="-5" dirty="0">
                <a:latin typeface="Times New Roman"/>
                <a:cs typeface="Times New Roman"/>
              </a:rPr>
              <a:t>Di conseguenza Eber, l’ufficiale incaricato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Sinedrio, </a:t>
            </a:r>
            <a:r>
              <a:rPr sz="1200" dirty="0">
                <a:latin typeface="Times New Roman"/>
                <a:cs typeface="Times New Roman"/>
              </a:rPr>
              <a:t>fu mandato con due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arrestare Gesù. Mentre Eber  si apriva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varco verso 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disse: “Non temere </a:t>
            </a:r>
            <a:r>
              <a:rPr sz="1200" dirty="0">
                <a:latin typeface="Times New Roman"/>
                <a:cs typeface="Times New Roman"/>
              </a:rPr>
              <a:t>di avvicinarti. </a:t>
            </a:r>
            <a:r>
              <a:rPr sz="1200" spc="-5" dirty="0">
                <a:latin typeface="Times New Roman"/>
                <a:cs typeface="Times New Roman"/>
              </a:rPr>
              <a:t>Vieni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ad ascoltare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insegnamento. </a:t>
            </a:r>
            <a:r>
              <a:rPr sz="1200" spc="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che  sei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catturarmi,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dovresti comprendere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accadrà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al Figlio dell’Uomo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giunta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ora.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sei contro </a:t>
            </a:r>
            <a:r>
              <a:rPr sz="1200" dirty="0">
                <a:latin typeface="Times New Roman"/>
                <a:cs typeface="Times New Roman"/>
              </a:rPr>
              <a:t>di me; vieni </a:t>
            </a:r>
            <a:r>
              <a:rPr sz="1200" spc="-5" dirty="0">
                <a:latin typeface="Times New Roman"/>
                <a:cs typeface="Times New Roman"/>
              </a:rPr>
              <a:t>solo ad eseguire l’ordine dei </a:t>
            </a:r>
            <a:r>
              <a:rPr sz="1200" dirty="0">
                <a:latin typeface="Times New Roman"/>
                <a:cs typeface="Times New Roman"/>
              </a:rPr>
              <a:t>tuoi padroni, ed </a:t>
            </a:r>
            <a:r>
              <a:rPr sz="1200" spc="-5" dirty="0">
                <a:latin typeface="Times New Roman"/>
                <a:cs typeface="Times New Roman"/>
              </a:rPr>
              <a:t>anche questi capi degli Ebrei credono </a:t>
            </a:r>
            <a:r>
              <a:rPr sz="1200" dirty="0">
                <a:latin typeface="Times New Roman"/>
                <a:cs typeface="Times New Roman"/>
              </a:rPr>
              <a:t>veramente di  </a:t>
            </a:r>
            <a:r>
              <a:rPr sz="1200" spc="-5" dirty="0">
                <a:latin typeface="Times New Roman"/>
                <a:cs typeface="Times New Roman"/>
              </a:rPr>
              <a:t>servire Dio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distruggermi.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(1792.1) 162:2.7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non porto </a:t>
            </a:r>
            <a:r>
              <a:rPr sz="1200" spc="-5" dirty="0">
                <a:latin typeface="Times New Roman"/>
                <a:cs typeface="Times New Roman"/>
              </a:rPr>
              <a:t>rancore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vi </a:t>
            </a:r>
            <a:r>
              <a:rPr sz="1200" spc="-5" dirty="0">
                <a:latin typeface="Times New Roman"/>
                <a:cs typeface="Times New Roman"/>
              </a:rPr>
              <a:t>ama,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desidero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liberazione dalla schiavitù del  pregiudizio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tenebre della tradizione.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offro la libertà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salvezza.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proclamo </a:t>
            </a:r>
            <a:r>
              <a:rPr sz="1200" dirty="0">
                <a:latin typeface="Times New Roman"/>
                <a:cs typeface="Times New Roman"/>
              </a:rPr>
              <a:t>la via nuova e  </a:t>
            </a:r>
            <a:r>
              <a:rPr sz="1200" spc="-5" dirty="0">
                <a:latin typeface="Times New Roman"/>
                <a:cs typeface="Times New Roman"/>
              </a:rPr>
              <a:t>vivente,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rottura </a:t>
            </a:r>
            <a:r>
              <a:rPr sz="1200" dirty="0">
                <a:latin typeface="Times New Roman"/>
                <a:cs typeface="Times New Roman"/>
              </a:rPr>
              <a:t>della schiavitù del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venuto perché </a:t>
            </a:r>
            <a:r>
              <a:rPr sz="1200" dirty="0">
                <a:latin typeface="Times New Roman"/>
                <a:cs typeface="Times New Roman"/>
              </a:rPr>
              <a:t>possiate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la vita,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averla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2343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l’eternità. Voi cercate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sbarazzarvi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miei insegnamenti </a:t>
            </a:r>
            <a:r>
              <a:rPr sz="1200" dirty="0">
                <a:latin typeface="Times New Roman"/>
                <a:cs typeface="Times New Roman"/>
              </a:rPr>
              <a:t>inquietanti. Se solo poteste </a:t>
            </a:r>
            <a:r>
              <a:rPr sz="1200" spc="-5" dirty="0">
                <a:latin typeface="Times New Roman"/>
                <a:cs typeface="Times New Roman"/>
              </a:rPr>
              <a:t>comprendere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resterò ancora  per poco con </a:t>
            </a:r>
            <a:r>
              <a:rPr sz="1200" dirty="0">
                <a:latin typeface="Times New Roman"/>
                <a:cs typeface="Times New Roman"/>
              </a:rPr>
              <a:t>voi!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poco io </a:t>
            </a:r>
            <a:r>
              <a:rPr sz="1200" spc="-5" dirty="0">
                <a:latin typeface="Times New Roman"/>
                <a:cs typeface="Times New Roman"/>
              </a:rPr>
              <a:t>ritornerò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in questo mondo. 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molti di voi mi </a:t>
            </a:r>
            <a:r>
              <a:rPr sz="1200" spc="-5" dirty="0">
                <a:latin typeface="Times New Roman"/>
                <a:cs typeface="Times New Roman"/>
              </a:rPr>
              <a:t>cercheranno  assiduamente,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scoprirete </a:t>
            </a:r>
            <a:r>
              <a:rPr sz="1200" dirty="0">
                <a:latin typeface="Times New Roman"/>
                <a:cs typeface="Times New Roman"/>
              </a:rPr>
              <a:t>la mia presenza,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voi non potete venire dove io </a:t>
            </a:r>
            <a:r>
              <a:rPr sz="1200" spc="-5" dirty="0">
                <a:latin typeface="Times New Roman"/>
                <a:cs typeface="Times New Roman"/>
              </a:rPr>
              <a:t>sto per andare. Ma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cercheranno sinceramente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trovarmi raggiungeranno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che conduce alla </a:t>
            </a:r>
            <a:r>
              <a:rPr sz="1200" dirty="0">
                <a:latin typeface="Times New Roman"/>
                <a:cs typeface="Times New Roman"/>
              </a:rPr>
              <a:t>presenza di mio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2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(1792.2) 162:2.8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dileggiatori </a:t>
            </a:r>
            <a:r>
              <a:rPr sz="1200" dirty="0">
                <a:latin typeface="Times New Roman"/>
                <a:cs typeface="Times New Roman"/>
              </a:rPr>
              <a:t>dissero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loro: </a:t>
            </a:r>
            <a:r>
              <a:rPr sz="1200" spc="-5" dirty="0">
                <a:latin typeface="Times New Roman"/>
                <a:cs typeface="Times New Roman"/>
              </a:rPr>
              <a:t>“Dove </a:t>
            </a:r>
            <a:r>
              <a:rPr sz="1200" dirty="0">
                <a:latin typeface="Times New Roman"/>
                <a:cs typeface="Times New Roman"/>
              </a:rPr>
              <a:t>andrà </a:t>
            </a:r>
            <a:r>
              <a:rPr sz="1200" spc="-5" dirty="0">
                <a:latin typeface="Times New Roman"/>
                <a:cs typeface="Times New Roman"/>
              </a:rPr>
              <a:t>quest’uomo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trovarlo? Andrà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tra i  </a:t>
            </a:r>
            <a:r>
              <a:rPr sz="1200" spc="-5" dirty="0">
                <a:latin typeface="Times New Roman"/>
                <a:cs typeface="Times New Roman"/>
              </a:rPr>
              <a:t>Greci? Si suiciderà?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può </a:t>
            </a:r>
            <a:r>
              <a:rPr sz="1200" dirty="0">
                <a:latin typeface="Times New Roman"/>
                <a:cs typeface="Times New Roman"/>
              </a:rPr>
              <a:t>voler dire quando </a:t>
            </a:r>
            <a:r>
              <a:rPr sz="1200" spc="-5" dirty="0">
                <a:latin typeface="Times New Roman"/>
                <a:cs typeface="Times New Roman"/>
              </a:rPr>
              <a:t>dichiara </a:t>
            </a:r>
            <a:r>
              <a:rPr sz="1200" dirty="0">
                <a:latin typeface="Times New Roman"/>
                <a:cs typeface="Times New Roman"/>
              </a:rPr>
              <a:t>che presto ci </a:t>
            </a:r>
            <a:r>
              <a:rPr sz="1200" spc="-5" dirty="0">
                <a:latin typeface="Times New Roman"/>
                <a:cs typeface="Times New Roman"/>
              </a:rPr>
              <a:t>lascerà </a:t>
            </a:r>
            <a:r>
              <a:rPr sz="1200" dirty="0">
                <a:latin typeface="Times New Roman"/>
                <a:cs typeface="Times New Roman"/>
              </a:rPr>
              <a:t>e che noi non possiamo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dove 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lui?”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0225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(1792.3) 162:2.9 </a:t>
            </a:r>
            <a:r>
              <a:rPr sz="1200" spc="-5" dirty="0">
                <a:latin typeface="Times New Roman"/>
                <a:cs typeface="Times New Roman"/>
              </a:rPr>
              <a:t>Eber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assistenti si 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arrestare Gesù;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ritornarono al loro luogo </a:t>
            </a:r>
            <a:r>
              <a:rPr sz="1200" dirty="0">
                <a:latin typeface="Times New Roman"/>
                <a:cs typeface="Times New Roman"/>
              </a:rPr>
              <a:t>d’incontro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Quando,  perciò,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sacerdoti e 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rimproverarono </a:t>
            </a:r>
            <a:r>
              <a:rPr sz="1200" spc="-5" dirty="0">
                <a:latin typeface="Times New Roman"/>
                <a:cs typeface="Times New Roman"/>
              </a:rPr>
              <a:t>Eber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assistenti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condotto </a:t>
            </a:r>
            <a:r>
              <a:rPr sz="1200" spc="-5" dirty="0">
                <a:latin typeface="Times New Roman"/>
                <a:cs typeface="Times New Roman"/>
              </a:rPr>
              <a:t>Gesù 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5" dirty="0">
                <a:latin typeface="Times New Roman"/>
                <a:cs typeface="Times New Roman"/>
              </a:rPr>
              <a:t>Eber  </a:t>
            </a:r>
            <a:r>
              <a:rPr sz="1200" dirty="0">
                <a:latin typeface="Times New Roman"/>
                <a:cs typeface="Times New Roman"/>
              </a:rPr>
              <a:t>rispose </a:t>
            </a:r>
            <a:r>
              <a:rPr sz="1200" spc="-5" dirty="0">
                <a:latin typeface="Times New Roman"/>
                <a:cs typeface="Times New Roman"/>
              </a:rPr>
              <a:t>soltanto: </a:t>
            </a:r>
            <a:r>
              <a:rPr sz="1200" dirty="0">
                <a:latin typeface="Times New Roman"/>
                <a:cs typeface="Times New Roman"/>
              </a:rPr>
              <a:t>“Abbiamo avuto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arrestarlo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alla folla perché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credono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5" dirty="0">
                <a:latin typeface="Times New Roman"/>
                <a:cs typeface="Times New Roman"/>
              </a:rPr>
              <a:t>Inoltre,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sentito </a:t>
            </a:r>
            <a:r>
              <a:rPr sz="1200" dirty="0">
                <a:latin typeface="Times New Roman"/>
                <a:cs typeface="Times New Roman"/>
              </a:rPr>
              <a:t>nessuno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quest’uomo. </a:t>
            </a:r>
            <a:r>
              <a:rPr sz="1200" dirty="0">
                <a:latin typeface="Times New Roman"/>
                <a:cs typeface="Times New Roman"/>
              </a:rPr>
              <a:t>C’è qualcosa di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maestro. Fareste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bene ad </a:t>
            </a:r>
            <a:r>
              <a:rPr sz="1200" dirty="0">
                <a:latin typeface="Times New Roman"/>
                <a:cs typeface="Times New Roman"/>
              </a:rPr>
              <a:t>andare ad  </a:t>
            </a:r>
            <a:r>
              <a:rPr sz="1200" spc="-5" dirty="0">
                <a:latin typeface="Times New Roman"/>
                <a:cs typeface="Times New Roman"/>
              </a:rPr>
              <a:t>ascoltarlo.” Quando </a:t>
            </a:r>
            <a:r>
              <a:rPr sz="1200" dirty="0">
                <a:latin typeface="Times New Roman"/>
                <a:cs typeface="Times New Roman"/>
              </a:rPr>
              <a:t>i principali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udirono queste </a:t>
            </a:r>
            <a:r>
              <a:rPr sz="1200" spc="-5" dirty="0">
                <a:latin typeface="Times New Roman"/>
                <a:cs typeface="Times New Roman"/>
              </a:rPr>
              <a:t>parole, rimasero </a:t>
            </a:r>
            <a:r>
              <a:rPr sz="1200" dirty="0">
                <a:latin typeface="Times New Roman"/>
                <a:cs typeface="Times New Roman"/>
              </a:rPr>
              <a:t>stupiti e </a:t>
            </a:r>
            <a:r>
              <a:rPr sz="1200" spc="-5" dirty="0">
                <a:latin typeface="Times New Roman"/>
                <a:cs typeface="Times New Roman"/>
              </a:rPr>
              <a:t>dissero sarcasticamente ad </a:t>
            </a:r>
            <a:r>
              <a:rPr sz="1200" dirty="0">
                <a:latin typeface="Times New Roman"/>
                <a:cs typeface="Times New Roman"/>
              </a:rPr>
              <a:t>Eber: </a:t>
            </a:r>
            <a:r>
              <a:rPr sz="1200" spc="-5" dirty="0">
                <a:latin typeface="Times New Roman"/>
                <a:cs typeface="Times New Roman"/>
              </a:rPr>
              <a:t>“Ti sei </a:t>
            </a:r>
            <a:r>
              <a:rPr sz="1200" dirty="0">
                <a:latin typeface="Times New Roman"/>
                <a:cs typeface="Times New Roman"/>
              </a:rPr>
              <a:t>sviato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tu? </a:t>
            </a:r>
            <a:r>
              <a:rPr sz="1200" spc="-5" dirty="0">
                <a:latin typeface="Times New Roman"/>
                <a:cs typeface="Times New Roman"/>
              </a:rPr>
              <a:t>Sei sul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di credere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imbroglione? Hai </a:t>
            </a:r>
            <a:r>
              <a:rPr sz="1200" dirty="0">
                <a:latin typeface="Times New Roman"/>
                <a:cs typeface="Times New Roman"/>
              </a:rPr>
              <a:t>inteso dire </a:t>
            </a:r>
            <a:r>
              <a:rPr sz="1200" spc="-5" dirty="0">
                <a:latin typeface="Times New Roman"/>
                <a:cs typeface="Times New Roman"/>
              </a:rPr>
              <a:t>che qualcuno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eruditi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 dirigenti abbia 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in lui? </a:t>
            </a:r>
            <a:r>
              <a:rPr sz="1200" spc="-5" dirty="0">
                <a:latin typeface="Times New Roman"/>
                <a:cs typeface="Times New Roman"/>
              </a:rPr>
              <a:t>Qualcuno degli Scribi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Farisei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ingannato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abili insegnamenti? Come mai sei influenzato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di questa moltitudine </a:t>
            </a:r>
            <a:r>
              <a:rPr sz="1200" spc="-5" dirty="0">
                <a:latin typeface="Times New Roman"/>
                <a:cs typeface="Times New Roman"/>
              </a:rPr>
              <a:t>ignorante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conosce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profeti?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gente ignorante </a:t>
            </a:r>
            <a:r>
              <a:rPr sz="1200" dirty="0">
                <a:latin typeface="Times New Roman"/>
                <a:cs typeface="Times New Roman"/>
              </a:rPr>
              <a:t>è maledetta?”  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Eber </a:t>
            </a:r>
            <a:r>
              <a:rPr sz="1200" spc="-5" dirty="0">
                <a:latin typeface="Times New Roman"/>
                <a:cs typeface="Times New Roman"/>
              </a:rPr>
              <a:t>rispose: “D’accordo, </a:t>
            </a:r>
            <a:r>
              <a:rPr sz="1200" dirty="0">
                <a:latin typeface="Times New Roman"/>
                <a:cs typeface="Times New Roman"/>
              </a:rPr>
              <a:t>signori </a:t>
            </a:r>
            <a:r>
              <a:rPr sz="1200" spc="-5" dirty="0">
                <a:latin typeface="Times New Roman"/>
                <a:cs typeface="Times New Roman"/>
              </a:rPr>
              <a:t>miei,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rivolge alla moltitudine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speranza. Egli 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è abbattuto e le </a:t>
            </a:r>
            <a:r>
              <a:rPr sz="1200" spc="-5" dirty="0">
                <a:latin typeface="Times New Roman"/>
                <a:cs typeface="Times New Roman"/>
              </a:rPr>
              <a:t>sue parole </a:t>
            </a:r>
            <a:r>
              <a:rPr sz="1200" dirty="0">
                <a:latin typeface="Times New Roman"/>
                <a:cs typeface="Times New Roman"/>
              </a:rPr>
              <a:t>sono state di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anche per le nostre </a:t>
            </a:r>
            <a:r>
              <a:rPr sz="1200" spc="-5" dirty="0">
                <a:latin typeface="Times New Roman"/>
                <a:cs typeface="Times New Roman"/>
              </a:rPr>
              <a:t>anime. </a:t>
            </a:r>
            <a:r>
              <a:rPr sz="1200" dirty="0">
                <a:latin typeface="Times New Roman"/>
                <a:cs typeface="Times New Roman"/>
              </a:rPr>
              <a:t>Che cosa </a:t>
            </a:r>
            <a:r>
              <a:rPr sz="1200" spc="-5" dirty="0">
                <a:latin typeface="Times New Roman"/>
                <a:cs typeface="Times New Roman"/>
              </a:rPr>
              <a:t>può esserci </a:t>
            </a:r>
            <a:r>
              <a:rPr sz="1200" dirty="0">
                <a:latin typeface="Times New Roman"/>
                <a:cs typeface="Times New Roman"/>
              </a:rPr>
              <a:t>di cattivo in  </a:t>
            </a:r>
            <a:r>
              <a:rPr sz="1200" spc="-5" dirty="0">
                <a:latin typeface="Times New Roman"/>
                <a:cs typeface="Times New Roman"/>
              </a:rPr>
              <a:t>questi insegnamenti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egli </a:t>
            </a:r>
            <a:r>
              <a:rPr sz="1200" dirty="0">
                <a:latin typeface="Times New Roman"/>
                <a:cs typeface="Times New Roman"/>
              </a:rPr>
              <a:t>può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delle Scritture?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allora, </a:t>
            </a:r>
            <a:r>
              <a:rPr sz="1200" dirty="0">
                <a:latin typeface="Times New Roman"/>
                <a:cs typeface="Times New Roman"/>
              </a:rPr>
              <a:t>la nostra legge non </a:t>
            </a:r>
            <a:r>
              <a:rPr sz="1200" spc="-5" dirty="0">
                <a:latin typeface="Times New Roman"/>
                <a:cs typeface="Times New Roman"/>
              </a:rPr>
              <a:t>esige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equità?</a:t>
            </a:r>
            <a:endParaRPr sz="1200">
              <a:latin typeface="Times New Roman"/>
              <a:cs typeface="Times New Roman"/>
            </a:endParaRPr>
          </a:p>
          <a:p>
            <a:pPr marL="63500" marR="18034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Condanniamo </a:t>
            </a:r>
            <a:r>
              <a:rPr sz="1200" dirty="0">
                <a:latin typeface="Times New Roman"/>
                <a:cs typeface="Times New Roman"/>
              </a:rPr>
              <a:t>un uomo prima di </a:t>
            </a:r>
            <a:r>
              <a:rPr sz="1200" spc="-5" dirty="0">
                <a:latin typeface="Times New Roman"/>
                <a:cs typeface="Times New Roman"/>
              </a:rPr>
              <a:t>ascoltarlo?”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 Sinedrio si arrabbiò con Eber </a:t>
            </a:r>
            <a:r>
              <a:rPr sz="1200" dirty="0">
                <a:latin typeface="Times New Roman"/>
                <a:cs typeface="Times New Roman"/>
              </a:rPr>
              <a:t>e rivolgendosi a lui </a:t>
            </a:r>
            <a:r>
              <a:rPr sz="1200" spc="-5" dirty="0">
                <a:latin typeface="Times New Roman"/>
                <a:cs typeface="Times New Roman"/>
              </a:rPr>
              <a:t>disse: “Sei </a:t>
            </a:r>
            <a:r>
              <a:rPr sz="1200" dirty="0">
                <a:latin typeface="Times New Roman"/>
                <a:cs typeface="Times New Roman"/>
              </a:rPr>
              <a:t>diventato  </a:t>
            </a:r>
            <a:r>
              <a:rPr sz="1200" spc="-5" dirty="0">
                <a:latin typeface="Times New Roman"/>
                <a:cs typeface="Times New Roman"/>
              </a:rPr>
              <a:t>matto? Vieni anche </a:t>
            </a:r>
            <a:r>
              <a:rPr sz="1200" dirty="0">
                <a:latin typeface="Times New Roman"/>
                <a:cs typeface="Times New Roman"/>
              </a:rPr>
              <a:t>tu per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Galilea? Esamina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scoprirai </a:t>
            </a:r>
            <a:r>
              <a:rPr sz="1200" dirty="0">
                <a:latin typeface="Times New Roman"/>
                <a:cs typeface="Times New Roman"/>
              </a:rPr>
              <a:t>che dalla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proviene alcun </a:t>
            </a:r>
            <a:r>
              <a:rPr sz="1200" dirty="0">
                <a:latin typeface="Times New Roman"/>
                <a:cs typeface="Times New Roman"/>
              </a:rPr>
              <a:t>profeta e tanto  meno il</a:t>
            </a:r>
            <a:r>
              <a:rPr sz="1200" spc="-5" dirty="0">
                <a:latin typeface="Times New Roman"/>
                <a:cs typeface="Times New Roman"/>
              </a:rPr>
              <a:t> Messia.”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(1792.4) 162:2.10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si sciolse </a:t>
            </a:r>
            <a:r>
              <a:rPr sz="1200" spc="-5" dirty="0">
                <a:latin typeface="Times New Roman"/>
                <a:cs typeface="Times New Roman"/>
              </a:rPr>
              <a:t>nella confusione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si ritirò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donna sorpresa in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adulterio</a:t>
            </a:r>
            <a:endParaRPr sz="1600">
              <a:latin typeface="Times New Roman"/>
              <a:cs typeface="Times New Roman"/>
            </a:endParaRPr>
          </a:p>
          <a:p>
            <a:pPr marL="63500" marR="450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(1792.5) 162:3.1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durante questa </a:t>
            </a:r>
            <a:r>
              <a:rPr sz="1200" dirty="0">
                <a:latin typeface="Times New Roman"/>
                <a:cs typeface="Times New Roman"/>
              </a:rPr>
              <a:t>visita a Gerusalemme </a:t>
            </a:r>
            <a:r>
              <a:rPr sz="1200" spc="-5" dirty="0">
                <a:latin typeface="Times New Roman"/>
                <a:cs typeface="Times New Roman"/>
              </a:rPr>
              <a:t>che Gesù si occupò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donna di cattiva </a:t>
            </a:r>
            <a:r>
              <a:rPr sz="1200" spc="-5" dirty="0">
                <a:latin typeface="Times New Roman"/>
                <a:cs typeface="Times New Roman"/>
              </a:rPr>
              <a:t>reputazione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condotta in  </a:t>
            </a:r>
            <a:r>
              <a:rPr sz="1200" spc="-5" dirty="0">
                <a:latin typeface="Times New Roman"/>
                <a:cs typeface="Times New Roman"/>
              </a:rPr>
              <a:t>sua presenza dai </a:t>
            </a:r>
            <a:r>
              <a:rPr sz="1200" dirty="0">
                <a:latin typeface="Times New Roman"/>
                <a:cs typeface="Times New Roman"/>
              </a:rPr>
              <a:t>suoi accusatori 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nemici </a:t>
            </a:r>
            <a:r>
              <a:rPr sz="1200" spc="-5" dirty="0">
                <a:latin typeface="Times New Roman"/>
                <a:cs typeface="Times New Roman"/>
              </a:rPr>
              <a:t>del Maestro.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alterato che voi avete di questo </a:t>
            </a:r>
            <a:r>
              <a:rPr sz="1200" spc="-5" dirty="0">
                <a:latin typeface="Times New Roman"/>
                <a:cs typeface="Times New Roman"/>
              </a:rPr>
              <a:t>episodio lascia </a:t>
            </a:r>
            <a:r>
              <a:rPr sz="1200" dirty="0">
                <a:latin typeface="Times New Roman"/>
                <a:cs typeface="Times New Roman"/>
              </a:rPr>
              <a:t>intendere </a:t>
            </a:r>
            <a:r>
              <a:rPr sz="1200" spc="-5" dirty="0">
                <a:latin typeface="Times New Roman"/>
                <a:cs typeface="Times New Roman"/>
              </a:rPr>
              <a:t>che  questa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fu condotta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dagli Scribi e </a:t>
            </a:r>
            <a:r>
              <a:rPr sz="1200" spc="-5" dirty="0">
                <a:latin typeface="Times New Roman"/>
                <a:cs typeface="Times New Roman"/>
              </a:rPr>
              <a:t>dai Farisei,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trattò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indicare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capi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religiosi 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potessero essere stati essi stessi colpevoli d’immoralità. Gesù sapeva bene che,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 questi Scribi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9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367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ciechi </a:t>
            </a:r>
            <a:r>
              <a:rPr sz="1200" dirty="0">
                <a:latin typeface="Times New Roman"/>
                <a:cs typeface="Times New Roman"/>
              </a:rPr>
              <a:t>ed intellettualmente pieni di </a:t>
            </a:r>
            <a:r>
              <a:rPr sz="1200" spc="-5" dirty="0">
                <a:latin typeface="Times New Roman"/>
                <a:cs typeface="Times New Roman"/>
              </a:rPr>
              <a:t>pregiudizi </a:t>
            </a:r>
            <a:r>
              <a:rPr sz="1200" dirty="0">
                <a:latin typeface="Times New Roman"/>
                <a:cs typeface="Times New Roman"/>
              </a:rPr>
              <a:t>per la loro </a:t>
            </a:r>
            <a:r>
              <a:rPr sz="1200" spc="-5" dirty="0">
                <a:latin typeface="Times New Roman"/>
                <a:cs typeface="Times New Roman"/>
              </a:rPr>
              <a:t>fedeltà alla tradizione, erano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considerare tra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più </a:t>
            </a:r>
            <a:r>
              <a:rPr sz="1200" spc="-5" dirty="0">
                <a:latin typeface="Times New Roman"/>
                <a:cs typeface="Times New Roman"/>
              </a:rPr>
              <a:t>completamente morali </a:t>
            </a:r>
            <a:r>
              <a:rPr sz="1200" dirty="0">
                <a:latin typeface="Times New Roman"/>
                <a:cs typeface="Times New Roman"/>
              </a:rPr>
              <a:t>di quel tempo e di quella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6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(1793.1) 162:3.2 </a:t>
            </a:r>
            <a:r>
              <a:rPr sz="1200" dirty="0">
                <a:latin typeface="Times New Roman"/>
                <a:cs typeface="Times New Roman"/>
              </a:rPr>
              <a:t>Ciò che avvenne realmente </a:t>
            </a:r>
            <a:r>
              <a:rPr sz="1200" spc="-5" dirty="0">
                <a:latin typeface="Times New Roman"/>
                <a:cs typeface="Times New Roman"/>
              </a:rPr>
              <a:t>fu questo.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presto </a:t>
            </a:r>
            <a:r>
              <a:rPr sz="1200" dirty="0">
                <a:latin typeface="Times New Roman"/>
                <a:cs typeface="Times New Roman"/>
              </a:rPr>
              <a:t>del terzo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festa,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si </a:t>
            </a:r>
            <a:r>
              <a:rPr sz="1200" dirty="0">
                <a:latin typeface="Times New Roman"/>
                <a:cs typeface="Times New Roman"/>
              </a:rPr>
              <a:t>avvicinava </a:t>
            </a:r>
            <a:r>
              <a:rPr sz="1200" spc="-5" dirty="0">
                <a:latin typeface="Times New Roman"/>
                <a:cs typeface="Times New Roman"/>
              </a:rPr>
              <a:t>al  Tempio, incrociò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prezzolati del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che stava trascinando </a:t>
            </a:r>
            <a:r>
              <a:rPr sz="1200" spc="-5" dirty="0">
                <a:latin typeface="Times New Roman"/>
                <a:cs typeface="Times New Roman"/>
              </a:rPr>
              <a:t>con sé </a:t>
            </a:r>
            <a:r>
              <a:rPr sz="1200" dirty="0">
                <a:latin typeface="Times New Roman"/>
                <a:cs typeface="Times New Roman"/>
              </a:rPr>
              <a:t>una donna. </a:t>
            </a:r>
            <a:r>
              <a:rPr sz="1200" spc="-5" dirty="0">
                <a:latin typeface="Times New Roman"/>
                <a:cs typeface="Times New Roman"/>
              </a:rPr>
              <a:t>Quando furono </a:t>
            </a:r>
            <a:r>
              <a:rPr sz="1200" dirty="0">
                <a:latin typeface="Times New Roman"/>
                <a:cs typeface="Times New Roman"/>
              </a:rPr>
              <a:t>vicini, il loro  </a:t>
            </a:r>
            <a:r>
              <a:rPr sz="1200" spc="-5" dirty="0">
                <a:latin typeface="Times New Roman"/>
                <a:cs typeface="Times New Roman"/>
              </a:rPr>
              <a:t>portavoce disse: “Maestro, </a:t>
            </a:r>
            <a:r>
              <a:rPr sz="1200" dirty="0">
                <a:latin typeface="Times New Roman"/>
                <a:cs typeface="Times New Roman"/>
              </a:rPr>
              <a:t>questa donna è stata </a:t>
            </a:r>
            <a:r>
              <a:rPr sz="1200" spc="-5" dirty="0">
                <a:latin typeface="Times New Roman"/>
                <a:cs typeface="Times New Roman"/>
              </a:rPr>
              <a:t>sorpresa </a:t>
            </a:r>
            <a:r>
              <a:rPr sz="1200" dirty="0">
                <a:latin typeface="Times New Roman"/>
                <a:cs typeface="Times New Roman"/>
              </a:rPr>
              <a:t>in adulterio — in </a:t>
            </a:r>
            <a:r>
              <a:rPr sz="1200" spc="-5" dirty="0">
                <a:latin typeface="Times New Roman"/>
                <a:cs typeface="Times New Roman"/>
              </a:rPr>
              <a:t>flagrante delitto. Ora,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ordina di </a:t>
            </a:r>
            <a:r>
              <a:rPr sz="1200" spc="-5" dirty="0">
                <a:latin typeface="Times New Roman"/>
                <a:cs typeface="Times New Roman"/>
              </a:rPr>
              <a:t>lapidare 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donna.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dici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dovrebbe fare di lei?”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(1793.2) 162:3.3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dei </a:t>
            </a:r>
            <a:r>
              <a:rPr sz="1200" dirty="0">
                <a:latin typeface="Times New Roman"/>
                <a:cs typeface="Times New Roman"/>
              </a:rPr>
              <a:t>nemici di </a:t>
            </a:r>
            <a:r>
              <a:rPr sz="1200" spc="-5" dirty="0">
                <a:latin typeface="Times New Roman"/>
                <a:cs typeface="Times New Roman"/>
              </a:rPr>
              <a:t>Gesù era, se egli avallava </a:t>
            </a:r>
            <a:r>
              <a:rPr sz="1200" dirty="0">
                <a:latin typeface="Times New Roman"/>
                <a:cs typeface="Times New Roman"/>
              </a:rPr>
              <a:t>la legge di Mosè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richiedeva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trasgressore confesso fosse</a:t>
            </a:r>
            <a:endParaRPr sz="1200">
              <a:latin typeface="Times New Roman"/>
              <a:cs typeface="Times New Roman"/>
            </a:endParaRPr>
          </a:p>
          <a:p>
            <a:pPr marL="88900" marR="1917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lapidato,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difficoltà con </a:t>
            </a:r>
            <a:r>
              <a:rPr sz="1200" dirty="0">
                <a:latin typeface="Times New Roman"/>
                <a:cs typeface="Times New Roman"/>
              </a:rPr>
              <a:t>i capi romani, i quali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negato </a:t>
            </a:r>
            <a:r>
              <a:rPr sz="1200" spc="-5" dirty="0">
                <a:latin typeface="Times New Roman"/>
                <a:cs typeface="Times New Roman"/>
              </a:rPr>
              <a:t>agli Ebrei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d’infliggere </a:t>
            </a:r>
            <a:r>
              <a:rPr sz="1200" dirty="0">
                <a:latin typeface="Times New Roman"/>
                <a:cs typeface="Times New Roman"/>
              </a:rPr>
              <a:t>la pena di </a:t>
            </a:r>
            <a:r>
              <a:rPr sz="1200" spc="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l’approvazione </a:t>
            </a:r>
            <a:r>
              <a:rPr sz="1200" dirty="0">
                <a:latin typeface="Times New Roman"/>
                <a:cs typeface="Times New Roman"/>
              </a:rPr>
              <a:t>di un tribunale </a:t>
            </a:r>
            <a:r>
              <a:rPr sz="1200" spc="-5" dirty="0">
                <a:latin typeface="Times New Roman"/>
                <a:cs typeface="Times New Roman"/>
              </a:rPr>
              <a:t>romano. Se egli </a:t>
            </a:r>
            <a:r>
              <a:rPr sz="1200" dirty="0">
                <a:latin typeface="Times New Roman"/>
                <a:cs typeface="Times New Roman"/>
              </a:rPr>
              <a:t>proibiva di </a:t>
            </a:r>
            <a:r>
              <a:rPr sz="1200" spc="-5" dirty="0">
                <a:latin typeface="Times New Roman"/>
                <a:cs typeface="Times New Roman"/>
              </a:rPr>
              <a:t>lapidare </a:t>
            </a:r>
            <a:r>
              <a:rPr sz="1200" dirty="0">
                <a:latin typeface="Times New Roman"/>
                <a:cs typeface="Times New Roman"/>
              </a:rPr>
              <a:t>la donna, essi </a:t>
            </a:r>
            <a:r>
              <a:rPr sz="1200" spc="-5" dirty="0">
                <a:latin typeface="Times New Roman"/>
                <a:cs typeface="Times New Roman"/>
              </a:rPr>
              <a:t>l’avrebbero </a:t>
            </a:r>
            <a:r>
              <a:rPr sz="1200" dirty="0">
                <a:latin typeface="Times New Roman"/>
                <a:cs typeface="Times New Roman"/>
              </a:rPr>
              <a:t>accusato </a:t>
            </a:r>
            <a:r>
              <a:rPr sz="1200" spc="-5" dirty="0">
                <a:latin typeface="Times New Roman"/>
                <a:cs typeface="Times New Roman"/>
              </a:rPr>
              <a:t>davanti al Sinedrio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porsi</a:t>
            </a:r>
            <a:endParaRPr sz="1200">
              <a:latin typeface="Times New Roman"/>
              <a:cs typeface="Times New Roman"/>
            </a:endParaRPr>
          </a:p>
          <a:p>
            <a:pPr marL="88900" marR="742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Mosè e della </a:t>
            </a:r>
            <a:r>
              <a:rPr sz="1200" spc="-5" dirty="0">
                <a:latin typeface="Times New Roman"/>
                <a:cs typeface="Times New Roman"/>
              </a:rPr>
              <a:t>legge ebraica.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zitto, </a:t>
            </a:r>
            <a:r>
              <a:rPr sz="1200" spc="-5" dirty="0">
                <a:latin typeface="Times New Roman"/>
                <a:cs typeface="Times New Roman"/>
              </a:rPr>
              <a:t>l’avrebbero accusato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codardia.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prese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la situazione  in modo tale </a:t>
            </a:r>
            <a:r>
              <a:rPr sz="1200" spc="-5" dirty="0">
                <a:latin typeface="Times New Roman"/>
                <a:cs typeface="Times New Roman"/>
              </a:rPr>
              <a:t>che l’intero complotto crollò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stesso </a:t>
            </a:r>
            <a:r>
              <a:rPr sz="1200" dirty="0">
                <a:latin typeface="Times New Roman"/>
                <a:cs typeface="Times New Roman"/>
              </a:rPr>
              <a:t>sordido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(1793.3) 162:3.4 </a:t>
            </a:r>
            <a:r>
              <a:rPr sz="1200" spc="-5" dirty="0">
                <a:latin typeface="Times New Roman"/>
                <a:cs typeface="Times New Roman"/>
              </a:rPr>
              <a:t>Questa donna,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avvenente,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ceto </a:t>
            </a:r>
            <a:r>
              <a:rPr sz="1200" dirty="0">
                <a:latin typeface="Times New Roman"/>
                <a:cs typeface="Times New Roman"/>
              </a:rPr>
              <a:t>inferiore, un uomo che aveva </a:t>
            </a:r>
            <a:r>
              <a:rPr sz="1200" spc="-5" dirty="0">
                <a:latin typeface="Times New Roman"/>
                <a:cs typeface="Times New Roman"/>
              </a:rPr>
              <a:t>creato  fastidi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sua giovinezza. L’uomo,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sposato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l’indusse molto vergognosamente a </a:t>
            </a:r>
            <a:r>
              <a:rPr sz="1200" spc="-5" dirty="0">
                <a:latin typeface="Times New Roman"/>
                <a:cs typeface="Times New Roman"/>
              </a:rPr>
              <a:t>guadagnarsi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vivere facendo commercio </a:t>
            </a:r>
            <a:r>
              <a:rPr sz="1200" dirty="0">
                <a:latin typeface="Times New Roman"/>
                <a:cs typeface="Times New Roman"/>
              </a:rPr>
              <a:t>del proprio </a:t>
            </a:r>
            <a:r>
              <a:rPr sz="1200" spc="-5" dirty="0">
                <a:latin typeface="Times New Roman"/>
                <a:cs typeface="Times New Roman"/>
              </a:rPr>
              <a:t>corpo.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perché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potesse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  <a:p>
            <a:pPr marL="88900" marR="2571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prostituire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grazie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profitto </a:t>
            </a:r>
            <a:r>
              <a:rPr sz="1200" dirty="0">
                <a:latin typeface="Times New Roman"/>
                <a:cs typeface="Times New Roman"/>
              </a:rPr>
              <a:t>finanziario. </a:t>
            </a:r>
            <a:r>
              <a:rPr sz="1200" spc="-5" dirty="0">
                <a:latin typeface="Times New Roman"/>
                <a:cs typeface="Times New Roman"/>
              </a:rPr>
              <a:t>Aveva fatto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mercenari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spc="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in modo da  </a:t>
            </a:r>
            <a:r>
              <a:rPr sz="1200" spc="-5" dirty="0">
                <a:latin typeface="Times New Roman"/>
                <a:cs typeface="Times New Roman"/>
              </a:rPr>
              <a:t>tradire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moglie nel commercio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vizio. E </a:t>
            </a:r>
            <a:r>
              <a:rPr sz="1200" spc="-5" dirty="0">
                <a:latin typeface="Times New Roman"/>
                <a:cs typeface="Times New Roman"/>
              </a:rPr>
              <a:t>così essi venivano con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complice nella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trasgressione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per intrappolare Gesù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qualche affermazione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potuto essere usata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lui 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468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(1793.4) 162:3.5 </a:t>
            </a:r>
            <a:r>
              <a:rPr sz="1200" spc="-5" dirty="0">
                <a:latin typeface="Times New Roman"/>
                <a:cs typeface="Times New Roman"/>
              </a:rPr>
              <a:t>Gesù, gettando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sguardo sopra </a:t>
            </a:r>
            <a:r>
              <a:rPr sz="1200" dirty="0">
                <a:latin typeface="Times New Roman"/>
                <a:cs typeface="Times New Roman"/>
              </a:rPr>
              <a:t>la folla, vide il </a:t>
            </a:r>
            <a:r>
              <a:rPr sz="1200" spc="-5" dirty="0">
                <a:latin typeface="Times New Roman"/>
                <a:cs typeface="Times New Roman"/>
              </a:rPr>
              <a:t>marito </a:t>
            </a:r>
            <a:r>
              <a:rPr sz="1200" dirty="0">
                <a:latin typeface="Times New Roman"/>
                <a:cs typeface="Times New Roman"/>
              </a:rPr>
              <a:t>di lei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dietro </a:t>
            </a:r>
            <a:r>
              <a:rPr sz="1200" spc="-5" dirty="0">
                <a:latin typeface="Times New Roman"/>
                <a:cs typeface="Times New Roman"/>
              </a:rPr>
              <a:t>agli altri. Egli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quale genere  d’uomo egli fosse </a:t>
            </a:r>
            <a:r>
              <a:rPr sz="1200" dirty="0">
                <a:latin typeface="Times New Roman"/>
                <a:cs typeface="Times New Roman"/>
              </a:rPr>
              <a:t>e percepì che era </a:t>
            </a:r>
            <a:r>
              <a:rPr sz="1200" spc="-5" dirty="0">
                <a:latin typeface="Times New Roman"/>
                <a:cs typeface="Times New Roman"/>
              </a:rPr>
              <a:t>coinvolto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deprecabile </a:t>
            </a:r>
            <a:r>
              <a:rPr sz="1200" dirty="0">
                <a:latin typeface="Times New Roman"/>
                <a:cs typeface="Times New Roman"/>
              </a:rPr>
              <a:t>transazione.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camminò </a:t>
            </a:r>
            <a:r>
              <a:rPr sz="1200" dirty="0">
                <a:latin typeface="Times New Roman"/>
                <a:cs typeface="Times New Roman"/>
              </a:rPr>
              <a:t>intorno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gruppo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9595" cy="39554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58115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avvicinarsi </a:t>
            </a:r>
            <a:r>
              <a:rPr sz="1200" dirty="0">
                <a:latin typeface="Times New Roman"/>
                <a:cs typeface="Times New Roman"/>
              </a:rPr>
              <a:t>a dove stava </a:t>
            </a:r>
            <a:r>
              <a:rPr sz="1200" spc="-5" dirty="0">
                <a:latin typeface="Times New Roman"/>
                <a:cs typeface="Times New Roman"/>
              </a:rPr>
              <a:t>questo marito degenere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scrisse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sabbia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parole che </a:t>
            </a:r>
            <a:r>
              <a:rPr sz="1200" dirty="0">
                <a:latin typeface="Times New Roman"/>
                <a:cs typeface="Times New Roman"/>
              </a:rPr>
              <a:t>lo fecero </a:t>
            </a:r>
            <a:r>
              <a:rPr sz="1200" spc="-5" dirty="0">
                <a:latin typeface="Times New Roman"/>
                <a:cs typeface="Times New Roman"/>
              </a:rPr>
              <a:t>andar </a:t>
            </a:r>
            <a:r>
              <a:rPr sz="1200" dirty="0">
                <a:latin typeface="Times New Roman"/>
                <a:cs typeface="Times New Roman"/>
              </a:rPr>
              <a:t>via precipitosamente. </a:t>
            </a:r>
            <a:r>
              <a:rPr sz="1200" spc="-5" dirty="0">
                <a:latin typeface="Times New Roman"/>
                <a:cs typeface="Times New Roman"/>
              </a:rPr>
              <a:t>Poi 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davanti alla </a:t>
            </a:r>
            <a:r>
              <a:rPr sz="1200" dirty="0">
                <a:latin typeface="Times New Roman"/>
                <a:cs typeface="Times New Roman"/>
              </a:rPr>
              <a:t>donna e </a:t>
            </a:r>
            <a:r>
              <a:rPr sz="1200" spc="-5" dirty="0">
                <a:latin typeface="Times New Roman"/>
                <a:cs typeface="Times New Roman"/>
              </a:rPr>
              <a:t>scrisse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sul terreno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destinato ai suoi </a:t>
            </a:r>
            <a:r>
              <a:rPr sz="1200" spc="-5" dirty="0">
                <a:latin typeface="Times New Roman"/>
                <a:cs typeface="Times New Roman"/>
              </a:rPr>
              <a:t>presunti accusatori;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ebbero  letto le </a:t>
            </a:r>
            <a:r>
              <a:rPr sz="1200" spc="-5" dirty="0">
                <a:latin typeface="Times New Roman"/>
                <a:cs typeface="Times New Roman"/>
              </a:rPr>
              <a:t>sue parole,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anche loro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uno. 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ebbe </a:t>
            </a:r>
            <a:r>
              <a:rPr sz="1200" dirty="0">
                <a:latin typeface="Times New Roman"/>
                <a:cs typeface="Times New Roman"/>
              </a:rPr>
              <a:t>scritto sulla </a:t>
            </a:r>
            <a:r>
              <a:rPr sz="1200" spc="-5" dirty="0">
                <a:latin typeface="Times New Roman"/>
                <a:cs typeface="Times New Roman"/>
              </a:rPr>
              <a:t>sabbia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spc="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complice della </a:t>
            </a:r>
            <a:r>
              <a:rPr sz="1200" dirty="0">
                <a:latin typeface="Times New Roman"/>
                <a:cs typeface="Times New Roman"/>
              </a:rPr>
              <a:t>donna nel </a:t>
            </a:r>
            <a:r>
              <a:rPr sz="1200" spc="-5" dirty="0">
                <a:latin typeface="Times New Roman"/>
                <a:cs typeface="Times New Roman"/>
              </a:rPr>
              <a:t>peccato si allontanò </a:t>
            </a:r>
            <a:r>
              <a:rPr sz="1200" dirty="0">
                <a:latin typeface="Times New Roman"/>
                <a:cs typeface="Times New Roman"/>
              </a:rPr>
              <a:t>a sua </a:t>
            </a:r>
            <a:r>
              <a:rPr sz="1200" spc="-5" dirty="0">
                <a:latin typeface="Times New Roman"/>
                <a:cs typeface="Times New Roman"/>
              </a:rPr>
              <a:t>volta, cosicché,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si </a:t>
            </a:r>
            <a:r>
              <a:rPr sz="1200" dirty="0">
                <a:latin typeface="Times New Roman"/>
                <a:cs typeface="Times New Roman"/>
              </a:rPr>
              <a:t>alzò 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finito di </a:t>
            </a:r>
            <a:r>
              <a:rPr sz="1200" spc="-5" dirty="0">
                <a:latin typeface="Times New Roman"/>
                <a:cs typeface="Times New Roman"/>
              </a:rPr>
              <a:t>scrivere,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 solo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davanti a lui. </a:t>
            </a:r>
            <a:r>
              <a:rPr sz="1200" spc="-5" dirty="0">
                <a:latin typeface="Times New Roman"/>
                <a:cs typeface="Times New Roman"/>
              </a:rPr>
              <a:t>Gesù disse: “Donna,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accusatori?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rimasto nessuno </a:t>
            </a:r>
            <a:r>
              <a:rPr sz="1200" dirty="0">
                <a:latin typeface="Times New Roman"/>
                <a:cs typeface="Times New Roman"/>
              </a:rPr>
              <a:t>per lapidarti?” E </a:t>
            </a:r>
            <a:r>
              <a:rPr sz="1200" spc="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donna, alzando gli </a:t>
            </a:r>
            <a:r>
              <a:rPr sz="1200" dirty="0">
                <a:latin typeface="Times New Roman"/>
                <a:cs typeface="Times New Roman"/>
              </a:rPr>
              <a:t>occhi, </a:t>
            </a:r>
            <a:r>
              <a:rPr sz="1200" spc="-5" dirty="0">
                <a:latin typeface="Times New Roman"/>
                <a:cs typeface="Times New Roman"/>
              </a:rPr>
              <a:t>rispose: “Nessuno Signore.” Allora Gesù disse: </a:t>
            </a:r>
            <a:r>
              <a:rPr sz="1200" dirty="0">
                <a:latin typeface="Times New Roman"/>
                <a:cs typeface="Times New Roman"/>
              </a:rPr>
              <a:t>“Conosco il tuo </a:t>
            </a:r>
            <a:r>
              <a:rPr sz="1200" spc="-5" dirty="0">
                <a:latin typeface="Times New Roman"/>
                <a:cs typeface="Times New Roman"/>
              </a:rPr>
              <a:t>caso; nemmeno </a:t>
            </a:r>
            <a:r>
              <a:rPr sz="1200" dirty="0">
                <a:latin typeface="Times New Roman"/>
                <a:cs typeface="Times New Roman"/>
              </a:rPr>
              <a:t>io ti </a:t>
            </a:r>
            <a:r>
              <a:rPr sz="1200" spc="-5" dirty="0">
                <a:latin typeface="Times New Roman"/>
                <a:cs typeface="Times New Roman"/>
              </a:rPr>
              <a:t>condanno. Va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per la tua </a:t>
            </a:r>
            <a:r>
              <a:rPr sz="1200" spc="-5" dirty="0">
                <a:latin typeface="Times New Roman"/>
                <a:cs typeface="Times New Roman"/>
              </a:rPr>
              <a:t>strada.”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donna, Hildana, </a:t>
            </a:r>
            <a:r>
              <a:rPr sz="1200" dirty="0">
                <a:latin typeface="Times New Roman"/>
                <a:cs typeface="Times New Roman"/>
              </a:rPr>
              <a:t>abbandonò il </a:t>
            </a:r>
            <a:r>
              <a:rPr sz="1200" spc="-5" dirty="0">
                <a:latin typeface="Times New Roman"/>
                <a:cs typeface="Times New Roman"/>
              </a:rPr>
              <a:t>suo perverso marito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unì ai discepoli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festa dei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Tabernacoli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(1793.5) 162:4.1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provenienti da tutto il mondo </a:t>
            </a:r>
            <a:r>
              <a:rPr sz="1200" spc="-5" dirty="0">
                <a:latin typeface="Times New Roman"/>
                <a:cs typeface="Times New Roman"/>
              </a:rPr>
              <a:t>conosciuto, dalla </a:t>
            </a:r>
            <a:r>
              <a:rPr sz="1200" dirty="0">
                <a:latin typeface="Times New Roman"/>
                <a:cs typeface="Times New Roman"/>
              </a:rPr>
              <a:t>Spagna </a:t>
            </a:r>
            <a:r>
              <a:rPr sz="1200" spc="-5" dirty="0">
                <a:latin typeface="Times New Roman"/>
                <a:cs typeface="Times New Roman"/>
              </a:rPr>
              <a:t>all’India, faceva della festa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Tabernacoli un’occasione ideale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proclamare </a:t>
            </a:r>
            <a:r>
              <a:rPr sz="1200" spc="-5" dirty="0">
                <a:latin typeface="Times New Roman"/>
                <a:cs typeface="Times New Roman"/>
              </a:rPr>
              <a:t>pubblicamente </a:t>
            </a:r>
            <a:r>
              <a:rPr sz="1200" dirty="0">
                <a:latin typeface="Times New Roman"/>
                <a:cs typeface="Times New Roman"/>
              </a:rPr>
              <a:t>per la prima volta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vangelo.  Durante questa festa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viveva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all’aria aperta,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capanne </a:t>
            </a:r>
            <a:r>
              <a:rPr sz="1200" dirty="0">
                <a:latin typeface="Times New Roman"/>
                <a:cs typeface="Times New Roman"/>
              </a:rPr>
              <a:t>coperte di </a:t>
            </a:r>
            <a:r>
              <a:rPr sz="1200" spc="-5" dirty="0">
                <a:latin typeface="Times New Roman"/>
                <a:cs typeface="Times New Roman"/>
              </a:rPr>
              <a:t>foglie.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raccolto delle messi,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cadendo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mesi freschi d’autunno,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frequentata dagli Ebrei </a:t>
            </a:r>
            <a:r>
              <a:rPr sz="1200" dirty="0">
                <a:latin typeface="Times New Roman"/>
                <a:cs typeface="Times New Roman"/>
              </a:rPr>
              <a:t>del mondo di quanto lo fosse la </a:t>
            </a:r>
            <a:r>
              <a:rPr sz="1200" spc="-5" dirty="0">
                <a:latin typeface="Times New Roman"/>
                <a:cs typeface="Times New Roman"/>
              </a:rPr>
              <a:t>Pasqua alla </a:t>
            </a:r>
            <a:r>
              <a:rPr sz="1200" dirty="0">
                <a:latin typeface="Times New Roman"/>
                <a:cs typeface="Times New Roman"/>
              </a:rPr>
              <a:t>fine  </a:t>
            </a:r>
            <a:r>
              <a:rPr sz="1200" spc="-5" dirty="0">
                <a:latin typeface="Times New Roman"/>
                <a:cs typeface="Times New Roman"/>
              </a:rPr>
              <a:t>dell’inverno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Pentecoste all’inizio dell’estate.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vedevano </a:t>
            </a:r>
            <a:r>
              <a:rPr sz="1200" dirty="0">
                <a:latin typeface="Times New Roman"/>
                <a:cs typeface="Times New Roman"/>
              </a:rPr>
              <a:t>finalmente il </a:t>
            </a:r>
            <a:r>
              <a:rPr sz="1200" spc="-5" dirty="0">
                <a:latin typeface="Times New Roman"/>
                <a:cs typeface="Times New Roman"/>
              </a:rPr>
              <a:t>loro Maestro annunciare apertamente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missione sulla </a:t>
            </a:r>
            <a:r>
              <a:rPr sz="1200" spc="-5" dirty="0">
                <a:latin typeface="Times New Roman"/>
                <a:cs typeface="Times New Roman"/>
              </a:rPr>
              <a:t>terra, per così dire, davanti al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8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(1794.1) 162:4.2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delle </a:t>
            </a:r>
            <a:r>
              <a:rPr sz="1200" dirty="0">
                <a:latin typeface="Times New Roman"/>
                <a:cs typeface="Times New Roman"/>
              </a:rPr>
              <a:t>feste, </a:t>
            </a:r>
            <a:r>
              <a:rPr sz="1200" spc="-5" dirty="0">
                <a:latin typeface="Times New Roman"/>
                <a:cs typeface="Times New Roman"/>
              </a:rPr>
              <a:t>perché ogni sacrificio </a:t>
            </a:r>
            <a:r>
              <a:rPr sz="1200" dirty="0">
                <a:latin typeface="Times New Roman"/>
                <a:cs typeface="Times New Roman"/>
              </a:rPr>
              <a:t>non fatto </a:t>
            </a:r>
            <a:r>
              <a:rPr sz="1200" spc="-5" dirty="0">
                <a:latin typeface="Times New Roman"/>
                <a:cs typeface="Times New Roman"/>
              </a:rPr>
              <a:t>nelle altre </a:t>
            </a:r>
            <a:r>
              <a:rPr sz="1200" dirty="0">
                <a:latin typeface="Times New Roman"/>
                <a:cs typeface="Times New Roman"/>
              </a:rPr>
              <a:t>festività poteva </a:t>
            </a:r>
            <a:r>
              <a:rPr sz="1200" spc="-5" dirty="0">
                <a:latin typeface="Times New Roman"/>
                <a:cs typeface="Times New Roman"/>
              </a:rPr>
              <a:t>essere fatto </a:t>
            </a:r>
            <a:r>
              <a:rPr sz="1200" dirty="0">
                <a:latin typeface="Times New Roman"/>
                <a:cs typeface="Times New Roman"/>
              </a:rPr>
              <a:t>in questo  </a:t>
            </a:r>
            <a:r>
              <a:rPr sz="1200" spc="-5" dirty="0">
                <a:latin typeface="Times New Roman"/>
                <a:cs typeface="Times New Roman"/>
              </a:rPr>
              <a:t>momento. Questa era l’occasione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ricevevano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offerte al </a:t>
            </a:r>
            <a:r>
              <a:rPr sz="1200" dirty="0">
                <a:latin typeface="Times New Roman"/>
                <a:cs typeface="Times New Roman"/>
              </a:rPr>
              <a:t>Tempio;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piacevoli </a:t>
            </a:r>
            <a:r>
              <a:rPr sz="1200" dirty="0">
                <a:latin typeface="Times New Roman"/>
                <a:cs typeface="Times New Roman"/>
              </a:rPr>
              <a:t>vacanze e di riti  solenni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religioso.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razziale, mescolata </a:t>
            </a:r>
            <a:r>
              <a:rPr sz="1200" dirty="0">
                <a:latin typeface="Times New Roman"/>
                <a:cs typeface="Times New Roman"/>
              </a:rPr>
              <a:t>a sacrifici, a canti </a:t>
            </a:r>
            <a:r>
              <a:rPr sz="1200" spc="-5" dirty="0">
                <a:latin typeface="Times New Roman"/>
                <a:cs typeface="Times New Roman"/>
              </a:rPr>
              <a:t>levitici </a:t>
            </a:r>
            <a:r>
              <a:rPr sz="1200" dirty="0">
                <a:latin typeface="Times New Roman"/>
                <a:cs typeface="Times New Roman"/>
              </a:rPr>
              <a:t>ed ai </a:t>
            </a:r>
            <a:r>
              <a:rPr sz="1200" spc="-5" dirty="0">
                <a:latin typeface="Times New Roman"/>
                <a:cs typeface="Times New Roman"/>
              </a:rPr>
              <a:t>solenni </a:t>
            </a:r>
            <a:r>
              <a:rPr sz="1200" dirty="0">
                <a:latin typeface="Times New Roman"/>
                <a:cs typeface="Times New Roman"/>
              </a:rPr>
              <a:t>squilli </a:t>
            </a:r>
            <a:r>
              <a:rPr sz="1200" spc="-5" dirty="0">
                <a:latin typeface="Times New Roman"/>
                <a:cs typeface="Times New Roman"/>
              </a:rPr>
              <a:t>delle trombe  d’argento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sacerdoti. Alla sera l’impressionante spettacolo </a:t>
            </a:r>
            <a:r>
              <a:rPr sz="1200" dirty="0">
                <a:latin typeface="Times New Roman"/>
                <a:cs typeface="Times New Roman"/>
              </a:rPr>
              <a:t>del Tempio e </a:t>
            </a:r>
            <a:r>
              <a:rPr sz="1200" spc="-5" dirty="0">
                <a:latin typeface="Times New Roman"/>
                <a:cs typeface="Times New Roman"/>
              </a:rPr>
              <a:t>delle sue folle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pellegrini era stupendamente  </a:t>
            </a:r>
            <a:r>
              <a:rPr sz="1200" dirty="0">
                <a:latin typeface="Times New Roman"/>
                <a:cs typeface="Times New Roman"/>
              </a:rPr>
              <a:t>illuminato </a:t>
            </a:r>
            <a:r>
              <a:rPr sz="1200" spc="-5" dirty="0">
                <a:latin typeface="Times New Roman"/>
                <a:cs typeface="Times New Roman"/>
              </a:rPr>
              <a:t>dai grandi candelabri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ardevano </a:t>
            </a:r>
            <a:r>
              <a:rPr sz="1200" dirty="0">
                <a:latin typeface="Times New Roman"/>
                <a:cs typeface="Times New Roman"/>
              </a:rPr>
              <a:t>luminosi </a:t>
            </a:r>
            <a:r>
              <a:rPr sz="1200" spc="-5" dirty="0">
                <a:latin typeface="Times New Roman"/>
                <a:cs typeface="Times New Roman"/>
              </a:rPr>
              <a:t>nel cortile delle donne,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dal bagliore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decine </a:t>
            </a:r>
            <a:r>
              <a:rPr sz="1200" dirty="0">
                <a:latin typeface="Times New Roman"/>
                <a:cs typeface="Times New Roman"/>
              </a:rPr>
              <a:t>di torce </a:t>
            </a:r>
            <a:r>
              <a:rPr sz="1200" spc="5" dirty="0">
                <a:latin typeface="Times New Roman"/>
                <a:cs typeface="Times New Roman"/>
              </a:rPr>
              <a:t>poste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03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47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cortili del Tempio.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città era gaiamente decorata, eccetto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castello </a:t>
            </a:r>
            <a:r>
              <a:rPr sz="1200" dirty="0">
                <a:latin typeface="Times New Roman"/>
                <a:cs typeface="Times New Roman"/>
              </a:rPr>
              <a:t>romano di Antonia,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dominava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sinistro </a:t>
            </a:r>
            <a:r>
              <a:rPr sz="1200" spc="-5" dirty="0">
                <a:latin typeface="Times New Roman"/>
                <a:cs typeface="Times New Roman"/>
              </a:rPr>
              <a:t>contrasto  questa </a:t>
            </a:r>
            <a:r>
              <a:rPr sz="1200" dirty="0">
                <a:latin typeface="Times New Roman"/>
                <a:cs typeface="Times New Roman"/>
              </a:rPr>
              <a:t>scena di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e di culto. E </a:t>
            </a:r>
            <a:r>
              <a:rPr sz="1200" spc="-5" dirty="0">
                <a:latin typeface="Times New Roman"/>
                <a:cs typeface="Times New Roman"/>
              </a:rPr>
              <a:t>quanto odiavano gli Ebrei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reminiscenza sempre presente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giogo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romano!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6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(1794.2) 162:4.3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festa </a:t>
            </a:r>
            <a:r>
              <a:rPr sz="1200" spc="-5" dirty="0">
                <a:latin typeface="Times New Roman"/>
                <a:cs typeface="Times New Roman"/>
              </a:rPr>
              <a:t>venivano sacrificati </a:t>
            </a:r>
            <a:r>
              <a:rPr sz="1200" dirty="0">
                <a:latin typeface="Times New Roman"/>
                <a:cs typeface="Times New Roman"/>
              </a:rPr>
              <a:t>settanta buoi, simbolo </a:t>
            </a:r>
            <a:r>
              <a:rPr sz="1200" spc="-5" dirty="0">
                <a:latin typeface="Times New Roman"/>
                <a:cs typeface="Times New Roman"/>
              </a:rPr>
              <a:t>delle settanta nazioni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pagano.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cerimonia </a:t>
            </a:r>
            <a:r>
              <a:rPr sz="1200" spc="-5" dirty="0">
                <a:latin typeface="Times New Roman"/>
                <a:cs typeface="Times New Roman"/>
              </a:rPr>
              <a:t>del  versamento dell’acqua </a:t>
            </a:r>
            <a:r>
              <a:rPr sz="1200" dirty="0">
                <a:latin typeface="Times New Roman"/>
                <a:cs typeface="Times New Roman"/>
              </a:rPr>
              <a:t>simbolizzava </a:t>
            </a:r>
            <a:r>
              <a:rPr sz="1200" spc="-5" dirty="0">
                <a:latin typeface="Times New Roman"/>
                <a:cs typeface="Times New Roman"/>
              </a:rPr>
              <a:t>l’effusione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Questa cerimonia </a:t>
            </a:r>
            <a:r>
              <a:rPr sz="1200" dirty="0">
                <a:latin typeface="Times New Roman"/>
                <a:cs typeface="Times New Roman"/>
              </a:rPr>
              <a:t>dell’acqua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al </a:t>
            </a:r>
            <a:r>
              <a:rPr sz="1200" spc="5" dirty="0">
                <a:latin typeface="Times New Roman"/>
                <a:cs typeface="Times New Roman"/>
              </a:rPr>
              <a:t>sorgere  </a:t>
            </a:r>
            <a:r>
              <a:rPr sz="1200" spc="-5" dirty="0">
                <a:latin typeface="Times New Roman"/>
                <a:cs typeface="Times New Roman"/>
              </a:rPr>
              <a:t>del sole dei sacerdoti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Leviti.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scendevano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gradini che </a:t>
            </a:r>
            <a:r>
              <a:rPr sz="1200" dirty="0">
                <a:latin typeface="Times New Roman"/>
                <a:cs typeface="Times New Roman"/>
              </a:rPr>
              <a:t>portavano </a:t>
            </a:r>
            <a:r>
              <a:rPr sz="1200" spc="-5" dirty="0">
                <a:latin typeface="Times New Roman"/>
                <a:cs typeface="Times New Roman"/>
              </a:rPr>
              <a:t>dal cortile d’Israele al cortile 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suono  </a:t>
            </a:r>
            <a:r>
              <a:rPr sz="1200" spc="-5" dirty="0">
                <a:latin typeface="Times New Roman"/>
                <a:cs typeface="Times New Roman"/>
              </a:rPr>
              <a:t>degli squilli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trombe d’argento. </a:t>
            </a:r>
            <a:r>
              <a:rPr sz="1200" dirty="0">
                <a:latin typeface="Times New Roman"/>
                <a:cs typeface="Times New Roman"/>
              </a:rPr>
              <a:t>E poi i </a:t>
            </a:r>
            <a:r>
              <a:rPr sz="1200" spc="-5" dirty="0">
                <a:latin typeface="Times New Roman"/>
                <a:cs typeface="Times New Roman"/>
              </a:rPr>
              <a:t>fedeli andavano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magnifica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apriva sul </a:t>
            </a:r>
            <a:r>
              <a:rPr sz="1200" spc="-5" dirty="0">
                <a:latin typeface="Times New Roman"/>
                <a:cs typeface="Times New Roman"/>
              </a:rPr>
              <a:t>cortile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Gentili. Qui essi si  giravano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rivolgersi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ripetere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canti,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marcia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l’acqua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simbolica.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272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(1794.3) 162:4.4 </a:t>
            </a:r>
            <a:r>
              <a:rPr sz="1200" spc="-5" dirty="0">
                <a:latin typeface="Times New Roman"/>
                <a:cs typeface="Times New Roman"/>
              </a:rPr>
              <a:t>L’ultimo giorno della festa officiavano circa </a:t>
            </a:r>
            <a:r>
              <a:rPr sz="1200" dirty="0">
                <a:latin typeface="Times New Roman"/>
                <a:cs typeface="Times New Roman"/>
              </a:rPr>
              <a:t>quattrocentocinquanta </a:t>
            </a:r>
            <a:r>
              <a:rPr sz="1200" spc="-5" dirty="0">
                <a:latin typeface="Times New Roman"/>
                <a:cs typeface="Times New Roman"/>
              </a:rPr>
              <a:t>sacerdoti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corrispondente di </a:t>
            </a:r>
            <a:r>
              <a:rPr sz="1200" spc="-5" dirty="0">
                <a:latin typeface="Times New Roman"/>
                <a:cs typeface="Times New Roman"/>
              </a:rPr>
              <a:t>Leviti.  Al sorgere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affluivano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parti della città, portando ciascuno </a:t>
            </a:r>
            <a:r>
              <a:rPr sz="1200" dirty="0">
                <a:latin typeface="Times New Roman"/>
                <a:cs typeface="Times New Roman"/>
              </a:rPr>
              <a:t>nella mano </a:t>
            </a:r>
            <a:r>
              <a:rPr sz="1200" spc="-5" dirty="0">
                <a:latin typeface="Times New Roman"/>
                <a:cs typeface="Times New Roman"/>
              </a:rPr>
              <a:t>destra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fascio </a:t>
            </a:r>
            <a:r>
              <a:rPr sz="1200" dirty="0">
                <a:latin typeface="Times New Roman"/>
                <a:cs typeface="Times New Roman"/>
              </a:rPr>
              <a:t>di mirto, di  </a:t>
            </a:r>
            <a:r>
              <a:rPr sz="1200" spc="-5" dirty="0">
                <a:latin typeface="Times New Roman"/>
                <a:cs typeface="Times New Roman"/>
              </a:rPr>
              <a:t>rami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salice </a:t>
            </a:r>
            <a:r>
              <a:rPr sz="1200" dirty="0">
                <a:latin typeface="Times New Roman"/>
                <a:cs typeface="Times New Roman"/>
              </a:rPr>
              <a:t>e di palma, </a:t>
            </a:r>
            <a:r>
              <a:rPr sz="1200" spc="-5" dirty="0">
                <a:latin typeface="Times New Roman"/>
                <a:cs typeface="Times New Roman"/>
              </a:rPr>
              <a:t>mentre nella </a:t>
            </a:r>
            <a:r>
              <a:rPr sz="1200" dirty="0">
                <a:latin typeface="Times New Roman"/>
                <a:cs typeface="Times New Roman"/>
              </a:rPr>
              <a:t>mano sinistra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portava un ramo di melo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cedro </a:t>
            </a:r>
            <a:r>
              <a:rPr sz="1200" dirty="0">
                <a:latin typeface="Times New Roman"/>
                <a:cs typeface="Times New Roman"/>
              </a:rPr>
              <a:t>o “frutto </a:t>
            </a:r>
            <a:r>
              <a:rPr sz="1200" spc="-5" dirty="0">
                <a:latin typeface="Times New Roman"/>
                <a:cs typeface="Times New Roman"/>
              </a:rPr>
              <a:t>proibito”.  Questi pellegrini si dividevano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per questa </a:t>
            </a:r>
            <a:r>
              <a:rPr sz="1200" spc="-5" dirty="0">
                <a:latin typeface="Times New Roman"/>
                <a:cs typeface="Times New Roman"/>
              </a:rPr>
              <a:t>cerimonia </a:t>
            </a:r>
            <a:r>
              <a:rPr sz="1200" dirty="0">
                <a:latin typeface="Times New Roman"/>
                <a:cs typeface="Times New Roman"/>
              </a:rPr>
              <a:t>di primo mattino. </a:t>
            </a:r>
            <a:r>
              <a:rPr sz="1200" spc="-5" dirty="0">
                <a:latin typeface="Times New Roman"/>
                <a:cs typeface="Times New Roman"/>
              </a:rPr>
              <a:t>Una parte rimaneva al Tempio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ai  sacrifici del mattino, </a:t>
            </a:r>
            <a:r>
              <a:rPr sz="1200" dirty="0">
                <a:latin typeface="Times New Roman"/>
                <a:cs typeface="Times New Roman"/>
              </a:rPr>
              <a:t>un altro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scendeva da </a:t>
            </a:r>
            <a:r>
              <a:rPr sz="1200" spc="-5" dirty="0">
                <a:latin typeface="Times New Roman"/>
                <a:cs typeface="Times New Roman"/>
              </a:rPr>
              <a:t>Gerusalemme alla </a:t>
            </a:r>
            <a:r>
              <a:rPr sz="1200" dirty="0">
                <a:latin typeface="Times New Roman"/>
                <a:cs typeface="Times New Roman"/>
              </a:rPr>
              <a:t>vicina Maza </a:t>
            </a:r>
            <a:r>
              <a:rPr sz="1200" spc="-5" dirty="0">
                <a:latin typeface="Times New Roman"/>
                <a:cs typeface="Times New Roman"/>
              </a:rPr>
              <a:t>per tagliare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salice destinati ad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ornare</a:t>
            </a:r>
            <a:endParaRPr sz="1200">
              <a:latin typeface="Times New Roman"/>
              <a:cs typeface="Times New Roman"/>
            </a:endParaRPr>
          </a:p>
          <a:p>
            <a:pPr marL="63500" marR="8255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l’altare sacrificale,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terzo gruppo formava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processione che </a:t>
            </a:r>
            <a:r>
              <a:rPr sz="1200" dirty="0">
                <a:latin typeface="Times New Roman"/>
                <a:cs typeface="Times New Roman"/>
              </a:rPr>
              <a:t>marciava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Tempio dietro il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preposto </a:t>
            </a:r>
            <a:r>
              <a:rPr sz="1200" spc="-5" dirty="0">
                <a:latin typeface="Times New Roman"/>
                <a:cs typeface="Times New Roman"/>
              </a:rPr>
              <a:t>all’acqua,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al suono delle </a:t>
            </a:r>
            <a:r>
              <a:rPr sz="1200" dirty="0">
                <a:latin typeface="Times New Roman"/>
                <a:cs typeface="Times New Roman"/>
              </a:rPr>
              <a:t>trombe </a:t>
            </a:r>
            <a:r>
              <a:rPr sz="1200" spc="-5" dirty="0">
                <a:latin typeface="Times New Roman"/>
                <a:cs typeface="Times New Roman"/>
              </a:rPr>
              <a:t>d’argento, portava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vaso d’oro destinato </a:t>
            </a:r>
            <a:r>
              <a:rPr sz="1200" dirty="0">
                <a:latin typeface="Times New Roman"/>
                <a:cs typeface="Times New Roman"/>
              </a:rPr>
              <a:t>a contenere l’acqua </a:t>
            </a:r>
            <a:r>
              <a:rPr sz="1200" spc="-5" dirty="0">
                <a:latin typeface="Times New Roman"/>
                <a:cs typeface="Times New Roman"/>
              </a:rPr>
              <a:t>simbolica, passando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Ofel </a:t>
            </a:r>
            <a:r>
              <a:rPr sz="1200" dirty="0">
                <a:latin typeface="Times New Roman"/>
                <a:cs typeface="Times New Roman"/>
              </a:rPr>
              <a:t>fino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Siloe,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portale della sorgente.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vaso d’oro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riempito nella </a:t>
            </a:r>
            <a:r>
              <a:rPr sz="1200" dirty="0">
                <a:latin typeface="Times New Roman"/>
                <a:cs typeface="Times New Roman"/>
              </a:rPr>
              <a:t>piscina di </a:t>
            </a:r>
            <a:r>
              <a:rPr sz="1200" spc="-5" dirty="0">
                <a:latin typeface="Times New Roman"/>
                <a:cs typeface="Times New Roman"/>
              </a:rPr>
              <a:t>Siloe, </a:t>
            </a:r>
            <a:r>
              <a:rPr sz="1200" dirty="0">
                <a:latin typeface="Times New Roman"/>
                <a:cs typeface="Times New Roman"/>
              </a:rPr>
              <a:t>la processione  </a:t>
            </a:r>
            <a:r>
              <a:rPr sz="1200" spc="-5" dirty="0">
                <a:latin typeface="Times New Roman"/>
                <a:cs typeface="Times New Roman"/>
              </a:rPr>
              <a:t>ritornava al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entrando dal </a:t>
            </a:r>
            <a:r>
              <a:rPr sz="1200" dirty="0">
                <a:latin typeface="Times New Roman"/>
                <a:cs typeface="Times New Roman"/>
              </a:rPr>
              <a:t>portale dell’acqua e andando </a:t>
            </a:r>
            <a:r>
              <a:rPr sz="1200" spc="-5" dirty="0">
                <a:latin typeface="Times New Roman"/>
                <a:cs typeface="Times New Roman"/>
              </a:rPr>
              <a:t>direttamente nel cortile dei sacerdoti,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sacerdote che </a:t>
            </a:r>
            <a:r>
              <a:rPr sz="1200" dirty="0">
                <a:latin typeface="Times New Roman"/>
                <a:cs typeface="Times New Roman"/>
              </a:rPr>
              <a:t>portava il  </a:t>
            </a:r>
            <a:r>
              <a:rPr sz="1200" spc="-5" dirty="0">
                <a:latin typeface="Times New Roman"/>
                <a:cs typeface="Times New Roman"/>
              </a:rPr>
              <a:t>vaso d’acqua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raggiunto dal sacerdote che </a:t>
            </a:r>
            <a:r>
              <a:rPr sz="1200" dirty="0">
                <a:latin typeface="Times New Roman"/>
                <a:cs typeface="Times New Roman"/>
              </a:rPr>
              <a:t>portava il vino per </a:t>
            </a:r>
            <a:r>
              <a:rPr sz="1200" spc="-5" dirty="0">
                <a:latin typeface="Times New Roman"/>
                <a:cs typeface="Times New Roman"/>
              </a:rPr>
              <a:t>l’offerta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bevanda.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sacerdoti andavano </a:t>
            </a:r>
            <a:r>
              <a:rPr sz="1200" dirty="0">
                <a:latin typeface="Times New Roman"/>
                <a:cs typeface="Times New Roman"/>
              </a:rPr>
              <a:t>poi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agli</a:t>
            </a:r>
            <a:endParaRPr sz="1200">
              <a:latin typeface="Times New Roman"/>
              <a:cs typeface="Times New Roman"/>
            </a:endParaRPr>
          </a:p>
          <a:p>
            <a:pPr marL="63500" marR="441959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imbuti </a:t>
            </a:r>
            <a:r>
              <a:rPr sz="1200" spc="-5" dirty="0">
                <a:latin typeface="Times New Roman"/>
                <a:cs typeface="Times New Roman"/>
              </a:rPr>
              <a:t>d’argento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conducevano alla base </a:t>
            </a:r>
            <a:r>
              <a:rPr sz="1200" dirty="0">
                <a:latin typeface="Times New Roman"/>
                <a:cs typeface="Times New Roman"/>
              </a:rPr>
              <a:t>dell’altare e vi </a:t>
            </a:r>
            <a:r>
              <a:rPr sz="1200" spc="-5" dirty="0">
                <a:latin typeface="Times New Roman"/>
                <a:cs typeface="Times New Roman"/>
              </a:rPr>
              <a:t>versavano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contenuto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vasi. </a:t>
            </a:r>
            <a:r>
              <a:rPr sz="1200" spc="-5" dirty="0">
                <a:latin typeface="Times New Roman"/>
                <a:cs typeface="Times New Roman"/>
              </a:rPr>
              <a:t>L’esecuzione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rito di  </a:t>
            </a:r>
            <a:r>
              <a:rPr sz="1200" spc="-5" dirty="0">
                <a:latin typeface="Times New Roman"/>
                <a:cs typeface="Times New Roman"/>
              </a:rPr>
              <a:t>versamento del </a:t>
            </a:r>
            <a:r>
              <a:rPr sz="1200" dirty="0">
                <a:latin typeface="Times New Roman"/>
                <a:cs typeface="Times New Roman"/>
              </a:rPr>
              <a:t>vino e dell’acqua era il </a:t>
            </a:r>
            <a:r>
              <a:rPr sz="1200" spc="-5" dirty="0">
                <a:latin typeface="Times New Roman"/>
                <a:cs typeface="Times New Roman"/>
              </a:rPr>
              <a:t>segnale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pellegrini riuniti d’iniziare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cantare </a:t>
            </a:r>
            <a:r>
              <a:rPr sz="1200" dirty="0">
                <a:latin typeface="Times New Roman"/>
                <a:cs typeface="Times New Roman"/>
              </a:rPr>
              <a:t>i Salmi dal 113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118 compreso,  </a:t>
            </a:r>
            <a:r>
              <a:rPr sz="1200" spc="-5" dirty="0">
                <a:latin typeface="Times New Roman"/>
                <a:cs typeface="Times New Roman"/>
              </a:rPr>
              <a:t>alternandosi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Leviti.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recitavano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versi essi facevano </a:t>
            </a:r>
            <a:r>
              <a:rPr sz="1200" dirty="0">
                <a:latin typeface="Times New Roman"/>
                <a:cs typeface="Times New Roman"/>
              </a:rPr>
              <a:t>ondeggiare i </a:t>
            </a:r>
            <a:r>
              <a:rPr sz="1200" spc="-5" dirty="0">
                <a:latin typeface="Times New Roman"/>
                <a:cs typeface="Times New Roman"/>
              </a:rPr>
              <a:t>loro fasci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l’altare.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seguivano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35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sacrifici del giorno, associati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ripetizione del </a:t>
            </a:r>
            <a:r>
              <a:rPr sz="1200" dirty="0">
                <a:latin typeface="Times New Roman"/>
                <a:cs typeface="Times New Roman"/>
              </a:rPr>
              <a:t>Salmo </a:t>
            </a:r>
            <a:r>
              <a:rPr sz="1200" spc="-5" dirty="0">
                <a:latin typeface="Times New Roman"/>
                <a:cs typeface="Times New Roman"/>
              </a:rPr>
              <a:t>del giorno; </a:t>
            </a:r>
            <a:r>
              <a:rPr sz="1200" dirty="0">
                <a:latin typeface="Times New Roman"/>
                <a:cs typeface="Times New Roman"/>
              </a:rPr>
              <a:t>il Salmo </a:t>
            </a:r>
            <a:r>
              <a:rPr sz="1200" spc="-5" dirty="0">
                <a:latin typeface="Times New Roman"/>
                <a:cs typeface="Times New Roman"/>
              </a:rPr>
              <a:t>dell’ultimo giorno della festa era </a:t>
            </a:r>
            <a:r>
              <a:rPr sz="1200" dirty="0">
                <a:latin typeface="Times New Roman"/>
                <a:cs typeface="Times New Roman"/>
              </a:rPr>
              <a:t>l’ottantadue, a partire 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versetto.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sermone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sulla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luce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mondo</a:t>
            </a:r>
            <a:endParaRPr sz="1600">
              <a:latin typeface="Times New Roman"/>
              <a:cs typeface="Times New Roman"/>
            </a:endParaRPr>
          </a:p>
          <a:p>
            <a:pPr marL="76200" marR="106045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(1794.4) 162:5.1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penultimo </a:t>
            </a:r>
            <a:r>
              <a:rPr sz="1200" spc="-5" dirty="0">
                <a:latin typeface="Times New Roman"/>
                <a:cs typeface="Times New Roman"/>
              </a:rPr>
              <a:t>giorno della </a:t>
            </a:r>
            <a:r>
              <a:rPr sz="1200" dirty="0">
                <a:latin typeface="Times New Roman"/>
                <a:cs typeface="Times New Roman"/>
              </a:rPr>
              <a:t>festa,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era splendidamente illuminata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luci </a:t>
            </a:r>
            <a:r>
              <a:rPr sz="1200" spc="-5" dirty="0">
                <a:latin typeface="Times New Roman"/>
                <a:cs typeface="Times New Roman"/>
              </a:rPr>
              <a:t>dei candelabri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torce, Gesù si </a:t>
            </a:r>
            <a:r>
              <a:rPr sz="1200" dirty="0">
                <a:latin typeface="Times New Roman"/>
                <a:cs typeface="Times New Roman"/>
              </a:rPr>
              <a:t>alzò in mezzo </a:t>
            </a:r>
            <a:r>
              <a:rPr sz="1200" spc="-5" dirty="0">
                <a:latin typeface="Times New Roman"/>
                <a:cs typeface="Times New Roman"/>
              </a:rPr>
              <a:t>alla folla riunita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(1795.1) 162:5.2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Chiunque mi </a:t>
            </a:r>
            <a:r>
              <a:rPr sz="1200" spc="-10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camminerà nelle tenebre,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avrà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della vita. </a:t>
            </a:r>
            <a:r>
              <a:rPr sz="1200" dirty="0">
                <a:latin typeface="Times New Roman"/>
                <a:cs typeface="Times New Roman"/>
              </a:rPr>
              <a:t>Pretendendo di  </a:t>
            </a:r>
            <a:r>
              <a:rPr sz="1200" spc="-5" dirty="0">
                <a:latin typeface="Times New Roman"/>
                <a:cs typeface="Times New Roman"/>
              </a:rPr>
              <a:t>portarmi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miei giudici,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dichiarate che, se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porto testimonianza per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la mia  testimonianza non può </a:t>
            </a:r>
            <a:r>
              <a:rPr sz="1200" spc="-5" dirty="0">
                <a:latin typeface="Times New Roman"/>
                <a:cs typeface="Times New Roman"/>
              </a:rPr>
              <a:t>essere valida.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io testimonio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la mia  testimonianza è </a:t>
            </a:r>
            <a:r>
              <a:rPr sz="1200" spc="-5" dirty="0">
                <a:latin typeface="Times New Roman"/>
                <a:cs typeface="Times New Roman"/>
              </a:rPr>
              <a:t>eternamente vera, </a:t>
            </a:r>
            <a:r>
              <a:rPr sz="1200" dirty="0">
                <a:latin typeface="Times New Roman"/>
                <a:cs typeface="Times New Roman"/>
              </a:rPr>
              <a:t>perché 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da dove sono </a:t>
            </a:r>
            <a:r>
              <a:rPr sz="1200" spc="-5" dirty="0">
                <a:latin typeface="Times New Roman"/>
                <a:cs typeface="Times New Roman"/>
              </a:rPr>
              <a:t>venuto, </a:t>
            </a:r>
            <a:r>
              <a:rPr sz="1200" dirty="0">
                <a:latin typeface="Times New Roman"/>
                <a:cs typeface="Times New Roman"/>
              </a:rPr>
              <a:t>chi sono e dove </a:t>
            </a:r>
            <a:r>
              <a:rPr sz="1200" spc="-5" dirty="0">
                <a:latin typeface="Times New Roman"/>
                <a:cs typeface="Times New Roman"/>
              </a:rPr>
              <a:t>vado. Voi che vorreste uccidere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76200" marR="590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sapete </a:t>
            </a:r>
            <a:r>
              <a:rPr sz="1200" dirty="0">
                <a:latin typeface="Times New Roman"/>
                <a:cs typeface="Times New Roman"/>
              </a:rPr>
              <a:t>da dove </a:t>
            </a:r>
            <a:r>
              <a:rPr sz="1200" spc="-5" dirty="0">
                <a:latin typeface="Times New Roman"/>
                <a:cs typeface="Times New Roman"/>
              </a:rPr>
              <a:t>sono venuto, </a:t>
            </a:r>
            <a:r>
              <a:rPr sz="1200" dirty="0">
                <a:latin typeface="Times New Roman"/>
                <a:cs typeface="Times New Roman"/>
              </a:rPr>
              <a:t>chi sono o dove </a:t>
            </a:r>
            <a:r>
              <a:rPr sz="1200" spc="-5" dirty="0">
                <a:latin typeface="Times New Roman"/>
                <a:cs typeface="Times New Roman"/>
              </a:rPr>
              <a:t>vado. Voi giudicate soltanto </a:t>
            </a:r>
            <a:r>
              <a:rPr sz="1200" dirty="0">
                <a:latin typeface="Times New Roman"/>
                <a:cs typeface="Times New Roman"/>
              </a:rPr>
              <a:t>dalle apparenze </a:t>
            </a:r>
            <a:r>
              <a:rPr sz="1200" spc="-5" dirty="0">
                <a:latin typeface="Times New Roman"/>
                <a:cs typeface="Times New Roman"/>
              </a:rPr>
              <a:t>della carne;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percepite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dello spirito.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giudico nessuno, </a:t>
            </a:r>
            <a:r>
              <a:rPr sz="1200" dirty="0">
                <a:latin typeface="Times New Roman"/>
                <a:cs typeface="Times New Roman"/>
              </a:rPr>
              <a:t>nemmeno il mio </a:t>
            </a:r>
            <a:r>
              <a:rPr sz="1200" spc="-5" dirty="0">
                <a:latin typeface="Times New Roman"/>
                <a:cs typeface="Times New Roman"/>
              </a:rPr>
              <a:t>acerrimo nemico. Ma se scegliessi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giudicare, </a:t>
            </a:r>
            <a:r>
              <a:rPr sz="1200" dirty="0">
                <a:latin typeface="Times New Roman"/>
                <a:cs typeface="Times New Roman"/>
              </a:rPr>
              <a:t>il mio giudizio  </a:t>
            </a:r>
            <a:r>
              <a:rPr sz="1200" spc="-5" dirty="0">
                <a:latin typeface="Times New Roman"/>
                <a:cs typeface="Times New Roman"/>
              </a:rPr>
              <a:t>sarebbe giusto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retto,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giudicherei </a:t>
            </a:r>
            <a:r>
              <a:rPr sz="1200" dirty="0">
                <a:latin typeface="Times New Roman"/>
                <a:cs typeface="Times New Roman"/>
              </a:rPr>
              <a:t>da solo, ma in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con mio </a:t>
            </a:r>
            <a:r>
              <a:rPr sz="1200" spc="-5" dirty="0">
                <a:latin typeface="Times New Roman"/>
                <a:cs typeface="Times New Roman"/>
              </a:rPr>
              <a:t>Padre, 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nel mondo e che è la  fonte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giudizio. Voi stessi </a:t>
            </a:r>
            <a:r>
              <a:rPr sz="1200" dirty="0">
                <a:latin typeface="Times New Roman"/>
                <a:cs typeface="Times New Roman"/>
              </a:rPr>
              <a:t>ammettete che la </a:t>
            </a:r>
            <a:r>
              <a:rPr sz="1200" spc="-5" dirty="0">
                <a:latin typeface="Times New Roman"/>
                <a:cs typeface="Times New Roman"/>
              </a:rPr>
              <a:t>testimonianza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degne di fiducia può </a:t>
            </a:r>
            <a:r>
              <a:rPr sz="1200" spc="-5" dirty="0">
                <a:latin typeface="Times New Roman"/>
                <a:cs typeface="Times New Roman"/>
              </a:rPr>
              <a:t>essere accettata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bene,  allora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testimonio queste verità;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fa anche 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cieli. Quando </a:t>
            </a:r>
            <a:r>
              <a:rPr sz="1200" dirty="0">
                <a:latin typeface="Times New Roman"/>
                <a:cs typeface="Times New Roman"/>
              </a:rPr>
              <a:t>vi ho detto questo </a:t>
            </a:r>
            <a:r>
              <a:rPr sz="1200" spc="-5" dirty="0">
                <a:latin typeface="Times New Roman"/>
                <a:cs typeface="Times New Roman"/>
              </a:rPr>
              <a:t>ieri, nella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ignoranza</a:t>
            </a:r>
            <a:endParaRPr sz="1200">
              <a:latin typeface="Times New Roman"/>
              <a:cs typeface="Times New Roman"/>
            </a:endParaRPr>
          </a:p>
          <a:p>
            <a:pPr marL="76200" marR="4222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avete chiesto: ‘Dov’è </a:t>
            </a:r>
            <a:r>
              <a:rPr sz="1200" dirty="0">
                <a:latin typeface="Times New Roman"/>
                <a:cs typeface="Times New Roman"/>
              </a:rPr>
              <a:t>tuo Padre?’ </a:t>
            </a:r>
            <a:r>
              <a:rPr sz="1200" spc="-2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né me né mio </a:t>
            </a:r>
            <a:r>
              <a:rPr sz="1200" spc="-5" dirty="0">
                <a:latin typeface="Times New Roman"/>
                <a:cs typeface="Times New Roman"/>
              </a:rPr>
              <a:t>Padre, perché se aveste conosciuto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-5" dirty="0">
                <a:latin typeface="Times New Roman"/>
                <a:cs typeface="Times New Roman"/>
              </a:rPr>
              <a:t>avreste  conosciuto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0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(1795.2) 162:5.3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già detto che </a:t>
            </a:r>
            <a:r>
              <a:rPr sz="1200" dirty="0">
                <a:latin typeface="Times New Roman"/>
                <a:cs typeface="Times New Roman"/>
              </a:rPr>
              <a:t>me ne </a:t>
            </a:r>
            <a:r>
              <a:rPr sz="1200" spc="-5" dirty="0">
                <a:latin typeface="Times New Roman"/>
                <a:cs typeface="Times New Roman"/>
              </a:rPr>
              <a:t>sto </a:t>
            </a:r>
            <a:r>
              <a:rPr sz="1200" dirty="0">
                <a:latin typeface="Times New Roman"/>
                <a:cs typeface="Times New Roman"/>
              </a:rPr>
              <a:t>andando,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mi </a:t>
            </a:r>
            <a:r>
              <a:rPr sz="1200" spc="-5" dirty="0">
                <a:latin typeface="Times New Roman"/>
                <a:cs typeface="Times New Roman"/>
              </a:rPr>
              <a:t>cercherete </a:t>
            </a:r>
            <a:r>
              <a:rPr sz="1200" dirty="0">
                <a:latin typeface="Times New Roman"/>
                <a:cs typeface="Times New Roman"/>
              </a:rPr>
              <a:t>e non mi </a:t>
            </a:r>
            <a:r>
              <a:rPr sz="1200" spc="-5" dirty="0">
                <a:latin typeface="Times New Roman"/>
                <a:cs typeface="Times New Roman"/>
              </a:rPr>
              <a:t>troverete, perché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sto andando </a:t>
            </a:r>
            <a:r>
              <a:rPr sz="1200" dirty="0">
                <a:latin typeface="Times New Roman"/>
                <a:cs typeface="Times New Roman"/>
              </a:rPr>
              <a:t>io voi  non potete </a:t>
            </a:r>
            <a:r>
              <a:rPr sz="1200" spc="-5" dirty="0">
                <a:latin typeface="Times New Roman"/>
                <a:cs typeface="Times New Roman"/>
              </a:rPr>
              <a:t>venire. Voi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vorreste respingere questa luce venite dal basso;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vengo dall’alto. Voi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preferite rimanere </a:t>
            </a:r>
            <a:r>
              <a:rPr sz="1200" spc="5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siete di questo mondo; io non sono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e vivo nella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delle luci.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avete</a:t>
            </a:r>
            <a:r>
              <a:rPr sz="1200" dirty="0">
                <a:latin typeface="Times New Roman"/>
                <a:cs typeface="Times New Roman"/>
              </a:rPr>
              <a:t> avuto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98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(1362.8) 123:5.7 </a:t>
            </a:r>
            <a:r>
              <a:rPr sz="1200" spc="-5" dirty="0">
                <a:latin typeface="Times New Roman"/>
                <a:cs typeface="Times New Roman"/>
              </a:rPr>
              <a:t>Nazaret era </a:t>
            </a:r>
            <a:r>
              <a:rPr sz="1200" dirty="0">
                <a:latin typeface="Times New Roman"/>
                <a:cs typeface="Times New Roman"/>
              </a:rPr>
              <a:t>una stazione sulla via </a:t>
            </a:r>
            <a:r>
              <a:rPr sz="1200" spc="-5" dirty="0">
                <a:latin typeface="Times New Roman"/>
                <a:cs typeface="Times New Roman"/>
              </a:rPr>
              <a:t>delle carovane ed </a:t>
            </a:r>
            <a:r>
              <a:rPr sz="1200" dirty="0">
                <a:latin typeface="Times New Roman"/>
                <a:cs typeface="Times New Roman"/>
              </a:rPr>
              <a:t>un crocevia di </a:t>
            </a:r>
            <a:r>
              <a:rPr sz="1200" spc="-5" dirty="0">
                <a:latin typeface="Times New Roman"/>
                <a:cs typeface="Times New Roman"/>
              </a:rPr>
              <a:t>viaggi,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popolata da </a:t>
            </a:r>
            <a:r>
              <a:rPr sz="1200" spc="-5" dirty="0">
                <a:latin typeface="Times New Roman"/>
                <a:cs typeface="Times New Roman"/>
              </a:rPr>
              <a:t>Gentili; </a:t>
            </a:r>
            <a:r>
              <a:rPr sz="1200" dirty="0">
                <a:latin typeface="Times New Roman"/>
                <a:cs typeface="Times New Roman"/>
              </a:rPr>
              <a:t>allo  </a:t>
            </a:r>
            <a:r>
              <a:rPr sz="1200" spc="-5" dirty="0">
                <a:latin typeface="Times New Roman"/>
                <a:cs typeface="Times New Roman"/>
              </a:rPr>
              <a:t>stesso tempo era </a:t>
            </a:r>
            <a:r>
              <a:rPr sz="1200" dirty="0">
                <a:latin typeface="Times New Roman"/>
                <a:cs typeface="Times New Roman"/>
              </a:rPr>
              <a:t>molto conosciuta </a:t>
            </a:r>
            <a:r>
              <a:rPr sz="1200" spc="-5" dirty="0">
                <a:latin typeface="Times New Roman"/>
                <a:cs typeface="Times New Roman"/>
              </a:rPr>
              <a:t>come centro d’interpretazione liberale </a:t>
            </a:r>
            <a:r>
              <a:rPr sz="1200" dirty="0">
                <a:latin typeface="Times New Roman"/>
                <a:cs typeface="Times New Roman"/>
              </a:rPr>
              <a:t>della legge ebraica </a:t>
            </a:r>
            <a:r>
              <a:rPr sz="1200" spc="-5" dirty="0">
                <a:latin typeface="Times New Roman"/>
                <a:cs typeface="Times New Roman"/>
              </a:rPr>
              <a:t>tradizionale.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si  mescolavano con </a:t>
            </a:r>
            <a:r>
              <a:rPr sz="1200" dirty="0">
                <a:latin typeface="Times New Roman"/>
                <a:cs typeface="Times New Roman"/>
              </a:rPr>
              <a:t>i Gentili più </a:t>
            </a:r>
            <a:r>
              <a:rPr sz="1200" spc="-5" dirty="0">
                <a:latin typeface="Times New Roman"/>
                <a:cs typeface="Times New Roman"/>
              </a:rPr>
              <a:t>liberamente </a:t>
            </a:r>
            <a:r>
              <a:rPr sz="1200" dirty="0">
                <a:latin typeface="Times New Roman"/>
                <a:cs typeface="Times New Roman"/>
              </a:rPr>
              <a:t>di quanto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usanza in </a:t>
            </a:r>
            <a:r>
              <a:rPr sz="1200" spc="-5" dirty="0">
                <a:latin typeface="Times New Roman"/>
                <a:cs typeface="Times New Roman"/>
              </a:rPr>
              <a:t>Giudea. </a:t>
            </a:r>
            <a:r>
              <a:rPr sz="1200" dirty="0">
                <a:latin typeface="Times New Roman"/>
                <a:cs typeface="Times New Roman"/>
              </a:rPr>
              <a:t>E fra tutte le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Galilea, gli Ebrei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erano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liberali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interpretazione delle restrizioni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basate sui timori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contaminazione risultante dal  contatto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Gentili. Queste condizioni avevano dato origine ad </a:t>
            </a:r>
            <a:r>
              <a:rPr sz="1200" dirty="0">
                <a:latin typeface="Times New Roman"/>
                <a:cs typeface="Times New Roman"/>
              </a:rPr>
              <a:t>una massima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Gerusalemme: </a:t>
            </a:r>
            <a:r>
              <a:rPr sz="1200" dirty="0">
                <a:latin typeface="Times New Roman"/>
                <a:cs typeface="Times New Roman"/>
              </a:rPr>
              <a:t>“Può </a:t>
            </a:r>
            <a:r>
              <a:rPr sz="1200" spc="-5" dirty="0">
                <a:latin typeface="Times New Roman"/>
                <a:cs typeface="Times New Roman"/>
              </a:rPr>
              <a:t>uscire </a:t>
            </a:r>
            <a:r>
              <a:rPr sz="1200" dirty="0">
                <a:latin typeface="Times New Roman"/>
                <a:cs typeface="Times New Roman"/>
              </a:rPr>
              <a:t>qualcosa di  buono 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(1363.1) 123:5.8 </a:t>
            </a:r>
            <a:r>
              <a:rPr sz="1200" spc="-5" dirty="0">
                <a:latin typeface="Times New Roman"/>
                <a:cs typeface="Times New Roman"/>
              </a:rPr>
              <a:t>Gesù ricevette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formazione morale 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cultura spirituale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ambiente familiare. Acquisì 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della sua educazione </a:t>
            </a:r>
            <a:r>
              <a:rPr sz="1200" dirty="0">
                <a:latin typeface="Times New Roman"/>
                <a:cs typeface="Times New Roman"/>
              </a:rPr>
              <a:t>intellettuale e teologica </a:t>
            </a:r>
            <a:r>
              <a:rPr sz="1200" spc="-5" dirty="0">
                <a:latin typeface="Times New Roman"/>
                <a:cs typeface="Times New Roman"/>
              </a:rPr>
              <a:t>dal cazan.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educazione reale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 bagaglio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di cuore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effettiva </a:t>
            </a:r>
            <a:r>
              <a:rPr sz="1200" dirty="0">
                <a:latin typeface="Times New Roman"/>
                <a:cs typeface="Times New Roman"/>
              </a:rPr>
              <a:t>di lottare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difficili </a:t>
            </a:r>
            <a:r>
              <a:rPr sz="1200" spc="-5" dirty="0">
                <a:latin typeface="Times New Roman"/>
                <a:cs typeface="Times New Roman"/>
              </a:rPr>
              <a:t>problemi della </a:t>
            </a:r>
            <a:r>
              <a:rPr sz="1200" dirty="0">
                <a:latin typeface="Times New Roman"/>
                <a:cs typeface="Times New Roman"/>
              </a:rPr>
              <a:t>vita — l’ottenne </a:t>
            </a:r>
            <a:r>
              <a:rPr sz="1200" spc="-5" dirty="0">
                <a:latin typeface="Times New Roman"/>
                <a:cs typeface="Times New Roman"/>
              </a:rPr>
              <a:t>mescolandosi ai suoi simili. Fu questa stretta associazione  coi suoi simili, giovani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vecchi, </a:t>
            </a:r>
            <a:r>
              <a:rPr sz="1200" dirty="0">
                <a:latin typeface="Times New Roman"/>
                <a:cs typeface="Times New Roman"/>
              </a:rPr>
              <a:t>Ebrei e Gentili,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fornì </a:t>
            </a:r>
            <a:r>
              <a:rPr sz="1200" spc="-5" dirty="0">
                <a:latin typeface="Times New Roman"/>
                <a:cs typeface="Times New Roman"/>
              </a:rPr>
              <a:t>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 umana. Gesù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5" dirty="0">
                <a:latin typeface="Times New Roman"/>
                <a:cs typeface="Times New Roman"/>
              </a:rPr>
              <a:t>colto, </a:t>
            </a:r>
            <a:r>
              <a:rPr sz="1200" spc="-5" dirty="0">
                <a:latin typeface="Times New Roman"/>
                <a:cs typeface="Times New Roman"/>
              </a:rPr>
              <a:t>nel  senso che </a:t>
            </a:r>
            <a:r>
              <a:rPr sz="1200" dirty="0">
                <a:latin typeface="Times New Roman"/>
                <a:cs typeface="Times New Roman"/>
              </a:rPr>
              <a:t>comprendeva completamente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li </a:t>
            </a:r>
            <a:r>
              <a:rPr sz="1200" spc="-5" dirty="0">
                <a:latin typeface="Times New Roman"/>
                <a:cs typeface="Times New Roman"/>
              </a:rPr>
              <a:t>amava 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devozione.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13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(1363.2) 123:5.9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alla sinagoga egli </a:t>
            </a:r>
            <a:r>
              <a:rPr sz="1200" dirty="0">
                <a:latin typeface="Times New Roman"/>
                <a:cs typeface="Times New Roman"/>
              </a:rPr>
              <a:t>fu uno </a:t>
            </a:r>
            <a:r>
              <a:rPr sz="1200" spc="-5" dirty="0">
                <a:latin typeface="Times New Roman"/>
                <a:cs typeface="Times New Roman"/>
              </a:rPr>
              <a:t>studente brillante, possedendo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vantaggio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saper 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lingue.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occasione </a:t>
            </a:r>
            <a:r>
              <a:rPr sz="1200" spc="-5" dirty="0">
                <a:latin typeface="Times New Roman"/>
                <a:cs typeface="Times New Roman"/>
              </a:rPr>
              <a:t>della fine </a:t>
            </a:r>
            <a:r>
              <a:rPr sz="1200" dirty="0">
                <a:latin typeface="Times New Roman"/>
                <a:cs typeface="Times New Roman"/>
              </a:rPr>
              <a:t>del corso di </a:t>
            </a:r>
            <a:r>
              <a:rPr sz="1200" spc="-5" dirty="0">
                <a:latin typeface="Times New Roman"/>
                <a:cs typeface="Times New Roman"/>
              </a:rPr>
              <a:t>Gesù nella sua </a:t>
            </a:r>
            <a:r>
              <a:rPr sz="1200" dirty="0">
                <a:latin typeface="Times New Roman"/>
                <a:cs typeface="Times New Roman"/>
              </a:rPr>
              <a:t>scuola, il </a:t>
            </a:r>
            <a:r>
              <a:rPr sz="1200" spc="-5" dirty="0">
                <a:latin typeface="Times New Roman"/>
                <a:cs typeface="Times New Roman"/>
              </a:rPr>
              <a:t>cazan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fece </a:t>
            </a:r>
            <a:r>
              <a:rPr sz="1200" spc="-5" dirty="0">
                <a:latin typeface="Times New Roman"/>
                <a:cs typeface="Times New Roman"/>
              </a:rPr>
              <a:t>notare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Giuseppe che egli  temeva “di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cose dalle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penetranti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Gesù” </a:t>
            </a:r>
            <a:r>
              <a:rPr sz="1200" dirty="0">
                <a:latin typeface="Times New Roman"/>
                <a:cs typeface="Times New Roman"/>
              </a:rPr>
              <a:t>di quante lui </a:t>
            </a:r>
            <a:r>
              <a:rPr sz="1200" spc="-5" dirty="0">
                <a:latin typeface="Times New Roman"/>
                <a:cs typeface="Times New Roman"/>
              </a:rPr>
              <a:t>era “stato capace d’insegnare 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ragazzo”.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(1363.3) 123:5.10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intero corso </a:t>
            </a:r>
            <a:r>
              <a:rPr sz="1200" dirty="0">
                <a:latin typeface="Times New Roman"/>
                <a:cs typeface="Times New Roman"/>
              </a:rPr>
              <a:t>di studi </a:t>
            </a:r>
            <a:r>
              <a:rPr sz="1200" spc="-5" dirty="0">
                <a:latin typeface="Times New Roman"/>
                <a:cs typeface="Times New Roman"/>
              </a:rPr>
              <a:t>Gesù imparò </a:t>
            </a:r>
            <a:r>
              <a:rPr sz="1200" dirty="0">
                <a:latin typeface="Times New Roman"/>
                <a:cs typeface="Times New Roman"/>
              </a:rPr>
              <a:t>molto e </a:t>
            </a:r>
            <a:r>
              <a:rPr sz="1200" spc="-5" dirty="0">
                <a:latin typeface="Times New Roman"/>
                <a:cs typeface="Times New Roman"/>
              </a:rPr>
              <a:t>trasse grande ispirazione dai </a:t>
            </a:r>
            <a:r>
              <a:rPr sz="1200" dirty="0">
                <a:latin typeface="Times New Roman"/>
                <a:cs typeface="Times New Roman"/>
              </a:rPr>
              <a:t>sermoni </a:t>
            </a:r>
            <a:r>
              <a:rPr sz="1200" spc="-5" dirty="0">
                <a:latin typeface="Times New Roman"/>
                <a:cs typeface="Times New Roman"/>
              </a:rPr>
              <a:t>regolari </a:t>
            </a:r>
            <a:r>
              <a:rPr sz="1200" dirty="0">
                <a:latin typeface="Times New Roman"/>
                <a:cs typeface="Times New Roman"/>
              </a:rPr>
              <a:t>del sabato </a:t>
            </a:r>
            <a:r>
              <a:rPr sz="1200" spc="-5" dirty="0">
                <a:latin typeface="Times New Roman"/>
                <a:cs typeface="Times New Roman"/>
              </a:rPr>
              <a:t>nella  sinagoga. Era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chiedere ai visitatori importanti che si fermavano </a:t>
            </a:r>
            <a:r>
              <a:rPr sz="1200" dirty="0">
                <a:latin typeface="Times New Roman"/>
                <a:cs typeface="Times New Roman"/>
              </a:rPr>
              <a:t>il sabato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di prendere la parola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sinagoga.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Crescendo, Gesù ascoltò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grandi pensatori </a:t>
            </a:r>
            <a:r>
              <a:rPr sz="1200" dirty="0">
                <a:latin typeface="Times New Roman"/>
                <a:cs typeface="Times New Roman"/>
              </a:rPr>
              <a:t>dell’intero mondo </a:t>
            </a:r>
            <a:r>
              <a:rPr sz="1200" spc="-5" dirty="0">
                <a:latin typeface="Times New Roman"/>
                <a:cs typeface="Times New Roman"/>
              </a:rPr>
              <a:t>ebraico esporre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punti di vista,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molti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 Ebrei </a:t>
            </a:r>
            <a:r>
              <a:rPr sz="1200" dirty="0">
                <a:latin typeface="Times New Roman"/>
                <a:cs typeface="Times New Roman"/>
              </a:rPr>
              <a:t>ortodossi, poiché 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centro avanzato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liberale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cultura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039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27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abbondanti opportunità per apprendere chi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sia, ed avrete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prove a </a:t>
            </a:r>
            <a:r>
              <a:rPr sz="1200" spc="-5" dirty="0">
                <a:latin typeface="Times New Roman"/>
                <a:cs typeface="Times New Roman"/>
              </a:rPr>
              <a:t>conferma dell’identità del Figlio dell’Uomo. </a:t>
            </a:r>
            <a:r>
              <a:rPr sz="1200" spc="-10" dirty="0">
                <a:latin typeface="Times New Roman"/>
                <a:cs typeface="Times New Roman"/>
              </a:rPr>
              <a:t>Io  </a:t>
            </a:r>
            <a:r>
              <a:rPr sz="1200" dirty="0">
                <a:latin typeface="Times New Roman"/>
                <a:cs typeface="Times New Roman"/>
              </a:rPr>
              <a:t>sono la luce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chiunque respinge deliberatamente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coscientemente questa luce salvifica </a:t>
            </a:r>
            <a:r>
              <a:rPr sz="1200" dirty="0">
                <a:latin typeface="Times New Roman"/>
                <a:cs typeface="Times New Roman"/>
              </a:rPr>
              <a:t>morirà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peccati. </a:t>
            </a:r>
            <a:r>
              <a:rPr sz="1200" dirty="0">
                <a:latin typeface="Times New Roman"/>
                <a:cs typeface="Times New Roman"/>
              </a:rPr>
              <a:t>Io vi ho 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ma voi siete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parole. Tuttavia,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fedele;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ama 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sviati.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 anch’io </a:t>
            </a:r>
            <a:r>
              <a:rPr sz="1200" dirty="0">
                <a:latin typeface="Times New Roman"/>
                <a:cs typeface="Times New Roman"/>
              </a:rPr>
              <a:t>lo proclamo 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(1795.3) 162:5.4 </a:t>
            </a:r>
            <a:r>
              <a:rPr sz="1200" spc="-5" dirty="0">
                <a:latin typeface="Times New Roman"/>
                <a:cs typeface="Times New Roman"/>
              </a:rPr>
              <a:t>“Quando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saprete </a:t>
            </a:r>
            <a:r>
              <a:rPr sz="1200" dirty="0">
                <a:latin typeface="Times New Roman"/>
                <a:cs typeface="Times New Roman"/>
              </a:rPr>
              <a:t>tutti che 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lui,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niente da me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ma  solo come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insegnato.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rivolgo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a voi 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di  me;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mi ha lasciato </a:t>
            </a:r>
            <a:r>
              <a:rPr sz="1200" spc="-5" dirty="0">
                <a:latin typeface="Times New Roman"/>
                <a:cs typeface="Times New Roman"/>
              </a:rPr>
              <a:t>solo, perché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faccio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piace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occhi.”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660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(1795.4) 162:5.5 </a:t>
            </a:r>
            <a:r>
              <a:rPr sz="1200" spc="-5" dirty="0">
                <a:latin typeface="Times New Roman"/>
                <a:cs typeface="Times New Roman"/>
              </a:rPr>
              <a:t>Mentre Gesù insegnava ciò </a:t>
            </a:r>
            <a:r>
              <a:rPr sz="1200" dirty="0">
                <a:latin typeface="Times New Roman"/>
                <a:cs typeface="Times New Roman"/>
              </a:rPr>
              <a:t>ai pellegrini </a:t>
            </a:r>
            <a:r>
              <a:rPr sz="1200" spc="-5" dirty="0">
                <a:latin typeface="Times New Roman"/>
                <a:cs typeface="Times New Roman"/>
              </a:rPr>
              <a:t>nei cortili del Tempio,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credettero. </a:t>
            </a:r>
            <a:r>
              <a:rPr sz="1200" dirty="0">
                <a:latin typeface="Times New Roman"/>
                <a:cs typeface="Times New Roman"/>
              </a:rPr>
              <a:t>E nessuno </a:t>
            </a:r>
            <a:r>
              <a:rPr sz="1200" spc="-5" dirty="0">
                <a:latin typeface="Times New Roman"/>
                <a:cs typeface="Times New Roman"/>
              </a:rPr>
              <a:t>osò mettere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su di  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discorso sull’acqua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vita</a:t>
            </a:r>
            <a:endParaRPr sz="1600">
              <a:latin typeface="Times New Roman"/>
              <a:cs typeface="Times New Roman"/>
            </a:endParaRPr>
          </a:p>
          <a:p>
            <a:pPr marL="88900" marR="5905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(1795.5) 162:6.1 </a:t>
            </a:r>
            <a:r>
              <a:rPr sz="1200" spc="-5" dirty="0">
                <a:latin typeface="Times New Roman"/>
                <a:cs typeface="Times New Roman"/>
              </a:rPr>
              <a:t>L’ultimo giorno,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giorno della festa, mentre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proveniente </a:t>
            </a:r>
            <a:r>
              <a:rPr sz="1200" dirty="0">
                <a:latin typeface="Times New Roman"/>
                <a:cs typeface="Times New Roman"/>
              </a:rPr>
              <a:t>dalla piscina di Siloe </a:t>
            </a:r>
            <a:r>
              <a:rPr sz="1200" spc="-5" dirty="0">
                <a:latin typeface="Times New Roman"/>
                <a:cs typeface="Times New Roman"/>
              </a:rPr>
              <a:t>passava </a:t>
            </a:r>
            <a:r>
              <a:rPr sz="1200" dirty="0">
                <a:latin typeface="Times New Roman"/>
                <a:cs typeface="Times New Roman"/>
              </a:rPr>
              <a:t>attraverso  i </a:t>
            </a:r>
            <a:r>
              <a:rPr sz="1200" spc="-5" dirty="0">
                <a:latin typeface="Times New Roman"/>
                <a:cs typeface="Times New Roman"/>
              </a:rPr>
              <a:t>cortili del Tempio,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e il vino </a:t>
            </a:r>
            <a:r>
              <a:rPr sz="1200" spc="-5" dirty="0">
                <a:latin typeface="Times New Roman"/>
                <a:cs typeface="Times New Roman"/>
              </a:rPr>
              <a:t>erano stati versati sull’altare dai sacerdoti, Gesù, </a:t>
            </a:r>
            <a:r>
              <a:rPr sz="1200" dirty="0">
                <a:latin typeface="Times New Roman"/>
                <a:cs typeface="Times New Roman"/>
              </a:rPr>
              <a:t>alzatosi 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tra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88900" marR="952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pellegrini, disse: </a:t>
            </a:r>
            <a:r>
              <a:rPr sz="1200" dirty="0">
                <a:latin typeface="Times New Roman"/>
                <a:cs typeface="Times New Roman"/>
              </a:rPr>
              <a:t>“Se qualcuno ha </a:t>
            </a:r>
            <a:r>
              <a:rPr sz="1200" spc="-5" dirty="0">
                <a:latin typeface="Times New Roman"/>
                <a:cs typeface="Times New Roman"/>
              </a:rPr>
              <a:t>sete, </a:t>
            </a:r>
            <a:r>
              <a:rPr sz="1200" dirty="0">
                <a:latin typeface="Times New Roman"/>
                <a:cs typeface="Times New Roman"/>
              </a:rPr>
              <a:t>che venga a me e beva.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Padre celeste io porto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della vita.  Chiunque </a:t>
            </a:r>
            <a:r>
              <a:rPr sz="1200" spc="-5" dirty="0">
                <a:latin typeface="Times New Roman"/>
                <a:cs typeface="Times New Roman"/>
              </a:rPr>
              <a:t>crede </a:t>
            </a:r>
            <a:r>
              <a:rPr sz="1200" dirty="0">
                <a:latin typeface="Times New Roman"/>
                <a:cs typeface="Times New Roman"/>
              </a:rPr>
              <a:t>in me sarà </a:t>
            </a:r>
            <a:r>
              <a:rPr sz="1200" spc="-5" dirty="0">
                <a:latin typeface="Times New Roman"/>
                <a:cs typeface="Times New Roman"/>
              </a:rPr>
              <a:t>ricolmo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che quest’acqua rappresenta, perché </a:t>
            </a:r>
            <a:r>
              <a:rPr sz="1200" dirty="0">
                <a:latin typeface="Times New Roman"/>
                <a:cs typeface="Times New Roman"/>
              </a:rPr>
              <a:t>anche le Scritture </a:t>
            </a:r>
            <a:r>
              <a:rPr sz="1200" spc="-5" dirty="0">
                <a:latin typeface="Times New Roman"/>
                <a:cs typeface="Times New Roman"/>
              </a:rPr>
              <a:t>hanno detto: </a:t>
            </a:r>
            <a:r>
              <a:rPr sz="1200" dirty="0">
                <a:latin typeface="Times New Roman"/>
                <a:cs typeface="Times New Roman"/>
              </a:rPr>
              <a:t>‘Da lui  </a:t>
            </a:r>
            <a:r>
              <a:rPr sz="1200" spc="-5" dirty="0">
                <a:latin typeface="Times New Roman"/>
                <a:cs typeface="Times New Roman"/>
              </a:rPr>
              <a:t>scorreranno fiumi </a:t>
            </a:r>
            <a:r>
              <a:rPr sz="1200" dirty="0">
                <a:latin typeface="Times New Roman"/>
                <a:cs typeface="Times New Roman"/>
              </a:rPr>
              <a:t>d’acqua </a:t>
            </a:r>
            <a:r>
              <a:rPr sz="1200" spc="-5" dirty="0">
                <a:latin typeface="Times New Roman"/>
                <a:cs typeface="Times New Roman"/>
              </a:rPr>
              <a:t>vivente.’ Quando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dell’Uomo avrà </a:t>
            </a:r>
            <a:r>
              <a:rPr sz="1200" dirty="0">
                <a:latin typeface="Times New Roman"/>
                <a:cs typeface="Times New Roman"/>
              </a:rPr>
              <a:t>terminato la </a:t>
            </a:r>
            <a:r>
              <a:rPr sz="1200" spc="-5" dirty="0">
                <a:latin typeface="Times New Roman"/>
                <a:cs typeface="Times New Roman"/>
              </a:rPr>
              <a:t>sua opera sulla terra, sarà sparso su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vivente. Coloro che </a:t>
            </a:r>
            <a:r>
              <a:rPr sz="1200" dirty="0">
                <a:latin typeface="Times New Roman"/>
                <a:cs typeface="Times New Roman"/>
              </a:rPr>
              <a:t>riceveranno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non </a:t>
            </a:r>
            <a:r>
              <a:rPr sz="1200" spc="-5" dirty="0">
                <a:latin typeface="Times New Roman"/>
                <a:cs typeface="Times New Roman"/>
              </a:rPr>
              <a:t>conosceranno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sete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(1795.6) 162:6.2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interruppe </a:t>
            </a:r>
            <a:r>
              <a:rPr sz="1200" dirty="0">
                <a:latin typeface="Times New Roman"/>
                <a:cs typeface="Times New Roman"/>
              </a:rPr>
              <a:t>il servizio per </a:t>
            </a:r>
            <a:r>
              <a:rPr sz="1200" spc="-5" dirty="0">
                <a:latin typeface="Times New Roman"/>
                <a:cs typeface="Times New Roman"/>
              </a:rPr>
              <a:t>pronunciare queste parole. Egli parlò ai fedeli subito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canto </a:t>
            </a:r>
            <a:r>
              <a:rPr sz="1200" dirty="0">
                <a:latin typeface="Times New Roman"/>
                <a:cs typeface="Times New Roman"/>
              </a:rPr>
              <a:t>dell’Hallel,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778065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ritornello dei </a:t>
            </a:r>
            <a:r>
              <a:rPr sz="1200" dirty="0">
                <a:latin typeface="Times New Roman"/>
                <a:cs typeface="Times New Roman"/>
              </a:rPr>
              <a:t>Salmi </a:t>
            </a:r>
            <a:r>
              <a:rPr sz="1200" spc="-5" dirty="0">
                <a:latin typeface="Times New Roman"/>
                <a:cs typeface="Times New Roman"/>
              </a:rPr>
              <a:t>accompagnato dall’ondeggiare dei rami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all’altare.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punto c’era una </a:t>
            </a:r>
            <a:r>
              <a:rPr sz="1200" spc="-5" dirty="0">
                <a:latin typeface="Times New Roman"/>
                <a:cs typeface="Times New Roman"/>
              </a:rPr>
              <a:t>pausa mentre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venivano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981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preparati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sacrifici,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udirono la voce </a:t>
            </a:r>
            <a:r>
              <a:rPr sz="1200" spc="-5" dirty="0">
                <a:latin typeface="Times New Roman"/>
                <a:cs typeface="Times New Roman"/>
              </a:rPr>
              <a:t>affascinante </a:t>
            </a:r>
            <a:r>
              <a:rPr sz="1200" dirty="0">
                <a:latin typeface="Times New Roman"/>
                <a:cs typeface="Times New Roman"/>
              </a:rPr>
              <a:t>del Maestro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il  </a:t>
            </a:r>
            <a:r>
              <a:rPr sz="1200" spc="-5" dirty="0">
                <a:latin typeface="Times New Roman"/>
                <a:cs typeface="Times New Roman"/>
              </a:rPr>
              <a:t>donatore dell’acqua </a:t>
            </a:r>
            <a:r>
              <a:rPr sz="1200" dirty="0">
                <a:latin typeface="Times New Roman"/>
                <a:cs typeface="Times New Roman"/>
              </a:rPr>
              <a:t>vivente a tutte le </a:t>
            </a:r>
            <a:r>
              <a:rPr sz="1200" spc="-5" dirty="0">
                <a:latin typeface="Times New Roman"/>
                <a:cs typeface="Times New Roman"/>
              </a:rPr>
              <a:t>anime assetate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(1796.1) 162:6.3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servizio </a:t>
            </a:r>
            <a:r>
              <a:rPr sz="1200" dirty="0">
                <a:latin typeface="Times New Roman"/>
                <a:cs typeface="Times New Roman"/>
              </a:rPr>
              <a:t>di primo </a:t>
            </a:r>
            <a:r>
              <a:rPr sz="1200" spc="-5" dirty="0">
                <a:latin typeface="Times New Roman"/>
                <a:cs typeface="Times New Roman"/>
              </a:rPr>
              <a:t>mattino, Gesù continuò ad </a:t>
            </a:r>
            <a:r>
              <a:rPr sz="1200" dirty="0">
                <a:latin typeface="Times New Roman"/>
                <a:cs typeface="Times New Roman"/>
              </a:rPr>
              <a:t>istruire la moltitudine </a:t>
            </a:r>
            <a:r>
              <a:rPr sz="1200" spc="-5" dirty="0">
                <a:latin typeface="Times New Roman"/>
                <a:cs typeface="Times New Roman"/>
              </a:rPr>
              <a:t>dicendo: “Non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letto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Scrittura: ‘Ecco, 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vengono versate sul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arido e </a:t>
            </a:r>
            <a:r>
              <a:rPr sz="1200" spc="-5" dirty="0">
                <a:latin typeface="Times New Roman"/>
                <a:cs typeface="Times New Roman"/>
              </a:rPr>
              <a:t>sparse sul </a:t>
            </a:r>
            <a:r>
              <a:rPr sz="1200" dirty="0">
                <a:latin typeface="Times New Roman"/>
                <a:cs typeface="Times New Roman"/>
              </a:rPr>
              <a:t>suolo </a:t>
            </a:r>
            <a:r>
              <a:rPr sz="1200" spc="-5" dirty="0">
                <a:latin typeface="Times New Roman"/>
                <a:cs typeface="Times New Roman"/>
              </a:rPr>
              <a:t>riarso, così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donerò </a:t>
            </a:r>
            <a:r>
              <a:rPr sz="1200" dirty="0">
                <a:latin typeface="Times New Roman"/>
                <a:cs typeface="Times New Roman"/>
              </a:rPr>
              <a:t>lo spirito di </a:t>
            </a:r>
            <a:r>
              <a:rPr sz="1200" spc="-5" dirty="0">
                <a:latin typeface="Times New Roman"/>
                <a:cs typeface="Times New Roman"/>
              </a:rPr>
              <a:t>santità perché  sia sparso sui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figli per </a:t>
            </a:r>
            <a:r>
              <a:rPr sz="1200" dirty="0">
                <a:latin typeface="Times New Roman"/>
                <a:cs typeface="Times New Roman"/>
              </a:rPr>
              <a:t>la benedizione </a:t>
            </a:r>
            <a:r>
              <a:rPr sz="1200" spc="-5" dirty="0">
                <a:latin typeface="Times New Roman"/>
                <a:cs typeface="Times New Roman"/>
              </a:rPr>
              <a:t>anche dei figli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figli’? Perché siete assetati del ministero dello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mentre  cercate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abbeverare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anime con </a:t>
            </a:r>
            <a:r>
              <a:rPr sz="1200" dirty="0">
                <a:latin typeface="Times New Roman"/>
                <a:cs typeface="Times New Roman"/>
              </a:rPr>
              <a:t>le tradizioni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sgorgate </a:t>
            </a:r>
            <a:r>
              <a:rPr sz="1200" spc="-5" dirty="0">
                <a:latin typeface="Times New Roman"/>
                <a:cs typeface="Times New Roman"/>
              </a:rPr>
              <a:t>dalle brocche </a:t>
            </a:r>
            <a:r>
              <a:rPr sz="1200" dirty="0">
                <a:latin typeface="Times New Roman"/>
                <a:cs typeface="Times New Roman"/>
              </a:rPr>
              <a:t>rotte </a:t>
            </a:r>
            <a:r>
              <a:rPr sz="1200" spc="-5" dirty="0">
                <a:latin typeface="Times New Roman"/>
                <a:cs typeface="Times New Roman"/>
              </a:rPr>
              <a:t>del servizio cerimoniale? </a:t>
            </a:r>
            <a:r>
              <a:rPr sz="1200" spc="-1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 vedete accadere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è il 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padri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simbolizzare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divino ai  figli della fede, </a:t>
            </a:r>
            <a:r>
              <a:rPr sz="1200" dirty="0">
                <a:latin typeface="Times New Roman"/>
                <a:cs typeface="Times New Roman"/>
              </a:rPr>
              <a:t>e voi avete </a:t>
            </a:r>
            <a:r>
              <a:rPr sz="1200" spc="-5" dirty="0">
                <a:latin typeface="Times New Roman"/>
                <a:cs typeface="Times New Roman"/>
              </a:rPr>
              <a:t>fatto bene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perpetuare questi </a:t>
            </a:r>
            <a:r>
              <a:rPr sz="1200" dirty="0">
                <a:latin typeface="Times New Roman"/>
                <a:cs typeface="Times New Roman"/>
              </a:rPr>
              <a:t>simboli, </a:t>
            </a:r>
            <a:r>
              <a:rPr sz="1200" spc="-5" dirty="0">
                <a:latin typeface="Times New Roman"/>
                <a:cs typeface="Times New Roman"/>
              </a:rPr>
              <a:t>almeno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giorno. Ma </a:t>
            </a:r>
            <a:r>
              <a:rPr sz="1200" dirty="0">
                <a:latin typeface="Times New Roman"/>
                <a:cs typeface="Times New Roman"/>
              </a:rPr>
              <a:t>ora è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a questa 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 Padre </a:t>
            </a:r>
            <a:r>
              <a:rPr sz="1200" dirty="0">
                <a:latin typeface="Times New Roman"/>
                <a:cs typeface="Times New Roman"/>
              </a:rPr>
              <a:t>degli spiriti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Figlio,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sarà certamente seguito dal  conferimento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Per chiunque </a:t>
            </a:r>
            <a:r>
              <a:rPr sz="1200" dirty="0">
                <a:latin typeface="Times New Roman"/>
                <a:cs typeface="Times New Roman"/>
              </a:rPr>
              <a:t>ha fede </a:t>
            </a:r>
            <a:r>
              <a:rPr sz="1200" spc="-5" dirty="0">
                <a:latin typeface="Times New Roman"/>
                <a:cs typeface="Times New Roman"/>
              </a:rPr>
              <a:t>questo conferimento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diverrà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maestro del </a:t>
            </a:r>
            <a:r>
              <a:rPr sz="1200" dirty="0">
                <a:latin typeface="Times New Roman"/>
                <a:cs typeface="Times New Roman"/>
              </a:rPr>
              <a:t>cammino che conduce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eterna, alle </a:t>
            </a:r>
            <a:r>
              <a:rPr sz="1200" dirty="0">
                <a:latin typeface="Times New Roman"/>
                <a:cs typeface="Times New Roman"/>
              </a:rPr>
              <a:t>vere acque della vita </a:t>
            </a:r>
            <a:r>
              <a:rPr sz="1200" spc="-5" dirty="0">
                <a:latin typeface="Times New Roman"/>
                <a:cs typeface="Times New Roman"/>
              </a:rPr>
              <a:t>nel regno dei </a:t>
            </a:r>
            <a:r>
              <a:rPr sz="1200" dirty="0">
                <a:latin typeface="Times New Roman"/>
                <a:cs typeface="Times New Roman"/>
              </a:rPr>
              <a:t>cieli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nel Paradiso </a:t>
            </a:r>
            <a:r>
              <a:rPr sz="1200" spc="-5" dirty="0">
                <a:latin typeface="Times New Roman"/>
                <a:cs typeface="Times New Roman"/>
              </a:rPr>
              <a:t>del  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nell’aldilà.”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29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(1796.2) 162:6.4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rispondere alle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della folla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Farisei.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pensavano che 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profeta; </a:t>
            </a:r>
            <a:r>
              <a:rPr sz="1200" dirty="0">
                <a:latin typeface="Times New Roman"/>
                <a:cs typeface="Times New Roman"/>
              </a:rPr>
              <a:t>alcuni 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Messia;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dicevano che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Cristo </a:t>
            </a:r>
            <a:r>
              <a:rPr sz="1200" spc="-5" dirty="0">
                <a:latin typeface="Times New Roman"/>
                <a:cs typeface="Times New Roman"/>
              </a:rPr>
              <a:t>poiché egli veniva </a:t>
            </a:r>
            <a:r>
              <a:rPr sz="1200" dirty="0">
                <a:latin typeface="Times New Roman"/>
                <a:cs typeface="Times New Roman"/>
              </a:rPr>
              <a:t>dalla Galilea,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doveva  </a:t>
            </a:r>
            <a:r>
              <a:rPr sz="1200" dirty="0">
                <a:latin typeface="Times New Roman"/>
                <a:cs typeface="Times New Roman"/>
              </a:rPr>
              <a:t>ristabilire il trono di </a:t>
            </a:r>
            <a:r>
              <a:rPr sz="1200" spc="-5" dirty="0">
                <a:latin typeface="Times New Roman"/>
                <a:cs typeface="Times New Roman"/>
              </a:rPr>
              <a:t>Davide.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osavano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arrestarlo.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discorso sulla libertà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spirituale</a:t>
            </a:r>
            <a:endParaRPr sz="1600">
              <a:latin typeface="Times New Roman"/>
              <a:cs typeface="Times New Roman"/>
            </a:endParaRPr>
          </a:p>
          <a:p>
            <a:pPr marL="76200" marR="283845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(1796.3) 162:7.1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pomeriggio dell’ultimo giorno della festa,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avevano fallito nei loro sforzi </a:t>
            </a:r>
            <a:r>
              <a:rPr sz="1200" dirty="0">
                <a:latin typeface="Times New Roman"/>
                <a:cs typeface="Times New Roman"/>
              </a:rPr>
              <a:t>per persuaderlo a 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Gerusalemme, Gesù andò </a:t>
            </a:r>
            <a:r>
              <a:rPr sz="1200" dirty="0">
                <a:latin typeface="Times New Roman"/>
                <a:cs typeface="Times New Roman"/>
              </a:rPr>
              <a:t>nuovamente </a:t>
            </a:r>
            <a:r>
              <a:rPr sz="1200" spc="-5" dirty="0">
                <a:latin typeface="Times New Roman"/>
                <a:cs typeface="Times New Roman"/>
              </a:rPr>
              <a:t>nel Tempio ad insegnare. Trovando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numeroso di </a:t>
            </a:r>
            <a:r>
              <a:rPr sz="1200" spc="-5" dirty="0">
                <a:latin typeface="Times New Roman"/>
                <a:cs typeface="Times New Roman"/>
              </a:rPr>
              <a:t>credenti riuniti nel  Portico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Salomone, egli parlò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dicendo: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32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42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(1796.4) 162:7.2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parole dimorano </a:t>
            </a:r>
            <a:r>
              <a:rPr sz="1200" dirty="0">
                <a:latin typeface="Times New Roman"/>
                <a:cs typeface="Times New Roman"/>
              </a:rPr>
              <a:t>in voi e </a:t>
            </a:r>
            <a:r>
              <a:rPr sz="1200" spc="-5" dirty="0">
                <a:latin typeface="Times New Roman"/>
                <a:cs typeface="Times New Roman"/>
              </a:rPr>
              <a:t>se siete disposti </a:t>
            </a:r>
            <a:r>
              <a:rPr sz="1200" dirty="0">
                <a:latin typeface="Times New Roman"/>
                <a:cs typeface="Times New Roman"/>
              </a:rPr>
              <a:t>a fare la volontà di mio </a:t>
            </a:r>
            <a:r>
              <a:rPr sz="1200" spc="-5" dirty="0">
                <a:latin typeface="Times New Roman"/>
                <a:cs typeface="Times New Roman"/>
              </a:rPr>
              <a:t>Padre, allora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miei  </a:t>
            </a:r>
            <a:r>
              <a:rPr sz="1200" spc="-5" dirty="0">
                <a:latin typeface="Times New Roman"/>
                <a:cs typeface="Times New Roman"/>
              </a:rPr>
              <a:t>discepoli. Voi conoscerete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verità vi renderà </a:t>
            </a:r>
            <a:r>
              <a:rPr sz="1200" dirty="0">
                <a:latin typeface="Times New Roman"/>
                <a:cs typeface="Times New Roman"/>
              </a:rPr>
              <a:t>liberi.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come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risponderete: </a:t>
            </a:r>
            <a:r>
              <a:rPr sz="1200" dirty="0">
                <a:latin typeface="Times New Roman"/>
                <a:cs typeface="Times New Roman"/>
              </a:rPr>
              <a:t>noi siamo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non  siamo </a:t>
            </a:r>
            <a:r>
              <a:rPr sz="1200" spc="-5" dirty="0">
                <a:latin typeface="Times New Roman"/>
                <a:cs typeface="Times New Roman"/>
              </a:rPr>
              <a:t>schiavi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nessuno; come saremo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resi liberi? Ma </a:t>
            </a:r>
            <a:r>
              <a:rPr sz="1200" dirty="0">
                <a:latin typeface="Times New Roman"/>
                <a:cs typeface="Times New Roman"/>
              </a:rPr>
              <a:t>io non parlo di </a:t>
            </a:r>
            <a:r>
              <a:rPr sz="1200" spc="-5" dirty="0">
                <a:latin typeface="Times New Roman"/>
                <a:cs typeface="Times New Roman"/>
              </a:rPr>
              <a:t>sottomissione esteriore al </a:t>
            </a:r>
            <a:r>
              <a:rPr sz="1200" dirty="0">
                <a:latin typeface="Times New Roman"/>
                <a:cs typeface="Times New Roman"/>
              </a:rPr>
              <a:t>dominio di un altro, mi  </a:t>
            </a:r>
            <a:r>
              <a:rPr sz="1200" spc="-5" dirty="0">
                <a:latin typeface="Times New Roman"/>
                <a:cs typeface="Times New Roman"/>
              </a:rPr>
              <a:t>riferisco alle libertà dell’anima.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in verità vi </a:t>
            </a:r>
            <a:r>
              <a:rPr sz="1200" spc="-5" dirty="0">
                <a:latin typeface="Times New Roman"/>
                <a:cs typeface="Times New Roman"/>
              </a:rPr>
              <a:t>dico, chiunque </a:t>
            </a:r>
            <a:r>
              <a:rPr sz="1200" dirty="0">
                <a:latin typeface="Times New Roman"/>
                <a:cs typeface="Times New Roman"/>
              </a:rPr>
              <a:t>commette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dirty="0">
                <a:latin typeface="Times New Roman"/>
                <a:cs typeface="Times New Roman"/>
              </a:rPr>
              <a:t>E voi sapete che il  </a:t>
            </a:r>
            <a:r>
              <a:rPr sz="1200" spc="-5" dirty="0">
                <a:latin typeface="Times New Roman"/>
                <a:cs typeface="Times New Roman"/>
              </a:rPr>
              <a:t>servo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nella casa del </a:t>
            </a:r>
            <a:r>
              <a:rPr sz="1200" dirty="0">
                <a:latin typeface="Times New Roman"/>
                <a:cs typeface="Times New Roman"/>
              </a:rPr>
              <a:t>padrone.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sapete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rimane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dunque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vi renderà </a:t>
            </a:r>
            <a:r>
              <a:rPr sz="1200" spc="-5" dirty="0">
                <a:latin typeface="Times New Roman"/>
                <a:cs typeface="Times New Roman"/>
              </a:rPr>
              <a:t>liberi,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farà figli, sarete veramente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2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(1796.5) 162:7.3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eppure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capi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uccidermi </a:t>
            </a:r>
            <a:r>
              <a:rPr sz="1200" dirty="0">
                <a:latin typeface="Times New Roman"/>
                <a:cs typeface="Times New Roman"/>
              </a:rPr>
              <a:t>perché non hanno </a:t>
            </a:r>
            <a:r>
              <a:rPr sz="1200" spc="-5" dirty="0">
                <a:latin typeface="Times New Roman"/>
                <a:cs typeface="Times New Roman"/>
              </a:rPr>
              <a:t>permesso alla </a:t>
            </a:r>
            <a:r>
              <a:rPr sz="1200" dirty="0">
                <a:latin typeface="Times New Roman"/>
                <a:cs typeface="Times New Roman"/>
              </a:rPr>
              <a:t>mia 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trasformatrice nel loro cuore.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anima è </a:t>
            </a:r>
            <a:r>
              <a:rPr sz="1200" spc="-5" dirty="0">
                <a:latin typeface="Times New Roman"/>
                <a:cs typeface="Times New Roman"/>
              </a:rPr>
              <a:t>sigillata dal </a:t>
            </a:r>
            <a:r>
              <a:rPr sz="1200" dirty="0">
                <a:latin typeface="Times New Roman"/>
                <a:cs typeface="Times New Roman"/>
              </a:rPr>
              <a:t>pregiudizio ed </a:t>
            </a:r>
            <a:r>
              <a:rPr sz="1200" spc="-5" dirty="0">
                <a:latin typeface="Times New Roman"/>
                <a:cs typeface="Times New Roman"/>
              </a:rPr>
              <a:t>accecata </a:t>
            </a:r>
            <a:r>
              <a:rPr sz="1200" dirty="0">
                <a:latin typeface="Times New Roman"/>
                <a:cs typeface="Times New Roman"/>
              </a:rPr>
              <a:t>dall’orgoglio  di </a:t>
            </a:r>
            <a:r>
              <a:rPr sz="1200" spc="-5" dirty="0">
                <a:latin typeface="Times New Roman"/>
                <a:cs typeface="Times New Roman"/>
              </a:rPr>
              <a:t>vendetta.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proclamo la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mostra, mentre questi educatori </a:t>
            </a:r>
            <a:r>
              <a:rPr sz="1200" spc="5" dirty="0">
                <a:latin typeface="Times New Roman"/>
                <a:cs typeface="Times New Roman"/>
              </a:rPr>
              <a:t>illusi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fare le </a:t>
            </a:r>
            <a:r>
              <a:rPr sz="1200" spc="-5" dirty="0">
                <a:latin typeface="Times New Roman"/>
                <a:cs typeface="Times New Roman"/>
              </a:rPr>
              <a:t>cose che hanno  imparato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dai loro </a:t>
            </a:r>
            <a:r>
              <a:rPr sz="1200" dirty="0">
                <a:latin typeface="Times New Roman"/>
                <a:cs typeface="Times New Roman"/>
              </a:rPr>
              <a:t>padri </a:t>
            </a:r>
            <a:r>
              <a:rPr sz="1200" spc="-5" dirty="0">
                <a:latin typeface="Times New Roman"/>
                <a:cs typeface="Times New Roman"/>
              </a:rPr>
              <a:t>terreni. </a:t>
            </a:r>
            <a:r>
              <a:rPr sz="1200" dirty="0">
                <a:latin typeface="Times New Roman"/>
                <a:cs typeface="Times New Roman"/>
              </a:rPr>
              <a:t>E quando voi rispondete </a:t>
            </a:r>
            <a:r>
              <a:rPr sz="1200" spc="-5" dirty="0">
                <a:latin typeface="Times New Roman"/>
                <a:cs typeface="Times New Roman"/>
              </a:rPr>
              <a:t>che Abramo </a:t>
            </a:r>
            <a:r>
              <a:rPr sz="1200" dirty="0">
                <a:latin typeface="Times New Roman"/>
                <a:cs typeface="Times New Roman"/>
              </a:rPr>
              <a:t>è vostro </a:t>
            </a:r>
            <a:r>
              <a:rPr sz="1200" spc="-5" dirty="0">
                <a:latin typeface="Times New Roman"/>
                <a:cs typeface="Times New Roman"/>
              </a:rPr>
              <a:t>padre, allora </a:t>
            </a:r>
            <a:r>
              <a:rPr sz="1200" dirty="0">
                <a:latin typeface="Times New Roman"/>
                <a:cs typeface="Times New Roman"/>
              </a:rPr>
              <a:t>io vi dico </a:t>
            </a:r>
            <a:r>
              <a:rPr sz="1200" spc="-5" dirty="0">
                <a:latin typeface="Times New Roman"/>
                <a:cs typeface="Times New Roman"/>
              </a:rPr>
              <a:t>che se </a:t>
            </a:r>
            <a:r>
              <a:rPr sz="1200" dirty="0">
                <a:latin typeface="Times New Roman"/>
                <a:cs typeface="Times New Roman"/>
              </a:rPr>
              <a:t>foste i </a:t>
            </a:r>
            <a:r>
              <a:rPr sz="1200" spc="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Abramo compireste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opere di Abramo. Alcuni di voi </a:t>
            </a:r>
            <a:r>
              <a:rPr sz="1200" spc="-5" dirty="0">
                <a:latin typeface="Times New Roman"/>
                <a:cs typeface="Times New Roman"/>
              </a:rPr>
              <a:t>credono al </a:t>
            </a:r>
            <a:r>
              <a:rPr sz="1200" dirty="0">
                <a:latin typeface="Times New Roman"/>
                <a:cs typeface="Times New Roman"/>
              </a:rPr>
              <a:t>mio insegnamento, ma altri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distruggermi perché </a:t>
            </a:r>
            <a:r>
              <a:rPr sz="1200" dirty="0">
                <a:latin typeface="Times New Roman"/>
                <a:cs typeface="Times New Roman"/>
              </a:rPr>
              <a:t>vi ho 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ho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Dio. Ma Abramo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così la verità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percepisco </a:t>
            </a:r>
            <a:r>
              <a:rPr sz="1200" spc="-5" dirty="0">
                <a:latin typeface="Times New Roman"/>
                <a:cs typeface="Times New Roman"/>
              </a:rPr>
              <a:t>che alcuni </a:t>
            </a:r>
            <a:r>
              <a:rPr sz="1200" dirty="0">
                <a:latin typeface="Times New Roman"/>
                <a:cs typeface="Times New Roman"/>
              </a:rPr>
              <a:t>tra voi </a:t>
            </a:r>
            <a:r>
              <a:rPr sz="1200" spc="5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determinati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opere del maligno. Se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voi mi riconoscereste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amereste la verità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rivelo.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Non vedete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vengo dal Padre, </a:t>
            </a:r>
            <a:r>
              <a:rPr sz="1200" dirty="0">
                <a:latin typeface="Times New Roman"/>
                <a:cs typeface="Times New Roman"/>
              </a:rPr>
              <a:t>che sono mandato da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sto facendo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da me </a:t>
            </a:r>
            <a:r>
              <a:rPr sz="1200" spc="-5" dirty="0">
                <a:latin typeface="Times New Roman"/>
                <a:cs typeface="Times New Roman"/>
              </a:rPr>
              <a:t>stesso? Perché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comprendete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parole?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avete 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male?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siete i </a:t>
            </a:r>
            <a:r>
              <a:rPr sz="1200" spc="-5" dirty="0">
                <a:latin typeface="Times New Roman"/>
                <a:cs typeface="Times New Roman"/>
              </a:rPr>
              <a:t>figli delle tenebre </a:t>
            </a:r>
            <a:r>
              <a:rPr sz="1200" dirty="0">
                <a:latin typeface="Times New Roman"/>
                <a:cs typeface="Times New Roman"/>
              </a:rPr>
              <a:t>difficilmente </a:t>
            </a:r>
            <a:r>
              <a:rPr sz="1200" spc="-5" dirty="0">
                <a:latin typeface="Times New Roman"/>
                <a:cs typeface="Times New Roman"/>
              </a:rPr>
              <a:t>camminerete  nella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che io </a:t>
            </a:r>
            <a:r>
              <a:rPr sz="1200" spc="-5" dirty="0">
                <a:latin typeface="Times New Roman"/>
                <a:cs typeface="Times New Roman"/>
              </a:rPr>
              <a:t>rivelo.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seguono </a:t>
            </a:r>
            <a:r>
              <a:rPr sz="1200" dirty="0">
                <a:latin typeface="Times New Roman"/>
                <a:cs typeface="Times New Roman"/>
              </a:rPr>
              <a:t>solo le vie del </a:t>
            </a:r>
            <a:r>
              <a:rPr sz="1200" spc="-5" dirty="0">
                <a:latin typeface="Times New Roman"/>
                <a:cs typeface="Times New Roman"/>
              </a:rPr>
              <a:t>loro padre, che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imbroglione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5" dirty="0">
                <a:latin typeface="Times New Roman"/>
                <a:cs typeface="Times New Roman"/>
              </a:rPr>
              <a:t>sostenne la  </a:t>
            </a:r>
            <a:r>
              <a:rPr sz="1200" spc="-5" dirty="0">
                <a:latin typeface="Times New Roman"/>
                <a:cs typeface="Times New Roman"/>
              </a:rPr>
              <a:t>verità,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ora viene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parla </a:t>
            </a:r>
            <a:r>
              <a:rPr sz="1200" dirty="0">
                <a:latin typeface="Times New Roman"/>
                <a:cs typeface="Times New Roman"/>
              </a:rPr>
              <a:t>e vive la verità, e molti di voi </a:t>
            </a:r>
            <a:r>
              <a:rPr sz="1200" spc="-5" dirty="0">
                <a:latin typeface="Times New Roman"/>
                <a:cs typeface="Times New Roman"/>
              </a:rPr>
              <a:t>rifiutano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credere.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60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(1797.1) 162:7.4 </a:t>
            </a:r>
            <a:r>
              <a:rPr sz="1200" spc="-5" dirty="0">
                <a:latin typeface="Times New Roman"/>
                <a:cs typeface="Times New Roman"/>
              </a:rPr>
              <a:t>“Chi di </a:t>
            </a:r>
            <a:r>
              <a:rPr sz="1200" dirty="0">
                <a:latin typeface="Times New Roman"/>
                <a:cs typeface="Times New Roman"/>
              </a:rPr>
              <a:t>voi mi </a:t>
            </a:r>
            <a:r>
              <a:rPr sz="1200" spc="-5" dirty="0">
                <a:latin typeface="Times New Roman"/>
                <a:cs typeface="Times New Roman"/>
              </a:rPr>
              <a:t>convince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peccato? </a:t>
            </a:r>
            <a:r>
              <a:rPr sz="1200" dirty="0">
                <a:latin typeface="Times New Roman"/>
                <a:cs typeface="Times New Roman"/>
              </a:rPr>
              <a:t>Se io dunque </a:t>
            </a:r>
            <a:r>
              <a:rPr sz="1200" spc="-5" dirty="0">
                <a:latin typeface="Times New Roman"/>
                <a:cs typeface="Times New Roman"/>
              </a:rPr>
              <a:t>proclamo </a:t>
            </a:r>
            <a:r>
              <a:rPr sz="1200" dirty="0">
                <a:latin typeface="Times New Roman"/>
                <a:cs typeface="Times New Roman"/>
              </a:rPr>
              <a:t>e vivo la </a:t>
            </a:r>
            <a:r>
              <a:rPr sz="1200" spc="-5" dirty="0">
                <a:latin typeface="Times New Roman"/>
                <a:cs typeface="Times New Roman"/>
              </a:rPr>
              <a:t>verità mostratami dal Padre, perché </a:t>
            </a:r>
            <a:r>
              <a:rPr sz="1200" dirty="0">
                <a:latin typeface="Times New Roman"/>
                <a:cs typeface="Times New Roman"/>
              </a:rPr>
              <a:t>voi non  </a:t>
            </a:r>
            <a:r>
              <a:rPr sz="1200" spc="-5" dirty="0">
                <a:latin typeface="Times New Roman"/>
                <a:cs typeface="Times New Roman"/>
              </a:rPr>
              <a:t>credete? </a:t>
            </a:r>
            <a:r>
              <a:rPr sz="1200" dirty="0">
                <a:latin typeface="Times New Roman"/>
                <a:cs typeface="Times New Roman"/>
              </a:rPr>
              <a:t>Chi è di </a:t>
            </a:r>
            <a:r>
              <a:rPr sz="1200" spc="-5" dirty="0">
                <a:latin typeface="Times New Roman"/>
                <a:cs typeface="Times New Roman"/>
              </a:rPr>
              <a:t>Dio ascolta con gioia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Dio; per questo molti di voi non </a:t>
            </a:r>
            <a:r>
              <a:rPr sz="1200" spc="-5" dirty="0">
                <a:latin typeface="Times New Roman"/>
                <a:cs typeface="Times New Roman"/>
              </a:rPr>
              <a:t>ascoltano </a:t>
            </a:r>
            <a:r>
              <a:rPr sz="1200" dirty="0">
                <a:latin typeface="Times New Roman"/>
                <a:cs typeface="Times New Roman"/>
              </a:rPr>
              <a:t>le mie </a:t>
            </a:r>
            <a:r>
              <a:rPr sz="1200" spc="-5" dirty="0">
                <a:latin typeface="Times New Roman"/>
                <a:cs typeface="Times New Roman"/>
              </a:rPr>
              <a:t>parole, perché </a:t>
            </a:r>
            <a:r>
              <a:rPr sz="1200" dirty="0">
                <a:latin typeface="Times New Roman"/>
                <a:cs typeface="Times New Roman"/>
              </a:rPr>
              <a:t>non siete di Dio.  I vostri </a:t>
            </a:r>
            <a:r>
              <a:rPr sz="1200" spc="-5" dirty="0">
                <a:latin typeface="Times New Roman"/>
                <a:cs typeface="Times New Roman"/>
              </a:rPr>
              <a:t>insegnanti hanno anche </a:t>
            </a:r>
            <a:r>
              <a:rPr sz="1200" dirty="0">
                <a:latin typeface="Times New Roman"/>
                <a:cs typeface="Times New Roman"/>
              </a:rPr>
              <a:t>osato dire che io compio le mie </a:t>
            </a:r>
            <a:r>
              <a:rPr sz="1200" spc="-5" dirty="0">
                <a:latin typeface="Times New Roman"/>
                <a:cs typeface="Times New Roman"/>
              </a:rPr>
              <a:t>opere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dei demoni. </a:t>
            </a:r>
            <a:r>
              <a:rPr sz="1200" dirty="0">
                <a:latin typeface="Times New Roman"/>
                <a:cs typeface="Times New Roman"/>
              </a:rPr>
              <a:t>Uno qui vicino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ha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800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44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sono posseduto da un </a:t>
            </a:r>
            <a:r>
              <a:rPr sz="1200" spc="-5" dirty="0">
                <a:latin typeface="Times New Roman"/>
                <a:cs typeface="Times New Roman"/>
              </a:rPr>
              <a:t>demone, che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demonio.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voi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rapporto  </a:t>
            </a:r>
            <a:r>
              <a:rPr sz="1200" spc="-5" dirty="0">
                <a:latin typeface="Times New Roman"/>
                <a:cs typeface="Times New Roman"/>
              </a:rPr>
              <a:t>onesto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sanno benissimo che </a:t>
            </a:r>
            <a:r>
              <a:rPr sz="1200" dirty="0">
                <a:latin typeface="Times New Roman"/>
                <a:cs typeface="Times New Roman"/>
              </a:rPr>
              <a:t>io non sono un </a:t>
            </a:r>
            <a:r>
              <a:rPr sz="1200" spc="-5" dirty="0">
                <a:latin typeface="Times New Roman"/>
                <a:cs typeface="Times New Roman"/>
              </a:rPr>
              <a:t>demone. Voi sapete </a:t>
            </a:r>
            <a:r>
              <a:rPr sz="1200" dirty="0">
                <a:latin typeface="Times New Roman"/>
                <a:cs typeface="Times New Roman"/>
              </a:rPr>
              <a:t>che io onoro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mentre </a:t>
            </a:r>
            <a:r>
              <a:rPr sz="1200" dirty="0">
                <a:latin typeface="Times New Roman"/>
                <a:cs typeface="Times New Roman"/>
              </a:rPr>
              <a:t>voi disonorate  me.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cerco gloria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me, </a:t>
            </a:r>
            <a:r>
              <a:rPr sz="1200" dirty="0">
                <a:latin typeface="Times New Roman"/>
                <a:cs typeface="Times New Roman"/>
              </a:rPr>
              <a:t>ma solo 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mio Padre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dirty="0">
                <a:latin typeface="Times New Roman"/>
                <a:cs typeface="Times New Roman"/>
              </a:rPr>
              <a:t>Ed io non vi </a:t>
            </a:r>
            <a:r>
              <a:rPr sz="1200" spc="-5" dirty="0">
                <a:latin typeface="Times New Roman"/>
                <a:cs typeface="Times New Roman"/>
              </a:rPr>
              <a:t>giudico, perché </a:t>
            </a:r>
            <a:r>
              <a:rPr sz="1200" dirty="0">
                <a:latin typeface="Times New Roman"/>
                <a:cs typeface="Times New Roman"/>
              </a:rPr>
              <a:t>c’è uno che </a:t>
            </a:r>
            <a:r>
              <a:rPr sz="1200" spc="-5" dirty="0">
                <a:latin typeface="Times New Roman"/>
                <a:cs typeface="Times New Roman"/>
              </a:rPr>
              <a:t>giudica </a:t>
            </a:r>
            <a:r>
              <a:rPr sz="1200" dirty="0">
                <a:latin typeface="Times New Roman"/>
                <a:cs typeface="Times New Roman"/>
              </a:rPr>
              <a:t>per  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(1797.2) 162:7.5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verità, dico </a:t>
            </a:r>
            <a:r>
              <a:rPr sz="1200" dirty="0">
                <a:latin typeface="Times New Roman"/>
                <a:cs typeface="Times New Roman"/>
              </a:rPr>
              <a:t>a voi che credete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vangelo </a:t>
            </a:r>
            <a:r>
              <a:rPr sz="1200" spc="-5" dirty="0">
                <a:latin typeface="Times New Roman"/>
                <a:cs typeface="Times New Roman"/>
              </a:rPr>
              <a:t>che, 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conserva questa 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viva </a:t>
            </a:r>
            <a:r>
              <a:rPr sz="1200" spc="-5" dirty="0">
                <a:latin typeface="Times New Roman"/>
                <a:cs typeface="Times New Roman"/>
              </a:rPr>
              <a:t>nel suo  cuore </a:t>
            </a:r>
            <a:r>
              <a:rPr sz="1200" dirty="0">
                <a:latin typeface="Times New Roman"/>
                <a:cs typeface="Times New Roman"/>
              </a:rPr>
              <a:t>non conoscerà mai 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dirty="0">
                <a:latin typeface="Times New Roman"/>
                <a:cs typeface="Times New Roman"/>
              </a:rPr>
              <a:t>Ed ora proprio 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a me uno </a:t>
            </a:r>
            <a:r>
              <a:rPr sz="1200" spc="-5" dirty="0">
                <a:latin typeface="Times New Roman"/>
                <a:cs typeface="Times New Roman"/>
              </a:rPr>
              <a:t>Scriba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affermazione prova </a:t>
            </a:r>
            <a:r>
              <a:rPr sz="1200" dirty="0">
                <a:latin typeface="Times New Roman"/>
                <a:cs typeface="Times New Roman"/>
              </a:rPr>
              <a:t>che io sono  posseduto da un </a:t>
            </a:r>
            <a:r>
              <a:rPr sz="1200" spc="-5" dirty="0">
                <a:latin typeface="Times New Roman"/>
                <a:cs typeface="Times New Roman"/>
              </a:rPr>
              <a:t>demone,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è morto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profeti. </a:t>
            </a:r>
            <a:r>
              <a:rPr sz="1200" dirty="0">
                <a:latin typeface="Times New Roman"/>
                <a:cs typeface="Times New Roman"/>
              </a:rPr>
              <a:t>E chiede: ‘Sei tu talmente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profeti  </a:t>
            </a:r>
            <a:r>
              <a:rPr sz="1200" spc="-5" dirty="0">
                <a:latin typeface="Times New Roman"/>
                <a:cs typeface="Times New Roman"/>
              </a:rPr>
              <a:t>che osi venire </a:t>
            </a:r>
            <a:r>
              <a:rPr sz="1200" dirty="0">
                <a:latin typeface="Times New Roman"/>
                <a:cs typeface="Times New Roman"/>
              </a:rPr>
              <a:t>qui e dire </a:t>
            </a:r>
            <a:r>
              <a:rPr sz="1200" spc="-5" dirty="0">
                <a:latin typeface="Times New Roman"/>
                <a:cs typeface="Times New Roman"/>
              </a:rPr>
              <a:t>che chiunque </a:t>
            </a:r>
            <a:r>
              <a:rPr sz="1200" dirty="0">
                <a:latin typeface="Times New Roman"/>
                <a:cs typeface="Times New Roman"/>
              </a:rPr>
              <a:t>serberà la </a:t>
            </a:r>
            <a:r>
              <a:rPr sz="1200" spc="5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morte? Chi </a:t>
            </a:r>
            <a:r>
              <a:rPr sz="1200" spc="-5" dirty="0">
                <a:latin typeface="Times New Roman"/>
                <a:cs typeface="Times New Roman"/>
              </a:rPr>
              <a:t>pretendi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 osare profferire tali  </a:t>
            </a:r>
            <a:r>
              <a:rPr sz="1200" spc="-5" dirty="0">
                <a:latin typeface="Times New Roman"/>
                <a:cs typeface="Times New Roman"/>
              </a:rPr>
              <a:t>bestemmie?’ </a:t>
            </a:r>
            <a:r>
              <a:rPr sz="1200" spc="-2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dico a 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come lui </a:t>
            </a:r>
            <a:r>
              <a:rPr sz="1200" spc="-5" dirty="0">
                <a:latin typeface="Times New Roman"/>
                <a:cs typeface="Times New Roman"/>
              </a:rPr>
              <a:t>che, se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glorifico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stesso,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non vale niente.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mi  </a:t>
            </a:r>
            <a:r>
              <a:rPr sz="1200" spc="-5" dirty="0">
                <a:latin typeface="Times New Roman"/>
                <a:cs typeface="Times New Roman"/>
              </a:rPr>
              <a:t>glorificherà,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chiamate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voi non siete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questo vostro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sono 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per unirvi </a:t>
            </a:r>
            <a:r>
              <a:rPr sz="1200" spc="-5" dirty="0">
                <a:latin typeface="Times New Roman"/>
                <a:cs typeface="Times New Roman"/>
              </a:rPr>
              <a:t>insieme, per </a:t>
            </a:r>
            <a:r>
              <a:rPr sz="1200" dirty="0">
                <a:latin typeface="Times New Roman"/>
                <a:cs typeface="Times New Roman"/>
              </a:rPr>
              <a:t>mostrarvi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divenire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voi non conosciate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io lo </a:t>
            </a:r>
            <a:r>
              <a:rPr sz="1200" spc="5" dirty="0">
                <a:latin typeface="Times New Roman"/>
                <a:cs typeface="Times New Roman"/>
              </a:rPr>
              <a:t>conosco  </a:t>
            </a:r>
            <a:r>
              <a:rPr sz="1200" spc="-5" dirty="0">
                <a:latin typeface="Times New Roman"/>
                <a:cs typeface="Times New Roman"/>
              </a:rPr>
              <a:t>davvero. Abramo stesso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goduto </a:t>
            </a:r>
            <a:r>
              <a:rPr sz="1200" dirty="0">
                <a:latin typeface="Times New Roman"/>
                <a:cs typeface="Times New Roman"/>
              </a:rPr>
              <a:t>di vedere il </a:t>
            </a:r>
            <a:r>
              <a:rPr sz="1200" spc="5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e lo vide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felice.”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(1797.3) 162:7.6 </a:t>
            </a:r>
            <a:r>
              <a:rPr sz="1200" spc="-5" dirty="0">
                <a:latin typeface="Times New Roman"/>
                <a:cs typeface="Times New Roman"/>
              </a:rPr>
              <a:t>Quando 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che erano </a:t>
            </a:r>
            <a:r>
              <a:rPr sz="1200" spc="-5" dirty="0">
                <a:latin typeface="Times New Roman"/>
                <a:cs typeface="Times New Roman"/>
              </a:rPr>
              <a:t>giunti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udirono </a:t>
            </a:r>
            <a:r>
              <a:rPr sz="1200" spc="-5" dirty="0">
                <a:latin typeface="Times New Roman"/>
                <a:cs typeface="Times New Roman"/>
              </a:rPr>
              <a:t>queste parole,  scatenarono </a:t>
            </a:r>
            <a:r>
              <a:rPr sz="1200" dirty="0">
                <a:latin typeface="Times New Roman"/>
                <a:cs typeface="Times New Roman"/>
              </a:rPr>
              <a:t>un tumulto, </a:t>
            </a:r>
            <a:r>
              <a:rPr sz="1200" spc="-5" dirty="0">
                <a:latin typeface="Times New Roman"/>
                <a:cs typeface="Times New Roman"/>
              </a:rPr>
              <a:t>gridando: “Non hai cinquant’anni </a:t>
            </a:r>
            <a:r>
              <a:rPr sz="1200" dirty="0">
                <a:latin typeface="Times New Roman"/>
                <a:cs typeface="Times New Roman"/>
              </a:rPr>
              <a:t>e parli </a:t>
            </a:r>
            <a:r>
              <a:rPr sz="1200" spc="-5" dirty="0">
                <a:latin typeface="Times New Roman"/>
                <a:cs typeface="Times New Roman"/>
              </a:rPr>
              <a:t>d’aver visto Abramo; sei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demonio!”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discorso. Disse soltanto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andava: “In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vi dico,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Abramo fosse, </a:t>
            </a:r>
            <a:r>
              <a:rPr sz="1200" spc="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sono.” 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credenti si precipitarono 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pietre per lapidarlo,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agenti del Sinedrio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arrestarlo, </a:t>
            </a:r>
            <a:r>
              <a:rPr sz="1200" dirty="0">
                <a:latin typeface="Times New Roman"/>
                <a:cs typeface="Times New Roman"/>
              </a:rPr>
              <a:t>ma il  </a:t>
            </a:r>
            <a:r>
              <a:rPr sz="1200" spc="-5" dirty="0">
                <a:latin typeface="Times New Roman"/>
                <a:cs typeface="Times New Roman"/>
              </a:rPr>
              <a:t>Maestro si aprì </a:t>
            </a:r>
            <a:r>
              <a:rPr sz="1200" dirty="0">
                <a:latin typeface="Times New Roman"/>
                <a:cs typeface="Times New Roman"/>
              </a:rPr>
              <a:t>rapidamente un </a:t>
            </a:r>
            <a:r>
              <a:rPr sz="1200" spc="-5" dirty="0">
                <a:latin typeface="Times New Roman"/>
                <a:cs typeface="Times New Roman"/>
              </a:rPr>
              <a:t>varco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corridoi del Tempio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fuggì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d’incontro </a:t>
            </a:r>
            <a:r>
              <a:rPr sz="1200" spc="-5" dirty="0">
                <a:latin typeface="Times New Roman"/>
                <a:cs typeface="Times New Roman"/>
              </a:rPr>
              <a:t>segreto 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Marta, </a:t>
            </a:r>
            <a:r>
              <a:rPr sz="1200" dirty="0">
                <a:latin typeface="Times New Roman"/>
                <a:cs typeface="Times New Roman"/>
              </a:rPr>
              <a:t>Maria e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aspettavano.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8165" cy="34277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L’incontro con Marta 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Maria</a:t>
            </a:r>
            <a:endParaRPr sz="1600">
              <a:latin typeface="Times New Roman"/>
              <a:cs typeface="Times New Roman"/>
            </a:endParaRPr>
          </a:p>
          <a:p>
            <a:pPr marL="63500" marR="590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(1797.4) 162:8.1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convenuto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avrebbe alloggiato con Lazzaro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sorelle nella </a:t>
            </a:r>
            <a:r>
              <a:rPr sz="1200" dirty="0">
                <a:latin typeface="Times New Roman"/>
                <a:cs typeface="Times New Roman"/>
              </a:rPr>
              <a:t>casa di un amico, </a:t>
            </a:r>
            <a:r>
              <a:rPr sz="1200" spc="-5" dirty="0">
                <a:latin typeface="Times New Roman"/>
                <a:cs typeface="Times New Roman"/>
              </a:rPr>
              <a:t>mentre gli </a:t>
            </a:r>
            <a:r>
              <a:rPr sz="1200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si sarebbero sparsi </a:t>
            </a:r>
            <a:r>
              <a:rPr sz="1200" dirty="0">
                <a:latin typeface="Times New Roman"/>
                <a:cs typeface="Times New Roman"/>
              </a:rPr>
              <a:t>qua e là in </a:t>
            </a:r>
            <a:r>
              <a:rPr sz="1200" spc="-5" dirty="0">
                <a:latin typeface="Times New Roman"/>
                <a:cs typeface="Times New Roman"/>
              </a:rPr>
              <a:t>piccoli gruppi.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precauzioni erano state prese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ebraiche stavano </a:t>
            </a:r>
            <a:r>
              <a:rPr sz="1200" dirty="0">
                <a:latin typeface="Times New Roman"/>
                <a:cs typeface="Times New Roman"/>
              </a:rPr>
              <a:t>divenendo  </a:t>
            </a:r>
            <a:r>
              <a:rPr sz="1200" spc="-5" dirty="0">
                <a:latin typeface="Times New Roman"/>
                <a:cs typeface="Times New Roman"/>
              </a:rPr>
              <a:t>nuovamente audaci </a:t>
            </a:r>
            <a:r>
              <a:rPr sz="1200" dirty="0">
                <a:latin typeface="Times New Roman"/>
                <a:cs typeface="Times New Roman"/>
              </a:rPr>
              <a:t>con i loro piani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arrestarlo.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33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(1797.5) 162:8.2 </a:t>
            </a:r>
            <a:r>
              <a:rPr sz="1200" spc="-5" dirty="0">
                <a:latin typeface="Times New Roman"/>
                <a:cs typeface="Times New Roman"/>
              </a:rPr>
              <a:t>Per anni 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di </a:t>
            </a:r>
            <a:r>
              <a:rPr sz="1200" spc="-5" dirty="0">
                <a:latin typeface="Times New Roman"/>
                <a:cs typeface="Times New Roman"/>
              </a:rPr>
              <a:t>abbandonare 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ed ascoltare </a:t>
            </a:r>
            <a:r>
              <a:rPr sz="1200" dirty="0">
                <a:latin typeface="Times New Roman"/>
                <a:cs typeface="Times New Roman"/>
              </a:rPr>
              <a:t>l’insegnamento di </a:t>
            </a:r>
            <a:r>
              <a:rPr sz="1200" spc="-5" dirty="0">
                <a:latin typeface="Times New Roman"/>
                <a:cs typeface="Times New Roman"/>
              </a:rPr>
              <a:t>Gesù ogniqualvolta  egli </a:t>
            </a:r>
            <a:r>
              <a:rPr sz="1200" dirty="0">
                <a:latin typeface="Times New Roman"/>
                <a:cs typeface="Times New Roman"/>
              </a:rPr>
              <a:t>veniva a trovarli. Con la </a:t>
            </a:r>
            <a:r>
              <a:rPr sz="1200" spc="-5" dirty="0">
                <a:latin typeface="Times New Roman"/>
                <a:cs typeface="Times New Roman"/>
              </a:rPr>
              <a:t>morte dei loro genitori, Marta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assunto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della casa,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occasione,  mentre Lazzaro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erano seduti ai piedi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bevendo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insegnamento </a:t>
            </a:r>
            <a:r>
              <a:rPr sz="1200" spc="-5" dirty="0">
                <a:latin typeface="Times New Roman"/>
                <a:cs typeface="Times New Roman"/>
              </a:rPr>
              <a:t>ristoratore, </a:t>
            </a:r>
            <a:r>
              <a:rPr sz="1200" dirty="0">
                <a:latin typeface="Times New Roman"/>
                <a:cs typeface="Times New Roman"/>
              </a:rPr>
              <a:t>Marta </a:t>
            </a:r>
            <a:r>
              <a:rPr sz="1200" spc="-5" dirty="0">
                <a:latin typeface="Times New Roman"/>
                <a:cs typeface="Times New Roman"/>
              </a:rPr>
              <a:t>si preparava </a:t>
            </a:r>
            <a:r>
              <a:rPr sz="1200" dirty="0">
                <a:latin typeface="Times New Roman"/>
                <a:cs typeface="Times New Roman"/>
              </a:rPr>
              <a:t>a servire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pasto  </a:t>
            </a:r>
            <a:r>
              <a:rPr sz="1200" spc="-5" dirty="0">
                <a:latin typeface="Times New Roman"/>
                <a:cs typeface="Times New Roman"/>
              </a:rPr>
              <a:t>della sera. 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spiegare che </a:t>
            </a:r>
            <a:r>
              <a:rPr sz="1200" dirty="0">
                <a:latin typeface="Times New Roman"/>
                <a:cs typeface="Times New Roman"/>
              </a:rPr>
              <a:t>Marta </a:t>
            </a:r>
            <a:r>
              <a:rPr sz="1200" spc="-5" dirty="0">
                <a:latin typeface="Times New Roman"/>
                <a:cs typeface="Times New Roman"/>
              </a:rPr>
              <a:t>si lasciava </a:t>
            </a:r>
            <a:r>
              <a:rPr sz="1200" dirty="0">
                <a:latin typeface="Times New Roman"/>
                <a:cs typeface="Times New Roman"/>
              </a:rPr>
              <a:t>inutilmente </a:t>
            </a:r>
            <a:r>
              <a:rPr sz="1200" spc="-5" dirty="0">
                <a:latin typeface="Times New Roman"/>
                <a:cs typeface="Times New Roman"/>
              </a:rPr>
              <a:t>distrarre </a:t>
            </a:r>
            <a:r>
              <a:rPr sz="1200" dirty="0">
                <a:latin typeface="Times New Roman"/>
                <a:cs typeface="Times New Roman"/>
              </a:rPr>
              <a:t>da numerosi compiti non </a:t>
            </a:r>
            <a:r>
              <a:rPr sz="1200" spc="-5" dirty="0">
                <a:latin typeface="Times New Roman"/>
                <a:cs typeface="Times New Roman"/>
              </a:rPr>
              <a:t>necessari,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si occupava </a:t>
            </a:r>
            <a:r>
              <a:rPr sz="1200" dirty="0">
                <a:latin typeface="Times New Roman"/>
                <a:cs typeface="Times New Roman"/>
              </a:rPr>
              <a:t>di  molte inezie; </a:t>
            </a:r>
            <a:r>
              <a:rPr sz="1200" spc="-5" dirty="0">
                <a:latin typeface="Times New Roman"/>
                <a:cs typeface="Times New Roman"/>
              </a:rPr>
              <a:t>quello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carattere.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(1798.1) 162:8.3 </a:t>
            </a:r>
            <a:r>
              <a:rPr sz="1200" spc="-5" dirty="0">
                <a:latin typeface="Times New Roman"/>
                <a:cs typeface="Times New Roman"/>
              </a:rPr>
              <a:t>Mentre Marta si occupava </a:t>
            </a:r>
            <a:r>
              <a:rPr sz="1200" dirty="0">
                <a:latin typeface="Times New Roman"/>
                <a:cs typeface="Times New Roman"/>
              </a:rPr>
              <a:t>di tutti questi supposti </a:t>
            </a:r>
            <a:r>
              <a:rPr sz="1200" spc="-5" dirty="0">
                <a:latin typeface="Times New Roman"/>
                <a:cs typeface="Times New Roman"/>
              </a:rPr>
              <a:t>doveri, era seccata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non faceva niente per </a:t>
            </a:r>
            <a:r>
              <a:rPr sz="1200" spc="-5" dirty="0">
                <a:latin typeface="Times New Roman"/>
                <a:cs typeface="Times New Roman"/>
              </a:rPr>
              <a:t>aiutarla. Perciò  essa andò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disse: </a:t>
            </a:r>
            <a:r>
              <a:rPr sz="1200" spc="-5" dirty="0">
                <a:latin typeface="Times New Roman"/>
                <a:cs typeface="Times New Roman"/>
              </a:rPr>
              <a:t>“Maestro, </a:t>
            </a:r>
            <a:r>
              <a:rPr sz="1200" dirty="0">
                <a:latin typeface="Times New Roman"/>
                <a:cs typeface="Times New Roman"/>
              </a:rPr>
              <a:t>non t’importa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sorella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abbia lasciato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a fare tutto il </a:t>
            </a:r>
            <a:r>
              <a:rPr sz="1200" spc="-5" dirty="0">
                <a:latin typeface="Times New Roman"/>
                <a:cs typeface="Times New Roman"/>
              </a:rPr>
              <a:t>lavoro? Non </a:t>
            </a:r>
            <a:r>
              <a:rPr sz="1200" dirty="0">
                <a:latin typeface="Times New Roman"/>
                <a:cs typeface="Times New Roman"/>
              </a:rPr>
              <a:t>vorresti dirle  di </a:t>
            </a:r>
            <a:r>
              <a:rPr sz="1200" spc="-5" dirty="0">
                <a:latin typeface="Times New Roman"/>
                <a:cs typeface="Times New Roman"/>
              </a:rPr>
              <a:t>venire ad </a:t>
            </a:r>
            <a:r>
              <a:rPr sz="1200" dirty="0">
                <a:latin typeface="Times New Roman"/>
                <a:cs typeface="Times New Roman"/>
              </a:rPr>
              <a:t>aiutarmi?” </a:t>
            </a:r>
            <a:r>
              <a:rPr sz="1200" spc="-10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“Marta, Marta, perché sei sempre </a:t>
            </a:r>
            <a:r>
              <a:rPr sz="1200" dirty="0">
                <a:latin typeface="Times New Roman"/>
                <a:cs typeface="Times New Roman"/>
              </a:rPr>
              <a:t>ansiosa </a:t>
            </a:r>
            <a:r>
              <a:rPr sz="1200" spc="-5" dirty="0">
                <a:latin typeface="Times New Roman"/>
                <a:cs typeface="Times New Roman"/>
              </a:rPr>
              <a:t>per tante cose </a:t>
            </a:r>
            <a:r>
              <a:rPr sz="1200" dirty="0">
                <a:latin typeface="Times New Roman"/>
                <a:cs typeface="Times New Roman"/>
              </a:rPr>
              <a:t>e turbata da tanti </a:t>
            </a:r>
            <a:r>
              <a:rPr sz="1200" spc="-5" dirty="0">
                <a:latin typeface="Times New Roman"/>
                <a:cs typeface="Times New Roman"/>
              </a:rPr>
              <a:t>dettagli? Una sola  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meritevole </a:t>
            </a:r>
            <a:r>
              <a:rPr sz="1200" spc="-5" dirty="0">
                <a:latin typeface="Times New Roman"/>
                <a:cs typeface="Times New Roman"/>
              </a:rPr>
              <a:t>d’attenzione,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scelto questa parte </a:t>
            </a:r>
            <a:r>
              <a:rPr sz="1200" dirty="0">
                <a:latin typeface="Times New Roman"/>
                <a:cs typeface="Times New Roman"/>
              </a:rPr>
              <a:t>buona e utile, io non la </a:t>
            </a:r>
            <a:r>
              <a:rPr sz="1200" spc="-5" dirty="0">
                <a:latin typeface="Times New Roman"/>
                <a:cs typeface="Times New Roman"/>
              </a:rPr>
              <a:t>distoglierò. Ma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imparerete entrambe </a:t>
            </a:r>
            <a:r>
              <a:rPr sz="1200" dirty="0">
                <a:latin typeface="Times New Roman"/>
                <a:cs typeface="Times New Roman"/>
              </a:rPr>
              <a:t>a vivere come vi ho </a:t>
            </a:r>
            <a:r>
              <a:rPr sz="1200" spc="-5" dirty="0">
                <a:latin typeface="Times New Roman"/>
                <a:cs typeface="Times New Roman"/>
              </a:rPr>
              <a:t>insegnato: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in cooperazione e </a:t>
            </a:r>
            <a:r>
              <a:rPr sz="1200" spc="-5" dirty="0">
                <a:latin typeface="Times New Roman"/>
                <a:cs typeface="Times New Roman"/>
              </a:rPr>
              <a:t>ritemprando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anime all’unisono? </a:t>
            </a:r>
            <a:r>
              <a:rPr sz="1200" spc="-10" dirty="0">
                <a:latin typeface="Times New Roman"/>
                <a:cs typeface="Times New Roman"/>
              </a:rPr>
              <a:t>Non 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apprendere che </a:t>
            </a:r>
            <a:r>
              <a:rPr sz="1200" dirty="0">
                <a:latin typeface="Times New Roman"/>
                <a:cs typeface="Times New Roman"/>
              </a:rPr>
              <a:t>c’è un tempo </a:t>
            </a:r>
            <a:r>
              <a:rPr sz="1200" spc="-5" dirty="0">
                <a:latin typeface="Times New Roman"/>
                <a:cs typeface="Times New Roman"/>
              </a:rPr>
              <a:t>per ogni </a:t>
            </a:r>
            <a:r>
              <a:rPr sz="1200" dirty="0">
                <a:latin typeface="Times New Roman"/>
                <a:cs typeface="Times New Roman"/>
              </a:rPr>
              <a:t>cosa 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questioni secondarie della </a:t>
            </a:r>
            <a:r>
              <a:rPr sz="1200" dirty="0">
                <a:latin typeface="Times New Roman"/>
                <a:cs typeface="Times New Roman"/>
              </a:rPr>
              <a:t>vita devono farsi da parte </a:t>
            </a:r>
            <a:r>
              <a:rPr sz="1200" spc="-5" dirty="0">
                <a:latin typeface="Times New Roman"/>
                <a:cs typeface="Times New Roman"/>
              </a:rPr>
              <a:t>davanti alle cose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753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A Betlemme con Abner</a:t>
            </a:r>
            <a:endParaRPr sz="1600">
              <a:latin typeface="Times New Roman"/>
              <a:cs typeface="Times New Roman"/>
            </a:endParaRPr>
          </a:p>
          <a:p>
            <a:pPr marL="76200" marR="322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(1798.2) 162:9.1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settimana </a:t>
            </a:r>
            <a:r>
              <a:rPr sz="1200" spc="-5" dirty="0">
                <a:latin typeface="Times New Roman"/>
                <a:cs typeface="Times New Roman"/>
              </a:rPr>
              <a:t>che seguì </a:t>
            </a:r>
            <a:r>
              <a:rPr sz="1200" dirty="0">
                <a:latin typeface="Times New Roman"/>
                <a:cs typeface="Times New Roman"/>
              </a:rPr>
              <a:t>la festa </a:t>
            </a:r>
            <a:r>
              <a:rPr sz="1200" spc="-5" dirty="0">
                <a:latin typeface="Times New Roman"/>
                <a:cs typeface="Times New Roman"/>
              </a:rPr>
              <a:t>dei Tabernacoli </a:t>
            </a:r>
            <a:r>
              <a:rPr sz="1200" dirty="0">
                <a:latin typeface="Times New Roman"/>
                <a:cs typeface="Times New Roman"/>
              </a:rPr>
              <a:t>decine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si </a:t>
            </a:r>
            <a:r>
              <a:rPr sz="1200" dirty="0">
                <a:latin typeface="Times New Roman"/>
                <a:cs typeface="Times New Roman"/>
              </a:rPr>
              <a:t>riunirono 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dai 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apostoli.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Sinedrio non </a:t>
            </a:r>
            <a:r>
              <a:rPr sz="1200" spc="-5" dirty="0">
                <a:latin typeface="Times New Roman"/>
                <a:cs typeface="Times New Roman"/>
              </a:rPr>
              <a:t>fece alcun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molestare </a:t>
            </a:r>
            <a:r>
              <a:rPr sz="1200" dirty="0">
                <a:latin typeface="Times New Roman"/>
                <a:cs typeface="Times New Roman"/>
              </a:rPr>
              <a:t>queste riunioni, </a:t>
            </a:r>
            <a:r>
              <a:rPr sz="1200" spc="-5" dirty="0">
                <a:latin typeface="Times New Roman"/>
                <a:cs typeface="Times New Roman"/>
              </a:rPr>
              <a:t>poiché Gesù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partecipava; durante </a:t>
            </a:r>
            <a:r>
              <a:rPr sz="1200" spc="5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lavorava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Abner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 alla </a:t>
            </a:r>
            <a:r>
              <a:rPr sz="1200" dirty="0">
                <a:latin typeface="Times New Roman"/>
                <a:cs typeface="Times New Roman"/>
              </a:rPr>
              <a:t>conclusione </a:t>
            </a:r>
            <a:r>
              <a:rPr sz="1200" spc="-5" dirty="0">
                <a:latin typeface="Times New Roman"/>
                <a:cs typeface="Times New Roman"/>
              </a:rPr>
              <a:t>della festa Gesù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ripartito per Betania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più nel Tempio </a:t>
            </a:r>
            <a:r>
              <a:rPr sz="1200" spc="-5" dirty="0">
                <a:latin typeface="Times New Roman"/>
                <a:cs typeface="Times New Roman"/>
              </a:rPr>
              <a:t>durante questa </a:t>
            </a:r>
            <a:r>
              <a:rPr sz="1200" dirty="0">
                <a:latin typeface="Times New Roman"/>
                <a:cs typeface="Times New Roman"/>
              </a:rPr>
              <a:t>visita 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(1798.3) 162:9.2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Abner aveva </a:t>
            </a:r>
            <a:r>
              <a:rPr sz="1200" dirty="0">
                <a:latin typeface="Times New Roman"/>
                <a:cs typeface="Times New Roman"/>
              </a:rPr>
              <a:t>stabilito il </a:t>
            </a:r>
            <a:r>
              <a:rPr sz="1200" spc="-5" dirty="0">
                <a:latin typeface="Times New Roman"/>
                <a:cs typeface="Times New Roman"/>
              </a:rPr>
              <a:t>suo quartier generale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Betlemme, </a:t>
            </a:r>
            <a:r>
              <a:rPr sz="1200" dirty="0">
                <a:latin typeface="Times New Roman"/>
                <a:cs typeface="Times New Roman"/>
              </a:rPr>
              <a:t>e da questo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discepoli erano  </a:t>
            </a:r>
            <a:r>
              <a:rPr sz="1200" dirty="0">
                <a:latin typeface="Times New Roman"/>
                <a:cs typeface="Times New Roman"/>
              </a:rPr>
              <a:t>stati inviati nelle </a:t>
            </a:r>
            <a:r>
              <a:rPr sz="1200" spc="-5" dirty="0">
                <a:latin typeface="Times New Roman"/>
                <a:cs typeface="Times New Roman"/>
              </a:rPr>
              <a:t>città della Giudea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Samaria meridionale ed </a:t>
            </a:r>
            <a:r>
              <a:rPr sz="1200" dirty="0">
                <a:latin typeface="Times New Roman"/>
                <a:cs typeface="Times New Roman"/>
              </a:rPr>
              <a:t>anche ad </a:t>
            </a:r>
            <a:r>
              <a:rPr sz="1200" spc="-5" dirty="0">
                <a:latin typeface="Times New Roman"/>
                <a:cs typeface="Times New Roman"/>
              </a:rPr>
              <a:t>Alessandria. Entro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giorni dal suo </a:t>
            </a:r>
            <a:r>
              <a:rPr sz="1200" dirty="0">
                <a:latin typeface="Times New Roman"/>
                <a:cs typeface="Times New Roman"/>
              </a:rPr>
              <a:t>arrivo,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Abner completarono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progetti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consolidamento del </a:t>
            </a:r>
            <a:r>
              <a:rPr sz="1200" spc="-5" dirty="0">
                <a:latin typeface="Times New Roman"/>
                <a:cs typeface="Times New Roman"/>
              </a:rPr>
              <a:t>lavoro dei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(1798.4) 162:9.3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visita alla festa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Tabernacoli, Gesù </a:t>
            </a:r>
            <a:r>
              <a:rPr sz="1200" dirty="0">
                <a:latin typeface="Times New Roman"/>
                <a:cs typeface="Times New Roman"/>
              </a:rPr>
              <a:t>aveva diviso </a:t>
            </a:r>
            <a:r>
              <a:rPr sz="1200" spc="-5" dirty="0">
                <a:latin typeface="Times New Roman"/>
                <a:cs typeface="Times New Roman"/>
              </a:rPr>
              <a:t>quasi equamente </a:t>
            </a:r>
            <a:r>
              <a:rPr sz="1200" dirty="0">
                <a:latin typeface="Times New Roman"/>
                <a:cs typeface="Times New Roman"/>
              </a:rPr>
              <a:t>il suo tempo tra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Betlemme. A Betania trascorse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con i suoi </a:t>
            </a:r>
            <a:r>
              <a:rPr sz="1200" spc="-5" dirty="0">
                <a:latin typeface="Times New Roman"/>
                <a:cs typeface="Times New Roman"/>
              </a:rPr>
              <a:t>apostoli; </a:t>
            </a:r>
            <a:r>
              <a:rPr sz="1200" dirty="0">
                <a:latin typeface="Times New Roman"/>
                <a:cs typeface="Times New Roman"/>
              </a:rPr>
              <a:t>a Betlemme istruì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Abner e gli </a:t>
            </a:r>
            <a:r>
              <a:rPr sz="1200" spc="-5" dirty="0">
                <a:latin typeface="Times New Roman"/>
                <a:cs typeface="Times New Roman"/>
              </a:rPr>
              <a:t>altri precedenti </a:t>
            </a:r>
            <a:r>
              <a:rPr sz="1200" dirty="0">
                <a:latin typeface="Times New Roman"/>
                <a:cs typeface="Times New Roman"/>
              </a:rPr>
              <a:t>apostoli di 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contatto intimo che li portò </a:t>
            </a:r>
            <a:r>
              <a:rPr sz="1200" spc="-5" dirty="0">
                <a:latin typeface="Times New Roman"/>
                <a:cs typeface="Times New Roman"/>
              </a:rPr>
              <a:t>finalmente </a:t>
            </a:r>
            <a:r>
              <a:rPr sz="1200" dirty="0">
                <a:latin typeface="Times New Roman"/>
                <a:cs typeface="Times New Roman"/>
              </a:rPr>
              <a:t>a credere in lui. </a:t>
            </a:r>
            <a:r>
              <a:rPr sz="1200" spc="-5" dirty="0">
                <a:latin typeface="Times New Roman"/>
                <a:cs typeface="Times New Roman"/>
              </a:rPr>
              <a:t>Questi vecchi </a:t>
            </a:r>
            <a:r>
              <a:rPr sz="1200" dirty="0">
                <a:latin typeface="Times New Roman"/>
                <a:cs typeface="Times New Roman"/>
              </a:rPr>
              <a:t>apostoli di Giovanni il Battista </a:t>
            </a:r>
            <a:r>
              <a:rPr sz="1200" spc="-5" dirty="0">
                <a:latin typeface="Times New Roman"/>
                <a:cs typeface="Times New Roman"/>
              </a:rPr>
              <a:t>furono  influenzati dal coraggio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insegnamento pubblico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dall’affettuosa comprensione  che sperimentarono nel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insegnamento privato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Betlemme. Tali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conquistarono definitivamente </a:t>
            </a:r>
            <a:r>
              <a:rPr sz="1200" dirty="0">
                <a:latin typeface="Times New Roman"/>
                <a:cs typeface="Times New Roman"/>
              </a:rPr>
              <a:t>e pienamente ciascuno  </a:t>
            </a:r>
            <a:r>
              <a:rPr sz="1200" spc="-5" dirty="0">
                <a:latin typeface="Times New Roman"/>
                <a:cs typeface="Times New Roman"/>
              </a:rPr>
              <a:t>degli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 all’aperta accettazione del regno </a:t>
            </a:r>
            <a:r>
              <a:rPr sz="1200" dirty="0">
                <a:latin typeface="Times New Roman"/>
                <a:cs typeface="Times New Roman"/>
              </a:rPr>
              <a:t>e 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passo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implicava.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384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(1798.5) 162:9.4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Betlemme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l’ultima volta,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-5" dirty="0">
                <a:latin typeface="Times New Roman"/>
                <a:cs typeface="Times New Roman"/>
              </a:rPr>
              <a:t>accordi perché </a:t>
            </a:r>
            <a:r>
              <a:rPr sz="1200" dirty="0">
                <a:latin typeface="Times New Roman"/>
                <a:cs typeface="Times New Roman"/>
              </a:rPr>
              <a:t>tutti loro </a:t>
            </a:r>
            <a:r>
              <a:rPr sz="1200" spc="-5" dirty="0">
                <a:latin typeface="Times New Roman"/>
                <a:cs typeface="Times New Roman"/>
              </a:rPr>
              <a:t>si unissero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nello sforzo  comune che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precedere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terrena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convenuto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Abner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avrebbero  presto raggiunto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Parco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Magadan.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86090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692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(1798.6) 162:9.5 </a:t>
            </a:r>
            <a:r>
              <a:rPr sz="1200" spc="-5" dirty="0">
                <a:latin typeface="Times New Roman"/>
                <a:cs typeface="Times New Roman"/>
              </a:rPr>
              <a:t>Conformemente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accordo, </a:t>
            </a:r>
            <a:r>
              <a:rPr sz="1200" dirty="0">
                <a:latin typeface="Times New Roman"/>
                <a:cs typeface="Times New Roman"/>
              </a:rPr>
              <a:t>all’inizio di </a:t>
            </a:r>
            <a:r>
              <a:rPr sz="1200" spc="-5" dirty="0">
                <a:latin typeface="Times New Roman"/>
                <a:cs typeface="Times New Roman"/>
              </a:rPr>
              <a:t>novembre Abner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undici </a:t>
            </a:r>
            <a:r>
              <a:rPr sz="1200" dirty="0">
                <a:latin typeface="Times New Roman"/>
                <a:cs typeface="Times New Roman"/>
              </a:rPr>
              <a:t>compagni unirono il loro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dodici e </a:t>
            </a:r>
            <a:r>
              <a:rPr sz="1200" spc="-5" dirty="0">
                <a:latin typeface="Times New Roman"/>
                <a:cs typeface="Times New Roman"/>
              </a:rPr>
              <a:t>lavorarono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sola organizzazione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della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crocifissione.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(1798.7) 162:9.6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ottobre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si allontanarono dalle </a:t>
            </a:r>
            <a:r>
              <a:rPr sz="1200" dirty="0">
                <a:latin typeface="Times New Roman"/>
                <a:cs typeface="Times New Roman"/>
              </a:rPr>
              <a:t>vicinanze </a:t>
            </a:r>
            <a:r>
              <a:rPr sz="1200" spc="-5" dirty="0">
                <a:latin typeface="Times New Roman"/>
                <a:cs typeface="Times New Roman"/>
              </a:rPr>
              <a:t>immediate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Domenica </a:t>
            </a:r>
            <a:r>
              <a:rPr sz="1200" dirty="0">
                <a:latin typeface="Times New Roman"/>
                <a:cs typeface="Times New Roman"/>
              </a:rPr>
              <a:t>30 ottobre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associati </a:t>
            </a:r>
            <a:r>
              <a:rPr sz="1200" dirty="0">
                <a:latin typeface="Times New Roman"/>
                <a:cs typeface="Times New Roman"/>
              </a:rPr>
              <a:t>lasciarono 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Efraim,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egli si era </a:t>
            </a:r>
            <a:r>
              <a:rPr sz="1200" dirty="0">
                <a:latin typeface="Times New Roman"/>
                <a:cs typeface="Times New Roman"/>
              </a:rPr>
              <a:t>riposato in </a:t>
            </a:r>
            <a:r>
              <a:rPr sz="1200" spc="-5" dirty="0">
                <a:latin typeface="Times New Roman"/>
                <a:cs typeface="Times New Roman"/>
              </a:rPr>
              <a:t>isolamento per alcuni giorni,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 strada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del Giordano </a:t>
            </a:r>
            <a:r>
              <a:rPr sz="1200" dirty="0">
                <a:latin typeface="Times New Roman"/>
                <a:cs typeface="Times New Roman"/>
              </a:rPr>
              <a:t>andarono </a:t>
            </a:r>
            <a:r>
              <a:rPr sz="1200" spc="-5" dirty="0">
                <a:latin typeface="Times New Roman"/>
                <a:cs typeface="Times New Roman"/>
              </a:rPr>
              <a:t>direttamente al </a:t>
            </a:r>
            <a:r>
              <a:rPr sz="1200" dirty="0">
                <a:latin typeface="Times New Roman"/>
                <a:cs typeface="Times New Roman"/>
              </a:rPr>
              <a:t>Parco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Magadan,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arrivarono nel tardo pomeriggio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mercoledì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novembre.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264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(1799.1) 162:9.7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sollevati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ritorno in </a:t>
            </a:r>
            <a:r>
              <a:rPr sz="1200" spc="-5" dirty="0">
                <a:latin typeface="Times New Roman"/>
                <a:cs typeface="Times New Roman"/>
              </a:rPr>
              <a:t>terra amica; essi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spinsero </a:t>
            </a:r>
            <a:r>
              <a:rPr sz="1200" dirty="0">
                <a:latin typeface="Times New Roman"/>
                <a:cs typeface="Times New Roman"/>
              </a:rPr>
              <a:t>più ad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29793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163: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L’ordinazione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settanta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</a:t>
            </a:r>
            <a:r>
              <a:rPr sz="2200" b="1" spc="5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Magadan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22284" cy="32543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508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(1800.1) 163:0.1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Magadan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Abner ed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una cinquantina  di </a:t>
            </a:r>
            <a:r>
              <a:rPr sz="1200" spc="-5" dirty="0">
                <a:latin typeface="Times New Roman"/>
                <a:cs typeface="Times New Roman"/>
              </a:rPr>
              <a:t>discepoli arrivarono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Betlemme.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riuniti al campo di </a:t>
            </a:r>
            <a:r>
              <a:rPr sz="1200" spc="-5" dirty="0">
                <a:latin typeface="Times New Roman"/>
                <a:cs typeface="Times New Roman"/>
              </a:rPr>
              <a:t>Magadan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evangelisti,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corpo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e </a:t>
            </a:r>
            <a:r>
              <a:rPr sz="1200" spc="-5" dirty="0">
                <a:latin typeface="Times New Roman"/>
                <a:cs typeface="Times New Roman"/>
              </a:rPr>
              <a:t>circa centocinquanta altri discepoli sinceri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fidati </a:t>
            </a:r>
            <a:r>
              <a:rPr sz="1200" dirty="0">
                <a:latin typeface="Times New Roman"/>
                <a:cs typeface="Times New Roman"/>
              </a:rPr>
              <a:t>provenienti da tutte le </a:t>
            </a:r>
            <a:r>
              <a:rPr sz="1200" spc="-5" dirty="0">
                <a:latin typeface="Times New Roman"/>
                <a:cs typeface="Times New Roman"/>
              </a:rPr>
              <a:t>parti della Palestina.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dedicato  qualche 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delle visite </a:t>
            </a:r>
            <a:r>
              <a:rPr sz="1200" spc="-5" dirty="0">
                <a:latin typeface="Times New Roman"/>
                <a:cs typeface="Times New Roman"/>
              </a:rPr>
              <a:t>ed alla riorganizzazione del campo,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iniziarono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intensiva  </a:t>
            </a:r>
            <a:r>
              <a:rPr sz="1200" spc="-5" dirty="0">
                <a:latin typeface="Times New Roman"/>
                <a:cs typeface="Times New Roman"/>
              </a:rPr>
              <a:t>per questo gruppo </a:t>
            </a:r>
            <a:r>
              <a:rPr sz="1200" dirty="0">
                <a:latin typeface="Times New Roman"/>
                <a:cs typeface="Times New Roman"/>
              </a:rPr>
              <a:t>speciale di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e tra questa </a:t>
            </a:r>
            <a:r>
              <a:rPr sz="1200" spc="-5" dirty="0">
                <a:latin typeface="Times New Roman"/>
                <a:cs typeface="Times New Roman"/>
              </a:rPr>
              <a:t>massa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discepoli ben preparati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sperimentati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scelse  successivamente </a:t>
            </a:r>
            <a:r>
              <a:rPr sz="1200" dirty="0">
                <a:latin typeface="Times New Roman"/>
                <a:cs typeface="Times New Roman"/>
              </a:rPr>
              <a:t>i settanta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e li mandò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Questa </a:t>
            </a:r>
            <a:r>
              <a:rPr sz="1200" dirty="0">
                <a:latin typeface="Times New Roman"/>
                <a:cs typeface="Times New Roman"/>
              </a:rPr>
              <a:t>istruzione </a:t>
            </a:r>
            <a:r>
              <a:rPr sz="1200" spc="-5" dirty="0">
                <a:latin typeface="Times New Roman"/>
                <a:cs typeface="Times New Roman"/>
              </a:rPr>
              <a:t>regolare cominciò </a:t>
            </a:r>
            <a:r>
              <a:rPr sz="1200" spc="5" dirty="0">
                <a:latin typeface="Times New Roman"/>
                <a:cs typeface="Times New Roman"/>
              </a:rPr>
              <a:t>venerdì </a:t>
            </a:r>
            <a:r>
              <a:rPr sz="1200" dirty="0">
                <a:latin typeface="Times New Roman"/>
                <a:cs typeface="Times New Roman"/>
              </a:rPr>
              <a:t>4  </a:t>
            </a:r>
            <a:r>
              <a:rPr sz="1200" spc="-5" dirty="0">
                <a:latin typeface="Times New Roman"/>
                <a:cs typeface="Times New Roman"/>
              </a:rPr>
              <a:t>novembre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19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novembre.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(1800.2) 163:0.2 </a:t>
            </a:r>
            <a:r>
              <a:rPr sz="1200" spc="-5" dirty="0">
                <a:latin typeface="Times New Roman"/>
                <a:cs typeface="Times New Roman"/>
              </a:rPr>
              <a:t>Gesù teneva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compagnia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mattine.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insegnava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pubblico;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istruiva nell’arte d’insegnare;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spiegava come rispondere alle </a:t>
            </a:r>
            <a:r>
              <a:rPr sz="1200" dirty="0">
                <a:latin typeface="Times New Roman"/>
                <a:cs typeface="Times New Roman"/>
              </a:rPr>
              <a:t>domande; mentre Matteo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dirigeva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finanze collettive.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altri apostoli parteciparono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formazione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esperienza 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loro talenti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L’ordinazione dei settanta</a:t>
            </a:r>
            <a:endParaRPr sz="1600">
              <a:latin typeface="Times New Roman"/>
              <a:cs typeface="Times New Roman"/>
            </a:endParaRPr>
          </a:p>
          <a:p>
            <a:pPr marL="63500" marR="216535" algn="just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(1800.3) 163:1.1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ordinati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sabato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19 novembre </a:t>
            </a:r>
            <a:r>
              <a:rPr sz="1200" spc="-5" dirty="0">
                <a:latin typeface="Times New Roman"/>
                <a:cs typeface="Times New Roman"/>
              </a:rPr>
              <a:t>al campo </a:t>
            </a:r>
            <a:r>
              <a:rPr sz="1200" dirty="0">
                <a:latin typeface="Times New Roman"/>
                <a:cs typeface="Times New Roman"/>
              </a:rPr>
              <a:t>di Magadan, e Abner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posto a capo di  </a:t>
            </a:r>
            <a:r>
              <a:rPr sz="1200" spc="-5" dirty="0">
                <a:latin typeface="Times New Roman"/>
                <a:cs typeface="Times New Roman"/>
              </a:rPr>
              <a:t>questi predicatori ed insegnanti del vangelo.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era costituito da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e da dieci dei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apostoli di 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da cinquantuno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evangelisti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discepoli che si erano </a:t>
            </a:r>
            <a:r>
              <a:rPr sz="1200" dirty="0">
                <a:latin typeface="Times New Roman"/>
                <a:cs typeface="Times New Roman"/>
              </a:rPr>
              <a:t>distinti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78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(1800.4) 163:1.2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due di questo </a:t>
            </a:r>
            <a:r>
              <a:rPr sz="1200" spc="-5" dirty="0">
                <a:latin typeface="Times New Roman"/>
                <a:cs typeface="Times New Roman"/>
              </a:rPr>
              <a:t>sabato pomeriggio,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rovesci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pioggia,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credenti, accresciuto dall’arrivo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maggior parte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messaggeri, per </a:t>
            </a:r>
            <a:r>
              <a:rPr sz="1200" dirty="0">
                <a:latin typeface="Times New Roman"/>
                <a:cs typeface="Times New Roman"/>
              </a:rPr>
              <a:t>un totale di circa </a:t>
            </a:r>
            <a:r>
              <a:rPr sz="1200" spc="-5" dirty="0">
                <a:latin typeface="Times New Roman"/>
                <a:cs typeface="Times New Roman"/>
              </a:rPr>
              <a:t>quattrocento persone, si </a:t>
            </a:r>
            <a:r>
              <a:rPr sz="1200" dirty="0">
                <a:latin typeface="Times New Roman"/>
                <a:cs typeface="Times New Roman"/>
              </a:rPr>
              <a:t>riunì sulla </a:t>
            </a:r>
            <a:r>
              <a:rPr sz="1200" spc="-5" dirty="0">
                <a:latin typeface="Times New Roman"/>
                <a:cs typeface="Times New Roman"/>
              </a:rPr>
              <a:t>riva del lago </a:t>
            </a:r>
            <a:r>
              <a:rPr sz="1200" dirty="0">
                <a:latin typeface="Times New Roman"/>
                <a:cs typeface="Times New Roman"/>
              </a:rPr>
              <a:t>di Galilea </a:t>
            </a:r>
            <a:r>
              <a:rPr sz="1200" spc="-5" dirty="0">
                <a:latin typeface="Times New Roman"/>
                <a:cs typeface="Times New Roman"/>
              </a:rPr>
              <a:t>per  assistere all’ordinazione dei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settanta.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(1800.5) 163:1.3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d’imporre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sulle teste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settanta per designarli come messaggeri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si rivolse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dicendo: “La </a:t>
            </a:r>
            <a:r>
              <a:rPr sz="1200" dirty="0">
                <a:latin typeface="Times New Roman"/>
                <a:cs typeface="Times New Roman"/>
              </a:rPr>
              <a:t>messe è in </a:t>
            </a:r>
            <a:r>
              <a:rPr sz="1200" spc="-5" dirty="0">
                <a:latin typeface="Times New Roman"/>
                <a:cs typeface="Times New Roman"/>
              </a:rPr>
              <a:t>verità abbondante,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operai sono pochi; </a:t>
            </a:r>
            <a:r>
              <a:rPr sz="1200" dirty="0">
                <a:latin typeface="Times New Roman"/>
                <a:cs typeface="Times New Roman"/>
              </a:rPr>
              <a:t>perciò </a:t>
            </a:r>
            <a:r>
              <a:rPr sz="1200" spc="-5" dirty="0">
                <a:latin typeface="Times New Roman"/>
                <a:cs typeface="Times New Roman"/>
              </a:rPr>
              <a:t>esorto </a:t>
            </a:r>
            <a:r>
              <a:rPr sz="1200" dirty="0">
                <a:latin typeface="Times New Roman"/>
                <a:cs typeface="Times New Roman"/>
              </a:rPr>
              <a:t>tutti voi a </a:t>
            </a:r>
            <a:r>
              <a:rPr sz="1200" spc="-5" dirty="0">
                <a:latin typeface="Times New Roman"/>
                <a:cs typeface="Times New Roman"/>
              </a:rPr>
              <a:t>pregare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messe  </a:t>
            </a:r>
            <a:r>
              <a:rPr sz="1200" dirty="0">
                <a:latin typeface="Times New Roman"/>
                <a:cs typeface="Times New Roman"/>
              </a:rPr>
              <a:t>mandi </a:t>
            </a:r>
            <a:r>
              <a:rPr sz="1200" spc="-5" dirty="0">
                <a:latin typeface="Times New Roman"/>
                <a:cs typeface="Times New Roman"/>
              </a:rPr>
              <a:t>ancora altri operai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mietere.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per scegliervi come messaggeri del regno; </a:t>
            </a:r>
            <a:r>
              <a:rPr sz="1200" spc="5" dirty="0">
                <a:latin typeface="Times New Roman"/>
                <a:cs typeface="Times New Roman"/>
              </a:rPr>
              <a:t>sto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inviarvi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e i </a:t>
            </a:r>
            <a:r>
              <a:rPr sz="1200" spc="-5" dirty="0">
                <a:latin typeface="Times New Roman"/>
                <a:cs typeface="Times New Roman"/>
              </a:rPr>
              <a:t>Gentili come  agnelli </a:t>
            </a:r>
            <a:r>
              <a:rPr sz="1200" dirty="0">
                <a:latin typeface="Times New Roman"/>
                <a:cs typeface="Times New Roman"/>
              </a:rPr>
              <a:t>tra i lupi. </a:t>
            </a:r>
            <a:r>
              <a:rPr sz="1200" spc="-5" dirty="0">
                <a:latin typeface="Times New Roman"/>
                <a:cs typeface="Times New Roman"/>
              </a:rPr>
              <a:t>Mentre andate </a:t>
            </a:r>
            <a:r>
              <a:rPr sz="1200" dirty="0">
                <a:latin typeface="Times New Roman"/>
                <a:cs typeface="Times New Roman"/>
              </a:rPr>
              <a:t>per le vostre strade a due a </a:t>
            </a:r>
            <a:r>
              <a:rPr sz="1200" spc="-5" dirty="0">
                <a:latin typeface="Times New Roman"/>
                <a:cs typeface="Times New Roman"/>
              </a:rPr>
              <a:t>due, </a:t>
            </a:r>
            <a:r>
              <a:rPr sz="1200" dirty="0">
                <a:latin typeface="Times New Roman"/>
                <a:cs typeface="Times New Roman"/>
              </a:rPr>
              <a:t>vi ordino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né borsa né </a:t>
            </a:r>
            <a:r>
              <a:rPr sz="1200" spc="-5" dirty="0">
                <a:latin typeface="Times New Roman"/>
                <a:cs typeface="Times New Roman"/>
              </a:rPr>
              <a:t>vesti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ricambio, </a:t>
            </a:r>
            <a:r>
              <a:rPr sz="1200" spc="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uscite  in questa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missione soltanto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periodo. </a:t>
            </a:r>
            <a:r>
              <a:rPr sz="1200" spc="-5" dirty="0">
                <a:latin typeface="Times New Roman"/>
                <a:cs typeface="Times New Roman"/>
              </a:rPr>
              <a:t>Per strada </a:t>
            </a:r>
            <a:r>
              <a:rPr sz="1200" dirty="0">
                <a:latin typeface="Times New Roman"/>
                <a:cs typeface="Times New Roman"/>
              </a:rPr>
              <a:t>non salutate </a:t>
            </a:r>
            <a:r>
              <a:rPr sz="1200" spc="-5" dirty="0">
                <a:latin typeface="Times New Roman"/>
                <a:cs typeface="Times New Roman"/>
              </a:rPr>
              <a:t>nessuno, occupatevi </a:t>
            </a:r>
            <a:r>
              <a:rPr sz="1200" dirty="0">
                <a:latin typeface="Times New Roman"/>
                <a:cs typeface="Times New Roman"/>
              </a:rPr>
              <a:t>soltanto del vostro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lavoro.</a:t>
            </a:r>
            <a:endParaRPr sz="1200">
              <a:latin typeface="Times New Roman"/>
              <a:cs typeface="Times New Roman"/>
            </a:endParaRPr>
          </a:p>
          <a:p>
            <a:pPr marL="63500" marR="5651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Ogniqualvolta andate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dite prima: la </a:t>
            </a:r>
            <a:r>
              <a:rPr sz="1200" spc="-5" dirty="0">
                <a:latin typeface="Times New Roman"/>
                <a:cs typeface="Times New Roman"/>
              </a:rPr>
              <a:t>pace sia su questa </a:t>
            </a:r>
            <a:r>
              <a:rPr sz="1200" dirty="0">
                <a:latin typeface="Times New Roman"/>
                <a:cs typeface="Times New Roman"/>
              </a:rPr>
              <a:t>casa.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vi abita </a:t>
            </a:r>
            <a:r>
              <a:rPr sz="1200" spc="-5" dirty="0">
                <a:latin typeface="Times New Roman"/>
                <a:cs typeface="Times New Roman"/>
              </a:rPr>
              <a:t>della gente che ama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pace,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dimorerete; altrimenti </a:t>
            </a:r>
            <a:r>
              <a:rPr sz="1200" dirty="0">
                <a:latin typeface="Times New Roman"/>
                <a:cs typeface="Times New Roman"/>
              </a:rPr>
              <a:t>ve ne </a:t>
            </a:r>
            <a:r>
              <a:rPr sz="1200" spc="-5" dirty="0">
                <a:latin typeface="Times New Roman"/>
                <a:cs typeface="Times New Roman"/>
              </a:rPr>
              <a:t>andrete.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scelto questa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restatevi per tutto il vostro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in quella </a:t>
            </a:r>
            <a:r>
              <a:rPr sz="1200" spc="-5" dirty="0">
                <a:latin typeface="Times New Roman"/>
                <a:cs typeface="Times New Roman"/>
              </a:rPr>
              <a:t>città, mangiando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bevendo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viene posto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voi. E </a:t>
            </a:r>
            <a:r>
              <a:rPr sz="1200" spc="-5" dirty="0">
                <a:latin typeface="Times New Roman"/>
                <a:cs typeface="Times New Roman"/>
              </a:rPr>
              <a:t>fate questo perché </a:t>
            </a:r>
            <a:r>
              <a:rPr sz="1200" dirty="0">
                <a:latin typeface="Times New Roman"/>
                <a:cs typeface="Times New Roman"/>
              </a:rPr>
              <a:t>l’operaio </a:t>
            </a:r>
            <a:r>
              <a:rPr sz="1200" spc="-5" dirty="0">
                <a:latin typeface="Times New Roman"/>
                <a:cs typeface="Times New Roman"/>
              </a:rPr>
              <a:t>merita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sostentamento. Non spostatevi </a:t>
            </a:r>
            <a:r>
              <a:rPr sz="1200" spc="1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perché vi è </a:t>
            </a:r>
            <a:r>
              <a:rPr sz="1200" spc="-5" dirty="0">
                <a:latin typeface="Times New Roman"/>
                <a:cs typeface="Times New Roman"/>
              </a:rPr>
              <a:t>offerto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alloggio migliore. Ricordatevi, quando andrete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pace in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buona volontà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 </a:t>
            </a:r>
            <a:r>
              <a:rPr sz="1200" spc="-5" dirty="0">
                <a:latin typeface="Times New Roman"/>
                <a:cs typeface="Times New Roman"/>
              </a:rPr>
              <a:t>dovrete lottare contro nemici accaniti </a:t>
            </a:r>
            <a:r>
              <a:rPr sz="1200" dirty="0">
                <a:latin typeface="Times New Roman"/>
                <a:cs typeface="Times New Roman"/>
              </a:rPr>
              <a:t>ed autoillusi; </a:t>
            </a:r>
            <a:r>
              <a:rPr sz="1200" spc="-5" dirty="0">
                <a:latin typeface="Times New Roman"/>
                <a:cs typeface="Times New Roman"/>
              </a:rPr>
              <a:t>perciò siate prudenti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serpenti ed </a:t>
            </a:r>
            <a:r>
              <a:rPr sz="1200" dirty="0">
                <a:latin typeface="Times New Roman"/>
                <a:cs typeface="Times New Roman"/>
              </a:rPr>
              <a:t>inoffensivi come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colombe.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(1801.1) 163:1.4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dovunque </a:t>
            </a:r>
            <a:r>
              <a:rPr sz="1200" spc="-5" dirty="0">
                <a:latin typeface="Times New Roman"/>
                <a:cs typeface="Times New Roman"/>
              </a:rPr>
              <a:t>andate, predicate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10" dirty="0">
                <a:latin typeface="Times New Roman"/>
                <a:cs typeface="Times New Roman"/>
              </a:rPr>
              <a:t>‘Il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cieli è a portata di </a:t>
            </a:r>
            <a:r>
              <a:rPr sz="1200" spc="-5" dirty="0">
                <a:latin typeface="Times New Roman"/>
                <a:cs typeface="Times New Roman"/>
              </a:rPr>
              <a:t>mano’,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curate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ammalati </a:t>
            </a:r>
            <a:r>
              <a:rPr sz="1200" dirty="0">
                <a:latin typeface="Times New Roman"/>
                <a:cs typeface="Times New Roman"/>
              </a:rPr>
              <a:t>di mente o di  </a:t>
            </a:r>
            <a:r>
              <a:rPr sz="1200" spc="-5" dirty="0">
                <a:latin typeface="Times New Roman"/>
                <a:cs typeface="Times New Roman"/>
              </a:rPr>
              <a:t>corpo. Voi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ricevuto generosamente </a:t>
            </a:r>
            <a:r>
              <a:rPr sz="1200" dirty="0">
                <a:latin typeface="Times New Roman"/>
                <a:cs typeface="Times New Roman"/>
              </a:rPr>
              <a:t>le buone </a:t>
            </a:r>
            <a:r>
              <a:rPr sz="1200" spc="-5" dirty="0">
                <a:latin typeface="Times New Roman"/>
                <a:cs typeface="Times New Roman"/>
              </a:rPr>
              <a:t>cose del regno; donatele generosamente. Se gli </a:t>
            </a:r>
            <a:r>
              <a:rPr sz="1200" dirty="0">
                <a:latin typeface="Times New Roman"/>
                <a:cs typeface="Times New Roman"/>
              </a:rPr>
              <a:t>abitanti di una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vi accolgono,  </a:t>
            </a:r>
            <a:r>
              <a:rPr sz="1200" spc="-5" dirty="0">
                <a:latin typeface="Times New Roman"/>
                <a:cs typeface="Times New Roman"/>
              </a:rPr>
              <a:t>troveranno </a:t>
            </a:r>
            <a:r>
              <a:rPr sz="1200" dirty="0">
                <a:latin typeface="Times New Roman"/>
                <a:cs typeface="Times New Roman"/>
              </a:rPr>
              <a:t>un’abbondante </a:t>
            </a:r>
            <a:r>
              <a:rPr sz="1200" spc="-5" dirty="0">
                <a:latin typeface="Times New Roman"/>
                <a:cs typeface="Times New Roman"/>
              </a:rPr>
              <a:t>entrata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popolazione di una </a:t>
            </a:r>
            <a:r>
              <a:rPr sz="1200" spc="-5" dirty="0">
                <a:latin typeface="Times New Roman"/>
                <a:cs typeface="Times New Roman"/>
              </a:rPr>
              <a:t>città rifiuta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questo vangelo,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proclamerete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comunità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credente, dicendo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partite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respingono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insegnamento: ‘Nonostante respingiate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resta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 è </a:t>
            </a:r>
            <a:r>
              <a:rPr sz="1200" spc="-5" dirty="0">
                <a:latin typeface="Times New Roman"/>
                <a:cs typeface="Times New Roman"/>
              </a:rPr>
              <a:t>venuto presso </a:t>
            </a:r>
            <a:r>
              <a:rPr sz="1200" dirty="0">
                <a:latin typeface="Times New Roman"/>
                <a:cs typeface="Times New Roman"/>
              </a:rPr>
              <a:t>di voi.’  Chiunque </a:t>
            </a:r>
            <a:r>
              <a:rPr sz="1200" spc="-5" dirty="0">
                <a:latin typeface="Times New Roman"/>
                <a:cs typeface="Times New Roman"/>
              </a:rPr>
              <a:t>ascolta </a:t>
            </a:r>
            <a:r>
              <a:rPr sz="1200" dirty="0">
                <a:latin typeface="Times New Roman"/>
                <a:cs typeface="Times New Roman"/>
              </a:rPr>
              <a:t>voi ascolta me, e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ascolta me </a:t>
            </a:r>
            <a:r>
              <a:rPr sz="1200" spc="-5" dirty="0">
                <a:latin typeface="Times New Roman"/>
                <a:cs typeface="Times New Roman"/>
              </a:rPr>
              <a:t>ascolta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mandato.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respinge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messaggio  evangelico respinge </a:t>
            </a:r>
            <a:r>
              <a:rPr sz="1200" dirty="0">
                <a:latin typeface="Times New Roman"/>
                <a:cs typeface="Times New Roman"/>
              </a:rPr>
              <a:t>me. E </a:t>
            </a:r>
            <a:r>
              <a:rPr sz="1200" spc="-5" dirty="0">
                <a:latin typeface="Times New Roman"/>
                <a:cs typeface="Times New Roman"/>
              </a:rPr>
              <a:t>chiunque respinge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respinge Colui che mi ha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mandato.”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17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(1801.2) 163:1.5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ebbe parlato </a:t>
            </a:r>
            <a:r>
              <a:rPr sz="1200" dirty="0">
                <a:latin typeface="Times New Roman"/>
                <a:cs typeface="Times New Roman"/>
              </a:rPr>
              <a:t>così ai settanta, </a:t>
            </a:r>
            <a:r>
              <a:rPr sz="1200" spc="-5" dirty="0">
                <a:latin typeface="Times New Roman"/>
                <a:cs typeface="Times New Roman"/>
              </a:rPr>
              <a:t>mentre essi erano inginocchiati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attorno a lui, impose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  sulla testa 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loro, </a:t>
            </a:r>
            <a:r>
              <a:rPr sz="1200" spc="-5" dirty="0">
                <a:latin typeface="Times New Roman"/>
                <a:cs typeface="Times New Roman"/>
              </a:rPr>
              <a:t>cominciando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Abner.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(1801.3) 163:1.6 </a:t>
            </a:r>
            <a:r>
              <a:rPr sz="1200" spc="-5" dirty="0">
                <a:latin typeface="Times New Roman"/>
                <a:cs typeface="Times New Roman"/>
              </a:rPr>
              <a:t>L’indomani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presto Abner </a:t>
            </a:r>
            <a:r>
              <a:rPr sz="1200" dirty="0">
                <a:latin typeface="Times New Roman"/>
                <a:cs typeface="Times New Roman"/>
              </a:rPr>
              <a:t>inviò i </a:t>
            </a:r>
            <a:r>
              <a:rPr sz="1200" spc="-5" dirty="0">
                <a:latin typeface="Times New Roman"/>
                <a:cs typeface="Times New Roman"/>
              </a:rPr>
              <a:t>settanta messaggeri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città della Galilea, della </a:t>
            </a:r>
            <a:r>
              <a:rPr sz="1200" dirty="0">
                <a:latin typeface="Times New Roman"/>
                <a:cs typeface="Times New Roman"/>
              </a:rPr>
              <a:t>Samaria e della </a:t>
            </a:r>
            <a:r>
              <a:rPr sz="1200" spc="-5" dirty="0">
                <a:latin typeface="Times New Roman"/>
                <a:cs typeface="Times New Roman"/>
              </a:rPr>
              <a:t>Giudea.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trentacinque </a:t>
            </a:r>
            <a:r>
              <a:rPr sz="1200" dirty="0">
                <a:latin typeface="Times New Roman"/>
                <a:cs typeface="Times New Roman"/>
              </a:rPr>
              <a:t>coppie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insegnare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circa sei settimane, ritornando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spc="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Pella, nella Perea, </a:t>
            </a:r>
            <a:r>
              <a:rPr sz="1200" dirty="0">
                <a:latin typeface="Times New Roman"/>
                <a:cs typeface="Times New Roman"/>
              </a:rPr>
              <a:t>venerdì 30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dicembre.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giovane uomo ricco ed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altri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(1801.4) 163:2.1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cinquanta discepoli che desideravano l’ordinazione </a:t>
            </a:r>
            <a:r>
              <a:rPr sz="1200" dirty="0">
                <a:latin typeface="Times New Roman"/>
                <a:cs typeface="Times New Roman"/>
              </a:rPr>
              <a:t>e l’ammissione </a:t>
            </a:r>
            <a:r>
              <a:rPr sz="1200" spc="-5" dirty="0">
                <a:latin typeface="Times New Roman"/>
                <a:cs typeface="Times New Roman"/>
              </a:rPr>
              <a:t>come membri dei settanta furono </a:t>
            </a:r>
            <a:r>
              <a:rPr sz="1200" dirty="0">
                <a:latin typeface="Times New Roman"/>
                <a:cs typeface="Times New Roman"/>
              </a:rPr>
              <a:t>scartati </a:t>
            </a:r>
            <a:r>
              <a:rPr sz="1200" spc="-5" dirty="0">
                <a:latin typeface="Times New Roman"/>
                <a:cs typeface="Times New Roman"/>
              </a:rPr>
              <a:t>dal  comitato incaricato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selezionare questi candidati. </a:t>
            </a:r>
            <a:r>
              <a:rPr sz="1200" dirty="0">
                <a:latin typeface="Times New Roman"/>
                <a:cs typeface="Times New Roman"/>
              </a:rPr>
              <a:t>Questo comitato </a:t>
            </a:r>
            <a:r>
              <a:rPr sz="1200" spc="-5" dirty="0">
                <a:latin typeface="Times New Roman"/>
                <a:cs typeface="Times New Roman"/>
              </a:rPr>
              <a:t>era composto </a:t>
            </a:r>
            <a:r>
              <a:rPr sz="1200" dirty="0">
                <a:latin typeface="Times New Roman"/>
                <a:cs typeface="Times New Roman"/>
              </a:rPr>
              <a:t>da Andrea, da Abner e dal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evangelico.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comitato </a:t>
            </a:r>
            <a:r>
              <a:rPr sz="1200" dirty="0">
                <a:latin typeface="Times New Roman"/>
                <a:cs typeface="Times New Roman"/>
              </a:rPr>
              <a:t>di tre persone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unanime </a:t>
            </a:r>
            <a:r>
              <a:rPr sz="1200" spc="-5" dirty="0">
                <a:latin typeface="Times New Roman"/>
                <a:cs typeface="Times New Roman"/>
              </a:rPr>
              <a:t>nel giudizio, </a:t>
            </a:r>
            <a:r>
              <a:rPr sz="1200" dirty="0">
                <a:latin typeface="Times New Roman"/>
                <a:cs typeface="Times New Roman"/>
              </a:rPr>
              <a:t>il candidato veniva 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mentre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scartò una sola persona </a:t>
            </a:r>
            <a:r>
              <a:rPr sz="1200" spc="-5" dirty="0">
                <a:latin typeface="Times New Roman"/>
                <a:cs typeface="Times New Roman"/>
              </a:rPr>
              <a:t>che desiderava </a:t>
            </a:r>
            <a:r>
              <a:rPr sz="1200" dirty="0">
                <a:latin typeface="Times New Roman"/>
                <a:cs typeface="Times New Roman"/>
              </a:rPr>
              <a:t>profondamente l’ordinazione </a:t>
            </a:r>
            <a:r>
              <a:rPr sz="1200" spc="-5" dirty="0">
                <a:latin typeface="Times New Roman"/>
                <a:cs typeface="Times New Roman"/>
              </a:rPr>
              <a:t>come messaggero del  vangelo, </a:t>
            </a:r>
            <a:r>
              <a:rPr sz="1200" dirty="0">
                <a:latin typeface="Times New Roman"/>
                <a:cs typeface="Times New Roman"/>
              </a:rPr>
              <a:t>ve ne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più di una dozzina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parlato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desiderarono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messaggeri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8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(1801.5) 163:2.2 </a:t>
            </a:r>
            <a:r>
              <a:rPr sz="1200" spc="-5" dirty="0">
                <a:latin typeface="Times New Roman"/>
                <a:cs typeface="Times New Roman"/>
              </a:rPr>
              <a:t>Un discepolo sincero </a:t>
            </a:r>
            <a:r>
              <a:rPr sz="1200" dirty="0">
                <a:latin typeface="Times New Roman"/>
                <a:cs typeface="Times New Roman"/>
              </a:rPr>
              <a:t>venne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“Maestro, vorrei essere </a:t>
            </a:r>
            <a:r>
              <a:rPr sz="1200" dirty="0">
                <a:latin typeface="Times New Roman"/>
                <a:cs typeface="Times New Roman"/>
              </a:rPr>
              <a:t>uno dei tuoi nuovi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ma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molto 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e prossimo a </a:t>
            </a:r>
            <a:r>
              <a:rPr sz="1200" spc="-5" dirty="0">
                <a:latin typeface="Times New Roman"/>
                <a:cs typeface="Times New Roman"/>
              </a:rPr>
              <a:t>morire;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permetteresti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per seppellirlo?” </a:t>
            </a:r>
            <a:r>
              <a:rPr sz="1200" spc="-5" dirty="0">
                <a:latin typeface="Times New Roman"/>
                <a:cs typeface="Times New Roman"/>
              </a:rPr>
              <a:t>Gesù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quest’uomo: “Figlio </a:t>
            </a:r>
            <a:r>
              <a:rPr sz="1200" dirty="0">
                <a:latin typeface="Times New Roman"/>
                <a:cs typeface="Times New Roman"/>
              </a:rPr>
              <a:t>mio, le volpi  </a:t>
            </a:r>
            <a:r>
              <a:rPr sz="1200" spc="-5" dirty="0">
                <a:latin typeface="Times New Roman"/>
                <a:cs typeface="Times New Roman"/>
              </a:rPr>
              <a:t>hanno delle </a:t>
            </a:r>
            <a:r>
              <a:rPr sz="1200" dirty="0">
                <a:latin typeface="Times New Roman"/>
                <a:cs typeface="Times New Roman"/>
              </a:rPr>
              <a:t>tane e </a:t>
            </a:r>
            <a:r>
              <a:rPr sz="1200" spc="-5" dirty="0">
                <a:latin typeface="Times New Roman"/>
                <a:cs typeface="Times New Roman"/>
              </a:rPr>
              <a:t>gli uccelli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hanno dei </a:t>
            </a:r>
            <a:r>
              <a:rPr sz="1200" dirty="0">
                <a:latin typeface="Times New Roman"/>
                <a:cs typeface="Times New Roman"/>
              </a:rPr>
              <a:t>nidi, ma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alcun luogo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posare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capo. Tu sei un  </a:t>
            </a:r>
            <a:r>
              <a:rPr sz="1200" spc="-5" dirty="0">
                <a:latin typeface="Times New Roman"/>
                <a:cs typeface="Times New Roman"/>
              </a:rPr>
              <a:t>discepolo fedele, </a:t>
            </a:r>
            <a:r>
              <a:rPr sz="1200" dirty="0">
                <a:latin typeface="Times New Roman"/>
                <a:cs typeface="Times New Roman"/>
              </a:rPr>
              <a:t>e puoi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tale pur tornando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tua a curare i tuoi </a:t>
            </a:r>
            <a:r>
              <a:rPr sz="1200" spc="-5" dirty="0">
                <a:latin typeface="Times New Roman"/>
                <a:cs typeface="Times New Roman"/>
              </a:rPr>
              <a:t>cari,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messaggeri del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vangelo.</a:t>
            </a:r>
            <a:endParaRPr sz="1200">
              <a:latin typeface="Times New Roman"/>
              <a:cs typeface="Times New Roman"/>
            </a:endParaRPr>
          </a:p>
          <a:p>
            <a:pPr marL="76200" marR="5918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Essi hanno abbandonato </a:t>
            </a:r>
            <a:r>
              <a:rPr sz="1200" dirty="0">
                <a:latin typeface="Times New Roman"/>
                <a:cs typeface="Times New Roman"/>
              </a:rPr>
              <a:t>tutto per </a:t>
            </a:r>
            <a:r>
              <a:rPr sz="1200" spc="-5" dirty="0">
                <a:latin typeface="Times New Roman"/>
                <a:cs typeface="Times New Roman"/>
              </a:rPr>
              <a:t>seguirmi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regno. Se </a:t>
            </a:r>
            <a:r>
              <a:rPr sz="1200" dirty="0">
                <a:latin typeface="Times New Roman"/>
                <a:cs typeface="Times New Roman"/>
              </a:rPr>
              <a:t>vuoi </a:t>
            </a:r>
            <a:r>
              <a:rPr sz="1200" spc="-5" dirty="0">
                <a:latin typeface="Times New Roman"/>
                <a:cs typeface="Times New Roman"/>
              </a:rPr>
              <a:t>essere ordinato </a:t>
            </a:r>
            <a:r>
              <a:rPr sz="1200" dirty="0">
                <a:latin typeface="Times New Roman"/>
                <a:cs typeface="Times New Roman"/>
              </a:rPr>
              <a:t>insegnante, </a:t>
            </a:r>
            <a:r>
              <a:rPr sz="1200" spc="-5" dirty="0">
                <a:latin typeface="Times New Roman"/>
                <a:cs typeface="Times New Roman"/>
              </a:rPr>
              <a:t>devi lasciare agli altri  seppellire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 mentre </a:t>
            </a:r>
            <a:r>
              <a:rPr sz="1200" dirty="0">
                <a:latin typeface="Times New Roman"/>
                <a:cs typeface="Times New Roman"/>
              </a:rPr>
              <a:t>tu vai a </a:t>
            </a:r>
            <a:r>
              <a:rPr sz="1200" spc="-5" dirty="0">
                <a:latin typeface="Times New Roman"/>
                <a:cs typeface="Times New Roman"/>
              </a:rPr>
              <a:t>divulgare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se ne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disappunto.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29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12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(1363.4) 123:5.11 </a:t>
            </a:r>
            <a:r>
              <a:rPr sz="1200" spc="-5" dirty="0">
                <a:latin typeface="Times New Roman"/>
                <a:cs typeface="Times New Roman"/>
              </a:rPr>
              <a:t>Entrando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sette anni </a:t>
            </a:r>
            <a:r>
              <a:rPr sz="1200" dirty="0">
                <a:latin typeface="Times New Roman"/>
                <a:cs typeface="Times New Roman"/>
              </a:rPr>
              <a:t>(in </a:t>
            </a:r>
            <a:r>
              <a:rPr sz="1200" spc="-5" dirty="0">
                <a:latin typeface="Times New Roman"/>
                <a:cs typeface="Times New Roman"/>
              </a:rPr>
              <a:t>quest’epoca gli </a:t>
            </a:r>
            <a:r>
              <a:rPr sz="1200" dirty="0">
                <a:latin typeface="Times New Roman"/>
                <a:cs typeface="Times New Roman"/>
              </a:rPr>
              <a:t>Ebrei avevano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messo in </a:t>
            </a:r>
            <a:r>
              <a:rPr sz="1200" spc="-5" dirty="0">
                <a:latin typeface="Times New Roman"/>
                <a:cs typeface="Times New Roman"/>
              </a:rPr>
              <a:t>vigore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legge sull’istruzione  obbligatoria), era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per gli allievi scegliere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“testo d’anniversario”,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d’oro </a:t>
            </a:r>
            <a:r>
              <a:rPr sz="1200" spc="-5" dirty="0">
                <a:latin typeface="Times New Roman"/>
                <a:cs typeface="Times New Roman"/>
              </a:rPr>
              <a:t>per guidarli </a:t>
            </a:r>
            <a:r>
              <a:rPr sz="1200" dirty="0">
                <a:latin typeface="Times New Roman"/>
                <a:cs typeface="Times New Roman"/>
              </a:rPr>
              <a:t>durante tutti i  loro studi, e </a:t>
            </a:r>
            <a:r>
              <a:rPr sz="1200" spc="-5" dirty="0">
                <a:latin typeface="Times New Roman"/>
                <a:cs typeface="Times New Roman"/>
              </a:rPr>
              <a:t>sul quale dovevano spesso </a:t>
            </a:r>
            <a:r>
              <a:rPr sz="1200" dirty="0">
                <a:latin typeface="Times New Roman"/>
                <a:cs typeface="Times New Roman"/>
              </a:rPr>
              <a:t>relazionare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esame a </a:t>
            </a:r>
            <a:r>
              <a:rPr sz="1200" spc="-5" dirty="0">
                <a:latin typeface="Times New Roman"/>
                <a:cs typeface="Times New Roman"/>
              </a:rPr>
              <a:t>tredici anni.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testo 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scelto </a:t>
            </a:r>
            <a:r>
              <a:rPr sz="1200" spc="-5" dirty="0">
                <a:latin typeface="Times New Roman"/>
                <a:cs typeface="Times New Roman"/>
              </a:rPr>
              <a:t>era tratto  dal profeta Isaia: “Lo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Signore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me,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Signore mi ha unto;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buona </a:t>
            </a:r>
            <a:r>
              <a:rPr sz="1200" dirty="0">
                <a:latin typeface="Times New Roman"/>
                <a:cs typeface="Times New Roman"/>
              </a:rPr>
              <a:t>novella  </a:t>
            </a:r>
            <a:r>
              <a:rPr sz="1200" spc="-5" dirty="0">
                <a:latin typeface="Times New Roman"/>
                <a:cs typeface="Times New Roman"/>
              </a:rPr>
              <a:t>ai mansueti,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consolare gli </a:t>
            </a:r>
            <a:r>
              <a:rPr sz="1200" dirty="0">
                <a:latin typeface="Times New Roman"/>
                <a:cs typeface="Times New Roman"/>
              </a:rPr>
              <a:t>afflitti,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agli schiavi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i prigionieri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82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(1363.5) 123:5.12 </a:t>
            </a:r>
            <a:r>
              <a:rPr sz="1200" spc="-5" dirty="0">
                <a:latin typeface="Times New Roman"/>
                <a:cs typeface="Times New Roman"/>
              </a:rPr>
              <a:t>Nazaret era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sacerdozio </a:t>
            </a:r>
            <a:r>
              <a:rPr sz="1200" dirty="0">
                <a:latin typeface="Times New Roman"/>
                <a:cs typeface="Times New Roman"/>
              </a:rPr>
              <a:t>della nazione </a:t>
            </a:r>
            <a:r>
              <a:rPr sz="1200" spc="-5" dirty="0">
                <a:latin typeface="Times New Roman"/>
                <a:cs typeface="Times New Roman"/>
              </a:rPr>
              <a:t>ebraica. Ma </a:t>
            </a:r>
            <a:r>
              <a:rPr sz="1200" dirty="0">
                <a:latin typeface="Times New Roman"/>
                <a:cs typeface="Times New Roman"/>
              </a:rPr>
              <a:t>il clero </a:t>
            </a:r>
            <a:r>
              <a:rPr sz="1200" spc="-5" dirty="0">
                <a:latin typeface="Times New Roman"/>
                <a:cs typeface="Times New Roman"/>
              </a:rPr>
              <a:t>della Galilea </a:t>
            </a:r>
            <a:r>
              <a:rPr sz="1200" dirty="0">
                <a:latin typeface="Times New Roman"/>
                <a:cs typeface="Times New Roman"/>
              </a:rPr>
              <a:t>era più </a:t>
            </a:r>
            <a:r>
              <a:rPr sz="1200" spc="-5" dirty="0">
                <a:latin typeface="Times New Roman"/>
                <a:cs typeface="Times New Roman"/>
              </a:rPr>
              <a:t>liberale  degli Scribi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rabbini della Giudea nell’interpretazione delle leggi </a:t>
            </a:r>
            <a:r>
              <a:rPr sz="1200" dirty="0">
                <a:latin typeface="Times New Roman"/>
                <a:cs typeface="Times New Roman"/>
              </a:rPr>
              <a:t>tradizionali. E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c’era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libertà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circa</a:t>
            </a: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l’osservanza del sabato,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Giuseppe aveva </a:t>
            </a:r>
            <a:r>
              <a:rPr sz="1200" spc="-5" dirty="0">
                <a:latin typeface="Times New Roman"/>
                <a:cs typeface="Times New Roman"/>
              </a:rPr>
              <a:t>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passeggio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sabato pomeriggio.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escursioni </a:t>
            </a:r>
            <a:r>
              <a:rPr sz="1200" dirty="0">
                <a:latin typeface="Times New Roman"/>
                <a:cs typeface="Times New Roman"/>
              </a:rPr>
              <a:t>favorite </a:t>
            </a:r>
            <a:r>
              <a:rPr sz="1200" spc="-5" dirty="0">
                <a:latin typeface="Times New Roman"/>
                <a:cs typeface="Times New Roman"/>
              </a:rPr>
              <a:t>consisteva nel </a:t>
            </a:r>
            <a:r>
              <a:rPr sz="1200" dirty="0">
                <a:latin typeface="Times New Roman"/>
                <a:cs typeface="Times New Roman"/>
              </a:rPr>
              <a:t>salire </a:t>
            </a:r>
            <a:r>
              <a:rPr sz="1200" spc="-5" dirty="0">
                <a:latin typeface="Times New Roman"/>
                <a:cs typeface="Times New Roman"/>
              </a:rPr>
              <a:t>sull’alta </a:t>
            </a:r>
            <a:r>
              <a:rPr sz="1200" dirty="0">
                <a:latin typeface="Times New Roman"/>
                <a:cs typeface="Times New Roman"/>
              </a:rPr>
              <a:t>collina </a:t>
            </a:r>
            <a:r>
              <a:rPr sz="1200" spc="-5" dirty="0">
                <a:latin typeface="Times New Roman"/>
                <a:cs typeface="Times New Roman"/>
              </a:rPr>
              <a:t>vicina alla </a:t>
            </a:r>
            <a:r>
              <a:rPr sz="1200" dirty="0">
                <a:latin typeface="Times New Roman"/>
                <a:cs typeface="Times New Roman"/>
              </a:rPr>
              <a:t>loro casa, da dove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vista </a:t>
            </a:r>
            <a:r>
              <a:rPr sz="1200" spc="-5" dirty="0">
                <a:latin typeface="Times New Roman"/>
                <a:cs typeface="Times New Roman"/>
              </a:rPr>
              <a:t>panoramica </a:t>
            </a:r>
            <a:r>
              <a:rPr sz="1200" dirty="0">
                <a:latin typeface="Times New Roman"/>
                <a:cs typeface="Times New Roman"/>
              </a:rPr>
              <a:t>di tutta la  </a:t>
            </a:r>
            <a:r>
              <a:rPr sz="1200" spc="-5" dirty="0">
                <a:latin typeface="Times New Roman"/>
                <a:cs typeface="Times New Roman"/>
              </a:rPr>
              <a:t>Galilea. A nordovest, </a:t>
            </a:r>
            <a:r>
              <a:rPr sz="1200" dirty="0">
                <a:latin typeface="Times New Roman"/>
                <a:cs typeface="Times New Roman"/>
              </a:rPr>
              <a:t>con tempo </a:t>
            </a:r>
            <a:r>
              <a:rPr sz="1200" spc="-5" dirty="0">
                <a:latin typeface="Times New Roman"/>
                <a:cs typeface="Times New Roman"/>
              </a:rPr>
              <a:t>sereno, essi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cresta del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Carmelo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scendeva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mare;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Gesù ascoltò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raccontare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di </a:t>
            </a:r>
            <a:r>
              <a:rPr sz="1200" spc="-5" dirty="0">
                <a:latin typeface="Times New Roman"/>
                <a:cs typeface="Times New Roman"/>
              </a:rPr>
              <a:t>Elia,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della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fila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profeti </a:t>
            </a:r>
            <a:r>
              <a:rPr sz="1200" spc="-5" dirty="0">
                <a:latin typeface="Times New Roman"/>
                <a:cs typeface="Times New Roman"/>
              </a:rPr>
              <a:t>ebrei, </a:t>
            </a:r>
            <a:r>
              <a:rPr sz="1200" dirty="0">
                <a:latin typeface="Times New Roman"/>
                <a:cs typeface="Times New Roman"/>
              </a:rPr>
              <a:t>che biasimò </a:t>
            </a:r>
            <a:r>
              <a:rPr sz="1200" spc="-5" dirty="0">
                <a:latin typeface="Times New Roman"/>
                <a:cs typeface="Times New Roman"/>
              </a:rPr>
              <a:t>Acab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smascherò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Baal. A </a:t>
            </a:r>
            <a:r>
              <a:rPr sz="1200" dirty="0">
                <a:latin typeface="Times New Roman"/>
                <a:cs typeface="Times New Roman"/>
              </a:rPr>
              <a:t>nord, il Monte Hermon </a:t>
            </a:r>
            <a:r>
              <a:rPr sz="1200" spc="-5" dirty="0">
                <a:latin typeface="Times New Roman"/>
                <a:cs typeface="Times New Roman"/>
              </a:rPr>
              <a:t>elevava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picco </a:t>
            </a:r>
            <a:r>
              <a:rPr sz="1200" spc="-5" dirty="0">
                <a:latin typeface="Times New Roman"/>
                <a:cs typeface="Times New Roman"/>
              </a:rPr>
              <a:t>nevoso </a:t>
            </a:r>
            <a:r>
              <a:rPr sz="1200" dirty="0">
                <a:latin typeface="Times New Roman"/>
                <a:cs typeface="Times New Roman"/>
              </a:rPr>
              <a:t>in uno splendore </a:t>
            </a:r>
            <a:r>
              <a:rPr sz="1200" spc="-5" dirty="0">
                <a:latin typeface="Times New Roman"/>
                <a:cs typeface="Times New Roman"/>
              </a:rPr>
              <a:t>maestoso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monopolizzava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linea dell’orizzonte con </a:t>
            </a:r>
            <a:r>
              <a:rPr sz="1200" dirty="0">
                <a:latin typeface="Times New Roman"/>
                <a:cs typeface="Times New Roman"/>
              </a:rPr>
              <a:t>i quasi mille </a:t>
            </a:r>
            <a:r>
              <a:rPr sz="1200" spc="-5" dirty="0">
                <a:latin typeface="Times New Roman"/>
                <a:cs typeface="Times New Roman"/>
              </a:rPr>
              <a:t>metri delle sue pendici superiori che scintillavano del biancore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nevi eterne. Lontano, ad  oriente, essi potevano </a:t>
            </a:r>
            <a:r>
              <a:rPr sz="1200" dirty="0">
                <a:latin typeface="Times New Roman"/>
                <a:cs typeface="Times New Roman"/>
              </a:rPr>
              <a:t>discernere la 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Giordano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lontano,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colline rocciose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Moab. Anche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est,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sole ne </a:t>
            </a:r>
            <a:r>
              <a:rPr sz="1200" spc="-5" dirty="0">
                <a:latin typeface="Times New Roman"/>
                <a:cs typeface="Times New Roman"/>
              </a:rPr>
              <a:t>illuminava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mura </a:t>
            </a:r>
            <a:r>
              <a:rPr sz="1200" dirty="0">
                <a:latin typeface="Times New Roman"/>
                <a:cs typeface="Times New Roman"/>
              </a:rPr>
              <a:t>di marmo, </a:t>
            </a:r>
            <a:r>
              <a:rPr sz="1200" spc="-5" dirty="0">
                <a:latin typeface="Times New Roman"/>
                <a:cs typeface="Times New Roman"/>
              </a:rPr>
              <a:t>essi potevano scorgere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greco-romane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Decapoli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anfiteatri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loro templi </a:t>
            </a:r>
            <a:r>
              <a:rPr sz="1200" spc="-5" dirty="0">
                <a:latin typeface="Times New Roman"/>
                <a:cs typeface="Times New Roman"/>
              </a:rPr>
              <a:t>pretenziosi.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si attardavano al calare del sole,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distinguere ad ovest </a:t>
            </a:r>
            <a:r>
              <a:rPr sz="1200" dirty="0">
                <a:latin typeface="Times New Roman"/>
                <a:cs typeface="Times New Roman"/>
              </a:rPr>
              <a:t>i battelli a </a:t>
            </a:r>
            <a:r>
              <a:rPr sz="1200" spc="-5" dirty="0">
                <a:latin typeface="Times New Roman"/>
                <a:cs typeface="Times New Roman"/>
              </a:rPr>
              <a:t>vela sul </a:t>
            </a:r>
            <a:r>
              <a:rPr sz="1200" spc="5" dirty="0">
                <a:latin typeface="Times New Roman"/>
                <a:cs typeface="Times New Roman"/>
              </a:rPr>
              <a:t>lontano  </a:t>
            </a:r>
            <a:r>
              <a:rPr sz="1200" spc="-5" dirty="0">
                <a:latin typeface="Times New Roman"/>
                <a:cs typeface="Times New Roman"/>
              </a:rPr>
              <a:t>Mediterraneo.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38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(1364.1) 123:5.13 </a:t>
            </a:r>
            <a:r>
              <a:rPr sz="1200" spc="-5" dirty="0">
                <a:latin typeface="Times New Roman"/>
                <a:cs typeface="Times New Roman"/>
              </a:rPr>
              <a:t>Dalle quattro direzioni Gesù poteva osservare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convogli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carovane </a:t>
            </a:r>
            <a:r>
              <a:rPr sz="1200" dirty="0">
                <a:latin typeface="Times New Roman"/>
                <a:cs typeface="Times New Roman"/>
              </a:rPr>
              <a:t>che proseguivano il loro </a:t>
            </a:r>
            <a:r>
              <a:rPr sz="1200" spc="-5" dirty="0">
                <a:latin typeface="Times New Roman"/>
                <a:cs typeface="Times New Roman"/>
              </a:rPr>
              <a:t>viaggio, </a:t>
            </a:r>
            <a:r>
              <a:rPr sz="1200" dirty="0">
                <a:latin typeface="Times New Roman"/>
                <a:cs typeface="Times New Roman"/>
              </a:rPr>
              <a:t>entrando </a:t>
            </a:r>
            <a:r>
              <a:rPr sz="1200" spc="-5" dirty="0">
                <a:latin typeface="Times New Roman"/>
                <a:cs typeface="Times New Roman"/>
              </a:rPr>
              <a:t>ed  uscendo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e a sud poteva vedere il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fertile paese </a:t>
            </a:r>
            <a:r>
              <a:rPr sz="1200" dirty="0">
                <a:latin typeface="Times New Roman"/>
                <a:cs typeface="Times New Roman"/>
              </a:rPr>
              <a:t>della piana di </a:t>
            </a:r>
            <a:r>
              <a:rPr sz="1200" spc="-5" dirty="0">
                <a:latin typeface="Times New Roman"/>
                <a:cs typeface="Times New Roman"/>
              </a:rPr>
              <a:t>Esdraelon,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stendeva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Monte </a:t>
            </a:r>
            <a:r>
              <a:rPr sz="1200" spc="5" dirty="0">
                <a:latin typeface="Times New Roman"/>
                <a:cs typeface="Times New Roman"/>
              </a:rPr>
              <a:t>Gelboe </a:t>
            </a:r>
            <a:r>
              <a:rPr sz="1200" dirty="0">
                <a:latin typeface="Times New Roman"/>
                <a:cs typeface="Times New Roman"/>
              </a:rPr>
              <a:t>e  la</a:t>
            </a:r>
            <a:r>
              <a:rPr sz="1200" spc="-5" dirty="0">
                <a:latin typeface="Times New Roman"/>
                <a:cs typeface="Times New Roman"/>
              </a:rPr>
              <a:t> Samaria.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2609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743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(1801.6) 163:2.3 </a:t>
            </a:r>
            <a:r>
              <a:rPr sz="1200" spc="-5" dirty="0">
                <a:latin typeface="Times New Roman"/>
                <a:cs typeface="Times New Roman"/>
              </a:rPr>
              <a:t>Un altro discepolo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dal Maestro </a:t>
            </a:r>
            <a:r>
              <a:rPr sz="1200" dirty="0">
                <a:latin typeface="Times New Roman"/>
                <a:cs typeface="Times New Roman"/>
              </a:rPr>
              <a:t>e disse: </a:t>
            </a:r>
            <a:r>
              <a:rPr sz="1200" spc="-5" dirty="0">
                <a:latin typeface="Times New Roman"/>
                <a:cs typeface="Times New Roman"/>
              </a:rPr>
              <a:t>“Vorrei 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ordinato,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passare un po’ di  tempo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mia per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famiglia.”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vuoi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ordinato devi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di abbandonare </a:t>
            </a:r>
            <a:r>
              <a:rPr sz="1200" spc="5" dirty="0">
                <a:latin typeface="Times New Roman"/>
                <a:cs typeface="Times New Roman"/>
              </a:rPr>
              <a:t>tutto.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 marR="1225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messaggeri del </a:t>
            </a:r>
            <a:r>
              <a:rPr sz="1200" dirty="0">
                <a:latin typeface="Times New Roman"/>
                <a:cs typeface="Times New Roman"/>
              </a:rPr>
              <a:t>vangelo non possono </a:t>
            </a:r>
            <a:r>
              <a:rPr sz="1200" spc="-5" dirty="0">
                <a:latin typeface="Times New Roman"/>
                <a:cs typeface="Times New Roman"/>
              </a:rPr>
              <a:t>dividere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affetti. Nessun </a:t>
            </a:r>
            <a:r>
              <a:rPr sz="1200" dirty="0">
                <a:latin typeface="Times New Roman"/>
                <a:cs typeface="Times New Roman"/>
              </a:rPr>
              <a:t>uomo che ha messo mano </a:t>
            </a:r>
            <a:r>
              <a:rPr sz="1200" spc="-5" dirty="0">
                <a:latin typeface="Times New Roman"/>
                <a:cs typeface="Times New Roman"/>
              </a:rPr>
              <a:t>all’aratro, </a:t>
            </a:r>
            <a:r>
              <a:rPr sz="1200" dirty="0">
                <a:latin typeface="Times New Roman"/>
                <a:cs typeface="Times New Roman"/>
              </a:rPr>
              <a:t>e torna </a:t>
            </a:r>
            <a:r>
              <a:rPr sz="1200" spc="-5" dirty="0">
                <a:latin typeface="Times New Roman"/>
                <a:cs typeface="Times New Roman"/>
              </a:rPr>
              <a:t>indietro, </a:t>
            </a:r>
            <a:r>
              <a:rPr sz="1200" dirty="0">
                <a:latin typeface="Times New Roman"/>
                <a:cs typeface="Times New Roman"/>
              </a:rPr>
              <a:t>è degno di 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messaggero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(1801.7) 163:2.4 </a:t>
            </a:r>
            <a:r>
              <a:rPr sz="1200" spc="-5" dirty="0">
                <a:latin typeface="Times New Roman"/>
                <a:cs typeface="Times New Roman"/>
              </a:rPr>
              <a:t>Andrea condusse </a:t>
            </a:r>
            <a:r>
              <a:rPr sz="1200" dirty="0">
                <a:latin typeface="Times New Roman"/>
                <a:cs typeface="Times New Roman"/>
              </a:rPr>
              <a:t>poi 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ricco che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devoto credente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desiderava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ricevere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l’ordinazione. Questo giovane </a:t>
            </a:r>
            <a:r>
              <a:rPr sz="1200" dirty="0">
                <a:latin typeface="Times New Roman"/>
                <a:cs typeface="Times New Roman"/>
              </a:rPr>
              <a:t>uomo, </a:t>
            </a:r>
            <a:r>
              <a:rPr sz="1200" spc="-5" dirty="0">
                <a:latin typeface="Times New Roman"/>
                <a:cs typeface="Times New Roman"/>
              </a:rPr>
              <a:t>Matadormus,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Gerusalemme;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aveva ascoltato Gesù  insegnare ed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istruito </a:t>
            </a:r>
            <a:r>
              <a:rPr sz="1200" spc="-5" dirty="0">
                <a:latin typeface="Times New Roman"/>
                <a:cs typeface="Times New Roman"/>
              </a:rPr>
              <a:t>nel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dagli altri apostoli. Gesù parlò con </a:t>
            </a:r>
            <a:r>
              <a:rPr sz="1200" dirty="0">
                <a:latin typeface="Times New Roman"/>
                <a:cs typeface="Times New Roman"/>
              </a:rPr>
              <a:t>Matadormus  </a:t>
            </a:r>
            <a:r>
              <a:rPr sz="1200" spc="-5" dirty="0">
                <a:latin typeface="Times New Roman"/>
                <a:cs typeface="Times New Roman"/>
              </a:rPr>
              <a:t>sulle esigenze </a:t>
            </a:r>
            <a:r>
              <a:rPr sz="1200" dirty="0">
                <a:latin typeface="Times New Roman"/>
                <a:cs typeface="Times New Roman"/>
              </a:rPr>
              <a:t>dell’ordinazione e </a:t>
            </a:r>
            <a:r>
              <a:rPr sz="1200" spc="-5" dirty="0">
                <a:latin typeface="Times New Roman"/>
                <a:cs typeface="Times New Roman"/>
              </a:rPr>
              <a:t>gli chiese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rimandare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riflettuto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questione.  L’indomani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presto,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stava uscendo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passeggiata, questo giovane si </a:t>
            </a:r>
            <a:r>
              <a:rPr sz="1200" dirty="0">
                <a:latin typeface="Times New Roman"/>
                <a:cs typeface="Times New Roman"/>
              </a:rPr>
              <a:t>avvicinò a lui e </a:t>
            </a:r>
            <a:r>
              <a:rPr sz="1200" spc="-5" dirty="0">
                <a:latin typeface="Times New Roman"/>
                <a:cs typeface="Times New Roman"/>
              </a:rPr>
              <a:t>disse: “Maestro,  vorrei </a:t>
            </a:r>
            <a:r>
              <a:rPr sz="1200" dirty="0">
                <a:latin typeface="Times New Roman"/>
                <a:cs typeface="Times New Roman"/>
              </a:rPr>
              <a:t>conoscere da te le </a:t>
            </a:r>
            <a:r>
              <a:rPr sz="1200" spc="-5" dirty="0">
                <a:latin typeface="Times New Roman"/>
                <a:cs typeface="Times New Roman"/>
              </a:rPr>
              <a:t>assicurazioni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Poiché ho </a:t>
            </a:r>
            <a:r>
              <a:rPr sz="1200" spc="-5" dirty="0">
                <a:latin typeface="Times New Roman"/>
                <a:cs typeface="Times New Roman"/>
              </a:rPr>
              <a:t>osservato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fin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giovinezza, vorrei  sapere che cosa devo fare ancora </a:t>
            </a:r>
            <a:r>
              <a:rPr sz="1200" dirty="0">
                <a:latin typeface="Times New Roman"/>
                <a:cs typeface="Times New Roman"/>
              </a:rPr>
              <a:t>per ottenere la vita eterna?”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 </a:t>
            </a:r>
            <a:r>
              <a:rPr sz="1200" spc="-5" dirty="0">
                <a:latin typeface="Times New Roman"/>
                <a:cs typeface="Times New Roman"/>
              </a:rPr>
              <a:t>questa domanda Gesù disse: “Se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osservi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commettere adulterio,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uccidere,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rubare,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falsa testimonianza, non </a:t>
            </a:r>
            <a:r>
              <a:rPr sz="1200" spc="-5" dirty="0">
                <a:latin typeface="Times New Roman"/>
                <a:cs typeface="Times New Roman"/>
              </a:rPr>
              <a:t>frodare, </a:t>
            </a:r>
            <a:r>
              <a:rPr sz="1200" dirty="0">
                <a:latin typeface="Times New Roman"/>
                <a:cs typeface="Times New Roman"/>
              </a:rPr>
              <a:t>onora i tuoi 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— tu </a:t>
            </a:r>
            <a:r>
              <a:rPr sz="1200" spc="-5" dirty="0">
                <a:latin typeface="Times New Roman"/>
                <a:cs typeface="Times New Roman"/>
              </a:rPr>
              <a:t>agisci </a:t>
            </a:r>
            <a:r>
              <a:rPr sz="1200" dirty="0">
                <a:latin typeface="Times New Roman"/>
                <a:cs typeface="Times New Roman"/>
              </a:rPr>
              <a:t>bene, ma la salvezza è la </a:t>
            </a:r>
            <a:r>
              <a:rPr sz="1200" spc="-5" dirty="0">
                <a:latin typeface="Times New Roman"/>
                <a:cs typeface="Times New Roman"/>
              </a:rPr>
              <a:t>ricompensa della fede, </a:t>
            </a:r>
            <a:r>
              <a:rPr sz="1200" dirty="0">
                <a:latin typeface="Times New Roman"/>
                <a:cs typeface="Times New Roman"/>
              </a:rPr>
              <a:t>non soltanto delle </a:t>
            </a:r>
            <a:r>
              <a:rPr sz="1200" spc="-5" dirty="0">
                <a:latin typeface="Times New Roman"/>
                <a:cs typeface="Times New Roman"/>
              </a:rPr>
              <a:t>opere.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credi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vangelo </a:t>
            </a:r>
            <a:r>
              <a:rPr sz="1200" dirty="0">
                <a:latin typeface="Times New Roman"/>
                <a:cs typeface="Times New Roman"/>
              </a:rPr>
              <a:t>del  regno?” E </a:t>
            </a:r>
            <a:r>
              <a:rPr sz="1200" spc="-5" dirty="0">
                <a:latin typeface="Times New Roman"/>
                <a:cs typeface="Times New Roman"/>
              </a:rPr>
              <a:t>Matadormus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“Sì, Maestro, </a:t>
            </a:r>
            <a:r>
              <a:rPr sz="1200" dirty="0">
                <a:latin typeface="Times New Roman"/>
                <a:cs typeface="Times New Roman"/>
              </a:rPr>
              <a:t>credo a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ed i tuoi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avete insegnato.”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disse: “Allora  sei davvero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e un </a:t>
            </a:r>
            <a:r>
              <a:rPr sz="1200" spc="-5" dirty="0">
                <a:latin typeface="Times New Roman"/>
                <a:cs typeface="Times New Roman"/>
              </a:rPr>
              <a:t>figlio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(1802.1) 163:2.5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disse: “Ma, Maestro,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basta essere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discepolo; </a:t>
            </a:r>
            <a:r>
              <a:rPr sz="1200" dirty="0">
                <a:latin typeface="Times New Roman"/>
                <a:cs typeface="Times New Roman"/>
              </a:rPr>
              <a:t>vorrei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tuoi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nuovi</a:t>
            </a:r>
            <a:endParaRPr sz="1200">
              <a:latin typeface="Times New Roman"/>
              <a:cs typeface="Times New Roman"/>
            </a:endParaRPr>
          </a:p>
          <a:p>
            <a:pPr marL="63500" marR="1193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messaggeri.” Quando </a:t>
            </a:r>
            <a:r>
              <a:rPr sz="1200" dirty="0">
                <a:latin typeface="Times New Roman"/>
                <a:cs typeface="Times New Roman"/>
              </a:rPr>
              <a:t>Gesù udì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guardò con grande </a:t>
            </a:r>
            <a:r>
              <a:rPr sz="1200" dirty="0">
                <a:latin typeface="Times New Roman"/>
                <a:cs typeface="Times New Roman"/>
              </a:rPr>
              <a:t>amore 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“Ti </a:t>
            </a:r>
            <a:r>
              <a:rPr sz="1200" spc="-5" dirty="0">
                <a:latin typeface="Times New Roman"/>
                <a:cs typeface="Times New Roman"/>
              </a:rPr>
              <a:t>accoglierò come </a:t>
            </a:r>
            <a:r>
              <a:rPr sz="1200" dirty="0">
                <a:latin typeface="Times New Roman"/>
                <a:cs typeface="Times New Roman"/>
              </a:rPr>
              <a:t>uno dei miei </a:t>
            </a:r>
            <a:r>
              <a:rPr sz="1200" spc="-5" dirty="0">
                <a:latin typeface="Times New Roman"/>
                <a:cs typeface="Times New Roman"/>
              </a:rPr>
              <a:t>messaggeri se </a:t>
            </a:r>
            <a:r>
              <a:rPr sz="1200" dirty="0">
                <a:latin typeface="Times New Roman"/>
                <a:cs typeface="Times New Roman"/>
              </a:rPr>
              <a:t>accetterai  di </a:t>
            </a:r>
            <a:r>
              <a:rPr sz="1200" spc="-5" dirty="0">
                <a:latin typeface="Times New Roman"/>
                <a:cs typeface="Times New Roman"/>
              </a:rPr>
              <a:t>pagarne </a:t>
            </a:r>
            <a:r>
              <a:rPr sz="1200" dirty="0">
                <a:latin typeface="Times New Roman"/>
                <a:cs typeface="Times New Roman"/>
              </a:rPr>
              <a:t>il prezzo, </a:t>
            </a:r>
            <a:r>
              <a:rPr sz="1200" spc="-5" dirty="0">
                <a:latin typeface="Times New Roman"/>
                <a:cs typeface="Times New Roman"/>
              </a:rPr>
              <a:t>se provvederai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manca.” Matadormus rispose: “Maestro, </a:t>
            </a:r>
            <a:r>
              <a:rPr sz="1200" spc="5" dirty="0">
                <a:latin typeface="Times New Roman"/>
                <a:cs typeface="Times New Roman"/>
              </a:rPr>
              <a:t>farò </a:t>
            </a:r>
            <a:r>
              <a:rPr sz="1200" spc="-5" dirty="0">
                <a:latin typeface="Times New Roman"/>
                <a:cs typeface="Times New Roman"/>
              </a:rPr>
              <a:t>qualunque cosa </a:t>
            </a:r>
            <a:r>
              <a:rPr sz="1200" dirty="0">
                <a:latin typeface="Times New Roman"/>
                <a:cs typeface="Times New Roman"/>
              </a:rPr>
              <a:t>per avere il 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seguirti.” Gesù, baciando sulla </a:t>
            </a:r>
            <a:r>
              <a:rPr sz="1200" dirty="0">
                <a:latin typeface="Times New Roman"/>
                <a:cs typeface="Times New Roman"/>
              </a:rPr>
              <a:t>fronte 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ginocchio, disse: “Se </a:t>
            </a:r>
            <a:r>
              <a:rPr sz="1200" dirty="0">
                <a:latin typeface="Times New Roman"/>
                <a:cs typeface="Times New Roman"/>
              </a:rPr>
              <a:t>vuoi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messaggero, </a:t>
            </a:r>
            <a:r>
              <a:rPr sz="1200" dirty="0">
                <a:latin typeface="Times New Roman"/>
                <a:cs typeface="Times New Roman"/>
              </a:rPr>
              <a:t>va a </a:t>
            </a:r>
            <a:r>
              <a:rPr sz="1200" spc="5" dirty="0">
                <a:latin typeface="Times New Roman"/>
                <a:cs typeface="Times New Roman"/>
              </a:rPr>
              <a:t>vendere 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possiedi, </a:t>
            </a:r>
            <a:r>
              <a:rPr sz="1200" dirty="0">
                <a:latin typeface="Times New Roman"/>
                <a:cs typeface="Times New Roman"/>
              </a:rPr>
              <a:t>e quando ne </a:t>
            </a:r>
            <a:r>
              <a:rPr sz="1200" spc="-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distribuito il </a:t>
            </a:r>
            <a:r>
              <a:rPr sz="1200" spc="-5" dirty="0">
                <a:latin typeface="Times New Roman"/>
                <a:cs typeface="Times New Roman"/>
              </a:rPr>
              <a:t>ricavato </a:t>
            </a:r>
            <a:r>
              <a:rPr sz="1200" dirty="0">
                <a:latin typeface="Times New Roman"/>
                <a:cs typeface="Times New Roman"/>
              </a:rPr>
              <a:t>ai poveri o ai tuoi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ritorna e </a:t>
            </a:r>
            <a:r>
              <a:rPr sz="1200" spc="-5" dirty="0">
                <a:latin typeface="Times New Roman"/>
                <a:cs typeface="Times New Roman"/>
              </a:rPr>
              <a:t>seguimi,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avrai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tesoro nel  regno dei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099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(1802.2) 163:2.6 </a:t>
            </a:r>
            <a:r>
              <a:rPr sz="1200" spc="-5" dirty="0">
                <a:latin typeface="Times New Roman"/>
                <a:cs typeface="Times New Roman"/>
              </a:rPr>
              <a:t>Quando Matadormus </a:t>
            </a:r>
            <a:r>
              <a:rPr sz="1200" dirty="0">
                <a:latin typeface="Times New Roman"/>
                <a:cs typeface="Times New Roman"/>
              </a:rPr>
              <a:t>udì ciò il </a:t>
            </a:r>
            <a:r>
              <a:rPr sz="1200" spc="-5" dirty="0">
                <a:latin typeface="Times New Roman"/>
                <a:cs typeface="Times New Roman"/>
              </a:rPr>
              <a:t>suo entusiasmo crollò. Egli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andò triste, </a:t>
            </a:r>
            <a:r>
              <a:rPr sz="1200" dirty="0">
                <a:latin typeface="Times New Roman"/>
                <a:cs typeface="Times New Roman"/>
              </a:rPr>
              <a:t>perché possedeva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beni.  </a:t>
            </a:r>
            <a:r>
              <a:rPr sz="1200" spc="-5" dirty="0">
                <a:latin typeface="Times New Roman"/>
                <a:cs typeface="Times New Roman"/>
              </a:rPr>
              <a:t>Questo giovane Fariseo ricco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allevato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dirty="0">
                <a:latin typeface="Times New Roman"/>
                <a:cs typeface="Times New Roman"/>
              </a:rPr>
              <a:t>la ricchezza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segno del favore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che  egli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dall’</a:t>
            </a:r>
            <a:r>
              <a:rPr sz="1200" i="1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 per le </a:t>
            </a:r>
            <a:r>
              <a:rPr sz="1200" spc="-5" dirty="0">
                <a:latin typeface="Times New Roman"/>
                <a:cs typeface="Times New Roman"/>
              </a:rPr>
              <a:t>sue ricchezze.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Maestro voleva </a:t>
            </a:r>
            <a:r>
              <a:rPr sz="1200" spc="-5" dirty="0">
                <a:latin typeface="Times New Roman"/>
                <a:cs typeface="Times New Roman"/>
              </a:rPr>
              <a:t>liberarlo dall’amore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ricchezza,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ricchezza. Mentre </a:t>
            </a:r>
            <a:r>
              <a:rPr sz="1200" dirty="0">
                <a:latin typeface="Times New Roman"/>
                <a:cs typeface="Times New Roman"/>
              </a:rPr>
              <a:t>i discepoli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rinunciato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loro beni terreni, gli apostoli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settanta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fecero. Matadormus </a:t>
            </a:r>
            <a:r>
              <a:rPr sz="1200" dirty="0">
                <a:latin typeface="Times New Roman"/>
                <a:cs typeface="Times New Roman"/>
              </a:rPr>
              <a:t>desiderava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settanta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messaggeri,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gli chiese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rinunciare </a:t>
            </a:r>
            <a:r>
              <a:rPr sz="1200" dirty="0">
                <a:latin typeface="Times New Roman"/>
                <a:cs typeface="Times New Roman"/>
              </a:rPr>
              <a:t>a tutti i suoi  </a:t>
            </a:r>
            <a:r>
              <a:rPr sz="1200" spc="-5" dirty="0">
                <a:latin typeface="Times New Roman"/>
                <a:cs typeface="Times New Roman"/>
              </a:rPr>
              <a:t>beni 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(1802.3) 163:2.7 </a:t>
            </a:r>
            <a:r>
              <a:rPr sz="1200" spc="-5" dirty="0">
                <a:latin typeface="Times New Roman"/>
                <a:cs typeface="Times New Roman"/>
              </a:rPr>
              <a:t>Quasi ogni essere </a:t>
            </a:r>
            <a:r>
              <a:rPr sz="1200" dirty="0">
                <a:latin typeface="Times New Roman"/>
                <a:cs typeface="Times New Roman"/>
              </a:rPr>
              <a:t>umano ha una cosa </a:t>
            </a:r>
            <a:r>
              <a:rPr sz="1200" spc="-5" dirty="0">
                <a:latin typeface="Times New Roman"/>
                <a:cs typeface="Times New Roman"/>
              </a:rPr>
              <a:t>alla quale si attacca come ad </a:t>
            </a:r>
            <a:r>
              <a:rPr sz="1200" dirty="0">
                <a:latin typeface="Times New Roman"/>
                <a:cs typeface="Times New Roman"/>
              </a:rPr>
              <a:t>un male </a:t>
            </a:r>
            <a:r>
              <a:rPr sz="1200" spc="-5" dirty="0">
                <a:latin typeface="Times New Roman"/>
                <a:cs typeface="Times New Roman"/>
              </a:rPr>
              <a:t>prediletto,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l’entrata nel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 richiede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prezzo di </a:t>
            </a:r>
            <a:r>
              <a:rPr sz="1200" spc="-5" dirty="0">
                <a:latin typeface="Times New Roman"/>
                <a:cs typeface="Times New Roman"/>
              </a:rPr>
              <a:t>ammissione. Se Matadormus si fosse separato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beni, essi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probabilmente  </a:t>
            </a:r>
            <a:r>
              <a:rPr sz="1200" spc="-5" dirty="0">
                <a:latin typeface="Times New Roman"/>
                <a:cs typeface="Times New Roman"/>
              </a:rPr>
              <a:t>rimessi nelle sue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amministrasse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tesoriere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settanta. Successivamente, </a:t>
            </a:r>
            <a:r>
              <a:rPr sz="1200" dirty="0">
                <a:latin typeface="Times New Roman"/>
                <a:cs typeface="Times New Roman"/>
              </a:rPr>
              <a:t>dopo l’istituzione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Chiesa di  </a:t>
            </a:r>
            <a:r>
              <a:rPr sz="1200" spc="-5" dirty="0">
                <a:latin typeface="Times New Roman"/>
                <a:cs typeface="Times New Roman"/>
              </a:rPr>
              <a:t>Gerusalemme, egli </a:t>
            </a:r>
            <a:r>
              <a:rPr sz="1200" dirty="0">
                <a:latin typeface="Times New Roman"/>
                <a:cs typeface="Times New Roman"/>
              </a:rPr>
              <a:t>obbedì </a:t>
            </a:r>
            <a:r>
              <a:rPr sz="1200" spc="-5" dirty="0">
                <a:latin typeface="Times New Roman"/>
                <a:cs typeface="Times New Roman"/>
              </a:rPr>
              <a:t>all’ingiunzione del Maestro, sebbene allora </a:t>
            </a:r>
            <a:r>
              <a:rPr sz="1200" dirty="0">
                <a:latin typeface="Times New Roman"/>
                <a:cs typeface="Times New Roman"/>
              </a:rPr>
              <a:t>fosse troppo </a:t>
            </a:r>
            <a:r>
              <a:rPr sz="1200" spc="-5" dirty="0">
                <a:latin typeface="Times New Roman"/>
                <a:cs typeface="Times New Roman"/>
              </a:rPr>
              <a:t>tardi per godere dell’ammissione tra </a:t>
            </a:r>
            <a:r>
              <a:rPr sz="1200" dirty="0">
                <a:latin typeface="Times New Roman"/>
                <a:cs typeface="Times New Roman"/>
              </a:rPr>
              <a:t>i settanta, e  divenne il </a:t>
            </a:r>
            <a:r>
              <a:rPr sz="1200" spc="-5" dirty="0">
                <a:latin typeface="Times New Roman"/>
                <a:cs typeface="Times New Roman"/>
              </a:rPr>
              <a:t>tesoriere </a:t>
            </a:r>
            <a:r>
              <a:rPr sz="1200" dirty="0">
                <a:latin typeface="Times New Roman"/>
                <a:cs typeface="Times New Roman"/>
              </a:rPr>
              <a:t>della Chiesa 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il fratello </a:t>
            </a:r>
            <a:r>
              <a:rPr sz="1200" spc="-5" dirty="0">
                <a:latin typeface="Times New Roman"/>
                <a:cs typeface="Times New Roman"/>
              </a:rPr>
              <a:t>del Signore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era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(1802.4) 163:2.8 </a:t>
            </a:r>
            <a:r>
              <a:rPr sz="1200" dirty="0">
                <a:latin typeface="Times New Roman"/>
                <a:cs typeface="Times New Roman"/>
              </a:rPr>
              <a:t>Così è </a:t>
            </a:r>
            <a:r>
              <a:rPr sz="1200" spc="-5" dirty="0">
                <a:latin typeface="Times New Roman"/>
                <a:cs typeface="Times New Roman"/>
              </a:rPr>
              <a:t>sempre stato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sarà: gli </a:t>
            </a:r>
            <a:r>
              <a:rPr sz="1200" dirty="0">
                <a:latin typeface="Times New Roman"/>
                <a:cs typeface="Times New Roman"/>
              </a:rPr>
              <a:t>uomini devono </a:t>
            </a:r>
            <a:r>
              <a:rPr sz="1200" spc="-5" dirty="0">
                <a:latin typeface="Times New Roman"/>
                <a:cs typeface="Times New Roman"/>
              </a:rPr>
              <a:t>pervenire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decisioni.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certa estensione </a:t>
            </a:r>
            <a:r>
              <a:rPr sz="1200" dirty="0">
                <a:latin typeface="Times New Roman"/>
                <a:cs typeface="Times New Roman"/>
              </a:rPr>
              <a:t>di libertà di  </a:t>
            </a:r>
            <a:r>
              <a:rPr sz="1200" spc="-5" dirty="0">
                <a:latin typeface="Times New Roman"/>
                <a:cs typeface="Times New Roman"/>
              </a:rPr>
              <a:t>scelta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esercitare.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obbligano </a:t>
            </a:r>
            <a:r>
              <a:rPr sz="1200" dirty="0">
                <a:latin typeface="Times New Roman"/>
                <a:cs typeface="Times New Roman"/>
              </a:rPr>
              <a:t>l’uomo; </a:t>
            </a:r>
            <a:r>
              <a:rPr sz="1200" spc="-5" dirty="0">
                <a:latin typeface="Times New Roman"/>
                <a:cs typeface="Times New Roman"/>
              </a:rPr>
              <a:t>esse gli permettono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la via da  lui </a:t>
            </a:r>
            <a:r>
              <a:rPr sz="1200" spc="-5" dirty="0">
                <a:latin typeface="Times New Roman"/>
                <a:cs typeface="Times New Roman"/>
              </a:rPr>
              <a:t>stesso scelta.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590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(1802.5) 163:2.9 </a:t>
            </a:r>
            <a:r>
              <a:rPr sz="1200" spc="-5" dirty="0">
                <a:latin typeface="Times New Roman"/>
                <a:cs typeface="Times New Roman"/>
              </a:rPr>
              <a:t>Gesù prevedeva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Matadormus,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sue ricchezze,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ordinato di uomini  </a:t>
            </a:r>
            <a:r>
              <a:rPr sz="1200" spc="-5" dirty="0">
                <a:latin typeface="Times New Roman"/>
                <a:cs typeface="Times New Roman"/>
              </a:rPr>
              <a:t>che avevano rinunciato </a:t>
            </a:r>
            <a:r>
              <a:rPr sz="1200" dirty="0">
                <a:latin typeface="Times New Roman"/>
                <a:cs typeface="Times New Roman"/>
              </a:rPr>
              <a:t>a tutto per il </a:t>
            </a:r>
            <a:r>
              <a:rPr sz="1200" spc="-5" dirty="0">
                <a:latin typeface="Times New Roman"/>
                <a:cs typeface="Times New Roman"/>
              </a:rPr>
              <a:t>vangelo; allo stesso tempo egli </a:t>
            </a:r>
            <a:r>
              <a:rPr sz="1200" dirty="0">
                <a:latin typeface="Times New Roman"/>
                <a:cs typeface="Times New Roman"/>
              </a:rPr>
              <a:t>vedeva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senza le </a:t>
            </a:r>
            <a:r>
              <a:rPr sz="1200" spc="-5" dirty="0">
                <a:latin typeface="Times New Roman"/>
                <a:cs typeface="Times New Roman"/>
              </a:rPr>
              <a:t>sue ricchezze, egli sarebbe </a:t>
            </a:r>
            <a:r>
              <a:rPr sz="1200" dirty="0">
                <a:latin typeface="Times New Roman"/>
                <a:cs typeface="Times New Roman"/>
              </a:rPr>
              <a:t>divenuto il  </a:t>
            </a:r>
            <a:r>
              <a:rPr sz="1200" spc="-5" dirty="0">
                <a:latin typeface="Times New Roman"/>
                <a:cs typeface="Times New Roman"/>
              </a:rPr>
              <a:t>dirigente supremo </a:t>
            </a:r>
            <a:r>
              <a:rPr sz="1200" dirty="0">
                <a:latin typeface="Times New Roman"/>
                <a:cs typeface="Times New Roman"/>
              </a:rPr>
              <a:t>di tutti loro. </a:t>
            </a:r>
            <a:r>
              <a:rPr sz="1200" spc="-5" dirty="0">
                <a:latin typeface="Times New Roman"/>
                <a:cs typeface="Times New Roman"/>
              </a:rPr>
              <a:t>Ma,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fratelli carnali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egli </a:t>
            </a:r>
            <a:r>
              <a:rPr sz="1200" dirty="0">
                <a:latin typeface="Times New Roman"/>
                <a:cs typeface="Times New Roman"/>
              </a:rPr>
              <a:t>non divenne mai </a:t>
            </a:r>
            <a:r>
              <a:rPr sz="1200" spc="-5" dirty="0">
                <a:latin typeface="Times New Roman"/>
                <a:cs typeface="Times New Roman"/>
              </a:rPr>
              <a:t>grande nel regno </a:t>
            </a:r>
            <a:r>
              <a:rPr sz="1200" spc="5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privato di  </a:t>
            </a:r>
            <a:r>
              <a:rPr sz="1200" spc="-5" dirty="0">
                <a:latin typeface="Times New Roman"/>
                <a:cs typeface="Times New Roman"/>
              </a:rPr>
              <a:t>quell’associa-zione </a:t>
            </a:r>
            <a:r>
              <a:rPr sz="1200" dirty="0">
                <a:latin typeface="Times New Roman"/>
                <a:cs typeface="Times New Roman"/>
              </a:rPr>
              <a:t>intima e </a:t>
            </a:r>
            <a:r>
              <a:rPr sz="1200" spc="-5" dirty="0">
                <a:latin typeface="Times New Roman"/>
                <a:cs typeface="Times New Roman"/>
              </a:rPr>
              <a:t>personale con </a:t>
            </a:r>
            <a:r>
              <a:rPr sz="1200" dirty="0">
                <a:latin typeface="Times New Roman"/>
                <a:cs typeface="Times New Roman"/>
              </a:rPr>
              <a:t>il Maestro di cui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fare l’esperienza se avesse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 momento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cosa stessa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chiedeva,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parecchi </a:t>
            </a:r>
            <a:r>
              <a:rPr sz="1200" dirty="0">
                <a:latin typeface="Times New Roman"/>
                <a:cs typeface="Times New Roman"/>
              </a:rPr>
              <a:t>anni più </a:t>
            </a:r>
            <a:r>
              <a:rPr sz="1200" spc="-5" dirty="0">
                <a:latin typeface="Times New Roman"/>
                <a:cs typeface="Times New Roman"/>
              </a:rPr>
              <a:t>tardi, effettivamente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32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(1803.1) 163:2.10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ricchezze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nulla a che fare </a:t>
            </a:r>
            <a:r>
              <a:rPr sz="1200" spc="-5" dirty="0">
                <a:latin typeface="Times New Roman"/>
                <a:cs typeface="Times New Roman"/>
              </a:rPr>
              <a:t>direttamente con l’entrata nel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l’a</a:t>
            </a:r>
            <a:r>
              <a:rPr sz="1200" i="1" dirty="0">
                <a:latin typeface="Times New Roman"/>
                <a:cs typeface="Times New Roman"/>
              </a:rPr>
              <a:t>more per la </a:t>
            </a:r>
            <a:r>
              <a:rPr sz="1200" i="1" spc="-5" dirty="0">
                <a:latin typeface="Times New Roman"/>
                <a:cs typeface="Times New Roman"/>
              </a:rPr>
              <a:t>ricchezza sì. 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fedeltà spirituali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sono </a:t>
            </a:r>
            <a:r>
              <a:rPr sz="1200" dirty="0">
                <a:latin typeface="Times New Roman"/>
                <a:cs typeface="Times New Roman"/>
              </a:rPr>
              <a:t>incompatibili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servilismo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mammona materialistico. L’uomo </a:t>
            </a:r>
            <a:r>
              <a:rPr sz="1200" dirty="0">
                <a:latin typeface="Times New Roman"/>
                <a:cs typeface="Times New Roman"/>
              </a:rPr>
              <a:t>non può spartire la </a:t>
            </a:r>
            <a:r>
              <a:rPr sz="1200" spc="-5" dirty="0">
                <a:latin typeface="Times New Roman"/>
                <a:cs typeface="Times New Roman"/>
              </a:rPr>
              <a:t>sua  fedeltà </a:t>
            </a:r>
            <a:r>
              <a:rPr sz="1200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ideale spirituale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devozione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(1803.2) 163:2.11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una cattiva </a:t>
            </a:r>
            <a:r>
              <a:rPr sz="1200" spc="-5" dirty="0">
                <a:latin typeface="Times New Roman"/>
                <a:cs typeface="Times New Roman"/>
              </a:rPr>
              <a:t>cosa essere ricchi. Egli chiese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ai dodici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settanta di dedicare tutti i  loro </a:t>
            </a:r>
            <a:r>
              <a:rPr sz="1200" spc="-5" dirty="0">
                <a:latin typeface="Times New Roman"/>
                <a:cs typeface="Times New Roman"/>
              </a:rPr>
              <a:t>beni terreni alla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comune. </a:t>
            </a:r>
            <a:r>
              <a:rPr sz="1200" dirty="0">
                <a:latin typeface="Times New Roman"/>
                <a:cs typeface="Times New Roman"/>
              </a:rPr>
              <a:t>Anche allora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in modo che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proprietà </a:t>
            </a:r>
            <a:r>
              <a:rPr sz="1200" spc="-5" dirty="0">
                <a:latin typeface="Times New Roman"/>
                <a:cs typeface="Times New Roman"/>
              </a:rPr>
              <a:t>fossero liquidate con profitto,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 caso  dell’apostolo Matteo. Gesù consigliò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ai suoi discepoli benestanti come aveva </a:t>
            </a:r>
            <a:r>
              <a:rPr sz="1200" dirty="0">
                <a:latin typeface="Times New Roman"/>
                <a:cs typeface="Times New Roman"/>
              </a:rPr>
              <a:t>istruito l’uomo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di Roma.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Maestro 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investimento delle </a:t>
            </a:r>
            <a:r>
              <a:rPr sz="1200" spc="-5" dirty="0">
                <a:latin typeface="Times New Roman"/>
                <a:cs typeface="Times New Roman"/>
              </a:rPr>
              <a:t>eccedenze del reddito come </a:t>
            </a:r>
            <a:r>
              <a:rPr sz="1200" dirty="0">
                <a:latin typeface="Times New Roman"/>
                <a:cs typeface="Times New Roman"/>
              </a:rPr>
              <a:t>una forma </a:t>
            </a:r>
            <a:r>
              <a:rPr sz="1200" spc="-5" dirty="0">
                <a:latin typeface="Times New Roman"/>
                <a:cs typeface="Times New Roman"/>
              </a:rPr>
              <a:t>legittima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assicurazione contro l’inevitabile  avversità futura.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tesoreria apostolica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ben fornita, </a:t>
            </a:r>
            <a:r>
              <a:rPr sz="1200" dirty="0">
                <a:latin typeface="Times New Roman"/>
                <a:cs typeface="Times New Roman"/>
              </a:rPr>
              <a:t>Giuda depositava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fondi </a:t>
            </a:r>
            <a:r>
              <a:rPr sz="1200" spc="-5" dirty="0">
                <a:latin typeface="Times New Roman"/>
                <a:cs typeface="Times New Roman"/>
              </a:rPr>
              <a:t>per impiegarli successivamente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essi avessero </a:t>
            </a:r>
            <a:r>
              <a:rPr sz="1200" dirty="0">
                <a:latin typeface="Times New Roman"/>
                <a:cs typeface="Times New Roman"/>
              </a:rPr>
              <a:t>subito una notevole diminuzione di </a:t>
            </a:r>
            <a:r>
              <a:rPr sz="1200" spc="-5" dirty="0">
                <a:latin typeface="Times New Roman"/>
                <a:cs typeface="Times New Roman"/>
              </a:rPr>
              <a:t>entrate. Giuda faceva </a:t>
            </a:r>
            <a:r>
              <a:rPr sz="1200" dirty="0">
                <a:latin typeface="Times New Roman"/>
                <a:cs typeface="Times New Roman"/>
              </a:rPr>
              <a:t>questo dopo </a:t>
            </a:r>
            <a:r>
              <a:rPr sz="1200" spc="-5" dirty="0">
                <a:latin typeface="Times New Roman"/>
                <a:cs typeface="Times New Roman"/>
              </a:rPr>
              <a:t>essersi consultato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Andrea.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 occupò </a:t>
            </a:r>
            <a:r>
              <a:rPr sz="1200" dirty="0">
                <a:latin typeface="Times New Roman"/>
                <a:cs typeface="Times New Roman"/>
              </a:rPr>
              <a:t>mai personalmente </a:t>
            </a:r>
            <a:r>
              <a:rPr sz="1200" spc="-5" dirty="0">
                <a:latin typeface="Times New Roman"/>
                <a:cs typeface="Times New Roman"/>
              </a:rPr>
              <a:t>delle finanze apostoliche, salvo che </a:t>
            </a:r>
            <a:r>
              <a:rPr sz="1200" dirty="0">
                <a:latin typeface="Times New Roman"/>
                <a:cs typeface="Times New Roman"/>
              </a:rPr>
              <a:t>per l’elargizione di </a:t>
            </a:r>
            <a:r>
              <a:rPr sz="1200" spc="-5" dirty="0">
                <a:latin typeface="Times New Roman"/>
                <a:cs typeface="Times New Roman"/>
              </a:rPr>
              <a:t>elemosine. Ma 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abuso economico che  egli </a:t>
            </a:r>
            <a:r>
              <a:rPr sz="1200" dirty="0">
                <a:latin typeface="Times New Roman"/>
                <a:cs typeface="Times New Roman"/>
              </a:rPr>
              <a:t>condannò molte volte,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lo sfruttamento </a:t>
            </a:r>
            <a:r>
              <a:rPr sz="1200" spc="-5" dirty="0">
                <a:latin typeface="Times New Roman"/>
                <a:cs typeface="Times New Roman"/>
              </a:rPr>
              <a:t>ingiusto dei </a:t>
            </a:r>
            <a:r>
              <a:rPr sz="1200" dirty="0">
                <a:latin typeface="Times New Roman"/>
                <a:cs typeface="Times New Roman"/>
              </a:rPr>
              <a:t>deboli, </a:t>
            </a:r>
            <a:r>
              <a:rPr sz="1200" spc="-5" dirty="0">
                <a:latin typeface="Times New Roman"/>
                <a:cs typeface="Times New Roman"/>
              </a:rPr>
              <a:t>degli ignoranti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meno fortunati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simili  </a:t>
            </a:r>
            <a:r>
              <a:rPr sz="1200" spc="-5" dirty="0">
                <a:latin typeface="Times New Roman"/>
                <a:cs typeface="Times New Roman"/>
              </a:rPr>
              <a:t>forti, scaltri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intelligenti. Gesù dichiarò che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trattamento </a:t>
            </a:r>
            <a:r>
              <a:rPr sz="1200" dirty="0">
                <a:latin typeface="Times New Roman"/>
                <a:cs typeface="Times New Roman"/>
              </a:rPr>
              <a:t>disumano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delle donne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bambini </a:t>
            </a:r>
            <a:r>
              <a:rPr sz="1200" spc="-5" dirty="0">
                <a:latin typeface="Times New Roman"/>
                <a:cs typeface="Times New Roman"/>
              </a:rPr>
              <a:t>era  incompatibile con gli </a:t>
            </a:r>
            <a:r>
              <a:rPr sz="1200" dirty="0">
                <a:latin typeface="Times New Roman"/>
                <a:cs typeface="Times New Roman"/>
              </a:rPr>
              <a:t>ideali di fratellanza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discussione sulla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ricchezza</a:t>
            </a:r>
            <a:endParaRPr sz="1600">
              <a:latin typeface="Times New Roman"/>
              <a:cs typeface="Times New Roman"/>
            </a:endParaRPr>
          </a:p>
          <a:p>
            <a:pPr marL="63500" marR="233679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(1803.3) 163:3.1 </a:t>
            </a:r>
            <a:r>
              <a:rPr sz="1200" spc="-5" dirty="0">
                <a:latin typeface="Times New Roman"/>
                <a:cs typeface="Times New Roman"/>
              </a:rPr>
              <a:t>Appena Gesù ebbe terminato </a:t>
            </a:r>
            <a:r>
              <a:rPr sz="1200" dirty="0">
                <a:latin typeface="Times New Roman"/>
                <a:cs typeface="Times New Roman"/>
              </a:rPr>
              <a:t>di parlare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Matadormus, Pietro </a:t>
            </a:r>
            <a:r>
              <a:rPr sz="1200" spc="-5" dirty="0">
                <a:latin typeface="Times New Roman"/>
                <a:cs typeface="Times New Roman"/>
              </a:rPr>
              <a:t>ed alcuni apostoli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radunati attorno </a:t>
            </a:r>
            <a:r>
              <a:rPr sz="1200" dirty="0">
                <a:latin typeface="Times New Roman"/>
                <a:cs typeface="Times New Roman"/>
              </a:rPr>
              <a:t>a lui, e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ricco se ne </a:t>
            </a:r>
            <a:r>
              <a:rPr sz="1200" dirty="0">
                <a:latin typeface="Times New Roman"/>
                <a:cs typeface="Times New Roman"/>
              </a:rPr>
              <a:t>stava andando, </a:t>
            </a:r>
            <a:r>
              <a:rPr sz="1200" spc="-5" dirty="0">
                <a:latin typeface="Times New Roman"/>
                <a:cs typeface="Times New Roman"/>
              </a:rPr>
              <a:t>Gesù si rivolse agli </a:t>
            </a:r>
            <a:r>
              <a:rPr sz="1200" dirty="0">
                <a:latin typeface="Times New Roman"/>
                <a:cs typeface="Times New Roman"/>
              </a:rPr>
              <a:t>apostoli e disse: </a:t>
            </a:r>
            <a:r>
              <a:rPr sz="1200" spc="-5" dirty="0">
                <a:latin typeface="Times New Roman"/>
                <a:cs typeface="Times New Roman"/>
              </a:rPr>
              <a:t>“Vedete com’è difficile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coloro che  hanno delle </a:t>
            </a:r>
            <a:r>
              <a:rPr sz="1200" dirty="0">
                <a:latin typeface="Times New Roman"/>
                <a:cs typeface="Times New Roman"/>
              </a:rPr>
              <a:t>ricchezze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pienamente 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Dio! L’adorazione spirituale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spartita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devozioni  materiali; </a:t>
            </a:r>
            <a:r>
              <a:rPr sz="1200" dirty="0">
                <a:latin typeface="Times New Roman"/>
                <a:cs typeface="Times New Roman"/>
              </a:rPr>
              <a:t>nessuno può servire due padroni.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avete un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spc="5" dirty="0">
                <a:latin typeface="Times New Roman"/>
                <a:cs typeface="Times New Roman"/>
              </a:rPr>
              <a:t>dice </a:t>
            </a:r>
            <a:r>
              <a:rPr sz="1200" dirty="0">
                <a:latin typeface="Times New Roman"/>
                <a:cs typeface="Times New Roman"/>
              </a:rPr>
              <a:t>‘è 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che un cammello </a:t>
            </a:r>
            <a:r>
              <a:rPr sz="1200" spc="-5" dirty="0">
                <a:latin typeface="Times New Roman"/>
                <a:cs typeface="Times New Roman"/>
              </a:rPr>
              <a:t>passi per </a:t>
            </a:r>
            <a:r>
              <a:rPr sz="1200" dirty="0">
                <a:latin typeface="Times New Roman"/>
                <a:cs typeface="Times New Roman"/>
              </a:rPr>
              <a:t>la cruna di un </a:t>
            </a:r>
            <a:r>
              <a:rPr sz="1200" spc="-10" dirty="0">
                <a:latin typeface="Times New Roman"/>
                <a:cs typeface="Times New Roman"/>
              </a:rPr>
              <a:t>ago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pagano erediti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eterna’.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dichiaro che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facile per </a:t>
            </a:r>
            <a:r>
              <a:rPr sz="1200" spc="-5" dirty="0">
                <a:latin typeface="Times New Roman"/>
                <a:cs typeface="Times New Roman"/>
              </a:rPr>
              <a:t>questo cammello passare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cruna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ago </a:t>
            </a:r>
            <a:r>
              <a:rPr sz="1200" spc="5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per  questi ricchi compiaciuti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dei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9434" cy="3719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(1803.4) 163:3.2 </a:t>
            </a:r>
            <a:r>
              <a:rPr sz="1200" spc="-5" dirty="0">
                <a:latin typeface="Times New Roman"/>
                <a:cs typeface="Times New Roman"/>
              </a:rPr>
              <a:t>Quando Pietro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queste parole, rimasero estremamente stupiti,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“Allora,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Signore, chi </a:t>
            </a:r>
            <a:r>
              <a:rPr sz="1200" dirty="0">
                <a:latin typeface="Times New Roman"/>
                <a:cs typeface="Times New Roman"/>
              </a:rPr>
              <a:t>può essere salvato? </a:t>
            </a:r>
            <a:r>
              <a:rPr sz="1200" spc="-5" dirty="0">
                <a:latin typeface="Times New Roman"/>
                <a:cs typeface="Times New Roman"/>
              </a:rPr>
              <a:t>Tutti coloro che sono ricchi saranno </a:t>
            </a:r>
            <a:r>
              <a:rPr sz="1200" dirty="0">
                <a:latin typeface="Times New Roman"/>
                <a:cs typeface="Times New Roman"/>
              </a:rPr>
              <a:t>tenuti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 regno?” E </a:t>
            </a:r>
            <a:r>
              <a:rPr sz="1200" spc="-5" dirty="0">
                <a:latin typeface="Times New Roman"/>
                <a:cs typeface="Times New Roman"/>
              </a:rPr>
              <a:t>Gesù rispose: “No, </a:t>
            </a:r>
            <a:r>
              <a:rPr sz="1200" dirty="0">
                <a:latin typeface="Times New Roman"/>
                <a:cs typeface="Times New Roman"/>
              </a:rPr>
              <a:t>Pietro, ma tutti  </a:t>
            </a:r>
            <a:r>
              <a:rPr sz="1200" spc="-5" dirty="0">
                <a:latin typeface="Times New Roman"/>
                <a:cs typeface="Times New Roman"/>
              </a:rPr>
              <a:t>coloro che ripongono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fiducia nelle ricchezze hanno </a:t>
            </a:r>
            <a:r>
              <a:rPr sz="1200" dirty="0">
                <a:latin typeface="Times New Roman"/>
                <a:cs typeface="Times New Roman"/>
              </a:rPr>
              <a:t>poche </a:t>
            </a:r>
            <a:r>
              <a:rPr sz="1200" spc="-5" dirty="0">
                <a:latin typeface="Times New Roman"/>
                <a:cs typeface="Times New Roman"/>
              </a:rPr>
              <a:t>probabilità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nella </a:t>
            </a:r>
            <a:r>
              <a:rPr sz="1200" dirty="0">
                <a:latin typeface="Times New Roman"/>
                <a:cs typeface="Times New Roman"/>
              </a:rPr>
              <a:t>vita 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progresso  </a:t>
            </a:r>
            <a:r>
              <a:rPr sz="1200" spc="-5" dirty="0">
                <a:latin typeface="Times New Roman"/>
                <a:cs typeface="Times New Roman"/>
              </a:rPr>
              <a:t>eterno. Ma, anche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caso,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per l’uomo </a:t>
            </a:r>
            <a:r>
              <a:rPr sz="1200" dirty="0">
                <a:latin typeface="Times New Roman"/>
                <a:cs typeface="Times New Roman"/>
              </a:rPr>
              <a:t>non è fuori </a:t>
            </a:r>
            <a:r>
              <a:rPr sz="1200" spc="-5" dirty="0">
                <a:latin typeface="Times New Roman"/>
                <a:cs typeface="Times New Roman"/>
              </a:rPr>
              <a:t>della portata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cieli; </a:t>
            </a:r>
            <a:r>
              <a:rPr sz="1200" spc="-5" dirty="0">
                <a:latin typeface="Times New Roman"/>
                <a:cs typeface="Times New Roman"/>
              </a:rPr>
              <a:t>dovremmo 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che a </a:t>
            </a:r>
            <a:r>
              <a:rPr sz="1200" spc="-5" dirty="0">
                <a:latin typeface="Times New Roman"/>
                <a:cs typeface="Times New Roman"/>
              </a:rPr>
              <a:t>Dio ogni cosa </a:t>
            </a:r>
            <a:r>
              <a:rPr sz="1200" dirty="0">
                <a:latin typeface="Times New Roman"/>
                <a:cs typeface="Times New Roman"/>
              </a:rPr>
              <a:t>è possibile.”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49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(1803.5) 163:3.3 </a:t>
            </a:r>
            <a:r>
              <a:rPr sz="1200" spc="-5" dirty="0">
                <a:latin typeface="Times New Roman"/>
                <a:cs typeface="Times New Roman"/>
              </a:rPr>
              <a:t>Mentre essi </a:t>
            </a:r>
            <a:r>
              <a:rPr sz="1200" spc="-10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andavano,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rattristato che </a:t>
            </a:r>
            <a:r>
              <a:rPr sz="1200" dirty="0">
                <a:latin typeface="Times New Roman"/>
                <a:cs typeface="Times New Roman"/>
              </a:rPr>
              <a:t>Matadormus non </a:t>
            </a:r>
            <a:r>
              <a:rPr sz="1200" spc="-5" dirty="0">
                <a:latin typeface="Times New Roman"/>
                <a:cs typeface="Times New Roman"/>
              </a:rPr>
              <a:t>fosse rimasto </a:t>
            </a:r>
            <a:r>
              <a:rPr sz="1200" dirty="0">
                <a:latin typeface="Times New Roman"/>
                <a:cs typeface="Times New Roman"/>
              </a:rPr>
              <a:t>con loro,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amava </a:t>
            </a:r>
            <a:r>
              <a:rPr sz="1200" dirty="0">
                <a:latin typeface="Times New Roman"/>
                <a:cs typeface="Times New Roman"/>
              </a:rPr>
              <a:t>molto. E  dopo </a:t>
            </a:r>
            <a:r>
              <a:rPr sz="1200" spc="-5" dirty="0">
                <a:latin typeface="Times New Roman"/>
                <a:cs typeface="Times New Roman"/>
              </a:rPr>
              <a:t>essersi diretti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lago, essi si sedettero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all’acqua, </a:t>
            </a:r>
            <a:r>
              <a:rPr sz="1200" dirty="0">
                <a:latin typeface="Times New Roman"/>
                <a:cs typeface="Times New Roman"/>
              </a:rPr>
              <a:t>e Pietro, </a:t>
            </a:r>
            <a:r>
              <a:rPr sz="1200" spc="-5" dirty="0">
                <a:latin typeface="Times New Roman"/>
                <a:cs typeface="Times New Roman"/>
              </a:rPr>
              <a:t>parlando </a:t>
            </a:r>
            <a:r>
              <a:rPr sz="1200" dirty="0">
                <a:latin typeface="Times New Roman"/>
                <a:cs typeface="Times New Roman"/>
              </a:rPr>
              <a:t>a nome dei </a:t>
            </a:r>
            <a:r>
              <a:rPr sz="1200" spc="-5" dirty="0">
                <a:latin typeface="Times New Roman"/>
                <a:cs typeface="Times New Roman"/>
              </a:rPr>
              <a:t>dodici (che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quel momento), disse: “Noi siamo turbati dalle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rivolte </a:t>
            </a:r>
            <a:r>
              <a:rPr sz="1200" spc="-5" dirty="0">
                <a:latin typeface="Times New Roman"/>
                <a:cs typeface="Times New Roman"/>
              </a:rPr>
              <a:t>al giovane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ricco. Dovremo chiedere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volessero  </a:t>
            </a:r>
            <a:r>
              <a:rPr sz="1200" spc="-5" dirty="0">
                <a:latin typeface="Times New Roman"/>
                <a:cs typeface="Times New Roman"/>
              </a:rPr>
              <a:t>seguirti </a:t>
            </a:r>
            <a:r>
              <a:rPr sz="1200" dirty="0">
                <a:latin typeface="Times New Roman"/>
                <a:cs typeface="Times New Roman"/>
              </a:rPr>
              <a:t>di rinunciare a tutti i loro </a:t>
            </a:r>
            <a:r>
              <a:rPr sz="1200" spc="-5" dirty="0">
                <a:latin typeface="Times New Roman"/>
                <a:cs typeface="Times New Roman"/>
              </a:rPr>
              <a:t>beni </a:t>
            </a:r>
            <a:r>
              <a:rPr sz="1200" dirty="0">
                <a:latin typeface="Times New Roman"/>
                <a:cs typeface="Times New Roman"/>
              </a:rPr>
              <a:t>terreni?” E </a:t>
            </a:r>
            <a:r>
              <a:rPr sz="1200" spc="-5" dirty="0">
                <a:latin typeface="Times New Roman"/>
                <a:cs typeface="Times New Roman"/>
              </a:rPr>
              <a:t>Gesù disse: “No, Pietro, soltanto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volessero </a:t>
            </a:r>
            <a:r>
              <a:rPr sz="1200" dirty="0">
                <a:latin typeface="Times New Roman"/>
                <a:cs typeface="Times New Roman"/>
              </a:rPr>
              <a:t>divenire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 desiderassero vivere 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come fate </a:t>
            </a:r>
            <a:r>
              <a:rPr sz="1200" dirty="0">
                <a:latin typeface="Times New Roman"/>
                <a:cs typeface="Times New Roman"/>
              </a:rPr>
              <a:t>voi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famiglia.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esige che l’affetto dei suoi figli sia puro </a:t>
            </a:r>
            <a:r>
              <a:rPr sz="1200" dirty="0">
                <a:latin typeface="Times New Roman"/>
                <a:cs typeface="Times New Roman"/>
              </a:rPr>
              <a:t>e  indiviso.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cosa o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frappone tra voi e </a:t>
            </a:r>
            <a:r>
              <a:rPr sz="1200" spc="-5" dirty="0">
                <a:latin typeface="Times New Roman"/>
                <a:cs typeface="Times New Roman"/>
              </a:rPr>
              <a:t>l’amore delle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abbandonata. 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propria 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non invade il dominio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non è di </a:t>
            </a:r>
            <a:r>
              <a:rPr sz="1200" spc="-5" dirty="0">
                <a:latin typeface="Times New Roman"/>
                <a:cs typeface="Times New Roman"/>
              </a:rPr>
              <a:t>alcuna conseguenza </a:t>
            </a:r>
            <a:r>
              <a:rPr sz="1200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volessero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spc="1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57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(1804.1) 163:3.4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disse: “Ma, Maestro,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lasciato 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per seguirti,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avremo </a:t>
            </a:r>
            <a:r>
              <a:rPr sz="1200" dirty="0">
                <a:latin typeface="Times New Roman"/>
                <a:cs typeface="Times New Roman"/>
              </a:rPr>
              <a:t>allora?” E </a:t>
            </a:r>
            <a:r>
              <a:rPr sz="1200" spc="-5" dirty="0">
                <a:latin typeface="Times New Roman"/>
                <a:cs typeface="Times New Roman"/>
              </a:rPr>
              <a:t>Gesù disse </a:t>
            </a:r>
            <a:r>
              <a:rPr sz="1200" dirty="0">
                <a:latin typeface="Times New Roman"/>
                <a:cs typeface="Times New Roman"/>
              </a:rPr>
              <a:t>a  tutti i </a:t>
            </a:r>
            <a:r>
              <a:rPr sz="1200" spc="-5" dirty="0">
                <a:latin typeface="Times New Roman"/>
                <a:cs typeface="Times New Roman"/>
              </a:rPr>
              <a:t>dodici: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vi dico, </a:t>
            </a:r>
            <a:r>
              <a:rPr sz="1200" dirty="0">
                <a:latin typeface="Times New Roman"/>
                <a:cs typeface="Times New Roman"/>
              </a:rPr>
              <a:t>non c’è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che abbia lasciato </a:t>
            </a:r>
            <a:r>
              <a:rPr sz="1200" spc="-5" dirty="0">
                <a:latin typeface="Times New Roman"/>
                <a:cs typeface="Times New Roman"/>
              </a:rPr>
              <a:t>ricchezza, famiglia, moglie, fratelli, </a:t>
            </a:r>
            <a:r>
              <a:rPr sz="1200" dirty="0">
                <a:latin typeface="Times New Roman"/>
                <a:cs typeface="Times New Roman"/>
              </a:rPr>
              <a:t>genitori o </a:t>
            </a:r>
            <a:r>
              <a:rPr sz="1200" spc="-5" dirty="0">
                <a:latin typeface="Times New Roman"/>
                <a:cs typeface="Times New Roman"/>
              </a:rPr>
              <a:t>figli per  amore </a:t>
            </a:r>
            <a:r>
              <a:rPr sz="1200" dirty="0">
                <a:latin typeface="Times New Roman"/>
                <a:cs typeface="Times New Roman"/>
              </a:rPr>
              <a:t>mio e per 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riceverà </a:t>
            </a:r>
            <a:r>
              <a:rPr sz="1200" dirty="0">
                <a:latin typeface="Times New Roman"/>
                <a:cs typeface="Times New Roman"/>
              </a:rPr>
              <a:t>molte volte di più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forse con </a:t>
            </a:r>
            <a:r>
              <a:rPr sz="1200" dirty="0">
                <a:latin typeface="Times New Roman"/>
                <a:cs typeface="Times New Roman"/>
              </a:rPr>
              <a:t>qualche persecuzione, e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coloro che sono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ultimi,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sarà spesso </a:t>
            </a:r>
            <a:r>
              <a:rPr sz="1200" dirty="0">
                <a:latin typeface="Times New Roman"/>
                <a:cs typeface="Times New Roman"/>
              </a:rPr>
              <a:t>primo.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tratta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secondo i loro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e in obbedienza </a:t>
            </a:r>
            <a:r>
              <a:rPr sz="1200" spc="-5" dirty="0">
                <a:latin typeface="Times New Roman"/>
                <a:cs typeface="Times New Roman"/>
              </a:rPr>
              <a:t>alle sue giuste </a:t>
            </a:r>
            <a:r>
              <a:rPr sz="1200" dirty="0">
                <a:latin typeface="Times New Roman"/>
                <a:cs typeface="Times New Roman"/>
              </a:rPr>
              <a:t>leggi di </a:t>
            </a:r>
            <a:r>
              <a:rPr sz="1200" spc="-5" dirty="0">
                <a:latin typeface="Times New Roman"/>
                <a:cs typeface="Times New Roman"/>
              </a:rPr>
              <a:t>misericordiosa </a:t>
            </a:r>
            <a:r>
              <a:rPr sz="1200" dirty="0">
                <a:latin typeface="Times New Roman"/>
                <a:cs typeface="Times New Roman"/>
              </a:rPr>
              <a:t>e di amorevole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per il 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-5" dirty="0">
                <a:latin typeface="Times New Roman"/>
                <a:cs typeface="Times New Roman"/>
              </a:rPr>
              <a:t> 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670" cy="35439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7683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(1804.2) 163:3.5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proprietario che </a:t>
            </a:r>
            <a:r>
              <a:rPr sz="1200" dirty="0">
                <a:latin typeface="Times New Roman"/>
                <a:cs typeface="Times New Roman"/>
              </a:rPr>
              <a:t>impiegava molta </a:t>
            </a:r>
            <a:r>
              <a:rPr sz="1200" spc="-5" dirty="0">
                <a:latin typeface="Times New Roman"/>
                <a:cs typeface="Times New Roman"/>
              </a:rPr>
              <a:t>manodopera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uscì di mattina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assumere degli operai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lavorassero nel suo </a:t>
            </a:r>
            <a:r>
              <a:rPr sz="1200" dirty="0">
                <a:latin typeface="Times New Roman"/>
                <a:cs typeface="Times New Roman"/>
              </a:rPr>
              <a:t>vigneto. Dopo aver </a:t>
            </a:r>
            <a:r>
              <a:rPr sz="1200" spc="-5" dirty="0">
                <a:latin typeface="Times New Roman"/>
                <a:cs typeface="Times New Roman"/>
              </a:rPr>
              <a:t>convenuto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operai </a:t>
            </a:r>
            <a:r>
              <a:rPr sz="1200" dirty="0">
                <a:latin typeface="Times New Roman"/>
                <a:cs typeface="Times New Roman"/>
              </a:rPr>
              <a:t>di pagarli un </a:t>
            </a:r>
            <a:r>
              <a:rPr sz="1200" spc="-5" dirty="0">
                <a:latin typeface="Times New Roman"/>
                <a:cs typeface="Times New Roman"/>
              </a:rPr>
              <a:t>denaro al giorno, </a:t>
            </a:r>
            <a:r>
              <a:rPr sz="1200" dirty="0">
                <a:latin typeface="Times New Roman"/>
                <a:cs typeface="Times New Roman"/>
              </a:rPr>
              <a:t>li mandò  </a:t>
            </a:r>
            <a:r>
              <a:rPr sz="1200" spc="-5" dirty="0">
                <a:latin typeface="Times New Roman"/>
                <a:cs typeface="Times New Roman"/>
              </a:rPr>
              <a:t>nel vigneto. </a:t>
            </a:r>
            <a:r>
              <a:rPr sz="1200" dirty="0">
                <a:latin typeface="Times New Roman"/>
                <a:cs typeface="Times New Roman"/>
              </a:rPr>
              <a:t>Poi uscì </a:t>
            </a:r>
            <a:r>
              <a:rPr sz="1200" spc="-5" dirty="0">
                <a:latin typeface="Times New Roman"/>
                <a:cs typeface="Times New Roman"/>
              </a:rPr>
              <a:t>alle nove, </a:t>
            </a:r>
            <a:r>
              <a:rPr sz="1200" dirty="0">
                <a:latin typeface="Times New Roman"/>
                <a:cs typeface="Times New Roman"/>
              </a:rPr>
              <a:t>e vedendo </a:t>
            </a:r>
            <a:r>
              <a:rPr sz="1200" spc="-5" dirty="0">
                <a:latin typeface="Times New Roman"/>
                <a:cs typeface="Times New Roman"/>
              </a:rPr>
              <a:t>altri inoperosi nella </a:t>
            </a:r>
            <a:r>
              <a:rPr sz="1200" dirty="0">
                <a:latin typeface="Times New Roman"/>
                <a:cs typeface="Times New Roman"/>
              </a:rPr>
              <a:t>piazza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mercato, disse loro: ‘Andate </a:t>
            </a:r>
            <a:r>
              <a:rPr sz="1200" dirty="0">
                <a:latin typeface="Times New Roman"/>
                <a:cs typeface="Times New Roman"/>
              </a:rPr>
              <a:t>anche voi 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vigneto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pagherò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giusto.’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andarono </a:t>
            </a:r>
            <a:r>
              <a:rPr sz="1200" dirty="0">
                <a:latin typeface="Times New Roman"/>
                <a:cs typeface="Times New Roman"/>
              </a:rPr>
              <a:t>subito a </a:t>
            </a:r>
            <a:r>
              <a:rPr sz="1200" spc="-5" dirty="0">
                <a:latin typeface="Times New Roman"/>
                <a:cs typeface="Times New Roman"/>
              </a:rPr>
              <a:t>lavorare. Egli </a:t>
            </a:r>
            <a:r>
              <a:rPr sz="1200" dirty="0">
                <a:latin typeface="Times New Roman"/>
                <a:cs typeface="Times New Roman"/>
              </a:rPr>
              <a:t>uscì di nuovo a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tre 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cosa.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ritornando nella </a:t>
            </a:r>
            <a:r>
              <a:rPr sz="1200" dirty="0">
                <a:latin typeface="Times New Roman"/>
                <a:cs typeface="Times New Roman"/>
              </a:rPr>
              <a:t>piazza </a:t>
            </a:r>
            <a:r>
              <a:rPr sz="1200" spc="-5" dirty="0">
                <a:latin typeface="Times New Roman"/>
                <a:cs typeface="Times New Roman"/>
              </a:rPr>
              <a:t>del mercato alle cinque del pomeriggio, </a:t>
            </a:r>
            <a:r>
              <a:rPr sz="1200" dirty="0">
                <a:latin typeface="Times New Roman"/>
                <a:cs typeface="Times New Roman"/>
              </a:rPr>
              <a:t>vi trovò </a:t>
            </a:r>
            <a:r>
              <a:rPr sz="1200" spc="-5" dirty="0">
                <a:latin typeface="Times New Roman"/>
                <a:cs typeface="Times New Roman"/>
              </a:rPr>
              <a:t>ancora altri </a:t>
            </a:r>
            <a:r>
              <a:rPr sz="1200" dirty="0">
                <a:latin typeface="Times New Roman"/>
                <a:cs typeface="Times New Roman"/>
              </a:rPr>
              <a:t>oziosi 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loro: </a:t>
            </a:r>
            <a:r>
              <a:rPr sz="1200" spc="-5" dirty="0">
                <a:latin typeface="Times New Roman"/>
                <a:cs typeface="Times New Roman"/>
              </a:rPr>
              <a:t>‘Perché restate </a:t>
            </a:r>
            <a:r>
              <a:rPr sz="1200" dirty="0">
                <a:latin typeface="Times New Roman"/>
                <a:cs typeface="Times New Roman"/>
              </a:rPr>
              <a:t>qui tutto 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 far niente?’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risposero: ‘Perché nessuno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ingaggiati.’ </a:t>
            </a:r>
            <a:r>
              <a:rPr sz="1200" dirty="0">
                <a:latin typeface="Times New Roman"/>
                <a:cs typeface="Times New Roman"/>
              </a:rPr>
              <a:t>Allora il </a:t>
            </a:r>
            <a:r>
              <a:rPr sz="1200" spc="-5" dirty="0">
                <a:latin typeface="Times New Roman"/>
                <a:cs typeface="Times New Roman"/>
              </a:rPr>
              <a:t>proprietario disse: ‘Andate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voi a  </a:t>
            </a:r>
            <a:r>
              <a:rPr sz="1200" spc="-5" dirty="0">
                <a:latin typeface="Times New Roman"/>
                <a:cs typeface="Times New Roman"/>
              </a:rPr>
              <a:t>lavorare nel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vigneto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pagherò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giusto.’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(1804.3) 163:3.6 </a:t>
            </a:r>
            <a:r>
              <a:rPr sz="1200" spc="-5" dirty="0">
                <a:latin typeface="Times New Roman"/>
                <a:cs typeface="Times New Roman"/>
              </a:rPr>
              <a:t>“Quando venne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sera, questo proprietario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vigneto disse al suo intendente: ‘Chiama gli operai </a:t>
            </a:r>
            <a:r>
              <a:rPr sz="1200" dirty="0">
                <a:latin typeface="Times New Roman"/>
                <a:cs typeface="Times New Roman"/>
              </a:rPr>
              <a:t>e paga il loro </a:t>
            </a:r>
            <a:r>
              <a:rPr sz="1200" spc="-5" dirty="0">
                <a:latin typeface="Times New Roman"/>
                <a:cs typeface="Times New Roman"/>
              </a:rPr>
              <a:t>salario,  cominciando dall’ultimo assunto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finendo col </a:t>
            </a:r>
            <a:r>
              <a:rPr sz="1200" dirty="0">
                <a:latin typeface="Times New Roman"/>
                <a:cs typeface="Times New Roman"/>
              </a:rPr>
              <a:t>primo.’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vennero quelli che </a:t>
            </a:r>
            <a:r>
              <a:rPr sz="1200" spc="-5" dirty="0">
                <a:latin typeface="Times New Roman"/>
                <a:cs typeface="Times New Roman"/>
              </a:rPr>
              <a:t>erano stati ingaggiati </a:t>
            </a:r>
            <a:r>
              <a:rPr sz="1200" dirty="0">
                <a:latin typeface="Times New Roman"/>
                <a:cs typeface="Times New Roman"/>
              </a:rPr>
              <a:t>alle cinque </a:t>
            </a:r>
            <a:r>
              <a:rPr sz="1200" spc="-5" dirty="0">
                <a:latin typeface="Times New Roman"/>
                <a:cs typeface="Times New Roman"/>
              </a:rPr>
              <a:t>del pomeriggio,  ricevettero </a:t>
            </a:r>
            <a:r>
              <a:rPr sz="1200" dirty="0">
                <a:latin typeface="Times New Roman"/>
                <a:cs typeface="Times New Roman"/>
              </a:rPr>
              <a:t>un denaro </a:t>
            </a:r>
            <a:r>
              <a:rPr sz="1200" spc="-5" dirty="0">
                <a:latin typeface="Times New Roman"/>
                <a:cs typeface="Times New Roman"/>
              </a:rPr>
              <a:t>ciascuno,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ognuno </a:t>
            </a:r>
            <a:r>
              <a:rPr sz="1200" spc="-5" dirty="0">
                <a:latin typeface="Times New Roman"/>
                <a:cs typeface="Times New Roman"/>
              </a:rPr>
              <a:t>degli altri operai.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che furono </a:t>
            </a:r>
            <a:r>
              <a:rPr sz="1200" spc="-5" dirty="0">
                <a:latin typeface="Times New Roman"/>
                <a:cs typeface="Times New Roman"/>
              </a:rPr>
              <a:t>assunti </a:t>
            </a:r>
            <a:r>
              <a:rPr sz="1200" dirty="0">
                <a:latin typeface="Times New Roman"/>
                <a:cs typeface="Times New Roman"/>
              </a:rPr>
              <a:t>all’inizio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giornata videro come furono pagati quelli </a:t>
            </a:r>
            <a:r>
              <a:rPr sz="1200" dirty="0">
                <a:latin typeface="Times New Roman"/>
                <a:cs typeface="Times New Roman"/>
              </a:rPr>
              <a:t>venuti più </a:t>
            </a:r>
            <a:r>
              <a:rPr sz="1200" spc="-5" dirty="0">
                <a:latin typeface="Times New Roman"/>
                <a:cs typeface="Times New Roman"/>
              </a:rPr>
              <a:t>tardi, si aspettavano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salario pattuito. </a:t>
            </a:r>
            <a:r>
              <a:rPr sz="1200" spc="-5" dirty="0">
                <a:latin typeface="Times New Roman"/>
                <a:cs typeface="Times New Roman"/>
              </a:rPr>
              <a:t>Ma ognuno ricevette  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denaro come gli altri. </a:t>
            </a:r>
            <a:r>
              <a:rPr sz="1200" dirty="0">
                <a:latin typeface="Times New Roman"/>
                <a:cs typeface="Times New Roman"/>
              </a:rPr>
              <a:t>E dopo che </a:t>
            </a:r>
            <a:r>
              <a:rPr sz="1200" spc="-5" dirty="0">
                <a:latin typeface="Times New Roman"/>
                <a:cs typeface="Times New Roman"/>
              </a:rPr>
              <a:t>ciascuno ebbe ricevuto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paga, essi si lamentarono col proprietario </a:t>
            </a:r>
            <a:r>
              <a:rPr sz="1200" dirty="0">
                <a:latin typeface="Times New Roman"/>
                <a:cs typeface="Times New Roman"/>
              </a:rPr>
              <a:t>dicendo:  </a:t>
            </a:r>
            <a:r>
              <a:rPr sz="1200" spc="-5" dirty="0">
                <a:latin typeface="Times New Roman"/>
                <a:cs typeface="Times New Roman"/>
              </a:rPr>
              <a:t>‘Questi </a:t>
            </a:r>
            <a:r>
              <a:rPr sz="1200" dirty="0">
                <a:latin typeface="Times New Roman"/>
                <a:cs typeface="Times New Roman"/>
              </a:rPr>
              <a:t>uomini che furono </a:t>
            </a:r>
            <a:r>
              <a:rPr sz="1200" spc="-5" dirty="0">
                <a:latin typeface="Times New Roman"/>
                <a:cs typeface="Times New Roman"/>
              </a:rPr>
              <a:t>assunti </a:t>
            </a:r>
            <a:r>
              <a:rPr sz="1200" dirty="0">
                <a:latin typeface="Times New Roman"/>
                <a:cs typeface="Times New Roman"/>
              </a:rPr>
              <a:t>per ultimi hanno </a:t>
            </a:r>
            <a:r>
              <a:rPr sz="1200" spc="-5" dirty="0">
                <a:latin typeface="Times New Roman"/>
                <a:cs typeface="Times New Roman"/>
              </a:rPr>
              <a:t>lavorato solamente un’ora, </a:t>
            </a:r>
            <a:r>
              <a:rPr sz="1200" dirty="0">
                <a:latin typeface="Times New Roman"/>
                <a:cs typeface="Times New Roman"/>
              </a:rPr>
              <a:t>e tuttavia tu li hai pagati come noi che abbiamo  </a:t>
            </a:r>
            <a:r>
              <a:rPr sz="1200" spc="-5" dirty="0">
                <a:latin typeface="Times New Roman"/>
                <a:cs typeface="Times New Roman"/>
              </a:rPr>
              <a:t>penato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giorno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ardente.’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4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(1804.4) 163:3.7 </a:t>
            </a:r>
            <a:r>
              <a:rPr sz="1200" spc="-5" dirty="0">
                <a:latin typeface="Times New Roman"/>
                <a:cs typeface="Times New Roman"/>
              </a:rPr>
              <a:t>“Allora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proprietario rispose: ‘Amici miei, </a:t>
            </a:r>
            <a:r>
              <a:rPr sz="1200" dirty="0">
                <a:latin typeface="Times New Roman"/>
                <a:cs typeface="Times New Roman"/>
              </a:rPr>
              <a:t>io non vi </a:t>
            </a:r>
            <a:r>
              <a:rPr sz="1200" spc="-5" dirty="0">
                <a:latin typeface="Times New Roman"/>
                <a:cs typeface="Times New Roman"/>
              </a:rPr>
              <a:t>faccio torto. Ciascuno </a:t>
            </a:r>
            <a:r>
              <a:rPr sz="1200" dirty="0">
                <a:latin typeface="Times New Roman"/>
                <a:cs typeface="Times New Roman"/>
              </a:rPr>
              <a:t>di voi non ha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lavorare per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denaro al giorno? Prendete ora ciò </a:t>
            </a:r>
            <a:r>
              <a:rPr sz="1200" dirty="0">
                <a:latin typeface="Times New Roman"/>
                <a:cs typeface="Times New Roman"/>
              </a:rPr>
              <a:t>che vi spetta e </a:t>
            </a:r>
            <a:r>
              <a:rPr sz="1200" spc="-5" dirty="0">
                <a:latin typeface="Times New Roman"/>
                <a:cs typeface="Times New Roman"/>
              </a:rPr>
              <a:t>andate </a:t>
            </a:r>
            <a:r>
              <a:rPr sz="1200" dirty="0">
                <a:latin typeface="Times New Roman"/>
                <a:cs typeface="Times New Roman"/>
              </a:rPr>
              <a:t>per la vostra strada,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desidero </a:t>
            </a:r>
            <a:r>
              <a:rPr sz="1200" dirty="0">
                <a:latin typeface="Times New Roman"/>
                <a:cs typeface="Times New Roman"/>
              </a:rPr>
              <a:t>dare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venuti per  ultimi quanto ho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a voi. Non ho il diritto di </a:t>
            </a:r>
            <a:r>
              <a:rPr sz="1200" spc="-5" dirty="0">
                <a:latin typeface="Times New Roman"/>
                <a:cs typeface="Times New Roman"/>
              </a:rPr>
              <a:t>fare quello che voglio con </a:t>
            </a:r>
            <a:r>
              <a:rPr sz="1200" dirty="0">
                <a:latin typeface="Times New Roman"/>
                <a:cs typeface="Times New Roman"/>
              </a:rPr>
              <a:t>ciò che è mio? </a:t>
            </a:r>
            <a:r>
              <a:rPr sz="1200" spc="-5" dirty="0">
                <a:latin typeface="Times New Roman"/>
                <a:cs typeface="Times New Roman"/>
              </a:rPr>
              <a:t>Oppure rimproverate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generosità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desidero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buono e mostrare misericordia?’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81340" cy="3612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L’addio ai settanta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(1804.5) 163:4.1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commovente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campo di </a:t>
            </a:r>
            <a:r>
              <a:rPr sz="1200" spc="-5" dirty="0">
                <a:latin typeface="Times New Roman"/>
                <a:cs typeface="Times New Roman"/>
              </a:rPr>
              <a:t>Magadan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 partirono </a:t>
            </a:r>
            <a:r>
              <a:rPr sz="1200" dirty="0">
                <a:latin typeface="Times New Roman"/>
                <a:cs typeface="Times New Roman"/>
              </a:rPr>
              <a:t>per la loro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missione. </a:t>
            </a:r>
            <a:r>
              <a:rPr sz="1200" spc="-5" dirty="0">
                <a:latin typeface="Times New Roman"/>
                <a:cs typeface="Times New Roman"/>
              </a:rPr>
              <a:t>Quel 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presto, nel 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incontro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settanta, Gesù </a:t>
            </a:r>
            <a:r>
              <a:rPr sz="1200" dirty="0">
                <a:latin typeface="Times New Roman"/>
                <a:cs typeface="Times New Roman"/>
              </a:rPr>
              <a:t>pose in </a:t>
            </a:r>
            <a:r>
              <a:rPr sz="1200" spc="-5" dirty="0">
                <a:latin typeface="Times New Roman"/>
                <a:cs typeface="Times New Roman"/>
              </a:rPr>
              <a:t>risalto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(1804.6) 163:4.2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proclamato </a:t>
            </a:r>
            <a:r>
              <a:rPr sz="1200" dirty="0">
                <a:latin typeface="Times New Roman"/>
                <a:cs typeface="Times New Roman"/>
              </a:rPr>
              <a:t>a tutto il mondo, ai </a:t>
            </a:r>
            <a:r>
              <a:rPr sz="1200" spc="-5" dirty="0">
                <a:latin typeface="Times New Roman"/>
                <a:cs typeface="Times New Roman"/>
              </a:rPr>
              <a:t>Gentili come agli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(1804.7) 163:4.3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Nel curare gli ammalati, </a:t>
            </a:r>
            <a:r>
              <a:rPr sz="1200" dirty="0">
                <a:latin typeface="Times New Roman"/>
                <a:cs typeface="Times New Roman"/>
              </a:rPr>
              <a:t>astenetevi </a:t>
            </a:r>
            <a:r>
              <a:rPr sz="1200" spc="-5" dirty="0">
                <a:latin typeface="Times New Roman"/>
                <a:cs typeface="Times New Roman"/>
              </a:rPr>
              <a:t>dall’insegnare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aspettarsi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miracoli.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5175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(1805.1) 163:4.4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Proclamate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Dio, non un </a:t>
            </a:r>
            <a:r>
              <a:rPr sz="1200" spc="-5" dirty="0">
                <a:latin typeface="Times New Roman"/>
                <a:cs typeface="Times New Roman"/>
              </a:rPr>
              <a:t>regno esteriore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terreno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gloria  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68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(1805.2) 163:4.5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Evitate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eccessivi </a:t>
            </a:r>
            <a:r>
              <a:rPr sz="1200" spc="-5" dirty="0">
                <a:latin typeface="Times New Roman"/>
                <a:cs typeface="Times New Roman"/>
              </a:rPr>
              <a:t>incontri </a:t>
            </a:r>
            <a:r>
              <a:rPr sz="1200" dirty="0">
                <a:latin typeface="Times New Roman"/>
                <a:cs typeface="Times New Roman"/>
              </a:rPr>
              <a:t>sociali ed </a:t>
            </a:r>
            <a:r>
              <a:rPr sz="1200" spc="-5" dirty="0">
                <a:latin typeface="Times New Roman"/>
                <a:cs typeface="Times New Roman"/>
              </a:rPr>
              <a:t>altre banalità che </a:t>
            </a:r>
            <a:r>
              <a:rPr sz="1200" dirty="0">
                <a:latin typeface="Times New Roman"/>
                <a:cs typeface="Times New Roman"/>
              </a:rPr>
              <a:t>possono distrarvi </a:t>
            </a:r>
            <a:r>
              <a:rPr sz="1200" spc="-5" dirty="0">
                <a:latin typeface="Times New Roman"/>
                <a:cs typeface="Times New Roman"/>
              </a:rPr>
              <a:t>dalla  consacrazione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alla predicazione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98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(1805.3) 163:4.6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casa che avete scelto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per le vostre </a:t>
            </a:r>
            <a:r>
              <a:rPr sz="1200" spc="-5" dirty="0">
                <a:latin typeface="Times New Roman"/>
                <a:cs typeface="Times New Roman"/>
              </a:rPr>
              <a:t>attività si rivela </a:t>
            </a:r>
            <a:r>
              <a:rPr sz="1200" dirty="0">
                <a:latin typeface="Times New Roman"/>
                <a:cs typeface="Times New Roman"/>
              </a:rPr>
              <a:t>una casa </a:t>
            </a:r>
            <a:r>
              <a:rPr sz="1200" spc="-5" dirty="0">
                <a:latin typeface="Times New Roman"/>
                <a:cs typeface="Times New Roman"/>
              </a:rPr>
              <a:t>degna, </a:t>
            </a:r>
            <a:r>
              <a:rPr sz="1200" dirty="0">
                <a:latin typeface="Times New Roman"/>
                <a:cs typeface="Times New Roman"/>
              </a:rPr>
              <a:t>dimoratevi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vostro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in quella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93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(1805.4) 163:4.7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Spiegate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credenti fedeli che </a:t>
            </a:r>
            <a:r>
              <a:rPr sz="1200" dirty="0">
                <a:latin typeface="Times New Roman"/>
                <a:cs typeface="Times New Roman"/>
              </a:rPr>
              <a:t>è giunto il momento di </a:t>
            </a:r>
            <a:r>
              <a:rPr sz="1200" spc="-5" dirty="0">
                <a:latin typeface="Times New Roman"/>
                <a:cs typeface="Times New Roman"/>
              </a:rPr>
              <a:t>un’aperta rottura con </a:t>
            </a:r>
            <a:r>
              <a:rPr sz="1200" dirty="0">
                <a:latin typeface="Times New Roman"/>
                <a:cs typeface="Times New Roman"/>
              </a:rPr>
              <a:t>i capi </a:t>
            </a:r>
            <a:r>
              <a:rPr sz="1200" spc="-5" dirty="0">
                <a:latin typeface="Times New Roman"/>
                <a:cs typeface="Times New Roman"/>
              </a:rPr>
              <a:t>religiosi degli  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5055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58800" marR="5480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(1805.5) 163:4.8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Insegnate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totale dell’uomo è </a:t>
            </a:r>
            <a:r>
              <a:rPr sz="1200" spc="-5" dirty="0">
                <a:latin typeface="Times New Roman"/>
                <a:cs typeface="Times New Roman"/>
              </a:rPr>
              <a:t>riassunto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quest’unico comandamento: </a:t>
            </a:r>
            <a:r>
              <a:rPr sz="1200" dirty="0">
                <a:latin typeface="Times New Roman"/>
                <a:cs typeface="Times New Roman"/>
              </a:rPr>
              <a:t>ama il </a:t>
            </a:r>
            <a:r>
              <a:rPr sz="1200" spc="-5" dirty="0">
                <a:latin typeface="Times New Roman"/>
                <a:cs typeface="Times New Roman"/>
              </a:rPr>
              <a:t>Signore Dio  </a:t>
            </a:r>
            <a:r>
              <a:rPr sz="1200" dirty="0">
                <a:latin typeface="Times New Roman"/>
                <a:cs typeface="Times New Roman"/>
              </a:rPr>
              <a:t>tuo con tutta la tua mente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la tua </a:t>
            </a:r>
            <a:r>
              <a:rPr sz="1200" spc="-5" dirty="0">
                <a:latin typeface="Times New Roman"/>
                <a:cs typeface="Times New Roman"/>
              </a:rPr>
              <a:t>anima, ed </a:t>
            </a:r>
            <a:r>
              <a:rPr sz="1200" dirty="0">
                <a:latin typeface="Times New Roman"/>
                <a:cs typeface="Times New Roman"/>
              </a:rPr>
              <a:t>il prossimo tuo come te </a:t>
            </a:r>
            <a:r>
              <a:rPr sz="1200" spc="-5" dirty="0">
                <a:latin typeface="Times New Roman"/>
                <a:cs typeface="Times New Roman"/>
              </a:rPr>
              <a:t>stesso. (Essi dovevano insegnare  questo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dell’uomo 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613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esposte dai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Farisei.)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(1805.6) 163:4.9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ebbe parlato </a:t>
            </a:r>
            <a:r>
              <a:rPr sz="1200" dirty="0">
                <a:latin typeface="Times New Roman"/>
                <a:cs typeface="Times New Roman"/>
              </a:rPr>
              <a:t>così ai settanta 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i discepoli, Simon Pietro li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predicò loro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sermone </a:t>
            </a:r>
            <a:r>
              <a:rPr sz="1200" dirty="0">
                <a:latin typeface="Times New Roman"/>
                <a:cs typeface="Times New Roman"/>
              </a:rPr>
              <a:t>di ordinazione,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un’elaborazione delle </a:t>
            </a:r>
            <a:r>
              <a:rPr sz="1200" dirty="0">
                <a:latin typeface="Times New Roman"/>
                <a:cs typeface="Times New Roman"/>
              </a:rPr>
              <a:t>raccomandazioni </a:t>
            </a:r>
            <a:r>
              <a:rPr sz="1200" spc="-5" dirty="0">
                <a:latin typeface="Times New Roman"/>
                <a:cs typeface="Times New Roman"/>
              </a:rPr>
              <a:t>fatte dal Maestro 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5" dirty="0">
                <a:latin typeface="Times New Roman"/>
                <a:cs typeface="Times New Roman"/>
              </a:rPr>
              <a:t>impose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selezionò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messaggeri del regno.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esortò </a:t>
            </a:r>
            <a:r>
              <a:rPr sz="1200" dirty="0">
                <a:latin typeface="Times New Roman"/>
                <a:cs typeface="Times New Roman"/>
              </a:rPr>
              <a:t>i settanta a </a:t>
            </a:r>
            <a:r>
              <a:rPr sz="1200" spc="-5" dirty="0">
                <a:latin typeface="Times New Roman"/>
                <a:cs typeface="Times New Roman"/>
              </a:rPr>
              <a:t>coltivare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le seguenti  virtù: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58800" marR="698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(1805.7) 163:4.10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Devozione consacrata.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maggior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operai sia </a:t>
            </a:r>
            <a:r>
              <a:rPr sz="1200" dirty="0">
                <a:latin typeface="Times New Roman"/>
                <a:cs typeface="Times New Roman"/>
              </a:rPr>
              <a:t>inviato nella </a:t>
            </a:r>
            <a:r>
              <a:rPr sz="1200" spc="-5" dirty="0">
                <a:latin typeface="Times New Roman"/>
                <a:cs typeface="Times New Roman"/>
              </a:rPr>
              <a:t>messe  del vangelo. Egli spiegò che se uno prega così </a:t>
            </a:r>
            <a:r>
              <a:rPr sz="1200" dirty="0">
                <a:latin typeface="Times New Roman"/>
                <a:cs typeface="Times New Roman"/>
              </a:rPr>
              <a:t>sarà più </a:t>
            </a:r>
            <a:r>
              <a:rPr sz="1200" spc="-5" dirty="0">
                <a:latin typeface="Times New Roman"/>
                <a:cs typeface="Times New Roman"/>
              </a:rPr>
              <a:t>probabile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dica: </a:t>
            </a:r>
            <a:r>
              <a:rPr sz="1200" dirty="0">
                <a:latin typeface="Times New Roman"/>
                <a:cs typeface="Times New Roman"/>
              </a:rPr>
              <a:t>“Eccomi; </a:t>
            </a:r>
            <a:r>
              <a:rPr sz="1200" spc="-5" dirty="0">
                <a:latin typeface="Times New Roman"/>
                <a:cs typeface="Times New Roman"/>
              </a:rPr>
              <a:t>mandami.”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raccomandò  </a:t>
            </a:r>
            <a:r>
              <a:rPr sz="1200" dirty="0">
                <a:latin typeface="Times New Roman"/>
                <a:cs typeface="Times New Roman"/>
              </a:rPr>
              <a:t>loro di non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adorazione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quotidiana.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79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(1805.8) 163:4.11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Vero coraggio.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avvertì che avrebbero incontrato </a:t>
            </a:r>
            <a:r>
              <a:rPr sz="1200" dirty="0">
                <a:latin typeface="Times New Roman"/>
                <a:cs typeface="Times New Roman"/>
              </a:rPr>
              <a:t>ostilità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stati certamente  perseguitati.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disse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missione non era </a:t>
            </a:r>
            <a:r>
              <a:rPr sz="1200" spc="-5" dirty="0">
                <a:latin typeface="Times New Roman"/>
                <a:cs typeface="Times New Roman"/>
              </a:rPr>
              <a:t>un’impresa </a:t>
            </a:r>
            <a:r>
              <a:rPr sz="1200" dirty="0">
                <a:latin typeface="Times New Roman"/>
                <a:cs typeface="Times New Roman"/>
              </a:rPr>
              <a:t>per codardi e </a:t>
            </a:r>
            <a:r>
              <a:rPr sz="1200" spc="-5" dirty="0">
                <a:latin typeface="Times New Roman"/>
                <a:cs typeface="Times New Roman"/>
              </a:rPr>
              <a:t>consigliò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paura  di </a:t>
            </a:r>
            <a:r>
              <a:rPr sz="1200" spc="-5" dirty="0">
                <a:latin typeface="Times New Roman"/>
                <a:cs typeface="Times New Roman"/>
              </a:rPr>
              <a:t>rinunciare </a:t>
            </a:r>
            <a:r>
              <a:rPr sz="1200" dirty="0">
                <a:latin typeface="Times New Roman"/>
                <a:cs typeface="Times New Roman"/>
              </a:rPr>
              <a:t>prima di partire. </a:t>
            </a:r>
            <a:r>
              <a:rPr sz="1200" spc="-5" dirty="0">
                <a:latin typeface="Times New Roman"/>
                <a:cs typeface="Times New Roman"/>
              </a:rPr>
              <a:t>Ma nessuno si </a:t>
            </a:r>
            <a:r>
              <a:rPr sz="1200" dirty="0">
                <a:latin typeface="Times New Roman"/>
                <a:cs typeface="Times New Roman"/>
              </a:rPr>
              <a:t>tirò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indietro.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10534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(1805.9) 163:4.12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Fede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fiducia. </a:t>
            </a:r>
            <a:r>
              <a:rPr sz="1200" spc="-5" dirty="0">
                <a:latin typeface="Times New Roman"/>
                <a:cs typeface="Times New Roman"/>
              </a:rPr>
              <a:t>Essi dovevano </a:t>
            </a:r>
            <a:r>
              <a:rPr sz="1200" dirty="0">
                <a:latin typeface="Times New Roman"/>
                <a:cs typeface="Times New Roman"/>
              </a:rPr>
              <a:t>partire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questa breve missione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privi di tutto;  </a:t>
            </a:r>
            <a:r>
              <a:rPr sz="1200" spc="-5" dirty="0">
                <a:latin typeface="Times New Roman"/>
                <a:cs typeface="Times New Roman"/>
              </a:rPr>
              <a:t>dovevano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per il cibo, </a:t>
            </a:r>
            <a:r>
              <a:rPr sz="1200" spc="-5" dirty="0">
                <a:latin typeface="Times New Roman"/>
                <a:cs typeface="Times New Roman"/>
              </a:rPr>
              <a:t>l’alloggio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altre cose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necessarie.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906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(1805.10) 163:4.13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Zelo </a:t>
            </a:r>
            <a:r>
              <a:rPr sz="1200" i="1" dirty="0">
                <a:latin typeface="Times New Roman"/>
                <a:cs typeface="Times New Roman"/>
              </a:rPr>
              <a:t>ed </a:t>
            </a:r>
            <a:r>
              <a:rPr sz="1200" i="1" spc="-5" dirty="0">
                <a:latin typeface="Times New Roman"/>
                <a:cs typeface="Times New Roman"/>
              </a:rPr>
              <a:t>iniziativa.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dovevano essere </a:t>
            </a:r>
            <a:r>
              <a:rPr sz="1200" dirty="0">
                <a:latin typeface="Times New Roman"/>
                <a:cs typeface="Times New Roman"/>
              </a:rPr>
              <a:t>pieni di zelo e </a:t>
            </a:r>
            <a:r>
              <a:rPr sz="1200" spc="-5" dirty="0">
                <a:latin typeface="Times New Roman"/>
                <a:cs typeface="Times New Roman"/>
              </a:rPr>
              <a:t>d’intelligente entusiasmo; </a:t>
            </a:r>
            <a:r>
              <a:rPr sz="1200" dirty="0">
                <a:latin typeface="Times New Roman"/>
                <a:cs typeface="Times New Roman"/>
              </a:rPr>
              <a:t>dovevano  </a:t>
            </a:r>
            <a:r>
              <a:rPr sz="1200" spc="-5" dirty="0">
                <a:latin typeface="Times New Roman"/>
                <a:cs typeface="Times New Roman"/>
              </a:rPr>
              <a:t>occuparsi esclusivamente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Maestro.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saluto orientale era una cerimonia lunga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elaborata;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77200" cy="3373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690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perciò erano state </a:t>
            </a:r>
            <a:r>
              <a:rPr sz="1200" dirty="0">
                <a:latin typeface="Times New Roman"/>
                <a:cs typeface="Times New Roman"/>
              </a:rPr>
              <a:t>date loro istruzioni di “non </a:t>
            </a:r>
            <a:r>
              <a:rPr sz="1200" spc="-5" dirty="0">
                <a:latin typeface="Times New Roman"/>
                <a:cs typeface="Times New Roman"/>
              </a:rPr>
              <a:t>salutare nessuno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strada”, che </a:t>
            </a:r>
            <a:r>
              <a:rPr sz="1200" dirty="0">
                <a:latin typeface="Times New Roman"/>
                <a:cs typeface="Times New Roman"/>
              </a:rPr>
              <a:t>era un modo comune </a:t>
            </a:r>
            <a:r>
              <a:rPr sz="1200" spc="-5" dirty="0">
                <a:latin typeface="Times New Roman"/>
                <a:cs typeface="Times New Roman"/>
              </a:rPr>
              <a:t>per esortare  qualcuno </a:t>
            </a:r>
            <a:r>
              <a:rPr sz="1200" dirty="0">
                <a:latin typeface="Times New Roman"/>
                <a:cs typeface="Times New Roman"/>
              </a:rPr>
              <a:t>a badare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propri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tempo. Ciò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niente a </a:t>
            </a:r>
            <a:r>
              <a:rPr sz="1200" spc="-5" dirty="0">
                <a:latin typeface="Times New Roman"/>
                <a:cs typeface="Times New Roman"/>
              </a:rPr>
              <a:t>che fare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saluti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amichevoli.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5035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(1805.11) 163:4.14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Gentilezza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cortesia.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ordinato loro </a:t>
            </a:r>
            <a:r>
              <a:rPr sz="1200" dirty="0">
                <a:latin typeface="Times New Roman"/>
                <a:cs typeface="Times New Roman"/>
              </a:rPr>
              <a:t>di evitare inutili </a:t>
            </a:r>
            <a:r>
              <a:rPr sz="1200" spc="-5" dirty="0">
                <a:latin typeface="Times New Roman"/>
                <a:cs typeface="Times New Roman"/>
              </a:rPr>
              <a:t>perdite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cerimonie  sociali,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 raccomandato </a:t>
            </a:r>
            <a:r>
              <a:rPr sz="1200" dirty="0">
                <a:latin typeface="Times New Roman"/>
                <a:cs typeface="Times New Roman"/>
              </a:rPr>
              <a:t>cortesia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con cui </a:t>
            </a:r>
            <a:r>
              <a:rPr sz="1200" dirty="0">
                <a:latin typeface="Times New Roman"/>
                <a:cs typeface="Times New Roman"/>
              </a:rPr>
              <a:t>fossero venuti in </a:t>
            </a:r>
            <a:r>
              <a:rPr sz="1200" spc="-5" dirty="0">
                <a:latin typeface="Times New Roman"/>
                <a:cs typeface="Times New Roman"/>
              </a:rPr>
              <a:t>contatto. Essi dovevano  mostrarsi estremamente gentili con coloro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ospitati nelle loro </a:t>
            </a:r>
            <a:r>
              <a:rPr sz="1200" spc="-5" dirty="0">
                <a:latin typeface="Times New Roman"/>
                <a:cs typeface="Times New Roman"/>
              </a:rPr>
              <a:t>case. Essi furono </a:t>
            </a:r>
            <a:r>
              <a:rPr sz="1200" dirty="0">
                <a:latin typeface="Times New Roman"/>
                <a:cs typeface="Times New Roman"/>
              </a:rPr>
              <a:t>severamente avvertiti 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modesta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ospitati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una più </a:t>
            </a:r>
            <a:r>
              <a:rPr sz="1200" spc="-5" dirty="0">
                <a:latin typeface="Times New Roman"/>
                <a:cs typeface="Times New Roman"/>
              </a:rPr>
              <a:t>soddisfacente </a:t>
            </a:r>
            <a:r>
              <a:rPr sz="1200" dirty="0">
                <a:latin typeface="Times New Roman"/>
                <a:cs typeface="Times New Roman"/>
              </a:rPr>
              <a:t>o più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20700" marR="508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(1805.12) 163:4.15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Assistenza </a:t>
            </a:r>
            <a:r>
              <a:rPr sz="1200" i="1" dirty="0">
                <a:latin typeface="Times New Roman"/>
                <a:cs typeface="Times New Roman"/>
              </a:rPr>
              <a:t>agli </a:t>
            </a:r>
            <a:r>
              <a:rPr sz="1200" i="1" spc="-5" dirty="0">
                <a:latin typeface="Times New Roman"/>
                <a:cs typeface="Times New Roman"/>
              </a:rPr>
              <a:t>ammalati. </a:t>
            </a:r>
            <a:r>
              <a:rPr sz="1200" dirty="0">
                <a:latin typeface="Times New Roman"/>
                <a:cs typeface="Times New Roman"/>
              </a:rPr>
              <a:t>I settanta </a:t>
            </a:r>
            <a:r>
              <a:rPr sz="1200" spc="-5" dirty="0">
                <a:latin typeface="Times New Roman"/>
                <a:cs typeface="Times New Roman"/>
              </a:rPr>
              <a:t>furono incaricati </a:t>
            </a:r>
            <a:r>
              <a:rPr sz="1200" dirty="0">
                <a:latin typeface="Times New Roman"/>
                <a:cs typeface="Times New Roman"/>
              </a:rPr>
              <a:t>da Pietro di </a:t>
            </a:r>
            <a:r>
              <a:rPr sz="1200" spc="-5" dirty="0">
                <a:latin typeface="Times New Roman"/>
                <a:cs typeface="Times New Roman"/>
              </a:rPr>
              <a:t>cercare gli </a:t>
            </a:r>
            <a:r>
              <a:rPr sz="1200" dirty="0">
                <a:latin typeface="Times New Roman"/>
                <a:cs typeface="Times New Roman"/>
              </a:rPr>
              <a:t>ammalati 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 di fare quanto era in </a:t>
            </a:r>
            <a:r>
              <a:rPr sz="1200" spc="-5" dirty="0">
                <a:latin typeface="Times New Roman"/>
                <a:cs typeface="Times New Roman"/>
              </a:rPr>
              <a:t>loro potere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alleviare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le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malattie.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19100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(1805.13) 163:4.16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ricevuto </a:t>
            </a:r>
            <a:r>
              <a:rPr sz="1200" dirty="0">
                <a:latin typeface="Times New Roman"/>
                <a:cs typeface="Times New Roman"/>
              </a:rPr>
              <a:t>questi ordini ed istruzioni, </a:t>
            </a:r>
            <a:r>
              <a:rPr sz="1200" spc="-5" dirty="0">
                <a:latin typeface="Times New Roman"/>
                <a:cs typeface="Times New Roman"/>
              </a:rPr>
              <a:t>essi partirono </a:t>
            </a:r>
            <a:r>
              <a:rPr sz="1200" dirty="0">
                <a:latin typeface="Times New Roman"/>
                <a:cs typeface="Times New Roman"/>
              </a:rPr>
              <a:t>a due a due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missione in </a:t>
            </a:r>
            <a:r>
              <a:rPr sz="1200" spc="-5" dirty="0">
                <a:latin typeface="Times New Roman"/>
                <a:cs typeface="Times New Roman"/>
              </a:rPr>
              <a:t>Galilea, nella  Samaria </a:t>
            </a:r>
            <a:r>
              <a:rPr sz="1200" dirty="0">
                <a:latin typeface="Times New Roman"/>
                <a:cs typeface="Times New Roman"/>
              </a:rPr>
              <a:t>e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(1806.1) 163:4.17 </a:t>
            </a:r>
            <a:r>
              <a:rPr sz="1200" spc="-5" dirty="0">
                <a:latin typeface="Times New Roman"/>
                <a:cs typeface="Times New Roman"/>
              </a:rPr>
              <a:t>Benché gli Ebrei avessero </a:t>
            </a:r>
            <a:r>
              <a:rPr sz="1200" dirty="0">
                <a:latin typeface="Times New Roman"/>
                <a:cs typeface="Times New Roman"/>
              </a:rPr>
              <a:t>un riguardo </a:t>
            </a:r>
            <a:r>
              <a:rPr sz="1200" spc="-5" dirty="0">
                <a:latin typeface="Times New Roman"/>
                <a:cs typeface="Times New Roman"/>
              </a:rPr>
              <a:t>particolare per </a:t>
            </a:r>
            <a:r>
              <a:rPr sz="1200" dirty="0">
                <a:latin typeface="Times New Roman"/>
                <a:cs typeface="Times New Roman"/>
              </a:rPr>
              <a:t>il numero </a:t>
            </a:r>
            <a:r>
              <a:rPr sz="1200" spc="-5" dirty="0">
                <a:latin typeface="Times New Roman"/>
                <a:cs typeface="Times New Roman"/>
              </a:rPr>
              <a:t>settanta,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nazioni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pagano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settanta, </a:t>
            </a:r>
            <a:r>
              <a:rPr sz="1200" dirty="0">
                <a:latin typeface="Times New Roman"/>
                <a:cs typeface="Times New Roman"/>
              </a:rPr>
              <a:t>e benché questi settanta </a:t>
            </a:r>
            <a:r>
              <a:rPr sz="1200" spc="-5" dirty="0">
                <a:latin typeface="Times New Roman"/>
                <a:cs typeface="Times New Roman"/>
              </a:rPr>
              <a:t>messaggeri stessero portando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a tutti i popoli, per </a:t>
            </a:r>
            <a:r>
              <a:rPr sz="1200" spc="-5" dirty="0">
                <a:latin typeface="Times New Roman"/>
                <a:cs typeface="Times New Roman"/>
              </a:rPr>
              <a:t>quello che  possiamo discernere </a:t>
            </a:r>
            <a:r>
              <a:rPr sz="1200" dirty="0">
                <a:latin typeface="Times New Roman"/>
                <a:cs typeface="Times New Roman"/>
              </a:rPr>
              <a:t>noi, fu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semplice coincidenza che </a:t>
            </a:r>
            <a:r>
              <a:rPr sz="1200" dirty="0">
                <a:latin typeface="Times New Roman"/>
                <a:cs typeface="Times New Roman"/>
              </a:rPr>
              <a:t>questo gruppo </a:t>
            </a:r>
            <a:r>
              <a:rPr sz="1200" spc="-5" dirty="0">
                <a:latin typeface="Times New Roman"/>
                <a:cs typeface="Times New Roman"/>
              </a:rPr>
              <a:t>fosse esattamente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settanta membri. Gesù </a:t>
            </a:r>
            <a:r>
              <a:rPr sz="1200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avrebbe certamente accettato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un’altra mezza dozzina, 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vollero pagarne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abbandonando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beni 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943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trasferimento del campo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Pella</a:t>
            </a:r>
            <a:endParaRPr sz="1600">
              <a:latin typeface="Times New Roman"/>
              <a:cs typeface="Times New Roman"/>
            </a:endParaRPr>
          </a:p>
          <a:p>
            <a:pPr marL="63500" marR="1123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(1806.2) 163:5.1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dodici si prepararono ora </a:t>
            </a:r>
            <a:r>
              <a:rPr sz="1200" dirty="0">
                <a:latin typeface="Times New Roman"/>
                <a:cs typeface="Times New Roman"/>
              </a:rPr>
              <a:t>a stabilire il loro ultimo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Perea, </a:t>
            </a:r>
            <a:r>
              <a:rPr sz="1200" spc="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Pella, </a:t>
            </a:r>
            <a:r>
              <a:rPr sz="1200" dirty="0">
                <a:latin typeface="Times New Roman"/>
                <a:cs typeface="Times New Roman"/>
              </a:rPr>
              <a:t>dove il Maestro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battezzato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Giordano.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dieci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novembre furono trascorsi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Magadan,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dicembre</a:t>
            </a:r>
            <a:endParaRPr sz="1200">
              <a:latin typeface="Times New Roman"/>
              <a:cs typeface="Times New Roman"/>
            </a:endParaRPr>
          </a:p>
          <a:p>
            <a:pPr marL="63500" marR="2133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l’intera compagnia </a:t>
            </a:r>
            <a:r>
              <a:rPr sz="1200" dirty="0">
                <a:latin typeface="Times New Roman"/>
                <a:cs typeface="Times New Roman"/>
              </a:rPr>
              <a:t>di quasi </a:t>
            </a:r>
            <a:r>
              <a:rPr sz="1200" spc="-5" dirty="0">
                <a:latin typeface="Times New Roman"/>
                <a:cs typeface="Times New Roman"/>
              </a:rPr>
              <a:t>trecento </a:t>
            </a:r>
            <a:r>
              <a:rPr sz="1200" dirty="0">
                <a:latin typeface="Times New Roman"/>
                <a:cs typeface="Times New Roman"/>
              </a:rPr>
              <a:t>persone partì </a:t>
            </a:r>
            <a:r>
              <a:rPr sz="1200" spc="-5" dirty="0">
                <a:latin typeface="Times New Roman"/>
                <a:cs typeface="Times New Roman"/>
              </a:rPr>
              <a:t>all’alba con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effetti </a:t>
            </a:r>
            <a:r>
              <a:rPr sz="1200" dirty="0">
                <a:latin typeface="Times New Roman"/>
                <a:cs typeface="Times New Roman"/>
              </a:rPr>
              <a:t>per alloggiare la notte </a:t>
            </a:r>
            <a:r>
              <a:rPr sz="1200" spc="-5" dirty="0">
                <a:latin typeface="Times New Roman"/>
                <a:cs typeface="Times New Roman"/>
              </a:rPr>
              <a:t>successiva presso </a:t>
            </a:r>
            <a:r>
              <a:rPr sz="1200" dirty="0">
                <a:latin typeface="Times New Roman"/>
                <a:cs typeface="Times New Roman"/>
              </a:rPr>
              <a:t>Pella in  riva </a:t>
            </a:r>
            <a:r>
              <a:rPr sz="1200" spc="-5" dirty="0">
                <a:latin typeface="Times New Roman"/>
                <a:cs typeface="Times New Roman"/>
              </a:rPr>
              <a:t>al fiume. Questo era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luogo,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sorgente, che 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aveva </a:t>
            </a:r>
            <a:r>
              <a:rPr sz="1200" dirty="0">
                <a:latin typeface="Times New Roman"/>
                <a:cs typeface="Times New Roman"/>
              </a:rPr>
              <a:t>occupato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campo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parecchi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anni prima.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(1806.3) 163:5.2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smontato 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Magadan,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ritornò a </a:t>
            </a: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e cominciò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a ridurre il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stava per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fase. </a:t>
            </a:r>
            <a:r>
              <a:rPr sz="1200" dirty="0">
                <a:latin typeface="Times New Roman"/>
                <a:cs typeface="Times New Roman"/>
              </a:rPr>
              <a:t>Quotidianamente </a:t>
            </a:r>
            <a:r>
              <a:rPr sz="1200" spc="-5" dirty="0">
                <a:latin typeface="Times New Roman"/>
                <a:cs typeface="Times New Roman"/>
              </a:rPr>
              <a:t>arrivavano pellegrini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Palestina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dalle regioni lontane dell’Impero Romano. Occasionalmente giungevano credenti dalla Mesopotamia </a:t>
            </a:r>
            <a:r>
              <a:rPr sz="1200" dirty="0">
                <a:latin typeface="Times New Roman"/>
                <a:cs typeface="Times New Roman"/>
              </a:rPr>
              <a:t>e dai </a:t>
            </a:r>
            <a:r>
              <a:rPr sz="1200" spc="-5" dirty="0">
                <a:latin typeface="Times New Roman"/>
                <a:cs typeface="Times New Roman"/>
              </a:rPr>
              <a:t>paesi  ad 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Tigri. Di conseguenza, </a:t>
            </a:r>
            <a:r>
              <a:rPr sz="1200" dirty="0">
                <a:latin typeface="Times New Roman"/>
                <a:cs typeface="Times New Roman"/>
              </a:rPr>
              <a:t>domenica 18 </a:t>
            </a:r>
            <a:r>
              <a:rPr sz="1200" spc="-5" dirty="0">
                <a:latin typeface="Times New Roman"/>
                <a:cs typeface="Times New Roman"/>
              </a:rPr>
              <a:t>dicembre, Davide, con </a:t>
            </a:r>
            <a:r>
              <a:rPr sz="1200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del suo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messaggeri, caricò sulle bestie </a:t>
            </a:r>
            <a:r>
              <a:rPr sz="1200" dirty="0">
                <a:latin typeface="Times New Roman"/>
                <a:cs typeface="Times New Roman"/>
              </a:rPr>
              <a:t>da  soma il </a:t>
            </a:r>
            <a:r>
              <a:rPr sz="1200" spc="-5" dirty="0">
                <a:latin typeface="Times New Roman"/>
                <a:cs typeface="Times New Roman"/>
              </a:rPr>
              <a:t>materiale del </a:t>
            </a:r>
            <a:r>
              <a:rPr sz="1200" dirty="0">
                <a:latin typeface="Times New Roman"/>
                <a:cs typeface="Times New Roman"/>
              </a:rPr>
              <a:t>campo, allora immagazzinato </a:t>
            </a:r>
            <a:r>
              <a:rPr sz="1200" spc="-5" dirty="0">
                <a:latin typeface="Times New Roman"/>
                <a:cs typeface="Times New Roman"/>
              </a:rPr>
              <a:t>nella 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precedentemente organizzato </a:t>
            </a:r>
            <a:r>
              <a:rPr sz="1200" dirty="0">
                <a:latin typeface="Times New Roman"/>
                <a:cs typeface="Times New Roman"/>
              </a:rPr>
              <a:t>il campo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Betsaida </a:t>
            </a:r>
            <a:r>
              <a:rPr sz="1200" dirty="0">
                <a:latin typeface="Times New Roman"/>
                <a:cs typeface="Times New Roman"/>
              </a:rPr>
              <a:t>vicino al </a:t>
            </a:r>
            <a:r>
              <a:rPr sz="1200" spc="-5" dirty="0">
                <a:latin typeface="Times New Roman"/>
                <a:cs typeface="Times New Roman"/>
              </a:rPr>
              <a:t>lago. Salutando Betsaida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momento, egli procedette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lago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Giordano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punto a 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ottocento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a nord </a:t>
            </a:r>
            <a:r>
              <a:rPr sz="1200" spc="-5" dirty="0">
                <a:latin typeface="Times New Roman"/>
                <a:cs typeface="Times New Roman"/>
              </a:rPr>
              <a:t>del campo </a:t>
            </a:r>
            <a:r>
              <a:rPr sz="1200" dirty="0">
                <a:latin typeface="Times New Roman"/>
                <a:cs typeface="Times New Roman"/>
              </a:rPr>
              <a:t>apostolico;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una settimana </a:t>
            </a:r>
            <a:r>
              <a:rPr sz="1200" spc="-5" dirty="0">
                <a:latin typeface="Times New Roman"/>
                <a:cs typeface="Times New Roman"/>
              </a:rPr>
              <a:t>fu pronto ad offrire </a:t>
            </a:r>
            <a:r>
              <a:rPr sz="1200" dirty="0">
                <a:latin typeface="Times New Roman"/>
                <a:cs typeface="Times New Roman"/>
              </a:rPr>
              <a:t>ospitalità a </a:t>
            </a:r>
            <a:r>
              <a:rPr sz="1200" spc="-5" dirty="0">
                <a:latin typeface="Times New Roman"/>
                <a:cs typeface="Times New Roman"/>
              </a:rPr>
              <a:t>quasi  millecinquecento pellegrini </a:t>
            </a:r>
            <a:r>
              <a:rPr sz="1200" dirty="0">
                <a:latin typeface="Times New Roman"/>
                <a:cs typeface="Times New Roman"/>
              </a:rPr>
              <a:t>in visita.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apostolico </a:t>
            </a:r>
            <a:r>
              <a:rPr sz="1200" spc="-5" dirty="0">
                <a:latin typeface="Times New Roman"/>
                <a:cs typeface="Times New Roman"/>
              </a:rPr>
              <a:t>poteva accogliere circa cinquecento persone. Era </a:t>
            </a:r>
            <a:r>
              <a:rPr sz="1200" dirty="0">
                <a:latin typeface="Times New Roman"/>
                <a:cs typeface="Times New Roman"/>
              </a:rPr>
              <a:t>la stagione </a:t>
            </a:r>
            <a:r>
              <a:rPr sz="1200" spc="-5" dirty="0">
                <a:latin typeface="Times New Roman"/>
                <a:cs typeface="Times New Roman"/>
              </a:rPr>
              <a:t>delle piogge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alloggi erano </a:t>
            </a:r>
            <a:r>
              <a:rPr sz="1200" dirty="0">
                <a:latin typeface="Times New Roman"/>
                <a:cs typeface="Times New Roman"/>
              </a:rPr>
              <a:t>necessari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ospitare il </a:t>
            </a:r>
            <a:r>
              <a:rPr sz="1200" spc="-5" dirty="0">
                <a:latin typeface="Times New Roman"/>
                <a:cs typeface="Times New Roman"/>
              </a:rPr>
              <a:t>numero sempre crescente d’individui interessati, </a:t>
            </a:r>
            <a:r>
              <a:rPr sz="1200" dirty="0">
                <a:latin typeface="Times New Roman"/>
                <a:cs typeface="Times New Roman"/>
              </a:rPr>
              <a:t>per la maggior parte  </a:t>
            </a:r>
            <a:r>
              <a:rPr sz="1200" spc="-5" dirty="0">
                <a:latin typeface="Times New Roman"/>
                <a:cs typeface="Times New Roman"/>
              </a:rPr>
              <a:t>sinceri, che </a:t>
            </a:r>
            <a:r>
              <a:rPr sz="1200" dirty="0">
                <a:latin typeface="Times New Roman"/>
                <a:cs typeface="Times New Roman"/>
              </a:rPr>
              <a:t>venivano in </a:t>
            </a:r>
            <a:r>
              <a:rPr sz="1200" spc="-5" dirty="0">
                <a:latin typeface="Times New Roman"/>
                <a:cs typeface="Times New Roman"/>
              </a:rPr>
              <a:t>Perea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vedere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ascoltare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insegnamento.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9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(1806.4) 163:5.3 </a:t>
            </a:r>
            <a:r>
              <a:rPr sz="1200" spc="-5" dirty="0">
                <a:latin typeface="Times New Roman"/>
                <a:cs typeface="Times New Roman"/>
              </a:rPr>
              <a:t>Davide fece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iniziativa, </a:t>
            </a:r>
            <a:r>
              <a:rPr sz="1200" spc="-5" dirty="0">
                <a:latin typeface="Times New Roman"/>
                <a:cs typeface="Times New Roman"/>
              </a:rPr>
              <a:t>benché si fosse consigliato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Magadan. Egli impiegò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suo precedente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come aiutanti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dirigere questo </a:t>
            </a:r>
            <a:r>
              <a:rPr sz="1200" dirty="0">
                <a:latin typeface="Times New Roman"/>
                <a:cs typeface="Times New Roman"/>
              </a:rPr>
              <a:t>campo; </a:t>
            </a:r>
            <a:r>
              <a:rPr sz="1200" spc="-5" dirty="0">
                <a:latin typeface="Times New Roman"/>
                <a:cs typeface="Times New Roman"/>
              </a:rPr>
              <a:t>egli utilizzava </a:t>
            </a:r>
            <a:r>
              <a:rPr sz="1200" dirty="0">
                <a:latin typeface="Times New Roman"/>
                <a:cs typeface="Times New Roman"/>
              </a:rPr>
              <a:t>ora meno di </a:t>
            </a:r>
            <a:r>
              <a:rPr sz="1200" spc="5" dirty="0">
                <a:latin typeface="Times New Roman"/>
                <a:cs typeface="Times New Roman"/>
              </a:rPr>
              <a:t>venti  </a:t>
            </a:r>
            <a:r>
              <a:rPr sz="1200" dirty="0">
                <a:latin typeface="Times New Roman"/>
                <a:cs typeface="Times New Roman"/>
              </a:rPr>
              <a:t>uomini per il </a:t>
            </a:r>
            <a:r>
              <a:rPr sz="1200" spc="-5" dirty="0">
                <a:latin typeface="Times New Roman"/>
                <a:cs typeface="Times New Roman"/>
              </a:rPr>
              <a:t>servizio regolare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messaggeri.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dicembre </a:t>
            </a:r>
            <a:r>
              <a:rPr sz="1200" dirty="0">
                <a:latin typeface="Times New Roman"/>
                <a:cs typeface="Times New Roman"/>
              </a:rPr>
              <a:t>e prima </a:t>
            </a:r>
            <a:r>
              <a:rPr sz="1200" spc="-5" dirty="0">
                <a:latin typeface="Times New Roman"/>
                <a:cs typeface="Times New Roman"/>
              </a:rPr>
              <a:t>del ritorno dei </a:t>
            </a:r>
            <a:r>
              <a:rPr sz="1200" dirty="0">
                <a:latin typeface="Times New Roman"/>
                <a:cs typeface="Times New Roman"/>
              </a:rPr>
              <a:t>settanta, </a:t>
            </a:r>
            <a:r>
              <a:rPr sz="1200" spc="-5" dirty="0">
                <a:latin typeface="Times New Roman"/>
                <a:cs typeface="Times New Roman"/>
              </a:rPr>
              <a:t>quasi ottocento visitatori  erano </a:t>
            </a:r>
            <a:r>
              <a:rPr sz="1200" dirty="0">
                <a:latin typeface="Times New Roman"/>
                <a:cs typeface="Times New Roman"/>
              </a:rPr>
              <a:t>riuniti attorno </a:t>
            </a:r>
            <a:r>
              <a:rPr sz="1200" spc="-5" dirty="0">
                <a:latin typeface="Times New Roman"/>
                <a:cs typeface="Times New Roman"/>
              </a:rPr>
              <a:t>al Maestro ed alloggiavano al campo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Davide.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8959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ritorno dei settanta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(1806.5) 163:6.1 </a:t>
            </a:r>
            <a:r>
              <a:rPr sz="1200" spc="-5" dirty="0">
                <a:latin typeface="Times New Roman"/>
                <a:cs typeface="Times New Roman"/>
              </a:rPr>
              <a:t>Venerdì </a:t>
            </a:r>
            <a:r>
              <a:rPr sz="1200" dirty="0">
                <a:latin typeface="Times New Roman"/>
                <a:cs typeface="Times New Roman"/>
              </a:rPr>
              <a:t>30 </a:t>
            </a:r>
            <a:r>
              <a:rPr sz="1200" spc="-5" dirty="0">
                <a:latin typeface="Times New Roman"/>
                <a:cs typeface="Times New Roman"/>
              </a:rPr>
              <a:t>dicembre,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sulle </a:t>
            </a:r>
            <a:r>
              <a:rPr sz="1200" spc="-5" dirty="0">
                <a:latin typeface="Times New Roman"/>
                <a:cs typeface="Times New Roman"/>
              </a:rPr>
              <a:t>colline vicine con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Giovanni, i </a:t>
            </a:r>
            <a:r>
              <a:rPr sz="1200" spc="-5" dirty="0">
                <a:latin typeface="Times New Roman"/>
                <a:cs typeface="Times New Roman"/>
              </a:rPr>
              <a:t>settanta messaggeri  stavano arrivando </a:t>
            </a:r>
            <a:r>
              <a:rPr sz="1200" dirty="0">
                <a:latin typeface="Times New Roman"/>
                <a:cs typeface="Times New Roman"/>
              </a:rPr>
              <a:t>a coppie, </a:t>
            </a:r>
            <a:r>
              <a:rPr sz="1200" spc="-5" dirty="0">
                <a:latin typeface="Times New Roman"/>
                <a:cs typeface="Times New Roman"/>
              </a:rPr>
              <a:t>accompagnati </a:t>
            </a:r>
            <a:r>
              <a:rPr sz="1200" dirty="0">
                <a:latin typeface="Times New Roman"/>
                <a:cs typeface="Times New Roman"/>
              </a:rPr>
              <a:t>da numerosi </a:t>
            </a:r>
            <a:r>
              <a:rPr sz="1200" spc="-5" dirty="0">
                <a:latin typeface="Times New Roman"/>
                <a:cs typeface="Times New Roman"/>
              </a:rPr>
              <a:t>credenti, al quartier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Pella. </a:t>
            </a:r>
            <a:r>
              <a:rPr sz="1200" dirty="0">
                <a:latin typeface="Times New Roman"/>
                <a:cs typeface="Times New Roman"/>
              </a:rPr>
              <a:t>Alle cinque </a:t>
            </a:r>
            <a:r>
              <a:rPr sz="1200" spc="-5" dirty="0">
                <a:latin typeface="Times New Roman"/>
                <a:cs typeface="Times New Roman"/>
              </a:rPr>
              <a:t>del pomeriggio,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campo, tutti i </a:t>
            </a:r>
            <a:r>
              <a:rPr sz="1200" spc="-5" dirty="0">
                <a:latin typeface="Times New Roman"/>
                <a:cs typeface="Times New Roman"/>
              </a:rPr>
              <a:t>settanta erano </a:t>
            </a:r>
            <a:r>
              <a:rPr sz="1200" dirty="0">
                <a:latin typeface="Times New Roman"/>
                <a:cs typeface="Times New Roman"/>
              </a:rPr>
              <a:t>riuniti nel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d’insegnamento.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pasto della </a:t>
            </a:r>
            <a:r>
              <a:rPr sz="1200" spc="-5" dirty="0">
                <a:latin typeface="Times New Roman"/>
                <a:cs typeface="Times New Roman"/>
              </a:rPr>
              <a:t>sera fu ritardato </a:t>
            </a:r>
            <a:r>
              <a:rPr sz="1200" dirty="0">
                <a:latin typeface="Times New Roman"/>
                <a:cs typeface="Times New Roman"/>
              </a:rPr>
              <a:t>di oltre </a:t>
            </a:r>
            <a:r>
              <a:rPr sz="1200" spc="5" dirty="0">
                <a:latin typeface="Times New Roman"/>
                <a:cs typeface="Times New Roman"/>
              </a:rPr>
              <a:t>un’ora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questi entusiasti 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raccontavano le </a:t>
            </a:r>
            <a:r>
              <a:rPr sz="1200" spc="-5" dirty="0">
                <a:latin typeface="Times New Roman"/>
                <a:cs typeface="Times New Roman"/>
              </a:rPr>
              <a:t>loro esperienze.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Davide </a:t>
            </a:r>
            <a:r>
              <a:rPr sz="1200" spc="-5" dirty="0">
                <a:latin typeface="Times New Roman"/>
                <a:cs typeface="Times New Roman"/>
              </a:rPr>
              <a:t>avevano portato </a:t>
            </a:r>
            <a:r>
              <a:rPr sz="1200" dirty="0">
                <a:latin typeface="Times New Roman"/>
                <a:cs typeface="Times New Roman"/>
              </a:rPr>
              <a:t>molte di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notizie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apostoli durante </a:t>
            </a:r>
            <a:r>
              <a:rPr sz="1200" dirty="0">
                <a:latin typeface="Times New Roman"/>
                <a:cs typeface="Times New Roman"/>
              </a:rPr>
              <a:t>le settimane </a:t>
            </a:r>
            <a:r>
              <a:rPr sz="1200" spc="-5" dirty="0">
                <a:latin typeface="Times New Roman"/>
                <a:cs typeface="Times New Roman"/>
              </a:rPr>
              <a:t>precedenti,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veramente ispirante ascoltare questi insegnanti del </a:t>
            </a:r>
            <a:r>
              <a:rPr sz="1200" dirty="0">
                <a:latin typeface="Times New Roman"/>
                <a:cs typeface="Times New Roman"/>
              </a:rPr>
              <a:t>vangelo ordinati da  </a:t>
            </a:r>
            <a:r>
              <a:rPr sz="1200" spc="-5" dirty="0">
                <a:latin typeface="Times New Roman"/>
                <a:cs typeface="Times New Roman"/>
              </a:rPr>
              <a:t>poco raccontare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messaggio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accolto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Gentili </a:t>
            </a:r>
            <a:r>
              <a:rPr sz="1200" dirty="0">
                <a:latin typeface="Times New Roman"/>
                <a:cs typeface="Times New Roman"/>
              </a:rPr>
              <a:t>affamati di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Finalmente  </a:t>
            </a:r>
            <a:r>
              <a:rPr sz="1200" spc="-5" dirty="0">
                <a:latin typeface="Times New Roman"/>
                <a:cs typeface="Times New Roman"/>
              </a:rPr>
              <a:t>Gesù poteva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andavano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diffondere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novella senza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Maestro ora </a:t>
            </a:r>
            <a:r>
              <a:rPr sz="1200" spc="-5" dirty="0">
                <a:latin typeface="Times New Roman"/>
                <a:cs typeface="Times New Roman"/>
              </a:rPr>
              <a:t>sapeva  che </a:t>
            </a:r>
            <a:r>
              <a:rPr sz="1200" dirty="0">
                <a:latin typeface="Times New Roman"/>
                <a:cs typeface="Times New Roman"/>
              </a:rPr>
              <a:t>poteva lasciare questo mondo senza </a:t>
            </a:r>
            <a:r>
              <a:rPr sz="1200" spc="-5" dirty="0">
                <a:latin typeface="Times New Roman"/>
                <a:cs typeface="Times New Roman"/>
              </a:rPr>
              <a:t>ostacolare seriamente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(1807.1) 163:6.2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 raccontarono come “anche </a:t>
            </a:r>
            <a:r>
              <a:rPr sz="1200" dirty="0">
                <a:latin typeface="Times New Roman"/>
                <a:cs typeface="Times New Roman"/>
              </a:rPr>
              <a:t>i demoni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sottomessi” a loro, </a:t>
            </a:r>
            <a:r>
              <a:rPr sz="1200" spc="-5" dirty="0">
                <a:latin typeface="Times New Roman"/>
                <a:cs typeface="Times New Roman"/>
              </a:rPr>
              <a:t>facevano allusione alle guarigioni  meravigliose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operato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delle vittime di </a:t>
            </a:r>
            <a:r>
              <a:rPr sz="1200" spc="-5" dirty="0">
                <a:latin typeface="Times New Roman"/>
                <a:cs typeface="Times New Roman"/>
              </a:rPr>
              <a:t>disordini nervosi.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c’erano stati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reale possessione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spiriti trattati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ministri, e </a:t>
            </a:r>
            <a:r>
              <a:rPr sz="1200" spc="-5" dirty="0">
                <a:latin typeface="Times New Roman"/>
                <a:cs typeface="Times New Roman"/>
              </a:rPr>
              <a:t>riferendosi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casi Gesù disse: “Non </a:t>
            </a:r>
            <a:r>
              <a:rPr sz="1200" dirty="0">
                <a:latin typeface="Times New Roman"/>
                <a:cs typeface="Times New Roman"/>
              </a:rPr>
              <a:t>c’è da </a:t>
            </a:r>
            <a:r>
              <a:rPr sz="1200" spc="-5" dirty="0">
                <a:latin typeface="Times New Roman"/>
                <a:cs typeface="Times New Roman"/>
              </a:rPr>
              <a:t>stupirsi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disobbedienti  spiriti minori </a:t>
            </a:r>
            <a:r>
              <a:rPr sz="1200" spc="-5" dirty="0">
                <a:latin typeface="Times New Roman"/>
                <a:cs typeface="Times New Roman"/>
              </a:rPr>
              <a:t>si siano assoggettati </a:t>
            </a:r>
            <a:r>
              <a:rPr sz="1200" dirty="0">
                <a:latin typeface="Times New Roman"/>
                <a:cs typeface="Times New Roman"/>
              </a:rPr>
              <a:t>a voi, poiché ho visto </a:t>
            </a:r>
            <a:r>
              <a:rPr sz="1200" spc="-5" dirty="0">
                <a:latin typeface="Times New Roman"/>
                <a:cs typeface="Times New Roman"/>
              </a:rPr>
              <a:t>Satana cadere dal </a:t>
            </a:r>
            <a:r>
              <a:rPr sz="1200" dirty="0">
                <a:latin typeface="Times New Roman"/>
                <a:cs typeface="Times New Roman"/>
              </a:rPr>
              <a:t>cielo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lampo.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gioite tanto </a:t>
            </a:r>
            <a:r>
              <a:rPr sz="1200" dirty="0">
                <a:latin typeface="Times New Roman"/>
                <a:cs typeface="Times New Roman"/>
              </a:rPr>
              <a:t>per questo,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io vi dichiaro </a:t>
            </a:r>
            <a:r>
              <a:rPr sz="1200" spc="-5" dirty="0">
                <a:latin typeface="Times New Roman"/>
                <a:cs typeface="Times New Roman"/>
              </a:rPr>
              <a:t>che, appena ritornerò </a:t>
            </a:r>
            <a:r>
              <a:rPr sz="1200" dirty="0">
                <a:latin typeface="Times New Roman"/>
                <a:cs typeface="Times New Roman"/>
              </a:rPr>
              <a:t>da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manderemo </a:t>
            </a:r>
            <a:r>
              <a:rPr sz="1200" dirty="0">
                <a:latin typeface="Times New Roman"/>
                <a:cs typeface="Times New Roman"/>
              </a:rPr>
              <a:t>i nostri spiriti nelle </a:t>
            </a:r>
            <a:r>
              <a:rPr sz="1200" spc="-5" dirty="0">
                <a:latin typeface="Times New Roman"/>
                <a:cs typeface="Times New Roman"/>
              </a:rPr>
              <a:t>menti stesse degli </a:t>
            </a:r>
            <a:r>
              <a:rPr sz="1200" dirty="0">
                <a:latin typeface="Times New Roman"/>
                <a:cs typeface="Times New Roman"/>
              </a:rPr>
              <a:t>uomini, in </a:t>
            </a:r>
            <a:r>
              <a:rPr sz="1200" spc="-5" dirty="0">
                <a:latin typeface="Times New Roman"/>
                <a:cs typeface="Times New Roman"/>
              </a:rPr>
              <a:t>modo  che questi pochi </a:t>
            </a:r>
            <a:r>
              <a:rPr sz="1200" dirty="0">
                <a:latin typeface="Times New Roman"/>
                <a:cs typeface="Times New Roman"/>
              </a:rPr>
              <a:t>spiriti sviati non </a:t>
            </a:r>
            <a:r>
              <a:rPr sz="1200" spc="-5" dirty="0">
                <a:latin typeface="Times New Roman"/>
                <a:cs typeface="Times New Roman"/>
              </a:rPr>
              <a:t>possano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entrare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sfortunati. Mi rallegro con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avete potere </a:t>
            </a:r>
            <a:r>
              <a:rPr sz="1200" spc="-5" dirty="0">
                <a:latin typeface="Times New Roman"/>
                <a:cs typeface="Times New Roman"/>
              </a:rPr>
              <a:t>con  gli </a:t>
            </a:r>
            <a:r>
              <a:rPr sz="1200" dirty="0">
                <a:latin typeface="Times New Roman"/>
                <a:cs typeface="Times New Roman"/>
              </a:rPr>
              <a:t>uomini, ma non </a:t>
            </a:r>
            <a:r>
              <a:rPr sz="1200" spc="-5" dirty="0">
                <a:latin typeface="Times New Roman"/>
                <a:cs typeface="Times New Roman"/>
              </a:rPr>
              <a:t>inorgoglitevi per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esperienza, gioite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 vostri nomi sono </a:t>
            </a:r>
            <a:r>
              <a:rPr sz="1200" spc="-5" dirty="0">
                <a:latin typeface="Times New Roman"/>
                <a:cs typeface="Times New Roman"/>
              </a:rPr>
              <a:t>scritti nei </a:t>
            </a:r>
            <a:r>
              <a:rPr sz="1200" dirty="0">
                <a:latin typeface="Times New Roman"/>
                <a:cs typeface="Times New Roman"/>
              </a:rPr>
              <a:t>registri del </a:t>
            </a:r>
            <a:r>
              <a:rPr sz="1200" spc="-5" dirty="0">
                <a:latin typeface="Times New Roman"/>
                <a:cs typeface="Times New Roman"/>
              </a:rPr>
              <a:t>cielo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state avanzando </a:t>
            </a:r>
            <a:r>
              <a:rPr sz="1200" dirty="0">
                <a:latin typeface="Times New Roman"/>
                <a:cs typeface="Times New Roman"/>
              </a:rPr>
              <a:t>così in una </a:t>
            </a:r>
            <a:r>
              <a:rPr sz="1200" spc="-5" dirty="0">
                <a:latin typeface="Times New Roman"/>
                <a:cs typeface="Times New Roman"/>
              </a:rPr>
              <a:t>carriera senza </a:t>
            </a:r>
            <a:r>
              <a:rPr sz="1200" dirty="0">
                <a:latin typeface="Times New Roman"/>
                <a:cs typeface="Times New Roman"/>
              </a:rPr>
              <a:t>fine di conquista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(1807.2) 163:6.3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momento,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partecipare al </a:t>
            </a:r>
            <a:r>
              <a:rPr sz="1200" dirty="0">
                <a:latin typeface="Times New Roman"/>
                <a:cs typeface="Times New Roman"/>
              </a:rPr>
              <a:t>pasto della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provò uno di quei </a:t>
            </a:r>
            <a:r>
              <a:rPr sz="1200" spc="-5" dirty="0">
                <a:latin typeface="Times New Roman"/>
                <a:cs typeface="Times New Roman"/>
              </a:rPr>
              <a:t>rari momenti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estasi  emotiva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suoi discepoli </a:t>
            </a:r>
            <a:r>
              <a:rPr sz="1200" spc="-5" dirty="0">
                <a:latin typeface="Times New Roman"/>
                <a:cs typeface="Times New Roman"/>
              </a:rPr>
              <a:t>erano stati occasionalmente testimoni. Egli disse: “Ti ringrazio, Padre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Signore del cielo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terra, che,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questo meraviglioso vangelo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nascosto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all’ipocrita,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abbia rivelato tali </a:t>
            </a:r>
            <a:r>
              <a:rPr sz="1200" dirty="0">
                <a:latin typeface="Times New Roman"/>
                <a:cs typeface="Times New Roman"/>
              </a:rPr>
              <a:t>glorie spirituali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20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(1364.2) 123:5.14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salivano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alture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paesaggi </a:t>
            </a:r>
            <a:r>
              <a:rPr sz="1200" dirty="0">
                <a:latin typeface="Times New Roman"/>
                <a:cs typeface="Times New Roman"/>
              </a:rPr>
              <a:t>lontani, </a:t>
            </a:r>
            <a:r>
              <a:rPr sz="1200" spc="-5" dirty="0">
                <a:latin typeface="Times New Roman"/>
                <a:cs typeface="Times New Roman"/>
              </a:rPr>
              <a:t>essi vagabondavano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campagna </a:t>
            </a:r>
            <a:r>
              <a:rPr sz="1200" dirty="0">
                <a:latin typeface="Times New Roman"/>
                <a:cs typeface="Times New Roman"/>
              </a:rPr>
              <a:t>e studiavano la 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sotto i suoi </a:t>
            </a:r>
            <a:r>
              <a:rPr sz="1200" spc="-5" dirty="0">
                <a:latin typeface="Times New Roman"/>
                <a:cs typeface="Times New Roman"/>
              </a:rPr>
              <a:t>vari aspetti 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stagioni.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primissima </a:t>
            </a:r>
            <a:r>
              <a:rPr sz="1200" spc="-5" dirty="0">
                <a:latin typeface="Times New Roman"/>
                <a:cs typeface="Times New Roman"/>
              </a:rPr>
              <a:t>educazione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a parte quella </a:t>
            </a:r>
            <a:r>
              <a:rPr sz="1200" spc="-5" dirty="0">
                <a:latin typeface="Times New Roman"/>
                <a:cs typeface="Times New Roman"/>
              </a:rPr>
              <a:t>familiare,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consistita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rispettoso </a:t>
            </a:r>
            <a:r>
              <a:rPr sz="1200" spc="-5" dirty="0">
                <a:latin typeface="Times New Roman"/>
                <a:cs typeface="Times New Roman"/>
              </a:rPr>
              <a:t>ed amorevole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(1364.3) 123:5.15 </a:t>
            </a:r>
            <a:r>
              <a:rPr sz="1200" spc="-5" dirty="0">
                <a:latin typeface="Times New Roman"/>
                <a:cs typeface="Times New Roman"/>
              </a:rPr>
              <a:t>Prima degli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anni egli </a:t>
            </a:r>
            <a:r>
              <a:rPr sz="1200" dirty="0">
                <a:latin typeface="Times New Roman"/>
                <a:cs typeface="Times New Roman"/>
              </a:rPr>
              <a:t>era conosciuto da tutte le </a:t>
            </a:r>
            <a:r>
              <a:rPr sz="1200" spc="-5" dirty="0">
                <a:latin typeface="Times New Roman"/>
                <a:cs typeface="Times New Roman"/>
              </a:rPr>
              <a:t>madri </a:t>
            </a:r>
            <a:r>
              <a:rPr sz="1200" dirty="0">
                <a:latin typeface="Times New Roman"/>
                <a:cs typeface="Times New Roman"/>
              </a:rPr>
              <a:t>e dalle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l’avevano incontrato ed  avevano parlato </a:t>
            </a:r>
            <a:r>
              <a:rPr sz="1200" dirty="0">
                <a:latin typeface="Times New Roman"/>
                <a:cs typeface="Times New Roman"/>
              </a:rPr>
              <a:t>con lui alla fontana che era vicino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sua,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dei centri sociali </a:t>
            </a:r>
            <a:r>
              <a:rPr sz="1200" dirty="0">
                <a:latin typeface="Times New Roman"/>
                <a:cs typeface="Times New Roman"/>
              </a:rPr>
              <a:t>d’incontro e di </a:t>
            </a:r>
            <a:r>
              <a:rPr sz="1200" spc="-5" dirty="0">
                <a:latin typeface="Times New Roman"/>
                <a:cs typeface="Times New Roman"/>
              </a:rPr>
              <a:t>pettegolezzo dell’intera  città. Quest’anno Gesù imparò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mungere </a:t>
            </a:r>
            <a:r>
              <a:rPr sz="1200" dirty="0">
                <a:latin typeface="Times New Roman"/>
                <a:cs typeface="Times New Roman"/>
              </a:rPr>
              <a:t>la mucca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e a prendersi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animali. </a:t>
            </a:r>
            <a:r>
              <a:rPr sz="1200" spc="-5" dirty="0">
                <a:latin typeface="Times New Roman"/>
                <a:cs typeface="Times New Roman"/>
              </a:rPr>
              <a:t>Durante quest’anno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 seguente egli </a:t>
            </a:r>
            <a:r>
              <a:rPr sz="1200" dirty="0">
                <a:latin typeface="Times New Roman"/>
                <a:cs typeface="Times New Roman"/>
              </a:rPr>
              <a:t>imparò anche a fare il </a:t>
            </a:r>
            <a:r>
              <a:rPr sz="1200" spc="-5" dirty="0">
                <a:latin typeface="Times New Roman"/>
                <a:cs typeface="Times New Roman"/>
              </a:rPr>
              <a:t>formaggio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tessere. </a:t>
            </a:r>
            <a:r>
              <a:rPr sz="1200" dirty="0">
                <a:latin typeface="Times New Roman"/>
                <a:cs typeface="Times New Roman"/>
              </a:rPr>
              <a:t>A dieci anni era un </a:t>
            </a:r>
            <a:r>
              <a:rPr sz="1200" spc="-5" dirty="0">
                <a:latin typeface="Times New Roman"/>
                <a:cs typeface="Times New Roman"/>
              </a:rPr>
              <a:t>abile tessitore. 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che Gesù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 giovane </a:t>
            </a:r>
            <a:r>
              <a:rPr sz="1200" dirty="0">
                <a:latin typeface="Times New Roman"/>
                <a:cs typeface="Times New Roman"/>
              </a:rPr>
              <a:t>vicino Giacobbe </a:t>
            </a:r>
            <a:r>
              <a:rPr sz="1200" spc="-5" dirty="0">
                <a:latin typeface="Times New Roman"/>
                <a:cs typeface="Times New Roman"/>
              </a:rPr>
              <a:t>divennero grandi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del vasaio </a:t>
            </a:r>
            <a:r>
              <a:rPr sz="1200" dirty="0">
                <a:latin typeface="Times New Roman"/>
                <a:cs typeface="Times New Roman"/>
              </a:rPr>
              <a:t>che lavorava nei </a:t>
            </a:r>
            <a:r>
              <a:rPr sz="1200" spc="-5" dirty="0">
                <a:latin typeface="Times New Roman"/>
                <a:cs typeface="Times New Roman"/>
              </a:rPr>
              <a:t>pressi della fontana;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osservavano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agili </a:t>
            </a:r>
            <a:r>
              <a:rPr sz="1200" dirty="0">
                <a:latin typeface="Times New Roman"/>
                <a:cs typeface="Times New Roman"/>
              </a:rPr>
              <a:t>dita  di </a:t>
            </a:r>
            <a:r>
              <a:rPr sz="1200" spc="-5" dirty="0">
                <a:latin typeface="Times New Roman"/>
                <a:cs typeface="Times New Roman"/>
              </a:rPr>
              <a:t>Natan modellare </a:t>
            </a:r>
            <a:r>
              <a:rPr sz="1200" dirty="0">
                <a:latin typeface="Times New Roman"/>
                <a:cs typeface="Times New Roman"/>
              </a:rPr>
              <a:t>l’argilla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tornio, </a:t>
            </a:r>
            <a:r>
              <a:rPr sz="1200" spc="-5" dirty="0">
                <a:latin typeface="Times New Roman"/>
                <a:cs typeface="Times New Roman"/>
              </a:rPr>
              <a:t>entrambi decisero </a:t>
            </a:r>
            <a:r>
              <a:rPr sz="1200" dirty="0">
                <a:latin typeface="Times New Roman"/>
                <a:cs typeface="Times New Roman"/>
              </a:rPr>
              <a:t>molte volte di </a:t>
            </a:r>
            <a:r>
              <a:rPr sz="1200" spc="-5" dirty="0">
                <a:latin typeface="Times New Roman"/>
                <a:cs typeface="Times New Roman"/>
              </a:rPr>
              <a:t>diventare vasai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fossero cresciuti. Natan era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affezionato ai </a:t>
            </a:r>
            <a:r>
              <a:rPr sz="1200" dirty="0">
                <a:latin typeface="Times New Roman"/>
                <a:cs typeface="Times New Roman"/>
              </a:rPr>
              <a:t>ragazzi e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dava loro </a:t>
            </a:r>
            <a:r>
              <a:rPr sz="1200" spc="-5" dirty="0">
                <a:latin typeface="Times New Roman"/>
                <a:cs typeface="Times New Roman"/>
              </a:rPr>
              <a:t>dell’argilla per giocare, cercando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immaginazione creativa </a:t>
            </a:r>
            <a:r>
              <a:rPr sz="1200" dirty="0">
                <a:latin typeface="Times New Roman"/>
                <a:cs typeface="Times New Roman"/>
              </a:rPr>
              <a:t>suggerendo  di </a:t>
            </a:r>
            <a:r>
              <a:rPr sz="1200" spc="-5" dirty="0">
                <a:latin typeface="Times New Roman"/>
                <a:cs typeface="Times New Roman"/>
              </a:rPr>
              <a:t>sfidarsi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modellare vari oggetti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suo ottavo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(2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(1364.4) 123:6.1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interessante anno </a:t>
            </a:r>
            <a:r>
              <a:rPr sz="1200" dirty="0">
                <a:latin typeface="Times New Roman"/>
                <a:cs typeface="Times New Roman"/>
              </a:rPr>
              <a:t>scolastico. </a:t>
            </a:r>
            <a:r>
              <a:rPr sz="1200" spc="-5" dirty="0">
                <a:latin typeface="Times New Roman"/>
                <a:cs typeface="Times New Roman"/>
              </a:rPr>
              <a:t>Benché Gesù </a:t>
            </a:r>
            <a:r>
              <a:rPr sz="1200" dirty="0">
                <a:latin typeface="Times New Roman"/>
                <a:cs typeface="Times New Roman"/>
              </a:rPr>
              <a:t>non fosse uno </a:t>
            </a:r>
            <a:r>
              <a:rPr sz="1200" spc="-5" dirty="0">
                <a:latin typeface="Times New Roman"/>
                <a:cs typeface="Times New Roman"/>
              </a:rPr>
              <a:t>studente straordinario,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allievo diligente ed  apparteneva al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classe, </a:t>
            </a:r>
            <a:r>
              <a:rPr sz="1200" dirty="0">
                <a:latin typeface="Times New Roman"/>
                <a:cs typeface="Times New Roman"/>
              </a:rPr>
              <a:t>facendo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bene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lavoro da </a:t>
            </a:r>
            <a:r>
              <a:rPr sz="1200" spc="-5" dirty="0">
                <a:latin typeface="Times New Roman"/>
                <a:cs typeface="Times New Roman"/>
              </a:rPr>
              <a:t>essere dispensato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presenziare </a:t>
            </a:r>
            <a:r>
              <a:rPr sz="1200" dirty="0">
                <a:latin typeface="Times New Roman"/>
                <a:cs typeface="Times New Roman"/>
              </a:rPr>
              <a:t>per una  </a:t>
            </a:r>
            <a:r>
              <a:rPr sz="1200" spc="-5" dirty="0">
                <a:latin typeface="Times New Roman"/>
                <a:cs typeface="Times New Roman"/>
              </a:rPr>
              <a:t>settimana al mese. Egli trascorreva generalmente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suo </a:t>
            </a:r>
            <a:r>
              <a:rPr sz="1200" dirty="0">
                <a:latin typeface="Times New Roman"/>
                <a:cs typeface="Times New Roman"/>
              </a:rPr>
              <a:t>zio </a:t>
            </a:r>
            <a:r>
              <a:rPr sz="1200" spc="-5" dirty="0">
                <a:latin typeface="Times New Roman"/>
                <a:cs typeface="Times New Roman"/>
              </a:rPr>
              <a:t>pescatore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rive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spc="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Magdala,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alla fattoria </a:t>
            </a:r>
            <a:r>
              <a:rPr sz="1200" dirty="0">
                <a:latin typeface="Times New Roman"/>
                <a:cs typeface="Times New Roman"/>
              </a:rPr>
              <a:t>di un altro zio </a:t>
            </a:r>
            <a:r>
              <a:rPr sz="1200" spc="-5" dirty="0">
                <a:latin typeface="Times New Roman"/>
                <a:cs typeface="Times New Roman"/>
              </a:rPr>
              <a:t>(fratello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madre)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otto chilometri 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5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(1364.5) 123:6.2 </a:t>
            </a:r>
            <a:r>
              <a:rPr sz="1200" spc="-5" dirty="0">
                <a:latin typeface="Times New Roman"/>
                <a:cs typeface="Times New Roman"/>
              </a:rPr>
              <a:t>Benché sua madre si </a:t>
            </a:r>
            <a:r>
              <a:rPr sz="1200" dirty="0">
                <a:latin typeface="Times New Roman"/>
                <a:cs typeface="Times New Roman"/>
              </a:rPr>
              <a:t>preoccupasse </a:t>
            </a:r>
            <a:r>
              <a:rPr sz="1200" spc="-5" dirty="0">
                <a:latin typeface="Times New Roman"/>
                <a:cs typeface="Times New Roman"/>
              </a:rPr>
              <a:t>esageratamente della </a:t>
            </a:r>
            <a:r>
              <a:rPr sz="1200" dirty="0">
                <a:latin typeface="Times New Roman"/>
                <a:cs typeface="Times New Roman"/>
              </a:rPr>
              <a:t>sua salute 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sicurezza, </a:t>
            </a:r>
            <a:r>
              <a:rPr sz="1200" spc="-5" dirty="0">
                <a:latin typeface="Times New Roman"/>
                <a:cs typeface="Times New Roman"/>
              </a:rPr>
              <a:t>si abituava gradualmente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questi soggiorni </a:t>
            </a:r>
            <a:r>
              <a:rPr sz="1200" dirty="0">
                <a:latin typeface="Times New Roman"/>
                <a:cs typeface="Times New Roman"/>
              </a:rPr>
              <a:t>lontano da </a:t>
            </a:r>
            <a:r>
              <a:rPr sz="1200" spc="-5" dirty="0">
                <a:latin typeface="Times New Roman"/>
                <a:cs typeface="Times New Roman"/>
              </a:rPr>
              <a:t>casa. Gli </a:t>
            </a:r>
            <a:r>
              <a:rPr sz="1200" dirty="0">
                <a:latin typeface="Times New Roman"/>
                <a:cs typeface="Times New Roman"/>
              </a:rPr>
              <a:t>zii e le zie di </a:t>
            </a:r>
            <a:r>
              <a:rPr sz="1200" spc="-5" dirty="0">
                <a:latin typeface="Times New Roman"/>
                <a:cs typeface="Times New Roman"/>
              </a:rPr>
              <a:t>Gesù l’amavano </a:t>
            </a:r>
            <a:r>
              <a:rPr sz="1200" dirty="0">
                <a:latin typeface="Times New Roman"/>
                <a:cs typeface="Times New Roman"/>
              </a:rPr>
              <a:t>molto, e ne </a:t>
            </a:r>
            <a:r>
              <a:rPr sz="1200" spc="-5" dirty="0">
                <a:latin typeface="Times New Roman"/>
                <a:cs typeface="Times New Roman"/>
              </a:rPr>
              <a:t>derivò fra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 anni seguenti, </a:t>
            </a:r>
            <a:r>
              <a:rPr sz="1200" dirty="0">
                <a:latin typeface="Times New Roman"/>
                <a:cs typeface="Times New Roman"/>
              </a:rPr>
              <a:t>una viva competizione </a:t>
            </a:r>
            <a:r>
              <a:rPr sz="1200" spc="-5" dirty="0">
                <a:latin typeface="Times New Roman"/>
                <a:cs typeface="Times New Roman"/>
              </a:rPr>
              <a:t>per assicurarsi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compagnia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visite </a:t>
            </a:r>
            <a:r>
              <a:rPr sz="1200" spc="-5" dirty="0">
                <a:latin typeface="Times New Roman"/>
                <a:cs typeface="Times New Roman"/>
              </a:rPr>
              <a:t>mensili.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primo soggiorno </a:t>
            </a:r>
            <a:r>
              <a:rPr sz="1200" spc="15" dirty="0">
                <a:latin typeface="Times New Roman"/>
                <a:cs typeface="Times New Roman"/>
              </a:rPr>
              <a:t>di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88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54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questi figli del regno. Sì, Padre </a:t>
            </a:r>
            <a:r>
              <a:rPr sz="1200" dirty="0">
                <a:latin typeface="Times New Roman"/>
                <a:cs typeface="Times New Roman"/>
              </a:rPr>
              <a:t>mio, io devo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gradito ai </a:t>
            </a:r>
            <a:r>
              <a:rPr sz="1200" dirty="0">
                <a:latin typeface="Times New Roman"/>
                <a:cs typeface="Times New Roman"/>
              </a:rPr>
              <a:t>tuoi occhi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 abbia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questo, e sono </a:t>
            </a:r>
            <a:r>
              <a:rPr sz="1200" spc="-5" dirty="0">
                <a:latin typeface="Times New Roman"/>
                <a:cs typeface="Times New Roman"/>
              </a:rPr>
              <a:t>contento </a:t>
            </a:r>
            <a:r>
              <a:rPr sz="1200" dirty="0">
                <a:latin typeface="Times New Roman"/>
                <a:cs typeface="Times New Roman"/>
              </a:rPr>
              <a:t>di sapere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si diffonderà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mondo 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tornato </a:t>
            </a:r>
            <a:r>
              <a:rPr sz="1200" dirty="0">
                <a:latin typeface="Times New Roman"/>
                <a:cs typeface="Times New Roman"/>
              </a:rPr>
              <a:t>da te e dopo il lavoro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mi hai </a:t>
            </a:r>
            <a:r>
              <a:rPr sz="1200" spc="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compiere.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commosso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realizzare che </a:t>
            </a:r>
            <a:r>
              <a:rPr sz="1200" dirty="0">
                <a:latin typeface="Times New Roman"/>
                <a:cs typeface="Times New Roman"/>
              </a:rPr>
              <a:t>stai </a:t>
            </a:r>
            <a:r>
              <a:rPr sz="1200" spc="-5" dirty="0">
                <a:latin typeface="Times New Roman"/>
                <a:cs typeface="Times New Roman"/>
              </a:rPr>
              <a:t>per rimettere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autorità nelle </a:t>
            </a:r>
            <a:r>
              <a:rPr sz="1200" dirty="0">
                <a:latin typeface="Times New Roman"/>
                <a:cs typeface="Times New Roman"/>
              </a:rPr>
              <a:t>mie mani,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solo tu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realmente </a:t>
            </a:r>
            <a:r>
              <a:rPr sz="1200" spc="-5" dirty="0">
                <a:latin typeface="Times New Roman"/>
                <a:cs typeface="Times New Roman"/>
              </a:rPr>
              <a:t>chi  </a:t>
            </a:r>
            <a:r>
              <a:rPr sz="1200" dirty="0">
                <a:latin typeface="Times New Roman"/>
                <a:cs typeface="Times New Roman"/>
              </a:rPr>
              <a:t>sono io,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solo io conosco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te e coloro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quali ti ho </a:t>
            </a:r>
            <a:r>
              <a:rPr sz="1200" spc="-5" dirty="0">
                <a:latin typeface="Times New Roman"/>
                <a:cs typeface="Times New Roman"/>
              </a:rPr>
              <a:t>rivelato.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avrò </a:t>
            </a:r>
            <a:r>
              <a:rPr sz="1200" dirty="0">
                <a:latin typeface="Times New Roman"/>
                <a:cs typeface="Times New Roman"/>
              </a:rPr>
              <a:t>terminato questa </a:t>
            </a:r>
            <a:r>
              <a:rPr sz="1200" spc="-5" dirty="0">
                <a:latin typeface="Times New Roman"/>
                <a:cs typeface="Times New Roman"/>
              </a:rPr>
              <a:t>rivelazione ai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fratelli nella carne, continuerò </a:t>
            </a:r>
            <a:r>
              <a:rPr sz="1200" dirty="0">
                <a:latin typeface="Times New Roman"/>
                <a:cs typeface="Times New Roman"/>
              </a:rPr>
              <a:t>la rivelazione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(1807.3) 163:6.4 </a:t>
            </a:r>
            <a:r>
              <a:rPr sz="1200" spc="-5" dirty="0">
                <a:latin typeface="Times New Roman"/>
                <a:cs typeface="Times New Roman"/>
              </a:rPr>
              <a:t>Dopo che Gesù ebbe parlato </a:t>
            </a:r>
            <a:r>
              <a:rPr sz="1200" dirty="0">
                <a:latin typeface="Times New Roman"/>
                <a:cs typeface="Times New Roman"/>
              </a:rPr>
              <a:t>così al </a:t>
            </a:r>
            <a:r>
              <a:rPr sz="1200" spc="-5" dirty="0">
                <a:latin typeface="Times New Roman"/>
                <a:cs typeface="Times New Roman"/>
              </a:rPr>
              <a:t>Padre, si </a:t>
            </a:r>
            <a:r>
              <a:rPr sz="1200" dirty="0">
                <a:latin typeface="Times New Roman"/>
                <a:cs typeface="Times New Roman"/>
              </a:rPr>
              <a:t>volse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apostoli e </a:t>
            </a:r>
            <a:r>
              <a:rPr sz="1200" spc="-5" dirty="0">
                <a:latin typeface="Times New Roman"/>
                <a:cs typeface="Times New Roman"/>
              </a:rPr>
              <a:t>ministri: “Siano benedetti gli </a:t>
            </a:r>
            <a:r>
              <a:rPr sz="1200" dirty="0">
                <a:latin typeface="Times New Roman"/>
                <a:cs typeface="Times New Roman"/>
              </a:rPr>
              <a:t>occhi che  </a:t>
            </a:r>
            <a:r>
              <a:rPr sz="1200" spc="-5" dirty="0">
                <a:latin typeface="Times New Roman"/>
                <a:cs typeface="Times New Roman"/>
              </a:rPr>
              <a:t>vedono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orecchie che ascoltano queste cose. Lasciate che </a:t>
            </a:r>
            <a:r>
              <a:rPr sz="1200" dirty="0">
                <a:latin typeface="Times New Roman"/>
                <a:cs typeface="Times New Roman"/>
              </a:rPr>
              <a:t>vi dica che molti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uomini delle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passate </a:t>
            </a:r>
            <a:r>
              <a:rPr sz="1200" spc="-5" dirty="0">
                <a:latin typeface="Times New Roman"/>
                <a:cs typeface="Times New Roman"/>
              </a:rPr>
              <a:t>hanno  desiderato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vedete ora,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fu loro </a:t>
            </a:r>
            <a:r>
              <a:rPr sz="1200" spc="-5" dirty="0">
                <a:latin typeface="Times New Roman"/>
                <a:cs typeface="Times New Roman"/>
              </a:rPr>
              <a:t>concesso. </a:t>
            </a:r>
            <a:r>
              <a:rPr sz="1200" dirty="0">
                <a:latin typeface="Times New Roman"/>
                <a:cs typeface="Times New Roman"/>
              </a:rPr>
              <a:t>E molte </a:t>
            </a:r>
            <a:r>
              <a:rPr sz="1200" spc="-5" dirty="0">
                <a:latin typeface="Times New Roman"/>
                <a:cs typeface="Times New Roman"/>
              </a:rPr>
              <a:t>generazioni future </a:t>
            </a:r>
            <a:r>
              <a:rPr sz="1200" dirty="0">
                <a:latin typeface="Times New Roman"/>
                <a:cs typeface="Times New Roman"/>
              </a:rPr>
              <a:t>di figli della </a:t>
            </a:r>
            <a:r>
              <a:rPr sz="1200" spc="-5" dirty="0">
                <a:latin typeface="Times New Roman"/>
                <a:cs typeface="Times New Roman"/>
              </a:rPr>
              <a:t>luce, quando </a:t>
            </a:r>
            <a:r>
              <a:rPr sz="1200" dirty="0">
                <a:latin typeface="Times New Roman"/>
                <a:cs typeface="Times New Roman"/>
              </a:rPr>
              <a:t>sentiranno 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queste cose, </a:t>
            </a:r>
            <a:r>
              <a:rPr sz="1200" spc="-5" dirty="0">
                <a:latin typeface="Times New Roman"/>
                <a:cs typeface="Times New Roman"/>
              </a:rPr>
              <a:t>invidieranno </a:t>
            </a:r>
            <a:r>
              <a:rPr sz="1200" dirty="0">
                <a:latin typeface="Times New Roman"/>
                <a:cs typeface="Times New Roman"/>
              </a:rPr>
              <a:t>voi che le avete udite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(1807.4) 163:6.5 </a:t>
            </a:r>
            <a:r>
              <a:rPr sz="1200" dirty="0">
                <a:latin typeface="Times New Roman"/>
                <a:cs typeface="Times New Roman"/>
              </a:rPr>
              <a:t>Poi, </a:t>
            </a:r>
            <a:r>
              <a:rPr sz="1200" spc="-5" dirty="0">
                <a:latin typeface="Times New Roman"/>
                <a:cs typeface="Times New Roman"/>
              </a:rPr>
              <a:t>rivolgendosi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discepoli, disse: “Avete sentito </a:t>
            </a:r>
            <a:r>
              <a:rPr sz="1200" dirty="0">
                <a:latin typeface="Times New Roman"/>
                <a:cs typeface="Times New Roman"/>
              </a:rPr>
              <a:t>come molte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del  regno </a:t>
            </a:r>
            <a:r>
              <a:rPr sz="1200" dirty="0">
                <a:latin typeface="Times New Roman"/>
                <a:cs typeface="Times New Roman"/>
              </a:rPr>
              <a:t>e come i miei ministri </a:t>
            </a:r>
            <a:r>
              <a:rPr sz="1200" spc="-5" dirty="0">
                <a:latin typeface="Times New Roman"/>
                <a:cs typeface="Times New Roman"/>
              </a:rPr>
              <a:t>ed insegnanti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accolti sia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Ebrei che dai </a:t>
            </a:r>
            <a:r>
              <a:rPr sz="1200" dirty="0">
                <a:latin typeface="Times New Roman"/>
                <a:cs typeface="Times New Roman"/>
              </a:rPr>
              <a:t>Gentili. Siano </a:t>
            </a:r>
            <a:r>
              <a:rPr sz="1200" spc="-5" dirty="0">
                <a:latin typeface="Times New Roman"/>
                <a:cs typeface="Times New Roman"/>
              </a:rPr>
              <a:t>benedette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comunità che hanno </a:t>
            </a:r>
            <a:r>
              <a:rPr sz="1200" dirty="0">
                <a:latin typeface="Times New Roman"/>
                <a:cs typeface="Times New Roman"/>
              </a:rPr>
              <a:t>scelto di </a:t>
            </a:r>
            <a:r>
              <a:rPr sz="1200" spc="-5" dirty="0">
                <a:latin typeface="Times New Roman"/>
                <a:cs typeface="Times New Roman"/>
              </a:rPr>
              <a:t>credere al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Ma guai agli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che hanno respinto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Corazin, </a:t>
            </a:r>
            <a:r>
              <a:rPr sz="1200" dirty="0">
                <a:latin typeface="Times New Roman"/>
                <a:cs typeface="Times New Roman"/>
              </a:rPr>
              <a:t>di Betsaida-  Giulia e di </a:t>
            </a:r>
            <a:r>
              <a:rPr sz="1200" spc="-5" dirty="0">
                <a:latin typeface="Times New Roman"/>
                <a:cs typeface="Times New Roman"/>
              </a:rPr>
              <a:t>Cafarnao, </a:t>
            </a:r>
            <a:r>
              <a:rPr sz="1200" dirty="0">
                <a:latin typeface="Times New Roman"/>
                <a:cs typeface="Times New Roman"/>
              </a:rPr>
              <a:t>le città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accolto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questi messaggeri.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dichiaro </a:t>
            </a:r>
            <a:r>
              <a:rPr sz="1200" spc="-5" dirty="0">
                <a:latin typeface="Times New Roman"/>
                <a:cs typeface="Times New Roman"/>
              </a:rPr>
              <a:t>che, se </a:t>
            </a:r>
            <a:r>
              <a:rPr sz="1200" dirty="0">
                <a:latin typeface="Times New Roman"/>
                <a:cs typeface="Times New Roman"/>
              </a:rPr>
              <a:t>le potenti </a:t>
            </a:r>
            <a:r>
              <a:rPr sz="1200" spc="-5" dirty="0">
                <a:latin typeface="Times New Roman"/>
                <a:cs typeface="Times New Roman"/>
              </a:rPr>
              <a:t>opere compiute </a:t>
            </a:r>
            <a:r>
              <a:rPr sz="1200" dirty="0">
                <a:latin typeface="Times New Roman"/>
                <a:cs typeface="Times New Roman"/>
              </a:rPr>
              <a:t>in questi  </a:t>
            </a:r>
            <a:r>
              <a:rPr sz="1200" spc="-5" dirty="0">
                <a:latin typeface="Times New Roman"/>
                <a:cs typeface="Times New Roman"/>
              </a:rPr>
              <a:t>luoghi fossero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fatte </a:t>
            </a:r>
            <a:r>
              <a:rPr sz="1200" dirty="0">
                <a:latin typeface="Times New Roman"/>
                <a:cs typeface="Times New Roman"/>
              </a:rPr>
              <a:t>a Tiro e a Sidone,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di queste </a:t>
            </a:r>
            <a:r>
              <a:rPr sz="1200" spc="-5" dirty="0">
                <a:latin typeface="Times New Roman"/>
                <a:cs typeface="Times New Roman"/>
              </a:rPr>
              <a:t>città cosiddette pagane si sarebbero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5" dirty="0">
                <a:latin typeface="Times New Roman"/>
                <a:cs typeface="Times New Roman"/>
              </a:rPr>
              <a:t>pentiti, </a:t>
            </a:r>
            <a:r>
              <a:rPr sz="1200" dirty="0">
                <a:latin typeface="Times New Roman"/>
                <a:cs typeface="Times New Roman"/>
              </a:rPr>
              <a:t>vestiti  di </a:t>
            </a:r>
            <a:r>
              <a:rPr sz="1200" spc="-5" dirty="0">
                <a:latin typeface="Times New Roman"/>
                <a:cs typeface="Times New Roman"/>
              </a:rPr>
              <a:t>sacco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cosparsi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cenere.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sarà più </a:t>
            </a:r>
            <a:r>
              <a:rPr sz="1200" spc="-5" dirty="0">
                <a:latin typeface="Times New Roman"/>
                <a:cs typeface="Times New Roman"/>
              </a:rPr>
              <a:t>tolleranza per Tiro </a:t>
            </a:r>
            <a:r>
              <a:rPr sz="1200" dirty="0">
                <a:latin typeface="Times New Roman"/>
                <a:cs typeface="Times New Roman"/>
              </a:rPr>
              <a:t>e Sidone </a:t>
            </a:r>
            <a:r>
              <a:rPr sz="1200" spc="-5" dirty="0">
                <a:latin typeface="Times New Roman"/>
                <a:cs typeface="Times New Roman"/>
              </a:rPr>
              <a:t>nel giorno 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4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(1807.5) 163:6.6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l’indomani era sabato, Gesù </a:t>
            </a:r>
            <a:r>
              <a:rPr sz="1200" dirty="0">
                <a:latin typeface="Times New Roman"/>
                <a:cs typeface="Times New Roman"/>
              </a:rPr>
              <a:t>riunì in </a:t>
            </a:r>
            <a:r>
              <a:rPr sz="1200" spc="-5" dirty="0">
                <a:latin typeface="Times New Roman"/>
                <a:cs typeface="Times New Roman"/>
              </a:rPr>
              <a:t>disparte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e disse loro: </a:t>
            </a:r>
            <a:r>
              <a:rPr sz="1200" spc="-5" dirty="0">
                <a:latin typeface="Times New Roman"/>
                <a:cs typeface="Times New Roman"/>
              </a:rPr>
              <a:t>“In verità ho </a:t>
            </a:r>
            <a:r>
              <a:rPr sz="1200" dirty="0">
                <a:latin typeface="Times New Roman"/>
                <a:cs typeface="Times New Roman"/>
              </a:rPr>
              <a:t>gioito con voi </a:t>
            </a:r>
            <a:r>
              <a:rPr sz="1200" spc="-5" dirty="0">
                <a:latin typeface="Times New Roman"/>
                <a:cs typeface="Times New Roman"/>
              </a:rPr>
              <a:t>quando siete  tornati portando </a:t>
            </a:r>
            <a:r>
              <a:rPr sz="1200" dirty="0">
                <a:latin typeface="Times New Roman"/>
                <a:cs typeface="Times New Roman"/>
              </a:rPr>
              <a:t>la buona notizia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accolto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così tanta gente sparsa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Samaria </a:t>
            </a:r>
            <a:r>
              <a:rPr sz="1200" dirty="0">
                <a:latin typeface="Times New Roman"/>
                <a:cs typeface="Times New Roman"/>
              </a:rPr>
              <a:t>e in  </a:t>
            </a:r>
            <a:r>
              <a:rPr sz="1200" spc="-5" dirty="0">
                <a:latin typeface="Times New Roman"/>
                <a:cs typeface="Times New Roman"/>
              </a:rPr>
              <a:t>Giudea. Ma </a:t>
            </a:r>
            <a:r>
              <a:rPr sz="1200" dirty="0">
                <a:latin typeface="Times New Roman"/>
                <a:cs typeface="Times New Roman"/>
              </a:rPr>
              <a:t>perché eravate </a:t>
            </a:r>
            <a:r>
              <a:rPr sz="1200" spc="-5" dirty="0">
                <a:latin typeface="Times New Roman"/>
                <a:cs typeface="Times New Roman"/>
              </a:rPr>
              <a:t>così sorprendentemente esultanti?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aspettavate </a:t>
            </a:r>
            <a:r>
              <a:rPr sz="1200" dirty="0">
                <a:latin typeface="Times New Roman"/>
                <a:cs typeface="Times New Roman"/>
              </a:rPr>
              <a:t>che il vostro </a:t>
            </a:r>
            <a:r>
              <a:rPr sz="1200" spc="-5" dirty="0">
                <a:latin typeface="Times New Roman"/>
                <a:cs typeface="Times New Roman"/>
              </a:rPr>
              <a:t>messaggio manifestasse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sua diffusione? Eravate </a:t>
            </a:r>
            <a:r>
              <a:rPr sz="1200" dirty="0">
                <a:latin typeface="Times New Roman"/>
                <a:cs typeface="Times New Roman"/>
              </a:rPr>
              <a:t>partiti </a:t>
            </a:r>
            <a:r>
              <a:rPr sz="1200" spc="-5" dirty="0">
                <a:latin typeface="Times New Roman"/>
                <a:cs typeface="Times New Roman"/>
              </a:rPr>
              <a:t>con così poca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vangelo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ritornare sorpresi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efficacia?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pur senza  voler </a:t>
            </a:r>
            <a:r>
              <a:rPr sz="1200" spc="-5" dirty="0">
                <a:latin typeface="Times New Roman"/>
                <a:cs typeface="Times New Roman"/>
              </a:rPr>
              <a:t>raffreddare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spirito esultante, vorrei fermamente mettervi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contro </a:t>
            </a:r>
            <a:r>
              <a:rPr sz="1200" dirty="0">
                <a:latin typeface="Times New Roman"/>
                <a:cs typeface="Times New Roman"/>
              </a:rPr>
              <a:t>l’insidia </a:t>
            </a:r>
            <a:r>
              <a:rPr sz="1200" spc="-5" dirty="0">
                <a:latin typeface="Times New Roman"/>
                <a:cs typeface="Times New Roman"/>
              </a:rPr>
              <a:t>dell’orgoglio,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dell’orgoglio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2609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048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poteste 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quell’iniquo, rinuncereste solennemente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forme d’orgoglio 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(1808.1) 163:6.7 </a:t>
            </a:r>
            <a:r>
              <a:rPr sz="1200" spc="-5" dirty="0">
                <a:latin typeface="Times New Roman"/>
                <a:cs typeface="Times New Roman"/>
              </a:rPr>
              <a:t>Voi avete intrapreso questa grande </a:t>
            </a:r>
            <a:r>
              <a:rPr sz="1200" dirty="0">
                <a:latin typeface="Times New Roman"/>
                <a:cs typeface="Times New Roman"/>
              </a:rPr>
              <a:t>opera d’insegnare </a:t>
            </a:r>
            <a:r>
              <a:rPr sz="1200" spc="-5" dirty="0">
                <a:latin typeface="Times New Roman"/>
                <a:cs typeface="Times New Roman"/>
              </a:rPr>
              <a:t>all’uomo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mostrato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via;  </a:t>
            </a:r>
            <a:r>
              <a:rPr sz="1200" spc="-5" dirty="0">
                <a:latin typeface="Times New Roman"/>
                <a:cs typeface="Times New Roman"/>
              </a:rPr>
              <a:t>andate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e non stancatevi 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bene.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voi e a tutti </a:t>
            </a:r>
            <a:r>
              <a:rPr sz="1200" spc="-5" dirty="0">
                <a:latin typeface="Times New Roman"/>
                <a:cs typeface="Times New Roman"/>
              </a:rPr>
              <a:t>coloro che seguiranno </a:t>
            </a:r>
            <a:r>
              <a:rPr sz="1200" dirty="0">
                <a:latin typeface="Times New Roman"/>
                <a:cs typeface="Times New Roman"/>
              </a:rPr>
              <a:t>le vostre orme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ere,  lasciate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dica: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sempre </a:t>
            </a:r>
            <a:r>
              <a:rPr sz="1200" dirty="0">
                <a:latin typeface="Times New Roman"/>
                <a:cs typeface="Times New Roman"/>
              </a:rPr>
              <a:t>vicino a voi, e il mio invito-appello è e sarà </a:t>
            </a:r>
            <a:r>
              <a:rPr sz="1200" spc="-5" dirty="0">
                <a:latin typeface="Times New Roman"/>
                <a:cs typeface="Times New Roman"/>
              </a:rPr>
              <a:t>sempre: </a:t>
            </a:r>
            <a:r>
              <a:rPr sz="1200" dirty="0">
                <a:latin typeface="Times New Roman"/>
                <a:cs typeface="Times New Roman"/>
              </a:rPr>
              <a:t>venite a me voi tutti che </a:t>
            </a:r>
            <a:r>
              <a:rPr sz="1200" spc="-5" dirty="0">
                <a:latin typeface="Times New Roman"/>
                <a:cs typeface="Times New Roman"/>
              </a:rPr>
              <a:t>penate </a:t>
            </a:r>
            <a:r>
              <a:rPr sz="1200" dirty="0">
                <a:latin typeface="Times New Roman"/>
                <a:cs typeface="Times New Roman"/>
              </a:rPr>
              <a:t>e che siete  </a:t>
            </a:r>
            <a:r>
              <a:rPr sz="1200" spc="-5" dirty="0">
                <a:latin typeface="Times New Roman"/>
                <a:cs typeface="Times New Roman"/>
              </a:rPr>
              <a:t>pesantemente carichi, </a:t>
            </a:r>
            <a:r>
              <a:rPr sz="1200" dirty="0">
                <a:latin typeface="Times New Roman"/>
                <a:cs typeface="Times New Roman"/>
              </a:rPr>
              <a:t>e io vi </a:t>
            </a:r>
            <a:r>
              <a:rPr sz="1200" spc="-5" dirty="0">
                <a:latin typeface="Times New Roman"/>
                <a:cs typeface="Times New Roman"/>
              </a:rPr>
              <a:t>darò riposo. Prendete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giogo su </a:t>
            </a:r>
            <a:r>
              <a:rPr sz="1200" dirty="0">
                <a:latin typeface="Times New Roman"/>
                <a:cs typeface="Times New Roman"/>
              </a:rPr>
              <a:t>di voi ed </a:t>
            </a:r>
            <a:r>
              <a:rPr sz="1200" spc="-5" dirty="0">
                <a:latin typeface="Times New Roman"/>
                <a:cs typeface="Times New Roman"/>
              </a:rPr>
              <a:t>ascoltatemi, perché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e leale, 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spirituale per </a:t>
            </a:r>
            <a:r>
              <a:rPr sz="1200" dirty="0">
                <a:latin typeface="Times New Roman"/>
                <a:cs typeface="Times New Roman"/>
              </a:rPr>
              <a:t>le vostre</a:t>
            </a:r>
            <a:r>
              <a:rPr sz="1200" spc="-5" dirty="0">
                <a:latin typeface="Times New Roman"/>
                <a:cs typeface="Times New Roman"/>
              </a:rPr>
              <a:t> anime.”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(1808.2) 163:6.8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trovarono vere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quando misero alla prova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promesse.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quel giorno innumerevoli  credenti hanno anch’essi </a:t>
            </a:r>
            <a:r>
              <a:rPr sz="1200" dirty="0">
                <a:latin typeface="Times New Roman"/>
                <a:cs typeface="Times New Roman"/>
              </a:rPr>
              <a:t>messo </a:t>
            </a:r>
            <a:r>
              <a:rPr sz="1200" spc="-5" dirty="0">
                <a:latin typeface="Times New Roman"/>
                <a:cs typeface="Times New Roman"/>
              </a:rPr>
              <a:t>alla prova </a:t>
            </a:r>
            <a:r>
              <a:rPr sz="1200" dirty="0">
                <a:latin typeface="Times New Roman"/>
                <a:cs typeface="Times New Roman"/>
              </a:rPr>
              <a:t>e verificato la certezza di queste </a:t>
            </a:r>
            <a:r>
              <a:rPr sz="1200" spc="-5" dirty="0">
                <a:latin typeface="Times New Roman"/>
                <a:cs typeface="Times New Roman"/>
              </a:rPr>
              <a:t>stesse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promesse.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preparativi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per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l’ultima missione</a:t>
            </a:r>
            <a:endParaRPr sz="1600">
              <a:latin typeface="Times New Roman"/>
              <a:cs typeface="Times New Roman"/>
            </a:endParaRPr>
          </a:p>
          <a:p>
            <a:pPr marL="88900" marR="10350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(1808.3) 163:7.1 </a:t>
            </a:r>
            <a:r>
              <a:rPr sz="1200" spc="-5" dirty="0">
                <a:latin typeface="Times New Roman"/>
                <a:cs typeface="Times New Roman"/>
              </a:rPr>
              <a:t>Per alcuni giorni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da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Pella;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essere completati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preparativi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Perea. Gesù </a:t>
            </a:r>
            <a:r>
              <a:rPr sz="1200" dirty="0">
                <a:latin typeface="Times New Roman"/>
                <a:cs typeface="Times New Roman"/>
              </a:rPr>
              <a:t>e i suoi associati </a:t>
            </a:r>
            <a:r>
              <a:rPr sz="1200" spc="-5" dirty="0">
                <a:latin typeface="Times New Roman"/>
                <a:cs typeface="Times New Roman"/>
              </a:rPr>
              <a:t>stavano per 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missione, il giro </a:t>
            </a:r>
            <a:r>
              <a:rPr sz="1200" dirty="0">
                <a:latin typeface="Times New Roman"/>
                <a:cs typeface="Times New Roman"/>
              </a:rPr>
              <a:t>di tre mesi in tutta la </a:t>
            </a:r>
            <a:r>
              <a:rPr sz="1200" spc="-5" dirty="0">
                <a:latin typeface="Times New Roman"/>
                <a:cs typeface="Times New Roman"/>
              </a:rPr>
              <a:t>Perea, che </a:t>
            </a:r>
            <a:r>
              <a:rPr sz="1200" spc="5" dirty="0">
                <a:latin typeface="Times New Roman"/>
                <a:cs typeface="Times New Roman"/>
              </a:rPr>
              <a:t>terminò </a:t>
            </a:r>
            <a:r>
              <a:rPr sz="1200" dirty="0">
                <a:latin typeface="Times New Roman"/>
                <a:cs typeface="Times New Roman"/>
              </a:rPr>
              <a:t>soltanto  </a:t>
            </a:r>
            <a:r>
              <a:rPr sz="1200" spc="-5" dirty="0">
                <a:latin typeface="Times New Roman"/>
                <a:cs typeface="Times New Roman"/>
              </a:rPr>
              <a:t>con l’entrata del Maestro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per </a:t>
            </a:r>
            <a:r>
              <a:rPr sz="1200" dirty="0">
                <a:latin typeface="Times New Roman"/>
                <a:cs typeface="Times New Roman"/>
              </a:rPr>
              <a:t>la sua ultima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di Gesù e 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apostoli fu </a:t>
            </a:r>
            <a:r>
              <a:rPr sz="1200" spc="-5" dirty="0">
                <a:latin typeface="Times New Roman"/>
                <a:cs typeface="Times New Roman"/>
              </a:rPr>
              <a:t>mantenuto </a:t>
            </a:r>
            <a:r>
              <a:rPr sz="1200" dirty="0">
                <a:latin typeface="Times New Roman"/>
                <a:cs typeface="Times New Roman"/>
              </a:rPr>
              <a:t>qui al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6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(1808.4) 163:7.2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andare </a:t>
            </a:r>
            <a:r>
              <a:rPr sz="1200" spc="-5" dirty="0">
                <a:latin typeface="Times New Roman"/>
                <a:cs typeface="Times New Roman"/>
              </a:rPr>
              <a:t>lontano per insegnare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gente. Essi venivano ora </a:t>
            </a:r>
            <a:r>
              <a:rPr sz="1200" dirty="0">
                <a:latin typeface="Times New Roman"/>
                <a:cs typeface="Times New Roman"/>
              </a:rPr>
              <a:t>da lui 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crescente  </a:t>
            </a:r>
            <a:r>
              <a:rPr sz="1200" spc="-5" dirty="0">
                <a:latin typeface="Times New Roman"/>
                <a:cs typeface="Times New Roman"/>
              </a:rPr>
              <a:t>ogni settimana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parti,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Palestina ma da tutto il </a:t>
            </a:r>
            <a:r>
              <a:rPr sz="1200" spc="-5" dirty="0">
                <a:latin typeface="Times New Roman"/>
                <a:cs typeface="Times New Roman"/>
              </a:rPr>
              <a:t>mondo romano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Oriente. </a:t>
            </a:r>
            <a:r>
              <a:rPr sz="1200" dirty="0">
                <a:latin typeface="Times New Roman"/>
                <a:cs typeface="Times New Roman"/>
              </a:rPr>
              <a:t>Sebbene il </a:t>
            </a:r>
            <a:r>
              <a:rPr sz="1200" spc="5" dirty="0">
                <a:latin typeface="Times New Roman"/>
                <a:cs typeface="Times New Roman"/>
              </a:rPr>
              <a:t>Maestro  </a:t>
            </a:r>
            <a:r>
              <a:rPr sz="1200" spc="-5" dirty="0">
                <a:latin typeface="Times New Roman"/>
                <a:cs typeface="Times New Roman"/>
              </a:rPr>
              <a:t>partecipasse con </a:t>
            </a:r>
            <a:r>
              <a:rPr sz="1200" dirty="0">
                <a:latin typeface="Times New Roman"/>
                <a:cs typeface="Times New Roman"/>
              </a:rPr>
              <a:t>i settanta </a:t>
            </a:r>
            <a:r>
              <a:rPr sz="1200" spc="-5" dirty="0">
                <a:latin typeface="Times New Roman"/>
                <a:cs typeface="Times New Roman"/>
              </a:rPr>
              <a:t>al giro della Perea, </a:t>
            </a:r>
            <a:r>
              <a:rPr sz="1200" dirty="0">
                <a:latin typeface="Times New Roman"/>
                <a:cs typeface="Times New Roman"/>
              </a:rPr>
              <a:t>trascorse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Pella, insegnando alla </a:t>
            </a:r>
            <a:r>
              <a:rPr sz="1200" spc="5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ed  istruendo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dodici.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 tre mesi </a:t>
            </a:r>
            <a:r>
              <a:rPr sz="1200" spc="-5" dirty="0">
                <a:latin typeface="Times New Roman"/>
                <a:cs typeface="Times New Roman"/>
              </a:rPr>
              <a:t>almeno dieci degli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rimasero 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9115" cy="231330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19304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(1808.5) 163:7.3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preparò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a due a due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 per lavorare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della Perea.  Questo gruppo originario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aveva recentemente preparato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numeroso </a:t>
            </a:r>
            <a:r>
              <a:rPr sz="1200" dirty="0">
                <a:latin typeface="Times New Roman"/>
                <a:cs typeface="Times New Roman"/>
              </a:rPr>
              <a:t>di cinquanta donne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lavoro di 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nell’arte </a:t>
            </a:r>
            <a:r>
              <a:rPr sz="1200" dirty="0">
                <a:latin typeface="Times New Roman"/>
                <a:cs typeface="Times New Roman"/>
              </a:rPr>
              <a:t>di curare </a:t>
            </a:r>
            <a:r>
              <a:rPr sz="1200" spc="-5" dirty="0">
                <a:latin typeface="Times New Roman"/>
                <a:cs typeface="Times New Roman"/>
              </a:rPr>
              <a:t>gli ammalati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afflitti. Perpetua,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Simon Pietro, divenne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 nuova divisione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femminile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venne affidata,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Abner, </a:t>
            </a:r>
            <a:r>
              <a:rPr sz="1200" dirty="0">
                <a:latin typeface="Times New Roman"/>
                <a:cs typeface="Times New Roman"/>
              </a:rPr>
              <a:t>la direzione di </a:t>
            </a:r>
            <a:r>
              <a:rPr sz="1200" spc="-5" dirty="0">
                <a:latin typeface="Times New Roman"/>
                <a:cs typeface="Times New Roman"/>
              </a:rPr>
              <a:t>questa attività ampliata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donne.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Pentecoste essa rimase col suo </a:t>
            </a:r>
            <a:r>
              <a:rPr sz="1200" dirty="0">
                <a:latin typeface="Times New Roman"/>
                <a:cs typeface="Times New Roman"/>
              </a:rPr>
              <a:t>illustre </a:t>
            </a:r>
            <a:r>
              <a:rPr sz="1200" spc="-5" dirty="0">
                <a:latin typeface="Times New Roman"/>
                <a:cs typeface="Times New Roman"/>
              </a:rPr>
              <a:t>marito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accompagnò </a:t>
            </a:r>
            <a:r>
              <a:rPr sz="1200" dirty="0">
                <a:latin typeface="Times New Roman"/>
                <a:cs typeface="Times New Roman"/>
              </a:rPr>
              <a:t>in tutti i suoi </a:t>
            </a:r>
            <a:r>
              <a:rPr sz="1200" spc="-5" dirty="0">
                <a:latin typeface="Times New Roman"/>
                <a:cs typeface="Times New Roman"/>
              </a:rPr>
              <a:t>giri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missione;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</a:t>
            </a:r>
            <a:r>
              <a:rPr sz="1200" dirty="0">
                <a:latin typeface="Times New Roman"/>
                <a:cs typeface="Times New Roman"/>
              </a:rPr>
              <a:t>Pietro fu </a:t>
            </a:r>
            <a:r>
              <a:rPr sz="1200" spc="-5" dirty="0">
                <a:latin typeface="Times New Roman"/>
                <a:cs typeface="Times New Roman"/>
              </a:rPr>
              <a:t>crocifisso </a:t>
            </a:r>
            <a:r>
              <a:rPr sz="1200" dirty="0">
                <a:latin typeface="Times New Roman"/>
                <a:cs typeface="Times New Roman"/>
              </a:rPr>
              <a:t>a Roma </a:t>
            </a:r>
            <a:r>
              <a:rPr sz="1200" spc="-5" dirty="0">
                <a:latin typeface="Times New Roman"/>
                <a:cs typeface="Times New Roman"/>
              </a:rPr>
              <a:t>essa fu </a:t>
            </a:r>
            <a:r>
              <a:rPr sz="1200" dirty="0">
                <a:latin typeface="Times New Roman"/>
                <a:cs typeface="Times New Roman"/>
              </a:rPr>
              <a:t>data in pasto alle </a:t>
            </a:r>
            <a:r>
              <a:rPr sz="1200" spc="-5" dirty="0">
                <a:latin typeface="Times New Roman"/>
                <a:cs typeface="Times New Roman"/>
              </a:rPr>
              <a:t>bestie feroci nell’arena.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donne </a:t>
            </a:r>
            <a:r>
              <a:rPr sz="1200" spc="-5" dirty="0">
                <a:latin typeface="Times New Roman"/>
                <a:cs typeface="Times New Roman"/>
              </a:rPr>
              <a:t>ebbe come </a:t>
            </a:r>
            <a:r>
              <a:rPr sz="1200" dirty="0">
                <a:latin typeface="Times New Roman"/>
                <a:cs typeface="Times New Roman"/>
              </a:rPr>
              <a:t>membri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e la madre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(1808.6) 163:7.4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si preparava </a:t>
            </a:r>
            <a:r>
              <a:rPr sz="1200" dirty="0">
                <a:latin typeface="Times New Roman"/>
                <a:cs typeface="Times New Roman"/>
              </a:rPr>
              <a:t>ora ad </a:t>
            </a:r>
            <a:r>
              <a:rPr sz="1200" spc="-5" dirty="0">
                <a:latin typeface="Times New Roman"/>
                <a:cs typeface="Times New Roman"/>
              </a:rPr>
              <a:t>entrare nella sua fase </a:t>
            </a:r>
            <a:r>
              <a:rPr sz="1200" dirty="0">
                <a:latin typeface="Times New Roman"/>
                <a:cs typeface="Times New Roman"/>
              </a:rPr>
              <a:t>terminale sotto la </a:t>
            </a:r>
            <a:r>
              <a:rPr sz="1200" spc="-5" dirty="0">
                <a:latin typeface="Times New Roman"/>
                <a:cs typeface="Times New Roman"/>
              </a:rPr>
              <a:t>direzione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profonda spiritualità,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le moltitudini </a:t>
            </a:r>
            <a:r>
              <a:rPr sz="1200" spc="-5" dirty="0">
                <a:latin typeface="Times New Roman"/>
                <a:cs typeface="Times New Roman"/>
              </a:rPr>
              <a:t>inclini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prodigi </a:t>
            </a:r>
            <a:r>
              <a:rPr sz="1200" dirty="0">
                <a:latin typeface="Times New Roman"/>
                <a:cs typeface="Times New Roman"/>
              </a:rPr>
              <a:t>che seguivano il </a:t>
            </a:r>
            <a:r>
              <a:rPr sz="1200" spc="-5" dirty="0">
                <a:latin typeface="Times New Roman"/>
                <a:cs typeface="Times New Roman"/>
              </a:rPr>
              <a:t>Maestro  nei precedenti periodi </a:t>
            </a:r>
            <a:r>
              <a:rPr sz="1200" dirty="0">
                <a:latin typeface="Times New Roman"/>
                <a:cs typeface="Times New Roman"/>
              </a:rPr>
              <a:t>di popolarità in </a:t>
            </a:r>
            <a:r>
              <a:rPr sz="1200" spc="-5" dirty="0">
                <a:latin typeface="Times New Roman"/>
                <a:cs typeface="Times New Roman"/>
              </a:rPr>
              <a:t>Galilea.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c’era ancora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mentalità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fondata sul fatto eterno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paternità  universale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05777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164: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Alla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festa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</a:t>
            </a:r>
            <a:r>
              <a:rPr sz="2200" b="1" spc="4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Dedicazione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65465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8699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(1809.1) 164:0.1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installando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Pella, Gesù, conducendo con sé Natanaele </a:t>
            </a:r>
            <a:r>
              <a:rPr sz="1200" dirty="0">
                <a:latin typeface="Times New Roman"/>
                <a:cs typeface="Times New Roman"/>
              </a:rPr>
              <a:t>e Tommaso, </a:t>
            </a:r>
            <a:r>
              <a:rPr sz="1200" spc="-5" dirty="0">
                <a:latin typeface="Times New Roman"/>
                <a:cs typeface="Times New Roman"/>
              </a:rPr>
              <a:t>andò segretamente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alla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Dedicazione. I due </a:t>
            </a:r>
            <a:r>
              <a:rPr sz="1200" spc="-5" dirty="0">
                <a:latin typeface="Times New Roman"/>
                <a:cs typeface="Times New Roman"/>
              </a:rPr>
              <a:t>apostoli si </a:t>
            </a:r>
            <a:r>
              <a:rPr sz="1200" dirty="0">
                <a:latin typeface="Times New Roman"/>
                <a:cs typeface="Times New Roman"/>
              </a:rPr>
              <a:t>resero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che il loro </a:t>
            </a:r>
            <a:r>
              <a:rPr sz="1200" spc="-5" dirty="0">
                <a:latin typeface="Times New Roman"/>
                <a:cs typeface="Times New Roman"/>
              </a:rPr>
              <a:t>Maestro stava </a:t>
            </a:r>
            <a:r>
              <a:rPr sz="1200" dirty="0">
                <a:latin typeface="Times New Roman"/>
                <a:cs typeface="Times New Roman"/>
              </a:rPr>
              <a:t>andando 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solo dopo </a:t>
            </a:r>
            <a:r>
              <a:rPr sz="1200" spc="-5" dirty="0">
                <a:latin typeface="Times New Roman"/>
                <a:cs typeface="Times New Roman"/>
              </a:rPr>
              <a:t>aver attraversato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Giordano al guado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Betania. Quando percepirono che egli </a:t>
            </a:r>
            <a:r>
              <a:rPr sz="1200" dirty="0">
                <a:latin typeface="Times New Roman"/>
                <a:cs typeface="Times New Roman"/>
              </a:rPr>
              <a:t>intendeva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presente alla festa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Dedicazione, essi protestarono con </a:t>
            </a:r>
            <a:r>
              <a:rPr sz="1200" dirty="0">
                <a:latin typeface="Times New Roman"/>
                <a:cs typeface="Times New Roman"/>
              </a:rPr>
              <a:t>lui molto energicamente, e </a:t>
            </a:r>
            <a:r>
              <a:rPr sz="1200" spc="-5" dirty="0">
                <a:latin typeface="Times New Roman"/>
                <a:cs typeface="Times New Roman"/>
              </a:rPr>
              <a:t>facendo ricorso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sorta di </a:t>
            </a:r>
            <a:r>
              <a:rPr sz="1200" spc="-5" dirty="0">
                <a:latin typeface="Times New Roman"/>
                <a:cs typeface="Times New Roman"/>
              </a:rPr>
              <a:t>argomenti  cercarono </a:t>
            </a:r>
            <a:r>
              <a:rPr sz="1200" dirty="0">
                <a:latin typeface="Times New Roman"/>
                <a:cs typeface="Times New Roman"/>
              </a:rPr>
              <a:t>di dissuaderlo.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sforzi </a:t>
            </a:r>
            <a:r>
              <a:rPr sz="1200" dirty="0">
                <a:latin typeface="Times New Roman"/>
                <a:cs typeface="Times New Roman"/>
              </a:rPr>
              <a:t>non servirono a </a:t>
            </a:r>
            <a:r>
              <a:rPr sz="1200" spc="-5" dirty="0">
                <a:latin typeface="Times New Roman"/>
                <a:cs typeface="Times New Roman"/>
              </a:rPr>
              <a:t>nulla;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10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suppliche e a tutti i </a:t>
            </a:r>
            <a:r>
              <a:rPr sz="1200" spc="-5" dirty="0">
                <a:latin typeface="Times New Roman"/>
                <a:cs typeface="Times New Roman"/>
              </a:rPr>
              <a:t>loro avvertimenti che </a:t>
            </a:r>
            <a:r>
              <a:rPr sz="1200" dirty="0">
                <a:latin typeface="Times New Roman"/>
                <a:cs typeface="Times New Roman"/>
              </a:rPr>
              <a:t>ponevano in evidenza la </a:t>
            </a:r>
            <a:r>
              <a:rPr sz="1200" spc="-5" dirty="0">
                <a:latin typeface="Times New Roman"/>
                <a:cs typeface="Times New Roman"/>
              </a:rPr>
              <a:t>follia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mettersi </a:t>
            </a:r>
            <a:r>
              <a:rPr sz="1200" dirty="0">
                <a:latin typeface="Times New Roman"/>
                <a:cs typeface="Times New Roman"/>
              </a:rPr>
              <a:t>nelle mani </a:t>
            </a:r>
            <a:r>
              <a:rPr sz="1200" spc="-5" dirty="0">
                <a:latin typeface="Times New Roman"/>
                <a:cs typeface="Times New Roman"/>
              </a:rPr>
              <a:t>del Sinedrio, egli  </a:t>
            </a:r>
            <a:r>
              <a:rPr sz="1200" dirty="0">
                <a:latin typeface="Times New Roman"/>
                <a:cs typeface="Times New Roman"/>
              </a:rPr>
              <a:t>rispose </a:t>
            </a:r>
            <a:r>
              <a:rPr sz="1200" spc="-5" dirty="0">
                <a:latin typeface="Times New Roman"/>
                <a:cs typeface="Times New Roman"/>
              </a:rPr>
              <a:t>soltanto: “Vorrei 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educatori d’Israele un’altra </a:t>
            </a:r>
            <a:r>
              <a:rPr sz="1200" dirty="0">
                <a:latin typeface="Times New Roman"/>
                <a:cs typeface="Times New Roman"/>
              </a:rPr>
              <a:t>opportunità 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prima </a:t>
            </a:r>
            <a:r>
              <a:rPr sz="1200" spc="-5" dirty="0">
                <a:latin typeface="Times New Roman"/>
                <a:cs typeface="Times New Roman"/>
              </a:rPr>
              <a:t>che giunga </a:t>
            </a:r>
            <a:r>
              <a:rPr sz="1200" dirty="0">
                <a:latin typeface="Times New Roman"/>
                <a:cs typeface="Times New Roman"/>
              </a:rPr>
              <a:t>la mia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ora.”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(1809.2) 164:0.2 </a:t>
            </a:r>
            <a:r>
              <a:rPr sz="1200" spc="-5" dirty="0">
                <a:latin typeface="Times New Roman"/>
                <a:cs typeface="Times New Roman"/>
              </a:rPr>
              <a:t>Mentre proseguivano </a:t>
            </a:r>
            <a:r>
              <a:rPr sz="1200" dirty="0">
                <a:latin typeface="Times New Roman"/>
                <a:cs typeface="Times New Roman"/>
              </a:rPr>
              <a:t>verso Gerusalemme, i due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continuarono a manifestare i </a:t>
            </a:r>
            <a:r>
              <a:rPr sz="1200" spc="-5" dirty="0">
                <a:latin typeface="Times New Roman"/>
                <a:cs typeface="Times New Roman"/>
              </a:rPr>
              <a:t>loro 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ad 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dubbi sulla saggezza di una </a:t>
            </a:r>
            <a:r>
              <a:rPr sz="1200" spc="-5" dirty="0">
                <a:latin typeface="Times New Roman"/>
                <a:cs typeface="Times New Roman"/>
              </a:rPr>
              <a:t>simile impresa </a:t>
            </a:r>
            <a:r>
              <a:rPr sz="1200" dirty="0">
                <a:latin typeface="Times New Roman"/>
                <a:cs typeface="Times New Roman"/>
              </a:rPr>
              <a:t>apparentemente </a:t>
            </a:r>
            <a:r>
              <a:rPr sz="1200" spc="-5" dirty="0">
                <a:latin typeface="Times New Roman"/>
                <a:cs typeface="Times New Roman"/>
              </a:rPr>
              <a:t>presuntuosa. Essi raggiunsero Gerico verso </a:t>
            </a:r>
            <a:r>
              <a:rPr sz="1200" spc="5" dirty="0">
                <a:latin typeface="Times New Roman"/>
                <a:cs typeface="Times New Roman"/>
              </a:rPr>
              <a:t>le quattro </a:t>
            </a:r>
            <a:r>
              <a:rPr sz="1200" dirty="0">
                <a:latin typeface="Times New Roman"/>
                <a:cs typeface="Times New Roman"/>
              </a:rPr>
              <a:t>e  mezzo e </a:t>
            </a:r>
            <a:r>
              <a:rPr sz="1200" spc="-5" dirty="0">
                <a:latin typeface="Times New Roman"/>
                <a:cs typeface="Times New Roman"/>
              </a:rPr>
              <a:t>si prepararono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alloggiarvi </a:t>
            </a:r>
            <a:r>
              <a:rPr sz="1200" dirty="0">
                <a:latin typeface="Times New Roman"/>
                <a:cs typeface="Times New Roman"/>
              </a:rPr>
              <a:t>per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storia del buon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samaritano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(1809.3) 164:1.1 </a:t>
            </a:r>
            <a:r>
              <a:rPr sz="1200" spc="-5" dirty="0">
                <a:latin typeface="Times New Roman"/>
                <a:cs typeface="Times New Roman"/>
              </a:rPr>
              <a:t>Quella sera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persone si </a:t>
            </a:r>
            <a:r>
              <a:rPr sz="1200" dirty="0">
                <a:latin typeface="Times New Roman"/>
                <a:cs typeface="Times New Roman"/>
              </a:rPr>
              <a:t>riunì attorno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due apostoli per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delle domande, a  molte </a:t>
            </a:r>
            <a:r>
              <a:rPr sz="1200" spc="-5" dirty="0">
                <a:latin typeface="Times New Roman"/>
                <a:cs typeface="Times New Roman"/>
              </a:rPr>
              <a:t>delle quali risposero gli apostoli, mentre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furono discusse </a:t>
            </a:r>
            <a:r>
              <a:rPr sz="1200" dirty="0">
                <a:latin typeface="Times New Roman"/>
                <a:cs typeface="Times New Roman"/>
              </a:rPr>
              <a:t>dal Maestro.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della sera un </a:t>
            </a:r>
            <a:r>
              <a:rPr sz="1200" spc="-5" dirty="0">
                <a:latin typeface="Times New Roman"/>
                <a:cs typeface="Times New Roman"/>
              </a:rPr>
              <a:t>certo legista, cercando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raggirare Gesù con </a:t>
            </a:r>
            <a:r>
              <a:rPr sz="1200" dirty="0">
                <a:latin typeface="Times New Roman"/>
                <a:cs typeface="Times New Roman"/>
              </a:rPr>
              <a:t>una discussione </a:t>
            </a:r>
            <a:r>
              <a:rPr sz="1200" spc="-5" dirty="0">
                <a:latin typeface="Times New Roman"/>
                <a:cs typeface="Times New Roman"/>
              </a:rPr>
              <a:t>compromettente,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“Maestro, </a:t>
            </a:r>
            <a:r>
              <a:rPr sz="1200" dirty="0">
                <a:latin typeface="Times New Roman"/>
                <a:cs typeface="Times New Roman"/>
              </a:rPr>
              <a:t>vorrei </a:t>
            </a:r>
            <a:r>
              <a:rPr sz="1200" spc="-5" dirty="0">
                <a:latin typeface="Times New Roman"/>
                <a:cs typeface="Times New Roman"/>
              </a:rPr>
              <a:t>chiederti che cosa </a:t>
            </a:r>
            <a:r>
              <a:rPr sz="1200" dirty="0">
                <a:latin typeface="Times New Roman"/>
                <a:cs typeface="Times New Roman"/>
              </a:rPr>
              <a:t>dovrei </a:t>
            </a:r>
            <a:r>
              <a:rPr sz="1200" spc="-5" dirty="0">
                <a:latin typeface="Times New Roman"/>
                <a:cs typeface="Times New Roman"/>
              </a:rPr>
              <a:t>fare esattamente </a:t>
            </a:r>
            <a:r>
              <a:rPr sz="1200" dirty="0">
                <a:latin typeface="Times New Roman"/>
                <a:cs typeface="Times New Roman"/>
              </a:rPr>
              <a:t>per ereditare  la vita </a:t>
            </a:r>
            <a:r>
              <a:rPr sz="1200" spc="-5" dirty="0">
                <a:latin typeface="Times New Roman"/>
                <a:cs typeface="Times New Roman"/>
              </a:rPr>
              <a:t>eterna?” 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“Che cosa sta </a:t>
            </a:r>
            <a:r>
              <a:rPr sz="1200" dirty="0">
                <a:latin typeface="Times New Roman"/>
                <a:cs typeface="Times New Roman"/>
              </a:rPr>
              <a:t>scritto </a:t>
            </a:r>
            <a:r>
              <a:rPr sz="1200" spc="-5" dirty="0">
                <a:latin typeface="Times New Roman"/>
                <a:cs typeface="Times New Roman"/>
              </a:rPr>
              <a:t>nella legge </a:t>
            </a:r>
            <a:r>
              <a:rPr sz="1200" dirty="0">
                <a:latin typeface="Times New Roman"/>
                <a:cs typeface="Times New Roman"/>
              </a:rPr>
              <a:t>e nei </a:t>
            </a:r>
            <a:r>
              <a:rPr sz="1200" spc="-5" dirty="0">
                <a:latin typeface="Times New Roman"/>
                <a:cs typeface="Times New Roman"/>
              </a:rPr>
              <a:t>profeti; come leggi </a:t>
            </a:r>
            <a:r>
              <a:rPr sz="1200" dirty="0">
                <a:latin typeface="Times New Roman"/>
                <a:cs typeface="Times New Roman"/>
              </a:rPr>
              <a:t>tu le Scritture?”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legista, conoscendo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quelli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Farisei,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“Di </a:t>
            </a:r>
            <a:r>
              <a:rPr sz="1200" dirty="0">
                <a:latin typeface="Times New Roman"/>
                <a:cs typeface="Times New Roman"/>
              </a:rPr>
              <a:t>amare il </a:t>
            </a:r>
            <a:r>
              <a:rPr sz="1200" spc="-5" dirty="0">
                <a:latin typeface="Times New Roman"/>
                <a:cs typeface="Times New Roman"/>
              </a:rPr>
              <a:t>Signore Dio con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con tutta </a:t>
            </a:r>
            <a:r>
              <a:rPr sz="1200" spc="-5" dirty="0">
                <a:latin typeface="Times New Roman"/>
                <a:cs typeface="Times New Roman"/>
              </a:rPr>
              <a:t>l’anima, con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657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99109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la forza,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prossimo tuo come te </a:t>
            </a:r>
            <a:r>
              <a:rPr sz="1200" spc="-5" dirty="0">
                <a:latin typeface="Times New Roman"/>
                <a:cs typeface="Times New Roman"/>
              </a:rPr>
              <a:t>stesso.” Allora Gesù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“Hai </a:t>
            </a:r>
            <a:r>
              <a:rPr sz="1200" dirty="0">
                <a:latin typeface="Times New Roman"/>
                <a:cs typeface="Times New Roman"/>
              </a:rPr>
              <a:t>risposto </a:t>
            </a:r>
            <a:r>
              <a:rPr sz="1200" spc="-5" dirty="0">
                <a:latin typeface="Times New Roman"/>
                <a:cs typeface="Times New Roman"/>
              </a:rPr>
              <a:t>esattamente; </a:t>
            </a:r>
            <a:r>
              <a:rPr sz="1200" dirty="0">
                <a:latin typeface="Times New Roman"/>
                <a:cs typeface="Times New Roman"/>
              </a:rPr>
              <a:t>questo,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fai  veramente, </a:t>
            </a:r>
            <a:r>
              <a:rPr sz="1200" dirty="0">
                <a:latin typeface="Times New Roman"/>
                <a:cs typeface="Times New Roman"/>
              </a:rPr>
              <a:t>ti porterà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(1809.4) 164:1.2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legista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sincero nel porre </a:t>
            </a:r>
            <a:r>
              <a:rPr sz="1200" dirty="0">
                <a:latin typeface="Times New Roman"/>
                <a:cs typeface="Times New Roman"/>
              </a:rPr>
              <a:t>questa domanda, e </a:t>
            </a:r>
            <a:r>
              <a:rPr sz="1200" spc="-5" dirty="0">
                <a:latin typeface="Times New Roman"/>
                <a:cs typeface="Times New Roman"/>
              </a:rPr>
              <a:t>desiderando giustificarsi mentre sperava </a:t>
            </a:r>
            <a:r>
              <a:rPr sz="1200" dirty="0">
                <a:latin typeface="Times New Roman"/>
                <a:cs typeface="Times New Roman"/>
              </a:rPr>
              <a:t>anche di 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imbarazzo Gesù, si </a:t>
            </a:r>
            <a:r>
              <a:rPr sz="1200" dirty="0">
                <a:latin typeface="Times New Roman"/>
                <a:cs typeface="Times New Roman"/>
              </a:rPr>
              <a:t>avventurò a porre un’altra </a:t>
            </a:r>
            <a:r>
              <a:rPr sz="1200" spc="-5" dirty="0">
                <a:latin typeface="Times New Roman"/>
                <a:cs typeface="Times New Roman"/>
              </a:rPr>
              <a:t>domanda. Avvicinandosi </a:t>
            </a:r>
            <a:r>
              <a:rPr sz="1200" dirty="0">
                <a:latin typeface="Times New Roman"/>
                <a:cs typeface="Times New Roman"/>
              </a:rPr>
              <a:t>un po’ di più </a:t>
            </a:r>
            <a:r>
              <a:rPr sz="1200" spc="-5" dirty="0">
                <a:latin typeface="Times New Roman"/>
                <a:cs typeface="Times New Roman"/>
              </a:rPr>
              <a:t>al Maestro disse: “Ma, Maestro,  vorrei </a:t>
            </a:r>
            <a:r>
              <a:rPr sz="1200" dirty="0">
                <a:latin typeface="Times New Roman"/>
                <a:cs typeface="Times New Roman"/>
              </a:rPr>
              <a:t>che tu mi </a:t>
            </a:r>
            <a:r>
              <a:rPr sz="1200" spc="-5" dirty="0">
                <a:latin typeface="Times New Roman"/>
                <a:cs typeface="Times New Roman"/>
              </a:rPr>
              <a:t>dicessi </a:t>
            </a:r>
            <a:r>
              <a:rPr sz="1200" dirty="0">
                <a:latin typeface="Times New Roman"/>
                <a:cs typeface="Times New Roman"/>
              </a:rPr>
              <a:t>chi è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il mio prossimo?”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legista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questa domanda sperando d’intrappolare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inducendolo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affermazione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contravvenisse alla </a:t>
            </a:r>
            <a:r>
              <a:rPr sz="1200" dirty="0">
                <a:latin typeface="Times New Roman"/>
                <a:cs typeface="Times New Roman"/>
              </a:rPr>
              <a:t>legge ebraica che </a:t>
            </a:r>
            <a:r>
              <a:rPr sz="1200" spc="-5" dirty="0">
                <a:latin typeface="Times New Roman"/>
                <a:cs typeface="Times New Roman"/>
              </a:rPr>
              <a:t>definiva </a:t>
            </a:r>
            <a:r>
              <a:rPr sz="1200" dirty="0">
                <a:latin typeface="Times New Roman"/>
                <a:cs typeface="Times New Roman"/>
              </a:rPr>
              <a:t>il proprio prossimo “i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proprio  popolo”. </a:t>
            </a:r>
            <a:r>
              <a:rPr sz="1200" spc="-5" dirty="0">
                <a:latin typeface="Times New Roman"/>
                <a:cs typeface="Times New Roman"/>
              </a:rPr>
              <a:t>Gli Ebrei consideravano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“cani </a:t>
            </a:r>
            <a:r>
              <a:rPr sz="1200" dirty="0">
                <a:latin typeface="Times New Roman"/>
                <a:cs typeface="Times New Roman"/>
              </a:rPr>
              <a:t>Gentili”. </a:t>
            </a:r>
            <a:r>
              <a:rPr sz="1200" spc="-5" dirty="0">
                <a:latin typeface="Times New Roman"/>
                <a:cs typeface="Times New Roman"/>
              </a:rPr>
              <a:t>Questo legista </a:t>
            </a:r>
            <a:r>
              <a:rPr sz="1200" dirty="0">
                <a:latin typeface="Times New Roman"/>
                <a:cs typeface="Times New Roman"/>
              </a:rPr>
              <a:t>conosceva alquanto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sapeva bene che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pensava diversamente; </a:t>
            </a:r>
            <a:r>
              <a:rPr sz="1200" spc="-5" dirty="0">
                <a:latin typeface="Times New Roman"/>
                <a:cs typeface="Times New Roman"/>
              </a:rPr>
              <a:t>egli sperava così d’indurlo </a:t>
            </a:r>
            <a:r>
              <a:rPr sz="1200" dirty="0">
                <a:latin typeface="Times New Roman"/>
                <a:cs typeface="Times New Roman"/>
              </a:rPr>
              <a:t>a dire qualcosa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interpretato 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attacco alla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sacra.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(1810.1) 164:1.3 </a:t>
            </a:r>
            <a:r>
              <a:rPr sz="1200" spc="-5" dirty="0">
                <a:latin typeface="Times New Roman"/>
                <a:cs typeface="Times New Roman"/>
              </a:rPr>
              <a:t>Ma Gesù comprese </a:t>
            </a:r>
            <a:r>
              <a:rPr sz="1200" dirty="0">
                <a:latin typeface="Times New Roman"/>
                <a:cs typeface="Times New Roman"/>
              </a:rPr>
              <a:t>lo scopo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legista, e invece di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rete raccontò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ascoltatori </a:t>
            </a:r>
            <a:r>
              <a:rPr sz="1200" dirty="0">
                <a:latin typeface="Times New Roman"/>
                <a:cs typeface="Times New Roman"/>
              </a:rPr>
              <a:t>una storia, una storia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pienamente apprezzata </a:t>
            </a:r>
            <a:r>
              <a:rPr sz="1200" dirty="0">
                <a:latin typeface="Times New Roman"/>
                <a:cs typeface="Times New Roman"/>
              </a:rPr>
              <a:t>da tutti gli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Gerico. Gesù disse: “Un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scendendo 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e cadde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-5" dirty="0">
                <a:latin typeface="Times New Roman"/>
                <a:cs typeface="Times New Roman"/>
              </a:rPr>
              <a:t>briganti crudeli che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derubarono,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spogliarono,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riempirono </a:t>
            </a:r>
            <a:r>
              <a:rPr sz="1200" dirty="0">
                <a:latin typeface="Times New Roman"/>
                <a:cs typeface="Times New Roman"/>
              </a:rPr>
              <a:t>di botte e andarono </a:t>
            </a:r>
            <a:r>
              <a:rPr sz="1200" spc="10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lasciandolo  mezzo morto. Subito </a:t>
            </a:r>
            <a:r>
              <a:rPr sz="1200" spc="-5" dirty="0">
                <a:latin typeface="Times New Roman"/>
                <a:cs typeface="Times New Roman"/>
              </a:rPr>
              <a:t>dopo, per caso, </a:t>
            </a:r>
            <a:r>
              <a:rPr sz="1200" dirty="0">
                <a:latin typeface="Times New Roman"/>
                <a:cs typeface="Times New Roman"/>
              </a:rPr>
              <a:t>un sacerdote </a:t>
            </a:r>
            <a:r>
              <a:rPr sz="1200" spc="-5" dirty="0">
                <a:latin typeface="Times New Roman"/>
                <a:cs typeface="Times New Roman"/>
              </a:rPr>
              <a:t>stava scendendo quella strada,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giunse presso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ferito, </a:t>
            </a:r>
            <a:r>
              <a:rPr sz="1200" dirty="0">
                <a:latin typeface="Times New Roman"/>
                <a:cs typeface="Times New Roman"/>
              </a:rPr>
              <a:t>vedendo il  </a:t>
            </a:r>
            <a:r>
              <a:rPr sz="1200" spc="-5" dirty="0">
                <a:latin typeface="Times New Roman"/>
                <a:cs typeface="Times New Roman"/>
              </a:rPr>
              <a:t>suo stato pietoso, passò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dall’altro lato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strada.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Levita,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giunse </a:t>
            </a:r>
            <a:r>
              <a:rPr sz="1200" dirty="0">
                <a:latin typeface="Times New Roman"/>
                <a:cs typeface="Times New Roman"/>
              </a:rPr>
              <a:t>e vide </a:t>
            </a:r>
            <a:r>
              <a:rPr sz="1200" spc="-5" dirty="0">
                <a:latin typeface="Times New Roman"/>
                <a:cs typeface="Times New Roman"/>
              </a:rPr>
              <a:t>l’uomo, passò 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dall’altro lato. Ora, </a:t>
            </a:r>
            <a:r>
              <a:rPr sz="1200" dirty="0">
                <a:latin typeface="Times New Roman"/>
                <a:cs typeface="Times New Roman"/>
              </a:rPr>
              <a:t>in questo momento, un </a:t>
            </a:r>
            <a:r>
              <a:rPr sz="1200" spc="-5" dirty="0">
                <a:latin typeface="Times New Roman"/>
                <a:cs typeface="Times New Roman"/>
              </a:rPr>
              <a:t>Samaritano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Gerico incrociò </a:t>
            </a:r>
            <a:r>
              <a:rPr sz="1200" dirty="0">
                <a:latin typeface="Times New Roman"/>
                <a:cs typeface="Times New Roman"/>
              </a:rPr>
              <a:t>quest’uomo </a:t>
            </a:r>
            <a:r>
              <a:rPr sz="1200" spc="-5" dirty="0">
                <a:latin typeface="Times New Roman"/>
                <a:cs typeface="Times New Roman"/>
              </a:rPr>
              <a:t>ferito,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1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derubato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malmenato,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mosso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compassione, </a:t>
            </a:r>
            <a:r>
              <a:rPr sz="1200" dirty="0">
                <a:latin typeface="Times New Roman"/>
                <a:cs typeface="Times New Roman"/>
              </a:rPr>
              <a:t>e avvicinandosi a lui </a:t>
            </a:r>
            <a:r>
              <a:rPr sz="1200" spc="-5" dirty="0">
                <a:latin typeface="Times New Roman"/>
                <a:cs typeface="Times New Roman"/>
              </a:rPr>
              <a:t>medicò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ferite versandovi dell’olio e del vino,  e </a:t>
            </a:r>
            <a:r>
              <a:rPr sz="1200" spc="-5" dirty="0">
                <a:latin typeface="Times New Roman"/>
                <a:cs typeface="Times New Roman"/>
              </a:rPr>
              <a:t>caricato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soma </a:t>
            </a:r>
            <a:r>
              <a:rPr sz="1200" dirty="0">
                <a:latin typeface="Times New Roman"/>
                <a:cs typeface="Times New Roman"/>
              </a:rPr>
              <a:t>lo portò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vicina locanda e </a:t>
            </a:r>
            <a:r>
              <a:rPr sz="1200" spc="-5" dirty="0">
                <a:latin typeface="Times New Roman"/>
                <a:cs typeface="Times New Roman"/>
              </a:rPr>
              <a:t>si prese </a:t>
            </a:r>
            <a:r>
              <a:rPr sz="1200" dirty="0">
                <a:latin typeface="Times New Roman"/>
                <a:cs typeface="Times New Roman"/>
              </a:rPr>
              <a:t>cura di lui. E l’indomani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tirò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denaro  e, dandolo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locandiere, disse: ‘Abbi cura </a:t>
            </a:r>
            <a:r>
              <a:rPr sz="1200" dirty="0">
                <a:latin typeface="Times New Roman"/>
                <a:cs typeface="Times New Roman"/>
              </a:rPr>
              <a:t>del mio amico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maggiore, </a:t>
            </a:r>
            <a:r>
              <a:rPr sz="1200" dirty="0">
                <a:latin typeface="Times New Roman"/>
                <a:cs typeface="Times New Roman"/>
              </a:rPr>
              <a:t>quando ritornerò, ti </a:t>
            </a:r>
            <a:r>
              <a:rPr sz="1200" spc="-5" dirty="0">
                <a:latin typeface="Times New Roman"/>
                <a:cs typeface="Times New Roman"/>
              </a:rPr>
              <a:t>rimborserò.’ Ora permetti  che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chieda: </a:t>
            </a:r>
            <a:r>
              <a:rPr sz="1200" dirty="0">
                <a:latin typeface="Times New Roman"/>
                <a:cs typeface="Times New Roman"/>
              </a:rPr>
              <a:t>quale di questi tre risultò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prossimo di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cadde in </a:t>
            </a:r>
            <a:r>
              <a:rPr sz="1200" spc="-5" dirty="0">
                <a:latin typeface="Times New Roman"/>
                <a:cs typeface="Times New Roman"/>
              </a:rPr>
              <a:t>mano ai </a:t>
            </a:r>
            <a:r>
              <a:rPr sz="1200" dirty="0">
                <a:latin typeface="Times New Roman"/>
                <a:cs typeface="Times New Roman"/>
              </a:rPr>
              <a:t>ladri?”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legista percepì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 caduto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stessa </a:t>
            </a:r>
            <a:r>
              <a:rPr sz="1200" dirty="0">
                <a:latin typeface="Times New Roman"/>
                <a:cs typeface="Times New Roman"/>
              </a:rPr>
              <a:t>trappola,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“Quello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mostrò </a:t>
            </a:r>
            <a:r>
              <a:rPr sz="1200" spc="-5" dirty="0">
                <a:latin typeface="Times New Roman"/>
                <a:cs typeface="Times New Roman"/>
              </a:rPr>
              <a:t>misericordia.” </a:t>
            </a:r>
            <a:r>
              <a:rPr sz="1200" dirty="0">
                <a:latin typeface="Times New Roman"/>
                <a:cs typeface="Times New Roman"/>
              </a:rPr>
              <a:t>E Gesù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“Va 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2455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(1810.2) 164:1.4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legista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“Colui che </a:t>
            </a:r>
            <a:r>
              <a:rPr sz="1200" dirty="0">
                <a:latin typeface="Times New Roman"/>
                <a:cs typeface="Times New Roman"/>
              </a:rPr>
              <a:t>ha mostrato </a:t>
            </a:r>
            <a:r>
              <a:rPr sz="1200" spc="-5" dirty="0">
                <a:latin typeface="Times New Roman"/>
                <a:cs typeface="Times New Roman"/>
              </a:rPr>
              <a:t>misericordia”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pronunciare </a:t>
            </a:r>
            <a:r>
              <a:rPr sz="1200" dirty="0">
                <a:latin typeface="Times New Roman"/>
                <a:cs typeface="Times New Roman"/>
              </a:rPr>
              <a:t>quell’odiosa </a:t>
            </a:r>
            <a:r>
              <a:rPr sz="1200" spc="-5" dirty="0">
                <a:latin typeface="Times New Roman"/>
                <a:cs typeface="Times New Roman"/>
              </a:rPr>
              <a:t>parola, Samaritano.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legista fu costretto </a:t>
            </a:r>
            <a:r>
              <a:rPr sz="1200" dirty="0">
                <a:latin typeface="Times New Roman"/>
                <a:cs typeface="Times New Roman"/>
              </a:rPr>
              <a:t>a dare la </a:t>
            </a:r>
            <a:r>
              <a:rPr sz="1200" spc="-5" dirty="0">
                <a:latin typeface="Times New Roman"/>
                <a:cs typeface="Times New Roman"/>
              </a:rPr>
              <a:t>risposta giusta alla </a:t>
            </a:r>
            <a:r>
              <a:rPr sz="1200" dirty="0">
                <a:latin typeface="Times New Roman"/>
                <a:cs typeface="Times New Roman"/>
              </a:rPr>
              <a:t>domanda: “Chi è il mio prossimo?” </a:t>
            </a:r>
            <a:r>
              <a:rPr sz="1200" spc="-5" dirty="0">
                <a:latin typeface="Times New Roman"/>
                <a:cs typeface="Times New Roman"/>
              </a:rPr>
              <a:t>che Gesù desiderava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data,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data lui </a:t>
            </a:r>
            <a:r>
              <a:rPr sz="1200" spc="-5" dirty="0">
                <a:latin typeface="Times New Roman"/>
                <a:cs typeface="Times New Roman"/>
              </a:rPr>
              <a:t>stesso, l’avrebbe direttamente </a:t>
            </a:r>
            <a:r>
              <a:rPr sz="1200" dirty="0">
                <a:latin typeface="Times New Roman"/>
                <a:cs typeface="Times New Roman"/>
              </a:rPr>
              <a:t>coinvolto </a:t>
            </a:r>
            <a:r>
              <a:rPr sz="1200" spc="-5" dirty="0">
                <a:latin typeface="Times New Roman"/>
                <a:cs typeface="Times New Roman"/>
              </a:rPr>
              <a:t>nell’accusa d’eresia.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confuse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legista disonesto, </a:t>
            </a:r>
            <a:r>
              <a:rPr sz="1200" dirty="0">
                <a:latin typeface="Times New Roman"/>
                <a:cs typeface="Times New Roman"/>
              </a:rPr>
              <a:t>ma raccontò 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ascoltatori </a:t>
            </a:r>
            <a:r>
              <a:rPr sz="1200" dirty="0">
                <a:latin typeface="Times New Roman"/>
                <a:cs typeface="Times New Roman"/>
              </a:rPr>
              <a:t>una storia </a:t>
            </a:r>
            <a:r>
              <a:rPr sz="1200" spc="-5" dirty="0">
                <a:latin typeface="Times New Roman"/>
                <a:cs typeface="Times New Roman"/>
              </a:rPr>
              <a:t>che era allo stesso tempo </a:t>
            </a:r>
            <a:r>
              <a:rPr sz="1200" dirty="0">
                <a:latin typeface="Times New Roman"/>
                <a:cs typeface="Times New Roman"/>
              </a:rPr>
              <a:t>una stupenda ammonizione a tutti i </a:t>
            </a:r>
            <a:r>
              <a:rPr sz="1200" spc="-5" dirty="0">
                <a:latin typeface="Times New Roman"/>
                <a:cs typeface="Times New Roman"/>
              </a:rPr>
              <a:t>suoi discepoli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eccezionale  rimprovero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atteggiamento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Samaritani.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storia ha continuato a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fraternamente 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fra 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successivamente creduto al </a:t>
            </a:r>
            <a:r>
              <a:rPr sz="1200" dirty="0">
                <a:latin typeface="Times New Roman"/>
                <a:cs typeface="Times New Roman"/>
              </a:rPr>
              <a:t>vangelo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A Gerusalemme</a:t>
            </a:r>
            <a:endParaRPr sz="1600">
              <a:latin typeface="Times New Roman"/>
              <a:cs typeface="Times New Roman"/>
            </a:endParaRPr>
          </a:p>
          <a:p>
            <a:pPr marL="76200" marR="11747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(1810.3) 164:2.1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assistito alla </a:t>
            </a:r>
            <a:r>
              <a:rPr sz="1200" spc="-5" dirty="0">
                <a:latin typeface="Times New Roman"/>
                <a:cs typeface="Times New Roman"/>
              </a:rPr>
              <a:t>festa dei Tabernacoli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poter 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ai pellegrini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parti  dell’impero; ora </a:t>
            </a:r>
            <a:r>
              <a:rPr sz="1200" dirty="0">
                <a:latin typeface="Times New Roman"/>
                <a:cs typeface="Times New Roman"/>
              </a:rPr>
              <a:t>andava </a:t>
            </a:r>
            <a:r>
              <a:rPr sz="1200" spc="-5" dirty="0">
                <a:latin typeface="Times New Roman"/>
                <a:cs typeface="Times New Roman"/>
              </a:rPr>
              <a:t>alla festa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Dedicazione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proposito: dare al </a:t>
            </a:r>
            <a:r>
              <a:rPr sz="1200" dirty="0">
                <a:latin typeface="Times New Roman"/>
                <a:cs typeface="Times New Roman"/>
              </a:rPr>
              <a:t>Sinedrio 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dirigenti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un’altra opportunità  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la luce.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pochi giorni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avvenne venerdì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Nicodemo. </a:t>
            </a:r>
            <a:r>
              <a:rPr sz="1200" spc="5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si  erano </a:t>
            </a:r>
            <a:r>
              <a:rPr sz="1200" dirty="0">
                <a:latin typeface="Times New Roman"/>
                <a:cs typeface="Times New Roman"/>
              </a:rPr>
              <a:t>riuniti circa venticinque </a:t>
            </a:r>
            <a:r>
              <a:rPr sz="1200" spc="-5" dirty="0">
                <a:latin typeface="Times New Roman"/>
                <a:cs typeface="Times New Roman"/>
              </a:rPr>
              <a:t>dirigenti ebrei che credevano </a:t>
            </a:r>
            <a:r>
              <a:rPr sz="1200" dirty="0">
                <a:latin typeface="Times New Roman"/>
                <a:cs typeface="Times New Roman"/>
              </a:rPr>
              <a:t>all’insegnamento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gruppo c’erano quattordici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che erano allora,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erano recentemente </a:t>
            </a:r>
            <a:r>
              <a:rPr sz="1200" dirty="0">
                <a:latin typeface="Times New Roman"/>
                <a:cs typeface="Times New Roman"/>
              </a:rPr>
              <a:t>stati, membri del </a:t>
            </a:r>
            <a:r>
              <a:rPr sz="1200" spc="-5" dirty="0">
                <a:latin typeface="Times New Roman"/>
                <a:cs typeface="Times New Roman"/>
              </a:rPr>
              <a:t>Sinedrio. A questo incontro erano presenti Eber, Matadormus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Giuseppe  </a:t>
            </a:r>
            <a:r>
              <a:rPr sz="1200" spc="-5" dirty="0">
                <a:latin typeface="Times New Roman"/>
                <a:cs typeface="Times New Roman"/>
              </a:rPr>
              <a:t>d’Arimatea.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(1810.4) 164:2.2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occasione </a:t>
            </a:r>
            <a:r>
              <a:rPr sz="1200" spc="-5" dirty="0">
                <a:latin typeface="Times New Roman"/>
                <a:cs typeface="Times New Roman"/>
              </a:rPr>
              <a:t>gli ascoltatori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erano </a:t>
            </a:r>
            <a:r>
              <a:rPr sz="1200" dirty="0">
                <a:latin typeface="Times New Roman"/>
                <a:cs typeface="Times New Roman"/>
              </a:rPr>
              <a:t>tutti uomini </a:t>
            </a:r>
            <a:r>
              <a:rPr sz="1200" spc="-5" dirty="0">
                <a:latin typeface="Times New Roman"/>
                <a:cs typeface="Times New Roman"/>
              </a:rPr>
              <a:t>eruditi,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 essi che </a:t>
            </a:r>
            <a:r>
              <a:rPr sz="1200" dirty="0">
                <a:latin typeface="Times New Roman"/>
                <a:cs typeface="Times New Roman"/>
              </a:rPr>
              <a:t>i suoi due </a:t>
            </a:r>
            <a:r>
              <a:rPr sz="1200" spc="-5" dirty="0">
                <a:latin typeface="Times New Roman"/>
                <a:cs typeface="Times New Roman"/>
              </a:rPr>
              <a:t>apostoli rimasero </a:t>
            </a:r>
            <a:r>
              <a:rPr sz="1200" dirty="0">
                <a:latin typeface="Times New Roman"/>
                <a:cs typeface="Times New Roman"/>
              </a:rPr>
              <a:t>stupiti  </a:t>
            </a:r>
            <a:r>
              <a:rPr sz="1200" spc="-5" dirty="0">
                <a:latin typeface="Times New Roman"/>
                <a:cs typeface="Times New Roman"/>
              </a:rPr>
              <a:t>dalla vastità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spc="-5" dirty="0">
                <a:latin typeface="Times New Roman"/>
                <a:cs typeface="Times New Roman"/>
              </a:rPr>
              <a:t>delle osservazioni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fece </a:t>
            </a:r>
            <a:r>
              <a:rPr sz="1200" dirty="0">
                <a:latin typeface="Times New Roman"/>
                <a:cs typeface="Times New Roman"/>
              </a:rPr>
              <a:t>a questo eminente </a:t>
            </a:r>
            <a:r>
              <a:rPr sz="1200" spc="-5" dirty="0">
                <a:latin typeface="Times New Roman"/>
                <a:cs typeface="Times New Roman"/>
              </a:rPr>
              <a:t>gruppo. Dai </a:t>
            </a:r>
            <a:r>
              <a:rPr sz="1200" dirty="0">
                <a:latin typeface="Times New Roman"/>
                <a:cs typeface="Times New Roman"/>
              </a:rPr>
              <a:t>tempi in </a:t>
            </a:r>
            <a:r>
              <a:rPr sz="1200" spc="-5" dirty="0">
                <a:latin typeface="Times New Roman"/>
                <a:cs typeface="Times New Roman"/>
              </a:rPr>
              <a:t>cui aveva </a:t>
            </a:r>
            <a:r>
              <a:rPr sz="1200" dirty="0">
                <a:latin typeface="Times New Roman"/>
                <a:cs typeface="Times New Roman"/>
              </a:rPr>
              <a:t>insegnato ad 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a Roma e nelle isole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Mediterraneo,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aveva più </a:t>
            </a:r>
            <a:r>
              <a:rPr sz="1200" spc="-5" dirty="0">
                <a:latin typeface="Times New Roman"/>
                <a:cs typeface="Times New Roman"/>
              </a:rPr>
              <a:t>manifestato tale erudizione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mostrato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tale  comprensione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umani, sia secolari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7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(1810.5) 164:2.3 </a:t>
            </a:r>
            <a:r>
              <a:rPr sz="1200" spc="-5" dirty="0">
                <a:latin typeface="Times New Roman"/>
                <a:cs typeface="Times New Roman"/>
              </a:rPr>
              <a:t>Quando questo breve incontro ebbe </a:t>
            </a:r>
            <a:r>
              <a:rPr sz="1200" dirty="0">
                <a:latin typeface="Times New Roman"/>
                <a:cs typeface="Times New Roman"/>
              </a:rPr>
              <a:t>termine,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tutti via </a:t>
            </a:r>
            <a:r>
              <a:rPr sz="1200" spc="-5" dirty="0">
                <a:latin typeface="Times New Roman"/>
                <a:cs typeface="Times New Roman"/>
              </a:rPr>
              <a:t>disorientati dalla personalità del </a:t>
            </a:r>
            <a:r>
              <a:rPr sz="1200" dirty="0">
                <a:latin typeface="Times New Roman"/>
                <a:cs typeface="Times New Roman"/>
              </a:rPr>
              <a:t>Maestro, </a:t>
            </a:r>
            <a:r>
              <a:rPr sz="1200" spc="-5" dirty="0">
                <a:latin typeface="Times New Roman"/>
                <a:cs typeface="Times New Roman"/>
              </a:rPr>
              <a:t>affascinati  dalle sue maniere gentili </a:t>
            </a:r>
            <a:r>
              <a:rPr sz="1200" dirty="0">
                <a:latin typeface="Times New Roman"/>
                <a:cs typeface="Times New Roman"/>
              </a:rPr>
              <a:t>e piene d’amore per l’uomo. Essi </a:t>
            </a:r>
            <a:r>
              <a:rPr sz="1200" spc="-5" dirty="0">
                <a:latin typeface="Times New Roman"/>
                <a:cs typeface="Times New Roman"/>
              </a:rPr>
              <a:t>avevano 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consigliare Gesù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al suo desiderio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0859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1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conquistare alla </a:t>
            </a:r>
            <a:r>
              <a:rPr sz="1200" dirty="0">
                <a:latin typeface="Times New Roman"/>
                <a:cs typeface="Times New Roman"/>
              </a:rPr>
              <a:t>sua causa </a:t>
            </a:r>
            <a:r>
              <a:rPr sz="1200" spc="-5" dirty="0">
                <a:latin typeface="Times New Roman"/>
                <a:cs typeface="Times New Roman"/>
              </a:rPr>
              <a:t>gli altri membri del </a:t>
            </a:r>
            <a:r>
              <a:rPr sz="1200" dirty="0">
                <a:latin typeface="Times New Roman"/>
                <a:cs typeface="Times New Roman"/>
              </a:rPr>
              <a:t>Sinedrio.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ascoltò attentamente, </a:t>
            </a:r>
            <a:r>
              <a:rPr sz="1200" dirty="0">
                <a:latin typeface="Times New Roman"/>
                <a:cs typeface="Times New Roman"/>
              </a:rPr>
              <a:t>ma in silenzio, tutte le loro </a:t>
            </a:r>
            <a:r>
              <a:rPr sz="1200" spc="-5" dirty="0">
                <a:latin typeface="Times New Roman"/>
                <a:cs typeface="Times New Roman"/>
              </a:rPr>
              <a:t>proposte. Egli  sapeva </a:t>
            </a:r>
            <a:r>
              <a:rPr sz="1200" dirty="0">
                <a:latin typeface="Times New Roman"/>
                <a:cs typeface="Times New Roman"/>
              </a:rPr>
              <a:t>bene che </a:t>
            </a:r>
            <a:r>
              <a:rPr sz="1200" spc="-5" dirty="0">
                <a:latin typeface="Times New Roman"/>
                <a:cs typeface="Times New Roman"/>
              </a:rPr>
              <a:t>nessuno dei loro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funzionato. </a:t>
            </a:r>
            <a:r>
              <a:rPr sz="1200" spc="-5" dirty="0">
                <a:latin typeface="Times New Roman"/>
                <a:cs typeface="Times New Roman"/>
              </a:rPr>
              <a:t>Presumeva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regno; tuttavia </a:t>
            </a:r>
            <a:r>
              <a:rPr sz="1200" dirty="0">
                <a:latin typeface="Times New Roman"/>
                <a:cs typeface="Times New Roman"/>
              </a:rPr>
              <a:t>diede a tutti loro </a:t>
            </a:r>
            <a:r>
              <a:rPr sz="1200" spc="-5" dirty="0">
                <a:latin typeface="Times New Roman"/>
                <a:cs typeface="Times New Roman"/>
              </a:rPr>
              <a:t>quest’altra </a:t>
            </a:r>
            <a:r>
              <a:rPr sz="1200" dirty="0">
                <a:latin typeface="Times New Roman"/>
                <a:cs typeface="Times New Roman"/>
              </a:rPr>
              <a:t>opportunità di </a:t>
            </a:r>
            <a:r>
              <a:rPr sz="1200" spc="-5" dirty="0">
                <a:latin typeface="Times New Roman"/>
                <a:cs typeface="Times New Roman"/>
              </a:rPr>
              <a:t>scegliere.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1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quella sera </a:t>
            </a:r>
            <a:r>
              <a:rPr sz="1200" spc="-5" dirty="0">
                <a:latin typeface="Times New Roman"/>
                <a:cs typeface="Times New Roman"/>
              </a:rPr>
              <a:t>con  Natanaele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ad alloggiare sul </a:t>
            </a:r>
            <a:r>
              <a:rPr sz="1200" dirty="0">
                <a:latin typeface="Times New Roman"/>
                <a:cs typeface="Times New Roman"/>
              </a:rPr>
              <a:t>Monte degli Olivi,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ancora </a:t>
            </a:r>
            <a:r>
              <a:rPr sz="1200" dirty="0">
                <a:latin typeface="Times New Roman"/>
                <a:cs typeface="Times New Roman"/>
              </a:rPr>
              <a:t>deciso il </a:t>
            </a:r>
            <a:r>
              <a:rPr sz="1200" spc="-5" dirty="0">
                <a:latin typeface="Times New Roman"/>
                <a:cs typeface="Times New Roman"/>
              </a:rPr>
              <a:t>metodo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 adottato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portare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all’attenzione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Sinedrio.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5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(1811.1) 164:2.4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</a:t>
            </a:r>
            <a:r>
              <a:rPr sz="1200" dirty="0">
                <a:latin typeface="Times New Roman"/>
                <a:cs typeface="Times New Roman"/>
              </a:rPr>
              <a:t>dormirono </a:t>
            </a:r>
            <a:r>
              <a:rPr sz="1200" spc="-5" dirty="0">
                <a:latin typeface="Times New Roman"/>
                <a:cs typeface="Times New Roman"/>
              </a:rPr>
              <a:t>poco; erano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colpiti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quello che avevano </a:t>
            </a:r>
            <a:r>
              <a:rPr sz="1200" dirty="0">
                <a:latin typeface="Times New Roman"/>
                <a:cs typeface="Times New Roman"/>
              </a:rPr>
              <a:t>udito a casa di  </a:t>
            </a:r>
            <a:r>
              <a:rPr sz="1200" spc="-5" dirty="0">
                <a:latin typeface="Times New Roman"/>
                <a:cs typeface="Times New Roman"/>
              </a:rPr>
              <a:t>Nicodemo. </a:t>
            </a:r>
            <a:r>
              <a:rPr sz="1200" dirty="0">
                <a:latin typeface="Times New Roman"/>
                <a:cs typeface="Times New Roman"/>
              </a:rPr>
              <a:t>Essi meditarono a </a:t>
            </a:r>
            <a:r>
              <a:rPr sz="1200" spc="-5" dirty="0">
                <a:latin typeface="Times New Roman"/>
                <a:cs typeface="Times New Roman"/>
              </a:rPr>
              <a:t>lungo sull’osservazione 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concernente l’offerta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membri passati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presenti del  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presentarsi </a:t>
            </a:r>
            <a:r>
              <a:rPr sz="1200" dirty="0">
                <a:latin typeface="Times New Roman"/>
                <a:cs typeface="Times New Roman"/>
              </a:rPr>
              <a:t>con lui </a:t>
            </a:r>
            <a:r>
              <a:rPr sz="1200" spc="-5" dirty="0">
                <a:latin typeface="Times New Roman"/>
                <a:cs typeface="Times New Roman"/>
              </a:rPr>
              <a:t>davanti ai </a:t>
            </a:r>
            <a:r>
              <a:rPr sz="1200" dirty="0">
                <a:latin typeface="Times New Roman"/>
                <a:cs typeface="Times New Roman"/>
              </a:rPr>
              <a:t>settanta. Il </a:t>
            </a:r>
            <a:r>
              <a:rPr sz="1200" spc="-5" dirty="0">
                <a:latin typeface="Times New Roman"/>
                <a:cs typeface="Times New Roman"/>
              </a:rPr>
              <a:t>Maestro disse: “No, </a:t>
            </a:r>
            <a:r>
              <a:rPr sz="1200" dirty="0">
                <a:latin typeface="Times New Roman"/>
                <a:cs typeface="Times New Roman"/>
              </a:rPr>
              <a:t>fratelli miei, non </a:t>
            </a:r>
            <a:r>
              <a:rPr sz="1200" spc="-5" dirty="0">
                <a:latin typeface="Times New Roman"/>
                <a:cs typeface="Times New Roman"/>
              </a:rPr>
              <a:t>servirebbe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nulla. Moltiplichereste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ricadrebbe </a:t>
            </a:r>
            <a:r>
              <a:rPr sz="1200" dirty="0">
                <a:latin typeface="Times New Roman"/>
                <a:cs typeface="Times New Roman"/>
              </a:rPr>
              <a:t>sulle vostre </a:t>
            </a:r>
            <a:r>
              <a:rPr sz="1200" spc="-5" dirty="0">
                <a:latin typeface="Times New Roman"/>
                <a:cs typeface="Times New Roman"/>
              </a:rPr>
              <a:t>teste, senza mitigare minimamente </a:t>
            </a:r>
            <a:r>
              <a:rPr sz="1200" dirty="0">
                <a:latin typeface="Times New Roman"/>
                <a:cs typeface="Times New Roman"/>
              </a:rPr>
              <a:t>l’odio </a:t>
            </a:r>
            <a:r>
              <a:rPr sz="1200" spc="-5" dirty="0">
                <a:latin typeface="Times New Roman"/>
                <a:cs typeface="Times New Roman"/>
              </a:rPr>
              <a:t>che portano </a:t>
            </a:r>
            <a:r>
              <a:rPr sz="1200" dirty="0">
                <a:latin typeface="Times New Roman"/>
                <a:cs typeface="Times New Roman"/>
              </a:rPr>
              <a:t>a me. Andate,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voi, </a:t>
            </a:r>
            <a:r>
              <a:rPr sz="1200" spc="-5" dirty="0">
                <a:latin typeface="Times New Roman"/>
                <a:cs typeface="Times New Roman"/>
              </a:rPr>
              <a:t>ad  occuparvi degli affari del Padre secondo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direttive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porterò il </a:t>
            </a:r>
            <a:r>
              <a:rPr sz="1200" spc="-5" dirty="0">
                <a:latin typeface="Times New Roman"/>
                <a:cs typeface="Times New Roman"/>
              </a:rPr>
              <a:t>regno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attenzione  nella maniera che </a:t>
            </a:r>
            <a:r>
              <a:rPr sz="1200" dirty="0">
                <a:latin typeface="Times New Roman"/>
                <a:cs typeface="Times New Roman"/>
              </a:rPr>
              <a:t>mio Padre </a:t>
            </a:r>
            <a:r>
              <a:rPr sz="1200" spc="-5" dirty="0">
                <a:latin typeface="Times New Roman"/>
                <a:cs typeface="Times New Roman"/>
              </a:rPr>
              <a:t>m’indicherà.”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guarigione del mendicante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cieco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(1811.2) 164:3.1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mattino successivo </a:t>
            </a:r>
            <a:r>
              <a:rPr sz="1200" dirty="0">
                <a:latin typeface="Times New Roman"/>
                <a:cs typeface="Times New Roman"/>
              </a:rPr>
              <a:t>i tre andarono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Marta 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la colazione e poi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recarono immediatamente a  </a:t>
            </a:r>
            <a:r>
              <a:rPr sz="1200" spc="-5" dirty="0">
                <a:latin typeface="Times New Roman"/>
                <a:cs typeface="Times New Roman"/>
              </a:rPr>
              <a:t>Gerusalemme. Questo </a:t>
            </a:r>
            <a:r>
              <a:rPr sz="1200" dirty="0">
                <a:latin typeface="Times New Roman"/>
                <a:cs typeface="Times New Roman"/>
              </a:rPr>
              <a:t>sabato </a:t>
            </a:r>
            <a:r>
              <a:rPr sz="1200" spc="-5" dirty="0">
                <a:latin typeface="Times New Roman"/>
                <a:cs typeface="Times New Roman"/>
              </a:rPr>
              <a:t>mattina, mentre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apostoli si avvicinavano al Tempio, incontrarono </a:t>
            </a:r>
            <a:r>
              <a:rPr sz="1200" dirty="0">
                <a:latin typeface="Times New Roman"/>
                <a:cs typeface="Times New Roman"/>
              </a:rPr>
              <a:t>un mendicante  molto </a:t>
            </a:r>
            <a:r>
              <a:rPr sz="1200" spc="-5" dirty="0">
                <a:latin typeface="Times New Roman"/>
                <a:cs typeface="Times New Roman"/>
              </a:rPr>
              <a:t>conosciuto, </a:t>
            </a:r>
            <a:r>
              <a:rPr sz="1200" dirty="0">
                <a:latin typeface="Times New Roman"/>
                <a:cs typeface="Times New Roman"/>
              </a:rPr>
              <a:t>un uomo che era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cieco, seduto 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abituale. Sebbene questi </a:t>
            </a:r>
            <a:r>
              <a:rPr sz="1200" dirty="0">
                <a:latin typeface="Times New Roman"/>
                <a:cs typeface="Times New Roman"/>
              </a:rPr>
              <a:t>mendicanti non </a:t>
            </a:r>
            <a:r>
              <a:rPr sz="1200" spc="-5" dirty="0">
                <a:latin typeface="Times New Roman"/>
                <a:cs typeface="Times New Roman"/>
              </a:rPr>
              <a:t>sollecitassero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ricevessero elemosine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era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sedersi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loro posto </a:t>
            </a:r>
            <a:r>
              <a:rPr sz="1200" spc="-5" dirty="0">
                <a:latin typeface="Times New Roman"/>
                <a:cs typeface="Times New Roman"/>
              </a:rPr>
              <a:t>abituale. Gesù si fermò </a:t>
            </a:r>
            <a:r>
              <a:rPr sz="1200" dirty="0">
                <a:latin typeface="Times New Roman"/>
                <a:cs typeface="Times New Roman"/>
              </a:rPr>
              <a:t>e osservò il mendicante.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fissava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cieco,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venne in </a:t>
            </a:r>
            <a:r>
              <a:rPr sz="1200" spc="-5" dirty="0">
                <a:latin typeface="Times New Roman"/>
                <a:cs typeface="Times New Roman"/>
              </a:rPr>
              <a:t>mente 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come portare </a:t>
            </a:r>
            <a:r>
              <a:rPr sz="1200" dirty="0">
                <a:latin typeface="Times New Roman"/>
                <a:cs typeface="Times New Roman"/>
              </a:rPr>
              <a:t>ancora una volta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sulla </a:t>
            </a:r>
            <a:r>
              <a:rPr sz="1200" spc="-5" dirty="0">
                <a:latin typeface="Times New Roman"/>
                <a:cs typeface="Times New Roman"/>
              </a:rPr>
              <a:t>terra  all’attenzione del Sinedrio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altri dirigenti ed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religiosi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594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73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(1811.3) 164:3.2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stava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davanti al cieco, assorbito </a:t>
            </a:r>
            <a:r>
              <a:rPr sz="1200" dirty="0">
                <a:latin typeface="Times New Roman"/>
                <a:cs typeface="Times New Roman"/>
              </a:rPr>
              <a:t>in profondi </a:t>
            </a:r>
            <a:r>
              <a:rPr sz="1200" spc="-5" dirty="0">
                <a:latin typeface="Times New Roman"/>
                <a:cs typeface="Times New Roman"/>
              </a:rPr>
              <a:t>pensieri, Natanaele, riflettendo </a:t>
            </a:r>
            <a:r>
              <a:rPr sz="1200" dirty="0">
                <a:latin typeface="Times New Roman"/>
                <a:cs typeface="Times New Roman"/>
              </a:rPr>
              <a:t>sulla possibile causa  </a:t>
            </a:r>
            <a:r>
              <a:rPr sz="1200" spc="-5" dirty="0">
                <a:latin typeface="Times New Roman"/>
                <a:cs typeface="Times New Roman"/>
              </a:rPr>
              <a:t>della cecità </a:t>
            </a:r>
            <a:r>
              <a:rPr sz="1200" dirty="0">
                <a:latin typeface="Times New Roman"/>
                <a:cs typeface="Times New Roman"/>
              </a:rPr>
              <a:t>di quest’uomo, </a:t>
            </a:r>
            <a:r>
              <a:rPr sz="1200" spc="-5" dirty="0">
                <a:latin typeface="Times New Roman"/>
                <a:cs typeface="Times New Roman"/>
              </a:rPr>
              <a:t>chiese: “Maestro, chi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peccato, </a:t>
            </a:r>
            <a:r>
              <a:rPr sz="1200" dirty="0">
                <a:latin typeface="Times New Roman"/>
                <a:cs typeface="Times New Roman"/>
              </a:rPr>
              <a:t>quest’uomo o i </a:t>
            </a:r>
            <a:r>
              <a:rPr sz="1200" spc="-5" dirty="0">
                <a:latin typeface="Times New Roman"/>
                <a:cs typeface="Times New Roman"/>
              </a:rPr>
              <a:t>suoi genitori,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nato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cieco?”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59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(1811.4) 164:3.3 </a:t>
            </a:r>
            <a:r>
              <a:rPr sz="1200" dirty="0">
                <a:latin typeface="Times New Roman"/>
                <a:cs typeface="Times New Roman"/>
              </a:rPr>
              <a:t>I rabbini </a:t>
            </a: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questi 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cecità dalla </a:t>
            </a:r>
            <a:r>
              <a:rPr sz="1200" dirty="0">
                <a:latin typeface="Times New Roman"/>
                <a:cs typeface="Times New Roman"/>
              </a:rPr>
              <a:t>nascita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causati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peccato. Non solo i bambini </a:t>
            </a:r>
            <a:r>
              <a:rPr sz="1200" spc="-5" dirty="0">
                <a:latin typeface="Times New Roman"/>
                <a:cs typeface="Times New Roman"/>
              </a:rPr>
              <a:t>erano  concepiti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nati nel </a:t>
            </a:r>
            <a:r>
              <a:rPr sz="1200" dirty="0">
                <a:latin typeface="Times New Roman"/>
                <a:cs typeface="Times New Roman"/>
              </a:rPr>
              <a:t>peccato, ma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poteva nascere </a:t>
            </a:r>
            <a:r>
              <a:rPr sz="1200" spc="-5" dirty="0">
                <a:latin typeface="Times New Roman"/>
                <a:cs typeface="Times New Roman"/>
              </a:rPr>
              <a:t>cieco come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specifico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commesso da suo  </a:t>
            </a:r>
            <a:r>
              <a:rPr sz="1200" spc="-5" dirty="0">
                <a:latin typeface="Times New Roman"/>
                <a:cs typeface="Times New Roman"/>
              </a:rPr>
              <a:t>padre. Essi insegnavano anche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stesso poteva </a:t>
            </a:r>
            <a:r>
              <a:rPr sz="1200" spc="-5" dirty="0">
                <a:latin typeface="Times New Roman"/>
                <a:cs typeface="Times New Roman"/>
              </a:rPr>
              <a:t>peccare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al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Insegnavano pure che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5" dirty="0">
                <a:latin typeface="Times New Roman"/>
                <a:cs typeface="Times New Roman"/>
              </a:rPr>
              <a:t>difetti  </a:t>
            </a:r>
            <a:r>
              <a:rPr sz="1200" spc="-5" dirty="0">
                <a:latin typeface="Times New Roman"/>
                <a:cs typeface="Times New Roman"/>
              </a:rPr>
              <a:t>potevano essere </a:t>
            </a:r>
            <a:r>
              <a:rPr sz="1200" dirty="0">
                <a:latin typeface="Times New Roman"/>
                <a:cs typeface="Times New Roman"/>
              </a:rPr>
              <a:t>causati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peccato o altra debolezza </a:t>
            </a:r>
            <a:r>
              <a:rPr sz="1200" spc="-5" dirty="0">
                <a:latin typeface="Times New Roman"/>
                <a:cs typeface="Times New Roman"/>
              </a:rPr>
              <a:t>della madre </a:t>
            </a:r>
            <a:r>
              <a:rPr sz="1200" dirty="0">
                <a:latin typeface="Times New Roman"/>
                <a:cs typeface="Times New Roman"/>
              </a:rPr>
              <a:t>durante la</a:t>
            </a:r>
            <a:r>
              <a:rPr sz="1200" spc="-5" dirty="0">
                <a:latin typeface="Times New Roman"/>
                <a:cs typeface="Times New Roman"/>
              </a:rPr>
              <a:t> gravidanza.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4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(1811.5) 164:3.4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regioni c’era </a:t>
            </a:r>
            <a:r>
              <a:rPr sz="1200" dirty="0">
                <a:latin typeface="Times New Roman"/>
                <a:cs typeface="Times New Roman"/>
              </a:rPr>
              <a:t>una vaga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reincarnazione. Gli antichi insegnanti ebrei, </a:t>
            </a:r>
            <a:r>
              <a:rPr sz="1200" dirty="0">
                <a:latin typeface="Times New Roman"/>
                <a:cs typeface="Times New Roman"/>
              </a:rPr>
              <a:t>così come Platone,  </a:t>
            </a:r>
            <a:r>
              <a:rPr sz="1200" spc="-5" dirty="0">
                <a:latin typeface="Times New Roman"/>
                <a:cs typeface="Times New Roman"/>
              </a:rPr>
              <a:t>Filone </a:t>
            </a:r>
            <a:r>
              <a:rPr sz="1200" dirty="0">
                <a:latin typeface="Times New Roman"/>
                <a:cs typeface="Times New Roman"/>
              </a:rPr>
              <a:t>e molti degli </a:t>
            </a:r>
            <a:r>
              <a:rPr sz="1200" spc="-5" dirty="0">
                <a:latin typeface="Times New Roman"/>
                <a:cs typeface="Times New Roman"/>
              </a:rPr>
              <a:t>Esseni, tolleravano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possono raccogliere </a:t>
            </a:r>
            <a:r>
              <a:rPr sz="1200" dirty="0">
                <a:latin typeface="Times New Roman"/>
                <a:cs typeface="Times New Roman"/>
              </a:rPr>
              <a:t>in un’incarnazione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seminato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un’esistenza precedente; così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credeva che </a:t>
            </a:r>
            <a:r>
              <a:rPr sz="1200" dirty="0">
                <a:latin typeface="Times New Roman"/>
                <a:cs typeface="Times New Roman"/>
              </a:rPr>
              <a:t>in una vita </a:t>
            </a:r>
            <a:r>
              <a:rPr sz="1200" spc="-5" dirty="0">
                <a:latin typeface="Times New Roman"/>
                <a:cs typeface="Times New Roman"/>
              </a:rPr>
              <a:t>essi espiassero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peccati commessi nelle </a:t>
            </a:r>
            <a:r>
              <a:rPr sz="1200" dirty="0">
                <a:latin typeface="Times New Roman"/>
                <a:cs typeface="Times New Roman"/>
              </a:rPr>
              <a:t>vite </a:t>
            </a:r>
            <a:r>
              <a:rPr sz="1200" spc="-5" dirty="0">
                <a:latin typeface="Times New Roman"/>
                <a:cs typeface="Times New Roman"/>
              </a:rPr>
              <a:t>precedenti.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trovò 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credere agli </a:t>
            </a:r>
            <a:r>
              <a:rPr sz="1200" dirty="0">
                <a:latin typeface="Times New Roman"/>
                <a:cs typeface="Times New Roman"/>
              </a:rPr>
              <a:t>uomini che la </a:t>
            </a:r>
            <a:r>
              <a:rPr sz="1200" spc="-5" dirty="0">
                <a:latin typeface="Times New Roman"/>
                <a:cs typeface="Times New Roman"/>
              </a:rPr>
              <a:t>loro anima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avuto </a:t>
            </a:r>
            <a:r>
              <a:rPr sz="1200" dirty="0">
                <a:latin typeface="Times New Roman"/>
                <a:cs typeface="Times New Roman"/>
              </a:rPr>
              <a:t>esistenze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00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(1811.6) 164:3.5 </a:t>
            </a:r>
            <a:r>
              <a:rPr sz="1200" spc="-5" dirty="0">
                <a:latin typeface="Times New Roman"/>
                <a:cs typeface="Times New Roman"/>
              </a:rPr>
              <a:t>Tuttavia, per quanto sembrasse </a:t>
            </a:r>
            <a:r>
              <a:rPr sz="1200" dirty="0">
                <a:latin typeface="Times New Roman"/>
                <a:cs typeface="Times New Roman"/>
              </a:rPr>
              <a:t>incoerente,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cecità si ritenesse essere </a:t>
            </a:r>
            <a:r>
              <a:rPr sz="1200" dirty="0">
                <a:latin typeface="Times New Roman"/>
                <a:cs typeface="Times New Roman"/>
              </a:rPr>
              <a:t>il risultato di un </a:t>
            </a:r>
            <a:r>
              <a:rPr sz="1200" spc="-5" dirty="0">
                <a:latin typeface="Times New Roman"/>
                <a:cs typeface="Times New Roman"/>
              </a:rPr>
              <a:t>peccato, gli </a:t>
            </a:r>
            <a:r>
              <a:rPr sz="1200" dirty="0">
                <a:latin typeface="Times New Roman"/>
                <a:cs typeface="Times New Roman"/>
              </a:rPr>
              <a:t>Ebrei  </a:t>
            </a:r>
            <a:r>
              <a:rPr sz="1200" spc="-5" dirty="0">
                <a:latin typeface="Times New Roman"/>
                <a:cs typeface="Times New Roman"/>
              </a:rPr>
              <a:t>stimavano altamente meritorio dare </a:t>
            </a:r>
            <a:r>
              <a:rPr sz="1200" dirty="0">
                <a:latin typeface="Times New Roman"/>
                <a:cs typeface="Times New Roman"/>
              </a:rPr>
              <a:t>elemosine a questi </a:t>
            </a:r>
            <a:r>
              <a:rPr sz="1200" spc="-5" dirty="0">
                <a:latin typeface="Times New Roman"/>
                <a:cs typeface="Times New Roman"/>
              </a:rPr>
              <a:t>mendicanti ciechi. Era 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ciechi salmodiare </a:t>
            </a:r>
            <a:r>
              <a:rPr sz="1200" dirty="0">
                <a:latin typeface="Times New Roman"/>
                <a:cs typeface="Times New Roman"/>
              </a:rPr>
              <a:t>continuamente  </a:t>
            </a:r>
            <a:r>
              <a:rPr sz="1200" spc="-5" dirty="0">
                <a:latin typeface="Times New Roman"/>
                <a:cs typeface="Times New Roman"/>
              </a:rPr>
              <a:t>ai passanti: </a:t>
            </a:r>
            <a:r>
              <a:rPr sz="1200" dirty="0">
                <a:latin typeface="Times New Roman"/>
                <a:cs typeface="Times New Roman"/>
              </a:rPr>
              <a:t>“O </a:t>
            </a:r>
            <a:r>
              <a:rPr sz="1200" spc="-5" dirty="0">
                <a:latin typeface="Times New Roman"/>
                <a:cs typeface="Times New Roman"/>
              </a:rPr>
              <a:t>sensibili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cuore, acquistate merito aiutando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cieco.”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(1811.7) 164:3.6 </a:t>
            </a:r>
            <a:r>
              <a:rPr sz="1200" spc="-5" dirty="0">
                <a:latin typeface="Times New Roman"/>
                <a:cs typeface="Times New Roman"/>
              </a:rPr>
              <a:t>Gesù intavolò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discussione su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caso con Natanaele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 questo cieco </a:t>
            </a:r>
            <a:r>
              <a:rPr sz="1200" dirty="0">
                <a:latin typeface="Times New Roman"/>
                <a:cs typeface="Times New Roman"/>
              </a:rPr>
              <a:t>come mezzo </a:t>
            </a:r>
            <a:r>
              <a:rPr sz="1200" spc="-5" dirty="0">
                <a:latin typeface="Times New Roman"/>
                <a:cs typeface="Times New Roman"/>
              </a:rPr>
              <a:t>per portare quel giorno, ancora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missione all’attenzione dei dirigenti ebrei </a:t>
            </a:r>
            <a:r>
              <a:rPr sz="1200" dirty="0">
                <a:latin typeface="Times New Roman"/>
                <a:cs typeface="Times New Roman"/>
              </a:rPr>
              <a:t>in modo  </a:t>
            </a:r>
            <a:r>
              <a:rPr sz="1200" spc="-5" dirty="0">
                <a:latin typeface="Times New Roman"/>
                <a:cs typeface="Times New Roman"/>
              </a:rPr>
              <a:t>eclatante, </a:t>
            </a:r>
            <a:r>
              <a:rPr sz="1200" dirty="0">
                <a:latin typeface="Times New Roman"/>
                <a:cs typeface="Times New Roman"/>
              </a:rPr>
              <a:t>ma anche perché </a:t>
            </a:r>
            <a:r>
              <a:rPr sz="1200" spc="-5" dirty="0">
                <a:latin typeface="Times New Roman"/>
                <a:cs typeface="Times New Roman"/>
              </a:rPr>
              <a:t>egli incoraggiava </a:t>
            </a:r>
            <a:r>
              <a:rPr sz="1200" dirty="0">
                <a:latin typeface="Times New Roman"/>
                <a:cs typeface="Times New Roman"/>
              </a:rPr>
              <a:t>sempre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a </a:t>
            </a:r>
            <a:r>
              <a:rPr sz="1200" spc="-5" dirty="0">
                <a:latin typeface="Times New Roman"/>
                <a:cs typeface="Times New Roman"/>
              </a:rPr>
              <a:t>ricercare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vere </a:t>
            </a:r>
            <a:r>
              <a:rPr sz="1200" spc="5" dirty="0">
                <a:latin typeface="Times New Roman"/>
                <a:cs typeface="Times New Roman"/>
              </a:rPr>
              <a:t>cause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fenomeni, naturali </a:t>
            </a:r>
            <a:r>
              <a:rPr sz="1200" dirty="0">
                <a:latin typeface="Times New Roman"/>
                <a:cs typeface="Times New Roman"/>
              </a:rPr>
              <a:t>o spirituali.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avvertiti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tendenza comune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attribuire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cause spirituali ad avvenimenti fisici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67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(1812.1) 164:3.7 </a:t>
            </a:r>
            <a:r>
              <a:rPr sz="1200" spc="-5" dirty="0">
                <a:latin typeface="Times New Roman"/>
                <a:cs typeface="Times New Roman"/>
              </a:rPr>
              <a:t>Gesù 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questo mendicante nei </a:t>
            </a:r>
            <a:r>
              <a:rPr sz="1200" dirty="0">
                <a:latin typeface="Times New Roman"/>
                <a:cs typeface="Times New Roman"/>
              </a:rPr>
              <a:t>suoi piani per 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cieco, </a:t>
            </a:r>
            <a:r>
              <a:rPr sz="1200" dirty="0">
                <a:latin typeface="Times New Roman"/>
                <a:cs typeface="Times New Roman"/>
              </a:rPr>
              <a:t>di nome Giosia, </a:t>
            </a:r>
            <a:r>
              <a:rPr sz="1200" spc="-5" dirty="0">
                <a:latin typeface="Times New Roman"/>
                <a:cs typeface="Times New Roman"/>
              </a:rPr>
              <a:t>procedette </a:t>
            </a:r>
            <a:r>
              <a:rPr sz="1200" dirty="0">
                <a:latin typeface="Times New Roman"/>
                <a:cs typeface="Times New Roman"/>
              </a:rPr>
              <a:t>a rispondere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domanda di </a:t>
            </a:r>
            <a:r>
              <a:rPr sz="1200" spc="-5" dirty="0">
                <a:latin typeface="Times New Roman"/>
                <a:cs typeface="Times New Roman"/>
              </a:rPr>
              <a:t>Natanaele. Disse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Maestro: “Né quest’uomo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peccato 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opere di </a:t>
            </a:r>
            <a:r>
              <a:rPr sz="1200" spc="-5" dirty="0">
                <a:latin typeface="Times New Roman"/>
                <a:cs typeface="Times New Roman"/>
              </a:rPr>
              <a:t>Dio si manifestassero </a:t>
            </a:r>
            <a:r>
              <a:rPr sz="1200" dirty="0">
                <a:latin typeface="Times New Roman"/>
                <a:cs typeface="Times New Roman"/>
              </a:rPr>
              <a:t>in lui. Questa </a:t>
            </a:r>
            <a:r>
              <a:rPr sz="1200" spc="-5" dirty="0">
                <a:latin typeface="Times New Roman"/>
                <a:cs typeface="Times New Roman"/>
              </a:rPr>
              <a:t>cecità 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naturale degli </a:t>
            </a:r>
            <a:r>
              <a:rPr sz="1200" dirty="0">
                <a:latin typeface="Times New Roman"/>
                <a:cs typeface="Times New Roman"/>
              </a:rPr>
              <a:t>eventi, ma  noi </a:t>
            </a:r>
            <a:r>
              <a:rPr sz="1200" spc="-5" dirty="0">
                <a:latin typeface="Times New Roman"/>
                <a:cs typeface="Times New Roman"/>
              </a:rPr>
              <a:t>dobbiamo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le opere di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mandato mentre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giorno, perché arriverà certamente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notte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quale sarà impossibile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stiamo </a:t>
            </a:r>
            <a:r>
              <a:rPr sz="1200" dirty="0">
                <a:latin typeface="Times New Roman"/>
                <a:cs typeface="Times New Roman"/>
              </a:rPr>
              <a:t>per compiere. Mentre sono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mondo, io sono la 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ma </a:t>
            </a:r>
            <a:r>
              <a:rPr sz="1200" spc="-5" dirty="0">
                <a:latin typeface="Times New Roman"/>
                <a:cs typeface="Times New Roman"/>
              </a:rPr>
              <a:t>tra  poco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sarò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(1812.2) 164:3.8 </a:t>
            </a:r>
            <a:r>
              <a:rPr sz="1200" spc="-5" dirty="0">
                <a:latin typeface="Times New Roman"/>
                <a:cs typeface="Times New Roman"/>
              </a:rPr>
              <a:t>Quando Gesù ebbe parlato,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Tommaso: “Creiamo </a:t>
            </a:r>
            <a:r>
              <a:rPr sz="1200" dirty="0">
                <a:latin typeface="Times New Roman"/>
                <a:cs typeface="Times New Roman"/>
              </a:rPr>
              <a:t>la vista a </a:t>
            </a:r>
            <a:r>
              <a:rPr sz="1200" spc="-5" dirty="0">
                <a:latin typeface="Times New Roman"/>
                <a:cs typeface="Times New Roman"/>
              </a:rPr>
              <a:t>quest’uomo cieco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sabato, affinché gli </a:t>
            </a:r>
            <a:r>
              <a:rPr sz="1200" dirty="0">
                <a:latin typeface="Times New Roman"/>
                <a:cs typeface="Times New Roman"/>
              </a:rPr>
              <a:t>Scribi e i </a:t>
            </a:r>
            <a:r>
              <a:rPr sz="1200" spc="-5" dirty="0">
                <a:latin typeface="Times New Roman"/>
                <a:cs typeface="Times New Roman"/>
              </a:rPr>
              <a:t>Farisei possano avere l’occasione giusta che cercano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accusare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dell’Uomo.” Poi, </a:t>
            </a:r>
            <a:r>
              <a:rPr sz="1200" dirty="0">
                <a:latin typeface="Times New Roman"/>
                <a:cs typeface="Times New Roman"/>
              </a:rPr>
              <a:t>chinatosi,  </a:t>
            </a:r>
            <a:r>
              <a:rPr sz="1200" spc="-5" dirty="0">
                <a:latin typeface="Times New Roman"/>
                <a:cs typeface="Times New Roman"/>
              </a:rPr>
              <a:t>sputò per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mescolò dell’argilla con </a:t>
            </a:r>
            <a:r>
              <a:rPr sz="1200" dirty="0">
                <a:latin typeface="Times New Roman"/>
                <a:cs typeface="Times New Roman"/>
              </a:rPr>
              <a:t>lo sputo, e </a:t>
            </a:r>
            <a:r>
              <a:rPr sz="1200" spc="-5" dirty="0">
                <a:latin typeface="Times New Roman"/>
                <a:cs typeface="Times New Roman"/>
              </a:rPr>
              <a:t>parlando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in modo che il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sentirlo, si </a:t>
            </a:r>
            <a:r>
              <a:rPr sz="1200" dirty="0">
                <a:latin typeface="Times New Roman"/>
                <a:cs typeface="Times New Roman"/>
              </a:rPr>
              <a:t>avvicinò a Giosia  e </a:t>
            </a:r>
            <a:r>
              <a:rPr sz="1200" spc="-5" dirty="0">
                <a:latin typeface="Times New Roman"/>
                <a:cs typeface="Times New Roman"/>
              </a:rPr>
              <a:t>mise l’argilla sui suoi occhi </a:t>
            </a:r>
            <a:r>
              <a:rPr sz="1200" dirty="0">
                <a:latin typeface="Times New Roman"/>
                <a:cs typeface="Times New Roman"/>
              </a:rPr>
              <a:t>ciechi </a:t>
            </a:r>
            <a:r>
              <a:rPr sz="1200" spc="-5" dirty="0">
                <a:latin typeface="Times New Roman"/>
                <a:cs typeface="Times New Roman"/>
              </a:rPr>
              <a:t>dicendo: “Figlio </a:t>
            </a:r>
            <a:r>
              <a:rPr sz="1200" dirty="0">
                <a:latin typeface="Times New Roman"/>
                <a:cs typeface="Times New Roman"/>
              </a:rPr>
              <a:t>mio, va a </a:t>
            </a:r>
            <a:r>
              <a:rPr sz="1200" spc="-5" dirty="0">
                <a:latin typeface="Times New Roman"/>
                <a:cs typeface="Times New Roman"/>
              </a:rPr>
              <a:t>lavare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questa argilla nella </a:t>
            </a:r>
            <a:r>
              <a:rPr sz="1200" dirty="0">
                <a:latin typeface="Times New Roman"/>
                <a:cs typeface="Times New Roman"/>
              </a:rPr>
              <a:t>piscina di Siloe 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recupererai</a:t>
            </a:r>
            <a:endParaRPr sz="1200">
              <a:latin typeface="Times New Roman"/>
              <a:cs typeface="Times New Roman"/>
            </a:endParaRPr>
          </a:p>
          <a:p>
            <a:pPr marL="76200" marR="3721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vista.”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Giosia si </a:t>
            </a:r>
            <a:r>
              <a:rPr sz="1200" spc="5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lavato </a:t>
            </a:r>
            <a:r>
              <a:rPr sz="1200" dirty="0">
                <a:latin typeface="Times New Roman"/>
                <a:cs typeface="Times New Roman"/>
              </a:rPr>
              <a:t>così nella piscina di Siloe, </a:t>
            </a:r>
            <a:r>
              <a:rPr sz="1200" spc="-5" dirty="0">
                <a:latin typeface="Times New Roman"/>
                <a:cs typeface="Times New Roman"/>
              </a:rPr>
              <a:t>ritornò dai suoi 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sua </a:t>
            </a:r>
            <a:r>
              <a:rPr sz="1200" dirty="0">
                <a:latin typeface="Times New Roman"/>
                <a:cs typeface="Times New Roman"/>
              </a:rPr>
              <a:t>famiglia  </a:t>
            </a:r>
            <a:r>
              <a:rPr sz="1200" spc="-5" dirty="0">
                <a:latin typeface="Times New Roman"/>
                <a:cs typeface="Times New Roman"/>
              </a:rPr>
              <a:t>vedendo.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(1812.3) 164:3.9 </a:t>
            </a:r>
            <a:r>
              <a:rPr sz="1200" spc="-5" dirty="0">
                <a:latin typeface="Times New Roman"/>
                <a:cs typeface="Times New Roman"/>
              </a:rPr>
              <a:t>Essendo sempre 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mendicante,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fare nient’altro; </a:t>
            </a:r>
            <a:r>
              <a:rPr sz="1200" spc="-5" dirty="0">
                <a:latin typeface="Times New Roman"/>
                <a:cs typeface="Times New Roman"/>
              </a:rPr>
              <a:t>così, quando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eccitazione </a:t>
            </a:r>
            <a:r>
              <a:rPr sz="1200" dirty="0">
                <a:latin typeface="Times New Roman"/>
                <a:cs typeface="Times New Roman"/>
              </a:rPr>
              <a:t>dovuta alla  </a:t>
            </a:r>
            <a:r>
              <a:rPr sz="1200" spc="-5" dirty="0">
                <a:latin typeface="Times New Roman"/>
                <a:cs typeface="Times New Roman"/>
              </a:rPr>
              <a:t>creazione della </a:t>
            </a:r>
            <a:r>
              <a:rPr sz="1200" dirty="0">
                <a:latin typeface="Times New Roman"/>
                <a:cs typeface="Times New Roman"/>
              </a:rPr>
              <a:t>vista fu </a:t>
            </a:r>
            <a:r>
              <a:rPr sz="1200" spc="-5" dirty="0">
                <a:latin typeface="Times New Roman"/>
                <a:cs typeface="Times New Roman"/>
              </a:rPr>
              <a:t>passata, egli ritornò al suo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abituale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chiedeva </a:t>
            </a:r>
            <a:r>
              <a:rPr sz="1200" spc="-5" dirty="0">
                <a:latin typeface="Times New Roman"/>
                <a:cs typeface="Times New Roman"/>
              </a:rPr>
              <a:t>l’elemosina.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amici, </a:t>
            </a:r>
            <a:r>
              <a:rPr sz="1200" dirty="0">
                <a:latin typeface="Times New Roman"/>
                <a:cs typeface="Times New Roman"/>
              </a:rPr>
              <a:t>i vicini e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 l’avevano conosciuto precedentemente, quando </a:t>
            </a:r>
            <a:r>
              <a:rPr sz="1200" dirty="0">
                <a:latin typeface="Times New Roman"/>
                <a:cs typeface="Times New Roman"/>
              </a:rPr>
              <a:t>notarono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poteva vedere </a:t>
            </a:r>
            <a:r>
              <a:rPr sz="1200" spc="-5" dirty="0">
                <a:latin typeface="Times New Roman"/>
                <a:cs typeface="Times New Roman"/>
              </a:rPr>
              <a:t>dissero </a:t>
            </a:r>
            <a:r>
              <a:rPr sz="1200" dirty="0">
                <a:latin typeface="Times New Roman"/>
                <a:cs typeface="Times New Roman"/>
              </a:rPr>
              <a:t>tutti: </a:t>
            </a:r>
            <a:r>
              <a:rPr sz="1200" spc="-5" dirty="0">
                <a:latin typeface="Times New Roman"/>
                <a:cs typeface="Times New Roman"/>
              </a:rPr>
              <a:t>“Costui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Giosia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mendicante</a:t>
            </a: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cieco?” </a:t>
            </a:r>
            <a:r>
              <a:rPr sz="1200" spc="-5" dirty="0">
                <a:latin typeface="Times New Roman"/>
                <a:cs typeface="Times New Roman"/>
              </a:rPr>
              <a:t>Alcuni dicevano che </a:t>
            </a:r>
            <a:r>
              <a:rPr sz="1200" dirty="0">
                <a:latin typeface="Times New Roman"/>
                <a:cs typeface="Times New Roman"/>
              </a:rPr>
              <a:t>era lui, </a:t>
            </a:r>
            <a:r>
              <a:rPr sz="1200" spc="-5" dirty="0">
                <a:latin typeface="Times New Roman"/>
                <a:cs typeface="Times New Roman"/>
              </a:rPr>
              <a:t>mentre altri dicevano: “No, </a:t>
            </a:r>
            <a:r>
              <a:rPr sz="1200" dirty="0">
                <a:latin typeface="Times New Roman"/>
                <a:cs typeface="Times New Roman"/>
              </a:rPr>
              <a:t>è uno che </a:t>
            </a:r>
            <a:r>
              <a:rPr sz="1200" spc="-5" dirty="0">
                <a:latin typeface="Times New Roman"/>
                <a:cs typeface="Times New Roman"/>
              </a:rPr>
              <a:t>gli assomiglia,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vedere.” Ma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chiesero all’uomo stesso, egli rispose: </a:t>
            </a:r>
            <a:r>
              <a:rPr sz="1200" dirty="0">
                <a:latin typeface="Times New Roman"/>
                <a:cs typeface="Times New Roman"/>
              </a:rPr>
              <a:t>“Sono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(1812.4) 164:3.10 </a:t>
            </a:r>
            <a:r>
              <a:rPr sz="1200" spc="-5" dirty="0">
                <a:latin typeface="Times New Roman"/>
                <a:cs typeface="Times New Roman"/>
              </a:rPr>
              <a:t>Quando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chiedergli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fosse divenuto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vedere, egli rispose </a:t>
            </a:r>
            <a:r>
              <a:rPr sz="1200" dirty="0">
                <a:latin typeface="Times New Roman"/>
                <a:cs typeface="Times New Roman"/>
              </a:rPr>
              <a:t>loro: </a:t>
            </a:r>
            <a:r>
              <a:rPr sz="1200" spc="-5" dirty="0">
                <a:latin typeface="Times New Roman"/>
                <a:cs typeface="Times New Roman"/>
              </a:rPr>
              <a:t>“Un </a:t>
            </a:r>
            <a:r>
              <a:rPr sz="1200" dirty="0">
                <a:latin typeface="Times New Roman"/>
                <a:cs typeface="Times New Roman"/>
              </a:rPr>
              <a:t>uomo chiamato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da qui, e mentre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di 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amici, ha </a:t>
            </a:r>
            <a:r>
              <a:rPr sz="1200" spc="-5" dirty="0">
                <a:latin typeface="Times New Roman"/>
                <a:cs typeface="Times New Roman"/>
              </a:rPr>
              <a:t>mescolato dell’argilla con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sputo,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unto i </a:t>
            </a:r>
            <a:r>
              <a:rPr sz="1200" spc="-5" dirty="0">
                <a:latin typeface="Times New Roman"/>
                <a:cs typeface="Times New Roman"/>
              </a:rPr>
              <a:t>miei occhi </a:t>
            </a:r>
            <a:r>
              <a:rPr sz="1200" dirty="0">
                <a:latin typeface="Times New Roman"/>
                <a:cs typeface="Times New Roman"/>
              </a:rPr>
              <a:t>e mi ha 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lavarmi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piscina di </a:t>
            </a:r>
            <a:r>
              <a:rPr sz="1200" spc="-5" dirty="0">
                <a:latin typeface="Times New Roman"/>
                <a:cs typeface="Times New Roman"/>
              </a:rPr>
              <a:t>Siloe.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 quello che quest’uomo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detto ed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immediatamente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038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51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vista.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poche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fa.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ancora il significato di molte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vedo.” E quando 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cominciava </a:t>
            </a:r>
            <a:r>
              <a:rPr sz="1200" dirty="0">
                <a:latin typeface="Times New Roman"/>
                <a:cs typeface="Times New Roman"/>
              </a:rPr>
              <a:t>a  riunirsi attorno a lui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poteva trovare lo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uomo che l’aveva </a:t>
            </a:r>
            <a:r>
              <a:rPr sz="1200" spc="-5" dirty="0">
                <a:latin typeface="Times New Roman"/>
                <a:cs typeface="Times New Roman"/>
              </a:rPr>
              <a:t>guarito, Giosia </a:t>
            </a:r>
            <a:r>
              <a:rPr sz="1200" dirty="0">
                <a:latin typeface="Times New Roman"/>
                <a:cs typeface="Times New Roman"/>
              </a:rPr>
              <a:t>poté solo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che non lo  </a:t>
            </a:r>
            <a:r>
              <a:rPr sz="1200" spc="-5" dirty="0">
                <a:latin typeface="Times New Roman"/>
                <a:cs typeface="Times New Roman"/>
              </a:rPr>
              <a:t>sapeva.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(1812.5) 164:3.11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miracoli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Maestro. Quest’uomo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chiedeva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guarito.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che il  </a:t>
            </a:r>
            <a:r>
              <a:rPr sz="1200" spc="-5" dirty="0">
                <a:latin typeface="Times New Roman"/>
                <a:cs typeface="Times New Roman"/>
              </a:rPr>
              <a:t>Gesù che gli </a:t>
            </a:r>
            <a:r>
              <a:rPr sz="1200" dirty="0">
                <a:latin typeface="Times New Roman"/>
                <a:cs typeface="Times New Roman"/>
              </a:rPr>
              <a:t>aveva ordinato di </a:t>
            </a:r>
            <a:r>
              <a:rPr sz="1200" spc="-5" dirty="0">
                <a:latin typeface="Times New Roman"/>
                <a:cs typeface="Times New Roman"/>
              </a:rPr>
              <a:t>lavarsi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Siloe,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promesso che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visto,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predicato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durante </a:t>
            </a:r>
            <a:r>
              <a:rPr sz="1200" dirty="0">
                <a:latin typeface="Times New Roman"/>
                <a:cs typeface="Times New Roman"/>
              </a:rPr>
              <a:t>la festa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Tabernacoli.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poca </a:t>
            </a:r>
            <a:r>
              <a:rPr sz="1200" dirty="0">
                <a:latin typeface="Times New Roman"/>
                <a:cs typeface="Times New Roman"/>
              </a:rPr>
              <a:t>fiducia di poter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vista,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persone  </a:t>
            </a:r>
            <a:r>
              <a:rPr sz="1200" dirty="0">
                <a:latin typeface="Times New Roman"/>
                <a:cs typeface="Times New Roman"/>
              </a:rPr>
              <a:t>di quel tempo </a:t>
            </a:r>
            <a:r>
              <a:rPr sz="1200" spc="-5" dirty="0">
                <a:latin typeface="Times New Roman"/>
                <a:cs typeface="Times New Roman"/>
              </a:rPr>
              <a:t>avevano grande fiducia nell’efficacia dello sputo </a:t>
            </a:r>
            <a:r>
              <a:rPr sz="1200" dirty="0">
                <a:latin typeface="Times New Roman"/>
                <a:cs typeface="Times New Roman"/>
              </a:rPr>
              <a:t>di un grande 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uomo; e </a:t>
            </a:r>
            <a:r>
              <a:rPr sz="1200" spc="-5" dirty="0">
                <a:latin typeface="Times New Roman"/>
                <a:cs typeface="Times New Roman"/>
              </a:rPr>
              <a:t>dalla conversazione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Tommaso, </a:t>
            </a:r>
            <a:r>
              <a:rPr sz="1200" dirty="0">
                <a:latin typeface="Times New Roman"/>
                <a:cs typeface="Times New Roman"/>
              </a:rPr>
              <a:t>Giosia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concluso che il </a:t>
            </a:r>
            <a:r>
              <a:rPr sz="1200" spc="-5" dirty="0">
                <a:latin typeface="Times New Roman"/>
                <a:cs typeface="Times New Roman"/>
              </a:rPr>
              <a:t>suo sedicente benefattore 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grand’uomo,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maestro erudito </a:t>
            </a:r>
            <a:r>
              <a:rPr sz="1200" dirty="0">
                <a:latin typeface="Times New Roman"/>
                <a:cs typeface="Times New Roman"/>
              </a:rPr>
              <a:t>o un santo  </a:t>
            </a:r>
            <a:r>
              <a:rPr sz="1200" spc="-5" dirty="0">
                <a:latin typeface="Times New Roman"/>
                <a:cs typeface="Times New Roman"/>
              </a:rPr>
              <a:t>profeta; conseguentemente egli fece come Gesù gli aveva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(1812.6) 164:3.12 </a:t>
            </a:r>
            <a:r>
              <a:rPr sz="1200" spc="-5" dirty="0">
                <a:latin typeface="Times New Roman"/>
                <a:cs typeface="Times New Roman"/>
              </a:rPr>
              <a:t>Gesù utilizzò l’argilla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ordinò di </a:t>
            </a:r>
            <a:r>
              <a:rPr sz="1200" spc="-5" dirty="0">
                <a:latin typeface="Times New Roman"/>
                <a:cs typeface="Times New Roman"/>
              </a:rPr>
              <a:t>lavarsi nella </a:t>
            </a:r>
            <a:r>
              <a:rPr sz="1200" dirty="0">
                <a:latin typeface="Times New Roman"/>
                <a:cs typeface="Times New Roman"/>
              </a:rPr>
              <a:t>piscina </a:t>
            </a:r>
            <a:r>
              <a:rPr sz="1200" spc="-5" dirty="0">
                <a:latin typeface="Times New Roman"/>
                <a:cs typeface="Times New Roman"/>
              </a:rPr>
              <a:t>simbolica </a:t>
            </a:r>
            <a:r>
              <a:rPr sz="1200" dirty="0">
                <a:latin typeface="Times New Roman"/>
                <a:cs typeface="Times New Roman"/>
              </a:rPr>
              <a:t>di Siloe </a:t>
            </a:r>
            <a:r>
              <a:rPr sz="1200" spc="-5" dirty="0">
                <a:latin typeface="Times New Roman"/>
                <a:cs typeface="Times New Roman"/>
              </a:rPr>
              <a:t>per tre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13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(1812.7) 164:3.13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Questo non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miracolo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fede di un individuo.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prodigio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scelse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per un proposito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egli predispose </a:t>
            </a:r>
            <a:r>
              <a:rPr sz="1200" dirty="0">
                <a:latin typeface="Times New Roman"/>
                <a:cs typeface="Times New Roman"/>
              </a:rPr>
              <a:t>in modo tale che </a:t>
            </a:r>
            <a:r>
              <a:rPr sz="1200" spc="-5" dirty="0">
                <a:latin typeface="Times New Roman"/>
                <a:cs typeface="Times New Roman"/>
              </a:rPr>
              <a:t>quest’uomo potesse </a:t>
            </a:r>
            <a:r>
              <a:rPr sz="1200" dirty="0">
                <a:latin typeface="Times New Roman"/>
                <a:cs typeface="Times New Roman"/>
              </a:rPr>
              <a:t>trarne un profitto  </a:t>
            </a:r>
            <a:r>
              <a:rPr sz="1200" spc="-5" dirty="0">
                <a:latin typeface="Times New Roman"/>
                <a:cs typeface="Times New Roman"/>
              </a:rPr>
              <a:t>permanente.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438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(1813.1) 164:3.14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guarigione, </a:t>
            </a:r>
            <a:r>
              <a:rPr sz="1200" dirty="0">
                <a:latin typeface="Times New Roman"/>
                <a:cs typeface="Times New Roman"/>
              </a:rPr>
              <a:t>e poiché la </a:t>
            </a:r>
            <a:r>
              <a:rPr sz="1200" spc="-5" dirty="0">
                <a:latin typeface="Times New Roman"/>
                <a:cs typeface="Times New Roman"/>
              </a:rPr>
              <a:t>sua fede era </a:t>
            </a:r>
            <a:r>
              <a:rPr sz="1200" dirty="0">
                <a:latin typeface="Times New Roman"/>
                <a:cs typeface="Times New Roman"/>
              </a:rPr>
              <a:t>debole, questi </a:t>
            </a:r>
            <a:r>
              <a:rPr sz="1200" spc="-5" dirty="0">
                <a:latin typeface="Times New Roman"/>
                <a:cs typeface="Times New Roman"/>
              </a:rPr>
              <a:t>atti materiali  furono suggeriti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incoraggiarlo. Egli credeva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superstizione dell’efficacia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sapeva che </a:t>
            </a:r>
            <a:r>
              <a:rPr sz="1200" dirty="0">
                <a:latin typeface="Times New Roman"/>
                <a:cs typeface="Times New Roman"/>
              </a:rPr>
              <a:t>la piscina  di Siloe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sacro. Ma </a:t>
            </a:r>
            <a:r>
              <a:rPr sz="1200" dirty="0">
                <a:latin typeface="Times New Roman"/>
                <a:cs typeface="Times New Roman"/>
              </a:rPr>
              <a:t>difficilmente vi </a:t>
            </a:r>
            <a:r>
              <a:rPr sz="1200" spc="-5" dirty="0">
                <a:latin typeface="Times New Roman"/>
                <a:cs typeface="Times New Roman"/>
              </a:rPr>
              <a:t>sarebbe andato se </a:t>
            </a:r>
            <a:r>
              <a:rPr sz="1200" dirty="0">
                <a:latin typeface="Times New Roman"/>
                <a:cs typeface="Times New Roman"/>
              </a:rPr>
              <a:t>non fosse </a:t>
            </a:r>
            <a:r>
              <a:rPr sz="1200" spc="-5" dirty="0">
                <a:latin typeface="Times New Roman"/>
                <a:cs typeface="Times New Roman"/>
              </a:rPr>
              <a:t>stato necessario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lavare l’argilla  con cui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unto. </a:t>
            </a:r>
            <a:r>
              <a:rPr sz="1200" spc="-5" dirty="0">
                <a:latin typeface="Times New Roman"/>
                <a:cs typeface="Times New Roman"/>
              </a:rPr>
              <a:t>L’operazione comportava sufficiente cerimoniale </a:t>
            </a:r>
            <a:r>
              <a:rPr sz="1200" dirty="0">
                <a:latin typeface="Times New Roman"/>
                <a:cs typeface="Times New Roman"/>
              </a:rPr>
              <a:t>da indurlo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agire.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66734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85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settimana nella fattoria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zio </a:t>
            </a:r>
            <a:r>
              <a:rPr sz="1200" spc="-5" dirty="0">
                <a:latin typeface="Times New Roman"/>
                <a:cs typeface="Times New Roman"/>
              </a:rPr>
              <a:t>(dalla sua infanzia) 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gennaio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quest’anno; </a:t>
            </a:r>
            <a:r>
              <a:rPr sz="1200" dirty="0">
                <a:latin typeface="Times New Roman"/>
                <a:cs typeface="Times New Roman"/>
              </a:rPr>
              <a:t>la prima esperienza di una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pesca </a:t>
            </a:r>
            <a:r>
              <a:rPr sz="1200" spc="-5" dirty="0">
                <a:latin typeface="Times New Roman"/>
                <a:cs typeface="Times New Roman"/>
              </a:rPr>
              <a:t>sul  Mare </a:t>
            </a:r>
            <a:r>
              <a:rPr sz="1200" dirty="0">
                <a:latin typeface="Times New Roman"/>
                <a:cs typeface="Times New Roman"/>
              </a:rPr>
              <a:t>di Galilea avvenne </a:t>
            </a:r>
            <a:r>
              <a:rPr sz="1200" spc="-5" dirty="0">
                <a:latin typeface="Times New Roman"/>
                <a:cs typeface="Times New Roman"/>
              </a:rPr>
              <a:t>nel mese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(1364.6) 123:6.3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Gesù incontrò </a:t>
            </a:r>
            <a:r>
              <a:rPr sz="1200" dirty="0">
                <a:latin typeface="Times New Roman"/>
                <a:cs typeface="Times New Roman"/>
              </a:rPr>
              <a:t>un insegnante di </a:t>
            </a:r>
            <a:r>
              <a:rPr sz="1200" spc="-5" dirty="0">
                <a:latin typeface="Times New Roman"/>
                <a:cs typeface="Times New Roman"/>
              </a:rPr>
              <a:t>matematica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 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imparato </a:t>
            </a:r>
            <a:r>
              <a:rPr sz="1200" dirty="0">
                <a:latin typeface="Times New Roman"/>
                <a:cs typeface="Times New Roman"/>
              </a:rPr>
              <a:t>alcune nuove tecniche  </a:t>
            </a:r>
            <a:r>
              <a:rPr sz="1200" spc="-5" dirty="0">
                <a:latin typeface="Times New Roman"/>
                <a:cs typeface="Times New Roman"/>
              </a:rPr>
              <a:t>aritmetiche, dedicò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alla matematica per parecchi </a:t>
            </a:r>
            <a:r>
              <a:rPr sz="1200" dirty="0">
                <a:latin typeface="Times New Roman"/>
                <a:cs typeface="Times New Roman"/>
              </a:rPr>
              <a:t>anni.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sviluppò un </a:t>
            </a:r>
            <a:r>
              <a:rPr sz="1200" spc="-5" dirty="0">
                <a:latin typeface="Times New Roman"/>
                <a:cs typeface="Times New Roman"/>
              </a:rPr>
              <a:t>senso acuto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numeri, </a:t>
            </a:r>
            <a:r>
              <a:rPr sz="1200" dirty="0">
                <a:latin typeface="Times New Roman"/>
                <a:cs typeface="Times New Roman"/>
              </a:rPr>
              <a:t>delle distanze e </a:t>
            </a:r>
            <a:r>
              <a:rPr sz="1200" spc="-5" dirty="0">
                <a:latin typeface="Times New Roman"/>
                <a:cs typeface="Times New Roman"/>
              </a:rPr>
              <a:t>delle  proporzioni.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(1364.7) 123:6.4 </a:t>
            </a:r>
            <a:r>
              <a:rPr sz="1200" spc="-5" dirty="0">
                <a:latin typeface="Times New Roman"/>
                <a:cs typeface="Times New Roman"/>
              </a:rPr>
              <a:t>Gesù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apprezzare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suo fratello Giacomo </a:t>
            </a:r>
            <a:r>
              <a:rPr sz="1200" dirty="0">
                <a:latin typeface="Times New Roman"/>
                <a:cs typeface="Times New Roman"/>
              </a:rPr>
              <a:t>e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cominciato ad insegnargli  l’alfabeto.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4351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(1364.8) 123:6.5 </a:t>
            </a:r>
            <a:r>
              <a:rPr sz="1200" spc="-5" dirty="0">
                <a:latin typeface="Times New Roman"/>
                <a:cs typeface="Times New Roman"/>
              </a:rPr>
              <a:t>Quest’anno Gesù fece degli accordi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scambiare prodotti caseari con </a:t>
            </a:r>
            <a:r>
              <a:rPr sz="1200" dirty="0">
                <a:latin typeface="Times New Roman"/>
                <a:cs typeface="Times New Roman"/>
              </a:rPr>
              <a:t>lezioni di </a:t>
            </a:r>
            <a:r>
              <a:rPr sz="1200" spc="-5" dirty="0">
                <a:latin typeface="Times New Roman"/>
                <a:cs typeface="Times New Roman"/>
              </a:rPr>
              <a:t>arpa.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un’inclinazione  straordinaria </a:t>
            </a:r>
            <a:r>
              <a:rPr sz="1200" dirty="0">
                <a:latin typeface="Times New Roman"/>
                <a:cs typeface="Times New Roman"/>
              </a:rPr>
              <a:t>per tutto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musicale. Più </a:t>
            </a:r>
            <a:r>
              <a:rPr sz="1200" dirty="0">
                <a:latin typeface="Times New Roman"/>
                <a:cs typeface="Times New Roman"/>
              </a:rPr>
              <a:t>tardi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molto per promuovere l’interesse per la musica </a:t>
            </a:r>
            <a:r>
              <a:rPr sz="1200" spc="-5" dirty="0">
                <a:latin typeface="Times New Roman"/>
                <a:cs typeface="Times New Roman"/>
              </a:rPr>
              <a:t>vocale fra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giovani  compagni. A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-5" dirty="0">
                <a:latin typeface="Times New Roman"/>
                <a:cs typeface="Times New Roman"/>
              </a:rPr>
              <a:t>anni egli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abile arpista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provava grande </a:t>
            </a:r>
            <a:r>
              <a:rPr sz="1200" dirty="0">
                <a:latin typeface="Times New Roman"/>
                <a:cs typeface="Times New Roman"/>
              </a:rPr>
              <a:t>piacere 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sentire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famiglia ed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spc="2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straordinarie </a:t>
            </a:r>
            <a:r>
              <a:rPr sz="1200" dirty="0">
                <a:latin typeface="Times New Roman"/>
                <a:cs typeface="Times New Roman"/>
              </a:rPr>
              <a:t>interpretazioni e le </a:t>
            </a:r>
            <a:r>
              <a:rPr sz="1200" spc="-5" dirty="0">
                <a:latin typeface="Times New Roman"/>
                <a:cs typeface="Times New Roman"/>
              </a:rPr>
              <a:t>sue belle </a:t>
            </a:r>
            <a:r>
              <a:rPr sz="1200" dirty="0">
                <a:latin typeface="Times New Roman"/>
                <a:cs typeface="Times New Roman"/>
              </a:rPr>
              <a:t>improvvisazioni.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409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(1365.1) 123:6.6 </a:t>
            </a:r>
            <a:r>
              <a:rPr sz="1200" spc="-5" dirty="0">
                <a:latin typeface="Times New Roman"/>
                <a:cs typeface="Times New Roman"/>
              </a:rPr>
              <a:t>Mentre Gesù continuava </a:t>
            </a:r>
            <a:r>
              <a:rPr sz="1200" dirty="0">
                <a:latin typeface="Times New Roman"/>
                <a:cs typeface="Times New Roman"/>
              </a:rPr>
              <a:t>a fare progressi </a:t>
            </a:r>
            <a:r>
              <a:rPr sz="1200" spc="-5" dirty="0">
                <a:latin typeface="Times New Roman"/>
                <a:cs typeface="Times New Roman"/>
              </a:rPr>
              <a:t>considerevoli </a:t>
            </a:r>
            <a:r>
              <a:rPr sz="1200" dirty="0">
                <a:latin typeface="Times New Roman"/>
                <a:cs typeface="Times New Roman"/>
              </a:rPr>
              <a:t>a scuola, non tutto </a:t>
            </a:r>
            <a:r>
              <a:rPr sz="1200" spc="-5" dirty="0">
                <a:latin typeface="Times New Roman"/>
                <a:cs typeface="Times New Roman"/>
              </a:rPr>
              <a:t>andava bene </a:t>
            </a:r>
            <a:r>
              <a:rPr sz="1200" dirty="0">
                <a:latin typeface="Times New Roman"/>
                <a:cs typeface="Times New Roman"/>
              </a:rPr>
              <a:t>per i suoi genitori o per i suoi  </a:t>
            </a:r>
            <a:r>
              <a:rPr sz="1200" spc="-5" dirty="0">
                <a:latin typeface="Times New Roman"/>
                <a:cs typeface="Times New Roman"/>
              </a:rPr>
              <a:t>insegnanti. Egli </a:t>
            </a:r>
            <a:r>
              <a:rPr sz="1200" dirty="0">
                <a:latin typeface="Times New Roman"/>
                <a:cs typeface="Times New Roman"/>
              </a:rPr>
              <a:t>persisteva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porre una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domande imbarazzanti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particolarmente  </a:t>
            </a:r>
            <a:r>
              <a:rPr sz="1200" spc="-5" dirty="0">
                <a:latin typeface="Times New Roman"/>
                <a:cs typeface="Times New Roman"/>
              </a:rPr>
              <a:t>riguardo alla geografia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all’astronomia. Insisteva specialmente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sapere perché 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stagione secca ed </a:t>
            </a:r>
            <a:r>
              <a:rPr sz="1200" dirty="0">
                <a:latin typeface="Times New Roman"/>
                <a:cs typeface="Times New Roman"/>
              </a:rPr>
              <a:t>una piovosa in  </a:t>
            </a:r>
            <a:r>
              <a:rPr sz="1200" spc="-5" dirty="0">
                <a:latin typeface="Times New Roman"/>
                <a:cs typeface="Times New Roman"/>
              </a:rPr>
              <a:t>Palestina. Egli cercò ripetutamente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spiegazione della grande </a:t>
            </a:r>
            <a:r>
              <a:rPr sz="1200" dirty="0">
                <a:latin typeface="Times New Roman"/>
                <a:cs typeface="Times New Roman"/>
              </a:rPr>
              <a:t>differenza fra le </a:t>
            </a:r>
            <a:r>
              <a:rPr sz="1200" spc="-5" dirty="0">
                <a:latin typeface="Times New Roman"/>
                <a:cs typeface="Times New Roman"/>
              </a:rPr>
              <a:t>temperature </a:t>
            </a:r>
            <a:r>
              <a:rPr sz="1200" dirty="0">
                <a:latin typeface="Times New Roman"/>
                <a:cs typeface="Times New Roman"/>
              </a:rPr>
              <a:t>di Nazaret e </a:t>
            </a:r>
            <a:r>
              <a:rPr sz="1200" spc="-5" dirty="0">
                <a:latin typeface="Times New Roman"/>
                <a:cs typeface="Times New Roman"/>
              </a:rPr>
              <a:t>della valle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Giordano. 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cessava </a:t>
            </a:r>
            <a:r>
              <a:rPr sz="1200" dirty="0">
                <a:latin typeface="Times New Roman"/>
                <a:cs typeface="Times New Roman"/>
              </a:rPr>
              <a:t>mai di porre tali </a:t>
            </a:r>
            <a:r>
              <a:rPr sz="1200" spc="-5" dirty="0">
                <a:latin typeface="Times New Roman"/>
                <a:cs typeface="Times New Roman"/>
              </a:rPr>
              <a:t>domande, intelligenti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imbarazzanti.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(1365.2) 123:6.7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terzo fratello, </a:t>
            </a:r>
            <a:r>
              <a:rPr sz="1200" dirty="0">
                <a:latin typeface="Times New Roman"/>
                <a:cs typeface="Times New Roman"/>
              </a:rPr>
              <a:t>Simone, </a:t>
            </a:r>
            <a:r>
              <a:rPr sz="1200" spc="-5" dirty="0">
                <a:latin typeface="Times New Roman"/>
                <a:cs typeface="Times New Roman"/>
              </a:rPr>
              <a:t>nacque </a:t>
            </a:r>
            <a:r>
              <a:rPr sz="1200" dirty="0">
                <a:latin typeface="Times New Roman"/>
                <a:cs typeface="Times New Roman"/>
              </a:rPr>
              <a:t>venerdì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14 aprile </a:t>
            </a:r>
            <a:r>
              <a:rPr sz="1200" spc="-5" dirty="0">
                <a:latin typeface="Times New Roman"/>
                <a:cs typeface="Times New Roman"/>
              </a:rPr>
              <a:t>di quest’anno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7050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6991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(1813.2) 164:3.15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Ma Gesù aveva </a:t>
            </a:r>
            <a:r>
              <a:rPr sz="1200" dirty="0">
                <a:latin typeface="Times New Roman"/>
                <a:cs typeface="Times New Roman"/>
              </a:rPr>
              <a:t>una terza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ricorrere </a:t>
            </a:r>
            <a:r>
              <a:rPr sz="1200" dirty="0">
                <a:latin typeface="Times New Roman"/>
                <a:cs typeface="Times New Roman"/>
              </a:rPr>
              <a:t>a questi metodi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operazione straordinaria: questo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miracolo </a:t>
            </a:r>
            <a:r>
              <a:rPr sz="1200" dirty="0">
                <a:latin typeface="Times New Roman"/>
                <a:cs typeface="Times New Roman"/>
              </a:rPr>
              <a:t>prodotto </a:t>
            </a:r>
            <a:r>
              <a:rPr sz="1200" spc="-5" dirty="0">
                <a:latin typeface="Times New Roman"/>
                <a:cs typeface="Times New Roman"/>
              </a:rPr>
              <a:t>unicamente </a:t>
            </a:r>
            <a:r>
              <a:rPr sz="1200" dirty="0">
                <a:latin typeface="Times New Roman"/>
                <a:cs typeface="Times New Roman"/>
              </a:rPr>
              <a:t>in obbedienza </a:t>
            </a:r>
            <a:r>
              <a:rPr sz="1200" spc="-5" dirty="0">
                <a:latin typeface="Times New Roman"/>
                <a:cs typeface="Times New Roman"/>
              </a:rPr>
              <a:t>alla propria </a:t>
            </a:r>
            <a:r>
              <a:rPr sz="1200" dirty="0">
                <a:latin typeface="Times New Roman"/>
                <a:cs typeface="Times New Roman"/>
              </a:rPr>
              <a:t>scelta,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egli desiderava insegnare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quel tempo e di tutte le </a:t>
            </a:r>
            <a:r>
              <a:rPr sz="1200" spc="-5" dirty="0">
                <a:latin typeface="Times New Roman"/>
                <a:cs typeface="Times New Roman"/>
              </a:rPr>
              <a:t>epoche successive </a:t>
            </a:r>
            <a:r>
              <a:rPr sz="1200" dirty="0">
                <a:latin typeface="Times New Roman"/>
                <a:cs typeface="Times New Roman"/>
              </a:rPr>
              <a:t>a non disprezzare o  </a:t>
            </a:r>
            <a:r>
              <a:rPr sz="1200" spc="-5" dirty="0">
                <a:latin typeface="Times New Roman"/>
                <a:cs typeface="Times New Roman"/>
              </a:rPr>
              <a:t>trascurare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materiali per </a:t>
            </a:r>
            <a:r>
              <a:rPr sz="1200" spc="-5" dirty="0">
                <a:latin typeface="Times New Roman"/>
                <a:cs typeface="Times New Roman"/>
              </a:rPr>
              <a:t>guarire gli ammalati. Egli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smettere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come il solo </a:t>
            </a:r>
            <a:r>
              <a:rPr sz="1200" spc="-5" dirty="0">
                <a:latin typeface="Times New Roman"/>
                <a:cs typeface="Times New Roman"/>
              </a:rPr>
              <a:t>metodo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 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(1813.3) 164:3.16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donò </a:t>
            </a:r>
            <a:r>
              <a:rPr sz="1200" spc="-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vista a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atto miracoloso, questo sabato mattina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Gerusalemme vicino </a:t>
            </a:r>
            <a:r>
              <a:rPr sz="1200" dirty="0">
                <a:latin typeface="Times New Roman"/>
                <a:cs typeface="Times New Roman"/>
              </a:rPr>
              <a:t>al Tempio,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primario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compiere quest’atto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aperta sfida al Sinedrio </a:t>
            </a:r>
            <a:r>
              <a:rPr sz="1200" dirty="0">
                <a:latin typeface="Times New Roman"/>
                <a:cs typeface="Times New Roman"/>
              </a:rPr>
              <a:t>e a tutti </a:t>
            </a:r>
            <a:r>
              <a:rPr sz="1200" spc="-5" dirty="0">
                <a:latin typeface="Times New Roman"/>
                <a:cs typeface="Times New Roman"/>
              </a:rPr>
              <a:t>gli insegnanti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religiosi </a:t>
            </a:r>
            <a:r>
              <a:rPr sz="1200" dirty="0">
                <a:latin typeface="Times New Roman"/>
                <a:cs typeface="Times New Roman"/>
              </a:rPr>
              <a:t>ebrei. Questo fu 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proclamare un’aperta </a:t>
            </a:r>
            <a:r>
              <a:rPr sz="1200" dirty="0">
                <a:latin typeface="Times New Roman"/>
                <a:cs typeface="Times New Roman"/>
              </a:rPr>
              <a:t>rottura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positivo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che faceva. </a:t>
            </a:r>
            <a:r>
              <a:rPr sz="1200" dirty="0">
                <a:latin typeface="Times New Roman"/>
                <a:cs typeface="Times New Roman"/>
              </a:rPr>
              <a:t>Ed era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proposito 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Sinedrio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condusse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due apostoli da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primo pomeriggio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sabato e </a:t>
            </a:r>
            <a:r>
              <a:rPr sz="1200" spc="-5" dirty="0">
                <a:latin typeface="Times New Roman"/>
                <a:cs typeface="Times New Roman"/>
              </a:rPr>
              <a:t>provocò deliberatamente quelle discussioni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obbligarono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a prestare attenzione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miracolo.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Giosia davanti al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Sinedrio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(1813.4) 164:4.1 </a:t>
            </a:r>
            <a:r>
              <a:rPr sz="1200" spc="-5" dirty="0">
                <a:latin typeface="Times New Roman"/>
                <a:cs typeface="Times New Roman"/>
              </a:rPr>
              <a:t>A metà del pomeriggio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Giosia aveva sollevato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discussioni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Tempio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del Sinedrio  </a:t>
            </a:r>
            <a:r>
              <a:rPr sz="1200" spc="-5" dirty="0">
                <a:latin typeface="Times New Roman"/>
                <a:cs typeface="Times New Roman"/>
              </a:rPr>
              <a:t>decisero </a:t>
            </a:r>
            <a:r>
              <a:rPr sz="1200" dirty="0">
                <a:latin typeface="Times New Roman"/>
                <a:cs typeface="Times New Roman"/>
              </a:rPr>
              <a:t>di convocare il </a:t>
            </a:r>
            <a:r>
              <a:rPr sz="1200" spc="-5" dirty="0">
                <a:latin typeface="Times New Roman"/>
                <a:cs typeface="Times New Roman"/>
              </a:rPr>
              <a:t>consiglio nel suo luogo </a:t>
            </a:r>
            <a:r>
              <a:rPr sz="1200" dirty="0">
                <a:latin typeface="Times New Roman"/>
                <a:cs typeface="Times New Roman"/>
              </a:rPr>
              <a:t>abituale di </a:t>
            </a:r>
            <a:r>
              <a:rPr sz="1200" spc="-5" dirty="0">
                <a:latin typeface="Times New Roman"/>
                <a:cs typeface="Times New Roman"/>
              </a:rPr>
              <a:t>riunione nel </a:t>
            </a:r>
            <a:r>
              <a:rPr sz="1200" dirty="0">
                <a:latin typeface="Times New Roman"/>
                <a:cs typeface="Times New Roman"/>
              </a:rPr>
              <a:t>Tempio. Ed </a:t>
            </a:r>
            <a:r>
              <a:rPr sz="1200" spc="-5" dirty="0">
                <a:latin typeface="Times New Roman"/>
                <a:cs typeface="Times New Roman"/>
              </a:rPr>
              <a:t>essi fecero </a:t>
            </a:r>
            <a:r>
              <a:rPr sz="1200" dirty="0">
                <a:latin typeface="Times New Roman"/>
                <a:cs typeface="Times New Roman"/>
              </a:rPr>
              <a:t>questo in violazione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regola  </a:t>
            </a:r>
            <a:r>
              <a:rPr sz="1200" dirty="0">
                <a:latin typeface="Times New Roman"/>
                <a:cs typeface="Times New Roman"/>
              </a:rPr>
              <a:t>stabilita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proibiva la riunione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nel giorno di </a:t>
            </a:r>
            <a:r>
              <a:rPr sz="1200" spc="-5" dirty="0">
                <a:latin typeface="Times New Roman"/>
                <a:cs typeface="Times New Roman"/>
              </a:rPr>
              <a:t>sabato. Gesù </a:t>
            </a:r>
            <a:r>
              <a:rPr sz="1200" dirty="0">
                <a:latin typeface="Times New Roman"/>
                <a:cs typeface="Times New Roman"/>
              </a:rPr>
              <a:t>sapeva che la violazione </a:t>
            </a:r>
            <a:r>
              <a:rPr sz="1200" spc="-5" dirty="0">
                <a:latin typeface="Times New Roman"/>
                <a:cs typeface="Times New Roman"/>
              </a:rPr>
              <a:t>del sabato </a:t>
            </a:r>
            <a:r>
              <a:rPr sz="1200" dirty="0">
                <a:latin typeface="Times New Roman"/>
                <a:cs typeface="Times New Roman"/>
              </a:rPr>
              <a:t>sarebbe stata una </a:t>
            </a:r>
            <a:r>
              <a:rPr sz="1200" spc="-5" dirty="0">
                <a:latin typeface="Times New Roman"/>
                <a:cs typeface="Times New Roman"/>
              </a:rPr>
              <a:t>delle  principali accuse portate contro </a:t>
            </a:r>
            <a:r>
              <a:rPr sz="1200" dirty="0">
                <a:latin typeface="Times New Roman"/>
                <a:cs typeface="Times New Roman"/>
              </a:rPr>
              <a:t>di lui 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finale, e </a:t>
            </a:r>
            <a:r>
              <a:rPr sz="1200" spc="-5" dirty="0">
                <a:latin typeface="Times New Roman"/>
                <a:cs typeface="Times New Roman"/>
              </a:rPr>
              <a:t>desiderava essere portato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Sinedrio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sotto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l’imputazione di </a:t>
            </a:r>
            <a:r>
              <a:rPr sz="1200" spc="-5" dirty="0">
                <a:latin typeface="Times New Roman"/>
                <a:cs typeface="Times New Roman"/>
              </a:rPr>
              <a:t>aver guarito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cieco nel </a:t>
            </a:r>
            <a:r>
              <a:rPr sz="1200" dirty="0">
                <a:latin typeface="Times New Roman"/>
                <a:cs typeface="Times New Roman"/>
              </a:rPr>
              <a:t>giorno di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sessione stessa </a:t>
            </a:r>
            <a:r>
              <a:rPr sz="1200" dirty="0">
                <a:latin typeface="Times New Roman"/>
                <a:cs typeface="Times New Roman"/>
              </a:rPr>
              <a:t>dell’alta </a:t>
            </a:r>
            <a:r>
              <a:rPr sz="1200" spc="-5" dirty="0">
                <a:latin typeface="Times New Roman"/>
                <a:cs typeface="Times New Roman"/>
              </a:rPr>
              <a:t>corte ebraica, sedendo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6604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giudicarlo su questo </a:t>
            </a:r>
            <a:r>
              <a:rPr sz="1200" dirty="0">
                <a:latin typeface="Times New Roman"/>
                <a:cs typeface="Times New Roman"/>
              </a:rPr>
              <a:t>atto di </a:t>
            </a:r>
            <a:r>
              <a:rPr sz="1200" spc="-5" dirty="0">
                <a:latin typeface="Times New Roman"/>
                <a:cs typeface="Times New Roman"/>
              </a:rPr>
              <a:t>misericordia, avesse deliberato su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sabato e in diretta violazione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imposta </a:t>
            </a:r>
            <a:r>
              <a:rPr sz="1200" spc="-5" dirty="0">
                <a:latin typeface="Times New Roman"/>
                <a:cs typeface="Times New Roman"/>
              </a:rPr>
              <a:t>essa stessa.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28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(1813.5) 164:4.2 </a:t>
            </a:r>
            <a:r>
              <a:rPr sz="1200" spc="-5" dirty="0">
                <a:latin typeface="Times New Roman"/>
                <a:cs typeface="Times New Roman"/>
              </a:rPr>
              <a:t>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chiamarono Gesù davanti </a:t>
            </a:r>
            <a:r>
              <a:rPr sz="1200" dirty="0">
                <a:latin typeface="Times New Roman"/>
                <a:cs typeface="Times New Roman"/>
              </a:rPr>
              <a:t>a loro;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paura di </a:t>
            </a:r>
            <a:r>
              <a:rPr sz="1200" spc="-5" dirty="0">
                <a:latin typeface="Times New Roman"/>
                <a:cs typeface="Times New Roman"/>
              </a:rPr>
              <a:t>farlo. Invece </a:t>
            </a:r>
            <a:r>
              <a:rPr sz="1200" dirty="0">
                <a:latin typeface="Times New Roman"/>
                <a:cs typeface="Times New Roman"/>
              </a:rPr>
              <a:t>mandarono subito a </a:t>
            </a:r>
            <a:r>
              <a:rPr sz="1200" spc="-5" dirty="0">
                <a:latin typeface="Times New Roman"/>
                <a:cs typeface="Times New Roman"/>
              </a:rPr>
              <a:t>chiamare Giosia.  </a:t>
            </a:r>
            <a:r>
              <a:rPr sz="1200" dirty="0">
                <a:latin typeface="Times New Roman"/>
                <a:cs typeface="Times New Roman"/>
              </a:rPr>
              <a:t>Dopo un </a:t>
            </a:r>
            <a:r>
              <a:rPr sz="1200" spc="-5" dirty="0">
                <a:latin typeface="Times New Roman"/>
                <a:cs typeface="Times New Roman"/>
              </a:rPr>
              <a:t>interrogatorio preliminare,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portavoce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(di cui </a:t>
            </a:r>
            <a:r>
              <a:rPr sz="1200" spc="-5" dirty="0">
                <a:latin typeface="Times New Roman"/>
                <a:cs typeface="Times New Roman"/>
              </a:rPr>
              <a:t>erano presenti </a:t>
            </a:r>
            <a:r>
              <a:rPr sz="1200" dirty="0">
                <a:latin typeface="Times New Roman"/>
                <a:cs typeface="Times New Roman"/>
              </a:rPr>
              <a:t>una cinquantina di </a:t>
            </a:r>
            <a:r>
              <a:rPr sz="1200" spc="-5" dirty="0">
                <a:latin typeface="Times New Roman"/>
                <a:cs typeface="Times New Roman"/>
              </a:rPr>
              <a:t>membri) ordinò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Giosia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raccontare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successo. </a:t>
            </a:r>
            <a:r>
              <a:rPr sz="1200" dirty="0">
                <a:latin typeface="Times New Roman"/>
                <a:cs typeface="Times New Roman"/>
              </a:rPr>
              <a:t>Dopo la sua guarigione di quella </a:t>
            </a:r>
            <a:r>
              <a:rPr sz="1200" spc="-5" dirty="0">
                <a:latin typeface="Times New Roman"/>
                <a:cs typeface="Times New Roman"/>
              </a:rPr>
              <a:t>mattina Giosia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appreso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Tommaso,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Natanaele </a:t>
            </a:r>
            <a:r>
              <a:rPr sz="1200" dirty="0">
                <a:latin typeface="Times New Roman"/>
                <a:cs typeface="Times New Roman"/>
              </a:rPr>
              <a:t>e da  </a:t>
            </a:r>
            <a:r>
              <a:rPr sz="1200" spc="-5" dirty="0">
                <a:latin typeface="Times New Roman"/>
                <a:cs typeface="Times New Roman"/>
              </a:rPr>
              <a:t>altri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erano </a:t>
            </a:r>
            <a:r>
              <a:rPr sz="1200" dirty="0">
                <a:latin typeface="Times New Roman"/>
                <a:cs typeface="Times New Roman"/>
              </a:rPr>
              <a:t>irritati </a:t>
            </a:r>
            <a:r>
              <a:rPr sz="1200" spc="-5" dirty="0">
                <a:latin typeface="Times New Roman"/>
                <a:cs typeface="Times New Roman"/>
              </a:rPr>
              <a:t>perché egli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guarito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avrebbero probabilmente creato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fastidi </a:t>
            </a:r>
            <a:r>
              <a:rPr sz="1200" dirty="0">
                <a:latin typeface="Times New Roman"/>
                <a:cs typeface="Times New Roman"/>
              </a:rPr>
              <a:t>a tutti gli  </a:t>
            </a:r>
            <a:r>
              <a:rPr sz="1200" spc="-5" dirty="0">
                <a:latin typeface="Times New Roman"/>
                <a:cs typeface="Times New Roman"/>
              </a:rPr>
              <a:t>interessati;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Giosia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percepiva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che Gesù era colui che chiamavano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Liberatore.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interrogarono, egli disse: “Quest’uomo </a:t>
            </a:r>
            <a:r>
              <a:rPr sz="1200" dirty="0">
                <a:latin typeface="Times New Roman"/>
                <a:cs typeface="Times New Roman"/>
              </a:rPr>
              <a:t>è venuto, ha </a:t>
            </a:r>
            <a:r>
              <a:rPr sz="1200" spc="-5" dirty="0">
                <a:latin typeface="Times New Roman"/>
                <a:cs typeface="Times New Roman"/>
              </a:rPr>
              <a:t>messo dell’argilla sui miei occhi,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lavarmi a </a:t>
            </a:r>
            <a:r>
              <a:rPr sz="1200" spc="5" dirty="0">
                <a:latin typeface="Times New Roman"/>
                <a:cs typeface="Times New Roman"/>
              </a:rPr>
              <a:t>Siloe,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 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vedo.”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2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(1813.6) 164:4.3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Farisei </a:t>
            </a:r>
            <a:r>
              <a:rPr sz="1200" dirty="0">
                <a:latin typeface="Times New Roman"/>
                <a:cs typeface="Times New Roman"/>
              </a:rPr>
              <a:t>anziani, dopo </a:t>
            </a:r>
            <a:r>
              <a:rPr sz="1200" spc="-5" dirty="0">
                <a:latin typeface="Times New Roman"/>
                <a:cs typeface="Times New Roman"/>
              </a:rPr>
              <a:t>aver fatto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discorso,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“Quest’uomo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perché potete  </a:t>
            </a:r>
            <a:r>
              <a:rPr sz="1200" spc="-5" dirty="0">
                <a:latin typeface="Times New Roman"/>
                <a:cs typeface="Times New Roman"/>
              </a:rPr>
              <a:t>vedere che </a:t>
            </a:r>
            <a:r>
              <a:rPr sz="1200" dirty="0">
                <a:latin typeface="Times New Roman"/>
                <a:cs typeface="Times New Roman"/>
              </a:rPr>
              <a:t>non osserva il </a:t>
            </a:r>
            <a:r>
              <a:rPr sz="1200" spc="-5" dirty="0">
                <a:latin typeface="Times New Roman"/>
                <a:cs typeface="Times New Roman"/>
              </a:rPr>
              <a:t>sabato. Egli </a:t>
            </a:r>
            <a:r>
              <a:rPr sz="1200" dirty="0">
                <a:latin typeface="Times New Roman"/>
                <a:cs typeface="Times New Roman"/>
              </a:rPr>
              <a:t>viola la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lavorando l’argilla,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mandando questo mendicante </a:t>
            </a:r>
            <a:r>
              <a:rPr sz="1200" dirty="0">
                <a:latin typeface="Times New Roman"/>
                <a:cs typeface="Times New Roman"/>
              </a:rPr>
              <a:t>a lavarsi a Siloe 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di sabato.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uomo non può essere un </a:t>
            </a:r>
            <a:r>
              <a:rPr sz="1200" spc="-5" dirty="0">
                <a:latin typeface="Times New Roman"/>
                <a:cs typeface="Times New Roman"/>
              </a:rPr>
              <a:t>maestro mandato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09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(1813.7) 164:4.4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credeva segretamente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disse: “Se quest’uomo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Dio,  come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 queste </a:t>
            </a:r>
            <a:r>
              <a:rPr sz="1200" dirty="0">
                <a:latin typeface="Times New Roman"/>
                <a:cs typeface="Times New Roman"/>
              </a:rPr>
              <a:t>cose? </a:t>
            </a:r>
            <a:r>
              <a:rPr sz="1200" spc="-5" dirty="0">
                <a:latin typeface="Times New Roman"/>
                <a:cs typeface="Times New Roman"/>
              </a:rPr>
              <a:t>Noi sappiamo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comune peccatore </a:t>
            </a:r>
            <a:r>
              <a:rPr sz="1200" dirty="0">
                <a:latin typeface="Times New Roman"/>
                <a:cs typeface="Times New Roman"/>
              </a:rPr>
              <a:t>non può operare tali </a:t>
            </a:r>
            <a:r>
              <a:rPr sz="1200" spc="-5" dirty="0">
                <a:latin typeface="Times New Roman"/>
                <a:cs typeface="Times New Roman"/>
              </a:rPr>
              <a:t>miracoli. Conosciamo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questo  mendicante </a:t>
            </a:r>
            <a:r>
              <a:rPr sz="1200" dirty="0">
                <a:latin typeface="Times New Roman"/>
                <a:cs typeface="Times New Roman"/>
              </a:rPr>
              <a:t>e sappiamo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nato cieco; ora egli </a:t>
            </a:r>
            <a:r>
              <a:rPr sz="1200" spc="-5" dirty="0">
                <a:latin typeface="Times New Roman"/>
                <a:cs typeface="Times New Roman"/>
              </a:rPr>
              <a:t>vede. Direte </a:t>
            </a:r>
            <a:r>
              <a:rPr sz="1200" dirty="0">
                <a:latin typeface="Times New Roman"/>
                <a:cs typeface="Times New Roman"/>
              </a:rPr>
              <a:t>ancora che </a:t>
            </a:r>
            <a:r>
              <a:rPr sz="1200" spc="-5" dirty="0">
                <a:latin typeface="Times New Roman"/>
                <a:cs typeface="Times New Roman"/>
              </a:rPr>
              <a:t>questo profeta compie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prodigi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potere  del principe dei </a:t>
            </a:r>
            <a:r>
              <a:rPr sz="1200" dirty="0">
                <a:latin typeface="Times New Roman"/>
                <a:cs typeface="Times New Roman"/>
              </a:rPr>
              <a:t>demoni?” E </a:t>
            </a:r>
            <a:r>
              <a:rPr sz="1200" spc="-5" dirty="0">
                <a:latin typeface="Times New Roman"/>
                <a:cs typeface="Times New Roman"/>
              </a:rPr>
              <a:t>per ogni Fariseo che </a:t>
            </a:r>
            <a:r>
              <a:rPr sz="1200" dirty="0">
                <a:latin typeface="Times New Roman"/>
                <a:cs typeface="Times New Roman"/>
              </a:rPr>
              <a:t>osava </a:t>
            </a:r>
            <a:r>
              <a:rPr sz="1200" spc="-5" dirty="0">
                <a:latin typeface="Times New Roman"/>
                <a:cs typeface="Times New Roman"/>
              </a:rPr>
              <a:t>accusare </a:t>
            </a:r>
            <a:r>
              <a:rPr sz="1200" dirty="0">
                <a:latin typeface="Times New Roman"/>
                <a:cs typeface="Times New Roman"/>
              </a:rPr>
              <a:t>e denunciare </a:t>
            </a:r>
            <a:r>
              <a:rPr sz="1200" spc="-5" dirty="0">
                <a:latin typeface="Times New Roman"/>
                <a:cs typeface="Times New Roman"/>
              </a:rPr>
              <a:t>Gesù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alzava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per </a:t>
            </a:r>
            <a:r>
              <a:rPr sz="1200" dirty="0">
                <a:latin typeface="Times New Roman"/>
                <a:cs typeface="Times New Roman"/>
              </a:rPr>
              <a:t>porre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domande  </a:t>
            </a:r>
            <a:r>
              <a:rPr sz="1200" spc="-5" dirty="0">
                <a:latin typeface="Times New Roman"/>
                <a:cs typeface="Times New Roman"/>
              </a:rPr>
              <a:t>d’intralcio </a:t>
            </a:r>
            <a:r>
              <a:rPr sz="1200" dirty="0">
                <a:latin typeface="Times New Roman"/>
                <a:cs typeface="Times New Roman"/>
              </a:rPr>
              <a:t>e imbarazzanti, </a:t>
            </a:r>
            <a:r>
              <a:rPr sz="1200" spc="-5" dirty="0">
                <a:latin typeface="Times New Roman"/>
                <a:cs typeface="Times New Roman"/>
              </a:rPr>
              <a:t>cosicché si formò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seria </a:t>
            </a:r>
            <a:r>
              <a:rPr sz="1200" dirty="0">
                <a:latin typeface="Times New Roman"/>
                <a:cs typeface="Times New Roman"/>
              </a:rPr>
              <a:t>divisione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presidente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dibattito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degenerando e  </a:t>
            </a:r>
            <a:r>
              <a:rPr sz="1200" spc="-5" dirty="0">
                <a:latin typeface="Times New Roman"/>
                <a:cs typeface="Times New Roman"/>
              </a:rPr>
              <a:t>per calmare </a:t>
            </a:r>
            <a:r>
              <a:rPr sz="1200" dirty="0">
                <a:latin typeface="Times New Roman"/>
                <a:cs typeface="Times New Roman"/>
              </a:rPr>
              <a:t>la discussione </a:t>
            </a:r>
            <a:r>
              <a:rPr sz="1200" spc="-5" dirty="0">
                <a:latin typeface="Times New Roman"/>
                <a:cs typeface="Times New Roman"/>
              </a:rPr>
              <a:t>si preparò ad interrogare nuovamente </a:t>
            </a:r>
            <a:r>
              <a:rPr sz="1200" dirty="0">
                <a:latin typeface="Times New Roman"/>
                <a:cs typeface="Times New Roman"/>
              </a:rPr>
              <a:t>l’uomo stesso. </a:t>
            </a:r>
            <a:r>
              <a:rPr sz="1200" spc="-5" dirty="0">
                <a:latin typeface="Times New Roman"/>
                <a:cs typeface="Times New Roman"/>
              </a:rPr>
              <a:t>Rivolgendosi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Giosia egli disse: </a:t>
            </a:r>
            <a:r>
              <a:rPr sz="1200" dirty="0">
                <a:latin typeface="Times New Roman"/>
                <a:cs typeface="Times New Roman"/>
              </a:rPr>
              <a:t>“Che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hai da  dire </a:t>
            </a:r>
            <a:r>
              <a:rPr sz="1200" spc="-5" dirty="0">
                <a:latin typeface="Times New Roman"/>
                <a:cs typeface="Times New Roman"/>
              </a:rPr>
              <a:t>su quest’uomo,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Gesù, che </a:t>
            </a:r>
            <a:r>
              <a:rPr sz="1200" dirty="0">
                <a:latin typeface="Times New Roman"/>
                <a:cs typeface="Times New Roman"/>
              </a:rPr>
              <a:t>tu affermi abbia </a:t>
            </a:r>
            <a:r>
              <a:rPr sz="1200" spc="-5" dirty="0">
                <a:latin typeface="Times New Roman"/>
                <a:cs typeface="Times New Roman"/>
              </a:rPr>
              <a:t>aperto </a:t>
            </a:r>
            <a:r>
              <a:rPr sz="1200" dirty="0">
                <a:latin typeface="Times New Roman"/>
                <a:cs typeface="Times New Roman"/>
              </a:rPr>
              <a:t>i tuoi occhi?” E Giosia </a:t>
            </a:r>
            <a:r>
              <a:rPr sz="1200" spc="-5" dirty="0">
                <a:latin typeface="Times New Roman"/>
                <a:cs typeface="Times New Roman"/>
              </a:rPr>
              <a:t>rispose: “Io </a:t>
            </a:r>
            <a:r>
              <a:rPr sz="1200" dirty="0">
                <a:latin typeface="Times New Roman"/>
                <a:cs typeface="Times New Roman"/>
              </a:rPr>
              <a:t>penso </a:t>
            </a:r>
            <a:r>
              <a:rPr sz="1200" spc="-5" dirty="0">
                <a:latin typeface="Times New Roman"/>
                <a:cs typeface="Times New Roman"/>
              </a:rPr>
              <a:t>che sia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profeta.”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0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(1814.1) 164:4.5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furono molto </a:t>
            </a:r>
            <a:r>
              <a:rPr sz="1200" spc="-5" dirty="0">
                <a:latin typeface="Times New Roman"/>
                <a:cs typeface="Times New Roman"/>
              </a:rPr>
              <a:t>turbati 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sapendo cos’altro </a:t>
            </a:r>
            <a:r>
              <a:rPr sz="1200" dirty="0">
                <a:latin typeface="Times New Roman"/>
                <a:cs typeface="Times New Roman"/>
              </a:rPr>
              <a:t>fare, </a:t>
            </a:r>
            <a:r>
              <a:rPr sz="1200" spc="-5" dirty="0">
                <a:latin typeface="Times New Roman"/>
                <a:cs typeface="Times New Roman"/>
              </a:rPr>
              <a:t>decisero </a:t>
            </a:r>
            <a:r>
              <a:rPr sz="1200" dirty="0">
                <a:latin typeface="Times New Roman"/>
                <a:cs typeface="Times New Roman"/>
              </a:rPr>
              <a:t>di mandare a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Giosia per  sapere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egli fosse realmente nato </a:t>
            </a:r>
            <a:r>
              <a:rPr sz="1200" dirty="0">
                <a:latin typeface="Times New Roman"/>
                <a:cs typeface="Times New Roman"/>
              </a:rPr>
              <a:t>cieco.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volevano credere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mendicante fosse </a:t>
            </a:r>
            <a:r>
              <a:rPr sz="1200" dirty="0">
                <a:latin typeface="Times New Roman"/>
                <a:cs typeface="Times New Roman"/>
              </a:rPr>
              <a:t>stato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guarito.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10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1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(1814.2) 164:4.6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bene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non solo che </a:t>
            </a:r>
            <a:r>
              <a:rPr sz="1200" spc="-5" dirty="0">
                <a:latin typeface="Times New Roman"/>
                <a:cs typeface="Times New Roman"/>
              </a:rPr>
              <a:t>l’entrata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sinagoghe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interdetta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che tutti </a:t>
            </a:r>
            <a:r>
              <a:rPr sz="1200" spc="-5" dirty="0">
                <a:latin typeface="Times New Roman"/>
                <a:cs typeface="Times New Roman"/>
              </a:rPr>
              <a:t>coloro che  credevano nel suo insegnamento erano similmente espulsi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sinagoga, scomunicati dalla </a:t>
            </a:r>
            <a:r>
              <a:rPr sz="1200" dirty="0">
                <a:latin typeface="Times New Roman"/>
                <a:cs typeface="Times New Roman"/>
              </a:rPr>
              <a:t>congregazione </a:t>
            </a:r>
            <a:r>
              <a:rPr sz="1200" spc="-5" dirty="0">
                <a:latin typeface="Times New Roman"/>
                <a:cs typeface="Times New Roman"/>
              </a:rPr>
              <a:t>d’Israele;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 significava essere </a:t>
            </a:r>
            <a:r>
              <a:rPr sz="1200" dirty="0">
                <a:latin typeface="Times New Roman"/>
                <a:cs typeface="Times New Roman"/>
              </a:rPr>
              <a:t>privati di tutti i </a:t>
            </a:r>
            <a:r>
              <a:rPr sz="1200" spc="-5" dirty="0">
                <a:latin typeface="Times New Roman"/>
                <a:cs typeface="Times New Roman"/>
              </a:rPr>
              <a:t>diritti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privilegi d’ogni </a:t>
            </a:r>
            <a:r>
              <a:rPr sz="1200" dirty="0">
                <a:latin typeface="Times New Roman"/>
                <a:cs typeface="Times New Roman"/>
              </a:rPr>
              <a:t>tipo in tutto il mondo </a:t>
            </a:r>
            <a:r>
              <a:rPr sz="1200" spc="-5" dirty="0">
                <a:latin typeface="Times New Roman"/>
                <a:cs typeface="Times New Roman"/>
              </a:rPr>
              <a:t>ebraico, </a:t>
            </a:r>
            <a:r>
              <a:rPr sz="1200" dirty="0">
                <a:latin typeface="Times New Roman"/>
                <a:cs typeface="Times New Roman"/>
              </a:rPr>
              <a:t>salvo il diritto di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il necessario  </a:t>
            </a:r>
            <a:r>
              <a:rPr sz="1200" spc="-5" dirty="0">
                <a:latin typeface="Times New Roman"/>
                <a:cs typeface="Times New Roman"/>
              </a:rPr>
              <a:t>per vivere.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8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(1814.3) 164:4.7 </a:t>
            </a:r>
            <a:r>
              <a:rPr sz="1200" spc="-5" dirty="0">
                <a:latin typeface="Times New Roman"/>
                <a:cs typeface="Times New Roman"/>
              </a:rPr>
              <a:t>Quando perciò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Giosia, </a:t>
            </a:r>
            <a:r>
              <a:rPr sz="1200" dirty="0">
                <a:latin typeface="Times New Roman"/>
                <a:cs typeface="Times New Roman"/>
              </a:rPr>
              <a:t>anime </a:t>
            </a:r>
            <a:r>
              <a:rPr sz="1200" spc="-5" dirty="0">
                <a:latin typeface="Times New Roman"/>
                <a:cs typeface="Times New Roman"/>
              </a:rPr>
              <a:t>povere ed impaurite, comparvero davanti all’augusto Sinedrio, temevano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parlare liberamente.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portavoce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corte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“Costui </a:t>
            </a:r>
            <a:r>
              <a:rPr sz="1200" dirty="0">
                <a:latin typeface="Times New Roman"/>
                <a:cs typeface="Times New Roman"/>
              </a:rPr>
              <a:t>è vostro </a:t>
            </a:r>
            <a:r>
              <a:rPr sz="1200" spc="-5" dirty="0">
                <a:latin typeface="Times New Roman"/>
                <a:cs typeface="Times New Roman"/>
              </a:rPr>
              <a:t>figlio?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corretto </a:t>
            </a:r>
            <a:r>
              <a:rPr sz="1200" dirty="0">
                <a:latin typeface="Times New Roman"/>
                <a:cs typeface="Times New Roman"/>
              </a:rPr>
              <a:t>da parte nostra </a:t>
            </a:r>
            <a:r>
              <a:rPr sz="1200" spc="-5" dirty="0">
                <a:latin typeface="Times New Roman"/>
                <a:cs typeface="Times New Roman"/>
              </a:rPr>
              <a:t>ritenere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nato </a:t>
            </a:r>
            <a:r>
              <a:rPr sz="1200" dirty="0">
                <a:latin typeface="Times New Roman"/>
                <a:cs typeface="Times New Roman"/>
              </a:rPr>
              <a:t>cieco? Se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com’è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ora può vedere?” 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Giosia, assecondato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madre, rispose: “Noi sappiamo che  questo </a:t>
            </a:r>
            <a:r>
              <a:rPr sz="1200" dirty="0">
                <a:latin typeface="Times New Roman"/>
                <a:cs typeface="Times New Roman"/>
              </a:rPr>
              <a:t>è nostro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che è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cieco, ma come </a:t>
            </a:r>
            <a:r>
              <a:rPr sz="1200" spc="-5" dirty="0">
                <a:latin typeface="Times New Roman"/>
                <a:cs typeface="Times New Roman"/>
              </a:rPr>
              <a:t>egli sia giunto </a:t>
            </a:r>
            <a:r>
              <a:rPr sz="1200" dirty="0">
                <a:latin typeface="Times New Roman"/>
                <a:cs typeface="Times New Roman"/>
              </a:rPr>
              <a:t>a vedere e </a:t>
            </a:r>
            <a:r>
              <a:rPr sz="1200" spc="-5" dirty="0">
                <a:latin typeface="Times New Roman"/>
                <a:cs typeface="Times New Roman"/>
              </a:rPr>
              <a:t>chi sia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ad aprire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occhi </a:t>
            </a:r>
            <a:r>
              <a:rPr sz="1200" dirty="0">
                <a:latin typeface="Times New Roman"/>
                <a:cs typeface="Times New Roman"/>
              </a:rPr>
              <a:t>non 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Chiedetelo </a:t>
            </a:r>
            <a:r>
              <a:rPr sz="1200" dirty="0">
                <a:latin typeface="Times New Roman"/>
                <a:cs typeface="Times New Roman"/>
              </a:rPr>
              <a:t>a lui; è in </a:t>
            </a:r>
            <a:r>
              <a:rPr sz="1200" spc="-5" dirty="0">
                <a:latin typeface="Times New Roman"/>
                <a:cs typeface="Times New Roman"/>
              </a:rPr>
              <a:t>età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rispondere; </a:t>
            </a:r>
            <a:r>
              <a:rPr sz="1200" dirty="0">
                <a:latin typeface="Times New Roman"/>
                <a:cs typeface="Times New Roman"/>
              </a:rPr>
              <a:t>parli lui per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(1814.4) 164:4.8 </a:t>
            </a:r>
            <a:r>
              <a:rPr sz="1200" spc="-5" dirty="0">
                <a:latin typeface="Times New Roman"/>
                <a:cs typeface="Times New Roman"/>
              </a:rPr>
              <a:t>Essi chiamarono allora Giosia </a:t>
            </a:r>
            <a:r>
              <a:rPr sz="1200" dirty="0">
                <a:latin typeface="Times New Roman"/>
                <a:cs typeface="Times New Roman"/>
              </a:rPr>
              <a:t>davanti a loro una seconda </a:t>
            </a:r>
            <a:r>
              <a:rPr sz="1200" spc="-5" dirty="0">
                <a:latin typeface="Times New Roman"/>
                <a:cs typeface="Times New Roman"/>
              </a:rPr>
              <a:t>volta.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approdando a nulla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piano  di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formale, </a:t>
            </a:r>
            <a:r>
              <a:rPr sz="1200" spc="-5" dirty="0">
                <a:latin typeface="Times New Roman"/>
                <a:cs typeface="Times New Roman"/>
              </a:rPr>
              <a:t>ed alcuni </a:t>
            </a:r>
            <a:r>
              <a:rPr sz="1200" dirty="0">
                <a:latin typeface="Times New Roman"/>
                <a:cs typeface="Times New Roman"/>
              </a:rPr>
              <a:t>cominciavano a sentirsi a </a:t>
            </a:r>
            <a:r>
              <a:rPr sz="1200" spc="-5" dirty="0">
                <a:latin typeface="Times New Roman"/>
                <a:cs typeface="Times New Roman"/>
              </a:rPr>
              <a:t>disagio facendo </a:t>
            </a:r>
            <a:r>
              <a:rPr sz="1200" dirty="0">
                <a:latin typeface="Times New Roman"/>
                <a:cs typeface="Times New Roman"/>
              </a:rPr>
              <a:t>questo di </a:t>
            </a:r>
            <a:r>
              <a:rPr sz="1200" spc="-5" dirty="0">
                <a:latin typeface="Times New Roman"/>
                <a:cs typeface="Times New Roman"/>
              </a:rPr>
              <a:t>sabato. Di conseguenza, quando  richiamarono Giosia, </a:t>
            </a:r>
            <a:r>
              <a:rPr sz="1200" dirty="0">
                <a:latin typeface="Times New Roman"/>
                <a:cs typeface="Times New Roman"/>
              </a:rPr>
              <a:t>tentarono </a:t>
            </a:r>
            <a:r>
              <a:rPr sz="1200" spc="-5" dirty="0">
                <a:latin typeface="Times New Roman"/>
                <a:cs typeface="Times New Roman"/>
              </a:rPr>
              <a:t>d’intrappolarlo con </a:t>
            </a:r>
            <a:r>
              <a:rPr sz="1200" dirty="0">
                <a:latin typeface="Times New Roman"/>
                <a:cs typeface="Times New Roman"/>
              </a:rPr>
              <a:t>un metodo </a:t>
            </a:r>
            <a:r>
              <a:rPr sz="1200" spc="-5" dirty="0">
                <a:latin typeface="Times New Roman"/>
                <a:cs typeface="Times New Roman"/>
              </a:rPr>
              <a:t>d’attacco differente.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funzionario </a:t>
            </a:r>
            <a:r>
              <a:rPr sz="1200" spc="-5" dirty="0">
                <a:latin typeface="Times New Roman"/>
                <a:cs typeface="Times New Roman"/>
              </a:rPr>
              <a:t>della corte </a:t>
            </a:r>
            <a:r>
              <a:rPr sz="1200" dirty="0">
                <a:latin typeface="Times New Roman"/>
                <a:cs typeface="Times New Roman"/>
              </a:rPr>
              <a:t>parlò </a:t>
            </a:r>
            <a:r>
              <a:rPr sz="1200" spc="-5" dirty="0">
                <a:latin typeface="Times New Roman"/>
                <a:cs typeface="Times New Roman"/>
              </a:rPr>
              <a:t>all’ex cieco  dicendo: “Perché </a:t>
            </a:r>
            <a:r>
              <a:rPr sz="1200" dirty="0">
                <a:latin typeface="Times New Roman"/>
                <a:cs typeface="Times New Roman"/>
              </a:rPr>
              <a:t>non rendi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per questo?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verità su 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accaduto? Sappiamo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peccatore. Perché rifiuti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verità? </a:t>
            </a:r>
            <a:r>
              <a:rPr sz="1200" spc="-5" dirty="0">
                <a:latin typeface="Times New Roman"/>
                <a:cs typeface="Times New Roman"/>
              </a:rPr>
              <a:t>Sai </a:t>
            </a:r>
            <a:r>
              <a:rPr sz="1200" dirty="0">
                <a:latin typeface="Times New Roman"/>
                <a:cs typeface="Times New Roman"/>
              </a:rPr>
              <a:t>che tu e </a:t>
            </a:r>
            <a:r>
              <a:rPr sz="1200" spc="-5" dirty="0">
                <a:latin typeface="Times New Roman"/>
                <a:cs typeface="Times New Roman"/>
              </a:rPr>
              <a:t>quest’uomo siete colpevoli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violato il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sabato.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vuoi </a:t>
            </a:r>
            <a:r>
              <a:rPr sz="1200" spc="-5" dirty="0">
                <a:latin typeface="Times New Roman"/>
                <a:cs typeface="Times New Roman"/>
              </a:rPr>
              <a:t>espiare </a:t>
            </a:r>
            <a:r>
              <a:rPr sz="1200" dirty="0">
                <a:latin typeface="Times New Roman"/>
                <a:cs typeface="Times New Roman"/>
              </a:rPr>
              <a:t>il tuo peccato </a:t>
            </a:r>
            <a:r>
              <a:rPr sz="1200" spc="-5" dirty="0">
                <a:latin typeface="Times New Roman"/>
                <a:cs typeface="Times New Roman"/>
              </a:rPr>
              <a:t>riconoscendo Dio come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guaritore, </a:t>
            </a:r>
            <a:r>
              <a:rPr sz="1200" dirty="0">
                <a:latin typeface="Times New Roman"/>
                <a:cs typeface="Times New Roman"/>
              </a:rPr>
              <a:t>se tu </a:t>
            </a:r>
            <a:r>
              <a:rPr sz="1200" spc="-5" dirty="0">
                <a:latin typeface="Times New Roman"/>
                <a:cs typeface="Times New Roman"/>
              </a:rPr>
              <a:t>affermi ancora </a:t>
            </a:r>
            <a:r>
              <a:rPr sz="1200" dirty="0">
                <a:latin typeface="Times New Roman"/>
                <a:cs typeface="Times New Roman"/>
              </a:rPr>
              <a:t>che i tuoi </a:t>
            </a:r>
            <a:r>
              <a:rPr sz="1200" spc="-5" dirty="0">
                <a:latin typeface="Times New Roman"/>
                <a:cs typeface="Times New Roman"/>
              </a:rPr>
              <a:t>occhi sono stati aperti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oggi?”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62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(1814.5) 164:4.9 </a:t>
            </a:r>
            <a:r>
              <a:rPr sz="1200" spc="-5" dirty="0">
                <a:latin typeface="Times New Roman"/>
                <a:cs typeface="Times New Roman"/>
              </a:rPr>
              <a:t>Ma Giosia non era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sciocco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privo </a:t>
            </a:r>
            <a:r>
              <a:rPr sz="1200" spc="-5" dirty="0">
                <a:latin typeface="Times New Roman"/>
                <a:cs typeface="Times New Roman"/>
              </a:rPr>
              <a:t>d’umorismo;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egli rispose al funzionario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corte: “Se quest’uomo </a:t>
            </a:r>
            <a:r>
              <a:rPr sz="1200" dirty="0">
                <a:latin typeface="Times New Roman"/>
                <a:cs typeface="Times New Roman"/>
              </a:rPr>
              <a:t>è un  </a:t>
            </a:r>
            <a:r>
              <a:rPr sz="1200" spc="-5" dirty="0">
                <a:latin typeface="Times New Roman"/>
                <a:cs typeface="Times New Roman"/>
              </a:rPr>
              <a:t>peccatore, </a:t>
            </a:r>
            <a:r>
              <a:rPr sz="1200" dirty="0">
                <a:latin typeface="Times New Roman"/>
                <a:cs typeface="Times New Roman"/>
              </a:rPr>
              <a:t>io non lo </a:t>
            </a:r>
            <a:r>
              <a:rPr sz="1200" spc="-5" dirty="0">
                <a:latin typeface="Times New Roman"/>
                <a:cs typeface="Times New Roman"/>
              </a:rPr>
              <a:t>so; </a:t>
            </a:r>
            <a:r>
              <a:rPr sz="1200" dirty="0">
                <a:latin typeface="Times New Roman"/>
                <a:cs typeface="Times New Roman"/>
              </a:rPr>
              <a:t>ma una </a:t>
            </a:r>
            <a:r>
              <a:rPr sz="1200" spc="-5" dirty="0">
                <a:latin typeface="Times New Roman"/>
                <a:cs typeface="Times New Roman"/>
              </a:rPr>
              <a:t>cosa 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mentre prima </a:t>
            </a:r>
            <a:r>
              <a:rPr sz="1200" spc="-5" dirty="0">
                <a:latin typeface="Times New Roman"/>
                <a:cs typeface="Times New Roman"/>
              </a:rPr>
              <a:t>ero cieco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vedo.”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riuscendo ad intrappolare Giosia,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76200" marR="1117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tentarono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d’interrogarlo chiedendo: “In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esatta </a:t>
            </a:r>
            <a:r>
              <a:rPr sz="1200" dirty="0">
                <a:latin typeface="Times New Roman"/>
                <a:cs typeface="Times New Roman"/>
              </a:rPr>
              <a:t>maniera ti ha aperto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occhi? 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ti ha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fatto? Che 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ti ha </a:t>
            </a:r>
            <a:r>
              <a:rPr sz="1200" spc="-5" dirty="0">
                <a:latin typeface="Times New Roman"/>
                <a:cs typeface="Times New Roman"/>
              </a:rPr>
              <a:t>detto? </a:t>
            </a:r>
            <a:r>
              <a:rPr sz="1200" dirty="0">
                <a:latin typeface="Times New Roman"/>
                <a:cs typeface="Times New Roman"/>
              </a:rPr>
              <a:t>Ti ha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9595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787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(1814.6) 164:4.10 </a:t>
            </a:r>
            <a:r>
              <a:rPr sz="1200" spc="-5" dirty="0">
                <a:latin typeface="Times New Roman"/>
                <a:cs typeface="Times New Roman"/>
              </a:rPr>
              <a:t>Giosia replicò con </a:t>
            </a:r>
            <a:r>
              <a:rPr sz="1200" dirty="0">
                <a:latin typeface="Times New Roman"/>
                <a:cs typeface="Times New Roman"/>
              </a:rPr>
              <a:t>un po’ d’impazienza: </a:t>
            </a:r>
            <a:r>
              <a:rPr sz="1200" spc="-5" dirty="0">
                <a:latin typeface="Times New Roman"/>
                <a:cs typeface="Times New Roman"/>
              </a:rPr>
              <a:t>“Vi </a:t>
            </a:r>
            <a:r>
              <a:rPr sz="1200" dirty="0">
                <a:latin typeface="Times New Roman"/>
                <a:cs typeface="Times New Roman"/>
              </a:rPr>
              <a:t>ho detto </a:t>
            </a:r>
            <a:r>
              <a:rPr sz="1200" spc="-5" dirty="0">
                <a:latin typeface="Times New Roman"/>
                <a:cs typeface="Times New Roman"/>
              </a:rPr>
              <a:t>esattamente come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avvenuto,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creduto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mia testimonianza,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volete </a:t>
            </a:r>
            <a:r>
              <a:rPr sz="1200" spc="-5" dirty="0">
                <a:latin typeface="Times New Roman"/>
                <a:cs typeface="Times New Roman"/>
              </a:rPr>
              <a:t>sentirla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nuovo? Volete per caso </a:t>
            </a:r>
            <a:r>
              <a:rPr sz="1200" dirty="0">
                <a:latin typeface="Times New Roman"/>
                <a:cs typeface="Times New Roman"/>
              </a:rPr>
              <a:t>divenire anche voi suoi discepoli?” </a:t>
            </a:r>
            <a:r>
              <a:rPr sz="1200" spc="-5" dirty="0">
                <a:latin typeface="Times New Roman"/>
                <a:cs typeface="Times New Roman"/>
              </a:rPr>
              <a:t>Quando Giosia ebbe  parlato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modo, il </a:t>
            </a:r>
            <a:r>
              <a:rPr sz="1200" spc="-5" dirty="0">
                <a:latin typeface="Times New Roman"/>
                <a:cs typeface="Times New Roman"/>
              </a:rPr>
              <a:t>Sinedrio si sciolse nella confusione, quasi </a:t>
            </a:r>
            <a:r>
              <a:rPr sz="1200" dirty="0">
                <a:latin typeface="Times New Roman"/>
                <a:cs typeface="Times New Roman"/>
              </a:rPr>
              <a:t>nella violenza,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capi </a:t>
            </a:r>
            <a:r>
              <a:rPr sz="1200" spc="-5" dirty="0">
                <a:latin typeface="Times New Roman"/>
                <a:cs typeface="Times New Roman"/>
              </a:rPr>
              <a:t>si precipitarono su </a:t>
            </a:r>
            <a:r>
              <a:rPr sz="1200" dirty="0">
                <a:latin typeface="Times New Roman"/>
                <a:cs typeface="Times New Roman"/>
              </a:rPr>
              <a:t>Giosia,  </a:t>
            </a:r>
            <a:r>
              <a:rPr sz="1200" spc="-5" dirty="0">
                <a:latin typeface="Times New Roman"/>
                <a:cs typeface="Times New Roman"/>
              </a:rPr>
              <a:t>gridando </a:t>
            </a:r>
            <a:r>
              <a:rPr sz="1200" dirty="0">
                <a:latin typeface="Times New Roman"/>
                <a:cs typeface="Times New Roman"/>
              </a:rPr>
              <a:t>incolleriti: </a:t>
            </a:r>
            <a:r>
              <a:rPr sz="1200" spc="-5" dirty="0">
                <a:latin typeface="Times New Roman"/>
                <a:cs typeface="Times New Roman"/>
              </a:rPr>
              <a:t>“Tu </a:t>
            </a:r>
            <a:r>
              <a:rPr sz="1200" dirty="0">
                <a:latin typeface="Times New Roman"/>
                <a:cs typeface="Times New Roman"/>
              </a:rPr>
              <a:t>puoi dire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discepolo di </a:t>
            </a:r>
            <a:r>
              <a:rPr sz="1200" spc="-5" dirty="0">
                <a:latin typeface="Times New Roman"/>
                <a:cs typeface="Times New Roman"/>
              </a:rPr>
              <a:t>quest’uomo, </a:t>
            </a:r>
            <a:r>
              <a:rPr sz="1200" dirty="0">
                <a:latin typeface="Times New Roman"/>
                <a:cs typeface="Times New Roman"/>
              </a:rPr>
              <a:t>ma noi siamo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Mosè e </a:t>
            </a:r>
            <a:r>
              <a:rPr sz="1200" spc="-5" dirty="0">
                <a:latin typeface="Times New Roman"/>
                <a:cs typeface="Times New Roman"/>
              </a:rPr>
              <a:t>siamo gli </a:t>
            </a:r>
            <a:r>
              <a:rPr sz="1200" dirty="0">
                <a:latin typeface="Times New Roman"/>
                <a:cs typeface="Times New Roman"/>
              </a:rPr>
              <a:t>insegnanti  </a:t>
            </a:r>
            <a:r>
              <a:rPr sz="1200" spc="-5" dirty="0">
                <a:latin typeface="Times New Roman"/>
                <a:cs typeface="Times New Roman"/>
              </a:rPr>
              <a:t>delle 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Noi sappiamo che Dio </a:t>
            </a:r>
            <a:r>
              <a:rPr sz="1200" dirty="0">
                <a:latin typeface="Times New Roman"/>
                <a:cs typeface="Times New Roman"/>
              </a:rPr>
              <a:t>ha parlato </a:t>
            </a:r>
            <a:r>
              <a:rPr sz="1200" spc="-5" dirty="0">
                <a:latin typeface="Times New Roman"/>
                <a:cs typeface="Times New Roman"/>
              </a:rPr>
              <a:t>tramite Mosè, </a:t>
            </a:r>
            <a:r>
              <a:rPr sz="1200" dirty="0">
                <a:latin typeface="Times New Roman"/>
                <a:cs typeface="Times New Roman"/>
              </a:rPr>
              <a:t>ma quanto a </a:t>
            </a:r>
            <a:r>
              <a:rPr sz="1200" spc="-5" dirty="0">
                <a:latin typeface="Times New Roman"/>
                <a:cs typeface="Times New Roman"/>
              </a:rPr>
              <a:t>questo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da dove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venga.”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(1814.7) 164:4.11 </a:t>
            </a:r>
            <a:r>
              <a:rPr sz="1200" spc="-5" dirty="0">
                <a:latin typeface="Times New Roman"/>
                <a:cs typeface="Times New Roman"/>
              </a:rPr>
              <a:t>Allora Giosia, salito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sgabello, gridò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squarciagola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potevano </a:t>
            </a:r>
            <a:r>
              <a:rPr sz="1200" dirty="0">
                <a:latin typeface="Times New Roman"/>
                <a:cs typeface="Times New Roman"/>
              </a:rPr>
              <a:t>udirlo, </a:t>
            </a:r>
            <a:r>
              <a:rPr sz="1200" spc="-5" dirty="0">
                <a:latin typeface="Times New Roman"/>
                <a:cs typeface="Times New Roman"/>
              </a:rPr>
              <a:t>dicendo: “Ascoltate,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che sostenete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10" dirty="0">
                <a:latin typeface="Times New Roman"/>
                <a:cs typeface="Times New Roman"/>
              </a:rPr>
              <a:t>Israele,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dichiaro che c’è </a:t>
            </a:r>
            <a:r>
              <a:rPr sz="1200" dirty="0">
                <a:latin typeface="Times New Roman"/>
                <a:cs typeface="Times New Roman"/>
              </a:rPr>
              <a:t>molto da </a:t>
            </a:r>
            <a:r>
              <a:rPr sz="1200" spc="-5" dirty="0">
                <a:latin typeface="Times New Roman"/>
                <a:cs typeface="Times New Roman"/>
              </a:rPr>
              <a:t>meravigliarsi, </a:t>
            </a:r>
            <a:r>
              <a:rPr sz="1200" dirty="0">
                <a:latin typeface="Times New Roman"/>
                <a:cs typeface="Times New Roman"/>
              </a:rPr>
              <a:t>poiché voi </a:t>
            </a:r>
            <a:r>
              <a:rPr sz="1200" spc="-5" dirty="0">
                <a:latin typeface="Times New Roman"/>
                <a:cs typeface="Times New Roman"/>
              </a:rPr>
              <a:t>confessate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dirty="0">
                <a:latin typeface="Times New Roman"/>
                <a:cs typeface="Times New Roman"/>
              </a:rPr>
              <a:t>dove viene </a:t>
            </a:r>
            <a:r>
              <a:rPr sz="1200" spc="-5" dirty="0">
                <a:latin typeface="Times New Roman"/>
                <a:cs typeface="Times New Roman"/>
              </a:rPr>
              <a:t>quest’uomo,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-5" dirty="0">
                <a:latin typeface="Times New Roman"/>
                <a:cs typeface="Times New Roman"/>
              </a:rPr>
              <a:t>sapete con certezza, dalla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ascoltato, che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aperto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5" dirty="0">
                <a:latin typeface="Times New Roman"/>
                <a:cs typeface="Times New Roman"/>
              </a:rPr>
              <a:t>occhi. </a:t>
            </a:r>
            <a:r>
              <a:rPr sz="1200" spc="-5" dirty="0">
                <a:latin typeface="Times New Roman"/>
                <a:cs typeface="Times New Roman"/>
              </a:rPr>
              <a:t>Noi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sappiamo che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compie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malvagi; che Dio fa </a:t>
            </a:r>
            <a:r>
              <a:rPr sz="1200" dirty="0">
                <a:latin typeface="Times New Roman"/>
                <a:cs typeface="Times New Roman"/>
              </a:rPr>
              <a:t>una simile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su richiesta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sincero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adoratore</a:t>
            </a:r>
            <a:endParaRPr sz="1200">
              <a:latin typeface="Times New Roman"/>
              <a:cs typeface="Times New Roman"/>
            </a:endParaRPr>
          </a:p>
          <a:p>
            <a:pPr marL="63500" marR="5651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uno che è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retto. Voi sapete che </a:t>
            </a:r>
            <a:r>
              <a:rPr sz="1200" dirty="0">
                <a:latin typeface="Times New Roman"/>
                <a:cs typeface="Times New Roman"/>
              </a:rPr>
              <a:t>dall’inizio del mondo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sentito dell’apertura degli occhi </a:t>
            </a:r>
            <a:r>
              <a:rPr sz="1200" dirty="0">
                <a:latin typeface="Times New Roman"/>
                <a:cs typeface="Times New Roman"/>
              </a:rPr>
              <a:t>di uno che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nato  cieco. Guardatemi </a:t>
            </a:r>
            <a:r>
              <a:rPr sz="1200" dirty="0">
                <a:latin typeface="Times New Roman"/>
                <a:cs typeface="Times New Roman"/>
              </a:rPr>
              <a:t>allora tutti voi, e </a:t>
            </a:r>
            <a:r>
              <a:rPr sz="1200" spc="-5" dirty="0">
                <a:latin typeface="Times New Roman"/>
                <a:cs typeface="Times New Roman"/>
              </a:rPr>
              <a:t>rendetevi </a:t>
            </a:r>
            <a:r>
              <a:rPr sz="1200" dirty="0">
                <a:latin typeface="Times New Roman"/>
                <a:cs typeface="Times New Roman"/>
              </a:rPr>
              <a:t>conto 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stato fatto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Gerusalemme!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 che se quest’uomo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avrebbe </a:t>
            </a:r>
            <a:r>
              <a:rPr sz="1200" spc="-5" dirty="0">
                <a:latin typeface="Times New Roman"/>
                <a:cs typeface="Times New Roman"/>
              </a:rPr>
              <a:t>fatto questo.” </a:t>
            </a:r>
            <a:r>
              <a:rPr sz="1200" dirty="0">
                <a:latin typeface="Times New Roman"/>
                <a:cs typeface="Times New Roman"/>
              </a:rPr>
              <a:t>E mentre i </a:t>
            </a:r>
            <a:r>
              <a:rPr sz="1200" spc="-5" dirty="0">
                <a:latin typeface="Times New Roman"/>
                <a:cs typeface="Times New Roman"/>
              </a:rPr>
              <a:t>membri del Sinedrio si allontanavano </a:t>
            </a:r>
            <a:r>
              <a:rPr sz="1200" dirty="0">
                <a:latin typeface="Times New Roman"/>
                <a:cs typeface="Times New Roman"/>
              </a:rPr>
              <a:t>in collera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confusione,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63500" marR="2838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gridavano: “Tu sei </a:t>
            </a:r>
            <a:r>
              <a:rPr sz="1200" dirty="0">
                <a:latin typeface="Times New Roman"/>
                <a:cs typeface="Times New Roman"/>
              </a:rPr>
              <a:t>nato </a:t>
            </a:r>
            <a:r>
              <a:rPr sz="1200" spc="-5" dirty="0">
                <a:latin typeface="Times New Roman"/>
                <a:cs typeface="Times New Roman"/>
              </a:rPr>
              <a:t>completamente nel </a:t>
            </a:r>
            <a:r>
              <a:rPr sz="1200" dirty="0">
                <a:latin typeface="Times New Roman"/>
                <a:cs typeface="Times New Roman"/>
              </a:rPr>
              <a:t>peccato,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pretendi </a:t>
            </a:r>
            <a:r>
              <a:rPr sz="1200" spc="-5" dirty="0">
                <a:latin typeface="Times New Roman"/>
                <a:cs typeface="Times New Roman"/>
              </a:rPr>
              <a:t>d’insegnare </a:t>
            </a:r>
            <a:r>
              <a:rPr sz="1200" dirty="0">
                <a:latin typeface="Times New Roman"/>
                <a:cs typeface="Times New Roman"/>
              </a:rPr>
              <a:t>a noi?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eri realmente </a:t>
            </a:r>
            <a:r>
              <a:rPr sz="1200" dirty="0">
                <a:latin typeface="Times New Roman"/>
                <a:cs typeface="Times New Roman"/>
              </a:rPr>
              <a:t>nato cieco, </a:t>
            </a:r>
            <a:r>
              <a:rPr sz="1200" spc="-5" dirty="0">
                <a:latin typeface="Times New Roman"/>
                <a:cs typeface="Times New Roman"/>
              </a:rPr>
              <a:t>ed  inoltre, se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occhi sono stati aperti 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questo 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grazie al potere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dei </a:t>
            </a:r>
            <a:r>
              <a:rPr sz="1200" dirty="0">
                <a:latin typeface="Times New Roman"/>
                <a:cs typeface="Times New Roman"/>
              </a:rPr>
              <a:t>demoni.” Ed </a:t>
            </a:r>
            <a:r>
              <a:rPr sz="1200" spc="-5" dirty="0">
                <a:latin typeface="Times New Roman"/>
                <a:cs typeface="Times New Roman"/>
              </a:rPr>
              <a:t>essi  andarono </a:t>
            </a:r>
            <a:r>
              <a:rPr sz="1200" dirty="0">
                <a:latin typeface="Times New Roman"/>
                <a:cs typeface="Times New Roman"/>
              </a:rPr>
              <a:t>subito alla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espellere</a:t>
            </a:r>
            <a:r>
              <a:rPr sz="1200" dirty="0">
                <a:latin typeface="Times New Roman"/>
                <a:cs typeface="Times New Roman"/>
              </a:rPr>
              <a:t> Giosia.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(1815.1) 164:4.12 </a:t>
            </a:r>
            <a:r>
              <a:rPr sz="1200" spc="-5" dirty="0">
                <a:latin typeface="Times New Roman"/>
                <a:cs typeface="Times New Roman"/>
              </a:rPr>
              <a:t>Giosia affrontò questa prova con </a:t>
            </a:r>
            <a:r>
              <a:rPr sz="1200" dirty="0">
                <a:latin typeface="Times New Roman"/>
                <a:cs typeface="Times New Roman"/>
              </a:rPr>
              <a:t>scarse idee </a:t>
            </a:r>
            <a:r>
              <a:rPr sz="1200" spc="-5" dirty="0">
                <a:latin typeface="Times New Roman"/>
                <a:cs typeface="Times New Roman"/>
              </a:rPr>
              <a:t>su Gesù </a:t>
            </a:r>
            <a:r>
              <a:rPr sz="1200" dirty="0">
                <a:latin typeface="Times New Roman"/>
                <a:cs typeface="Times New Roman"/>
              </a:rPr>
              <a:t>e sulla natura </a:t>
            </a:r>
            <a:r>
              <a:rPr sz="1200" spc="-5" dirty="0">
                <a:latin typeface="Times New Roman"/>
                <a:cs typeface="Times New Roman"/>
              </a:rPr>
              <a:t>della sua guarigione.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63500" marR="876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dell’intrepida testimonianza che egli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tanta </a:t>
            </a:r>
            <a:r>
              <a:rPr sz="1200" spc="-5" dirty="0">
                <a:latin typeface="Times New Roman"/>
                <a:cs typeface="Times New Roman"/>
              </a:rPr>
              <a:t>intelligenza </a:t>
            </a:r>
            <a:r>
              <a:rPr sz="1200" dirty="0">
                <a:latin typeface="Times New Roman"/>
                <a:cs typeface="Times New Roman"/>
              </a:rPr>
              <a:t>e tanto </a:t>
            </a:r>
            <a:r>
              <a:rPr sz="1200" spc="-5" dirty="0">
                <a:latin typeface="Times New Roman"/>
                <a:cs typeface="Times New Roman"/>
              </a:rPr>
              <a:t>coraggio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tribunale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Israele  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nella sua mente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dibattimento </a:t>
            </a:r>
            <a:r>
              <a:rPr sz="1200" spc="-5" dirty="0">
                <a:latin typeface="Times New Roman"/>
                <a:cs typeface="Times New Roman"/>
              </a:rPr>
              <a:t>procedeva </a:t>
            </a:r>
            <a:r>
              <a:rPr sz="1200" dirty="0">
                <a:latin typeface="Times New Roman"/>
                <a:cs typeface="Times New Roman"/>
              </a:rPr>
              <a:t>in questo modo iniquo 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ingiusto.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6734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L’insegnamento sotto il portico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Salomone</a:t>
            </a:r>
            <a:endParaRPr sz="1600">
              <a:latin typeface="Times New Roman"/>
              <a:cs typeface="Times New Roman"/>
            </a:endParaRPr>
          </a:p>
          <a:p>
            <a:pPr marL="63500" marR="10223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(1815.2) 164:5.1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sessione del </a:t>
            </a:r>
            <a:r>
              <a:rPr sz="1200" dirty="0">
                <a:latin typeface="Times New Roman"/>
                <a:cs typeface="Times New Roman"/>
              </a:rPr>
              <a:t>Sinedrio in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Tempio, in violazione </a:t>
            </a:r>
            <a:r>
              <a:rPr sz="1200" spc="-5" dirty="0">
                <a:latin typeface="Times New Roman"/>
                <a:cs typeface="Times New Roman"/>
              </a:rPr>
              <a:t>del sabato,  Gesù passeggiava nelle </a:t>
            </a:r>
            <a:r>
              <a:rPr sz="1200" dirty="0">
                <a:latin typeface="Times New Roman"/>
                <a:cs typeface="Times New Roman"/>
              </a:rPr>
              <a:t>vicinanze </a:t>
            </a:r>
            <a:r>
              <a:rPr sz="1200" spc="-5" dirty="0">
                <a:latin typeface="Times New Roman"/>
                <a:cs typeface="Times New Roman"/>
              </a:rPr>
              <a:t>istruendo </a:t>
            </a:r>
            <a:r>
              <a:rPr sz="1200" dirty="0">
                <a:latin typeface="Times New Roman"/>
                <a:cs typeface="Times New Roman"/>
              </a:rPr>
              <a:t>il popolo sotto il </a:t>
            </a:r>
            <a:r>
              <a:rPr sz="1200" spc="-5" dirty="0">
                <a:latin typeface="Times New Roman"/>
                <a:cs typeface="Times New Roman"/>
              </a:rPr>
              <a:t>Portico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Salomone, nella </a:t>
            </a:r>
            <a:r>
              <a:rPr sz="1200" dirty="0">
                <a:latin typeface="Times New Roman"/>
                <a:cs typeface="Times New Roman"/>
              </a:rPr>
              <a:t>speranza di </a:t>
            </a:r>
            <a:r>
              <a:rPr sz="1200" spc="-5" dirty="0">
                <a:latin typeface="Times New Roman"/>
                <a:cs typeface="Times New Roman"/>
              </a:rPr>
              <a:t>essere convocato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 Sinedrio,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annunciare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della </a:t>
            </a:r>
            <a:r>
              <a:rPr sz="1200" dirty="0">
                <a:latin typeface="Times New Roman"/>
                <a:cs typeface="Times New Roman"/>
              </a:rPr>
              <a:t>libertà e della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Ma  essi avevano </a:t>
            </a:r>
            <a:r>
              <a:rPr sz="1200" dirty="0">
                <a:latin typeface="Times New Roman"/>
                <a:cs typeface="Times New Roman"/>
              </a:rPr>
              <a:t>paura di mandarlo a </a:t>
            </a:r>
            <a:r>
              <a:rPr sz="1200" spc="-5" dirty="0">
                <a:latin typeface="Times New Roman"/>
                <a:cs typeface="Times New Roman"/>
              </a:rPr>
              <a:t>chiamare. Erano sempre sconcertati </a:t>
            </a:r>
            <a:r>
              <a:rPr sz="1200" dirty="0">
                <a:latin typeface="Times New Roman"/>
                <a:cs typeface="Times New Roman"/>
              </a:rPr>
              <a:t>da queste </a:t>
            </a:r>
            <a:r>
              <a:rPr sz="1200" spc="-5" dirty="0">
                <a:latin typeface="Times New Roman"/>
                <a:cs typeface="Times New Roman"/>
              </a:rPr>
              <a:t>improvvise </a:t>
            </a:r>
            <a:r>
              <a:rPr sz="1200" dirty="0">
                <a:latin typeface="Times New Roman"/>
                <a:cs typeface="Times New Roman"/>
              </a:rPr>
              <a:t>apparizioni </a:t>
            </a:r>
            <a:r>
              <a:rPr sz="1200" spc="-5" dirty="0">
                <a:latin typeface="Times New Roman"/>
                <a:cs typeface="Times New Roman"/>
              </a:rPr>
              <a:t>pubbliche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Gerusalemme. L’occasione giusta che avevano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ardentemente cercato, Gesù </a:t>
            </a:r>
            <a:r>
              <a:rPr sz="1200" dirty="0">
                <a:latin typeface="Times New Roman"/>
                <a:cs typeface="Times New Roman"/>
              </a:rPr>
              <a:t>ora la offriva loro, ma </a:t>
            </a:r>
            <a:r>
              <a:rPr sz="1200" spc="-5" dirty="0">
                <a:latin typeface="Times New Roman"/>
                <a:cs typeface="Times New Roman"/>
              </a:rPr>
              <a:t>essi temevano </a:t>
            </a:r>
            <a:r>
              <a:rPr sz="1200" dirty="0">
                <a:latin typeface="Times New Roman"/>
                <a:cs typeface="Times New Roman"/>
              </a:rPr>
              <a:t>di portarlo  </a:t>
            </a:r>
            <a:r>
              <a:rPr sz="1200" spc="-5" dirty="0">
                <a:latin typeface="Times New Roman"/>
                <a:cs typeface="Times New Roman"/>
              </a:rPr>
              <a:t>davanti al Sinedrio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testimone, </a:t>
            </a:r>
            <a:r>
              <a:rPr sz="1200" dirty="0">
                <a:latin typeface="Times New Roman"/>
                <a:cs typeface="Times New Roman"/>
              </a:rPr>
              <a:t>e avevano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paura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arrestarlo.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(1815.3) 164:5.2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dell’inverno </a:t>
            </a:r>
            <a:r>
              <a:rPr sz="1200" dirty="0">
                <a:latin typeface="Times New Roman"/>
                <a:cs typeface="Times New Roman"/>
              </a:rPr>
              <a:t>a Gerusalemme e la </a:t>
            </a:r>
            <a:r>
              <a:rPr sz="1200" spc="-5" dirty="0">
                <a:latin typeface="Times New Roman"/>
                <a:cs typeface="Times New Roman"/>
              </a:rPr>
              <a:t>gente cercava </a:t>
            </a:r>
            <a:r>
              <a:rPr sz="1200" dirty="0">
                <a:latin typeface="Times New Roman"/>
                <a:cs typeface="Times New Roman"/>
              </a:rPr>
              <a:t>parziale </a:t>
            </a:r>
            <a:r>
              <a:rPr sz="1200" spc="-5" dirty="0">
                <a:latin typeface="Times New Roman"/>
                <a:cs typeface="Times New Roman"/>
              </a:rPr>
              <a:t>riparo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Salomone;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sostava,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folle gli posero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domande, ed egli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istruì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due </a:t>
            </a:r>
            <a:r>
              <a:rPr sz="1200" spc="-5" dirty="0">
                <a:latin typeface="Times New Roman"/>
                <a:cs typeface="Times New Roman"/>
              </a:rPr>
              <a:t>ore. Alcuni insegnanti ebrei cercarono </a:t>
            </a:r>
            <a:r>
              <a:rPr sz="1200" dirty="0">
                <a:latin typeface="Times New Roman"/>
                <a:cs typeface="Times New Roman"/>
              </a:rPr>
              <a:t>di prenderlo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1016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trappola chiedendogli pubblicamente: </a:t>
            </a:r>
            <a:r>
              <a:rPr sz="1200" dirty="0">
                <a:latin typeface="Times New Roman"/>
                <a:cs typeface="Times New Roman"/>
              </a:rPr>
              <a:t>“Per quanto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terrai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sospeso?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dici </a:t>
            </a:r>
            <a:r>
              <a:rPr sz="1200" dirty="0">
                <a:latin typeface="Times New Roman"/>
                <a:cs typeface="Times New Roman"/>
              </a:rPr>
              <a:t>apertamente?”  </a:t>
            </a:r>
            <a:r>
              <a:rPr sz="1200" spc="-5" dirty="0">
                <a:latin typeface="Times New Roman"/>
                <a:cs typeface="Times New Roman"/>
              </a:rPr>
              <a:t>Gesù disse: “Vi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molte volte di me stesso e di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voi non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credermi.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vedete </a:t>
            </a:r>
            <a:r>
              <a:rPr sz="1200" dirty="0">
                <a:latin typeface="Times New Roman"/>
                <a:cs typeface="Times New Roman"/>
              </a:rPr>
              <a:t>che le opere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compio </a:t>
            </a:r>
            <a:r>
              <a:rPr sz="1200" dirty="0">
                <a:latin typeface="Times New Roman"/>
                <a:cs typeface="Times New Roman"/>
              </a:rPr>
              <a:t>in nome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portano testimonianza </a:t>
            </a:r>
            <a:r>
              <a:rPr sz="1200" spc="-5" dirty="0">
                <a:latin typeface="Times New Roman"/>
                <a:cs typeface="Times New Roman"/>
              </a:rPr>
              <a:t>per me? Ma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di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credono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appartengono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gregge.  L’insegnante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attira soltanto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hanno fame </a:t>
            </a:r>
            <a:r>
              <a:rPr sz="1200" dirty="0">
                <a:latin typeface="Times New Roman"/>
                <a:cs typeface="Times New Roman"/>
              </a:rPr>
              <a:t>di verità e sete di </a:t>
            </a:r>
            <a:r>
              <a:rPr sz="1200" spc="-5" dirty="0">
                <a:latin typeface="Times New Roman"/>
                <a:cs typeface="Times New Roman"/>
              </a:rPr>
              <a:t>rettitudine.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pecore ascoltano </a:t>
            </a:r>
            <a:r>
              <a:rPr sz="1200" dirty="0">
                <a:latin typeface="Times New Roman"/>
                <a:cs typeface="Times New Roman"/>
              </a:rPr>
              <a:t>la mia voce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esse mi </a:t>
            </a:r>
            <a:r>
              <a:rPr sz="1200" spc="-5" dirty="0">
                <a:latin typeface="Times New Roman"/>
                <a:cs typeface="Times New Roman"/>
              </a:rPr>
              <a:t>seguono. </a:t>
            </a:r>
            <a:r>
              <a:rPr sz="1200" dirty="0">
                <a:latin typeface="Times New Roman"/>
                <a:cs typeface="Times New Roman"/>
              </a:rPr>
              <a:t>E a tutti coloro </a:t>
            </a:r>
            <a:r>
              <a:rPr sz="1200" spc="-5" dirty="0">
                <a:latin typeface="Times New Roman"/>
                <a:cs typeface="Times New Roman"/>
              </a:rPr>
              <a:t>che seguono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io dono la vita </a:t>
            </a:r>
            <a:r>
              <a:rPr sz="1200" spc="-5" dirty="0">
                <a:latin typeface="Times New Roman"/>
                <a:cs typeface="Times New Roman"/>
              </a:rPr>
              <a:t>eterna; essi </a:t>
            </a:r>
            <a:r>
              <a:rPr sz="1200" dirty="0">
                <a:latin typeface="Times New Roman"/>
                <a:cs typeface="Times New Roman"/>
              </a:rPr>
              <a:t>non periranno mai  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strapperà </a:t>
            </a:r>
            <a:r>
              <a:rPr sz="1200" dirty="0">
                <a:latin typeface="Times New Roman"/>
                <a:cs typeface="Times New Roman"/>
              </a:rPr>
              <a:t>dalle mie mani. </a:t>
            </a:r>
            <a:r>
              <a:rPr sz="1200" spc="-5" dirty="0">
                <a:latin typeface="Times New Roman"/>
                <a:cs typeface="Times New Roman"/>
              </a:rPr>
              <a:t>Mio Padre, che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questi figli, è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tutti, </a:t>
            </a:r>
            <a:r>
              <a:rPr sz="1200" spc="-5" dirty="0">
                <a:latin typeface="Times New Roman"/>
                <a:cs typeface="Times New Roman"/>
              </a:rPr>
              <a:t>cosicché nessuno </a:t>
            </a:r>
            <a:r>
              <a:rPr sz="1200" dirty="0">
                <a:latin typeface="Times New Roman"/>
                <a:cs typeface="Times New Roman"/>
              </a:rPr>
              <a:t>può portarli via 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mani di mio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siamo uno.” </a:t>
            </a:r>
            <a:r>
              <a:rPr sz="1200" spc="-5" dirty="0">
                <a:latin typeface="Times New Roman"/>
                <a:cs typeface="Times New Roman"/>
              </a:rPr>
              <a:t>Alcuni Ebrei </a:t>
            </a:r>
            <a:r>
              <a:rPr sz="1200" dirty="0">
                <a:latin typeface="Times New Roman"/>
                <a:cs typeface="Times New Roman"/>
              </a:rPr>
              <a:t>non credenti </a:t>
            </a:r>
            <a:r>
              <a:rPr sz="1200" spc="-5" dirty="0">
                <a:latin typeface="Times New Roman"/>
                <a:cs typeface="Times New Roman"/>
              </a:rPr>
              <a:t>si precipitarono verso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ancora  </a:t>
            </a:r>
            <a:r>
              <a:rPr sz="1200" spc="-5" dirty="0">
                <a:latin typeface="Times New Roman"/>
                <a:cs typeface="Times New Roman"/>
              </a:rPr>
              <a:t>costruendo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per raccogliere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scagliarle su Gesù,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credenti glielo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impedirono.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1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(1815.4) 164:5.3 </a:t>
            </a:r>
            <a:r>
              <a:rPr sz="1200" spc="-5" dirty="0">
                <a:latin typeface="Times New Roman"/>
                <a:cs typeface="Times New Roman"/>
              </a:rPr>
              <a:t>Gesù proseguì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insegnamento: “Io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mostrato </a:t>
            </a:r>
            <a:r>
              <a:rPr sz="1200" dirty="0">
                <a:latin typeface="Times New Roman"/>
                <a:cs typeface="Times New Roman"/>
              </a:rPr>
              <a:t>molte opere </a:t>
            </a:r>
            <a:r>
              <a:rPr sz="1200" spc="-5" dirty="0">
                <a:latin typeface="Times New Roman"/>
                <a:cs typeface="Times New Roman"/>
              </a:rPr>
              <a:t>amorevoli compiute dal Padre, così </a:t>
            </a:r>
            <a:r>
              <a:rPr sz="1200" dirty="0">
                <a:latin typeface="Times New Roman"/>
                <a:cs typeface="Times New Roman"/>
              </a:rPr>
              <a:t>ora vorrei  </a:t>
            </a:r>
            <a:r>
              <a:rPr sz="1200" spc="-5" dirty="0">
                <a:latin typeface="Times New Roman"/>
                <a:cs typeface="Times New Roman"/>
              </a:rPr>
              <a:t>chiedervi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di queste buone opere pensate di lapidarmi?” 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Farisei rispose: “Noi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vogliamo </a:t>
            </a:r>
            <a:r>
              <a:rPr sz="1200" dirty="0">
                <a:latin typeface="Times New Roman"/>
                <a:cs typeface="Times New Roman"/>
              </a:rPr>
              <a:t>lapidarti </a:t>
            </a:r>
            <a:r>
              <a:rPr sz="1200" spc="-5" dirty="0">
                <a:latin typeface="Times New Roman"/>
                <a:cs typeface="Times New Roman"/>
              </a:rPr>
              <a:t>per  nessuna delle </a:t>
            </a:r>
            <a:r>
              <a:rPr sz="1200" dirty="0">
                <a:latin typeface="Times New Roman"/>
                <a:cs typeface="Times New Roman"/>
              </a:rPr>
              <a:t>tue buone </a:t>
            </a:r>
            <a:r>
              <a:rPr sz="1200" spc="-5" dirty="0">
                <a:latin typeface="Times New Roman"/>
                <a:cs typeface="Times New Roman"/>
              </a:rPr>
              <a:t>opere, </a:t>
            </a:r>
            <a:r>
              <a:rPr sz="1200" dirty="0">
                <a:latin typeface="Times New Roman"/>
                <a:cs typeface="Times New Roman"/>
              </a:rPr>
              <a:t>ma a causa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tue </a:t>
            </a:r>
            <a:r>
              <a:rPr sz="1200" spc="-5" dirty="0">
                <a:latin typeface="Times New Roman"/>
                <a:cs typeface="Times New Roman"/>
              </a:rPr>
              <a:t>bestemmie, perché </a:t>
            </a:r>
            <a:r>
              <a:rPr sz="1200" dirty="0">
                <a:latin typeface="Times New Roman"/>
                <a:cs typeface="Times New Roman"/>
              </a:rPr>
              <a:t>tu,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 uomo, osi </a:t>
            </a:r>
            <a:r>
              <a:rPr sz="1200" spc="-5" dirty="0">
                <a:latin typeface="Times New Roman"/>
                <a:cs typeface="Times New Roman"/>
              </a:rPr>
              <a:t>eguagliarti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645" cy="37211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40970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“Voi accusate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bestemmia </a:t>
            </a:r>
            <a:r>
              <a:rPr sz="1200" dirty="0">
                <a:latin typeface="Times New Roman"/>
                <a:cs typeface="Times New Roman"/>
              </a:rPr>
              <a:t>perché rifiutate di </a:t>
            </a:r>
            <a:r>
              <a:rPr sz="1200" spc="-5" dirty="0">
                <a:latin typeface="Times New Roman"/>
                <a:cs typeface="Times New Roman"/>
              </a:rPr>
              <a:t>credermi 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dichiaro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inviato da Dio.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di Dio non mi </a:t>
            </a:r>
            <a:r>
              <a:rPr sz="1200" spc="-5" dirty="0">
                <a:latin typeface="Times New Roman"/>
                <a:cs typeface="Times New Roman"/>
              </a:rPr>
              <a:t>credete, </a:t>
            </a:r>
            <a:r>
              <a:rPr sz="1200" dirty="0">
                <a:latin typeface="Times New Roman"/>
                <a:cs typeface="Times New Roman"/>
              </a:rPr>
              <a:t>ma se </a:t>
            </a:r>
            <a:r>
              <a:rPr sz="1200" spc="-5" dirty="0">
                <a:latin typeface="Times New Roman"/>
                <a:cs typeface="Times New Roman"/>
              </a:rPr>
              <a:t>compio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di Dio, anche </a:t>
            </a:r>
            <a:r>
              <a:rPr sz="1200" spc="-5" dirty="0">
                <a:latin typeface="Times New Roman"/>
                <a:cs typeface="Times New Roman"/>
              </a:rPr>
              <a:t>se non </a:t>
            </a:r>
            <a:r>
              <a:rPr sz="1200" dirty="0">
                <a:latin typeface="Times New Roman"/>
                <a:cs typeface="Times New Roman"/>
              </a:rPr>
              <a:t>credete in me, </a:t>
            </a:r>
            <a:r>
              <a:rPr sz="1200" spc="-5" dirty="0">
                <a:latin typeface="Times New Roman"/>
                <a:cs typeface="Times New Roman"/>
              </a:rPr>
              <a:t>pensavo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credeste </a:t>
            </a:r>
            <a:r>
              <a:rPr sz="1200" spc="1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opere. Ma affinché </a:t>
            </a:r>
            <a:r>
              <a:rPr sz="1200" dirty="0">
                <a:latin typeface="Times New Roman"/>
                <a:cs typeface="Times New Roman"/>
              </a:rPr>
              <a:t>possiate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certi di </a:t>
            </a:r>
            <a:r>
              <a:rPr sz="1200" spc="-5" dirty="0">
                <a:latin typeface="Times New Roman"/>
                <a:cs typeface="Times New Roman"/>
              </a:rPr>
              <a:t>ciò che proclamo, lasciatemi nuovamente affermare 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in 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nel </a:t>
            </a:r>
            <a:r>
              <a:rPr sz="1200" spc="-5" dirty="0">
                <a:latin typeface="Times New Roman"/>
                <a:cs typeface="Times New Roman"/>
              </a:rPr>
              <a:t>Padre,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dimora in me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dimorerò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vangelo.” </a:t>
            </a:r>
            <a:r>
              <a:rPr sz="1200" dirty="0">
                <a:latin typeface="Times New Roman"/>
                <a:cs typeface="Times New Roman"/>
              </a:rPr>
              <a:t>E quando il popolo udì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parole,  molti di </a:t>
            </a:r>
            <a:r>
              <a:rPr sz="1200" spc="-5" dirty="0">
                <a:latin typeface="Times New Roman"/>
                <a:cs typeface="Times New Roman"/>
              </a:rPr>
              <a:t>loro corsero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delle pietre per </a:t>
            </a:r>
            <a:r>
              <a:rPr sz="1200" spc="-5" dirty="0">
                <a:latin typeface="Times New Roman"/>
                <a:cs typeface="Times New Roman"/>
              </a:rPr>
              <a:t>lanciarle su </a:t>
            </a:r>
            <a:r>
              <a:rPr sz="1200" dirty="0">
                <a:latin typeface="Times New Roman"/>
                <a:cs typeface="Times New Roman"/>
              </a:rPr>
              <a:t>di lui, 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uscì </a:t>
            </a:r>
            <a:r>
              <a:rPr sz="1200" spc="-5" dirty="0">
                <a:latin typeface="Times New Roman"/>
                <a:cs typeface="Times New Roman"/>
              </a:rPr>
              <a:t>dai recinti </a:t>
            </a:r>
            <a:r>
              <a:rPr sz="1200" dirty="0">
                <a:latin typeface="Times New Roman"/>
                <a:cs typeface="Times New Roman"/>
              </a:rPr>
              <a:t>del Tempio e </a:t>
            </a:r>
            <a:r>
              <a:rPr sz="1200" spc="-5" dirty="0">
                <a:latin typeface="Times New Roman"/>
                <a:cs typeface="Times New Roman"/>
              </a:rPr>
              <a:t>incontrando Natanaele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Tommaso, che avevano </a:t>
            </a:r>
            <a:r>
              <a:rPr sz="1200" dirty="0">
                <a:latin typeface="Times New Roman"/>
                <a:cs typeface="Times New Roman"/>
              </a:rPr>
              <a:t>assistito alla </a:t>
            </a:r>
            <a:r>
              <a:rPr sz="1200" spc="-5" dirty="0">
                <a:latin typeface="Times New Roman"/>
                <a:cs typeface="Times New Roman"/>
              </a:rPr>
              <a:t>sessione del Sinedrio, </a:t>
            </a:r>
            <a:r>
              <a:rPr sz="1200" dirty="0">
                <a:latin typeface="Times New Roman"/>
                <a:cs typeface="Times New Roman"/>
              </a:rPr>
              <a:t>attese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vicino </a:t>
            </a:r>
            <a:r>
              <a:rPr sz="1200" spc="-5" dirty="0">
                <a:latin typeface="Times New Roman"/>
                <a:cs typeface="Times New Roman"/>
              </a:rPr>
              <a:t>al Tempio </a:t>
            </a:r>
            <a:r>
              <a:rPr sz="1200" dirty="0">
                <a:latin typeface="Times New Roman"/>
                <a:cs typeface="Times New Roman"/>
              </a:rPr>
              <a:t>fino a che </a:t>
            </a:r>
            <a:r>
              <a:rPr sz="1200" spc="-5" dirty="0">
                <a:latin typeface="Times New Roman"/>
                <a:cs typeface="Times New Roman"/>
              </a:rPr>
              <a:t>Giosia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uscito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sala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(1816.1) 164:5.4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due </a:t>
            </a:r>
            <a:r>
              <a:rPr sz="1200" spc="-5" dirty="0">
                <a:latin typeface="Times New Roman"/>
                <a:cs typeface="Times New Roman"/>
              </a:rPr>
              <a:t>apostoli andarono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Giosia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sua solo dopo </a:t>
            </a:r>
            <a:r>
              <a:rPr sz="1200" spc="-5" dirty="0">
                <a:latin typeface="Times New Roman"/>
                <a:cs typeface="Times New Roman"/>
              </a:rPr>
              <a:t>aver appreso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esclusione dalla sinagoga.  Quando giunsero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sua, Tommaso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chiamò fuori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cortile,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parlandogli, disse: “Giosia, credi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nel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Dio?”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Giosia rispose: “Dimmi chi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credere in lui.” E </a:t>
            </a:r>
            <a:r>
              <a:rPr sz="1200" spc="-5" dirty="0">
                <a:latin typeface="Times New Roman"/>
                <a:cs typeface="Times New Roman"/>
              </a:rPr>
              <a:t>Gesù disse: “Tu l’hai visto </a:t>
            </a:r>
            <a:r>
              <a:rPr sz="1200" dirty="0">
                <a:latin typeface="Times New Roman"/>
                <a:cs typeface="Times New Roman"/>
              </a:rPr>
              <a:t>e udito,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ora ti parla.” E  </a:t>
            </a:r>
            <a:r>
              <a:rPr sz="1200" spc="-5" dirty="0">
                <a:latin typeface="Times New Roman"/>
                <a:cs typeface="Times New Roman"/>
              </a:rPr>
              <a:t>Giosia disse: “Signore,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credo”, </a:t>
            </a:r>
            <a:r>
              <a:rPr sz="1200" dirty="0">
                <a:latin typeface="Times New Roman"/>
                <a:cs typeface="Times New Roman"/>
              </a:rPr>
              <a:t>e caduto in </a:t>
            </a:r>
            <a:r>
              <a:rPr sz="1200" spc="-5" dirty="0">
                <a:latin typeface="Times New Roman"/>
                <a:cs typeface="Times New Roman"/>
              </a:rPr>
              <a:t>ginocchio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adorò.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(1816.2) 164:5.5 </a:t>
            </a:r>
            <a:r>
              <a:rPr sz="1200" spc="-5" dirty="0">
                <a:latin typeface="Times New Roman"/>
                <a:cs typeface="Times New Roman"/>
              </a:rPr>
              <a:t>Quando Giosia seppe </a:t>
            </a:r>
            <a:r>
              <a:rPr sz="1200" dirty="0">
                <a:latin typeface="Times New Roman"/>
                <a:cs typeface="Times New Roman"/>
              </a:rPr>
              <a:t>che era stato espulso dalla </a:t>
            </a:r>
            <a:r>
              <a:rPr sz="1200" spc="-5" dirty="0">
                <a:latin typeface="Times New Roman"/>
                <a:cs typeface="Times New Roman"/>
              </a:rPr>
              <a:t>sinagoga, fu </a:t>
            </a:r>
            <a:r>
              <a:rPr sz="1200" dirty="0">
                <a:latin typeface="Times New Roman"/>
                <a:cs typeface="Times New Roman"/>
              </a:rPr>
              <a:t>dapprima </a:t>
            </a:r>
            <a:r>
              <a:rPr sz="1200" spc="-5" dirty="0">
                <a:latin typeface="Times New Roman"/>
                <a:cs typeface="Times New Roman"/>
              </a:rPr>
              <a:t>assai abbattuto,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incoraggiato  quando Gesù gli </a:t>
            </a:r>
            <a:r>
              <a:rPr sz="1200" dirty="0">
                <a:latin typeface="Times New Roman"/>
                <a:cs typeface="Times New Roman"/>
              </a:rPr>
              <a:t>ordinò di </a:t>
            </a:r>
            <a:r>
              <a:rPr sz="1200" spc="-5" dirty="0">
                <a:latin typeface="Times New Roman"/>
                <a:cs typeface="Times New Roman"/>
              </a:rPr>
              <a:t>prepararsi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al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Pella. Quest’uomo semplice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 era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stato espulso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sinagoga ebrea,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ecco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sé per associarlo </a:t>
            </a:r>
            <a:r>
              <a:rPr sz="1200" dirty="0">
                <a:latin typeface="Times New Roman"/>
                <a:cs typeface="Times New Roman"/>
              </a:rPr>
              <a:t>alla nobiltà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tempo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3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(1816.3) 164:5.6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Gesù lasciò Gerusalemme 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ritornarvi </a:t>
            </a:r>
            <a:r>
              <a:rPr sz="1200" dirty="0">
                <a:latin typeface="Times New Roman"/>
                <a:cs typeface="Times New Roman"/>
              </a:rPr>
              <a:t>più fino </a:t>
            </a:r>
            <a:r>
              <a:rPr sz="1200" spc="-5" dirty="0">
                <a:latin typeface="Times New Roman"/>
                <a:cs typeface="Times New Roman"/>
              </a:rPr>
              <a:t>all’avvicinarsi del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si preparava </a:t>
            </a:r>
            <a:r>
              <a:rPr sz="1200" dirty="0">
                <a:latin typeface="Times New Roman"/>
                <a:cs typeface="Times New Roman"/>
              </a:rPr>
              <a:t>a lasciare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Maestro ritornò a </a:t>
            </a:r>
            <a:r>
              <a:rPr sz="1200" spc="-5" dirty="0">
                <a:latin typeface="Times New Roman"/>
                <a:cs typeface="Times New Roman"/>
              </a:rPr>
              <a:t>Pella con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Giosia. </a:t>
            </a:r>
            <a:r>
              <a:rPr sz="1200" dirty="0">
                <a:latin typeface="Times New Roman"/>
                <a:cs typeface="Times New Roman"/>
              </a:rPr>
              <a:t>E Giosia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dimostrò </a:t>
            </a:r>
            <a:r>
              <a:rPr sz="1200" spc="-5" dirty="0">
                <a:latin typeface="Times New Roman"/>
                <a:cs typeface="Times New Roman"/>
              </a:rPr>
              <a:t>uno dei beneficiari del ministero  miracoloso del Maestro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corrispose fruttuosamente, perché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predicatore del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85784" cy="35210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165: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L’inizio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della missione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in</a:t>
            </a:r>
            <a:r>
              <a:rPr sz="2200" b="1" spc="4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Perea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(1817.1) 165:0.1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gennaio dell’anno </a:t>
            </a:r>
            <a:r>
              <a:rPr sz="1200" dirty="0">
                <a:latin typeface="Times New Roman"/>
                <a:cs typeface="Times New Roman"/>
              </a:rPr>
              <a:t>30 d.C., </a:t>
            </a:r>
            <a:r>
              <a:rPr sz="1200" spc="-5" dirty="0">
                <a:latin typeface="Times New Roman"/>
                <a:cs typeface="Times New Roman"/>
              </a:rPr>
              <a:t>Abner,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nazireo ed 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capo della </a:t>
            </a:r>
            <a:r>
              <a:rPr sz="1200" dirty="0">
                <a:latin typeface="Times New Roman"/>
                <a:cs typeface="Times New Roman"/>
              </a:rPr>
              <a:t>scuola </a:t>
            </a:r>
            <a:r>
              <a:rPr sz="1200" spc="-5" dirty="0">
                <a:latin typeface="Times New Roman"/>
                <a:cs typeface="Times New Roman"/>
              </a:rPr>
              <a:t>nazirea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Engaddi,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dei settanta messaggeri </a:t>
            </a:r>
            <a:r>
              <a:rPr sz="1200" spc="-5" dirty="0">
                <a:latin typeface="Times New Roman"/>
                <a:cs typeface="Times New Roman"/>
              </a:rPr>
              <a:t>del regno, convocò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e diede loro le  istruzioni </a:t>
            </a:r>
            <a:r>
              <a:rPr sz="1200" spc="-5" dirty="0">
                <a:latin typeface="Times New Roman"/>
                <a:cs typeface="Times New Roman"/>
              </a:rPr>
              <a:t>finali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mandarli </a:t>
            </a:r>
            <a:r>
              <a:rPr sz="1200" dirty="0">
                <a:latin typeface="Times New Roman"/>
                <a:cs typeface="Times New Roman"/>
              </a:rPr>
              <a:t>in missione in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Perea. Questa </a:t>
            </a:r>
            <a:r>
              <a:rPr sz="1200" dirty="0">
                <a:latin typeface="Times New Roman"/>
                <a:cs typeface="Times New Roman"/>
              </a:rPr>
              <a:t>missione in </a:t>
            </a:r>
            <a:r>
              <a:rPr sz="1200" spc="-5" dirty="0">
                <a:latin typeface="Times New Roman"/>
                <a:cs typeface="Times New Roman"/>
              </a:rPr>
              <a:t>Perea </a:t>
            </a:r>
            <a:r>
              <a:rPr sz="1200" dirty="0">
                <a:latin typeface="Times New Roman"/>
                <a:cs typeface="Times New Roman"/>
              </a:rPr>
              <a:t>proseguì per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quasi</a:t>
            </a:r>
            <a:endParaRPr sz="1200">
              <a:latin typeface="Times New Roman"/>
              <a:cs typeface="Times New Roman"/>
            </a:endParaRPr>
          </a:p>
          <a:p>
            <a:pPr marL="63500" marR="14160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tre mesi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ministero del Maestro. Dopo questi lavori Gesù andò direttamente </a:t>
            </a:r>
            <a:r>
              <a:rPr sz="1200" dirty="0">
                <a:latin typeface="Times New Roman"/>
                <a:cs typeface="Times New Roman"/>
              </a:rPr>
              <a:t>a Gerusalemme </a:t>
            </a:r>
            <a:r>
              <a:rPr sz="1200" spc="-5" dirty="0">
                <a:latin typeface="Times New Roman"/>
                <a:cs typeface="Times New Roman"/>
              </a:rPr>
              <a:t>per passare attraverso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sue esperienze finali nella carne. </a:t>
            </a:r>
            <a:r>
              <a:rPr sz="1200" dirty="0">
                <a:latin typeface="Times New Roman"/>
                <a:cs typeface="Times New Roman"/>
              </a:rPr>
              <a:t>I settanta, supportati dalle </a:t>
            </a:r>
            <a:r>
              <a:rPr sz="1200" spc="-5" dirty="0">
                <a:latin typeface="Times New Roman"/>
                <a:cs typeface="Times New Roman"/>
              </a:rPr>
              <a:t>attività periodiche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lavorarono nelle  seguenti 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cittadine </a:t>
            </a:r>
            <a:r>
              <a:rPr sz="1200" dirty="0">
                <a:latin typeface="Times New Roman"/>
                <a:cs typeface="Times New Roman"/>
              </a:rPr>
              <a:t>e in una </a:t>
            </a:r>
            <a:r>
              <a:rPr sz="1200" spc="-5" dirty="0">
                <a:latin typeface="Times New Roman"/>
                <a:cs typeface="Times New Roman"/>
              </a:rPr>
              <a:t>cinquantina </a:t>
            </a:r>
            <a:r>
              <a:rPr sz="1200" dirty="0">
                <a:latin typeface="Times New Roman"/>
                <a:cs typeface="Times New Roman"/>
              </a:rPr>
              <a:t>di altri </a:t>
            </a:r>
            <a:r>
              <a:rPr sz="1200" spc="-5" dirty="0">
                <a:latin typeface="Times New Roman"/>
                <a:cs typeface="Times New Roman"/>
              </a:rPr>
              <a:t>villaggi: Zafon, Gadara, Macad, Arbela, Rama, Edrei, Bosora, </a:t>
            </a:r>
            <a:r>
              <a:rPr sz="1200" dirty="0">
                <a:latin typeface="Times New Roman"/>
                <a:cs typeface="Times New Roman"/>
              </a:rPr>
              <a:t>Caspin, Mispa,  </a:t>
            </a:r>
            <a:r>
              <a:rPr sz="1200" spc="-5" dirty="0">
                <a:latin typeface="Times New Roman"/>
                <a:cs typeface="Times New Roman"/>
              </a:rPr>
              <a:t>Gerasa, Ragaba, </a:t>
            </a:r>
            <a:r>
              <a:rPr sz="1200" dirty="0">
                <a:latin typeface="Times New Roman"/>
                <a:cs typeface="Times New Roman"/>
              </a:rPr>
              <a:t>Succot, </a:t>
            </a:r>
            <a:r>
              <a:rPr sz="1200" spc="-5" dirty="0">
                <a:latin typeface="Times New Roman"/>
                <a:cs typeface="Times New Roman"/>
              </a:rPr>
              <a:t>Amatus, Adam, Penuel, Capitolia, </a:t>
            </a:r>
            <a:r>
              <a:rPr sz="1200" dirty="0">
                <a:latin typeface="Times New Roman"/>
                <a:cs typeface="Times New Roman"/>
              </a:rPr>
              <a:t>Dion, </a:t>
            </a:r>
            <a:r>
              <a:rPr sz="1200" spc="-5" dirty="0">
                <a:latin typeface="Times New Roman"/>
                <a:cs typeface="Times New Roman"/>
              </a:rPr>
              <a:t>Hatita, Gadda, Filadelfia, </a:t>
            </a:r>
            <a:r>
              <a:rPr sz="1200" dirty="0">
                <a:latin typeface="Times New Roman"/>
                <a:cs typeface="Times New Roman"/>
              </a:rPr>
              <a:t>Jogbea, </a:t>
            </a:r>
            <a:r>
              <a:rPr sz="1200" spc="-5" dirty="0">
                <a:latin typeface="Times New Roman"/>
                <a:cs typeface="Times New Roman"/>
              </a:rPr>
              <a:t>Galaad, </a:t>
            </a:r>
            <a:r>
              <a:rPr sz="1200" dirty="0">
                <a:latin typeface="Times New Roman"/>
                <a:cs typeface="Times New Roman"/>
              </a:rPr>
              <a:t>Bet-Nimrà, Tiro,  </a:t>
            </a:r>
            <a:r>
              <a:rPr sz="1200" spc="-5" dirty="0">
                <a:latin typeface="Times New Roman"/>
                <a:cs typeface="Times New Roman"/>
              </a:rPr>
              <a:t>Elealà, Livia, </a:t>
            </a:r>
            <a:r>
              <a:rPr sz="1200" dirty="0">
                <a:latin typeface="Times New Roman"/>
                <a:cs typeface="Times New Roman"/>
              </a:rPr>
              <a:t>Chesbon, </a:t>
            </a:r>
            <a:r>
              <a:rPr sz="1200" spc="-5" dirty="0">
                <a:latin typeface="Times New Roman"/>
                <a:cs typeface="Times New Roman"/>
              </a:rPr>
              <a:t>Callirroe, Bet-Peor, </a:t>
            </a:r>
            <a:r>
              <a:rPr sz="1200" dirty="0">
                <a:latin typeface="Times New Roman"/>
                <a:cs typeface="Times New Roman"/>
              </a:rPr>
              <a:t>Sittim, </a:t>
            </a:r>
            <a:r>
              <a:rPr sz="1200" spc="-5" dirty="0">
                <a:latin typeface="Times New Roman"/>
                <a:cs typeface="Times New Roman"/>
              </a:rPr>
              <a:t>Sibma, Medeba, </a:t>
            </a:r>
            <a:r>
              <a:rPr sz="1200" dirty="0">
                <a:latin typeface="Times New Roman"/>
                <a:cs typeface="Times New Roman"/>
              </a:rPr>
              <a:t>Bet-Meon, </a:t>
            </a:r>
            <a:r>
              <a:rPr sz="1200" spc="-5" dirty="0">
                <a:latin typeface="Times New Roman"/>
                <a:cs typeface="Times New Roman"/>
              </a:rPr>
              <a:t>Areopoli ed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Aroer.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35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(1817.2) 165:0.2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giro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Perea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delle donne, </a:t>
            </a:r>
            <a:r>
              <a:rPr sz="1200" dirty="0">
                <a:latin typeface="Times New Roman"/>
                <a:cs typeface="Times New Roman"/>
              </a:rPr>
              <a:t>ora di </a:t>
            </a:r>
            <a:r>
              <a:rPr sz="1200" spc="-5" dirty="0">
                <a:latin typeface="Times New Roman"/>
                <a:cs typeface="Times New Roman"/>
              </a:rPr>
              <a:t>sessantadue membri, si </a:t>
            </a:r>
            <a:r>
              <a:rPr sz="1200" dirty="0">
                <a:latin typeface="Times New Roman"/>
                <a:cs typeface="Times New Roman"/>
              </a:rPr>
              <a:t>addossò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curare gli </a:t>
            </a:r>
            <a:r>
              <a:rPr sz="1200" dirty="0">
                <a:latin typeface="Times New Roman"/>
                <a:cs typeface="Times New Roman"/>
              </a:rPr>
              <a:t>ammalati.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periodo </a:t>
            </a:r>
            <a:r>
              <a:rPr sz="1200" spc="-5" dirty="0">
                <a:latin typeface="Times New Roman"/>
                <a:cs typeface="Times New Roman"/>
              </a:rPr>
              <a:t>finale dello </a:t>
            </a:r>
            <a:r>
              <a:rPr sz="1200" dirty="0">
                <a:latin typeface="Times New Roman"/>
                <a:cs typeface="Times New Roman"/>
              </a:rPr>
              <a:t>sviluppo degli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spirituali più </a:t>
            </a:r>
            <a:r>
              <a:rPr sz="1200" spc="-5" dirty="0">
                <a:latin typeface="Times New Roman"/>
                <a:cs typeface="Times New Roman"/>
              </a:rPr>
              <a:t>elevati del vangelo </a:t>
            </a:r>
            <a:r>
              <a:rPr sz="1200" dirty="0">
                <a:latin typeface="Times New Roman"/>
                <a:cs typeface="Times New Roman"/>
              </a:rPr>
              <a:t>del regno, e di 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compiuto alcun miracolo.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nessun’altra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Palestina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i discepoli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lavorarono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fondo, </a:t>
            </a:r>
            <a:r>
              <a:rPr sz="1200" dirty="0">
                <a:latin typeface="Times New Roman"/>
                <a:cs typeface="Times New Roman"/>
              </a:rPr>
              <a:t>e in nessun’altra </a:t>
            </a:r>
            <a:r>
              <a:rPr sz="1200" spc="-5" dirty="0">
                <a:latin typeface="Times New Roman"/>
                <a:cs typeface="Times New Roman"/>
              </a:rPr>
              <a:t>regione l’insegnamento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accettato così generalmente dalle </a:t>
            </a:r>
            <a:r>
              <a:rPr sz="1200" dirty="0">
                <a:latin typeface="Times New Roman"/>
                <a:cs typeface="Times New Roman"/>
              </a:rPr>
              <a:t>classi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cittadini.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811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(1817.3) 165:0.3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Perea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era popolata </a:t>
            </a:r>
            <a:r>
              <a:rPr sz="1200" spc="-5" dirty="0">
                <a:latin typeface="Times New Roman"/>
                <a:cs typeface="Times New Roman"/>
              </a:rPr>
              <a:t>quasi ugualmente </a:t>
            </a:r>
            <a:r>
              <a:rPr sz="1200" dirty="0">
                <a:latin typeface="Times New Roman"/>
                <a:cs typeface="Times New Roman"/>
              </a:rPr>
              <a:t>da Gentili e da </a:t>
            </a:r>
            <a:r>
              <a:rPr sz="1200" spc="-5" dirty="0">
                <a:latin typeface="Times New Roman"/>
                <a:cs typeface="Times New Roman"/>
              </a:rPr>
              <a:t>Ebrei; </a:t>
            </a:r>
            <a:r>
              <a:rPr sz="1200" dirty="0">
                <a:latin typeface="Times New Roman"/>
                <a:cs typeface="Times New Roman"/>
              </a:rPr>
              <a:t>in genere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erano stati trasferiti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regioni durante 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Maccabeo.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Perea </a:t>
            </a:r>
            <a:r>
              <a:rPr sz="1200" dirty="0">
                <a:latin typeface="Times New Roman"/>
                <a:cs typeface="Times New Roman"/>
              </a:rPr>
              <a:t>era la più bella e </a:t>
            </a:r>
            <a:r>
              <a:rPr sz="1200" spc="-5" dirty="0">
                <a:latin typeface="Times New Roman"/>
                <a:cs typeface="Times New Roman"/>
              </a:rPr>
              <a:t>pittoresca </a:t>
            </a:r>
            <a:r>
              <a:rPr sz="1200" dirty="0">
                <a:latin typeface="Times New Roman"/>
                <a:cs typeface="Times New Roman"/>
              </a:rPr>
              <a:t>provincia di tutta la </a:t>
            </a:r>
            <a:r>
              <a:rPr sz="1200" spc="-5" dirty="0">
                <a:latin typeface="Times New Roman"/>
                <a:cs typeface="Times New Roman"/>
              </a:rPr>
              <a:t>Palestina. Gli Ebrei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chiamavano generalmente “il paese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Giordano”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064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(1817.4) 165:0.4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Gesù </a:t>
            </a:r>
            <a:r>
              <a:rPr sz="1200" dirty="0">
                <a:latin typeface="Times New Roman"/>
                <a:cs typeface="Times New Roman"/>
              </a:rPr>
              <a:t>divise il </a:t>
            </a:r>
            <a:r>
              <a:rPr sz="1200" spc="-5" dirty="0">
                <a:latin typeface="Times New Roman"/>
                <a:cs typeface="Times New Roman"/>
              </a:rPr>
              <a:t>suo tempo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Pella e </a:t>
            </a:r>
            <a:r>
              <a:rPr sz="1200" spc="-5" dirty="0">
                <a:latin typeface="Times New Roman"/>
                <a:cs typeface="Times New Roman"/>
              </a:rPr>
              <a:t>gli spostamenti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settanta nelle </a:t>
            </a:r>
            <a:r>
              <a:rPr sz="1200" dirty="0">
                <a:latin typeface="Times New Roman"/>
                <a:cs typeface="Times New Roman"/>
              </a:rPr>
              <a:t>varie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essi insegnavano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predicavano. Seguendo </a:t>
            </a:r>
            <a:r>
              <a:rPr sz="1200" dirty="0">
                <a:latin typeface="Times New Roman"/>
                <a:cs typeface="Times New Roman"/>
              </a:rPr>
              <a:t>le istruzioni di </a:t>
            </a:r>
            <a:r>
              <a:rPr sz="1200" spc="-5" dirty="0">
                <a:latin typeface="Times New Roman"/>
                <a:cs typeface="Times New Roman"/>
              </a:rPr>
              <a:t>Abner,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 battezzavano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li </a:t>
            </a:r>
            <a:r>
              <a:rPr sz="1200" spc="-5" dirty="0">
                <a:latin typeface="Times New Roman"/>
                <a:cs typeface="Times New Roman"/>
              </a:rPr>
              <a:t>avesse incaricati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Al campo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Pella</a:t>
            </a:r>
            <a:endParaRPr sz="1600">
              <a:latin typeface="Times New Roman"/>
              <a:cs typeface="Times New Roman"/>
            </a:endParaRPr>
          </a:p>
          <a:p>
            <a:pPr marL="76200" marR="10096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(1817.5) 165:1.1 </a:t>
            </a:r>
            <a:r>
              <a:rPr sz="1200" spc="-5" dirty="0">
                <a:latin typeface="Times New Roman"/>
                <a:cs typeface="Times New Roman"/>
              </a:rPr>
              <a:t>A metà gennaio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milleduecento persone erano </a:t>
            </a:r>
            <a:r>
              <a:rPr sz="1200" dirty="0">
                <a:latin typeface="Times New Roman"/>
                <a:cs typeface="Times New Roman"/>
              </a:rPr>
              <a:t>riunite a </a:t>
            </a:r>
            <a:r>
              <a:rPr sz="1200" spc="-5" dirty="0">
                <a:latin typeface="Times New Roman"/>
                <a:cs typeface="Times New Roman"/>
              </a:rPr>
              <a:t>Pella,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istruiva questa moltitudine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una volta  il </a:t>
            </a:r>
            <a:r>
              <a:rPr sz="1200" spc="-5" dirty="0">
                <a:latin typeface="Times New Roman"/>
                <a:cs typeface="Times New Roman"/>
              </a:rPr>
              <a:t>giorno quando </a:t>
            </a:r>
            <a:r>
              <a:rPr sz="1200" dirty="0">
                <a:latin typeface="Times New Roman"/>
                <a:cs typeface="Times New Roman"/>
              </a:rPr>
              <a:t>risiedeva </a:t>
            </a:r>
            <a:r>
              <a:rPr sz="1200" spc="-5" dirty="0">
                <a:latin typeface="Times New Roman"/>
                <a:cs typeface="Times New Roman"/>
              </a:rPr>
              <a:t>al campo, parlando </a:t>
            </a:r>
            <a:r>
              <a:rPr sz="1200" dirty="0">
                <a:latin typeface="Times New Roman"/>
                <a:cs typeface="Times New Roman"/>
              </a:rPr>
              <a:t>di solito alle nove di </a:t>
            </a:r>
            <a:r>
              <a:rPr sz="1200" spc="-5" dirty="0">
                <a:latin typeface="Times New Roman"/>
                <a:cs typeface="Times New Roman"/>
              </a:rPr>
              <a:t>mattina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ostacolato dalla </a:t>
            </a:r>
            <a:r>
              <a:rPr sz="1200" spc="-5" dirty="0">
                <a:latin typeface="Times New Roman"/>
                <a:cs typeface="Times New Roman"/>
              </a:rPr>
              <a:t>pioggia. Pietro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 apostoli </a:t>
            </a: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pomeriggio. Gesù riservava </a:t>
            </a:r>
            <a:r>
              <a:rPr sz="1200" dirty="0">
                <a:latin typeface="Times New Roman"/>
                <a:cs typeface="Times New Roman"/>
              </a:rPr>
              <a:t>la sera per le </a:t>
            </a:r>
            <a:r>
              <a:rPr sz="1200" spc="-5" dirty="0">
                <a:latin typeface="Times New Roman"/>
                <a:cs typeface="Times New Roman"/>
              </a:rPr>
              <a:t>sessioni abituali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e risposte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  discepoli avanzati.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serali erano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cinquanta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(1817.6) 165:1.2 </a:t>
            </a:r>
            <a:r>
              <a:rPr sz="1200" spc="-5" dirty="0">
                <a:latin typeface="Times New Roman"/>
                <a:cs typeface="Times New Roman"/>
              </a:rPr>
              <a:t>A metà marzo, 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Gesù cominciò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viaggio verso Gerusalemme, </a:t>
            </a:r>
            <a:r>
              <a:rPr sz="1200" dirty="0">
                <a:latin typeface="Times New Roman"/>
                <a:cs typeface="Times New Roman"/>
              </a:rPr>
              <a:t>più di quattromila </a:t>
            </a:r>
            <a:r>
              <a:rPr sz="1200" spc="-5" dirty="0">
                <a:latin typeface="Times New Roman"/>
                <a:cs typeface="Times New Roman"/>
              </a:rPr>
              <a:t>persone  componevano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uditorio che </a:t>
            </a:r>
            <a:r>
              <a:rPr sz="1200" spc="-5" dirty="0">
                <a:latin typeface="Times New Roman"/>
                <a:cs typeface="Times New Roman"/>
              </a:rPr>
              <a:t>ascoltava Gesù </a:t>
            </a:r>
            <a:r>
              <a:rPr sz="1200" dirty="0">
                <a:latin typeface="Times New Roman"/>
                <a:cs typeface="Times New Roman"/>
              </a:rPr>
              <a:t>o Pietro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mattine.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scelse di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5" dirty="0">
                <a:latin typeface="Times New Roman"/>
                <a:cs typeface="Times New Roman"/>
              </a:rPr>
              <a:t>opera  </a:t>
            </a:r>
            <a:r>
              <a:rPr sz="1200" spc="-5" dirty="0">
                <a:latin typeface="Times New Roman"/>
                <a:cs typeface="Times New Roman"/>
              </a:rPr>
              <a:t>sulla terra quando l’interesse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messaggio aveva </a:t>
            </a:r>
            <a:r>
              <a:rPr sz="1200" dirty="0">
                <a:latin typeface="Times New Roman"/>
                <a:cs typeface="Times New Roman"/>
              </a:rPr>
              <a:t>raggiunto un punto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il punto più alto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in questa seconda  </a:t>
            </a:r>
            <a:r>
              <a:rPr sz="1200" spc="-5" dirty="0">
                <a:latin typeface="Times New Roman"/>
                <a:cs typeface="Times New Roman"/>
              </a:rPr>
              <a:t>fase del progresso </a:t>
            </a:r>
            <a:r>
              <a:rPr sz="1200" dirty="0">
                <a:latin typeface="Times New Roman"/>
                <a:cs typeface="Times New Roman"/>
              </a:rPr>
              <a:t>del regno, o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miracoli.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componenti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quarti della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erano dei cercatori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verità,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un gran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provenienti 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parti,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numerosi increduli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cavillatori.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(1818.1) 165:1.3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dedicarono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riunita al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Pella. </a:t>
            </a:r>
            <a:r>
              <a:rPr sz="1200" dirty="0">
                <a:latin typeface="Times New Roman"/>
                <a:cs typeface="Times New Roman"/>
              </a:rPr>
              <a:t>I dodici prestarono  </a:t>
            </a:r>
            <a:r>
              <a:rPr sz="1200" spc="-5" dirty="0">
                <a:latin typeface="Times New Roman"/>
                <a:cs typeface="Times New Roman"/>
              </a:rPr>
              <a:t>poca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nessuna attenzione al lavoro al campo; essi si limitarono ad uscire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per </a:t>
            </a:r>
            <a:r>
              <a:rPr sz="1200" dirty="0">
                <a:latin typeface="Times New Roman"/>
                <a:cs typeface="Times New Roman"/>
              </a:rPr>
              <a:t>visitare di tanto in tanto </a:t>
            </a:r>
            <a:r>
              <a:rPr sz="1200" spc="-5" dirty="0">
                <a:latin typeface="Times New Roman"/>
                <a:cs typeface="Times New Roman"/>
              </a:rPr>
              <a:t>gli associati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Abner. Abner conosceva </a:t>
            </a:r>
            <a:r>
              <a:rPr sz="1200" dirty="0">
                <a:latin typeface="Times New Roman"/>
                <a:cs typeface="Times New Roman"/>
              </a:rPr>
              <a:t>molto bene il </a:t>
            </a:r>
            <a:r>
              <a:rPr sz="1200" spc="-5" dirty="0">
                <a:latin typeface="Times New Roman"/>
                <a:cs typeface="Times New Roman"/>
              </a:rPr>
              <a:t>distretto della Perea,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territorio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suo precedente </a:t>
            </a:r>
            <a:r>
              <a:rPr sz="1200" dirty="0">
                <a:latin typeface="Times New Roman"/>
                <a:cs typeface="Times New Roman"/>
              </a:rPr>
              <a:t>maestro, Giovanni  il </a:t>
            </a:r>
            <a:r>
              <a:rPr sz="1200" spc="-5" dirty="0">
                <a:latin typeface="Times New Roman"/>
                <a:cs typeface="Times New Roman"/>
              </a:rPr>
              <a:t>Battista, aveva </a:t>
            </a:r>
            <a:r>
              <a:rPr sz="1200" dirty="0">
                <a:latin typeface="Times New Roman"/>
                <a:cs typeface="Times New Roman"/>
              </a:rPr>
              <a:t>svolto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della sua opera.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iniziato 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Perea, </a:t>
            </a:r>
            <a:r>
              <a:rPr sz="1200" dirty="0">
                <a:latin typeface="Times New Roman"/>
                <a:cs typeface="Times New Roman"/>
              </a:rPr>
              <a:t>Abner e i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non tornarono  mai più al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467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sermone sul buon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pastore</a:t>
            </a:r>
            <a:endParaRPr sz="1600">
              <a:latin typeface="Times New Roman"/>
              <a:cs typeface="Times New Roman"/>
            </a:endParaRPr>
          </a:p>
          <a:p>
            <a:pPr marL="76200" marR="1174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(1818.2) 165:2.1 </a:t>
            </a:r>
            <a:r>
              <a:rPr sz="1200" spc="-5" dirty="0">
                <a:latin typeface="Times New Roman"/>
                <a:cs typeface="Times New Roman"/>
              </a:rPr>
              <a:t>Un gruppo </a:t>
            </a:r>
            <a:r>
              <a:rPr sz="1200" dirty="0">
                <a:latin typeface="Times New Roman"/>
                <a:cs typeface="Times New Roman"/>
              </a:rPr>
              <a:t>di più di </a:t>
            </a:r>
            <a:r>
              <a:rPr sz="1200" spc="-5" dirty="0">
                <a:latin typeface="Times New Roman"/>
                <a:cs typeface="Times New Roman"/>
              </a:rPr>
              <a:t>trecento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Farisei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altri, seguì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nord a </a:t>
            </a:r>
            <a:r>
              <a:rPr sz="1200" spc="-5" dirty="0">
                <a:latin typeface="Times New Roman"/>
                <a:cs typeface="Times New Roman"/>
              </a:rPr>
              <a:t>Pella quando </a:t>
            </a:r>
            <a:r>
              <a:rPr sz="120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fuggì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dalla </a:t>
            </a:r>
            <a:r>
              <a:rPr sz="1200" dirty="0">
                <a:latin typeface="Times New Roman"/>
                <a:cs typeface="Times New Roman"/>
              </a:rPr>
              <a:t>giurisdizione </a:t>
            </a:r>
            <a:r>
              <a:rPr sz="1200" spc="-5" dirty="0">
                <a:latin typeface="Times New Roman"/>
                <a:cs typeface="Times New Roman"/>
              </a:rPr>
              <a:t>dei dirigenti ebrei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festa della </a:t>
            </a:r>
            <a:r>
              <a:rPr sz="1200" spc="-5" dirty="0">
                <a:latin typeface="Times New Roman"/>
                <a:cs typeface="Times New Roman"/>
              </a:rPr>
              <a:t>Dedicazione.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presenza di questi insegnanti e 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ebrei, così come dei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apostoli, che </a:t>
            </a:r>
            <a:r>
              <a:rPr sz="1200" spc="-5" dirty="0">
                <a:latin typeface="Times New Roman"/>
                <a:cs typeface="Times New Roman"/>
              </a:rPr>
              <a:t>Gesù predicò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sermone sul </a:t>
            </a:r>
            <a:r>
              <a:rPr sz="1200" dirty="0">
                <a:latin typeface="Times New Roman"/>
                <a:cs typeface="Times New Roman"/>
              </a:rPr>
              <a:t>“Buon </a:t>
            </a:r>
            <a:r>
              <a:rPr sz="1200" spc="-5" dirty="0">
                <a:latin typeface="Times New Roman"/>
                <a:cs typeface="Times New Roman"/>
              </a:rPr>
              <a:t>pastore”. Dopo </a:t>
            </a:r>
            <a:r>
              <a:rPr sz="1200" dirty="0">
                <a:latin typeface="Times New Roman"/>
                <a:cs typeface="Times New Roman"/>
              </a:rPr>
              <a:t>mezz’ora di </a:t>
            </a:r>
            <a:r>
              <a:rPr sz="1200" spc="-5" dirty="0">
                <a:latin typeface="Times New Roman"/>
                <a:cs typeface="Times New Roman"/>
              </a:rPr>
              <a:t>discussioni informali,  parlando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centinaio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persone, Gesù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(1818.3) 165:2.2 </a:t>
            </a:r>
            <a:r>
              <a:rPr sz="1200" spc="-5" dirty="0">
                <a:latin typeface="Times New Roman"/>
                <a:cs typeface="Times New Roman"/>
              </a:rPr>
              <a:t>“Questa sera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cose da dirvi, e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molti di voi </a:t>
            </a:r>
            <a:r>
              <a:rPr sz="1200" spc="-5" dirty="0">
                <a:latin typeface="Times New Roman"/>
                <a:cs typeface="Times New Roman"/>
              </a:rPr>
              <a:t>sono miei discepoli ed </a:t>
            </a:r>
            <a:r>
              <a:rPr sz="1200" dirty="0">
                <a:latin typeface="Times New Roman"/>
                <a:cs typeface="Times New Roman"/>
              </a:rPr>
              <a:t>alcuni di voi miei </a:t>
            </a:r>
            <a:r>
              <a:rPr sz="1200" spc="-5" dirty="0">
                <a:latin typeface="Times New Roman"/>
                <a:cs typeface="Times New Roman"/>
              </a:rPr>
              <a:t>acerrimi </a:t>
            </a:r>
            <a:r>
              <a:rPr sz="1200" dirty="0">
                <a:latin typeface="Times New Roman"/>
                <a:cs typeface="Times New Roman"/>
              </a:rPr>
              <a:t>nemici,  </a:t>
            </a:r>
            <a:r>
              <a:rPr sz="1200" spc="-5" dirty="0">
                <a:latin typeface="Times New Roman"/>
                <a:cs typeface="Times New Roman"/>
              </a:rPr>
              <a:t>presenterò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parabola, </a:t>
            </a:r>
            <a:r>
              <a:rPr sz="1200" dirty="0">
                <a:latin typeface="Times New Roman"/>
                <a:cs typeface="Times New Roman"/>
              </a:rPr>
              <a:t>in modo che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possa prendere per sé ciò </a:t>
            </a:r>
            <a:r>
              <a:rPr sz="1200" dirty="0">
                <a:latin typeface="Times New Roman"/>
                <a:cs typeface="Times New Roman"/>
              </a:rPr>
              <a:t>che trova accoglienza  </a:t>
            </a:r>
            <a:r>
              <a:rPr sz="1200" spc="-5" dirty="0">
                <a:latin typeface="Times New Roman"/>
                <a:cs typeface="Times New Roman"/>
              </a:rPr>
              <a:t>nel suo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(1818.4) 165:2.3 </a:t>
            </a:r>
            <a:r>
              <a:rPr sz="1200" spc="-5" dirty="0">
                <a:latin typeface="Times New Roman"/>
                <a:cs typeface="Times New Roman"/>
              </a:rPr>
              <a:t>“Questa sera,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me,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morire per </a:t>
            </a:r>
            <a:r>
              <a:rPr sz="1200" dirty="0">
                <a:latin typeface="Times New Roman"/>
                <a:cs typeface="Times New Roman"/>
              </a:rPr>
              <a:t>me e per questo vangelo 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 alcuni di  loro </a:t>
            </a:r>
            <a:r>
              <a:rPr sz="1200" spc="-5" dirty="0">
                <a:latin typeface="Times New Roman"/>
                <a:cs typeface="Times New Roman"/>
              </a:rPr>
              <a:t>si sacrificheranno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negli anni </a:t>
            </a:r>
            <a:r>
              <a:rPr sz="1200" dirty="0">
                <a:latin typeface="Times New Roman"/>
                <a:cs typeface="Times New Roman"/>
              </a:rPr>
              <a:t>futuri; e qui vi </a:t>
            </a:r>
            <a:r>
              <a:rPr sz="1200" spc="-5" dirty="0">
                <a:latin typeface="Times New Roman"/>
                <a:cs typeface="Times New Roman"/>
              </a:rPr>
              <a:t>sono anche alcuni </a:t>
            </a:r>
            <a:r>
              <a:rPr sz="1200" dirty="0">
                <a:latin typeface="Times New Roman"/>
                <a:cs typeface="Times New Roman"/>
              </a:rPr>
              <a:t>di voi, </a:t>
            </a:r>
            <a:r>
              <a:rPr sz="1200" spc="-5" dirty="0">
                <a:latin typeface="Times New Roman"/>
                <a:cs typeface="Times New Roman"/>
              </a:rPr>
              <a:t>schiavi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tradizione,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seguito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che,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capi ottenebrati ed </a:t>
            </a:r>
            <a:r>
              <a:rPr sz="1200" dirty="0">
                <a:latin typeface="Times New Roman"/>
                <a:cs typeface="Times New Roman"/>
              </a:rPr>
              <a:t>illusi,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uccidere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vivo </a:t>
            </a:r>
            <a:r>
              <a:rPr sz="1200" spc="-5" dirty="0">
                <a:latin typeface="Times New Roman"/>
                <a:cs typeface="Times New Roman"/>
              </a:rPr>
              <a:t>ora nella carne  giudicherà </a:t>
            </a:r>
            <a:r>
              <a:rPr sz="1200" dirty="0">
                <a:latin typeface="Times New Roman"/>
                <a:cs typeface="Times New Roman"/>
              </a:rPr>
              <a:t>le due </a:t>
            </a:r>
            <a:r>
              <a:rPr sz="1200" spc="-5" dirty="0">
                <a:latin typeface="Times New Roman"/>
                <a:cs typeface="Times New Roman"/>
              </a:rPr>
              <a:t>categorie,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pastori </a:t>
            </a:r>
            <a:r>
              <a:rPr sz="1200" dirty="0">
                <a:latin typeface="Times New Roman"/>
                <a:cs typeface="Times New Roman"/>
              </a:rPr>
              <a:t>ed i falsi </a:t>
            </a:r>
            <a:r>
              <a:rPr sz="1200" spc="-5" dirty="0">
                <a:latin typeface="Times New Roman"/>
                <a:cs typeface="Times New Roman"/>
              </a:rPr>
              <a:t>pastori. </a:t>
            </a:r>
            <a:r>
              <a:rPr sz="1200" dirty="0">
                <a:latin typeface="Times New Roman"/>
                <a:cs typeface="Times New Roman"/>
              </a:rPr>
              <a:t>Se il </a:t>
            </a:r>
            <a:r>
              <a:rPr sz="1200" spc="-5" dirty="0">
                <a:latin typeface="Times New Roman"/>
                <a:cs typeface="Times New Roman"/>
              </a:rPr>
              <a:t>falso </a:t>
            </a:r>
            <a:r>
              <a:rPr sz="1200" dirty="0">
                <a:latin typeface="Times New Roman"/>
                <a:cs typeface="Times New Roman"/>
              </a:rPr>
              <a:t>pastore </a:t>
            </a:r>
            <a:r>
              <a:rPr sz="1200" spc="-5" dirty="0">
                <a:latin typeface="Times New Roman"/>
                <a:cs typeface="Times New Roman"/>
              </a:rPr>
              <a:t>fosse cieco, </a:t>
            </a:r>
            <a:r>
              <a:rPr sz="1200" dirty="0">
                <a:latin typeface="Times New Roman"/>
                <a:cs typeface="Times New Roman"/>
              </a:rPr>
              <a:t>non sarebbe </a:t>
            </a:r>
            <a:r>
              <a:rPr sz="1200" spc="-5" dirty="0">
                <a:latin typeface="Times New Roman"/>
                <a:cs typeface="Times New Roman"/>
              </a:rPr>
              <a:t>colpevole </a:t>
            </a:r>
            <a:r>
              <a:rPr sz="1200" dirty="0">
                <a:latin typeface="Times New Roman"/>
                <a:cs typeface="Times New Roman"/>
              </a:rPr>
              <a:t>di peccato;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sostenete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vedere, professate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maestri d’Israele; perciò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peccato rimane 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(1818.5) 165:2.4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pastore riunisce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gregge nell’ovile per </a:t>
            </a:r>
            <a:r>
              <a:rPr sz="1200" dirty="0">
                <a:latin typeface="Times New Roman"/>
                <a:cs typeface="Times New Roman"/>
              </a:rPr>
              <a:t>la notte nei momenti di </a:t>
            </a:r>
            <a:r>
              <a:rPr sz="1200" spc="-5" dirty="0">
                <a:latin typeface="Times New Roman"/>
                <a:cs typeface="Times New Roman"/>
              </a:rPr>
              <a:t>pericolo.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si fa giorno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</a:t>
            </a:r>
            <a:endParaRPr sz="1200">
              <a:latin typeface="Times New Roman"/>
              <a:cs typeface="Times New Roman"/>
            </a:endParaRPr>
          </a:p>
          <a:p>
            <a:pPr marL="76200" marR="14351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nell’ovile per </a:t>
            </a:r>
            <a:r>
              <a:rPr sz="1200" dirty="0">
                <a:latin typeface="Times New Roman"/>
                <a:cs typeface="Times New Roman"/>
              </a:rPr>
              <a:t>la porta, e </a:t>
            </a:r>
            <a:r>
              <a:rPr sz="1200" spc="-5" dirty="0">
                <a:latin typeface="Times New Roman"/>
                <a:cs typeface="Times New Roman"/>
              </a:rPr>
              <a:t>quando chiama, </a:t>
            </a:r>
            <a:r>
              <a:rPr sz="1200" dirty="0">
                <a:latin typeface="Times New Roman"/>
                <a:cs typeface="Times New Roman"/>
              </a:rPr>
              <a:t>le pecore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voce.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pastore che entra nell’ovile 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 modo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porta è un ladro e un </a:t>
            </a:r>
            <a:r>
              <a:rPr sz="1200" spc="-5" dirty="0">
                <a:latin typeface="Times New Roman"/>
                <a:cs typeface="Times New Roman"/>
              </a:rPr>
              <a:t>predone.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pastore </a:t>
            </a:r>
            <a:r>
              <a:rPr sz="1200" dirty="0">
                <a:latin typeface="Times New Roman"/>
                <a:cs typeface="Times New Roman"/>
              </a:rPr>
              <a:t>entra </a:t>
            </a:r>
            <a:r>
              <a:rPr sz="1200" spc="-5" dirty="0">
                <a:latin typeface="Times New Roman"/>
                <a:cs typeface="Times New Roman"/>
              </a:rPr>
              <a:t>nell’ovile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guardiano 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aperto </a:t>
            </a:r>
            <a:r>
              <a:rPr sz="1200" dirty="0">
                <a:latin typeface="Times New Roman"/>
                <a:cs typeface="Times New Roman"/>
              </a:rPr>
              <a:t>la porta, e le </a:t>
            </a:r>
            <a:r>
              <a:rPr sz="1200" spc="-5" dirty="0">
                <a:latin typeface="Times New Roman"/>
                <a:cs typeface="Times New Roman"/>
              </a:rPr>
              <a:t>sue  pecore, conoscendo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voce, escono al suo </a:t>
            </a:r>
            <a:r>
              <a:rPr sz="1200" dirty="0">
                <a:latin typeface="Times New Roman"/>
                <a:cs typeface="Times New Roman"/>
              </a:rPr>
              <a:t>richiamo; e </a:t>
            </a:r>
            <a:r>
              <a:rPr sz="1200" spc="-5" dirty="0">
                <a:latin typeface="Times New Roman"/>
                <a:cs typeface="Times New Roman"/>
              </a:rPr>
              <a:t>quando quelle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riunite, il </a:t>
            </a:r>
            <a:r>
              <a:rPr sz="1200" spc="-5" dirty="0">
                <a:latin typeface="Times New Roman"/>
                <a:cs typeface="Times New Roman"/>
              </a:rPr>
              <a:t>vero pastore </a:t>
            </a:r>
            <a:r>
              <a:rPr sz="1200" dirty="0">
                <a:latin typeface="Times New Roman"/>
                <a:cs typeface="Times New Roman"/>
              </a:rPr>
              <a:t>va davanti a loro;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va in </a:t>
            </a:r>
            <a:r>
              <a:rPr sz="1200" spc="-5" dirty="0">
                <a:latin typeface="Times New Roman"/>
                <a:cs typeface="Times New Roman"/>
              </a:rPr>
              <a:t>testa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pecore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seguono.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pecore lo </a:t>
            </a:r>
            <a:r>
              <a:rPr sz="1200" spc="-5" dirty="0">
                <a:latin typeface="Times New Roman"/>
                <a:cs typeface="Times New Roman"/>
              </a:rPr>
              <a:t>seguono </a:t>
            </a:r>
            <a:r>
              <a:rPr sz="1200" dirty="0">
                <a:latin typeface="Times New Roman"/>
                <a:cs typeface="Times New Roman"/>
              </a:rPr>
              <a:t>perché conoscono la </a:t>
            </a:r>
            <a:r>
              <a:rPr sz="1200" spc="-5" dirty="0">
                <a:latin typeface="Times New Roman"/>
                <a:cs typeface="Times New Roman"/>
              </a:rPr>
              <a:t>sua voce;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seguiranno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straniero. </a:t>
            </a:r>
            <a:r>
              <a:rPr sz="1200" dirty="0">
                <a:latin typeface="Times New Roman"/>
                <a:cs typeface="Times New Roman"/>
              </a:rPr>
              <a:t>Esse  </a:t>
            </a:r>
            <a:r>
              <a:rPr sz="1200" spc="-5" dirty="0">
                <a:latin typeface="Times New Roman"/>
                <a:cs typeface="Times New Roman"/>
              </a:rPr>
              <a:t>fuggiranno dallo </a:t>
            </a:r>
            <a:r>
              <a:rPr sz="1200" dirty="0">
                <a:latin typeface="Times New Roman"/>
                <a:cs typeface="Times New Roman"/>
              </a:rPr>
              <a:t>straniero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voce. Questa </a:t>
            </a:r>
            <a:r>
              <a:rPr sz="1200" dirty="0">
                <a:latin typeface="Times New Roman"/>
                <a:cs typeface="Times New Roman"/>
              </a:rPr>
              <a:t>folla che è riunita qui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di noi è simile 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pecore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37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senza un </a:t>
            </a:r>
            <a:r>
              <a:rPr sz="1200" spc="-5" dirty="0">
                <a:latin typeface="Times New Roman"/>
                <a:cs typeface="Times New Roman"/>
              </a:rPr>
              <a:t>pastore, </a:t>
            </a:r>
            <a:r>
              <a:rPr sz="1200" dirty="0">
                <a:latin typeface="Times New Roman"/>
                <a:cs typeface="Times New Roman"/>
              </a:rPr>
              <a:t>ma quando noi le </a:t>
            </a:r>
            <a:r>
              <a:rPr sz="1200" spc="-5" dirty="0">
                <a:latin typeface="Times New Roman"/>
                <a:cs typeface="Times New Roman"/>
              </a:rPr>
              <a:t>parliamo, essa conosce </a:t>
            </a:r>
            <a:r>
              <a:rPr sz="1200" dirty="0">
                <a:latin typeface="Times New Roman"/>
                <a:cs typeface="Times New Roman"/>
              </a:rPr>
              <a:t>la voce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pastore e </a:t>
            </a:r>
            <a:r>
              <a:rPr sz="1200" spc="-5" dirty="0">
                <a:latin typeface="Times New Roman"/>
                <a:cs typeface="Times New Roman"/>
              </a:rPr>
              <a:t>ci segue; </a:t>
            </a:r>
            <a:r>
              <a:rPr sz="1200" dirty="0">
                <a:latin typeface="Times New Roman"/>
                <a:cs typeface="Times New Roman"/>
              </a:rPr>
              <a:t>o almeno lo </a:t>
            </a:r>
            <a:r>
              <a:rPr sz="1200" spc="-5" dirty="0">
                <a:latin typeface="Times New Roman"/>
                <a:cs typeface="Times New Roman"/>
              </a:rPr>
              <a:t>fanno coloro che hanno fame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sete di rettitudine.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voi non </a:t>
            </a:r>
            <a:r>
              <a:rPr sz="1200" spc="-5" dirty="0">
                <a:latin typeface="Times New Roman"/>
                <a:cs typeface="Times New Roman"/>
              </a:rPr>
              <a:t>appartengono al </a:t>
            </a:r>
            <a:r>
              <a:rPr sz="1200" dirty="0">
                <a:latin typeface="Times New Roman"/>
                <a:cs typeface="Times New Roman"/>
              </a:rPr>
              <a:t>mio ovile; voi non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e non mi </a:t>
            </a:r>
            <a:r>
              <a:rPr sz="1200" spc="-5" dirty="0">
                <a:latin typeface="Times New Roman"/>
                <a:cs typeface="Times New Roman"/>
              </a:rPr>
              <a:t>seguite. </a:t>
            </a:r>
            <a:r>
              <a:rPr sz="1200" dirty="0">
                <a:latin typeface="Times New Roman"/>
                <a:cs typeface="Times New Roman"/>
              </a:rPr>
              <a:t>E poiché  voi </a:t>
            </a:r>
            <a:r>
              <a:rPr sz="1200" spc="-5" dirty="0">
                <a:latin typeface="Times New Roman"/>
                <a:cs typeface="Times New Roman"/>
              </a:rPr>
              <a:t>siete dei falsi pastori,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pecore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e non vi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seguiranno.”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19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(1819.1) 165:2.5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Gesù ebbe raccontato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parabola, nessuno gli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domande. </a:t>
            </a:r>
            <a:r>
              <a:rPr sz="1200" dirty="0">
                <a:latin typeface="Times New Roman"/>
                <a:cs typeface="Times New Roman"/>
              </a:rPr>
              <a:t>Dopo qualche momento </a:t>
            </a:r>
            <a:r>
              <a:rPr sz="1200" spc="-5" dirty="0">
                <a:latin typeface="Times New Roman"/>
                <a:cs typeface="Times New Roman"/>
              </a:rPr>
              <a:t>egli riprese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proseguì analizzando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parabola: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89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(1819.2) 165:2.6 </a:t>
            </a:r>
            <a:r>
              <a:rPr sz="1200" spc="-5" dirty="0">
                <a:latin typeface="Times New Roman"/>
                <a:cs typeface="Times New Roman"/>
              </a:rPr>
              <a:t>“Voi che vorreste essere </a:t>
            </a:r>
            <a:r>
              <a:rPr sz="1200" dirty="0">
                <a:latin typeface="Times New Roman"/>
                <a:cs typeface="Times New Roman"/>
              </a:rPr>
              <a:t>i pastori ausiliari delle </a:t>
            </a:r>
            <a:r>
              <a:rPr sz="1200" spc="-5" dirty="0">
                <a:latin typeface="Times New Roman"/>
                <a:cs typeface="Times New Roman"/>
              </a:rPr>
              <a:t>greggi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dovete non </a:t>
            </a:r>
            <a:r>
              <a:rPr sz="1200" spc="-5" dirty="0">
                <a:latin typeface="Times New Roman"/>
                <a:cs typeface="Times New Roman"/>
              </a:rPr>
              <a:t>solo essere dei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degni, </a:t>
            </a:r>
            <a:r>
              <a:rPr sz="1200" dirty="0">
                <a:latin typeface="Times New Roman"/>
                <a:cs typeface="Times New Roman"/>
              </a:rPr>
              <a:t>ma dovete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i="1" dirty="0">
                <a:latin typeface="Times New Roman"/>
                <a:cs typeface="Times New Roman"/>
              </a:rPr>
              <a:t>nutrire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gregge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buon cibo; voi non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veri </a:t>
            </a:r>
            <a:r>
              <a:rPr sz="1200" spc="-5" dirty="0">
                <a:latin typeface="Times New Roman"/>
                <a:cs typeface="Times New Roman"/>
              </a:rPr>
              <a:t>pastori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conducete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greggi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pascoli </a:t>
            </a:r>
            <a:r>
              <a:rPr sz="1200" dirty="0">
                <a:latin typeface="Times New Roman"/>
                <a:cs typeface="Times New Roman"/>
              </a:rPr>
              <a:t>verdi 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acque  </a:t>
            </a:r>
            <a:r>
              <a:rPr sz="1200" spc="-5" dirty="0">
                <a:latin typeface="Times New Roman"/>
                <a:cs typeface="Times New Roman"/>
              </a:rPr>
              <a:t>tranquille.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875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(1819.3) 165:2.7 </a:t>
            </a:r>
            <a:r>
              <a:rPr sz="1200" spc="-5" dirty="0">
                <a:latin typeface="Times New Roman"/>
                <a:cs typeface="Times New Roman"/>
              </a:rPr>
              <a:t>“Ed ora, per tema che alcuni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comprendano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facilmente questa parabola, </a:t>
            </a:r>
            <a:r>
              <a:rPr sz="1200" dirty="0">
                <a:latin typeface="Times New Roman"/>
                <a:cs typeface="Times New Roman"/>
              </a:rPr>
              <a:t>dichiarerò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porta  </a:t>
            </a:r>
            <a:r>
              <a:rPr sz="1200" spc="-5" dirty="0">
                <a:latin typeface="Times New Roman"/>
                <a:cs typeface="Times New Roman"/>
              </a:rPr>
              <a:t>dell’ovile 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tempo il </a:t>
            </a:r>
            <a:r>
              <a:rPr sz="1200" spc="-5" dirty="0">
                <a:latin typeface="Times New Roman"/>
                <a:cs typeface="Times New Roman"/>
              </a:rPr>
              <a:t>vero pastore delle greggi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Padre. Ogni </a:t>
            </a:r>
            <a:r>
              <a:rPr sz="1200" dirty="0">
                <a:latin typeface="Times New Roman"/>
                <a:cs typeface="Times New Roman"/>
              </a:rPr>
              <a:t>pastore </a:t>
            </a:r>
            <a:r>
              <a:rPr sz="1200" spc="-5" dirty="0">
                <a:latin typeface="Times New Roman"/>
                <a:cs typeface="Times New Roman"/>
              </a:rPr>
              <a:t>che cerca </a:t>
            </a:r>
            <a:r>
              <a:rPr sz="1200" dirty="0">
                <a:latin typeface="Times New Roman"/>
                <a:cs typeface="Times New Roman"/>
              </a:rPr>
              <a:t>di entrare nell’ovile </a:t>
            </a:r>
            <a:r>
              <a:rPr sz="1200" spc="-5" dirty="0">
                <a:latin typeface="Times New Roman"/>
                <a:cs typeface="Times New Roman"/>
              </a:rPr>
              <a:t>senza  </a:t>
            </a:r>
            <a:r>
              <a:rPr sz="1200" dirty="0">
                <a:latin typeface="Times New Roman"/>
                <a:cs typeface="Times New Roman"/>
              </a:rPr>
              <a:t>di me non </a:t>
            </a:r>
            <a:r>
              <a:rPr sz="1200" spc="-5" dirty="0">
                <a:latin typeface="Times New Roman"/>
                <a:cs typeface="Times New Roman"/>
              </a:rPr>
              <a:t>ci riuscirà,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pecore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ascolteranno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voce. </a:t>
            </a:r>
            <a:r>
              <a:rPr sz="1200" spc="-10" dirty="0">
                <a:latin typeface="Times New Roman"/>
                <a:cs typeface="Times New Roman"/>
              </a:rPr>
              <a:t>Io,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lavorano con </a:t>
            </a:r>
            <a:r>
              <a:rPr sz="1200" dirty="0">
                <a:latin typeface="Times New Roman"/>
                <a:cs typeface="Times New Roman"/>
              </a:rPr>
              <a:t>me, sono la </a:t>
            </a:r>
            <a:r>
              <a:rPr sz="1200" spc="-5" dirty="0">
                <a:latin typeface="Times New Roman"/>
                <a:cs typeface="Times New Roman"/>
              </a:rPr>
              <a:t>porta. Ogni </a:t>
            </a:r>
            <a:r>
              <a:rPr sz="1200" spc="5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che  entra nella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mediante i mezzi che ho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ordinato sarà </a:t>
            </a:r>
            <a:r>
              <a:rPr sz="1200" dirty="0">
                <a:latin typeface="Times New Roman"/>
                <a:cs typeface="Times New Roman"/>
              </a:rPr>
              <a:t>salvata e potrà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dei pascoli 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(1819.4) 165:2.8 </a:t>
            </a:r>
            <a:r>
              <a:rPr sz="1200" spc="-5" dirty="0">
                <a:latin typeface="Times New Roman"/>
                <a:cs typeface="Times New Roman"/>
              </a:rPr>
              <a:t>“Ma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pastore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disposto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ad offrire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pecore.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ladro </a:t>
            </a:r>
            <a:r>
              <a:rPr sz="1200" spc="-5" dirty="0">
                <a:latin typeface="Times New Roman"/>
                <a:cs typeface="Times New Roman"/>
              </a:rPr>
              <a:t>penetra </a:t>
            </a:r>
            <a:r>
              <a:rPr sz="1200" dirty="0">
                <a:latin typeface="Times New Roman"/>
                <a:cs typeface="Times New Roman"/>
              </a:rPr>
              <a:t>nell’ovile </a:t>
            </a:r>
            <a:r>
              <a:rPr sz="1200" spc="-5" dirty="0">
                <a:latin typeface="Times New Roman"/>
                <a:cs typeface="Times New Roman"/>
              </a:rPr>
              <a:t>solo  per rubare, </a:t>
            </a:r>
            <a:r>
              <a:rPr sz="1200" dirty="0">
                <a:latin typeface="Times New Roman"/>
                <a:cs typeface="Times New Roman"/>
              </a:rPr>
              <a:t>uccidere e </a:t>
            </a:r>
            <a:r>
              <a:rPr sz="1200" spc="-5" dirty="0">
                <a:latin typeface="Times New Roman"/>
                <a:cs typeface="Times New Roman"/>
              </a:rPr>
              <a:t>distruggere; </a:t>
            </a:r>
            <a:r>
              <a:rPr sz="1200" dirty="0">
                <a:latin typeface="Times New Roman"/>
                <a:cs typeface="Times New Roman"/>
              </a:rPr>
              <a:t>ma io sono venuto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voi tutti possiate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la vita, </a:t>
            </a:r>
            <a:r>
              <a:rPr sz="1200" spc="-5" dirty="0">
                <a:latin typeface="Times New Roman"/>
                <a:cs typeface="Times New Roman"/>
              </a:rPr>
              <a:t>ed averla </a:t>
            </a:r>
            <a:r>
              <a:rPr sz="1200" dirty="0">
                <a:latin typeface="Times New Roman"/>
                <a:cs typeface="Times New Roman"/>
              </a:rPr>
              <a:t>più abbondantemente.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mercenario, quando giunge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pericolo, fuggirà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lascerà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pecore siano </a:t>
            </a:r>
            <a:r>
              <a:rPr sz="1200" spc="-5" dirty="0">
                <a:latin typeface="Times New Roman"/>
                <a:cs typeface="Times New Roman"/>
              </a:rPr>
              <a:t>disperse </a:t>
            </a:r>
            <a:r>
              <a:rPr sz="1200" dirty="0">
                <a:latin typeface="Times New Roman"/>
                <a:cs typeface="Times New Roman"/>
              </a:rPr>
              <a:t>e uccise; ma 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pastore non </a:t>
            </a:r>
            <a:r>
              <a:rPr sz="1200" spc="-5" dirty="0">
                <a:latin typeface="Times New Roman"/>
                <a:cs typeface="Times New Roman"/>
              </a:rPr>
              <a:t>fuggirà  quando arriva </a:t>
            </a:r>
            <a:r>
              <a:rPr sz="1200" dirty="0">
                <a:latin typeface="Times New Roman"/>
                <a:cs typeface="Times New Roman"/>
              </a:rPr>
              <a:t>il lupo; </a:t>
            </a:r>
            <a:r>
              <a:rPr sz="1200" spc="-5" dirty="0">
                <a:latin typeface="Times New Roman"/>
                <a:cs typeface="Times New Roman"/>
              </a:rPr>
              <a:t>egli proteggerà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gregge e, se necessario, </a:t>
            </a:r>
            <a:r>
              <a:rPr sz="1200" dirty="0">
                <a:latin typeface="Times New Roman"/>
                <a:cs typeface="Times New Roman"/>
              </a:rPr>
              <a:t>darà la </a:t>
            </a:r>
            <a:r>
              <a:rPr sz="1200" spc="-5" dirty="0">
                <a:latin typeface="Times New Roman"/>
                <a:cs typeface="Times New Roman"/>
              </a:rPr>
              <a:t>sua vita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pecore.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in verità vi dico, 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io sono il </a:t>
            </a:r>
            <a:r>
              <a:rPr sz="1200" spc="-5" dirty="0">
                <a:latin typeface="Times New Roman"/>
                <a:cs typeface="Times New Roman"/>
              </a:rPr>
              <a:t>vero pastore; </a:t>
            </a:r>
            <a:r>
              <a:rPr sz="1200" dirty="0">
                <a:latin typeface="Times New Roman"/>
                <a:cs typeface="Times New Roman"/>
              </a:rPr>
              <a:t>io conosco i miei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me.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fuggirò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 pericolo. </a:t>
            </a:r>
            <a:r>
              <a:rPr sz="1200" dirty="0">
                <a:latin typeface="Times New Roman"/>
                <a:cs typeface="Times New Roman"/>
              </a:rPr>
              <a:t>Terminerò  </a:t>
            </a:r>
            <a:r>
              <a:rPr sz="1200" spc="-5" dirty="0">
                <a:latin typeface="Times New Roman"/>
                <a:cs typeface="Times New Roman"/>
              </a:rPr>
              <a:t>questo 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volontà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abbandonerò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gregge che </a:t>
            </a:r>
            <a:r>
              <a:rPr sz="1200" dirty="0">
                <a:latin typeface="Times New Roman"/>
                <a:cs typeface="Times New Roman"/>
              </a:rPr>
              <a:t>il Padre ha </a:t>
            </a:r>
            <a:r>
              <a:rPr sz="1200" spc="-5" dirty="0">
                <a:latin typeface="Times New Roman"/>
                <a:cs typeface="Times New Roman"/>
              </a:rPr>
              <a:t>affidato alla </a:t>
            </a:r>
            <a:r>
              <a:rPr sz="1200" dirty="0">
                <a:latin typeface="Times New Roman"/>
                <a:cs typeface="Times New Roman"/>
              </a:rPr>
              <a:t>mia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custodia.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16570" cy="37160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558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(1365.3) 123:6.8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febbraio, Naor,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insegnanti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un’accademia </a:t>
            </a:r>
            <a:r>
              <a:rPr sz="1200" dirty="0">
                <a:latin typeface="Times New Roman"/>
                <a:cs typeface="Times New Roman"/>
              </a:rPr>
              <a:t>rabbinica 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venne 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per osservare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Zaccaria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Gerusalemme. Egli </a:t>
            </a:r>
            <a:r>
              <a:rPr sz="1200" dirty="0">
                <a:latin typeface="Times New Roman"/>
                <a:cs typeface="Times New Roman"/>
              </a:rPr>
              <a:t>venne a </a:t>
            </a:r>
            <a:r>
              <a:rPr sz="1200" spc="-5" dirty="0">
                <a:latin typeface="Times New Roman"/>
                <a:cs typeface="Times New Roman"/>
              </a:rPr>
              <a:t>Nazaret su istigazione del  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dirty="0">
                <a:latin typeface="Times New Roman"/>
                <a:cs typeface="Times New Roman"/>
              </a:rPr>
              <a:t>Poiché all’inizio fu un po’ </a:t>
            </a:r>
            <a:r>
              <a:rPr sz="1200" spc="-5" dirty="0">
                <a:latin typeface="Times New Roman"/>
                <a:cs typeface="Times New Roman"/>
              </a:rPr>
              <a:t>sorpreso dalla </a:t>
            </a:r>
            <a:r>
              <a:rPr sz="1200" dirty="0">
                <a:latin typeface="Times New Roman"/>
                <a:cs typeface="Times New Roman"/>
              </a:rPr>
              <a:t>franchezza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suo </a:t>
            </a:r>
            <a:r>
              <a:rPr sz="1200" dirty="0">
                <a:latin typeface="Times New Roman"/>
                <a:cs typeface="Times New Roman"/>
              </a:rPr>
              <a:t>modo poco </a:t>
            </a:r>
            <a:r>
              <a:rPr sz="1200" spc="-5" dirty="0">
                <a:latin typeface="Times New Roman"/>
                <a:cs typeface="Times New Roman"/>
              </a:rPr>
              <a:t>convenzionale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rapportarsi  alle cose religiose, attribuì ciò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lontana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centri ebraici </a:t>
            </a:r>
            <a:r>
              <a:rPr sz="1200" dirty="0">
                <a:latin typeface="Times New Roman"/>
                <a:cs typeface="Times New Roman"/>
              </a:rPr>
              <a:t>d’istruzione e di </a:t>
            </a:r>
            <a:r>
              <a:rPr sz="1200" spc="-5" dirty="0">
                <a:latin typeface="Times New Roman"/>
                <a:cs typeface="Times New Roman"/>
              </a:rPr>
              <a:t>cultura, </a:t>
            </a:r>
            <a:r>
              <a:rPr sz="1200" dirty="0">
                <a:latin typeface="Times New Roman"/>
                <a:cs typeface="Times New Roman"/>
              </a:rPr>
              <a:t>e consigliò a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 a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permettergli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Gesù con </a:t>
            </a:r>
            <a:r>
              <a:rPr sz="1200" dirty="0">
                <a:latin typeface="Times New Roman"/>
                <a:cs typeface="Times New Roman"/>
              </a:rPr>
              <a:t>lui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dove avrebbe potuto </a:t>
            </a:r>
            <a:r>
              <a:rPr sz="1200" spc="-5" dirty="0">
                <a:latin typeface="Times New Roman"/>
                <a:cs typeface="Times New Roman"/>
              </a:rPr>
              <a:t>beneficiare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vantaggi </a:t>
            </a:r>
            <a:r>
              <a:rPr sz="1200" dirty="0">
                <a:latin typeface="Times New Roman"/>
                <a:cs typeface="Times New Roman"/>
              </a:rPr>
              <a:t>dell’educazione e  </a:t>
            </a:r>
            <a:r>
              <a:rPr sz="1200" spc="-5" dirty="0">
                <a:latin typeface="Times New Roman"/>
                <a:cs typeface="Times New Roman"/>
              </a:rPr>
              <a:t>dell’istruzione nel centro della cultura ebraica. </a:t>
            </a:r>
            <a:r>
              <a:rPr sz="1200" dirty="0">
                <a:latin typeface="Times New Roman"/>
                <a:cs typeface="Times New Roman"/>
              </a:rPr>
              <a:t>Maria era </a:t>
            </a:r>
            <a:r>
              <a:rPr sz="1200" spc="-5" dirty="0">
                <a:latin typeface="Times New Roman"/>
                <a:cs typeface="Times New Roman"/>
              </a:rPr>
              <a:t>quasi persuasa ad acconsentire; </a:t>
            </a:r>
            <a:r>
              <a:rPr sz="1200" dirty="0">
                <a:latin typeface="Times New Roman"/>
                <a:cs typeface="Times New Roman"/>
              </a:rPr>
              <a:t>era convinta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primogenito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divenuto 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degli </a:t>
            </a:r>
            <a:r>
              <a:rPr sz="1200" dirty="0">
                <a:latin typeface="Times New Roman"/>
                <a:cs typeface="Times New Roman"/>
              </a:rPr>
              <a:t>Ebrei. Giuseppe </a:t>
            </a:r>
            <a:r>
              <a:rPr sz="1200" spc="-5" dirty="0">
                <a:latin typeface="Times New Roman"/>
                <a:cs typeface="Times New Roman"/>
              </a:rPr>
              <a:t>esitava; era anch’egli persuaso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sarebbe cresciuto per  divenire </a:t>
            </a:r>
            <a:r>
              <a:rPr sz="1200" dirty="0">
                <a:latin typeface="Times New Roman"/>
                <a:cs typeface="Times New Roman"/>
              </a:rPr>
              <a:t>un uomo del destino, ma </a:t>
            </a:r>
            <a:r>
              <a:rPr sz="1200" spc="-5" dirty="0">
                <a:latin typeface="Times New Roman"/>
                <a:cs typeface="Times New Roman"/>
              </a:rPr>
              <a:t>su quale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era profondamente </a:t>
            </a:r>
            <a:r>
              <a:rPr sz="1200" dirty="0">
                <a:latin typeface="Times New Roman"/>
                <a:cs typeface="Times New Roman"/>
              </a:rPr>
              <a:t>incerto. </a:t>
            </a:r>
            <a:r>
              <a:rPr sz="1200" spc="-5" dirty="0">
                <a:latin typeface="Times New Roman"/>
                <a:cs typeface="Times New Roman"/>
              </a:rPr>
              <a:t>Ma egli </a:t>
            </a:r>
            <a:r>
              <a:rPr sz="1200" dirty="0">
                <a:latin typeface="Times New Roman"/>
                <a:cs typeface="Times New Roman"/>
              </a:rPr>
              <a:t>non dubitò mai realmente  </a:t>
            </a:r>
            <a:r>
              <a:rPr sz="1200" spc="-5" dirty="0">
                <a:latin typeface="Times New Roman"/>
                <a:cs typeface="Times New Roman"/>
              </a:rPr>
              <a:t>che suo figlio dovesse compiere </a:t>
            </a:r>
            <a:r>
              <a:rPr sz="1200" dirty="0">
                <a:latin typeface="Times New Roman"/>
                <a:cs typeface="Times New Roman"/>
              </a:rPr>
              <a:t>una qualche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missione 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pensava al 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Naor, </a:t>
            </a:r>
            <a:r>
              <a:rPr sz="1200" dirty="0">
                <a:latin typeface="Times New Roman"/>
                <a:cs typeface="Times New Roman"/>
              </a:rPr>
              <a:t>più dubitava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saggezza di questa </a:t>
            </a:r>
            <a:r>
              <a:rPr sz="1200" spc="-5" dirty="0">
                <a:latin typeface="Times New Roman"/>
                <a:cs typeface="Times New Roman"/>
              </a:rPr>
              <a:t>proposta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(1365.4) 123:6.9 </a:t>
            </a:r>
            <a:r>
              <a:rPr sz="1200" spc="-5" dirty="0">
                <a:latin typeface="Times New Roman"/>
                <a:cs typeface="Times New Roman"/>
              </a:rPr>
              <a:t>A causa 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divergenza </a:t>
            </a:r>
            <a:r>
              <a:rPr sz="1200" dirty="0">
                <a:latin typeface="Times New Roman"/>
                <a:cs typeface="Times New Roman"/>
              </a:rPr>
              <a:t>di opinione </a:t>
            </a:r>
            <a:r>
              <a:rPr sz="1200" spc="-5" dirty="0">
                <a:latin typeface="Times New Roman"/>
                <a:cs typeface="Times New Roman"/>
              </a:rPr>
              <a:t>fra 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Maria, Naor </a:t>
            </a:r>
            <a:r>
              <a:rPr sz="1200" dirty="0">
                <a:latin typeface="Times New Roman"/>
                <a:cs typeface="Times New Roman"/>
              </a:rPr>
              <a:t>chiese 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sottoporre </a:t>
            </a:r>
            <a:r>
              <a:rPr sz="1200" dirty="0">
                <a:latin typeface="Times New Roman"/>
                <a:cs typeface="Times New Roman"/>
              </a:rPr>
              <a:t>tutta la questione  a </a:t>
            </a:r>
            <a:r>
              <a:rPr sz="1200" spc="-5" dirty="0">
                <a:latin typeface="Times New Roman"/>
                <a:cs typeface="Times New Roman"/>
              </a:rPr>
              <a:t>Gesù. 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ascoltò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attenzione, parlò con Giuseppe, con </a:t>
            </a:r>
            <a:r>
              <a:rPr sz="1200" dirty="0">
                <a:latin typeface="Times New Roman"/>
                <a:cs typeface="Times New Roman"/>
              </a:rPr>
              <a:t>Maria e con un vicino, </a:t>
            </a:r>
            <a:r>
              <a:rPr sz="1200" spc="-5" dirty="0">
                <a:latin typeface="Times New Roman"/>
                <a:cs typeface="Times New Roman"/>
              </a:rPr>
              <a:t>Giacobbe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muratore,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figlio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compagno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favorito, e poi, due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riferì che </a:t>
            </a:r>
            <a:r>
              <a:rPr sz="1200" dirty="0">
                <a:latin typeface="Times New Roman"/>
                <a:cs typeface="Times New Roman"/>
              </a:rPr>
              <a:t>poiché esisteva una tale </a:t>
            </a:r>
            <a:r>
              <a:rPr sz="1200" spc="-5" dirty="0">
                <a:latin typeface="Times New Roman"/>
                <a:cs typeface="Times New Roman"/>
              </a:rPr>
              <a:t>divergenza </a:t>
            </a:r>
            <a:r>
              <a:rPr sz="1200" dirty="0">
                <a:latin typeface="Times New Roman"/>
                <a:cs typeface="Times New Roman"/>
              </a:rPr>
              <a:t>di opinioni </a:t>
            </a:r>
            <a:r>
              <a:rPr sz="1200" spc="-5" dirty="0">
                <a:latin typeface="Times New Roman"/>
                <a:cs typeface="Times New Roman"/>
              </a:rPr>
              <a:t>fra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genitori 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stimava competente </a:t>
            </a:r>
            <a:r>
              <a:rPr sz="1200" spc="-5" dirty="0">
                <a:latin typeface="Times New Roman"/>
                <a:cs typeface="Times New Roman"/>
              </a:rPr>
              <a:t>ad assumersi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una simile </a:t>
            </a:r>
            <a:r>
              <a:rPr sz="1200" spc="-5" dirty="0">
                <a:latin typeface="Times New Roman"/>
                <a:cs typeface="Times New Roman"/>
              </a:rPr>
              <a:t>decisione, </a:t>
            </a:r>
            <a:r>
              <a:rPr sz="1200" dirty="0">
                <a:latin typeface="Times New Roman"/>
                <a:cs typeface="Times New Roman"/>
              </a:rPr>
              <a:t>non sentendosi  </a:t>
            </a:r>
            <a:r>
              <a:rPr sz="1200" spc="-5" dirty="0">
                <a:latin typeface="Times New Roman"/>
                <a:cs typeface="Times New Roman"/>
              </a:rPr>
              <a:t>fortemente spinto </a:t>
            </a:r>
            <a:r>
              <a:rPr sz="1200" dirty="0">
                <a:latin typeface="Times New Roman"/>
                <a:cs typeface="Times New Roman"/>
              </a:rPr>
              <a:t>né 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nell’altro,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dell’intera </a:t>
            </a:r>
            <a:r>
              <a:rPr sz="1200" dirty="0">
                <a:latin typeface="Times New Roman"/>
                <a:cs typeface="Times New Roman"/>
              </a:rPr>
              <a:t>situazione aveva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alla fine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“parlare con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nei cieli”.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perfettamente </a:t>
            </a:r>
            <a:r>
              <a:rPr sz="1200" dirty="0">
                <a:latin typeface="Times New Roman"/>
                <a:cs typeface="Times New Roman"/>
              </a:rPr>
              <a:t>sicuro </a:t>
            </a:r>
            <a:r>
              <a:rPr sz="1200" spc="-5" dirty="0">
                <a:latin typeface="Times New Roman"/>
                <a:cs typeface="Times New Roman"/>
              </a:rPr>
              <a:t>della risposta, </a:t>
            </a:r>
            <a:r>
              <a:rPr sz="1200" dirty="0">
                <a:latin typeface="Times New Roman"/>
                <a:cs typeface="Times New Roman"/>
              </a:rPr>
              <a:t>sentiva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doveva piuttosto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“con </a:t>
            </a:r>
            <a:r>
              <a:rPr sz="1200" dirty="0">
                <a:latin typeface="Times New Roman"/>
                <a:cs typeface="Times New Roman"/>
              </a:rPr>
              <a:t>mio padre e  mia </a:t>
            </a:r>
            <a:r>
              <a:rPr sz="1200" spc="-5" dirty="0">
                <a:latin typeface="Times New Roman"/>
                <a:cs typeface="Times New Roman"/>
              </a:rPr>
              <a:t>madre”, aggiungendo, “essi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amano </a:t>
            </a:r>
            <a:r>
              <a:rPr sz="1200" dirty="0">
                <a:latin typeface="Times New Roman"/>
                <a:cs typeface="Times New Roman"/>
              </a:rPr>
              <a:t>così tanto </a:t>
            </a:r>
            <a:r>
              <a:rPr sz="1200" spc="-5" dirty="0">
                <a:latin typeface="Times New Roman"/>
                <a:cs typeface="Times New Roman"/>
              </a:rPr>
              <a:t>dovrebbero essere capaci </a:t>
            </a:r>
            <a:r>
              <a:rPr sz="1200" dirty="0">
                <a:latin typeface="Times New Roman"/>
                <a:cs typeface="Times New Roman"/>
              </a:rPr>
              <a:t>di fare di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 e di </a:t>
            </a:r>
            <a:r>
              <a:rPr sz="1200" spc="-5" dirty="0">
                <a:latin typeface="Times New Roman"/>
                <a:cs typeface="Times New Roman"/>
              </a:rPr>
              <a:t>guidarmi con maggior 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degli estranei </a:t>
            </a:r>
            <a:r>
              <a:rPr sz="1200" dirty="0">
                <a:latin typeface="Times New Roman"/>
                <a:cs typeface="Times New Roman"/>
              </a:rPr>
              <a:t>che possono solamente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mio corpo </a:t>
            </a:r>
            <a:r>
              <a:rPr sz="1200" spc="-5" dirty="0">
                <a:latin typeface="Times New Roman"/>
                <a:cs typeface="Times New Roman"/>
              </a:rPr>
              <a:t>ed osservare </a:t>
            </a:r>
            <a:r>
              <a:rPr sz="1200" dirty="0">
                <a:latin typeface="Times New Roman"/>
                <a:cs typeface="Times New Roman"/>
              </a:rPr>
              <a:t>la mia mente, 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possono  </a:t>
            </a:r>
            <a:r>
              <a:rPr sz="1200" spc="-5" dirty="0">
                <a:latin typeface="Times New Roman"/>
                <a:cs typeface="Times New Roman"/>
              </a:rPr>
              <a:t>conoscermi </a:t>
            </a:r>
            <a:r>
              <a:rPr sz="1200" dirty="0">
                <a:latin typeface="Times New Roman"/>
                <a:cs typeface="Times New Roman"/>
              </a:rPr>
              <a:t>veramente.” Essi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meravigliati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Naor se </a:t>
            </a:r>
            <a:r>
              <a:rPr sz="1200" dirty="0">
                <a:latin typeface="Times New Roman"/>
                <a:cs typeface="Times New Roman"/>
              </a:rPr>
              <a:t>ne tornò a </a:t>
            </a:r>
            <a:r>
              <a:rPr sz="1200" spc="-5" dirty="0">
                <a:latin typeface="Times New Roman"/>
                <a:cs typeface="Times New Roman"/>
              </a:rPr>
              <a:t>Gerusalemme. Questo </a:t>
            </a:r>
            <a:r>
              <a:rPr sz="1200" dirty="0">
                <a:latin typeface="Times New Roman"/>
                <a:cs typeface="Times New Roman"/>
              </a:rPr>
              <a:t>avvenne molti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nuovamente presa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 l’idea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potesse andare </a:t>
            </a:r>
            <a:r>
              <a:rPr sz="1200" dirty="0">
                <a:latin typeface="Times New Roman"/>
                <a:cs typeface="Times New Roman"/>
              </a:rPr>
              <a:t>via 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(1819.5) 165:2.9 </a:t>
            </a:r>
            <a:r>
              <a:rPr sz="1200" spc="-5" dirty="0">
                <a:latin typeface="Times New Roman"/>
                <a:cs typeface="Times New Roman"/>
              </a:rPr>
              <a:t>“Ma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molte altre </a:t>
            </a:r>
            <a:r>
              <a:rPr sz="1200" dirty="0">
                <a:latin typeface="Times New Roman"/>
                <a:cs typeface="Times New Roman"/>
              </a:rPr>
              <a:t>pecore che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ovile,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parole sono </a:t>
            </a:r>
            <a:r>
              <a:rPr sz="1200" spc="5" dirty="0">
                <a:latin typeface="Times New Roman"/>
                <a:cs typeface="Times New Roman"/>
              </a:rPr>
              <a:t>valide </a:t>
            </a:r>
            <a:r>
              <a:rPr sz="1200" dirty="0">
                <a:latin typeface="Times New Roman"/>
                <a:cs typeface="Times New Roman"/>
              </a:rPr>
              <a:t>non soltanto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mondo.  </a:t>
            </a:r>
            <a:r>
              <a:rPr sz="1200" spc="-5" dirty="0">
                <a:latin typeface="Times New Roman"/>
                <a:cs typeface="Times New Roman"/>
              </a:rPr>
              <a:t>Queste altre </a:t>
            </a:r>
            <a:r>
              <a:rPr sz="1200" dirty="0">
                <a:latin typeface="Times New Roman"/>
                <a:cs typeface="Times New Roman"/>
              </a:rPr>
              <a:t>pecore </a:t>
            </a:r>
            <a:r>
              <a:rPr sz="1200" spc="-5" dirty="0">
                <a:latin typeface="Times New Roman"/>
                <a:cs typeface="Times New Roman"/>
              </a:rPr>
              <a:t>ascoltano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conoscono anch’esse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voce, ed </a:t>
            </a:r>
            <a:r>
              <a:rPr sz="1200" dirty="0">
                <a:latin typeface="Times New Roman"/>
                <a:cs typeface="Times New Roman"/>
              </a:rPr>
              <a:t>io ho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a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esse saranno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riunite </a:t>
            </a:r>
            <a:r>
              <a:rPr sz="1200" dirty="0">
                <a:latin typeface="Times New Roman"/>
                <a:cs typeface="Times New Roman"/>
              </a:rPr>
              <a:t>in un  solo </a:t>
            </a:r>
            <a:r>
              <a:rPr sz="1200" spc="-5" dirty="0">
                <a:latin typeface="Times New Roman"/>
                <a:cs typeface="Times New Roman"/>
              </a:rPr>
              <a:t>ovile, </a:t>
            </a:r>
            <a:r>
              <a:rPr sz="1200" dirty="0">
                <a:latin typeface="Times New Roman"/>
                <a:cs typeface="Times New Roman"/>
              </a:rPr>
              <a:t>in una sola </a:t>
            </a:r>
            <a:r>
              <a:rPr sz="1200" spc="-5" dirty="0">
                <a:latin typeface="Times New Roman"/>
                <a:cs typeface="Times New Roman"/>
              </a:rPr>
              <a:t>fraternità dei figli </a:t>
            </a:r>
            <a:r>
              <a:rPr sz="1200" dirty="0">
                <a:latin typeface="Times New Roman"/>
                <a:cs typeface="Times New Roman"/>
              </a:rPr>
              <a:t>di Dio. 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conoscerete </a:t>
            </a:r>
            <a:r>
              <a:rPr sz="1200" dirty="0">
                <a:latin typeface="Times New Roman"/>
                <a:cs typeface="Times New Roman"/>
              </a:rPr>
              <a:t>tutti la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di un solo </a:t>
            </a:r>
            <a:r>
              <a:rPr sz="1200" spc="-5" dirty="0">
                <a:latin typeface="Times New Roman"/>
                <a:cs typeface="Times New Roman"/>
              </a:rPr>
              <a:t>pastore, del vero </a:t>
            </a:r>
            <a:r>
              <a:rPr sz="1200" dirty="0">
                <a:latin typeface="Times New Roman"/>
                <a:cs typeface="Times New Roman"/>
              </a:rPr>
              <a:t>pastore, e  </a:t>
            </a:r>
            <a:r>
              <a:rPr sz="1200" spc="-5" dirty="0">
                <a:latin typeface="Times New Roman"/>
                <a:cs typeface="Times New Roman"/>
              </a:rPr>
              <a:t>riconoscerete </a:t>
            </a:r>
            <a:r>
              <a:rPr sz="1200" dirty="0">
                <a:latin typeface="Times New Roman"/>
                <a:cs typeface="Times New Roman"/>
              </a:rPr>
              <a:t>tutti la paternità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(1819.6) 165:2.10 </a:t>
            </a:r>
            <a:r>
              <a:rPr sz="1200" spc="-5" dirty="0">
                <a:latin typeface="Times New Roman"/>
                <a:cs typeface="Times New Roman"/>
              </a:rPr>
              <a:t>“E così saprete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 ama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messo tutte le </a:t>
            </a:r>
            <a:r>
              <a:rPr sz="1200" spc="-5" dirty="0">
                <a:latin typeface="Times New Roman"/>
                <a:cs typeface="Times New Roman"/>
              </a:rPr>
              <a:t>sue greggi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dominio nelle mie </a:t>
            </a:r>
            <a:r>
              <a:rPr sz="1200" spc="-5" dirty="0">
                <a:latin typeface="Times New Roman"/>
                <a:cs typeface="Times New Roman"/>
              </a:rPr>
              <a:t>mani affinché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custodisca;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sa che </a:t>
            </a:r>
            <a:r>
              <a:rPr sz="1200" dirty="0">
                <a:latin typeface="Times New Roman"/>
                <a:cs typeface="Times New Roman"/>
              </a:rPr>
              <a:t>io non vacillerò </a:t>
            </a:r>
            <a:r>
              <a:rPr sz="1200" spc="-5" dirty="0">
                <a:latin typeface="Times New Roman"/>
                <a:cs typeface="Times New Roman"/>
              </a:rPr>
              <a:t>nella salvaguardia dell’ovile, che </a:t>
            </a:r>
            <a:r>
              <a:rPr sz="1200" dirty="0">
                <a:latin typeface="Times New Roman"/>
                <a:cs typeface="Times New Roman"/>
              </a:rPr>
              <a:t>non abbandonerò le mie </a:t>
            </a:r>
            <a:r>
              <a:rPr sz="1200" spc="-5" dirty="0">
                <a:latin typeface="Times New Roman"/>
                <a:cs typeface="Times New Roman"/>
              </a:rPr>
              <a:t>pecore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se  sarà </a:t>
            </a:r>
            <a:r>
              <a:rPr sz="1200" dirty="0">
                <a:latin typeface="Times New Roman"/>
                <a:cs typeface="Times New Roman"/>
              </a:rPr>
              <a:t>necessario, non </a:t>
            </a:r>
            <a:r>
              <a:rPr sz="1200" spc="-5" dirty="0">
                <a:latin typeface="Times New Roman"/>
                <a:cs typeface="Times New Roman"/>
              </a:rPr>
              <a:t>esiterò </a:t>
            </a:r>
            <a:r>
              <a:rPr sz="1200" dirty="0">
                <a:latin typeface="Times New Roman"/>
                <a:cs typeface="Times New Roman"/>
              </a:rPr>
              <a:t>a donare la mia vita </a:t>
            </a:r>
            <a:r>
              <a:rPr sz="1200" spc="-5" dirty="0">
                <a:latin typeface="Times New Roman"/>
                <a:cs typeface="Times New Roman"/>
              </a:rPr>
              <a:t>al servizio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greggi.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ricordatevi, se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abbandono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vita,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riprenderò. Nessun </a:t>
            </a:r>
            <a:r>
              <a:rPr sz="1200" dirty="0">
                <a:latin typeface="Times New Roman"/>
                <a:cs typeface="Times New Roman"/>
              </a:rPr>
              <a:t>uomo né </a:t>
            </a:r>
            <a:r>
              <a:rPr sz="1200" spc="-5" dirty="0">
                <a:latin typeface="Times New Roman"/>
                <a:cs typeface="Times New Roman"/>
              </a:rPr>
              <a:t>nessun’altra creatura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togliermi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il diritto e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donare la mia vita,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ho  lo </a:t>
            </a:r>
            <a:r>
              <a:rPr sz="1200" spc="-5" dirty="0">
                <a:latin typeface="Times New Roman"/>
                <a:cs typeface="Times New Roman"/>
              </a:rPr>
              <a:t>stesso potere </a:t>
            </a:r>
            <a:r>
              <a:rPr sz="1200" dirty="0">
                <a:latin typeface="Times New Roman"/>
                <a:cs typeface="Times New Roman"/>
              </a:rPr>
              <a:t>e lo stesso diritto di </a:t>
            </a:r>
            <a:r>
              <a:rPr sz="1200" spc="-5" dirty="0">
                <a:latin typeface="Times New Roman"/>
                <a:cs typeface="Times New Roman"/>
              </a:rPr>
              <a:t>riprenderla.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potete comprendere questo, </a:t>
            </a:r>
            <a:r>
              <a:rPr sz="1200" dirty="0">
                <a:latin typeface="Times New Roman"/>
                <a:cs typeface="Times New Roman"/>
              </a:rPr>
              <a:t>ma io ho ricevuto </a:t>
            </a:r>
            <a:r>
              <a:rPr sz="1200" spc="-5" dirty="0">
                <a:latin typeface="Times New Roman"/>
                <a:cs typeface="Times New Roman"/>
              </a:rPr>
              <a:t>tale autorità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1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 ancora </a:t>
            </a:r>
            <a:r>
              <a:rPr sz="1200" dirty="0">
                <a:latin typeface="Times New Roman"/>
                <a:cs typeface="Times New Roman"/>
              </a:rPr>
              <a:t>prima 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fosse.”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(1819.7) 165:2.11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queste parole,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apostoli furono confusi,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stupefatti,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257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dintorni </a:t>
            </a:r>
            <a:r>
              <a:rPr sz="1200" spc="-5" dirty="0">
                <a:latin typeface="Times New Roman"/>
                <a:cs typeface="Times New Roman"/>
              </a:rPr>
              <a:t>si allontanarono nella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“O è matto o è posseduto da un demone.” </a:t>
            </a:r>
            <a:r>
              <a:rPr sz="1200" spc="-5" dirty="0">
                <a:latin typeface="Times New Roman"/>
                <a:cs typeface="Times New Roman"/>
              </a:rPr>
              <a:t>Ma alcuni insegnanti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Gerusalemme dicevano anche: “Egli parla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autorità; d’altronde, chi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mai visto </a:t>
            </a:r>
            <a:r>
              <a:rPr sz="1200" dirty="0">
                <a:latin typeface="Times New Roman"/>
                <a:cs typeface="Times New Roman"/>
              </a:rPr>
              <a:t>uno posseduto da 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demone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aprire gli </a:t>
            </a:r>
            <a:r>
              <a:rPr sz="1200" dirty="0">
                <a:latin typeface="Times New Roman"/>
                <a:cs typeface="Times New Roman"/>
              </a:rPr>
              <a:t>occhi di un uomo nato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meravigliose che quest’uomo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compiuto?”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(1819.8) 165:2.12 </a:t>
            </a:r>
            <a:r>
              <a:rPr sz="1200" spc="-5" dirty="0">
                <a:latin typeface="Times New Roman"/>
                <a:cs typeface="Times New Roman"/>
              </a:rPr>
              <a:t>L’indomani circa </a:t>
            </a:r>
            <a:r>
              <a:rPr sz="1200" dirty="0">
                <a:latin typeface="Times New Roman"/>
                <a:cs typeface="Times New Roman"/>
              </a:rPr>
              <a:t>la metà di </a:t>
            </a:r>
            <a:r>
              <a:rPr sz="1200" spc="-5" dirty="0">
                <a:latin typeface="Times New Roman"/>
                <a:cs typeface="Times New Roman"/>
              </a:rPr>
              <a:t>questi insegnanti ebrei professarono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l’altra metà </a:t>
            </a:r>
            <a:r>
              <a:rPr sz="1200" spc="-5" dirty="0">
                <a:latin typeface="Times New Roman"/>
                <a:cs typeface="Times New Roman"/>
              </a:rPr>
              <a:t>ritornò </a:t>
            </a:r>
            <a:r>
              <a:rPr sz="1200" dirty="0">
                <a:latin typeface="Times New Roman"/>
                <a:cs typeface="Times New Roman"/>
              </a:rPr>
              <a:t>sgomenta 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 casa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5784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sermone del sabato 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Pella</a:t>
            </a:r>
            <a:endParaRPr sz="1600">
              <a:latin typeface="Times New Roman"/>
              <a:cs typeface="Times New Roman"/>
            </a:endParaRPr>
          </a:p>
          <a:p>
            <a:pPr marL="76200" marR="1752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(1819.9) 165:3.1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gennaio </a:t>
            </a:r>
            <a:r>
              <a:rPr sz="1200" dirty="0">
                <a:latin typeface="Times New Roman"/>
                <a:cs typeface="Times New Roman"/>
              </a:rPr>
              <a:t>le moltitudini del </a:t>
            </a:r>
            <a:r>
              <a:rPr sz="1200" spc="-5" dirty="0">
                <a:latin typeface="Times New Roman"/>
                <a:cs typeface="Times New Roman"/>
              </a:rPr>
              <a:t>sabato pomeriggio </a:t>
            </a:r>
            <a:r>
              <a:rPr sz="1200" dirty="0">
                <a:latin typeface="Times New Roman"/>
                <a:cs typeface="Times New Roman"/>
              </a:rPr>
              <a:t>contavano </a:t>
            </a:r>
            <a:r>
              <a:rPr sz="1200" spc="-5" dirty="0">
                <a:latin typeface="Times New Roman"/>
                <a:cs typeface="Times New Roman"/>
              </a:rPr>
              <a:t>quasi tremila persone. Sabato </a:t>
            </a:r>
            <a:r>
              <a:rPr sz="1200" dirty="0">
                <a:latin typeface="Times New Roman"/>
                <a:cs typeface="Times New Roman"/>
              </a:rPr>
              <a:t>28 </a:t>
            </a:r>
            <a:r>
              <a:rPr sz="1200" spc="-5" dirty="0">
                <a:latin typeface="Times New Roman"/>
                <a:cs typeface="Times New Roman"/>
              </a:rPr>
              <a:t>gennaio </a:t>
            </a:r>
            <a:r>
              <a:rPr sz="120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pronunciò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memorabile sermone su “Fiducia </a:t>
            </a:r>
            <a:r>
              <a:rPr sz="1200" dirty="0">
                <a:latin typeface="Times New Roman"/>
                <a:cs typeface="Times New Roman"/>
              </a:rPr>
              <a:t>e preparazione </a:t>
            </a:r>
            <a:r>
              <a:rPr sz="1200" spc="-5" dirty="0">
                <a:latin typeface="Times New Roman"/>
                <a:cs typeface="Times New Roman"/>
              </a:rPr>
              <a:t>spirituale”.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osservazioni </a:t>
            </a:r>
            <a:r>
              <a:rPr sz="1200" spc="-5" dirty="0">
                <a:latin typeface="Times New Roman"/>
                <a:cs typeface="Times New Roman"/>
              </a:rPr>
              <a:t>preliminari </a:t>
            </a:r>
            <a:r>
              <a:rPr sz="1200" dirty="0">
                <a:latin typeface="Times New Roman"/>
                <a:cs typeface="Times New Roman"/>
              </a:rPr>
              <a:t>di Simon </a:t>
            </a:r>
            <a:r>
              <a:rPr sz="1200" spc="-5" dirty="0">
                <a:latin typeface="Times New Roman"/>
                <a:cs typeface="Times New Roman"/>
              </a:rPr>
              <a:t>Pietro,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(1820.1) 165:3.2 </a:t>
            </a:r>
            <a:r>
              <a:rPr sz="1200" spc="-5" dirty="0">
                <a:latin typeface="Times New Roman"/>
                <a:cs typeface="Times New Roman"/>
              </a:rPr>
              <a:t>“Ciò </a:t>
            </a:r>
            <a:r>
              <a:rPr sz="1200" dirty="0">
                <a:latin typeface="Times New Roman"/>
                <a:cs typeface="Times New Roman"/>
              </a:rPr>
              <a:t>che ho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ora lo </a:t>
            </a:r>
            <a:r>
              <a:rPr sz="1200" spc="-5" dirty="0">
                <a:latin typeface="Times New Roman"/>
                <a:cs typeface="Times New Roman"/>
              </a:rPr>
              <a:t>dichiaro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folla: guardatevi </a:t>
            </a:r>
            <a:r>
              <a:rPr sz="1200" dirty="0">
                <a:latin typeface="Times New Roman"/>
                <a:cs typeface="Times New Roman"/>
              </a:rPr>
              <a:t>dal lievito dei  </a:t>
            </a:r>
            <a:r>
              <a:rPr sz="1200" spc="-5" dirty="0">
                <a:latin typeface="Times New Roman"/>
                <a:cs typeface="Times New Roman"/>
              </a:rPr>
              <a:t>Farisei che </a:t>
            </a:r>
            <a:r>
              <a:rPr sz="1200" dirty="0">
                <a:latin typeface="Times New Roman"/>
                <a:cs typeface="Times New Roman"/>
              </a:rPr>
              <a:t>è l’ipocrisia, </a:t>
            </a:r>
            <a:r>
              <a:rPr sz="1200" spc="-5" dirty="0">
                <a:latin typeface="Times New Roman"/>
                <a:cs typeface="Times New Roman"/>
              </a:rPr>
              <a:t>nata dal pregiudizio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nutrita nella schiavitù della </a:t>
            </a:r>
            <a:r>
              <a:rPr sz="1200" dirty="0">
                <a:latin typeface="Times New Roman"/>
                <a:cs typeface="Times New Roman"/>
              </a:rPr>
              <a:t>tradizione,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spc="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onesti di  </a:t>
            </a:r>
            <a:r>
              <a:rPr sz="1200" spc="-5" dirty="0">
                <a:latin typeface="Times New Roman"/>
                <a:cs typeface="Times New Roman"/>
              </a:rPr>
              <a:t>cuore ed 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si </a:t>
            </a:r>
            <a:r>
              <a:rPr sz="1200" dirty="0">
                <a:latin typeface="Times New Roman"/>
                <a:cs typeface="Times New Roman"/>
              </a:rPr>
              <a:t>trovino qui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discepoli. Fra poco comprenderete </a:t>
            </a:r>
            <a:r>
              <a:rPr sz="1200" dirty="0">
                <a:latin typeface="Times New Roman"/>
                <a:cs typeface="Times New Roman"/>
              </a:rPr>
              <a:t>tutti il mio </a:t>
            </a:r>
            <a:r>
              <a:rPr sz="1200" spc="-5" dirty="0">
                <a:latin typeface="Times New Roman"/>
                <a:cs typeface="Times New Roman"/>
              </a:rPr>
              <a:t>insegnamento, perché </a:t>
            </a:r>
            <a:r>
              <a:rPr sz="1200" dirty="0">
                <a:latin typeface="Times New Roman"/>
                <a:cs typeface="Times New Roman"/>
              </a:rPr>
              <a:t>ora non </a:t>
            </a:r>
            <a:r>
              <a:rPr sz="1200" spc="-5" dirty="0">
                <a:latin typeface="Times New Roman"/>
                <a:cs typeface="Times New Roman"/>
              </a:rPr>
              <a:t>c’è  </a:t>
            </a:r>
            <a:r>
              <a:rPr sz="1200" dirty="0">
                <a:latin typeface="Times New Roman"/>
                <a:cs typeface="Times New Roman"/>
              </a:rPr>
              <a:t>niente di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rivelato. Ciò che vi è ora nascosto sarà </a:t>
            </a:r>
            <a:r>
              <a:rPr sz="1200" spc="-5" dirty="0">
                <a:latin typeface="Times New Roman"/>
                <a:cs typeface="Times New Roman"/>
              </a:rPr>
              <a:t>fatto conoscere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spc="10" dirty="0">
                <a:latin typeface="Times New Roman"/>
                <a:cs typeface="Times New Roman"/>
              </a:rPr>
              <a:t>avrà 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(1820.2) 165:3.3 </a:t>
            </a:r>
            <a:r>
              <a:rPr sz="1200" spc="-5" dirty="0">
                <a:latin typeface="Times New Roman"/>
                <a:cs typeface="Times New Roman"/>
              </a:rPr>
              <a:t>“Presto, molto presto,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nostri </a:t>
            </a:r>
            <a:r>
              <a:rPr sz="1200" dirty="0">
                <a:latin typeface="Times New Roman"/>
                <a:cs typeface="Times New Roman"/>
              </a:rPr>
              <a:t>nemici </a:t>
            </a:r>
            <a:r>
              <a:rPr sz="1200" spc="-5" dirty="0">
                <a:latin typeface="Times New Roman"/>
                <a:cs typeface="Times New Roman"/>
              </a:rPr>
              <a:t>progettano </a:t>
            </a:r>
            <a:r>
              <a:rPr sz="1200" dirty="0">
                <a:latin typeface="Times New Roman"/>
                <a:cs typeface="Times New Roman"/>
              </a:rPr>
              <a:t>ora in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e nell’oscurità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portate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e  </a:t>
            </a:r>
            <a:r>
              <a:rPr sz="1200" spc="-5" dirty="0">
                <a:latin typeface="Times New Roman"/>
                <a:cs typeface="Times New Roman"/>
              </a:rPr>
              <a:t>proclamate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tetti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case. Ma </a:t>
            </a:r>
            <a:r>
              <a:rPr sz="1200" dirty="0">
                <a:latin typeface="Times New Roman"/>
                <a:cs typeface="Times New Roman"/>
              </a:rPr>
              <a:t>io vi dico, amici miei,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cercheranno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abbiate 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Non temete </a:t>
            </a:r>
            <a:r>
              <a:rPr sz="1200" spc="-5" dirty="0">
                <a:latin typeface="Times New Roman"/>
                <a:cs typeface="Times New Roman"/>
              </a:rPr>
              <a:t>coloro che,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il corpo,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poi più alcun </a:t>
            </a:r>
            <a:r>
              <a:rPr sz="1200" spc="-5" dirty="0">
                <a:latin typeface="Times New Roman"/>
                <a:cs typeface="Times New Roman"/>
              </a:rPr>
              <a:t>potere su </a:t>
            </a:r>
            <a:r>
              <a:rPr sz="1200" dirty="0">
                <a:latin typeface="Times New Roman"/>
                <a:cs typeface="Times New Roman"/>
              </a:rPr>
              <a:t>di voi.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1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esorto 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temere </a:t>
            </a:r>
            <a:r>
              <a:rPr sz="1200" dirty="0">
                <a:latin typeface="Times New Roman"/>
                <a:cs typeface="Times New Roman"/>
              </a:rPr>
              <a:t>nessuno, né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né in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di </a:t>
            </a:r>
            <a:r>
              <a:rPr sz="1200" spc="-5" dirty="0">
                <a:latin typeface="Times New Roman"/>
                <a:cs typeface="Times New Roman"/>
              </a:rPr>
              <a:t>godere nella </a:t>
            </a:r>
            <a:r>
              <a:rPr sz="1200" dirty="0">
                <a:latin typeface="Times New Roman"/>
                <a:cs typeface="Times New Roman"/>
              </a:rPr>
              <a:t>conoscenza di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il potere di </a:t>
            </a:r>
            <a:r>
              <a:rPr sz="1200" spc="-5" dirty="0">
                <a:latin typeface="Times New Roman"/>
                <a:cs typeface="Times New Roman"/>
              </a:rPr>
              <a:t>liberarvi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iniquità e  di </a:t>
            </a:r>
            <a:r>
              <a:rPr sz="1200" spc="-5" dirty="0">
                <a:latin typeface="Times New Roman"/>
                <a:cs typeface="Times New Roman"/>
              </a:rPr>
              <a:t>presentarvi irreprensibili davanti al tribunale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(1820.3) 165:3.4 </a:t>
            </a:r>
            <a:r>
              <a:rPr sz="1200" spc="-5" dirty="0">
                <a:latin typeface="Times New Roman"/>
                <a:cs typeface="Times New Roman"/>
              </a:rPr>
              <a:t>“Non si vendono cinque passeri 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soldi?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tuttavia, quando questi uccelli volano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cibo,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 </a:t>
            </a:r>
            <a:r>
              <a:rPr sz="1200" spc="-5" dirty="0">
                <a:latin typeface="Times New Roman"/>
                <a:cs typeface="Times New Roman"/>
              </a:rPr>
              <a:t>esiste all’insaputa 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tutta la vita.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serafici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capelli stessi della </a:t>
            </a:r>
            <a:r>
              <a:rPr sz="1200" dirty="0">
                <a:latin typeface="Times New Roman"/>
                <a:cs typeface="Times New Roman"/>
              </a:rPr>
              <a:t>vostra testa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contati. E se tutto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perché dovreste </a:t>
            </a:r>
            <a:r>
              <a:rPr sz="1200" spc="-5" dirty="0">
                <a:latin typeface="Times New Roman"/>
                <a:cs typeface="Times New Roman"/>
              </a:rPr>
              <a:t>vivere nel timore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numerose inezie che insorgono </a:t>
            </a:r>
            <a:r>
              <a:rPr sz="1200" dirty="0">
                <a:latin typeface="Times New Roman"/>
                <a:cs typeface="Times New Roman"/>
              </a:rPr>
              <a:t>nella vostra vita quotidiana?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dico: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temete;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avete ben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 molti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1020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39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(1820.4) 165:3.5 </a:t>
            </a:r>
            <a:r>
              <a:rPr sz="1200" spc="-5" dirty="0">
                <a:latin typeface="Times New Roman"/>
                <a:cs typeface="Times New Roman"/>
              </a:rPr>
              <a:t>“Tutti </a:t>
            </a:r>
            <a:r>
              <a:rPr sz="1200" dirty="0">
                <a:latin typeface="Times New Roman"/>
                <a:cs typeface="Times New Roman"/>
              </a:rPr>
              <a:t>quelli tra di voi </a:t>
            </a:r>
            <a:r>
              <a:rPr sz="1200" spc="-5" dirty="0">
                <a:latin typeface="Times New Roman"/>
                <a:cs typeface="Times New Roman"/>
              </a:rPr>
              <a:t>che hanno avuto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confessare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io li  </a:t>
            </a:r>
            <a:r>
              <a:rPr sz="1200" spc="-5" dirty="0">
                <a:latin typeface="Times New Roman"/>
                <a:cs typeface="Times New Roman"/>
              </a:rPr>
              <a:t>riconoscerò </a:t>
            </a:r>
            <a:r>
              <a:rPr sz="1200" dirty="0">
                <a:latin typeface="Times New Roman"/>
                <a:cs typeface="Times New Roman"/>
              </a:rPr>
              <a:t>subito davanti </a:t>
            </a:r>
            <a:r>
              <a:rPr sz="1200" spc="-5" dirty="0">
                <a:latin typeface="Times New Roman"/>
                <a:cs typeface="Times New Roman"/>
              </a:rPr>
              <a:t>agli angeli del </a:t>
            </a:r>
            <a:r>
              <a:rPr sz="1200" dirty="0">
                <a:latin typeface="Times New Roman"/>
                <a:cs typeface="Times New Roman"/>
              </a:rPr>
              <a:t>cielo; ma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avrà coscientemente negato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dei miei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davanti 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sarà rinnegato dal suo guardiano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agli angeli 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049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(1820.5) 165:3.6 </a:t>
            </a:r>
            <a:r>
              <a:rPr sz="1200" spc="-5" dirty="0">
                <a:latin typeface="Times New Roman"/>
                <a:cs typeface="Times New Roman"/>
              </a:rPr>
              <a:t>“Dite ciò </a:t>
            </a:r>
            <a:r>
              <a:rPr sz="1200" dirty="0">
                <a:latin typeface="Times New Roman"/>
                <a:cs typeface="Times New Roman"/>
              </a:rPr>
              <a:t>che volete </a:t>
            </a:r>
            <a:r>
              <a:rPr sz="1200" spc="-5" dirty="0">
                <a:latin typeface="Times New Roman"/>
                <a:cs typeface="Times New Roman"/>
              </a:rPr>
              <a:t>sul Figlio </a:t>
            </a:r>
            <a:r>
              <a:rPr sz="1200" dirty="0">
                <a:latin typeface="Times New Roman"/>
                <a:cs typeface="Times New Roman"/>
              </a:rPr>
              <a:t>dell’Uomo, e </a:t>
            </a:r>
            <a:r>
              <a:rPr sz="1200" spc="-5" dirty="0">
                <a:latin typeface="Times New Roman"/>
                <a:cs typeface="Times New Roman"/>
              </a:rPr>
              <a:t>ciò sarà perdonato;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chiunque osa bestemmiare contro Dio </a:t>
            </a:r>
            <a:r>
              <a:rPr sz="1200" dirty="0">
                <a:latin typeface="Times New Roman"/>
                <a:cs typeface="Times New Roman"/>
              </a:rPr>
              <a:t>non troverà  </a:t>
            </a:r>
            <a:r>
              <a:rPr sz="1200" spc="-5" dirty="0">
                <a:latin typeface="Times New Roman"/>
                <a:cs typeface="Times New Roman"/>
              </a:rPr>
              <a:t>perdono. 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giungono al </a:t>
            </a:r>
            <a:r>
              <a:rPr sz="1200" dirty="0">
                <a:latin typeface="Times New Roman"/>
                <a:cs typeface="Times New Roman"/>
              </a:rPr>
              <a:t>punto di attribuire </a:t>
            </a:r>
            <a:r>
              <a:rPr sz="1200" spc="-5" dirty="0">
                <a:latin typeface="Times New Roman"/>
                <a:cs typeface="Times New Roman"/>
              </a:rPr>
              <a:t>coscientemente gli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alle forze del male, tali ribelli </a:t>
            </a:r>
            <a:r>
              <a:rPr sz="1200" dirty="0">
                <a:latin typeface="Times New Roman"/>
                <a:cs typeface="Times New Roman"/>
              </a:rPr>
              <a:t>deliberati  non </a:t>
            </a:r>
            <a:r>
              <a:rPr sz="1200" spc="-5" dirty="0">
                <a:latin typeface="Times New Roman"/>
                <a:cs typeface="Times New Roman"/>
              </a:rPr>
              <a:t>troveranno </a:t>
            </a:r>
            <a:r>
              <a:rPr sz="1200" dirty="0">
                <a:latin typeface="Times New Roman"/>
                <a:cs typeface="Times New Roman"/>
              </a:rPr>
              <a:t>perdono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99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(1820.6) 165:3.7 </a:t>
            </a:r>
            <a:r>
              <a:rPr sz="1200" spc="-5" dirty="0">
                <a:latin typeface="Times New Roman"/>
                <a:cs typeface="Times New Roman"/>
              </a:rPr>
              <a:t>“E quando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porteranno davanti ai dirigenti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sinagoghe </a:t>
            </a:r>
            <a:r>
              <a:rPr sz="1200" dirty="0">
                <a:latin typeface="Times New Roman"/>
                <a:cs typeface="Times New Roman"/>
              </a:rPr>
              <a:t>e davanti </a:t>
            </a:r>
            <a:r>
              <a:rPr sz="1200" spc="-5" dirty="0">
                <a:latin typeface="Times New Roman"/>
                <a:cs typeface="Times New Roman"/>
              </a:rPr>
              <a:t>alle altre elevate autorità,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preoccupatevi </a:t>
            </a:r>
            <a:r>
              <a:rPr sz="1200" dirty="0">
                <a:latin typeface="Times New Roman"/>
                <a:cs typeface="Times New Roman"/>
              </a:rPr>
              <a:t>di ciò che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dire e non </a:t>
            </a:r>
            <a:r>
              <a:rPr sz="1200" spc="-5" dirty="0">
                <a:latin typeface="Times New Roman"/>
                <a:cs typeface="Times New Roman"/>
              </a:rPr>
              <a:t>inquietativi per come dovreste rispondere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domande, 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in voi </a:t>
            </a:r>
            <a:r>
              <a:rPr sz="1200" spc="-5" dirty="0">
                <a:latin typeface="Times New Roman"/>
                <a:cs typeface="Times New Roman"/>
              </a:rPr>
              <a:t>v’insegnerà certamente </a:t>
            </a:r>
            <a:r>
              <a:rPr sz="1200" dirty="0">
                <a:latin typeface="Times New Roman"/>
                <a:cs typeface="Times New Roman"/>
              </a:rPr>
              <a:t>in quel preciso momento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dire in onore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7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(1820.7) 165:3.8 </a:t>
            </a:r>
            <a:r>
              <a:rPr sz="1200" spc="-5" dirty="0">
                <a:latin typeface="Times New Roman"/>
                <a:cs typeface="Times New Roman"/>
              </a:rPr>
              <a:t>“Per quanto tempo indulgerete nella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della decisione? Perché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fermate </a:t>
            </a:r>
            <a:r>
              <a:rPr sz="1200" dirty="0">
                <a:latin typeface="Times New Roman"/>
                <a:cs typeface="Times New Roman"/>
              </a:rPr>
              <a:t>tra due opinioni?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o un  </a:t>
            </a:r>
            <a:r>
              <a:rPr sz="1200" spc="-5" dirty="0">
                <a:latin typeface="Times New Roman"/>
                <a:cs typeface="Times New Roman"/>
              </a:rPr>
              <a:t>Gentile dovrebbe esitare ad accettare </a:t>
            </a:r>
            <a:r>
              <a:rPr sz="1200" dirty="0">
                <a:latin typeface="Times New Roman"/>
                <a:cs typeface="Times New Roman"/>
              </a:rPr>
              <a:t>la buona novella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figlio del Dio eterno? Quanto tempo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ci vorrà per </a:t>
            </a:r>
            <a:r>
              <a:rPr sz="1200" dirty="0">
                <a:latin typeface="Times New Roman"/>
                <a:cs typeface="Times New Roman"/>
              </a:rPr>
              <a:t>persuadervi  </a:t>
            </a:r>
            <a:r>
              <a:rPr sz="1200" spc="-5" dirty="0">
                <a:latin typeface="Times New Roman"/>
                <a:cs typeface="Times New Roman"/>
              </a:rPr>
              <a:t>ad entrare gioiosamente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eredità spirituale?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venuto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rivelarvi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condurvi al  Padre.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fatto la </a:t>
            </a:r>
            <a:r>
              <a:rPr sz="1200" spc="-5" dirty="0">
                <a:latin typeface="Times New Roman"/>
                <a:cs typeface="Times New Roman"/>
              </a:rPr>
              <a:t>prima cosa, </a:t>
            </a:r>
            <a:r>
              <a:rPr sz="1200" dirty="0">
                <a:latin typeface="Times New Roman"/>
                <a:cs typeface="Times New Roman"/>
              </a:rPr>
              <a:t>ma la seconda non </a:t>
            </a:r>
            <a:r>
              <a:rPr sz="1200" spc="-5" dirty="0">
                <a:latin typeface="Times New Roman"/>
                <a:cs typeface="Times New Roman"/>
              </a:rPr>
              <a:t>posso farla </a:t>
            </a:r>
            <a:r>
              <a:rPr sz="1200" dirty="0">
                <a:latin typeface="Times New Roman"/>
                <a:cs typeface="Times New Roman"/>
              </a:rPr>
              <a:t>senza il vostro </a:t>
            </a:r>
            <a:r>
              <a:rPr sz="1200" spc="-5" dirty="0">
                <a:latin typeface="Times New Roman"/>
                <a:cs typeface="Times New Roman"/>
              </a:rPr>
              <a:t>consenso;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obbliga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nessuno ad  entrare nel regno. L’invito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stato </a:t>
            </a:r>
            <a:r>
              <a:rPr sz="1200" dirty="0">
                <a:latin typeface="Times New Roman"/>
                <a:cs typeface="Times New Roman"/>
              </a:rPr>
              <a:t>e sarà sempre: chiunque lo voglia, </a:t>
            </a:r>
            <a:r>
              <a:rPr sz="1200" spc="-5" dirty="0">
                <a:latin typeface="Times New Roman"/>
                <a:cs typeface="Times New Roman"/>
              </a:rPr>
              <a:t>venga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partecipi </a:t>
            </a:r>
            <a:r>
              <a:rPr sz="1200" dirty="0">
                <a:latin typeface="Times New Roman"/>
                <a:cs typeface="Times New Roman"/>
              </a:rPr>
              <a:t>liberamente </a:t>
            </a:r>
            <a:r>
              <a:rPr sz="1200" spc="-5" dirty="0">
                <a:latin typeface="Times New Roman"/>
                <a:cs typeface="Times New Roman"/>
              </a:rPr>
              <a:t>dell’acqua della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(1820.8) 165:3.9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farsi battezzare </a:t>
            </a:r>
            <a:r>
              <a:rPr sz="1200" spc="-5" dirty="0">
                <a:latin typeface="Times New Roman"/>
                <a:cs typeface="Times New Roman"/>
              </a:rPr>
              <a:t>dagli apostoli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Giordano, mentre egli ascoltava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rimasti.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340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divisione dell’eredità</a:t>
            </a:r>
            <a:endParaRPr sz="1600">
              <a:latin typeface="Times New Roman"/>
              <a:cs typeface="Times New Roman"/>
            </a:endParaRPr>
          </a:p>
          <a:p>
            <a:pPr marL="63500" marR="6032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(1821.1) 165:4.1 </a:t>
            </a:r>
            <a:r>
              <a:rPr sz="1200" spc="-5" dirty="0">
                <a:latin typeface="Times New Roman"/>
                <a:cs typeface="Times New Roman"/>
              </a:rPr>
              <a:t>Mentre gli apostoli battezzavano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parlava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aspettavano.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gli disse:  “Maestro, </a:t>
            </a:r>
            <a:r>
              <a:rPr sz="1200" dirty="0">
                <a:latin typeface="Times New Roman"/>
                <a:cs typeface="Times New Roman"/>
              </a:rPr>
              <a:t>mio padre è morto </a:t>
            </a:r>
            <a:r>
              <a:rPr sz="1200" spc="-5" dirty="0">
                <a:latin typeface="Times New Roman"/>
                <a:cs typeface="Times New Roman"/>
              </a:rPr>
              <a:t>lasciando </a:t>
            </a:r>
            <a:r>
              <a:rPr sz="1200" dirty="0">
                <a:latin typeface="Times New Roman"/>
                <a:cs typeface="Times New Roman"/>
              </a:rPr>
              <a:t>molti beni a me e a mio </a:t>
            </a:r>
            <a:r>
              <a:rPr sz="1200" spc="-5" dirty="0">
                <a:latin typeface="Times New Roman"/>
                <a:cs typeface="Times New Roman"/>
              </a:rPr>
              <a:t>fratello, </a:t>
            </a:r>
            <a:r>
              <a:rPr sz="1200" dirty="0">
                <a:latin typeface="Times New Roman"/>
                <a:cs typeface="Times New Roman"/>
              </a:rPr>
              <a:t>ma mio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rifiuta di darmi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mio. </a:t>
            </a:r>
            <a:r>
              <a:rPr sz="1200" spc="-5" dirty="0">
                <a:latin typeface="Times New Roman"/>
                <a:cs typeface="Times New Roman"/>
              </a:rPr>
              <a:t>Vuoi </a:t>
            </a:r>
            <a:r>
              <a:rPr sz="1200" dirty="0">
                <a:latin typeface="Times New Roman"/>
                <a:cs typeface="Times New Roman"/>
              </a:rPr>
              <a:t>tu,  </a:t>
            </a:r>
            <a:r>
              <a:rPr sz="1200" spc="-5" dirty="0">
                <a:latin typeface="Times New Roman"/>
                <a:cs typeface="Times New Roman"/>
              </a:rPr>
              <a:t>allora, chiedere </a:t>
            </a:r>
            <a:r>
              <a:rPr sz="1200" dirty="0">
                <a:latin typeface="Times New Roman"/>
                <a:cs typeface="Times New Roman"/>
              </a:rPr>
              <a:t>a mio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dividere questa eredità con </a:t>
            </a:r>
            <a:r>
              <a:rPr sz="1200" dirty="0">
                <a:latin typeface="Times New Roman"/>
                <a:cs typeface="Times New Roman"/>
              </a:rPr>
              <a:t>me?” </a:t>
            </a:r>
            <a:r>
              <a:rPr sz="1200" spc="-5" dirty="0">
                <a:latin typeface="Times New Roman"/>
                <a:cs typeface="Times New Roman"/>
              </a:rPr>
              <a:t>Gesù s’indignò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che questo giovane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materiale  </a:t>
            </a:r>
            <a:r>
              <a:rPr sz="1200" spc="-5" dirty="0">
                <a:latin typeface="Times New Roman"/>
                <a:cs typeface="Times New Roman"/>
              </a:rPr>
              <a:t>portasse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discussione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simile questione d’affari, </a:t>
            </a:r>
            <a:r>
              <a:rPr sz="1200" dirty="0">
                <a:latin typeface="Times New Roman"/>
                <a:cs typeface="Times New Roman"/>
              </a:rPr>
              <a:t>ma approfittò </a:t>
            </a:r>
            <a:r>
              <a:rPr sz="1200" spc="-5" dirty="0">
                <a:latin typeface="Times New Roman"/>
                <a:cs typeface="Times New Roman"/>
              </a:rPr>
              <a:t>dell’occasione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impartire </a:t>
            </a:r>
            <a:r>
              <a:rPr sz="1200" dirty="0">
                <a:latin typeface="Times New Roman"/>
                <a:cs typeface="Times New Roman"/>
              </a:rPr>
              <a:t>ulteriori </a:t>
            </a:r>
            <a:r>
              <a:rPr sz="1200" spc="-5" dirty="0">
                <a:latin typeface="Times New Roman"/>
                <a:cs typeface="Times New Roman"/>
              </a:rPr>
              <a:t>insegnamenti. </a:t>
            </a:r>
            <a:r>
              <a:rPr sz="1200" spc="5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Gesù:  “Uomo, chi </a:t>
            </a:r>
            <a:r>
              <a:rPr sz="1200" dirty="0">
                <a:latin typeface="Times New Roman"/>
                <a:cs typeface="Times New Roman"/>
              </a:rPr>
              <a:t>mi ha incaricato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vostro divisore? </a:t>
            </a:r>
            <a:r>
              <a:rPr sz="1200" spc="-5" dirty="0">
                <a:latin typeface="Times New Roman"/>
                <a:cs typeface="Times New Roman"/>
              </a:rPr>
              <a:t>Dove hai preso l’idea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presti attenzione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affari materiali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mondo?” E poi, </a:t>
            </a:r>
            <a:r>
              <a:rPr sz="1200" spc="-5" dirty="0">
                <a:latin typeface="Times New Roman"/>
                <a:cs typeface="Times New Roman"/>
              </a:rPr>
              <a:t>rivolgendosi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erano vicino a lui, </a:t>
            </a:r>
            <a:r>
              <a:rPr sz="1200" spc="-5" dirty="0">
                <a:latin typeface="Times New Roman"/>
                <a:cs typeface="Times New Roman"/>
              </a:rPr>
              <a:t>disse: “Fate attenzione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guardatevi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cupidigia;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vita di </a:t>
            </a:r>
            <a:r>
              <a:rPr sz="1200" dirty="0">
                <a:latin typeface="Times New Roman"/>
                <a:cs typeface="Times New Roman"/>
              </a:rPr>
              <a:t>un  uomo non </a:t>
            </a:r>
            <a:r>
              <a:rPr sz="1200" spc="-5" dirty="0">
                <a:latin typeface="Times New Roman"/>
                <a:cs typeface="Times New Roman"/>
              </a:rPr>
              <a:t>consiste nell’abbondanza delle cose che possiede.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deriva dal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proprietà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non proviene  </a:t>
            </a:r>
            <a:r>
              <a:rPr sz="1200" spc="-5" dirty="0">
                <a:latin typeface="Times New Roman"/>
                <a:cs typeface="Times New Roman"/>
              </a:rPr>
              <a:t>dalle ricchezze.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ricchezza, in </a:t>
            </a:r>
            <a:r>
              <a:rPr sz="1200" spc="-5" dirty="0">
                <a:latin typeface="Times New Roman"/>
                <a:cs typeface="Times New Roman"/>
              </a:rPr>
              <a:t>se stessa, </a:t>
            </a:r>
            <a:r>
              <a:rPr sz="1200" dirty="0">
                <a:latin typeface="Times New Roman"/>
                <a:cs typeface="Times New Roman"/>
              </a:rPr>
              <a:t>non è una maledizione, ma </a:t>
            </a:r>
            <a:r>
              <a:rPr sz="1200" spc="-5" dirty="0">
                <a:latin typeface="Times New Roman"/>
                <a:cs typeface="Times New Roman"/>
              </a:rPr>
              <a:t>l’amore per </a:t>
            </a:r>
            <a:r>
              <a:rPr sz="1200" dirty="0">
                <a:latin typeface="Times New Roman"/>
                <a:cs typeface="Times New Roman"/>
              </a:rPr>
              <a:t>le ricchezze molte volte porta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tale  devozione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cose di questo mondo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diviene cieca alle </a:t>
            </a:r>
            <a:r>
              <a:rPr sz="1200" dirty="0">
                <a:latin typeface="Times New Roman"/>
                <a:cs typeface="Times New Roman"/>
              </a:rPr>
              <a:t>splendide </a:t>
            </a:r>
            <a:r>
              <a:rPr sz="1200" spc="-5" dirty="0">
                <a:latin typeface="Times New Roman"/>
                <a:cs typeface="Times New Roman"/>
              </a:rPr>
              <a:t>attrattive delle realtà spirituali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 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gioie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5841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(1821.2) 165:4.2 </a:t>
            </a:r>
            <a:r>
              <a:rPr sz="1200" spc="-5" dirty="0">
                <a:latin typeface="Times New Roman"/>
                <a:cs typeface="Times New Roman"/>
              </a:rPr>
              <a:t>“Lasciate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racconti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terre </a:t>
            </a:r>
            <a:r>
              <a:rPr sz="1200" dirty="0">
                <a:latin typeface="Times New Roman"/>
                <a:cs typeface="Times New Roman"/>
              </a:rPr>
              <a:t>producevano </a:t>
            </a:r>
            <a:r>
              <a:rPr sz="1200" spc="-5" dirty="0">
                <a:latin typeface="Times New Roman"/>
                <a:cs typeface="Times New Roman"/>
              </a:rPr>
              <a:t>abbondanti raccolti,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fu diventato  molto </a:t>
            </a:r>
            <a:r>
              <a:rPr sz="1200" spc="-5" dirty="0">
                <a:latin typeface="Times New Roman"/>
                <a:cs typeface="Times New Roman"/>
              </a:rPr>
              <a:t>ricco, egli si </a:t>
            </a:r>
            <a:r>
              <a:rPr sz="1200" dirty="0">
                <a:latin typeface="Times New Roman"/>
                <a:cs typeface="Times New Roman"/>
              </a:rPr>
              <a:t>mise a </a:t>
            </a:r>
            <a:r>
              <a:rPr sz="1200" spc="-5" dirty="0">
                <a:latin typeface="Times New Roman"/>
                <a:cs typeface="Times New Roman"/>
              </a:rPr>
              <a:t>ragionare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dicendo: ‘Che </a:t>
            </a:r>
            <a:r>
              <a:rPr sz="1200" spc="-5" dirty="0">
                <a:latin typeface="Times New Roman"/>
                <a:cs typeface="Times New Roman"/>
              </a:rPr>
              <a:t>cosa farò </a:t>
            </a:r>
            <a:r>
              <a:rPr sz="1200" dirty="0">
                <a:latin typeface="Times New Roman"/>
                <a:cs typeface="Times New Roman"/>
              </a:rPr>
              <a:t>di tutte le mie </a:t>
            </a:r>
            <a:r>
              <a:rPr sz="1200" spc="-5" dirty="0">
                <a:latin typeface="Times New Roman"/>
                <a:cs typeface="Times New Roman"/>
              </a:rPr>
              <a:t>ricchezze? Possiedo ora così </a:t>
            </a:r>
            <a:r>
              <a:rPr sz="1200" dirty="0">
                <a:latin typeface="Times New Roman"/>
                <a:cs typeface="Times New Roman"/>
              </a:rPr>
              <a:t>tanto che non ho  posto </a:t>
            </a:r>
            <a:r>
              <a:rPr sz="1200" spc="-5" dirty="0">
                <a:latin typeface="Times New Roman"/>
                <a:cs typeface="Times New Roman"/>
              </a:rPr>
              <a:t>per immagazzinare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ricchezza.’ Dopo che </a:t>
            </a:r>
            <a:r>
              <a:rPr sz="1200" dirty="0">
                <a:latin typeface="Times New Roman"/>
                <a:cs typeface="Times New Roman"/>
              </a:rPr>
              <a:t>ebbe meditato </a:t>
            </a:r>
            <a:r>
              <a:rPr sz="1200" spc="-5" dirty="0">
                <a:latin typeface="Times New Roman"/>
                <a:cs typeface="Times New Roman"/>
              </a:rPr>
              <a:t>sul suo problema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‘Farò questo; demolirò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granai </a:t>
            </a:r>
            <a:r>
              <a:rPr sz="1200" dirty="0">
                <a:latin typeface="Times New Roman"/>
                <a:cs typeface="Times New Roman"/>
              </a:rPr>
              <a:t>e  ne </a:t>
            </a:r>
            <a:r>
              <a:rPr sz="1200" spc="-5" dirty="0">
                <a:latin typeface="Times New Roman"/>
                <a:cs typeface="Times New Roman"/>
              </a:rPr>
              <a:t>costruirò </a:t>
            </a:r>
            <a:r>
              <a:rPr sz="1200" dirty="0">
                <a:latin typeface="Times New Roman"/>
                <a:cs typeface="Times New Roman"/>
              </a:rPr>
              <a:t>di più grandi, e </a:t>
            </a:r>
            <a:r>
              <a:rPr sz="1200" spc="-5" dirty="0">
                <a:latin typeface="Times New Roman"/>
                <a:cs typeface="Times New Roman"/>
              </a:rPr>
              <a:t>così avrò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immagazzinare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beni. Allora potrò </a:t>
            </a:r>
            <a:r>
              <a:rPr sz="1200" spc="5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mia  </a:t>
            </a:r>
            <a:r>
              <a:rPr sz="1200" spc="-5" dirty="0">
                <a:latin typeface="Times New Roman"/>
                <a:cs typeface="Times New Roman"/>
              </a:rPr>
              <a:t>anima: </a:t>
            </a:r>
            <a:r>
              <a:rPr sz="1200" dirty="0">
                <a:latin typeface="Times New Roman"/>
                <a:cs typeface="Times New Roman"/>
              </a:rPr>
              <a:t>anima,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molti beni di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per molti anni; prendine ora a tuo </a:t>
            </a:r>
            <a:r>
              <a:rPr sz="1200" spc="-5" dirty="0">
                <a:latin typeface="Times New Roman"/>
                <a:cs typeface="Times New Roman"/>
              </a:rPr>
              <a:t>piacere; mangia, bevi </a:t>
            </a:r>
            <a:r>
              <a:rPr sz="1200" dirty="0">
                <a:latin typeface="Times New Roman"/>
                <a:cs typeface="Times New Roman"/>
              </a:rPr>
              <a:t>e sii </a:t>
            </a:r>
            <a:r>
              <a:rPr sz="1200" spc="-5" dirty="0">
                <a:latin typeface="Times New Roman"/>
                <a:cs typeface="Times New Roman"/>
              </a:rPr>
              <a:t>felice, perché </a:t>
            </a:r>
            <a:r>
              <a:rPr sz="1200" dirty="0">
                <a:latin typeface="Times New Roman"/>
                <a:cs typeface="Times New Roman"/>
              </a:rPr>
              <a:t>sei ricca e i tuoi  </a:t>
            </a:r>
            <a:r>
              <a:rPr sz="1200" spc="-5" dirty="0">
                <a:latin typeface="Times New Roman"/>
                <a:cs typeface="Times New Roman"/>
              </a:rPr>
              <a:t>beni sono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aumentati.’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(1821.3) 165:4.3 </a:t>
            </a:r>
            <a:r>
              <a:rPr sz="1200" spc="-5" dirty="0">
                <a:latin typeface="Times New Roman"/>
                <a:cs typeface="Times New Roman"/>
              </a:rPr>
              <a:t>“Ma questo uomo ricco </a:t>
            </a:r>
            <a:r>
              <a:rPr sz="1200" dirty="0">
                <a:latin typeface="Times New Roman"/>
                <a:cs typeface="Times New Roman"/>
              </a:rPr>
              <a:t>era anche insensato. </a:t>
            </a:r>
            <a:r>
              <a:rPr sz="1200" spc="-5" dirty="0">
                <a:latin typeface="Times New Roman"/>
                <a:cs typeface="Times New Roman"/>
              </a:rPr>
              <a:t>Provvedendo alle necessità materiali della sua 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egli  aveva dimenticato </a:t>
            </a:r>
            <a:r>
              <a:rPr sz="1200" dirty="0">
                <a:latin typeface="Times New Roman"/>
                <a:cs typeface="Times New Roman"/>
              </a:rPr>
              <a:t>di accumulare </a:t>
            </a:r>
            <a:r>
              <a:rPr sz="1200" spc="-5" dirty="0">
                <a:latin typeface="Times New Roman"/>
                <a:cs typeface="Times New Roman"/>
              </a:rPr>
              <a:t>dei tesori </a:t>
            </a:r>
            <a:r>
              <a:rPr sz="1200" dirty="0">
                <a:latin typeface="Times New Roman"/>
                <a:cs typeface="Times New Roman"/>
              </a:rPr>
              <a:t>in cielo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salvezza dell’anima. </a:t>
            </a:r>
            <a:r>
              <a:rPr sz="1200" dirty="0">
                <a:latin typeface="Times New Roman"/>
                <a:cs typeface="Times New Roman"/>
              </a:rPr>
              <a:t>Ed inoltre non  </a:t>
            </a:r>
            <a:r>
              <a:rPr sz="1200" spc="-5" dirty="0">
                <a:latin typeface="Times New Roman"/>
                <a:cs typeface="Times New Roman"/>
              </a:rPr>
              <a:t>avrebbe goduto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di consumare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ricchezze </a:t>
            </a:r>
            <a:r>
              <a:rPr sz="1200" spc="-5" dirty="0">
                <a:latin typeface="Times New Roman"/>
                <a:cs typeface="Times New Roman"/>
              </a:rPr>
              <a:t>accumulate,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anima gli fu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richiesta.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59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58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 vennero i </a:t>
            </a:r>
            <a:r>
              <a:rPr sz="1200" spc="-5" dirty="0">
                <a:latin typeface="Times New Roman"/>
                <a:cs typeface="Times New Roman"/>
              </a:rPr>
              <a:t>briganti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penetrarono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casa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uccisero,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saccheggiato i suoi </a:t>
            </a:r>
            <a:r>
              <a:rPr sz="1200" spc="-5" dirty="0">
                <a:latin typeface="Times New Roman"/>
                <a:cs typeface="Times New Roman"/>
              </a:rPr>
              <a:t>granai </a:t>
            </a:r>
            <a:r>
              <a:rPr sz="1200" dirty="0">
                <a:latin typeface="Times New Roman"/>
                <a:cs typeface="Times New Roman"/>
              </a:rPr>
              <a:t>bruciarono </a:t>
            </a:r>
            <a:r>
              <a:rPr sz="1200" spc="-5" dirty="0">
                <a:latin typeface="Times New Roman"/>
                <a:cs typeface="Times New Roman"/>
              </a:rPr>
              <a:t>ciò  che restava. Quanto </a:t>
            </a:r>
            <a:r>
              <a:rPr sz="1200" dirty="0">
                <a:latin typeface="Times New Roman"/>
                <a:cs typeface="Times New Roman"/>
              </a:rPr>
              <a:t>ai beni che </a:t>
            </a:r>
            <a:r>
              <a:rPr sz="1200" spc="-5" dirty="0">
                <a:latin typeface="Times New Roman"/>
                <a:cs typeface="Times New Roman"/>
              </a:rPr>
              <a:t>sfuggirono ai </a:t>
            </a:r>
            <a:r>
              <a:rPr sz="1200" dirty="0">
                <a:latin typeface="Times New Roman"/>
                <a:cs typeface="Times New Roman"/>
              </a:rPr>
              <a:t>ladri, i </a:t>
            </a:r>
            <a:r>
              <a:rPr sz="1200" spc="-5" dirty="0">
                <a:latin typeface="Times New Roman"/>
                <a:cs typeface="Times New Roman"/>
              </a:rPr>
              <a:t>suoi eredi si misero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litigare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loro. Quest’uomo aveva </a:t>
            </a:r>
            <a:r>
              <a:rPr sz="1200" dirty="0">
                <a:latin typeface="Times New Roman"/>
                <a:cs typeface="Times New Roman"/>
              </a:rPr>
              <a:t>ammassato </a:t>
            </a:r>
            <a:r>
              <a:rPr sz="1200" spc="-5" dirty="0">
                <a:latin typeface="Times New Roman"/>
                <a:cs typeface="Times New Roman"/>
              </a:rPr>
              <a:t>dei  tesori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stesso sulla terra,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verso</a:t>
            </a:r>
            <a:r>
              <a:rPr sz="1200" spc="-5" dirty="0">
                <a:latin typeface="Times New Roman"/>
                <a:cs typeface="Times New Roman"/>
              </a:rPr>
              <a:t> 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(1821.4) 165:4.4 </a:t>
            </a:r>
            <a:r>
              <a:rPr sz="1200" spc="-5" dirty="0">
                <a:latin typeface="Times New Roman"/>
                <a:cs typeface="Times New Roman"/>
              </a:rPr>
              <a:t>Gesù si comportò così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e la </a:t>
            </a:r>
            <a:r>
              <a:rPr sz="1200" spc="-5" dirty="0">
                <a:latin typeface="Times New Roman"/>
                <a:cs typeface="Times New Roman"/>
              </a:rPr>
              <a:t>sua eredità perché </a:t>
            </a:r>
            <a:r>
              <a:rPr sz="1200" dirty="0">
                <a:latin typeface="Times New Roman"/>
                <a:cs typeface="Times New Roman"/>
              </a:rPr>
              <a:t>sapeva che il </a:t>
            </a:r>
            <a:r>
              <a:rPr sz="1200" spc="-5" dirty="0">
                <a:latin typeface="Times New Roman"/>
                <a:cs typeface="Times New Roman"/>
              </a:rPr>
              <a:t>suo problema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cupidigia.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se questo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il </a:t>
            </a:r>
            <a:r>
              <a:rPr sz="1200" spc="-5" dirty="0">
                <a:latin typeface="Times New Roman"/>
                <a:cs typeface="Times New Roman"/>
              </a:rPr>
              <a:t>caso,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interferito, </a:t>
            </a:r>
            <a:r>
              <a:rPr sz="1200" dirty="0">
                <a:latin typeface="Times New Roman"/>
                <a:cs typeface="Times New Roman"/>
              </a:rPr>
              <a:t>perché non </a:t>
            </a:r>
            <a:r>
              <a:rPr sz="1200" spc="-5" dirty="0">
                <a:latin typeface="Times New Roman"/>
                <a:cs typeface="Times New Roman"/>
              </a:rPr>
              <a:t>s’immischiava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temporali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apostoli, </a:t>
            </a:r>
            <a:r>
              <a:rPr sz="1200" dirty="0">
                <a:latin typeface="Times New Roman"/>
                <a:cs typeface="Times New Roman"/>
              </a:rPr>
              <a:t>e tanto meno in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dei suoi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(1821.5) 165:4.5 </a:t>
            </a:r>
            <a:r>
              <a:rPr sz="1200" spc="-5" dirty="0">
                <a:latin typeface="Times New Roman"/>
                <a:cs typeface="Times New Roman"/>
              </a:rPr>
              <a:t>Quando Gesù ebbe terminato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storia,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uomo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gli chiese: “Maestro, so che </a:t>
            </a:r>
            <a:r>
              <a:rPr sz="1200" dirty="0">
                <a:latin typeface="Times New Roman"/>
                <a:cs typeface="Times New Roman"/>
              </a:rPr>
              <a:t>i tuoi apostoli hanno  venduto tutti i </a:t>
            </a:r>
            <a:r>
              <a:rPr sz="1200" spc="-5" dirty="0">
                <a:latin typeface="Times New Roman"/>
                <a:cs typeface="Times New Roman"/>
              </a:rPr>
              <a:t>loro beni terreni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seguirti,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essi hanno ogni cosa </a:t>
            </a:r>
            <a:r>
              <a:rPr sz="1200" dirty="0">
                <a:latin typeface="Times New Roman"/>
                <a:cs typeface="Times New Roman"/>
              </a:rPr>
              <a:t>in comune </a:t>
            </a:r>
            <a:r>
              <a:rPr sz="1200" spc="-5" dirty="0">
                <a:latin typeface="Times New Roman"/>
                <a:cs typeface="Times New Roman"/>
              </a:rPr>
              <a:t>come fanno gli </a:t>
            </a:r>
            <a:r>
              <a:rPr sz="1200" dirty="0">
                <a:latin typeface="Times New Roman"/>
                <a:cs typeface="Times New Roman"/>
              </a:rPr>
              <a:t>Esseni, ma </a:t>
            </a:r>
            <a:r>
              <a:rPr sz="1200" spc="-5" dirty="0">
                <a:latin typeface="Times New Roman"/>
                <a:cs typeface="Times New Roman"/>
              </a:rPr>
              <a:t>vorresti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10" dirty="0">
                <a:latin typeface="Times New Roman"/>
                <a:cs typeface="Times New Roman"/>
              </a:rPr>
              <a:t>noi  </a:t>
            </a:r>
            <a:r>
              <a:rPr sz="1200" spc="-5" dirty="0">
                <a:latin typeface="Times New Roman"/>
                <a:cs typeface="Times New Roman"/>
              </a:rPr>
              <a:t>che siamo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discepoli facessimo altrettanto?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peccato possedere </a:t>
            </a:r>
            <a:r>
              <a:rPr sz="1200" dirty="0">
                <a:latin typeface="Times New Roman"/>
                <a:cs typeface="Times New Roman"/>
              </a:rPr>
              <a:t>una ricchezza </a:t>
            </a:r>
            <a:r>
              <a:rPr sz="1200" spc="-5" dirty="0">
                <a:latin typeface="Times New Roman"/>
                <a:cs typeface="Times New Roman"/>
              </a:rPr>
              <a:t>onesta?”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domanda:  </a:t>
            </a:r>
            <a:r>
              <a:rPr sz="1200" spc="-5" dirty="0">
                <a:latin typeface="Times New Roman"/>
                <a:cs typeface="Times New Roman"/>
              </a:rPr>
              <a:t>“Amico </a:t>
            </a:r>
            <a:r>
              <a:rPr sz="1200" dirty="0">
                <a:latin typeface="Times New Roman"/>
                <a:cs typeface="Times New Roman"/>
              </a:rPr>
              <a:t>mio, non è peccato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ricchezza </a:t>
            </a:r>
            <a:r>
              <a:rPr sz="1200" spc="-5" dirty="0">
                <a:latin typeface="Times New Roman"/>
                <a:cs typeface="Times New Roman"/>
              </a:rPr>
              <a:t>onorevole; </a:t>
            </a:r>
            <a:r>
              <a:rPr sz="1200" dirty="0">
                <a:latin typeface="Times New Roman"/>
                <a:cs typeface="Times New Roman"/>
              </a:rPr>
              <a:t>ma è peccato </a:t>
            </a:r>
            <a:r>
              <a:rPr sz="1200" spc="-5" dirty="0">
                <a:latin typeface="Times New Roman"/>
                <a:cs typeface="Times New Roman"/>
              </a:rPr>
              <a:t>se converti </a:t>
            </a:r>
            <a:r>
              <a:rPr sz="1200" dirty="0">
                <a:latin typeface="Times New Roman"/>
                <a:cs typeface="Times New Roman"/>
              </a:rPr>
              <a:t>la ricchezza di beni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i="1" spc="-5" dirty="0">
                <a:latin typeface="Times New Roman"/>
                <a:cs typeface="Times New Roman"/>
              </a:rPr>
              <a:t>tesori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assorbire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stornare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affezione dalla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agli scopi spirituali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Non </a:t>
            </a:r>
            <a:r>
              <a:rPr sz="1200" dirty="0">
                <a:latin typeface="Times New Roman"/>
                <a:cs typeface="Times New Roman"/>
              </a:rPr>
              <a:t>c’è peccato a 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dei beni </a:t>
            </a:r>
            <a:r>
              <a:rPr sz="1200" spc="-5" dirty="0">
                <a:latin typeface="Times New Roman"/>
                <a:cs typeface="Times New Roman"/>
              </a:rPr>
              <a:t>onesti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purché il vostro </a:t>
            </a:r>
            <a:r>
              <a:rPr sz="1200" i="1" spc="-5" dirty="0">
                <a:latin typeface="Times New Roman"/>
                <a:cs typeface="Times New Roman"/>
              </a:rPr>
              <a:t>tesoro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cielo, perché dov’è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tesoro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sarà anche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cuore. 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differenza tra la </a:t>
            </a:r>
            <a:r>
              <a:rPr sz="1200" spc="-5" dirty="0">
                <a:latin typeface="Times New Roman"/>
                <a:cs typeface="Times New Roman"/>
              </a:rPr>
              <a:t>ricchezza che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alla cupidigia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all’egoismo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posseduta e </a:t>
            </a:r>
            <a:r>
              <a:rPr sz="1200" spc="-5" dirty="0">
                <a:latin typeface="Times New Roman"/>
                <a:cs typeface="Times New Roman"/>
              </a:rPr>
              <a:t>dispensata </a:t>
            </a:r>
            <a:r>
              <a:rPr sz="1200" dirty="0">
                <a:latin typeface="Times New Roman"/>
                <a:cs typeface="Times New Roman"/>
              </a:rPr>
              <a:t>nello 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gestione </a:t>
            </a:r>
            <a:r>
              <a:rPr sz="1200" dirty="0">
                <a:latin typeface="Times New Roman"/>
                <a:cs typeface="Times New Roman"/>
              </a:rPr>
              <a:t>da coloro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un’abbondanza di questi </a:t>
            </a:r>
            <a:r>
              <a:rPr sz="1200" spc="-5" dirty="0">
                <a:latin typeface="Times New Roman"/>
                <a:cs typeface="Times New Roman"/>
              </a:rPr>
              <a:t>beni </a:t>
            </a:r>
            <a:r>
              <a:rPr sz="1200" dirty="0">
                <a:latin typeface="Times New Roman"/>
                <a:cs typeface="Times New Roman"/>
              </a:rPr>
              <a:t>del mondo, e </a:t>
            </a:r>
            <a:r>
              <a:rPr sz="1200" spc="-5" dirty="0">
                <a:latin typeface="Times New Roman"/>
                <a:cs typeface="Times New Roman"/>
              </a:rPr>
              <a:t>che contribuiscono così generosamente al  sostentamento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consacrano </a:t>
            </a:r>
            <a:r>
              <a:rPr sz="1200" dirty="0">
                <a:latin typeface="Times New Roman"/>
                <a:cs typeface="Times New Roman"/>
              </a:rPr>
              <a:t>tutte le loro </a:t>
            </a:r>
            <a:r>
              <a:rPr sz="1200" spc="-5" dirty="0">
                <a:latin typeface="Times New Roman"/>
                <a:cs typeface="Times New Roman"/>
              </a:rPr>
              <a:t>energie all’opera del regno. Molti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che siete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siete  nutriti ed </a:t>
            </a:r>
            <a:r>
              <a:rPr sz="1200" spc="-5" dirty="0">
                <a:latin typeface="Times New Roman"/>
                <a:cs typeface="Times New Roman"/>
              </a:rPr>
              <a:t>alloggiati </a:t>
            </a:r>
            <a:r>
              <a:rPr sz="1200" dirty="0">
                <a:latin typeface="Times New Roman"/>
                <a:cs typeface="Times New Roman"/>
              </a:rPr>
              <a:t>nel vicino </a:t>
            </a:r>
            <a:r>
              <a:rPr sz="1200" spc="-5" dirty="0">
                <a:latin typeface="Times New Roman"/>
                <a:cs typeface="Times New Roman"/>
              </a:rPr>
              <a:t>villaggio </a:t>
            </a:r>
            <a:r>
              <a:rPr sz="1200" dirty="0">
                <a:latin typeface="Times New Roman"/>
                <a:cs typeface="Times New Roman"/>
              </a:rPr>
              <a:t>di tende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uomini e donne abbondanti di mezzi hanno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fondi </a:t>
            </a:r>
            <a:r>
              <a:rPr sz="1200" dirty="0">
                <a:latin typeface="Times New Roman"/>
                <a:cs typeface="Times New Roman"/>
              </a:rPr>
              <a:t>al vostro ospite,  </a:t>
            </a:r>
            <a:r>
              <a:rPr sz="1200" spc="-5" dirty="0">
                <a:latin typeface="Times New Roman"/>
                <a:cs typeface="Times New Roman"/>
              </a:rPr>
              <a:t>Davide Zebedeo, </a:t>
            </a:r>
            <a:r>
              <a:rPr sz="1200" dirty="0">
                <a:latin typeface="Times New Roman"/>
                <a:cs typeface="Times New Roman"/>
              </a:rPr>
              <a:t>a tale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(1822.1) 165:4.6 </a:t>
            </a:r>
            <a:r>
              <a:rPr sz="1200" spc="-5" dirty="0">
                <a:latin typeface="Times New Roman"/>
                <a:cs typeface="Times New Roman"/>
              </a:rPr>
              <a:t>“Ma non dimenticate mai </a:t>
            </a:r>
            <a:r>
              <a:rPr sz="1200" dirty="0">
                <a:latin typeface="Times New Roman"/>
                <a:cs typeface="Times New Roman"/>
              </a:rPr>
              <a:t>che, dopotutto, la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duratura. </a:t>
            </a:r>
            <a:r>
              <a:rPr sz="1200" dirty="0">
                <a:latin typeface="Times New Roman"/>
                <a:cs typeface="Times New Roman"/>
              </a:rPr>
              <a:t>L’amore per le ricchezze troppo </a:t>
            </a:r>
            <a:r>
              <a:rPr sz="1200" spc="-5" dirty="0">
                <a:latin typeface="Times New Roman"/>
                <a:cs typeface="Times New Roman"/>
              </a:rPr>
              <a:t>spesso offusca, 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distrugge, </a:t>
            </a:r>
            <a:r>
              <a:rPr sz="1200" dirty="0">
                <a:latin typeface="Times New Roman"/>
                <a:cs typeface="Times New Roman"/>
              </a:rPr>
              <a:t>la visione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ricchezza divenga, </a:t>
            </a:r>
            <a:r>
              <a:rPr sz="1200" dirty="0">
                <a:latin typeface="Times New Roman"/>
                <a:cs typeface="Times New Roman"/>
              </a:rPr>
              <a:t>non il vostro servo, ma il  vostro</a:t>
            </a:r>
            <a:r>
              <a:rPr sz="1200" spc="-5" dirty="0">
                <a:latin typeface="Times New Roman"/>
                <a:cs typeface="Times New Roman"/>
              </a:rPr>
              <a:t> padrone.”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(1822.2) 165:4.7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incoraggiò l’imprevidenza, </a:t>
            </a:r>
            <a:r>
              <a:rPr sz="1200" dirty="0">
                <a:latin typeface="Times New Roman"/>
                <a:cs typeface="Times New Roman"/>
              </a:rPr>
              <a:t>l’ozio, </a:t>
            </a:r>
            <a:r>
              <a:rPr sz="1200" spc="-5" dirty="0">
                <a:latin typeface="Times New Roman"/>
                <a:cs typeface="Times New Roman"/>
              </a:rPr>
              <a:t>l’indifferenza </a:t>
            </a:r>
            <a:r>
              <a:rPr sz="1200" dirty="0">
                <a:latin typeface="Times New Roman"/>
                <a:cs typeface="Times New Roman"/>
              </a:rPr>
              <a:t>a provvedere </a:t>
            </a:r>
            <a:r>
              <a:rPr sz="1200" spc="-5" dirty="0">
                <a:latin typeface="Times New Roman"/>
                <a:cs typeface="Times New Roman"/>
              </a:rPr>
              <a:t>alle necessità materiali della propria  famiglia, </a:t>
            </a:r>
            <a:r>
              <a:rPr sz="1200" dirty="0">
                <a:latin typeface="Times New Roman"/>
                <a:cs typeface="Times New Roman"/>
              </a:rPr>
              <a:t>o di dipendere da </a:t>
            </a:r>
            <a:r>
              <a:rPr sz="1200" spc="-5" dirty="0">
                <a:latin typeface="Times New Roman"/>
                <a:cs typeface="Times New Roman"/>
              </a:rPr>
              <a:t>elemosine. Ma </a:t>
            </a:r>
            <a:r>
              <a:rPr sz="1200" dirty="0">
                <a:latin typeface="Times New Roman"/>
                <a:cs typeface="Times New Roman"/>
              </a:rPr>
              <a:t>insegnò </a:t>
            </a:r>
            <a:r>
              <a:rPr sz="1200" spc="-5" dirty="0">
                <a:latin typeface="Times New Roman"/>
                <a:cs typeface="Times New Roman"/>
              </a:rPr>
              <a:t>che 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subordinato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benessere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progresso della natura spirituale </a:t>
            </a:r>
            <a:r>
              <a:rPr sz="1200" spc="1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02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(1822.3) 165:4.8 </a:t>
            </a:r>
            <a:r>
              <a:rPr sz="1200" dirty="0">
                <a:latin typeface="Times New Roman"/>
                <a:cs typeface="Times New Roman"/>
              </a:rPr>
              <a:t>Poi, </a:t>
            </a:r>
            <a:r>
              <a:rPr sz="1200" spc="-5" dirty="0">
                <a:latin typeface="Times New Roman"/>
                <a:cs typeface="Times New Roman"/>
              </a:rPr>
              <a:t>mentre la gente scendeva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fiume per assistere ai </a:t>
            </a:r>
            <a:r>
              <a:rPr sz="1200" dirty="0">
                <a:latin typeface="Times New Roman"/>
                <a:cs typeface="Times New Roman"/>
              </a:rPr>
              <a:t>battesimi, il primo uomo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parlare della sua eredità, perché </a:t>
            </a:r>
            <a:r>
              <a:rPr sz="1200" dirty="0">
                <a:latin typeface="Times New Roman"/>
                <a:cs typeface="Times New Roman"/>
              </a:rPr>
              <a:t>riteneva </a:t>
            </a:r>
            <a:r>
              <a:rPr sz="1200" spc="-5" dirty="0">
                <a:latin typeface="Times New Roman"/>
                <a:cs typeface="Times New Roman"/>
              </a:rPr>
              <a:t>che Gesù l’avesse trattato duramente;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l’ebbe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di nuovo,  </a:t>
            </a:r>
            <a:r>
              <a:rPr sz="1200" spc="-5" dirty="0">
                <a:latin typeface="Times New Roman"/>
                <a:cs typeface="Times New Roman"/>
              </a:rPr>
              <a:t>replicò: “Figlio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perché tralasci </a:t>
            </a:r>
            <a:r>
              <a:rPr sz="1200" dirty="0">
                <a:latin typeface="Times New Roman"/>
                <a:cs typeface="Times New Roman"/>
              </a:rPr>
              <a:t>l’opportunità di </a:t>
            </a:r>
            <a:r>
              <a:rPr sz="1200" spc="-5" dirty="0">
                <a:latin typeface="Times New Roman"/>
                <a:cs typeface="Times New Roman"/>
              </a:rPr>
              <a:t>nutrirti del </a:t>
            </a:r>
            <a:r>
              <a:rPr sz="1200" dirty="0">
                <a:latin typeface="Times New Roman"/>
                <a:cs typeface="Times New Roman"/>
              </a:rPr>
              <a:t>pane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in un </a:t>
            </a:r>
            <a:r>
              <a:rPr sz="1200" spc="-5" dirty="0">
                <a:latin typeface="Times New Roman"/>
                <a:cs typeface="Times New Roman"/>
              </a:rPr>
              <a:t>giorno come questo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indulgere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  inclinazione </a:t>
            </a:r>
            <a:r>
              <a:rPr sz="1200" spc="-5" dirty="0">
                <a:latin typeface="Times New Roman"/>
                <a:cs typeface="Times New Roman"/>
              </a:rPr>
              <a:t>alla cupidigia? Non sai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leggi ebraiche sull’eredità </a:t>
            </a:r>
            <a:r>
              <a:rPr sz="1200" dirty="0">
                <a:latin typeface="Times New Roman"/>
                <a:cs typeface="Times New Roman"/>
              </a:rPr>
              <a:t>saranno </a:t>
            </a:r>
            <a:r>
              <a:rPr sz="1200" spc="-5" dirty="0">
                <a:latin typeface="Times New Roman"/>
                <a:cs typeface="Times New Roman"/>
              </a:rPr>
              <a:t>applicate con </a:t>
            </a:r>
            <a:r>
              <a:rPr sz="1200" dirty="0">
                <a:latin typeface="Times New Roman"/>
                <a:cs typeface="Times New Roman"/>
              </a:rPr>
              <a:t>giustizia </a:t>
            </a:r>
            <a:r>
              <a:rPr sz="1200" spc="-5" dirty="0">
                <a:latin typeface="Times New Roman"/>
                <a:cs typeface="Times New Roman"/>
              </a:rPr>
              <a:t>se andrai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tua</a:t>
            </a: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lagnanza al tribunale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sinagoga? Non vedi </a:t>
            </a:r>
            <a:r>
              <a:rPr sz="1200" dirty="0">
                <a:latin typeface="Times New Roman"/>
                <a:cs typeface="Times New Roman"/>
              </a:rPr>
              <a:t>che la mia </a:t>
            </a:r>
            <a:r>
              <a:rPr sz="1200" spc="-5" dirty="0">
                <a:latin typeface="Times New Roman"/>
                <a:cs typeface="Times New Roman"/>
              </a:rPr>
              <a:t>opera consiste nell’assicurarmi che </a:t>
            </a:r>
            <a:r>
              <a:rPr sz="1200" dirty="0">
                <a:latin typeface="Times New Roman"/>
                <a:cs typeface="Times New Roman"/>
              </a:rPr>
              <a:t>tu conosca la tua </a:t>
            </a:r>
            <a:r>
              <a:rPr sz="1200" spc="-5" dirty="0">
                <a:latin typeface="Times New Roman"/>
                <a:cs typeface="Times New Roman"/>
              </a:rPr>
              <a:t>eredità </a:t>
            </a:r>
            <a:r>
              <a:rPr sz="1200" dirty="0">
                <a:latin typeface="Times New Roman"/>
                <a:cs typeface="Times New Roman"/>
              </a:rPr>
              <a:t>celeste? Non  </a:t>
            </a:r>
            <a:r>
              <a:rPr sz="1200" spc="-5" dirty="0">
                <a:latin typeface="Times New Roman"/>
                <a:cs typeface="Times New Roman"/>
              </a:rPr>
              <a:t>hai letto nella Scrittura: </a:t>
            </a:r>
            <a:r>
              <a:rPr sz="1200" dirty="0">
                <a:latin typeface="Times New Roman"/>
                <a:cs typeface="Times New Roman"/>
              </a:rPr>
              <a:t>‘C’è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ricco 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prudenza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grande parsimonia,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parte della </a:t>
            </a:r>
            <a:r>
              <a:rPr sz="1200" spc="-5" dirty="0">
                <a:latin typeface="Times New Roman"/>
                <a:cs typeface="Times New Roman"/>
              </a:rPr>
              <a:t>sua  ricompensa,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egli dice: </a:t>
            </a:r>
            <a:r>
              <a:rPr sz="1200" dirty="0">
                <a:latin typeface="Times New Roman"/>
                <a:cs typeface="Times New Roman"/>
              </a:rPr>
              <a:t>‘ho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la tranquillità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potrò </a:t>
            </a:r>
            <a:r>
              <a:rPr sz="1200" spc="-5" dirty="0">
                <a:latin typeface="Times New Roman"/>
                <a:cs typeface="Times New Roman"/>
              </a:rPr>
              <a:t>mangiare continuamente dei </a:t>
            </a:r>
            <a:r>
              <a:rPr sz="1200" dirty="0">
                <a:latin typeface="Times New Roman"/>
                <a:cs typeface="Times New Roman"/>
              </a:rPr>
              <a:t>mie </a:t>
            </a:r>
            <a:r>
              <a:rPr sz="1200" spc="-5" dirty="0">
                <a:latin typeface="Times New Roman"/>
                <a:cs typeface="Times New Roman"/>
              </a:rPr>
              <a:t>beni,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sapendo egli ancora  ciò </a:t>
            </a:r>
            <a:r>
              <a:rPr sz="1200" dirty="0">
                <a:latin typeface="Times New Roman"/>
                <a:cs typeface="Times New Roman"/>
              </a:rPr>
              <a:t>che il tempo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porterà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dovrà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altri quando morirà.’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hai letto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comandamento:  ‘Tu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sarai </a:t>
            </a:r>
            <a:r>
              <a:rPr sz="1200" dirty="0">
                <a:latin typeface="Times New Roman"/>
                <a:cs typeface="Times New Roman"/>
              </a:rPr>
              <a:t>bramoso.’ Ed </a:t>
            </a:r>
            <a:r>
              <a:rPr sz="1200" spc="-5" dirty="0">
                <a:latin typeface="Times New Roman"/>
                <a:cs typeface="Times New Roman"/>
              </a:rPr>
              <a:t>anche: </a:t>
            </a:r>
            <a:r>
              <a:rPr sz="1200" dirty="0">
                <a:latin typeface="Times New Roman"/>
                <a:cs typeface="Times New Roman"/>
              </a:rPr>
              <a:t>‘Essi hanno </a:t>
            </a:r>
            <a:r>
              <a:rPr sz="1200" spc="-5" dirty="0">
                <a:latin typeface="Times New Roman"/>
                <a:cs typeface="Times New Roman"/>
              </a:rPr>
              <a:t>mangiato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sono </a:t>
            </a:r>
            <a:r>
              <a:rPr sz="1200" dirty="0">
                <a:latin typeface="Times New Roman"/>
                <a:cs typeface="Times New Roman"/>
              </a:rPr>
              <a:t>saziati e </a:t>
            </a:r>
            <a:r>
              <a:rPr sz="1200" spc="-5" dirty="0">
                <a:latin typeface="Times New Roman"/>
                <a:cs typeface="Times New Roman"/>
              </a:rPr>
              <a:t>sono diventati grassi,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si sono </a:t>
            </a:r>
            <a:r>
              <a:rPr sz="1200" dirty="0">
                <a:latin typeface="Times New Roman"/>
                <a:cs typeface="Times New Roman"/>
              </a:rPr>
              <a:t>rivolti ad altri </a:t>
            </a:r>
            <a:r>
              <a:rPr sz="1200" spc="-5" dirty="0">
                <a:latin typeface="Times New Roman"/>
                <a:cs typeface="Times New Roman"/>
              </a:rPr>
              <a:t>dei.’  Hai letto nei </a:t>
            </a:r>
            <a:r>
              <a:rPr sz="1200" dirty="0">
                <a:latin typeface="Times New Roman"/>
                <a:cs typeface="Times New Roman"/>
              </a:rPr>
              <a:t>Salmi che ‘il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detesta i </a:t>
            </a:r>
            <a:r>
              <a:rPr sz="1200" spc="-5" dirty="0">
                <a:latin typeface="Times New Roman"/>
                <a:cs typeface="Times New Roman"/>
              </a:rPr>
              <a:t>bramosi’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‘il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possiede un uomo </a:t>
            </a:r>
            <a:r>
              <a:rPr sz="1200" spc="-5" dirty="0">
                <a:latin typeface="Times New Roman"/>
                <a:cs typeface="Times New Roman"/>
              </a:rPr>
              <a:t>retto vale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delle ricchezze </a:t>
            </a:r>
            <a:r>
              <a:rPr sz="1200" dirty="0">
                <a:latin typeface="Times New Roman"/>
                <a:cs typeface="Times New Roman"/>
              </a:rPr>
              <a:t>di molti  </a:t>
            </a:r>
            <a:r>
              <a:rPr sz="1200" spc="-5" dirty="0">
                <a:latin typeface="Times New Roman"/>
                <a:cs typeface="Times New Roman"/>
              </a:rPr>
              <a:t>malvagi.’ </a:t>
            </a:r>
            <a:r>
              <a:rPr sz="1200" dirty="0">
                <a:latin typeface="Times New Roman"/>
                <a:cs typeface="Times New Roman"/>
              </a:rPr>
              <a:t>‘Se la tua ricchezza </a:t>
            </a:r>
            <a:r>
              <a:rPr sz="1200" spc="-5" dirty="0">
                <a:latin typeface="Times New Roman"/>
                <a:cs typeface="Times New Roman"/>
              </a:rPr>
              <a:t>aumenta,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attaccare </a:t>
            </a:r>
            <a:r>
              <a:rPr sz="1200" dirty="0">
                <a:latin typeface="Times New Roman"/>
                <a:cs typeface="Times New Roman"/>
              </a:rPr>
              <a:t>il tuo cuore </a:t>
            </a:r>
            <a:r>
              <a:rPr sz="1200" spc="-5" dirty="0">
                <a:latin typeface="Times New Roman"/>
                <a:cs typeface="Times New Roman"/>
              </a:rPr>
              <a:t>ad essa.’ Hai letto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Geremia </a:t>
            </a:r>
            <a:r>
              <a:rPr sz="1200" dirty="0">
                <a:latin typeface="Times New Roman"/>
                <a:cs typeface="Times New Roman"/>
              </a:rPr>
              <a:t>dice: ‘Che il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76200" marR="29464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glorifichi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ricchezze’; </a:t>
            </a:r>
            <a:r>
              <a:rPr sz="1200" spc="-5" dirty="0">
                <a:latin typeface="Times New Roman"/>
                <a:cs typeface="Times New Roman"/>
              </a:rPr>
              <a:t>ed Ezechiele espresse </a:t>
            </a:r>
            <a:r>
              <a:rPr sz="1200" dirty="0">
                <a:latin typeface="Times New Roman"/>
                <a:cs typeface="Times New Roman"/>
              </a:rPr>
              <a:t>la verità quando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‘Con la loro </a:t>
            </a:r>
            <a:r>
              <a:rPr sz="1200" spc="-5" dirty="0">
                <a:latin typeface="Times New Roman"/>
                <a:cs typeface="Times New Roman"/>
              </a:rPr>
              <a:t>bocca fanno </a:t>
            </a:r>
            <a:r>
              <a:rPr sz="1200" dirty="0">
                <a:latin typeface="Times New Roman"/>
                <a:cs typeface="Times New Roman"/>
              </a:rPr>
              <a:t>mostra </a:t>
            </a:r>
            <a:r>
              <a:rPr sz="1200" spc="-5" dirty="0">
                <a:latin typeface="Times New Roman"/>
                <a:cs typeface="Times New Roman"/>
              </a:rPr>
              <a:t>d’amore,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attaccato </a:t>
            </a:r>
            <a:r>
              <a:rPr sz="1200" dirty="0">
                <a:latin typeface="Times New Roman"/>
                <a:cs typeface="Times New Roman"/>
              </a:rPr>
              <a:t>ai loro </a:t>
            </a:r>
            <a:r>
              <a:rPr sz="1200" spc="-5" dirty="0">
                <a:latin typeface="Times New Roman"/>
                <a:cs typeface="Times New Roman"/>
              </a:rPr>
              <a:t>profitti egoisti.’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(1822.4) 165:4.9 </a:t>
            </a:r>
            <a:r>
              <a:rPr sz="1200" spc="-5" dirty="0">
                <a:latin typeface="Times New Roman"/>
                <a:cs typeface="Times New Roman"/>
              </a:rPr>
              <a:t>Gesù congedò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uomo, </a:t>
            </a:r>
            <a:r>
              <a:rPr sz="1200" spc="-5" dirty="0">
                <a:latin typeface="Times New Roman"/>
                <a:cs typeface="Times New Roman"/>
              </a:rPr>
              <a:t>dicendogli: “Figlio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quale profitto avrai se conquisterai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perderai  </a:t>
            </a:r>
            <a:r>
              <a:rPr sz="1200" dirty="0">
                <a:latin typeface="Times New Roman"/>
                <a:cs typeface="Times New Roman"/>
              </a:rPr>
              <a:t>la tua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anima?”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3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(1822.5) 165:4.10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che </a:t>
            </a:r>
            <a:r>
              <a:rPr sz="1200" dirty="0">
                <a:latin typeface="Times New Roman"/>
                <a:cs typeface="Times New Roman"/>
              </a:rPr>
              <a:t>stava vicino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chiese a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sarebbe stato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ricco nel 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giudizio, egli  rispose: “Io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venuto a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povero, </a:t>
            </a:r>
            <a:r>
              <a:rPr sz="1200" dirty="0">
                <a:latin typeface="Times New Roman"/>
                <a:cs typeface="Times New Roman"/>
              </a:rPr>
              <a:t>ma la vita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vivono li giudicherà tutti.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1809" cy="41402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ricco,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acquisito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ricchezza </a:t>
            </a:r>
            <a:r>
              <a:rPr sz="1200" spc="-5" dirty="0">
                <a:latin typeface="Times New Roman"/>
                <a:cs typeface="Times New Roman"/>
              </a:rPr>
              <a:t>dovranno </a:t>
            </a:r>
            <a:r>
              <a:rPr sz="1200" dirty="0">
                <a:latin typeface="Times New Roman"/>
                <a:cs typeface="Times New Roman"/>
              </a:rPr>
              <a:t>rispondere </a:t>
            </a:r>
            <a:r>
              <a:rPr sz="1200" spc="-5" dirty="0">
                <a:latin typeface="Times New Roman"/>
                <a:cs typeface="Times New Roman"/>
              </a:rPr>
              <a:t>ad almeno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5" dirty="0">
                <a:latin typeface="Times New Roman"/>
                <a:cs typeface="Times New Roman"/>
              </a:rPr>
              <a:t>domande,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queste domande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(1822.6) 165:4.11 </a:t>
            </a:r>
            <a:r>
              <a:rPr sz="1200" spc="-5" dirty="0">
                <a:latin typeface="Times New Roman"/>
                <a:cs typeface="Times New Roman"/>
              </a:rPr>
              <a:t>“1. Quanta ricchezza hai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accumulato?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(1822.7) 165:4.12 </a:t>
            </a:r>
            <a:r>
              <a:rPr sz="1200" spc="-5" dirty="0">
                <a:latin typeface="Times New Roman"/>
                <a:cs typeface="Times New Roman"/>
              </a:rPr>
              <a:t>“2.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hai acquisito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ricchezza?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(1822.8) 165:4.13 </a:t>
            </a:r>
            <a:r>
              <a:rPr sz="1200" spc="-5" dirty="0">
                <a:latin typeface="Times New Roman"/>
                <a:cs typeface="Times New Roman"/>
              </a:rPr>
              <a:t>“3.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hai impiegato </a:t>
            </a:r>
            <a:r>
              <a:rPr sz="1200" dirty="0">
                <a:latin typeface="Times New Roman"/>
                <a:cs typeface="Times New Roman"/>
              </a:rPr>
              <a:t>la tua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ricchezza?”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(1822.9) 165:4.14 </a:t>
            </a:r>
            <a:r>
              <a:rPr sz="1200" spc="-5" dirty="0">
                <a:latin typeface="Times New Roman"/>
                <a:cs typeface="Times New Roman"/>
              </a:rPr>
              <a:t>Poi Gesù si ritirò nella sua tenda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riposarsi </a:t>
            </a:r>
            <a:r>
              <a:rPr sz="1200" dirty="0">
                <a:latin typeface="Times New Roman"/>
                <a:cs typeface="Times New Roman"/>
              </a:rPr>
              <a:t>un po’ prima del pasto della </a:t>
            </a:r>
            <a:r>
              <a:rPr sz="1200" spc="-5" dirty="0">
                <a:latin typeface="Times New Roman"/>
                <a:cs typeface="Times New Roman"/>
              </a:rPr>
              <a:t>sera.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apostoli ebbero </a:t>
            </a:r>
            <a:r>
              <a:rPr sz="1200" dirty="0">
                <a:latin typeface="Times New Roman"/>
                <a:cs typeface="Times New Roman"/>
              </a:rPr>
              <a:t>finito di  </a:t>
            </a:r>
            <a:r>
              <a:rPr sz="1200" spc="-5" dirty="0">
                <a:latin typeface="Times New Roman"/>
                <a:cs typeface="Times New Roman"/>
              </a:rPr>
              <a:t>battezzare, tornarono </a:t>
            </a:r>
            <a:r>
              <a:rPr sz="1200" dirty="0">
                <a:latin typeface="Times New Roman"/>
                <a:cs typeface="Times New Roman"/>
              </a:rPr>
              <a:t>anch’essi e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parlare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ricchezza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tesoro in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dormiva.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Discorsi agli apostoli sulla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ricchezza</a:t>
            </a:r>
            <a:endParaRPr sz="1600">
              <a:latin typeface="Times New Roman"/>
              <a:cs typeface="Times New Roman"/>
            </a:endParaRPr>
          </a:p>
          <a:p>
            <a:pPr marL="76200" marR="39370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(1823.1) 165:5.1 </a:t>
            </a:r>
            <a:r>
              <a:rPr sz="1200" spc="-5" dirty="0">
                <a:latin typeface="Times New Roman"/>
                <a:cs typeface="Times New Roman"/>
              </a:rPr>
              <a:t>Quella sera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cena,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si riunirono 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conferenza </a:t>
            </a:r>
            <a:r>
              <a:rPr sz="1200" dirty="0">
                <a:latin typeface="Times New Roman"/>
                <a:cs typeface="Times New Roman"/>
              </a:rPr>
              <a:t>quotidiana, </a:t>
            </a:r>
            <a:r>
              <a:rPr sz="1200" spc="-5" dirty="0">
                <a:latin typeface="Times New Roman"/>
                <a:cs typeface="Times New Roman"/>
              </a:rPr>
              <a:t>Andrea chiese:  “Maestro, </a:t>
            </a:r>
            <a:r>
              <a:rPr sz="1200" dirty="0">
                <a:latin typeface="Times New Roman"/>
                <a:cs typeface="Times New Roman"/>
              </a:rPr>
              <a:t>mentre noi battezzavamo 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tu hai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alla moltitudine </a:t>
            </a:r>
            <a:r>
              <a:rPr sz="1200" spc="-5" dirty="0">
                <a:latin typeface="Times New Roman"/>
                <a:cs typeface="Times New Roman"/>
              </a:rPr>
              <a:t>che indugiava </a:t>
            </a:r>
            <a:r>
              <a:rPr sz="1200" dirty="0">
                <a:latin typeface="Times New Roman"/>
                <a:cs typeface="Times New Roman"/>
              </a:rPr>
              <a:t>e che noi non abbiamo  </a:t>
            </a:r>
            <a:r>
              <a:rPr sz="1200" spc="-5" dirty="0">
                <a:latin typeface="Times New Roman"/>
                <a:cs typeface="Times New Roman"/>
              </a:rPr>
              <a:t>ascoltato. Vorresti ripetere queste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beneficio?” </a:t>
            </a:r>
            <a:r>
              <a:rPr sz="1200" dirty="0">
                <a:latin typeface="Times New Roman"/>
                <a:cs typeface="Times New Roman"/>
              </a:rPr>
              <a:t>E in risposta </a:t>
            </a:r>
            <a:r>
              <a:rPr sz="1200" spc="-5" dirty="0">
                <a:latin typeface="Times New Roman"/>
                <a:cs typeface="Times New Roman"/>
              </a:rPr>
              <a:t>alla 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Andrea, Gesù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4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(1823.2) 165:5.2 </a:t>
            </a:r>
            <a:r>
              <a:rPr sz="1200" spc="-5" dirty="0">
                <a:latin typeface="Times New Roman"/>
                <a:cs typeface="Times New Roman"/>
              </a:rPr>
              <a:t>“Sì, Andrea,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parlerò </a:t>
            </a:r>
            <a:r>
              <a:rPr sz="1200" dirty="0">
                <a:latin typeface="Times New Roman"/>
                <a:cs typeface="Times New Roman"/>
              </a:rPr>
              <a:t>di queste materie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ricchezza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mezzi di </a:t>
            </a:r>
            <a:r>
              <a:rPr sz="1200" spc="-5" dirty="0">
                <a:latin typeface="Times New Roman"/>
                <a:cs typeface="Times New Roman"/>
              </a:rPr>
              <a:t>sostentamento, </a:t>
            </a:r>
            <a:r>
              <a:rPr sz="1200" dirty="0">
                <a:latin typeface="Times New Roman"/>
                <a:cs typeface="Times New Roman"/>
              </a:rPr>
              <a:t>ma le mie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gli  apostoli, dovranno essere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da quelle </a:t>
            </a:r>
            <a:r>
              <a:rPr sz="1200" spc="-5" dirty="0">
                <a:latin typeface="Times New Roman"/>
                <a:cs typeface="Times New Roman"/>
              </a:rPr>
              <a:t>dette ai discepoli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moltitudine, </a:t>
            </a:r>
            <a:r>
              <a:rPr sz="1200" dirty="0">
                <a:latin typeface="Times New Roman"/>
                <a:cs typeface="Times New Roman"/>
              </a:rPr>
              <a:t>poiché voi </a:t>
            </a:r>
            <a:r>
              <a:rPr sz="1200" spc="-5" dirty="0">
                <a:latin typeface="Times New Roman"/>
                <a:cs typeface="Times New Roman"/>
              </a:rPr>
              <a:t>avete lasciato ogni cosa,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solo per seguirmi,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ordinati </a:t>
            </a:r>
            <a:r>
              <a:rPr sz="1200" spc="-5" dirty="0">
                <a:latin typeface="Times New Roman"/>
                <a:cs typeface="Times New Roman"/>
              </a:rPr>
              <a:t>ambasciatori del regno. Voi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già avuto parecchi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sapete che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regno </a:t>
            </a:r>
            <a:r>
              <a:rPr sz="1200" dirty="0">
                <a:latin typeface="Times New Roman"/>
                <a:cs typeface="Times New Roman"/>
              </a:rPr>
              <a:t>proclamate, non vi </a:t>
            </a:r>
            <a:r>
              <a:rPr sz="1200" spc="-5" dirty="0">
                <a:latin typeface="Times New Roman"/>
                <a:cs typeface="Times New Roman"/>
              </a:rPr>
              <a:t>abbandonerà. Voi avete consacrato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al ministero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regno; perciò </a:t>
            </a:r>
            <a:r>
              <a:rPr sz="1200" dirty="0">
                <a:latin typeface="Times New Roman"/>
                <a:cs typeface="Times New Roman"/>
              </a:rPr>
              <a:t>non siate  </a:t>
            </a:r>
            <a:r>
              <a:rPr sz="1200" spc="-5" dirty="0">
                <a:latin typeface="Times New Roman"/>
                <a:cs typeface="Times New Roman"/>
              </a:rPr>
              <a:t>inquieti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preoccupati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temporale,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mangerete,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vostro corpo o </a:t>
            </a:r>
            <a:r>
              <a:rPr sz="1200" spc="-5" dirty="0">
                <a:latin typeface="Times New Roman"/>
                <a:cs typeface="Times New Roman"/>
              </a:rPr>
              <a:t>per ciò </a:t>
            </a:r>
            <a:r>
              <a:rPr sz="1200" dirty="0">
                <a:latin typeface="Times New Roman"/>
                <a:cs typeface="Times New Roman"/>
              </a:rPr>
              <a:t>che indosserete.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562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841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benessere dell’anima </a:t>
            </a:r>
            <a:r>
              <a:rPr sz="1200" dirty="0">
                <a:latin typeface="Times New Roman"/>
                <a:cs typeface="Times New Roman"/>
              </a:rPr>
              <a:t>vale più del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bevanda;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nello spirito </a:t>
            </a:r>
            <a:r>
              <a:rPr sz="1200" spc="-5" dirty="0">
                <a:latin typeface="Times New Roman"/>
                <a:cs typeface="Times New Roman"/>
              </a:rPr>
              <a:t>trascende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vestirsi.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tentati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dubitare </a:t>
            </a:r>
            <a:r>
              <a:rPr sz="1200" dirty="0">
                <a:latin typeface="Times New Roman"/>
                <a:cs typeface="Times New Roman"/>
              </a:rPr>
              <a:t>della sicurezza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quotidiano, </a:t>
            </a:r>
            <a:r>
              <a:rPr sz="1200" spc="-5" dirty="0">
                <a:latin typeface="Times New Roman"/>
                <a:cs typeface="Times New Roman"/>
              </a:rPr>
              <a:t>considerate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corvi; essi </a:t>
            </a:r>
            <a:r>
              <a:rPr sz="1200" dirty="0">
                <a:latin typeface="Times New Roman"/>
                <a:cs typeface="Times New Roman"/>
              </a:rPr>
              <a:t>non seminano né </a:t>
            </a:r>
            <a:r>
              <a:rPr sz="1200" spc="-5" dirty="0">
                <a:latin typeface="Times New Roman"/>
                <a:cs typeface="Times New Roman"/>
              </a:rPr>
              <a:t>raccolgono,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magazzini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granai, </a:t>
            </a:r>
            <a:r>
              <a:rPr sz="1200" dirty="0">
                <a:latin typeface="Times New Roman"/>
                <a:cs typeface="Times New Roman"/>
              </a:rPr>
              <a:t>eppure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provvede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cibo </a:t>
            </a:r>
            <a:r>
              <a:rPr sz="1200" spc="-5" dirty="0">
                <a:latin typeface="Times New Roman"/>
                <a:cs typeface="Times New Roman"/>
              </a:rPr>
              <a:t>per 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che </a:t>
            </a:r>
            <a:r>
              <a:rPr sz="1200" dirty="0">
                <a:latin typeface="Times New Roman"/>
                <a:cs typeface="Times New Roman"/>
              </a:rPr>
              <a:t>lo cerca.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avete voi di molti  </a:t>
            </a:r>
            <a:r>
              <a:rPr sz="1200" spc="-5" dirty="0">
                <a:latin typeface="Times New Roman"/>
                <a:cs typeface="Times New Roman"/>
              </a:rPr>
              <a:t>uccelli! Inoltre, ogni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ansietà </a:t>
            </a:r>
            <a:r>
              <a:rPr sz="1200" dirty="0">
                <a:latin typeface="Times New Roman"/>
                <a:cs typeface="Times New Roman"/>
              </a:rPr>
              <a:t>o dubbio inquietante non possono fare nulla </a:t>
            </a:r>
            <a:r>
              <a:rPr sz="1200" spc="-5" dirty="0">
                <a:latin typeface="Times New Roman"/>
                <a:cs typeface="Times New Roman"/>
              </a:rPr>
              <a:t>per soddisfare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bisogni materiali. </a:t>
            </a:r>
            <a:r>
              <a:rPr sz="1200" dirty="0">
                <a:latin typeface="Times New Roman"/>
                <a:cs typeface="Times New Roman"/>
              </a:rPr>
              <a:t>Chi di voi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ansietà può </a:t>
            </a:r>
            <a:r>
              <a:rPr sz="1200" spc="-5" dirty="0">
                <a:latin typeface="Times New Roman"/>
                <a:cs typeface="Times New Roman"/>
              </a:rPr>
              <a:t>aggiungere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palmo </a:t>
            </a:r>
            <a:r>
              <a:rPr sz="1200" dirty="0">
                <a:latin typeface="Times New Roman"/>
                <a:cs typeface="Times New Roman"/>
              </a:rPr>
              <a:t>di mano </a:t>
            </a:r>
            <a:r>
              <a:rPr sz="1200" spc="-5" dirty="0">
                <a:latin typeface="Times New Roman"/>
                <a:cs typeface="Times New Roman"/>
              </a:rPr>
              <a:t>alla sua statura </a:t>
            </a:r>
            <a:r>
              <a:rPr sz="1200" dirty="0">
                <a:latin typeface="Times New Roman"/>
                <a:cs typeface="Times New Roman"/>
              </a:rPr>
              <a:t>o un giorno </a:t>
            </a:r>
            <a:r>
              <a:rPr sz="1200" spc="-5" dirty="0">
                <a:latin typeface="Times New Roman"/>
                <a:cs typeface="Times New Roman"/>
              </a:rPr>
              <a:t>alla sua vita? Poiché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non sono nelle  vostre mani,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pensate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preoccupazione a tutti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problemi?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(1823.3) 165:5.3 </a:t>
            </a:r>
            <a:r>
              <a:rPr sz="1200" spc="-5" dirty="0">
                <a:latin typeface="Times New Roman"/>
                <a:cs typeface="Times New Roman"/>
              </a:rPr>
              <a:t>“Considerate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gigli, come crescono;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lavorano </a:t>
            </a:r>
            <a:r>
              <a:rPr sz="1200" dirty="0">
                <a:latin typeface="Times New Roman"/>
                <a:cs typeface="Times New Roman"/>
              </a:rPr>
              <a:t>né filano, e tuttavia io vi dico </a:t>
            </a:r>
            <a:r>
              <a:rPr sz="1200" spc="-5" dirty="0">
                <a:latin typeface="Times New Roman"/>
                <a:cs typeface="Times New Roman"/>
              </a:rPr>
              <a:t>che nemmeno Salomone,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tutta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gloria,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abbigliato </a:t>
            </a:r>
            <a:r>
              <a:rPr sz="1200" dirty="0">
                <a:latin typeface="Times New Roman"/>
                <a:cs typeface="Times New Roman"/>
              </a:rPr>
              <a:t>come uno 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Dio riveste così </a:t>
            </a:r>
            <a:r>
              <a:rPr sz="1200" dirty="0">
                <a:latin typeface="Times New Roman"/>
                <a:cs typeface="Times New Roman"/>
              </a:rPr>
              <a:t>l’erba </a:t>
            </a:r>
            <a:r>
              <a:rPr sz="1200" spc="-5" dirty="0">
                <a:latin typeface="Times New Roman"/>
                <a:cs typeface="Times New Roman"/>
              </a:rPr>
              <a:t>del campo,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vive e domani viene tagliata e  </a:t>
            </a:r>
            <a:r>
              <a:rPr sz="1200" spc="-5" dirty="0">
                <a:latin typeface="Times New Roman"/>
                <a:cs typeface="Times New Roman"/>
              </a:rPr>
              <a:t>gettata nel fuoco,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meglio vestirà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gli ambasciatori del regno celeste. O </a:t>
            </a:r>
            <a:r>
              <a:rPr sz="1200" dirty="0">
                <a:latin typeface="Times New Roman"/>
                <a:cs typeface="Times New Roman"/>
              </a:rPr>
              <a:t>voi di </a:t>
            </a:r>
            <a:r>
              <a:rPr sz="1200" spc="-5" dirty="0">
                <a:latin typeface="Times New Roman"/>
                <a:cs typeface="Times New Roman"/>
              </a:rPr>
              <a:t>poca fede! Mentre </a:t>
            </a:r>
            <a:r>
              <a:rPr sz="1200" dirty="0">
                <a:latin typeface="Times New Roman"/>
                <a:cs typeface="Times New Roman"/>
              </a:rPr>
              <a:t>vi consacrate di tutto  </a:t>
            </a:r>
            <a:r>
              <a:rPr sz="1200" spc="-5" dirty="0">
                <a:latin typeface="Times New Roman"/>
                <a:cs typeface="Times New Roman"/>
              </a:rPr>
              <a:t>cuore alla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dovreste avere </a:t>
            </a:r>
            <a:r>
              <a:rPr sz="1200" dirty="0">
                <a:latin typeface="Times New Roman"/>
                <a:cs typeface="Times New Roman"/>
              </a:rPr>
              <a:t>delle menti dubbiose </a:t>
            </a:r>
            <a:r>
              <a:rPr sz="1200" spc="-5" dirty="0">
                <a:latin typeface="Times New Roman"/>
                <a:cs typeface="Times New Roman"/>
              </a:rPr>
              <a:t>sul mantenimento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delle  famiglie che </a:t>
            </a:r>
            <a:r>
              <a:rPr sz="1200" dirty="0">
                <a:latin typeface="Times New Roman"/>
                <a:cs typeface="Times New Roman"/>
              </a:rPr>
              <a:t>avete abbandonato. Se </a:t>
            </a:r>
            <a:r>
              <a:rPr sz="1200" spc="-5" dirty="0">
                <a:latin typeface="Times New Roman"/>
                <a:cs typeface="Times New Roman"/>
              </a:rPr>
              <a:t>donate veramente </a:t>
            </a:r>
            <a:r>
              <a:rPr sz="1200" dirty="0">
                <a:latin typeface="Times New Roman"/>
                <a:cs typeface="Times New Roman"/>
              </a:rPr>
              <a:t>la vostra vita </a:t>
            </a:r>
            <a:r>
              <a:rPr sz="1200" spc="-5" dirty="0">
                <a:latin typeface="Times New Roman"/>
                <a:cs typeface="Times New Roman"/>
              </a:rPr>
              <a:t>al vangelo, </a:t>
            </a:r>
            <a:r>
              <a:rPr sz="1200" dirty="0">
                <a:latin typeface="Times New Roman"/>
                <a:cs typeface="Times New Roman"/>
              </a:rPr>
              <a:t>voi vivrete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vangelo.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soltanto  </a:t>
            </a:r>
            <a:r>
              <a:rPr sz="1200" spc="-5" dirty="0">
                <a:latin typeface="Times New Roman"/>
                <a:cs typeface="Times New Roman"/>
              </a:rPr>
              <a:t>dei discepoli credenti, dovete guadagnare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contribuire al </a:t>
            </a:r>
            <a:r>
              <a:rPr sz="1200" dirty="0">
                <a:latin typeface="Times New Roman"/>
                <a:cs typeface="Times New Roman"/>
              </a:rPr>
              <a:t>mantenimento di tutti </a:t>
            </a:r>
            <a:r>
              <a:rPr sz="1200" spc="-5" dirty="0">
                <a:latin typeface="Times New Roman"/>
                <a:cs typeface="Times New Roman"/>
              </a:rPr>
              <a:t>coloro che insegnano </a:t>
            </a:r>
            <a:r>
              <a:rPr sz="1200" dirty="0">
                <a:latin typeface="Times New Roman"/>
                <a:cs typeface="Times New Roman"/>
              </a:rPr>
              <a:t>e predicano e  </a:t>
            </a:r>
            <a:r>
              <a:rPr sz="1200" spc="-5" dirty="0">
                <a:latin typeface="Times New Roman"/>
                <a:cs typeface="Times New Roman"/>
              </a:rPr>
              <a:t>guariscono.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siete preoccupati per </a:t>
            </a:r>
            <a:r>
              <a:rPr sz="1200" dirty="0">
                <a:latin typeface="Times New Roman"/>
                <a:cs typeface="Times New Roman"/>
              </a:rPr>
              <a:t>il cibo e </a:t>
            </a:r>
            <a:r>
              <a:rPr sz="1200" spc="-5" dirty="0">
                <a:latin typeface="Times New Roman"/>
                <a:cs typeface="Times New Roman"/>
              </a:rPr>
              <a:t>l’acqua, </a:t>
            </a:r>
            <a:r>
              <a:rPr sz="1200" dirty="0">
                <a:latin typeface="Times New Roman"/>
                <a:cs typeface="Times New Roman"/>
              </a:rPr>
              <a:t>in che cosa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diversi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cercano </a:t>
            </a:r>
            <a:r>
              <a:rPr sz="1200" spc="-5" dirty="0">
                <a:latin typeface="Times New Roman"/>
                <a:cs typeface="Times New Roman"/>
              </a:rPr>
              <a:t>così  assiduamente queste </a:t>
            </a:r>
            <a:r>
              <a:rPr sz="1200" dirty="0">
                <a:latin typeface="Times New Roman"/>
                <a:cs typeface="Times New Roman"/>
              </a:rPr>
              <a:t>necessità? </a:t>
            </a:r>
            <a:r>
              <a:rPr sz="1200" spc="-5" dirty="0">
                <a:latin typeface="Times New Roman"/>
                <a:cs typeface="Times New Roman"/>
              </a:rPr>
              <a:t>Consacratevi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lavoro, con </a:t>
            </a:r>
            <a:r>
              <a:rPr sz="1200" dirty="0">
                <a:latin typeface="Times New Roman"/>
                <a:cs typeface="Times New Roman"/>
              </a:rPr>
              <a:t>la convinzione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sappiamo entrambi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avete 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-5" dirty="0">
                <a:latin typeface="Times New Roman"/>
                <a:cs typeface="Times New Roman"/>
              </a:rPr>
              <a:t>queste cose. Lasciate che </a:t>
            </a:r>
            <a:r>
              <a:rPr sz="1200" dirty="0">
                <a:latin typeface="Times New Roman"/>
                <a:cs typeface="Times New Roman"/>
              </a:rPr>
              <a:t>vi assicuri, una volta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tutte, che </a:t>
            </a:r>
            <a:r>
              <a:rPr sz="1200" spc="-5" dirty="0">
                <a:latin typeface="Times New Roman"/>
                <a:cs typeface="Times New Roman"/>
              </a:rPr>
              <a:t>se voi </a:t>
            </a:r>
            <a:r>
              <a:rPr sz="1200" dirty="0">
                <a:latin typeface="Times New Roman"/>
                <a:cs typeface="Times New Roman"/>
              </a:rPr>
              <a:t>dedicate la vostra vita all’opera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regno, tutti i  vostri </a:t>
            </a:r>
            <a:r>
              <a:rPr sz="1200" spc="-5" dirty="0">
                <a:latin typeface="Times New Roman"/>
                <a:cs typeface="Times New Roman"/>
              </a:rPr>
              <a:t>bisogni reali </a:t>
            </a:r>
            <a:r>
              <a:rPr sz="1200" dirty="0">
                <a:latin typeface="Times New Roman"/>
                <a:cs typeface="Times New Roman"/>
              </a:rPr>
              <a:t>saranno </a:t>
            </a:r>
            <a:r>
              <a:rPr sz="1200" spc="-5" dirty="0">
                <a:latin typeface="Times New Roman"/>
                <a:cs typeface="Times New Roman"/>
              </a:rPr>
              <a:t>soddisfatti. Cercate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cosa più grande, </a:t>
            </a:r>
            <a:r>
              <a:rPr sz="1200" dirty="0">
                <a:latin typeface="Times New Roman"/>
                <a:cs typeface="Times New Roman"/>
              </a:rPr>
              <a:t>e troverete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minore contenuta in </a:t>
            </a:r>
            <a:r>
              <a:rPr sz="1200" spc="-5" dirty="0">
                <a:latin typeface="Times New Roman"/>
                <a:cs typeface="Times New Roman"/>
              </a:rPr>
              <a:t>essa; chiedete </a:t>
            </a:r>
            <a:r>
              <a:rPr sz="1200" spc="20" dirty="0">
                <a:latin typeface="Times New Roman"/>
                <a:cs typeface="Times New Roman"/>
              </a:rPr>
              <a:t>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celesti, </a:t>
            </a:r>
            <a:r>
              <a:rPr sz="1200" dirty="0">
                <a:latin typeface="Times New Roman"/>
                <a:cs typeface="Times New Roman"/>
              </a:rPr>
              <a:t>e le cose </a:t>
            </a:r>
            <a:r>
              <a:rPr sz="1200" spc="-5" dirty="0">
                <a:latin typeface="Times New Roman"/>
                <a:cs typeface="Times New Roman"/>
              </a:rPr>
              <a:t>terrene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saranno incluse. L’ombra segue certamente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68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(1823.4) 165:5.4 </a:t>
            </a:r>
            <a:r>
              <a:rPr sz="1200" spc="-5" dirty="0">
                <a:latin typeface="Times New Roman"/>
                <a:cs typeface="Times New Roman"/>
              </a:rPr>
              <a:t>“Voi siete solo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gruppo,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avete fede,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vacillerete nella paura,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piacere di  mio </a:t>
            </a:r>
            <a:r>
              <a:rPr sz="1200" spc="-5" dirty="0">
                <a:latin typeface="Times New Roman"/>
                <a:cs typeface="Times New Roman"/>
              </a:rPr>
              <a:t>Padre darvi questo regno. Voi avete ammassato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tesori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denaro non </a:t>
            </a:r>
            <a:r>
              <a:rPr sz="1200" dirty="0">
                <a:latin typeface="Times New Roman"/>
                <a:cs typeface="Times New Roman"/>
              </a:rPr>
              <a:t>diventa vecchio, dove </a:t>
            </a:r>
            <a:r>
              <a:rPr sz="1200" spc="-5" dirty="0">
                <a:latin typeface="Times New Roman"/>
                <a:cs typeface="Times New Roman"/>
              </a:rPr>
              <a:t>nessun ladro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rubarlo, </a:t>
            </a:r>
            <a:r>
              <a:rPr sz="1200" dirty="0">
                <a:latin typeface="Times New Roman"/>
                <a:cs typeface="Times New Roman"/>
              </a:rPr>
              <a:t>e dove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tarma può </a:t>
            </a:r>
            <a:r>
              <a:rPr sz="1200" spc="-5" dirty="0">
                <a:latin typeface="Times New Roman"/>
                <a:cs typeface="Times New Roman"/>
              </a:rPr>
              <a:t>distruggerlo. </a:t>
            </a:r>
            <a:r>
              <a:rPr sz="1200" dirty="0">
                <a:latin typeface="Times New Roman"/>
                <a:cs typeface="Times New Roman"/>
              </a:rPr>
              <a:t>Come ho </a:t>
            </a:r>
            <a:r>
              <a:rPr sz="1200" spc="-5" dirty="0">
                <a:latin typeface="Times New Roman"/>
                <a:cs typeface="Times New Roman"/>
              </a:rPr>
              <a:t>detto al </a:t>
            </a:r>
            <a:r>
              <a:rPr sz="1200" dirty="0">
                <a:latin typeface="Times New Roman"/>
                <a:cs typeface="Times New Roman"/>
              </a:rPr>
              <a:t>popolo, </a:t>
            </a:r>
            <a:r>
              <a:rPr sz="1200" spc="-5" dirty="0">
                <a:latin typeface="Times New Roman"/>
                <a:cs typeface="Times New Roman"/>
              </a:rPr>
              <a:t>dov’è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tesoro, </a:t>
            </a:r>
            <a:r>
              <a:rPr sz="1200" dirty="0">
                <a:latin typeface="Times New Roman"/>
                <a:cs typeface="Times New Roman"/>
              </a:rPr>
              <a:t>là sarà anche il vostro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(1824.1) 165:5.5 </a:t>
            </a:r>
            <a:r>
              <a:rPr sz="1200" spc="-5" dirty="0">
                <a:latin typeface="Times New Roman"/>
                <a:cs typeface="Times New Roman"/>
              </a:rPr>
              <a:t>“Ma nell’opera che ci </a:t>
            </a:r>
            <a:r>
              <a:rPr sz="1200" dirty="0">
                <a:latin typeface="Times New Roman"/>
                <a:cs typeface="Times New Roman"/>
              </a:rPr>
              <a:t>attende nell’immediato, e in quella </a:t>
            </a:r>
            <a:r>
              <a:rPr sz="1200" spc="-5" dirty="0">
                <a:latin typeface="Times New Roman"/>
                <a:cs typeface="Times New Roman"/>
              </a:rPr>
              <a:t>che resterà </a:t>
            </a:r>
            <a:r>
              <a:rPr sz="1200" dirty="0">
                <a:latin typeface="Times New Roman"/>
                <a:cs typeface="Times New Roman"/>
              </a:rPr>
              <a:t>per voi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andrò al </a:t>
            </a:r>
            <a:r>
              <a:rPr sz="1200" dirty="0">
                <a:latin typeface="Times New Roman"/>
                <a:cs typeface="Times New Roman"/>
              </a:rPr>
              <a:t>Padre, voi </a:t>
            </a:r>
            <a:r>
              <a:rPr sz="1200" spc="-5" dirty="0">
                <a:latin typeface="Times New Roman"/>
                <a:cs typeface="Times New Roman"/>
              </a:rPr>
              <a:t>sarete  severamente messi alla </a:t>
            </a:r>
            <a:r>
              <a:rPr sz="1200" dirty="0">
                <a:latin typeface="Times New Roman"/>
                <a:cs typeface="Times New Roman"/>
              </a:rPr>
              <a:t>prova. </a:t>
            </a:r>
            <a:r>
              <a:rPr sz="1200" spc="-5" dirty="0">
                <a:latin typeface="Times New Roman"/>
                <a:cs typeface="Times New Roman"/>
              </a:rPr>
              <a:t>Dovrete </a:t>
            </a:r>
            <a:r>
              <a:rPr sz="1200" dirty="0">
                <a:latin typeface="Times New Roman"/>
                <a:cs typeface="Times New Roman"/>
              </a:rPr>
              <a:t>stare tutti in </a:t>
            </a:r>
            <a:r>
              <a:rPr sz="1200" spc="-5" dirty="0">
                <a:latin typeface="Times New Roman"/>
                <a:cs typeface="Times New Roman"/>
              </a:rPr>
              <a:t>guardia contro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e i dubbi. Che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si rimbocchi </a:t>
            </a:r>
            <a:r>
              <a:rPr sz="1200" dirty="0">
                <a:latin typeface="Times New Roman"/>
                <a:cs typeface="Times New Roman"/>
              </a:rPr>
              <a:t>le maniche  </a:t>
            </a:r>
            <a:r>
              <a:rPr sz="1200" spc="-5" dirty="0">
                <a:latin typeface="Times New Roman"/>
                <a:cs typeface="Times New Roman"/>
              </a:rPr>
              <a:t>nella propria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tenga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lampada accesa. Comportatevi come </a:t>
            </a:r>
            <a:r>
              <a:rPr sz="1200" dirty="0">
                <a:latin typeface="Times New Roman"/>
                <a:cs typeface="Times New Roman"/>
              </a:rPr>
              <a:t>degli uomini che stanno </a:t>
            </a:r>
            <a:r>
              <a:rPr sz="1200" spc="-5" dirty="0">
                <a:latin typeface="Times New Roman"/>
                <a:cs typeface="Times New Roman"/>
              </a:rPr>
              <a:t>aspettando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padrone </a:t>
            </a:r>
            <a:r>
              <a:rPr sz="1200" spc="5" dirty="0">
                <a:latin typeface="Times New Roman"/>
                <a:cs typeface="Times New Roman"/>
              </a:rPr>
              <a:t>torni  </a:t>
            </a:r>
            <a:r>
              <a:rPr sz="1200" spc="-5" dirty="0">
                <a:latin typeface="Times New Roman"/>
                <a:cs typeface="Times New Roman"/>
              </a:rPr>
              <a:t>dalla festa </a:t>
            </a:r>
            <a:r>
              <a:rPr sz="1200" dirty="0">
                <a:latin typeface="Times New Roman"/>
                <a:cs typeface="Times New Roman"/>
              </a:rPr>
              <a:t>di matrimonio, </a:t>
            </a:r>
            <a:r>
              <a:rPr sz="1200" spc="-5" dirty="0">
                <a:latin typeface="Times New Roman"/>
                <a:cs typeface="Times New Roman"/>
              </a:rPr>
              <a:t>affinché, quando arriva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bussa, </a:t>
            </a:r>
            <a:r>
              <a:rPr sz="1200" dirty="0">
                <a:latin typeface="Times New Roman"/>
                <a:cs typeface="Times New Roman"/>
              </a:rPr>
              <a:t>possiate </a:t>
            </a:r>
            <a:r>
              <a:rPr sz="1200" spc="-5" dirty="0">
                <a:latin typeface="Times New Roman"/>
                <a:cs typeface="Times New Roman"/>
              </a:rPr>
              <a:t>aprirgli prontamente. Tali </a:t>
            </a:r>
            <a:r>
              <a:rPr sz="1200" dirty="0">
                <a:latin typeface="Times New Roman"/>
                <a:cs typeface="Times New Roman"/>
              </a:rPr>
              <a:t>servi </a:t>
            </a:r>
            <a:r>
              <a:rPr sz="1200" spc="-5" dirty="0">
                <a:latin typeface="Times New Roman"/>
                <a:cs typeface="Times New Roman"/>
              </a:rPr>
              <a:t>vigilanti saranno </a:t>
            </a:r>
            <a:r>
              <a:rPr sz="1200" dirty="0">
                <a:latin typeface="Times New Roman"/>
                <a:cs typeface="Times New Roman"/>
              </a:rPr>
              <a:t>benedetti dal  </a:t>
            </a:r>
            <a:r>
              <a:rPr sz="1200" spc="-5" dirty="0">
                <a:latin typeface="Times New Roman"/>
                <a:cs typeface="Times New Roman"/>
              </a:rPr>
              <a:t>padrone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troverà fedeli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importante occasione. </a:t>
            </a:r>
            <a:r>
              <a:rPr sz="1200" dirty="0">
                <a:latin typeface="Times New Roman"/>
                <a:cs typeface="Times New Roman"/>
              </a:rPr>
              <a:t>Allora il padrone </a:t>
            </a:r>
            <a:r>
              <a:rPr sz="1200" spc="-5" dirty="0">
                <a:latin typeface="Times New Roman"/>
                <a:cs typeface="Times New Roman"/>
              </a:rPr>
              <a:t>farà </a:t>
            </a:r>
            <a:r>
              <a:rPr sz="1200" dirty="0">
                <a:latin typeface="Times New Roman"/>
                <a:cs typeface="Times New Roman"/>
              </a:rPr>
              <a:t>sedere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servi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lui stesso li </a:t>
            </a:r>
            <a:r>
              <a:rPr sz="1200" spc="-5" dirty="0">
                <a:latin typeface="Times New Roman"/>
                <a:cs typeface="Times New Roman"/>
              </a:rPr>
              <a:t>serve.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vi dico </a:t>
            </a:r>
            <a:r>
              <a:rPr sz="1200" dirty="0">
                <a:latin typeface="Times New Roman"/>
                <a:cs typeface="Times New Roman"/>
              </a:rPr>
              <a:t>che una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è imminente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vita,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vegliate </a:t>
            </a:r>
            <a:r>
              <a:rPr sz="1200" dirty="0">
                <a:latin typeface="Times New Roman"/>
                <a:cs typeface="Times New Roman"/>
              </a:rPr>
              <a:t>e siate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3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(1824.2) 165:5.6 </a:t>
            </a:r>
            <a:r>
              <a:rPr sz="1200" spc="-5" dirty="0">
                <a:latin typeface="Times New Roman"/>
                <a:cs typeface="Times New Roman"/>
              </a:rPr>
              <a:t>“Voi comprendete bene che nessun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lascerebbe </a:t>
            </a:r>
            <a:r>
              <a:rPr sz="1200" dirty="0">
                <a:latin typeface="Times New Roman"/>
                <a:cs typeface="Times New Roman"/>
              </a:rPr>
              <a:t>che un ladro </a:t>
            </a:r>
            <a:r>
              <a:rPr sz="1200" spc="-5" dirty="0">
                <a:latin typeface="Times New Roman"/>
                <a:cs typeface="Times New Roman"/>
              </a:rPr>
              <a:t>penetrasse nella sua casa se sapesse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ora il  </a:t>
            </a:r>
            <a:r>
              <a:rPr sz="1200" spc="-5" dirty="0">
                <a:latin typeface="Times New Roman"/>
                <a:cs typeface="Times New Roman"/>
              </a:rPr>
              <a:t>ladro verrà. Vegliate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stessi, perché </a:t>
            </a:r>
            <a:r>
              <a:rPr sz="1200" dirty="0">
                <a:latin typeface="Times New Roman"/>
                <a:cs typeface="Times New Roman"/>
              </a:rPr>
              <a:t>nel momento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meno sospettate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maniera che non </a:t>
            </a:r>
            <a:r>
              <a:rPr sz="1200" spc="-5" dirty="0">
                <a:latin typeface="Times New Roman"/>
                <a:cs typeface="Times New Roman"/>
              </a:rPr>
              <a:t>immaginate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se 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49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(1824.3) 165:5.7 </a:t>
            </a:r>
            <a:r>
              <a:rPr sz="1200" spc="-5" dirty="0">
                <a:latin typeface="Times New Roman"/>
                <a:cs typeface="Times New Roman"/>
              </a:rPr>
              <a:t>Per alcuni </a:t>
            </a:r>
            <a:r>
              <a:rPr sz="1200" dirty="0">
                <a:latin typeface="Times New Roman"/>
                <a:cs typeface="Times New Roman"/>
              </a:rPr>
              <a:t>minuti i </a:t>
            </a:r>
            <a:r>
              <a:rPr sz="1200" spc="-5" dirty="0">
                <a:latin typeface="Times New Roman"/>
                <a:cs typeface="Times New Roman"/>
              </a:rPr>
              <a:t>dodici rimasero </a:t>
            </a:r>
            <a:r>
              <a:rPr sz="1200" dirty="0">
                <a:latin typeface="Times New Roman"/>
                <a:cs typeface="Times New Roman"/>
              </a:rPr>
              <a:t>seduti in </a:t>
            </a:r>
            <a:r>
              <a:rPr sz="1200" spc="-5" dirty="0">
                <a:latin typeface="Times New Roman"/>
                <a:cs typeface="Times New Roman"/>
              </a:rPr>
              <a:t>silenzio. Essi avevano già </a:t>
            </a:r>
            <a:r>
              <a:rPr sz="1200" dirty="0">
                <a:latin typeface="Times New Roman"/>
                <a:cs typeface="Times New Roman"/>
              </a:rPr>
              <a:t>ascoltato in precedenza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avvertimenti,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nel contesto presentato </a:t>
            </a:r>
            <a:r>
              <a:rPr sz="1200" dirty="0">
                <a:latin typeface="Times New Roman"/>
                <a:cs typeface="Times New Roman"/>
              </a:rPr>
              <a:t>loro in questo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risposta alla domanda di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Pietro</a:t>
            </a:r>
            <a:endParaRPr sz="1600">
              <a:latin typeface="Times New Roman"/>
              <a:cs typeface="Times New Roman"/>
            </a:endParaRPr>
          </a:p>
          <a:p>
            <a:pPr marL="88900" marR="26352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(1824.4) 165:6.1 </a:t>
            </a:r>
            <a:r>
              <a:rPr sz="1200" spc="-5" dirty="0">
                <a:latin typeface="Times New Roman"/>
                <a:cs typeface="Times New Roman"/>
              </a:rPr>
              <a:t>Mentre erano seduti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riflettere,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chiese: “Racconti questa parabola per </a:t>
            </a:r>
            <a:r>
              <a:rPr sz="1200" dirty="0">
                <a:latin typeface="Times New Roman"/>
                <a:cs typeface="Times New Roman"/>
              </a:rPr>
              <a:t>noi, tuoi apostoli, o 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 tutti i </a:t>
            </a:r>
            <a:r>
              <a:rPr sz="1200" spc="-5" dirty="0">
                <a:latin typeface="Times New Roman"/>
                <a:cs typeface="Times New Roman"/>
              </a:rPr>
              <a:t>discepoli?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38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(1824.5) 165:6.2 </a:t>
            </a:r>
            <a:r>
              <a:rPr sz="1200" spc="-5" dirty="0">
                <a:latin typeface="Times New Roman"/>
                <a:cs typeface="Times New Roman"/>
              </a:rPr>
              <a:t>“Nell’ora della prova si </a:t>
            </a:r>
            <a:r>
              <a:rPr sz="1200" dirty="0">
                <a:latin typeface="Times New Roman"/>
                <a:cs typeface="Times New Roman"/>
              </a:rPr>
              <a:t>rivela l’anima di un uomo; la </a:t>
            </a:r>
            <a:r>
              <a:rPr sz="1200" spc="-5" dirty="0">
                <a:latin typeface="Times New Roman"/>
                <a:cs typeface="Times New Roman"/>
              </a:rPr>
              <a:t>prova svela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realmente c’è nel cuore.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fidato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provato,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padrone della </a:t>
            </a:r>
            <a:r>
              <a:rPr sz="1200" dirty="0">
                <a:latin typeface="Times New Roman"/>
                <a:cs typeface="Times New Roman"/>
              </a:rPr>
              <a:t>casa può </a:t>
            </a:r>
            <a:r>
              <a:rPr sz="1200" spc="-5" dirty="0">
                <a:latin typeface="Times New Roman"/>
                <a:cs typeface="Times New Roman"/>
              </a:rPr>
              <a:t>inserire </a:t>
            </a:r>
            <a:r>
              <a:rPr sz="1200" dirty="0">
                <a:latin typeface="Times New Roman"/>
                <a:cs typeface="Times New Roman"/>
              </a:rPr>
              <a:t>tale servo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fidarsi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fedele  </a:t>
            </a:r>
            <a:r>
              <a:rPr sz="1200" spc="-5" dirty="0">
                <a:latin typeface="Times New Roman"/>
                <a:cs typeface="Times New Roman"/>
              </a:rPr>
              <a:t>intendente per </a:t>
            </a:r>
            <a:r>
              <a:rPr sz="1200" dirty="0">
                <a:latin typeface="Times New Roman"/>
                <a:cs typeface="Times New Roman"/>
              </a:rPr>
              <a:t>badare che i </a:t>
            </a:r>
            <a:r>
              <a:rPr sz="1200" spc="-5" dirty="0">
                <a:latin typeface="Times New Roman"/>
                <a:cs typeface="Times New Roman"/>
              </a:rPr>
              <a:t>suoi figli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allevati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nutriti. Similmente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saprò 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 posso affidare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895" cy="301815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835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sarò tornato al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Come il padrone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affiderà al </a:t>
            </a:r>
            <a:r>
              <a:rPr sz="1200" dirty="0">
                <a:latin typeface="Times New Roman"/>
                <a:cs typeface="Times New Roman"/>
              </a:rPr>
              <a:t>servo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e provato </a:t>
            </a:r>
            <a:r>
              <a:rPr sz="1200" spc="-5" dirty="0">
                <a:latin typeface="Times New Roman"/>
                <a:cs typeface="Times New Roman"/>
              </a:rPr>
              <a:t>gli affari della sua famiglia, così 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eleverò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sopporteranno </a:t>
            </a:r>
            <a:r>
              <a:rPr sz="1200" dirty="0">
                <a:latin typeface="Times New Roman"/>
                <a:cs typeface="Times New Roman"/>
              </a:rPr>
              <a:t>le prove di </a:t>
            </a:r>
            <a:r>
              <a:rPr sz="1200" spc="-5" dirty="0">
                <a:latin typeface="Times New Roman"/>
                <a:cs typeface="Times New Roman"/>
              </a:rPr>
              <a:t>quest’ora 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(1824.6) 165:6.3 </a:t>
            </a:r>
            <a:r>
              <a:rPr sz="1200" spc="-5" dirty="0">
                <a:latin typeface="Times New Roman"/>
                <a:cs typeface="Times New Roman"/>
              </a:rPr>
              <a:t>“Ma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indolente </a:t>
            </a:r>
            <a:r>
              <a:rPr sz="1200" dirty="0">
                <a:latin typeface="Times New Roman"/>
                <a:cs typeface="Times New Roman"/>
              </a:rPr>
              <a:t>e comincia a dire in cuor </a:t>
            </a:r>
            <a:r>
              <a:rPr sz="1200" spc="-5" dirty="0">
                <a:latin typeface="Times New Roman"/>
                <a:cs typeface="Times New Roman"/>
              </a:rPr>
              <a:t>suo ‘il </a:t>
            </a:r>
            <a:r>
              <a:rPr sz="1200" dirty="0">
                <a:latin typeface="Times New Roman"/>
                <a:cs typeface="Times New Roman"/>
              </a:rPr>
              <a:t>mio padrone tarda a tornare’, e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maltrattare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compagni servi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e bere </a:t>
            </a:r>
            <a:r>
              <a:rPr sz="1200" spc="-5" dirty="0">
                <a:latin typeface="Times New Roman"/>
                <a:cs typeface="Times New Roman"/>
              </a:rPr>
              <a:t>con gli ubriaconi, </a:t>
            </a:r>
            <a:r>
              <a:rPr sz="1200" dirty="0">
                <a:latin typeface="Times New Roman"/>
                <a:cs typeface="Times New Roman"/>
              </a:rPr>
              <a:t>allora il </a:t>
            </a:r>
            <a:r>
              <a:rPr sz="1200" spc="-5" dirty="0">
                <a:latin typeface="Times New Roman"/>
                <a:cs typeface="Times New Roman"/>
              </a:rPr>
              <a:t>padrone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servo giungerà </a:t>
            </a:r>
            <a:r>
              <a:rPr sz="1200" dirty="0">
                <a:latin typeface="Times New Roman"/>
                <a:cs typeface="Times New Roman"/>
              </a:rPr>
              <a:t>in un momento in cui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lo  </a:t>
            </a:r>
            <a:r>
              <a:rPr sz="1200" spc="-5" dirty="0">
                <a:latin typeface="Times New Roman"/>
                <a:cs typeface="Times New Roman"/>
              </a:rPr>
              <a:t>aspetterà,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trovandolo infedele </a:t>
            </a:r>
            <a:r>
              <a:rPr sz="1200" dirty="0">
                <a:latin typeface="Times New Roman"/>
                <a:cs typeface="Times New Roman"/>
              </a:rPr>
              <a:t>lo caccerà via in </a:t>
            </a:r>
            <a:r>
              <a:rPr sz="1200" spc="-5" dirty="0">
                <a:latin typeface="Times New Roman"/>
                <a:cs typeface="Times New Roman"/>
              </a:rPr>
              <a:t>disgrazia. Perciò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farete bene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prepararvi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sarete </a:t>
            </a:r>
            <a:r>
              <a:rPr sz="1200" dirty="0">
                <a:latin typeface="Times New Roman"/>
                <a:cs typeface="Times New Roman"/>
              </a:rPr>
              <a:t>visitati  </a:t>
            </a:r>
            <a:r>
              <a:rPr sz="1200" spc="-5" dirty="0">
                <a:latin typeface="Times New Roman"/>
                <a:cs typeface="Times New Roman"/>
              </a:rPr>
              <a:t>improvvisamente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inattesa.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che vi è stato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molto; quindi vi </a:t>
            </a:r>
            <a:r>
              <a:rPr sz="1200" spc="-5" dirty="0">
                <a:latin typeface="Times New Roman"/>
                <a:cs typeface="Times New Roman"/>
              </a:rPr>
              <a:t>sarà chiesto </a:t>
            </a:r>
            <a:r>
              <a:rPr sz="1200" dirty="0">
                <a:latin typeface="Times New Roman"/>
                <a:cs typeface="Times New Roman"/>
              </a:rPr>
              <a:t>molto. </a:t>
            </a:r>
            <a:r>
              <a:rPr sz="1200" spc="-5" dirty="0">
                <a:latin typeface="Times New Roman"/>
                <a:cs typeface="Times New Roman"/>
              </a:rPr>
              <a:t>Terribili prove si 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avvicinando </a:t>
            </a:r>
            <a:r>
              <a:rPr sz="1200" dirty="0">
                <a:latin typeface="Times New Roman"/>
                <a:cs typeface="Times New Roman"/>
              </a:rPr>
              <a:t>per voi.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un battesimo a cui devo sottopormi, e </a:t>
            </a:r>
            <a:r>
              <a:rPr sz="1200" spc="-5" dirty="0">
                <a:latin typeface="Times New Roman"/>
                <a:cs typeface="Times New Roman"/>
              </a:rPr>
              <a:t>vigilerò </a:t>
            </a:r>
            <a:r>
              <a:rPr sz="1200" dirty="0">
                <a:latin typeface="Times New Roman"/>
                <a:cs typeface="Times New Roman"/>
              </a:rPr>
              <a:t>fino a 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compiuto. Voi predicate </a:t>
            </a:r>
            <a:r>
              <a:rPr sz="1200" dirty="0">
                <a:latin typeface="Times New Roman"/>
                <a:cs typeface="Times New Roman"/>
              </a:rPr>
              <a:t>pace  in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la mia missione non </a:t>
            </a:r>
            <a:r>
              <a:rPr sz="1200" spc="-5" dirty="0">
                <a:latin typeface="Times New Roman"/>
                <a:cs typeface="Times New Roman"/>
              </a:rPr>
              <a:t>porterà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negli affari materiali degli </a:t>
            </a:r>
            <a:r>
              <a:rPr sz="1200" dirty="0">
                <a:latin typeface="Times New Roman"/>
                <a:cs typeface="Times New Roman"/>
              </a:rPr>
              <a:t>uomini — 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almeno.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divisione può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solo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quando due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 credono </a:t>
            </a:r>
            <a:r>
              <a:rPr sz="1200" dirty="0">
                <a:latin typeface="Times New Roman"/>
                <a:cs typeface="Times New Roman"/>
              </a:rPr>
              <a:t>in me e tre </a:t>
            </a:r>
            <a:r>
              <a:rPr sz="1200" spc="-5" dirty="0">
                <a:latin typeface="Times New Roman"/>
                <a:cs typeface="Times New Roman"/>
              </a:rPr>
              <a:t>membri respingono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vangelo. Amici, parenti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care sono destinate a </a:t>
            </a:r>
            <a:r>
              <a:rPr sz="1200" spc="-5" dirty="0">
                <a:latin typeface="Times New Roman"/>
                <a:cs typeface="Times New Roman"/>
              </a:rPr>
              <a:t>mettersi gli </a:t>
            </a:r>
            <a:r>
              <a:rPr sz="1200" dirty="0">
                <a:latin typeface="Times New Roman"/>
                <a:cs typeface="Times New Roman"/>
              </a:rPr>
              <a:t>uni contro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che predicate. </a:t>
            </a:r>
            <a:r>
              <a:rPr sz="1200" dirty="0">
                <a:latin typeface="Times New Roman"/>
                <a:cs typeface="Times New Roman"/>
              </a:rPr>
              <a:t>È vero,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di questi credenti  </a:t>
            </a:r>
            <a:r>
              <a:rPr sz="1200" spc="-5" dirty="0">
                <a:latin typeface="Times New Roman"/>
                <a:cs typeface="Times New Roman"/>
              </a:rPr>
              <a:t>avrà </a:t>
            </a:r>
            <a:r>
              <a:rPr sz="1200" dirty="0">
                <a:latin typeface="Times New Roman"/>
                <a:cs typeface="Times New Roman"/>
              </a:rPr>
              <a:t>una pace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duratura nel </a:t>
            </a:r>
            <a:r>
              <a:rPr sz="1200" spc="-5" dirty="0">
                <a:latin typeface="Times New Roman"/>
                <a:cs typeface="Times New Roman"/>
              </a:rPr>
              <a:t>suo cuore,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non verrà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non </a:t>
            </a:r>
            <a:r>
              <a:rPr sz="1200" spc="-5" dirty="0">
                <a:latin typeface="Times New Roman"/>
                <a:cs typeface="Times New Roman"/>
              </a:rPr>
              <a:t>saranno 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 entrare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gloriosa eredità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Ciononostante, andate </a:t>
            </a:r>
            <a:r>
              <a:rPr sz="1200" dirty="0">
                <a:latin typeface="Times New Roman"/>
                <a:cs typeface="Times New Roman"/>
              </a:rPr>
              <a:t>in tutto il mondo 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questo vangelo a tutte  le </a:t>
            </a:r>
            <a:r>
              <a:rPr sz="1200" spc="-5" dirty="0">
                <a:latin typeface="Times New Roman"/>
                <a:cs typeface="Times New Roman"/>
              </a:rPr>
              <a:t>nazioni, ad ogni </a:t>
            </a:r>
            <a:r>
              <a:rPr sz="1200" dirty="0">
                <a:latin typeface="Times New Roman"/>
                <a:cs typeface="Times New Roman"/>
              </a:rPr>
              <a:t>uomo, donna 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bambino.”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98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(1824.7) 165:6.4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terminò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pieno </a:t>
            </a:r>
            <a:r>
              <a:rPr sz="1200" spc="-5" dirty="0">
                <a:latin typeface="Times New Roman"/>
                <a:cs typeface="Times New Roman"/>
              </a:rPr>
              <a:t>ed intenso. L’indomani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partirono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della Perea  settentrionale per </a:t>
            </a:r>
            <a:r>
              <a:rPr sz="1200" dirty="0">
                <a:latin typeface="Times New Roman"/>
                <a:cs typeface="Times New Roman"/>
              </a:rPr>
              <a:t>visitare i </a:t>
            </a:r>
            <a:r>
              <a:rPr sz="1200" spc="-5" dirty="0">
                <a:latin typeface="Times New Roman"/>
                <a:cs typeface="Times New Roman"/>
              </a:rPr>
              <a:t>settanta che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lavorando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Abner.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83552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124: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tarda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infanzia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Gesù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55940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 algn="just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(1366.1) 124:0.1 </a:t>
            </a:r>
            <a:r>
              <a:rPr sz="1200" spc="-5" dirty="0">
                <a:latin typeface="Times New Roman"/>
                <a:cs typeface="Times New Roman"/>
              </a:rPr>
              <a:t>ANCHE se Gesù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beneficiare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un’opportunità migliore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Alessandria che 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avrebbe avuto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splendido </a:t>
            </a:r>
            <a:r>
              <a:rPr sz="1200" spc="-5" dirty="0">
                <a:latin typeface="Times New Roman"/>
                <a:cs typeface="Times New Roman"/>
              </a:rPr>
              <a:t>ambiente per risolvere </a:t>
            </a:r>
            <a:r>
              <a:rPr sz="1200" dirty="0">
                <a:latin typeface="Times New Roman"/>
                <a:cs typeface="Times New Roman"/>
              </a:rPr>
              <a:t>i problemi della sua vita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minimo di </a:t>
            </a:r>
            <a:r>
              <a:rPr sz="1200" spc="-5" dirty="0">
                <a:latin typeface="Times New Roman"/>
                <a:cs typeface="Times New Roman"/>
              </a:rPr>
              <a:t>guida educativa, </a:t>
            </a:r>
            <a:r>
              <a:rPr sz="1200" dirty="0">
                <a:latin typeface="Times New Roman"/>
                <a:cs typeface="Times New Roman"/>
              </a:rPr>
              <a:t>godendo </a:t>
            </a:r>
            <a:r>
              <a:rPr sz="1200" spc="-5" dirty="0">
                <a:latin typeface="Times New Roman"/>
                <a:cs typeface="Times New Roman"/>
              </a:rPr>
              <a:t>allo  stesso tempo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vantaggio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costante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uomini e di donne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classe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 tutte le </a:t>
            </a:r>
            <a:r>
              <a:rPr sz="1200" spc="-5" dirty="0">
                <a:latin typeface="Times New Roman"/>
                <a:cs typeface="Times New Roman"/>
              </a:rPr>
              <a:t>parti del </a:t>
            </a:r>
            <a:r>
              <a:rPr sz="1200" dirty="0">
                <a:latin typeface="Times New Roman"/>
                <a:cs typeface="Times New Roman"/>
              </a:rPr>
              <a:t>mondo civilizzato. Se </a:t>
            </a:r>
            <a:r>
              <a:rPr sz="1200" spc="-5" dirty="0">
                <a:latin typeface="Times New Roman"/>
                <a:cs typeface="Times New Roman"/>
              </a:rPr>
              <a:t>fosse rimasto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la sua educazione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stata diretta </a:t>
            </a:r>
            <a:r>
              <a:rPr sz="1200" spc="-5" dirty="0">
                <a:latin typeface="Times New Roman"/>
                <a:cs typeface="Times New Roman"/>
              </a:rPr>
              <a:t>dagli Ebrei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seguendo</a:t>
            </a:r>
            <a:endParaRPr sz="1200">
              <a:latin typeface="Times New Roman"/>
              <a:cs typeface="Times New Roman"/>
            </a:endParaRPr>
          </a:p>
          <a:p>
            <a:pPr marL="76200" marR="441959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linee esclusivamente ebraiche.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egli </a:t>
            </a:r>
            <a:r>
              <a:rPr sz="1200" dirty="0">
                <a:latin typeface="Times New Roman"/>
                <a:cs typeface="Times New Roman"/>
              </a:rPr>
              <a:t>ricevette </a:t>
            </a:r>
            <a:r>
              <a:rPr sz="1200" spc="-5" dirty="0">
                <a:latin typeface="Times New Roman"/>
                <a:cs typeface="Times New Roman"/>
              </a:rPr>
              <a:t>un’educazione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prepararono </a:t>
            </a:r>
            <a:r>
              <a:rPr sz="1200" dirty="0">
                <a:latin typeface="Times New Roman"/>
                <a:cs typeface="Times New Roman"/>
              </a:rPr>
              <a:t>in modo più  </a:t>
            </a:r>
            <a:r>
              <a:rPr sz="1200" spc="-5" dirty="0">
                <a:latin typeface="Times New Roman"/>
                <a:cs typeface="Times New Roman"/>
              </a:rPr>
              <a:t>accettabile </a:t>
            </a:r>
            <a:r>
              <a:rPr sz="1200" dirty="0">
                <a:latin typeface="Times New Roman"/>
                <a:cs typeface="Times New Roman"/>
              </a:rPr>
              <a:t>a capire i Gentili, e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fornirono un’idea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equilibrata dei meriti rispettivi del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5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della  teologia ebraica </a:t>
            </a:r>
            <a:r>
              <a:rPr sz="1200" dirty="0">
                <a:latin typeface="Times New Roman"/>
                <a:cs typeface="Times New Roman"/>
              </a:rPr>
              <a:t>orientale, o </a:t>
            </a:r>
            <a:r>
              <a:rPr sz="1200" spc="-5" dirty="0">
                <a:latin typeface="Times New Roman"/>
                <a:cs typeface="Times New Roman"/>
              </a:rPr>
              <a:t>babilonese, </a:t>
            </a:r>
            <a:r>
              <a:rPr sz="1200" dirty="0">
                <a:latin typeface="Times New Roman"/>
                <a:cs typeface="Times New Roman"/>
              </a:rPr>
              <a:t>e di quella </a:t>
            </a:r>
            <a:r>
              <a:rPr sz="1200" spc="-5" dirty="0">
                <a:latin typeface="Times New Roman"/>
                <a:cs typeface="Times New Roman"/>
              </a:rPr>
              <a:t>occidentale,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ellenica.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nono anno di Gesù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(3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1390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(1366.2) 124:1.1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dire che Gesù sia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seriamente </a:t>
            </a:r>
            <a:r>
              <a:rPr sz="1200" dirty="0">
                <a:latin typeface="Times New Roman"/>
                <a:cs typeface="Times New Roman"/>
              </a:rPr>
              <a:t>ammalato, </a:t>
            </a:r>
            <a:r>
              <a:rPr sz="1200" spc="-5" dirty="0">
                <a:latin typeface="Times New Roman"/>
                <a:cs typeface="Times New Roman"/>
              </a:rPr>
              <a:t>quest’anno soffrì </a:t>
            </a:r>
            <a:r>
              <a:rPr sz="1200" dirty="0">
                <a:latin typeface="Times New Roman"/>
                <a:cs typeface="Times New Roman"/>
              </a:rPr>
              <a:t>di lievi disturbi </a:t>
            </a:r>
            <a:r>
              <a:rPr sz="1200" spc="-5" dirty="0">
                <a:latin typeface="Times New Roman"/>
                <a:cs typeface="Times New Roman"/>
              </a:rPr>
              <a:t>dell’infanzia  assieme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sua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sorellina.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(1366.3) 124:1.2 </a:t>
            </a:r>
            <a:r>
              <a:rPr sz="1200" spc="-5" dirty="0">
                <a:latin typeface="Times New Roman"/>
                <a:cs typeface="Times New Roman"/>
              </a:rPr>
              <a:t>Egli continuava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frequentare </a:t>
            </a:r>
            <a:r>
              <a:rPr sz="1200" dirty="0">
                <a:latin typeface="Times New Roman"/>
                <a:cs typeface="Times New Roman"/>
              </a:rPr>
              <a:t>la scuola </a:t>
            </a:r>
            <a:r>
              <a:rPr sz="1200" spc="-5" dirty="0">
                <a:latin typeface="Times New Roman"/>
                <a:cs typeface="Times New Roman"/>
              </a:rPr>
              <a:t>ed era </a:t>
            </a:r>
            <a:r>
              <a:rPr sz="1200" dirty="0">
                <a:latin typeface="Times New Roman"/>
                <a:cs typeface="Times New Roman"/>
              </a:rPr>
              <a:t>sempre un </a:t>
            </a:r>
            <a:r>
              <a:rPr sz="1200" spc="-5" dirty="0">
                <a:latin typeface="Times New Roman"/>
                <a:cs typeface="Times New Roman"/>
              </a:rPr>
              <a:t>alunno </a:t>
            </a:r>
            <a:r>
              <a:rPr sz="1200" dirty="0">
                <a:latin typeface="Times New Roman"/>
                <a:cs typeface="Times New Roman"/>
              </a:rPr>
              <a:t>stimato,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settimana di </a:t>
            </a:r>
            <a:r>
              <a:rPr sz="1200" spc="-5" dirty="0">
                <a:latin typeface="Times New Roman"/>
                <a:cs typeface="Times New Roman"/>
              </a:rPr>
              <a:t>libertà ogni mese,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continuava </a:t>
            </a:r>
            <a:r>
              <a:rPr sz="1200" dirty="0">
                <a:latin typeface="Times New Roman"/>
                <a:cs typeface="Times New Roman"/>
              </a:rPr>
              <a:t>a dividere il </a:t>
            </a:r>
            <a:r>
              <a:rPr sz="1200" spc="-5" dirty="0">
                <a:latin typeface="Times New Roman"/>
                <a:cs typeface="Times New Roman"/>
              </a:rPr>
              <a:t>suo tempo </a:t>
            </a:r>
            <a:r>
              <a:rPr sz="1200" dirty="0">
                <a:latin typeface="Times New Roman"/>
                <a:cs typeface="Times New Roman"/>
              </a:rPr>
              <a:t>in modo quasi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fra 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con suo </a:t>
            </a:r>
            <a:r>
              <a:rPr sz="1200" spc="-5" dirty="0">
                <a:latin typeface="Times New Roman"/>
                <a:cs typeface="Times New Roman"/>
              </a:rPr>
              <a:t>padre nelle città vicine,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soggiorni alla </a:t>
            </a:r>
            <a:r>
              <a:rPr sz="1200" dirty="0">
                <a:latin typeface="Times New Roman"/>
                <a:cs typeface="Times New Roman"/>
              </a:rPr>
              <a:t>fattoria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zio 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partite </a:t>
            </a:r>
            <a:r>
              <a:rPr sz="1200" dirty="0">
                <a:latin typeface="Times New Roman"/>
                <a:cs typeface="Times New Roman"/>
              </a:rPr>
              <a:t>di pesca </a:t>
            </a:r>
            <a:r>
              <a:rPr sz="1200" spc="-5" dirty="0">
                <a:latin typeface="Times New Roman"/>
                <a:cs typeface="Times New Roman"/>
              </a:rPr>
              <a:t>al largo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Magdala.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66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(1366.4) 124:1.3 </a:t>
            </a:r>
            <a:r>
              <a:rPr sz="1200" spc="-5" dirty="0">
                <a:latin typeface="Times New Roman"/>
                <a:cs typeface="Times New Roman"/>
              </a:rPr>
              <a:t>L’incidente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serio capitatogli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scuola si </a:t>
            </a:r>
            <a:r>
              <a:rPr sz="1200" dirty="0">
                <a:latin typeface="Times New Roman"/>
                <a:cs typeface="Times New Roman"/>
              </a:rPr>
              <a:t>verificò </a:t>
            </a:r>
            <a:r>
              <a:rPr sz="1200" spc="-5" dirty="0">
                <a:latin typeface="Times New Roman"/>
                <a:cs typeface="Times New Roman"/>
              </a:rPr>
              <a:t>nel tardo </a:t>
            </a:r>
            <a:r>
              <a:rPr sz="1200" dirty="0">
                <a:latin typeface="Times New Roman"/>
                <a:cs typeface="Times New Roman"/>
              </a:rPr>
              <a:t>inverno 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osò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il cazan  </a:t>
            </a:r>
            <a:r>
              <a:rPr sz="1200" spc="-5" dirty="0">
                <a:latin typeface="Times New Roman"/>
                <a:cs typeface="Times New Roman"/>
              </a:rPr>
              <a:t>riguardo all’insegnamento che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immagini,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pitture e i </a:t>
            </a:r>
            <a:r>
              <a:rPr sz="1200" spc="-5" dirty="0">
                <a:latin typeface="Times New Roman"/>
                <a:cs typeface="Times New Roman"/>
              </a:rPr>
              <a:t>disegni </a:t>
            </a:r>
            <a:r>
              <a:rPr sz="1200" dirty="0">
                <a:latin typeface="Times New Roman"/>
                <a:cs typeface="Times New Roman"/>
              </a:rPr>
              <a:t>erano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idolatra. </a:t>
            </a:r>
            <a:r>
              <a:rPr sz="1200" spc="-5" dirty="0">
                <a:latin typeface="Times New Roman"/>
                <a:cs typeface="Times New Roman"/>
              </a:rPr>
              <a:t>Gesù provava altrettanto </a:t>
            </a:r>
            <a:r>
              <a:rPr sz="1200" dirty="0">
                <a:latin typeface="Times New Roman"/>
                <a:cs typeface="Times New Roman"/>
              </a:rPr>
              <a:t>piacere a  </a:t>
            </a:r>
            <a:r>
              <a:rPr sz="1200" spc="-5" dirty="0">
                <a:latin typeface="Times New Roman"/>
                <a:cs typeface="Times New Roman"/>
              </a:rPr>
              <a:t>disegnare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paesaggi </a:t>
            </a:r>
            <a:r>
              <a:rPr sz="1200" dirty="0">
                <a:latin typeface="Times New Roman"/>
                <a:cs typeface="Times New Roman"/>
              </a:rPr>
              <a:t>quanto a </a:t>
            </a:r>
            <a:r>
              <a:rPr sz="1200" spc="-5" dirty="0">
                <a:latin typeface="Times New Roman"/>
                <a:cs typeface="Times New Roman"/>
              </a:rPr>
              <a:t>modellare </a:t>
            </a:r>
            <a:r>
              <a:rPr sz="1200" dirty="0">
                <a:latin typeface="Times New Roman"/>
                <a:cs typeface="Times New Roman"/>
              </a:rPr>
              <a:t>una grande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di oggetti con </a:t>
            </a:r>
            <a:r>
              <a:rPr sz="1200" spc="-5" dirty="0">
                <a:latin typeface="Times New Roman"/>
                <a:cs typeface="Times New Roman"/>
              </a:rPr>
              <a:t>l’argilla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vasaio.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cose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83692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166: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L’ultima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visita alla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Perea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del</a:t>
            </a:r>
            <a:r>
              <a:rPr sz="2200" b="1" spc="9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nord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28634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4541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(1825.1) 166:0.1 </a:t>
            </a:r>
            <a:r>
              <a:rPr sz="1200" spc="-5" dirty="0">
                <a:latin typeface="Times New Roman"/>
                <a:cs typeface="Times New Roman"/>
              </a:rPr>
              <a:t>DALL’11 al </a:t>
            </a:r>
            <a:r>
              <a:rPr sz="1200" dirty="0">
                <a:latin typeface="Times New Roman"/>
                <a:cs typeface="Times New Roman"/>
              </a:rPr>
              <a:t>20 </a:t>
            </a:r>
            <a:r>
              <a:rPr sz="1200" spc="-5" dirty="0">
                <a:latin typeface="Times New Roman"/>
                <a:cs typeface="Times New Roman"/>
              </a:rPr>
              <a:t>febbraio </a:t>
            </a:r>
            <a:r>
              <a:rPr sz="1200" dirty="0">
                <a:latin typeface="Times New Roman"/>
                <a:cs typeface="Times New Roman"/>
              </a:rPr>
              <a:t>Gesù e i dodici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Perea del </a:t>
            </a:r>
            <a:r>
              <a:rPr sz="1200" dirty="0">
                <a:latin typeface="Times New Roman"/>
                <a:cs typeface="Times New Roman"/>
              </a:rPr>
              <a:t>nord dove </a:t>
            </a:r>
            <a:r>
              <a:rPr sz="1200" spc="-5" dirty="0">
                <a:latin typeface="Times New Roman"/>
                <a:cs typeface="Times New Roman"/>
              </a:rPr>
              <a:t>stavano  lavorando gli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componenti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delle </a:t>
            </a:r>
            <a:r>
              <a:rPr sz="1200" dirty="0">
                <a:latin typeface="Times New Roman"/>
                <a:cs typeface="Times New Roman"/>
              </a:rPr>
              <a:t>donne. Essi </a:t>
            </a:r>
            <a:r>
              <a:rPr sz="1200" spc="-5" dirty="0">
                <a:latin typeface="Times New Roman"/>
                <a:cs typeface="Times New Roman"/>
              </a:rPr>
              <a:t>trovarono 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messaggeri del </a:t>
            </a:r>
            <a:r>
              <a:rPr sz="1200" dirty="0">
                <a:latin typeface="Times New Roman"/>
                <a:cs typeface="Times New Roman"/>
              </a:rPr>
              <a:t>vangelo stavano  </a:t>
            </a:r>
            <a:r>
              <a:rPr sz="1200" spc="-5" dirty="0">
                <a:latin typeface="Times New Roman"/>
                <a:cs typeface="Times New Roman"/>
              </a:rPr>
              <a:t>avendo successo,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richiamò ripetutamente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dei suoi apostoli sul fatto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poteva essere  </a:t>
            </a:r>
            <a:r>
              <a:rPr sz="1200" spc="-5" dirty="0">
                <a:latin typeface="Times New Roman"/>
                <a:cs typeface="Times New Roman"/>
              </a:rPr>
              <a:t>diffuso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essere 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prodigi.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(1825.2) 166:0.2 </a:t>
            </a:r>
            <a:r>
              <a:rPr sz="1200" spc="-5" dirty="0">
                <a:latin typeface="Times New Roman"/>
                <a:cs typeface="Times New Roman"/>
              </a:rPr>
              <a:t>Tutta questa </a:t>
            </a:r>
            <a:r>
              <a:rPr sz="1200" dirty="0">
                <a:latin typeface="Times New Roman"/>
                <a:cs typeface="Times New Roman"/>
              </a:rPr>
              <a:t>missione di tre mesi nella </a:t>
            </a:r>
            <a:r>
              <a:rPr sz="1200" spc="-5" dirty="0">
                <a:latin typeface="Times New Roman"/>
                <a:cs typeface="Times New Roman"/>
              </a:rPr>
              <a:t>Perea fu </a:t>
            </a:r>
            <a:r>
              <a:rPr sz="1200" dirty="0">
                <a:latin typeface="Times New Roman"/>
                <a:cs typeface="Times New Roman"/>
              </a:rPr>
              <a:t>portata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poco </a:t>
            </a:r>
            <a:r>
              <a:rPr sz="1200" dirty="0">
                <a:latin typeface="Times New Roman"/>
                <a:cs typeface="Times New Roman"/>
              </a:rPr>
              <a:t>aiuto da </a:t>
            </a:r>
            <a:r>
              <a:rPr sz="1200" spc="-5" dirty="0">
                <a:latin typeface="Times New Roman"/>
                <a:cs typeface="Times New Roman"/>
              </a:rPr>
              <a:t>parte dei dodici  apostoli,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 poi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rifletté non tanto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quanto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i="1" spc="-5" dirty="0">
                <a:latin typeface="Times New Roman"/>
                <a:cs typeface="Times New Roman"/>
              </a:rPr>
              <a:t>insegnamenti.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non  seguirono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istruzioni,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subito dopo la morte e la risurrezione di </a:t>
            </a:r>
            <a:r>
              <a:rPr sz="1200" spc="-5" dirty="0">
                <a:latin typeface="Times New Roman"/>
                <a:cs typeface="Times New Roman"/>
              </a:rPr>
              <a:t>Gesù essi si scostarono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attorno ai concetti miracolosi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ricordi glorificati della sua personalità </a:t>
            </a:r>
            <a:r>
              <a:rPr sz="1200" spc="5" dirty="0">
                <a:latin typeface="Times New Roman"/>
                <a:cs typeface="Times New Roman"/>
              </a:rPr>
              <a:t>divina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Farisei a Ragaba</a:t>
            </a:r>
            <a:endParaRPr sz="1600">
              <a:latin typeface="Times New Roman"/>
              <a:cs typeface="Times New Roman"/>
            </a:endParaRPr>
          </a:p>
          <a:p>
            <a:pPr marL="76200" marR="9715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(1825.3) 166:1.1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18 </a:t>
            </a:r>
            <a:r>
              <a:rPr sz="1200" spc="-5" dirty="0">
                <a:latin typeface="Times New Roman"/>
                <a:cs typeface="Times New Roman"/>
              </a:rPr>
              <a:t>febbraio Gesù </a:t>
            </a:r>
            <a:r>
              <a:rPr sz="1200" dirty="0">
                <a:latin typeface="Times New Roman"/>
                <a:cs typeface="Times New Roman"/>
              </a:rPr>
              <a:t>era a Ragaba, dove abitava un </a:t>
            </a:r>
            <a:r>
              <a:rPr sz="1200" spc="-5" dirty="0">
                <a:latin typeface="Times New Roman"/>
                <a:cs typeface="Times New Roman"/>
              </a:rPr>
              <a:t>ricco Fariseo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Natanaele; </a:t>
            </a:r>
            <a:r>
              <a:rPr sz="1200" dirty="0">
                <a:latin typeface="Times New Roman"/>
                <a:cs typeface="Times New Roman"/>
              </a:rPr>
              <a:t>e poiché un buon numero di  </a:t>
            </a:r>
            <a:r>
              <a:rPr sz="1200" spc="-5" dirty="0">
                <a:latin typeface="Times New Roman"/>
                <a:cs typeface="Times New Roman"/>
              </a:rPr>
              <a:t>altri Farisei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seguendo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nel giro del paese, egli preparò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colazione </a:t>
            </a:r>
            <a:r>
              <a:rPr sz="1200" dirty="0">
                <a:latin typeface="Times New Roman"/>
                <a:cs typeface="Times New Roman"/>
              </a:rPr>
              <a:t>questo sabato </a:t>
            </a:r>
            <a:r>
              <a:rPr sz="1200" spc="-5" dirty="0">
                <a:latin typeface="Times New Roman"/>
                <a:cs typeface="Times New Roman"/>
              </a:rPr>
              <a:t>mattina per </a:t>
            </a:r>
            <a:r>
              <a:rPr sz="1200" dirty="0">
                <a:latin typeface="Times New Roman"/>
                <a:cs typeface="Times New Roman"/>
              </a:rPr>
              <a:t>tutti loro, </a:t>
            </a:r>
            <a:r>
              <a:rPr sz="1200" spc="-5" dirty="0">
                <a:latin typeface="Times New Roman"/>
                <a:cs typeface="Times New Roman"/>
              </a:rPr>
              <a:t>circa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ventina, ed </a:t>
            </a:r>
            <a:r>
              <a:rPr sz="1200" dirty="0">
                <a:latin typeface="Times New Roman"/>
                <a:cs typeface="Times New Roman"/>
              </a:rPr>
              <a:t>invitò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ospite </a:t>
            </a:r>
            <a:r>
              <a:rPr sz="1200" spc="-5" dirty="0">
                <a:latin typeface="Times New Roman"/>
                <a:cs typeface="Times New Roman"/>
              </a:rPr>
              <a:t>d’onore.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(1825.4) 166:1.2 </a:t>
            </a:r>
            <a:r>
              <a:rPr sz="1200" spc="-5" dirty="0">
                <a:latin typeface="Times New Roman"/>
                <a:cs typeface="Times New Roman"/>
              </a:rPr>
              <a:t>Quando Gesù arrivò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colazione,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Farisei, con </a:t>
            </a:r>
            <a:r>
              <a:rPr sz="1200" dirty="0">
                <a:latin typeface="Times New Roman"/>
                <a:cs typeface="Times New Roman"/>
              </a:rPr>
              <a:t>due o tre legisti, </a:t>
            </a:r>
            <a:r>
              <a:rPr sz="1200" spc="-5" dirty="0">
                <a:latin typeface="Times New Roman"/>
                <a:cs typeface="Times New Roman"/>
              </a:rPr>
              <a:t>era già </a:t>
            </a:r>
            <a:r>
              <a:rPr sz="1200" dirty="0">
                <a:latin typeface="Times New Roman"/>
                <a:cs typeface="Times New Roman"/>
              </a:rPr>
              <a:t>là e seduta a tavola.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prese subito posto alla </a:t>
            </a:r>
            <a:r>
              <a:rPr sz="1200" spc="-5" dirty="0">
                <a:latin typeface="Times New Roman"/>
                <a:cs typeface="Times New Roman"/>
              </a:rPr>
              <a:t>sinistra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Natanaele senza andare alle </a:t>
            </a:r>
            <a:r>
              <a:rPr sz="1200" dirty="0">
                <a:latin typeface="Times New Roman"/>
                <a:cs typeface="Times New Roman"/>
              </a:rPr>
              <a:t>bacinelle </a:t>
            </a:r>
            <a:r>
              <a:rPr sz="1200" spc="-5" dirty="0">
                <a:latin typeface="Times New Roman"/>
                <a:cs typeface="Times New Roman"/>
              </a:rPr>
              <a:t>d’acqua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lavarsi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mani. </a:t>
            </a:r>
            <a:r>
              <a:rPr sz="1200" spc="-5" dirty="0">
                <a:latin typeface="Times New Roman"/>
                <a:cs typeface="Times New Roman"/>
              </a:rPr>
              <a:t>Molti dei Farisei,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specialmente quelli </a:t>
            </a:r>
            <a:r>
              <a:rPr sz="1200" dirty="0">
                <a:latin typeface="Times New Roman"/>
                <a:cs typeface="Times New Roman"/>
              </a:rPr>
              <a:t>favorevoli </a:t>
            </a:r>
            <a:r>
              <a:rPr sz="1200" spc="-5" dirty="0">
                <a:latin typeface="Times New Roman"/>
                <a:cs typeface="Times New Roman"/>
              </a:rPr>
              <a:t>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sapevano che egli si lavava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solo per </a:t>
            </a:r>
            <a:r>
              <a:rPr sz="1200" spc="-5" dirty="0">
                <a:latin typeface="Times New Roman"/>
                <a:cs typeface="Times New Roman"/>
              </a:rPr>
              <a:t>esigenza </a:t>
            </a:r>
            <a:r>
              <a:rPr sz="1200" dirty="0">
                <a:latin typeface="Times New Roman"/>
                <a:cs typeface="Times New Roman"/>
              </a:rPr>
              <a:t>di pulizia 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9942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44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detestava questi </a:t>
            </a:r>
            <a:r>
              <a:rPr sz="1200" dirty="0">
                <a:latin typeface="Times New Roman"/>
                <a:cs typeface="Times New Roman"/>
              </a:rPr>
              <a:t>riti puramente </a:t>
            </a:r>
            <a:r>
              <a:rPr sz="1200" spc="-5" dirty="0">
                <a:latin typeface="Times New Roman"/>
                <a:cs typeface="Times New Roman"/>
              </a:rPr>
              <a:t>cerimoniali; </a:t>
            </a:r>
            <a:r>
              <a:rPr sz="1200" dirty="0">
                <a:latin typeface="Times New Roman"/>
                <a:cs typeface="Times New Roman"/>
              </a:rPr>
              <a:t>cosicché non </a:t>
            </a:r>
            <a:r>
              <a:rPr sz="1200" spc="-5" dirty="0">
                <a:latin typeface="Times New Roman"/>
                <a:cs typeface="Times New Roman"/>
              </a:rPr>
              <a:t>furono sorpresi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vederlo andare direttamente </a:t>
            </a:r>
            <a:r>
              <a:rPr sz="1200" dirty="0">
                <a:latin typeface="Times New Roman"/>
                <a:cs typeface="Times New Roman"/>
              </a:rPr>
              <a:t>a tavola senza </a:t>
            </a:r>
            <a:r>
              <a:rPr sz="1200" spc="-5" dirty="0">
                <a:latin typeface="Times New Roman"/>
                <a:cs typeface="Times New Roman"/>
              </a:rPr>
              <a:t>essersi  lavato </a:t>
            </a:r>
            <a:r>
              <a:rPr sz="1200" dirty="0">
                <a:latin typeface="Times New Roman"/>
                <a:cs typeface="Times New Roman"/>
              </a:rPr>
              <a:t>due volte le mani. </a:t>
            </a:r>
            <a:r>
              <a:rPr sz="1200" spc="-5" dirty="0">
                <a:latin typeface="Times New Roman"/>
                <a:cs typeface="Times New Roman"/>
              </a:rPr>
              <a:t>Ma Natanaele rimase </a:t>
            </a:r>
            <a:r>
              <a:rPr sz="1200" dirty="0">
                <a:latin typeface="Times New Roman"/>
                <a:cs typeface="Times New Roman"/>
              </a:rPr>
              <a:t>stupito dal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il Maestro non </a:t>
            </a:r>
            <a:r>
              <a:rPr sz="1200" spc="-5" dirty="0">
                <a:latin typeface="Times New Roman"/>
                <a:cs typeface="Times New Roman"/>
              </a:rPr>
              <a:t>si fosse </a:t>
            </a:r>
            <a:r>
              <a:rPr sz="1200" dirty="0">
                <a:latin typeface="Times New Roman"/>
                <a:cs typeface="Times New Roman"/>
              </a:rPr>
              <a:t>conformato alle </a:t>
            </a:r>
            <a:r>
              <a:rPr sz="1200" spc="-5" dirty="0">
                <a:latin typeface="Times New Roman"/>
                <a:cs typeface="Times New Roman"/>
              </a:rPr>
              <a:t>rigide </a:t>
            </a:r>
            <a:r>
              <a:rPr sz="1200" dirty="0">
                <a:latin typeface="Times New Roman"/>
                <a:cs typeface="Times New Roman"/>
              </a:rPr>
              <a:t>prescrizioni </a:t>
            </a:r>
            <a:r>
              <a:rPr sz="1200" spc="-5" dirty="0">
                <a:latin typeface="Times New Roman"/>
                <a:cs typeface="Times New Roman"/>
              </a:rPr>
              <a:t>della  pratica </a:t>
            </a:r>
            <a:r>
              <a:rPr sz="1200" dirty="0">
                <a:latin typeface="Times New Roman"/>
                <a:cs typeface="Times New Roman"/>
              </a:rPr>
              <a:t>farisaica. </a:t>
            </a:r>
            <a:r>
              <a:rPr sz="1200" spc="-5" dirty="0">
                <a:latin typeface="Times New Roman"/>
                <a:cs typeface="Times New Roman"/>
              </a:rPr>
              <a:t>Né Gesù si </a:t>
            </a:r>
            <a:r>
              <a:rPr sz="1200" dirty="0">
                <a:latin typeface="Times New Roman"/>
                <a:cs typeface="Times New Roman"/>
              </a:rPr>
              <a:t>lavò le mani, </a:t>
            </a:r>
            <a:r>
              <a:rPr sz="1200" spc="-5" dirty="0">
                <a:latin typeface="Times New Roman"/>
                <a:cs typeface="Times New Roman"/>
              </a:rPr>
              <a:t>come facevano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ogni portata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alla fine 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257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(1825.5) 166:1.3 </a:t>
            </a:r>
            <a:r>
              <a:rPr sz="1200" dirty="0">
                <a:latin typeface="Times New Roman"/>
                <a:cs typeface="Times New Roman"/>
              </a:rPr>
              <a:t>Dopo un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parlottare tra </a:t>
            </a:r>
            <a:r>
              <a:rPr sz="1200" spc="-5" dirty="0">
                <a:latin typeface="Times New Roman"/>
                <a:cs typeface="Times New Roman"/>
              </a:rPr>
              <a:t>Natanaele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ostile seduto alla </a:t>
            </a:r>
            <a:r>
              <a:rPr sz="1200" spc="-5" dirty="0">
                <a:latin typeface="Times New Roman"/>
                <a:cs typeface="Times New Roman"/>
              </a:rPr>
              <a:t>sua destra,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quelli </a:t>
            </a:r>
            <a:r>
              <a:rPr sz="1200" dirty="0">
                <a:latin typeface="Times New Roman"/>
                <a:cs typeface="Times New Roman"/>
              </a:rPr>
              <a:t>che sedevano di  </a:t>
            </a:r>
            <a:r>
              <a:rPr sz="1200" spc="-5" dirty="0">
                <a:latin typeface="Times New Roman"/>
                <a:cs typeface="Times New Roman"/>
              </a:rPr>
              <a:t>fronte al </a:t>
            </a:r>
            <a:r>
              <a:rPr sz="1200" dirty="0">
                <a:latin typeface="Times New Roman"/>
                <a:cs typeface="Times New Roman"/>
              </a:rPr>
              <a:t>Maestro avevano </a:t>
            </a:r>
            <a:r>
              <a:rPr sz="1200" spc="-5" dirty="0">
                <a:latin typeface="Times New Roman"/>
                <a:cs typeface="Times New Roman"/>
              </a:rPr>
              <a:t>alzato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sopracciglia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arricciato </a:t>
            </a:r>
            <a:r>
              <a:rPr sz="1200" dirty="0">
                <a:latin typeface="Times New Roman"/>
                <a:cs typeface="Times New Roman"/>
              </a:rPr>
              <a:t>le labbra </a:t>
            </a:r>
            <a:r>
              <a:rPr sz="1200" spc="-5" dirty="0">
                <a:latin typeface="Times New Roman"/>
                <a:cs typeface="Times New Roman"/>
              </a:rPr>
              <a:t>con sarcasmo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volte, Gesù disse infine: “Pensavo che 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aveste </a:t>
            </a:r>
            <a:r>
              <a:rPr sz="1200" dirty="0">
                <a:latin typeface="Times New Roman"/>
                <a:cs typeface="Times New Roman"/>
              </a:rPr>
              <a:t>invitato in questa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rompere </a:t>
            </a:r>
            <a:r>
              <a:rPr sz="1200" dirty="0">
                <a:latin typeface="Times New Roman"/>
                <a:cs typeface="Times New Roman"/>
              </a:rPr>
              <a:t>il pane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e forse per pormi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proclamazione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vangelo del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vedo che </a:t>
            </a:r>
            <a:r>
              <a:rPr sz="1200" dirty="0">
                <a:latin typeface="Times New Roman"/>
                <a:cs typeface="Times New Roman"/>
              </a:rPr>
              <a:t>mi avete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qui per </a:t>
            </a:r>
            <a:r>
              <a:rPr sz="1200" spc="-5" dirty="0">
                <a:latin typeface="Times New Roman"/>
                <a:cs typeface="Times New Roman"/>
              </a:rPr>
              <a:t>assistere ad un’esibizione </a:t>
            </a:r>
            <a:r>
              <a:rPr sz="1200" dirty="0">
                <a:latin typeface="Times New Roman"/>
                <a:cs typeface="Times New Roman"/>
              </a:rPr>
              <a:t>di devozione </a:t>
            </a:r>
            <a:r>
              <a:rPr sz="1200" spc="-5" dirty="0">
                <a:latin typeface="Times New Roman"/>
                <a:cs typeface="Times New Roman"/>
              </a:rPr>
              <a:t>cerimoniale </a:t>
            </a:r>
            <a:r>
              <a:rPr sz="1200" dirty="0">
                <a:latin typeface="Times New Roman"/>
                <a:cs typeface="Times New Roman"/>
              </a:rPr>
              <a:t>alla  vostra </a:t>
            </a:r>
            <a:r>
              <a:rPr sz="1200" spc="-5" dirty="0">
                <a:latin typeface="Times New Roman"/>
                <a:cs typeface="Times New Roman"/>
              </a:rPr>
              <a:t>stessa ipocrisia. Questo servizio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l’avete ora fatto;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mi </a:t>
            </a:r>
            <a:r>
              <a:rPr sz="1200" spc="-5" dirty="0">
                <a:latin typeface="Times New Roman"/>
                <a:cs typeface="Times New Roman"/>
              </a:rPr>
              <a:t>onorerete ancora quale </a:t>
            </a:r>
            <a:r>
              <a:rPr sz="1200" dirty="0">
                <a:latin typeface="Times New Roman"/>
                <a:cs typeface="Times New Roman"/>
              </a:rPr>
              <a:t>vostro ospite in </a:t>
            </a:r>
            <a:r>
              <a:rPr sz="1200" spc="-5" dirty="0">
                <a:latin typeface="Times New Roman"/>
                <a:cs typeface="Times New Roman"/>
              </a:rPr>
              <a:t>questa  occasione?”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(1826.1) 166:1.4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ebbe parlato così, essi abbassarono gli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tavola e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zitti. E poiché </a:t>
            </a:r>
            <a:r>
              <a:rPr sz="1200" spc="-5" dirty="0">
                <a:latin typeface="Times New Roman"/>
                <a:cs typeface="Times New Roman"/>
              </a:rPr>
              <a:t>nessuno  prendeva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parola, Gesù continuò: </a:t>
            </a:r>
            <a:r>
              <a:rPr sz="1200" dirty="0">
                <a:latin typeface="Times New Roman"/>
                <a:cs typeface="Times New Roman"/>
              </a:rPr>
              <a:t>“Molti di voi </a:t>
            </a:r>
            <a:r>
              <a:rPr sz="1200" spc="-5" dirty="0">
                <a:latin typeface="Times New Roman"/>
                <a:cs typeface="Times New Roman"/>
              </a:rPr>
              <a:t>Farisei siete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come </a:t>
            </a:r>
            <a:r>
              <a:rPr sz="1200" spc="-5" dirty="0">
                <a:latin typeface="Times New Roman"/>
                <a:cs typeface="Times New Roman"/>
              </a:rPr>
              <a:t>amici, alcuni sono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miei discepoli, </a:t>
            </a:r>
            <a:r>
              <a:rPr sz="1200" dirty="0">
                <a:latin typeface="Times New Roman"/>
                <a:cs typeface="Times New Roman"/>
              </a:rPr>
              <a:t>ma 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Farisei persiste nel loro rifiuto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la luce e di riconoscere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l’opera del </a:t>
            </a:r>
            <a:r>
              <a:rPr sz="1200" spc="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presentata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 grande potenza. Quanto </a:t>
            </a:r>
            <a:r>
              <a:rPr sz="1200" dirty="0">
                <a:latin typeface="Times New Roman"/>
                <a:cs typeface="Times New Roman"/>
              </a:rPr>
              <a:t>pulite </a:t>
            </a:r>
            <a:r>
              <a:rPr sz="1200" spc="-5" dirty="0">
                <a:latin typeface="Times New Roman"/>
                <a:cs typeface="Times New Roman"/>
              </a:rPr>
              <a:t>con cura l’esterno </a:t>
            </a:r>
            <a:r>
              <a:rPr sz="1200" dirty="0">
                <a:latin typeface="Times New Roman"/>
                <a:cs typeface="Times New Roman"/>
              </a:rPr>
              <a:t>delle coppe e </a:t>
            </a:r>
            <a:r>
              <a:rPr sz="1200" spc="-5" dirty="0">
                <a:latin typeface="Times New Roman"/>
                <a:cs typeface="Times New Roman"/>
              </a:rPr>
              <a:t>dei piatti,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recipienti del </a:t>
            </a:r>
            <a:r>
              <a:rPr sz="1200" dirty="0">
                <a:latin typeface="Times New Roman"/>
                <a:cs typeface="Times New Roman"/>
              </a:rPr>
              <a:t>nutrimento  </a:t>
            </a:r>
            <a:r>
              <a:rPr sz="1200" spc="-5" dirty="0">
                <a:latin typeface="Times New Roman"/>
                <a:cs typeface="Times New Roman"/>
              </a:rPr>
              <a:t>spirituale sono sudici </a:t>
            </a:r>
            <a:r>
              <a:rPr sz="1200" dirty="0">
                <a:latin typeface="Times New Roman"/>
                <a:cs typeface="Times New Roman"/>
              </a:rPr>
              <a:t>e corrotti! </a:t>
            </a:r>
            <a:r>
              <a:rPr sz="1200" spc="-5" dirty="0">
                <a:latin typeface="Times New Roman"/>
                <a:cs typeface="Times New Roman"/>
              </a:rPr>
              <a:t>Voi badate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un’apparenza pia e </a:t>
            </a:r>
            <a:r>
              <a:rPr sz="1200" spc="-5" dirty="0">
                <a:latin typeface="Times New Roman"/>
                <a:cs typeface="Times New Roman"/>
              </a:rPr>
              <a:t>santa al </a:t>
            </a:r>
            <a:r>
              <a:rPr sz="1200" dirty="0">
                <a:latin typeface="Times New Roman"/>
                <a:cs typeface="Times New Roman"/>
              </a:rPr>
              <a:t>popolo, ma la vostra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interiore è piena  </a:t>
            </a:r>
            <a:r>
              <a:rPr sz="1200" spc="-5" dirty="0">
                <a:latin typeface="Times New Roman"/>
                <a:cs typeface="Times New Roman"/>
              </a:rPr>
              <a:t>d’ipocrisia,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cupidigia, </a:t>
            </a:r>
            <a:r>
              <a:rPr sz="1200" dirty="0">
                <a:latin typeface="Times New Roman"/>
                <a:cs typeface="Times New Roman"/>
              </a:rPr>
              <a:t>di estorsione 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sorta di </a:t>
            </a:r>
            <a:r>
              <a:rPr sz="1200" spc="-5" dirty="0">
                <a:latin typeface="Times New Roman"/>
                <a:cs typeface="Times New Roman"/>
              </a:rPr>
              <a:t>depravazione spirituale.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osano anche complottare e progettare  </a:t>
            </a:r>
            <a:r>
              <a:rPr sz="1200" spc="-5" dirty="0">
                <a:latin typeface="Times New Roman"/>
                <a:cs typeface="Times New Roman"/>
              </a:rPr>
              <a:t>l’assassinio del Figlio dell’Uomo. Non </a:t>
            </a:r>
            <a:r>
              <a:rPr sz="1200" dirty="0">
                <a:latin typeface="Times New Roman"/>
                <a:cs typeface="Times New Roman"/>
              </a:rPr>
              <a:t>comprendete voi </a:t>
            </a:r>
            <a:r>
              <a:rPr sz="1200" spc="-5" dirty="0">
                <a:latin typeface="Times New Roman"/>
                <a:cs typeface="Times New Roman"/>
              </a:rPr>
              <a:t>insensati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del cielo guarda </a:t>
            </a:r>
            <a:r>
              <a:rPr sz="1200" dirty="0">
                <a:latin typeface="Times New Roman"/>
                <a:cs typeface="Times New Roman"/>
              </a:rPr>
              <a:t>i motivi </a:t>
            </a:r>
            <a:r>
              <a:rPr sz="1200" spc="-5" dirty="0">
                <a:latin typeface="Times New Roman"/>
                <a:cs typeface="Times New Roman"/>
              </a:rPr>
              <a:t>interiori dell’anima </a:t>
            </a:r>
            <a:r>
              <a:rPr sz="1200" spc="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le  vostre </a:t>
            </a:r>
            <a:r>
              <a:rPr sz="1200" spc="-5" dirty="0">
                <a:latin typeface="Times New Roman"/>
                <a:cs typeface="Times New Roman"/>
              </a:rPr>
              <a:t>ostentazioni esteriori </a:t>
            </a:r>
            <a:r>
              <a:rPr sz="1200" dirty="0">
                <a:latin typeface="Times New Roman"/>
                <a:cs typeface="Times New Roman"/>
              </a:rPr>
              <a:t>e le vostre </a:t>
            </a:r>
            <a:r>
              <a:rPr sz="1200" spc="-5" dirty="0">
                <a:latin typeface="Times New Roman"/>
                <a:cs typeface="Times New Roman"/>
              </a:rPr>
              <a:t>professioni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fede? Non crediate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l’elemosina e pagando le </a:t>
            </a:r>
            <a:r>
              <a:rPr sz="1200" spc="-5" dirty="0">
                <a:latin typeface="Times New Roman"/>
                <a:cs typeface="Times New Roman"/>
              </a:rPr>
              <a:t>decime sarete  purificati dalla </a:t>
            </a:r>
            <a:r>
              <a:rPr sz="1200" dirty="0">
                <a:latin typeface="Times New Roman"/>
                <a:cs typeface="Times New Roman"/>
              </a:rPr>
              <a:t>vostra iniquità e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presentarvi </a:t>
            </a:r>
            <a:r>
              <a:rPr sz="1200" dirty="0">
                <a:latin typeface="Times New Roman"/>
                <a:cs typeface="Times New Roman"/>
              </a:rPr>
              <a:t>puri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del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Guai </a:t>
            </a:r>
            <a:r>
              <a:rPr sz="1200" dirty="0">
                <a:latin typeface="Times New Roman"/>
                <a:cs typeface="Times New Roman"/>
              </a:rPr>
              <a:t>a voi Farisei che 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persistito </a:t>
            </a:r>
            <a:r>
              <a:rPr sz="1200" spc="-5" dirty="0">
                <a:latin typeface="Times New Roman"/>
                <a:cs typeface="Times New Roman"/>
              </a:rPr>
              <a:t>nel respingere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della vita!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meticolosi nel pagare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fate </a:t>
            </a:r>
            <a:r>
              <a:rPr sz="1200" dirty="0">
                <a:latin typeface="Times New Roman"/>
                <a:cs typeface="Times New Roman"/>
              </a:rPr>
              <a:t>l’elemosina </a:t>
            </a:r>
            <a:r>
              <a:rPr sz="1200" spc="-5" dirty="0">
                <a:latin typeface="Times New Roman"/>
                <a:cs typeface="Times New Roman"/>
              </a:rPr>
              <a:t>con ostentazione, </a:t>
            </a:r>
            <a:r>
              <a:rPr sz="1200" dirty="0">
                <a:latin typeface="Times New Roman"/>
                <a:cs typeface="Times New Roman"/>
              </a:rPr>
              <a:t>ma  disprezzate </a:t>
            </a:r>
            <a:r>
              <a:rPr sz="1200" spc="-5" dirty="0">
                <a:latin typeface="Times New Roman"/>
                <a:cs typeface="Times New Roman"/>
              </a:rPr>
              <a:t>coscientemente </a:t>
            </a:r>
            <a:r>
              <a:rPr sz="1200" dirty="0">
                <a:latin typeface="Times New Roman"/>
                <a:cs typeface="Times New Roman"/>
              </a:rPr>
              <a:t>la visitazione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respingete </a:t>
            </a:r>
            <a:r>
              <a:rPr sz="1200" dirty="0">
                <a:latin typeface="Times New Roman"/>
                <a:cs typeface="Times New Roman"/>
              </a:rPr>
              <a:t>la rivelazione </a:t>
            </a:r>
            <a:r>
              <a:rPr sz="1200" spc="-5" dirty="0">
                <a:latin typeface="Times New Roman"/>
                <a:cs typeface="Times New Roman"/>
              </a:rPr>
              <a:t>del suo amore. </a:t>
            </a:r>
            <a:r>
              <a:rPr sz="1200" dirty="0">
                <a:latin typeface="Times New Roman"/>
                <a:cs typeface="Times New Roman"/>
              </a:rPr>
              <a:t>Quantunque </a:t>
            </a:r>
            <a:r>
              <a:rPr sz="1200" spc="-5" dirty="0">
                <a:latin typeface="Times New Roman"/>
                <a:cs typeface="Times New Roman"/>
              </a:rPr>
              <a:t>sia bene </a:t>
            </a:r>
            <a:r>
              <a:rPr sz="1200" dirty="0">
                <a:latin typeface="Times New Roman"/>
                <a:cs typeface="Times New Roman"/>
              </a:rPr>
              <a:t>per voi </a:t>
            </a:r>
            <a:r>
              <a:rPr sz="1200" spc="5" dirty="0">
                <a:latin typeface="Times New Roman"/>
                <a:cs typeface="Times New Roman"/>
              </a:rPr>
              <a:t>prestare  </a:t>
            </a:r>
            <a:r>
              <a:rPr sz="1200" spc="-5" dirty="0">
                <a:latin typeface="Times New Roman"/>
                <a:cs typeface="Times New Roman"/>
              </a:rPr>
              <a:t>attenzione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doveri minori, non </a:t>
            </a:r>
            <a:r>
              <a:rPr sz="1200" spc="-5" dirty="0">
                <a:latin typeface="Times New Roman"/>
                <a:cs typeface="Times New Roman"/>
              </a:rPr>
              <a:t>dovreste dimenticare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assolte. Guai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562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203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rifuggono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giustizia, disdegnano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respingono </a:t>
            </a:r>
            <a:r>
              <a:rPr sz="1200" dirty="0">
                <a:latin typeface="Times New Roman"/>
                <a:cs typeface="Times New Roman"/>
              </a:rPr>
              <a:t>la verità! Guai 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disprezzano 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Padre, mentre cercano </a:t>
            </a:r>
            <a:r>
              <a:rPr sz="1200" dirty="0">
                <a:latin typeface="Times New Roman"/>
                <a:cs typeface="Times New Roman"/>
              </a:rPr>
              <a:t>seggi d’onore </a:t>
            </a:r>
            <a:r>
              <a:rPr sz="1200" spc="-5" dirty="0">
                <a:latin typeface="Times New Roman"/>
                <a:cs typeface="Times New Roman"/>
              </a:rPr>
              <a:t>nella sinagoga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sollecitano saluti </a:t>
            </a:r>
            <a:r>
              <a:rPr sz="1200" dirty="0">
                <a:latin typeface="Times New Roman"/>
                <a:cs typeface="Times New Roman"/>
              </a:rPr>
              <a:t>adulatori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spc="5" dirty="0">
                <a:latin typeface="Times New Roman"/>
                <a:cs typeface="Times New Roman"/>
              </a:rPr>
              <a:t>piazze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mercato!”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(1826.2) 166:1.5 </a:t>
            </a:r>
            <a:r>
              <a:rPr sz="1200" spc="-5" dirty="0">
                <a:latin typeface="Times New Roman"/>
                <a:cs typeface="Times New Roman"/>
              </a:rPr>
              <a:t>Quando Gesù si stava alzando per andare </a:t>
            </a:r>
            <a:r>
              <a:rPr sz="1200" dirty="0">
                <a:latin typeface="Times New Roman"/>
                <a:cs typeface="Times New Roman"/>
              </a:rPr>
              <a:t>via, uno dei </a:t>
            </a:r>
            <a:r>
              <a:rPr sz="1200" spc="-5" dirty="0">
                <a:latin typeface="Times New Roman"/>
                <a:cs typeface="Times New Roman"/>
              </a:rPr>
              <a:t>legisti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seduto a </a:t>
            </a:r>
            <a:r>
              <a:rPr sz="1200" spc="-5" dirty="0">
                <a:latin typeface="Times New Roman"/>
                <a:cs typeface="Times New Roman"/>
              </a:rPr>
              <a:t>tavola, rivolgendosi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disse: “Ma,  Maestro, </a:t>
            </a:r>
            <a:r>
              <a:rPr sz="1200" dirty="0">
                <a:latin typeface="Times New Roman"/>
                <a:cs typeface="Times New Roman"/>
              </a:rPr>
              <a:t>in certe tue </a:t>
            </a:r>
            <a:r>
              <a:rPr sz="1200" spc="-5" dirty="0">
                <a:latin typeface="Times New Roman"/>
                <a:cs typeface="Times New Roman"/>
              </a:rPr>
              <a:t>affermazioni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rimproveri anche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c’è niente di buono </a:t>
            </a:r>
            <a:r>
              <a:rPr sz="1200" spc="-5" dirty="0">
                <a:latin typeface="Times New Roman"/>
                <a:cs typeface="Times New Roman"/>
              </a:rPr>
              <a:t>negli Scribi, nei </a:t>
            </a:r>
            <a:r>
              <a:rPr sz="1200" dirty="0">
                <a:latin typeface="Times New Roman"/>
                <a:cs typeface="Times New Roman"/>
              </a:rPr>
              <a:t>Farisei o nei legisti?” E </a:t>
            </a:r>
            <a:r>
              <a:rPr sz="1200" spc="-5" dirty="0">
                <a:latin typeface="Times New Roman"/>
                <a:cs typeface="Times New Roman"/>
              </a:rPr>
              <a:t>Gesù,  alzandosi, rispose al legista: “Voi,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Farisei, provate </a:t>
            </a:r>
            <a:r>
              <a:rPr sz="1200" dirty="0">
                <a:latin typeface="Times New Roman"/>
                <a:cs typeface="Times New Roman"/>
              </a:rPr>
              <a:t>piacere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occupare i primi posti nei </a:t>
            </a:r>
            <a:r>
              <a:rPr sz="1200" spc="-5" dirty="0">
                <a:latin typeface="Times New Roman"/>
                <a:cs typeface="Times New Roman"/>
              </a:rPr>
              <a:t>banchetti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spc="5" dirty="0">
                <a:latin typeface="Times New Roman"/>
                <a:cs typeface="Times New Roman"/>
              </a:rPr>
              <a:t>lunghe </a:t>
            </a:r>
            <a:r>
              <a:rPr sz="1200" dirty="0">
                <a:latin typeface="Times New Roman"/>
                <a:cs typeface="Times New Roman"/>
              </a:rPr>
              <a:t>vesti  </a:t>
            </a:r>
            <a:r>
              <a:rPr sz="1200" spc="-5" dirty="0">
                <a:latin typeface="Times New Roman"/>
                <a:cs typeface="Times New Roman"/>
              </a:rPr>
              <a:t>mentre ponete </a:t>
            </a:r>
            <a:r>
              <a:rPr sz="1200" dirty="0">
                <a:latin typeface="Times New Roman"/>
                <a:cs typeface="Times New Roman"/>
              </a:rPr>
              <a:t>sulle spalle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pesanti fardelli, faticosi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portare.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anime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vacillano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questi  pesanti fardelli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alzate nemmeno </a:t>
            </a:r>
            <a:r>
              <a:rPr sz="1200" dirty="0">
                <a:latin typeface="Times New Roman"/>
                <a:cs typeface="Times New Roman"/>
              </a:rPr>
              <a:t>un dito. </a:t>
            </a:r>
            <a:r>
              <a:rPr sz="1200" spc="-5" dirty="0">
                <a:latin typeface="Times New Roman"/>
                <a:cs typeface="Times New Roman"/>
              </a:rPr>
              <a:t>Guai </a:t>
            </a:r>
            <a:r>
              <a:rPr sz="1200" dirty="0">
                <a:latin typeface="Times New Roman"/>
                <a:cs typeface="Times New Roman"/>
              </a:rPr>
              <a:t>a 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provate 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piacere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costruire tombe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profeti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vostri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ucciso! Ed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consenso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fatto </a:t>
            </a:r>
            <a:r>
              <a:rPr sz="1200" dirty="0">
                <a:latin typeface="Times New Roman"/>
                <a:cs typeface="Times New Roman"/>
              </a:rPr>
              <a:t>i vostri padri è </a:t>
            </a:r>
            <a:r>
              <a:rPr sz="1200" spc="-5" dirty="0">
                <a:latin typeface="Times New Roman"/>
                <a:cs typeface="Times New Roman"/>
              </a:rPr>
              <a:t>reso manifesto quando progettate </a:t>
            </a:r>
            <a:r>
              <a:rPr sz="1200" dirty="0">
                <a:latin typeface="Times New Roman"/>
                <a:cs typeface="Times New Roman"/>
              </a:rPr>
              <a:t>ora di  </a:t>
            </a:r>
            <a:r>
              <a:rPr sz="1200" spc="-5" dirty="0">
                <a:latin typeface="Times New Roman"/>
                <a:cs typeface="Times New Roman"/>
              </a:rPr>
              <a:t>uccidere quelli </a:t>
            </a:r>
            <a:r>
              <a:rPr sz="1200" dirty="0">
                <a:latin typeface="Times New Roman"/>
                <a:cs typeface="Times New Roman"/>
              </a:rPr>
              <a:t>che vengono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ai loro </a:t>
            </a:r>
            <a:r>
              <a:rPr sz="1200" dirty="0">
                <a:latin typeface="Times New Roman"/>
                <a:cs typeface="Times New Roman"/>
              </a:rPr>
              <a:t>tempi —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rettitudine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misericordia del </a:t>
            </a:r>
            <a:r>
              <a:rPr sz="1200" dirty="0">
                <a:latin typeface="Times New Roman"/>
                <a:cs typeface="Times New Roman"/>
              </a:rPr>
              <a:t>Padre celeste.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tra tutte le </a:t>
            </a:r>
            <a:r>
              <a:rPr sz="1200" spc="-5" dirty="0">
                <a:latin typeface="Times New Roman"/>
                <a:cs typeface="Times New Roman"/>
              </a:rPr>
              <a:t>generazioni passate,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 degli </a:t>
            </a:r>
            <a:r>
              <a:rPr sz="1200" spc="-5" dirty="0">
                <a:latin typeface="Times New Roman"/>
                <a:cs typeface="Times New Roman"/>
              </a:rPr>
              <a:t>apostoli sarà richiesto </a:t>
            </a:r>
            <a:r>
              <a:rPr sz="1200" dirty="0">
                <a:latin typeface="Times New Roman"/>
                <a:cs typeface="Times New Roman"/>
              </a:rPr>
              <a:t>a questa  </a:t>
            </a:r>
            <a:r>
              <a:rPr sz="1200" spc="-5" dirty="0">
                <a:latin typeface="Times New Roman"/>
                <a:cs typeface="Times New Roman"/>
              </a:rPr>
              <a:t>generazione perversa ed </a:t>
            </a:r>
            <a:r>
              <a:rPr sz="1200" dirty="0">
                <a:latin typeface="Times New Roman"/>
                <a:cs typeface="Times New Roman"/>
              </a:rPr>
              <a:t>ipocrita. </a:t>
            </a:r>
            <a:r>
              <a:rPr sz="1200" spc="-5" dirty="0">
                <a:latin typeface="Times New Roman"/>
                <a:cs typeface="Times New Roman"/>
              </a:rPr>
              <a:t>Guai </a:t>
            </a:r>
            <a:r>
              <a:rPr sz="1200" dirty="0">
                <a:latin typeface="Times New Roman"/>
                <a:cs typeface="Times New Roman"/>
              </a:rPr>
              <a:t>a tutti voi, </a:t>
            </a:r>
            <a:r>
              <a:rPr sz="1200" spc="-5" dirty="0">
                <a:latin typeface="Times New Roman"/>
                <a:cs typeface="Times New Roman"/>
              </a:rPr>
              <a:t>legisti,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sottratto la </a:t>
            </a:r>
            <a:r>
              <a:rPr sz="1200" spc="-5" dirty="0">
                <a:latin typeface="Times New Roman"/>
                <a:cs typeface="Times New Roman"/>
              </a:rPr>
              <a:t>chiave </a:t>
            </a:r>
            <a:r>
              <a:rPr sz="1200" dirty="0">
                <a:latin typeface="Times New Roman"/>
                <a:cs typeface="Times New Roman"/>
              </a:rPr>
              <a:t>della conoscenza </a:t>
            </a:r>
            <a:r>
              <a:rPr sz="1200" spc="-5" dirty="0">
                <a:latin typeface="Times New Roman"/>
                <a:cs typeface="Times New Roman"/>
              </a:rPr>
              <a:t>alla gente </a:t>
            </a:r>
            <a:r>
              <a:rPr sz="1200" dirty="0">
                <a:latin typeface="Times New Roman"/>
                <a:cs typeface="Times New Roman"/>
              </a:rPr>
              <a:t>comune! </a:t>
            </a:r>
            <a:r>
              <a:rPr sz="1200" spc="-5" dirty="0">
                <a:latin typeface="Times New Roman"/>
                <a:cs typeface="Times New Roman"/>
              </a:rPr>
              <a:t>Voi  stessi rifiutate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verità, e allo </a:t>
            </a:r>
            <a:r>
              <a:rPr sz="1200" spc="-5" dirty="0">
                <a:latin typeface="Times New Roman"/>
                <a:cs typeface="Times New Roman"/>
              </a:rPr>
              <a:t>stesso tempo </a:t>
            </a:r>
            <a:r>
              <a:rPr sz="1200" dirty="0">
                <a:latin typeface="Times New Roman"/>
                <a:cs typeface="Times New Roman"/>
              </a:rPr>
              <a:t>vorreste impedire a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entrarvi. Ma voi  </a:t>
            </a:r>
            <a:r>
              <a:rPr sz="1200" dirty="0">
                <a:latin typeface="Times New Roman"/>
                <a:cs typeface="Times New Roman"/>
              </a:rPr>
              <a:t>non potete </a:t>
            </a:r>
            <a:r>
              <a:rPr sz="1200" spc="-5" dirty="0">
                <a:latin typeface="Times New Roman"/>
                <a:cs typeface="Times New Roman"/>
              </a:rPr>
              <a:t>chiudere così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porte del regno dei </a:t>
            </a:r>
            <a:r>
              <a:rPr sz="1200" dirty="0">
                <a:latin typeface="Times New Roman"/>
                <a:cs typeface="Times New Roman"/>
              </a:rPr>
              <a:t>cieli; noi le </a:t>
            </a:r>
            <a:r>
              <a:rPr sz="1200" spc="-5" dirty="0">
                <a:latin typeface="Times New Roman"/>
                <a:cs typeface="Times New Roman"/>
              </a:rPr>
              <a:t>abbiamo aperte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hanno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per entrare,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portali  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non saranno </a:t>
            </a:r>
            <a:r>
              <a:rPr sz="1200" spc="-5" dirty="0">
                <a:latin typeface="Times New Roman"/>
                <a:cs typeface="Times New Roman"/>
              </a:rPr>
              <a:t>chiusi dal pregiudizio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dall’arroganza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falsi maestri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pastori menzogneri simili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sepolcri</a:t>
            </a:r>
            <a:endParaRPr sz="1200">
              <a:latin typeface="Times New Roman"/>
              <a:cs typeface="Times New Roman"/>
            </a:endParaRPr>
          </a:p>
          <a:p>
            <a:pPr marL="63500" marR="41529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imbiancati che,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all’esterno </a:t>
            </a:r>
            <a:r>
              <a:rPr sz="1200" dirty="0">
                <a:latin typeface="Times New Roman"/>
                <a:cs typeface="Times New Roman"/>
              </a:rPr>
              <a:t>appaiono splendidi, </a:t>
            </a:r>
            <a:r>
              <a:rPr sz="1200" spc="-5" dirty="0">
                <a:latin typeface="Times New Roman"/>
                <a:cs typeface="Times New Roman"/>
              </a:rPr>
              <a:t>all’interno sono pieni </a:t>
            </a:r>
            <a:r>
              <a:rPr sz="1200" dirty="0">
                <a:latin typeface="Times New Roman"/>
                <a:cs typeface="Times New Roman"/>
              </a:rPr>
              <a:t>di ossa di uomini </a:t>
            </a:r>
            <a:r>
              <a:rPr sz="1200" spc="-5" dirty="0">
                <a:latin typeface="Times New Roman"/>
                <a:cs typeface="Times New Roman"/>
              </a:rPr>
              <a:t>morti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ogni sorta </a:t>
            </a:r>
            <a:r>
              <a:rPr sz="1200" dirty="0">
                <a:latin typeface="Times New Roman"/>
                <a:cs typeface="Times New Roman"/>
              </a:rPr>
              <a:t>d’impurità  </a:t>
            </a:r>
            <a:r>
              <a:rPr sz="1200" spc="-5" dirty="0">
                <a:latin typeface="Times New Roman"/>
                <a:cs typeface="Times New Roman"/>
              </a:rPr>
              <a:t>spirituale.”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52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(1826.3) 166:1.6 </a:t>
            </a:r>
            <a:r>
              <a:rPr sz="1200" spc="-5" dirty="0">
                <a:latin typeface="Times New Roman"/>
                <a:cs typeface="Times New Roman"/>
              </a:rPr>
              <a:t>Quando Gesù ebbe </a:t>
            </a:r>
            <a:r>
              <a:rPr sz="1200" dirty="0">
                <a:latin typeface="Times New Roman"/>
                <a:cs typeface="Times New Roman"/>
              </a:rPr>
              <a:t>finito 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tavola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Natanaele, </a:t>
            </a:r>
            <a:r>
              <a:rPr sz="1200" dirty="0">
                <a:latin typeface="Times New Roman"/>
                <a:cs typeface="Times New Roman"/>
              </a:rPr>
              <a:t>uscì dalla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senza aver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cibo. E tra 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avevano ascoltato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parole, alcuni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credenti nel suo </a:t>
            </a:r>
            <a:r>
              <a:rPr sz="1200" dirty="0">
                <a:latin typeface="Times New Roman"/>
                <a:cs typeface="Times New Roman"/>
              </a:rPr>
              <a:t>insegnamento </a:t>
            </a:r>
            <a:r>
              <a:rPr sz="1200" spc="-5" dirty="0">
                <a:latin typeface="Times New Roman"/>
                <a:cs typeface="Times New Roman"/>
              </a:rPr>
              <a:t>ed entrarono nel regno,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di loro  </a:t>
            </a:r>
            <a:r>
              <a:rPr sz="1200" spc="-5" dirty="0">
                <a:latin typeface="Times New Roman"/>
                <a:cs typeface="Times New Roman"/>
              </a:rPr>
              <a:t>persisté nella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tenebre, divenendo ancor più </a:t>
            </a:r>
            <a:r>
              <a:rPr sz="1200" spc="-5" dirty="0">
                <a:latin typeface="Times New Roman"/>
                <a:cs typeface="Times New Roman"/>
              </a:rPr>
              <a:t>determinata </a:t>
            </a:r>
            <a:r>
              <a:rPr sz="1200" dirty="0">
                <a:latin typeface="Times New Roman"/>
                <a:cs typeface="Times New Roman"/>
              </a:rPr>
              <a:t>a rimanere in </a:t>
            </a:r>
            <a:r>
              <a:rPr sz="1200" spc="-5" dirty="0">
                <a:latin typeface="Times New Roman"/>
                <a:cs typeface="Times New Roman"/>
              </a:rPr>
              <a:t>agguato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cogliere qualche sua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potesse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utilizzata </a:t>
            </a:r>
            <a:r>
              <a:rPr sz="1200" spc="-5" dirty="0">
                <a:latin typeface="Times New Roman"/>
                <a:cs typeface="Times New Roman"/>
              </a:rPr>
              <a:t>per portarlo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tribunale </a:t>
            </a:r>
            <a:r>
              <a:rPr sz="1200" dirty="0">
                <a:latin typeface="Times New Roman"/>
                <a:cs typeface="Times New Roman"/>
              </a:rPr>
              <a:t>e farlo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Sinedrio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1020" cy="4138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(1827.1) 166:1.7 </a:t>
            </a:r>
            <a:r>
              <a:rPr sz="1200" spc="-5" dirty="0">
                <a:latin typeface="Times New Roman"/>
                <a:cs typeface="Times New Roman"/>
              </a:rPr>
              <a:t>C’erano giusto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cose alle 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prestavano </a:t>
            </a:r>
            <a:r>
              <a:rPr sz="1200" dirty="0">
                <a:latin typeface="Times New Roman"/>
                <a:cs typeface="Times New Roman"/>
              </a:rPr>
              <a:t>particolare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attenzione: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(1827.2) 166:1.8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Praticare rigidamente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pagamento delle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decime.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(1827.3) 166:1.9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Osservare scrupolosamente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purificazione.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(1827.4) 166:1.10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associarsi </a:t>
            </a:r>
            <a:r>
              <a:rPr sz="1200" dirty="0">
                <a:latin typeface="Times New Roman"/>
                <a:cs typeface="Times New Roman"/>
              </a:rPr>
              <a:t>con tutti i non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Farisei.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(1827.5) 166:1.11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circostanza Gesù cercò </a:t>
            </a:r>
            <a:r>
              <a:rPr sz="1200" dirty="0">
                <a:latin typeface="Times New Roman"/>
                <a:cs typeface="Times New Roman"/>
              </a:rPr>
              <a:t>di mettere a nudo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sterilità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prime due </a:t>
            </a:r>
            <a:r>
              <a:rPr sz="1200" spc="-5" dirty="0">
                <a:latin typeface="Times New Roman"/>
                <a:cs typeface="Times New Roman"/>
              </a:rPr>
              <a:t>pratiche,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riservò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osservazioni destinate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rimproverare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rifiuto dei Farisei ad intrattenere </a:t>
            </a:r>
            <a:r>
              <a:rPr sz="1200" dirty="0">
                <a:latin typeface="Times New Roman"/>
                <a:cs typeface="Times New Roman"/>
              </a:rPr>
              <a:t>rapporti </a:t>
            </a:r>
            <a:r>
              <a:rPr sz="1200" spc="-5" dirty="0">
                <a:latin typeface="Times New Roman"/>
                <a:cs typeface="Times New Roman"/>
              </a:rPr>
              <a:t>sociali con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per un’altra </a:t>
            </a:r>
            <a:r>
              <a:rPr sz="1200" spc="-5" dirty="0">
                <a:latin typeface="Times New Roman"/>
                <a:cs typeface="Times New Roman"/>
              </a:rPr>
              <a:t>occasione  successiva </a:t>
            </a:r>
            <a:r>
              <a:rPr sz="1200" dirty="0">
                <a:latin typeface="Times New Roman"/>
                <a:cs typeface="Times New Roman"/>
              </a:rPr>
              <a:t>in cui avrebbe </a:t>
            </a:r>
            <a:r>
              <a:rPr sz="1200" spc="-5" dirty="0">
                <a:latin typeface="Times New Roman"/>
                <a:cs typeface="Times New Roman"/>
              </a:rPr>
              <a:t>nuovamente desinato </a:t>
            </a:r>
            <a:r>
              <a:rPr sz="1200" dirty="0">
                <a:latin typeface="Times New Roman"/>
                <a:cs typeface="Times New Roman"/>
              </a:rPr>
              <a:t>con molti di questi </a:t>
            </a:r>
            <a:r>
              <a:rPr sz="1200" spc="-5" dirty="0">
                <a:latin typeface="Times New Roman"/>
                <a:cs typeface="Times New Roman"/>
              </a:rPr>
              <a:t>stessi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dieci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lebbrosi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(1827.6) 166:2.1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 Gesù andò con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ad Amatus,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ai confini della Samaria,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essi si </a:t>
            </a:r>
            <a:r>
              <a:rPr sz="1200" dirty="0">
                <a:latin typeface="Times New Roman"/>
                <a:cs typeface="Times New Roman"/>
              </a:rPr>
              <a:t>avvicinavano  </a:t>
            </a:r>
            <a:r>
              <a:rPr sz="1200" spc="-5" dirty="0">
                <a:latin typeface="Times New Roman"/>
                <a:cs typeface="Times New Roman"/>
              </a:rPr>
              <a:t>alla città incontrarono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dieci </a:t>
            </a:r>
            <a:r>
              <a:rPr sz="1200" spc="-5" dirty="0">
                <a:latin typeface="Times New Roman"/>
                <a:cs typeface="Times New Roman"/>
              </a:rPr>
              <a:t>lebbrosi che soggiornavano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questo luogo. </a:t>
            </a:r>
            <a:r>
              <a:rPr sz="1200" dirty="0">
                <a:latin typeface="Times New Roman"/>
                <a:cs typeface="Times New Roman"/>
              </a:rPr>
              <a:t>Nove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gruppo erano </a:t>
            </a:r>
            <a:r>
              <a:rPr sz="1200" spc="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ed  uno un </a:t>
            </a:r>
            <a:r>
              <a:rPr sz="1200" spc="-5" dirty="0">
                <a:latin typeface="Times New Roman"/>
                <a:cs typeface="Times New Roman"/>
              </a:rPr>
              <a:t>Samaritano. Di </a:t>
            </a:r>
            <a:r>
              <a:rPr sz="1200" dirty="0">
                <a:latin typeface="Times New Roman"/>
                <a:cs typeface="Times New Roman"/>
              </a:rPr>
              <a:t>solito </a:t>
            </a:r>
            <a:r>
              <a:rPr sz="1200" spc="-5" dirty="0">
                <a:latin typeface="Times New Roman"/>
                <a:cs typeface="Times New Roman"/>
              </a:rPr>
              <a:t>questi Ebrei si sarebbero astenuti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associazione 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questo </a:t>
            </a:r>
            <a:r>
              <a:rPr sz="1200" spc="-5" dirty="0">
                <a:latin typeface="Times New Roman"/>
                <a:cs typeface="Times New Roman"/>
              </a:rPr>
              <a:t>Samaritano, </a:t>
            </a:r>
            <a:r>
              <a:rPr sz="1200" dirty="0">
                <a:latin typeface="Times New Roman"/>
                <a:cs typeface="Times New Roman"/>
              </a:rPr>
              <a:t>ma la loro  </a:t>
            </a:r>
            <a:r>
              <a:rPr sz="1200" spc="-5" dirty="0">
                <a:latin typeface="Times New Roman"/>
                <a:cs typeface="Times New Roman"/>
              </a:rPr>
              <a:t>afflizione comune 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superare ogni </a:t>
            </a:r>
            <a:r>
              <a:rPr sz="1200" dirty="0">
                <a:latin typeface="Times New Roman"/>
                <a:cs typeface="Times New Roman"/>
              </a:rPr>
              <a:t>pregiudizio </a:t>
            </a:r>
            <a:r>
              <a:rPr sz="1200" spc="-5" dirty="0">
                <a:latin typeface="Times New Roman"/>
                <a:cs typeface="Times New Roman"/>
              </a:rPr>
              <a:t>religioso. Essi avevano sentito parlare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suoi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guarigione, </a:t>
            </a:r>
            <a:r>
              <a:rPr sz="1200" dirty="0">
                <a:latin typeface="Times New Roman"/>
                <a:cs typeface="Times New Roman"/>
              </a:rPr>
              <a:t>e poiché i </a:t>
            </a:r>
            <a:r>
              <a:rPr sz="1200" spc="-5" dirty="0">
                <a:latin typeface="Times New Roman"/>
                <a:cs typeface="Times New Roman"/>
              </a:rPr>
              <a:t>settanta avevano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annunciare </a:t>
            </a:r>
            <a:r>
              <a:rPr sz="1200" dirty="0">
                <a:latin typeface="Times New Roman"/>
                <a:cs typeface="Times New Roman"/>
              </a:rPr>
              <a:t>il probabile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dell’arrivo di </a:t>
            </a:r>
            <a:r>
              <a:rPr sz="1200" spc="-5" dirty="0">
                <a:latin typeface="Times New Roman"/>
                <a:cs typeface="Times New Roman"/>
              </a:rPr>
              <a:t>Gesù 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usciva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giri,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lebbrosi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informati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si aspettava </a:t>
            </a:r>
            <a:r>
              <a:rPr sz="1200" dirty="0">
                <a:latin typeface="Times New Roman"/>
                <a:cs typeface="Times New Roman"/>
              </a:rPr>
              <a:t>che apparisse </a:t>
            </a:r>
            <a:r>
              <a:rPr sz="1200" spc="-5" dirty="0">
                <a:latin typeface="Times New Roman"/>
                <a:cs typeface="Times New Roman"/>
              </a:rPr>
              <a:t>nelle  </a:t>
            </a:r>
            <a:r>
              <a:rPr sz="1200" dirty="0">
                <a:latin typeface="Times New Roman"/>
                <a:cs typeface="Times New Roman"/>
              </a:rPr>
              <a:t>vicinanze </a:t>
            </a:r>
            <a:r>
              <a:rPr sz="1200" spc="-5" dirty="0">
                <a:latin typeface="Times New Roman"/>
                <a:cs typeface="Times New Roman"/>
              </a:rPr>
              <a:t>verso quest’ora. Di conseguenza essi si erano appostati </a:t>
            </a:r>
            <a:r>
              <a:rPr sz="1200" dirty="0">
                <a:latin typeface="Times New Roman"/>
                <a:cs typeface="Times New Roman"/>
              </a:rPr>
              <a:t>qui, ai bordi della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speravano </a:t>
            </a:r>
            <a:r>
              <a:rPr sz="1200" dirty="0">
                <a:latin typeface="Times New Roman"/>
                <a:cs typeface="Times New Roman"/>
              </a:rPr>
              <a:t>di attirare la sua  </a:t>
            </a:r>
            <a:r>
              <a:rPr sz="1200" spc="-5" dirty="0">
                <a:latin typeface="Times New Roman"/>
                <a:cs typeface="Times New Roman"/>
              </a:rPr>
              <a:t>attenzione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guarigione. Quando </a:t>
            </a:r>
            <a:r>
              <a:rPr sz="1200" dirty="0">
                <a:latin typeface="Times New Roman"/>
                <a:cs typeface="Times New Roman"/>
              </a:rPr>
              <a:t>i lebbrosi </a:t>
            </a:r>
            <a:r>
              <a:rPr sz="1200" spc="-5" dirty="0">
                <a:latin typeface="Times New Roman"/>
                <a:cs typeface="Times New Roman"/>
              </a:rPr>
              <a:t>videro Gesù avvicinarsi </a:t>
            </a:r>
            <a:r>
              <a:rPr sz="1200" dirty="0">
                <a:latin typeface="Times New Roman"/>
                <a:cs typeface="Times New Roman"/>
              </a:rPr>
              <a:t>a loro, non </a:t>
            </a:r>
            <a:r>
              <a:rPr sz="1200" spc="-5" dirty="0">
                <a:latin typeface="Times New Roman"/>
                <a:cs typeface="Times New Roman"/>
              </a:rPr>
              <a:t>osando accostarglisi, si tennero </a:t>
            </a:r>
            <a:r>
              <a:rPr sz="1200" dirty="0">
                <a:latin typeface="Times New Roman"/>
                <a:cs typeface="Times New Roman"/>
              </a:rPr>
              <a:t>a distanza  e </a:t>
            </a:r>
            <a:r>
              <a:rPr sz="1200" spc="-5" dirty="0">
                <a:latin typeface="Times New Roman"/>
                <a:cs typeface="Times New Roman"/>
              </a:rPr>
              <a:t>gli gridarono: “Maestro, abbi pietà </a:t>
            </a:r>
            <a:r>
              <a:rPr sz="1200" dirty="0">
                <a:latin typeface="Times New Roman"/>
                <a:cs typeface="Times New Roman"/>
              </a:rPr>
              <a:t>di noi; </a:t>
            </a:r>
            <a:r>
              <a:rPr sz="1200" spc="-5" dirty="0">
                <a:latin typeface="Times New Roman"/>
                <a:cs typeface="Times New Roman"/>
              </a:rPr>
              <a:t>purificaci </a:t>
            </a:r>
            <a:r>
              <a:rPr sz="1200" dirty="0">
                <a:latin typeface="Times New Roman"/>
                <a:cs typeface="Times New Roman"/>
              </a:rPr>
              <a:t>dalla nostra </a:t>
            </a:r>
            <a:r>
              <a:rPr sz="1200" spc="-5" dirty="0">
                <a:latin typeface="Times New Roman"/>
                <a:cs typeface="Times New Roman"/>
              </a:rPr>
              <a:t>afflizione. Guariscici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guarito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60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49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(1827.7) 166:2.2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giusto </a:t>
            </a:r>
            <a:r>
              <a:rPr sz="1200" spc="-5" dirty="0">
                <a:latin typeface="Times New Roman"/>
                <a:cs typeface="Times New Roman"/>
              </a:rPr>
              <a:t>appena spiegato </a:t>
            </a:r>
            <a:r>
              <a:rPr sz="1200" dirty="0">
                <a:latin typeface="Times New Roman"/>
                <a:cs typeface="Times New Roman"/>
              </a:rPr>
              <a:t>ai dodici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Gentili </a:t>
            </a:r>
            <a:r>
              <a:rPr sz="1200" spc="-5" dirty="0">
                <a:latin typeface="Times New Roman"/>
                <a:cs typeface="Times New Roman"/>
              </a:rPr>
              <a:t>della Perea, insieme con gli Ebrei meno ortodossi, </a:t>
            </a:r>
            <a:r>
              <a:rPr sz="1200" dirty="0">
                <a:latin typeface="Times New Roman"/>
                <a:cs typeface="Times New Roman"/>
              </a:rPr>
              <a:t>erano  più </a:t>
            </a:r>
            <a:r>
              <a:rPr sz="1200" spc="-5" dirty="0">
                <a:latin typeface="Times New Roman"/>
                <a:cs typeface="Times New Roman"/>
              </a:rPr>
              <a:t>inclini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al vangelo predicato </a:t>
            </a:r>
            <a:r>
              <a:rPr sz="1200" dirty="0">
                <a:latin typeface="Times New Roman"/>
                <a:cs typeface="Times New Roman"/>
              </a:rPr>
              <a:t>dai settanta 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Giudea </a:t>
            </a:r>
            <a:r>
              <a:rPr sz="1200" dirty="0">
                <a:latin typeface="Times New Roman"/>
                <a:cs typeface="Times New Roman"/>
              </a:rPr>
              <a:t>più ortodossi e </a:t>
            </a:r>
            <a:r>
              <a:rPr sz="1200" spc="-5" dirty="0">
                <a:latin typeface="Times New Roman"/>
                <a:cs typeface="Times New Roman"/>
              </a:rPr>
              <a:t>legati alla  tradizione.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richiamato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attenzione sul fatto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stesso modo più prontamente  </a:t>
            </a:r>
            <a:r>
              <a:rPr sz="1200" spc="-5" dirty="0">
                <a:latin typeface="Times New Roman"/>
                <a:cs typeface="Times New Roman"/>
              </a:rPr>
              <a:t>accolto dai </a:t>
            </a:r>
            <a:r>
              <a:rPr sz="1200" dirty="0">
                <a:latin typeface="Times New Roman"/>
                <a:cs typeface="Times New Roman"/>
              </a:rPr>
              <a:t>Galilei,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dai Samaritani.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erano ancora </a:t>
            </a:r>
            <a:r>
              <a:rPr sz="1200" dirty="0">
                <a:latin typeface="Times New Roman"/>
                <a:cs typeface="Times New Roman"/>
              </a:rPr>
              <a:t>disposti </a:t>
            </a:r>
            <a:r>
              <a:rPr sz="1200" spc="-5" dirty="0">
                <a:latin typeface="Times New Roman"/>
                <a:cs typeface="Times New Roman"/>
              </a:rPr>
              <a:t>ad intrattenere </a:t>
            </a:r>
            <a:r>
              <a:rPr sz="1200" dirty="0">
                <a:latin typeface="Times New Roman"/>
                <a:cs typeface="Times New Roman"/>
              </a:rPr>
              <a:t>sentimenti amichevoli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Samaritani </a:t>
            </a:r>
            <a:r>
              <a:rPr sz="1200" dirty="0">
                <a:latin typeface="Times New Roman"/>
                <a:cs typeface="Times New Roman"/>
              </a:rPr>
              <a:t>a lungo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disprezzati.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(1827.8) 166:2.3 </a:t>
            </a:r>
            <a:r>
              <a:rPr sz="1200" spc="-5" dirty="0">
                <a:latin typeface="Times New Roman"/>
                <a:cs typeface="Times New Roman"/>
              </a:rPr>
              <a:t>Di conseguenza, quando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notò il </a:t>
            </a:r>
            <a:r>
              <a:rPr sz="1200" spc="-5" dirty="0">
                <a:latin typeface="Times New Roman"/>
                <a:cs typeface="Times New Roman"/>
              </a:rPr>
              <a:t>Samaritano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lebbrosi, cercò </a:t>
            </a:r>
            <a:r>
              <a:rPr sz="1200" dirty="0">
                <a:latin typeface="Times New Roman"/>
                <a:cs typeface="Times New Roman"/>
              </a:rPr>
              <a:t>d’indurre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proseguire verso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senza fermarsi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per scambiare </a:t>
            </a:r>
            <a:r>
              <a:rPr sz="1200" dirty="0">
                <a:latin typeface="Times New Roman"/>
                <a:cs typeface="Times New Roman"/>
              </a:rPr>
              <a:t>con loro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saluti. </a:t>
            </a:r>
            <a:r>
              <a:rPr sz="1200" spc="-5" dirty="0">
                <a:latin typeface="Times New Roman"/>
                <a:cs typeface="Times New Roman"/>
              </a:rPr>
              <a:t>Gesù disse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Simone: </a:t>
            </a:r>
            <a:r>
              <a:rPr sz="1200" dirty="0">
                <a:latin typeface="Times New Roman"/>
                <a:cs typeface="Times New Roman"/>
              </a:rPr>
              <a:t>“E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Samaritano ama Dio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gli  Ebrei? Possiamo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simili? </a:t>
            </a:r>
            <a:r>
              <a:rPr sz="1200" dirty="0">
                <a:latin typeface="Times New Roman"/>
                <a:cs typeface="Times New Roman"/>
              </a:rPr>
              <a:t>Chi può </a:t>
            </a:r>
            <a:r>
              <a:rPr sz="1200" spc="-5" dirty="0">
                <a:latin typeface="Times New Roman"/>
                <a:cs typeface="Times New Roman"/>
              </a:rPr>
              <a:t>dirlo? Se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guariamo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Samaritano si </a:t>
            </a:r>
            <a:r>
              <a:rPr sz="1200" dirty="0">
                <a:latin typeface="Times New Roman"/>
                <a:cs typeface="Times New Roman"/>
              </a:rPr>
              <a:t>mostrerà  più </a:t>
            </a:r>
            <a:r>
              <a:rPr sz="1200" spc="-5" dirty="0">
                <a:latin typeface="Times New Roman"/>
                <a:cs typeface="Times New Roman"/>
              </a:rPr>
              <a:t>riconoscente degli stessi Ebrei. </a:t>
            </a:r>
            <a:r>
              <a:rPr sz="1200" dirty="0">
                <a:latin typeface="Times New Roman"/>
                <a:cs typeface="Times New Roman"/>
              </a:rPr>
              <a:t>Ti senti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delle tue opinioni </a:t>
            </a:r>
            <a:r>
              <a:rPr sz="1200" spc="-5" dirty="0">
                <a:latin typeface="Times New Roman"/>
                <a:cs typeface="Times New Roman"/>
              </a:rPr>
              <a:t>Simone?” </a:t>
            </a:r>
            <a:r>
              <a:rPr sz="1200" dirty="0">
                <a:latin typeface="Times New Roman"/>
                <a:cs typeface="Times New Roman"/>
              </a:rPr>
              <a:t>E Simone </a:t>
            </a:r>
            <a:r>
              <a:rPr sz="1200" spc="-5" dirty="0">
                <a:latin typeface="Times New Roman"/>
                <a:cs typeface="Times New Roman"/>
              </a:rPr>
              <a:t>rispose prontamente: “Se </a:t>
            </a:r>
            <a:r>
              <a:rPr sz="1200" dirty="0">
                <a:latin typeface="Times New Roman"/>
                <a:cs typeface="Times New Roman"/>
              </a:rPr>
              <a:t>tu li purifichi lo  </a:t>
            </a:r>
            <a:r>
              <a:rPr sz="1200" spc="-5" dirty="0">
                <a:latin typeface="Times New Roman"/>
                <a:cs typeface="Times New Roman"/>
              </a:rPr>
              <a:t>scoprirai subito.”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 replicò: </a:t>
            </a:r>
            <a:r>
              <a:rPr sz="1200" dirty="0">
                <a:latin typeface="Times New Roman"/>
                <a:cs typeface="Times New Roman"/>
              </a:rPr>
              <a:t>“Così </a:t>
            </a:r>
            <a:r>
              <a:rPr sz="1200" spc="-5" dirty="0">
                <a:latin typeface="Times New Roman"/>
                <a:cs typeface="Times New Roman"/>
              </a:rPr>
              <a:t>sia fatto, Simone,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conoscerai subito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sulla gratitudine degli </a:t>
            </a:r>
            <a:r>
              <a:rPr sz="1200" dirty="0">
                <a:latin typeface="Times New Roman"/>
                <a:cs typeface="Times New Roman"/>
              </a:rPr>
              <a:t>uomini 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misericordia amorevole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(1827.9) 166:2.4 </a:t>
            </a:r>
            <a:r>
              <a:rPr sz="1200" spc="-5" dirty="0">
                <a:latin typeface="Times New Roman"/>
                <a:cs typeface="Times New Roman"/>
              </a:rPr>
              <a:t>Gesù, avvicinatosi ai lebbrosi, disse: </a:t>
            </a:r>
            <a:r>
              <a:rPr sz="1200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volete essere guariti, andate immediatamente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mostrarvi ai sacerdoti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prescrive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 Mosè.” E mentre vi andavano, </a:t>
            </a:r>
            <a:r>
              <a:rPr sz="1200" spc="-5" dirty="0">
                <a:latin typeface="Times New Roman"/>
                <a:cs typeface="Times New Roman"/>
              </a:rPr>
              <a:t>essi furono guariti.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Samaritano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era guarito, </a:t>
            </a:r>
            <a:r>
              <a:rPr sz="1200" dirty="0">
                <a:latin typeface="Times New Roman"/>
                <a:cs typeface="Times New Roman"/>
              </a:rPr>
              <a:t>ritornò  </a:t>
            </a:r>
            <a:r>
              <a:rPr sz="1200" spc="-5" dirty="0">
                <a:latin typeface="Times New Roman"/>
                <a:cs typeface="Times New Roman"/>
              </a:rPr>
              <a:t>indietro e, andando </a:t>
            </a:r>
            <a:r>
              <a:rPr sz="1200" dirty="0">
                <a:latin typeface="Times New Roman"/>
                <a:cs typeface="Times New Roman"/>
              </a:rPr>
              <a:t>in cerca di </a:t>
            </a:r>
            <a:r>
              <a:rPr sz="1200" spc="-5" dirty="0">
                <a:latin typeface="Times New Roman"/>
                <a:cs typeface="Times New Roman"/>
              </a:rPr>
              <a:t>Gesù,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glorificare Dio ad alta </a:t>
            </a:r>
            <a:r>
              <a:rPr sz="1200" dirty="0">
                <a:latin typeface="Times New Roman"/>
                <a:cs typeface="Times New Roman"/>
              </a:rPr>
              <a:t>voce. E </a:t>
            </a:r>
            <a:r>
              <a:rPr sz="1200" spc="-5" dirty="0">
                <a:latin typeface="Times New Roman"/>
                <a:cs typeface="Times New Roman"/>
              </a:rPr>
              <a:t>quando ebbe </a:t>
            </a:r>
            <a:r>
              <a:rPr sz="1200" dirty="0">
                <a:latin typeface="Times New Roman"/>
                <a:cs typeface="Times New Roman"/>
              </a:rPr>
              <a:t>trovato 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cadde in ginocchio  </a:t>
            </a:r>
            <a:r>
              <a:rPr sz="1200" spc="-5" dirty="0">
                <a:latin typeface="Times New Roman"/>
                <a:cs typeface="Times New Roman"/>
              </a:rPr>
              <a:t>ai suoi </a:t>
            </a:r>
            <a:r>
              <a:rPr sz="1200" dirty="0">
                <a:latin typeface="Times New Roman"/>
                <a:cs typeface="Times New Roman"/>
              </a:rPr>
              <a:t>piedi e </a:t>
            </a:r>
            <a:r>
              <a:rPr sz="1200" spc="-5" dirty="0">
                <a:latin typeface="Times New Roman"/>
                <a:cs typeface="Times New Roman"/>
              </a:rPr>
              <a:t>rese grazie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purificazione. 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nove, gli </a:t>
            </a:r>
            <a:r>
              <a:rPr sz="1200" dirty="0">
                <a:latin typeface="Times New Roman"/>
                <a:cs typeface="Times New Roman"/>
              </a:rPr>
              <a:t>Ebrei, </a:t>
            </a:r>
            <a:r>
              <a:rPr sz="1200" spc="-5" dirty="0">
                <a:latin typeface="Times New Roman"/>
                <a:cs typeface="Times New Roman"/>
              </a:rPr>
              <a:t>si erano anch’essi accorti della </a:t>
            </a:r>
            <a:r>
              <a:rPr sz="1200" dirty="0">
                <a:latin typeface="Times New Roman"/>
                <a:cs typeface="Times New Roman"/>
              </a:rPr>
              <a:t>loro guarigione, e pur  </a:t>
            </a:r>
            <a:r>
              <a:rPr sz="1200" spc="-5" dirty="0">
                <a:latin typeface="Times New Roman"/>
                <a:cs typeface="Times New Roman"/>
              </a:rPr>
              <a:t>essendo riconoscenti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purificazione, proseguirono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mostrarsi ai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sacerdoti.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63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(1828.1) 166:2.5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Samaritano </a:t>
            </a:r>
            <a:r>
              <a:rPr sz="1200" dirty="0">
                <a:latin typeface="Times New Roman"/>
                <a:cs typeface="Times New Roman"/>
              </a:rPr>
              <a:t>rimaneva </a:t>
            </a:r>
            <a:r>
              <a:rPr sz="1200" spc="-5" dirty="0">
                <a:latin typeface="Times New Roman"/>
                <a:cs typeface="Times New Roman"/>
              </a:rPr>
              <a:t>inginocchiato ai piedi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guardando </a:t>
            </a:r>
            <a:r>
              <a:rPr sz="1200" dirty="0">
                <a:latin typeface="Times New Roman"/>
                <a:cs typeface="Times New Roman"/>
              </a:rPr>
              <a:t>i dodici e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Simone  </a:t>
            </a:r>
            <a:r>
              <a:rPr sz="1200" spc="-5" dirty="0">
                <a:latin typeface="Times New Roman"/>
                <a:cs typeface="Times New Roman"/>
              </a:rPr>
              <a:t>Zelota, disse: “Non erano dieci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purificati? </a:t>
            </a:r>
            <a:r>
              <a:rPr sz="1200" dirty="0">
                <a:latin typeface="Times New Roman"/>
                <a:cs typeface="Times New Roman"/>
              </a:rPr>
              <a:t>Dove sono </a:t>
            </a:r>
            <a:r>
              <a:rPr sz="1200" spc="-5" dirty="0">
                <a:latin typeface="Times New Roman"/>
                <a:cs typeface="Times New Roman"/>
              </a:rPr>
              <a:t>allora gli altri nove, gli Ebrei? Soltanto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questo straniero, </a:t>
            </a:r>
            <a:r>
              <a:rPr sz="1200" dirty="0">
                <a:latin typeface="Times New Roman"/>
                <a:cs typeface="Times New Roman"/>
              </a:rPr>
              <a:t>è ritornato a  </a:t>
            </a:r>
            <a:r>
              <a:rPr sz="1200" spc="-5" dirty="0">
                <a:latin typeface="Times New Roman"/>
                <a:cs typeface="Times New Roman"/>
              </a:rPr>
              <a:t>rendere gloria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disse al Samaritano: “Alzati </a:t>
            </a:r>
            <a:r>
              <a:rPr sz="1200" dirty="0">
                <a:latin typeface="Times New Roman"/>
                <a:cs typeface="Times New Roman"/>
              </a:rPr>
              <a:t>e 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strada;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ti ha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guarito.”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29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095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(1828.2) 166:2.6 </a:t>
            </a:r>
            <a:r>
              <a:rPr sz="1200" spc="-5" dirty="0">
                <a:latin typeface="Times New Roman"/>
                <a:cs typeface="Times New Roman"/>
              </a:rPr>
              <a:t>Gesù guardò </a:t>
            </a:r>
            <a:r>
              <a:rPr sz="1200" dirty="0">
                <a:latin typeface="Times New Roman"/>
                <a:cs typeface="Times New Roman"/>
              </a:rPr>
              <a:t>di nuovo i suoi apostoli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straniero si allontanava.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guardarono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salvo  Simone </a:t>
            </a:r>
            <a:r>
              <a:rPr sz="1200" spc="-5" dirty="0">
                <a:latin typeface="Times New Roman"/>
                <a:cs typeface="Times New Roman"/>
              </a:rPr>
              <a:t>Zelota, </a:t>
            </a:r>
            <a:r>
              <a:rPr sz="1200" dirty="0">
                <a:latin typeface="Times New Roman"/>
                <a:cs typeface="Times New Roman"/>
              </a:rPr>
              <a:t>i cui occhi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abbassati. I dodici non </a:t>
            </a:r>
            <a:r>
              <a:rPr sz="1200" spc="-5" dirty="0">
                <a:latin typeface="Times New Roman"/>
                <a:cs typeface="Times New Roman"/>
              </a:rPr>
              <a:t>dissero </a:t>
            </a:r>
            <a:r>
              <a:rPr sz="1200" dirty="0">
                <a:latin typeface="Times New Roman"/>
                <a:cs typeface="Times New Roman"/>
              </a:rPr>
              <a:t>una parola. </a:t>
            </a:r>
            <a:r>
              <a:rPr sz="1200" spc="-5" dirty="0">
                <a:latin typeface="Times New Roman"/>
                <a:cs typeface="Times New Roman"/>
              </a:rPr>
              <a:t>Nemmeno Gesù </a:t>
            </a:r>
            <a:r>
              <a:rPr sz="1200" dirty="0">
                <a:latin typeface="Times New Roman"/>
                <a:cs typeface="Times New Roman"/>
              </a:rPr>
              <a:t>parlò;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necessario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facesse.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(1828.3) 166:2.7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questi uomini </a:t>
            </a:r>
            <a:r>
              <a:rPr sz="1200" spc="-5" dirty="0">
                <a:latin typeface="Times New Roman"/>
                <a:cs typeface="Times New Roman"/>
              </a:rPr>
              <a:t>credessero sinceramente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lebbra,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erano colpiti. Gli </a:t>
            </a:r>
            <a:r>
              <a:rPr sz="1200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sei furono guariti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malattia della pelle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scambiato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lebbra.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Samaritano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realmente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lebbroso.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96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(1828.4) 166:2.8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ai dodici </a:t>
            </a:r>
            <a:r>
              <a:rPr sz="1200" dirty="0">
                <a:latin typeface="Times New Roman"/>
                <a:cs typeface="Times New Roman"/>
              </a:rPr>
              <a:t>di non dire niente sulla </a:t>
            </a:r>
            <a:r>
              <a:rPr sz="1200" spc="-5" dirty="0">
                <a:latin typeface="Times New Roman"/>
                <a:cs typeface="Times New Roman"/>
              </a:rPr>
              <a:t>purificazione dei lebbrosi,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entravano ad Amatus rimarcò:  “Vedete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sottomessi alla volontà del loro Padre, considerano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benedizioni  </a:t>
            </a:r>
            <a:r>
              <a:rPr sz="1200" spc="-5" dirty="0">
                <a:latin typeface="Times New Roman"/>
                <a:cs typeface="Times New Roman"/>
              </a:rPr>
              <a:t>come dovute. Essi </a:t>
            </a:r>
            <a:r>
              <a:rPr sz="1200" dirty="0">
                <a:latin typeface="Times New Roman"/>
                <a:cs typeface="Times New Roman"/>
              </a:rPr>
              <a:t>ritengono di poco </a:t>
            </a:r>
            <a:r>
              <a:rPr sz="1200" spc="-5" dirty="0">
                <a:latin typeface="Times New Roman"/>
                <a:cs typeface="Times New Roman"/>
              </a:rPr>
              <a:t>conto dimenticare </a:t>
            </a:r>
            <a:r>
              <a:rPr sz="1200" dirty="0">
                <a:latin typeface="Times New Roman"/>
                <a:cs typeface="Times New Roman"/>
              </a:rPr>
              <a:t>di rendere </a:t>
            </a:r>
            <a:r>
              <a:rPr sz="1200" spc="-5" dirty="0">
                <a:latin typeface="Times New Roman"/>
                <a:cs typeface="Times New Roman"/>
              </a:rPr>
              <a:t>grazie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conferisce loro la </a:t>
            </a:r>
            <a:r>
              <a:rPr sz="1200" spc="-5" dirty="0">
                <a:latin typeface="Times New Roman"/>
                <a:cs typeface="Times New Roman"/>
              </a:rPr>
              <a:t>guarigione,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 stranieri, </a:t>
            </a:r>
            <a:r>
              <a:rPr sz="1200" dirty="0">
                <a:latin typeface="Times New Roman"/>
                <a:cs typeface="Times New Roman"/>
              </a:rPr>
              <a:t>quando ricevono doni dal </a:t>
            </a:r>
            <a:r>
              <a:rPr sz="1200" spc="-5" dirty="0">
                <a:latin typeface="Times New Roman"/>
                <a:cs typeface="Times New Roman"/>
              </a:rPr>
              <a:t>capo della casa,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pieni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meraviglia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sentono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obbligo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grazie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delle buone </a:t>
            </a:r>
            <a:r>
              <a:rPr sz="1200" spc="-5" dirty="0">
                <a:latin typeface="Times New Roman"/>
                <a:cs typeface="Times New Roman"/>
              </a:rPr>
              <a:t>cose concesse </a:t>
            </a:r>
            <a:r>
              <a:rPr sz="1200" dirty="0">
                <a:latin typeface="Times New Roman"/>
                <a:cs typeface="Times New Roman"/>
              </a:rPr>
              <a:t>loro.” E di nuovo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dissero nulla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alle parole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sermone 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Gerasa</a:t>
            </a:r>
            <a:endParaRPr sz="1600">
              <a:latin typeface="Times New Roman"/>
              <a:cs typeface="Times New Roman"/>
            </a:endParaRPr>
          </a:p>
          <a:p>
            <a:pPr marL="88900" marR="14922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(1828.5) 166:3.1 </a:t>
            </a:r>
            <a:r>
              <a:rPr sz="1200" spc="-5" dirty="0">
                <a:latin typeface="Times New Roman"/>
                <a:cs typeface="Times New Roman"/>
              </a:rPr>
              <a:t>Mentre Gesù </a:t>
            </a:r>
            <a:r>
              <a:rPr sz="1200" dirty="0">
                <a:latin typeface="Times New Roman"/>
                <a:cs typeface="Times New Roman"/>
              </a:rPr>
              <a:t>e i dodici </a:t>
            </a:r>
            <a:r>
              <a:rPr sz="1200" spc="-5" dirty="0">
                <a:latin typeface="Times New Roman"/>
                <a:cs typeface="Times New Roman"/>
              </a:rPr>
              <a:t>s’intrattenevano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del regno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Gerasa,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Farisei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lui </a:t>
            </a:r>
            <a:r>
              <a:rPr sz="1200" dirty="0">
                <a:latin typeface="Times New Roman"/>
                <a:cs typeface="Times New Roman"/>
              </a:rPr>
              <a:t>pose  </a:t>
            </a:r>
            <a:r>
              <a:rPr sz="1200" spc="-5" dirty="0">
                <a:latin typeface="Times New Roman"/>
                <a:cs typeface="Times New Roman"/>
              </a:rPr>
              <a:t>questa domanda: </a:t>
            </a:r>
            <a:r>
              <a:rPr sz="1200" dirty="0">
                <a:latin typeface="Times New Roman"/>
                <a:cs typeface="Times New Roman"/>
              </a:rPr>
              <a:t>“Signore, </a:t>
            </a:r>
            <a:r>
              <a:rPr sz="1200" spc="-5" dirty="0">
                <a:latin typeface="Times New Roman"/>
                <a:cs typeface="Times New Roman"/>
              </a:rPr>
              <a:t>ci saranno poche </a:t>
            </a:r>
            <a:r>
              <a:rPr sz="1200" dirty="0">
                <a:latin typeface="Times New Roman"/>
                <a:cs typeface="Times New Roman"/>
              </a:rPr>
              <a:t>o molte </a:t>
            </a:r>
            <a:r>
              <a:rPr sz="1200" spc="-5" dirty="0">
                <a:latin typeface="Times New Roman"/>
                <a:cs typeface="Times New Roman"/>
              </a:rPr>
              <a:t>persone realmente </a:t>
            </a:r>
            <a:r>
              <a:rPr sz="1200" dirty="0">
                <a:latin typeface="Times New Roman"/>
                <a:cs typeface="Times New Roman"/>
              </a:rPr>
              <a:t>salvate?” 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57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(1828.6) 166:3.2 </a:t>
            </a:r>
            <a:r>
              <a:rPr sz="1200" spc="-5" dirty="0">
                <a:latin typeface="Times New Roman"/>
                <a:cs typeface="Times New Roman"/>
              </a:rPr>
              <a:t>“Vi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insegnato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saranno salvati; che solo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Gentili d’adozione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nella  salvezza.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hanno ragionato sul fatto </a:t>
            </a:r>
            <a:r>
              <a:rPr sz="1200" dirty="0">
                <a:latin typeface="Times New Roman"/>
                <a:cs typeface="Times New Roman"/>
              </a:rPr>
              <a:t>che, poiché le </a:t>
            </a:r>
            <a:r>
              <a:rPr sz="1200" spc="-5" dirty="0">
                <a:latin typeface="Times New Roman"/>
                <a:cs typeface="Times New Roman"/>
              </a:rPr>
              <a:t>Scritture riferiscono </a:t>
            </a:r>
            <a:r>
              <a:rPr sz="1200" dirty="0">
                <a:latin typeface="Times New Roman"/>
                <a:cs typeface="Times New Roman"/>
              </a:rPr>
              <a:t>che solo Caleb e </a:t>
            </a:r>
            <a:r>
              <a:rPr sz="1200" spc="-5" dirty="0">
                <a:latin typeface="Times New Roman"/>
                <a:cs typeface="Times New Roman"/>
              </a:rPr>
              <a:t>Giosué </a:t>
            </a:r>
            <a:r>
              <a:rPr sz="1200" dirty="0">
                <a:latin typeface="Times New Roman"/>
                <a:cs typeface="Times New Roman"/>
              </a:rPr>
              <a:t>tra tutte le moltitudini  </a:t>
            </a:r>
            <a:r>
              <a:rPr sz="1200" spc="-5" dirty="0">
                <a:latin typeface="Times New Roman"/>
                <a:cs typeface="Times New Roman"/>
              </a:rPr>
              <a:t>che uscirono dall’Egitto vissero per entrare nella terra promessa, solo relativamente pochi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cercano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 riusciranno 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entrarvi.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7845" cy="40665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9779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(1828.7) 166:3.3 </a:t>
            </a:r>
            <a:r>
              <a:rPr sz="1200" spc="-5" dirty="0">
                <a:latin typeface="Times New Roman"/>
                <a:cs typeface="Times New Roman"/>
              </a:rPr>
              <a:t>“Avete 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detto </a:t>
            </a:r>
            <a:r>
              <a:rPr sz="1200" dirty="0">
                <a:latin typeface="Times New Roman"/>
                <a:cs typeface="Times New Roman"/>
              </a:rPr>
              <a:t>tra di voi, un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contiene molta </a:t>
            </a:r>
            <a:r>
              <a:rPr sz="1200" spc="-5" dirty="0">
                <a:latin typeface="Times New Roman"/>
                <a:cs typeface="Times New Roman"/>
              </a:rPr>
              <a:t>verità: </a:t>
            </a:r>
            <a:r>
              <a:rPr sz="1200" dirty="0">
                <a:latin typeface="Times New Roman"/>
                <a:cs typeface="Times New Roman"/>
              </a:rPr>
              <a:t>la via che porta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è diritta e  </a:t>
            </a:r>
            <a:r>
              <a:rPr sz="1200" spc="-5" dirty="0">
                <a:latin typeface="Times New Roman"/>
                <a:cs typeface="Times New Roman"/>
              </a:rPr>
              <a:t>stretta,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che vi conduce è pure </a:t>
            </a:r>
            <a:r>
              <a:rPr sz="1200" spc="-5" dirty="0">
                <a:latin typeface="Times New Roman"/>
                <a:cs typeface="Times New Roman"/>
              </a:rPr>
              <a:t>stretta, cosicché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cercano la salvezza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riescono </a:t>
            </a:r>
            <a:r>
              <a:rPr sz="1200" spc="-5" dirty="0">
                <a:latin typeface="Times New Roman"/>
                <a:cs typeface="Times New Roman"/>
              </a:rPr>
              <a:t>ad entrare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porta.  Voi avete anche </a:t>
            </a:r>
            <a:r>
              <a:rPr sz="1200" dirty="0">
                <a:latin typeface="Times New Roman"/>
                <a:cs typeface="Times New Roman"/>
              </a:rPr>
              <a:t>un insegnamento </a:t>
            </a:r>
            <a:r>
              <a:rPr sz="1200" spc="-5" dirty="0">
                <a:latin typeface="Times New Roman"/>
                <a:cs typeface="Times New Roman"/>
              </a:rPr>
              <a:t>che afferma </a:t>
            </a:r>
            <a:r>
              <a:rPr sz="1200" dirty="0">
                <a:latin typeface="Times New Roman"/>
                <a:cs typeface="Times New Roman"/>
              </a:rPr>
              <a:t>che la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distruzione è </a:t>
            </a:r>
            <a:r>
              <a:rPr sz="1200" spc="-5" dirty="0">
                <a:latin typeface="Times New Roman"/>
                <a:cs typeface="Times New Roman"/>
              </a:rPr>
              <a:t>larga,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l’accesso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 </a:t>
            </a:r>
            <a:r>
              <a:rPr sz="1200" dirty="0">
                <a:latin typeface="Times New Roman"/>
                <a:cs typeface="Times New Roman"/>
              </a:rPr>
              <a:t>sono molti che </a:t>
            </a:r>
            <a:r>
              <a:rPr sz="1200" spc="-5" dirty="0">
                <a:latin typeface="Times New Roman"/>
                <a:cs typeface="Times New Roman"/>
              </a:rPr>
              <a:t>scelgono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questa </a:t>
            </a:r>
            <a:r>
              <a:rPr sz="1200" dirty="0">
                <a:latin typeface="Times New Roman"/>
                <a:cs typeface="Times New Roman"/>
              </a:rPr>
              <a:t>via. E questo </a:t>
            </a:r>
            <a:r>
              <a:rPr sz="1200" spc="-5" dirty="0">
                <a:latin typeface="Times New Roman"/>
                <a:cs typeface="Times New Roman"/>
              </a:rPr>
              <a:t>proverbio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privo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significato. Ma </a:t>
            </a:r>
            <a:r>
              <a:rPr sz="1200" dirty="0">
                <a:latin typeface="Times New Roman"/>
                <a:cs typeface="Times New Roman"/>
              </a:rPr>
              <a:t>io dichiaro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è  innanzitutto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vostra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personale.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porta della via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è stretta, è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larga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ammettervi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cercano sinceramente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entrare, </a:t>
            </a:r>
            <a:r>
              <a:rPr sz="1200" dirty="0">
                <a:latin typeface="Times New Roman"/>
                <a:cs typeface="Times New Roman"/>
              </a:rPr>
              <a:t>perché io sono </a:t>
            </a:r>
            <a:r>
              <a:rPr sz="1200" spc="-5" dirty="0">
                <a:latin typeface="Times New Roman"/>
                <a:cs typeface="Times New Roman"/>
              </a:rPr>
              <a:t>quella porta.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rifiuterà </a:t>
            </a:r>
            <a:r>
              <a:rPr sz="1200" dirty="0">
                <a:latin typeface="Times New Roman"/>
                <a:cs typeface="Times New Roman"/>
              </a:rPr>
              <a:t>mai l’entrata </a:t>
            </a:r>
            <a:r>
              <a:rPr sz="1200" spc="-5" dirty="0">
                <a:latin typeface="Times New Roman"/>
                <a:cs typeface="Times New Roman"/>
              </a:rPr>
              <a:t>ad  ogni figlio dell’universo che cerca,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di trovare il Padre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(1829.1) 166:3.4 </a:t>
            </a:r>
            <a:r>
              <a:rPr sz="1200" spc="-5" dirty="0">
                <a:latin typeface="Times New Roman"/>
                <a:cs typeface="Times New Roman"/>
              </a:rPr>
              <a:t>“Ma ecco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vorrebbero rimandare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entrata nel regno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piaceri  dell’immaturità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indulgere alle soddisfazioni dell’egoismo: avendo </a:t>
            </a:r>
            <a:r>
              <a:rPr sz="1200" dirty="0">
                <a:latin typeface="Times New Roman"/>
                <a:cs typeface="Times New Roman"/>
              </a:rPr>
              <a:t>rifiutato 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spirituale, </a:t>
            </a:r>
            <a:r>
              <a:rPr sz="1200" spc="-5" dirty="0">
                <a:latin typeface="Times New Roman"/>
                <a:cs typeface="Times New Roman"/>
              </a:rPr>
              <a:t>essi  cercheranno </a:t>
            </a:r>
            <a:r>
              <a:rPr sz="1200" dirty="0">
                <a:latin typeface="Times New Roman"/>
                <a:cs typeface="Times New Roman"/>
              </a:rPr>
              <a:t>di entrarvi </a:t>
            </a:r>
            <a:r>
              <a:rPr sz="1200" spc="-5" dirty="0">
                <a:latin typeface="Times New Roman"/>
                <a:cs typeface="Times New Roman"/>
              </a:rPr>
              <a:t>successivamente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della </a:t>
            </a:r>
            <a:r>
              <a:rPr sz="1200" dirty="0">
                <a:latin typeface="Times New Roman"/>
                <a:cs typeface="Times New Roman"/>
              </a:rPr>
              <a:t>via migliore </a:t>
            </a:r>
            <a:r>
              <a:rPr sz="1200" spc="-5" dirty="0">
                <a:latin typeface="Times New Roman"/>
                <a:cs typeface="Times New Roman"/>
              </a:rPr>
              <a:t>sarà rivelata </a:t>
            </a:r>
            <a:r>
              <a:rPr sz="1200" dirty="0">
                <a:latin typeface="Times New Roman"/>
                <a:cs typeface="Times New Roman"/>
              </a:rPr>
              <a:t>nell’era </a:t>
            </a:r>
            <a:r>
              <a:rPr sz="1200" spc="-5" dirty="0">
                <a:latin typeface="Times New Roman"/>
                <a:cs typeface="Times New Roman"/>
              </a:rPr>
              <a:t>futura. Perciò,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 respinto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quando io </a:t>
            </a:r>
            <a:r>
              <a:rPr sz="1200" spc="-5" dirty="0">
                <a:latin typeface="Times New Roman"/>
                <a:cs typeface="Times New Roman"/>
              </a:rPr>
              <a:t>sono venuto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sembianze dell’umanità, che cercheranno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un’entrata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sarà  </a:t>
            </a:r>
            <a:r>
              <a:rPr sz="1200" spc="-5" dirty="0">
                <a:latin typeface="Times New Roman"/>
                <a:cs typeface="Times New Roman"/>
              </a:rPr>
              <a:t>rivelato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divinità, allora </a:t>
            </a:r>
            <a:r>
              <a:rPr sz="1200" dirty="0">
                <a:latin typeface="Times New Roman"/>
                <a:cs typeface="Times New Roman"/>
              </a:rPr>
              <a:t>io dirò a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egoisti: non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da dove </a:t>
            </a:r>
            <a:r>
              <a:rPr sz="1200" spc="-5" dirty="0">
                <a:latin typeface="Times New Roman"/>
                <a:cs typeface="Times New Roman"/>
              </a:rPr>
              <a:t>venite. Voi avete avuto </a:t>
            </a:r>
            <a:r>
              <a:rPr sz="1200" dirty="0">
                <a:latin typeface="Times New Roman"/>
                <a:cs typeface="Times New Roman"/>
              </a:rPr>
              <a:t>la vostra 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prepararvi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cittadinanza celeste, </a:t>
            </a:r>
            <a:r>
              <a:rPr sz="1200" dirty="0">
                <a:latin typeface="Times New Roman"/>
                <a:cs typeface="Times New Roman"/>
              </a:rPr>
              <a:t>ma avete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offerte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misericordia; avete </a:t>
            </a:r>
            <a:r>
              <a:rPr sz="1200" dirty="0">
                <a:latin typeface="Times New Roman"/>
                <a:cs typeface="Times New Roman"/>
              </a:rPr>
              <a:t>respinto tutti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inviti a </a:t>
            </a:r>
            <a:r>
              <a:rPr sz="1200" spc="-5" dirty="0">
                <a:latin typeface="Times New Roman"/>
                <a:cs typeface="Times New Roman"/>
              </a:rPr>
              <a:t>venire mentre </a:t>
            </a:r>
            <a:r>
              <a:rPr sz="1200" dirty="0">
                <a:latin typeface="Times New Roman"/>
                <a:cs typeface="Times New Roman"/>
              </a:rPr>
              <a:t>la porta era </a:t>
            </a:r>
            <a:r>
              <a:rPr sz="1200" spc="-5" dirty="0">
                <a:latin typeface="Times New Roman"/>
                <a:cs typeface="Times New Roman"/>
              </a:rPr>
              <a:t>aperta. Ora, per </a:t>
            </a:r>
            <a:r>
              <a:rPr sz="1200" dirty="0">
                <a:latin typeface="Times New Roman"/>
                <a:cs typeface="Times New Roman"/>
              </a:rPr>
              <a:t>voi che avete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è chiusa.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porta non è aperta </a:t>
            </a:r>
            <a:r>
              <a:rPr sz="1200" spc="-5" dirty="0">
                <a:latin typeface="Times New Roman"/>
                <a:cs typeface="Times New Roman"/>
              </a:rPr>
              <a:t>per  coloro che </a:t>
            </a:r>
            <a:r>
              <a:rPr sz="1200" dirty="0">
                <a:latin typeface="Times New Roman"/>
                <a:cs typeface="Times New Roman"/>
              </a:rPr>
              <a:t>vorrebbero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gloria egoista.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non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vogliono pagare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della  consacrazione sincera </a:t>
            </a:r>
            <a:r>
              <a:rPr sz="1200" dirty="0">
                <a:latin typeface="Times New Roman"/>
                <a:cs typeface="Times New Roman"/>
              </a:rPr>
              <a:t>a fare la volontà di mio Padre.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in spirito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voltato le spalle </a:t>
            </a:r>
            <a:r>
              <a:rPr sz="1200" spc="-5" dirty="0">
                <a:latin typeface="Times New Roman"/>
                <a:cs typeface="Times New Roman"/>
              </a:rPr>
              <a:t>al regno del </a:t>
            </a:r>
            <a:r>
              <a:rPr sz="1200" dirty="0">
                <a:latin typeface="Times New Roman"/>
                <a:cs typeface="Times New Roman"/>
              </a:rPr>
              <a:t>Padre, è inutile  </a:t>
            </a:r>
            <a:r>
              <a:rPr sz="1200" spc="-5" dirty="0">
                <a:latin typeface="Times New Roman"/>
                <a:cs typeface="Times New Roman"/>
              </a:rPr>
              <a:t>che stiate con </a:t>
            </a:r>
            <a:r>
              <a:rPr sz="1200" dirty="0">
                <a:latin typeface="Times New Roman"/>
                <a:cs typeface="Times New Roman"/>
              </a:rPr>
              <a:t>la mente ed il </a:t>
            </a:r>
            <a:r>
              <a:rPr sz="1200" spc="-5" dirty="0">
                <a:latin typeface="Times New Roman"/>
                <a:cs typeface="Times New Roman"/>
              </a:rPr>
              <a:t>corpo davanti alla </a:t>
            </a:r>
            <a:r>
              <a:rPr sz="1200" dirty="0">
                <a:latin typeface="Times New Roman"/>
                <a:cs typeface="Times New Roman"/>
              </a:rPr>
              <a:t>porta e </a:t>
            </a:r>
            <a:r>
              <a:rPr sz="1200" spc="-5" dirty="0">
                <a:latin typeface="Times New Roman"/>
                <a:cs typeface="Times New Roman"/>
              </a:rPr>
              <a:t>bussiate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‘Signore, aprici; vorremmo anche </a:t>
            </a:r>
            <a:r>
              <a:rPr sz="1200" dirty="0">
                <a:latin typeface="Times New Roman"/>
                <a:cs typeface="Times New Roman"/>
              </a:rPr>
              <a:t>noi essere </a:t>
            </a:r>
            <a:r>
              <a:rPr sz="1200" spc="-5" dirty="0">
                <a:latin typeface="Times New Roman"/>
                <a:cs typeface="Times New Roman"/>
              </a:rPr>
              <a:t>grandi nel  regno.’ Allora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dichiarerò che </a:t>
            </a:r>
            <a:r>
              <a:rPr sz="1200" dirty="0">
                <a:latin typeface="Times New Roman"/>
                <a:cs typeface="Times New Roman"/>
              </a:rPr>
              <a:t>voi non siete del mio ovile.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accoglierò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battaglia  della 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guadagnato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ricompensa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servizio disinteressato nel regno sulla terra. </a:t>
            </a:r>
            <a:r>
              <a:rPr sz="1200" dirty="0">
                <a:latin typeface="Times New Roman"/>
                <a:cs typeface="Times New Roman"/>
              </a:rPr>
              <a:t>E quando voi </a:t>
            </a:r>
            <a:r>
              <a:rPr sz="1200" spc="-5" dirty="0">
                <a:latin typeface="Times New Roman"/>
                <a:cs typeface="Times New Roman"/>
              </a:rPr>
              <a:t>direte: ‘Non </a:t>
            </a:r>
            <a:r>
              <a:rPr sz="1200" dirty="0">
                <a:latin typeface="Times New Roman"/>
                <a:cs typeface="Times New Roman"/>
              </a:rPr>
              <a:t>abbiamo mangiato  e </a:t>
            </a:r>
            <a:r>
              <a:rPr sz="1200" spc="-5" dirty="0">
                <a:latin typeface="Times New Roman"/>
                <a:cs typeface="Times New Roman"/>
              </a:rPr>
              <a:t>bevuto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e non hai tu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nelle nostre </a:t>
            </a:r>
            <a:r>
              <a:rPr sz="1200" spc="-5" dirty="0">
                <a:latin typeface="Times New Roman"/>
                <a:cs typeface="Times New Roman"/>
              </a:rPr>
              <a:t>strade?’, allora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dichiarerò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siete </a:t>
            </a:r>
            <a:r>
              <a:rPr sz="1200" spc="-5" dirty="0">
                <a:latin typeface="Times New Roman"/>
                <a:cs typeface="Times New Roman"/>
              </a:rPr>
              <a:t>spiritualmente degli stranieri; 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servito insieme </a:t>
            </a:r>
            <a:r>
              <a:rPr sz="1200" spc="-5" dirty="0">
                <a:latin typeface="Times New Roman"/>
                <a:cs typeface="Times New Roman"/>
              </a:rPr>
              <a:t>nel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del </a:t>
            </a:r>
            <a:r>
              <a:rPr sz="1200" dirty="0">
                <a:latin typeface="Times New Roman"/>
                <a:cs typeface="Times New Roman"/>
              </a:rPr>
              <a:t>Padre sulla </a:t>
            </a:r>
            <a:r>
              <a:rPr sz="1200" spc="-5" dirty="0">
                <a:latin typeface="Times New Roman"/>
                <a:cs typeface="Times New Roman"/>
              </a:rPr>
              <a:t>terra; </a:t>
            </a:r>
            <a:r>
              <a:rPr sz="1200" dirty="0">
                <a:latin typeface="Times New Roman"/>
                <a:cs typeface="Times New Roman"/>
              </a:rPr>
              <a:t>che non vi conosco; 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Giudice di tutta  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vi dirà: </a:t>
            </a:r>
            <a:r>
              <a:rPr sz="1200" spc="-5" dirty="0">
                <a:latin typeface="Times New Roman"/>
                <a:cs typeface="Times New Roman"/>
              </a:rPr>
              <a:t>‘Andatevene, </a:t>
            </a:r>
            <a:r>
              <a:rPr sz="1200" dirty="0">
                <a:latin typeface="Times New Roman"/>
                <a:cs typeface="Times New Roman"/>
              </a:rPr>
              <a:t>voi tutti che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goduto delle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dell’iniquità.’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413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(1829.2) 166:3.5 </a:t>
            </a:r>
            <a:r>
              <a:rPr sz="1200" spc="-5" dirty="0">
                <a:latin typeface="Times New Roman"/>
                <a:cs typeface="Times New Roman"/>
              </a:rPr>
              <a:t>“Ma non temete; chiunque desidera sinceramente </a:t>
            </a:r>
            <a:r>
              <a:rPr sz="1200" dirty="0">
                <a:latin typeface="Times New Roman"/>
                <a:cs typeface="Times New Roman"/>
              </a:rPr>
              <a:t>trovare la vita </a:t>
            </a:r>
            <a:r>
              <a:rPr sz="1200" spc="-5" dirty="0">
                <a:latin typeface="Times New Roman"/>
                <a:cs typeface="Times New Roman"/>
              </a:rPr>
              <a:t>eterna entrando nel </a:t>
            </a:r>
            <a:r>
              <a:rPr sz="1200" dirty="0">
                <a:latin typeface="Times New Roman"/>
                <a:cs typeface="Times New Roman"/>
              </a:rPr>
              <a:t>regno di </a:t>
            </a:r>
            <a:r>
              <a:rPr sz="1200" spc="-5" dirty="0">
                <a:latin typeface="Times New Roman"/>
                <a:cs typeface="Times New Roman"/>
              </a:rPr>
              <a:t>Dio troverà certamente  </a:t>
            </a:r>
            <a:r>
              <a:rPr sz="1200" dirty="0">
                <a:latin typeface="Times New Roman"/>
                <a:cs typeface="Times New Roman"/>
              </a:rPr>
              <a:t>tale salvezza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Ma voi che </a:t>
            </a:r>
            <a:r>
              <a:rPr sz="1200" spc="-5" dirty="0">
                <a:latin typeface="Times New Roman"/>
                <a:cs typeface="Times New Roman"/>
              </a:rPr>
              <a:t>rifiutate </a:t>
            </a:r>
            <a:r>
              <a:rPr sz="1200" dirty="0">
                <a:latin typeface="Times New Roman"/>
                <a:cs typeface="Times New Roman"/>
              </a:rPr>
              <a:t>questa salvezza </a:t>
            </a:r>
            <a:r>
              <a:rPr sz="1200" spc="-5" dirty="0">
                <a:latin typeface="Times New Roman"/>
                <a:cs typeface="Times New Roman"/>
              </a:rPr>
              <a:t>vedrete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del </a:t>
            </a:r>
            <a:r>
              <a:rPr sz="1200" dirty="0">
                <a:latin typeface="Times New Roman"/>
                <a:cs typeface="Times New Roman"/>
              </a:rPr>
              <a:t>seme di Abramo </a:t>
            </a:r>
            <a:r>
              <a:rPr sz="1200" spc="-5" dirty="0">
                <a:latin typeface="Times New Roman"/>
                <a:cs typeface="Times New Roman"/>
              </a:rPr>
              <a:t>sedere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delle 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regno glorificato </a:t>
            </a:r>
            <a:r>
              <a:rPr sz="1200" dirty="0">
                <a:latin typeface="Times New Roman"/>
                <a:cs typeface="Times New Roman"/>
              </a:rPr>
              <a:t>per dividere 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della vita e </a:t>
            </a:r>
            <a:r>
              <a:rPr sz="1200" spc="-5" dirty="0">
                <a:latin typeface="Times New Roman"/>
                <a:cs typeface="Times New Roman"/>
              </a:rPr>
              <a:t>rinfrescarsi con l’acqua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s’impadroniranno così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potenza spirituale e </a:t>
            </a:r>
            <a:r>
              <a:rPr sz="1200" spc="-5" dirty="0">
                <a:latin typeface="Times New Roman"/>
                <a:cs typeface="Times New Roman"/>
              </a:rPr>
              <a:t>con assalti </a:t>
            </a:r>
            <a:r>
              <a:rPr sz="1200" dirty="0">
                <a:latin typeface="Times New Roman"/>
                <a:cs typeface="Times New Roman"/>
              </a:rPr>
              <a:t>persistenti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vivente verranno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dal sud, dall’est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dall’ovest.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ecco, </a:t>
            </a:r>
            <a:r>
              <a:rPr sz="1200" dirty="0">
                <a:latin typeface="Times New Roman"/>
                <a:cs typeface="Times New Roman"/>
              </a:rPr>
              <a:t>molti di quelli </a:t>
            </a:r>
            <a:r>
              <a:rPr sz="1200" spc="-5" dirty="0">
                <a:latin typeface="Times New Roman"/>
                <a:cs typeface="Times New Roman"/>
              </a:rPr>
              <a:t>che sono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ultimi, 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molte volte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(1829.3) 166:3.6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una </a:t>
            </a:r>
            <a:r>
              <a:rPr sz="1200" dirty="0">
                <a:latin typeface="Times New Roman"/>
                <a:cs typeface="Times New Roman"/>
              </a:rPr>
              <a:t>nuova e strana </a:t>
            </a:r>
            <a:r>
              <a:rPr sz="1200" spc="-5" dirty="0">
                <a:latin typeface="Times New Roman"/>
                <a:cs typeface="Times New Roman"/>
              </a:rPr>
              <a:t>versione del vecchio </a:t>
            </a:r>
            <a:r>
              <a:rPr sz="1200" dirty="0">
                <a:latin typeface="Times New Roman"/>
                <a:cs typeface="Times New Roman"/>
              </a:rPr>
              <a:t>proverbio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conosciuto sulla via diritta e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stretta.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(1829.4) 166:3.7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e molti </a:t>
            </a:r>
            <a:r>
              <a:rPr sz="1200" spc="-5" dirty="0">
                <a:latin typeface="Times New Roman"/>
                <a:cs typeface="Times New Roman"/>
              </a:rPr>
              <a:t>dei discepoli stavano lentamente </a:t>
            </a:r>
            <a:r>
              <a:rPr sz="1200" dirty="0">
                <a:latin typeface="Times New Roman"/>
                <a:cs typeface="Times New Roman"/>
              </a:rPr>
              <a:t>apprendendo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precedente 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Gesù:  “Fino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nati di nuovo, </a:t>
            </a:r>
            <a:r>
              <a:rPr sz="1200" spc="-5" dirty="0">
                <a:latin typeface="Times New Roman"/>
                <a:cs typeface="Times New Roman"/>
              </a:rPr>
              <a:t>nati dallo spirito,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potrete 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Ciononostante,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sono onesti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sinceri nella fede, rimane eternamente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questo: “Ecco, </a:t>
            </a:r>
            <a:r>
              <a:rPr sz="1200" dirty="0">
                <a:latin typeface="Times New Roman"/>
                <a:cs typeface="Times New Roman"/>
              </a:rPr>
              <a:t>io sto alla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cuore degli </a:t>
            </a:r>
            <a:r>
              <a:rPr sz="1200" dirty="0">
                <a:latin typeface="Times New Roman"/>
                <a:cs typeface="Times New Roman"/>
              </a:rPr>
              <a:t>uomini e busso, e  </a:t>
            </a:r>
            <a:r>
              <a:rPr sz="1200" spc="-5" dirty="0">
                <a:latin typeface="Times New Roman"/>
                <a:cs typeface="Times New Roman"/>
              </a:rPr>
              <a:t>se qualcuno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aprirà, entrerò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cenerò con </a:t>
            </a:r>
            <a:r>
              <a:rPr sz="1200" dirty="0">
                <a:latin typeface="Times New Roman"/>
                <a:cs typeface="Times New Roman"/>
              </a:rPr>
              <a:t>lui e lo nutrirò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della vita;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saremo </a:t>
            </a:r>
            <a:r>
              <a:rPr sz="1200" dirty="0">
                <a:latin typeface="Times New Roman"/>
                <a:cs typeface="Times New Roman"/>
              </a:rPr>
              <a:t>uno in spirito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propositi, e </a:t>
            </a:r>
            <a:r>
              <a:rPr sz="1200" spc="-5" dirty="0">
                <a:latin typeface="Times New Roman"/>
                <a:cs typeface="Times New Roman"/>
              </a:rPr>
              <a:t>così  saremo sempre fratelli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fecondo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del Paradiso.”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se pochi o molti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salvati  dipende </a:t>
            </a:r>
            <a:r>
              <a:rPr sz="1200" spc="-5" dirty="0">
                <a:latin typeface="Times New Roman"/>
                <a:cs typeface="Times New Roman"/>
              </a:rPr>
              <a:t>interamente 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se pochi </a:t>
            </a:r>
            <a:r>
              <a:rPr sz="1200" dirty="0">
                <a:latin typeface="Times New Roman"/>
                <a:cs typeface="Times New Roman"/>
              </a:rPr>
              <a:t>o molti </a:t>
            </a:r>
            <a:r>
              <a:rPr sz="1200" spc="-5" dirty="0">
                <a:latin typeface="Times New Roman"/>
                <a:cs typeface="Times New Roman"/>
              </a:rPr>
              <a:t>terranno conto </a:t>
            </a:r>
            <a:r>
              <a:rPr sz="1200" dirty="0">
                <a:latin typeface="Times New Roman"/>
                <a:cs typeface="Times New Roman"/>
              </a:rPr>
              <a:t>dell’invito: “Io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via nuova e vivente, e 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lo vuole può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imbarcarsi nella ricerca senza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(1829.5) 166:3.8 </a:t>
            </a:r>
            <a:r>
              <a:rPr sz="1200" spc="-5" dirty="0">
                <a:latin typeface="Times New Roman"/>
                <a:cs typeface="Times New Roman"/>
              </a:rPr>
              <a:t>Anche gli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pienamente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utilizzare la </a:t>
            </a:r>
            <a:r>
              <a:rPr sz="1200" spc="-5" dirty="0">
                <a:latin typeface="Times New Roman"/>
                <a:cs typeface="Times New Roman"/>
              </a:rPr>
              <a:t>forza  spirituale per aprirsi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passaggio attraverso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resistenze materiali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ostacoli </a:t>
            </a:r>
            <a:r>
              <a:rPr sz="1200" spc="-5" dirty="0">
                <a:latin typeface="Times New Roman"/>
                <a:cs typeface="Times New Roman"/>
              </a:rPr>
              <a:t>terreni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sulla via della comprensione </a:t>
            </a:r>
            <a:r>
              <a:rPr sz="1200" spc="-5" dirty="0">
                <a:latin typeface="Times New Roman"/>
                <a:cs typeface="Times New Roman"/>
              </a:rPr>
              <a:t>degli importantissimi valori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vita </a:t>
            </a:r>
            <a:r>
              <a:rPr sz="1200" spc="-5" dirty="0">
                <a:latin typeface="Times New Roman"/>
                <a:cs typeface="Times New Roman"/>
              </a:rPr>
              <a:t>vissuta 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come figli liberati </a:t>
            </a:r>
            <a:r>
              <a:rPr sz="1200" dirty="0">
                <a:latin typeface="Times New Roman"/>
                <a:cs typeface="Times New Roman"/>
              </a:rPr>
              <a:t>di  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563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L’insegnamento sugli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accidenti</a:t>
            </a:r>
            <a:endParaRPr sz="1600">
              <a:latin typeface="Times New Roman"/>
              <a:cs typeface="Times New Roman"/>
            </a:endParaRPr>
          </a:p>
          <a:p>
            <a:pPr marL="76200" marR="1403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(1830.1) 166:4.1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Palestinesi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soltanto due pasti al </a:t>
            </a:r>
            <a:r>
              <a:rPr sz="1200" spc="-5" dirty="0">
                <a:latin typeface="Times New Roman"/>
                <a:cs typeface="Times New Roman"/>
              </a:rPr>
              <a:t>giorno,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avevano l’abitudine,  quando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a mezzogiorno </a:t>
            </a:r>
            <a:r>
              <a:rPr sz="1200" spc="-5" dirty="0">
                <a:latin typeface="Times New Roman"/>
                <a:cs typeface="Times New Roman"/>
              </a:rPr>
              <a:t>per riposarsi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ristorarsi.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durante una tale pausa di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 per Filadelfia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Tommaso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</a:t>
            </a:r>
            <a:r>
              <a:rPr sz="1200" dirty="0">
                <a:latin typeface="Times New Roman"/>
                <a:cs typeface="Times New Roman"/>
              </a:rPr>
              <a:t>“Maestro, dopo </a:t>
            </a:r>
            <a:r>
              <a:rPr sz="1200" spc="-5" dirty="0">
                <a:latin typeface="Times New Roman"/>
                <a:cs typeface="Times New Roman"/>
              </a:rPr>
              <a:t>aver ascoltato </a:t>
            </a:r>
            <a:r>
              <a:rPr sz="1200" dirty="0">
                <a:latin typeface="Times New Roman"/>
                <a:cs typeface="Times New Roman"/>
              </a:rPr>
              <a:t>le tue </a:t>
            </a:r>
            <a:r>
              <a:rPr sz="1200" spc="-5" dirty="0">
                <a:latin typeface="Times New Roman"/>
                <a:cs typeface="Times New Roman"/>
              </a:rPr>
              <a:t>osservazioni mentre eravamo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mattina, vorrei </a:t>
            </a:r>
            <a:r>
              <a:rPr sz="1200" dirty="0">
                <a:latin typeface="Times New Roman"/>
                <a:cs typeface="Times New Roman"/>
              </a:rPr>
              <a:t>sapere </a:t>
            </a:r>
            <a:r>
              <a:rPr sz="1200" spc="-5" dirty="0">
                <a:latin typeface="Times New Roman"/>
                <a:cs typeface="Times New Roman"/>
              </a:rPr>
              <a:t>se gli esseri </a:t>
            </a:r>
            <a:r>
              <a:rPr sz="1200" dirty="0">
                <a:latin typeface="Times New Roman"/>
                <a:cs typeface="Times New Roman"/>
              </a:rPr>
              <a:t>spirituali partecipano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produzione </a:t>
            </a:r>
            <a:r>
              <a:rPr sz="1200" spc="-5" dirty="0">
                <a:latin typeface="Times New Roman"/>
                <a:cs typeface="Times New Roman"/>
              </a:rPr>
              <a:t>degli strani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straordinari </a:t>
            </a:r>
            <a:r>
              <a:rPr sz="1200" dirty="0">
                <a:latin typeface="Times New Roman"/>
                <a:cs typeface="Times New Roman"/>
              </a:rPr>
              <a:t>eventi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materiale,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chiedere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gli angeli ed altri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sono capaci </a:t>
            </a:r>
            <a:r>
              <a:rPr sz="1200" dirty="0">
                <a:latin typeface="Times New Roman"/>
                <a:cs typeface="Times New Roman"/>
              </a:rPr>
              <a:t>d’impedire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accidenti.”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(1830.2) 166:4.2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alla </a:t>
            </a:r>
            <a:r>
              <a:rPr sz="1200" spc="-5" dirty="0">
                <a:latin typeface="Times New Roman"/>
                <a:cs typeface="Times New Roman"/>
              </a:rPr>
              <a:t>domanda </a:t>
            </a:r>
            <a:r>
              <a:rPr sz="1200" dirty="0">
                <a:latin typeface="Times New Roman"/>
                <a:cs typeface="Times New Roman"/>
              </a:rPr>
              <a:t>di Tommaso, </a:t>
            </a:r>
            <a:r>
              <a:rPr sz="1200" spc="-5" dirty="0">
                <a:latin typeface="Times New Roman"/>
                <a:cs typeface="Times New Roman"/>
              </a:rPr>
              <a:t>Gesù disse: “Sono stato </a:t>
            </a:r>
            <a:r>
              <a:rPr sz="1200" dirty="0">
                <a:latin typeface="Times New Roman"/>
                <a:cs typeface="Times New Roman"/>
              </a:rPr>
              <a:t>così a </a:t>
            </a:r>
            <a:r>
              <a:rPr sz="1200" spc="-5" dirty="0">
                <a:latin typeface="Times New Roman"/>
                <a:cs typeface="Times New Roman"/>
              </a:rPr>
              <a:t>lungo con </a:t>
            </a:r>
            <a:r>
              <a:rPr sz="1200" dirty="0">
                <a:latin typeface="Times New Roman"/>
                <a:cs typeface="Times New Roman"/>
              </a:rPr>
              <a:t>voi e tu </a:t>
            </a:r>
            <a:r>
              <a:rPr sz="1200" spc="-5" dirty="0">
                <a:latin typeface="Times New Roman"/>
                <a:cs typeface="Times New Roman"/>
              </a:rPr>
              <a:t>continui ancora </a:t>
            </a:r>
            <a:r>
              <a:rPr sz="1200" dirty="0">
                <a:latin typeface="Times New Roman"/>
                <a:cs typeface="Times New Roman"/>
              </a:rPr>
              <a:t>a pormi </a:t>
            </a:r>
            <a:r>
              <a:rPr sz="1200" spc="-5" dirty="0">
                <a:latin typeface="Times New Roman"/>
                <a:cs typeface="Times New Roman"/>
              </a:rPr>
              <a:t>tali  domande? Non avete osservato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di voi e </a:t>
            </a:r>
            <a:r>
              <a:rPr sz="1200" spc="-5" dirty="0">
                <a:latin typeface="Times New Roman"/>
                <a:cs typeface="Times New Roman"/>
              </a:rPr>
              <a:t>rifiuta persistentemente </a:t>
            </a:r>
            <a:r>
              <a:rPr sz="1200" dirty="0">
                <a:latin typeface="Times New Roman"/>
                <a:cs typeface="Times New Roman"/>
              </a:rPr>
              <a:t>d’impiegare le </a:t>
            </a:r>
            <a:r>
              <a:rPr sz="1200" spc="-5" dirty="0">
                <a:latin typeface="Times New Roman"/>
                <a:cs typeface="Times New Roman"/>
              </a:rPr>
              <a:t>forze del  cielo come suo </a:t>
            </a:r>
            <a:r>
              <a:rPr sz="1200" dirty="0">
                <a:latin typeface="Times New Roman"/>
                <a:cs typeface="Times New Roman"/>
              </a:rPr>
              <a:t>sostentamento </a:t>
            </a:r>
            <a:r>
              <a:rPr sz="1200" spc="-5" dirty="0">
                <a:latin typeface="Times New Roman"/>
                <a:cs typeface="Times New Roman"/>
              </a:rPr>
              <a:t>personale? </a:t>
            </a:r>
            <a:r>
              <a:rPr sz="1200" dirty="0">
                <a:latin typeface="Times New Roman"/>
                <a:cs typeface="Times New Roman"/>
              </a:rPr>
              <a:t>Non viviamo tutti </a:t>
            </a:r>
            <a:r>
              <a:rPr sz="1200" spc="-5" dirty="0">
                <a:latin typeface="Times New Roman"/>
                <a:cs typeface="Times New Roman"/>
              </a:rPr>
              <a:t>con gli stessi </a:t>
            </a:r>
            <a:r>
              <a:rPr sz="1200" dirty="0">
                <a:latin typeface="Times New Roman"/>
                <a:cs typeface="Times New Roman"/>
              </a:rPr>
              <a:t>mezzi 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vivono </a:t>
            </a:r>
            <a:r>
              <a:rPr sz="1200" spc="-5" dirty="0">
                <a:latin typeface="Times New Roman"/>
                <a:cs typeface="Times New Roman"/>
              </a:rPr>
              <a:t>tutti gli uomini? Vedete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 manifestato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questo mondo,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 Padre </a:t>
            </a:r>
            <a:r>
              <a:rPr sz="1200" dirty="0">
                <a:latin typeface="Times New Roman"/>
                <a:cs typeface="Times New Roman"/>
              </a:rPr>
              <a:t>e l’occasionale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di suoi  </a:t>
            </a:r>
            <a:r>
              <a:rPr sz="1200" spc="-5" dirty="0">
                <a:latin typeface="Times New Roman"/>
                <a:cs typeface="Times New Roman"/>
              </a:rPr>
              <a:t>figli afflitti?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(1830.3) 166:4.3 </a:t>
            </a:r>
            <a:r>
              <a:rPr sz="1200" spc="-5" dirty="0">
                <a:latin typeface="Times New Roman"/>
                <a:cs typeface="Times New Roman"/>
              </a:rPr>
              <a:t>“I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antenati hanno creduto </a:t>
            </a:r>
            <a:r>
              <a:rPr sz="1200" dirty="0">
                <a:latin typeface="Times New Roman"/>
                <a:cs typeface="Times New Roman"/>
              </a:rPr>
              <a:t>troppo a </a:t>
            </a:r>
            <a:r>
              <a:rPr sz="1200" spc="-5" dirty="0">
                <a:latin typeface="Times New Roman"/>
                <a:cs typeface="Times New Roman"/>
              </a:rPr>
              <a:t>lungo che </a:t>
            </a:r>
            <a:r>
              <a:rPr sz="1200" dirty="0">
                <a:latin typeface="Times New Roman"/>
                <a:cs typeface="Times New Roman"/>
              </a:rPr>
              <a:t>la prosperità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dell’approvazione divina e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l’avversità </a:t>
            </a:r>
            <a:r>
              <a:rPr sz="1200" dirty="0">
                <a:latin typeface="Times New Roman"/>
                <a:cs typeface="Times New Roman"/>
              </a:rPr>
              <a:t>fosse la </a:t>
            </a:r>
            <a:r>
              <a:rPr sz="1200" spc="-5" dirty="0">
                <a:latin typeface="Times New Roman"/>
                <a:cs typeface="Times New Roman"/>
              </a:rPr>
              <a:t>prova della disapprovazione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dichiaro </a:t>
            </a:r>
            <a:r>
              <a:rPr sz="1200" dirty="0">
                <a:latin typeface="Times New Roman"/>
                <a:cs typeface="Times New Roman"/>
              </a:rPr>
              <a:t>che tali credenze sono delle superstizioni. Non </a:t>
            </a:r>
            <a:r>
              <a:rPr sz="1200" spc="-5" dirty="0">
                <a:latin typeface="Times New Roman"/>
                <a:cs typeface="Times New Roman"/>
              </a:rPr>
              <a:t>notate 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stragrande maggioranza dei poveri accoglie gioiosamente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entra immediatamente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regno? 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ricchezze </a:t>
            </a:r>
            <a:r>
              <a:rPr sz="1200" dirty="0">
                <a:latin typeface="Times New Roman"/>
                <a:cs typeface="Times New Roman"/>
              </a:rPr>
              <a:t>attestano il 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ricco rifiuta così 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buona novella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proviene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(1830.4) 166:4.4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Padre fa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pioggia sul </a:t>
            </a:r>
            <a:r>
              <a:rPr sz="1200" dirty="0">
                <a:latin typeface="Times New Roman"/>
                <a:cs typeface="Times New Roman"/>
              </a:rPr>
              <a:t>giusto e </a:t>
            </a:r>
            <a:r>
              <a:rPr sz="1200" spc="-5" dirty="0">
                <a:latin typeface="Times New Roman"/>
                <a:cs typeface="Times New Roman"/>
              </a:rPr>
              <a:t>sull’ingiusto;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 brilla 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sull’onesto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disonesto.  Voi avete sentito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Galilei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Pilato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mescolato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sacrifici, </a:t>
            </a:r>
            <a:r>
              <a:rPr sz="1200" dirty="0">
                <a:latin typeface="Times New Roman"/>
                <a:cs typeface="Times New Roman"/>
              </a:rPr>
              <a:t>ma io vi dico </a:t>
            </a:r>
            <a:r>
              <a:rPr sz="1200" spc="-5" dirty="0">
                <a:latin typeface="Times New Roman"/>
                <a:cs typeface="Times New Roman"/>
              </a:rPr>
              <a:t>che questi Galilei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 assolutamente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peccatori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loro compatrioti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accadde </a:t>
            </a:r>
            <a:r>
              <a:rPr sz="1200" dirty="0">
                <a:latin typeface="Times New Roman"/>
                <a:cs typeface="Times New Roman"/>
              </a:rPr>
              <a:t>a loro. </a:t>
            </a:r>
            <a:r>
              <a:rPr sz="1200" spc="-5" dirty="0">
                <a:latin typeface="Times New Roman"/>
                <a:cs typeface="Times New Roman"/>
              </a:rPr>
              <a:t>Voi conoscete anche </a:t>
            </a:r>
            <a:r>
              <a:rPr sz="1200" dirty="0">
                <a:latin typeface="Times New Roman"/>
                <a:cs typeface="Times New Roman"/>
              </a:rPr>
              <a:t>la storia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309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14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diciotto uomini </a:t>
            </a:r>
            <a:r>
              <a:rPr sz="1200" spc="-5" dirty="0">
                <a:latin typeface="Times New Roman"/>
                <a:cs typeface="Times New Roman"/>
              </a:rPr>
              <a:t>sui quali cadde </a:t>
            </a:r>
            <a:r>
              <a:rPr sz="1200" dirty="0">
                <a:latin typeface="Times New Roman"/>
                <a:cs typeface="Times New Roman"/>
              </a:rPr>
              <a:t>la torre di Siloe uccidendoli. Non crediate 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che furono </a:t>
            </a:r>
            <a:r>
              <a:rPr sz="1200" spc="-5" dirty="0">
                <a:latin typeface="Times New Roman"/>
                <a:cs typeface="Times New Roman"/>
              </a:rPr>
              <a:t>annientati così fossero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colpevoli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loro 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Costoro </a:t>
            </a:r>
            <a:r>
              <a:rPr sz="1200" spc="-5" dirty="0">
                <a:latin typeface="Times New Roman"/>
                <a:cs typeface="Times New Roman"/>
              </a:rPr>
              <a:t>furono semplicemente </a:t>
            </a:r>
            <a:r>
              <a:rPr sz="1200" dirty="0">
                <a:latin typeface="Times New Roman"/>
                <a:cs typeface="Times New Roman"/>
              </a:rPr>
              <a:t>vittime </a:t>
            </a:r>
            <a:r>
              <a:rPr sz="1200" spc="-5" dirty="0">
                <a:latin typeface="Times New Roman"/>
                <a:cs typeface="Times New Roman"/>
              </a:rPr>
              <a:t>innocenti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degli accidenti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(1830.5) 166:4.5 </a:t>
            </a:r>
            <a:r>
              <a:rPr sz="1200" spc="-5" dirty="0">
                <a:latin typeface="Times New Roman"/>
                <a:cs typeface="Times New Roman"/>
              </a:rPr>
              <a:t>“Ci sono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avvenimenti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accadere nella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7429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(1830.6) 166:4.6 </a:t>
            </a:r>
            <a:r>
              <a:rPr sz="1200" spc="-5" dirty="0">
                <a:latin typeface="Times New Roman"/>
                <a:cs typeface="Times New Roman"/>
              </a:rPr>
              <a:t>“1. Potete essere partecipi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avvenimenti normali che </a:t>
            </a:r>
            <a:r>
              <a:rPr sz="1200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ed i vostri  simili </a:t>
            </a:r>
            <a:r>
              <a:rPr sz="1200" spc="-5" dirty="0">
                <a:latin typeface="Times New Roman"/>
                <a:cs typeface="Times New Roman"/>
              </a:rPr>
              <a:t>vivete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faccia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96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(1830.7) 166:4.7 </a:t>
            </a:r>
            <a:r>
              <a:rPr sz="1200" spc="-5" dirty="0">
                <a:latin typeface="Times New Roman"/>
                <a:cs typeface="Times New Roman"/>
              </a:rPr>
              <a:t>“2. Potete casualmente essere </a:t>
            </a:r>
            <a:r>
              <a:rPr sz="1200" dirty="0">
                <a:latin typeface="Times New Roman"/>
                <a:cs typeface="Times New Roman"/>
              </a:rPr>
              <a:t>vittime di uno </a:t>
            </a:r>
            <a:r>
              <a:rPr sz="1200" spc="-5" dirty="0">
                <a:latin typeface="Times New Roman"/>
                <a:cs typeface="Times New Roman"/>
              </a:rPr>
              <a:t>degli accidenti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di una delle </a:t>
            </a:r>
            <a:r>
              <a:rPr sz="1200" spc="-5" dirty="0">
                <a:latin typeface="Times New Roman"/>
                <a:cs typeface="Times New Roman"/>
              </a:rPr>
              <a:t>disgrazie umane,  sapendo perfettamente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avvenimenti </a:t>
            </a:r>
            <a:r>
              <a:rPr sz="1200" dirty="0">
                <a:latin typeface="Times New Roman"/>
                <a:cs typeface="Times New Roman"/>
              </a:rPr>
              <a:t>non sono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preordinati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prodotti altrimenti dalle forze  spirituali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84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(1830.8) 166:4.8 </a:t>
            </a:r>
            <a:r>
              <a:rPr sz="1200" spc="-5" dirty="0">
                <a:latin typeface="Times New Roman"/>
                <a:cs typeface="Times New Roman"/>
              </a:rPr>
              <a:t>“3. Potete raccogliere </a:t>
            </a:r>
            <a:r>
              <a:rPr sz="1200" dirty="0">
                <a:latin typeface="Times New Roman"/>
                <a:cs typeface="Times New Roman"/>
              </a:rPr>
              <a:t>la messe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sforzi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conformarvi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leggi naturali che governano </a:t>
            </a:r>
            <a:r>
              <a:rPr sz="1200" dirty="0">
                <a:latin typeface="Times New Roman"/>
                <a:cs typeface="Times New Roman"/>
              </a:rPr>
              <a:t>il  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0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(1830.9) 166:4.9 </a:t>
            </a:r>
            <a:r>
              <a:rPr sz="1200" spc="-5" dirty="0">
                <a:latin typeface="Times New Roman"/>
                <a:cs typeface="Times New Roman"/>
              </a:rPr>
              <a:t>“C’era </a:t>
            </a:r>
            <a:r>
              <a:rPr sz="1200" dirty="0">
                <a:latin typeface="Times New Roman"/>
                <a:cs typeface="Times New Roman"/>
              </a:rPr>
              <a:t>un uomo che piantò un </a:t>
            </a:r>
            <a:r>
              <a:rPr sz="1200" spc="-5" dirty="0">
                <a:latin typeface="Times New Roman"/>
                <a:cs typeface="Times New Roman"/>
              </a:rPr>
              <a:t>albero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fico nel suo cortile,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avervi cercato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dei frutti senza trovarne,  chiamò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vignaiolo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disse: </a:t>
            </a:r>
            <a:r>
              <a:rPr sz="1200" dirty="0">
                <a:latin typeface="Times New Roman"/>
                <a:cs typeface="Times New Roman"/>
              </a:rPr>
              <a:t>‘Sono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qui 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stagioni per cercare dei frutti su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albero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fico </a:t>
            </a:r>
            <a:r>
              <a:rPr sz="1200" dirty="0">
                <a:latin typeface="Times New Roman"/>
                <a:cs typeface="Times New Roman"/>
              </a:rPr>
              <a:t>e non ne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</a:t>
            </a:r>
            <a:endParaRPr sz="1200">
              <a:latin typeface="Times New Roman"/>
              <a:cs typeface="Times New Roman"/>
            </a:endParaRPr>
          </a:p>
          <a:p>
            <a:pPr marL="88900" marR="1847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trovato alcuno. Taglia quest’albero </a:t>
            </a:r>
            <a:r>
              <a:rPr sz="1200" dirty="0">
                <a:latin typeface="Times New Roman"/>
                <a:cs typeface="Times New Roman"/>
              </a:rPr>
              <a:t>sterile; </a:t>
            </a:r>
            <a:r>
              <a:rPr sz="1200" spc="-5" dirty="0">
                <a:latin typeface="Times New Roman"/>
                <a:cs typeface="Times New Roman"/>
              </a:rPr>
              <a:t>perché dovrebbe ingombrare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terreno?’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giardiniere rispose al suo </a:t>
            </a:r>
            <a:r>
              <a:rPr sz="1200" dirty="0">
                <a:latin typeface="Times New Roman"/>
                <a:cs typeface="Times New Roman"/>
              </a:rPr>
              <a:t>padrone:  </a:t>
            </a:r>
            <a:r>
              <a:rPr sz="1200" spc="-5" dirty="0">
                <a:latin typeface="Times New Roman"/>
                <a:cs typeface="Times New Roman"/>
              </a:rPr>
              <a:t>‘Lasciamolo ancora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affinché io </a:t>
            </a:r>
            <a:r>
              <a:rPr sz="1200" spc="-5" dirty="0">
                <a:latin typeface="Times New Roman"/>
                <a:cs typeface="Times New Roman"/>
              </a:rPr>
              <a:t>possa scavare attorno ad 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mettervi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concime,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l’anno prossimo,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porterà alcun frutto,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tagliato.’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furono conformati così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fertilità, poiché l’albero era </a:t>
            </a:r>
            <a:r>
              <a:rPr sz="1200" dirty="0">
                <a:latin typeface="Times New Roman"/>
                <a:cs typeface="Times New Roman"/>
              </a:rPr>
              <a:t>vivo e buono,  </a:t>
            </a:r>
            <a:r>
              <a:rPr sz="1200" spc="-5" dirty="0">
                <a:latin typeface="Times New Roman"/>
                <a:cs typeface="Times New Roman"/>
              </a:rPr>
              <a:t>furono ricompensati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abbondante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raccolto.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64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27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proibito </a:t>
            </a:r>
            <a:r>
              <a:rPr sz="1200" spc="-5" dirty="0">
                <a:latin typeface="Times New Roman"/>
                <a:cs typeface="Times New Roman"/>
              </a:rPr>
              <a:t>dalla legge ebraica,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fino ad allora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superare le obiezioni dei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al punto che  </a:t>
            </a:r>
            <a:r>
              <a:rPr sz="1200" spc="-5" dirty="0">
                <a:latin typeface="Times New Roman"/>
                <a:cs typeface="Times New Roman"/>
              </a:rPr>
              <a:t>l’avevano </a:t>
            </a:r>
            <a:r>
              <a:rPr sz="1200" dirty="0">
                <a:latin typeface="Times New Roman"/>
                <a:cs typeface="Times New Roman"/>
              </a:rPr>
              <a:t>autorizzato a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in queste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(1366.5) 124:1.4 </a:t>
            </a:r>
            <a:r>
              <a:rPr sz="1200" spc="-5" dirty="0">
                <a:latin typeface="Times New Roman"/>
                <a:cs typeface="Times New Roman"/>
              </a:rPr>
              <a:t>Ma ci furono </a:t>
            </a:r>
            <a:r>
              <a:rPr sz="1200" dirty="0">
                <a:latin typeface="Times New Roman"/>
                <a:cs typeface="Times New Roman"/>
              </a:rPr>
              <a:t>nuovi problemi a </a:t>
            </a:r>
            <a:r>
              <a:rPr sz="1200" spc="-5" dirty="0">
                <a:latin typeface="Times New Roman"/>
                <a:cs typeface="Times New Roman"/>
              </a:rPr>
              <a:t>scuola quando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allievi che </a:t>
            </a:r>
            <a:r>
              <a:rPr sz="1200" dirty="0">
                <a:latin typeface="Times New Roman"/>
                <a:cs typeface="Times New Roman"/>
              </a:rPr>
              <a:t>stava più </a:t>
            </a:r>
            <a:r>
              <a:rPr sz="1200" spc="-5" dirty="0">
                <a:latin typeface="Times New Roman"/>
                <a:cs typeface="Times New Roman"/>
              </a:rPr>
              <a:t>indietro </a:t>
            </a:r>
            <a:r>
              <a:rPr sz="1200" dirty="0">
                <a:latin typeface="Times New Roman"/>
                <a:cs typeface="Times New Roman"/>
              </a:rPr>
              <a:t>scoperse </a:t>
            </a:r>
            <a:r>
              <a:rPr sz="1200" spc="-5" dirty="0">
                <a:latin typeface="Times New Roman"/>
                <a:cs typeface="Times New Roman"/>
              </a:rPr>
              <a:t>Gesù mentre </a:t>
            </a:r>
            <a:r>
              <a:rPr sz="1200" dirty="0">
                <a:latin typeface="Times New Roman"/>
                <a:cs typeface="Times New Roman"/>
              </a:rPr>
              <a:t>disegnava a  </a:t>
            </a:r>
            <a:r>
              <a:rPr sz="1200" spc="-5" dirty="0">
                <a:latin typeface="Times New Roman"/>
                <a:cs typeface="Times New Roman"/>
              </a:rPr>
              <a:t>carboncino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ritratto </a:t>
            </a:r>
            <a:r>
              <a:rPr sz="1200" dirty="0">
                <a:latin typeface="Times New Roman"/>
                <a:cs typeface="Times New Roman"/>
              </a:rPr>
              <a:t>dell’insegnante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pavimento della </a:t>
            </a:r>
            <a:r>
              <a:rPr sz="1200" spc="-5" dirty="0">
                <a:latin typeface="Times New Roman"/>
                <a:cs typeface="Times New Roman"/>
              </a:rPr>
              <a:t>classe.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ritratto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chiaro come </a:t>
            </a:r>
            <a:r>
              <a:rPr sz="1200" dirty="0">
                <a:latin typeface="Times New Roman"/>
                <a:cs typeface="Times New Roman"/>
              </a:rPr>
              <a:t>il giorno, e molti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anziani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l’avevano </a:t>
            </a:r>
            <a:r>
              <a:rPr sz="1200" dirty="0">
                <a:latin typeface="Times New Roman"/>
                <a:cs typeface="Times New Roman"/>
              </a:rPr>
              <a:t>visto prima che il </a:t>
            </a:r>
            <a:r>
              <a:rPr sz="1200" spc="-5" dirty="0">
                <a:latin typeface="Times New Roman"/>
                <a:cs typeface="Times New Roman"/>
              </a:rPr>
              <a:t>comitato andasse </a:t>
            </a:r>
            <a:r>
              <a:rPr sz="1200" dirty="0">
                <a:latin typeface="Times New Roman"/>
                <a:cs typeface="Times New Roman"/>
              </a:rPr>
              <a:t>a trovare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chiedergli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qualcosa per </a:t>
            </a:r>
            <a:r>
              <a:rPr sz="1200" spc="-5" dirty="0">
                <a:latin typeface="Times New Roman"/>
                <a:cs typeface="Times New Roman"/>
              </a:rPr>
              <a:t>reprimere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l’insubordinazione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 suo primogenito.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questa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lamentela giunta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a Maria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comportamento </a:t>
            </a:r>
            <a:r>
              <a:rPr sz="1200" spc="-5" dirty="0">
                <a:latin typeface="Times New Roman"/>
                <a:cs typeface="Times New Roman"/>
              </a:rPr>
              <a:t>del loro  versatile ed intraprendente figlio, </a:t>
            </a:r>
            <a:r>
              <a:rPr sz="1200" dirty="0">
                <a:latin typeface="Times New Roman"/>
                <a:cs typeface="Times New Roman"/>
              </a:rPr>
              <a:t>era però la più seria di tutte le </a:t>
            </a:r>
            <a:r>
              <a:rPr sz="1200" spc="-5" dirty="0">
                <a:latin typeface="Times New Roman"/>
                <a:cs typeface="Times New Roman"/>
              </a:rPr>
              <a:t>accuse presentate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allora contro di lui.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ascoltò per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momento la </a:t>
            </a:r>
            <a:r>
              <a:rPr sz="1200" spc="-5" dirty="0">
                <a:latin typeface="Times New Roman"/>
                <a:cs typeface="Times New Roman"/>
              </a:rPr>
              <a:t>condanna dei suoi sforzi artistici, seduto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grossa pietra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all’esterno della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retrostante. Egli  s’irritò nel sentire </a:t>
            </a:r>
            <a:r>
              <a:rPr sz="1200" dirty="0">
                <a:latin typeface="Times New Roman"/>
                <a:cs typeface="Times New Roman"/>
              </a:rPr>
              <a:t>biasimare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per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cosiddetti </a:t>
            </a:r>
            <a:r>
              <a:rPr sz="1200" spc="-5" dirty="0">
                <a:latin typeface="Times New Roman"/>
                <a:cs typeface="Times New Roman"/>
              </a:rPr>
              <a:t>misfatti; così avanzò intrepidamente fin davanti ai suoi </a:t>
            </a:r>
            <a:r>
              <a:rPr sz="1200" dirty="0">
                <a:latin typeface="Times New Roman"/>
                <a:cs typeface="Times New Roman"/>
              </a:rPr>
              <a:t>accusatori.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pieni </a:t>
            </a:r>
            <a:r>
              <a:rPr sz="1200" spc="-5" dirty="0">
                <a:latin typeface="Times New Roman"/>
                <a:cs typeface="Times New Roman"/>
              </a:rPr>
              <a:t>d’imbarazzo. Alcuni furono </a:t>
            </a:r>
            <a:r>
              <a:rPr sz="1200" dirty="0">
                <a:latin typeface="Times New Roman"/>
                <a:cs typeface="Times New Roman"/>
              </a:rPr>
              <a:t>inclini 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l’episodio con umorismo,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uno o due </a:t>
            </a:r>
            <a:r>
              <a:rPr sz="1200" spc="-5" dirty="0">
                <a:latin typeface="Times New Roman"/>
                <a:cs typeface="Times New Roman"/>
              </a:rPr>
              <a:t>sembravano pensare 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fosse sacrilego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blasfemo. </a:t>
            </a:r>
            <a:r>
              <a:rPr sz="1200" dirty="0">
                <a:latin typeface="Times New Roman"/>
                <a:cs typeface="Times New Roman"/>
              </a:rPr>
              <a:t>Giuseppe era </a:t>
            </a:r>
            <a:r>
              <a:rPr sz="1200" spc="-5" dirty="0">
                <a:latin typeface="Times New Roman"/>
                <a:cs typeface="Times New Roman"/>
              </a:rPr>
              <a:t>confuso,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indignata,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insisté </a:t>
            </a:r>
            <a:r>
              <a:rPr sz="1200" spc="-5" dirty="0">
                <a:latin typeface="Times New Roman"/>
                <a:cs typeface="Times New Roman"/>
              </a:rPr>
              <a:t>per essere ascoltato. Egli  ebbe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parlare; difese coraggiosamente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e, con consumato </a:t>
            </a:r>
            <a:r>
              <a:rPr sz="1200" dirty="0">
                <a:latin typeface="Times New Roman"/>
                <a:cs typeface="Times New Roman"/>
              </a:rPr>
              <a:t>autocontrollo, </a:t>
            </a:r>
            <a:r>
              <a:rPr sz="1200" spc="-5" dirty="0">
                <a:latin typeface="Times New Roman"/>
                <a:cs typeface="Times New Roman"/>
              </a:rPr>
              <a:t>disse che si </a:t>
            </a:r>
            <a:r>
              <a:rPr sz="1200" dirty="0">
                <a:latin typeface="Times New Roman"/>
                <a:cs typeface="Times New Roman"/>
              </a:rPr>
              <a:t>sarebbe  </a:t>
            </a:r>
            <a:r>
              <a:rPr sz="1200" spc="-5" dirty="0">
                <a:latin typeface="Times New Roman"/>
                <a:cs typeface="Times New Roman"/>
              </a:rPr>
              <a:t>conformato alla </a:t>
            </a:r>
            <a:r>
              <a:rPr sz="1200" dirty="0">
                <a:latin typeface="Times New Roman"/>
                <a:cs typeface="Times New Roman"/>
              </a:rPr>
              <a:t>decisione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in questa come in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questioni </a:t>
            </a:r>
            <a:r>
              <a:rPr sz="1200" spc="-5" dirty="0">
                <a:latin typeface="Times New Roman"/>
                <a:cs typeface="Times New Roman"/>
              </a:rPr>
              <a:t>controverse. </a:t>
            </a:r>
            <a:r>
              <a:rPr sz="1200" dirty="0">
                <a:latin typeface="Times New Roman"/>
                <a:cs typeface="Times New Roman"/>
              </a:rPr>
              <a:t>Ed il comitato di anziani </a:t>
            </a:r>
            <a:r>
              <a:rPr sz="1200" spc="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in  silenzio.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49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(1367.1) 124:1.5 </a:t>
            </a:r>
            <a:r>
              <a:rPr sz="1200" spc="-5" dirty="0">
                <a:latin typeface="Times New Roman"/>
                <a:cs typeface="Times New Roman"/>
              </a:rPr>
              <a:t>Maria tentò d’influenzare Giuseppe </a:t>
            </a:r>
            <a:r>
              <a:rPr sz="1200" dirty="0">
                <a:latin typeface="Times New Roman"/>
                <a:cs typeface="Times New Roman"/>
              </a:rPr>
              <a:t>affinché </a:t>
            </a:r>
            <a:r>
              <a:rPr sz="1200" spc="-5" dirty="0">
                <a:latin typeface="Times New Roman"/>
                <a:cs typeface="Times New Roman"/>
              </a:rPr>
              <a:t>permettesse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modellare l’argilla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a condizione che  </a:t>
            </a:r>
            <a:r>
              <a:rPr sz="1200" spc="-5" dirty="0">
                <a:latin typeface="Times New Roman"/>
                <a:cs typeface="Times New Roman"/>
              </a:rPr>
              <a:t>promettesse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scuola alcuna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attività contestabili,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Giuseppe si sentiva </a:t>
            </a:r>
            <a:r>
              <a:rPr sz="1200" dirty="0">
                <a:latin typeface="Times New Roman"/>
                <a:cs typeface="Times New Roman"/>
              </a:rPr>
              <a:t>spinto a dichiarare </a:t>
            </a:r>
            <a:r>
              <a:rPr sz="1200" spc="-5" dirty="0">
                <a:latin typeface="Times New Roman"/>
                <a:cs typeface="Times New Roman"/>
              </a:rPr>
              <a:t>che  prevalesse </a:t>
            </a:r>
            <a:r>
              <a:rPr sz="1200" dirty="0">
                <a:latin typeface="Times New Roman"/>
                <a:cs typeface="Times New Roman"/>
              </a:rPr>
              <a:t>l’interpretazione </a:t>
            </a:r>
            <a:r>
              <a:rPr sz="1200" spc="-5" dirty="0">
                <a:latin typeface="Times New Roman"/>
                <a:cs typeface="Times New Roman"/>
              </a:rPr>
              <a:t>rabbinica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secondo comandamento.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Gesù non </a:t>
            </a:r>
            <a:r>
              <a:rPr sz="1200" spc="-5" dirty="0">
                <a:latin typeface="Times New Roman"/>
                <a:cs typeface="Times New Roman"/>
              </a:rPr>
              <a:t>disegnò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modellò mai più una </a:t>
            </a:r>
            <a:r>
              <a:rPr sz="1200" spc="-5" dirty="0">
                <a:latin typeface="Times New Roman"/>
                <a:cs typeface="Times New Roman"/>
              </a:rPr>
              <a:t>qualunque  forma </a:t>
            </a:r>
            <a:r>
              <a:rPr sz="1200" dirty="0">
                <a:latin typeface="Times New Roman"/>
                <a:cs typeface="Times New Roman"/>
              </a:rPr>
              <a:t>da quel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finché visse </a:t>
            </a:r>
            <a:r>
              <a:rPr sz="1200" spc="-5" dirty="0">
                <a:latin typeface="Times New Roman"/>
                <a:cs typeface="Times New Roman"/>
              </a:rPr>
              <a:t>nella casa </a:t>
            </a:r>
            <a:r>
              <a:rPr sz="1200" dirty="0">
                <a:latin typeface="Times New Roman"/>
                <a:cs typeface="Times New Roman"/>
              </a:rPr>
              <a:t>di suo </a:t>
            </a:r>
            <a:r>
              <a:rPr sz="1200" spc="-5" dirty="0">
                <a:latin typeface="Times New Roman"/>
                <a:cs typeface="Times New Roman"/>
              </a:rPr>
              <a:t>padre. Ma egli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convinto del male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fatto e l’aver  </a:t>
            </a:r>
            <a:r>
              <a:rPr sz="1200" spc="-5" dirty="0">
                <a:latin typeface="Times New Roman"/>
                <a:cs typeface="Times New Roman"/>
              </a:rPr>
              <a:t>abbandonato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passatempo </a:t>
            </a:r>
            <a:r>
              <a:rPr sz="1200" spc="-5" dirty="0">
                <a:latin typeface="Times New Roman"/>
                <a:cs typeface="Times New Roman"/>
              </a:rPr>
              <a:t>preferito </a:t>
            </a:r>
            <a:r>
              <a:rPr sz="1200" dirty="0">
                <a:latin typeface="Times New Roman"/>
                <a:cs typeface="Times New Roman"/>
              </a:rPr>
              <a:t>fu una delle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prove della </a:t>
            </a:r>
            <a:r>
              <a:rPr sz="1200" spc="-5" dirty="0">
                <a:latin typeface="Times New Roman"/>
                <a:cs typeface="Times New Roman"/>
              </a:rPr>
              <a:t>sua giovane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98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(1831.1) 166:4.10 </a:t>
            </a:r>
            <a:r>
              <a:rPr sz="1200" spc="-10" dirty="0">
                <a:latin typeface="Times New Roman"/>
                <a:cs typeface="Times New Roman"/>
              </a:rPr>
              <a:t>“In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salute,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dovreste sapere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stati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cause materiali; </a:t>
            </a:r>
            <a:r>
              <a:rPr sz="1200" dirty="0">
                <a:latin typeface="Times New Roman"/>
                <a:cs typeface="Times New Roman"/>
              </a:rPr>
              <a:t>la salute  non è il </a:t>
            </a:r>
            <a:r>
              <a:rPr sz="1200" spc="-5" dirty="0">
                <a:latin typeface="Times New Roman"/>
                <a:cs typeface="Times New Roman"/>
              </a:rPr>
              <a:t>sorriso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corruccio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(1831.2) 166:4.11 </a:t>
            </a:r>
            <a:r>
              <a:rPr sz="1200" dirty="0">
                <a:latin typeface="Times New Roman"/>
                <a:cs typeface="Times New Roman"/>
              </a:rPr>
              <a:t>“I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umani del </a:t>
            </a:r>
            <a:r>
              <a:rPr sz="1200" spc="-5" dirty="0">
                <a:latin typeface="Times New Roman"/>
                <a:cs typeface="Times New Roman"/>
              </a:rPr>
              <a:t>Padre hanno uguali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benedizioni </a:t>
            </a:r>
            <a:r>
              <a:rPr sz="1200" spc="-5" dirty="0">
                <a:latin typeface="Times New Roman"/>
                <a:cs typeface="Times New Roman"/>
              </a:rPr>
              <a:t>materiali; perciò egli </a:t>
            </a:r>
            <a:r>
              <a:rPr sz="1200" dirty="0">
                <a:latin typeface="Times New Roman"/>
                <a:cs typeface="Times New Roman"/>
              </a:rPr>
              <a:t>dona </a:t>
            </a:r>
            <a:r>
              <a:rPr sz="1200" spc="-5" dirty="0">
                <a:latin typeface="Times New Roman"/>
                <a:cs typeface="Times New Roman"/>
              </a:rPr>
              <a:t>cose fisiche ai figli 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discriminazione. </a:t>
            </a:r>
            <a:r>
              <a:rPr sz="1200" spc="-5" dirty="0">
                <a:latin typeface="Times New Roman"/>
                <a:cs typeface="Times New Roman"/>
              </a:rPr>
              <a:t>Quanto all’attribuzione </a:t>
            </a:r>
            <a:r>
              <a:rPr sz="1200" dirty="0">
                <a:latin typeface="Times New Roman"/>
                <a:cs typeface="Times New Roman"/>
              </a:rPr>
              <a:t>di doni </a:t>
            </a:r>
            <a:r>
              <a:rPr sz="1200" spc="-5" dirty="0">
                <a:latin typeface="Times New Roman"/>
                <a:cs typeface="Times New Roman"/>
              </a:rPr>
              <a:t>spirituali,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limitato </a:t>
            </a:r>
            <a:r>
              <a:rPr sz="1200" spc="-5" dirty="0">
                <a:latin typeface="Times New Roman"/>
                <a:cs typeface="Times New Roman"/>
              </a:rPr>
              <a:t>dalla capacità dell’uomo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 questi </a:t>
            </a:r>
            <a:r>
              <a:rPr sz="1200" dirty="0">
                <a:latin typeface="Times New Roman"/>
                <a:cs typeface="Times New Roman"/>
              </a:rPr>
              <a:t>doni divini.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eccezione di </a:t>
            </a:r>
            <a:r>
              <a:rPr sz="1200" spc="-5" dirty="0">
                <a:latin typeface="Times New Roman"/>
                <a:cs typeface="Times New Roman"/>
              </a:rPr>
              <a:t>persone, nel conferimento </a:t>
            </a:r>
            <a:r>
              <a:rPr sz="1200" dirty="0">
                <a:latin typeface="Times New Roman"/>
                <a:cs typeface="Times New Roman"/>
              </a:rPr>
              <a:t>dei doni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è limitato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sua </a:t>
            </a:r>
            <a:r>
              <a:rPr sz="1200" dirty="0">
                <a:latin typeface="Times New Roman"/>
                <a:cs typeface="Times New Roman"/>
              </a:rPr>
              <a:t>buona volontà </a:t>
            </a:r>
            <a:r>
              <a:rPr sz="1200" spc="-5" dirty="0">
                <a:latin typeface="Times New Roman"/>
                <a:cs typeface="Times New Roman"/>
              </a:rPr>
              <a:t>ad attenersi sempre alla </a:t>
            </a:r>
            <a:r>
              <a:rPr sz="1200" dirty="0">
                <a:latin typeface="Times New Roman"/>
                <a:cs typeface="Times New Roman"/>
              </a:rPr>
              <a:t>volontà 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(1831.3) 166:4.12 </a:t>
            </a:r>
            <a:r>
              <a:rPr sz="1200" spc="-5" dirty="0">
                <a:latin typeface="Times New Roman"/>
                <a:cs typeface="Times New Roman"/>
              </a:rPr>
              <a:t>Mentre proseguivano verso Filadelfia, Gesù continuò ad </a:t>
            </a:r>
            <a:r>
              <a:rPr sz="1200" dirty="0">
                <a:latin typeface="Times New Roman"/>
                <a:cs typeface="Times New Roman"/>
              </a:rPr>
              <a:t>istruirli e a </a:t>
            </a:r>
            <a:r>
              <a:rPr sz="1200" spc="-5" dirty="0">
                <a:latin typeface="Times New Roman"/>
                <a:cs typeface="Times New Roman"/>
              </a:rPr>
              <a:t>rispondere alle </a:t>
            </a:r>
            <a:r>
              <a:rPr sz="1200" dirty="0">
                <a:latin typeface="Times New Roman"/>
                <a:cs typeface="Times New Roman"/>
              </a:rPr>
              <a:t>loro domande </a:t>
            </a:r>
            <a:r>
              <a:rPr sz="1200" spc="-5" dirty="0">
                <a:latin typeface="Times New Roman"/>
                <a:cs typeface="Times New Roman"/>
              </a:rPr>
              <a:t>concernenti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accidenti,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miracoli,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istruzione. </a:t>
            </a:r>
            <a:r>
              <a:rPr sz="1200" spc="-5" dirty="0">
                <a:latin typeface="Times New Roman"/>
                <a:cs typeface="Times New Roman"/>
              </a:rPr>
              <a:t>Un’ora </a:t>
            </a:r>
            <a:r>
              <a:rPr sz="1200" dirty="0">
                <a:latin typeface="Times New Roman"/>
                <a:cs typeface="Times New Roman"/>
              </a:rPr>
              <a:t>d’insegnamento non  </a:t>
            </a:r>
            <a:r>
              <a:rPr sz="1200" spc="-5" dirty="0">
                <a:latin typeface="Times New Roman"/>
                <a:cs typeface="Times New Roman"/>
              </a:rPr>
              <a:t>basta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cambiare completamente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tutta una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Gesù trovò </a:t>
            </a:r>
            <a:r>
              <a:rPr sz="1200" spc="-5" dirty="0">
                <a:latin typeface="Times New Roman"/>
                <a:cs typeface="Times New Roman"/>
              </a:rPr>
              <a:t>necessario ribadire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messaggio, ripetere </a:t>
            </a:r>
            <a:r>
              <a:rPr sz="1200" dirty="0">
                <a:latin typeface="Times New Roman"/>
                <a:cs typeface="Times New Roman"/>
              </a:rPr>
              <a:t>più  volte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desiderava </a:t>
            </a:r>
            <a:r>
              <a:rPr sz="1200" spc="-5" dirty="0">
                <a:latin typeface="Times New Roman"/>
                <a:cs typeface="Times New Roman"/>
              </a:rPr>
              <a:t>comprendessero;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così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terrena fino a  dopo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 e la sua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risurrezione.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congregazione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Filadelfia</a:t>
            </a:r>
            <a:endParaRPr sz="1600">
              <a:latin typeface="Times New Roman"/>
              <a:cs typeface="Times New Roman"/>
            </a:endParaRPr>
          </a:p>
          <a:p>
            <a:pPr marL="76200" marR="35814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(1831.4) 166:5.1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 stavano andando </a:t>
            </a:r>
            <a:r>
              <a:rPr sz="1200" dirty="0">
                <a:latin typeface="Times New Roman"/>
                <a:cs typeface="Times New Roman"/>
              </a:rPr>
              <a:t>a far visita </a:t>
            </a:r>
            <a:r>
              <a:rPr sz="1200" spc="-5" dirty="0">
                <a:latin typeface="Times New Roman"/>
                <a:cs typeface="Times New Roman"/>
              </a:rPr>
              <a:t>ad Abner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che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predicando ed insegnando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Filadelfia. </a:t>
            </a:r>
            <a:r>
              <a:rPr sz="1200" dirty="0">
                <a:latin typeface="Times New Roman"/>
                <a:cs typeface="Times New Roman"/>
              </a:rPr>
              <a:t>Tra tutte le città </a:t>
            </a:r>
            <a:r>
              <a:rPr sz="1200" spc="-5" dirty="0">
                <a:latin typeface="Times New Roman"/>
                <a:cs typeface="Times New Roman"/>
              </a:rPr>
              <a:t>della Perea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Filadelfia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numeroso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 di Gentili,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e poveri, istruiti </a:t>
            </a:r>
            <a:r>
              <a:rPr sz="1200" spc="-5" dirty="0">
                <a:latin typeface="Times New Roman"/>
                <a:cs typeface="Times New Roman"/>
              </a:rPr>
              <a:t>ed  ignoranti, abbracciò gli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settanta ed entrò così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Filadelfia non </a:t>
            </a:r>
            <a:r>
              <a:rPr sz="1200" dirty="0">
                <a:latin typeface="Times New Roman"/>
                <a:cs typeface="Times New Roman"/>
              </a:rPr>
              <a:t>era mai </a:t>
            </a:r>
            <a:r>
              <a:rPr sz="1200" spc="5" dirty="0">
                <a:latin typeface="Times New Roman"/>
                <a:cs typeface="Times New Roman"/>
              </a:rPr>
              <a:t>stata  </a:t>
            </a:r>
            <a:r>
              <a:rPr sz="1200" spc="-5" dirty="0">
                <a:latin typeface="Times New Roman"/>
                <a:cs typeface="Times New Roman"/>
              </a:rPr>
              <a:t>soggetta alla </a:t>
            </a:r>
            <a:r>
              <a:rPr sz="1200" dirty="0">
                <a:latin typeface="Times New Roman"/>
                <a:cs typeface="Times New Roman"/>
              </a:rPr>
              <a:t>supervisione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5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stata chiusa 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momento Abner stava insegnando </a:t>
            </a:r>
            <a:r>
              <a:rPr sz="1200" dirty="0">
                <a:latin typeface="Times New Roman"/>
                <a:cs typeface="Times New Roman"/>
              </a:rPr>
              <a:t>tre volte </a:t>
            </a:r>
            <a:r>
              <a:rPr sz="1200" spc="-5" dirty="0">
                <a:latin typeface="Times New Roman"/>
                <a:cs typeface="Times New Roman"/>
              </a:rPr>
              <a:t>al giorno nella sinagoga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Filadelfia.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0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58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(1831.5) 166:5.2 </a:t>
            </a:r>
            <a:r>
              <a:rPr sz="1200" spc="-5" dirty="0">
                <a:latin typeface="Times New Roman"/>
                <a:cs typeface="Times New Roman"/>
              </a:rPr>
              <a:t>Questa stessa sinagoga </a:t>
            </a:r>
            <a:r>
              <a:rPr sz="1200" dirty="0">
                <a:latin typeface="Times New Roman"/>
                <a:cs typeface="Times New Roman"/>
              </a:rPr>
              <a:t>divenne più tardi una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cristiana e fu 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missionario per la promulgazione 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orientali. Essa 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roccaforte degli insegnamenti del Maestro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per secoli </a:t>
            </a:r>
            <a:r>
              <a:rPr sz="1200" dirty="0">
                <a:latin typeface="Times New Roman"/>
                <a:cs typeface="Times New Roman"/>
              </a:rPr>
              <a:t>il solo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in questa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(1831.6) 166:5.3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avevano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avuto problemi con gli 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Filadelfia. </a:t>
            </a:r>
            <a:r>
              <a:rPr sz="1200" dirty="0">
                <a:latin typeface="Times New Roman"/>
                <a:cs typeface="Times New Roman"/>
              </a:rPr>
              <a:t>E 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e la risurrezione 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di cui era capo </a:t>
            </a:r>
            <a:r>
              <a:rPr sz="1200" spc="-5" dirty="0">
                <a:latin typeface="Times New Roman"/>
                <a:cs typeface="Times New Roman"/>
              </a:rPr>
              <a:t>Giacomo,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Signore,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serie </a:t>
            </a:r>
            <a:r>
              <a:rPr sz="1200" spc="-5" dirty="0">
                <a:latin typeface="Times New Roman"/>
                <a:cs typeface="Times New Roman"/>
              </a:rPr>
              <a:t>difficoltà con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congregazione </a:t>
            </a:r>
            <a:r>
              <a:rPr sz="1200" dirty="0">
                <a:latin typeface="Times New Roman"/>
                <a:cs typeface="Times New Roman"/>
              </a:rPr>
              <a:t>di credenti di </a:t>
            </a:r>
            <a:r>
              <a:rPr sz="1200" spc="-5" dirty="0">
                <a:latin typeface="Times New Roman"/>
                <a:cs typeface="Times New Roman"/>
              </a:rPr>
              <a:t>Filadelfia. Abner </a:t>
            </a:r>
            <a:r>
              <a:rPr sz="1200" dirty="0">
                <a:latin typeface="Times New Roman"/>
                <a:cs typeface="Times New Roman"/>
              </a:rPr>
              <a:t>divenne 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Filadelfia, continuando come tale fino </a:t>
            </a:r>
            <a:r>
              <a:rPr sz="1200" dirty="0">
                <a:latin typeface="Times New Roman"/>
                <a:cs typeface="Times New Roman"/>
              </a:rPr>
              <a:t>alla sua </a:t>
            </a:r>
            <a:r>
              <a:rPr sz="1200" spc="-5" dirty="0">
                <a:latin typeface="Times New Roman"/>
                <a:cs typeface="Times New Roman"/>
              </a:rPr>
              <a:t>morte.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separazione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spiega perché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dice niente di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opera nella </a:t>
            </a:r>
            <a:r>
              <a:rPr sz="1200" spc="-5" dirty="0">
                <a:latin typeface="Times New Roman"/>
                <a:cs typeface="Times New Roman"/>
              </a:rPr>
              <a:t>redazione evangelica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Nuovo Testamento. L’ostilità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Filadelfia </a:t>
            </a:r>
            <a:r>
              <a:rPr sz="1200" dirty="0">
                <a:latin typeface="Times New Roman"/>
                <a:cs typeface="Times New Roman"/>
              </a:rPr>
              <a:t>durò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di Abner, e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qualche</a:t>
            </a:r>
            <a:endParaRPr sz="1200">
              <a:latin typeface="Times New Roman"/>
              <a:cs typeface="Times New Roman"/>
            </a:endParaRPr>
          </a:p>
          <a:p>
            <a:pPr marL="76200" marR="33274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tempo dopo la </a:t>
            </a:r>
            <a:r>
              <a:rPr sz="1200" spc="-5" dirty="0">
                <a:latin typeface="Times New Roman"/>
                <a:cs typeface="Times New Roman"/>
              </a:rPr>
              <a:t>distruzione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Filadelfia fu realmente </a:t>
            </a:r>
            <a:r>
              <a:rPr sz="1200" dirty="0">
                <a:latin typeface="Times New Roman"/>
                <a:cs typeface="Times New Roman"/>
              </a:rPr>
              <a:t>il 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 primitiva nel sud </a:t>
            </a:r>
            <a:r>
              <a:rPr sz="1200" dirty="0">
                <a:latin typeface="Times New Roman"/>
                <a:cs typeface="Times New Roman"/>
              </a:rPr>
              <a:t>e nell’est,  </a:t>
            </a:r>
            <a:r>
              <a:rPr sz="1200" spc="-5" dirty="0">
                <a:latin typeface="Times New Roman"/>
                <a:cs typeface="Times New Roman"/>
              </a:rPr>
              <a:t>come Antiochia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fu nel </a:t>
            </a:r>
            <a:r>
              <a:rPr sz="1200" dirty="0">
                <a:latin typeface="Times New Roman"/>
                <a:cs typeface="Times New Roman"/>
              </a:rPr>
              <a:t>nord 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nell’ovest.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(1831.7) 166:5.4 </a:t>
            </a:r>
            <a:r>
              <a:rPr sz="1200" spc="-5" dirty="0">
                <a:latin typeface="Times New Roman"/>
                <a:cs typeface="Times New Roman"/>
              </a:rPr>
              <a:t>Fu l’evidente disgrazia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disaccordo con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cristiana </a:t>
            </a:r>
            <a:r>
              <a:rPr sz="1200" spc="-5" dirty="0">
                <a:latin typeface="Times New Roman"/>
                <a:cs typeface="Times New Roman"/>
              </a:rPr>
              <a:t>primitiva. Egli litigò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6540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con Giacomo (fratello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Gesù) su questioni concernenti l’amministrazione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della chiesa di </a:t>
            </a:r>
            <a:r>
              <a:rPr sz="1200" spc="-5" dirty="0">
                <a:latin typeface="Times New Roman"/>
                <a:cs typeface="Times New Roman"/>
              </a:rPr>
              <a:t>Gerusalemme;  si separò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divergenze </a:t>
            </a:r>
            <a:r>
              <a:rPr sz="1200" dirty="0">
                <a:latin typeface="Times New Roman"/>
                <a:cs typeface="Times New Roman"/>
              </a:rPr>
              <a:t>filosofiche e </a:t>
            </a:r>
            <a:r>
              <a:rPr sz="1200" spc="-5" dirty="0">
                <a:latin typeface="Times New Roman"/>
                <a:cs typeface="Times New Roman"/>
              </a:rPr>
              <a:t>teologiche. Abner era </a:t>
            </a:r>
            <a:r>
              <a:rPr sz="1200" dirty="0">
                <a:latin typeface="Times New Roman"/>
                <a:cs typeface="Times New Roman"/>
              </a:rPr>
              <a:t>più babilonese </a:t>
            </a:r>
            <a:r>
              <a:rPr sz="1200" spc="-5" dirty="0">
                <a:latin typeface="Times New Roman"/>
                <a:cs typeface="Times New Roman"/>
              </a:rPr>
              <a:t>che ellenico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filosofia,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resisté  </a:t>
            </a:r>
            <a:r>
              <a:rPr sz="1200" spc="-5" dirty="0">
                <a:latin typeface="Times New Roman"/>
                <a:cs typeface="Times New Roman"/>
              </a:rPr>
              <a:t>ostinatamente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di Paolo di </a:t>
            </a:r>
            <a:r>
              <a:rPr sz="1200" spc="-5" dirty="0">
                <a:latin typeface="Times New Roman"/>
                <a:cs typeface="Times New Roman"/>
              </a:rPr>
              <a:t>rimaneggiare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modo che sollevassero meno obiezioni, prima 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Greco-Romani </a:t>
            </a:r>
            <a:r>
              <a:rPr sz="1200" spc="-5" dirty="0">
                <a:latin typeface="Times New Roman"/>
                <a:cs typeface="Times New Roman"/>
              </a:rPr>
              <a:t>che credevano </a:t>
            </a:r>
            <a:r>
              <a:rPr sz="1200" dirty="0">
                <a:latin typeface="Times New Roman"/>
                <a:cs typeface="Times New Roman"/>
              </a:rPr>
              <a:t>nei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56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(1832.1) 166:5.5 </a:t>
            </a:r>
            <a:r>
              <a:rPr sz="1200" spc="-5" dirty="0">
                <a:latin typeface="Times New Roman"/>
                <a:cs typeface="Times New Roman"/>
              </a:rPr>
              <a:t>Abner fu così costretto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d’isolamento.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godeva </a:t>
            </a:r>
            <a:r>
              <a:rPr sz="1200" dirty="0">
                <a:latin typeface="Times New Roman"/>
                <a:cs typeface="Times New Roman"/>
              </a:rPr>
              <a:t>di alcuna 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a Gerusalemme.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osato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Giacomo, il </a:t>
            </a:r>
            <a:r>
              <a:rPr sz="1200" spc="-5" dirty="0">
                <a:latin typeface="Times New Roman"/>
                <a:cs typeface="Times New Roman"/>
              </a:rPr>
              <a:t>fratello del Signore, che fu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sostenuto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dirty="0">
                <a:latin typeface="Times New Roman"/>
                <a:cs typeface="Times New Roman"/>
              </a:rPr>
              <a:t>Pietro. </a:t>
            </a:r>
            <a:r>
              <a:rPr sz="1200" spc="-5" dirty="0">
                <a:latin typeface="Times New Roman"/>
                <a:cs typeface="Times New Roman"/>
              </a:rPr>
              <a:t>Tale condotta </a:t>
            </a:r>
            <a:r>
              <a:rPr sz="1200" dirty="0">
                <a:latin typeface="Times New Roman"/>
                <a:cs typeface="Times New Roman"/>
              </a:rPr>
              <a:t>lo separò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da tutti i suoi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associati. Poi </a:t>
            </a:r>
            <a:r>
              <a:rPr sz="1200" spc="-5" dirty="0">
                <a:latin typeface="Times New Roman"/>
                <a:cs typeface="Times New Roman"/>
              </a:rPr>
              <a:t>egli osò </a:t>
            </a:r>
            <a:r>
              <a:rPr sz="1200" dirty="0">
                <a:latin typeface="Times New Roman"/>
                <a:cs typeface="Times New Roman"/>
              </a:rPr>
              <a:t>opporsi a </a:t>
            </a:r>
            <a:r>
              <a:rPr sz="1200" spc="-5" dirty="0">
                <a:latin typeface="Times New Roman"/>
                <a:cs typeface="Times New Roman"/>
              </a:rPr>
              <a:t>Paolo. Sebbene </a:t>
            </a:r>
            <a:r>
              <a:rPr sz="1200" spc="5" dirty="0">
                <a:latin typeface="Times New Roman"/>
                <a:cs typeface="Times New Roman"/>
              </a:rPr>
              <a:t>avesse  </a:t>
            </a:r>
            <a:r>
              <a:rPr sz="1200" spc="-5" dirty="0">
                <a:latin typeface="Times New Roman"/>
                <a:cs typeface="Times New Roman"/>
              </a:rPr>
              <a:t>pienamente appoggiato </a:t>
            </a:r>
            <a:r>
              <a:rPr sz="1200" dirty="0">
                <a:latin typeface="Times New Roman"/>
                <a:cs typeface="Times New Roman"/>
              </a:rPr>
              <a:t>Paolo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Gentili ed </a:t>
            </a:r>
            <a:r>
              <a:rPr sz="1200" dirty="0">
                <a:latin typeface="Times New Roman"/>
                <a:cs typeface="Times New Roman"/>
              </a:rPr>
              <a:t>anche se lo sostenne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sue dispute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Gerusalemme, si </a:t>
            </a:r>
            <a:r>
              <a:rPr sz="1200" dirty="0">
                <a:latin typeface="Times New Roman"/>
                <a:cs typeface="Times New Roman"/>
              </a:rPr>
              <a:t>oppose </a:t>
            </a:r>
            <a:r>
              <a:rPr sz="1200" spc="-5" dirty="0">
                <a:latin typeface="Times New Roman"/>
                <a:cs typeface="Times New Roman"/>
              </a:rPr>
              <a:t>accanitamente alla </a:t>
            </a:r>
            <a:r>
              <a:rPr sz="1200" dirty="0">
                <a:latin typeface="Times New Roman"/>
                <a:cs typeface="Times New Roman"/>
              </a:rPr>
              <a:t>versione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che Paolo aveva </a:t>
            </a:r>
            <a:r>
              <a:rPr sz="1200" dirty="0">
                <a:latin typeface="Times New Roman"/>
                <a:cs typeface="Times New Roman"/>
              </a:rPr>
              <a:t>scelto di </a:t>
            </a:r>
            <a:r>
              <a:rPr sz="1200" spc="-5" dirty="0">
                <a:latin typeface="Times New Roman"/>
                <a:cs typeface="Times New Roman"/>
              </a:rPr>
              <a:t>predicare. Nei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7689215" cy="14401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06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ultimi anni </a:t>
            </a:r>
            <a:r>
              <a:rPr sz="1200" spc="-5" dirty="0">
                <a:latin typeface="Times New Roman"/>
                <a:cs typeface="Times New Roman"/>
              </a:rPr>
              <a:t>Abner denunciò </a:t>
            </a:r>
            <a:r>
              <a:rPr sz="1200" dirty="0">
                <a:latin typeface="Times New Roman"/>
                <a:cs typeface="Times New Roman"/>
              </a:rPr>
              <a:t>Paolo come </a:t>
            </a:r>
            <a:r>
              <a:rPr sz="1200" spc="-5" dirty="0">
                <a:latin typeface="Times New Roman"/>
                <a:cs typeface="Times New Roman"/>
              </a:rPr>
              <a:t>“abile corruttore degli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Dio  vivente”.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(1832.2) 166:5.6 </a:t>
            </a:r>
            <a:r>
              <a:rPr sz="1200" spc="-5" dirty="0">
                <a:latin typeface="Times New Roman"/>
                <a:cs typeface="Times New Roman"/>
              </a:rPr>
              <a:t>Durante gli </a:t>
            </a:r>
            <a:r>
              <a:rPr sz="1200" dirty="0">
                <a:latin typeface="Times New Roman"/>
                <a:cs typeface="Times New Roman"/>
              </a:rPr>
              <a:t>ultimi anni di </a:t>
            </a:r>
            <a:r>
              <a:rPr sz="1200" spc="-5" dirty="0">
                <a:latin typeface="Times New Roman"/>
                <a:cs typeface="Times New Roman"/>
              </a:rPr>
              <a:t>Abner,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tempo dopo la sua morte, 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Filadelfia osservarono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quale l’aveva vissuta ed insegnata,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gruppo sulla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8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(1832.3) 166:5.7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visse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89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 </a:t>
            </a:r>
            <a:r>
              <a:rPr sz="1200" dirty="0">
                <a:latin typeface="Times New Roman"/>
                <a:cs typeface="Times New Roman"/>
              </a:rPr>
              <a:t>il 21 novembre </a:t>
            </a:r>
            <a:r>
              <a:rPr sz="1200" spc="-5" dirty="0">
                <a:latin typeface="Times New Roman"/>
                <a:cs typeface="Times New Roman"/>
              </a:rPr>
              <a:t>dell’anno </a:t>
            </a:r>
            <a:r>
              <a:rPr sz="1200" dirty="0">
                <a:latin typeface="Times New Roman"/>
                <a:cs typeface="Times New Roman"/>
              </a:rPr>
              <a:t>74 d.C. E </a:t>
            </a:r>
            <a:r>
              <a:rPr sz="1200" spc="-5" dirty="0">
                <a:latin typeface="Times New Roman"/>
                <a:cs typeface="Times New Roman"/>
              </a:rPr>
              <a:t>sino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egli 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fedele  credente ed insegnante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18475" cy="33458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visita a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Filadelfia</a:t>
            </a:r>
            <a:endParaRPr sz="2200">
              <a:latin typeface="Times New Roman"/>
              <a:cs typeface="Times New Roman"/>
            </a:endParaRPr>
          </a:p>
          <a:p>
            <a:pPr marL="63500" marR="17208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(1833.1) 167:0.1 </a:t>
            </a:r>
            <a:r>
              <a:rPr sz="1200" spc="-5" dirty="0">
                <a:latin typeface="Times New Roman"/>
                <a:cs typeface="Times New Roman"/>
              </a:rPr>
              <a:t>PER tutto questo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Perea,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menzione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apostoli che </a:t>
            </a:r>
            <a:r>
              <a:rPr sz="1200" dirty="0">
                <a:latin typeface="Times New Roman"/>
                <a:cs typeface="Times New Roman"/>
              </a:rPr>
              <a:t>visitano le </a:t>
            </a:r>
            <a:r>
              <a:rPr sz="1200" spc="-5" dirty="0">
                <a:latin typeface="Times New Roman"/>
                <a:cs typeface="Times New Roman"/>
              </a:rPr>
              <a:t>varie  località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stavano lavorando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settanta, ci si </a:t>
            </a:r>
            <a:r>
              <a:rPr sz="1200" dirty="0">
                <a:latin typeface="Times New Roman"/>
                <a:cs typeface="Times New Roman"/>
              </a:rPr>
              <a:t>dovrebbe ricordare che di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dieci erano </a:t>
            </a:r>
            <a:r>
              <a:rPr sz="1200" dirty="0">
                <a:latin typeface="Times New Roman"/>
                <a:cs typeface="Times New Roman"/>
              </a:rPr>
              <a:t>con lui, poiché </a:t>
            </a:r>
            <a:r>
              <a:rPr sz="1200" spc="-5" dirty="0">
                <a:latin typeface="Times New Roman"/>
                <a:cs typeface="Times New Roman"/>
              </a:rPr>
              <a:t>era abitudine  lasciarne almeno </a:t>
            </a:r>
            <a:r>
              <a:rPr sz="1200" dirty="0">
                <a:latin typeface="Times New Roman"/>
                <a:cs typeface="Times New Roman"/>
              </a:rPr>
              <a:t>due a </a:t>
            </a:r>
            <a:r>
              <a:rPr sz="1200" spc="-5" dirty="0">
                <a:latin typeface="Times New Roman"/>
                <a:cs typeface="Times New Roman"/>
              </a:rPr>
              <a:t>Pella per </a:t>
            </a:r>
            <a:r>
              <a:rPr sz="1200" dirty="0">
                <a:latin typeface="Times New Roman"/>
                <a:cs typeface="Times New Roman"/>
              </a:rPr>
              <a:t>istruire la moltitudine. </a:t>
            </a:r>
            <a:r>
              <a:rPr sz="1200" spc="-5" dirty="0">
                <a:latin typeface="Times New Roman"/>
                <a:cs typeface="Times New Roman"/>
              </a:rPr>
              <a:t>Mentre Gesù si preparava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Filadelfia, </a:t>
            </a:r>
            <a:r>
              <a:rPr sz="1200" dirty="0">
                <a:latin typeface="Times New Roman"/>
                <a:cs typeface="Times New Roman"/>
              </a:rPr>
              <a:t>Simon Pietro e </a:t>
            </a:r>
            <a:r>
              <a:rPr sz="1200" spc="-5" dirty="0">
                <a:latin typeface="Times New Roman"/>
                <a:cs typeface="Times New Roman"/>
              </a:rPr>
              <a:t>suo  fratello Andrea </a:t>
            </a:r>
            <a:r>
              <a:rPr sz="1200" dirty="0">
                <a:latin typeface="Times New Roman"/>
                <a:cs typeface="Times New Roman"/>
              </a:rPr>
              <a:t>ritornarono </a:t>
            </a:r>
            <a:r>
              <a:rPr sz="1200" spc="-5" dirty="0">
                <a:latin typeface="Times New Roman"/>
                <a:cs typeface="Times New Roman"/>
              </a:rPr>
              <a:t>all’accampamento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 per insegnare alla </a:t>
            </a:r>
            <a:r>
              <a:rPr sz="1200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era </a:t>
            </a:r>
            <a:r>
              <a:rPr sz="1200" spc="-5" dirty="0">
                <a:latin typeface="Times New Roman"/>
                <a:cs typeface="Times New Roman"/>
              </a:rPr>
              <a:t>riunita.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Maestro lasciava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 per </a:t>
            </a:r>
            <a:r>
              <a:rPr sz="1200" dirty="0">
                <a:latin typeface="Times New Roman"/>
                <a:cs typeface="Times New Roman"/>
              </a:rPr>
              <a:t>le sue visite in </a:t>
            </a:r>
            <a:r>
              <a:rPr sz="1200" spc="-5" dirty="0">
                <a:latin typeface="Times New Roman"/>
                <a:cs typeface="Times New Roman"/>
              </a:rPr>
              <a:t>Perea, </a:t>
            </a:r>
            <a:r>
              <a:rPr sz="1200" dirty="0">
                <a:latin typeface="Times New Roman"/>
                <a:cs typeface="Times New Roman"/>
              </a:rPr>
              <a:t>non era raro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trecento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cinquecento </a:t>
            </a:r>
            <a:r>
              <a:rPr sz="1200" dirty="0">
                <a:latin typeface="Times New Roman"/>
                <a:cs typeface="Times New Roman"/>
              </a:rPr>
              <a:t>residenti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campo lo </a:t>
            </a:r>
            <a:r>
              <a:rPr sz="1200" spc="-5" dirty="0">
                <a:latin typeface="Times New Roman"/>
                <a:cs typeface="Times New Roman"/>
              </a:rPr>
              <a:t>seguissero.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arrivò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più di seicento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seguaci.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(1833.2) 167:0.2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avvenuto </a:t>
            </a:r>
            <a:r>
              <a:rPr sz="1200" spc="-5" dirty="0">
                <a:latin typeface="Times New Roman"/>
                <a:cs typeface="Times New Roman"/>
              </a:rPr>
              <a:t>alcun miracolo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recente giro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predicazione attraverso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Decapoli, ed eccetto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purificazione dei dieci </a:t>
            </a:r>
            <a:r>
              <a:rPr sz="1200" dirty="0">
                <a:latin typeface="Times New Roman"/>
                <a:cs typeface="Times New Roman"/>
              </a:rPr>
              <a:t>lebbrosi, </a:t>
            </a:r>
            <a:r>
              <a:rPr sz="1200" spc="-5" dirty="0">
                <a:latin typeface="Times New Roman"/>
                <a:cs typeface="Times New Roman"/>
              </a:rPr>
              <a:t>finora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avvenuti miracoli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missione in </a:t>
            </a:r>
            <a:r>
              <a:rPr sz="1200" spc="-5" dirty="0">
                <a:latin typeface="Times New Roman"/>
                <a:cs typeface="Times New Roman"/>
              </a:rPr>
              <a:t>Perea. Questo </a:t>
            </a:r>
            <a:r>
              <a:rPr sz="1200" dirty="0">
                <a:latin typeface="Times New Roman"/>
                <a:cs typeface="Times New Roman"/>
              </a:rPr>
              <a:t>fu un periodo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potenza,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miracoli,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senza la </a:t>
            </a:r>
            <a:r>
              <a:rPr sz="1200" spc="-5" dirty="0">
                <a:latin typeface="Times New Roman"/>
                <a:cs typeface="Times New Roman"/>
              </a:rPr>
              <a:t>presenza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5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9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(1833.3) 167:0.3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 mercoledì </a:t>
            </a:r>
            <a:r>
              <a:rPr sz="1200" dirty="0">
                <a:latin typeface="Times New Roman"/>
                <a:cs typeface="Times New Roman"/>
              </a:rPr>
              <a:t>22 febbraio, e passarono il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venerdì </a:t>
            </a:r>
            <a:r>
              <a:rPr sz="1200" dirty="0">
                <a:latin typeface="Times New Roman"/>
                <a:cs typeface="Times New Roman"/>
              </a:rPr>
              <a:t>a riposarsi dai  loro </a:t>
            </a:r>
            <a:r>
              <a:rPr sz="1200" spc="-5" dirty="0">
                <a:latin typeface="Times New Roman"/>
                <a:cs typeface="Times New Roman"/>
              </a:rPr>
              <a:t>recenti viaggi </a:t>
            </a:r>
            <a:r>
              <a:rPr sz="1200" dirty="0">
                <a:latin typeface="Times New Roman"/>
                <a:cs typeface="Times New Roman"/>
              </a:rPr>
              <a:t>e lavori.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venerdì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Giacomo </a:t>
            </a:r>
            <a:r>
              <a:rPr sz="1200" spc="-5" dirty="0">
                <a:latin typeface="Times New Roman"/>
                <a:cs typeface="Times New Roman"/>
              </a:rPr>
              <a:t>parlò </a:t>
            </a:r>
            <a:r>
              <a:rPr sz="1200" dirty="0">
                <a:latin typeface="Times New Roman"/>
                <a:cs typeface="Times New Roman"/>
              </a:rPr>
              <a:t>nella sinagoga e </a:t>
            </a:r>
            <a:r>
              <a:rPr sz="1200" spc="-5" dirty="0">
                <a:latin typeface="Times New Roman"/>
                <a:cs typeface="Times New Roman"/>
              </a:rPr>
              <a:t>fu convocato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consiglio generale </a:t>
            </a:r>
            <a:r>
              <a:rPr sz="1200" dirty="0">
                <a:latin typeface="Times New Roman"/>
                <a:cs typeface="Times New Roman"/>
              </a:rPr>
              <a:t>per la sera  </a:t>
            </a:r>
            <a:r>
              <a:rPr sz="1200" spc="-5" dirty="0">
                <a:latin typeface="Times New Roman"/>
                <a:cs typeface="Times New Roman"/>
              </a:rPr>
              <a:t>seguente. Essi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contenti dei progressi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villaggi vicini.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 portarono </a:t>
            </a:r>
            <a:r>
              <a:rPr sz="1200" dirty="0">
                <a:latin typeface="Times New Roman"/>
                <a:cs typeface="Times New Roman"/>
              </a:rPr>
              <a:t>notizie </a:t>
            </a:r>
            <a:r>
              <a:rPr sz="1200" spc="-5" dirty="0">
                <a:latin typeface="Times New Roman"/>
                <a:cs typeface="Times New Roman"/>
              </a:rPr>
              <a:t>dell’ulteriore avanzamento del regno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Palestina, come pure </a:t>
            </a:r>
            <a:r>
              <a:rPr sz="1200" dirty="0">
                <a:latin typeface="Times New Roman"/>
                <a:cs typeface="Times New Roman"/>
              </a:rPr>
              <a:t>buone notizie da </a:t>
            </a:r>
            <a:r>
              <a:rPr sz="1200" spc="-5" dirty="0">
                <a:latin typeface="Times New Roman"/>
                <a:cs typeface="Times New Roman"/>
              </a:rPr>
              <a:t>Alessandria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Damasco.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467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colazione con 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Farisei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(1833.4) 167:1.1 </a:t>
            </a:r>
            <a:r>
              <a:rPr sz="1200" spc="-5" dirty="0">
                <a:latin typeface="Times New Roman"/>
                <a:cs typeface="Times New Roman"/>
              </a:rPr>
              <a:t>A Filadelfia abitava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ricco ed </a:t>
            </a:r>
            <a:r>
              <a:rPr sz="1200" dirty="0">
                <a:latin typeface="Times New Roman"/>
                <a:cs typeface="Times New Roman"/>
              </a:rPr>
              <a:t>influente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accettato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e che invitò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sua sabato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per colazione. Si sapeva che Gesù </a:t>
            </a:r>
            <a:r>
              <a:rPr sz="1200" dirty="0">
                <a:latin typeface="Times New Roman"/>
                <a:cs typeface="Times New Roman"/>
              </a:rPr>
              <a:t>era atteso in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Filadelfia, cosicché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numero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visitatori,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Farisei, erano </a:t>
            </a:r>
            <a:r>
              <a:rPr sz="1200" dirty="0">
                <a:latin typeface="Times New Roman"/>
                <a:cs typeface="Times New Roman"/>
              </a:rPr>
              <a:t>venuti 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parti. </a:t>
            </a:r>
            <a:r>
              <a:rPr sz="1200" spc="-5" dirty="0">
                <a:latin typeface="Times New Roman"/>
                <a:cs typeface="Times New Roman"/>
              </a:rPr>
              <a:t>Di conseguenza,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quarantina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alcuni legisti furono </a:t>
            </a:r>
            <a:r>
              <a:rPr sz="1200" dirty="0">
                <a:latin typeface="Times New Roman"/>
                <a:cs typeface="Times New Roman"/>
              </a:rPr>
              <a:t>invitati a </a:t>
            </a:r>
            <a:r>
              <a:rPr sz="1200" spc="-5" dirty="0">
                <a:latin typeface="Times New Roman"/>
                <a:cs typeface="Times New Roman"/>
              </a:rPr>
              <a:t>questa colazione,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preparata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onore 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(1833.5) 167:1.2 </a:t>
            </a:r>
            <a:r>
              <a:rPr sz="1200" spc="-5" dirty="0">
                <a:latin typeface="Times New Roman"/>
                <a:cs typeface="Times New Roman"/>
              </a:rPr>
              <a:t>Mentre Gesù si attardava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parlando con Abner,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l’ospite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seduto, entrò nella sala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 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un membro </a:t>
            </a:r>
            <a:r>
              <a:rPr sz="1200" spc="-5" dirty="0">
                <a:latin typeface="Times New Roman"/>
                <a:cs typeface="Times New Roman"/>
              </a:rPr>
              <a:t>del Sinedrio,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com’era sua abitudine si diresse verso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d’onore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sinistra dell’ospite. Ma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questo posto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riservato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destra per </a:t>
            </a:r>
            <a:r>
              <a:rPr sz="1200" spc="-5" dirty="0">
                <a:latin typeface="Times New Roman"/>
                <a:cs typeface="Times New Roman"/>
              </a:rPr>
              <a:t>Abner, l’ospite </a:t>
            </a:r>
            <a:r>
              <a:rPr sz="1200" dirty="0">
                <a:latin typeface="Times New Roman"/>
                <a:cs typeface="Times New Roman"/>
              </a:rPr>
              <a:t>invitò il </a:t>
            </a:r>
            <a:r>
              <a:rPr sz="1200" spc="-5" dirty="0">
                <a:latin typeface="Times New Roman"/>
                <a:cs typeface="Times New Roman"/>
              </a:rPr>
              <a:t>Fariseo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 sedersi </a:t>
            </a:r>
            <a:r>
              <a:rPr sz="1200" spc="-5" dirty="0">
                <a:latin typeface="Times New Roman"/>
                <a:cs typeface="Times New Roman"/>
              </a:rPr>
              <a:t>quattro posti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sinistra,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dignitario </a:t>
            </a:r>
            <a:r>
              <a:rPr sz="1200" dirty="0">
                <a:latin typeface="Times New Roman"/>
                <a:cs typeface="Times New Roman"/>
              </a:rPr>
              <a:t>rimase molto </a:t>
            </a:r>
            <a:r>
              <a:rPr sz="1200" spc="-5" dirty="0">
                <a:latin typeface="Times New Roman"/>
                <a:cs typeface="Times New Roman"/>
              </a:rPr>
              <a:t>offeso 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aver ricevuto </a:t>
            </a:r>
            <a:r>
              <a:rPr sz="1200" dirty="0">
                <a:latin typeface="Times New Roman"/>
                <a:cs typeface="Times New Roman"/>
              </a:rPr>
              <a:t>il posto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d’onore.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1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(1834.1) 167:1.3 </a:t>
            </a:r>
            <a:r>
              <a:rPr sz="1200" spc="-5" dirty="0">
                <a:latin typeface="Times New Roman"/>
                <a:cs typeface="Times New Roman"/>
              </a:rPr>
              <a:t>Ben presto essi furono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seduti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trovarsi assieme, </a:t>
            </a:r>
            <a:r>
              <a:rPr sz="1200" dirty="0">
                <a:latin typeface="Times New Roman"/>
                <a:cs typeface="Times New Roman"/>
              </a:rPr>
              <a:t>poiché i </a:t>
            </a:r>
            <a:r>
              <a:rPr sz="1200" spc="-5" dirty="0">
                <a:latin typeface="Times New Roman"/>
                <a:cs typeface="Times New Roman"/>
              </a:rPr>
              <a:t>presenti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discepoli di </a:t>
            </a:r>
            <a:r>
              <a:rPr sz="1200" spc="-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erano favorevoli al vangelo. </a:t>
            </a:r>
            <a:r>
              <a:rPr sz="1200" dirty="0">
                <a:latin typeface="Times New Roman"/>
                <a:cs typeface="Times New Roman"/>
              </a:rPr>
              <a:t>Solo i suoi </a:t>
            </a:r>
            <a:r>
              <a:rPr sz="1200" spc="-5" dirty="0">
                <a:latin typeface="Times New Roman"/>
                <a:cs typeface="Times New Roman"/>
              </a:rPr>
              <a:t>nemici notarono che 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osservato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lavaggio cerimoniale delle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sedersi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mangiare. </a:t>
            </a:r>
            <a:r>
              <a:rPr sz="1200" dirty="0">
                <a:latin typeface="Times New Roman"/>
                <a:cs typeface="Times New Roman"/>
              </a:rPr>
              <a:t>Abner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lavò le mani </a:t>
            </a:r>
            <a:r>
              <a:rPr sz="1200" spc="-5" dirty="0">
                <a:latin typeface="Times New Roman"/>
                <a:cs typeface="Times New Roman"/>
              </a:rPr>
              <a:t>all’inizio del </a:t>
            </a:r>
            <a:r>
              <a:rPr sz="1200" dirty="0">
                <a:latin typeface="Times New Roman"/>
                <a:cs typeface="Times New Roman"/>
              </a:rPr>
              <a:t>pasto ma non durante 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(1834.2) 167:1.4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pasto </a:t>
            </a:r>
            <a:r>
              <a:rPr sz="1200" spc="-5" dirty="0">
                <a:latin typeface="Times New Roman"/>
                <a:cs typeface="Times New Roman"/>
              </a:rPr>
              <a:t>entrò dalla </a:t>
            </a:r>
            <a:r>
              <a:rPr sz="1200" dirty="0">
                <a:latin typeface="Times New Roman"/>
                <a:cs typeface="Times New Roman"/>
              </a:rPr>
              <a:t>strada un uomo </a:t>
            </a:r>
            <a:r>
              <a:rPr sz="1200" spc="-5" dirty="0">
                <a:latin typeface="Times New Roman"/>
                <a:cs typeface="Times New Roman"/>
              </a:rPr>
              <a:t>afflitto </a:t>
            </a:r>
            <a:r>
              <a:rPr sz="1200" dirty="0">
                <a:latin typeface="Times New Roman"/>
                <a:cs typeface="Times New Roman"/>
              </a:rPr>
              <a:t>da molto tempo da una </a:t>
            </a:r>
            <a:r>
              <a:rPr sz="1200" spc="-5" dirty="0">
                <a:latin typeface="Times New Roman"/>
                <a:cs typeface="Times New Roman"/>
              </a:rPr>
              <a:t>malattia cronica </a:t>
            </a:r>
            <a:r>
              <a:rPr sz="1200" dirty="0">
                <a:latin typeface="Times New Roman"/>
                <a:cs typeface="Times New Roman"/>
              </a:rPr>
              <a:t>e che era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</a:t>
            </a: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idropico.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credente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recentemente battezzato dagli </a:t>
            </a:r>
            <a:r>
              <a:rPr sz="1200" dirty="0">
                <a:latin typeface="Times New Roman"/>
                <a:cs typeface="Times New Roman"/>
              </a:rPr>
              <a:t>associati di </a:t>
            </a:r>
            <a:r>
              <a:rPr sz="1200" spc="-5" dirty="0">
                <a:latin typeface="Times New Roman"/>
                <a:cs typeface="Times New Roman"/>
              </a:rPr>
              <a:t>Abner. Egli </a:t>
            </a:r>
            <a:r>
              <a:rPr sz="1200" dirty="0">
                <a:latin typeface="Times New Roman"/>
                <a:cs typeface="Times New Roman"/>
              </a:rPr>
              <a:t>non chiese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essere guarito, </a:t>
            </a:r>
            <a:r>
              <a:rPr sz="1200" dirty="0">
                <a:latin typeface="Times New Roman"/>
                <a:cs typeface="Times New Roman"/>
              </a:rPr>
              <a:t>ma il Maestro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bene che questo </a:t>
            </a:r>
            <a:r>
              <a:rPr sz="1200" spc="-5" dirty="0">
                <a:latin typeface="Times New Roman"/>
                <a:cs typeface="Times New Roman"/>
              </a:rPr>
              <a:t>malato era venuto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colazione sperando 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spc="1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pressava ed </a:t>
            </a:r>
            <a:r>
              <a:rPr sz="1200" dirty="0">
                <a:latin typeface="Times New Roman"/>
                <a:cs typeface="Times New Roman"/>
              </a:rPr>
              <a:t>avere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attenzione. Quest’uomo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quel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venivano  </a:t>
            </a:r>
            <a:r>
              <a:rPr sz="1200" spc="-5" dirty="0">
                <a:latin typeface="Times New Roman"/>
                <a:cs typeface="Times New Roman"/>
              </a:rPr>
              <a:t>compiuti pochi miracoli; tuttavia aveva ragionato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cuor suo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triste stato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fare appello alla </a:t>
            </a:r>
            <a:r>
              <a:rPr sz="1200" dirty="0">
                <a:latin typeface="Times New Roman"/>
                <a:cs typeface="Times New Roman"/>
              </a:rPr>
              <a:t>compassione </a:t>
            </a:r>
            <a:r>
              <a:rPr sz="1200" spc="-5" dirty="0">
                <a:latin typeface="Times New Roman"/>
                <a:cs typeface="Times New Roman"/>
              </a:rPr>
              <a:t>del  Maestro. 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sbagliato, perché, </a:t>
            </a:r>
            <a:r>
              <a:rPr sz="1200" dirty="0">
                <a:latin typeface="Times New Roman"/>
                <a:cs typeface="Times New Roman"/>
              </a:rPr>
              <a:t>quando entrò </a:t>
            </a:r>
            <a:r>
              <a:rPr sz="1200" spc="-5" dirty="0">
                <a:latin typeface="Times New Roman"/>
                <a:cs typeface="Times New Roman"/>
              </a:rPr>
              <a:t>nella sala, sia 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l’ipocrita Fariseo </a:t>
            </a:r>
            <a:r>
              <a:rPr sz="1200" dirty="0">
                <a:latin typeface="Times New Roman"/>
                <a:cs typeface="Times New Roman"/>
              </a:rPr>
              <a:t>di Gerusalemme lo </a:t>
            </a:r>
            <a:r>
              <a:rPr sz="1200" spc="-5" dirty="0">
                <a:latin typeface="Times New Roman"/>
                <a:cs typeface="Times New Roman"/>
              </a:rPr>
              <a:t>notarono.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non tardò </a:t>
            </a:r>
            <a:r>
              <a:rPr sz="1200" spc="-5" dirty="0">
                <a:latin typeface="Times New Roman"/>
                <a:cs typeface="Times New Roman"/>
              </a:rPr>
              <a:t>ad esprimere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risentimento perché ad </a:t>
            </a:r>
            <a:r>
              <a:rPr sz="1200" dirty="0">
                <a:latin typeface="Times New Roman"/>
                <a:cs typeface="Times New Roman"/>
              </a:rPr>
              <a:t>una tale persona </a:t>
            </a:r>
            <a:r>
              <a:rPr sz="1200" spc="-5" dirty="0">
                <a:latin typeface="Times New Roman"/>
                <a:cs typeface="Times New Roman"/>
              </a:rPr>
              <a:t>era concesso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nella sala. Ma Gesù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guardò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2445" cy="38912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374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l’ammalato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sorrise </a:t>
            </a:r>
            <a:r>
              <a:rPr sz="1200" dirty="0">
                <a:latin typeface="Times New Roman"/>
                <a:cs typeface="Times New Roman"/>
              </a:rPr>
              <a:t>con tanta benevolenza che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avvicinò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sedette </a:t>
            </a:r>
            <a:r>
              <a:rPr sz="1200" spc="-5" dirty="0">
                <a:latin typeface="Times New Roman"/>
                <a:cs typeface="Times New Roman"/>
              </a:rPr>
              <a:t>sul pavimento.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finendo,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passò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sguardo sui suoi compagni </a:t>
            </a:r>
            <a:r>
              <a:rPr sz="1200" dirty="0">
                <a:latin typeface="Times New Roman"/>
                <a:cs typeface="Times New Roman"/>
              </a:rPr>
              <a:t>ospiti e poi, dopo </a:t>
            </a:r>
            <a:r>
              <a:rPr sz="1200" spc="-5" dirty="0">
                <a:latin typeface="Times New Roman"/>
                <a:cs typeface="Times New Roman"/>
              </a:rPr>
              <a:t>aver fatto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cenno significativo </a:t>
            </a:r>
            <a:r>
              <a:rPr sz="1200" dirty="0">
                <a:latin typeface="Times New Roman"/>
                <a:cs typeface="Times New Roman"/>
              </a:rPr>
              <a:t>all’uomo colpito da idropisia, </a:t>
            </a:r>
            <a:r>
              <a:rPr sz="1200" spc="-5" dirty="0">
                <a:latin typeface="Times New Roman"/>
                <a:cs typeface="Times New Roman"/>
              </a:rPr>
              <a:t>disse:  “Amici miei, insegnanti d’Israele </a:t>
            </a:r>
            <a:r>
              <a:rPr sz="1200" dirty="0">
                <a:latin typeface="Times New Roman"/>
                <a:cs typeface="Times New Roman"/>
              </a:rPr>
              <a:t>e sapienti legisti,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porvi una domanda: È </a:t>
            </a:r>
            <a:r>
              <a:rPr sz="1200" spc="-5" dirty="0">
                <a:latin typeface="Times New Roman"/>
                <a:cs typeface="Times New Roman"/>
              </a:rPr>
              <a:t>lecito </a:t>
            </a:r>
            <a:r>
              <a:rPr sz="1200" dirty="0">
                <a:latin typeface="Times New Roman"/>
                <a:cs typeface="Times New Roman"/>
              </a:rPr>
              <a:t>o no </a:t>
            </a:r>
            <a:r>
              <a:rPr sz="1200" spc="-5" dirty="0">
                <a:latin typeface="Times New Roman"/>
                <a:cs typeface="Times New Roman"/>
              </a:rPr>
              <a:t>guarire gli ammalati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afflitti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50800" marR="5810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sabato?” </a:t>
            </a:r>
            <a:r>
              <a:rPr sz="1200" spc="-5" dirty="0">
                <a:latin typeface="Times New Roman"/>
                <a:cs typeface="Times New Roman"/>
              </a:rPr>
              <a:t>Ma coloro che erano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presenti conoscevano Gesù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bene;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stettero </a:t>
            </a:r>
            <a:r>
              <a:rPr sz="1200" dirty="0">
                <a:latin typeface="Times New Roman"/>
                <a:cs typeface="Times New Roman"/>
              </a:rPr>
              <a:t>zitti; non </a:t>
            </a:r>
            <a:r>
              <a:rPr sz="1200" spc="-5" dirty="0">
                <a:latin typeface="Times New Roman"/>
                <a:cs typeface="Times New Roman"/>
              </a:rPr>
              <a:t>risposero alla sua  domanda.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83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(1834.3) 167:1.5 </a:t>
            </a:r>
            <a:r>
              <a:rPr sz="1200" spc="-5" dirty="0">
                <a:latin typeface="Times New Roman"/>
                <a:cs typeface="Times New Roman"/>
              </a:rPr>
              <a:t>Allora Gesù si diresse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dov’era seduto </a:t>
            </a:r>
            <a:r>
              <a:rPr sz="1200" spc="-5" dirty="0">
                <a:latin typeface="Times New Roman"/>
                <a:cs typeface="Times New Roman"/>
              </a:rPr>
              <a:t>l’ammalato e, prendendolo </a:t>
            </a:r>
            <a:r>
              <a:rPr sz="1200" dirty="0">
                <a:latin typeface="Times New Roman"/>
                <a:cs typeface="Times New Roman"/>
              </a:rPr>
              <a:t>per la mano, </a:t>
            </a:r>
            <a:r>
              <a:rPr sz="1200" spc="-5" dirty="0">
                <a:latin typeface="Times New Roman"/>
                <a:cs typeface="Times New Roman"/>
              </a:rPr>
              <a:t>disse: “Alzati </a:t>
            </a:r>
            <a:r>
              <a:rPr sz="1200" dirty="0">
                <a:latin typeface="Times New Roman"/>
                <a:cs typeface="Times New Roman"/>
              </a:rPr>
              <a:t>e va per la  tua </a:t>
            </a:r>
            <a:r>
              <a:rPr sz="1200" spc="-5" dirty="0">
                <a:latin typeface="Times New Roman"/>
                <a:cs typeface="Times New Roman"/>
              </a:rPr>
              <a:t>strada.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hai 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guarito, </a:t>
            </a:r>
            <a:r>
              <a:rPr sz="1200" dirty="0">
                <a:latin typeface="Times New Roman"/>
                <a:cs typeface="Times New Roman"/>
              </a:rPr>
              <a:t>ma io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del tuo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della tua </a:t>
            </a:r>
            <a:r>
              <a:rPr sz="1200" spc="-5" dirty="0">
                <a:latin typeface="Times New Roman"/>
                <a:cs typeface="Times New Roman"/>
              </a:rPr>
              <a:t>anima.” </a:t>
            </a:r>
            <a:r>
              <a:rPr sz="1200" dirty="0">
                <a:latin typeface="Times New Roman"/>
                <a:cs typeface="Times New Roman"/>
              </a:rPr>
              <a:t>Prima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50800" marR="1936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avesse lasciato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sala, Gesù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e, rivolgendosi ai </a:t>
            </a:r>
            <a:r>
              <a:rPr sz="1200" dirty="0">
                <a:latin typeface="Times New Roman"/>
                <a:cs typeface="Times New Roman"/>
              </a:rPr>
              <a:t>convitati </a:t>
            </a:r>
            <a:r>
              <a:rPr sz="1200" spc="-5" dirty="0">
                <a:latin typeface="Times New Roman"/>
                <a:cs typeface="Times New Roman"/>
              </a:rPr>
              <a:t>seduti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tavola, disse: </a:t>
            </a:r>
            <a:r>
              <a:rPr sz="1200" dirty="0">
                <a:latin typeface="Times New Roman"/>
                <a:cs typeface="Times New Roman"/>
              </a:rPr>
              <a:t>“Mio </a:t>
            </a:r>
            <a:r>
              <a:rPr sz="1200" spc="-5" dirty="0">
                <a:latin typeface="Times New Roman"/>
                <a:cs typeface="Times New Roman"/>
              </a:rPr>
              <a:t>Padre compie </a:t>
            </a:r>
            <a:r>
              <a:rPr sz="1200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non per </a:t>
            </a:r>
            <a:r>
              <a:rPr sz="1200" spc="-5" dirty="0">
                <a:latin typeface="Times New Roman"/>
                <a:cs typeface="Times New Roman"/>
              </a:rPr>
              <a:t>spingervi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entrare nel regno,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rivelarsi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regno. 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percepire che </a:t>
            </a:r>
            <a:r>
              <a:rPr sz="1200" spc="5" dirty="0">
                <a:latin typeface="Times New Roman"/>
                <a:cs typeface="Times New Roman"/>
              </a:rPr>
              <a:t>sarebbe  </a:t>
            </a:r>
            <a:r>
              <a:rPr sz="1200" spc="-5" dirty="0">
                <a:latin typeface="Times New Roman"/>
                <a:cs typeface="Times New Roman"/>
              </a:rPr>
              <a:t>proprio del Padre fare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animale favorito che </a:t>
            </a:r>
            <a:r>
              <a:rPr sz="1200" dirty="0">
                <a:latin typeface="Times New Roman"/>
                <a:cs typeface="Times New Roman"/>
              </a:rPr>
              <a:t>cade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pozzo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andrebbe direttamente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tirarlo </a:t>
            </a:r>
            <a:r>
              <a:rPr sz="1200" dirty="0">
                <a:latin typeface="Times New Roman"/>
                <a:cs typeface="Times New Roman"/>
              </a:rPr>
              <a:t>fuori?” E poiché </a:t>
            </a:r>
            <a:r>
              <a:rPr sz="1200" spc="-5" dirty="0">
                <a:latin typeface="Times New Roman"/>
                <a:cs typeface="Times New Roman"/>
              </a:rPr>
              <a:t>nessuno gli rispondeva,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giacché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ospite </a:t>
            </a:r>
            <a:r>
              <a:rPr sz="1200" spc="-5" dirty="0">
                <a:latin typeface="Times New Roman"/>
                <a:cs typeface="Times New Roman"/>
              </a:rPr>
              <a:t>approvava </a:t>
            </a:r>
            <a:r>
              <a:rPr sz="1200" dirty="0">
                <a:latin typeface="Times New Roman"/>
                <a:cs typeface="Times New Roman"/>
              </a:rPr>
              <a:t>evidentemente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stava accadendo, Gesù si </a:t>
            </a:r>
            <a:r>
              <a:rPr sz="1200" dirty="0">
                <a:latin typeface="Times New Roman"/>
                <a:cs typeface="Times New Roman"/>
              </a:rPr>
              <a:t>alzò e disse a tutti i </a:t>
            </a:r>
            <a:r>
              <a:rPr sz="1200" spc="-5" dirty="0">
                <a:latin typeface="Times New Roman"/>
                <a:cs typeface="Times New Roman"/>
              </a:rPr>
              <a:t>presenti: “Fratelli </a:t>
            </a:r>
            <a:r>
              <a:rPr sz="1200" dirty="0">
                <a:latin typeface="Times New Roman"/>
                <a:cs typeface="Times New Roman"/>
              </a:rPr>
              <a:t>miei, </a:t>
            </a:r>
            <a:r>
              <a:rPr sz="1200" spc="-5" dirty="0">
                <a:latin typeface="Times New Roman"/>
                <a:cs typeface="Times New Roman"/>
              </a:rPr>
              <a:t>quando siete invitati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sedetevi al </a:t>
            </a:r>
            <a:r>
              <a:rPr sz="1200" dirty="0">
                <a:latin typeface="Times New Roman"/>
                <a:cs typeface="Times New Roman"/>
              </a:rPr>
              <a:t>posto d’onore, </a:t>
            </a:r>
            <a:r>
              <a:rPr sz="1200" spc="-5" dirty="0">
                <a:latin typeface="Times New Roman"/>
                <a:cs typeface="Times New Roman"/>
              </a:rPr>
              <a:t>per tema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stato </a:t>
            </a:r>
            <a:r>
              <a:rPr sz="1200" dirty="0">
                <a:latin typeface="Times New Roman"/>
                <a:cs typeface="Times New Roman"/>
              </a:rPr>
              <a:t>invitato per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un uomo più </a:t>
            </a:r>
            <a:r>
              <a:rPr sz="1200" spc="-5" dirty="0">
                <a:latin typeface="Times New Roman"/>
                <a:cs typeface="Times New Roman"/>
              </a:rPr>
              <a:t>onorato </a:t>
            </a:r>
            <a:r>
              <a:rPr sz="1200" dirty="0">
                <a:latin typeface="Times New Roman"/>
                <a:cs typeface="Times New Roman"/>
              </a:rPr>
              <a:t>di voi,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l’ospite </a:t>
            </a:r>
            <a:r>
              <a:rPr sz="1200" spc="-5" dirty="0">
                <a:latin typeface="Times New Roman"/>
                <a:cs typeface="Times New Roman"/>
              </a:rPr>
              <a:t>sia costretto </a:t>
            </a:r>
            <a:r>
              <a:rPr sz="1200" dirty="0">
                <a:latin typeface="Times New Roman"/>
                <a:cs typeface="Times New Roman"/>
              </a:rPr>
              <a:t>a venire da  voi e </a:t>
            </a:r>
            <a:r>
              <a:rPr sz="1200" spc="-5" dirty="0">
                <a:latin typeface="Times New Roman"/>
                <a:cs typeface="Times New Roman"/>
              </a:rPr>
              <a:t>chiedervi </a:t>
            </a:r>
            <a:r>
              <a:rPr sz="1200" dirty="0">
                <a:latin typeface="Times New Roman"/>
                <a:cs typeface="Times New Roman"/>
              </a:rPr>
              <a:t>di cedere il vostro </a:t>
            </a:r>
            <a:r>
              <a:rPr sz="1200" spc="-5" dirty="0">
                <a:latin typeface="Times New Roman"/>
                <a:cs typeface="Times New Roman"/>
              </a:rPr>
              <a:t>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quest’altro invitato d’onore.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caso,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richiesto </a:t>
            </a:r>
            <a:r>
              <a:rPr sz="1200" spc="-5" dirty="0">
                <a:latin typeface="Times New Roman"/>
                <a:cs typeface="Times New Roman"/>
              </a:rPr>
              <a:t>con vergogna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prendere  un posto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a tavola. </a:t>
            </a:r>
            <a:r>
              <a:rPr sz="1200" spc="-5" dirty="0">
                <a:latin typeface="Times New Roman"/>
                <a:cs typeface="Times New Roman"/>
              </a:rPr>
              <a:t>Quando siete invitati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banchetto, sarebbe saggio, arrivando alla </a:t>
            </a:r>
            <a:r>
              <a:rPr sz="1200" dirty="0">
                <a:latin typeface="Times New Roman"/>
                <a:cs typeface="Times New Roman"/>
              </a:rPr>
              <a:t>tavola </a:t>
            </a:r>
            <a:r>
              <a:rPr sz="1200" spc="-5" dirty="0">
                <a:latin typeface="Times New Roman"/>
                <a:cs typeface="Times New Roman"/>
              </a:rPr>
              <a:t>della festa, cercare </a:t>
            </a:r>
            <a:r>
              <a:rPr sz="1200" dirty="0">
                <a:latin typeface="Times New Roman"/>
                <a:cs typeface="Times New Roman"/>
              </a:rPr>
              <a:t>il posto  più umile e </a:t>
            </a:r>
            <a:r>
              <a:rPr sz="1200" spc="-5" dirty="0">
                <a:latin typeface="Times New Roman"/>
                <a:cs typeface="Times New Roman"/>
              </a:rPr>
              <a:t>sedervisi, affinché, quando </a:t>
            </a:r>
            <a:r>
              <a:rPr sz="1200" dirty="0">
                <a:latin typeface="Times New Roman"/>
                <a:cs typeface="Times New Roman"/>
              </a:rPr>
              <a:t>l’ospite </a:t>
            </a:r>
            <a:r>
              <a:rPr sz="1200" spc="-5" dirty="0">
                <a:latin typeface="Times New Roman"/>
                <a:cs typeface="Times New Roman"/>
              </a:rPr>
              <a:t>guarda </a:t>
            </a:r>
            <a:r>
              <a:rPr sz="1200" dirty="0">
                <a:latin typeface="Times New Roman"/>
                <a:cs typeface="Times New Roman"/>
              </a:rPr>
              <a:t>i convitati,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dirvi: </a:t>
            </a:r>
            <a:r>
              <a:rPr sz="1200" spc="-5" dirty="0">
                <a:latin typeface="Times New Roman"/>
                <a:cs typeface="Times New Roman"/>
              </a:rPr>
              <a:t>‘Amico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siedi in un posto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umile?</a:t>
            </a:r>
            <a:endParaRPr sz="1200">
              <a:latin typeface="Times New Roman"/>
              <a:cs typeface="Times New Roman"/>
            </a:endParaRPr>
          </a:p>
          <a:p>
            <a:pPr marL="50800" marR="1473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Vieni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su’;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costui </a:t>
            </a:r>
            <a:r>
              <a:rPr sz="1200" spc="-5" dirty="0">
                <a:latin typeface="Times New Roman"/>
                <a:cs typeface="Times New Roman"/>
              </a:rPr>
              <a:t>avrà gloria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degli altri convitati. Non dimenticate: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si esalta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umiliato, mentre  chiunque si </a:t>
            </a:r>
            <a:r>
              <a:rPr sz="1200" dirty="0">
                <a:latin typeface="Times New Roman"/>
                <a:cs typeface="Times New Roman"/>
              </a:rPr>
              <a:t>umilia </a:t>
            </a:r>
            <a:r>
              <a:rPr sz="1200" spc="-5" dirty="0">
                <a:latin typeface="Times New Roman"/>
                <a:cs typeface="Times New Roman"/>
              </a:rPr>
              <a:t>sinceramente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esaltato. </a:t>
            </a:r>
            <a:r>
              <a:rPr sz="1200" dirty="0">
                <a:latin typeface="Times New Roman"/>
                <a:cs typeface="Times New Roman"/>
              </a:rPr>
              <a:t>Perciò, quando </a:t>
            </a:r>
            <a:r>
              <a:rPr sz="1200" spc="-5" dirty="0">
                <a:latin typeface="Times New Roman"/>
                <a:cs typeface="Times New Roman"/>
              </a:rPr>
              <a:t>ricevete </a:t>
            </a:r>
            <a:r>
              <a:rPr sz="1200" dirty="0">
                <a:latin typeface="Times New Roman"/>
                <a:cs typeface="Times New Roman"/>
              </a:rPr>
              <a:t>a colazione od </a:t>
            </a:r>
            <a:r>
              <a:rPr sz="1200" spc="-5" dirty="0">
                <a:latin typeface="Times New Roman"/>
                <a:cs typeface="Times New Roman"/>
              </a:rPr>
              <a:t>offrite </a:t>
            </a:r>
            <a:r>
              <a:rPr sz="1200" dirty="0">
                <a:latin typeface="Times New Roman"/>
                <a:cs typeface="Times New Roman"/>
              </a:rPr>
              <a:t>una cena, non invitate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endParaRPr sz="1200">
              <a:latin typeface="Times New Roman"/>
              <a:cs typeface="Times New Roman"/>
            </a:endParaRPr>
          </a:p>
          <a:p>
            <a:pPr marL="50800" marR="4108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amici,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o i vostri </a:t>
            </a:r>
            <a:r>
              <a:rPr sz="1200" spc="-5" dirty="0">
                <a:latin typeface="Times New Roman"/>
                <a:cs typeface="Times New Roman"/>
              </a:rPr>
              <a:t>vicini ricchi affinché essi </a:t>
            </a:r>
            <a:r>
              <a:rPr sz="1200" dirty="0">
                <a:latin typeface="Times New Roman"/>
                <a:cs typeface="Times New Roman"/>
              </a:rPr>
              <a:t>v’invitino 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feste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così  ricompensati. Quando </a:t>
            </a:r>
            <a:r>
              <a:rPr sz="1200" dirty="0">
                <a:latin typeface="Times New Roman"/>
                <a:cs typeface="Times New Roman"/>
              </a:rPr>
              <a:t>date un </a:t>
            </a:r>
            <a:r>
              <a:rPr sz="1200" spc="-5" dirty="0">
                <a:latin typeface="Times New Roman"/>
                <a:cs typeface="Times New Roman"/>
              </a:rPr>
              <a:t>banchetto, </a:t>
            </a:r>
            <a:r>
              <a:rPr sz="1200" dirty="0">
                <a:latin typeface="Times New Roman"/>
                <a:cs typeface="Times New Roman"/>
              </a:rPr>
              <a:t>invitate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volta i </a:t>
            </a:r>
            <a:r>
              <a:rPr sz="1200" spc="-5" dirty="0">
                <a:latin typeface="Times New Roman"/>
                <a:cs typeface="Times New Roman"/>
              </a:rPr>
              <a:t>poveri, gli infermi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ciechi.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sarete benedetti </a:t>
            </a:r>
            <a:r>
              <a:rPr sz="1200" dirty="0">
                <a:latin typeface="Times New Roman"/>
                <a:cs typeface="Times New Roman"/>
              </a:rPr>
              <a:t>nel  vostro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perché sapete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zoppi e </a:t>
            </a:r>
            <a:r>
              <a:rPr sz="1200" spc="-5" dirty="0">
                <a:latin typeface="Times New Roman"/>
                <a:cs typeface="Times New Roman"/>
              </a:rPr>
              <a:t>gli storpi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possono </a:t>
            </a:r>
            <a:r>
              <a:rPr sz="1200" dirty="0">
                <a:latin typeface="Times New Roman"/>
                <a:cs typeface="Times New Roman"/>
              </a:rPr>
              <a:t>ripagare il vostro </a:t>
            </a:r>
            <a:r>
              <a:rPr sz="1200" spc="-5" dirty="0">
                <a:latin typeface="Times New Roman"/>
                <a:cs typeface="Times New Roman"/>
              </a:rPr>
              <a:t>ministero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amorevole.”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2482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parabola della grande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cena</a:t>
            </a:r>
            <a:endParaRPr sz="1600">
              <a:latin typeface="Times New Roman"/>
              <a:cs typeface="Times New Roman"/>
            </a:endParaRPr>
          </a:p>
          <a:p>
            <a:pPr marL="63500" marR="793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(1835.1) 167:2.1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tavola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colazione del Fariseo,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legisti presenti, desiderando </a:t>
            </a:r>
            <a:r>
              <a:rPr sz="1200" dirty="0">
                <a:latin typeface="Times New Roman"/>
                <a:cs typeface="Times New Roman"/>
              </a:rPr>
              <a:t>rompere il  </a:t>
            </a:r>
            <a:r>
              <a:rPr sz="1200" spc="-5" dirty="0">
                <a:latin typeface="Times New Roman"/>
                <a:cs typeface="Times New Roman"/>
              </a:rPr>
              <a:t>silenzio, disse distrattamente: “Sia benedetto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mangerà del </a:t>
            </a:r>
            <a:r>
              <a:rPr sz="1200" dirty="0">
                <a:latin typeface="Times New Roman"/>
                <a:cs typeface="Times New Roman"/>
              </a:rPr>
              <a:t>pane 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 </a:t>
            </a:r>
            <a:r>
              <a:rPr sz="1200" dirty="0">
                <a:latin typeface="Times New Roman"/>
                <a:cs typeface="Times New Roman"/>
              </a:rPr>
              <a:t>— che era </a:t>
            </a:r>
            <a:r>
              <a:rPr sz="1200" spc="-5" dirty="0">
                <a:latin typeface="Times New Roman"/>
                <a:cs typeface="Times New Roman"/>
              </a:rPr>
              <a:t>un’espressione </a:t>
            </a:r>
            <a:r>
              <a:rPr sz="1200" dirty="0">
                <a:latin typeface="Times New Roman"/>
                <a:cs typeface="Times New Roman"/>
              </a:rPr>
              <a:t>corrente di  </a:t>
            </a:r>
            <a:r>
              <a:rPr sz="1200" spc="-5" dirty="0">
                <a:latin typeface="Times New Roman"/>
                <a:cs typeface="Times New Roman"/>
              </a:rPr>
              <a:t>quel tempo.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benevolo ospite </a:t>
            </a:r>
            <a:r>
              <a:rPr sz="1200" spc="-5" dirty="0">
                <a:latin typeface="Times New Roman"/>
                <a:cs typeface="Times New Roman"/>
              </a:rPr>
              <a:t>fu costretto </a:t>
            </a:r>
            <a:r>
              <a:rPr sz="1200" dirty="0">
                <a:latin typeface="Times New Roman"/>
                <a:cs typeface="Times New Roman"/>
              </a:rPr>
              <a:t>a far </a:t>
            </a:r>
            <a:r>
              <a:rPr sz="1200" spc="-5" dirty="0">
                <a:latin typeface="Times New Roman"/>
                <a:cs typeface="Times New Roman"/>
              </a:rPr>
              <a:t>tesoro. Egli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84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(1835.2) 167:2.2 </a:t>
            </a:r>
            <a:r>
              <a:rPr sz="1200" spc="-5" dirty="0">
                <a:latin typeface="Times New Roman"/>
                <a:cs typeface="Times New Roman"/>
              </a:rPr>
              <a:t>“Un certo capo offrì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cena, ed avendo </a:t>
            </a:r>
            <a:r>
              <a:rPr sz="1200" dirty="0">
                <a:latin typeface="Times New Roman"/>
                <a:cs typeface="Times New Roman"/>
              </a:rPr>
              <a:t>invitato molti ospiti, </a:t>
            </a:r>
            <a:r>
              <a:rPr sz="1200" spc="-5" dirty="0">
                <a:latin typeface="Times New Roman"/>
                <a:cs typeface="Times New Roman"/>
              </a:rPr>
              <a:t>all’ora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cena </a:t>
            </a:r>
            <a:r>
              <a:rPr sz="1200" dirty="0">
                <a:latin typeface="Times New Roman"/>
                <a:cs typeface="Times New Roman"/>
              </a:rPr>
              <a:t>mandò i suoi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 </a:t>
            </a:r>
            <a:r>
              <a:rPr sz="1200" dirty="0">
                <a:latin typeface="Times New Roman"/>
                <a:cs typeface="Times New Roman"/>
              </a:rPr>
              <a:t>a coloro 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invitati: </a:t>
            </a:r>
            <a:r>
              <a:rPr sz="1200" spc="-5" dirty="0">
                <a:latin typeface="Times New Roman"/>
                <a:cs typeface="Times New Roman"/>
              </a:rPr>
              <a:t>‘Venite, perché </a:t>
            </a:r>
            <a:r>
              <a:rPr sz="1200" dirty="0">
                <a:latin typeface="Times New Roman"/>
                <a:cs typeface="Times New Roman"/>
              </a:rPr>
              <a:t>tutto è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pronto.’ Ed </a:t>
            </a:r>
            <a:r>
              <a:rPr sz="1200" spc="-5" dirty="0">
                <a:latin typeface="Times New Roman"/>
                <a:cs typeface="Times New Roman"/>
              </a:rPr>
              <a:t>essi cominciarono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unanimemente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scusarsi.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‘Ho  </a:t>
            </a:r>
            <a:r>
              <a:rPr sz="1200" spc="-5" dirty="0">
                <a:latin typeface="Times New Roman"/>
                <a:cs typeface="Times New Roman"/>
              </a:rPr>
              <a:t>appena acquistato </a:t>
            </a:r>
            <a:r>
              <a:rPr sz="1200" dirty="0">
                <a:latin typeface="Times New Roman"/>
                <a:cs typeface="Times New Roman"/>
              </a:rPr>
              <a:t>una fattoria e </a:t>
            </a:r>
            <a:r>
              <a:rPr sz="1200" spc="-5" dirty="0">
                <a:latin typeface="Times New Roman"/>
                <a:cs typeface="Times New Roman"/>
              </a:rPr>
              <a:t>devo assolutamente andare ad ispezionarla;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prego </a:t>
            </a:r>
            <a:r>
              <a:rPr sz="1200" dirty="0">
                <a:latin typeface="Times New Roman"/>
                <a:cs typeface="Times New Roman"/>
              </a:rPr>
              <a:t>di scusarmi.’ </a:t>
            </a:r>
            <a:r>
              <a:rPr sz="1200" spc="-5" dirty="0">
                <a:latin typeface="Times New Roman"/>
                <a:cs typeface="Times New Roman"/>
              </a:rPr>
              <a:t>Un altro disse: ‘Ho </a:t>
            </a:r>
            <a:r>
              <a:rPr sz="1200" dirty="0">
                <a:latin typeface="Times New Roman"/>
                <a:cs typeface="Times New Roman"/>
              </a:rPr>
              <a:t>comperato  </a:t>
            </a:r>
            <a:r>
              <a:rPr sz="1200" spc="-5" dirty="0">
                <a:latin typeface="Times New Roman"/>
                <a:cs typeface="Times New Roman"/>
              </a:rPr>
              <a:t>cinque paia </a:t>
            </a:r>
            <a:r>
              <a:rPr sz="1200" dirty="0">
                <a:latin typeface="Times New Roman"/>
                <a:cs typeface="Times New Roman"/>
              </a:rPr>
              <a:t>di buoi e devo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prenderli;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prego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scusarmi.’ </a:t>
            </a:r>
            <a:r>
              <a:rPr sz="1200" dirty="0">
                <a:latin typeface="Times New Roman"/>
                <a:cs typeface="Times New Roman"/>
              </a:rPr>
              <a:t>Ed un altro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‘Mi sono </a:t>
            </a:r>
            <a:r>
              <a:rPr sz="1200" spc="-5" dirty="0">
                <a:latin typeface="Times New Roman"/>
                <a:cs typeface="Times New Roman"/>
              </a:rPr>
              <a:t>appena sposato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posso  </a:t>
            </a:r>
            <a:r>
              <a:rPr sz="1200" spc="-5" dirty="0">
                <a:latin typeface="Times New Roman"/>
                <a:cs typeface="Times New Roman"/>
              </a:rPr>
              <a:t>venire.’ </a:t>
            </a:r>
            <a:r>
              <a:rPr sz="1200" dirty="0">
                <a:latin typeface="Times New Roman"/>
                <a:cs typeface="Times New Roman"/>
              </a:rPr>
              <a:t>Così 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tornarono a </a:t>
            </a:r>
            <a:r>
              <a:rPr sz="1200" spc="-5" dirty="0">
                <a:latin typeface="Times New Roman"/>
                <a:cs typeface="Times New Roman"/>
              </a:rPr>
              <a:t>riferire ciò </a:t>
            </a:r>
            <a:r>
              <a:rPr sz="1200" dirty="0">
                <a:latin typeface="Times New Roman"/>
                <a:cs typeface="Times New Roman"/>
              </a:rPr>
              <a:t>al loro </a:t>
            </a:r>
            <a:r>
              <a:rPr sz="1200" spc="-5" dirty="0">
                <a:latin typeface="Times New Roman"/>
                <a:cs typeface="Times New Roman"/>
              </a:rPr>
              <a:t>padrone. Quando </a:t>
            </a:r>
            <a:r>
              <a:rPr sz="1200" dirty="0">
                <a:latin typeface="Times New Roman"/>
                <a:cs typeface="Times New Roman"/>
              </a:rPr>
              <a:t>il padrone </a:t>
            </a:r>
            <a:r>
              <a:rPr sz="1200" spc="-5" dirty="0">
                <a:latin typeface="Times New Roman"/>
                <a:cs typeface="Times New Roman"/>
              </a:rPr>
              <a:t>della casa </a:t>
            </a:r>
            <a:r>
              <a:rPr sz="1200" dirty="0">
                <a:latin typeface="Times New Roman"/>
                <a:cs typeface="Times New Roman"/>
              </a:rPr>
              <a:t>udì ciò, </a:t>
            </a:r>
            <a:r>
              <a:rPr sz="1200" spc="-5" dirty="0">
                <a:latin typeface="Times New Roman"/>
                <a:cs typeface="Times New Roman"/>
              </a:rPr>
              <a:t>s’irritò </a:t>
            </a:r>
            <a:r>
              <a:rPr sz="1200" dirty="0">
                <a:latin typeface="Times New Roman"/>
                <a:cs typeface="Times New Roman"/>
              </a:rPr>
              <a:t>molto, e </a:t>
            </a:r>
            <a:r>
              <a:rPr sz="1200" spc="-5" dirty="0">
                <a:latin typeface="Times New Roman"/>
                <a:cs typeface="Times New Roman"/>
              </a:rPr>
              <a:t>rivolgendosi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suoi servi disse: ‘Ho preparato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bestie grasse sono state </a:t>
            </a:r>
            <a:r>
              <a:rPr sz="1200" dirty="0">
                <a:latin typeface="Times New Roman"/>
                <a:cs typeface="Times New Roman"/>
              </a:rPr>
              <a:t>uccise e tutto è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5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invitati,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hanno </a:t>
            </a:r>
            <a:r>
              <a:rPr sz="1200" dirty="0">
                <a:latin typeface="Times New Roman"/>
                <a:cs typeface="Times New Roman"/>
              </a:rPr>
              <a:t>disdegnato il mio invito.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andato </a:t>
            </a:r>
            <a:r>
              <a:rPr sz="1200" dirty="0">
                <a:latin typeface="Times New Roman"/>
                <a:cs typeface="Times New Roman"/>
              </a:rPr>
              <a:t>nelle proprie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proprie </a:t>
            </a:r>
            <a:r>
              <a:rPr sz="1200" spc="-5" dirty="0">
                <a:latin typeface="Times New Roman"/>
                <a:cs typeface="Times New Roman"/>
              </a:rPr>
              <a:t>mercanzie,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anche</a:t>
            </a:r>
            <a:endParaRPr sz="1200">
              <a:latin typeface="Times New Roman"/>
              <a:cs typeface="Times New Roman"/>
            </a:endParaRPr>
          </a:p>
          <a:p>
            <a:pPr marL="63500" marR="1422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mostrati sgarbati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servi </a:t>
            </a:r>
            <a:r>
              <a:rPr sz="1200" dirty="0">
                <a:latin typeface="Times New Roman"/>
                <a:cs typeface="Times New Roman"/>
              </a:rPr>
              <a:t>che li invitavano a </a:t>
            </a:r>
            <a:r>
              <a:rPr sz="1200" spc="-5" dirty="0">
                <a:latin typeface="Times New Roman"/>
                <a:cs typeface="Times New Roman"/>
              </a:rPr>
              <a:t>venire 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festa. Uscite </a:t>
            </a:r>
            <a:r>
              <a:rPr sz="1200" dirty="0">
                <a:latin typeface="Times New Roman"/>
                <a:cs typeface="Times New Roman"/>
              </a:rPr>
              <a:t>subito, dunque, </a:t>
            </a:r>
            <a:r>
              <a:rPr sz="1200" spc="-5" dirty="0">
                <a:latin typeface="Times New Roman"/>
                <a:cs typeface="Times New Roman"/>
              </a:rPr>
              <a:t>nelle strade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spc="5" dirty="0">
                <a:latin typeface="Times New Roman"/>
                <a:cs typeface="Times New Roman"/>
              </a:rPr>
              <a:t>vicoli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città, nelle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strade </a:t>
            </a:r>
            <a:r>
              <a:rPr sz="1200" spc="-5" dirty="0">
                <a:latin typeface="Times New Roman"/>
                <a:cs typeface="Times New Roman"/>
              </a:rPr>
              <a:t>secondarie,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conducete </a:t>
            </a:r>
            <a:r>
              <a:rPr sz="1200" dirty="0">
                <a:latin typeface="Times New Roman"/>
                <a:cs typeface="Times New Roman"/>
              </a:rPr>
              <a:t>qui i </a:t>
            </a:r>
            <a:r>
              <a:rPr sz="1200" spc="-5" dirty="0">
                <a:latin typeface="Times New Roman"/>
                <a:cs typeface="Times New Roman"/>
              </a:rPr>
              <a:t>poveri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diseredati, </a:t>
            </a:r>
            <a:r>
              <a:rPr sz="1200" dirty="0">
                <a:latin typeface="Times New Roman"/>
                <a:cs typeface="Times New Roman"/>
              </a:rPr>
              <a:t>i ciechi e gli storpi,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il banchetto  di </a:t>
            </a:r>
            <a:r>
              <a:rPr sz="1200" spc="-5" dirty="0">
                <a:latin typeface="Times New Roman"/>
                <a:cs typeface="Times New Roman"/>
              </a:rPr>
              <a:t>matrimonio possa avere degli </a:t>
            </a:r>
            <a:r>
              <a:rPr sz="1200" dirty="0">
                <a:latin typeface="Times New Roman"/>
                <a:cs typeface="Times New Roman"/>
              </a:rPr>
              <a:t>invitati.’ Ed i </a:t>
            </a:r>
            <a:r>
              <a:rPr sz="1200" spc="-5" dirty="0">
                <a:latin typeface="Times New Roman"/>
                <a:cs typeface="Times New Roman"/>
              </a:rPr>
              <a:t>servi fecero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padrone aveva </a:t>
            </a:r>
            <a:r>
              <a:rPr sz="1200" spc="-5" dirty="0">
                <a:latin typeface="Times New Roman"/>
                <a:cs typeface="Times New Roman"/>
              </a:rPr>
              <a:t>ordinato, </a:t>
            </a:r>
            <a:r>
              <a:rPr sz="1200" dirty="0">
                <a:latin typeface="Times New Roman"/>
                <a:cs typeface="Times New Roman"/>
              </a:rPr>
              <a:t>ed anche </a:t>
            </a:r>
            <a:r>
              <a:rPr sz="1200" spc="-5" dirty="0">
                <a:latin typeface="Times New Roman"/>
                <a:cs typeface="Times New Roman"/>
              </a:rPr>
              <a:t>allora restava </a:t>
            </a:r>
            <a:r>
              <a:rPr sz="1200" spc="5" dirty="0">
                <a:latin typeface="Times New Roman"/>
                <a:cs typeface="Times New Roman"/>
              </a:rPr>
              <a:t>posto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invitati.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padrone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ai suoi servi: ‘Uscite </a:t>
            </a:r>
            <a:r>
              <a:rPr sz="1200" dirty="0">
                <a:latin typeface="Times New Roman"/>
                <a:cs typeface="Times New Roman"/>
              </a:rPr>
              <a:t>ora per le </a:t>
            </a:r>
            <a:r>
              <a:rPr sz="1200" spc="-5" dirty="0">
                <a:latin typeface="Times New Roman"/>
                <a:cs typeface="Times New Roman"/>
              </a:rPr>
              <a:t>strade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campagne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costringete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trovate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venire, affinché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casa possa essere riempita.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dichiaro che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furono invitati per primi </a:t>
            </a:r>
            <a:r>
              <a:rPr sz="1200" spc="-5" dirty="0">
                <a:latin typeface="Times New Roman"/>
                <a:cs typeface="Times New Roman"/>
              </a:rPr>
              <a:t>gusterà </a:t>
            </a:r>
            <a:r>
              <a:rPr sz="1200" dirty="0">
                <a:latin typeface="Times New Roman"/>
                <a:cs typeface="Times New Roman"/>
              </a:rPr>
              <a:t>la mia  </a:t>
            </a:r>
            <a:r>
              <a:rPr sz="1200" spc="-5" dirty="0">
                <a:latin typeface="Times New Roman"/>
                <a:cs typeface="Times New Roman"/>
              </a:rPr>
              <a:t>cena.’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fecero come il </a:t>
            </a:r>
            <a:r>
              <a:rPr sz="1200" spc="-5" dirty="0">
                <a:latin typeface="Times New Roman"/>
                <a:cs typeface="Times New Roman"/>
              </a:rPr>
              <a:t>loro padrone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comandato,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casa fu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riempita.”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03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(1835.3) 167:2.3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ascoltato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accomiatarono; </a:t>
            </a:r>
            <a:r>
              <a:rPr sz="1200" dirty="0">
                <a:latin typeface="Times New Roman"/>
                <a:cs typeface="Times New Roman"/>
              </a:rPr>
              <a:t>ciascuno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propria. </a:t>
            </a:r>
            <a:r>
              <a:rPr sz="1200" dirty="0">
                <a:latin typeface="Times New Roman"/>
                <a:cs typeface="Times New Roman"/>
              </a:rPr>
              <a:t>Almeno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sarcastici  </a:t>
            </a:r>
            <a:r>
              <a:rPr sz="1200" spc="-5" dirty="0">
                <a:latin typeface="Times New Roman"/>
                <a:cs typeface="Times New Roman"/>
              </a:rPr>
              <a:t>Farisei presenti quella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parabola, perché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battezzato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pubblica  confessione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fede nel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Abner predicò su questa parabola </a:t>
            </a:r>
            <a:r>
              <a:rPr sz="1200" dirty="0">
                <a:latin typeface="Times New Roman"/>
                <a:cs typeface="Times New Roman"/>
              </a:rPr>
              <a:t>quella sera </a:t>
            </a:r>
            <a:r>
              <a:rPr sz="1200" spc="-5" dirty="0">
                <a:latin typeface="Times New Roman"/>
                <a:cs typeface="Times New Roman"/>
              </a:rPr>
              <a:t>al consiglio generale dei</a:t>
            </a:r>
            <a:r>
              <a:rPr sz="1200" dirty="0">
                <a:latin typeface="Times New Roman"/>
                <a:cs typeface="Times New Roman"/>
              </a:rPr>
              <a:t> credenti.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355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(1835.4) 167:2.4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apostoli s’impegnarono nell’esercizio filosofico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d’interpretare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parabola della grande cena.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Gesù ascoltò con interesse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differenti </a:t>
            </a:r>
            <a:r>
              <a:rPr sz="1200" dirty="0">
                <a:latin typeface="Times New Roman"/>
                <a:cs typeface="Times New Roman"/>
              </a:rPr>
              <a:t>interpretazioni, </a:t>
            </a:r>
            <a:r>
              <a:rPr sz="1200" spc="-5" dirty="0">
                <a:latin typeface="Times New Roman"/>
                <a:cs typeface="Times New Roman"/>
              </a:rPr>
              <a:t>rifiutò </a:t>
            </a:r>
            <a:r>
              <a:rPr sz="1200" dirty="0">
                <a:latin typeface="Times New Roman"/>
                <a:cs typeface="Times New Roman"/>
              </a:rPr>
              <a:t>fermamente di 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loro ulteriore </a:t>
            </a:r>
            <a:r>
              <a:rPr sz="1200" spc="-5" dirty="0">
                <a:latin typeface="Times New Roman"/>
                <a:cs typeface="Times New Roman"/>
              </a:rPr>
              <a:t>aiuto per comprendere </a:t>
            </a:r>
            <a:r>
              <a:rPr sz="1200" dirty="0">
                <a:latin typeface="Times New Roman"/>
                <a:cs typeface="Times New Roman"/>
              </a:rPr>
              <a:t>la parabola. </a:t>
            </a:r>
            <a:r>
              <a:rPr sz="1200" spc="-5" dirty="0">
                <a:latin typeface="Times New Roman"/>
                <a:cs typeface="Times New Roman"/>
              </a:rPr>
              <a:t>Egli si </a:t>
            </a:r>
            <a:r>
              <a:rPr sz="1200" dirty="0">
                <a:latin typeface="Times New Roman"/>
                <a:cs typeface="Times New Roman"/>
              </a:rPr>
              <a:t>limitò a </a:t>
            </a:r>
            <a:r>
              <a:rPr sz="1200" spc="-5" dirty="0">
                <a:latin typeface="Times New Roman"/>
                <a:cs typeface="Times New Roman"/>
              </a:rPr>
              <a:t>dire: </a:t>
            </a:r>
            <a:r>
              <a:rPr sz="1200" dirty="0">
                <a:latin typeface="Times New Roman"/>
                <a:cs typeface="Times New Roman"/>
              </a:rPr>
              <a:t>“Che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trovi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 propria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anima.”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donna convinta di essere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inferma</a:t>
            </a:r>
            <a:endParaRPr sz="1600">
              <a:latin typeface="Times New Roman"/>
              <a:cs typeface="Times New Roman"/>
            </a:endParaRPr>
          </a:p>
          <a:p>
            <a:pPr marL="63500" marR="7810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(1835.5) 167:3.1 </a:t>
            </a:r>
            <a:r>
              <a:rPr sz="1200" spc="-5" dirty="0">
                <a:latin typeface="Times New Roman"/>
                <a:cs typeface="Times New Roman"/>
              </a:rPr>
              <a:t>Abner si era accordato perché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insegnasse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sabato, la prima volta che </a:t>
            </a:r>
            <a:r>
              <a:rPr sz="1200" spc="-5" dirty="0">
                <a:latin typeface="Times New Roman"/>
                <a:cs typeface="Times New Roman"/>
              </a:rPr>
              <a:t>Gesù  appariva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sinagoga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erano state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chiuse al suo insegnamento </a:t>
            </a:r>
            <a:r>
              <a:rPr sz="1200" dirty="0">
                <a:latin typeface="Times New Roman"/>
                <a:cs typeface="Times New Roman"/>
              </a:rPr>
              <a:t>per ordine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Sinedrio. Alla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Gesù  scorse </a:t>
            </a:r>
            <a:r>
              <a:rPr sz="1200" dirty="0">
                <a:latin typeface="Times New Roman"/>
                <a:cs typeface="Times New Roman"/>
              </a:rPr>
              <a:t>davanti a lui una donna anziana che aveva </a:t>
            </a:r>
            <a:r>
              <a:rPr sz="1200" spc="-5" dirty="0">
                <a:latin typeface="Times New Roman"/>
                <a:cs typeface="Times New Roman"/>
              </a:rPr>
              <a:t>un’espressione abbattuta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ricurvo. Questa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sopraffatta dalla </a:t>
            </a:r>
            <a:r>
              <a:rPr sz="1200" dirty="0">
                <a:latin typeface="Times New Roman"/>
                <a:cs typeface="Times New Roman"/>
              </a:rPr>
              <a:t>paura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aveva perduto </a:t>
            </a:r>
            <a:r>
              <a:rPr sz="1200" spc="-5" dirty="0">
                <a:latin typeface="Times New Roman"/>
                <a:cs typeface="Times New Roman"/>
              </a:rPr>
              <a:t>ogni gioia.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sceso dal </a:t>
            </a:r>
            <a:r>
              <a:rPr sz="1200" dirty="0">
                <a:latin typeface="Times New Roman"/>
                <a:cs typeface="Times New Roman"/>
              </a:rPr>
              <a:t>pulpito, </a:t>
            </a:r>
            <a:r>
              <a:rPr sz="1200" spc="-5" dirty="0">
                <a:latin typeface="Times New Roman"/>
                <a:cs typeface="Times New Roman"/>
              </a:rPr>
              <a:t>Gesù si avvicinò </a:t>
            </a:r>
            <a:r>
              <a:rPr sz="1200" dirty="0">
                <a:latin typeface="Times New Roman"/>
                <a:cs typeface="Times New Roman"/>
              </a:rPr>
              <a:t>a lei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toccando la  </a:t>
            </a:r>
            <a:r>
              <a:rPr sz="1200" spc="-5" dirty="0">
                <a:latin typeface="Times New Roman"/>
                <a:cs typeface="Times New Roman"/>
              </a:rPr>
              <a:t>sua figura ricurva sulla spalla, disse: “Donna, se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volessi credere, </a:t>
            </a:r>
            <a:r>
              <a:rPr sz="1200" dirty="0">
                <a:latin typeface="Times New Roman"/>
                <a:cs typeface="Times New Roman"/>
              </a:rPr>
              <a:t>potresti </a:t>
            </a:r>
            <a:r>
              <a:rPr sz="1200" spc="-5" dirty="0">
                <a:latin typeface="Times New Roman"/>
                <a:cs typeface="Times New Roman"/>
              </a:rPr>
              <a:t>essere completamente liberata dalla </a:t>
            </a:r>
            <a:r>
              <a:rPr sz="1200" dirty="0">
                <a:latin typeface="Times New Roman"/>
                <a:cs typeface="Times New Roman"/>
              </a:rPr>
              <a:t>tua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infermità</a:t>
            </a:r>
            <a:endParaRPr sz="1200">
              <a:latin typeface="Times New Roman"/>
              <a:cs typeface="Times New Roman"/>
            </a:endParaRPr>
          </a:p>
          <a:p>
            <a:pPr marL="63500" marR="11747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immaginaria.”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donna, </a:t>
            </a:r>
            <a:r>
              <a:rPr sz="1200" spc="-5" dirty="0">
                <a:latin typeface="Times New Roman"/>
                <a:cs typeface="Times New Roman"/>
              </a:rPr>
              <a:t>che era stata curvata ed asservita dalle depressioni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per più di </a:t>
            </a:r>
            <a:r>
              <a:rPr sz="1200" spc="-5" dirty="0">
                <a:latin typeface="Times New Roman"/>
                <a:cs typeface="Times New Roman"/>
              </a:rPr>
              <a:t>diciotto </a:t>
            </a:r>
            <a:r>
              <a:rPr sz="1200" dirty="0">
                <a:latin typeface="Times New Roman"/>
                <a:cs typeface="Times New Roman"/>
              </a:rPr>
              <a:t>anni, credette </a:t>
            </a:r>
            <a:r>
              <a:rPr sz="1200" spc="-5" dirty="0">
                <a:latin typeface="Times New Roman"/>
                <a:cs typeface="Times New Roman"/>
              </a:rPr>
              <a:t>alle  parole del Maestro ed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raddrizzò </a:t>
            </a:r>
            <a:r>
              <a:rPr sz="1200" spc="-5" dirty="0">
                <a:latin typeface="Times New Roman"/>
                <a:cs typeface="Times New Roman"/>
              </a:rPr>
              <a:t>immediatamente. Quando questa </a:t>
            </a:r>
            <a:r>
              <a:rPr sz="1200" dirty="0">
                <a:latin typeface="Times New Roman"/>
                <a:cs typeface="Times New Roman"/>
              </a:rPr>
              <a:t>donna vide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raddrizzata,  elevò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voce e </a:t>
            </a:r>
            <a:r>
              <a:rPr sz="1200" spc="-5" dirty="0">
                <a:latin typeface="Times New Roman"/>
                <a:cs typeface="Times New Roman"/>
              </a:rPr>
              <a:t>glorificò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6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(1836.1) 167:3.2 </a:t>
            </a:r>
            <a:r>
              <a:rPr sz="1200" spc="-5" dirty="0">
                <a:latin typeface="Times New Roman"/>
                <a:cs typeface="Times New Roman"/>
              </a:rPr>
              <a:t>Nonostante che l’afflizione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totalmente mentale,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figura </a:t>
            </a:r>
            <a:r>
              <a:rPr sz="1200" spc="-5" dirty="0">
                <a:latin typeface="Times New Roman"/>
                <a:cs typeface="Times New Roman"/>
              </a:rPr>
              <a:t>ricurva </a:t>
            </a:r>
            <a:r>
              <a:rPr sz="1200" dirty="0">
                <a:latin typeface="Times New Roman"/>
                <a:cs typeface="Times New Roman"/>
              </a:rPr>
              <a:t>il risultato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depressa, </a:t>
            </a:r>
            <a:r>
              <a:rPr sz="1200" dirty="0">
                <a:latin typeface="Times New Roman"/>
                <a:cs typeface="Times New Roman"/>
              </a:rPr>
              <a:t>il popolo pensò </a:t>
            </a:r>
            <a:r>
              <a:rPr sz="1200" spc="-5" dirty="0">
                <a:latin typeface="Times New Roman"/>
                <a:cs typeface="Times New Roman"/>
              </a:rPr>
              <a:t>che Gesù avesse guarito </a:t>
            </a:r>
            <a:r>
              <a:rPr sz="1200" dirty="0">
                <a:latin typeface="Times New Roman"/>
                <a:cs typeface="Times New Roman"/>
              </a:rPr>
              <a:t>una vera infermità </a:t>
            </a:r>
            <a:r>
              <a:rPr sz="1200" spc="-5" dirty="0">
                <a:latin typeface="Times New Roman"/>
                <a:cs typeface="Times New Roman"/>
              </a:rPr>
              <a:t>fisica. Benché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congregazione </a:t>
            </a:r>
            <a:r>
              <a:rPr sz="1200" spc="-5" dirty="0">
                <a:latin typeface="Times New Roman"/>
                <a:cs typeface="Times New Roman"/>
              </a:rPr>
              <a:t>della sinagoga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Filadelfia fosse ben </a:t>
            </a:r>
            <a:r>
              <a:rPr sz="1200" dirty="0">
                <a:latin typeface="Times New Roman"/>
                <a:cs typeface="Times New Roman"/>
              </a:rPr>
              <a:t>disposta </a:t>
            </a:r>
            <a:r>
              <a:rPr sz="1200" spc="-5" dirty="0">
                <a:latin typeface="Times New Roman"/>
                <a:cs typeface="Times New Roman"/>
              </a:rPr>
              <a:t>verso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della sinagoga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ostile. E poiché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condivise</a:t>
            </a:r>
            <a:endParaRPr sz="1200">
              <a:latin typeface="Times New Roman"/>
              <a:cs typeface="Times New Roman"/>
            </a:endParaRPr>
          </a:p>
          <a:p>
            <a:pPr marL="63500" marR="10795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l’opinione </a:t>
            </a:r>
            <a:r>
              <a:rPr sz="1200" spc="-5" dirty="0">
                <a:latin typeface="Times New Roman"/>
                <a:cs typeface="Times New Roman"/>
              </a:rPr>
              <a:t>della congregazione che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guarito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malattia fisica, ed essendo indignato perché Gesù aveva </a:t>
            </a:r>
            <a:r>
              <a:rPr sz="1200" dirty="0">
                <a:latin typeface="Times New Roman"/>
                <a:cs typeface="Times New Roman"/>
              </a:rPr>
              <a:t>osato fare una  tale </a:t>
            </a:r>
            <a:r>
              <a:rPr sz="1200" spc="-5" dirty="0">
                <a:latin typeface="Times New Roman"/>
                <a:cs typeface="Times New Roman"/>
              </a:rPr>
              <a:t>cosa di sabato,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davanti alla congregazione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“Non ci sono sei giorni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gli </a:t>
            </a:r>
            <a:r>
              <a:rPr sz="1200" dirty="0">
                <a:latin typeface="Times New Roman"/>
                <a:cs typeface="Times New Roman"/>
              </a:rPr>
              <a:t>uomini devono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lavoro? Venite </a:t>
            </a:r>
            <a:r>
              <a:rPr sz="1200" dirty="0">
                <a:latin typeface="Times New Roman"/>
                <a:cs typeface="Times New Roman"/>
              </a:rPr>
              <a:t>dunque a </a:t>
            </a:r>
            <a:r>
              <a:rPr sz="1200" spc="-5" dirty="0">
                <a:latin typeface="Times New Roman"/>
                <a:cs typeface="Times New Roman"/>
              </a:rPr>
              <a:t>farvi guarire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giorni feriali,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nel giorno 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sabato.”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499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20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(1836.2) 167:3.3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ostile </a:t>
            </a:r>
            <a:r>
              <a:rPr sz="1200" spc="-5" dirty="0">
                <a:latin typeface="Times New Roman"/>
                <a:cs typeface="Times New Roman"/>
              </a:rPr>
              <a:t>ebbe parlato così, Gesù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pedana </a:t>
            </a:r>
            <a:r>
              <a:rPr sz="1200" spc="-5" dirty="0">
                <a:latin typeface="Times New Roman"/>
                <a:cs typeface="Times New Roman"/>
              </a:rPr>
              <a:t>degli oratori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“Perché recitare </a:t>
            </a:r>
            <a:r>
              <a:rPr sz="1200" dirty="0">
                <a:latin typeface="Times New Roman"/>
                <a:cs typeface="Times New Roman"/>
              </a:rPr>
              <a:t>la parte </a:t>
            </a:r>
            <a:r>
              <a:rPr sz="1200" spc="-5" dirty="0">
                <a:latin typeface="Times New Roman"/>
                <a:cs typeface="Times New Roman"/>
              </a:rPr>
              <a:t>degli  ipocriti? Ciascuno </a:t>
            </a:r>
            <a:r>
              <a:rPr sz="1200" dirty="0">
                <a:latin typeface="Times New Roman"/>
                <a:cs typeface="Times New Roman"/>
              </a:rPr>
              <a:t>di voi,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di sabato, non </a:t>
            </a:r>
            <a:r>
              <a:rPr sz="1200" spc="-5" dirty="0">
                <a:latin typeface="Times New Roman"/>
                <a:cs typeface="Times New Roman"/>
              </a:rPr>
              <a:t>slega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bue dalla stalla </a:t>
            </a:r>
            <a:r>
              <a:rPr sz="1200" spc="-5" dirty="0">
                <a:latin typeface="Times New Roman"/>
                <a:cs typeface="Times New Roman"/>
              </a:rPr>
              <a:t>per portarlo ad abbeverarsi? Se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ammissibile 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non dovrebbe questa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che è stata schiava </a:t>
            </a:r>
            <a:r>
              <a:rPr sz="1200" spc="-5" dirty="0">
                <a:latin typeface="Times New Roman"/>
                <a:cs typeface="Times New Roman"/>
              </a:rPr>
              <a:t>del male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diciotto  </a:t>
            </a:r>
            <a:r>
              <a:rPr sz="1200" spc="-5" dirty="0">
                <a:latin typeface="Times New Roman"/>
                <a:cs typeface="Times New Roman"/>
              </a:rPr>
              <a:t>anni, essere liberata </a:t>
            </a:r>
            <a:r>
              <a:rPr sz="1200" dirty="0">
                <a:latin typeface="Times New Roman"/>
                <a:cs typeface="Times New Roman"/>
              </a:rPr>
              <a:t>da questa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e portata a </a:t>
            </a:r>
            <a:r>
              <a:rPr sz="1200" spc="-5" dirty="0">
                <a:latin typeface="Times New Roman"/>
                <a:cs typeface="Times New Roman"/>
              </a:rPr>
              <a:t>partecipare delle </a:t>
            </a:r>
            <a:r>
              <a:rPr sz="1200" dirty="0">
                <a:latin typeface="Times New Roman"/>
                <a:cs typeface="Times New Roman"/>
              </a:rPr>
              <a:t>acque </a:t>
            </a:r>
            <a:r>
              <a:rPr sz="1200" spc="-5" dirty="0">
                <a:latin typeface="Times New Roman"/>
                <a:cs typeface="Times New Roman"/>
              </a:rPr>
              <a:t>della libertà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vita, anche </a:t>
            </a:r>
            <a:r>
              <a:rPr sz="1200" dirty="0">
                <a:latin typeface="Times New Roman"/>
                <a:cs typeface="Times New Roman"/>
              </a:rPr>
              <a:t>in questo giorno di  sabato?”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continuava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glorificare 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critico fu 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tacere,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congregazione si rallegrò con </a:t>
            </a:r>
            <a:r>
              <a:rPr sz="1200" dirty="0">
                <a:latin typeface="Times New Roman"/>
                <a:cs typeface="Times New Roman"/>
              </a:rPr>
              <a:t>lei per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guarita.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(1836.3) 167:3.4 </a:t>
            </a:r>
            <a:r>
              <a:rPr sz="1200" spc="-5" dirty="0">
                <a:latin typeface="Times New Roman"/>
                <a:cs typeface="Times New Roman"/>
              </a:rPr>
              <a:t>A seguito della sua critica </a:t>
            </a:r>
            <a:r>
              <a:rPr sz="1200" dirty="0">
                <a:latin typeface="Times New Roman"/>
                <a:cs typeface="Times New Roman"/>
              </a:rPr>
              <a:t>pubblica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sabato,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della </a:t>
            </a:r>
            <a:r>
              <a:rPr sz="1200" dirty="0">
                <a:latin typeface="Times New Roman"/>
                <a:cs typeface="Times New Roman"/>
              </a:rPr>
              <a:t>sinagoga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destituito e </a:t>
            </a:r>
            <a:r>
              <a:rPr sz="1200" spc="-5" dirty="0">
                <a:latin typeface="Times New Roman"/>
                <a:cs typeface="Times New Roman"/>
              </a:rPr>
              <a:t>fu rimpiazzato </a:t>
            </a:r>
            <a:r>
              <a:rPr sz="1200" dirty="0">
                <a:latin typeface="Times New Roman"/>
                <a:cs typeface="Times New Roman"/>
              </a:rPr>
              <a:t>da un  </a:t>
            </a:r>
            <a:r>
              <a:rPr sz="1200" spc="-5" dirty="0">
                <a:latin typeface="Times New Roman"/>
                <a:cs typeface="Times New Roman"/>
              </a:rPr>
              <a:t>discepolo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1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(1836.4) 167:3.5 </a:t>
            </a:r>
            <a:r>
              <a:rPr sz="1200" spc="-5" dirty="0">
                <a:latin typeface="Times New Roman"/>
                <a:cs typeface="Times New Roman"/>
              </a:rPr>
              <a:t>Gesù liberava frequentemente </a:t>
            </a:r>
            <a:r>
              <a:rPr sz="1200" dirty="0">
                <a:latin typeface="Times New Roman"/>
                <a:cs typeface="Times New Roman"/>
              </a:rPr>
              <a:t>queste vittime </a:t>
            </a:r>
            <a:r>
              <a:rPr sz="1200" spc="-5" dirty="0">
                <a:latin typeface="Times New Roman"/>
                <a:cs typeface="Times New Roman"/>
              </a:rPr>
              <a:t>della paura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presunta </a:t>
            </a:r>
            <a:r>
              <a:rPr sz="1200" dirty="0">
                <a:latin typeface="Times New Roman"/>
                <a:cs typeface="Times New Roman"/>
              </a:rPr>
              <a:t>infermità, dalla loro </a:t>
            </a:r>
            <a:r>
              <a:rPr sz="1200" spc="-5" dirty="0">
                <a:latin typeface="Times New Roman"/>
                <a:cs typeface="Times New Roman"/>
              </a:rPr>
              <a:t>depressione </a:t>
            </a:r>
            <a:r>
              <a:rPr sz="1200" dirty="0">
                <a:latin typeface="Times New Roman"/>
                <a:cs typeface="Times New Roman"/>
              </a:rPr>
              <a:t>mentale e  </a:t>
            </a:r>
            <a:r>
              <a:rPr sz="1200" spc="-5" dirty="0">
                <a:latin typeface="Times New Roman"/>
                <a:cs typeface="Times New Roman"/>
              </a:rPr>
              <a:t>dal loro asservimento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paura.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pensava che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afflizioni </a:t>
            </a:r>
            <a:r>
              <a:rPr sz="1200" spc="-5" dirty="0">
                <a:latin typeface="Times New Roman"/>
                <a:cs typeface="Times New Roman"/>
              </a:rPr>
              <a:t>fossero infermità </a:t>
            </a:r>
            <a:r>
              <a:rPr sz="1200" dirty="0">
                <a:latin typeface="Times New Roman"/>
                <a:cs typeface="Times New Roman"/>
              </a:rPr>
              <a:t>fisiche o </a:t>
            </a:r>
            <a:r>
              <a:rPr sz="1200" spc="-5" dirty="0">
                <a:latin typeface="Times New Roman"/>
                <a:cs typeface="Times New Roman"/>
              </a:rPr>
              <a:t>possessioni </a:t>
            </a:r>
            <a:r>
              <a:rPr sz="1200" dirty="0">
                <a:latin typeface="Times New Roman"/>
                <a:cs typeface="Times New Roman"/>
              </a:rPr>
              <a:t>da parte di  spiriti</a:t>
            </a:r>
            <a:r>
              <a:rPr sz="1200" spc="-5" dirty="0">
                <a:latin typeface="Times New Roman"/>
                <a:cs typeface="Times New Roman"/>
              </a:rPr>
              <a:t> malvagi.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(1836.5) 167:3.6 </a:t>
            </a:r>
            <a:r>
              <a:rPr sz="1200" spc="-5" dirty="0">
                <a:latin typeface="Times New Roman"/>
                <a:cs typeface="Times New Roman"/>
              </a:rPr>
              <a:t>Gesù insegnò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nella sinagoga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domenica, </a:t>
            </a:r>
            <a:r>
              <a:rPr sz="1200" dirty="0">
                <a:latin typeface="Times New Roman"/>
                <a:cs typeface="Times New Roman"/>
              </a:rPr>
              <a:t>e molti furono </a:t>
            </a:r>
            <a:r>
              <a:rPr sz="1200" spc="-5" dirty="0">
                <a:latin typeface="Times New Roman"/>
                <a:cs typeface="Times New Roman"/>
              </a:rPr>
              <a:t>battezzati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Abner </a:t>
            </a:r>
            <a:r>
              <a:rPr sz="1200" dirty="0">
                <a:latin typeface="Times New Roman"/>
                <a:cs typeface="Times New Roman"/>
              </a:rPr>
              <a:t>a mezzodì di </a:t>
            </a:r>
            <a:r>
              <a:rPr sz="1200" spc="-5" dirty="0">
                <a:latin typeface="Times New Roman"/>
                <a:cs typeface="Times New Roman"/>
              </a:rPr>
              <a:t>quel giorno nel  </a:t>
            </a:r>
            <a:r>
              <a:rPr sz="1200" dirty="0">
                <a:latin typeface="Times New Roman"/>
                <a:cs typeface="Times New Roman"/>
              </a:rPr>
              <a:t>fiume </a:t>
            </a:r>
            <a:r>
              <a:rPr sz="1200" spc="-5" dirty="0">
                <a:latin typeface="Times New Roman"/>
                <a:cs typeface="Times New Roman"/>
              </a:rPr>
              <a:t>che scorreva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della città. L’indomani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sarebbero ripartiti per l’accampamento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Pella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arrivato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</a:t>
            </a:r>
            <a:r>
              <a:rPr sz="1200" dirty="0">
                <a:latin typeface="Times New Roman"/>
                <a:cs typeface="Times New Roman"/>
              </a:rPr>
              <a:t>portando un </a:t>
            </a:r>
            <a:r>
              <a:rPr sz="1200" spc="-5" dirty="0">
                <a:latin typeface="Times New Roman"/>
                <a:cs typeface="Times New Roman"/>
              </a:rPr>
              <a:t>messaggio urgente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dirty="0">
                <a:latin typeface="Times New Roman"/>
                <a:cs typeface="Times New Roman"/>
              </a:rPr>
              <a:t>vicino a 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messaggio da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Betania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(1836.6) 167:4.1 </a:t>
            </a:r>
            <a:r>
              <a:rPr sz="1200" spc="-5" dirty="0">
                <a:latin typeface="Times New Roman"/>
                <a:cs typeface="Times New Roman"/>
              </a:rPr>
              <a:t>Nella tardissima serata </a:t>
            </a:r>
            <a:r>
              <a:rPr sz="1200" dirty="0">
                <a:latin typeface="Times New Roman"/>
                <a:cs typeface="Times New Roman"/>
              </a:rPr>
              <a:t>di domenica 26 </a:t>
            </a:r>
            <a:r>
              <a:rPr sz="1200" spc="-5" dirty="0">
                <a:latin typeface="Times New Roman"/>
                <a:cs typeface="Times New Roman"/>
              </a:rPr>
              <a:t>febbraio,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corriere </a:t>
            </a:r>
            <a:r>
              <a:rPr sz="1200" dirty="0">
                <a:latin typeface="Times New Roman"/>
                <a:cs typeface="Times New Roman"/>
              </a:rPr>
              <a:t>proveniente da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arrivò a Filadelfia </a:t>
            </a:r>
            <a:r>
              <a:rPr sz="1200" spc="-5" dirty="0">
                <a:latin typeface="Times New Roman"/>
                <a:cs typeface="Times New Roman"/>
              </a:rPr>
              <a:t>portando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Marta e Maria </a:t>
            </a:r>
            <a:r>
              <a:rPr sz="1200" spc="-5" dirty="0">
                <a:latin typeface="Times New Roman"/>
                <a:cs typeface="Times New Roman"/>
              </a:rPr>
              <a:t>che diceva: </a:t>
            </a:r>
            <a:r>
              <a:rPr sz="1200" dirty="0">
                <a:latin typeface="Times New Roman"/>
                <a:cs typeface="Times New Roman"/>
              </a:rPr>
              <a:t>“Signore, </a:t>
            </a:r>
            <a:r>
              <a:rPr sz="1200" spc="-5" dirty="0">
                <a:latin typeface="Times New Roman"/>
                <a:cs typeface="Times New Roman"/>
              </a:rPr>
              <a:t>colui che ami </a:t>
            </a:r>
            <a:r>
              <a:rPr sz="1200" dirty="0">
                <a:latin typeface="Times New Roman"/>
                <a:cs typeface="Times New Roman"/>
              </a:rPr>
              <a:t>è molto malato.” </a:t>
            </a:r>
            <a:r>
              <a:rPr sz="1200" spc="-5" dirty="0">
                <a:latin typeface="Times New Roman"/>
                <a:cs typeface="Times New Roman"/>
              </a:rPr>
              <a:t>Questo messaggio giunse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alla fine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4509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27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conferenza serale </a:t>
            </a:r>
            <a:r>
              <a:rPr sz="1200" dirty="0">
                <a:latin typeface="Times New Roman"/>
                <a:cs typeface="Times New Roman"/>
              </a:rPr>
              <a:t>e proprio nel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stava congedando dagli apostoli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notte.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primo momento Gesù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rispose nulla. Vi fu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strani intervalli,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lasso </a:t>
            </a:r>
            <a:r>
              <a:rPr sz="1200" dirty="0">
                <a:latin typeface="Times New Roman"/>
                <a:cs typeface="Times New Roman"/>
              </a:rPr>
              <a:t>di tempo in cui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sembrava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comunicazione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qualcosa di 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di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stesso. E poi, </a:t>
            </a:r>
            <a:r>
              <a:rPr sz="1200" spc="-5" dirty="0">
                <a:latin typeface="Times New Roman"/>
                <a:cs typeface="Times New Roman"/>
              </a:rPr>
              <a:t>alzando gli </a:t>
            </a:r>
            <a:r>
              <a:rPr sz="1200" dirty="0">
                <a:latin typeface="Times New Roman"/>
                <a:cs typeface="Times New Roman"/>
              </a:rPr>
              <a:t>occhi, </a:t>
            </a:r>
            <a:r>
              <a:rPr sz="1200" spc="-5" dirty="0">
                <a:latin typeface="Times New Roman"/>
                <a:cs typeface="Times New Roman"/>
              </a:rPr>
              <a:t>si rivolse al messaggero </a:t>
            </a:r>
            <a:r>
              <a:rPr sz="1200" dirty="0">
                <a:latin typeface="Times New Roman"/>
                <a:cs typeface="Times New Roman"/>
              </a:rPr>
              <a:t>in modo da essere udito </a:t>
            </a:r>
            <a:r>
              <a:rPr sz="1200" spc="-5" dirty="0">
                <a:latin typeface="Times New Roman"/>
                <a:cs typeface="Times New Roman"/>
              </a:rPr>
              <a:t>dagli apostoli, </a:t>
            </a:r>
            <a:r>
              <a:rPr sz="1200" dirty="0">
                <a:latin typeface="Times New Roman"/>
                <a:cs typeface="Times New Roman"/>
              </a:rPr>
              <a:t>dicendo:  </a:t>
            </a:r>
            <a:r>
              <a:rPr sz="1200" spc="-5" dirty="0">
                <a:latin typeface="Times New Roman"/>
                <a:cs typeface="Times New Roman"/>
              </a:rPr>
              <a:t>“Questa malattia </a:t>
            </a:r>
            <a:r>
              <a:rPr sz="1200" dirty="0">
                <a:latin typeface="Times New Roman"/>
                <a:cs typeface="Times New Roman"/>
              </a:rPr>
              <a:t>non porta in </a:t>
            </a:r>
            <a:r>
              <a:rPr sz="1200" spc="-5" dirty="0">
                <a:latin typeface="Times New Roman"/>
                <a:cs typeface="Times New Roman"/>
              </a:rPr>
              <a:t>realtà alla </a:t>
            </a:r>
            <a:r>
              <a:rPr sz="1200" dirty="0">
                <a:latin typeface="Times New Roman"/>
                <a:cs typeface="Times New Roman"/>
              </a:rPr>
              <a:t>morte. Non </a:t>
            </a:r>
            <a:r>
              <a:rPr sz="1200" spc="-5" dirty="0">
                <a:latin typeface="Times New Roman"/>
                <a:cs typeface="Times New Roman"/>
              </a:rPr>
              <a:t>dubitate che </a:t>
            </a:r>
            <a:r>
              <a:rPr sz="1200" dirty="0">
                <a:latin typeface="Times New Roman"/>
                <a:cs typeface="Times New Roman"/>
              </a:rPr>
              <a:t>essa 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utilizzata </a:t>
            </a:r>
            <a:r>
              <a:rPr sz="1200" spc="-5" dirty="0">
                <a:latin typeface="Times New Roman"/>
                <a:cs typeface="Times New Roman"/>
              </a:rPr>
              <a:t>per glorificare Dio ed </a:t>
            </a:r>
            <a:r>
              <a:rPr sz="1200" dirty="0">
                <a:latin typeface="Times New Roman"/>
                <a:cs typeface="Times New Roman"/>
              </a:rPr>
              <a:t>esaltare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Figlio.”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613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(1837.1) 167:4.2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affezionato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Marta,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Maria ed al loro fratello </a:t>
            </a:r>
            <a:r>
              <a:rPr sz="1200" dirty="0">
                <a:latin typeface="Times New Roman"/>
                <a:cs typeface="Times New Roman"/>
              </a:rPr>
              <a:t>Lazzaro;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amava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affetto fervente.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primo pensiero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immediatamente in loro </a:t>
            </a:r>
            <a:r>
              <a:rPr sz="1200" spc="-5" dirty="0">
                <a:latin typeface="Times New Roman"/>
                <a:cs typeface="Times New Roman"/>
              </a:rPr>
              <a:t>aiuto,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idea venne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mente </a:t>
            </a:r>
            <a:r>
              <a:rPr sz="1200" spc="-5" dirty="0">
                <a:latin typeface="Times New Roman"/>
                <a:cs typeface="Times New Roman"/>
              </a:rPr>
              <a:t>congiunta. Egli aveva  quasi abbandonato </a:t>
            </a:r>
            <a:r>
              <a:rPr sz="1200" dirty="0">
                <a:latin typeface="Times New Roman"/>
                <a:cs typeface="Times New Roman"/>
              </a:rPr>
              <a:t>la speranza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avrebbero mai accettato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amava ancora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  <a:p>
            <a:pPr marL="63500" marR="19494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popolo,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venne in mente un </a:t>
            </a:r>
            <a:r>
              <a:rPr sz="1200" spc="-5" dirty="0">
                <a:latin typeface="Times New Roman"/>
                <a:cs typeface="Times New Roman"/>
              </a:rPr>
              <a:t>piano grazie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gli Scribi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 potessero avere </a:t>
            </a:r>
            <a:r>
              <a:rPr sz="1200" dirty="0">
                <a:latin typeface="Times New Roman"/>
                <a:cs typeface="Times New Roman"/>
              </a:rPr>
              <a:t>un’altra occasione </a:t>
            </a:r>
            <a:r>
              <a:rPr sz="1200" spc="-5" dirty="0">
                <a:latin typeface="Times New Roman"/>
                <a:cs typeface="Times New Roman"/>
              </a:rPr>
              <a:t>per  accettare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insegnamenti.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decise,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voleva, </a:t>
            </a:r>
            <a:r>
              <a:rPr sz="1200" dirty="0">
                <a:latin typeface="Times New Roman"/>
                <a:cs typeface="Times New Roman"/>
              </a:rPr>
              <a:t>di fare di </a:t>
            </a:r>
            <a:r>
              <a:rPr sz="1200" spc="-5" dirty="0">
                <a:latin typeface="Times New Roman"/>
                <a:cs typeface="Times New Roman"/>
              </a:rPr>
              <a:t>quest’ultimo appello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565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manifestazione esteriore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sua carriera terrena. Gli Ebrei si afferravano all’idea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liberatore  </a:t>
            </a:r>
            <a:r>
              <a:rPr sz="1200" spc="-5" dirty="0">
                <a:latin typeface="Times New Roman"/>
                <a:cs typeface="Times New Roman"/>
              </a:rPr>
              <a:t>che compie prodigi. </a:t>
            </a:r>
            <a:r>
              <a:rPr sz="1200" dirty="0">
                <a:latin typeface="Times New Roman"/>
                <a:cs typeface="Times New Roman"/>
              </a:rPr>
              <a:t>E sebbene </a:t>
            </a:r>
            <a:r>
              <a:rPr sz="1200" spc="-5" dirty="0">
                <a:latin typeface="Times New Roman"/>
                <a:cs typeface="Times New Roman"/>
              </a:rPr>
              <a:t>egli rifiutasse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accondiscendere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prodigi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o a dare dimostrazioni </a:t>
            </a:r>
            <a:r>
              <a:rPr sz="1200" spc="-5" dirty="0">
                <a:latin typeface="Times New Roman"/>
                <a:cs typeface="Times New Roman"/>
              </a:rPr>
              <a:t>temporali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 politico, chiese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consenso del Padre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qui non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sulla vita e sulla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(1837.2) 167:4.3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avevano 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seppellire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morti </a:t>
            </a:r>
            <a:r>
              <a:rPr sz="1200" spc="-5" dirty="0">
                <a:latin typeface="Times New Roman"/>
                <a:cs typeface="Times New Roman"/>
              </a:rPr>
              <a:t>nel giorno del loro decesso;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necessaria in  un </a:t>
            </a:r>
            <a:r>
              <a:rPr sz="1200" spc="-5" dirty="0">
                <a:latin typeface="Times New Roman"/>
                <a:cs typeface="Times New Roman"/>
              </a:rPr>
              <a:t>clima così caldo. </a:t>
            </a:r>
            <a:r>
              <a:rPr sz="1200" dirty="0">
                <a:latin typeface="Times New Roman"/>
                <a:cs typeface="Times New Roman"/>
              </a:rPr>
              <a:t>Accadeva </a:t>
            </a:r>
            <a:r>
              <a:rPr sz="1200" spc="-5" dirty="0">
                <a:latin typeface="Times New Roman"/>
                <a:cs typeface="Times New Roman"/>
              </a:rPr>
              <a:t>spesso che </a:t>
            </a:r>
            <a:r>
              <a:rPr sz="1200" dirty="0">
                <a:latin typeface="Times New Roman"/>
                <a:cs typeface="Times New Roman"/>
              </a:rPr>
              <a:t>mettevano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tomba un individuo che era semplicemente in </a:t>
            </a:r>
            <a:r>
              <a:rPr sz="1200" spc="-5" dirty="0">
                <a:latin typeface="Times New Roman"/>
                <a:cs typeface="Times New Roman"/>
              </a:rPr>
              <a:t>coma, cosicché al </a:t>
            </a:r>
            <a:r>
              <a:rPr sz="1200" dirty="0">
                <a:latin typeface="Times New Roman"/>
                <a:cs typeface="Times New Roman"/>
              </a:rPr>
              <a:t>secondo  o </a:t>
            </a:r>
            <a:r>
              <a:rPr sz="1200" spc="-5" dirty="0">
                <a:latin typeface="Times New Roman"/>
                <a:cs typeface="Times New Roman"/>
              </a:rPr>
              <a:t>al terzo giorno </a:t>
            </a:r>
            <a:r>
              <a:rPr sz="1200" dirty="0">
                <a:latin typeface="Times New Roman"/>
                <a:cs typeface="Times New Roman"/>
              </a:rPr>
              <a:t>questo tizio usciva </a:t>
            </a:r>
            <a:r>
              <a:rPr sz="1200" spc="-5" dirty="0">
                <a:latin typeface="Times New Roman"/>
                <a:cs typeface="Times New Roman"/>
              </a:rPr>
              <a:t>dalla tomba. Ma era credenza degli Ebrei che, </a:t>
            </a:r>
            <a:r>
              <a:rPr sz="1200" dirty="0">
                <a:latin typeface="Times New Roman"/>
                <a:cs typeface="Times New Roman"/>
              </a:rPr>
              <a:t>mentre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l’anima potevano soffermarsi 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corpo </a:t>
            </a:r>
            <a:r>
              <a:rPr sz="1200" dirty="0">
                <a:latin typeface="Times New Roman"/>
                <a:cs typeface="Times New Roman"/>
              </a:rPr>
              <a:t>per due o tre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restavano </a:t>
            </a:r>
            <a:r>
              <a:rPr sz="1200" dirty="0">
                <a:latin typeface="Times New Roman"/>
                <a:cs typeface="Times New Roman"/>
              </a:rPr>
              <a:t>mai dopo il </a:t>
            </a:r>
            <a:r>
              <a:rPr sz="1200" spc="-5" dirty="0">
                <a:latin typeface="Times New Roman"/>
                <a:cs typeface="Times New Roman"/>
              </a:rPr>
              <a:t>terzo giorno; </a:t>
            </a:r>
            <a:r>
              <a:rPr sz="1200" dirty="0">
                <a:latin typeface="Times New Roman"/>
                <a:cs typeface="Times New Roman"/>
              </a:rPr>
              <a:t>che la decomposizione </a:t>
            </a:r>
            <a:r>
              <a:rPr sz="1200" spc="-5" dirty="0">
                <a:latin typeface="Times New Roman"/>
                <a:cs typeface="Times New Roman"/>
              </a:rPr>
              <a:t>era ben </a:t>
            </a:r>
            <a:r>
              <a:rPr sz="1200" dirty="0">
                <a:latin typeface="Times New Roman"/>
                <a:cs typeface="Times New Roman"/>
              </a:rPr>
              <a:t>avanzata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quarto 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nessuno </a:t>
            </a:r>
            <a:r>
              <a:rPr sz="1200" spc="-5" dirty="0">
                <a:latin typeface="Times New Roman"/>
                <a:cs typeface="Times New Roman"/>
              </a:rPr>
              <a:t>ritornava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tomba dopo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di tempo. E fu </a:t>
            </a:r>
            <a:r>
              <a:rPr sz="1200" spc="-5" dirty="0">
                <a:latin typeface="Times New Roman"/>
                <a:cs typeface="Times New Roman"/>
              </a:rPr>
              <a:t>per questa ragione che Gesù si trattenne ancora 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interi a </a:t>
            </a:r>
            <a:r>
              <a:rPr sz="1200" spc="-5" dirty="0">
                <a:latin typeface="Times New Roman"/>
                <a:cs typeface="Times New Roman"/>
              </a:rPr>
              <a:t>Filadelfia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Betania.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64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90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(1367.2) 124:1.6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giugno Gesù,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salì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sulla </a:t>
            </a:r>
            <a:r>
              <a:rPr sz="1200" spc="-5" dirty="0">
                <a:latin typeface="Times New Roman"/>
                <a:cs typeface="Times New Roman"/>
              </a:rPr>
              <a:t>cima </a:t>
            </a:r>
            <a:r>
              <a:rPr sz="1200" dirty="0">
                <a:latin typeface="Times New Roman"/>
                <a:cs typeface="Times New Roman"/>
              </a:rPr>
              <a:t>del Monte </a:t>
            </a:r>
            <a:r>
              <a:rPr sz="1200" spc="-5" dirty="0">
                <a:latin typeface="Times New Roman"/>
                <a:cs typeface="Times New Roman"/>
              </a:rPr>
              <a:t>Tabor.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era  sereno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vista era stupenda. </a:t>
            </a:r>
            <a:r>
              <a:rPr sz="1200" spc="-5" dirty="0">
                <a:latin typeface="Times New Roman"/>
                <a:cs typeface="Times New Roman"/>
              </a:rPr>
              <a:t>Sembrò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ragazzo </a:t>
            </a:r>
            <a:r>
              <a:rPr sz="1200" dirty="0">
                <a:latin typeface="Times New Roman"/>
                <a:cs typeface="Times New Roman"/>
              </a:rPr>
              <a:t>di nove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realmente contemplato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intero eccetto l’India,  l’Africa </a:t>
            </a:r>
            <a:r>
              <a:rPr sz="1200" dirty="0">
                <a:latin typeface="Times New Roman"/>
                <a:cs typeface="Times New Roman"/>
              </a:rPr>
              <a:t>e Roma.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(1367.3) 124:1.7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sorella di </a:t>
            </a:r>
            <a:r>
              <a:rPr sz="1200" spc="-5" dirty="0">
                <a:latin typeface="Times New Roman"/>
                <a:cs typeface="Times New Roman"/>
              </a:rPr>
              <a:t>Gesù, Marta, </a:t>
            </a:r>
            <a:r>
              <a:rPr sz="1200" dirty="0">
                <a:latin typeface="Times New Roman"/>
                <a:cs typeface="Times New Roman"/>
              </a:rPr>
              <a:t>nacque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notte 13 </a:t>
            </a:r>
            <a:r>
              <a:rPr sz="1200" spc="-5" dirty="0">
                <a:latin typeface="Times New Roman"/>
                <a:cs typeface="Times New Roman"/>
              </a:rPr>
              <a:t>settembre. Tre </a:t>
            </a:r>
            <a:r>
              <a:rPr sz="1200" dirty="0">
                <a:latin typeface="Times New Roman"/>
                <a:cs typeface="Times New Roman"/>
              </a:rPr>
              <a:t>settimane dopo 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Marta,  Giuseppe, che </a:t>
            </a:r>
            <a:r>
              <a:rPr sz="1200" dirty="0">
                <a:latin typeface="Times New Roman"/>
                <a:cs typeface="Times New Roman"/>
              </a:rPr>
              <a:t>era a casa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tempo, cominciò la costruzione di un </a:t>
            </a:r>
            <a:r>
              <a:rPr sz="1200" spc="-5" dirty="0">
                <a:latin typeface="Times New Roman"/>
                <a:cs typeface="Times New Roman"/>
              </a:rPr>
              <a:t>annesso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loro casa, </a:t>
            </a:r>
            <a:r>
              <a:rPr sz="1200" dirty="0">
                <a:latin typeface="Times New Roman"/>
                <a:cs typeface="Times New Roman"/>
              </a:rPr>
              <a:t>un misto di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e di stanza  da letto. </a:t>
            </a:r>
            <a:r>
              <a:rPr sz="1200" spc="-5" dirty="0">
                <a:latin typeface="Times New Roman"/>
                <a:cs typeface="Times New Roman"/>
              </a:rPr>
              <a:t>Un piccolo </a:t>
            </a:r>
            <a:r>
              <a:rPr sz="1200" dirty="0">
                <a:latin typeface="Times New Roman"/>
                <a:cs typeface="Times New Roman"/>
              </a:rPr>
              <a:t>banco da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costruito per Gesù che, </a:t>
            </a:r>
            <a:r>
              <a:rPr sz="1200" dirty="0">
                <a:latin typeface="Times New Roman"/>
                <a:cs typeface="Times New Roman"/>
              </a:rPr>
              <a:t>per la prima </a:t>
            </a:r>
            <a:r>
              <a:rPr sz="1200" spc="-5" dirty="0">
                <a:latin typeface="Times New Roman"/>
                <a:cs typeface="Times New Roman"/>
              </a:rPr>
              <a:t>volta, possedette attrezzi propri. Per parecchi anni egli  lavorò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banco </a:t>
            </a:r>
            <a:r>
              <a:rPr sz="1200" spc="-5" dirty="0">
                <a:latin typeface="Times New Roman"/>
                <a:cs typeface="Times New Roman"/>
              </a:rPr>
              <a:t>nei momenti liberi </a:t>
            </a:r>
            <a:r>
              <a:rPr sz="1200" dirty="0">
                <a:latin typeface="Times New Roman"/>
                <a:cs typeface="Times New Roman"/>
              </a:rPr>
              <a:t>e divenne molto abile </a:t>
            </a:r>
            <a:r>
              <a:rPr sz="1200" spc="-5" dirty="0">
                <a:latin typeface="Times New Roman"/>
                <a:cs typeface="Times New Roman"/>
              </a:rPr>
              <a:t>nella fabbricazione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gioghi.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3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(1367.4) 124:1.8 </a:t>
            </a:r>
            <a:r>
              <a:rPr sz="1200" spc="-5" dirty="0">
                <a:latin typeface="Times New Roman"/>
                <a:cs typeface="Times New Roman"/>
              </a:rPr>
              <a:t>Questo inverno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seguente furono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freddi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da molti </a:t>
            </a:r>
            <a:r>
              <a:rPr sz="1200" spc="-5" dirty="0">
                <a:latin typeface="Times New Roman"/>
                <a:cs typeface="Times New Roman"/>
              </a:rPr>
              <a:t>decenni. Gesù </a:t>
            </a:r>
            <a:r>
              <a:rPr sz="1200" dirty="0">
                <a:latin typeface="Times New Roman"/>
                <a:cs typeface="Times New Roman"/>
              </a:rPr>
              <a:t>aveva visto </a:t>
            </a:r>
            <a:r>
              <a:rPr sz="1200" spc="-5" dirty="0">
                <a:latin typeface="Times New Roman"/>
                <a:cs typeface="Times New Roman"/>
              </a:rPr>
              <a:t>della neve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montagne, </a:t>
            </a:r>
            <a:r>
              <a:rPr sz="1200" dirty="0">
                <a:latin typeface="Times New Roman"/>
                <a:cs typeface="Times New Roman"/>
              </a:rPr>
              <a:t>e la neve era caduta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volte a </a:t>
            </a:r>
            <a:r>
              <a:rPr sz="1200" spc="-5" dirty="0">
                <a:latin typeface="Times New Roman"/>
                <a:cs typeface="Times New Roman"/>
              </a:rPr>
              <a:t>Nazaret, rimanendo sul </a:t>
            </a:r>
            <a:r>
              <a:rPr sz="1200" dirty="0">
                <a:latin typeface="Times New Roman"/>
                <a:cs typeface="Times New Roman"/>
              </a:rPr>
              <a:t>terreno solo </a:t>
            </a:r>
            <a:r>
              <a:rPr sz="1200" spc="-5" dirty="0">
                <a:latin typeface="Times New Roman"/>
                <a:cs typeface="Times New Roman"/>
              </a:rPr>
              <a:t>per breve </a:t>
            </a:r>
            <a:r>
              <a:rPr sz="1200" dirty="0">
                <a:latin typeface="Times New Roman"/>
                <a:cs typeface="Times New Roman"/>
              </a:rPr>
              <a:t>tempo, ma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questo inverno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aveva mai visto il </a:t>
            </a:r>
            <a:r>
              <a:rPr sz="1200" spc="-5" dirty="0">
                <a:latin typeface="Times New Roman"/>
                <a:cs typeface="Times New Roman"/>
              </a:rPr>
              <a:t>ghiaccio.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l’acqua potesse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solido, un liquido o un </a:t>
            </a:r>
            <a:r>
              <a:rPr sz="1200" spc="-5" dirty="0">
                <a:latin typeface="Times New Roman"/>
                <a:cs typeface="Times New Roman"/>
              </a:rPr>
              <a:t>vapore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meditato a  </a:t>
            </a:r>
            <a:r>
              <a:rPr sz="1200" spc="-5" dirty="0">
                <a:latin typeface="Times New Roman"/>
                <a:cs typeface="Times New Roman"/>
              </a:rPr>
              <a:t>lungo sul </a:t>
            </a:r>
            <a:r>
              <a:rPr sz="1200" dirty="0">
                <a:latin typeface="Times New Roman"/>
                <a:cs typeface="Times New Roman"/>
              </a:rPr>
              <a:t>vapore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usciva </a:t>
            </a:r>
            <a:r>
              <a:rPr sz="1200" spc="-5" dirty="0">
                <a:latin typeface="Times New Roman"/>
                <a:cs typeface="Times New Roman"/>
              </a:rPr>
              <a:t>dalle pentole </a:t>
            </a:r>
            <a:r>
              <a:rPr sz="1200" dirty="0">
                <a:latin typeface="Times New Roman"/>
                <a:cs typeface="Times New Roman"/>
              </a:rPr>
              <a:t>d’acqua </a:t>
            </a:r>
            <a:r>
              <a:rPr sz="1200" spc="-5" dirty="0">
                <a:latin typeface="Times New Roman"/>
                <a:cs typeface="Times New Roman"/>
              </a:rPr>
              <a:t>bollente </a:t>
            </a:r>
            <a:r>
              <a:rPr sz="1200" dirty="0">
                <a:latin typeface="Times New Roman"/>
                <a:cs typeface="Times New Roman"/>
              </a:rPr>
              <a:t>— diede molto da </a:t>
            </a:r>
            <a:r>
              <a:rPr sz="1200" spc="-5" dirty="0">
                <a:latin typeface="Times New Roman"/>
                <a:cs typeface="Times New Roman"/>
              </a:rPr>
              <a:t>riflettere al </a:t>
            </a:r>
            <a:r>
              <a:rPr sz="1200" dirty="0">
                <a:latin typeface="Times New Roman"/>
                <a:cs typeface="Times New Roman"/>
              </a:rPr>
              <a:t>ragazzo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costituzione. E tuttavia la </a:t>
            </a:r>
            <a:r>
              <a:rPr sz="1200" spc="-5" dirty="0">
                <a:latin typeface="Times New Roman"/>
                <a:cs typeface="Times New Roman"/>
              </a:rPr>
              <a:t>personalità incarnata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crescita era, </a:t>
            </a:r>
            <a:r>
              <a:rPr sz="1200" dirty="0">
                <a:latin typeface="Times New Roman"/>
                <a:cs typeface="Times New Roman"/>
              </a:rPr>
              <a:t>durante tutto questo tempo,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stessa del 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dell’organizzatore di tutte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in tutto un </a:t>
            </a:r>
            <a:r>
              <a:rPr sz="1200" spc="-5" dirty="0">
                <a:latin typeface="Times New Roman"/>
                <a:cs typeface="Times New Roman"/>
              </a:rPr>
              <a:t>immenso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(1367.5) 124:1.9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rigido. </a:t>
            </a:r>
            <a:r>
              <a:rPr sz="1200" dirty="0">
                <a:latin typeface="Times New Roman"/>
                <a:cs typeface="Times New Roman"/>
              </a:rPr>
              <a:t>Gennaio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mese più freddo,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media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gradi.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luglio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agosto, </a:t>
            </a:r>
            <a:r>
              <a:rPr sz="1200" dirty="0">
                <a:latin typeface="Times New Roman"/>
                <a:cs typeface="Times New Roman"/>
              </a:rPr>
              <a:t>i mesi più </a:t>
            </a:r>
            <a:r>
              <a:rPr sz="1200" spc="-5" dirty="0">
                <a:latin typeface="Times New Roman"/>
                <a:cs typeface="Times New Roman"/>
              </a:rPr>
              <a:t>caldi,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temperatura variava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ventiquattro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trentadue gradi.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Giordano e  </a:t>
            </a:r>
            <a:r>
              <a:rPr sz="1200" spc="-5" dirty="0">
                <a:latin typeface="Times New Roman"/>
                <a:cs typeface="Times New Roman"/>
              </a:rPr>
              <a:t>alla valle del Mar </a:t>
            </a:r>
            <a:r>
              <a:rPr sz="1200" dirty="0">
                <a:latin typeface="Times New Roman"/>
                <a:cs typeface="Times New Roman"/>
              </a:rPr>
              <a:t>Morto il </a:t>
            </a:r>
            <a:r>
              <a:rPr sz="1200" spc="-5" dirty="0">
                <a:latin typeface="Times New Roman"/>
                <a:cs typeface="Times New Roman"/>
              </a:rPr>
              <a:t>clima della Palestina passava dal freddo al </a:t>
            </a:r>
            <a:r>
              <a:rPr sz="1200" dirty="0">
                <a:latin typeface="Times New Roman"/>
                <a:cs typeface="Times New Roman"/>
              </a:rPr>
              <a:t>torrido. 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senso, </a:t>
            </a:r>
            <a:r>
              <a:rPr sz="1200" spc="-5" dirty="0">
                <a:latin typeface="Times New Roman"/>
                <a:cs typeface="Times New Roman"/>
              </a:rPr>
              <a:t>gli Ebrei erano </a:t>
            </a:r>
            <a:r>
              <a:rPr sz="1200" dirty="0">
                <a:latin typeface="Times New Roman"/>
                <a:cs typeface="Times New Roman"/>
              </a:rPr>
              <a:t>preparati a 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quasi tutti i </a:t>
            </a:r>
            <a:r>
              <a:rPr sz="1200" spc="-5" dirty="0">
                <a:latin typeface="Times New Roman"/>
                <a:cs typeface="Times New Roman"/>
              </a:rPr>
              <a:t>vari climi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(1367.6) 124:1.10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durante i mesi estivi più </a:t>
            </a:r>
            <a:r>
              <a:rPr sz="1200" spc="-5" dirty="0">
                <a:latin typeface="Times New Roman"/>
                <a:cs typeface="Times New Roman"/>
              </a:rPr>
              <a:t>caldi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fresca </a:t>
            </a:r>
            <a:r>
              <a:rPr sz="1200" dirty="0">
                <a:latin typeface="Times New Roman"/>
                <a:cs typeface="Times New Roman"/>
              </a:rPr>
              <a:t>brezza </a:t>
            </a:r>
            <a:r>
              <a:rPr sz="1200" spc="-5" dirty="0">
                <a:latin typeface="Times New Roman"/>
                <a:cs typeface="Times New Roman"/>
              </a:rPr>
              <a:t>marina soffiava abitualmente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di mattina </a:t>
            </a:r>
            <a:r>
              <a:rPr sz="1200" spc="-5" dirty="0">
                <a:latin typeface="Times New Roman"/>
                <a:cs typeface="Times New Roman"/>
              </a:rPr>
              <a:t>alle  dieci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sera. Ma ogni </a:t>
            </a:r>
            <a:r>
              <a:rPr sz="1200" dirty="0">
                <a:latin typeface="Times New Roman"/>
                <a:cs typeface="Times New Roman"/>
              </a:rPr>
              <a:t>tanto dei </a:t>
            </a:r>
            <a:r>
              <a:rPr sz="1200" spc="-5" dirty="0">
                <a:latin typeface="Times New Roman"/>
                <a:cs typeface="Times New Roman"/>
              </a:rPr>
              <a:t>terribili venti caldi provenienti </a:t>
            </a:r>
            <a:r>
              <a:rPr sz="1200" dirty="0">
                <a:latin typeface="Times New Roman"/>
                <a:cs typeface="Times New Roman"/>
              </a:rPr>
              <a:t>dal deserto </a:t>
            </a:r>
            <a:r>
              <a:rPr sz="1200" spc="-5" dirty="0">
                <a:latin typeface="Times New Roman"/>
                <a:cs typeface="Times New Roman"/>
              </a:rPr>
              <a:t>orientale soffiavano su </a:t>
            </a:r>
            <a:r>
              <a:rPr sz="1200" dirty="0">
                <a:latin typeface="Times New Roman"/>
                <a:cs typeface="Times New Roman"/>
              </a:rPr>
              <a:t>tutta la Palestina. </a:t>
            </a:r>
            <a:r>
              <a:rPr sz="1200" spc="-5" dirty="0">
                <a:latin typeface="Times New Roman"/>
                <a:cs typeface="Times New Roman"/>
              </a:rPr>
              <a:t>Queste folate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483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651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(1837.3) 167:4.4 </a:t>
            </a:r>
            <a:r>
              <a:rPr sz="1200" spc="-5" dirty="0">
                <a:latin typeface="Times New Roman"/>
                <a:cs typeface="Times New Roman"/>
              </a:rPr>
              <a:t>Di conseguenza, mercoledì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presto egli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ai suoi apostoli: “Prepariamoci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andare di  nuovo in </a:t>
            </a:r>
            <a:r>
              <a:rPr sz="1200" spc="-5" dirty="0">
                <a:latin typeface="Times New Roman"/>
                <a:cs typeface="Times New Roman"/>
              </a:rPr>
              <a:t>Giudea.”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udirono il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dire questo, </a:t>
            </a:r>
            <a:r>
              <a:rPr sz="1200" spc="-5" dirty="0">
                <a:latin typeface="Times New Roman"/>
                <a:cs typeface="Times New Roman"/>
              </a:rPr>
              <a:t>si appartarono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istante per consultarsi tra di  loro.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assunse la </a:t>
            </a:r>
            <a:r>
              <a:rPr sz="1200" spc="-5" dirty="0">
                <a:latin typeface="Times New Roman"/>
                <a:cs typeface="Times New Roman"/>
              </a:rPr>
              <a:t>direzione della riunione, </a:t>
            </a:r>
            <a:r>
              <a:rPr sz="1200" dirty="0">
                <a:latin typeface="Times New Roman"/>
                <a:cs typeface="Times New Roman"/>
              </a:rPr>
              <a:t>e tutti loro </a:t>
            </a:r>
            <a:r>
              <a:rPr sz="1200" spc="-5" dirty="0">
                <a:latin typeface="Times New Roman"/>
                <a:cs typeface="Times New Roman"/>
              </a:rPr>
              <a:t>furono d’accordo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follia permettere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andare  </a:t>
            </a:r>
            <a:r>
              <a:rPr sz="1200" spc="-5" dirty="0">
                <a:latin typeface="Times New Roman"/>
                <a:cs typeface="Times New Roman"/>
              </a:rPr>
              <a:t>nuovamente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tornarono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 </a:t>
            </a:r>
            <a:r>
              <a:rPr sz="1200" dirty="0">
                <a:latin typeface="Times New Roman"/>
                <a:cs typeface="Times New Roman"/>
              </a:rPr>
              <a:t>uomo per </a:t>
            </a:r>
            <a:r>
              <a:rPr sz="1200" spc="-5" dirty="0">
                <a:latin typeface="Times New Roman"/>
                <a:cs typeface="Times New Roman"/>
              </a:rPr>
              <a:t>informarlo </a:t>
            </a:r>
            <a:r>
              <a:rPr sz="1200" dirty="0">
                <a:latin typeface="Times New Roman"/>
                <a:cs typeface="Times New Roman"/>
              </a:rPr>
              <a:t>in tal </a:t>
            </a:r>
            <a:r>
              <a:rPr sz="1200" spc="-5" dirty="0">
                <a:latin typeface="Times New Roman"/>
                <a:cs typeface="Times New Roman"/>
              </a:rPr>
              <a:t>senso. Disse Giacomo: “Maestro, sei stato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poche settimane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farti </a:t>
            </a:r>
            <a:r>
              <a:rPr sz="1200" dirty="0">
                <a:latin typeface="Times New Roman"/>
                <a:cs typeface="Times New Roman"/>
              </a:rPr>
              <a:t>morire,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popolo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intenzionato a lapidarti.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 momento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dato 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la loro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verità, e noi non ti </a:t>
            </a:r>
            <a:r>
              <a:rPr sz="1200" spc="-5" dirty="0">
                <a:latin typeface="Times New Roman"/>
                <a:cs typeface="Times New Roman"/>
              </a:rPr>
              <a:t>permetteremo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nuovamente in  </a:t>
            </a:r>
            <a:r>
              <a:rPr sz="1200" spc="-5" dirty="0">
                <a:latin typeface="Times New Roman"/>
                <a:cs typeface="Times New Roman"/>
              </a:rPr>
              <a:t>Giudea.”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5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(1837.4) 167:4.5 </a:t>
            </a:r>
            <a:r>
              <a:rPr sz="1200" spc="-5" dirty="0">
                <a:latin typeface="Times New Roman"/>
                <a:cs typeface="Times New Roman"/>
              </a:rPr>
              <a:t>Allora Gesù disse: </a:t>
            </a:r>
            <a:r>
              <a:rPr sz="1200" dirty="0">
                <a:latin typeface="Times New Roman"/>
                <a:cs typeface="Times New Roman"/>
              </a:rPr>
              <a:t>“Ma non </a:t>
            </a:r>
            <a:r>
              <a:rPr sz="1200" spc="-5" dirty="0">
                <a:latin typeface="Times New Roman"/>
                <a:cs typeface="Times New Roman"/>
              </a:rPr>
              <a:t>capite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sono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lavorare in </a:t>
            </a:r>
            <a:r>
              <a:rPr sz="1200" spc="-5" dirty="0">
                <a:latin typeface="Times New Roman"/>
                <a:cs typeface="Times New Roman"/>
              </a:rPr>
              <a:t>sicurezza? Se </a:t>
            </a:r>
            <a:r>
              <a:rPr sz="1200" dirty="0">
                <a:latin typeface="Times New Roman"/>
                <a:cs typeface="Times New Roman"/>
              </a:rPr>
              <a:t>un uomo  </a:t>
            </a:r>
            <a:r>
              <a:rPr sz="1200" spc="-5" dirty="0">
                <a:latin typeface="Times New Roman"/>
                <a:cs typeface="Times New Roman"/>
              </a:rPr>
              <a:t>cammina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non inciampa, poiché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luce. </a:t>
            </a:r>
            <a:r>
              <a:rPr sz="1200" dirty="0">
                <a:latin typeface="Times New Roman"/>
                <a:cs typeface="Times New Roman"/>
              </a:rPr>
              <a:t>Se un uomo </a:t>
            </a:r>
            <a:r>
              <a:rPr sz="1200" spc="-5" dirty="0">
                <a:latin typeface="Times New Roman"/>
                <a:cs typeface="Times New Roman"/>
              </a:rPr>
              <a:t>cammina </a:t>
            </a:r>
            <a:r>
              <a:rPr sz="1200" dirty="0">
                <a:latin typeface="Times New Roman"/>
                <a:cs typeface="Times New Roman"/>
              </a:rPr>
              <a:t>di notte </a:t>
            </a:r>
            <a:r>
              <a:rPr sz="1200" spc="-5" dirty="0">
                <a:latin typeface="Times New Roman"/>
                <a:cs typeface="Times New Roman"/>
              </a:rPr>
              <a:t>rischia d’inciampare, </a:t>
            </a:r>
            <a:r>
              <a:rPr sz="1200" dirty="0">
                <a:latin typeface="Times New Roman"/>
                <a:cs typeface="Times New Roman"/>
              </a:rPr>
              <a:t>poiché è senza </a:t>
            </a:r>
            <a:r>
              <a:rPr sz="1200" spc="-5" dirty="0">
                <a:latin typeface="Times New Roman"/>
                <a:cs typeface="Times New Roman"/>
              </a:rPr>
              <a:t>luce. Finché  </a:t>
            </a:r>
            <a:r>
              <a:rPr sz="1200" dirty="0">
                <a:latin typeface="Times New Roman"/>
                <a:cs typeface="Times New Roman"/>
              </a:rPr>
              <a:t>dura il mio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io non temo 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Giudea. Vorrei compiere </a:t>
            </a:r>
            <a:r>
              <a:rPr sz="1200" dirty="0">
                <a:latin typeface="Times New Roman"/>
                <a:cs typeface="Times New Roman"/>
              </a:rPr>
              <a:t>ancora una volta un’opera potente </a:t>
            </a:r>
            <a:r>
              <a:rPr sz="1200" spc="-5" dirty="0">
                <a:latin typeface="Times New Roman"/>
                <a:cs typeface="Times New Roman"/>
              </a:rPr>
              <a:t>per questi </a:t>
            </a:r>
            <a:r>
              <a:rPr sz="1200" dirty="0">
                <a:latin typeface="Times New Roman"/>
                <a:cs typeface="Times New Roman"/>
              </a:rPr>
              <a:t>Ebrei; </a:t>
            </a:r>
            <a:r>
              <a:rPr sz="1200" spc="-5" dirty="0">
                <a:latin typeface="Times New Roman"/>
                <a:cs typeface="Times New Roman"/>
              </a:rPr>
              <a:t>vorrei  offrire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un’altra 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credere, </a:t>
            </a:r>
            <a:r>
              <a:rPr sz="1200" dirty="0">
                <a:latin typeface="Times New Roman"/>
                <a:cs typeface="Times New Roman"/>
              </a:rPr>
              <a:t>anche nei </a:t>
            </a:r>
            <a:r>
              <a:rPr sz="1200" spc="-5" dirty="0">
                <a:latin typeface="Times New Roman"/>
                <a:cs typeface="Times New Roman"/>
              </a:rPr>
              <a:t>loro stessi termini </a:t>
            </a:r>
            <a:r>
              <a:rPr sz="1200" dirty="0">
                <a:latin typeface="Times New Roman"/>
                <a:cs typeface="Times New Roman"/>
              </a:rPr>
              <a:t>— condizioni di </a:t>
            </a:r>
            <a:r>
              <a:rPr sz="1200" spc="-5" dirty="0">
                <a:latin typeface="Times New Roman"/>
                <a:cs typeface="Times New Roman"/>
              </a:rPr>
              <a:t>gloria esteriore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visibile  </a:t>
            </a:r>
            <a:r>
              <a:rPr sz="1200" spc="-5" dirty="0">
                <a:latin typeface="Times New Roman"/>
                <a:cs typeface="Times New Roman"/>
              </a:rPr>
              <a:t>del potere del </a:t>
            </a:r>
            <a:r>
              <a:rPr sz="1200" dirty="0">
                <a:latin typeface="Times New Roman"/>
                <a:cs typeface="Times New Roman"/>
              </a:rPr>
              <a:t>Padre e dell’amore </a:t>
            </a:r>
            <a:r>
              <a:rPr sz="1200" spc="-5" dirty="0">
                <a:latin typeface="Times New Roman"/>
                <a:cs typeface="Times New Roman"/>
              </a:rPr>
              <a:t>del Figlio. Inoltre,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capito che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fratello Lazzaro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addormentato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  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svegliarlo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sonno!”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(1837.5) 167:4.6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apostoli disse: “Maestro, se Lazzaro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addormentato allora si </a:t>
            </a:r>
            <a:r>
              <a:rPr sz="1200" dirty="0">
                <a:latin typeface="Times New Roman"/>
                <a:cs typeface="Times New Roman"/>
              </a:rPr>
              <a:t>ristabilirà </a:t>
            </a:r>
            <a:r>
              <a:rPr sz="1200" spc="-5" dirty="0">
                <a:latin typeface="Times New Roman"/>
                <a:cs typeface="Times New Roman"/>
              </a:rPr>
              <a:t>sicuramente.”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quest’epoca  </a:t>
            </a:r>
            <a:r>
              <a:rPr sz="1200" spc="-5" dirty="0">
                <a:latin typeface="Times New Roman"/>
                <a:cs typeface="Times New Roman"/>
              </a:rPr>
              <a:t>era abitudine degli Ebrei parlare </a:t>
            </a:r>
            <a:r>
              <a:rPr sz="1200" dirty="0">
                <a:latin typeface="Times New Roman"/>
                <a:cs typeface="Times New Roman"/>
              </a:rPr>
              <a:t>della morte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sonno, ma poiché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compreso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  <a:p>
            <a:pPr marL="63500" marR="1276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intendeva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Lazzaro aveva lasciato 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egli allora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chiaramente: “Lazzaro </a:t>
            </a:r>
            <a:r>
              <a:rPr sz="1200" dirty="0">
                <a:latin typeface="Times New Roman"/>
                <a:cs typeface="Times New Roman"/>
              </a:rPr>
              <a:t>è morto. Ed io sono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vostro, </a:t>
            </a:r>
            <a:r>
              <a:rPr sz="1200" spc="-5" dirty="0">
                <a:latin typeface="Times New Roman"/>
                <a:cs typeface="Times New Roman"/>
              </a:rPr>
              <a:t>anche se gli altri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salvati con ciò,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essermi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là, perché avrete ora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di credere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37401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me; e da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sarete testimoni dovreste essere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fortificati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preparazione del giorno </a:t>
            </a:r>
            <a:r>
              <a:rPr sz="1200" dirty="0">
                <a:latin typeface="Times New Roman"/>
                <a:cs typeface="Times New Roman"/>
              </a:rPr>
              <a:t>in cui mi </a:t>
            </a:r>
            <a:r>
              <a:rPr sz="1200" spc="-5" dirty="0">
                <a:latin typeface="Times New Roman"/>
                <a:cs typeface="Times New Roman"/>
              </a:rPr>
              <a:t>congederò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6100" cy="3776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936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(1838.1) 167:4.7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persuaderlo </a:t>
            </a:r>
            <a:r>
              <a:rPr sz="1200" spc="-5" dirty="0">
                <a:latin typeface="Times New Roman"/>
                <a:cs typeface="Times New Roman"/>
              </a:rPr>
              <a:t>ad astenersi dall’andare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alcuni apostoli erano restii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ad  accompagnarlo, </a:t>
            </a:r>
            <a:r>
              <a:rPr sz="1200" dirty="0">
                <a:latin typeface="Times New Roman"/>
                <a:cs typeface="Times New Roman"/>
              </a:rPr>
              <a:t>Tommaso </a:t>
            </a:r>
            <a:r>
              <a:rPr sz="1200" spc="-5" dirty="0">
                <a:latin typeface="Times New Roman"/>
                <a:cs typeface="Times New Roman"/>
              </a:rPr>
              <a:t>si rivolse ai suoi compagni dicendo: “Abbiamo espresso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timori,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deciso ad 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convinto che ciò </a:t>
            </a:r>
            <a:r>
              <a:rPr sz="1200" dirty="0">
                <a:latin typeface="Times New Roman"/>
                <a:cs typeface="Times New Roman"/>
              </a:rPr>
              <a:t>significhi la </a:t>
            </a:r>
            <a:r>
              <a:rPr sz="1200" spc="-5" dirty="0">
                <a:latin typeface="Times New Roman"/>
                <a:cs typeface="Times New Roman"/>
              </a:rPr>
              <a:t>fine; essi certamente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uccideranno,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questa è la </a:t>
            </a:r>
            <a:r>
              <a:rPr sz="1200" spc="-5" dirty="0">
                <a:latin typeface="Times New Roman"/>
                <a:cs typeface="Times New Roman"/>
              </a:rPr>
              <a:t>scelta del </a:t>
            </a:r>
            <a:r>
              <a:rPr sz="1200" dirty="0">
                <a:latin typeface="Times New Roman"/>
                <a:cs typeface="Times New Roman"/>
              </a:rPr>
              <a:t>Maestro,  </a:t>
            </a:r>
            <a:r>
              <a:rPr sz="1200" spc="-5" dirty="0">
                <a:latin typeface="Times New Roman"/>
                <a:cs typeface="Times New Roman"/>
              </a:rPr>
              <a:t>allora comportiamoci </a:t>
            </a:r>
            <a:r>
              <a:rPr sz="1200" dirty="0">
                <a:latin typeface="Times New Roman"/>
                <a:cs typeface="Times New Roman"/>
              </a:rPr>
              <a:t>da uomini </a:t>
            </a:r>
            <a:r>
              <a:rPr sz="1200" spc="-5" dirty="0">
                <a:latin typeface="Times New Roman"/>
                <a:cs typeface="Times New Roman"/>
              </a:rPr>
              <a:t>coraggiosi; </a:t>
            </a:r>
            <a:r>
              <a:rPr sz="1200" dirty="0">
                <a:latin typeface="Times New Roman"/>
                <a:cs typeface="Times New Roman"/>
              </a:rPr>
              <a:t>andiamoci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noi per </a:t>
            </a:r>
            <a:r>
              <a:rPr sz="1200" spc="-5" dirty="0">
                <a:latin typeface="Times New Roman"/>
                <a:cs typeface="Times New Roman"/>
              </a:rPr>
              <a:t>poter </a:t>
            </a:r>
            <a:r>
              <a:rPr sz="1200" dirty="0">
                <a:latin typeface="Times New Roman"/>
                <a:cs typeface="Times New Roman"/>
              </a:rPr>
              <a:t>morire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lui.”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così; nelle </a:t>
            </a:r>
            <a:r>
              <a:rPr sz="1200" dirty="0">
                <a:latin typeface="Times New Roman"/>
                <a:cs typeface="Times New Roman"/>
              </a:rPr>
              <a:t>questioni che  </a:t>
            </a:r>
            <a:r>
              <a:rPr sz="1200" spc="-5" dirty="0">
                <a:latin typeface="Times New Roman"/>
                <a:cs typeface="Times New Roman"/>
              </a:rPr>
              <a:t>richiedevano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coraggio calcolato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prolungato, Tommaso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principale </a:t>
            </a:r>
            <a:r>
              <a:rPr sz="1200" spc="-5" dirty="0">
                <a:latin typeface="Times New Roman"/>
                <a:cs typeface="Times New Roman"/>
              </a:rPr>
              <a:t>sostegno dei </a:t>
            </a:r>
            <a:r>
              <a:rPr sz="1200" dirty="0">
                <a:latin typeface="Times New Roman"/>
                <a:cs typeface="Times New Roman"/>
              </a:rPr>
              <a:t>dodici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Sulla strada per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Betania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8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(1838.2) 167:5.1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per </a:t>
            </a:r>
            <a:r>
              <a:rPr sz="1200" dirty="0">
                <a:latin typeface="Times New Roman"/>
                <a:cs typeface="Times New Roman"/>
              </a:rPr>
              <a:t>la Giudea </a:t>
            </a:r>
            <a:r>
              <a:rPr sz="1200" spc="-5" dirty="0">
                <a:latin typeface="Times New Roman"/>
                <a:cs typeface="Times New Roman"/>
              </a:rPr>
              <a:t>Gesù era seguito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quasi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suoi amici e nemici. </a:t>
            </a:r>
            <a:r>
              <a:rPr sz="1200" spc="-5" dirty="0">
                <a:latin typeface="Times New Roman"/>
                <a:cs typeface="Times New Roman"/>
              </a:rPr>
              <a:t>Mercoledì, all’ora  del </a:t>
            </a:r>
            <a:r>
              <a:rPr sz="1200" dirty="0">
                <a:latin typeface="Times New Roman"/>
                <a:cs typeface="Times New Roman"/>
              </a:rPr>
              <a:t>pasto di </a:t>
            </a:r>
            <a:r>
              <a:rPr sz="1200" spc="-5" dirty="0">
                <a:latin typeface="Times New Roman"/>
                <a:cs typeface="Times New Roman"/>
              </a:rPr>
              <a:t>mezzogiorno,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parlò </a:t>
            </a:r>
            <a:r>
              <a:rPr sz="1200" spc="-5" dirty="0">
                <a:latin typeface="Times New Roman"/>
                <a:cs typeface="Times New Roman"/>
              </a:rPr>
              <a:t>ai suoi apostoli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accompagnatori sui </a:t>
            </a:r>
            <a:r>
              <a:rPr sz="1200" dirty="0">
                <a:latin typeface="Times New Roman"/>
                <a:cs typeface="Times New Roman"/>
              </a:rPr>
              <a:t>“Termini </a:t>
            </a:r>
            <a:r>
              <a:rPr sz="1200" spc="-5" dirty="0">
                <a:latin typeface="Times New Roman"/>
                <a:cs typeface="Times New Roman"/>
              </a:rPr>
              <a:t>della salvezza”,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di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lezione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parabola del Fariseo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Pubblicano (un esattore d’imposte). Gesù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“Voi vedete, allora, </a:t>
            </a:r>
            <a:r>
              <a:rPr sz="1200" dirty="0">
                <a:latin typeface="Times New Roman"/>
                <a:cs typeface="Times New Roman"/>
              </a:rPr>
              <a:t>che 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dona la salvezza </a:t>
            </a:r>
            <a:r>
              <a:rPr sz="1200" spc="-5" dirty="0">
                <a:latin typeface="Times New Roman"/>
                <a:cs typeface="Times New Roman"/>
              </a:rPr>
              <a:t>ai figli degli </a:t>
            </a:r>
            <a:r>
              <a:rPr sz="1200" dirty="0">
                <a:latin typeface="Times New Roman"/>
                <a:cs typeface="Times New Roman"/>
              </a:rPr>
              <a:t>uomini, e </a:t>
            </a:r>
            <a:r>
              <a:rPr sz="1200" spc="-5" dirty="0">
                <a:latin typeface="Times New Roman"/>
                <a:cs typeface="Times New Roman"/>
              </a:rPr>
              <a:t>che questa </a:t>
            </a:r>
            <a:r>
              <a:rPr sz="1200" dirty="0">
                <a:latin typeface="Times New Roman"/>
                <a:cs typeface="Times New Roman"/>
              </a:rPr>
              <a:t>salvezza è un dono </a:t>
            </a:r>
            <a:r>
              <a:rPr sz="1200" spc="-5" dirty="0">
                <a:latin typeface="Times New Roman"/>
                <a:cs typeface="Times New Roman"/>
              </a:rPr>
              <a:t>gratuito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di accettare la  filiazione </a:t>
            </a:r>
            <a:r>
              <a:rPr sz="1200" spc="-5" dirty="0">
                <a:latin typeface="Times New Roman"/>
                <a:cs typeface="Times New Roman"/>
              </a:rPr>
              <a:t>nella famiglia divina. Non c’è </a:t>
            </a:r>
            <a:r>
              <a:rPr sz="1200" dirty="0">
                <a:latin typeface="Times New Roman"/>
                <a:cs typeface="Times New Roman"/>
              </a:rPr>
              <a:t>niente che l’uomo possa fare per </a:t>
            </a:r>
            <a:r>
              <a:rPr sz="1200" spc="-5" dirty="0">
                <a:latin typeface="Times New Roman"/>
                <a:cs typeface="Times New Roman"/>
              </a:rPr>
              <a:t>guadagnarsi </a:t>
            </a:r>
            <a:r>
              <a:rPr sz="1200" dirty="0">
                <a:latin typeface="Times New Roman"/>
                <a:cs typeface="Times New Roman"/>
              </a:rPr>
              <a:t>questa salvezza.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opere ipocrite </a:t>
            </a:r>
            <a:r>
              <a:rPr sz="1200" spc="-5" dirty="0">
                <a:latin typeface="Times New Roman"/>
                <a:cs typeface="Times New Roman"/>
              </a:rPr>
              <a:t>non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il molto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in pubblico non </a:t>
            </a:r>
            <a:r>
              <a:rPr sz="1200" spc="-5" dirty="0">
                <a:latin typeface="Times New Roman"/>
                <a:cs typeface="Times New Roman"/>
              </a:rPr>
              <a:t>compenserà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mancanza di fede vivente </a:t>
            </a:r>
            <a:r>
              <a:rPr sz="1200" spc="-5" dirty="0">
                <a:latin typeface="Times New Roman"/>
                <a:cs typeface="Times New Roman"/>
              </a:rPr>
              <a:t>nel cuore. Voi </a:t>
            </a:r>
            <a:r>
              <a:rPr sz="1200" dirty="0">
                <a:latin typeface="Times New Roman"/>
                <a:cs typeface="Times New Roman"/>
              </a:rPr>
              <a:t>potete  </a:t>
            </a:r>
            <a:r>
              <a:rPr sz="1200" spc="-5" dirty="0">
                <a:latin typeface="Times New Roman"/>
                <a:cs typeface="Times New Roman"/>
              </a:rPr>
              <a:t>ingannare gli </a:t>
            </a:r>
            <a:r>
              <a:rPr sz="1200" dirty="0">
                <a:latin typeface="Times New Roman"/>
                <a:cs typeface="Times New Roman"/>
              </a:rPr>
              <a:t>uomini con i vostri </a:t>
            </a:r>
            <a:r>
              <a:rPr sz="1200" spc="-5" dirty="0">
                <a:latin typeface="Times New Roman"/>
                <a:cs typeface="Times New Roman"/>
              </a:rPr>
              <a:t>servizi esteriori,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Dio scruta nella </a:t>
            </a:r>
            <a:r>
              <a:rPr sz="1200" dirty="0">
                <a:latin typeface="Times New Roman"/>
                <a:cs typeface="Times New Roman"/>
              </a:rPr>
              <a:t>vostra anima.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sto dicendo </a:t>
            </a:r>
            <a:r>
              <a:rPr sz="1200" dirty="0">
                <a:latin typeface="Times New Roman"/>
                <a:cs typeface="Times New Roman"/>
              </a:rPr>
              <a:t>è bene </a:t>
            </a:r>
            <a:r>
              <a:rPr sz="1200" spc="-5" dirty="0">
                <a:latin typeface="Times New Roman"/>
                <a:cs typeface="Times New Roman"/>
              </a:rPr>
              <a:t>illustrato </a:t>
            </a:r>
            <a:r>
              <a:rPr sz="1200" dirty="0">
                <a:latin typeface="Times New Roman"/>
                <a:cs typeface="Times New Roman"/>
              </a:rPr>
              <a:t>da due  uomini che </a:t>
            </a:r>
            <a:r>
              <a:rPr sz="1200" spc="-5" dirty="0">
                <a:latin typeface="Times New Roman"/>
                <a:cs typeface="Times New Roman"/>
              </a:rPr>
              <a:t>andarono al Tempio per pregare, </a:t>
            </a:r>
            <a:r>
              <a:rPr sz="1200" dirty="0">
                <a:latin typeface="Times New Roman"/>
                <a:cs typeface="Times New Roman"/>
              </a:rPr>
              <a:t>uno un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un Pubblicano.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Fariseo stette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stesso:  </a:t>
            </a:r>
            <a:r>
              <a:rPr sz="1200" dirty="0">
                <a:latin typeface="Times New Roman"/>
                <a:cs typeface="Times New Roman"/>
              </a:rPr>
              <a:t>‘O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ringrazio </a:t>
            </a:r>
            <a:r>
              <a:rPr sz="1200" dirty="0">
                <a:latin typeface="Times New Roman"/>
                <a:cs typeface="Times New Roman"/>
              </a:rPr>
              <a:t>per non </a:t>
            </a:r>
            <a:r>
              <a:rPr sz="1200" spc="-5" dirty="0">
                <a:latin typeface="Times New Roman"/>
                <a:cs typeface="Times New Roman"/>
              </a:rPr>
              <a:t>essere simile al resto degli </a:t>
            </a:r>
            <a:r>
              <a:rPr sz="1200" dirty="0">
                <a:latin typeface="Times New Roman"/>
                <a:cs typeface="Times New Roman"/>
              </a:rPr>
              <a:t>uomini, che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strozzini, </a:t>
            </a:r>
            <a:r>
              <a:rPr sz="1200" spc="-5" dirty="0">
                <a:latin typeface="Times New Roman"/>
                <a:cs typeface="Times New Roman"/>
              </a:rPr>
              <a:t>ignoranti, ingiusti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adulteri,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simile a  </a:t>
            </a:r>
            <a:r>
              <a:rPr sz="1200" spc="-5" dirty="0">
                <a:latin typeface="Times New Roman"/>
                <a:cs typeface="Times New Roman"/>
              </a:rPr>
              <a:t>questo Pubblicano. Digiuno </a:t>
            </a:r>
            <a:r>
              <a:rPr sz="1200" dirty="0">
                <a:latin typeface="Times New Roman"/>
                <a:cs typeface="Times New Roman"/>
              </a:rPr>
              <a:t>due volte </a:t>
            </a:r>
            <a:r>
              <a:rPr sz="1200" spc="-5" dirty="0">
                <a:latin typeface="Times New Roman"/>
                <a:cs typeface="Times New Roman"/>
              </a:rPr>
              <a:t>alla settimana; </a:t>
            </a:r>
            <a:r>
              <a:rPr sz="1200" dirty="0">
                <a:latin typeface="Times New Roman"/>
                <a:cs typeface="Times New Roman"/>
              </a:rPr>
              <a:t>dono le </a:t>
            </a:r>
            <a:r>
              <a:rPr sz="1200" spc="-5" dirty="0">
                <a:latin typeface="Times New Roman"/>
                <a:cs typeface="Times New Roman"/>
              </a:rPr>
              <a:t>decime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guadagno.’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Pubblicano </a:t>
            </a:r>
            <a:r>
              <a:rPr sz="1200" spc="-5" dirty="0">
                <a:latin typeface="Times New Roman"/>
                <a:cs typeface="Times New Roman"/>
              </a:rPr>
              <a:t>invece, </a:t>
            </a:r>
            <a:r>
              <a:rPr sz="1200" dirty="0">
                <a:latin typeface="Times New Roman"/>
                <a:cs typeface="Times New Roman"/>
              </a:rPr>
              <a:t>standosene in  </a:t>
            </a:r>
            <a:r>
              <a:rPr sz="1200" spc="-5" dirty="0">
                <a:latin typeface="Times New Roman"/>
                <a:cs typeface="Times New Roman"/>
              </a:rPr>
              <a:t>disparte,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osava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alzare gli occhi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batteva </a:t>
            </a:r>
            <a:r>
              <a:rPr sz="1200" dirty="0">
                <a:latin typeface="Times New Roman"/>
                <a:cs typeface="Times New Roman"/>
              </a:rPr>
              <a:t>il petto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‘O </a:t>
            </a:r>
            <a:r>
              <a:rPr sz="1200" spc="-5" dirty="0">
                <a:latin typeface="Times New Roman"/>
                <a:cs typeface="Times New Roman"/>
              </a:rPr>
              <a:t>Dio, sii misericordioso verso </a:t>
            </a:r>
            <a:r>
              <a:rPr sz="1200" dirty="0">
                <a:latin typeface="Times New Roman"/>
                <a:cs typeface="Times New Roman"/>
              </a:rPr>
              <a:t>di me, un  </a:t>
            </a:r>
            <a:r>
              <a:rPr sz="1200" spc="-5" dirty="0">
                <a:latin typeface="Times New Roman"/>
                <a:cs typeface="Times New Roman"/>
              </a:rPr>
              <a:t>peccatore.’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Pubblicano andò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con l’approvazione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non il </a:t>
            </a:r>
            <a:r>
              <a:rPr sz="1200" spc="-5" dirty="0">
                <a:latin typeface="Times New Roman"/>
                <a:cs typeface="Times New Roman"/>
              </a:rPr>
              <a:t>Fariseo,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chi si esalta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5" dirty="0">
                <a:latin typeface="Times New Roman"/>
                <a:cs typeface="Times New Roman"/>
              </a:rPr>
              <a:t>umiliato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chi si </a:t>
            </a:r>
            <a:r>
              <a:rPr sz="1200" dirty="0">
                <a:latin typeface="Times New Roman"/>
                <a:cs typeface="Times New Roman"/>
              </a:rPr>
              <a:t>umilia </a:t>
            </a:r>
            <a:r>
              <a:rPr sz="1200" spc="-5" dirty="0">
                <a:latin typeface="Times New Roman"/>
                <a:cs typeface="Times New Roman"/>
              </a:rPr>
              <a:t>sarà esaltato.”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2609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(1838.3) 167:5.2 </a:t>
            </a:r>
            <a:r>
              <a:rPr sz="1200" spc="-5" dirty="0">
                <a:latin typeface="Times New Roman"/>
                <a:cs typeface="Times New Roman"/>
              </a:rPr>
              <a:t>Quella sera,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ostili </a:t>
            </a:r>
            <a:r>
              <a:rPr sz="1200" spc="-5" dirty="0">
                <a:latin typeface="Times New Roman"/>
                <a:cs typeface="Times New Roman"/>
              </a:rPr>
              <a:t>cercarono d’intrappolare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inducendolo </a:t>
            </a:r>
            <a:r>
              <a:rPr sz="1200" dirty="0">
                <a:latin typeface="Times New Roman"/>
                <a:cs typeface="Times New Roman"/>
              </a:rPr>
              <a:t>a discutere </a:t>
            </a:r>
            <a:r>
              <a:rPr sz="1200" spc="-5" dirty="0">
                <a:latin typeface="Times New Roman"/>
                <a:cs typeface="Times New Roman"/>
              </a:rPr>
              <a:t>sul 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 </a:t>
            </a:r>
            <a:r>
              <a:rPr sz="1200" dirty="0">
                <a:latin typeface="Times New Roman"/>
                <a:cs typeface="Times New Roman"/>
              </a:rPr>
              <a:t>divorzio, come i </a:t>
            </a:r>
            <a:r>
              <a:rPr sz="1200" spc="-5" dirty="0">
                <a:latin typeface="Times New Roman"/>
                <a:cs typeface="Times New Roman"/>
              </a:rPr>
              <a:t>loro compagni avevano </a:t>
            </a:r>
            <a:r>
              <a:rPr sz="1200" dirty="0">
                <a:latin typeface="Times New Roman"/>
                <a:cs typeface="Times New Roman"/>
              </a:rPr>
              <a:t>fatto un tempo in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evitò astutamente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portarlo </a:t>
            </a:r>
            <a:r>
              <a:rPr sz="1200" dirty="0">
                <a:latin typeface="Times New Roman"/>
                <a:cs typeface="Times New Roman"/>
              </a:rPr>
              <a:t>in conflitto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leggi concernenti </a:t>
            </a:r>
            <a:r>
              <a:rPr sz="1200" dirty="0">
                <a:latin typeface="Times New Roman"/>
                <a:cs typeface="Times New Roman"/>
              </a:rPr>
              <a:t>il divorzio.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Pubblicano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Fariseo </a:t>
            </a:r>
            <a:r>
              <a:rPr sz="1200" dirty="0">
                <a:latin typeface="Times New Roman"/>
                <a:cs typeface="Times New Roman"/>
              </a:rPr>
              <a:t>illustravano la buona e la </a:t>
            </a:r>
            <a:r>
              <a:rPr sz="1200" spc="-5" dirty="0">
                <a:latin typeface="Times New Roman"/>
                <a:cs typeface="Times New Roman"/>
              </a:rPr>
              <a:t>cattiva religione,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pratiche  sul </a:t>
            </a:r>
            <a:r>
              <a:rPr sz="1200" dirty="0">
                <a:latin typeface="Times New Roman"/>
                <a:cs typeface="Times New Roman"/>
              </a:rPr>
              <a:t>divorzio </a:t>
            </a:r>
            <a:r>
              <a:rPr sz="1200" spc="-5" dirty="0">
                <a:latin typeface="Times New Roman"/>
                <a:cs typeface="Times New Roman"/>
              </a:rPr>
              <a:t>presentavano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tra le migliori </a:t>
            </a:r>
            <a:r>
              <a:rPr sz="1200" spc="-5" dirty="0">
                <a:latin typeface="Times New Roman"/>
                <a:cs typeface="Times New Roman"/>
              </a:rPr>
              <a:t>leggi sul matrimonio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codice ebraico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vergognosa </a:t>
            </a:r>
            <a:r>
              <a:rPr sz="1200" dirty="0">
                <a:latin typeface="Times New Roman"/>
                <a:cs typeface="Times New Roman"/>
              </a:rPr>
              <a:t>rilassatezza delle  </a:t>
            </a:r>
            <a:r>
              <a:rPr sz="1200" spc="-5" dirty="0">
                <a:latin typeface="Times New Roman"/>
                <a:cs typeface="Times New Roman"/>
              </a:rPr>
              <a:t>interpretazioni dei </a:t>
            </a:r>
            <a:r>
              <a:rPr sz="1200" dirty="0">
                <a:latin typeface="Times New Roman"/>
                <a:cs typeface="Times New Roman"/>
              </a:rPr>
              <a:t>Farisei di </a:t>
            </a:r>
            <a:r>
              <a:rPr sz="1200" spc="-5" dirty="0">
                <a:latin typeface="Times New Roman"/>
                <a:cs typeface="Times New Roman"/>
              </a:rPr>
              <a:t>queste regole sul </a:t>
            </a:r>
            <a:r>
              <a:rPr sz="1200" dirty="0">
                <a:latin typeface="Times New Roman"/>
                <a:cs typeface="Times New Roman"/>
              </a:rPr>
              <a:t>divorzio di </a:t>
            </a:r>
            <a:r>
              <a:rPr sz="1200" spc="-5" dirty="0">
                <a:latin typeface="Times New Roman"/>
                <a:cs typeface="Times New Roman"/>
              </a:rPr>
              <a:t>Mosè.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Fariseo giudicava se stesso </a:t>
            </a:r>
            <a:r>
              <a:rPr sz="1200" dirty="0">
                <a:latin typeface="Times New Roman"/>
                <a:cs typeface="Times New Roman"/>
              </a:rPr>
              <a:t>secondo il </a:t>
            </a:r>
            <a:r>
              <a:rPr sz="1200" spc="-5" dirty="0">
                <a:latin typeface="Times New Roman"/>
                <a:cs typeface="Times New Roman"/>
              </a:rPr>
              <a:t>criterio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basso;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Pubblicano si conformava all’ideale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elevato. </a:t>
            </a:r>
            <a:r>
              <a:rPr sz="1200" dirty="0">
                <a:latin typeface="Times New Roman"/>
                <a:cs typeface="Times New Roman"/>
              </a:rPr>
              <a:t>La devozione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Fariseo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mezzo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indurre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giustificata inattività e  </a:t>
            </a:r>
            <a:r>
              <a:rPr sz="1200" spc="-5" dirty="0">
                <a:latin typeface="Times New Roman"/>
                <a:cs typeface="Times New Roman"/>
              </a:rPr>
              <a:t>all’assicurazione </a:t>
            </a:r>
            <a:r>
              <a:rPr sz="1200" dirty="0">
                <a:latin typeface="Times New Roman"/>
                <a:cs typeface="Times New Roman"/>
              </a:rPr>
              <a:t>di una falsa </a:t>
            </a:r>
            <a:r>
              <a:rPr sz="1200" spc="-5" dirty="0">
                <a:latin typeface="Times New Roman"/>
                <a:cs typeface="Times New Roman"/>
              </a:rPr>
              <a:t>sicurezza spirituale; </a:t>
            </a:r>
            <a:r>
              <a:rPr sz="1200" dirty="0">
                <a:latin typeface="Times New Roman"/>
                <a:cs typeface="Times New Roman"/>
              </a:rPr>
              <a:t>la devozione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Pubblicano </a:t>
            </a:r>
            <a:r>
              <a:rPr sz="1200" dirty="0">
                <a:latin typeface="Times New Roman"/>
                <a:cs typeface="Times New Roman"/>
              </a:rPr>
              <a:t>era un mezzo </a:t>
            </a:r>
            <a:r>
              <a:rPr sz="1200" spc="-5" dirty="0">
                <a:latin typeface="Times New Roman"/>
                <a:cs typeface="Times New Roman"/>
              </a:rPr>
              <a:t>per stimolare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anima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comprensione della </a:t>
            </a:r>
            <a:r>
              <a:rPr sz="1200" dirty="0">
                <a:latin typeface="Times New Roman"/>
                <a:cs typeface="Times New Roman"/>
              </a:rPr>
              <a:t>necessità di </a:t>
            </a:r>
            <a:r>
              <a:rPr sz="1200" spc="-5" dirty="0">
                <a:latin typeface="Times New Roman"/>
                <a:cs typeface="Times New Roman"/>
              </a:rPr>
              <a:t>pentirsi,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confessarsi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accettare per </a:t>
            </a:r>
            <a:r>
              <a:rPr sz="1200" dirty="0">
                <a:latin typeface="Times New Roman"/>
                <a:cs typeface="Times New Roman"/>
              </a:rPr>
              <a:t>fede il </a:t>
            </a:r>
            <a:r>
              <a:rPr sz="1200" spc="-5" dirty="0">
                <a:latin typeface="Times New Roman"/>
                <a:cs typeface="Times New Roman"/>
              </a:rPr>
              <a:t>perdono misericordioso.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Fariseo cercava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giustizia;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Pubblicano cercava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dell’universo è: chiedete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riceverete; </a:t>
            </a:r>
            <a:r>
              <a:rPr sz="1200" dirty="0">
                <a:latin typeface="Times New Roman"/>
                <a:cs typeface="Times New Roman"/>
              </a:rPr>
              <a:t>cercate 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troverete.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(1838.4) 167:5.3 </a:t>
            </a:r>
            <a:r>
              <a:rPr sz="1200" spc="-5" dirty="0">
                <a:latin typeface="Times New Roman"/>
                <a:cs typeface="Times New Roman"/>
              </a:rPr>
              <a:t>Sebbene Gesù avesse rifiutato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coinvolto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controversia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sul </a:t>
            </a:r>
            <a:r>
              <a:rPr sz="1200" dirty="0">
                <a:latin typeface="Times New Roman"/>
                <a:cs typeface="Times New Roman"/>
              </a:rPr>
              <a:t>divorzio, </a:t>
            </a:r>
            <a:r>
              <a:rPr sz="1200" spc="-5" dirty="0">
                <a:latin typeface="Times New Roman"/>
                <a:cs typeface="Times New Roman"/>
              </a:rPr>
              <a:t>egli proclamò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positivo </a:t>
            </a:r>
            <a:r>
              <a:rPr sz="1200" spc="-5" dirty="0">
                <a:latin typeface="Times New Roman"/>
                <a:cs typeface="Times New Roman"/>
              </a:rPr>
              <a:t>degli ideali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matrimonio. </a:t>
            </a:r>
            <a:r>
              <a:rPr sz="1200" dirty="0">
                <a:latin typeface="Times New Roman"/>
                <a:cs typeface="Times New Roman"/>
              </a:rPr>
              <a:t>Esaltò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come la più </a:t>
            </a:r>
            <a:r>
              <a:rPr sz="1200" spc="-5" dirty="0">
                <a:latin typeface="Times New Roman"/>
                <a:cs typeface="Times New Roman"/>
              </a:rPr>
              <a:t>ideale ed elevata </a:t>
            </a:r>
            <a:r>
              <a:rPr sz="1200" dirty="0">
                <a:latin typeface="Times New Roman"/>
                <a:cs typeface="Times New Roman"/>
              </a:rPr>
              <a:t>di tutte  le </a:t>
            </a:r>
            <a:r>
              <a:rPr sz="1200" spc="-5" dirty="0">
                <a:latin typeface="Times New Roman"/>
                <a:cs typeface="Times New Roman"/>
              </a:rPr>
              <a:t>relazioni umane. Similmente, egli manifestò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ferma </a:t>
            </a:r>
            <a:r>
              <a:rPr sz="1200" dirty="0">
                <a:latin typeface="Times New Roman"/>
                <a:cs typeface="Times New Roman"/>
              </a:rPr>
              <a:t>disapprovazione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di divorzio </a:t>
            </a:r>
            <a:r>
              <a:rPr sz="1200" spc="-5" dirty="0">
                <a:latin typeface="Times New Roman"/>
                <a:cs typeface="Times New Roman"/>
              </a:rPr>
              <a:t>rilassate ed </a:t>
            </a:r>
            <a:r>
              <a:rPr sz="1200" dirty="0">
                <a:latin typeface="Times New Roman"/>
                <a:cs typeface="Times New Roman"/>
              </a:rPr>
              <a:t>inique </a:t>
            </a:r>
            <a:r>
              <a:rPr sz="1200" spc="-5" dirty="0">
                <a:latin typeface="Times New Roman"/>
                <a:cs typeface="Times New Roman"/>
              </a:rPr>
              <a:t>degli  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che a </a:t>
            </a:r>
            <a:r>
              <a:rPr sz="1200" spc="-5" dirty="0">
                <a:latin typeface="Times New Roman"/>
                <a:cs typeface="Times New Roman"/>
              </a:rPr>
              <a:t>quel tempo permettevano ad </a:t>
            </a:r>
            <a:r>
              <a:rPr sz="1200" dirty="0">
                <a:latin typeface="Times New Roman"/>
                <a:cs typeface="Times New Roman"/>
              </a:rPr>
              <a:t>un uomo di </a:t>
            </a:r>
            <a:r>
              <a:rPr sz="1200" spc="-5" dirty="0">
                <a:latin typeface="Times New Roman"/>
                <a:cs typeface="Times New Roman"/>
              </a:rPr>
              <a:t>divorziare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sua moglie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più futili,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essere  una </a:t>
            </a:r>
            <a:r>
              <a:rPr sz="1200" spc="-5" dirty="0">
                <a:latin typeface="Times New Roman"/>
                <a:cs typeface="Times New Roman"/>
              </a:rPr>
              <a:t>cattiva cuoca </a:t>
            </a:r>
            <a:r>
              <a:rPr sz="1200" dirty="0">
                <a:latin typeface="Times New Roman"/>
                <a:cs typeface="Times New Roman"/>
              </a:rPr>
              <a:t>o una </a:t>
            </a:r>
            <a:r>
              <a:rPr sz="1200" spc="-5" dirty="0">
                <a:latin typeface="Times New Roman"/>
                <a:cs typeface="Times New Roman"/>
              </a:rPr>
              <a:t>imperfetta </a:t>
            </a:r>
            <a:r>
              <a:rPr sz="1200" dirty="0">
                <a:latin typeface="Times New Roman"/>
                <a:cs typeface="Times New Roman"/>
              </a:rPr>
              <a:t>donna di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per la non </a:t>
            </a:r>
            <a:r>
              <a:rPr sz="1200" spc="-5" dirty="0">
                <a:latin typeface="Times New Roman"/>
                <a:cs typeface="Times New Roman"/>
              </a:rPr>
              <a:t>migliore ragione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innamorato di una donna  più</a:t>
            </a:r>
            <a:r>
              <a:rPr sz="1200" spc="-5" dirty="0">
                <a:latin typeface="Times New Roman"/>
                <a:cs typeface="Times New Roman"/>
              </a:rPr>
              <a:t> avvenente.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92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(1839.1) 167:5.4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erano anche arrivati </a:t>
            </a:r>
            <a:r>
              <a:rPr sz="1200" dirty="0">
                <a:latin typeface="Times New Roman"/>
                <a:cs typeface="Times New Roman"/>
              </a:rPr>
              <a:t>al punto </a:t>
            </a:r>
            <a:r>
              <a:rPr sz="1200" spc="-5" dirty="0">
                <a:latin typeface="Times New Roman"/>
                <a:cs typeface="Times New Roman"/>
              </a:rPr>
              <a:t>d’insegnare che questo genere </a:t>
            </a:r>
            <a:r>
              <a:rPr sz="1200" dirty="0">
                <a:latin typeface="Times New Roman"/>
                <a:cs typeface="Times New Roman"/>
              </a:rPr>
              <a:t>di divorzio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era una dispensa </a:t>
            </a:r>
            <a:r>
              <a:rPr sz="1200" spc="-5" dirty="0">
                <a:latin typeface="Times New Roman"/>
                <a:cs typeface="Times New Roman"/>
              </a:rPr>
              <a:t>speciale  concessa al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particolarmente ai Farisei.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mentre Gesù </a:t>
            </a:r>
            <a:r>
              <a:rPr sz="1200" dirty="0">
                <a:latin typeface="Times New Roman"/>
                <a:cs typeface="Times New Roman"/>
              </a:rPr>
              <a:t>rifiutò di </a:t>
            </a:r>
            <a:r>
              <a:rPr sz="1200" spc="-5" dirty="0">
                <a:latin typeface="Times New Roman"/>
                <a:cs typeface="Times New Roman"/>
              </a:rPr>
              <a:t>pronunciarsi sul 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divorzio,  denunciò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severamente queste vergognose caricature della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matrimoniale </a:t>
            </a:r>
            <a:r>
              <a:rPr sz="1200" dirty="0">
                <a:latin typeface="Times New Roman"/>
                <a:cs typeface="Times New Roman"/>
              </a:rPr>
              <a:t>e pose in risalto la </a:t>
            </a:r>
            <a:r>
              <a:rPr sz="1200" spc="-5" dirty="0">
                <a:latin typeface="Times New Roman"/>
                <a:cs typeface="Times New Roman"/>
              </a:rPr>
              <a:t>loro ingiustizia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 donne e i bambini.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sanzionò </a:t>
            </a:r>
            <a:r>
              <a:rPr sz="1200" spc="-5" dirty="0">
                <a:latin typeface="Times New Roman"/>
                <a:cs typeface="Times New Roman"/>
              </a:rPr>
              <a:t>mai alcuna pratica </a:t>
            </a:r>
            <a:r>
              <a:rPr sz="1200" dirty="0">
                <a:latin typeface="Times New Roman"/>
                <a:cs typeface="Times New Roman"/>
              </a:rPr>
              <a:t>di divorzio che desse </a:t>
            </a:r>
            <a:r>
              <a:rPr sz="1200" spc="-5" dirty="0">
                <a:latin typeface="Times New Roman"/>
                <a:cs typeface="Times New Roman"/>
              </a:rPr>
              <a:t>all’uomo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qualche vantaggio sulla donna;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approvò soltanto quegli insegnamenti che accordavano alle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l’uguaglianza con gli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(1839.2) 167:5.5 </a:t>
            </a:r>
            <a:r>
              <a:rPr sz="1200" spc="-5" dirty="0">
                <a:latin typeface="Times New Roman"/>
                <a:cs typeface="Times New Roman"/>
              </a:rPr>
              <a:t>Anche se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offrì regole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sul 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divorzio, incitò gli Ebrei </a:t>
            </a:r>
            <a:r>
              <a:rPr sz="1200" dirty="0">
                <a:latin typeface="Times New Roman"/>
                <a:cs typeface="Times New Roman"/>
              </a:rPr>
              <a:t>a vivere secondo le </a:t>
            </a:r>
            <a:r>
              <a:rPr sz="1200" spc="-5" dirty="0">
                <a:latin typeface="Times New Roman"/>
                <a:cs typeface="Times New Roman"/>
              </a:rPr>
              <a:t>loro leggi </a:t>
            </a:r>
            <a:r>
              <a:rPr sz="1200" dirty="0">
                <a:latin typeface="Times New Roman"/>
                <a:cs typeface="Times New Roman"/>
              </a:rPr>
              <a:t>ed i  loro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elevati. Egli si richiamò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alle Scritture nel suo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pratiche </a:t>
            </a:r>
            <a:r>
              <a:rPr sz="1200" spc="5" dirty="0">
                <a:latin typeface="Times New Roman"/>
                <a:cs typeface="Times New Roman"/>
              </a:rPr>
              <a:t>secondo  </a:t>
            </a:r>
            <a:r>
              <a:rPr sz="1200" spc="-5" dirty="0">
                <a:latin typeface="Times New Roman"/>
                <a:cs typeface="Times New Roman"/>
              </a:rPr>
              <a:t>queste linee sociali. Pur </a:t>
            </a:r>
            <a:r>
              <a:rPr sz="1200" dirty="0">
                <a:latin typeface="Times New Roman"/>
                <a:cs typeface="Times New Roman"/>
              </a:rPr>
              <a:t>sostenendo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 </a:t>
            </a:r>
            <a:r>
              <a:rPr sz="1200" spc="-5" dirty="0">
                <a:latin typeface="Times New Roman"/>
                <a:cs typeface="Times New Roman"/>
              </a:rPr>
              <a:t>concetti ideali </a:t>
            </a:r>
            <a:r>
              <a:rPr sz="1200" dirty="0">
                <a:latin typeface="Times New Roman"/>
                <a:cs typeface="Times New Roman"/>
              </a:rPr>
              <a:t>e più elevati del matrimonio,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evitò </a:t>
            </a:r>
            <a:r>
              <a:rPr sz="1200" spc="-5" dirty="0">
                <a:latin typeface="Times New Roman"/>
                <a:cs typeface="Times New Roman"/>
              </a:rPr>
              <a:t>abilmente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conflitto con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inquisitori circa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rappresentate sia dalle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scritte </a:t>
            </a:r>
            <a:r>
              <a:rPr sz="1200" spc="-5" dirty="0">
                <a:latin typeface="Times New Roman"/>
                <a:cs typeface="Times New Roman"/>
              </a:rPr>
              <a:t>che dai loro privilegi </a:t>
            </a:r>
            <a:r>
              <a:rPr sz="1200" dirty="0">
                <a:latin typeface="Times New Roman"/>
                <a:cs typeface="Times New Roman"/>
              </a:rPr>
              <a:t>di divorzio cui </a:t>
            </a:r>
            <a:r>
              <a:rPr sz="1200" spc="-5" dirty="0">
                <a:latin typeface="Times New Roman"/>
                <a:cs typeface="Times New Roman"/>
              </a:rPr>
              <a:t>tenevano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016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(1839.3) 167:5.6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difficile per gli apostoli comprendere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riluttanza del Maestro </a:t>
            </a:r>
            <a:r>
              <a:rPr sz="1200" dirty="0">
                <a:latin typeface="Times New Roman"/>
                <a:cs typeface="Times New Roman"/>
              </a:rPr>
              <a:t>a fare dichiarazioni positive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problemi scientifici, sociali, economici </a:t>
            </a:r>
            <a:r>
              <a:rPr sz="1200" dirty="0">
                <a:latin typeface="Times New Roman"/>
                <a:cs typeface="Times New Roman"/>
              </a:rPr>
              <a:t>e politici.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realizzavano pienamente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terrena concerneva  esclusivamente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spirituali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4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(1839.4) 167:5.7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sera tardi, dopo </a:t>
            </a:r>
            <a:r>
              <a:rPr sz="1200" spc="-5" dirty="0">
                <a:latin typeface="Times New Roman"/>
                <a:cs typeface="Times New Roman"/>
              </a:rPr>
              <a:t>che Gesù ebbe </a:t>
            </a:r>
            <a:r>
              <a:rPr sz="1200" dirty="0">
                <a:latin typeface="Times New Roman"/>
                <a:cs typeface="Times New Roman"/>
              </a:rPr>
              <a:t>parlato </a:t>
            </a:r>
            <a:r>
              <a:rPr sz="1200" spc="-5" dirty="0">
                <a:latin typeface="Times New Roman"/>
                <a:cs typeface="Times New Roman"/>
              </a:rPr>
              <a:t>sul 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divorzio, i suoi </a:t>
            </a:r>
            <a:r>
              <a:rPr sz="1200" spc="-5" dirty="0">
                <a:latin typeface="Times New Roman"/>
                <a:cs typeface="Times New Roman"/>
              </a:rPr>
              <a:t>apostoli gli posero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privato numerose  altre domande,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risposte a </a:t>
            </a:r>
            <a:r>
              <a:rPr sz="1200" spc="-5" dirty="0">
                <a:latin typeface="Times New Roman"/>
                <a:cs typeface="Times New Roman"/>
              </a:rPr>
              <a:t>queste domande liberarono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mente da molte </a:t>
            </a:r>
            <a:r>
              <a:rPr sz="1200" spc="-5" dirty="0">
                <a:latin typeface="Times New Roman"/>
                <a:cs typeface="Times New Roman"/>
              </a:rPr>
              <a:t>concezioni errate. A </a:t>
            </a:r>
            <a:r>
              <a:rPr sz="1200" dirty="0">
                <a:latin typeface="Times New Roman"/>
                <a:cs typeface="Times New Roman"/>
              </a:rPr>
              <a:t>conclusione di questa  </a:t>
            </a:r>
            <a:r>
              <a:rPr sz="1200" spc="-5" dirty="0">
                <a:latin typeface="Times New Roman"/>
                <a:cs typeface="Times New Roman"/>
              </a:rPr>
              <a:t>conferenza Gesù disse: “Il matrimonio </a:t>
            </a:r>
            <a:r>
              <a:rPr sz="1200" dirty="0">
                <a:latin typeface="Times New Roman"/>
                <a:cs typeface="Times New Roman"/>
              </a:rPr>
              <a:t>è onorevole e deve </a:t>
            </a:r>
            <a:r>
              <a:rPr sz="1200" spc="-5" dirty="0">
                <a:latin typeface="Times New Roman"/>
                <a:cs typeface="Times New Roman"/>
              </a:rPr>
              <a:t>essere desiderato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dell’Uomo  </a:t>
            </a:r>
            <a:r>
              <a:rPr sz="1200" spc="-5" dirty="0">
                <a:latin typeface="Times New Roman"/>
                <a:cs typeface="Times New Roman"/>
              </a:rPr>
              <a:t>prosegua </a:t>
            </a:r>
            <a:r>
              <a:rPr sz="1200" dirty="0">
                <a:latin typeface="Times New Roman"/>
                <a:cs typeface="Times New Roman"/>
              </a:rPr>
              <a:t>la sua missione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da solo non è in alcun modo un biasimo </a:t>
            </a:r>
            <a:r>
              <a:rPr sz="1200" spc="-5" dirty="0">
                <a:latin typeface="Times New Roman"/>
                <a:cs typeface="Times New Roman"/>
              </a:rPr>
              <a:t>alla desiderabilità del matrimonio.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agisca </a:t>
            </a:r>
            <a:r>
              <a:rPr sz="1200" dirty="0">
                <a:latin typeface="Times New Roman"/>
                <a:cs typeface="Times New Roman"/>
              </a:rPr>
              <a:t>in questo  modo è 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ma </a:t>
            </a:r>
            <a:r>
              <a:rPr sz="1200" spc="-5" dirty="0">
                <a:latin typeface="Times New Roman"/>
                <a:cs typeface="Times New Roman"/>
              </a:rPr>
              <a:t>questo stesso </a:t>
            </a:r>
            <a:r>
              <a:rPr sz="1200" dirty="0">
                <a:latin typeface="Times New Roman"/>
                <a:cs typeface="Times New Roman"/>
              </a:rPr>
              <a:t>Padre ha ordinato la </a:t>
            </a:r>
            <a:r>
              <a:rPr sz="1200" spc="-5" dirty="0">
                <a:latin typeface="Times New Roman"/>
                <a:cs typeface="Times New Roman"/>
              </a:rPr>
              <a:t>creazione del maschio </a:t>
            </a:r>
            <a:r>
              <a:rPr sz="1200" dirty="0">
                <a:latin typeface="Times New Roman"/>
                <a:cs typeface="Times New Roman"/>
              </a:rPr>
              <a:t>e della femmina,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volontà divina </a:t>
            </a:r>
            <a:r>
              <a:rPr sz="1200" spc="-5" dirty="0">
                <a:latin typeface="Times New Roman"/>
                <a:cs typeface="Times New Roman"/>
              </a:rPr>
              <a:t>che  gli </a:t>
            </a:r>
            <a:r>
              <a:rPr sz="1200" dirty="0">
                <a:latin typeface="Times New Roman"/>
                <a:cs typeface="Times New Roman"/>
              </a:rPr>
              <a:t>uomini e le donne trovino il </a:t>
            </a:r>
            <a:r>
              <a:rPr sz="1200" spc="-5" dirty="0">
                <a:latin typeface="Times New Roman"/>
                <a:cs typeface="Times New Roman"/>
              </a:rPr>
              <a:t>loro servizio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conseguente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formazione di famiglie </a:t>
            </a:r>
            <a:r>
              <a:rPr sz="1200" spc="-5" dirty="0">
                <a:latin typeface="Times New Roman"/>
                <a:cs typeface="Times New Roman"/>
              </a:rPr>
              <a:t>che accolgano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educhino figli, nella cui creazione questi genitori divengono </a:t>
            </a:r>
            <a:r>
              <a:rPr sz="1200" dirty="0">
                <a:latin typeface="Times New Roman"/>
                <a:cs typeface="Times New Roman"/>
              </a:rPr>
              <a:t>co-partner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del cielo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terra. Per questo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lascerà suo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unirà a </a:t>
            </a:r>
            <a:r>
              <a:rPr sz="1200" spc="-5" dirty="0">
                <a:latin typeface="Times New Roman"/>
                <a:cs typeface="Times New Roman"/>
              </a:rPr>
              <a:t>sua moglie, </a:t>
            </a:r>
            <a:r>
              <a:rPr sz="1200" dirty="0">
                <a:latin typeface="Times New Roman"/>
                <a:cs typeface="Times New Roman"/>
              </a:rPr>
              <a:t>e i due </a:t>
            </a:r>
            <a:r>
              <a:rPr sz="1200" spc="-5" dirty="0">
                <a:latin typeface="Times New Roman"/>
                <a:cs typeface="Times New Roman"/>
              </a:rPr>
              <a:t>diverranno </a:t>
            </a:r>
            <a:r>
              <a:rPr sz="1200" dirty="0">
                <a:latin typeface="Times New Roman"/>
                <a:cs typeface="Times New Roman"/>
              </a:rPr>
              <a:t>uno.”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63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(1839.5) 167:5.8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tolse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degli apostoli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incertezze sul 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chiarì numerosi malintesi sul  </a:t>
            </a:r>
            <a:r>
              <a:rPr sz="1200" dirty="0">
                <a:latin typeface="Times New Roman"/>
                <a:cs typeface="Times New Roman"/>
              </a:rPr>
              <a:t>divorzio; </a:t>
            </a:r>
            <a:r>
              <a:rPr sz="1200" spc="-5" dirty="0">
                <a:latin typeface="Times New Roman"/>
                <a:cs typeface="Times New Roman"/>
              </a:rPr>
              <a:t>allo stesso tempo egli contribuì </a:t>
            </a:r>
            <a:r>
              <a:rPr sz="1200" dirty="0">
                <a:latin typeface="Times New Roman"/>
                <a:cs typeface="Times New Roman"/>
              </a:rPr>
              <a:t>molto ad </a:t>
            </a:r>
            <a:r>
              <a:rPr sz="1200" spc="-5" dirty="0">
                <a:latin typeface="Times New Roman"/>
                <a:cs typeface="Times New Roman"/>
              </a:rPr>
              <a:t>esaltare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ideali di unione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accrescere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per le 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023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benedizione dei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bambini</a:t>
            </a:r>
            <a:endParaRPr sz="1600">
              <a:latin typeface="Times New Roman"/>
              <a:cs typeface="Times New Roman"/>
            </a:endParaRPr>
          </a:p>
          <a:p>
            <a:pPr marL="76200" marR="1695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(1839.6) 167:6.1 </a:t>
            </a:r>
            <a:r>
              <a:rPr sz="1200" spc="-5" dirty="0">
                <a:latin typeface="Times New Roman"/>
                <a:cs typeface="Times New Roman"/>
              </a:rPr>
              <a:t>Quel messaggio </a:t>
            </a:r>
            <a:r>
              <a:rPr sz="1200" dirty="0">
                <a:latin typeface="Times New Roman"/>
                <a:cs typeface="Times New Roman"/>
              </a:rPr>
              <a:t>serale di </a:t>
            </a:r>
            <a:r>
              <a:rPr sz="1200" spc="-5" dirty="0">
                <a:latin typeface="Times New Roman"/>
                <a:cs typeface="Times New Roman"/>
              </a:rPr>
              <a:t>Gesù sul </a:t>
            </a:r>
            <a:r>
              <a:rPr sz="1200" dirty="0">
                <a:latin typeface="Times New Roman"/>
                <a:cs typeface="Times New Roman"/>
              </a:rPr>
              <a:t>matrimonio e </a:t>
            </a:r>
            <a:r>
              <a:rPr sz="1200" spc="-5" dirty="0">
                <a:latin typeface="Times New Roman"/>
                <a:cs typeface="Times New Roman"/>
              </a:rPr>
              <a:t>sul carattere </a:t>
            </a:r>
            <a:r>
              <a:rPr sz="1200" dirty="0">
                <a:latin typeface="Times New Roman"/>
                <a:cs typeface="Times New Roman"/>
              </a:rPr>
              <a:t>sacro </a:t>
            </a:r>
            <a:r>
              <a:rPr sz="1200" spc="-5" dirty="0">
                <a:latin typeface="Times New Roman"/>
                <a:cs typeface="Times New Roman"/>
              </a:rPr>
              <a:t>dei figli si diffuse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Gerico, cosicché </a:t>
            </a:r>
            <a:r>
              <a:rPr sz="1200" dirty="0">
                <a:latin typeface="Times New Roman"/>
                <a:cs typeface="Times New Roman"/>
              </a:rPr>
              <a:t>il  mattino </a:t>
            </a:r>
            <a:r>
              <a:rPr sz="1200" spc="-5" dirty="0">
                <a:latin typeface="Times New Roman"/>
                <a:cs typeface="Times New Roman"/>
              </a:rPr>
              <a:t>seguente,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prima che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fossero 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partire, ed </a:t>
            </a:r>
            <a:r>
              <a:rPr sz="1200" dirty="0">
                <a:latin typeface="Times New Roman"/>
                <a:cs typeface="Times New Roman"/>
              </a:rPr>
              <a:t>anche prima della </a:t>
            </a:r>
            <a:r>
              <a:rPr sz="1200" spc="-5" dirty="0">
                <a:latin typeface="Times New Roman"/>
                <a:cs typeface="Times New Roman"/>
              </a:rPr>
              <a:t>colazione,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 </a:t>
            </a:r>
            <a:r>
              <a:rPr sz="1200" spc="-5" dirty="0">
                <a:latin typeface="Times New Roman"/>
                <a:cs typeface="Times New Roman"/>
              </a:rPr>
              <a:t>madri si riunirono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all’alloggio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portando 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in braccio o </a:t>
            </a:r>
            <a:r>
              <a:rPr sz="1200" spc="-5" dirty="0">
                <a:latin typeface="Times New Roman"/>
                <a:cs typeface="Times New Roman"/>
              </a:rPr>
              <a:t>conducendoli per </a:t>
            </a:r>
            <a:r>
              <a:rPr sz="1200" dirty="0">
                <a:latin typeface="Times New Roman"/>
                <a:cs typeface="Times New Roman"/>
              </a:rPr>
              <a:t>mano, </a:t>
            </a:r>
            <a:r>
              <a:rPr sz="1200" spc="-5" dirty="0">
                <a:latin typeface="Times New Roman"/>
                <a:cs typeface="Times New Roman"/>
              </a:rPr>
              <a:t>desiderando che </a:t>
            </a:r>
            <a:r>
              <a:rPr sz="1200" spc="5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benedicesse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piccoli.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uscirono e </a:t>
            </a:r>
            <a:r>
              <a:rPr sz="1200" spc="-5" dirty="0">
                <a:latin typeface="Times New Roman"/>
                <a:cs typeface="Times New Roman"/>
              </a:rPr>
              <a:t>videro questo assembramento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madri </a:t>
            </a:r>
            <a:r>
              <a:rPr sz="1200" dirty="0">
                <a:latin typeface="Times New Roman"/>
                <a:cs typeface="Times New Roman"/>
              </a:rPr>
              <a:t>con i loro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tentarono di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mandarle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via, ma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prima che il </a:t>
            </a:r>
            <a:r>
              <a:rPr sz="1200" spc="-5" dirty="0">
                <a:latin typeface="Times New Roman"/>
                <a:cs typeface="Times New Roman"/>
              </a:rPr>
              <a:t>Maestro avesse </a:t>
            </a:r>
            <a:r>
              <a:rPr sz="1200" dirty="0">
                <a:latin typeface="Times New Roman"/>
                <a:cs typeface="Times New Roman"/>
              </a:rPr>
              <a:t>imposto le </a:t>
            </a:r>
            <a:r>
              <a:rPr sz="1200" spc="-5" dirty="0">
                <a:latin typeface="Times New Roman"/>
                <a:cs typeface="Times New Roman"/>
              </a:rPr>
              <a:t>mani sui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avesse benedetti. </a:t>
            </a:r>
            <a:r>
              <a:rPr sz="1200" dirty="0">
                <a:latin typeface="Times New Roman"/>
                <a:cs typeface="Times New Roman"/>
              </a:rPr>
              <a:t>E quando  </a:t>
            </a:r>
            <a:r>
              <a:rPr sz="1200" spc="-5" dirty="0">
                <a:latin typeface="Times New Roman"/>
                <a:cs typeface="Times New Roman"/>
              </a:rPr>
              <a:t>gli apostoli rimproverarono ad alta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madri, Gesù, </a:t>
            </a:r>
            <a:r>
              <a:rPr sz="1200" spc="-5" dirty="0">
                <a:latin typeface="Times New Roman"/>
                <a:cs typeface="Times New Roman"/>
              </a:rPr>
              <a:t>udendo </a:t>
            </a:r>
            <a:r>
              <a:rPr sz="1200" dirty="0">
                <a:latin typeface="Times New Roman"/>
                <a:cs typeface="Times New Roman"/>
              </a:rPr>
              <a:t>il clamore, uscì e li </a:t>
            </a:r>
            <a:r>
              <a:rPr sz="1200" spc="-5" dirty="0">
                <a:latin typeface="Times New Roman"/>
                <a:cs typeface="Times New Roman"/>
              </a:rPr>
              <a:t>riprese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indignazione,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dicendo:</a:t>
            </a:r>
            <a:endParaRPr sz="1200">
              <a:latin typeface="Times New Roman"/>
              <a:cs typeface="Times New Roman"/>
            </a:endParaRPr>
          </a:p>
          <a:p>
            <a:pPr marL="76200" marR="3041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“Lasciate che </a:t>
            </a:r>
            <a:r>
              <a:rPr sz="1200" dirty="0">
                <a:latin typeface="Times New Roman"/>
                <a:cs typeface="Times New Roman"/>
              </a:rPr>
              <a:t>i bambini vengano a me; non </a:t>
            </a:r>
            <a:r>
              <a:rPr sz="1200" spc="-5" dirty="0">
                <a:latin typeface="Times New Roman"/>
                <a:cs typeface="Times New Roman"/>
              </a:rPr>
              <a:t>proibiteglielo, </a:t>
            </a:r>
            <a:r>
              <a:rPr sz="1200" dirty="0">
                <a:latin typeface="Times New Roman"/>
                <a:cs typeface="Times New Roman"/>
              </a:rPr>
              <a:t>perché di essi è il </a:t>
            </a:r>
            <a:r>
              <a:rPr sz="1200" spc="-5" dirty="0">
                <a:latin typeface="Times New Roman"/>
                <a:cs typeface="Times New Roman"/>
              </a:rPr>
              <a:t>regno dei cieli.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dico, </a:t>
            </a:r>
            <a:r>
              <a:rPr sz="1200" dirty="0">
                <a:latin typeface="Times New Roman"/>
                <a:cs typeface="Times New Roman"/>
              </a:rPr>
              <a:t>chiunque  non </a:t>
            </a:r>
            <a:r>
              <a:rPr sz="1200" spc="-5" dirty="0">
                <a:latin typeface="Times New Roman"/>
                <a:cs typeface="Times New Roman"/>
              </a:rPr>
              <a:t>accoglie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difficilmente vi </a:t>
            </a:r>
            <a:r>
              <a:rPr sz="1200" spc="-5" dirty="0">
                <a:latin typeface="Times New Roman"/>
                <a:cs typeface="Times New Roman"/>
              </a:rPr>
              <a:t>entrerà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della maturità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27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(1840.1) 167:6.2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ebbe parlato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apostoli, ricevette </a:t>
            </a:r>
            <a:r>
              <a:rPr sz="1200" dirty="0">
                <a:latin typeface="Times New Roman"/>
                <a:cs typeface="Times New Roman"/>
              </a:rPr>
              <a:t>tutti i bambini </a:t>
            </a:r>
            <a:r>
              <a:rPr sz="1200" spc="-5" dirty="0">
                <a:latin typeface="Times New Roman"/>
                <a:cs typeface="Times New Roman"/>
              </a:rPr>
              <a:t>imponendo </a:t>
            </a:r>
            <a:r>
              <a:rPr sz="1200" dirty="0">
                <a:latin typeface="Times New Roman"/>
                <a:cs typeface="Times New Roman"/>
              </a:rPr>
              <a:t>le mani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loro, </a:t>
            </a:r>
            <a:r>
              <a:rPr sz="1200" spc="-5" dirty="0">
                <a:latin typeface="Times New Roman"/>
                <a:cs typeface="Times New Roman"/>
              </a:rPr>
              <a:t>mentre  rivolgeva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d’incoraggiamento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3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(1840.2) 167:6.3 </a:t>
            </a:r>
            <a:r>
              <a:rPr sz="1200" spc="-5" dirty="0">
                <a:latin typeface="Times New Roman"/>
                <a:cs typeface="Times New Roman"/>
              </a:rPr>
              <a:t>Gesù parlava spesso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delle dimore celesti ed insegnava che gli </a:t>
            </a:r>
            <a:r>
              <a:rPr sz="1200" dirty="0">
                <a:latin typeface="Times New Roman"/>
                <a:cs typeface="Times New Roman"/>
              </a:rPr>
              <a:t>evoluzionanti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devono  </a:t>
            </a:r>
            <a:r>
              <a:rPr sz="1200" spc="-5" dirty="0">
                <a:latin typeface="Times New Roman"/>
                <a:cs typeface="Times New Roman"/>
              </a:rPr>
              <a:t>crescervi spiritualmente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crescono fisicamente su questo </a:t>
            </a:r>
            <a:r>
              <a:rPr sz="1200" dirty="0">
                <a:latin typeface="Times New Roman"/>
                <a:cs typeface="Times New Roman"/>
              </a:rPr>
              <a:t>mondo. Così le </a:t>
            </a:r>
            <a:r>
              <a:rPr sz="1200" spc="-5" dirty="0">
                <a:latin typeface="Times New Roman"/>
                <a:cs typeface="Times New Roman"/>
              </a:rPr>
              <a:t>cose sacre </a:t>
            </a:r>
            <a:r>
              <a:rPr sz="1200" dirty="0">
                <a:latin typeface="Times New Roman"/>
                <a:cs typeface="Times New Roman"/>
              </a:rPr>
              <a:t>appaiono </a:t>
            </a:r>
            <a:r>
              <a:rPr sz="1200" spc="-5" dirty="0">
                <a:latin typeface="Times New Roman"/>
                <a:cs typeface="Times New Roman"/>
              </a:rPr>
              <a:t>spesso banali, </a:t>
            </a:r>
            <a:r>
              <a:rPr sz="1200" dirty="0">
                <a:latin typeface="Times New Roman"/>
                <a:cs typeface="Times New Roman"/>
              </a:rPr>
              <a:t>come in 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e le loro </a:t>
            </a:r>
            <a:r>
              <a:rPr sz="1200" spc="-5" dirty="0">
                <a:latin typeface="Times New Roman"/>
                <a:cs typeface="Times New Roman"/>
              </a:rPr>
              <a:t>madri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rendevano conto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intelligenze spettatrici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osservavano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 giocare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4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(1840.3) 167:6.4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donna in Palestina fu molto </a:t>
            </a:r>
            <a:r>
              <a:rPr sz="1200" spc="-5" dirty="0">
                <a:latin typeface="Times New Roman"/>
                <a:cs typeface="Times New Roman"/>
              </a:rPr>
              <a:t>migliorata dall’insegnamento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sarebbe </a:t>
            </a:r>
            <a:r>
              <a:rPr sz="1200" dirty="0">
                <a:latin typeface="Times New Roman"/>
                <a:cs typeface="Times New Roman"/>
              </a:rPr>
              <a:t>stato in tutto il  mondo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fossero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allontanati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scrupolosamente insegnato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9434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38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(1840.4) 167:6.5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discussione sulla formazione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bambini a </a:t>
            </a:r>
            <a:r>
              <a:rPr sz="1200" spc="-5" dirty="0">
                <a:latin typeface="Times New Roman"/>
                <a:cs typeface="Times New Roman"/>
              </a:rPr>
              <a:t>delle abitudini  dell’adorazione </a:t>
            </a:r>
            <a:r>
              <a:rPr sz="1200" dirty="0">
                <a:latin typeface="Times New Roman"/>
                <a:cs typeface="Times New Roman"/>
              </a:rPr>
              <a:t>divina, che </a:t>
            </a:r>
            <a:r>
              <a:rPr sz="1200" spc="-5" dirty="0">
                <a:latin typeface="Times New Roman"/>
                <a:cs typeface="Times New Roman"/>
              </a:rPr>
              <a:t>Gesù impresse </a:t>
            </a:r>
            <a:r>
              <a:rPr sz="1200" dirty="0">
                <a:latin typeface="Times New Roman"/>
                <a:cs typeface="Times New Roman"/>
              </a:rPr>
              <a:t>nei suoi apostoli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come influenza 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stimolo di  </a:t>
            </a:r>
            <a:r>
              <a:rPr sz="1200" spc="-5" dirty="0">
                <a:latin typeface="Times New Roman"/>
                <a:cs typeface="Times New Roman"/>
              </a:rPr>
              <a:t>adorare, specialmente nei bambini. </a:t>
            </a:r>
            <a:r>
              <a:rPr sz="1200" dirty="0">
                <a:latin typeface="Times New Roman"/>
                <a:cs typeface="Times New Roman"/>
              </a:rPr>
              <a:t>Con i suoi </a:t>
            </a:r>
            <a:r>
              <a:rPr sz="1200" spc="-5" dirty="0">
                <a:latin typeface="Times New Roman"/>
                <a:cs typeface="Times New Roman"/>
              </a:rPr>
              <a:t>precetti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esempio,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insegnò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dell’adorazione del </a:t>
            </a:r>
            <a:r>
              <a:rPr sz="1200" dirty="0">
                <a:latin typeface="Times New Roman"/>
                <a:cs typeface="Times New Roman"/>
              </a:rPr>
              <a:t>Creatore  in mezzo </a:t>
            </a:r>
            <a:r>
              <a:rPr sz="1200" spc="-5" dirty="0">
                <a:latin typeface="Times New Roman"/>
                <a:cs typeface="Times New Roman"/>
              </a:rPr>
              <a:t>all’ambiente naturale della creazione.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preferiva comunicare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alberi </a:t>
            </a:r>
            <a:r>
              <a:rPr sz="1200" dirty="0">
                <a:latin typeface="Times New Roman"/>
                <a:cs typeface="Times New Roman"/>
              </a:rPr>
              <a:t>e le più basse </a:t>
            </a:r>
            <a:r>
              <a:rPr sz="1200" spc="-5" dirty="0">
                <a:latin typeface="Times New Roman"/>
                <a:cs typeface="Times New Roman"/>
              </a:rPr>
              <a:t>creature 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naturale. Gli piaceva </a:t>
            </a:r>
            <a:r>
              <a:rPr sz="1200" dirty="0">
                <a:latin typeface="Times New Roman"/>
                <a:cs typeface="Times New Roman"/>
              </a:rPr>
              <a:t>contemplare il </a:t>
            </a:r>
            <a:r>
              <a:rPr sz="1200" spc="-5" dirty="0">
                <a:latin typeface="Times New Roman"/>
                <a:cs typeface="Times New Roman"/>
              </a:rPr>
              <a:t>Padre attraverso </a:t>
            </a:r>
            <a:r>
              <a:rPr sz="1200" dirty="0">
                <a:latin typeface="Times New Roman"/>
                <a:cs typeface="Times New Roman"/>
              </a:rPr>
              <a:t>lo spettacolo </a:t>
            </a:r>
            <a:r>
              <a:rPr sz="1200" spc="-5" dirty="0">
                <a:latin typeface="Times New Roman"/>
                <a:cs typeface="Times New Roman"/>
              </a:rPr>
              <a:t>ispirante dei regni </a:t>
            </a:r>
            <a:r>
              <a:rPr sz="1200" dirty="0">
                <a:latin typeface="Times New Roman"/>
                <a:cs typeface="Times New Roman"/>
              </a:rPr>
              <a:t>stellati </a:t>
            </a:r>
            <a:r>
              <a:rPr sz="1200" spc="-5" dirty="0">
                <a:latin typeface="Times New Roman"/>
                <a:cs typeface="Times New Roman"/>
              </a:rPr>
              <a:t>dei Figli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32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(1840.5) 167:6.6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è possibile </a:t>
            </a:r>
            <a:r>
              <a:rPr sz="1200" spc="-5" dirty="0">
                <a:latin typeface="Times New Roman"/>
                <a:cs typeface="Times New Roman"/>
              </a:rPr>
              <a:t>adorare Dio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tabernacoli della natura,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dovrebbero fare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meglio per  predisporre case </a:t>
            </a:r>
            <a:r>
              <a:rPr sz="1200" dirty="0">
                <a:latin typeface="Times New Roman"/>
                <a:cs typeface="Times New Roman"/>
              </a:rPr>
              <a:t>di bellezza, </a:t>
            </a:r>
            <a:r>
              <a:rPr sz="1200" spc="-5" dirty="0">
                <a:latin typeface="Times New Roman"/>
                <a:cs typeface="Times New Roman"/>
              </a:rPr>
              <a:t>santuari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attraente </a:t>
            </a:r>
            <a:r>
              <a:rPr sz="1200" dirty="0">
                <a:latin typeface="Times New Roman"/>
                <a:cs typeface="Times New Roman"/>
              </a:rPr>
              <a:t>semplicità </a:t>
            </a:r>
            <a:r>
              <a:rPr sz="1200" spc="-5" dirty="0">
                <a:latin typeface="Times New Roman"/>
                <a:cs typeface="Times New Roman"/>
              </a:rPr>
              <a:t>ed artisticamente abbelliti, affinché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risvegliate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63500" marR="1257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emozioni umane più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l’approccio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alla comunione spirituale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bellezza </a:t>
            </a:r>
            <a:r>
              <a:rPr sz="1200" dirty="0">
                <a:latin typeface="Times New Roman"/>
                <a:cs typeface="Times New Roman"/>
              </a:rPr>
              <a:t>e  la </a:t>
            </a:r>
            <a:r>
              <a:rPr sz="1200" spc="-5" dirty="0">
                <a:latin typeface="Times New Roman"/>
                <a:cs typeface="Times New Roman"/>
              </a:rPr>
              <a:t>santità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potente ed </a:t>
            </a:r>
            <a:r>
              <a:rPr sz="1200" dirty="0">
                <a:latin typeface="Times New Roman"/>
                <a:cs typeface="Times New Roman"/>
              </a:rPr>
              <a:t>efficace </a:t>
            </a:r>
            <a:r>
              <a:rPr sz="1200" spc="-5" dirty="0">
                <a:latin typeface="Times New Roman"/>
                <a:cs typeface="Times New Roman"/>
              </a:rPr>
              <a:t>aiuto alla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adorazione.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comunione spirituale non è favorita da </a:t>
            </a:r>
            <a:r>
              <a:rPr sz="1200" spc="-5" dirty="0">
                <a:latin typeface="Times New Roman"/>
                <a:cs typeface="Times New Roman"/>
              </a:rPr>
              <a:t>semplici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ornamenti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massicci </a:t>
            </a:r>
            <a:r>
              <a:rPr sz="1200" dirty="0">
                <a:latin typeface="Times New Roman"/>
                <a:cs typeface="Times New Roman"/>
              </a:rPr>
              <a:t>e da decorazioni </a:t>
            </a:r>
            <a:r>
              <a:rPr sz="1200" spc="-5" dirty="0">
                <a:latin typeface="Times New Roman"/>
                <a:cs typeface="Times New Roman"/>
              </a:rPr>
              <a:t>eccessive dell’arte elaborata </a:t>
            </a:r>
            <a:r>
              <a:rPr sz="1200" dirty="0">
                <a:latin typeface="Times New Roman"/>
                <a:cs typeface="Times New Roman"/>
              </a:rPr>
              <a:t>e pretenziosa </a:t>
            </a:r>
            <a:r>
              <a:rPr sz="1200" spc="-5" dirty="0">
                <a:latin typeface="Times New Roman"/>
                <a:cs typeface="Times New Roman"/>
              </a:rPr>
              <a:t>dell’uomo.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è più </a:t>
            </a:r>
            <a:r>
              <a:rPr sz="1200" spc="-5" dirty="0">
                <a:latin typeface="Times New Roman"/>
                <a:cs typeface="Times New Roman"/>
              </a:rPr>
              <a:t>religiosa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semplice  e simile </a:t>
            </a:r>
            <a:r>
              <a:rPr sz="1200" spc="-5" dirty="0">
                <a:latin typeface="Times New Roman"/>
                <a:cs typeface="Times New Roman"/>
              </a:rPr>
              <a:t>alla natura.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che i bambini abbiano la loro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introduzione </a:t>
            </a:r>
            <a:r>
              <a:rPr sz="1200" spc="-5" dirty="0">
                <a:latin typeface="Times New Roman"/>
                <a:cs typeface="Times New Roman"/>
              </a:rPr>
              <a:t>ai concetti </a:t>
            </a:r>
            <a:r>
              <a:rPr sz="1200" dirty="0">
                <a:latin typeface="Times New Roman"/>
                <a:cs typeface="Times New Roman"/>
              </a:rPr>
              <a:t>del culto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sale fredde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spoglie così </a:t>
            </a:r>
            <a:r>
              <a:rPr sz="1200" dirty="0">
                <a:latin typeface="Times New Roman"/>
                <a:cs typeface="Times New Roman"/>
              </a:rPr>
              <a:t>prive dell’attrazione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e così vuote di </a:t>
            </a:r>
            <a:r>
              <a:rPr sz="1200" spc="-5" dirty="0">
                <a:latin typeface="Times New Roman"/>
                <a:cs typeface="Times New Roman"/>
              </a:rPr>
              <a:t>ogni suggestione </a:t>
            </a:r>
            <a:r>
              <a:rPr sz="1200" dirty="0">
                <a:latin typeface="Times New Roman"/>
                <a:cs typeface="Times New Roman"/>
              </a:rPr>
              <a:t>di letizia e </a:t>
            </a:r>
            <a:r>
              <a:rPr sz="1200" spc="-5" dirty="0">
                <a:latin typeface="Times New Roman"/>
                <a:cs typeface="Times New Roman"/>
              </a:rPr>
              <a:t>d’ispirante santità!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bambino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dovrebbe</a:t>
            </a:r>
            <a:endParaRPr sz="1200">
              <a:latin typeface="Times New Roman"/>
              <a:cs typeface="Times New Roman"/>
            </a:endParaRPr>
          </a:p>
          <a:p>
            <a:pPr marL="63500" marR="920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iniziato </a:t>
            </a:r>
            <a:r>
              <a:rPr sz="1200" spc="-5" dirty="0">
                <a:latin typeface="Times New Roman"/>
                <a:cs typeface="Times New Roman"/>
              </a:rPr>
              <a:t>all’adorazione nell’ambiente esterno della natura </a:t>
            </a:r>
            <a:r>
              <a:rPr sz="1200" dirty="0">
                <a:latin typeface="Times New Roman"/>
                <a:cs typeface="Times New Roman"/>
              </a:rPr>
              <a:t>e dovrebbe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più tardi i </a:t>
            </a:r>
            <a:r>
              <a:rPr sz="1200" spc="-5" dirty="0">
                <a:latin typeface="Times New Roman"/>
                <a:cs typeface="Times New Roman"/>
              </a:rPr>
              <a:t>suoi genitori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edifici  pubblici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assemblea religiosa </a:t>
            </a:r>
            <a:r>
              <a:rPr sz="1200" dirty="0">
                <a:latin typeface="Times New Roman"/>
                <a:cs typeface="Times New Roman"/>
              </a:rPr>
              <a:t>che siano </a:t>
            </a:r>
            <a:r>
              <a:rPr sz="1200" spc="-5" dirty="0">
                <a:latin typeface="Times New Roman"/>
                <a:cs typeface="Times New Roman"/>
              </a:rPr>
              <a:t>almeno altrettanto materialmente attraenti ed </a:t>
            </a:r>
            <a:r>
              <a:rPr sz="1200" dirty="0">
                <a:latin typeface="Times New Roman"/>
                <a:cs typeface="Times New Roman"/>
              </a:rPr>
              <a:t>artisticamente </a:t>
            </a:r>
            <a:r>
              <a:rPr sz="1200" spc="-5" dirty="0">
                <a:latin typeface="Times New Roman"/>
                <a:cs typeface="Times New Roman"/>
              </a:rPr>
              <a:t>belli </a:t>
            </a:r>
            <a:r>
              <a:rPr sz="1200" dirty="0">
                <a:latin typeface="Times New Roman"/>
                <a:cs typeface="Times New Roman"/>
              </a:rPr>
              <a:t>quanto 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spc="2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egli  abita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quotidianamente.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conversazione sugli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angeli</a:t>
            </a:r>
            <a:endParaRPr sz="1600">
              <a:latin typeface="Times New Roman"/>
              <a:cs typeface="Times New Roman"/>
            </a:endParaRPr>
          </a:p>
          <a:p>
            <a:pPr marL="63500" marR="1682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(1840.6) 167:7.1 </a:t>
            </a:r>
            <a:r>
              <a:rPr sz="1200" spc="-5" dirty="0">
                <a:latin typeface="Times New Roman"/>
                <a:cs typeface="Times New Roman"/>
              </a:rPr>
              <a:t>Mentre essi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Betania, Natanaele camminò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Gesù, e la  loro </a:t>
            </a:r>
            <a:r>
              <a:rPr sz="1200" spc="-5" dirty="0">
                <a:latin typeface="Times New Roman"/>
                <a:cs typeface="Times New Roman"/>
              </a:rPr>
              <a:t>discussione sui bambini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al regno dei cieli </a:t>
            </a:r>
            <a:r>
              <a:rPr sz="1200" dirty="0">
                <a:latin typeface="Times New Roman"/>
                <a:cs typeface="Times New Roman"/>
              </a:rPr>
              <a:t>portò indirettamente a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degli angeli. Natanaele  alla fine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al Maestro questa domanda: </a:t>
            </a:r>
            <a:r>
              <a:rPr sz="1200" dirty="0">
                <a:latin typeface="Times New Roman"/>
                <a:cs typeface="Times New Roman"/>
              </a:rPr>
              <a:t>“Visto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sommo sacerdote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Sadduceo, </a:t>
            </a:r>
            <a:r>
              <a:rPr sz="1200" dirty="0">
                <a:latin typeface="Times New Roman"/>
                <a:cs typeface="Times New Roman"/>
              </a:rPr>
              <a:t>e poiché 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non credono </a:t>
            </a:r>
            <a:r>
              <a:rPr sz="1200" spc="-5" dirty="0">
                <a:latin typeface="Times New Roman"/>
                <a:cs typeface="Times New Roman"/>
              </a:rPr>
              <a:t>negli  angeli, che cosa insegneremo </a:t>
            </a:r>
            <a:r>
              <a:rPr sz="1200" dirty="0">
                <a:latin typeface="Times New Roman"/>
                <a:cs typeface="Times New Roman"/>
              </a:rPr>
              <a:t>al popolo sui </a:t>
            </a:r>
            <a:r>
              <a:rPr sz="1200" spc="-5" dirty="0">
                <a:latin typeface="Times New Roman"/>
                <a:cs typeface="Times New Roman"/>
              </a:rPr>
              <a:t>ministri </a:t>
            </a:r>
            <a:r>
              <a:rPr sz="1200" dirty="0">
                <a:latin typeface="Times New Roman"/>
                <a:cs typeface="Times New Roman"/>
              </a:rPr>
              <a:t>celesti?”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altre cose, Gesù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(1841.1) 167:7.2 </a:t>
            </a:r>
            <a:r>
              <a:rPr sz="1200" spc="-10" dirty="0">
                <a:latin typeface="Times New Roman"/>
                <a:cs typeface="Times New Roman"/>
              </a:rPr>
              <a:t>“Le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ordine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creati; essi 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differenti dall’ordine materiale delle  creature </a:t>
            </a:r>
            <a:r>
              <a:rPr sz="1200" dirty="0">
                <a:latin typeface="Times New Roman"/>
                <a:cs typeface="Times New Roman"/>
              </a:rPr>
              <a:t>mortali e funzionano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distinto </a:t>
            </a:r>
            <a:r>
              <a:rPr sz="1200" spc="-5" dirty="0">
                <a:latin typeface="Times New Roman"/>
                <a:cs typeface="Times New Roman"/>
              </a:rPr>
              <a:t>d’intelligenze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non fanno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chiamate </a:t>
            </a:r>
            <a:r>
              <a:rPr sz="1200" spc="-5" dirty="0">
                <a:latin typeface="Times New Roman"/>
                <a:cs typeface="Times New Roman"/>
              </a:rPr>
              <a:t>‘i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Dio’ nelle Scritture;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sono gli spiriti </a:t>
            </a:r>
            <a:r>
              <a:rPr sz="1200" dirty="0">
                <a:latin typeface="Times New Roman"/>
                <a:cs typeface="Times New Roman"/>
              </a:rPr>
              <a:t>glorificati di uomini mortali </a:t>
            </a:r>
            <a:r>
              <a:rPr sz="1200" spc="-5" dirty="0">
                <a:latin typeface="Times New Roman"/>
                <a:cs typeface="Times New Roman"/>
              </a:rPr>
              <a:t>che hanno proseguito </a:t>
            </a:r>
            <a:r>
              <a:rPr sz="1200" dirty="0">
                <a:latin typeface="Times New Roman"/>
                <a:cs typeface="Times New Roman"/>
              </a:rPr>
              <a:t>la loro  evoluzione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dimore nell’alto. 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diretta 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riproducono.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degli angeli hanno  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parentela spirituale con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umana. Mentre </a:t>
            </a:r>
            <a:r>
              <a:rPr sz="1200" dirty="0">
                <a:latin typeface="Times New Roman"/>
                <a:cs typeface="Times New Roman"/>
              </a:rPr>
              <a:t>l’uomo progredisce </a:t>
            </a:r>
            <a:r>
              <a:rPr sz="1200" spc="-5" dirty="0">
                <a:latin typeface="Times New Roman"/>
                <a:cs typeface="Times New Roman"/>
              </a:rPr>
              <a:t>nel suo cammino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certo momento attraversa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d’esistenza analogo allo stato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l’uomo mortale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mai 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1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(1841.2) 167:7.3 </a:t>
            </a:r>
            <a:r>
              <a:rPr sz="1200" spc="-5" dirty="0">
                <a:latin typeface="Times New Roman"/>
                <a:cs typeface="Times New Roman"/>
              </a:rPr>
              <a:t>“Gli angeli </a:t>
            </a:r>
            <a:r>
              <a:rPr sz="1200" dirty="0">
                <a:latin typeface="Times New Roman"/>
                <a:cs typeface="Times New Roman"/>
              </a:rPr>
              <a:t>non muoiono mai </a:t>
            </a:r>
            <a:r>
              <a:rPr sz="1200" spc="-5" dirty="0">
                <a:latin typeface="Times New Roman"/>
                <a:cs typeface="Times New Roman"/>
              </a:rPr>
              <a:t>come fanno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Gli angeli sono immortali,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meno che </a:t>
            </a:r>
            <a:r>
              <a:rPr sz="1200" dirty="0">
                <a:latin typeface="Times New Roman"/>
                <a:cs typeface="Times New Roman"/>
              </a:rPr>
              <a:t>non capiti che </a:t>
            </a:r>
            <a:r>
              <a:rPr sz="1200" spc="-5" dirty="0">
                <a:latin typeface="Times New Roman"/>
                <a:cs typeface="Times New Roman"/>
              </a:rPr>
              <a:t>siano  implicati nel peccato,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certuni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con gli inganni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Gli </a:t>
            </a:r>
            <a:r>
              <a:rPr sz="1200" dirty="0">
                <a:latin typeface="Times New Roman"/>
                <a:cs typeface="Times New Roman"/>
              </a:rPr>
              <a:t>angeli sono i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dirty="0">
                <a:latin typeface="Times New Roman"/>
                <a:cs typeface="Times New Roman"/>
              </a:rPr>
              <a:t>spirituali in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e  non sono né </a:t>
            </a:r>
            <a:r>
              <a:rPr sz="1200" spc="-5" dirty="0">
                <a:latin typeface="Times New Roman"/>
                <a:cs typeface="Times New Roman"/>
              </a:rPr>
              <a:t>infinitamente saggi </a:t>
            </a:r>
            <a:r>
              <a:rPr sz="1200" dirty="0">
                <a:latin typeface="Times New Roman"/>
                <a:cs typeface="Times New Roman"/>
              </a:rPr>
              <a:t>né onnipotenti.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angeli leali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puri 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(1841.3) 167:7.4 </a:t>
            </a:r>
            <a:r>
              <a:rPr sz="1200" spc="-5" dirty="0">
                <a:latin typeface="Times New Roman"/>
                <a:cs typeface="Times New Roman"/>
              </a:rPr>
              <a:t>“Non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ricordi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passato che, se </a:t>
            </a:r>
            <a:r>
              <a:rPr sz="1200" dirty="0">
                <a:latin typeface="Times New Roman"/>
                <a:cs typeface="Times New Roman"/>
              </a:rPr>
              <a:t>i vostri occhi spirituali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unti, </a:t>
            </a:r>
            <a:r>
              <a:rPr sz="1200" spc="-5" dirty="0">
                <a:latin typeface="Times New Roman"/>
                <a:cs typeface="Times New Roman"/>
              </a:rPr>
              <a:t>vedreste allora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cieli aperti ed  osservereste gli angeli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salgono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scendono?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ministero degli angeli che </a:t>
            </a:r>
            <a:r>
              <a:rPr sz="1200" dirty="0">
                <a:latin typeface="Times New Roman"/>
                <a:cs typeface="Times New Roman"/>
              </a:rPr>
              <a:t>un mondo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mantenuto  in </a:t>
            </a:r>
            <a:r>
              <a:rPr sz="1200" spc="-5" dirty="0">
                <a:latin typeface="Times New Roman"/>
                <a:cs typeface="Times New Roman"/>
              </a:rPr>
              <a:t>contatto con gli altri </a:t>
            </a:r>
            <a:r>
              <a:rPr sz="1200" dirty="0">
                <a:latin typeface="Times New Roman"/>
                <a:cs typeface="Times New Roman"/>
              </a:rPr>
              <a:t>mondi,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vi ho detto </a:t>
            </a:r>
            <a:r>
              <a:rPr sz="1200" spc="-5" dirty="0">
                <a:latin typeface="Times New Roman"/>
                <a:cs typeface="Times New Roman"/>
              </a:rPr>
              <a:t>ripetutamente 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pecore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di questo </a:t>
            </a:r>
            <a:r>
              <a:rPr sz="1200" spc="-5" dirty="0">
                <a:latin typeface="Times New Roman"/>
                <a:cs typeface="Times New Roman"/>
              </a:rPr>
              <a:t>ovile?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 angeli </a:t>
            </a:r>
            <a:r>
              <a:rPr sz="1200" dirty="0">
                <a:latin typeface="Times New Roman"/>
                <a:cs typeface="Times New Roman"/>
              </a:rPr>
              <a:t>non sono le spie del mondo 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sorvegliano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poi a </a:t>
            </a:r>
            <a:r>
              <a:rPr sz="1200" spc="-5" dirty="0">
                <a:latin typeface="Times New Roman"/>
                <a:cs typeface="Times New Roman"/>
              </a:rPr>
              <a:t>raccontare al Padre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a  </a:t>
            </a:r>
            <a:r>
              <a:rPr sz="1200" spc="-5" dirty="0">
                <a:latin typeface="Times New Roman"/>
                <a:cs typeface="Times New Roman"/>
              </a:rPr>
              <a:t>riferire sugli 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bisogno di questo servizio,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stesso </a:t>
            </a:r>
            <a:r>
              <a:rPr sz="1200" dirty="0">
                <a:latin typeface="Times New Roman"/>
                <a:cs typeface="Times New Roman"/>
              </a:rPr>
              <a:t>spirito vive in voi. </a:t>
            </a:r>
            <a:r>
              <a:rPr sz="1200" spc="-5" dirty="0">
                <a:latin typeface="Times New Roman"/>
                <a:cs typeface="Times New Roman"/>
              </a:rPr>
              <a:t>Ma questi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angelici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per tenere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celeste informata sugli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altre remote </a:t>
            </a:r>
            <a:r>
              <a:rPr sz="1200" dirty="0">
                <a:latin typeface="Times New Roman"/>
                <a:cs typeface="Times New Roman"/>
              </a:rPr>
              <a:t>parti </a:t>
            </a: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dirty="0">
                <a:latin typeface="Times New Roman"/>
                <a:cs typeface="Times New Roman"/>
              </a:rPr>
              <a:t>E molti 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pur funzionando </a:t>
            </a:r>
            <a:r>
              <a:rPr sz="1200" spc="-5" dirty="0">
                <a:latin typeface="Times New Roman"/>
                <a:cs typeface="Times New Roman"/>
              </a:rPr>
              <a:t>nel governo 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dei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al </a:t>
            </a:r>
            <a:r>
              <a:rPr sz="1200" dirty="0">
                <a:latin typeface="Times New Roman"/>
                <a:cs typeface="Times New Roman"/>
              </a:rPr>
              <a:t>servizio delle </a:t>
            </a:r>
            <a:r>
              <a:rPr sz="1200" spc="-5" dirty="0">
                <a:latin typeface="Times New Roman"/>
                <a:cs typeface="Times New Roman"/>
              </a:rPr>
              <a:t>razze umane. </a:t>
            </a:r>
            <a:r>
              <a:rPr sz="1200" dirty="0">
                <a:latin typeface="Times New Roman"/>
                <a:cs typeface="Times New Roman"/>
              </a:rPr>
              <a:t>Quando vi ho  </a:t>
            </a:r>
            <a:r>
              <a:rPr sz="1200" spc="-5" dirty="0">
                <a:latin typeface="Times New Roman"/>
                <a:cs typeface="Times New Roman"/>
              </a:rPr>
              <a:t>insegnato che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parlavo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figuratamente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poeticamente.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vero,  </a:t>
            </a:r>
            <a:r>
              <a:rPr sz="1200" spc="-5" dirty="0">
                <a:latin typeface="Times New Roman"/>
                <a:cs typeface="Times New Roman"/>
              </a:rPr>
              <a:t>indipendentemente dalla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comprendere tali </a:t>
            </a:r>
            <a:r>
              <a:rPr sz="1200" spc="-5" dirty="0">
                <a:latin typeface="Times New Roman"/>
                <a:cs typeface="Times New Roman"/>
              </a:rPr>
              <a:t>materie.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(1841.4) 167:7.5 </a:t>
            </a:r>
            <a:r>
              <a:rPr sz="1200" spc="-5" dirty="0">
                <a:latin typeface="Times New Roman"/>
                <a:cs typeface="Times New Roman"/>
              </a:rPr>
              <a:t>“Molti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angeli sono impegnati nell’opera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salvare 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vi ho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gioia serafica  quando un’anima sceglie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il peccato e di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Dio? 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parlato della </a:t>
            </a:r>
            <a:r>
              <a:rPr sz="1200" spc="-5" dirty="0">
                <a:latin typeface="Times New Roman"/>
                <a:cs typeface="Times New Roman"/>
              </a:rPr>
              <a:t>gioia nella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presenza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1330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i="1" spc="-5" dirty="0">
                <a:latin typeface="Times New Roman"/>
                <a:cs typeface="Times New Roman"/>
              </a:rPr>
              <a:t>degli angeli </a:t>
            </a:r>
            <a:r>
              <a:rPr sz="1200" spc="-5" dirty="0">
                <a:latin typeface="Times New Roman"/>
                <a:cs typeface="Times New Roman"/>
              </a:rPr>
              <a:t>del cielo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solo peccatore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pente, indicando con ciò l’esistenza </a:t>
            </a:r>
            <a:r>
              <a:rPr sz="1200" dirty="0">
                <a:latin typeface="Times New Roman"/>
                <a:cs typeface="Times New Roman"/>
              </a:rPr>
              <a:t>di altri ordini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celesti che </a:t>
            </a:r>
            <a:r>
              <a:rPr sz="1200" spc="1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occupano similmente del benessere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divino dell’uomo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54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(1841.5) 167:7.6 </a:t>
            </a:r>
            <a:r>
              <a:rPr sz="1200" spc="-5" dirty="0">
                <a:latin typeface="Times New Roman"/>
                <a:cs typeface="Times New Roman"/>
              </a:rPr>
              <a:t>“Questi angeli si occupano moltissimo anche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metodi con </a:t>
            </a:r>
            <a:r>
              <a:rPr sz="1200" dirty="0">
                <a:latin typeface="Times New Roman"/>
                <a:cs typeface="Times New Roman"/>
              </a:rPr>
              <a:t>cui lo </a:t>
            </a:r>
            <a:r>
              <a:rPr sz="1200" spc="-5" dirty="0">
                <a:latin typeface="Times New Roman"/>
                <a:cs typeface="Times New Roman"/>
              </a:rPr>
              <a:t>spirito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tabernacoli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anima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scortata alle dimore </a:t>
            </a:r>
            <a:r>
              <a:rPr sz="1200" dirty="0">
                <a:latin typeface="Times New Roman"/>
                <a:cs typeface="Times New Roman"/>
              </a:rPr>
              <a:t>in cielo. </a:t>
            </a:r>
            <a:r>
              <a:rPr sz="1200" spc="-5" dirty="0">
                <a:latin typeface="Times New Roman"/>
                <a:cs typeface="Times New Roman"/>
              </a:rPr>
              <a:t>Gli angeli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fedeli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celesti dell’anima dell’uomo durante </a:t>
            </a:r>
            <a:r>
              <a:rPr sz="1200" dirty="0">
                <a:latin typeface="Times New Roman"/>
                <a:cs typeface="Times New Roman"/>
              </a:rPr>
              <a:t>quel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precisato </a:t>
            </a:r>
            <a:r>
              <a:rPr sz="1200" dirty="0">
                <a:latin typeface="Times New Roman"/>
                <a:cs typeface="Times New Roman"/>
              </a:rPr>
              <a:t>e indefinito 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intercorre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della carne </a:t>
            </a:r>
            <a:r>
              <a:rPr sz="1200" dirty="0">
                <a:latin typeface="Times New Roman"/>
                <a:cs typeface="Times New Roman"/>
              </a:rPr>
              <a:t>e la nuova vita nelle dimore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39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(1841.6) 167:7.7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avrebbe parlato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Natanaele sul ministero degli </a:t>
            </a:r>
            <a:r>
              <a:rPr sz="1200" dirty="0">
                <a:latin typeface="Times New Roman"/>
                <a:cs typeface="Times New Roman"/>
              </a:rPr>
              <a:t>angeli, ma </a:t>
            </a:r>
            <a:r>
              <a:rPr sz="1200" spc="-5" dirty="0">
                <a:latin typeface="Times New Roman"/>
                <a:cs typeface="Times New Roman"/>
              </a:rPr>
              <a:t>fu interrotto </a:t>
            </a:r>
            <a:r>
              <a:rPr sz="1200" dirty="0">
                <a:latin typeface="Times New Roman"/>
                <a:cs typeface="Times New Roman"/>
              </a:rPr>
              <a:t>dall’avvicinarsi di </a:t>
            </a:r>
            <a:r>
              <a:rPr sz="1200" spc="-5" dirty="0">
                <a:latin typeface="Times New Roman"/>
                <a:cs typeface="Times New Roman"/>
              </a:rPr>
              <a:t>Marta,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era stata </a:t>
            </a:r>
            <a:r>
              <a:rPr sz="1200" dirty="0">
                <a:latin typeface="Times New Roman"/>
                <a:cs typeface="Times New Roman"/>
              </a:rPr>
              <a:t>informata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giungendo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che l’avevano </a:t>
            </a:r>
            <a:r>
              <a:rPr sz="1200" dirty="0">
                <a:latin typeface="Times New Roman"/>
                <a:cs typeface="Times New Roman"/>
              </a:rPr>
              <a:t>visto risalire le </a:t>
            </a:r>
            <a:r>
              <a:rPr sz="1200" spc="-5" dirty="0">
                <a:latin typeface="Times New Roman"/>
                <a:cs typeface="Times New Roman"/>
              </a:rPr>
              <a:t>colline ad </a:t>
            </a:r>
            <a:r>
              <a:rPr sz="1200" spc="5" dirty="0">
                <a:latin typeface="Times New Roman"/>
                <a:cs typeface="Times New Roman"/>
              </a:rPr>
              <a:t>est.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essa  ora si affrettava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dargli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benvenuto.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204200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risurrezione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Lazzaro</a:t>
            </a:r>
            <a:endParaRPr sz="2200">
              <a:latin typeface="Times New Roman"/>
              <a:cs typeface="Times New Roman"/>
            </a:endParaRPr>
          </a:p>
          <a:p>
            <a:pPr marL="76200" marR="15875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(1842.1) 168:0.1 </a:t>
            </a:r>
            <a:r>
              <a:rPr sz="1200" spc="-1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DA poco passato mezzogiorno quando Marta </a:t>
            </a:r>
            <a:r>
              <a:rPr sz="1200" dirty="0">
                <a:latin typeface="Times New Roman"/>
                <a:cs typeface="Times New Roman"/>
              </a:rPr>
              <a:t>partì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incontro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superato </a:t>
            </a:r>
            <a:r>
              <a:rPr sz="1200" dirty="0">
                <a:latin typeface="Times New Roman"/>
                <a:cs typeface="Times New Roman"/>
              </a:rPr>
              <a:t>la  sommità </a:t>
            </a:r>
            <a:r>
              <a:rPr sz="1200" spc="-5" dirty="0">
                <a:latin typeface="Times New Roman"/>
                <a:cs typeface="Times New Roman"/>
              </a:rPr>
              <a:t>della collina 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Suo fratello Lazzaro </a:t>
            </a:r>
            <a:r>
              <a:rPr sz="1200" dirty="0">
                <a:latin typeface="Times New Roman"/>
                <a:cs typeface="Times New Roman"/>
              </a:rPr>
              <a:t>era morto da quattro </a:t>
            </a:r>
            <a:r>
              <a:rPr sz="1200" spc="-5" dirty="0">
                <a:latin typeface="Times New Roman"/>
                <a:cs typeface="Times New Roman"/>
              </a:rPr>
              <a:t>giorni ed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deposto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tomba  </a:t>
            </a:r>
            <a:r>
              <a:rPr sz="1200" spc="-5" dirty="0">
                <a:latin typeface="Times New Roman"/>
                <a:cs typeface="Times New Roman"/>
              </a:rPr>
              <a:t>privata, situata all’estremità del giardino, nel tardo pomeriggio </a:t>
            </a:r>
            <a:r>
              <a:rPr sz="1200" dirty="0">
                <a:latin typeface="Times New Roman"/>
                <a:cs typeface="Times New Roman"/>
              </a:rPr>
              <a:t>di domenica.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pietra </a:t>
            </a: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della tomba vi </a:t>
            </a:r>
            <a:r>
              <a:rPr sz="1200" spc="-5" dirty="0">
                <a:latin typeface="Times New Roman"/>
                <a:cs typeface="Times New Roman"/>
              </a:rPr>
              <a:t>era stata rotolata </a:t>
            </a:r>
            <a:r>
              <a:rPr sz="1200" dirty="0">
                <a:latin typeface="Times New Roman"/>
                <a:cs typeface="Times New Roman"/>
              </a:rPr>
              <a:t>il  mattino di questo </a:t>
            </a:r>
            <a:r>
              <a:rPr sz="1200" spc="-5" dirty="0">
                <a:latin typeface="Times New Roman"/>
                <a:cs typeface="Times New Roman"/>
              </a:rPr>
              <a:t>giorno,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giovedì.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(1842.2) 168:0.2 </a:t>
            </a:r>
            <a:r>
              <a:rPr sz="1200" spc="-5" dirty="0">
                <a:latin typeface="Times New Roman"/>
                <a:cs typeface="Times New Roman"/>
              </a:rPr>
              <a:t>Quando Marta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mandato ad </a:t>
            </a:r>
            <a:r>
              <a:rPr sz="1200" spc="-5" dirty="0">
                <a:latin typeface="Times New Roman"/>
                <a:cs typeface="Times New Roman"/>
              </a:rPr>
              <a:t>informare 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Lazzaro, avevano confidato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Maestro  avrebbe fatto </a:t>
            </a:r>
            <a:r>
              <a:rPr sz="1200" dirty="0">
                <a:latin typeface="Times New Roman"/>
                <a:cs typeface="Times New Roman"/>
              </a:rPr>
              <a:t>qualcosa a tale </a:t>
            </a:r>
            <a:r>
              <a:rPr sz="1200" spc="-5" dirty="0">
                <a:latin typeface="Times New Roman"/>
                <a:cs typeface="Times New Roman"/>
              </a:rPr>
              <a:t>riguardo. </a:t>
            </a:r>
            <a:r>
              <a:rPr sz="1200" dirty="0">
                <a:latin typeface="Times New Roman"/>
                <a:cs typeface="Times New Roman"/>
              </a:rPr>
              <a:t>Esse sapevano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fratello era </a:t>
            </a:r>
            <a:r>
              <a:rPr sz="1200" dirty="0">
                <a:latin typeface="Times New Roman"/>
                <a:cs typeface="Times New Roman"/>
              </a:rPr>
              <a:t>in condizioni </a:t>
            </a:r>
            <a:r>
              <a:rPr sz="1200" spc="-5" dirty="0">
                <a:latin typeface="Times New Roman"/>
                <a:cs typeface="Times New Roman"/>
              </a:rPr>
              <a:t>disperate,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sebbene osassero </a:t>
            </a:r>
            <a:r>
              <a:rPr sz="1200" dirty="0">
                <a:latin typeface="Times New Roman"/>
                <a:cs typeface="Times New Roman"/>
              </a:rPr>
              <a:t>appena  </a:t>
            </a:r>
            <a:r>
              <a:rPr sz="1200" spc="-5" dirty="0">
                <a:latin typeface="Times New Roman"/>
                <a:cs typeface="Times New Roman"/>
              </a:rPr>
              <a:t>sperare che Gesù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lavoro d’insegnamento </a:t>
            </a:r>
            <a:r>
              <a:rPr sz="1200" dirty="0">
                <a:latin typeface="Times New Roman"/>
                <a:cs typeface="Times New Roman"/>
              </a:rPr>
              <a:t>e di predicazione </a:t>
            </a:r>
            <a:r>
              <a:rPr sz="1200" spc="-5" dirty="0">
                <a:latin typeface="Times New Roman"/>
                <a:cs typeface="Times New Roman"/>
              </a:rPr>
              <a:t>per venire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aiuto, avevano </a:t>
            </a:r>
            <a:r>
              <a:rPr sz="1200" dirty="0">
                <a:latin typeface="Times New Roman"/>
                <a:cs typeface="Times New Roman"/>
              </a:rPr>
              <a:t>una tale fiducia  </a:t>
            </a:r>
            <a:r>
              <a:rPr sz="1200" spc="-5" dirty="0">
                <a:latin typeface="Times New Roman"/>
                <a:cs typeface="Times New Roman"/>
              </a:rPr>
              <a:t>nel suo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 che </a:t>
            </a:r>
            <a:r>
              <a:rPr sz="1200" dirty="0">
                <a:latin typeface="Times New Roman"/>
                <a:cs typeface="Times New Roman"/>
              </a:rPr>
              <a:t>pensavano </a:t>
            </a:r>
            <a:r>
              <a:rPr sz="1200" spc="-5" dirty="0">
                <a:latin typeface="Times New Roman"/>
                <a:cs typeface="Times New Roman"/>
              </a:rPr>
              <a:t>gli sarebbe bastato </a:t>
            </a:r>
            <a:r>
              <a:rPr sz="1200" dirty="0">
                <a:latin typeface="Times New Roman"/>
                <a:cs typeface="Times New Roman"/>
              </a:rPr>
              <a:t>pronunciare le parole </a:t>
            </a:r>
            <a:r>
              <a:rPr sz="1200" spc="-5" dirty="0">
                <a:latin typeface="Times New Roman"/>
                <a:cs typeface="Times New Roman"/>
              </a:rPr>
              <a:t>curative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Lazzaro sarebbe </a:t>
            </a:r>
            <a:r>
              <a:rPr sz="1200" spc="5" dirty="0">
                <a:latin typeface="Times New Roman"/>
                <a:cs typeface="Times New Roman"/>
              </a:rPr>
              <a:t>guarito  </a:t>
            </a:r>
            <a:r>
              <a:rPr sz="1200" spc="-5" dirty="0">
                <a:latin typeface="Times New Roman"/>
                <a:cs typeface="Times New Roman"/>
              </a:rPr>
              <a:t>immediatamente.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Lazzaro morì </a:t>
            </a:r>
            <a:r>
              <a:rPr sz="1200" dirty="0">
                <a:latin typeface="Times New Roman"/>
                <a:cs typeface="Times New Roman"/>
              </a:rPr>
              <a:t>alcune ore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messaggero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partito da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Filadelfia, esse conclusero 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saputo della </a:t>
            </a:r>
            <a:r>
              <a:rPr sz="1200" spc="-5" dirty="0">
                <a:latin typeface="Times New Roman"/>
                <a:cs typeface="Times New Roman"/>
              </a:rPr>
              <a:t>malattia del loro fratello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troppo tardi, </a:t>
            </a:r>
            <a:r>
              <a:rPr sz="1200" spc="-5" dirty="0">
                <a:latin typeface="Times New Roman"/>
                <a:cs typeface="Times New Roman"/>
              </a:rPr>
              <a:t>prima che egli </a:t>
            </a:r>
            <a:r>
              <a:rPr sz="1200" spc="5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già  deceduto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parecchie</a:t>
            </a:r>
            <a:r>
              <a:rPr sz="1200" dirty="0">
                <a:latin typeface="Times New Roman"/>
                <a:cs typeface="Times New Roman"/>
              </a:rPr>
              <a:t> 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9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(1842.3) 168:0.3 </a:t>
            </a:r>
            <a:r>
              <a:rPr sz="1200" spc="-5" dirty="0">
                <a:latin typeface="Times New Roman"/>
                <a:cs typeface="Times New Roman"/>
              </a:rPr>
              <a:t>Ma esse, con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amici credenti, furono grandemente sconcertate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corriere riportò martedì 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quando raggiunse Betania.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messaggero insisté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sentito Gesù dire: “…questa </a:t>
            </a:r>
            <a:r>
              <a:rPr sz="1200" dirty="0">
                <a:latin typeface="Times New Roman"/>
                <a:cs typeface="Times New Roman"/>
              </a:rPr>
              <a:t>malattia non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 marR="4184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morte.” Né esse 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inviato loro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parola né </a:t>
            </a:r>
            <a:r>
              <a:rPr sz="1200" spc="-5" dirty="0">
                <a:latin typeface="Times New Roman"/>
                <a:cs typeface="Times New Roman"/>
              </a:rPr>
              <a:t>avesse offerto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suo  aiuto.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(1842.4) 168:0.4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vicini ed </a:t>
            </a:r>
            <a:r>
              <a:rPr sz="1200" spc="-5" dirty="0">
                <a:latin typeface="Times New Roman"/>
                <a:cs typeface="Times New Roman"/>
              </a:rPr>
              <a:t>altri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vennero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sorelle affrante  dal dolore. Lazzaro </a:t>
            </a:r>
            <a:r>
              <a:rPr sz="1200" dirty="0">
                <a:latin typeface="Times New Roman"/>
                <a:cs typeface="Times New Roman"/>
              </a:rPr>
              <a:t>e le sue sorelle </a:t>
            </a:r>
            <a:r>
              <a:rPr sz="1200" spc="-5" dirty="0">
                <a:latin typeface="Times New Roman"/>
                <a:cs typeface="Times New Roman"/>
              </a:rPr>
              <a:t>erano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 benestante ed </a:t>
            </a:r>
            <a:r>
              <a:rPr sz="1200" dirty="0">
                <a:latin typeface="Times New Roman"/>
                <a:cs typeface="Times New Roman"/>
              </a:rPr>
              <a:t>onorato, che </a:t>
            </a:r>
            <a:r>
              <a:rPr sz="1200" spc="-5" dirty="0">
                <a:latin typeface="Times New Roman"/>
                <a:cs typeface="Times New Roman"/>
              </a:rPr>
              <a:t>era stato l’abitante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 riguardo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95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piccolo villaggio </a:t>
            </a:r>
            <a:r>
              <a:rPr sz="1200" dirty="0">
                <a:latin typeface="Times New Roman"/>
                <a:cs typeface="Times New Roman"/>
              </a:rPr>
              <a:t>di Betania. E </a:t>
            </a:r>
            <a:r>
              <a:rPr sz="1200" spc="-5" dirty="0">
                <a:latin typeface="Times New Roman"/>
                <a:cs typeface="Times New Roman"/>
              </a:rPr>
              <a:t>nonostante che </a:t>
            </a:r>
            <a:r>
              <a:rPr sz="1200" dirty="0">
                <a:latin typeface="Times New Roman"/>
                <a:cs typeface="Times New Roman"/>
              </a:rPr>
              <a:t>tutti e tre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stati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ardenti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erano </a:t>
            </a:r>
            <a:r>
              <a:rPr sz="1200" dirty="0">
                <a:latin typeface="Times New Roman"/>
                <a:cs typeface="Times New Roman"/>
              </a:rPr>
              <a:t>molto rispettati  da 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conoscevano. Essi avevano </a:t>
            </a:r>
            <a:r>
              <a:rPr sz="1200" dirty="0">
                <a:latin typeface="Times New Roman"/>
                <a:cs typeface="Times New Roman"/>
              </a:rPr>
              <a:t>ereditato </a:t>
            </a:r>
            <a:r>
              <a:rPr sz="1200" spc="-5" dirty="0">
                <a:latin typeface="Times New Roman"/>
                <a:cs typeface="Times New Roman"/>
              </a:rPr>
              <a:t>estesi vigneti </a:t>
            </a:r>
            <a:r>
              <a:rPr sz="1200" dirty="0">
                <a:latin typeface="Times New Roman"/>
                <a:cs typeface="Times New Roman"/>
              </a:rPr>
              <a:t>e grandi oliveti nei </a:t>
            </a:r>
            <a:r>
              <a:rPr sz="1200" spc="-5" dirty="0">
                <a:latin typeface="Times New Roman"/>
                <a:cs typeface="Times New Roman"/>
              </a:rPr>
              <a:t>dintorni,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fossero ricchi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ulteriormente attestato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fatto che poterono </a:t>
            </a:r>
            <a:r>
              <a:rPr sz="1200" dirty="0">
                <a:latin typeface="Times New Roman"/>
                <a:cs typeface="Times New Roman"/>
              </a:rPr>
              <a:t>permettersi una tomba funebre </a:t>
            </a:r>
            <a:r>
              <a:rPr sz="1200" spc="-5" dirty="0">
                <a:latin typeface="Times New Roman"/>
                <a:cs typeface="Times New Roman"/>
              </a:rPr>
              <a:t>privata nella </a:t>
            </a:r>
            <a:r>
              <a:rPr sz="1200" dirty="0">
                <a:latin typeface="Times New Roman"/>
                <a:cs typeface="Times New Roman"/>
              </a:rPr>
              <a:t>loro proprietà.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genitori  </a:t>
            </a:r>
            <a:r>
              <a:rPr sz="1200" spc="-5" dirty="0">
                <a:latin typeface="Times New Roman"/>
                <a:cs typeface="Times New Roman"/>
              </a:rPr>
              <a:t>erano già stati </a:t>
            </a:r>
            <a:r>
              <a:rPr sz="1200" dirty="0">
                <a:latin typeface="Times New Roman"/>
                <a:cs typeface="Times New Roman"/>
              </a:rPr>
              <a:t>deposti in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(1842.5) 168:0.5 </a:t>
            </a:r>
            <a:r>
              <a:rPr sz="1200" spc="-5" dirty="0">
                <a:latin typeface="Times New Roman"/>
                <a:cs typeface="Times New Roman"/>
              </a:rPr>
              <a:t>Maria aveva rinunciato all’idea </a:t>
            </a:r>
            <a:r>
              <a:rPr sz="1200" dirty="0">
                <a:latin typeface="Times New Roman"/>
                <a:cs typeface="Times New Roman"/>
              </a:rPr>
              <a:t>di veder </a:t>
            </a:r>
            <a:r>
              <a:rPr sz="1200" spc="-5" dirty="0">
                <a:latin typeface="Times New Roman"/>
                <a:cs typeface="Times New Roman"/>
              </a:rPr>
              <a:t>giungere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era abbandonata al suo </a:t>
            </a:r>
            <a:r>
              <a:rPr sz="1200" dirty="0">
                <a:latin typeface="Times New Roman"/>
                <a:cs typeface="Times New Roman"/>
              </a:rPr>
              <a:t>dolore, ma </a:t>
            </a:r>
            <a:r>
              <a:rPr sz="1200" spc="-5" dirty="0">
                <a:latin typeface="Times New Roman"/>
                <a:cs typeface="Times New Roman"/>
              </a:rPr>
              <a:t>Marta si attaccò alla  speranza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venisse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mattino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rotolarono </a:t>
            </a:r>
            <a:r>
              <a:rPr sz="1200" dirty="0">
                <a:latin typeface="Times New Roman"/>
                <a:cs typeface="Times New Roman"/>
              </a:rPr>
              <a:t>la pietra </a:t>
            </a:r>
            <a:r>
              <a:rPr sz="1200" spc="-5" dirty="0">
                <a:latin typeface="Times New Roman"/>
                <a:cs typeface="Times New Roman"/>
              </a:rPr>
              <a:t>davanti alla </a:t>
            </a:r>
            <a:r>
              <a:rPr sz="1200" dirty="0">
                <a:latin typeface="Times New Roman"/>
                <a:cs typeface="Times New Roman"/>
              </a:rPr>
              <a:t>tomba e sigillarono </a:t>
            </a:r>
            <a:r>
              <a:rPr sz="1200" spc="-5" dirty="0">
                <a:latin typeface="Times New Roman"/>
                <a:cs typeface="Times New Roman"/>
              </a:rPr>
              <a:t>l’entrata. Anche </a:t>
            </a:r>
            <a:r>
              <a:rPr sz="1200" dirty="0">
                <a:latin typeface="Times New Roman"/>
                <a:cs typeface="Times New Roman"/>
              </a:rPr>
              <a:t>allora  </a:t>
            </a:r>
            <a:r>
              <a:rPr sz="1200" spc="-5" dirty="0">
                <a:latin typeface="Times New Roman"/>
                <a:cs typeface="Times New Roman"/>
              </a:rPr>
              <a:t>essa incaricò </a:t>
            </a:r>
            <a:r>
              <a:rPr sz="1200" dirty="0">
                <a:latin typeface="Times New Roman"/>
                <a:cs typeface="Times New Roman"/>
              </a:rPr>
              <a:t>un ragazzo loro vicino di </a:t>
            </a:r>
            <a:r>
              <a:rPr sz="1200" spc="-5" dirty="0">
                <a:latin typeface="Times New Roman"/>
                <a:cs typeface="Times New Roman"/>
              </a:rPr>
              <a:t>sorvegliare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che scendeva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sommità </a:t>
            </a:r>
            <a:r>
              <a:rPr sz="1200" spc="-5" dirty="0">
                <a:latin typeface="Times New Roman"/>
                <a:cs typeface="Times New Roman"/>
              </a:rPr>
              <a:t>della collina ad 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Betania; </a:t>
            </a:r>
            <a:r>
              <a:rPr sz="1200" dirty="0">
                <a:latin typeface="Times New Roman"/>
                <a:cs typeface="Times New Roman"/>
              </a:rPr>
              <a:t>e  fu </a:t>
            </a:r>
            <a:r>
              <a:rPr sz="1200" spc="-5" dirty="0">
                <a:latin typeface="Times New Roman"/>
                <a:cs typeface="Times New Roman"/>
              </a:rPr>
              <a:t>questo ragazzo che </a:t>
            </a:r>
            <a:r>
              <a:rPr sz="1200" dirty="0">
                <a:latin typeface="Times New Roman"/>
                <a:cs typeface="Times New Roman"/>
              </a:rPr>
              <a:t>portò a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si stavano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avvicinando.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2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(1842.6) 168:0.6 </a:t>
            </a:r>
            <a:r>
              <a:rPr sz="1200" spc="-5" dirty="0">
                <a:latin typeface="Times New Roman"/>
                <a:cs typeface="Times New Roman"/>
              </a:rPr>
              <a:t>Quando Marta incontrò Gesù, cadde ai suoi </a:t>
            </a:r>
            <a:r>
              <a:rPr sz="1200" dirty="0">
                <a:latin typeface="Times New Roman"/>
                <a:cs typeface="Times New Roman"/>
              </a:rPr>
              <a:t>piedi </a:t>
            </a:r>
            <a:r>
              <a:rPr sz="1200" spc="-5" dirty="0">
                <a:latin typeface="Times New Roman"/>
                <a:cs typeface="Times New Roman"/>
              </a:rPr>
              <a:t>esclamando: “Maestro, se </a:t>
            </a:r>
            <a:r>
              <a:rPr sz="1200" dirty="0">
                <a:latin typeface="Times New Roman"/>
                <a:cs typeface="Times New Roman"/>
              </a:rPr>
              <a:t>tu fossi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qui mio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 </a:t>
            </a:r>
            <a:r>
              <a:rPr sz="1200" dirty="0">
                <a:latin typeface="Times New Roman"/>
                <a:cs typeface="Times New Roman"/>
              </a:rPr>
              <a:t>morto!”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timori </a:t>
            </a:r>
            <a:r>
              <a:rPr sz="1200" spc="-5" dirty="0">
                <a:latin typeface="Times New Roman"/>
                <a:cs typeface="Times New Roman"/>
              </a:rPr>
              <a:t>stavano passando </a:t>
            </a:r>
            <a:r>
              <a:rPr sz="1200" dirty="0">
                <a:latin typeface="Times New Roman"/>
                <a:cs typeface="Times New Roman"/>
              </a:rPr>
              <a:t>per la mente di </a:t>
            </a:r>
            <a:r>
              <a:rPr sz="1200" spc="-5" dirty="0">
                <a:latin typeface="Times New Roman"/>
                <a:cs typeface="Times New Roman"/>
              </a:rPr>
              <a:t>Marta,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espresse alcun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5" dirty="0">
                <a:latin typeface="Times New Roman"/>
                <a:cs typeface="Times New Roman"/>
              </a:rPr>
              <a:t>né si </a:t>
            </a:r>
            <a:r>
              <a:rPr sz="1200" spc="-5" dirty="0">
                <a:latin typeface="Times New Roman"/>
                <a:cs typeface="Times New Roman"/>
              </a:rPr>
              <a:t>avventurò </a:t>
            </a:r>
            <a:r>
              <a:rPr sz="1200" dirty="0">
                <a:latin typeface="Times New Roman"/>
                <a:cs typeface="Times New Roman"/>
              </a:rPr>
              <a:t>a criticare o a 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discussione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del Maestro </a:t>
            </a:r>
            <a:r>
              <a:rPr sz="1200" dirty="0">
                <a:latin typeface="Times New Roman"/>
                <a:cs typeface="Times New Roman"/>
              </a:rPr>
              <a:t>in relazione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Lazzaro. Dopo che essa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parlato,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si chinò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e,</a:t>
            </a:r>
            <a:endParaRPr sz="1200">
              <a:latin typeface="Times New Roman"/>
              <a:cs typeface="Times New Roman"/>
            </a:endParaRPr>
          </a:p>
          <a:p>
            <a:pPr marL="88900" marR="781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rialzandola,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“Abbi solo fede, Marta, </a:t>
            </a:r>
            <a:r>
              <a:rPr sz="1200" dirty="0">
                <a:latin typeface="Times New Roman"/>
                <a:cs typeface="Times New Roman"/>
              </a:rPr>
              <a:t>e tuo fratello </a:t>
            </a:r>
            <a:r>
              <a:rPr sz="1200" spc="-5" dirty="0">
                <a:latin typeface="Times New Roman"/>
                <a:cs typeface="Times New Roman"/>
              </a:rPr>
              <a:t>risusciterà.” Allora Marta rispose: “Lo so </a:t>
            </a:r>
            <a:r>
              <a:rPr sz="1200" dirty="0">
                <a:latin typeface="Times New Roman"/>
                <a:cs typeface="Times New Roman"/>
              </a:rPr>
              <a:t>che risusciterà nella risurrezione  </a:t>
            </a:r>
            <a:r>
              <a:rPr sz="1200" spc="-5" dirty="0">
                <a:latin typeface="Times New Roman"/>
                <a:cs typeface="Times New Roman"/>
              </a:rPr>
              <a:t>dell’ultimo giorno;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credo che </a:t>
            </a:r>
            <a:r>
              <a:rPr sz="1200" dirty="0">
                <a:latin typeface="Times New Roman"/>
                <a:cs typeface="Times New Roman"/>
              </a:rPr>
              <a:t>qualsiasi cosa </a:t>
            </a:r>
            <a:r>
              <a:rPr sz="1200" spc="-5" dirty="0">
                <a:latin typeface="Times New Roman"/>
                <a:cs typeface="Times New Roman"/>
              </a:rPr>
              <a:t>chiederai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te 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concederà.”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(1843.1) 168:0.7 </a:t>
            </a:r>
            <a:r>
              <a:rPr sz="1200" spc="-5" dirty="0">
                <a:latin typeface="Times New Roman"/>
                <a:cs typeface="Times New Roman"/>
              </a:rPr>
              <a:t>Allora Gesù disse, guardando dritto negli </a:t>
            </a:r>
            <a:r>
              <a:rPr sz="1200" dirty="0">
                <a:latin typeface="Times New Roman"/>
                <a:cs typeface="Times New Roman"/>
              </a:rPr>
              <a:t>occhi di </a:t>
            </a:r>
            <a:r>
              <a:rPr sz="1200" spc="-5" dirty="0">
                <a:latin typeface="Times New Roman"/>
                <a:cs typeface="Times New Roman"/>
              </a:rPr>
              <a:t>Marta: “Io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e la vita; e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crede in </a:t>
            </a:r>
            <a:r>
              <a:rPr sz="1200" spc="5" dirty="0">
                <a:latin typeface="Times New Roman"/>
                <a:cs typeface="Times New Roman"/>
              </a:rPr>
              <a:t>me,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 muore, </a:t>
            </a:r>
            <a:r>
              <a:rPr sz="1200" dirty="0">
                <a:latin typeface="Times New Roman"/>
                <a:cs typeface="Times New Roman"/>
              </a:rPr>
              <a:t>vivrà </a:t>
            </a:r>
            <a:r>
              <a:rPr sz="1200" spc="-5" dirty="0">
                <a:latin typeface="Times New Roman"/>
                <a:cs typeface="Times New Roman"/>
              </a:rPr>
              <a:t>ancora.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vive e crede in me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morirà mai. </a:t>
            </a:r>
            <a:r>
              <a:rPr sz="1200" spc="-5" dirty="0">
                <a:latin typeface="Times New Roman"/>
                <a:cs typeface="Times New Roman"/>
              </a:rPr>
              <a:t>Marta,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credi questo?”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rispose </a:t>
            </a:r>
            <a:r>
              <a:rPr sz="1200" spc="-5" dirty="0">
                <a:latin typeface="Times New Roman"/>
                <a:cs typeface="Times New Roman"/>
              </a:rPr>
              <a:t>al  Maestro: </a:t>
            </a:r>
            <a:r>
              <a:rPr sz="1200" dirty="0">
                <a:latin typeface="Times New Roman"/>
                <a:cs typeface="Times New Roman"/>
              </a:rPr>
              <a:t>“Sì, io </a:t>
            </a:r>
            <a:r>
              <a:rPr sz="1200" spc="-5" dirty="0">
                <a:latin typeface="Times New Roman"/>
                <a:cs typeface="Times New Roman"/>
              </a:rPr>
              <a:t>credevo </a:t>
            </a:r>
            <a:r>
              <a:rPr sz="1200" dirty="0">
                <a:latin typeface="Times New Roman"/>
                <a:cs typeface="Times New Roman"/>
              </a:rPr>
              <a:t>da 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che tu sei il </a:t>
            </a:r>
            <a:r>
              <a:rPr sz="1200" spc="-5" dirty="0">
                <a:latin typeface="Times New Roman"/>
                <a:cs typeface="Times New Roman"/>
              </a:rPr>
              <a:t>Liberatore,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Dio vivente, colui che doveva </a:t>
            </a:r>
            <a:r>
              <a:rPr sz="1200" spc="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mondo.”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(1843.2) 168:0.8 </a:t>
            </a:r>
            <a:r>
              <a:rPr sz="1200" spc="-5" dirty="0">
                <a:latin typeface="Times New Roman"/>
                <a:cs typeface="Times New Roman"/>
              </a:rPr>
              <a:t>Avendo Gesù chiesto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Maria, Marta andò subito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 e, bisbigliando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sorella, disse: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qui ed ha 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di te.” E </a:t>
            </a:r>
            <a:r>
              <a:rPr sz="1200" spc="-5" dirty="0">
                <a:latin typeface="Times New Roman"/>
                <a:cs typeface="Times New Roman"/>
              </a:rPr>
              <a:t>quando Maria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ciò,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uscì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andare incontro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che era rimasto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85824" y="513333"/>
            <a:ext cx="4369435" cy="406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0" indent="-304800">
              <a:lnSpc>
                <a:spcPts val="1410"/>
              </a:lnSpc>
              <a:spcBef>
                <a:spcPts val="100"/>
              </a:spcBef>
              <a:buAutoNum type="arabicPeriod" startAt="16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Rodano </a:t>
            </a:r>
            <a:r>
              <a:rPr sz="1200" dirty="0">
                <a:latin typeface="Times New Roman"/>
                <a:cs typeface="Times New Roman"/>
              </a:rPr>
              <a:t>di Alessandria . Commissione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6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Ulteriori discussioni </a:t>
            </a:r>
            <a:r>
              <a:rPr sz="1200" dirty="0">
                <a:latin typeface="Times New Roman"/>
                <a:cs typeface="Times New Roman"/>
              </a:rPr>
              <a:t>con Rodano 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60"/>
              <a:tabLst>
                <a:tab pos="317500" algn="l"/>
              </a:tabLst>
            </a:pP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festa dei Tabernacoli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5" dirty="0">
                <a:latin typeface="Times New Roman"/>
                <a:cs typeface="Times New Roman"/>
              </a:rPr>
              <a:t> 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L’ordinazione dei </a:t>
            </a:r>
            <a:r>
              <a:rPr sz="1200" dirty="0">
                <a:latin typeface="Times New Roman"/>
                <a:cs typeface="Times New Roman"/>
              </a:rPr>
              <a:t>settanta a </a:t>
            </a:r>
            <a:r>
              <a:rPr sz="1200" spc="-5" dirty="0">
                <a:latin typeface="Times New Roman"/>
                <a:cs typeface="Times New Roman"/>
              </a:rPr>
              <a:t>Magadan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5" dirty="0">
                <a:latin typeface="Times New Roman"/>
                <a:cs typeface="Times New Roman"/>
              </a:rPr>
              <a:t> 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60"/>
              <a:tabLst>
                <a:tab pos="317500" algn="l"/>
              </a:tabLst>
            </a:pP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festa della Dedicazione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L’inizio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L’ultima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alla Perea del </a:t>
            </a:r>
            <a:r>
              <a:rPr sz="1200" dirty="0">
                <a:latin typeface="Times New Roman"/>
                <a:cs typeface="Times New Roman"/>
              </a:rPr>
              <a:t>nord . Commissione di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visita a </a:t>
            </a:r>
            <a:r>
              <a:rPr sz="1200" spc="-5" dirty="0">
                <a:latin typeface="Times New Roman"/>
                <a:cs typeface="Times New Roman"/>
              </a:rPr>
              <a:t>Filadelfia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16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. Commissione di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16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L’ultimo insegnamento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Pella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 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L’entrata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lunedì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martedì mattina al Tempio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L’ultimo discorso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martedì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Oliveto 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mercoledì, giorno </a:t>
            </a:r>
            <a:r>
              <a:rPr sz="1200" dirty="0">
                <a:latin typeface="Times New Roman"/>
                <a:cs typeface="Times New Roman"/>
              </a:rPr>
              <a:t>di riposo . Commissione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L’ultimo giorno al </a:t>
            </a:r>
            <a:r>
              <a:rPr sz="1200" dirty="0">
                <a:latin typeface="Times New Roman"/>
                <a:cs typeface="Times New Roman"/>
              </a:rPr>
              <a:t>campo 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L’ultima </a:t>
            </a:r>
            <a:r>
              <a:rPr sz="1200" dirty="0">
                <a:latin typeface="Times New Roman"/>
                <a:cs typeface="Times New Roman"/>
              </a:rPr>
              <a:t>cena . Commissione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6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discorso di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60"/>
              <a:tabLst>
                <a:tab pos="317500" algn="l"/>
              </a:tabLst>
            </a:pPr>
            <a:r>
              <a:rPr sz="1200" dirty="0">
                <a:latin typeface="Times New Roman"/>
                <a:cs typeface="Times New Roman"/>
              </a:rPr>
              <a:t>Ultime </a:t>
            </a:r>
            <a:r>
              <a:rPr sz="1200" spc="-5" dirty="0">
                <a:latin typeface="Times New Roman"/>
                <a:cs typeface="Times New Roman"/>
              </a:rPr>
              <a:t>esortazioni ed avvertimenti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410"/>
              </a:lnSpc>
              <a:buAutoNum type="arabicPeriod" startAt="16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A Getsemani </a:t>
            </a:r>
            <a:r>
              <a:rPr sz="1200" dirty="0">
                <a:latin typeface="Times New Roman"/>
                <a:cs typeface="Times New Roman"/>
              </a:rPr>
              <a:t>. Commissione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70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vento si producevano generalmente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febbraio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marzo,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della stagione delle piogge.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la pioggia  </a:t>
            </a:r>
            <a:r>
              <a:rPr sz="1200" spc="-5" dirty="0">
                <a:latin typeface="Times New Roman"/>
                <a:cs typeface="Times New Roman"/>
              </a:rPr>
              <a:t>cadeva con degli </a:t>
            </a:r>
            <a:r>
              <a:rPr sz="1200" dirty="0">
                <a:latin typeface="Times New Roman"/>
                <a:cs typeface="Times New Roman"/>
              </a:rPr>
              <a:t>acquazzoni </a:t>
            </a:r>
            <a:r>
              <a:rPr sz="1200" spc="-5" dirty="0">
                <a:latin typeface="Times New Roman"/>
                <a:cs typeface="Times New Roman"/>
              </a:rPr>
              <a:t>rinfrescanti </a:t>
            </a:r>
            <a:r>
              <a:rPr sz="1200" dirty="0">
                <a:latin typeface="Times New Roman"/>
                <a:cs typeface="Times New Roman"/>
              </a:rPr>
              <a:t>da novembre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aprile, ma non pioveva in modo </a:t>
            </a:r>
            <a:r>
              <a:rPr sz="1200" spc="-5" dirty="0">
                <a:latin typeface="Times New Roman"/>
                <a:cs typeface="Times New Roman"/>
              </a:rPr>
              <a:t>continuo. C’erano </a:t>
            </a:r>
            <a:r>
              <a:rPr sz="1200" dirty="0">
                <a:latin typeface="Times New Roman"/>
                <a:cs typeface="Times New Roman"/>
              </a:rPr>
              <a:t>solo due stagioni in  </a:t>
            </a:r>
            <a:r>
              <a:rPr sz="1200" spc="-5" dirty="0">
                <a:latin typeface="Times New Roman"/>
                <a:cs typeface="Times New Roman"/>
              </a:rPr>
              <a:t>Palestina, l’estate </a:t>
            </a:r>
            <a:r>
              <a:rPr sz="1200" dirty="0">
                <a:latin typeface="Times New Roman"/>
                <a:cs typeface="Times New Roman"/>
              </a:rPr>
              <a:t>e l’inverno, la </a:t>
            </a:r>
            <a:r>
              <a:rPr sz="1200" spc="-5" dirty="0">
                <a:latin typeface="Times New Roman"/>
                <a:cs typeface="Times New Roman"/>
              </a:rPr>
              <a:t>stagione secca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stagione piovosa.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gennaio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fiori cominciavano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sbocciare,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di  </a:t>
            </a:r>
            <a:r>
              <a:rPr sz="1200" spc="-5" dirty="0">
                <a:latin typeface="Times New Roman"/>
                <a:cs typeface="Times New Roman"/>
              </a:rPr>
              <a:t>aprile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giardino fiorito.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(1367.7) 124:1.11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quest’anno, nella fattoria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zio,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aiutò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nella </a:t>
            </a:r>
            <a:r>
              <a:rPr sz="1200" spc="-5" dirty="0">
                <a:latin typeface="Times New Roman"/>
                <a:cs typeface="Times New Roman"/>
              </a:rPr>
              <a:t>mietitura del grano. </a:t>
            </a:r>
            <a:r>
              <a:rPr sz="1200" dirty="0">
                <a:latin typeface="Times New Roman"/>
                <a:cs typeface="Times New Roman"/>
              </a:rPr>
              <a:t>Prima dei  </a:t>
            </a:r>
            <a:r>
              <a:rPr sz="1200" spc="-5" dirty="0">
                <a:latin typeface="Times New Roman"/>
                <a:cs typeface="Times New Roman"/>
              </a:rPr>
              <a:t>tredici anni egli </a:t>
            </a:r>
            <a:r>
              <a:rPr sz="1200" dirty="0">
                <a:latin typeface="Times New Roman"/>
                <a:cs typeface="Times New Roman"/>
              </a:rPr>
              <a:t>era riuscito a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qualcosa praticamente di </a:t>
            </a:r>
            <a:r>
              <a:rPr sz="1200" spc="-5" dirty="0">
                <a:latin typeface="Times New Roman"/>
                <a:cs typeface="Times New Roman"/>
              </a:rPr>
              <a:t>ogni mestiere che 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esercitavano </a:t>
            </a:r>
            <a:r>
              <a:rPr sz="1200" dirty="0">
                <a:latin typeface="Times New Roman"/>
                <a:cs typeface="Times New Roman"/>
              </a:rPr>
              <a:t>nei dintorni di  </a:t>
            </a:r>
            <a:r>
              <a:rPr sz="1200" spc="-5" dirty="0">
                <a:latin typeface="Times New Roman"/>
                <a:cs typeface="Times New Roman"/>
              </a:rPr>
              <a:t>Nazaret, eccetto </a:t>
            </a:r>
            <a:r>
              <a:rPr sz="1200" dirty="0">
                <a:latin typeface="Times New Roman"/>
                <a:cs typeface="Times New Roman"/>
              </a:rPr>
              <a:t>la lavorazione </a:t>
            </a:r>
            <a:r>
              <a:rPr sz="1200" spc="-5" dirty="0">
                <a:latin typeface="Times New Roman"/>
                <a:cs typeface="Times New Roman"/>
              </a:rPr>
              <a:t>dei metalli;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fu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dopo la morte 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trascorse </a:t>
            </a:r>
            <a:r>
              <a:rPr sz="1200" spc="-5" dirty="0">
                <a:latin typeface="Times New Roman"/>
                <a:cs typeface="Times New Roman"/>
              </a:rPr>
              <a:t>parecchi mesi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laboratorio </a:t>
            </a:r>
            <a:r>
              <a:rPr sz="1200" dirty="0">
                <a:latin typeface="Times New Roman"/>
                <a:cs typeface="Times New Roman"/>
              </a:rPr>
              <a:t>di un fabbro.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09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(1368.1) 124:1.12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carovane diminuivano, Gesù faceva con suo </a:t>
            </a:r>
            <a:r>
              <a:rPr sz="1200" dirty="0">
                <a:latin typeface="Times New Roman"/>
                <a:cs typeface="Times New Roman"/>
              </a:rPr>
              <a:t>padre molti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d’affari nelle città vicine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Cana, </a:t>
            </a:r>
            <a:r>
              <a:rPr sz="1200" dirty="0">
                <a:latin typeface="Times New Roman"/>
                <a:cs typeface="Times New Roman"/>
              </a:rPr>
              <a:t>Endor e Nain. Da </a:t>
            </a:r>
            <a:r>
              <a:rPr sz="1200" spc="-5" dirty="0">
                <a:latin typeface="Times New Roman"/>
                <a:cs typeface="Times New Roman"/>
              </a:rPr>
              <a:t>ragazzo egli aveva </a:t>
            </a:r>
            <a:r>
              <a:rPr sz="1200" dirty="0">
                <a:latin typeface="Times New Roman"/>
                <a:cs typeface="Times New Roman"/>
              </a:rPr>
              <a:t>visitato </a:t>
            </a:r>
            <a:r>
              <a:rPr sz="1200" spc="-5" dirty="0">
                <a:latin typeface="Times New Roman"/>
                <a:cs typeface="Times New Roman"/>
              </a:rPr>
              <a:t>spesso Sefforis, </a:t>
            </a:r>
            <a:r>
              <a:rPr sz="1200" dirty="0">
                <a:latin typeface="Times New Roman"/>
                <a:cs typeface="Times New Roman"/>
              </a:rPr>
              <a:t>situata 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cinque chilometri a  </a:t>
            </a:r>
            <a:r>
              <a:rPr sz="1200" spc="-5" dirty="0">
                <a:latin typeface="Times New Roman"/>
                <a:cs typeface="Times New Roman"/>
              </a:rPr>
              <a:t>nordovest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dall’anno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a.C. fino all’anno </a:t>
            </a:r>
            <a:r>
              <a:rPr sz="1200" dirty="0">
                <a:latin typeface="Times New Roman"/>
                <a:cs typeface="Times New Roman"/>
              </a:rPr>
              <a:t>25 d.C.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ed una </a:t>
            </a:r>
            <a:r>
              <a:rPr sz="1200" spc="-5" dirty="0">
                <a:latin typeface="Times New Roman"/>
                <a:cs typeface="Times New Roman"/>
              </a:rPr>
              <a:t>delle residenze </a:t>
            </a:r>
            <a:r>
              <a:rPr sz="1200" dirty="0">
                <a:latin typeface="Times New Roman"/>
                <a:cs typeface="Times New Roman"/>
              </a:rPr>
              <a:t>di Erode  Antipa.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0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(1368.2) 124:1.13 </a:t>
            </a:r>
            <a:r>
              <a:rPr sz="1200" spc="-5" dirty="0">
                <a:latin typeface="Times New Roman"/>
                <a:cs typeface="Times New Roman"/>
              </a:rPr>
              <a:t>Gesù continuava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crescere fisicamente, intellettualmente, socialmente </a:t>
            </a:r>
            <a:r>
              <a:rPr sz="1200" dirty="0">
                <a:latin typeface="Times New Roman"/>
                <a:cs typeface="Times New Roman"/>
              </a:rPr>
              <a:t>e spiritualmente. I suoi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lontano da </a:t>
            </a:r>
            <a:r>
              <a:rPr sz="1200" spc="-5" dirty="0">
                <a:latin typeface="Times New Roman"/>
                <a:cs typeface="Times New Roman"/>
              </a:rPr>
              <a:t>casa  contribuirono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dargli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migliore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generosa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propria famiglia,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cominciarono </a:t>
            </a:r>
            <a:r>
              <a:rPr sz="1200" spc="-5" dirty="0">
                <a:latin typeface="Times New Roman"/>
                <a:cs typeface="Times New Roman"/>
              </a:rPr>
              <a:t>ad imparare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nel mentre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educavano.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giovane Gesù </a:t>
            </a:r>
            <a:r>
              <a:rPr sz="1200" dirty="0">
                <a:latin typeface="Times New Roman"/>
                <a:cs typeface="Times New Roman"/>
              </a:rPr>
              <a:t>era un pensatore </a:t>
            </a:r>
            <a:r>
              <a:rPr sz="1200" spc="-5" dirty="0">
                <a:latin typeface="Times New Roman"/>
                <a:cs typeface="Times New Roman"/>
              </a:rPr>
              <a:t>originale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abile  </a:t>
            </a:r>
            <a:r>
              <a:rPr sz="1200" spc="-5" dirty="0">
                <a:latin typeface="Times New Roman"/>
                <a:cs typeface="Times New Roman"/>
              </a:rPr>
              <a:t>istruttore. Egli </a:t>
            </a:r>
            <a:r>
              <a:rPr sz="1200" dirty="0">
                <a:latin typeface="Times New Roman"/>
                <a:cs typeface="Times New Roman"/>
              </a:rPr>
              <a:t>era in costante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con la cosiddetta </a:t>
            </a:r>
            <a:r>
              <a:rPr sz="1200" spc="-5" dirty="0">
                <a:latin typeface="Times New Roman"/>
                <a:cs typeface="Times New Roman"/>
              </a:rPr>
              <a:t>“legge </a:t>
            </a:r>
            <a:r>
              <a:rPr sz="1200" dirty="0">
                <a:latin typeface="Times New Roman"/>
                <a:cs typeface="Times New Roman"/>
              </a:rPr>
              <a:t>orale”, ma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sempre di adattarsi alle </a:t>
            </a:r>
            <a:r>
              <a:rPr sz="1200" spc="-5" dirty="0">
                <a:latin typeface="Times New Roman"/>
                <a:cs typeface="Times New Roman"/>
              </a:rPr>
              <a:t>pratiche 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famiglia. Egli s’intendeva abbastanza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ragazzi della </a:t>
            </a:r>
            <a:r>
              <a:rPr sz="1200" spc="-5" dirty="0">
                <a:latin typeface="Times New Roman"/>
                <a:cs typeface="Times New Roman"/>
              </a:rPr>
              <a:t>sua età, </a:t>
            </a:r>
            <a:r>
              <a:rPr sz="1200" dirty="0">
                <a:latin typeface="Times New Roman"/>
                <a:cs typeface="Times New Roman"/>
              </a:rPr>
              <a:t>ma era </a:t>
            </a:r>
            <a:r>
              <a:rPr sz="1200" spc="-5" dirty="0">
                <a:latin typeface="Times New Roman"/>
                <a:cs typeface="Times New Roman"/>
              </a:rPr>
              <a:t>spesso scoraggiato </a:t>
            </a:r>
            <a:r>
              <a:rPr sz="1200" dirty="0">
                <a:latin typeface="Times New Roman"/>
                <a:cs typeface="Times New Roman"/>
              </a:rPr>
              <a:t>dalla lentezza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dei dieci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divenuto 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ragazzi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società per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promuovere</a:t>
            </a:r>
            <a:endParaRPr sz="1200">
              <a:latin typeface="Times New Roman"/>
              <a:cs typeface="Times New Roman"/>
            </a:endParaRPr>
          </a:p>
          <a:p>
            <a:pPr marL="76200" marR="36893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l’acquisizione delle qualità dell’età </a:t>
            </a:r>
            <a:r>
              <a:rPr sz="1200" dirty="0">
                <a:latin typeface="Times New Roman"/>
                <a:cs typeface="Times New Roman"/>
              </a:rPr>
              <a:t>matura — fisiche, </a:t>
            </a:r>
            <a:r>
              <a:rPr sz="1200" spc="-5" dirty="0">
                <a:latin typeface="Times New Roman"/>
                <a:cs typeface="Times New Roman"/>
              </a:rPr>
              <a:t>intellettuali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religiose. Gesù riuscì ad </a:t>
            </a:r>
            <a:r>
              <a:rPr sz="1200" dirty="0">
                <a:latin typeface="Times New Roman"/>
                <a:cs typeface="Times New Roman"/>
              </a:rPr>
              <a:t>introdurre fra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ragazzi </a:t>
            </a:r>
            <a:r>
              <a:rPr sz="1200" spc="-5" dirty="0">
                <a:latin typeface="Times New Roman"/>
                <a:cs typeface="Times New Roman"/>
              </a:rPr>
              <a:t>molti  giochi </a:t>
            </a:r>
            <a:r>
              <a:rPr sz="1200" dirty="0">
                <a:latin typeface="Times New Roman"/>
                <a:cs typeface="Times New Roman"/>
              </a:rPr>
              <a:t>nuovi e vari metodi </a:t>
            </a:r>
            <a:r>
              <a:rPr sz="1200" spc="-5" dirty="0">
                <a:latin typeface="Times New Roman"/>
                <a:cs typeface="Times New Roman"/>
              </a:rPr>
              <a:t>migliorati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ricreazione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18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175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certa distanza dalla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l’aveva </a:t>
            </a:r>
            <a:r>
              <a:rPr sz="1200" spc="-5" dirty="0">
                <a:latin typeface="Times New Roman"/>
                <a:cs typeface="Times New Roman"/>
              </a:rPr>
              <a:t>incontrato prima. Gli amici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con </a:t>
            </a:r>
            <a:r>
              <a:rPr sz="1200" dirty="0">
                <a:latin typeface="Times New Roman"/>
                <a:cs typeface="Times New Roman"/>
              </a:rPr>
              <a:t>Maria </a:t>
            </a:r>
            <a:r>
              <a:rPr sz="1200" spc="-5" dirty="0">
                <a:latin typeface="Times New Roman"/>
                <a:cs typeface="Times New Roman"/>
              </a:rPr>
              <a:t>cercando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consolarla,  quando videro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alzò in </a:t>
            </a:r>
            <a:r>
              <a:rPr sz="1200" spc="-5" dirty="0">
                <a:latin typeface="Times New Roman"/>
                <a:cs typeface="Times New Roman"/>
              </a:rPr>
              <a:t>fretta ed uscì, </a:t>
            </a:r>
            <a:r>
              <a:rPr sz="1200" dirty="0">
                <a:latin typeface="Times New Roman"/>
                <a:cs typeface="Times New Roman"/>
              </a:rPr>
              <a:t>la seguirono, </a:t>
            </a:r>
            <a:r>
              <a:rPr sz="1200" spc="-5" dirty="0">
                <a:latin typeface="Times New Roman"/>
                <a:cs typeface="Times New Roman"/>
              </a:rPr>
              <a:t>supponendo che </a:t>
            </a:r>
            <a:r>
              <a:rPr sz="1200" dirty="0">
                <a:latin typeface="Times New Roman"/>
                <a:cs typeface="Times New Roman"/>
              </a:rPr>
              <a:t>stesse </a:t>
            </a:r>
            <a:r>
              <a:rPr sz="1200" spc="-5" dirty="0">
                <a:latin typeface="Times New Roman"/>
                <a:cs typeface="Times New Roman"/>
              </a:rPr>
              <a:t>andando alla </a:t>
            </a:r>
            <a:r>
              <a:rPr sz="1200" spc="5" dirty="0">
                <a:latin typeface="Times New Roman"/>
                <a:cs typeface="Times New Roman"/>
              </a:rPr>
              <a:t>tomba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piangere.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(1843.3) 168:0.9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presenti erano </a:t>
            </a:r>
            <a:r>
              <a:rPr sz="1200" dirty="0">
                <a:latin typeface="Times New Roman"/>
                <a:cs typeface="Times New Roman"/>
              </a:rPr>
              <a:t>acerrimi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Per questo </a:t>
            </a:r>
            <a:r>
              <a:rPr sz="1200" dirty="0">
                <a:latin typeface="Times New Roman"/>
                <a:cs typeface="Times New Roman"/>
              </a:rPr>
              <a:t>Marta era uscita per </a:t>
            </a:r>
            <a:r>
              <a:rPr sz="1200" spc="-5" dirty="0">
                <a:latin typeface="Times New Roman"/>
                <a:cs typeface="Times New Roman"/>
              </a:rPr>
              <a:t>incontrarlo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sola,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questo era  anche andata ad informare segretamente </a:t>
            </a:r>
            <a:r>
              <a:rPr sz="1200" dirty="0">
                <a:latin typeface="Times New Roman"/>
                <a:cs typeface="Times New Roman"/>
              </a:rPr>
              <a:t>Maria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chiesto </a:t>
            </a:r>
            <a:r>
              <a:rPr sz="1200" dirty="0">
                <a:latin typeface="Times New Roman"/>
                <a:cs typeface="Times New Roman"/>
              </a:rPr>
              <a:t>di lei. </a:t>
            </a:r>
            <a:r>
              <a:rPr sz="1200" spc="-5" dirty="0">
                <a:latin typeface="Times New Roman"/>
                <a:cs typeface="Times New Roman"/>
              </a:rPr>
              <a:t>Marta, </a:t>
            </a:r>
            <a:r>
              <a:rPr sz="1200" dirty="0">
                <a:latin typeface="Times New Roman"/>
                <a:cs typeface="Times New Roman"/>
              </a:rPr>
              <a:t>pur volendo veramente </a:t>
            </a:r>
            <a:r>
              <a:rPr sz="1200" spc="-5" dirty="0">
                <a:latin typeface="Times New Roman"/>
                <a:cs typeface="Times New Roman"/>
              </a:rPr>
              <a:t>vedere Gesù, desiderava  evitare ogni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potesse essere causato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arrivo </a:t>
            </a:r>
            <a:r>
              <a:rPr sz="1200" dirty="0">
                <a:latin typeface="Times New Roman"/>
                <a:cs typeface="Times New Roman"/>
              </a:rPr>
              <a:t>improvviso in mezzo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numeroso </a:t>
            </a:r>
            <a:r>
              <a:rPr sz="1200" dirty="0">
                <a:latin typeface="Times New Roman"/>
                <a:cs typeface="Times New Roman"/>
              </a:rPr>
              <a:t>gruppo di suoi 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Marta era </a:t>
            </a:r>
            <a:r>
              <a:rPr sz="1200" dirty="0">
                <a:latin typeface="Times New Roman"/>
                <a:cs typeface="Times New Roman"/>
              </a:rPr>
              <a:t>intenzionata a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 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amici mentre </a:t>
            </a:r>
            <a:r>
              <a:rPr sz="1200" dirty="0">
                <a:latin typeface="Times New Roman"/>
                <a:cs typeface="Times New Roman"/>
              </a:rPr>
              <a:t>Maria andava a salutare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non vi  </a:t>
            </a:r>
            <a:r>
              <a:rPr sz="1200" spc="-5" dirty="0">
                <a:latin typeface="Times New Roman"/>
                <a:cs typeface="Times New Roman"/>
              </a:rPr>
              <a:t>riuscì, perché essi seguirono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trovarono </a:t>
            </a:r>
            <a:r>
              <a:rPr sz="1200" spc="-5" dirty="0">
                <a:latin typeface="Times New Roman"/>
                <a:cs typeface="Times New Roman"/>
              </a:rPr>
              <a:t>così inaspettatamente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2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(1843.4) 168:0.10 </a:t>
            </a:r>
            <a:r>
              <a:rPr sz="1200" spc="-5" dirty="0">
                <a:latin typeface="Times New Roman"/>
                <a:cs typeface="Times New Roman"/>
              </a:rPr>
              <a:t>Marta condusse Maria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lo vide, </a:t>
            </a:r>
            <a:r>
              <a:rPr sz="1200" spc="-5" dirty="0">
                <a:latin typeface="Times New Roman"/>
                <a:cs typeface="Times New Roman"/>
              </a:rPr>
              <a:t>cadde ai suoi </a:t>
            </a:r>
            <a:r>
              <a:rPr sz="1200" dirty="0">
                <a:latin typeface="Times New Roman"/>
                <a:cs typeface="Times New Roman"/>
              </a:rPr>
              <a:t>piedi </a:t>
            </a:r>
            <a:r>
              <a:rPr sz="1200" spc="-5" dirty="0">
                <a:latin typeface="Times New Roman"/>
                <a:cs typeface="Times New Roman"/>
              </a:rPr>
              <a:t>esclamando: </a:t>
            </a:r>
            <a:r>
              <a:rPr sz="1200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tu fossi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spc="10" dirty="0">
                <a:latin typeface="Times New Roman"/>
                <a:cs typeface="Times New Roman"/>
              </a:rPr>
              <a:t>qui </a:t>
            </a:r>
            <a:r>
              <a:rPr sz="1200" dirty="0">
                <a:latin typeface="Times New Roman"/>
                <a:cs typeface="Times New Roman"/>
              </a:rPr>
              <a:t>mio 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morto!” E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loro erano affranti per </a:t>
            </a:r>
            <a:r>
              <a:rPr sz="1200" dirty="0">
                <a:latin typeface="Times New Roman"/>
                <a:cs typeface="Times New Roman"/>
              </a:rPr>
              <a:t>la morte di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anima fu mossa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compassione.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3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(1843.5) 168:0.11 </a:t>
            </a:r>
            <a:r>
              <a:rPr sz="1200" spc="-5" dirty="0">
                <a:latin typeface="Times New Roman"/>
                <a:cs typeface="Times New Roman"/>
              </a:rPr>
              <a:t>Quando gli amici addolorati videro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Maria era andata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salutare Gesù, si trassero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po’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 mentre </a:t>
            </a:r>
            <a:r>
              <a:rPr sz="1200" dirty="0">
                <a:latin typeface="Times New Roman"/>
                <a:cs typeface="Times New Roman"/>
              </a:rPr>
              <a:t>Marta e  </a:t>
            </a:r>
            <a:r>
              <a:rPr sz="1200" spc="-5" dirty="0">
                <a:latin typeface="Times New Roman"/>
                <a:cs typeface="Times New Roman"/>
              </a:rPr>
              <a:t>Maria parlavano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ricevevano </a:t>
            </a:r>
            <a:r>
              <a:rPr sz="1200" dirty="0">
                <a:latin typeface="Times New Roman"/>
                <a:cs typeface="Times New Roman"/>
              </a:rPr>
              <a:t>parole di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d’esortazione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una forte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completa rassegnazione </a:t>
            </a:r>
            <a:r>
              <a:rPr sz="1200" dirty="0">
                <a:latin typeface="Times New Roman"/>
                <a:cs typeface="Times New Roman"/>
              </a:rPr>
              <a:t>alla volontà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01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(1843.6) 168:0.12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potentemente scossa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conflitto tra il </a:t>
            </a:r>
            <a:r>
              <a:rPr sz="1200" spc="-5" dirty="0">
                <a:latin typeface="Times New Roman"/>
                <a:cs typeface="Times New Roman"/>
              </a:rPr>
              <a:t>suo amore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sorelle afflitte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sdegno </a:t>
            </a:r>
            <a:r>
              <a:rPr sz="1200" dirty="0">
                <a:latin typeface="Times New Roman"/>
                <a:cs typeface="Times New Roman"/>
              </a:rPr>
              <a:t>e disprezzo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dimostrazioni </a:t>
            </a:r>
            <a:r>
              <a:rPr sz="1200" spc="-5" dirty="0">
                <a:latin typeface="Times New Roman"/>
                <a:cs typeface="Times New Roman"/>
              </a:rPr>
              <a:t>esteriori d’affetto manifestate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miscredenti ebrei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inclini</a:t>
            </a:r>
            <a:endParaRPr sz="1200">
              <a:latin typeface="Times New Roman"/>
              <a:cs typeface="Times New Roman"/>
            </a:endParaRPr>
          </a:p>
          <a:p>
            <a:pPr marL="88900" marR="2127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all’assassinio. Gesù s’indignò </a:t>
            </a:r>
            <a:r>
              <a:rPr sz="1200" dirty="0">
                <a:latin typeface="Times New Roman"/>
                <a:cs typeface="Times New Roman"/>
              </a:rPr>
              <a:t>molto per la dimostrazione di </a:t>
            </a:r>
            <a:r>
              <a:rPr sz="1200" spc="-5" dirty="0">
                <a:latin typeface="Times New Roman"/>
                <a:cs typeface="Times New Roman"/>
              </a:rPr>
              <a:t>artificioso cordoglio esteriore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professati </a:t>
            </a:r>
            <a:r>
              <a:rPr sz="1200" dirty="0">
                <a:latin typeface="Times New Roman"/>
                <a:cs typeface="Times New Roman"/>
              </a:rPr>
              <a:t>amici, tanto più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falso </a:t>
            </a:r>
            <a:r>
              <a:rPr sz="1200" spc="-5" dirty="0">
                <a:latin typeface="Times New Roman"/>
                <a:cs typeface="Times New Roman"/>
              </a:rPr>
              <a:t>dispiacere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cuore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così tanta </a:t>
            </a:r>
            <a:r>
              <a:rPr sz="1200" dirty="0">
                <a:latin typeface="Times New Roman"/>
                <a:cs typeface="Times New Roman"/>
              </a:rPr>
              <a:t>acerrima </a:t>
            </a:r>
            <a:r>
              <a:rPr sz="1200" spc="-5" dirty="0">
                <a:latin typeface="Times New Roman"/>
                <a:cs typeface="Times New Roman"/>
              </a:rPr>
              <a:t>inimicizia verso </a:t>
            </a:r>
            <a:r>
              <a:rPr sz="1200" spc="15" dirty="0">
                <a:latin typeface="Times New Roman"/>
                <a:cs typeface="Times New Roman"/>
              </a:rPr>
              <a:t>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Ebrei, tuttavia, erano </a:t>
            </a:r>
            <a:r>
              <a:rPr sz="1200" dirty="0">
                <a:latin typeface="Times New Roman"/>
                <a:cs typeface="Times New Roman"/>
              </a:rPr>
              <a:t>sinceri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dolore, perché erano amici veri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famiglia. delete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element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4515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Alla tomba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Lazzaro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(1843.7) 168:1.1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Gesù ebbe passato alcuni momenti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Marta e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in lutto,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loro:  </a:t>
            </a:r>
            <a:r>
              <a:rPr sz="1200" spc="-5" dirty="0">
                <a:latin typeface="Times New Roman"/>
                <a:cs typeface="Times New Roman"/>
              </a:rPr>
              <a:t>“Dove </a:t>
            </a:r>
            <a:r>
              <a:rPr sz="1200" dirty="0">
                <a:latin typeface="Times New Roman"/>
                <a:cs typeface="Times New Roman"/>
              </a:rPr>
              <a:t>l’avete deposto?” </a:t>
            </a:r>
            <a:r>
              <a:rPr sz="1200" spc="-5" dirty="0">
                <a:latin typeface="Times New Roman"/>
                <a:cs typeface="Times New Roman"/>
              </a:rPr>
              <a:t>Allora Marta </a:t>
            </a:r>
            <a:r>
              <a:rPr sz="1200" dirty="0">
                <a:latin typeface="Times New Roman"/>
                <a:cs typeface="Times New Roman"/>
              </a:rPr>
              <a:t>disse: “Vieni a </a:t>
            </a:r>
            <a:r>
              <a:rPr sz="1200" spc="-5" dirty="0">
                <a:latin typeface="Times New Roman"/>
                <a:cs typeface="Times New Roman"/>
              </a:rPr>
              <a:t>vedere.” </a:t>
            </a:r>
            <a:r>
              <a:rPr sz="1200" dirty="0">
                <a:latin typeface="Times New Roman"/>
                <a:cs typeface="Times New Roman"/>
              </a:rPr>
              <a:t>E mentre il </a:t>
            </a:r>
            <a:r>
              <a:rPr sz="1200" spc="-5" dirty="0">
                <a:latin typeface="Times New Roman"/>
                <a:cs typeface="Times New Roman"/>
              </a:rPr>
              <a:t>Maestro seguiva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silenzio </a:t>
            </a:r>
            <a:r>
              <a:rPr sz="1200" dirty="0">
                <a:latin typeface="Times New Roman"/>
                <a:cs typeface="Times New Roman"/>
              </a:rPr>
              <a:t>le due </a:t>
            </a:r>
            <a:r>
              <a:rPr sz="1200" spc="-5" dirty="0">
                <a:latin typeface="Times New Roman"/>
                <a:cs typeface="Times New Roman"/>
              </a:rPr>
              <a:t>sorelle afflitte, pianse.  Quando gli amici ebrei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seguivano </a:t>
            </a:r>
            <a:r>
              <a:rPr sz="1200" dirty="0">
                <a:latin typeface="Times New Roman"/>
                <a:cs typeface="Times New Roman"/>
              </a:rPr>
              <a:t>videro le </a:t>
            </a:r>
            <a:r>
              <a:rPr sz="1200" spc="-5" dirty="0">
                <a:latin typeface="Times New Roman"/>
                <a:cs typeface="Times New Roman"/>
              </a:rPr>
              <a:t>sue lacrime,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“Guardate 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amava. </a:t>
            </a:r>
            <a:r>
              <a:rPr sz="1200" dirty="0">
                <a:latin typeface="Times New Roman"/>
                <a:cs typeface="Times New Roman"/>
              </a:rPr>
              <a:t>Colui che ha </a:t>
            </a:r>
            <a:r>
              <a:rPr sz="1200" spc="5" dirty="0">
                <a:latin typeface="Times New Roman"/>
                <a:cs typeface="Times New Roman"/>
              </a:rPr>
              <a:t>aperto </a:t>
            </a:r>
            <a:r>
              <a:rPr sz="1200" spc="-5" dirty="0">
                <a:latin typeface="Times New Roman"/>
                <a:cs typeface="Times New Roman"/>
              </a:rPr>
              <a:t>gli  occhi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non avrebbe potuto </a:t>
            </a:r>
            <a:r>
              <a:rPr sz="1200" spc="-5" dirty="0">
                <a:latin typeface="Times New Roman"/>
                <a:cs typeface="Times New Roman"/>
              </a:rPr>
              <a:t>impedire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di morire?”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essi erano giunti davanti alla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grotta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declivio,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parete rocciosa alta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decina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metri che si ergeva all’estremità del  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3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(1844.1) 168:1.2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spiegare alle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esatto per cui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pianse. Pur avendo accesso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registrazione delle  </a:t>
            </a:r>
            <a:r>
              <a:rPr sz="1200" dirty="0">
                <a:latin typeface="Times New Roman"/>
                <a:cs typeface="Times New Roman"/>
              </a:rPr>
              <a:t>emozioni umane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pensieri divini </a:t>
            </a:r>
            <a:r>
              <a:rPr sz="1200" spc="-5" dirty="0">
                <a:latin typeface="Times New Roman"/>
                <a:cs typeface="Times New Roman"/>
              </a:rPr>
              <a:t>congiunti, </a:t>
            </a:r>
            <a:r>
              <a:rPr sz="1200" dirty="0">
                <a:latin typeface="Times New Roman"/>
                <a:cs typeface="Times New Roman"/>
              </a:rPr>
              <a:t>quali sono </a:t>
            </a:r>
            <a:r>
              <a:rPr sz="1200" spc="-5" dirty="0">
                <a:latin typeface="Times New Roman"/>
                <a:cs typeface="Times New Roman"/>
              </a:rPr>
              <a:t>registrati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Personalizzato, non </a:t>
            </a:r>
            <a:r>
              <a:rPr sz="1200" spc="-5" dirty="0">
                <a:latin typeface="Times New Roman"/>
                <a:cs typeface="Times New Roman"/>
              </a:rPr>
              <a:t>siamo del 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reale di queste manifestazioni </a:t>
            </a:r>
            <a:r>
              <a:rPr sz="1200" spc="-5" dirty="0">
                <a:latin typeface="Times New Roman"/>
                <a:cs typeface="Times New Roman"/>
              </a:rPr>
              <a:t>emotive. Noi siamo inclini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che Gesù pianse </a:t>
            </a:r>
            <a:r>
              <a:rPr sz="1200" dirty="0">
                <a:latin typeface="Times New Roman"/>
                <a:cs typeface="Times New Roman"/>
              </a:rPr>
              <a:t>a causa dei </a:t>
            </a:r>
            <a:r>
              <a:rPr sz="1200" spc="5" dirty="0">
                <a:latin typeface="Times New Roman"/>
                <a:cs typeface="Times New Roman"/>
              </a:rPr>
              <a:t>numerosi 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attraversavano </a:t>
            </a:r>
            <a:r>
              <a:rPr sz="1200" dirty="0">
                <a:latin typeface="Times New Roman"/>
                <a:cs typeface="Times New Roman"/>
              </a:rPr>
              <a:t>la sua mente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571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(1844.2) 168:1.3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Egli provava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sincera e </a:t>
            </a:r>
            <a:r>
              <a:rPr sz="1200" spc="-5" dirty="0">
                <a:latin typeface="Times New Roman"/>
                <a:cs typeface="Times New Roman"/>
              </a:rPr>
              <a:t>addolorata per </a:t>
            </a:r>
            <a:r>
              <a:rPr sz="1200" dirty="0">
                <a:latin typeface="Times New Roman"/>
                <a:cs typeface="Times New Roman"/>
              </a:rPr>
              <a:t>Marta e </a:t>
            </a:r>
            <a:r>
              <a:rPr sz="1200" spc="-5" dirty="0">
                <a:latin typeface="Times New Roman"/>
                <a:cs typeface="Times New Roman"/>
              </a:rPr>
              <a:t>Maria; </a:t>
            </a:r>
            <a:r>
              <a:rPr sz="1200" dirty="0">
                <a:latin typeface="Times New Roman"/>
                <a:cs typeface="Times New Roman"/>
              </a:rPr>
              <a:t>nutriva un affetto umano </a:t>
            </a:r>
            <a:r>
              <a:rPr sz="1200" spc="-5" dirty="0">
                <a:latin typeface="Times New Roman"/>
                <a:cs typeface="Times New Roman"/>
              </a:rPr>
              <a:t>reale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profondo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sorelle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perduto il 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20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(1844.3) 168:1.4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Era turbato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numerose persone in lutto,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sincere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altre  </a:t>
            </a:r>
            <a:r>
              <a:rPr sz="1200" spc="-5" dirty="0">
                <a:latin typeface="Times New Roman"/>
                <a:cs typeface="Times New Roman"/>
              </a:rPr>
              <a:t>semplici simulatrici. Egli si risentì sempre per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esibizioni esteriori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cordoglio. Sapeva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sorelle amavano 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ed avevano </a:t>
            </a:r>
            <a:r>
              <a:rPr sz="1200" spc="-5" dirty="0">
                <a:latin typeface="Times New Roman"/>
                <a:cs typeface="Times New Roman"/>
              </a:rPr>
              <a:t>fede nella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dei credenti. Queste </a:t>
            </a:r>
            <a:r>
              <a:rPr sz="1200" dirty="0">
                <a:latin typeface="Times New Roman"/>
                <a:cs typeface="Times New Roman"/>
              </a:rPr>
              <a:t>emozioni </a:t>
            </a:r>
            <a:r>
              <a:rPr sz="1200" spc="-5" dirty="0">
                <a:latin typeface="Times New Roman"/>
                <a:cs typeface="Times New Roman"/>
              </a:rPr>
              <a:t>contraddittorie possono </a:t>
            </a:r>
            <a:r>
              <a:rPr sz="1200" dirty="0">
                <a:latin typeface="Times New Roman"/>
                <a:cs typeface="Times New Roman"/>
              </a:rPr>
              <a:t>forse 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egli espresse </a:t>
            </a:r>
            <a:r>
              <a:rPr sz="1200" dirty="0">
                <a:latin typeface="Times New Roman"/>
                <a:cs typeface="Times New Roman"/>
              </a:rPr>
              <a:t>il suo dolore </a:t>
            </a:r>
            <a:r>
              <a:rPr sz="1200" spc="-5" dirty="0">
                <a:latin typeface="Times New Roman"/>
                <a:cs typeface="Times New Roman"/>
              </a:rPr>
              <a:t>nell’avvicinarsi alla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9752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156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(1844.4) 168:1.5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Egli esitava sinceramente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riportare Lazzaro alla </a:t>
            </a:r>
            <a:r>
              <a:rPr sz="1200" dirty="0">
                <a:latin typeface="Times New Roman"/>
                <a:cs typeface="Times New Roman"/>
              </a:rPr>
              <a:t>vita mortale.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sorelle avevano realmente  bisogno </a:t>
            </a:r>
            <a:r>
              <a:rPr sz="1200" dirty="0">
                <a:latin typeface="Times New Roman"/>
                <a:cs typeface="Times New Roman"/>
              </a:rPr>
              <a:t>di lui, ma a </a:t>
            </a:r>
            <a:r>
              <a:rPr sz="1200" spc="-5" dirty="0">
                <a:latin typeface="Times New Roman"/>
                <a:cs typeface="Times New Roman"/>
              </a:rPr>
              <a:t>Gesù rincresceva riportare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amico all’esperienza delle accanite persecuzioni che egli  sapeva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avrebbe dovuto subire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il </a:t>
            </a:r>
            <a:r>
              <a:rPr sz="1200" spc="-5" dirty="0">
                <a:latin typeface="Times New Roman"/>
                <a:cs typeface="Times New Roman"/>
              </a:rPr>
              <a:t>soggetto della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le dimostrazioni </a:t>
            </a:r>
            <a:r>
              <a:rPr sz="1200" spc="-5" dirty="0">
                <a:latin typeface="Times New Roman"/>
                <a:cs typeface="Times New Roman"/>
              </a:rPr>
              <a:t>del  potere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Figlio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43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(1844.5) 168:1.6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possiamo riferire </a:t>
            </a:r>
            <a:r>
              <a:rPr sz="1200" dirty="0">
                <a:latin typeface="Times New Roman"/>
                <a:cs typeface="Times New Roman"/>
              </a:rPr>
              <a:t>un fatto </a:t>
            </a:r>
            <a:r>
              <a:rPr sz="1200" spc="-5" dirty="0">
                <a:latin typeface="Times New Roman"/>
                <a:cs typeface="Times New Roman"/>
              </a:rPr>
              <a:t>importante ed </a:t>
            </a:r>
            <a:r>
              <a:rPr sz="1200" dirty="0">
                <a:latin typeface="Times New Roman"/>
                <a:cs typeface="Times New Roman"/>
              </a:rPr>
              <a:t>istruttivo: benché </a:t>
            </a:r>
            <a:r>
              <a:rPr sz="1200" spc="-5" dirty="0">
                <a:latin typeface="Times New Roman"/>
                <a:cs typeface="Times New Roman"/>
              </a:rPr>
              <a:t>questo racconto si svolga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evento  apparentemente 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normale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umani, esso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alcuni aspetti secondari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interessanti. Mentre </a:t>
            </a:r>
            <a:r>
              <a:rPr sz="1200" dirty="0">
                <a:latin typeface="Times New Roman"/>
                <a:cs typeface="Times New Roman"/>
              </a:rPr>
              <a:t>il messaggero  </a:t>
            </a:r>
            <a:r>
              <a:rPr sz="1200" spc="-5" dirty="0">
                <a:latin typeface="Times New Roman"/>
                <a:cs typeface="Times New Roman"/>
              </a:rPr>
              <a:t>andava </a:t>
            </a:r>
            <a:r>
              <a:rPr sz="1200" dirty="0">
                <a:latin typeface="Times New Roman"/>
                <a:cs typeface="Times New Roman"/>
              </a:rPr>
              <a:t>domenica da </a:t>
            </a:r>
            <a:r>
              <a:rPr sz="1200" spc="-5" dirty="0">
                <a:latin typeface="Times New Roman"/>
                <a:cs typeface="Times New Roman"/>
              </a:rPr>
              <a:t>Gesù per informarlo della </a:t>
            </a:r>
            <a:r>
              <a:rPr sz="1200" dirty="0">
                <a:latin typeface="Times New Roman"/>
                <a:cs typeface="Times New Roman"/>
              </a:rPr>
              <a:t>malattia di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mandava a dire che </a:t>
            </a:r>
            <a:r>
              <a:rPr sz="1200" spc="-5" dirty="0">
                <a:latin typeface="Times New Roman"/>
                <a:cs typeface="Times New Roman"/>
              </a:rPr>
              <a:t>essa “non </a:t>
            </a:r>
            <a:r>
              <a:rPr sz="1200" dirty="0">
                <a:latin typeface="Times New Roman"/>
                <a:cs typeface="Times New Roman"/>
              </a:rPr>
              <a:t>portava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morte”, allo stesso tempo egli andò </a:t>
            </a:r>
            <a:r>
              <a:rPr sz="1200" dirty="0">
                <a:latin typeface="Times New Roman"/>
                <a:cs typeface="Times New Roman"/>
              </a:rPr>
              <a:t>di persona 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alle sorelle: “Dove l’avete </a:t>
            </a:r>
            <a:r>
              <a:rPr sz="1200" dirty="0">
                <a:latin typeface="Times New Roman"/>
                <a:cs typeface="Times New Roman"/>
              </a:rPr>
              <a:t>deposto?”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10" dirty="0">
                <a:latin typeface="Times New Roman"/>
                <a:cs typeface="Times New Roman"/>
              </a:rPr>
              <a:t>ciò  </a:t>
            </a:r>
            <a:r>
              <a:rPr sz="1200" spc="-5" dirty="0">
                <a:latin typeface="Times New Roman"/>
                <a:cs typeface="Times New Roman"/>
              </a:rPr>
              <a:t>sembri indicare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stesse procedendo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maniera di questa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alla conoscenza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gli archivi dell’universo rivelano che l’Aggiustatore Personalizzato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ordinò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trattenere</a:t>
            </a:r>
            <a:endParaRPr sz="1200">
              <a:latin typeface="Times New Roman"/>
              <a:cs typeface="Times New Roman"/>
            </a:endParaRPr>
          </a:p>
          <a:p>
            <a:pPr marL="76200" marR="4984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indefinitamente 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sul </a:t>
            </a:r>
            <a:r>
              <a:rPr sz="1200" dirty="0">
                <a:latin typeface="Times New Roman"/>
                <a:cs typeface="Times New Roman"/>
              </a:rPr>
              <a:t>pianeta dopo la morte di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quest’ordine fu registrato  esattamente quindici </a:t>
            </a:r>
            <a:r>
              <a:rPr sz="1200" dirty="0">
                <a:latin typeface="Times New Roman"/>
                <a:cs typeface="Times New Roman"/>
              </a:rPr>
              <a:t>minuti prima </a:t>
            </a:r>
            <a:r>
              <a:rPr sz="1200" spc="-5" dirty="0">
                <a:latin typeface="Times New Roman"/>
                <a:cs typeface="Times New Roman"/>
              </a:rPr>
              <a:t>che Lazzaro esalasse </a:t>
            </a:r>
            <a:r>
              <a:rPr sz="1200" dirty="0">
                <a:latin typeface="Times New Roman"/>
                <a:cs typeface="Times New Roman"/>
              </a:rPr>
              <a:t>l’ultimo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respiro.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(1844.6) 168:1.7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divina di </a:t>
            </a:r>
            <a:r>
              <a:rPr sz="1200" spc="-5" dirty="0">
                <a:latin typeface="Times New Roman"/>
                <a:cs typeface="Times New Roman"/>
              </a:rPr>
              <a:t>Gesù sapeva, </a:t>
            </a:r>
            <a:r>
              <a:rPr sz="1200" dirty="0">
                <a:latin typeface="Times New Roman"/>
                <a:cs typeface="Times New Roman"/>
              </a:rPr>
              <a:t>ancor </a:t>
            </a:r>
            <a:r>
              <a:rPr sz="1200" spc="-5" dirty="0">
                <a:latin typeface="Times New Roman"/>
                <a:cs typeface="Times New Roman"/>
              </a:rPr>
              <a:t>prima che Lazzaro </a:t>
            </a:r>
            <a:r>
              <a:rPr sz="1200" dirty="0">
                <a:latin typeface="Times New Roman"/>
                <a:cs typeface="Times New Roman"/>
              </a:rPr>
              <a:t>morisse,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avrebbe risuscitato </a:t>
            </a:r>
            <a:r>
              <a:rPr sz="1200" dirty="0">
                <a:latin typeface="Times New Roman"/>
                <a:cs typeface="Times New Roman"/>
              </a:rPr>
              <a:t>dalla morte? </a:t>
            </a:r>
            <a:r>
              <a:rPr sz="1200" spc="-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sappiamo. Sappiamo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stiamo </a:t>
            </a:r>
            <a:r>
              <a:rPr sz="1200" dirty="0">
                <a:latin typeface="Times New Roman"/>
                <a:cs typeface="Times New Roman"/>
              </a:rPr>
              <a:t>esponendo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(1844.7) 168:1.8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nemici di </a:t>
            </a:r>
            <a:r>
              <a:rPr sz="1200" spc="-5" dirty="0">
                <a:latin typeface="Times New Roman"/>
                <a:cs typeface="Times New Roman"/>
              </a:rPr>
              <a:t>Gesù furono </a:t>
            </a:r>
            <a:r>
              <a:rPr sz="1200" dirty="0">
                <a:latin typeface="Times New Roman"/>
                <a:cs typeface="Times New Roman"/>
              </a:rPr>
              <a:t>inclini a </a:t>
            </a:r>
            <a:r>
              <a:rPr sz="1200" spc="-5" dirty="0">
                <a:latin typeface="Times New Roman"/>
                <a:cs typeface="Times New Roman"/>
              </a:rPr>
              <a:t>dileggiare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manifestazioni </a:t>
            </a:r>
            <a:r>
              <a:rPr sz="1200" spc="-5" dirty="0">
                <a:latin typeface="Times New Roman"/>
                <a:cs typeface="Times New Roman"/>
              </a:rPr>
              <a:t>d’affetto, </a:t>
            </a:r>
            <a:r>
              <a:rPr sz="1200" dirty="0">
                <a:latin typeface="Times New Roman"/>
                <a:cs typeface="Times New Roman"/>
              </a:rPr>
              <a:t>e dissero tra di </a:t>
            </a:r>
            <a:r>
              <a:rPr sz="1200" spc="-5" dirty="0">
                <a:latin typeface="Times New Roman"/>
                <a:cs typeface="Times New Roman"/>
              </a:rPr>
              <a:t>loro: </a:t>
            </a:r>
            <a:r>
              <a:rPr sz="1200" dirty="0">
                <a:latin typeface="Times New Roman"/>
                <a:cs typeface="Times New Roman"/>
              </a:rPr>
              <a:t>“Se teneva in così  tanta </a:t>
            </a:r>
            <a:r>
              <a:rPr sz="1200" spc="-5" dirty="0">
                <a:latin typeface="Times New Roman"/>
                <a:cs typeface="Times New Roman"/>
              </a:rPr>
              <a:t>considerazione quest’uomo, perché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aspettato così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Betania? Se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pretende di </a:t>
            </a:r>
            <a:r>
              <a:rPr sz="1200" spc="-5" dirty="0">
                <a:latin typeface="Times New Roman"/>
                <a:cs typeface="Times New Roman"/>
              </a:rPr>
              <a:t>essere, 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salvato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caro amico?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scopo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stranieri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 se non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salvare quelli </a:t>
            </a:r>
            <a:r>
              <a:rPr sz="1200" dirty="0">
                <a:latin typeface="Times New Roman"/>
                <a:cs typeface="Times New Roman"/>
              </a:rPr>
              <a:t>che ama?” </a:t>
            </a:r>
            <a:r>
              <a:rPr sz="1200" spc="1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molti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essi derisero </a:t>
            </a:r>
            <a:r>
              <a:rPr sz="1200" dirty="0">
                <a:latin typeface="Times New Roman"/>
                <a:cs typeface="Times New Roman"/>
              </a:rPr>
              <a:t>e presero </a:t>
            </a:r>
            <a:r>
              <a:rPr sz="1200" spc="-5" dirty="0">
                <a:latin typeface="Times New Roman"/>
                <a:cs typeface="Times New Roman"/>
              </a:rPr>
              <a:t>alla leggera gli insegnamenti </a:t>
            </a:r>
            <a:r>
              <a:rPr sz="1200" dirty="0">
                <a:latin typeface="Times New Roman"/>
                <a:cs typeface="Times New Roman"/>
              </a:rPr>
              <a:t>e le opere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16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(1844.8) 168:1.9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pomeriggio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giovedì, verso </a:t>
            </a:r>
            <a:r>
              <a:rPr sz="1200" dirty="0">
                <a:latin typeface="Times New Roman"/>
                <a:cs typeface="Times New Roman"/>
              </a:rPr>
              <a:t>le due e mezzo, la </a:t>
            </a:r>
            <a:r>
              <a:rPr sz="1200" spc="-5" dirty="0">
                <a:latin typeface="Times New Roman"/>
                <a:cs typeface="Times New Roman"/>
              </a:rPr>
              <a:t>scena era </a:t>
            </a:r>
            <a:r>
              <a:rPr sz="1200" dirty="0">
                <a:latin typeface="Times New Roman"/>
                <a:cs typeface="Times New Roman"/>
              </a:rPr>
              <a:t>tutta pronta in questo </a:t>
            </a:r>
            <a:r>
              <a:rPr sz="1200" spc="-5" dirty="0">
                <a:latin typeface="Times New Roman"/>
                <a:cs typeface="Times New Roman"/>
              </a:rPr>
              <a:t>piccolo villaggio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il compimento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connesse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terreno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 manifestazione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incarnazione, poiché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stessa risurrezione </a:t>
            </a:r>
            <a:r>
              <a:rPr sz="1200" dirty="0">
                <a:latin typeface="Times New Roman"/>
                <a:cs typeface="Times New Roman"/>
              </a:rPr>
              <a:t>avvenne dopo </a:t>
            </a:r>
            <a:r>
              <a:rPr sz="1200" spc="-5" dirty="0">
                <a:latin typeface="Times New Roman"/>
                <a:cs typeface="Times New Roman"/>
              </a:rPr>
              <a:t>che egli fu </a:t>
            </a:r>
            <a:r>
              <a:rPr sz="1200" dirty="0">
                <a:latin typeface="Times New Roman"/>
                <a:cs typeface="Times New Roman"/>
              </a:rPr>
              <a:t>liberato dai  vincoli della dimora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19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(1845.1) 168:1.10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piccolo gruppo </a:t>
            </a:r>
            <a:r>
              <a:rPr sz="1200" spc="-5" dirty="0">
                <a:latin typeface="Times New Roman"/>
                <a:cs typeface="Times New Roman"/>
              </a:rPr>
              <a:t>riunito davanti alla </a:t>
            </a:r>
            <a:r>
              <a:rPr sz="1200" dirty="0">
                <a:latin typeface="Times New Roman"/>
                <a:cs typeface="Times New Roman"/>
              </a:rPr>
              <a:t>tomba di </a:t>
            </a:r>
            <a:r>
              <a:rPr sz="1200" spc="-5" dirty="0">
                <a:latin typeface="Times New Roman"/>
                <a:cs typeface="Times New Roman"/>
              </a:rPr>
              <a:t>Lazzaro non percepì </a:t>
            </a:r>
            <a:r>
              <a:rPr sz="1200" dirty="0">
                <a:latin typeface="Times New Roman"/>
                <a:cs typeface="Times New Roman"/>
              </a:rPr>
              <a:t>la presenza vicina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vasto </a:t>
            </a:r>
            <a:r>
              <a:rPr sz="1200" spc="-5" dirty="0">
                <a:latin typeface="Times New Roman"/>
                <a:cs typeface="Times New Roman"/>
              </a:rPr>
              <a:t>concorso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ed </a:t>
            </a:r>
            <a:r>
              <a:rPr sz="1200" dirty="0">
                <a:latin typeface="Times New Roman"/>
                <a:cs typeface="Times New Roman"/>
              </a:rPr>
              <a:t>ora in </a:t>
            </a:r>
            <a:r>
              <a:rPr sz="1200" spc="-5" dirty="0">
                <a:latin typeface="Times New Roman"/>
                <a:cs typeface="Times New Roman"/>
              </a:rPr>
              <a:t>attesa per ordine dell’Aggiustatore Personalizzato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 vibranti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aspettativa </a:t>
            </a:r>
            <a:r>
              <a:rPr sz="1200" dirty="0">
                <a:latin typeface="Times New Roman"/>
                <a:cs typeface="Times New Roman"/>
              </a:rPr>
              <a:t>e pronti </a:t>
            </a:r>
            <a:r>
              <a:rPr sz="1200" spc="-5" dirty="0">
                <a:latin typeface="Times New Roman"/>
                <a:cs typeface="Times New Roman"/>
              </a:rPr>
              <a:t>ad eseguire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direttive </a:t>
            </a:r>
            <a:r>
              <a:rPr sz="1200" spc="-5" dirty="0">
                <a:latin typeface="Times New Roman"/>
                <a:cs typeface="Times New Roman"/>
              </a:rPr>
              <a:t>del loro diletto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(1845.2) 168:1.11 </a:t>
            </a:r>
            <a:r>
              <a:rPr sz="1200" spc="-5" dirty="0">
                <a:latin typeface="Times New Roman"/>
                <a:cs typeface="Times New Roman"/>
              </a:rPr>
              <a:t>Quando Gesù pronunciò </a:t>
            </a:r>
            <a:r>
              <a:rPr sz="1200" dirty="0">
                <a:latin typeface="Times New Roman"/>
                <a:cs typeface="Times New Roman"/>
              </a:rPr>
              <a:t>quelle parole di </a:t>
            </a:r>
            <a:r>
              <a:rPr sz="1200" spc="-5" dirty="0">
                <a:latin typeface="Times New Roman"/>
                <a:cs typeface="Times New Roman"/>
              </a:rPr>
              <a:t>comando, “Levate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pietra”,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celesti riunite si prepararono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mettere  </a:t>
            </a:r>
            <a:r>
              <a:rPr sz="1200" dirty="0">
                <a:latin typeface="Times New Roman"/>
                <a:cs typeface="Times New Roman"/>
              </a:rPr>
              <a:t>in atto il </a:t>
            </a:r>
            <a:r>
              <a:rPr sz="1200" spc="-5" dirty="0">
                <a:latin typeface="Times New Roman"/>
                <a:cs typeface="Times New Roman"/>
              </a:rPr>
              <a:t>dramma della 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mortale. </a:t>
            </a:r>
            <a:r>
              <a:rPr sz="1200" dirty="0">
                <a:latin typeface="Times New Roman"/>
                <a:cs typeface="Times New Roman"/>
              </a:rPr>
              <a:t>Una tale forma di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implica 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esecuzione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trascendono </a:t>
            </a:r>
            <a:r>
              <a:rPr sz="1200" dirty="0">
                <a:latin typeface="Times New Roman"/>
                <a:cs typeface="Times New Roman"/>
              </a:rPr>
              <a:t>di molto la </a:t>
            </a:r>
            <a:r>
              <a:rPr sz="1200" spc="-5" dirty="0">
                <a:latin typeface="Times New Roman"/>
                <a:cs typeface="Times New Roman"/>
              </a:rPr>
              <a:t>tecnica abituale della 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morontiale, e  </a:t>
            </a:r>
            <a:r>
              <a:rPr sz="1200" spc="-5" dirty="0">
                <a:latin typeface="Times New Roman"/>
                <a:cs typeface="Times New Roman"/>
              </a:rPr>
              <a:t>richiede </a:t>
            </a:r>
            <a:r>
              <a:rPr sz="1200" dirty="0">
                <a:latin typeface="Times New Roman"/>
                <a:cs typeface="Times New Roman"/>
              </a:rPr>
              <a:t>un numero di </a:t>
            </a:r>
            <a:r>
              <a:rPr sz="1200" spc="-5" dirty="0">
                <a:latin typeface="Times New Roman"/>
                <a:cs typeface="Times New Roman"/>
              </a:rPr>
              <a:t>personalità celesti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maggiore ed </a:t>
            </a:r>
            <a:r>
              <a:rPr sz="1200" dirty="0">
                <a:latin typeface="Times New Roman"/>
                <a:cs typeface="Times New Roman"/>
              </a:rPr>
              <a:t>un’organizzazione molto più estesa di </a:t>
            </a:r>
            <a:r>
              <a:rPr sz="1200" spc="-5" dirty="0">
                <a:latin typeface="Times New Roman"/>
                <a:cs typeface="Times New Roman"/>
              </a:rPr>
              <a:t>capacità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(1845.3) 168:1.12 </a:t>
            </a:r>
            <a:r>
              <a:rPr sz="1200" spc="-5" dirty="0">
                <a:latin typeface="Times New Roman"/>
                <a:cs typeface="Times New Roman"/>
              </a:rPr>
              <a:t>Quando Marta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udirono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ordinava che la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posta </a:t>
            </a:r>
            <a:r>
              <a:rPr sz="1200" spc="-5" dirty="0">
                <a:latin typeface="Times New Roman"/>
                <a:cs typeface="Times New Roman"/>
              </a:rPr>
              <a:t>davanti alla </a:t>
            </a:r>
            <a:r>
              <a:rPr sz="1200" dirty="0">
                <a:latin typeface="Times New Roman"/>
                <a:cs typeface="Times New Roman"/>
              </a:rPr>
              <a:t>tomba fosse </a:t>
            </a:r>
            <a:r>
              <a:rPr sz="1200" spc="-5" dirty="0">
                <a:latin typeface="Times New Roman"/>
                <a:cs typeface="Times New Roman"/>
              </a:rPr>
              <a:t>fatta  rotolare </a:t>
            </a:r>
            <a:r>
              <a:rPr sz="1200" dirty="0">
                <a:latin typeface="Times New Roman"/>
                <a:cs typeface="Times New Roman"/>
              </a:rPr>
              <a:t>via, </a:t>
            </a:r>
            <a:r>
              <a:rPr sz="1200" spc="-5" dirty="0">
                <a:latin typeface="Times New Roman"/>
                <a:cs typeface="Times New Roman"/>
              </a:rPr>
              <a:t>esse furono assalite </a:t>
            </a:r>
            <a:r>
              <a:rPr sz="1200" dirty="0">
                <a:latin typeface="Times New Roman"/>
                <a:cs typeface="Times New Roman"/>
              </a:rPr>
              <a:t>da sentimenti </a:t>
            </a:r>
            <a:r>
              <a:rPr sz="1200" spc="-5" dirty="0">
                <a:latin typeface="Times New Roman"/>
                <a:cs typeface="Times New Roman"/>
              </a:rPr>
              <a:t>contraddittori. Maria </a:t>
            </a:r>
            <a:r>
              <a:rPr sz="1200" dirty="0">
                <a:latin typeface="Times New Roman"/>
                <a:cs typeface="Times New Roman"/>
              </a:rPr>
              <a:t>sperava </a:t>
            </a:r>
            <a:r>
              <a:rPr sz="1200" spc="-5" dirty="0">
                <a:latin typeface="Times New Roman"/>
                <a:cs typeface="Times New Roman"/>
              </a:rPr>
              <a:t>che Lazzaro </a:t>
            </a:r>
            <a:r>
              <a:rPr sz="1200" dirty="0">
                <a:latin typeface="Times New Roman"/>
                <a:cs typeface="Times New Roman"/>
              </a:rPr>
              <a:t>sarebbe stato risuscitato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morte, ma  </a:t>
            </a:r>
            <a:r>
              <a:rPr sz="1200" spc="-5" dirty="0">
                <a:latin typeface="Times New Roman"/>
                <a:cs typeface="Times New Roman"/>
              </a:rPr>
              <a:t>Marta, </a:t>
            </a:r>
            <a:r>
              <a:rPr sz="1200" dirty="0">
                <a:latin typeface="Times New Roman"/>
                <a:cs typeface="Times New Roman"/>
              </a:rPr>
              <a:t>pur condividendo 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la fede di </a:t>
            </a:r>
            <a:r>
              <a:rPr sz="1200" spc="-5" dirty="0">
                <a:latin typeface="Times New Roman"/>
                <a:cs typeface="Times New Roman"/>
              </a:rPr>
              <a:t>sua sorella, </a:t>
            </a:r>
            <a:r>
              <a:rPr sz="1200" dirty="0">
                <a:latin typeface="Times New Roman"/>
                <a:cs typeface="Times New Roman"/>
              </a:rPr>
              <a:t>era più </a:t>
            </a:r>
            <a:r>
              <a:rPr sz="1200" spc="-5" dirty="0">
                <a:latin typeface="Times New Roman"/>
                <a:cs typeface="Times New Roman"/>
              </a:rPr>
              <a:t>preoccupata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timore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Lazzaro non fosse  presentabile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aspetto a </a:t>
            </a:r>
            <a:r>
              <a:rPr sz="1200" spc="-5" dirty="0">
                <a:latin typeface="Times New Roman"/>
                <a:cs typeface="Times New Roman"/>
              </a:rPr>
              <a:t>Gesù, agli </a:t>
            </a:r>
            <a:r>
              <a:rPr sz="1200" dirty="0">
                <a:latin typeface="Times New Roman"/>
                <a:cs typeface="Times New Roman"/>
              </a:rPr>
              <a:t>apostoli e </a:t>
            </a:r>
            <a:r>
              <a:rPr sz="1200" spc="-5" dirty="0">
                <a:latin typeface="Times New Roman"/>
                <a:cs typeface="Times New Roman"/>
              </a:rPr>
              <a:t>ai loro amici. Marta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“Dobbiamo rotolare </a:t>
            </a:r>
            <a:r>
              <a:rPr sz="1200" dirty="0">
                <a:latin typeface="Times New Roman"/>
                <a:cs typeface="Times New Roman"/>
              </a:rPr>
              <a:t>via la </a:t>
            </a:r>
            <a:r>
              <a:rPr sz="1200" spc="-5" dirty="0">
                <a:latin typeface="Times New Roman"/>
                <a:cs typeface="Times New Roman"/>
              </a:rPr>
              <a:t>pietra? Mio fratello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ora  </a:t>
            </a:r>
            <a:r>
              <a:rPr sz="1200" dirty="0">
                <a:latin typeface="Times New Roman"/>
                <a:cs typeface="Times New Roman"/>
              </a:rPr>
              <a:t>morto da </a:t>
            </a:r>
            <a:r>
              <a:rPr sz="1200" spc="-5" dirty="0">
                <a:latin typeface="Times New Roman"/>
                <a:cs typeface="Times New Roman"/>
              </a:rPr>
              <a:t>quattro giorni, cosicché </a:t>
            </a:r>
            <a:r>
              <a:rPr sz="1200" dirty="0">
                <a:latin typeface="Times New Roman"/>
                <a:cs typeface="Times New Roman"/>
              </a:rPr>
              <a:t>oramai la decomposizione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cominciata.” Marta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questo anche </a:t>
            </a:r>
            <a:r>
              <a:rPr sz="1200" dirty="0">
                <a:latin typeface="Times New Roman"/>
                <a:cs typeface="Times New Roman"/>
              </a:rPr>
              <a:t>perché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certa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per cui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aveva chiesto che </a:t>
            </a:r>
            <a:r>
              <a:rPr sz="1200" dirty="0">
                <a:latin typeface="Times New Roman"/>
                <a:cs typeface="Times New Roman"/>
              </a:rPr>
              <a:t>la pietra </a:t>
            </a:r>
            <a:r>
              <a:rPr sz="1200" spc="-5" dirty="0">
                <a:latin typeface="Times New Roman"/>
                <a:cs typeface="Times New Roman"/>
              </a:rPr>
              <a:t>fosse rimossa;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pensava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volesse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dare solo un ultimo  </a:t>
            </a:r>
            <a:r>
              <a:rPr sz="1200" spc="-5" dirty="0">
                <a:latin typeface="Times New Roman"/>
                <a:cs typeface="Times New Roman"/>
              </a:rPr>
              <a:t>sguardo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Lazzaro. </a:t>
            </a:r>
            <a:r>
              <a:rPr sz="1200" dirty="0">
                <a:latin typeface="Times New Roman"/>
                <a:cs typeface="Times New Roman"/>
              </a:rPr>
              <a:t>Marta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ferma e </a:t>
            </a:r>
            <a:r>
              <a:rPr sz="1200" spc="-5" dirty="0">
                <a:latin typeface="Times New Roman"/>
                <a:cs typeface="Times New Roman"/>
              </a:rPr>
              <a:t>costante nel suo atteggiamento.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esse esitavano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rotolare </a:t>
            </a:r>
            <a:r>
              <a:rPr sz="1200" dirty="0">
                <a:latin typeface="Times New Roman"/>
                <a:cs typeface="Times New Roman"/>
              </a:rPr>
              <a:t>via la pietra, Gesù  </a:t>
            </a:r>
            <a:r>
              <a:rPr sz="1200" spc="-5" dirty="0">
                <a:latin typeface="Times New Roman"/>
                <a:cs typeface="Times New Roman"/>
              </a:rPr>
              <a:t>disse: “Non </a:t>
            </a:r>
            <a:r>
              <a:rPr sz="1200" dirty="0">
                <a:latin typeface="Times New Roman"/>
                <a:cs typeface="Times New Roman"/>
              </a:rPr>
              <a:t>vi ho detto fin dall’inizio che </a:t>
            </a:r>
            <a:r>
              <a:rPr sz="1200" spc="-5" dirty="0">
                <a:latin typeface="Times New Roman"/>
                <a:cs typeface="Times New Roman"/>
              </a:rPr>
              <a:t>questa malattia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portato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morte? Non </a:t>
            </a:r>
            <a:r>
              <a:rPr sz="1200" spc="-5" dirty="0">
                <a:latin typeface="Times New Roman"/>
                <a:cs typeface="Times New Roman"/>
              </a:rPr>
              <a:t>sono venuto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adempiere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77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006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promessa?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 voi, non ho </a:t>
            </a:r>
            <a:r>
              <a:rPr sz="1200" spc="-5" dirty="0">
                <a:latin typeface="Times New Roman"/>
                <a:cs typeface="Times New Roman"/>
              </a:rPr>
              <a:t>detto che se </a:t>
            </a:r>
            <a:r>
              <a:rPr sz="1200" dirty="0">
                <a:latin typeface="Times New Roman"/>
                <a:cs typeface="Times New Roman"/>
              </a:rPr>
              <a:t>soltanto aveste </a:t>
            </a:r>
            <a:r>
              <a:rPr sz="1200" spc="-5" dirty="0">
                <a:latin typeface="Times New Roman"/>
                <a:cs typeface="Times New Roman"/>
              </a:rPr>
              <a:t>creduto avreste </a:t>
            </a:r>
            <a:r>
              <a:rPr sz="1200" dirty="0">
                <a:latin typeface="Times New Roman"/>
                <a:cs typeface="Times New Roman"/>
              </a:rPr>
              <a:t>visto 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Dio?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ragione dubitate? Quanto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ci vorrà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obbedire?”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09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(1845.4) 168:1.13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apostoli, con l’aiuto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vicini volontari, afferrarono </a:t>
            </a:r>
            <a:r>
              <a:rPr sz="1200" dirty="0">
                <a:latin typeface="Times New Roman"/>
                <a:cs typeface="Times New Roman"/>
              </a:rPr>
              <a:t>la pietra e la </a:t>
            </a:r>
            <a:r>
              <a:rPr sz="1200" spc="-5" dirty="0">
                <a:latin typeface="Times New Roman"/>
                <a:cs typeface="Times New Roman"/>
              </a:rPr>
              <a:t>fecero  rotolare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dall’entrata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5" dirty="0">
                <a:latin typeface="Times New Roman"/>
                <a:cs typeface="Times New Roman"/>
              </a:rPr>
              <a:t> tomba.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(1845.5) 168:1.14 </a:t>
            </a:r>
            <a:r>
              <a:rPr sz="1200" spc="-5" dirty="0">
                <a:latin typeface="Times New Roman"/>
                <a:cs typeface="Times New Roman"/>
              </a:rPr>
              <a:t>Era credenza comune 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goccia </a:t>
            </a:r>
            <a:r>
              <a:rPr sz="1200" dirty="0">
                <a:latin typeface="Times New Roman"/>
                <a:cs typeface="Times New Roman"/>
              </a:rPr>
              <a:t>di fiele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punta </a:t>
            </a:r>
            <a:r>
              <a:rPr sz="1200" spc="-5" dirty="0">
                <a:latin typeface="Times New Roman"/>
                <a:cs typeface="Times New Roman"/>
              </a:rPr>
              <a:t>della spada </a:t>
            </a:r>
            <a:r>
              <a:rPr sz="1200" dirty="0">
                <a:latin typeface="Times New Roman"/>
                <a:cs typeface="Times New Roman"/>
              </a:rPr>
              <a:t>dell’angelo della </a:t>
            </a:r>
            <a:r>
              <a:rPr sz="1200" spc="-5" dirty="0">
                <a:latin typeface="Times New Roman"/>
                <a:cs typeface="Times New Roman"/>
              </a:rPr>
              <a:t>morte cominciasse ad  operare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 terzo giorno,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il </a:t>
            </a:r>
            <a:r>
              <a:rPr sz="1200" spc="-5" dirty="0">
                <a:latin typeface="Times New Roman"/>
                <a:cs typeface="Times New Roman"/>
              </a:rPr>
              <a:t>suo pieno effetto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giorno. Essi ammettevano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dell’uomo  </a:t>
            </a:r>
            <a:r>
              <a:rPr sz="1200" spc="-5" dirty="0">
                <a:latin typeface="Times New Roman"/>
                <a:cs typeface="Times New Roman"/>
              </a:rPr>
              <a:t>potesse indugiare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tomba sino </a:t>
            </a:r>
            <a:r>
              <a:rPr sz="1200" spc="-5" dirty="0">
                <a:latin typeface="Times New Roman"/>
                <a:cs typeface="Times New Roman"/>
              </a:rPr>
              <a:t>alla fine del terzo giorno, cercando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rianimare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morto; ma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fermamente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anima se </a:t>
            </a:r>
            <a:r>
              <a:rPr sz="1200" dirty="0">
                <a:latin typeface="Times New Roman"/>
                <a:cs typeface="Times New Roman"/>
              </a:rPr>
              <a:t>ne fosse </a:t>
            </a:r>
            <a:r>
              <a:rPr sz="1200" spc="-5" dirty="0">
                <a:latin typeface="Times New Roman"/>
                <a:cs typeface="Times New Roman"/>
              </a:rPr>
              <a:t>andata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dimora degli spiriti trapassati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dell’alba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quarto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399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(1845.6) 168:1.15 </a:t>
            </a:r>
            <a:r>
              <a:rPr sz="1200" spc="-5" dirty="0">
                <a:latin typeface="Times New Roman"/>
                <a:cs typeface="Times New Roman"/>
              </a:rPr>
              <a:t>Queste credenze ed </a:t>
            </a:r>
            <a:r>
              <a:rPr sz="1200" dirty="0">
                <a:latin typeface="Times New Roman"/>
                <a:cs typeface="Times New Roman"/>
              </a:rPr>
              <a:t>opinioni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morte e la </a:t>
            </a:r>
            <a:r>
              <a:rPr sz="1200" spc="-5" dirty="0">
                <a:latin typeface="Times New Roman"/>
                <a:cs typeface="Times New Roman"/>
              </a:rPr>
              <a:t>partenza degli </a:t>
            </a:r>
            <a:r>
              <a:rPr sz="1200" dirty="0">
                <a:latin typeface="Times New Roman"/>
                <a:cs typeface="Times New Roman"/>
              </a:rPr>
              <a:t>spiriti dei </a:t>
            </a:r>
            <a:r>
              <a:rPr sz="1200" spc="-5" dirty="0">
                <a:latin typeface="Times New Roman"/>
                <a:cs typeface="Times New Roman"/>
              </a:rPr>
              <a:t>morti servirono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rassicurare, </a:t>
            </a:r>
            <a:r>
              <a:rPr sz="1200" dirty="0">
                <a:latin typeface="Times New Roman"/>
                <a:cs typeface="Times New Roman"/>
              </a:rPr>
              <a:t>nella  mente di tutti </a:t>
            </a:r>
            <a:r>
              <a:rPr sz="1200" spc="-5" dirty="0">
                <a:latin typeface="Times New Roman"/>
                <a:cs typeface="Times New Roman"/>
              </a:rPr>
              <a:t>coloro che erano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presenti presso </a:t>
            </a:r>
            <a:r>
              <a:rPr sz="1200" dirty="0">
                <a:latin typeface="Times New Roman"/>
                <a:cs typeface="Times New Roman"/>
              </a:rPr>
              <a:t>la tomba di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e successivamente tutti </a:t>
            </a:r>
            <a:r>
              <a:rPr sz="1200" spc="-5" dirty="0">
                <a:latin typeface="Times New Roman"/>
                <a:cs typeface="Times New Roman"/>
              </a:rPr>
              <a:t>coloro che poterono </a:t>
            </a:r>
            <a:r>
              <a:rPr sz="1200" dirty="0">
                <a:latin typeface="Times New Roman"/>
                <a:cs typeface="Times New Roman"/>
              </a:rPr>
              <a:t>ascoltare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stava per </a:t>
            </a:r>
            <a:r>
              <a:rPr sz="1200" spc="-5" dirty="0">
                <a:latin typeface="Times New Roman"/>
                <a:cs typeface="Times New Roman"/>
              </a:rPr>
              <a:t>accadere,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realmente e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un morto </a:t>
            </a:r>
            <a:r>
              <a:rPr sz="1200" spc="-5" dirty="0">
                <a:latin typeface="Times New Roman"/>
                <a:cs typeface="Times New Roman"/>
              </a:rPr>
              <a:t>per opera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colui che  dichiarava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“la risurrezione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risurrezione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Lazzaro</a:t>
            </a:r>
            <a:endParaRPr sz="16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(1845.7) 168:2.1 </a:t>
            </a:r>
            <a:r>
              <a:rPr sz="1200" spc="-5" dirty="0">
                <a:latin typeface="Times New Roman"/>
                <a:cs typeface="Times New Roman"/>
              </a:rPr>
              <a:t>Mentre 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quarantacinque mortali stava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tomba, </a:t>
            </a:r>
            <a:r>
              <a:rPr sz="1200" spc="-5" dirty="0">
                <a:latin typeface="Times New Roman"/>
                <a:cs typeface="Times New Roman"/>
              </a:rPr>
              <a:t>poteva vagamente </a:t>
            </a:r>
            <a:r>
              <a:rPr sz="1200" dirty="0">
                <a:latin typeface="Times New Roman"/>
                <a:cs typeface="Times New Roman"/>
              </a:rPr>
              <a:t>vedere 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Lazzaro, avviluppata </a:t>
            </a:r>
            <a:r>
              <a:rPr sz="1200" dirty="0">
                <a:latin typeface="Times New Roman"/>
                <a:cs typeface="Times New Roman"/>
              </a:rPr>
              <a:t>in bende di lino, che riposava </a:t>
            </a:r>
            <a:r>
              <a:rPr sz="1200" spc="-5" dirty="0">
                <a:latin typeface="Times New Roman"/>
                <a:cs typeface="Times New Roman"/>
              </a:rPr>
              <a:t>nella nicchia </a:t>
            </a:r>
            <a:r>
              <a:rPr sz="1200" dirty="0">
                <a:latin typeface="Times New Roman"/>
                <a:cs typeface="Times New Roman"/>
              </a:rPr>
              <a:t>destra inferiore </a:t>
            </a:r>
            <a:r>
              <a:rPr sz="1200" spc="-5" dirty="0">
                <a:latin typeface="Times New Roman"/>
                <a:cs typeface="Times New Roman"/>
              </a:rPr>
              <a:t>della grotta funebre. Mentre queste </a:t>
            </a:r>
            <a:r>
              <a:rPr sz="1200" dirty="0">
                <a:latin typeface="Times New Roman"/>
                <a:cs typeface="Times New Roman"/>
              </a:rPr>
              <a:t>creature terrene 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là in un silenzio quasi </a:t>
            </a:r>
            <a:r>
              <a:rPr sz="1200" spc="-5" dirty="0">
                <a:latin typeface="Times New Roman"/>
                <a:cs typeface="Times New Roman"/>
              </a:rPr>
              <a:t>mozzafiato,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schiera </a:t>
            </a:r>
            <a:r>
              <a:rPr sz="1200" dirty="0">
                <a:latin typeface="Times New Roman"/>
                <a:cs typeface="Times New Roman"/>
              </a:rPr>
              <a:t>di esseri celesti </a:t>
            </a:r>
            <a:r>
              <a:rPr sz="1200" spc="-5" dirty="0">
                <a:latin typeface="Times New Roman"/>
                <a:cs typeface="Times New Roman"/>
              </a:rPr>
              <a:t>si era portata nelle </a:t>
            </a:r>
            <a:r>
              <a:rPr sz="1200" dirty="0">
                <a:latin typeface="Times New Roman"/>
                <a:cs typeface="Times New Roman"/>
              </a:rPr>
              <a:t>sue posizioni, in attesa di </a:t>
            </a:r>
            <a:r>
              <a:rPr sz="1200" spc="-5" dirty="0">
                <a:latin typeface="Times New Roman"/>
                <a:cs typeface="Times New Roman"/>
              </a:rPr>
              <a:t>rispondere  al segnale </a:t>
            </a:r>
            <a:r>
              <a:rPr sz="1200" dirty="0">
                <a:latin typeface="Times New Roman"/>
                <a:cs typeface="Times New Roman"/>
              </a:rPr>
              <a:t>d’azione quando </a:t>
            </a:r>
            <a:r>
              <a:rPr sz="1200" spc="-5" dirty="0">
                <a:latin typeface="Times New Roman"/>
                <a:cs typeface="Times New Roman"/>
              </a:rPr>
              <a:t>fosse stato dato </a:t>
            </a:r>
            <a:r>
              <a:rPr sz="1200" dirty="0">
                <a:latin typeface="Times New Roman"/>
                <a:cs typeface="Times New Roman"/>
              </a:rPr>
              <a:t>da Gabriele, il 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comandante.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0234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4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(1846.1) 168:2.2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gli occhi </a:t>
            </a:r>
            <a:r>
              <a:rPr sz="1200" dirty="0">
                <a:latin typeface="Times New Roman"/>
                <a:cs typeface="Times New Roman"/>
              </a:rPr>
              <a:t>e disse: </a:t>
            </a:r>
            <a:r>
              <a:rPr sz="1200" spc="-5" dirty="0">
                <a:latin typeface="Times New Roman"/>
                <a:cs typeface="Times New Roman"/>
              </a:rPr>
              <a:t>“Padre,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ringrazio d’aver ascoltato ed accolto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richiesta. So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mi </a:t>
            </a:r>
            <a:r>
              <a:rPr sz="1200" spc="-5" dirty="0">
                <a:latin typeface="Times New Roman"/>
                <a:cs typeface="Times New Roman"/>
              </a:rPr>
              <a:t>ascolti sempre,  </a:t>
            </a:r>
            <a:r>
              <a:rPr sz="1200" dirty="0">
                <a:latin typeface="Times New Roman"/>
                <a:cs typeface="Times New Roman"/>
              </a:rPr>
              <a:t>ma a causa 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stanno qui con me io parlo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con te </a:t>
            </a:r>
            <a:r>
              <a:rPr sz="1200" spc="-5" dirty="0">
                <a:latin typeface="Times New Roman"/>
                <a:cs typeface="Times New Roman"/>
              </a:rPr>
              <a:t>affinché essi credano che </a:t>
            </a:r>
            <a:r>
              <a:rPr sz="1200" dirty="0">
                <a:latin typeface="Times New Roman"/>
                <a:cs typeface="Times New Roman"/>
              </a:rPr>
              <a:t>tu mi hai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nel mondo e sappiano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operi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in ciò </a:t>
            </a:r>
            <a:r>
              <a:rPr sz="1200" spc="-5" dirty="0">
                <a:latin typeface="Times New Roman"/>
                <a:cs typeface="Times New Roman"/>
              </a:rPr>
              <a:t>che stiamo </a:t>
            </a:r>
            <a:r>
              <a:rPr sz="1200" dirty="0">
                <a:latin typeface="Times New Roman"/>
                <a:cs typeface="Times New Roman"/>
              </a:rPr>
              <a:t>per fare.” E </a:t>
            </a:r>
            <a:r>
              <a:rPr sz="1200" spc="-5" dirty="0">
                <a:latin typeface="Times New Roman"/>
                <a:cs typeface="Times New Roman"/>
              </a:rPr>
              <a:t>quando ebbe pregato,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gridò ad alta voce: </a:t>
            </a:r>
            <a:r>
              <a:rPr sz="1200" dirty="0">
                <a:latin typeface="Times New Roman"/>
                <a:cs typeface="Times New Roman"/>
              </a:rPr>
              <a:t>“Lazzaro, </a:t>
            </a:r>
            <a:r>
              <a:rPr sz="1200" spc="-5" dirty="0">
                <a:latin typeface="Times New Roman"/>
                <a:cs typeface="Times New Roman"/>
              </a:rPr>
              <a:t>vieni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fuori!”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72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(1846.2) 168:2.3 </a:t>
            </a:r>
            <a:r>
              <a:rPr sz="1200" spc="-5" dirty="0">
                <a:latin typeface="Times New Roman"/>
                <a:cs typeface="Times New Roman"/>
              </a:rPr>
              <a:t>Mentre questi osservatori umani rimanevano </a:t>
            </a:r>
            <a:r>
              <a:rPr sz="1200" dirty="0">
                <a:latin typeface="Times New Roman"/>
                <a:cs typeface="Times New Roman"/>
              </a:rPr>
              <a:t>immobili, la </a:t>
            </a:r>
            <a:r>
              <a:rPr sz="1200" spc="-5" dirty="0">
                <a:latin typeface="Times New Roman"/>
                <a:cs typeface="Times New Roman"/>
              </a:rPr>
              <a:t>vasta schiera celeste era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affaccendata </a:t>
            </a:r>
            <a:r>
              <a:rPr sz="1200" dirty="0">
                <a:latin typeface="Times New Roman"/>
                <a:cs typeface="Times New Roman"/>
              </a:rPr>
              <a:t>in un’azione  </a:t>
            </a:r>
            <a:r>
              <a:rPr sz="1200" spc="-5" dirty="0">
                <a:latin typeface="Times New Roman"/>
                <a:cs typeface="Times New Roman"/>
              </a:rPr>
              <a:t>congiunta </a:t>
            </a:r>
            <a:r>
              <a:rPr sz="1200" dirty="0">
                <a:latin typeface="Times New Roman"/>
                <a:cs typeface="Times New Roman"/>
              </a:rPr>
              <a:t>per obbedire alla </a:t>
            </a:r>
            <a:r>
              <a:rPr sz="1200" spc="-5" dirty="0">
                <a:latin typeface="Times New Roman"/>
                <a:cs typeface="Times New Roman"/>
              </a:rPr>
              <a:t>parola del Creatore.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secondi esatti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la forma fino </a:t>
            </a:r>
            <a:r>
              <a:rPr sz="1200" spc="-5" dirty="0">
                <a:latin typeface="Times New Roman"/>
                <a:cs typeface="Times New Roman"/>
              </a:rPr>
              <a:t>ad allora </a:t>
            </a:r>
            <a:r>
              <a:rPr sz="1200" dirty="0">
                <a:latin typeface="Times New Roman"/>
                <a:cs typeface="Times New Roman"/>
              </a:rPr>
              <a:t>senza vita di  </a:t>
            </a:r>
            <a:r>
              <a:rPr sz="1200" spc="-5" dirty="0">
                <a:latin typeface="Times New Roman"/>
                <a:cs typeface="Times New Roman"/>
              </a:rPr>
              <a:t>Lazzaro cominciò </a:t>
            </a:r>
            <a:r>
              <a:rPr sz="1200" dirty="0">
                <a:latin typeface="Times New Roman"/>
                <a:cs typeface="Times New Roman"/>
              </a:rPr>
              <a:t>a muoversi e </a:t>
            </a:r>
            <a:r>
              <a:rPr sz="1200" spc="-5" dirty="0">
                <a:latin typeface="Times New Roman"/>
                <a:cs typeface="Times New Roman"/>
              </a:rPr>
              <a:t>si sedette </a:t>
            </a:r>
            <a:r>
              <a:rPr sz="1200" dirty="0">
                <a:latin typeface="Times New Roman"/>
                <a:cs typeface="Times New Roman"/>
              </a:rPr>
              <a:t>subito sul bordo </a:t>
            </a:r>
            <a:r>
              <a:rPr sz="1200" spc="-5" dirty="0">
                <a:latin typeface="Times New Roman"/>
                <a:cs typeface="Times New Roman"/>
              </a:rPr>
              <a:t>del ripiano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su cui </a:t>
            </a:r>
            <a:r>
              <a:rPr sz="1200" dirty="0">
                <a:latin typeface="Times New Roman"/>
                <a:cs typeface="Times New Roman"/>
              </a:rPr>
              <a:t>aveva riposato.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avvolto </a:t>
            </a:r>
            <a:r>
              <a:rPr sz="1200" spc="-5" dirty="0">
                <a:latin typeface="Times New Roman"/>
                <a:cs typeface="Times New Roman"/>
              </a:rPr>
              <a:t>nelle  vesti funebri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viso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coperto da un lenzuolo. E </a:t>
            </a:r>
            <a:r>
              <a:rPr sz="1200" spc="-5" dirty="0">
                <a:latin typeface="Times New Roman"/>
                <a:cs typeface="Times New Roman"/>
              </a:rPr>
              <a:t>quando egli si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piedi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loro — vivo —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“Scioglietelo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lasciatelo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andare.”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430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(1846.3) 168:2.4 </a:t>
            </a:r>
            <a:r>
              <a:rPr sz="1200" spc="-5" dirty="0">
                <a:latin typeface="Times New Roman"/>
                <a:cs typeface="Times New Roman"/>
              </a:rPr>
              <a:t>Tutti,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gli apostoli, con Marta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Maria, fuggirono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casa. Essi erano pallidi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sopraffatti </a:t>
            </a:r>
            <a:r>
              <a:rPr sz="1200" dirty="0">
                <a:latin typeface="Times New Roman"/>
                <a:cs typeface="Times New Roman"/>
              </a:rPr>
              <a:t>dallo  </a:t>
            </a:r>
            <a:r>
              <a:rPr sz="1200" spc="-5" dirty="0">
                <a:latin typeface="Times New Roman"/>
                <a:cs typeface="Times New Roman"/>
              </a:rPr>
              <a:t>stupore. Mentre alcuni rimasero là,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rientrarono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(1846.4) 168:2.5 </a:t>
            </a:r>
            <a:r>
              <a:rPr sz="1200" spc="-5" dirty="0">
                <a:latin typeface="Times New Roman"/>
                <a:cs typeface="Times New Roman"/>
              </a:rPr>
              <a:t>Lazzaro salutò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e chiese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delle vesti </a:t>
            </a:r>
            <a:r>
              <a:rPr sz="1200" spc="-5" dirty="0">
                <a:latin typeface="Times New Roman"/>
                <a:cs typeface="Times New Roman"/>
              </a:rPr>
              <a:t>funebri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si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svegliato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giardino. Gesù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si trassero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 mentre </a:t>
            </a:r>
            <a:r>
              <a:rPr sz="1200" dirty="0">
                <a:latin typeface="Times New Roman"/>
                <a:cs typeface="Times New Roman"/>
              </a:rPr>
              <a:t>Marta </a:t>
            </a:r>
            <a:r>
              <a:rPr sz="1200" spc="-5" dirty="0">
                <a:latin typeface="Times New Roman"/>
                <a:cs typeface="Times New Roman"/>
              </a:rPr>
              <a:t>raccontava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morte, </a:t>
            </a:r>
            <a:r>
              <a:rPr sz="1200" dirty="0">
                <a:latin typeface="Times New Roman"/>
                <a:cs typeface="Times New Roman"/>
              </a:rPr>
              <a:t>della sua sepoltura 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risurrezione.  </a:t>
            </a:r>
            <a:r>
              <a:rPr sz="1200" spc="-5" dirty="0">
                <a:latin typeface="Times New Roman"/>
                <a:cs typeface="Times New Roman"/>
              </a:rPr>
              <a:t>Essa dovette spiegargli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morto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ora era stato </a:t>
            </a:r>
            <a:r>
              <a:rPr sz="1200" spc="-5" dirty="0">
                <a:latin typeface="Times New Roman"/>
                <a:cs typeface="Times New Roman"/>
              </a:rPr>
              <a:t>riportato </a:t>
            </a:r>
            <a:r>
              <a:rPr sz="1200" dirty="0">
                <a:latin typeface="Times New Roman"/>
                <a:cs typeface="Times New Roman"/>
              </a:rPr>
              <a:t>in vita di </a:t>
            </a:r>
            <a:r>
              <a:rPr sz="1200" spc="-5" dirty="0">
                <a:latin typeface="Times New Roman"/>
                <a:cs typeface="Times New Roman"/>
              </a:rPr>
              <a:t>giovedì,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avuto  coscienza del tempo </a:t>
            </a:r>
            <a:r>
              <a:rPr sz="1200" dirty="0">
                <a:latin typeface="Times New Roman"/>
                <a:cs typeface="Times New Roman"/>
              </a:rPr>
              <a:t>da quando </a:t>
            </a:r>
            <a:r>
              <a:rPr sz="1200" spc="-5" dirty="0">
                <a:latin typeface="Times New Roman"/>
                <a:cs typeface="Times New Roman"/>
              </a:rPr>
              <a:t>si era addormentato nella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(1846.5) 168:2.6 </a:t>
            </a:r>
            <a:r>
              <a:rPr sz="1200" spc="-5" dirty="0">
                <a:latin typeface="Times New Roman"/>
                <a:cs typeface="Times New Roman"/>
              </a:rPr>
              <a:t>Quando Lazzaro uscì </a:t>
            </a:r>
            <a:r>
              <a:rPr sz="1200" dirty="0">
                <a:latin typeface="Times New Roman"/>
                <a:cs typeface="Times New Roman"/>
              </a:rPr>
              <a:t>dalla tomba,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Personalizzato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ora capo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locale, comandò al precedente 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Lazzaro, 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risiedere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nell’anima del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risuscitato.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273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(1846.6) 168:2.7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Lazzaro si avvicinò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sorelle, s’inginocchiò </a:t>
            </a:r>
            <a:r>
              <a:rPr sz="1200" dirty="0">
                <a:latin typeface="Times New Roman"/>
                <a:cs typeface="Times New Roman"/>
              </a:rPr>
              <a:t>ai piedi </a:t>
            </a:r>
            <a:r>
              <a:rPr sz="1200" spc="-5" dirty="0">
                <a:latin typeface="Times New Roman"/>
                <a:cs typeface="Times New Roman"/>
              </a:rPr>
              <a:t>del Maestro per ringraziare </a:t>
            </a:r>
            <a:r>
              <a:rPr sz="1200" dirty="0">
                <a:latin typeface="Times New Roman"/>
                <a:cs typeface="Times New Roman"/>
              </a:rPr>
              <a:t>e lodare </a:t>
            </a:r>
            <a:r>
              <a:rPr sz="1200" spc="-5" dirty="0">
                <a:latin typeface="Times New Roman"/>
                <a:cs typeface="Times New Roman"/>
              </a:rPr>
              <a:t>Dio.  Gesù, prendendo Lazzaro per </a:t>
            </a:r>
            <a:r>
              <a:rPr sz="1200" dirty="0">
                <a:latin typeface="Times New Roman"/>
                <a:cs typeface="Times New Roman"/>
              </a:rPr>
              <a:t>la mano, lo </a:t>
            </a:r>
            <a:r>
              <a:rPr sz="1200" spc="-5" dirty="0">
                <a:latin typeface="Times New Roman"/>
                <a:cs typeface="Times New Roman"/>
              </a:rPr>
              <a:t>fece alzare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sarà sperimentato </a:t>
            </a:r>
            <a:r>
              <a:rPr sz="1200" dirty="0">
                <a:latin typeface="Times New Roman"/>
                <a:cs typeface="Times New Roman"/>
              </a:rPr>
              <a:t>anche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547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375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credono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vangelo, </a:t>
            </a:r>
            <a:r>
              <a:rPr sz="1200" dirty="0">
                <a:latin typeface="Times New Roman"/>
                <a:cs typeface="Times New Roman"/>
              </a:rPr>
              <a:t>salvo che </a:t>
            </a:r>
            <a:r>
              <a:rPr sz="1200" spc="-5" dirty="0">
                <a:latin typeface="Times New Roman"/>
                <a:cs typeface="Times New Roman"/>
              </a:rPr>
              <a:t>essi saranno risuscitati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gloriosa.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sarai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testimone 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della verità che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— 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vita. Ma ora </a:t>
            </a:r>
            <a:r>
              <a:rPr sz="1200" dirty="0">
                <a:latin typeface="Times New Roman"/>
                <a:cs typeface="Times New Roman"/>
              </a:rPr>
              <a:t>andiamo tutti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del cibo per  </a:t>
            </a:r>
            <a:r>
              <a:rPr sz="1200" spc="-5" dirty="0">
                <a:latin typeface="Times New Roman"/>
                <a:cs typeface="Times New Roman"/>
              </a:rPr>
              <a:t>questi corpi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8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(1846.7) 168:2.8 </a:t>
            </a:r>
            <a:r>
              <a:rPr sz="1200" spc="-5" dirty="0">
                <a:latin typeface="Times New Roman"/>
                <a:cs typeface="Times New Roman"/>
              </a:rPr>
              <a:t>Mentre essi camminavano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casa, Gabriele congedò </a:t>
            </a:r>
            <a:r>
              <a:rPr sz="1200" dirty="0">
                <a:latin typeface="Times New Roman"/>
                <a:cs typeface="Times New Roman"/>
              </a:rPr>
              <a:t>i gruppi </a:t>
            </a:r>
            <a:r>
              <a:rPr sz="1200" spc="-5" dirty="0">
                <a:latin typeface="Times New Roman"/>
                <a:cs typeface="Times New Roman"/>
              </a:rPr>
              <a:t>supplementari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 celesti </a:t>
            </a:r>
            <a:r>
              <a:rPr sz="1200" dirty="0">
                <a:latin typeface="Times New Roman"/>
                <a:cs typeface="Times New Roman"/>
              </a:rPr>
              <a:t>riunite a fece  </a:t>
            </a:r>
            <a:r>
              <a:rPr sz="1200" spc="-5" dirty="0">
                <a:latin typeface="Times New Roman"/>
                <a:cs typeface="Times New Roman"/>
              </a:rPr>
              <a:t>registrare </a:t>
            </a:r>
            <a:r>
              <a:rPr sz="1200" dirty="0">
                <a:latin typeface="Times New Roman"/>
                <a:cs typeface="Times New Roman"/>
              </a:rPr>
              <a:t>il primo, e l’ultimo, </a:t>
            </a:r>
            <a:r>
              <a:rPr sz="1200" spc="-5" dirty="0">
                <a:latin typeface="Times New Roman"/>
                <a:cs typeface="Times New Roman"/>
              </a:rPr>
              <a:t>caso su Urantia </a:t>
            </a:r>
            <a:r>
              <a:rPr sz="1200" dirty="0">
                <a:latin typeface="Times New Roman"/>
                <a:cs typeface="Times New Roman"/>
              </a:rPr>
              <a:t>in cui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era </a:t>
            </a:r>
            <a:r>
              <a:rPr sz="1200" spc="-5" dirty="0">
                <a:latin typeface="Times New Roman"/>
                <a:cs typeface="Times New Roman"/>
              </a:rPr>
              <a:t>stata risuscitata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 suo corpo </a:t>
            </a:r>
            <a:r>
              <a:rPr sz="1200" dirty="0">
                <a:latin typeface="Times New Roman"/>
                <a:cs typeface="Times New Roman"/>
              </a:rPr>
              <a:t>fisico  di</a:t>
            </a:r>
            <a:r>
              <a:rPr sz="1200" spc="-5" dirty="0">
                <a:latin typeface="Times New Roman"/>
                <a:cs typeface="Times New Roman"/>
              </a:rPr>
              <a:t> 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(1846.8) 168:2.9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quasi non riusciva a comprendere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accaduto. Egli </a:t>
            </a:r>
            <a:r>
              <a:rPr sz="1200" dirty="0">
                <a:latin typeface="Times New Roman"/>
                <a:cs typeface="Times New Roman"/>
              </a:rPr>
              <a:t>sapeva che era stato molto </a:t>
            </a:r>
            <a:r>
              <a:rPr sz="1200" spc="-5" dirty="0">
                <a:latin typeface="Times New Roman"/>
                <a:cs typeface="Times New Roman"/>
              </a:rPr>
              <a:t>malato,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ricordarsi </a:t>
            </a:r>
            <a:r>
              <a:rPr sz="1200" dirty="0">
                <a:latin typeface="Times New Roman"/>
                <a:cs typeface="Times New Roman"/>
              </a:rPr>
              <a:t>soltanto che </a:t>
            </a:r>
            <a:r>
              <a:rPr sz="1200" spc="-5" dirty="0">
                <a:latin typeface="Times New Roman"/>
                <a:cs typeface="Times New Roman"/>
              </a:rPr>
              <a:t>si era addormentato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risvegliato. Egli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mai raccontare alcunché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quattro giorni  nella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era stato totalmente </a:t>
            </a:r>
            <a:r>
              <a:rPr sz="1200" spc="-5" dirty="0">
                <a:latin typeface="Times New Roman"/>
                <a:cs typeface="Times New Roman"/>
              </a:rPr>
              <a:t>incosciente.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tempo non </a:t>
            </a:r>
            <a:r>
              <a:rPr sz="1200" spc="-5" dirty="0">
                <a:latin typeface="Times New Roman"/>
                <a:cs typeface="Times New Roman"/>
              </a:rPr>
              <a:t>esiste per coloro che </a:t>
            </a:r>
            <a:r>
              <a:rPr sz="1200" dirty="0">
                <a:latin typeface="Times New Roman"/>
                <a:cs typeface="Times New Roman"/>
              </a:rPr>
              <a:t>dormono il sonno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(1846.9) 168:2.10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credettero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quest’opera </a:t>
            </a:r>
            <a:r>
              <a:rPr sz="1200" dirty="0">
                <a:latin typeface="Times New Roman"/>
                <a:cs typeface="Times New Roman"/>
              </a:rPr>
              <a:t>potente, </a:t>
            </a:r>
            <a:r>
              <a:rPr sz="1200" spc="-5" dirty="0">
                <a:latin typeface="Times New Roman"/>
                <a:cs typeface="Times New Roman"/>
              </a:rPr>
              <a:t>altri indurirono </a:t>
            </a:r>
            <a:r>
              <a:rPr sz="1200" dirty="0">
                <a:latin typeface="Times New Roman"/>
                <a:cs typeface="Times New Roman"/>
              </a:rPr>
              <a:t>soltanto il loro </a:t>
            </a:r>
            <a:r>
              <a:rPr sz="1200" spc="-5" dirty="0">
                <a:latin typeface="Times New Roman"/>
                <a:cs typeface="Times New Roman"/>
              </a:rPr>
              <a:t>cuore per respingerlo  </a:t>
            </a:r>
            <a:r>
              <a:rPr sz="1200" dirty="0">
                <a:latin typeface="Times New Roman"/>
                <a:cs typeface="Times New Roman"/>
              </a:rPr>
              <a:t>di più. </a:t>
            </a:r>
            <a:r>
              <a:rPr sz="1200" spc="-5" dirty="0">
                <a:latin typeface="Times New Roman"/>
                <a:cs typeface="Times New Roman"/>
              </a:rPr>
              <a:t>L’indomani </a:t>
            </a:r>
            <a:r>
              <a:rPr sz="1200" dirty="0">
                <a:latin typeface="Times New Roman"/>
                <a:cs typeface="Times New Roman"/>
              </a:rPr>
              <a:t>a mezzogiorno </a:t>
            </a:r>
            <a:r>
              <a:rPr sz="1200" spc="-5" dirty="0">
                <a:latin typeface="Times New Roman"/>
                <a:cs typeface="Times New Roman"/>
              </a:rPr>
              <a:t>questa storia si era </a:t>
            </a:r>
            <a:r>
              <a:rPr sz="1200" dirty="0">
                <a:latin typeface="Times New Roman"/>
                <a:cs typeface="Times New Roman"/>
              </a:rPr>
              <a:t>diffusa in tutta </a:t>
            </a:r>
            <a:r>
              <a:rPr sz="1200" spc="-5" dirty="0">
                <a:latin typeface="Times New Roman"/>
                <a:cs typeface="Times New Roman"/>
              </a:rPr>
              <a:t>Gerusalemme. Decine </a:t>
            </a:r>
            <a:r>
              <a:rPr sz="1200" dirty="0">
                <a:latin typeface="Times New Roman"/>
                <a:cs typeface="Times New Roman"/>
              </a:rPr>
              <a:t>di uomini e di donne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vedere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parlare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lui, e </a:t>
            </a:r>
            <a:r>
              <a:rPr sz="1200" spc="-5" dirty="0">
                <a:latin typeface="Times New Roman"/>
                <a:cs typeface="Times New Roman"/>
              </a:rPr>
              <a:t>gli allarmati </a:t>
            </a:r>
            <a:r>
              <a:rPr sz="1200" dirty="0">
                <a:latin typeface="Times New Roman"/>
                <a:cs typeface="Times New Roman"/>
              </a:rPr>
              <a:t>e sconcertati </a:t>
            </a:r>
            <a:r>
              <a:rPr sz="1200" spc="-5" dirty="0">
                <a:latin typeface="Times New Roman"/>
                <a:cs typeface="Times New Roman"/>
              </a:rPr>
              <a:t>Farisei convocarono </a:t>
            </a:r>
            <a:r>
              <a:rPr sz="1200" dirty="0">
                <a:latin typeface="Times New Roman"/>
                <a:cs typeface="Times New Roman"/>
              </a:rPr>
              <a:t>precipitosamente una riunione </a:t>
            </a:r>
            <a:r>
              <a:rPr sz="1200" spc="-5" dirty="0">
                <a:latin typeface="Times New Roman"/>
                <a:cs typeface="Times New Roman"/>
              </a:rPr>
              <a:t>del  Sinedrio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decidere che cosa si dovesse fare riguardo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nuovi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riunione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Sinedrio</a:t>
            </a:r>
            <a:endParaRPr sz="1600">
              <a:latin typeface="Times New Roman"/>
              <a:cs typeface="Times New Roman"/>
            </a:endParaRPr>
          </a:p>
          <a:p>
            <a:pPr marL="88900" marR="141605">
              <a:lnSpc>
                <a:spcPts val="1380"/>
              </a:lnSpc>
              <a:spcBef>
                <a:spcPts val="14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(1847.1) 168:3.1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testimonianza di quest’uomo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contribuì molto a consolidare la </a:t>
            </a:r>
            <a:r>
              <a:rPr sz="1200" spc="-5" dirty="0">
                <a:latin typeface="Times New Roman"/>
                <a:cs typeface="Times New Roman"/>
              </a:rPr>
              <a:t>fede della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dei  credenti nel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ebbe </a:t>
            </a:r>
            <a:r>
              <a:rPr sz="1200" dirty="0">
                <a:latin typeface="Times New Roman"/>
                <a:cs typeface="Times New Roman"/>
              </a:rPr>
              <a:t>poca o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sull’atteggiamento dei dirigenti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capi religiosi </a:t>
            </a:r>
            <a:r>
              <a:rPr sz="1200" dirty="0">
                <a:latin typeface="Times New Roman"/>
                <a:cs typeface="Times New Roman"/>
              </a:rPr>
              <a:t>di Gerusalemme,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di </a:t>
            </a:r>
            <a:r>
              <a:rPr sz="1200" spc="-5" dirty="0">
                <a:latin typeface="Times New Roman"/>
                <a:cs typeface="Times New Roman"/>
              </a:rPr>
              <a:t>affrettare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di distruggere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porre fine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opera.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87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(1847.2) 168:3.2 </a:t>
            </a:r>
            <a:r>
              <a:rPr sz="1200" spc="-5" dirty="0">
                <a:latin typeface="Times New Roman"/>
                <a:cs typeface="Times New Roman"/>
              </a:rPr>
              <a:t>All’una del giorno </a:t>
            </a:r>
            <a:r>
              <a:rPr sz="1200" dirty="0">
                <a:latin typeface="Times New Roman"/>
                <a:cs typeface="Times New Roman"/>
              </a:rPr>
              <a:t>dopo, </a:t>
            </a:r>
            <a:r>
              <a:rPr sz="1200" spc="-5" dirty="0">
                <a:latin typeface="Times New Roman"/>
                <a:cs typeface="Times New Roman"/>
              </a:rPr>
              <a:t>venerdì,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si riunì per deliberare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sulla questione: </a:t>
            </a:r>
            <a:r>
              <a:rPr sz="1200" dirty="0">
                <a:latin typeface="Times New Roman"/>
                <a:cs typeface="Times New Roman"/>
              </a:rPr>
              <a:t>“Che </a:t>
            </a:r>
            <a:r>
              <a:rPr sz="1200" spc="-5" dirty="0">
                <a:latin typeface="Times New Roman"/>
                <a:cs typeface="Times New Roman"/>
              </a:rPr>
              <a:t>cosa faremo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di Nazaret?”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più di due ore di </a:t>
            </a:r>
            <a:r>
              <a:rPr sz="1200" spc="-5" dirty="0">
                <a:latin typeface="Times New Roman"/>
                <a:cs typeface="Times New Roman"/>
              </a:rPr>
              <a:t>discussione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acceso dibattito, </a:t>
            </a:r>
            <a:r>
              <a:rPr sz="1200" dirty="0">
                <a:latin typeface="Times New Roman"/>
                <a:cs typeface="Times New Roman"/>
              </a:rPr>
              <a:t>un Fariseo </a:t>
            </a:r>
            <a:r>
              <a:rPr sz="1200" spc="-5" dirty="0">
                <a:latin typeface="Times New Roman"/>
                <a:cs typeface="Times New Roman"/>
              </a:rPr>
              <a:t>presentò </a:t>
            </a:r>
            <a:r>
              <a:rPr sz="1200" dirty="0">
                <a:latin typeface="Times New Roman"/>
                <a:cs typeface="Times New Roman"/>
              </a:rPr>
              <a:t>una risoluzione </a:t>
            </a:r>
            <a:r>
              <a:rPr sz="1200" spc="-5" dirty="0">
                <a:latin typeface="Times New Roman"/>
                <a:cs typeface="Times New Roman"/>
              </a:rPr>
              <a:t>che chiedeva </a:t>
            </a:r>
            <a:r>
              <a:rPr sz="1200" dirty="0">
                <a:latin typeface="Times New Roman"/>
                <a:cs typeface="Times New Roman"/>
              </a:rPr>
              <a:t>la morte  </a:t>
            </a:r>
            <a:r>
              <a:rPr sz="1200" spc="-5" dirty="0">
                <a:latin typeface="Times New Roman"/>
                <a:cs typeface="Times New Roman"/>
              </a:rPr>
              <a:t>immediata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proclamando che egli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dirty="0">
                <a:latin typeface="Times New Roman"/>
                <a:cs typeface="Times New Roman"/>
              </a:rPr>
              <a:t>per tutto </a:t>
            </a:r>
            <a:r>
              <a:rPr sz="1200" spc="-5" dirty="0">
                <a:latin typeface="Times New Roman"/>
                <a:cs typeface="Times New Roman"/>
              </a:rPr>
              <a:t>Israele ed impegnando </a:t>
            </a:r>
            <a:r>
              <a:rPr sz="1200" dirty="0">
                <a:latin typeface="Times New Roman"/>
                <a:cs typeface="Times New Roman"/>
              </a:rPr>
              <a:t>ufficialmente 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in una  </a:t>
            </a:r>
            <a:r>
              <a:rPr sz="1200" spc="-5" dirty="0">
                <a:latin typeface="Times New Roman"/>
                <a:cs typeface="Times New Roman"/>
              </a:rPr>
              <a:t>sentenza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morte, senza giudizio </a:t>
            </a:r>
            <a:r>
              <a:rPr sz="1200" dirty="0">
                <a:latin typeface="Times New Roman"/>
                <a:cs typeface="Times New Roman"/>
              </a:rPr>
              <a:t>e a dispetto di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(1847.3) 168:3.3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volte questo augusto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aveva decretato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fosse arrestato e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 sotto </a:t>
            </a:r>
            <a:r>
              <a:rPr sz="1200" dirty="0">
                <a:latin typeface="Times New Roman"/>
                <a:cs typeface="Times New Roman"/>
              </a:rPr>
              <a:t>l’imputazione di </a:t>
            </a:r>
            <a:r>
              <a:rPr sz="1200" spc="-5" dirty="0">
                <a:latin typeface="Times New Roman"/>
                <a:cs typeface="Times New Roman"/>
              </a:rPr>
              <a:t>bestemmia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accuse di disprezzo della legge sacra </a:t>
            </a:r>
            <a:r>
              <a:rPr sz="1200" dirty="0">
                <a:latin typeface="Times New Roman"/>
                <a:cs typeface="Times New Roman"/>
              </a:rPr>
              <a:t>degli Ebrei. Essi </a:t>
            </a:r>
            <a:r>
              <a:rPr sz="1200" spc="-5" dirty="0">
                <a:latin typeface="Times New Roman"/>
                <a:cs typeface="Times New Roman"/>
              </a:rPr>
              <a:t>erano giunti </a:t>
            </a:r>
            <a:r>
              <a:rPr sz="1200" dirty="0">
                <a:latin typeface="Times New Roman"/>
                <a:cs typeface="Times New Roman"/>
              </a:rPr>
              <a:t>già una  volta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dichiarare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doveva </a:t>
            </a:r>
            <a:r>
              <a:rPr sz="1200" dirty="0">
                <a:latin typeface="Times New Roman"/>
                <a:cs typeface="Times New Roman"/>
              </a:rPr>
              <a:t>morire, ma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giungeva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registrare </a:t>
            </a:r>
            <a:r>
              <a:rPr sz="1200" dirty="0">
                <a:latin typeface="Times New Roman"/>
                <a:cs typeface="Times New Roman"/>
              </a:rPr>
              <a:t>il desiderio di  </a:t>
            </a:r>
            <a:r>
              <a:rPr sz="1200" spc="-5" dirty="0">
                <a:latin typeface="Times New Roman"/>
                <a:cs typeface="Times New Roman"/>
              </a:rPr>
              <a:t>decretare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morte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che fosse giudicato. Ma questa </a:t>
            </a:r>
            <a:r>
              <a:rPr sz="1200" dirty="0">
                <a:latin typeface="Times New Roman"/>
                <a:cs typeface="Times New Roman"/>
              </a:rPr>
              <a:t>risoluzione non </a:t>
            </a:r>
            <a:r>
              <a:rPr sz="1200" spc="-5" dirty="0">
                <a:latin typeface="Times New Roman"/>
                <a:cs typeface="Times New Roman"/>
              </a:rPr>
              <a:t>fu messa ai </a:t>
            </a:r>
            <a:r>
              <a:rPr sz="1200" dirty="0">
                <a:latin typeface="Times New Roman"/>
                <a:cs typeface="Times New Roman"/>
              </a:rPr>
              <a:t>voti </a:t>
            </a:r>
            <a:r>
              <a:rPr sz="1200" spc="-5" dirty="0">
                <a:latin typeface="Times New Roman"/>
                <a:cs typeface="Times New Roman"/>
              </a:rPr>
              <a:t>perché quattordici membri </a:t>
            </a:r>
            <a:r>
              <a:rPr sz="1200" dirty="0">
                <a:latin typeface="Times New Roman"/>
                <a:cs typeface="Times New Roman"/>
              </a:rPr>
              <a:t>del Sinedrio  </a:t>
            </a:r>
            <a:r>
              <a:rPr sz="1200" spc="-5" dirty="0">
                <a:latin typeface="Times New Roman"/>
                <a:cs typeface="Times New Roman"/>
              </a:rPr>
              <a:t>rassegnarono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blocco </a:t>
            </a:r>
            <a:r>
              <a:rPr sz="1200" dirty="0">
                <a:latin typeface="Times New Roman"/>
                <a:cs typeface="Times New Roman"/>
              </a:rPr>
              <a:t>le dimissioni </a:t>
            </a:r>
            <a:r>
              <a:rPr sz="1200" spc="-5" dirty="0">
                <a:latin typeface="Times New Roman"/>
                <a:cs typeface="Times New Roman"/>
              </a:rPr>
              <a:t>quando fu proposto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inaudito. Mentre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dimissioni non </a:t>
            </a:r>
            <a:r>
              <a:rPr sz="1200" spc="-5" dirty="0">
                <a:latin typeface="Times New Roman"/>
                <a:cs typeface="Times New Roman"/>
              </a:rPr>
              <a:t>furono ufficialmente  ratificate </a:t>
            </a:r>
            <a:r>
              <a:rPr sz="1200" dirty="0">
                <a:latin typeface="Times New Roman"/>
                <a:cs typeface="Times New Roman"/>
              </a:rPr>
              <a:t>prima di quasi due </a:t>
            </a:r>
            <a:r>
              <a:rPr sz="1200" spc="-5" dirty="0">
                <a:latin typeface="Times New Roman"/>
                <a:cs typeface="Times New Roman"/>
              </a:rPr>
              <a:t>settimane, questo gruppo </a:t>
            </a:r>
            <a:r>
              <a:rPr sz="1200" dirty="0">
                <a:latin typeface="Times New Roman"/>
                <a:cs typeface="Times New Roman"/>
              </a:rPr>
              <a:t>di quattordici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ritirò </a:t>
            </a:r>
            <a:r>
              <a:rPr sz="1200" spc="-5" dirty="0">
                <a:latin typeface="Times New Roman"/>
                <a:cs typeface="Times New Roman"/>
              </a:rPr>
              <a:t>dal Sinedrio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sedette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consiglio. Quando </a:t>
            </a:r>
            <a:r>
              <a:rPr sz="1200" dirty="0">
                <a:latin typeface="Times New Roman"/>
                <a:cs typeface="Times New Roman"/>
              </a:rPr>
              <a:t>queste dimissioni </a:t>
            </a:r>
            <a:r>
              <a:rPr sz="1200" spc="-5" dirty="0">
                <a:latin typeface="Times New Roman"/>
                <a:cs typeface="Times New Roman"/>
              </a:rPr>
              <a:t>furono successivamente ratificate, altri cinque membri furono </a:t>
            </a:r>
            <a:r>
              <a:rPr sz="1200" dirty="0">
                <a:latin typeface="Times New Roman"/>
                <a:cs typeface="Times New Roman"/>
              </a:rPr>
              <a:t>espulsi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colleghi  </a:t>
            </a:r>
            <a:r>
              <a:rPr sz="1200" spc="-5" dirty="0">
                <a:latin typeface="Times New Roman"/>
                <a:cs typeface="Times New Roman"/>
              </a:rPr>
              <a:t>reputavano che </a:t>
            </a:r>
            <a:r>
              <a:rPr sz="1200" dirty="0">
                <a:latin typeface="Times New Roman"/>
                <a:cs typeface="Times New Roman"/>
              </a:rPr>
              <a:t>nutrissero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amicizia verso Gesù. Con l’espulsione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diciannove </a:t>
            </a:r>
            <a:r>
              <a:rPr sz="1200" dirty="0">
                <a:latin typeface="Times New Roman"/>
                <a:cs typeface="Times New Roman"/>
              </a:rPr>
              <a:t>uomini il </a:t>
            </a:r>
            <a:r>
              <a:rPr sz="1200" spc="-5" dirty="0">
                <a:latin typeface="Times New Roman"/>
                <a:cs typeface="Times New Roman"/>
              </a:rPr>
              <a:t>Sinedrio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e condannare </a:t>
            </a:r>
            <a:r>
              <a:rPr sz="1200" spc="-5" dirty="0">
                <a:latin typeface="Times New Roman"/>
                <a:cs typeface="Times New Roman"/>
              </a:rPr>
              <a:t>Gesù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consenso quasi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unanime.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(1847.4) 168:3.4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seguente Lazzaro </a:t>
            </a:r>
            <a:r>
              <a:rPr sz="1200" dirty="0">
                <a:latin typeface="Times New Roman"/>
                <a:cs typeface="Times New Roman"/>
              </a:rPr>
              <a:t>e le sue </a:t>
            </a:r>
            <a:r>
              <a:rPr sz="1200" spc="-5" dirty="0">
                <a:latin typeface="Times New Roman"/>
                <a:cs typeface="Times New Roman"/>
              </a:rPr>
              <a:t>sorelle furono convocati davanti al Sinedrio.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ascoltato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testimonianza,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sussistere alcun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che Lazzaro era </a:t>
            </a:r>
            <a:r>
              <a:rPr sz="1200" dirty="0">
                <a:latin typeface="Times New Roman"/>
                <a:cs typeface="Times New Roman"/>
              </a:rPr>
              <a:t>stato risuscitato dalla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gli atti verbali del Sinedrio  ammisero praticamente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Lazzaro, gli archivi riportarono </a:t>
            </a:r>
            <a:r>
              <a:rPr sz="1200" dirty="0">
                <a:latin typeface="Times New Roman"/>
                <a:cs typeface="Times New Roman"/>
              </a:rPr>
              <a:t>una risoluzione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attribuiva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5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prodigi </a:t>
            </a:r>
            <a:r>
              <a:rPr sz="1200" dirty="0">
                <a:latin typeface="Times New Roman"/>
                <a:cs typeface="Times New Roman"/>
              </a:rPr>
              <a:t>compiuti da </a:t>
            </a:r>
            <a:r>
              <a:rPr sz="1200" spc="-5" dirty="0">
                <a:latin typeface="Times New Roman"/>
                <a:cs typeface="Times New Roman"/>
              </a:rPr>
              <a:t>Gesù al potere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dei demoni,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dichiarato </a:t>
            </a:r>
            <a:r>
              <a:rPr sz="1200" dirty="0">
                <a:latin typeface="Times New Roman"/>
                <a:cs typeface="Times New Roman"/>
              </a:rPr>
              <a:t>essere 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9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(1847.5) 168:3.5 </a:t>
            </a:r>
            <a:r>
              <a:rPr sz="1200" spc="-5" dirty="0">
                <a:latin typeface="Times New Roman"/>
                <a:cs typeface="Times New Roman"/>
              </a:rPr>
              <a:t>Qualunque fosse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fonte del suo </a:t>
            </a:r>
            <a:r>
              <a:rPr sz="1200" dirty="0">
                <a:latin typeface="Times New Roman"/>
                <a:cs typeface="Times New Roman"/>
              </a:rPr>
              <a:t>potere di compiere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prodigi, questi </a:t>
            </a:r>
            <a:r>
              <a:rPr sz="1200" spc="-5" dirty="0">
                <a:latin typeface="Times New Roman"/>
                <a:cs typeface="Times New Roman"/>
              </a:rPr>
              <a:t>dirigenti ebrei erano persuasi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se 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immediatamente fermato,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tutto il popolo </a:t>
            </a:r>
            <a:r>
              <a:rPr sz="1200" spc="-5" dirty="0">
                <a:latin typeface="Times New Roman"/>
                <a:cs typeface="Times New Roman"/>
              </a:rPr>
              <a:t>comune avrebbe </a:t>
            </a:r>
            <a:r>
              <a:rPr sz="1200" dirty="0">
                <a:latin typeface="Times New Roman"/>
                <a:cs typeface="Times New Roman"/>
              </a:rPr>
              <a:t>creduto in lui; ed inoltre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sarebbero sorte  </a:t>
            </a:r>
            <a:r>
              <a:rPr sz="1200" spc="-5" dirty="0">
                <a:latin typeface="Times New Roman"/>
                <a:cs typeface="Times New Roman"/>
              </a:rPr>
              <a:t>gravi complicazioni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romane </a:t>
            </a:r>
            <a:r>
              <a:rPr sz="1200" spc="-5" dirty="0">
                <a:latin typeface="Times New Roman"/>
                <a:cs typeface="Times New Roman"/>
              </a:rPr>
              <a:t>perché così </a:t>
            </a:r>
            <a:r>
              <a:rPr sz="1200" dirty="0">
                <a:latin typeface="Times New Roman"/>
                <a:cs typeface="Times New Roman"/>
              </a:rPr>
              <a:t>tanti </a:t>
            </a:r>
            <a:r>
              <a:rPr sz="1200" spc="-5" dirty="0">
                <a:latin typeface="Times New Roman"/>
                <a:cs typeface="Times New Roman"/>
              </a:rPr>
              <a:t>dei suoi credenti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00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68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(1847.6) 168:3.6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stessa riunione del </a:t>
            </a:r>
            <a:r>
              <a:rPr sz="1200" dirty="0">
                <a:latin typeface="Times New Roman"/>
                <a:cs typeface="Times New Roman"/>
              </a:rPr>
              <a:t>Sinedrio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sommo sacerdote </a:t>
            </a:r>
            <a:r>
              <a:rPr sz="1200" spc="-5" dirty="0">
                <a:latin typeface="Times New Roman"/>
                <a:cs typeface="Times New Roman"/>
              </a:rPr>
              <a:t>Caifa espresse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quel vecchio adagio  ebreo,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ripeté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spesso: “È meglio </a:t>
            </a:r>
            <a:r>
              <a:rPr sz="1200" dirty="0">
                <a:latin typeface="Times New Roman"/>
                <a:cs typeface="Times New Roman"/>
              </a:rPr>
              <a:t>che muoia 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piuttosto che perisca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76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(1847.7) 168:3.7 </a:t>
            </a:r>
            <a:r>
              <a:rPr sz="1200" spc="-5" dirty="0">
                <a:latin typeface="Times New Roman"/>
                <a:cs typeface="Times New Roman"/>
              </a:rPr>
              <a:t>Benché Gesù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informato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triste </a:t>
            </a:r>
            <a:r>
              <a:rPr sz="1200" spc="-5" dirty="0">
                <a:latin typeface="Times New Roman"/>
                <a:cs typeface="Times New Roman"/>
              </a:rPr>
              <a:t>venerdì pomeriggio, </a:t>
            </a:r>
            <a:r>
              <a:rPr sz="1200" dirty="0">
                <a:latin typeface="Times New Roman"/>
                <a:cs typeface="Times New Roman"/>
              </a:rPr>
              <a:t>non ne fu  </a:t>
            </a:r>
            <a:r>
              <a:rPr sz="1200" spc="-5" dirty="0">
                <a:latin typeface="Times New Roman"/>
                <a:cs typeface="Times New Roman"/>
              </a:rPr>
              <a:t>minimamente turbato </a:t>
            </a:r>
            <a:r>
              <a:rPr sz="1200" dirty="0">
                <a:latin typeface="Times New Roman"/>
                <a:cs typeface="Times New Roman"/>
              </a:rPr>
              <a:t>e continuò a </a:t>
            </a:r>
            <a:r>
              <a:rPr sz="1200" spc="-5" dirty="0">
                <a:latin typeface="Times New Roman"/>
                <a:cs typeface="Times New Roman"/>
              </a:rPr>
              <a:t>riposarsi </a:t>
            </a:r>
            <a:r>
              <a:rPr sz="1200" dirty="0">
                <a:latin typeface="Times New Roman"/>
                <a:cs typeface="Times New Roman"/>
              </a:rPr>
              <a:t>per tutto il </a:t>
            </a:r>
            <a:r>
              <a:rPr sz="1200" spc="-5" dirty="0">
                <a:latin typeface="Times New Roman"/>
                <a:cs typeface="Times New Roman"/>
              </a:rPr>
              <a:t>sabato presso degli amici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Betfage,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piccolo </a:t>
            </a:r>
            <a:r>
              <a:rPr sz="1200" spc="-5" dirty="0">
                <a:latin typeface="Times New Roman"/>
                <a:cs typeface="Times New Roman"/>
              </a:rPr>
              <a:t>villaggio vicino </a:t>
            </a:r>
            <a:r>
              <a:rPr sz="1200" dirty="0">
                <a:latin typeface="Times New Roman"/>
                <a:cs typeface="Times New Roman"/>
              </a:rPr>
              <a:t>a Betania. 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mattina presto, come </a:t>
            </a:r>
            <a:r>
              <a:rPr sz="1200" spc="-5" dirty="0">
                <a:latin typeface="Times New Roman"/>
                <a:cs typeface="Times New Roman"/>
              </a:rPr>
              <a:t>precedentemente convenuto,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si </a:t>
            </a:r>
            <a:r>
              <a:rPr sz="1200" dirty="0">
                <a:latin typeface="Times New Roman"/>
                <a:cs typeface="Times New Roman"/>
              </a:rPr>
              <a:t>riunirono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congedatisi dalla 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dirty="0">
                <a:latin typeface="Times New Roman"/>
                <a:cs typeface="Times New Roman"/>
              </a:rPr>
              <a:t>partirono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tornare </a:t>
            </a:r>
            <a:r>
              <a:rPr sz="1200" spc="-5" dirty="0">
                <a:latin typeface="Times New Roman"/>
                <a:cs typeface="Times New Roman"/>
              </a:rPr>
              <a:t>all’accampamento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risposta alla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preghiera</a:t>
            </a:r>
            <a:endParaRPr sz="1600">
              <a:latin typeface="Times New Roman"/>
              <a:cs typeface="Times New Roman"/>
            </a:endParaRPr>
          </a:p>
          <a:p>
            <a:pPr marL="88900" marR="11557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(1848.1) 168:4.1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Pella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posero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molte domande </a:t>
            </a:r>
            <a:r>
              <a:rPr sz="1200" spc="-5" dirty="0">
                <a:latin typeface="Times New Roman"/>
                <a:cs typeface="Times New Roman"/>
              </a:rPr>
              <a:t>alle quali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rispose </a:t>
            </a:r>
            <a:r>
              <a:rPr sz="1200" spc="-5" dirty="0">
                <a:latin typeface="Times New Roman"/>
                <a:cs typeface="Times New Roman"/>
              </a:rPr>
              <a:t>apertamente,  salvo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della risurrezione del morto. Tali problemi oltrepassavano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comprensione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apostoli; perciò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discutere questi argomenti </a:t>
            </a:r>
            <a:r>
              <a:rPr sz="1200" dirty="0">
                <a:latin typeface="Times New Roman"/>
                <a:cs typeface="Times New Roman"/>
              </a:rPr>
              <a:t>con loro. Poiché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partiti da Betania in </a:t>
            </a:r>
            <a:r>
              <a:rPr sz="1200" spc="-5" dirty="0">
                <a:latin typeface="Times New Roman"/>
                <a:cs typeface="Times New Roman"/>
              </a:rPr>
              <a:t>segreto,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erano soli. Gesù colse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l’occasione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ai dieci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riteneva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avrebbero preparati ai giorni </a:t>
            </a:r>
            <a:r>
              <a:rPr sz="1200" dirty="0">
                <a:latin typeface="Times New Roman"/>
                <a:cs typeface="Times New Roman"/>
              </a:rPr>
              <a:t>difficili che li  </a:t>
            </a:r>
            <a:r>
              <a:rPr sz="1200" spc="-5" dirty="0">
                <a:latin typeface="Times New Roman"/>
                <a:cs typeface="Times New Roman"/>
              </a:rPr>
              <a:t>aspettavano.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9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(1848.2) 168:4.2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scossi nella </a:t>
            </a:r>
            <a:r>
              <a:rPr sz="1200" dirty="0">
                <a:latin typeface="Times New Roman"/>
                <a:cs typeface="Times New Roman"/>
              </a:rPr>
              <a:t>loro mente e </a:t>
            </a:r>
            <a:r>
              <a:rPr sz="1200" spc="-5" dirty="0">
                <a:latin typeface="Times New Roman"/>
                <a:cs typeface="Times New Roman"/>
              </a:rPr>
              <a:t>trascorsero parecchio tempo </a:t>
            </a:r>
            <a:r>
              <a:rPr sz="1200" dirty="0">
                <a:latin typeface="Times New Roman"/>
                <a:cs typeface="Times New Roman"/>
              </a:rPr>
              <a:t>a discutere sulle </a:t>
            </a:r>
            <a:r>
              <a:rPr sz="1200" spc="-5" dirty="0">
                <a:latin typeface="Times New Roman"/>
                <a:cs typeface="Times New Roman"/>
              </a:rPr>
              <a:t>recenti esperienze per  quanto esse erano </a:t>
            </a:r>
            <a:r>
              <a:rPr sz="1200" dirty="0">
                <a:latin typeface="Times New Roman"/>
                <a:cs typeface="Times New Roman"/>
              </a:rPr>
              <a:t>connesse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 la risposta </a:t>
            </a:r>
            <a:r>
              <a:rPr sz="1200" spc="-5" dirty="0">
                <a:latin typeface="Times New Roman"/>
                <a:cs typeface="Times New Roman"/>
              </a:rPr>
              <a:t>ad essa. Essi si ricordavano </a:t>
            </a:r>
            <a:r>
              <a:rPr sz="1200" dirty="0">
                <a:latin typeface="Times New Roman"/>
                <a:cs typeface="Times New Roman"/>
              </a:rPr>
              <a:t>tutti la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Filadelfia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messaggero proveniente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Betania, quando disse chiaramente: </a:t>
            </a:r>
            <a:r>
              <a:rPr sz="1200" dirty="0">
                <a:latin typeface="Times New Roman"/>
                <a:cs typeface="Times New Roman"/>
              </a:rPr>
              <a:t>“Questa malattia non </a:t>
            </a:r>
            <a:r>
              <a:rPr sz="1200" spc="-5" dirty="0">
                <a:latin typeface="Times New Roman"/>
                <a:cs typeface="Times New Roman"/>
              </a:rPr>
              <a:t>porta realmente alla </a:t>
            </a:r>
            <a:r>
              <a:rPr sz="1200" dirty="0">
                <a:latin typeface="Times New Roman"/>
                <a:cs typeface="Times New Roman"/>
              </a:rPr>
              <a:t>morte.” </a:t>
            </a:r>
            <a:r>
              <a:rPr sz="1200" spc="-5" dirty="0">
                <a:latin typeface="Times New Roman"/>
                <a:cs typeface="Times New Roman"/>
              </a:rPr>
              <a:t>Eppure,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malgrado</a:t>
            </a:r>
            <a:endParaRPr sz="1200">
              <a:latin typeface="Times New Roman"/>
              <a:cs typeface="Times New Roman"/>
            </a:endParaRPr>
          </a:p>
          <a:p>
            <a:pPr marL="88900" marR="10223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questa promessa, Lazzaro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morì.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 giorno essi tornarono </a:t>
            </a:r>
            <a:r>
              <a:rPr sz="1200" dirty="0">
                <a:latin typeface="Times New Roman"/>
                <a:cs typeface="Times New Roman"/>
              </a:rPr>
              <a:t>più volte 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risposta 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preghiera.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(1848.3) 168:4.3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risposte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numerose domande possono essere </a:t>
            </a:r>
            <a:r>
              <a:rPr sz="1200" spc="-5" dirty="0">
                <a:latin typeface="Times New Roman"/>
                <a:cs typeface="Times New Roman"/>
              </a:rPr>
              <a:t>riassunte come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15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955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(1848.4) 168:4.4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è </a:t>
            </a:r>
            <a:r>
              <a:rPr sz="1200" spc="-5" dirty="0">
                <a:latin typeface="Times New Roman"/>
                <a:cs typeface="Times New Roman"/>
              </a:rPr>
              <a:t>un’espressione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finita che si sforza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avvicinarsi all’Infinito.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formulazione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deve, </a:t>
            </a:r>
            <a:r>
              <a:rPr sz="1200" spc="-5" dirty="0">
                <a:latin typeface="Times New Roman"/>
                <a:cs typeface="Times New Roman"/>
              </a:rPr>
              <a:t>perciò, essere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dalla conoscenza, dalla 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attributi del  </a:t>
            </a:r>
            <a:r>
              <a:rPr sz="1200" dirty="0">
                <a:latin typeface="Times New Roman"/>
                <a:cs typeface="Times New Roman"/>
              </a:rPr>
              <a:t>finito; </a:t>
            </a:r>
            <a:r>
              <a:rPr sz="1200" spc="-5" dirty="0">
                <a:latin typeface="Times New Roman"/>
                <a:cs typeface="Times New Roman"/>
              </a:rPr>
              <a:t>similmente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deve essere </a:t>
            </a:r>
            <a:r>
              <a:rPr sz="1200" dirty="0">
                <a:latin typeface="Times New Roman"/>
                <a:cs typeface="Times New Roman"/>
              </a:rPr>
              <a:t>condizionata </a:t>
            </a:r>
            <a:r>
              <a:rPr sz="1200" spc="-5" dirty="0">
                <a:latin typeface="Times New Roman"/>
                <a:cs typeface="Times New Roman"/>
              </a:rPr>
              <a:t>dalla visione, dagli </a:t>
            </a:r>
            <a:r>
              <a:rPr sz="1200" dirty="0">
                <a:latin typeface="Times New Roman"/>
                <a:cs typeface="Times New Roman"/>
              </a:rPr>
              <a:t>scopi, </a:t>
            </a:r>
            <a:r>
              <a:rPr sz="1200" spc="-5" dirty="0">
                <a:latin typeface="Times New Roman"/>
                <a:cs typeface="Times New Roman"/>
              </a:rPr>
              <a:t>dagli ideali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prerogative  dell’Infinito. Non si </a:t>
            </a:r>
            <a:r>
              <a:rPr sz="1200" dirty="0">
                <a:latin typeface="Times New Roman"/>
                <a:cs typeface="Times New Roman"/>
              </a:rPr>
              <a:t>può mai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una continuità </a:t>
            </a:r>
            <a:r>
              <a:rPr sz="1200" spc="-5" dirty="0">
                <a:latin typeface="Times New Roman"/>
                <a:cs typeface="Times New Roman"/>
              </a:rPr>
              <a:t>ininterrotta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fenomeni materiali </a:t>
            </a:r>
            <a:r>
              <a:rPr sz="1200" dirty="0">
                <a:latin typeface="Times New Roman"/>
                <a:cs typeface="Times New Roman"/>
              </a:rPr>
              <a:t>tra la formulazione di una 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ricezione </a:t>
            </a:r>
            <a:r>
              <a:rPr sz="1200" dirty="0">
                <a:latin typeface="Times New Roman"/>
                <a:cs typeface="Times New Roman"/>
              </a:rPr>
              <a:t>della piena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(1848.5) 168:4.5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Quando una preghiera </a:t>
            </a:r>
            <a:r>
              <a:rPr sz="1200" dirty="0">
                <a:latin typeface="Times New Roman"/>
                <a:cs typeface="Times New Roman"/>
              </a:rPr>
              <a:t>resta </a:t>
            </a:r>
            <a:r>
              <a:rPr sz="1200" spc="-5" dirty="0">
                <a:latin typeface="Times New Roman"/>
                <a:cs typeface="Times New Roman"/>
              </a:rPr>
              <a:t>apparentemente senza risposta,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ritardo fa presagire </a:t>
            </a:r>
            <a:r>
              <a:rPr sz="1200" dirty="0">
                <a:latin typeface="Times New Roman"/>
                <a:cs typeface="Times New Roman"/>
              </a:rPr>
              <a:t>spesso una </a:t>
            </a:r>
            <a:r>
              <a:rPr sz="1200" spc="-5" dirty="0">
                <a:latin typeface="Times New Roman"/>
                <a:cs typeface="Times New Roman"/>
              </a:rPr>
              <a:t>risposta  migliore,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una risposta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per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buone ragioni </a:t>
            </a:r>
            <a:r>
              <a:rPr sz="1200" spc="-5" dirty="0">
                <a:latin typeface="Times New Roman"/>
                <a:cs typeface="Times New Roman"/>
              </a:rPr>
              <a:t>considerevolmente ritardata.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disse che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non sarebbe giunta realmente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morte, costui era già morto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undici ore. </a:t>
            </a:r>
            <a:r>
              <a:rPr sz="1200" spc="-5" dirty="0">
                <a:latin typeface="Times New Roman"/>
                <a:cs typeface="Times New Roman"/>
              </a:rPr>
              <a:t>Nessuna  preghiera sincera </a:t>
            </a:r>
            <a:r>
              <a:rPr sz="1200" dirty="0">
                <a:latin typeface="Times New Roman"/>
                <a:cs typeface="Times New Roman"/>
              </a:rPr>
              <a:t>resta senza </a:t>
            </a:r>
            <a:r>
              <a:rPr sz="1200" spc="-5" dirty="0">
                <a:latin typeface="Times New Roman"/>
                <a:cs typeface="Times New Roman"/>
              </a:rPr>
              <a:t>risposta, salvo </a:t>
            </a:r>
            <a:r>
              <a:rPr sz="1200" dirty="0">
                <a:latin typeface="Times New Roman"/>
                <a:cs typeface="Times New Roman"/>
              </a:rPr>
              <a:t>quando il punto di vista </a:t>
            </a:r>
            <a:r>
              <a:rPr sz="1200" spc="-5" dirty="0">
                <a:latin typeface="Times New Roman"/>
                <a:cs typeface="Times New Roman"/>
              </a:rPr>
              <a:t>superiore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una  risposta </a:t>
            </a:r>
            <a:r>
              <a:rPr sz="1200" spc="-5" dirty="0">
                <a:latin typeface="Times New Roman"/>
                <a:cs typeface="Times New Roman"/>
              </a:rPr>
              <a:t>migliore, </a:t>
            </a:r>
            <a:r>
              <a:rPr sz="1200" dirty="0">
                <a:latin typeface="Times New Roman"/>
                <a:cs typeface="Times New Roman"/>
              </a:rPr>
              <a:t>una risposta </a:t>
            </a:r>
            <a:r>
              <a:rPr sz="1200" spc="-5" dirty="0">
                <a:latin typeface="Times New Roman"/>
                <a:cs typeface="Times New Roman"/>
              </a:rPr>
              <a:t>che soddisfa </a:t>
            </a:r>
            <a:r>
              <a:rPr sz="1200" dirty="0">
                <a:latin typeface="Times New Roman"/>
                <a:cs typeface="Times New Roman"/>
              </a:rPr>
              <a:t>l’istanza </a:t>
            </a:r>
            <a:r>
              <a:rPr sz="1200" spc="-5" dirty="0">
                <a:latin typeface="Times New Roman"/>
                <a:cs typeface="Times New Roman"/>
              </a:rPr>
              <a:t>dello spirito dell’uomo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la preghiera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(1848.6) 168:4.6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preghiere </a:t>
            </a:r>
            <a:r>
              <a:rPr sz="1200" spc="-5" dirty="0">
                <a:latin typeface="Times New Roman"/>
                <a:cs typeface="Times New Roman"/>
              </a:rPr>
              <a:t>del tempo, </a:t>
            </a:r>
            <a:r>
              <a:rPr sz="1200" dirty="0">
                <a:latin typeface="Times New Roman"/>
                <a:cs typeface="Times New Roman"/>
              </a:rPr>
              <a:t>quando sono </a:t>
            </a:r>
            <a:r>
              <a:rPr sz="1200" spc="-5" dirty="0">
                <a:latin typeface="Times New Roman"/>
                <a:cs typeface="Times New Roman"/>
              </a:rPr>
              <a:t>formulate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espresse con fede,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onnicomprendenti da poter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risposta soltanto nell’eternità.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supplica </a:t>
            </a:r>
            <a:r>
              <a:rPr sz="1200" dirty="0">
                <a:latin typeface="Times New Roman"/>
                <a:cs typeface="Times New Roman"/>
              </a:rPr>
              <a:t>finita è talvolta </a:t>
            </a:r>
            <a:r>
              <a:rPr sz="1200" spc="-5" dirty="0">
                <a:latin typeface="Times New Roman"/>
                <a:cs typeface="Times New Roman"/>
              </a:rPr>
              <a:t>così  ripiena della presa </a:t>
            </a:r>
            <a:r>
              <a:rPr sz="1200" dirty="0">
                <a:latin typeface="Times New Roman"/>
                <a:cs typeface="Times New Roman"/>
              </a:rPr>
              <a:t>dell’Infinito che 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differita </a:t>
            </a:r>
            <a:r>
              <a:rPr sz="1200" spc="-5" dirty="0">
                <a:latin typeface="Times New Roman"/>
                <a:cs typeface="Times New Roman"/>
              </a:rPr>
              <a:t>per attendere </a:t>
            </a:r>
            <a:r>
              <a:rPr sz="1200" dirty="0">
                <a:latin typeface="Times New Roman"/>
                <a:cs typeface="Times New Roman"/>
              </a:rPr>
              <a:t>la creazione di una </a:t>
            </a:r>
            <a:r>
              <a:rPr sz="1200" spc="-5" dirty="0">
                <a:latin typeface="Times New Roman"/>
                <a:cs typeface="Times New Roman"/>
              </a:rPr>
              <a:t>capacità  adeguata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ricezione.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di fede può </a:t>
            </a:r>
            <a:r>
              <a:rPr sz="1200" spc="-5" dirty="0">
                <a:latin typeface="Times New Roman"/>
                <a:cs typeface="Times New Roman"/>
              </a:rPr>
              <a:t>essere così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inglobante che </a:t>
            </a:r>
            <a:r>
              <a:rPr sz="1200" dirty="0">
                <a:latin typeface="Times New Roman"/>
                <a:cs typeface="Times New Roman"/>
              </a:rPr>
              <a:t>la risposta può </a:t>
            </a:r>
            <a:r>
              <a:rPr sz="1200" spc="-5" dirty="0">
                <a:latin typeface="Times New Roman"/>
                <a:cs typeface="Times New Roman"/>
              </a:rPr>
              <a:t>essere  ricevuta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(1848.7) 168:4.7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risposte alla preghiera della </a:t>
            </a:r>
            <a:r>
              <a:rPr sz="1200" dirty="0">
                <a:latin typeface="Times New Roman"/>
                <a:cs typeface="Times New Roman"/>
              </a:rPr>
              <a:t>mente mortale sono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ricevute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riconosciute solo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quella stessa </a:t>
            </a:r>
            <a:r>
              <a:rPr sz="1200" dirty="0">
                <a:latin typeface="Times New Roman"/>
                <a:cs typeface="Times New Roman"/>
              </a:rPr>
              <a:t>mente che </a:t>
            </a:r>
            <a:r>
              <a:rPr sz="1200" spc="-5" dirty="0">
                <a:latin typeface="Times New Roman"/>
                <a:cs typeface="Times New Roman"/>
              </a:rPr>
              <a:t>prega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lo stato </a:t>
            </a:r>
            <a:r>
              <a:rPr sz="1200" spc="-5" dirty="0">
                <a:latin typeface="Times New Roman"/>
                <a:cs typeface="Times New Roman"/>
              </a:rPr>
              <a:t>immortale.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dell’essere  materiale </a:t>
            </a:r>
            <a:r>
              <a:rPr sz="1200" dirty="0">
                <a:latin typeface="Times New Roman"/>
                <a:cs typeface="Times New Roman"/>
              </a:rPr>
              <a:t>può molte volte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risposta 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tale individuo è </a:t>
            </a:r>
            <a:r>
              <a:rPr sz="1200" spc="-5" dirty="0">
                <a:latin typeface="Times New Roman"/>
                <a:cs typeface="Times New Roman"/>
              </a:rPr>
              <a:t>progredito al </a:t>
            </a:r>
            <a:r>
              <a:rPr sz="1200" dirty="0">
                <a:latin typeface="Times New Roman"/>
                <a:cs typeface="Times New Roman"/>
              </a:rPr>
              <a:t>livello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197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decimo anno (4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(1368.3) 124:2.1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cinque luglio,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mese, quando Gesù,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passeggiava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campagna </a:t>
            </a:r>
            <a:r>
              <a:rPr sz="1200" dirty="0">
                <a:latin typeface="Times New Roman"/>
                <a:cs typeface="Times New Roman"/>
              </a:rPr>
              <a:t>in compagnia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 padre, espresse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sentimenti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idee denotanti </a:t>
            </a:r>
            <a:r>
              <a:rPr sz="1200" spc="-5" dirty="0">
                <a:latin typeface="Times New Roman"/>
                <a:cs typeface="Times New Roman"/>
              </a:rPr>
              <a:t>che cominciava </a:t>
            </a:r>
            <a:r>
              <a:rPr sz="1200" dirty="0">
                <a:latin typeface="Times New Roman"/>
                <a:cs typeface="Times New Roman"/>
              </a:rPr>
              <a:t>a prendere coscienza </a:t>
            </a:r>
            <a:r>
              <a:rPr sz="1200" spc="-5" dirty="0">
                <a:latin typeface="Times New Roman"/>
                <a:cs typeface="Times New Roman"/>
              </a:rPr>
              <a:t>della natura  straordinaria </a:t>
            </a:r>
            <a:r>
              <a:rPr sz="1200" dirty="0">
                <a:latin typeface="Times New Roman"/>
                <a:cs typeface="Times New Roman"/>
              </a:rPr>
              <a:t>della missione </a:t>
            </a:r>
            <a:r>
              <a:rPr sz="1200" spc="-5" dirty="0">
                <a:latin typeface="Times New Roman"/>
                <a:cs typeface="Times New Roman"/>
              </a:rPr>
              <a:t>della sua vita. </a:t>
            </a:r>
            <a:r>
              <a:rPr sz="1200" dirty="0">
                <a:latin typeface="Times New Roman"/>
                <a:cs typeface="Times New Roman"/>
              </a:rPr>
              <a:t>Giuseppe </a:t>
            </a:r>
            <a:r>
              <a:rPr sz="1200" spc="-5" dirty="0">
                <a:latin typeface="Times New Roman"/>
                <a:cs typeface="Times New Roman"/>
              </a:rPr>
              <a:t>ascoltò con attenzione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importanti 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pochi  </a:t>
            </a:r>
            <a:r>
              <a:rPr sz="1200" spc="-5" dirty="0">
                <a:latin typeface="Times New Roman"/>
                <a:cs typeface="Times New Roman"/>
              </a:rPr>
              <a:t>commenti; volutamente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diede informazioni.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Gesù ebbe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sua madre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colloquio simile,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lungo. Maria  ascoltò </a:t>
            </a:r>
            <a:r>
              <a:rPr sz="1200" dirty="0">
                <a:latin typeface="Times New Roman"/>
                <a:cs typeface="Times New Roman"/>
              </a:rPr>
              <a:t>similmente le </a:t>
            </a:r>
            <a:r>
              <a:rPr sz="1200" spc="-5" dirty="0">
                <a:latin typeface="Times New Roman"/>
                <a:cs typeface="Times New Roman"/>
              </a:rPr>
              <a:t>dichiarazioni del ragazzo,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lei volle dare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informazione. </a:t>
            </a:r>
            <a:r>
              <a:rPr sz="1200" spc="-5" dirty="0">
                <a:latin typeface="Times New Roman"/>
                <a:cs typeface="Times New Roman"/>
              </a:rPr>
              <a:t>Questo accadde circa </a:t>
            </a:r>
            <a:r>
              <a:rPr sz="1200" dirty="0">
                <a:latin typeface="Times New Roman"/>
                <a:cs typeface="Times New Roman"/>
              </a:rPr>
              <a:t>due anni  </a:t>
            </a:r>
            <a:r>
              <a:rPr sz="1200" spc="-5" dirty="0">
                <a:latin typeface="Times New Roman"/>
                <a:cs typeface="Times New Roman"/>
              </a:rPr>
              <a:t>prima che Gesù parlasse </a:t>
            </a:r>
            <a:r>
              <a:rPr sz="1200" dirty="0">
                <a:latin typeface="Times New Roman"/>
                <a:cs typeface="Times New Roman"/>
              </a:rPr>
              <a:t>di nuovo ai 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nella sua coscienza riguardo alla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carattere della sua </a:t>
            </a:r>
            <a:r>
              <a:rPr sz="1200" dirty="0">
                <a:latin typeface="Times New Roman"/>
                <a:cs typeface="Times New Roman"/>
              </a:rPr>
              <a:t>missione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(1368.4) 124:2.2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agosto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entrò alla scuola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della sinagoga. A </a:t>
            </a:r>
            <a:r>
              <a:rPr sz="1200" dirty="0">
                <a:latin typeface="Times New Roman"/>
                <a:cs typeface="Times New Roman"/>
              </a:rPr>
              <a:t>scuola </a:t>
            </a:r>
            <a:r>
              <a:rPr sz="1200" spc="-5" dirty="0">
                <a:latin typeface="Times New Roman"/>
                <a:cs typeface="Times New Roman"/>
              </a:rPr>
              <a:t>provocava costantemente scompiglio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domande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persisteva a </a:t>
            </a:r>
            <a:r>
              <a:rPr sz="1200" spc="-5" dirty="0">
                <a:latin typeface="Times New Roman"/>
                <a:cs typeface="Times New Roman"/>
              </a:rPr>
              <a:t>porre. Egli </a:t>
            </a:r>
            <a:r>
              <a:rPr sz="1200" dirty="0">
                <a:latin typeface="Times New Roman"/>
                <a:cs typeface="Times New Roman"/>
              </a:rPr>
              <a:t>teneva tutta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in subbuglio. I suoi </a:t>
            </a:r>
            <a:r>
              <a:rPr sz="1200" spc="-5" dirty="0">
                <a:latin typeface="Times New Roman"/>
                <a:cs typeface="Times New Roman"/>
              </a:rPr>
              <a:t>genitori erano </a:t>
            </a:r>
            <a:r>
              <a:rPr sz="1200" dirty="0">
                <a:latin typeface="Times New Roman"/>
                <a:cs typeface="Times New Roman"/>
              </a:rPr>
              <a:t>riluttanti ad </a:t>
            </a:r>
            <a:r>
              <a:rPr sz="1200" spc="-5" dirty="0">
                <a:latin typeface="Times New Roman"/>
                <a:cs typeface="Times New Roman"/>
              </a:rPr>
              <a:t>impedirgli </a:t>
            </a:r>
            <a:r>
              <a:rPr sz="1200" dirty="0">
                <a:latin typeface="Times New Roman"/>
                <a:cs typeface="Times New Roman"/>
              </a:rPr>
              <a:t>di porre  </a:t>
            </a:r>
            <a:r>
              <a:rPr sz="1200" spc="-5" dirty="0">
                <a:latin typeface="Times New Roman"/>
                <a:cs typeface="Times New Roman"/>
              </a:rPr>
              <a:t>queste domande </a:t>
            </a:r>
            <a:r>
              <a:rPr sz="1200" dirty="0">
                <a:latin typeface="Times New Roman"/>
                <a:cs typeface="Times New Roman"/>
              </a:rPr>
              <a:t>imbarazzanti,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principale insegnante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curiosità del </a:t>
            </a:r>
            <a:r>
              <a:rPr sz="1200" dirty="0">
                <a:latin typeface="Times New Roman"/>
                <a:cs typeface="Times New Roman"/>
              </a:rPr>
              <a:t>ragazzo, </a:t>
            </a:r>
            <a:r>
              <a:rPr sz="1200" spc="-5" dirty="0">
                <a:latin typeface="Times New Roman"/>
                <a:cs typeface="Times New Roman"/>
              </a:rPr>
              <a:t>dalla sua </a:t>
            </a:r>
            <a:r>
              <a:rPr sz="1200" dirty="0">
                <a:latin typeface="Times New Roman"/>
                <a:cs typeface="Times New Roman"/>
              </a:rPr>
              <a:t>perspicacia e  </a:t>
            </a:r>
            <a:r>
              <a:rPr sz="1200" spc="-5" dirty="0">
                <a:latin typeface="Times New Roman"/>
                <a:cs typeface="Times New Roman"/>
              </a:rPr>
              <a:t>dalla sua sete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conoscenza.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(1368.5) 124:2.3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vedevano nulla di </a:t>
            </a:r>
            <a:r>
              <a:rPr sz="1200" spc="-5" dirty="0">
                <a:latin typeface="Times New Roman"/>
                <a:cs typeface="Times New Roman"/>
              </a:rPr>
              <a:t>soprannaturale nella sua condotta;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 aspetti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simile a loro.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interesse 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studio era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superiore alla media,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nulla eccezionale. È </a:t>
            </a:r>
            <a:r>
              <a:rPr sz="1200" spc="-5" dirty="0">
                <a:latin typeface="Times New Roman"/>
                <a:cs typeface="Times New Roman"/>
              </a:rPr>
              <a:t>vero  che </a:t>
            </a:r>
            <a:r>
              <a:rPr sz="1200" dirty="0">
                <a:latin typeface="Times New Roman"/>
                <a:cs typeface="Times New Roman"/>
              </a:rPr>
              <a:t>a scuola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poneva più </a:t>
            </a:r>
            <a:r>
              <a:rPr sz="1200" spc="-5" dirty="0">
                <a:latin typeface="Times New Roman"/>
                <a:cs typeface="Times New Roman"/>
              </a:rPr>
              <a:t>domande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(1368.6) 124:2.4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tratto </a:t>
            </a:r>
            <a:r>
              <a:rPr sz="1200" dirty="0">
                <a:latin typeface="Times New Roman"/>
                <a:cs typeface="Times New Roman"/>
              </a:rPr>
              <a:t>più insolito e </a:t>
            </a:r>
            <a:r>
              <a:rPr sz="1200" spc="-5" dirty="0">
                <a:latin typeface="Times New Roman"/>
                <a:cs typeface="Times New Roman"/>
              </a:rPr>
              <a:t>rimarchevole era forse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riluttanza a </a:t>
            </a:r>
            <a:r>
              <a:rPr sz="1200" spc="-5" dirty="0">
                <a:latin typeface="Times New Roman"/>
                <a:cs typeface="Times New Roman"/>
              </a:rPr>
              <a:t>battersi per </a:t>
            </a:r>
            <a:r>
              <a:rPr sz="1200" dirty="0">
                <a:latin typeface="Times New Roman"/>
                <a:cs typeface="Times New Roman"/>
              </a:rPr>
              <a:t>i suoi diritti. Poiché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spc="10" dirty="0">
                <a:latin typeface="Times New Roman"/>
                <a:cs typeface="Times New Roman"/>
              </a:rPr>
              <a:t>ben  </a:t>
            </a:r>
            <a:r>
              <a:rPr sz="1200" spc="-5" dirty="0">
                <a:latin typeface="Times New Roman"/>
                <a:cs typeface="Times New Roman"/>
              </a:rPr>
              <a:t>sviluppato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età,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gioco trovavano </a:t>
            </a:r>
            <a:r>
              <a:rPr sz="1200" dirty="0">
                <a:latin typeface="Times New Roman"/>
                <a:cs typeface="Times New Roman"/>
              </a:rPr>
              <a:t>strano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incline a difendersi,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fronte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all’ingiustizia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sottoposto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maltrattamenti personali. </a:t>
            </a:r>
            <a:r>
              <a:rPr sz="1200" dirty="0">
                <a:latin typeface="Times New Roman"/>
                <a:cs typeface="Times New Roman"/>
              </a:rPr>
              <a:t>Comunque,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soffrì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questa tendenza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grazie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all’amicizia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Giacobbe,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giovane </a:t>
            </a:r>
            <a:r>
              <a:rPr sz="1200" dirty="0">
                <a:latin typeface="Times New Roman"/>
                <a:cs typeface="Times New Roman"/>
              </a:rPr>
              <a:t>vicino, che aveva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5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Questi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tagliapietre </a:t>
            </a:r>
            <a:r>
              <a:rPr sz="1200" dirty="0">
                <a:latin typeface="Times New Roman"/>
                <a:cs typeface="Times New Roman"/>
              </a:rPr>
              <a:t>associato </a:t>
            </a:r>
            <a:r>
              <a:rPr sz="1200" spc="-5" dirty="0">
                <a:latin typeface="Times New Roman"/>
                <a:cs typeface="Times New Roman"/>
              </a:rPr>
              <a:t>agli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affari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32345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(1848.8) 168:4.8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di una persona che conosce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così distorta dall’ignoranza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deformata  dalla </a:t>
            </a:r>
            <a:r>
              <a:rPr sz="1200" dirty="0">
                <a:latin typeface="Times New Roman"/>
                <a:cs typeface="Times New Roman"/>
              </a:rPr>
              <a:t>superstizione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ad essa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altamente indesiderabile.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intermediari  devono tradurre </a:t>
            </a:r>
            <a:r>
              <a:rPr sz="1200" dirty="0">
                <a:latin typeface="Times New Roman"/>
                <a:cs typeface="Times New Roman"/>
              </a:rPr>
              <a:t>tale preghiera in modo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giunge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supplicante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affatto a </a:t>
            </a:r>
            <a:r>
              <a:rPr sz="1200" spc="-5" dirty="0">
                <a:latin typeface="Times New Roman"/>
                <a:cs typeface="Times New Roman"/>
              </a:rPr>
              <a:t>riconoscerla  come risposta alla sua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preghiera.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844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(1848.9) 168:4.9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vere preghiere </a:t>
            </a:r>
            <a:r>
              <a:rPr sz="1200" dirty="0">
                <a:latin typeface="Times New Roman"/>
                <a:cs typeface="Times New Roman"/>
              </a:rPr>
              <a:t>sono indirizzate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esseri spirituali, </a:t>
            </a:r>
            <a:r>
              <a:rPr sz="1200" dirty="0">
                <a:latin typeface="Times New Roman"/>
                <a:cs typeface="Times New Roman"/>
              </a:rPr>
              <a:t>e tutte </a:t>
            </a:r>
            <a:r>
              <a:rPr sz="1200" spc="-5" dirty="0">
                <a:latin typeface="Times New Roman"/>
                <a:cs typeface="Times New Roman"/>
              </a:rPr>
              <a:t>queste suppliche </a:t>
            </a:r>
            <a:r>
              <a:rPr sz="1200" spc="5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avere  delle risposte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spirituali; e tutte </a:t>
            </a:r>
            <a:r>
              <a:rPr sz="1200" spc="-5" dirty="0">
                <a:latin typeface="Times New Roman"/>
                <a:cs typeface="Times New Roman"/>
              </a:rPr>
              <a:t>queste risposte devono consistere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Gli esseri spirituali 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risposte </a:t>
            </a:r>
            <a:r>
              <a:rPr sz="1200" spc="-5" dirty="0">
                <a:latin typeface="Times New Roman"/>
                <a:cs typeface="Times New Roman"/>
              </a:rPr>
              <a:t>materiali alle </a:t>
            </a:r>
            <a:r>
              <a:rPr sz="1200" dirty="0">
                <a:latin typeface="Times New Roman"/>
                <a:cs typeface="Times New Roman"/>
              </a:rPr>
              <a:t>suppliche spirituali,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materiali. Gli esseri materiali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pregare efficacemente </a:t>
            </a:r>
            <a:r>
              <a:rPr sz="1200" dirty="0">
                <a:latin typeface="Times New Roman"/>
                <a:cs typeface="Times New Roman"/>
              </a:rPr>
              <a:t>solo quando </a:t>
            </a:r>
            <a:r>
              <a:rPr sz="1200" spc="-5" dirty="0">
                <a:latin typeface="Times New Roman"/>
                <a:cs typeface="Times New Roman"/>
              </a:rPr>
              <a:t>“pregano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(1849.1) 168:4.10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Nessuna preghiera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risposta se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nata dallo </a:t>
            </a:r>
            <a:r>
              <a:rPr sz="1200" dirty="0">
                <a:latin typeface="Times New Roman"/>
                <a:cs typeface="Times New Roman"/>
              </a:rPr>
              <a:t>spirito e nutrita </a:t>
            </a:r>
            <a:r>
              <a:rPr sz="1200" spc="-5" dirty="0">
                <a:latin typeface="Times New Roman"/>
                <a:cs typeface="Times New Roman"/>
              </a:rPr>
              <a:t>dalla fede.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sincera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abbiate praticamente già concesso </a:t>
            </a:r>
            <a:r>
              <a:rPr sz="1200" dirty="0">
                <a:latin typeface="Times New Roman"/>
                <a:cs typeface="Times New Roman"/>
              </a:rPr>
              <a:t>ai destinatari della vostra preghiera il pieno  diritto di </a:t>
            </a:r>
            <a:r>
              <a:rPr sz="1200" spc="-5" dirty="0">
                <a:latin typeface="Times New Roman"/>
                <a:cs typeface="Times New Roman"/>
              </a:rPr>
              <a:t>rispondere alle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suppliche </a:t>
            </a:r>
            <a:r>
              <a:rPr sz="1200" dirty="0">
                <a:latin typeface="Times New Roman"/>
                <a:cs typeface="Times New Roman"/>
              </a:rPr>
              <a:t>in conformità 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quell’amore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vostra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descrive come </a:t>
            </a:r>
            <a:r>
              <a:rPr sz="1200" spc="-5" dirty="0">
                <a:latin typeface="Times New Roman"/>
                <a:cs typeface="Times New Roman"/>
              </a:rPr>
              <a:t>sempre animanti quegli esseri verso cui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16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(1849.2) 168:4.11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nel suo </a:t>
            </a:r>
            <a:r>
              <a:rPr sz="1200" dirty="0">
                <a:latin typeface="Times New Roman"/>
                <a:cs typeface="Times New Roman"/>
              </a:rPr>
              <a:t>diritto </a:t>
            </a:r>
            <a:r>
              <a:rPr sz="1200" spc="-5" dirty="0">
                <a:latin typeface="Times New Roman"/>
                <a:cs typeface="Times New Roman"/>
              </a:rPr>
              <a:t>quando rivolge </a:t>
            </a:r>
            <a:r>
              <a:rPr sz="1200" dirty="0">
                <a:latin typeface="Times New Roman"/>
                <a:cs typeface="Times New Roman"/>
              </a:rPr>
              <a:t>una richiesta </a:t>
            </a:r>
            <a:r>
              <a:rPr sz="1200" spc="-5" dirty="0">
                <a:latin typeface="Times New Roman"/>
                <a:cs typeface="Times New Roman"/>
              </a:rPr>
              <a:t>al genitore;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obblighi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genitore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immaturo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superiore gli </a:t>
            </a:r>
            <a:r>
              <a:rPr sz="1200" dirty="0">
                <a:latin typeface="Times New Roman"/>
                <a:cs typeface="Times New Roman"/>
              </a:rPr>
              <a:t>detta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 alla preghiera del figlio </a:t>
            </a:r>
            <a:r>
              <a:rPr sz="1200" dirty="0">
                <a:latin typeface="Times New Roman"/>
                <a:cs typeface="Times New Roman"/>
              </a:rPr>
              <a:t>sia dilazionata, </a:t>
            </a:r>
            <a:r>
              <a:rPr sz="1200" spc="-5" dirty="0">
                <a:latin typeface="Times New Roman"/>
                <a:cs typeface="Times New Roman"/>
              </a:rPr>
              <a:t>modificata, suddivisa, trascesa,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posposta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stadio dell’ascensione 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27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(1849.3) 168:4.12 </a:t>
            </a:r>
            <a:r>
              <a:rPr sz="1200" dirty="0">
                <a:latin typeface="Times New Roman"/>
                <a:cs typeface="Times New Roman"/>
              </a:rPr>
              <a:t>9. Non </a:t>
            </a:r>
            <a:r>
              <a:rPr sz="1200" spc="-5" dirty="0">
                <a:latin typeface="Times New Roman"/>
                <a:cs typeface="Times New Roman"/>
              </a:rPr>
              <a:t>esitate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formulare preghiere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anelito spirituale; </a:t>
            </a:r>
            <a:r>
              <a:rPr sz="1200" dirty="0">
                <a:latin typeface="Times New Roman"/>
                <a:cs typeface="Times New Roman"/>
              </a:rPr>
              <a:t>non dubitate 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vostre  </a:t>
            </a:r>
            <a:r>
              <a:rPr sz="1200" spc="-5" dirty="0">
                <a:latin typeface="Times New Roman"/>
                <a:cs typeface="Times New Roman"/>
              </a:rPr>
              <a:t>suppliche. Queste </a:t>
            </a:r>
            <a:r>
              <a:rPr sz="1200" dirty="0">
                <a:latin typeface="Times New Roman"/>
                <a:cs typeface="Times New Roman"/>
              </a:rPr>
              <a:t>risposte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tenute in </a:t>
            </a:r>
            <a:r>
              <a:rPr sz="1200" spc="-5" dirty="0">
                <a:latin typeface="Times New Roman"/>
                <a:cs typeface="Times New Roman"/>
              </a:rPr>
              <a:t>serbo, </a:t>
            </a:r>
            <a:r>
              <a:rPr sz="1200" dirty="0">
                <a:latin typeface="Times New Roman"/>
                <a:cs typeface="Times New Roman"/>
              </a:rPr>
              <a:t>in attesa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raggiungiate </a:t>
            </a:r>
            <a:r>
              <a:rPr sz="1200" dirty="0">
                <a:latin typeface="Times New Roman"/>
                <a:cs typeface="Times New Roman"/>
              </a:rPr>
              <a:t>quei livelli spirituali </a:t>
            </a:r>
            <a:r>
              <a:rPr sz="1200" spc="-5" dirty="0">
                <a:latin typeface="Times New Roman"/>
                <a:cs typeface="Times New Roman"/>
              </a:rPr>
              <a:t>futuri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9264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effettiva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cosmica, su questo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altri mondi, in cui vi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riconoscere ed </a:t>
            </a:r>
            <a:r>
              <a:rPr sz="1200" dirty="0">
                <a:latin typeface="Times New Roman"/>
                <a:cs typeface="Times New Roman"/>
              </a:rPr>
              <a:t>assimilare le  risposte a </a:t>
            </a:r>
            <a:r>
              <a:rPr sz="1200" spc="-5" dirty="0">
                <a:latin typeface="Times New Roman"/>
                <a:cs typeface="Times New Roman"/>
              </a:rPr>
              <a:t>lungo attese </a:t>
            </a:r>
            <a:r>
              <a:rPr sz="1200" dirty="0">
                <a:latin typeface="Times New Roman"/>
                <a:cs typeface="Times New Roman"/>
              </a:rPr>
              <a:t>alle vostre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premature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suppliche.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91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(1849.4) 168:4.13 </a:t>
            </a:r>
            <a:r>
              <a:rPr sz="1200" dirty="0">
                <a:latin typeface="Times New Roman"/>
                <a:cs typeface="Times New Roman"/>
              </a:rPr>
              <a:t>10. Tutte le suppliche </a:t>
            </a:r>
            <a:r>
              <a:rPr sz="1200" spc="-5" dirty="0">
                <a:latin typeface="Times New Roman"/>
                <a:cs typeface="Times New Roman"/>
              </a:rPr>
              <a:t>sincere </a:t>
            </a:r>
            <a:r>
              <a:rPr sz="1200" dirty="0">
                <a:latin typeface="Times New Roman"/>
                <a:cs typeface="Times New Roman"/>
              </a:rPr>
              <a:t>nate dallo spirito sono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risposta. Chiedete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riceverete.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che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progressione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dovete 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tenere conto del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tempo-spazio </a:t>
            </a:r>
            <a:r>
              <a:rPr sz="1200" spc="-5" dirty="0">
                <a:latin typeface="Times New Roman"/>
                <a:cs typeface="Times New Roman"/>
              </a:rPr>
              <a:t>nell’esperienza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ricezione personale delle complete  </a:t>
            </a:r>
            <a:r>
              <a:rPr sz="1200" dirty="0">
                <a:latin typeface="Times New Roman"/>
                <a:cs typeface="Times New Roman"/>
              </a:rPr>
              <a:t>riposte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vostre molteplici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suppliche.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Ciò che avvenne di Lazzaro</a:t>
            </a:r>
            <a:endParaRPr sz="160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(1849.5) 168:5.1 </a:t>
            </a:r>
            <a:r>
              <a:rPr sz="1200" spc="-5" dirty="0">
                <a:latin typeface="Times New Roman"/>
                <a:cs typeface="Times New Roman"/>
              </a:rPr>
              <a:t>Lazzaro rimase nella </a:t>
            </a:r>
            <a:r>
              <a:rPr sz="1200" dirty="0">
                <a:latin typeface="Times New Roman"/>
                <a:cs typeface="Times New Roman"/>
              </a:rPr>
              <a:t>casa di </a:t>
            </a:r>
            <a:r>
              <a:rPr sz="1200" spc="-5" dirty="0">
                <a:latin typeface="Times New Roman"/>
                <a:cs typeface="Times New Roman"/>
              </a:rPr>
              <a:t>Betania, che </a:t>
            </a:r>
            <a:r>
              <a:rPr sz="1200" dirty="0">
                <a:latin typeface="Times New Roman"/>
                <a:cs typeface="Times New Roman"/>
              </a:rPr>
              <a:t>divenne il centro di </a:t>
            </a:r>
            <a:r>
              <a:rPr sz="1200" spc="-5" dirty="0">
                <a:latin typeface="Times New Roman"/>
                <a:cs typeface="Times New Roman"/>
              </a:rPr>
              <a:t>grande interesse </a:t>
            </a:r>
            <a:r>
              <a:rPr sz="1200" dirty="0">
                <a:latin typeface="Times New Roman"/>
                <a:cs typeface="Times New Roman"/>
              </a:rPr>
              <a:t>per molti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sinceri e per </a:t>
            </a:r>
            <a:r>
              <a:rPr sz="1200" spc="-5" dirty="0">
                <a:latin typeface="Times New Roman"/>
                <a:cs typeface="Times New Roman"/>
              </a:rPr>
              <a:t>numerosi  singoli curiosi,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settimana della crocifissione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quando egli fu avvertito </a:t>
            </a:r>
            <a:r>
              <a:rPr sz="1200" dirty="0">
                <a:latin typeface="Times New Roman"/>
                <a:cs typeface="Times New Roman"/>
              </a:rPr>
              <a:t>che il Sinedrio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decretato la </a:t>
            </a:r>
            <a:r>
              <a:rPr sz="1200" spc="-5" dirty="0">
                <a:latin typeface="Times New Roman"/>
                <a:cs typeface="Times New Roman"/>
              </a:rPr>
              <a:t>sua morte.  </a:t>
            </a:r>
            <a:r>
              <a:rPr sz="1200" dirty="0">
                <a:latin typeface="Times New Roman"/>
                <a:cs typeface="Times New Roman"/>
              </a:rPr>
              <a:t>I dirigenti </a:t>
            </a:r>
            <a:r>
              <a:rPr sz="1200" spc="-5" dirty="0">
                <a:latin typeface="Times New Roman"/>
                <a:cs typeface="Times New Roman"/>
              </a:rPr>
              <a:t>ebrei erano determinati </a:t>
            </a:r>
            <a:r>
              <a:rPr sz="1200" dirty="0">
                <a:latin typeface="Times New Roman"/>
                <a:cs typeface="Times New Roman"/>
              </a:rPr>
              <a:t>a porre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all’ulteriore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stimarono giustamente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inutile mettere a morte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permettevano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rappresentava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culmine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della sua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opera</a:t>
            </a:r>
            <a:endParaRPr sz="1200">
              <a:latin typeface="Times New Roman"/>
              <a:cs typeface="Times New Roman"/>
            </a:endParaRPr>
          </a:p>
          <a:p>
            <a:pPr marL="76200" marR="7689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miracolosa,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testimoniare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Gesù </a:t>
            </a:r>
            <a:r>
              <a:rPr sz="1200" dirty="0">
                <a:latin typeface="Times New Roman"/>
                <a:cs typeface="Times New Roman"/>
              </a:rPr>
              <a:t>l’aveva </a:t>
            </a:r>
            <a:r>
              <a:rPr sz="1200" spc="-5" dirty="0">
                <a:latin typeface="Times New Roman"/>
                <a:cs typeface="Times New Roman"/>
              </a:rPr>
              <a:t>risuscitato dalla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Lazzaro aveva già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crudeli  persecuzioni </a:t>
            </a:r>
            <a:r>
              <a:rPr sz="1200" dirty="0">
                <a:latin typeface="Times New Roman"/>
                <a:cs typeface="Times New Roman"/>
              </a:rPr>
              <a:t>da parte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(1849.6) 168:5.2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Lazzaro si congedò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sue sorelle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Betania, fuggendo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Gerico ed attraversando </a:t>
            </a:r>
            <a:r>
              <a:rPr sz="1200" dirty="0">
                <a:latin typeface="Times New Roman"/>
                <a:cs typeface="Times New Roman"/>
              </a:rPr>
              <a:t>il Giordano, non  </a:t>
            </a:r>
            <a:r>
              <a:rPr sz="1200" spc="-5" dirty="0">
                <a:latin typeface="Times New Roman"/>
                <a:cs typeface="Times New Roman"/>
              </a:rPr>
              <a:t>concedendosi </a:t>
            </a:r>
            <a:r>
              <a:rPr sz="1200" dirty="0">
                <a:latin typeface="Times New Roman"/>
                <a:cs typeface="Times New Roman"/>
              </a:rPr>
              <a:t>mai 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riposo prima d’aver </a:t>
            </a:r>
            <a:r>
              <a:rPr sz="1200" spc="-5" dirty="0">
                <a:latin typeface="Times New Roman"/>
                <a:cs typeface="Times New Roman"/>
              </a:rPr>
              <a:t>raggiunto Filadelfia. Lazzaro conosceva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Abner, </a:t>
            </a:r>
            <a:r>
              <a:rPr sz="1200" dirty="0">
                <a:latin typeface="Times New Roman"/>
                <a:cs typeface="Times New Roman"/>
              </a:rPr>
              <a:t>e qui si </a:t>
            </a:r>
            <a:r>
              <a:rPr sz="1200" spc="-5" dirty="0">
                <a:latin typeface="Times New Roman"/>
                <a:cs typeface="Times New Roman"/>
              </a:rPr>
              <a:t>sentiva al sicuro dagli  intrighi assassini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crudele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Sinedrio.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15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(1849.7) 168:5.3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vendettero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fratello </a:t>
            </a:r>
            <a:r>
              <a:rPr sz="1200" dirty="0">
                <a:latin typeface="Times New Roman"/>
                <a:cs typeface="Times New Roman"/>
              </a:rPr>
              <a:t>in Perea. </a:t>
            </a:r>
            <a:r>
              <a:rPr sz="1200" spc="-5" dirty="0">
                <a:latin typeface="Times New Roman"/>
                <a:cs typeface="Times New Roman"/>
              </a:rPr>
              <a:t>Nel frattempo  Lazzaro </a:t>
            </a:r>
            <a:r>
              <a:rPr sz="1200" dirty="0">
                <a:latin typeface="Times New Roman"/>
                <a:cs typeface="Times New Roman"/>
              </a:rPr>
              <a:t>era divenuto il tesoriere </a:t>
            </a:r>
            <a:r>
              <a:rPr sz="1200" spc="-5" dirty="0">
                <a:latin typeface="Times New Roman"/>
                <a:cs typeface="Times New Roman"/>
              </a:rPr>
              <a:t>della chiesa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Filadelfia. Egli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valido sostenitore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 nella sua </a:t>
            </a:r>
            <a:r>
              <a:rPr sz="1200" dirty="0">
                <a:latin typeface="Times New Roman"/>
                <a:cs typeface="Times New Roman"/>
              </a:rPr>
              <a:t>controversia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808228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ed </a:t>
            </a:r>
            <a:r>
              <a:rPr sz="1200" dirty="0">
                <a:latin typeface="Times New Roman"/>
                <a:cs typeface="Times New Roman"/>
              </a:rPr>
              <a:t>infine morì,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67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stessa malattia </a:t>
            </a:r>
            <a:r>
              <a:rPr sz="1200" dirty="0">
                <a:latin typeface="Times New Roman"/>
                <a:cs typeface="Times New Roman"/>
              </a:rPr>
              <a:t>che l’aveva fatto morire quando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uomo a</a:t>
            </a:r>
            <a:r>
              <a:rPr sz="1200" spc="-5" dirty="0">
                <a:latin typeface="Times New Roman"/>
                <a:cs typeface="Times New Roman"/>
              </a:rPr>
              <a:t> Betania.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54670" cy="40544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169: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L’ultimo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insegnamento a</a:t>
            </a:r>
            <a:r>
              <a:rPr sz="2200" b="1" spc="4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Pella</a:t>
            </a:r>
            <a:endParaRPr sz="2200">
              <a:latin typeface="Times New Roman"/>
              <a:cs typeface="Times New Roman"/>
            </a:endParaRPr>
          </a:p>
          <a:p>
            <a:pPr marL="76200" marR="16192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(1850.1) 169:0.1 </a:t>
            </a:r>
            <a:r>
              <a:rPr sz="1200" spc="-10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tarda </a:t>
            </a:r>
            <a:r>
              <a:rPr sz="1200" spc="-5" dirty="0">
                <a:latin typeface="Times New Roman"/>
                <a:cs typeface="Times New Roman"/>
              </a:rPr>
              <a:t>serata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lunedì </a:t>
            </a:r>
            <a:r>
              <a:rPr sz="1200" dirty="0">
                <a:latin typeface="Times New Roman"/>
                <a:cs typeface="Times New Roman"/>
              </a:rPr>
              <a:t>6 </a:t>
            </a:r>
            <a:r>
              <a:rPr sz="1200" spc="-5" dirty="0">
                <a:latin typeface="Times New Roman"/>
                <a:cs typeface="Times New Roman"/>
              </a:rPr>
              <a:t>marzo,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arrivarono al campo </a:t>
            </a:r>
            <a:r>
              <a:rPr sz="1200" dirty="0">
                <a:latin typeface="Times New Roman"/>
                <a:cs typeface="Times New Roman"/>
              </a:rPr>
              <a:t>di Pella.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l’ultima 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là, ed egli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attivo nell’insegnare alla </a:t>
            </a:r>
            <a:r>
              <a:rPr sz="1200" dirty="0">
                <a:latin typeface="Times New Roman"/>
                <a:cs typeface="Times New Roman"/>
              </a:rPr>
              <a:t>moltitudine e </a:t>
            </a:r>
            <a:r>
              <a:rPr sz="1200" spc="-5" dirty="0">
                <a:latin typeface="Times New Roman"/>
                <a:cs typeface="Times New Roman"/>
              </a:rPr>
              <a:t>nell’istruire gli apostoli. Egli predicava  ogni pomeriggio </a:t>
            </a:r>
            <a:r>
              <a:rPr sz="1200" dirty="0">
                <a:latin typeface="Times New Roman"/>
                <a:cs typeface="Times New Roman"/>
              </a:rPr>
              <a:t>alla folla e rispondeva </a:t>
            </a:r>
            <a:r>
              <a:rPr sz="1200" spc="-5" dirty="0">
                <a:latin typeface="Times New Roman"/>
                <a:cs typeface="Times New Roman"/>
              </a:rPr>
              <a:t>ogni sera alle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apostoli e 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discepoli più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residenti nel  </a:t>
            </a:r>
            <a:r>
              <a:rPr sz="1200" spc="-5" dirty="0">
                <a:latin typeface="Times New Roman"/>
                <a:cs typeface="Times New Roman"/>
              </a:rPr>
              <a:t>campo.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311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(1850.2) 169:0.2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notizia della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era giunta all’accampamento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tutta  </a:t>
            </a:r>
            <a:r>
              <a:rPr sz="1200" spc="-5" dirty="0">
                <a:latin typeface="Times New Roman"/>
                <a:cs typeface="Times New Roman"/>
              </a:rPr>
              <a:t>l’assemblea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eccitata. Dalla </a:t>
            </a:r>
            <a:r>
              <a:rPr sz="1200" dirty="0">
                <a:latin typeface="Times New Roman"/>
                <a:cs typeface="Times New Roman"/>
              </a:rPr>
              <a:t>nutrizione </a:t>
            </a:r>
            <a:r>
              <a:rPr sz="1200" spc="-5" dirty="0">
                <a:latin typeface="Times New Roman"/>
                <a:cs typeface="Times New Roman"/>
              </a:rPr>
              <a:t>dei cinquemila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accaduto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che avesse così scosso l’immaginazione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gente.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culmine </a:t>
            </a:r>
            <a:r>
              <a:rPr sz="1200" spc="-5" dirty="0">
                <a:latin typeface="Times New Roman"/>
                <a:cs typeface="Times New Roman"/>
              </a:rPr>
              <a:t>della seconda fase del ministero pubblico del regno che Gesù </a:t>
            </a:r>
            <a:r>
              <a:rPr sz="1200" dirty="0">
                <a:latin typeface="Times New Roman"/>
                <a:cs typeface="Times New Roman"/>
              </a:rPr>
              <a:t>decise </a:t>
            </a:r>
            <a:r>
              <a:rPr sz="1200" spc="-5" dirty="0">
                <a:latin typeface="Times New Roman"/>
                <a:cs typeface="Times New Roman"/>
              </a:rPr>
              <a:t>d’insegnare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sola breve  settimana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Pella,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giro della Perea </a:t>
            </a:r>
            <a:r>
              <a:rPr sz="1200" dirty="0">
                <a:latin typeface="Times New Roman"/>
                <a:cs typeface="Times New Roman"/>
              </a:rPr>
              <a:t>meridionale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portava </a:t>
            </a:r>
            <a:r>
              <a:rPr sz="1200" spc="-5" dirty="0">
                <a:latin typeface="Times New Roman"/>
                <a:cs typeface="Times New Roman"/>
              </a:rPr>
              <a:t>direttamente alle esperienze finali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tragiche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dell’ultima settimana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5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(1850.3) 169:0.3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i capi dei </a:t>
            </a:r>
            <a:r>
              <a:rPr sz="1200" spc="-5" dirty="0">
                <a:latin typeface="Times New Roman"/>
                <a:cs typeface="Times New Roman"/>
              </a:rPr>
              <a:t>sacerdoti avevano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imputazioni e a </a:t>
            </a:r>
            <a:r>
              <a:rPr sz="1200" spc="-5" dirty="0">
                <a:latin typeface="Times New Roman"/>
                <a:cs typeface="Times New Roman"/>
              </a:rPr>
              <a:t>definire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accuse. Essi  contestavano 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su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(1850.4) 169:0.4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amico dei Pubblicani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peccatori; </a:t>
            </a:r>
            <a:r>
              <a:rPr sz="1200" spc="-5" dirty="0">
                <a:latin typeface="Times New Roman"/>
                <a:cs typeface="Times New Roman"/>
              </a:rPr>
              <a:t>riceve gli empi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persino mangia con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(1850.5) 169:0.5 </a:t>
            </a:r>
            <a:r>
              <a:rPr sz="1200" dirty="0">
                <a:latin typeface="Times New Roman"/>
                <a:cs typeface="Times New Roman"/>
              </a:rPr>
              <a:t>2. È un </a:t>
            </a:r>
            <a:r>
              <a:rPr sz="1200" spc="-5" dirty="0">
                <a:latin typeface="Times New Roman"/>
                <a:cs typeface="Times New Roman"/>
              </a:rPr>
              <a:t>bestemmiatore; parla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fosse suo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reputa uguale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711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(1850.6) 169:0.6 </a:t>
            </a:r>
            <a:r>
              <a:rPr sz="1200" dirty="0">
                <a:latin typeface="Times New Roman"/>
                <a:cs typeface="Times New Roman"/>
              </a:rPr>
              <a:t>3. È un </a:t>
            </a:r>
            <a:r>
              <a:rPr sz="1200" spc="-5" dirty="0">
                <a:latin typeface="Times New Roman"/>
                <a:cs typeface="Times New Roman"/>
              </a:rPr>
              <a:t>violatore della </a:t>
            </a:r>
            <a:r>
              <a:rPr sz="1200" dirty="0">
                <a:latin typeface="Times New Roman"/>
                <a:cs typeface="Times New Roman"/>
              </a:rPr>
              <a:t>legge. </a:t>
            </a:r>
            <a:r>
              <a:rPr sz="1200" spc="-5" dirty="0">
                <a:latin typeface="Times New Roman"/>
                <a:cs typeface="Times New Roman"/>
              </a:rPr>
              <a:t>Guarisce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 </a:t>
            </a:r>
            <a:r>
              <a:rPr sz="1200" dirty="0">
                <a:latin typeface="Times New Roman"/>
                <a:cs typeface="Times New Roman"/>
              </a:rPr>
              <a:t>di sabato e disprezza in molte </a:t>
            </a:r>
            <a:r>
              <a:rPr sz="1200" spc="-5" dirty="0">
                <a:latin typeface="Times New Roman"/>
                <a:cs typeface="Times New Roman"/>
              </a:rPr>
              <a:t>altre maniere </a:t>
            </a:r>
            <a:r>
              <a:rPr sz="1200" dirty="0">
                <a:latin typeface="Times New Roman"/>
                <a:cs typeface="Times New Roman"/>
              </a:rPr>
              <a:t>la legge  </a:t>
            </a:r>
            <a:r>
              <a:rPr sz="1200" spc="-5" dirty="0">
                <a:latin typeface="Times New Roman"/>
                <a:cs typeface="Times New Roman"/>
              </a:rPr>
              <a:t>sacra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96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(1850.7) 169:0.7 </a:t>
            </a:r>
            <a:r>
              <a:rPr sz="1200" dirty="0">
                <a:latin typeface="Times New Roman"/>
                <a:cs typeface="Times New Roman"/>
              </a:rPr>
              <a:t>4. È in </a:t>
            </a:r>
            <a:r>
              <a:rPr sz="1200" spc="-5" dirty="0">
                <a:latin typeface="Times New Roman"/>
                <a:cs typeface="Times New Roman"/>
              </a:rPr>
              <a:t>lega </a:t>
            </a:r>
            <a:r>
              <a:rPr sz="1200" dirty="0">
                <a:latin typeface="Times New Roman"/>
                <a:cs typeface="Times New Roman"/>
              </a:rPr>
              <a:t>con i demoni. </a:t>
            </a:r>
            <a:r>
              <a:rPr sz="1200" spc="-5" dirty="0">
                <a:latin typeface="Times New Roman"/>
                <a:cs typeface="Times New Roman"/>
              </a:rPr>
              <a:t>Opera prodigi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compie presunti miracoli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Belzebù,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 dei </a:t>
            </a:r>
            <a:r>
              <a:rPr sz="1200" dirty="0">
                <a:latin typeface="Times New Roman"/>
                <a:cs typeface="Times New Roman"/>
              </a:rPr>
              <a:t>demoni.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parabola del figlio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perduto</a:t>
            </a:r>
            <a:endParaRPr sz="1600">
              <a:latin typeface="Times New Roman"/>
              <a:cs typeface="Times New Roman"/>
            </a:endParaRPr>
          </a:p>
          <a:p>
            <a:pPr marL="76200" marR="16510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(1850.8) 169:1.1 </a:t>
            </a:r>
            <a:r>
              <a:rPr sz="1200" spc="-5" dirty="0">
                <a:latin typeface="Times New Roman"/>
                <a:cs typeface="Times New Roman"/>
              </a:rPr>
              <a:t>Giovedì pomeriggio </a:t>
            </a:r>
            <a:r>
              <a:rPr sz="1200" dirty="0">
                <a:latin typeface="Times New Roman"/>
                <a:cs typeface="Times New Roman"/>
              </a:rPr>
              <a:t>Gesù parlò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sulla “Grazia della salvezza”. Nel corso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sermone egli  raccontò </a:t>
            </a:r>
            <a:r>
              <a:rPr sz="1200" dirty="0">
                <a:latin typeface="Times New Roman"/>
                <a:cs typeface="Times New Roman"/>
              </a:rPr>
              <a:t>di nuovo la storia </a:t>
            </a:r>
            <a:r>
              <a:rPr sz="1200" spc="-5" dirty="0">
                <a:latin typeface="Times New Roman"/>
                <a:cs typeface="Times New Roman"/>
              </a:rPr>
              <a:t>della pecora smarrita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dracma perduta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aggiunse </a:t>
            </a:r>
            <a:r>
              <a:rPr sz="1200" dirty="0">
                <a:latin typeface="Times New Roman"/>
                <a:cs typeface="Times New Roman"/>
              </a:rPr>
              <a:t>la sua parabola </a:t>
            </a:r>
            <a:r>
              <a:rPr sz="1200" spc="-5" dirty="0">
                <a:latin typeface="Times New Roman"/>
                <a:cs typeface="Times New Roman"/>
              </a:rPr>
              <a:t>favorita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figliol prodigo.  Disse Gesù: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(1850.9) 169:1.2 </a:t>
            </a:r>
            <a:r>
              <a:rPr sz="1200" spc="-5" dirty="0">
                <a:latin typeface="Times New Roman"/>
                <a:cs typeface="Times New Roman"/>
              </a:rPr>
              <a:t>“Voi siete </a:t>
            </a:r>
            <a:r>
              <a:rPr sz="1200" spc="-1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esortati dai profeti,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Samuele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Dio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 Essi hanno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detto: ‘Cercate </a:t>
            </a:r>
            <a:r>
              <a:rPr sz="1200" dirty="0">
                <a:latin typeface="Times New Roman"/>
                <a:cs typeface="Times New Roman"/>
              </a:rPr>
              <a:t>il Signore </a:t>
            </a:r>
            <a:r>
              <a:rPr sz="1200" spc="-5" dirty="0">
                <a:latin typeface="Times New Roman"/>
                <a:cs typeface="Times New Roman"/>
              </a:rPr>
              <a:t>finché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trovato.’ E tutto </a:t>
            </a:r>
            <a:r>
              <a:rPr sz="1200" spc="-5" dirty="0">
                <a:latin typeface="Times New Roman"/>
                <a:cs typeface="Times New Roman"/>
              </a:rPr>
              <a:t>questo insegnamento dovrebbe essere preso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cuore. Ma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venuto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mostrarvi che, </a:t>
            </a:r>
            <a:r>
              <a:rPr sz="1200" dirty="0">
                <a:latin typeface="Times New Roman"/>
                <a:cs typeface="Times New Roman"/>
              </a:rPr>
              <a:t>mentre voi </a:t>
            </a:r>
            <a:r>
              <a:rPr sz="1200" spc="-5" dirty="0">
                <a:latin typeface="Times New Roman"/>
                <a:cs typeface="Times New Roman"/>
              </a:rPr>
              <a:t>state cercando </a:t>
            </a:r>
            <a:r>
              <a:rPr sz="1200" dirty="0">
                <a:latin typeface="Times New Roman"/>
                <a:cs typeface="Times New Roman"/>
              </a:rPr>
              <a:t>di trovare Dio, </a:t>
            </a:r>
            <a:r>
              <a:rPr sz="1200" spc="-5" dirty="0">
                <a:latin typeface="Times New Roman"/>
                <a:cs typeface="Times New Roman"/>
              </a:rPr>
              <a:t>Dio sta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5" dirty="0">
                <a:latin typeface="Times New Roman"/>
                <a:cs typeface="Times New Roman"/>
              </a:rPr>
              <a:t>cercando </a:t>
            </a:r>
            <a:r>
              <a:rPr sz="1200" dirty="0">
                <a:latin typeface="Times New Roman"/>
                <a:cs typeface="Times New Roman"/>
              </a:rPr>
              <a:t>di trovare voi.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raccontato </a:t>
            </a:r>
            <a:r>
              <a:rPr sz="1200" dirty="0">
                <a:latin typeface="Times New Roman"/>
                <a:cs typeface="Times New Roman"/>
              </a:rPr>
              <a:t>molte volte  la </a:t>
            </a:r>
            <a:r>
              <a:rPr sz="1200" spc="-5" dirty="0">
                <a:latin typeface="Times New Roman"/>
                <a:cs typeface="Times New Roman"/>
              </a:rPr>
              <a:t>storia del </a:t>
            </a:r>
            <a:r>
              <a:rPr sz="1200" dirty="0">
                <a:latin typeface="Times New Roman"/>
                <a:cs typeface="Times New Roman"/>
              </a:rPr>
              <a:t>buon pastore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abbandonò le </a:t>
            </a:r>
            <a:r>
              <a:rPr sz="1200" spc="-5" dirty="0">
                <a:latin typeface="Times New Roman"/>
                <a:cs typeface="Times New Roman"/>
              </a:rPr>
              <a:t>novantanove pecore </a:t>
            </a:r>
            <a:r>
              <a:rPr sz="1200" dirty="0">
                <a:latin typeface="Times New Roman"/>
                <a:cs typeface="Times New Roman"/>
              </a:rPr>
              <a:t>nell’ovile per </a:t>
            </a:r>
            <a:r>
              <a:rPr sz="1200" spc="-5" dirty="0">
                <a:latin typeface="Times New Roman"/>
                <a:cs typeface="Times New Roman"/>
              </a:rPr>
              <a:t>andare alla ricerca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perduta,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come, quando </a:t>
            </a:r>
            <a:r>
              <a:rPr sz="1200" dirty="0">
                <a:latin typeface="Times New Roman"/>
                <a:cs typeface="Times New Roman"/>
              </a:rPr>
              <a:t>ebbe trovato la </a:t>
            </a:r>
            <a:r>
              <a:rPr sz="1200" spc="-5" dirty="0">
                <a:latin typeface="Times New Roman"/>
                <a:cs typeface="Times New Roman"/>
              </a:rPr>
              <a:t>pecora smarrita,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caricò sulle spalle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riportò </a:t>
            </a:r>
            <a:r>
              <a:rPr sz="1200" spc="-5" dirty="0">
                <a:latin typeface="Times New Roman"/>
                <a:cs typeface="Times New Roman"/>
              </a:rPr>
              <a:t>teneramente all’ovile.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pecora smarrita  fu </a:t>
            </a:r>
            <a:r>
              <a:rPr sz="1200" spc="-5" dirty="0">
                <a:latin typeface="Times New Roman"/>
                <a:cs typeface="Times New Roman"/>
              </a:rPr>
              <a:t>riportata nell’ovile,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ricordate che </a:t>
            </a:r>
            <a:r>
              <a:rPr sz="1200" dirty="0">
                <a:latin typeface="Times New Roman"/>
                <a:cs typeface="Times New Roman"/>
              </a:rPr>
              <a:t>il buon </a:t>
            </a:r>
            <a:r>
              <a:rPr sz="1200" spc="-5" dirty="0">
                <a:latin typeface="Times New Roman"/>
                <a:cs typeface="Times New Roman"/>
              </a:rPr>
              <a:t>pastore chiamò </a:t>
            </a:r>
            <a:r>
              <a:rPr sz="1200" dirty="0">
                <a:latin typeface="Times New Roman"/>
                <a:cs typeface="Times New Roman"/>
              </a:rPr>
              <a:t>i suoi amici e li invitò a </a:t>
            </a:r>
            <a:r>
              <a:rPr sz="1200" spc="-5" dirty="0">
                <a:latin typeface="Times New Roman"/>
                <a:cs typeface="Times New Roman"/>
              </a:rPr>
              <a:t>rallegrarsi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per aver </a:t>
            </a:r>
            <a:r>
              <a:rPr sz="1200" dirty="0">
                <a:latin typeface="Times New Roman"/>
                <a:cs typeface="Times New Roman"/>
              </a:rPr>
              <a:t>trovato la </a:t>
            </a:r>
            <a:r>
              <a:rPr sz="1200" spc="-5" dirty="0">
                <a:latin typeface="Times New Roman"/>
                <a:cs typeface="Times New Roman"/>
              </a:rPr>
              <a:t>pecora 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perduta.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dico </a:t>
            </a:r>
            <a:r>
              <a:rPr sz="1200" dirty="0">
                <a:latin typeface="Times New Roman"/>
                <a:cs typeface="Times New Roman"/>
              </a:rPr>
              <a:t>di nuovo che c’è più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peccatore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pente che </a:t>
            </a:r>
            <a:r>
              <a:rPr sz="1200" spc="-5" dirty="0">
                <a:latin typeface="Times New Roman"/>
                <a:cs typeface="Times New Roman"/>
              </a:rPr>
              <a:t>per novantanove </a:t>
            </a:r>
            <a:r>
              <a:rPr sz="1200" dirty="0">
                <a:latin typeface="Times New Roman"/>
                <a:cs typeface="Times New Roman"/>
              </a:rPr>
              <a:t>giusti che non  </a:t>
            </a:r>
            <a:r>
              <a:rPr sz="1200" spc="-5" dirty="0">
                <a:latin typeface="Times New Roman"/>
                <a:cs typeface="Times New Roman"/>
              </a:rPr>
              <a:t>hanno bisogno </a:t>
            </a:r>
            <a:r>
              <a:rPr sz="1200" dirty="0">
                <a:latin typeface="Times New Roman"/>
                <a:cs typeface="Times New Roman"/>
              </a:rPr>
              <a:t>di pentimento.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delle anime siano </a:t>
            </a:r>
            <a:r>
              <a:rPr sz="1200" i="1" spc="-5" dirty="0">
                <a:latin typeface="Times New Roman"/>
                <a:cs typeface="Times New Roman"/>
              </a:rPr>
              <a:t>perdute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 che accrescere l’interesse del Padre celeste.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eseguire gli </a:t>
            </a:r>
            <a:r>
              <a:rPr sz="1200" dirty="0">
                <a:latin typeface="Times New Roman"/>
                <a:cs typeface="Times New Roman"/>
              </a:rPr>
              <a:t>ordini di mio </a:t>
            </a:r>
            <a:r>
              <a:rPr sz="1200" spc="-5" dirty="0">
                <a:latin typeface="Times New Roman"/>
                <a:cs typeface="Times New Roman"/>
              </a:rPr>
              <a:t>Padre,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giustamente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che è un amico </a:t>
            </a:r>
            <a:r>
              <a:rPr sz="1200" spc="-5" dirty="0">
                <a:latin typeface="Times New Roman"/>
                <a:cs typeface="Times New Roman"/>
              </a:rPr>
              <a:t>dei  Pubblicani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3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(1851.1) 169:1.3 </a:t>
            </a:r>
            <a:r>
              <a:rPr sz="1200" spc="-5" dirty="0">
                <a:latin typeface="Times New Roman"/>
                <a:cs typeface="Times New Roman"/>
              </a:rPr>
              <a:t>“Vi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insegnato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l’accettazione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dopo il vostro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di tutte le vostre 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e di penitenza, ma io vi </a:t>
            </a:r>
            <a:r>
              <a:rPr sz="1200" spc="-5" dirty="0">
                <a:latin typeface="Times New Roman"/>
                <a:cs typeface="Times New Roman"/>
              </a:rPr>
              <a:t>assicuro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accetta </a:t>
            </a:r>
            <a:r>
              <a:rPr sz="1200" dirty="0">
                <a:latin typeface="Times New Roman"/>
                <a:cs typeface="Times New Roman"/>
              </a:rPr>
              <a:t>anche prima che vi </a:t>
            </a:r>
            <a:r>
              <a:rPr sz="1200" spc="-5" dirty="0">
                <a:latin typeface="Times New Roman"/>
                <a:cs typeface="Times New Roman"/>
              </a:rPr>
              <a:t>siate </a:t>
            </a:r>
            <a:r>
              <a:rPr sz="1200" dirty="0">
                <a:latin typeface="Times New Roman"/>
                <a:cs typeface="Times New Roman"/>
              </a:rPr>
              <a:t>pentiti e manda il Figlio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689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84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 trovarvi </a:t>
            </a:r>
            <a:r>
              <a:rPr sz="1200" spc="-5" dirty="0">
                <a:latin typeface="Times New Roman"/>
                <a:cs typeface="Times New Roman"/>
              </a:rPr>
              <a:t>per ricondurvi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gioia all’ovile, al regno della filiazione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progresso spirituali. Voi assomigliate </a:t>
            </a:r>
            <a:r>
              <a:rPr sz="1200" dirty="0">
                <a:latin typeface="Times New Roman"/>
                <a:cs typeface="Times New Roman"/>
              </a:rPr>
              <a:t>tutti a  </a:t>
            </a:r>
            <a:r>
              <a:rPr sz="1200" spc="-5" dirty="0">
                <a:latin typeface="Times New Roman"/>
                <a:cs typeface="Times New Roman"/>
              </a:rPr>
              <a:t>delle pecore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smarrite, ed </a:t>
            </a:r>
            <a:r>
              <a:rPr sz="1200" dirty="0">
                <a:latin typeface="Times New Roman"/>
                <a:cs typeface="Times New Roman"/>
              </a:rPr>
              <a:t>io sono venuto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e a salvare coloro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perduti.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(1851.2) 169:1.4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dovreste ricordarvi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avendo </a:t>
            </a:r>
            <a:r>
              <a:rPr sz="1200" spc="-5" dirty="0">
                <a:latin typeface="Times New Roman"/>
                <a:cs typeface="Times New Roman"/>
              </a:rPr>
              <a:t>avuto dieci monete d’argento infilate </a:t>
            </a:r>
            <a:r>
              <a:rPr sz="1200" dirty="0">
                <a:latin typeface="Times New Roman"/>
                <a:cs typeface="Times New Roman"/>
              </a:rPr>
              <a:t>in una collana  </a:t>
            </a:r>
            <a:r>
              <a:rPr sz="1200" spc="-5" dirty="0">
                <a:latin typeface="Times New Roman"/>
                <a:cs typeface="Times New Roman"/>
              </a:rPr>
              <a:t>d’ornamento, </a:t>
            </a:r>
            <a:r>
              <a:rPr sz="1200" dirty="0">
                <a:latin typeface="Times New Roman"/>
                <a:cs typeface="Times New Roman"/>
              </a:rPr>
              <a:t>perse una </a:t>
            </a:r>
            <a:r>
              <a:rPr sz="1200" spc="-5" dirty="0">
                <a:latin typeface="Times New Roman"/>
                <a:cs typeface="Times New Roman"/>
              </a:rPr>
              <a:t>moneta, </a:t>
            </a:r>
            <a:r>
              <a:rPr sz="1200" dirty="0">
                <a:latin typeface="Times New Roman"/>
                <a:cs typeface="Times New Roman"/>
              </a:rPr>
              <a:t>e di come lei </a:t>
            </a:r>
            <a:r>
              <a:rPr sz="1200" spc="-5" dirty="0">
                <a:latin typeface="Times New Roman"/>
                <a:cs typeface="Times New Roman"/>
              </a:rPr>
              <a:t>accese </a:t>
            </a:r>
            <a:r>
              <a:rPr sz="1200" dirty="0">
                <a:latin typeface="Times New Roman"/>
                <a:cs typeface="Times New Roman"/>
              </a:rPr>
              <a:t>la lampada e </a:t>
            </a:r>
            <a:r>
              <a:rPr sz="1200" spc="-5" dirty="0">
                <a:latin typeface="Times New Roman"/>
                <a:cs typeface="Times New Roman"/>
              </a:rPr>
              <a:t>spazzò diligentemente </a:t>
            </a:r>
            <a:r>
              <a:rPr sz="1200" dirty="0">
                <a:latin typeface="Times New Roman"/>
                <a:cs typeface="Times New Roman"/>
              </a:rPr>
              <a:t>la casa e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fino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trovò la </a:t>
            </a:r>
            <a:r>
              <a:rPr sz="1200" spc="-5" dirty="0">
                <a:latin typeface="Times New Roman"/>
                <a:cs typeface="Times New Roman"/>
              </a:rPr>
              <a:t>moneta d’argento perduta.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la moneta che era </a:t>
            </a:r>
            <a:r>
              <a:rPr sz="1200" spc="-5" dirty="0">
                <a:latin typeface="Times New Roman"/>
                <a:cs typeface="Times New Roman"/>
              </a:rPr>
              <a:t>perduta, </a:t>
            </a:r>
            <a:r>
              <a:rPr sz="1200" dirty="0">
                <a:latin typeface="Times New Roman"/>
                <a:cs typeface="Times New Roman"/>
              </a:rPr>
              <a:t>riunì i suoi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 i vicini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dicendo:</a:t>
            </a:r>
            <a:endParaRPr sz="1200">
              <a:latin typeface="Times New Roman"/>
              <a:cs typeface="Times New Roman"/>
            </a:endParaRPr>
          </a:p>
          <a:p>
            <a:pPr marL="76200" marR="12827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‘Rallegratevi con </a:t>
            </a:r>
            <a:r>
              <a:rPr sz="1200" spc="5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la moneta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perduta.’ </a:t>
            </a:r>
            <a:r>
              <a:rPr sz="1200" dirty="0">
                <a:latin typeface="Times New Roman"/>
                <a:cs typeface="Times New Roman"/>
              </a:rPr>
              <a:t>Ripeto quindi </a:t>
            </a:r>
            <a:r>
              <a:rPr sz="1200" spc="-5" dirty="0">
                <a:latin typeface="Times New Roman"/>
                <a:cs typeface="Times New Roman"/>
              </a:rPr>
              <a:t>che c’è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gioia nella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angeli  </a:t>
            </a:r>
            <a:r>
              <a:rPr sz="1200" spc="-5" dirty="0">
                <a:latin typeface="Times New Roman"/>
                <a:cs typeface="Times New Roman"/>
              </a:rPr>
              <a:t>del cielo </a:t>
            </a:r>
            <a:r>
              <a:rPr sz="1200" dirty="0">
                <a:latin typeface="Times New Roman"/>
                <a:cs typeface="Times New Roman"/>
              </a:rPr>
              <a:t>per un peccatore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pente e che ritorna </a:t>
            </a:r>
            <a:r>
              <a:rPr sz="1200" spc="-5" dirty="0">
                <a:latin typeface="Times New Roman"/>
                <a:cs typeface="Times New Roman"/>
              </a:rPr>
              <a:t>all’ovile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Vi racconto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storia per imprimere </a:t>
            </a:r>
            <a:r>
              <a:rPr sz="1200" dirty="0">
                <a:latin typeface="Times New Roman"/>
                <a:cs typeface="Times New Roman"/>
              </a:rPr>
              <a:t>in voi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vanno alla </a:t>
            </a:r>
            <a:r>
              <a:rPr sz="1200" i="1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perduti,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questa ricerca noi </a:t>
            </a:r>
            <a:r>
              <a:rPr sz="1200" spc="-5" dirty="0">
                <a:latin typeface="Times New Roman"/>
                <a:cs typeface="Times New Roman"/>
              </a:rPr>
              <a:t>impieghiamo </a:t>
            </a:r>
            <a:r>
              <a:rPr sz="1200" dirty="0">
                <a:latin typeface="Times New Roman"/>
                <a:cs typeface="Times New Roman"/>
              </a:rPr>
              <a:t>tutte le influenze </a:t>
            </a:r>
            <a:r>
              <a:rPr sz="1200" spc="-5" dirty="0">
                <a:latin typeface="Times New Roman"/>
                <a:cs typeface="Times New Roman"/>
              </a:rPr>
              <a:t>suscettibili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aiutarci </a:t>
            </a:r>
            <a:r>
              <a:rPr sz="1200" dirty="0">
                <a:latin typeface="Times New Roman"/>
                <a:cs typeface="Times New Roman"/>
              </a:rPr>
              <a:t>nei nostri </a:t>
            </a:r>
            <a:r>
              <a:rPr sz="1200" spc="-5" dirty="0">
                <a:latin typeface="Times New Roman"/>
                <a:cs typeface="Times New Roman"/>
              </a:rPr>
              <a:t>sforzi diligenti </a:t>
            </a:r>
            <a:r>
              <a:rPr sz="1200" dirty="0">
                <a:latin typeface="Times New Roman"/>
                <a:cs typeface="Times New Roman"/>
              </a:rPr>
              <a:t>per trovare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perduti, </a:t>
            </a:r>
            <a:r>
              <a:rPr sz="1200" spc="-5" dirty="0">
                <a:latin typeface="Times New Roman"/>
                <a:cs typeface="Times New Roman"/>
              </a:rPr>
              <a:t>coloro che hanno 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salvati. 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mentre il 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spc="5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luoghi </a:t>
            </a:r>
            <a:r>
              <a:rPr sz="1200" spc="-5" dirty="0">
                <a:latin typeface="Times New Roman"/>
                <a:cs typeface="Times New Roman"/>
              </a:rPr>
              <a:t>selvaggi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pecora smarrita, cerca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moneta che </a:t>
            </a:r>
            <a:r>
              <a:rPr sz="1200" dirty="0">
                <a:latin typeface="Times New Roman"/>
                <a:cs typeface="Times New Roman"/>
              </a:rPr>
              <a:t>è perduta </a:t>
            </a:r>
            <a:r>
              <a:rPr sz="1200" spc="-5" dirty="0">
                <a:latin typeface="Times New Roman"/>
                <a:cs typeface="Times New Roman"/>
              </a:rPr>
              <a:t>nella casa.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pecora </a:t>
            </a:r>
            <a:r>
              <a:rPr sz="1200" spc="-5" dirty="0">
                <a:latin typeface="Times New Roman"/>
                <a:cs typeface="Times New Roman"/>
              </a:rPr>
              <a:t>si  smarrisce </a:t>
            </a:r>
            <a:r>
              <a:rPr sz="1200" dirty="0">
                <a:latin typeface="Times New Roman"/>
                <a:cs typeface="Times New Roman"/>
              </a:rPr>
              <a:t>involontariamente; la </a:t>
            </a:r>
            <a:r>
              <a:rPr sz="1200" spc="-5" dirty="0">
                <a:latin typeface="Times New Roman"/>
                <a:cs typeface="Times New Roman"/>
              </a:rPr>
              <a:t>moneta </a:t>
            </a:r>
            <a:r>
              <a:rPr sz="1200" dirty="0">
                <a:latin typeface="Times New Roman"/>
                <a:cs typeface="Times New Roman"/>
              </a:rPr>
              <a:t>è coperta </a:t>
            </a:r>
            <a:r>
              <a:rPr sz="1200" spc="-5" dirty="0">
                <a:latin typeface="Times New Roman"/>
                <a:cs typeface="Times New Roman"/>
              </a:rPr>
              <a:t>dalla polvere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oscurata dall’accumulo delle cose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(1851.3) 169:1.5 </a:t>
            </a:r>
            <a:r>
              <a:rPr sz="1200" spc="-5" dirty="0">
                <a:latin typeface="Times New Roman"/>
                <a:cs typeface="Times New Roman"/>
              </a:rPr>
              <a:t>“Ed ora vorrei raccontarvi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insensato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ricco fattore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i="1" spc="-5" dirty="0">
                <a:latin typeface="Times New Roman"/>
                <a:cs typeface="Times New Roman"/>
              </a:rPr>
              <a:t>deliberatamente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 padre </a:t>
            </a:r>
            <a:r>
              <a:rPr sz="1200" dirty="0">
                <a:latin typeface="Times New Roman"/>
                <a:cs typeface="Times New Roman"/>
              </a:rPr>
              <a:t>e se ne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straniero, </a:t>
            </a:r>
            <a:r>
              <a:rPr sz="1200" spc="-5" dirty="0">
                <a:latin typeface="Times New Roman"/>
                <a:cs typeface="Times New Roman"/>
              </a:rPr>
              <a:t>dove </a:t>
            </a:r>
            <a:r>
              <a:rPr sz="1200" dirty="0">
                <a:latin typeface="Times New Roman"/>
                <a:cs typeface="Times New Roman"/>
              </a:rPr>
              <a:t>patì molte tribolazioni.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spc="-1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ricordate che </a:t>
            </a:r>
            <a:r>
              <a:rPr sz="1200" dirty="0">
                <a:latin typeface="Times New Roman"/>
                <a:cs typeface="Times New Roman"/>
              </a:rPr>
              <a:t>la pecora </a:t>
            </a:r>
            <a:r>
              <a:rPr sz="1200" spc="-5" dirty="0">
                <a:latin typeface="Times New Roman"/>
                <a:cs typeface="Times New Roman"/>
              </a:rPr>
              <a:t>si smarrì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intenzione,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questo giovane lasciò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casa con </a:t>
            </a:r>
            <a:r>
              <a:rPr sz="1200" dirty="0">
                <a:latin typeface="Times New Roman"/>
                <a:cs typeface="Times New Roman"/>
              </a:rPr>
              <a:t>premeditazione. </a:t>
            </a:r>
            <a:r>
              <a:rPr sz="1200" spc="-5" dirty="0">
                <a:latin typeface="Times New Roman"/>
                <a:cs typeface="Times New Roman"/>
              </a:rPr>
              <a:t>Avvenne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(1851.4) 169:1.6 </a:t>
            </a:r>
            <a:r>
              <a:rPr sz="1200" spc="-5" dirty="0">
                <a:latin typeface="Times New Roman"/>
                <a:cs typeface="Times New Roman"/>
              </a:rPr>
              <a:t>“Un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figli; </a:t>
            </a:r>
            <a:r>
              <a:rPr sz="1200" dirty="0">
                <a:latin typeface="Times New Roman"/>
                <a:cs typeface="Times New Roman"/>
              </a:rPr>
              <a:t>uno, il più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allegro </a:t>
            </a:r>
            <a:r>
              <a:rPr sz="1200" dirty="0">
                <a:latin typeface="Times New Roman"/>
                <a:cs typeface="Times New Roman"/>
              </a:rPr>
              <a:t>e spensierato, e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sempre di </a:t>
            </a:r>
            <a:r>
              <a:rPr sz="1200" spc="-5" dirty="0">
                <a:latin typeface="Times New Roman"/>
                <a:cs typeface="Times New Roman"/>
              </a:rPr>
              <a:t>divertirsi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sottrarsi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responsabilità, mentre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fratello maggiore era </a:t>
            </a:r>
            <a:r>
              <a:rPr sz="1200" dirty="0">
                <a:latin typeface="Times New Roman"/>
                <a:cs typeface="Times New Roman"/>
              </a:rPr>
              <a:t>serio, </a:t>
            </a:r>
            <a:r>
              <a:rPr sz="1200" spc="-5" dirty="0">
                <a:latin typeface="Times New Roman"/>
                <a:cs typeface="Times New Roman"/>
              </a:rPr>
              <a:t>sobrio, gran lavoratore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pronto ad assumersi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responsabilità. Ora </a:t>
            </a:r>
            <a:r>
              <a:rPr sz="1200" dirty="0">
                <a:latin typeface="Times New Roman"/>
                <a:cs typeface="Times New Roman"/>
              </a:rPr>
              <a:t>questi  due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andavano d’accordo; essi </a:t>
            </a:r>
            <a:r>
              <a:rPr sz="1200" dirty="0">
                <a:latin typeface="Times New Roman"/>
                <a:cs typeface="Times New Roman"/>
              </a:rPr>
              <a:t>discutevano e litigavano di continuo.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ragazzo più </a:t>
            </a:r>
            <a:r>
              <a:rPr sz="1200" spc="-5" dirty="0">
                <a:latin typeface="Times New Roman"/>
                <a:cs typeface="Times New Roman"/>
              </a:rPr>
              <a:t>giovane era gaio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vivace,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indolente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inaffidabile.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maggiore era assiduo </a:t>
            </a:r>
            <a:r>
              <a:rPr sz="1200" dirty="0">
                <a:latin typeface="Times New Roman"/>
                <a:cs typeface="Times New Roman"/>
              </a:rPr>
              <a:t>e industrioso, ma </a:t>
            </a:r>
            <a:r>
              <a:rPr sz="1200" spc="-5" dirty="0">
                <a:latin typeface="Times New Roman"/>
                <a:cs typeface="Times New Roman"/>
              </a:rPr>
              <a:t>allo stesso tempo egocentrico, borioso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vanitoso.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amava </a:t>
            </a:r>
            <a:r>
              <a:rPr sz="1200" dirty="0">
                <a:latin typeface="Times New Roman"/>
                <a:cs typeface="Times New Roman"/>
              </a:rPr>
              <a:t>il divertimento e </a:t>
            </a:r>
            <a:r>
              <a:rPr sz="1200" spc="-5" dirty="0">
                <a:latin typeface="Times New Roman"/>
                <a:cs typeface="Times New Roman"/>
              </a:rPr>
              <a:t>scansava </a:t>
            </a:r>
            <a:r>
              <a:rPr sz="1200" dirty="0">
                <a:latin typeface="Times New Roman"/>
                <a:cs typeface="Times New Roman"/>
              </a:rPr>
              <a:t>il lavoro;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vecchio si dedicava al </a:t>
            </a:r>
            <a:r>
              <a:rPr sz="1200" dirty="0">
                <a:latin typeface="Times New Roman"/>
                <a:cs typeface="Times New Roman"/>
              </a:rPr>
              <a:t>lavoro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divertiva </a:t>
            </a:r>
            <a:r>
              <a:rPr sz="1200" spc="-5" dirty="0">
                <a:latin typeface="Times New Roman"/>
                <a:cs typeface="Times New Roman"/>
              </a:rPr>
              <a:t>raramente. Questa  associazione divenne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difficile che </a:t>
            </a:r>
            <a:r>
              <a:rPr sz="1200" dirty="0">
                <a:latin typeface="Times New Roman"/>
                <a:cs typeface="Times New Roman"/>
              </a:rPr>
              <a:t>il più giovane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disse: ‘Padre, dammi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parte dei </a:t>
            </a:r>
            <a:r>
              <a:rPr sz="1200" dirty="0">
                <a:latin typeface="Times New Roman"/>
                <a:cs typeface="Times New Roman"/>
              </a:rPr>
              <a:t>tuoi beni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76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spetterebbe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permettimi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per il mondo in cerca di fortuna.’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udì questa </a:t>
            </a:r>
            <a:r>
              <a:rPr sz="1200" spc="-5" dirty="0">
                <a:latin typeface="Times New Roman"/>
                <a:cs typeface="Times New Roman"/>
              </a:rPr>
              <a:t>richiesta, sapendo </a:t>
            </a:r>
            <a:r>
              <a:rPr sz="1200" dirty="0">
                <a:latin typeface="Times New Roman"/>
                <a:cs typeface="Times New Roman"/>
              </a:rPr>
              <a:t>quanto fosse  </a:t>
            </a:r>
            <a:r>
              <a:rPr sz="1200" spc="-5" dirty="0">
                <a:latin typeface="Times New Roman"/>
                <a:cs typeface="Times New Roman"/>
              </a:rPr>
              <a:t>infelice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suo fratello maggiore, </a:t>
            </a:r>
            <a:r>
              <a:rPr sz="1200" dirty="0">
                <a:latin typeface="Times New Roman"/>
                <a:cs typeface="Times New Roman"/>
              </a:rPr>
              <a:t>divise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proprietà e diede </a:t>
            </a:r>
            <a:r>
              <a:rPr sz="1200" spc="-5" dirty="0">
                <a:latin typeface="Times New Roman"/>
                <a:cs typeface="Times New Roman"/>
              </a:rPr>
              <a:t>al giovane </a:t>
            </a:r>
            <a:r>
              <a:rPr sz="1200" dirty="0">
                <a:latin typeface="Times New Roman"/>
                <a:cs typeface="Times New Roman"/>
              </a:rPr>
              <a:t>la sua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(1851.5) 169:1.7 </a:t>
            </a:r>
            <a:r>
              <a:rPr sz="1200" spc="-15" dirty="0">
                <a:latin typeface="Times New Roman"/>
                <a:cs typeface="Times New Roman"/>
              </a:rPr>
              <a:t>“In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a poche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riunì tutti i suoi </a:t>
            </a:r>
            <a:r>
              <a:rPr sz="1200" spc="-5" dirty="0">
                <a:latin typeface="Times New Roman"/>
                <a:cs typeface="Times New Roman"/>
              </a:rPr>
              <a:t>averi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partì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paese lontano,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trovando </a:t>
            </a:r>
            <a:r>
              <a:rPr sz="1200" dirty="0">
                <a:latin typeface="Times New Roman"/>
                <a:cs typeface="Times New Roman"/>
              </a:rPr>
              <a:t>niente di utile  da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anche piacevole, </a:t>
            </a:r>
            <a:r>
              <a:rPr sz="1200" dirty="0">
                <a:latin typeface="Times New Roman"/>
                <a:cs typeface="Times New Roman"/>
              </a:rPr>
              <a:t>dilapidò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tutta la </a:t>
            </a:r>
            <a:r>
              <a:rPr sz="1200" spc="-5" dirty="0">
                <a:latin typeface="Times New Roman"/>
                <a:cs typeface="Times New Roman"/>
              </a:rPr>
              <a:t>sua eredità conducendo </a:t>
            </a:r>
            <a:r>
              <a:rPr sz="1200" dirty="0">
                <a:latin typeface="Times New Roman"/>
                <a:cs typeface="Times New Roman"/>
              </a:rPr>
              <a:t>una vita dissoluta. E </a:t>
            </a:r>
            <a:r>
              <a:rPr sz="1200" spc="-5" dirty="0">
                <a:latin typeface="Times New Roman"/>
                <a:cs typeface="Times New Roman"/>
              </a:rPr>
              <a:t>quando ebbe </a:t>
            </a:r>
            <a:r>
              <a:rPr sz="1200" spc="5" dirty="0">
                <a:latin typeface="Times New Roman"/>
                <a:cs typeface="Times New Roman"/>
              </a:rPr>
              <a:t>speso </a:t>
            </a:r>
            <a:r>
              <a:rPr sz="1200" dirty="0">
                <a:latin typeface="Times New Roman"/>
                <a:cs typeface="Times New Roman"/>
              </a:rPr>
              <a:t>tutto,  vi fu una </a:t>
            </a:r>
            <a:r>
              <a:rPr sz="1200" spc="-5" dirty="0">
                <a:latin typeface="Times New Roman"/>
                <a:cs typeface="Times New Roman"/>
              </a:rPr>
              <a:t>prolungata </a:t>
            </a:r>
            <a:r>
              <a:rPr sz="1200" dirty="0">
                <a:latin typeface="Times New Roman"/>
                <a:cs typeface="Times New Roman"/>
              </a:rPr>
              <a:t>carestia in quel </a:t>
            </a:r>
            <a:r>
              <a:rPr sz="1200" spc="-5" dirty="0">
                <a:latin typeface="Times New Roman"/>
                <a:cs typeface="Times New Roman"/>
              </a:rPr>
              <a:t>paese, ed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trovò in </a:t>
            </a:r>
            <a:r>
              <a:rPr sz="1200" spc="-5" dirty="0">
                <a:latin typeface="Times New Roman"/>
                <a:cs typeface="Times New Roman"/>
              </a:rPr>
              <a:t>miseria. </a:t>
            </a:r>
            <a:r>
              <a:rPr sz="1200" dirty="0">
                <a:latin typeface="Times New Roman"/>
                <a:cs typeface="Times New Roman"/>
              </a:rPr>
              <a:t>Così, </a:t>
            </a:r>
            <a:r>
              <a:rPr sz="1200" spc="-5" dirty="0">
                <a:latin typeface="Times New Roman"/>
                <a:cs typeface="Times New Roman"/>
              </a:rPr>
              <a:t>quando soffrì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indigenza </a:t>
            </a:r>
            <a:r>
              <a:rPr sz="1200" spc="-5" dirty="0">
                <a:latin typeface="Times New Roman"/>
                <a:cs typeface="Times New Roman"/>
              </a:rPr>
              <a:t>fu grande, egli 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impiego presso </a:t>
            </a:r>
            <a:r>
              <a:rPr sz="1200" dirty="0">
                <a:latin typeface="Times New Roman"/>
                <a:cs typeface="Times New Roman"/>
              </a:rPr>
              <a:t>un abitante di quel </a:t>
            </a:r>
            <a:r>
              <a:rPr sz="1200" spc="-5" dirty="0">
                <a:latin typeface="Times New Roman"/>
                <a:cs typeface="Times New Roman"/>
              </a:rPr>
              <a:t>paese,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mandò nei campi </a:t>
            </a:r>
            <a:r>
              <a:rPr sz="1200" dirty="0">
                <a:latin typeface="Times New Roman"/>
                <a:cs typeface="Times New Roman"/>
              </a:rPr>
              <a:t>a nutrire i </a:t>
            </a:r>
            <a:r>
              <a:rPr sz="1200" spc="-5" dirty="0">
                <a:latin typeface="Times New Roman"/>
                <a:cs typeface="Times New Roman"/>
              </a:rPr>
              <a:t>porci.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giovane si sarebbe </a:t>
            </a:r>
            <a:r>
              <a:rPr sz="1200" dirty="0">
                <a:latin typeface="Times New Roman"/>
                <a:cs typeface="Times New Roman"/>
              </a:rPr>
              <a:t>sfamato volentieri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rifiuti </a:t>
            </a:r>
            <a:r>
              <a:rPr sz="1200" spc="-5" dirty="0">
                <a:latin typeface="Times New Roman"/>
                <a:cs typeface="Times New Roman"/>
              </a:rPr>
              <a:t>che mangiavano </a:t>
            </a:r>
            <a:r>
              <a:rPr sz="1200" dirty="0">
                <a:latin typeface="Times New Roman"/>
                <a:cs typeface="Times New Roman"/>
              </a:rPr>
              <a:t>i porci, ma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dava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(1852.1) 169:1.8 </a:t>
            </a:r>
            <a:r>
              <a:rPr sz="1200" spc="-5" dirty="0">
                <a:latin typeface="Times New Roman"/>
                <a:cs typeface="Times New Roman"/>
              </a:rPr>
              <a:t>“Un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aveva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fame, egli </a:t>
            </a:r>
            <a:r>
              <a:rPr sz="1200" dirty="0">
                <a:latin typeface="Times New Roman"/>
                <a:cs typeface="Times New Roman"/>
              </a:rPr>
              <a:t>tornò in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‘Quanti servi salariati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 hanno </a:t>
            </a:r>
            <a:r>
              <a:rPr sz="1200" dirty="0">
                <a:latin typeface="Times New Roman"/>
                <a:cs typeface="Times New Roman"/>
              </a:rPr>
              <a:t>pane in  </a:t>
            </a:r>
            <a:r>
              <a:rPr sz="1200" spc="-5" dirty="0">
                <a:latin typeface="Times New Roman"/>
                <a:cs typeface="Times New Roman"/>
              </a:rPr>
              <a:t>abbondanza mentre </a:t>
            </a:r>
            <a:r>
              <a:rPr sz="1200" dirty="0">
                <a:latin typeface="Times New Roman"/>
                <a:cs typeface="Times New Roman"/>
              </a:rPr>
              <a:t>io muoio di </a:t>
            </a:r>
            <a:r>
              <a:rPr sz="1200" spc="-5" dirty="0">
                <a:latin typeface="Times New Roman"/>
                <a:cs typeface="Times New Roman"/>
              </a:rPr>
              <a:t>fame, nutrendo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porci </a:t>
            </a:r>
            <a:r>
              <a:rPr sz="1200" dirty="0">
                <a:latin typeface="Times New Roman"/>
                <a:cs typeface="Times New Roman"/>
              </a:rPr>
              <a:t>qui in un </a:t>
            </a:r>
            <a:r>
              <a:rPr sz="1200" spc="-5" dirty="0">
                <a:latin typeface="Times New Roman"/>
                <a:cs typeface="Times New Roman"/>
              </a:rPr>
              <a:t>paese straniero! Mi alzerò </a:t>
            </a:r>
            <a:r>
              <a:rPr sz="1200" dirty="0">
                <a:latin typeface="Times New Roman"/>
                <a:cs typeface="Times New Roman"/>
              </a:rPr>
              <a:t>e tornerò da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dirò: 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ho peccato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più </a:t>
            </a:r>
            <a:r>
              <a:rPr sz="1200" spc="-5" dirty="0">
                <a:latin typeface="Times New Roman"/>
                <a:cs typeface="Times New Roman"/>
              </a:rPr>
              <a:t>degno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chiamato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tuo; </a:t>
            </a:r>
            <a:r>
              <a:rPr sz="1200" spc="-5" dirty="0">
                <a:latin typeface="Times New Roman"/>
                <a:cs typeface="Times New Roman"/>
              </a:rPr>
              <a:t>accettami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salario.’ </a:t>
            </a:r>
            <a:r>
              <a:rPr sz="1200" dirty="0">
                <a:latin typeface="Times New Roman"/>
                <a:cs typeface="Times New Roman"/>
              </a:rPr>
              <a:t>E quando il </a:t>
            </a:r>
            <a:r>
              <a:rPr sz="1200" spc="-5" dirty="0">
                <a:latin typeface="Times New Roman"/>
                <a:cs typeface="Times New Roman"/>
              </a:rPr>
              <a:t>giovane ebbe </a:t>
            </a:r>
            <a:r>
              <a:rPr sz="1200" dirty="0">
                <a:latin typeface="Times New Roman"/>
                <a:cs typeface="Times New Roman"/>
              </a:rPr>
              <a:t>preso </a:t>
            </a:r>
            <a:r>
              <a:rPr sz="1200" spc="-5" dirty="0">
                <a:latin typeface="Times New Roman"/>
                <a:cs typeface="Times New Roman"/>
              </a:rPr>
              <a:t>questa decisione, si </a:t>
            </a:r>
            <a:r>
              <a:rPr sz="1200" dirty="0">
                <a:latin typeface="Times New Roman"/>
                <a:cs typeface="Times New Roman"/>
              </a:rPr>
              <a:t>alzò a </a:t>
            </a:r>
            <a:r>
              <a:rPr sz="1200" spc="-5" dirty="0">
                <a:latin typeface="Times New Roman"/>
                <a:cs typeface="Times New Roman"/>
              </a:rPr>
              <a:t>partì per </a:t>
            </a:r>
            <a:r>
              <a:rPr sz="1200" dirty="0">
                <a:latin typeface="Times New Roman"/>
                <a:cs typeface="Times New Roman"/>
              </a:rPr>
              <a:t>la casa 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(1852.2) 169:1.9 </a:t>
            </a:r>
            <a:r>
              <a:rPr sz="1200" spc="-5" dirty="0">
                <a:latin typeface="Times New Roman"/>
                <a:cs typeface="Times New Roman"/>
              </a:rPr>
              <a:t>“Ora questo padre </a:t>
            </a:r>
            <a:r>
              <a:rPr sz="1200" dirty="0">
                <a:latin typeface="Times New Roman"/>
                <a:cs typeface="Times New Roman"/>
              </a:rPr>
              <a:t>era molto addolorato per </a:t>
            </a:r>
            <a:r>
              <a:rPr sz="1200" spc="-5" dirty="0">
                <a:latin typeface="Times New Roman"/>
                <a:cs typeface="Times New Roman"/>
              </a:rPr>
              <a:t>suo figlio; aveva </a:t>
            </a:r>
            <a:r>
              <a:rPr sz="1200" dirty="0">
                <a:latin typeface="Times New Roman"/>
                <a:cs typeface="Times New Roman"/>
              </a:rPr>
              <a:t>perso </a:t>
            </a:r>
            <a:r>
              <a:rPr sz="1200" spc="-5" dirty="0">
                <a:latin typeface="Times New Roman"/>
                <a:cs typeface="Times New Roman"/>
              </a:rPr>
              <a:t>l’allegro,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sconsiderato, </a:t>
            </a:r>
            <a:r>
              <a:rPr sz="1200" dirty="0">
                <a:latin typeface="Times New Roman"/>
                <a:cs typeface="Times New Roman"/>
              </a:rPr>
              <a:t>ragazzo. </a:t>
            </a:r>
            <a:r>
              <a:rPr sz="1200" spc="-1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amava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figlio e </a:t>
            </a:r>
            <a:r>
              <a:rPr sz="1200" spc="-5" dirty="0">
                <a:latin typeface="Times New Roman"/>
                <a:cs typeface="Times New Roman"/>
              </a:rPr>
              <a:t>stava sempre all’erta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ritorno, cosicché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si avvicinò alla sua casa, </a:t>
            </a:r>
            <a:r>
              <a:rPr sz="1200" dirty="0">
                <a:latin typeface="Times New Roman"/>
                <a:cs typeface="Times New Roman"/>
              </a:rPr>
              <a:t>sebbene 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ancora molto lontano,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lo vide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mosso da </a:t>
            </a:r>
            <a:r>
              <a:rPr sz="1200" spc="-5" dirty="0">
                <a:latin typeface="Times New Roman"/>
                <a:cs typeface="Times New Roman"/>
              </a:rPr>
              <a:t>amorevole compassione, corse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per andargli incontro, </a:t>
            </a:r>
            <a:r>
              <a:rPr sz="1200" dirty="0">
                <a:latin typeface="Times New Roman"/>
                <a:cs typeface="Times New Roman"/>
              </a:rPr>
              <a:t>e salutandolo  </a:t>
            </a:r>
            <a:r>
              <a:rPr sz="1200" spc="-5" dirty="0">
                <a:latin typeface="Times New Roman"/>
                <a:cs typeface="Times New Roman"/>
              </a:rPr>
              <a:t>affettuosamente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abbracciò </a:t>
            </a:r>
            <a:r>
              <a:rPr sz="1200" dirty="0">
                <a:latin typeface="Times New Roman"/>
                <a:cs typeface="Times New Roman"/>
              </a:rPr>
              <a:t>e lo baciò. Dopo </a:t>
            </a:r>
            <a:r>
              <a:rPr sz="1200" spc="-5" dirty="0">
                <a:latin typeface="Times New Roman"/>
                <a:cs typeface="Times New Roman"/>
              </a:rPr>
              <a:t>che si furono incontrati così,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guardò </a:t>
            </a:r>
            <a:r>
              <a:rPr sz="1200" dirty="0">
                <a:latin typeface="Times New Roman"/>
                <a:cs typeface="Times New Roman"/>
              </a:rPr>
              <a:t>il viso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lacrime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e  </a:t>
            </a:r>
            <a:r>
              <a:rPr sz="1200" spc="-5" dirty="0">
                <a:latin typeface="Times New Roman"/>
                <a:cs typeface="Times New Roman"/>
              </a:rPr>
              <a:t>disse: ‘Padre,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peccato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dinanzi a te; io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chiamato </a:t>
            </a:r>
            <a:r>
              <a:rPr sz="1200" spc="-5" dirty="0">
                <a:latin typeface="Times New Roman"/>
                <a:cs typeface="Times New Roman"/>
              </a:rPr>
              <a:t>figlio’ </a:t>
            </a:r>
            <a:r>
              <a:rPr sz="1200" dirty="0">
                <a:latin typeface="Times New Roman"/>
                <a:cs typeface="Times New Roman"/>
              </a:rPr>
              <a:t>— ma 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non ebbe la  possibilità di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confessione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pazzo di gioia disse </a:t>
            </a:r>
            <a:r>
              <a:rPr sz="1200" spc="-5" dirty="0">
                <a:latin typeface="Times New Roman"/>
                <a:cs typeface="Times New Roman"/>
              </a:rPr>
              <a:t>ai servi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accorsi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frattempo: ‘Prendete  subito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veste migliore, quella </a:t>
            </a:r>
            <a:r>
              <a:rPr sz="1200" dirty="0">
                <a:latin typeface="Times New Roman"/>
                <a:cs typeface="Times New Roman"/>
              </a:rPr>
              <a:t>che ho conservato, e </a:t>
            </a:r>
            <a:r>
              <a:rPr sz="1200" spc="-5" dirty="0">
                <a:latin typeface="Times New Roman"/>
                <a:cs typeface="Times New Roman"/>
              </a:rPr>
              <a:t>fategliela indossare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ponetegli al </a:t>
            </a:r>
            <a:r>
              <a:rPr sz="1200" dirty="0">
                <a:latin typeface="Times New Roman"/>
                <a:cs typeface="Times New Roman"/>
              </a:rPr>
              <a:t>dito </a:t>
            </a:r>
            <a:r>
              <a:rPr sz="1200" spc="-5" dirty="0">
                <a:latin typeface="Times New Roman"/>
                <a:cs typeface="Times New Roman"/>
              </a:rPr>
              <a:t>l’anello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cercate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sandali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piedi.’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279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(1852.3) 169:1.10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poi,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felice ebbe </a:t>
            </a:r>
            <a:r>
              <a:rPr sz="1200" dirty="0">
                <a:latin typeface="Times New Roman"/>
                <a:cs typeface="Times New Roman"/>
              </a:rPr>
              <a:t>condotto il </a:t>
            </a:r>
            <a:r>
              <a:rPr sz="1200" spc="-5" dirty="0">
                <a:latin typeface="Times New Roman"/>
                <a:cs typeface="Times New Roman"/>
              </a:rPr>
              <a:t>ragazzo stanco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piedi doloranti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casa, gridò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servi:  ‘Prendete </a:t>
            </a:r>
            <a:r>
              <a:rPr sz="1200" dirty="0">
                <a:latin typeface="Times New Roman"/>
                <a:cs typeface="Times New Roman"/>
              </a:rPr>
              <a:t>il vitello </a:t>
            </a:r>
            <a:r>
              <a:rPr sz="1200" spc="-5" dirty="0">
                <a:latin typeface="Times New Roman"/>
                <a:cs typeface="Times New Roman"/>
              </a:rPr>
              <a:t>grasso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uccidetelo,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mangiamo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facciamo festa,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figlio era </a:t>
            </a:r>
            <a:r>
              <a:rPr sz="1200" dirty="0">
                <a:latin typeface="Times New Roman"/>
                <a:cs typeface="Times New Roman"/>
              </a:rPr>
              <a:t>morto e vive di nuovo; </a:t>
            </a:r>
            <a:r>
              <a:rPr sz="1200" spc="1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perduto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ritrovato.’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si </a:t>
            </a:r>
            <a:r>
              <a:rPr sz="1200" dirty="0">
                <a:latin typeface="Times New Roman"/>
                <a:cs typeface="Times New Roman"/>
              </a:rPr>
              <a:t>riunirono tutti </a:t>
            </a:r>
            <a:r>
              <a:rPr sz="1200" spc="-5" dirty="0">
                <a:latin typeface="Times New Roman"/>
                <a:cs typeface="Times New Roman"/>
              </a:rPr>
              <a:t>attorno al padre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gioire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della restituzione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00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(1852.4) 169:1.11 </a:t>
            </a:r>
            <a:r>
              <a:rPr sz="1200" spc="-10" dirty="0">
                <a:latin typeface="Times New Roman"/>
                <a:cs typeface="Times New Roman"/>
              </a:rPr>
              <a:t>“In </a:t>
            </a:r>
            <a:r>
              <a:rPr sz="1200" spc="-5" dirty="0">
                <a:latin typeface="Times New Roman"/>
                <a:cs typeface="Times New Roman"/>
              </a:rPr>
              <a:t>questo momento, mentre essi stavano festeggiando,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dalla sua giornata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nei  </a:t>
            </a:r>
            <a:r>
              <a:rPr sz="1200" spc="-5" dirty="0">
                <a:latin typeface="Times New Roman"/>
                <a:cs typeface="Times New Roman"/>
              </a:rPr>
              <a:t>campi, </a:t>
            </a:r>
            <a:r>
              <a:rPr sz="1200" dirty="0">
                <a:latin typeface="Times New Roman"/>
                <a:cs typeface="Times New Roman"/>
              </a:rPr>
              <a:t>e avvicinandosi </a:t>
            </a:r>
            <a:r>
              <a:rPr sz="1200" spc="-5" dirty="0">
                <a:latin typeface="Times New Roman"/>
                <a:cs typeface="Times New Roman"/>
              </a:rPr>
              <a:t>alla casa </a:t>
            </a:r>
            <a:r>
              <a:rPr sz="1200" dirty="0">
                <a:latin typeface="Times New Roman"/>
                <a:cs typeface="Times New Roman"/>
              </a:rPr>
              <a:t>udì la musica e le </a:t>
            </a:r>
            <a:r>
              <a:rPr sz="1200" spc="-5" dirty="0">
                <a:latin typeface="Times New Roman"/>
                <a:cs typeface="Times New Roman"/>
              </a:rPr>
              <a:t>danze.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giunse </a:t>
            </a:r>
            <a:r>
              <a:rPr sz="1200" dirty="0">
                <a:latin typeface="Times New Roman"/>
                <a:cs typeface="Times New Roman"/>
              </a:rPr>
              <a:t>alla porta </a:t>
            </a:r>
            <a:r>
              <a:rPr sz="1200" spc="-5" dirty="0">
                <a:latin typeface="Times New Roman"/>
                <a:cs typeface="Times New Roman"/>
              </a:rPr>
              <a:t>posteriore egli </a:t>
            </a:r>
            <a:r>
              <a:rPr sz="1200" dirty="0">
                <a:latin typeface="Times New Roman"/>
                <a:cs typeface="Times New Roman"/>
              </a:rPr>
              <a:t>chiamò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servi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festeggiamenti.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servo disse: </a:t>
            </a:r>
            <a:r>
              <a:rPr sz="1200" dirty="0">
                <a:latin typeface="Times New Roman"/>
                <a:cs typeface="Times New Roman"/>
              </a:rPr>
              <a:t>‘Tuo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perduto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è ritornato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e  tuo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ucciso il vitello </a:t>
            </a:r>
            <a:r>
              <a:rPr sz="1200" spc="-5" dirty="0">
                <a:latin typeface="Times New Roman"/>
                <a:cs typeface="Times New Roman"/>
              </a:rPr>
              <a:t>grasso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festeggiare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figlio. </a:t>
            </a:r>
            <a:r>
              <a:rPr sz="1200" dirty="0">
                <a:latin typeface="Times New Roman"/>
                <a:cs typeface="Times New Roman"/>
              </a:rPr>
              <a:t>Entra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 a </a:t>
            </a:r>
            <a:r>
              <a:rPr sz="1200" spc="-5" dirty="0">
                <a:latin typeface="Times New Roman"/>
                <a:cs typeface="Times New Roman"/>
              </a:rPr>
              <a:t>salutare </a:t>
            </a:r>
            <a:r>
              <a:rPr sz="1200" dirty="0">
                <a:latin typeface="Times New Roman"/>
                <a:cs typeface="Times New Roman"/>
              </a:rPr>
              <a:t>tuo fratello e </a:t>
            </a:r>
            <a:r>
              <a:rPr sz="1200" spc="-5" dirty="0">
                <a:latin typeface="Times New Roman"/>
                <a:cs typeface="Times New Roman"/>
              </a:rPr>
              <a:t>ad  accoglierlo al ritorno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tuo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(1852.5) 169:1.12 </a:t>
            </a:r>
            <a:r>
              <a:rPr sz="1200" spc="-5" dirty="0">
                <a:latin typeface="Times New Roman"/>
                <a:cs typeface="Times New Roman"/>
              </a:rPr>
              <a:t>“Ma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fratello maggiore </a:t>
            </a:r>
            <a:r>
              <a:rPr sz="1200" dirty="0">
                <a:latin typeface="Times New Roman"/>
                <a:cs typeface="Times New Roman"/>
              </a:rPr>
              <a:t>udì ciò, fu </a:t>
            </a:r>
            <a:r>
              <a:rPr sz="1200" spc="-5" dirty="0">
                <a:latin typeface="Times New Roman"/>
                <a:cs typeface="Times New Roman"/>
              </a:rPr>
              <a:t>così addolorato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irritato </a:t>
            </a:r>
            <a:r>
              <a:rPr sz="1200" dirty="0">
                <a:latin typeface="Times New Roman"/>
                <a:cs typeface="Times New Roman"/>
              </a:rPr>
              <a:t>che non volle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suo padre  seppe del suo </a:t>
            </a:r>
            <a:r>
              <a:rPr sz="1200" dirty="0">
                <a:latin typeface="Times New Roman"/>
                <a:cs typeface="Times New Roman"/>
              </a:rPr>
              <a:t>risentimento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dato a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uscì </a:t>
            </a:r>
            <a:r>
              <a:rPr sz="1200" spc="-5" dirty="0">
                <a:latin typeface="Times New Roman"/>
                <a:cs typeface="Times New Roman"/>
              </a:rPr>
              <a:t>per sollecitarlo. Ma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maggiore </a:t>
            </a:r>
            <a:r>
              <a:rPr sz="1200" dirty="0">
                <a:latin typeface="Times New Roman"/>
                <a:cs typeface="Times New Roman"/>
              </a:rPr>
              <a:t>non volle  </a:t>
            </a:r>
            <a:r>
              <a:rPr sz="1200" spc="-5" dirty="0">
                <a:latin typeface="Times New Roman"/>
                <a:cs typeface="Times New Roman"/>
              </a:rPr>
              <a:t>cedere alla persuasione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padre. Egli rispose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‘Per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anni </a:t>
            </a:r>
            <a:r>
              <a:rPr sz="1200" dirty="0">
                <a:latin typeface="Times New Roman"/>
                <a:cs typeface="Times New Roman"/>
              </a:rPr>
              <a:t>io ti ho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qui senza mai </a:t>
            </a:r>
            <a:r>
              <a:rPr sz="1200" spc="-5" dirty="0">
                <a:latin typeface="Times New Roman"/>
                <a:cs typeface="Times New Roman"/>
              </a:rPr>
              <a:t>trasgredire  minimamente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comandi, eppure </a:t>
            </a:r>
            <a:r>
              <a:rPr sz="1200" dirty="0">
                <a:latin typeface="Times New Roman"/>
                <a:cs typeface="Times New Roman"/>
              </a:rPr>
              <a:t>tu non mi hai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capretto per far festa con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amici.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rimasto  qui a </a:t>
            </a:r>
            <a:r>
              <a:rPr sz="1200" spc="-5" dirty="0">
                <a:latin typeface="Times New Roman"/>
                <a:cs typeface="Times New Roman"/>
              </a:rPr>
              <a:t>prendermi cura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anni, </a:t>
            </a:r>
            <a:r>
              <a:rPr sz="1200" dirty="0">
                <a:latin typeface="Times New Roman"/>
                <a:cs typeface="Times New Roman"/>
              </a:rPr>
              <a:t>e tu non </a:t>
            </a:r>
            <a:r>
              <a:rPr sz="1200" spc="-5" dirty="0">
                <a:latin typeface="Times New Roman"/>
                <a:cs typeface="Times New Roman"/>
              </a:rPr>
              <a:t>hai mai </a:t>
            </a:r>
            <a:r>
              <a:rPr sz="1200" dirty="0">
                <a:latin typeface="Times New Roman"/>
                <a:cs typeface="Times New Roman"/>
              </a:rPr>
              <a:t>festeggiato il mio </a:t>
            </a:r>
            <a:r>
              <a:rPr sz="1200" spc="-5" dirty="0">
                <a:latin typeface="Times New Roman"/>
                <a:cs typeface="Times New Roman"/>
              </a:rPr>
              <a:t>servizio fedele,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questo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figlio  ritorna,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dissipato </a:t>
            </a:r>
            <a:r>
              <a:rPr sz="1200" dirty="0">
                <a:latin typeface="Times New Roman"/>
                <a:cs typeface="Times New Roman"/>
              </a:rPr>
              <a:t>la tua sostanza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prostitute, </a:t>
            </a:r>
            <a:r>
              <a:rPr sz="1200" dirty="0">
                <a:latin typeface="Times New Roman"/>
                <a:cs typeface="Times New Roman"/>
              </a:rPr>
              <a:t>tu ti </a:t>
            </a:r>
            <a:r>
              <a:rPr sz="1200" spc="-5" dirty="0">
                <a:latin typeface="Times New Roman"/>
                <a:cs typeface="Times New Roman"/>
              </a:rPr>
              <a:t>affretti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vitello grasso </a:t>
            </a:r>
            <a:r>
              <a:rPr sz="1200" dirty="0">
                <a:latin typeface="Times New Roman"/>
                <a:cs typeface="Times New Roman"/>
              </a:rPr>
              <a:t>e a far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spc="10" dirty="0">
                <a:latin typeface="Times New Roman"/>
                <a:cs typeface="Times New Roman"/>
              </a:rPr>
              <a:t>per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(1852.6) 169:1.13 </a:t>
            </a:r>
            <a:r>
              <a:rPr sz="1200" spc="-5" dirty="0">
                <a:latin typeface="Times New Roman"/>
                <a:cs typeface="Times New Roman"/>
              </a:rPr>
              <a:t>“Poiché questo padre </a:t>
            </a:r>
            <a:r>
              <a:rPr sz="1200" dirty="0">
                <a:latin typeface="Times New Roman"/>
                <a:cs typeface="Times New Roman"/>
              </a:rPr>
              <a:t>amava </a:t>
            </a:r>
            <a:r>
              <a:rPr sz="1200" spc="-5" dirty="0">
                <a:latin typeface="Times New Roman"/>
                <a:cs typeface="Times New Roman"/>
              </a:rPr>
              <a:t>sinceramente 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figli, </a:t>
            </a:r>
            <a:r>
              <a:rPr sz="1200" spc="-5" dirty="0">
                <a:latin typeface="Times New Roman"/>
                <a:cs typeface="Times New Roman"/>
              </a:rPr>
              <a:t>tentò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ragionare con questo figlio maggiore: ‘Ma,  figlio </a:t>
            </a:r>
            <a:r>
              <a:rPr sz="1200" dirty="0">
                <a:latin typeface="Times New Roman"/>
                <a:cs typeface="Times New Roman"/>
              </a:rPr>
              <a:t>mio,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sempre stato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 e tutto ciò che ho è tuo. Tu </a:t>
            </a:r>
            <a:r>
              <a:rPr sz="1200" spc="-5" dirty="0">
                <a:latin typeface="Times New Roman"/>
                <a:cs typeface="Times New Roman"/>
              </a:rPr>
              <a:t>avresti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capretto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ti fossi </a:t>
            </a:r>
            <a:r>
              <a:rPr sz="1200" spc="-5" dirty="0">
                <a:latin typeface="Times New Roman"/>
                <a:cs typeface="Times New Roman"/>
              </a:rPr>
              <a:t>fatto  degli amici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allegria. Ma </a:t>
            </a:r>
            <a:r>
              <a:rPr sz="1200" dirty="0">
                <a:latin typeface="Times New Roman"/>
                <a:cs typeface="Times New Roman"/>
              </a:rPr>
              <a:t>è opportuno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ora ti unisca a me per </a:t>
            </a:r>
            <a:r>
              <a:rPr sz="1200" spc="-5" dirty="0">
                <a:latin typeface="Times New Roman"/>
                <a:cs typeface="Times New Roman"/>
              </a:rPr>
              <a:t>essere felice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contento per </a:t>
            </a:r>
            <a:r>
              <a:rPr sz="1200" dirty="0">
                <a:latin typeface="Times New Roman"/>
                <a:cs typeface="Times New Roman"/>
              </a:rPr>
              <a:t>il ritorno di tuo  </a:t>
            </a:r>
            <a:r>
              <a:rPr sz="1200" spc="-5" dirty="0">
                <a:latin typeface="Times New Roman"/>
                <a:cs typeface="Times New Roman"/>
              </a:rPr>
              <a:t>fratello. </a:t>
            </a:r>
            <a:r>
              <a:rPr sz="1200" dirty="0">
                <a:latin typeface="Times New Roman"/>
                <a:cs typeface="Times New Roman"/>
              </a:rPr>
              <a:t>Pensa a </a:t>
            </a:r>
            <a:r>
              <a:rPr sz="1200" spc="-5" dirty="0">
                <a:latin typeface="Times New Roman"/>
                <a:cs typeface="Times New Roman"/>
              </a:rPr>
              <a:t>ciò, figlio </a:t>
            </a:r>
            <a:r>
              <a:rPr sz="1200" dirty="0">
                <a:latin typeface="Times New Roman"/>
                <a:cs typeface="Times New Roman"/>
              </a:rPr>
              <a:t>mio, tuo </a:t>
            </a:r>
            <a:r>
              <a:rPr sz="1200" spc="-5" dirty="0">
                <a:latin typeface="Times New Roman"/>
                <a:cs typeface="Times New Roman"/>
              </a:rPr>
              <a:t>fratello era </a:t>
            </a:r>
            <a:r>
              <a:rPr sz="1200" dirty="0">
                <a:latin typeface="Times New Roman"/>
                <a:cs typeface="Times New Roman"/>
              </a:rPr>
              <a:t>perduto ed è </a:t>
            </a:r>
            <a:r>
              <a:rPr sz="1200" spc="-5" dirty="0">
                <a:latin typeface="Times New Roman"/>
                <a:cs typeface="Times New Roman"/>
              </a:rPr>
              <a:t>ritrovato;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ritornato </a:t>
            </a:r>
            <a:r>
              <a:rPr sz="1200" dirty="0">
                <a:latin typeface="Times New Roman"/>
                <a:cs typeface="Times New Roman"/>
              </a:rPr>
              <a:t>vivo 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noi!”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40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089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(1853.1) 169:1.14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parabole </a:t>
            </a:r>
            <a:r>
              <a:rPr sz="1200" dirty="0">
                <a:latin typeface="Times New Roman"/>
                <a:cs typeface="Times New Roman"/>
              </a:rPr>
              <a:t>più commoventi </a:t>
            </a:r>
            <a:r>
              <a:rPr sz="1200" spc="-5" dirty="0">
                <a:latin typeface="Times New Roman"/>
                <a:cs typeface="Times New Roman"/>
              </a:rPr>
              <a:t>ed efficaci </a:t>
            </a:r>
            <a:r>
              <a:rPr sz="1200" dirty="0">
                <a:latin typeface="Times New Roman"/>
                <a:cs typeface="Times New Roman"/>
              </a:rPr>
              <a:t>tra tutte </a:t>
            </a:r>
            <a:r>
              <a:rPr sz="1200" spc="-5" dirty="0">
                <a:latin typeface="Times New Roman"/>
                <a:cs typeface="Times New Roman"/>
              </a:rPr>
              <a:t>quelle che Gesù presentò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imprimere </a:t>
            </a:r>
            <a:r>
              <a:rPr sz="1200" dirty="0">
                <a:latin typeface="Times New Roman"/>
                <a:cs typeface="Times New Roman"/>
              </a:rPr>
              <a:t>nei suoi  </a:t>
            </a:r>
            <a:r>
              <a:rPr sz="1200" spc="-5" dirty="0">
                <a:latin typeface="Times New Roman"/>
                <a:cs typeface="Times New Roman"/>
              </a:rPr>
              <a:t>ascoltatori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compiacenza del 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cercano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(1853.2) 169:1.15 </a:t>
            </a:r>
            <a:r>
              <a:rPr sz="1200" spc="-5" dirty="0">
                <a:latin typeface="Times New Roman"/>
                <a:cs typeface="Times New Roman"/>
              </a:rPr>
              <a:t>Gesù prediligeva raccontare </a:t>
            </a:r>
            <a:r>
              <a:rPr sz="1200" dirty="0">
                <a:latin typeface="Times New Roman"/>
                <a:cs typeface="Times New Roman"/>
              </a:rPr>
              <a:t>queste tre storie </a:t>
            </a:r>
            <a:r>
              <a:rPr sz="1200" spc="-5" dirty="0">
                <a:latin typeface="Times New Roman"/>
                <a:cs typeface="Times New Roman"/>
              </a:rPr>
              <a:t>allo stesso tempo. Egli presentava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della pecora </a:t>
            </a:r>
            <a:r>
              <a:rPr sz="1200" dirty="0">
                <a:latin typeface="Times New Roman"/>
                <a:cs typeface="Times New Roman"/>
              </a:rPr>
              <a:t>perduta </a:t>
            </a:r>
            <a:r>
              <a:rPr sz="1200" spc="-5" dirty="0">
                <a:latin typeface="Times New Roman"/>
                <a:cs typeface="Times New Roman"/>
              </a:rPr>
              <a:t>per  mostrare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allontanano involontariamente dal </a:t>
            </a:r>
            <a:r>
              <a:rPr sz="1200" dirty="0">
                <a:latin typeface="Times New Roman"/>
                <a:cs typeface="Times New Roman"/>
              </a:rPr>
              <a:t>sentiero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conscio di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i="1" dirty="0">
                <a:latin typeface="Times New Roman"/>
                <a:cs typeface="Times New Roman"/>
              </a:rPr>
              <a:t>perduti </a:t>
            </a:r>
            <a:r>
              <a:rPr sz="1200" spc="-5" dirty="0">
                <a:latin typeface="Times New Roman"/>
                <a:cs typeface="Times New Roman"/>
              </a:rPr>
              <a:t>ed  esce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i veri </a:t>
            </a:r>
            <a:r>
              <a:rPr sz="1200" spc="-5" dirty="0">
                <a:latin typeface="Times New Roman"/>
                <a:cs typeface="Times New Roman"/>
              </a:rPr>
              <a:t>pastori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gregge, per cercare </a:t>
            </a:r>
            <a:r>
              <a:rPr sz="1200" dirty="0">
                <a:latin typeface="Times New Roman"/>
                <a:cs typeface="Times New Roman"/>
              </a:rPr>
              <a:t>la pecora perduta. </a:t>
            </a:r>
            <a:r>
              <a:rPr sz="1200" spc="-5" dirty="0">
                <a:latin typeface="Times New Roman"/>
                <a:cs typeface="Times New Roman"/>
              </a:rPr>
              <a:t>Egli raccontava </a:t>
            </a:r>
            <a:r>
              <a:rPr sz="1200" dirty="0">
                <a:latin typeface="Times New Roman"/>
                <a:cs typeface="Times New Roman"/>
              </a:rPr>
              <a:t>poi la 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moneta perduta </a:t>
            </a:r>
            <a:r>
              <a:rPr sz="1200" spc="-5" dirty="0">
                <a:latin typeface="Times New Roman"/>
                <a:cs typeface="Times New Roman"/>
              </a:rPr>
              <a:t>nella  casa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illustrare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sia accurata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divina di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confusi, sconcertati,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accecati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altro  </a:t>
            </a:r>
            <a:r>
              <a:rPr sz="1200" dirty="0">
                <a:latin typeface="Times New Roman"/>
                <a:cs typeface="Times New Roman"/>
              </a:rPr>
              <a:t>modo dalle </a:t>
            </a:r>
            <a:r>
              <a:rPr sz="1200" spc="-5" dirty="0">
                <a:latin typeface="Times New Roman"/>
                <a:cs typeface="Times New Roman"/>
              </a:rPr>
              <a:t>preoccupazioni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cumulo </a:t>
            </a:r>
            <a:r>
              <a:rPr sz="1200" spc="-5" dirty="0">
                <a:latin typeface="Times New Roman"/>
                <a:cs typeface="Times New Roman"/>
              </a:rPr>
              <a:t>delle cose della vita.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intraprendeva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raccontare questa </a:t>
            </a:r>
            <a:r>
              <a:rPr sz="1200" dirty="0">
                <a:latin typeface="Times New Roman"/>
                <a:cs typeface="Times New Roman"/>
              </a:rPr>
              <a:t>parabola </a:t>
            </a:r>
            <a:r>
              <a:rPr sz="1200" spc="-5" dirty="0">
                <a:latin typeface="Times New Roman"/>
                <a:cs typeface="Times New Roman"/>
              </a:rPr>
              <a:t>del figlio  perduto, dell’accoglimento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prodigo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torna, per mostrare quanto </a:t>
            </a:r>
            <a:r>
              <a:rPr sz="1200" dirty="0">
                <a:latin typeface="Times New Roman"/>
                <a:cs typeface="Times New Roman"/>
              </a:rPr>
              <a:t>è completa la </a:t>
            </a:r>
            <a:r>
              <a:rPr sz="1200" i="1" spc="-5" dirty="0">
                <a:latin typeface="Times New Roman"/>
                <a:cs typeface="Times New Roman"/>
              </a:rPr>
              <a:t>reintegrazione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perduto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casa e 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93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(1853.3) 169:1.16 </a:t>
            </a:r>
            <a:r>
              <a:rPr sz="1200" spc="-5" dirty="0">
                <a:latin typeface="Times New Roman"/>
                <a:cs typeface="Times New Roman"/>
              </a:rPr>
              <a:t>Moltissime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anni d’insegnamento Gesù raccontò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ripeté questa storia del figliol prodigo. Questa  parabola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storia del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Samaritano erano </a:t>
            </a:r>
            <a:r>
              <a:rPr sz="1200" dirty="0">
                <a:latin typeface="Times New Roman"/>
                <a:cs typeface="Times New Roman"/>
              </a:rPr>
              <a:t>i suoi modi </a:t>
            </a:r>
            <a:r>
              <a:rPr sz="1200" spc="-5" dirty="0">
                <a:latin typeface="Times New Roman"/>
                <a:cs typeface="Times New Roman"/>
              </a:rPr>
              <a:t>favoriti d’insegnare </a:t>
            </a:r>
            <a:r>
              <a:rPr sz="1200" dirty="0">
                <a:latin typeface="Times New Roman"/>
                <a:cs typeface="Times New Roman"/>
              </a:rPr>
              <a:t>l’amore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e la </a:t>
            </a:r>
            <a:r>
              <a:rPr sz="1200" spc="-5" dirty="0">
                <a:latin typeface="Times New Roman"/>
                <a:cs typeface="Times New Roman"/>
              </a:rPr>
              <a:t>socievolezza degli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parabola dell’intendente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accorto</a:t>
            </a:r>
            <a:endParaRPr sz="1600">
              <a:latin typeface="Times New Roman"/>
              <a:cs typeface="Times New Roman"/>
            </a:endParaRPr>
          </a:p>
          <a:p>
            <a:pPr marL="88900" marR="11176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(1853.4) 169:2.1 </a:t>
            </a:r>
            <a:r>
              <a:rPr sz="1200" spc="-5" dirty="0">
                <a:latin typeface="Times New Roman"/>
                <a:cs typeface="Times New Roman"/>
              </a:rPr>
              <a:t>Una sera Simone Zelota, commentando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dichiarazioni di </a:t>
            </a:r>
            <a:r>
              <a:rPr sz="1200" spc="-5" dirty="0">
                <a:latin typeface="Times New Roman"/>
                <a:cs typeface="Times New Roman"/>
              </a:rPr>
              <a:t>Gesù, disse: “Maestro, che cosa </a:t>
            </a:r>
            <a:r>
              <a:rPr sz="1200" dirty="0">
                <a:latin typeface="Times New Roman"/>
                <a:cs typeface="Times New Roman"/>
              </a:rPr>
              <a:t>volevi </a:t>
            </a:r>
            <a:r>
              <a:rPr sz="1200" spc="-5" dirty="0">
                <a:latin typeface="Times New Roman"/>
                <a:cs typeface="Times New Roman"/>
              </a:rPr>
              <a:t>intendere oggi  quando hai </a:t>
            </a:r>
            <a:r>
              <a:rPr sz="1200" dirty="0">
                <a:latin typeface="Times New Roman"/>
                <a:cs typeface="Times New Roman"/>
              </a:rPr>
              <a:t>detto che molti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mondo sono più </a:t>
            </a:r>
            <a:r>
              <a:rPr sz="1200" spc="-5" dirty="0">
                <a:latin typeface="Times New Roman"/>
                <a:cs typeface="Times New Roman"/>
              </a:rPr>
              <a:t>accorti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quanto lo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regno,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essi  sono abili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farsi degli </a:t>
            </a:r>
            <a:r>
              <a:rPr sz="1200" dirty="0">
                <a:latin typeface="Times New Roman"/>
                <a:cs typeface="Times New Roman"/>
              </a:rPr>
              <a:t>amici con il </a:t>
            </a:r>
            <a:r>
              <a:rPr sz="1200" spc="-5" dirty="0">
                <a:latin typeface="Times New Roman"/>
                <a:cs typeface="Times New Roman"/>
              </a:rPr>
              <a:t>mammona dell’iniquità?” Gesù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(1853.5) 169:2.2 </a:t>
            </a:r>
            <a:r>
              <a:rPr sz="1200" spc="-5" dirty="0">
                <a:latin typeface="Times New Roman"/>
                <a:cs typeface="Times New Roman"/>
              </a:rPr>
              <a:t>“Alcuni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voi,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regno, erano </a:t>
            </a:r>
            <a:r>
              <a:rPr sz="1200" dirty="0">
                <a:latin typeface="Times New Roman"/>
                <a:cs typeface="Times New Roman"/>
              </a:rPr>
              <a:t>molto abili nel </a:t>
            </a:r>
            <a:r>
              <a:rPr sz="1200" spc="-5" dirty="0">
                <a:latin typeface="Times New Roman"/>
                <a:cs typeface="Times New Roman"/>
              </a:rPr>
              <a:t>trattare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soci in </a:t>
            </a:r>
            <a:r>
              <a:rPr sz="1200" spc="-5" dirty="0">
                <a:latin typeface="Times New Roman"/>
                <a:cs typeface="Times New Roman"/>
              </a:rPr>
              <a:t>affari. 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eravate </a:t>
            </a:r>
            <a:r>
              <a:rPr sz="1200" dirty="0">
                <a:latin typeface="Times New Roman"/>
                <a:cs typeface="Times New Roman"/>
              </a:rPr>
              <a:t>ingiusti e  </a:t>
            </a:r>
            <a:r>
              <a:rPr sz="1200" spc="-5" dirty="0">
                <a:latin typeface="Times New Roman"/>
                <a:cs typeface="Times New Roman"/>
              </a:rPr>
              <a:t>spesso sleali, eravate tuttavia prudenti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lungimiranti, nel senso che </a:t>
            </a:r>
            <a:r>
              <a:rPr sz="1200" dirty="0">
                <a:latin typeface="Times New Roman"/>
                <a:cs typeface="Times New Roman"/>
              </a:rPr>
              <a:t>trattavate i vostri </a:t>
            </a:r>
            <a:r>
              <a:rPr sz="1200" spc="-5" dirty="0">
                <a:latin typeface="Times New Roman"/>
                <a:cs typeface="Times New Roman"/>
              </a:rPr>
              <a:t>affari con </a:t>
            </a:r>
            <a:r>
              <a:rPr sz="1200" dirty="0">
                <a:latin typeface="Times New Roman"/>
                <a:cs typeface="Times New Roman"/>
              </a:rPr>
              <a:t>la sola </a:t>
            </a:r>
            <a:r>
              <a:rPr sz="1200" spc="-5" dirty="0">
                <a:latin typeface="Times New Roman"/>
                <a:cs typeface="Times New Roman"/>
              </a:rPr>
              <a:t>preoccupazione del </a:t>
            </a:r>
            <a:r>
              <a:rPr sz="1200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profitto immediato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sicurezza </a:t>
            </a:r>
            <a:r>
              <a:rPr sz="1200" spc="-5" dirty="0">
                <a:latin typeface="Times New Roman"/>
                <a:cs typeface="Times New Roman"/>
              </a:rPr>
              <a:t>futura. </a:t>
            </a:r>
            <a:r>
              <a:rPr sz="1200" dirty="0">
                <a:latin typeface="Times New Roman"/>
                <a:cs typeface="Times New Roman"/>
              </a:rPr>
              <a:t>Similmente voi </a:t>
            </a:r>
            <a:r>
              <a:rPr sz="1200" spc="-5" dirty="0">
                <a:latin typeface="Times New Roman"/>
                <a:cs typeface="Times New Roman"/>
              </a:rPr>
              <a:t>dovreste ora ordinare </a:t>
            </a:r>
            <a:r>
              <a:rPr sz="1200" dirty="0">
                <a:latin typeface="Times New Roman"/>
                <a:cs typeface="Times New Roman"/>
              </a:rPr>
              <a:t>la vostra vita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regno in modo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9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provvedere 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gioia presente </a:t>
            </a:r>
            <a:r>
              <a:rPr sz="1200" dirty="0">
                <a:latin typeface="Times New Roman"/>
                <a:cs typeface="Times New Roman"/>
              </a:rPr>
              <a:t>mentre vi </a:t>
            </a:r>
            <a:r>
              <a:rPr sz="1200" spc="-5" dirty="0">
                <a:latin typeface="Times New Roman"/>
                <a:cs typeface="Times New Roman"/>
              </a:rPr>
              <a:t>assicurate anche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godimento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tesori </a:t>
            </a:r>
            <a:r>
              <a:rPr sz="1200" spc="-5" dirty="0">
                <a:latin typeface="Times New Roman"/>
                <a:cs typeface="Times New Roman"/>
              </a:rPr>
              <a:t>accumulati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cielo. </a:t>
            </a:r>
            <a:r>
              <a:rPr sz="1200" spc="2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eravate  così diligenti nel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dei guadagni </a:t>
            </a:r>
            <a:r>
              <a:rPr sz="1200" dirty="0">
                <a:latin typeface="Times New Roman"/>
                <a:cs typeface="Times New Roman"/>
              </a:rPr>
              <a:t>per 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eravate al </a:t>
            </a:r>
            <a:r>
              <a:rPr sz="1200" dirty="0">
                <a:latin typeface="Times New Roman"/>
                <a:cs typeface="Times New Roman"/>
              </a:rPr>
              <a:t>servizio del vostro </a:t>
            </a:r>
            <a:r>
              <a:rPr sz="1200" spc="-5" dirty="0">
                <a:latin typeface="Times New Roman"/>
                <a:cs typeface="Times New Roman"/>
              </a:rPr>
              <a:t>essere, perché </a:t>
            </a:r>
            <a:r>
              <a:rPr sz="1200" dirty="0">
                <a:latin typeface="Times New Roman"/>
                <a:cs typeface="Times New Roman"/>
              </a:rPr>
              <a:t>dovreste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minore  </a:t>
            </a:r>
            <a:r>
              <a:rPr sz="1200" spc="-5" dirty="0">
                <a:latin typeface="Times New Roman"/>
                <a:cs typeface="Times New Roman"/>
              </a:rPr>
              <a:t>diligenza nel </a:t>
            </a:r>
            <a:r>
              <a:rPr sz="1200" dirty="0">
                <a:latin typeface="Times New Roman"/>
                <a:cs typeface="Times New Roman"/>
              </a:rPr>
              <a:t>conquistare </a:t>
            </a:r>
            <a:r>
              <a:rPr sz="1200" spc="-5" dirty="0">
                <a:latin typeface="Times New Roman"/>
                <a:cs typeface="Times New Roman"/>
              </a:rPr>
              <a:t>delle anime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poiché siete ora i servitori </a:t>
            </a:r>
            <a:r>
              <a:rPr sz="1200" spc="-5" dirty="0">
                <a:latin typeface="Times New Roman"/>
                <a:cs typeface="Times New Roman"/>
              </a:rPr>
              <a:t>della fraternità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intendenti di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4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(1853.6) 169:2.3 </a:t>
            </a:r>
            <a:r>
              <a:rPr sz="1200" spc="-5" dirty="0">
                <a:latin typeface="Times New Roman"/>
                <a:cs typeface="Times New Roman"/>
              </a:rPr>
              <a:t>“Voi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tutti imparare </a:t>
            </a:r>
            <a:r>
              <a:rPr sz="1200" dirty="0">
                <a:latin typeface="Times New Roman"/>
                <a:cs typeface="Times New Roman"/>
              </a:rPr>
              <a:t>una lezione </a:t>
            </a:r>
            <a:r>
              <a:rPr sz="1200" spc="-5" dirty="0">
                <a:latin typeface="Times New Roman"/>
                <a:cs typeface="Times New Roman"/>
              </a:rPr>
              <a:t>dalla storia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intendente </a:t>
            </a:r>
            <a:r>
              <a:rPr sz="1200" spc="-5" dirty="0">
                <a:latin typeface="Times New Roman"/>
                <a:cs typeface="Times New Roman"/>
              </a:rPr>
              <a:t>accorto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ingiusto.  Questo intendente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oppresso i </a:t>
            </a:r>
            <a:r>
              <a:rPr sz="1200" spc="-5" dirty="0">
                <a:latin typeface="Times New Roman"/>
                <a:cs typeface="Times New Roman"/>
              </a:rPr>
              <a:t>clienti del suo padrone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profitto personale,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 anche </a:t>
            </a:r>
            <a:r>
              <a:rPr sz="1200" dirty="0">
                <a:latin typeface="Times New Roman"/>
                <a:cs typeface="Times New Roman"/>
              </a:rPr>
              <a:t>completamente  dissipato e </a:t>
            </a:r>
            <a:r>
              <a:rPr sz="1200" spc="-5" dirty="0">
                <a:latin typeface="Times New Roman"/>
                <a:cs typeface="Times New Roman"/>
              </a:rPr>
              <a:t>sperperato </a:t>
            </a:r>
            <a:r>
              <a:rPr sz="1200" dirty="0">
                <a:latin typeface="Times New Roman"/>
                <a:cs typeface="Times New Roman"/>
              </a:rPr>
              <a:t>i fondi del </a:t>
            </a:r>
            <a:r>
              <a:rPr sz="1200" spc="-5" dirty="0">
                <a:latin typeface="Times New Roman"/>
                <a:cs typeface="Times New Roman"/>
              </a:rPr>
              <a:t>suo padrone. </a:t>
            </a:r>
            <a:r>
              <a:rPr sz="1200" dirty="0">
                <a:latin typeface="Times New Roman"/>
                <a:cs typeface="Times New Roman"/>
              </a:rPr>
              <a:t>Quando tutto ciò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alle orecchie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padrone, questi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convocò</a:t>
            </a: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l’intendente davanti </a:t>
            </a:r>
            <a:r>
              <a:rPr sz="1200" dirty="0">
                <a:latin typeface="Times New Roman"/>
                <a:cs typeface="Times New Roman"/>
              </a:rPr>
              <a:t>a lui 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dicerie </a:t>
            </a:r>
            <a:r>
              <a:rPr sz="1200" dirty="0">
                <a:latin typeface="Times New Roman"/>
                <a:cs typeface="Times New Roman"/>
              </a:rPr>
              <a:t>e pretese che </a:t>
            </a:r>
            <a:r>
              <a:rPr sz="1200" spc="-5" dirty="0">
                <a:latin typeface="Times New Roman"/>
                <a:cs typeface="Times New Roman"/>
              </a:rPr>
              <a:t>gli rendesse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incarico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si preparasse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passare gli affari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padrone </a:t>
            </a:r>
            <a:r>
              <a:rPr sz="1200" dirty="0">
                <a:latin typeface="Times New Roman"/>
                <a:cs typeface="Times New Roman"/>
              </a:rPr>
              <a:t>ad 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(1853.7) 169:2.4 </a:t>
            </a:r>
            <a:r>
              <a:rPr sz="1200" spc="-5" dirty="0">
                <a:latin typeface="Times New Roman"/>
                <a:cs typeface="Times New Roman"/>
              </a:rPr>
              <a:t>“Ora questo infedele </a:t>
            </a:r>
            <a:r>
              <a:rPr sz="1200" dirty="0">
                <a:latin typeface="Times New Roman"/>
                <a:cs typeface="Times New Roman"/>
              </a:rPr>
              <a:t>intendente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stesso: ‘Che cosa farò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sto per perdere questo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posto</a:t>
            </a:r>
            <a:endParaRPr sz="1200">
              <a:latin typeface="Times New Roman"/>
              <a:cs typeface="Times New Roman"/>
            </a:endParaRPr>
          </a:p>
          <a:p>
            <a:pPr marL="76200" marR="1701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d’intendente?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ho 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zappare;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mendicare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vergogno.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quello che dovrò </a:t>
            </a:r>
            <a:r>
              <a:rPr sz="1200" dirty="0">
                <a:latin typeface="Times New Roman"/>
                <a:cs typeface="Times New Roman"/>
              </a:rPr>
              <a:t>fare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certo,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10" dirty="0">
                <a:latin typeface="Times New Roman"/>
                <a:cs typeface="Times New Roman"/>
              </a:rPr>
              <a:t>sarò  </a:t>
            </a:r>
            <a:r>
              <a:rPr sz="1200" spc="-5" dirty="0">
                <a:latin typeface="Times New Roman"/>
                <a:cs typeface="Times New Roman"/>
              </a:rPr>
              <a:t>destituito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incarico </a:t>
            </a:r>
            <a:r>
              <a:rPr sz="1200" spc="-5" dirty="0">
                <a:latin typeface="Times New Roman"/>
                <a:cs typeface="Times New Roman"/>
              </a:rPr>
              <a:t>d’intendente, </a:t>
            </a:r>
            <a:r>
              <a:rPr sz="1200" dirty="0">
                <a:latin typeface="Times New Roman"/>
                <a:cs typeface="Times New Roman"/>
              </a:rPr>
              <a:t>di venire </a:t>
            </a:r>
            <a:r>
              <a:rPr sz="1200" spc="-5" dirty="0">
                <a:latin typeface="Times New Roman"/>
                <a:cs typeface="Times New Roman"/>
              </a:rPr>
              <a:t>bene accolto nelle case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fanno affari con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padrone.’ Ed  allora, chiamando ciascuno dei </a:t>
            </a:r>
            <a:r>
              <a:rPr sz="1200" dirty="0">
                <a:latin typeface="Times New Roman"/>
                <a:cs typeface="Times New Roman"/>
              </a:rPr>
              <a:t>debitori </a:t>
            </a:r>
            <a:r>
              <a:rPr sz="1200" spc="-5" dirty="0">
                <a:latin typeface="Times New Roman"/>
                <a:cs typeface="Times New Roman"/>
              </a:rPr>
              <a:t>del suo signore, egli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primo: </a:t>
            </a:r>
            <a:r>
              <a:rPr sz="1200" spc="-5" dirty="0">
                <a:latin typeface="Times New Roman"/>
                <a:cs typeface="Times New Roman"/>
              </a:rPr>
              <a:t>‘Quanto </a:t>
            </a:r>
            <a:r>
              <a:rPr sz="1200" dirty="0">
                <a:latin typeface="Times New Roman"/>
                <a:cs typeface="Times New Roman"/>
              </a:rPr>
              <a:t>devi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mio padrone?’ </a:t>
            </a:r>
            <a:r>
              <a:rPr sz="1200" spc="-5" dirty="0">
                <a:latin typeface="Times New Roman"/>
                <a:cs typeface="Times New Roman"/>
              </a:rPr>
              <a:t>Egli rispose: </a:t>
            </a:r>
            <a:r>
              <a:rPr sz="1200" spc="5" dirty="0">
                <a:latin typeface="Times New Roman"/>
                <a:cs typeface="Times New Roman"/>
              </a:rPr>
              <a:t>‘Cento  </a:t>
            </a:r>
            <a:r>
              <a:rPr sz="1200" spc="-5" dirty="0">
                <a:latin typeface="Times New Roman"/>
                <a:cs typeface="Times New Roman"/>
              </a:rPr>
              <a:t>misure </a:t>
            </a:r>
            <a:r>
              <a:rPr sz="1200" dirty="0">
                <a:latin typeface="Times New Roman"/>
                <a:cs typeface="Times New Roman"/>
              </a:rPr>
              <a:t>d’olio.’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l’intendente disse: </a:t>
            </a:r>
            <a:r>
              <a:rPr sz="1200" spc="-5" dirty="0">
                <a:latin typeface="Times New Roman"/>
                <a:cs typeface="Times New Roman"/>
              </a:rPr>
              <a:t>‘Prendi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tavoletta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cera, siediti subito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cambialo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cinquanta.’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disse 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14160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altro debitore: </a:t>
            </a:r>
            <a:r>
              <a:rPr sz="1200" dirty="0">
                <a:latin typeface="Times New Roman"/>
                <a:cs typeface="Times New Roman"/>
              </a:rPr>
              <a:t>‘Quanto devi tu?’ </a:t>
            </a:r>
            <a:r>
              <a:rPr sz="1200" spc="-5" dirty="0">
                <a:latin typeface="Times New Roman"/>
                <a:cs typeface="Times New Roman"/>
              </a:rPr>
              <a:t>Ed egli rispose: </a:t>
            </a:r>
            <a:r>
              <a:rPr sz="1200" dirty="0">
                <a:latin typeface="Times New Roman"/>
                <a:cs typeface="Times New Roman"/>
              </a:rPr>
              <a:t>‘Cento misure di </a:t>
            </a:r>
            <a:r>
              <a:rPr sz="1200" spc="-5" dirty="0">
                <a:latin typeface="Times New Roman"/>
                <a:cs typeface="Times New Roman"/>
              </a:rPr>
              <a:t>frumento.’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disse l’intendente: </a:t>
            </a:r>
            <a:r>
              <a:rPr sz="1200" spc="-5" dirty="0">
                <a:latin typeface="Times New Roman"/>
                <a:cs typeface="Times New Roman"/>
              </a:rPr>
              <a:t>‘Prendi </a:t>
            </a:r>
            <a:r>
              <a:rPr sz="1200" dirty="0">
                <a:latin typeface="Times New Roman"/>
                <a:cs typeface="Times New Roman"/>
              </a:rPr>
              <a:t>la tua ricevuta e  </a:t>
            </a:r>
            <a:r>
              <a:rPr sz="1200" spc="-5" dirty="0">
                <a:latin typeface="Times New Roman"/>
                <a:cs typeface="Times New Roman"/>
              </a:rPr>
              <a:t>scrivi ottanta.’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egli fece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numerosi altri debitori.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questo intendente disonesto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farsi degli </a:t>
            </a:r>
            <a:r>
              <a:rPr sz="1200" dirty="0">
                <a:latin typeface="Times New Roman"/>
                <a:cs typeface="Times New Roman"/>
              </a:rPr>
              <a:t>amici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sarebbe stato destituito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incarico d’intendente.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suo signore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padrone,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scoprì </a:t>
            </a:r>
            <a:r>
              <a:rPr sz="1200" dirty="0">
                <a:latin typeface="Times New Roman"/>
                <a:cs typeface="Times New Roman"/>
              </a:rPr>
              <a:t>successivamente  </a:t>
            </a:r>
            <a:r>
              <a:rPr sz="1200" spc="-5" dirty="0">
                <a:latin typeface="Times New Roman"/>
                <a:cs typeface="Times New Roman"/>
              </a:rPr>
              <a:t>questo fatto,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costretto ad ammettere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intendente infedele aveva almeno mostrato sagacia nella maniera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spc="5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premunirsi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tempi futuri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avversità.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95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(1854.1) 169:2.5 </a:t>
            </a:r>
            <a:r>
              <a:rPr sz="1200" spc="-5" dirty="0">
                <a:latin typeface="Times New Roman"/>
                <a:cs typeface="Times New Roman"/>
              </a:rPr>
              <a:t>“È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modo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questo mondo </a:t>
            </a:r>
            <a:r>
              <a:rPr sz="1200" spc="-5" dirty="0">
                <a:latin typeface="Times New Roman"/>
                <a:cs typeface="Times New Roman"/>
              </a:rPr>
              <a:t>mostrano </a:t>
            </a:r>
            <a:r>
              <a:rPr sz="1200" dirty="0">
                <a:latin typeface="Times New Roman"/>
                <a:cs typeface="Times New Roman"/>
              </a:rPr>
              <a:t>talvolta più saggezza </a:t>
            </a:r>
            <a:r>
              <a:rPr sz="1200" spc="-5" dirty="0">
                <a:latin typeface="Times New Roman"/>
                <a:cs typeface="Times New Roman"/>
              </a:rPr>
              <a:t>nel preparare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futuro rispetto ai figli  della luce.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dico a voi che </a:t>
            </a:r>
            <a:r>
              <a:rPr sz="1200" spc="-5" dirty="0">
                <a:latin typeface="Times New Roman"/>
                <a:cs typeface="Times New Roman"/>
              </a:rPr>
              <a:t>professate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tesoro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cielo: imparate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che si </a:t>
            </a:r>
            <a:r>
              <a:rPr sz="1200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degli amici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mammona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658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23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Giuseppe. Giacobbe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grande ammiratore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faceva </a:t>
            </a:r>
            <a:r>
              <a:rPr sz="1200" dirty="0">
                <a:latin typeface="Times New Roman"/>
                <a:cs typeface="Times New Roman"/>
              </a:rPr>
              <a:t>carico di </a:t>
            </a:r>
            <a:r>
              <a:rPr sz="1200" spc="-5" dirty="0">
                <a:latin typeface="Times New Roman"/>
                <a:cs typeface="Times New Roman"/>
              </a:rPr>
              <a:t>vegliare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nessuno si permettesse </a:t>
            </a:r>
            <a:r>
              <a:rPr sz="1200" dirty="0">
                <a:latin typeface="Times New Roman"/>
                <a:cs typeface="Times New Roman"/>
              </a:rPr>
              <a:t>d’imporsi a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approfittando </a:t>
            </a:r>
            <a:r>
              <a:rPr sz="1200" spc="-5" dirty="0">
                <a:latin typeface="Times New Roman"/>
                <a:cs typeface="Times New Roman"/>
              </a:rPr>
              <a:t>della sua avversione al </a:t>
            </a:r>
            <a:r>
              <a:rPr sz="1200" dirty="0">
                <a:latin typeface="Times New Roman"/>
                <a:cs typeface="Times New Roman"/>
              </a:rPr>
              <a:t>combattimento </a:t>
            </a:r>
            <a:r>
              <a:rPr sz="1200" spc="-5" dirty="0">
                <a:latin typeface="Times New Roman"/>
                <a:cs typeface="Times New Roman"/>
              </a:rPr>
              <a:t>fisico.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volte dei giovani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maleducati attaccarono Gesù,  contando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presunta docilità,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ricevettero sempre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rapida </a:t>
            </a:r>
            <a:r>
              <a:rPr sz="1200" dirty="0">
                <a:latin typeface="Times New Roman"/>
                <a:cs typeface="Times New Roman"/>
              </a:rPr>
              <a:t>e sicura punizione </a:t>
            </a:r>
            <a:r>
              <a:rPr sz="1200" spc="-5" dirty="0">
                <a:latin typeface="Times New Roman"/>
                <a:cs typeface="Times New Roman"/>
              </a:rPr>
              <a:t>per mano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autonominatosi  campione </a:t>
            </a:r>
            <a:r>
              <a:rPr sz="1200" dirty="0">
                <a:latin typeface="Times New Roman"/>
                <a:cs typeface="Times New Roman"/>
              </a:rPr>
              <a:t>e sempre pronto </a:t>
            </a:r>
            <a:r>
              <a:rPr sz="1200" spc="-5" dirty="0">
                <a:latin typeface="Times New Roman"/>
                <a:cs typeface="Times New Roman"/>
              </a:rPr>
              <a:t>difensore, </a:t>
            </a:r>
            <a:r>
              <a:rPr sz="1200" dirty="0">
                <a:latin typeface="Times New Roman"/>
                <a:cs typeface="Times New Roman"/>
              </a:rPr>
              <a:t>Giacobbe il </a:t>
            </a:r>
            <a:r>
              <a:rPr sz="1200" spc="-5" dirty="0">
                <a:latin typeface="Times New Roman"/>
                <a:cs typeface="Times New Roman"/>
              </a:rPr>
              <a:t>figlio del tagliapietre.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93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(1369.1) 124:2.5 </a:t>
            </a:r>
            <a:r>
              <a:rPr sz="1200" spc="-5" dirty="0">
                <a:latin typeface="Times New Roman"/>
                <a:cs typeface="Times New Roman"/>
              </a:rPr>
              <a:t>Gesù era generalmente accettato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capo dei </a:t>
            </a:r>
            <a:r>
              <a:rPr sz="1200" dirty="0">
                <a:latin typeface="Times New Roman"/>
                <a:cs typeface="Times New Roman"/>
              </a:rPr>
              <a:t>ragazzi 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sostenevano gli ideali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 loro </a:t>
            </a:r>
            <a:r>
              <a:rPr sz="1200" dirty="0">
                <a:latin typeface="Times New Roman"/>
                <a:cs typeface="Times New Roman"/>
              </a:rPr>
              <a:t>tempo 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generazione.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realmente amato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cerchia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giovani associati,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perché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equo, </a:t>
            </a:r>
            <a:r>
              <a:rPr sz="1200" dirty="0">
                <a:latin typeface="Times New Roman"/>
                <a:cs typeface="Times New Roman"/>
              </a:rPr>
              <a:t>ma anche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possedeva una rara e </a:t>
            </a:r>
            <a:r>
              <a:rPr sz="1200" spc="-5" dirty="0">
                <a:latin typeface="Times New Roman"/>
                <a:cs typeface="Times New Roman"/>
              </a:rPr>
              <a:t>comprensiva simpatia che </a:t>
            </a:r>
            <a:r>
              <a:rPr sz="1200" dirty="0">
                <a:latin typeface="Times New Roman"/>
                <a:cs typeface="Times New Roman"/>
              </a:rPr>
              <a:t>denotava amore e rasentava una prudente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(1369.2) 124:2.6 </a:t>
            </a:r>
            <a:r>
              <a:rPr sz="1200" spc="-5" dirty="0">
                <a:latin typeface="Times New Roman"/>
                <a:cs typeface="Times New Roman"/>
              </a:rPr>
              <a:t>Quest’anno egli cominciò </a:t>
            </a:r>
            <a:r>
              <a:rPr sz="1200" dirty="0">
                <a:latin typeface="Times New Roman"/>
                <a:cs typeface="Times New Roman"/>
              </a:rPr>
              <a:t>a mostrare una </a:t>
            </a:r>
            <a:r>
              <a:rPr sz="1200" spc="-5" dirty="0">
                <a:latin typeface="Times New Roman"/>
                <a:cs typeface="Times New Roman"/>
              </a:rPr>
              <a:t>marcata preferenza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persone più </a:t>
            </a:r>
            <a:r>
              <a:rPr sz="1200" spc="-5" dirty="0">
                <a:latin typeface="Times New Roman"/>
                <a:cs typeface="Times New Roman"/>
              </a:rPr>
              <a:t>anziane. Era felice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questioni </a:t>
            </a:r>
            <a:r>
              <a:rPr sz="1200" spc="-5" dirty="0">
                <a:latin typeface="Times New Roman"/>
                <a:cs typeface="Times New Roman"/>
              </a:rPr>
              <a:t>culturali, educative, </a:t>
            </a:r>
            <a:r>
              <a:rPr sz="1200" dirty="0">
                <a:latin typeface="Times New Roman"/>
                <a:cs typeface="Times New Roman"/>
              </a:rPr>
              <a:t>sociali, </a:t>
            </a:r>
            <a:r>
              <a:rPr sz="1200" spc="-5" dirty="0">
                <a:latin typeface="Times New Roman"/>
                <a:cs typeface="Times New Roman"/>
              </a:rPr>
              <a:t>economiche, politiche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religiose con </a:t>
            </a:r>
            <a:r>
              <a:rPr sz="1200" dirty="0">
                <a:latin typeface="Times New Roman"/>
                <a:cs typeface="Times New Roman"/>
              </a:rPr>
              <a:t>menti più </a:t>
            </a:r>
            <a:r>
              <a:rPr sz="1200" spc="-5" dirty="0">
                <a:latin typeface="Times New Roman"/>
                <a:cs typeface="Times New Roman"/>
              </a:rPr>
              <a:t>mature,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profondità dei </a:t>
            </a:r>
            <a:r>
              <a:rPr sz="1200" spc="1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ragionamenti </a:t>
            </a:r>
            <a:r>
              <a:rPr sz="1200" dirty="0">
                <a:latin typeface="Times New Roman"/>
                <a:cs typeface="Times New Roman"/>
              </a:rPr>
              <a:t>e l’acutezza </a:t>
            </a:r>
            <a:r>
              <a:rPr sz="1200" spc="-5" dirty="0">
                <a:latin typeface="Times New Roman"/>
                <a:cs typeface="Times New Roman"/>
              </a:rPr>
              <a:t>delle sue osservazioni affascinavano </a:t>
            </a:r>
            <a:r>
              <a:rPr sz="1200" dirty="0">
                <a:latin typeface="Times New Roman"/>
                <a:cs typeface="Times New Roman"/>
              </a:rPr>
              <a:t>talmente i suoi </a:t>
            </a:r>
            <a:r>
              <a:rPr sz="1200" spc="-5" dirty="0">
                <a:latin typeface="Times New Roman"/>
                <a:cs typeface="Times New Roman"/>
              </a:rPr>
              <a:t>compagni adulti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sempre </a:t>
            </a:r>
            <a:r>
              <a:rPr sz="1200" dirty="0">
                <a:latin typeface="Times New Roman"/>
                <a:cs typeface="Times New Roman"/>
              </a:rPr>
              <a:t>più disponibili a  </a:t>
            </a:r>
            <a:r>
              <a:rPr sz="1200" spc="-5" dirty="0">
                <a:latin typeface="Times New Roman"/>
                <a:cs typeface="Times New Roman"/>
              </a:rPr>
              <a:t>frequentarlo.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divenisse </a:t>
            </a:r>
            <a:r>
              <a:rPr sz="1200" spc="-5" dirty="0">
                <a:latin typeface="Times New Roman"/>
                <a:cs typeface="Times New Roman"/>
              </a:rPr>
              <a:t>responsabile del sostegno della famiglia,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genitori </a:t>
            </a:r>
            <a:r>
              <a:rPr sz="1200" spc="-5" dirty="0">
                <a:latin typeface="Times New Roman"/>
                <a:cs typeface="Times New Roman"/>
              </a:rPr>
              <a:t>cercavano costantemente </a:t>
            </a:r>
            <a:r>
              <a:rPr sz="1200" dirty="0">
                <a:latin typeface="Times New Roman"/>
                <a:cs typeface="Times New Roman"/>
              </a:rPr>
              <a:t>di spingerlo  </a:t>
            </a:r>
            <a:r>
              <a:rPr sz="1200" spc="-5" dirty="0">
                <a:latin typeface="Times New Roman"/>
                <a:cs typeface="Times New Roman"/>
              </a:rPr>
              <a:t>ad associarsi con </a:t>
            </a:r>
            <a:r>
              <a:rPr sz="1200" dirty="0">
                <a:latin typeface="Times New Roman"/>
                <a:cs typeface="Times New Roman"/>
              </a:rPr>
              <a:t>ragazzi </a:t>
            </a:r>
            <a:r>
              <a:rPr sz="1200" spc="-5" dirty="0">
                <a:latin typeface="Times New Roman"/>
                <a:cs typeface="Times New Roman"/>
              </a:rPr>
              <a:t>della sua età, </a:t>
            </a:r>
            <a:r>
              <a:rPr sz="1200" dirty="0">
                <a:latin typeface="Times New Roman"/>
                <a:cs typeface="Times New Roman"/>
              </a:rPr>
              <a:t>o più vicini </a:t>
            </a:r>
            <a:r>
              <a:rPr sz="1200" spc="-5" dirty="0">
                <a:latin typeface="Times New Roman"/>
                <a:cs typeface="Times New Roman"/>
              </a:rPr>
              <a:t>alla sua età, </a:t>
            </a:r>
            <a:r>
              <a:rPr sz="1200" dirty="0">
                <a:latin typeface="Times New Roman"/>
                <a:cs typeface="Times New Roman"/>
              </a:rPr>
              <a:t>piuttosto 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individui più anziani e più istruiti per i quali  </a:t>
            </a:r>
            <a:r>
              <a:rPr sz="1200" spc="-5" dirty="0">
                <a:latin typeface="Times New Roman"/>
                <a:cs typeface="Times New Roman"/>
              </a:rPr>
              <a:t>mostrava </a:t>
            </a:r>
            <a:r>
              <a:rPr sz="1200" dirty="0">
                <a:latin typeface="Times New Roman"/>
                <a:cs typeface="Times New Roman"/>
              </a:rPr>
              <a:t>una tale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preferenza.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708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(1369.3) 124:2.7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quest’anno egli fece con </a:t>
            </a:r>
            <a:r>
              <a:rPr sz="1200" dirty="0">
                <a:latin typeface="Times New Roman"/>
                <a:cs typeface="Times New Roman"/>
              </a:rPr>
              <a:t>suo zio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mesi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pesca sul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ed ebbe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successo.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giungere all’età adulta egli era </a:t>
            </a:r>
            <a:r>
              <a:rPr sz="1200" dirty="0">
                <a:latin typeface="Times New Roman"/>
                <a:cs typeface="Times New Roman"/>
              </a:rPr>
              <a:t>divenuto un </a:t>
            </a:r>
            <a:r>
              <a:rPr sz="1200" spc="-5" dirty="0">
                <a:latin typeface="Times New Roman"/>
                <a:cs typeface="Times New Roman"/>
              </a:rPr>
              <a:t>esperto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pescatore.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1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(1369.4) 124:2.8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sviluppo fisico proseguiva; </a:t>
            </a:r>
            <a:r>
              <a:rPr sz="1200" dirty="0">
                <a:latin typeface="Times New Roman"/>
                <a:cs typeface="Times New Roman"/>
              </a:rPr>
              <a:t>a scuola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allievo avanzato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privilegiato;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s’intendeva abbastanza </a:t>
            </a:r>
            <a:r>
              <a:rPr sz="1200" dirty="0">
                <a:latin typeface="Times New Roman"/>
                <a:cs typeface="Times New Roman"/>
              </a:rPr>
              <a:t>bene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sorelle più </a:t>
            </a:r>
            <a:r>
              <a:rPr sz="1200" spc="-5" dirty="0">
                <a:latin typeface="Times New Roman"/>
                <a:cs typeface="Times New Roman"/>
              </a:rPr>
              <a:t>giovani, avendo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vantaggio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tre anni e mezzo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del più vecchio </a:t>
            </a:r>
            <a:r>
              <a:rPr sz="1200" spc="-5" dirty="0">
                <a:latin typeface="Times New Roman"/>
                <a:cs typeface="Times New Roman"/>
              </a:rPr>
              <a:t>degli altri figli. 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ben considerato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salvo che dai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tra i ragazzi più </a:t>
            </a:r>
            <a:r>
              <a:rPr sz="1200" spc="-5" dirty="0">
                <a:latin typeface="Times New Roman"/>
                <a:cs typeface="Times New Roman"/>
              </a:rPr>
              <a:t>ottusi, che parlavano 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spc="10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sfrontata, mancante </a:t>
            </a:r>
            <a:r>
              <a:rPr sz="1200" dirty="0">
                <a:latin typeface="Times New Roman"/>
                <a:cs typeface="Times New Roman"/>
              </a:rPr>
              <a:t>dell’umiltà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riservatezza </a:t>
            </a:r>
            <a:r>
              <a:rPr sz="1200" spc="-5" dirty="0">
                <a:latin typeface="Times New Roman"/>
                <a:cs typeface="Times New Roman"/>
              </a:rPr>
              <a:t>che si convengono ai giovani.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manifestava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67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20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dell’ingiustizia,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conducete similmente </a:t>
            </a:r>
            <a:r>
              <a:rPr sz="1200" dirty="0">
                <a:latin typeface="Times New Roman"/>
                <a:cs typeface="Times New Roman"/>
              </a:rPr>
              <a:t>la vostra vita in modo da </a:t>
            </a:r>
            <a:r>
              <a:rPr sz="1200" spc="-5" dirty="0">
                <a:latin typeface="Times New Roman"/>
                <a:cs typeface="Times New Roman"/>
              </a:rPr>
              <a:t>stabilire un’amicizia eterna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della rettitudine affinché,  quando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terrene verranno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mancare, sarete gioiosamente ricevuti nelle dimore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57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(1854.2) 169:2.6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affermo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nel poco sarà fedele anche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mentre colui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ingiusto nel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ingiusto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 molto.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avete mostrato </a:t>
            </a:r>
            <a:r>
              <a:rPr sz="1200" dirty="0">
                <a:latin typeface="Times New Roman"/>
                <a:cs typeface="Times New Roman"/>
              </a:rPr>
              <a:t>previdenza </a:t>
            </a:r>
            <a:r>
              <a:rPr sz="1200" spc="-5" dirty="0">
                <a:latin typeface="Times New Roman"/>
                <a:cs typeface="Times New Roman"/>
              </a:rPr>
              <a:t>ed integrità negli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come potete 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e prudenti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sarà affidata </a:t>
            </a:r>
            <a:r>
              <a:rPr sz="1200" dirty="0">
                <a:latin typeface="Times New Roman"/>
                <a:cs typeface="Times New Roman"/>
              </a:rPr>
              <a:t>l’amministrazione </a:t>
            </a:r>
            <a:r>
              <a:rPr sz="1200" spc="-5" dirty="0">
                <a:latin typeface="Times New Roman"/>
                <a:cs typeface="Times New Roman"/>
              </a:rPr>
              <a:t>delle vere </a:t>
            </a:r>
            <a:r>
              <a:rPr sz="1200" dirty="0">
                <a:latin typeface="Times New Roman"/>
                <a:cs typeface="Times New Roman"/>
              </a:rPr>
              <a:t>ricchezze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cieli?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buoni  </a:t>
            </a:r>
            <a:r>
              <a:rPr sz="1200" spc="-5" dirty="0">
                <a:latin typeface="Times New Roman"/>
                <a:cs typeface="Times New Roman"/>
              </a:rPr>
              <a:t>amministratori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fedeli banchieri, se </a:t>
            </a:r>
            <a:r>
              <a:rPr sz="1200" dirty="0">
                <a:latin typeface="Times New Roman"/>
                <a:cs typeface="Times New Roman"/>
              </a:rPr>
              <a:t>non siete stati </a:t>
            </a:r>
            <a:r>
              <a:rPr sz="1200" spc="-5" dirty="0">
                <a:latin typeface="Times New Roman"/>
                <a:cs typeface="Times New Roman"/>
              </a:rPr>
              <a:t>leali </a:t>
            </a:r>
            <a:r>
              <a:rPr sz="1200" dirty="0">
                <a:latin typeface="Times New Roman"/>
                <a:cs typeface="Times New Roman"/>
              </a:rPr>
              <a:t>in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appartiene </a:t>
            </a:r>
            <a:r>
              <a:rPr sz="1200" spc="-5" dirty="0">
                <a:latin typeface="Times New Roman"/>
                <a:cs typeface="Times New Roman"/>
              </a:rPr>
              <a:t>agli altri, chi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pazzo da affidarvi un </a:t>
            </a:r>
            <a:r>
              <a:rPr sz="1200" spc="-5" dirty="0">
                <a:latin typeface="Times New Roman"/>
                <a:cs typeface="Times New Roman"/>
              </a:rPr>
              <a:t>grande  tesoro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gestire?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514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(1854.3) 169:2.7 </a:t>
            </a:r>
            <a:r>
              <a:rPr sz="1200" spc="-15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affermo nuovamente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padroni;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odierà </a:t>
            </a:r>
            <a:r>
              <a:rPr sz="1200" dirty="0">
                <a:latin typeface="Times New Roman"/>
                <a:cs typeface="Times New Roman"/>
              </a:rPr>
              <a:t>l’uno e amerà l’altro, </a:t>
            </a:r>
            <a:r>
              <a:rPr sz="1200" spc="-5" dirty="0">
                <a:latin typeface="Times New Roman"/>
                <a:cs typeface="Times New Roman"/>
              </a:rPr>
              <a:t>oppure si </a:t>
            </a:r>
            <a:r>
              <a:rPr sz="1200" dirty="0">
                <a:latin typeface="Times New Roman"/>
                <a:cs typeface="Times New Roman"/>
              </a:rPr>
              <a:t>attaccherà  </a:t>
            </a:r>
            <a:r>
              <a:rPr sz="1200" spc="-5" dirty="0">
                <a:latin typeface="Times New Roman"/>
                <a:cs typeface="Times New Roman"/>
              </a:rPr>
              <a:t>all’uno mentre </a:t>
            </a:r>
            <a:r>
              <a:rPr sz="1200" dirty="0">
                <a:latin typeface="Times New Roman"/>
                <a:cs typeface="Times New Roman"/>
              </a:rPr>
              <a:t>disdegnerà </a:t>
            </a:r>
            <a:r>
              <a:rPr sz="1200" spc="-5" dirty="0">
                <a:latin typeface="Times New Roman"/>
                <a:cs typeface="Times New Roman"/>
              </a:rPr>
              <a:t>l’altro. Non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servire Dio </a:t>
            </a:r>
            <a:r>
              <a:rPr sz="1200" dirty="0">
                <a:latin typeface="Times New Roman"/>
                <a:cs typeface="Times New Roman"/>
              </a:rPr>
              <a:t>e mammona.”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(1854.4) 169:2.8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presenti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ciò,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beffeggiare </a:t>
            </a:r>
            <a:r>
              <a:rPr sz="1200" dirty="0">
                <a:latin typeface="Times New Roman"/>
                <a:cs typeface="Times New Roman"/>
              </a:rPr>
              <a:t>e a prendere in </a:t>
            </a:r>
            <a:r>
              <a:rPr sz="1200" spc="-5" dirty="0">
                <a:latin typeface="Times New Roman"/>
                <a:cs typeface="Times New Roman"/>
              </a:rPr>
              <a:t>giro Gesù perché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 </a:t>
            </a:r>
            <a:r>
              <a:rPr sz="1200" dirty="0">
                <a:latin typeface="Times New Roman"/>
                <a:cs typeface="Times New Roman"/>
              </a:rPr>
              <a:t>molto dediti </a:t>
            </a:r>
            <a:r>
              <a:rPr sz="1200" spc="-5" dirty="0">
                <a:latin typeface="Times New Roman"/>
                <a:cs typeface="Times New Roman"/>
              </a:rPr>
              <a:t>all’acquisizione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ricchezze. Questi ascoltatori </a:t>
            </a:r>
            <a:r>
              <a:rPr sz="1200" dirty="0">
                <a:latin typeface="Times New Roman"/>
                <a:cs typeface="Times New Roman"/>
              </a:rPr>
              <a:t>ostili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coinvolgere Gesù </a:t>
            </a:r>
            <a:r>
              <a:rPr sz="1200" dirty="0">
                <a:latin typeface="Times New Roman"/>
                <a:cs typeface="Times New Roman"/>
              </a:rPr>
              <a:t>in discussioni </a:t>
            </a:r>
            <a:r>
              <a:rPr sz="1200" spc="-5" dirty="0">
                <a:latin typeface="Times New Roman"/>
                <a:cs typeface="Times New Roman"/>
              </a:rPr>
              <a:t>sterili, </a:t>
            </a:r>
            <a:r>
              <a:rPr sz="1200" spc="2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argomentare </a:t>
            </a:r>
            <a:r>
              <a:rPr sz="1200" dirty="0">
                <a:latin typeface="Times New Roman"/>
                <a:cs typeface="Times New Roman"/>
              </a:rPr>
              <a:t>con i suoi nemici.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si misero </a:t>
            </a:r>
            <a:r>
              <a:rPr sz="1200" dirty="0">
                <a:latin typeface="Times New Roman"/>
                <a:cs typeface="Times New Roman"/>
              </a:rPr>
              <a:t>a discutere tra loro, le </a:t>
            </a:r>
            <a:r>
              <a:rPr sz="1200" spc="-5" dirty="0">
                <a:latin typeface="Times New Roman"/>
                <a:cs typeface="Times New Roman"/>
              </a:rPr>
              <a:t>loro grida attirarono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accampate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dintorni; e </a:t>
            </a:r>
            <a:r>
              <a:rPr sz="1200" spc="-5" dirty="0">
                <a:latin typeface="Times New Roman"/>
                <a:cs typeface="Times New Roman"/>
              </a:rPr>
              <a:t>quando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litigare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l’altro, </a:t>
            </a:r>
            <a:r>
              <a:rPr sz="1200" spc="-5" dirty="0">
                <a:latin typeface="Times New Roman"/>
                <a:cs typeface="Times New Roman"/>
              </a:rPr>
              <a:t>Gesù si ritirò, andando nella sua </a:t>
            </a:r>
            <a:r>
              <a:rPr sz="1200" dirty="0">
                <a:latin typeface="Times New Roman"/>
                <a:cs typeface="Times New Roman"/>
              </a:rPr>
              <a:t>tenda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L’uomo ricco e il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mendicante</a:t>
            </a:r>
            <a:endParaRPr sz="1600">
              <a:latin typeface="Times New Roman"/>
              <a:cs typeface="Times New Roman"/>
            </a:endParaRPr>
          </a:p>
          <a:p>
            <a:pPr marL="88900" marR="74295">
              <a:lnSpc>
                <a:spcPts val="1380"/>
              </a:lnSpc>
              <a:spcBef>
                <a:spcPts val="14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(1854.5) 169:3.1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divenne troppo rumorosa, Simon Pietro, </a:t>
            </a:r>
            <a:r>
              <a:rPr sz="1200" spc="-5" dirty="0">
                <a:latin typeface="Times New Roman"/>
                <a:cs typeface="Times New Roman"/>
              </a:rPr>
              <a:t>alzandosi, prese </a:t>
            </a:r>
            <a:r>
              <a:rPr sz="1200" dirty="0">
                <a:latin typeface="Times New Roman"/>
                <a:cs typeface="Times New Roman"/>
              </a:rPr>
              <a:t>il comando </a:t>
            </a:r>
            <a:r>
              <a:rPr sz="1200" spc="-5" dirty="0">
                <a:latin typeface="Times New Roman"/>
                <a:cs typeface="Times New Roman"/>
              </a:rPr>
              <a:t>dicendo: “Uomini </a:t>
            </a:r>
            <a:r>
              <a:rPr sz="1200" dirty="0">
                <a:latin typeface="Times New Roman"/>
                <a:cs typeface="Times New Roman"/>
              </a:rPr>
              <a:t>e fratelli,  non è </a:t>
            </a:r>
            <a:r>
              <a:rPr sz="1200" spc="-5" dirty="0">
                <a:latin typeface="Times New Roman"/>
                <a:cs typeface="Times New Roman"/>
              </a:rPr>
              <a:t>decoroso che litighiate </a:t>
            </a:r>
            <a:r>
              <a:rPr sz="1200" dirty="0">
                <a:latin typeface="Times New Roman"/>
                <a:cs typeface="Times New Roman"/>
              </a:rPr>
              <a:t>in questo modo tra di voi.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ha parlato e voi </a:t>
            </a:r>
            <a:r>
              <a:rPr sz="1200" spc="-5" dirty="0">
                <a:latin typeface="Times New Roman"/>
                <a:cs typeface="Times New Roman"/>
              </a:rPr>
              <a:t>farete </a:t>
            </a:r>
            <a:r>
              <a:rPr sz="1200" dirty="0">
                <a:latin typeface="Times New Roman"/>
                <a:cs typeface="Times New Roman"/>
              </a:rPr>
              <a:t>bene a meditare le </a:t>
            </a:r>
            <a:r>
              <a:rPr sz="1200" spc="-5" dirty="0">
                <a:latin typeface="Times New Roman"/>
                <a:cs typeface="Times New Roman"/>
              </a:rPr>
              <a:t>sue parole. </a:t>
            </a:r>
            <a:r>
              <a:rPr sz="1200" spc="5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non è una nuova </a:t>
            </a:r>
            <a:r>
              <a:rPr sz="1200" spc="-5" dirty="0">
                <a:latin typeface="Times New Roman"/>
                <a:cs typeface="Times New Roman"/>
              </a:rPr>
              <a:t>dottrina. Non avete anche </a:t>
            </a:r>
            <a:r>
              <a:rPr sz="1200" dirty="0">
                <a:latin typeface="Times New Roman"/>
                <a:cs typeface="Times New Roman"/>
              </a:rPr>
              <a:t>udito </a:t>
            </a:r>
            <a:r>
              <a:rPr sz="1200" spc="-5" dirty="0">
                <a:latin typeface="Times New Roman"/>
                <a:cs typeface="Times New Roman"/>
              </a:rPr>
              <a:t>l’allegoria dei Nazirei concernente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e il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mendicante?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2130" cy="35407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76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noi hanno </a:t>
            </a:r>
            <a:r>
              <a:rPr sz="1200" spc="-5" dirty="0">
                <a:latin typeface="Times New Roman"/>
                <a:cs typeface="Times New Roman"/>
              </a:rPr>
              <a:t>sentito </a:t>
            </a:r>
            <a:r>
              <a:rPr sz="1200" dirty="0">
                <a:latin typeface="Times New Roman"/>
                <a:cs typeface="Times New Roman"/>
              </a:rPr>
              <a:t>Giovanni il </a:t>
            </a:r>
            <a:r>
              <a:rPr sz="1200" spc="-5" dirty="0">
                <a:latin typeface="Times New Roman"/>
                <a:cs typeface="Times New Roman"/>
              </a:rPr>
              <a:t>Battista gridare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di avvertimento a </a:t>
            </a:r>
            <a:r>
              <a:rPr sz="1200" spc="-5" dirty="0">
                <a:latin typeface="Times New Roman"/>
                <a:cs typeface="Times New Roman"/>
              </a:rPr>
              <a:t>coloro che amano </a:t>
            </a:r>
            <a:r>
              <a:rPr sz="1200" dirty="0">
                <a:latin typeface="Times New Roman"/>
                <a:cs typeface="Times New Roman"/>
              </a:rPr>
              <a:t>le ricchezze e </a:t>
            </a:r>
            <a:r>
              <a:rPr sz="1200" spc="5" dirty="0">
                <a:latin typeface="Times New Roman"/>
                <a:cs typeface="Times New Roman"/>
              </a:rPr>
              <a:t>bramano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beni disonesti. Ed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vecchia </a:t>
            </a:r>
            <a:r>
              <a:rPr sz="1200" dirty="0">
                <a:latin typeface="Times New Roman"/>
                <a:cs typeface="Times New Roman"/>
              </a:rPr>
              <a:t>parabola non è </a:t>
            </a:r>
            <a:r>
              <a:rPr sz="1200" spc="-5" dirty="0">
                <a:latin typeface="Times New Roman"/>
                <a:cs typeface="Times New Roman"/>
              </a:rPr>
              <a:t>conforme al vangelo </a:t>
            </a:r>
            <a:r>
              <a:rPr sz="1200" dirty="0">
                <a:latin typeface="Times New Roman"/>
                <a:cs typeface="Times New Roman"/>
              </a:rPr>
              <a:t>che noi predichiamo, voi </a:t>
            </a:r>
            <a:r>
              <a:rPr sz="1200" spc="-5" dirty="0">
                <a:latin typeface="Times New Roman"/>
                <a:cs typeface="Times New Roman"/>
              </a:rPr>
              <a:t>fareste </a:t>
            </a:r>
            <a:r>
              <a:rPr sz="1200" dirty="0">
                <a:latin typeface="Times New Roman"/>
                <a:cs typeface="Times New Roman"/>
              </a:rPr>
              <a:t>tutti bene a  </a:t>
            </a:r>
            <a:r>
              <a:rPr sz="1200" spc="-5" dirty="0">
                <a:latin typeface="Times New Roman"/>
                <a:cs typeface="Times New Roman"/>
              </a:rPr>
              <a:t>prestare attenzione alle </a:t>
            </a:r>
            <a:r>
              <a:rPr sz="1200" dirty="0">
                <a:latin typeface="Times New Roman"/>
                <a:cs typeface="Times New Roman"/>
              </a:rPr>
              <a:t>sue lezioni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comprenderete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luce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che </a:t>
            </a:r>
            <a:r>
              <a:rPr sz="1200" spc="5" dirty="0">
                <a:latin typeface="Times New Roman"/>
                <a:cs typeface="Times New Roman"/>
              </a:rPr>
              <a:t>Giovanni  </a:t>
            </a:r>
            <a:r>
              <a:rPr sz="1200" spc="-5" dirty="0">
                <a:latin typeface="Times New Roman"/>
                <a:cs typeface="Times New Roman"/>
              </a:rPr>
              <a:t>raccontava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dirty="0">
                <a:latin typeface="Times New Roman"/>
                <a:cs typeface="Times New Roman"/>
              </a:rPr>
              <a:t> questa: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(1854.6) 169:3.2 </a:t>
            </a:r>
            <a:r>
              <a:rPr sz="1200" spc="-5" dirty="0">
                <a:latin typeface="Times New Roman"/>
                <a:cs typeface="Times New Roman"/>
              </a:rPr>
              <a:t>“C’era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Dives,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vestito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porpora </a:t>
            </a:r>
            <a:r>
              <a:rPr sz="1200" dirty="0">
                <a:latin typeface="Times New Roman"/>
                <a:cs typeface="Times New Roman"/>
              </a:rPr>
              <a:t>e di lino fine, </a:t>
            </a:r>
            <a:r>
              <a:rPr sz="1200" spc="-5" dirty="0">
                <a:latin typeface="Times New Roman"/>
                <a:cs typeface="Times New Roman"/>
              </a:rPr>
              <a:t>viveva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allegria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splendore. </a:t>
            </a:r>
            <a:r>
              <a:rPr sz="1200" dirty="0">
                <a:latin typeface="Times New Roman"/>
                <a:cs typeface="Times New Roman"/>
              </a:rPr>
              <a:t>E c’era un </a:t>
            </a:r>
            <a:r>
              <a:rPr sz="1200" spc="-5" dirty="0">
                <a:latin typeface="Times New Roman"/>
                <a:cs typeface="Times New Roman"/>
              </a:rPr>
              <a:t>mendicante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Lazzaro, che si metteva sulla </a:t>
            </a:r>
            <a:r>
              <a:rPr sz="1200" dirty="0">
                <a:latin typeface="Times New Roman"/>
                <a:cs typeface="Times New Roman"/>
              </a:rPr>
              <a:t>porta di questo </a:t>
            </a:r>
            <a:r>
              <a:rPr sz="1200" spc="-5" dirty="0">
                <a:latin typeface="Times New Roman"/>
                <a:cs typeface="Times New Roman"/>
              </a:rPr>
              <a:t>ricco, coperto </a:t>
            </a:r>
            <a:r>
              <a:rPr sz="1200" dirty="0">
                <a:latin typeface="Times New Roman"/>
                <a:cs typeface="Times New Roman"/>
              </a:rPr>
              <a:t>di piaghe e desideroso di  nutrirsi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briciole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cadevano dalla </a:t>
            </a:r>
            <a:r>
              <a:rPr sz="1200" dirty="0">
                <a:latin typeface="Times New Roman"/>
                <a:cs typeface="Times New Roman"/>
              </a:rPr>
              <a:t>tavola dell’uomo </a:t>
            </a:r>
            <a:r>
              <a:rPr sz="1200" spc="-5" dirty="0">
                <a:latin typeface="Times New Roman"/>
                <a:cs typeface="Times New Roman"/>
              </a:rPr>
              <a:t>ricco; sì,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cani venivano </a:t>
            </a:r>
            <a:r>
              <a:rPr sz="1200" dirty="0">
                <a:latin typeface="Times New Roman"/>
                <a:cs typeface="Times New Roman"/>
              </a:rPr>
              <a:t>a leccare le </a:t>
            </a:r>
            <a:r>
              <a:rPr sz="1200" spc="-5" dirty="0">
                <a:latin typeface="Times New Roman"/>
                <a:cs typeface="Times New Roman"/>
              </a:rPr>
              <a:t>sue piaghe. </a:t>
            </a:r>
            <a:r>
              <a:rPr sz="1200" dirty="0">
                <a:latin typeface="Times New Roman"/>
                <a:cs typeface="Times New Roman"/>
              </a:rPr>
              <a:t>Ed avvenne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mendicante morì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portato via </a:t>
            </a:r>
            <a:r>
              <a:rPr sz="1200" spc="-5" dirty="0">
                <a:latin typeface="Times New Roman"/>
                <a:cs typeface="Times New Roman"/>
              </a:rPr>
              <a:t>dagli angeli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riposare </a:t>
            </a:r>
            <a:r>
              <a:rPr sz="1200" dirty="0">
                <a:latin typeface="Times New Roman"/>
                <a:cs typeface="Times New Roman"/>
              </a:rPr>
              <a:t>nel seno di Abramo. Poi, subito dopo, anche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ricco morì e  fu </a:t>
            </a:r>
            <a:r>
              <a:rPr sz="1200" spc="-5" dirty="0">
                <a:latin typeface="Times New Roman"/>
                <a:cs typeface="Times New Roman"/>
              </a:rPr>
              <a:t>sepolto con grande </a:t>
            </a:r>
            <a:r>
              <a:rPr sz="1200" dirty="0">
                <a:latin typeface="Times New Roman"/>
                <a:cs typeface="Times New Roman"/>
              </a:rPr>
              <a:t>pompa e </a:t>
            </a:r>
            <a:r>
              <a:rPr sz="1200" spc="-5" dirty="0">
                <a:latin typeface="Times New Roman"/>
                <a:cs typeface="Times New Roman"/>
              </a:rPr>
              <a:t>sfarzo regale.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ricco </a:t>
            </a:r>
            <a:r>
              <a:rPr sz="1200" spc="-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si risvegliò nell’Ade,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trovandosi nei  tormenti, </a:t>
            </a:r>
            <a:r>
              <a:rPr sz="1200" dirty="0">
                <a:latin typeface="Times New Roman"/>
                <a:cs typeface="Times New Roman"/>
              </a:rPr>
              <a:t>alzò </a:t>
            </a:r>
            <a:r>
              <a:rPr sz="1200" spc="-5" dirty="0">
                <a:latin typeface="Times New Roman"/>
                <a:cs typeface="Times New Roman"/>
              </a:rPr>
              <a:t>gli occhi </a:t>
            </a:r>
            <a:r>
              <a:rPr sz="1200" dirty="0">
                <a:latin typeface="Times New Roman"/>
                <a:cs typeface="Times New Roman"/>
              </a:rPr>
              <a:t>e vide in </a:t>
            </a:r>
            <a:r>
              <a:rPr sz="1200" spc="-5" dirty="0">
                <a:latin typeface="Times New Roman"/>
                <a:cs typeface="Times New Roman"/>
              </a:rPr>
              <a:t>lontananza Abramo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Lazzaro nel suo seno.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Dives </a:t>
            </a:r>
            <a:r>
              <a:rPr sz="1200" spc="5" dirty="0">
                <a:latin typeface="Times New Roman"/>
                <a:cs typeface="Times New Roman"/>
              </a:rPr>
              <a:t>gridò </a:t>
            </a:r>
            <a:r>
              <a:rPr sz="1200" spc="-5" dirty="0">
                <a:latin typeface="Times New Roman"/>
                <a:cs typeface="Times New Roman"/>
              </a:rPr>
              <a:t>ad alta </a:t>
            </a:r>
            <a:r>
              <a:rPr sz="1200" dirty="0">
                <a:latin typeface="Times New Roman"/>
                <a:cs typeface="Times New Roman"/>
              </a:rPr>
              <a:t>voce: </a:t>
            </a:r>
            <a:r>
              <a:rPr sz="1200" spc="-5" dirty="0">
                <a:latin typeface="Times New Roman"/>
                <a:cs typeface="Times New Roman"/>
              </a:rPr>
              <a:t>‘Padre Abramo,  abbi pietà </a:t>
            </a:r>
            <a:r>
              <a:rPr sz="1200" dirty="0">
                <a:latin typeface="Times New Roman"/>
                <a:cs typeface="Times New Roman"/>
              </a:rPr>
              <a:t>di me e mandami </a:t>
            </a:r>
            <a:r>
              <a:rPr sz="1200" spc="-5" dirty="0">
                <a:latin typeface="Times New Roman"/>
                <a:cs typeface="Times New Roman"/>
              </a:rPr>
              <a:t>Lazzaro che intinga </a:t>
            </a:r>
            <a:r>
              <a:rPr sz="1200" dirty="0">
                <a:latin typeface="Times New Roman"/>
                <a:cs typeface="Times New Roman"/>
              </a:rPr>
              <a:t>la punta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dito </a:t>
            </a:r>
            <a:r>
              <a:rPr sz="1200" spc="-5" dirty="0">
                <a:latin typeface="Times New Roman"/>
                <a:cs typeface="Times New Roman"/>
              </a:rPr>
              <a:t>nell’acqua per rinfrescare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lingua,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grande  angustia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mia </a:t>
            </a:r>
            <a:r>
              <a:rPr sz="1200" dirty="0">
                <a:latin typeface="Times New Roman"/>
                <a:cs typeface="Times New Roman"/>
              </a:rPr>
              <a:t>punizione.’ Ed </a:t>
            </a:r>
            <a:r>
              <a:rPr sz="1200" spc="-5" dirty="0">
                <a:latin typeface="Times New Roman"/>
                <a:cs typeface="Times New Roman"/>
              </a:rPr>
              <a:t>allora Abramo rispose: ‘Figlio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dovresti </a:t>
            </a:r>
            <a:r>
              <a:rPr sz="1200" dirty="0">
                <a:latin typeface="Times New Roman"/>
                <a:cs typeface="Times New Roman"/>
              </a:rPr>
              <a:t>ricordare che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tua vita tu </a:t>
            </a:r>
            <a:r>
              <a:rPr sz="1200" spc="-5" dirty="0">
                <a:latin typeface="Times New Roman"/>
                <a:cs typeface="Times New Roman"/>
              </a:rPr>
              <a:t>hai  goduto </a:t>
            </a:r>
            <a:r>
              <a:rPr sz="1200" dirty="0">
                <a:latin typeface="Times New Roman"/>
                <a:cs typeface="Times New Roman"/>
              </a:rPr>
              <a:t>delle buone </a:t>
            </a:r>
            <a:r>
              <a:rPr sz="1200" spc="-5" dirty="0">
                <a:latin typeface="Times New Roman"/>
                <a:cs typeface="Times New Roman"/>
              </a:rPr>
              <a:t>cose mentre Lazzaro contemporaneamente </a:t>
            </a:r>
            <a:r>
              <a:rPr sz="1200" dirty="0">
                <a:latin typeface="Times New Roman"/>
                <a:cs typeface="Times New Roman"/>
              </a:rPr>
              <a:t>soffriva il </a:t>
            </a:r>
            <a:r>
              <a:rPr sz="1200" spc="-5" dirty="0">
                <a:latin typeface="Times New Roman"/>
                <a:cs typeface="Times New Roman"/>
              </a:rPr>
              <a:t>male. Ma ora </a:t>
            </a:r>
            <a:r>
              <a:rPr sz="1200" dirty="0">
                <a:latin typeface="Times New Roman"/>
                <a:cs typeface="Times New Roman"/>
              </a:rPr>
              <a:t>tutto ciò è </a:t>
            </a:r>
            <a:r>
              <a:rPr sz="1200" spc="-5" dirty="0">
                <a:latin typeface="Times New Roman"/>
                <a:cs typeface="Times New Roman"/>
              </a:rPr>
              <a:t>cambiato, poiché Lazzaro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confortato </a:t>
            </a:r>
            <a:r>
              <a:rPr sz="1200" dirty="0">
                <a:latin typeface="Times New Roman"/>
                <a:cs typeface="Times New Roman"/>
              </a:rPr>
              <a:t>mentre tu </a:t>
            </a:r>
            <a:r>
              <a:rPr sz="1200" spc="-5" dirty="0">
                <a:latin typeface="Times New Roman"/>
                <a:cs typeface="Times New Roman"/>
              </a:rPr>
              <a:t>sei tormentato. Inoltre, </a:t>
            </a:r>
            <a:r>
              <a:rPr sz="1200" dirty="0">
                <a:latin typeface="Times New Roman"/>
                <a:cs typeface="Times New Roman"/>
              </a:rPr>
              <a:t>tra noi e te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grande abisso, </a:t>
            </a:r>
            <a:r>
              <a:rPr sz="1200" spc="-5" dirty="0">
                <a:latin typeface="Times New Roman"/>
                <a:cs typeface="Times New Roman"/>
              </a:rPr>
              <a:t>cosicché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da te, né tu puoi 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da noi.’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Dives </a:t>
            </a:r>
            <a:r>
              <a:rPr sz="1200" spc="-5" dirty="0">
                <a:latin typeface="Times New Roman"/>
                <a:cs typeface="Times New Roman"/>
              </a:rPr>
              <a:t>disse ad Abramo: ‘Ti prego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rimandare Lazzaro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poiché ho </a:t>
            </a:r>
            <a:r>
              <a:rPr sz="1200" spc="-5" dirty="0">
                <a:latin typeface="Times New Roman"/>
                <a:cs typeface="Times New Roman"/>
              </a:rPr>
              <a:t>cinque fratelli,  affinché egli possa testimoniare </a:t>
            </a:r>
            <a:r>
              <a:rPr sz="1200" dirty="0">
                <a:latin typeface="Times New Roman"/>
                <a:cs typeface="Times New Roman"/>
              </a:rPr>
              <a:t>in modo da impedire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tormento.’ </a:t>
            </a:r>
            <a:r>
              <a:rPr sz="1200" spc="-5" dirty="0">
                <a:latin typeface="Times New Roman"/>
                <a:cs typeface="Times New Roman"/>
              </a:rPr>
              <a:t>Ma Abramo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50"/>
              </a:lnSpc>
            </a:pPr>
            <a:r>
              <a:rPr sz="1200" spc="-5" dirty="0">
                <a:latin typeface="Times New Roman"/>
                <a:cs typeface="Times New Roman"/>
              </a:rPr>
              <a:t>‘Figlio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essi hanno Mosè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profeti;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ascoltino.’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Dives rispose: ‘No, </a:t>
            </a:r>
            <a:r>
              <a:rPr sz="1200" dirty="0">
                <a:latin typeface="Times New Roman"/>
                <a:cs typeface="Times New Roman"/>
              </a:rPr>
              <a:t>no, </a:t>
            </a:r>
            <a:r>
              <a:rPr sz="1200" spc="-5" dirty="0">
                <a:latin typeface="Times New Roman"/>
                <a:cs typeface="Times New Roman"/>
              </a:rPr>
              <a:t>Padre Abramo! Ma se </a:t>
            </a:r>
            <a:r>
              <a:rPr sz="1200" dirty="0">
                <a:latin typeface="Times New Roman"/>
                <a:cs typeface="Times New Roman"/>
              </a:rPr>
              <a:t>qualcuno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50800" marR="12763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morti va da loro, </a:t>
            </a:r>
            <a:r>
              <a:rPr sz="1200" spc="-5" dirty="0">
                <a:latin typeface="Times New Roman"/>
                <a:cs typeface="Times New Roman"/>
              </a:rPr>
              <a:t>essi si pentiranno.’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Abramo disse: ‘Se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ascoltano Mosè </a:t>
            </a:r>
            <a:r>
              <a:rPr sz="1200" dirty="0">
                <a:latin typeface="Times New Roman"/>
                <a:cs typeface="Times New Roman"/>
              </a:rPr>
              <a:t>e i profeti non </a:t>
            </a:r>
            <a:r>
              <a:rPr sz="1200" spc="-5" dirty="0">
                <a:latin typeface="Times New Roman"/>
                <a:cs typeface="Times New Roman"/>
              </a:rPr>
              <a:t>saranno persuasi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se  qualcuno fosse risuscitato dalla </a:t>
            </a:r>
            <a:r>
              <a:rPr sz="1200" dirty="0">
                <a:latin typeface="Times New Roman"/>
                <a:cs typeface="Times New Roman"/>
              </a:rPr>
              <a:t>morte.’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388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42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(1855.1) 169:3.3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Pietro ebbe raccontato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vecchia parabola della confraternita nazirea, </a:t>
            </a:r>
            <a:r>
              <a:rPr sz="1200" dirty="0">
                <a:latin typeface="Times New Roman"/>
                <a:cs typeface="Times New Roman"/>
              </a:rPr>
              <a:t>e poiché la </a:t>
            </a:r>
            <a:r>
              <a:rPr sz="1200" spc="-5" dirty="0">
                <a:latin typeface="Times New Roman"/>
                <a:cs typeface="Times New Roman"/>
              </a:rPr>
              <a:t>folla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calmata,  Andrea si </a:t>
            </a:r>
            <a:r>
              <a:rPr sz="1200" dirty="0">
                <a:latin typeface="Times New Roman"/>
                <a:cs typeface="Times New Roman"/>
              </a:rPr>
              <a:t>alzò e li </a:t>
            </a:r>
            <a:r>
              <a:rPr sz="1200" spc="-5" dirty="0">
                <a:latin typeface="Times New Roman"/>
                <a:cs typeface="Times New Roman"/>
              </a:rPr>
              <a:t>congedò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notte.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sia gli apostoli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avessero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spesso delle </a:t>
            </a:r>
            <a:r>
              <a:rPr sz="1200" dirty="0">
                <a:latin typeface="Times New Roman"/>
                <a:cs typeface="Times New Roman"/>
              </a:rPr>
              <a:t>domande a </a:t>
            </a:r>
            <a:r>
              <a:rPr sz="1200" spc="-5" dirty="0">
                <a:latin typeface="Times New Roman"/>
                <a:cs typeface="Times New Roman"/>
              </a:rPr>
              <a:t>Gesù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Dives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Lazzaro, egli </a:t>
            </a:r>
            <a:r>
              <a:rPr sz="1200" dirty="0">
                <a:latin typeface="Times New Roman"/>
                <a:cs typeface="Times New Roman"/>
              </a:rPr>
              <a:t>non acconsentì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commentarla.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padre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ed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suo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regno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(1855.2) 169:4.1 </a:t>
            </a:r>
            <a:r>
              <a:rPr sz="1200" spc="-5" dirty="0">
                <a:latin typeface="Times New Roman"/>
                <a:cs typeface="Times New Roman"/>
              </a:rPr>
              <a:t>Gesù ebbe sempre 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agli apostoli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quantunque essi proclamassero </a:t>
            </a:r>
            <a:r>
              <a:rPr sz="1200" dirty="0">
                <a:latin typeface="Times New Roman"/>
                <a:cs typeface="Times New Roman"/>
              </a:rPr>
              <a:t>l’instaurazione </a:t>
            </a:r>
            <a:r>
              <a:rPr sz="1200" spc="-5" dirty="0">
                <a:latin typeface="Times New Roman"/>
                <a:cs typeface="Times New Roman"/>
              </a:rPr>
              <a:t>del  regno </a:t>
            </a:r>
            <a:r>
              <a:rPr sz="1200" dirty="0">
                <a:latin typeface="Times New Roman"/>
                <a:cs typeface="Times New Roman"/>
              </a:rPr>
              <a:t>di Dio,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i="1" spc="-5" dirty="0">
                <a:latin typeface="Times New Roman"/>
                <a:cs typeface="Times New Roman"/>
              </a:rPr>
              <a:t>era </a:t>
            </a:r>
            <a:r>
              <a:rPr sz="1200" i="1" dirty="0">
                <a:latin typeface="Times New Roman"/>
                <a:cs typeface="Times New Roman"/>
              </a:rPr>
              <a:t>un </a:t>
            </a:r>
            <a:r>
              <a:rPr sz="1200" i="1" spc="-5" dirty="0">
                <a:latin typeface="Times New Roman"/>
                <a:cs typeface="Times New Roman"/>
              </a:rPr>
              <a:t>re.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viveva </a:t>
            </a:r>
            <a:r>
              <a:rPr sz="1200" spc="-5" dirty="0">
                <a:latin typeface="Times New Roman"/>
                <a:cs typeface="Times New Roman"/>
              </a:rPr>
              <a:t>sulla terra ed insegnava nella carne, </a:t>
            </a:r>
            <a:r>
              <a:rPr sz="1200" dirty="0">
                <a:latin typeface="Times New Roman"/>
                <a:cs typeface="Times New Roman"/>
              </a:rPr>
              <a:t>la popolazione  di </a:t>
            </a:r>
            <a:r>
              <a:rPr sz="1200" spc="-5" dirty="0">
                <a:latin typeface="Times New Roman"/>
                <a:cs typeface="Times New Roman"/>
              </a:rPr>
              <a:t>Urantia conosceva soprattutto l’esistenza </a:t>
            </a:r>
            <a:r>
              <a:rPr sz="1200" dirty="0">
                <a:latin typeface="Times New Roman"/>
                <a:cs typeface="Times New Roman"/>
              </a:rPr>
              <a:t>di re ed </a:t>
            </a:r>
            <a:r>
              <a:rPr sz="1200" spc="-5" dirty="0">
                <a:latin typeface="Times New Roman"/>
                <a:cs typeface="Times New Roman"/>
              </a:rPr>
              <a:t>imperatori nei governi delle </a:t>
            </a:r>
            <a:r>
              <a:rPr sz="1200" dirty="0">
                <a:latin typeface="Times New Roman"/>
                <a:cs typeface="Times New Roman"/>
              </a:rPr>
              <a:t>nazioni, e </a:t>
            </a:r>
            <a:r>
              <a:rPr sz="1200" spc="-5" dirty="0">
                <a:latin typeface="Times New Roman"/>
                <a:cs typeface="Times New Roman"/>
              </a:rPr>
              <a:t>gli Ebrei avevano atteso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venuta del regno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Per queste ed altre ragioni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pensò fosse meglio designare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spc="5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spirituale di questa </a:t>
            </a:r>
            <a:r>
              <a:rPr sz="1200" spc="-5" dirty="0">
                <a:latin typeface="Times New Roman"/>
                <a:cs typeface="Times New Roman"/>
              </a:rPr>
              <a:t>fraternità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Padre </a:t>
            </a:r>
            <a:r>
              <a:rPr sz="1200" i="1" spc="-5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nei cieli.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riferimento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 Padre come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re.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conversazioni private con gli apostoli egli faceva sempre riferimento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63500" marR="5969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al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fratello maggiore. Egli definì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spc="-10" dirty="0">
                <a:latin typeface="Times New Roman"/>
                <a:cs typeface="Times New Roman"/>
              </a:rPr>
              <a:t>seguaci </a:t>
            </a:r>
            <a:r>
              <a:rPr sz="1200" spc="-5" dirty="0">
                <a:latin typeface="Times New Roman"/>
                <a:cs typeface="Times New Roman"/>
              </a:rPr>
              <a:t>come servitori dell’umanità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del vangelo del 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1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(1855.3) 169:4.2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una lezione </a:t>
            </a:r>
            <a:r>
              <a:rPr sz="1200" spc="-5" dirty="0">
                <a:latin typeface="Times New Roman"/>
                <a:cs typeface="Times New Roman"/>
              </a:rPr>
              <a:t>sistematica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del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cieli.  Non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suo Padre; </a:t>
            </a:r>
            <a:r>
              <a:rPr sz="1200" dirty="0">
                <a:latin typeface="Times New Roman"/>
                <a:cs typeface="Times New Roman"/>
              </a:rPr>
              <a:t>dava per </a:t>
            </a:r>
            <a:r>
              <a:rPr sz="1200" spc="-5" dirty="0">
                <a:latin typeface="Times New Roman"/>
                <a:cs typeface="Times New Roman"/>
              </a:rPr>
              <a:t>scontato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facessero.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abbassò mai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presentare degli  argomenti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prova della realtà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concernente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era interamente incentrato </a:t>
            </a:r>
            <a:r>
              <a:rPr sz="1200" dirty="0">
                <a:latin typeface="Times New Roman"/>
                <a:cs typeface="Times New Roman"/>
              </a:rPr>
              <a:t>sulla dichiarazione 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sono uno; che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ha visto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ha visto il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Padre,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conosce tutte le </a:t>
            </a:r>
            <a:r>
              <a:rPr sz="1200" spc="5" dirty="0">
                <a:latin typeface="Times New Roman"/>
                <a:cs typeface="Times New Roman"/>
              </a:rPr>
              <a:t>cose; </a:t>
            </a:r>
            <a:r>
              <a:rPr sz="1200" dirty="0">
                <a:latin typeface="Times New Roman"/>
                <a:cs typeface="Times New Roman"/>
              </a:rPr>
              <a:t>che  solo il </a:t>
            </a:r>
            <a:r>
              <a:rPr sz="1200" spc="-5" dirty="0">
                <a:latin typeface="Times New Roman"/>
                <a:cs typeface="Times New Roman"/>
              </a:rPr>
              <a:t>Figlio conosce realmente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coloro ai </a:t>
            </a:r>
            <a:r>
              <a:rPr sz="1200" dirty="0">
                <a:latin typeface="Times New Roman"/>
                <a:cs typeface="Times New Roman"/>
              </a:rPr>
              <a:t>quali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rivelerà;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chiunque conosce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5" dirty="0">
                <a:latin typeface="Times New Roman"/>
                <a:cs typeface="Times New Roman"/>
              </a:rPr>
              <a:t>anche il 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e che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nel mondo per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nature congiunte </a:t>
            </a:r>
            <a:r>
              <a:rPr sz="1200" dirty="0">
                <a:latin typeface="Times New Roman"/>
                <a:cs typeface="Times New Roman"/>
              </a:rPr>
              <a:t>e per mostrare la loro </a:t>
            </a:r>
            <a:r>
              <a:rPr sz="1200" spc="-5" dirty="0">
                <a:latin typeface="Times New Roman"/>
                <a:cs typeface="Times New Roman"/>
              </a:rPr>
              <a:t>opera congiunta.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altre dichiarazioni </a:t>
            </a:r>
            <a:r>
              <a:rPr sz="1200" spc="-5" dirty="0">
                <a:latin typeface="Times New Roman"/>
                <a:cs typeface="Times New Roman"/>
              </a:rPr>
              <a:t>su suo Padre, 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donna di Samaria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pozzo di </a:t>
            </a:r>
            <a:r>
              <a:rPr sz="1200" spc="-5" dirty="0">
                <a:latin typeface="Times New Roman"/>
                <a:cs typeface="Times New Roman"/>
              </a:rPr>
              <a:t>Giacobbe, quando dichiarò: “Dio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(1856.1) 169:4.3 </a:t>
            </a:r>
            <a:r>
              <a:rPr sz="1200" spc="-5" dirty="0">
                <a:latin typeface="Times New Roman"/>
                <a:cs typeface="Times New Roman"/>
              </a:rPr>
              <a:t>S’impara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Dio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osservando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della sua vita,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basandosi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suoi insegnamenti. </a:t>
            </a:r>
            <a:r>
              <a:rPr sz="1200" dirty="0">
                <a:latin typeface="Times New Roman"/>
                <a:cs typeface="Times New Roman"/>
              </a:rPr>
              <a:t>Dalla vita  </a:t>
            </a:r>
            <a:r>
              <a:rPr sz="1200" spc="-5" dirty="0">
                <a:latin typeface="Times New Roman"/>
                <a:cs typeface="Times New Roman"/>
              </a:rPr>
              <a:t>del Maestro ciascuno </a:t>
            </a:r>
            <a:r>
              <a:rPr sz="1200" dirty="0">
                <a:latin typeface="Times New Roman"/>
                <a:cs typeface="Times New Roman"/>
              </a:rPr>
              <a:t>di voi può </a:t>
            </a:r>
            <a:r>
              <a:rPr sz="1200" spc="-5" dirty="0">
                <a:latin typeface="Times New Roman"/>
                <a:cs typeface="Times New Roman"/>
              </a:rPr>
              <a:t>assimilare quel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la misura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percepire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verità reali ed eterne.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finito non può </a:t>
            </a:r>
            <a:r>
              <a:rPr sz="1200" spc="-5" dirty="0">
                <a:latin typeface="Times New Roman"/>
                <a:cs typeface="Times New Roman"/>
              </a:rPr>
              <a:t>mai 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l’Infinito, </a:t>
            </a:r>
            <a:r>
              <a:rPr sz="1200" dirty="0">
                <a:latin typeface="Times New Roman"/>
                <a:cs typeface="Times New Roman"/>
              </a:rPr>
              <a:t>salvo quando l’Infinito è stato  </a:t>
            </a:r>
            <a:r>
              <a:rPr sz="1200" spc="-5" dirty="0">
                <a:latin typeface="Times New Roman"/>
                <a:cs typeface="Times New Roman"/>
              </a:rPr>
              <a:t>focalizzato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personalità tempo-spazio dell’esperienza finita della </a:t>
            </a:r>
            <a:r>
              <a:rPr sz="1200" dirty="0">
                <a:latin typeface="Times New Roman"/>
                <a:cs typeface="Times New Roman"/>
              </a:rPr>
              <a:t>vita umana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62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(1856.2) 169:4.4 </a:t>
            </a:r>
            <a:r>
              <a:rPr sz="1200" spc="-5" dirty="0">
                <a:latin typeface="Times New Roman"/>
                <a:cs typeface="Times New Roman"/>
              </a:rPr>
              <a:t>Gesù sapeva bene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conosciuto soltanto tramite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dell’esperienza; </a:t>
            </a:r>
            <a:r>
              <a:rPr sz="1200" dirty="0">
                <a:latin typeface="Times New Roman"/>
                <a:cs typeface="Times New Roman"/>
              </a:rPr>
              <a:t>che non può mai essere  </a:t>
            </a:r>
            <a:r>
              <a:rPr sz="1200" spc="-5" dirty="0">
                <a:latin typeface="Times New Roman"/>
                <a:cs typeface="Times New Roman"/>
              </a:rPr>
              <a:t>compreso mediante </a:t>
            </a:r>
            <a:r>
              <a:rPr sz="1200" dirty="0">
                <a:latin typeface="Times New Roman"/>
                <a:cs typeface="Times New Roman"/>
              </a:rPr>
              <a:t>il semplice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mente. Gesù insegnò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apostoli che, mentre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mai </a:t>
            </a:r>
            <a:r>
              <a:rPr sz="1200" dirty="0">
                <a:latin typeface="Times New Roman"/>
                <a:cs typeface="Times New Roman"/>
              </a:rPr>
              <a:t>potuto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Dio, </a:t>
            </a:r>
            <a:r>
              <a:rPr sz="1200" spc="-5" dirty="0">
                <a:latin typeface="Times New Roman"/>
                <a:cs typeface="Times New Roman"/>
              </a:rPr>
              <a:t>avrebbero potuto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i="1" spc="-5" dirty="0">
                <a:latin typeface="Times New Roman"/>
                <a:cs typeface="Times New Roman"/>
              </a:rPr>
              <a:t>conoscerlo,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conosciuto il </a:t>
            </a:r>
            <a:r>
              <a:rPr sz="1200" spc="-5" dirty="0">
                <a:latin typeface="Times New Roman"/>
                <a:cs typeface="Times New Roman"/>
              </a:rPr>
              <a:t>Figlio dell’Uomo. 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conoscere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comprendendo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conoscendo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era. Gesù </a:t>
            </a:r>
            <a:r>
              <a:rPr sz="1200" dirty="0">
                <a:latin typeface="Times New Roman"/>
                <a:cs typeface="Times New Roman"/>
              </a:rPr>
              <a:t>era una rivelazione di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857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(1856.3) 169:4.5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citava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Scritture ebraiche, Gesù si riferiva alla Deità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due nomi: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E quando 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faceva riferimento a </a:t>
            </a:r>
            <a:r>
              <a:rPr sz="1200" spc="-5" dirty="0">
                <a:latin typeface="Times New Roman"/>
                <a:cs typeface="Times New Roman"/>
              </a:rPr>
              <a:t>suo Padre come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impiegava </a:t>
            </a:r>
            <a:r>
              <a:rPr sz="1200" dirty="0">
                <a:latin typeface="Times New Roman"/>
                <a:cs typeface="Times New Roman"/>
              </a:rPr>
              <a:t>di solito la </a:t>
            </a:r>
            <a:r>
              <a:rPr sz="1200" spc="-5" dirty="0">
                <a:latin typeface="Times New Roman"/>
                <a:cs typeface="Times New Roman"/>
              </a:rPr>
              <a:t>parola ebrea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significava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plurale (la </a:t>
            </a:r>
            <a:r>
              <a:rPr sz="1200" dirty="0">
                <a:latin typeface="Times New Roman"/>
                <a:cs typeface="Times New Roman"/>
              </a:rPr>
              <a:t>Trinità) e  non la </a:t>
            </a:r>
            <a:r>
              <a:rPr sz="1200" spc="-5" dirty="0">
                <a:latin typeface="Times New Roman"/>
                <a:cs typeface="Times New Roman"/>
              </a:rPr>
              <a:t>parola Yahweh,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rappresentava </a:t>
            </a:r>
            <a:r>
              <a:rPr sz="1200" dirty="0">
                <a:latin typeface="Times New Roman"/>
                <a:cs typeface="Times New Roman"/>
              </a:rPr>
              <a:t>la concezione </a:t>
            </a:r>
            <a:r>
              <a:rPr sz="1200" spc="-5" dirty="0">
                <a:latin typeface="Times New Roman"/>
                <a:cs typeface="Times New Roman"/>
              </a:rPr>
              <a:t>progressiva del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tribale degli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(1856.4) 169:4.6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chiamò mai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rammaricò </a:t>
            </a:r>
            <a:r>
              <a:rPr sz="1200" dirty="0">
                <a:latin typeface="Times New Roman"/>
                <a:cs typeface="Times New Roman"/>
              </a:rPr>
              <a:t>moltissimo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si aspettassero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restaurazione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  la </a:t>
            </a:r>
            <a:r>
              <a:rPr sz="1200" spc="-5" dirty="0">
                <a:latin typeface="Times New Roman"/>
                <a:cs typeface="Times New Roman"/>
              </a:rPr>
              <a:t>proclamazione </a:t>
            </a:r>
            <a:r>
              <a:rPr sz="1200" dirty="0">
                <a:latin typeface="Times New Roman"/>
                <a:cs typeface="Times New Roman"/>
              </a:rPr>
              <a:t>di Giovanni di un </a:t>
            </a:r>
            <a:r>
              <a:rPr sz="1200" spc="-5" dirty="0">
                <a:latin typeface="Times New Roman"/>
                <a:cs typeface="Times New Roman"/>
              </a:rPr>
              <a:t>regno futuro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obbligò </a:t>
            </a:r>
            <a:r>
              <a:rPr sz="1200" dirty="0">
                <a:latin typeface="Times New Roman"/>
                <a:cs typeface="Times New Roman"/>
              </a:rPr>
              <a:t>a denominare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prefissa fraternità </a:t>
            </a:r>
            <a:r>
              <a:rPr sz="1200" dirty="0">
                <a:latin typeface="Times New Roman"/>
                <a:cs typeface="Times New Roman"/>
              </a:rPr>
              <a:t>spirituale 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spc="5" dirty="0">
                <a:latin typeface="Times New Roman"/>
                <a:cs typeface="Times New Roman"/>
              </a:rPr>
              <a:t>cieli. </a:t>
            </a:r>
            <a:r>
              <a:rPr sz="1200" dirty="0">
                <a:latin typeface="Times New Roman"/>
                <a:cs typeface="Times New Roman"/>
              </a:rPr>
              <a:t>Con  una sola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dichiarazione che “Dio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spirito”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alcun riferimento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 altro modo che in 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descrivevano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relazione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(1856.5) 169:4.7 </a:t>
            </a:r>
            <a:r>
              <a:rPr sz="1200" spc="-5" dirty="0">
                <a:latin typeface="Times New Roman"/>
                <a:cs typeface="Times New Roman"/>
              </a:rPr>
              <a:t>Gesù impiegava </a:t>
            </a:r>
            <a:r>
              <a:rPr sz="1200" dirty="0">
                <a:latin typeface="Times New Roman"/>
                <a:cs typeface="Times New Roman"/>
              </a:rPr>
              <a:t>la parola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Padre per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parola Padre è </a:t>
            </a:r>
            <a:r>
              <a:rPr sz="1200" spc="-5" dirty="0">
                <a:latin typeface="Times New Roman"/>
                <a:cs typeface="Times New Roman"/>
              </a:rPr>
              <a:t>impiegata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denotare </a:t>
            </a:r>
            <a:r>
              <a:rPr sz="1200" dirty="0">
                <a:latin typeface="Times New Roman"/>
                <a:cs typeface="Times New Roman"/>
              </a:rPr>
              <a:t>Dio, dovrebbe </a:t>
            </a:r>
            <a:r>
              <a:rPr sz="1200" spc="-5" dirty="0">
                <a:latin typeface="Times New Roman"/>
                <a:cs typeface="Times New Roman"/>
              </a:rPr>
              <a:t>essere compresa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significato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ampio possibile.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parola Dio </a:t>
            </a:r>
            <a:r>
              <a:rPr sz="1200" dirty="0">
                <a:latin typeface="Times New Roman"/>
                <a:cs typeface="Times New Roman"/>
              </a:rPr>
              <a:t>non può essere </a:t>
            </a:r>
            <a:r>
              <a:rPr sz="1200" spc="-5" dirty="0">
                <a:latin typeface="Times New Roman"/>
                <a:cs typeface="Times New Roman"/>
              </a:rPr>
              <a:t>definita,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dunque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infinito 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mentre il termine </a:t>
            </a:r>
            <a:r>
              <a:rPr sz="1200" spc="-5" dirty="0">
                <a:latin typeface="Times New Roman"/>
                <a:cs typeface="Times New Roman"/>
              </a:rPr>
              <a:t>Padre, essendo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suscettibile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277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84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definizione </a:t>
            </a:r>
            <a:r>
              <a:rPr sz="1200" spc="-5" dirty="0">
                <a:latin typeface="Times New Roman"/>
                <a:cs typeface="Times New Roman"/>
              </a:rPr>
              <a:t>parziale,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impiegato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associato all’uomo nel  corso dell’esistenza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(1856.6) 169:4.8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Ebrei, </a:t>
            </a:r>
            <a:r>
              <a:rPr sz="1200" dirty="0">
                <a:latin typeface="Times New Roman"/>
                <a:cs typeface="Times New Roman"/>
              </a:rPr>
              <a:t>Elohim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degli dei, mentre Yahweh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Dio d’Israele. Gesù </a:t>
            </a:r>
            <a:r>
              <a:rPr sz="1200" dirty="0">
                <a:latin typeface="Times New Roman"/>
                <a:cs typeface="Times New Roman"/>
              </a:rPr>
              <a:t>accettò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Elohim e  </a:t>
            </a:r>
            <a:r>
              <a:rPr sz="1200" spc="-5" dirty="0">
                <a:latin typeface="Times New Roman"/>
                <a:cs typeface="Times New Roman"/>
              </a:rPr>
              <a:t>chiamò Dio questo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esseri supremi.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luogo del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razziale,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introdusse </a:t>
            </a:r>
            <a:r>
              <a:rPr sz="1200" spc="-5" dirty="0">
                <a:latin typeface="Times New Roman"/>
                <a:cs typeface="Times New Roman"/>
              </a:rPr>
              <a:t>l’idea della paternità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fratellanza mondiale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Egli elevò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deificato </a:t>
            </a:r>
            <a:r>
              <a:rPr sz="1200" dirty="0">
                <a:latin typeface="Times New Roman"/>
                <a:cs typeface="Times New Roman"/>
              </a:rPr>
              <a:t>all’idea di un </a:t>
            </a:r>
            <a:r>
              <a:rPr sz="1200" spc="-5" dirty="0">
                <a:latin typeface="Times New Roman"/>
                <a:cs typeface="Times New Roman"/>
              </a:rPr>
              <a:t>Padre 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uomini, 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singolo credente. </a:t>
            </a:r>
            <a:r>
              <a:rPr sz="1200" dirty="0">
                <a:latin typeface="Times New Roman"/>
                <a:cs typeface="Times New Roman"/>
              </a:rPr>
              <a:t>Ed inoltre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Dio degli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Padre di 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una sola e </a:t>
            </a:r>
            <a:r>
              <a:rPr sz="1200" spc="-5" dirty="0">
                <a:latin typeface="Times New Roman"/>
                <a:cs typeface="Times New Roman"/>
              </a:rPr>
              <a:t>stessa Deità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57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(1856.7) 169:4.9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pretese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di Elohim </a:t>
            </a:r>
            <a:r>
              <a:rPr sz="1200" spc="-5" dirty="0">
                <a:latin typeface="Times New Roman"/>
                <a:cs typeface="Times New Roman"/>
              </a:rPr>
              <a:t>(Dio) nella carne.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dichiarò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Elohim </a:t>
            </a:r>
            <a:r>
              <a:rPr sz="1200" spc="-5" dirty="0">
                <a:latin typeface="Times New Roman"/>
                <a:cs typeface="Times New Roman"/>
              </a:rPr>
              <a:t>(Dio) ai </a:t>
            </a:r>
            <a:r>
              <a:rPr sz="1200" dirty="0">
                <a:latin typeface="Times New Roman"/>
                <a:cs typeface="Times New Roman"/>
              </a:rPr>
              <a:t>mondi. 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che chiunque </a:t>
            </a:r>
            <a:r>
              <a:rPr sz="1200" dirty="0">
                <a:latin typeface="Times New Roman"/>
                <a:cs typeface="Times New Roman"/>
              </a:rPr>
              <a:t>aveva visto lui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visto Elohim </a:t>
            </a:r>
            <a:r>
              <a:rPr sz="1200" spc="-5" dirty="0">
                <a:latin typeface="Times New Roman"/>
                <a:cs typeface="Times New Roman"/>
              </a:rPr>
              <a:t>(Dio). Ma </a:t>
            </a:r>
            <a:r>
              <a:rPr sz="1200" dirty="0">
                <a:latin typeface="Times New Roman"/>
                <a:cs typeface="Times New Roman"/>
              </a:rPr>
              <a:t>proclamò </a:t>
            </a:r>
            <a:r>
              <a:rPr sz="1200" spc="-5" dirty="0">
                <a:latin typeface="Times New Roman"/>
                <a:cs typeface="Times New Roman"/>
              </a:rPr>
              <a:t>che  egli </a:t>
            </a:r>
            <a:r>
              <a:rPr sz="1200" dirty="0">
                <a:latin typeface="Times New Roman"/>
                <a:cs typeface="Times New Roman"/>
              </a:rPr>
              <a:t>era la rivelazione </a:t>
            </a:r>
            <a:r>
              <a:rPr sz="1200" spc="-5" dirty="0">
                <a:latin typeface="Times New Roman"/>
                <a:cs typeface="Times New Roman"/>
              </a:rPr>
              <a:t>del Padre nella </a:t>
            </a:r>
            <a:r>
              <a:rPr sz="1200" dirty="0">
                <a:latin typeface="Times New Roman"/>
                <a:cs typeface="Times New Roman"/>
              </a:rPr>
              <a:t>carne, e disse </a:t>
            </a:r>
            <a:r>
              <a:rPr sz="1200" spc="-5" dirty="0">
                <a:latin typeface="Times New Roman"/>
                <a:cs typeface="Times New Roman"/>
              </a:rPr>
              <a:t>che chiunque aveva </a:t>
            </a:r>
            <a:r>
              <a:rPr sz="1200" dirty="0">
                <a:latin typeface="Times New Roman"/>
                <a:cs typeface="Times New Roman"/>
              </a:rPr>
              <a:t>visto lui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egli  pretese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soltanto il</a:t>
            </a:r>
            <a:r>
              <a:rPr sz="1200" spc="-5" dirty="0">
                <a:latin typeface="Times New Roman"/>
                <a:cs typeface="Times New Roman"/>
              </a:rPr>
              <a:t>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2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(1857.1) 169:4.10 </a:t>
            </a:r>
            <a:r>
              <a:rPr sz="1200" spc="-5" dirty="0">
                <a:latin typeface="Times New Roman"/>
                <a:cs typeface="Times New Roman"/>
              </a:rPr>
              <a:t>Egli era,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anche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Elohim; ma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carne mortale e per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Dio  egli 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limitare </a:t>
            </a:r>
            <a:r>
              <a:rPr sz="1200" dirty="0">
                <a:latin typeface="Times New Roman"/>
                <a:cs typeface="Times New Roman"/>
              </a:rPr>
              <a:t>la rivelazione </a:t>
            </a:r>
            <a:r>
              <a:rPr sz="1200" spc="-5" dirty="0">
                <a:latin typeface="Times New Roman"/>
                <a:cs typeface="Times New Roman"/>
              </a:rPr>
              <a:t>della sua vita al ritratto del 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 comprensibile all’uomo mortale. Per quanto </a:t>
            </a:r>
            <a:r>
              <a:rPr sz="1200" dirty="0">
                <a:latin typeface="Times New Roman"/>
                <a:cs typeface="Times New Roman"/>
              </a:rPr>
              <a:t>concerne il </a:t>
            </a:r>
            <a:r>
              <a:rPr sz="1200" spc="-5" dirty="0">
                <a:latin typeface="Times New Roman"/>
                <a:cs typeface="Times New Roman"/>
              </a:rPr>
              <a:t>carattere delle altre persone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dovremo  accontentarci dell’insegnamento che esse sono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simili al Padre,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rivelato nel </a:t>
            </a:r>
            <a:r>
              <a:rPr sz="1200" dirty="0">
                <a:latin typeface="Times New Roman"/>
                <a:cs typeface="Times New Roman"/>
              </a:rPr>
              <a:t>ritratto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suo  Figlio incarnato, </a:t>
            </a:r>
            <a:r>
              <a:rPr sz="1200" dirty="0">
                <a:latin typeface="Times New Roman"/>
                <a:cs typeface="Times New Roman"/>
              </a:rPr>
              <a:t>Gesù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2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(1857.2) 169:4.11 </a:t>
            </a:r>
            <a:r>
              <a:rPr sz="1200" spc="-5" dirty="0">
                <a:latin typeface="Times New Roman"/>
                <a:cs typeface="Times New Roman"/>
              </a:rPr>
              <a:t>Sebbene Gesù abbia rivelato </a:t>
            </a:r>
            <a:r>
              <a:rPr sz="1200" dirty="0">
                <a:latin typeface="Times New Roman"/>
                <a:cs typeface="Times New Roman"/>
              </a:rPr>
              <a:t>la vera </a:t>
            </a:r>
            <a:r>
              <a:rPr sz="1200" spc="-5" dirty="0">
                <a:latin typeface="Times New Roman"/>
                <a:cs typeface="Times New Roman"/>
              </a:rPr>
              <a:t>natura del </a:t>
            </a:r>
            <a:r>
              <a:rPr sz="1200" dirty="0">
                <a:latin typeface="Times New Roman"/>
                <a:cs typeface="Times New Roman"/>
              </a:rPr>
              <a:t>Padre celeste nella </a:t>
            </a:r>
            <a:r>
              <a:rPr sz="1200" spc="-5" dirty="0">
                <a:latin typeface="Times New Roman"/>
                <a:cs typeface="Times New Roman"/>
              </a:rPr>
              <a:t>sua vita terrena, egli insegnò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Egli  insegnò </a:t>
            </a:r>
            <a:r>
              <a:rPr sz="1200" dirty="0">
                <a:latin typeface="Times New Roman"/>
                <a:cs typeface="Times New Roman"/>
              </a:rPr>
              <a:t>infatti soltanto due </a:t>
            </a:r>
            <a:r>
              <a:rPr sz="1200" spc="-5" dirty="0">
                <a:latin typeface="Times New Roman"/>
                <a:cs typeface="Times New Roman"/>
              </a:rPr>
              <a:t>cose: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spirito, 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creature,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6415" cy="24923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4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Padre. Questa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Gesù fece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dichiarazione </a:t>
            </a:r>
            <a:r>
              <a:rPr sz="1200" spc="-5" dirty="0">
                <a:latin typeface="Times New Roman"/>
                <a:cs typeface="Times New Roman"/>
              </a:rPr>
              <a:t>finale della sua relazione con Dio quando dichiarò: </a:t>
            </a:r>
            <a:r>
              <a:rPr sz="1200" spc="5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uscito dal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 venuto </a:t>
            </a:r>
            <a:r>
              <a:rPr sz="1200" dirty="0">
                <a:latin typeface="Times New Roman"/>
                <a:cs typeface="Times New Roman"/>
              </a:rPr>
              <a:t>nel mondo; di nuovo, </a:t>
            </a:r>
            <a:r>
              <a:rPr sz="1200" spc="-5" dirty="0">
                <a:latin typeface="Times New Roman"/>
                <a:cs typeface="Times New Roman"/>
              </a:rPr>
              <a:t>lascerò </a:t>
            </a:r>
            <a:r>
              <a:rPr sz="1200" dirty="0">
                <a:latin typeface="Times New Roman"/>
                <a:cs typeface="Times New Roman"/>
              </a:rPr>
              <a:t>il mondo e andrò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7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(1857.3) 169:4.12 </a:t>
            </a:r>
            <a:r>
              <a:rPr sz="1200" spc="-5" dirty="0">
                <a:latin typeface="Times New Roman"/>
                <a:cs typeface="Times New Roman"/>
              </a:rPr>
              <a:t>Ma attenzione!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mai detto: “Chiunque ha udito me ha udito </a:t>
            </a:r>
            <a:r>
              <a:rPr sz="1200" spc="-5" dirty="0">
                <a:latin typeface="Times New Roman"/>
                <a:cs typeface="Times New Roman"/>
              </a:rPr>
              <a:t>Dio.” Ma ha </a:t>
            </a:r>
            <a:r>
              <a:rPr sz="1200" dirty="0">
                <a:latin typeface="Times New Roman"/>
                <a:cs typeface="Times New Roman"/>
              </a:rPr>
              <a:t>detto: “Colui che ha </a:t>
            </a:r>
            <a:r>
              <a:rPr sz="1200" i="1" spc="-5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me ha  visto il </a:t>
            </a:r>
            <a:r>
              <a:rPr sz="1200" spc="-5" dirty="0">
                <a:latin typeface="Times New Roman"/>
                <a:cs typeface="Times New Roman"/>
              </a:rPr>
              <a:t>Padre.” Ascoltare 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equivale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i="1" spc="-5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che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stessa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all’anima.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degli universi regna </a:t>
            </a:r>
            <a:r>
              <a:rPr sz="1200" dirty="0">
                <a:latin typeface="Times New Roman"/>
                <a:cs typeface="Times New Roman"/>
              </a:rPr>
              <a:t>sull’immensa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ma è il Padre </a:t>
            </a:r>
            <a:r>
              <a:rPr sz="1200" spc="-5" dirty="0">
                <a:latin typeface="Times New Roman"/>
                <a:cs typeface="Times New Roman"/>
              </a:rPr>
              <a:t>celeste che </a:t>
            </a:r>
            <a:r>
              <a:rPr sz="1200" dirty="0">
                <a:latin typeface="Times New Roman"/>
                <a:cs typeface="Times New Roman"/>
              </a:rPr>
              <a:t>manda il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spirito a </a:t>
            </a:r>
            <a:r>
              <a:rPr sz="1200" spc="-5" dirty="0">
                <a:latin typeface="Times New Roman"/>
                <a:cs typeface="Times New Roman"/>
              </a:rPr>
              <a:t>dimorare nella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(1857.4) 169:4.13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la lente spirituale in sembianze umane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rende visibile </a:t>
            </a:r>
            <a:r>
              <a:rPr sz="1200" spc="-5" dirty="0">
                <a:latin typeface="Times New Roman"/>
                <a:cs typeface="Times New Roman"/>
              </a:rPr>
              <a:t>alla creatura materiale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invisibile.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 vostro </a:t>
            </a:r>
            <a:r>
              <a:rPr sz="1200" spc="-5" dirty="0">
                <a:latin typeface="Times New Roman"/>
                <a:cs typeface="Times New Roman"/>
              </a:rPr>
              <a:t>fratello maggiore che, nella carne, </a:t>
            </a:r>
            <a:r>
              <a:rPr sz="1200" dirty="0">
                <a:latin typeface="Times New Roman"/>
                <a:cs typeface="Times New Roman"/>
              </a:rPr>
              <a:t>vi fa </a:t>
            </a:r>
            <a:r>
              <a:rPr sz="1200" i="1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un Essere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infiniti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celesti </a:t>
            </a:r>
            <a:r>
              <a:rPr sz="1200" spc="-5" dirty="0">
                <a:latin typeface="Times New Roman"/>
                <a:cs typeface="Times New Roman"/>
              </a:rPr>
              <a:t>possono  pretendere </a:t>
            </a:r>
            <a:r>
              <a:rPr sz="1200" dirty="0">
                <a:latin typeface="Times New Roman"/>
                <a:cs typeface="Times New Roman"/>
              </a:rPr>
              <a:t>di comprendere </a:t>
            </a:r>
            <a:r>
              <a:rPr sz="1200" spc="-5" dirty="0">
                <a:latin typeface="Times New Roman"/>
                <a:cs typeface="Times New Roman"/>
              </a:rPr>
              <a:t>appieno. </a:t>
            </a:r>
            <a:r>
              <a:rPr sz="1200" dirty="0">
                <a:latin typeface="Times New Roman"/>
                <a:cs typeface="Times New Roman"/>
              </a:rPr>
              <a:t>Ma tutto ciò </a:t>
            </a:r>
            <a:r>
              <a:rPr sz="1200" spc="-5" dirty="0">
                <a:latin typeface="Times New Roman"/>
                <a:cs typeface="Times New Roman"/>
              </a:rPr>
              <a:t>deve consistere nell’esperienza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singolo </a:t>
            </a:r>
            <a:r>
              <a:rPr sz="1200" i="1" spc="-5" dirty="0">
                <a:latin typeface="Times New Roman"/>
                <a:cs typeface="Times New Roman"/>
              </a:rPr>
              <a:t>credente. </a:t>
            </a:r>
            <a:r>
              <a:rPr sz="1200" dirty="0">
                <a:latin typeface="Times New Roman"/>
                <a:cs typeface="Times New Roman"/>
              </a:rPr>
              <a:t>Dio, che è spirito,  può </a:t>
            </a:r>
            <a:r>
              <a:rPr sz="1200" spc="-5" dirty="0">
                <a:latin typeface="Times New Roman"/>
                <a:cs typeface="Times New Roman"/>
              </a:rPr>
              <a:t>essere conosciuto solo come un’esperienza spirituale. 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rivelato </a:t>
            </a:r>
            <a:r>
              <a:rPr sz="1200" spc="-5" dirty="0">
                <a:latin typeface="Times New Roman"/>
                <a:cs typeface="Times New Roman"/>
              </a:rPr>
              <a:t>ai figli finiti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 </a:t>
            </a:r>
            <a:r>
              <a:rPr sz="1200" spc="-5" dirty="0">
                <a:latin typeface="Times New Roman"/>
                <a:cs typeface="Times New Roman"/>
              </a:rPr>
              <a:t>dei regni spirituali solo come Padre. 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conoscere l’Eterno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potete adorarlo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degli </a:t>
            </a:r>
            <a:r>
              <a:rPr sz="1200" dirty="0">
                <a:latin typeface="Times New Roman"/>
                <a:cs typeface="Times New Roman"/>
              </a:rPr>
              <a:t>universi, il 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infinito di tutte 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esistenze.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68871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regno dei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cieli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14359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04139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(1858.1) 170:0.1 </a:t>
            </a:r>
            <a:r>
              <a:rPr sz="1200" spc="-5" dirty="0">
                <a:latin typeface="Times New Roman"/>
                <a:cs typeface="Times New Roman"/>
              </a:rPr>
              <a:t>SABATO pomeriggio, </a:t>
            </a:r>
            <a:r>
              <a:rPr sz="1200" dirty="0">
                <a:latin typeface="Times New Roman"/>
                <a:cs typeface="Times New Roman"/>
              </a:rPr>
              <a:t>11 marzo, </a:t>
            </a:r>
            <a:r>
              <a:rPr sz="1200" spc="-5" dirty="0">
                <a:latin typeface="Times New Roman"/>
                <a:cs typeface="Times New Roman"/>
              </a:rPr>
              <a:t>Gesù predicò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sermone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Pella. Questo </a:t>
            </a:r>
            <a:r>
              <a:rPr sz="1200" dirty="0">
                <a:latin typeface="Times New Roman"/>
                <a:cs typeface="Times New Roman"/>
              </a:rPr>
              <a:t>fu tra 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 del  suo ministero pubblico, comprendente </a:t>
            </a:r>
            <a:r>
              <a:rPr sz="1200" dirty="0">
                <a:latin typeface="Times New Roman"/>
                <a:cs typeface="Times New Roman"/>
              </a:rPr>
              <a:t>una discussione </a:t>
            </a:r>
            <a:r>
              <a:rPr sz="1200" spc="-5" dirty="0">
                <a:latin typeface="Times New Roman"/>
                <a:cs typeface="Times New Roman"/>
              </a:rPr>
              <a:t>ampia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consapevole </a:t>
            </a:r>
            <a:r>
              <a:rPr sz="1200" dirty="0">
                <a:latin typeface="Times New Roman"/>
                <a:cs typeface="Times New Roman"/>
              </a:rPr>
              <a:t>della confusione  </a:t>
            </a:r>
            <a:r>
              <a:rPr sz="1200" spc="-5" dirty="0">
                <a:latin typeface="Times New Roman"/>
                <a:cs typeface="Times New Roman"/>
              </a:rPr>
              <a:t>che esisteva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dei suoi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discepoli riguardo al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ed al significato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termini “regno dei </a:t>
            </a:r>
            <a:r>
              <a:rPr sz="1200" dirty="0">
                <a:latin typeface="Times New Roman"/>
                <a:cs typeface="Times New Roman"/>
              </a:rPr>
              <a:t>cieli” e  </a:t>
            </a:r>
            <a:r>
              <a:rPr sz="1200" spc="-5" dirty="0">
                <a:latin typeface="Times New Roman"/>
                <a:cs typeface="Times New Roman"/>
              </a:rPr>
              <a:t>“regno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Dio”, che impiegava come designazioni intercambiabili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conferimento. Anche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stesso di 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i="1" spc="-5" dirty="0">
                <a:latin typeface="Times New Roman"/>
                <a:cs typeface="Times New Roman"/>
              </a:rPr>
              <a:t>cieli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essere sufficiente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separare ciò che esso </a:t>
            </a:r>
            <a:r>
              <a:rPr sz="1200" dirty="0">
                <a:latin typeface="Times New Roman"/>
                <a:cs typeface="Times New Roman"/>
              </a:rPr>
              <a:t>stava a </a:t>
            </a:r>
            <a:r>
              <a:rPr sz="1200" spc="-5" dirty="0">
                <a:latin typeface="Times New Roman"/>
                <a:cs typeface="Times New Roman"/>
              </a:rPr>
              <a:t>significare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i="1" dirty="0">
                <a:latin typeface="Times New Roman"/>
                <a:cs typeface="Times New Roman"/>
              </a:rPr>
              <a:t>terrestri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temporali,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così. L’idea </a:t>
            </a:r>
            <a:r>
              <a:rPr sz="1200" dirty="0">
                <a:latin typeface="Times New Roman"/>
                <a:cs typeface="Times New Roman"/>
              </a:rPr>
              <a:t>di un re temporale era troppo </a:t>
            </a:r>
            <a:r>
              <a:rPr sz="1200" spc="-5" dirty="0">
                <a:latin typeface="Times New Roman"/>
                <a:cs typeface="Times New Roman"/>
              </a:rPr>
              <a:t>profondamente radicata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rimossa in una </a:t>
            </a:r>
            <a:r>
              <a:rPr sz="1200" spc="-5" dirty="0">
                <a:latin typeface="Times New Roman"/>
                <a:cs typeface="Times New Roman"/>
              </a:rPr>
              <a:t>sola generazione. Perciò Gesù </a:t>
            </a:r>
            <a:r>
              <a:rPr sz="1200" dirty="0">
                <a:latin typeface="Times New Roman"/>
                <a:cs typeface="Times New Roman"/>
              </a:rPr>
              <a:t>all’inizio non si oppose </a:t>
            </a:r>
            <a:r>
              <a:rPr sz="1200" spc="-5" dirty="0">
                <a:latin typeface="Times New Roman"/>
                <a:cs typeface="Times New Roman"/>
              </a:rPr>
              <a:t>apertamente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concetto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coltivato 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(1858.2) 170:0.2 </a:t>
            </a:r>
            <a:r>
              <a:rPr sz="1200" spc="-5" dirty="0">
                <a:latin typeface="Times New Roman"/>
                <a:cs typeface="Times New Roman"/>
              </a:rPr>
              <a:t>Questo sabato pomeriggio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chiarire l’insegnamento sul regno dei </a:t>
            </a:r>
            <a:r>
              <a:rPr sz="1200" dirty="0">
                <a:latin typeface="Times New Roman"/>
                <a:cs typeface="Times New Roman"/>
              </a:rPr>
              <a:t>cieli;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discusse il </a:t>
            </a:r>
            <a:r>
              <a:rPr sz="1200" spc="-5" dirty="0">
                <a:latin typeface="Times New Roman"/>
                <a:cs typeface="Times New Roman"/>
              </a:rPr>
              <a:t>soggetto sotto  ogni </a:t>
            </a:r>
            <a:r>
              <a:rPr sz="1200" dirty="0">
                <a:latin typeface="Times New Roman"/>
                <a:cs typeface="Times New Roman"/>
              </a:rPr>
              <a:t>punto di vista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sforzò di </a:t>
            </a:r>
            <a:r>
              <a:rPr sz="1200" spc="-5" dirty="0">
                <a:latin typeface="Times New Roman"/>
                <a:cs typeface="Times New Roman"/>
              </a:rPr>
              <a:t>rendere chiari </a:t>
            </a:r>
            <a:r>
              <a:rPr sz="1200" dirty="0">
                <a:latin typeface="Times New Roman"/>
                <a:cs typeface="Times New Roman"/>
              </a:rPr>
              <a:t>i numerosi </a:t>
            </a:r>
            <a:r>
              <a:rPr sz="1200" spc="-5" dirty="0">
                <a:latin typeface="Times New Roman"/>
                <a:cs typeface="Times New Roman"/>
              </a:rPr>
              <a:t>differenti sensi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termine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impiegato.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esposizione  noi </a:t>
            </a:r>
            <a:r>
              <a:rPr sz="1200" spc="-5" dirty="0">
                <a:latin typeface="Times New Roman"/>
                <a:cs typeface="Times New Roman"/>
              </a:rPr>
              <a:t>amplieremo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discorso aggiungendo numerose dichiarazioni fatte </a:t>
            </a:r>
            <a:r>
              <a:rPr sz="1200" dirty="0">
                <a:latin typeface="Times New Roman"/>
                <a:cs typeface="Times New Roman"/>
              </a:rPr>
              <a:t>da Gesù in </a:t>
            </a:r>
            <a:r>
              <a:rPr sz="1200" spc="-5" dirty="0">
                <a:latin typeface="Times New Roman"/>
                <a:cs typeface="Times New Roman"/>
              </a:rPr>
              <a:t>occasioni precedenti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includendovi alcune  osservazioni fatte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agli apostoli </a:t>
            </a:r>
            <a:r>
              <a:rPr sz="1200" dirty="0">
                <a:latin typeface="Times New Roman"/>
                <a:cs typeface="Times New Roman"/>
              </a:rPr>
              <a:t>durante le </a:t>
            </a:r>
            <a:r>
              <a:rPr sz="1200" spc="-5" dirty="0">
                <a:latin typeface="Times New Roman"/>
                <a:cs typeface="Times New Roman"/>
              </a:rPr>
              <a:t>discussioni serali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stesso giorno. Faremo anche alcuni commenti </a:t>
            </a:r>
            <a:r>
              <a:rPr sz="1200" dirty="0">
                <a:latin typeface="Times New Roman"/>
                <a:cs typeface="Times New Roman"/>
              </a:rPr>
              <a:t>sullo  sviluppo </a:t>
            </a:r>
            <a:r>
              <a:rPr sz="1200" spc="-5" dirty="0">
                <a:latin typeface="Times New Roman"/>
                <a:cs typeface="Times New Roman"/>
              </a:rPr>
              <a:t>susseguente dell’idea del regno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collegata con </a:t>
            </a:r>
            <a:r>
              <a:rPr sz="1200" dirty="0">
                <a:latin typeface="Times New Roman"/>
                <a:cs typeface="Times New Roman"/>
              </a:rPr>
              <a:t>la Chiesa cristiana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concetti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regno dei</a:t>
            </a:r>
            <a:r>
              <a:rPr sz="1600" b="1" spc="-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cieli</a:t>
            </a:r>
            <a:endParaRPr sz="1600">
              <a:latin typeface="Times New Roman"/>
              <a:cs typeface="Times New Roman"/>
            </a:endParaRPr>
          </a:p>
          <a:p>
            <a:pPr marL="76200" marR="22161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(1858.3) 170:1.1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sermone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si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notare che </a:t>
            </a:r>
            <a:r>
              <a:rPr sz="1200" dirty="0">
                <a:latin typeface="Times New Roman"/>
                <a:cs typeface="Times New Roman"/>
              </a:rPr>
              <a:t>nell’insieme </a:t>
            </a:r>
            <a:r>
              <a:rPr sz="1200" spc="-5" dirty="0">
                <a:latin typeface="Times New Roman"/>
                <a:cs typeface="Times New Roman"/>
              </a:rPr>
              <a:t>delle Scritture </a:t>
            </a:r>
            <a:r>
              <a:rPr sz="1200" dirty="0">
                <a:latin typeface="Times New Roman"/>
                <a:cs typeface="Times New Roman"/>
              </a:rPr>
              <a:t>ebraiche c’era  un </a:t>
            </a:r>
            <a:r>
              <a:rPr sz="1200" spc="-5" dirty="0">
                <a:latin typeface="Times New Roman"/>
                <a:cs typeface="Times New Roman"/>
              </a:rPr>
              <a:t>duplice concetto del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presentarono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Dio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(1858.4) 170:1.2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Una realtà presente;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6719" y="513333"/>
            <a:ext cx="817181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71500" marR="665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(1858.5) 170:1.3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Una speranza futura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realizzato nella sua pienezza all’apparizione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Messia.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concetto del regno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insegnava Giovanni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706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(1858.6) 170:1.4 </a:t>
            </a:r>
            <a:r>
              <a:rPr sz="1200" spc="-5" dirty="0">
                <a:latin typeface="Times New Roman"/>
                <a:cs typeface="Times New Roman"/>
              </a:rPr>
              <a:t>Fin dall’inizio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insegnarono entrambi questi concetti. C’erano altre </a:t>
            </a:r>
            <a:r>
              <a:rPr sz="1200" dirty="0">
                <a:latin typeface="Times New Roman"/>
                <a:cs typeface="Times New Roman"/>
              </a:rPr>
              <a:t>due idee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bisognerebbe </a:t>
            </a:r>
            <a:r>
              <a:rPr sz="1200" dirty="0">
                <a:latin typeface="Times New Roman"/>
                <a:cs typeface="Times New Roman"/>
              </a:rPr>
              <a:t>tenere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897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(1858.7) 170:1.5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ebraico successivo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 mondiale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trascendentale d’origine soprannaturale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d’inaugurazione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miracolosa.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5772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(1858.8) 170:1.6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insegnamenti persiani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descrivevano l’instaurazione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come raggiungimento  del trionfo del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143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(1858.9) 170:1.7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venuta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gli </a:t>
            </a:r>
            <a:r>
              <a:rPr sz="1200" dirty="0">
                <a:latin typeface="Times New Roman"/>
                <a:cs typeface="Times New Roman"/>
              </a:rPr>
              <a:t>Ebrei combinavano e </a:t>
            </a:r>
            <a:r>
              <a:rPr sz="1200" spc="-5" dirty="0">
                <a:latin typeface="Times New Roman"/>
                <a:cs typeface="Times New Roman"/>
              </a:rPr>
              <a:t>confondevano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idee del regno nel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concetto apocalittico della venuta del Messia </a:t>
            </a:r>
            <a:r>
              <a:rPr sz="1200" dirty="0">
                <a:latin typeface="Times New Roman"/>
                <a:cs typeface="Times New Roman"/>
              </a:rPr>
              <a:t>per stabilire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trionfo </a:t>
            </a:r>
            <a:r>
              <a:rPr sz="1200" dirty="0">
                <a:latin typeface="Times New Roman"/>
                <a:cs typeface="Times New Roman"/>
              </a:rPr>
              <a:t>ebraico, l’era eterna della </a:t>
            </a:r>
            <a:r>
              <a:rPr sz="1200" spc="-5" dirty="0">
                <a:latin typeface="Times New Roman"/>
                <a:cs typeface="Times New Roman"/>
              </a:rPr>
              <a:t>sovranità suprema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sulla  terra, </a:t>
            </a:r>
            <a:r>
              <a:rPr sz="1200" dirty="0">
                <a:latin typeface="Times New Roman"/>
                <a:cs typeface="Times New Roman"/>
              </a:rPr>
              <a:t>il nuovo mondo, l’era in cui tutta </a:t>
            </a:r>
            <a:r>
              <a:rPr sz="1200" spc="-5" dirty="0">
                <a:latin typeface="Times New Roman"/>
                <a:cs typeface="Times New Roman"/>
              </a:rPr>
              <a:t>l’umanità avrebbe adorato Yahweh. Scegliendo </a:t>
            </a:r>
            <a:r>
              <a:rPr sz="1200" dirty="0">
                <a:latin typeface="Times New Roman"/>
                <a:cs typeface="Times New Roman"/>
              </a:rPr>
              <a:t>di utilizzare </a:t>
            </a:r>
            <a:r>
              <a:rPr sz="1200" spc="-5" dirty="0">
                <a:latin typeface="Times New Roman"/>
                <a:cs typeface="Times New Roman"/>
              </a:rPr>
              <a:t>questo concetto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 cieli, Gesù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appropriarsi dell’eredità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essenziale ed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ebraica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14300" marR="1778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(1859.1) 170:1.8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cieli, qual è </a:t>
            </a:r>
            <a:r>
              <a:rPr sz="1200" spc="-5" dirty="0">
                <a:latin typeface="Times New Roman"/>
                <a:cs typeface="Times New Roman"/>
              </a:rPr>
              <a:t>stato compreso </a:t>
            </a:r>
            <a:r>
              <a:rPr sz="1200" dirty="0">
                <a:latin typeface="Times New Roman"/>
                <a:cs typeface="Times New Roman"/>
              </a:rPr>
              <a:t>e mal </a:t>
            </a:r>
            <a:r>
              <a:rPr sz="1200" spc="-5" dirty="0">
                <a:latin typeface="Times New Roman"/>
                <a:cs typeface="Times New Roman"/>
              </a:rPr>
              <a:t>compreso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secoli dell’era </a:t>
            </a:r>
            <a:r>
              <a:rPr sz="1200" dirty="0">
                <a:latin typeface="Times New Roman"/>
                <a:cs typeface="Times New Roman"/>
              </a:rPr>
              <a:t>cristiana, </a:t>
            </a:r>
            <a:r>
              <a:rPr sz="1200" spc="-5" dirty="0">
                <a:latin typeface="Times New Roman"/>
                <a:cs typeface="Times New Roman"/>
              </a:rPr>
              <a:t>abbraccia quattro gruppi  </a:t>
            </a:r>
            <a:r>
              <a:rPr sz="1200" dirty="0">
                <a:latin typeface="Times New Roman"/>
                <a:cs typeface="Times New Roman"/>
              </a:rPr>
              <a:t>distinti</a:t>
            </a:r>
            <a:r>
              <a:rPr sz="1200" spc="-5" dirty="0">
                <a:latin typeface="Times New Roman"/>
                <a:cs typeface="Times New Roman"/>
              </a:rPr>
              <a:t> d’idee: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71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(1859.2) 170:1.9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degli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 marL="5715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(1859.3) 170:1.10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Persiani.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12125" cy="3553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(1859.4) 170:1.11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personale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“il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dentro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956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(1859.5) 170:1.12 </a:t>
            </a:r>
            <a:r>
              <a:rPr sz="1200" dirty="0">
                <a:latin typeface="Times New Roman"/>
                <a:cs typeface="Times New Roman"/>
              </a:rPr>
              <a:t>4. I </a:t>
            </a:r>
            <a:r>
              <a:rPr sz="1200" spc="-5" dirty="0">
                <a:latin typeface="Times New Roman"/>
                <a:cs typeface="Times New Roman"/>
              </a:rPr>
              <a:t>concetti compositi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confusi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fondatori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promulgatori del Cristianesimo hanno </a:t>
            </a:r>
            <a:r>
              <a:rPr sz="1200" dirty="0">
                <a:latin typeface="Times New Roman"/>
                <a:cs typeface="Times New Roman"/>
              </a:rPr>
              <a:t>cercato  </a:t>
            </a:r>
            <a:r>
              <a:rPr sz="1200" spc="-5" dirty="0">
                <a:latin typeface="Times New Roman"/>
                <a:cs typeface="Times New Roman"/>
              </a:rPr>
              <a:t>d’inculcare nel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(1859.6) 170:1.13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differenti ed </a:t>
            </a:r>
            <a:r>
              <a:rPr sz="1200" dirty="0">
                <a:latin typeface="Times New Roman"/>
                <a:cs typeface="Times New Roman"/>
              </a:rPr>
              <a:t>in circostanze </a:t>
            </a:r>
            <a:r>
              <a:rPr sz="1200" spc="-5" dirty="0">
                <a:latin typeface="Times New Roman"/>
                <a:cs typeface="Times New Roman"/>
              </a:rPr>
              <a:t>diverse sembra che Gesù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presentato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“regno”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suoi  insegnamenti pubblici,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egli insegnò </a:t>
            </a:r>
            <a:r>
              <a:rPr sz="1200" dirty="0">
                <a:latin typeface="Times New Roman"/>
                <a:cs typeface="Times New Roman"/>
              </a:rPr>
              <a:t>sempre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abbracciante l’esperienza personale </a:t>
            </a:r>
            <a:r>
              <a:rPr sz="1200" dirty="0">
                <a:latin typeface="Times New Roman"/>
                <a:cs typeface="Times New Roman"/>
              </a:rPr>
              <a:t>di un uomo in  </a:t>
            </a:r>
            <a:r>
              <a:rPr sz="1200" spc="-5" dirty="0">
                <a:latin typeface="Times New Roman"/>
                <a:cs typeface="Times New Roman"/>
              </a:rPr>
              <a:t>relazione ai suoi simili sulla terra ed al Padre </a:t>
            </a:r>
            <a:r>
              <a:rPr sz="1200" dirty="0">
                <a:latin typeface="Times New Roman"/>
                <a:cs typeface="Times New Roman"/>
              </a:rPr>
              <a:t>nei cieli. </a:t>
            </a:r>
            <a:r>
              <a:rPr sz="1200" spc="-5" dirty="0">
                <a:latin typeface="Times New Roman"/>
                <a:cs typeface="Times New Roman"/>
              </a:rPr>
              <a:t>Riguardo al regno,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ultime parole erano sempre: “Il regno </a:t>
            </a:r>
            <a:r>
              <a:rPr sz="1200" dirty="0">
                <a:latin typeface="Times New Roman"/>
                <a:cs typeface="Times New Roman"/>
              </a:rPr>
              <a:t>è dentro di  voi”.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(1859.7) 170:1.14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confusione sul significato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termine “regno dei </a:t>
            </a:r>
            <a:r>
              <a:rPr sz="1200" dirty="0">
                <a:latin typeface="Times New Roman"/>
                <a:cs typeface="Times New Roman"/>
              </a:rPr>
              <a:t>cieli” </a:t>
            </a:r>
            <a:r>
              <a:rPr sz="1200" spc="-5" dirty="0">
                <a:latin typeface="Times New Roman"/>
                <a:cs typeface="Times New Roman"/>
              </a:rPr>
              <a:t>sono stati </a:t>
            </a:r>
            <a:r>
              <a:rPr sz="1200" dirty="0">
                <a:latin typeface="Times New Roman"/>
                <a:cs typeface="Times New Roman"/>
              </a:rPr>
              <a:t>dovuti a tre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41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(1859.8) 170:1.15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causata </a:t>
            </a:r>
            <a:r>
              <a:rPr sz="1200" dirty="0">
                <a:latin typeface="Times New Roman"/>
                <a:cs typeface="Times New Roman"/>
              </a:rPr>
              <a:t>dall’osservare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“regno”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passata </a:t>
            </a:r>
            <a:r>
              <a:rPr sz="1200" dirty="0">
                <a:latin typeface="Times New Roman"/>
                <a:cs typeface="Times New Roman"/>
              </a:rPr>
              <a:t>per le varie fasi </a:t>
            </a:r>
            <a:r>
              <a:rPr sz="1200" spc="-5" dirty="0">
                <a:latin typeface="Times New Roman"/>
                <a:cs typeface="Times New Roman"/>
              </a:rPr>
              <a:t>progressive  della sua riproposizione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Gesù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03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(1859.9) 170:1.16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che accompagnò </a:t>
            </a:r>
            <a:r>
              <a:rPr sz="1200" dirty="0">
                <a:latin typeface="Times New Roman"/>
                <a:cs typeface="Times New Roman"/>
              </a:rPr>
              <a:t>inevitabilmente il </a:t>
            </a:r>
            <a:r>
              <a:rPr sz="1200" spc="-5" dirty="0">
                <a:latin typeface="Times New Roman"/>
                <a:cs typeface="Times New Roman"/>
              </a:rPr>
              <a:t>trapianto del Cristianesimo primitivo dal </a:t>
            </a:r>
            <a:r>
              <a:rPr sz="1200" dirty="0">
                <a:latin typeface="Times New Roman"/>
                <a:cs typeface="Times New Roman"/>
              </a:rPr>
              <a:t>suolo  </a:t>
            </a:r>
            <a:r>
              <a:rPr sz="1200" spc="-5" dirty="0">
                <a:latin typeface="Times New Roman"/>
                <a:cs typeface="Times New Roman"/>
              </a:rPr>
              <a:t>ebraico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gentile.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737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(1859.10) 170:1.17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inerente al fatto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divenne una </a:t>
            </a:r>
            <a:r>
              <a:rPr sz="1200" spc="-5" dirty="0">
                <a:latin typeface="Times New Roman"/>
                <a:cs typeface="Times New Roman"/>
              </a:rPr>
              <a:t>religione che fu </a:t>
            </a:r>
            <a:r>
              <a:rPr sz="1200" dirty="0">
                <a:latin typeface="Times New Roman"/>
                <a:cs typeface="Times New Roman"/>
              </a:rPr>
              <a:t>organizzata </a:t>
            </a:r>
            <a:r>
              <a:rPr sz="1200" spc="-5" dirty="0">
                <a:latin typeface="Times New Roman"/>
                <a:cs typeface="Times New Roman"/>
              </a:rPr>
              <a:t>attorno  all’idea centrale </a:t>
            </a:r>
            <a:r>
              <a:rPr sz="1200" dirty="0">
                <a:latin typeface="Times New Roman"/>
                <a:cs typeface="Times New Roman"/>
              </a:rPr>
              <a:t>della persona di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del regno </a:t>
            </a:r>
            <a:r>
              <a:rPr sz="1200" dirty="0">
                <a:latin typeface="Times New Roman"/>
                <a:cs typeface="Times New Roman"/>
              </a:rPr>
              <a:t>divenne sempre più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i="1" dirty="0">
                <a:latin typeface="Times New Roman"/>
                <a:cs typeface="Times New Roman"/>
              </a:rPr>
              <a:t>a proposito di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4858"/>
            <a:ext cx="8117840" cy="37865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concetto di Gesù del regno</a:t>
            </a:r>
            <a:endParaRPr sz="1600">
              <a:latin typeface="Times New Roman"/>
              <a:cs typeface="Times New Roman"/>
            </a:endParaRPr>
          </a:p>
          <a:p>
            <a:pPr marL="101600" marR="2425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(1859.11) 170:2.1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chiarì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cieli deve </a:t>
            </a:r>
            <a:r>
              <a:rPr sz="1200" spc="-5" dirty="0">
                <a:latin typeface="Times New Roman"/>
                <a:cs typeface="Times New Roman"/>
              </a:rPr>
              <a:t>cominciare col </a:t>
            </a:r>
            <a:r>
              <a:rPr sz="1200" dirty="0">
                <a:latin typeface="Times New Roman"/>
                <a:cs typeface="Times New Roman"/>
              </a:rPr>
              <a:t>duplice </a:t>
            </a: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paternità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 fatto correlato della </a:t>
            </a:r>
            <a:r>
              <a:rPr sz="1200" dirty="0">
                <a:latin typeface="Times New Roman"/>
                <a:cs typeface="Times New Roman"/>
              </a:rPr>
              <a:t>fratellanza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e </a:t>
            </a:r>
            <a:r>
              <a:rPr sz="1200" spc="-5" dirty="0">
                <a:latin typeface="Times New Roman"/>
                <a:cs typeface="Times New Roman"/>
              </a:rPr>
              <a:t>che deve essere incentrato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duplice concetto. L’accettazione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insegnamento, dichiarò Gesù, avrebbe liberato </a:t>
            </a:r>
            <a:r>
              <a:rPr sz="1200" dirty="0">
                <a:latin typeface="Times New Roman"/>
                <a:cs typeface="Times New Roman"/>
              </a:rPr>
              <a:t>l’uomo dalla </a:t>
            </a:r>
            <a:r>
              <a:rPr sz="1200" spc="-5" dirty="0">
                <a:latin typeface="Times New Roman"/>
                <a:cs typeface="Times New Roman"/>
              </a:rPr>
              <a:t>schiavitù millenaria </a:t>
            </a:r>
            <a:r>
              <a:rPr sz="1200" dirty="0">
                <a:latin typeface="Times New Roman"/>
                <a:cs typeface="Times New Roman"/>
              </a:rPr>
              <a:t>della paura animale </a:t>
            </a:r>
            <a:r>
              <a:rPr sz="1200" spc="-5" dirty="0">
                <a:latin typeface="Times New Roman"/>
                <a:cs typeface="Times New Roman"/>
              </a:rPr>
              <a:t>ed allo </a:t>
            </a:r>
            <a:r>
              <a:rPr sz="1200" dirty="0">
                <a:latin typeface="Times New Roman"/>
                <a:cs typeface="Times New Roman"/>
              </a:rPr>
              <a:t>stesso tempo </a:t>
            </a:r>
            <a:r>
              <a:rPr sz="1200" spc="-5" dirty="0">
                <a:latin typeface="Times New Roman"/>
                <a:cs typeface="Times New Roman"/>
              </a:rPr>
              <a:t>avrebbe  arricchito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vita di </a:t>
            </a:r>
            <a:r>
              <a:rPr sz="1200" spc="-5" dirty="0">
                <a:latin typeface="Times New Roman"/>
                <a:cs typeface="Times New Roman"/>
              </a:rPr>
              <a:t>libertà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394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(1859.12) 170:2.2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possesso di un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nuovo e di 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accresciuto.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doveva 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ispirarlo ad </a:t>
            </a:r>
            <a:r>
              <a:rPr sz="1200" spc="-5" dirty="0">
                <a:latin typeface="Times New Roman"/>
                <a:cs typeface="Times New Roman"/>
              </a:rPr>
              <a:t>osare </a:t>
            </a:r>
            <a:r>
              <a:rPr sz="1200" dirty="0">
                <a:latin typeface="Times New Roman"/>
                <a:cs typeface="Times New Roman"/>
              </a:rPr>
              <a:t>di sperare nella vita</a:t>
            </a:r>
            <a:r>
              <a:rPr sz="1200" spc="-5" dirty="0">
                <a:latin typeface="Times New Roman"/>
                <a:cs typeface="Times New Roman"/>
              </a:rPr>
              <a:t> 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74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(1859.13) 170:2.3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nuova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e di vera consolazione 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anche ai  poveri.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41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(1859.14) 170:2.4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vangelo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scala </a:t>
            </a:r>
            <a:r>
              <a:rPr sz="1200" dirty="0">
                <a:latin typeface="Times New Roman"/>
                <a:cs typeface="Times New Roman"/>
              </a:rPr>
              <a:t>di valori </a:t>
            </a:r>
            <a:r>
              <a:rPr sz="1200" spc="-5" dirty="0">
                <a:latin typeface="Times New Roman"/>
                <a:cs typeface="Times New Roman"/>
              </a:rPr>
              <a:t>morali,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criterio </a:t>
            </a:r>
            <a:r>
              <a:rPr sz="1200" dirty="0">
                <a:latin typeface="Times New Roman"/>
                <a:cs typeface="Times New Roman"/>
              </a:rPr>
              <a:t>etico con </a:t>
            </a:r>
            <a:r>
              <a:rPr sz="1200" spc="-5" dirty="0">
                <a:latin typeface="Times New Roman"/>
                <a:cs typeface="Times New Roman"/>
              </a:rPr>
              <a:t>cui misurare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umana.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descriveva l’ideale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conseguente </a:t>
            </a:r>
            <a:r>
              <a:rPr sz="1200" dirty="0">
                <a:latin typeface="Times New Roman"/>
                <a:cs typeface="Times New Roman"/>
              </a:rPr>
              <a:t>ordine nuovo di </a:t>
            </a:r>
            <a:r>
              <a:rPr sz="1200" spc="-5" dirty="0">
                <a:latin typeface="Times New Roman"/>
                <a:cs typeface="Times New Roman"/>
              </a:rPr>
              <a:t>società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63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(1859.15) 170:2.5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Esso insegnava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preminenza dello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rispetto al materiale; glorificava </a:t>
            </a:r>
            <a:r>
              <a:rPr sz="1200" dirty="0">
                <a:latin typeface="Times New Roman"/>
                <a:cs typeface="Times New Roman"/>
              </a:rPr>
              <a:t>le realtà spirituali ed  </a:t>
            </a:r>
            <a:r>
              <a:rPr sz="1200" spc="-5" dirty="0">
                <a:latin typeface="Times New Roman"/>
                <a:cs typeface="Times New Roman"/>
              </a:rPr>
              <a:t>esaltava gli ideali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15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(1860.1) 170:2.6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Questo nuovo vangelo presentava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scopo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 umana </a:t>
            </a:r>
            <a:r>
              <a:rPr sz="1200" spc="-5" dirty="0">
                <a:latin typeface="Times New Roman"/>
                <a:cs typeface="Times New Roman"/>
              </a:rPr>
              <a:t>riceveva </a:t>
            </a:r>
            <a:r>
              <a:rPr sz="1200" dirty="0">
                <a:latin typeface="Times New Roman"/>
                <a:cs typeface="Times New Roman"/>
              </a:rPr>
              <a:t>una nuova dotazione di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morale e di dignità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657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907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tendenza ad orientare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giovani compagni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direzioni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e più riflessive.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maestro nato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5" dirty="0">
                <a:latin typeface="Times New Roman"/>
                <a:cs typeface="Times New Roman"/>
              </a:rPr>
              <a:t>poteva  </a:t>
            </a:r>
            <a:r>
              <a:rPr sz="1200" spc="-5" dirty="0">
                <a:latin typeface="Times New Roman"/>
                <a:cs typeface="Times New Roman"/>
              </a:rPr>
              <a:t>assolutamente fare </a:t>
            </a:r>
            <a:r>
              <a:rPr sz="1200" dirty="0">
                <a:latin typeface="Times New Roman"/>
                <a:cs typeface="Times New Roman"/>
              </a:rPr>
              <a:t>a meno di </a:t>
            </a:r>
            <a:r>
              <a:rPr sz="1200" spc="-5" dirty="0">
                <a:latin typeface="Times New Roman"/>
                <a:cs typeface="Times New Roman"/>
              </a:rPr>
              <a:t>esercitare questa </a:t>
            </a:r>
            <a:r>
              <a:rPr sz="1200" dirty="0">
                <a:latin typeface="Times New Roman"/>
                <a:cs typeface="Times New Roman"/>
              </a:rPr>
              <a:t>funzione, </a:t>
            </a:r>
            <a:r>
              <a:rPr sz="1200" spc="-5" dirty="0">
                <a:latin typeface="Times New Roman"/>
                <a:cs typeface="Times New Roman"/>
              </a:rPr>
              <a:t>nemmeno quando sembrava impegnato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(1369.5) 124:2.9 </a:t>
            </a:r>
            <a:r>
              <a:rPr sz="1200" spc="-5" dirty="0">
                <a:latin typeface="Times New Roman"/>
                <a:cs typeface="Times New Roman"/>
              </a:rPr>
              <a:t>Giuseppe cominciò presto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modi di </a:t>
            </a:r>
            <a:r>
              <a:rPr sz="1200" spc="-5" dirty="0">
                <a:latin typeface="Times New Roman"/>
                <a:cs typeface="Times New Roman"/>
              </a:rPr>
              <a:t>guadagnarsi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vivere, spiegandogli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vantaggi</a:t>
            </a:r>
            <a:endParaRPr sz="1200">
              <a:latin typeface="Times New Roman"/>
              <a:cs typeface="Times New Roman"/>
            </a:endParaRPr>
          </a:p>
          <a:p>
            <a:pPr marL="88900" marR="1784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dell’agricoltura sull’industria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commercio.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distretto </a:t>
            </a:r>
            <a:r>
              <a:rPr sz="1200" dirty="0">
                <a:latin typeface="Times New Roman"/>
                <a:cs typeface="Times New Roman"/>
              </a:rPr>
              <a:t>più bello e </a:t>
            </a:r>
            <a:r>
              <a:rPr sz="1200" spc="-5" dirty="0">
                <a:latin typeface="Times New Roman"/>
                <a:cs typeface="Times New Roman"/>
              </a:rPr>
              <a:t>prospero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e la vita costava </a:t>
            </a:r>
            <a:r>
              <a:rPr sz="1200" spc="-5" dirty="0">
                <a:latin typeface="Times New Roman"/>
                <a:cs typeface="Times New Roman"/>
              </a:rPr>
              <a:t>circa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costava a </a:t>
            </a:r>
            <a:r>
              <a:rPr sz="1200" spc="-5" dirty="0">
                <a:latin typeface="Times New Roman"/>
                <a:cs typeface="Times New Roman"/>
              </a:rPr>
              <a:t>Gerusalemme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Giudea. </a:t>
            </a:r>
            <a:r>
              <a:rPr sz="1200" dirty="0">
                <a:latin typeface="Times New Roman"/>
                <a:cs typeface="Times New Roman"/>
              </a:rPr>
              <a:t>Era una provincia di </a:t>
            </a:r>
            <a:r>
              <a:rPr sz="1200" spc="-5" dirty="0">
                <a:latin typeface="Times New Roman"/>
                <a:cs typeface="Times New Roman"/>
              </a:rPr>
              <a:t>villaggi agricoli </a:t>
            </a:r>
            <a:r>
              <a:rPr sz="1200" dirty="0">
                <a:latin typeface="Times New Roman"/>
                <a:cs typeface="Times New Roman"/>
              </a:rPr>
              <a:t>e di città industriali prospere,  </a:t>
            </a:r>
            <a:r>
              <a:rPr sz="1200" spc="-5" dirty="0">
                <a:latin typeface="Times New Roman"/>
                <a:cs typeface="Times New Roman"/>
              </a:rPr>
              <a:t>comprendente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duecento </a:t>
            </a:r>
            <a:r>
              <a:rPr sz="1200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oltre cinquemila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con oltre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quindicimila.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(1369.6) 124:2.10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osservare l’industria </a:t>
            </a:r>
            <a:r>
              <a:rPr sz="1200" spc="-5" dirty="0">
                <a:latin typeface="Times New Roman"/>
                <a:cs typeface="Times New Roman"/>
              </a:rPr>
              <a:t>della pesca sul lago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Gesù aveva </a:t>
            </a:r>
            <a:r>
              <a:rPr sz="1200" dirty="0">
                <a:latin typeface="Times New Roman"/>
                <a:cs typeface="Times New Roman"/>
              </a:rPr>
              <a:t>quasi 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pescatore; </a:t>
            </a:r>
            <a:r>
              <a:rPr sz="1200" dirty="0">
                <a:latin typeface="Times New Roman"/>
                <a:cs typeface="Times New Roman"/>
              </a:rPr>
              <a:t>ma l’intima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mestiere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spinse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 diventare carpentiere,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ancora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combinazione </a:t>
            </a:r>
            <a:r>
              <a:rPr sz="1200" dirty="0">
                <a:latin typeface="Times New Roman"/>
                <a:cs typeface="Times New Roman"/>
              </a:rPr>
              <a:t>d’influenze lo portò 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definitivamente la </a:t>
            </a:r>
            <a:r>
              <a:rPr sz="1200" spc="-5" dirty="0">
                <a:latin typeface="Times New Roman"/>
                <a:cs typeface="Times New Roman"/>
              </a:rPr>
              <a:t>carriera d’insegnante religioso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nuovo.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L’undicesimo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(5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88900" marR="5588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(1369.7) 124:3.1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quest’anno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continuò a </a:t>
            </a:r>
            <a:r>
              <a:rPr sz="1200" spc="-5" dirty="0">
                <a:latin typeface="Times New Roman"/>
                <a:cs typeface="Times New Roman"/>
              </a:rPr>
              <a:t>fare con 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viaggi lontano da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anche frequenti  visite </a:t>
            </a:r>
            <a:r>
              <a:rPr sz="1200" spc="-5" dirty="0">
                <a:latin typeface="Times New Roman"/>
                <a:cs typeface="Times New Roman"/>
              </a:rPr>
              <a:t>alla fattoria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zio, ed </a:t>
            </a:r>
            <a:r>
              <a:rPr sz="1200" spc="-5" dirty="0">
                <a:latin typeface="Times New Roman"/>
                <a:cs typeface="Times New Roman"/>
              </a:rPr>
              <a:t>occasionalmente andava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Magdala </a:t>
            </a:r>
            <a:r>
              <a:rPr sz="1200" dirty="0">
                <a:latin typeface="Times New Roman"/>
                <a:cs typeface="Times New Roman"/>
              </a:rPr>
              <a:t>per pescare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zio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sistemato 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questa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874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(1369.8) 124:3.2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Maria furono </a:t>
            </a:r>
            <a:r>
              <a:rPr sz="1200" dirty="0">
                <a:latin typeface="Times New Roman"/>
                <a:cs typeface="Times New Roman"/>
              </a:rPr>
              <a:t>spesso tentati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preferenze particolari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lasciar trapelare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  la </a:t>
            </a:r>
            <a:r>
              <a:rPr sz="1200" spc="-5" dirty="0">
                <a:latin typeface="Times New Roman"/>
                <a:cs typeface="Times New Roman"/>
              </a:rPr>
              <a:t>loro conoscenza ch’egli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della promessa,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genitori erano entrambi </a:t>
            </a:r>
            <a:r>
              <a:rPr sz="1200" dirty="0">
                <a:latin typeface="Times New Roman"/>
                <a:cs typeface="Times New Roman"/>
              </a:rPr>
              <a:t>straordinariamente 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sagaci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5" dirty="0">
                <a:latin typeface="Times New Roman"/>
                <a:cs typeface="Times New Roman"/>
              </a:rPr>
              <a:t>queste materie.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poche volte in </a:t>
            </a:r>
            <a:r>
              <a:rPr sz="1200" spc="-5" dirty="0">
                <a:latin typeface="Times New Roman"/>
                <a:cs typeface="Times New Roman"/>
              </a:rPr>
              <a:t>cui essi avevano mostrato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maniera una preferenza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anche  al </a:t>
            </a:r>
            <a:r>
              <a:rPr sz="1200" dirty="0">
                <a:latin typeface="Times New Roman"/>
                <a:cs typeface="Times New Roman"/>
              </a:rPr>
              <a:t>minimo </a:t>
            </a:r>
            <a:r>
              <a:rPr sz="1200" spc="-5" dirty="0">
                <a:latin typeface="Times New Roman"/>
                <a:cs typeface="Times New Roman"/>
              </a:rPr>
              <a:t>grado, </a:t>
            </a:r>
            <a:r>
              <a:rPr sz="1200" dirty="0">
                <a:latin typeface="Times New Roman"/>
                <a:cs typeface="Times New Roman"/>
              </a:rPr>
              <a:t>il ragazzo non </a:t>
            </a:r>
            <a:r>
              <a:rPr sz="1200" spc="-5" dirty="0">
                <a:latin typeface="Times New Roman"/>
                <a:cs typeface="Times New Roman"/>
              </a:rPr>
              <a:t>aveva esitato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rifiutare ogni </a:t>
            </a:r>
            <a:r>
              <a:rPr sz="1200" dirty="0">
                <a:latin typeface="Times New Roman"/>
                <a:cs typeface="Times New Roman"/>
              </a:rPr>
              <a:t>considerazione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765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492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(1860.2) 170:2.7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Gesù insegnò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eterne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(la ricompensa) dei </a:t>
            </a:r>
            <a:r>
              <a:rPr sz="1200" dirty="0">
                <a:latin typeface="Times New Roman"/>
                <a:cs typeface="Times New Roman"/>
              </a:rPr>
              <a:t>retti sforzi </a:t>
            </a:r>
            <a:r>
              <a:rPr sz="1200" spc="-5" dirty="0">
                <a:latin typeface="Times New Roman"/>
                <a:cs typeface="Times New Roman"/>
              </a:rPr>
              <a:t>terreni.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 dei mortali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acquisiva nuovi </a:t>
            </a:r>
            <a:r>
              <a:rPr sz="1200" spc="-5" dirty="0">
                <a:latin typeface="Times New Roman"/>
                <a:cs typeface="Times New Roman"/>
              </a:rPr>
              <a:t>significati conseguenti al </a:t>
            </a:r>
            <a:r>
              <a:rPr sz="1200" dirty="0">
                <a:latin typeface="Times New Roman"/>
                <a:cs typeface="Times New Roman"/>
              </a:rPr>
              <a:t>riconoscimento di un nobile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76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(1860.3) 170:2.8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vangelo </a:t>
            </a:r>
            <a:r>
              <a:rPr sz="1200" spc="-5" dirty="0">
                <a:latin typeface="Times New Roman"/>
                <a:cs typeface="Times New Roman"/>
              </a:rPr>
              <a:t>affermava </a:t>
            </a:r>
            <a:r>
              <a:rPr sz="1200" dirty="0">
                <a:latin typeface="Times New Roman"/>
                <a:cs typeface="Times New Roman"/>
              </a:rPr>
              <a:t>che la salvezza umana è la rivelazione di un </a:t>
            </a:r>
            <a:r>
              <a:rPr sz="1200" spc="-5" dirty="0">
                <a:latin typeface="Times New Roman"/>
                <a:cs typeface="Times New Roman"/>
              </a:rPr>
              <a:t>proposito divino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vasta  portata che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compiuto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realizzato nel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futuro del </a:t>
            </a:r>
            <a:r>
              <a:rPr sz="1200" dirty="0">
                <a:latin typeface="Times New Roman"/>
                <a:cs typeface="Times New Roman"/>
              </a:rPr>
              <a:t>servizio senza </a:t>
            </a:r>
            <a:r>
              <a:rPr sz="1200" spc="-5" dirty="0">
                <a:latin typeface="Times New Roman"/>
                <a:cs typeface="Times New Roman"/>
              </a:rPr>
              <a:t>fine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0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(1860.4) 170:2.9 </a:t>
            </a:r>
            <a:r>
              <a:rPr sz="1200" spc="-5" dirty="0">
                <a:latin typeface="Times New Roman"/>
                <a:cs typeface="Times New Roman"/>
              </a:rPr>
              <a:t>Questi insegnamenti abbracciano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ampliata del regno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insegnata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Gesù. Questo grande concetto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incluso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spc="-5" dirty="0">
                <a:latin typeface="Times New Roman"/>
                <a:cs typeface="Times New Roman"/>
              </a:rPr>
              <a:t>elementari </a:t>
            </a:r>
            <a:r>
              <a:rPr sz="1200" dirty="0">
                <a:latin typeface="Times New Roman"/>
                <a:cs typeface="Times New Roman"/>
              </a:rPr>
              <a:t>e confusi </a:t>
            </a:r>
            <a:r>
              <a:rPr sz="1200" spc="-5" dirty="0">
                <a:latin typeface="Times New Roman"/>
                <a:cs typeface="Times New Roman"/>
              </a:rPr>
              <a:t>sul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(1860.5) 170:2.10 </a:t>
            </a:r>
            <a:r>
              <a:rPr sz="1200" spc="-5" dirty="0">
                <a:latin typeface="Times New Roman"/>
                <a:cs typeface="Times New Roman"/>
              </a:rPr>
              <a:t>Gli apostoli erano incapaci </a:t>
            </a:r>
            <a:r>
              <a:rPr sz="1200" dirty="0">
                <a:latin typeface="Times New Roman"/>
                <a:cs typeface="Times New Roman"/>
              </a:rPr>
              <a:t>di cogliere il </a:t>
            </a:r>
            <a:r>
              <a:rPr sz="1200" spc="-5" dirty="0">
                <a:latin typeface="Times New Roman"/>
                <a:cs typeface="Times New Roman"/>
              </a:rPr>
              <a:t>significato reale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concernenti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deformazione successiva degli insegnamenti </a:t>
            </a:r>
            <a:r>
              <a:rPr sz="1200" dirty="0">
                <a:latin typeface="Times New Roman"/>
                <a:cs typeface="Times New Roman"/>
              </a:rPr>
              <a:t>di Gesù,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registrati nel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Testamento, derivano dal fatto </a:t>
            </a:r>
            <a:r>
              <a:rPr sz="1200" dirty="0">
                <a:latin typeface="Times New Roman"/>
                <a:cs typeface="Times New Roman"/>
              </a:rPr>
              <a:t>che il concetto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scrittori dei </a:t>
            </a:r>
            <a:r>
              <a:rPr sz="1200" spc="-5" dirty="0">
                <a:latin typeface="Times New Roman"/>
                <a:cs typeface="Times New Roman"/>
              </a:rPr>
              <a:t>vangeli era </a:t>
            </a:r>
            <a:r>
              <a:rPr sz="1200" dirty="0">
                <a:latin typeface="Times New Roman"/>
                <a:cs typeface="Times New Roman"/>
              </a:rPr>
              <a:t>intriso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allora assente dal </a:t>
            </a:r>
            <a:r>
              <a:rPr sz="1200" dirty="0">
                <a:latin typeface="Times New Roman"/>
                <a:cs typeface="Times New Roman"/>
              </a:rPr>
              <a:t>mondo 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spc="5" dirty="0">
                <a:latin typeface="Times New Roman"/>
                <a:cs typeface="Times New Roman"/>
              </a:rPr>
              <a:t>periodo; </a:t>
            </a:r>
            <a:r>
              <a:rPr sz="1200" dirty="0">
                <a:latin typeface="Times New Roman"/>
                <a:cs typeface="Times New Roman"/>
              </a:rPr>
              <a:t>che sarebbe  </a:t>
            </a:r>
            <a:r>
              <a:rPr sz="1200" spc="-5" dirty="0">
                <a:latin typeface="Times New Roman"/>
                <a:cs typeface="Times New Roman"/>
              </a:rPr>
              <a:t>tornato presto </a:t>
            </a:r>
            <a:r>
              <a:rPr sz="1200" dirty="0">
                <a:latin typeface="Times New Roman"/>
                <a:cs typeface="Times New Roman"/>
              </a:rPr>
              <a:t>per stabilire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potenza e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che essi avevano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egli era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nella carne.  Ma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collegò l’instaurazione del regno </a:t>
            </a:r>
            <a:r>
              <a:rPr sz="1200" dirty="0">
                <a:latin typeface="Times New Roman"/>
                <a:cs typeface="Times New Roman"/>
              </a:rPr>
              <a:t>all’idea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ritorno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mondo. Che i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trascorsi </a:t>
            </a:r>
            <a:r>
              <a:rPr sz="1200" dirty="0">
                <a:latin typeface="Times New Roman"/>
                <a:cs typeface="Times New Roman"/>
              </a:rPr>
              <a:t>senza alcun 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dell’apparizione </a:t>
            </a:r>
            <a:r>
              <a:rPr sz="1200" spc="-5" dirty="0">
                <a:latin typeface="Times New Roman"/>
                <a:cs typeface="Times New Roman"/>
              </a:rPr>
              <a:t>della “Nuova </a:t>
            </a:r>
            <a:r>
              <a:rPr sz="1200" dirty="0">
                <a:latin typeface="Times New Roman"/>
                <a:cs typeface="Times New Roman"/>
              </a:rPr>
              <a:t>Era” non è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contrasto con l’insegnamento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76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(1860.6) 170:2.11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incorporato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sermone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regno dei cieli </a:t>
            </a:r>
            <a:r>
              <a:rPr sz="1200" dirty="0">
                <a:latin typeface="Times New Roman"/>
                <a:cs typeface="Times New Roman"/>
              </a:rPr>
              <a:t>nell’ideale  </a:t>
            </a:r>
            <a:r>
              <a:rPr sz="1200" spc="-5" dirty="0">
                <a:latin typeface="Times New Roman"/>
                <a:cs typeface="Times New Roman"/>
              </a:rPr>
              <a:t>dell’idea </a:t>
            </a:r>
            <a:r>
              <a:rPr sz="1200" dirty="0">
                <a:latin typeface="Times New Roman"/>
                <a:cs typeface="Times New Roman"/>
              </a:rPr>
              <a:t>di fare la volontà di </a:t>
            </a:r>
            <a:r>
              <a:rPr sz="1200" spc="-5" dirty="0">
                <a:latin typeface="Times New Roman"/>
                <a:cs typeface="Times New Roman"/>
              </a:rPr>
              <a:t>Dio. Da lungo </a:t>
            </a:r>
            <a:r>
              <a:rPr sz="1200" dirty="0">
                <a:latin typeface="Times New Roman"/>
                <a:cs typeface="Times New Roman"/>
              </a:rPr>
              <a:t>tempo il </a:t>
            </a:r>
            <a:r>
              <a:rPr sz="1200" spc="-5" dirty="0">
                <a:latin typeface="Times New Roman"/>
                <a:cs typeface="Times New Roman"/>
              </a:rPr>
              <a:t>Maestro aveva </a:t>
            </a:r>
            <a:r>
              <a:rPr sz="1200" dirty="0">
                <a:latin typeface="Times New Roman"/>
                <a:cs typeface="Times New Roman"/>
              </a:rPr>
              <a:t>insegnato ai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pregare: “Venga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5" dirty="0">
                <a:latin typeface="Times New Roman"/>
                <a:cs typeface="Times New Roman"/>
              </a:rPr>
              <a:t>regno, </a:t>
            </a:r>
            <a:r>
              <a:rPr sz="1200" spc="-5" dirty="0">
                <a:latin typeface="Times New Roman"/>
                <a:cs typeface="Times New Roman"/>
              </a:rPr>
              <a:t>sia  fatta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volontà”; ed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periodo egli </a:t>
            </a:r>
            <a:r>
              <a:rPr sz="1200" dirty="0">
                <a:latin typeface="Times New Roman"/>
                <a:cs typeface="Times New Roman"/>
              </a:rPr>
              <a:t>cercò </a:t>
            </a:r>
            <a:r>
              <a:rPr sz="1200" spc="-5" dirty="0">
                <a:latin typeface="Times New Roman"/>
                <a:cs typeface="Times New Roman"/>
              </a:rPr>
              <a:t>con fervore </a:t>
            </a:r>
            <a:r>
              <a:rPr sz="1200" dirty="0">
                <a:latin typeface="Times New Roman"/>
                <a:cs typeface="Times New Roman"/>
              </a:rPr>
              <a:t>d’indurli ad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l’uso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termine </a:t>
            </a:r>
            <a:r>
              <a:rPr sz="1200" i="1" spc="-5" dirty="0">
                <a:latin typeface="Times New Roman"/>
                <a:cs typeface="Times New Roman"/>
              </a:rPr>
              <a:t>regno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favore  di un </a:t>
            </a:r>
            <a:r>
              <a:rPr sz="1200" spc="-5" dirty="0">
                <a:latin typeface="Times New Roman"/>
                <a:cs typeface="Times New Roman"/>
              </a:rPr>
              <a:t>equivalente </a:t>
            </a:r>
            <a:r>
              <a:rPr sz="1200" dirty="0">
                <a:latin typeface="Times New Roman"/>
                <a:cs typeface="Times New Roman"/>
              </a:rPr>
              <a:t>più pratico, </a:t>
            </a:r>
            <a:r>
              <a:rPr sz="1200" i="1" dirty="0">
                <a:latin typeface="Times New Roman"/>
                <a:cs typeface="Times New Roman"/>
              </a:rPr>
              <a:t>la volontà di Dio. </a:t>
            </a:r>
            <a:r>
              <a:rPr sz="1200" spc="-5" dirty="0">
                <a:latin typeface="Times New Roman"/>
                <a:cs typeface="Times New Roman"/>
              </a:rPr>
              <a:t>Ma non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riuscì.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120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35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(1860.7) 170:2.12 </a:t>
            </a:r>
            <a:r>
              <a:rPr sz="1200" spc="-5" dirty="0">
                <a:latin typeface="Times New Roman"/>
                <a:cs typeface="Times New Roman"/>
              </a:rPr>
              <a:t>Gesù desiderava sostituire all’idea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di re e di </a:t>
            </a:r>
            <a:r>
              <a:rPr sz="1200" spc="-5" dirty="0">
                <a:latin typeface="Times New Roman"/>
                <a:cs typeface="Times New Roman"/>
              </a:rPr>
              <a:t>sudditi, il concetto della famiglia celeste, del </a:t>
            </a:r>
            <a:r>
              <a:rPr sz="1200" dirty="0">
                <a:latin typeface="Times New Roman"/>
                <a:cs typeface="Times New Roman"/>
              </a:rPr>
              <a:t>Padre celeste e </a:t>
            </a:r>
            <a:r>
              <a:rPr sz="1200" spc="-5" dirty="0">
                <a:latin typeface="Times New Roman"/>
                <a:cs typeface="Times New Roman"/>
              </a:rPr>
              <a:t>dei 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liberati, impegnati 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gioioso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volontario </a:t>
            </a:r>
            <a:r>
              <a:rPr sz="1200" dirty="0">
                <a:latin typeface="Times New Roman"/>
                <a:cs typeface="Times New Roman"/>
              </a:rPr>
              <a:t>a favore dei </a:t>
            </a:r>
            <a:r>
              <a:rPr sz="1200" spc="-5" dirty="0">
                <a:latin typeface="Times New Roman"/>
                <a:cs typeface="Times New Roman"/>
              </a:rPr>
              <a:t>loro simili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nell’adorazione sublime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(1860.8) 170:2.13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gli apostoli avevano </a:t>
            </a:r>
            <a:r>
              <a:rPr sz="1200" dirty="0">
                <a:latin typeface="Times New Roman"/>
                <a:cs typeface="Times New Roman"/>
              </a:rPr>
              <a:t>acquisito un duplice punto di vista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consideravano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come: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(1860.9) 170:2.14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Una questione d’esperienza personale allora presente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veri </a:t>
            </a:r>
            <a:r>
              <a:rPr sz="1200" spc="-5" dirty="0">
                <a:latin typeface="Times New Roman"/>
                <a:cs typeface="Times New Roman"/>
              </a:rPr>
              <a:t>credenti,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704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(1860.10) 170:2.15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Una 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fenomeno razziale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mondiale;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era nel futuro, </a:t>
            </a:r>
            <a:r>
              <a:rPr sz="1200" dirty="0">
                <a:latin typeface="Times New Roman"/>
                <a:cs typeface="Times New Roman"/>
              </a:rPr>
              <a:t>qualcosa da </a:t>
            </a:r>
            <a:r>
              <a:rPr sz="1200" spc="-5" dirty="0">
                <a:latin typeface="Times New Roman"/>
                <a:cs typeface="Times New Roman"/>
              </a:rPr>
              <a:t>attendere  con impazienza.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51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(1860.11) 170:2.16 </a:t>
            </a:r>
            <a:r>
              <a:rPr sz="1200" spc="-5" dirty="0">
                <a:latin typeface="Times New Roman"/>
                <a:cs typeface="Times New Roman"/>
              </a:rPr>
              <a:t>Essi consideravano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del regno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degli uomini come uno sviluppo </a:t>
            </a:r>
            <a:r>
              <a:rPr sz="1200" spc="-5" dirty="0">
                <a:latin typeface="Times New Roman"/>
                <a:cs typeface="Times New Roman"/>
              </a:rPr>
              <a:t>graduale,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lievito nella  </a:t>
            </a:r>
            <a:r>
              <a:rPr sz="1200" spc="-5" dirty="0">
                <a:latin typeface="Times New Roman"/>
                <a:cs typeface="Times New Roman"/>
              </a:rPr>
              <a:t>pasta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alla crescita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senape. </a:t>
            </a:r>
            <a:r>
              <a:rPr sz="1200" dirty="0">
                <a:latin typeface="Times New Roman"/>
                <a:cs typeface="Times New Roman"/>
              </a:rPr>
              <a:t>Credevano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venuta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razziale o </a:t>
            </a:r>
            <a:r>
              <a:rPr sz="1200" spc="-5" dirty="0">
                <a:latin typeface="Times New Roman"/>
                <a:cs typeface="Times New Roman"/>
              </a:rPr>
              <a:t>mondiale sarebbe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sia  improvvisa che spettacolare.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stancò </a:t>
            </a:r>
            <a:r>
              <a:rPr sz="1200" dirty="0">
                <a:latin typeface="Times New Roman"/>
                <a:cs typeface="Times New Roman"/>
              </a:rPr>
              <a:t>mai di dire 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regno </a:t>
            </a:r>
            <a:r>
              <a:rPr sz="1200" spc="-5" dirty="0">
                <a:latin typeface="Times New Roman"/>
                <a:cs typeface="Times New Roman"/>
              </a:rPr>
              <a:t>dei cieli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personale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realizzare</a:t>
            </a: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qualità superiori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spirituale;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queste realtà dell’esperienza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sono progressivamente trasferite </a:t>
            </a:r>
            <a:r>
              <a:rPr sz="1200" dirty="0">
                <a:latin typeface="Times New Roman"/>
                <a:cs typeface="Times New Roman"/>
              </a:rPr>
              <a:t>a livelli nuovi e 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divina e di </a:t>
            </a:r>
            <a:r>
              <a:rPr sz="1200" spc="-5" dirty="0">
                <a:latin typeface="Times New Roman"/>
                <a:cs typeface="Times New Roman"/>
              </a:rPr>
              <a:t>grandiosità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63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(1860.12) 170:2.17 </a:t>
            </a:r>
            <a:r>
              <a:rPr sz="1200" spc="-5" dirty="0">
                <a:latin typeface="Times New Roman"/>
                <a:cs typeface="Times New Roman"/>
              </a:rPr>
              <a:t>Questo pomeriggio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insegnò distintamente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concetto della duplice natura del regno, nel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descrisse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due fasi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097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(1860.13) 170:2.18 </a:t>
            </a:r>
            <a:r>
              <a:rPr sz="1200" spc="-5" dirty="0">
                <a:latin typeface="Times New Roman"/>
                <a:cs typeface="Times New Roman"/>
              </a:rPr>
              <a:t>“Primo.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il </a:t>
            </a:r>
            <a:r>
              <a:rPr sz="1200" spc="-5" dirty="0">
                <a:latin typeface="Times New Roman"/>
                <a:cs typeface="Times New Roman"/>
              </a:rPr>
              <a:t>desiderio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Dio, l’amore disinteressato degli  </a:t>
            </a:r>
            <a:r>
              <a:rPr sz="1200" dirty="0">
                <a:latin typeface="Times New Roman"/>
                <a:cs typeface="Times New Roman"/>
              </a:rPr>
              <a:t>uomini che dà i buoni frutti di una </a:t>
            </a:r>
            <a:r>
              <a:rPr sz="1200" spc="-5" dirty="0">
                <a:latin typeface="Times New Roman"/>
                <a:cs typeface="Times New Roman"/>
              </a:rPr>
              <a:t>condotta etica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migliorata.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7054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352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(1861.1) 170:2.19 </a:t>
            </a:r>
            <a:r>
              <a:rPr sz="1200" spc="-5" dirty="0">
                <a:latin typeface="Times New Roman"/>
                <a:cs typeface="Times New Roman"/>
              </a:rPr>
              <a:t>“Secondo.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cieli, </a:t>
            </a:r>
            <a:r>
              <a:rPr sz="1200" dirty="0">
                <a:latin typeface="Times New Roman"/>
                <a:cs typeface="Times New Roman"/>
              </a:rPr>
              <a:t>la meta </a:t>
            </a:r>
            <a:r>
              <a:rPr sz="1200" spc="-5" dirty="0">
                <a:latin typeface="Times New Roman"/>
                <a:cs typeface="Times New Roman"/>
              </a:rPr>
              <a:t>dei credenti </a:t>
            </a:r>
            <a:r>
              <a:rPr sz="1200" dirty="0">
                <a:latin typeface="Times New Roman"/>
                <a:cs typeface="Times New Roman"/>
              </a:rPr>
              <a:t>mortali, 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l’amore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perfezionato </a:t>
            </a:r>
            <a:r>
              <a:rPr sz="1200" dirty="0">
                <a:latin typeface="Times New Roman"/>
                <a:cs typeface="Times New Roman"/>
              </a:rPr>
              <a:t>ed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compiuta più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divinamente.”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73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(1861.2) 170:2.20 </a:t>
            </a:r>
            <a:r>
              <a:rPr sz="1200" spc="-5" dirty="0">
                <a:latin typeface="Times New Roman"/>
                <a:cs typeface="Times New Roman"/>
              </a:rPr>
              <a:t>Gesù insegnò che, grazie alla fede,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entra </a:t>
            </a:r>
            <a:r>
              <a:rPr sz="1200" i="1" spc="-5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nel regno. Nei vari discorsi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che due cose sono 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entrare nel regno attraverso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81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(1861.3) 170:2.21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Fede, sincerità. </a:t>
            </a:r>
            <a:r>
              <a:rPr sz="1200" spc="-5" dirty="0">
                <a:latin typeface="Times New Roman"/>
                <a:cs typeface="Times New Roman"/>
              </a:rPr>
              <a:t>Venire come </a:t>
            </a:r>
            <a:r>
              <a:rPr sz="1200" dirty="0">
                <a:latin typeface="Times New Roman"/>
                <a:cs typeface="Times New Roman"/>
              </a:rPr>
              <a:t>un bambino,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il conferimento della </a:t>
            </a:r>
            <a:r>
              <a:rPr sz="1200" spc="-5" dirty="0">
                <a:latin typeface="Times New Roman"/>
                <a:cs typeface="Times New Roman"/>
              </a:rPr>
              <a:t>filiazione come </a:t>
            </a:r>
            <a:r>
              <a:rPr sz="1200" dirty="0">
                <a:latin typeface="Times New Roman"/>
                <a:cs typeface="Times New Roman"/>
              </a:rPr>
              <a:t>un dono;  </a:t>
            </a:r>
            <a:r>
              <a:rPr sz="1200" spc="-5" dirty="0">
                <a:latin typeface="Times New Roman"/>
                <a:cs typeface="Times New Roman"/>
              </a:rPr>
              <a:t>sottomettersi </a:t>
            </a:r>
            <a:r>
              <a:rPr sz="1200" dirty="0">
                <a:latin typeface="Times New Roman"/>
                <a:cs typeface="Times New Roman"/>
              </a:rPr>
              <a:t>alla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senza discutere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piena confidenza e sincera fiducia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  Padre; </a:t>
            </a:r>
            <a:r>
              <a:rPr sz="1200" dirty="0">
                <a:latin typeface="Times New Roman"/>
                <a:cs typeface="Times New Roman"/>
              </a:rPr>
              <a:t>entrare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liberi da </a:t>
            </a:r>
            <a:r>
              <a:rPr sz="1200" spc="-5" dirty="0">
                <a:latin typeface="Times New Roman"/>
                <a:cs typeface="Times New Roman"/>
              </a:rPr>
              <a:t>pregiudizi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preconcetti; 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aperta e </a:t>
            </a:r>
            <a:r>
              <a:rPr sz="1200" spc="-5" dirty="0">
                <a:latin typeface="Times New Roman"/>
                <a:cs typeface="Times New Roman"/>
              </a:rPr>
              <a:t>ricettivi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non  viziato.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28955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(1861.4) 170:2.22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Fame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verità.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sete di </a:t>
            </a:r>
            <a:r>
              <a:rPr sz="1200" spc="-5" dirty="0">
                <a:latin typeface="Times New Roman"/>
                <a:cs typeface="Times New Roman"/>
              </a:rPr>
              <a:t>rettitudine,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di mente, l’acquisizione </a:t>
            </a:r>
            <a:r>
              <a:rPr sz="1200" spc="-5" dirty="0">
                <a:latin typeface="Times New Roman"/>
                <a:cs typeface="Times New Roman"/>
              </a:rPr>
              <a:t>del movente d’essere 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trovare</a:t>
            </a:r>
            <a:r>
              <a:rPr sz="1200" dirty="0">
                <a:latin typeface="Times New Roman"/>
                <a:cs typeface="Times New Roman"/>
              </a:rPr>
              <a:t>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21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(1861.5) 170:2.23 </a:t>
            </a:r>
            <a:r>
              <a:rPr sz="1200" spc="-5" dirty="0">
                <a:latin typeface="Times New Roman"/>
                <a:cs typeface="Times New Roman"/>
              </a:rPr>
              <a:t>Gesù insegnò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non è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natura imperfetta, </a:t>
            </a:r>
            <a:r>
              <a:rPr sz="1200" dirty="0">
                <a:latin typeface="Times New Roman"/>
                <a:cs typeface="Times New Roman"/>
              </a:rPr>
              <a:t>ma piuttosto il </a:t>
            </a:r>
            <a:r>
              <a:rPr sz="1200" spc="-5" dirty="0">
                <a:latin typeface="Times New Roman"/>
                <a:cs typeface="Times New Roman"/>
              </a:rPr>
              <a:t>frutto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mente cosciente  dominata </a:t>
            </a:r>
            <a:r>
              <a:rPr sz="1200" dirty="0">
                <a:latin typeface="Times New Roman"/>
                <a:cs typeface="Times New Roman"/>
              </a:rPr>
              <a:t>da una volontà non </a:t>
            </a:r>
            <a:r>
              <a:rPr sz="1200" spc="-5" dirty="0">
                <a:latin typeface="Times New Roman"/>
                <a:cs typeface="Times New Roman"/>
              </a:rPr>
              <a:t>sottomessa. Riguardo al peccato egli insegnò che Dio </a:t>
            </a:r>
            <a:r>
              <a:rPr sz="1200" i="1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perdonato; </a:t>
            </a:r>
            <a:r>
              <a:rPr sz="1200" dirty="0">
                <a:latin typeface="Times New Roman"/>
                <a:cs typeface="Times New Roman"/>
              </a:rPr>
              <a:t>che noi </a:t>
            </a:r>
            <a:r>
              <a:rPr sz="1200" spc="-5" dirty="0">
                <a:latin typeface="Times New Roman"/>
                <a:cs typeface="Times New Roman"/>
              </a:rPr>
              <a:t>rendiamo </a:t>
            </a:r>
            <a:r>
              <a:rPr sz="1200" dirty="0">
                <a:latin typeface="Times New Roman"/>
                <a:cs typeface="Times New Roman"/>
              </a:rPr>
              <a:t>tale perdono 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valido con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perdonare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prossimo. Quando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perdonate </a:t>
            </a:r>
            <a:r>
              <a:rPr sz="1200" dirty="0">
                <a:latin typeface="Times New Roman"/>
                <a:cs typeface="Times New Roman"/>
              </a:rPr>
              <a:t>vostro fratello nella </a:t>
            </a:r>
            <a:r>
              <a:rPr sz="1200" spc="-5" dirty="0">
                <a:latin typeface="Times New Roman"/>
                <a:cs typeface="Times New Roman"/>
              </a:rPr>
              <a:t>carne, create </a:t>
            </a:r>
            <a:r>
              <a:rPr sz="1200" dirty="0">
                <a:latin typeface="Times New Roman"/>
                <a:cs typeface="Times New Roman"/>
              </a:rPr>
              <a:t>in tal  modo nella vostra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 </a:t>
            </a:r>
            <a:r>
              <a:rPr sz="1200" dirty="0">
                <a:latin typeface="Times New Roman"/>
                <a:cs typeface="Times New Roman"/>
              </a:rPr>
              <a:t>perdono di </a:t>
            </a:r>
            <a:r>
              <a:rPr sz="1200" spc="-5" dirty="0">
                <a:latin typeface="Times New Roman"/>
                <a:cs typeface="Times New Roman"/>
              </a:rPr>
              <a:t>Dio per </a:t>
            </a:r>
            <a:r>
              <a:rPr sz="1200" dirty="0">
                <a:latin typeface="Times New Roman"/>
                <a:cs typeface="Times New Roman"/>
              </a:rPr>
              <a:t>i vostri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errori.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(1861.6) 170:2.24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l’apostolo Giovanni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scrivere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degli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 primi  </a:t>
            </a:r>
            <a:r>
              <a:rPr sz="1200" spc="-5" dirty="0">
                <a:latin typeface="Times New Roman"/>
                <a:cs typeface="Times New Roman"/>
              </a:rPr>
              <a:t>cristiani avevano avuto </a:t>
            </a:r>
            <a:r>
              <a:rPr sz="1200" dirty="0">
                <a:latin typeface="Times New Roman"/>
                <a:cs typeface="Times New Roman"/>
              </a:rPr>
              <a:t>così tanti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l’idea del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generatrice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persecuzioni che avevano </a:t>
            </a:r>
            <a:r>
              <a:rPr sz="1200" dirty="0">
                <a:latin typeface="Times New Roman"/>
                <a:cs typeface="Times New Roman"/>
              </a:rPr>
              <a:t>largamente  </a:t>
            </a:r>
            <a:r>
              <a:rPr sz="1200" spc="-5" dirty="0">
                <a:latin typeface="Times New Roman"/>
                <a:cs typeface="Times New Roman"/>
              </a:rPr>
              <a:t>abbandonato </a:t>
            </a:r>
            <a:r>
              <a:rPr sz="1200" dirty="0">
                <a:latin typeface="Times New Roman"/>
                <a:cs typeface="Times New Roman"/>
              </a:rPr>
              <a:t>l’uso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termine. </a:t>
            </a:r>
            <a:r>
              <a:rPr sz="1200" spc="-5" dirty="0">
                <a:latin typeface="Times New Roman"/>
                <a:cs typeface="Times New Roman"/>
              </a:rPr>
              <a:t>Giovanni parla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della “vita eterna”. Gesù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parlò spesso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del “regno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vita”. </a:t>
            </a:r>
            <a:r>
              <a:rPr sz="1200" spc="5" dirty="0">
                <a:latin typeface="Times New Roman"/>
                <a:cs typeface="Times New Roman"/>
              </a:rPr>
              <a:t>Sovente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faceva anche allusione </a:t>
            </a:r>
            <a:r>
              <a:rPr sz="1200" spc="-5" dirty="0">
                <a:latin typeface="Times New Roman"/>
                <a:cs typeface="Times New Roman"/>
              </a:rPr>
              <a:t>al “regno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dentro di </a:t>
            </a:r>
            <a:r>
              <a:rPr sz="1200" spc="-5" dirty="0">
                <a:latin typeface="Times New Roman"/>
                <a:cs typeface="Times New Roman"/>
              </a:rPr>
              <a:t>voi”. Egli parlò </a:t>
            </a:r>
            <a:r>
              <a:rPr sz="1200" dirty="0">
                <a:latin typeface="Times New Roman"/>
                <a:cs typeface="Times New Roman"/>
              </a:rPr>
              <a:t>una volta di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esperienza come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“comunione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04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familiare con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Padre”. Gesù cercò </a:t>
            </a:r>
            <a:r>
              <a:rPr sz="1200" dirty="0">
                <a:latin typeface="Times New Roman"/>
                <a:cs typeface="Times New Roman"/>
              </a:rPr>
              <a:t>di sostituire molti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parola regno,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senza successo.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5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usò: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Dio, la volontà </a:t>
            </a:r>
            <a:r>
              <a:rPr sz="1200" spc="-5" dirty="0">
                <a:latin typeface="Times New Roman"/>
                <a:cs typeface="Times New Roman"/>
              </a:rPr>
              <a:t>del Padre, gli </a:t>
            </a:r>
            <a:r>
              <a:rPr sz="1200" dirty="0">
                <a:latin typeface="Times New Roman"/>
                <a:cs typeface="Times New Roman"/>
              </a:rPr>
              <a:t>amici di Dio, la </a:t>
            </a:r>
            <a:r>
              <a:rPr sz="1200" spc="-5" dirty="0">
                <a:latin typeface="Times New Roman"/>
                <a:cs typeface="Times New Roman"/>
              </a:rPr>
              <a:t>comunità dei </a:t>
            </a:r>
            <a:r>
              <a:rPr sz="1200" dirty="0">
                <a:latin typeface="Times New Roman"/>
                <a:cs typeface="Times New Roman"/>
              </a:rPr>
              <a:t>credenti, la </a:t>
            </a:r>
            <a:r>
              <a:rPr sz="1200" spc="-5" dirty="0">
                <a:latin typeface="Times New Roman"/>
                <a:cs typeface="Times New Roman"/>
              </a:rPr>
              <a:t>fraternità degli </a:t>
            </a:r>
            <a:r>
              <a:rPr sz="1200" dirty="0">
                <a:latin typeface="Times New Roman"/>
                <a:cs typeface="Times New Roman"/>
              </a:rPr>
              <a:t>uomini, l’ovile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Dio, la </a:t>
            </a:r>
            <a:r>
              <a:rPr sz="1200" spc="-5" dirty="0">
                <a:latin typeface="Times New Roman"/>
                <a:cs typeface="Times New Roman"/>
              </a:rPr>
              <a:t>comunità dei fedeli,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liberati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(1861.7) 170:2.25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poté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l’uso </a:t>
            </a:r>
            <a:r>
              <a:rPr sz="1200" spc="-5" dirty="0">
                <a:latin typeface="Times New Roman"/>
                <a:cs typeface="Times New Roman"/>
              </a:rPr>
              <a:t>dell’idea del regno. Fu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cinquant’anni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dopo la distruzione di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eserciti romani, </a:t>
            </a:r>
            <a:r>
              <a:rPr sz="1200" dirty="0">
                <a:latin typeface="Times New Roman"/>
                <a:cs typeface="Times New Roman"/>
              </a:rPr>
              <a:t>che questo </a:t>
            </a:r>
            <a:r>
              <a:rPr sz="1200" spc="-5" dirty="0">
                <a:latin typeface="Times New Roman"/>
                <a:cs typeface="Times New Roman"/>
              </a:rPr>
              <a:t>concetto del regno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cambiare nel culto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spc="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aspetti sociali ed istituzionali erano presi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carico dalla </a:t>
            </a:r>
            <a:r>
              <a:rPr sz="1200" dirty="0">
                <a:latin typeface="Times New Roman"/>
                <a:cs typeface="Times New Roman"/>
              </a:rPr>
              <a:t>Chiesa cristiana in </a:t>
            </a:r>
            <a:r>
              <a:rPr sz="1200" spc="-5" dirty="0">
                <a:latin typeface="Times New Roman"/>
                <a:cs typeface="Times New Roman"/>
              </a:rPr>
              <a:t>rapida estensione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cristallizzazione.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Riguardo alla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rettitudine</a:t>
            </a:r>
            <a:endParaRPr sz="1600">
              <a:latin typeface="Times New Roman"/>
              <a:cs typeface="Times New Roman"/>
            </a:endParaRPr>
          </a:p>
          <a:p>
            <a:pPr marL="88900" marR="2806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(1861.8) 170:3.1 </a:t>
            </a:r>
            <a:r>
              <a:rPr sz="1200" spc="-5" dirty="0">
                <a:latin typeface="Times New Roman"/>
                <a:cs typeface="Times New Roman"/>
              </a:rPr>
              <a:t>Gesù si sforzò sempre </a:t>
            </a:r>
            <a:r>
              <a:rPr sz="1200" dirty="0">
                <a:latin typeface="Times New Roman"/>
                <a:cs typeface="Times New Roman"/>
              </a:rPr>
              <a:t>d’imprimere nei </a:t>
            </a:r>
            <a:r>
              <a:rPr sz="1200" spc="-5" dirty="0">
                <a:latin typeface="Times New Roman"/>
                <a:cs typeface="Times New Roman"/>
              </a:rPr>
              <a:t>suoi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discepoli 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acquisire,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rettitudine che superasse quella delle </a:t>
            </a:r>
            <a:r>
              <a:rPr sz="1200" dirty="0">
                <a:latin typeface="Times New Roman"/>
                <a:cs typeface="Times New Roman"/>
              </a:rPr>
              <a:t>opere </a:t>
            </a:r>
            <a:r>
              <a:rPr sz="1200" spc="-5" dirty="0">
                <a:latin typeface="Times New Roman"/>
                <a:cs typeface="Times New Roman"/>
              </a:rPr>
              <a:t>servili che alcuni Scribi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mostravano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tanta </a:t>
            </a:r>
            <a:r>
              <a:rPr sz="1200" spc="-5" dirty="0">
                <a:latin typeface="Times New Roman"/>
                <a:cs typeface="Times New Roman"/>
              </a:rPr>
              <a:t>vanagloria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2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(1861.9) 170:3.2 </a:t>
            </a:r>
            <a:r>
              <a:rPr sz="1200" spc="-5" dirty="0">
                <a:latin typeface="Times New Roman"/>
                <a:cs typeface="Times New Roman"/>
              </a:rPr>
              <a:t>Benché Gesù insegnasse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semplice credenza </a:t>
            </a:r>
            <a:r>
              <a:rPr sz="1200" dirty="0">
                <a:latin typeface="Times New Roman"/>
                <a:cs typeface="Times New Roman"/>
              </a:rPr>
              <a:t>infantile, è la </a:t>
            </a:r>
            <a:r>
              <a:rPr sz="1200" spc="-5" dirty="0">
                <a:latin typeface="Times New Roman"/>
                <a:cs typeface="Times New Roman"/>
              </a:rPr>
              <a:t>chiave </a:t>
            </a:r>
            <a:r>
              <a:rPr sz="1200" dirty="0">
                <a:latin typeface="Times New Roman"/>
                <a:cs typeface="Times New Roman"/>
              </a:rPr>
              <a:t>della porta </a:t>
            </a:r>
            <a:r>
              <a:rPr sz="1200" spc="-5" dirty="0">
                <a:latin typeface="Times New Roman"/>
                <a:cs typeface="Times New Roman"/>
              </a:rPr>
              <a:t>del regno, insegnò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superato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porta, </a:t>
            </a:r>
            <a:r>
              <a:rPr sz="1200" dirty="0">
                <a:latin typeface="Times New Roman"/>
                <a:cs typeface="Times New Roman"/>
              </a:rPr>
              <a:t>vi sono i </a:t>
            </a:r>
            <a:r>
              <a:rPr sz="1200" spc="-5" dirty="0">
                <a:latin typeface="Times New Roman"/>
                <a:cs typeface="Times New Roman"/>
              </a:rPr>
              <a:t>gradini progressivi </a:t>
            </a:r>
            <a:r>
              <a:rPr sz="1200" dirty="0">
                <a:latin typeface="Times New Roman"/>
                <a:cs typeface="Times New Roman"/>
              </a:rPr>
              <a:t>di rettitudine </a:t>
            </a:r>
            <a:r>
              <a:rPr sz="1200" spc="-5" dirty="0">
                <a:latin typeface="Times New Roman"/>
                <a:cs typeface="Times New Roman"/>
              </a:rPr>
              <a:t>che ogni figlio credente </a:t>
            </a:r>
            <a:r>
              <a:rPr sz="1200" dirty="0">
                <a:latin typeface="Times New Roman"/>
                <a:cs typeface="Times New Roman"/>
              </a:rPr>
              <a:t>deve salire 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 statura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dei robusti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(1861.10) 170:3.3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considerazione della tecnica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i="1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il perdono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è rivelato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rettitudine del  regno.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è il prezzo da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è l’atto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accetta </a:t>
            </a:r>
            <a:r>
              <a:rPr sz="1200" dirty="0">
                <a:latin typeface="Times New Roman"/>
                <a:cs typeface="Times New Roman"/>
              </a:rPr>
              <a:t>la vostra fede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d’ammissione.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ricevimento </a:t>
            </a:r>
            <a:r>
              <a:rPr sz="1200" dirty="0">
                <a:latin typeface="Times New Roman"/>
                <a:cs typeface="Times New Roman"/>
              </a:rPr>
              <a:t>del perdono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credente al regno implica un’esperienza precisa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consiste nei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gradini seguenti,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 interiore 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9905" cy="35515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9302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(1862.1) 170:3.4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reso effettivamente </a:t>
            </a:r>
            <a:r>
              <a:rPr sz="1200" dirty="0">
                <a:latin typeface="Times New Roman"/>
                <a:cs typeface="Times New Roman"/>
              </a:rPr>
              <a:t>disponibile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personalmente sperimentato </a:t>
            </a:r>
            <a:r>
              <a:rPr sz="1200" dirty="0">
                <a:latin typeface="Times New Roman"/>
                <a:cs typeface="Times New Roman"/>
              </a:rPr>
              <a:t>dall’uomo  </a:t>
            </a:r>
            <a:r>
              <a:rPr sz="1200" spc="-5" dirty="0">
                <a:latin typeface="Times New Roman"/>
                <a:cs typeface="Times New Roman"/>
              </a:rPr>
              <a:t>nell’esatta 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perdona i </a:t>
            </a:r>
            <a:r>
              <a:rPr sz="1200" spc="-5" dirty="0">
                <a:latin typeface="Times New Roman"/>
                <a:cs typeface="Times New Roman"/>
              </a:rPr>
              <a:t>suoi 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(1862.2) 170:3.5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non </a:t>
            </a:r>
            <a:r>
              <a:rPr sz="1200" spc="-5" dirty="0">
                <a:latin typeface="Times New Roman"/>
                <a:cs typeface="Times New Roman"/>
              </a:rPr>
              <a:t>perdona </a:t>
            </a:r>
            <a:r>
              <a:rPr sz="1200" dirty="0">
                <a:latin typeface="Times New Roman"/>
                <a:cs typeface="Times New Roman"/>
              </a:rPr>
              <a:t>veramente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li </a:t>
            </a:r>
            <a:r>
              <a:rPr sz="1200" spc="-5" dirty="0">
                <a:latin typeface="Times New Roman"/>
                <a:cs typeface="Times New Roman"/>
              </a:rPr>
              <a:t>ama come se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(1862.3) 170:3.6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Amare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prossimo come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l’etica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elevata.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(1862.4) 170:3.7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morale, </a:t>
            </a:r>
            <a:r>
              <a:rPr sz="1200" dirty="0">
                <a:latin typeface="Times New Roman"/>
                <a:cs typeface="Times New Roman"/>
              </a:rPr>
              <a:t>la vera </a:t>
            </a:r>
            <a:r>
              <a:rPr sz="1200" spc="-5" dirty="0">
                <a:latin typeface="Times New Roman"/>
                <a:cs typeface="Times New Roman"/>
              </a:rPr>
              <a:t>rettitudine,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risultato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2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(1862.5) 170:3.8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quindi evidente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ed interiore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tende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e sempre di più a </a:t>
            </a:r>
            <a:r>
              <a:rPr sz="1200" spc="-5" dirty="0">
                <a:latin typeface="Times New Roman"/>
                <a:cs typeface="Times New Roman"/>
              </a:rPr>
              <a:t>manifestarsi nelle 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del servizio </a:t>
            </a:r>
            <a:r>
              <a:rPr sz="1200" spc="-5" dirty="0">
                <a:latin typeface="Times New Roman"/>
                <a:cs typeface="Times New Roman"/>
              </a:rPr>
              <a:t>sociale. Gesù insegnò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vivente che obbligava i </a:t>
            </a:r>
            <a:r>
              <a:rPr sz="1200" spc="-5" dirty="0">
                <a:latin typeface="Times New Roman"/>
                <a:cs typeface="Times New Roman"/>
              </a:rPr>
              <a:t>suoi credenti ad impegnarsi </a:t>
            </a:r>
            <a:r>
              <a:rPr sz="1200" dirty="0">
                <a:latin typeface="Times New Roman"/>
                <a:cs typeface="Times New Roman"/>
              </a:rPr>
              <a:t>in azioni di  </a:t>
            </a:r>
            <a:r>
              <a:rPr sz="1200" spc="-5" dirty="0">
                <a:latin typeface="Times New Roman"/>
                <a:cs typeface="Times New Roman"/>
              </a:rPr>
              <a:t>servizio amorevole. Ma Gesù </a:t>
            </a:r>
            <a:r>
              <a:rPr sz="1200" dirty="0">
                <a:latin typeface="Times New Roman"/>
                <a:cs typeface="Times New Roman"/>
              </a:rPr>
              <a:t>non pose </a:t>
            </a:r>
            <a:r>
              <a:rPr sz="1200" spc="-5" dirty="0">
                <a:latin typeface="Times New Roman"/>
                <a:cs typeface="Times New Roman"/>
              </a:rPr>
              <a:t>l’etica 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della religione. Egli insegnò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come una causa e </a:t>
            </a:r>
            <a:r>
              <a:rPr sz="1200" spc="-5" dirty="0">
                <a:latin typeface="Times New Roman"/>
                <a:cs typeface="Times New Roman"/>
              </a:rPr>
              <a:t>l’etica </a:t>
            </a:r>
            <a:r>
              <a:rPr sz="1200" spc="10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risultato.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(1862.6) 170:3.9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rettitudine di un </a:t>
            </a:r>
            <a:r>
              <a:rPr sz="1200" spc="-5" dirty="0">
                <a:latin typeface="Times New Roman"/>
                <a:cs typeface="Times New Roman"/>
              </a:rPr>
              <a:t>atto deve essere misurata dal movente; </a:t>
            </a:r>
            <a:r>
              <a:rPr sz="1200" dirty="0">
                <a:latin typeface="Times New Roman"/>
                <a:cs typeface="Times New Roman"/>
              </a:rPr>
              <a:t>le forme più </a:t>
            </a:r>
            <a:r>
              <a:rPr sz="1200" spc="-5" dirty="0">
                <a:latin typeface="Times New Roman"/>
                <a:cs typeface="Times New Roman"/>
              </a:rPr>
              <a:t>elevate del </a:t>
            </a:r>
            <a:r>
              <a:rPr sz="1200" dirty="0">
                <a:latin typeface="Times New Roman"/>
                <a:cs typeface="Times New Roman"/>
              </a:rPr>
              <a:t>bene sono </a:t>
            </a:r>
            <a:r>
              <a:rPr sz="1200" spc="-5" dirty="0">
                <a:latin typeface="Times New Roman"/>
                <a:cs typeface="Times New Roman"/>
              </a:rPr>
              <a:t>perciò incoscienti. Gesù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s’interessò mai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dell’etica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tali. Egli si occupò totalmente della </a:t>
            </a:r>
            <a:r>
              <a:rPr sz="1200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e spirituale con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che si manifesta così certamente </a:t>
            </a:r>
            <a:r>
              <a:rPr sz="1200" dirty="0">
                <a:latin typeface="Times New Roman"/>
                <a:cs typeface="Times New Roman"/>
              </a:rPr>
              <a:t>e direttamente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esteriore ed amorevole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Egli insegnò 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personale autentica che nessun </a:t>
            </a:r>
            <a:r>
              <a:rPr sz="1200" dirty="0">
                <a:latin typeface="Times New Roman"/>
                <a:cs typeface="Times New Roman"/>
              </a:rPr>
              <a:t>uomo può </a:t>
            </a:r>
            <a:r>
              <a:rPr sz="1200" spc="-5" dirty="0">
                <a:latin typeface="Times New Roman"/>
                <a:cs typeface="Times New Roman"/>
              </a:rPr>
              <a:t>contenere dentro se stesso;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essere  un </a:t>
            </a:r>
            <a:r>
              <a:rPr sz="1200" spc="-5" dirty="0">
                <a:latin typeface="Times New Roman"/>
                <a:cs typeface="Times New Roman"/>
              </a:rPr>
              <a:t>membro della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porta inevitabilmente </a:t>
            </a:r>
            <a:r>
              <a:rPr sz="1200" spc="-5" dirty="0">
                <a:latin typeface="Times New Roman"/>
                <a:cs typeface="Times New Roman"/>
              </a:rPr>
              <a:t>alla pratica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precetti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condotta familiare, del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propri  fratelli </a:t>
            </a:r>
            <a:r>
              <a:rPr sz="1200" dirty="0">
                <a:latin typeface="Times New Roman"/>
                <a:cs typeface="Times New Roman"/>
              </a:rPr>
              <a:t>e sorelle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sforzo di </a:t>
            </a:r>
            <a:r>
              <a:rPr sz="1200" spc="-5" dirty="0">
                <a:latin typeface="Times New Roman"/>
                <a:cs typeface="Times New Roman"/>
              </a:rPr>
              <a:t>elevare ed </a:t>
            </a:r>
            <a:r>
              <a:rPr sz="1200" dirty="0">
                <a:latin typeface="Times New Roman"/>
                <a:cs typeface="Times New Roman"/>
              </a:rPr>
              <a:t>espandere la </a:t>
            </a:r>
            <a:r>
              <a:rPr sz="1200" spc="-5" dirty="0">
                <a:latin typeface="Times New Roman"/>
                <a:cs typeface="Times New Roman"/>
              </a:rPr>
              <a:t>fratellanza.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245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4005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(1862.7) 170:3.10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 regno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individuale; i </a:t>
            </a:r>
            <a:r>
              <a:rPr sz="1200" spc="-5" dirty="0">
                <a:latin typeface="Times New Roman"/>
                <a:cs typeface="Times New Roman"/>
              </a:rPr>
              <a:t>frutti,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risultati,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familiari, sociali.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mancò </a:t>
            </a:r>
            <a:r>
              <a:rPr sz="1200" dirty="0">
                <a:latin typeface="Times New Roman"/>
                <a:cs typeface="Times New Roman"/>
              </a:rPr>
              <a:t>mai di  </a:t>
            </a:r>
            <a:r>
              <a:rPr sz="1200" spc="-5" dirty="0">
                <a:latin typeface="Times New Roman"/>
                <a:cs typeface="Times New Roman"/>
              </a:rPr>
              <a:t>esaltare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sacralità dell’individuo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confronto alla comunità. Ma egli riconosceva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sviluppa </a:t>
            </a:r>
            <a:r>
              <a:rPr sz="1200" dirty="0">
                <a:latin typeface="Times New Roman"/>
                <a:cs typeface="Times New Roman"/>
              </a:rPr>
              <a:t>il suo carattere 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disinteressato; </a:t>
            </a:r>
            <a:r>
              <a:rPr sz="1200" dirty="0">
                <a:latin typeface="Times New Roman"/>
                <a:cs typeface="Times New Roman"/>
              </a:rPr>
              <a:t>che mostra la sua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amorevoli con </a:t>
            </a:r>
            <a:r>
              <a:rPr sz="1200" dirty="0">
                <a:latin typeface="Times New Roman"/>
                <a:cs typeface="Times New Roman"/>
              </a:rPr>
              <a:t>i suoi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705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(1862.8) 170:3.11 </a:t>
            </a:r>
            <a:r>
              <a:rPr sz="1200" spc="-5" dirty="0">
                <a:latin typeface="Times New Roman"/>
                <a:cs typeface="Times New Roman"/>
              </a:rPr>
              <a:t>Ma insegnando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dentro di noi, </a:t>
            </a:r>
            <a:r>
              <a:rPr sz="1200" spc="-5" dirty="0">
                <a:latin typeface="Times New Roman"/>
                <a:cs typeface="Times New Roman"/>
              </a:rPr>
              <a:t>esaltando </a:t>
            </a:r>
            <a:r>
              <a:rPr sz="1200" dirty="0">
                <a:latin typeface="Times New Roman"/>
                <a:cs typeface="Times New Roman"/>
              </a:rPr>
              <a:t>l’individuo, </a:t>
            </a:r>
            <a:r>
              <a:rPr sz="1200" spc="-5" dirty="0">
                <a:latin typeface="Times New Roman"/>
                <a:cs typeface="Times New Roman"/>
              </a:rPr>
              <a:t>Gesù diede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grazia al vecchio </a:t>
            </a:r>
            <a:r>
              <a:rPr sz="1200" dirty="0">
                <a:latin typeface="Times New Roman"/>
                <a:cs typeface="Times New Roman"/>
              </a:rPr>
              <a:t>ordine  </a:t>
            </a:r>
            <a:r>
              <a:rPr sz="1200" spc="-5" dirty="0">
                <a:latin typeface="Times New Roman"/>
                <a:cs typeface="Times New Roman"/>
              </a:rPr>
              <a:t>sociale, nel senso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inaugurò </a:t>
            </a:r>
            <a:r>
              <a:rPr sz="1200" dirty="0">
                <a:latin typeface="Times New Roman"/>
                <a:cs typeface="Times New Roman"/>
              </a:rPr>
              <a:t>la nuova dispensazione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rettitudine sociale.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mondo </a:t>
            </a:r>
            <a:r>
              <a:rPr sz="1200" dirty="0">
                <a:latin typeface="Times New Roman"/>
                <a:cs typeface="Times New Roman"/>
              </a:rPr>
              <a:t>ha poco </a:t>
            </a:r>
            <a:r>
              <a:rPr sz="1200" spc="-5" dirty="0">
                <a:latin typeface="Times New Roman"/>
                <a:cs typeface="Times New Roman"/>
              </a:rPr>
              <a:t>conosciuto questo </a:t>
            </a:r>
            <a:r>
              <a:rPr sz="1200" dirty="0">
                <a:latin typeface="Times New Roman"/>
                <a:cs typeface="Times New Roman"/>
              </a:rPr>
              <a:t>nuovo  </a:t>
            </a:r>
            <a:r>
              <a:rPr sz="1200" spc="-5" dirty="0">
                <a:latin typeface="Times New Roman"/>
                <a:cs typeface="Times New Roman"/>
              </a:rPr>
              <a:t>ordine sociale </a:t>
            </a:r>
            <a:r>
              <a:rPr sz="1200" dirty="0">
                <a:latin typeface="Times New Roman"/>
                <a:cs typeface="Times New Roman"/>
              </a:rPr>
              <a:t>perché ha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praticare </a:t>
            </a:r>
            <a:r>
              <a:rPr sz="1200" dirty="0">
                <a:latin typeface="Times New Roman"/>
                <a:cs typeface="Times New Roman"/>
              </a:rPr>
              <a:t>i princìpi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del regno </a:t>
            </a:r>
            <a:r>
              <a:rPr sz="1200" spc="-5" dirty="0">
                <a:latin typeface="Times New Roman"/>
                <a:cs typeface="Times New Roman"/>
              </a:rPr>
              <a:t>dei cieli.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preminenza  </a:t>
            </a:r>
            <a:r>
              <a:rPr sz="1200" spc="-5" dirty="0">
                <a:latin typeface="Times New Roman"/>
                <a:cs typeface="Times New Roman"/>
              </a:rPr>
              <a:t>spirituale si stabilirà sulla terra,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manifesterà nel </a:t>
            </a:r>
            <a:r>
              <a:rPr sz="1200" dirty="0">
                <a:latin typeface="Times New Roman"/>
                <a:cs typeface="Times New Roman"/>
              </a:rPr>
              <a:t>semplice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delle condizioni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ma piuttosto  </a:t>
            </a:r>
            <a:r>
              <a:rPr sz="1200" spc="-5" dirty="0">
                <a:latin typeface="Times New Roman"/>
                <a:cs typeface="Times New Roman"/>
              </a:rPr>
              <a:t>nelle glorie </a:t>
            </a:r>
            <a:r>
              <a:rPr sz="1200" dirty="0">
                <a:latin typeface="Times New Roman"/>
                <a:cs typeface="Times New Roman"/>
              </a:rPr>
              <a:t>di quei </a:t>
            </a:r>
            <a:r>
              <a:rPr sz="1200" spc="-5" dirty="0">
                <a:latin typeface="Times New Roman"/>
                <a:cs typeface="Times New Roman"/>
              </a:rPr>
              <a:t>valori spirituali superiori ed arricchiti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caratteristici dell’avvicinarsi dell’era 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umane  migliorate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spirituali in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L’insegnamento di Gesù sul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regno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(1862.9) 170:4.1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diede </a:t>
            </a:r>
            <a:r>
              <a:rPr sz="1200" dirty="0">
                <a:latin typeface="Times New Roman"/>
                <a:cs typeface="Times New Roman"/>
              </a:rPr>
              <a:t>mai una definizione </a:t>
            </a:r>
            <a:r>
              <a:rPr sz="1200" spc="-5" dirty="0">
                <a:latin typeface="Times New Roman"/>
                <a:cs typeface="Times New Roman"/>
              </a:rPr>
              <a:t>precisa del regno. Talvolta egli </a:t>
            </a:r>
            <a:r>
              <a:rPr sz="1200" dirty="0">
                <a:latin typeface="Times New Roman"/>
                <a:cs typeface="Times New Roman"/>
              </a:rPr>
              <a:t>parlò di una fase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e altre volte discusse un  </a:t>
            </a:r>
            <a:r>
              <a:rPr sz="1200" spc="-5" dirty="0">
                <a:latin typeface="Times New Roman"/>
                <a:cs typeface="Times New Roman"/>
              </a:rPr>
              <a:t>aspetto differente della fratellanza del regno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degli uomini. </a:t>
            </a:r>
            <a:r>
              <a:rPr sz="1200" spc="-5" dirty="0">
                <a:latin typeface="Times New Roman"/>
                <a:cs typeface="Times New Roman"/>
              </a:rPr>
              <a:t>Nel corso del </a:t>
            </a:r>
            <a:r>
              <a:rPr sz="1200" dirty="0">
                <a:latin typeface="Times New Roman"/>
                <a:cs typeface="Times New Roman"/>
              </a:rPr>
              <a:t>sermone </a:t>
            </a:r>
            <a:r>
              <a:rPr sz="1200" spc="5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sabato </a:t>
            </a:r>
            <a:r>
              <a:rPr sz="1200" dirty="0">
                <a:latin typeface="Times New Roman"/>
                <a:cs typeface="Times New Roman"/>
              </a:rPr>
              <a:t>pomeriggio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indicò non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cinque </a:t>
            </a:r>
            <a:r>
              <a:rPr sz="1200" spc="-5" dirty="0">
                <a:latin typeface="Times New Roman"/>
                <a:cs typeface="Times New Roman"/>
              </a:rPr>
              <a:t>fasi,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epoche,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ed esse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96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(1862.10) 170:4.2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L’esperienza personale ed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comunione del singolo credente con Dio 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55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(1863.1) 170:4.3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L’ampliamento della fraternità dei credenti del vangelo, gli aspetti sociali della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dell’etica vivificata </a:t>
            </a:r>
            <a:r>
              <a:rPr sz="1200" dirty="0">
                <a:latin typeface="Times New Roman"/>
                <a:cs typeface="Times New Roman"/>
              </a:rPr>
              <a:t>risultanti dal </a:t>
            </a:r>
            <a:r>
              <a:rPr sz="1200" spc="-5" dirty="0">
                <a:latin typeface="Times New Roman"/>
                <a:cs typeface="Times New Roman"/>
              </a:rPr>
              <a:t>regno dello 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nel cuore dei singoli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40849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6711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(1863.2) 170:4.4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fraternità </a:t>
            </a:r>
            <a:r>
              <a:rPr sz="1200" spc="-5" dirty="0">
                <a:latin typeface="Times New Roman"/>
                <a:cs typeface="Times New Roman"/>
              </a:rPr>
              <a:t>supermortale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spirituali invisibili </a:t>
            </a:r>
            <a:r>
              <a:rPr sz="1200" spc="-5" dirty="0">
                <a:latin typeface="Times New Roman"/>
                <a:cs typeface="Times New Roman"/>
              </a:rPr>
              <a:t>che prevale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 superumano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82359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(1863.3) 170:4.5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prospettiva </a:t>
            </a:r>
            <a:r>
              <a:rPr sz="1200" spc="-5" dirty="0">
                <a:latin typeface="Times New Roman"/>
                <a:cs typeface="Times New Roman"/>
              </a:rPr>
              <a:t>del compimento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perfetto della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verso l’aurora </a:t>
            </a:r>
            <a:r>
              <a:rPr sz="1200" dirty="0">
                <a:latin typeface="Times New Roman"/>
                <a:cs typeface="Times New Roman"/>
              </a:rPr>
              <a:t>di un  nuovo </a:t>
            </a:r>
            <a:r>
              <a:rPr sz="1200" spc="-5" dirty="0">
                <a:latin typeface="Times New Roman"/>
                <a:cs typeface="Times New Roman"/>
              </a:rPr>
              <a:t>ordine sociale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vita spirituale </a:t>
            </a:r>
            <a:r>
              <a:rPr sz="1200" spc="-5" dirty="0">
                <a:latin typeface="Times New Roman"/>
                <a:cs typeface="Times New Roman"/>
              </a:rPr>
              <a:t>migliorata </a:t>
            </a:r>
            <a:r>
              <a:rPr sz="1200" dirty="0">
                <a:latin typeface="Times New Roman"/>
                <a:cs typeface="Times New Roman"/>
              </a:rPr>
              <a:t>— l’era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(1863.4) 170:4.6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pienezza,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futura era </a:t>
            </a:r>
            <a:r>
              <a:rPr sz="1200" dirty="0">
                <a:latin typeface="Times New Roman"/>
                <a:cs typeface="Times New Roman"/>
              </a:rPr>
              <a:t>spirituale di luce e vita sulla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(1863.5) 170:4.7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dobbiamo sempre </a:t>
            </a:r>
            <a:r>
              <a:rPr sz="1200" dirty="0">
                <a:latin typeface="Times New Roman"/>
                <a:cs typeface="Times New Roman"/>
              </a:rPr>
              <a:t>analizzare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per accertare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fasi </a:t>
            </a:r>
            <a:r>
              <a:rPr sz="1200" spc="-5" dirty="0">
                <a:latin typeface="Times New Roman"/>
                <a:cs typeface="Times New Roman"/>
              </a:rPr>
              <a:t>egli  si riferisca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uso </a:t>
            </a:r>
            <a:r>
              <a:rPr sz="1200" spc="-5" dirty="0">
                <a:latin typeface="Times New Roman"/>
                <a:cs typeface="Times New Roman"/>
              </a:rPr>
              <a:t>del termine regno </a:t>
            </a:r>
            <a:r>
              <a:rPr sz="1200" dirty="0">
                <a:latin typeface="Times New Roman"/>
                <a:cs typeface="Times New Roman"/>
              </a:rPr>
              <a:t>dei cieli. Con </a:t>
            </a:r>
            <a:r>
              <a:rPr sz="1200" spc="-5" dirty="0">
                <a:latin typeface="Times New Roman"/>
                <a:cs typeface="Times New Roman"/>
              </a:rPr>
              <a:t>questo 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cambiamento graduale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modificando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le </a:t>
            </a:r>
            <a:r>
              <a:rPr sz="1200" spc="-5" dirty="0">
                <a:latin typeface="Times New Roman"/>
                <a:cs typeface="Times New Roman"/>
              </a:rPr>
              <a:t>decisioni umane, Micael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cambiano </a:t>
            </a:r>
            <a:r>
              <a:rPr sz="1200" spc="-5" dirty="0">
                <a:latin typeface="Times New Roman"/>
                <a:cs typeface="Times New Roman"/>
              </a:rPr>
              <a:t>similmente, con </a:t>
            </a:r>
            <a:r>
              <a:rPr sz="1200" dirty="0">
                <a:latin typeface="Times New Roman"/>
                <a:cs typeface="Times New Roman"/>
              </a:rPr>
              <a:t>gradualità ma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certezza,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l’intero corso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umana, sociale 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(1863.6) 170:4.8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occasione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l’accento sui </a:t>
            </a:r>
            <a:r>
              <a:rPr sz="1200" dirty="0">
                <a:latin typeface="Times New Roman"/>
                <a:cs typeface="Times New Roman"/>
              </a:rPr>
              <a:t>cinque punti </a:t>
            </a:r>
            <a:r>
              <a:rPr sz="1200" spc="-5" dirty="0">
                <a:latin typeface="Times New Roman"/>
                <a:cs typeface="Times New Roman"/>
              </a:rPr>
              <a:t>seguenti che </a:t>
            </a:r>
            <a:r>
              <a:rPr sz="1200" dirty="0">
                <a:latin typeface="Times New Roman"/>
                <a:cs typeface="Times New Roman"/>
              </a:rPr>
              <a:t>rappresentano le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dirty="0">
                <a:latin typeface="Times New Roman"/>
                <a:cs typeface="Times New Roman"/>
              </a:rPr>
              <a:t>cardinali </a:t>
            </a:r>
            <a:r>
              <a:rPr sz="1200" spc="-5" dirty="0">
                <a:latin typeface="Times New Roman"/>
                <a:cs typeface="Times New Roman"/>
              </a:rPr>
              <a:t>del 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(1863.7) 170:4.9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preminenza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dell’individuo.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(1863.8) 170:4.10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come fattore </a:t>
            </a:r>
            <a:r>
              <a:rPr sz="1200" dirty="0">
                <a:latin typeface="Times New Roman"/>
                <a:cs typeface="Times New Roman"/>
              </a:rPr>
              <a:t>determinante </a:t>
            </a:r>
            <a:r>
              <a:rPr sz="1200" spc="-5" dirty="0">
                <a:latin typeface="Times New Roman"/>
                <a:cs typeface="Times New Roman"/>
              </a:rPr>
              <a:t>nell’esperienza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(1863.9) 170:4.11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comunione spirituale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(1863.10) 170:4.12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soddisfazioni supreme del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amorevole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5620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(1863.11) 170:4.13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trascendenza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sul materiale nella </a:t>
            </a:r>
            <a:r>
              <a:rPr sz="1200" dirty="0">
                <a:latin typeface="Times New Roman"/>
                <a:cs typeface="Times New Roman"/>
              </a:rPr>
              <a:t>personalità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4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(1863.12) 170:4.14 </a:t>
            </a:r>
            <a:r>
              <a:rPr sz="1200" spc="-5" dirty="0">
                <a:latin typeface="Times New Roman"/>
                <a:cs typeface="Times New Roman"/>
              </a:rPr>
              <a:t>Questo mondo </a:t>
            </a:r>
            <a:r>
              <a:rPr sz="1200" dirty="0">
                <a:latin typeface="Times New Roman"/>
                <a:cs typeface="Times New Roman"/>
              </a:rPr>
              <a:t>non ha mai </a:t>
            </a:r>
            <a:r>
              <a:rPr sz="1200" spc="-5" dirty="0">
                <a:latin typeface="Times New Roman"/>
                <a:cs typeface="Times New Roman"/>
              </a:rPr>
              <a:t>seriamente, sinceramente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onestamente messo alla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queste idee </a:t>
            </a:r>
            <a:r>
              <a:rPr sz="1200" dirty="0">
                <a:latin typeface="Times New Roman"/>
                <a:cs typeface="Times New Roman"/>
              </a:rPr>
              <a:t>dinamiche e </a:t>
            </a:r>
            <a:r>
              <a:rPr sz="1200" spc="-5" dirty="0">
                <a:latin typeface="Times New Roman"/>
                <a:cs typeface="Times New Roman"/>
              </a:rPr>
              <a:t>questi  ideali </a:t>
            </a:r>
            <a:r>
              <a:rPr sz="1200" dirty="0">
                <a:latin typeface="Times New Roman"/>
                <a:cs typeface="Times New Roman"/>
              </a:rPr>
              <a:t>divini della dottrina di </a:t>
            </a:r>
            <a:r>
              <a:rPr sz="1200" spc="-5" dirty="0">
                <a:latin typeface="Times New Roman"/>
                <a:cs typeface="Times New Roman"/>
              </a:rPr>
              <a:t>Gesù del regno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dovreste lasciarvi scoraggiare dall’apparente </a:t>
            </a:r>
            <a:r>
              <a:rPr sz="1200" dirty="0">
                <a:latin typeface="Times New Roman"/>
                <a:cs typeface="Times New Roman"/>
              </a:rPr>
              <a:t>lentezza </a:t>
            </a:r>
            <a:r>
              <a:rPr sz="1200" spc="-5" dirty="0">
                <a:latin typeface="Times New Roman"/>
                <a:cs typeface="Times New Roman"/>
              </a:rPr>
              <a:t>del  progresso </a:t>
            </a:r>
            <a:r>
              <a:rPr sz="1200" dirty="0">
                <a:latin typeface="Times New Roman"/>
                <a:cs typeface="Times New Roman"/>
              </a:rPr>
              <a:t>dell’idea </a:t>
            </a:r>
            <a:r>
              <a:rPr sz="1200" spc="-5" dirty="0">
                <a:latin typeface="Times New Roman"/>
                <a:cs typeface="Times New Roman"/>
              </a:rPr>
              <a:t>del regno su Urantia. Ricordatevi </a:t>
            </a:r>
            <a:r>
              <a:rPr sz="1200" dirty="0">
                <a:latin typeface="Times New Roman"/>
                <a:cs typeface="Times New Roman"/>
              </a:rPr>
              <a:t>che l’ordine di evoluzione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periodici,  </a:t>
            </a:r>
            <a:r>
              <a:rPr sz="1200" spc="-5" dirty="0">
                <a:latin typeface="Times New Roman"/>
                <a:cs typeface="Times New Roman"/>
              </a:rPr>
              <a:t>improvvisi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inattesi sia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che in quello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incarnato </a:t>
            </a:r>
            <a:r>
              <a:rPr sz="1200" dirty="0">
                <a:latin typeface="Times New Roman"/>
                <a:cs typeface="Times New Roman"/>
              </a:rPr>
              <a:t>fu proprio  uno di questi </a:t>
            </a:r>
            <a:r>
              <a:rPr sz="1200" spc="-5" dirty="0">
                <a:latin typeface="Times New Roman"/>
                <a:cs typeface="Times New Roman"/>
              </a:rPr>
              <a:t>eventi strani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inattesi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spirituale 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Né commettete l’errore fatale, cercando </a:t>
            </a:r>
            <a:r>
              <a:rPr sz="1200" dirty="0">
                <a:latin typeface="Times New Roman"/>
                <a:cs typeface="Times New Roman"/>
              </a:rPr>
              <a:t>la manifestazione </a:t>
            </a:r>
            <a:r>
              <a:rPr sz="1200" spc="-5" dirty="0">
                <a:latin typeface="Times New Roman"/>
                <a:cs typeface="Times New Roman"/>
              </a:rPr>
              <a:t>del  regno nell’era </a:t>
            </a:r>
            <a:r>
              <a:rPr sz="1200" dirty="0">
                <a:latin typeface="Times New Roman"/>
                <a:cs typeface="Times New Roman"/>
              </a:rPr>
              <a:t>contemporanea, di </a:t>
            </a:r>
            <a:r>
              <a:rPr sz="1200" spc="-5" dirty="0">
                <a:latin typeface="Times New Roman"/>
                <a:cs typeface="Times New Roman"/>
              </a:rPr>
              <a:t>omettere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stabilirla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0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(1863.13) 170:4.15 </a:t>
            </a:r>
            <a:r>
              <a:rPr sz="1200" spc="-5" dirty="0">
                <a:latin typeface="Times New Roman"/>
                <a:cs typeface="Times New Roman"/>
              </a:rPr>
              <a:t>Anche se Gesù fece allusione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fase del regno nel </a:t>
            </a:r>
            <a:r>
              <a:rPr sz="1200" dirty="0">
                <a:latin typeface="Times New Roman"/>
                <a:cs typeface="Times New Roman"/>
              </a:rPr>
              <a:t>futuro e </a:t>
            </a:r>
            <a:r>
              <a:rPr sz="1200" spc="-5" dirty="0">
                <a:latin typeface="Times New Roman"/>
                <a:cs typeface="Times New Roman"/>
              </a:rPr>
              <a:t>dichiarò </a:t>
            </a:r>
            <a:r>
              <a:rPr sz="1200" dirty="0">
                <a:latin typeface="Times New Roman"/>
                <a:cs typeface="Times New Roman"/>
              </a:rPr>
              <a:t>in numerose </a:t>
            </a:r>
            <a:r>
              <a:rPr sz="1200" spc="-5" dirty="0">
                <a:latin typeface="Times New Roman"/>
                <a:cs typeface="Times New Roman"/>
              </a:rPr>
              <a:t>occasioni che </a:t>
            </a:r>
            <a:r>
              <a:rPr sz="1200" dirty="0">
                <a:latin typeface="Times New Roman"/>
                <a:cs typeface="Times New Roman"/>
              </a:rPr>
              <a:t>un tale evento  poteva </a:t>
            </a:r>
            <a:r>
              <a:rPr sz="1200" spc="-5" dirty="0">
                <a:latin typeface="Times New Roman"/>
                <a:cs typeface="Times New Roman"/>
              </a:rPr>
              <a:t>apparire come parte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crisi mondiale;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sebbene egli </a:t>
            </a:r>
            <a:r>
              <a:rPr sz="1200" dirty="0">
                <a:latin typeface="Times New Roman"/>
                <a:cs typeface="Times New Roman"/>
              </a:rPr>
              <a:t>promise con tutta </a:t>
            </a:r>
            <a:r>
              <a:rPr sz="1200" spc="-5" dirty="0">
                <a:latin typeface="Times New Roman"/>
                <a:cs typeface="Times New Roman"/>
              </a:rPr>
              <a:t>certezza,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parecchie occasioni, che </a:t>
            </a:r>
            <a:r>
              <a:rPr sz="1200" dirty="0">
                <a:latin typeface="Times New Roman"/>
                <a:cs typeface="Times New Roman"/>
              </a:rPr>
              <a:t>un giorno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sicuramente tornato </a:t>
            </a:r>
            <a:r>
              <a:rPr sz="1200" spc="-5" dirty="0">
                <a:latin typeface="Times New Roman"/>
                <a:cs typeface="Times New Roman"/>
              </a:rPr>
              <a:t>su Urantia, si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tenere presente </a:t>
            </a:r>
            <a:r>
              <a:rPr sz="1200" dirty="0">
                <a:latin typeface="Times New Roman"/>
                <a:cs typeface="Times New Roman"/>
              </a:rPr>
              <a:t>che egli non ha mai </a:t>
            </a:r>
            <a:r>
              <a:rPr sz="1200" spc="-5" dirty="0">
                <a:latin typeface="Times New Roman"/>
                <a:cs typeface="Times New Roman"/>
              </a:rPr>
              <a:t>collegato positivamente 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5" dirty="0">
                <a:latin typeface="Times New Roman"/>
                <a:cs typeface="Times New Roman"/>
              </a:rPr>
              <a:t>idee.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promise una nuova rivelazione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in un dato momento del </a:t>
            </a:r>
            <a:r>
              <a:rPr sz="1200" spc="-5" dirty="0">
                <a:latin typeface="Times New Roman"/>
                <a:cs typeface="Times New Roman"/>
              </a:rPr>
              <a:t>futuro; </a:t>
            </a:r>
            <a:r>
              <a:rPr sz="1200" dirty="0">
                <a:latin typeface="Times New Roman"/>
                <a:cs typeface="Times New Roman"/>
              </a:rPr>
              <a:t>promise anche che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sarebbe  </a:t>
            </a:r>
            <a:r>
              <a:rPr sz="1200" spc="-5" dirty="0">
                <a:latin typeface="Times New Roman"/>
                <a:cs typeface="Times New Roman"/>
              </a:rPr>
              <a:t>tornato su questo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persona;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non disse che questi </a:t>
            </a:r>
            <a:r>
              <a:rPr sz="1200" dirty="0">
                <a:latin typeface="Times New Roman"/>
                <a:cs typeface="Times New Roman"/>
              </a:rPr>
              <a:t>due avvenimenti </a:t>
            </a:r>
            <a:r>
              <a:rPr sz="1200" spc="-5" dirty="0">
                <a:latin typeface="Times New Roman"/>
                <a:cs typeface="Times New Roman"/>
              </a:rPr>
              <a:t>sarebbero coincisi. Da quello che sappiamo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promesse </a:t>
            </a:r>
            <a:r>
              <a:rPr sz="1200" dirty="0">
                <a:latin typeface="Times New Roman"/>
                <a:cs typeface="Times New Roman"/>
              </a:rPr>
              <a:t>possono, o non possono, </a:t>
            </a:r>
            <a:r>
              <a:rPr sz="1200" spc="-5" dirty="0">
                <a:latin typeface="Times New Roman"/>
                <a:cs typeface="Times New Roman"/>
              </a:rPr>
              <a:t>riferirsi </a:t>
            </a:r>
            <a:r>
              <a:rPr sz="1200" dirty="0">
                <a:latin typeface="Times New Roman"/>
                <a:cs typeface="Times New Roman"/>
              </a:rPr>
              <a:t>allo stesso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avvenimento.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(1863.14) 170:4.16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discepoli collegarono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questi due </a:t>
            </a:r>
            <a:r>
              <a:rPr sz="1200" spc="-5" dirty="0">
                <a:latin typeface="Times New Roman"/>
                <a:cs typeface="Times New Roman"/>
              </a:rPr>
              <a:t>insegnamenti.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materializzò  </a:t>
            </a:r>
            <a:r>
              <a:rPr sz="1200" spc="-5" dirty="0">
                <a:latin typeface="Times New Roman"/>
                <a:cs typeface="Times New Roman"/>
              </a:rPr>
              <a:t>come loro avevano sperato, si ricordarono </a:t>
            </a:r>
            <a:r>
              <a:rPr sz="1200" dirty="0">
                <a:latin typeface="Times New Roman"/>
                <a:cs typeface="Times New Roman"/>
              </a:rPr>
              <a:t>l’insegnamento </a:t>
            </a:r>
            <a:r>
              <a:rPr sz="1200" spc="-5" dirty="0">
                <a:latin typeface="Times New Roman"/>
                <a:cs typeface="Times New Roman"/>
              </a:rPr>
              <a:t>del Maestro concernente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futuro,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rammentando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ritornare, conclusero </a:t>
            </a:r>
            <a:r>
              <a:rPr sz="1200" dirty="0">
                <a:latin typeface="Times New Roman"/>
                <a:cs typeface="Times New Roman"/>
              </a:rPr>
              <a:t>subito che queste </a:t>
            </a:r>
            <a:r>
              <a:rPr sz="1200" spc="-5" dirty="0">
                <a:latin typeface="Times New Roman"/>
                <a:cs typeface="Times New Roman"/>
              </a:rPr>
              <a:t>promesse si riferivano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stesso evento. </a:t>
            </a:r>
            <a:r>
              <a:rPr sz="1200" dirty="0">
                <a:latin typeface="Times New Roman"/>
                <a:cs typeface="Times New Roman"/>
              </a:rPr>
              <a:t>Essi quindi </a:t>
            </a:r>
            <a:r>
              <a:rPr sz="1200" spc="-5" dirty="0">
                <a:latin typeface="Times New Roman"/>
                <a:cs typeface="Times New Roman"/>
              </a:rPr>
              <a:t>vissero nella </a:t>
            </a:r>
            <a:r>
              <a:rPr sz="1200" dirty="0">
                <a:latin typeface="Times New Roman"/>
                <a:cs typeface="Times New Roman"/>
              </a:rPr>
              <a:t>speranza  </a:t>
            </a:r>
            <a:r>
              <a:rPr sz="1200" spc="-5" dirty="0">
                <a:latin typeface="Times New Roman"/>
                <a:cs typeface="Times New Roman"/>
              </a:rPr>
              <a:t>della sua seconda venuta immediata per 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pienezza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potenza e </a:t>
            </a:r>
            <a:r>
              <a:rPr sz="1200" spc="-5" dirty="0">
                <a:latin typeface="Times New Roman"/>
                <a:cs typeface="Times New Roman"/>
              </a:rPr>
              <a:t>gloria.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generazioni </a:t>
            </a:r>
            <a:r>
              <a:rPr sz="1200" dirty="0">
                <a:latin typeface="Times New Roman"/>
                <a:cs typeface="Times New Roman"/>
              </a:rPr>
              <a:t>successive  di </a:t>
            </a:r>
            <a:r>
              <a:rPr sz="1200" spc="-5" dirty="0">
                <a:latin typeface="Times New Roman"/>
                <a:cs typeface="Times New Roman"/>
              </a:rPr>
              <a:t>credenti hanno vissuto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ispirante ma deludente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speranza.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5470" cy="37833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Ulteriori idee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sul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regno</a:t>
            </a:r>
            <a:endParaRPr sz="1600">
              <a:latin typeface="Times New Roman"/>
              <a:cs typeface="Times New Roman"/>
            </a:endParaRPr>
          </a:p>
          <a:p>
            <a:pPr marL="88900" marR="844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(1864.1) 170:5.1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riassunto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sul regno dei </a:t>
            </a:r>
            <a:r>
              <a:rPr sz="1200" dirty="0">
                <a:latin typeface="Times New Roman"/>
                <a:cs typeface="Times New Roman"/>
              </a:rPr>
              <a:t>cieli, noi siamo </a:t>
            </a:r>
            <a:r>
              <a:rPr sz="1200" spc="-5" dirty="0">
                <a:latin typeface="Times New Roman"/>
                <a:cs typeface="Times New Roman"/>
              </a:rPr>
              <a:t>autorizzati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alcune ulteriori </a:t>
            </a:r>
            <a:r>
              <a:rPr sz="1200" spc="5" dirty="0">
                <a:latin typeface="Times New Roman"/>
                <a:cs typeface="Times New Roman"/>
              </a:rPr>
              <a:t>idee  </a:t>
            </a:r>
            <a:r>
              <a:rPr sz="1200" spc="-5" dirty="0">
                <a:latin typeface="Times New Roman"/>
                <a:cs typeface="Times New Roman"/>
              </a:rPr>
              <a:t>che furono attribuite al concetto del 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impegnarci </a:t>
            </a:r>
            <a:r>
              <a:rPr sz="1200" dirty="0">
                <a:latin typeface="Times New Roman"/>
                <a:cs typeface="Times New Roman"/>
              </a:rPr>
              <a:t>in una previsione </a:t>
            </a:r>
            <a:r>
              <a:rPr sz="1200" spc="-5" dirty="0">
                <a:latin typeface="Times New Roman"/>
                <a:cs typeface="Times New Roman"/>
              </a:rPr>
              <a:t>profetica del regno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potrebbe evolversi </a:t>
            </a:r>
            <a:r>
              <a:rPr sz="1200" spc="5" dirty="0">
                <a:latin typeface="Times New Roman"/>
                <a:cs typeface="Times New Roman"/>
              </a:rPr>
              <a:t>nell’era  </a:t>
            </a:r>
            <a:r>
              <a:rPr sz="1200" spc="-5" dirty="0">
                <a:latin typeface="Times New Roman"/>
                <a:cs typeface="Times New Roman"/>
              </a:rPr>
              <a:t>futura.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257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(1864.2) 170:5.2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secoli della propaganda cristiana,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del regno dei cieli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enormemente </a:t>
            </a:r>
            <a:r>
              <a:rPr sz="1200" dirty="0">
                <a:latin typeface="Times New Roman"/>
                <a:cs typeface="Times New Roman"/>
              </a:rPr>
              <a:t>influenzata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nozioni  </a:t>
            </a:r>
            <a:r>
              <a:rPr sz="1200" spc="-5" dirty="0">
                <a:latin typeface="Times New Roman"/>
                <a:cs typeface="Times New Roman"/>
              </a:rPr>
              <a:t>dell’idealismo greco allora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rapida </a:t>
            </a:r>
            <a:r>
              <a:rPr sz="1200" dirty="0">
                <a:latin typeface="Times New Roman"/>
                <a:cs typeface="Times New Roman"/>
              </a:rPr>
              <a:t>diffusione, l’idea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naturale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ombra </a:t>
            </a:r>
            <a:r>
              <a:rPr sz="1200" spc="-5" dirty="0">
                <a:latin typeface="Times New Roman"/>
                <a:cs typeface="Times New Roman"/>
              </a:rPr>
              <a:t>dello spirituale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 temporale </a:t>
            </a:r>
            <a:r>
              <a:rPr sz="1200" dirty="0">
                <a:latin typeface="Times New Roman"/>
                <a:cs typeface="Times New Roman"/>
              </a:rPr>
              <a:t>come ombra </a:t>
            </a:r>
            <a:r>
              <a:rPr sz="1200" spc="-5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r>
              <a:rPr sz="1200" spc="-5" dirty="0">
                <a:latin typeface="Times New Roman"/>
                <a:cs typeface="Times New Roman"/>
              </a:rPr>
              <a:t> dell’eterno.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(1864.3) 170:5.3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passo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segnò </a:t>
            </a:r>
            <a:r>
              <a:rPr sz="1200" dirty="0">
                <a:latin typeface="Times New Roman"/>
                <a:cs typeface="Times New Roman"/>
              </a:rPr>
              <a:t>il trapianto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terreno ebraico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terreno gentile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fatto 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del </a:t>
            </a:r>
            <a:r>
              <a:rPr sz="1200" dirty="0">
                <a:latin typeface="Times New Roman"/>
                <a:cs typeface="Times New Roman"/>
              </a:rPr>
              <a:t>regno divenne il </a:t>
            </a:r>
            <a:r>
              <a:rPr sz="1200" spc="-5" dirty="0">
                <a:latin typeface="Times New Roman"/>
                <a:cs typeface="Times New Roman"/>
              </a:rPr>
              <a:t>Redentore della Chiesa, un’organizzazione religiosa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 sorta dalle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successori </a:t>
            </a:r>
            <a:r>
              <a:rPr sz="1200" dirty="0">
                <a:latin typeface="Times New Roman"/>
                <a:cs typeface="Times New Roman"/>
              </a:rPr>
              <a:t>e basata </a:t>
            </a:r>
            <a:r>
              <a:rPr sz="1200" spc="-5" dirty="0">
                <a:latin typeface="Times New Roman"/>
                <a:cs typeface="Times New Roman"/>
              </a:rPr>
              <a:t>sugli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furono aggiunte le </a:t>
            </a:r>
            <a:r>
              <a:rPr sz="1200" spc="-5" dirty="0">
                <a:latin typeface="Times New Roman"/>
                <a:cs typeface="Times New Roman"/>
              </a:rPr>
              <a:t>idee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dottrine persiane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e  </a:t>
            </a:r>
            <a:r>
              <a:rPr sz="1200" spc="-5" dirty="0">
                <a:latin typeface="Times New Roman"/>
                <a:cs typeface="Times New Roman"/>
              </a:rPr>
              <a:t>del 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(1864.4) 170:5.4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e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incorporati nell’insegnamento del </a:t>
            </a:r>
            <a:r>
              <a:rPr sz="1200" dirty="0">
                <a:latin typeface="Times New Roman"/>
                <a:cs typeface="Times New Roman"/>
              </a:rPr>
              <a:t>vangelo 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quasi non </a:t>
            </a:r>
            <a:r>
              <a:rPr sz="1200" spc="-5" dirty="0">
                <a:latin typeface="Times New Roman"/>
                <a:cs typeface="Times New Roman"/>
              </a:rPr>
              <a:t>si riconobbero </a:t>
            </a:r>
            <a:r>
              <a:rPr sz="1200" dirty="0">
                <a:latin typeface="Times New Roman"/>
                <a:cs typeface="Times New Roman"/>
              </a:rPr>
              <a:t>più quando i  suoi </a:t>
            </a:r>
            <a:r>
              <a:rPr sz="1200" spc="-5" dirty="0">
                <a:latin typeface="Times New Roman"/>
                <a:cs typeface="Times New Roman"/>
              </a:rPr>
              <a:t>discepoli alterarono progressivamente </a:t>
            </a:r>
            <a:r>
              <a:rPr sz="1200" spc="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dichiarazioni.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regno del Maestro fu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modificato </a:t>
            </a:r>
            <a:r>
              <a:rPr sz="1200" dirty="0">
                <a:latin typeface="Times New Roman"/>
                <a:cs typeface="Times New Roman"/>
              </a:rPr>
              <a:t>da  due </a:t>
            </a:r>
            <a:r>
              <a:rPr sz="1200" spc="-5" dirty="0">
                <a:latin typeface="Times New Roman"/>
                <a:cs typeface="Times New Roman"/>
              </a:rPr>
              <a:t>grandi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tendenze: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974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(1864.5) 170:5.5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credenti ebrei persistevano nel considerarlo come </a:t>
            </a:r>
            <a:r>
              <a:rPr sz="1200" dirty="0">
                <a:latin typeface="Times New Roman"/>
                <a:cs typeface="Times New Roman"/>
              </a:rPr>
              <a:t>il Messia. </a:t>
            </a:r>
            <a:r>
              <a:rPr sz="1200" spc="-5" dirty="0">
                <a:latin typeface="Times New Roman"/>
                <a:cs typeface="Times New Roman"/>
              </a:rPr>
              <a:t>Essi credevano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sarebbe  effettivamente </a:t>
            </a:r>
            <a:r>
              <a:rPr sz="1200" dirty="0">
                <a:latin typeface="Times New Roman"/>
                <a:cs typeface="Times New Roman"/>
              </a:rPr>
              <a:t>tornato molto </a:t>
            </a:r>
            <a:r>
              <a:rPr sz="1200" spc="-5" dirty="0">
                <a:latin typeface="Times New Roman"/>
                <a:cs typeface="Times New Roman"/>
              </a:rPr>
              <a:t>presto per 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mondiale </a:t>
            </a:r>
            <a:r>
              <a:rPr sz="1200" dirty="0">
                <a:latin typeface="Times New Roman"/>
                <a:cs typeface="Times New Roman"/>
              </a:rPr>
              <a:t>e più o meno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88959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58800" marR="6940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(1864.6) 170:5.6 </a:t>
            </a:r>
            <a:r>
              <a:rPr sz="1200" dirty="0">
                <a:latin typeface="Times New Roman"/>
                <a:cs typeface="Times New Roman"/>
              </a:rPr>
              <a:t>2. I cristiani </a:t>
            </a:r>
            <a:r>
              <a:rPr sz="1200" spc="-5" dirty="0">
                <a:latin typeface="Times New Roman"/>
                <a:cs typeface="Times New Roman"/>
              </a:rPr>
              <a:t>gentili cominciarono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le dottrine di Paolo, che portarono </a:t>
            </a:r>
            <a:r>
              <a:rPr sz="1200" spc="-5" dirty="0">
                <a:latin typeface="Times New Roman"/>
                <a:cs typeface="Times New Roman"/>
              </a:rPr>
              <a:t>sempre  </a:t>
            </a:r>
            <a:r>
              <a:rPr sz="1200" dirty="0">
                <a:latin typeface="Times New Roman"/>
                <a:cs typeface="Times New Roman"/>
              </a:rPr>
              <a:t>più alla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generale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i="1" spc="-5" dirty="0">
                <a:latin typeface="Times New Roman"/>
                <a:cs typeface="Times New Roman"/>
              </a:rPr>
              <a:t>Redentore </a:t>
            </a:r>
            <a:r>
              <a:rPr sz="1200" spc="-5" dirty="0">
                <a:latin typeface="Times New Roman"/>
                <a:cs typeface="Times New Roman"/>
              </a:rPr>
              <a:t>dei figli della Chiesa,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istituzionale </a:t>
            </a:r>
            <a:r>
              <a:rPr sz="1200" spc="-5" dirty="0">
                <a:latin typeface="Times New Roman"/>
                <a:cs typeface="Times New Roman"/>
              </a:rPr>
              <a:t>del  concetto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della fratellanza puramente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87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(1864.7) 170:5.7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del regno, sarebbe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totalmente naturale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desiderabile.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della  </a:t>
            </a:r>
            <a:r>
              <a:rPr sz="1200" dirty="0">
                <a:latin typeface="Times New Roman"/>
                <a:cs typeface="Times New Roman"/>
              </a:rPr>
              <a:t>Chiesa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esistenza, ma piuttosto il </a:t>
            </a:r>
            <a:r>
              <a:rPr sz="1200" spc="-5" dirty="0">
                <a:latin typeface="Times New Roman"/>
                <a:cs typeface="Times New Roman"/>
              </a:rPr>
              <a:t>fatto che soppiantò </a:t>
            </a:r>
            <a:r>
              <a:rPr sz="1200" dirty="0">
                <a:latin typeface="Times New Roman"/>
                <a:cs typeface="Times New Roman"/>
              </a:rPr>
              <a:t>quasi completamente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del regno.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Chiesa  </a:t>
            </a:r>
            <a:r>
              <a:rPr sz="1200" spc="-5" dirty="0">
                <a:latin typeface="Times New Roman"/>
                <a:cs typeface="Times New Roman"/>
              </a:rPr>
              <a:t>istituzionalizzata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divenne un sostituto </a:t>
            </a:r>
            <a:r>
              <a:rPr sz="1200" spc="-5" dirty="0">
                <a:latin typeface="Times New Roman"/>
                <a:cs typeface="Times New Roman"/>
              </a:rPr>
              <a:t>virtuale del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proclamato.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(1864.8) 170:5.8 </a:t>
            </a:r>
            <a:r>
              <a:rPr sz="1200" spc="-5" dirty="0">
                <a:latin typeface="Times New Roman"/>
                <a:cs typeface="Times New Roman"/>
              </a:rPr>
              <a:t>Ma non dubitate, questo stesso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insegnato esistere </a:t>
            </a:r>
            <a:r>
              <a:rPr sz="1200" dirty="0">
                <a:latin typeface="Times New Roman"/>
                <a:cs typeface="Times New Roman"/>
              </a:rPr>
              <a:t>nel cuore </a:t>
            </a:r>
            <a:r>
              <a:rPr sz="1200" spc="-5" dirty="0">
                <a:latin typeface="Times New Roman"/>
                <a:cs typeface="Times New Roman"/>
              </a:rPr>
              <a:t>dei credenti, </a:t>
            </a:r>
            <a:r>
              <a:rPr sz="1200" dirty="0">
                <a:latin typeface="Times New Roman"/>
                <a:cs typeface="Times New Roman"/>
              </a:rPr>
              <a:t>sarà di nuovo 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a questa Chiesa </a:t>
            </a:r>
            <a:r>
              <a:rPr sz="1200" spc="-5" dirty="0">
                <a:latin typeface="Times New Roman"/>
                <a:cs typeface="Times New Roman"/>
              </a:rPr>
              <a:t>cristiana, così come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altre religioni, </a:t>
            </a:r>
            <a:r>
              <a:rPr sz="1200" dirty="0">
                <a:latin typeface="Times New Roman"/>
                <a:cs typeface="Times New Roman"/>
              </a:rPr>
              <a:t>razze e nazioni </a:t>
            </a:r>
            <a:r>
              <a:rPr sz="1200" spc="-5" dirty="0">
                <a:latin typeface="Times New Roman"/>
                <a:cs typeface="Times New Roman"/>
              </a:rPr>
              <a:t>della terra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ad ogni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68580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(1864.9) 170:5.9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insegnato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Gesù, l’ideale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rettitudine individuale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comunione divina </a:t>
            </a:r>
            <a:r>
              <a:rPr sz="1200" spc="-5" dirty="0">
                <a:latin typeface="Times New Roman"/>
                <a:cs typeface="Times New Roman"/>
              </a:rPr>
              <a:t>dell’uomo  con </a:t>
            </a:r>
            <a:r>
              <a:rPr sz="1200" dirty="0">
                <a:latin typeface="Times New Roman"/>
                <a:cs typeface="Times New Roman"/>
              </a:rPr>
              <a:t>Dio, è </a:t>
            </a:r>
            <a:r>
              <a:rPr sz="1200" spc="-5" dirty="0">
                <a:latin typeface="Times New Roman"/>
                <a:cs typeface="Times New Roman"/>
              </a:rPr>
              <a:t>gradualmente immersa nella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mistica della </a:t>
            </a:r>
            <a:r>
              <a:rPr sz="1200" dirty="0">
                <a:latin typeface="Times New Roman"/>
                <a:cs typeface="Times New Roman"/>
              </a:rPr>
              <a:t>persona di </a:t>
            </a:r>
            <a:r>
              <a:rPr sz="1200" spc="-5" dirty="0">
                <a:latin typeface="Times New Roman"/>
                <a:cs typeface="Times New Roman"/>
              </a:rPr>
              <a:t>Gesù come </a:t>
            </a:r>
            <a:r>
              <a:rPr sz="1200" dirty="0">
                <a:latin typeface="Times New Roman"/>
                <a:cs typeface="Times New Roman"/>
              </a:rPr>
              <a:t>Redentore-Creatore e capo spirituale di una  </a:t>
            </a:r>
            <a:r>
              <a:rPr sz="1200" spc="-5" dirty="0">
                <a:latin typeface="Times New Roman"/>
                <a:cs typeface="Times New Roman"/>
              </a:rPr>
              <a:t>comunità religiosa </a:t>
            </a:r>
            <a:r>
              <a:rPr sz="1200" dirty="0">
                <a:latin typeface="Times New Roman"/>
                <a:cs typeface="Times New Roman"/>
              </a:rPr>
              <a:t>socializzata.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modo una Chiesa </a:t>
            </a:r>
            <a:r>
              <a:rPr sz="1200" spc="-5" dirty="0">
                <a:latin typeface="Times New Roman"/>
                <a:cs typeface="Times New Roman"/>
              </a:rPr>
              <a:t>ufficiale ed </a:t>
            </a:r>
            <a:r>
              <a:rPr sz="1200" dirty="0">
                <a:latin typeface="Times New Roman"/>
                <a:cs typeface="Times New Roman"/>
              </a:rPr>
              <a:t>istituzionale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sostituto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fratellanza  </a:t>
            </a:r>
            <a:r>
              <a:rPr sz="1200" dirty="0">
                <a:latin typeface="Times New Roman"/>
                <a:cs typeface="Times New Roman"/>
              </a:rPr>
              <a:t>individualmente spiritualizzata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220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(1864.10) 170:5.10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Chiesa fu un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i="1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insegnamenti di </a:t>
            </a:r>
            <a:r>
              <a:rPr sz="1200" spc="-5" dirty="0">
                <a:latin typeface="Times New Roman"/>
                <a:cs typeface="Times New Roman"/>
              </a:rPr>
              <a:t>Gesù;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tragedia consisté nel  fatto che </a:t>
            </a:r>
            <a:r>
              <a:rPr sz="1200" dirty="0">
                <a:latin typeface="Times New Roman"/>
                <a:cs typeface="Times New Roman"/>
              </a:rPr>
              <a:t>questa reazione </a:t>
            </a:r>
            <a:r>
              <a:rPr sz="1200" spc="-5" dirty="0">
                <a:latin typeface="Times New Roman"/>
                <a:cs typeface="Times New Roman"/>
              </a:rPr>
              <a:t>sociale agli insegnamenti del regno </a:t>
            </a:r>
            <a:r>
              <a:rPr sz="1200" dirty="0">
                <a:latin typeface="Times New Roman"/>
                <a:cs typeface="Times New Roman"/>
              </a:rPr>
              <a:t>rimpiazzò </a:t>
            </a:r>
            <a:r>
              <a:rPr sz="1200" spc="-5" dirty="0">
                <a:latin typeface="Times New Roman"/>
                <a:cs typeface="Times New Roman"/>
              </a:rPr>
              <a:t>così 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vero </a:t>
            </a:r>
            <a:r>
              <a:rPr sz="1200" spc="10" dirty="0">
                <a:latin typeface="Times New Roman"/>
                <a:cs typeface="Times New Roman"/>
              </a:rPr>
              <a:t>regno  </a:t>
            </a:r>
            <a:r>
              <a:rPr sz="1200" spc="-5" dirty="0">
                <a:latin typeface="Times New Roman"/>
                <a:cs typeface="Times New Roman"/>
              </a:rPr>
              <a:t>quale Gesù </a:t>
            </a:r>
            <a:r>
              <a:rPr sz="1200" dirty="0">
                <a:latin typeface="Times New Roman"/>
                <a:cs typeface="Times New Roman"/>
              </a:rPr>
              <a:t>lo aveva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vissuto.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825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(1865.1) 170:5.11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per gli Ebrei,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comunità israelita; per </a:t>
            </a:r>
            <a:r>
              <a:rPr sz="1200" dirty="0">
                <a:latin typeface="Times New Roman"/>
                <a:cs typeface="Times New Roman"/>
              </a:rPr>
              <a:t>i Gentili </a:t>
            </a:r>
            <a:r>
              <a:rPr sz="1200" spc="-5" dirty="0">
                <a:latin typeface="Times New Roman"/>
                <a:cs typeface="Times New Roman"/>
              </a:rPr>
              <a:t>esso divenne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cristiana. Per Gesù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era  l’insieme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i="1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confessato la loro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proclamando così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consacrazione  sincera </a:t>
            </a:r>
            <a:r>
              <a:rPr sz="1200" dirty="0">
                <a:latin typeface="Times New Roman"/>
                <a:cs typeface="Times New Roman"/>
              </a:rPr>
              <a:t>a fare la volontà di Dio, </a:t>
            </a:r>
            <a:r>
              <a:rPr sz="1200" spc="-5" dirty="0">
                <a:latin typeface="Times New Roman"/>
                <a:cs typeface="Times New Roman"/>
              </a:rPr>
              <a:t>divenendo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727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(1370.1) 124:3.3 </a:t>
            </a:r>
            <a:r>
              <a:rPr sz="1200" spc="-5" dirty="0">
                <a:latin typeface="Times New Roman"/>
                <a:cs typeface="Times New Roman"/>
              </a:rPr>
              <a:t>Gesù passava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considerevole al </a:t>
            </a:r>
            <a:r>
              <a:rPr sz="1200" dirty="0">
                <a:latin typeface="Times New Roman"/>
                <a:cs typeface="Times New Roman"/>
              </a:rPr>
              <a:t>magazzino di </a:t>
            </a:r>
            <a:r>
              <a:rPr sz="1200" spc="-5" dirty="0">
                <a:latin typeface="Times New Roman"/>
                <a:cs typeface="Times New Roman"/>
              </a:rPr>
              <a:t>approvvigionamenti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carovane,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conversando 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viaggiatori provenienti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parti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acquisiva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quantità d’informazioni sugli affari internazionali </a:t>
            </a:r>
            <a:r>
              <a:rPr sz="1200" dirty="0">
                <a:latin typeface="Times New Roman"/>
                <a:cs typeface="Times New Roman"/>
              </a:rPr>
              <a:t>che era  </a:t>
            </a:r>
            <a:r>
              <a:rPr sz="1200" spc="-5" dirty="0">
                <a:latin typeface="Times New Roman"/>
                <a:cs typeface="Times New Roman"/>
              </a:rPr>
              <a:t>stupefacente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età. Questo </a:t>
            </a:r>
            <a:r>
              <a:rPr sz="1200" dirty="0">
                <a:latin typeface="Times New Roman"/>
                <a:cs typeface="Times New Roman"/>
              </a:rPr>
              <a:t>fu l’ultimo anno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quale poté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molta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gioie della  gioventù.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in poi le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responsabilità si moltiplicarono rapidamente </a:t>
            </a:r>
            <a:r>
              <a:rPr sz="1200" dirty="0">
                <a:latin typeface="Times New Roman"/>
                <a:cs typeface="Times New Roman"/>
              </a:rPr>
              <a:t>nella vita di questo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giovane.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001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(1370.2) 124:3.4 </a:t>
            </a:r>
            <a:r>
              <a:rPr sz="1200" spc="-5" dirty="0">
                <a:latin typeface="Times New Roman"/>
                <a:cs typeface="Times New Roman"/>
              </a:rPr>
              <a:t>Mercoledì sera </a:t>
            </a:r>
            <a:r>
              <a:rPr sz="1200" dirty="0">
                <a:latin typeface="Times New Roman"/>
                <a:cs typeface="Times New Roman"/>
              </a:rPr>
              <a:t>24 </a:t>
            </a:r>
            <a:r>
              <a:rPr sz="1200" spc="-5" dirty="0">
                <a:latin typeface="Times New Roman"/>
                <a:cs typeface="Times New Roman"/>
              </a:rPr>
              <a:t>giugno dell’anno </a:t>
            </a:r>
            <a:r>
              <a:rPr sz="1200" dirty="0">
                <a:latin typeface="Times New Roman"/>
                <a:cs typeface="Times New Roman"/>
              </a:rPr>
              <a:t>5 d.C. </a:t>
            </a:r>
            <a:r>
              <a:rPr sz="1200" spc="-5" dirty="0">
                <a:latin typeface="Times New Roman"/>
                <a:cs typeface="Times New Roman"/>
              </a:rPr>
              <a:t>nacque Giuda.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questo settimo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complicazioni. Maria fu così ammalata per parecchie settimane che </a:t>
            </a:r>
            <a:r>
              <a:rPr sz="1200" dirty="0">
                <a:latin typeface="Times New Roman"/>
                <a:cs typeface="Times New Roman"/>
              </a:rPr>
              <a:t>Giuseppe </a:t>
            </a:r>
            <a:r>
              <a:rPr sz="1200" spc="-5" dirty="0">
                <a:latin typeface="Times New Roman"/>
                <a:cs typeface="Times New Roman"/>
              </a:rPr>
              <a:t>restò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casa. Gesù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commissioni per suo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assolvere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grave malattia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madre. </a:t>
            </a:r>
            <a:r>
              <a:rPr sz="1200" dirty="0">
                <a:latin typeface="Times New Roman"/>
                <a:cs typeface="Times New Roman"/>
              </a:rPr>
              <a:t>Non fu mai più possibile a </a:t>
            </a:r>
            <a:r>
              <a:rPr sz="1200" spc="-5" dirty="0">
                <a:latin typeface="Times New Roman"/>
                <a:cs typeface="Times New Roman"/>
              </a:rPr>
              <a:t>questo  giovane ritornare al </a:t>
            </a:r>
            <a:r>
              <a:rPr sz="1200" dirty="0">
                <a:latin typeface="Times New Roman"/>
                <a:cs typeface="Times New Roman"/>
              </a:rPr>
              <a:t>comportamento </a:t>
            </a:r>
            <a:r>
              <a:rPr sz="1200" spc="-5" dirty="0">
                <a:latin typeface="Times New Roman"/>
                <a:cs typeface="Times New Roman"/>
              </a:rPr>
              <a:t>infantile dei </a:t>
            </a:r>
            <a:r>
              <a:rPr sz="1200" dirty="0">
                <a:latin typeface="Times New Roman"/>
                <a:cs typeface="Times New Roman"/>
              </a:rPr>
              <a:t>suoi primi </a:t>
            </a:r>
            <a:r>
              <a:rPr sz="1200" spc="-5" dirty="0">
                <a:latin typeface="Times New Roman"/>
                <a:cs typeface="Times New Roman"/>
              </a:rPr>
              <a:t>anni. A partire dalla malattia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—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 undici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fu costretto ad assumere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proprie del </a:t>
            </a:r>
            <a:r>
              <a:rPr sz="1200" dirty="0">
                <a:latin typeface="Times New Roman"/>
                <a:cs typeface="Times New Roman"/>
              </a:rPr>
              <a:t>figlio primogenito, e di farlo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o due prima </a:t>
            </a:r>
            <a:r>
              <a:rPr sz="1200" spc="-5" dirty="0">
                <a:latin typeface="Times New Roman"/>
                <a:cs typeface="Times New Roman"/>
              </a:rPr>
              <a:t>del 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oneri avrebbero </a:t>
            </a:r>
            <a:r>
              <a:rPr sz="1200" dirty="0">
                <a:latin typeface="Times New Roman"/>
                <a:cs typeface="Times New Roman"/>
              </a:rPr>
              <a:t>normalmente dovuto </a:t>
            </a:r>
            <a:r>
              <a:rPr sz="1200" spc="-5" dirty="0">
                <a:latin typeface="Times New Roman"/>
                <a:cs typeface="Times New Roman"/>
              </a:rPr>
              <a:t>ricadere </a:t>
            </a:r>
            <a:r>
              <a:rPr sz="1200" dirty="0">
                <a:latin typeface="Times New Roman"/>
                <a:cs typeface="Times New Roman"/>
              </a:rPr>
              <a:t>sulle sue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(1370.3) 124:3.5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cazan </a:t>
            </a:r>
            <a:r>
              <a:rPr sz="1200" dirty="0">
                <a:latin typeface="Times New Roman"/>
                <a:cs typeface="Times New Roman"/>
              </a:rPr>
              <a:t>passava una sera per </a:t>
            </a:r>
            <a:r>
              <a:rPr sz="1200" spc="-5" dirty="0">
                <a:latin typeface="Times New Roman"/>
                <a:cs typeface="Times New Roman"/>
              </a:rPr>
              <a:t>settimana con Gesù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aiutarlo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approfondire </a:t>
            </a:r>
            <a:r>
              <a:rPr sz="1200" dirty="0">
                <a:latin typeface="Times New Roman"/>
                <a:cs typeface="Times New Roman"/>
              </a:rPr>
              <a:t>lo studio delle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ebraiche.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 molto </a:t>
            </a:r>
            <a:r>
              <a:rPr sz="1200" spc="-5" dirty="0">
                <a:latin typeface="Times New Roman"/>
                <a:cs typeface="Times New Roman"/>
              </a:rPr>
              <a:t>interessato ai progressi del suo promettente allievo; perciò </a:t>
            </a:r>
            <a:r>
              <a:rPr sz="1200" dirty="0">
                <a:latin typeface="Times New Roman"/>
                <a:cs typeface="Times New Roman"/>
              </a:rPr>
              <a:t>era disposto ad </a:t>
            </a:r>
            <a:r>
              <a:rPr sz="1200" spc="-5" dirty="0">
                <a:latin typeface="Times New Roman"/>
                <a:cs typeface="Times New Roman"/>
              </a:rPr>
              <a:t>aiutarlo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maniere. Questo pedagogo ebreo  esercitò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su questa mente </a:t>
            </a:r>
            <a:r>
              <a:rPr sz="1200" dirty="0">
                <a:latin typeface="Times New Roman"/>
                <a:cs typeface="Times New Roman"/>
              </a:rPr>
              <a:t>in sviluppo, ma non </a:t>
            </a:r>
            <a:r>
              <a:rPr sz="1200" spc="-5" dirty="0">
                <a:latin typeface="Times New Roman"/>
                <a:cs typeface="Times New Roman"/>
              </a:rPr>
              <a:t>riuscì mai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perché Gesù fosse così </a:t>
            </a:r>
            <a:r>
              <a:rPr sz="1200" dirty="0">
                <a:latin typeface="Times New Roman"/>
                <a:cs typeface="Times New Roman"/>
              </a:rPr>
              <a:t>indifferente a  tutti i </a:t>
            </a:r>
            <a:r>
              <a:rPr sz="1200" spc="-5" dirty="0">
                <a:latin typeface="Times New Roman"/>
                <a:cs typeface="Times New Roman"/>
              </a:rPr>
              <a:t>suoi suggerimenti 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prospettiva </a:t>
            </a:r>
            <a:r>
              <a:rPr sz="1200" dirty="0">
                <a:latin typeface="Times New Roman"/>
                <a:cs typeface="Times New Roman"/>
              </a:rPr>
              <a:t>di andare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educazione sotto i dotti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rabbini.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(1370.4) 124:3.6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metà di </a:t>
            </a:r>
            <a:r>
              <a:rPr sz="1200" spc="-5" dirty="0">
                <a:latin typeface="Times New Roman"/>
                <a:cs typeface="Times New Roman"/>
              </a:rPr>
              <a:t>maggio </a:t>
            </a:r>
            <a:r>
              <a:rPr sz="1200" dirty="0">
                <a:latin typeface="Times New Roman"/>
                <a:cs typeface="Times New Roman"/>
              </a:rPr>
              <a:t>il ragazzo </a:t>
            </a:r>
            <a:r>
              <a:rPr sz="1200" spc="-5" dirty="0">
                <a:latin typeface="Times New Roman"/>
                <a:cs typeface="Times New Roman"/>
              </a:rPr>
              <a:t>accompagnò suo </a:t>
            </a:r>
            <a:r>
              <a:rPr sz="1200" dirty="0">
                <a:latin typeface="Times New Roman"/>
                <a:cs typeface="Times New Roman"/>
              </a:rPr>
              <a:t>padre in un </a:t>
            </a:r>
            <a:r>
              <a:rPr sz="1200" spc="-5" dirty="0">
                <a:latin typeface="Times New Roman"/>
                <a:cs typeface="Times New Roman"/>
              </a:rPr>
              <a:t>viaggio d’affari </a:t>
            </a:r>
            <a:r>
              <a:rPr sz="1200" dirty="0">
                <a:latin typeface="Times New Roman"/>
                <a:cs typeface="Times New Roman"/>
              </a:rPr>
              <a:t>a Scitopoli, la </a:t>
            </a:r>
            <a:r>
              <a:rPr sz="1200" spc="-5" dirty="0">
                <a:latin typeface="Times New Roman"/>
                <a:cs typeface="Times New Roman"/>
              </a:rPr>
              <a:t>principale città greca  della Decapoli, l’antica </a:t>
            </a:r>
            <a:r>
              <a:rPr sz="1200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di Beth-Shean.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tragitto Giuseppe gli parlò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dell’antica storia </a:t>
            </a:r>
            <a:r>
              <a:rPr sz="1200" dirty="0">
                <a:latin typeface="Times New Roman"/>
                <a:cs typeface="Times New Roman"/>
              </a:rPr>
              <a:t>del Re </a:t>
            </a:r>
            <a:r>
              <a:rPr sz="1200" spc="-5" dirty="0">
                <a:latin typeface="Times New Roman"/>
                <a:cs typeface="Times New Roman"/>
              </a:rPr>
              <a:t>Saul,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Filistei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avvenimenti successivi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turbolenta storia d’Israele. Gesù rimase </a:t>
            </a:r>
            <a:r>
              <a:rPr sz="1200" dirty="0">
                <a:latin typeface="Times New Roman"/>
                <a:cs typeface="Times New Roman"/>
              </a:rPr>
              <a:t>enormemente </a:t>
            </a:r>
            <a:r>
              <a:rPr sz="1200" spc="-5" dirty="0">
                <a:latin typeface="Times New Roman"/>
                <a:cs typeface="Times New Roman"/>
              </a:rPr>
              <a:t>impressionato dall’aspetto </a:t>
            </a:r>
            <a:r>
              <a:rPr sz="1200" dirty="0">
                <a:latin typeface="Times New Roman"/>
                <a:cs typeface="Times New Roman"/>
              </a:rPr>
              <a:t>pulito  e </a:t>
            </a:r>
            <a:r>
              <a:rPr sz="1200" spc="-5" dirty="0">
                <a:latin typeface="Times New Roman"/>
                <a:cs typeface="Times New Roman"/>
              </a:rPr>
              <a:t>dalla disposizione ben ordinata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città cosiddetta pagana.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meravigliò del </a:t>
            </a:r>
            <a:r>
              <a:rPr sz="1200" dirty="0">
                <a:latin typeface="Times New Roman"/>
                <a:cs typeface="Times New Roman"/>
              </a:rPr>
              <a:t>teatro </a:t>
            </a:r>
            <a:r>
              <a:rPr sz="1200" spc="-5" dirty="0">
                <a:latin typeface="Times New Roman"/>
                <a:cs typeface="Times New Roman"/>
              </a:rPr>
              <a:t>all’aperto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ammirò </a:t>
            </a:r>
            <a:r>
              <a:rPr sz="1200" dirty="0">
                <a:latin typeface="Times New Roman"/>
                <a:cs typeface="Times New Roman"/>
              </a:rPr>
              <a:t>il magnifico 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marmo consacrato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culto degli dei “pagani”. Giuseppe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dall’entusiasmo </a:t>
            </a:r>
            <a:r>
              <a:rPr sz="1200" spc="-5" dirty="0">
                <a:latin typeface="Times New Roman"/>
                <a:cs typeface="Times New Roman"/>
              </a:rPr>
              <a:t>del ragazzo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contrastare queste </a:t>
            </a:r>
            <a:r>
              <a:rPr sz="1200" dirty="0">
                <a:latin typeface="Times New Roman"/>
                <a:cs typeface="Times New Roman"/>
              </a:rPr>
              <a:t>impressioni </a:t>
            </a:r>
            <a:r>
              <a:rPr sz="1200" spc="-5" dirty="0">
                <a:latin typeface="Times New Roman"/>
                <a:cs typeface="Times New Roman"/>
              </a:rPr>
              <a:t>favorevoli vantando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bellezza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grandiosità del Tempio ebreo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Gesù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8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(1865.2) 170:5.12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comprendeva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certi risultati </a:t>
            </a:r>
            <a:r>
              <a:rPr sz="1200" spc="-5" dirty="0">
                <a:latin typeface="Times New Roman"/>
                <a:cs typeface="Times New Roman"/>
              </a:rPr>
              <a:t>sociali sarebbero apparsi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come conseguenza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diffusione del vangelo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intendeva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manifestazioni </a:t>
            </a:r>
            <a:r>
              <a:rPr sz="1200" spc="-5" dirty="0">
                <a:latin typeface="Times New Roman"/>
                <a:cs typeface="Times New Roman"/>
              </a:rPr>
              <a:t>sociali desiderabili apparissero come </a:t>
            </a:r>
            <a:r>
              <a:rPr sz="1200" dirty="0">
                <a:latin typeface="Times New Roman"/>
                <a:cs typeface="Times New Roman"/>
              </a:rPr>
              <a:t>risultanze  </a:t>
            </a:r>
            <a:r>
              <a:rPr sz="1200" spc="-5" dirty="0">
                <a:latin typeface="Times New Roman"/>
                <a:cs typeface="Times New Roman"/>
              </a:rPr>
              <a:t>inconsapevoli </a:t>
            </a:r>
            <a:r>
              <a:rPr sz="1200" dirty="0">
                <a:latin typeface="Times New Roman"/>
                <a:cs typeface="Times New Roman"/>
              </a:rPr>
              <a:t>e inevitabili, o </a:t>
            </a:r>
            <a:r>
              <a:rPr sz="1200" spc="-5" dirty="0">
                <a:latin typeface="Times New Roman"/>
                <a:cs typeface="Times New Roman"/>
              </a:rPr>
              <a:t>come frutti naturali,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singoli credenti,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e comunione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divino </a:t>
            </a:r>
            <a:r>
              <a:rPr sz="1200" spc="-5" dirty="0">
                <a:latin typeface="Times New Roman"/>
                <a:cs typeface="Times New Roman"/>
              </a:rPr>
              <a:t>che dimora </a:t>
            </a:r>
            <a:r>
              <a:rPr sz="1200" dirty="0">
                <a:latin typeface="Times New Roman"/>
                <a:cs typeface="Times New Roman"/>
              </a:rPr>
              <a:t>in tutti questi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e 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8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(1865.3) 170:5.13 </a:t>
            </a:r>
            <a:r>
              <a:rPr sz="1200" spc="-5" dirty="0">
                <a:latin typeface="Times New Roman"/>
                <a:cs typeface="Times New Roman"/>
              </a:rPr>
              <a:t>Gesù prevedeva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un’organizzazione sociale,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Chiesa,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seguita al progresso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vero regno spirituale, </a:t>
            </a:r>
            <a:r>
              <a:rPr sz="1200" dirty="0">
                <a:latin typeface="Times New Roman"/>
                <a:cs typeface="Times New Roman"/>
              </a:rPr>
              <a:t>ed è 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oppose mai </a:t>
            </a:r>
            <a:r>
              <a:rPr sz="1200" spc="-5" dirty="0">
                <a:latin typeface="Times New Roman"/>
                <a:cs typeface="Times New Roman"/>
              </a:rPr>
              <a:t>al fatto </a:t>
            </a:r>
            <a:r>
              <a:rPr sz="1200" dirty="0">
                <a:latin typeface="Times New Roman"/>
                <a:cs typeface="Times New Roman"/>
              </a:rPr>
              <a:t>che gli </a:t>
            </a:r>
            <a:r>
              <a:rPr sz="1200" spc="-5" dirty="0">
                <a:latin typeface="Times New Roman"/>
                <a:cs typeface="Times New Roman"/>
              </a:rPr>
              <a:t>apostoli praticassero </a:t>
            </a:r>
            <a:r>
              <a:rPr sz="1200" dirty="0">
                <a:latin typeface="Times New Roman"/>
                <a:cs typeface="Times New Roman"/>
              </a:rPr>
              <a:t>il rito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battesimo di </a:t>
            </a:r>
            <a:r>
              <a:rPr sz="1200" spc="-5" dirty="0">
                <a:latin typeface="Times New Roman"/>
                <a:cs typeface="Times New Roman"/>
              </a:rPr>
              <a:t>Giovanni. Egli insegnò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36576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l’anima amante </a:t>
            </a:r>
            <a:r>
              <a:rPr sz="1200" dirty="0">
                <a:latin typeface="Times New Roman"/>
                <a:cs typeface="Times New Roman"/>
              </a:rPr>
              <a:t>della verità, </a:t>
            </a:r>
            <a:r>
              <a:rPr sz="1200" spc="-5" dirty="0">
                <a:latin typeface="Times New Roman"/>
                <a:cs typeface="Times New Roman"/>
              </a:rPr>
              <a:t>quella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fame e sete di </a:t>
            </a:r>
            <a:r>
              <a:rPr sz="1200" spc="-5" dirty="0">
                <a:latin typeface="Times New Roman"/>
                <a:cs typeface="Times New Roman"/>
              </a:rPr>
              <a:t>rettitudine,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ammessa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 al regno spirituale;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5" dirty="0">
                <a:latin typeface="Times New Roman"/>
                <a:cs typeface="Times New Roman"/>
              </a:rPr>
              <a:t>stesso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gli apostoli insegnarono che </a:t>
            </a:r>
            <a:r>
              <a:rPr sz="1200" dirty="0">
                <a:latin typeface="Times New Roman"/>
                <a:cs typeface="Times New Roman"/>
              </a:rPr>
              <a:t>un tale credente è </a:t>
            </a:r>
            <a:r>
              <a:rPr sz="1200" spc="-5" dirty="0">
                <a:latin typeface="Times New Roman"/>
                <a:cs typeface="Times New Roman"/>
              </a:rPr>
              <a:t>ammesso </a:t>
            </a:r>
            <a:r>
              <a:rPr sz="1200" dirty="0">
                <a:latin typeface="Times New Roman"/>
                <a:cs typeface="Times New Roman"/>
              </a:rPr>
              <a:t>all’organizzazione </a:t>
            </a:r>
            <a:r>
              <a:rPr sz="1200" spc="-5" dirty="0">
                <a:latin typeface="Times New Roman"/>
                <a:cs typeface="Times New Roman"/>
              </a:rPr>
              <a:t>sociale dei discepoli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 esteriore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battesimo.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(1865.4) 170:5.14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immediati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riconobbero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fallimento parziale nel </a:t>
            </a:r>
            <a:r>
              <a:rPr sz="1200" dirty="0">
                <a:latin typeface="Times New Roman"/>
                <a:cs typeface="Times New Roman"/>
              </a:rPr>
              <a:t>realizzare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ideale</a:t>
            </a: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dell’instaurazione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degli uomini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 singolo credente, </a:t>
            </a:r>
            <a:r>
              <a:rPr sz="1200" dirty="0">
                <a:latin typeface="Times New Roman"/>
                <a:cs typeface="Times New Roman"/>
              </a:rPr>
              <a:t>cercarono di 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insegnamento andasse </a:t>
            </a:r>
            <a:r>
              <a:rPr sz="1200" dirty="0">
                <a:latin typeface="Times New Roman"/>
                <a:cs typeface="Times New Roman"/>
              </a:rPr>
              <a:t>interamente </a:t>
            </a:r>
            <a:r>
              <a:rPr sz="1200" spc="-5" dirty="0">
                <a:latin typeface="Times New Roman"/>
                <a:cs typeface="Times New Roman"/>
              </a:rPr>
              <a:t>perduto, sostituendo all’ideale del regno del Maestro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graduale di  </a:t>
            </a:r>
            <a:r>
              <a:rPr sz="1200" spc="-5" dirty="0">
                <a:latin typeface="Times New Roman"/>
                <a:cs typeface="Times New Roman"/>
              </a:rPr>
              <a:t>un’organizzazione sociale </a:t>
            </a:r>
            <a:r>
              <a:rPr sz="1200" dirty="0">
                <a:latin typeface="Times New Roman"/>
                <a:cs typeface="Times New Roman"/>
              </a:rPr>
              <a:t>visibile, la </a:t>
            </a:r>
            <a:r>
              <a:rPr sz="1200" spc="-5" dirty="0">
                <a:latin typeface="Times New Roman"/>
                <a:cs typeface="Times New Roman"/>
              </a:rPr>
              <a:t>Chiesa cristiana.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ebbero </a:t>
            </a:r>
            <a:r>
              <a:rPr sz="1200" dirty="0">
                <a:latin typeface="Times New Roman"/>
                <a:cs typeface="Times New Roman"/>
              </a:rPr>
              <a:t>completato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programma di </a:t>
            </a:r>
            <a:r>
              <a:rPr sz="1200" spc="-5" dirty="0">
                <a:latin typeface="Times New Roman"/>
                <a:cs typeface="Times New Roman"/>
              </a:rPr>
              <a:t>sostituzione, al </a:t>
            </a:r>
            <a:r>
              <a:rPr sz="1200" dirty="0">
                <a:latin typeface="Times New Roman"/>
                <a:cs typeface="Times New Roman"/>
              </a:rPr>
              <a:t>fine di 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coerenza ed assicurare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dell’insegnamento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sul fatto del regno, essi procedettero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collocare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nel </a:t>
            </a:r>
            <a:r>
              <a:rPr sz="1200" dirty="0">
                <a:latin typeface="Times New Roman"/>
                <a:cs typeface="Times New Roman"/>
              </a:rPr>
              <a:t>futuro.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Chiesa, appena fu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stabilizzata,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sarebbe apparso in </a:t>
            </a:r>
            <a:r>
              <a:rPr sz="1200" spc="-5" dirty="0">
                <a:latin typeface="Times New Roman"/>
                <a:cs typeface="Times New Roman"/>
              </a:rPr>
              <a:t>realtà al  culmine dell’era cristiana, alla seconda </a:t>
            </a:r>
            <a:r>
              <a:rPr sz="1200" dirty="0">
                <a:latin typeface="Times New Roman"/>
                <a:cs typeface="Times New Roman"/>
              </a:rPr>
              <a:t>venuta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4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(1865.5) 170:5.15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divenne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un’era, l’idea </a:t>
            </a:r>
            <a:r>
              <a:rPr sz="1200" dirty="0">
                <a:latin typeface="Times New Roman"/>
                <a:cs typeface="Times New Roman"/>
              </a:rPr>
              <a:t>di una visitazione </a:t>
            </a:r>
            <a:r>
              <a:rPr sz="1200" spc="-5" dirty="0">
                <a:latin typeface="Times New Roman"/>
                <a:cs typeface="Times New Roman"/>
              </a:rPr>
              <a:t>futura,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l’ideale </a:t>
            </a:r>
            <a:r>
              <a:rPr sz="1200" dirty="0">
                <a:latin typeface="Times New Roman"/>
                <a:cs typeface="Times New Roman"/>
              </a:rPr>
              <a:t>della redenzione </a:t>
            </a:r>
            <a:r>
              <a:rPr sz="1200" spc="-5" dirty="0">
                <a:latin typeface="Times New Roman"/>
                <a:cs typeface="Times New Roman"/>
              </a:rPr>
              <a:t>finale  dei santi dell’Altissimo.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cristiani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(e </a:t>
            </a:r>
            <a:r>
              <a:rPr sz="1200" dirty="0">
                <a:latin typeface="Times New Roman"/>
                <a:cs typeface="Times New Roman"/>
              </a:rPr>
              <a:t>troppi di </a:t>
            </a:r>
            <a:r>
              <a:rPr sz="1200" spc="-5" dirty="0">
                <a:latin typeface="Times New Roman"/>
                <a:cs typeface="Times New Roman"/>
              </a:rPr>
              <a:t>quelli successivi) persero generalmente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vista l’idea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Padre-e-figlio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incorporata nell’insegnamento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sul regno, mentre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sostituivano </a:t>
            </a:r>
            <a:r>
              <a:rPr sz="1200" dirty="0">
                <a:latin typeface="Times New Roman"/>
                <a:cs typeface="Times New Roman"/>
              </a:rPr>
              <a:t>la comunità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organizzata della Chiesa.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0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492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Chiesa divenne </a:t>
            </a:r>
            <a:r>
              <a:rPr sz="1200" spc="-5" dirty="0">
                <a:latin typeface="Times New Roman"/>
                <a:cs typeface="Times New Roman"/>
              </a:rPr>
              <a:t>così, nel complesso,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i="1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rimpiazzò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l’ideale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fraternità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2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(1865.6) 170:5.16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ideale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fallì, </a:t>
            </a:r>
            <a:r>
              <a:rPr sz="1200" dirty="0">
                <a:latin typeface="Times New Roman"/>
                <a:cs typeface="Times New Roman"/>
              </a:rPr>
              <a:t>ma sulle </a:t>
            </a:r>
            <a:r>
              <a:rPr sz="1200" spc="-5" dirty="0">
                <a:latin typeface="Times New Roman"/>
                <a:cs typeface="Times New Roman"/>
              </a:rPr>
              <a:t>fondamenta 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degli insegnamenti personali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Maestro, integrati dai concetti greci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persiani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eterna ed </a:t>
            </a:r>
            <a:r>
              <a:rPr sz="1200" dirty="0">
                <a:latin typeface="Times New Roman"/>
                <a:cs typeface="Times New Roman"/>
              </a:rPr>
              <a:t>accresciuti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dottrina di </a:t>
            </a:r>
            <a:r>
              <a:rPr sz="1200" spc="-5" dirty="0">
                <a:latin typeface="Times New Roman"/>
                <a:cs typeface="Times New Roman"/>
              </a:rPr>
              <a:t>Filone del contrasto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e  lo </a:t>
            </a:r>
            <a:r>
              <a:rPr sz="1200" spc="-5" dirty="0">
                <a:latin typeface="Times New Roman"/>
                <a:cs typeface="Times New Roman"/>
              </a:rPr>
              <a:t>spirituale, Paolo si mise </a:t>
            </a:r>
            <a:r>
              <a:rPr sz="1200" dirty="0">
                <a:latin typeface="Times New Roman"/>
                <a:cs typeface="Times New Roman"/>
              </a:rPr>
              <a:t>a costruire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società umane più progressive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siano mai </a:t>
            </a:r>
            <a:r>
              <a:rPr sz="1200" spc="-5" dirty="0">
                <a:latin typeface="Times New Roman"/>
                <a:cs typeface="Times New Roman"/>
              </a:rPr>
              <a:t>esistite 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(1865.7) 170:5.17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vivo nelle </a:t>
            </a:r>
            <a:r>
              <a:rPr sz="1200" spc="-5" dirty="0">
                <a:latin typeface="Times New Roman"/>
                <a:cs typeface="Times New Roman"/>
              </a:rPr>
              <a:t>religioni evolute 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di Paolo è </a:t>
            </a:r>
            <a:r>
              <a:rPr sz="1200" spc="-5" dirty="0">
                <a:latin typeface="Times New Roman"/>
                <a:cs typeface="Times New Roman"/>
              </a:rPr>
              <a:t>l’ombra socializzata  ed </a:t>
            </a:r>
            <a:r>
              <a:rPr sz="1200" dirty="0">
                <a:latin typeface="Times New Roman"/>
                <a:cs typeface="Times New Roman"/>
              </a:rPr>
              <a:t>umanizzata di </a:t>
            </a:r>
            <a:r>
              <a:rPr sz="1200" spc="-5" dirty="0">
                <a:latin typeface="Times New Roman"/>
                <a:cs typeface="Times New Roman"/>
              </a:rPr>
              <a:t>quello che Gesù </a:t>
            </a:r>
            <a:r>
              <a:rPr sz="1200" dirty="0">
                <a:latin typeface="Times New Roman"/>
                <a:cs typeface="Times New Roman"/>
              </a:rPr>
              <a:t>intendeva divenisse 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— e tale </a:t>
            </a:r>
            <a:r>
              <a:rPr sz="1200" spc="-5" dirty="0">
                <a:latin typeface="Times New Roman"/>
                <a:cs typeface="Times New Roman"/>
              </a:rPr>
              <a:t>diverrà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certezza. Paolo </a:t>
            </a:r>
            <a:r>
              <a:rPr sz="1200" dirty="0">
                <a:latin typeface="Times New Roman"/>
                <a:cs typeface="Times New Roman"/>
              </a:rPr>
              <a:t>ed i suoi  </a:t>
            </a:r>
            <a:r>
              <a:rPr sz="1200" spc="-5" dirty="0">
                <a:latin typeface="Times New Roman"/>
                <a:cs typeface="Times New Roman"/>
              </a:rPr>
              <a:t>successori trasferirono </a:t>
            </a:r>
            <a:r>
              <a:rPr sz="1200" dirty="0">
                <a:latin typeface="Times New Roman"/>
                <a:cs typeface="Times New Roman"/>
              </a:rPr>
              <a:t>parzialmente i problemi della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dall’individuo </a:t>
            </a:r>
            <a:r>
              <a:rPr sz="1200" spc="-5" dirty="0">
                <a:latin typeface="Times New Roman"/>
                <a:cs typeface="Times New Roman"/>
              </a:rPr>
              <a:t>alla Chiesa.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divenne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Chiesa 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fratello maggiore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singolo credente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famiglia del Padre del regno. Paolo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contemporanei  applicarono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implicazioni </a:t>
            </a:r>
            <a:r>
              <a:rPr sz="1200" dirty="0">
                <a:latin typeface="Times New Roman"/>
                <a:cs typeface="Times New Roman"/>
              </a:rPr>
              <a:t>spirituali di </a:t>
            </a:r>
            <a:r>
              <a:rPr sz="1200" spc="-5" dirty="0">
                <a:latin typeface="Times New Roman"/>
                <a:cs typeface="Times New Roman"/>
              </a:rPr>
              <a:t>Gesù concernenti se stesso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singolo credente alla </a:t>
            </a:r>
            <a:r>
              <a:rPr sz="1200" i="1" dirty="0">
                <a:latin typeface="Times New Roman"/>
                <a:cs typeface="Times New Roman"/>
              </a:rPr>
              <a:t>Chiesa,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credenti;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facendo ciò,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inflissero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colpo mortale al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del regno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del singolo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(1866.1) 170:5.18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per secoli,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 cristiana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lavorato </a:t>
            </a:r>
            <a:r>
              <a:rPr sz="1200" dirty="0">
                <a:latin typeface="Times New Roman"/>
                <a:cs typeface="Times New Roman"/>
              </a:rPr>
              <a:t>con grande </a:t>
            </a:r>
            <a:r>
              <a:rPr sz="1200" spc="-5" dirty="0">
                <a:latin typeface="Times New Roman"/>
                <a:cs typeface="Times New Roman"/>
              </a:rPr>
              <a:t>difficoltà perché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osato attribuirsi quei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privilegi  misteriosi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poteri e </a:t>
            </a:r>
            <a:r>
              <a:rPr sz="1200" spc="-5" dirty="0">
                <a:latin typeface="Times New Roman"/>
                <a:cs typeface="Times New Roman"/>
              </a:rPr>
              <a:t>privilegi </a:t>
            </a:r>
            <a:r>
              <a:rPr sz="1200" dirty="0">
                <a:latin typeface="Times New Roman"/>
                <a:cs typeface="Times New Roman"/>
              </a:rPr>
              <a:t>che potevano </a:t>
            </a:r>
            <a:r>
              <a:rPr sz="1200" spc="-5" dirty="0">
                <a:latin typeface="Times New Roman"/>
                <a:cs typeface="Times New Roman"/>
              </a:rPr>
              <a:t>essere esercitati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sperimentati </a:t>
            </a:r>
            <a:r>
              <a:rPr sz="1200" dirty="0">
                <a:latin typeface="Times New Roman"/>
                <a:cs typeface="Times New Roman"/>
              </a:rPr>
              <a:t>solo tra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spirituali credenti.  </a:t>
            </a:r>
            <a:r>
              <a:rPr sz="1200" spc="-5" dirty="0">
                <a:latin typeface="Times New Roman"/>
                <a:cs typeface="Times New Roman"/>
              </a:rPr>
              <a:t>Diviene così evidente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l’appartenenza alla </a:t>
            </a:r>
            <a:r>
              <a:rPr sz="1200" dirty="0">
                <a:latin typeface="Times New Roman"/>
                <a:cs typeface="Times New Roman"/>
              </a:rPr>
              <a:t>Chiesa non </a:t>
            </a:r>
            <a:r>
              <a:rPr sz="1200" spc="-5" dirty="0">
                <a:latin typeface="Times New Roman"/>
                <a:cs typeface="Times New Roman"/>
              </a:rPr>
              <a:t>significa necessariamente comunione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regno; </a:t>
            </a:r>
            <a:r>
              <a:rPr sz="1200" dirty="0">
                <a:latin typeface="Times New Roman"/>
                <a:cs typeface="Times New Roman"/>
              </a:rPr>
              <a:t>l’uno è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l’altra  </a:t>
            </a:r>
            <a:r>
              <a:rPr sz="1200" spc="-5" dirty="0">
                <a:latin typeface="Times New Roman"/>
                <a:cs typeface="Times New Roman"/>
              </a:rPr>
              <a:t>principalmente 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(1866.2) 170:5.19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un altro e più </a:t>
            </a:r>
            <a:r>
              <a:rPr sz="1200" spc="-5" dirty="0">
                <a:latin typeface="Times New Roman"/>
                <a:cs typeface="Times New Roman"/>
              </a:rPr>
              <a:t>grande 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dovrà </a:t>
            </a:r>
            <a:r>
              <a:rPr sz="1200" dirty="0">
                <a:latin typeface="Times New Roman"/>
                <a:cs typeface="Times New Roman"/>
              </a:rPr>
              <a:t>sorgere </a:t>
            </a:r>
            <a:r>
              <a:rPr sz="1200" spc="-5" dirty="0">
                <a:latin typeface="Times New Roman"/>
                <a:cs typeface="Times New Roman"/>
              </a:rPr>
              <a:t>proclamando “il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a portata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 marR="6413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mano” — </a:t>
            </a:r>
            <a:r>
              <a:rPr sz="1200" spc="-5" dirty="0">
                <a:latin typeface="Times New Roman"/>
                <a:cs typeface="Times New Roman"/>
              </a:rPr>
              <a:t>intendendo </a:t>
            </a:r>
            <a:r>
              <a:rPr sz="1200" dirty="0">
                <a:latin typeface="Times New Roman"/>
                <a:cs typeface="Times New Roman"/>
              </a:rPr>
              <a:t>un ritorno </a:t>
            </a:r>
            <a:r>
              <a:rPr sz="1200" spc="-5" dirty="0">
                <a:latin typeface="Times New Roman"/>
                <a:cs typeface="Times New Roman"/>
              </a:rPr>
              <a:t>all’alto concetto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proclamò che </a:t>
            </a:r>
            <a:r>
              <a:rPr sz="1200" dirty="0">
                <a:latin typeface="Times New Roman"/>
                <a:cs typeface="Times New Roman"/>
              </a:rPr>
              <a:t>il regno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celeste,  </a:t>
            </a:r>
            <a:r>
              <a:rPr sz="1200" spc="-5" dirty="0">
                <a:latin typeface="Times New Roman"/>
                <a:cs typeface="Times New Roman"/>
              </a:rPr>
              <a:t>dominante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trascendente, nel cuore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tutto ciò senza </a:t>
            </a:r>
            <a:r>
              <a:rPr sz="1200" spc="-5" dirty="0">
                <a:latin typeface="Times New Roman"/>
                <a:cs typeface="Times New Roman"/>
              </a:rPr>
              <a:t>riferirsi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né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Chiesa visibile sulla 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prevista seconda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di Cristo. Deve </a:t>
            </a:r>
            <a:r>
              <a:rPr sz="1200" spc="-5" dirty="0">
                <a:latin typeface="Times New Roman"/>
                <a:cs typeface="Times New Roman"/>
              </a:rPr>
              <a:t>avvenire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risveglio degli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i="1" spc="-5" dirty="0">
                <a:latin typeface="Times New Roman"/>
                <a:cs typeface="Times New Roman"/>
              </a:rPr>
              <a:t>effettivi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riesposizione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768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tale da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dei </a:t>
            </a:r>
            <a:r>
              <a:rPr sz="1200" dirty="0">
                <a:latin typeface="Times New Roman"/>
                <a:cs typeface="Times New Roman"/>
              </a:rPr>
              <a:t>suoi primi </a:t>
            </a:r>
            <a:r>
              <a:rPr sz="1200" spc="-5" dirty="0">
                <a:latin typeface="Times New Roman"/>
                <a:cs typeface="Times New Roman"/>
              </a:rPr>
              <a:t>discepoli, che si occuparono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sociofilosofico di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concernenti  il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 soggiorno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sulla terra.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breve tempo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questa storia </a:t>
            </a:r>
            <a:r>
              <a:rPr sz="1200" i="1" dirty="0">
                <a:latin typeface="Times New Roman"/>
                <a:cs typeface="Times New Roman"/>
              </a:rPr>
              <a:t>a proposito di </a:t>
            </a:r>
            <a:r>
              <a:rPr sz="1200" spc="-5" dirty="0">
                <a:latin typeface="Times New Roman"/>
                <a:cs typeface="Times New Roman"/>
              </a:rPr>
              <a:t>Gesù soppiantò </a:t>
            </a:r>
            <a:r>
              <a:rPr sz="1200" dirty="0">
                <a:latin typeface="Times New Roman"/>
                <a:cs typeface="Times New Roman"/>
              </a:rPr>
              <a:t>quasi del  tutto la </a:t>
            </a:r>
            <a:r>
              <a:rPr sz="1200" spc="-5" dirty="0">
                <a:latin typeface="Times New Roman"/>
                <a:cs typeface="Times New Roman"/>
              </a:rPr>
              <a:t>predicazione del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sul regno.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una </a:t>
            </a:r>
            <a:r>
              <a:rPr sz="1200" spc="-5" dirty="0">
                <a:latin typeface="Times New Roman"/>
                <a:cs typeface="Times New Roman"/>
              </a:rPr>
              <a:t>religione storica </a:t>
            </a:r>
            <a:r>
              <a:rPr sz="1200" dirty="0">
                <a:latin typeface="Times New Roman"/>
                <a:cs typeface="Times New Roman"/>
              </a:rPr>
              <a:t>rimpiazzò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5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aveva fuso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morali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ideali spirituali più </a:t>
            </a:r>
            <a:r>
              <a:rPr sz="1200" spc="-5" dirty="0">
                <a:latin typeface="Times New Roman"/>
                <a:cs typeface="Times New Roman"/>
              </a:rPr>
              <a:t>elevati degli </a:t>
            </a:r>
            <a:r>
              <a:rPr sz="1200" dirty="0">
                <a:latin typeface="Times New Roman"/>
                <a:cs typeface="Times New Roman"/>
              </a:rPr>
              <a:t>uomini con le loro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più sublimi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— la vita 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E questo era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(1866.3) 170:5.20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proprio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così poliedrico che </a:t>
            </a:r>
            <a:r>
              <a:rPr sz="1200" dirty="0">
                <a:latin typeface="Times New Roman"/>
                <a:cs typeface="Times New Roman"/>
              </a:rPr>
              <a:t>nello spazio di </a:t>
            </a:r>
            <a:r>
              <a:rPr sz="1200" spc="-5" dirty="0">
                <a:latin typeface="Times New Roman"/>
                <a:cs typeface="Times New Roman"/>
              </a:rPr>
              <a:t>pochi secoli </a:t>
            </a:r>
            <a:r>
              <a:rPr sz="1200" dirty="0">
                <a:latin typeface="Times New Roman"/>
                <a:cs typeface="Times New Roman"/>
              </a:rPr>
              <a:t>gli studiosi </a:t>
            </a:r>
            <a:r>
              <a:rPr sz="1200" spc="-5" dirty="0">
                <a:latin typeface="Times New Roman"/>
                <a:cs typeface="Times New Roman"/>
              </a:rPr>
              <a:t>degli scritti 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insegnamenti si divisero </a:t>
            </a:r>
            <a:r>
              <a:rPr sz="1200" dirty="0">
                <a:latin typeface="Times New Roman"/>
                <a:cs typeface="Times New Roman"/>
              </a:rPr>
              <a:t>in così </a:t>
            </a:r>
            <a:r>
              <a:rPr sz="1200" spc="-5" dirty="0">
                <a:latin typeface="Times New Roman"/>
                <a:cs typeface="Times New Roman"/>
              </a:rPr>
              <a:t>tanti culti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sette. Questa penosa suddivisione dei credenti cristiani risulta dall’incapacità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discernere nei molteplici insegnamenti del Maestro </a:t>
            </a:r>
            <a:r>
              <a:rPr sz="1200" dirty="0">
                <a:latin typeface="Times New Roman"/>
                <a:cs typeface="Times New Roman"/>
              </a:rPr>
              <a:t>l’unicità divina </a:t>
            </a:r>
            <a:r>
              <a:rPr sz="1200" spc="-5" dirty="0">
                <a:latin typeface="Times New Roman"/>
                <a:cs typeface="Times New Roman"/>
              </a:rPr>
              <a:t>della sua incomparabile vita.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 veri credenti in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saranno così </a:t>
            </a:r>
            <a:r>
              <a:rPr sz="1200" dirty="0">
                <a:latin typeface="Times New Roman"/>
                <a:cs typeface="Times New Roman"/>
              </a:rPr>
              <a:t>divisi spiritualmente </a:t>
            </a:r>
            <a:r>
              <a:rPr sz="1200" spc="-5" dirty="0">
                <a:latin typeface="Times New Roman"/>
                <a:cs typeface="Times New Roman"/>
              </a:rPr>
              <a:t>nel loro atteggiamento </a:t>
            </a:r>
            <a:r>
              <a:rPr sz="1200" dirty="0">
                <a:latin typeface="Times New Roman"/>
                <a:cs typeface="Times New Roman"/>
              </a:rPr>
              <a:t>verso i non </a:t>
            </a:r>
            <a:r>
              <a:rPr sz="1200" spc="-5" dirty="0">
                <a:latin typeface="Times New Roman"/>
                <a:cs typeface="Times New Roman"/>
              </a:rPr>
              <a:t>credenti. </a:t>
            </a:r>
            <a:r>
              <a:rPr sz="1200" dirty="0">
                <a:latin typeface="Times New Roman"/>
                <a:cs typeface="Times New Roman"/>
              </a:rPr>
              <a:t>Ci può sempre </a:t>
            </a:r>
            <a:r>
              <a:rPr sz="1200" spc="-5" dirty="0">
                <a:latin typeface="Times New Roman"/>
                <a:cs typeface="Times New Roman"/>
              </a:rPr>
              <a:t>essere diversità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e d’interpretazione </a:t>
            </a:r>
            <a:r>
              <a:rPr sz="1200" spc="-5" dirty="0">
                <a:latin typeface="Times New Roman"/>
                <a:cs typeface="Times New Roman"/>
              </a:rPr>
              <a:t>intellettuale,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diversi gradi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socializzazione,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spirituale è  </a:t>
            </a:r>
            <a:r>
              <a:rPr sz="1200" spc="-5" dirty="0">
                <a:latin typeface="Times New Roman"/>
                <a:cs typeface="Times New Roman"/>
              </a:rPr>
              <a:t>imperdonabile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riprovevole.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14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(1866.4) 170:5.21 </a:t>
            </a:r>
            <a:r>
              <a:rPr sz="1200" spc="-5" dirty="0">
                <a:latin typeface="Times New Roman"/>
                <a:cs typeface="Times New Roman"/>
              </a:rPr>
              <a:t>Non ingannatevi! Negli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natura eterna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permetterà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 sterili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riflessivi.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fallito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terra; </a:t>
            </a:r>
            <a:r>
              <a:rPr sz="1200" dirty="0">
                <a:latin typeface="Times New Roman"/>
                <a:cs typeface="Times New Roman"/>
              </a:rPr>
              <a:t>per il momento, una  Chiesa </a:t>
            </a:r>
            <a:r>
              <a:rPr sz="1200" spc="-5" dirty="0">
                <a:latin typeface="Times New Roman"/>
                <a:cs typeface="Times New Roman"/>
              </a:rPr>
              <a:t>esteriore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preso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posto; ma voi </a:t>
            </a:r>
            <a:r>
              <a:rPr sz="1200" spc="-5" dirty="0">
                <a:latin typeface="Times New Roman"/>
                <a:cs typeface="Times New Roman"/>
              </a:rPr>
              <a:t>dovreste comprendere 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è solo lo stato </a:t>
            </a:r>
            <a:r>
              <a:rPr sz="1200" spc="-5" dirty="0">
                <a:latin typeface="Times New Roman"/>
                <a:cs typeface="Times New Roman"/>
              </a:rPr>
              <a:t>embrionale del </a:t>
            </a:r>
            <a:r>
              <a:rPr sz="1200" dirty="0">
                <a:latin typeface="Times New Roman"/>
                <a:cs typeface="Times New Roman"/>
              </a:rPr>
              <a:t>contrastato  </a:t>
            </a:r>
            <a:r>
              <a:rPr sz="1200" spc="-5" dirty="0">
                <a:latin typeface="Times New Roman"/>
                <a:cs typeface="Times New Roman"/>
              </a:rPr>
              <a:t>regno spirituale, </a:t>
            </a:r>
            <a:r>
              <a:rPr sz="1200" dirty="0">
                <a:latin typeface="Times New Roman"/>
                <a:cs typeface="Times New Roman"/>
              </a:rPr>
              <a:t>che porterà </a:t>
            </a:r>
            <a:r>
              <a:rPr sz="1200" spc="-5" dirty="0">
                <a:latin typeface="Times New Roman"/>
                <a:cs typeface="Times New Roman"/>
              </a:rPr>
              <a:t>attraverso quest’era materiale fino </a:t>
            </a:r>
            <a:r>
              <a:rPr sz="1200" dirty="0">
                <a:latin typeface="Times New Roman"/>
                <a:cs typeface="Times New Roman"/>
              </a:rPr>
              <a:t>ad una dispensazione più spirituale in cui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Maestro godranno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opportunità per </a:t>
            </a:r>
            <a:r>
              <a:rPr sz="1200" spc="-5" dirty="0">
                <a:latin typeface="Times New Roman"/>
                <a:cs typeface="Times New Roman"/>
              </a:rPr>
              <a:t>svilupparsi.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cosiddetta Chiesa </a:t>
            </a:r>
            <a:r>
              <a:rPr sz="1200" spc="-5" dirty="0">
                <a:latin typeface="Times New Roman"/>
                <a:cs typeface="Times New Roman"/>
              </a:rPr>
              <a:t>cristiana diviene </a:t>
            </a:r>
            <a:r>
              <a:rPr sz="1200" dirty="0">
                <a:latin typeface="Times New Roman"/>
                <a:cs typeface="Times New Roman"/>
              </a:rPr>
              <a:t>il bozzolo in </a:t>
            </a:r>
            <a:r>
              <a:rPr sz="1200" spc="10" dirty="0">
                <a:latin typeface="Times New Roman"/>
                <a:cs typeface="Times New Roman"/>
              </a:rPr>
              <a:t>cui  </a:t>
            </a:r>
            <a:r>
              <a:rPr sz="1200" dirty="0">
                <a:latin typeface="Times New Roman"/>
                <a:cs typeface="Times New Roman"/>
              </a:rPr>
              <a:t>dorme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del regno.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divina è ancora </a:t>
            </a:r>
            <a:r>
              <a:rPr sz="1200" spc="5" dirty="0">
                <a:latin typeface="Times New Roman"/>
                <a:cs typeface="Times New Roman"/>
              </a:rPr>
              <a:t>vivo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alla fine uscirà certamente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sommersione, altrettanto sicuramente 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farfalla </a:t>
            </a:r>
            <a:r>
              <a:rPr sz="1200" dirty="0">
                <a:latin typeface="Times New Roman"/>
                <a:cs typeface="Times New Roman"/>
              </a:rPr>
              <a:t>emerge </a:t>
            </a:r>
            <a:r>
              <a:rPr sz="1200" spc="-5" dirty="0">
                <a:latin typeface="Times New Roman"/>
                <a:cs typeface="Times New Roman"/>
              </a:rPr>
              <a:t>alla fine come </a:t>
            </a:r>
            <a:r>
              <a:rPr sz="1200" dirty="0">
                <a:latin typeface="Times New Roman"/>
                <a:cs typeface="Times New Roman"/>
              </a:rPr>
              <a:t>la splendida </a:t>
            </a:r>
            <a:r>
              <a:rPr sz="1200" spc="-5" dirty="0">
                <a:latin typeface="Times New Roman"/>
                <a:cs typeface="Times New Roman"/>
              </a:rPr>
              <a:t>evoluzione della sua </a:t>
            </a:r>
            <a:r>
              <a:rPr sz="1200" dirty="0">
                <a:latin typeface="Times New Roman"/>
                <a:cs typeface="Times New Roman"/>
              </a:rPr>
              <a:t>meno  </a:t>
            </a:r>
            <a:r>
              <a:rPr sz="1200" spc="-5" dirty="0">
                <a:latin typeface="Times New Roman"/>
                <a:cs typeface="Times New Roman"/>
              </a:rPr>
              <a:t>attraente creatura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si è </a:t>
            </a:r>
            <a:r>
              <a:rPr sz="1200" spc="-5" dirty="0">
                <a:latin typeface="Times New Roman"/>
                <a:cs typeface="Times New Roman"/>
              </a:rPr>
              <a:t>metamorficamente</a:t>
            </a:r>
            <a:r>
              <a:rPr sz="1200" dirty="0">
                <a:latin typeface="Times New Roman"/>
                <a:cs typeface="Times New Roman"/>
              </a:rPr>
              <a:t> sviluppata.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71815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171: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In cammino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per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Gerusalemme</a:t>
            </a:r>
            <a:endParaRPr sz="2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(1867.1) 171:0.1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memorabile sermone su “Il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cieli”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annunciò che il </a:t>
            </a:r>
            <a:r>
              <a:rPr sz="1200" spc="-5" dirty="0">
                <a:latin typeface="Times New Roman"/>
                <a:cs typeface="Times New Roman"/>
              </a:rPr>
              <a:t>giorno seguente </a:t>
            </a:r>
            <a:r>
              <a:rPr sz="1200" dirty="0">
                <a:latin typeface="Times New Roman"/>
                <a:cs typeface="Times New Roman"/>
              </a:rPr>
              <a:t>lui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 </a:t>
            </a:r>
            <a:r>
              <a:rPr sz="1200" spc="-5" dirty="0">
                <a:latin typeface="Times New Roman"/>
                <a:cs typeface="Times New Roman"/>
              </a:rPr>
              <a:t>sarebbero partiti per </a:t>
            </a:r>
            <a:r>
              <a:rPr sz="1200" dirty="0">
                <a:latin typeface="Times New Roman"/>
                <a:cs typeface="Times New Roman"/>
              </a:rPr>
              <a:t>la Pasqua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visitando </a:t>
            </a:r>
            <a:r>
              <a:rPr sz="1200" spc="-5" dirty="0">
                <a:latin typeface="Times New Roman"/>
                <a:cs typeface="Times New Roman"/>
              </a:rPr>
              <a:t>per strada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città della Perea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meridionale.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(1867.2) 171:0.2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l’annuncio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 andando alla Pasqua indussero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discepoli </a:t>
            </a:r>
            <a:r>
              <a:rPr sz="1200" dirty="0">
                <a:latin typeface="Times New Roman"/>
                <a:cs typeface="Times New Roman"/>
              </a:rPr>
              <a:t>a pensare che </a:t>
            </a:r>
            <a:r>
              <a:rPr sz="1200" spc="-5" dirty="0">
                <a:latin typeface="Times New Roman"/>
                <a:cs typeface="Times New Roman"/>
              </a:rPr>
              <a:t>egli  andava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inaugurare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temporale della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ebraica. </a:t>
            </a:r>
            <a:r>
              <a:rPr sz="1200" dirty="0">
                <a:latin typeface="Times New Roman"/>
                <a:cs typeface="Times New Roman"/>
              </a:rPr>
              <a:t>Qualunque cosa </a:t>
            </a:r>
            <a:r>
              <a:rPr sz="1200" spc="-5" dirty="0">
                <a:latin typeface="Times New Roman"/>
                <a:cs typeface="Times New Roman"/>
              </a:rPr>
              <a:t>Gesù dicesse sul </a:t>
            </a:r>
            <a:r>
              <a:rPr sz="1200" dirty="0">
                <a:latin typeface="Times New Roman"/>
                <a:cs typeface="Times New Roman"/>
              </a:rPr>
              <a:t>carattere non  </a:t>
            </a:r>
            <a:r>
              <a:rPr sz="1200" spc="-5" dirty="0">
                <a:latin typeface="Times New Roman"/>
                <a:cs typeface="Times New Roman"/>
              </a:rPr>
              <a:t>materiale del regno,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rimuovere totalmente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ascoltatori ebrei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doveva  instaurare </a:t>
            </a:r>
            <a:r>
              <a:rPr sz="1200" dirty="0">
                <a:latin typeface="Times New Roman"/>
                <a:cs typeface="Times New Roman"/>
              </a:rPr>
              <a:t>una sorta di </a:t>
            </a:r>
            <a:r>
              <a:rPr sz="1200" spc="-5" dirty="0">
                <a:latin typeface="Times New Roman"/>
                <a:cs typeface="Times New Roman"/>
              </a:rPr>
              <a:t>governo nazionalista con </a:t>
            </a:r>
            <a:r>
              <a:rPr sz="1200" dirty="0">
                <a:latin typeface="Times New Roman"/>
                <a:cs typeface="Times New Roman"/>
              </a:rPr>
              <a:t>sede 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95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(1867.3) 171:0.3 </a:t>
            </a:r>
            <a:r>
              <a:rPr sz="1200" dirty="0">
                <a:latin typeface="Times New Roman"/>
                <a:cs typeface="Times New Roman"/>
              </a:rPr>
              <a:t>Ciò che </a:t>
            </a:r>
            <a:r>
              <a:rPr sz="1200" spc="-5" dirty="0">
                <a:latin typeface="Times New Roman"/>
                <a:cs typeface="Times New Roman"/>
              </a:rPr>
              <a:t>Gesù disse nel suo sermone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sabato servì </a:t>
            </a:r>
            <a:r>
              <a:rPr sz="1200" dirty="0">
                <a:latin typeface="Times New Roman"/>
                <a:cs typeface="Times New Roman"/>
              </a:rPr>
              <a:t>solo a </a:t>
            </a:r>
            <a:r>
              <a:rPr sz="1200" spc="-5" dirty="0">
                <a:latin typeface="Times New Roman"/>
                <a:cs typeface="Times New Roman"/>
              </a:rPr>
              <a:t>confondere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discepoli; </a:t>
            </a:r>
            <a:r>
              <a:rPr sz="1200" dirty="0">
                <a:latin typeface="Times New Roman"/>
                <a:cs typeface="Times New Roman"/>
              </a:rPr>
              <a:t>pochissimi 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illuminati dal </a:t>
            </a:r>
            <a:r>
              <a:rPr sz="1200" spc="-5" dirty="0">
                <a:latin typeface="Times New Roman"/>
                <a:cs typeface="Times New Roman"/>
              </a:rPr>
              <a:t>discorso del Maestro. </a:t>
            </a:r>
            <a:r>
              <a:rPr sz="1200" dirty="0">
                <a:latin typeface="Times New Roman"/>
                <a:cs typeface="Times New Roman"/>
              </a:rPr>
              <a:t>I principali </a:t>
            </a:r>
            <a:r>
              <a:rPr sz="1200" spc="-5" dirty="0">
                <a:latin typeface="Times New Roman"/>
                <a:cs typeface="Times New Roman"/>
              </a:rPr>
              <a:t>discepoli compresero qualcosa dei </a:t>
            </a:r>
            <a:r>
              <a:rPr sz="1200" dirty="0">
                <a:latin typeface="Times New Roman"/>
                <a:cs typeface="Times New Roman"/>
              </a:rPr>
              <a:t>suoi insegnamenti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regno  </a:t>
            </a:r>
            <a:r>
              <a:rPr sz="1200" spc="-5" dirty="0">
                <a:latin typeface="Times New Roman"/>
                <a:cs typeface="Times New Roman"/>
              </a:rPr>
              <a:t>interiore, “il regno </a:t>
            </a:r>
            <a:r>
              <a:rPr sz="1200" dirty="0">
                <a:latin typeface="Times New Roman"/>
                <a:cs typeface="Times New Roman"/>
              </a:rPr>
              <a:t>dei cieli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voi”,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sapevano </a:t>
            </a:r>
            <a:r>
              <a:rPr sz="1200" dirty="0">
                <a:latin typeface="Times New Roman"/>
                <a:cs typeface="Times New Roman"/>
              </a:rPr>
              <a:t>anche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futuro,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questo regno  che essi credevano stesse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andando ad </a:t>
            </a:r>
            <a:r>
              <a:rPr sz="1200" dirty="0">
                <a:latin typeface="Times New Roman"/>
                <a:cs typeface="Times New Roman"/>
              </a:rPr>
              <a:t>instaurare 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furono delusi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aspettativa, quando egli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respinto dagli Ebrei,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quando Gerusalemme </a:t>
            </a:r>
            <a:r>
              <a:rPr sz="1200" spc="-5" dirty="0">
                <a:latin typeface="Times New Roman"/>
                <a:cs typeface="Times New Roman"/>
              </a:rPr>
              <a:t>fu letteralmente </a:t>
            </a:r>
            <a:r>
              <a:rPr sz="1200" dirty="0">
                <a:latin typeface="Times New Roman"/>
                <a:cs typeface="Times New Roman"/>
              </a:rPr>
              <a:t>distrutta, </a:t>
            </a:r>
            <a:r>
              <a:rPr sz="1200" spc="-5" dirty="0">
                <a:latin typeface="Times New Roman"/>
                <a:cs typeface="Times New Roman"/>
              </a:rPr>
              <a:t>essi si aggrapparono ancora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speranza,  </a:t>
            </a:r>
            <a:r>
              <a:rPr sz="1200" spc="-5" dirty="0">
                <a:latin typeface="Times New Roman"/>
                <a:cs typeface="Times New Roman"/>
              </a:rPr>
              <a:t>credendo </a:t>
            </a:r>
            <a:r>
              <a:rPr sz="1200" dirty="0">
                <a:latin typeface="Times New Roman"/>
                <a:cs typeface="Times New Roman"/>
              </a:rPr>
              <a:t>sinceramente che il </a:t>
            </a:r>
            <a:r>
              <a:rPr sz="1200" spc="-5" dirty="0">
                <a:latin typeface="Times New Roman"/>
                <a:cs typeface="Times New Roman"/>
              </a:rPr>
              <a:t>Maestro sarebbe ritornato presto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 maestosa </a:t>
            </a:r>
            <a:r>
              <a:rPr sz="1200" dirty="0">
                <a:latin typeface="Times New Roman"/>
                <a:cs typeface="Times New Roman"/>
              </a:rPr>
              <a:t>per instaurare il  </a:t>
            </a:r>
            <a:r>
              <a:rPr sz="1200" spc="-5" dirty="0">
                <a:latin typeface="Times New Roman"/>
                <a:cs typeface="Times New Roman"/>
              </a:rPr>
              <a:t>regno promesso.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(1867.4) 171:0.4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domenica pomeriggio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Salomè,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Giacomo e di </a:t>
            </a:r>
            <a:r>
              <a:rPr sz="1200" spc="-5" dirty="0">
                <a:latin typeface="Times New Roman"/>
                <a:cs typeface="Times New Roman"/>
              </a:rPr>
              <a:t>Giovanni Zebedeo, </a:t>
            </a:r>
            <a:r>
              <a:rPr sz="1200" dirty="0">
                <a:latin typeface="Times New Roman"/>
                <a:cs typeface="Times New Roman"/>
              </a:rPr>
              <a:t>venne da </a:t>
            </a:r>
            <a:r>
              <a:rPr sz="1200" spc="-5" dirty="0">
                <a:latin typeface="Times New Roman"/>
                <a:cs typeface="Times New Roman"/>
              </a:rPr>
              <a:t>Gesù con </a:t>
            </a:r>
            <a:r>
              <a:rPr sz="1200" dirty="0">
                <a:latin typeface="Times New Roman"/>
                <a:cs typeface="Times New Roman"/>
              </a:rPr>
              <a:t>i suoi  due </a:t>
            </a:r>
            <a:r>
              <a:rPr sz="1200" spc="-5" dirty="0">
                <a:latin typeface="Times New Roman"/>
                <a:cs typeface="Times New Roman"/>
              </a:rPr>
              <a:t>figli apostoli e,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ci si </a:t>
            </a:r>
            <a:r>
              <a:rPr sz="1200" dirty="0">
                <a:latin typeface="Times New Roman"/>
                <a:cs typeface="Times New Roman"/>
              </a:rPr>
              <a:t>avvicinava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sovrano </a:t>
            </a:r>
            <a:r>
              <a:rPr sz="1200" spc="-5" dirty="0">
                <a:latin typeface="Times New Roman"/>
                <a:cs typeface="Times New Roman"/>
              </a:rPr>
              <a:t>orientale,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 promessa anticipata di  </a:t>
            </a:r>
            <a:r>
              <a:rPr sz="1200" spc="-5" dirty="0">
                <a:latin typeface="Times New Roman"/>
                <a:cs typeface="Times New Roman"/>
              </a:rPr>
              <a:t>avere accolta qualunque richiesta essa avesse </a:t>
            </a:r>
            <a:r>
              <a:rPr sz="1200" dirty="0">
                <a:latin typeface="Times New Roman"/>
                <a:cs typeface="Times New Roman"/>
              </a:rPr>
              <a:t>fatto.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promettere nulla; </a:t>
            </a:r>
            <a:r>
              <a:rPr sz="1200" dirty="0">
                <a:latin typeface="Times New Roman"/>
                <a:cs typeface="Times New Roman"/>
              </a:rPr>
              <a:t>invece le </a:t>
            </a:r>
            <a:r>
              <a:rPr sz="1200" spc="-5" dirty="0">
                <a:latin typeface="Times New Roman"/>
                <a:cs typeface="Times New Roman"/>
              </a:rPr>
              <a:t>chiese: “Che cosa desideri  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per te?” </a:t>
            </a:r>
            <a:r>
              <a:rPr sz="1200" spc="-5" dirty="0">
                <a:latin typeface="Times New Roman"/>
                <a:cs typeface="Times New Roman"/>
              </a:rPr>
              <a:t>Allora Salomè rispose: “Maestro, ora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stai </a:t>
            </a:r>
            <a:r>
              <a:rPr sz="1200" dirty="0">
                <a:latin typeface="Times New Roman"/>
                <a:cs typeface="Times New Roman"/>
              </a:rPr>
              <a:t>andando a </a:t>
            </a:r>
            <a:r>
              <a:rPr sz="1200" spc="-5" dirty="0">
                <a:latin typeface="Times New Roman"/>
                <a:cs typeface="Times New Roman"/>
              </a:rPr>
              <a:t>Gerusalemme per </a:t>
            </a:r>
            <a:r>
              <a:rPr sz="1200" dirty="0">
                <a:latin typeface="Times New Roman"/>
                <a:cs typeface="Times New Roman"/>
              </a:rPr>
              <a:t>instaurare il </a:t>
            </a:r>
            <a:r>
              <a:rPr sz="1200" spc="-5" dirty="0">
                <a:latin typeface="Times New Roman"/>
                <a:cs typeface="Times New Roman"/>
              </a:rPr>
              <a:t>regno, vorrei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chiederti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23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96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anticipo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promettermi che questi miei figli saranno onorati con </a:t>
            </a:r>
            <a:r>
              <a:rPr sz="1200" dirty="0">
                <a:latin typeface="Times New Roman"/>
                <a:cs typeface="Times New Roman"/>
              </a:rPr>
              <a:t>te, uno </a:t>
            </a:r>
            <a:r>
              <a:rPr sz="1200" spc="-5" dirty="0">
                <a:latin typeface="Times New Roman"/>
                <a:cs typeface="Times New Roman"/>
              </a:rPr>
              <a:t>per sedere 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destra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l’altro alla </a:t>
            </a:r>
            <a:r>
              <a:rPr sz="1200" dirty="0">
                <a:latin typeface="Times New Roman"/>
                <a:cs typeface="Times New Roman"/>
              </a:rPr>
              <a:t>tua sinistra nel tuo  </a:t>
            </a:r>
            <a:r>
              <a:rPr sz="1200" spc="-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50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(1867.5) 171:0.5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la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Salomè, disse: “Donna, </a:t>
            </a:r>
            <a:r>
              <a:rPr sz="1200" dirty="0">
                <a:latin typeface="Times New Roman"/>
                <a:cs typeface="Times New Roman"/>
              </a:rPr>
              <a:t>tu non </a:t>
            </a:r>
            <a:r>
              <a:rPr sz="1200" spc="-5" dirty="0">
                <a:latin typeface="Times New Roman"/>
                <a:cs typeface="Times New Roman"/>
              </a:rPr>
              <a:t>sai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chiedi.” </a:t>
            </a:r>
            <a:r>
              <a:rPr sz="1200" dirty="0">
                <a:latin typeface="Times New Roman"/>
                <a:cs typeface="Times New Roman"/>
              </a:rPr>
              <a:t>E poi, guardando </a:t>
            </a:r>
            <a:r>
              <a:rPr sz="1200" spc="-5" dirty="0">
                <a:latin typeface="Times New Roman"/>
                <a:cs typeface="Times New Roman"/>
              </a:rPr>
              <a:t>dritto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occhi 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apostoli che </a:t>
            </a:r>
            <a:r>
              <a:rPr sz="1200" dirty="0">
                <a:latin typeface="Times New Roman"/>
                <a:cs typeface="Times New Roman"/>
              </a:rPr>
              <a:t>cercavano </a:t>
            </a:r>
            <a:r>
              <a:rPr sz="1200" spc="-5" dirty="0">
                <a:latin typeface="Times New Roman"/>
                <a:cs typeface="Times New Roman"/>
              </a:rPr>
              <a:t>degli onori, disse: “Perché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amo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tempo, perché ho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vissuto nella </a:t>
            </a:r>
            <a:r>
              <a:rPr sz="1200" spc="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 vostra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designati </a:t>
            </a:r>
            <a:r>
              <a:rPr sz="1200" dirty="0">
                <a:latin typeface="Times New Roman"/>
                <a:cs typeface="Times New Roman"/>
              </a:rPr>
              <a:t>a stare </a:t>
            </a:r>
            <a:r>
              <a:rPr sz="1200" spc="-5" dirty="0">
                <a:latin typeface="Times New Roman"/>
                <a:cs typeface="Times New Roman"/>
              </a:rPr>
              <a:t>sempre con </a:t>
            </a:r>
            <a:r>
              <a:rPr sz="1200" dirty="0">
                <a:latin typeface="Times New Roman"/>
                <a:cs typeface="Times New Roman"/>
              </a:rPr>
              <a:t>me, voi permettete a vostra madre di venire da me 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segreto,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formulando questa richiesta sconveniente. Ma </a:t>
            </a:r>
            <a:r>
              <a:rPr sz="1200" dirty="0">
                <a:latin typeface="Times New Roman"/>
                <a:cs typeface="Times New Roman"/>
              </a:rPr>
              <a:t>lasciate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chieda: </a:t>
            </a:r>
            <a:r>
              <a:rPr sz="1200" spc="-5" dirty="0">
                <a:latin typeface="Times New Roman"/>
                <a:cs typeface="Times New Roman"/>
              </a:rPr>
              <a:t>siete capaci </a:t>
            </a:r>
            <a:r>
              <a:rPr sz="1200" dirty="0">
                <a:latin typeface="Times New Roman"/>
                <a:cs typeface="Times New Roman"/>
              </a:rPr>
              <a:t>voi di bere la coppa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per </a:t>
            </a:r>
            <a:r>
              <a:rPr sz="1200" dirty="0">
                <a:latin typeface="Times New Roman"/>
                <a:cs typeface="Times New Roman"/>
              </a:rPr>
              <a:t>bere?” E senza  un istante di </a:t>
            </a:r>
            <a:r>
              <a:rPr sz="1200" spc="-5" dirty="0">
                <a:latin typeface="Times New Roman"/>
                <a:cs typeface="Times New Roman"/>
              </a:rPr>
              <a:t>riflessione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risposero: </a:t>
            </a:r>
            <a:r>
              <a:rPr sz="1200" dirty="0">
                <a:latin typeface="Times New Roman"/>
                <a:cs typeface="Times New Roman"/>
              </a:rPr>
              <a:t>“Sì,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ne siamo </a:t>
            </a:r>
            <a:r>
              <a:rPr sz="1200" spc="-5" dirty="0">
                <a:latin typeface="Times New Roman"/>
                <a:cs typeface="Times New Roman"/>
              </a:rPr>
              <a:t>capaci.” Gesù disse: “Sono rattristato che </a:t>
            </a:r>
            <a:r>
              <a:rPr sz="1200" dirty="0">
                <a:latin typeface="Times New Roman"/>
                <a:cs typeface="Times New Roman"/>
              </a:rPr>
              <a:t>voi non  </a:t>
            </a:r>
            <a:r>
              <a:rPr sz="1200" spc="-5" dirty="0">
                <a:latin typeface="Times New Roman"/>
                <a:cs typeface="Times New Roman"/>
              </a:rPr>
              <a:t>sappiate perché andiamo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addolorato </a:t>
            </a:r>
            <a:r>
              <a:rPr sz="1200" dirty="0">
                <a:latin typeface="Times New Roman"/>
                <a:cs typeface="Times New Roman"/>
              </a:rPr>
              <a:t>che non comprendiate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 mio </a:t>
            </a:r>
            <a:r>
              <a:rPr sz="1200" spc="-5" dirty="0">
                <a:latin typeface="Times New Roman"/>
                <a:cs typeface="Times New Roman"/>
              </a:rPr>
              <a:t>regno; </a:t>
            </a:r>
            <a:r>
              <a:rPr sz="1200" dirty="0">
                <a:latin typeface="Times New Roman"/>
                <a:cs typeface="Times New Roman"/>
              </a:rPr>
              <a:t>sono deluso che abbiate 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vostra madre a </a:t>
            </a:r>
            <a:r>
              <a:rPr sz="1200" spc="-5" dirty="0">
                <a:latin typeface="Times New Roman"/>
                <a:cs typeface="Times New Roman"/>
              </a:rPr>
              <a:t>presentarmi questa richiesta;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amate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cuore. Perciò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dichiaro che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voi berrete 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coppa </a:t>
            </a:r>
            <a:r>
              <a:rPr sz="1200" dirty="0">
                <a:latin typeface="Times New Roman"/>
                <a:cs typeface="Times New Roman"/>
              </a:rPr>
              <a:t>di amarezza e </a:t>
            </a:r>
            <a:r>
              <a:rPr sz="1200" spc="-5" dirty="0">
                <a:latin typeface="Times New Roman"/>
                <a:cs typeface="Times New Roman"/>
              </a:rPr>
              <a:t>che spartirete </a:t>
            </a:r>
            <a:r>
              <a:rPr sz="1200" dirty="0">
                <a:latin typeface="Times New Roman"/>
                <a:cs typeface="Times New Roman"/>
              </a:rPr>
              <a:t>la mia umiliazione, ma non </a:t>
            </a:r>
            <a:r>
              <a:rPr sz="1200" spc="-5" dirty="0">
                <a:latin typeface="Times New Roman"/>
                <a:cs typeface="Times New Roman"/>
              </a:rPr>
              <a:t>spetta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conferirvi </a:t>
            </a:r>
            <a:r>
              <a:rPr sz="1200" dirty="0">
                <a:latin typeface="Times New Roman"/>
                <a:cs typeface="Times New Roman"/>
              </a:rPr>
              <a:t>un posto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destra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10" dirty="0">
                <a:latin typeface="Times New Roman"/>
                <a:cs typeface="Times New Roman"/>
              </a:rPr>
              <a:t>mia  </a:t>
            </a:r>
            <a:r>
              <a:rPr sz="1200" spc="-5" dirty="0">
                <a:latin typeface="Times New Roman"/>
                <a:cs typeface="Times New Roman"/>
              </a:rPr>
              <a:t>sinistra. Questi onori sono riservati </a:t>
            </a:r>
            <a:r>
              <a:rPr sz="1200" dirty="0">
                <a:latin typeface="Times New Roman"/>
                <a:cs typeface="Times New Roman"/>
              </a:rPr>
              <a:t>a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designati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mio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0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(1868.1) 171:0.6 </a:t>
            </a:r>
            <a:r>
              <a:rPr sz="1200" spc="-5" dirty="0">
                <a:latin typeface="Times New Roman"/>
                <a:cs typeface="Times New Roman"/>
              </a:rPr>
              <a:t>Nel frattempo qualcuno </a:t>
            </a:r>
            <a:r>
              <a:rPr sz="1200" dirty="0">
                <a:latin typeface="Times New Roman"/>
                <a:cs typeface="Times New Roman"/>
              </a:rPr>
              <a:t>aveva informato di </a:t>
            </a:r>
            <a:r>
              <a:rPr sz="1200" spc="-5" dirty="0">
                <a:latin typeface="Times New Roman"/>
                <a:cs typeface="Times New Roman"/>
              </a:rPr>
              <a:t>questo incontro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ed essi furono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indignati che 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 avessero 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preferiti a loro e </a:t>
            </a:r>
            <a:r>
              <a:rPr sz="1200" spc="-5" dirty="0">
                <a:latin typeface="Times New Roman"/>
                <a:cs typeface="Times New Roman"/>
              </a:rPr>
              <a:t>che fossero andati segretamente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loro madre </a:t>
            </a:r>
            <a:r>
              <a:rPr sz="1200" dirty="0">
                <a:latin typeface="Times New Roman"/>
                <a:cs typeface="Times New Roman"/>
              </a:rPr>
              <a:t>a presentare tale  </a:t>
            </a:r>
            <a:r>
              <a:rPr sz="1200" spc="-5" dirty="0">
                <a:latin typeface="Times New Roman"/>
                <a:cs typeface="Times New Roman"/>
              </a:rPr>
              <a:t>richiesta. Quando essi si </a:t>
            </a:r>
            <a:r>
              <a:rPr sz="1200" dirty="0">
                <a:latin typeface="Times New Roman"/>
                <a:cs typeface="Times New Roman"/>
              </a:rPr>
              <a:t>misero a discutere tra loro,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li riunì e </a:t>
            </a:r>
            <a:r>
              <a:rPr sz="1200" spc="-5" dirty="0">
                <a:latin typeface="Times New Roman"/>
                <a:cs typeface="Times New Roman"/>
              </a:rPr>
              <a:t>disse: “Voi comprendete </a:t>
            </a:r>
            <a:r>
              <a:rPr sz="1200" dirty="0">
                <a:latin typeface="Times New Roman"/>
                <a:cs typeface="Times New Roman"/>
              </a:rPr>
              <a:t>bene come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Gentili </a:t>
            </a:r>
            <a:r>
              <a:rPr sz="1200" dirty="0">
                <a:latin typeface="Times New Roman"/>
                <a:cs typeface="Times New Roman"/>
              </a:rPr>
              <a:t>dominano  i </a:t>
            </a:r>
            <a:r>
              <a:rPr sz="1200" spc="-5" dirty="0">
                <a:latin typeface="Times New Roman"/>
                <a:cs typeface="Times New Roman"/>
              </a:rPr>
              <a:t>loro sudditi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coloro che sono grandi </a:t>
            </a:r>
            <a:r>
              <a:rPr sz="1200" dirty="0">
                <a:latin typeface="Times New Roman"/>
                <a:cs typeface="Times New Roman"/>
              </a:rPr>
              <a:t>esercitano </a:t>
            </a:r>
            <a:r>
              <a:rPr sz="1200" spc="-5" dirty="0">
                <a:latin typeface="Times New Roman"/>
                <a:cs typeface="Times New Roman"/>
              </a:rPr>
              <a:t>l’autorità. Ma </a:t>
            </a:r>
            <a:r>
              <a:rPr sz="1200" dirty="0">
                <a:latin typeface="Times New Roman"/>
                <a:cs typeface="Times New Roman"/>
              </a:rPr>
              <a:t>non sarà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cieli. Chiunque </a:t>
            </a:r>
            <a:r>
              <a:rPr sz="1200" spc="-5" dirty="0">
                <a:latin typeface="Times New Roman"/>
                <a:cs typeface="Times New Roman"/>
              </a:rPr>
              <a:t>voglia essere  grande </a:t>
            </a:r>
            <a:r>
              <a:rPr sz="1200" dirty="0">
                <a:latin typeface="Times New Roman"/>
                <a:cs typeface="Times New Roman"/>
              </a:rPr>
              <a:t>tra voi, che </a:t>
            </a:r>
            <a:r>
              <a:rPr sz="1200" spc="-5" dirty="0">
                <a:latin typeface="Times New Roman"/>
                <a:cs typeface="Times New Roman"/>
              </a:rPr>
              <a:t>divenga </a:t>
            </a:r>
            <a:r>
              <a:rPr sz="1200" dirty="0">
                <a:latin typeface="Times New Roman"/>
                <a:cs typeface="Times New Roman"/>
              </a:rPr>
              <a:t>prima il vostro </a:t>
            </a:r>
            <a:r>
              <a:rPr sz="1200" spc="-5" dirty="0">
                <a:latin typeface="Times New Roman"/>
                <a:cs typeface="Times New Roman"/>
              </a:rPr>
              <a:t>servitore. </a:t>
            </a:r>
            <a:r>
              <a:rPr sz="1200" dirty="0">
                <a:latin typeface="Times New Roman"/>
                <a:cs typeface="Times New Roman"/>
              </a:rPr>
              <a:t>Chi volesse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primo nel </a:t>
            </a:r>
            <a:r>
              <a:rPr sz="1200" spc="-5" dirty="0">
                <a:latin typeface="Times New Roman"/>
                <a:cs typeface="Times New Roman"/>
              </a:rPr>
              <a:t>regno, che </a:t>
            </a:r>
            <a:r>
              <a:rPr sz="1200" dirty="0">
                <a:latin typeface="Times New Roman"/>
                <a:cs typeface="Times New Roman"/>
              </a:rPr>
              <a:t>divenga il vostro </a:t>
            </a:r>
            <a:r>
              <a:rPr sz="1200" spc="-5" dirty="0">
                <a:latin typeface="Times New Roman"/>
                <a:cs typeface="Times New Roman"/>
              </a:rPr>
              <a:t>servo.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dichiaro 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servito, ma </a:t>
            </a:r>
            <a:r>
              <a:rPr sz="1200" spc="-5" dirty="0">
                <a:latin typeface="Times New Roman"/>
                <a:cs typeface="Times New Roman"/>
              </a:rPr>
              <a:t>per servire;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io vado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 donare la mia vita per </a:t>
            </a:r>
            <a:r>
              <a:rPr sz="1200" spc="-5" dirty="0">
                <a:latin typeface="Times New Roman"/>
                <a:cs typeface="Times New Roman"/>
              </a:rPr>
              <a:t>fare  </a:t>
            </a:r>
            <a:r>
              <a:rPr sz="1200" dirty="0">
                <a:latin typeface="Times New Roman"/>
                <a:cs typeface="Times New Roman"/>
              </a:rPr>
              <a:t>la volontà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servire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fratelli.” Quando gli apostoli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si ritirarono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pregare.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sera,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di 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Giovanni </a:t>
            </a:r>
            <a:r>
              <a:rPr sz="1200" spc="-5" dirty="0">
                <a:latin typeface="Times New Roman"/>
                <a:cs typeface="Times New Roman"/>
              </a:rPr>
              <a:t>presentarono </a:t>
            </a:r>
            <a:r>
              <a:rPr sz="1200" dirty="0">
                <a:latin typeface="Times New Roman"/>
                <a:cs typeface="Times New Roman"/>
              </a:rPr>
              <a:t>delle scuse </a:t>
            </a:r>
            <a:r>
              <a:rPr sz="1200" spc="-5" dirty="0">
                <a:latin typeface="Times New Roman"/>
                <a:cs typeface="Times New Roman"/>
              </a:rPr>
              <a:t>adeguate ai </a:t>
            </a:r>
            <a:r>
              <a:rPr sz="1200" dirty="0">
                <a:latin typeface="Times New Roman"/>
                <a:cs typeface="Times New Roman"/>
              </a:rPr>
              <a:t>dieci e furono ristabiliti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buone  </a:t>
            </a:r>
            <a:r>
              <a:rPr sz="1200" spc="-5" dirty="0">
                <a:latin typeface="Times New Roman"/>
                <a:cs typeface="Times New Roman"/>
              </a:rPr>
              <a:t>grazie dei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214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87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(1868.2) 171:0.7 </a:t>
            </a:r>
            <a:r>
              <a:rPr sz="1200" spc="-5" dirty="0">
                <a:latin typeface="Times New Roman"/>
                <a:cs typeface="Times New Roman"/>
              </a:rPr>
              <a:t>Chiedendo dei </a:t>
            </a:r>
            <a:r>
              <a:rPr sz="1200" dirty="0">
                <a:latin typeface="Times New Roman"/>
                <a:cs typeface="Times New Roman"/>
              </a:rPr>
              <a:t>posti alla </a:t>
            </a:r>
            <a:r>
              <a:rPr sz="1200" spc="-5" dirty="0">
                <a:latin typeface="Times New Roman"/>
                <a:cs typeface="Times New Roman"/>
              </a:rPr>
              <a:t>destra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sinistra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immaginavano </a:t>
            </a:r>
            <a:r>
              <a:rPr sz="1200" dirty="0">
                <a:latin typeface="Times New Roman"/>
                <a:cs typeface="Times New Roman"/>
              </a:rPr>
              <a:t>affatto che  in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mese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amato Maestro sarebbe </a:t>
            </a:r>
            <a:r>
              <a:rPr sz="1200" dirty="0">
                <a:latin typeface="Times New Roman"/>
                <a:cs typeface="Times New Roman"/>
              </a:rPr>
              <a:t>stato appeso ad una </a:t>
            </a:r>
            <a:r>
              <a:rPr sz="1200" spc="-5" dirty="0">
                <a:latin typeface="Times New Roman"/>
                <a:cs typeface="Times New Roman"/>
              </a:rPr>
              <a:t>croce romana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ladro </a:t>
            </a:r>
            <a:r>
              <a:rPr sz="1200" dirty="0">
                <a:latin typeface="Times New Roman"/>
                <a:cs typeface="Times New Roman"/>
              </a:rPr>
              <a:t>morente da una parte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 malfattore dall’altra. </a:t>
            </a:r>
            <a:r>
              <a:rPr sz="1200" dirty="0">
                <a:latin typeface="Times New Roman"/>
                <a:cs typeface="Times New Roman"/>
              </a:rPr>
              <a:t>E la loro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alla crocifissione, si </a:t>
            </a:r>
            <a:r>
              <a:rPr sz="1200" dirty="0">
                <a:latin typeface="Times New Roman"/>
                <a:cs typeface="Times New Roman"/>
              </a:rPr>
              <a:t>ricordò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stolta richiesta che aveva </a:t>
            </a:r>
            <a:r>
              <a:rPr sz="1200" dirty="0">
                <a:latin typeface="Times New Roman"/>
                <a:cs typeface="Times New Roman"/>
              </a:rPr>
              <a:t>fatto a Gesù a  </a:t>
            </a:r>
            <a:r>
              <a:rPr sz="1200" spc="-5" dirty="0">
                <a:latin typeface="Times New Roman"/>
                <a:cs typeface="Times New Roman"/>
              </a:rPr>
              <a:t>Pella circa gli onori </a:t>
            </a:r>
            <a:r>
              <a:rPr sz="1200" dirty="0">
                <a:latin typeface="Times New Roman"/>
                <a:cs typeface="Times New Roman"/>
              </a:rPr>
              <a:t>che così </a:t>
            </a:r>
            <a:r>
              <a:rPr sz="1200" spc="-5" dirty="0">
                <a:latin typeface="Times New Roman"/>
                <a:cs typeface="Times New Roman"/>
              </a:rPr>
              <a:t>sconsideratamente cercava </a:t>
            </a:r>
            <a:r>
              <a:rPr sz="1200" dirty="0">
                <a:latin typeface="Times New Roman"/>
                <a:cs typeface="Times New Roman"/>
              </a:rPr>
              <a:t>per i suoi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partenza da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Pella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(1868.3) 171:1.1 </a:t>
            </a:r>
            <a:r>
              <a:rPr sz="1200" spc="-5" dirty="0">
                <a:latin typeface="Times New Roman"/>
                <a:cs typeface="Times New Roman"/>
              </a:rPr>
              <a:t>Lunedì mattina </a:t>
            </a:r>
            <a:r>
              <a:rPr sz="1200" dirty="0">
                <a:latin typeface="Times New Roman"/>
                <a:cs typeface="Times New Roman"/>
              </a:rPr>
              <a:t>13 </a:t>
            </a:r>
            <a:r>
              <a:rPr sz="1200" spc="-5" dirty="0">
                <a:latin typeface="Times New Roman"/>
                <a:cs typeface="Times New Roman"/>
              </a:rPr>
              <a:t>marzo, Gesù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lasciarono definitivamente l’accampamento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 </a:t>
            </a:r>
            <a:r>
              <a:rPr sz="1200" dirty="0">
                <a:latin typeface="Times New Roman"/>
                <a:cs typeface="Times New Roman"/>
              </a:rPr>
              <a:t>e partirono  </a:t>
            </a:r>
            <a:r>
              <a:rPr sz="1200" spc="-5" dirty="0">
                <a:latin typeface="Times New Roman"/>
                <a:cs typeface="Times New Roman"/>
              </a:rPr>
              <a:t>verso sud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giro nelle città della Perea </a:t>
            </a:r>
            <a:r>
              <a:rPr sz="1200" dirty="0">
                <a:latin typeface="Times New Roman"/>
                <a:cs typeface="Times New Roman"/>
              </a:rPr>
              <a:t>meridionale, dove </a:t>
            </a:r>
            <a:r>
              <a:rPr sz="1200" spc="-5" dirty="0">
                <a:latin typeface="Times New Roman"/>
                <a:cs typeface="Times New Roman"/>
              </a:rPr>
              <a:t>stavano lavorando gli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Abner. Essi </a:t>
            </a:r>
            <a:r>
              <a:rPr sz="1200" dirty="0">
                <a:latin typeface="Times New Roman"/>
                <a:cs typeface="Times New Roman"/>
              </a:rPr>
              <a:t>passarono più di  due settimane in visita tra i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si recarono direttamente </a:t>
            </a:r>
            <a:r>
              <a:rPr sz="1200" dirty="0">
                <a:latin typeface="Times New Roman"/>
                <a:cs typeface="Times New Roman"/>
              </a:rPr>
              <a:t>a Gerusalemme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(1868.4) 171:1.2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lasciò Pella, </a:t>
            </a:r>
            <a:r>
              <a:rPr sz="1200" dirty="0">
                <a:latin typeface="Times New Roman"/>
                <a:cs typeface="Times New Roman"/>
              </a:rPr>
              <a:t>i discepoli </a:t>
            </a:r>
            <a:r>
              <a:rPr sz="1200" spc="-5" dirty="0">
                <a:latin typeface="Times New Roman"/>
                <a:cs typeface="Times New Roman"/>
              </a:rPr>
              <a:t>accampati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migliaio,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seguirono. Quasi </a:t>
            </a:r>
            <a:r>
              <a:rPr sz="1200" dirty="0">
                <a:latin typeface="Times New Roman"/>
                <a:cs typeface="Times New Roman"/>
              </a:rPr>
              <a:t>la metà di 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lo lasciò al </a:t>
            </a:r>
            <a:r>
              <a:rPr sz="1200" spc="-5" dirty="0">
                <a:latin typeface="Times New Roman"/>
                <a:cs typeface="Times New Roman"/>
              </a:rPr>
              <a:t>guado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Giordano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essi appresero </a:t>
            </a:r>
            <a:r>
              <a:rPr sz="1200" dirty="0">
                <a:latin typeface="Times New Roman"/>
                <a:cs typeface="Times New Roman"/>
              </a:rPr>
              <a:t>che stava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Chesbon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predicato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sermone su “La valutazione del </a:t>
            </a:r>
            <a:r>
              <a:rPr sz="1200" dirty="0">
                <a:latin typeface="Times New Roman"/>
                <a:cs typeface="Times New Roman"/>
              </a:rPr>
              <a:t>costo”.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proseguirono </a:t>
            </a:r>
            <a:r>
              <a:rPr sz="1200" spc="-5" dirty="0">
                <a:latin typeface="Times New Roman"/>
                <a:cs typeface="Times New Roman"/>
              </a:rPr>
              <a:t>verso Gerusalemme, mentre l’altra </a:t>
            </a:r>
            <a:r>
              <a:rPr sz="1200" dirty="0">
                <a:latin typeface="Times New Roman"/>
                <a:cs typeface="Times New Roman"/>
              </a:rPr>
              <a:t>metà lo seguì per  due settimane visitando le </a:t>
            </a:r>
            <a:r>
              <a:rPr sz="1200" spc="-5" dirty="0">
                <a:latin typeface="Times New Roman"/>
                <a:cs typeface="Times New Roman"/>
              </a:rPr>
              <a:t>città della Perea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meridionale.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(1868.5) 171:1.3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immediati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comprese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Pella era </a:t>
            </a:r>
            <a:r>
              <a:rPr sz="1200" dirty="0">
                <a:latin typeface="Times New Roman"/>
                <a:cs typeface="Times New Roman"/>
              </a:rPr>
              <a:t>stato abbandonato, ma  </a:t>
            </a:r>
            <a:r>
              <a:rPr sz="1200" spc="-5" dirty="0">
                <a:latin typeface="Times New Roman"/>
                <a:cs typeface="Times New Roman"/>
              </a:rPr>
              <a:t>pensava realmente che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indicasse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intendeva finalmente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Gerusalemme </a:t>
            </a:r>
            <a:r>
              <a:rPr sz="1200" spc="-5" dirty="0">
                <a:latin typeface="Times New Roman"/>
                <a:cs typeface="Times New Roman"/>
              </a:rPr>
              <a:t>per rivendicare </a:t>
            </a:r>
            <a:r>
              <a:rPr sz="1200" dirty="0">
                <a:latin typeface="Times New Roman"/>
                <a:cs typeface="Times New Roman"/>
              </a:rPr>
              <a:t>il trono di  </a:t>
            </a:r>
            <a:r>
              <a:rPr sz="1200" spc="-5" dirty="0">
                <a:latin typeface="Times New Roman"/>
                <a:cs typeface="Times New Roman"/>
              </a:rPr>
              <a:t>Davide. Una larga maggioranza </a:t>
            </a:r>
            <a:r>
              <a:rPr sz="1200" dirty="0">
                <a:latin typeface="Times New Roman"/>
                <a:cs typeface="Times New Roman"/>
              </a:rPr>
              <a:t>di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cogliere un </a:t>
            </a:r>
            <a:r>
              <a:rPr sz="1200" spc="-5" dirty="0">
                <a:latin typeface="Times New Roman"/>
                <a:cs typeface="Times New Roman"/>
              </a:rPr>
              <a:t>concetto diverso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cieli; qualunque  </a:t>
            </a:r>
            <a:r>
              <a:rPr sz="1200" spc="-5" dirty="0">
                <a:latin typeface="Times New Roman"/>
                <a:cs typeface="Times New Roman"/>
              </a:rPr>
              <a:t>cosa egli insegnasse loro,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abbandonato questa </a:t>
            </a:r>
            <a:r>
              <a:rPr sz="1200" spc="-5" dirty="0">
                <a:latin typeface="Times New Roman"/>
                <a:cs typeface="Times New Roman"/>
              </a:rPr>
              <a:t>idea ebraica 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0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(1868.6) 171:1.4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le istruzioni </a:t>
            </a:r>
            <a:r>
              <a:rPr sz="1200" spc="-5" dirty="0">
                <a:latin typeface="Times New Roman"/>
                <a:cs typeface="Times New Roman"/>
              </a:rPr>
              <a:t>dell’apostolo Andrea,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Zebedeo </a:t>
            </a:r>
            <a:r>
              <a:rPr sz="1200" dirty="0">
                <a:latin typeface="Times New Roman"/>
                <a:cs typeface="Times New Roman"/>
              </a:rPr>
              <a:t>chiuse 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visitatori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Pella mercoledì </a:t>
            </a:r>
            <a:r>
              <a:rPr sz="1200" dirty="0">
                <a:latin typeface="Times New Roman"/>
                <a:cs typeface="Times New Roman"/>
              </a:rPr>
              <a:t>15 </a:t>
            </a:r>
            <a:r>
              <a:rPr sz="1200" spc="-5" dirty="0">
                <a:latin typeface="Times New Roman"/>
                <a:cs typeface="Times New Roman"/>
              </a:rPr>
              <a:t>marzo.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momento vi </a:t>
            </a:r>
            <a:r>
              <a:rPr sz="1200" spc="-5" dirty="0">
                <a:latin typeface="Times New Roman"/>
                <a:cs typeface="Times New Roman"/>
              </a:rPr>
              <a:t>risiedevano quasi </a:t>
            </a:r>
            <a:r>
              <a:rPr sz="1200" dirty="0">
                <a:latin typeface="Times New Roman"/>
                <a:cs typeface="Times New Roman"/>
              </a:rPr>
              <a:t>quattromila visitatori, senza </a:t>
            </a:r>
            <a:r>
              <a:rPr sz="1200" spc="-5" dirty="0">
                <a:latin typeface="Times New Roman"/>
                <a:cs typeface="Times New Roman"/>
              </a:rPr>
              <a:t>contare </a:t>
            </a:r>
            <a:r>
              <a:rPr sz="1200" dirty="0">
                <a:latin typeface="Times New Roman"/>
                <a:cs typeface="Times New Roman"/>
              </a:rPr>
              <a:t>le mille e più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soggiornavano 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080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insegnanti, </a:t>
            </a:r>
            <a:r>
              <a:rPr sz="1200" dirty="0">
                <a:latin typeface="Times New Roman"/>
                <a:cs typeface="Times New Roman"/>
              </a:rPr>
              <a:t>e che andarono a </a:t>
            </a:r>
            <a:r>
              <a:rPr sz="1200" spc="-5" dirty="0">
                <a:latin typeface="Times New Roman"/>
                <a:cs typeface="Times New Roman"/>
              </a:rPr>
              <a:t>sud con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dodici. 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avversione </a:t>
            </a:r>
            <a:r>
              <a:rPr sz="1200" dirty="0">
                <a:latin typeface="Times New Roman"/>
                <a:cs typeface="Times New Roman"/>
              </a:rPr>
              <a:t>a farlo, Davide </a:t>
            </a:r>
            <a:r>
              <a:rPr sz="1200" spc="-5" dirty="0">
                <a:latin typeface="Times New Roman"/>
                <a:cs typeface="Times New Roman"/>
              </a:rPr>
              <a:t>vendette l’intero equipaggiamento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acquirenti e </a:t>
            </a:r>
            <a:r>
              <a:rPr sz="1200" spc="-5" dirty="0">
                <a:latin typeface="Times New Roman"/>
                <a:cs typeface="Times New Roman"/>
              </a:rPr>
              <a:t>si recò con </a:t>
            </a:r>
            <a:r>
              <a:rPr sz="1200" dirty="0">
                <a:latin typeface="Times New Roman"/>
                <a:cs typeface="Times New Roman"/>
              </a:rPr>
              <a:t>i fondi a </a:t>
            </a:r>
            <a:r>
              <a:rPr sz="1200" spc="-5" dirty="0">
                <a:latin typeface="Times New Roman"/>
                <a:cs typeface="Times New Roman"/>
              </a:rPr>
              <a:t>Gerusalemme,  consegnando </a:t>
            </a:r>
            <a:r>
              <a:rPr sz="1200" dirty="0">
                <a:latin typeface="Times New Roman"/>
                <a:cs typeface="Times New Roman"/>
              </a:rPr>
              <a:t>successivamente il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a Giuda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Iscariota.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(1869.1) 171:1.5 </a:t>
            </a:r>
            <a:r>
              <a:rPr sz="1200" spc="-5" dirty="0">
                <a:latin typeface="Times New Roman"/>
                <a:cs typeface="Times New Roman"/>
              </a:rPr>
              <a:t>Davide fu presente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l’ultima tragica settimana, riconducendo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madre con </a:t>
            </a:r>
            <a:r>
              <a:rPr sz="1200" dirty="0">
                <a:latin typeface="Times New Roman"/>
                <a:cs typeface="Times New Roman"/>
              </a:rPr>
              <a:t>lui a Betsaida dopo  la </a:t>
            </a:r>
            <a:r>
              <a:rPr sz="1200" spc="-5" dirty="0">
                <a:latin typeface="Times New Roman"/>
                <a:cs typeface="Times New Roman"/>
              </a:rPr>
              <a:t>crocifissione. </a:t>
            </a:r>
            <a:r>
              <a:rPr sz="1200" dirty="0">
                <a:latin typeface="Times New Roman"/>
                <a:cs typeface="Times New Roman"/>
              </a:rPr>
              <a:t>Mentre aspettava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apostoli, Davide si fermò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profondamente turbato dal </a:t>
            </a:r>
            <a:r>
              <a:rPr sz="1200" spc="10" dirty="0">
                <a:latin typeface="Times New Roman"/>
                <a:cs typeface="Times New Roman"/>
              </a:rPr>
              <a:t>modo  </a:t>
            </a:r>
            <a:r>
              <a:rPr sz="1200" dirty="0">
                <a:latin typeface="Times New Roman"/>
                <a:cs typeface="Times New Roman"/>
              </a:rPr>
              <a:t>in cui i </a:t>
            </a:r>
            <a:r>
              <a:rPr sz="1200" spc="-5" dirty="0">
                <a:latin typeface="Times New Roman"/>
                <a:cs typeface="Times New Roman"/>
              </a:rPr>
              <a:t>Farisei avevano </a:t>
            </a:r>
            <a:r>
              <a:rPr sz="1200" dirty="0">
                <a:latin typeface="Times New Roman"/>
                <a:cs typeface="Times New Roman"/>
              </a:rPr>
              <a:t>cominciato a </a:t>
            </a:r>
            <a:r>
              <a:rPr sz="1200" spc="-5" dirty="0">
                <a:latin typeface="Times New Roman"/>
                <a:cs typeface="Times New Roman"/>
              </a:rPr>
              <a:t>perseguitarlo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molestarlo </a:t>
            </a:r>
            <a:r>
              <a:rPr sz="1200" dirty="0">
                <a:latin typeface="Times New Roman"/>
                <a:cs typeface="Times New Roman"/>
              </a:rPr>
              <a:t>dopo la sua </a:t>
            </a:r>
            <a:r>
              <a:rPr sz="1200" spc="-5" dirty="0">
                <a:latin typeface="Times New Roman"/>
                <a:cs typeface="Times New Roman"/>
              </a:rPr>
              <a:t>risurrezione. Andrea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Davide</a:t>
            </a:r>
            <a:endParaRPr sz="1200">
              <a:latin typeface="Times New Roman"/>
              <a:cs typeface="Times New Roman"/>
            </a:endParaRPr>
          </a:p>
          <a:p>
            <a:pPr marL="63500" marR="10350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d’interrompere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interpretato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come un’indicazione dell’imminente instaurazione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senza un </a:t>
            </a:r>
            <a:r>
              <a:rPr sz="1200" spc="-5" dirty="0">
                <a:latin typeface="Times New Roman"/>
                <a:cs typeface="Times New Roman"/>
              </a:rPr>
              <a:t>incarico ed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deciso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difensore </a:t>
            </a:r>
            <a:r>
              <a:rPr sz="1200" dirty="0">
                <a:latin typeface="Times New Roman"/>
                <a:cs typeface="Times New Roman"/>
              </a:rPr>
              <a:t>volontario di Lazzaro,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  <a:p>
            <a:pPr marL="63500" marR="869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l’oggetto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indignata sollecitudine fuggì precipitosamente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Filadelfia. Di conseguenza, poco </a:t>
            </a:r>
            <a:r>
              <a:rPr sz="1200" dirty="0">
                <a:latin typeface="Times New Roman"/>
                <a:cs typeface="Times New Roman"/>
              </a:rPr>
              <a:t>tempo dopo la risurrezione 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sua madre, Davide si recò </a:t>
            </a:r>
            <a:r>
              <a:rPr sz="1200" dirty="0">
                <a:latin typeface="Times New Roman"/>
                <a:cs typeface="Times New Roman"/>
              </a:rPr>
              <a:t>anche lui a </a:t>
            </a:r>
            <a:r>
              <a:rPr sz="1200" spc="-5" dirty="0">
                <a:latin typeface="Times New Roman"/>
                <a:cs typeface="Times New Roman"/>
              </a:rPr>
              <a:t>Filadelfia, dopo aver </a:t>
            </a:r>
            <a:r>
              <a:rPr sz="1200" dirty="0">
                <a:latin typeface="Times New Roman"/>
                <a:cs typeface="Times New Roman"/>
              </a:rPr>
              <a:t>prima aiutato </a:t>
            </a:r>
            <a:r>
              <a:rPr sz="1200" spc="-5" dirty="0">
                <a:latin typeface="Times New Roman"/>
                <a:cs typeface="Times New Roman"/>
              </a:rPr>
              <a:t>Marta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a vendere le  loro </a:t>
            </a:r>
            <a:r>
              <a:rPr sz="1200" spc="-5" dirty="0">
                <a:latin typeface="Times New Roman"/>
                <a:cs typeface="Times New Roman"/>
              </a:rPr>
              <a:t>proprietà, </a:t>
            </a:r>
            <a:r>
              <a:rPr sz="1200" dirty="0">
                <a:latin typeface="Times New Roman"/>
                <a:cs typeface="Times New Roman"/>
              </a:rPr>
              <a:t>E là, in </a:t>
            </a:r>
            <a:r>
              <a:rPr sz="1200" spc="-5" dirty="0">
                <a:latin typeface="Times New Roman"/>
                <a:cs typeface="Times New Roman"/>
              </a:rPr>
              <a:t>associazione con Abner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Lazzaro, passò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vita, divenendo </a:t>
            </a:r>
            <a:r>
              <a:rPr sz="1200" dirty="0">
                <a:latin typeface="Times New Roman"/>
                <a:cs typeface="Times New Roman"/>
              </a:rPr>
              <a:t>il supervisore finanziario di tutti 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vasti </a:t>
            </a:r>
            <a:r>
              <a:rPr sz="1200" spc="-5" dirty="0">
                <a:latin typeface="Times New Roman"/>
                <a:cs typeface="Times New Roman"/>
              </a:rPr>
              <a:t>interessi del regno </a:t>
            </a:r>
            <a:r>
              <a:rPr sz="1200" dirty="0">
                <a:latin typeface="Times New Roman"/>
                <a:cs typeface="Times New Roman"/>
              </a:rPr>
              <a:t>che ebbero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centro a </a:t>
            </a:r>
            <a:r>
              <a:rPr sz="1200" spc="-5" dirty="0">
                <a:latin typeface="Times New Roman"/>
                <a:cs typeface="Times New Roman"/>
              </a:rPr>
              <a:t>Filadelfia </a:t>
            </a:r>
            <a:r>
              <a:rPr sz="1200" dirty="0">
                <a:latin typeface="Times New Roman"/>
                <a:cs typeface="Times New Roman"/>
              </a:rPr>
              <a:t>durante la vita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Abner.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(1869.2) 171:1.6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tempo dopo la distruzione di </a:t>
            </a:r>
            <a:r>
              <a:rPr sz="1200" spc="-5" dirty="0">
                <a:latin typeface="Times New Roman"/>
                <a:cs typeface="Times New Roman"/>
              </a:rPr>
              <a:t>Gerusalemme, Antiochia </a:t>
            </a:r>
            <a:r>
              <a:rPr sz="1200" dirty="0">
                <a:latin typeface="Times New Roman"/>
                <a:cs typeface="Times New Roman"/>
              </a:rPr>
              <a:t>divenne il </a:t>
            </a:r>
            <a:r>
              <a:rPr sz="1200" spc="-5" dirty="0">
                <a:latin typeface="Times New Roman"/>
                <a:cs typeface="Times New Roman"/>
              </a:rPr>
              <a:t>quartier generale del </a:t>
            </a:r>
            <a:r>
              <a:rPr sz="1200" i="1" spc="-5" dirty="0">
                <a:latin typeface="Times New Roman"/>
                <a:cs typeface="Times New Roman"/>
              </a:rPr>
              <a:t>Cristianesimo </a:t>
            </a:r>
            <a:r>
              <a:rPr sz="1200" spc="-5" dirty="0">
                <a:latin typeface="Times New Roman"/>
                <a:cs typeface="Times New Roman"/>
              </a:rPr>
              <a:t>paolino,  mentre Filadelfia rimase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del </a:t>
            </a:r>
            <a:r>
              <a:rPr sz="1200" i="1" spc="-5" dirty="0">
                <a:latin typeface="Times New Roman"/>
                <a:cs typeface="Times New Roman"/>
              </a:rPr>
              <a:t>regno dei cieli secondo Abner. </a:t>
            </a:r>
            <a:r>
              <a:rPr sz="1200" dirty="0">
                <a:latin typeface="Times New Roman"/>
                <a:cs typeface="Times New Roman"/>
              </a:rPr>
              <a:t>Da Antiochia, la </a:t>
            </a:r>
            <a:r>
              <a:rPr sz="1200" spc="-5" dirty="0">
                <a:latin typeface="Times New Roman"/>
                <a:cs typeface="Times New Roman"/>
              </a:rPr>
              <a:t>versione </a:t>
            </a:r>
            <a:r>
              <a:rPr sz="1200" dirty="0">
                <a:latin typeface="Times New Roman"/>
                <a:cs typeface="Times New Roman"/>
              </a:rPr>
              <a:t>paolina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a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si diffuse </a:t>
            </a:r>
            <a:r>
              <a:rPr sz="1200" dirty="0">
                <a:latin typeface="Times New Roman"/>
                <a:cs typeface="Times New Roman"/>
              </a:rPr>
              <a:t>in tutto il mondo </a:t>
            </a:r>
            <a:r>
              <a:rPr sz="1200" spc="-5" dirty="0">
                <a:latin typeface="Times New Roman"/>
                <a:cs typeface="Times New Roman"/>
              </a:rPr>
              <a:t>occidentale. Partendo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Filadelfia,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della versione abneriana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 dei cieli si sparsero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e l’Arabia, </a:t>
            </a:r>
            <a:r>
              <a:rPr sz="1200" spc="-5" dirty="0">
                <a:latin typeface="Times New Roman"/>
                <a:cs typeface="Times New Roman"/>
              </a:rPr>
              <a:t>fino all’epoca successiva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questi intransigenti emissari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sopraffatti dall’improvviso sviluppo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dell’Islam.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769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valutazione del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costo</a:t>
            </a:r>
            <a:endParaRPr sz="1600">
              <a:latin typeface="Times New Roman"/>
              <a:cs typeface="Times New Roman"/>
            </a:endParaRPr>
          </a:p>
          <a:p>
            <a:pPr marL="76200" marR="1600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(1869.3) 171:2.1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seguito </a:t>
            </a:r>
            <a:r>
              <a:rPr sz="1200" dirty="0">
                <a:latin typeface="Times New Roman"/>
                <a:cs typeface="Times New Roman"/>
              </a:rPr>
              <a:t>di circa un </a:t>
            </a:r>
            <a:r>
              <a:rPr sz="1200" spc="-5" dirty="0">
                <a:latin typeface="Times New Roman"/>
                <a:cs typeface="Times New Roman"/>
              </a:rPr>
              <a:t>migliaio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seguaci arrivarono al guado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 sul Giordano, allora  chiamato Betabara,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discepoli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che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stava andando </a:t>
            </a:r>
            <a:r>
              <a:rPr sz="1200" dirty="0">
                <a:latin typeface="Times New Roman"/>
                <a:cs typeface="Times New Roman"/>
              </a:rPr>
              <a:t>direttamente a </a:t>
            </a:r>
            <a:r>
              <a:rPr sz="1200" spc="-5" dirty="0">
                <a:latin typeface="Times New Roman"/>
                <a:cs typeface="Times New Roman"/>
              </a:rPr>
              <a:t>Gerusalemme. Mentre  essi esitavano </a:t>
            </a:r>
            <a:r>
              <a:rPr sz="1200" dirty="0">
                <a:latin typeface="Times New Roman"/>
                <a:cs typeface="Times New Roman"/>
              </a:rPr>
              <a:t>e discutevano tra di </a:t>
            </a:r>
            <a:r>
              <a:rPr sz="1200" spc="-5" dirty="0">
                <a:latin typeface="Times New Roman"/>
                <a:cs typeface="Times New Roman"/>
              </a:rPr>
              <a:t>loro, Gesù </a:t>
            </a:r>
            <a:r>
              <a:rPr sz="1200" dirty="0">
                <a:latin typeface="Times New Roman"/>
                <a:cs typeface="Times New Roman"/>
              </a:rPr>
              <a:t>salì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grosso </a:t>
            </a:r>
            <a:r>
              <a:rPr sz="1200" dirty="0">
                <a:latin typeface="Times New Roman"/>
                <a:cs typeface="Times New Roman"/>
              </a:rPr>
              <a:t>masso e pronunciò quel </a:t>
            </a:r>
            <a:r>
              <a:rPr sz="1200" spc="-5" dirty="0">
                <a:latin typeface="Times New Roman"/>
                <a:cs typeface="Times New Roman"/>
              </a:rPr>
              <a:t>discorso divenuto </a:t>
            </a:r>
            <a:r>
              <a:rPr sz="1200" dirty="0">
                <a:latin typeface="Times New Roman"/>
                <a:cs typeface="Times New Roman"/>
              </a:rPr>
              <a:t>noto </a:t>
            </a:r>
            <a:r>
              <a:rPr sz="1200" spc="-5" dirty="0">
                <a:latin typeface="Times New Roman"/>
                <a:cs typeface="Times New Roman"/>
              </a:rPr>
              <a:t>come: “La  valutazione del </a:t>
            </a:r>
            <a:r>
              <a:rPr sz="1200" dirty="0">
                <a:latin typeface="Times New Roman"/>
                <a:cs typeface="Times New Roman"/>
              </a:rPr>
              <a:t>costo.”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(1869.4) 171:2.2 </a:t>
            </a:r>
            <a:r>
              <a:rPr sz="1200" spc="-5" dirty="0">
                <a:latin typeface="Times New Roman"/>
                <a:cs typeface="Times New Roman"/>
              </a:rPr>
              <a:t>“Voi che vorreste seguirmi,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in poi </a:t>
            </a:r>
            <a:r>
              <a:rPr sz="1200" spc="-5" dirty="0">
                <a:latin typeface="Times New Roman"/>
                <a:cs typeface="Times New Roman"/>
              </a:rPr>
              <a:t>dovete accettare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della consacrazione sincera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mio </a:t>
            </a:r>
            <a:r>
              <a:rPr sz="1200" spc="-5" dirty="0">
                <a:latin typeface="Times New Roman"/>
                <a:cs typeface="Times New Roman"/>
              </a:rPr>
              <a:t>Padre. Se </a:t>
            </a:r>
            <a:r>
              <a:rPr sz="1200" dirty="0">
                <a:latin typeface="Times New Roman"/>
                <a:cs typeface="Times New Roman"/>
              </a:rPr>
              <a:t>volete </a:t>
            </a:r>
            <a:r>
              <a:rPr sz="1200" spc="-5" dirty="0">
                <a:latin typeface="Times New Roman"/>
                <a:cs typeface="Times New Roman"/>
              </a:rPr>
              <a:t>essere miei discepoli, dovete essere </a:t>
            </a:r>
            <a:r>
              <a:rPr sz="1200" dirty="0">
                <a:latin typeface="Times New Roman"/>
                <a:cs typeface="Times New Roman"/>
              </a:rPr>
              <a:t>disposti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abbandonare </a:t>
            </a:r>
            <a:r>
              <a:rPr sz="1200" spc="-5" dirty="0">
                <a:latin typeface="Times New Roman"/>
                <a:cs typeface="Times New Roman"/>
              </a:rPr>
              <a:t>padre, madre, moglie, </a:t>
            </a:r>
            <a:r>
              <a:rPr sz="1200" dirty="0">
                <a:latin typeface="Times New Roman"/>
                <a:cs typeface="Times New Roman"/>
              </a:rPr>
              <a:t>figli, 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sorelle. Se </a:t>
            </a:r>
            <a:r>
              <a:rPr sz="1200" dirty="0">
                <a:latin typeface="Times New Roman"/>
                <a:cs typeface="Times New Roman"/>
              </a:rPr>
              <a:t>uno di voi vuole </a:t>
            </a:r>
            <a:r>
              <a:rPr sz="1200" spc="-5" dirty="0">
                <a:latin typeface="Times New Roman"/>
                <a:cs typeface="Times New Roman"/>
              </a:rPr>
              <a:t>ora essere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discepolo, </a:t>
            </a:r>
            <a:r>
              <a:rPr sz="1200" dirty="0">
                <a:latin typeface="Times New Roman"/>
                <a:cs typeface="Times New Roman"/>
              </a:rPr>
              <a:t>deve accettare di rinunciare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vita, come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per offrire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 completare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sulla terra e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(1869.5) 171:2.3 </a:t>
            </a:r>
            <a:r>
              <a:rPr sz="1200" spc="-5" dirty="0">
                <a:latin typeface="Times New Roman"/>
                <a:cs typeface="Times New Roman"/>
              </a:rPr>
              <a:t>“Se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siete 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prezzo pieno, non </a:t>
            </a:r>
            <a:r>
              <a:rPr sz="1200" spc="-5" dirty="0">
                <a:latin typeface="Times New Roman"/>
                <a:cs typeface="Times New Roman"/>
              </a:rPr>
              <a:t>potete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miei discepoli.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proseguire, </a:t>
            </a:r>
            <a:r>
              <a:rPr sz="1200" dirty="0">
                <a:latin typeface="Times New Roman"/>
                <a:cs typeface="Times New Roman"/>
              </a:rPr>
              <a:t>ciascuno di  voi </a:t>
            </a:r>
            <a:r>
              <a:rPr sz="1200" spc="-5" dirty="0">
                <a:latin typeface="Times New Roman"/>
                <a:cs typeface="Times New Roman"/>
              </a:rPr>
              <a:t>dovrebbe sedersi </a:t>
            </a:r>
            <a:r>
              <a:rPr sz="1200" dirty="0">
                <a:latin typeface="Times New Roman"/>
                <a:cs typeface="Times New Roman"/>
              </a:rPr>
              <a:t>e calcolare il </a:t>
            </a:r>
            <a:r>
              <a:rPr sz="1200" spc="-5" dirty="0">
                <a:latin typeface="Times New Roman"/>
                <a:cs typeface="Times New Roman"/>
              </a:rPr>
              <a:t>costo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discepolo. </a:t>
            </a:r>
            <a:r>
              <a:rPr sz="1200" dirty="0">
                <a:latin typeface="Times New Roman"/>
                <a:cs typeface="Times New Roman"/>
              </a:rPr>
              <a:t>Chi di voi </a:t>
            </a:r>
            <a:r>
              <a:rPr sz="1200" spc="-5" dirty="0">
                <a:latin typeface="Times New Roman"/>
                <a:cs typeface="Times New Roman"/>
              </a:rPr>
              <a:t>comincerebbe </a:t>
            </a:r>
            <a:r>
              <a:rPr sz="1200" dirty="0">
                <a:latin typeface="Times New Roman"/>
                <a:cs typeface="Times New Roman"/>
              </a:rPr>
              <a:t>a costruire una torre di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proprie </a:t>
            </a:r>
            <a:r>
              <a:rPr sz="1200" dirty="0">
                <a:latin typeface="Times New Roman"/>
                <a:cs typeface="Times New Roman"/>
              </a:rPr>
              <a:t>terre senza prima </a:t>
            </a:r>
            <a:r>
              <a:rPr sz="1200" spc="-5" dirty="0">
                <a:latin typeface="Times New Roman"/>
                <a:cs typeface="Times New Roman"/>
              </a:rPr>
              <a:t>sedersi </a:t>
            </a:r>
            <a:r>
              <a:rPr sz="1200" dirty="0">
                <a:latin typeface="Times New Roman"/>
                <a:cs typeface="Times New Roman"/>
              </a:rPr>
              <a:t>a calcolare il costo e </a:t>
            </a:r>
            <a:r>
              <a:rPr sz="1200" spc="-5" dirty="0">
                <a:latin typeface="Times New Roman"/>
                <a:cs typeface="Times New Roman"/>
              </a:rPr>
              <a:t>vedere se possiede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completarla? Se </a:t>
            </a:r>
            <a:r>
              <a:rPr sz="1200" dirty="0">
                <a:latin typeface="Times New Roman"/>
                <a:cs typeface="Times New Roman"/>
              </a:rPr>
              <a:t>non calcolate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costo,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posto le </a:t>
            </a:r>
            <a:r>
              <a:rPr sz="1200" spc="-5" dirty="0">
                <a:latin typeface="Times New Roman"/>
                <a:cs typeface="Times New Roman"/>
              </a:rPr>
              <a:t>fondazioni potreste </a:t>
            </a:r>
            <a:r>
              <a:rPr sz="1200" dirty="0">
                <a:latin typeface="Times New Roman"/>
                <a:cs typeface="Times New Roman"/>
              </a:rPr>
              <a:t>scoprire che non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terminare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avete cominciato, </a:t>
            </a:r>
            <a:r>
              <a:rPr sz="1200" dirty="0">
                <a:latin typeface="Times New Roman"/>
                <a:cs typeface="Times New Roman"/>
              </a:rPr>
              <a:t>e quindi tutti i  vostri </a:t>
            </a:r>
            <a:r>
              <a:rPr sz="1200" spc="-5" dirty="0">
                <a:latin typeface="Times New Roman"/>
                <a:cs typeface="Times New Roman"/>
              </a:rPr>
              <a:t>vicini si burleranno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dicendo: ‘Ecco, quest’uomo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costruire, </a:t>
            </a:r>
            <a:r>
              <a:rPr sz="1200" dirty="0">
                <a:latin typeface="Times New Roman"/>
                <a:cs typeface="Times New Roman"/>
              </a:rPr>
              <a:t>ma non è stato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terminare </a:t>
            </a:r>
            <a:r>
              <a:rPr sz="1200" spc="15" dirty="0">
                <a:latin typeface="Times New Roman"/>
                <a:cs typeface="Times New Roman"/>
              </a:rPr>
              <a:t>il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lavoro.’ Ancora,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re quando si prepara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guerra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re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siede prima a riflettere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potrà o meno,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diecimila  uomini, </a:t>
            </a:r>
            <a:r>
              <a:rPr sz="1200" spc="-5" dirty="0">
                <a:latin typeface="Times New Roman"/>
                <a:cs typeface="Times New Roman"/>
              </a:rPr>
              <a:t>affrontare chi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di lui con </a:t>
            </a:r>
            <a:r>
              <a:rPr sz="1200" spc="-5" dirty="0">
                <a:latin typeface="Times New Roman"/>
                <a:cs typeface="Times New Roman"/>
              </a:rPr>
              <a:t>ventimila?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permettersi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nemico perché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preparato, manda un’ambasceria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quest’altro re, mentre questi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lontano, </a:t>
            </a:r>
            <a:r>
              <a:rPr sz="1200" spc="-5" dirty="0">
                <a:latin typeface="Times New Roman"/>
                <a:cs typeface="Times New Roman"/>
              </a:rPr>
              <a:t>per informarsi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condizioni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0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(1870.1) 171:2.4 </a:t>
            </a:r>
            <a:r>
              <a:rPr sz="1200" spc="-5" dirty="0">
                <a:latin typeface="Times New Roman"/>
                <a:cs typeface="Times New Roman"/>
              </a:rPr>
              <a:t>“Ora, dunque, 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sedersi e </a:t>
            </a:r>
            <a:r>
              <a:rPr sz="1200" spc="-5" dirty="0">
                <a:latin typeface="Times New Roman"/>
                <a:cs typeface="Times New Roman"/>
              </a:rPr>
              <a:t>valutare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discepolo. </a:t>
            </a:r>
            <a:r>
              <a:rPr sz="1200" dirty="0">
                <a:latin typeface="Times New Roman"/>
                <a:cs typeface="Times New Roman"/>
              </a:rPr>
              <a:t>D’ora in poi voi non potrete più  </a:t>
            </a:r>
            <a:r>
              <a:rPr sz="1200" spc="-5" dirty="0">
                <a:latin typeface="Times New Roman"/>
                <a:cs typeface="Times New Roman"/>
              </a:rPr>
              <a:t>seguirci ascoltando l’insegnamento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osservando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opere; </a:t>
            </a:r>
            <a:r>
              <a:rPr sz="1200" dirty="0">
                <a:latin typeface="Times New Roman"/>
                <a:cs typeface="Times New Roman"/>
              </a:rPr>
              <a:t>dovrete </a:t>
            </a:r>
            <a:r>
              <a:rPr sz="1200" spc="-5" dirty="0">
                <a:latin typeface="Times New Roman"/>
                <a:cs typeface="Times New Roman"/>
              </a:rPr>
              <a:t>affrontare persecuzioni accanite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testimoniare per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71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opprimenti </a:t>
            </a:r>
            <a:r>
              <a:rPr sz="1200" spc="-5" dirty="0">
                <a:latin typeface="Times New Roman"/>
                <a:cs typeface="Times New Roman"/>
              </a:rPr>
              <a:t>delusioni.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accettate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rinunciare </a:t>
            </a:r>
            <a:r>
              <a:rPr sz="1200" dirty="0">
                <a:latin typeface="Times New Roman"/>
                <a:cs typeface="Times New Roman"/>
              </a:rPr>
              <a:t>a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siete e di </a:t>
            </a:r>
            <a:r>
              <a:rPr sz="1200" spc="-5" dirty="0">
                <a:latin typeface="Times New Roman"/>
                <a:cs typeface="Times New Roman"/>
              </a:rPr>
              <a:t>dedicare </a:t>
            </a:r>
            <a:r>
              <a:rPr sz="1200" dirty="0">
                <a:latin typeface="Times New Roman"/>
                <a:cs typeface="Times New Roman"/>
              </a:rPr>
              <a:t>tutto quello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possedete, allora </a:t>
            </a:r>
            <a:r>
              <a:rPr sz="1200" dirty="0">
                <a:latin typeface="Times New Roman"/>
                <a:cs typeface="Times New Roman"/>
              </a:rPr>
              <a:t>non siete </a:t>
            </a:r>
            <a:r>
              <a:rPr sz="1200" spc="-5" dirty="0">
                <a:latin typeface="Times New Roman"/>
                <a:cs typeface="Times New Roman"/>
              </a:rPr>
              <a:t>degni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miei discepoli. Se </a:t>
            </a:r>
            <a:r>
              <a:rPr sz="1200" spc="5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avete già </a:t>
            </a:r>
            <a:r>
              <a:rPr sz="1200" dirty="0">
                <a:latin typeface="Times New Roman"/>
                <a:cs typeface="Times New Roman"/>
              </a:rPr>
              <a:t>conquistato 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non dovete </a:t>
            </a:r>
            <a:r>
              <a:rPr sz="1200" spc="-5" dirty="0">
                <a:latin typeface="Times New Roman"/>
                <a:cs typeface="Times New Roman"/>
              </a:rPr>
              <a:t>avere  alcun timore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vittoria esteriore che </a:t>
            </a:r>
            <a:r>
              <a:rPr sz="1200" dirty="0">
                <a:latin typeface="Times New Roman"/>
                <a:cs typeface="Times New Roman"/>
              </a:rPr>
              <a:t>dovrete </a:t>
            </a:r>
            <a:r>
              <a:rPr sz="1200" spc="-5" dirty="0">
                <a:latin typeface="Times New Roman"/>
                <a:cs typeface="Times New Roman"/>
              </a:rPr>
              <a:t>conseguire presto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respinto dai </a:t>
            </a:r>
            <a:r>
              <a:rPr sz="1200" dirty="0">
                <a:latin typeface="Times New Roman"/>
                <a:cs typeface="Times New Roman"/>
              </a:rPr>
              <a:t>capi dei 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dai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messo nelle </a:t>
            </a:r>
            <a:r>
              <a:rPr sz="1200" dirty="0">
                <a:latin typeface="Times New Roman"/>
                <a:cs typeface="Times New Roman"/>
              </a:rPr>
              <a:t>mani di non </a:t>
            </a:r>
            <a:r>
              <a:rPr sz="1200" spc="-5" dirty="0">
                <a:latin typeface="Times New Roman"/>
                <a:cs typeface="Times New Roman"/>
              </a:rPr>
              <a:t>credenti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beffeggiatori.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(1870.2) 171:2.5 </a:t>
            </a:r>
            <a:r>
              <a:rPr sz="1200" spc="-5" dirty="0">
                <a:latin typeface="Times New Roman"/>
                <a:cs typeface="Times New Roman"/>
              </a:rPr>
              <a:t>“Ora dovreste esaminare </a:t>
            </a:r>
            <a:r>
              <a:rPr sz="1200" dirty="0">
                <a:latin typeface="Times New Roman"/>
                <a:cs typeface="Times New Roman"/>
              </a:rPr>
              <a:t>voi stessi per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che cosa vi </a:t>
            </a:r>
            <a:r>
              <a:rPr sz="1200" spc="-5" dirty="0">
                <a:latin typeface="Times New Roman"/>
                <a:cs typeface="Times New Roman"/>
              </a:rPr>
              <a:t>spinge ad essere miei discepoli.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cercate onore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gloria, se  </a:t>
            </a:r>
            <a:r>
              <a:rPr sz="1200" dirty="0">
                <a:latin typeface="Times New Roman"/>
                <a:cs typeface="Times New Roman"/>
              </a:rPr>
              <a:t>siete inclini </a:t>
            </a:r>
            <a:r>
              <a:rPr sz="1200" spc="-5" dirty="0">
                <a:latin typeface="Times New Roman"/>
                <a:cs typeface="Times New Roman"/>
              </a:rPr>
              <a:t>alle cose terrene, </a:t>
            </a:r>
            <a:r>
              <a:rPr sz="1200" dirty="0">
                <a:latin typeface="Times New Roman"/>
                <a:cs typeface="Times New Roman"/>
              </a:rPr>
              <a:t>voi siete simili al </a:t>
            </a:r>
            <a:r>
              <a:rPr sz="1200" spc="-5" dirty="0">
                <a:latin typeface="Times New Roman"/>
                <a:cs typeface="Times New Roman"/>
              </a:rPr>
              <a:t>sale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sapore.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ciò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apprezzato per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salinità ha  </a:t>
            </a:r>
            <a:r>
              <a:rPr sz="1200" spc="-5" dirty="0">
                <a:latin typeface="Times New Roman"/>
                <a:cs typeface="Times New Roman"/>
              </a:rPr>
              <a:t>perso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sapore, con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si condirà? Un tale condimento </a:t>
            </a:r>
            <a:r>
              <a:rPr sz="1200" dirty="0">
                <a:latin typeface="Times New Roman"/>
                <a:cs typeface="Times New Roman"/>
              </a:rPr>
              <a:t>è inutile; è buono solo </a:t>
            </a:r>
            <a:r>
              <a:rPr sz="1200" spc="-5" dirty="0">
                <a:latin typeface="Times New Roman"/>
                <a:cs typeface="Times New Roman"/>
              </a:rPr>
              <a:t>per essere gettato </a:t>
            </a:r>
            <a:r>
              <a:rPr sz="1200" dirty="0">
                <a:latin typeface="Times New Roman"/>
                <a:cs typeface="Times New Roman"/>
              </a:rPr>
              <a:t>tra i rifiuti.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io vi ho  </a:t>
            </a:r>
            <a:r>
              <a:rPr sz="1200" spc="-5" dirty="0">
                <a:latin typeface="Times New Roman"/>
                <a:cs typeface="Times New Roman"/>
              </a:rPr>
              <a:t>avvertiti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in pace a casa vostra se non siete disposti a </a:t>
            </a:r>
            <a:r>
              <a:rPr sz="1200" spc="-5" dirty="0">
                <a:latin typeface="Times New Roman"/>
                <a:cs typeface="Times New Roman"/>
              </a:rPr>
              <a:t>bere con </a:t>
            </a:r>
            <a:r>
              <a:rPr sz="1200" dirty="0">
                <a:latin typeface="Times New Roman"/>
                <a:cs typeface="Times New Roman"/>
              </a:rPr>
              <a:t>me la </a:t>
            </a:r>
            <a:r>
              <a:rPr sz="1200" spc="-5" dirty="0">
                <a:latin typeface="Times New Roman"/>
                <a:cs typeface="Times New Roman"/>
              </a:rPr>
              <a:t>coppa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preparata.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ho detto  molte volte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 questo mondo, ma voi non volete </a:t>
            </a:r>
            <a:r>
              <a:rPr sz="1200" spc="-5" dirty="0">
                <a:latin typeface="Times New Roman"/>
                <a:cs typeface="Times New Roman"/>
              </a:rPr>
              <a:t>credermi. </a:t>
            </a:r>
            <a:r>
              <a:rPr sz="1200" dirty="0">
                <a:latin typeface="Times New Roman"/>
                <a:cs typeface="Times New Roman"/>
              </a:rPr>
              <a:t>Chi ha </a:t>
            </a:r>
            <a:r>
              <a:rPr sz="1200" spc="-5" dirty="0">
                <a:latin typeface="Times New Roman"/>
                <a:cs typeface="Times New Roman"/>
              </a:rPr>
              <a:t>orecchi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ascoltare, ascolti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(1870.3) 171:2.6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pronunciato queste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Gesù, </a:t>
            </a:r>
            <a:r>
              <a:rPr sz="1200" spc="-5" dirty="0">
                <a:latin typeface="Times New Roman"/>
                <a:cs typeface="Times New Roman"/>
              </a:rPr>
              <a:t>conducendo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dodici, partì per Chesbon, seguito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circa  cinquecento persone. </a:t>
            </a:r>
            <a:r>
              <a:rPr sz="1200" dirty="0">
                <a:latin typeface="Times New Roman"/>
                <a:cs typeface="Times New Roman"/>
              </a:rPr>
              <a:t>Poco dopo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dirty="0">
                <a:latin typeface="Times New Roman"/>
                <a:cs typeface="Times New Roman"/>
              </a:rPr>
              <a:t>metà della moltitudine </a:t>
            </a:r>
            <a:r>
              <a:rPr sz="1200" spc="-5" dirty="0">
                <a:latin typeface="Times New Roman"/>
                <a:cs typeface="Times New Roman"/>
              </a:rPr>
              <a:t>si diresse verso Gerusalemme.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-5" dirty="0">
                <a:latin typeface="Times New Roman"/>
                <a:cs typeface="Times New Roman"/>
              </a:rPr>
              <a:t>come pure </a:t>
            </a:r>
            <a:r>
              <a:rPr sz="1200" dirty="0">
                <a:latin typeface="Times New Roman"/>
                <a:cs typeface="Times New Roman"/>
              </a:rPr>
              <a:t>i principali  </a:t>
            </a:r>
            <a:r>
              <a:rPr sz="1200" spc="-5" dirty="0">
                <a:latin typeface="Times New Roman"/>
                <a:cs typeface="Times New Roman"/>
              </a:rPr>
              <a:t>discepoli, rifletterono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 queste parole,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attaccati alla credenza che, </a:t>
            </a:r>
            <a:r>
              <a:rPr sz="1200" dirty="0">
                <a:latin typeface="Times New Roman"/>
                <a:cs typeface="Times New Roman"/>
              </a:rPr>
              <a:t>dopo questo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periodo di  </a:t>
            </a:r>
            <a:r>
              <a:rPr sz="1200" spc="-5" dirty="0">
                <a:latin typeface="Times New Roman"/>
                <a:cs typeface="Times New Roman"/>
              </a:rPr>
              <a:t>avversità </a:t>
            </a:r>
            <a:r>
              <a:rPr sz="1200" dirty="0">
                <a:latin typeface="Times New Roman"/>
                <a:cs typeface="Times New Roman"/>
              </a:rPr>
              <a:t>e di prove, il </a:t>
            </a:r>
            <a:r>
              <a:rPr sz="1200" spc="-5" dirty="0">
                <a:latin typeface="Times New Roman"/>
                <a:cs typeface="Times New Roman"/>
              </a:rPr>
              <a:t>regno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certamente instaurato </a:t>
            </a:r>
            <a:r>
              <a:rPr sz="1200" dirty="0">
                <a:latin typeface="Times New Roman"/>
                <a:cs typeface="Times New Roman"/>
              </a:rPr>
              <a:t>in qualche modo </a:t>
            </a:r>
            <a:r>
              <a:rPr sz="1200" spc="-5" dirty="0">
                <a:latin typeface="Times New Roman"/>
                <a:cs typeface="Times New Roman"/>
              </a:rPr>
              <a:t>conformemente </a:t>
            </a:r>
            <a:r>
              <a:rPr sz="1200" dirty="0">
                <a:latin typeface="Times New Roman"/>
                <a:cs typeface="Times New Roman"/>
              </a:rPr>
              <a:t>alle loro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 accarezzate.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giro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Perea</a:t>
            </a:r>
            <a:endParaRPr sz="1600">
              <a:latin typeface="Times New Roman"/>
              <a:cs typeface="Times New Roman"/>
            </a:endParaRPr>
          </a:p>
          <a:p>
            <a:pPr marL="76200" marR="31242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(1870.4) 171:3.1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due </a:t>
            </a:r>
            <a:r>
              <a:rPr sz="1200" spc="-5" dirty="0">
                <a:latin typeface="Times New Roman"/>
                <a:cs typeface="Times New Roman"/>
              </a:rPr>
              <a:t>settimane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dodici, seguiti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parecchie 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discepoli, viaggiarono nel </a:t>
            </a:r>
            <a:r>
              <a:rPr sz="1200" dirty="0">
                <a:latin typeface="Times New Roman"/>
                <a:cs typeface="Times New Roman"/>
              </a:rPr>
              <a:t>sud  </a:t>
            </a:r>
            <a:r>
              <a:rPr sz="1200" spc="-5" dirty="0">
                <a:latin typeface="Times New Roman"/>
                <a:cs typeface="Times New Roman"/>
              </a:rPr>
              <a:t>della Perea </a:t>
            </a:r>
            <a:r>
              <a:rPr sz="1200" dirty="0">
                <a:latin typeface="Times New Roman"/>
                <a:cs typeface="Times New Roman"/>
              </a:rPr>
              <a:t>visitando tutte le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lavoravano i </a:t>
            </a:r>
            <a:r>
              <a:rPr sz="1200" spc="-5" dirty="0">
                <a:latin typeface="Times New Roman"/>
                <a:cs typeface="Times New Roman"/>
              </a:rPr>
              <a:t>settanta.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regione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Gentili,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spc="2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 sarebbero andati alla festa della Pasqua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del regno proseguirono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opera </a:t>
            </a:r>
            <a:r>
              <a:rPr sz="1200" dirty="0">
                <a:latin typeface="Times New Roman"/>
                <a:cs typeface="Times New Roman"/>
              </a:rPr>
              <a:t>d’insegnamento e di  </a:t>
            </a:r>
            <a:r>
              <a:rPr sz="1200" spc="-5" dirty="0">
                <a:latin typeface="Times New Roman"/>
                <a:cs typeface="Times New Roman"/>
              </a:rPr>
              <a:t>predicazione.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30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(1870.5) 171:3.2 </a:t>
            </a:r>
            <a:r>
              <a:rPr sz="1200" spc="-5" dirty="0">
                <a:latin typeface="Times New Roman"/>
                <a:cs typeface="Times New Roman"/>
              </a:rPr>
              <a:t>Gesù incontrò Abner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Chesbon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Andrea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lavori </a:t>
            </a:r>
            <a:r>
              <a:rPr sz="1200" dirty="0">
                <a:latin typeface="Times New Roman"/>
                <a:cs typeface="Times New Roman"/>
              </a:rPr>
              <a:t>dei settanta non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interrotti per la </a:t>
            </a:r>
            <a:r>
              <a:rPr sz="1200" spc="-5" dirty="0">
                <a:latin typeface="Times New Roman"/>
                <a:cs typeface="Times New Roman"/>
              </a:rPr>
              <a:t>festa della </a:t>
            </a:r>
            <a:r>
              <a:rPr sz="1200" spc="5" dirty="0">
                <a:latin typeface="Times New Roman"/>
                <a:cs typeface="Times New Roman"/>
              </a:rPr>
              <a:t>Pasqua;  </a:t>
            </a:r>
            <a:r>
              <a:rPr sz="1200" spc="-5" dirty="0">
                <a:latin typeface="Times New Roman"/>
                <a:cs typeface="Times New Roman"/>
              </a:rPr>
              <a:t>Gesù raccomandò ai 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sarebbe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 marL="76200" marR="2184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Egli consigliò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ad Abner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permettere al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delle donne, almeno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che lo desideravano,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Gerusalemme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fu l’ultima volta </a:t>
            </a:r>
            <a:r>
              <a:rPr sz="1200" spc="-5" dirty="0">
                <a:latin typeface="Times New Roman"/>
                <a:cs typeface="Times New Roman"/>
              </a:rPr>
              <a:t>che Abner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Gesù nella carne.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saluto </a:t>
            </a:r>
            <a:r>
              <a:rPr sz="1200" dirty="0">
                <a:latin typeface="Times New Roman"/>
                <a:cs typeface="Times New Roman"/>
              </a:rPr>
              <a:t>di addio </a:t>
            </a:r>
            <a:r>
              <a:rPr sz="1200" spc="-5" dirty="0">
                <a:latin typeface="Times New Roman"/>
                <a:cs typeface="Times New Roman"/>
              </a:rPr>
              <a:t>ad Abner fu: “Figlio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so che  sarai fedele al regno,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prego </a:t>
            </a:r>
            <a:r>
              <a:rPr sz="1200" dirty="0">
                <a:latin typeface="Times New Roman"/>
                <a:cs typeface="Times New Roman"/>
              </a:rPr>
              <a:t>il Padre di </a:t>
            </a:r>
            <a:r>
              <a:rPr sz="1200" spc="-5" dirty="0">
                <a:latin typeface="Times New Roman"/>
                <a:cs typeface="Times New Roman"/>
              </a:rPr>
              <a:t>concederti saggezza affinché </a:t>
            </a:r>
            <a:r>
              <a:rPr sz="1200" dirty="0">
                <a:latin typeface="Times New Roman"/>
                <a:cs typeface="Times New Roman"/>
              </a:rPr>
              <a:t>tu possa amare e comprendere i tuoi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7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(1870.6) 171:3.3 </a:t>
            </a:r>
            <a:r>
              <a:rPr sz="1200" spc="-5" dirty="0">
                <a:latin typeface="Times New Roman"/>
                <a:cs typeface="Times New Roman"/>
              </a:rPr>
              <a:t>Mentre essi andavano </a:t>
            </a:r>
            <a:r>
              <a:rPr sz="1200" dirty="0">
                <a:latin typeface="Times New Roman"/>
                <a:cs typeface="Times New Roman"/>
              </a:rPr>
              <a:t>di città in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seguaci </a:t>
            </a:r>
            <a:r>
              <a:rPr sz="1200" dirty="0">
                <a:latin typeface="Times New Roman"/>
                <a:cs typeface="Times New Roman"/>
              </a:rPr>
              <a:t>lì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per andare a </a:t>
            </a:r>
            <a:r>
              <a:rPr sz="1200" spc="-5" dirty="0">
                <a:latin typeface="Times New Roman"/>
                <a:cs typeface="Times New Roman"/>
              </a:rPr>
              <a:t>Gerusalemme, cosicché,  quando Gesù </a:t>
            </a:r>
            <a:r>
              <a:rPr sz="1200" dirty="0">
                <a:latin typeface="Times New Roman"/>
                <a:cs typeface="Times New Roman"/>
              </a:rPr>
              <a:t>partì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seguivano giorno per giorno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ridotto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duecento.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2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(1871.1) 171:3.4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compresero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dirty="0">
                <a:latin typeface="Times New Roman"/>
                <a:cs typeface="Times New Roman"/>
              </a:rPr>
              <a:t>a Gerusalemme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Pasqua. Essi sapevano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diffuso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che egli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condannato </a:t>
            </a:r>
            <a:r>
              <a:rPr sz="1200" dirty="0">
                <a:latin typeface="Times New Roman"/>
                <a:cs typeface="Times New Roman"/>
              </a:rPr>
              <a:t>a morte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ordinava a chiunque </a:t>
            </a:r>
            <a:r>
              <a:rPr sz="1200" spc="-5" dirty="0">
                <a:latin typeface="Times New Roman"/>
                <a:cs typeface="Times New Roman"/>
              </a:rPr>
              <a:t>sapesse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trovava</a:t>
            </a:r>
            <a:endParaRPr sz="120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d’informare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Sinedrio. Eppure, malgrado </a:t>
            </a:r>
            <a:r>
              <a:rPr sz="1200" dirty="0">
                <a:latin typeface="Times New Roman"/>
                <a:cs typeface="Times New Roman"/>
              </a:rPr>
              <a:t>tutto ciò,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così allarmati 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quando </a:t>
            </a:r>
            <a:r>
              <a:rPr sz="1200" spc="-5" dirty="0">
                <a:latin typeface="Times New Roman"/>
                <a:cs typeface="Times New Roman"/>
              </a:rPr>
              <a:t>egli aveva </a:t>
            </a:r>
            <a:r>
              <a:rPr sz="1200" dirty="0">
                <a:latin typeface="Times New Roman"/>
                <a:cs typeface="Times New Roman"/>
              </a:rPr>
              <a:t>annunciato  loro a </a:t>
            </a:r>
            <a:r>
              <a:rPr sz="1200" spc="-5" dirty="0">
                <a:latin typeface="Times New Roman"/>
                <a:cs typeface="Times New Roman"/>
              </a:rPr>
              <a:t>Filadelfia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andato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vedere Lazzaro. Questo cambiamento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stato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d’intensa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a quello di </a:t>
            </a:r>
            <a:r>
              <a:rPr sz="1200" spc="-5" dirty="0">
                <a:latin typeface="Times New Roman"/>
                <a:cs typeface="Times New Roman"/>
              </a:rPr>
              <a:t>tranquilla aspettativa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Lazzaro. Essi erano giunti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conclusione che  Gesù poteva, </a:t>
            </a:r>
            <a:r>
              <a:rPr sz="1200" dirty="0">
                <a:latin typeface="Times New Roman"/>
                <a:cs typeface="Times New Roman"/>
              </a:rPr>
              <a:t>in caso di </a:t>
            </a:r>
            <a:r>
              <a:rPr sz="1200" spc="-5" dirty="0">
                <a:latin typeface="Times New Roman"/>
                <a:cs typeface="Times New Roman"/>
              </a:rPr>
              <a:t>necessità, affermare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svergognare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nemici. </a:t>
            </a:r>
            <a:r>
              <a:rPr sz="1200" spc="-5" dirty="0">
                <a:latin typeface="Times New Roman"/>
                <a:cs typeface="Times New Roman"/>
              </a:rPr>
              <a:t>Questa speranza,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10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e matura fede nella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loro Maestro, spiega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esteriore mostrato </a:t>
            </a:r>
            <a:r>
              <a:rPr sz="1200" dirty="0">
                <a:latin typeface="Times New Roman"/>
                <a:cs typeface="Times New Roman"/>
              </a:rPr>
              <a:t>dai suoi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discepoli</a:t>
            </a:r>
            <a:endParaRPr sz="1200">
              <a:latin typeface="Times New Roman"/>
              <a:cs typeface="Times New Roman"/>
            </a:endParaRPr>
          </a:p>
          <a:p>
            <a:pPr marL="76200" marR="3663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immediati, che erano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all’aperta </a:t>
            </a:r>
            <a:r>
              <a:rPr sz="1200" dirty="0">
                <a:latin typeface="Times New Roman"/>
                <a:cs typeface="Times New Roman"/>
              </a:rPr>
              <a:t>dichiarazione del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spc="5" dirty="0">
                <a:latin typeface="Times New Roman"/>
                <a:cs typeface="Times New Roman"/>
              </a:rPr>
              <a:t>doveva  </a:t>
            </a:r>
            <a:r>
              <a:rPr sz="1200" spc="-5" dirty="0">
                <a:latin typeface="Times New Roman"/>
                <a:cs typeface="Times New Roman"/>
              </a:rPr>
              <a:t>morire.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9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(1871.2) 171:3.5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apostoli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che Gesù morisse; essi,  pensando che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“la risurrezione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vita”,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consideravano immortale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trionfante </a:t>
            </a:r>
            <a:r>
              <a:rPr sz="1200" spc="-5" dirty="0">
                <a:latin typeface="Times New Roman"/>
                <a:cs typeface="Times New Roman"/>
              </a:rPr>
              <a:t>sulla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006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87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spesso contemplato con </a:t>
            </a:r>
            <a:r>
              <a:rPr sz="1200" dirty="0">
                <a:latin typeface="Times New Roman"/>
                <a:cs typeface="Times New Roman"/>
              </a:rPr>
              <a:t>curiosità </a:t>
            </a:r>
            <a:r>
              <a:rPr sz="1200" spc="-5" dirty="0">
                <a:latin typeface="Times New Roman"/>
                <a:cs typeface="Times New Roman"/>
              </a:rPr>
              <a:t>questa magnifica città greca dalla collina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informato molte volte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vasti  lavori </a:t>
            </a:r>
            <a:r>
              <a:rPr sz="1200" dirty="0">
                <a:latin typeface="Times New Roman"/>
                <a:cs typeface="Times New Roman"/>
              </a:rPr>
              <a:t>pubblici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edifici decorati,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aveva sempre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di rispondere a </a:t>
            </a:r>
            <a:r>
              <a:rPr sz="1200" spc="-5" dirty="0">
                <a:latin typeface="Times New Roman"/>
                <a:cs typeface="Times New Roman"/>
              </a:rPr>
              <a:t>queste domande. </a:t>
            </a:r>
            <a:r>
              <a:rPr sz="1200" dirty="0">
                <a:latin typeface="Times New Roman"/>
                <a:cs typeface="Times New Roman"/>
              </a:rPr>
              <a:t>Ora erano 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a faccia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bellezze di questa </a:t>
            </a:r>
            <a:r>
              <a:rPr sz="1200" spc="-5" dirty="0">
                <a:latin typeface="Times New Roman"/>
                <a:cs typeface="Times New Roman"/>
              </a:rPr>
              <a:t>città dei Gentili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ignorare garbatamente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richieste d’informazioni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(1370.5) 124:3.7 </a:t>
            </a:r>
            <a:r>
              <a:rPr sz="1200" dirty="0">
                <a:latin typeface="Times New Roman"/>
                <a:cs typeface="Times New Roman"/>
              </a:rPr>
              <a:t>Si dava il </a:t>
            </a:r>
            <a:r>
              <a:rPr sz="1200" spc="-5" dirty="0">
                <a:latin typeface="Times New Roman"/>
                <a:cs typeface="Times New Roman"/>
              </a:rPr>
              <a:t>caso che proprio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nell’anfiteatro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Scitopoli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annuali di competizione  e le </a:t>
            </a:r>
            <a:r>
              <a:rPr sz="1200" spc="-5" dirty="0">
                <a:latin typeface="Times New Roman"/>
                <a:cs typeface="Times New Roman"/>
              </a:rPr>
              <a:t>dimostrazioni pubbliche </a:t>
            </a:r>
            <a:r>
              <a:rPr sz="1200" dirty="0">
                <a:latin typeface="Times New Roman"/>
                <a:cs typeface="Times New Roman"/>
              </a:rPr>
              <a:t>di abilità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fra le </a:t>
            </a:r>
            <a:r>
              <a:rPr sz="1200" spc="-5" dirty="0">
                <a:latin typeface="Times New Roman"/>
                <a:cs typeface="Times New Roman"/>
              </a:rPr>
              <a:t>città greche della </a:t>
            </a:r>
            <a:r>
              <a:rPr sz="1200" dirty="0">
                <a:latin typeface="Times New Roman"/>
                <a:cs typeface="Times New Roman"/>
              </a:rPr>
              <a:t>Decapoli, e </a:t>
            </a:r>
            <a:r>
              <a:rPr sz="1200" spc="-5" dirty="0">
                <a:latin typeface="Times New Roman"/>
                <a:cs typeface="Times New Roman"/>
              </a:rPr>
              <a:t>Gesù insisté perché suo padre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conducesse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giochi,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così </a:t>
            </a:r>
            <a:r>
              <a:rPr sz="1200" dirty="0">
                <a:latin typeface="Times New Roman"/>
                <a:cs typeface="Times New Roman"/>
              </a:rPr>
              <a:t>insistente </a:t>
            </a:r>
            <a:r>
              <a:rPr sz="1200" spc="-5" dirty="0">
                <a:latin typeface="Times New Roman"/>
                <a:cs typeface="Times New Roman"/>
              </a:rPr>
              <a:t>che Giuseppe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osò rifiutarglielo.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eccitato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giochi ed entrò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entusiasmo nello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dimostrazioni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e di destrezza </a:t>
            </a:r>
            <a:r>
              <a:rPr sz="1200" spc="-5" dirty="0">
                <a:latin typeface="Times New Roman"/>
                <a:cs typeface="Times New Roman"/>
              </a:rPr>
              <a:t>atletica. Giuseppe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indicibilmente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scosso</a:t>
            </a:r>
            <a:endParaRPr sz="1200">
              <a:latin typeface="Times New Roman"/>
              <a:cs typeface="Times New Roman"/>
            </a:endParaRPr>
          </a:p>
          <a:p>
            <a:pPr marL="63500" marR="20002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nell’osservare l’entusiasmo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 alla </a:t>
            </a:r>
            <a:r>
              <a:rPr sz="1200" dirty="0">
                <a:latin typeface="Times New Roman"/>
                <a:cs typeface="Times New Roman"/>
              </a:rPr>
              <a:t>vista di queste </a:t>
            </a:r>
            <a:r>
              <a:rPr sz="1200" spc="-5" dirty="0">
                <a:latin typeface="Times New Roman"/>
                <a:cs typeface="Times New Roman"/>
              </a:rPr>
              <a:t>esibizioni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vanità “pagana”.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furono terminati, 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ebbe la più grande </a:t>
            </a:r>
            <a:r>
              <a:rPr sz="1200" spc="-5" dirty="0">
                <a:latin typeface="Times New Roman"/>
                <a:cs typeface="Times New Roman"/>
              </a:rPr>
              <a:t>sorpresa della sua </a:t>
            </a:r>
            <a:r>
              <a:rPr sz="1200" dirty="0">
                <a:latin typeface="Times New Roman"/>
                <a:cs typeface="Times New Roman"/>
              </a:rPr>
              <a:t>vita quando </a:t>
            </a:r>
            <a:r>
              <a:rPr sz="1200" spc="-5" dirty="0">
                <a:latin typeface="Times New Roman"/>
                <a:cs typeface="Times New Roman"/>
              </a:rPr>
              <a:t>sentì Gesù esprimere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approvazione per essi </a:t>
            </a:r>
            <a:r>
              <a:rPr sz="1200" dirty="0">
                <a:latin typeface="Times New Roman"/>
                <a:cs typeface="Times New Roman"/>
              </a:rPr>
              <a:t>e suggerire </a:t>
            </a:r>
            <a:r>
              <a:rPr sz="1200" spc="-5" dirty="0">
                <a:latin typeface="Times New Roman"/>
                <a:cs typeface="Times New Roman"/>
              </a:rPr>
              <a:t>che  sarebbe stato </a:t>
            </a:r>
            <a:r>
              <a:rPr sz="1200" dirty="0">
                <a:latin typeface="Times New Roman"/>
                <a:cs typeface="Times New Roman"/>
              </a:rPr>
              <a:t>bene per i giovani di </a:t>
            </a:r>
            <a:r>
              <a:rPr sz="1200" spc="-5" dirty="0">
                <a:latin typeface="Times New Roman"/>
                <a:cs typeface="Times New Roman"/>
              </a:rPr>
              <a:t>Nazaret poter beneficiare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sane attività fisiche all’aria aperta. </a:t>
            </a:r>
            <a:r>
              <a:rPr sz="1200" dirty="0">
                <a:latin typeface="Times New Roman"/>
                <a:cs typeface="Times New Roman"/>
              </a:rPr>
              <a:t>Giuseppe parlò  </a:t>
            </a:r>
            <a:r>
              <a:rPr sz="1200" spc="-5" dirty="0">
                <a:latin typeface="Times New Roman"/>
                <a:cs typeface="Times New Roman"/>
              </a:rPr>
              <a:t>seriamente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lungamente con Gesù della </a:t>
            </a:r>
            <a:r>
              <a:rPr sz="1200" dirty="0">
                <a:latin typeface="Times New Roman"/>
                <a:cs typeface="Times New Roman"/>
              </a:rPr>
              <a:t>natura cattiva di </a:t>
            </a:r>
            <a:r>
              <a:rPr sz="1200" spc="-5" dirty="0">
                <a:latin typeface="Times New Roman"/>
                <a:cs typeface="Times New Roman"/>
              </a:rPr>
              <a:t>tali pratiche, </a:t>
            </a:r>
            <a:r>
              <a:rPr sz="1200" dirty="0">
                <a:latin typeface="Times New Roman"/>
                <a:cs typeface="Times New Roman"/>
              </a:rPr>
              <a:t>ma costatò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convinto.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244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(1371.1) 124:3.8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volta in cui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adirato </a:t>
            </a:r>
            <a:r>
              <a:rPr sz="1200" dirty="0">
                <a:latin typeface="Times New Roman"/>
                <a:cs typeface="Times New Roman"/>
              </a:rPr>
              <a:t>con lui fu quella notte </a:t>
            </a:r>
            <a:r>
              <a:rPr sz="1200" spc="-5" dirty="0">
                <a:latin typeface="Times New Roman"/>
                <a:cs typeface="Times New Roman"/>
              </a:rPr>
              <a:t>nella camera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locanda quando, </a:t>
            </a:r>
            <a:r>
              <a:rPr sz="1200" dirty="0">
                <a:latin typeface="Times New Roman"/>
                <a:cs typeface="Times New Roman"/>
              </a:rPr>
              <a:t>nel corso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discussione, il </a:t>
            </a:r>
            <a:r>
              <a:rPr sz="1200" spc="-5" dirty="0">
                <a:latin typeface="Times New Roman"/>
                <a:cs typeface="Times New Roman"/>
              </a:rPr>
              <a:t>ragazzo dimenticò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precetti </a:t>
            </a:r>
            <a:r>
              <a:rPr sz="1200" dirty="0">
                <a:latin typeface="Times New Roman"/>
                <a:cs typeface="Times New Roman"/>
              </a:rPr>
              <a:t>ebraici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suggerire </a:t>
            </a:r>
            <a:r>
              <a:rPr sz="1200" dirty="0">
                <a:latin typeface="Times New Roman"/>
                <a:cs typeface="Times New Roman"/>
              </a:rPr>
              <a:t>di rientrare a casa e di </a:t>
            </a:r>
            <a:r>
              <a:rPr sz="1200" spc="-5" dirty="0">
                <a:latin typeface="Times New Roman"/>
                <a:cs typeface="Times New Roman"/>
              </a:rPr>
              <a:t>adoperarsi per </a:t>
            </a:r>
            <a:r>
              <a:rPr sz="1200" dirty="0">
                <a:latin typeface="Times New Roman"/>
                <a:cs typeface="Times New Roman"/>
              </a:rPr>
              <a:t>la  costruzione di un </a:t>
            </a:r>
            <a:r>
              <a:rPr sz="1200" spc="-5" dirty="0">
                <a:latin typeface="Times New Roman"/>
                <a:cs typeface="Times New Roman"/>
              </a:rPr>
              <a:t>anfiteatro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Nazaret. Quando </a:t>
            </a:r>
            <a:r>
              <a:rPr sz="1200" dirty="0">
                <a:latin typeface="Times New Roman"/>
                <a:cs typeface="Times New Roman"/>
              </a:rPr>
              <a:t>Giuseppe udì </a:t>
            </a:r>
            <a:r>
              <a:rPr sz="1200" spc="-5" dirty="0">
                <a:latin typeface="Times New Roman"/>
                <a:cs typeface="Times New Roman"/>
              </a:rPr>
              <a:t>suo figlio primogenito </a:t>
            </a:r>
            <a:r>
              <a:rPr sz="1200" dirty="0">
                <a:latin typeface="Times New Roman"/>
                <a:cs typeface="Times New Roman"/>
              </a:rPr>
              <a:t>esprimere tali sentimenti non </a:t>
            </a:r>
            <a:r>
              <a:rPr sz="1200" spc="-5" dirty="0">
                <a:latin typeface="Times New Roman"/>
                <a:cs typeface="Times New Roman"/>
              </a:rPr>
              <a:t>ebraici, </a:t>
            </a:r>
            <a:r>
              <a:rPr sz="1200" spc="5" dirty="0">
                <a:latin typeface="Times New Roman"/>
                <a:cs typeface="Times New Roman"/>
              </a:rPr>
              <a:t>perse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calma </a:t>
            </a:r>
            <a:r>
              <a:rPr sz="1200" dirty="0">
                <a:latin typeface="Times New Roman"/>
                <a:cs typeface="Times New Roman"/>
              </a:rPr>
              <a:t>abituale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prendendo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per le spalle, gridò </a:t>
            </a:r>
            <a:r>
              <a:rPr sz="1200" spc="-5" dirty="0">
                <a:latin typeface="Times New Roman"/>
                <a:cs typeface="Times New Roman"/>
              </a:rPr>
              <a:t>con collera: </a:t>
            </a:r>
            <a:r>
              <a:rPr sz="1200" dirty="0">
                <a:latin typeface="Times New Roman"/>
                <a:cs typeface="Times New Roman"/>
              </a:rPr>
              <a:t>“Figlio mio,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ti </a:t>
            </a:r>
            <a:r>
              <a:rPr sz="1200" spc="-5" dirty="0">
                <a:latin typeface="Times New Roman"/>
                <a:cs typeface="Times New Roman"/>
              </a:rPr>
              <a:t>senta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pensiero  così cattivo </a:t>
            </a:r>
            <a:r>
              <a:rPr sz="1200" dirty="0">
                <a:latin typeface="Times New Roman"/>
                <a:cs typeface="Times New Roman"/>
              </a:rPr>
              <a:t>finché vivrai.”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stupito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l’emozione manifestata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padre;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era mai </a:t>
            </a:r>
            <a:r>
              <a:rPr sz="1200" spc="-5" dirty="0">
                <a:latin typeface="Times New Roman"/>
                <a:cs typeface="Times New Roman"/>
              </a:rPr>
              <a:t>capitato </a:t>
            </a:r>
            <a:r>
              <a:rPr sz="1200" dirty="0">
                <a:latin typeface="Times New Roman"/>
                <a:cs typeface="Times New Roman"/>
              </a:rPr>
              <a:t>prima di provare  </a:t>
            </a:r>
            <a:r>
              <a:rPr sz="1200" spc="-5" dirty="0">
                <a:latin typeface="Times New Roman"/>
                <a:cs typeface="Times New Roman"/>
              </a:rPr>
              <a:t>l’impatto personale dell’indignazione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e ne </a:t>
            </a:r>
            <a:r>
              <a:rPr sz="1200" spc="-5" dirty="0">
                <a:latin typeface="Times New Roman"/>
                <a:cs typeface="Times New Roman"/>
              </a:rPr>
              <a:t>fu sorpreso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scosso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ogni espressione. Egli rispose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semplicemente: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“Molto </a:t>
            </a:r>
            <a:r>
              <a:rPr sz="1200" dirty="0">
                <a:latin typeface="Times New Roman"/>
                <a:cs typeface="Times New Roman"/>
              </a:rPr>
              <a:t>bene padre mio, </a:t>
            </a:r>
            <a:r>
              <a:rPr sz="1200" spc="-5" dirty="0">
                <a:latin typeface="Times New Roman"/>
                <a:cs typeface="Times New Roman"/>
              </a:rPr>
              <a:t>così sarà </a:t>
            </a:r>
            <a:r>
              <a:rPr sz="1200" dirty="0">
                <a:latin typeface="Times New Roman"/>
                <a:cs typeface="Times New Roman"/>
              </a:rPr>
              <a:t>fatto.” E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ragazzo fece </a:t>
            </a:r>
            <a:r>
              <a:rPr sz="1200" dirty="0">
                <a:latin typeface="Times New Roman"/>
                <a:cs typeface="Times New Roman"/>
              </a:rPr>
              <a:t>anche la più </a:t>
            </a:r>
            <a:r>
              <a:rPr sz="1200" spc="-5" dirty="0">
                <a:latin typeface="Times New Roman"/>
                <a:cs typeface="Times New Roman"/>
              </a:rPr>
              <a:t>piccola allusione ai giochi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altre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atletiche  dei Greci finché visse </a:t>
            </a:r>
            <a:r>
              <a:rPr sz="1200" dirty="0">
                <a:latin typeface="Times New Roman"/>
                <a:cs typeface="Times New Roman"/>
              </a:rPr>
              <a:t>suo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2609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L’insegnamento 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Livia</a:t>
            </a:r>
            <a:endParaRPr sz="1600">
              <a:latin typeface="Times New Roman"/>
              <a:cs typeface="Times New Roman"/>
            </a:endParaRPr>
          </a:p>
          <a:p>
            <a:pPr marL="63500" marR="11303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(1871.3) 171:4.1 </a:t>
            </a:r>
            <a:r>
              <a:rPr sz="1200" spc="-5" dirty="0">
                <a:latin typeface="Times New Roman"/>
                <a:cs typeface="Times New Roman"/>
              </a:rPr>
              <a:t>Mercoledì sera </a:t>
            </a:r>
            <a:r>
              <a:rPr sz="1200" dirty="0">
                <a:latin typeface="Times New Roman"/>
                <a:cs typeface="Times New Roman"/>
              </a:rPr>
              <a:t>29 </a:t>
            </a:r>
            <a:r>
              <a:rPr sz="1200" spc="-5" dirty="0">
                <a:latin typeface="Times New Roman"/>
                <a:cs typeface="Times New Roman"/>
              </a:rPr>
              <a:t>marzo,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discepoli si accamparono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10" dirty="0">
                <a:latin typeface="Times New Roman"/>
                <a:cs typeface="Times New Roman"/>
              </a:rPr>
              <a:t>Livia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strada </a:t>
            </a:r>
            <a:r>
              <a:rPr sz="1200" spc="-5" dirty="0">
                <a:latin typeface="Times New Roman"/>
                <a:cs typeface="Times New Roman"/>
              </a:rPr>
              <a:t>verso Gerusalemme,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aver completato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giro delle città della Perea meridionale.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notte a </a:t>
            </a:r>
            <a:r>
              <a:rPr sz="1200" spc="-5" dirty="0">
                <a:latin typeface="Times New Roman"/>
                <a:cs typeface="Times New Roman"/>
              </a:rPr>
              <a:t>Livia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 </a:t>
            </a:r>
            <a:r>
              <a:rPr sz="1200" dirty="0">
                <a:latin typeface="Times New Roman"/>
                <a:cs typeface="Times New Roman"/>
              </a:rPr>
              <a:t>e Simon Pietro,  </a:t>
            </a:r>
            <a:r>
              <a:rPr sz="1200" spc="-5" dirty="0">
                <a:latin typeface="Times New Roman"/>
                <a:cs typeface="Times New Roman"/>
              </a:rPr>
              <a:t>che avevano cospirato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farsi consegnare </a:t>
            </a:r>
            <a:r>
              <a:rPr sz="1200" dirty="0">
                <a:latin typeface="Times New Roman"/>
                <a:cs typeface="Times New Roman"/>
              </a:rPr>
              <a:t>in questo posto più di </a:t>
            </a:r>
            <a:r>
              <a:rPr sz="1200" spc="-5" dirty="0">
                <a:latin typeface="Times New Roman"/>
                <a:cs typeface="Times New Roman"/>
              </a:rPr>
              <a:t>cento spade, ricevettero </a:t>
            </a:r>
            <a:r>
              <a:rPr sz="1200" dirty="0">
                <a:latin typeface="Times New Roman"/>
                <a:cs typeface="Times New Roman"/>
              </a:rPr>
              <a:t>e distribuirono </a:t>
            </a:r>
            <a:r>
              <a:rPr sz="1200" spc="-5" dirty="0">
                <a:latin typeface="Times New Roman"/>
                <a:cs typeface="Times New Roman"/>
              </a:rPr>
              <a:t>queste armi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coloro  </a:t>
            </a:r>
            <a:r>
              <a:rPr sz="1200" spc="-5" dirty="0">
                <a:latin typeface="Times New Roman"/>
                <a:cs typeface="Times New Roman"/>
              </a:rPr>
              <a:t>che vollero accettarle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portarle nascoste </a:t>
            </a:r>
            <a:r>
              <a:rPr sz="1200" dirty="0">
                <a:latin typeface="Times New Roman"/>
                <a:cs typeface="Times New Roman"/>
              </a:rPr>
              <a:t>sotto i </a:t>
            </a:r>
            <a:r>
              <a:rPr sz="1200" spc="-5" dirty="0">
                <a:latin typeface="Times New Roman"/>
                <a:cs typeface="Times New Roman"/>
              </a:rPr>
              <a:t>loro mantelli. </a:t>
            </a:r>
            <a:r>
              <a:rPr sz="1200" dirty="0">
                <a:latin typeface="Times New Roman"/>
                <a:cs typeface="Times New Roman"/>
              </a:rPr>
              <a:t>Simon Pietro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spada la notte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fu  tradito nel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6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(1871.4) 171:4.2 </a:t>
            </a:r>
            <a:r>
              <a:rPr sz="1200" spc="-5" dirty="0">
                <a:latin typeface="Times New Roman"/>
                <a:cs typeface="Times New Roman"/>
              </a:rPr>
              <a:t>Giovedì mattina presto, </a:t>
            </a:r>
            <a:r>
              <a:rPr sz="1200" dirty="0">
                <a:latin typeface="Times New Roman"/>
                <a:cs typeface="Times New Roman"/>
              </a:rPr>
              <a:t>prima che </a:t>
            </a:r>
            <a:r>
              <a:rPr sz="1200" spc="-5" dirty="0">
                <a:latin typeface="Times New Roman"/>
                <a:cs typeface="Times New Roman"/>
              </a:rPr>
              <a:t>gli altri si fossero svegliati, Gesù chiamò 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disse: “Sveglia </a:t>
            </a:r>
            <a:r>
              <a:rPr sz="1200" dirty="0">
                <a:latin typeface="Times New Roman"/>
                <a:cs typeface="Times New Roman"/>
              </a:rPr>
              <a:t>i tuoi fratelli!  </a:t>
            </a:r>
            <a:r>
              <a:rPr sz="1200" spc="-5" dirty="0">
                <a:latin typeface="Times New Roman"/>
                <a:cs typeface="Times New Roman"/>
              </a:rPr>
              <a:t>Ho qualcosa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dire loro.” </a:t>
            </a:r>
            <a:r>
              <a:rPr sz="1200" spc="-5" dirty="0">
                <a:latin typeface="Times New Roman"/>
                <a:cs typeface="Times New Roman"/>
              </a:rPr>
              <a:t>Gesù sapeva delle </a:t>
            </a:r>
            <a:r>
              <a:rPr sz="1200" spc="5" dirty="0">
                <a:latin typeface="Times New Roman"/>
                <a:cs typeface="Times New Roman"/>
              </a:rPr>
              <a:t>spade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stava </a:t>
            </a:r>
            <a:r>
              <a:rPr sz="1200" dirty="0">
                <a:latin typeface="Times New Roman"/>
                <a:cs typeface="Times New Roman"/>
              </a:rPr>
              <a:t>portando </a:t>
            </a:r>
            <a:r>
              <a:rPr sz="1200" spc="-5" dirty="0">
                <a:latin typeface="Times New Roman"/>
                <a:cs typeface="Times New Roman"/>
              </a:rPr>
              <a:t>queste armi,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rivelò mai loro che conosceva queste cose. Quando Andrea ebbe svegliato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compagni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furono riuniti, </a:t>
            </a:r>
            <a:r>
              <a:rPr sz="1200" spc="-5" dirty="0">
                <a:latin typeface="Times New Roman"/>
                <a:cs typeface="Times New Roman"/>
              </a:rPr>
              <a:t>Gesù disse: </a:t>
            </a:r>
            <a:r>
              <a:rPr sz="1200" dirty="0">
                <a:latin typeface="Times New Roman"/>
                <a:cs typeface="Times New Roman"/>
              </a:rPr>
              <a:t>“Figli  </a:t>
            </a:r>
            <a:r>
              <a:rPr sz="1200" spc="-5" dirty="0">
                <a:latin typeface="Times New Roman"/>
                <a:cs typeface="Times New Roman"/>
              </a:rPr>
              <a:t>miei, siete stati 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per lungo </a:t>
            </a:r>
            <a:r>
              <a:rPr sz="1200" dirty="0">
                <a:latin typeface="Times New Roman"/>
                <a:cs typeface="Times New Roman"/>
              </a:rPr>
              <a:t>tempo ed io vi ho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molte cose utili per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tempi, ma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ora avvertirvi di non  </a:t>
            </a:r>
            <a:r>
              <a:rPr sz="1200" spc="-5" dirty="0">
                <a:latin typeface="Times New Roman"/>
                <a:cs typeface="Times New Roman"/>
              </a:rPr>
              <a:t>riporre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incertezze della </a:t>
            </a:r>
            <a:r>
              <a:rPr sz="1200" dirty="0">
                <a:latin typeface="Times New Roman"/>
                <a:cs typeface="Times New Roman"/>
              </a:rPr>
              <a:t>carne o </a:t>
            </a:r>
            <a:r>
              <a:rPr sz="1200" spc="-5" dirty="0">
                <a:latin typeface="Times New Roman"/>
                <a:cs typeface="Times New Roman"/>
              </a:rPr>
              <a:t>nelle fragilità della difesa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le difficoltà e le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 attendono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breve. Vi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dirty="0">
                <a:latin typeface="Times New Roman"/>
                <a:cs typeface="Times New Roman"/>
              </a:rPr>
              <a:t>qui a parte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soli per dirvi </a:t>
            </a:r>
            <a:r>
              <a:rPr sz="1200" spc="-5" dirty="0">
                <a:latin typeface="Times New Roman"/>
                <a:cs typeface="Times New Roman"/>
              </a:rPr>
              <a:t>chiaramente 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stiamo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sapete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stato condannato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morte. Vi </a:t>
            </a:r>
            <a:r>
              <a:rPr sz="1200" dirty="0">
                <a:latin typeface="Times New Roman"/>
                <a:cs typeface="Times New Roman"/>
              </a:rPr>
              <a:t>dico di nuovo che il </a:t>
            </a:r>
            <a:r>
              <a:rPr sz="1200" spc="-5" dirty="0">
                <a:latin typeface="Times New Roman"/>
                <a:cs typeface="Times New Roman"/>
              </a:rPr>
              <a:t>Figlio dell’Uomo sarà consegnato nelle 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dei capi </a:t>
            </a:r>
            <a:r>
              <a:rPr sz="1200" dirty="0">
                <a:latin typeface="Times New Roman"/>
                <a:cs typeface="Times New Roman"/>
              </a:rPr>
              <a:t>dei sacerdoti e </a:t>
            </a:r>
            <a:r>
              <a:rPr sz="1200" spc="-5" dirty="0">
                <a:latin typeface="Times New Roman"/>
                <a:cs typeface="Times New Roman"/>
              </a:rPr>
              <a:t>dei dirigenti religiosi; che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condanneranno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consegneranno </a:t>
            </a:r>
            <a:r>
              <a:rPr sz="1200" dirty="0">
                <a:latin typeface="Times New Roman"/>
                <a:cs typeface="Times New Roman"/>
              </a:rPr>
              <a:t>nelle mani </a:t>
            </a:r>
            <a:r>
              <a:rPr sz="1200" spc="-5" dirty="0">
                <a:latin typeface="Times New Roman"/>
                <a:cs typeface="Times New Roman"/>
              </a:rPr>
              <a:t>dei Gentili.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si burleranno del Figlio dell’Uomo,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sputeranno su </a:t>
            </a:r>
            <a:r>
              <a:rPr sz="1200" dirty="0">
                <a:latin typeface="Times New Roman"/>
                <a:cs typeface="Times New Roman"/>
              </a:rPr>
              <a:t>di lui e lo </a:t>
            </a:r>
            <a:r>
              <a:rPr sz="1200" spc="-5" dirty="0">
                <a:latin typeface="Times New Roman"/>
                <a:cs typeface="Times New Roman"/>
              </a:rPr>
              <a:t>frusteranno,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metteranno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uccideranno il 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non siate </a:t>
            </a:r>
            <a:r>
              <a:rPr sz="1200" spc="-5" dirty="0">
                <a:latin typeface="Times New Roman"/>
                <a:cs typeface="Times New Roman"/>
              </a:rPr>
              <a:t>costernati, perché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dichiaro che al terzo giorno egli risusciterà. </a:t>
            </a:r>
            <a:r>
              <a:rPr sz="1200" dirty="0">
                <a:latin typeface="Times New Roman"/>
                <a:cs typeface="Times New Roman"/>
              </a:rPr>
              <a:t>Abbiate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di voi e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che  io vi ho</a:t>
            </a:r>
            <a:r>
              <a:rPr sz="1200" spc="-5" dirty="0">
                <a:latin typeface="Times New Roman"/>
                <a:cs typeface="Times New Roman"/>
              </a:rPr>
              <a:t> preavvertiti.”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66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(1871.5) 171:4.3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gli apostoli furono </a:t>
            </a:r>
            <a:r>
              <a:rPr sz="1200" dirty="0">
                <a:latin typeface="Times New Roman"/>
                <a:cs typeface="Times New Roman"/>
              </a:rPr>
              <a:t>stupiti, </a:t>
            </a:r>
            <a:r>
              <a:rPr sz="1200" spc="-5" dirty="0">
                <a:latin typeface="Times New Roman"/>
                <a:cs typeface="Times New Roman"/>
              </a:rPr>
              <a:t>sconcertati; </a:t>
            </a:r>
            <a:r>
              <a:rPr sz="1200" dirty="0">
                <a:latin typeface="Times New Roman"/>
                <a:cs typeface="Times New Roman"/>
              </a:rPr>
              <a:t>ma non riuscirono 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le sue parole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lettera; non riuscirono a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che il Maestro </a:t>
            </a:r>
            <a:r>
              <a:rPr sz="1200" spc="-5" dirty="0">
                <a:latin typeface="Times New Roman"/>
                <a:cs typeface="Times New Roman"/>
              </a:rPr>
              <a:t>intendeva proprio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diceva. Essi erano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accecati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persistente credenza nel regno  temporale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con </a:t>
            </a:r>
            <a:r>
              <a:rPr sz="1200" dirty="0">
                <a:latin typeface="Times New Roman"/>
                <a:cs typeface="Times New Roman"/>
              </a:rPr>
              <a:t>sede 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— non volevano —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le parole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794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lettera. Essi </a:t>
            </a:r>
            <a:r>
              <a:rPr sz="1200" dirty="0">
                <a:latin typeface="Times New Roman"/>
                <a:cs typeface="Times New Roman"/>
              </a:rPr>
              <a:t>meditarono tutto quel </a:t>
            </a:r>
            <a:r>
              <a:rPr sz="1200" spc="-5" dirty="0">
                <a:latin typeface="Times New Roman"/>
                <a:cs typeface="Times New Roman"/>
              </a:rPr>
              <a:t>giorno su che cosa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avesse </a:t>
            </a:r>
            <a:r>
              <a:rPr sz="1200" dirty="0">
                <a:latin typeface="Times New Roman"/>
                <a:cs typeface="Times New Roman"/>
              </a:rPr>
              <a:t>voluto dire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strane </a:t>
            </a:r>
            <a:r>
              <a:rPr sz="1200" dirty="0">
                <a:latin typeface="Times New Roman"/>
                <a:cs typeface="Times New Roman"/>
              </a:rPr>
              <a:t>dichiarazioni. </a:t>
            </a:r>
            <a:r>
              <a:rPr sz="1200" spc="-5" dirty="0">
                <a:latin typeface="Times New Roman"/>
                <a:cs typeface="Times New Roman"/>
              </a:rPr>
              <a:t>Ma  nessuno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osò porgli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domanda riguardo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affermazioni. </a:t>
            </a:r>
            <a:r>
              <a:rPr sz="1200" dirty="0">
                <a:latin typeface="Times New Roman"/>
                <a:cs typeface="Times New Roman"/>
              </a:rPr>
              <a:t>Solo dopo la </a:t>
            </a:r>
            <a:r>
              <a:rPr sz="1200" spc="-5" dirty="0">
                <a:latin typeface="Times New Roman"/>
                <a:cs typeface="Times New Roman"/>
              </a:rPr>
              <a:t>sua morte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apostoli disorientati  compresero che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aveva parlato loro </a:t>
            </a:r>
            <a:r>
              <a:rPr sz="1200" dirty="0">
                <a:latin typeface="Times New Roman"/>
                <a:cs typeface="Times New Roman"/>
              </a:rPr>
              <a:t>apertamente e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previsione della sua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crocifissione.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(1872.1) 171:4.4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qui a </a:t>
            </a:r>
            <a:r>
              <a:rPr sz="1200" spc="-10" dirty="0">
                <a:latin typeface="Times New Roman"/>
                <a:cs typeface="Times New Roman"/>
              </a:rPr>
              <a:t>Livia,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la colazione,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simpatizzanti </a:t>
            </a:r>
            <a:r>
              <a:rPr sz="1200" spc="-5" dirty="0">
                <a:latin typeface="Times New Roman"/>
                <a:cs typeface="Times New Roman"/>
              </a:rPr>
              <a:t>vennero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dissero: </a:t>
            </a:r>
            <a:r>
              <a:rPr sz="1200" spc="-5" dirty="0">
                <a:latin typeface="Times New Roman"/>
                <a:cs typeface="Times New Roman"/>
              </a:rPr>
              <a:t>“Allontanati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da questi </a:t>
            </a:r>
            <a:r>
              <a:rPr sz="1200" spc="-5" dirty="0">
                <a:latin typeface="Times New Roman"/>
                <a:cs typeface="Times New Roman"/>
              </a:rPr>
              <a:t>luoghi, perché Erode, come </a:t>
            </a:r>
            <a:r>
              <a:rPr sz="1200" dirty="0">
                <a:latin typeface="Times New Roman"/>
                <a:cs typeface="Times New Roman"/>
              </a:rPr>
              <a:t>ha fatto </a:t>
            </a:r>
            <a:r>
              <a:rPr sz="1200" spc="-5" dirty="0">
                <a:latin typeface="Times New Roman"/>
                <a:cs typeface="Times New Roman"/>
              </a:rPr>
              <a:t>con Giovanni,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uccidere 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teme una </a:t>
            </a:r>
            <a:r>
              <a:rPr sz="1200" spc="-5" dirty="0">
                <a:latin typeface="Times New Roman"/>
                <a:cs typeface="Times New Roman"/>
              </a:rPr>
              <a:t>sollevazione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 e ha deciso di </a:t>
            </a:r>
            <a:r>
              <a:rPr sz="1200" spc="-5" dirty="0">
                <a:latin typeface="Times New Roman"/>
                <a:cs typeface="Times New Roman"/>
              </a:rPr>
              <a:t>ucciderti. </a:t>
            </a:r>
            <a:r>
              <a:rPr sz="1200" dirty="0">
                <a:latin typeface="Times New Roman"/>
                <a:cs typeface="Times New Roman"/>
              </a:rPr>
              <a:t>Ti portiamo </a:t>
            </a:r>
            <a:r>
              <a:rPr sz="1200" spc="-5" dirty="0">
                <a:latin typeface="Times New Roman"/>
                <a:cs typeface="Times New Roman"/>
              </a:rPr>
              <a:t>questo avvertimento perché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possa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fuggire.”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(1872.2) 171:4.5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era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vero.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Lazzaro aveva scosso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allarmato </a:t>
            </a:r>
            <a:r>
              <a:rPr sz="1200" dirty="0">
                <a:latin typeface="Times New Roman"/>
                <a:cs typeface="Times New Roman"/>
              </a:rPr>
              <a:t>Erode, e </a:t>
            </a:r>
            <a:r>
              <a:rPr sz="1200" spc="-5" dirty="0">
                <a:latin typeface="Times New Roman"/>
                <a:cs typeface="Times New Roman"/>
              </a:rPr>
              <a:t>sapendo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Sinedrio aveva 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condannare Gesù </a:t>
            </a:r>
            <a:r>
              <a:rPr sz="1200" dirty="0">
                <a:latin typeface="Times New Roman"/>
                <a:cs typeface="Times New Roman"/>
              </a:rPr>
              <a:t>ancor prima di </a:t>
            </a:r>
            <a:r>
              <a:rPr sz="1200" spc="-5" dirty="0">
                <a:latin typeface="Times New Roman"/>
                <a:cs typeface="Times New Roman"/>
              </a:rPr>
              <a:t>giudicarlo, Erode </a:t>
            </a:r>
            <a:r>
              <a:rPr sz="1200" dirty="0">
                <a:latin typeface="Times New Roman"/>
                <a:cs typeface="Times New Roman"/>
              </a:rPr>
              <a:t>aveva deciso di </a:t>
            </a:r>
            <a:r>
              <a:rPr sz="1200" spc="-5" dirty="0">
                <a:latin typeface="Times New Roman"/>
                <a:cs typeface="Times New Roman"/>
              </a:rPr>
              <a:t>uccidere Gesù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cacciarlo dai </a:t>
            </a:r>
            <a:r>
              <a:rPr sz="1200" dirty="0">
                <a:latin typeface="Times New Roman"/>
                <a:cs typeface="Times New Roman"/>
              </a:rPr>
              <a:t>suoi domini. </a:t>
            </a:r>
            <a:r>
              <a:rPr sz="1200" spc="-5" dirty="0">
                <a:latin typeface="Times New Roman"/>
                <a:cs typeface="Times New Roman"/>
              </a:rPr>
              <a:t>Egli  desiderava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soluzione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temeva </a:t>
            </a:r>
            <a:r>
              <a:rPr sz="1200" dirty="0">
                <a:latin typeface="Times New Roman"/>
                <a:cs typeface="Times New Roman"/>
              </a:rPr>
              <a:t>talmente che </a:t>
            </a:r>
            <a:r>
              <a:rPr sz="1200" spc="-5" dirty="0">
                <a:latin typeface="Times New Roman"/>
                <a:cs typeface="Times New Roman"/>
              </a:rPr>
              <a:t>sperava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costretto 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6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(1872.3) 171:4.6 </a:t>
            </a:r>
            <a:r>
              <a:rPr sz="1200" spc="-5" dirty="0">
                <a:latin typeface="Times New Roman"/>
                <a:cs typeface="Times New Roman"/>
              </a:rPr>
              <a:t>Dopo che Gesù ebbe ascoltato ciò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Farisei avevano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dire, rispose: </a:t>
            </a:r>
            <a:r>
              <a:rPr sz="1200" dirty="0">
                <a:latin typeface="Times New Roman"/>
                <a:cs typeface="Times New Roman"/>
              </a:rPr>
              <a:t>“So bene di Erode 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paura di questo 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ingannatevi, egli preferirebbe </a:t>
            </a:r>
            <a:r>
              <a:rPr sz="1200" dirty="0">
                <a:latin typeface="Times New Roman"/>
                <a:cs typeface="Times New Roman"/>
              </a:rPr>
              <a:t>molto che il </a:t>
            </a:r>
            <a:r>
              <a:rPr sz="1200" spc="-5" dirty="0">
                <a:latin typeface="Times New Roman"/>
                <a:cs typeface="Times New Roman"/>
              </a:rPr>
              <a:t>Figlio dell’Uomo andasse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e  morire </a:t>
            </a:r>
            <a:r>
              <a:rPr sz="1200" spc="-5" dirty="0">
                <a:latin typeface="Times New Roman"/>
                <a:cs typeface="Times New Roman"/>
              </a:rPr>
              <a:t>per mano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capi dei sacerdoti. Avendo macchiato </a:t>
            </a:r>
            <a:r>
              <a:rPr sz="1200" dirty="0">
                <a:latin typeface="Times New Roman"/>
                <a:cs typeface="Times New Roman"/>
              </a:rPr>
              <a:t>le sue mani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di Giovanni, egli non è </a:t>
            </a:r>
            <a:r>
              <a:rPr sz="1200" spc="-5" dirty="0">
                <a:latin typeface="Times New Roman"/>
                <a:cs typeface="Times New Roman"/>
              </a:rPr>
              <a:t>ansioso </a:t>
            </a:r>
            <a:r>
              <a:rPr sz="1200" dirty="0">
                <a:latin typeface="Times New Roman"/>
                <a:cs typeface="Times New Roman"/>
              </a:rPr>
              <a:t>di divenire  </a:t>
            </a:r>
            <a:r>
              <a:rPr sz="1200" spc="-5" dirty="0">
                <a:latin typeface="Times New Roman"/>
                <a:cs typeface="Times New Roman"/>
              </a:rPr>
              <a:t>responsabile 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Figlio dell’Uomo. </a:t>
            </a:r>
            <a:r>
              <a:rPr sz="1200" dirty="0">
                <a:latin typeface="Times New Roman"/>
                <a:cs typeface="Times New Roman"/>
              </a:rPr>
              <a:t>Andate a dire 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volpe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predica oggi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Perea, </a:t>
            </a:r>
            <a:r>
              <a:rPr sz="1200" dirty="0">
                <a:latin typeface="Times New Roman"/>
                <a:cs typeface="Times New Roman"/>
              </a:rPr>
              <a:t>domani  </a:t>
            </a:r>
            <a:r>
              <a:rPr sz="1200" spc="-5" dirty="0">
                <a:latin typeface="Times New Roman"/>
                <a:cs typeface="Times New Roman"/>
              </a:rPr>
              <a:t>andrà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Giudea, </a:t>
            </a:r>
            <a:r>
              <a:rPr sz="1200" dirty="0">
                <a:latin typeface="Times New Roman"/>
                <a:cs typeface="Times New Roman"/>
              </a:rPr>
              <a:t>e che tra </a:t>
            </a:r>
            <a:r>
              <a:rPr sz="1200" spc="-5" dirty="0">
                <a:latin typeface="Times New Roman"/>
                <a:cs typeface="Times New Roman"/>
              </a:rPr>
              <a:t>qualche giorno </a:t>
            </a:r>
            <a:r>
              <a:rPr sz="1200" dirty="0">
                <a:latin typeface="Times New Roman"/>
                <a:cs typeface="Times New Roman"/>
              </a:rPr>
              <a:t>avrà completato la </a:t>
            </a:r>
            <a:r>
              <a:rPr sz="1200" spc="-5" dirty="0">
                <a:latin typeface="Times New Roman"/>
                <a:cs typeface="Times New Roman"/>
              </a:rPr>
              <a:t>sua missione sulla terra </a:t>
            </a:r>
            <a:r>
              <a:rPr sz="1200" dirty="0">
                <a:latin typeface="Times New Roman"/>
                <a:cs typeface="Times New Roman"/>
              </a:rPr>
              <a:t>e sarà pronto ad </a:t>
            </a:r>
            <a:r>
              <a:rPr sz="1200" spc="-5" dirty="0">
                <a:latin typeface="Times New Roman"/>
                <a:cs typeface="Times New Roman"/>
              </a:rPr>
              <a:t>ascendere 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4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(1872.4) 171:4.7 </a:t>
            </a:r>
            <a:r>
              <a:rPr sz="1200" dirty="0">
                <a:latin typeface="Times New Roman"/>
                <a:cs typeface="Times New Roman"/>
              </a:rPr>
              <a:t>Poi, </a:t>
            </a:r>
            <a:r>
              <a:rPr sz="1200" spc="-5" dirty="0">
                <a:latin typeface="Times New Roman"/>
                <a:cs typeface="Times New Roman"/>
              </a:rPr>
              <a:t>rivolgendosi ai suoi apostoli, Gesù disse: “Fin </a:t>
            </a:r>
            <a:r>
              <a:rPr sz="1200" dirty="0">
                <a:latin typeface="Times New Roman"/>
                <a:cs typeface="Times New Roman"/>
              </a:rPr>
              <a:t>dai tempi antichi i </a:t>
            </a:r>
            <a:r>
              <a:rPr sz="1200" spc="-5" dirty="0">
                <a:latin typeface="Times New Roman"/>
                <a:cs typeface="Times New Roman"/>
              </a:rPr>
              <a:t>profeti sono periti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ed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necessario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vada </a:t>
            </a:r>
            <a:r>
              <a:rPr sz="1200" spc="-5" dirty="0">
                <a:latin typeface="Times New Roman"/>
                <a:cs typeface="Times New Roman"/>
              </a:rPr>
              <a:t>nella città della casa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offerto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dell’intolleranza </a:t>
            </a:r>
            <a:r>
              <a:rPr sz="1200" spc="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come risultato del </a:t>
            </a:r>
            <a:r>
              <a:rPr sz="1200" dirty="0">
                <a:latin typeface="Times New Roman"/>
                <a:cs typeface="Times New Roman"/>
              </a:rPr>
              <a:t>pregiudizio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cecità </a:t>
            </a:r>
            <a:r>
              <a:rPr sz="1200" spc="-5" dirty="0">
                <a:latin typeface="Times New Roman"/>
                <a:cs typeface="Times New Roman"/>
              </a:rPr>
              <a:t>spirituale. O Gerusalemme, Gerusalemme, che uccidi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 lapidi </a:t>
            </a:r>
            <a:r>
              <a:rPr sz="1200" spc="-5" dirty="0">
                <a:latin typeface="Times New Roman"/>
                <a:cs typeface="Times New Roman"/>
              </a:rPr>
              <a:t>gli  insegnanti della </a:t>
            </a:r>
            <a:r>
              <a:rPr sz="1200" dirty="0">
                <a:latin typeface="Times New Roman"/>
                <a:cs typeface="Times New Roman"/>
              </a:rPr>
              <a:t>verità! Quante volte </a:t>
            </a:r>
            <a:r>
              <a:rPr sz="1200" spc="-5" dirty="0">
                <a:latin typeface="Times New Roman"/>
                <a:cs typeface="Times New Roman"/>
              </a:rPr>
              <a:t>avrei </a:t>
            </a:r>
            <a:r>
              <a:rPr sz="1200" dirty="0">
                <a:latin typeface="Times New Roman"/>
                <a:cs typeface="Times New Roman"/>
              </a:rPr>
              <a:t>voluto riunire i tuoi </a:t>
            </a:r>
            <a:r>
              <a:rPr sz="1200" spc="-5" dirty="0">
                <a:latin typeface="Times New Roman"/>
                <a:cs typeface="Times New Roman"/>
              </a:rPr>
              <a:t>figli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chioccia riunisce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pulcini </a:t>
            </a:r>
            <a:r>
              <a:rPr sz="1200" dirty="0">
                <a:latin typeface="Times New Roman"/>
                <a:cs typeface="Times New Roman"/>
              </a:rPr>
              <a:t>sotto le </a:t>
            </a:r>
            <a:r>
              <a:rPr sz="1200" spc="1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ali,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lasciarmelo fare! Ecco,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casa sta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lasciata </a:t>
            </a:r>
            <a:r>
              <a:rPr sz="1200" dirty="0">
                <a:latin typeface="Times New Roman"/>
                <a:cs typeface="Times New Roman"/>
              </a:rPr>
              <a:t>a te desolata! </a:t>
            </a:r>
            <a:r>
              <a:rPr sz="1200" spc="-5" dirty="0">
                <a:latin typeface="Times New Roman"/>
                <a:cs typeface="Times New Roman"/>
              </a:rPr>
              <a:t>Tu desidererai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vedermi, </a:t>
            </a:r>
            <a:r>
              <a:rPr sz="1200" dirty="0">
                <a:latin typeface="Times New Roman"/>
                <a:cs typeface="Times New Roman"/>
              </a:rPr>
              <a:t>ma non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81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riuscirai. Allora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cercherai, </a:t>
            </a:r>
            <a:r>
              <a:rPr sz="1200" dirty="0">
                <a:latin typeface="Times New Roman"/>
                <a:cs typeface="Times New Roman"/>
              </a:rPr>
              <a:t>ma non mi troverai.” E dopo </a:t>
            </a:r>
            <a:r>
              <a:rPr sz="1200" spc="-5" dirty="0">
                <a:latin typeface="Times New Roman"/>
                <a:cs typeface="Times New Roman"/>
              </a:rPr>
              <a:t>che ebbe </a:t>
            </a:r>
            <a:r>
              <a:rPr sz="1200" dirty="0">
                <a:latin typeface="Times New Roman"/>
                <a:cs typeface="Times New Roman"/>
              </a:rPr>
              <a:t>parlato, </a:t>
            </a:r>
            <a:r>
              <a:rPr sz="1200" spc="-5" dirty="0">
                <a:latin typeface="Times New Roman"/>
                <a:cs typeface="Times New Roman"/>
              </a:rPr>
              <a:t>egli si rivolse </a:t>
            </a:r>
            <a:r>
              <a:rPr sz="1200" dirty="0">
                <a:latin typeface="Times New Roman"/>
                <a:cs typeface="Times New Roman"/>
              </a:rPr>
              <a:t>verso coloro </a:t>
            </a:r>
            <a:r>
              <a:rPr sz="1200" spc="-5" dirty="0">
                <a:latin typeface="Times New Roman"/>
                <a:cs typeface="Times New Roman"/>
              </a:rPr>
              <a:t>che stavano </a:t>
            </a:r>
            <a:r>
              <a:rPr sz="1200" dirty="0">
                <a:latin typeface="Times New Roman"/>
                <a:cs typeface="Times New Roman"/>
              </a:rPr>
              <a:t>attorno a lui e  </a:t>
            </a:r>
            <a:r>
              <a:rPr sz="1200" spc="-5" dirty="0">
                <a:latin typeface="Times New Roman"/>
                <a:cs typeface="Times New Roman"/>
              </a:rPr>
              <a:t>disse: “Ciononostante andiamo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ad assistere alla Pasqua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fare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conviene a noi per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volontà 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(1872.5) 171:4.8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confuso e </a:t>
            </a:r>
            <a:r>
              <a:rPr sz="1200" spc="-5" dirty="0">
                <a:latin typeface="Times New Roman"/>
                <a:cs typeface="Times New Roman"/>
              </a:rPr>
              <a:t>sconcertato </a:t>
            </a:r>
            <a:r>
              <a:rPr sz="1200" dirty="0">
                <a:latin typeface="Times New Roman"/>
                <a:cs typeface="Times New Roman"/>
              </a:rPr>
              <a:t>quello che questo </a:t>
            </a:r>
            <a:r>
              <a:rPr sz="1200" spc="-5" dirty="0">
                <a:latin typeface="Times New Roman"/>
                <a:cs typeface="Times New Roman"/>
              </a:rPr>
              <a:t>giorno seguì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Gerico. Gli </a:t>
            </a:r>
            <a:r>
              <a:rPr sz="1200" dirty="0">
                <a:latin typeface="Times New Roman"/>
                <a:cs typeface="Times New Roman"/>
              </a:rPr>
              <a:t>apostoli riuscirono a 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soltanto la nota </a:t>
            </a:r>
            <a:r>
              <a:rPr sz="1200" spc="-5" dirty="0">
                <a:latin typeface="Times New Roman"/>
                <a:cs typeface="Times New Roman"/>
              </a:rPr>
              <a:t>certa del trionfo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nelle dichiarazioni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riguardo al regno;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giungere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essere 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cogliere gli </a:t>
            </a:r>
            <a:r>
              <a:rPr sz="1200" dirty="0">
                <a:latin typeface="Times New Roman"/>
                <a:cs typeface="Times New Roman"/>
              </a:rPr>
              <a:t>avvertimenti </a:t>
            </a:r>
            <a:r>
              <a:rPr sz="1200" spc="-5" dirty="0">
                <a:latin typeface="Times New Roman"/>
                <a:cs typeface="Times New Roman"/>
              </a:rPr>
              <a:t>sull’imminente rovescio.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parlò di </a:t>
            </a:r>
            <a:r>
              <a:rPr sz="1200" spc="-5" dirty="0">
                <a:latin typeface="Times New Roman"/>
                <a:cs typeface="Times New Roman"/>
              </a:rPr>
              <a:t>“risurrezione al terzo giorno”,  essi presero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dichiarazione come significante </a:t>
            </a:r>
            <a:r>
              <a:rPr sz="1200" dirty="0">
                <a:latin typeface="Times New Roman"/>
                <a:cs typeface="Times New Roman"/>
              </a:rPr>
              <a:t>un trionfo </a:t>
            </a:r>
            <a:r>
              <a:rPr sz="1200" spc="-5" dirty="0">
                <a:latin typeface="Times New Roman"/>
                <a:cs typeface="Times New Roman"/>
              </a:rPr>
              <a:t>certo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immediatamente successivo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spiacevole  scaramuccia preliminare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religiosi ebrei.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“terzo </a:t>
            </a:r>
            <a:r>
              <a:rPr sz="1200" spc="-5" dirty="0">
                <a:latin typeface="Times New Roman"/>
                <a:cs typeface="Times New Roman"/>
              </a:rPr>
              <a:t>giorno”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un’espressione corrente degli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significava </a:t>
            </a:r>
            <a:r>
              <a:rPr sz="1200" dirty="0">
                <a:latin typeface="Times New Roman"/>
                <a:cs typeface="Times New Roman"/>
              </a:rPr>
              <a:t>“subito”  o </a:t>
            </a:r>
            <a:r>
              <a:rPr sz="1200" spc="-5" dirty="0">
                <a:latin typeface="Times New Roman"/>
                <a:cs typeface="Times New Roman"/>
              </a:rPr>
              <a:t>“poco dopo”. Quando Gesù parlò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“risurrezione”, essi credettero che si riferisse alla “risurrezione 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(1872.6) 171:4.9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accolto </a:t>
            </a:r>
            <a:r>
              <a:rPr sz="1200" dirty="0">
                <a:latin typeface="Times New Roman"/>
                <a:cs typeface="Times New Roman"/>
              </a:rPr>
              <a:t>da questi credenti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sapevano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o nulla di un </a:t>
            </a:r>
            <a:r>
              <a:rPr sz="1200" spc="-5" dirty="0">
                <a:latin typeface="Times New Roman"/>
                <a:cs typeface="Times New Roman"/>
              </a:rPr>
              <a:t>Messia sofferente. Essi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comprendevano che Gesù stava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compiere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sua morte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sarebbero mai state realizzate 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che diede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apostoli 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ricordo  della trasfigurazione che sostenne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del suo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cieco 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Gerico</a:t>
            </a:r>
            <a:endParaRPr sz="1600">
              <a:latin typeface="Times New Roman"/>
              <a:cs typeface="Times New Roman"/>
            </a:endParaRPr>
          </a:p>
          <a:p>
            <a:pPr marL="76200" marR="4699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(1873.1) 171:5.1 </a:t>
            </a:r>
            <a:r>
              <a:rPr sz="1200" spc="-5" dirty="0">
                <a:latin typeface="Times New Roman"/>
                <a:cs typeface="Times New Roman"/>
              </a:rPr>
              <a:t>Nel tardo pomeriggio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30 marzo,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i suoi apostoli,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testa 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duecento </a:t>
            </a:r>
            <a:r>
              <a:rPr sz="1200" dirty="0">
                <a:latin typeface="Times New Roman"/>
                <a:cs typeface="Times New Roman"/>
              </a:rPr>
              <a:t>seguaci, </a:t>
            </a:r>
            <a:r>
              <a:rPr sz="1200" spc="-5" dirty="0">
                <a:latin typeface="Times New Roman"/>
                <a:cs typeface="Times New Roman"/>
              </a:rPr>
              <a:t>si  avvicinavano alle </a:t>
            </a:r>
            <a:r>
              <a:rPr sz="1200" dirty="0">
                <a:latin typeface="Times New Roman"/>
                <a:cs typeface="Times New Roman"/>
              </a:rPr>
              <a:t>mura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giunsero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città, </a:t>
            </a:r>
            <a:r>
              <a:rPr sz="1200" spc="-5" dirty="0">
                <a:latin typeface="Times New Roman"/>
                <a:cs typeface="Times New Roman"/>
              </a:rPr>
              <a:t>essi incontrarono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mendicanti, </a:t>
            </a:r>
            <a:r>
              <a:rPr sz="1200" spc="1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certo Bartimeo, </a:t>
            </a:r>
            <a:r>
              <a:rPr sz="1200" dirty="0">
                <a:latin typeface="Times New Roman"/>
                <a:cs typeface="Times New Roman"/>
              </a:rPr>
              <a:t>un uomo anziano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giovinezza. </a:t>
            </a:r>
            <a:r>
              <a:rPr sz="1200" spc="-5" dirty="0">
                <a:latin typeface="Times New Roman"/>
                <a:cs typeface="Times New Roman"/>
              </a:rPr>
              <a:t>Questo mendicante cieco </a:t>
            </a:r>
            <a:r>
              <a:rPr sz="1200" dirty="0">
                <a:latin typeface="Times New Roman"/>
                <a:cs typeface="Times New Roman"/>
              </a:rPr>
              <a:t>aveva 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sulla guarigione del </a:t>
            </a:r>
            <a:r>
              <a:rPr sz="1200" dirty="0">
                <a:latin typeface="Times New Roman"/>
                <a:cs typeface="Times New Roman"/>
              </a:rPr>
              <a:t>cieco </a:t>
            </a:r>
            <a:r>
              <a:rPr sz="1200" spc="-5" dirty="0">
                <a:latin typeface="Times New Roman"/>
                <a:cs typeface="Times New Roman"/>
              </a:rPr>
              <a:t>Giosia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informato dell’ultima </a:t>
            </a:r>
            <a:r>
              <a:rPr sz="1200" dirty="0">
                <a:latin typeface="Times New Roman"/>
                <a:cs typeface="Times New Roman"/>
              </a:rPr>
              <a:t>visita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spc="5" dirty="0">
                <a:latin typeface="Times New Roman"/>
                <a:cs typeface="Times New Roman"/>
              </a:rPr>
              <a:t>solo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63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ripartito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Betania. </a:t>
            </a:r>
            <a:r>
              <a:rPr sz="1200" spc="-5" dirty="0">
                <a:latin typeface="Times New Roman"/>
                <a:cs typeface="Times New Roman"/>
              </a:rPr>
              <a:t>Bartimeo aveva </a:t>
            </a:r>
            <a:r>
              <a:rPr sz="1200" dirty="0">
                <a:latin typeface="Times New Roman"/>
                <a:cs typeface="Times New Roman"/>
              </a:rPr>
              <a:t>deciso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Gesù visitasse Gerico </a:t>
            </a:r>
            <a:r>
              <a:rPr sz="1200" dirty="0">
                <a:latin typeface="Times New Roman"/>
                <a:cs typeface="Times New Roman"/>
              </a:rPr>
              <a:t>senza fare appello a  lui </a:t>
            </a:r>
            <a:r>
              <a:rPr sz="1200" spc="-5" dirty="0">
                <a:latin typeface="Times New Roman"/>
                <a:cs typeface="Times New Roman"/>
              </a:rPr>
              <a:t>per recuperare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vista.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2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(1873.2) 171:5.2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dell’avvicinarsi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annunciata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Gerico,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abitanti si erano radunati per  andargli </a:t>
            </a:r>
            <a:r>
              <a:rPr sz="1200" dirty="0">
                <a:latin typeface="Times New Roman"/>
                <a:cs typeface="Times New Roman"/>
              </a:rPr>
              <a:t>incontro. Quando </a:t>
            </a:r>
            <a:r>
              <a:rPr sz="1200" spc="-5" dirty="0">
                <a:latin typeface="Times New Roman"/>
                <a:cs typeface="Times New Roman"/>
              </a:rPr>
              <a:t>questa grande folla </a:t>
            </a:r>
            <a:r>
              <a:rPr sz="1200" dirty="0">
                <a:latin typeface="Times New Roman"/>
                <a:cs typeface="Times New Roman"/>
              </a:rPr>
              <a:t>tornò </a:t>
            </a:r>
            <a:r>
              <a:rPr sz="1200" spc="-5" dirty="0">
                <a:latin typeface="Times New Roman"/>
                <a:cs typeface="Times New Roman"/>
              </a:rPr>
              <a:t>scortando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dentro la </a:t>
            </a:r>
            <a:r>
              <a:rPr sz="1200" spc="-5" dirty="0">
                <a:latin typeface="Times New Roman"/>
                <a:cs typeface="Times New Roman"/>
              </a:rPr>
              <a:t>città, Bartimeo, </a:t>
            </a:r>
            <a:r>
              <a:rPr sz="1200" dirty="0">
                <a:latin typeface="Times New Roman"/>
                <a:cs typeface="Times New Roman"/>
              </a:rPr>
              <a:t>udendo il </a:t>
            </a:r>
            <a:r>
              <a:rPr sz="1200" spc="-5" dirty="0">
                <a:latin typeface="Times New Roman"/>
                <a:cs typeface="Times New Roman"/>
              </a:rPr>
              <a:t>pesante scalpiccio  della moltitudine, capì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d’insolito </a:t>
            </a:r>
            <a:r>
              <a:rPr sz="1200" spc="-5" dirty="0">
                <a:latin typeface="Times New Roman"/>
                <a:cs typeface="Times New Roman"/>
              </a:rPr>
              <a:t>stava avvenendo,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chiese a </a:t>
            </a:r>
            <a:r>
              <a:rPr sz="1200" spc="-5" dirty="0">
                <a:latin typeface="Times New Roman"/>
                <a:cs typeface="Times New Roman"/>
              </a:rPr>
              <a:t>coloro che erano </a:t>
            </a:r>
            <a:r>
              <a:rPr sz="1200" dirty="0">
                <a:latin typeface="Times New Roman"/>
                <a:cs typeface="Times New Roman"/>
              </a:rPr>
              <a:t>vicino a lui </a:t>
            </a:r>
            <a:r>
              <a:rPr sz="1200" spc="-5" dirty="0">
                <a:latin typeface="Times New Roman"/>
                <a:cs typeface="Times New Roman"/>
              </a:rPr>
              <a:t>che cosa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succedendo. E uno dei </a:t>
            </a:r>
            <a:r>
              <a:rPr sz="1200" dirty="0">
                <a:latin typeface="Times New Roman"/>
                <a:cs typeface="Times New Roman"/>
              </a:rPr>
              <a:t>mendicanti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“Sta </a:t>
            </a:r>
            <a:r>
              <a:rPr sz="1200" spc="-5" dirty="0">
                <a:latin typeface="Times New Roman"/>
                <a:cs typeface="Times New Roman"/>
              </a:rPr>
              <a:t>passando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Nazaret.” Quando Bartimeo sentì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10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vicino, alzò la </a:t>
            </a:r>
            <a:r>
              <a:rPr sz="1200" spc="-5" dirty="0">
                <a:latin typeface="Times New Roman"/>
                <a:cs typeface="Times New Roman"/>
              </a:rPr>
              <a:t>sua  voce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gridare: “Gesù, Gesù, abbi </a:t>
            </a:r>
            <a:r>
              <a:rPr sz="1200" dirty="0">
                <a:latin typeface="Times New Roman"/>
                <a:cs typeface="Times New Roman"/>
              </a:rPr>
              <a:t>pietà di </a:t>
            </a:r>
            <a:r>
              <a:rPr sz="1200" spc="-5" dirty="0">
                <a:latin typeface="Times New Roman"/>
                <a:cs typeface="Times New Roman"/>
              </a:rPr>
              <a:t>me!” E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continuava a </a:t>
            </a:r>
            <a:r>
              <a:rPr sz="1200" spc="-5" dirty="0">
                <a:latin typeface="Times New Roman"/>
                <a:cs typeface="Times New Roman"/>
              </a:rPr>
              <a:t>gridare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forte, 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vicini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andarono a </a:t>
            </a:r>
            <a:r>
              <a:rPr sz="1200" spc="-5" dirty="0">
                <a:latin typeface="Times New Roman"/>
                <a:cs typeface="Times New Roman"/>
              </a:rPr>
              <a:t>rimproverarlo, dicendogli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starsene </a:t>
            </a:r>
            <a:r>
              <a:rPr sz="1200" dirty="0">
                <a:latin typeface="Times New Roman"/>
                <a:cs typeface="Times New Roman"/>
              </a:rPr>
              <a:t>tranquillo; ma non </a:t>
            </a:r>
            <a:r>
              <a:rPr sz="1200" spc="-5" dirty="0">
                <a:latin typeface="Times New Roman"/>
                <a:cs typeface="Times New Roman"/>
              </a:rPr>
              <a:t>servì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nulla; egli gridò </a:t>
            </a:r>
            <a:r>
              <a:rPr sz="1200" dirty="0">
                <a:latin typeface="Times New Roman"/>
                <a:cs typeface="Times New Roman"/>
              </a:rPr>
              <a:t>ancora di più e </a:t>
            </a:r>
            <a:r>
              <a:rPr sz="1200" spc="1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forte.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9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(1873.3) 171:5.3 </a:t>
            </a:r>
            <a:r>
              <a:rPr sz="1200" spc="-5" dirty="0">
                <a:latin typeface="Times New Roman"/>
                <a:cs typeface="Times New Roman"/>
              </a:rPr>
              <a:t>Quando Gesù sentì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cieco gridare, si fermò.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vide,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ai suoi amici: “Conducete l’uomo </a:t>
            </a:r>
            <a:r>
              <a:rPr sz="1200" spc="10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me.” </a:t>
            </a:r>
            <a:r>
              <a:rPr sz="1200" spc="-5" dirty="0">
                <a:latin typeface="Times New Roman"/>
                <a:cs typeface="Times New Roman"/>
              </a:rPr>
              <a:t>Allora  essi andarono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Bartimeo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“Fatti </a:t>
            </a:r>
            <a:r>
              <a:rPr sz="1200" spc="-5" dirty="0">
                <a:latin typeface="Times New Roman"/>
                <a:cs typeface="Times New Roman"/>
              </a:rPr>
              <a:t>coraggio, </a:t>
            </a:r>
            <a:r>
              <a:rPr sz="1200" dirty="0">
                <a:latin typeface="Times New Roman"/>
                <a:cs typeface="Times New Roman"/>
              </a:rPr>
              <a:t>vieni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ti vuole.” </a:t>
            </a:r>
            <a:r>
              <a:rPr sz="1200" spc="-5" dirty="0">
                <a:latin typeface="Times New Roman"/>
                <a:cs typeface="Times New Roman"/>
              </a:rPr>
              <a:t>Quando Bartimeo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parole,  </a:t>
            </a:r>
            <a:r>
              <a:rPr sz="1200" spc="-5" dirty="0">
                <a:latin typeface="Times New Roman"/>
                <a:cs typeface="Times New Roman"/>
              </a:rPr>
              <a:t>gettò </a:t>
            </a:r>
            <a:r>
              <a:rPr sz="1200" dirty="0">
                <a:latin typeface="Times New Roman"/>
                <a:cs typeface="Times New Roman"/>
              </a:rPr>
              <a:t>via il </a:t>
            </a:r>
            <a:r>
              <a:rPr sz="1200" spc="-5" dirty="0">
                <a:latin typeface="Times New Roman"/>
                <a:cs typeface="Times New Roman"/>
              </a:rPr>
              <a:t>suo mantello, balzando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della strada, </a:t>
            </a:r>
            <a:r>
              <a:rPr sz="1200" dirty="0">
                <a:latin typeface="Times New Roman"/>
                <a:cs typeface="Times New Roman"/>
              </a:rPr>
              <a:t>mentre le persone vicine lo </a:t>
            </a:r>
            <a:r>
              <a:rPr sz="1200" spc="-5" dirty="0">
                <a:latin typeface="Times New Roman"/>
                <a:cs typeface="Times New Roman"/>
              </a:rPr>
              <a:t>guidavano verso </a:t>
            </a:r>
            <a:r>
              <a:rPr sz="1200" dirty="0">
                <a:latin typeface="Times New Roman"/>
                <a:cs typeface="Times New Roman"/>
              </a:rPr>
              <a:t>Gesù. Rivolgendosi a  </a:t>
            </a:r>
            <a:r>
              <a:rPr sz="1200" spc="-5" dirty="0">
                <a:latin typeface="Times New Roman"/>
                <a:cs typeface="Times New Roman"/>
              </a:rPr>
              <a:t>Bartimeo, Gesù disse: </a:t>
            </a:r>
            <a:r>
              <a:rPr sz="1200" dirty="0">
                <a:latin typeface="Times New Roman"/>
                <a:cs typeface="Times New Roman"/>
              </a:rPr>
              <a:t>“Che </a:t>
            </a:r>
            <a:r>
              <a:rPr sz="1200" spc="-5" dirty="0">
                <a:latin typeface="Times New Roman"/>
                <a:cs typeface="Times New Roman"/>
              </a:rPr>
              <a:t>cosa vuoi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per te?”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cieco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“Vorrei </a:t>
            </a:r>
            <a:r>
              <a:rPr sz="1200" dirty="0">
                <a:latin typeface="Times New Roman"/>
                <a:cs typeface="Times New Roman"/>
              </a:rPr>
              <a:t>che la mia vista </a:t>
            </a:r>
            <a:r>
              <a:rPr sz="1200" spc="-5" dirty="0">
                <a:latin typeface="Times New Roman"/>
                <a:cs typeface="Times New Roman"/>
              </a:rPr>
              <a:t>fosse risanata.” </a:t>
            </a:r>
            <a:r>
              <a:rPr sz="1200" dirty="0">
                <a:latin typeface="Times New Roman"/>
                <a:cs typeface="Times New Roman"/>
              </a:rPr>
              <a:t>E quando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questa richiesta </a:t>
            </a:r>
            <a:r>
              <a:rPr sz="1200" dirty="0">
                <a:latin typeface="Times New Roman"/>
                <a:cs typeface="Times New Roman"/>
              </a:rPr>
              <a:t>e vide la </a:t>
            </a:r>
            <a:r>
              <a:rPr sz="1200" spc="-5" dirty="0">
                <a:latin typeface="Times New Roman"/>
                <a:cs typeface="Times New Roman"/>
              </a:rPr>
              <a:t>sua fede, disse: “Recupererai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vista,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strada,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ti ha </a:t>
            </a:r>
            <a:r>
              <a:rPr sz="1200" spc="-5" dirty="0">
                <a:latin typeface="Times New Roman"/>
                <a:cs typeface="Times New Roman"/>
              </a:rPr>
              <a:t>guarito.”  Immediatamente egli </a:t>
            </a:r>
            <a:r>
              <a:rPr sz="1200" dirty="0">
                <a:latin typeface="Times New Roman"/>
                <a:cs typeface="Times New Roman"/>
              </a:rPr>
              <a:t>recuperò la vista e rimase vicino a </a:t>
            </a:r>
            <a:r>
              <a:rPr sz="1200" spc="-5" dirty="0">
                <a:latin typeface="Times New Roman"/>
                <a:cs typeface="Times New Roman"/>
              </a:rPr>
              <a:t>Gesù, glorificando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Maestro </a:t>
            </a:r>
            <a:r>
              <a:rPr sz="1200" spc="-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Gerusalemme; ed allora egli precedette </a:t>
            </a:r>
            <a:r>
              <a:rPr sz="1200" dirty="0">
                <a:latin typeface="Times New Roman"/>
                <a:cs typeface="Times New Roman"/>
              </a:rPr>
              <a:t>la moltitudine </a:t>
            </a:r>
            <a:r>
              <a:rPr sz="1200" spc="-5" dirty="0">
                <a:latin typeface="Times New Roman"/>
                <a:cs typeface="Times New Roman"/>
              </a:rPr>
              <a:t>proclamando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vista </a:t>
            </a:r>
            <a:r>
              <a:rPr sz="1200" dirty="0">
                <a:latin typeface="Times New Roman"/>
                <a:cs typeface="Times New Roman"/>
              </a:rPr>
              <a:t>era stata </a:t>
            </a:r>
            <a:r>
              <a:rPr sz="1200" spc="-5" dirty="0">
                <a:latin typeface="Times New Roman"/>
                <a:cs typeface="Times New Roman"/>
              </a:rPr>
              <a:t>recuperata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visita 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Zaccheo</a:t>
            </a:r>
            <a:endParaRPr sz="1600">
              <a:latin typeface="Times New Roman"/>
              <a:cs typeface="Times New Roman"/>
            </a:endParaRPr>
          </a:p>
          <a:p>
            <a:pPr marL="76200" marR="131445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(1873.4) 171:6.1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del Maestro </a:t>
            </a:r>
            <a:r>
              <a:rPr sz="1200" dirty="0">
                <a:latin typeface="Times New Roman"/>
                <a:cs typeface="Times New Roman"/>
              </a:rPr>
              <a:t>entrò a </a:t>
            </a:r>
            <a:r>
              <a:rPr sz="1200" spc="-5" dirty="0">
                <a:latin typeface="Times New Roman"/>
                <a:cs typeface="Times New Roman"/>
              </a:rPr>
              <a:t>Gerico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tramonto, ed egli </a:t>
            </a:r>
            <a:r>
              <a:rPr sz="1200" dirty="0">
                <a:latin typeface="Times New Roman"/>
                <a:cs typeface="Times New Roman"/>
              </a:rPr>
              <a:t>era intenzionato a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là per la  </a:t>
            </a:r>
            <a:r>
              <a:rPr sz="1200" spc="-5" dirty="0">
                <a:latin typeface="Times New Roman"/>
                <a:cs typeface="Times New Roman"/>
              </a:rPr>
              <a:t>notte. Mentre Gesù </a:t>
            </a:r>
            <a:r>
              <a:rPr sz="1200" dirty="0">
                <a:latin typeface="Times New Roman"/>
                <a:cs typeface="Times New Roman"/>
              </a:rPr>
              <a:t>passava vicino </a:t>
            </a:r>
            <a:r>
              <a:rPr sz="1200" spc="-5" dirty="0">
                <a:latin typeface="Times New Roman"/>
                <a:cs typeface="Times New Roman"/>
              </a:rPr>
              <a:t>alla dogana, Zaccheo,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pubblicano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esattore delle </a:t>
            </a:r>
            <a:r>
              <a:rPr sz="1200" dirty="0">
                <a:latin typeface="Times New Roman"/>
                <a:cs typeface="Times New Roman"/>
              </a:rPr>
              <a:t>tasse, capitò </a:t>
            </a:r>
            <a:r>
              <a:rPr sz="1200" spc="-5" dirty="0">
                <a:latin typeface="Times New Roman"/>
                <a:cs typeface="Times New Roman"/>
              </a:rPr>
              <a:t>che fosse presente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690" cy="38944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vedere Gesù. Questo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pubblicano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ricco ed aveva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questo profeta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66675">
              <a:lnSpc>
                <a:spcPct val="958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Galilea. Egli </a:t>
            </a:r>
            <a:r>
              <a:rPr sz="1200" dirty="0">
                <a:latin typeface="Times New Roman"/>
                <a:cs typeface="Times New Roman"/>
              </a:rPr>
              <a:t>aveva deciso di </a:t>
            </a:r>
            <a:r>
              <a:rPr sz="1200" spc="-5" dirty="0">
                <a:latin typeface="Times New Roman"/>
                <a:cs typeface="Times New Roman"/>
              </a:rPr>
              <a:t>voler vedere quale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d’uomo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venuto a </a:t>
            </a:r>
            <a:r>
              <a:rPr sz="1200" spc="-5" dirty="0">
                <a:latin typeface="Times New Roman"/>
                <a:cs typeface="Times New Roman"/>
              </a:rPr>
              <a:t>Gerico. Di conseguenza  Zaccheo cercò </a:t>
            </a:r>
            <a:r>
              <a:rPr sz="1200" dirty="0">
                <a:latin typeface="Times New Roman"/>
                <a:cs typeface="Times New Roman"/>
              </a:rPr>
              <a:t>di aprirsi un </a:t>
            </a:r>
            <a:r>
              <a:rPr sz="1200" spc="-5" dirty="0">
                <a:latin typeface="Times New Roman"/>
                <a:cs typeface="Times New Roman"/>
              </a:rPr>
              <a:t>varco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folla,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era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spessa,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essendo egli piccolo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statura,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vedere  sopra le </a:t>
            </a:r>
            <a:r>
              <a:rPr sz="1200" spc="-5" dirty="0">
                <a:latin typeface="Times New Roman"/>
                <a:cs typeface="Times New Roman"/>
              </a:rPr>
              <a:t>teste.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pubblicano proseguì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folla 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giunsero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centro della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lontano dal luogo 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abitava. Quando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sarebbe riuscito a </a:t>
            </a:r>
            <a:r>
              <a:rPr sz="1200" spc="-5" dirty="0">
                <a:latin typeface="Times New Roman"/>
                <a:cs typeface="Times New Roman"/>
              </a:rPr>
              <a:t>fendere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folla, </a:t>
            </a:r>
            <a:r>
              <a:rPr sz="1200" dirty="0">
                <a:latin typeface="Times New Roman"/>
                <a:cs typeface="Times New Roman"/>
              </a:rPr>
              <a:t>e pensando </a:t>
            </a:r>
            <a:r>
              <a:rPr sz="1200" spc="-5" dirty="0">
                <a:latin typeface="Times New Roman"/>
                <a:cs typeface="Times New Roman"/>
              </a:rPr>
              <a:t>che Gesù avrebbe attraversato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spc="5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fermarsi, egli corse </a:t>
            </a:r>
            <a:r>
              <a:rPr sz="1200" dirty="0">
                <a:latin typeface="Times New Roman"/>
                <a:cs typeface="Times New Roman"/>
              </a:rPr>
              <a:t>avanti e </a:t>
            </a:r>
            <a:r>
              <a:rPr sz="1200" spc="-5" dirty="0">
                <a:latin typeface="Times New Roman"/>
                <a:cs typeface="Times New Roman"/>
              </a:rPr>
              <a:t>si arrampicò su </a:t>
            </a:r>
            <a:r>
              <a:rPr sz="1200" dirty="0">
                <a:latin typeface="Times New Roman"/>
                <a:cs typeface="Times New Roman"/>
              </a:rPr>
              <a:t>un sicomoro i </a:t>
            </a:r>
            <a:r>
              <a:rPr sz="1200" spc="-5" dirty="0">
                <a:latin typeface="Times New Roman"/>
                <a:cs typeface="Times New Roman"/>
              </a:rPr>
              <a:t>cui lunghi rami sporgevano </a:t>
            </a:r>
            <a:r>
              <a:rPr sz="1200" dirty="0">
                <a:latin typeface="Times New Roman"/>
                <a:cs typeface="Times New Roman"/>
              </a:rPr>
              <a:t>sopra la </a:t>
            </a:r>
            <a:r>
              <a:rPr sz="1200" spc="-5" dirty="0">
                <a:latin typeface="Times New Roman"/>
                <a:cs typeface="Times New Roman"/>
              </a:rPr>
              <a:t>strada. Egli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questo  modo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vedere bene il </a:t>
            </a:r>
            <a:r>
              <a:rPr sz="1200" spc="-5" dirty="0">
                <a:latin typeface="Times New Roman"/>
                <a:cs typeface="Times New Roman"/>
              </a:rPr>
              <a:t>Maestro al suo passaggio. </a:t>
            </a:r>
            <a:r>
              <a:rPr sz="1200" dirty="0">
                <a:latin typeface="Times New Roman"/>
                <a:cs typeface="Times New Roman"/>
              </a:rPr>
              <a:t>E non fu deluso, </a:t>
            </a:r>
            <a:r>
              <a:rPr sz="1200" spc="-5" dirty="0">
                <a:latin typeface="Times New Roman"/>
                <a:cs typeface="Times New Roman"/>
              </a:rPr>
              <a:t>perché,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passò </a:t>
            </a:r>
            <a:r>
              <a:rPr sz="1200" dirty="0">
                <a:latin typeface="Times New Roman"/>
                <a:cs typeface="Times New Roman"/>
              </a:rPr>
              <a:t>di lì, </a:t>
            </a:r>
            <a:r>
              <a:rPr sz="1200" spc="-5" dirty="0">
                <a:latin typeface="Times New Roman"/>
                <a:cs typeface="Times New Roman"/>
              </a:rPr>
              <a:t>si fermò e, </a:t>
            </a:r>
            <a:r>
              <a:rPr sz="1200" dirty="0">
                <a:latin typeface="Times New Roman"/>
                <a:cs typeface="Times New Roman"/>
              </a:rPr>
              <a:t>alzando  </a:t>
            </a:r>
            <a:r>
              <a:rPr sz="1200" spc="-5" dirty="0">
                <a:latin typeface="Times New Roman"/>
                <a:cs typeface="Times New Roman"/>
              </a:rPr>
              <a:t>gli occhi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Zaccheo disse: “Sbrigati </a:t>
            </a:r>
            <a:r>
              <a:rPr sz="1200" dirty="0">
                <a:latin typeface="Times New Roman"/>
                <a:cs typeface="Times New Roman"/>
              </a:rPr>
              <a:t>a scendere, Zaccheo, perché questa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devo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tua.” </a:t>
            </a:r>
            <a:r>
              <a:rPr sz="1200" spc="-5" dirty="0">
                <a:latin typeface="Times New Roman"/>
                <a:cs typeface="Times New Roman"/>
              </a:rPr>
              <a:t>Quando Zaccheo </a:t>
            </a:r>
            <a:r>
              <a:rPr sz="1200" dirty="0">
                <a:latin typeface="Times New Roman"/>
                <a:cs typeface="Times New Roman"/>
              </a:rPr>
              <a:t>udì  </a:t>
            </a:r>
            <a:r>
              <a:rPr sz="1200" spc="-5" dirty="0">
                <a:latin typeface="Times New Roman"/>
                <a:cs typeface="Times New Roman"/>
              </a:rPr>
              <a:t>queste sorprendenti parole, quasi </a:t>
            </a:r>
            <a:r>
              <a:rPr sz="1200" dirty="0">
                <a:latin typeface="Times New Roman"/>
                <a:cs typeface="Times New Roman"/>
              </a:rPr>
              <a:t>cadde </a:t>
            </a:r>
            <a:r>
              <a:rPr sz="1200" spc="-5" dirty="0">
                <a:latin typeface="Times New Roman"/>
                <a:cs typeface="Times New Roman"/>
              </a:rPr>
              <a:t>dall’albero nella fretta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scendere,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Gesù, espresse grande gioia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intendeva </a:t>
            </a:r>
            <a:r>
              <a:rPr sz="1200" spc="-5" dirty="0">
                <a:latin typeface="Times New Roman"/>
                <a:cs typeface="Times New Roman"/>
              </a:rPr>
              <a:t>fermarsi </a:t>
            </a:r>
            <a:r>
              <a:rPr sz="1200" dirty="0">
                <a:latin typeface="Times New Roman"/>
                <a:cs typeface="Times New Roman"/>
              </a:rPr>
              <a:t>a casa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(1874.1) 171:6.2 </a:t>
            </a:r>
            <a:r>
              <a:rPr sz="1200" spc="-5" dirty="0">
                <a:latin typeface="Times New Roman"/>
                <a:cs typeface="Times New Roman"/>
              </a:rPr>
              <a:t>Essi andarono </a:t>
            </a:r>
            <a:r>
              <a:rPr sz="1200" dirty="0">
                <a:latin typeface="Times New Roman"/>
                <a:cs typeface="Times New Roman"/>
              </a:rPr>
              <a:t>subito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Zaccheo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 furono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sorpresi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acconsentisse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dimorare 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pubblicano.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stavano con Zaccheo davanti alla </a:t>
            </a:r>
            <a:r>
              <a:rPr sz="1200" dirty="0">
                <a:latin typeface="Times New Roman"/>
                <a:cs typeface="Times New Roman"/>
              </a:rPr>
              <a:t>porta della </a:t>
            </a:r>
            <a:r>
              <a:rPr sz="1200" spc="1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casa, 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Farisei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 che si trovava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disse: “Vedete come quest’uomo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andato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alloggiare presso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peccatore,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63500" marR="11239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figlio apostata </a:t>
            </a:r>
            <a:r>
              <a:rPr sz="1200" dirty="0">
                <a:latin typeface="Times New Roman"/>
                <a:cs typeface="Times New Roman"/>
              </a:rPr>
              <a:t>di Abramo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uno strozzino e un </a:t>
            </a:r>
            <a:r>
              <a:rPr sz="1200" spc="-5" dirty="0">
                <a:latin typeface="Times New Roman"/>
                <a:cs typeface="Times New Roman"/>
              </a:rPr>
              <a:t>ladro del suo stesso </a:t>
            </a:r>
            <a:r>
              <a:rPr sz="1200" dirty="0">
                <a:latin typeface="Times New Roman"/>
                <a:cs typeface="Times New Roman"/>
              </a:rPr>
              <a:t>popolo.” </a:t>
            </a:r>
            <a:r>
              <a:rPr sz="1200" spc="-5" dirty="0">
                <a:latin typeface="Times New Roman"/>
                <a:cs typeface="Times New Roman"/>
              </a:rPr>
              <a:t>Quando Gesù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ciò, guardò Zaccheo </a:t>
            </a:r>
            <a:r>
              <a:rPr sz="1200" dirty="0">
                <a:latin typeface="Times New Roman"/>
                <a:cs typeface="Times New Roman"/>
              </a:rPr>
              <a:t>e sorrise.  </a:t>
            </a:r>
            <a:r>
              <a:rPr sz="1200" spc="-5" dirty="0">
                <a:latin typeface="Times New Roman"/>
                <a:cs typeface="Times New Roman"/>
              </a:rPr>
              <a:t>Allora Zaccheo salì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sgabello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“Uomini di </a:t>
            </a:r>
            <a:r>
              <a:rPr sz="1200" spc="-5" dirty="0">
                <a:latin typeface="Times New Roman"/>
                <a:cs typeface="Times New Roman"/>
              </a:rPr>
              <a:t>Gerico, ascoltatemi!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posso essere un </a:t>
            </a:r>
            <a:r>
              <a:rPr sz="1200" spc="-5" dirty="0">
                <a:latin typeface="Times New Roman"/>
                <a:cs typeface="Times New Roman"/>
              </a:rPr>
              <a:t>Pubblicano </a:t>
            </a:r>
            <a:r>
              <a:rPr sz="1200" dirty="0">
                <a:latin typeface="Times New Roman"/>
                <a:cs typeface="Times New Roman"/>
              </a:rPr>
              <a:t>e un </a:t>
            </a:r>
            <a:r>
              <a:rPr sz="1200" spc="-5" dirty="0">
                <a:latin typeface="Times New Roman"/>
                <a:cs typeface="Times New Roman"/>
              </a:rPr>
              <a:t>peccatore, </a:t>
            </a:r>
            <a:r>
              <a:rPr sz="1200" dirty="0">
                <a:latin typeface="Times New Roman"/>
                <a:cs typeface="Times New Roman"/>
              </a:rPr>
              <a:t>ma il  </a:t>
            </a:r>
            <a:r>
              <a:rPr sz="1200" spc="-5" dirty="0">
                <a:latin typeface="Times New Roman"/>
                <a:cs typeface="Times New Roman"/>
              </a:rPr>
              <a:t>grande Maestro </a:t>
            </a:r>
            <a:r>
              <a:rPr sz="1200" dirty="0">
                <a:latin typeface="Times New Roman"/>
                <a:cs typeface="Times New Roman"/>
              </a:rPr>
              <a:t>è venuto a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nella mia casa; e </a:t>
            </a:r>
            <a:r>
              <a:rPr sz="1200" spc="-5" dirty="0">
                <a:latin typeface="Times New Roman"/>
                <a:cs typeface="Times New Roman"/>
              </a:rPr>
              <a:t>prima che egli entri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assicuro che </a:t>
            </a:r>
            <a:r>
              <a:rPr sz="1200" dirty="0">
                <a:latin typeface="Times New Roman"/>
                <a:cs typeface="Times New Roman"/>
              </a:rPr>
              <a:t>donerò metà di tutti 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beni </a:t>
            </a:r>
            <a:r>
              <a:rPr sz="1200" spc="-10" dirty="0">
                <a:latin typeface="Times New Roman"/>
                <a:cs typeface="Times New Roman"/>
              </a:rPr>
              <a:t>ai  </a:t>
            </a:r>
            <a:r>
              <a:rPr sz="1200" spc="-5" dirty="0">
                <a:latin typeface="Times New Roman"/>
                <a:cs typeface="Times New Roman"/>
              </a:rPr>
              <a:t>poveri, </a:t>
            </a:r>
            <a:r>
              <a:rPr sz="1200" dirty="0">
                <a:latin typeface="Times New Roman"/>
                <a:cs typeface="Times New Roman"/>
              </a:rPr>
              <a:t>e da domani, se </a:t>
            </a:r>
            <a:r>
              <a:rPr sz="1200" spc="5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riscosso ingiustamente qualcosa </a:t>
            </a:r>
            <a:r>
              <a:rPr sz="1200" dirty="0">
                <a:latin typeface="Times New Roman"/>
                <a:cs typeface="Times New Roman"/>
              </a:rPr>
              <a:t>da qualcuno, lo </a:t>
            </a:r>
            <a:r>
              <a:rPr sz="1200" spc="-5" dirty="0">
                <a:latin typeface="Times New Roman"/>
                <a:cs typeface="Times New Roman"/>
              </a:rPr>
              <a:t>restituirò quadruplicato.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sto cercando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tutto il mio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sto imparando ad agire con </a:t>
            </a:r>
            <a:r>
              <a:rPr sz="1200" dirty="0">
                <a:latin typeface="Times New Roman"/>
                <a:cs typeface="Times New Roman"/>
              </a:rPr>
              <a:t>rettitudine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3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(1874.2) 171:6.3 </a:t>
            </a:r>
            <a:r>
              <a:rPr sz="1200" spc="-5" dirty="0">
                <a:latin typeface="Times New Roman"/>
                <a:cs typeface="Times New Roman"/>
              </a:rPr>
              <a:t>Quando Zaccheo ebbe </a:t>
            </a:r>
            <a:r>
              <a:rPr sz="1200" dirty="0">
                <a:latin typeface="Times New Roman"/>
                <a:cs typeface="Times New Roman"/>
              </a:rPr>
              <a:t>finito di </a:t>
            </a:r>
            <a:r>
              <a:rPr sz="1200" spc="-5" dirty="0">
                <a:latin typeface="Times New Roman"/>
                <a:cs typeface="Times New Roman"/>
              </a:rPr>
              <a:t>parlare, Gesù disse: “Oggi </a:t>
            </a:r>
            <a:r>
              <a:rPr sz="1200" dirty="0">
                <a:latin typeface="Times New Roman"/>
                <a:cs typeface="Times New Roman"/>
              </a:rPr>
              <a:t>la salvezza è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casa </a:t>
            </a:r>
            <a:r>
              <a:rPr sz="1200" dirty="0">
                <a:latin typeface="Times New Roman"/>
                <a:cs typeface="Times New Roman"/>
              </a:rPr>
              <a:t>e tu sei </a:t>
            </a:r>
            <a:r>
              <a:rPr sz="1200" spc="-5" dirty="0">
                <a:latin typeface="Times New Roman"/>
                <a:cs typeface="Times New Roman"/>
              </a:rPr>
              <a:t>divenuto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rivolgendosi alla folla </a:t>
            </a:r>
            <a:r>
              <a:rPr sz="1200" dirty="0">
                <a:latin typeface="Times New Roman"/>
                <a:cs typeface="Times New Roman"/>
              </a:rPr>
              <a:t>riunita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loro, </a:t>
            </a:r>
            <a:r>
              <a:rPr sz="1200" spc="-5" dirty="0">
                <a:latin typeface="Times New Roman"/>
                <a:cs typeface="Times New Roman"/>
              </a:rPr>
              <a:t>Gesù disse: “Non meravigliatevi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dico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né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04834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905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offendetevi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facciamo,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io ho costantemente </a:t>
            </a:r>
            <a:r>
              <a:rPr sz="1200" spc="-5" dirty="0">
                <a:latin typeface="Times New Roman"/>
                <a:cs typeface="Times New Roman"/>
              </a:rPr>
              <a:t>dichiarato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è venuto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salvare ciò  che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perduto.”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60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(1874.3) 171:6.4 </a:t>
            </a:r>
            <a:r>
              <a:rPr sz="1200" spc="-5" dirty="0">
                <a:latin typeface="Times New Roman"/>
                <a:cs typeface="Times New Roman"/>
              </a:rPr>
              <a:t>Essi alloggiarono presso Zaccheo per </a:t>
            </a:r>
            <a:r>
              <a:rPr sz="1200" dirty="0">
                <a:latin typeface="Times New Roman"/>
                <a:cs typeface="Times New Roman"/>
              </a:rPr>
              <a:t>la notte.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seguente </a:t>
            </a:r>
            <a:r>
              <a:rPr sz="1200" spc="-5" dirty="0">
                <a:latin typeface="Times New Roman"/>
                <a:cs typeface="Times New Roman"/>
              </a:rPr>
              <a:t>si alzarono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ripresero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seguendo la  </a:t>
            </a:r>
            <a:r>
              <a:rPr sz="1200" spc="-5" dirty="0">
                <a:latin typeface="Times New Roman"/>
                <a:cs typeface="Times New Roman"/>
              </a:rPr>
              <a:t>“strada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ladri”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Betania per assistere alla Pasqua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“Mentre Gesù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passava”</a:t>
            </a:r>
            <a:endParaRPr sz="1600">
              <a:latin typeface="Times New Roman"/>
              <a:cs typeface="Times New Roman"/>
            </a:endParaRPr>
          </a:p>
          <a:p>
            <a:pPr marL="101600" marR="3879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(1874.4) 171:7.1 </a:t>
            </a:r>
            <a:r>
              <a:rPr sz="1200" spc="-5" dirty="0">
                <a:latin typeface="Times New Roman"/>
                <a:cs typeface="Times New Roman"/>
              </a:rPr>
              <a:t>Gesù spargeva conforto </a:t>
            </a:r>
            <a:r>
              <a:rPr sz="1200" dirty="0">
                <a:latin typeface="Times New Roman"/>
                <a:cs typeface="Times New Roman"/>
              </a:rPr>
              <a:t>ovunque andasse.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pieno di grazia e di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I suoi associati non </a:t>
            </a:r>
            <a:r>
              <a:rPr sz="1200" spc="-5" dirty="0">
                <a:latin typeface="Times New Roman"/>
                <a:cs typeface="Times New Roman"/>
              </a:rPr>
              <a:t>cessarono </a:t>
            </a:r>
            <a:r>
              <a:rPr sz="1200" dirty="0">
                <a:latin typeface="Times New Roman"/>
                <a:cs typeface="Times New Roman"/>
              </a:rPr>
              <a:t>mai di  </a:t>
            </a:r>
            <a:r>
              <a:rPr sz="1200" spc="-5" dirty="0">
                <a:latin typeface="Times New Roman"/>
                <a:cs typeface="Times New Roman"/>
              </a:rPr>
              <a:t>meravigliarsi delle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amorevoli che </a:t>
            </a:r>
            <a:r>
              <a:rPr sz="1200" dirty="0">
                <a:latin typeface="Times New Roman"/>
                <a:cs typeface="Times New Roman"/>
              </a:rPr>
              <a:t>uscivano </a:t>
            </a:r>
            <a:r>
              <a:rPr sz="1200" spc="-5" dirty="0">
                <a:latin typeface="Times New Roman"/>
                <a:cs typeface="Times New Roman"/>
              </a:rPr>
              <a:t>dalla sua bocca. </a:t>
            </a:r>
            <a:r>
              <a:rPr sz="1200" dirty="0">
                <a:latin typeface="Times New Roman"/>
                <a:cs typeface="Times New Roman"/>
              </a:rPr>
              <a:t>Si può </a:t>
            </a:r>
            <a:r>
              <a:rPr sz="1200" spc="-5" dirty="0">
                <a:latin typeface="Times New Roman"/>
                <a:cs typeface="Times New Roman"/>
              </a:rPr>
              <a:t>coltivare l’amabilità,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benevolenza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l’aroma  dell’amicizia che </a:t>
            </a:r>
            <a:r>
              <a:rPr sz="1200" dirty="0">
                <a:latin typeface="Times New Roman"/>
                <a:cs typeface="Times New Roman"/>
              </a:rPr>
              <a:t>emana da </a:t>
            </a:r>
            <a:r>
              <a:rPr sz="1200" spc="-5" dirty="0">
                <a:latin typeface="Times New Roman"/>
                <a:cs typeface="Times New Roman"/>
              </a:rPr>
              <a:t>un’anima satura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56310">
              <a:lnSpc>
                <a:spcPts val="137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(1874.5) 171:7.2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induce </a:t>
            </a:r>
            <a:r>
              <a:rPr sz="1200" spc="-5" dirty="0">
                <a:latin typeface="Times New Roman"/>
                <a:cs typeface="Times New Roman"/>
              </a:rPr>
              <a:t>sempre al </a:t>
            </a:r>
            <a:r>
              <a:rPr sz="1200" dirty="0">
                <a:latin typeface="Times New Roman"/>
                <a:cs typeface="Times New Roman"/>
              </a:rPr>
              <a:t>rispetto,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priva di </a:t>
            </a:r>
            <a:r>
              <a:rPr sz="1200" spc="-5" dirty="0">
                <a:latin typeface="Times New Roman"/>
                <a:cs typeface="Times New Roman"/>
              </a:rPr>
              <a:t>grazia essa respinge spesso </a:t>
            </a:r>
            <a:r>
              <a:rPr sz="1200" dirty="0">
                <a:latin typeface="Times New Roman"/>
                <a:cs typeface="Times New Roman"/>
              </a:rPr>
              <a:t>l’affetto.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è  </a:t>
            </a:r>
            <a:r>
              <a:rPr sz="1200" spc="-5" dirty="0">
                <a:latin typeface="Times New Roman"/>
                <a:cs typeface="Times New Roman"/>
              </a:rPr>
              <a:t>universalmente attrattiva </a:t>
            </a:r>
            <a:r>
              <a:rPr sz="1200" dirty="0">
                <a:latin typeface="Times New Roman"/>
                <a:cs typeface="Times New Roman"/>
              </a:rPr>
              <a:t>solo quando è </a:t>
            </a:r>
            <a:r>
              <a:rPr sz="1200" spc="-5" dirty="0">
                <a:latin typeface="Times New Roman"/>
                <a:cs typeface="Times New Roman"/>
              </a:rPr>
              <a:t>benevola.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è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attrattiva.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(1874.6) 171:7.3 </a:t>
            </a:r>
            <a:r>
              <a:rPr sz="1200" spc="-5" dirty="0">
                <a:latin typeface="Times New Roman"/>
                <a:cs typeface="Times New Roman"/>
              </a:rPr>
              <a:t>Gesù comprendeva realmente 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per questo egli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una vera simpatia e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una sincera  </a:t>
            </a:r>
            <a:r>
              <a:rPr sz="1200" spc="-5" dirty="0">
                <a:latin typeface="Times New Roman"/>
                <a:cs typeface="Times New Roman"/>
              </a:rPr>
              <a:t>compassione. Ma raramente indulgeva alla pietà.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compassione era illimitata,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simpatia </a:t>
            </a:r>
            <a:r>
              <a:rPr sz="1200" spc="-5" dirty="0">
                <a:latin typeface="Times New Roman"/>
                <a:cs typeface="Times New Roman"/>
              </a:rPr>
              <a:t>era pratica, </a:t>
            </a:r>
            <a:r>
              <a:rPr sz="1200" dirty="0">
                <a:latin typeface="Times New Roman"/>
                <a:cs typeface="Times New Roman"/>
              </a:rPr>
              <a:t>personale e  </a:t>
            </a:r>
            <a:r>
              <a:rPr sz="1200" spc="-5" dirty="0">
                <a:latin typeface="Times New Roman"/>
                <a:cs typeface="Times New Roman"/>
              </a:rPr>
              <a:t>costruttiva.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familiarità con </a:t>
            </a:r>
            <a:r>
              <a:rPr sz="1200" dirty="0">
                <a:latin typeface="Times New Roman"/>
                <a:cs typeface="Times New Roman"/>
              </a:rPr>
              <a:t>la sofferenza non </a:t>
            </a:r>
            <a:r>
              <a:rPr sz="1200" spc="-5" dirty="0">
                <a:latin typeface="Times New Roman"/>
                <a:cs typeface="Times New Roman"/>
              </a:rPr>
              <a:t>generò mai </a:t>
            </a:r>
            <a:r>
              <a:rPr sz="1200" dirty="0">
                <a:latin typeface="Times New Roman"/>
                <a:cs typeface="Times New Roman"/>
              </a:rPr>
              <a:t>indifferenza, e sapeva portare il </a:t>
            </a:r>
            <a:r>
              <a:rPr sz="1200" spc="-5" dirty="0">
                <a:latin typeface="Times New Roman"/>
                <a:cs typeface="Times New Roman"/>
              </a:rPr>
              <a:t>suo ministero alle anime </a:t>
            </a:r>
            <a:r>
              <a:rPr sz="1200" dirty="0">
                <a:latin typeface="Times New Roman"/>
                <a:cs typeface="Times New Roman"/>
              </a:rPr>
              <a:t>angosciate  senza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autocommiserazione.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250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(1874.7) 171:7.4 </a:t>
            </a:r>
            <a:r>
              <a:rPr sz="1200" spc="-5" dirty="0">
                <a:latin typeface="Times New Roman"/>
                <a:cs typeface="Times New Roman"/>
              </a:rPr>
              <a:t>Gesù poteva aiutare così tanto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li amava </a:t>
            </a:r>
            <a:r>
              <a:rPr sz="1200" spc="-5" dirty="0">
                <a:latin typeface="Times New Roman"/>
                <a:cs typeface="Times New Roman"/>
              </a:rPr>
              <a:t>sinceramente. Egli </a:t>
            </a:r>
            <a:r>
              <a:rPr sz="1200" dirty="0">
                <a:latin typeface="Times New Roman"/>
                <a:cs typeface="Times New Roman"/>
              </a:rPr>
              <a:t>amava veramente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uomo,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donna  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bambino.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tale vero amico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notevole percezione —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dirty="0">
                <a:latin typeface="Times New Roman"/>
                <a:cs typeface="Times New Roman"/>
              </a:rPr>
              <a:t>pienamente quello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85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66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c’era nel </a:t>
            </a:r>
            <a:r>
              <a:rPr sz="1200" dirty="0">
                <a:latin typeface="Times New Roman"/>
                <a:cs typeface="Times New Roman"/>
              </a:rPr>
              <a:t>cuore e nella mente </a:t>
            </a:r>
            <a:r>
              <a:rPr sz="1200" spc="-5" dirty="0">
                <a:latin typeface="Times New Roman"/>
                <a:cs typeface="Times New Roman"/>
              </a:rPr>
              <a:t>dell’uomo. Egli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osservatore interessato ed acuto.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esperto nella comprensione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bisogni  </a:t>
            </a:r>
            <a:r>
              <a:rPr sz="1200" dirty="0">
                <a:latin typeface="Times New Roman"/>
                <a:cs typeface="Times New Roman"/>
              </a:rPr>
              <a:t>umani, </a:t>
            </a:r>
            <a:r>
              <a:rPr sz="1200" spc="-5" dirty="0">
                <a:latin typeface="Times New Roman"/>
                <a:cs typeface="Times New Roman"/>
              </a:rPr>
              <a:t>abile nello scoprire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desideri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(1874.8) 171:7.5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impaziente. Egli </a:t>
            </a:r>
            <a:r>
              <a:rPr sz="1200" dirty="0">
                <a:latin typeface="Times New Roman"/>
                <a:cs typeface="Times New Roman"/>
              </a:rPr>
              <a:t>aveva tempo </a:t>
            </a:r>
            <a:r>
              <a:rPr sz="1200" spc="-5" dirty="0">
                <a:latin typeface="Times New Roman"/>
                <a:cs typeface="Times New Roman"/>
              </a:rPr>
              <a:t>per confortare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simili “mentre passava”.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faceva sempre </a:t>
            </a:r>
            <a:r>
              <a:rPr sz="1200" dirty="0">
                <a:latin typeface="Times New Roman"/>
                <a:cs typeface="Times New Roman"/>
              </a:rPr>
              <a:t>sentire i  </a:t>
            </a:r>
            <a:r>
              <a:rPr sz="1200" spc="-5" dirty="0">
                <a:latin typeface="Times New Roman"/>
                <a:cs typeface="Times New Roman"/>
              </a:rPr>
              <a:t>suoi amici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agio.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ascoltatore affascinante.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s’impegnò </a:t>
            </a:r>
            <a:r>
              <a:rPr sz="1200" dirty="0">
                <a:latin typeface="Times New Roman"/>
                <a:cs typeface="Times New Roman"/>
              </a:rPr>
              <a:t>mai in </a:t>
            </a:r>
            <a:r>
              <a:rPr sz="1200" spc="-5" dirty="0">
                <a:latin typeface="Times New Roman"/>
                <a:cs typeface="Times New Roman"/>
              </a:rPr>
              <a:t>un’indagine </a:t>
            </a:r>
            <a:r>
              <a:rPr sz="1200" dirty="0">
                <a:latin typeface="Times New Roman"/>
                <a:cs typeface="Times New Roman"/>
              </a:rPr>
              <a:t>indiscreta </a:t>
            </a:r>
            <a:r>
              <a:rPr sz="1200" spc="-5" dirty="0">
                <a:latin typeface="Times New Roman"/>
                <a:cs typeface="Times New Roman"/>
              </a:rPr>
              <a:t>dell’anima dei </a:t>
            </a:r>
            <a:r>
              <a:rPr sz="1200" spc="5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associati. Quando </a:t>
            </a:r>
            <a:r>
              <a:rPr sz="1200" dirty="0">
                <a:latin typeface="Times New Roman"/>
                <a:cs typeface="Times New Roman"/>
              </a:rPr>
              <a:t>confortava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affamate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curava delle anime assetate,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beneficiari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avevano</a:t>
            </a:r>
            <a:endParaRPr sz="1200">
              <a:latin typeface="Times New Roman"/>
              <a:cs typeface="Times New Roman"/>
            </a:endParaRPr>
          </a:p>
          <a:p>
            <a:pPr marL="88900" marR="243204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l’impressione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confessarsi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illimitata in lui </a:t>
            </a:r>
            <a:r>
              <a:rPr sz="1200" spc="-5" dirty="0">
                <a:latin typeface="Times New Roman"/>
                <a:cs typeface="Times New Roman"/>
              </a:rPr>
              <a:t>perché vedevano che 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tanta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243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(1875.1) 171:7.6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essere curioso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e non manifestò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comandarli,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dirigerli </a:t>
            </a:r>
            <a:r>
              <a:rPr sz="1200" dirty="0">
                <a:latin typeface="Times New Roman"/>
                <a:cs typeface="Times New Roman"/>
              </a:rPr>
              <a:t>o di  </a:t>
            </a:r>
            <a:r>
              <a:rPr sz="1200" spc="-5" dirty="0">
                <a:latin typeface="Times New Roman"/>
                <a:cs typeface="Times New Roman"/>
              </a:rPr>
              <a:t>approfittare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Egli ispirava </a:t>
            </a:r>
            <a:r>
              <a:rPr sz="1200" dirty="0">
                <a:latin typeface="Times New Roman"/>
                <a:cs typeface="Times New Roman"/>
              </a:rPr>
              <a:t>una profonda fiducia in </a:t>
            </a:r>
            <a:r>
              <a:rPr sz="1200" spc="-5" dirty="0">
                <a:latin typeface="Times New Roman"/>
                <a:cs typeface="Times New Roman"/>
              </a:rPr>
              <a:t>se stessi ed </a:t>
            </a:r>
            <a:r>
              <a:rPr sz="1200" dirty="0">
                <a:latin typeface="Times New Roman"/>
                <a:cs typeface="Times New Roman"/>
              </a:rPr>
              <a:t>un fermo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coloro che godevano della sua  associazione. Quando sorrideva ad </a:t>
            </a:r>
            <a:r>
              <a:rPr sz="1200" dirty="0">
                <a:latin typeface="Times New Roman"/>
                <a:cs typeface="Times New Roman"/>
              </a:rPr>
              <a:t>un uomo, quel </a:t>
            </a:r>
            <a:r>
              <a:rPr sz="1200" spc="-5" dirty="0">
                <a:latin typeface="Times New Roman"/>
                <a:cs typeface="Times New Roman"/>
              </a:rPr>
              <a:t>mortale sperimentava un’accresciuta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molteplici  problemi.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302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(1875.2) 171:7.7 </a:t>
            </a:r>
            <a:r>
              <a:rPr sz="1200" spc="-5" dirty="0">
                <a:latin typeface="Times New Roman"/>
                <a:cs typeface="Times New Roman"/>
              </a:rPr>
              <a:t>Gesù amava così tanto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saggiamente gli </a:t>
            </a:r>
            <a:r>
              <a:rPr sz="1200" dirty="0">
                <a:latin typeface="Times New Roman"/>
                <a:cs typeface="Times New Roman"/>
              </a:rPr>
              <a:t>uomini che non esitava mai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severo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 situazione </a:t>
            </a:r>
            <a:r>
              <a:rPr sz="1200" spc="-5" dirty="0">
                <a:latin typeface="Times New Roman"/>
                <a:cs typeface="Times New Roman"/>
              </a:rPr>
              <a:t>esigeva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disciplina. Frequentemente egli </a:t>
            </a:r>
            <a:r>
              <a:rPr sz="1200" dirty="0">
                <a:latin typeface="Times New Roman"/>
                <a:cs typeface="Times New Roman"/>
              </a:rPr>
              <a:t>portava </a:t>
            </a:r>
            <a:r>
              <a:rPr sz="1200" spc="-5" dirty="0">
                <a:latin typeface="Times New Roman"/>
                <a:cs typeface="Times New Roman"/>
              </a:rPr>
              <a:t>aiuto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 chiedendogli </a:t>
            </a:r>
            <a:r>
              <a:rPr sz="1200" dirty="0">
                <a:latin typeface="Times New Roman"/>
                <a:cs typeface="Times New Roman"/>
              </a:rPr>
              <a:t>aiuto.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modo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suscitava </a:t>
            </a: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e faceva </a:t>
            </a:r>
            <a:r>
              <a:rPr sz="1200" spc="-5" dirty="0">
                <a:latin typeface="Times New Roman"/>
                <a:cs typeface="Times New Roman"/>
              </a:rPr>
              <a:t>appello alle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35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(1875.3) 171:7.8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seppe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fede salvifica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superstizione </a:t>
            </a:r>
            <a:r>
              <a:rPr sz="1200" spc="-5" dirty="0">
                <a:latin typeface="Times New Roman"/>
                <a:cs typeface="Times New Roman"/>
              </a:rPr>
              <a:t>grossolana della </a:t>
            </a:r>
            <a:r>
              <a:rPr sz="1200" dirty="0">
                <a:latin typeface="Times New Roman"/>
                <a:cs typeface="Times New Roman"/>
              </a:rPr>
              <a:t>donna che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 toccando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bordo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veste.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 pronto </a:t>
            </a:r>
            <a:r>
              <a:rPr sz="1200" dirty="0">
                <a:latin typeface="Times New Roman"/>
                <a:cs typeface="Times New Roman"/>
              </a:rPr>
              <a:t>e disposto </a:t>
            </a:r>
            <a:r>
              <a:rPr sz="1200" spc="-5" dirty="0">
                <a:latin typeface="Times New Roman"/>
                <a:cs typeface="Times New Roman"/>
              </a:rPr>
              <a:t>ad interrompere </a:t>
            </a:r>
            <a:r>
              <a:rPr sz="1200" dirty="0">
                <a:latin typeface="Times New Roman"/>
                <a:cs typeface="Times New Roman"/>
              </a:rPr>
              <a:t>un sermone o a </a:t>
            </a:r>
            <a:r>
              <a:rPr sz="1200" spc="-5" dirty="0">
                <a:latin typeface="Times New Roman"/>
                <a:cs typeface="Times New Roman"/>
              </a:rPr>
              <a:t>fare attendere </a:t>
            </a:r>
            <a:r>
              <a:rPr sz="1200" dirty="0">
                <a:latin typeface="Times New Roman"/>
                <a:cs typeface="Times New Roman"/>
              </a:rPr>
              <a:t>una moltitudine  </a:t>
            </a:r>
            <a:r>
              <a:rPr sz="1200" spc="-5" dirty="0">
                <a:latin typeface="Times New Roman"/>
                <a:cs typeface="Times New Roman"/>
              </a:rPr>
              <a:t>mentre provvedeva ai bisogni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singola persona, </a:t>
            </a:r>
            <a:r>
              <a:rPr sz="1200" dirty="0">
                <a:latin typeface="Times New Roman"/>
                <a:cs typeface="Times New Roman"/>
              </a:rPr>
              <a:t>anche di un bambino. </a:t>
            </a:r>
            <a:r>
              <a:rPr sz="1200" spc="-5" dirty="0">
                <a:latin typeface="Times New Roman"/>
                <a:cs typeface="Times New Roman"/>
              </a:rPr>
              <a:t>Accaddero grandi </a:t>
            </a:r>
            <a:r>
              <a:rPr sz="1200" dirty="0">
                <a:latin typeface="Times New Roman"/>
                <a:cs typeface="Times New Roman"/>
              </a:rPr>
              <a:t>cose non solo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le persone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fede in Gesù, ma anche </a:t>
            </a:r>
            <a:r>
              <a:rPr sz="1200" spc="-5" dirty="0">
                <a:latin typeface="Times New Roman"/>
                <a:cs typeface="Times New Roman"/>
              </a:rPr>
              <a:t>perché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così tanta fede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579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(1875.4) 171:7.9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cose realmente importanti che Gesù </a:t>
            </a:r>
            <a:r>
              <a:rPr sz="1200" dirty="0">
                <a:latin typeface="Times New Roman"/>
                <a:cs typeface="Times New Roman"/>
              </a:rPr>
              <a:t>disse o </a:t>
            </a:r>
            <a:r>
              <a:rPr sz="1200" spc="-5" dirty="0">
                <a:latin typeface="Times New Roman"/>
                <a:cs typeface="Times New Roman"/>
              </a:rPr>
              <a:t>fece sembrarono </a:t>
            </a:r>
            <a:r>
              <a:rPr sz="1200" dirty="0">
                <a:latin typeface="Times New Roman"/>
                <a:cs typeface="Times New Roman"/>
              </a:rPr>
              <a:t>accadere per </a:t>
            </a:r>
            <a:r>
              <a:rPr sz="1200" spc="-5" dirty="0">
                <a:latin typeface="Times New Roman"/>
                <a:cs typeface="Times New Roman"/>
              </a:rPr>
              <a:t>caso, “mentre </a:t>
            </a:r>
            <a:r>
              <a:rPr sz="120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passava”.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fu così poco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professionale,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prestabilito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premeditato nel ministero terrestre del Maestro. Egli </a:t>
            </a:r>
            <a:r>
              <a:rPr sz="1200" dirty="0">
                <a:latin typeface="Times New Roman"/>
                <a:cs typeface="Times New Roman"/>
              </a:rPr>
              <a:t>dispensò salute e  </a:t>
            </a:r>
            <a:r>
              <a:rPr sz="1200" spc="-5" dirty="0">
                <a:latin typeface="Times New Roman"/>
                <a:cs typeface="Times New Roman"/>
              </a:rPr>
              <a:t>sparse felicità con </a:t>
            </a:r>
            <a:r>
              <a:rPr sz="1200" dirty="0">
                <a:latin typeface="Times New Roman"/>
                <a:cs typeface="Times New Roman"/>
              </a:rPr>
              <a:t>naturalezza e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viaggiava attraverso </a:t>
            </a:r>
            <a:r>
              <a:rPr sz="1200" dirty="0">
                <a:latin typeface="Times New Roman"/>
                <a:cs typeface="Times New Roman"/>
              </a:rPr>
              <a:t>la vita. </a:t>
            </a:r>
            <a:r>
              <a:rPr sz="1200" spc="-5" dirty="0">
                <a:latin typeface="Times New Roman"/>
                <a:cs typeface="Times New Roman"/>
              </a:rPr>
              <a:t>Era letteralmente vero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“egli </a:t>
            </a:r>
            <a:r>
              <a:rPr sz="1200" dirty="0">
                <a:latin typeface="Times New Roman"/>
                <a:cs typeface="Times New Roman"/>
              </a:rPr>
              <a:t>andava 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facendo  </a:t>
            </a:r>
            <a:r>
              <a:rPr sz="1200" spc="-5" dirty="0">
                <a:latin typeface="Times New Roman"/>
                <a:cs typeface="Times New Roman"/>
              </a:rPr>
              <a:t>del bene”.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2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(1875.5) 171:7.10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conviene ai seguaci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che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imparino a </a:t>
            </a:r>
            <a:r>
              <a:rPr sz="1200" spc="-5" dirty="0">
                <a:latin typeface="Times New Roman"/>
                <a:cs typeface="Times New Roman"/>
              </a:rPr>
              <a:t>curare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“passano” </a:t>
            </a:r>
            <a:r>
              <a:rPr sz="1200" dirty="0">
                <a:latin typeface="Times New Roman"/>
                <a:cs typeface="Times New Roman"/>
              </a:rPr>
              <a:t>— a fare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 </a:t>
            </a:r>
            <a:r>
              <a:rPr sz="1200" spc="-5" dirty="0">
                <a:latin typeface="Times New Roman"/>
                <a:cs typeface="Times New Roman"/>
              </a:rPr>
              <a:t>disinteressato mentre si occupano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doveri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quotidiani.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parabola delle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mine</a:t>
            </a:r>
            <a:endParaRPr sz="1600">
              <a:latin typeface="Times New Roman"/>
              <a:cs typeface="Times New Roman"/>
            </a:endParaRPr>
          </a:p>
          <a:p>
            <a:pPr marL="88900" marR="3352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(1875.6) 171:8.1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Gerico che </a:t>
            </a:r>
            <a:r>
              <a:rPr sz="1200" dirty="0">
                <a:latin typeface="Times New Roman"/>
                <a:cs typeface="Times New Roman"/>
              </a:rPr>
              <a:t>poco prima di </a:t>
            </a:r>
            <a:r>
              <a:rPr sz="1200" spc="-5" dirty="0">
                <a:latin typeface="Times New Roman"/>
                <a:cs typeface="Times New Roman"/>
              </a:rPr>
              <a:t>mezzogiorno, perché erano rimasti alzati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la sera prima  </a:t>
            </a:r>
            <a:r>
              <a:rPr sz="1200" spc="-5" dirty="0">
                <a:latin typeface="Times New Roman"/>
                <a:cs typeface="Times New Roman"/>
              </a:rPr>
              <a:t>mentre Gesù insegnava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Zaccheo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famiglia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Circa </a:t>
            </a:r>
            <a:r>
              <a:rPr sz="1200" dirty="0">
                <a:latin typeface="Times New Roman"/>
                <a:cs typeface="Times New Roman"/>
              </a:rPr>
              <a:t>a metà della </a:t>
            </a:r>
            <a:r>
              <a:rPr sz="1200" spc="-5" dirty="0">
                <a:latin typeface="Times New Roman"/>
                <a:cs typeface="Times New Roman"/>
              </a:rPr>
              <a:t>strada che </a:t>
            </a:r>
            <a:r>
              <a:rPr sz="1200" dirty="0">
                <a:latin typeface="Times New Roman"/>
                <a:cs typeface="Times New Roman"/>
              </a:rPr>
              <a:t>saliva verso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gruppo si </a:t>
            </a:r>
            <a:r>
              <a:rPr sz="1200" dirty="0">
                <a:latin typeface="Times New Roman"/>
                <a:cs typeface="Times New Roman"/>
              </a:rPr>
              <a:t>fermò per </a:t>
            </a:r>
            <a:r>
              <a:rPr sz="1200" spc="-5" dirty="0">
                <a:latin typeface="Times New Roman"/>
                <a:cs typeface="Times New Roman"/>
              </a:rPr>
              <a:t>mangiare,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moltitudine proseguiva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dirty="0">
                <a:latin typeface="Times New Roman"/>
                <a:cs typeface="Times New Roman"/>
              </a:rPr>
              <a:t>stavano 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quella notte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Olivi.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68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(1875.7) 171:8.2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monete, contrariamente alla parabola </a:t>
            </a:r>
            <a:r>
              <a:rPr sz="1200" dirty="0">
                <a:latin typeface="Times New Roman"/>
                <a:cs typeface="Times New Roman"/>
              </a:rPr>
              <a:t>dei talenti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destinata a tutti i </a:t>
            </a:r>
            <a:r>
              <a:rPr sz="1200" spc="-5" dirty="0">
                <a:latin typeface="Times New Roman"/>
                <a:cs typeface="Times New Roman"/>
              </a:rPr>
              <a:t>discepoli, fu raccontata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esclusivamente agli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ed era largamente </a:t>
            </a:r>
            <a:r>
              <a:rPr sz="1200" dirty="0">
                <a:latin typeface="Times New Roman"/>
                <a:cs typeface="Times New Roman"/>
              </a:rPr>
              <a:t>basata </a:t>
            </a:r>
            <a:r>
              <a:rPr sz="1200" spc="-5" dirty="0">
                <a:latin typeface="Times New Roman"/>
                <a:cs typeface="Times New Roman"/>
              </a:rPr>
              <a:t>sull’esperienza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Archelao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suo </a:t>
            </a:r>
            <a:r>
              <a:rPr sz="1200" dirty="0">
                <a:latin typeface="Times New Roman"/>
                <a:cs typeface="Times New Roman"/>
              </a:rPr>
              <a:t>futile tentativo di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sovranità del regno </a:t>
            </a:r>
            <a:r>
              <a:rPr sz="1200" dirty="0">
                <a:latin typeface="Times New Roman"/>
                <a:cs typeface="Times New Roman"/>
              </a:rPr>
              <a:t>di Giudea.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una delle </a:t>
            </a:r>
            <a:r>
              <a:rPr sz="1200" spc="-5" dirty="0">
                <a:latin typeface="Times New Roman"/>
                <a:cs typeface="Times New Roman"/>
              </a:rPr>
              <a:t>poche parabole del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basata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personaggio storico reale. Non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strano  che essi avessero </a:t>
            </a:r>
            <a:r>
              <a:rPr sz="1200" dirty="0">
                <a:latin typeface="Times New Roman"/>
                <a:cs typeface="Times New Roman"/>
              </a:rPr>
              <a:t>pensato </a:t>
            </a:r>
            <a:r>
              <a:rPr sz="1200" spc="-5" dirty="0">
                <a:latin typeface="Times New Roman"/>
                <a:cs typeface="Times New Roman"/>
              </a:rPr>
              <a:t>ad Archelao, poiché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Zaccheo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Gerico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vicina all’adorno </a:t>
            </a:r>
            <a:r>
              <a:rPr sz="1200" dirty="0">
                <a:latin typeface="Times New Roman"/>
                <a:cs typeface="Times New Roman"/>
              </a:rPr>
              <a:t>palazzo di </a:t>
            </a:r>
            <a:r>
              <a:rPr sz="1200" spc="-5" dirty="0">
                <a:latin typeface="Times New Roman"/>
                <a:cs typeface="Times New Roman"/>
              </a:rPr>
              <a:t>Archelao, </a:t>
            </a:r>
            <a:r>
              <a:rPr sz="1200" dirty="0">
                <a:latin typeface="Times New Roman"/>
                <a:cs typeface="Times New Roman"/>
              </a:rPr>
              <a:t>ed il  </a:t>
            </a:r>
            <a:r>
              <a:rPr sz="1200" spc="-5" dirty="0">
                <a:latin typeface="Times New Roman"/>
                <a:cs typeface="Times New Roman"/>
              </a:rPr>
              <a:t>suo acquedotto correva lungo </a:t>
            </a:r>
            <a:r>
              <a:rPr sz="1200" dirty="0">
                <a:latin typeface="Times New Roman"/>
                <a:cs typeface="Times New Roman"/>
              </a:rPr>
              <a:t>la strada per la quale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partiti 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76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(1875.8) 171:8.3 </a:t>
            </a:r>
            <a:r>
              <a:rPr sz="1200" spc="-5" dirty="0">
                <a:latin typeface="Times New Roman"/>
                <a:cs typeface="Times New Roman"/>
              </a:rPr>
              <a:t>Gesù disse: </a:t>
            </a:r>
            <a:r>
              <a:rPr sz="1200" spc="-10" dirty="0">
                <a:latin typeface="Times New Roman"/>
                <a:cs typeface="Times New Roman"/>
              </a:rPr>
              <a:t>“Voi </a:t>
            </a:r>
            <a:r>
              <a:rPr sz="1200" spc="-5" dirty="0">
                <a:latin typeface="Times New Roman"/>
                <a:cs typeface="Times New Roman"/>
              </a:rPr>
              <a:t>pensate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vada a </a:t>
            </a:r>
            <a:r>
              <a:rPr sz="1200" spc="-5" dirty="0">
                <a:latin typeface="Times New Roman"/>
                <a:cs typeface="Times New Roman"/>
              </a:rPr>
              <a:t>Gerusalemme per ricevere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dichiaro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rimarrete </a:t>
            </a:r>
            <a:r>
              <a:rPr sz="1200" dirty="0">
                <a:latin typeface="Times New Roman"/>
                <a:cs typeface="Times New Roman"/>
              </a:rPr>
              <a:t>delusi. Non vi </a:t>
            </a:r>
            <a:r>
              <a:rPr sz="1200" spc="-5" dirty="0">
                <a:latin typeface="Times New Roman"/>
                <a:cs typeface="Times New Roman"/>
              </a:rPr>
              <a:t>ricordate </a:t>
            </a:r>
            <a:r>
              <a:rPr sz="1200" dirty="0">
                <a:latin typeface="Times New Roman"/>
                <a:cs typeface="Times New Roman"/>
              </a:rPr>
              <a:t>di un certo principe </a:t>
            </a:r>
            <a:r>
              <a:rPr sz="1200" spc="-5" dirty="0">
                <a:latin typeface="Times New Roman"/>
                <a:cs typeface="Times New Roman"/>
              </a:rPr>
              <a:t>che andò </a:t>
            </a:r>
            <a:r>
              <a:rPr sz="1200" dirty="0">
                <a:latin typeface="Times New Roman"/>
                <a:cs typeface="Times New Roman"/>
              </a:rPr>
              <a:t>in un paese </a:t>
            </a:r>
            <a:r>
              <a:rPr sz="1200" spc="-5" dirty="0">
                <a:latin typeface="Times New Roman"/>
                <a:cs typeface="Times New Roman"/>
              </a:rPr>
              <a:t>lontano per ricevere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ancora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43180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tornato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provincia,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avevano già respinto nel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cuore, gli </a:t>
            </a:r>
            <a:r>
              <a:rPr sz="1200" dirty="0">
                <a:latin typeface="Times New Roman"/>
                <a:cs typeface="Times New Roman"/>
              </a:rPr>
              <a:t>mandarono </a:t>
            </a:r>
            <a:r>
              <a:rPr sz="1200" spc="-5" dirty="0">
                <a:latin typeface="Times New Roman"/>
                <a:cs typeface="Times New Roman"/>
              </a:rPr>
              <a:t>un’ambasceria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‘Noi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vogliamo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quest’uomo regni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noi’? Come </a:t>
            </a:r>
            <a:r>
              <a:rPr sz="1200" dirty="0">
                <a:latin typeface="Times New Roman"/>
                <a:cs typeface="Times New Roman"/>
              </a:rPr>
              <a:t>questo re </a:t>
            </a:r>
            <a:r>
              <a:rPr sz="1200" spc="-5" dirty="0">
                <a:latin typeface="Times New Roman"/>
                <a:cs typeface="Times New Roman"/>
              </a:rPr>
              <a:t>fu respinto nel governo temporale, </a:t>
            </a:r>
            <a:r>
              <a:rPr sz="1200" dirty="0">
                <a:latin typeface="Times New Roman"/>
                <a:cs typeface="Times New Roman"/>
              </a:rPr>
              <a:t>così il </a:t>
            </a:r>
            <a:r>
              <a:rPr sz="1200" spc="-5" dirty="0">
                <a:latin typeface="Times New Roman"/>
                <a:cs typeface="Times New Roman"/>
              </a:rPr>
              <a:t>Figlio dell’Uomo sarà  respinto nel governo spirituale.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dichiaro nuovamente che il 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è di questo mondo; ma </a:t>
            </a:r>
            <a:r>
              <a:rPr sz="1200" spc="-5" dirty="0">
                <a:latin typeface="Times New Roman"/>
                <a:cs typeface="Times New Roman"/>
              </a:rPr>
              <a:t>se al Figlio dell’Uomo fosse  stato concesso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popolo, </a:t>
            </a:r>
            <a:r>
              <a:rPr sz="1200" spc="-5" dirty="0">
                <a:latin typeface="Times New Roman"/>
                <a:cs typeface="Times New Roman"/>
              </a:rPr>
              <a:t>egli avrebbe accettato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anime umane </a:t>
            </a:r>
            <a:r>
              <a:rPr sz="1200" spc="-5" dirty="0">
                <a:latin typeface="Times New Roman"/>
                <a:cs typeface="Times New Roman"/>
              </a:rPr>
              <a:t>ed avrebbe regnato su </a:t>
            </a:r>
            <a:r>
              <a:rPr sz="1200" dirty="0">
                <a:latin typeface="Times New Roman"/>
                <a:cs typeface="Times New Roman"/>
              </a:rPr>
              <a:t>tale  dominio di </a:t>
            </a:r>
            <a:r>
              <a:rPr sz="1200" spc="-5" dirty="0">
                <a:latin typeface="Times New Roman"/>
                <a:cs typeface="Times New Roman"/>
              </a:rPr>
              <a:t>cuori umani. Nonostante che essi respingano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loro, io tornerò di nuovo </a:t>
            </a:r>
            <a:r>
              <a:rPr sz="1200" spc="-5" dirty="0">
                <a:latin typeface="Times New Roman"/>
                <a:cs typeface="Times New Roman"/>
              </a:rPr>
              <a:t>per ricevere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altri 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regno dello </a:t>
            </a:r>
            <a:r>
              <a:rPr sz="1200" dirty="0">
                <a:latin typeface="Times New Roman"/>
                <a:cs typeface="Times New Roman"/>
              </a:rPr>
              <a:t>spirito che ora mi è negato. </a:t>
            </a:r>
            <a:r>
              <a:rPr sz="1200" spc="-5" dirty="0">
                <a:latin typeface="Times New Roman"/>
                <a:cs typeface="Times New Roman"/>
              </a:rPr>
              <a:t>Voi vedrete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respinto, </a:t>
            </a:r>
            <a:r>
              <a:rPr sz="1200" dirty="0">
                <a:latin typeface="Times New Roman"/>
                <a:cs typeface="Times New Roman"/>
              </a:rPr>
              <a:t>ma in un’altra era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respingono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accolto 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esaltato.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6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(1876.1) 171:8.4 </a:t>
            </a:r>
            <a:r>
              <a:rPr sz="1200" spc="-5" dirty="0">
                <a:latin typeface="Times New Roman"/>
                <a:cs typeface="Times New Roman"/>
              </a:rPr>
              <a:t>“Ed ora, come </a:t>
            </a:r>
            <a:r>
              <a:rPr sz="1200" dirty="0">
                <a:latin typeface="Times New Roman"/>
                <a:cs typeface="Times New Roman"/>
              </a:rPr>
              <a:t>il nobile </a:t>
            </a:r>
            <a:r>
              <a:rPr sz="1200" spc="-5" dirty="0">
                <a:latin typeface="Times New Roman"/>
                <a:cs typeface="Times New Roman"/>
              </a:rPr>
              <a:t>respinto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parabola, vorrei convocare </a:t>
            </a:r>
            <a:r>
              <a:rPr sz="1200" dirty="0">
                <a:latin typeface="Times New Roman"/>
                <a:cs typeface="Times New Roman"/>
              </a:rPr>
              <a:t>davanti a me 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dodici servitori, i </a:t>
            </a:r>
            <a:r>
              <a:rPr sz="1200" spc="-5" dirty="0">
                <a:latin typeface="Times New Roman"/>
                <a:cs typeface="Times New Roman"/>
              </a:rPr>
              <a:t>miei  intendenti speciali, </a:t>
            </a:r>
            <a:r>
              <a:rPr sz="1200" dirty="0">
                <a:latin typeface="Times New Roman"/>
                <a:cs typeface="Times New Roman"/>
              </a:rPr>
              <a:t>e dando 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la somma di una mina, </a:t>
            </a:r>
            <a:r>
              <a:rPr sz="1200" spc="-5" dirty="0">
                <a:latin typeface="Times New Roman"/>
                <a:cs typeface="Times New Roman"/>
              </a:rPr>
              <a:t>vorrei raccomandare ad ognuno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bene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mie  istruzioni </a:t>
            </a:r>
            <a:r>
              <a:rPr sz="1200" spc="-5" dirty="0">
                <a:latin typeface="Times New Roman"/>
                <a:cs typeface="Times New Roman"/>
              </a:rPr>
              <a:t>per commerciare diligentemente con </a:t>
            </a:r>
            <a:r>
              <a:rPr sz="1200" dirty="0">
                <a:latin typeface="Times New Roman"/>
                <a:cs typeface="Times New Roman"/>
              </a:rPr>
              <a:t>il denaro </a:t>
            </a:r>
            <a:r>
              <a:rPr sz="1200" spc="-5" dirty="0">
                <a:latin typeface="Times New Roman"/>
                <a:cs typeface="Times New Roman"/>
              </a:rPr>
              <a:t>affidatovi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assenza, affinché </a:t>
            </a:r>
            <a:r>
              <a:rPr sz="1200" dirty="0">
                <a:latin typeface="Times New Roman"/>
                <a:cs typeface="Times New Roman"/>
              </a:rPr>
              <a:t>abbiate di che giustificare la  vostra </a:t>
            </a:r>
            <a:r>
              <a:rPr sz="1200" spc="-5" dirty="0">
                <a:latin typeface="Times New Roman"/>
                <a:cs typeface="Times New Roman"/>
              </a:rPr>
              <a:t>gestione quando ritornerò, quando </a:t>
            </a:r>
            <a:r>
              <a:rPr sz="1200" dirty="0">
                <a:latin typeface="Times New Roman"/>
                <a:cs typeface="Times New Roman"/>
              </a:rPr>
              <a:t>vi sarà richiesto un </a:t>
            </a:r>
            <a:r>
              <a:rPr sz="1200" spc="-5" dirty="0">
                <a:latin typeface="Times New Roman"/>
                <a:cs typeface="Times New Roman"/>
              </a:rPr>
              <a:t>resoconto.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8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(1876.2) 171:8.5 </a:t>
            </a:r>
            <a:r>
              <a:rPr sz="1200" spc="-5" dirty="0">
                <a:latin typeface="Times New Roman"/>
                <a:cs typeface="Times New Roman"/>
              </a:rPr>
              <a:t>“Ed anche se questo Figlio respinto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tornasse,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Figlio sarà inviato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questo regno,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Figlio  manderà allora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cercarvi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per ricevere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gestione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godere dei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guadagni.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(1876.3) 171:8.6 </a:t>
            </a:r>
            <a:r>
              <a:rPr sz="1200" spc="-5" dirty="0">
                <a:latin typeface="Times New Roman"/>
                <a:cs typeface="Times New Roman"/>
              </a:rPr>
              <a:t>“E quando questi intendenti furono successivamente convocati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resa dei </a:t>
            </a:r>
            <a:r>
              <a:rPr sz="1200" dirty="0">
                <a:latin typeface="Times New Roman"/>
                <a:cs typeface="Times New Roman"/>
              </a:rPr>
              <a:t>conti, si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avanti il primo </a:t>
            </a:r>
            <a:r>
              <a:rPr sz="1200" spc="-5" dirty="0">
                <a:latin typeface="Times New Roman"/>
                <a:cs typeface="Times New Roman"/>
              </a:rPr>
              <a:t>dicendo:  ‘Signore, con </a:t>
            </a:r>
            <a:r>
              <a:rPr sz="1200" dirty="0">
                <a:latin typeface="Times New Roman"/>
                <a:cs typeface="Times New Roman"/>
              </a:rPr>
              <a:t>la tua mina ne ho </a:t>
            </a:r>
            <a:r>
              <a:rPr sz="1200" spc="-5" dirty="0">
                <a:latin typeface="Times New Roman"/>
                <a:cs typeface="Times New Roman"/>
              </a:rPr>
              <a:t>guadagnate altre </a:t>
            </a:r>
            <a:r>
              <a:rPr sz="1200" dirty="0">
                <a:latin typeface="Times New Roman"/>
                <a:cs typeface="Times New Roman"/>
              </a:rPr>
              <a:t>dieci.’ E il suo </a:t>
            </a:r>
            <a:r>
              <a:rPr sz="1200" spc="-5" dirty="0">
                <a:latin typeface="Times New Roman"/>
                <a:cs typeface="Times New Roman"/>
              </a:rPr>
              <a:t>padrone gli disse: ‘Ben fatto;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buon </a:t>
            </a:r>
            <a:r>
              <a:rPr sz="1200" spc="-5" dirty="0">
                <a:latin typeface="Times New Roman"/>
                <a:cs typeface="Times New Roman"/>
              </a:rPr>
              <a:t>servitore; poiché </a:t>
            </a:r>
            <a:r>
              <a:rPr sz="1200" spc="5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sei  mostrato fedele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affare,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darò autorità su dieci città.’ </a:t>
            </a:r>
            <a:r>
              <a:rPr sz="1200" dirty="0">
                <a:latin typeface="Times New Roman"/>
                <a:cs typeface="Times New Roman"/>
              </a:rPr>
              <a:t>Poi venne il </a:t>
            </a:r>
            <a:r>
              <a:rPr sz="1200" spc="-5" dirty="0">
                <a:latin typeface="Times New Roman"/>
                <a:cs typeface="Times New Roman"/>
              </a:rPr>
              <a:t>secondo dicendo: ‘La </a:t>
            </a:r>
            <a:r>
              <a:rPr sz="1200" dirty="0">
                <a:latin typeface="Times New Roman"/>
                <a:cs typeface="Times New Roman"/>
              </a:rPr>
              <a:t>mina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hai </a:t>
            </a:r>
            <a:r>
              <a:rPr sz="1200" dirty="0">
                <a:latin typeface="Times New Roman"/>
                <a:cs typeface="Times New Roman"/>
              </a:rPr>
              <a:t>affidato, </a:t>
            </a:r>
            <a:r>
              <a:rPr sz="1200" spc="-5" dirty="0">
                <a:latin typeface="Times New Roman"/>
                <a:cs typeface="Times New Roman"/>
              </a:rPr>
              <a:t>Signore,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prodotto cinque </a:t>
            </a:r>
            <a:r>
              <a:rPr sz="1200" dirty="0">
                <a:latin typeface="Times New Roman"/>
                <a:cs typeface="Times New Roman"/>
              </a:rPr>
              <a:t>mine.’ E il </a:t>
            </a:r>
            <a:r>
              <a:rPr sz="1200" spc="-5" dirty="0">
                <a:latin typeface="Times New Roman"/>
                <a:cs typeface="Times New Roman"/>
              </a:rPr>
              <a:t>padrone disse: ‘Di conseguenza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farò capo </a:t>
            </a:r>
            <a:r>
              <a:rPr sz="1200" dirty="0">
                <a:latin typeface="Times New Roman"/>
                <a:cs typeface="Times New Roman"/>
              </a:rPr>
              <a:t>di cinque </a:t>
            </a:r>
            <a:r>
              <a:rPr sz="1200" spc="-5" dirty="0">
                <a:latin typeface="Times New Roman"/>
                <a:cs typeface="Times New Roman"/>
              </a:rPr>
              <a:t>città.’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gli altri 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l’ultimo dei </a:t>
            </a:r>
            <a:r>
              <a:rPr sz="1200" spc="-5" dirty="0">
                <a:latin typeface="Times New Roman"/>
                <a:cs typeface="Times New Roman"/>
              </a:rPr>
              <a:t>servitori, chiamato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conto, </a:t>
            </a:r>
            <a:r>
              <a:rPr sz="1200" spc="-5" dirty="0">
                <a:latin typeface="Times New Roman"/>
                <a:cs typeface="Times New Roman"/>
              </a:rPr>
              <a:t>disse: ‘Signore, ecco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tua mina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conservato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cura avvolta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 panno. Ho fatto </a:t>
            </a:r>
            <a:r>
              <a:rPr sz="1200" dirty="0">
                <a:latin typeface="Times New Roman"/>
                <a:cs typeface="Times New Roman"/>
              </a:rPr>
              <a:t>ciò perché </a:t>
            </a:r>
            <a:r>
              <a:rPr sz="1200" spc="-5" dirty="0">
                <a:latin typeface="Times New Roman"/>
                <a:cs typeface="Times New Roman"/>
              </a:rPr>
              <a:t>avevo </a:t>
            </a:r>
            <a:r>
              <a:rPr sz="1200" dirty="0">
                <a:latin typeface="Times New Roman"/>
                <a:cs typeface="Times New Roman"/>
              </a:rPr>
              <a:t>paura di </a:t>
            </a:r>
            <a:r>
              <a:rPr sz="1200" spc="-5" dirty="0">
                <a:latin typeface="Times New Roman"/>
                <a:cs typeface="Times New Roman"/>
              </a:rPr>
              <a:t>te; </a:t>
            </a:r>
            <a:r>
              <a:rPr sz="1200" dirty="0">
                <a:latin typeface="Times New Roman"/>
                <a:cs typeface="Times New Roman"/>
              </a:rPr>
              <a:t>ho pensato </a:t>
            </a:r>
            <a:r>
              <a:rPr sz="1200" spc="-5" dirty="0">
                <a:latin typeface="Times New Roman"/>
                <a:cs typeface="Times New Roman"/>
              </a:rPr>
              <a:t>che eri esigente,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che raccogli </a:t>
            </a:r>
            <a:r>
              <a:rPr sz="1200" dirty="0">
                <a:latin typeface="Times New Roman"/>
                <a:cs typeface="Times New Roman"/>
              </a:rPr>
              <a:t>dove non </a:t>
            </a:r>
            <a:r>
              <a:rPr sz="1200" spc="-5" dirty="0">
                <a:latin typeface="Times New Roman"/>
                <a:cs typeface="Times New Roman"/>
              </a:rPr>
              <a:t>hai depositato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cerchi di  </a:t>
            </a:r>
            <a:r>
              <a:rPr sz="1200" spc="-5" dirty="0">
                <a:latin typeface="Times New Roman"/>
                <a:cs typeface="Times New Roman"/>
              </a:rPr>
              <a:t>mietere </a:t>
            </a:r>
            <a:r>
              <a:rPr sz="1200" dirty="0">
                <a:latin typeface="Times New Roman"/>
                <a:cs typeface="Times New Roman"/>
              </a:rPr>
              <a:t>dove non hai </a:t>
            </a:r>
            <a:r>
              <a:rPr sz="1200" spc="-5" dirty="0">
                <a:latin typeface="Times New Roman"/>
                <a:cs typeface="Times New Roman"/>
              </a:rPr>
              <a:t>seminato.’ Allora </a:t>
            </a:r>
            <a:r>
              <a:rPr sz="1200" dirty="0">
                <a:latin typeface="Times New Roman"/>
                <a:cs typeface="Times New Roman"/>
              </a:rPr>
              <a:t>il padrone </a:t>
            </a:r>
            <a:r>
              <a:rPr sz="1200" spc="-5" dirty="0">
                <a:latin typeface="Times New Roman"/>
                <a:cs typeface="Times New Roman"/>
              </a:rPr>
              <a:t>disse: ‘Servo negligente ed infedele,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giudicherò secondo </a:t>
            </a:r>
            <a:r>
              <a:rPr sz="1200" dirty="0">
                <a:latin typeface="Times New Roman"/>
                <a:cs typeface="Times New Roman"/>
              </a:rPr>
              <a:t>le tue </a:t>
            </a:r>
            <a:r>
              <a:rPr sz="1200" spc="-5" dirty="0">
                <a:latin typeface="Times New Roman"/>
                <a:cs typeface="Times New Roman"/>
              </a:rPr>
              <a:t>stesse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parole.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6719" y="513333"/>
            <a:ext cx="8270875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2635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sapevi </a:t>
            </a:r>
            <a:r>
              <a:rPr sz="1200" dirty="0">
                <a:latin typeface="Times New Roman"/>
                <a:cs typeface="Times New Roman"/>
              </a:rPr>
              <a:t>che io raccolgo dove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non ho </a:t>
            </a:r>
            <a:r>
              <a:rPr sz="1200" spc="-5" dirty="0">
                <a:latin typeface="Times New Roman"/>
                <a:cs typeface="Times New Roman"/>
              </a:rPr>
              <a:t>seminato; perciò </a:t>
            </a:r>
            <a:r>
              <a:rPr sz="1200" dirty="0">
                <a:latin typeface="Times New Roman"/>
                <a:cs typeface="Times New Roman"/>
              </a:rPr>
              <a:t>sapevi che ti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richiesto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rendiconto.  </a:t>
            </a:r>
            <a:r>
              <a:rPr sz="1200" spc="-5" dirty="0">
                <a:latin typeface="Times New Roman"/>
                <a:cs typeface="Times New Roman"/>
              </a:rPr>
              <a:t>Conoscendo ciò, avresti </a:t>
            </a:r>
            <a:r>
              <a:rPr sz="1200" dirty="0">
                <a:latin typeface="Times New Roman"/>
                <a:cs typeface="Times New Roman"/>
              </a:rPr>
              <a:t>dovuto almeno </a:t>
            </a:r>
            <a:r>
              <a:rPr sz="1200" spc="-5" dirty="0">
                <a:latin typeface="Times New Roman"/>
                <a:cs typeface="Times New Roman"/>
              </a:rPr>
              <a:t>consegnare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denaro al banchiere, affinché al </a:t>
            </a:r>
            <a:r>
              <a:rPr sz="1200" dirty="0">
                <a:latin typeface="Times New Roman"/>
                <a:cs typeface="Times New Roman"/>
              </a:rPr>
              <a:t>mio ritorno io </a:t>
            </a:r>
            <a:r>
              <a:rPr sz="1200" spc="-5" dirty="0">
                <a:latin typeface="Times New Roman"/>
                <a:cs typeface="Times New Roman"/>
              </a:rPr>
              <a:t>potessi averlo </a:t>
            </a:r>
            <a:r>
              <a:rPr sz="1200" dirty="0">
                <a:latin typeface="Times New Roman"/>
                <a:cs typeface="Times New Roman"/>
              </a:rPr>
              <a:t>avuto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interesse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adeguato.’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143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(1876.4) 171:8.7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questo principe </a:t>
            </a:r>
            <a:r>
              <a:rPr sz="1200" dirty="0">
                <a:latin typeface="Times New Roman"/>
                <a:cs typeface="Times New Roman"/>
              </a:rPr>
              <a:t>disse a coloro </a:t>
            </a:r>
            <a:r>
              <a:rPr sz="1200" spc="-5" dirty="0">
                <a:latin typeface="Times New Roman"/>
                <a:cs typeface="Times New Roman"/>
              </a:rPr>
              <a:t>che stavano </a:t>
            </a:r>
            <a:r>
              <a:rPr sz="1200" dirty="0">
                <a:latin typeface="Times New Roman"/>
                <a:cs typeface="Times New Roman"/>
              </a:rPr>
              <a:t>là: </a:t>
            </a:r>
            <a:r>
              <a:rPr sz="1200" spc="-5" dirty="0">
                <a:latin typeface="Times New Roman"/>
                <a:cs typeface="Times New Roman"/>
              </a:rPr>
              <a:t>‘Togliete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servo </a:t>
            </a:r>
            <a:r>
              <a:rPr sz="1200" spc="-5" dirty="0">
                <a:latin typeface="Times New Roman"/>
                <a:cs typeface="Times New Roman"/>
              </a:rPr>
              <a:t>parassita </a:t>
            </a:r>
            <a:r>
              <a:rPr sz="1200" dirty="0">
                <a:latin typeface="Times New Roman"/>
                <a:cs typeface="Times New Roman"/>
              </a:rPr>
              <a:t>e datelo a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mine.’ E </a:t>
            </a:r>
            <a:r>
              <a:rPr sz="1200" spc="-5" dirty="0">
                <a:latin typeface="Times New Roman"/>
                <a:cs typeface="Times New Roman"/>
              </a:rPr>
              <a:t>quando essi ricordarono al padrone che costui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dieci mine, </a:t>
            </a:r>
            <a:r>
              <a:rPr sz="1200" spc="-5" dirty="0">
                <a:latin typeface="Times New Roman"/>
                <a:cs typeface="Times New Roman"/>
              </a:rPr>
              <a:t>egli disse: </a:t>
            </a:r>
            <a:r>
              <a:rPr sz="1200" dirty="0">
                <a:latin typeface="Times New Roman"/>
                <a:cs typeface="Times New Roman"/>
              </a:rPr>
              <a:t>‘A chiunque ha sarà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di più, ma a 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gli sarà </a:t>
            </a:r>
            <a:r>
              <a:rPr sz="1200" dirty="0">
                <a:latin typeface="Times New Roman"/>
                <a:cs typeface="Times New Roman"/>
              </a:rPr>
              <a:t>tolto </a:t>
            </a:r>
            <a:r>
              <a:rPr sz="1200" spc="-5" dirty="0">
                <a:latin typeface="Times New Roman"/>
                <a:cs typeface="Times New Roman"/>
              </a:rPr>
              <a:t>anche quello che </a:t>
            </a:r>
            <a:r>
              <a:rPr sz="1200" dirty="0">
                <a:latin typeface="Times New Roman"/>
                <a:cs typeface="Times New Roman"/>
              </a:rPr>
              <a:t>ha.’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14300" marR="147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(1876.5) 171:8.8 </a:t>
            </a:r>
            <a:r>
              <a:rPr sz="1200" spc="-5" dirty="0">
                <a:latin typeface="Times New Roman"/>
                <a:cs typeface="Times New Roman"/>
              </a:rPr>
              <a:t>Allora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parabola e </a:t>
            </a:r>
            <a:r>
              <a:rPr sz="1200" spc="-5" dirty="0">
                <a:latin typeface="Times New Roman"/>
                <a:cs typeface="Times New Roman"/>
              </a:rPr>
              <a:t>quello della </a:t>
            </a:r>
            <a:r>
              <a:rPr sz="1200" dirty="0">
                <a:latin typeface="Times New Roman"/>
                <a:cs typeface="Times New Roman"/>
              </a:rPr>
              <a:t>precedente 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talenti,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soltanto,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numerose domande: “Meditate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 mentre 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scopre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vero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significato.”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509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(1876.6) 171:8.9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Natanaele che insegnò così </a:t>
            </a:r>
            <a:r>
              <a:rPr sz="1200" dirty="0">
                <a:latin typeface="Times New Roman"/>
                <a:cs typeface="Times New Roman"/>
              </a:rPr>
              <a:t>bene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parabole negli anni </a:t>
            </a:r>
            <a:r>
              <a:rPr sz="1200" dirty="0">
                <a:latin typeface="Times New Roman"/>
                <a:cs typeface="Times New Roman"/>
              </a:rPr>
              <a:t>successivi, </a:t>
            </a:r>
            <a:r>
              <a:rPr sz="1200" spc="-5" dirty="0">
                <a:latin typeface="Times New Roman"/>
                <a:cs typeface="Times New Roman"/>
              </a:rPr>
              <a:t>riassumendo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in queste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7499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(1876.7) 171:8.10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capacità è la </a:t>
            </a:r>
            <a:r>
              <a:rPr sz="1200" spc="-5" dirty="0">
                <a:latin typeface="Times New Roman"/>
                <a:cs typeface="Times New Roman"/>
              </a:rPr>
              <a:t>misura pratica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opportunità della vita.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ritenuti </a:t>
            </a:r>
            <a:r>
              <a:rPr sz="1200" dirty="0">
                <a:latin typeface="Times New Roman"/>
                <a:cs typeface="Times New Roman"/>
              </a:rPr>
              <a:t>responsabili </a:t>
            </a:r>
            <a:r>
              <a:rPr sz="1200" spc="-5" dirty="0">
                <a:latin typeface="Times New Roman"/>
                <a:cs typeface="Times New Roman"/>
              </a:rPr>
              <a:t>del  compimento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oltrepassa </a:t>
            </a:r>
            <a:r>
              <a:rPr sz="1200" dirty="0">
                <a:latin typeface="Times New Roman"/>
                <a:cs typeface="Times New Roman"/>
              </a:rPr>
              <a:t>le vostre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1075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(1876.8) 171:8.11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misura infallibile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credibilità umana. </a:t>
            </a:r>
            <a:r>
              <a:rPr sz="1200" dirty="0">
                <a:latin typeface="Times New Roman"/>
                <a:cs typeface="Times New Roman"/>
              </a:rPr>
              <a:t>Colui che è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nelle piccole </a:t>
            </a:r>
            <a:r>
              <a:rPr sz="1200" spc="-5" dirty="0">
                <a:latin typeface="Times New Roman"/>
                <a:cs typeface="Times New Roman"/>
              </a:rPr>
              <a:t>cose  mostrerà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5" dirty="0">
                <a:latin typeface="Times New Roman"/>
                <a:cs typeface="Times New Roman"/>
              </a:rPr>
              <a:t>fedeltà anche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compatibile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71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(1876.9) 171:8.12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Padrone </a:t>
            </a:r>
            <a:r>
              <a:rPr sz="1200" spc="-5" dirty="0">
                <a:latin typeface="Times New Roman"/>
                <a:cs typeface="Times New Roman"/>
              </a:rPr>
              <a:t>concede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ricompensa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l’opportunità è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uguale.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95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(1371.2) 124:3.9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l’anfiteatro greco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ed </a:t>
            </a:r>
            <a:r>
              <a:rPr sz="1200" dirty="0">
                <a:latin typeface="Times New Roman"/>
                <a:cs typeface="Times New Roman"/>
              </a:rPr>
              <a:t>imparò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erano </a:t>
            </a:r>
            <a:r>
              <a:rPr sz="1200" dirty="0">
                <a:latin typeface="Times New Roman"/>
                <a:cs typeface="Times New Roman"/>
              </a:rPr>
              <a:t>odiose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 ebraico. Tuttavia, egli si sforzò 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vita d’introdurre l’idea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sana </a:t>
            </a:r>
            <a:r>
              <a:rPr sz="1200" dirty="0">
                <a:latin typeface="Times New Roman"/>
                <a:cs typeface="Times New Roman"/>
              </a:rPr>
              <a:t>ricreazione </a:t>
            </a:r>
            <a:r>
              <a:rPr sz="1200" spc="-5" dirty="0">
                <a:latin typeface="Times New Roman"/>
                <a:cs typeface="Times New Roman"/>
              </a:rPr>
              <a:t>nei suoi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personali e, nei </a:t>
            </a:r>
            <a:r>
              <a:rPr sz="1200" dirty="0">
                <a:latin typeface="Times New Roman"/>
                <a:cs typeface="Times New Roman"/>
              </a:rPr>
              <a:t>limiti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consentiva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ebraica,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successivo programma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regolari dei </a:t>
            </a:r>
            <a:r>
              <a:rPr sz="1200" dirty="0">
                <a:latin typeface="Times New Roman"/>
                <a:cs typeface="Times New Roman"/>
              </a:rPr>
              <a:t>suoi dodici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(1371.3) 124:3.10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 suo undicesimo anno Gesù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vigoroso,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sviluppato, </a:t>
            </a:r>
            <a:r>
              <a:rPr sz="1200" spc="-5" dirty="0">
                <a:latin typeface="Times New Roman"/>
                <a:cs typeface="Times New Roman"/>
              </a:rPr>
              <a:t>moderatamente allegro ed </a:t>
            </a:r>
            <a:r>
              <a:rPr sz="1200" dirty="0">
                <a:latin typeface="Times New Roman"/>
                <a:cs typeface="Times New Roman"/>
              </a:rPr>
              <a:t>abbastanza  </a:t>
            </a:r>
            <a:r>
              <a:rPr sz="1200" spc="-5" dirty="0">
                <a:latin typeface="Times New Roman"/>
                <a:cs typeface="Times New Roman"/>
              </a:rPr>
              <a:t>gaio, </a:t>
            </a:r>
            <a:r>
              <a:rPr sz="1200" dirty="0">
                <a:latin typeface="Times New Roman"/>
                <a:cs typeface="Times New Roman"/>
              </a:rPr>
              <a:t>ma a partire da </a:t>
            </a:r>
            <a:r>
              <a:rPr sz="1200" spc="-5" dirty="0">
                <a:latin typeface="Times New Roman"/>
                <a:cs typeface="Times New Roman"/>
              </a:rPr>
              <a:t>quest’anno egli si dedicò </a:t>
            </a:r>
            <a:r>
              <a:rPr sz="1200" dirty="0">
                <a:latin typeface="Times New Roman"/>
                <a:cs typeface="Times New Roman"/>
              </a:rPr>
              <a:t>sempre di più a </a:t>
            </a:r>
            <a:r>
              <a:rPr sz="1200" spc="-5" dirty="0">
                <a:latin typeface="Times New Roman"/>
                <a:cs typeface="Times New Roman"/>
              </a:rPr>
              <a:t>particolari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meditazione e di </a:t>
            </a:r>
            <a:r>
              <a:rPr sz="1200" spc="-5" dirty="0">
                <a:latin typeface="Times New Roman"/>
                <a:cs typeface="Times New Roman"/>
              </a:rPr>
              <a:t>seria  contemplazione. Egli si dedicava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riflettere su come doveva </a:t>
            </a:r>
            <a:r>
              <a:rPr sz="1200" dirty="0">
                <a:latin typeface="Times New Roman"/>
                <a:cs typeface="Times New Roman"/>
              </a:rPr>
              <a:t>adempiere </a:t>
            </a:r>
            <a:r>
              <a:rPr sz="1200" spc="-5" dirty="0">
                <a:latin typeface="Times New Roman"/>
                <a:cs typeface="Times New Roman"/>
              </a:rPr>
              <a:t>gli obblighi </a:t>
            </a:r>
            <a:r>
              <a:rPr sz="1200" dirty="0">
                <a:latin typeface="Times New Roman"/>
                <a:cs typeface="Times New Roman"/>
              </a:rPr>
              <a:t>verso la sua </a:t>
            </a:r>
            <a:r>
              <a:rPr sz="1200" spc="-5" dirty="0">
                <a:latin typeface="Times New Roman"/>
                <a:cs typeface="Times New Roman"/>
              </a:rPr>
              <a:t>famiglia ed allo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stesso</a:t>
            </a:r>
            <a:endParaRPr sz="1200">
              <a:latin typeface="Times New Roman"/>
              <a:cs typeface="Times New Roman"/>
            </a:endParaRPr>
          </a:p>
          <a:p>
            <a:pPr marL="76200" marR="14795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obbedire all’appello della </a:t>
            </a:r>
            <a:r>
              <a:rPr sz="1200" spc="-5" dirty="0">
                <a:latin typeface="Times New Roman"/>
                <a:cs typeface="Times New Roman"/>
              </a:rPr>
              <a:t>sua missione verso </a:t>
            </a:r>
            <a:r>
              <a:rPr sz="1200" dirty="0">
                <a:latin typeface="Times New Roman"/>
                <a:cs typeface="Times New Roman"/>
              </a:rPr>
              <a:t>il mondo; </a:t>
            </a:r>
            <a:r>
              <a:rPr sz="1200" spc="-5" dirty="0">
                <a:latin typeface="Times New Roman"/>
                <a:cs typeface="Times New Roman"/>
              </a:rPr>
              <a:t>egli aveva </a:t>
            </a:r>
            <a:r>
              <a:rPr sz="1200" dirty="0">
                <a:latin typeface="Times New Roman"/>
                <a:cs typeface="Times New Roman"/>
              </a:rPr>
              <a:t>già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ministero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limitarsi al  </a:t>
            </a:r>
            <a:r>
              <a:rPr sz="1200" spc="-5" dirty="0">
                <a:latin typeface="Times New Roman"/>
                <a:cs typeface="Times New Roman"/>
              </a:rPr>
              <a:t>miglioramento del </a:t>
            </a:r>
            <a:r>
              <a:rPr sz="1200" dirty="0">
                <a:latin typeface="Times New Roman"/>
                <a:cs typeface="Times New Roman"/>
              </a:rPr>
              <a:t>popolo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dodicesimo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(6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76200" marR="1365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(1371.4) 124:4.1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anno movimentato </a:t>
            </a:r>
            <a:r>
              <a:rPr sz="1200" dirty="0">
                <a:latin typeface="Times New Roman"/>
                <a:cs typeface="Times New Roman"/>
              </a:rPr>
              <a:t>nella vita di </a:t>
            </a:r>
            <a:r>
              <a:rPr sz="1200" spc="-5" dirty="0">
                <a:latin typeface="Times New Roman"/>
                <a:cs typeface="Times New Roman"/>
              </a:rPr>
              <a:t>Gesù. Egli </a:t>
            </a:r>
            <a:r>
              <a:rPr sz="1200" dirty="0">
                <a:latin typeface="Times New Roman"/>
                <a:cs typeface="Times New Roman"/>
              </a:rPr>
              <a:t>continuava a fare </a:t>
            </a:r>
            <a:r>
              <a:rPr sz="1200" spc="-5" dirty="0">
                <a:latin typeface="Times New Roman"/>
                <a:cs typeface="Times New Roman"/>
              </a:rPr>
              <a:t>dei progressi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stancava mai  di </a:t>
            </a:r>
            <a:r>
              <a:rPr sz="1200" spc="-5" dirty="0">
                <a:latin typeface="Times New Roman"/>
                <a:cs typeface="Times New Roman"/>
              </a:rPr>
              <a:t>studiare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dedicava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allo studio </a:t>
            </a:r>
            <a:r>
              <a:rPr sz="1200" spc="-5" dirty="0">
                <a:latin typeface="Times New Roman"/>
                <a:cs typeface="Times New Roman"/>
              </a:rPr>
              <a:t>dei metodi con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guadagnavano </a:t>
            </a:r>
            <a:r>
              <a:rPr sz="1200" dirty="0">
                <a:latin typeface="Times New Roman"/>
                <a:cs typeface="Times New Roman"/>
              </a:rPr>
              <a:t>da vivere. </a:t>
            </a:r>
            <a:r>
              <a:rPr sz="1200" spc="-5" dirty="0">
                <a:latin typeface="Times New Roman"/>
                <a:cs typeface="Times New Roman"/>
              </a:rPr>
              <a:t>Egli 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regolarmente nel laboratorio </a:t>
            </a:r>
            <a:r>
              <a:rPr sz="1200" dirty="0">
                <a:latin typeface="Times New Roman"/>
                <a:cs typeface="Times New Roman"/>
              </a:rPr>
              <a:t>familiare di </a:t>
            </a:r>
            <a:r>
              <a:rPr sz="1200" spc="-5" dirty="0">
                <a:latin typeface="Times New Roman"/>
                <a:cs typeface="Times New Roman"/>
              </a:rPr>
              <a:t>carpenteria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autorizzato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gestire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salario, </a:t>
            </a:r>
            <a:r>
              <a:rPr sz="1200" dirty="0">
                <a:latin typeface="Times New Roman"/>
                <a:cs typeface="Times New Roman"/>
              </a:rPr>
              <a:t>cosa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endParaRPr sz="1200">
              <a:latin typeface="Times New Roman"/>
              <a:cs typeface="Times New Roman"/>
            </a:endParaRPr>
          </a:p>
          <a:p>
            <a:pPr marL="76200" marR="422909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insolita da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famiglia ebrea. Quest’anno imparò anche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conservare il </a:t>
            </a:r>
            <a:r>
              <a:rPr sz="1200" spc="-5" dirty="0">
                <a:latin typeface="Times New Roman"/>
                <a:cs typeface="Times New Roman"/>
              </a:rPr>
              <a:t>segreto su </a:t>
            </a:r>
            <a:r>
              <a:rPr sz="1200" dirty="0">
                <a:latin typeface="Times New Roman"/>
                <a:cs typeface="Times New Roman"/>
              </a:rPr>
              <a:t>tali questioni in  </a:t>
            </a:r>
            <a:r>
              <a:rPr sz="1200" spc="-5" dirty="0">
                <a:latin typeface="Times New Roman"/>
                <a:cs typeface="Times New Roman"/>
              </a:rPr>
              <a:t>famiglia. Egli </a:t>
            </a:r>
            <a:r>
              <a:rPr sz="1200" dirty="0">
                <a:latin typeface="Times New Roman"/>
                <a:cs typeface="Times New Roman"/>
              </a:rPr>
              <a:t>stava prendendo </a:t>
            </a:r>
            <a:r>
              <a:rPr sz="1200" spc="-5" dirty="0">
                <a:latin typeface="Times New Roman"/>
                <a:cs typeface="Times New Roman"/>
              </a:rPr>
              <a:t>coscienza del </a:t>
            </a:r>
            <a:r>
              <a:rPr sz="1200" spc="5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aveva causato </a:t>
            </a:r>
            <a:r>
              <a:rPr sz="1200" dirty="0">
                <a:latin typeface="Times New Roman"/>
                <a:cs typeface="Times New Roman"/>
              </a:rPr>
              <a:t>turbamento </a:t>
            </a:r>
            <a:r>
              <a:rPr sz="1200" spc="-5" dirty="0">
                <a:latin typeface="Times New Roman"/>
                <a:cs typeface="Times New Roman"/>
              </a:rPr>
              <a:t>nel villaggio, </a:t>
            </a:r>
            <a:r>
              <a:rPr sz="1200" dirty="0">
                <a:latin typeface="Times New Roman"/>
                <a:cs typeface="Times New Roman"/>
              </a:rPr>
              <a:t>e divenne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sempre più  </a:t>
            </a:r>
            <a:r>
              <a:rPr sz="1200" spc="-5" dirty="0">
                <a:latin typeface="Times New Roman"/>
                <a:cs typeface="Times New Roman"/>
              </a:rPr>
              <a:t>discreto dissimulando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farlo considerare come </a:t>
            </a:r>
            <a:r>
              <a:rPr sz="1200" dirty="0">
                <a:latin typeface="Times New Roman"/>
                <a:cs typeface="Times New Roman"/>
              </a:rPr>
              <a:t>diverso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(1371.5) 124:4.2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quest’anno egli passò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numerosi periodi </a:t>
            </a:r>
            <a:r>
              <a:rPr sz="1200" dirty="0">
                <a:latin typeface="Times New Roman"/>
                <a:cs typeface="Times New Roman"/>
              </a:rPr>
              <a:t>d’incertezza,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di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dubbio,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della sua  missione.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umana in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sviluppo non </a:t>
            </a:r>
            <a:r>
              <a:rPr sz="1200" spc="-5" dirty="0">
                <a:latin typeface="Times New Roman"/>
                <a:cs typeface="Times New Roman"/>
              </a:rPr>
              <a:t>aveva ancora afferrato pienamente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della sua duplice natura.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sola personalità </a:t>
            </a:r>
            <a:r>
              <a:rPr sz="1200" spc="-5" dirty="0">
                <a:latin typeface="Times New Roman"/>
                <a:cs typeface="Times New Roman"/>
              </a:rPr>
              <a:t>rendeva difficile alla sua coscienza </a:t>
            </a:r>
            <a:r>
              <a:rPr sz="1200" dirty="0">
                <a:latin typeface="Times New Roman"/>
                <a:cs typeface="Times New Roman"/>
              </a:rPr>
              <a:t>riconoscere la doppia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di quei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che componevano la 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associata a questa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93709" cy="161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(1877.1) 171:8.13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Egli concede </a:t>
            </a:r>
            <a:r>
              <a:rPr sz="1200" dirty="0">
                <a:latin typeface="Times New Roman"/>
                <a:cs typeface="Times New Roman"/>
              </a:rPr>
              <a:t>una ricompensa uguale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uguale </a:t>
            </a:r>
            <a:r>
              <a:rPr sz="1200" spc="-5" dirty="0">
                <a:latin typeface="Times New Roman"/>
                <a:cs typeface="Times New Roman"/>
              </a:rPr>
              <a:t>quando l’opportunità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(1877.2) 171:8.14 </a:t>
            </a:r>
            <a:r>
              <a:rPr sz="1200" spc="-5" dirty="0">
                <a:latin typeface="Times New Roman"/>
                <a:cs typeface="Times New Roman"/>
              </a:rPr>
              <a:t>Quando essi ebbero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mangiare, </a:t>
            </a:r>
            <a:r>
              <a:rPr sz="1200" dirty="0">
                <a:latin typeface="Times New Roman"/>
                <a:cs typeface="Times New Roman"/>
              </a:rPr>
              <a:t>e dopo che la </a:t>
            </a:r>
            <a:r>
              <a:rPr sz="1200" spc="-5" dirty="0">
                <a:latin typeface="Times New Roman"/>
                <a:cs typeface="Times New Roman"/>
              </a:rPr>
              <a:t>moltitudine </a:t>
            </a:r>
            <a:r>
              <a:rPr sz="1200" dirty="0">
                <a:latin typeface="Times New Roman"/>
                <a:cs typeface="Times New Roman"/>
              </a:rPr>
              <a:t>di seguaci ebbe </a:t>
            </a:r>
            <a:r>
              <a:rPr sz="1200" spc="-5" dirty="0">
                <a:latin typeface="Times New Roman"/>
                <a:cs typeface="Times New Roman"/>
              </a:rPr>
              <a:t>proseguito verso Gerusalemme,  Gesù, </a:t>
            </a:r>
            <a:r>
              <a:rPr sz="1200" dirty="0">
                <a:latin typeface="Times New Roman"/>
                <a:cs typeface="Times New Roman"/>
              </a:rPr>
              <a:t>alzatosi in </a:t>
            </a:r>
            <a:r>
              <a:rPr sz="1200" spc="-5" dirty="0">
                <a:latin typeface="Times New Roman"/>
                <a:cs typeface="Times New Roman"/>
              </a:rPr>
              <a:t>piedi davanti agli apostoli all’ombra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roccia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strapiombo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strada, con gioiosa dignità </a:t>
            </a:r>
            <a:r>
              <a:rPr sz="1200" dirty="0">
                <a:latin typeface="Times New Roman"/>
                <a:cs typeface="Times New Roman"/>
              </a:rPr>
              <a:t>e graziosa </a:t>
            </a:r>
            <a:r>
              <a:rPr sz="1200" spc="-5" dirty="0">
                <a:latin typeface="Times New Roman"/>
                <a:cs typeface="Times New Roman"/>
              </a:rPr>
              <a:t>maestà  </a:t>
            </a:r>
            <a:r>
              <a:rPr sz="1200" dirty="0">
                <a:latin typeface="Times New Roman"/>
                <a:cs typeface="Times New Roman"/>
              </a:rPr>
              <a:t>puntò il dito </a:t>
            </a:r>
            <a:r>
              <a:rPr sz="1200" spc="-5" dirty="0">
                <a:latin typeface="Times New Roman"/>
                <a:cs typeface="Times New Roman"/>
              </a:rPr>
              <a:t>verso ovest dicendo: “Venite, fratelli miei, entriamo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Gerusalemme per ricevervi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aspetta; </a:t>
            </a:r>
            <a:r>
              <a:rPr sz="1200" dirty="0">
                <a:latin typeface="Times New Roman"/>
                <a:cs typeface="Times New Roman"/>
              </a:rPr>
              <a:t>compiremo così  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celeste in tutte le</a:t>
            </a:r>
            <a:r>
              <a:rPr sz="1200" spc="-5" dirty="0">
                <a:latin typeface="Times New Roman"/>
                <a:cs typeface="Times New Roman"/>
              </a:rPr>
              <a:t> cose.”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270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(1877.3) 171:8.15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ripresero questo viaggio,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nelle sembianze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di un uomo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54670" cy="36963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172: </a:t>
            </a:r>
            <a:r>
              <a:rPr sz="2200" b="1" spc="-25" dirty="0">
                <a:solidFill>
                  <a:srgbClr val="933634"/>
                </a:solidFill>
                <a:latin typeface="Times New Roman"/>
                <a:cs typeface="Times New Roman"/>
              </a:rPr>
              <a:t>L’entrata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</a:t>
            </a:r>
            <a:r>
              <a:rPr sz="2200" b="1" spc="4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Gerusalemme</a:t>
            </a:r>
            <a:endParaRPr sz="2200">
              <a:latin typeface="Times New Roman"/>
              <a:cs typeface="Times New Roman"/>
            </a:endParaRPr>
          </a:p>
          <a:p>
            <a:pPr marL="63500" marR="23241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(1878.1) 172:0.1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poco </a:t>
            </a:r>
            <a:r>
              <a:rPr sz="1200" dirty="0">
                <a:latin typeface="Times New Roman"/>
                <a:cs typeface="Times New Roman"/>
              </a:rPr>
              <a:t>dopo le </a:t>
            </a:r>
            <a:r>
              <a:rPr sz="1200" spc="-5" dirty="0">
                <a:latin typeface="Times New Roman"/>
                <a:cs typeface="Times New Roman"/>
              </a:rPr>
              <a:t>quattro del pomeriggio </a:t>
            </a:r>
            <a:r>
              <a:rPr sz="1200" dirty="0">
                <a:latin typeface="Times New Roman"/>
                <a:cs typeface="Times New Roman"/>
              </a:rPr>
              <a:t>di venerdì 31 </a:t>
            </a:r>
            <a:r>
              <a:rPr sz="1200" spc="-5" dirty="0">
                <a:latin typeface="Times New Roman"/>
                <a:cs typeface="Times New Roman"/>
              </a:rPr>
              <a:t>marzo dell’anno </a:t>
            </a:r>
            <a:r>
              <a:rPr sz="1200" dirty="0">
                <a:latin typeface="Times New Roman"/>
                <a:cs typeface="Times New Roman"/>
              </a:rPr>
              <a:t>30 d.C. 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sorelle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amici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stavano aspettando. </a:t>
            </a:r>
            <a:r>
              <a:rPr sz="1200" dirty="0">
                <a:latin typeface="Times New Roman"/>
                <a:cs typeface="Times New Roman"/>
              </a:rPr>
              <a:t>E poiché veniva </a:t>
            </a:r>
            <a:r>
              <a:rPr sz="1200" spc="-5" dirty="0">
                <a:latin typeface="Times New Roman"/>
                <a:cs typeface="Times New Roman"/>
              </a:rPr>
              <a:t>ogni giorno così tanta gente </a:t>
            </a:r>
            <a:r>
              <a:rPr sz="1200" dirty="0">
                <a:latin typeface="Times New Roman"/>
                <a:cs typeface="Times New Roman"/>
              </a:rPr>
              <a:t>a parlare </a:t>
            </a:r>
            <a:r>
              <a:rPr sz="1200" spc="-5" dirty="0">
                <a:latin typeface="Times New Roman"/>
                <a:cs typeface="Times New Roman"/>
              </a:rPr>
              <a:t>con Lazzaro  della sua risurrezione,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informato che era </a:t>
            </a:r>
            <a:r>
              <a:rPr sz="1200" dirty="0">
                <a:latin typeface="Times New Roman"/>
                <a:cs typeface="Times New Roman"/>
              </a:rPr>
              <a:t>stato disposto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andasse ad alloggiare presso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credente, </a:t>
            </a:r>
            <a:r>
              <a:rPr sz="1200" dirty="0">
                <a:latin typeface="Times New Roman"/>
                <a:cs typeface="Times New Roman"/>
              </a:rPr>
              <a:t>un certo  </a:t>
            </a:r>
            <a:r>
              <a:rPr sz="1200" spc="-5" dirty="0">
                <a:latin typeface="Times New Roman"/>
                <a:cs typeface="Times New Roman"/>
              </a:rPr>
              <a:t>Simone,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influente del piccolo villaggio </a:t>
            </a:r>
            <a:r>
              <a:rPr sz="1200" dirty="0">
                <a:latin typeface="Times New Roman"/>
                <a:cs typeface="Times New Roman"/>
              </a:rPr>
              <a:t>dopo la morte del padre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Lazzaro.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(1878.2) 172:0.2 </a:t>
            </a:r>
            <a:r>
              <a:rPr sz="1200" spc="-5" dirty="0">
                <a:latin typeface="Times New Roman"/>
                <a:cs typeface="Times New Roman"/>
              </a:rPr>
              <a:t>Quella sera Gesù ricevette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visitatori,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gente comune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Betfage fecero del loro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perché egli  si sentisse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benvenuto. Sebbene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pensassero che Gesù </a:t>
            </a:r>
            <a:r>
              <a:rPr sz="1200" dirty="0">
                <a:latin typeface="Times New Roman"/>
                <a:cs typeface="Times New Roman"/>
              </a:rPr>
              <a:t>stesse andando ora 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in totale </a:t>
            </a:r>
            <a:r>
              <a:rPr sz="1200" spc="-5" dirty="0">
                <a:latin typeface="Times New Roman"/>
                <a:cs typeface="Times New Roman"/>
              </a:rPr>
              <a:t>dispregio </a:t>
            </a:r>
            <a:r>
              <a:rPr sz="1200" dirty="0">
                <a:latin typeface="Times New Roman"/>
                <a:cs typeface="Times New Roman"/>
              </a:rPr>
              <a:t>del decreto di  morte </a:t>
            </a:r>
            <a:r>
              <a:rPr sz="1200" spc="-5" dirty="0">
                <a:latin typeface="Times New Roman"/>
                <a:cs typeface="Times New Roman"/>
              </a:rPr>
              <a:t>del Sinedrio,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proclamarsi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Giudei,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Marta e Maria — </a:t>
            </a:r>
            <a:r>
              <a:rPr sz="1200" spc="-5" dirty="0">
                <a:latin typeface="Times New Roman"/>
                <a:cs typeface="Times New Roman"/>
              </a:rPr>
              <a:t>realizzarono </a:t>
            </a:r>
            <a:r>
              <a:rPr sz="1200" dirty="0">
                <a:latin typeface="Times New Roman"/>
                <a:cs typeface="Times New Roman"/>
              </a:rPr>
              <a:t>più pienamente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era quel tipo di </a:t>
            </a:r>
            <a:r>
              <a:rPr sz="1200" spc="-5" dirty="0">
                <a:latin typeface="Times New Roman"/>
                <a:cs typeface="Times New Roman"/>
              </a:rPr>
              <a:t>re; essi avevano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vaga </a:t>
            </a:r>
            <a:r>
              <a:rPr sz="1200" dirty="0">
                <a:latin typeface="Times New Roman"/>
                <a:cs typeface="Times New Roman"/>
              </a:rPr>
              <a:t>sensazione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potesse 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10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ultima visita a </a:t>
            </a:r>
            <a:r>
              <a:rPr sz="1200" spc="-5" dirty="0">
                <a:latin typeface="Times New Roman"/>
                <a:cs typeface="Times New Roman"/>
              </a:rPr>
              <a:t>Gerusalemme  </a:t>
            </a:r>
            <a:r>
              <a:rPr sz="1200" dirty="0">
                <a:latin typeface="Times New Roman"/>
                <a:cs typeface="Times New Roman"/>
              </a:rPr>
              <a:t>e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(1878.3) 172:0.3 </a:t>
            </a:r>
            <a:r>
              <a:rPr sz="1200" dirty="0">
                <a:latin typeface="Times New Roman"/>
                <a:cs typeface="Times New Roman"/>
              </a:rPr>
              <a:t>I capi dei </a:t>
            </a:r>
            <a:r>
              <a:rPr sz="1200" spc="-5" dirty="0">
                <a:latin typeface="Times New Roman"/>
                <a:cs typeface="Times New Roman"/>
              </a:rPr>
              <a:t>sacerdoti furono informati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alloggiava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ritennero preferibile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cercare d’impadronirsi  </a:t>
            </a:r>
            <a:r>
              <a:rPr sz="1200" dirty="0">
                <a:latin typeface="Times New Roman"/>
                <a:cs typeface="Times New Roman"/>
              </a:rPr>
              <a:t>di lui tra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amici; </a:t>
            </a:r>
            <a:r>
              <a:rPr sz="1200" spc="-5" dirty="0">
                <a:latin typeface="Times New Roman"/>
                <a:cs typeface="Times New Roman"/>
              </a:rPr>
              <a:t>essi decisero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entrasse </a:t>
            </a:r>
            <a:r>
              <a:rPr sz="1200" dirty="0">
                <a:latin typeface="Times New Roman"/>
                <a:cs typeface="Times New Roman"/>
              </a:rPr>
              <a:t>a Gerusalemme. </a:t>
            </a:r>
            <a:r>
              <a:rPr sz="1200" spc="-5" dirty="0">
                <a:latin typeface="Times New Roman"/>
                <a:cs typeface="Times New Roman"/>
              </a:rPr>
              <a:t>Gesù conosceva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maestosamente  </a:t>
            </a:r>
            <a:r>
              <a:rPr sz="1200" spc="-5" dirty="0">
                <a:latin typeface="Times New Roman"/>
                <a:cs typeface="Times New Roman"/>
              </a:rPr>
              <a:t>calmo;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amici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l’avevano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sereno ed amabile. Anche gli apostoli rimasero stupiti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vederlo così </a:t>
            </a:r>
            <a:r>
              <a:rPr sz="1200" dirty="0">
                <a:latin typeface="Times New Roman"/>
                <a:cs typeface="Times New Roman"/>
              </a:rPr>
              <a:t>distaccato,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aveva fatto appello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Ebrei 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consegnassero nelle </a:t>
            </a:r>
            <a:r>
              <a:rPr sz="1200" dirty="0">
                <a:latin typeface="Times New Roman"/>
                <a:cs typeface="Times New Roman"/>
              </a:rPr>
              <a:t>loro mani. Quella </a:t>
            </a:r>
            <a:r>
              <a:rPr sz="1200" spc="-5" dirty="0">
                <a:latin typeface="Times New Roman"/>
                <a:cs typeface="Times New Roman"/>
              </a:rPr>
              <a:t>notte, mentre </a:t>
            </a:r>
            <a:r>
              <a:rPr sz="1200" dirty="0">
                <a:latin typeface="Times New Roman"/>
                <a:cs typeface="Times New Roman"/>
              </a:rPr>
              <a:t>il Maestro  dormiva,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apostoli vigilarono su </a:t>
            </a:r>
            <a:r>
              <a:rPr sz="1200" dirty="0">
                <a:latin typeface="Times New Roman"/>
                <a:cs typeface="Times New Roman"/>
              </a:rPr>
              <a:t>di lui due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volta, e molti di </a:t>
            </a:r>
            <a:r>
              <a:rPr sz="1200" spc="-5" dirty="0">
                <a:latin typeface="Times New Roman"/>
                <a:cs typeface="Times New Roman"/>
              </a:rPr>
              <a:t>loro erano cinti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spada. L’indomani mattina presto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svegliati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pellegrini che erano </a:t>
            </a:r>
            <a:r>
              <a:rPr sz="1200" dirty="0">
                <a:latin typeface="Times New Roman"/>
                <a:cs typeface="Times New Roman"/>
              </a:rPr>
              <a:t>venuti da Gerusalemme, </a:t>
            </a:r>
            <a:r>
              <a:rPr sz="1200" spc="-5" dirty="0">
                <a:latin typeface="Times New Roman"/>
                <a:cs typeface="Times New Roman"/>
              </a:rPr>
              <a:t>anche nel giorno </a:t>
            </a:r>
            <a:r>
              <a:rPr sz="1200" dirty="0">
                <a:latin typeface="Times New Roman"/>
                <a:cs typeface="Times New Roman"/>
              </a:rPr>
              <a:t>di sabato, per </a:t>
            </a:r>
            <a:r>
              <a:rPr sz="1200" spc="-5" dirty="0">
                <a:latin typeface="Times New Roman"/>
                <a:cs typeface="Times New Roman"/>
              </a:rPr>
              <a:t>vedere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Lazzaro,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risuscitato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0859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sabato 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Betania</a:t>
            </a:r>
            <a:endParaRPr sz="1600">
              <a:latin typeface="Times New Roman"/>
              <a:cs typeface="Times New Roman"/>
            </a:endParaRPr>
          </a:p>
          <a:p>
            <a:pPr marL="76200" marR="13652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(1878.4) 172:1.1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Giudea, come </a:t>
            </a:r>
            <a:r>
              <a:rPr sz="1200" dirty="0">
                <a:latin typeface="Times New Roman"/>
                <a:cs typeface="Times New Roman"/>
              </a:rPr>
              <a:t>pure le </a:t>
            </a:r>
            <a:r>
              <a:rPr sz="1200" spc="-5" dirty="0">
                <a:latin typeface="Times New Roman"/>
                <a:cs typeface="Times New Roman"/>
              </a:rPr>
              <a:t>autorità ebraiche, si </a:t>
            </a:r>
            <a:r>
              <a:rPr sz="1200" dirty="0">
                <a:latin typeface="Times New Roman"/>
                <a:cs typeface="Times New Roman"/>
              </a:rPr>
              <a:t>erano tutti </a:t>
            </a:r>
            <a:r>
              <a:rPr sz="1200" spc="-5" dirty="0">
                <a:latin typeface="Times New Roman"/>
                <a:cs typeface="Times New Roman"/>
              </a:rPr>
              <a:t>chiesto: “Che cosa ne  pensate? Gesù verrà alla festa?” Perciò, </a:t>
            </a:r>
            <a:r>
              <a:rPr sz="1200" dirty="0">
                <a:latin typeface="Times New Roman"/>
                <a:cs typeface="Times New Roman"/>
              </a:rPr>
              <a:t>quando il popolo </a:t>
            </a:r>
            <a:r>
              <a:rPr sz="1200" spc="-5" dirty="0">
                <a:latin typeface="Times New Roman"/>
                <a:cs typeface="Times New Roman"/>
              </a:rPr>
              <a:t>seppe che Gesù </a:t>
            </a:r>
            <a:r>
              <a:rPr sz="1200" dirty="0">
                <a:latin typeface="Times New Roman"/>
                <a:cs typeface="Times New Roman"/>
              </a:rPr>
              <a:t>era a </a:t>
            </a:r>
            <a:r>
              <a:rPr sz="1200" spc="-5" dirty="0">
                <a:latin typeface="Times New Roman"/>
                <a:cs typeface="Times New Roman"/>
              </a:rPr>
              <a:t>Betania fu felice,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Farisei  furono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perplessi.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contenti </a:t>
            </a:r>
            <a:r>
              <a:rPr sz="1200" dirty="0">
                <a:latin typeface="Times New Roman"/>
                <a:cs typeface="Times New Roman"/>
              </a:rPr>
              <a:t>di averlo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giurisdizione, ma </a:t>
            </a:r>
            <a:r>
              <a:rPr sz="1200" spc="-5" dirty="0">
                <a:latin typeface="Times New Roman"/>
                <a:cs typeface="Times New Roman"/>
              </a:rPr>
              <a:t>erano leggermente </a:t>
            </a:r>
            <a:r>
              <a:rPr sz="1200" dirty="0">
                <a:latin typeface="Times New Roman"/>
                <a:cs typeface="Times New Roman"/>
              </a:rPr>
              <a:t>sconcertati </a:t>
            </a:r>
            <a:r>
              <a:rPr sz="1200" spc="-5" dirty="0">
                <a:latin typeface="Times New Roman"/>
                <a:cs typeface="Times New Roman"/>
              </a:rPr>
              <a:t>dalla sua  audacia; si ricordarono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visita a </a:t>
            </a:r>
            <a:r>
              <a:rPr sz="1200" spc="-5" dirty="0">
                <a:latin typeface="Times New Roman"/>
                <a:cs typeface="Times New Roman"/>
              </a:rPr>
              <a:t>Betania, Lazzaro era </a:t>
            </a:r>
            <a:r>
              <a:rPr sz="1200" dirty="0">
                <a:latin typeface="Times New Roman"/>
                <a:cs typeface="Times New Roman"/>
              </a:rPr>
              <a:t>stato risuscitato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morte, e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stava  </a:t>
            </a:r>
            <a:r>
              <a:rPr sz="1200" spc="-5" dirty="0">
                <a:latin typeface="Times New Roman"/>
                <a:cs typeface="Times New Roman"/>
              </a:rPr>
              <a:t>divenendo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grosso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(1878.5) 172:1.2 </a:t>
            </a:r>
            <a:r>
              <a:rPr sz="1200" spc="-5" dirty="0">
                <a:latin typeface="Times New Roman"/>
                <a:cs typeface="Times New Roman"/>
              </a:rPr>
              <a:t>Sei giorni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Pasqua, </a:t>
            </a:r>
            <a:r>
              <a:rPr sz="1200" dirty="0">
                <a:latin typeface="Times New Roman"/>
                <a:cs typeface="Times New Roman"/>
              </a:rPr>
              <a:t>la sera dopo il </a:t>
            </a:r>
            <a:r>
              <a:rPr sz="1200" spc="-5" dirty="0">
                <a:latin typeface="Times New Roman"/>
                <a:cs typeface="Times New Roman"/>
              </a:rPr>
              <a:t>sabato,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Betfage si </a:t>
            </a:r>
            <a:r>
              <a:rPr sz="1200" dirty="0">
                <a:latin typeface="Times New Roman"/>
                <a:cs typeface="Times New Roman"/>
              </a:rPr>
              <a:t>riunirono </a:t>
            </a:r>
            <a:r>
              <a:rPr sz="1200" spc="-5" dirty="0">
                <a:latin typeface="Times New Roman"/>
                <a:cs typeface="Times New Roman"/>
              </a:rPr>
              <a:t>per celebrare  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banchetto pubblico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Simone. </a:t>
            </a:r>
            <a:r>
              <a:rPr sz="1200" spc="-5" dirty="0">
                <a:latin typeface="Times New Roman"/>
                <a:cs typeface="Times New Roman"/>
              </a:rPr>
              <a:t>Questa cena </a:t>
            </a:r>
            <a:r>
              <a:rPr sz="1200" dirty="0">
                <a:latin typeface="Times New Roman"/>
                <a:cs typeface="Times New Roman"/>
              </a:rPr>
              <a:t>era in onore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Lazzaro; essa fu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offerta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sfidando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Sinedrio. Marta diresse </a:t>
            </a:r>
            <a:r>
              <a:rPr sz="1200" dirty="0">
                <a:latin typeface="Times New Roman"/>
                <a:cs typeface="Times New Roman"/>
              </a:rPr>
              <a:t>il servizio del </a:t>
            </a:r>
            <a:r>
              <a:rPr sz="1200" spc="-5" dirty="0">
                <a:latin typeface="Times New Roman"/>
                <a:cs typeface="Times New Roman"/>
              </a:rPr>
              <a:t>pasto; sua sorella </a:t>
            </a:r>
            <a:r>
              <a:rPr sz="1200" dirty="0">
                <a:latin typeface="Times New Roman"/>
                <a:cs typeface="Times New Roman"/>
              </a:rPr>
              <a:t>Maria era tra le </a:t>
            </a:r>
            <a:r>
              <a:rPr sz="1200" spc="-5" dirty="0">
                <a:latin typeface="Times New Roman"/>
                <a:cs typeface="Times New Roman"/>
              </a:rPr>
              <a:t>spettatrici, perché era contrario al costume degli  Ebrei </a:t>
            </a:r>
            <a:r>
              <a:rPr sz="1200" dirty="0">
                <a:latin typeface="Times New Roman"/>
                <a:cs typeface="Times New Roman"/>
              </a:rPr>
              <a:t>che una donna sedesse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banchetto pubblico. Gli agenti del Sinedrio erano presenti,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arrestare Gesù </a:t>
            </a:r>
            <a:r>
              <a:rPr sz="1200" spc="15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4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(1879.1) 172:1.3 </a:t>
            </a:r>
            <a:r>
              <a:rPr sz="1200" spc="-5" dirty="0">
                <a:latin typeface="Times New Roman"/>
                <a:cs typeface="Times New Roman"/>
              </a:rPr>
              <a:t>Gesù parlò con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del Giosuè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era </a:t>
            </a:r>
            <a:r>
              <a:rPr sz="1200" dirty="0">
                <a:latin typeface="Times New Roman"/>
                <a:cs typeface="Times New Roman"/>
              </a:rPr>
              <a:t>omonimo, e </a:t>
            </a:r>
            <a:r>
              <a:rPr sz="1200" spc="-5" dirty="0">
                <a:latin typeface="Times New Roman"/>
                <a:cs typeface="Times New Roman"/>
              </a:rPr>
              <a:t>raccontò come </a:t>
            </a:r>
            <a:r>
              <a:rPr sz="1200" dirty="0">
                <a:latin typeface="Times New Roman"/>
                <a:cs typeface="Times New Roman"/>
              </a:rPr>
              <a:t>Giosuè e </a:t>
            </a:r>
            <a:r>
              <a:rPr sz="1200" spc="-5" dirty="0">
                <a:latin typeface="Times New Roman"/>
                <a:cs typeface="Times New Roman"/>
              </a:rPr>
              <a:t>gli Israeliti fossero  giunti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passando per Gerico. </a:t>
            </a:r>
            <a:r>
              <a:rPr sz="1200" dirty="0">
                <a:latin typeface="Times New Roman"/>
                <a:cs typeface="Times New Roman"/>
              </a:rPr>
              <a:t>Commentando la </a:t>
            </a:r>
            <a:r>
              <a:rPr sz="1200" spc="-5" dirty="0">
                <a:latin typeface="Times New Roman"/>
                <a:cs typeface="Times New Roman"/>
              </a:rPr>
              <a:t>leggenda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caduta delle </a:t>
            </a:r>
            <a:r>
              <a:rPr sz="1200" dirty="0">
                <a:latin typeface="Times New Roman"/>
                <a:cs typeface="Times New Roman"/>
              </a:rPr>
              <a:t>mura di </a:t>
            </a:r>
            <a:r>
              <a:rPr sz="1200" spc="-5" dirty="0">
                <a:latin typeface="Times New Roman"/>
                <a:cs typeface="Times New Roman"/>
              </a:rPr>
              <a:t>Gerico, Gesù disse: “Io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647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m’interesso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mura di </a:t>
            </a:r>
            <a:r>
              <a:rPr sz="1200" spc="-5" dirty="0">
                <a:latin typeface="Times New Roman"/>
                <a:cs typeface="Times New Roman"/>
              </a:rPr>
              <a:t>mattoni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pietra;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provocare il crollo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pregiudizio, </a:t>
            </a:r>
            <a:r>
              <a:rPr sz="1200" spc="-5" dirty="0">
                <a:latin typeface="Times New Roman"/>
                <a:cs typeface="Times New Roman"/>
              </a:rPr>
              <a:t>dell’ipocrisia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dell’odio 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predicazione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7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(1879.2) 172:1.4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banchetto proseguì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allegramente </a:t>
            </a:r>
            <a:r>
              <a:rPr sz="1200" dirty="0">
                <a:latin typeface="Times New Roman"/>
                <a:cs typeface="Times New Roman"/>
              </a:rPr>
              <a:t>e normalmente, salvo che tutti </a:t>
            </a:r>
            <a:r>
              <a:rPr sz="1200" spc="-5" dirty="0">
                <a:latin typeface="Times New Roman"/>
                <a:cs typeface="Times New Roman"/>
              </a:rPr>
              <a:t>gli apostoli erano insolitamente seri. Gesù era  eccezionalmente gaio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aveva giocato </a:t>
            </a:r>
            <a:r>
              <a:rPr sz="1200" dirty="0">
                <a:latin typeface="Times New Roman"/>
                <a:cs typeface="Times New Roman"/>
              </a:rPr>
              <a:t>con i bambini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mettersi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tavola.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8325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(1879.3) 172:1.5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accadde </a:t>
            </a:r>
            <a:r>
              <a:rPr sz="1200" dirty="0">
                <a:latin typeface="Times New Roman"/>
                <a:cs typeface="Times New Roman"/>
              </a:rPr>
              <a:t>nulla di </a:t>
            </a:r>
            <a:r>
              <a:rPr sz="1200" spc="-5" dirty="0">
                <a:latin typeface="Times New Roman"/>
                <a:cs typeface="Times New Roman"/>
              </a:rPr>
              <a:t>straordinario sin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festa quando </a:t>
            </a:r>
            <a:r>
              <a:rPr sz="1200" dirty="0">
                <a:latin typeface="Times New Roman"/>
                <a:cs typeface="Times New Roman"/>
              </a:rPr>
              <a:t>Maria, la sorella di </a:t>
            </a:r>
            <a:r>
              <a:rPr sz="1200" spc="-5" dirty="0">
                <a:latin typeface="Times New Roman"/>
                <a:cs typeface="Times New Roman"/>
              </a:rPr>
              <a:t>Lazzaro, uscì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gruppo delle  spettatrici,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avanzando </a:t>
            </a:r>
            <a:r>
              <a:rPr sz="1200" dirty="0">
                <a:latin typeface="Times New Roman"/>
                <a:cs typeface="Times New Roman"/>
              </a:rPr>
              <a:t>fino a dove </a:t>
            </a:r>
            <a:r>
              <a:rPr sz="1200" spc="-5" dirty="0">
                <a:latin typeface="Times New Roman"/>
                <a:cs typeface="Times New Roman"/>
              </a:rPr>
              <a:t>Gesù era sdraiato </a:t>
            </a:r>
            <a:r>
              <a:rPr sz="1200" dirty="0">
                <a:latin typeface="Times New Roman"/>
                <a:cs typeface="Times New Roman"/>
              </a:rPr>
              <a:t>come ospite </a:t>
            </a:r>
            <a:r>
              <a:rPr sz="1200" spc="-5" dirty="0">
                <a:latin typeface="Times New Roman"/>
                <a:cs typeface="Times New Roman"/>
              </a:rPr>
              <a:t>d’onore, aprì </a:t>
            </a:r>
            <a:r>
              <a:rPr sz="1200" dirty="0">
                <a:latin typeface="Times New Roman"/>
                <a:cs typeface="Times New Roman"/>
              </a:rPr>
              <a:t>un grosso </a:t>
            </a:r>
            <a:r>
              <a:rPr sz="1200" spc="-5" dirty="0">
                <a:latin typeface="Times New Roman"/>
                <a:cs typeface="Times New Roman"/>
              </a:rPr>
              <a:t>vasetto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alabastro contenente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unguento </a:t>
            </a:r>
            <a:r>
              <a:rPr sz="1200" dirty="0">
                <a:latin typeface="Times New Roman"/>
                <a:cs typeface="Times New Roman"/>
              </a:rPr>
              <a:t>molto raro e costoso; e dopo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unto la </a:t>
            </a:r>
            <a:r>
              <a:rPr sz="1200" spc="-5" dirty="0">
                <a:latin typeface="Times New Roman"/>
                <a:cs typeface="Times New Roman"/>
              </a:rPr>
              <a:t>testa del Maestro, essa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versarne 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sciolse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capelli  per asciugarglieli.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riempita del </a:t>
            </a:r>
            <a:r>
              <a:rPr sz="1200" dirty="0">
                <a:latin typeface="Times New Roman"/>
                <a:cs typeface="Times New Roman"/>
              </a:rPr>
              <a:t>profumo </a:t>
            </a:r>
            <a:r>
              <a:rPr sz="1200" spc="-5" dirty="0">
                <a:latin typeface="Times New Roman"/>
                <a:cs typeface="Times New Roman"/>
              </a:rPr>
              <a:t>dell’unguento,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ognuno dei presenti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stupito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Maria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fatto. </a:t>
            </a:r>
            <a:r>
              <a:rPr sz="1200" spc="-5" dirty="0">
                <a:latin typeface="Times New Roman"/>
                <a:cs typeface="Times New Roman"/>
              </a:rPr>
              <a:t>Lazzaro non disse nulla,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alcuni del popolo mormorarono, </a:t>
            </a:r>
            <a:r>
              <a:rPr sz="1200" spc="-5" dirty="0">
                <a:latin typeface="Times New Roman"/>
                <a:cs typeface="Times New Roman"/>
              </a:rPr>
              <a:t>indignati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unguento così costoso fosse  </a:t>
            </a:r>
            <a:r>
              <a:rPr sz="1200" dirty="0">
                <a:latin typeface="Times New Roman"/>
                <a:cs typeface="Times New Roman"/>
              </a:rPr>
              <a:t>usato in questo modo, </a:t>
            </a:r>
            <a:r>
              <a:rPr sz="1200" spc="-5" dirty="0">
                <a:latin typeface="Times New Roman"/>
                <a:cs typeface="Times New Roman"/>
              </a:rPr>
              <a:t>Giuda Iscariota si </a:t>
            </a:r>
            <a:r>
              <a:rPr sz="1200" dirty="0">
                <a:latin typeface="Times New Roman"/>
                <a:cs typeface="Times New Roman"/>
              </a:rPr>
              <a:t>avvicinò a dove era </a:t>
            </a:r>
            <a:r>
              <a:rPr sz="1200" spc="-5" dirty="0">
                <a:latin typeface="Times New Roman"/>
                <a:cs typeface="Times New Roman"/>
              </a:rPr>
              <a:t>sdraiato Andrea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venduto </a:t>
            </a:r>
            <a:r>
              <a:rPr sz="1200" dirty="0">
                <a:latin typeface="Times New Roman"/>
                <a:cs typeface="Times New Roman"/>
              </a:rPr>
              <a:t>questo unguento e 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nutrire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poveri? Dovresti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al Maestro </a:t>
            </a:r>
            <a:r>
              <a:rPr sz="1200" dirty="0">
                <a:latin typeface="Times New Roman"/>
                <a:cs typeface="Times New Roman"/>
              </a:rPr>
              <a:t>di rimproverare un tale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spreco.”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(1879.4) 172:1.6 </a:t>
            </a:r>
            <a:r>
              <a:rPr sz="1200" spc="-5" dirty="0">
                <a:latin typeface="Times New Roman"/>
                <a:cs typeface="Times New Roman"/>
              </a:rPr>
              <a:t>Gesù, conoscendo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pensavano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sentendo ciò </a:t>
            </a:r>
            <a:r>
              <a:rPr sz="1200" dirty="0">
                <a:latin typeface="Times New Roman"/>
                <a:cs typeface="Times New Roman"/>
              </a:rPr>
              <a:t>che dicevano, pose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mano sulla testa di </a:t>
            </a:r>
            <a:r>
              <a:rPr sz="1200" spc="-5" dirty="0">
                <a:latin typeface="Times New Roman"/>
                <a:cs typeface="Times New Roman"/>
              </a:rPr>
              <a:t>Maria </a:t>
            </a:r>
            <a:r>
              <a:rPr sz="1200" dirty="0">
                <a:latin typeface="Times New Roman"/>
                <a:cs typeface="Times New Roman"/>
              </a:rPr>
              <a:t>inginocchiata  </a:t>
            </a:r>
            <a:r>
              <a:rPr sz="1200" spc="-5" dirty="0">
                <a:latin typeface="Times New Roman"/>
                <a:cs typeface="Times New Roman"/>
              </a:rPr>
              <a:t>al suo fianco e, con un’espressione </a:t>
            </a:r>
            <a:r>
              <a:rPr sz="1200" dirty="0">
                <a:latin typeface="Times New Roman"/>
                <a:cs typeface="Times New Roman"/>
              </a:rPr>
              <a:t>dolce </a:t>
            </a:r>
            <a:r>
              <a:rPr sz="1200" spc="-5" dirty="0">
                <a:latin typeface="Times New Roman"/>
                <a:cs typeface="Times New Roman"/>
              </a:rPr>
              <a:t>sul suo </a:t>
            </a:r>
            <a:r>
              <a:rPr sz="1200" dirty="0">
                <a:latin typeface="Times New Roman"/>
                <a:cs typeface="Times New Roman"/>
              </a:rPr>
              <a:t>viso,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“Che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la </a:t>
            </a:r>
            <a:r>
              <a:rPr sz="1200" spc="-5" dirty="0">
                <a:latin typeface="Times New Roman"/>
                <a:cs typeface="Times New Roman"/>
              </a:rPr>
              <a:t>lasci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pace. Perché </a:t>
            </a:r>
            <a:r>
              <a:rPr sz="1200" dirty="0">
                <a:latin typeface="Times New Roman"/>
                <a:cs typeface="Times New Roman"/>
              </a:rPr>
              <a:t>la tormentate per questo,  visto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una buona azione in </a:t>
            </a:r>
            <a:r>
              <a:rPr sz="1200" spc="-5" dirty="0">
                <a:latin typeface="Times New Roman"/>
                <a:cs typeface="Times New Roman"/>
              </a:rPr>
              <a:t>cuor suo? 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che mormorate </a:t>
            </a:r>
            <a:r>
              <a:rPr sz="1200" dirty="0">
                <a:latin typeface="Times New Roman"/>
                <a:cs typeface="Times New Roman"/>
              </a:rPr>
              <a:t>e dite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unguento avrebbe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essere  venduto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dato ai </a:t>
            </a:r>
            <a:r>
              <a:rPr sz="1200" spc="-5" dirty="0">
                <a:latin typeface="Times New Roman"/>
                <a:cs typeface="Times New Roman"/>
              </a:rPr>
              <a:t>poveri, lasciatemi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avete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 poveri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voi, cosicché potete </a:t>
            </a:r>
            <a:r>
              <a:rPr sz="1200" spc="-5" dirty="0">
                <a:latin typeface="Times New Roman"/>
                <a:cs typeface="Times New Roman"/>
              </a:rPr>
              <a:t>assisterli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sembri </a:t>
            </a:r>
            <a:r>
              <a:rPr sz="1200" spc="-5" dirty="0">
                <a:latin typeface="Times New Roman"/>
                <a:cs typeface="Times New Roman"/>
              </a:rPr>
              <a:t>opportuno; </a:t>
            </a:r>
            <a:r>
              <a:rPr sz="1200" dirty="0">
                <a:latin typeface="Times New Roman"/>
                <a:cs typeface="Times New Roman"/>
              </a:rPr>
              <a:t>ma io non </a:t>
            </a:r>
            <a:r>
              <a:rPr sz="1200" spc="-5" dirty="0">
                <a:latin typeface="Times New Roman"/>
                <a:cs typeface="Times New Roman"/>
              </a:rPr>
              <a:t>sarò sempre </a:t>
            </a:r>
            <a:r>
              <a:rPr sz="1200" dirty="0">
                <a:latin typeface="Times New Roman"/>
                <a:cs typeface="Times New Roman"/>
              </a:rPr>
              <a:t>con voi; </a:t>
            </a:r>
            <a:r>
              <a:rPr sz="1200" spc="-5" dirty="0">
                <a:latin typeface="Times New Roman"/>
                <a:cs typeface="Times New Roman"/>
              </a:rPr>
              <a:t>andrò presto </a:t>
            </a:r>
            <a:r>
              <a:rPr sz="1200" dirty="0">
                <a:latin typeface="Times New Roman"/>
                <a:cs typeface="Times New Roman"/>
              </a:rPr>
              <a:t>da mio </a:t>
            </a:r>
            <a:r>
              <a:rPr sz="1200" spc="-5" dirty="0">
                <a:latin typeface="Times New Roman"/>
                <a:cs typeface="Times New Roman"/>
              </a:rPr>
              <a:t>Padre. Questa </a:t>
            </a:r>
            <a:r>
              <a:rPr sz="1200" dirty="0">
                <a:latin typeface="Times New Roman"/>
                <a:cs typeface="Times New Roman"/>
              </a:rPr>
              <a:t>donna ha </a:t>
            </a:r>
            <a:r>
              <a:rPr sz="1200" spc="-5" dirty="0">
                <a:latin typeface="Times New Roman"/>
                <a:cs typeface="Times New Roman"/>
              </a:rPr>
              <a:t>conservato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unguento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ungere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corpo quando </a:t>
            </a:r>
            <a:r>
              <a:rPr sz="1200" dirty="0">
                <a:latin typeface="Times New Roman"/>
                <a:cs typeface="Times New Roman"/>
              </a:rPr>
              <a:t>sarà sepolto,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è sembrato bene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questa unzione in </a:t>
            </a:r>
            <a:r>
              <a:rPr sz="1200" spc="-5" dirty="0">
                <a:latin typeface="Times New Roman"/>
                <a:cs typeface="Times New Roman"/>
              </a:rPr>
              <a:t>anticipo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mia  morte, </a:t>
            </a:r>
            <a:r>
              <a:rPr sz="1200" dirty="0">
                <a:latin typeface="Times New Roman"/>
                <a:cs typeface="Times New Roman"/>
              </a:rPr>
              <a:t>non le </a:t>
            </a:r>
            <a:r>
              <a:rPr sz="1200" spc="-5" dirty="0">
                <a:latin typeface="Times New Roman"/>
                <a:cs typeface="Times New Roman"/>
              </a:rPr>
              <a:t>sarà negata questa soddisfazione. Facendo questo </a:t>
            </a:r>
            <a:r>
              <a:rPr sz="1200" dirty="0">
                <a:latin typeface="Times New Roman"/>
                <a:cs typeface="Times New Roman"/>
              </a:rPr>
              <a:t>Maria vi ha </a:t>
            </a:r>
            <a:r>
              <a:rPr sz="1200" spc="-5" dirty="0">
                <a:latin typeface="Times New Roman"/>
                <a:cs typeface="Times New Roman"/>
              </a:rPr>
              <a:t>rimproverati </a:t>
            </a:r>
            <a:r>
              <a:rPr sz="1200" dirty="0">
                <a:latin typeface="Times New Roman"/>
                <a:cs typeface="Times New Roman"/>
              </a:rPr>
              <a:t>tutti, </a:t>
            </a:r>
            <a:r>
              <a:rPr sz="1200" spc="-5" dirty="0">
                <a:latin typeface="Times New Roman"/>
                <a:cs typeface="Times New Roman"/>
              </a:rPr>
              <a:t>nel senso che con </a:t>
            </a:r>
            <a:r>
              <a:rPr sz="1200" dirty="0">
                <a:latin typeface="Times New Roman"/>
                <a:cs typeface="Times New Roman"/>
              </a:rPr>
              <a:t>questo atto essa  </a:t>
            </a:r>
            <a:r>
              <a:rPr sz="1200" spc="-5" dirty="0">
                <a:latin typeface="Times New Roman"/>
                <a:cs typeface="Times New Roman"/>
              </a:rPr>
              <a:t>manifesta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 </a:t>
            </a:r>
            <a:r>
              <a:rPr sz="1200" dirty="0">
                <a:latin typeface="Times New Roman"/>
                <a:cs typeface="Times New Roman"/>
              </a:rPr>
              <a:t>in ciò che ho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sulla mia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e la mia ascensione </a:t>
            </a:r>
            <a:r>
              <a:rPr sz="1200" spc="-5" dirty="0">
                <a:latin typeface="Times New Roman"/>
                <a:cs typeface="Times New Roman"/>
              </a:rPr>
              <a:t>al Padre che </a:t>
            </a:r>
            <a:r>
              <a:rPr sz="1200" dirty="0">
                <a:latin typeface="Times New Roman"/>
                <a:cs typeface="Times New Roman"/>
              </a:rPr>
              <a:t>è nei </a:t>
            </a:r>
            <a:r>
              <a:rPr sz="1200" spc="-5" dirty="0">
                <a:latin typeface="Times New Roman"/>
                <a:cs typeface="Times New Roman"/>
              </a:rPr>
              <a:t>cieli. Questa </a:t>
            </a:r>
            <a:r>
              <a:rPr sz="1200" dirty="0">
                <a:latin typeface="Times New Roman"/>
                <a:cs typeface="Times New Roman"/>
              </a:rPr>
              <a:t>donna non sarà  </a:t>
            </a:r>
            <a:r>
              <a:rPr sz="1200" spc="-5" dirty="0">
                <a:latin typeface="Times New Roman"/>
                <a:cs typeface="Times New Roman"/>
              </a:rPr>
              <a:t>rimproverata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fatto questa sera; </a:t>
            </a:r>
            <a:r>
              <a:rPr sz="1200" dirty="0">
                <a:latin typeface="Times New Roman"/>
                <a:cs typeface="Times New Roman"/>
              </a:rPr>
              <a:t>piuttosto dico a voi che </a:t>
            </a:r>
            <a:r>
              <a:rPr sz="1200" spc="-5" dirty="0">
                <a:latin typeface="Times New Roman"/>
                <a:cs typeface="Times New Roman"/>
              </a:rPr>
              <a:t>nelle ere future, quando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sarà predicato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intero,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essa </a:t>
            </a:r>
            <a:r>
              <a:rPr sz="1200" dirty="0">
                <a:latin typeface="Times New Roman"/>
                <a:cs typeface="Times New Roman"/>
              </a:rPr>
              <a:t>ha fatto </a:t>
            </a:r>
            <a:r>
              <a:rPr sz="1200" spc="-5" dirty="0">
                <a:latin typeface="Times New Roman"/>
                <a:cs typeface="Times New Roman"/>
              </a:rPr>
              <a:t>si parlerà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ricordo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(1879.5) 172:1.7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di questo biasimo, che egli prese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rimprovero personale, che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 si </a:t>
            </a:r>
            <a:r>
              <a:rPr sz="1200" dirty="0">
                <a:latin typeface="Times New Roman"/>
                <a:cs typeface="Times New Roman"/>
              </a:rPr>
              <a:t>decise  </a:t>
            </a:r>
            <a:r>
              <a:rPr sz="1200" spc="-5" dirty="0">
                <a:latin typeface="Times New Roman"/>
                <a:cs typeface="Times New Roman"/>
              </a:rPr>
              <a:t>definitivamente </a:t>
            </a:r>
            <a:r>
              <a:rPr sz="1200" dirty="0">
                <a:latin typeface="Times New Roman"/>
                <a:cs typeface="Times New Roman"/>
              </a:rPr>
              <a:t>a cercare </a:t>
            </a:r>
            <a:r>
              <a:rPr sz="1200" spc="-5" dirty="0">
                <a:latin typeface="Times New Roman"/>
                <a:cs typeface="Times New Roman"/>
              </a:rPr>
              <a:t>vendetta per </a:t>
            </a:r>
            <a:r>
              <a:rPr sz="1200" dirty="0">
                <a:latin typeface="Times New Roman"/>
                <a:cs typeface="Times New Roman"/>
              </a:rPr>
              <a:t>i suoi sentimenti </a:t>
            </a:r>
            <a:r>
              <a:rPr sz="1200" spc="-5" dirty="0">
                <a:latin typeface="Times New Roman"/>
                <a:cs typeface="Times New Roman"/>
              </a:rPr>
              <a:t>offesi. Egli aveva intrattenuto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queste idee nel suo </a:t>
            </a:r>
            <a:r>
              <a:rPr sz="1200" dirty="0">
                <a:latin typeface="Times New Roman"/>
                <a:cs typeface="Times New Roman"/>
              </a:rPr>
              <a:t>subcosciente,  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osava nutrire questi </a:t>
            </a:r>
            <a:r>
              <a:rPr sz="1200" spc="-5" dirty="0">
                <a:latin typeface="Times New Roman"/>
                <a:cs typeface="Times New Roman"/>
              </a:rPr>
              <a:t>cattivi pensieri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apertamente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coscientemente.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incoraggiavano </a:t>
            </a:r>
            <a:r>
              <a:rPr sz="1200" dirty="0">
                <a:latin typeface="Times New Roman"/>
                <a:cs typeface="Times New Roman"/>
              </a:rPr>
              <a:t>in questo  </a:t>
            </a:r>
            <a:r>
              <a:rPr sz="1200" spc="-5" dirty="0">
                <a:latin typeface="Times New Roman"/>
                <a:cs typeface="Times New Roman"/>
              </a:rPr>
              <a:t>atteggiamento, </a:t>
            </a:r>
            <a:r>
              <a:rPr sz="1200" dirty="0">
                <a:latin typeface="Times New Roman"/>
                <a:cs typeface="Times New Roman"/>
              </a:rPr>
              <a:t>poiché il </a:t>
            </a:r>
            <a:r>
              <a:rPr sz="1200" spc="-5" dirty="0">
                <a:latin typeface="Times New Roman"/>
                <a:cs typeface="Times New Roman"/>
              </a:rPr>
              <a:t>costo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unguento equivaleva al salario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per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— abbastanza </a:t>
            </a:r>
            <a:r>
              <a:rPr sz="1200" spc="-5" dirty="0">
                <a:latin typeface="Times New Roman"/>
                <a:cs typeface="Times New Roman"/>
              </a:rPr>
              <a:t>per fornire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784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cinquemila persone.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Maria amava Gesù;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si era procurata </a:t>
            </a:r>
            <a:r>
              <a:rPr sz="1200" dirty="0">
                <a:latin typeface="Times New Roman"/>
                <a:cs typeface="Times New Roman"/>
              </a:rPr>
              <a:t>questo prezioso </a:t>
            </a:r>
            <a:r>
              <a:rPr sz="1200" spc="-5" dirty="0">
                <a:latin typeface="Times New Roman"/>
                <a:cs typeface="Times New Roman"/>
              </a:rPr>
              <a:t>unguento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imbalsamare il </a:t>
            </a:r>
            <a:r>
              <a:rPr sz="1200" spc="-5" dirty="0">
                <a:latin typeface="Times New Roman"/>
                <a:cs typeface="Times New Roman"/>
              </a:rPr>
              <a:t>suo corpo </a:t>
            </a:r>
            <a:r>
              <a:rPr sz="1200" dirty="0">
                <a:latin typeface="Times New Roman"/>
                <a:cs typeface="Times New Roman"/>
              </a:rPr>
              <a:t>dopo  la </a:t>
            </a:r>
            <a:r>
              <a:rPr sz="1200" spc="-5" dirty="0">
                <a:latin typeface="Times New Roman"/>
                <a:cs typeface="Times New Roman"/>
              </a:rPr>
              <a:t>morte, perché credette alle sue parole quando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preavvertì che egli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morire,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doveva </a:t>
            </a:r>
            <a:r>
              <a:rPr sz="1200" spc="-5" dirty="0">
                <a:latin typeface="Times New Roman"/>
                <a:cs typeface="Times New Roman"/>
              </a:rPr>
              <a:t>esserle negato se </a:t>
            </a:r>
            <a:r>
              <a:rPr sz="1200" spc="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cambiato </a:t>
            </a:r>
            <a:r>
              <a:rPr sz="1200" dirty="0">
                <a:latin typeface="Times New Roman"/>
                <a:cs typeface="Times New Roman"/>
              </a:rPr>
              <a:t>parere e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offerta al Maestro mentre era </a:t>
            </a:r>
            <a:r>
              <a:rPr sz="1200" dirty="0">
                <a:latin typeface="Times New Roman"/>
                <a:cs typeface="Times New Roman"/>
              </a:rPr>
              <a:t>ancora 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82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(1879.6) 172:1.8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e Marta </a:t>
            </a:r>
            <a:r>
              <a:rPr sz="1200" spc="-5" dirty="0">
                <a:latin typeface="Times New Roman"/>
                <a:cs typeface="Times New Roman"/>
              </a:rPr>
              <a:t>sapevano entrambi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Maria aveva </a:t>
            </a:r>
            <a:r>
              <a:rPr sz="1200" dirty="0">
                <a:latin typeface="Times New Roman"/>
                <a:cs typeface="Times New Roman"/>
              </a:rPr>
              <a:t>risparmiato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il denaro </a:t>
            </a:r>
            <a:r>
              <a:rPr sz="1200" spc="-5" dirty="0">
                <a:latin typeface="Times New Roman"/>
                <a:cs typeface="Times New Roman"/>
              </a:rPr>
              <a:t>con cui acquistare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vasetto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nardo, ed approvavano totalmente </a:t>
            </a:r>
            <a:r>
              <a:rPr sz="1200" dirty="0">
                <a:latin typeface="Times New Roman"/>
                <a:cs typeface="Times New Roman"/>
              </a:rPr>
              <a:t>che avesse </a:t>
            </a:r>
            <a:r>
              <a:rPr sz="1200" spc="-5" dirty="0">
                <a:latin typeface="Times New Roman"/>
                <a:cs typeface="Times New Roman"/>
              </a:rPr>
              <a:t>agito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materia, perché essi erano  benestanti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facilmente </a:t>
            </a:r>
            <a:r>
              <a:rPr sz="1200" spc="-5" dirty="0">
                <a:latin typeface="Times New Roman"/>
                <a:cs typeface="Times New Roman"/>
              </a:rPr>
              <a:t>permettersi </a:t>
            </a:r>
            <a:r>
              <a:rPr sz="1200" dirty="0">
                <a:latin typeface="Times New Roman"/>
                <a:cs typeface="Times New Roman"/>
              </a:rPr>
              <a:t>di fare una simile </a:t>
            </a:r>
            <a:r>
              <a:rPr sz="1200" spc="-5" dirty="0">
                <a:latin typeface="Times New Roman"/>
                <a:cs typeface="Times New Roman"/>
              </a:rPr>
              <a:t>offerta.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(1880.1) 172:1.9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ebbero notizia di </a:t>
            </a:r>
            <a:r>
              <a:rPr sz="1200" spc="-5" dirty="0">
                <a:latin typeface="Times New Roman"/>
                <a:cs typeface="Times New Roman"/>
              </a:rPr>
              <a:t>questa cena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onore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Lazzaro, cominciarono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consultarsi </a:t>
            </a:r>
            <a:r>
              <a:rPr sz="1200" dirty="0">
                <a:latin typeface="Times New Roman"/>
                <a:cs typeface="Times New Roman"/>
              </a:rPr>
              <a:t>tra loro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si dovesse fare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Lazzaro. Ed essi decisero </a:t>
            </a:r>
            <a:r>
              <a:rPr sz="1200" dirty="0">
                <a:latin typeface="Times New Roman"/>
                <a:cs typeface="Times New Roman"/>
              </a:rPr>
              <a:t>subito che </a:t>
            </a:r>
            <a:r>
              <a:rPr sz="1200" spc="-5" dirty="0">
                <a:latin typeface="Times New Roman"/>
                <a:cs typeface="Times New Roman"/>
              </a:rPr>
              <a:t>anche Lazzaro doveva morire. Essi  conclusero giustamente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inutile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a morte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avessero permesso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Lazzaro, che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risuscitato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morte, di</a:t>
            </a:r>
            <a:r>
              <a:rPr sz="1200" spc="-5" dirty="0">
                <a:latin typeface="Times New Roman"/>
                <a:cs typeface="Times New Roman"/>
              </a:rPr>
              <a:t> vivere.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domenica mattina con gli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apostoli</a:t>
            </a:r>
            <a:endParaRPr sz="1600">
              <a:latin typeface="Times New Roman"/>
              <a:cs typeface="Times New Roman"/>
            </a:endParaRPr>
          </a:p>
          <a:p>
            <a:pPr marL="76200" marR="107314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(1880.2) 172:2.1 </a:t>
            </a:r>
            <a:r>
              <a:rPr sz="1200" spc="-5" dirty="0">
                <a:latin typeface="Times New Roman"/>
                <a:cs typeface="Times New Roman"/>
              </a:rPr>
              <a:t>Questa domenica mattina, nello </a:t>
            </a:r>
            <a:r>
              <a:rPr sz="1200" dirty="0">
                <a:latin typeface="Times New Roman"/>
                <a:cs typeface="Times New Roman"/>
              </a:rPr>
              <a:t>splendido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riunì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dodici </a:t>
            </a:r>
            <a:r>
              <a:rPr sz="1200" dirty="0">
                <a:latin typeface="Times New Roman"/>
                <a:cs typeface="Times New Roman"/>
              </a:rPr>
              <a:t>apostoli attorno a lui e  diede loro le istruzioni </a:t>
            </a:r>
            <a:r>
              <a:rPr sz="1200" spc="-5" dirty="0">
                <a:latin typeface="Times New Roman"/>
                <a:cs typeface="Times New Roman"/>
              </a:rPr>
              <a:t>finali preparatorie all’entrata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Egli </a:t>
            </a:r>
            <a:r>
              <a:rPr sz="1200" dirty="0">
                <a:latin typeface="Times New Roman"/>
                <a:cs typeface="Times New Roman"/>
              </a:rPr>
              <a:t>disse 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avrebbe pronunciato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tenuto </a:t>
            </a:r>
            <a:r>
              <a:rPr sz="1200" dirty="0">
                <a:latin typeface="Times New Roman"/>
                <a:cs typeface="Times New Roman"/>
              </a:rPr>
              <a:t>numerose lezioni prima di </a:t>
            </a:r>
            <a:r>
              <a:rPr sz="1200" spc="-5" dirty="0">
                <a:latin typeface="Times New Roman"/>
                <a:cs typeface="Times New Roman"/>
              </a:rPr>
              <a:t>ritornare al </a:t>
            </a:r>
            <a:r>
              <a:rPr sz="1200" dirty="0">
                <a:latin typeface="Times New Roman"/>
                <a:cs typeface="Times New Roman"/>
              </a:rPr>
              <a:t>Padre, ma raccomandò </a:t>
            </a:r>
            <a:r>
              <a:rPr sz="1200" spc="-5" dirty="0">
                <a:latin typeface="Times New Roman"/>
                <a:cs typeface="Times New Roman"/>
              </a:rPr>
              <a:t>agli apostoli </a:t>
            </a:r>
            <a:r>
              <a:rPr sz="1200" dirty="0">
                <a:latin typeface="Times New Roman"/>
                <a:cs typeface="Times New Roman"/>
              </a:rPr>
              <a:t>di astenersi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atto pubblico  </a:t>
            </a:r>
            <a:r>
              <a:rPr sz="1200" spc="-5" dirty="0">
                <a:latin typeface="Times New Roman"/>
                <a:cs typeface="Times New Roman"/>
              </a:rPr>
              <a:t>durante questo soggiorno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Egli </a:t>
            </a:r>
            <a:r>
              <a:rPr sz="1200" dirty="0">
                <a:latin typeface="Times New Roman"/>
                <a:cs typeface="Times New Roman"/>
              </a:rPr>
              <a:t>ordinò loro 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vicino a lui e di </a:t>
            </a:r>
            <a:r>
              <a:rPr sz="1200" spc="-5" dirty="0">
                <a:latin typeface="Times New Roman"/>
                <a:cs typeface="Times New Roman"/>
              </a:rPr>
              <a:t>“vegliare </a:t>
            </a:r>
            <a:r>
              <a:rPr sz="1200" dirty="0">
                <a:latin typeface="Times New Roman"/>
                <a:cs typeface="Times New Roman"/>
              </a:rPr>
              <a:t>e pregare”.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che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discepoli immediati portavano </a:t>
            </a:r>
            <a:r>
              <a:rPr sz="1200" dirty="0">
                <a:latin typeface="Times New Roman"/>
                <a:cs typeface="Times New Roman"/>
              </a:rPr>
              <a:t>ancora delle </a:t>
            </a:r>
            <a:r>
              <a:rPr sz="1200" spc="-5" dirty="0">
                <a:latin typeface="Times New Roman"/>
                <a:cs typeface="Times New Roman"/>
              </a:rPr>
              <a:t>spade </a:t>
            </a:r>
            <a:r>
              <a:rPr sz="1200" dirty="0">
                <a:latin typeface="Times New Roman"/>
                <a:cs typeface="Times New Roman"/>
              </a:rPr>
              <a:t>nascoste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loro, ma </a:t>
            </a:r>
            <a:r>
              <a:rPr sz="1200" spc="-5" dirty="0">
                <a:latin typeface="Times New Roman"/>
                <a:cs typeface="Times New Roman"/>
              </a:rPr>
              <a:t>non fece </a:t>
            </a:r>
            <a:r>
              <a:rPr sz="1200" dirty="0">
                <a:latin typeface="Times New Roman"/>
                <a:cs typeface="Times New Roman"/>
              </a:rPr>
              <a:t>alcuna  </a:t>
            </a:r>
            <a:r>
              <a:rPr sz="1200" spc="-5" dirty="0">
                <a:latin typeface="Times New Roman"/>
                <a:cs typeface="Times New Roman"/>
              </a:rPr>
              <a:t>allusione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10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77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(1880.3) 172:2.2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istruzioni di questa mattina </a:t>
            </a:r>
            <a:r>
              <a:rPr sz="1200" spc="-5" dirty="0">
                <a:latin typeface="Times New Roman"/>
                <a:cs typeface="Times New Roman"/>
              </a:rPr>
              <a:t>comprendevano </a:t>
            </a:r>
            <a:r>
              <a:rPr sz="1200" dirty="0">
                <a:latin typeface="Times New Roman"/>
                <a:cs typeface="Times New Roman"/>
              </a:rPr>
              <a:t>un breve riassunto del loro </a:t>
            </a:r>
            <a:r>
              <a:rPr sz="1200" spc="-5" dirty="0">
                <a:latin typeface="Times New Roman"/>
                <a:cs typeface="Times New Roman"/>
              </a:rPr>
              <a:t>ministero dal giorno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ordinazione 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Cafarnao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preparando ad entrare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ascoltarono </a:t>
            </a:r>
            <a:r>
              <a:rPr sz="1200" dirty="0">
                <a:latin typeface="Times New Roman"/>
                <a:cs typeface="Times New Roman"/>
              </a:rPr>
              <a:t>in silenzio;  non </a:t>
            </a:r>
            <a:r>
              <a:rPr sz="1200" spc="-5" dirty="0">
                <a:latin typeface="Times New Roman"/>
                <a:cs typeface="Times New Roman"/>
              </a:rPr>
              <a:t>posero alcuna </a:t>
            </a:r>
            <a:r>
              <a:rPr sz="1200" dirty="0">
                <a:latin typeface="Times New Roman"/>
                <a:cs typeface="Times New Roman"/>
              </a:rPr>
              <a:t>domanda.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013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(1880.4) 172:2.3 </a:t>
            </a:r>
            <a:r>
              <a:rPr sz="1200" spc="-5" dirty="0">
                <a:latin typeface="Times New Roman"/>
                <a:cs typeface="Times New Roman"/>
              </a:rPr>
              <a:t>Quel mattino presto Davide Zebedeo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Giuda </a:t>
            </a:r>
            <a:r>
              <a:rPr sz="1200" dirty="0">
                <a:latin typeface="Times New Roman"/>
                <a:cs typeface="Times New Roman"/>
              </a:rPr>
              <a:t>i fondi </a:t>
            </a:r>
            <a:r>
              <a:rPr sz="1200" spc="-5" dirty="0">
                <a:latin typeface="Times New Roman"/>
                <a:cs typeface="Times New Roman"/>
              </a:rPr>
              <a:t>realizzati dalla vendita dell’equipaggiamento  dell’accampamento </a:t>
            </a:r>
            <a:r>
              <a:rPr sz="1200" dirty="0">
                <a:latin typeface="Times New Roman"/>
                <a:cs typeface="Times New Roman"/>
              </a:rPr>
              <a:t>di Pella, e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volta, aveva consegnato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questo denaro a </a:t>
            </a:r>
            <a:r>
              <a:rPr sz="1200" spc="-5" dirty="0">
                <a:latin typeface="Times New Roman"/>
                <a:cs typeface="Times New Roman"/>
              </a:rPr>
              <a:t>Simone,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ospite,  perché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conservasse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previsione delle necessità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entrata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(1880.5) 172:2.4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conferenza con gli apostoli, Gesù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colloquio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raccomandò 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vita al desiderio </a:t>
            </a:r>
            <a:r>
              <a:rPr sz="1200" dirty="0">
                <a:latin typeface="Times New Roman"/>
                <a:cs typeface="Times New Roman"/>
              </a:rPr>
              <a:t>di vendetta </a:t>
            </a:r>
            <a:r>
              <a:rPr sz="1200" spc="-5" dirty="0">
                <a:latin typeface="Times New Roman"/>
                <a:cs typeface="Times New Roman"/>
              </a:rPr>
              <a:t>del Sinedrio. 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obbedienza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raccomandazione che Lazzaro, alcuni giorni </a:t>
            </a:r>
            <a:r>
              <a:rPr sz="1200" dirty="0">
                <a:latin typeface="Times New Roman"/>
                <a:cs typeface="Times New Roman"/>
              </a:rPr>
              <a:t>più tardi, </a:t>
            </a:r>
            <a:r>
              <a:rPr sz="1200" spc="-5" dirty="0">
                <a:latin typeface="Times New Roman"/>
                <a:cs typeface="Times New Roman"/>
              </a:rPr>
              <a:t>fuggì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Filadelfia quando gli ufficiali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mandarono degli </a:t>
            </a:r>
            <a:r>
              <a:rPr sz="1200" dirty="0">
                <a:latin typeface="Times New Roman"/>
                <a:cs typeface="Times New Roman"/>
              </a:rPr>
              <a:t>uomini per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arrestarlo.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04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(1880.6) 172:2.5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certo senso tutti 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sentivano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crisi imminente,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realizzare pienamente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gravità per </a:t>
            </a:r>
            <a:r>
              <a:rPr sz="1200" dirty="0">
                <a:latin typeface="Times New Roman"/>
                <a:cs typeface="Times New Roman"/>
              </a:rPr>
              <a:t>l’insolita </a:t>
            </a:r>
            <a:r>
              <a:rPr sz="1200" spc="-5" dirty="0">
                <a:latin typeface="Times New Roman"/>
                <a:cs typeface="Times New Roman"/>
              </a:rPr>
              <a:t>allegria </a:t>
            </a:r>
            <a:r>
              <a:rPr sz="1200" dirty="0">
                <a:latin typeface="Times New Roman"/>
                <a:cs typeface="Times New Roman"/>
              </a:rPr>
              <a:t>e l’eccezionale buonumore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partenza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per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Gerusalemme</a:t>
            </a:r>
            <a:endParaRPr sz="1600">
              <a:latin typeface="Times New Roman"/>
              <a:cs typeface="Times New Roman"/>
            </a:endParaRPr>
          </a:p>
          <a:p>
            <a:pPr marL="88900" marR="205104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(1880.7) 172:3.1 </a:t>
            </a:r>
            <a:r>
              <a:rPr sz="1200" spc="-5" dirty="0">
                <a:latin typeface="Times New Roman"/>
                <a:cs typeface="Times New Roman"/>
              </a:rPr>
              <a:t>Betania 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Tempio, ed </a:t>
            </a:r>
            <a:r>
              <a:rPr sz="1200" dirty="0">
                <a:latin typeface="Times New Roman"/>
                <a:cs typeface="Times New Roman"/>
              </a:rPr>
              <a:t>era l’una e mezza di quella </a:t>
            </a:r>
            <a:r>
              <a:rPr sz="1200" spc="-5" dirty="0">
                <a:latin typeface="Times New Roman"/>
                <a:cs typeface="Times New Roman"/>
              </a:rPr>
              <a:t>domenica pomeriggio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Gesù si  preparò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per Gerusalemme. Egli </a:t>
            </a:r>
            <a:r>
              <a:rPr sz="1200" dirty="0">
                <a:latin typeface="Times New Roman"/>
                <a:cs typeface="Times New Roman"/>
              </a:rPr>
              <a:t>nutriva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sentimenti di </a:t>
            </a:r>
            <a:r>
              <a:rPr sz="1200" spc="-5" dirty="0">
                <a:latin typeface="Times New Roman"/>
                <a:cs typeface="Times New Roman"/>
              </a:rPr>
              <a:t>profondo affetto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per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popolazione semplice.  </a:t>
            </a:r>
            <a:r>
              <a:rPr sz="1200" spc="-5" dirty="0">
                <a:latin typeface="Times New Roman"/>
                <a:cs typeface="Times New Roman"/>
              </a:rPr>
              <a:t>Nazaret, Cafarnao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Gerusalemme l’avevano respinto, </a:t>
            </a:r>
            <a:r>
              <a:rPr sz="1200" dirty="0">
                <a:latin typeface="Times New Roman"/>
                <a:cs typeface="Times New Roman"/>
              </a:rPr>
              <a:t>ma Betania l’aveva </a:t>
            </a:r>
            <a:r>
              <a:rPr sz="1200" spc="-5" dirty="0">
                <a:latin typeface="Times New Roman"/>
                <a:cs typeface="Times New Roman"/>
              </a:rPr>
              <a:t>accolto,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in lui.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piccolo  villaggio,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ogni uomo, donna e </a:t>
            </a:r>
            <a:r>
              <a:rPr sz="1200" spc="-5" dirty="0">
                <a:latin typeface="Times New Roman"/>
                <a:cs typeface="Times New Roman"/>
              </a:rPr>
              <a:t>bambino erano </a:t>
            </a:r>
            <a:r>
              <a:rPr sz="1200" dirty="0">
                <a:latin typeface="Times New Roman"/>
                <a:cs typeface="Times New Roman"/>
              </a:rPr>
              <a:t>credenti, </a:t>
            </a:r>
            <a:r>
              <a:rPr sz="1200" spc="-5" dirty="0">
                <a:latin typeface="Times New Roman"/>
                <a:cs typeface="Times New Roman"/>
              </a:rPr>
              <a:t>che egli scelse </a:t>
            </a:r>
            <a:r>
              <a:rPr sz="1200" dirty="0">
                <a:latin typeface="Times New Roman"/>
                <a:cs typeface="Times New Roman"/>
              </a:rPr>
              <a:t>di compiere la più potente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conferimento terreno,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risurrezione di </a:t>
            </a:r>
            <a:r>
              <a:rPr sz="1200" spc="-5" dirty="0">
                <a:latin typeface="Times New Roman"/>
                <a:cs typeface="Times New Roman"/>
              </a:rPr>
              <a:t>Lazzaro.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risuscitò </a:t>
            </a:r>
            <a:r>
              <a:rPr sz="1200" dirty="0">
                <a:latin typeface="Times New Roman"/>
                <a:cs typeface="Times New Roman"/>
              </a:rPr>
              <a:t>Lazzaro </a:t>
            </a:r>
            <a:r>
              <a:rPr sz="1200" spc="-5" dirty="0">
                <a:latin typeface="Times New Roman"/>
                <a:cs typeface="Times New Roman"/>
              </a:rPr>
              <a:t>perché gli abitanti del villaggio </a:t>
            </a:r>
            <a:r>
              <a:rPr sz="1200" dirty="0">
                <a:latin typeface="Times New Roman"/>
                <a:cs typeface="Times New Roman"/>
              </a:rPr>
              <a:t>potessero </a:t>
            </a:r>
            <a:r>
              <a:rPr sz="1200" spc="-5" dirty="0">
                <a:latin typeface="Times New Roman"/>
                <a:cs typeface="Times New Roman"/>
              </a:rPr>
              <a:t>credere, </a:t>
            </a:r>
            <a:r>
              <a:rPr sz="1200" dirty="0">
                <a:latin typeface="Times New Roman"/>
                <a:cs typeface="Times New Roman"/>
              </a:rPr>
              <a:t>ma  piuttosto </a:t>
            </a:r>
            <a:r>
              <a:rPr sz="1200" spc="-5" dirty="0">
                <a:latin typeface="Times New Roman"/>
                <a:cs typeface="Times New Roman"/>
              </a:rPr>
              <a:t>perché già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credevano.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(1880.8) 172:3.2 </a:t>
            </a:r>
            <a:r>
              <a:rPr sz="1200" spc="-5" dirty="0">
                <a:latin typeface="Times New Roman"/>
                <a:cs typeface="Times New Roman"/>
              </a:rPr>
              <a:t>Gesù aveva </a:t>
            </a:r>
            <a:r>
              <a:rPr sz="1200" dirty="0">
                <a:latin typeface="Times New Roman"/>
                <a:cs typeface="Times New Roman"/>
              </a:rPr>
              <a:t>riflettuto tutta la mattina </a:t>
            </a:r>
            <a:r>
              <a:rPr sz="1200" spc="-5" dirty="0">
                <a:latin typeface="Times New Roman"/>
                <a:cs typeface="Times New Roman"/>
              </a:rPr>
              <a:t>sulla sua entrata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Gerusalemme.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era sempre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sforzato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d’impedire ogni </a:t>
            </a:r>
            <a:r>
              <a:rPr sz="1200" dirty="0">
                <a:latin typeface="Times New Roman"/>
                <a:cs typeface="Times New Roman"/>
              </a:rPr>
              <a:t>acclamazione </a:t>
            </a:r>
            <a:r>
              <a:rPr sz="1200" spc="-5" dirty="0">
                <a:latin typeface="Times New Roman"/>
                <a:cs typeface="Times New Roman"/>
              </a:rPr>
              <a:t>pubblica verso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come Messia, </a:t>
            </a:r>
            <a:r>
              <a:rPr sz="1200" dirty="0">
                <a:latin typeface="Times New Roman"/>
                <a:cs typeface="Times New Roman"/>
              </a:rPr>
              <a:t>ma ora era </a:t>
            </a:r>
            <a:r>
              <a:rPr sz="1200" spc="-5" dirty="0">
                <a:latin typeface="Times New Roman"/>
                <a:cs typeface="Times New Roman"/>
              </a:rPr>
              <a:t>diverso. Egli si </a:t>
            </a:r>
            <a:r>
              <a:rPr sz="1200" dirty="0">
                <a:latin typeface="Times New Roman"/>
                <a:cs typeface="Times New Roman"/>
              </a:rPr>
              <a:t>stava avvicinando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carriera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la sua morte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decretata dal Sinedrio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danno poteva derivare </a:t>
            </a:r>
            <a:r>
              <a:rPr sz="1200" spc="-5" dirty="0">
                <a:latin typeface="Times New Roman"/>
                <a:cs typeface="Times New Roman"/>
              </a:rPr>
              <a:t>dal permettere ai </a:t>
            </a:r>
            <a:r>
              <a:rPr sz="1200" dirty="0">
                <a:latin typeface="Times New Roman"/>
                <a:cs typeface="Times New Roman"/>
              </a:rPr>
              <a:t>suoi discepoli di 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libera espressione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sentimenti, proprio </a:t>
            </a:r>
            <a:r>
              <a:rPr sz="1200" dirty="0">
                <a:latin typeface="Times New Roman"/>
                <a:cs typeface="Times New Roman"/>
              </a:rPr>
              <a:t>come poteva </a:t>
            </a:r>
            <a:r>
              <a:rPr sz="1200" spc="-5" dirty="0">
                <a:latin typeface="Times New Roman"/>
                <a:cs typeface="Times New Roman"/>
              </a:rPr>
              <a:t>accadere se avesse 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un’entrata </a:t>
            </a:r>
            <a:r>
              <a:rPr sz="1200" spc="-5" dirty="0">
                <a:latin typeface="Times New Roman"/>
                <a:cs typeface="Times New Roman"/>
              </a:rPr>
              <a:t>ufficiale </a:t>
            </a:r>
            <a:r>
              <a:rPr sz="1200" dirty="0">
                <a:latin typeface="Times New Roman"/>
                <a:cs typeface="Times New Roman"/>
              </a:rPr>
              <a:t>e pubblica </a:t>
            </a:r>
            <a:r>
              <a:rPr sz="1200" spc="-5" dirty="0">
                <a:latin typeface="Times New Roman"/>
                <a:cs typeface="Times New Roman"/>
              </a:rPr>
              <a:t>nella  città.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(1881.1) 172:3.3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questa entrata pubblica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Gerusalemme come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appello al favore </a:t>
            </a:r>
            <a:r>
              <a:rPr sz="1200" dirty="0">
                <a:latin typeface="Times New Roman"/>
                <a:cs typeface="Times New Roman"/>
              </a:rPr>
              <a:t>popolare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come presa  finale del potere. Né fece questo </a:t>
            </a:r>
            <a:r>
              <a:rPr sz="1200" dirty="0">
                <a:latin typeface="Times New Roman"/>
                <a:cs typeface="Times New Roman"/>
              </a:rPr>
              <a:t>solo per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desideri umani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discepoli ed apostoli.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intratteneva </a:t>
            </a:r>
            <a:r>
              <a:rPr sz="1200" dirty="0">
                <a:latin typeface="Times New Roman"/>
                <a:cs typeface="Times New Roman"/>
              </a:rPr>
              <a:t>alcuna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illusioni di un </a:t>
            </a:r>
            <a:r>
              <a:rPr sz="1200" spc="-5" dirty="0">
                <a:latin typeface="Times New Roman"/>
                <a:cs typeface="Times New Roman"/>
              </a:rPr>
              <a:t>sognatore </a:t>
            </a:r>
            <a:r>
              <a:rPr sz="1200" dirty="0">
                <a:latin typeface="Times New Roman"/>
                <a:cs typeface="Times New Roman"/>
              </a:rPr>
              <a:t>fantasioso; </a:t>
            </a:r>
            <a:r>
              <a:rPr sz="1200" spc="-5" dirty="0">
                <a:latin typeface="Times New Roman"/>
                <a:cs typeface="Times New Roman"/>
              </a:rPr>
              <a:t>egli sapeva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sarebbe stato il risultato di questa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9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(1881.2) 172:3.4 </a:t>
            </a:r>
            <a:r>
              <a:rPr sz="1200" spc="-5" dirty="0">
                <a:latin typeface="Times New Roman"/>
                <a:cs typeface="Times New Roman"/>
              </a:rPr>
              <a:t>Avendo 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un’entrata </a:t>
            </a:r>
            <a:r>
              <a:rPr sz="1200" dirty="0">
                <a:latin typeface="Times New Roman"/>
                <a:cs typeface="Times New Roman"/>
              </a:rPr>
              <a:t>pubblica in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fu </a:t>
            </a:r>
            <a:r>
              <a:rPr sz="1200" dirty="0">
                <a:latin typeface="Times New Roman"/>
                <a:cs typeface="Times New Roman"/>
              </a:rPr>
              <a:t>posto di fronte </a:t>
            </a:r>
            <a:r>
              <a:rPr sz="1200" spc="-5" dirty="0">
                <a:latin typeface="Times New Roman"/>
                <a:cs typeface="Times New Roman"/>
              </a:rPr>
              <a:t>alla 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un  metodo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proposito. Gesù passò </a:t>
            </a:r>
            <a:r>
              <a:rPr sz="1200" dirty="0">
                <a:latin typeface="Times New Roman"/>
                <a:cs typeface="Times New Roman"/>
              </a:rPr>
              <a:t>in rivista le molte, più o meno </a:t>
            </a:r>
            <a:r>
              <a:rPr sz="1200" spc="-5" dirty="0">
                <a:latin typeface="Times New Roman"/>
                <a:cs typeface="Times New Roman"/>
              </a:rPr>
              <a:t>contraddittorie, cosiddette </a:t>
            </a:r>
            <a:r>
              <a:rPr sz="1200" dirty="0">
                <a:latin typeface="Times New Roman"/>
                <a:cs typeface="Times New Roman"/>
              </a:rPr>
              <a:t>profezie  </a:t>
            </a:r>
            <a:r>
              <a:rPr sz="1200" spc="-5" dirty="0">
                <a:latin typeface="Times New Roman"/>
                <a:cs typeface="Times New Roman"/>
              </a:rPr>
              <a:t>messianiche,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sembrò che </a:t>
            </a:r>
            <a:r>
              <a:rPr sz="1200" dirty="0">
                <a:latin typeface="Times New Roman"/>
                <a:cs typeface="Times New Roman"/>
              </a:rPr>
              <a:t>ce ne </a:t>
            </a:r>
            <a:r>
              <a:rPr sz="1200" spc="-5" dirty="0">
                <a:latin typeface="Times New Roman"/>
                <a:cs typeface="Times New Roman"/>
              </a:rPr>
              <a:t>fosse 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idonea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seguita da lui.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espressioni profetiche descrivevano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re,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temporale audace </a:t>
            </a:r>
            <a:r>
              <a:rPr sz="1200" spc="-5" dirty="0">
                <a:latin typeface="Times New Roman"/>
                <a:cs typeface="Times New Roman"/>
              </a:rPr>
              <a:t>ed aggressivo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giogo </a:t>
            </a:r>
            <a:r>
              <a:rPr sz="1200" dirty="0">
                <a:latin typeface="Times New Roman"/>
                <a:cs typeface="Times New Roman"/>
              </a:rPr>
              <a:t>della dominazione </a:t>
            </a:r>
            <a:r>
              <a:rPr sz="1200" spc="-5" dirty="0">
                <a:latin typeface="Times New Roman"/>
                <a:cs typeface="Times New Roman"/>
              </a:rPr>
              <a:t>straniera. Ma c’era </a:t>
            </a:r>
            <a:r>
              <a:rPr sz="1200" dirty="0">
                <a:latin typeface="Times New Roman"/>
                <a:cs typeface="Times New Roman"/>
              </a:rPr>
              <a:t>una Scrittura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associata al Messia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 maggiormente legati al concetto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missione, che Gesù ritenne potesse coerentemente essere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come guida 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progettata entrata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Gerusalemme. Questa Scrittura si trovava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Zaccaria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diceva: “Gioisci grandemente,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Sion;  </a:t>
            </a:r>
            <a:r>
              <a:rPr sz="1200" spc="-5" dirty="0">
                <a:latin typeface="Times New Roman"/>
                <a:cs typeface="Times New Roman"/>
              </a:rPr>
              <a:t>grida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Gerusalemme. Ecco, </a:t>
            </a:r>
            <a:r>
              <a:rPr sz="1200" dirty="0">
                <a:latin typeface="Times New Roman"/>
                <a:cs typeface="Times New Roman"/>
              </a:rPr>
              <a:t>il tuo re viene a 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salvezza. </a:t>
            </a:r>
            <a:r>
              <a:rPr sz="1200" dirty="0">
                <a:latin typeface="Times New Roman"/>
                <a:cs typeface="Times New Roman"/>
              </a:rPr>
              <a:t>Viene umilmente, </a:t>
            </a:r>
            <a:r>
              <a:rPr sz="1200" spc="-5" dirty="0">
                <a:latin typeface="Times New Roman"/>
                <a:cs typeface="Times New Roman"/>
              </a:rPr>
              <a:t>montato su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asino,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somarello,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puledro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un’asina.”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6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(1881.3) 172:3.5 </a:t>
            </a:r>
            <a:r>
              <a:rPr sz="1200" spc="-5" dirty="0">
                <a:latin typeface="Times New Roman"/>
                <a:cs typeface="Times New Roman"/>
              </a:rPr>
              <a:t>Un re guerriero entrava sempre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montato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cavallo; </a:t>
            </a:r>
            <a:r>
              <a:rPr sz="1200" dirty="0">
                <a:latin typeface="Times New Roman"/>
                <a:cs typeface="Times New Roman"/>
              </a:rPr>
              <a:t>un re in missione di </a:t>
            </a:r>
            <a:r>
              <a:rPr sz="1200" spc="-10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di amicizia </a:t>
            </a:r>
            <a:r>
              <a:rPr sz="1200" spc="-5" dirty="0">
                <a:latin typeface="Times New Roman"/>
                <a:cs typeface="Times New Roman"/>
              </a:rPr>
              <a:t>entrava  sempre montato su </a:t>
            </a:r>
            <a:r>
              <a:rPr sz="1200" dirty="0">
                <a:latin typeface="Times New Roman"/>
                <a:cs typeface="Times New Roman"/>
              </a:rPr>
              <a:t>un asino.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voleva entrare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montato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cavallo, </a:t>
            </a:r>
            <a:r>
              <a:rPr sz="1200" dirty="0">
                <a:latin typeface="Times New Roman"/>
                <a:cs typeface="Times New Roman"/>
              </a:rPr>
              <a:t>ma era intenzionato </a:t>
            </a:r>
            <a:r>
              <a:rPr sz="1200" spc="-5" dirty="0">
                <a:latin typeface="Times New Roman"/>
                <a:cs typeface="Times New Roman"/>
              </a:rPr>
              <a:t>ad entrare  pacificamente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disposizione come Figlio </a:t>
            </a:r>
            <a:r>
              <a:rPr sz="1200" dirty="0">
                <a:latin typeface="Times New Roman"/>
                <a:cs typeface="Times New Roman"/>
              </a:rPr>
              <a:t>dell’Uomo, </a:t>
            </a:r>
            <a:r>
              <a:rPr sz="1200" spc="-5" dirty="0">
                <a:latin typeface="Times New Roman"/>
                <a:cs typeface="Times New Roman"/>
              </a:rPr>
              <a:t>montato su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451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(1881.4) 172:3.6 </a:t>
            </a:r>
            <a:r>
              <a:rPr sz="1200" spc="-5" dirty="0">
                <a:latin typeface="Times New Roman"/>
                <a:cs typeface="Times New Roman"/>
              </a:rPr>
              <a:t>Gesù aveva tentato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d’imprimere </a:t>
            </a:r>
            <a:r>
              <a:rPr sz="1200" spc="-5" dirty="0">
                <a:latin typeface="Times New Roman"/>
                <a:cs typeface="Times New Roman"/>
              </a:rPr>
              <a:t>con l’insegnamento diretto nei suoi 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regno </a:t>
            </a:r>
            <a:r>
              <a:rPr sz="1200" dirty="0">
                <a:latin typeface="Times New Roman"/>
                <a:cs typeface="Times New Roman"/>
              </a:rPr>
              <a:t>non era di questo mondo, che </a:t>
            </a:r>
            <a:r>
              <a:rPr sz="1200" spc="-5" dirty="0">
                <a:latin typeface="Times New Roman"/>
                <a:cs typeface="Times New Roman"/>
              </a:rPr>
              <a:t>si trattava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questione puramente spirituale;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ebbe successo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sforzo. </a:t>
            </a:r>
            <a:r>
              <a:rPr sz="1200" spc="-5" dirty="0">
                <a:latin typeface="Times New Roman"/>
                <a:cs typeface="Times New Roman"/>
              </a:rPr>
              <a:t>Ora,  ciò </a:t>
            </a:r>
            <a:r>
              <a:rPr sz="1200" dirty="0">
                <a:latin typeface="Times New Roman"/>
                <a:cs typeface="Times New Roman"/>
              </a:rPr>
              <a:t>che non era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chiaro </a:t>
            </a:r>
            <a:r>
              <a:rPr sz="1200" dirty="0">
                <a:latin typeface="Times New Roman"/>
                <a:cs typeface="Times New Roman"/>
              </a:rPr>
              <a:t>e personale,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voleva tentare di compiere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appello </a:t>
            </a:r>
            <a:r>
              <a:rPr sz="1200" dirty="0">
                <a:latin typeface="Times New Roman"/>
                <a:cs typeface="Times New Roman"/>
              </a:rPr>
              <a:t>simbolico.  </a:t>
            </a:r>
            <a:r>
              <a:rPr sz="1200" spc="-5" dirty="0">
                <a:latin typeface="Times New Roman"/>
                <a:cs typeface="Times New Roman"/>
              </a:rPr>
              <a:t>Di conseguenza, </a:t>
            </a:r>
            <a:r>
              <a:rPr sz="1200" dirty="0">
                <a:latin typeface="Times New Roman"/>
                <a:cs typeface="Times New Roman"/>
              </a:rPr>
              <a:t>subito dopo il pasto di </a:t>
            </a:r>
            <a:r>
              <a:rPr sz="1200" spc="-5" dirty="0">
                <a:latin typeface="Times New Roman"/>
                <a:cs typeface="Times New Roman"/>
              </a:rPr>
              <a:t>mezzogiorno Gesù chiamò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ordinato loro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Betfage,  un </a:t>
            </a:r>
            <a:r>
              <a:rPr sz="1200" spc="-5" dirty="0">
                <a:latin typeface="Times New Roman"/>
                <a:cs typeface="Times New Roman"/>
              </a:rPr>
              <a:t>villaggio vicino </a:t>
            </a:r>
            <a:r>
              <a:rPr sz="1200" dirty="0">
                <a:latin typeface="Times New Roman"/>
                <a:cs typeface="Times New Roman"/>
              </a:rPr>
              <a:t>situato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 lato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strada </a:t>
            </a:r>
            <a:r>
              <a:rPr sz="1200" spc="-5" dirty="0">
                <a:latin typeface="Times New Roman"/>
                <a:cs typeface="Times New Roman"/>
              </a:rPr>
              <a:t>maestra </a:t>
            </a:r>
            <a:r>
              <a:rPr sz="1200" dirty="0">
                <a:latin typeface="Times New Roman"/>
                <a:cs typeface="Times New Roman"/>
              </a:rPr>
              <a:t>e a breve distanza a </a:t>
            </a:r>
            <a:r>
              <a:rPr sz="1200" spc="-5" dirty="0">
                <a:latin typeface="Times New Roman"/>
                <a:cs typeface="Times New Roman"/>
              </a:rPr>
              <a:t>nordovest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ancora: “Andate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Betfage,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arriverete all’incrocio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strade, troverete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puledro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un’asina legato là. </a:t>
            </a:r>
            <a:r>
              <a:rPr sz="1200" dirty="0">
                <a:latin typeface="Times New Roman"/>
                <a:cs typeface="Times New Roman"/>
              </a:rPr>
              <a:t>Staccate il </a:t>
            </a:r>
            <a:r>
              <a:rPr sz="1200" spc="-5" dirty="0">
                <a:latin typeface="Times New Roman"/>
                <a:cs typeface="Times New Roman"/>
              </a:rPr>
              <a:t>somarello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conducetelo</a:t>
            </a:r>
            <a:endParaRPr sz="1200">
              <a:latin typeface="Times New Roman"/>
              <a:cs typeface="Times New Roman"/>
            </a:endParaRPr>
          </a:p>
          <a:p>
            <a:pPr marL="63500" marR="74930">
              <a:lnSpc>
                <a:spcPct val="956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voi. Se </a:t>
            </a:r>
            <a:r>
              <a:rPr sz="1200" spc="-5" dirty="0">
                <a:latin typeface="Times New Roman"/>
                <a:cs typeface="Times New Roman"/>
              </a:rPr>
              <a:t>qualcuno </a:t>
            </a:r>
            <a:r>
              <a:rPr sz="1200" dirty="0">
                <a:latin typeface="Times New Roman"/>
                <a:cs typeface="Times New Roman"/>
              </a:rPr>
              <a:t>vi chiede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fate </a:t>
            </a:r>
            <a:r>
              <a:rPr sz="1200" spc="-5" dirty="0">
                <a:latin typeface="Times New Roman"/>
                <a:cs typeface="Times New Roman"/>
              </a:rPr>
              <a:t>questo, </a:t>
            </a:r>
            <a:r>
              <a:rPr sz="1200" dirty="0">
                <a:latin typeface="Times New Roman"/>
                <a:cs typeface="Times New Roman"/>
              </a:rPr>
              <a:t>dite </a:t>
            </a:r>
            <a:r>
              <a:rPr sz="1200" spc="-5" dirty="0">
                <a:latin typeface="Times New Roman"/>
                <a:cs typeface="Times New Roman"/>
              </a:rPr>
              <a:t>semplicemente: ‘Il Maestro </a:t>
            </a:r>
            <a:r>
              <a:rPr sz="1200" spc="10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ha bisogno.’ ”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apostoli furono  andati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Betfage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ordinato, </a:t>
            </a:r>
            <a:r>
              <a:rPr sz="1200" dirty="0">
                <a:latin typeface="Times New Roman"/>
                <a:cs typeface="Times New Roman"/>
              </a:rPr>
              <a:t>trovarono il </a:t>
            </a:r>
            <a:r>
              <a:rPr sz="1200" spc="-5" dirty="0">
                <a:latin typeface="Times New Roman"/>
                <a:cs typeface="Times New Roman"/>
              </a:rPr>
              <a:t>somarello </a:t>
            </a:r>
            <a:r>
              <a:rPr sz="1200" dirty="0">
                <a:latin typeface="Times New Roman"/>
                <a:cs typeface="Times New Roman"/>
              </a:rPr>
              <a:t>legato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in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accanto </a:t>
            </a:r>
            <a:r>
              <a:rPr sz="1200" dirty="0">
                <a:latin typeface="Times New Roman"/>
                <a:cs typeface="Times New Roman"/>
              </a:rPr>
              <a:t>ad una casa  </a:t>
            </a:r>
            <a:r>
              <a:rPr sz="1200" spc="-5" dirty="0">
                <a:latin typeface="Times New Roman"/>
                <a:cs typeface="Times New Roman"/>
              </a:rPr>
              <a:t>d’angolo. Mentre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cominciava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staccare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somarello, arrivò </a:t>
            </a:r>
            <a:r>
              <a:rPr sz="1200" dirty="0">
                <a:latin typeface="Times New Roman"/>
                <a:cs typeface="Times New Roman"/>
              </a:rPr>
              <a:t>il proprietario e chiese </a:t>
            </a:r>
            <a:r>
              <a:rPr sz="1200" spc="-5" dirty="0">
                <a:latin typeface="Times New Roman"/>
                <a:cs typeface="Times New Roman"/>
              </a:rPr>
              <a:t>perché facessero questo, </a:t>
            </a:r>
            <a:r>
              <a:rPr sz="1200" dirty="0">
                <a:latin typeface="Times New Roman"/>
                <a:cs typeface="Times New Roman"/>
              </a:rPr>
              <a:t>e quando Pietro  </a:t>
            </a:r>
            <a:r>
              <a:rPr sz="1200" spc="-5" dirty="0">
                <a:latin typeface="Times New Roman"/>
                <a:cs typeface="Times New Roman"/>
              </a:rPr>
              <a:t>gli rispose come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comandato,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“Se il vostro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somarello </a:t>
            </a:r>
            <a:r>
              <a:rPr sz="1200" dirty="0">
                <a:latin typeface="Times New Roman"/>
                <a:cs typeface="Times New Roman"/>
              </a:rPr>
              <a:t>è a sua disposizione.”  E </a:t>
            </a:r>
            <a:r>
              <a:rPr sz="1200" spc="-5" dirty="0">
                <a:latin typeface="Times New Roman"/>
                <a:cs typeface="Times New Roman"/>
              </a:rPr>
              <a:t>così essi ritornarono conducendo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somarello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(1881.5) 172:3.7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centinaia di </a:t>
            </a:r>
            <a:r>
              <a:rPr sz="1200" spc="-5" dirty="0">
                <a:latin typeface="Times New Roman"/>
                <a:cs typeface="Times New Roman"/>
              </a:rPr>
              <a:t>pellegrini si erano </a:t>
            </a:r>
            <a:r>
              <a:rPr sz="1200" dirty="0">
                <a:latin typeface="Times New Roman"/>
                <a:cs typeface="Times New Roman"/>
              </a:rPr>
              <a:t>riuniti attorno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apostoli. </a:t>
            </a:r>
            <a:r>
              <a:rPr sz="1200" spc="-5" dirty="0">
                <a:latin typeface="Times New Roman"/>
                <a:cs typeface="Times New Roman"/>
              </a:rPr>
              <a:t>A partire </a:t>
            </a:r>
            <a:r>
              <a:rPr sz="1200" dirty="0">
                <a:latin typeface="Times New Roman"/>
                <a:cs typeface="Times New Roman"/>
              </a:rPr>
              <a:t>da metà  mattina i </a:t>
            </a:r>
            <a:r>
              <a:rPr sz="1200" spc="-5" dirty="0">
                <a:latin typeface="Times New Roman"/>
                <a:cs typeface="Times New Roman"/>
              </a:rPr>
              <a:t>visitatori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andavano alla Pasqua si erano fermati. Nel frattempo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Zebedeo ed alcuni 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precedenti messaggeri associati s’incaricarono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scendere </a:t>
            </a:r>
            <a:r>
              <a:rPr sz="1200" dirty="0">
                <a:latin typeface="Times New Roman"/>
                <a:cs typeface="Times New Roman"/>
              </a:rPr>
              <a:t>in fretta a Gerusalemme, dove </a:t>
            </a:r>
            <a:r>
              <a:rPr sz="1200" spc="-5" dirty="0">
                <a:latin typeface="Times New Roman"/>
                <a:cs typeface="Times New Roman"/>
              </a:rPr>
              <a:t>sparsero efficacemente </a:t>
            </a:r>
            <a:r>
              <a:rPr sz="1200" dirty="0">
                <a:latin typeface="Times New Roman"/>
                <a:cs typeface="Times New Roman"/>
              </a:rPr>
              <a:t>la notizia, tra le  folle di </a:t>
            </a:r>
            <a:r>
              <a:rPr sz="1200" spc="-5" dirty="0">
                <a:latin typeface="Times New Roman"/>
                <a:cs typeface="Times New Roman"/>
              </a:rPr>
              <a:t>pellegrini che </a:t>
            </a:r>
            <a:r>
              <a:rPr sz="1200" dirty="0">
                <a:latin typeface="Times New Roman"/>
                <a:cs typeface="Times New Roman"/>
              </a:rPr>
              <a:t>visitavano il </a:t>
            </a:r>
            <a:r>
              <a:rPr sz="1200" spc="-5" dirty="0">
                <a:latin typeface="Times New Roman"/>
                <a:cs typeface="Times New Roman"/>
              </a:rPr>
              <a:t>Tempio, che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avrebbe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un’entrata </a:t>
            </a:r>
            <a:r>
              <a:rPr sz="1200" dirty="0">
                <a:latin typeface="Times New Roman"/>
                <a:cs typeface="Times New Roman"/>
              </a:rPr>
              <a:t>trionfale nella </a:t>
            </a:r>
            <a:r>
              <a:rPr sz="1200" spc="-5" dirty="0">
                <a:latin typeface="Times New Roman"/>
                <a:cs typeface="Times New Roman"/>
              </a:rPr>
              <a:t>città. Di conseguenza  parecchie migliaia </a:t>
            </a:r>
            <a:r>
              <a:rPr sz="1200" dirty="0">
                <a:latin typeface="Times New Roman"/>
                <a:cs typeface="Times New Roman"/>
              </a:rPr>
              <a:t>di questi visitatori </a:t>
            </a:r>
            <a:r>
              <a:rPr sz="1200" spc="-5" dirty="0">
                <a:latin typeface="Times New Roman"/>
                <a:cs typeface="Times New Roman"/>
              </a:rPr>
              <a:t>si radunarono fuori </a:t>
            </a:r>
            <a:r>
              <a:rPr sz="1200" dirty="0">
                <a:latin typeface="Times New Roman"/>
                <a:cs typeface="Times New Roman"/>
              </a:rPr>
              <a:t>per salutare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come di un profeta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autore di  </a:t>
            </a:r>
            <a:r>
              <a:rPr sz="1200" spc="-5" dirty="0">
                <a:latin typeface="Times New Roman"/>
                <a:cs typeface="Times New Roman"/>
              </a:rPr>
              <a:t>prodigi,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credevano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Messia. Questa moltitudine, </a:t>
            </a:r>
            <a:r>
              <a:rPr sz="1200" dirty="0">
                <a:latin typeface="Times New Roman"/>
                <a:cs typeface="Times New Roman"/>
              </a:rPr>
              <a:t>uscita da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incontrò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dirigevano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subito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avevano superato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sommità dell’Oliveto ed </a:t>
            </a:r>
            <a:r>
              <a:rPr sz="1200" dirty="0">
                <a:latin typeface="Times New Roman"/>
                <a:cs typeface="Times New Roman"/>
              </a:rPr>
              <a:t>iniziato a </a:t>
            </a:r>
            <a:r>
              <a:rPr sz="1200" spc="-5" dirty="0">
                <a:latin typeface="Times New Roman"/>
                <a:cs typeface="Times New Roman"/>
              </a:rPr>
              <a:t>scendere </a:t>
            </a:r>
            <a:r>
              <a:rPr sz="1200" dirty="0">
                <a:latin typeface="Times New Roman"/>
                <a:cs typeface="Times New Roman"/>
              </a:rPr>
              <a:t>verso 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755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(1882.1) 172:3.8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partì </a:t>
            </a:r>
            <a:r>
              <a:rPr sz="1200" dirty="0">
                <a:latin typeface="Times New Roman"/>
                <a:cs typeface="Times New Roman"/>
              </a:rPr>
              <a:t>da Betania </a:t>
            </a:r>
            <a:r>
              <a:rPr sz="1200" spc="-5" dirty="0">
                <a:latin typeface="Times New Roman"/>
                <a:cs typeface="Times New Roman"/>
              </a:rPr>
              <a:t>c’era grande entusiasmo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folla festante </a:t>
            </a:r>
            <a:r>
              <a:rPr sz="1200" dirty="0">
                <a:latin typeface="Times New Roman"/>
                <a:cs typeface="Times New Roman"/>
              </a:rPr>
              <a:t>di discepoli, 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visitatori,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quali provenienti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Perea.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essi </a:t>
            </a:r>
            <a:r>
              <a:rPr sz="1200" dirty="0">
                <a:latin typeface="Times New Roman"/>
                <a:cs typeface="Times New Roman"/>
              </a:rPr>
              <a:t>partissero, le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spc="5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corpo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105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femminile </a:t>
            </a:r>
            <a:r>
              <a:rPr sz="1200" dirty="0">
                <a:latin typeface="Times New Roman"/>
                <a:cs typeface="Times New Roman"/>
              </a:rPr>
              <a:t>iniziale, </a:t>
            </a:r>
            <a:r>
              <a:rPr sz="1200" spc="-5" dirty="0">
                <a:latin typeface="Times New Roman"/>
                <a:cs typeface="Times New Roman"/>
              </a:rPr>
              <a:t>accompagnate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associate, </a:t>
            </a:r>
            <a:r>
              <a:rPr sz="1200" dirty="0">
                <a:latin typeface="Times New Roman"/>
                <a:cs typeface="Times New Roman"/>
              </a:rPr>
              <a:t>arrivarono 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unirono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straordinaria 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dirigeva </a:t>
            </a:r>
            <a:r>
              <a:rPr sz="1200" spc="-5" dirty="0">
                <a:latin typeface="Times New Roman"/>
                <a:cs typeface="Times New Roman"/>
              </a:rPr>
              <a:t>gioiosamente verso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406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(1882.2) 172:3.9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partenza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Alfeo </a:t>
            </a:r>
            <a:r>
              <a:rPr sz="1200" dirty="0">
                <a:latin typeface="Times New Roman"/>
                <a:cs typeface="Times New Roman"/>
              </a:rPr>
              <a:t>misero i </a:t>
            </a:r>
            <a:r>
              <a:rPr sz="1200" spc="-5" dirty="0">
                <a:latin typeface="Times New Roman"/>
                <a:cs typeface="Times New Roman"/>
              </a:rPr>
              <a:t>loro mantelli sull’asino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condussero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cavalcava. 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procedeva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sommità </a:t>
            </a:r>
            <a:r>
              <a:rPr sz="1200" spc="-5" dirty="0">
                <a:latin typeface="Times New Roman"/>
                <a:cs typeface="Times New Roman"/>
              </a:rPr>
              <a:t>dell’Oliveto,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festante gettava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vesti per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rami presi  dagli </a:t>
            </a:r>
            <a:r>
              <a:rPr sz="1200" dirty="0">
                <a:latin typeface="Times New Roman"/>
                <a:cs typeface="Times New Roman"/>
              </a:rPr>
              <a:t>alberi </a:t>
            </a:r>
            <a:r>
              <a:rPr sz="1200" spc="-5" dirty="0">
                <a:latin typeface="Times New Roman"/>
                <a:cs typeface="Times New Roman"/>
              </a:rPr>
              <a:t>vicini per </a:t>
            </a:r>
            <a:r>
              <a:rPr sz="1200" dirty="0">
                <a:latin typeface="Times New Roman"/>
                <a:cs typeface="Times New Roman"/>
              </a:rPr>
              <a:t>fare un </a:t>
            </a:r>
            <a:r>
              <a:rPr sz="1200" spc="-5" dirty="0">
                <a:latin typeface="Times New Roman"/>
                <a:cs typeface="Times New Roman"/>
              </a:rPr>
              <a:t>tappeto </a:t>
            </a:r>
            <a:r>
              <a:rPr sz="1200" dirty="0">
                <a:latin typeface="Times New Roman"/>
                <a:cs typeface="Times New Roman"/>
              </a:rPr>
              <a:t>d’onore </a:t>
            </a:r>
            <a:r>
              <a:rPr sz="1200" spc="-5" dirty="0">
                <a:latin typeface="Times New Roman"/>
                <a:cs typeface="Times New Roman"/>
              </a:rPr>
              <a:t>per l’asino </a:t>
            </a:r>
            <a:r>
              <a:rPr sz="1200" dirty="0">
                <a:latin typeface="Times New Roman"/>
                <a:cs typeface="Times New Roman"/>
              </a:rPr>
              <a:t>che portava il Figlio </a:t>
            </a:r>
            <a:r>
              <a:rPr sz="1200" spc="-5" dirty="0">
                <a:latin typeface="Times New Roman"/>
                <a:cs typeface="Times New Roman"/>
              </a:rPr>
              <a:t>regale,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promesso.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felice  avanzava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Gerusalemme, cominciò </a:t>
            </a:r>
            <a:r>
              <a:rPr sz="1200" dirty="0">
                <a:latin typeface="Times New Roman"/>
                <a:cs typeface="Times New Roman"/>
              </a:rPr>
              <a:t>a cantare, o piuttosto a </a:t>
            </a:r>
            <a:r>
              <a:rPr sz="1200" spc="-5" dirty="0">
                <a:latin typeface="Times New Roman"/>
                <a:cs typeface="Times New Roman"/>
              </a:rPr>
              <a:t>gridare </a:t>
            </a:r>
            <a:r>
              <a:rPr sz="1200" dirty="0">
                <a:latin typeface="Times New Roman"/>
                <a:cs typeface="Times New Roman"/>
              </a:rPr>
              <a:t>all’unisono, il </a:t>
            </a:r>
            <a:r>
              <a:rPr sz="1200" spc="-5" dirty="0">
                <a:latin typeface="Times New Roman"/>
                <a:cs typeface="Times New Roman"/>
              </a:rPr>
              <a:t>Salmo: “Osanna al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Davide;  benedetto colui </a:t>
            </a:r>
            <a:r>
              <a:rPr sz="1200" dirty="0">
                <a:latin typeface="Times New Roman"/>
                <a:cs typeface="Times New Roman"/>
              </a:rPr>
              <a:t>che viene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Signore. Osanna nel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5" dirty="0">
                <a:latin typeface="Times New Roman"/>
                <a:cs typeface="Times New Roman"/>
              </a:rPr>
              <a:t>Benedetto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scende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(1882.3) 172:3.10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allegro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contento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tragitto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giunse sulla sommità dell’Oliveto, </a:t>
            </a:r>
            <a:r>
              <a:rPr sz="1200" dirty="0">
                <a:latin typeface="Times New Roman"/>
                <a:cs typeface="Times New Roman"/>
              </a:rPr>
              <a:t>da 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aveva una vista  </a:t>
            </a:r>
            <a:r>
              <a:rPr sz="1200" spc="-5" dirty="0">
                <a:latin typeface="Times New Roman"/>
                <a:cs typeface="Times New Roman"/>
              </a:rPr>
              <a:t>completa della città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torri del Tempio; </a:t>
            </a:r>
            <a:r>
              <a:rPr sz="1200" dirty="0">
                <a:latin typeface="Times New Roman"/>
                <a:cs typeface="Times New Roman"/>
              </a:rPr>
              <a:t>là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fermò la processione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silenzio </a:t>
            </a:r>
            <a:r>
              <a:rPr sz="1200" spc="-5" dirty="0">
                <a:latin typeface="Times New Roman"/>
                <a:cs typeface="Times New Roman"/>
              </a:rPr>
              <a:t>scese su </a:t>
            </a:r>
            <a:r>
              <a:rPr sz="1200" dirty="0">
                <a:latin typeface="Times New Roman"/>
                <a:cs typeface="Times New Roman"/>
              </a:rPr>
              <a:t>tutti quando lo </a:t>
            </a:r>
            <a:r>
              <a:rPr sz="1200" spc="-5" dirty="0">
                <a:latin typeface="Times New Roman"/>
                <a:cs typeface="Times New Roman"/>
              </a:rPr>
              <a:t>videro  piangere. </a:t>
            </a:r>
            <a:r>
              <a:rPr sz="1200" dirty="0">
                <a:latin typeface="Times New Roman"/>
                <a:cs typeface="Times New Roman"/>
              </a:rPr>
              <a:t>Guardando </a:t>
            </a:r>
            <a:r>
              <a:rPr sz="1200" spc="-5" dirty="0">
                <a:latin typeface="Times New Roman"/>
                <a:cs typeface="Times New Roman"/>
              </a:rPr>
              <a:t>giù verso </a:t>
            </a:r>
            <a:r>
              <a:rPr sz="1200" dirty="0">
                <a:latin typeface="Times New Roman"/>
                <a:cs typeface="Times New Roman"/>
              </a:rPr>
              <a:t>la vasta moltitudine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usciva </a:t>
            </a:r>
            <a:r>
              <a:rPr sz="1200" spc="-5" dirty="0">
                <a:latin typeface="Times New Roman"/>
                <a:cs typeface="Times New Roman"/>
              </a:rPr>
              <a:t>dalla città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venirgli incontro, </a:t>
            </a:r>
            <a:r>
              <a:rPr sz="1200" dirty="0">
                <a:latin typeface="Times New Roman"/>
                <a:cs typeface="Times New Roman"/>
              </a:rPr>
              <a:t>il Maestro,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emozione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 voce rotta, disse: “O Gerusalemme,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solo avessi conosciuto anche </a:t>
            </a:r>
            <a:r>
              <a:rPr sz="1200" dirty="0">
                <a:latin typeface="Times New Roman"/>
                <a:cs typeface="Times New Roman"/>
              </a:rPr>
              <a:t>tu,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in questo tuo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appartengono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che avresti potuto </a:t>
            </a:r>
            <a:r>
              <a:rPr sz="1200" spc="-5" dirty="0">
                <a:latin typeface="Times New Roman"/>
                <a:cs typeface="Times New Roman"/>
              </a:rPr>
              <a:t>avere così </a:t>
            </a:r>
            <a:r>
              <a:rPr sz="1200" dirty="0">
                <a:latin typeface="Times New Roman"/>
                <a:cs typeface="Times New Roman"/>
              </a:rPr>
              <a:t>largamente!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queste glorie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per essere nascoste 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occhi.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stai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della Pace </a:t>
            </a:r>
            <a:r>
              <a:rPr sz="1200" dirty="0">
                <a:latin typeface="Times New Roman"/>
                <a:cs typeface="Times New Roman"/>
              </a:rPr>
              <a:t>e per voltare le spalle </a:t>
            </a:r>
            <a:r>
              <a:rPr sz="1200" spc="-5" dirty="0">
                <a:latin typeface="Times New Roman"/>
                <a:cs typeface="Times New Roman"/>
              </a:rPr>
              <a:t>al vangelo </a:t>
            </a:r>
            <a:r>
              <a:rPr sz="1200" dirty="0">
                <a:latin typeface="Times New Roman"/>
                <a:cs typeface="Times New Roman"/>
              </a:rPr>
              <a:t>della salvezza. </a:t>
            </a:r>
            <a:r>
              <a:rPr sz="1200" spc="-5" dirty="0">
                <a:latin typeface="Times New Roman"/>
                <a:cs typeface="Times New Roman"/>
              </a:rPr>
              <a:t>Verranno </a:t>
            </a:r>
            <a:r>
              <a:rPr sz="1200" dirty="0">
                <a:latin typeface="Times New Roman"/>
                <a:cs typeface="Times New Roman"/>
              </a:rPr>
              <a:t>presto 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5" dirty="0">
                <a:latin typeface="Times New Roman"/>
                <a:cs typeface="Times New Roman"/>
              </a:rPr>
              <a:t>nemici  </a:t>
            </a:r>
            <a:r>
              <a:rPr sz="1200" spc="-5" dirty="0">
                <a:latin typeface="Times New Roman"/>
                <a:cs typeface="Times New Roman"/>
              </a:rPr>
              <a:t>scaveranno </a:t>
            </a:r>
            <a:r>
              <a:rPr sz="1200" dirty="0">
                <a:latin typeface="Times New Roman"/>
                <a:cs typeface="Times New Roman"/>
              </a:rPr>
              <a:t>una trincea attorno a te e ti assedieranno da </a:t>
            </a:r>
            <a:r>
              <a:rPr sz="1200" spc="-5" dirty="0">
                <a:latin typeface="Times New Roman"/>
                <a:cs typeface="Times New Roman"/>
              </a:rPr>
              <a:t>ogni lato; essi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distruggeranno completamente, </a:t>
            </a:r>
            <a:r>
              <a:rPr sz="1200" dirty="0">
                <a:latin typeface="Times New Roman"/>
                <a:cs typeface="Times New Roman"/>
              </a:rPr>
              <a:t>in modo che non </a:t>
            </a:r>
            <a:r>
              <a:rPr sz="1200" spc="-5" dirty="0">
                <a:latin typeface="Times New Roman"/>
                <a:cs typeface="Times New Roman"/>
              </a:rPr>
              <a:t>sarà  lasciata pietra su pietra. </a:t>
            </a:r>
            <a:r>
              <a:rPr sz="1200" dirty="0">
                <a:latin typeface="Times New Roman"/>
                <a:cs typeface="Times New Roman"/>
              </a:rPr>
              <a:t>E tutto ciò ti </a:t>
            </a:r>
            <a:r>
              <a:rPr sz="1200" spc="-5" dirty="0">
                <a:latin typeface="Times New Roman"/>
                <a:cs typeface="Times New Roman"/>
              </a:rPr>
              <a:t>succederà perché </a:t>
            </a:r>
            <a:r>
              <a:rPr sz="1200" dirty="0">
                <a:latin typeface="Times New Roman"/>
                <a:cs typeface="Times New Roman"/>
              </a:rPr>
              <a:t>non hai riconosciuto il tempo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tua visitazione divina. </a:t>
            </a:r>
            <a:r>
              <a:rPr sz="1200" spc="-5" dirty="0">
                <a:latin typeface="Times New Roman"/>
                <a:cs typeface="Times New Roman"/>
              </a:rPr>
              <a:t>Tu </a:t>
            </a:r>
            <a:r>
              <a:rPr sz="1200" spc="5" dirty="0">
                <a:latin typeface="Times New Roman"/>
                <a:cs typeface="Times New Roman"/>
              </a:rPr>
              <a:t>stai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il dono di Dio, 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respingeranno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5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(1882.4) 172:3.11 </a:t>
            </a:r>
            <a:r>
              <a:rPr sz="1200" spc="-5" dirty="0">
                <a:latin typeface="Times New Roman"/>
                <a:cs typeface="Times New Roman"/>
              </a:rPr>
              <a:t>Quando essi ebbero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cominciarono </a:t>
            </a:r>
            <a:r>
              <a:rPr sz="1200" dirty="0">
                <a:latin typeface="Times New Roman"/>
                <a:cs typeface="Times New Roman"/>
              </a:rPr>
              <a:t>a scendere </a:t>
            </a:r>
            <a:r>
              <a:rPr sz="1200" spc="-5" dirty="0">
                <a:latin typeface="Times New Roman"/>
                <a:cs typeface="Times New Roman"/>
              </a:rPr>
              <a:t>dall’Oliveto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raggiunti </a:t>
            </a:r>
            <a:r>
              <a:rPr sz="1200" dirty="0">
                <a:latin typeface="Times New Roman"/>
                <a:cs typeface="Times New Roman"/>
              </a:rPr>
              <a:t>dalla moltitudine  di </a:t>
            </a:r>
            <a:r>
              <a:rPr sz="1200" spc="-5" dirty="0">
                <a:latin typeface="Times New Roman"/>
                <a:cs typeface="Times New Roman"/>
              </a:rPr>
              <a:t>visitatori che erano </a:t>
            </a:r>
            <a:r>
              <a:rPr sz="1200" dirty="0">
                <a:latin typeface="Times New Roman"/>
                <a:cs typeface="Times New Roman"/>
              </a:rPr>
              <a:t>venuti 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agitando </a:t>
            </a:r>
            <a:r>
              <a:rPr sz="1200" spc="-5" dirty="0">
                <a:latin typeface="Times New Roman"/>
                <a:cs typeface="Times New Roman"/>
              </a:rPr>
              <a:t>rami </a:t>
            </a:r>
            <a:r>
              <a:rPr sz="1200" dirty="0">
                <a:latin typeface="Times New Roman"/>
                <a:cs typeface="Times New Roman"/>
              </a:rPr>
              <a:t>di palma, gridando </a:t>
            </a:r>
            <a:r>
              <a:rPr sz="1200" spc="-5" dirty="0">
                <a:latin typeface="Times New Roman"/>
                <a:cs typeface="Times New Roman"/>
              </a:rPr>
              <a:t>osanna </a:t>
            </a:r>
            <a:r>
              <a:rPr sz="1200" dirty="0">
                <a:latin typeface="Times New Roman"/>
                <a:cs typeface="Times New Roman"/>
              </a:rPr>
              <a:t>ed esprimendo in altri modi </a:t>
            </a:r>
            <a:r>
              <a:rPr sz="1200" spc="-5" dirty="0">
                <a:latin typeface="Times New Roman"/>
                <a:cs typeface="Times New Roman"/>
              </a:rPr>
              <a:t>allegria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cordialità.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programmato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queste folle uscissero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incontro a loro;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di altri.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premeditò mai </a:t>
            </a:r>
            <a:r>
              <a:rPr sz="1200" dirty="0">
                <a:latin typeface="Times New Roman"/>
                <a:cs typeface="Times New Roman"/>
              </a:rPr>
              <a:t>alcunché di </a:t>
            </a:r>
            <a:r>
              <a:rPr sz="1200" spc="-5" dirty="0">
                <a:latin typeface="Times New Roman"/>
                <a:cs typeface="Times New Roman"/>
              </a:rPr>
              <a:t>teatrale.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214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06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(1882.5) 172:3.12 </a:t>
            </a:r>
            <a:r>
              <a:rPr sz="1200" spc="-5" dirty="0">
                <a:latin typeface="Times New Roman"/>
                <a:cs typeface="Times New Roman"/>
              </a:rPr>
              <a:t>Assieme alla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uscì per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il benvenuto al </a:t>
            </a:r>
            <a:r>
              <a:rPr sz="1200" spc="-5" dirty="0">
                <a:latin typeface="Times New Roman"/>
                <a:cs typeface="Times New Roman"/>
              </a:rPr>
              <a:t>Maestro vennero </a:t>
            </a:r>
            <a:r>
              <a:rPr sz="1200" dirty="0">
                <a:latin typeface="Times New Roman"/>
                <a:cs typeface="Times New Roman"/>
              </a:rPr>
              <a:t>anche molti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suoi nemici. 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sconcertati </a:t>
            </a:r>
            <a:r>
              <a:rPr sz="1200" dirty="0">
                <a:latin typeface="Times New Roman"/>
                <a:cs typeface="Times New Roman"/>
              </a:rPr>
              <a:t>da questa esplosione </a:t>
            </a:r>
            <a:r>
              <a:rPr sz="1200" spc="-5" dirty="0">
                <a:latin typeface="Times New Roman"/>
                <a:cs typeface="Times New Roman"/>
              </a:rPr>
              <a:t>improvvisa ed </a:t>
            </a:r>
            <a:r>
              <a:rPr sz="1200" dirty="0">
                <a:latin typeface="Times New Roman"/>
                <a:cs typeface="Times New Roman"/>
              </a:rPr>
              <a:t>inattesa di </a:t>
            </a:r>
            <a:r>
              <a:rPr sz="1200" spc="-5" dirty="0">
                <a:latin typeface="Times New Roman"/>
                <a:cs typeface="Times New Roman"/>
              </a:rPr>
              <a:t>acclamazione popolare </a:t>
            </a:r>
            <a:r>
              <a:rPr sz="1200" dirty="0">
                <a:latin typeface="Times New Roman"/>
                <a:cs typeface="Times New Roman"/>
              </a:rPr>
              <a:t>che ebbero paura di  </a:t>
            </a:r>
            <a:r>
              <a:rPr sz="1200" spc="-5" dirty="0">
                <a:latin typeface="Times New Roman"/>
                <a:cs typeface="Times New Roman"/>
              </a:rPr>
              <a:t>arrestarlo, per timore che </a:t>
            </a:r>
            <a:r>
              <a:rPr sz="1200" dirty="0">
                <a:latin typeface="Times New Roman"/>
                <a:cs typeface="Times New Roman"/>
              </a:rPr>
              <a:t>tale azione </a:t>
            </a:r>
            <a:r>
              <a:rPr sz="1200" spc="-5" dirty="0">
                <a:latin typeface="Times New Roman"/>
                <a:cs typeface="Times New Roman"/>
              </a:rPr>
              <a:t>precipitasse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un’aperta rivolta del </a:t>
            </a:r>
            <a:r>
              <a:rPr sz="1200" dirty="0">
                <a:latin typeface="Times New Roman"/>
                <a:cs typeface="Times New Roman"/>
              </a:rPr>
              <a:t>popolino. Essi </a:t>
            </a:r>
            <a:r>
              <a:rPr sz="1200" spc="-5" dirty="0">
                <a:latin typeface="Times New Roman"/>
                <a:cs typeface="Times New Roman"/>
              </a:rPr>
              <a:t>temevano grandemente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 del gran numero </a:t>
            </a:r>
            <a:r>
              <a:rPr sz="1200" dirty="0">
                <a:latin typeface="Times New Roman"/>
                <a:cs typeface="Times New Roman"/>
              </a:rPr>
              <a:t>di visitatori </a:t>
            </a:r>
            <a:r>
              <a:rPr sz="1200" spc="-5" dirty="0">
                <a:latin typeface="Times New Roman"/>
                <a:cs typeface="Times New Roman"/>
              </a:rPr>
              <a:t>che avevano sentito parlare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quali credevano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(1882.6) 172:3.13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si avvicinavano </a:t>
            </a:r>
            <a:r>
              <a:rPr sz="1200" dirty="0">
                <a:latin typeface="Times New Roman"/>
                <a:cs typeface="Times New Roman"/>
              </a:rPr>
              <a:t>a Gerusalemme la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diveniva più </a:t>
            </a:r>
            <a:r>
              <a:rPr sz="1200" spc="-5" dirty="0">
                <a:latin typeface="Times New Roman"/>
                <a:cs typeface="Times New Roman"/>
              </a:rPr>
              <a:t>tumultuante,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alcuni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Farisei si  avvicinarono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dissero: “Maestro, dovresti rimproverare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discepoli ed esortarli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comportarsi </a:t>
            </a:r>
            <a:r>
              <a:rPr sz="1200" dirty="0">
                <a:latin typeface="Times New Roman"/>
                <a:cs typeface="Times New Roman"/>
              </a:rPr>
              <a:t>più decorosamente.” </a:t>
            </a:r>
            <a:r>
              <a:rPr sz="1200" spc="-10" dirty="0">
                <a:latin typeface="Times New Roman"/>
                <a:cs typeface="Times New Roman"/>
              </a:rPr>
              <a:t>Gesù  </a:t>
            </a:r>
            <a:r>
              <a:rPr sz="1200" spc="-5" dirty="0">
                <a:latin typeface="Times New Roman"/>
                <a:cs typeface="Times New Roman"/>
              </a:rPr>
              <a:t>rispose: </a:t>
            </a:r>
            <a:r>
              <a:rPr sz="1200" dirty="0">
                <a:latin typeface="Times New Roman"/>
                <a:cs typeface="Times New Roman"/>
              </a:rPr>
              <a:t>“È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che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diano il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al Figlio </a:t>
            </a:r>
            <a:r>
              <a:rPr sz="1200" spc="-5" dirty="0">
                <a:latin typeface="Times New Roman"/>
                <a:cs typeface="Times New Roman"/>
              </a:rPr>
              <a:t>della Pace,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hanno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respinto.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inutile </a:t>
            </a:r>
            <a:r>
              <a:rPr sz="1200" spc="-5" dirty="0">
                <a:latin typeface="Times New Roman"/>
                <a:cs typeface="Times New Roman"/>
              </a:rPr>
              <a:t>fermarli, per timore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 loro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gridino queste </a:t>
            </a:r>
            <a:r>
              <a:rPr sz="1200" dirty="0">
                <a:latin typeface="Times New Roman"/>
                <a:cs typeface="Times New Roman"/>
              </a:rPr>
              <a:t>pietre </a:t>
            </a:r>
            <a:r>
              <a:rPr sz="1200" spc="-5" dirty="0">
                <a:latin typeface="Times New Roman"/>
                <a:cs typeface="Times New Roman"/>
              </a:rPr>
              <a:t>dal ciglio della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strada.”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1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(1882.7) 172:3.14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si affrettarono </a:t>
            </a:r>
            <a:r>
              <a:rPr sz="1200" dirty="0">
                <a:latin typeface="Times New Roman"/>
                <a:cs typeface="Times New Roman"/>
              </a:rPr>
              <a:t>a precedere la processione 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allora in </a:t>
            </a:r>
            <a:r>
              <a:rPr sz="1200" spc="-5" dirty="0">
                <a:latin typeface="Times New Roman"/>
                <a:cs typeface="Times New Roman"/>
              </a:rPr>
              <a:t>sessione nel </a:t>
            </a:r>
            <a:r>
              <a:rPr sz="1200" dirty="0">
                <a:latin typeface="Times New Roman"/>
                <a:cs typeface="Times New Roman"/>
              </a:rPr>
              <a:t>Tempio, e  </a:t>
            </a:r>
            <a:r>
              <a:rPr sz="1200" spc="-5" dirty="0">
                <a:latin typeface="Times New Roman"/>
                <a:cs typeface="Times New Roman"/>
              </a:rPr>
              <a:t>riferirono ai loro associati: “Ecco,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facciamo non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nulla;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confusi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Galileo.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popolo è  </a:t>
            </a:r>
            <a:r>
              <a:rPr sz="1200" spc="-5" dirty="0">
                <a:latin typeface="Times New Roman"/>
                <a:cs typeface="Times New Roman"/>
              </a:rPr>
              <a:t>diventato </a:t>
            </a:r>
            <a:r>
              <a:rPr sz="1200" dirty="0">
                <a:latin typeface="Times New Roman"/>
                <a:cs typeface="Times New Roman"/>
              </a:rPr>
              <a:t>pazzo di </a:t>
            </a:r>
            <a:r>
              <a:rPr sz="1200" spc="-5" dirty="0">
                <a:latin typeface="Times New Roman"/>
                <a:cs typeface="Times New Roman"/>
              </a:rPr>
              <a:t>lui;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fermiamo </a:t>
            </a:r>
            <a:r>
              <a:rPr sz="1200" dirty="0">
                <a:latin typeface="Times New Roman"/>
                <a:cs typeface="Times New Roman"/>
              </a:rPr>
              <a:t>questi ignoranti, il mondo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seguirà.”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(1883.1) 172:3.15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profondo da </a:t>
            </a:r>
            <a:r>
              <a:rPr sz="1200" spc="-5" dirty="0">
                <a:latin typeface="Times New Roman"/>
                <a:cs typeface="Times New Roman"/>
              </a:rPr>
              <a:t>attribuire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esplosione superficiale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spontanea </a:t>
            </a:r>
            <a:r>
              <a:rPr sz="1200" dirty="0">
                <a:latin typeface="Times New Roman"/>
                <a:cs typeface="Times New Roman"/>
              </a:rPr>
              <a:t>di entusiasmo  </a:t>
            </a:r>
            <a:r>
              <a:rPr sz="1200" spc="-5" dirty="0">
                <a:latin typeface="Times New Roman"/>
                <a:cs typeface="Times New Roman"/>
              </a:rPr>
              <a:t>popolare. Questa accoglienza, benché gioiosa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sincera, </a:t>
            </a:r>
            <a:r>
              <a:rPr sz="1200" dirty="0">
                <a:latin typeface="Times New Roman"/>
                <a:cs typeface="Times New Roman"/>
              </a:rPr>
              <a:t>non denotava alcuna convinzione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o profondamente </a:t>
            </a:r>
            <a:r>
              <a:rPr sz="1200" spc="-5" dirty="0">
                <a:latin typeface="Times New Roman"/>
                <a:cs typeface="Times New Roman"/>
              </a:rPr>
              <a:t>radicata nei cuori  </a:t>
            </a:r>
            <a:r>
              <a:rPr sz="1200" dirty="0">
                <a:latin typeface="Times New Roman"/>
                <a:cs typeface="Times New Roman"/>
              </a:rPr>
              <a:t>di questa moltitudine </a:t>
            </a:r>
            <a:r>
              <a:rPr sz="1200" spc="-5" dirty="0">
                <a:latin typeface="Times New Roman"/>
                <a:cs typeface="Times New Roman"/>
              </a:rPr>
              <a:t>festante. Questa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pronta a </a:t>
            </a:r>
            <a:r>
              <a:rPr sz="1200" spc="-5" dirty="0">
                <a:latin typeface="Times New Roman"/>
                <a:cs typeface="Times New Roman"/>
              </a:rPr>
              <a:t>respingere Gesù </a:t>
            </a:r>
            <a:r>
              <a:rPr sz="1200" dirty="0">
                <a:latin typeface="Times New Roman"/>
                <a:cs typeface="Times New Roman"/>
              </a:rPr>
              <a:t>più tardi in </a:t>
            </a:r>
            <a:r>
              <a:rPr sz="1200" spc="-5" dirty="0">
                <a:latin typeface="Times New Roman"/>
                <a:cs typeface="Times New Roman"/>
              </a:rPr>
              <a:t>questa settimana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Sinedrio 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una posizione </a:t>
            </a:r>
            <a:r>
              <a:rPr sz="1200" spc="-5" dirty="0">
                <a:latin typeface="Times New Roman"/>
                <a:cs typeface="Times New Roman"/>
              </a:rPr>
              <a:t>ferma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risoluta contro </a:t>
            </a:r>
            <a:r>
              <a:rPr sz="1200" dirty="0">
                <a:latin typeface="Times New Roman"/>
                <a:cs typeface="Times New Roman"/>
              </a:rPr>
              <a:t>di lui, e </a:t>
            </a:r>
            <a:r>
              <a:rPr sz="1200" spc="-5" dirty="0">
                <a:latin typeface="Times New Roman"/>
                <a:cs typeface="Times New Roman"/>
              </a:rPr>
              <a:t>quando essi furono </a:t>
            </a:r>
            <a:r>
              <a:rPr sz="1200" dirty="0">
                <a:latin typeface="Times New Roman"/>
                <a:cs typeface="Times New Roman"/>
              </a:rPr>
              <a:t>disillusi — </a:t>
            </a:r>
            <a:r>
              <a:rPr sz="1200" spc="-5" dirty="0">
                <a:latin typeface="Times New Roman"/>
                <a:cs typeface="Times New Roman"/>
              </a:rPr>
              <a:t>quando si resero conto 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instaurato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secondo le </a:t>
            </a:r>
            <a:r>
              <a:rPr sz="1200" spc="-5" dirty="0">
                <a:latin typeface="Times New Roman"/>
                <a:cs typeface="Times New Roman"/>
              </a:rPr>
              <a:t>loro aspettative </a:t>
            </a:r>
            <a:r>
              <a:rPr sz="1200" dirty="0">
                <a:latin typeface="Times New Roman"/>
                <a:cs typeface="Times New Roman"/>
              </a:rPr>
              <a:t>a lungo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nutrite.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91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(1883.2) 172:3.16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città fu fortemente </a:t>
            </a:r>
            <a:r>
              <a:rPr sz="1200" dirty="0">
                <a:latin typeface="Times New Roman"/>
                <a:cs typeface="Times New Roman"/>
              </a:rPr>
              <a:t>scossa,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ciascuno chiedeva: </a:t>
            </a:r>
            <a:r>
              <a:rPr sz="1200" dirty="0">
                <a:latin typeface="Times New Roman"/>
                <a:cs typeface="Times New Roman"/>
              </a:rPr>
              <a:t>“Chi è </a:t>
            </a:r>
            <a:r>
              <a:rPr sz="1200" spc="-5" dirty="0">
                <a:latin typeface="Times New Roman"/>
                <a:cs typeface="Times New Roman"/>
              </a:rPr>
              <a:t>quest’uomo?” </a:t>
            </a:r>
            <a:r>
              <a:rPr sz="1200" dirty="0">
                <a:latin typeface="Times New Roman"/>
                <a:cs typeface="Times New Roman"/>
              </a:rPr>
              <a:t>E la moltitudine  </a:t>
            </a:r>
            <a:r>
              <a:rPr sz="1200" spc="-5" dirty="0">
                <a:latin typeface="Times New Roman"/>
                <a:cs typeface="Times New Roman"/>
              </a:rPr>
              <a:t>rispondeva: </a:t>
            </a:r>
            <a:r>
              <a:rPr sz="1200" dirty="0">
                <a:latin typeface="Times New Roman"/>
                <a:cs typeface="Times New Roman"/>
              </a:rPr>
              <a:t>“È il </a:t>
            </a:r>
            <a:r>
              <a:rPr sz="1200" spc="-5" dirty="0">
                <a:latin typeface="Times New Roman"/>
                <a:cs typeface="Times New Roman"/>
              </a:rPr>
              <a:t>profeta della Galilea, 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3559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(1371.6) 124:4.3 </a:t>
            </a:r>
            <a:r>
              <a:rPr sz="1200" spc="-5" dirty="0">
                <a:latin typeface="Times New Roman"/>
                <a:cs typeface="Times New Roman"/>
              </a:rPr>
              <a:t>A 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egli riuscì ad </a:t>
            </a:r>
            <a:r>
              <a:rPr sz="1200" dirty="0">
                <a:latin typeface="Times New Roman"/>
                <a:cs typeface="Times New Roman"/>
              </a:rPr>
              <a:t>intendersi </a:t>
            </a:r>
            <a:r>
              <a:rPr sz="1200" spc="-5" dirty="0">
                <a:latin typeface="Times New Roman"/>
                <a:cs typeface="Times New Roman"/>
              </a:rPr>
              <a:t>meglio con </a:t>
            </a:r>
            <a:r>
              <a:rPr sz="1200" dirty="0">
                <a:latin typeface="Times New Roman"/>
                <a:cs typeface="Times New Roman"/>
              </a:rPr>
              <a:t>i suoi fratelli e </a:t>
            </a:r>
            <a:r>
              <a:rPr sz="1200" spc="-5" dirty="0">
                <a:latin typeface="Times New Roman"/>
                <a:cs typeface="Times New Roman"/>
              </a:rPr>
              <a:t>sorelle. </a:t>
            </a:r>
            <a:r>
              <a:rPr sz="1200" dirty="0">
                <a:latin typeface="Times New Roman"/>
                <a:cs typeface="Times New Roman"/>
              </a:rPr>
              <a:t>Era sempre più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tatto, sempre  compassionevole ed </a:t>
            </a:r>
            <a:r>
              <a:rPr sz="1200" dirty="0">
                <a:latin typeface="Times New Roman"/>
                <a:cs typeface="Times New Roman"/>
              </a:rPr>
              <a:t>attento al loro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felicità, </a:t>
            </a:r>
            <a:r>
              <a:rPr sz="1200" dirty="0">
                <a:latin typeface="Times New Roman"/>
                <a:cs typeface="Times New Roman"/>
              </a:rPr>
              <a:t>e mantenne buoni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con loro fino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ministero  pubblico. Per essere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espliciti, egli </a:t>
            </a:r>
            <a:r>
              <a:rPr sz="1200" dirty="0">
                <a:latin typeface="Times New Roman"/>
                <a:cs typeface="Times New Roman"/>
              </a:rPr>
              <a:t>andava </a:t>
            </a:r>
            <a:r>
              <a:rPr sz="1200" spc="-5" dirty="0">
                <a:latin typeface="Times New Roman"/>
                <a:cs typeface="Times New Roman"/>
              </a:rPr>
              <a:t>d’accordo con 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Miriam, </a:t>
            </a:r>
            <a:r>
              <a:rPr sz="1200" dirty="0">
                <a:latin typeface="Times New Roman"/>
                <a:cs typeface="Times New Roman"/>
              </a:rPr>
              <a:t>ed in modo </a:t>
            </a:r>
            <a:r>
              <a:rPr sz="1200" spc="-5" dirty="0">
                <a:latin typeface="Times New Roman"/>
                <a:cs typeface="Times New Roman"/>
              </a:rPr>
              <a:t>eccellente con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più giovani  </a:t>
            </a:r>
            <a:r>
              <a:rPr sz="1200" spc="-5" dirty="0">
                <a:latin typeface="Times New Roman"/>
                <a:cs typeface="Times New Roman"/>
              </a:rPr>
              <a:t>(allora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nati), </a:t>
            </a:r>
            <a:r>
              <a:rPr sz="1200" spc="-5" dirty="0">
                <a:latin typeface="Times New Roman"/>
                <a:cs typeface="Times New Roman"/>
              </a:rPr>
              <a:t>Amos </a:t>
            </a:r>
            <a:r>
              <a:rPr sz="1200" dirty="0">
                <a:latin typeface="Times New Roman"/>
                <a:cs typeface="Times New Roman"/>
              </a:rPr>
              <a:t>e Rut. </a:t>
            </a:r>
            <a:r>
              <a:rPr sz="1200" spc="-5" dirty="0">
                <a:latin typeface="Times New Roman"/>
                <a:cs typeface="Times New Roman"/>
              </a:rPr>
              <a:t>Andava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d’accordo </a:t>
            </a:r>
            <a:r>
              <a:rPr sz="1200" spc="-5" dirty="0">
                <a:latin typeface="Times New Roman"/>
                <a:cs typeface="Times New Roman"/>
              </a:rPr>
              <a:t>con Marta.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che incontrò </a:t>
            </a:r>
            <a:r>
              <a:rPr sz="1200" dirty="0">
                <a:latin typeface="Times New Roman"/>
                <a:cs typeface="Times New Roman"/>
              </a:rPr>
              <a:t>in famiglia  </a:t>
            </a:r>
            <a:r>
              <a:rPr sz="1200" spc="-5" dirty="0">
                <a:latin typeface="Times New Roman"/>
                <a:cs typeface="Times New Roman"/>
              </a:rPr>
              <a:t>provennero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da </a:t>
            </a:r>
            <a:r>
              <a:rPr sz="1200" spc="-5" dirty="0">
                <a:latin typeface="Times New Roman"/>
                <a:cs typeface="Times New Roman"/>
              </a:rPr>
              <a:t>frizioni con Giuseppe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Giuda, particolarmente 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(1372.1) 124:4.4 </a:t>
            </a:r>
            <a:r>
              <a:rPr sz="1200" spc="-5" dirty="0">
                <a:latin typeface="Times New Roman"/>
                <a:cs typeface="Times New Roman"/>
              </a:rPr>
              <a:t>Fu un’esperienza impegnativa per Giuseppe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allevare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con </a:t>
            </a:r>
            <a:r>
              <a:rPr sz="1200" dirty="0">
                <a:latin typeface="Times New Roman"/>
                <a:cs typeface="Times New Roman"/>
              </a:rPr>
              <a:t>questa combinazione </a:t>
            </a:r>
            <a:r>
              <a:rPr sz="1200" spc="-5" dirty="0">
                <a:latin typeface="Times New Roman"/>
                <a:cs typeface="Times New Roman"/>
              </a:rPr>
              <a:t>senza precedenti </a:t>
            </a:r>
            <a:r>
              <a:rPr sz="1200" dirty="0">
                <a:latin typeface="Times New Roman"/>
                <a:cs typeface="Times New Roman"/>
              </a:rPr>
              <a:t>di  divinità e di </a:t>
            </a:r>
            <a:r>
              <a:rPr sz="1200" spc="-5" dirty="0">
                <a:latin typeface="Times New Roman"/>
                <a:cs typeface="Times New Roman"/>
              </a:rPr>
              <a:t>umanità,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meritano grande </a:t>
            </a:r>
            <a:r>
              <a:rPr sz="1200" dirty="0">
                <a:latin typeface="Times New Roman"/>
                <a:cs typeface="Times New Roman"/>
              </a:rPr>
              <a:t>stima </a:t>
            </a:r>
            <a:r>
              <a:rPr sz="1200" spc="-5" dirty="0">
                <a:latin typeface="Times New Roman"/>
                <a:cs typeface="Times New Roman"/>
              </a:rPr>
              <a:t>per aver adempiuto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tanta fedeltà </a:t>
            </a:r>
            <a:r>
              <a:rPr sz="1200" dirty="0">
                <a:latin typeface="Times New Roman"/>
                <a:cs typeface="Times New Roman"/>
              </a:rPr>
              <a:t>e successo alle loro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genitori. I 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comprendevano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che risiedeva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di superumano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figlio maggiore, </a:t>
            </a:r>
            <a:r>
              <a:rPr sz="1200" dirty="0">
                <a:latin typeface="Times New Roman"/>
                <a:cs typeface="Times New Roman"/>
              </a:rPr>
              <a:t>ma non avevano  mai </a:t>
            </a:r>
            <a:r>
              <a:rPr sz="1200" spc="-5" dirty="0">
                <a:latin typeface="Times New Roman"/>
                <a:cs typeface="Times New Roman"/>
              </a:rPr>
              <a:t>sognato,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minimamente, che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della </a:t>
            </a:r>
            <a:r>
              <a:rPr sz="1200" dirty="0">
                <a:latin typeface="Times New Roman"/>
                <a:cs typeface="Times New Roman"/>
              </a:rPr>
              <a:t>promessa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effettivo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universo </a:t>
            </a:r>
            <a:r>
              <a:rPr sz="1200" dirty="0">
                <a:latin typeface="Times New Roman"/>
                <a:cs typeface="Times New Roman"/>
              </a:rPr>
              <a:t>locale  di cose e di esseri. Giuseppe e Maria </a:t>
            </a:r>
            <a:r>
              <a:rPr sz="1200" spc="-5" dirty="0">
                <a:latin typeface="Times New Roman"/>
                <a:cs typeface="Times New Roman"/>
              </a:rPr>
              <a:t>vissero </a:t>
            </a:r>
            <a:r>
              <a:rPr sz="1200" dirty="0">
                <a:latin typeface="Times New Roman"/>
                <a:cs typeface="Times New Roman"/>
              </a:rPr>
              <a:t>e morirono senza aver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saputo che il loro </a:t>
            </a:r>
            <a:r>
              <a:rPr sz="1200" spc="-5" dirty="0">
                <a:latin typeface="Times New Roman"/>
                <a:cs typeface="Times New Roman"/>
              </a:rPr>
              <a:t>figlio Gesù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Creatore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incarnato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9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(1372.2) 124:4.5 </a:t>
            </a:r>
            <a:r>
              <a:rPr sz="1200" spc="-5" dirty="0">
                <a:latin typeface="Times New Roman"/>
                <a:cs typeface="Times New Roman"/>
              </a:rPr>
              <a:t>Quest’anno Gesù s’interessò </a:t>
            </a:r>
            <a:r>
              <a:rPr sz="1200" dirty="0">
                <a:latin typeface="Times New Roman"/>
                <a:cs typeface="Times New Roman"/>
              </a:rPr>
              <a:t>più che mai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musica e continuò a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lezione in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sorelle. Fu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quest’epoca che </a:t>
            </a:r>
            <a:r>
              <a:rPr sz="1200" dirty="0">
                <a:latin typeface="Times New Roman"/>
                <a:cs typeface="Times New Roman"/>
              </a:rPr>
              <a:t>il ragazzo divenne pienamente </a:t>
            </a:r>
            <a:r>
              <a:rPr sz="1200" spc="-5" dirty="0">
                <a:latin typeface="Times New Roman"/>
                <a:cs typeface="Times New Roman"/>
              </a:rPr>
              <a:t>cosciente della differenza </a:t>
            </a:r>
            <a:r>
              <a:rPr sz="1200" dirty="0">
                <a:latin typeface="Times New Roman"/>
                <a:cs typeface="Times New Roman"/>
              </a:rPr>
              <a:t>tra i punti di vista di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Maria riguardo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natura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missione. Egli </a:t>
            </a:r>
            <a:r>
              <a:rPr sz="1200" dirty="0">
                <a:latin typeface="Times New Roman"/>
                <a:cs typeface="Times New Roman"/>
              </a:rPr>
              <a:t>meditò molto </a:t>
            </a:r>
            <a:r>
              <a:rPr sz="1200" spc="-5" dirty="0">
                <a:latin typeface="Times New Roman"/>
                <a:cs typeface="Times New Roman"/>
              </a:rPr>
              <a:t>sulla divergenza d’opinione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genitori, ascoltando spesso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discussioni  quando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credevano profondamente </a:t>
            </a:r>
            <a:r>
              <a:rPr sz="1200" dirty="0">
                <a:latin typeface="Times New Roman"/>
                <a:cs typeface="Times New Roman"/>
              </a:rPr>
              <a:t>addormentato. </a:t>
            </a:r>
            <a:r>
              <a:rPr sz="1200" spc="-5" dirty="0">
                <a:latin typeface="Times New Roman"/>
                <a:cs typeface="Times New Roman"/>
              </a:rPr>
              <a:t>Egli propendeva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punto di vista 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cosicché </a:t>
            </a:r>
            <a:r>
              <a:rPr sz="1200" spc="5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soffrire al comprendere che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figlio respingeva </a:t>
            </a:r>
            <a:r>
              <a:rPr sz="1200" dirty="0">
                <a:latin typeface="Times New Roman"/>
                <a:cs typeface="Times New Roman"/>
              </a:rPr>
              <a:t>a poco 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le sue direttive </a:t>
            </a:r>
            <a:r>
              <a:rPr sz="1200" spc="-5" dirty="0">
                <a:latin typeface="Times New Roman"/>
                <a:cs typeface="Times New Roman"/>
              </a:rPr>
              <a:t>nelle questioni relative alla  carriera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divario </a:t>
            </a:r>
            <a:r>
              <a:rPr sz="1200" dirty="0">
                <a:latin typeface="Times New Roman"/>
                <a:cs typeface="Times New Roman"/>
              </a:rPr>
              <a:t>di comprensione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allargando. Maria comprendeva </a:t>
            </a:r>
            <a:r>
              <a:rPr sz="1200" spc="5" dirty="0">
                <a:latin typeface="Times New Roman"/>
                <a:cs typeface="Times New Roman"/>
              </a:rPr>
              <a:t>sempre  </a:t>
            </a:r>
            <a:r>
              <a:rPr sz="1200" dirty="0">
                <a:latin typeface="Times New Roman"/>
                <a:cs typeface="Times New Roman"/>
              </a:rPr>
              <a:t>meno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missione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tenera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sempre più risentita </a:t>
            </a:r>
            <a:r>
              <a:rPr sz="1200" spc="-5" dirty="0">
                <a:latin typeface="Times New Roman"/>
                <a:cs typeface="Times New Roman"/>
              </a:rPr>
              <a:t>dal fatto che suo figlio prediletto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realizzasse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più care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aspettative.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6895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visita al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Tempio</a:t>
            </a:r>
            <a:endParaRPr sz="1600">
              <a:latin typeface="Times New Roman"/>
              <a:cs typeface="Times New Roman"/>
            </a:endParaRPr>
          </a:p>
          <a:p>
            <a:pPr marL="63500" marR="16573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(1883.3) 172:4.1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Alfeo riportavano l’asino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proprietario, Gesù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separarono dai loro </a:t>
            </a:r>
            <a:r>
              <a:rPr sz="1200" dirty="0">
                <a:latin typeface="Times New Roman"/>
                <a:cs typeface="Times New Roman"/>
              </a:rPr>
              <a:t>associati  </a:t>
            </a:r>
            <a:r>
              <a:rPr sz="1200" spc="-5" dirty="0">
                <a:latin typeface="Times New Roman"/>
                <a:cs typeface="Times New Roman"/>
              </a:rPr>
              <a:t>immediati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gironzolarono nei pressi del Tempio, osservando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preparativi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Pasqua. </a:t>
            </a:r>
            <a:r>
              <a:rPr sz="1200" dirty="0">
                <a:latin typeface="Times New Roman"/>
                <a:cs typeface="Times New Roman"/>
              </a:rPr>
              <a:t>Non fu fatto </a:t>
            </a:r>
            <a:r>
              <a:rPr sz="1200" spc="-5" dirty="0">
                <a:latin typeface="Times New Roman"/>
                <a:cs typeface="Times New Roman"/>
              </a:rPr>
              <a:t>alcun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molestare  Gesù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temeva grandemente </a:t>
            </a:r>
            <a:r>
              <a:rPr sz="1200" dirty="0">
                <a:latin typeface="Times New Roman"/>
                <a:cs typeface="Times New Roman"/>
              </a:rPr>
              <a:t>il popolo, e </a:t>
            </a:r>
            <a:r>
              <a:rPr sz="1200" spc="-5" dirty="0">
                <a:latin typeface="Times New Roman"/>
                <a:cs typeface="Times New Roman"/>
              </a:rPr>
              <a:t>questa fu, </a:t>
            </a:r>
            <a:r>
              <a:rPr sz="1200" dirty="0">
                <a:latin typeface="Times New Roman"/>
                <a:cs typeface="Times New Roman"/>
              </a:rPr>
              <a:t>dopo tutto, una </a:t>
            </a:r>
            <a:r>
              <a:rPr sz="1200" spc="-5" dirty="0">
                <a:latin typeface="Times New Roman"/>
                <a:cs typeface="Times New Roman"/>
              </a:rPr>
              <a:t>delle ragioni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Gesù </a:t>
            </a:r>
            <a:r>
              <a:rPr sz="1200" dirty="0">
                <a:latin typeface="Times New Roman"/>
                <a:cs typeface="Times New Roman"/>
              </a:rPr>
              <a:t>aveva permesso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moltitudine di </a:t>
            </a:r>
            <a:r>
              <a:rPr sz="1200" spc="-5" dirty="0">
                <a:latin typeface="Times New Roman"/>
                <a:cs typeface="Times New Roman"/>
              </a:rPr>
              <a:t>acclamarlo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comprendevano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era l’unica </a:t>
            </a:r>
            <a:r>
              <a:rPr sz="1200" spc="-5" dirty="0">
                <a:latin typeface="Times New Roman"/>
                <a:cs typeface="Times New Roman"/>
              </a:rPr>
              <a:t>procedura </a:t>
            </a:r>
            <a:r>
              <a:rPr sz="1200" dirty="0">
                <a:latin typeface="Times New Roman"/>
                <a:cs typeface="Times New Roman"/>
              </a:rPr>
              <a:t>umana che  </a:t>
            </a:r>
            <a:r>
              <a:rPr sz="1200" spc="-5" dirty="0">
                <a:latin typeface="Times New Roman"/>
                <a:cs typeface="Times New Roman"/>
              </a:rPr>
              <a:t>avrebbe efficacemente </a:t>
            </a:r>
            <a:r>
              <a:rPr sz="1200" dirty="0">
                <a:latin typeface="Times New Roman"/>
                <a:cs typeface="Times New Roman"/>
              </a:rPr>
              <a:t>impedito </a:t>
            </a:r>
            <a:r>
              <a:rPr sz="1200" spc="-5" dirty="0">
                <a:latin typeface="Times New Roman"/>
                <a:cs typeface="Times New Roman"/>
              </a:rPr>
              <a:t>l’immediato arresto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ingresso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desiderava </a:t>
            </a:r>
            <a:r>
              <a:rPr sz="1200" dirty="0">
                <a:latin typeface="Times New Roman"/>
                <a:cs typeface="Times New Roman"/>
              </a:rPr>
              <a:t>dare </a:t>
            </a:r>
            <a:r>
              <a:rPr sz="1200" spc="-5" dirty="0">
                <a:latin typeface="Times New Roman"/>
                <a:cs typeface="Times New Roman"/>
              </a:rPr>
              <a:t>agli abitanti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Gerusalemme, elevati ed </a:t>
            </a:r>
            <a:r>
              <a:rPr sz="1200" dirty="0">
                <a:latin typeface="Times New Roman"/>
                <a:cs typeface="Times New Roman"/>
              </a:rPr>
              <a:t>umili, </a:t>
            </a:r>
            <a:r>
              <a:rPr sz="1200" spc="-5" dirty="0">
                <a:latin typeface="Times New Roman"/>
                <a:cs typeface="Times New Roman"/>
              </a:rPr>
              <a:t>come pure alle </a:t>
            </a:r>
            <a:r>
              <a:rPr sz="1200" dirty="0">
                <a:latin typeface="Times New Roman"/>
                <a:cs typeface="Times New Roman"/>
              </a:rPr>
              <a:t>decine 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partecipanti alla Pasqua, quest’ultima ulteriore occasione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il vangelo e di </a:t>
            </a:r>
            <a:r>
              <a:rPr sz="1200" spc="-5" dirty="0">
                <a:latin typeface="Times New Roman"/>
                <a:cs typeface="Times New Roman"/>
              </a:rPr>
              <a:t>ricevere, se volevano,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(1883.4) 172:4.2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mentre si </a:t>
            </a:r>
            <a:r>
              <a:rPr sz="1200" dirty="0">
                <a:latin typeface="Times New Roman"/>
                <a:cs typeface="Times New Roman"/>
              </a:rPr>
              <a:t>avvicinava 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folle andavano </a:t>
            </a:r>
            <a:r>
              <a:rPr sz="1200" dirty="0">
                <a:latin typeface="Times New Roman"/>
                <a:cs typeface="Times New Roman"/>
              </a:rPr>
              <a:t>in cerca di cibo,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discepoli immediati furono  lasciati </a:t>
            </a:r>
            <a:r>
              <a:rPr sz="1200" dirty="0">
                <a:latin typeface="Times New Roman"/>
                <a:cs typeface="Times New Roman"/>
              </a:rPr>
              <a:t>soli. Che </a:t>
            </a:r>
            <a:r>
              <a:rPr sz="1200" spc="-5" dirty="0">
                <a:latin typeface="Times New Roman"/>
                <a:cs typeface="Times New Roman"/>
              </a:rPr>
              <a:t>strana giornata era stata!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pensierosi,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taciturni. Mai, negli anni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associazione con  </a:t>
            </a:r>
            <a:r>
              <a:rPr sz="1200" spc="-5" dirty="0">
                <a:latin typeface="Times New Roman"/>
                <a:cs typeface="Times New Roman"/>
              </a:rPr>
              <a:t>Gesù, essi avevano assistito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giornata simile. Si sedettero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istante vicino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tesoreria del </a:t>
            </a:r>
            <a:r>
              <a:rPr sz="1200" dirty="0">
                <a:latin typeface="Times New Roman"/>
                <a:cs typeface="Times New Roman"/>
              </a:rPr>
              <a:t>Tempio, </a:t>
            </a:r>
            <a:r>
              <a:rPr sz="1200" spc="-5" dirty="0">
                <a:latin typeface="Times New Roman"/>
                <a:cs typeface="Times New Roman"/>
              </a:rPr>
              <a:t>osservando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persone 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versavano </a:t>
            </a:r>
            <a:r>
              <a:rPr sz="1200" dirty="0">
                <a:latin typeface="Times New Roman"/>
                <a:cs typeface="Times New Roman"/>
              </a:rPr>
              <a:t>il loro contributo: il </a:t>
            </a:r>
            <a:r>
              <a:rPr sz="1200" spc="-5" dirty="0">
                <a:latin typeface="Times New Roman"/>
                <a:cs typeface="Times New Roman"/>
              </a:rPr>
              <a:t>ricco che </a:t>
            </a:r>
            <a:r>
              <a:rPr sz="1200" dirty="0">
                <a:latin typeface="Times New Roman"/>
                <a:cs typeface="Times New Roman"/>
              </a:rPr>
              <a:t>metteva molto nella </a:t>
            </a:r>
            <a:r>
              <a:rPr sz="1200" spc="-5" dirty="0">
                <a:latin typeface="Times New Roman"/>
                <a:cs typeface="Times New Roman"/>
              </a:rPr>
              <a:t>cassetta delle offerte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davano qualcosa secondo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possibilità.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arrivò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povera vedova, </a:t>
            </a:r>
            <a:r>
              <a:rPr sz="1200" dirty="0">
                <a:latin typeface="Times New Roman"/>
                <a:cs typeface="Times New Roman"/>
              </a:rPr>
              <a:t>miseramente vestita,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notarono che gettò </a:t>
            </a:r>
            <a:r>
              <a:rPr sz="1200" dirty="0">
                <a:latin typeface="Times New Roman"/>
                <a:cs typeface="Times New Roman"/>
              </a:rPr>
              <a:t>due soldini </a:t>
            </a:r>
            <a:r>
              <a:rPr sz="1200" spc="-5" dirty="0">
                <a:latin typeface="Times New Roman"/>
                <a:cs typeface="Times New Roman"/>
              </a:rPr>
              <a:t>(piccole monete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cuoio) nella </a:t>
            </a:r>
            <a:r>
              <a:rPr sz="1200" dirty="0">
                <a:latin typeface="Times New Roman"/>
                <a:cs typeface="Times New Roman"/>
              </a:rPr>
              <a:t>tubo a tromba. Ed </a:t>
            </a:r>
            <a:r>
              <a:rPr sz="1200" spc="-5" dirty="0">
                <a:latin typeface="Times New Roman"/>
                <a:cs typeface="Times New Roman"/>
              </a:rPr>
              <a:t>allora Gesù disse, richiamando l’attenzione degli apostoli sulla vedova: “Tenete bene </a:t>
            </a:r>
            <a:r>
              <a:rPr sz="1200" dirty="0">
                <a:latin typeface="Times New Roman"/>
                <a:cs typeface="Times New Roman"/>
              </a:rPr>
              <a:t>a mente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visto. </a:t>
            </a:r>
            <a:r>
              <a:rPr sz="1200" spc="-5" dirty="0">
                <a:latin typeface="Times New Roman"/>
                <a:cs typeface="Times New Roman"/>
              </a:rPr>
              <a:t>Questa povera </a:t>
            </a:r>
            <a:r>
              <a:rPr sz="1200" dirty="0">
                <a:latin typeface="Times New Roman"/>
                <a:cs typeface="Times New Roman"/>
              </a:rPr>
              <a:t>vedova ha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più di tutti </a:t>
            </a:r>
            <a:r>
              <a:rPr sz="1200" spc="-5" dirty="0">
                <a:latin typeface="Times New Roman"/>
                <a:cs typeface="Times New Roman"/>
              </a:rPr>
              <a:t>gli altri, perché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offerto </a:t>
            </a:r>
            <a:r>
              <a:rPr sz="1200" dirty="0">
                <a:latin typeface="Times New Roman"/>
                <a:cs typeface="Times New Roman"/>
              </a:rPr>
              <a:t>in dono una piccola  </a:t>
            </a:r>
            <a:r>
              <a:rPr sz="1200" spc="-5" dirty="0">
                <a:latin typeface="Times New Roman"/>
                <a:cs typeface="Times New Roman"/>
              </a:rPr>
              <a:t>parte del loro superfluo,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povera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invece, malgrado sia nell’indigenza, </a:t>
            </a:r>
            <a:r>
              <a:rPr sz="1200" dirty="0">
                <a:latin typeface="Times New Roman"/>
                <a:cs typeface="Times New Roman"/>
              </a:rPr>
              <a:t>ha dato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aveva,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1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necessario.”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(1883.5) 172:4.3 </a:t>
            </a:r>
            <a:r>
              <a:rPr sz="1200" spc="-5" dirty="0">
                <a:latin typeface="Times New Roman"/>
                <a:cs typeface="Times New Roman"/>
              </a:rPr>
              <a:t>Mentre cadeva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sera, essi camminarono </a:t>
            </a:r>
            <a:r>
              <a:rPr sz="1200" dirty="0">
                <a:latin typeface="Times New Roman"/>
                <a:cs typeface="Times New Roman"/>
              </a:rPr>
              <a:t>in silenzio nei </a:t>
            </a:r>
            <a:r>
              <a:rPr sz="1200" spc="-5" dirty="0">
                <a:latin typeface="Times New Roman"/>
                <a:cs typeface="Times New Roman"/>
              </a:rPr>
              <a:t>cortili del Tempio,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Gesù ebbe osservato </a:t>
            </a:r>
            <a:r>
              <a:rPr sz="1200" dirty="0">
                <a:latin typeface="Times New Roman"/>
                <a:cs typeface="Times New Roman"/>
              </a:rPr>
              <a:t>ancora una  volta </a:t>
            </a:r>
            <a:r>
              <a:rPr sz="1200" spc="-5" dirty="0">
                <a:latin typeface="Times New Roman"/>
                <a:cs typeface="Times New Roman"/>
              </a:rPr>
              <a:t>queste scene familiari, ricordando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emozioni legate alle sue </a:t>
            </a:r>
            <a:r>
              <a:rPr sz="1200" dirty="0">
                <a:latin typeface="Times New Roman"/>
                <a:cs typeface="Times New Roman"/>
              </a:rPr>
              <a:t>precedenti visite, non </a:t>
            </a:r>
            <a:r>
              <a:rPr sz="1200" spc="-5" dirty="0">
                <a:latin typeface="Times New Roman"/>
                <a:cs typeface="Times New Roman"/>
              </a:rPr>
              <a:t>escluse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prime, disse: </a:t>
            </a:r>
            <a:r>
              <a:rPr sz="1200" dirty="0">
                <a:latin typeface="Times New Roman"/>
                <a:cs typeface="Times New Roman"/>
              </a:rPr>
              <a:t>“Saliamo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7530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555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riposarci.” </a:t>
            </a:r>
            <a:r>
              <a:rPr sz="1200" dirty="0">
                <a:latin typeface="Times New Roman"/>
                <a:cs typeface="Times New Roman"/>
              </a:rPr>
              <a:t>Gesù,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Giovanni, andò </a:t>
            </a:r>
            <a:r>
              <a:rPr sz="1200" dirty="0">
                <a:latin typeface="Times New Roman"/>
                <a:cs typeface="Times New Roman"/>
              </a:rPr>
              <a:t>a casa di Simone, </a:t>
            </a:r>
            <a:r>
              <a:rPr sz="1200" spc="-5" dirty="0">
                <a:latin typeface="Times New Roman"/>
                <a:cs typeface="Times New Roman"/>
              </a:rPr>
              <a:t>mentre gli altri apostoli alloggiarono presso loro </a:t>
            </a:r>
            <a:r>
              <a:rPr sz="1200" dirty="0">
                <a:latin typeface="Times New Roman"/>
                <a:cs typeface="Times New Roman"/>
              </a:rPr>
              <a:t>amici a 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e 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Betfage.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L’atteggiamento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apostoli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(1883.6) 172:5.1 </a:t>
            </a:r>
            <a:r>
              <a:rPr sz="1200" spc="-5" dirty="0">
                <a:latin typeface="Times New Roman"/>
                <a:cs typeface="Times New Roman"/>
              </a:rPr>
              <a:t>Questa domenica sera, mentre </a:t>
            </a:r>
            <a:r>
              <a:rPr sz="1200" dirty="0">
                <a:latin typeface="Times New Roman"/>
                <a:cs typeface="Times New Roman"/>
              </a:rPr>
              <a:t>tornavano a </a:t>
            </a:r>
            <a:r>
              <a:rPr sz="1200" spc="-5" dirty="0">
                <a:latin typeface="Times New Roman"/>
                <a:cs typeface="Times New Roman"/>
              </a:rPr>
              <a:t>Betania, Gesù </a:t>
            </a:r>
            <a:r>
              <a:rPr sz="1200" dirty="0">
                <a:latin typeface="Times New Roman"/>
                <a:cs typeface="Times New Roman"/>
              </a:rPr>
              <a:t>camminò </a:t>
            </a:r>
            <a:r>
              <a:rPr sz="1200" spc="-5" dirty="0">
                <a:latin typeface="Times New Roman"/>
                <a:cs typeface="Times New Roman"/>
              </a:rPr>
              <a:t>davanti agli </a:t>
            </a:r>
            <a:r>
              <a:rPr sz="1200" dirty="0">
                <a:latin typeface="Times New Roman"/>
                <a:cs typeface="Times New Roman"/>
              </a:rPr>
              <a:t>apostoli. Non </a:t>
            </a:r>
            <a:r>
              <a:rPr sz="1200" spc="-5" dirty="0">
                <a:latin typeface="Times New Roman"/>
                <a:cs typeface="Times New Roman"/>
              </a:rPr>
              <a:t>fu detta </a:t>
            </a:r>
            <a:r>
              <a:rPr sz="1200" dirty="0">
                <a:latin typeface="Times New Roman"/>
                <a:cs typeface="Times New Roman"/>
              </a:rPr>
              <a:t>alcuna parola  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si separarono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arrivati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Simone.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sperimentato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emozioni </a:t>
            </a:r>
            <a:r>
              <a:rPr sz="1200" spc="-5" dirty="0">
                <a:latin typeface="Times New Roman"/>
                <a:cs typeface="Times New Roman"/>
              </a:rPr>
              <a:t>così diverse ed inesplicabili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quelle che sorgevano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e nell’anima di questi </a:t>
            </a:r>
            <a:r>
              <a:rPr sz="1200" spc="-5" dirty="0">
                <a:latin typeface="Times New Roman"/>
                <a:cs typeface="Times New Roman"/>
              </a:rPr>
              <a:t>ambasciatori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regno. Questi robusti </a:t>
            </a:r>
            <a:r>
              <a:rPr sz="1200" dirty="0">
                <a:latin typeface="Times New Roman"/>
                <a:cs typeface="Times New Roman"/>
              </a:rPr>
              <a:t>Galilei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confusi e </a:t>
            </a:r>
            <a:r>
              <a:rPr sz="1200" spc="-5" dirty="0">
                <a:latin typeface="Times New Roman"/>
                <a:cs typeface="Times New Roman"/>
              </a:rPr>
              <a:t>sconcertati;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sapevano che cosa aspettarsi; erano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sorpresi </a:t>
            </a:r>
            <a:r>
              <a:rPr sz="1200" dirty="0">
                <a:latin typeface="Times New Roman"/>
                <a:cs typeface="Times New Roman"/>
              </a:rPr>
              <a:t>per essere  molto </a:t>
            </a:r>
            <a:r>
              <a:rPr sz="1200" spc="-5" dirty="0">
                <a:latin typeface="Times New Roman"/>
                <a:cs typeface="Times New Roman"/>
              </a:rPr>
              <a:t>spaventati.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sapevano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piani del </a:t>
            </a:r>
            <a:r>
              <a:rPr sz="1200" spc="-5" dirty="0">
                <a:latin typeface="Times New Roman"/>
                <a:cs typeface="Times New Roman"/>
              </a:rPr>
              <a:t>Maestro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 </a:t>
            </a:r>
            <a:r>
              <a:rPr sz="1200" dirty="0">
                <a:latin typeface="Times New Roman"/>
                <a:cs typeface="Times New Roman"/>
              </a:rPr>
              <a:t>e non posero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domanda. Andarono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alloggi,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dormirono </a:t>
            </a:r>
            <a:r>
              <a:rPr sz="1200" dirty="0">
                <a:latin typeface="Times New Roman"/>
                <a:cs typeface="Times New Roman"/>
              </a:rPr>
              <a:t>molto, salvo i </a:t>
            </a:r>
            <a:r>
              <a:rPr sz="1200" spc="-5" dirty="0">
                <a:latin typeface="Times New Roman"/>
                <a:cs typeface="Times New Roman"/>
              </a:rPr>
              <a:t>gemelli. Ma essi </a:t>
            </a:r>
            <a:r>
              <a:rPr sz="1200" dirty="0">
                <a:latin typeface="Times New Roman"/>
                <a:cs typeface="Times New Roman"/>
              </a:rPr>
              <a:t>non montarono la </a:t>
            </a:r>
            <a:r>
              <a:rPr sz="1200" spc="-5" dirty="0">
                <a:latin typeface="Times New Roman"/>
                <a:cs typeface="Times New Roman"/>
              </a:rPr>
              <a:t>guardia armata su 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(1884.1) 172:5.2 </a:t>
            </a:r>
            <a:r>
              <a:rPr sz="1200" spc="-5" dirty="0">
                <a:latin typeface="Times New Roman"/>
                <a:cs typeface="Times New Roman"/>
              </a:rPr>
              <a:t>Andrea era completamente </a:t>
            </a:r>
            <a:r>
              <a:rPr sz="1200" dirty="0">
                <a:latin typeface="Times New Roman"/>
                <a:cs typeface="Times New Roman"/>
              </a:rPr>
              <a:t>disorientato, </a:t>
            </a:r>
            <a:r>
              <a:rPr sz="1200" spc="-5" dirty="0">
                <a:latin typeface="Times New Roman"/>
                <a:cs typeface="Times New Roman"/>
              </a:rPr>
              <a:t>quasi confuso. Egli fu </a:t>
            </a:r>
            <a:r>
              <a:rPr sz="1200" dirty="0">
                <a:latin typeface="Times New Roman"/>
                <a:cs typeface="Times New Roman"/>
              </a:rPr>
              <a:t>il solo apostolo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s’impegnò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valutare seriamente  l’esplosione popolare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acclamazioni. Egli era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preoccupato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della sua responsabilità come capo </a:t>
            </a:r>
            <a:r>
              <a:rPr sz="1200" dirty="0">
                <a:latin typeface="Times New Roman"/>
                <a:cs typeface="Times New Roman"/>
              </a:rPr>
              <a:t>del corpo  </a:t>
            </a:r>
            <a:r>
              <a:rPr sz="1200" spc="-5" dirty="0">
                <a:latin typeface="Times New Roman"/>
                <a:cs typeface="Times New Roman"/>
              </a:rPr>
              <a:t>apostolico per </a:t>
            </a:r>
            <a:r>
              <a:rPr sz="1200" dirty="0">
                <a:latin typeface="Times New Roman"/>
                <a:cs typeface="Times New Roman"/>
              </a:rPr>
              <a:t>abbandonarsi a </a:t>
            </a:r>
            <a:r>
              <a:rPr sz="1200" spc="-5" dirty="0">
                <a:latin typeface="Times New Roman"/>
                <a:cs typeface="Times New Roman"/>
              </a:rPr>
              <a:t>serie considerazioni sul senso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sul significato dei chiassosi osanna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moltitudine. Andrea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63500" marR="1663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vegliare su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dei suoi associati,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temeva si lasciassero trasportare dai loro </a:t>
            </a:r>
            <a:r>
              <a:rPr sz="1200" dirty="0">
                <a:latin typeface="Times New Roman"/>
                <a:cs typeface="Times New Roman"/>
              </a:rPr>
              <a:t>sentimenti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l’eccitazione, 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Pietro, Giacomo, Giovanni e Simone </a:t>
            </a:r>
            <a:r>
              <a:rPr sz="1200" spc="-5" dirty="0">
                <a:latin typeface="Times New Roman"/>
                <a:cs typeface="Times New Roman"/>
              </a:rPr>
              <a:t>Zelota.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seguirono </a:t>
            </a:r>
            <a:r>
              <a:rPr sz="1200" spc="-5" dirty="0">
                <a:latin typeface="Times New Roman"/>
                <a:cs typeface="Times New Roman"/>
              </a:rPr>
              <a:t>immediatamente, Andrea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assalito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seri </a:t>
            </a:r>
            <a:r>
              <a:rPr sz="1200" dirty="0">
                <a:latin typeface="Times New Roman"/>
                <a:cs typeface="Times New Roman"/>
              </a:rPr>
              <a:t>dubbi, ma non </a:t>
            </a:r>
            <a:r>
              <a:rPr sz="1200" spc="-5" dirty="0">
                <a:latin typeface="Times New Roman"/>
                <a:cs typeface="Times New Roman"/>
              </a:rPr>
              <a:t>espresse </a:t>
            </a:r>
            <a:r>
              <a:rPr sz="1200" dirty="0">
                <a:latin typeface="Times New Roman"/>
                <a:cs typeface="Times New Roman"/>
              </a:rPr>
              <a:t>mai alcuna di queste </a:t>
            </a:r>
            <a:r>
              <a:rPr sz="1200" spc="-5" dirty="0">
                <a:latin typeface="Times New Roman"/>
                <a:cs typeface="Times New Roman"/>
              </a:rPr>
              <a:t>inquietudini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associati apostolici. Egli </a:t>
            </a:r>
            <a:r>
              <a:rPr sz="1200" dirty="0">
                <a:latin typeface="Times New Roman"/>
                <a:cs typeface="Times New Roman"/>
              </a:rPr>
              <a:t>era preoccupato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dei dodici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sapeva essere armati </a:t>
            </a:r>
            <a:r>
              <a:rPr sz="1200" dirty="0">
                <a:latin typeface="Times New Roman"/>
                <a:cs typeface="Times New Roman"/>
              </a:rPr>
              <a:t>di spada; ma </a:t>
            </a:r>
            <a:r>
              <a:rPr sz="1200" spc="-5" dirty="0">
                <a:latin typeface="Times New Roman"/>
                <a:cs typeface="Times New Roman"/>
              </a:rPr>
              <a:t>ignorava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stesse portando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  <a:p>
            <a:pPr marL="63500" marR="3606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arma.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d’entrata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fece un’impressione relativamente superficiale su Andrea; egli </a:t>
            </a:r>
            <a:r>
              <a:rPr sz="1200" dirty="0">
                <a:latin typeface="Times New Roman"/>
                <a:cs typeface="Times New Roman"/>
              </a:rPr>
              <a:t>era troppo 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del suo incarico per essere toccato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230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4986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(1884.2) 172:5.3 </a:t>
            </a:r>
            <a:r>
              <a:rPr sz="1200" dirty="0">
                <a:latin typeface="Times New Roman"/>
                <a:cs typeface="Times New Roman"/>
              </a:rPr>
              <a:t>Simon Pietro fu </a:t>
            </a:r>
            <a:r>
              <a:rPr sz="1200" spc="-5" dirty="0">
                <a:latin typeface="Times New Roman"/>
                <a:cs typeface="Times New Roman"/>
              </a:rPr>
              <a:t>dapprima quasi </a:t>
            </a:r>
            <a:r>
              <a:rPr sz="1200" dirty="0">
                <a:latin typeface="Times New Roman"/>
                <a:cs typeface="Times New Roman"/>
              </a:rPr>
              <a:t>inebriato da </a:t>
            </a:r>
            <a:r>
              <a:rPr sz="1200" spc="-5" dirty="0">
                <a:latin typeface="Times New Roman"/>
                <a:cs typeface="Times New Roman"/>
              </a:rPr>
              <a:t>questa manifestazione popolare </a:t>
            </a:r>
            <a:r>
              <a:rPr sz="1200" dirty="0">
                <a:latin typeface="Times New Roman"/>
                <a:cs typeface="Times New Roman"/>
              </a:rPr>
              <a:t>d’entusiasmo; 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considerevolmente  lucido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sera. </a:t>
            </a:r>
            <a:r>
              <a:rPr sz="1200" dirty="0">
                <a:latin typeface="Times New Roman"/>
                <a:cs typeface="Times New Roman"/>
              </a:rPr>
              <a:t>Pietro semplicemente 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capire le intenzioni </a:t>
            </a:r>
            <a:r>
              <a:rPr sz="1200" spc="-5" dirty="0">
                <a:latin typeface="Times New Roman"/>
                <a:cs typeface="Times New Roman"/>
              </a:rPr>
              <a:t>del Maestro. 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terribilmente deluso dal fatto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approfittato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ondata </a:t>
            </a:r>
            <a:r>
              <a:rPr sz="1200" dirty="0">
                <a:latin typeface="Times New Roman"/>
                <a:cs typeface="Times New Roman"/>
              </a:rPr>
              <a:t>di favore popolare 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qualche tipo di  </a:t>
            </a:r>
            <a:r>
              <a:rPr sz="1200" spc="-5" dirty="0">
                <a:latin typeface="Times New Roman"/>
                <a:cs typeface="Times New Roman"/>
              </a:rPr>
              <a:t>annuncio. </a:t>
            </a:r>
            <a:r>
              <a:rPr sz="1200" dirty="0">
                <a:latin typeface="Times New Roman"/>
                <a:cs typeface="Times New Roman"/>
              </a:rPr>
              <a:t>Pietro 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comprendere perché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parlò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quando arrivarono </a:t>
            </a:r>
            <a:r>
              <a:rPr sz="1200" spc="1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o non permise  </a:t>
            </a:r>
            <a:r>
              <a:rPr sz="1200" spc="-5" dirty="0">
                <a:latin typeface="Times New Roman"/>
                <a:cs typeface="Times New Roman"/>
              </a:rPr>
              <a:t>almeno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apostoli di </a:t>
            </a:r>
            <a:r>
              <a:rPr sz="1200" spc="-5" dirty="0">
                <a:latin typeface="Times New Roman"/>
                <a:cs typeface="Times New Roman"/>
              </a:rPr>
              <a:t>parlare alla folla. </a:t>
            </a:r>
            <a:r>
              <a:rPr sz="1200" dirty="0">
                <a:latin typeface="Times New Roman"/>
                <a:cs typeface="Times New Roman"/>
              </a:rPr>
              <a:t>Pietro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predicatore e </a:t>
            </a:r>
            <a:r>
              <a:rPr sz="1200" spc="-5" dirty="0">
                <a:latin typeface="Times New Roman"/>
                <a:cs typeface="Times New Roman"/>
              </a:rPr>
              <a:t>gli dispiacque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sprecato un uditorio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vasto, </a:t>
            </a:r>
            <a:r>
              <a:rPr sz="1200" spc="-5" dirty="0">
                <a:latin typeface="Times New Roman"/>
                <a:cs typeface="Times New Roman"/>
              </a:rPr>
              <a:t>ricettivo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entusiasta. Gli sarebbe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piaciuto 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qui nel Tempio;  ma 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specificamente ordinato loro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o predicare mentre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 Gerusalemme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Pasqua.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alla spettacolare processione </a:t>
            </a:r>
            <a:r>
              <a:rPr sz="1200" dirty="0">
                <a:latin typeface="Times New Roman"/>
                <a:cs typeface="Times New Roman"/>
              </a:rPr>
              <a:t>di entrata in </a:t>
            </a:r>
            <a:r>
              <a:rPr sz="1200" spc="-5" dirty="0">
                <a:latin typeface="Times New Roman"/>
                <a:cs typeface="Times New Roman"/>
              </a:rPr>
              <a:t>città fu disastrosa </a:t>
            </a:r>
            <a:r>
              <a:rPr sz="1200" dirty="0">
                <a:latin typeface="Times New Roman"/>
                <a:cs typeface="Times New Roman"/>
              </a:rPr>
              <a:t>per Simon Pietro; </a:t>
            </a:r>
            <a:r>
              <a:rPr sz="1200" spc="-5" dirty="0">
                <a:latin typeface="Times New Roman"/>
                <a:cs typeface="Times New Roman"/>
              </a:rPr>
              <a:t>alla sera egli era  abbattuto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inesprimibilmente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37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(1884.3) 172:5.4 </a:t>
            </a:r>
            <a:r>
              <a:rPr sz="1200" spc="-5" dirty="0">
                <a:latin typeface="Times New Roman"/>
                <a:cs typeface="Times New Roman"/>
              </a:rPr>
              <a:t>Per Giacomo Zebedeo </a:t>
            </a:r>
            <a:r>
              <a:rPr sz="1200" dirty="0">
                <a:latin typeface="Times New Roman"/>
                <a:cs typeface="Times New Roman"/>
              </a:rPr>
              <a:t>questa domenica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perplessità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confusione;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stava </a:t>
            </a:r>
            <a:r>
              <a:rPr sz="1200" spc="-5" dirty="0">
                <a:latin typeface="Times New Roman"/>
                <a:cs typeface="Times New Roman"/>
              </a:rPr>
              <a:t>accadendo; </a:t>
            </a:r>
            <a:r>
              <a:rPr sz="1200" dirty="0">
                <a:latin typeface="Times New Roman"/>
                <a:cs typeface="Times New Roman"/>
              </a:rPr>
              <a:t>non riusciva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del Maestro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queste sfrenate  </a:t>
            </a:r>
            <a:r>
              <a:rPr sz="1200" spc="-5" dirty="0">
                <a:latin typeface="Times New Roman"/>
                <a:cs typeface="Times New Roman"/>
              </a:rPr>
              <a:t>acclamazioni, rifiutando </a:t>
            </a:r>
            <a:r>
              <a:rPr sz="1200" dirty="0">
                <a:latin typeface="Times New Roman"/>
                <a:cs typeface="Times New Roman"/>
              </a:rPr>
              <a:t>poi di dire una sola parola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quando giunsero al Tempio.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processione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scendeva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dall’Oliveto verso Gerusalemme,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particolarmente quando </a:t>
            </a:r>
            <a:r>
              <a:rPr sz="1200" dirty="0">
                <a:latin typeface="Times New Roman"/>
                <a:cs typeface="Times New Roman"/>
              </a:rPr>
              <a:t>incontrarono le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riversarono </a:t>
            </a:r>
            <a:r>
              <a:rPr sz="1200" dirty="0">
                <a:latin typeface="Times New Roman"/>
                <a:cs typeface="Times New Roman"/>
              </a:rPr>
              <a:t>fuori per 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Giacomo fu </a:t>
            </a:r>
            <a:r>
              <a:rPr sz="1200" spc="-5" dirty="0">
                <a:latin typeface="Times New Roman"/>
                <a:cs typeface="Times New Roman"/>
              </a:rPr>
              <a:t>crudelmente lacerato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sentimenti contraddittori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esultanza </a:t>
            </a:r>
            <a:r>
              <a:rPr sz="1200" dirty="0">
                <a:latin typeface="Times New Roman"/>
                <a:cs typeface="Times New Roman"/>
              </a:rPr>
              <a:t>e di soddisfazione </a:t>
            </a:r>
            <a:r>
              <a:rPr sz="1200" spc="-5" dirty="0">
                <a:latin typeface="Times New Roman"/>
                <a:cs typeface="Times New Roman"/>
              </a:rPr>
              <a:t>per ciò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vedeva,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suo profondo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avessero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63500" marR="755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scoraggiato ed abbattuto dalla </a:t>
            </a:r>
            <a:r>
              <a:rPr sz="1200" dirty="0">
                <a:latin typeface="Times New Roman"/>
                <a:cs typeface="Times New Roman"/>
              </a:rPr>
              <a:t>delusione </a:t>
            </a:r>
            <a:r>
              <a:rPr sz="1200" spc="-5" dirty="0">
                <a:latin typeface="Times New Roman"/>
                <a:cs typeface="Times New Roman"/>
              </a:rPr>
              <a:t>quando Gesù scese dall’asino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mise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passeggiare tranquillamente nei cortili del  Tempio. Giacomo </a:t>
            </a:r>
            <a:r>
              <a:rPr sz="1200" dirty="0">
                <a:latin typeface="Times New Roman"/>
                <a:cs typeface="Times New Roman"/>
              </a:rPr>
              <a:t>non riusciva a </a:t>
            </a:r>
            <a:r>
              <a:rPr sz="1200" spc="-5" dirty="0">
                <a:latin typeface="Times New Roman"/>
                <a:cs typeface="Times New Roman"/>
              </a:rPr>
              <a:t>comprendere perché egli avesse </a:t>
            </a:r>
            <a:r>
              <a:rPr sz="1200" dirty="0">
                <a:latin typeface="Times New Roman"/>
                <a:cs typeface="Times New Roman"/>
              </a:rPr>
              <a:t>sprecato </a:t>
            </a:r>
            <a:r>
              <a:rPr sz="1200" spc="-5" dirty="0">
                <a:latin typeface="Times New Roman"/>
                <a:cs typeface="Times New Roman"/>
              </a:rPr>
              <a:t>questa magnifica </a:t>
            </a:r>
            <a:r>
              <a:rPr sz="1200" dirty="0">
                <a:latin typeface="Times New Roman"/>
                <a:cs typeface="Times New Roman"/>
              </a:rPr>
              <a:t>occasione </a:t>
            </a:r>
            <a:r>
              <a:rPr sz="1200" spc="-5" dirty="0">
                <a:latin typeface="Times New Roman"/>
                <a:cs typeface="Times New Roman"/>
              </a:rPr>
              <a:t>per proclamare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era </a:t>
            </a:r>
            <a:r>
              <a:rPr sz="1200" spc="-5" dirty="0">
                <a:latin typeface="Times New Roman"/>
                <a:cs typeface="Times New Roman"/>
              </a:rPr>
              <a:t>saldamente stretta nella </a:t>
            </a:r>
            <a:r>
              <a:rPr sz="1200" dirty="0">
                <a:latin typeface="Times New Roman"/>
                <a:cs typeface="Times New Roman"/>
              </a:rPr>
              <a:t>morsa di </a:t>
            </a:r>
            <a:r>
              <a:rPr sz="1200" spc="-5" dirty="0">
                <a:latin typeface="Times New Roman"/>
                <a:cs typeface="Times New Roman"/>
              </a:rPr>
              <a:t>un’angosciante </a:t>
            </a:r>
            <a:r>
              <a:rPr sz="1200" dirty="0">
                <a:latin typeface="Times New Roman"/>
                <a:cs typeface="Times New Roman"/>
              </a:rPr>
              <a:t>e terribile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incertezza.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86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(1884.4) 172:5.5 </a:t>
            </a:r>
            <a:r>
              <a:rPr sz="1200" spc="-5" dirty="0">
                <a:latin typeface="Times New Roman"/>
                <a:cs typeface="Times New Roman"/>
              </a:rPr>
              <a:t>Giovanni Zebedeo giunse quasi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perché Gesù fece </a:t>
            </a:r>
            <a:r>
              <a:rPr sz="1200" dirty="0">
                <a:latin typeface="Times New Roman"/>
                <a:cs typeface="Times New Roman"/>
              </a:rPr>
              <a:t>questo;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colse almeno 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il significato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cosiddetta entrata trionfale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Mentre la moltitudine </a:t>
            </a:r>
            <a:r>
              <a:rPr sz="1200" spc="-5" dirty="0">
                <a:latin typeface="Times New Roman"/>
                <a:cs typeface="Times New Roman"/>
              </a:rPr>
              <a:t>si dirigeva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 osservava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cavalcioni </a:t>
            </a:r>
            <a:r>
              <a:rPr sz="1200" dirty="0">
                <a:latin typeface="Times New Roman"/>
                <a:cs typeface="Times New Roman"/>
              </a:rPr>
              <a:t>del somarello, </a:t>
            </a:r>
            <a:r>
              <a:rPr sz="1200" spc="-5" dirty="0">
                <a:latin typeface="Times New Roman"/>
                <a:cs typeface="Times New Roman"/>
              </a:rPr>
              <a:t>Giovanni si ricordò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sentito Gesù </a:t>
            </a:r>
            <a:r>
              <a:rPr sz="1200" dirty="0">
                <a:latin typeface="Times New Roman"/>
                <a:cs typeface="Times New Roman"/>
              </a:rPr>
              <a:t>citare una volta il </a:t>
            </a:r>
            <a:r>
              <a:rPr sz="1200" spc="-5" dirty="0">
                <a:latin typeface="Times New Roman"/>
                <a:cs typeface="Times New Roman"/>
              </a:rPr>
              <a:t>passaggio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18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71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Scritture, l’affermazione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Zaccaria,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descriveva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come un uomo 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entrava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su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asino. Mentre </a:t>
            </a:r>
            <a:r>
              <a:rPr sz="1200" dirty="0">
                <a:latin typeface="Times New Roman"/>
                <a:cs typeface="Times New Roman"/>
              </a:rPr>
              <a:t>rifletteva su </a:t>
            </a:r>
            <a:r>
              <a:rPr sz="1200" spc="-5" dirty="0">
                <a:latin typeface="Times New Roman"/>
                <a:cs typeface="Times New Roman"/>
              </a:rPr>
              <a:t>questa Scrittura, </a:t>
            </a:r>
            <a:r>
              <a:rPr sz="1200" dirty="0">
                <a:latin typeface="Times New Roman"/>
                <a:cs typeface="Times New Roman"/>
              </a:rPr>
              <a:t>Giovanni cominciò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simbolico di questa </a:t>
            </a:r>
            <a:r>
              <a:rPr sz="1200" spc="-5" dirty="0">
                <a:latin typeface="Times New Roman"/>
                <a:cs typeface="Times New Roman"/>
              </a:rPr>
              <a:t>parata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domenica  pomeriggio.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colse abbastanza del 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Scrittura </a:t>
            </a:r>
            <a:r>
              <a:rPr sz="1200" dirty="0">
                <a:latin typeface="Times New Roman"/>
                <a:cs typeface="Times New Roman"/>
              </a:rPr>
              <a:t>da poter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dell’episodio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lasciarsi </a:t>
            </a:r>
            <a:r>
              <a:rPr sz="1200" dirty="0">
                <a:latin typeface="Times New Roman"/>
                <a:cs typeface="Times New Roman"/>
              </a:rPr>
              <a:t>deprimere </a:t>
            </a:r>
            <a:r>
              <a:rPr sz="1200" spc="-5" dirty="0">
                <a:latin typeface="Times New Roman"/>
                <a:cs typeface="Times New Roman"/>
              </a:rPr>
              <a:t>eccessivamente dalla fine apparentemente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trionfale. </a:t>
            </a:r>
            <a:r>
              <a:rPr sz="1200" spc="-5" dirty="0">
                <a:latin typeface="Times New Roman"/>
                <a:cs typeface="Times New Roman"/>
              </a:rPr>
              <a:t>Giovanni aveva </a:t>
            </a:r>
            <a:r>
              <a:rPr sz="1200" dirty="0">
                <a:latin typeface="Times New Roman"/>
                <a:cs typeface="Times New Roman"/>
              </a:rPr>
              <a:t>un tipo di  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tendeva naturalmente a pensare e a sentire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simboli.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(1885.1) 172:5.6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completamente sconvolto dalla repentinità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spontaneità dell’esplosione.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raccogliere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sufficienza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idee mentre </a:t>
            </a:r>
            <a:r>
              <a:rPr sz="1200" spc="-5" dirty="0">
                <a:latin typeface="Times New Roman"/>
                <a:cs typeface="Times New Roman"/>
              </a:rPr>
              <a:t>scendevano </a:t>
            </a:r>
            <a:r>
              <a:rPr sz="1200" dirty="0">
                <a:latin typeface="Times New Roman"/>
                <a:cs typeface="Times New Roman"/>
              </a:rPr>
              <a:t>dall’Oliveto </a:t>
            </a:r>
            <a:r>
              <a:rPr sz="1200" spc="-5" dirty="0">
                <a:latin typeface="Times New Roman"/>
                <a:cs typeface="Times New Roman"/>
              </a:rPr>
              <a:t>per giungere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conclusione precisa sul significato </a:t>
            </a:r>
            <a:r>
              <a:rPr sz="1200" dirty="0">
                <a:latin typeface="Times New Roman"/>
                <a:cs typeface="Times New Roman"/>
              </a:rPr>
              <a:t>della dimostrazione.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egli godeva dello spettacolo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suo Maestro </a:t>
            </a:r>
            <a:r>
              <a:rPr sz="1200" dirty="0">
                <a:latin typeface="Times New Roman"/>
                <a:cs typeface="Times New Roman"/>
              </a:rPr>
              <a:t>veniva </a:t>
            </a:r>
            <a:r>
              <a:rPr sz="1200" spc="-5" dirty="0">
                <a:latin typeface="Times New Roman"/>
                <a:cs typeface="Times New Roman"/>
              </a:rPr>
              <a:t>onorato. </a:t>
            </a:r>
            <a:r>
              <a:rPr sz="1200" dirty="0">
                <a:latin typeface="Times New Roman"/>
                <a:cs typeface="Times New Roman"/>
              </a:rPr>
              <a:t>Quando arrivarono </a:t>
            </a:r>
            <a:r>
              <a:rPr sz="1200" spc="-5" dirty="0">
                <a:latin typeface="Times New Roman"/>
                <a:cs typeface="Times New Roman"/>
              </a:rPr>
              <a:t>al Tempio, egli fu </a:t>
            </a:r>
            <a:r>
              <a:rPr sz="1200" dirty="0">
                <a:latin typeface="Times New Roman"/>
                <a:cs typeface="Times New Roman"/>
              </a:rPr>
              <a:t>turbato  </a:t>
            </a:r>
            <a:r>
              <a:rPr sz="1200" spc="-5" dirty="0">
                <a:latin typeface="Times New Roman"/>
                <a:cs typeface="Times New Roman"/>
              </a:rPr>
              <a:t>dal pensiero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chiedergli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nutrire </a:t>
            </a:r>
            <a:r>
              <a:rPr sz="1200" dirty="0">
                <a:latin typeface="Times New Roman"/>
                <a:cs typeface="Times New Roman"/>
              </a:rPr>
              <a:t>la moltitudine, </a:t>
            </a:r>
            <a:r>
              <a:rPr sz="1200" spc="-5" dirty="0">
                <a:latin typeface="Times New Roman"/>
                <a:cs typeface="Times New Roman"/>
              </a:rPr>
              <a:t>cosicché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nell’allontanarsi tranquillamente  dalla folla, che </a:t>
            </a:r>
            <a:r>
              <a:rPr sz="1200" dirty="0">
                <a:latin typeface="Times New Roman"/>
                <a:cs typeface="Times New Roman"/>
              </a:rPr>
              <a:t>deluse così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apostoli, fu </a:t>
            </a:r>
            <a:r>
              <a:rPr sz="1200" dirty="0">
                <a:latin typeface="Times New Roman"/>
                <a:cs typeface="Times New Roman"/>
              </a:rPr>
              <a:t>un notevole </a:t>
            </a:r>
            <a:r>
              <a:rPr sz="1200" spc="-5" dirty="0">
                <a:latin typeface="Times New Roman"/>
                <a:cs typeface="Times New Roman"/>
              </a:rPr>
              <a:t>sollievo per Filippo.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moltitudini </a:t>
            </a:r>
            <a:r>
              <a:rPr sz="1200" spc="-5" dirty="0">
                <a:latin typeface="Times New Roman"/>
                <a:cs typeface="Times New Roman"/>
              </a:rPr>
              <a:t>erano  </a:t>
            </a:r>
            <a:r>
              <a:rPr sz="1200" dirty="0">
                <a:latin typeface="Times New Roman"/>
                <a:cs typeface="Times New Roman"/>
              </a:rPr>
              <a:t>state talvolta una </a:t>
            </a:r>
            <a:r>
              <a:rPr sz="1200" spc="-5" dirty="0">
                <a:latin typeface="Times New Roman"/>
                <a:cs typeface="Times New Roman"/>
              </a:rPr>
              <a:t>grande prova per l’intendente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dodici. Dopo essere stato sollevato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timori </a:t>
            </a:r>
            <a:r>
              <a:rPr sz="1200" spc="-5" dirty="0">
                <a:latin typeface="Times New Roman"/>
                <a:cs typeface="Times New Roman"/>
              </a:rPr>
              <a:t>personali concernenti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bisogni materiali </a:t>
            </a:r>
            <a:r>
              <a:rPr sz="1200" dirty="0">
                <a:latin typeface="Times New Roman"/>
                <a:cs typeface="Times New Roman"/>
              </a:rPr>
              <a:t>della folla, </a:t>
            </a:r>
            <a:r>
              <a:rPr sz="1200" spc="-5" dirty="0">
                <a:latin typeface="Times New Roman"/>
                <a:cs typeface="Times New Roman"/>
              </a:rPr>
              <a:t>Filippo </a:t>
            </a:r>
            <a:r>
              <a:rPr sz="1200" dirty="0">
                <a:latin typeface="Times New Roman"/>
                <a:cs typeface="Times New Roman"/>
              </a:rPr>
              <a:t>si unì a Pietro </a:t>
            </a:r>
            <a:r>
              <a:rPr sz="1200" spc="-5" dirty="0">
                <a:latin typeface="Times New Roman"/>
                <a:cs typeface="Times New Roman"/>
              </a:rPr>
              <a:t>nell’esprimere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delusione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facesse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istruire</a:t>
            </a:r>
            <a:endParaRPr sz="1200">
              <a:latin typeface="Times New Roman"/>
              <a:cs typeface="Times New Roman"/>
            </a:endParaRPr>
          </a:p>
          <a:p>
            <a:pPr marL="63500" marR="622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la moltitudine. </a:t>
            </a:r>
            <a:r>
              <a:rPr sz="1200" spc="-5" dirty="0">
                <a:latin typeface="Times New Roman"/>
                <a:cs typeface="Times New Roman"/>
              </a:rPr>
              <a:t>Quella sera Filippo ripensò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esperienze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dubbio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del regno;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chiese  </a:t>
            </a:r>
            <a:r>
              <a:rPr sz="1200" spc="-5" dirty="0">
                <a:latin typeface="Times New Roman"/>
                <a:cs typeface="Times New Roman"/>
              </a:rPr>
              <a:t>onestamente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significassero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cose, ma non </a:t>
            </a:r>
            <a:r>
              <a:rPr sz="1200" spc="-5" dirty="0">
                <a:latin typeface="Times New Roman"/>
                <a:cs typeface="Times New Roman"/>
              </a:rPr>
              <a:t>espresse </a:t>
            </a:r>
            <a:r>
              <a:rPr sz="1200" dirty="0">
                <a:latin typeface="Times New Roman"/>
                <a:cs typeface="Times New Roman"/>
              </a:rPr>
              <a:t>i suoi dubbi a </a:t>
            </a:r>
            <a:r>
              <a:rPr sz="1200" spc="-5" dirty="0">
                <a:latin typeface="Times New Roman"/>
                <a:cs typeface="Times New Roman"/>
              </a:rPr>
              <a:t>nessuno; </a:t>
            </a:r>
            <a:r>
              <a:rPr sz="1200" dirty="0">
                <a:latin typeface="Times New Roman"/>
                <a:cs typeface="Times New Roman"/>
              </a:rPr>
              <a:t>amava troppo Gesù.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una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-5" dirty="0">
                <a:latin typeface="Times New Roman"/>
                <a:cs typeface="Times New Roman"/>
              </a:rPr>
              <a:t> 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(1885.2) 172:5.7 </a:t>
            </a:r>
            <a:r>
              <a:rPr sz="1200" spc="-5" dirty="0">
                <a:latin typeface="Times New Roman"/>
                <a:cs typeface="Times New Roman"/>
              </a:rPr>
              <a:t>All’infuori degli aspetti simbolici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profetici, Natanaele fu </a:t>
            </a:r>
            <a:r>
              <a:rPr sz="1200" dirty="0">
                <a:latin typeface="Times New Roman"/>
                <a:cs typeface="Times New Roman"/>
              </a:rPr>
              <a:t>il più vicino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assicurarsi </a:t>
            </a:r>
            <a:r>
              <a:rPr sz="1200" dirty="0">
                <a:latin typeface="Times New Roman"/>
                <a:cs typeface="Times New Roman"/>
              </a:rPr>
              <a:t>il supporto popolare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pellegrini </a:t>
            </a:r>
            <a:r>
              <a:rPr sz="1200" spc="-5" dirty="0">
                <a:latin typeface="Times New Roman"/>
                <a:cs typeface="Times New Roman"/>
              </a:rPr>
              <a:t>della Pasqua.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arrivassero al </a:t>
            </a:r>
            <a:r>
              <a:rPr sz="1200" dirty="0">
                <a:latin typeface="Times New Roman"/>
                <a:cs typeface="Times New Roman"/>
              </a:rPr>
              <a:t>Tempio, </a:t>
            </a:r>
            <a:r>
              <a:rPr sz="1200" spc="-5" dirty="0">
                <a:latin typeface="Times New Roman"/>
                <a:cs typeface="Times New Roman"/>
              </a:rPr>
              <a:t>egli ragionò </a:t>
            </a:r>
            <a:r>
              <a:rPr sz="1200" dirty="0">
                <a:latin typeface="Times New Roman"/>
                <a:cs typeface="Times New Roman"/>
              </a:rPr>
              <a:t>che, senza una tale </a:t>
            </a:r>
            <a:r>
              <a:rPr sz="1200" spc="-5" dirty="0">
                <a:latin typeface="Times New Roman"/>
                <a:cs typeface="Times New Roman"/>
              </a:rPr>
              <a:t>entrata  spettacolare </a:t>
            </a:r>
            <a:r>
              <a:rPr sz="1200" dirty="0">
                <a:latin typeface="Times New Roman"/>
                <a:cs typeface="Times New Roman"/>
              </a:rPr>
              <a:t>a Gerusalemme, </a:t>
            </a:r>
            <a:r>
              <a:rPr sz="1200" spc="-5" dirty="0">
                <a:latin typeface="Times New Roman"/>
                <a:cs typeface="Times New Roman"/>
              </a:rPr>
              <a:t>Gesù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arrestato dagli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del Sinedrio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gettato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5" dirty="0">
                <a:latin typeface="Times New Roman"/>
                <a:cs typeface="Times New Roman"/>
              </a:rPr>
              <a:t>avesse 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fu, dunque, minimamente sorpreso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servisse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della folla entusiasta </a:t>
            </a:r>
            <a:r>
              <a:rPr sz="1200" dirty="0">
                <a:latin typeface="Times New Roman"/>
                <a:cs typeface="Times New Roman"/>
              </a:rPr>
              <a:t>una volta  </a:t>
            </a:r>
            <a:r>
              <a:rPr sz="1200" spc="-5" dirty="0">
                <a:latin typeface="Times New Roman"/>
                <a:cs typeface="Times New Roman"/>
              </a:rPr>
              <a:t>che fu entrato dentro </a:t>
            </a:r>
            <a:r>
              <a:rPr sz="1200" dirty="0">
                <a:latin typeface="Times New Roman"/>
                <a:cs typeface="Times New Roman"/>
              </a:rPr>
              <a:t>le mura </a:t>
            </a:r>
            <a:r>
              <a:rPr sz="1200" spc="-5" dirty="0">
                <a:latin typeface="Times New Roman"/>
                <a:cs typeface="Times New Roman"/>
              </a:rPr>
              <a:t>della 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impressionato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fortemente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che essi si </a:t>
            </a:r>
            <a:r>
              <a:rPr sz="1200" dirty="0">
                <a:latin typeface="Times New Roman"/>
                <a:cs typeface="Times New Roman"/>
              </a:rPr>
              <a:t>astennero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porlo 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arresto. </a:t>
            </a:r>
            <a:r>
              <a:rPr sz="1200" dirty="0">
                <a:latin typeface="Times New Roman"/>
                <a:cs typeface="Times New Roman"/>
              </a:rPr>
              <a:t>Comprendendo la </a:t>
            </a:r>
            <a:r>
              <a:rPr sz="1200" spc="-5" dirty="0">
                <a:latin typeface="Times New Roman"/>
                <a:cs typeface="Times New Roman"/>
              </a:rPr>
              <a:t>vera ragione </a:t>
            </a:r>
            <a:r>
              <a:rPr sz="1200" dirty="0">
                <a:latin typeface="Times New Roman"/>
                <a:cs typeface="Times New Roman"/>
              </a:rPr>
              <a:t>del Maestro 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Natanaele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245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940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naturalmente proseguì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maggior equilibrio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deluso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successiva condotta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rispetto agli altri  apostoli. Natanaele </a:t>
            </a:r>
            <a:r>
              <a:rPr sz="1200" dirty="0">
                <a:latin typeface="Times New Roman"/>
                <a:cs typeface="Times New Roman"/>
              </a:rPr>
              <a:t>aveva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fiducia nella comprensione di Gesù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come pure </a:t>
            </a:r>
            <a:r>
              <a:rPr sz="1200" spc="-5" dirty="0">
                <a:latin typeface="Times New Roman"/>
                <a:cs typeface="Times New Roman"/>
              </a:rPr>
              <a:t>nella sua sagacia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abilità nel  trattare </a:t>
            </a:r>
            <a:r>
              <a:rPr sz="1200" dirty="0">
                <a:latin typeface="Times New Roman"/>
                <a:cs typeface="Times New Roman"/>
              </a:rPr>
              <a:t>situazioni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difficili.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(1885.3) 172:5.8 </a:t>
            </a:r>
            <a:r>
              <a:rPr sz="1200" spc="-5" dirty="0">
                <a:latin typeface="Times New Roman"/>
                <a:cs typeface="Times New Roman"/>
              </a:rPr>
              <a:t>Matteo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dapprima sconcertato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svolgimento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parata.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stavano  vedendo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che, anche </a:t>
            </a:r>
            <a:r>
              <a:rPr sz="1200" dirty="0">
                <a:latin typeface="Times New Roman"/>
                <a:cs typeface="Times New Roman"/>
              </a:rPr>
              <a:t>lui, non </a:t>
            </a:r>
            <a:r>
              <a:rPr sz="1200" spc="-5" dirty="0">
                <a:latin typeface="Times New Roman"/>
                <a:cs typeface="Times New Roman"/>
              </a:rPr>
              <a:t>ricordò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Scrittura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Zaccaria nella quale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faceva allusione alla gioia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re 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a portare la </a:t>
            </a:r>
            <a:r>
              <a:rPr sz="1200" spc="-5" dirty="0">
                <a:latin typeface="Times New Roman"/>
                <a:cs typeface="Times New Roman"/>
              </a:rPr>
              <a:t>salvezza cavalcando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puledro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un’asina.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processione si </a:t>
            </a:r>
            <a:r>
              <a:rPr sz="1200" dirty="0">
                <a:latin typeface="Times New Roman"/>
                <a:cs typeface="Times New Roman"/>
              </a:rPr>
              <a:t>dirigeva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girava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Matteo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estasi; egli </a:t>
            </a:r>
            <a:r>
              <a:rPr sz="1200" dirty="0">
                <a:latin typeface="Times New Roman"/>
                <a:cs typeface="Times New Roman"/>
              </a:rPr>
              <a:t>era certo </a:t>
            </a:r>
            <a:r>
              <a:rPr sz="1200" spc="-5" dirty="0">
                <a:latin typeface="Times New Roman"/>
                <a:cs typeface="Times New Roman"/>
              </a:rPr>
              <a:t>che sarebbe accaduto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quando  il </a:t>
            </a:r>
            <a:r>
              <a:rPr sz="1200" spc="-5" dirty="0">
                <a:latin typeface="Times New Roman"/>
                <a:cs typeface="Times New Roman"/>
              </a:rPr>
              <a:t>Maestro fosse arrivato al Tempio alla </a:t>
            </a:r>
            <a:r>
              <a:rPr sz="1200" dirty="0">
                <a:latin typeface="Times New Roman"/>
                <a:cs typeface="Times New Roman"/>
              </a:rPr>
              <a:t>testa di questa moltitudine </a:t>
            </a:r>
            <a:r>
              <a:rPr sz="1200" spc="-5" dirty="0">
                <a:latin typeface="Times New Roman"/>
                <a:cs typeface="Times New Roman"/>
              </a:rPr>
              <a:t>acclamante. Quando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Farisei derise Gesù </a:t>
            </a:r>
            <a:r>
              <a:rPr sz="1200" dirty="0">
                <a:latin typeface="Times New Roman"/>
                <a:cs typeface="Times New Roman"/>
              </a:rPr>
              <a:t>dicendo:  </a:t>
            </a:r>
            <a:r>
              <a:rPr sz="1200" spc="-5" dirty="0">
                <a:latin typeface="Times New Roman"/>
                <a:cs typeface="Times New Roman"/>
              </a:rPr>
              <a:t>“Osservate </a:t>
            </a:r>
            <a:r>
              <a:rPr sz="1200" dirty="0">
                <a:latin typeface="Times New Roman"/>
                <a:cs typeface="Times New Roman"/>
              </a:rPr>
              <a:t>tutti, </a:t>
            </a:r>
            <a:r>
              <a:rPr sz="1200" spc="-5" dirty="0">
                <a:latin typeface="Times New Roman"/>
                <a:cs typeface="Times New Roman"/>
              </a:rPr>
              <a:t>guardate chi viene qua,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dei Giudei </a:t>
            </a:r>
            <a:r>
              <a:rPr sz="1200" spc="-5" dirty="0">
                <a:latin typeface="Times New Roman"/>
                <a:cs typeface="Times New Roman"/>
              </a:rPr>
              <a:t>montato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asino!” Matteo si trattenne dall’aggredirlo solo con </a:t>
            </a:r>
            <a:r>
              <a:rPr sz="1200" spc="1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sforzo.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dei dodici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depresso quella sera </a:t>
            </a:r>
            <a:r>
              <a:rPr sz="1200" dirty="0">
                <a:latin typeface="Times New Roman"/>
                <a:cs typeface="Times New Roman"/>
              </a:rPr>
              <a:t>sulla strada del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Betania. </a:t>
            </a:r>
            <a:r>
              <a:rPr sz="1200" dirty="0">
                <a:latin typeface="Times New Roman"/>
                <a:cs typeface="Times New Roman"/>
              </a:rPr>
              <a:t>Dopo Simon Pietro e Simone  </a:t>
            </a:r>
            <a:r>
              <a:rPr sz="1200" spc="-5" dirty="0">
                <a:latin typeface="Times New Roman"/>
                <a:cs typeface="Times New Roman"/>
              </a:rPr>
              <a:t>Zelota, </a:t>
            </a:r>
            <a:r>
              <a:rPr sz="1200" dirty="0">
                <a:latin typeface="Times New Roman"/>
                <a:cs typeface="Times New Roman"/>
              </a:rPr>
              <a:t>fu lui che </a:t>
            </a:r>
            <a:r>
              <a:rPr sz="1200" spc="-5" dirty="0">
                <a:latin typeface="Times New Roman"/>
                <a:cs typeface="Times New Roman"/>
              </a:rPr>
              <a:t>provò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tensione </a:t>
            </a:r>
            <a:r>
              <a:rPr sz="1200" dirty="0">
                <a:latin typeface="Times New Roman"/>
                <a:cs typeface="Times New Roman"/>
              </a:rPr>
              <a:t>nervosa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sera in 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esaurimento. Ma </a:t>
            </a:r>
            <a:r>
              <a:rPr sz="1200" dirty="0">
                <a:latin typeface="Times New Roman"/>
                <a:cs typeface="Times New Roman"/>
              </a:rPr>
              <a:t>il mattino dopo </a:t>
            </a:r>
            <a:r>
              <a:rPr sz="1200" spc="-5" dirty="0">
                <a:latin typeface="Times New Roman"/>
                <a:cs typeface="Times New Roman"/>
              </a:rPr>
              <a:t>Matteo  aveva ripreso coraggio; </a:t>
            </a:r>
            <a:r>
              <a:rPr sz="1200" dirty="0">
                <a:latin typeface="Times New Roman"/>
                <a:cs typeface="Times New Roman"/>
              </a:rPr>
              <a:t>dopotutto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un buon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giocatore.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(1886.1) 172:5.9 </a:t>
            </a:r>
            <a:r>
              <a:rPr sz="1200" spc="-5" dirty="0">
                <a:latin typeface="Times New Roman"/>
                <a:cs typeface="Times New Roman"/>
              </a:rPr>
              <a:t>Tommaso fu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sconcertato </a:t>
            </a:r>
            <a:r>
              <a:rPr sz="1200" dirty="0">
                <a:latin typeface="Times New Roman"/>
                <a:cs typeface="Times New Roman"/>
              </a:rPr>
              <a:t>e perplesso dei dodici.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tempo egli si limitò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seguire gli altri,  guardando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chiedendosi </a:t>
            </a:r>
            <a:r>
              <a:rPr sz="1200" dirty="0">
                <a:latin typeface="Times New Roman"/>
                <a:cs typeface="Times New Roman"/>
              </a:rPr>
              <a:t>onestamente </a:t>
            </a:r>
            <a:r>
              <a:rPr sz="1200" spc="-5" dirty="0">
                <a:latin typeface="Times New Roman"/>
                <a:cs typeface="Times New Roman"/>
              </a:rPr>
              <a:t>quale poteva essere </a:t>
            </a:r>
            <a:r>
              <a:rPr sz="1200" dirty="0">
                <a:latin typeface="Times New Roman"/>
                <a:cs typeface="Times New Roman"/>
              </a:rPr>
              <a:t>il motivo del </a:t>
            </a:r>
            <a:r>
              <a:rPr sz="1200" spc="-5" dirty="0">
                <a:latin typeface="Times New Roman"/>
                <a:cs typeface="Times New Roman"/>
              </a:rPr>
              <a:t>Maestro per partecipare ad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5" dirty="0">
                <a:latin typeface="Times New Roman"/>
                <a:cs typeface="Times New Roman"/>
              </a:rPr>
              <a:t>insolita  </a:t>
            </a:r>
            <a:r>
              <a:rPr sz="1200" dirty="0">
                <a:latin typeface="Times New Roman"/>
                <a:cs typeface="Times New Roman"/>
              </a:rPr>
              <a:t>dimostrazione.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profondo </a:t>
            </a:r>
            <a:r>
              <a:rPr sz="1200" spc="-5" dirty="0">
                <a:latin typeface="Times New Roman"/>
                <a:cs typeface="Times New Roman"/>
              </a:rPr>
              <a:t>del suo cuore egli </a:t>
            </a:r>
            <a:r>
              <a:rPr sz="1200" dirty="0">
                <a:latin typeface="Times New Roman"/>
                <a:cs typeface="Times New Roman"/>
              </a:rPr>
              <a:t>considerava l’intero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come un po’ </a:t>
            </a:r>
            <a:r>
              <a:rPr sz="1200" spc="-5" dirty="0">
                <a:latin typeface="Times New Roman"/>
                <a:cs typeface="Times New Roman"/>
              </a:rPr>
              <a:t>infantile, se non addirittura insensato.  Egli </a:t>
            </a:r>
            <a:r>
              <a:rPr sz="1200" dirty="0">
                <a:latin typeface="Times New Roman"/>
                <a:cs typeface="Times New Roman"/>
              </a:rPr>
              <a:t>non aveva mai visto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fare qualcosa di simile </a:t>
            </a:r>
            <a:r>
              <a:rPr sz="1200" spc="-5" dirty="0">
                <a:latin typeface="Times New Roman"/>
                <a:cs typeface="Times New Roman"/>
              </a:rPr>
              <a:t>ed era </a:t>
            </a:r>
            <a:r>
              <a:rPr sz="1200" dirty="0">
                <a:latin typeface="Times New Roman"/>
                <a:cs typeface="Times New Roman"/>
              </a:rPr>
              <a:t>imbarazzato nello </a:t>
            </a:r>
            <a:r>
              <a:rPr sz="1200" spc="-5" dirty="0">
                <a:latin typeface="Times New Roman"/>
                <a:cs typeface="Times New Roman"/>
              </a:rPr>
              <a:t>spiegarsi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strana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5" dirty="0">
                <a:latin typeface="Times New Roman"/>
                <a:cs typeface="Times New Roman"/>
              </a:rPr>
              <a:t>domenica  </a:t>
            </a:r>
            <a:r>
              <a:rPr sz="1200" spc="-5" dirty="0">
                <a:latin typeface="Times New Roman"/>
                <a:cs typeface="Times New Roman"/>
              </a:rPr>
              <a:t>pomeriggio. 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il Tempio, </a:t>
            </a:r>
            <a:r>
              <a:rPr sz="1200" spc="-5" dirty="0">
                <a:latin typeface="Times New Roman"/>
                <a:cs typeface="Times New Roman"/>
              </a:rPr>
              <a:t>Tommaso aveva </a:t>
            </a:r>
            <a:r>
              <a:rPr sz="1200" dirty="0">
                <a:latin typeface="Times New Roman"/>
                <a:cs typeface="Times New Roman"/>
              </a:rPr>
              <a:t>concluso che lo scopo di questa dimostrazione </a:t>
            </a:r>
            <a:r>
              <a:rPr sz="1200" spc="-5" dirty="0">
                <a:latin typeface="Times New Roman"/>
                <a:cs typeface="Times New Roman"/>
              </a:rPr>
              <a:t>popolare </a:t>
            </a:r>
            <a:r>
              <a:rPr sz="1200" dirty="0">
                <a:latin typeface="Times New Roman"/>
                <a:cs typeface="Times New Roman"/>
              </a:rPr>
              <a:t>era  di </a:t>
            </a:r>
            <a:r>
              <a:rPr sz="1200" spc="-5" dirty="0">
                <a:latin typeface="Times New Roman"/>
                <a:cs typeface="Times New Roman"/>
              </a:rPr>
              <a:t>spaventare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Sinedrio al </a:t>
            </a:r>
            <a:r>
              <a:rPr sz="1200" dirty="0">
                <a:latin typeface="Times New Roman"/>
                <a:cs typeface="Times New Roman"/>
              </a:rPr>
              <a:t>punto da non </a:t>
            </a:r>
            <a:r>
              <a:rPr sz="1200" spc="-5" dirty="0">
                <a:latin typeface="Times New Roman"/>
                <a:cs typeface="Times New Roman"/>
              </a:rPr>
              <a:t>osare arrestare </a:t>
            </a:r>
            <a:r>
              <a:rPr sz="1200" dirty="0">
                <a:latin typeface="Times New Roman"/>
                <a:cs typeface="Times New Roman"/>
              </a:rPr>
              <a:t>immediatamente il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ritorno a </a:t>
            </a:r>
            <a:r>
              <a:rPr sz="1200" spc="-5" dirty="0">
                <a:latin typeface="Times New Roman"/>
                <a:cs typeface="Times New Roman"/>
              </a:rPr>
              <a:t>Betania, </a:t>
            </a:r>
            <a:r>
              <a:rPr sz="1200" spc="5" dirty="0">
                <a:latin typeface="Times New Roman"/>
                <a:cs typeface="Times New Roman"/>
              </a:rPr>
              <a:t>Tommaso  </a:t>
            </a:r>
            <a:r>
              <a:rPr sz="1200" spc="-5" dirty="0">
                <a:latin typeface="Times New Roman"/>
                <a:cs typeface="Times New Roman"/>
              </a:rPr>
              <a:t>rifletté </a:t>
            </a:r>
            <a:r>
              <a:rPr sz="1200" dirty="0">
                <a:latin typeface="Times New Roman"/>
                <a:cs typeface="Times New Roman"/>
              </a:rPr>
              <a:t>molto ma non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nulla.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di coricarsi, </a:t>
            </a:r>
            <a:r>
              <a:rPr sz="1200" spc="-5" dirty="0">
                <a:latin typeface="Times New Roman"/>
                <a:cs typeface="Times New Roman"/>
              </a:rPr>
              <a:t>l’abilità del Maestro nell’organizzare </a:t>
            </a:r>
            <a:r>
              <a:rPr sz="1200" dirty="0">
                <a:latin typeface="Times New Roman"/>
                <a:cs typeface="Times New Roman"/>
              </a:rPr>
              <a:t>la tumultuosa </a:t>
            </a:r>
            <a:r>
              <a:rPr sz="1200" spc="-5" dirty="0">
                <a:latin typeface="Times New Roman"/>
                <a:cs typeface="Times New Roman"/>
              </a:rPr>
              <a:t>entrata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aveva cominciato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 po’ appello </a:t>
            </a:r>
            <a:r>
              <a:rPr sz="1200" spc="-5" dirty="0">
                <a:latin typeface="Times New Roman"/>
                <a:cs typeface="Times New Roman"/>
              </a:rPr>
              <a:t>al suo senso dell’umorismo, ed egli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incoraggiato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23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35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(1886.2) 172:5.10 </a:t>
            </a:r>
            <a:r>
              <a:rPr sz="1200" spc="-5" dirty="0">
                <a:latin typeface="Times New Roman"/>
                <a:cs typeface="Times New Roman"/>
              </a:rPr>
              <a:t>Questa domenica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cominciata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grande giorno per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Zelota. Egli aveva </a:t>
            </a:r>
            <a:r>
              <a:rPr sz="1200" dirty="0">
                <a:latin typeface="Times New Roman"/>
                <a:cs typeface="Times New Roman"/>
              </a:rPr>
              <a:t>visioni di </a:t>
            </a:r>
            <a:r>
              <a:rPr sz="1200" spc="-5" dirty="0">
                <a:latin typeface="Times New Roman"/>
                <a:cs typeface="Times New Roman"/>
              </a:rPr>
              <a:t>atti meravigliosi  compiuti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nei giorni successivi, </a:t>
            </a:r>
            <a:r>
              <a:rPr sz="1200" dirty="0">
                <a:latin typeface="Times New Roman"/>
                <a:cs typeface="Times New Roman"/>
              </a:rPr>
              <a:t>ed in ciò </a:t>
            </a:r>
            <a:r>
              <a:rPr sz="1200" spc="-5" dirty="0">
                <a:latin typeface="Times New Roman"/>
                <a:cs typeface="Times New Roman"/>
              </a:rPr>
              <a:t>aveva ragione, </a:t>
            </a:r>
            <a:r>
              <a:rPr sz="1200" dirty="0">
                <a:latin typeface="Times New Roman"/>
                <a:cs typeface="Times New Roman"/>
              </a:rPr>
              <a:t>ma Simone </a:t>
            </a:r>
            <a:r>
              <a:rPr sz="1200" spc="-5" dirty="0">
                <a:latin typeface="Times New Roman"/>
                <a:cs typeface="Times New Roman"/>
              </a:rPr>
              <a:t>sognava </a:t>
            </a:r>
            <a:r>
              <a:rPr sz="1200" dirty="0">
                <a:latin typeface="Times New Roman"/>
                <a:cs typeface="Times New Roman"/>
              </a:rPr>
              <a:t>l’instaurazione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sovranità  nazionale </a:t>
            </a:r>
            <a:r>
              <a:rPr sz="1200" spc="-5" dirty="0">
                <a:latin typeface="Times New Roman"/>
                <a:cs typeface="Times New Roman"/>
              </a:rPr>
              <a:t>degli Ebrei,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Gesù sul </a:t>
            </a:r>
            <a:r>
              <a:rPr sz="1200" dirty="0">
                <a:latin typeface="Times New Roman"/>
                <a:cs typeface="Times New Roman"/>
              </a:rPr>
              <a:t>trono di </a:t>
            </a:r>
            <a:r>
              <a:rPr sz="1200" spc="-5" dirty="0">
                <a:latin typeface="Times New Roman"/>
                <a:cs typeface="Times New Roman"/>
              </a:rPr>
              <a:t>Davide. </a:t>
            </a:r>
            <a:r>
              <a:rPr sz="1200" dirty="0">
                <a:latin typeface="Times New Roman"/>
                <a:cs typeface="Times New Roman"/>
              </a:rPr>
              <a:t>Simone </a:t>
            </a:r>
            <a:r>
              <a:rPr sz="1200" spc="-5" dirty="0">
                <a:latin typeface="Times New Roman"/>
                <a:cs typeface="Times New Roman"/>
              </a:rPr>
              <a:t>immaginò </a:t>
            </a:r>
            <a:r>
              <a:rPr sz="1200" dirty="0">
                <a:latin typeface="Times New Roman"/>
                <a:cs typeface="Times New Roman"/>
              </a:rPr>
              <a:t>i nazionalisti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azione </a:t>
            </a:r>
            <a:r>
              <a:rPr sz="1200" spc="-5" dirty="0">
                <a:latin typeface="Times New Roman"/>
                <a:cs typeface="Times New Roman"/>
              </a:rPr>
              <a:t>appena fosse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</a:t>
            </a:r>
            <a:endParaRPr sz="1200">
              <a:latin typeface="Times New Roman"/>
              <a:cs typeface="Times New Roman"/>
            </a:endParaRPr>
          </a:p>
          <a:p>
            <a:pPr marL="63500" marR="1085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e lui </a:t>
            </a:r>
            <a:r>
              <a:rPr sz="1200" spc="-5" dirty="0">
                <a:latin typeface="Times New Roman"/>
                <a:cs typeface="Times New Roman"/>
              </a:rPr>
              <a:t>stesso al comando supremo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forze militari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regno. Scendendo dall’Oliveto, egli  immaginò </a:t>
            </a:r>
            <a:r>
              <a:rPr sz="1200" dirty="0">
                <a:latin typeface="Times New Roman"/>
                <a:cs typeface="Times New Roman"/>
              </a:rPr>
              <a:t>anche che 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e tutti i loro </a:t>
            </a:r>
            <a:r>
              <a:rPr sz="1200" spc="-5" dirty="0">
                <a:latin typeface="Times New Roman"/>
                <a:cs typeface="Times New Roman"/>
              </a:rPr>
              <a:t>partigiani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morti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tramonto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giorno. Egli </a:t>
            </a:r>
            <a:r>
              <a:rPr sz="1200" dirty="0">
                <a:latin typeface="Times New Roman"/>
                <a:cs typeface="Times New Roman"/>
              </a:rPr>
              <a:t>credeva realmente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qualcosa di grande </a:t>
            </a:r>
            <a:r>
              <a:rPr sz="1200" spc="-5" dirty="0">
                <a:latin typeface="Times New Roman"/>
                <a:cs typeface="Times New Roman"/>
              </a:rPr>
              <a:t>stesse per accadere. Egli </a:t>
            </a:r>
            <a:r>
              <a:rPr sz="1200" dirty="0">
                <a:latin typeface="Times New Roman"/>
                <a:cs typeface="Times New Roman"/>
              </a:rPr>
              <a:t>era l’uomo più </a:t>
            </a:r>
            <a:r>
              <a:rPr sz="1200" spc="-5" dirty="0">
                <a:latin typeface="Times New Roman"/>
                <a:cs typeface="Times New Roman"/>
              </a:rPr>
              <a:t>rumoroso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moltitudine. Ma alle cinque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pomeriggio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apostolo </a:t>
            </a:r>
            <a:r>
              <a:rPr sz="1200" dirty="0">
                <a:latin typeface="Times New Roman"/>
                <a:cs typeface="Times New Roman"/>
              </a:rPr>
              <a:t>silenzioso, </a:t>
            </a:r>
            <a:r>
              <a:rPr sz="1200" spc="-5" dirty="0">
                <a:latin typeface="Times New Roman"/>
                <a:cs typeface="Times New Roman"/>
              </a:rPr>
              <a:t>abbattuto </a:t>
            </a:r>
            <a:r>
              <a:rPr sz="1200" dirty="0">
                <a:latin typeface="Times New Roman"/>
                <a:cs typeface="Times New Roman"/>
              </a:rPr>
              <a:t>e disilluso.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riprese </a:t>
            </a:r>
            <a:r>
              <a:rPr sz="1200" dirty="0">
                <a:latin typeface="Times New Roman"/>
                <a:cs typeface="Times New Roman"/>
              </a:rPr>
              <a:t>mai del tutto </a:t>
            </a:r>
            <a:r>
              <a:rPr sz="1200" spc="-5" dirty="0">
                <a:latin typeface="Times New Roman"/>
                <a:cs typeface="Times New Roman"/>
              </a:rPr>
              <a:t>dall’abbattimento </a:t>
            </a:r>
            <a:r>
              <a:rPr sz="1200" dirty="0">
                <a:latin typeface="Times New Roman"/>
                <a:cs typeface="Times New Roman"/>
              </a:rPr>
              <a:t>che lo colpì a </a:t>
            </a:r>
            <a:r>
              <a:rPr sz="1200" spc="-5" dirty="0">
                <a:latin typeface="Times New Roman"/>
                <a:cs typeface="Times New Roman"/>
              </a:rPr>
              <a:t>seguito dello shock 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giorno; </a:t>
            </a:r>
            <a:r>
              <a:rPr sz="1200" dirty="0">
                <a:latin typeface="Times New Roman"/>
                <a:cs typeface="Times New Roman"/>
              </a:rPr>
              <a:t>almeno non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molto tempo dopo la </a:t>
            </a:r>
            <a:r>
              <a:rPr sz="1200" spc="-5" dirty="0">
                <a:latin typeface="Times New Roman"/>
                <a:cs typeface="Times New Roman"/>
              </a:rPr>
              <a:t>risurrezione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473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(1886.3) 172:5.11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Alfeo questa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giornata perfetta. 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godettero </a:t>
            </a:r>
            <a:r>
              <a:rPr sz="1200" dirty="0">
                <a:latin typeface="Times New Roman"/>
                <a:cs typeface="Times New Roman"/>
              </a:rPr>
              <a:t>realmente tutta, e non </a:t>
            </a:r>
            <a:r>
              <a:rPr sz="1200" spc="-5" dirty="0">
                <a:latin typeface="Times New Roman"/>
                <a:cs typeface="Times New Roman"/>
              </a:rPr>
              <a:t>essendo presenti </a:t>
            </a:r>
            <a:r>
              <a:rPr sz="1200" dirty="0">
                <a:latin typeface="Times New Roman"/>
                <a:cs typeface="Times New Roman"/>
              </a:rPr>
              <a:t>durante la  </a:t>
            </a:r>
            <a:r>
              <a:rPr sz="1200" spc="-5" dirty="0">
                <a:latin typeface="Times New Roman"/>
                <a:cs typeface="Times New Roman"/>
              </a:rPr>
              <a:t>tranquilla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Tempio, evitarono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dello sgonfiamento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sollevazione popolare.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 assolutamente </a:t>
            </a:r>
            <a:r>
              <a:rPr sz="1200" dirty="0">
                <a:latin typeface="Times New Roman"/>
                <a:cs typeface="Times New Roman"/>
              </a:rPr>
              <a:t>a comprendere </a:t>
            </a:r>
            <a:r>
              <a:rPr sz="1200" spc="-5" dirty="0">
                <a:latin typeface="Times New Roman"/>
                <a:cs typeface="Times New Roman"/>
              </a:rPr>
              <a:t>l’atteggiamento sconsolato degli apostoli </a:t>
            </a:r>
            <a:r>
              <a:rPr sz="1200" dirty="0">
                <a:latin typeface="Times New Roman"/>
                <a:cs typeface="Times New Roman"/>
              </a:rPr>
              <a:t>quando ritornarono a Betania </a:t>
            </a:r>
            <a:r>
              <a:rPr sz="1200" spc="-5" dirty="0">
                <a:latin typeface="Times New Roman"/>
                <a:cs typeface="Times New Roman"/>
              </a:rPr>
              <a:t>quella sera. Nei </a:t>
            </a:r>
            <a:r>
              <a:rPr sz="1200" dirty="0">
                <a:latin typeface="Times New Roman"/>
                <a:cs typeface="Times New Roman"/>
              </a:rPr>
              <a:t>ricordi </a:t>
            </a:r>
            <a:r>
              <a:rPr sz="1200" spc="-5" dirty="0">
                <a:latin typeface="Times New Roman"/>
                <a:cs typeface="Times New Roman"/>
              </a:rPr>
              <a:t>dei  gemelli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giorno fu sempre quello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sentirono più </a:t>
            </a:r>
            <a:r>
              <a:rPr sz="1200" spc="-5" dirty="0">
                <a:latin typeface="Times New Roman"/>
                <a:cs typeface="Times New Roman"/>
              </a:rPr>
              <a:t>vicini al cielo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Questo giorno </a:t>
            </a:r>
            <a:r>
              <a:rPr sz="1200" dirty="0">
                <a:latin typeface="Times New Roman"/>
                <a:cs typeface="Times New Roman"/>
              </a:rPr>
              <a:t>fu il culmine </a:t>
            </a:r>
            <a:r>
              <a:rPr sz="1200" spc="-5" dirty="0">
                <a:latin typeface="Times New Roman"/>
                <a:cs typeface="Times New Roman"/>
              </a:rPr>
              <a:t>della  soddisfazione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loro carriera </a:t>
            </a:r>
            <a:r>
              <a:rPr sz="1200" dirty="0">
                <a:latin typeface="Times New Roman"/>
                <a:cs typeface="Times New Roman"/>
              </a:rPr>
              <a:t>di apostoli. Ed il </a:t>
            </a:r>
            <a:r>
              <a:rPr sz="1200" spc="-5" dirty="0">
                <a:latin typeface="Times New Roman"/>
                <a:cs typeface="Times New Roman"/>
              </a:rPr>
              <a:t>ricordo dell’esaltazione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domenica pomeriggio </a:t>
            </a:r>
            <a:r>
              <a:rPr sz="1200" dirty="0">
                <a:latin typeface="Times New Roman"/>
                <a:cs typeface="Times New Roman"/>
              </a:rPr>
              <a:t>li sostenne durante  tutta la </a:t>
            </a:r>
            <a:r>
              <a:rPr sz="1200" spc="-5" dirty="0">
                <a:latin typeface="Times New Roman"/>
                <a:cs typeface="Times New Roman"/>
              </a:rPr>
              <a:t>tragedia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memorabile settimana,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all’ora della crocifissione. Era l’entrata </a:t>
            </a:r>
            <a:r>
              <a:rPr sz="1200" dirty="0">
                <a:latin typeface="Times New Roman"/>
                <a:cs typeface="Times New Roman"/>
              </a:rPr>
              <a:t>più confacente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re che i gemelli  </a:t>
            </a:r>
            <a:r>
              <a:rPr sz="1200" spc="-5" dirty="0">
                <a:latin typeface="Times New Roman"/>
                <a:cs typeface="Times New Roman"/>
              </a:rPr>
              <a:t>potessero concepire; essi godettero ogni istante </a:t>
            </a:r>
            <a:r>
              <a:rPr sz="1200" dirty="0">
                <a:latin typeface="Times New Roman"/>
                <a:cs typeface="Times New Roman"/>
              </a:rPr>
              <a:t>dell’intero </a:t>
            </a:r>
            <a:r>
              <a:rPr sz="1200" spc="-5" dirty="0">
                <a:latin typeface="Times New Roman"/>
                <a:cs typeface="Times New Roman"/>
              </a:rPr>
              <a:t>spettacolo. Essi approvarono </a:t>
            </a:r>
            <a:r>
              <a:rPr sz="1200" dirty="0">
                <a:latin typeface="Times New Roman"/>
                <a:cs typeface="Times New Roman"/>
              </a:rPr>
              <a:t>pienamente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conservarono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ricordo.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(1886.4) 172:5.12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apostoli,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fu il più </a:t>
            </a:r>
            <a:r>
              <a:rPr sz="1200" spc="-5" dirty="0">
                <a:latin typeface="Times New Roman"/>
                <a:cs typeface="Times New Roman"/>
              </a:rPr>
              <a:t>sfavorevolmente colpito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entrata processionale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Gerusalemme.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mente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sgradevole </a:t>
            </a:r>
            <a:r>
              <a:rPr sz="1200" spc="-5" dirty="0">
                <a:latin typeface="Times New Roman"/>
                <a:cs typeface="Times New Roman"/>
              </a:rPr>
              <a:t>fermento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 rimprovero del </a:t>
            </a:r>
            <a:r>
              <a:rPr sz="1200" dirty="0">
                <a:latin typeface="Times New Roman"/>
                <a:cs typeface="Times New Roman"/>
              </a:rPr>
              <a:t>Maestro il </a:t>
            </a:r>
            <a:r>
              <a:rPr sz="1200" spc="-5" dirty="0">
                <a:latin typeface="Times New Roman"/>
                <a:cs typeface="Times New Roman"/>
              </a:rPr>
              <a:t>giorno precedente,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l’unzione 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da Maria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festa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Simone. Giuda fu </a:t>
            </a:r>
            <a:r>
              <a:rPr sz="1200" spc="-5" dirty="0">
                <a:latin typeface="Times New Roman"/>
                <a:cs typeface="Times New Roman"/>
              </a:rPr>
              <a:t>disgustato </a:t>
            </a:r>
            <a:r>
              <a:rPr sz="1200" dirty="0">
                <a:latin typeface="Times New Roman"/>
                <a:cs typeface="Times New Roman"/>
              </a:rPr>
              <a:t>da tutto lo </a:t>
            </a:r>
            <a:r>
              <a:rPr sz="1200" spc="-5" dirty="0">
                <a:latin typeface="Times New Roman"/>
                <a:cs typeface="Times New Roman"/>
              </a:rPr>
              <a:t>spettacolo. Gli sembrò </a:t>
            </a:r>
            <a:r>
              <a:rPr sz="1200" dirty="0">
                <a:latin typeface="Times New Roman"/>
                <a:cs typeface="Times New Roman"/>
              </a:rPr>
              <a:t>infantile,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francamente  </a:t>
            </a:r>
            <a:r>
              <a:rPr sz="1200" spc="-5" dirty="0">
                <a:latin typeface="Times New Roman"/>
                <a:cs typeface="Times New Roman"/>
              </a:rPr>
              <a:t>ridicolo. Mentre questo </a:t>
            </a:r>
            <a:r>
              <a:rPr sz="1200" dirty="0">
                <a:latin typeface="Times New Roman"/>
                <a:cs typeface="Times New Roman"/>
              </a:rPr>
              <a:t>apostolo </a:t>
            </a:r>
            <a:r>
              <a:rPr sz="1200" spc="-5" dirty="0">
                <a:latin typeface="Times New Roman"/>
                <a:cs typeface="Times New Roman"/>
              </a:rPr>
              <a:t>vendicativo osservava quanto accadeva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domenica pomeriggio, Gesù gli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sembrò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somigliare </a:t>
            </a:r>
            <a:r>
              <a:rPr sz="1200" dirty="0">
                <a:latin typeface="Times New Roman"/>
                <a:cs typeface="Times New Roman"/>
              </a:rPr>
              <a:t>più ad un clown </a:t>
            </a:r>
            <a:r>
              <a:rPr sz="1200" spc="-5" dirty="0">
                <a:latin typeface="Times New Roman"/>
                <a:cs typeface="Times New Roman"/>
              </a:rPr>
              <a:t>che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profondamente risentito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l’intero avvenimento. Egli condivideva </a:t>
            </a:r>
            <a:r>
              <a:rPr sz="1200" dirty="0">
                <a:latin typeface="Times New Roman"/>
                <a:cs typeface="Times New Roman"/>
              </a:rPr>
              <a:t>il punto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1655" cy="28397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492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dei Greci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Romani, </a:t>
            </a:r>
            <a:r>
              <a:rPr sz="1200" spc="-5" dirty="0">
                <a:latin typeface="Times New Roman"/>
                <a:cs typeface="Times New Roman"/>
              </a:rPr>
              <a:t>che biasimavano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avesse acconsentito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asino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somarello. Nel </a:t>
            </a:r>
            <a:r>
              <a:rPr sz="1200" dirty="0">
                <a:latin typeface="Times New Roman"/>
                <a:cs typeface="Times New Roman"/>
              </a:rPr>
              <a:t>momento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trionfale </a:t>
            </a:r>
            <a:r>
              <a:rPr sz="1200" spc="-5" dirty="0">
                <a:latin typeface="Times New Roman"/>
                <a:cs typeface="Times New Roman"/>
              </a:rPr>
              <a:t>entrò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città, Giuda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convinto di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l’intera idea di un tale </a:t>
            </a:r>
            <a:r>
              <a:rPr sz="1200" spc="-5" dirty="0">
                <a:latin typeface="Times New Roman"/>
                <a:cs typeface="Times New Roman"/>
              </a:rPr>
              <a:t>regno;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deciso a  </a:t>
            </a:r>
            <a:r>
              <a:rPr sz="1200" spc="-5" dirty="0">
                <a:latin typeface="Times New Roman"/>
                <a:cs typeface="Times New Roman"/>
              </a:rPr>
              <a:t>rinunciare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tentativi </a:t>
            </a:r>
            <a:r>
              <a:rPr sz="1200" spc="-5" dirty="0">
                <a:latin typeface="Times New Roman"/>
                <a:cs typeface="Times New Roman"/>
              </a:rPr>
              <a:t>farseschi d’instaurare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 </a:t>
            </a:r>
            <a:r>
              <a:rPr sz="1200" dirty="0">
                <a:latin typeface="Times New Roman"/>
                <a:cs typeface="Times New Roman"/>
              </a:rPr>
              <a:t>E poi pensò </a:t>
            </a:r>
            <a:r>
              <a:rPr sz="1200" spc="-5" dirty="0">
                <a:latin typeface="Times New Roman"/>
                <a:cs typeface="Times New Roman"/>
              </a:rPr>
              <a:t>alla 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e a molte </a:t>
            </a:r>
            <a:r>
              <a:rPr sz="1200" spc="-5" dirty="0">
                <a:latin typeface="Times New Roman"/>
                <a:cs typeface="Times New Roman"/>
              </a:rPr>
              <a:t>altre  cose, </a:t>
            </a:r>
            <a:r>
              <a:rPr sz="1200" dirty="0">
                <a:latin typeface="Times New Roman"/>
                <a:cs typeface="Times New Roman"/>
              </a:rPr>
              <a:t>e decise di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dodici,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giorno. Inoltre </a:t>
            </a:r>
            <a:r>
              <a:rPr sz="1200" dirty="0">
                <a:latin typeface="Times New Roman"/>
                <a:cs typeface="Times New Roman"/>
              </a:rPr>
              <a:t>egli portava la </a:t>
            </a:r>
            <a:r>
              <a:rPr sz="1200" spc="-5" dirty="0">
                <a:latin typeface="Times New Roman"/>
                <a:cs typeface="Times New Roman"/>
              </a:rPr>
              <a:t>borsa </a:t>
            </a:r>
            <a:r>
              <a:rPr sz="1200" dirty="0">
                <a:latin typeface="Times New Roman"/>
                <a:cs typeface="Times New Roman"/>
              </a:rPr>
              <a:t>e non voleva </a:t>
            </a:r>
            <a:r>
              <a:rPr sz="1200" spc="-5" dirty="0">
                <a:latin typeface="Times New Roman"/>
                <a:cs typeface="Times New Roman"/>
              </a:rPr>
              <a:t>disertare con </a:t>
            </a:r>
            <a:r>
              <a:rPr sz="1200" dirty="0">
                <a:latin typeface="Times New Roman"/>
                <a:cs typeface="Times New Roman"/>
              </a:rPr>
              <a:t>i fondi  </a:t>
            </a:r>
            <a:r>
              <a:rPr sz="1200" spc="-5" dirty="0">
                <a:latin typeface="Times New Roman"/>
                <a:cs typeface="Times New Roman"/>
              </a:rPr>
              <a:t>apostolici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possesso. Sulla via </a:t>
            </a:r>
            <a:r>
              <a:rPr sz="1200" spc="-5" dirty="0">
                <a:latin typeface="Times New Roman"/>
                <a:cs typeface="Times New Roman"/>
              </a:rPr>
              <a:t>del ritorno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sembrò </a:t>
            </a:r>
            <a:r>
              <a:rPr sz="1200" dirty="0">
                <a:latin typeface="Times New Roman"/>
                <a:cs typeface="Times New Roman"/>
              </a:rPr>
              <a:t>strana perché tutti </a:t>
            </a:r>
            <a:r>
              <a:rPr sz="1200" spc="-5" dirty="0">
                <a:latin typeface="Times New Roman"/>
                <a:cs typeface="Times New Roman"/>
              </a:rPr>
              <a:t>gli apostoli  erano ugualmente </a:t>
            </a:r>
            <a:r>
              <a:rPr sz="1200" dirty="0">
                <a:latin typeface="Times New Roman"/>
                <a:cs typeface="Times New Roman"/>
              </a:rPr>
              <a:t>depressi e silenziosi.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(1887.1) 172:5.13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fu enormemente influenzato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derisione dei </a:t>
            </a:r>
            <a:r>
              <a:rPr sz="1200" dirty="0">
                <a:latin typeface="Times New Roman"/>
                <a:cs typeface="Times New Roman"/>
              </a:rPr>
              <a:t>suoi amici </a:t>
            </a:r>
            <a:r>
              <a:rPr sz="1200" spc="-5" dirty="0">
                <a:latin typeface="Times New Roman"/>
                <a:cs typeface="Times New Roman"/>
              </a:rPr>
              <a:t>Sadducei. Nessun </a:t>
            </a:r>
            <a:r>
              <a:rPr sz="1200" spc="5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singolo fattore esercitò  un’influenza così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lui, </a:t>
            </a:r>
            <a:r>
              <a:rPr sz="1200" spc="-5" dirty="0">
                <a:latin typeface="Times New Roman"/>
                <a:cs typeface="Times New Roman"/>
              </a:rPr>
              <a:t>nella sua determinazione 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abbandonare 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compagni </a:t>
            </a:r>
            <a:r>
              <a:rPr sz="1200" dirty="0">
                <a:latin typeface="Times New Roman"/>
                <a:cs typeface="Times New Roman"/>
              </a:rPr>
              <a:t>apostoli, </a:t>
            </a:r>
            <a:r>
              <a:rPr sz="1200" spc="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episodio capitato proprio quando Gesù arrivò </a:t>
            </a:r>
            <a:r>
              <a:rPr sz="1200" dirty="0">
                <a:latin typeface="Times New Roman"/>
                <a:cs typeface="Times New Roman"/>
              </a:rPr>
              <a:t>alla porta </a:t>
            </a:r>
            <a:r>
              <a:rPr sz="1200" spc="-5" dirty="0">
                <a:latin typeface="Times New Roman"/>
                <a:cs typeface="Times New Roman"/>
              </a:rPr>
              <a:t>della città. Un eminente Sadduceo </a:t>
            </a:r>
            <a:r>
              <a:rPr sz="1200" dirty="0">
                <a:latin typeface="Times New Roman"/>
                <a:cs typeface="Times New Roman"/>
              </a:rPr>
              <a:t>(un amico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di Giuda) </a:t>
            </a:r>
            <a:r>
              <a:rPr sz="1200" spc="-5" dirty="0">
                <a:latin typeface="Times New Roman"/>
                <a:cs typeface="Times New Roman"/>
              </a:rPr>
              <a:t>si  precipitò verso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l’intenzione di </a:t>
            </a:r>
            <a:r>
              <a:rPr sz="1200" spc="-5" dirty="0">
                <a:latin typeface="Times New Roman"/>
                <a:cs typeface="Times New Roman"/>
              </a:rPr>
              <a:t>canzonarlo,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dandogli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colpo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spalle disse: “Perché hai un’espressione </a:t>
            </a:r>
            <a:r>
              <a:rPr sz="1200" spc="5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preoccupata, </a:t>
            </a:r>
            <a:r>
              <a:rPr sz="1200" dirty="0">
                <a:latin typeface="Times New Roman"/>
                <a:cs typeface="Times New Roman"/>
              </a:rPr>
              <a:t>mio buon amico;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animo ed unisciti a noi </a:t>
            </a:r>
            <a:r>
              <a:rPr sz="1200" spc="-5" dirty="0">
                <a:latin typeface="Times New Roman"/>
                <a:cs typeface="Times New Roman"/>
              </a:rPr>
              <a:t>nell’acclamare questo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Giudei, mentre </a:t>
            </a:r>
            <a:r>
              <a:rPr sz="1200" spc="-5" dirty="0">
                <a:latin typeface="Times New Roman"/>
                <a:cs typeface="Times New Roman"/>
              </a:rPr>
              <a:t>varca </a:t>
            </a:r>
            <a:r>
              <a:rPr sz="1200" dirty="0">
                <a:latin typeface="Times New Roman"/>
                <a:cs typeface="Times New Roman"/>
              </a:rPr>
              <a:t>le  porte di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montato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asino.” Giuda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indietreggiato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persecuzioni, ma non poté 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derisione. Al sentimento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vendetta </a:t>
            </a:r>
            <a:r>
              <a:rPr sz="1200" dirty="0">
                <a:latin typeface="Times New Roman"/>
                <a:cs typeface="Times New Roman"/>
              </a:rPr>
              <a:t>da tempo nutrito </a:t>
            </a:r>
            <a:r>
              <a:rPr sz="1200" spc="-5" dirty="0">
                <a:latin typeface="Times New Roman"/>
                <a:cs typeface="Times New Roman"/>
              </a:rPr>
              <a:t>si mescolava </a:t>
            </a:r>
            <a:r>
              <a:rPr sz="1200" dirty="0">
                <a:latin typeface="Times New Roman"/>
                <a:cs typeface="Times New Roman"/>
              </a:rPr>
              <a:t>ora questa fatale paura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ridicolo, 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sentimento </a:t>
            </a:r>
            <a:r>
              <a:rPr sz="1200" spc="-5" dirty="0">
                <a:latin typeface="Times New Roman"/>
                <a:cs typeface="Times New Roman"/>
              </a:rPr>
              <a:t>terribile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spaventoso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vergognarsi del suo Maestro </a:t>
            </a:r>
            <a:r>
              <a:rPr sz="1200" dirty="0">
                <a:latin typeface="Times New Roman"/>
                <a:cs typeface="Times New Roman"/>
              </a:rPr>
              <a:t>e dei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apostoli. In </a:t>
            </a:r>
            <a:r>
              <a:rPr sz="1200" spc="-5" dirty="0">
                <a:latin typeface="Times New Roman"/>
                <a:cs typeface="Times New Roman"/>
              </a:rPr>
              <a:t>cuor suo questo </a:t>
            </a:r>
            <a:r>
              <a:rPr sz="1200" dirty="0">
                <a:latin typeface="Times New Roman"/>
                <a:cs typeface="Times New Roman"/>
              </a:rPr>
              <a:t>ambasciatore  </a:t>
            </a:r>
            <a:r>
              <a:rPr sz="1200" spc="-5" dirty="0">
                <a:latin typeface="Times New Roman"/>
                <a:cs typeface="Times New Roman"/>
              </a:rPr>
              <a:t>ordinato del regno era già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disertore;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restava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qualche scusa plausibile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un’aperta </a:t>
            </a:r>
            <a:r>
              <a:rPr sz="1200" spc="-5" dirty="0">
                <a:latin typeface="Times New Roman"/>
                <a:cs typeface="Times New Roman"/>
              </a:rPr>
              <a:t>rottura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Vita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e gli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Insegnamenti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di</a:t>
            </a:r>
            <a:r>
              <a:rPr sz="1500" spc="-5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C00000"/>
                </a:solidFill>
                <a:latin typeface="Times New Roman"/>
                <a:cs typeface="Times New Roman"/>
              </a:rPr>
              <a:t>Gesù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71741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lunedì a</a:t>
            </a:r>
            <a:r>
              <a:rPr sz="2200" b="1" spc="-5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Gerusalemme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04834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(1888.1) 173:0.1 </a:t>
            </a:r>
            <a:r>
              <a:rPr sz="1200" spc="-5" dirty="0">
                <a:latin typeface="Times New Roman"/>
                <a:cs typeface="Times New Roman"/>
              </a:rPr>
              <a:t>LUNEDÌ </a:t>
            </a:r>
            <a:r>
              <a:rPr sz="1200" dirty="0">
                <a:latin typeface="Times New Roman"/>
                <a:cs typeface="Times New Roman"/>
              </a:rPr>
              <a:t>mattina </a:t>
            </a:r>
            <a:r>
              <a:rPr sz="1200" spc="-5" dirty="0">
                <a:latin typeface="Times New Roman"/>
                <a:cs typeface="Times New Roman"/>
              </a:rPr>
              <a:t>presto,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precedentemente convenuto, </a:t>
            </a:r>
            <a:r>
              <a:rPr sz="1200" dirty="0">
                <a:latin typeface="Times New Roman"/>
                <a:cs typeface="Times New Roman"/>
              </a:rPr>
              <a:t>Gesù 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apostoli si </a:t>
            </a:r>
            <a:r>
              <a:rPr sz="1200" dirty="0">
                <a:latin typeface="Times New Roman"/>
                <a:cs typeface="Times New Roman"/>
              </a:rPr>
              <a:t>riunirono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Simone a </a:t>
            </a:r>
            <a:r>
              <a:rPr sz="1200" spc="-5" dirty="0">
                <a:latin typeface="Times New Roman"/>
                <a:cs typeface="Times New Roman"/>
              </a:rPr>
              <a:t>Betania  e, </a:t>
            </a:r>
            <a:r>
              <a:rPr sz="1200" dirty="0">
                <a:latin typeface="Times New Roman"/>
                <a:cs typeface="Times New Roman"/>
              </a:rPr>
              <a:t>dopo una breve riunione,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restarono stranamente </a:t>
            </a:r>
            <a:r>
              <a:rPr sz="1200" dirty="0">
                <a:latin typeface="Times New Roman"/>
                <a:cs typeface="Times New Roman"/>
              </a:rPr>
              <a:t>silenziosi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tragitto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Tempio; 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erano ripresi dall’esperienza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precedente. Erano </a:t>
            </a:r>
            <a:r>
              <a:rPr sz="1200" dirty="0">
                <a:latin typeface="Times New Roman"/>
                <a:cs typeface="Times New Roman"/>
              </a:rPr>
              <a:t>ansiosi, </a:t>
            </a:r>
            <a:r>
              <a:rPr sz="1200" spc="-5" dirty="0">
                <a:latin typeface="Times New Roman"/>
                <a:cs typeface="Times New Roman"/>
              </a:rPr>
              <a:t>timorosi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profondamente colpiti </a:t>
            </a:r>
            <a:r>
              <a:rPr sz="1200" dirty="0">
                <a:latin typeface="Times New Roman"/>
                <a:cs typeface="Times New Roman"/>
              </a:rPr>
              <a:t>da 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certo</a:t>
            </a: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distacco </a:t>
            </a:r>
            <a:r>
              <a:rPr sz="1200" dirty="0">
                <a:latin typeface="Times New Roman"/>
                <a:cs typeface="Times New Roman"/>
              </a:rPr>
              <a:t>dovuto all’improvviso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tattica del Maestro, </a:t>
            </a:r>
            <a:r>
              <a:rPr sz="1200" dirty="0">
                <a:latin typeface="Times New Roman"/>
                <a:cs typeface="Times New Roman"/>
              </a:rPr>
              <a:t>unito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dovevano </a:t>
            </a:r>
            <a:r>
              <a:rPr sz="1200" spc="-5" dirty="0">
                <a:latin typeface="Times New Roman"/>
                <a:cs typeface="Times New Roman"/>
              </a:rPr>
              <a:t>impegnarsi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insegnamento </a:t>
            </a:r>
            <a:r>
              <a:rPr sz="1200" dirty="0">
                <a:latin typeface="Times New Roman"/>
                <a:cs typeface="Times New Roman"/>
              </a:rPr>
              <a:t>pubblico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settimana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(1888.2) 173:0.2 </a:t>
            </a:r>
            <a:r>
              <a:rPr sz="1200" spc="-5" dirty="0">
                <a:latin typeface="Times New Roman"/>
                <a:cs typeface="Times New Roman"/>
              </a:rPr>
              <a:t>Mentre questo gruppo </a:t>
            </a:r>
            <a:r>
              <a:rPr sz="1200" dirty="0">
                <a:latin typeface="Times New Roman"/>
                <a:cs typeface="Times New Roman"/>
              </a:rPr>
              <a:t>scendeva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Oliveto, Gesù stava davanti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</a:t>
            </a:r>
            <a:r>
              <a:rPr sz="1200" spc="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seguivano </a:t>
            </a:r>
            <a:r>
              <a:rPr sz="1200" dirty="0">
                <a:latin typeface="Times New Roman"/>
                <a:cs typeface="Times New Roman"/>
              </a:rPr>
              <a:t>da vicino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meditativo </a:t>
            </a:r>
            <a:r>
              <a:rPr sz="1200" spc="-5" dirty="0">
                <a:latin typeface="Times New Roman"/>
                <a:cs typeface="Times New Roman"/>
              </a:rPr>
              <a:t>silenzio. 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pensiero dominante nella </a:t>
            </a:r>
            <a:r>
              <a:rPr sz="1200" dirty="0">
                <a:latin typeface="Times New Roman"/>
                <a:cs typeface="Times New Roman"/>
              </a:rPr>
              <a:t>mente di tutti,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 Iscariota, ed era: che </a:t>
            </a:r>
            <a:r>
              <a:rPr sz="1200" spc="5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farà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Maestro oggi? </a:t>
            </a:r>
            <a:r>
              <a:rPr sz="1200" dirty="0">
                <a:latin typeface="Times New Roman"/>
                <a:cs typeface="Times New Roman"/>
              </a:rPr>
              <a:t>Giuda </a:t>
            </a:r>
            <a:r>
              <a:rPr sz="1200" spc="-5" dirty="0">
                <a:latin typeface="Times New Roman"/>
                <a:cs typeface="Times New Roman"/>
              </a:rPr>
              <a:t>era assorbito </a:t>
            </a:r>
            <a:r>
              <a:rPr sz="1200" dirty="0">
                <a:latin typeface="Times New Roman"/>
                <a:cs typeface="Times New Roman"/>
              </a:rPr>
              <a:t>da un solo </a:t>
            </a:r>
            <a:r>
              <a:rPr sz="1200" spc="-5" dirty="0">
                <a:latin typeface="Times New Roman"/>
                <a:cs typeface="Times New Roman"/>
              </a:rPr>
              <a:t>pensiero: </a:t>
            </a:r>
            <a:r>
              <a:rPr sz="1200" dirty="0">
                <a:latin typeface="Times New Roman"/>
                <a:cs typeface="Times New Roman"/>
              </a:rPr>
              <a:t>che cosa farò io? </a:t>
            </a:r>
            <a:r>
              <a:rPr sz="1200" spc="-5" dirty="0">
                <a:latin typeface="Times New Roman"/>
                <a:cs typeface="Times New Roman"/>
              </a:rPr>
              <a:t>Continuerò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rimanere con Gesù </a:t>
            </a:r>
            <a:r>
              <a:rPr sz="1200" dirty="0">
                <a:latin typeface="Times New Roman"/>
                <a:cs typeface="Times New Roman"/>
              </a:rPr>
              <a:t>ed i miei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o mi  </a:t>
            </a:r>
            <a:r>
              <a:rPr sz="1200" spc="-5" dirty="0">
                <a:latin typeface="Times New Roman"/>
                <a:cs typeface="Times New Roman"/>
              </a:rPr>
              <a:t>ritirerò?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lascio,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romperò?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6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(1888.3) 173:0.3 </a:t>
            </a:r>
            <a:r>
              <a:rPr sz="1200" spc="-5" dirty="0">
                <a:latin typeface="Times New Roman"/>
                <a:cs typeface="Times New Roman"/>
              </a:rPr>
              <a:t>Erano circa </a:t>
            </a:r>
            <a:r>
              <a:rPr sz="1200" dirty="0">
                <a:latin typeface="Times New Roman"/>
                <a:cs typeface="Times New Roman"/>
              </a:rPr>
              <a:t>le nove di questa splendida mattina </a:t>
            </a:r>
            <a:r>
              <a:rPr sz="1200" spc="-5" dirty="0">
                <a:latin typeface="Times New Roman"/>
                <a:cs typeface="Times New Roman"/>
              </a:rPr>
              <a:t>quando 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arrivarono al </a:t>
            </a:r>
            <a:r>
              <a:rPr sz="1200" dirty="0">
                <a:latin typeface="Times New Roman"/>
                <a:cs typeface="Times New Roman"/>
              </a:rPr>
              <a:t>Tempio. </a:t>
            </a:r>
            <a:r>
              <a:rPr sz="1200" spc="-5" dirty="0">
                <a:latin typeface="Times New Roman"/>
                <a:cs typeface="Times New Roman"/>
              </a:rPr>
              <a:t>Essi andarono </a:t>
            </a:r>
            <a:r>
              <a:rPr sz="1200" dirty="0">
                <a:latin typeface="Times New Roman"/>
                <a:cs typeface="Times New Roman"/>
              </a:rPr>
              <a:t>subito nel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cortile dove </a:t>
            </a:r>
            <a:r>
              <a:rPr sz="1200" spc="-5" dirty="0">
                <a:latin typeface="Times New Roman"/>
                <a:cs typeface="Times New Roman"/>
              </a:rPr>
              <a:t>Gesù aveva spesso insegnato,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salutato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aspettavano, Gesù </a:t>
            </a:r>
            <a:r>
              <a:rPr sz="1200" dirty="0">
                <a:latin typeface="Times New Roman"/>
                <a:cs typeface="Times New Roman"/>
              </a:rPr>
              <a:t>salì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pedane  </a:t>
            </a:r>
            <a:r>
              <a:rPr sz="1200" spc="-5" dirty="0">
                <a:latin typeface="Times New Roman"/>
                <a:cs typeface="Times New Roman"/>
              </a:rPr>
              <a:t>riservate agli insegnanti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parlare alla </a:t>
            </a:r>
            <a:r>
              <a:rPr sz="1200" dirty="0">
                <a:latin typeface="Times New Roman"/>
                <a:cs typeface="Times New Roman"/>
              </a:rPr>
              <a:t>folla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stava riunendo.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si allontanarono </a:t>
            </a:r>
            <a:r>
              <a:rPr sz="1200" dirty="0">
                <a:latin typeface="Times New Roman"/>
                <a:cs typeface="Times New Roman"/>
              </a:rPr>
              <a:t>a breve </a:t>
            </a:r>
            <a:r>
              <a:rPr sz="1200" spc="5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ed  attesero 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purificazione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Tempio</a:t>
            </a:r>
            <a:endParaRPr sz="1600">
              <a:latin typeface="Times New Roman"/>
              <a:cs typeface="Times New Roman"/>
            </a:endParaRPr>
          </a:p>
          <a:p>
            <a:pPr marL="76200" marR="38417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(1888.4) 173:1.1 </a:t>
            </a:r>
            <a:r>
              <a:rPr sz="1200" spc="-5" dirty="0">
                <a:latin typeface="Times New Roman"/>
                <a:cs typeface="Times New Roman"/>
              </a:rPr>
              <a:t>Un enorme traffico commerciale si era </a:t>
            </a:r>
            <a:r>
              <a:rPr sz="1200" dirty="0">
                <a:latin typeface="Times New Roman"/>
                <a:cs typeface="Times New Roman"/>
              </a:rPr>
              <a:t>sviluppato 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e le cerimonie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nel Tempio. 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consistente nel </a:t>
            </a:r>
            <a:r>
              <a:rPr sz="1200" dirty="0">
                <a:latin typeface="Times New Roman"/>
                <a:cs typeface="Times New Roman"/>
              </a:rPr>
              <a:t>fornire </a:t>
            </a:r>
            <a:r>
              <a:rPr sz="1200" spc="-5" dirty="0">
                <a:latin typeface="Times New Roman"/>
                <a:cs typeface="Times New Roman"/>
              </a:rPr>
              <a:t>animali appropriati per </a:t>
            </a:r>
            <a:r>
              <a:rPr sz="1200" dirty="0">
                <a:latin typeface="Times New Roman"/>
                <a:cs typeface="Times New Roman"/>
              </a:rPr>
              <a:t>i vari </a:t>
            </a:r>
            <a:r>
              <a:rPr sz="1200" spc="-5" dirty="0">
                <a:latin typeface="Times New Roman"/>
                <a:cs typeface="Times New Roman"/>
              </a:rPr>
              <a:t>sacrifici. Sebbene </a:t>
            </a:r>
            <a:r>
              <a:rPr sz="1200" dirty="0">
                <a:latin typeface="Times New Roman"/>
                <a:cs typeface="Times New Roman"/>
              </a:rPr>
              <a:t>fosse permesso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fedeli di portare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005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16839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proprio sacrificio, restava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questi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dovevano essere </a:t>
            </a:r>
            <a:r>
              <a:rPr sz="1200" dirty="0">
                <a:latin typeface="Times New Roman"/>
                <a:cs typeface="Times New Roman"/>
              </a:rPr>
              <a:t>esenti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“difetto”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legge levitica e  </a:t>
            </a:r>
            <a:r>
              <a:rPr sz="1200" spc="-5" dirty="0">
                <a:latin typeface="Times New Roman"/>
                <a:cs typeface="Times New Roman"/>
              </a:rPr>
              <a:t>secondo l’interpretazione degli ispettori </a:t>
            </a:r>
            <a:r>
              <a:rPr sz="1200" dirty="0">
                <a:latin typeface="Times New Roman"/>
                <a:cs typeface="Times New Roman"/>
              </a:rPr>
              <a:t>ufficiali del </a:t>
            </a:r>
            <a:r>
              <a:rPr sz="1200" spc="-5" dirty="0">
                <a:latin typeface="Times New Roman"/>
                <a:cs typeface="Times New Roman"/>
              </a:rPr>
              <a:t>Tempio. Molti fedeli avevano subito l’umiliazione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animale,  ritenuto perfetto, </a:t>
            </a:r>
            <a:r>
              <a:rPr sz="1200" dirty="0">
                <a:latin typeface="Times New Roman"/>
                <a:cs typeface="Times New Roman"/>
              </a:rPr>
              <a:t>respinto </a:t>
            </a:r>
            <a:r>
              <a:rPr sz="1200" spc="-5" dirty="0">
                <a:latin typeface="Times New Roman"/>
                <a:cs typeface="Times New Roman"/>
              </a:rPr>
              <a:t>dagli esaminatori del </a:t>
            </a:r>
            <a:r>
              <a:rPr sz="1200" dirty="0">
                <a:latin typeface="Times New Roman"/>
                <a:cs typeface="Times New Roman"/>
              </a:rPr>
              <a:t>Tempio. </a:t>
            </a:r>
            <a:r>
              <a:rPr sz="1200" spc="-5" dirty="0">
                <a:latin typeface="Times New Roman"/>
                <a:cs typeface="Times New Roman"/>
              </a:rPr>
              <a:t>Divenne perciò </a:t>
            </a:r>
            <a:r>
              <a:rPr sz="1200" dirty="0">
                <a:latin typeface="Times New Roman"/>
                <a:cs typeface="Times New Roman"/>
              </a:rPr>
              <a:t>pratica </a:t>
            </a:r>
            <a:r>
              <a:rPr sz="1200" spc="-5" dirty="0">
                <a:latin typeface="Times New Roman"/>
                <a:cs typeface="Times New Roman"/>
              </a:rPr>
              <a:t>generale acquistare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animali sacrificali al  Tempio, </a:t>
            </a:r>
            <a:r>
              <a:rPr sz="1200" dirty="0">
                <a:latin typeface="Times New Roman"/>
                <a:cs typeface="Times New Roman"/>
              </a:rPr>
              <a:t>e benché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parecchi allevamenti sul vicino Oliveto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potevano essere </a:t>
            </a:r>
            <a:r>
              <a:rPr sz="1200" dirty="0">
                <a:latin typeface="Times New Roman"/>
                <a:cs typeface="Times New Roman"/>
              </a:rPr>
              <a:t>comperati,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costume  acquistare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animali direttamente nei recinti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Tempio. Gradualmente si era </a:t>
            </a:r>
            <a:r>
              <a:rPr sz="1200" dirty="0">
                <a:latin typeface="Times New Roman"/>
                <a:cs typeface="Times New Roman"/>
              </a:rPr>
              <a:t>sviluppato </a:t>
            </a:r>
            <a:r>
              <a:rPr sz="1200" spc="-5" dirty="0">
                <a:latin typeface="Times New Roman"/>
                <a:cs typeface="Times New Roman"/>
              </a:rPr>
              <a:t>questo costume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vendere ogni </a:t>
            </a:r>
            <a:r>
              <a:rPr sz="1200" dirty="0">
                <a:latin typeface="Times New Roman"/>
                <a:cs typeface="Times New Roman"/>
              </a:rPr>
              <a:t>sorta  di animali </a:t>
            </a:r>
            <a:r>
              <a:rPr sz="1200" spc="-5" dirty="0">
                <a:latin typeface="Times New Roman"/>
                <a:cs typeface="Times New Roman"/>
              </a:rPr>
              <a:t>sacrificali nei cortili del Tempio. Era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sorto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esteso commercio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si traevano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profitti. Parte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guadagni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riservata al tesoro del Tempio,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tornava </a:t>
            </a:r>
            <a:r>
              <a:rPr sz="1200" spc="-5" dirty="0">
                <a:latin typeface="Times New Roman"/>
                <a:cs typeface="Times New Roman"/>
              </a:rPr>
              <a:t>indirettamente nelle </a:t>
            </a:r>
            <a:r>
              <a:rPr sz="1200" dirty="0">
                <a:latin typeface="Times New Roman"/>
                <a:cs typeface="Times New Roman"/>
              </a:rPr>
              <a:t>mani delle </a:t>
            </a:r>
            <a:r>
              <a:rPr sz="1200" spc="-5" dirty="0">
                <a:latin typeface="Times New Roman"/>
                <a:cs typeface="Times New Roman"/>
              </a:rPr>
              <a:t>famiglie dell’alto  sacerdozio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governava.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1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(1888.5) 173:1.2 </a:t>
            </a:r>
            <a:r>
              <a:rPr sz="1200" spc="-5" dirty="0">
                <a:latin typeface="Times New Roman"/>
                <a:cs typeface="Times New Roman"/>
              </a:rPr>
              <a:t>Questa vendita </a:t>
            </a:r>
            <a:r>
              <a:rPr sz="1200" dirty="0">
                <a:latin typeface="Times New Roman"/>
                <a:cs typeface="Times New Roman"/>
              </a:rPr>
              <a:t>di animali nel </a:t>
            </a:r>
            <a:r>
              <a:rPr sz="1200" spc="-5" dirty="0">
                <a:latin typeface="Times New Roman"/>
                <a:cs typeface="Times New Roman"/>
              </a:rPr>
              <a:t>Tempio prosperava perché,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fedele acquistava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animale, sebbene </a:t>
            </a:r>
            <a:r>
              <a:rPr sz="1200" dirty="0">
                <a:latin typeface="Times New Roman"/>
                <a:cs typeface="Times New Roman"/>
              </a:rPr>
              <a:t>il prezzo  fosse un po’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tasse </a:t>
            </a:r>
            <a:r>
              <a:rPr sz="1200" dirty="0">
                <a:latin typeface="Times New Roman"/>
                <a:cs typeface="Times New Roman"/>
              </a:rPr>
              <a:t>da pagare e </a:t>
            </a:r>
            <a:r>
              <a:rPr sz="1200" spc="-5" dirty="0">
                <a:latin typeface="Times New Roman"/>
                <a:cs typeface="Times New Roman"/>
              </a:rPr>
              <a:t>si era certi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sacrificio presentato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stato respinto </a:t>
            </a:r>
            <a:r>
              <a:rPr sz="1200" dirty="0">
                <a:latin typeface="Times New Roman"/>
                <a:cs typeface="Times New Roman"/>
              </a:rPr>
              <a:t>sotto il  </a:t>
            </a:r>
            <a:r>
              <a:rPr sz="1200" spc="-5" dirty="0">
                <a:latin typeface="Times New Roman"/>
                <a:cs typeface="Times New Roman"/>
              </a:rPr>
              <a:t>pretesto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difetti reali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teorici. Di </a:t>
            </a:r>
            <a:r>
              <a:rPr sz="1200" dirty="0">
                <a:latin typeface="Times New Roman"/>
                <a:cs typeface="Times New Roman"/>
              </a:rPr>
              <a:t>tanto in tanto </a:t>
            </a:r>
            <a:r>
              <a:rPr sz="1200" spc="-5" dirty="0">
                <a:latin typeface="Times New Roman"/>
                <a:cs typeface="Times New Roman"/>
              </a:rPr>
              <a:t>venivano praticati </a:t>
            </a:r>
            <a:r>
              <a:rPr sz="1200" dirty="0">
                <a:latin typeface="Times New Roman"/>
                <a:cs typeface="Times New Roman"/>
              </a:rPr>
              <a:t>al popolo </a:t>
            </a:r>
            <a:r>
              <a:rPr sz="1200" spc="-5" dirty="0">
                <a:latin typeface="Times New Roman"/>
                <a:cs typeface="Times New Roman"/>
              </a:rPr>
              <a:t>comune esorbitanti aumenti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prezzo,</a:t>
            </a:r>
            <a:endParaRPr sz="1200">
              <a:latin typeface="Times New Roman"/>
              <a:cs typeface="Times New Roman"/>
            </a:endParaRPr>
          </a:p>
          <a:p>
            <a:pPr marL="63500" marR="1250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durante le </a:t>
            </a:r>
            <a:r>
              <a:rPr sz="1200" spc="-5" dirty="0">
                <a:latin typeface="Times New Roman"/>
                <a:cs typeface="Times New Roman"/>
              </a:rPr>
              <a:t>grandi feste </a:t>
            </a:r>
            <a:r>
              <a:rPr sz="1200" dirty="0">
                <a:latin typeface="Times New Roman"/>
                <a:cs typeface="Times New Roman"/>
              </a:rPr>
              <a:t>nazionali.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momento gli avidi sacerdoti arrivarono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l’equivalente di  una settimana 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per una coppia di </a:t>
            </a:r>
            <a:r>
              <a:rPr sz="1200" spc="-5" dirty="0">
                <a:latin typeface="Times New Roman"/>
                <a:cs typeface="Times New Roman"/>
              </a:rPr>
              <a:t>piccioni che </a:t>
            </a:r>
            <a:r>
              <a:rPr sz="1200" dirty="0">
                <a:latin typeface="Times New Roman"/>
                <a:cs typeface="Times New Roman"/>
              </a:rPr>
              <a:t>sarebbero stati venduti </a:t>
            </a:r>
            <a:r>
              <a:rPr sz="1200" spc="-5" dirty="0">
                <a:latin typeface="Times New Roman"/>
                <a:cs typeface="Times New Roman"/>
              </a:rPr>
              <a:t>ai poveri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soldi. I </a:t>
            </a:r>
            <a:r>
              <a:rPr sz="1200" spc="-5" dirty="0">
                <a:latin typeface="Times New Roman"/>
                <a:cs typeface="Times New Roman"/>
              </a:rPr>
              <a:t>“figli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Anna”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avevano</a:t>
            </a:r>
            <a:endParaRPr sz="1200">
              <a:latin typeface="Times New Roman"/>
              <a:cs typeface="Times New Roman"/>
            </a:endParaRPr>
          </a:p>
          <a:p>
            <a:pPr marL="63500" marR="12509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già cominciato ad installare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bazar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recinti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quegli stessi 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mercato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persisterono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definitiva </a:t>
            </a:r>
            <a:r>
              <a:rPr sz="1200" dirty="0">
                <a:latin typeface="Times New Roman"/>
                <a:cs typeface="Times New Roman"/>
              </a:rPr>
              <a:t>demolizione da </a:t>
            </a:r>
            <a:r>
              <a:rPr sz="1200" spc="-5" dirty="0">
                <a:latin typeface="Times New Roman"/>
                <a:cs typeface="Times New Roman"/>
              </a:rPr>
              <a:t>parte del </a:t>
            </a:r>
            <a:r>
              <a:rPr sz="1200" dirty="0">
                <a:latin typeface="Times New Roman"/>
                <a:cs typeface="Times New Roman"/>
              </a:rPr>
              <a:t>popolino tre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distruzione </a:t>
            </a:r>
            <a:r>
              <a:rPr sz="1200" spc="-5" dirty="0">
                <a:latin typeface="Times New Roman"/>
                <a:cs typeface="Times New Roman"/>
              </a:rPr>
              <a:t>del Tempio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(1889.1) 173:1.3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traffico </a:t>
            </a:r>
            <a:r>
              <a:rPr sz="1200" dirty="0">
                <a:latin typeface="Times New Roman"/>
                <a:cs typeface="Times New Roman"/>
              </a:rPr>
              <a:t>di animali </a:t>
            </a:r>
            <a:r>
              <a:rPr sz="1200" spc="-5" dirty="0">
                <a:latin typeface="Times New Roman"/>
                <a:cs typeface="Times New Roman"/>
              </a:rPr>
              <a:t>sacrificali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mercanzie </a:t>
            </a:r>
            <a:r>
              <a:rPr sz="1200" dirty="0">
                <a:latin typeface="Times New Roman"/>
                <a:cs typeface="Times New Roman"/>
              </a:rPr>
              <a:t>varie non era il solo 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cortili del Tempio erano </a:t>
            </a:r>
            <a:r>
              <a:rPr sz="1200" dirty="0">
                <a:latin typeface="Times New Roman"/>
                <a:cs typeface="Times New Roman"/>
              </a:rPr>
              <a:t>profanati.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periodo si </a:t>
            </a:r>
            <a:r>
              <a:rPr sz="1200" dirty="0">
                <a:latin typeface="Times New Roman"/>
                <a:cs typeface="Times New Roman"/>
              </a:rPr>
              <a:t>era sviluppato un </a:t>
            </a:r>
            <a:r>
              <a:rPr sz="1200" spc="-5" dirty="0">
                <a:latin typeface="Times New Roman"/>
                <a:cs typeface="Times New Roman"/>
              </a:rPr>
              <a:t>esteso sistema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scambi bancari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praticato nei </a:t>
            </a:r>
            <a:r>
              <a:rPr sz="1200" spc="-5" dirty="0">
                <a:latin typeface="Times New Roman"/>
                <a:cs typeface="Times New Roman"/>
              </a:rPr>
              <a:t>recinti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Tempio. E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ciò avvenne </a:t>
            </a:r>
            <a:r>
              <a:rPr sz="1200" dirty="0">
                <a:latin typeface="Times New Roman"/>
                <a:cs typeface="Times New Roman"/>
              </a:rPr>
              <a:t>nel modo </a:t>
            </a:r>
            <a:r>
              <a:rPr sz="1200" spc="-5" dirty="0">
                <a:latin typeface="Times New Roman"/>
                <a:cs typeface="Times New Roman"/>
              </a:rPr>
              <a:t>seguente: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dinastia degli Asmonei,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coniarono </a:t>
            </a:r>
            <a:r>
              <a:rPr sz="1200" dirty="0">
                <a:latin typeface="Times New Roman"/>
                <a:cs typeface="Times New Roman"/>
              </a:rPr>
              <a:t>una loro </a:t>
            </a:r>
            <a:r>
              <a:rPr sz="1200" spc="-5" dirty="0">
                <a:latin typeface="Times New Roman"/>
                <a:cs typeface="Times New Roman"/>
              </a:rPr>
              <a:t>moneta d’argento,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stabilita  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esigere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tassa </a:t>
            </a:r>
            <a:r>
              <a:rPr sz="1200" spc="-5" dirty="0">
                <a:latin typeface="Times New Roman"/>
                <a:cs typeface="Times New Roman"/>
              </a:rPr>
              <a:t>del Tempio </a:t>
            </a:r>
            <a:r>
              <a:rPr sz="1200" dirty="0">
                <a:latin typeface="Times New Roman"/>
                <a:cs typeface="Times New Roman"/>
              </a:rPr>
              <a:t>di mezzo </a:t>
            </a:r>
            <a:r>
              <a:rPr sz="1200" spc="-5" dirty="0">
                <a:latin typeface="Times New Roman"/>
                <a:cs typeface="Times New Roman"/>
              </a:rPr>
              <a:t>siclo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quote </a:t>
            </a:r>
            <a:r>
              <a:rPr sz="1200" spc="-5" dirty="0">
                <a:latin typeface="Times New Roman"/>
                <a:cs typeface="Times New Roman"/>
              </a:rPr>
              <a:t>del Tempio fossero pagate con </a:t>
            </a:r>
            <a:r>
              <a:rPr sz="1200" dirty="0">
                <a:latin typeface="Times New Roman"/>
                <a:cs typeface="Times New Roman"/>
              </a:rPr>
              <a:t>questa moneta </a:t>
            </a:r>
            <a:r>
              <a:rPr sz="1200" spc="-5" dirty="0">
                <a:latin typeface="Times New Roman"/>
                <a:cs typeface="Times New Roman"/>
              </a:rPr>
              <a:t>ebrea.  Questa regola </a:t>
            </a:r>
            <a:r>
              <a:rPr sz="1200" dirty="0">
                <a:latin typeface="Times New Roman"/>
                <a:cs typeface="Times New Roman"/>
              </a:rPr>
              <a:t>rese necessario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cambiavalute fossero </a:t>
            </a:r>
            <a:r>
              <a:rPr sz="1200" dirty="0">
                <a:latin typeface="Times New Roman"/>
                <a:cs typeface="Times New Roman"/>
              </a:rPr>
              <a:t>autorizzati a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i molti tipi di </a:t>
            </a:r>
            <a:r>
              <a:rPr sz="1200" spc="-5" dirty="0">
                <a:latin typeface="Times New Roman"/>
                <a:cs typeface="Times New Roman"/>
              </a:rPr>
              <a:t>monete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circolazione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altre </a:t>
            </a:r>
            <a:r>
              <a:rPr sz="1200" dirty="0">
                <a:latin typeface="Times New Roman"/>
                <a:cs typeface="Times New Roman"/>
              </a:rPr>
              <a:t>province </a:t>
            </a:r>
            <a:r>
              <a:rPr sz="1200" spc="-5" dirty="0">
                <a:latin typeface="Times New Roman"/>
                <a:cs typeface="Times New Roman"/>
              </a:rPr>
              <a:t>dell’Impero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con questo </a:t>
            </a:r>
            <a:r>
              <a:rPr sz="1200" dirty="0">
                <a:latin typeface="Times New Roman"/>
                <a:cs typeface="Times New Roman"/>
              </a:rPr>
              <a:t>siclo </a:t>
            </a:r>
            <a:r>
              <a:rPr sz="1200" spc="-5" dirty="0">
                <a:latin typeface="Times New Roman"/>
                <a:cs typeface="Times New Roman"/>
              </a:rPr>
              <a:t>ortodosso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conio ebraico.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tassa 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Tempio,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006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27000">
              <a:lnSpc>
                <a:spcPct val="95900"/>
              </a:lnSpc>
              <a:spcBef>
                <a:spcPts val="160"/>
              </a:spcBef>
            </a:pPr>
            <a:r>
              <a:rPr sz="1200" dirty="0">
                <a:latin typeface="Times New Roman"/>
                <a:cs typeface="Times New Roman"/>
              </a:rPr>
              <a:t>dovuta da tutti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donne, gli schiavi </a:t>
            </a:r>
            <a:r>
              <a:rPr sz="1200" dirty="0">
                <a:latin typeface="Times New Roman"/>
                <a:cs typeface="Times New Roman"/>
              </a:rPr>
              <a:t>e i minori,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mezzo </a:t>
            </a:r>
            <a:r>
              <a:rPr sz="1200" spc="-5" dirty="0">
                <a:latin typeface="Times New Roman"/>
                <a:cs typeface="Times New Roman"/>
              </a:rPr>
              <a:t>siclo,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moneta della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pezzo da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centesimi  ma </a:t>
            </a:r>
            <a:r>
              <a:rPr sz="1200" spc="-5" dirty="0">
                <a:latin typeface="Times New Roman"/>
                <a:cs typeface="Times New Roman"/>
              </a:rPr>
              <a:t>spessa </a:t>
            </a:r>
            <a:r>
              <a:rPr sz="1200" dirty="0">
                <a:latin typeface="Times New Roman"/>
                <a:cs typeface="Times New Roman"/>
              </a:rPr>
              <a:t>il doppio.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di Gesù anche i </a:t>
            </a:r>
            <a:r>
              <a:rPr sz="1200" spc="-5" dirty="0">
                <a:latin typeface="Times New Roman"/>
                <a:cs typeface="Times New Roman"/>
              </a:rPr>
              <a:t>sacerdoti erano stati esentati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pagamento </a:t>
            </a:r>
            <a:r>
              <a:rPr sz="1200" dirty="0">
                <a:latin typeface="Times New Roman"/>
                <a:cs typeface="Times New Roman"/>
              </a:rPr>
              <a:t>dell’imposta </a:t>
            </a:r>
            <a:r>
              <a:rPr sz="1200" spc="-5" dirty="0">
                <a:latin typeface="Times New Roman"/>
                <a:cs typeface="Times New Roman"/>
              </a:rPr>
              <a:t>del Tempio. Di  conseguenza, dal </a:t>
            </a:r>
            <a:r>
              <a:rPr sz="1200" dirty="0">
                <a:latin typeface="Times New Roman"/>
                <a:cs typeface="Times New Roman"/>
              </a:rPr>
              <a:t>15 al </a:t>
            </a:r>
            <a:r>
              <a:rPr sz="1200" spc="5" dirty="0">
                <a:latin typeface="Times New Roman"/>
                <a:cs typeface="Times New Roman"/>
              </a:rPr>
              <a:t>25 </a:t>
            </a:r>
            <a:r>
              <a:rPr sz="1200" spc="-5" dirty="0">
                <a:latin typeface="Times New Roman"/>
                <a:cs typeface="Times New Roman"/>
              </a:rPr>
              <a:t>del mese precedente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Pasqua, dei cambiavalute accreditati erigevano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bancarelle </a:t>
            </a:r>
            <a:r>
              <a:rPr sz="1200" dirty="0">
                <a:latin typeface="Times New Roman"/>
                <a:cs typeface="Times New Roman"/>
              </a:rPr>
              <a:t>nelle principali  </a:t>
            </a:r>
            <a:r>
              <a:rPr sz="1200" spc="-5" dirty="0">
                <a:latin typeface="Times New Roman"/>
                <a:cs typeface="Times New Roman"/>
              </a:rPr>
              <a:t>città della Palestina allo </a:t>
            </a:r>
            <a:r>
              <a:rPr sz="1200" dirty="0">
                <a:latin typeface="Times New Roman"/>
                <a:cs typeface="Times New Roman"/>
              </a:rPr>
              <a:t>scopo di </a:t>
            </a:r>
            <a:r>
              <a:rPr sz="1200" spc="-5" dirty="0">
                <a:latin typeface="Times New Roman"/>
                <a:cs typeface="Times New Roman"/>
              </a:rPr>
              <a:t>fornire agli Ebrei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moneta appropriata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tasse </a:t>
            </a:r>
            <a:r>
              <a:rPr sz="1200" dirty="0">
                <a:latin typeface="Times New Roman"/>
                <a:cs typeface="Times New Roman"/>
              </a:rPr>
              <a:t>del Tempio </a:t>
            </a:r>
            <a:r>
              <a:rPr sz="1200" spc="-5" dirty="0">
                <a:latin typeface="Times New Roman"/>
                <a:cs typeface="Times New Roman"/>
              </a:rPr>
              <a:t>al loro arrivo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Gerusalemme. </a:t>
            </a:r>
            <a:r>
              <a:rPr sz="1200" dirty="0">
                <a:latin typeface="Times New Roman"/>
                <a:cs typeface="Times New Roman"/>
              </a:rPr>
              <a:t>Dopo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giorni,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cambiavalute andavano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installavano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banchi di  </a:t>
            </a:r>
            <a:r>
              <a:rPr sz="1200" spc="-5" dirty="0">
                <a:latin typeface="Times New Roman"/>
                <a:cs typeface="Times New Roman"/>
              </a:rPr>
              <a:t>cambio nei cortili del </a:t>
            </a:r>
            <a:r>
              <a:rPr sz="1200" dirty="0">
                <a:latin typeface="Times New Roman"/>
                <a:cs typeface="Times New Roman"/>
              </a:rPr>
              <a:t>Tempio. </a:t>
            </a:r>
            <a:r>
              <a:rPr sz="1200" spc="-5" dirty="0">
                <a:latin typeface="Times New Roman"/>
                <a:cs typeface="Times New Roman"/>
              </a:rPr>
              <a:t>Essi erano autorizzati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commissione che </a:t>
            </a:r>
            <a:r>
              <a:rPr sz="1200" dirty="0">
                <a:latin typeface="Times New Roman"/>
                <a:cs typeface="Times New Roman"/>
              </a:rPr>
              <a:t>andava da tre a </a:t>
            </a:r>
            <a:r>
              <a:rPr sz="1200" spc="-5" dirty="0">
                <a:latin typeface="Times New Roman"/>
                <a:cs typeface="Times New Roman"/>
              </a:rPr>
              <a:t>quattro centesimi </a:t>
            </a:r>
            <a:r>
              <a:rPr sz="1200" dirty="0">
                <a:latin typeface="Times New Roman"/>
                <a:cs typeface="Times New Roman"/>
              </a:rPr>
              <a:t>per il  </a:t>
            </a:r>
            <a:r>
              <a:rPr sz="1200" spc="-5" dirty="0">
                <a:latin typeface="Times New Roman"/>
                <a:cs typeface="Times New Roman"/>
              </a:rPr>
              <a:t>cambio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moneta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valeva circa dieci </a:t>
            </a:r>
            <a:r>
              <a:rPr sz="1200" dirty="0">
                <a:latin typeface="Times New Roman"/>
                <a:cs typeface="Times New Roman"/>
              </a:rPr>
              <a:t>centesimi, e </a:t>
            </a:r>
            <a:r>
              <a:rPr sz="1200" spc="-5" dirty="0">
                <a:latin typeface="Times New Roman"/>
                <a:cs typeface="Times New Roman"/>
              </a:rPr>
              <a:t>nel caso fosse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presentata per </a:t>
            </a:r>
            <a:r>
              <a:rPr sz="1200" dirty="0">
                <a:latin typeface="Times New Roman"/>
                <a:cs typeface="Times New Roman"/>
              </a:rPr>
              <a:t>il cambio una moneta di </a:t>
            </a:r>
            <a:r>
              <a:rPr sz="1200" spc="-5" dirty="0">
                <a:latin typeface="Times New Roman"/>
                <a:cs typeface="Times New Roman"/>
              </a:rPr>
              <a:t>valore  superiore, </a:t>
            </a:r>
            <a:r>
              <a:rPr sz="1200" dirty="0">
                <a:latin typeface="Times New Roman"/>
                <a:cs typeface="Times New Roman"/>
              </a:rPr>
              <a:t>era loro permesso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il doppio. Questi </a:t>
            </a:r>
            <a:r>
              <a:rPr sz="1200" spc="-5" dirty="0">
                <a:latin typeface="Times New Roman"/>
                <a:cs typeface="Times New Roman"/>
              </a:rPr>
              <a:t>banchieri </a:t>
            </a:r>
            <a:r>
              <a:rPr sz="1200" dirty="0">
                <a:latin typeface="Times New Roman"/>
                <a:cs typeface="Times New Roman"/>
              </a:rPr>
              <a:t>del Tempio </a:t>
            </a:r>
            <a:r>
              <a:rPr sz="1200" spc="-5" dirty="0">
                <a:latin typeface="Times New Roman"/>
                <a:cs typeface="Times New Roman"/>
              </a:rPr>
              <a:t>traevano anche </a:t>
            </a:r>
            <a:r>
              <a:rPr sz="1200" dirty="0">
                <a:latin typeface="Times New Roman"/>
                <a:cs typeface="Times New Roman"/>
              </a:rPr>
              <a:t>profitto dal </a:t>
            </a:r>
            <a:r>
              <a:rPr sz="1200" spc="-5" dirty="0">
                <a:latin typeface="Times New Roman"/>
                <a:cs typeface="Times New Roman"/>
              </a:rPr>
              <a:t>cambio </a:t>
            </a:r>
            <a:r>
              <a:rPr sz="1200" dirty="0">
                <a:latin typeface="Times New Roman"/>
                <a:cs typeface="Times New Roman"/>
              </a:rPr>
              <a:t>di tutto il </a:t>
            </a:r>
            <a:r>
              <a:rPr sz="1200" spc="-5" dirty="0">
                <a:latin typeface="Times New Roman"/>
                <a:cs typeface="Times New Roman"/>
              </a:rPr>
              <a:t>denaro  destinato all’acquisto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animali sacrificali, al </a:t>
            </a:r>
            <a:r>
              <a:rPr sz="1200" dirty="0">
                <a:latin typeface="Times New Roman"/>
                <a:cs typeface="Times New Roman"/>
              </a:rPr>
              <a:t>pagamento di voti e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8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(1889.2) 173:1.4 </a:t>
            </a:r>
            <a:r>
              <a:rPr sz="1200" spc="-5" dirty="0">
                <a:latin typeface="Times New Roman"/>
                <a:cs typeface="Times New Roman"/>
              </a:rPr>
              <a:t>Questi cambiavalute del Tempio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conducevano regolari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banca </a:t>
            </a:r>
            <a:r>
              <a:rPr sz="1200" dirty="0">
                <a:latin typeface="Times New Roman"/>
                <a:cs typeface="Times New Roman"/>
              </a:rPr>
              <a:t>per trarre </a:t>
            </a:r>
            <a:r>
              <a:rPr sz="1200" spc="-5" dirty="0">
                <a:latin typeface="Times New Roman"/>
                <a:cs typeface="Times New Roman"/>
              </a:rPr>
              <a:t>profitto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cambio </a:t>
            </a:r>
            <a:r>
              <a:rPr sz="1200" dirty="0">
                <a:latin typeface="Times New Roman"/>
                <a:cs typeface="Times New Roman"/>
              </a:rPr>
              <a:t>di più di  </a:t>
            </a:r>
            <a:r>
              <a:rPr sz="1200" spc="-5" dirty="0">
                <a:latin typeface="Times New Roman"/>
                <a:cs typeface="Times New Roman"/>
              </a:rPr>
              <a:t>venti </a:t>
            </a:r>
            <a:r>
              <a:rPr sz="1200" dirty="0">
                <a:latin typeface="Times New Roman"/>
                <a:cs typeface="Times New Roman"/>
              </a:rPr>
              <a:t>tipi di monete </a:t>
            </a:r>
            <a:r>
              <a:rPr sz="1200" spc="-5" dirty="0">
                <a:latin typeface="Times New Roman"/>
                <a:cs typeface="Times New Roman"/>
              </a:rPr>
              <a:t>che periodicamente </a:t>
            </a:r>
            <a:r>
              <a:rPr sz="1200" dirty="0">
                <a:latin typeface="Times New Roman"/>
                <a:cs typeface="Times New Roman"/>
              </a:rPr>
              <a:t>i pellegrini in visita </a:t>
            </a:r>
            <a:r>
              <a:rPr sz="1200" spc="-5" dirty="0">
                <a:latin typeface="Times New Roman"/>
                <a:cs typeface="Times New Roman"/>
              </a:rPr>
              <a:t>portavano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s’impegnavano </a:t>
            </a:r>
            <a:r>
              <a:rPr sz="1200" dirty="0">
                <a:latin typeface="Times New Roman"/>
                <a:cs typeface="Times New Roman"/>
              </a:rPr>
              <a:t>anche in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altri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transazioni connesse con l’attività bancaria.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tesoro del Tempio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capi religiosi traevano </a:t>
            </a:r>
            <a:r>
              <a:rPr sz="1200" dirty="0">
                <a:latin typeface="Times New Roman"/>
                <a:cs typeface="Times New Roman"/>
              </a:rPr>
              <a:t>immensi </a:t>
            </a:r>
            <a:r>
              <a:rPr sz="1200" spc="-5" dirty="0">
                <a:latin typeface="Times New Roman"/>
                <a:cs typeface="Times New Roman"/>
              </a:rPr>
              <a:t>profitti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attività  </a:t>
            </a:r>
            <a:r>
              <a:rPr sz="1200" spc="-5" dirty="0">
                <a:latin typeface="Times New Roman"/>
                <a:cs typeface="Times New Roman"/>
              </a:rPr>
              <a:t>commerciali. </a:t>
            </a:r>
            <a:r>
              <a:rPr sz="1200" dirty="0">
                <a:latin typeface="Times New Roman"/>
                <a:cs typeface="Times New Roman"/>
              </a:rPr>
              <a:t>Non era raro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tesoro del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contenesse </a:t>
            </a:r>
            <a:r>
              <a:rPr sz="1200" dirty="0">
                <a:latin typeface="Times New Roman"/>
                <a:cs typeface="Times New Roman"/>
              </a:rPr>
              <a:t>l’equivalente di più 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milioni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dollari, mentre </a:t>
            </a:r>
            <a:r>
              <a:rPr sz="1200" dirty="0">
                <a:latin typeface="Times New Roman"/>
                <a:cs typeface="Times New Roman"/>
              </a:rPr>
              <a:t>il popolo  </a:t>
            </a:r>
            <a:r>
              <a:rPr sz="1200" spc="-5" dirty="0">
                <a:latin typeface="Times New Roman"/>
                <a:cs typeface="Times New Roman"/>
              </a:rPr>
              <a:t>comune languiva nella </a:t>
            </a:r>
            <a:r>
              <a:rPr sz="1200" dirty="0">
                <a:latin typeface="Times New Roman"/>
                <a:cs typeface="Times New Roman"/>
              </a:rPr>
              <a:t>miseria e continuava a pagare queste </a:t>
            </a:r>
            <a:r>
              <a:rPr sz="1200" spc="-5" dirty="0">
                <a:latin typeface="Times New Roman"/>
                <a:cs typeface="Times New Roman"/>
              </a:rPr>
              <a:t>tasse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ingiuste.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98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(1889.3) 173:1.5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mezzo a </a:t>
            </a:r>
            <a:r>
              <a:rPr sz="1200" spc="-5" dirty="0">
                <a:latin typeface="Times New Roman"/>
                <a:cs typeface="Times New Roman"/>
              </a:rPr>
              <a:t>questa rumorosa aggregazione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cambiavalute, </a:t>
            </a:r>
            <a:r>
              <a:rPr sz="1200" dirty="0">
                <a:latin typeface="Times New Roman"/>
                <a:cs typeface="Times New Roman"/>
              </a:rPr>
              <a:t>di venditori e di </a:t>
            </a:r>
            <a:r>
              <a:rPr sz="1200" spc="-5" dirty="0">
                <a:latin typeface="Times New Roman"/>
                <a:cs typeface="Times New Roman"/>
              </a:rPr>
              <a:t>mercanti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bestiame, Gesù, questo </a:t>
            </a:r>
            <a:r>
              <a:rPr sz="1200" dirty="0">
                <a:latin typeface="Times New Roman"/>
                <a:cs typeface="Times New Roman"/>
              </a:rPr>
              <a:t>lunedì  </a:t>
            </a:r>
            <a:r>
              <a:rPr sz="1200" spc="-5" dirty="0">
                <a:latin typeface="Times New Roman"/>
                <a:cs typeface="Times New Roman"/>
              </a:rPr>
              <a:t>mattina, </a:t>
            </a:r>
            <a:r>
              <a:rPr sz="1200" dirty="0">
                <a:latin typeface="Times New Roman"/>
                <a:cs typeface="Times New Roman"/>
              </a:rPr>
              <a:t>tentò </a:t>
            </a:r>
            <a:r>
              <a:rPr sz="1200" spc="-5" dirty="0">
                <a:latin typeface="Times New Roman"/>
                <a:cs typeface="Times New Roman"/>
              </a:rPr>
              <a:t>d’insegnare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cieli. Egli </a:t>
            </a:r>
            <a:r>
              <a:rPr sz="1200" dirty="0">
                <a:latin typeface="Times New Roman"/>
                <a:cs typeface="Times New Roman"/>
              </a:rPr>
              <a:t>non era il </a:t>
            </a:r>
            <a:r>
              <a:rPr sz="1200" spc="-5" dirty="0">
                <a:latin typeface="Times New Roman"/>
                <a:cs typeface="Times New Roman"/>
              </a:rPr>
              <a:t>solo ad indignarsi per questa profanazione del </a:t>
            </a:r>
            <a:r>
              <a:rPr sz="1200" dirty="0">
                <a:latin typeface="Times New Roman"/>
                <a:cs typeface="Times New Roman"/>
              </a:rPr>
              <a:t>Tempio; il  popolo </a:t>
            </a:r>
            <a:r>
              <a:rPr sz="1200" spc="-5" dirty="0">
                <a:latin typeface="Times New Roman"/>
                <a:cs typeface="Times New Roman"/>
              </a:rPr>
              <a:t>comune, specialmente gli </a:t>
            </a:r>
            <a:r>
              <a:rPr sz="1200" dirty="0">
                <a:latin typeface="Times New Roman"/>
                <a:cs typeface="Times New Roman"/>
              </a:rPr>
              <a:t>Ebrei in visita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province straniere, erano anch’essi profondamente </a:t>
            </a:r>
            <a:r>
              <a:rPr sz="1200" dirty="0">
                <a:latin typeface="Times New Roman"/>
                <a:cs typeface="Times New Roman"/>
              </a:rPr>
              <a:t>risentiti </a:t>
            </a:r>
            <a:r>
              <a:rPr sz="1200" spc="-5" dirty="0">
                <a:latin typeface="Times New Roman"/>
                <a:cs typeface="Times New Roman"/>
              </a:rPr>
              <a:t>per  questo affarismo </a:t>
            </a:r>
            <a:r>
              <a:rPr sz="1200" dirty="0">
                <a:latin typeface="Times New Roman"/>
                <a:cs typeface="Times New Roman"/>
              </a:rPr>
              <a:t>profanatore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nazionale di </a:t>
            </a:r>
            <a:r>
              <a:rPr sz="1200" spc="-5" dirty="0">
                <a:latin typeface="Times New Roman"/>
                <a:cs typeface="Times New Roman"/>
              </a:rPr>
              <a:t>culto.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teneva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riunioni ordinarie 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sala circondata </a:t>
            </a:r>
            <a:r>
              <a:rPr sz="1200" dirty="0">
                <a:latin typeface="Times New Roman"/>
                <a:cs typeface="Times New Roman"/>
              </a:rPr>
              <a:t>da tutto questo </a:t>
            </a:r>
            <a:r>
              <a:rPr sz="1200" spc="-5" dirty="0">
                <a:latin typeface="Times New Roman"/>
                <a:cs typeface="Times New Roman"/>
              </a:rPr>
              <a:t>vociare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commerci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baratti.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44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(1372.3) 124:4.6 </a:t>
            </a:r>
            <a:r>
              <a:rPr sz="1200" spc="-5" dirty="0">
                <a:latin typeface="Times New Roman"/>
                <a:cs typeface="Times New Roman"/>
              </a:rPr>
              <a:t>Giuseppe credeva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nella natura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fossero state altre ragioni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importanti, sembrerebbe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una sfortuna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vissuto abbastanza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vedere il </a:t>
            </a:r>
            <a:r>
              <a:rPr sz="1200" spc="-5" dirty="0">
                <a:latin typeface="Times New Roman"/>
                <a:cs typeface="Times New Roman"/>
              </a:rPr>
              <a:t>compimento del suo  concetto del </a:t>
            </a:r>
            <a:r>
              <a:rPr sz="1200" dirty="0">
                <a:latin typeface="Times New Roman"/>
                <a:cs typeface="Times New Roman"/>
              </a:rPr>
              <a:t>conferimento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(1372.4) 124:4.7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scuola, quando </a:t>
            </a:r>
            <a:r>
              <a:rPr sz="1200" dirty="0">
                <a:latin typeface="Times New Roman"/>
                <a:cs typeface="Times New Roman"/>
              </a:rPr>
              <a:t>aveva dodici anni, </a:t>
            </a:r>
            <a:r>
              <a:rPr sz="1200" spc="-5" dirty="0">
                <a:latin typeface="Times New Roman"/>
                <a:cs typeface="Times New Roman"/>
              </a:rPr>
              <a:t>Gesù fece delle </a:t>
            </a:r>
            <a:r>
              <a:rPr sz="1200" dirty="0">
                <a:latin typeface="Times New Roman"/>
                <a:cs typeface="Times New Roman"/>
              </a:rPr>
              <a:t>rimostranze 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a proposito </a:t>
            </a:r>
            <a:r>
              <a:rPr sz="1200" spc="-5" dirty="0">
                <a:latin typeface="Times New Roman"/>
                <a:cs typeface="Times New Roman"/>
              </a:rPr>
              <a:t>del  costume ebraico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toccare </a:t>
            </a:r>
            <a:r>
              <a:rPr sz="1200" dirty="0">
                <a:latin typeface="Times New Roman"/>
                <a:cs typeface="Times New Roman"/>
              </a:rPr>
              <a:t>il pezzo di </a:t>
            </a:r>
            <a:r>
              <a:rPr sz="1200" spc="-5" dirty="0">
                <a:latin typeface="Times New Roman"/>
                <a:cs typeface="Times New Roman"/>
              </a:rPr>
              <a:t>pergamena inchiodato </a:t>
            </a:r>
            <a:r>
              <a:rPr sz="1200" dirty="0">
                <a:latin typeface="Times New Roman"/>
                <a:cs typeface="Times New Roman"/>
              </a:rPr>
              <a:t>sullo stipite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ogniqualvolta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entrava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usciva </a:t>
            </a:r>
            <a:r>
              <a:rPr sz="1200" spc="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porta  di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e di baciare poi il dito che aveva </a:t>
            </a:r>
            <a:r>
              <a:rPr sz="1200" spc="-5" dirty="0">
                <a:latin typeface="Times New Roman"/>
                <a:cs typeface="Times New Roman"/>
              </a:rPr>
              <a:t>toccato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pergamena.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questo rito si usava </a:t>
            </a:r>
            <a:r>
              <a:rPr sz="1200" spc="-5" dirty="0">
                <a:latin typeface="Times New Roman"/>
                <a:cs typeface="Times New Roman"/>
              </a:rPr>
              <a:t>dire: “Il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preserverà </a:t>
            </a:r>
            <a:r>
              <a:rPr sz="1200" dirty="0">
                <a:latin typeface="Times New Roman"/>
                <a:cs typeface="Times New Roman"/>
              </a:rPr>
              <a:t>la  nostra uscita e la nostra </a:t>
            </a:r>
            <a:r>
              <a:rPr sz="1200" spc="-5" dirty="0">
                <a:latin typeface="Times New Roman"/>
                <a:cs typeface="Times New Roman"/>
              </a:rPr>
              <a:t>entrata, </a:t>
            </a:r>
            <a:r>
              <a:rPr sz="1200" dirty="0">
                <a:latin typeface="Times New Roman"/>
                <a:cs typeface="Times New Roman"/>
              </a:rPr>
              <a:t>da ora e per </a:t>
            </a:r>
            <a:r>
              <a:rPr sz="1200" spc="-5" dirty="0">
                <a:latin typeface="Times New Roman"/>
                <a:cs typeface="Times New Roman"/>
              </a:rPr>
              <a:t>sempre”. Giuseppe </a:t>
            </a:r>
            <a:r>
              <a:rPr sz="1200" dirty="0">
                <a:latin typeface="Times New Roman"/>
                <a:cs typeface="Times New Roman"/>
              </a:rPr>
              <a:t>e Maria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istruito </a:t>
            </a:r>
            <a:r>
              <a:rPr sz="1200" spc="-5" dirty="0">
                <a:latin typeface="Times New Roman"/>
                <a:cs typeface="Times New Roman"/>
              </a:rPr>
              <a:t>ripetutamente Gesù sulle ragioni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fare immagini </a:t>
            </a:r>
            <a:r>
              <a:rPr sz="1200" dirty="0">
                <a:latin typeface="Times New Roman"/>
                <a:cs typeface="Times New Roman"/>
              </a:rPr>
              <a:t>o di disegnare quadri, </a:t>
            </a:r>
            <a:r>
              <a:rPr sz="1200" spc="-5" dirty="0">
                <a:latin typeface="Times New Roman"/>
                <a:cs typeface="Times New Roman"/>
              </a:rPr>
              <a:t>spiegando </a:t>
            </a:r>
            <a:r>
              <a:rPr sz="1200" dirty="0">
                <a:latin typeface="Times New Roman"/>
                <a:cs typeface="Times New Roman"/>
              </a:rPr>
              <a:t>che tali </a:t>
            </a:r>
            <a:r>
              <a:rPr sz="1200" spc="-5" dirty="0">
                <a:latin typeface="Times New Roman"/>
                <a:cs typeface="Times New Roman"/>
              </a:rPr>
              <a:t>creazioni avrebbero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usate a fini idolatri. </a:t>
            </a:r>
            <a:r>
              <a:rPr sz="1200" spc="-5" dirty="0">
                <a:latin typeface="Times New Roman"/>
                <a:cs typeface="Times New Roman"/>
              </a:rPr>
              <a:t>Benché Gesù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fosse riuscito </a:t>
            </a:r>
            <a:r>
              <a:rPr sz="1200" dirty="0">
                <a:latin typeface="Times New Roman"/>
                <a:cs typeface="Times New Roman"/>
              </a:rPr>
              <a:t>a capire pienamente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proibizione di </a:t>
            </a:r>
            <a:r>
              <a:rPr sz="1200" spc="-5" dirty="0">
                <a:latin typeface="Times New Roman"/>
                <a:cs typeface="Times New Roman"/>
              </a:rPr>
              <a:t>fare immagini </a:t>
            </a:r>
            <a:r>
              <a:rPr sz="1200" dirty="0">
                <a:latin typeface="Times New Roman"/>
                <a:cs typeface="Times New Roman"/>
              </a:rPr>
              <a:t>e quadri, possedeva un </a:t>
            </a:r>
            <a:r>
              <a:rPr sz="1200" spc="-5" dirty="0">
                <a:latin typeface="Times New Roman"/>
                <a:cs typeface="Times New Roman"/>
              </a:rPr>
              <a:t>elevato concetto della </a:t>
            </a:r>
            <a:r>
              <a:rPr sz="1200" spc="5" dirty="0">
                <a:latin typeface="Times New Roman"/>
                <a:cs typeface="Times New Roman"/>
              </a:rPr>
              <a:t>coerenza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perciò fece </a:t>
            </a:r>
            <a:r>
              <a:rPr sz="1200" dirty="0">
                <a:latin typeface="Times New Roman"/>
                <a:cs typeface="Times New Roman"/>
              </a:rPr>
              <a:t>notare a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essenzialmente idolatra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omaggio </a:t>
            </a:r>
            <a:r>
              <a:rPr sz="1200" dirty="0">
                <a:latin typeface="Times New Roman"/>
                <a:cs typeface="Times New Roman"/>
              </a:rPr>
              <a:t>abituale </a:t>
            </a:r>
            <a:r>
              <a:rPr sz="1200" spc="-5" dirty="0">
                <a:latin typeface="Times New Roman"/>
                <a:cs typeface="Times New Roman"/>
              </a:rPr>
              <a:t>alla pergamena </a:t>
            </a:r>
            <a:r>
              <a:rPr sz="1200" dirty="0">
                <a:latin typeface="Times New Roman"/>
                <a:cs typeface="Times New Roman"/>
              </a:rPr>
              <a:t>sullo stipite </a:t>
            </a:r>
            <a:r>
              <a:rPr sz="1200" spc="-5" dirty="0">
                <a:latin typeface="Times New Roman"/>
                <a:cs typeface="Times New Roman"/>
              </a:rPr>
              <a:t>della porta.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questa rimostranza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Giuseppe rimosse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pergamena.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(1372.5) 124:4.8 </a:t>
            </a:r>
            <a:r>
              <a:rPr sz="1200" dirty="0">
                <a:latin typeface="Times New Roman"/>
                <a:cs typeface="Times New Roman"/>
              </a:rPr>
              <a:t>Con il tempo </a:t>
            </a:r>
            <a:r>
              <a:rPr sz="1200" spc="-5" dirty="0">
                <a:latin typeface="Times New Roman"/>
                <a:cs typeface="Times New Roman"/>
              </a:rPr>
              <a:t>Gesù 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pratiche </a:t>
            </a:r>
            <a:r>
              <a:rPr sz="1200" spc="-5" dirty="0">
                <a:latin typeface="Times New Roman"/>
                <a:cs typeface="Times New Roman"/>
              </a:rPr>
              <a:t>religiose, quali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preghiere familiari ed altri </a:t>
            </a:r>
            <a:r>
              <a:rPr sz="1200" dirty="0">
                <a:latin typeface="Times New Roman"/>
                <a:cs typeface="Times New Roman"/>
              </a:rPr>
              <a:t>costumi.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molte di queste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Nazaret,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sinagoga era </a:t>
            </a:r>
            <a:r>
              <a:rPr sz="1200" dirty="0">
                <a:latin typeface="Times New Roman"/>
                <a:cs typeface="Times New Roman"/>
              </a:rPr>
              <a:t>sotto l’influenza di una </a:t>
            </a:r>
            <a:r>
              <a:rPr sz="1200" spc="-5" dirty="0">
                <a:latin typeface="Times New Roman"/>
                <a:cs typeface="Times New Roman"/>
              </a:rPr>
              <a:t>scuola liberale </a:t>
            </a:r>
            <a:r>
              <a:rPr sz="1200" dirty="0">
                <a:latin typeface="Times New Roman"/>
                <a:cs typeface="Times New Roman"/>
              </a:rPr>
              <a:t>di rabbini, di cui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esempio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rinomato insegnante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José.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(1372.6) 124:4.9 </a:t>
            </a:r>
            <a:r>
              <a:rPr sz="1200" spc="-5" dirty="0">
                <a:latin typeface="Times New Roman"/>
                <a:cs typeface="Times New Roman"/>
              </a:rPr>
              <a:t>Durante quest’anno </a:t>
            </a:r>
            <a:r>
              <a:rPr sz="1200" dirty="0">
                <a:latin typeface="Times New Roman"/>
                <a:cs typeface="Times New Roman"/>
              </a:rPr>
              <a:t>e i 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seguenti </a:t>
            </a:r>
            <a:r>
              <a:rPr sz="1200" spc="-5" dirty="0">
                <a:latin typeface="Times New Roman"/>
                <a:cs typeface="Times New Roman"/>
              </a:rPr>
              <a:t>Gesù soffrì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grande angustia mentale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 suo sforzo costante per  adattare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vedute </a:t>
            </a:r>
            <a:r>
              <a:rPr sz="1200" dirty="0">
                <a:latin typeface="Times New Roman"/>
                <a:cs typeface="Times New Roman"/>
              </a:rPr>
              <a:t>personali sulle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religiose e sulle </a:t>
            </a:r>
            <a:r>
              <a:rPr sz="1200" spc="-5" dirty="0">
                <a:latin typeface="Times New Roman"/>
                <a:cs typeface="Times New Roman"/>
              </a:rPr>
              <a:t>convenzioni sociali alle credenze </a:t>
            </a:r>
            <a:r>
              <a:rPr sz="1200" dirty="0">
                <a:latin typeface="Times New Roman"/>
                <a:cs typeface="Times New Roman"/>
              </a:rPr>
              <a:t>stabilite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genitori. </a:t>
            </a:r>
            <a:r>
              <a:rPr sz="1200" spc="-5" dirty="0">
                <a:latin typeface="Times New Roman"/>
                <a:cs typeface="Times New Roman"/>
              </a:rPr>
              <a:t>Egli era  tormentato dal conflitto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fedele alle </a:t>
            </a:r>
            <a:r>
              <a:rPr sz="1200" dirty="0">
                <a:latin typeface="Times New Roman"/>
                <a:cs typeface="Times New Roman"/>
              </a:rPr>
              <a:t>proprie convinzioni e </a:t>
            </a:r>
            <a:r>
              <a:rPr sz="1200" spc="-5" dirty="0">
                <a:latin typeface="Times New Roman"/>
                <a:cs typeface="Times New Roman"/>
              </a:rPr>
              <a:t>l’esortazione della sua coscienza alla </a:t>
            </a:r>
            <a:r>
              <a:rPr sz="1200" dirty="0">
                <a:latin typeface="Times New Roman"/>
                <a:cs typeface="Times New Roman"/>
              </a:rPr>
              <a:t>doverosa  sottomissione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conflitto supremo era </a:t>
            </a:r>
            <a:r>
              <a:rPr sz="1200" dirty="0">
                <a:latin typeface="Times New Roman"/>
                <a:cs typeface="Times New Roman"/>
              </a:rPr>
              <a:t>tra due </a:t>
            </a:r>
            <a:r>
              <a:rPr sz="1200" spc="-5" dirty="0">
                <a:latin typeface="Times New Roman"/>
                <a:cs typeface="Times New Roman"/>
              </a:rPr>
              <a:t>grandi comandamenti </a:t>
            </a:r>
            <a:r>
              <a:rPr sz="1200" dirty="0">
                <a:latin typeface="Times New Roman"/>
                <a:cs typeface="Times New Roman"/>
              </a:rPr>
              <a:t>che dominavano </a:t>
            </a:r>
            <a:r>
              <a:rPr sz="1200" spc="-5" dirty="0">
                <a:latin typeface="Times New Roman"/>
                <a:cs typeface="Times New Roman"/>
              </a:rPr>
              <a:t>nella sua giovane </a:t>
            </a:r>
            <a:r>
              <a:rPr sz="1200" spc="5" dirty="0">
                <a:latin typeface="Times New Roman"/>
                <a:cs typeface="Times New Roman"/>
              </a:rPr>
              <a:t>mente.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era: </a:t>
            </a:r>
            <a:r>
              <a:rPr sz="1200" dirty="0">
                <a:latin typeface="Times New Roman"/>
                <a:cs typeface="Times New Roman"/>
              </a:rPr>
              <a:t>“Sii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ai dettati delle tue più alte </a:t>
            </a:r>
            <a:r>
              <a:rPr sz="1200" spc="-5" dirty="0">
                <a:latin typeface="Times New Roman"/>
                <a:cs typeface="Times New Roman"/>
              </a:rPr>
              <a:t>convinzioni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rettitudine.” L’altro era: “Onora </a:t>
            </a:r>
            <a:r>
              <a:rPr sz="1200" dirty="0">
                <a:latin typeface="Times New Roman"/>
                <a:cs typeface="Times New Roman"/>
              </a:rPr>
              <a:t>tuo padre e tua </a:t>
            </a:r>
            <a:r>
              <a:rPr sz="1200" spc="-5" dirty="0">
                <a:latin typeface="Times New Roman"/>
                <a:cs typeface="Times New Roman"/>
              </a:rPr>
              <a:t>madre,  perché essi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hanno dato </a:t>
            </a:r>
            <a:r>
              <a:rPr sz="1200" dirty="0">
                <a:latin typeface="Times New Roman"/>
                <a:cs typeface="Times New Roman"/>
              </a:rPr>
              <a:t>la vita e </a:t>
            </a:r>
            <a:r>
              <a:rPr sz="1200" spc="-5" dirty="0">
                <a:latin typeface="Times New Roman"/>
                <a:cs typeface="Times New Roman"/>
              </a:rPr>
              <a:t>l’educazione </a:t>
            </a:r>
            <a:r>
              <a:rPr sz="1200" dirty="0">
                <a:latin typeface="Times New Roman"/>
                <a:cs typeface="Times New Roman"/>
              </a:rPr>
              <a:t>della vita.” Comunque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sottrasse mai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necessari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(1890.1) 173:1.6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Gesù stava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discorso, accaddero due fatti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attirarono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attenzione. Al  </a:t>
            </a:r>
            <a:r>
              <a:rPr sz="1200" spc="-5" dirty="0">
                <a:latin typeface="Times New Roman"/>
                <a:cs typeface="Times New Roman"/>
              </a:rPr>
              <a:t>banco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vicino cambiavalute </a:t>
            </a:r>
            <a:r>
              <a:rPr sz="1200" dirty="0">
                <a:latin typeface="Times New Roman"/>
                <a:cs typeface="Times New Roman"/>
              </a:rPr>
              <a:t>era sorta una </a:t>
            </a:r>
            <a:r>
              <a:rPr sz="1200" spc="-5" dirty="0">
                <a:latin typeface="Times New Roman"/>
                <a:cs typeface="Times New Roman"/>
              </a:rPr>
              <a:t>violenta ed animata </a:t>
            </a:r>
            <a:r>
              <a:rPr sz="1200" dirty="0">
                <a:latin typeface="Times New Roman"/>
                <a:cs typeface="Times New Roman"/>
              </a:rPr>
              <a:t>discussione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commissione ritenuta troppo elevata </a:t>
            </a:r>
            <a:r>
              <a:rPr sz="1200" spc="1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contemporaneamente l’aria era lacerata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muggiti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mandria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centinaio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buoi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stavano per essere trasferiti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sezione dei recinti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bestiame ad un’altra. Mentre Gesù si fermava, osservando  silenziosamente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pensierosamente </a:t>
            </a:r>
            <a:r>
              <a:rPr sz="1200" dirty="0">
                <a:latin typeface="Times New Roman"/>
                <a:cs typeface="Times New Roman"/>
              </a:rPr>
              <a:t>questa scena di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e di confusione, notò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lui un </a:t>
            </a:r>
            <a:r>
              <a:rPr sz="1200" spc="-5" dirty="0">
                <a:latin typeface="Times New Roman"/>
                <a:cs typeface="Times New Roman"/>
              </a:rPr>
              <a:t>candido Galileo,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5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cui egli aveva parlato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passato ad Iron, che </a:t>
            </a:r>
            <a:r>
              <a:rPr sz="1200" dirty="0">
                <a:latin typeface="Times New Roman"/>
                <a:cs typeface="Times New Roman"/>
              </a:rPr>
              <a:t>veniva </a:t>
            </a:r>
            <a:r>
              <a:rPr sz="1200" spc="-5" dirty="0">
                <a:latin typeface="Times New Roman"/>
                <a:cs typeface="Times New Roman"/>
              </a:rPr>
              <a:t>deriso </a:t>
            </a:r>
            <a:r>
              <a:rPr sz="1200" dirty="0">
                <a:latin typeface="Times New Roman"/>
                <a:cs typeface="Times New Roman"/>
              </a:rPr>
              <a:t>e spintonato da </a:t>
            </a:r>
            <a:r>
              <a:rPr sz="1200" spc="-5" dirty="0">
                <a:latin typeface="Times New Roman"/>
                <a:cs typeface="Times New Roman"/>
              </a:rPr>
              <a:t>Giudei arroganti ed </a:t>
            </a:r>
            <a:r>
              <a:rPr sz="1200" dirty="0">
                <a:latin typeface="Times New Roman"/>
                <a:cs typeface="Times New Roman"/>
              </a:rPr>
              <a:t>altezzosi; e tutto ciò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combinò </a:t>
            </a:r>
            <a:r>
              <a:rPr sz="1200" spc="-5" dirty="0">
                <a:latin typeface="Times New Roman"/>
                <a:cs typeface="Times New Roman"/>
              </a:rPr>
              <a:t>per  provocare nell’anima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quegli strani periodici accessi </a:t>
            </a:r>
            <a:r>
              <a:rPr sz="1200" dirty="0">
                <a:latin typeface="Times New Roman"/>
                <a:cs typeface="Times New Roman"/>
              </a:rPr>
              <a:t>d’indignata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emozione.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795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(1890.2) 173:1.7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meraviglia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apostoli, che stavano nelle immediate </a:t>
            </a:r>
            <a:r>
              <a:rPr sz="1200" dirty="0">
                <a:latin typeface="Times New Roman"/>
                <a:cs typeface="Times New Roman"/>
              </a:rPr>
              <a:t>vicinanze 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astennero </a:t>
            </a:r>
            <a:r>
              <a:rPr sz="1200" spc="-5" dirty="0">
                <a:latin typeface="Times New Roman"/>
                <a:cs typeface="Times New Roman"/>
              </a:rPr>
              <a:t>dal partecipare alla </a:t>
            </a:r>
            <a:r>
              <a:rPr sz="1200" dirty="0">
                <a:latin typeface="Times New Roman"/>
                <a:cs typeface="Times New Roman"/>
              </a:rPr>
              <a:t>scena  </a:t>
            </a:r>
            <a:r>
              <a:rPr sz="1200" spc="-5" dirty="0">
                <a:latin typeface="Times New Roman"/>
                <a:cs typeface="Times New Roman"/>
              </a:rPr>
              <a:t>che seguì subito, Gesù scese dalla </a:t>
            </a:r>
            <a:r>
              <a:rPr sz="1200" dirty="0">
                <a:latin typeface="Times New Roman"/>
                <a:cs typeface="Times New Roman"/>
              </a:rPr>
              <a:t>pedana d’insegnamento </a:t>
            </a:r>
            <a:r>
              <a:rPr sz="1200" spc="-5" dirty="0">
                <a:latin typeface="Times New Roman"/>
                <a:cs typeface="Times New Roman"/>
              </a:rPr>
              <a:t>e, dirigendosi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ragazzo che stava conducendo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bestiame  attraverso </a:t>
            </a:r>
            <a:r>
              <a:rPr sz="1200" dirty="0">
                <a:latin typeface="Times New Roman"/>
                <a:cs typeface="Times New Roman"/>
              </a:rPr>
              <a:t>il cortile,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tolse la </a:t>
            </a:r>
            <a:r>
              <a:rPr sz="1200" spc="-5" dirty="0">
                <a:latin typeface="Times New Roman"/>
                <a:cs typeface="Times New Roman"/>
              </a:rPr>
              <a:t>frusta </a:t>
            </a:r>
            <a:r>
              <a:rPr sz="1200" dirty="0">
                <a:latin typeface="Times New Roman"/>
                <a:cs typeface="Times New Roman"/>
              </a:rPr>
              <a:t>di corde e condusse </a:t>
            </a:r>
            <a:r>
              <a:rPr sz="1200" spc="-5" dirty="0">
                <a:latin typeface="Times New Roman"/>
                <a:cs typeface="Times New Roman"/>
              </a:rPr>
              <a:t>immediatamente gli animali fuori del </a:t>
            </a:r>
            <a:r>
              <a:rPr sz="1200" dirty="0">
                <a:latin typeface="Times New Roman"/>
                <a:cs typeface="Times New Roman"/>
              </a:rPr>
              <a:t>Tempio.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fu tutto;  </a:t>
            </a:r>
            <a:r>
              <a:rPr sz="1200" spc="-5" dirty="0">
                <a:latin typeface="Times New Roman"/>
                <a:cs typeface="Times New Roman"/>
              </a:rPr>
              <a:t>davanti agli sguardi meravigliati delle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riunite nel cortile del Tempio egli avanzò maestosamente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grandi passi 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recinto </a:t>
            </a:r>
            <a:r>
              <a:rPr sz="1200" dirty="0">
                <a:latin typeface="Times New Roman"/>
                <a:cs typeface="Times New Roman"/>
              </a:rPr>
              <a:t>più lontano </a:t>
            </a:r>
            <a:r>
              <a:rPr sz="1200" spc="-5" dirty="0">
                <a:latin typeface="Times New Roman"/>
                <a:cs typeface="Times New Roman"/>
              </a:rPr>
              <a:t>del bestiame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5" dirty="0">
                <a:latin typeface="Times New Roman"/>
                <a:cs typeface="Times New Roman"/>
              </a:rPr>
              <a:t>ad aprire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stalla e a </a:t>
            </a:r>
            <a:r>
              <a:rPr sz="1200" spc="-5" dirty="0">
                <a:latin typeface="Times New Roman"/>
                <a:cs typeface="Times New Roman"/>
              </a:rPr>
              <a:t>condurre fuori gli animali imprigionati. </a:t>
            </a:r>
            <a:r>
              <a:rPr sz="1200" dirty="0">
                <a:latin typeface="Times New Roman"/>
                <a:cs typeface="Times New Roman"/>
              </a:rPr>
              <a:t>Allora 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furono galvanizzati,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clamore </a:t>
            </a:r>
            <a:r>
              <a:rPr sz="1200" dirty="0">
                <a:latin typeface="Times New Roman"/>
                <a:cs typeface="Times New Roman"/>
              </a:rPr>
              <a:t>tumultuoso </a:t>
            </a:r>
            <a:r>
              <a:rPr sz="1200" spc="-5" dirty="0">
                <a:latin typeface="Times New Roman"/>
                <a:cs typeface="Times New Roman"/>
              </a:rPr>
              <a:t>andarono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bazar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rovesciare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tavoli </a:t>
            </a:r>
            <a:r>
              <a:rPr sz="1200" spc="-5" dirty="0">
                <a:latin typeface="Times New Roman"/>
                <a:cs typeface="Times New Roman"/>
              </a:rPr>
              <a:t>dei  cambiavalute.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meno di cinque minuti </a:t>
            </a:r>
            <a:r>
              <a:rPr sz="1200" spc="-5" dirty="0">
                <a:latin typeface="Times New Roman"/>
                <a:cs typeface="Times New Roman"/>
              </a:rPr>
              <a:t>ogni commercio </a:t>
            </a:r>
            <a:r>
              <a:rPr sz="1200" dirty="0">
                <a:latin typeface="Times New Roman"/>
                <a:cs typeface="Times New Roman"/>
              </a:rPr>
              <a:t>era stato spazzato via </a:t>
            </a:r>
            <a:r>
              <a:rPr sz="1200" spc="-5" dirty="0">
                <a:latin typeface="Times New Roman"/>
                <a:cs typeface="Times New Roman"/>
              </a:rPr>
              <a:t>dal Tempio. Nel </a:t>
            </a:r>
            <a:r>
              <a:rPr sz="1200" dirty="0">
                <a:latin typeface="Times New Roman"/>
                <a:cs typeface="Times New Roman"/>
              </a:rPr>
              <a:t>momento in cui le </a:t>
            </a:r>
            <a:r>
              <a:rPr sz="1200" spc="-5" dirty="0">
                <a:latin typeface="Times New Roman"/>
                <a:cs typeface="Times New Roman"/>
              </a:rPr>
              <a:t>vicine guardie  romane </a:t>
            </a:r>
            <a:r>
              <a:rPr sz="1200" dirty="0">
                <a:latin typeface="Times New Roman"/>
                <a:cs typeface="Times New Roman"/>
              </a:rPr>
              <a:t>apparvero 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tutto era </a:t>
            </a:r>
            <a:r>
              <a:rPr sz="1200" spc="-5" dirty="0">
                <a:latin typeface="Times New Roman"/>
                <a:cs typeface="Times New Roman"/>
              </a:rPr>
              <a:t>tranquillo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folla si era calmata. Gesù, risalendo </a:t>
            </a:r>
            <a:r>
              <a:rPr sz="1200" dirty="0">
                <a:latin typeface="Times New Roman"/>
                <a:cs typeface="Times New Roman"/>
              </a:rPr>
              <a:t>sulla pedana </a:t>
            </a:r>
            <a:r>
              <a:rPr sz="1200" spc="-5" dirty="0">
                <a:latin typeface="Times New Roman"/>
                <a:cs typeface="Times New Roman"/>
              </a:rPr>
              <a:t>degli oratori, </a:t>
            </a:r>
            <a:r>
              <a:rPr sz="1200" spc="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alla  moltitudine: </a:t>
            </a:r>
            <a:r>
              <a:rPr sz="1200" spc="-5" dirty="0">
                <a:latin typeface="Times New Roman"/>
                <a:cs typeface="Times New Roman"/>
              </a:rPr>
              <a:t>“Voi siete stati </a:t>
            </a:r>
            <a:r>
              <a:rPr sz="1200" dirty="0">
                <a:latin typeface="Times New Roman"/>
                <a:cs typeface="Times New Roman"/>
              </a:rPr>
              <a:t>testimoni in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sta </a:t>
            </a:r>
            <a:r>
              <a:rPr sz="1200" dirty="0">
                <a:latin typeface="Times New Roman"/>
                <a:cs typeface="Times New Roman"/>
              </a:rPr>
              <a:t>scritto </a:t>
            </a:r>
            <a:r>
              <a:rPr sz="1200" spc="-5" dirty="0">
                <a:latin typeface="Times New Roman"/>
                <a:cs typeface="Times New Roman"/>
              </a:rPr>
              <a:t>nelle Scritture: ‘La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sarà chiamata una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preghiera per </a:t>
            </a:r>
            <a:r>
              <a:rPr sz="1200" dirty="0">
                <a:latin typeface="Times New Roman"/>
                <a:cs typeface="Times New Roman"/>
              </a:rPr>
              <a:t>tutte le nazioni, ma voi ne </a:t>
            </a:r>
            <a:r>
              <a:rPr sz="1200" spc="-5" dirty="0">
                <a:latin typeface="Times New Roman"/>
                <a:cs typeface="Times New Roman"/>
              </a:rPr>
              <a:t>avete fatto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spelonca </a:t>
            </a:r>
            <a:r>
              <a:rPr sz="1200" dirty="0">
                <a:latin typeface="Times New Roman"/>
                <a:cs typeface="Times New Roman"/>
              </a:rPr>
              <a:t>di ladri.’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(1890.3) 173:1.8 </a:t>
            </a:r>
            <a:r>
              <a:rPr sz="1200" spc="-5" dirty="0">
                <a:latin typeface="Times New Roman"/>
                <a:cs typeface="Times New Roman"/>
              </a:rPr>
              <a:t>Ma prima che egli potesse </a:t>
            </a:r>
            <a:r>
              <a:rPr sz="1200" dirty="0">
                <a:latin typeface="Times New Roman"/>
                <a:cs typeface="Times New Roman"/>
              </a:rPr>
              <a:t>pronunciare </a:t>
            </a:r>
            <a:r>
              <a:rPr sz="1200" spc="-5" dirty="0">
                <a:latin typeface="Times New Roman"/>
                <a:cs typeface="Times New Roman"/>
              </a:rPr>
              <a:t>altre parole,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assemblea proruppe in osanna di </a:t>
            </a:r>
            <a:r>
              <a:rPr sz="1200" spc="-5" dirty="0">
                <a:latin typeface="Times New Roman"/>
                <a:cs typeface="Times New Roman"/>
              </a:rPr>
              <a:t>lode, </a:t>
            </a:r>
            <a:r>
              <a:rPr sz="1200" dirty="0">
                <a:latin typeface="Times New Roman"/>
                <a:cs typeface="Times New Roman"/>
              </a:rPr>
              <a:t>e subito un gruppo  di </a:t>
            </a:r>
            <a:r>
              <a:rPr sz="1200" spc="-5" dirty="0">
                <a:latin typeface="Times New Roman"/>
                <a:cs typeface="Times New Roman"/>
              </a:rPr>
              <a:t>giovani uscì </a:t>
            </a:r>
            <a:r>
              <a:rPr sz="1200" dirty="0">
                <a:latin typeface="Times New Roman"/>
                <a:cs typeface="Times New Roman"/>
              </a:rPr>
              <a:t>dalla folla </a:t>
            </a:r>
            <a:r>
              <a:rPr sz="1200" spc="-5" dirty="0">
                <a:latin typeface="Times New Roman"/>
                <a:cs typeface="Times New Roman"/>
              </a:rPr>
              <a:t>per cantare </a:t>
            </a:r>
            <a:r>
              <a:rPr sz="1200" dirty="0">
                <a:latin typeface="Times New Roman"/>
                <a:cs typeface="Times New Roman"/>
              </a:rPr>
              <a:t>inni di riconoscenza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mercanti </a:t>
            </a:r>
            <a:r>
              <a:rPr sz="1200" spc="-5" dirty="0">
                <a:latin typeface="Times New Roman"/>
                <a:cs typeface="Times New Roman"/>
              </a:rPr>
              <a:t>profani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speculatori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stati cacciati </a:t>
            </a:r>
            <a:r>
              <a:rPr sz="1200" dirty="0">
                <a:latin typeface="Times New Roman"/>
                <a:cs typeface="Times New Roman"/>
              </a:rPr>
              <a:t>dal Tempio  </a:t>
            </a:r>
            <a:r>
              <a:rPr sz="1200" spc="-5" dirty="0">
                <a:latin typeface="Times New Roman"/>
                <a:cs typeface="Times New Roman"/>
              </a:rPr>
              <a:t>sacro. Nel frattempo erano arrivati sulla scena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e uno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disse a </a:t>
            </a:r>
            <a:r>
              <a:rPr sz="1200" spc="-5" dirty="0">
                <a:latin typeface="Times New Roman"/>
                <a:cs typeface="Times New Roman"/>
              </a:rPr>
              <a:t>Gesù: “Non ascolti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dicono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dei  Leviti?” E il </a:t>
            </a:r>
            <a:r>
              <a:rPr sz="1200" spc="-5" dirty="0">
                <a:latin typeface="Times New Roman"/>
                <a:cs typeface="Times New Roman"/>
              </a:rPr>
              <a:t>Maestro rispose: “Non hai mai letto </a:t>
            </a:r>
            <a:r>
              <a:rPr sz="1200" dirty="0">
                <a:latin typeface="Times New Roman"/>
                <a:cs typeface="Times New Roman"/>
              </a:rPr>
              <a:t>tu: </a:t>
            </a:r>
            <a:r>
              <a:rPr sz="1200" spc="-5" dirty="0">
                <a:latin typeface="Times New Roman"/>
                <a:cs typeface="Times New Roman"/>
              </a:rPr>
              <a:t>‘La </a:t>
            </a:r>
            <a:r>
              <a:rPr sz="1200" dirty="0">
                <a:latin typeface="Times New Roman"/>
                <a:cs typeface="Times New Roman"/>
              </a:rPr>
              <a:t>lode è uscita perfetta </a:t>
            </a:r>
            <a:r>
              <a:rPr sz="1200" spc="-5" dirty="0">
                <a:latin typeface="Times New Roman"/>
                <a:cs typeface="Times New Roman"/>
              </a:rPr>
              <a:t>dalla bocca </a:t>
            </a:r>
            <a:r>
              <a:rPr sz="1200" dirty="0">
                <a:latin typeface="Times New Roman"/>
                <a:cs typeface="Times New Roman"/>
              </a:rPr>
              <a:t>dei bambini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lattanti’?”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72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841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giorno,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Gesù insegnava, delle guardie incaricate </a:t>
            </a:r>
            <a:r>
              <a:rPr sz="1200" dirty="0">
                <a:latin typeface="Times New Roman"/>
                <a:cs typeface="Times New Roman"/>
              </a:rPr>
              <a:t>dal popolo </a:t>
            </a:r>
            <a:r>
              <a:rPr sz="1200" spc="-5" dirty="0">
                <a:latin typeface="Times New Roman"/>
                <a:cs typeface="Times New Roman"/>
              </a:rPr>
              <a:t>sorvegliarono ogni portico </a:t>
            </a:r>
            <a:r>
              <a:rPr sz="1200" dirty="0">
                <a:latin typeface="Times New Roman"/>
                <a:cs typeface="Times New Roman"/>
              </a:rPr>
              <a:t>e non permisero a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trasportare </a:t>
            </a:r>
            <a:r>
              <a:rPr sz="1200" dirty="0">
                <a:latin typeface="Times New Roman"/>
                <a:cs typeface="Times New Roman"/>
              </a:rPr>
              <a:t>nemmeno un </a:t>
            </a:r>
            <a:r>
              <a:rPr sz="1200" spc="-5" dirty="0">
                <a:latin typeface="Times New Roman"/>
                <a:cs typeface="Times New Roman"/>
              </a:rPr>
              <a:t>recipiente </a:t>
            </a:r>
            <a:r>
              <a:rPr sz="1200" dirty="0">
                <a:latin typeface="Times New Roman"/>
                <a:cs typeface="Times New Roman"/>
              </a:rPr>
              <a:t>vuoto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cortili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(1890.4) 173:1.9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Scribi seppero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avvenimenti, </a:t>
            </a:r>
            <a:r>
              <a:rPr sz="1200" spc="-5" dirty="0">
                <a:latin typeface="Times New Roman"/>
                <a:cs typeface="Times New Roman"/>
              </a:rPr>
              <a:t>furono sbalorditi. Essi temettero ancora </a:t>
            </a:r>
            <a:r>
              <a:rPr sz="1200" dirty="0">
                <a:latin typeface="Times New Roman"/>
                <a:cs typeface="Times New Roman"/>
              </a:rPr>
              <a:t>di più il 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 furono ancor più </a:t>
            </a:r>
            <a:r>
              <a:rPr sz="1200" spc="-5" dirty="0">
                <a:latin typeface="Times New Roman"/>
                <a:cs typeface="Times New Roman"/>
              </a:rPr>
              <a:t>determinati ad </a:t>
            </a:r>
            <a:r>
              <a:rPr sz="1200" dirty="0">
                <a:latin typeface="Times New Roman"/>
                <a:cs typeface="Times New Roman"/>
              </a:rPr>
              <a:t>ucciderlo. </a:t>
            </a:r>
            <a:r>
              <a:rPr sz="1200" spc="-5" dirty="0">
                <a:latin typeface="Times New Roman"/>
                <a:cs typeface="Times New Roman"/>
              </a:rPr>
              <a:t>Ma erano perplessi.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sapevano come portare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morte, perché </a:t>
            </a:r>
            <a:r>
              <a:rPr sz="1200" dirty="0">
                <a:latin typeface="Times New Roman"/>
                <a:cs typeface="Times New Roman"/>
              </a:rPr>
              <a:t>temevano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moltitudini </a:t>
            </a:r>
            <a:r>
              <a:rPr sz="1200" dirty="0">
                <a:latin typeface="Times New Roman"/>
                <a:cs typeface="Times New Roman"/>
              </a:rPr>
              <a:t>che avevano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manifestato </a:t>
            </a:r>
            <a:r>
              <a:rPr sz="1200" spc="-5" dirty="0">
                <a:latin typeface="Times New Roman"/>
                <a:cs typeface="Times New Roman"/>
              </a:rPr>
              <a:t>così apertamente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approvazione</a:t>
            </a:r>
            <a:endParaRPr sz="1200">
              <a:latin typeface="Times New Roman"/>
              <a:cs typeface="Times New Roman"/>
            </a:endParaRPr>
          </a:p>
          <a:p>
            <a:pPr marL="76200" marR="27051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all’espulsione degli speculatori profani. </a:t>
            </a:r>
            <a:r>
              <a:rPr sz="1200" dirty="0">
                <a:latin typeface="Times New Roman"/>
                <a:cs typeface="Times New Roman"/>
              </a:rPr>
              <a:t>E per tutto </a:t>
            </a:r>
            <a:r>
              <a:rPr sz="1200" spc="-5" dirty="0">
                <a:latin typeface="Times New Roman"/>
                <a:cs typeface="Times New Roman"/>
              </a:rPr>
              <a:t>questo giorno,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quiete </a:t>
            </a:r>
            <a:r>
              <a:rPr sz="1200" dirty="0">
                <a:latin typeface="Times New Roman"/>
                <a:cs typeface="Times New Roman"/>
              </a:rPr>
              <a:t>e di pace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cortili </a:t>
            </a:r>
            <a:r>
              <a:rPr sz="1200" spc="-5" dirty="0">
                <a:latin typeface="Times New Roman"/>
                <a:cs typeface="Times New Roman"/>
              </a:rPr>
              <a:t>del Tempio,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popolo  ascoltò l’insegnamento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letteralmente sospeso alle sue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labbra.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7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(1890.5) 173:1.10 </a:t>
            </a:r>
            <a:r>
              <a:rPr sz="1200" spc="-5" dirty="0">
                <a:latin typeface="Times New Roman"/>
                <a:cs typeface="Times New Roman"/>
              </a:rPr>
              <a:t>Questo sorprendente 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oltrepassò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apostoli. Essi furono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colti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sorpresa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azione </a:t>
            </a:r>
            <a:r>
              <a:rPr sz="1200" dirty="0">
                <a:latin typeface="Times New Roman"/>
                <a:cs typeface="Times New Roman"/>
              </a:rPr>
              <a:t>improvvisa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inattesa </a:t>
            </a:r>
            <a:r>
              <a:rPr sz="1200" spc="-5" dirty="0">
                <a:latin typeface="Times New Roman"/>
                <a:cs typeface="Times New Roman"/>
              </a:rPr>
              <a:t>del loro Maestro che rimasero </a:t>
            </a:r>
            <a:r>
              <a:rPr sz="1200" dirty="0">
                <a:latin typeface="Times New Roman"/>
                <a:cs typeface="Times New Roman"/>
              </a:rPr>
              <a:t>per tutto </a:t>
            </a:r>
            <a:r>
              <a:rPr sz="1200" spc="-5" dirty="0">
                <a:latin typeface="Times New Roman"/>
                <a:cs typeface="Times New Roman"/>
              </a:rPr>
              <a:t>l’episodio raggruppati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pedana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oratori;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alzarono </a:t>
            </a:r>
            <a:r>
              <a:rPr sz="1200" dirty="0">
                <a:latin typeface="Times New Roman"/>
                <a:cs typeface="Times New Roman"/>
              </a:rPr>
              <a:t>mai un dito </a:t>
            </a:r>
            <a:r>
              <a:rPr sz="1200" spc="-5" dirty="0">
                <a:latin typeface="Times New Roman"/>
                <a:cs typeface="Times New Roman"/>
              </a:rPr>
              <a:t>per appoggiare </a:t>
            </a:r>
            <a:r>
              <a:rPr sz="1200" dirty="0">
                <a:latin typeface="Times New Roman"/>
                <a:cs typeface="Times New Roman"/>
              </a:rPr>
              <a:t>questa purificazione </a:t>
            </a:r>
            <a:r>
              <a:rPr sz="1200" spc="-5" dirty="0">
                <a:latin typeface="Times New Roman"/>
                <a:cs typeface="Times New Roman"/>
              </a:rPr>
              <a:t>del Tempio. Se questo spettacolare avvenimento </a:t>
            </a:r>
            <a:r>
              <a:rPr sz="1200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prima,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trionfale di </a:t>
            </a:r>
            <a:r>
              <a:rPr sz="1200" spc="-5" dirty="0">
                <a:latin typeface="Times New Roman"/>
                <a:cs typeface="Times New Roman"/>
              </a:rPr>
              <a:t>Gesù al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al termine della </a:t>
            </a:r>
            <a:r>
              <a:rPr sz="1200" dirty="0">
                <a:latin typeface="Times New Roman"/>
                <a:cs typeface="Times New Roman"/>
              </a:rPr>
              <a:t>tumultuosa </a:t>
            </a:r>
            <a:r>
              <a:rPr sz="1200" spc="-5" dirty="0">
                <a:latin typeface="Times New Roman"/>
                <a:cs typeface="Times New Roman"/>
              </a:rPr>
              <a:t>processione attraverso </a:t>
            </a:r>
            <a:r>
              <a:rPr sz="1200" dirty="0">
                <a:latin typeface="Times New Roman"/>
                <a:cs typeface="Times New Roman"/>
              </a:rPr>
              <a:t>le  porte </a:t>
            </a:r>
            <a:r>
              <a:rPr sz="1200" spc="-5" dirty="0">
                <a:latin typeface="Times New Roman"/>
                <a:cs typeface="Times New Roman"/>
              </a:rPr>
              <a:t>della città, acclamato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sosta ad alta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-5" dirty="0">
                <a:latin typeface="Times New Roman"/>
                <a:cs typeface="Times New Roman"/>
              </a:rPr>
              <a:t>dalla moltitudine, essi sarebbero stati pronti ad agire,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modo in cui ciò  </a:t>
            </a:r>
            <a:r>
              <a:rPr sz="1200" spc="-5" dirty="0">
                <a:latin typeface="Times New Roman"/>
                <a:cs typeface="Times New Roman"/>
              </a:rPr>
              <a:t>accadde, erano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impreparati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parteciparvi.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(1891.1) 173:1.11 </a:t>
            </a:r>
            <a:r>
              <a:rPr sz="1200" spc="-5" dirty="0">
                <a:latin typeface="Times New Roman"/>
                <a:cs typeface="Times New Roman"/>
              </a:rPr>
              <a:t>Questa purificazione del Tempio </a:t>
            </a:r>
            <a:r>
              <a:rPr sz="1200" dirty="0">
                <a:latin typeface="Times New Roman"/>
                <a:cs typeface="Times New Roman"/>
              </a:rPr>
              <a:t>rivelò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commercializzazione delle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pratiche</a:t>
            </a: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religiose come </a:t>
            </a:r>
            <a:r>
              <a:rPr sz="1200" dirty="0">
                <a:latin typeface="Times New Roman"/>
                <a:cs typeface="Times New Roman"/>
              </a:rPr>
              <a:t>pure la sua </a:t>
            </a:r>
            <a:r>
              <a:rPr sz="1200" spc="-5" dirty="0">
                <a:latin typeface="Times New Roman"/>
                <a:cs typeface="Times New Roman"/>
              </a:rPr>
              <a:t>repulsione </a:t>
            </a:r>
            <a:r>
              <a:rPr sz="1200" dirty="0">
                <a:latin typeface="Times New Roman"/>
                <a:cs typeface="Times New Roman"/>
              </a:rPr>
              <a:t>per tutte le forme </a:t>
            </a:r>
            <a:r>
              <a:rPr sz="1200" spc="-5" dirty="0">
                <a:latin typeface="Times New Roman"/>
                <a:cs typeface="Times New Roman"/>
              </a:rPr>
              <a:t>d’ingiustizia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speculazione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spese dei </a:t>
            </a:r>
            <a:r>
              <a:rPr sz="1200" dirty="0">
                <a:latin typeface="Times New Roman"/>
                <a:cs typeface="Times New Roman"/>
              </a:rPr>
              <a:t>poveri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ignoranti. </a:t>
            </a:r>
            <a:r>
              <a:rPr sz="1200" spc="-5" dirty="0">
                <a:latin typeface="Times New Roman"/>
                <a:cs typeface="Times New Roman"/>
              </a:rPr>
              <a:t>Questo  episodio </a:t>
            </a:r>
            <a:r>
              <a:rPr sz="1200" dirty="0">
                <a:latin typeface="Times New Roman"/>
                <a:cs typeface="Times New Roman"/>
              </a:rPr>
              <a:t>dimostrò </a:t>
            </a:r>
            <a:r>
              <a:rPr sz="1200" spc="-5" dirty="0">
                <a:latin typeface="Times New Roman"/>
                <a:cs typeface="Times New Roman"/>
              </a:rPr>
              <a:t>anche che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approvava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rifiuto d’impiegare </a:t>
            </a:r>
            <a:r>
              <a:rPr sz="1200" dirty="0">
                <a:latin typeface="Times New Roman"/>
                <a:cs typeface="Times New Roman"/>
              </a:rPr>
              <a:t>la forza </a:t>
            </a:r>
            <a:r>
              <a:rPr sz="1200" spc="-5" dirty="0">
                <a:latin typeface="Times New Roman"/>
                <a:cs typeface="Times New Roman"/>
              </a:rPr>
              <a:t>per proteggere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di un dato gruppo  umano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inique e </a:t>
            </a:r>
            <a:r>
              <a:rPr sz="1200" spc="-5" dirty="0">
                <a:latin typeface="Times New Roman"/>
                <a:cs typeface="Times New Roman"/>
              </a:rPr>
              <a:t>soggioganti </a:t>
            </a:r>
            <a:r>
              <a:rPr sz="1200" dirty="0">
                <a:latin typeface="Times New Roman"/>
                <a:cs typeface="Times New Roman"/>
              </a:rPr>
              <a:t>di minoranze </a:t>
            </a:r>
            <a:r>
              <a:rPr sz="1200" spc="-5" dirty="0">
                <a:latin typeface="Times New Roman"/>
                <a:cs typeface="Times New Roman"/>
              </a:rPr>
              <a:t>ingiuste </a:t>
            </a:r>
            <a:r>
              <a:rPr sz="1200" dirty="0">
                <a:latin typeface="Times New Roman"/>
                <a:cs typeface="Times New Roman"/>
              </a:rPr>
              <a:t>capaci di </a:t>
            </a:r>
            <a:r>
              <a:rPr sz="1200" spc="-5" dirty="0">
                <a:latin typeface="Times New Roman"/>
                <a:cs typeface="Times New Roman"/>
              </a:rPr>
              <a:t>trincerarsi dietro </a:t>
            </a:r>
            <a:r>
              <a:rPr sz="1200" dirty="0">
                <a:latin typeface="Times New Roman"/>
                <a:cs typeface="Times New Roman"/>
              </a:rPr>
              <a:t>il potere </a:t>
            </a:r>
            <a:r>
              <a:rPr sz="1200" spc="-5" dirty="0">
                <a:latin typeface="Times New Roman"/>
                <a:cs typeface="Times New Roman"/>
              </a:rPr>
              <a:t>politico, </a:t>
            </a:r>
            <a:r>
              <a:rPr sz="1200" dirty="0">
                <a:latin typeface="Times New Roman"/>
                <a:cs typeface="Times New Roman"/>
              </a:rPr>
              <a:t>finanziario o  </a:t>
            </a:r>
            <a:r>
              <a:rPr sz="1200" spc="-5" dirty="0">
                <a:latin typeface="Times New Roman"/>
                <a:cs typeface="Times New Roman"/>
              </a:rPr>
              <a:t>ecclesiastico.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permettere a degli uomini astuti, </a:t>
            </a:r>
            <a:r>
              <a:rPr sz="1200" spc="-5" dirty="0">
                <a:latin typeface="Times New Roman"/>
                <a:cs typeface="Times New Roman"/>
              </a:rPr>
              <a:t>perversi ed intriganti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organizzarsi per sfruttare ed opprimere </a:t>
            </a:r>
            <a:r>
              <a:rPr sz="1200" dirty="0">
                <a:latin typeface="Times New Roman"/>
                <a:cs typeface="Times New Roman"/>
              </a:rPr>
              <a:t>coloro 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idealismo, non sono </a:t>
            </a:r>
            <a:r>
              <a:rPr sz="1200" spc="-5" dirty="0">
                <a:latin typeface="Times New Roman"/>
                <a:cs typeface="Times New Roman"/>
              </a:rPr>
              <a:t>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ricorrere alla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per proteggersi </a:t>
            </a:r>
            <a:r>
              <a:rPr sz="1200" dirty="0">
                <a:latin typeface="Times New Roman"/>
                <a:cs typeface="Times New Roman"/>
              </a:rPr>
              <a:t>o per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esecuzione </a:t>
            </a:r>
            <a:r>
              <a:rPr sz="1200" dirty="0">
                <a:latin typeface="Times New Roman"/>
                <a:cs typeface="Times New Roman"/>
              </a:rPr>
              <a:t>i loro lodevoli  </a:t>
            </a:r>
            <a:r>
              <a:rPr sz="1200" spc="-5" dirty="0">
                <a:latin typeface="Times New Roman"/>
                <a:cs typeface="Times New Roman"/>
              </a:rPr>
              <a:t>progetti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975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sfida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all’autorità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Maestro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(1891.2) 173:2.1 </a:t>
            </a:r>
            <a:r>
              <a:rPr sz="1200" spc="-5" dirty="0">
                <a:latin typeface="Times New Roman"/>
                <a:cs typeface="Times New Roman"/>
              </a:rPr>
              <a:t>L’entrata trionfale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domenica intimorì talmente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astennero dall’arrestare </a:t>
            </a:r>
            <a:r>
              <a:rPr sz="1200" spc="-10" dirty="0">
                <a:latin typeface="Times New Roman"/>
                <a:cs typeface="Times New Roman"/>
              </a:rPr>
              <a:t>Gesù.  </a:t>
            </a:r>
            <a:r>
              <a:rPr sz="1200" spc="-5" dirty="0">
                <a:latin typeface="Times New Roman"/>
                <a:cs typeface="Times New Roman"/>
              </a:rPr>
              <a:t>Oggi, </a:t>
            </a:r>
            <a:r>
              <a:rPr sz="1200" dirty="0">
                <a:latin typeface="Times New Roman"/>
                <a:cs typeface="Times New Roman"/>
              </a:rPr>
              <a:t>questa purificazione </a:t>
            </a:r>
            <a:r>
              <a:rPr sz="1200" spc="-5" dirty="0">
                <a:latin typeface="Times New Roman"/>
                <a:cs typeface="Times New Roman"/>
              </a:rPr>
              <a:t>spettacolare del </a:t>
            </a:r>
            <a:r>
              <a:rPr sz="1200" dirty="0">
                <a:latin typeface="Times New Roman"/>
                <a:cs typeface="Times New Roman"/>
              </a:rPr>
              <a:t>Tempio rinviò </a:t>
            </a:r>
            <a:r>
              <a:rPr sz="1200" spc="-5" dirty="0">
                <a:latin typeface="Times New Roman"/>
                <a:cs typeface="Times New Roman"/>
              </a:rPr>
              <a:t>altrettanto efficacemente l’arresto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Maestro. 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 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divenivano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determinati ad ucciderlo,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impediti da due timori </a:t>
            </a:r>
            <a:r>
              <a:rPr sz="1200" spc="-5" dirty="0">
                <a:latin typeface="Times New Roman"/>
                <a:cs typeface="Times New Roman"/>
              </a:rPr>
              <a:t>che concorrevano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spc="2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colpire. </a:t>
            </a:r>
            <a:r>
              <a:rPr sz="1200" dirty="0">
                <a:latin typeface="Times New Roman"/>
                <a:cs typeface="Times New Roman"/>
              </a:rPr>
              <a:t>I capi dei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Scribi non </a:t>
            </a:r>
            <a:r>
              <a:rPr sz="1200" spc="-5" dirty="0">
                <a:latin typeface="Times New Roman"/>
                <a:cs typeface="Times New Roman"/>
              </a:rPr>
              <a:t>volevano arrestare </a:t>
            </a:r>
            <a:r>
              <a:rPr sz="1200" dirty="0">
                <a:latin typeface="Times New Roman"/>
                <a:cs typeface="Times New Roman"/>
              </a:rPr>
              <a:t>Gesù in </a:t>
            </a:r>
            <a:r>
              <a:rPr sz="1200" spc="-5" dirty="0">
                <a:latin typeface="Times New Roman"/>
                <a:cs typeface="Times New Roman"/>
              </a:rPr>
              <a:t>pubblico per timore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folla potesse  rivoltarsi 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preda al risentimento; essi paventavano </a:t>
            </a:r>
            <a:r>
              <a:rPr sz="1200" dirty="0">
                <a:latin typeface="Times New Roman"/>
                <a:cs typeface="Times New Roman"/>
              </a:rPr>
              <a:t>anche la possibilità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 romane fossero </a:t>
            </a:r>
            <a:r>
              <a:rPr sz="1200" dirty="0">
                <a:latin typeface="Times New Roman"/>
                <a:cs typeface="Times New Roman"/>
              </a:rPr>
              <a:t>chiamate a  </a:t>
            </a:r>
            <a:r>
              <a:rPr sz="1200" spc="-5" dirty="0">
                <a:latin typeface="Times New Roman"/>
                <a:cs typeface="Times New Roman"/>
              </a:rPr>
              <a:t>reprimere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rivolta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popolare.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0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(1891.3) 173:2.2 </a:t>
            </a:r>
            <a:r>
              <a:rPr sz="1200" spc="-5" dirty="0">
                <a:latin typeface="Times New Roman"/>
                <a:cs typeface="Times New Roman"/>
              </a:rPr>
              <a:t>Nella sessione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mezzogiorno del Sinedrio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all’unanimità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eliminato </a:t>
            </a:r>
            <a:r>
              <a:rPr sz="1200" dirty="0">
                <a:latin typeface="Times New Roman"/>
                <a:cs typeface="Times New Roman"/>
              </a:rPr>
              <a:t>rapidamente,  poiché </a:t>
            </a:r>
            <a:r>
              <a:rPr sz="1200" spc="-5" dirty="0">
                <a:latin typeface="Times New Roman"/>
                <a:cs typeface="Times New Roman"/>
              </a:rPr>
              <a:t>nessuno degli </a:t>
            </a:r>
            <a:r>
              <a:rPr sz="1200" dirty="0">
                <a:latin typeface="Times New Roman"/>
                <a:cs typeface="Times New Roman"/>
              </a:rPr>
              <a:t>amici del </a:t>
            </a:r>
            <a:r>
              <a:rPr sz="1200" spc="-5" dirty="0">
                <a:latin typeface="Times New Roman"/>
                <a:cs typeface="Times New Roman"/>
              </a:rPr>
              <a:t>Maestro assisteva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riunione. 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mettersi d’accordo su quando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egli sarebbe </a:t>
            </a:r>
            <a:r>
              <a:rPr sz="1200" dirty="0">
                <a:latin typeface="Times New Roman"/>
                <a:cs typeface="Times New Roman"/>
              </a:rPr>
              <a:t>stato arrestato.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decisero di </a:t>
            </a:r>
            <a:r>
              <a:rPr sz="1200" spc="-5" dirty="0">
                <a:latin typeface="Times New Roman"/>
                <a:cs typeface="Times New Roman"/>
              </a:rPr>
              <a:t>designare cinque gruppi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andassero 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cercassero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confonderlo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screditarlo </a:t>
            </a:r>
            <a:r>
              <a:rPr sz="1200" dirty="0">
                <a:latin typeface="Times New Roman"/>
                <a:cs typeface="Times New Roman"/>
              </a:rPr>
              <a:t>in qualche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occhi di coloro </a:t>
            </a:r>
            <a:r>
              <a:rPr sz="1200" spc="-5" dirty="0">
                <a:latin typeface="Times New Roman"/>
                <a:cs typeface="Times New Roman"/>
              </a:rPr>
              <a:t>che ascoltavano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istruzione. Così,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spc="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due,  quando Gesù </a:t>
            </a:r>
            <a:r>
              <a:rPr sz="1200" dirty="0">
                <a:latin typeface="Times New Roman"/>
                <a:cs typeface="Times New Roman"/>
              </a:rPr>
              <a:t>aveva appena </a:t>
            </a:r>
            <a:r>
              <a:rPr sz="1200" spc="-5" dirty="0">
                <a:latin typeface="Times New Roman"/>
                <a:cs typeface="Times New Roman"/>
              </a:rPr>
              <a:t>cominciato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discorso su “La libertà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filiazione”,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d’Israele si aprì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varco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avvicinarsi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interrottolo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solita maniera, gli </a:t>
            </a:r>
            <a:r>
              <a:rPr sz="1200" dirty="0">
                <a:latin typeface="Times New Roman"/>
                <a:cs typeface="Times New Roman"/>
              </a:rPr>
              <a:t>posero </a:t>
            </a:r>
            <a:r>
              <a:rPr sz="1200" spc="-5" dirty="0">
                <a:latin typeface="Times New Roman"/>
                <a:cs typeface="Times New Roman"/>
              </a:rPr>
              <a:t>questa domanda: “Con quale autorità </a:t>
            </a:r>
            <a:r>
              <a:rPr sz="1200" dirty="0">
                <a:latin typeface="Times New Roman"/>
                <a:cs typeface="Times New Roman"/>
              </a:rPr>
              <a:t>fai </a:t>
            </a:r>
            <a:r>
              <a:rPr sz="1200" spc="5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cose?  </a:t>
            </a:r>
            <a:r>
              <a:rPr sz="1200" dirty="0">
                <a:latin typeface="Times New Roman"/>
                <a:cs typeface="Times New Roman"/>
              </a:rPr>
              <a:t>Chi ti ha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questa autorità?”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(1891.4) 173:2.3 </a:t>
            </a:r>
            <a:r>
              <a:rPr sz="1200" spc="-5" dirty="0">
                <a:latin typeface="Times New Roman"/>
                <a:cs typeface="Times New Roman"/>
              </a:rPr>
              <a:t>Era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che i dirigenti del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funzionari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Sinedrio ebreo ponessero questa </a:t>
            </a:r>
            <a:r>
              <a:rPr sz="1200" dirty="0">
                <a:latin typeface="Times New Roman"/>
                <a:cs typeface="Times New Roman"/>
              </a:rPr>
              <a:t>domanda a  </a:t>
            </a:r>
            <a:r>
              <a:rPr sz="1200" spc="-5" dirty="0">
                <a:latin typeface="Times New Roman"/>
                <a:cs typeface="Times New Roman"/>
              </a:rPr>
              <a:t>chiunque pretendesse d’insegnare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nel modo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stato caratteristico </a:t>
            </a:r>
            <a:r>
              <a:rPr sz="1200" dirty="0">
                <a:latin typeface="Times New Roman"/>
                <a:cs typeface="Times New Roman"/>
              </a:rPr>
              <a:t>di Gesù, specialmente per quanto 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la sua recente </a:t>
            </a:r>
            <a:r>
              <a:rPr sz="1200" spc="-5" dirty="0">
                <a:latin typeface="Times New Roman"/>
                <a:cs typeface="Times New Roman"/>
              </a:rPr>
              <a:t>condotta nel </a:t>
            </a:r>
            <a:r>
              <a:rPr sz="1200" dirty="0">
                <a:latin typeface="Times New Roman"/>
                <a:cs typeface="Times New Roman"/>
              </a:rPr>
              <a:t>purificare 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commercio. Questi mercanti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cambiavalute </a:t>
            </a:r>
            <a:r>
              <a:rPr sz="1200" dirty="0">
                <a:latin typeface="Times New Roman"/>
                <a:cs typeface="Times New Roman"/>
              </a:rPr>
              <a:t>operavano tutti </a:t>
            </a:r>
            <a:r>
              <a:rPr sz="1200" spc="-5" dirty="0">
                <a:latin typeface="Times New Roman"/>
                <a:cs typeface="Times New Roman"/>
              </a:rPr>
              <a:t>con  licenza rilasciata direttamente dai dirigenti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supponeva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percentuale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guadagni andasse direttamente  nel tesoro del Tempio.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che </a:t>
            </a:r>
            <a:r>
              <a:rPr sz="1200" i="1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parola d’ordine di tutto il mondo </a:t>
            </a:r>
            <a:r>
              <a:rPr sz="1200" spc="-5" dirty="0">
                <a:latin typeface="Times New Roman"/>
                <a:cs typeface="Times New Roman"/>
              </a:rPr>
              <a:t>ebraico.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portavano </a:t>
            </a:r>
            <a:r>
              <a:rPr sz="1200" dirty="0">
                <a:latin typeface="Times New Roman"/>
                <a:cs typeface="Times New Roman"/>
              </a:rPr>
              <a:t>sempre  disordine </a:t>
            </a:r>
            <a:r>
              <a:rPr sz="1200" spc="-5" dirty="0">
                <a:latin typeface="Times New Roman"/>
                <a:cs typeface="Times New Roman"/>
              </a:rPr>
              <a:t>perché pretendevano così audacemente d’insegnare </a:t>
            </a:r>
            <a:r>
              <a:rPr sz="1200" dirty="0">
                <a:latin typeface="Times New Roman"/>
                <a:cs typeface="Times New Roman"/>
              </a:rPr>
              <a:t>senza autorità, </a:t>
            </a:r>
            <a:r>
              <a:rPr sz="1200" spc="-5" dirty="0">
                <a:latin typeface="Times New Roman"/>
                <a:cs typeface="Times New Roman"/>
              </a:rPr>
              <a:t>senza essere stati debitamente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nelle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accademie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260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143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rabbiniche ed essere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regolarmente ordinati dal Sinedrio. L’assenza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nell’insegnare </a:t>
            </a:r>
            <a:r>
              <a:rPr sz="1200" spc="-5" dirty="0">
                <a:latin typeface="Times New Roman"/>
                <a:cs typeface="Times New Roman"/>
              </a:rPr>
              <a:t>ostentatamente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pubblico  </a:t>
            </a:r>
            <a:r>
              <a:rPr sz="1200" spc="-5" dirty="0">
                <a:latin typeface="Times New Roman"/>
                <a:cs typeface="Times New Roman"/>
              </a:rPr>
              <a:t>era considerata come </a:t>
            </a:r>
            <a:r>
              <a:rPr sz="1200" dirty="0">
                <a:latin typeface="Times New Roman"/>
                <a:cs typeface="Times New Roman"/>
              </a:rPr>
              <a:t>denotante </a:t>
            </a:r>
            <a:r>
              <a:rPr sz="1200" spc="-5" dirty="0">
                <a:latin typeface="Times New Roman"/>
                <a:cs typeface="Times New Roman"/>
              </a:rPr>
              <a:t>sia un’ignorante presunzione che </a:t>
            </a:r>
            <a:r>
              <a:rPr sz="1200" dirty="0">
                <a:latin typeface="Times New Roman"/>
                <a:cs typeface="Times New Roman"/>
              </a:rPr>
              <a:t>un’aperta </a:t>
            </a:r>
            <a:r>
              <a:rPr sz="1200" spc="-5" dirty="0">
                <a:latin typeface="Times New Roman"/>
                <a:cs typeface="Times New Roman"/>
              </a:rPr>
              <a:t>ribellione.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quest’epoca soltanto il </a:t>
            </a:r>
            <a:r>
              <a:rPr sz="1200" spc="-5" dirty="0">
                <a:latin typeface="Times New Roman"/>
                <a:cs typeface="Times New Roman"/>
              </a:rPr>
              <a:t>Sinedrio poteva  conferire l’ordinazione </a:t>
            </a:r>
            <a:r>
              <a:rPr sz="1200" dirty="0">
                <a:latin typeface="Times New Roman"/>
                <a:cs typeface="Times New Roman"/>
              </a:rPr>
              <a:t>ad un anziano 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e una tale </a:t>
            </a:r>
            <a:r>
              <a:rPr sz="1200" spc="-5" dirty="0">
                <a:latin typeface="Times New Roman"/>
                <a:cs typeface="Times New Roman"/>
              </a:rPr>
              <a:t>cerimonia doveva </a:t>
            </a:r>
            <a:r>
              <a:rPr sz="1200" dirty="0">
                <a:latin typeface="Times New Roman"/>
                <a:cs typeface="Times New Roman"/>
              </a:rPr>
              <a:t>avvenire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di almeno tre persone  </a:t>
            </a:r>
            <a:r>
              <a:rPr sz="1200" spc="-5" dirty="0">
                <a:latin typeface="Times New Roman"/>
                <a:cs typeface="Times New Roman"/>
              </a:rPr>
              <a:t>che erano state precedentemente ordinate allo stesso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5" dirty="0">
                <a:latin typeface="Times New Roman"/>
                <a:cs typeface="Times New Roman"/>
              </a:rPr>
              <a:t>Questa ordinazione conferiva </a:t>
            </a:r>
            <a:r>
              <a:rPr sz="1200" dirty="0">
                <a:latin typeface="Times New Roman"/>
                <a:cs typeface="Times New Roman"/>
              </a:rPr>
              <a:t>il titolo di </a:t>
            </a:r>
            <a:r>
              <a:rPr sz="1200" spc="-5" dirty="0">
                <a:latin typeface="Times New Roman"/>
                <a:cs typeface="Times New Roman"/>
              </a:rPr>
              <a:t>“rabbi” all’insegnante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qualificava 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agire come giudice </a:t>
            </a:r>
            <a:r>
              <a:rPr sz="1200" dirty="0">
                <a:latin typeface="Times New Roman"/>
                <a:cs typeface="Times New Roman"/>
              </a:rPr>
              <a:t>“legando e </a:t>
            </a:r>
            <a:r>
              <a:rPr sz="1200" spc="-5" dirty="0">
                <a:latin typeface="Times New Roman"/>
                <a:cs typeface="Times New Roman"/>
              </a:rPr>
              <a:t>sciogliendo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sottoposte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per essere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giudicate”.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00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(1892.1) 173:2.4 </a:t>
            </a:r>
            <a:r>
              <a:rPr sz="1200" dirty="0">
                <a:latin typeface="Times New Roman"/>
                <a:cs typeface="Times New Roman"/>
              </a:rPr>
              <a:t>I capi del Tempio </a:t>
            </a:r>
            <a:r>
              <a:rPr sz="1200" spc="-5" dirty="0">
                <a:latin typeface="Times New Roman"/>
                <a:cs typeface="Times New Roman"/>
              </a:rPr>
              <a:t>erano venuti </a:t>
            </a:r>
            <a:r>
              <a:rPr sz="1200" dirty="0">
                <a:latin typeface="Times New Roman"/>
                <a:cs typeface="Times New Roman"/>
              </a:rPr>
              <a:t>davanti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quest’ora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non solo 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atti.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sapeva 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avevano insegnato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pubblicamente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autorità ad  insegnare era </a:t>
            </a:r>
            <a:r>
              <a:rPr sz="1200" dirty="0">
                <a:latin typeface="Times New Roman"/>
                <a:cs typeface="Times New Roman"/>
              </a:rPr>
              <a:t>satanica e che tutte le </a:t>
            </a:r>
            <a:r>
              <a:rPr sz="1200" spc="-5" dirty="0">
                <a:latin typeface="Times New Roman"/>
                <a:cs typeface="Times New Roman"/>
              </a:rPr>
              <a:t>sue potenti opere erano state compiute con </a:t>
            </a:r>
            <a:r>
              <a:rPr sz="1200" dirty="0">
                <a:latin typeface="Times New Roman"/>
                <a:cs typeface="Times New Roman"/>
              </a:rPr>
              <a:t>il potere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demoni.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 cominciò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risposta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domanda </a:t>
            </a:r>
            <a:r>
              <a:rPr sz="1200" dirty="0">
                <a:latin typeface="Times New Roman"/>
                <a:cs typeface="Times New Roman"/>
              </a:rPr>
              <a:t>ponendo loro una </a:t>
            </a:r>
            <a:r>
              <a:rPr sz="1200" spc="-5" dirty="0">
                <a:latin typeface="Times New Roman"/>
                <a:cs typeface="Times New Roman"/>
              </a:rPr>
              <a:t>controdomanda. Disse Gesù: </a:t>
            </a:r>
            <a:r>
              <a:rPr sz="1200" dirty="0">
                <a:latin typeface="Times New Roman"/>
                <a:cs typeface="Times New Roman"/>
              </a:rPr>
              <a:t>“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porvi </a:t>
            </a:r>
            <a:r>
              <a:rPr sz="1200" spc="-5" dirty="0">
                <a:latin typeface="Times New Roman"/>
                <a:cs typeface="Times New Roman"/>
              </a:rPr>
              <a:t>anch’io </a:t>
            </a:r>
            <a:r>
              <a:rPr sz="1200" dirty="0">
                <a:latin typeface="Times New Roman"/>
                <a:cs typeface="Times New Roman"/>
              </a:rPr>
              <a:t>una domanda, e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mi </a:t>
            </a:r>
            <a:r>
              <a:rPr sz="1200" spc="-5" dirty="0">
                <a:latin typeface="Times New Roman"/>
                <a:cs typeface="Times New Roman"/>
              </a:rPr>
              <a:t>risponderete </a:t>
            </a:r>
            <a:r>
              <a:rPr sz="1200" dirty="0">
                <a:latin typeface="Times New Roman"/>
                <a:cs typeface="Times New Roman"/>
              </a:rPr>
              <a:t>vi dirò </a:t>
            </a:r>
            <a:r>
              <a:rPr sz="1200" spc="-5" dirty="0">
                <a:latin typeface="Times New Roman"/>
                <a:cs typeface="Times New Roman"/>
              </a:rPr>
              <a:t>anch’io </a:t>
            </a:r>
            <a:r>
              <a:rPr sz="1200" dirty="0">
                <a:latin typeface="Times New Roman"/>
                <a:cs typeface="Times New Roman"/>
              </a:rPr>
              <a:t>con quale autorità </a:t>
            </a:r>
            <a:r>
              <a:rPr sz="1200" spc="-5" dirty="0">
                <a:latin typeface="Times New Roman"/>
                <a:cs typeface="Times New Roman"/>
              </a:rPr>
              <a:t>compio queste opere.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battesimo di Giovanni da dove </a:t>
            </a:r>
            <a:r>
              <a:rPr sz="1200" spc="-5" dirty="0">
                <a:latin typeface="Times New Roman"/>
                <a:cs typeface="Times New Roman"/>
              </a:rPr>
              <a:t>veniva? Giovanni  traeva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(1892.2) 173:2.5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interroganti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ciò, si appartarono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consultarsi su quale risposta potessero dare. Essi avevano  pensato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in imbarazzo </a:t>
            </a:r>
            <a:r>
              <a:rPr sz="1200" spc="-5" dirty="0">
                <a:latin typeface="Times New Roman"/>
                <a:cs typeface="Times New Roman"/>
              </a:rPr>
              <a:t>Gesù davanti alla </a:t>
            </a:r>
            <a:r>
              <a:rPr sz="1200" dirty="0">
                <a:latin typeface="Times New Roman"/>
                <a:cs typeface="Times New Roman"/>
              </a:rPr>
              <a:t>folla, ma </a:t>
            </a:r>
            <a:r>
              <a:rPr sz="1200" spc="-5" dirty="0">
                <a:latin typeface="Times New Roman"/>
                <a:cs typeface="Times New Roman"/>
              </a:rPr>
              <a:t>ora si trovavano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confusi davanti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erano  </a:t>
            </a:r>
            <a:r>
              <a:rPr sz="1200" dirty="0">
                <a:latin typeface="Times New Roman"/>
                <a:cs typeface="Times New Roman"/>
              </a:rPr>
              <a:t>riuniti 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1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cortile del Tempio.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sconfitta fu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evidente quando </a:t>
            </a:r>
            <a:r>
              <a:rPr sz="1200" dirty="0">
                <a:latin typeface="Times New Roman"/>
                <a:cs typeface="Times New Roman"/>
              </a:rPr>
              <a:t>tornarono da </a:t>
            </a:r>
            <a:r>
              <a:rPr sz="1200" spc="-5" dirty="0">
                <a:latin typeface="Times New Roman"/>
                <a:cs typeface="Times New Roman"/>
              </a:rPr>
              <a:t>Gesù dicendo: </a:t>
            </a:r>
            <a:r>
              <a:rPr sz="1200" dirty="0">
                <a:latin typeface="Times New Roman"/>
                <a:cs typeface="Times New Roman"/>
              </a:rPr>
              <a:t>“Sul 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di Giovanni non possiamo </a:t>
            </a:r>
            <a:r>
              <a:rPr sz="1200" spc="-5" dirty="0">
                <a:latin typeface="Times New Roman"/>
                <a:cs typeface="Times New Roman"/>
              </a:rPr>
              <a:t>rispondere;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sappiamo.”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risposero così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Maestro perché avevano ragionato </a:t>
            </a:r>
            <a:r>
              <a:rPr sz="1200" dirty="0">
                <a:latin typeface="Times New Roman"/>
                <a:cs typeface="Times New Roman"/>
              </a:rPr>
              <a:t>tra  di </a:t>
            </a:r>
            <a:r>
              <a:rPr sz="1200" spc="-5" dirty="0">
                <a:latin typeface="Times New Roman"/>
                <a:cs typeface="Times New Roman"/>
              </a:rPr>
              <a:t>loro: se diremo </a:t>
            </a:r>
            <a:r>
              <a:rPr sz="1200" dirty="0">
                <a:latin typeface="Times New Roman"/>
                <a:cs typeface="Times New Roman"/>
              </a:rPr>
              <a:t>che viene </a:t>
            </a:r>
            <a:r>
              <a:rPr sz="1200" spc="-5" dirty="0">
                <a:latin typeface="Times New Roman"/>
                <a:cs typeface="Times New Roman"/>
              </a:rPr>
              <a:t>dal cielo,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egli dirà: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creduto?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forse aggiungerà che egli </a:t>
            </a:r>
            <a:r>
              <a:rPr sz="1200" dirty="0">
                <a:latin typeface="Times New Roman"/>
                <a:cs typeface="Times New Roman"/>
              </a:rPr>
              <a:t>ha ricevuto la </a:t>
            </a:r>
            <a:r>
              <a:rPr sz="1200" spc="-5" dirty="0">
                <a:latin typeface="Times New Roman"/>
                <a:cs typeface="Times New Roman"/>
              </a:rPr>
              <a:t>sua  autorità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dirty="0">
                <a:latin typeface="Times New Roman"/>
                <a:cs typeface="Times New Roman"/>
              </a:rPr>
              <a:t>E se </a:t>
            </a:r>
            <a:r>
              <a:rPr sz="1200" spc="-5" dirty="0">
                <a:latin typeface="Times New Roman"/>
                <a:cs typeface="Times New Roman"/>
              </a:rPr>
              <a:t>diremo </a:t>
            </a:r>
            <a:r>
              <a:rPr sz="1200" dirty="0">
                <a:latin typeface="Times New Roman"/>
                <a:cs typeface="Times New Roman"/>
              </a:rPr>
              <a:t>che viene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uomini, allora la </a:t>
            </a:r>
            <a:r>
              <a:rPr sz="1200" spc="-5" dirty="0">
                <a:latin typeface="Times New Roman"/>
                <a:cs typeface="Times New Roman"/>
              </a:rPr>
              <a:t>folla potrebbe rivoltarsi contro </a:t>
            </a:r>
            <a:r>
              <a:rPr sz="1200" dirty="0">
                <a:latin typeface="Times New Roman"/>
                <a:cs typeface="Times New Roman"/>
              </a:rPr>
              <a:t>di noi,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maggior parte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ritiene che Giovanni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profeta.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furono obbligati </a:t>
            </a:r>
            <a:r>
              <a:rPr sz="1200" dirty="0">
                <a:latin typeface="Times New Roman"/>
                <a:cs typeface="Times New Roman"/>
              </a:rPr>
              <a:t>a tornare davanti a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confessando che </a:t>
            </a:r>
            <a:r>
              <a:rPr sz="1200" spc="5" dirty="0">
                <a:latin typeface="Times New Roman"/>
                <a:cs typeface="Times New Roman"/>
              </a:rPr>
              <a:t>essi,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63500" marR="217804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insegnanti religiosi </a:t>
            </a:r>
            <a:r>
              <a:rPr sz="1200" dirty="0">
                <a:latin typeface="Times New Roman"/>
                <a:cs typeface="Times New Roman"/>
              </a:rPr>
              <a:t>e capi </a:t>
            </a:r>
            <a:r>
              <a:rPr sz="1200" spc="-5" dirty="0">
                <a:latin typeface="Times New Roman"/>
                <a:cs typeface="Times New Roman"/>
              </a:rPr>
              <a:t>d’Israele,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(o </a:t>
            </a:r>
            <a:r>
              <a:rPr sz="1200" spc="-5" dirty="0">
                <a:latin typeface="Times New Roman"/>
                <a:cs typeface="Times New Roman"/>
              </a:rPr>
              <a:t>non volevano) esprimere un’opinione sulla 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essi ebbero parlato, Gesù, guardando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giù 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disse: “Nemmeno </a:t>
            </a:r>
            <a:r>
              <a:rPr sz="1200" dirty="0">
                <a:latin typeface="Times New Roman"/>
                <a:cs typeface="Times New Roman"/>
              </a:rPr>
              <a:t>io vi dirò </a:t>
            </a:r>
            <a:r>
              <a:rPr sz="1200" spc="-5" dirty="0">
                <a:latin typeface="Times New Roman"/>
                <a:cs typeface="Times New Roman"/>
              </a:rPr>
              <a:t>con quale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faccio </a:t>
            </a:r>
            <a:r>
              <a:rPr sz="1200" dirty="0">
                <a:latin typeface="Times New Roman"/>
                <a:cs typeface="Times New Roman"/>
              </a:rPr>
              <a:t>queste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940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524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(1892.3) 173:2.6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inteso appellarsi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per la sua </a:t>
            </a:r>
            <a:r>
              <a:rPr sz="1200" spc="-5" dirty="0">
                <a:latin typeface="Times New Roman"/>
                <a:cs typeface="Times New Roman"/>
              </a:rPr>
              <a:t>autorità; </a:t>
            </a:r>
            <a:r>
              <a:rPr sz="1200" dirty="0">
                <a:latin typeface="Times New Roman"/>
                <a:cs typeface="Times New Roman"/>
              </a:rPr>
              <a:t>Giovanni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ordinato </a:t>
            </a:r>
            <a:r>
              <a:rPr sz="1200" spc="-5" dirty="0">
                <a:latin typeface="Times New Roman"/>
                <a:cs typeface="Times New Roman"/>
              </a:rPr>
              <a:t>dal Sinedrio.  L’autorità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risiedeva in lui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82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(1892.4) 173:2.7 </a:t>
            </a:r>
            <a:r>
              <a:rPr sz="1200" spc="-5" dirty="0">
                <a:latin typeface="Times New Roman"/>
                <a:cs typeface="Times New Roman"/>
              </a:rPr>
              <a:t>Impiegando questo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trattare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avversari, 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eludere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domanda. A </a:t>
            </a:r>
            <a:r>
              <a:rPr sz="1200" dirty="0">
                <a:latin typeface="Times New Roman"/>
                <a:cs typeface="Times New Roman"/>
              </a:rPr>
              <a:t>prima vista può  </a:t>
            </a:r>
            <a:r>
              <a:rPr sz="1200" spc="-5" dirty="0">
                <a:latin typeface="Times New Roman"/>
                <a:cs typeface="Times New Roman"/>
              </a:rPr>
              <a:t>sembrare che egli sia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colpevole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magistrale elusione,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fu così. Gesù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disposto a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indebito  </a:t>
            </a:r>
            <a:r>
              <a:rPr sz="1200" spc="-5" dirty="0">
                <a:latin typeface="Times New Roman"/>
                <a:cs typeface="Times New Roman"/>
              </a:rPr>
              <a:t>vantaggio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nemici.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apparente elusione egli </a:t>
            </a:r>
            <a:r>
              <a:rPr sz="1200" dirty="0">
                <a:latin typeface="Times New Roman"/>
                <a:cs typeface="Times New Roman"/>
              </a:rPr>
              <a:t>fornì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suoi ascoltatori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alla 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dei Farisei sull’autorità che stava dietro alla sua </a:t>
            </a:r>
            <a:r>
              <a:rPr sz="1200" dirty="0">
                <a:latin typeface="Times New Roman"/>
                <a:cs typeface="Times New Roman"/>
              </a:rPr>
              <a:t>missione. </a:t>
            </a:r>
            <a:r>
              <a:rPr sz="1200" spc="-5" dirty="0">
                <a:latin typeface="Times New Roman"/>
                <a:cs typeface="Times New Roman"/>
              </a:rPr>
              <a:t>Essi avevano affermato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operava con l’autorità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principe dei </a:t>
            </a:r>
            <a:r>
              <a:rPr sz="1200" dirty="0">
                <a:latin typeface="Times New Roman"/>
                <a:cs typeface="Times New Roman"/>
              </a:rPr>
              <a:t>demoni. Gesù </a:t>
            </a:r>
            <a:r>
              <a:rPr sz="1200" spc="-5" dirty="0">
                <a:latin typeface="Times New Roman"/>
                <a:cs typeface="Times New Roman"/>
              </a:rPr>
              <a:t>aveva ripetutamente </a:t>
            </a:r>
            <a:r>
              <a:rPr sz="1200" dirty="0">
                <a:latin typeface="Times New Roman"/>
                <a:cs typeface="Times New Roman"/>
              </a:rPr>
              <a:t>asserito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e le sue opere </a:t>
            </a:r>
            <a:r>
              <a:rPr sz="1200" spc="-5" dirty="0">
                <a:latin typeface="Times New Roman"/>
                <a:cs typeface="Times New Roman"/>
              </a:rPr>
              <a:t>provenivano dal </a:t>
            </a:r>
            <a:r>
              <a:rPr sz="1200" dirty="0">
                <a:latin typeface="Times New Roman"/>
                <a:cs typeface="Times New Roman"/>
              </a:rPr>
              <a:t>potere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dall’autorità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celeste. </a:t>
            </a:r>
            <a:r>
              <a:rPr sz="1200" dirty="0">
                <a:latin typeface="Times New Roman"/>
                <a:cs typeface="Times New Roman"/>
              </a:rPr>
              <a:t>I dirigenti </a:t>
            </a:r>
            <a:r>
              <a:rPr sz="1200" spc="-5" dirty="0">
                <a:latin typeface="Times New Roman"/>
                <a:cs typeface="Times New Roman"/>
              </a:rPr>
              <a:t>ebrei rifiutavano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ciò e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metterlo alle corde </a:t>
            </a:r>
            <a:r>
              <a:rPr sz="1200" dirty="0">
                <a:latin typeface="Times New Roman"/>
                <a:cs typeface="Times New Roman"/>
              </a:rPr>
              <a:t>facendogli  </a:t>
            </a:r>
            <a:r>
              <a:rPr sz="1200" spc="-5" dirty="0">
                <a:latin typeface="Times New Roman"/>
                <a:cs typeface="Times New Roman"/>
              </a:rPr>
              <a:t>ammettere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insegnante </a:t>
            </a:r>
            <a:r>
              <a:rPr sz="1200" spc="-5" dirty="0">
                <a:latin typeface="Times New Roman"/>
                <a:cs typeface="Times New Roman"/>
              </a:rPr>
              <a:t>irregolare </a:t>
            </a:r>
            <a:r>
              <a:rPr sz="1200" dirty="0">
                <a:latin typeface="Times New Roman"/>
                <a:cs typeface="Times New Roman"/>
              </a:rPr>
              <a:t>poiché non era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sanzionato </a:t>
            </a:r>
            <a:r>
              <a:rPr sz="1200" spc="-5" dirty="0">
                <a:latin typeface="Times New Roman"/>
                <a:cs typeface="Times New Roman"/>
              </a:rPr>
              <a:t>dal Sinedrio. Rispondendo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come fece, 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rivendicare </a:t>
            </a:r>
            <a:r>
              <a:rPr sz="1200" dirty="0">
                <a:latin typeface="Times New Roman"/>
                <a:cs typeface="Times New Roman"/>
              </a:rPr>
              <a:t>autorità da </a:t>
            </a:r>
            <a:r>
              <a:rPr sz="1200" spc="-5" dirty="0">
                <a:latin typeface="Times New Roman"/>
                <a:cs typeface="Times New Roman"/>
              </a:rPr>
              <a:t>Giovanni, egli soddisfece così </a:t>
            </a:r>
            <a:r>
              <a:rPr sz="1200" dirty="0">
                <a:latin typeface="Times New Roman"/>
                <a:cs typeface="Times New Roman"/>
              </a:rPr>
              <a:t>il popolo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conclusione </a:t>
            </a:r>
            <a:r>
              <a:rPr sz="1200" dirty="0">
                <a:latin typeface="Times New Roman"/>
                <a:cs typeface="Times New Roman"/>
              </a:rPr>
              <a:t>che lo sforzo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per prenderlo  in </a:t>
            </a:r>
            <a:r>
              <a:rPr sz="1200" spc="-5" dirty="0">
                <a:latin typeface="Times New Roman"/>
                <a:cs typeface="Times New Roman"/>
              </a:rPr>
              <a:t>trappola si era </a:t>
            </a:r>
            <a:r>
              <a:rPr sz="1200" dirty="0">
                <a:latin typeface="Times New Roman"/>
                <a:cs typeface="Times New Roman"/>
              </a:rPr>
              <a:t>in effetti rivolto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molto il </a:t>
            </a:r>
            <a:r>
              <a:rPr sz="1200" spc="-5" dirty="0">
                <a:latin typeface="Times New Roman"/>
                <a:cs typeface="Times New Roman"/>
              </a:rPr>
              <a:t>loro discredito agli occhi </a:t>
            </a:r>
            <a:r>
              <a:rPr sz="1200" dirty="0">
                <a:latin typeface="Times New Roman"/>
                <a:cs typeface="Times New Roman"/>
              </a:rPr>
              <a:t>di tutti 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39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(1892.5) 173:2.8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questo talento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nel trattare con </a:t>
            </a:r>
            <a:r>
              <a:rPr sz="1200" dirty="0">
                <a:latin typeface="Times New Roman"/>
                <a:cs typeface="Times New Roman"/>
              </a:rPr>
              <a:t>i suoi avversari che li </a:t>
            </a:r>
            <a:r>
              <a:rPr sz="1200" spc="-5" dirty="0">
                <a:latin typeface="Times New Roman"/>
                <a:cs typeface="Times New Roman"/>
              </a:rPr>
              <a:t>rese così timorosi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tentarono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d’interrogarlo quel </a:t>
            </a:r>
            <a:r>
              <a:rPr sz="1200" dirty="0">
                <a:latin typeface="Times New Roman"/>
                <a:cs typeface="Times New Roman"/>
              </a:rPr>
              <a:t>giorno; </a:t>
            </a:r>
            <a:r>
              <a:rPr sz="1200" spc="-5" dirty="0">
                <a:latin typeface="Times New Roman"/>
                <a:cs typeface="Times New Roman"/>
              </a:rPr>
              <a:t>si ritirarono per consultarsi </a:t>
            </a:r>
            <a:r>
              <a:rPr sz="1200" dirty="0">
                <a:latin typeface="Times New Roman"/>
                <a:cs typeface="Times New Roman"/>
              </a:rPr>
              <a:t>di nuovo tra di </a:t>
            </a:r>
            <a:r>
              <a:rPr sz="1200" spc="-5" dirty="0">
                <a:latin typeface="Times New Roman"/>
                <a:cs typeface="Times New Roman"/>
              </a:rPr>
              <a:t>loro. Ma </a:t>
            </a:r>
            <a:r>
              <a:rPr sz="1200" dirty="0">
                <a:latin typeface="Times New Roman"/>
                <a:cs typeface="Times New Roman"/>
              </a:rPr>
              <a:t>il popolo non ci mise molto a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onestà e di sincerità 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domande poste </a:t>
            </a:r>
            <a:r>
              <a:rPr sz="1200" spc="-5" dirty="0">
                <a:latin typeface="Times New Roman"/>
                <a:cs typeface="Times New Roman"/>
              </a:rPr>
              <a:t>dai dirigenti ebrei. Anche </a:t>
            </a:r>
            <a:r>
              <a:rPr sz="1200" dirty="0">
                <a:latin typeface="Times New Roman"/>
                <a:cs typeface="Times New Roman"/>
              </a:rPr>
              <a:t>il popolo comune non poté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 meno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tra la maestà morale </a:t>
            </a:r>
            <a:r>
              <a:rPr sz="1200" spc="-5" dirty="0">
                <a:latin typeface="Times New Roman"/>
                <a:cs typeface="Times New Roman"/>
              </a:rPr>
              <a:t>del Maestro </a:t>
            </a:r>
            <a:r>
              <a:rPr sz="1200" dirty="0">
                <a:latin typeface="Times New Roman"/>
                <a:cs typeface="Times New Roman"/>
              </a:rPr>
              <a:t>e l’ipocrisia </a:t>
            </a:r>
            <a:r>
              <a:rPr sz="1200" spc="-5" dirty="0">
                <a:latin typeface="Times New Roman"/>
                <a:cs typeface="Times New Roman"/>
              </a:rPr>
              <a:t>intrigante dei suoi nemici. Ma </a:t>
            </a:r>
            <a:r>
              <a:rPr sz="1200" dirty="0">
                <a:latin typeface="Times New Roman"/>
                <a:cs typeface="Times New Roman"/>
              </a:rPr>
              <a:t>la purificazione </a:t>
            </a:r>
            <a:r>
              <a:rPr sz="1200" spc="-5" dirty="0">
                <a:latin typeface="Times New Roman"/>
                <a:cs typeface="Times New Roman"/>
              </a:rPr>
              <a:t>del Tempio </a:t>
            </a:r>
            <a:r>
              <a:rPr sz="1200" dirty="0">
                <a:latin typeface="Times New Roman"/>
                <a:cs typeface="Times New Roman"/>
              </a:rPr>
              <a:t>aveva portato i 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fianco dei </a:t>
            </a:r>
            <a:r>
              <a:rPr sz="1200" dirty="0">
                <a:latin typeface="Times New Roman"/>
                <a:cs typeface="Times New Roman"/>
              </a:rPr>
              <a:t>Farisei nel </a:t>
            </a:r>
            <a:r>
              <a:rPr sz="1200" spc="-5" dirty="0">
                <a:latin typeface="Times New Roman"/>
                <a:cs typeface="Times New Roman"/>
              </a:rPr>
              <a:t>perfezionare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per uccidere Gesù.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Sadducei rappresentavano 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Sinedrio.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181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parabola dei due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figli</a:t>
            </a:r>
            <a:endParaRPr sz="1600">
              <a:latin typeface="Times New Roman"/>
              <a:cs typeface="Times New Roman"/>
            </a:endParaRPr>
          </a:p>
          <a:p>
            <a:pPr marL="76200" marR="10477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(1893.1) 173:3.1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cavillanti Farisei stavano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silenzio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Gesù, egli guardò giù verso </a:t>
            </a:r>
            <a:r>
              <a:rPr sz="1200" dirty="0">
                <a:latin typeface="Times New Roman"/>
                <a:cs typeface="Times New Roman"/>
              </a:rPr>
              <a:t>di loro e </a:t>
            </a:r>
            <a:r>
              <a:rPr sz="1200" spc="-5" dirty="0">
                <a:latin typeface="Times New Roman"/>
                <a:cs typeface="Times New Roman"/>
              </a:rPr>
              <a:t>disse: “Poiché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dubitate della 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ostili </a:t>
            </a:r>
            <a:r>
              <a:rPr sz="1200" spc="-5" dirty="0">
                <a:latin typeface="Times New Roman"/>
                <a:cs typeface="Times New Roman"/>
              </a:rPr>
              <a:t>all’insegnamento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opere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dell’Uomo, </a:t>
            </a:r>
            <a:r>
              <a:rPr sz="1200" spc="-5" dirty="0">
                <a:latin typeface="Times New Roman"/>
                <a:cs typeface="Times New Roman"/>
              </a:rPr>
              <a:t>ascoltate mentre </a:t>
            </a:r>
            <a:r>
              <a:rPr sz="1200" dirty="0">
                <a:latin typeface="Times New Roman"/>
                <a:cs typeface="Times New Roman"/>
              </a:rPr>
              <a:t>vi racconto  una </a:t>
            </a:r>
            <a:r>
              <a:rPr sz="1200" spc="-5" dirty="0">
                <a:latin typeface="Times New Roman"/>
                <a:cs typeface="Times New Roman"/>
              </a:rPr>
              <a:t>parabola: Un 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rispettato </a:t>
            </a:r>
            <a:r>
              <a:rPr sz="1200" dirty="0">
                <a:latin typeface="Times New Roman"/>
                <a:cs typeface="Times New Roman"/>
              </a:rPr>
              <a:t>proprietario </a:t>
            </a:r>
            <a:r>
              <a:rPr sz="1200" spc="-5" dirty="0">
                <a:latin typeface="Times New Roman"/>
                <a:cs typeface="Times New Roman"/>
              </a:rPr>
              <a:t>terriero </a:t>
            </a:r>
            <a:r>
              <a:rPr sz="1200" dirty="0">
                <a:latin typeface="Times New Roman"/>
                <a:cs typeface="Times New Roman"/>
              </a:rPr>
              <a:t>aveva due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desiderando </a:t>
            </a:r>
            <a:r>
              <a:rPr sz="1200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dei suoi figli nella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dei  suoi vasti </a:t>
            </a:r>
            <a:r>
              <a:rPr sz="1200" dirty="0">
                <a:latin typeface="Times New Roman"/>
                <a:cs typeface="Times New Roman"/>
              </a:rPr>
              <a:t>possedimenti,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da uno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disse: </a:t>
            </a:r>
            <a:r>
              <a:rPr sz="1200" spc="-5" dirty="0">
                <a:latin typeface="Times New Roman"/>
                <a:cs typeface="Times New Roman"/>
              </a:rPr>
              <a:t>‘Figlio, vai </a:t>
            </a:r>
            <a:r>
              <a:rPr sz="1200" dirty="0">
                <a:latin typeface="Times New Roman"/>
                <a:cs typeface="Times New Roman"/>
              </a:rPr>
              <a:t>a lavorare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nel mio </a:t>
            </a:r>
            <a:r>
              <a:rPr sz="1200" spc="-5" dirty="0">
                <a:latin typeface="Times New Roman"/>
                <a:cs typeface="Times New Roman"/>
              </a:rPr>
              <a:t>vigneto.’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figlio sventato </a:t>
            </a:r>
            <a:r>
              <a:rPr sz="1200" dirty="0">
                <a:latin typeface="Times New Roman"/>
                <a:cs typeface="Times New Roman"/>
              </a:rPr>
              <a:t>rispose a 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dicendo: ‘Non vi </a:t>
            </a:r>
            <a:r>
              <a:rPr sz="1200" spc="-5" dirty="0">
                <a:latin typeface="Times New Roman"/>
                <a:cs typeface="Times New Roman"/>
              </a:rPr>
              <a:t>andrò’; </a:t>
            </a:r>
            <a:r>
              <a:rPr sz="1200" dirty="0">
                <a:latin typeface="Times New Roman"/>
                <a:cs typeface="Times New Roman"/>
              </a:rPr>
              <a:t>ma poi si pentì a vi </a:t>
            </a:r>
            <a:r>
              <a:rPr sz="1200" spc="-5" dirty="0">
                <a:latin typeface="Times New Roman"/>
                <a:cs typeface="Times New Roman"/>
              </a:rPr>
              <a:t>andò. Quando egli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trovato suo figlio maggiore, </a:t>
            </a:r>
            <a:r>
              <a:rPr sz="1200" dirty="0">
                <a:latin typeface="Times New Roman"/>
                <a:cs typeface="Times New Roman"/>
              </a:rPr>
              <a:t>disse anche 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lui:</a:t>
            </a: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‘Figlio, vai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nel mio </a:t>
            </a:r>
            <a:r>
              <a:rPr sz="1200" spc="-5" dirty="0">
                <a:latin typeface="Times New Roman"/>
                <a:cs typeface="Times New Roman"/>
              </a:rPr>
              <a:t>vigneto.’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figlio ipocrita ed infedele </a:t>
            </a:r>
            <a:r>
              <a:rPr sz="1200" dirty="0">
                <a:latin typeface="Times New Roman"/>
                <a:cs typeface="Times New Roman"/>
              </a:rPr>
              <a:t>rispose: ‘Sì,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ci andrò.’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andato,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andò.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chiedo, </a:t>
            </a:r>
            <a:r>
              <a:rPr sz="1200" dirty="0">
                <a:latin typeface="Times New Roman"/>
                <a:cs typeface="Times New Roman"/>
              </a:rPr>
              <a:t>quale di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ha realmente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la volontà di suo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(1893.2) 173:3.2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popolo rispose </a:t>
            </a:r>
            <a:r>
              <a:rPr sz="1200" spc="-5" dirty="0">
                <a:latin typeface="Times New Roman"/>
                <a:cs typeface="Times New Roman"/>
              </a:rPr>
              <a:t>unanimemente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figlio.” Allora </a:t>
            </a:r>
            <a:r>
              <a:rPr sz="1200" dirty="0">
                <a:latin typeface="Times New Roman"/>
                <a:cs typeface="Times New Roman"/>
              </a:rPr>
              <a:t>Gesù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“Proprio </a:t>
            </a:r>
            <a:r>
              <a:rPr sz="1200" spc="-5" dirty="0">
                <a:latin typeface="Times New Roman"/>
                <a:cs typeface="Times New Roman"/>
              </a:rPr>
              <a:t>così; ed </a:t>
            </a:r>
            <a:r>
              <a:rPr sz="1200" dirty="0">
                <a:latin typeface="Times New Roman"/>
                <a:cs typeface="Times New Roman"/>
              </a:rPr>
              <a:t>ora io dichiaro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Pubblicani </a:t>
            </a:r>
            <a:r>
              <a:rPr sz="1200" dirty="0">
                <a:latin typeface="Times New Roman"/>
                <a:cs typeface="Times New Roman"/>
              </a:rPr>
              <a:t>e le prostitute, </a:t>
            </a:r>
            <a:r>
              <a:rPr sz="1200" spc="-5" dirty="0">
                <a:latin typeface="Times New Roman"/>
                <a:cs typeface="Times New Roman"/>
              </a:rPr>
              <a:t>anche se sembrano rifiutare l’appello al </a:t>
            </a:r>
            <a:r>
              <a:rPr sz="1200" dirty="0">
                <a:latin typeface="Times New Roman"/>
                <a:cs typeface="Times New Roman"/>
              </a:rPr>
              <a:t>pentimento, </a:t>
            </a:r>
            <a:r>
              <a:rPr sz="1200" spc="-5" dirty="0">
                <a:latin typeface="Times New Roman"/>
                <a:cs typeface="Times New Roman"/>
              </a:rPr>
              <a:t>vedranno </a:t>
            </a:r>
            <a:r>
              <a:rPr sz="1200" dirty="0">
                <a:latin typeface="Times New Roman"/>
                <a:cs typeface="Times New Roman"/>
              </a:rPr>
              <a:t>l’errore della via </a:t>
            </a:r>
            <a:r>
              <a:rPr sz="1200" spc="-5" dirty="0">
                <a:latin typeface="Times New Roman"/>
                <a:cs typeface="Times New Roman"/>
              </a:rPr>
              <a:t>intrapresa ed </a:t>
            </a:r>
            <a:r>
              <a:rPr sz="1200" dirty="0">
                <a:latin typeface="Times New Roman"/>
                <a:cs typeface="Times New Roman"/>
              </a:rPr>
              <a:t>entreranno  </a:t>
            </a:r>
            <a:r>
              <a:rPr sz="1200" spc="-5" dirty="0">
                <a:latin typeface="Times New Roman"/>
                <a:cs typeface="Times New Roman"/>
              </a:rPr>
              <a:t>nel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prima di voi, che avete tante pretese 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cieli, mentre </a:t>
            </a:r>
            <a:r>
              <a:rPr sz="1200" dirty="0">
                <a:latin typeface="Times New Roman"/>
                <a:cs typeface="Times New Roman"/>
              </a:rPr>
              <a:t>rifiutate di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le opere del  </a:t>
            </a:r>
            <a:r>
              <a:rPr sz="1200" spc="-5" dirty="0">
                <a:latin typeface="Times New Roman"/>
                <a:cs typeface="Times New Roman"/>
              </a:rPr>
              <a:t>Padre.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eravate </a:t>
            </a:r>
            <a:r>
              <a:rPr sz="1200" dirty="0">
                <a:latin typeface="Times New Roman"/>
                <a:cs typeface="Times New Roman"/>
              </a:rPr>
              <a:t>voi, Scribi e </a:t>
            </a:r>
            <a:r>
              <a:rPr sz="1200" spc="-5" dirty="0">
                <a:latin typeface="Times New Roman"/>
                <a:cs typeface="Times New Roman"/>
              </a:rPr>
              <a:t>Farisei,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credevate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ma piuttosto i </a:t>
            </a:r>
            <a:r>
              <a:rPr sz="1200" spc="-5" dirty="0">
                <a:latin typeface="Times New Roman"/>
                <a:cs typeface="Times New Roman"/>
              </a:rPr>
              <a:t>Pubblicani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peccatori; </a:t>
            </a:r>
            <a:r>
              <a:rPr sz="1200" dirty="0">
                <a:latin typeface="Times New Roman"/>
                <a:cs typeface="Times New Roman"/>
              </a:rPr>
              <a:t>e voi non credete  </a:t>
            </a:r>
            <a:r>
              <a:rPr sz="1200" spc="-5" dirty="0">
                <a:latin typeface="Times New Roman"/>
                <a:cs typeface="Times New Roman"/>
              </a:rPr>
              <a:t>nemmeno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ma il popolo </a:t>
            </a:r>
            <a:r>
              <a:rPr sz="1200" spc="-5" dirty="0">
                <a:latin typeface="Times New Roman"/>
                <a:cs typeface="Times New Roman"/>
              </a:rPr>
              <a:t>comune ascolta </a:t>
            </a:r>
            <a:r>
              <a:rPr sz="1200" dirty="0">
                <a:latin typeface="Times New Roman"/>
                <a:cs typeface="Times New Roman"/>
              </a:rPr>
              <a:t>le mie parole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gioia.”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95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(1893.3) 173:3.3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rimproverava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Sadducei personalmente. 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sistemi d’insegnamento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screditare. </a:t>
            </a:r>
            <a:r>
              <a:rPr sz="1200" dirty="0">
                <a:latin typeface="Times New Roman"/>
                <a:cs typeface="Times New Roman"/>
              </a:rPr>
              <a:t>Egli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ostile a </a:t>
            </a:r>
            <a:r>
              <a:rPr sz="1200" spc="-5" dirty="0">
                <a:latin typeface="Times New Roman"/>
                <a:cs typeface="Times New Roman"/>
              </a:rPr>
              <a:t>nessuno, </a:t>
            </a:r>
            <a:r>
              <a:rPr sz="1200" dirty="0">
                <a:latin typeface="Times New Roman"/>
                <a:cs typeface="Times New Roman"/>
              </a:rPr>
              <a:t>ma qui </a:t>
            </a:r>
            <a:r>
              <a:rPr sz="1200" spc="-5" dirty="0">
                <a:latin typeface="Times New Roman"/>
                <a:cs typeface="Times New Roman"/>
              </a:rPr>
              <a:t>stava avvenendo l’inevitabile conflitto </a:t>
            </a:r>
            <a:r>
              <a:rPr sz="1200" dirty="0">
                <a:latin typeface="Times New Roman"/>
                <a:cs typeface="Times New Roman"/>
              </a:rPr>
              <a:t>tra una religione nuova e vivente  </a:t>
            </a:r>
            <a:r>
              <a:rPr sz="1200" spc="-5" dirty="0">
                <a:latin typeface="Times New Roman"/>
                <a:cs typeface="Times New Roman"/>
              </a:rPr>
              <a:t>dello spirito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vecchia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cerimonia,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tradizione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d’autorità.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(1893.4) 173:3.4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tempo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apostoli rimasero vicino </a:t>
            </a:r>
            <a:r>
              <a:rPr sz="1200" dirty="0">
                <a:latin typeface="Times New Roman"/>
                <a:cs typeface="Times New Roman"/>
              </a:rPr>
              <a:t>al Maestro, ma non </a:t>
            </a:r>
            <a:r>
              <a:rPr sz="1200" spc="-5" dirty="0">
                <a:latin typeface="Times New Roman"/>
                <a:cs typeface="Times New Roman"/>
              </a:rPr>
              <a:t>parteciparono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a </a:t>
            </a:r>
            <a:r>
              <a:rPr sz="1200" spc="-5" dirty="0">
                <a:latin typeface="Times New Roman"/>
                <a:cs typeface="Times New Roman"/>
              </a:rPr>
              <a:t>queste  operazioni. Ciascuno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dodici stava reagendo nel proprio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particolare agli avvenimenti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ultimi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259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184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Gesù nella carne, ed </a:t>
            </a:r>
            <a:r>
              <a:rPr sz="1200" dirty="0">
                <a:latin typeface="Times New Roman"/>
                <a:cs typeface="Times New Roman"/>
              </a:rPr>
              <a:t>ognuno </a:t>
            </a:r>
            <a:r>
              <a:rPr sz="1200" spc="-5" dirty="0">
                <a:latin typeface="Times New Roman"/>
                <a:cs typeface="Times New Roman"/>
              </a:rPr>
              <a:t>similmente rimaneva obbediente all’ingiunzione del Maestro </a:t>
            </a:r>
            <a:r>
              <a:rPr sz="1200" dirty="0">
                <a:latin typeface="Times New Roman"/>
                <a:cs typeface="Times New Roman"/>
              </a:rPr>
              <a:t>di astenersi da </a:t>
            </a:r>
            <a:r>
              <a:rPr sz="1200" spc="-5" dirty="0">
                <a:latin typeface="Times New Roman"/>
                <a:cs typeface="Times New Roman"/>
              </a:rPr>
              <a:t>ogni insegnamento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predicazione </a:t>
            </a:r>
            <a:r>
              <a:rPr sz="1200" dirty="0">
                <a:latin typeface="Times New Roman"/>
                <a:cs typeface="Times New Roman"/>
              </a:rPr>
              <a:t>in pubblico </a:t>
            </a:r>
            <a:r>
              <a:rPr sz="1200" spc="-5" dirty="0">
                <a:latin typeface="Times New Roman"/>
                <a:cs typeface="Times New Roman"/>
              </a:rPr>
              <a:t>durante questa </a:t>
            </a:r>
            <a:r>
              <a:rPr sz="1200" dirty="0">
                <a:latin typeface="Times New Roman"/>
                <a:cs typeface="Times New Roman"/>
              </a:rPr>
              <a:t>settimana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parabola del proprietario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assente</a:t>
            </a:r>
            <a:endParaRPr sz="1600">
              <a:latin typeface="Times New Roman"/>
              <a:cs typeface="Times New Roman"/>
            </a:endParaRPr>
          </a:p>
          <a:p>
            <a:pPr marL="63500" marR="34798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(1893.5) 173:4.1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Scribi che avevano cercato d’intrappolare Gesù con </a:t>
            </a:r>
            <a:r>
              <a:rPr sz="1200" dirty="0">
                <a:latin typeface="Times New Roman"/>
                <a:cs typeface="Times New Roman"/>
              </a:rPr>
              <a:t>le loro domande ebbero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figli, si </a:t>
            </a:r>
            <a:r>
              <a:rPr sz="1200" dirty="0">
                <a:latin typeface="Times New Roman"/>
                <a:cs typeface="Times New Roman"/>
              </a:rPr>
              <a:t>ritirarono per </a:t>
            </a:r>
            <a:r>
              <a:rPr sz="1200" spc="-5" dirty="0">
                <a:latin typeface="Times New Roman"/>
                <a:cs typeface="Times New Roman"/>
              </a:rPr>
              <a:t>consultarsi </a:t>
            </a:r>
            <a:r>
              <a:rPr sz="1200" dirty="0">
                <a:latin typeface="Times New Roman"/>
                <a:cs typeface="Times New Roman"/>
              </a:rPr>
              <a:t>di nuovo, e il </a:t>
            </a:r>
            <a:r>
              <a:rPr sz="1200" spc="-5" dirty="0">
                <a:latin typeface="Times New Roman"/>
                <a:cs typeface="Times New Roman"/>
              </a:rPr>
              <a:t>Maestro, volgendo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attenzione </a:t>
            </a:r>
            <a:r>
              <a:rPr sz="1200" spc="-5" dirty="0">
                <a:latin typeface="Times New Roman"/>
                <a:cs typeface="Times New Roman"/>
              </a:rPr>
              <a:t>alla folla che  ascoltava, </a:t>
            </a:r>
            <a:r>
              <a:rPr sz="1200" dirty="0">
                <a:latin typeface="Times New Roman"/>
                <a:cs typeface="Times New Roman"/>
              </a:rPr>
              <a:t>raccontò un’altra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parabola: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(1893.6) 173:4.2 </a:t>
            </a:r>
            <a:r>
              <a:rPr sz="1200" spc="-5" dirty="0">
                <a:latin typeface="Times New Roman"/>
                <a:cs typeface="Times New Roman"/>
              </a:rPr>
              <a:t>“C’era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dabbene </a:t>
            </a:r>
            <a:r>
              <a:rPr sz="1200" dirty="0">
                <a:latin typeface="Times New Roman"/>
                <a:cs typeface="Times New Roman"/>
              </a:rPr>
              <a:t>che possedeva una </a:t>
            </a:r>
            <a:r>
              <a:rPr sz="1200" spc="-5" dirty="0">
                <a:latin typeface="Times New Roman"/>
                <a:cs typeface="Times New Roman"/>
              </a:rPr>
              <a:t>proprietà, </a:t>
            </a:r>
            <a:r>
              <a:rPr sz="1200" dirty="0">
                <a:latin typeface="Times New Roman"/>
                <a:cs typeface="Times New Roman"/>
              </a:rPr>
              <a:t>e piantò un </a:t>
            </a:r>
            <a:r>
              <a:rPr sz="1200" spc="-5" dirty="0">
                <a:latin typeface="Times New Roman"/>
                <a:cs typeface="Times New Roman"/>
              </a:rPr>
              <a:t>vigneto. Egli </a:t>
            </a:r>
            <a:r>
              <a:rPr sz="1200" dirty="0">
                <a:latin typeface="Times New Roman"/>
                <a:cs typeface="Times New Roman"/>
              </a:rPr>
              <a:t>pose una </a:t>
            </a:r>
            <a:r>
              <a:rPr sz="1200" spc="-5" dirty="0">
                <a:latin typeface="Times New Roman"/>
                <a:cs typeface="Times New Roman"/>
              </a:rPr>
              <a:t>siepe attorno ad esso, </a:t>
            </a:r>
            <a:r>
              <a:rPr sz="1200" spc="5" dirty="0">
                <a:latin typeface="Times New Roman"/>
                <a:cs typeface="Times New Roman"/>
              </a:rPr>
              <a:t>scavò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buca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torchio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costruì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torre </a:t>
            </a:r>
            <a:r>
              <a:rPr sz="1200" dirty="0">
                <a:latin typeface="Times New Roman"/>
                <a:cs typeface="Times New Roman"/>
              </a:rPr>
              <a:t>di controllo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guardie. Poi </a:t>
            </a:r>
            <a:r>
              <a:rPr sz="1200" dirty="0">
                <a:latin typeface="Times New Roman"/>
                <a:cs typeface="Times New Roman"/>
              </a:rPr>
              <a:t>diede in affitto </a:t>
            </a:r>
            <a:r>
              <a:rPr sz="1200" spc="-5" dirty="0">
                <a:latin typeface="Times New Roman"/>
                <a:cs typeface="Times New Roman"/>
              </a:rPr>
              <a:t>questo vigneto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per un lungo </a:t>
            </a:r>
            <a:r>
              <a:rPr sz="1200" spc="-5" dirty="0">
                <a:latin typeface="Times New Roman"/>
                <a:cs typeface="Times New Roman"/>
              </a:rPr>
              <a:t>viaggio  </a:t>
            </a:r>
            <a:r>
              <a:rPr sz="1200" dirty="0">
                <a:latin typeface="Times New Roman"/>
                <a:cs typeface="Times New Roman"/>
              </a:rPr>
              <a:t>in un altro </a:t>
            </a:r>
            <a:r>
              <a:rPr sz="1200" spc="-5" dirty="0">
                <a:latin typeface="Times New Roman"/>
                <a:cs typeface="Times New Roman"/>
              </a:rPr>
              <a:t>paese.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si avvicinò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stagione della vendemmia, egli </a:t>
            </a:r>
            <a:r>
              <a:rPr sz="1200" dirty="0">
                <a:latin typeface="Times New Roman"/>
                <a:cs typeface="Times New Roman"/>
              </a:rPr>
              <a:t>mandò </a:t>
            </a:r>
            <a:r>
              <a:rPr sz="1200" spc="-5" dirty="0">
                <a:latin typeface="Times New Roman"/>
                <a:cs typeface="Times New Roman"/>
              </a:rPr>
              <a:t>dei servi dagli affittuari </a:t>
            </a:r>
            <a:r>
              <a:rPr sz="1200" dirty="0">
                <a:latin typeface="Times New Roman"/>
                <a:cs typeface="Times New Roman"/>
              </a:rPr>
              <a:t>per riscuotere l’affitto. </a:t>
            </a:r>
            <a:r>
              <a:rPr sz="1200" spc="-5" dirty="0">
                <a:latin typeface="Times New Roman"/>
                <a:cs typeface="Times New Roman"/>
              </a:rPr>
              <a:t>Ma  essi si consultarono </a:t>
            </a:r>
            <a:r>
              <a:rPr sz="1200" dirty="0">
                <a:latin typeface="Times New Roman"/>
                <a:cs typeface="Times New Roman"/>
              </a:rPr>
              <a:t>tra loro e </a:t>
            </a:r>
            <a:r>
              <a:rPr sz="1200" spc="-5" dirty="0">
                <a:latin typeface="Times New Roman"/>
                <a:cs typeface="Times New Roman"/>
              </a:rPr>
              <a:t>rifiutarono </a:t>
            </a:r>
            <a:r>
              <a:rPr sz="1200" dirty="0">
                <a:latin typeface="Times New Roman"/>
                <a:cs typeface="Times New Roman"/>
              </a:rPr>
              <a:t>di dare a </a:t>
            </a:r>
            <a:r>
              <a:rPr sz="1200" spc="-5" dirty="0">
                <a:latin typeface="Times New Roman"/>
                <a:cs typeface="Times New Roman"/>
              </a:rPr>
              <a:t>questi servi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al loro padrone; si gettarono invece sui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servi,  percuotendone </a:t>
            </a:r>
            <a:r>
              <a:rPr sz="1200" dirty="0">
                <a:latin typeface="Times New Roman"/>
                <a:cs typeface="Times New Roman"/>
              </a:rPr>
              <a:t>uno, lapidandone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e mandando via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a mani vuote.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proprietario </a:t>
            </a:r>
            <a:r>
              <a:rPr sz="1200" spc="-5" dirty="0">
                <a:latin typeface="Times New Roman"/>
                <a:cs typeface="Times New Roman"/>
              </a:rPr>
              <a:t>seppe </a:t>
            </a:r>
            <a:r>
              <a:rPr sz="1200" dirty="0">
                <a:latin typeface="Times New Roman"/>
                <a:cs typeface="Times New Roman"/>
              </a:rPr>
              <a:t>tutto ciò, mandò </a:t>
            </a:r>
            <a:r>
              <a:rPr sz="1200" spc="-5" dirty="0">
                <a:latin typeface="Times New Roman"/>
                <a:cs typeface="Times New Roman"/>
              </a:rPr>
              <a:t>altri  servi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fidati per </a:t>
            </a:r>
            <a:r>
              <a:rPr sz="1200" dirty="0">
                <a:latin typeface="Times New Roman"/>
                <a:cs typeface="Times New Roman"/>
              </a:rPr>
              <a:t>trattare </a:t>
            </a:r>
            <a:r>
              <a:rPr sz="1200" spc="-5" dirty="0">
                <a:latin typeface="Times New Roman"/>
                <a:cs typeface="Times New Roman"/>
              </a:rPr>
              <a:t>con questi malvagi affittuari,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ferirono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trattarono </a:t>
            </a:r>
            <a:r>
              <a:rPr sz="1200" dirty="0">
                <a:latin typeface="Times New Roman"/>
                <a:cs typeface="Times New Roman"/>
              </a:rPr>
              <a:t>anche in modo </a:t>
            </a:r>
            <a:r>
              <a:rPr sz="1200" spc="-5" dirty="0">
                <a:latin typeface="Times New Roman"/>
                <a:cs typeface="Times New Roman"/>
              </a:rPr>
              <a:t>vergognoso. </a:t>
            </a:r>
            <a:r>
              <a:rPr sz="1200" spc="5" dirty="0">
                <a:latin typeface="Times New Roman"/>
                <a:cs typeface="Times New Roman"/>
              </a:rPr>
              <a:t>Allora il  </a:t>
            </a:r>
            <a:r>
              <a:rPr sz="1200" spc="-5" dirty="0">
                <a:latin typeface="Times New Roman"/>
                <a:cs typeface="Times New Roman"/>
              </a:rPr>
              <a:t>proprietario </a:t>
            </a:r>
            <a:r>
              <a:rPr sz="1200" dirty="0">
                <a:latin typeface="Times New Roman"/>
                <a:cs typeface="Times New Roman"/>
              </a:rPr>
              <a:t>inviò il </a:t>
            </a:r>
            <a:r>
              <a:rPr sz="1200" spc="-5" dirty="0">
                <a:latin typeface="Times New Roman"/>
                <a:cs typeface="Times New Roman"/>
              </a:rPr>
              <a:t>suo servo favorito,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intendente, ed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uccisero.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ancora con </a:t>
            </a:r>
            <a:r>
              <a:rPr sz="1200" dirty="0">
                <a:latin typeface="Times New Roman"/>
                <a:cs typeface="Times New Roman"/>
              </a:rPr>
              <a:t>pazienza e </a:t>
            </a:r>
            <a:r>
              <a:rPr sz="1200" spc="-5" dirty="0">
                <a:latin typeface="Times New Roman"/>
                <a:cs typeface="Times New Roman"/>
              </a:rPr>
              <a:t>indulgenza egli </a:t>
            </a:r>
            <a:r>
              <a:rPr sz="1200" dirty="0">
                <a:latin typeface="Times New Roman"/>
                <a:cs typeface="Times New Roman"/>
              </a:rPr>
              <a:t>mandò molti  </a:t>
            </a:r>
            <a:r>
              <a:rPr sz="1200" spc="-5" dirty="0">
                <a:latin typeface="Times New Roman"/>
                <a:cs typeface="Times New Roman"/>
              </a:rPr>
              <a:t>altri servi,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vollero </a:t>
            </a:r>
            <a:r>
              <a:rPr sz="1200" spc="-5" dirty="0">
                <a:latin typeface="Times New Roman"/>
                <a:cs typeface="Times New Roman"/>
              </a:rPr>
              <a:t>riceverne alcuno. Ne percossero alcuni ed uccisero gli altri; </a:t>
            </a:r>
            <a:r>
              <a:rPr sz="1200" dirty="0">
                <a:latin typeface="Times New Roman"/>
                <a:cs typeface="Times New Roman"/>
              </a:rPr>
              <a:t>e quando il </a:t>
            </a:r>
            <a:r>
              <a:rPr sz="1200" spc="-5" dirty="0">
                <a:latin typeface="Times New Roman"/>
                <a:cs typeface="Times New Roman"/>
              </a:rPr>
              <a:t>proprietario </a:t>
            </a:r>
            <a:r>
              <a:rPr sz="1200" dirty="0">
                <a:latin typeface="Times New Roman"/>
                <a:cs typeface="Times New Roman"/>
              </a:rPr>
              <a:t>fu trattato in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mandare suo figlio </a:t>
            </a:r>
            <a:r>
              <a:rPr sz="1200" dirty="0">
                <a:latin typeface="Times New Roman"/>
                <a:cs typeface="Times New Roman"/>
              </a:rPr>
              <a:t>a trattare </a:t>
            </a:r>
            <a:r>
              <a:rPr sz="1200" spc="-5" dirty="0">
                <a:latin typeface="Times New Roman"/>
                <a:cs typeface="Times New Roman"/>
              </a:rPr>
              <a:t>con questi affittuari </a:t>
            </a:r>
            <a:r>
              <a:rPr sz="1200" dirty="0">
                <a:latin typeface="Times New Roman"/>
                <a:cs typeface="Times New Roman"/>
              </a:rPr>
              <a:t>ingrati, </a:t>
            </a:r>
            <a:r>
              <a:rPr sz="1200" spc="-5" dirty="0">
                <a:latin typeface="Times New Roman"/>
                <a:cs typeface="Times New Roman"/>
              </a:rPr>
              <a:t>dicendo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stesso: ‘Essi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maltrattare </a:t>
            </a:r>
            <a:r>
              <a:rPr sz="1200" dirty="0">
                <a:latin typeface="Times New Roman"/>
                <a:cs typeface="Times New Roman"/>
              </a:rPr>
              <a:t>i miei  </a:t>
            </a:r>
            <a:r>
              <a:rPr sz="1200" spc="-5" dirty="0">
                <a:latin typeface="Times New Roman"/>
                <a:cs typeface="Times New Roman"/>
              </a:rPr>
              <a:t>servi,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sicuramente mostreranno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figlio prediletto.’ Ma quando questi impenitenti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malvagi affittuari </a:t>
            </a:r>
            <a:r>
              <a:rPr sz="1200" spc="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figlio, ragionarono </a:t>
            </a:r>
            <a:r>
              <a:rPr sz="1200" dirty="0">
                <a:latin typeface="Times New Roman"/>
                <a:cs typeface="Times New Roman"/>
              </a:rPr>
              <a:t>tra loro: ‘Costui è </a:t>
            </a:r>
            <a:r>
              <a:rPr sz="1200" spc="-5" dirty="0">
                <a:latin typeface="Times New Roman"/>
                <a:cs typeface="Times New Roman"/>
              </a:rPr>
              <a:t>l’erede; </a:t>
            </a:r>
            <a:r>
              <a:rPr sz="1200" dirty="0">
                <a:latin typeface="Times New Roman"/>
                <a:cs typeface="Times New Roman"/>
              </a:rPr>
              <a:t>uccidiamolo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l’eredità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nostra.’ Così lo </a:t>
            </a:r>
            <a:r>
              <a:rPr sz="1200" spc="-5" dirty="0">
                <a:latin typeface="Times New Roman"/>
                <a:cs typeface="Times New Roman"/>
              </a:rPr>
              <a:t>presero, </a:t>
            </a:r>
            <a:r>
              <a:rPr sz="1200" dirty="0">
                <a:latin typeface="Times New Roman"/>
                <a:cs typeface="Times New Roman"/>
              </a:rPr>
              <a:t>e dopo averlo buttato 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vigneto,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uccisero. Quando </a:t>
            </a:r>
            <a:r>
              <a:rPr sz="1200" dirty="0">
                <a:latin typeface="Times New Roman"/>
                <a:cs typeface="Times New Roman"/>
              </a:rPr>
              <a:t>il padrone di questo </a:t>
            </a:r>
            <a:r>
              <a:rPr sz="1200" spc="-5" dirty="0">
                <a:latin typeface="Times New Roman"/>
                <a:cs typeface="Times New Roman"/>
              </a:rPr>
              <a:t>vigneto </a:t>
            </a:r>
            <a:r>
              <a:rPr sz="1200" dirty="0">
                <a:latin typeface="Times New Roman"/>
                <a:cs typeface="Times New Roman"/>
              </a:rPr>
              <a:t>saprà che </a:t>
            </a:r>
            <a:r>
              <a:rPr sz="1200" spc="-5" dirty="0">
                <a:latin typeface="Times New Roman"/>
                <a:cs typeface="Times New Roman"/>
              </a:rPr>
              <a:t>essi hanno </a:t>
            </a:r>
            <a:r>
              <a:rPr sz="1200" dirty="0">
                <a:latin typeface="Times New Roman"/>
                <a:cs typeface="Times New Roman"/>
              </a:rPr>
              <a:t>respinto </a:t>
            </a:r>
            <a:r>
              <a:rPr sz="1200" spc="-5" dirty="0">
                <a:latin typeface="Times New Roman"/>
                <a:cs typeface="Times New Roman"/>
              </a:rPr>
              <a:t>ed ucciso suo figlio, che </a:t>
            </a:r>
            <a:r>
              <a:rPr sz="1200" spc="1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farà  egli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ingrati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malvagi</a:t>
            </a:r>
            <a:r>
              <a:rPr sz="1200" dirty="0">
                <a:latin typeface="Times New Roman"/>
                <a:cs typeface="Times New Roman"/>
              </a:rPr>
              <a:t> fittavoli?”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5630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(1894.1) 173:4.3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popolo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ascoltato questa parabola </a:t>
            </a:r>
            <a:r>
              <a:rPr sz="1200" dirty="0">
                <a:latin typeface="Times New Roman"/>
                <a:cs typeface="Times New Roman"/>
              </a:rPr>
              <a:t>e la domanda posta da </a:t>
            </a:r>
            <a:r>
              <a:rPr sz="1200" spc="-5" dirty="0">
                <a:latin typeface="Times New Roman"/>
                <a:cs typeface="Times New Roman"/>
              </a:rPr>
              <a:t>Gesù, essi risposero: “Annienterà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76200" marR="2552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miserabili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affitterà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vigneto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altri onesti coltivatori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daranno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loro stagione.”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alcuni di </a:t>
            </a:r>
            <a:r>
              <a:rPr sz="1200" spc="-5" dirty="0">
                <a:latin typeface="Times New Roman"/>
                <a:cs typeface="Times New Roman"/>
              </a:rPr>
              <a:t>quelli  che ascoltavano </a:t>
            </a:r>
            <a:r>
              <a:rPr sz="1200" dirty="0">
                <a:latin typeface="Times New Roman"/>
                <a:cs typeface="Times New Roman"/>
              </a:rPr>
              <a:t>compresero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parabola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riferiva alla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modo in cui aveva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all’imminente ripudio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dissero </a:t>
            </a:r>
            <a:r>
              <a:rPr sz="1200" dirty="0">
                <a:latin typeface="Times New Roman"/>
                <a:cs typeface="Times New Roman"/>
              </a:rPr>
              <a:t>tristemente: “Che </a:t>
            </a:r>
            <a:r>
              <a:rPr sz="1200" spc="-5" dirty="0">
                <a:latin typeface="Times New Roman"/>
                <a:cs typeface="Times New Roman"/>
              </a:rPr>
              <a:t>Dio c’impedisca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queste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(1894.2) 173:4.4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Farisei si apriva </a:t>
            </a:r>
            <a:r>
              <a:rPr sz="1200" dirty="0">
                <a:latin typeface="Times New Roman"/>
                <a:cs typeface="Times New Roman"/>
              </a:rPr>
              <a:t>un varco tra la </a:t>
            </a:r>
            <a:r>
              <a:rPr sz="1200" spc="-5" dirty="0">
                <a:latin typeface="Times New Roman"/>
                <a:cs typeface="Times New Roman"/>
              </a:rPr>
              <a:t>folla; si </a:t>
            </a:r>
            <a:r>
              <a:rPr sz="1200" dirty="0">
                <a:latin typeface="Times New Roman"/>
                <a:cs typeface="Times New Roman"/>
              </a:rPr>
              <a:t>fermò un </a:t>
            </a:r>
            <a:r>
              <a:rPr sz="1200" spc="-5" dirty="0">
                <a:latin typeface="Times New Roman"/>
                <a:cs typeface="Times New Roman"/>
              </a:rPr>
              <a:t>istante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furono  vicini a lui e poi </a:t>
            </a:r>
            <a:r>
              <a:rPr sz="1200" spc="-5" dirty="0">
                <a:latin typeface="Times New Roman"/>
                <a:cs typeface="Times New Roman"/>
              </a:rPr>
              <a:t>disse: “Voi sapete come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respinto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sapete bene che </a:t>
            </a:r>
            <a:r>
              <a:rPr sz="1200" dirty="0">
                <a:latin typeface="Times New Roman"/>
                <a:cs typeface="Times New Roman"/>
              </a:rPr>
              <a:t>siete decisi in cuor vostro di 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dell’Uomo.” </a:t>
            </a:r>
            <a:r>
              <a:rPr sz="1200" dirty="0">
                <a:latin typeface="Times New Roman"/>
                <a:cs typeface="Times New Roman"/>
              </a:rPr>
              <a:t>E poi, gettando uno </a:t>
            </a:r>
            <a:r>
              <a:rPr sz="1200" spc="-5" dirty="0">
                <a:latin typeface="Times New Roman"/>
                <a:cs typeface="Times New Roman"/>
              </a:rPr>
              <a:t>sguardo </a:t>
            </a:r>
            <a:r>
              <a:rPr sz="1200" dirty="0">
                <a:latin typeface="Times New Roman"/>
                <a:cs typeface="Times New Roman"/>
              </a:rPr>
              <a:t>inquisitore </a:t>
            </a:r>
            <a:r>
              <a:rPr sz="1200" spc="-5" dirty="0">
                <a:latin typeface="Times New Roman"/>
                <a:cs typeface="Times New Roman"/>
              </a:rPr>
              <a:t>sui 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che stavano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5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Gesù  disse: “Non avete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letto nella Scrittura della </a:t>
            </a:r>
            <a:r>
              <a:rPr sz="1200" dirty="0">
                <a:latin typeface="Times New Roman"/>
                <a:cs typeface="Times New Roman"/>
              </a:rPr>
              <a:t>pietra che i costruttori </a:t>
            </a:r>
            <a:r>
              <a:rPr sz="1200" spc="-5" dirty="0">
                <a:latin typeface="Times New Roman"/>
                <a:cs typeface="Times New Roman"/>
              </a:rPr>
              <a:t>avevano scartato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quando il popolo la </a:t>
            </a:r>
            <a:r>
              <a:rPr sz="1200" spc="-5" dirty="0">
                <a:latin typeface="Times New Roman"/>
                <a:cs typeface="Times New Roman"/>
              </a:rPr>
              <a:t>scoprì, divenne </a:t>
            </a:r>
            <a:r>
              <a:rPr sz="1200" dirty="0">
                <a:latin typeface="Times New Roman"/>
                <a:cs typeface="Times New Roman"/>
              </a:rPr>
              <a:t>la  pietra </a:t>
            </a:r>
            <a:r>
              <a:rPr sz="1200" spc="-5" dirty="0">
                <a:latin typeface="Times New Roman"/>
                <a:cs typeface="Times New Roman"/>
              </a:rPr>
              <a:t>d’angolo?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io vi </a:t>
            </a:r>
            <a:r>
              <a:rPr sz="1200" spc="-5" dirty="0">
                <a:latin typeface="Times New Roman"/>
                <a:cs typeface="Times New Roman"/>
              </a:rPr>
              <a:t>avverto 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che, se continuerete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respingere questo </a:t>
            </a:r>
            <a:r>
              <a:rPr sz="1200" dirty="0">
                <a:latin typeface="Times New Roman"/>
                <a:cs typeface="Times New Roman"/>
              </a:rPr>
              <a:t>vangelo,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1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presto  </a:t>
            </a:r>
            <a:r>
              <a:rPr sz="1200" dirty="0">
                <a:latin typeface="Times New Roman"/>
                <a:cs typeface="Times New Roman"/>
              </a:rPr>
              <a:t>tolto e </a:t>
            </a:r>
            <a:r>
              <a:rPr sz="1200" spc="-5" dirty="0">
                <a:latin typeface="Times New Roman"/>
                <a:cs typeface="Times New Roman"/>
              </a:rPr>
              <a:t>sarà dato </a:t>
            </a:r>
            <a:r>
              <a:rPr sz="1200" dirty="0">
                <a:latin typeface="Times New Roman"/>
                <a:cs typeface="Times New Roman"/>
              </a:rPr>
              <a:t>ad un popolo </a:t>
            </a:r>
            <a:r>
              <a:rPr sz="1200" spc="-5" dirty="0">
                <a:latin typeface="Times New Roman"/>
                <a:cs typeface="Times New Roman"/>
              </a:rPr>
              <a:t>disposto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e a produrre i frutti </a:t>
            </a:r>
            <a:r>
              <a:rPr sz="1200" spc="-5" dirty="0">
                <a:latin typeface="Times New Roman"/>
                <a:cs typeface="Times New Roman"/>
              </a:rPr>
              <a:t>dello spirito.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mistero su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pietra,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chiunque </a:t>
            </a:r>
            <a:r>
              <a:rPr sz="1200" dirty="0">
                <a:latin typeface="Times New Roman"/>
                <a:cs typeface="Times New Roman"/>
              </a:rPr>
              <a:t>inciampa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essa, </a:t>
            </a:r>
            <a:r>
              <a:rPr sz="1200" dirty="0">
                <a:latin typeface="Times New Roman"/>
                <a:cs typeface="Times New Roman"/>
              </a:rPr>
              <a:t>mentre sarà </a:t>
            </a:r>
            <a:r>
              <a:rPr sz="1200" spc="-5" dirty="0">
                <a:latin typeface="Times New Roman"/>
                <a:cs typeface="Times New Roman"/>
              </a:rPr>
              <a:t>ridotto </a:t>
            </a:r>
            <a:r>
              <a:rPr sz="1200" dirty="0">
                <a:latin typeface="Times New Roman"/>
                <a:cs typeface="Times New Roman"/>
              </a:rPr>
              <a:t>in pezzi,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salvato; ma </a:t>
            </a:r>
            <a:r>
              <a:rPr sz="1200" spc="-5" dirty="0">
                <a:latin typeface="Times New Roman"/>
                <a:cs typeface="Times New Roman"/>
              </a:rPr>
              <a:t>colui sul quale questa </a:t>
            </a:r>
            <a:r>
              <a:rPr sz="1200" dirty="0">
                <a:latin typeface="Times New Roman"/>
                <a:cs typeface="Times New Roman"/>
              </a:rPr>
              <a:t>pietra cadrà, </a:t>
            </a:r>
            <a:r>
              <a:rPr sz="1200" spc="-5" dirty="0">
                <a:latin typeface="Times New Roman"/>
                <a:cs typeface="Times New Roman"/>
              </a:rPr>
              <a:t>sarà  </a:t>
            </a:r>
            <a:r>
              <a:rPr sz="1200" dirty="0">
                <a:latin typeface="Times New Roman"/>
                <a:cs typeface="Times New Roman"/>
              </a:rPr>
              <a:t>ridotto in </a:t>
            </a:r>
            <a:r>
              <a:rPr sz="1200" spc="-5" dirty="0">
                <a:latin typeface="Times New Roman"/>
                <a:cs typeface="Times New Roman"/>
              </a:rPr>
              <a:t>polvere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ceneri saranno </a:t>
            </a:r>
            <a:r>
              <a:rPr sz="1200" dirty="0">
                <a:latin typeface="Times New Roman"/>
                <a:cs typeface="Times New Roman"/>
              </a:rPr>
              <a:t>disperse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quattro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(1894.3) 173:4.5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udirono </a:t>
            </a:r>
            <a:r>
              <a:rPr sz="1200" spc="-5" dirty="0">
                <a:latin typeface="Times New Roman"/>
                <a:cs typeface="Times New Roman"/>
              </a:rPr>
              <a:t>queste parole, compresero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riferiva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altri dirigenti ebrei. Essi  desideravano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prenderlo seduta stante,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della folla. Tuttavia, erano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irritati dalle parole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 che si ritirarono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consultarsi nuovamente </a:t>
            </a:r>
            <a:r>
              <a:rPr sz="1200" dirty="0">
                <a:latin typeface="Times New Roman"/>
                <a:cs typeface="Times New Roman"/>
              </a:rPr>
              <a:t>tra di loro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potevano farlo </a:t>
            </a:r>
            <a:r>
              <a:rPr sz="1200" dirty="0">
                <a:latin typeface="Times New Roman"/>
                <a:cs typeface="Times New Roman"/>
              </a:rPr>
              <a:t>morire. E quella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i Sadducei e i </a:t>
            </a:r>
            <a:r>
              <a:rPr sz="1200" spc="-5" dirty="0">
                <a:latin typeface="Times New Roman"/>
                <a:cs typeface="Times New Roman"/>
              </a:rPr>
              <a:t>Farisei si  accordarono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prenderlo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trappola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parabola del banchetto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nozze</a:t>
            </a:r>
            <a:endParaRPr sz="1600">
              <a:latin typeface="Times New Roman"/>
              <a:cs typeface="Times New Roman"/>
            </a:endParaRPr>
          </a:p>
          <a:p>
            <a:pPr marL="76200" marR="29908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(1894.4) 173:5.1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gli Scribi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dirigenti 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ritirati, Gesù si rivolse </a:t>
            </a:r>
            <a:r>
              <a:rPr sz="1200" dirty="0">
                <a:latin typeface="Times New Roman"/>
                <a:cs typeface="Times New Roman"/>
              </a:rPr>
              <a:t>di nuovo alla </a:t>
            </a:r>
            <a:r>
              <a:rPr sz="1200" spc="-5" dirty="0">
                <a:latin typeface="Times New Roman"/>
                <a:cs typeface="Times New Roman"/>
              </a:rPr>
              <a:t>folla riunita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parabola del  banchetto </a:t>
            </a:r>
            <a:r>
              <a:rPr sz="1200" dirty="0">
                <a:latin typeface="Times New Roman"/>
                <a:cs typeface="Times New Roman"/>
              </a:rPr>
              <a:t>di nozze.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2130" cy="3891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(1894.5) 173:5.2 </a:t>
            </a:r>
            <a:r>
              <a:rPr sz="1200" spc="-15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paragonato ad un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che diede un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di nozze </a:t>
            </a:r>
            <a:r>
              <a:rPr sz="1200" spc="-5" dirty="0">
                <a:latin typeface="Times New Roman"/>
                <a:cs typeface="Times New Roman"/>
              </a:rPr>
              <a:t>per suo figlio </a:t>
            </a:r>
            <a:r>
              <a:rPr sz="1200" dirty="0">
                <a:latin typeface="Times New Roman"/>
                <a:cs typeface="Times New Roman"/>
              </a:rPr>
              <a:t>e mandò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8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erano stati precedentemente invitati alla festa, dicendo: </a:t>
            </a:r>
            <a:r>
              <a:rPr sz="1200" dirty="0">
                <a:latin typeface="Times New Roman"/>
                <a:cs typeface="Times New Roman"/>
              </a:rPr>
              <a:t>‘Tutto è pronto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pranzo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nozze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palazzo </a:t>
            </a:r>
            <a:r>
              <a:rPr sz="1200" spc="-5" dirty="0">
                <a:latin typeface="Times New Roman"/>
                <a:cs typeface="Times New Roman"/>
              </a:rPr>
              <a:t>del re.’ Ora,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coloro che avevano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di assistervi, </a:t>
            </a:r>
            <a:r>
              <a:rPr sz="1200" spc="-5" dirty="0">
                <a:latin typeface="Times New Roman"/>
                <a:cs typeface="Times New Roman"/>
              </a:rPr>
              <a:t>adesso 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venire.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venne a 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rifiuti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invito, mandò </a:t>
            </a:r>
            <a:r>
              <a:rPr sz="1200" spc="-5" dirty="0">
                <a:latin typeface="Times New Roman"/>
                <a:cs typeface="Times New Roman"/>
              </a:rPr>
              <a:t>altri servi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‘Dite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erano </a:t>
            </a:r>
            <a:r>
              <a:rPr sz="1200" dirty="0">
                <a:latin typeface="Times New Roman"/>
                <a:cs typeface="Times New Roman"/>
              </a:rPr>
              <a:t>invitati, di venire, </a:t>
            </a:r>
            <a:r>
              <a:rPr sz="1200" spc="-5" dirty="0">
                <a:latin typeface="Times New Roman"/>
                <a:cs typeface="Times New Roman"/>
              </a:rPr>
              <a:t>perché,  ecco,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pranzo </a:t>
            </a:r>
            <a:r>
              <a:rPr sz="1200" dirty="0">
                <a:latin typeface="Times New Roman"/>
                <a:cs typeface="Times New Roman"/>
              </a:rPr>
              <a:t>è pronto. 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buoi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animali grassi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uccisi </a:t>
            </a:r>
            <a:r>
              <a:rPr sz="1200" dirty="0">
                <a:latin typeface="Times New Roman"/>
                <a:cs typeface="Times New Roman"/>
              </a:rPr>
              <a:t>e tutto è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celebrazione dell’imminente  </a:t>
            </a:r>
            <a:r>
              <a:rPr sz="1200" dirty="0">
                <a:latin typeface="Times New Roman"/>
                <a:cs typeface="Times New Roman"/>
              </a:rPr>
              <a:t>matrimonio di mio </a:t>
            </a:r>
            <a:r>
              <a:rPr sz="1200" spc="-5" dirty="0">
                <a:latin typeface="Times New Roman"/>
                <a:cs typeface="Times New Roman"/>
              </a:rPr>
              <a:t>figlio.’ Ma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gli scortesi invitati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dettero peso all’appello del loro </a:t>
            </a:r>
            <a:r>
              <a:rPr sz="1200" dirty="0">
                <a:latin typeface="Times New Roman"/>
                <a:cs typeface="Times New Roman"/>
              </a:rPr>
              <a:t>re, 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fattoria,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alla sua fabbrica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ceramiche ed altri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mercanzie. Altri </a:t>
            </a:r>
            <a:r>
              <a:rPr sz="1200" dirty="0">
                <a:latin typeface="Times New Roman"/>
                <a:cs typeface="Times New Roman"/>
              </a:rPr>
              <a:t>ancora non </a:t>
            </a:r>
            <a:r>
              <a:rPr sz="1200" spc="-5" dirty="0">
                <a:latin typeface="Times New Roman"/>
                <a:cs typeface="Times New Roman"/>
              </a:rPr>
              <a:t>si accontentarono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disdegnare </a:t>
            </a:r>
            <a:r>
              <a:rPr sz="1200" dirty="0">
                <a:latin typeface="Times New Roman"/>
                <a:cs typeface="Times New Roman"/>
              </a:rPr>
              <a:t>in questo modo  l’invito del </a:t>
            </a:r>
            <a:r>
              <a:rPr sz="1200" spc="-5" dirty="0">
                <a:latin typeface="Times New Roman"/>
                <a:cs typeface="Times New Roman"/>
              </a:rPr>
              <a:t>re,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aperta ribellione presero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del </a:t>
            </a:r>
            <a:r>
              <a:rPr sz="1200" dirty="0">
                <a:latin typeface="Times New Roman"/>
                <a:cs typeface="Times New Roman"/>
              </a:rPr>
              <a:t>re e li maltrattarono in modo </a:t>
            </a:r>
            <a:r>
              <a:rPr sz="1200" spc="-5" dirty="0">
                <a:latin typeface="Times New Roman"/>
                <a:cs typeface="Times New Roman"/>
              </a:rPr>
              <a:t>infame, anche </a:t>
            </a:r>
            <a:r>
              <a:rPr sz="1200" dirty="0">
                <a:latin typeface="Times New Roman"/>
                <a:cs typeface="Times New Roman"/>
              </a:rPr>
              <a:t>uccidendo alcuni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apprese che </a:t>
            </a:r>
            <a:r>
              <a:rPr sz="1200" dirty="0">
                <a:latin typeface="Times New Roman"/>
                <a:cs typeface="Times New Roman"/>
              </a:rPr>
              <a:t>i suoi invitati </a:t>
            </a:r>
            <a:r>
              <a:rPr sz="1200" spc="-5" dirty="0">
                <a:latin typeface="Times New Roman"/>
                <a:cs typeface="Times New Roman"/>
              </a:rPr>
              <a:t>scelti, anche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accettato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invito </a:t>
            </a:r>
            <a:r>
              <a:rPr sz="1200" spc="-5" dirty="0">
                <a:latin typeface="Times New Roman"/>
                <a:cs typeface="Times New Roman"/>
              </a:rPr>
              <a:t>preliminare ed avevano </a:t>
            </a:r>
            <a:r>
              <a:rPr sz="1200" dirty="0">
                <a:latin typeface="Times New Roman"/>
                <a:cs typeface="Times New Roman"/>
              </a:rPr>
              <a:t>promesso di  </a:t>
            </a:r>
            <a:r>
              <a:rPr sz="1200" spc="-5" dirty="0">
                <a:latin typeface="Times New Roman"/>
                <a:cs typeface="Times New Roman"/>
              </a:rPr>
              <a:t>partecipare alla festa </a:t>
            </a:r>
            <a:r>
              <a:rPr sz="1200" dirty="0">
                <a:latin typeface="Times New Roman"/>
                <a:cs typeface="Times New Roman"/>
              </a:rPr>
              <a:t>di matrimonio,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respinto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chiamata </a:t>
            </a:r>
            <a:r>
              <a:rPr sz="1200" spc="-5" dirty="0">
                <a:latin typeface="Times New Roman"/>
                <a:cs typeface="Times New Roman"/>
              </a:rPr>
              <a:t>e, ribellatisi, avevano </a:t>
            </a:r>
            <a:r>
              <a:rPr sz="1200" dirty="0">
                <a:latin typeface="Times New Roman"/>
                <a:cs typeface="Times New Roman"/>
              </a:rPr>
              <a:t>assalito </a:t>
            </a:r>
            <a:r>
              <a:rPr sz="1200" spc="-5" dirty="0">
                <a:latin typeface="Times New Roman"/>
                <a:cs typeface="Times New Roman"/>
              </a:rPr>
              <a:t>ed ucciso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scelti, fu </a:t>
            </a:r>
            <a:r>
              <a:rPr sz="1200" spc="-5" dirty="0">
                <a:latin typeface="Times New Roman"/>
                <a:cs typeface="Times New Roman"/>
              </a:rPr>
              <a:t>estremamente adirato. </a:t>
            </a:r>
            <a:r>
              <a:rPr sz="1200" dirty="0">
                <a:latin typeface="Times New Roman"/>
                <a:cs typeface="Times New Roman"/>
              </a:rPr>
              <a:t>Ed allora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offeso </a:t>
            </a:r>
            <a:r>
              <a:rPr sz="1200" dirty="0">
                <a:latin typeface="Times New Roman"/>
                <a:cs typeface="Times New Roman"/>
              </a:rPr>
              <a:t>mobilitò i suoi </a:t>
            </a:r>
            <a:r>
              <a:rPr sz="1200" spc="-5" dirty="0">
                <a:latin typeface="Times New Roman"/>
                <a:cs typeface="Times New Roman"/>
              </a:rPr>
              <a:t>eserciti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eserciti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alleati </a:t>
            </a:r>
            <a:r>
              <a:rPr sz="1200" dirty="0">
                <a:latin typeface="Times New Roman"/>
                <a:cs typeface="Times New Roman"/>
              </a:rPr>
              <a:t>e ordinò  loro di </a:t>
            </a:r>
            <a:r>
              <a:rPr sz="1200" spc="-5" dirty="0">
                <a:latin typeface="Times New Roman"/>
                <a:cs typeface="Times New Roman"/>
              </a:rPr>
              <a:t>annientare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assassini ribelli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bruciare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73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(1895.1) 173:5.3 </a:t>
            </a:r>
            <a:r>
              <a:rPr sz="1200" spc="-5" dirty="0">
                <a:latin typeface="Times New Roman"/>
                <a:cs typeface="Times New Roman"/>
              </a:rPr>
              <a:t>“E quando ebbe </a:t>
            </a:r>
            <a:r>
              <a:rPr sz="1200" dirty="0">
                <a:latin typeface="Times New Roman"/>
                <a:cs typeface="Times New Roman"/>
              </a:rPr>
              <a:t>punito </a:t>
            </a:r>
            <a:r>
              <a:rPr sz="1200" spc="-5" dirty="0">
                <a:latin typeface="Times New Roman"/>
                <a:cs typeface="Times New Roman"/>
              </a:rPr>
              <a:t>coloro che avevano respinto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invito, </a:t>
            </a:r>
            <a:r>
              <a:rPr sz="1200" spc="-5" dirty="0">
                <a:latin typeface="Times New Roman"/>
                <a:cs typeface="Times New Roman"/>
              </a:rPr>
              <a:t>fissò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giorno </a:t>
            </a:r>
            <a:r>
              <a:rPr sz="1200" dirty="0">
                <a:latin typeface="Times New Roman"/>
                <a:cs typeface="Times New Roman"/>
              </a:rPr>
              <a:t>per la festa di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  ai suoi messaggeri: </a:t>
            </a:r>
            <a:r>
              <a:rPr sz="1200" dirty="0">
                <a:latin typeface="Times New Roman"/>
                <a:cs typeface="Times New Roman"/>
              </a:rPr>
              <a:t>‘Quelli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invitati prima </a:t>
            </a:r>
            <a:r>
              <a:rPr sz="1200" spc="-5" dirty="0">
                <a:latin typeface="Times New Roman"/>
                <a:cs typeface="Times New Roman"/>
              </a:rPr>
              <a:t>al matrimonio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degni; così </a:t>
            </a:r>
            <a:r>
              <a:rPr sz="1200" dirty="0">
                <a:latin typeface="Times New Roman"/>
                <a:cs typeface="Times New Roman"/>
              </a:rPr>
              <a:t>andate ora ai </a:t>
            </a:r>
            <a:r>
              <a:rPr sz="1200" spc="-5" dirty="0">
                <a:latin typeface="Times New Roman"/>
                <a:cs typeface="Times New Roman"/>
              </a:rPr>
              <a:t>crocevia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strade </a:t>
            </a:r>
            <a:r>
              <a:rPr sz="1200" dirty="0">
                <a:latin typeface="Times New Roman"/>
                <a:cs typeface="Times New Roman"/>
              </a:rPr>
              <a:t>e sulle  </a:t>
            </a:r>
            <a:r>
              <a:rPr sz="1200" spc="-5" dirty="0">
                <a:latin typeface="Times New Roman"/>
                <a:cs typeface="Times New Roman"/>
              </a:rPr>
              <a:t>strade </a:t>
            </a:r>
            <a:r>
              <a:rPr sz="1200" dirty="0">
                <a:latin typeface="Times New Roman"/>
                <a:cs typeface="Times New Roman"/>
              </a:rPr>
              <a:t>maestre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oltre i </a:t>
            </a:r>
            <a:r>
              <a:rPr sz="1200" spc="-5" dirty="0">
                <a:latin typeface="Times New Roman"/>
                <a:cs typeface="Times New Roman"/>
              </a:rPr>
              <a:t>confini della città, ed </a:t>
            </a:r>
            <a:r>
              <a:rPr sz="1200" dirty="0">
                <a:latin typeface="Times New Roman"/>
                <a:cs typeface="Times New Roman"/>
              </a:rPr>
              <a:t>invitate </a:t>
            </a:r>
            <a:r>
              <a:rPr sz="1200" spc="-5" dirty="0">
                <a:latin typeface="Times New Roman"/>
                <a:cs typeface="Times New Roman"/>
              </a:rPr>
              <a:t>quanti troverete, anche gli </a:t>
            </a:r>
            <a:r>
              <a:rPr sz="1200" dirty="0">
                <a:latin typeface="Times New Roman"/>
                <a:cs typeface="Times New Roman"/>
              </a:rPr>
              <a:t>stranieri, a venire </a:t>
            </a:r>
            <a:r>
              <a:rPr sz="1200" spc="-5" dirty="0">
                <a:latin typeface="Times New Roman"/>
                <a:cs typeface="Times New Roman"/>
              </a:rPr>
              <a:t>ad assistere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festa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matrimonio.’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questi servi andarono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strade maestre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località </a:t>
            </a:r>
            <a:r>
              <a:rPr sz="1200" dirty="0">
                <a:latin typeface="Times New Roman"/>
                <a:cs typeface="Times New Roman"/>
              </a:rPr>
              <a:t>lontane </a:t>
            </a:r>
            <a:r>
              <a:rPr sz="1200" spc="-5" dirty="0">
                <a:latin typeface="Times New Roman"/>
                <a:cs typeface="Times New Roman"/>
              </a:rPr>
              <a:t>dalle strade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riunirono quanti  trovarono, </a:t>
            </a:r>
            <a:r>
              <a:rPr sz="1200" dirty="0">
                <a:latin typeface="Times New Roman"/>
                <a:cs typeface="Times New Roman"/>
              </a:rPr>
              <a:t>buoni e </a:t>
            </a:r>
            <a:r>
              <a:rPr sz="1200" spc="-5" dirty="0">
                <a:latin typeface="Times New Roman"/>
                <a:cs typeface="Times New Roman"/>
              </a:rPr>
              <a:t>cattivi, ricchi </a:t>
            </a:r>
            <a:r>
              <a:rPr sz="1200" dirty="0">
                <a:latin typeface="Times New Roman"/>
                <a:cs typeface="Times New Roman"/>
              </a:rPr>
              <a:t>e poveri, </a:t>
            </a:r>
            <a:r>
              <a:rPr sz="1200" spc="-5" dirty="0">
                <a:latin typeface="Times New Roman"/>
                <a:cs typeface="Times New Roman"/>
              </a:rPr>
              <a:t>cosicché alla fine </a:t>
            </a:r>
            <a:r>
              <a:rPr sz="1200" dirty="0">
                <a:latin typeface="Times New Roman"/>
                <a:cs typeface="Times New Roman"/>
              </a:rPr>
              <a:t>la sala del matrimonio fu </a:t>
            </a:r>
            <a:r>
              <a:rPr sz="1200" spc="-5" dirty="0">
                <a:latin typeface="Times New Roman"/>
                <a:cs typeface="Times New Roman"/>
              </a:rPr>
              <a:t>riempita </a:t>
            </a:r>
            <a:r>
              <a:rPr sz="1200" dirty="0">
                <a:latin typeface="Times New Roman"/>
                <a:cs typeface="Times New Roman"/>
              </a:rPr>
              <a:t>di convitati </a:t>
            </a:r>
            <a:r>
              <a:rPr sz="1200" spc="-5" dirty="0">
                <a:latin typeface="Times New Roman"/>
                <a:cs typeface="Times New Roman"/>
              </a:rPr>
              <a:t>condiscendenti. </a:t>
            </a:r>
            <a:r>
              <a:rPr sz="1200" dirty="0">
                <a:latin typeface="Times New Roman"/>
                <a:cs typeface="Times New Roman"/>
              </a:rPr>
              <a:t>Quando  tutto fu </a:t>
            </a:r>
            <a:r>
              <a:rPr sz="1200" spc="-5" dirty="0">
                <a:latin typeface="Times New Roman"/>
                <a:cs typeface="Times New Roman"/>
              </a:rPr>
              <a:t>pronto, </a:t>
            </a:r>
            <a:r>
              <a:rPr sz="1200" dirty="0">
                <a:latin typeface="Times New Roman"/>
                <a:cs typeface="Times New Roman"/>
              </a:rPr>
              <a:t>il re </a:t>
            </a:r>
            <a:r>
              <a:rPr sz="1200" spc="-5" dirty="0">
                <a:latin typeface="Times New Roman"/>
                <a:cs typeface="Times New Roman"/>
              </a:rPr>
              <a:t>entrò per esaminare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ospiti, e </a:t>
            </a:r>
            <a:r>
              <a:rPr sz="1200" spc="-5" dirty="0">
                <a:latin typeface="Times New Roman"/>
                <a:cs typeface="Times New Roman"/>
              </a:rPr>
              <a:t>con sua grande sorpresa </a:t>
            </a:r>
            <a:r>
              <a:rPr sz="1200" dirty="0">
                <a:latin typeface="Times New Roman"/>
                <a:cs typeface="Times New Roman"/>
              </a:rPr>
              <a:t>vide che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nozze.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aveva generosamente fornito </a:t>
            </a:r>
            <a:r>
              <a:rPr sz="1200" dirty="0">
                <a:latin typeface="Times New Roman"/>
                <a:cs typeface="Times New Roman"/>
              </a:rPr>
              <a:t>di vesti di nozze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invitati, rivolgendosi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quest’uomo disse: ‘Amico, come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entri nella sala dei </a:t>
            </a:r>
            <a:r>
              <a:rPr sz="1200" dirty="0">
                <a:latin typeface="Times New Roman"/>
                <a:cs typeface="Times New Roman"/>
              </a:rPr>
              <a:t>miei invitati in questa </a:t>
            </a:r>
            <a:r>
              <a:rPr sz="1200" spc="-5" dirty="0">
                <a:latin typeface="Times New Roman"/>
                <a:cs typeface="Times New Roman"/>
              </a:rPr>
              <a:t>occasione senza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veste </a:t>
            </a:r>
            <a:r>
              <a:rPr sz="1200" dirty="0">
                <a:latin typeface="Times New Roman"/>
                <a:cs typeface="Times New Roman"/>
              </a:rPr>
              <a:t>di nozze?’ E </a:t>
            </a:r>
            <a:r>
              <a:rPr sz="1200" spc="-5" dirty="0">
                <a:latin typeface="Times New Roman"/>
                <a:cs typeface="Times New Roman"/>
              </a:rPr>
              <a:t>quest’uomo impreparato rimase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parole.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ai suoi </a:t>
            </a:r>
            <a:r>
              <a:rPr sz="1200" dirty="0">
                <a:latin typeface="Times New Roman"/>
                <a:cs typeface="Times New Roman"/>
              </a:rPr>
              <a:t>servi: </a:t>
            </a:r>
            <a:r>
              <a:rPr sz="1200" spc="-5" dirty="0">
                <a:latin typeface="Times New Roman"/>
                <a:cs typeface="Times New Roman"/>
              </a:rPr>
              <a:t>‘Buttate fuori </a:t>
            </a:r>
            <a:r>
              <a:rPr sz="1200" dirty="0">
                <a:latin typeface="Times New Roman"/>
                <a:cs typeface="Times New Roman"/>
              </a:rPr>
              <a:t>questo ospite </a:t>
            </a:r>
            <a:r>
              <a:rPr sz="1200" spc="-5" dirty="0">
                <a:latin typeface="Times New Roman"/>
                <a:cs typeface="Times New Roman"/>
              </a:rPr>
              <a:t>sconsiderato </a:t>
            </a:r>
            <a:r>
              <a:rPr sz="1200" dirty="0">
                <a:latin typeface="Times New Roman"/>
                <a:cs typeface="Times New Roman"/>
              </a:rPr>
              <a:t>dalla mia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a condividere la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71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hanno rifiutato </a:t>
            </a:r>
            <a:r>
              <a:rPr sz="1200" dirty="0">
                <a:latin typeface="Times New Roman"/>
                <a:cs typeface="Times New Roman"/>
              </a:rPr>
              <a:t>la mia ospitalità e </a:t>
            </a:r>
            <a:r>
              <a:rPr sz="1200" spc="-5" dirty="0">
                <a:latin typeface="Times New Roman"/>
                <a:cs typeface="Times New Roman"/>
              </a:rPr>
              <a:t>respinto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chiamata.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voglio nessuno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di accettare il  mio invito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fanno l’onore </a:t>
            </a:r>
            <a:r>
              <a:rPr sz="1200" dirty="0">
                <a:latin typeface="Times New Roman"/>
                <a:cs typeface="Times New Roman"/>
              </a:rPr>
              <a:t>d’indossare quelle </a:t>
            </a:r>
            <a:r>
              <a:rPr sz="1200" spc="-5" dirty="0">
                <a:latin typeface="Times New Roman"/>
                <a:cs typeface="Times New Roman"/>
              </a:rPr>
              <a:t>vesti </a:t>
            </a:r>
            <a:r>
              <a:rPr sz="1200" dirty="0">
                <a:latin typeface="Times New Roman"/>
                <a:cs typeface="Times New Roman"/>
              </a:rPr>
              <a:t>da invitati che ho </a:t>
            </a:r>
            <a:r>
              <a:rPr sz="1200" spc="-5" dirty="0">
                <a:latin typeface="Times New Roman"/>
                <a:cs typeface="Times New Roman"/>
              </a:rPr>
              <a:t>così largamente fornito </a:t>
            </a:r>
            <a:r>
              <a:rPr sz="1200" dirty="0">
                <a:latin typeface="Times New Roman"/>
                <a:cs typeface="Times New Roman"/>
              </a:rPr>
              <a:t>a tutti.’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(1895.2) 173:5.4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raccontato questa parabola, Gesù stava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congedare </a:t>
            </a:r>
            <a:r>
              <a:rPr sz="1200" dirty="0">
                <a:latin typeface="Times New Roman"/>
                <a:cs typeface="Times New Roman"/>
              </a:rPr>
              <a:t>la moltitudine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simpatizzante,  </a:t>
            </a:r>
            <a:r>
              <a:rPr sz="1200" spc="-5" dirty="0">
                <a:latin typeface="Times New Roman"/>
                <a:cs typeface="Times New Roman"/>
              </a:rPr>
              <a:t>facendosi avanti </a:t>
            </a:r>
            <a:r>
              <a:rPr sz="1200" dirty="0">
                <a:latin typeface="Times New Roman"/>
                <a:cs typeface="Times New Roman"/>
              </a:rPr>
              <a:t>tra la folla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di lui, </a:t>
            </a:r>
            <a:r>
              <a:rPr sz="1200" spc="-5" dirty="0">
                <a:latin typeface="Times New Roman"/>
                <a:cs typeface="Times New Roman"/>
              </a:rPr>
              <a:t>chiese: “Ma, Maestro,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conosceremo queste cose? Come ci prepareremo </a:t>
            </a:r>
            <a:r>
              <a:rPr sz="1200" dirty="0">
                <a:latin typeface="Times New Roman"/>
                <a:cs typeface="Times New Roman"/>
              </a:rPr>
              <a:t>per l’invito  </a:t>
            </a:r>
            <a:r>
              <a:rPr sz="1200" spc="-5" dirty="0">
                <a:latin typeface="Times New Roman"/>
                <a:cs typeface="Times New Roman"/>
              </a:rPr>
              <a:t>del re? Quale </a:t>
            </a:r>
            <a:r>
              <a:rPr sz="1200" spc="-10" dirty="0">
                <a:latin typeface="Times New Roman"/>
                <a:cs typeface="Times New Roman"/>
              </a:rPr>
              <a:t>segno </a:t>
            </a:r>
            <a:r>
              <a:rPr sz="1200" spc="-5" dirty="0">
                <a:latin typeface="Times New Roman"/>
                <a:cs typeface="Times New Roman"/>
              </a:rPr>
              <a:t>ci darai perché sappiamo che </a:t>
            </a:r>
            <a:r>
              <a:rPr sz="1200" spc="5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Dio?” 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ebbe udito </a:t>
            </a:r>
            <a:r>
              <a:rPr sz="1200" spc="-5" dirty="0">
                <a:latin typeface="Times New Roman"/>
                <a:cs typeface="Times New Roman"/>
              </a:rPr>
              <a:t>ciò, disse: “Vi </a:t>
            </a:r>
            <a:r>
              <a:rPr sz="1200" spc="5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dato  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segno.”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indicando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stesso corpo, continuò: “Distruggete questo Tempio, 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io lo </a:t>
            </a:r>
            <a:r>
              <a:rPr sz="1200" spc="-5" dirty="0">
                <a:latin typeface="Times New Roman"/>
                <a:cs typeface="Times New Roman"/>
              </a:rPr>
              <a:t>ricostruirò.”  Ma essi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compresero, </a:t>
            </a:r>
            <a:r>
              <a:rPr sz="1200" dirty="0">
                <a:latin typeface="Times New Roman"/>
                <a:cs typeface="Times New Roman"/>
              </a:rPr>
              <a:t>e disperdendosi </a:t>
            </a:r>
            <a:r>
              <a:rPr sz="1200" spc="-5" dirty="0">
                <a:latin typeface="Times New Roman"/>
                <a:cs typeface="Times New Roman"/>
              </a:rPr>
              <a:t>parlavano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dicendo: “Ci sono </a:t>
            </a:r>
            <a:r>
              <a:rPr sz="1200" dirty="0">
                <a:latin typeface="Times New Roman"/>
                <a:cs typeface="Times New Roman"/>
              </a:rPr>
              <a:t>voluti quasi </a:t>
            </a:r>
            <a:r>
              <a:rPr sz="1200" spc="-5" dirty="0">
                <a:latin typeface="Times New Roman"/>
                <a:cs typeface="Times New Roman"/>
              </a:rPr>
              <a:t>cinquant’anni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Tempio, eppure egli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distruggerà </a:t>
            </a:r>
            <a:r>
              <a:rPr sz="1200" dirty="0">
                <a:latin typeface="Times New Roman"/>
                <a:cs typeface="Times New Roman"/>
              </a:rPr>
              <a:t>e lo ricostruirà in tre </a:t>
            </a:r>
            <a:r>
              <a:rPr sz="1200" spc="-5" dirty="0">
                <a:latin typeface="Times New Roman"/>
                <a:cs typeface="Times New Roman"/>
              </a:rPr>
              <a:t>giorni.”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apostoli non </a:t>
            </a:r>
            <a:r>
              <a:rPr sz="1200" spc="-5" dirty="0">
                <a:latin typeface="Times New Roman"/>
                <a:cs typeface="Times New Roman"/>
              </a:rPr>
              <a:t>compresero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espressione,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successivamente,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risurrezione, si ricordarono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(1895.3) 173:5.5 </a:t>
            </a:r>
            <a:r>
              <a:rPr sz="1200" spc="-5" dirty="0">
                <a:latin typeface="Times New Roman"/>
                <a:cs typeface="Times New Roman"/>
              </a:rPr>
              <a:t>Alle quattro circa </a:t>
            </a:r>
            <a:r>
              <a:rPr sz="1200" dirty="0">
                <a:latin typeface="Times New Roman"/>
                <a:cs typeface="Times New Roman"/>
              </a:rPr>
              <a:t>di questo pomeriggio </a:t>
            </a:r>
            <a:r>
              <a:rPr sz="1200" spc="-5" dirty="0">
                <a:latin typeface="Times New Roman"/>
                <a:cs typeface="Times New Roman"/>
              </a:rPr>
              <a:t>Gesù fece segno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indicò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voler 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Betania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loro pasto serale </a:t>
            </a:r>
            <a:r>
              <a:rPr sz="1200" dirty="0">
                <a:latin typeface="Times New Roman"/>
                <a:cs typeface="Times New Roman"/>
              </a:rPr>
              <a:t>e per una notte di riposo. Sulla </a:t>
            </a:r>
            <a:r>
              <a:rPr sz="1200" spc="-5" dirty="0">
                <a:latin typeface="Times New Roman"/>
                <a:cs typeface="Times New Roman"/>
              </a:rPr>
              <a:t>strada per l’Oliveto Gesù </a:t>
            </a:r>
            <a:r>
              <a:rPr sz="1200" dirty="0">
                <a:latin typeface="Times New Roman"/>
                <a:cs typeface="Times New Roman"/>
              </a:rPr>
              <a:t>diede istruzioni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Andrea, </a:t>
            </a:r>
            <a:r>
              <a:rPr sz="1200" spc="-5" dirty="0">
                <a:latin typeface="Times New Roman"/>
                <a:cs typeface="Times New Roman"/>
              </a:rPr>
              <a:t>Filippo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Tommaso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stabilissero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più vicino </a:t>
            </a:r>
            <a:r>
              <a:rPr sz="1200" spc="-5" dirty="0">
                <a:latin typeface="Times New Roman"/>
                <a:cs typeface="Times New Roman"/>
              </a:rPr>
              <a:t>alla città, che </a:t>
            </a:r>
            <a:r>
              <a:rPr sz="1200" dirty="0">
                <a:latin typeface="Times New Roman"/>
                <a:cs typeface="Times New Roman"/>
              </a:rPr>
              <a:t>potessero </a:t>
            </a:r>
            <a:r>
              <a:rPr sz="1200" spc="-5" dirty="0">
                <a:latin typeface="Times New Roman"/>
                <a:cs typeface="Times New Roman"/>
              </a:rPr>
              <a:t>occupare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settimana  di Pasqua. </a:t>
            </a:r>
            <a:r>
              <a:rPr sz="1200" spc="-5" dirty="0">
                <a:latin typeface="Times New Roman"/>
                <a:cs typeface="Times New Roman"/>
              </a:rPr>
              <a:t>Conformemente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istruzioni, il mattino </a:t>
            </a:r>
            <a:r>
              <a:rPr sz="1200" spc="-5" dirty="0">
                <a:latin typeface="Times New Roman"/>
                <a:cs typeface="Times New Roman"/>
              </a:rPr>
              <a:t>seguente essi piantarono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tende nella </a:t>
            </a:r>
            <a:r>
              <a:rPr sz="1200" spc="-5" dirty="0">
                <a:latin typeface="Times New Roman"/>
                <a:cs typeface="Times New Roman"/>
              </a:rPr>
              <a:t>forra sul fianco </a:t>
            </a:r>
            <a:r>
              <a:rPr sz="1200" dirty="0">
                <a:latin typeface="Times New Roman"/>
                <a:cs typeface="Times New Roman"/>
              </a:rPr>
              <a:t>della collina  </a:t>
            </a:r>
            <a:r>
              <a:rPr sz="1200" spc="-5" dirty="0">
                <a:latin typeface="Times New Roman"/>
                <a:cs typeface="Times New Roman"/>
              </a:rPr>
              <a:t>sovrastante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campeggio pubblico nel parco </a:t>
            </a:r>
            <a:r>
              <a:rPr sz="1200" dirty="0">
                <a:latin typeface="Times New Roman"/>
                <a:cs typeface="Times New Roman"/>
              </a:rPr>
              <a:t>di Getsemani,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appezzamento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terreno appartenente </a:t>
            </a:r>
            <a:r>
              <a:rPr sz="1200" dirty="0">
                <a:latin typeface="Times New Roman"/>
                <a:cs typeface="Times New Roman"/>
              </a:rPr>
              <a:t>a Simone di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(1896.1) 173:5.6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silenzioso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che salì il </a:t>
            </a:r>
            <a:r>
              <a:rPr sz="1200" spc="-5" dirty="0">
                <a:latin typeface="Times New Roman"/>
                <a:cs typeface="Times New Roman"/>
              </a:rPr>
              <a:t>versante occidentale dell’Oliveto questo </a:t>
            </a:r>
            <a:r>
              <a:rPr sz="1200" dirty="0">
                <a:latin typeface="Times New Roman"/>
                <a:cs typeface="Times New Roman"/>
              </a:rPr>
              <a:t>lunedì </a:t>
            </a:r>
            <a:r>
              <a:rPr sz="1200" spc="-5" dirty="0">
                <a:latin typeface="Times New Roman"/>
                <a:cs typeface="Times New Roman"/>
              </a:rPr>
              <a:t>sera. Questi  </a:t>
            </a:r>
            <a:r>
              <a:rPr sz="1200" dirty="0">
                <a:latin typeface="Times New Roman"/>
                <a:cs typeface="Times New Roman"/>
              </a:rPr>
              <a:t>dodici uomini </a:t>
            </a:r>
            <a:r>
              <a:rPr sz="1200" spc="-5" dirty="0">
                <a:latin typeface="Times New Roman"/>
                <a:cs typeface="Times New Roman"/>
              </a:rPr>
              <a:t>stavano cominciando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percepire,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mai prima, che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tragico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accadere. Mentre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spettacolare  purificazione del Tempio nelle </a:t>
            </a:r>
            <a:r>
              <a:rPr sz="1200" dirty="0">
                <a:latin typeface="Times New Roman"/>
                <a:cs typeface="Times New Roman"/>
              </a:rPr>
              <a:t>prime ore del </a:t>
            </a:r>
            <a:r>
              <a:rPr sz="1200" spc="-5" dirty="0">
                <a:latin typeface="Times New Roman"/>
                <a:cs typeface="Times New Roman"/>
              </a:rPr>
              <a:t>mattino aveva risvegliato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di vedere il </a:t>
            </a:r>
            <a:r>
              <a:rPr sz="1200" spc="-5" dirty="0">
                <a:latin typeface="Times New Roman"/>
                <a:cs typeface="Times New Roman"/>
              </a:rPr>
              <a:t>Maestro affermare </a:t>
            </a:r>
            <a:r>
              <a:rPr sz="1200" dirty="0">
                <a:latin typeface="Times New Roman"/>
                <a:cs typeface="Times New Roman"/>
              </a:rPr>
              <a:t>se stesso e 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possenti </a:t>
            </a:r>
            <a:r>
              <a:rPr sz="1200" spc="-5" dirty="0">
                <a:latin typeface="Times New Roman"/>
                <a:cs typeface="Times New Roman"/>
              </a:rPr>
              <a:t>poteri, gli avvenimenti dell’intero pomeriggio avevano operato solo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delusione, nel senso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24257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indicavano </a:t>
            </a:r>
            <a:r>
              <a:rPr sz="1200" dirty="0">
                <a:latin typeface="Times New Roman"/>
                <a:cs typeface="Times New Roman"/>
              </a:rPr>
              <a:t>tutti il </a:t>
            </a:r>
            <a:r>
              <a:rPr sz="1200" spc="-5" dirty="0">
                <a:latin typeface="Times New Roman"/>
                <a:cs typeface="Times New Roman"/>
              </a:rPr>
              <a:t>rifiuto certo dell’insegnamento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ebraiche. Gli </a:t>
            </a:r>
            <a:r>
              <a:rPr sz="1200" dirty="0">
                <a:latin typeface="Times New Roman"/>
                <a:cs typeface="Times New Roman"/>
              </a:rPr>
              <a:t>apostoli </a:t>
            </a:r>
            <a:r>
              <a:rPr sz="1200" spc="-5" dirty="0">
                <a:latin typeface="Times New Roman"/>
                <a:cs typeface="Times New Roman"/>
              </a:rPr>
              <a:t>erano avvinti </a:t>
            </a:r>
            <a:r>
              <a:rPr sz="1200" dirty="0">
                <a:latin typeface="Times New Roman"/>
                <a:cs typeface="Times New Roman"/>
              </a:rPr>
              <a:t>dall’ansia </a:t>
            </a:r>
            <a:r>
              <a:rPr sz="1200" spc="-5" dirty="0">
                <a:latin typeface="Times New Roman"/>
                <a:cs typeface="Times New Roman"/>
              </a:rPr>
              <a:t>ed  erano </a:t>
            </a:r>
            <a:r>
              <a:rPr sz="1200" dirty="0">
                <a:latin typeface="Times New Roman"/>
                <a:cs typeface="Times New Roman"/>
              </a:rPr>
              <a:t>tenuti nella </a:t>
            </a:r>
            <a:r>
              <a:rPr sz="1200" spc="-5" dirty="0">
                <a:latin typeface="Times New Roman"/>
                <a:cs typeface="Times New Roman"/>
              </a:rPr>
              <a:t>forte presa </a:t>
            </a:r>
            <a:r>
              <a:rPr sz="1200" dirty="0">
                <a:latin typeface="Times New Roman"/>
                <a:cs typeface="Times New Roman"/>
              </a:rPr>
              <a:t>di una terribile </a:t>
            </a:r>
            <a:r>
              <a:rPr sz="1200" spc="-5" dirty="0">
                <a:latin typeface="Times New Roman"/>
                <a:cs typeface="Times New Roman"/>
              </a:rPr>
              <a:t>incertezza. Essi capivano che </a:t>
            </a:r>
            <a:r>
              <a:rPr sz="1200" dirty="0">
                <a:latin typeface="Times New Roman"/>
                <a:cs typeface="Times New Roman"/>
              </a:rPr>
              <a:t>solo pochi </a:t>
            </a:r>
            <a:r>
              <a:rPr sz="1200" spc="-5" dirty="0">
                <a:latin typeface="Times New Roman"/>
                <a:cs typeface="Times New Roman"/>
              </a:rPr>
              <a:t>brevi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potevano intercorrere </a:t>
            </a:r>
            <a:r>
              <a:rPr sz="1200" spc="10" dirty="0">
                <a:latin typeface="Times New Roman"/>
                <a:cs typeface="Times New Roman"/>
              </a:rPr>
              <a:t>tra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17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98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aggiustamenti quotidiani fra questi regni </a:t>
            </a:r>
            <a:r>
              <a:rPr sz="1200" dirty="0">
                <a:latin typeface="Times New Roman"/>
                <a:cs typeface="Times New Roman"/>
              </a:rPr>
              <a:t>di fedeltà </a:t>
            </a:r>
            <a:r>
              <a:rPr sz="1200" spc="-5" dirty="0">
                <a:latin typeface="Times New Roman"/>
                <a:cs typeface="Times New Roman"/>
              </a:rPr>
              <a:t>alle proprie </a:t>
            </a:r>
            <a:r>
              <a:rPr sz="1200" dirty="0">
                <a:latin typeface="Times New Roman"/>
                <a:cs typeface="Times New Roman"/>
              </a:rPr>
              <a:t>convinzioni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e di dovere verso la </a:t>
            </a:r>
            <a:r>
              <a:rPr sz="1200" spc="-5" dirty="0">
                <a:latin typeface="Times New Roman"/>
                <a:cs typeface="Times New Roman"/>
              </a:rPr>
              <a:t>propria famiglia,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fondere sempre </a:t>
            </a:r>
            <a:r>
              <a:rPr sz="1200" dirty="0">
                <a:latin typeface="Times New Roman"/>
                <a:cs typeface="Times New Roman"/>
              </a:rPr>
              <a:t>più armoniosamente le convinzioni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obblighi familiari </a:t>
            </a:r>
            <a:r>
              <a:rPr sz="1200" dirty="0">
                <a:latin typeface="Times New Roman"/>
                <a:cs typeface="Times New Roman"/>
              </a:rPr>
              <a:t>in un magistrale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solidarietà collettiva basata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lealtà, l’equità,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tolleranza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suo tredicesimo anno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(7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d.C.)</a:t>
            </a:r>
            <a:endParaRPr sz="1600">
              <a:latin typeface="Times New Roman"/>
              <a:cs typeface="Times New Roman"/>
            </a:endParaRPr>
          </a:p>
          <a:p>
            <a:pPr marL="88900" marR="211454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(1373.1) 124:5.1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quest’anno il </a:t>
            </a:r>
            <a:r>
              <a:rPr sz="1200" spc="-5" dirty="0">
                <a:latin typeface="Times New Roman"/>
                <a:cs typeface="Times New Roman"/>
              </a:rPr>
              <a:t>ragazzo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passò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fanciullezza all’inizio </a:t>
            </a:r>
            <a:r>
              <a:rPr sz="1200" spc="-5" dirty="0">
                <a:latin typeface="Times New Roman"/>
                <a:cs typeface="Times New Roman"/>
              </a:rPr>
              <a:t>dell’età adulta;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voce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cambiare  ed altri tratti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corpo evidenziarono </a:t>
            </a:r>
            <a:r>
              <a:rPr sz="1200" dirty="0">
                <a:latin typeface="Times New Roman"/>
                <a:cs typeface="Times New Roman"/>
              </a:rPr>
              <a:t>l’inizio dello stato </a:t>
            </a:r>
            <a:r>
              <a:rPr sz="1200" spc="-1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virilità.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(1373.2) 124:5.2 </a:t>
            </a:r>
            <a:r>
              <a:rPr sz="1200" spc="-5" dirty="0">
                <a:latin typeface="Times New Roman"/>
                <a:cs typeface="Times New Roman"/>
              </a:rPr>
              <a:t>Domenica </a:t>
            </a:r>
            <a:r>
              <a:rPr sz="1200" dirty="0">
                <a:latin typeface="Times New Roman"/>
                <a:cs typeface="Times New Roman"/>
              </a:rPr>
              <a:t>notte 9 </a:t>
            </a:r>
            <a:r>
              <a:rPr sz="1200" spc="-5" dirty="0">
                <a:latin typeface="Times New Roman"/>
                <a:cs typeface="Times New Roman"/>
              </a:rPr>
              <a:t>gennaio dell’anno </a:t>
            </a:r>
            <a:r>
              <a:rPr sz="1200" dirty="0">
                <a:latin typeface="Times New Roman"/>
                <a:cs typeface="Times New Roman"/>
              </a:rPr>
              <a:t>7 d.C. </a:t>
            </a:r>
            <a:r>
              <a:rPr sz="1200" spc="-5" dirty="0">
                <a:latin typeface="Times New Roman"/>
                <a:cs typeface="Times New Roman"/>
              </a:rPr>
              <a:t>nacque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fratellino Amos. Giuda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la sua  </a:t>
            </a:r>
            <a:r>
              <a:rPr sz="1200" spc="-5" dirty="0">
                <a:latin typeface="Times New Roman"/>
                <a:cs typeface="Times New Roman"/>
              </a:rPr>
              <a:t>sorellina </a:t>
            </a:r>
            <a:r>
              <a:rPr sz="1200" dirty="0">
                <a:latin typeface="Times New Roman"/>
                <a:cs typeface="Times New Roman"/>
              </a:rPr>
              <a:t>Rut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nata; si </a:t>
            </a:r>
            <a:r>
              <a:rPr sz="1200" dirty="0">
                <a:latin typeface="Times New Roman"/>
                <a:cs typeface="Times New Roman"/>
              </a:rPr>
              <a:t>può dunque vedere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aveva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numerosa </a:t>
            </a:r>
            <a:r>
              <a:rPr sz="1200" dirty="0">
                <a:latin typeface="Times New Roman"/>
                <a:cs typeface="Times New Roman"/>
              </a:rPr>
              <a:t>di bambini </a:t>
            </a:r>
            <a:r>
              <a:rPr sz="1200" spc="-5" dirty="0">
                <a:latin typeface="Times New Roman"/>
                <a:cs typeface="Times New Roman"/>
              </a:rPr>
              <a:t>lasciati alla sua  sorveglianza quando suo padre </a:t>
            </a:r>
            <a:r>
              <a:rPr sz="1200" dirty="0">
                <a:latin typeface="Times New Roman"/>
                <a:cs typeface="Times New Roman"/>
              </a:rPr>
              <a:t>morì in un incidente </a:t>
            </a:r>
            <a:r>
              <a:rPr sz="1200" spc="-5" dirty="0">
                <a:latin typeface="Times New Roman"/>
                <a:cs typeface="Times New Roman"/>
              </a:rPr>
              <a:t>l’anno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63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(1373.3) 124:5.3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febbraio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umanamente certo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destinato a compiere una missione sulla </a:t>
            </a:r>
            <a:r>
              <a:rPr sz="1200" spc="5" dirty="0">
                <a:latin typeface="Times New Roman"/>
                <a:cs typeface="Times New Roman"/>
              </a:rPr>
              <a:t>terra  </a:t>
            </a:r>
            <a:r>
              <a:rPr sz="1200" spc="-5" dirty="0">
                <a:latin typeface="Times New Roman"/>
                <a:cs typeface="Times New Roman"/>
              </a:rPr>
              <a:t>per illuminare l’umanità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rivelare Dio. Delle decisioni importanti, </a:t>
            </a:r>
            <a:r>
              <a:rPr sz="1200" dirty="0">
                <a:latin typeface="Times New Roman"/>
                <a:cs typeface="Times New Roman"/>
              </a:rPr>
              <a:t>unite a </a:t>
            </a:r>
            <a:r>
              <a:rPr sz="1200" spc="-5" dirty="0">
                <a:latin typeface="Times New Roman"/>
                <a:cs typeface="Times New Roman"/>
              </a:rPr>
              <a:t>dei piani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portata, </a:t>
            </a:r>
            <a:r>
              <a:rPr sz="1200" spc="-5" dirty="0">
                <a:latin typeface="Times New Roman"/>
                <a:cs typeface="Times New Roman"/>
              </a:rPr>
              <a:t>si stavano </a:t>
            </a:r>
            <a:r>
              <a:rPr sz="1200" dirty="0">
                <a:latin typeface="Times New Roman"/>
                <a:cs typeface="Times New Roman"/>
              </a:rPr>
              <a:t>formulando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mente di questo </a:t>
            </a:r>
            <a:r>
              <a:rPr sz="1200" spc="-5" dirty="0">
                <a:latin typeface="Times New Roman"/>
                <a:cs typeface="Times New Roman"/>
              </a:rPr>
              <a:t>giovane che era, all’apparenza esterna, </a:t>
            </a:r>
            <a:r>
              <a:rPr sz="1200" dirty="0">
                <a:latin typeface="Times New Roman"/>
                <a:cs typeface="Times New Roman"/>
              </a:rPr>
              <a:t>un normale </a:t>
            </a:r>
            <a:r>
              <a:rPr sz="1200" spc="-5" dirty="0">
                <a:latin typeface="Times New Roman"/>
                <a:cs typeface="Times New Roman"/>
              </a:rPr>
              <a:t>giovane ebreo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Nazaret. Gli esseri intelligenti </a:t>
            </a:r>
            <a:r>
              <a:rPr sz="1200" dirty="0">
                <a:latin typeface="Times New Roman"/>
                <a:cs typeface="Times New Roman"/>
              </a:rPr>
              <a:t>di tutto  </a:t>
            </a:r>
            <a:r>
              <a:rPr sz="1200" spc="-5" dirty="0">
                <a:latin typeface="Times New Roman"/>
                <a:cs typeface="Times New Roman"/>
              </a:rPr>
              <a:t>Nebadon osservavano affascinati </a:t>
            </a:r>
            <a:r>
              <a:rPr sz="1200" dirty="0">
                <a:latin typeface="Times New Roman"/>
                <a:cs typeface="Times New Roman"/>
              </a:rPr>
              <a:t>e stupiti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inizi di questo sviluppo nei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atti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adolescente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carpentiere.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(1373.4) 124:5.4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20 </a:t>
            </a:r>
            <a:r>
              <a:rPr sz="1200" spc="-5" dirty="0">
                <a:latin typeface="Times New Roman"/>
                <a:cs typeface="Times New Roman"/>
              </a:rPr>
              <a:t>marzo dell’anno </a:t>
            </a:r>
            <a:r>
              <a:rPr sz="1200" dirty="0">
                <a:latin typeface="Times New Roman"/>
                <a:cs typeface="Times New Roman"/>
              </a:rPr>
              <a:t>7 d.C., primo </a:t>
            </a:r>
            <a:r>
              <a:rPr sz="1200" spc="-5" dirty="0">
                <a:latin typeface="Times New Roman"/>
                <a:cs typeface="Times New Roman"/>
              </a:rPr>
              <a:t>giorno della settimana, Gesù </a:t>
            </a:r>
            <a:r>
              <a:rPr sz="1200" dirty="0">
                <a:latin typeface="Times New Roman"/>
                <a:cs typeface="Times New Roman"/>
              </a:rPr>
              <a:t>uscì diplomato </a:t>
            </a:r>
            <a:r>
              <a:rPr sz="1200" spc="-5" dirty="0">
                <a:latin typeface="Times New Roman"/>
                <a:cs typeface="Times New Roman"/>
              </a:rPr>
              <a:t>dal corso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nella scuola  locale collegata con </a:t>
            </a:r>
            <a:r>
              <a:rPr sz="1200" dirty="0">
                <a:latin typeface="Times New Roman"/>
                <a:cs typeface="Times New Roman"/>
              </a:rPr>
              <a:t>la sinagoga di </a:t>
            </a:r>
            <a:r>
              <a:rPr sz="1200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giorno </a:t>
            </a:r>
            <a:r>
              <a:rPr sz="1200" dirty="0">
                <a:latin typeface="Times New Roman"/>
                <a:cs typeface="Times New Roman"/>
              </a:rPr>
              <a:t>nella vita di </a:t>
            </a:r>
            <a:r>
              <a:rPr sz="1200" spc="-5" dirty="0">
                <a:latin typeface="Times New Roman"/>
                <a:cs typeface="Times New Roman"/>
              </a:rPr>
              <a:t>ogni famiglia ebrea </a:t>
            </a:r>
            <a:r>
              <a:rPr sz="1200" dirty="0">
                <a:latin typeface="Times New Roman"/>
                <a:cs typeface="Times New Roman"/>
              </a:rPr>
              <a:t>ambiziosa,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primogenito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proclamato “figlio del </a:t>
            </a:r>
            <a:r>
              <a:rPr sz="1200" dirty="0">
                <a:latin typeface="Times New Roman"/>
                <a:cs typeface="Times New Roman"/>
              </a:rPr>
              <a:t>comandamento” e il </a:t>
            </a:r>
            <a:r>
              <a:rPr sz="1200" spc="-5" dirty="0">
                <a:latin typeface="Times New Roman"/>
                <a:cs typeface="Times New Roman"/>
              </a:rPr>
              <a:t>primogenito riscattato </a:t>
            </a:r>
            <a:r>
              <a:rPr sz="1200" dirty="0">
                <a:latin typeface="Times New Roman"/>
                <a:cs typeface="Times New Roman"/>
              </a:rPr>
              <a:t>del Signore </a:t>
            </a:r>
            <a:r>
              <a:rPr sz="1200" spc="-5" dirty="0">
                <a:latin typeface="Times New Roman"/>
                <a:cs typeface="Times New Roman"/>
              </a:rPr>
              <a:t>Dio d’Israele,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“figlio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dell’Altissimo”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servitore del </a:t>
            </a:r>
            <a:r>
              <a:rPr sz="1200" dirty="0">
                <a:latin typeface="Times New Roman"/>
                <a:cs typeface="Times New Roman"/>
              </a:rPr>
              <a:t>Signore di tutta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8084820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avvenimenti del giorno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e il disastro di un’imminente </a:t>
            </a:r>
            <a:r>
              <a:rPr sz="1200" spc="-5" dirty="0">
                <a:latin typeface="Times New Roman"/>
                <a:cs typeface="Times New Roman"/>
              </a:rPr>
              <a:t>condanna.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sentivano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che stava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accadere  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tremendo,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sapevano che cosa aspettarsi. Essi andarono ai loro vari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per riposare,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dormirono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5" dirty="0">
                <a:latin typeface="Times New Roman"/>
                <a:cs typeface="Times New Roman"/>
              </a:rPr>
              <a:t>poco.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Alfeo giunsero </a:t>
            </a:r>
            <a:r>
              <a:rPr sz="1200" dirty="0">
                <a:latin typeface="Times New Roman"/>
                <a:cs typeface="Times New Roman"/>
              </a:rPr>
              <a:t>infine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avvenimenti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del Maestro si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spc="5" dirty="0">
                <a:latin typeface="Times New Roman"/>
                <a:cs typeface="Times New Roman"/>
              </a:rPr>
              <a:t>muovendo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epilogo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08761"/>
            <a:ext cx="8150859" cy="40455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174: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martedì mattina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al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45" dirty="0">
                <a:solidFill>
                  <a:srgbClr val="933634"/>
                </a:solidFill>
                <a:latin typeface="Times New Roman"/>
                <a:cs typeface="Times New Roman"/>
              </a:rPr>
              <a:t>Tempio</a:t>
            </a:r>
            <a:endParaRPr sz="2200">
              <a:latin typeface="Times New Roman"/>
              <a:cs typeface="Times New Roman"/>
            </a:endParaRPr>
          </a:p>
          <a:p>
            <a:pPr marL="50800" marR="7683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(1897.1) 174:0.1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sette di questo </a:t>
            </a:r>
            <a:r>
              <a:rPr sz="1200" spc="-5" dirty="0">
                <a:latin typeface="Times New Roman"/>
                <a:cs typeface="Times New Roman"/>
              </a:rPr>
              <a:t>martedì mattina, Gesù </a:t>
            </a:r>
            <a:r>
              <a:rPr sz="1200" dirty="0">
                <a:latin typeface="Times New Roman"/>
                <a:cs typeface="Times New Roman"/>
              </a:rPr>
              <a:t>riunì </a:t>
            </a:r>
            <a:r>
              <a:rPr sz="1200" spc="-5" dirty="0">
                <a:latin typeface="Times New Roman"/>
                <a:cs typeface="Times New Roman"/>
              </a:rPr>
              <a:t>gli apostoli,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delle </a:t>
            </a:r>
            <a:r>
              <a:rPr sz="1200" dirty="0">
                <a:latin typeface="Times New Roman"/>
                <a:cs typeface="Times New Roman"/>
              </a:rPr>
              <a:t>donne 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due dozzine di </a:t>
            </a:r>
            <a:r>
              <a:rPr sz="1200" spc="-5" dirty="0">
                <a:latin typeface="Times New Roman"/>
                <a:cs typeface="Times New Roman"/>
              </a:rPr>
              <a:t>altri  discepoli influenti nella </a:t>
            </a:r>
            <a:r>
              <a:rPr sz="1200" dirty="0">
                <a:latin typeface="Times New Roman"/>
                <a:cs typeface="Times New Roman"/>
              </a:rPr>
              <a:t>casa di Simone.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riunione </a:t>
            </a:r>
            <a:r>
              <a:rPr sz="1200" spc="-5" dirty="0">
                <a:latin typeface="Times New Roman"/>
                <a:cs typeface="Times New Roman"/>
              </a:rPr>
              <a:t>egli dette </a:t>
            </a:r>
            <a:r>
              <a:rPr sz="1200" dirty="0">
                <a:latin typeface="Times New Roman"/>
                <a:cs typeface="Times New Roman"/>
              </a:rPr>
              <a:t>il saluto di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Lazzaro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diede le istruzioni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indussero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subito a </a:t>
            </a:r>
            <a:r>
              <a:rPr sz="1200" spc="-5" dirty="0">
                <a:latin typeface="Times New Roman"/>
                <a:cs typeface="Times New Roman"/>
              </a:rPr>
              <a:t>Filadelfia,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Perea,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legò </a:t>
            </a:r>
            <a:r>
              <a:rPr sz="1200" dirty="0">
                <a:latin typeface="Times New Roman"/>
                <a:cs typeface="Times New Roman"/>
              </a:rPr>
              <a:t>più tardi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missionario che </a:t>
            </a:r>
            <a:r>
              <a:rPr sz="1200" dirty="0">
                <a:latin typeface="Times New Roman"/>
                <a:cs typeface="Times New Roman"/>
              </a:rPr>
              <a:t>aveva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sede in </a:t>
            </a:r>
            <a:r>
              <a:rPr sz="1200" spc="-5" dirty="0">
                <a:latin typeface="Times New Roman"/>
                <a:cs typeface="Times New Roman"/>
              </a:rPr>
              <a:t>quella  città. Gesù si congedò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dal vecchio </a:t>
            </a:r>
            <a:r>
              <a:rPr sz="1200" dirty="0">
                <a:latin typeface="Times New Roman"/>
                <a:cs typeface="Times New Roman"/>
              </a:rPr>
              <a:t>Simone e diede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consigli al corpo femminile, perché </a:t>
            </a:r>
            <a:r>
              <a:rPr sz="1200" dirty="0">
                <a:latin typeface="Times New Roman"/>
                <a:cs typeface="Times New Roman"/>
              </a:rPr>
              <a:t>non parlò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loro  </a:t>
            </a:r>
            <a:r>
              <a:rPr sz="1200" spc="-5" dirty="0">
                <a:latin typeface="Times New Roman"/>
                <a:cs typeface="Times New Roman"/>
              </a:rPr>
              <a:t>ufficialmente.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60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(1897.2) 174:0.2 </a:t>
            </a:r>
            <a:r>
              <a:rPr sz="1200" spc="-5" dirty="0">
                <a:latin typeface="Times New Roman"/>
                <a:cs typeface="Times New Roman"/>
              </a:rPr>
              <a:t>Questa mattina egli salutò ognuno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saluto personale. Ad Andrea disse: “Non lasciarti scoraggiare dagli  avvenimenti imminenti. Mantieni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ferma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bada che </a:t>
            </a:r>
            <a:r>
              <a:rPr sz="1200" dirty="0">
                <a:latin typeface="Times New Roman"/>
                <a:cs typeface="Times New Roman"/>
              </a:rPr>
              <a:t>non ti trovino abbattuto.” A Pietro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“Non  </a:t>
            </a:r>
            <a:r>
              <a:rPr sz="1200" spc="-5" dirty="0">
                <a:latin typeface="Times New Roman"/>
                <a:cs typeface="Times New Roman"/>
              </a:rPr>
              <a:t>riporre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né nel </a:t>
            </a:r>
            <a:r>
              <a:rPr sz="1200" spc="-5" dirty="0">
                <a:latin typeface="Times New Roman"/>
                <a:cs typeface="Times New Roman"/>
              </a:rPr>
              <a:t>braccio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né nelle </a:t>
            </a:r>
            <a:r>
              <a:rPr sz="1200" spc="-5" dirty="0">
                <a:latin typeface="Times New Roman"/>
                <a:cs typeface="Times New Roman"/>
              </a:rPr>
              <a:t>armi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acciaio. </a:t>
            </a:r>
            <a:r>
              <a:rPr sz="1200" dirty="0">
                <a:latin typeface="Times New Roman"/>
                <a:cs typeface="Times New Roman"/>
              </a:rPr>
              <a:t>Stabilisciti sulle </a:t>
            </a:r>
            <a:r>
              <a:rPr sz="1200" spc="-5" dirty="0">
                <a:latin typeface="Times New Roman"/>
                <a:cs typeface="Times New Roman"/>
              </a:rPr>
              <a:t>fondamenta </a:t>
            </a:r>
            <a:r>
              <a:rPr sz="1200" dirty="0">
                <a:latin typeface="Times New Roman"/>
                <a:cs typeface="Times New Roman"/>
              </a:rPr>
              <a:t>spirituali delle </a:t>
            </a:r>
            <a:r>
              <a:rPr sz="1200" spc="-5" dirty="0">
                <a:latin typeface="Times New Roman"/>
                <a:cs typeface="Times New Roman"/>
              </a:rPr>
              <a:t>rocce </a:t>
            </a:r>
            <a:r>
              <a:rPr sz="1200" dirty="0">
                <a:latin typeface="Times New Roman"/>
                <a:cs typeface="Times New Roman"/>
              </a:rPr>
              <a:t>eterne.” </a:t>
            </a:r>
            <a:r>
              <a:rPr sz="1200" spc="-5" dirty="0">
                <a:latin typeface="Times New Roman"/>
                <a:cs typeface="Times New Roman"/>
              </a:rPr>
              <a:t>A  Giacomo disse: “Non vacillare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apparenze esteriori. Resta </a:t>
            </a:r>
            <a:r>
              <a:rPr sz="1200" dirty="0">
                <a:latin typeface="Times New Roman"/>
                <a:cs typeface="Times New Roman"/>
              </a:rPr>
              <a:t>saldo nella tua fede e </a:t>
            </a:r>
            <a:r>
              <a:rPr sz="1200" spc="-5" dirty="0">
                <a:latin typeface="Times New Roman"/>
                <a:cs typeface="Times New Roman"/>
              </a:rPr>
              <a:t>conoscerai presto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 credi.”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disse: “Sii garbato; ama anche </a:t>
            </a:r>
            <a:r>
              <a:rPr sz="1200" dirty="0">
                <a:latin typeface="Times New Roman"/>
                <a:cs typeface="Times New Roman"/>
              </a:rPr>
              <a:t>i tuoi nemici; sii </a:t>
            </a:r>
            <a:r>
              <a:rPr sz="1200" spc="-5" dirty="0">
                <a:latin typeface="Times New Roman"/>
                <a:cs typeface="Times New Roman"/>
              </a:rPr>
              <a:t>tollerante.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ricorda che </a:t>
            </a:r>
            <a:r>
              <a:rPr sz="1200" dirty="0">
                <a:latin typeface="Times New Roman"/>
                <a:cs typeface="Times New Roman"/>
              </a:rPr>
              <a:t>ti ho affidato molte cose.” A </a:t>
            </a:r>
            <a:r>
              <a:rPr sz="1200" spc="-5" dirty="0">
                <a:latin typeface="Times New Roman"/>
                <a:cs typeface="Times New Roman"/>
              </a:rPr>
              <a:t>Natanaele  disse: “Non giudicare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apparenze; resta saldo nella </a:t>
            </a:r>
            <a:r>
              <a:rPr sz="1200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fede quando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sembrerà svanire; sii fedele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incarico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0800" marR="18923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ambasciatore del regno.”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Filippo disse: “Non lasciarti scuotere dagli avvenimenti imminenti. Resta impassibile,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quando  non </a:t>
            </a:r>
            <a:r>
              <a:rPr sz="1200" spc="-5" dirty="0">
                <a:latin typeface="Times New Roman"/>
                <a:cs typeface="Times New Roman"/>
              </a:rPr>
              <a:t>riesci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via. Sii </a:t>
            </a:r>
            <a:r>
              <a:rPr sz="1200" spc="-5" dirty="0">
                <a:latin typeface="Times New Roman"/>
                <a:cs typeface="Times New Roman"/>
              </a:rPr>
              <a:t>fedele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consacrazione.”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Matteo disse: “Non dimenticare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che ti  ha </a:t>
            </a:r>
            <a:r>
              <a:rPr sz="1200" spc="-5" dirty="0">
                <a:latin typeface="Times New Roman"/>
                <a:cs typeface="Times New Roman"/>
              </a:rPr>
              <a:t>accolto nel regno.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defraudarti della </a:t>
            </a:r>
            <a:r>
              <a:rPr sz="1200" dirty="0">
                <a:latin typeface="Times New Roman"/>
                <a:cs typeface="Times New Roman"/>
              </a:rPr>
              <a:t>tua ricompensa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Poiché hai </a:t>
            </a:r>
            <a:r>
              <a:rPr sz="1200" spc="-5" dirty="0">
                <a:latin typeface="Times New Roman"/>
                <a:cs typeface="Times New Roman"/>
              </a:rPr>
              <a:t>resistito alle tendenze della  natura umana, sii </a:t>
            </a:r>
            <a:r>
              <a:rPr sz="1200" dirty="0">
                <a:latin typeface="Times New Roman"/>
                <a:cs typeface="Times New Roman"/>
              </a:rPr>
              <a:t>propenso ad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risoluto.” A </a:t>
            </a:r>
            <a:r>
              <a:rPr sz="1200" spc="-5" dirty="0">
                <a:latin typeface="Times New Roman"/>
                <a:cs typeface="Times New Roman"/>
              </a:rPr>
              <a:t>Tommaso disse: “Per quanto difficile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ora tu devi </a:t>
            </a:r>
            <a:r>
              <a:rPr sz="1200" spc="-5" dirty="0">
                <a:latin typeface="Times New Roman"/>
                <a:cs typeface="Times New Roman"/>
              </a:rPr>
              <a:t>camminare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e non della </a:t>
            </a:r>
            <a:r>
              <a:rPr sz="1200" spc="-5" dirty="0">
                <a:latin typeface="Times New Roman"/>
                <a:cs typeface="Times New Roman"/>
              </a:rPr>
              <a:t>vista. Non dubitare </a:t>
            </a:r>
            <a:r>
              <a:rPr sz="1200" dirty="0">
                <a:latin typeface="Times New Roman"/>
                <a:cs typeface="Times New Roman"/>
              </a:rPr>
              <a:t>che io non sia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terminare l’opera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iniziato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vedrò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 </a:t>
            </a:r>
            <a:r>
              <a:rPr sz="1200" dirty="0">
                <a:latin typeface="Times New Roman"/>
                <a:cs typeface="Times New Roman"/>
              </a:rPr>
              <a:t>tutti i miei </a:t>
            </a:r>
            <a:r>
              <a:rPr sz="1200" spc="-5" dirty="0">
                <a:latin typeface="Times New Roman"/>
                <a:cs typeface="Times New Roman"/>
              </a:rPr>
              <a:t>fedeli ambasciatori nel regno </a:t>
            </a:r>
            <a:r>
              <a:rPr sz="1200" dirty="0">
                <a:latin typeface="Times New Roman"/>
                <a:cs typeface="Times New Roman"/>
              </a:rPr>
              <a:t>dell’aldilà.” </a:t>
            </a:r>
            <a:r>
              <a:rPr sz="1200" spc="-5" dirty="0">
                <a:latin typeface="Times New Roman"/>
                <a:cs typeface="Times New Roman"/>
              </a:rPr>
              <a:t>Ai gemelli Alfeo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“Non permettete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non comprendete vi  </a:t>
            </a:r>
            <a:r>
              <a:rPr sz="1200" spc="-5" dirty="0">
                <a:latin typeface="Times New Roman"/>
                <a:cs typeface="Times New Roman"/>
              </a:rPr>
              <a:t>schiaccino.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spc="-5" dirty="0">
                <a:latin typeface="Times New Roman"/>
                <a:cs typeface="Times New Roman"/>
              </a:rPr>
              <a:t>fedeli agli affetti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riponete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fiducia nei grandi </a:t>
            </a:r>
            <a:r>
              <a:rPr sz="1200" dirty="0">
                <a:latin typeface="Times New Roman"/>
                <a:cs typeface="Times New Roman"/>
              </a:rPr>
              <a:t>uomini o </a:t>
            </a:r>
            <a:r>
              <a:rPr sz="1200" spc="-5" dirty="0">
                <a:latin typeface="Times New Roman"/>
                <a:cs typeface="Times New Roman"/>
              </a:rPr>
              <a:t>nell’atteggiamento mutevole  del </a:t>
            </a:r>
            <a:r>
              <a:rPr sz="1200" dirty="0">
                <a:latin typeface="Times New Roman"/>
                <a:cs typeface="Times New Roman"/>
              </a:rPr>
              <a:t>popolo. Restate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fratelli”.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Simone Zelota disse: “Simone,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potrai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schiacciato dalla delusione, </a:t>
            </a:r>
            <a:r>
              <a:rPr sz="1200" dirty="0">
                <a:latin typeface="Times New Roman"/>
                <a:cs typeface="Times New Roman"/>
              </a:rPr>
              <a:t>ma il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49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si eleverà al </a:t>
            </a:r>
            <a:r>
              <a:rPr sz="1200" dirty="0">
                <a:latin typeface="Times New Roman"/>
                <a:cs typeface="Times New Roman"/>
              </a:rPr>
              <a:t>di sopra 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potrà </a:t>
            </a:r>
            <a:r>
              <a:rPr sz="1200" spc="-5" dirty="0">
                <a:latin typeface="Times New Roman"/>
                <a:cs typeface="Times New Roman"/>
              </a:rPr>
              <a:t>capitarti. Quello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riuscito </a:t>
            </a:r>
            <a:r>
              <a:rPr sz="1200" spc="-5" dirty="0">
                <a:latin typeface="Times New Roman"/>
                <a:cs typeface="Times New Roman"/>
              </a:rPr>
              <a:t>ad imparare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me, te lo </a:t>
            </a:r>
            <a:r>
              <a:rPr sz="1200" spc="-5" dirty="0">
                <a:latin typeface="Times New Roman"/>
                <a:cs typeface="Times New Roman"/>
              </a:rPr>
              <a:t>insegnerà </a:t>
            </a:r>
            <a:r>
              <a:rPr sz="1200" dirty="0">
                <a:latin typeface="Times New Roman"/>
                <a:cs typeface="Times New Roman"/>
              </a:rPr>
              <a:t>il mio  </a:t>
            </a:r>
            <a:r>
              <a:rPr sz="1200" spc="-5" dirty="0">
                <a:latin typeface="Times New Roman"/>
                <a:cs typeface="Times New Roman"/>
              </a:rPr>
              <a:t>spirito. Cerca </a:t>
            </a:r>
            <a:r>
              <a:rPr sz="1200" dirty="0">
                <a:latin typeface="Times New Roman"/>
                <a:cs typeface="Times New Roman"/>
              </a:rPr>
              <a:t>le vere realtà </a:t>
            </a:r>
            <a:r>
              <a:rPr sz="1200" spc="-5" dirty="0">
                <a:latin typeface="Times New Roman"/>
                <a:cs typeface="Times New Roman"/>
              </a:rPr>
              <a:t>dello spirito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attratto </a:t>
            </a:r>
            <a:r>
              <a:rPr sz="1200" dirty="0">
                <a:latin typeface="Times New Roman"/>
                <a:cs typeface="Times New Roman"/>
              </a:rPr>
              <a:t>da ombre </a:t>
            </a:r>
            <a:r>
              <a:rPr sz="1200" spc="-5" dirty="0">
                <a:latin typeface="Times New Roman"/>
                <a:cs typeface="Times New Roman"/>
              </a:rPr>
              <a:t>irreali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materiali.” </a:t>
            </a:r>
            <a:r>
              <a:rPr sz="1200" dirty="0">
                <a:latin typeface="Times New Roman"/>
                <a:cs typeface="Times New Roman"/>
              </a:rPr>
              <a:t>E a Giuda </a:t>
            </a:r>
            <a:r>
              <a:rPr sz="1200" spc="-5" dirty="0">
                <a:latin typeface="Times New Roman"/>
                <a:cs typeface="Times New Roman"/>
              </a:rPr>
              <a:t>Iscariota </a:t>
            </a:r>
            <a:r>
              <a:rPr sz="1200" dirty="0">
                <a:latin typeface="Times New Roman"/>
                <a:cs typeface="Times New Roman"/>
              </a:rPr>
              <a:t>disse: “Giuda, io  ti 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e ho </a:t>
            </a:r>
            <a:r>
              <a:rPr sz="1200" spc="-5" dirty="0">
                <a:latin typeface="Times New Roman"/>
                <a:cs typeface="Times New Roman"/>
              </a:rPr>
              <a:t>pregato perché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amassi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fratelli. </a:t>
            </a:r>
            <a:r>
              <a:rPr sz="1200" dirty="0">
                <a:latin typeface="Times New Roman"/>
                <a:cs typeface="Times New Roman"/>
              </a:rPr>
              <a:t>Non stancarti di fare il </a:t>
            </a:r>
            <a:r>
              <a:rPr sz="1200" spc="-5" dirty="0">
                <a:latin typeface="Times New Roman"/>
                <a:cs typeface="Times New Roman"/>
              </a:rPr>
              <a:t>bene;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avvertirti di </a:t>
            </a:r>
            <a:r>
              <a:rPr sz="1200" spc="-5" dirty="0">
                <a:latin typeface="Times New Roman"/>
                <a:cs typeface="Times New Roman"/>
              </a:rPr>
              <a:t>guardarti dai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sentieri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infidi </a:t>
            </a:r>
            <a:r>
              <a:rPr sz="1200" spc="-5" dirty="0">
                <a:latin typeface="Times New Roman"/>
                <a:cs typeface="Times New Roman"/>
              </a:rPr>
              <a:t>della lusinga </a:t>
            </a:r>
            <a:r>
              <a:rPr sz="1200" dirty="0">
                <a:latin typeface="Times New Roman"/>
                <a:cs typeface="Times New Roman"/>
              </a:rPr>
              <a:t>e dai </a:t>
            </a:r>
            <a:r>
              <a:rPr sz="1200" spc="-5" dirty="0">
                <a:latin typeface="Times New Roman"/>
                <a:cs typeface="Times New Roman"/>
              </a:rPr>
              <a:t>dardi velenosi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ridicolo.”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(1897.3) 174:0.3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ebbe completato questi </a:t>
            </a:r>
            <a:r>
              <a:rPr sz="1200" dirty="0">
                <a:latin typeface="Times New Roman"/>
                <a:cs typeface="Times New Roman"/>
              </a:rPr>
              <a:t>saluti, </a:t>
            </a:r>
            <a:r>
              <a:rPr sz="1200" spc="-5" dirty="0">
                <a:latin typeface="Times New Roman"/>
                <a:cs typeface="Times New Roman"/>
              </a:rPr>
              <a:t>egli partì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Gerusalemme con Andrea, </a:t>
            </a:r>
            <a:r>
              <a:rPr sz="1200" dirty="0">
                <a:latin typeface="Times New Roman"/>
                <a:cs typeface="Times New Roman"/>
              </a:rPr>
              <a:t>Pietro, </a:t>
            </a:r>
            <a:r>
              <a:rPr sz="1200" spc="-5" dirty="0">
                <a:latin typeface="Times New Roman"/>
                <a:cs typeface="Times New Roman"/>
              </a:rPr>
              <a:t>Giacomo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Giovanni,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gli altri apostoli si occupavano d’installare </a:t>
            </a:r>
            <a:r>
              <a:rPr sz="1200" dirty="0">
                <a:latin typeface="Times New Roman"/>
                <a:cs typeface="Times New Roman"/>
              </a:rPr>
              <a:t>il campo di </a:t>
            </a:r>
            <a:r>
              <a:rPr sz="1200" spc="-5" dirty="0">
                <a:latin typeface="Times New Roman"/>
                <a:cs typeface="Times New Roman"/>
              </a:rPr>
              <a:t>Getsemani,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sarebbero andati quella </a:t>
            </a:r>
            <a:r>
              <a:rPr sz="1200" dirty="0">
                <a:latin typeface="Times New Roman"/>
                <a:cs typeface="Times New Roman"/>
              </a:rPr>
              <a:t>sera e dove posero il </a:t>
            </a:r>
            <a:r>
              <a:rPr sz="1200" spc="-5" dirty="0">
                <a:latin typeface="Times New Roman"/>
                <a:cs typeface="Times New Roman"/>
              </a:rPr>
              <a:t>loro quartier  generale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incarnata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Maestro. Circa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discesa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versante dell’Oliveto, Gesù si fermò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trattenne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un’ora con </a:t>
            </a:r>
            <a:r>
              <a:rPr sz="1200" dirty="0">
                <a:latin typeface="Times New Roman"/>
                <a:cs typeface="Times New Roman"/>
              </a:rPr>
              <a:t>i quattro</a:t>
            </a:r>
            <a:r>
              <a:rPr sz="1200" spc="-5" dirty="0">
                <a:latin typeface="Times New Roman"/>
                <a:cs typeface="Times New Roman"/>
              </a:rPr>
              <a:t> apostoli.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perdono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divino</a:t>
            </a:r>
            <a:endParaRPr sz="1600">
              <a:latin typeface="Times New Roman"/>
              <a:cs typeface="Times New Roman"/>
            </a:endParaRPr>
          </a:p>
          <a:p>
            <a:pPr marL="76200" marR="2882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(1898.1) 174:1.1 </a:t>
            </a:r>
            <a:r>
              <a:rPr sz="1200" spc="-5" dirty="0">
                <a:latin typeface="Times New Roman"/>
                <a:cs typeface="Times New Roman"/>
              </a:rPr>
              <a:t>Da parecchi giorni </a:t>
            </a:r>
            <a:r>
              <a:rPr sz="1200" dirty="0">
                <a:latin typeface="Times New Roman"/>
                <a:cs typeface="Times New Roman"/>
              </a:rPr>
              <a:t>Pietro e </a:t>
            </a:r>
            <a:r>
              <a:rPr sz="1200" spc="-5" dirty="0">
                <a:latin typeface="Times New Roman"/>
                <a:cs typeface="Times New Roman"/>
              </a:rPr>
              <a:t>Giacomo avevano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delle loro divergenze </a:t>
            </a:r>
            <a:r>
              <a:rPr sz="1200" spc="-5" dirty="0">
                <a:latin typeface="Times New Roman"/>
                <a:cs typeface="Times New Roman"/>
              </a:rPr>
              <a:t>d’opinione  sull’insegnamento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Maestro riguardo al </a:t>
            </a:r>
            <a:r>
              <a:rPr sz="1200" dirty="0">
                <a:latin typeface="Times New Roman"/>
                <a:cs typeface="Times New Roman"/>
              </a:rPr>
              <a:t>perdono </a:t>
            </a:r>
            <a:r>
              <a:rPr sz="1200" spc="-5" dirty="0">
                <a:latin typeface="Times New Roman"/>
                <a:cs typeface="Times New Roman"/>
              </a:rPr>
              <a:t>dei peccati.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convenuto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sottoporre </a:t>
            </a:r>
            <a:r>
              <a:rPr sz="1200" dirty="0">
                <a:latin typeface="Times New Roman"/>
                <a:cs typeface="Times New Roman"/>
              </a:rPr>
              <a:t>la materia a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Pietro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colse quest’occasione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un’adeguata </a:t>
            </a:r>
            <a:r>
              <a:rPr sz="1200" dirty="0">
                <a:latin typeface="Times New Roman"/>
                <a:cs typeface="Times New Roman"/>
              </a:rPr>
              <a:t>opportunità </a:t>
            </a:r>
            <a:r>
              <a:rPr sz="1200" spc="-5" dirty="0">
                <a:latin typeface="Times New Roman"/>
                <a:cs typeface="Times New Roman"/>
              </a:rPr>
              <a:t>per ottenere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parere del Maestro. Di </a:t>
            </a:r>
            <a:r>
              <a:rPr sz="1200" dirty="0">
                <a:latin typeface="Times New Roman"/>
                <a:cs typeface="Times New Roman"/>
              </a:rPr>
              <a:t>conseguenza, Simon </a:t>
            </a:r>
            <a:r>
              <a:rPr sz="1200" spc="-5" dirty="0">
                <a:latin typeface="Times New Roman"/>
                <a:cs typeface="Times New Roman"/>
              </a:rPr>
              <a:t>Pietro </a:t>
            </a:r>
            <a:r>
              <a:rPr sz="1200" dirty="0">
                <a:latin typeface="Times New Roman"/>
                <a:cs typeface="Times New Roman"/>
              </a:rPr>
              <a:t>interruppe la  </a:t>
            </a:r>
            <a:r>
              <a:rPr sz="1200" spc="-5" dirty="0">
                <a:latin typeface="Times New Roman"/>
                <a:cs typeface="Times New Roman"/>
              </a:rPr>
              <a:t>conversazione sulle </a:t>
            </a:r>
            <a:r>
              <a:rPr sz="1200" dirty="0">
                <a:latin typeface="Times New Roman"/>
                <a:cs typeface="Times New Roman"/>
              </a:rPr>
              <a:t>differenze tra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 per chiedere: “Maestro, Giacomo </a:t>
            </a:r>
            <a:r>
              <a:rPr sz="1200" dirty="0">
                <a:latin typeface="Times New Roman"/>
                <a:cs typeface="Times New Roman"/>
              </a:rPr>
              <a:t>ed io non </a:t>
            </a:r>
            <a:r>
              <a:rPr sz="1200" spc="-5" dirty="0">
                <a:latin typeface="Times New Roman"/>
                <a:cs typeface="Times New Roman"/>
              </a:rPr>
              <a:t>siamo d’accordo riguardo  ai </a:t>
            </a:r>
            <a:r>
              <a:rPr sz="1200" dirty="0">
                <a:latin typeface="Times New Roman"/>
                <a:cs typeface="Times New Roman"/>
              </a:rPr>
              <a:t>tuoi </a:t>
            </a:r>
            <a:r>
              <a:rPr sz="1200" spc="-5" dirty="0">
                <a:latin typeface="Times New Roman"/>
                <a:cs typeface="Times New Roman"/>
              </a:rPr>
              <a:t>insegnamenti sul perdono dei peccati. </a:t>
            </a:r>
            <a:r>
              <a:rPr sz="1200" dirty="0">
                <a:latin typeface="Times New Roman"/>
                <a:cs typeface="Times New Roman"/>
              </a:rPr>
              <a:t>Giacomo </a:t>
            </a:r>
            <a:r>
              <a:rPr sz="1200" spc="-5" dirty="0">
                <a:latin typeface="Times New Roman"/>
                <a:cs typeface="Times New Roman"/>
              </a:rPr>
              <a:t>afferma che </a:t>
            </a:r>
            <a:r>
              <a:rPr sz="1200" dirty="0">
                <a:latin typeface="Times New Roman"/>
                <a:cs typeface="Times New Roman"/>
              </a:rPr>
              <a:t>tu insegni che il </a:t>
            </a:r>
            <a:r>
              <a:rPr sz="1200" spc="-5" dirty="0">
                <a:latin typeface="Times New Roman"/>
                <a:cs typeface="Times New Roman"/>
              </a:rPr>
              <a:t>Padre ci </a:t>
            </a:r>
            <a:r>
              <a:rPr sz="1200" dirty="0">
                <a:latin typeface="Times New Roman"/>
                <a:cs typeface="Times New Roman"/>
              </a:rPr>
              <a:t>perdona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prima che noi </a:t>
            </a:r>
            <a:r>
              <a:rPr sz="1200" spc="5" dirty="0">
                <a:latin typeface="Times New Roman"/>
                <a:cs typeface="Times New Roman"/>
              </a:rPr>
              <a:t>glielo  </a:t>
            </a:r>
            <a:r>
              <a:rPr sz="1200" spc="-5" dirty="0">
                <a:latin typeface="Times New Roman"/>
                <a:cs typeface="Times New Roman"/>
              </a:rPr>
              <a:t>chiediamo, </a:t>
            </a:r>
            <a:r>
              <a:rPr sz="1200" dirty="0">
                <a:latin typeface="Times New Roman"/>
                <a:cs typeface="Times New Roman"/>
              </a:rPr>
              <a:t>ed io sostengo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confessione devono </a:t>
            </a:r>
            <a:r>
              <a:rPr sz="1200" dirty="0">
                <a:latin typeface="Times New Roman"/>
                <a:cs typeface="Times New Roman"/>
              </a:rPr>
              <a:t>precedere il </a:t>
            </a:r>
            <a:r>
              <a:rPr sz="1200" spc="-5" dirty="0">
                <a:latin typeface="Times New Roman"/>
                <a:cs typeface="Times New Roman"/>
              </a:rPr>
              <a:t>perdono. </a:t>
            </a:r>
            <a:r>
              <a:rPr sz="1200" dirty="0">
                <a:latin typeface="Times New Roman"/>
                <a:cs typeface="Times New Roman"/>
              </a:rPr>
              <a:t>Chi di noi ha </a:t>
            </a:r>
            <a:r>
              <a:rPr sz="1200" spc="-5" dirty="0">
                <a:latin typeface="Times New Roman"/>
                <a:cs typeface="Times New Roman"/>
              </a:rPr>
              <a:t>ragione?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cosa dici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81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(1898.2) 174:1.2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silenzio Gesù guardò significativamente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e rispose: </a:t>
            </a:r>
            <a:r>
              <a:rPr sz="1200" spc="-5" dirty="0">
                <a:latin typeface="Times New Roman"/>
                <a:cs typeface="Times New Roman"/>
              </a:rPr>
              <a:t>“Fratelli miei,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sbagliate  nelle </a:t>
            </a:r>
            <a:r>
              <a:rPr sz="1200" dirty="0">
                <a:latin typeface="Times New Roman"/>
                <a:cs typeface="Times New Roman"/>
              </a:rPr>
              <a:t>vostre opinioni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comprendete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delle relazioni intime ed amorevoli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tra uomo e  Dio.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simpatia comprensiva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genitore saggio </a:t>
            </a:r>
            <a:r>
              <a:rPr sz="1200" dirty="0">
                <a:latin typeface="Times New Roman"/>
                <a:cs typeface="Times New Roman"/>
              </a:rPr>
              <a:t>ha per il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immaturo e talvolta sviato. È in  </a:t>
            </a:r>
            <a:r>
              <a:rPr sz="1200" spc="-5" dirty="0">
                <a:latin typeface="Times New Roman"/>
                <a:cs typeface="Times New Roman"/>
              </a:rPr>
              <a:t>verità dubbio </a:t>
            </a:r>
            <a:r>
              <a:rPr sz="1200" dirty="0">
                <a:latin typeface="Times New Roman"/>
                <a:cs typeface="Times New Roman"/>
              </a:rPr>
              <a:t>che dei genitori </a:t>
            </a:r>
            <a:r>
              <a:rPr sz="1200" spc="-5" dirty="0">
                <a:latin typeface="Times New Roman"/>
                <a:cs typeface="Times New Roman"/>
              </a:rPr>
              <a:t>intelligenti ed affettuosi </a:t>
            </a:r>
            <a:r>
              <a:rPr sz="1200" dirty="0">
                <a:latin typeface="Times New Roman"/>
                <a:cs typeface="Times New Roman"/>
              </a:rPr>
              <a:t>siano mai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perdonare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ordinario e </a:t>
            </a:r>
            <a:r>
              <a:rPr sz="1200" spc="-5" dirty="0">
                <a:latin typeface="Times New Roman"/>
                <a:cs typeface="Times New Roman"/>
              </a:rPr>
              <a:t>normale.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Rapporti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56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702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comprensivi, associati ad atteggiamenti d’amore, prevengono efficacemente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disaffezioni </a:t>
            </a:r>
            <a:r>
              <a:rPr sz="1200" spc="-5" dirty="0">
                <a:latin typeface="Times New Roman"/>
                <a:cs typeface="Times New Roman"/>
              </a:rPr>
              <a:t>che necessitano </a:t>
            </a:r>
            <a:r>
              <a:rPr sz="1200" dirty="0">
                <a:latin typeface="Times New Roman"/>
                <a:cs typeface="Times New Roman"/>
              </a:rPr>
              <a:t>poi di un  </a:t>
            </a:r>
            <a:r>
              <a:rPr sz="1200" spc="-5" dirty="0">
                <a:latin typeface="Times New Roman"/>
                <a:cs typeface="Times New Roman"/>
              </a:rPr>
              <a:t>raggiustamento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da parte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da parte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genitore.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(1898.3) 174:1.3 </a:t>
            </a:r>
            <a:r>
              <a:rPr sz="1200" spc="-5" dirty="0">
                <a:latin typeface="Times New Roman"/>
                <a:cs typeface="Times New Roman"/>
              </a:rPr>
              <a:t>“Una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padre vive nel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gode </a:t>
            </a:r>
            <a:r>
              <a:rPr sz="1200" dirty="0">
                <a:latin typeface="Times New Roman"/>
                <a:cs typeface="Times New Roman"/>
              </a:rPr>
              <a:t>di priorità e di </a:t>
            </a:r>
            <a:r>
              <a:rPr sz="1200" spc="-5" dirty="0">
                <a:latin typeface="Times New Roman"/>
                <a:cs typeface="Times New Roman"/>
              </a:rPr>
              <a:t>superiorità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materie  connesse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genitore.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è capace di considerare </a:t>
            </a:r>
            <a:r>
              <a:rPr sz="1200" spc="-5" dirty="0">
                <a:latin typeface="Times New Roman"/>
                <a:cs typeface="Times New Roman"/>
              </a:rPr>
              <a:t>l’immaturità del figlio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maturità più  </a:t>
            </a:r>
            <a:r>
              <a:rPr sz="1200" spc="-5" dirty="0">
                <a:latin typeface="Times New Roman"/>
                <a:cs typeface="Times New Roman"/>
              </a:rPr>
              <a:t>avanzata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genitore, dell’esperienza </a:t>
            </a:r>
            <a:r>
              <a:rPr sz="1200" dirty="0">
                <a:latin typeface="Times New Roman"/>
                <a:cs typeface="Times New Roman"/>
              </a:rPr>
              <a:t>più completa di </a:t>
            </a:r>
            <a:r>
              <a:rPr sz="1200" spc="-5" dirty="0">
                <a:latin typeface="Times New Roman"/>
                <a:cs typeface="Times New Roman"/>
              </a:rPr>
              <a:t>partner </a:t>
            </a:r>
            <a:r>
              <a:rPr sz="1200" dirty="0">
                <a:latin typeface="Times New Roman"/>
                <a:cs typeface="Times New Roman"/>
              </a:rPr>
              <a:t>più anziano. Nel </a:t>
            </a:r>
            <a:r>
              <a:rPr sz="1200" spc="-5" dirty="0">
                <a:latin typeface="Times New Roman"/>
                <a:cs typeface="Times New Roman"/>
              </a:rPr>
              <a:t>caso del figlio terreno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Padre celeste,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genitore 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infinità e divinità di sensibilità 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comprensione amorevole.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perdono divino è inevitabile;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 insito e </a:t>
            </a:r>
            <a:r>
              <a:rPr sz="1200" spc="-5" dirty="0">
                <a:latin typeface="Times New Roman"/>
                <a:cs typeface="Times New Roman"/>
              </a:rPr>
              <a:t>inalienabile nella comprensione </a:t>
            </a:r>
            <a:r>
              <a:rPr sz="1200" dirty="0">
                <a:latin typeface="Times New Roman"/>
                <a:cs typeface="Times New Roman"/>
              </a:rPr>
              <a:t>infinita di Dio, </a:t>
            </a:r>
            <a:r>
              <a:rPr sz="1200" spc="-5" dirty="0">
                <a:latin typeface="Times New Roman"/>
                <a:cs typeface="Times New Roman"/>
              </a:rPr>
              <a:t>nella sua conoscenza perfetta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falso </a:t>
            </a:r>
            <a:r>
              <a:rPr sz="1200" dirty="0">
                <a:latin typeface="Times New Roman"/>
                <a:cs typeface="Times New Roman"/>
              </a:rPr>
              <a:t>giudizio e la  </a:t>
            </a:r>
            <a:r>
              <a:rPr sz="1200" spc="-5" dirty="0">
                <a:latin typeface="Times New Roman"/>
                <a:cs typeface="Times New Roman"/>
              </a:rPr>
              <a:t>scelta errata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divina è </a:t>
            </a:r>
            <a:r>
              <a:rPr sz="1200" spc="-5" dirty="0">
                <a:latin typeface="Times New Roman"/>
                <a:cs typeface="Times New Roman"/>
              </a:rPr>
              <a:t>così eternamente equa </a:t>
            </a:r>
            <a:r>
              <a:rPr sz="1200" dirty="0">
                <a:latin typeface="Times New Roman"/>
                <a:cs typeface="Times New Roman"/>
              </a:rPr>
              <a:t>da incorporare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misericordia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(1898.4) 174:1.4 </a:t>
            </a:r>
            <a:r>
              <a:rPr sz="1200" spc="-5" dirty="0">
                <a:latin typeface="Times New Roman"/>
                <a:cs typeface="Times New Roman"/>
              </a:rPr>
              <a:t>“Quando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comprende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interiori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simili,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amerà. </a:t>
            </a:r>
            <a:r>
              <a:rPr sz="1200" dirty="0">
                <a:latin typeface="Times New Roman"/>
                <a:cs typeface="Times New Roman"/>
              </a:rPr>
              <a:t>E quando voi </a:t>
            </a:r>
            <a:r>
              <a:rPr sz="1200" spc="-5" dirty="0">
                <a:latin typeface="Times New Roman"/>
                <a:cs typeface="Times New Roman"/>
              </a:rPr>
              <a:t>amate </a:t>
            </a:r>
            <a:r>
              <a:rPr sz="1200" dirty="0">
                <a:latin typeface="Times New Roman"/>
                <a:cs typeface="Times New Roman"/>
              </a:rPr>
              <a:t>vostro fratello,  </a:t>
            </a:r>
            <a:r>
              <a:rPr sz="1200" spc="-5" dirty="0">
                <a:latin typeface="Times New Roman"/>
                <a:cs typeface="Times New Roman"/>
              </a:rPr>
              <a:t>l’avete già perdonato. Questa capacità </a:t>
            </a:r>
            <a:r>
              <a:rPr sz="1200" dirty="0">
                <a:latin typeface="Times New Roman"/>
                <a:cs typeface="Times New Roman"/>
              </a:rPr>
              <a:t>di comprendere la natura dell’uomo e di </a:t>
            </a:r>
            <a:r>
              <a:rPr sz="1200" spc="-5" dirty="0">
                <a:latin typeface="Times New Roman"/>
                <a:cs typeface="Times New Roman"/>
              </a:rPr>
              <a:t>perdonare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apparentemente cattive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di Dio. Se siete </a:t>
            </a:r>
            <a:r>
              <a:rPr sz="1200" spc="-5" dirty="0">
                <a:latin typeface="Times New Roman"/>
                <a:cs typeface="Times New Roman"/>
              </a:rPr>
              <a:t>genitori saggi,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amerete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comprenderete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figli, perdonandoli 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delle  incomprensioni temporanee </a:t>
            </a:r>
            <a:r>
              <a:rPr sz="1200" dirty="0">
                <a:latin typeface="Times New Roman"/>
                <a:cs typeface="Times New Roman"/>
              </a:rPr>
              <a:t>vi hanno </a:t>
            </a:r>
            <a:r>
              <a:rPr sz="1200" spc="-5" dirty="0">
                <a:latin typeface="Times New Roman"/>
                <a:cs typeface="Times New Roman"/>
              </a:rPr>
              <a:t>apparentemente separati.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essendo immaturo </a:t>
            </a:r>
            <a:r>
              <a:rPr sz="1200" dirty="0">
                <a:latin typeface="Times New Roman"/>
                <a:cs typeface="Times New Roman"/>
              </a:rPr>
              <a:t>e mancante </a:t>
            </a:r>
            <a:r>
              <a:rPr sz="1200" spc="-5" dirty="0">
                <a:latin typeface="Times New Roman"/>
                <a:cs typeface="Times New Roman"/>
              </a:rPr>
              <a:t>della comprensione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completa della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tra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deve spesso provare un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separazione colpevole </a:t>
            </a:r>
            <a:r>
              <a:rPr sz="1200" spc="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piena  </a:t>
            </a:r>
            <a:r>
              <a:rPr sz="1200" spc="-5" dirty="0">
                <a:latin typeface="Times New Roman"/>
                <a:cs typeface="Times New Roman"/>
              </a:rPr>
              <a:t>approvazione </a:t>
            </a:r>
            <a:r>
              <a:rPr sz="1200" dirty="0">
                <a:latin typeface="Times New Roman"/>
                <a:cs typeface="Times New Roman"/>
              </a:rPr>
              <a:t>di un padre, ma 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padre non è mai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una tale </a:t>
            </a:r>
            <a:r>
              <a:rPr sz="1200" spc="-5" dirty="0">
                <a:latin typeface="Times New Roman"/>
                <a:cs typeface="Times New Roman"/>
              </a:rPr>
              <a:t>separazione.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è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della coscienza  </a:t>
            </a:r>
            <a:r>
              <a:rPr sz="1200" spc="-5" dirty="0">
                <a:latin typeface="Times New Roman"/>
                <a:cs typeface="Times New Roman"/>
              </a:rPr>
              <a:t>della creatura; </a:t>
            </a:r>
            <a:r>
              <a:rPr sz="1200" dirty="0">
                <a:latin typeface="Times New Roman"/>
                <a:cs typeface="Times New Roman"/>
              </a:rPr>
              <a:t>non è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coscienza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9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(1898.5) 174:1.5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vostra incapacità o riluttanza a </a:t>
            </a:r>
            <a:r>
              <a:rPr sz="1200" spc="-5" dirty="0">
                <a:latin typeface="Times New Roman"/>
                <a:cs typeface="Times New Roman"/>
              </a:rPr>
              <a:t>perdonare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misura della </a:t>
            </a:r>
            <a:r>
              <a:rPr sz="1200" dirty="0">
                <a:latin typeface="Times New Roman"/>
                <a:cs typeface="Times New Roman"/>
              </a:rPr>
              <a:t>vostra immaturità,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mancato  raggiungimento </a:t>
            </a:r>
            <a:r>
              <a:rPr sz="1200" dirty="0">
                <a:latin typeface="Times New Roman"/>
                <a:cs typeface="Times New Roman"/>
              </a:rPr>
              <a:t>di una sensibilità, di una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e di un </a:t>
            </a:r>
            <a:r>
              <a:rPr sz="1200" spc="-5" dirty="0">
                <a:latin typeface="Times New Roman"/>
                <a:cs typeface="Times New Roman"/>
              </a:rPr>
              <a:t>amore adulti. Voi mantenete dei </a:t>
            </a:r>
            <a:r>
              <a:rPr sz="1200" dirty="0">
                <a:latin typeface="Times New Roman"/>
                <a:cs typeface="Times New Roman"/>
              </a:rPr>
              <a:t>rancori e </a:t>
            </a:r>
            <a:r>
              <a:rPr sz="1200" spc="-5" dirty="0">
                <a:latin typeface="Times New Roman"/>
                <a:cs typeface="Times New Roman"/>
              </a:rPr>
              <a:t>nutrite delle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vendetta </a:t>
            </a:r>
            <a:r>
              <a:rPr sz="1200" dirty="0">
                <a:latin typeface="Times New Roman"/>
                <a:cs typeface="Times New Roman"/>
              </a:rPr>
              <a:t>in proporzione </a:t>
            </a:r>
            <a:r>
              <a:rPr sz="1200" spc="-5" dirty="0">
                <a:latin typeface="Times New Roman"/>
                <a:cs typeface="Times New Roman"/>
              </a:rPr>
              <a:t>diretta alla </a:t>
            </a:r>
            <a:r>
              <a:rPr sz="1200" dirty="0">
                <a:latin typeface="Times New Roman"/>
                <a:cs typeface="Times New Roman"/>
              </a:rPr>
              <a:t>vostra ignoranza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interiore e </a:t>
            </a:r>
            <a:r>
              <a:rPr sz="1200" spc="-5" dirty="0">
                <a:latin typeface="Times New Roman"/>
                <a:cs typeface="Times New Roman"/>
              </a:rPr>
              <a:t>dei veri </a:t>
            </a:r>
            <a:r>
              <a:rPr sz="1200" dirty="0">
                <a:latin typeface="Times New Roman"/>
                <a:cs typeface="Times New Roman"/>
              </a:rPr>
              <a:t>desideri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simili. 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manifestazione dell’impulso </a:t>
            </a:r>
            <a:r>
              <a:rPr sz="1200" dirty="0">
                <a:latin typeface="Times New Roman"/>
                <a:cs typeface="Times New Roman"/>
              </a:rPr>
              <a:t>vitale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e divino. Esso è </a:t>
            </a:r>
            <a:r>
              <a:rPr sz="1200" spc="-5" dirty="0">
                <a:latin typeface="Times New Roman"/>
                <a:cs typeface="Times New Roman"/>
              </a:rPr>
              <a:t>fondato sulla comprensione, alimentato </a:t>
            </a:r>
            <a:r>
              <a:rPr sz="1200" dirty="0">
                <a:latin typeface="Times New Roman"/>
                <a:cs typeface="Times New Roman"/>
              </a:rPr>
              <a:t>dal servizio  </a:t>
            </a:r>
            <a:r>
              <a:rPr sz="1200" spc="-5" dirty="0">
                <a:latin typeface="Times New Roman"/>
                <a:cs typeface="Times New Roman"/>
              </a:rPr>
              <a:t>disinteressato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perfetto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419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Le domande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dirigenti ebrei</a:t>
            </a:r>
            <a:endParaRPr sz="1600">
              <a:latin typeface="Times New Roman"/>
              <a:cs typeface="Times New Roman"/>
            </a:endParaRPr>
          </a:p>
          <a:p>
            <a:pPr marL="63500" marR="9906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(1899.1) 174:2.1 </a:t>
            </a:r>
            <a:r>
              <a:rPr sz="1200" spc="-10" dirty="0">
                <a:latin typeface="Times New Roman"/>
                <a:cs typeface="Times New Roman"/>
              </a:rPr>
              <a:t>Lunedì </a:t>
            </a:r>
            <a:r>
              <a:rPr sz="1200" dirty="0">
                <a:latin typeface="Times New Roman"/>
                <a:cs typeface="Times New Roman"/>
              </a:rPr>
              <a:t>sera era stato </a:t>
            </a:r>
            <a:r>
              <a:rPr sz="1200" spc="-5" dirty="0">
                <a:latin typeface="Times New Roman"/>
                <a:cs typeface="Times New Roman"/>
              </a:rPr>
              <a:t>tenuto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Sinedrio </a:t>
            </a:r>
            <a:r>
              <a:rPr sz="1200" dirty="0">
                <a:latin typeface="Times New Roman"/>
                <a:cs typeface="Times New Roman"/>
              </a:rPr>
              <a:t>ed una cinquantina di </a:t>
            </a:r>
            <a:r>
              <a:rPr sz="1200" spc="-5" dirty="0">
                <a:latin typeface="Times New Roman"/>
                <a:cs typeface="Times New Roman"/>
              </a:rPr>
              <a:t>altri dirigenti scelti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Scribi, </a:t>
            </a:r>
            <a:r>
              <a:rPr sz="1200" dirty="0">
                <a:latin typeface="Times New Roman"/>
                <a:cs typeface="Times New Roman"/>
              </a:rPr>
              <a:t>i Farisei  e i </a:t>
            </a:r>
            <a:r>
              <a:rPr sz="1200" spc="-5" dirty="0">
                <a:latin typeface="Times New Roman"/>
                <a:cs typeface="Times New Roman"/>
              </a:rPr>
              <a:t>Sadducei. Fu </a:t>
            </a:r>
            <a:r>
              <a:rPr sz="1200" dirty="0">
                <a:latin typeface="Times New Roman"/>
                <a:cs typeface="Times New Roman"/>
              </a:rPr>
              <a:t>opinione </a:t>
            </a:r>
            <a:r>
              <a:rPr sz="1200" spc="-5" dirty="0">
                <a:latin typeface="Times New Roman"/>
                <a:cs typeface="Times New Roman"/>
              </a:rPr>
              <a:t>unanime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quest’assemblea che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stato pericoloso arrestare Gesù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a causa della </a:t>
            </a:r>
            <a:r>
              <a:rPr sz="1200" spc="-5" dirty="0">
                <a:latin typeface="Times New Roman"/>
                <a:cs typeface="Times New Roman"/>
              </a:rPr>
              <a:t>sua  presa sugli affetti </a:t>
            </a:r>
            <a:r>
              <a:rPr sz="1200" dirty="0">
                <a:latin typeface="Times New Roman"/>
                <a:cs typeface="Times New Roman"/>
              </a:rPr>
              <a:t>del popolo </a:t>
            </a:r>
            <a:r>
              <a:rPr sz="1200" spc="-5" dirty="0">
                <a:latin typeface="Times New Roman"/>
                <a:cs typeface="Times New Roman"/>
              </a:rPr>
              <a:t>comune.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anche opinione </a:t>
            </a:r>
            <a:r>
              <a:rPr sz="1200" spc="-5" dirty="0">
                <a:latin typeface="Times New Roman"/>
                <a:cs typeface="Times New Roman"/>
              </a:rPr>
              <a:t>della maggioranza che si dovesse </a:t>
            </a:r>
            <a:r>
              <a:rPr sz="1200" dirty="0">
                <a:latin typeface="Times New Roman"/>
                <a:cs typeface="Times New Roman"/>
              </a:rPr>
              <a:t>fare uno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risoluto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screditarlo 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occhi della moltitudine </a:t>
            </a:r>
            <a:r>
              <a:rPr sz="1200" spc="-5" dirty="0">
                <a:latin typeface="Times New Roman"/>
                <a:cs typeface="Times New Roman"/>
              </a:rPr>
              <a:t>prima che fosse arrestato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giudizio. Di conseguenza, </a:t>
            </a:r>
            <a:r>
              <a:rPr sz="1200" dirty="0">
                <a:latin typeface="Times New Roman"/>
                <a:cs typeface="Times New Roman"/>
              </a:rPr>
              <a:t>parecchi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eruditi furono  designati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pronti il </a:t>
            </a:r>
            <a:r>
              <a:rPr sz="1200" spc="-5" dirty="0">
                <a:latin typeface="Times New Roman"/>
                <a:cs typeface="Times New Roman"/>
              </a:rPr>
              <a:t>mattino seguente nel Tempio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tentare d’irretirlo con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difficili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metterlo in 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davanti al </a:t>
            </a:r>
            <a:r>
              <a:rPr sz="1200" dirty="0">
                <a:latin typeface="Times New Roman"/>
                <a:cs typeface="Times New Roman"/>
              </a:rPr>
              <a:t>popolo. Alla </a:t>
            </a:r>
            <a:r>
              <a:rPr sz="1200" spc="-5" dirty="0">
                <a:latin typeface="Times New Roman"/>
                <a:cs typeface="Times New Roman"/>
              </a:rPr>
              <a:t>fine,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gli Erodiani erano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uniti in questo </a:t>
            </a:r>
            <a:r>
              <a:rPr sz="1200" spc="-5" dirty="0">
                <a:latin typeface="Times New Roman"/>
                <a:cs typeface="Times New Roman"/>
              </a:rPr>
              <a:t>sforzo per  screditare Gesù agli </a:t>
            </a:r>
            <a:r>
              <a:rPr sz="1200" dirty="0">
                <a:latin typeface="Times New Roman"/>
                <a:cs typeface="Times New Roman"/>
              </a:rPr>
              <a:t>occhi delle moltitudini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(1899.2) 174:2.2 </a:t>
            </a:r>
            <a:r>
              <a:rPr sz="1200" spc="-5" dirty="0">
                <a:latin typeface="Times New Roman"/>
                <a:cs typeface="Times New Roman"/>
              </a:rPr>
              <a:t>Martedì mattina, quando Gesù arrivò nel cortile del Tempio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insegnare,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pronunciato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poche  parole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studenti delle </a:t>
            </a:r>
            <a:r>
              <a:rPr sz="1200" spc="-5" dirty="0">
                <a:latin typeface="Times New Roman"/>
                <a:cs typeface="Times New Roman"/>
              </a:rPr>
              <a:t>accademie,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preparati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scopo, si fecero avanti e, tramite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portavoce, chiesero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Gesù: “Maestro, sappiamo </a:t>
            </a:r>
            <a:r>
              <a:rPr sz="1200" dirty="0">
                <a:latin typeface="Times New Roman"/>
                <a:cs typeface="Times New Roman"/>
              </a:rPr>
              <a:t>che 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insegnante giusto,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sappiamo che </a:t>
            </a:r>
            <a:r>
              <a:rPr sz="1200" dirty="0">
                <a:latin typeface="Times New Roman"/>
                <a:cs typeface="Times New Roman"/>
              </a:rPr>
              <a:t>proclami le vie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e </a:t>
            </a:r>
            <a:r>
              <a:rPr sz="1200" spc="-5" dirty="0">
                <a:latin typeface="Times New Roman"/>
                <a:cs typeface="Times New Roman"/>
              </a:rPr>
              <a:t>che  servi </a:t>
            </a:r>
            <a:r>
              <a:rPr sz="1200" dirty="0">
                <a:latin typeface="Times New Roman"/>
                <a:cs typeface="Times New Roman"/>
              </a:rPr>
              <a:t>solo Dio,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temi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uomo e non </a:t>
            </a:r>
            <a:r>
              <a:rPr sz="1200" spc="-5" dirty="0">
                <a:latin typeface="Times New Roman"/>
                <a:cs typeface="Times New Roman"/>
              </a:rPr>
              <a:t>fai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persone. Noi siamo soltanto </a:t>
            </a:r>
            <a:r>
              <a:rPr sz="1200" dirty="0">
                <a:latin typeface="Times New Roman"/>
                <a:cs typeface="Times New Roman"/>
              </a:rPr>
              <a:t>degli studenti e </a:t>
            </a:r>
            <a:r>
              <a:rPr sz="1200" spc="-5" dirty="0">
                <a:latin typeface="Times New Roman"/>
                <a:cs typeface="Times New Roman"/>
              </a:rPr>
              <a:t>vorremmo  conoscere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che ci affligge.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è questo: È </a:t>
            </a:r>
            <a:r>
              <a:rPr sz="1200" spc="-5" dirty="0">
                <a:latin typeface="Times New Roman"/>
                <a:cs typeface="Times New Roman"/>
              </a:rPr>
              <a:t>lecito per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tributo 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Cesare?</a:t>
            </a:r>
            <a:endParaRPr sz="1200">
              <a:latin typeface="Times New Roman"/>
              <a:cs typeface="Times New Roman"/>
            </a:endParaRPr>
          </a:p>
          <a:p>
            <a:pPr marL="63500" marR="22034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Dobbiamo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dobbiamo </a:t>
            </a:r>
            <a:r>
              <a:rPr sz="1200" dirty="0">
                <a:latin typeface="Times New Roman"/>
                <a:cs typeface="Times New Roman"/>
              </a:rPr>
              <a:t>pagarlo?” </a:t>
            </a:r>
            <a:r>
              <a:rPr sz="1200" spc="-5" dirty="0">
                <a:latin typeface="Times New Roman"/>
                <a:cs typeface="Times New Roman"/>
              </a:rPr>
              <a:t>Gesù, percependo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ipocrisia e la </a:t>
            </a:r>
            <a:r>
              <a:rPr sz="1200" spc="-5" dirty="0">
                <a:latin typeface="Times New Roman"/>
                <a:cs typeface="Times New Roman"/>
              </a:rPr>
              <a:t>loro astuzia,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loro: “Perché </a:t>
            </a:r>
            <a:r>
              <a:rPr sz="1200" dirty="0">
                <a:latin typeface="Times New Roman"/>
                <a:cs typeface="Times New Roman"/>
              </a:rPr>
              <a:t>venite a tentarmi in  </a:t>
            </a:r>
            <a:r>
              <a:rPr sz="1200" spc="-5" dirty="0">
                <a:latin typeface="Times New Roman"/>
                <a:cs typeface="Times New Roman"/>
              </a:rPr>
              <a:t>questo modo? Mostratemi </a:t>
            </a:r>
            <a:r>
              <a:rPr sz="1200" dirty="0">
                <a:latin typeface="Times New Roman"/>
                <a:cs typeface="Times New Roman"/>
              </a:rPr>
              <a:t>la moneta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tributo e vi </a:t>
            </a:r>
            <a:r>
              <a:rPr sz="1200" spc="-5" dirty="0">
                <a:latin typeface="Times New Roman"/>
                <a:cs typeface="Times New Roman"/>
              </a:rPr>
              <a:t>risponderò.”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essi gli </a:t>
            </a:r>
            <a:r>
              <a:rPr sz="1200" dirty="0">
                <a:latin typeface="Times New Roman"/>
                <a:cs typeface="Times New Roman"/>
              </a:rPr>
              <a:t>porsero un denaro,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esaminò </a:t>
            </a:r>
            <a:r>
              <a:rPr sz="1200" dirty="0">
                <a:latin typeface="Times New Roman"/>
                <a:cs typeface="Times New Roman"/>
              </a:rPr>
              <a:t>e disse:  </a:t>
            </a:r>
            <a:r>
              <a:rPr sz="1200" spc="-5" dirty="0">
                <a:latin typeface="Times New Roman"/>
                <a:cs typeface="Times New Roman"/>
              </a:rPr>
              <a:t>“Questa moneta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l’effigie </a:t>
            </a:r>
            <a:r>
              <a:rPr sz="1200" dirty="0">
                <a:latin typeface="Times New Roman"/>
                <a:cs typeface="Times New Roman"/>
              </a:rPr>
              <a:t>e l’iscrizione?” E </a:t>
            </a:r>
            <a:r>
              <a:rPr sz="1200" spc="-5" dirty="0">
                <a:latin typeface="Times New Roman"/>
                <a:cs typeface="Times New Roman"/>
              </a:rPr>
              <a:t>quando essi gli risposero: “Di Cesare”, Gesù disse: “Rendete </a:t>
            </a:r>
            <a:r>
              <a:rPr sz="1200" dirty="0">
                <a:latin typeface="Times New Roman"/>
                <a:cs typeface="Times New Roman"/>
              </a:rPr>
              <a:t>a Cesare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Cesare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rendete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ciò </a:t>
            </a:r>
            <a:r>
              <a:rPr sz="1200" dirty="0">
                <a:latin typeface="Times New Roman"/>
                <a:cs typeface="Times New Roman"/>
              </a:rPr>
              <a:t>che è di</a:t>
            </a:r>
            <a:r>
              <a:rPr sz="1200" spc="-5" dirty="0">
                <a:latin typeface="Times New Roman"/>
                <a:cs typeface="Times New Roman"/>
              </a:rPr>
              <a:t> 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91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(1899.3) 174:2.3 </a:t>
            </a:r>
            <a:r>
              <a:rPr sz="1200" spc="-5" dirty="0">
                <a:latin typeface="Times New Roman"/>
                <a:cs typeface="Times New Roman"/>
              </a:rPr>
              <a:t>Quando egli ebbe risposto </a:t>
            </a:r>
            <a:r>
              <a:rPr sz="1200" dirty="0">
                <a:latin typeface="Times New Roman"/>
                <a:cs typeface="Times New Roman"/>
              </a:rPr>
              <a:t>così ai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Scribi e </a:t>
            </a:r>
            <a:r>
              <a:rPr sz="1200" spc="-5" dirty="0">
                <a:latin typeface="Times New Roman"/>
                <a:cs typeface="Times New Roman"/>
              </a:rPr>
              <a:t>ai loro </a:t>
            </a:r>
            <a:r>
              <a:rPr sz="1200" dirty="0">
                <a:latin typeface="Times New Roman"/>
                <a:cs typeface="Times New Roman"/>
              </a:rPr>
              <a:t>complici </a:t>
            </a:r>
            <a:r>
              <a:rPr sz="1200" spc="-5" dirty="0">
                <a:latin typeface="Times New Roman"/>
                <a:cs typeface="Times New Roman"/>
              </a:rPr>
              <a:t>Erodiani, essi si </a:t>
            </a:r>
            <a:r>
              <a:rPr sz="1200" dirty="0">
                <a:latin typeface="Times New Roman"/>
                <a:cs typeface="Times New Roman"/>
              </a:rPr>
              <a:t>ritirarono </a:t>
            </a:r>
            <a:r>
              <a:rPr sz="1200" spc="-5" dirty="0">
                <a:latin typeface="Times New Roman"/>
                <a:cs typeface="Times New Roman"/>
              </a:rPr>
              <a:t>dalla sua presenza, </a:t>
            </a:r>
            <a:r>
              <a:rPr sz="1200" dirty="0">
                <a:latin typeface="Times New Roman"/>
                <a:cs typeface="Times New Roman"/>
              </a:rPr>
              <a:t>e il  popolo, </a:t>
            </a:r>
            <a:r>
              <a:rPr sz="1200" spc="-5" dirty="0">
                <a:latin typeface="Times New Roman"/>
                <a:cs typeface="Times New Roman"/>
              </a:rPr>
              <a:t>compresi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Sadducei, godettero </a:t>
            </a:r>
            <a:r>
              <a:rPr sz="1200" dirty="0">
                <a:latin typeface="Times New Roman"/>
                <a:cs typeface="Times New Roman"/>
              </a:rPr>
              <a:t>per la loro </a:t>
            </a:r>
            <a:r>
              <a:rPr sz="1200" spc="-5" dirty="0">
                <a:latin typeface="Times New Roman"/>
                <a:cs typeface="Times New Roman"/>
              </a:rPr>
              <a:t>sconfitta.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prenderlo </a:t>
            </a:r>
            <a:r>
              <a:rPr sz="1200" dirty="0">
                <a:latin typeface="Times New Roman"/>
                <a:cs typeface="Times New Roman"/>
              </a:rPr>
              <a:t>in trappola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meravigliarono grandemente dell’inattesa </a:t>
            </a:r>
            <a:r>
              <a:rPr sz="1200" dirty="0">
                <a:latin typeface="Times New Roman"/>
                <a:cs typeface="Times New Roman"/>
              </a:rPr>
              <a:t>sagacia </a:t>
            </a:r>
            <a:r>
              <a:rPr sz="1200" spc="-5" dirty="0">
                <a:latin typeface="Times New Roman"/>
                <a:cs typeface="Times New Roman"/>
              </a:rPr>
              <a:t>della risposta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4130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(1899.4) 174:2.4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precedente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d’indurlo in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alla folla su questioni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autorità</a:t>
            </a:r>
            <a:endParaRPr sz="1200">
              <a:latin typeface="Times New Roman"/>
              <a:cs typeface="Times New Roman"/>
            </a:endParaRPr>
          </a:p>
          <a:p>
            <a:pPr marL="63500" marR="5778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ecclesiastica, </a:t>
            </a:r>
            <a:r>
              <a:rPr sz="1200" dirty="0">
                <a:latin typeface="Times New Roman"/>
                <a:cs typeface="Times New Roman"/>
              </a:rPr>
              <a:t>e non essendovi riusciti,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ora di </a:t>
            </a:r>
            <a:r>
              <a:rPr sz="1200" spc="-5" dirty="0">
                <a:latin typeface="Times New Roman"/>
                <a:cs typeface="Times New Roman"/>
              </a:rPr>
              <a:t>coinvolgerlo </a:t>
            </a:r>
            <a:r>
              <a:rPr sz="1200" dirty="0">
                <a:latin typeface="Times New Roman"/>
                <a:cs typeface="Times New Roman"/>
              </a:rPr>
              <a:t>in una discussione </a:t>
            </a:r>
            <a:r>
              <a:rPr sz="1200" spc="-5" dirty="0">
                <a:latin typeface="Times New Roman"/>
                <a:cs typeface="Times New Roman"/>
              </a:rPr>
              <a:t>compromettente sull’autorità </a:t>
            </a:r>
            <a:r>
              <a:rPr sz="1200" dirty="0">
                <a:latin typeface="Times New Roman"/>
                <a:cs typeface="Times New Roman"/>
              </a:rPr>
              <a:t>civile. </a:t>
            </a:r>
            <a:r>
              <a:rPr sz="1200" spc="-5" dirty="0">
                <a:latin typeface="Times New Roman"/>
                <a:cs typeface="Times New Roman"/>
              </a:rPr>
              <a:t>Pilato  ed Erode erano entrambi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momento,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pensarono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egli avesse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sconsigliare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pagamento del </a:t>
            </a:r>
            <a:r>
              <a:rPr sz="1200" dirty="0">
                <a:latin typeface="Times New Roman"/>
                <a:cs typeface="Times New Roman"/>
              </a:rPr>
              <a:t>tributo a </a:t>
            </a:r>
            <a:r>
              <a:rPr sz="1200" spc="-5" dirty="0">
                <a:latin typeface="Times New Roman"/>
                <a:cs typeface="Times New Roman"/>
              </a:rPr>
              <a:t>Cesare, sarebbero andati immediatamente dalle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romane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accusarlo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sedizione. D’altra </a:t>
            </a:r>
            <a:r>
              <a:rPr sz="1200" dirty="0">
                <a:latin typeface="Times New Roman"/>
                <a:cs typeface="Times New Roman"/>
              </a:rPr>
              <a:t>parte, </a:t>
            </a:r>
            <a:r>
              <a:rPr sz="1200" spc="-5" dirty="0">
                <a:latin typeface="Times New Roman"/>
                <a:cs typeface="Times New Roman"/>
              </a:rPr>
              <a:t>se  egli </a:t>
            </a:r>
            <a:r>
              <a:rPr sz="1200" dirty="0">
                <a:latin typeface="Times New Roman"/>
                <a:cs typeface="Times New Roman"/>
              </a:rPr>
              <a:t>avesse </a:t>
            </a:r>
            <a:r>
              <a:rPr sz="1200" spc="-5" dirty="0">
                <a:latin typeface="Times New Roman"/>
                <a:cs typeface="Times New Roman"/>
              </a:rPr>
              <a:t>consigliato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pagamento del </a:t>
            </a:r>
            <a:r>
              <a:rPr sz="1200" dirty="0">
                <a:latin typeface="Times New Roman"/>
                <a:cs typeface="Times New Roman"/>
              </a:rPr>
              <a:t>tributo con un </a:t>
            </a:r>
            <a:r>
              <a:rPr sz="1200" spc="-5" dirty="0">
                <a:latin typeface="Times New Roman"/>
                <a:cs typeface="Times New Roman"/>
              </a:rPr>
              <a:t>lungo discorso, essi calcolavano giustamente che </a:t>
            </a:r>
            <a:r>
              <a:rPr sz="1200" dirty="0">
                <a:latin typeface="Times New Roman"/>
                <a:cs typeface="Times New Roman"/>
              </a:rPr>
              <a:t>una tale dichiarazione 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ferito l’orgoglio </a:t>
            </a:r>
            <a:r>
              <a:rPr sz="1200" dirty="0">
                <a:latin typeface="Times New Roman"/>
                <a:cs typeface="Times New Roman"/>
              </a:rPr>
              <a:t>nazionale </a:t>
            </a:r>
            <a:r>
              <a:rPr sz="1200" spc="-5" dirty="0">
                <a:latin typeface="Times New Roman"/>
                <a:cs typeface="Times New Roman"/>
              </a:rPr>
              <a:t>dei suoi ascoltatori ebrei,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avrebbe alienato la benevolenza e </a:t>
            </a:r>
            <a:r>
              <a:rPr sz="1200" spc="-5" dirty="0">
                <a:latin typeface="Times New Roman"/>
                <a:cs typeface="Times New Roman"/>
              </a:rPr>
              <a:t>l’affetto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moltitudine.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7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(1899.5) 174:2.5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ciò i nemici di </a:t>
            </a:r>
            <a:r>
              <a:rPr sz="1200" spc="-5" dirty="0">
                <a:latin typeface="Times New Roman"/>
                <a:cs typeface="Times New Roman"/>
              </a:rPr>
              <a:t>Gesù furono </a:t>
            </a:r>
            <a:r>
              <a:rPr sz="1200" dirty="0">
                <a:latin typeface="Times New Roman"/>
                <a:cs typeface="Times New Roman"/>
              </a:rPr>
              <a:t>sconfitti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c’era un ben noto </a:t>
            </a:r>
            <a:r>
              <a:rPr sz="1200" spc="-5" dirty="0">
                <a:latin typeface="Times New Roman"/>
                <a:cs typeface="Times New Roman"/>
              </a:rPr>
              <a:t>decreto </a:t>
            </a:r>
            <a:r>
              <a:rPr sz="1200" dirty="0">
                <a:latin typeface="Times New Roman"/>
                <a:cs typeface="Times New Roman"/>
              </a:rPr>
              <a:t>del Sinedrio, </a:t>
            </a:r>
            <a:r>
              <a:rPr sz="1200" spc="-5" dirty="0">
                <a:latin typeface="Times New Roman"/>
                <a:cs typeface="Times New Roman"/>
              </a:rPr>
              <a:t>fatto per </a:t>
            </a:r>
            <a:r>
              <a:rPr sz="1200" dirty="0">
                <a:latin typeface="Times New Roman"/>
                <a:cs typeface="Times New Roman"/>
              </a:rPr>
              <a:t>il comportamento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dispersi </a:t>
            </a:r>
            <a:r>
              <a:rPr sz="1200" dirty="0">
                <a:latin typeface="Times New Roman"/>
                <a:cs typeface="Times New Roman"/>
              </a:rPr>
              <a:t>tra le nazioni </a:t>
            </a:r>
            <a:r>
              <a:rPr sz="1200" spc="-5" dirty="0">
                <a:latin typeface="Times New Roman"/>
                <a:cs typeface="Times New Roman"/>
              </a:rPr>
              <a:t>pagane, che </a:t>
            </a:r>
            <a:r>
              <a:rPr sz="1200" dirty="0">
                <a:latin typeface="Times New Roman"/>
                <a:cs typeface="Times New Roman"/>
              </a:rPr>
              <a:t>il “diritto di </a:t>
            </a:r>
            <a:r>
              <a:rPr sz="1200" spc="-5" dirty="0">
                <a:latin typeface="Times New Roman"/>
                <a:cs typeface="Times New Roman"/>
              </a:rPr>
              <a:t>battere </a:t>
            </a:r>
            <a:r>
              <a:rPr sz="1200" dirty="0">
                <a:latin typeface="Times New Roman"/>
                <a:cs typeface="Times New Roman"/>
              </a:rPr>
              <a:t>moneta comportava il diritto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riscuotere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imposte”.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Gesù evitò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trappola. Se avesse </a:t>
            </a:r>
            <a:r>
              <a:rPr sz="1200" dirty="0">
                <a:latin typeface="Times New Roman"/>
                <a:cs typeface="Times New Roman"/>
              </a:rPr>
              <a:t>risposto “no”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domanda </a:t>
            </a:r>
            <a:r>
              <a:rPr sz="1200" spc="-5" dirty="0">
                <a:latin typeface="Times New Roman"/>
                <a:cs typeface="Times New Roman"/>
              </a:rPr>
              <a:t>sarebbe stato </a:t>
            </a:r>
            <a:r>
              <a:rPr sz="1200" dirty="0">
                <a:latin typeface="Times New Roman"/>
                <a:cs typeface="Times New Roman"/>
              </a:rPr>
              <a:t>equivalente </a:t>
            </a:r>
            <a:r>
              <a:rPr sz="1200" spc="-5" dirty="0">
                <a:latin typeface="Times New Roman"/>
                <a:cs typeface="Times New Roman"/>
              </a:rPr>
              <a:t>ad incitarli alla </a:t>
            </a:r>
            <a:r>
              <a:rPr sz="1200" dirty="0">
                <a:latin typeface="Times New Roman"/>
                <a:cs typeface="Times New Roman"/>
              </a:rPr>
              <a:t>ribellione; </a:t>
            </a:r>
            <a:r>
              <a:rPr sz="1200" spc="-5" dirty="0">
                <a:latin typeface="Times New Roman"/>
                <a:cs typeface="Times New Roman"/>
              </a:rPr>
              <a:t>se  avesse risposto </a:t>
            </a:r>
            <a:r>
              <a:rPr sz="1200" dirty="0">
                <a:latin typeface="Times New Roman"/>
                <a:cs typeface="Times New Roman"/>
              </a:rPr>
              <a:t>“sì” </a:t>
            </a:r>
            <a:r>
              <a:rPr sz="1200" spc="-5" dirty="0">
                <a:latin typeface="Times New Roman"/>
                <a:cs typeface="Times New Roman"/>
              </a:rPr>
              <a:t>avrebbe colpito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nazionalisti </a:t>
            </a:r>
            <a:r>
              <a:rPr sz="1200" spc="-5" dirty="0">
                <a:latin typeface="Times New Roman"/>
                <a:cs typeface="Times New Roman"/>
              </a:rPr>
              <a:t>profondamente radicati </a:t>
            </a:r>
            <a:r>
              <a:rPr sz="1200" dirty="0">
                <a:latin typeface="Times New Roman"/>
                <a:cs typeface="Times New Roman"/>
              </a:rPr>
              <a:t>di quel tempo.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eluse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domanda; impiegò </a:t>
            </a:r>
            <a:r>
              <a:rPr sz="1200" dirty="0">
                <a:latin typeface="Times New Roman"/>
                <a:cs typeface="Times New Roman"/>
              </a:rPr>
              <a:t>semplicemente la saggezza 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una doppia </a:t>
            </a:r>
            <a:r>
              <a:rPr sz="1200" spc="-5" dirty="0">
                <a:latin typeface="Times New Roman"/>
                <a:cs typeface="Times New Roman"/>
              </a:rPr>
              <a:t>risposta. Gesù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evasivo, ma </a:t>
            </a:r>
            <a:r>
              <a:rPr sz="1200" spc="-5" dirty="0">
                <a:latin typeface="Times New Roman"/>
                <a:cs typeface="Times New Roman"/>
              </a:rPr>
              <a:t>fu sempre accorto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trattare con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di molestarlo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sadducei e 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risurrezione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(1900.1) 174:3.1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Gesù potesse cominciare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insegnamento, </a:t>
            </a:r>
            <a:r>
              <a:rPr sz="1200" dirty="0">
                <a:latin typeface="Times New Roman"/>
                <a:cs typeface="Times New Roman"/>
              </a:rPr>
              <a:t>un altro </a:t>
            </a:r>
            <a:r>
              <a:rPr sz="1200" spc="-5" dirty="0">
                <a:latin typeface="Times New Roman"/>
                <a:cs typeface="Times New Roman"/>
              </a:rPr>
              <a:t>gruppo si fece </a:t>
            </a:r>
            <a:r>
              <a:rPr sz="1200" dirty="0">
                <a:latin typeface="Times New Roman"/>
                <a:cs typeface="Times New Roman"/>
              </a:rPr>
              <a:t>avanti </a:t>
            </a:r>
            <a:r>
              <a:rPr sz="1200" spc="-5" dirty="0">
                <a:latin typeface="Times New Roman"/>
                <a:cs typeface="Times New Roman"/>
              </a:rPr>
              <a:t>per interrogarlo; questa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Sadducei </a:t>
            </a:r>
            <a:r>
              <a:rPr sz="1200" spc="-5" dirty="0">
                <a:latin typeface="Times New Roman"/>
                <a:cs typeface="Times New Roman"/>
              </a:rPr>
              <a:t>scaltri ed eruditi.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portavoce, </a:t>
            </a:r>
            <a:r>
              <a:rPr sz="1200" dirty="0">
                <a:latin typeface="Times New Roman"/>
                <a:cs typeface="Times New Roman"/>
              </a:rPr>
              <a:t>avvicinatosi a lui, </a:t>
            </a:r>
            <a:r>
              <a:rPr sz="1200" spc="-5" dirty="0">
                <a:latin typeface="Times New Roman"/>
                <a:cs typeface="Times New Roman"/>
              </a:rPr>
              <a:t>disse: “Maestro, Mosè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se un </a:t>
            </a:r>
            <a:r>
              <a:rPr sz="1200" dirty="0">
                <a:latin typeface="Times New Roman"/>
                <a:cs typeface="Times New Roman"/>
              </a:rPr>
              <a:t>uomo  </a:t>
            </a:r>
            <a:r>
              <a:rPr sz="1200" spc="-5" dirty="0">
                <a:latin typeface="Times New Roman"/>
                <a:cs typeface="Times New Roman"/>
              </a:rPr>
              <a:t>sposato morisse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lasciare figli, suo fratello </a:t>
            </a:r>
            <a:r>
              <a:rPr sz="1200" dirty="0">
                <a:latin typeface="Times New Roman"/>
                <a:cs typeface="Times New Roman"/>
              </a:rPr>
              <a:t>dovrebbe sposare 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generare </a:t>
            </a:r>
            <a:r>
              <a:rPr sz="1200" dirty="0">
                <a:latin typeface="Times New Roman"/>
                <a:cs typeface="Times New Roman"/>
              </a:rPr>
              <a:t>una discendenza </a:t>
            </a:r>
            <a:r>
              <a:rPr sz="1200" spc="-5" dirty="0">
                <a:latin typeface="Times New Roman"/>
                <a:cs typeface="Times New Roman"/>
              </a:rPr>
              <a:t>per suo fratello </a:t>
            </a:r>
            <a:r>
              <a:rPr sz="1200" dirty="0">
                <a:latin typeface="Times New Roman"/>
                <a:cs typeface="Times New Roman"/>
              </a:rPr>
              <a:t>deceduto. 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sei fratelli </a:t>
            </a:r>
            <a:r>
              <a:rPr sz="1200" dirty="0">
                <a:latin typeface="Times New Roman"/>
                <a:cs typeface="Times New Roman"/>
              </a:rPr>
              <a:t>morì senza figli; il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dopo di lui </a:t>
            </a:r>
            <a:r>
              <a:rPr sz="1200" spc="-5" dirty="0">
                <a:latin typeface="Times New Roman"/>
                <a:cs typeface="Times New Roman"/>
              </a:rPr>
              <a:t>sposò sua moglie,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presto morì anche </a:t>
            </a:r>
            <a:r>
              <a:rPr sz="1200" dirty="0">
                <a:latin typeface="Times New Roman"/>
                <a:cs typeface="Times New Roman"/>
              </a:rPr>
              <a:t>lui senza </a:t>
            </a:r>
            <a:r>
              <a:rPr sz="1200" spc="-5" dirty="0">
                <a:latin typeface="Times New Roman"/>
                <a:cs typeface="Times New Roman"/>
              </a:rPr>
              <a:t>lasciare figli. </a:t>
            </a:r>
            <a:r>
              <a:rPr sz="1200" dirty="0">
                <a:latin typeface="Times New Roman"/>
                <a:cs typeface="Times New Roman"/>
              </a:rPr>
              <a:t>Similmente il </a:t>
            </a:r>
            <a:r>
              <a:rPr sz="1200" spc="-5" dirty="0">
                <a:latin typeface="Times New Roman"/>
                <a:cs typeface="Times New Roman"/>
              </a:rPr>
              <a:t>secondo fratello sposò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morì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lasciare  discendenza.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fino a che tutti 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l’ebbero sposata </a:t>
            </a:r>
            <a:r>
              <a:rPr sz="1200" dirty="0">
                <a:latin typeface="Times New Roman"/>
                <a:cs typeface="Times New Roman"/>
              </a:rPr>
              <a:t>e tutti 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non furono morti senza </a:t>
            </a:r>
            <a:r>
              <a:rPr sz="1200" spc="-5" dirty="0">
                <a:latin typeface="Times New Roman"/>
                <a:cs typeface="Times New Roman"/>
              </a:rPr>
              <a:t>lasciare figli.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74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poi, dopo tutti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morì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donna.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quello che </a:t>
            </a:r>
            <a:r>
              <a:rPr sz="1200" spc="-5" dirty="0">
                <a:latin typeface="Times New Roman"/>
                <a:cs typeface="Times New Roman"/>
              </a:rPr>
              <a:t>desideriamo </a:t>
            </a:r>
            <a:r>
              <a:rPr sz="1200" dirty="0">
                <a:latin typeface="Times New Roman"/>
                <a:cs typeface="Times New Roman"/>
              </a:rPr>
              <a:t>chiederti è </a:t>
            </a:r>
            <a:r>
              <a:rPr sz="1200" spc="-5" dirty="0">
                <a:latin typeface="Times New Roman"/>
                <a:cs typeface="Times New Roman"/>
              </a:rPr>
              <a:t>questo: </a:t>
            </a:r>
            <a:r>
              <a:rPr sz="1200" dirty="0">
                <a:latin typeface="Times New Roman"/>
                <a:cs typeface="Times New Roman"/>
              </a:rPr>
              <a:t>Alla risurrezione di </a:t>
            </a:r>
            <a:r>
              <a:rPr sz="1200" spc="-5" dirty="0">
                <a:latin typeface="Times New Roman"/>
                <a:cs typeface="Times New Roman"/>
              </a:rPr>
              <a:t>chi sarà </a:t>
            </a:r>
            <a:r>
              <a:rPr sz="1200" dirty="0">
                <a:latin typeface="Times New Roman"/>
                <a:cs typeface="Times New Roman"/>
              </a:rPr>
              <a:t>moglie </a:t>
            </a:r>
            <a:r>
              <a:rPr sz="1200" spc="-5" dirty="0">
                <a:latin typeface="Times New Roman"/>
                <a:cs typeface="Times New Roman"/>
              </a:rPr>
              <a:t>essa, 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sette questi fratelli l’hanno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sposata?”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(1900.2) 174:3.2 </a:t>
            </a:r>
            <a:r>
              <a:rPr sz="1200" spc="-5" dirty="0">
                <a:latin typeface="Times New Roman"/>
                <a:cs typeface="Times New Roman"/>
              </a:rPr>
              <a:t>Gesù sapeva,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popolo,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sinceri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porre questa domanda,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era poco  </a:t>
            </a:r>
            <a:r>
              <a:rPr sz="1200" spc="-5" dirty="0">
                <a:latin typeface="Times New Roman"/>
                <a:cs typeface="Times New Roman"/>
              </a:rPr>
              <a:t>probabile che </a:t>
            </a:r>
            <a:r>
              <a:rPr sz="1200" dirty="0">
                <a:latin typeface="Times New Roman"/>
                <a:cs typeface="Times New Roman"/>
              </a:rPr>
              <a:t>un tale caso </a:t>
            </a:r>
            <a:r>
              <a:rPr sz="1200" spc="-5" dirty="0">
                <a:latin typeface="Times New Roman"/>
                <a:cs typeface="Times New Roman"/>
              </a:rPr>
              <a:t>potesse realmente accadere; inoltre, questa </a:t>
            </a:r>
            <a:r>
              <a:rPr sz="1200" dirty="0">
                <a:latin typeface="Times New Roman"/>
                <a:cs typeface="Times New Roman"/>
              </a:rPr>
              <a:t>pratica </a:t>
            </a:r>
            <a:r>
              <a:rPr sz="1200" spc="-5" dirty="0">
                <a:latin typeface="Times New Roman"/>
                <a:cs typeface="Times New Roman"/>
              </a:rPr>
              <a:t>dei fratelli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generare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 per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praticamente lettera morta 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Ebrei. </a:t>
            </a:r>
            <a:r>
              <a:rPr sz="1200" spc="-5" dirty="0">
                <a:latin typeface="Times New Roman"/>
                <a:cs typeface="Times New Roman"/>
              </a:rPr>
              <a:t>Ciononostante, Gesù accondiscese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rispondere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insidiosa  domanda. Egli disse: </a:t>
            </a:r>
            <a:r>
              <a:rPr sz="1200" dirty="0">
                <a:latin typeface="Times New Roman"/>
                <a:cs typeface="Times New Roman"/>
              </a:rPr>
              <a:t>“Voi tutti vi </a:t>
            </a:r>
            <a:r>
              <a:rPr sz="1200" spc="-5" dirty="0">
                <a:latin typeface="Times New Roman"/>
                <a:cs typeface="Times New Roman"/>
              </a:rPr>
              <a:t>sbagliate nel porre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domande </a:t>
            </a:r>
            <a:r>
              <a:rPr sz="1200" dirty="0">
                <a:latin typeface="Times New Roman"/>
                <a:cs typeface="Times New Roman"/>
              </a:rPr>
              <a:t>perché non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né le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né il potere vivente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Dio.  </a:t>
            </a:r>
            <a:r>
              <a:rPr sz="1200" spc="-5" dirty="0">
                <a:latin typeface="Times New Roman"/>
                <a:cs typeface="Times New Roman"/>
              </a:rPr>
              <a:t>Voi sapete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questo mondo possono </a:t>
            </a:r>
            <a:r>
              <a:rPr sz="1200" spc="-5" dirty="0">
                <a:latin typeface="Times New Roman"/>
                <a:cs typeface="Times New Roman"/>
              </a:rPr>
              <a:t>sposarsi ed essere dati </a:t>
            </a:r>
            <a:r>
              <a:rPr sz="1200" dirty="0">
                <a:latin typeface="Times New Roman"/>
                <a:cs typeface="Times New Roman"/>
              </a:rPr>
              <a:t>in matrimonio, ma non </a:t>
            </a:r>
            <a:r>
              <a:rPr sz="1200" spc="-5" dirty="0">
                <a:latin typeface="Times New Roman"/>
                <a:cs typeface="Times New Roman"/>
              </a:rPr>
              <a:t>sembrate comprendere che coloro che  </a:t>
            </a:r>
            <a:r>
              <a:rPr sz="1200" dirty="0">
                <a:latin typeface="Times New Roman"/>
                <a:cs typeface="Times New Roman"/>
              </a:rPr>
              <a:t>sono ritenuti </a:t>
            </a:r>
            <a:r>
              <a:rPr sz="1200" spc="-5" dirty="0">
                <a:latin typeface="Times New Roman"/>
                <a:cs typeface="Times New Roman"/>
              </a:rPr>
              <a:t>degni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mondi futuri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risurrezione </a:t>
            </a:r>
            <a:r>
              <a:rPr sz="1200" spc="-5" dirty="0">
                <a:latin typeface="Times New Roman"/>
                <a:cs typeface="Times New Roman"/>
              </a:rPr>
              <a:t>dei giusti,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si sposano </a:t>
            </a:r>
            <a:r>
              <a:rPr sz="1200" dirty="0">
                <a:latin typeface="Times New Roman"/>
                <a:cs typeface="Times New Roman"/>
              </a:rPr>
              <a:t>né sono </a:t>
            </a:r>
            <a:r>
              <a:rPr sz="1200" spc="-5" dirty="0">
                <a:latin typeface="Times New Roman"/>
                <a:cs typeface="Times New Roman"/>
              </a:rPr>
              <a:t>dati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sperimentano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dalla </a:t>
            </a:r>
            <a:r>
              <a:rPr sz="1200" dirty="0">
                <a:latin typeface="Times New Roman"/>
                <a:cs typeface="Times New Roman"/>
              </a:rPr>
              <a:t>morte sono più simili </a:t>
            </a:r>
            <a:r>
              <a:rPr sz="1200" spc="-5" dirty="0">
                <a:latin typeface="Times New Roman"/>
                <a:cs typeface="Times New Roman"/>
              </a:rPr>
              <a:t>agli angeli del cielo, </a:t>
            </a:r>
            <a:r>
              <a:rPr sz="1200" dirty="0">
                <a:latin typeface="Times New Roman"/>
                <a:cs typeface="Times New Roman"/>
              </a:rPr>
              <a:t>e non muoiono mai. </a:t>
            </a:r>
            <a:r>
              <a:rPr sz="1200" spc="-5" dirty="0">
                <a:latin typeface="Times New Roman"/>
                <a:cs typeface="Times New Roman"/>
              </a:rPr>
              <a:t>Questi risuscitati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risuscitati nel </a:t>
            </a:r>
            <a:r>
              <a:rPr sz="1200" dirty="0">
                <a:latin typeface="Times New Roman"/>
                <a:cs typeface="Times New Roman"/>
              </a:rPr>
              <a:t>progresso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Anche vostro </a:t>
            </a:r>
            <a:r>
              <a:rPr sz="1200" spc="-5" dirty="0">
                <a:latin typeface="Times New Roman"/>
                <a:cs typeface="Times New Roman"/>
              </a:rPr>
              <a:t>padre Mosè comprese  ciò, perché,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esperienze presso </a:t>
            </a:r>
            <a:r>
              <a:rPr sz="1200" dirty="0">
                <a:latin typeface="Times New Roman"/>
                <a:cs typeface="Times New Roman"/>
              </a:rPr>
              <a:t>il rovo </a:t>
            </a:r>
            <a:r>
              <a:rPr sz="1200" spc="-5" dirty="0">
                <a:latin typeface="Times New Roman"/>
                <a:cs typeface="Times New Roman"/>
              </a:rPr>
              <a:t>ardente, </a:t>
            </a:r>
            <a:r>
              <a:rPr sz="1200" dirty="0">
                <a:latin typeface="Times New Roman"/>
                <a:cs typeface="Times New Roman"/>
              </a:rPr>
              <a:t>udì il </a:t>
            </a:r>
            <a:r>
              <a:rPr sz="1200" spc="-5" dirty="0">
                <a:latin typeface="Times New Roman"/>
                <a:cs typeface="Times New Roman"/>
              </a:rPr>
              <a:t>Padre dire: ‘Io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Isacco 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Giacobbe.’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Mosé, </a:t>
            </a:r>
            <a:r>
              <a:rPr sz="1200" dirty="0">
                <a:latin typeface="Times New Roman"/>
                <a:cs typeface="Times New Roman"/>
              </a:rPr>
              <a:t>io dichiaro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è il </a:t>
            </a:r>
            <a:r>
              <a:rPr sz="1200" spc="-5" dirty="0">
                <a:latin typeface="Times New Roman"/>
                <a:cs typeface="Times New Roman"/>
              </a:rPr>
              <a:t>Dio dei morti,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dei viventi.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lui vivete tutti, vi  </a:t>
            </a:r>
            <a:r>
              <a:rPr sz="1200" spc="-5" dirty="0">
                <a:latin typeface="Times New Roman"/>
                <a:cs typeface="Times New Roman"/>
              </a:rPr>
              <a:t>riproducete </a:t>
            </a:r>
            <a:r>
              <a:rPr sz="1200" dirty="0">
                <a:latin typeface="Times New Roman"/>
                <a:cs typeface="Times New Roman"/>
              </a:rPr>
              <a:t>e possedete la vostra </a:t>
            </a:r>
            <a:r>
              <a:rPr sz="1200" spc="-5" dirty="0">
                <a:latin typeface="Times New Roman"/>
                <a:cs typeface="Times New Roman"/>
              </a:rPr>
              <a:t>esistenza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(1900.3) 174:3.3 </a:t>
            </a:r>
            <a:r>
              <a:rPr sz="1200" spc="-5" dirty="0">
                <a:latin typeface="Times New Roman"/>
                <a:cs typeface="Times New Roman"/>
              </a:rPr>
              <a:t>Quando Gesù ebbe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rispondere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domande, i Sadducei </a:t>
            </a:r>
            <a:r>
              <a:rPr sz="1200" spc="-5" dirty="0">
                <a:latin typeface="Times New Roman"/>
                <a:cs typeface="Times New Roman"/>
              </a:rPr>
              <a:t>si ritirarono, ed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Farisei persero </a:t>
            </a:r>
            <a:r>
              <a:rPr sz="1200" dirty="0">
                <a:latin typeface="Times New Roman"/>
                <a:cs typeface="Times New Roman"/>
              </a:rPr>
              <a:t>il controllo 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esclamare: </a:t>
            </a:r>
            <a:r>
              <a:rPr sz="1200" dirty="0">
                <a:latin typeface="Times New Roman"/>
                <a:cs typeface="Times New Roman"/>
              </a:rPr>
              <a:t>“È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hai risposto bene a </a:t>
            </a:r>
            <a:r>
              <a:rPr sz="1200" spc="-5" dirty="0">
                <a:latin typeface="Times New Roman"/>
                <a:cs typeface="Times New Roman"/>
              </a:rPr>
              <a:t>questi Sadducei miscredenti.”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porgli  altre domande, </a:t>
            </a:r>
            <a:r>
              <a:rPr sz="1200" dirty="0">
                <a:latin typeface="Times New Roman"/>
                <a:cs typeface="Times New Roman"/>
              </a:rPr>
              <a:t>e il popolo </a:t>
            </a:r>
            <a:r>
              <a:rPr sz="1200" spc="-5" dirty="0">
                <a:latin typeface="Times New Roman"/>
                <a:cs typeface="Times New Roman"/>
              </a:rPr>
              <a:t>si meravigliò 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 suo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95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(1900.4) 174:3.4 </a:t>
            </a:r>
            <a:r>
              <a:rPr sz="1200" spc="-5" dirty="0">
                <a:latin typeface="Times New Roman"/>
                <a:cs typeface="Times New Roman"/>
              </a:rPr>
              <a:t>Gesù si richiamò </a:t>
            </a:r>
            <a:r>
              <a:rPr sz="1200" dirty="0">
                <a:latin typeface="Times New Roman"/>
                <a:cs typeface="Times New Roman"/>
              </a:rPr>
              <a:t>solo a </a:t>
            </a:r>
            <a:r>
              <a:rPr sz="1200" spc="-5" dirty="0">
                <a:latin typeface="Times New Roman"/>
                <a:cs typeface="Times New Roman"/>
              </a:rPr>
              <a:t>Mosè nel suo scontro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Sadducei perché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setta politico-religiosa riconosceva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validità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cosiddetti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spc="-10" dirty="0">
                <a:latin typeface="Times New Roman"/>
                <a:cs typeface="Times New Roman"/>
              </a:rPr>
              <a:t>Libri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Mosè;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ammettevano che gli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profeti potessero servire </a:t>
            </a:r>
            <a:r>
              <a:rPr sz="1200" spc="1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dogmi dottrinali. Nella sua risposta </a:t>
            </a:r>
            <a:r>
              <a:rPr sz="1200" dirty="0">
                <a:latin typeface="Times New Roman"/>
                <a:cs typeface="Times New Roman"/>
              </a:rPr>
              <a:t>il Maestro, </a:t>
            </a:r>
            <a:r>
              <a:rPr sz="1200" spc="-5" dirty="0">
                <a:latin typeface="Times New Roman"/>
                <a:cs typeface="Times New Roman"/>
              </a:rPr>
              <a:t>anche se affermò </a:t>
            </a:r>
            <a:r>
              <a:rPr sz="1200" dirty="0">
                <a:latin typeface="Times New Roman"/>
                <a:cs typeface="Times New Roman"/>
              </a:rPr>
              <a:t>positivamente il </a:t>
            </a:r>
            <a:r>
              <a:rPr sz="1200" spc="-5" dirty="0">
                <a:latin typeface="Times New Roman"/>
                <a:cs typeface="Times New Roman"/>
              </a:rPr>
              <a:t>fatto della sopravvivenza delle creature  mortali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della </a:t>
            </a:r>
            <a:r>
              <a:rPr sz="1200" dirty="0">
                <a:latin typeface="Times New Roman"/>
                <a:cs typeface="Times New Roman"/>
              </a:rPr>
              <a:t>risurrezione, non </a:t>
            </a:r>
            <a:r>
              <a:rPr sz="1200" spc="-5" dirty="0">
                <a:latin typeface="Times New Roman"/>
                <a:cs typeface="Times New Roman"/>
              </a:rPr>
              <a:t>parlò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senso con approvazione della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-5" dirty="0">
                <a:latin typeface="Times New Roman"/>
                <a:cs typeface="Times New Roman"/>
              </a:rPr>
              <a:t>farisaica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risurrezione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fisico.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che Gesù voleva evidenziare </a:t>
            </a:r>
            <a:r>
              <a:rPr sz="1200" dirty="0">
                <a:latin typeface="Times New Roman"/>
                <a:cs typeface="Times New Roman"/>
              </a:rPr>
              <a:t>era che il Padre aveva </a:t>
            </a:r>
            <a:r>
              <a:rPr sz="1200" spc="-5" dirty="0">
                <a:latin typeface="Times New Roman"/>
                <a:cs typeface="Times New Roman"/>
              </a:rPr>
              <a:t>detto: “Io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Isacco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Giacobbe”, </a:t>
            </a:r>
            <a:r>
              <a:rPr sz="1200" dirty="0">
                <a:latin typeface="Times New Roman"/>
                <a:cs typeface="Times New Roman"/>
              </a:rPr>
              <a:t>non io </a:t>
            </a:r>
            <a:r>
              <a:rPr sz="1200" i="1" spc="-5" dirty="0">
                <a:latin typeface="Times New Roman"/>
                <a:cs typeface="Times New Roman"/>
              </a:rPr>
              <a:t>ero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19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(1900.5) 174:3.5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Sadducei avevano pensato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sottoporre Gesù all’avvilente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ridicolo, </a:t>
            </a:r>
            <a:r>
              <a:rPr sz="1200" dirty="0">
                <a:latin typeface="Times New Roman"/>
                <a:cs typeface="Times New Roman"/>
              </a:rPr>
              <a:t>sapendo </a:t>
            </a:r>
            <a:r>
              <a:rPr sz="1200" spc="-5" dirty="0">
                <a:latin typeface="Times New Roman"/>
                <a:cs typeface="Times New Roman"/>
              </a:rPr>
              <a:t>benissimo che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persecuzione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pubblico avrebbe </a:t>
            </a:r>
            <a:r>
              <a:rPr sz="1200" dirty="0">
                <a:latin typeface="Times New Roman"/>
                <a:cs typeface="Times New Roman"/>
              </a:rPr>
              <a:t>molto certamente </a:t>
            </a:r>
            <a:r>
              <a:rPr sz="1200" spc="-5" dirty="0">
                <a:latin typeface="Times New Roman"/>
                <a:cs typeface="Times New Roman"/>
              </a:rPr>
              <a:t>creato ulteriore </a:t>
            </a:r>
            <a:r>
              <a:rPr sz="1200" dirty="0">
                <a:latin typeface="Times New Roman"/>
                <a:cs typeface="Times New Roman"/>
              </a:rPr>
              <a:t>simpatia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menti della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moltitudine.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grande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comandamento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(1901.1) 174:4.1 </a:t>
            </a:r>
            <a:r>
              <a:rPr sz="1200" spc="-5" dirty="0">
                <a:latin typeface="Times New Roman"/>
                <a:cs typeface="Times New Roman"/>
              </a:rPr>
              <a:t>Un altro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Sadducei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istruzioni di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Gesù delle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imbarazzanti sugli angeli,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quando videro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compagni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trappola con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risurrezione, essi  decisero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saggiamente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starsene </a:t>
            </a:r>
            <a:r>
              <a:rPr sz="1200" dirty="0">
                <a:latin typeface="Times New Roman"/>
                <a:cs typeface="Times New Roman"/>
              </a:rPr>
              <a:t>tranquilli; </a:t>
            </a:r>
            <a:r>
              <a:rPr sz="1200" spc="-5" dirty="0">
                <a:latin typeface="Times New Roman"/>
                <a:cs typeface="Times New Roman"/>
              </a:rPr>
              <a:t>si ritirarono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domanda.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Farisei, gli Scribi, </a:t>
            </a:r>
            <a:r>
              <a:rPr sz="1200" dirty="0">
                <a:latin typeface="Times New Roman"/>
                <a:cs typeface="Times New Roman"/>
              </a:rPr>
              <a:t>i Sadducei e </a:t>
            </a:r>
            <a:r>
              <a:rPr sz="1200" spc="-5" dirty="0">
                <a:latin typeface="Times New Roman"/>
                <a:cs typeface="Times New Roman"/>
              </a:rPr>
              <a:t>gli  Erodiani coalizzati avevano progettato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occupare l’intera giornata con queste domande imbarazzanti, sperando 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screditare  Gesù davanti al </a:t>
            </a:r>
            <a:r>
              <a:rPr sz="1200" dirty="0">
                <a:latin typeface="Times New Roman"/>
                <a:cs typeface="Times New Roman"/>
              </a:rPr>
              <a:t>popolo e </a:t>
            </a:r>
            <a:r>
              <a:rPr sz="1200" spc="-5" dirty="0">
                <a:latin typeface="Times New Roman"/>
                <a:cs typeface="Times New Roman"/>
              </a:rPr>
              <a:t>allo stesso tempo d’impedire efficacemente che avesse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insegnamenti  perturbatori.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0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(1901.2) 174:4.2 </a:t>
            </a:r>
            <a:r>
              <a:rPr sz="1200" spc="-5" dirty="0">
                <a:latin typeface="Times New Roman"/>
                <a:cs typeface="Times New Roman"/>
              </a:rPr>
              <a:t>Allora si fece avanti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gruppi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porre delle </a:t>
            </a:r>
            <a:r>
              <a:rPr sz="1200" dirty="0">
                <a:latin typeface="Times New Roman"/>
                <a:cs typeface="Times New Roman"/>
              </a:rPr>
              <a:t>domande </a:t>
            </a:r>
            <a:r>
              <a:rPr sz="1200" spc="-5" dirty="0">
                <a:latin typeface="Times New Roman"/>
                <a:cs typeface="Times New Roman"/>
              </a:rPr>
              <a:t>insidiose,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portavoce, facendo segno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Gesù, disse: “Maestro,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legista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vorrei chiederti qual </a:t>
            </a:r>
            <a:r>
              <a:rPr sz="1200" dirty="0">
                <a:latin typeface="Times New Roman"/>
                <a:cs typeface="Times New Roman"/>
              </a:rPr>
              <a:t>è, a tuo avviso, 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comandamento?”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5" dirty="0">
                <a:latin typeface="Times New Roman"/>
                <a:cs typeface="Times New Roman"/>
              </a:rPr>
              <a:t>“Non  c’è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comandamento,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tutti, e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comandamento </a:t>
            </a:r>
            <a:r>
              <a:rPr sz="1200" spc="-5" dirty="0">
                <a:latin typeface="Times New Roman"/>
                <a:cs typeface="Times New Roman"/>
              </a:rPr>
              <a:t>è: ‘Ascolta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Israele,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Dio </a:t>
            </a:r>
            <a:r>
              <a:rPr sz="1200" dirty="0">
                <a:latin typeface="Times New Roman"/>
                <a:cs typeface="Times New Roman"/>
              </a:rPr>
              <a:t>nostro, il 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uno; e tu </a:t>
            </a:r>
            <a:r>
              <a:rPr sz="1200" spc="-5" dirty="0">
                <a:latin typeface="Times New Roman"/>
                <a:cs typeface="Times New Roman"/>
              </a:rPr>
              <a:t>amerai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Dio </a:t>
            </a:r>
            <a:r>
              <a:rPr sz="1200" dirty="0">
                <a:latin typeface="Times New Roman"/>
                <a:cs typeface="Times New Roman"/>
              </a:rPr>
              <a:t>tuo con tutto il tuo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la tua </a:t>
            </a:r>
            <a:r>
              <a:rPr sz="1200" spc="-5" dirty="0">
                <a:latin typeface="Times New Roman"/>
                <a:cs typeface="Times New Roman"/>
              </a:rPr>
              <a:t>anima, con </a:t>
            </a:r>
            <a:r>
              <a:rPr sz="1200" dirty="0">
                <a:latin typeface="Times New Roman"/>
                <a:cs typeface="Times New Roman"/>
              </a:rPr>
              <a:t>tutta la tua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con tutta la tua  </a:t>
            </a:r>
            <a:r>
              <a:rPr sz="1200" spc="-5" dirty="0">
                <a:latin typeface="Times New Roman"/>
                <a:cs typeface="Times New Roman"/>
              </a:rPr>
              <a:t>forza.’ Questo </a:t>
            </a:r>
            <a:r>
              <a:rPr sz="1200" dirty="0">
                <a:latin typeface="Times New Roman"/>
                <a:cs typeface="Times New Roman"/>
              </a:rPr>
              <a:t>è il primo e </a:t>
            </a:r>
            <a:r>
              <a:rPr sz="1200" spc="-5" dirty="0">
                <a:latin typeface="Times New Roman"/>
                <a:cs typeface="Times New Roman"/>
              </a:rPr>
              <a:t>grande comandamento.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secondo comandamento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al </a:t>
            </a:r>
            <a:r>
              <a:rPr sz="1200" dirty="0">
                <a:latin typeface="Times New Roman"/>
                <a:cs typeface="Times New Roman"/>
              </a:rPr>
              <a:t>primo; in </a:t>
            </a:r>
            <a:r>
              <a:rPr sz="1200" spc="-5" dirty="0">
                <a:latin typeface="Times New Roman"/>
                <a:cs typeface="Times New Roman"/>
              </a:rPr>
              <a:t>verità deriva direttamente </a:t>
            </a:r>
            <a:r>
              <a:rPr sz="1200" spc="1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esso,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è: ‘Amerai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stesso.’ Non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comandamento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questi; </a:t>
            </a:r>
            <a:r>
              <a:rPr sz="1200" spc="-5" dirty="0">
                <a:latin typeface="Times New Roman"/>
                <a:cs typeface="Times New Roman"/>
              </a:rPr>
              <a:t>su questi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comandamenti poggiano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profeti.”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60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(1901.3) 174:4.3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legista percepì che 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risposto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conformemente al concetto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 ebraica, </a:t>
            </a:r>
            <a:r>
              <a:rPr sz="1200" dirty="0">
                <a:latin typeface="Times New Roman"/>
                <a:cs typeface="Times New Roman"/>
              </a:rPr>
              <a:t>ma che aveva anche </a:t>
            </a:r>
            <a:r>
              <a:rPr sz="1200" spc="-5" dirty="0">
                <a:latin typeface="Times New Roman"/>
                <a:cs typeface="Times New Roman"/>
              </a:rPr>
              <a:t>risposto saggiamente agli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riunita, pensò fosse meglio dar </a:t>
            </a:r>
            <a:r>
              <a:rPr sz="1200" dirty="0">
                <a:latin typeface="Times New Roman"/>
                <a:cs typeface="Times New Roman"/>
              </a:rPr>
              <a:t>prova di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coraggio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lodando </a:t>
            </a:r>
            <a:r>
              <a:rPr sz="1200" spc="-5" dirty="0">
                <a:latin typeface="Times New Roman"/>
                <a:cs typeface="Times New Roman"/>
              </a:rPr>
              <a:t>apertamente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del Maestro. Di conseguenza egli disse: “In verità, Maestro, </a:t>
            </a:r>
            <a:r>
              <a:rPr sz="1200" dirty="0">
                <a:latin typeface="Times New Roman"/>
                <a:cs typeface="Times New Roman"/>
              </a:rPr>
              <a:t>hai detto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uno 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n’è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all’infuori </a:t>
            </a:r>
            <a:r>
              <a:rPr sz="1200" dirty="0">
                <a:latin typeface="Times New Roman"/>
                <a:cs typeface="Times New Roman"/>
              </a:rPr>
              <a:t>di lui; e </a:t>
            </a:r>
            <a:r>
              <a:rPr sz="1200" spc="-5" dirty="0">
                <a:latin typeface="Times New Roman"/>
                <a:cs typeface="Times New Roman"/>
              </a:rPr>
              <a:t>che amarlo </a:t>
            </a:r>
            <a:r>
              <a:rPr sz="1200" dirty="0">
                <a:latin typeface="Times New Roman"/>
                <a:cs typeface="Times New Roman"/>
              </a:rPr>
              <a:t>con tutto il </a:t>
            </a:r>
            <a:r>
              <a:rPr sz="1200" spc="-5" dirty="0">
                <a:latin typeface="Times New Roman"/>
                <a:cs typeface="Times New Roman"/>
              </a:rPr>
              <a:t>cuore,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l’intelligenza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forza,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proprio prossimo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stessi, </a:t>
            </a:r>
            <a:r>
              <a:rPr sz="1200" dirty="0">
                <a:latin typeface="Times New Roman"/>
                <a:cs typeface="Times New Roman"/>
              </a:rPr>
              <a:t>è il primo e grande </a:t>
            </a:r>
            <a:r>
              <a:rPr sz="1200" spc="-5" dirty="0">
                <a:latin typeface="Times New Roman"/>
                <a:cs typeface="Times New Roman"/>
              </a:rPr>
              <a:t>comandamento. Noi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d’accordo </a:t>
            </a:r>
            <a:r>
              <a:rPr sz="1200" dirty="0">
                <a:latin typeface="Times New Roman"/>
                <a:cs typeface="Times New Roman"/>
              </a:rPr>
              <a:t>che questo </a:t>
            </a:r>
            <a:r>
              <a:rPr sz="1200" spc="-5" dirty="0">
                <a:latin typeface="Times New Roman"/>
                <a:cs typeface="Times New Roman"/>
              </a:rPr>
              <a:t>grande comandamento deve  essere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offerte </a:t>
            </a:r>
            <a:r>
              <a:rPr sz="1200" dirty="0">
                <a:latin typeface="Times New Roman"/>
                <a:cs typeface="Times New Roman"/>
              </a:rPr>
              <a:t>e di tutti i </a:t>
            </a:r>
            <a:r>
              <a:rPr sz="1200" spc="-5" dirty="0">
                <a:latin typeface="Times New Roman"/>
                <a:cs typeface="Times New Roman"/>
              </a:rPr>
              <a:t>sacrifici bruciati.”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legista ebbe </a:t>
            </a:r>
            <a:r>
              <a:rPr sz="1200" dirty="0">
                <a:latin typeface="Times New Roman"/>
                <a:cs typeface="Times New Roman"/>
              </a:rPr>
              <a:t>risposto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prudentemente,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guardò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“Amico </a:t>
            </a:r>
            <a:r>
              <a:rPr sz="1200" dirty="0">
                <a:latin typeface="Times New Roman"/>
                <a:cs typeface="Times New Roman"/>
              </a:rPr>
              <a:t>mio, </a:t>
            </a:r>
            <a:r>
              <a:rPr sz="1200" spc="-5" dirty="0">
                <a:latin typeface="Times New Roman"/>
                <a:cs typeface="Times New Roman"/>
              </a:rPr>
              <a:t>percepisco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dal regno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30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(1901.4) 174:4.4 </a:t>
            </a:r>
            <a:r>
              <a:rPr sz="1200" spc="-5" dirty="0">
                <a:latin typeface="Times New Roman"/>
                <a:cs typeface="Times New Roman"/>
              </a:rPr>
              <a:t>Gesù diceva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quando si rivolse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legista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“non </a:t>
            </a:r>
            <a:r>
              <a:rPr sz="1200" spc="-5" dirty="0">
                <a:latin typeface="Times New Roman"/>
                <a:cs typeface="Times New Roman"/>
              </a:rPr>
              <a:t>lontano dal regno”, perché quella stessa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-5" dirty="0">
                <a:latin typeface="Times New Roman"/>
                <a:cs typeface="Times New Roman"/>
              </a:rPr>
              <a:t>egli  andò al campo </a:t>
            </a:r>
            <a:r>
              <a:rPr sz="1200" dirty="0">
                <a:latin typeface="Times New Roman"/>
                <a:cs typeface="Times New Roman"/>
              </a:rPr>
              <a:t>del Maestro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Getsemani, professò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fu battezzato da </a:t>
            </a:r>
            <a:r>
              <a:rPr sz="1200" spc="-5" dirty="0">
                <a:latin typeface="Times New Roman"/>
                <a:cs typeface="Times New Roman"/>
              </a:rPr>
              <a:t>Giosia,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(1901.5) 174:4.5 </a:t>
            </a:r>
            <a:r>
              <a:rPr sz="1200" spc="-5" dirty="0">
                <a:latin typeface="Times New Roman"/>
                <a:cs typeface="Times New Roman"/>
              </a:rPr>
              <a:t>Due </a:t>
            </a:r>
            <a:r>
              <a:rPr sz="1200" dirty="0">
                <a:latin typeface="Times New Roman"/>
                <a:cs typeface="Times New Roman"/>
              </a:rPr>
              <a:t>o tre </a:t>
            </a:r>
            <a:r>
              <a:rPr sz="1200" spc="-5" dirty="0">
                <a:latin typeface="Times New Roman"/>
                <a:cs typeface="Times New Roman"/>
              </a:rPr>
              <a:t>altri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Scribi </a:t>
            </a:r>
            <a:r>
              <a:rPr sz="1200" dirty="0">
                <a:latin typeface="Times New Roman"/>
                <a:cs typeface="Times New Roman"/>
              </a:rPr>
              <a:t>e di Farisei </a:t>
            </a:r>
            <a:r>
              <a:rPr sz="1200" spc="-5" dirty="0">
                <a:latin typeface="Times New Roman"/>
                <a:cs typeface="Times New Roman"/>
              </a:rPr>
              <a:t>erano presenti ed </a:t>
            </a:r>
            <a:r>
              <a:rPr sz="1200" dirty="0">
                <a:latin typeface="Times New Roman"/>
                <a:cs typeface="Times New Roman"/>
              </a:rPr>
              <a:t>avevano intenzione di </a:t>
            </a:r>
            <a:r>
              <a:rPr sz="1200" spc="-5" dirty="0">
                <a:latin typeface="Times New Roman"/>
                <a:cs typeface="Times New Roman"/>
              </a:rPr>
              <a:t>porre delle domande, </a:t>
            </a:r>
            <a:r>
              <a:rPr sz="1200" dirty="0">
                <a:latin typeface="Times New Roman"/>
                <a:cs typeface="Times New Roman"/>
              </a:rPr>
              <a:t>ma furono </a:t>
            </a:r>
            <a:r>
              <a:rPr sz="1200" spc="-5" dirty="0">
                <a:latin typeface="Times New Roman"/>
                <a:cs typeface="Times New Roman"/>
              </a:rPr>
              <a:t>sia  disarmati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legista sia scoraggiati </a:t>
            </a:r>
            <a:r>
              <a:rPr sz="1200" dirty="0">
                <a:latin typeface="Times New Roman"/>
                <a:cs typeface="Times New Roman"/>
              </a:rPr>
              <a:t>dalla sconfitta di tutti </a:t>
            </a:r>
            <a:r>
              <a:rPr sz="1200" spc="-5" dirty="0">
                <a:latin typeface="Times New Roman"/>
                <a:cs typeface="Times New Roman"/>
              </a:rPr>
              <a:t>coloro che avevano </a:t>
            </a:r>
            <a:r>
              <a:rPr sz="1200" dirty="0">
                <a:latin typeface="Times New Roman"/>
                <a:cs typeface="Times New Roman"/>
              </a:rPr>
              <a:t>tentato di </a:t>
            </a:r>
            <a:r>
              <a:rPr sz="1200" spc="-5" dirty="0">
                <a:latin typeface="Times New Roman"/>
                <a:cs typeface="Times New Roman"/>
              </a:rPr>
              <a:t>prenderlo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fallo.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nessuno osò più </a:t>
            </a:r>
            <a:r>
              <a:rPr sz="1200" spc="-5" dirty="0">
                <a:latin typeface="Times New Roman"/>
                <a:cs typeface="Times New Roman"/>
              </a:rPr>
              <a:t>porgli </a:t>
            </a:r>
            <a:r>
              <a:rPr sz="1200" dirty="0">
                <a:latin typeface="Times New Roman"/>
                <a:cs typeface="Times New Roman"/>
              </a:rPr>
              <a:t>un’altra domanda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(1901.6) 174:4.6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più poste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domande e poiché </a:t>
            </a:r>
            <a:r>
              <a:rPr sz="1200" spc="-5" dirty="0">
                <a:latin typeface="Times New Roman"/>
                <a:cs typeface="Times New Roman"/>
              </a:rPr>
              <a:t>l’ora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mezzogiorno era </a:t>
            </a:r>
            <a:r>
              <a:rPr sz="1200" dirty="0">
                <a:latin typeface="Times New Roman"/>
                <a:cs typeface="Times New Roman"/>
              </a:rPr>
              <a:t>vicina,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riprese il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insegnamento,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limitò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una domanda ai </a:t>
            </a:r>
            <a:r>
              <a:rPr sz="1200" spc="-5" dirty="0">
                <a:latin typeface="Times New Roman"/>
                <a:cs typeface="Times New Roman"/>
              </a:rPr>
              <a:t>Farisei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loro associati. Disse Gesù: </a:t>
            </a:r>
            <a:r>
              <a:rPr sz="1200" dirty="0">
                <a:latin typeface="Times New Roman"/>
                <a:cs typeface="Times New Roman"/>
              </a:rPr>
              <a:t>“Poiché non ponete più </a:t>
            </a:r>
            <a:r>
              <a:rPr sz="1200" spc="-5" dirty="0">
                <a:latin typeface="Times New Roman"/>
                <a:cs typeface="Times New Roman"/>
              </a:rPr>
              <a:t>domande, vorrei  porvene </a:t>
            </a:r>
            <a:r>
              <a:rPr sz="1200" dirty="0">
                <a:latin typeface="Times New Roman"/>
                <a:cs typeface="Times New Roman"/>
              </a:rPr>
              <a:t>una io. Che </a:t>
            </a:r>
            <a:r>
              <a:rPr sz="1200" spc="-5" dirty="0">
                <a:latin typeface="Times New Roman"/>
                <a:cs typeface="Times New Roman"/>
              </a:rPr>
              <a:t>cosa pensate del Liberatore? </a:t>
            </a:r>
            <a:r>
              <a:rPr sz="1200" dirty="0">
                <a:latin typeface="Times New Roman"/>
                <a:cs typeface="Times New Roman"/>
              </a:rPr>
              <a:t>Cioè, di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egli figlio?” Dopo </a:t>
            </a:r>
            <a:r>
              <a:rPr sz="1200" dirty="0">
                <a:latin typeface="Times New Roman"/>
                <a:cs typeface="Times New Roman"/>
              </a:rPr>
              <a:t>una breve pausa uno </a:t>
            </a:r>
            <a:r>
              <a:rPr sz="1200" spc="-5" dirty="0">
                <a:latin typeface="Times New Roman"/>
                <a:cs typeface="Times New Roman"/>
              </a:rPr>
              <a:t>degli Scribi </a:t>
            </a:r>
            <a:r>
              <a:rPr sz="1200" dirty="0">
                <a:latin typeface="Times New Roman"/>
                <a:cs typeface="Times New Roman"/>
              </a:rPr>
              <a:t>rispose: </a:t>
            </a:r>
            <a:r>
              <a:rPr sz="1200" spc="-10" dirty="0">
                <a:latin typeface="Times New Roman"/>
                <a:cs typeface="Times New Roman"/>
              </a:rPr>
              <a:t>“Il  </a:t>
            </a:r>
            <a:r>
              <a:rPr sz="1200" spc="-5" dirty="0">
                <a:latin typeface="Times New Roman"/>
                <a:cs typeface="Times New Roman"/>
              </a:rPr>
              <a:t>Messia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Davide.”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che c’erano state </a:t>
            </a:r>
            <a:r>
              <a:rPr sz="1200" dirty="0">
                <a:latin typeface="Times New Roman"/>
                <a:cs typeface="Times New Roman"/>
              </a:rPr>
              <a:t>numerose discussioni, anche tra i suoi </a:t>
            </a:r>
            <a:r>
              <a:rPr sz="1200" spc="-5" dirty="0">
                <a:latin typeface="Times New Roman"/>
                <a:cs typeface="Times New Roman"/>
              </a:rPr>
              <a:t>stessi discepoli,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endParaRPr sz="1200">
              <a:latin typeface="Times New Roman"/>
              <a:cs typeface="Times New Roman"/>
            </a:endParaRPr>
          </a:p>
          <a:p>
            <a:pPr marL="76200" marR="18034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fatto che egli </a:t>
            </a:r>
            <a:r>
              <a:rPr sz="1200" dirty="0">
                <a:latin typeface="Times New Roman"/>
                <a:cs typeface="Times New Roman"/>
              </a:rPr>
              <a:t>fosse o meno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quest’altra </a:t>
            </a:r>
            <a:r>
              <a:rPr sz="1200" dirty="0">
                <a:latin typeface="Times New Roman"/>
                <a:cs typeface="Times New Roman"/>
              </a:rPr>
              <a:t>domanda: “Se il </a:t>
            </a:r>
            <a:r>
              <a:rPr sz="1200" spc="-5" dirty="0">
                <a:latin typeface="Times New Roman"/>
                <a:cs typeface="Times New Roman"/>
              </a:rPr>
              <a:t>Liberatore </a:t>
            </a:r>
            <a:r>
              <a:rPr sz="1200" dirty="0">
                <a:latin typeface="Times New Roman"/>
                <a:cs typeface="Times New Roman"/>
              </a:rPr>
              <a:t>è veramente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</a:t>
            </a:r>
            <a:r>
              <a:rPr sz="1200" dirty="0">
                <a:latin typeface="Times New Roman"/>
                <a:cs typeface="Times New Roman"/>
              </a:rPr>
              <a:t>come  mai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Salmo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attribuite a </a:t>
            </a:r>
            <a:r>
              <a:rPr sz="1200" spc="-5" dirty="0">
                <a:latin typeface="Times New Roman"/>
                <a:cs typeface="Times New Roman"/>
              </a:rPr>
              <a:t>Davide, egli stesso, parlando secondo </a:t>
            </a:r>
            <a:r>
              <a:rPr sz="1200" dirty="0">
                <a:latin typeface="Times New Roman"/>
                <a:cs typeface="Times New Roman"/>
              </a:rPr>
              <a:t>lo spirito, </a:t>
            </a:r>
            <a:r>
              <a:rPr sz="1200" spc="-5" dirty="0">
                <a:latin typeface="Times New Roman"/>
                <a:cs typeface="Times New Roman"/>
              </a:rPr>
              <a:t>dice: </a:t>
            </a:r>
            <a:r>
              <a:rPr sz="1200" spc="-10" dirty="0">
                <a:latin typeface="Times New Roman"/>
                <a:cs typeface="Times New Roman"/>
              </a:rPr>
              <a:t>‘Il </a:t>
            </a:r>
            <a:r>
              <a:rPr sz="1200" spc="5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disse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signore: siedi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destra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farò dei </a:t>
            </a:r>
            <a:r>
              <a:rPr sz="1200" dirty="0">
                <a:latin typeface="Times New Roman"/>
                <a:cs typeface="Times New Roman"/>
              </a:rPr>
              <a:t>tuoi nemici lo </a:t>
            </a:r>
            <a:r>
              <a:rPr sz="1200" spc="-5" dirty="0">
                <a:latin typeface="Times New Roman"/>
                <a:cs typeface="Times New Roman"/>
              </a:rPr>
              <a:t>sgabello per </a:t>
            </a:r>
            <a:r>
              <a:rPr sz="1200" dirty="0">
                <a:latin typeface="Times New Roman"/>
                <a:cs typeface="Times New Roman"/>
              </a:rPr>
              <a:t>i tuoi piedi.’ Se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chiama </a:t>
            </a:r>
            <a:r>
              <a:rPr sz="1200" dirty="0">
                <a:latin typeface="Times New Roman"/>
                <a:cs typeface="Times New Roman"/>
              </a:rPr>
              <a:t>Signore, </a:t>
            </a:r>
            <a:r>
              <a:rPr sz="1200" spc="-5" dirty="0">
                <a:latin typeface="Times New Roman"/>
                <a:cs typeface="Times New Roman"/>
              </a:rPr>
              <a:t>allora come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5" dirty="0">
                <a:latin typeface="Times New Roman"/>
                <a:cs typeface="Times New Roman"/>
              </a:rPr>
              <a:t>egli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26435" y="129032"/>
            <a:ext cx="26892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 Vita </a:t>
            </a:r>
            <a:r>
              <a:rPr dirty="0"/>
              <a:t>e gli </a:t>
            </a:r>
            <a:r>
              <a:rPr spc="-5" dirty="0"/>
              <a:t>Insegnamenti </a:t>
            </a:r>
            <a:r>
              <a:rPr dirty="0"/>
              <a:t>di</a:t>
            </a:r>
            <a:r>
              <a:rPr spc="-55" dirty="0"/>
              <a:t> </a:t>
            </a:r>
            <a:r>
              <a:rPr spc="-10" dirty="0"/>
              <a:t>Gesù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2450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93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figlio?” I </a:t>
            </a:r>
            <a:r>
              <a:rPr sz="1200" spc="-5" dirty="0">
                <a:latin typeface="Times New Roman"/>
                <a:cs typeface="Times New Roman"/>
              </a:rPr>
              <a:t>dirigenti, gli Scribi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oltre a non rispondere a questa </a:t>
            </a:r>
            <a:r>
              <a:rPr sz="1200" spc="-5" dirty="0">
                <a:latin typeface="Times New Roman"/>
                <a:cs typeface="Times New Roman"/>
              </a:rPr>
              <a:t>domanda, si astennero anche dal porgli </a:t>
            </a:r>
            <a:r>
              <a:rPr sz="1200" dirty="0">
                <a:latin typeface="Times New Roman"/>
                <a:cs typeface="Times New Roman"/>
              </a:rPr>
              <a:t>nuove  domande </a:t>
            </a:r>
            <a:r>
              <a:rPr sz="1200" spc="-5" dirty="0">
                <a:latin typeface="Times New Roman"/>
                <a:cs typeface="Times New Roman"/>
              </a:rPr>
              <a:t>per 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confonderlo. Essi </a:t>
            </a:r>
            <a:r>
              <a:rPr sz="1200" dirty="0">
                <a:latin typeface="Times New Roman"/>
                <a:cs typeface="Times New Roman"/>
              </a:rPr>
              <a:t>non risposero mai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domanda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aveva posto loro, ma dopo la </a:t>
            </a:r>
            <a:r>
              <a:rPr sz="1200" spc="-5" dirty="0">
                <a:latin typeface="Times New Roman"/>
                <a:cs typeface="Times New Roman"/>
              </a:rPr>
              <a:t>morte del  Maestro tentarono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eludere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cambiando </a:t>
            </a:r>
            <a:r>
              <a:rPr sz="1200" spc="-5" dirty="0">
                <a:latin typeface="Times New Roman"/>
                <a:cs typeface="Times New Roman"/>
              </a:rPr>
              <a:t>l’interpretazione </a:t>
            </a:r>
            <a:r>
              <a:rPr sz="1200" dirty="0">
                <a:latin typeface="Times New Roman"/>
                <a:cs typeface="Times New Roman"/>
              </a:rPr>
              <a:t>di questo Salmo in modo da </a:t>
            </a:r>
            <a:r>
              <a:rPr sz="1200" spc="-5" dirty="0">
                <a:latin typeface="Times New Roman"/>
                <a:cs typeface="Times New Roman"/>
              </a:rPr>
              <a:t>riferirlo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invece che </a:t>
            </a:r>
            <a:r>
              <a:rPr sz="1200" spc="-5" dirty="0">
                <a:latin typeface="Times New Roman"/>
                <a:cs typeface="Times New Roman"/>
              </a:rPr>
              <a:t>al  Messia. Altri tentarono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al </a:t>
            </a:r>
            <a:r>
              <a:rPr sz="1200" dirty="0">
                <a:latin typeface="Times New Roman"/>
                <a:cs typeface="Times New Roman"/>
              </a:rPr>
              <a:t>dilemma </a:t>
            </a:r>
            <a:r>
              <a:rPr sz="1200" spc="-5" dirty="0">
                <a:latin typeface="Times New Roman"/>
                <a:cs typeface="Times New Roman"/>
              </a:rPr>
              <a:t>negando che </a:t>
            </a:r>
            <a:r>
              <a:rPr sz="1200" dirty="0">
                <a:latin typeface="Times New Roman"/>
                <a:cs typeface="Times New Roman"/>
              </a:rPr>
              <a:t>Davide fosse l’autore di questo cosiddetto Salmo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Messianico.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511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(1902.1) 174:4.7 </a:t>
            </a:r>
            <a:r>
              <a:rPr sz="1200" spc="-5" dirty="0">
                <a:latin typeface="Times New Roman"/>
                <a:cs typeface="Times New Roman"/>
              </a:rPr>
              <a:t>Qualche momento </a:t>
            </a:r>
            <a:r>
              <a:rPr sz="1200" dirty="0">
                <a:latin typeface="Times New Roman"/>
                <a:cs typeface="Times New Roman"/>
              </a:rPr>
              <a:t>prima i </a:t>
            </a:r>
            <a:r>
              <a:rPr sz="1200" spc="-5" dirty="0">
                <a:latin typeface="Times New Roman"/>
                <a:cs typeface="Times New Roman"/>
              </a:rPr>
              <a:t>Farisei si erano rallegrati per </a:t>
            </a:r>
            <a:r>
              <a:rPr sz="1200" dirty="0">
                <a:latin typeface="Times New Roman"/>
                <a:cs typeface="Times New Roman"/>
              </a:rPr>
              <a:t>la maniera in cui i </a:t>
            </a:r>
            <a:r>
              <a:rPr sz="1200" spc="-5" dirty="0">
                <a:latin typeface="Times New Roman"/>
                <a:cs typeface="Times New Roman"/>
              </a:rPr>
              <a:t>Sadducei erano stati ridotti al silenzio dal  Maestro;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 Sadducei che </a:t>
            </a:r>
            <a:r>
              <a:rPr sz="1200" spc="-5" dirty="0">
                <a:latin typeface="Times New Roman"/>
                <a:cs typeface="Times New Roman"/>
              </a:rPr>
              <a:t>provavano </a:t>
            </a:r>
            <a:r>
              <a:rPr sz="1200" dirty="0">
                <a:latin typeface="Times New Roman"/>
                <a:cs typeface="Times New Roman"/>
              </a:rPr>
              <a:t>piacere per la sconfitta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Farisei. </a:t>
            </a:r>
            <a:r>
              <a:rPr sz="1200" spc="-5" dirty="0">
                <a:latin typeface="Times New Roman"/>
                <a:cs typeface="Times New Roman"/>
              </a:rPr>
              <a:t>Ma questa rivalità </a:t>
            </a:r>
            <a:r>
              <a:rPr sz="1200" dirty="0">
                <a:latin typeface="Times New Roman"/>
                <a:cs typeface="Times New Roman"/>
              </a:rPr>
              <a:t>fu solo </a:t>
            </a:r>
            <a:r>
              <a:rPr sz="1200" spc="-5" dirty="0">
                <a:latin typeface="Times New Roman"/>
                <a:cs typeface="Times New Roman"/>
              </a:rPr>
              <a:t>momentanea; essi  dimenticarono </a:t>
            </a:r>
            <a:r>
              <a:rPr sz="1200" dirty="0">
                <a:latin typeface="Times New Roman"/>
                <a:cs typeface="Times New Roman"/>
              </a:rPr>
              <a:t>rapidamente le loro </a:t>
            </a:r>
            <a:r>
              <a:rPr sz="1200" spc="-5" dirty="0">
                <a:latin typeface="Times New Roman"/>
                <a:cs typeface="Times New Roman"/>
              </a:rPr>
              <a:t>vecchie </a:t>
            </a:r>
            <a:r>
              <a:rPr sz="1200" dirty="0">
                <a:latin typeface="Times New Roman"/>
                <a:cs typeface="Times New Roman"/>
              </a:rPr>
              <a:t>divergenze </a:t>
            </a:r>
            <a:r>
              <a:rPr sz="1200" spc="-5" dirty="0">
                <a:latin typeface="Times New Roman"/>
                <a:cs typeface="Times New Roman"/>
              </a:rPr>
              <a:t>nello sforzo </a:t>
            </a:r>
            <a:r>
              <a:rPr sz="1200" dirty="0">
                <a:latin typeface="Times New Roman"/>
                <a:cs typeface="Times New Roman"/>
              </a:rPr>
              <a:t>congiunto di </a:t>
            </a:r>
            <a:r>
              <a:rPr sz="1200" spc="-5" dirty="0">
                <a:latin typeface="Times New Roman"/>
                <a:cs typeface="Times New Roman"/>
              </a:rPr>
              <a:t>porre fine agli insegnamenti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azioni di </a:t>
            </a:r>
            <a:r>
              <a:rPr sz="1200" spc="-5" dirty="0">
                <a:latin typeface="Times New Roman"/>
                <a:cs typeface="Times New Roman"/>
              </a:rPr>
              <a:t>Gesù.  Ma nel corso </a:t>
            </a:r>
            <a:r>
              <a:rPr sz="1200" dirty="0">
                <a:latin typeface="Times New Roman"/>
                <a:cs typeface="Times New Roman"/>
              </a:rPr>
              <a:t>di tutte queste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il popolo comune </a:t>
            </a:r>
            <a:r>
              <a:rPr sz="1200" spc="-5" dirty="0">
                <a:latin typeface="Times New Roman"/>
                <a:cs typeface="Times New Roman"/>
              </a:rPr>
              <a:t>ascoltò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Greci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indagatori</a:t>
            </a:r>
            <a:endParaRPr sz="1600">
              <a:latin typeface="Times New Roman"/>
              <a:cs typeface="Times New Roman"/>
            </a:endParaRPr>
          </a:p>
          <a:p>
            <a:pPr marL="63500" marR="1441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(1902.2) 174:5.1 </a:t>
            </a:r>
            <a:r>
              <a:rPr sz="1200" spc="-5" dirty="0">
                <a:latin typeface="Times New Roman"/>
                <a:cs typeface="Times New Roman"/>
              </a:rPr>
              <a:t>Verso mezzogiorno,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Filippo comperava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provviste per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che quel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sarebbe stato  istituito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Getsemani,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avvicinato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delegazione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stranieri,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greci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Atene </a:t>
            </a:r>
            <a:r>
              <a:rPr sz="1200" dirty="0">
                <a:latin typeface="Times New Roman"/>
                <a:cs typeface="Times New Roman"/>
              </a:rPr>
              <a:t>e di  Roma, il cui </a:t>
            </a:r>
            <a:r>
              <a:rPr sz="1200" spc="-5" dirty="0">
                <a:latin typeface="Times New Roman"/>
                <a:cs typeface="Times New Roman"/>
              </a:rPr>
              <a:t>portavoce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all’apostolo: “Ci sei stato segnalato </a:t>
            </a:r>
            <a:r>
              <a:rPr sz="1200" dirty="0">
                <a:latin typeface="Times New Roman"/>
                <a:cs typeface="Times New Roman"/>
              </a:rPr>
              <a:t>da coloro che ti </a:t>
            </a:r>
            <a:r>
              <a:rPr sz="1200" spc="-5" dirty="0">
                <a:latin typeface="Times New Roman"/>
                <a:cs typeface="Times New Roman"/>
              </a:rPr>
              <a:t>conoscono; </a:t>
            </a:r>
            <a:r>
              <a:rPr sz="1200" dirty="0">
                <a:latin typeface="Times New Roman"/>
                <a:cs typeface="Times New Roman"/>
              </a:rPr>
              <a:t>così siamo venuti da </a:t>
            </a:r>
            <a:r>
              <a:rPr sz="1200" spc="-5" dirty="0">
                <a:latin typeface="Times New Roman"/>
                <a:cs typeface="Times New Roman"/>
              </a:rPr>
              <a:t>te, signore, per  chiederti </a:t>
            </a:r>
            <a:r>
              <a:rPr sz="1200" dirty="0">
                <a:latin typeface="Times New Roman"/>
                <a:cs typeface="Times New Roman"/>
              </a:rPr>
              <a:t>di vedere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Maestro.” Filippo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alla sprovvista </a:t>
            </a:r>
            <a:r>
              <a:rPr sz="1200" spc="-5" dirty="0">
                <a:latin typeface="Times New Roman"/>
                <a:cs typeface="Times New Roman"/>
              </a:rPr>
              <a:t>incontrando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questi eminenti </a:t>
            </a:r>
            <a:r>
              <a:rPr sz="1200" dirty="0">
                <a:latin typeface="Times New Roman"/>
                <a:cs typeface="Times New Roman"/>
              </a:rPr>
              <a:t>indagatori </a:t>
            </a:r>
            <a:r>
              <a:rPr sz="1200" spc="-5" dirty="0">
                <a:latin typeface="Times New Roman"/>
                <a:cs typeface="Times New Roman"/>
              </a:rPr>
              <a:t>greci  pagani </a:t>
            </a:r>
            <a:r>
              <a:rPr sz="1200" dirty="0">
                <a:latin typeface="Times New Roman"/>
                <a:cs typeface="Times New Roman"/>
              </a:rPr>
              <a:t>sulla piazza </a:t>
            </a:r>
            <a:r>
              <a:rPr sz="1200" spc="-5" dirty="0">
                <a:latin typeface="Times New Roman"/>
                <a:cs typeface="Times New Roman"/>
              </a:rPr>
              <a:t>del mercato,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così esplicitamente </a:t>
            </a:r>
            <a:r>
              <a:rPr sz="1200" dirty="0">
                <a:latin typeface="Times New Roman"/>
                <a:cs typeface="Times New Roman"/>
              </a:rPr>
              <a:t>ordinato a tutti i dodici di non </a:t>
            </a:r>
            <a:r>
              <a:rPr sz="1200" spc="-5" dirty="0">
                <a:latin typeface="Times New Roman"/>
                <a:cs typeface="Times New Roman"/>
              </a:rPr>
              <a:t>impegnarsi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alcun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pubblico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Pasqua,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perplesso sul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questione. Egli </a:t>
            </a:r>
            <a:r>
              <a:rPr sz="1200" spc="5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anche  sconcertato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erano dei Gentili stranieri. Se fossero stati Ebrei </a:t>
            </a:r>
            <a:r>
              <a:rPr sz="1200" dirty="0">
                <a:latin typeface="Times New Roman"/>
                <a:cs typeface="Times New Roman"/>
              </a:rPr>
              <a:t>o Gentili vicini e </a:t>
            </a:r>
            <a:r>
              <a:rPr sz="1200" spc="-5" dirty="0">
                <a:latin typeface="Times New Roman"/>
                <a:cs typeface="Times New Roman"/>
              </a:rPr>
              <a:t>conosciuti egli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63500" marR="9271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avrebbe esitato </a:t>
            </a:r>
            <a:r>
              <a:rPr sz="1200" dirty="0">
                <a:latin typeface="Times New Roman"/>
                <a:cs typeface="Times New Roman"/>
              </a:rPr>
              <a:t>in modo così </a:t>
            </a:r>
            <a:r>
              <a:rPr sz="1200" spc="-5" dirty="0">
                <a:latin typeface="Times New Roman"/>
                <a:cs typeface="Times New Roman"/>
              </a:rPr>
              <a:t>marcato. Egli fece questo: chiese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Greci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dov’erano. </a:t>
            </a:r>
            <a:r>
              <a:rPr sz="1200" spc="-5" dirty="0">
                <a:latin typeface="Times New Roman"/>
                <a:cs typeface="Times New Roman"/>
              </a:rPr>
              <a:t>Mentre egli si </a:t>
            </a:r>
            <a:r>
              <a:rPr sz="1200" dirty="0">
                <a:latin typeface="Times New Roman"/>
                <a:cs typeface="Times New Roman"/>
              </a:rPr>
              <a:t>allontanava in  </a:t>
            </a:r>
            <a:r>
              <a:rPr sz="1200" spc="-5" dirty="0">
                <a:latin typeface="Times New Roman"/>
                <a:cs typeface="Times New Roman"/>
              </a:rPr>
              <a:t>fretta, essi </a:t>
            </a:r>
            <a:r>
              <a:rPr sz="1200" dirty="0">
                <a:latin typeface="Times New Roman"/>
                <a:cs typeface="Times New Roman"/>
              </a:rPr>
              <a:t>supposero </a:t>
            </a:r>
            <a:r>
              <a:rPr sz="1200" spc="-5" dirty="0">
                <a:latin typeface="Times New Roman"/>
                <a:cs typeface="Times New Roman"/>
              </a:rPr>
              <a:t>che fosse andato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Gesù,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realtà egli </a:t>
            </a:r>
            <a:r>
              <a:rPr sz="1200" dirty="0">
                <a:latin typeface="Times New Roman"/>
                <a:cs typeface="Times New Roman"/>
              </a:rPr>
              <a:t>corse a casa di </a:t>
            </a:r>
            <a:r>
              <a:rPr sz="1200" spc="-5" dirty="0">
                <a:latin typeface="Times New Roman"/>
                <a:cs typeface="Times New Roman"/>
              </a:rPr>
              <a:t>Giuseppe,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sapeva che </a:t>
            </a:r>
            <a:r>
              <a:rPr sz="1200" dirty="0">
                <a:latin typeface="Times New Roman"/>
                <a:cs typeface="Times New Roman"/>
              </a:rPr>
              <a:t>Andrea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apostoli stavano </a:t>
            </a:r>
            <a:r>
              <a:rPr sz="1200" dirty="0">
                <a:latin typeface="Times New Roman"/>
                <a:cs typeface="Times New Roman"/>
              </a:rPr>
              <a:t>mangiando, e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Andrea, gli spiegò </a:t>
            </a:r>
            <a:r>
              <a:rPr sz="1200" dirty="0">
                <a:latin typeface="Times New Roman"/>
                <a:cs typeface="Times New Roman"/>
              </a:rPr>
              <a:t>il motivo della </a:t>
            </a:r>
            <a:r>
              <a:rPr sz="1200" spc="-5" dirty="0">
                <a:latin typeface="Times New Roman"/>
                <a:cs typeface="Times New Roman"/>
              </a:rPr>
              <a:t>sua venuta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Andrea, </a:t>
            </a:r>
            <a:r>
              <a:rPr sz="1200" spc="5" dirty="0">
                <a:latin typeface="Times New Roman"/>
                <a:cs typeface="Times New Roman"/>
              </a:rPr>
              <a:t>ritornò  </a:t>
            </a:r>
            <a:r>
              <a:rPr sz="1200" spc="-5" dirty="0">
                <a:latin typeface="Times New Roman"/>
                <a:cs typeface="Times New Roman"/>
              </a:rPr>
              <a:t>dai Greci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IV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511377</Words>
  <Application>Microsoft Office PowerPoint</Application>
  <PresentationFormat>Custom</PresentationFormat>
  <Paragraphs>15102</Paragraphs>
  <Slides>1325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1325</vt:i4>
      </vt:variant>
    </vt:vector>
  </HeadingPairs>
  <TitlesOfParts>
    <vt:vector size="1326" baseType="lpstr">
      <vt:lpstr>Office Theme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121: L’epoca del conferimento di Micael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124: La tarda infanzia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129: La successiva vita adulta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131: Le religioni del mondo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134: Gli anni di transizione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136: Il battesimo ed i quaranta giorni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137: Il periodo di sosta in Galilea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138: La preparazione dei messaggeri del regno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140: L’ordinazione dei dodici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142: La Pasqua a Gerusalemme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143: La traversata della Samaria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146: Il primo giro di predicazione in Galilea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147: La visita d’intermezzo a Gerusalemme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151: Sosta ed insegnamento in riva al mare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155: In fuga attraverso la Galilea del nord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156: Il soggiorno a Tiro e a Sidone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157: A Cesarea di Filippo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158: Il monte della trasfigurazione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159: Il giro della Decapoli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160: Rodano di Alessandria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161: Ulteriori discussioni con Rodano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163: L’ordinazione dei settanta a Magadan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164: Alla festa della Dedicazione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166: L’ultima visita alla Perea del nord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170: Il regno dei cieli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173: Il lunedì a Gerusalemme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175: L’ultimo discorso al Tempio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176: Il martedì sera sul Monte Oliveto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178: L’ultimo giorno al campo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180: Il discorso di addio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181: Ultime esortazioni ed avvertimenti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182: A Getsemani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Fascicolo 184: Davanti al tribunale del Sinedrio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  <vt:lpstr>La Vita e gli Insegnamenti di Gesù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Il Libro di Urantia</dc:title>
  <dc:creator/>
  <cp:lastModifiedBy/>
  <cp:revision>2</cp:revision>
  <dcterms:created xsi:type="dcterms:W3CDTF">2020-12-01T01:33:06Z</dcterms:created>
  <dcterms:modified xsi:type="dcterms:W3CDTF">2021-01-21T18:05:44Z</dcterms:modified>
</cp:coreProperties>
</file>